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64"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5143500" type="screen16x9"/>
  <p:notesSz cx="6858000" cy="9144000"/>
  <p:embeddedFontLst>
    <p:embeddedFont>
      <p:font typeface="Lato" panose="020F0502020204030203" pitchFamily="34" charset="77"/>
      <p:regular r:id="rId32"/>
      <p:bold r:id="rId33"/>
      <p:italic r:id="rId34"/>
      <p:boldItalic r:id="rId35"/>
    </p:embeddedFont>
    <p:embeddedFont>
      <p:font typeface="Raleway" panose="020B0503030101060003" pitchFamily="34" charset="77"/>
      <p:regular r:id="rId36"/>
      <p:bold r:id="rId37"/>
      <p:italic r:id="rId38"/>
      <p:boldItalic r:id="rId39"/>
    </p:embeddedFont>
    <p:embeddedFont>
      <p:font typeface="Roboto" panose="02000000000000000000" pitchFamily="2" charset="0"/>
      <p:regular r:id="rId40"/>
      <p:bold r:id="rId41"/>
      <p:italic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orient="horz" pos="1843">
          <p15:clr>
            <a:srgbClr val="9AA0A6"/>
          </p15:clr>
        </p15:guide>
        <p15:guide id="3" orient="horz" pos="1187">
          <p15:clr>
            <a:srgbClr val="9AA0A6"/>
          </p15:clr>
        </p15:guide>
        <p15:guide id="4" pos="4244">
          <p15:clr>
            <a:srgbClr val="9AA0A6"/>
          </p15:clr>
        </p15:guide>
        <p15:guide id="5" orient="horz" pos="2806">
          <p15:clr>
            <a:srgbClr val="9AA0A6"/>
          </p15:clr>
        </p15:guide>
        <p15:guide id="6" orient="horz" pos="2241">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43"/>
  </p:normalViewPr>
  <p:slideViewPr>
    <p:cSldViewPr snapToGrid="0">
      <p:cViewPr varScale="1">
        <p:scale>
          <a:sx n="147" d="100"/>
          <a:sy n="147" d="100"/>
        </p:scale>
        <p:origin x="640" y="184"/>
      </p:cViewPr>
      <p:guideLst>
        <p:guide orient="horz" pos="1620"/>
        <p:guide orient="horz" pos="1843"/>
        <p:guide orient="horz" pos="1187"/>
        <p:guide pos="4244"/>
        <p:guide orient="horz" pos="2806"/>
        <p:guide orient="horz" pos="2241"/>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font" Target="fonts/font12.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1f88252dc4_0_67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1f88252dc4_0_6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g1f88252dc4_0_11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5" name="Google Shape;545;g1f88252dc4_0_11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g615ba4ae62_0_38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0" name="Google Shape;570;g615ba4ae62_0_3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Google Shape;581;g6085f59ad3_0_6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2" name="Google Shape;582;g6085f59ad3_0_6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Google Shape;592;g60785769ed_0_2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3" name="Google Shape;593;g60785769ed_0_2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g6085f59ad3_0_68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6" name="Google Shape;606;g6085f59ad3_0_6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9"/>
        <p:cNvGrpSpPr/>
        <p:nvPr/>
      </p:nvGrpSpPr>
      <p:grpSpPr>
        <a:xfrm>
          <a:off x="0" y="0"/>
          <a:ext cx="0" cy="0"/>
          <a:chOff x="0" y="0"/>
          <a:chExt cx="0" cy="0"/>
        </a:xfrm>
      </p:grpSpPr>
      <p:sp>
        <p:nvSpPr>
          <p:cNvPr id="620" name="Google Shape;620;g60544f518f_0_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1" name="Google Shape;621;g60544f518f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6085f59ad3_0_67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6" name="Google Shape;636;g6085f59ad3_0_6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g1f88252dc4_0_109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7" name="Google Shape;647;g1f88252dc4_0_10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g41b743ec34_0_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3" name="Google Shape;663;g41b743ec34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60544f518f_0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60544f518f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g41b743ec34_0_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2" name="Google Shape;672;g41b743ec34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g41b743ec34_0_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1" name="Google Shape;681;g41b743ec34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8"/>
        <p:cNvGrpSpPr/>
        <p:nvPr/>
      </p:nvGrpSpPr>
      <p:grpSpPr>
        <a:xfrm>
          <a:off x="0" y="0"/>
          <a:ext cx="0" cy="0"/>
          <a:chOff x="0" y="0"/>
          <a:chExt cx="0" cy="0"/>
        </a:xfrm>
      </p:grpSpPr>
      <p:sp>
        <p:nvSpPr>
          <p:cNvPr id="689" name="Google Shape;689;g41b743ec34_0_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0" name="Google Shape;690;g41b743ec34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g41b743ec34_0_3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9" name="Google Shape;699;g41b743ec34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g41b743ec34_0_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8" name="Google Shape;708;g41b743ec34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g41b743ec34_0_4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7" name="Google Shape;717;g41b743ec34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4"/>
        <p:cNvGrpSpPr/>
        <p:nvPr/>
      </p:nvGrpSpPr>
      <p:grpSpPr>
        <a:xfrm>
          <a:off x="0" y="0"/>
          <a:ext cx="0" cy="0"/>
          <a:chOff x="0" y="0"/>
          <a:chExt cx="0" cy="0"/>
        </a:xfrm>
      </p:grpSpPr>
      <p:sp>
        <p:nvSpPr>
          <p:cNvPr id="725" name="Google Shape;725;g41b743ec34_0_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6" name="Google Shape;726;g41b743ec34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3"/>
        <p:cNvGrpSpPr/>
        <p:nvPr/>
      </p:nvGrpSpPr>
      <p:grpSpPr>
        <a:xfrm>
          <a:off x="0" y="0"/>
          <a:ext cx="0" cy="0"/>
          <a:chOff x="0" y="0"/>
          <a:chExt cx="0" cy="0"/>
        </a:xfrm>
      </p:grpSpPr>
      <p:sp>
        <p:nvSpPr>
          <p:cNvPr id="734" name="Google Shape;734;g1f88252dc4_0_11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5" name="Google Shape;735;g1f88252dc4_0_1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
        <p:cNvGrpSpPr/>
        <p:nvPr/>
      </p:nvGrpSpPr>
      <p:grpSpPr>
        <a:xfrm>
          <a:off x="0" y="0"/>
          <a:ext cx="0" cy="0"/>
          <a:chOff x="0" y="0"/>
          <a:chExt cx="0" cy="0"/>
        </a:xfrm>
      </p:grpSpPr>
      <p:sp>
        <p:nvSpPr>
          <p:cNvPr id="745" name="Google Shape;745;g1f88252dc4_0_11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6" name="Google Shape;746;g1f88252dc4_0_1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8"/>
        <p:cNvGrpSpPr/>
        <p:nvPr/>
      </p:nvGrpSpPr>
      <p:grpSpPr>
        <a:xfrm>
          <a:off x="0" y="0"/>
          <a:ext cx="0" cy="0"/>
          <a:chOff x="0" y="0"/>
          <a:chExt cx="0" cy="0"/>
        </a:xfrm>
      </p:grpSpPr>
      <p:sp>
        <p:nvSpPr>
          <p:cNvPr id="779" name="Google Shape;779;g1f88252dc4_0_15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0" name="Google Shape;780;g1f88252dc4_0_15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60a4fead47_1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60a4fead4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1f88252dc4_0_20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1f88252dc4_0_2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1f88252dc4_0_16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1f88252dc4_0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41bc41fb20_0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41bc41fb20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60785769ed_0_16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60785769ed_0_1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615ba4ae62_0_3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615ba4ae62_0_3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60785769ed_0_25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60785769ed_0_2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lt2"/>
        </a:solidFill>
        <a:effectLst/>
      </p:bgPr>
    </p:bg>
    <p:spTree>
      <p:nvGrpSpPr>
        <p:cNvPr id="1" name="Shape 9"/>
        <p:cNvGrpSpPr/>
        <p:nvPr/>
      </p:nvGrpSpPr>
      <p:grpSpPr>
        <a:xfrm>
          <a:off x="0" y="0"/>
          <a:ext cx="0" cy="0"/>
          <a:chOff x="0" y="0"/>
          <a:chExt cx="0" cy="0"/>
        </a:xfrm>
      </p:grpSpPr>
      <p:pic>
        <p:nvPicPr>
          <p:cNvPr id="10" name="Google Shape;10;p2"/>
          <p:cNvPicPr preferRelativeResize="0"/>
          <p:nvPr/>
        </p:nvPicPr>
        <p:blipFill>
          <a:blip r:embed="rId2">
            <a:alphaModFix/>
          </a:blip>
          <a:stretch>
            <a:fillRect/>
          </a:stretch>
        </p:blipFill>
        <p:spPr>
          <a:xfrm>
            <a:off x="0" y="487800"/>
            <a:ext cx="9144000" cy="4785352"/>
          </a:xfrm>
          <a:prstGeom prst="rect">
            <a:avLst/>
          </a:prstGeom>
          <a:noFill/>
          <a:ln>
            <a:noFill/>
          </a:ln>
        </p:spPr>
      </p:pic>
      <p:sp>
        <p:nvSpPr>
          <p:cNvPr id="11" name="Google Shape;11;p2"/>
          <p:cNvSpPr/>
          <p:nvPr/>
        </p:nvSpPr>
        <p:spPr>
          <a:xfrm>
            <a:off x="0" y="0"/>
            <a:ext cx="9144000" cy="487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 name="Google Shape;12;p2"/>
          <p:cNvGrpSpPr/>
          <p:nvPr/>
        </p:nvGrpSpPr>
        <p:grpSpPr>
          <a:xfrm>
            <a:off x="830392" y="1191256"/>
            <a:ext cx="745763" cy="45826"/>
            <a:chOff x="4580561" y="2589004"/>
            <a:chExt cx="1064464" cy="25200"/>
          </a:xfrm>
        </p:grpSpPr>
        <p:sp>
          <p:nvSpPr>
            <p:cNvPr id="13" name="Google Shape;13;p2"/>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 name="Google Shape;15;p2"/>
          <p:cNvSpPr txBox="1">
            <a:spLocks noGrp="1"/>
          </p:cNvSpPr>
          <p:nvPr>
            <p:ph type="ctrTitle"/>
          </p:nvPr>
        </p:nvSpPr>
        <p:spPr>
          <a:xfrm>
            <a:off x="729450" y="1322450"/>
            <a:ext cx="7688100" cy="1664700"/>
          </a:xfrm>
          <a:prstGeom prst="rect">
            <a:avLst/>
          </a:prstGeom>
        </p:spPr>
        <p:txBody>
          <a:bodyPr spcFirstLastPara="1" wrap="square" lIns="91425" tIns="91425" rIns="91425" bIns="91425" anchor="t" anchorCtr="0">
            <a:noAutofit/>
          </a:bodyPr>
          <a:lstStyle>
            <a:lvl1pPr lvl="0">
              <a:spcBef>
                <a:spcPts val="0"/>
              </a:spcBef>
              <a:spcAft>
                <a:spcPts val="0"/>
              </a:spcAft>
              <a:buClr>
                <a:schemeClr val="dk2"/>
              </a:buClr>
              <a:buSzPts val="4200"/>
              <a:buNone/>
              <a:defRPr sz="4200">
                <a:solidFill>
                  <a:schemeClr val="dk2"/>
                </a:solidFill>
              </a:defRPr>
            </a:lvl1pPr>
            <a:lvl2pPr lvl="1">
              <a:spcBef>
                <a:spcPts val="0"/>
              </a:spcBef>
              <a:spcAft>
                <a:spcPts val="0"/>
              </a:spcAft>
              <a:buClr>
                <a:schemeClr val="dk2"/>
              </a:buClr>
              <a:buSzPts val="4200"/>
              <a:buNone/>
              <a:defRPr sz="4200">
                <a:solidFill>
                  <a:schemeClr val="dk2"/>
                </a:solidFill>
              </a:defRPr>
            </a:lvl2pPr>
            <a:lvl3pPr lvl="2">
              <a:spcBef>
                <a:spcPts val="0"/>
              </a:spcBef>
              <a:spcAft>
                <a:spcPts val="0"/>
              </a:spcAft>
              <a:buClr>
                <a:schemeClr val="dk2"/>
              </a:buClr>
              <a:buSzPts val="4200"/>
              <a:buNone/>
              <a:defRPr sz="4200">
                <a:solidFill>
                  <a:schemeClr val="dk2"/>
                </a:solidFill>
              </a:defRPr>
            </a:lvl3pPr>
            <a:lvl4pPr lvl="3">
              <a:spcBef>
                <a:spcPts val="0"/>
              </a:spcBef>
              <a:spcAft>
                <a:spcPts val="0"/>
              </a:spcAft>
              <a:buClr>
                <a:schemeClr val="dk2"/>
              </a:buClr>
              <a:buSzPts val="4200"/>
              <a:buNone/>
              <a:defRPr sz="4200">
                <a:solidFill>
                  <a:schemeClr val="dk2"/>
                </a:solidFill>
              </a:defRPr>
            </a:lvl4pPr>
            <a:lvl5pPr lvl="4">
              <a:spcBef>
                <a:spcPts val="0"/>
              </a:spcBef>
              <a:spcAft>
                <a:spcPts val="0"/>
              </a:spcAft>
              <a:buClr>
                <a:schemeClr val="dk2"/>
              </a:buClr>
              <a:buSzPts val="4200"/>
              <a:buNone/>
              <a:defRPr sz="4200">
                <a:solidFill>
                  <a:schemeClr val="dk2"/>
                </a:solidFill>
              </a:defRPr>
            </a:lvl5pPr>
            <a:lvl6pPr lvl="5">
              <a:spcBef>
                <a:spcPts val="0"/>
              </a:spcBef>
              <a:spcAft>
                <a:spcPts val="0"/>
              </a:spcAft>
              <a:buClr>
                <a:schemeClr val="dk2"/>
              </a:buClr>
              <a:buSzPts val="4200"/>
              <a:buNone/>
              <a:defRPr sz="4200">
                <a:solidFill>
                  <a:schemeClr val="dk2"/>
                </a:solidFill>
              </a:defRPr>
            </a:lvl6pPr>
            <a:lvl7pPr lvl="6">
              <a:spcBef>
                <a:spcPts val="0"/>
              </a:spcBef>
              <a:spcAft>
                <a:spcPts val="0"/>
              </a:spcAft>
              <a:buClr>
                <a:schemeClr val="dk2"/>
              </a:buClr>
              <a:buSzPts val="4200"/>
              <a:buNone/>
              <a:defRPr sz="4200">
                <a:solidFill>
                  <a:schemeClr val="dk2"/>
                </a:solidFill>
              </a:defRPr>
            </a:lvl7pPr>
            <a:lvl8pPr lvl="7">
              <a:spcBef>
                <a:spcPts val="0"/>
              </a:spcBef>
              <a:spcAft>
                <a:spcPts val="0"/>
              </a:spcAft>
              <a:buClr>
                <a:schemeClr val="dk2"/>
              </a:buClr>
              <a:buSzPts val="4200"/>
              <a:buNone/>
              <a:defRPr sz="4200">
                <a:solidFill>
                  <a:schemeClr val="dk2"/>
                </a:solidFill>
              </a:defRPr>
            </a:lvl8pPr>
            <a:lvl9pPr lvl="8">
              <a:spcBef>
                <a:spcPts val="0"/>
              </a:spcBef>
              <a:spcAft>
                <a:spcPts val="0"/>
              </a:spcAft>
              <a:buClr>
                <a:schemeClr val="dk2"/>
              </a:buClr>
              <a:buSzPts val="4200"/>
              <a:buNone/>
              <a:defRPr sz="4200">
                <a:solidFill>
                  <a:schemeClr val="dk2"/>
                </a:solidFill>
              </a:defRPr>
            </a:lvl9pPr>
          </a:lstStyle>
          <a:p>
            <a:endParaRPr/>
          </a:p>
        </p:txBody>
      </p:sp>
      <p:sp>
        <p:nvSpPr>
          <p:cNvPr id="16" name="Google Shape;16;p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17" name="Google Shape;17;p2"/>
          <p:cNvSpPr txBox="1"/>
          <p:nvPr/>
        </p:nvSpPr>
        <p:spPr>
          <a:xfrm>
            <a:off x="226550" y="78500"/>
            <a:ext cx="998100" cy="321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600" b="1">
              <a:latin typeface="Raleway"/>
              <a:ea typeface="Raleway"/>
              <a:cs typeface="Raleway"/>
              <a:sym typeface="Raleway"/>
            </a:endParaRPr>
          </a:p>
        </p:txBody>
      </p:sp>
      <p:sp>
        <p:nvSpPr>
          <p:cNvPr id="18" name="Google Shape;18;p2"/>
          <p:cNvSpPr txBox="1"/>
          <p:nvPr/>
        </p:nvSpPr>
        <p:spPr>
          <a:xfrm>
            <a:off x="1296767" y="78500"/>
            <a:ext cx="2100600" cy="321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600">
              <a:latin typeface="Raleway"/>
              <a:ea typeface="Raleway"/>
              <a:cs typeface="Raleway"/>
              <a:sym typeface="Raleway"/>
            </a:endParaRPr>
          </a:p>
        </p:txBody>
      </p:sp>
      <p:sp>
        <p:nvSpPr>
          <p:cNvPr id="19" name="Google Shape;19;p2"/>
          <p:cNvSpPr txBox="1"/>
          <p:nvPr/>
        </p:nvSpPr>
        <p:spPr>
          <a:xfrm>
            <a:off x="8213935" y="78500"/>
            <a:ext cx="705900" cy="3219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600" b="1">
              <a:latin typeface="Raleway"/>
              <a:ea typeface="Raleway"/>
              <a:cs typeface="Raleway"/>
              <a:sym typeface="Raleway"/>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3"/>
        </a:solidFill>
        <a:effectLst/>
      </p:bgPr>
    </p:bg>
    <p:spTree>
      <p:nvGrpSpPr>
        <p:cNvPr id="1" name="Shape 106"/>
        <p:cNvGrpSpPr/>
        <p:nvPr/>
      </p:nvGrpSpPr>
      <p:grpSpPr>
        <a:xfrm>
          <a:off x="0" y="0"/>
          <a:ext cx="0" cy="0"/>
          <a:chOff x="0" y="0"/>
          <a:chExt cx="0" cy="0"/>
        </a:xfrm>
      </p:grpSpPr>
      <p:grpSp>
        <p:nvGrpSpPr>
          <p:cNvPr id="107" name="Google Shape;107;p11"/>
          <p:cNvGrpSpPr/>
          <p:nvPr/>
        </p:nvGrpSpPr>
        <p:grpSpPr>
          <a:xfrm>
            <a:off x="830392" y="4169130"/>
            <a:ext cx="745763" cy="45826"/>
            <a:chOff x="4580561" y="2589004"/>
            <a:chExt cx="1064464" cy="25200"/>
          </a:xfrm>
        </p:grpSpPr>
        <p:sp>
          <p:nvSpPr>
            <p:cNvPr id="108" name="Google Shape;108;p11"/>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11"/>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0" name="Google Shape;110;p11"/>
          <p:cNvSpPr txBox="1">
            <a:spLocks noGrp="1"/>
          </p:cNvSpPr>
          <p:nvPr>
            <p:ph type="title"/>
          </p:nvPr>
        </p:nvSpPr>
        <p:spPr>
          <a:xfrm>
            <a:off x="729450" y="864300"/>
            <a:ext cx="7021200" cy="2985000"/>
          </a:xfrm>
          <a:prstGeom prst="rect">
            <a:avLst/>
          </a:prstGeom>
        </p:spPr>
        <p:txBody>
          <a:bodyPr spcFirstLastPara="1" wrap="square" lIns="91425" tIns="91425" rIns="91425" bIns="91425" anchor="ctr"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111" name="Google Shape;111;p11"/>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GB"/>
              <a:t>‹#›</a:t>
            </a:fld>
            <a:endParaRPr/>
          </a:p>
        </p:txBody>
      </p:sp>
      <p:sp>
        <p:nvSpPr>
          <p:cNvPr id="112" name="Google Shape;112;p11">
            <a:hlinkClick r:id="" action="ppaction://noaction"/>
          </p:cNvPr>
          <p:cNvSpPr/>
          <p:nvPr/>
        </p:nvSpPr>
        <p:spPr>
          <a:xfrm>
            <a:off x="8280450" y="0"/>
            <a:ext cx="863400" cy="454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13" name="Google Shape;113;p11">
            <a:hlinkClick r:id="" action="ppaction://noaction"/>
          </p:cNvPr>
          <p:cNvCxnSpPr/>
          <p:nvPr/>
        </p:nvCxnSpPr>
        <p:spPr>
          <a:xfrm>
            <a:off x="8598817" y="216350"/>
            <a:ext cx="216300" cy="0"/>
          </a:xfrm>
          <a:prstGeom prst="straightConnector1">
            <a:avLst/>
          </a:prstGeom>
          <a:noFill/>
          <a:ln w="9525" cap="flat" cmpd="sng">
            <a:solidFill>
              <a:schemeClr val="lt2"/>
            </a:solidFill>
            <a:prstDash val="solid"/>
            <a:round/>
            <a:headEnd type="none" w="med" len="med"/>
            <a:tailEnd type="none" w="med" len="med"/>
          </a:ln>
        </p:spPr>
      </p:cxnSp>
      <p:cxnSp>
        <p:nvCxnSpPr>
          <p:cNvPr id="114" name="Google Shape;114;p11">
            <a:hlinkClick r:id="" action="ppaction://noaction"/>
          </p:cNvPr>
          <p:cNvCxnSpPr/>
          <p:nvPr/>
        </p:nvCxnSpPr>
        <p:spPr>
          <a:xfrm>
            <a:off x="8598817" y="250138"/>
            <a:ext cx="216300" cy="0"/>
          </a:xfrm>
          <a:prstGeom prst="straightConnector1">
            <a:avLst/>
          </a:prstGeom>
          <a:noFill/>
          <a:ln w="9525" cap="flat" cmpd="sng">
            <a:solidFill>
              <a:schemeClr val="lt2"/>
            </a:solidFill>
            <a:prstDash val="solid"/>
            <a:round/>
            <a:headEnd type="none" w="med" len="med"/>
            <a:tailEnd type="none" w="med" len="med"/>
          </a:ln>
        </p:spPr>
      </p:cxnSp>
      <p:cxnSp>
        <p:nvCxnSpPr>
          <p:cNvPr id="115" name="Google Shape;115;p11">
            <a:hlinkClick r:id="" action="ppaction://noaction"/>
          </p:cNvPr>
          <p:cNvCxnSpPr/>
          <p:nvPr/>
        </p:nvCxnSpPr>
        <p:spPr>
          <a:xfrm>
            <a:off x="8598817" y="283925"/>
            <a:ext cx="216300" cy="0"/>
          </a:xfrm>
          <a:prstGeom prst="straightConnector1">
            <a:avLst/>
          </a:prstGeom>
          <a:noFill/>
          <a:ln w="9525" cap="flat" cmpd="sng">
            <a:solidFill>
              <a:schemeClr val="lt2"/>
            </a:solidFill>
            <a:prstDash val="solid"/>
            <a:round/>
            <a:headEnd type="none" w="med" len="med"/>
            <a:tailEnd type="none" w="med" len="med"/>
          </a:ln>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16"/>
        <p:cNvGrpSpPr/>
        <p:nvPr/>
      </p:nvGrpSpPr>
      <p:grpSpPr>
        <a:xfrm>
          <a:off x="0" y="0"/>
          <a:ext cx="0" cy="0"/>
          <a:chOff x="0" y="0"/>
          <a:chExt cx="0" cy="0"/>
        </a:xfrm>
      </p:grpSpPr>
      <p:sp>
        <p:nvSpPr>
          <p:cNvPr id="117" name="Google Shape;117;p12"/>
          <p:cNvSpPr/>
          <p:nvPr/>
        </p:nvSpPr>
        <p:spPr>
          <a:xfrm>
            <a:off x="0" y="0"/>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8" name="Google Shape;118;p12"/>
          <p:cNvGrpSpPr/>
          <p:nvPr/>
        </p:nvGrpSpPr>
        <p:grpSpPr>
          <a:xfrm>
            <a:off x="830392" y="1191256"/>
            <a:ext cx="745763" cy="45826"/>
            <a:chOff x="4580561" y="2589004"/>
            <a:chExt cx="1064464" cy="25200"/>
          </a:xfrm>
        </p:grpSpPr>
        <p:sp>
          <p:nvSpPr>
            <p:cNvPr id="119" name="Google Shape;119;p12"/>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12"/>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1" name="Google Shape;121;p12"/>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122" name="Google Shape;122;p12"/>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a:endParaRPr/>
          </a:p>
        </p:txBody>
      </p:sp>
      <p:sp>
        <p:nvSpPr>
          <p:cNvPr id="123" name="Google Shape;123;p12"/>
          <p:cNvSpPr txBox="1">
            <a:spLocks noGrp="1"/>
          </p:cNvSpPr>
          <p:nvPr>
            <p:ph type="body" idx="2"/>
          </p:nvPr>
        </p:nvSpPr>
        <p:spPr>
          <a:xfrm>
            <a:off x="5174225" y="1352625"/>
            <a:ext cx="3374400" cy="30255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124" name="Google Shape;124;p1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125" name="Google Shape;125;p12">
            <a:hlinkClick r:id="" action="ppaction://noaction"/>
          </p:cNvPr>
          <p:cNvSpPr/>
          <p:nvPr/>
        </p:nvSpPr>
        <p:spPr>
          <a:xfrm>
            <a:off x="8280450" y="0"/>
            <a:ext cx="863400" cy="454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26" name="Google Shape;126;p12">
            <a:hlinkClick r:id="" action="ppaction://noaction"/>
          </p:cNvPr>
          <p:cNvCxnSpPr/>
          <p:nvPr/>
        </p:nvCxnSpPr>
        <p:spPr>
          <a:xfrm>
            <a:off x="8598817" y="216350"/>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127" name="Google Shape;127;p12">
            <a:hlinkClick r:id="" action="ppaction://noaction"/>
          </p:cNvPr>
          <p:cNvCxnSpPr/>
          <p:nvPr/>
        </p:nvCxnSpPr>
        <p:spPr>
          <a:xfrm>
            <a:off x="8598817" y="250138"/>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128" name="Google Shape;128;p12">
            <a:hlinkClick r:id="" action="ppaction://noaction"/>
          </p:cNvPr>
          <p:cNvCxnSpPr/>
          <p:nvPr/>
        </p:nvCxnSpPr>
        <p:spPr>
          <a:xfrm>
            <a:off x="8598817" y="283925"/>
            <a:ext cx="216300" cy="0"/>
          </a:xfrm>
          <a:prstGeom prst="straightConnector1">
            <a:avLst/>
          </a:prstGeom>
          <a:noFill/>
          <a:ln w="9525" cap="flat" cmpd="sng">
            <a:solidFill>
              <a:srgbClr val="B7B7B7"/>
            </a:solidFill>
            <a:prstDash val="solid"/>
            <a:round/>
            <a:headEnd type="none" w="med" len="med"/>
            <a:tailEnd type="none" w="med" len="med"/>
          </a:ln>
        </p:spPr>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9"/>
        <p:cNvGrpSpPr/>
        <p:nvPr/>
      </p:nvGrpSpPr>
      <p:grpSpPr>
        <a:xfrm>
          <a:off x="0" y="0"/>
          <a:ext cx="0" cy="0"/>
          <a:chOff x="0" y="0"/>
          <a:chExt cx="0" cy="0"/>
        </a:xfrm>
      </p:grpSpPr>
      <p:sp>
        <p:nvSpPr>
          <p:cNvPr id="130" name="Google Shape;130;p13"/>
          <p:cNvSpPr txBox="1">
            <a:spLocks noGrp="1"/>
          </p:cNvSpPr>
          <p:nvPr>
            <p:ph type="body" idx="1"/>
          </p:nvPr>
        </p:nvSpPr>
        <p:spPr>
          <a:xfrm>
            <a:off x="724950" y="4372551"/>
            <a:ext cx="7697400" cy="4605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300"/>
              <a:buNone/>
              <a:defRPr/>
            </a:lvl1pPr>
          </a:lstStyle>
          <a:p>
            <a:endParaRPr/>
          </a:p>
        </p:txBody>
      </p:sp>
      <p:sp>
        <p:nvSpPr>
          <p:cNvPr id="131" name="Google Shape;131;p1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132" name="Google Shape;132;p13">
            <a:hlinkClick r:id="" action="ppaction://noaction"/>
          </p:cNvPr>
          <p:cNvSpPr/>
          <p:nvPr/>
        </p:nvSpPr>
        <p:spPr>
          <a:xfrm>
            <a:off x="8280450" y="0"/>
            <a:ext cx="863400" cy="454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3" name="Google Shape;133;p13">
            <a:hlinkClick r:id="" action="ppaction://noaction"/>
          </p:cNvPr>
          <p:cNvCxnSpPr/>
          <p:nvPr/>
        </p:nvCxnSpPr>
        <p:spPr>
          <a:xfrm>
            <a:off x="8598817" y="216350"/>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134" name="Google Shape;134;p13">
            <a:hlinkClick r:id="" action="ppaction://noaction"/>
          </p:cNvPr>
          <p:cNvCxnSpPr/>
          <p:nvPr/>
        </p:nvCxnSpPr>
        <p:spPr>
          <a:xfrm>
            <a:off x="8598817" y="250138"/>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135" name="Google Shape;135;p13">
            <a:hlinkClick r:id="" action="ppaction://noaction"/>
          </p:cNvPr>
          <p:cNvCxnSpPr/>
          <p:nvPr/>
        </p:nvCxnSpPr>
        <p:spPr>
          <a:xfrm>
            <a:off x="8598817" y="283925"/>
            <a:ext cx="216300" cy="0"/>
          </a:xfrm>
          <a:prstGeom prst="straightConnector1">
            <a:avLst/>
          </a:prstGeom>
          <a:noFill/>
          <a:ln w="9525" cap="flat" cmpd="sng">
            <a:solidFill>
              <a:srgbClr val="B7B7B7"/>
            </a:solidFill>
            <a:prstDash val="solid"/>
            <a:round/>
            <a:headEnd type="none" w="med" len="med"/>
            <a:tailEnd type="none" w="med" len="med"/>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1"/>
        </a:solidFill>
        <a:effectLst/>
      </p:bgPr>
    </p:bg>
    <p:spTree>
      <p:nvGrpSpPr>
        <p:cNvPr id="1" name="Shape 136"/>
        <p:cNvGrpSpPr/>
        <p:nvPr/>
      </p:nvGrpSpPr>
      <p:grpSpPr>
        <a:xfrm>
          <a:off x="0" y="0"/>
          <a:ext cx="0" cy="0"/>
          <a:chOff x="0" y="0"/>
          <a:chExt cx="0" cy="0"/>
        </a:xfrm>
      </p:grpSpPr>
      <p:grpSp>
        <p:nvGrpSpPr>
          <p:cNvPr id="137" name="Google Shape;137;p14"/>
          <p:cNvGrpSpPr/>
          <p:nvPr/>
        </p:nvGrpSpPr>
        <p:grpSpPr>
          <a:xfrm>
            <a:off x="830392" y="4169130"/>
            <a:ext cx="745763" cy="45826"/>
            <a:chOff x="4580561" y="2589004"/>
            <a:chExt cx="1064464" cy="25200"/>
          </a:xfrm>
        </p:grpSpPr>
        <p:sp>
          <p:nvSpPr>
            <p:cNvPr id="138" name="Google Shape;138;p14"/>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14"/>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0" name="Google Shape;140;p14"/>
          <p:cNvSpPr txBox="1">
            <a:spLocks noGrp="1"/>
          </p:cNvSpPr>
          <p:nvPr>
            <p:ph type="title" hasCustomPrompt="1"/>
          </p:nvPr>
        </p:nvSpPr>
        <p:spPr>
          <a:xfrm>
            <a:off x="729450" y="733950"/>
            <a:ext cx="7688400" cy="1244700"/>
          </a:xfrm>
          <a:prstGeom prst="rect">
            <a:avLst/>
          </a:prstGeom>
        </p:spPr>
        <p:txBody>
          <a:bodyPr spcFirstLastPara="1" wrap="square" lIns="91425" tIns="91425" rIns="91425" bIns="91425" anchor="t" anchorCtr="0">
            <a:noAutofit/>
          </a:bodyPr>
          <a:lstStyle>
            <a:lvl1pPr lvl="0">
              <a:spcBef>
                <a:spcPts val="0"/>
              </a:spcBef>
              <a:spcAft>
                <a:spcPts val="0"/>
              </a:spcAft>
              <a:buClr>
                <a:schemeClr val="lt1"/>
              </a:buClr>
              <a:buSzPts val="8000"/>
              <a:buNone/>
              <a:defRPr sz="8000">
                <a:solidFill>
                  <a:schemeClr val="lt1"/>
                </a:solidFill>
              </a:defRPr>
            </a:lvl1pPr>
            <a:lvl2pPr lvl="1">
              <a:spcBef>
                <a:spcPts val="0"/>
              </a:spcBef>
              <a:spcAft>
                <a:spcPts val="0"/>
              </a:spcAft>
              <a:buClr>
                <a:schemeClr val="lt1"/>
              </a:buClr>
              <a:buSzPts val="8000"/>
              <a:buNone/>
              <a:defRPr sz="8000">
                <a:solidFill>
                  <a:schemeClr val="lt1"/>
                </a:solidFill>
              </a:defRPr>
            </a:lvl2pPr>
            <a:lvl3pPr lvl="2">
              <a:spcBef>
                <a:spcPts val="0"/>
              </a:spcBef>
              <a:spcAft>
                <a:spcPts val="0"/>
              </a:spcAft>
              <a:buClr>
                <a:schemeClr val="lt1"/>
              </a:buClr>
              <a:buSzPts val="8000"/>
              <a:buNone/>
              <a:defRPr sz="8000">
                <a:solidFill>
                  <a:schemeClr val="lt1"/>
                </a:solidFill>
              </a:defRPr>
            </a:lvl3pPr>
            <a:lvl4pPr lvl="3">
              <a:spcBef>
                <a:spcPts val="0"/>
              </a:spcBef>
              <a:spcAft>
                <a:spcPts val="0"/>
              </a:spcAft>
              <a:buClr>
                <a:schemeClr val="lt1"/>
              </a:buClr>
              <a:buSzPts val="8000"/>
              <a:buNone/>
              <a:defRPr sz="8000">
                <a:solidFill>
                  <a:schemeClr val="lt1"/>
                </a:solidFill>
              </a:defRPr>
            </a:lvl4pPr>
            <a:lvl5pPr lvl="4">
              <a:spcBef>
                <a:spcPts val="0"/>
              </a:spcBef>
              <a:spcAft>
                <a:spcPts val="0"/>
              </a:spcAft>
              <a:buClr>
                <a:schemeClr val="lt1"/>
              </a:buClr>
              <a:buSzPts val="8000"/>
              <a:buNone/>
              <a:defRPr sz="8000">
                <a:solidFill>
                  <a:schemeClr val="lt1"/>
                </a:solidFill>
              </a:defRPr>
            </a:lvl5pPr>
            <a:lvl6pPr lvl="5">
              <a:spcBef>
                <a:spcPts val="0"/>
              </a:spcBef>
              <a:spcAft>
                <a:spcPts val="0"/>
              </a:spcAft>
              <a:buClr>
                <a:schemeClr val="lt1"/>
              </a:buClr>
              <a:buSzPts val="8000"/>
              <a:buNone/>
              <a:defRPr sz="8000">
                <a:solidFill>
                  <a:schemeClr val="lt1"/>
                </a:solidFill>
              </a:defRPr>
            </a:lvl6pPr>
            <a:lvl7pPr lvl="6">
              <a:spcBef>
                <a:spcPts val="0"/>
              </a:spcBef>
              <a:spcAft>
                <a:spcPts val="0"/>
              </a:spcAft>
              <a:buClr>
                <a:schemeClr val="lt1"/>
              </a:buClr>
              <a:buSzPts val="8000"/>
              <a:buNone/>
              <a:defRPr sz="8000">
                <a:solidFill>
                  <a:schemeClr val="lt1"/>
                </a:solidFill>
              </a:defRPr>
            </a:lvl7pPr>
            <a:lvl8pPr lvl="7">
              <a:spcBef>
                <a:spcPts val="0"/>
              </a:spcBef>
              <a:spcAft>
                <a:spcPts val="0"/>
              </a:spcAft>
              <a:buClr>
                <a:schemeClr val="lt1"/>
              </a:buClr>
              <a:buSzPts val="8000"/>
              <a:buNone/>
              <a:defRPr sz="8000">
                <a:solidFill>
                  <a:schemeClr val="lt1"/>
                </a:solidFill>
              </a:defRPr>
            </a:lvl8pPr>
            <a:lvl9pPr lvl="8">
              <a:spcBef>
                <a:spcPts val="0"/>
              </a:spcBef>
              <a:spcAft>
                <a:spcPts val="0"/>
              </a:spcAft>
              <a:buClr>
                <a:schemeClr val="lt1"/>
              </a:buClr>
              <a:buSzPts val="8000"/>
              <a:buNone/>
              <a:defRPr sz="8000">
                <a:solidFill>
                  <a:schemeClr val="lt1"/>
                </a:solidFill>
              </a:defRPr>
            </a:lvl9pPr>
          </a:lstStyle>
          <a:p>
            <a:r>
              <a:t>xx%</a:t>
            </a:r>
          </a:p>
        </p:txBody>
      </p:sp>
      <p:sp>
        <p:nvSpPr>
          <p:cNvPr id="141" name="Google Shape;141;p14"/>
          <p:cNvSpPr txBox="1">
            <a:spLocks noGrp="1"/>
          </p:cNvSpPr>
          <p:nvPr>
            <p:ph type="body" idx="1"/>
          </p:nvPr>
        </p:nvSpPr>
        <p:spPr>
          <a:xfrm>
            <a:off x="729450" y="2272888"/>
            <a:ext cx="7688400" cy="15804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Clr>
                <a:schemeClr val="lt1"/>
              </a:buClr>
              <a:buSzPts val="1300"/>
              <a:buChar char="●"/>
              <a:defRPr>
                <a:solidFill>
                  <a:schemeClr val="lt1"/>
                </a:solidFill>
              </a:defRPr>
            </a:lvl1pPr>
            <a:lvl2pPr marL="914400" lvl="1" indent="-298450">
              <a:spcBef>
                <a:spcPts val="1600"/>
              </a:spcBef>
              <a:spcAft>
                <a:spcPts val="0"/>
              </a:spcAft>
              <a:buClr>
                <a:schemeClr val="lt1"/>
              </a:buClr>
              <a:buSzPts val="1100"/>
              <a:buChar char="○"/>
              <a:defRPr>
                <a:solidFill>
                  <a:schemeClr val="lt1"/>
                </a:solidFill>
              </a:defRPr>
            </a:lvl2pPr>
            <a:lvl3pPr marL="1371600" lvl="2" indent="-298450">
              <a:spcBef>
                <a:spcPts val="1600"/>
              </a:spcBef>
              <a:spcAft>
                <a:spcPts val="0"/>
              </a:spcAft>
              <a:buClr>
                <a:schemeClr val="lt1"/>
              </a:buClr>
              <a:buSzPts val="1100"/>
              <a:buChar char="■"/>
              <a:defRPr>
                <a:solidFill>
                  <a:schemeClr val="lt1"/>
                </a:solidFill>
              </a:defRPr>
            </a:lvl3pPr>
            <a:lvl4pPr marL="1828800" lvl="3" indent="-298450">
              <a:spcBef>
                <a:spcPts val="1600"/>
              </a:spcBef>
              <a:spcAft>
                <a:spcPts val="0"/>
              </a:spcAft>
              <a:buClr>
                <a:schemeClr val="lt1"/>
              </a:buClr>
              <a:buSzPts val="1100"/>
              <a:buChar char="●"/>
              <a:defRPr>
                <a:solidFill>
                  <a:schemeClr val="lt1"/>
                </a:solidFill>
              </a:defRPr>
            </a:lvl4pPr>
            <a:lvl5pPr marL="2286000" lvl="4" indent="-298450">
              <a:spcBef>
                <a:spcPts val="1600"/>
              </a:spcBef>
              <a:spcAft>
                <a:spcPts val="0"/>
              </a:spcAft>
              <a:buClr>
                <a:schemeClr val="lt1"/>
              </a:buClr>
              <a:buSzPts val="1100"/>
              <a:buChar char="○"/>
              <a:defRPr>
                <a:solidFill>
                  <a:schemeClr val="lt1"/>
                </a:solidFill>
              </a:defRPr>
            </a:lvl5pPr>
            <a:lvl6pPr marL="2743200" lvl="5" indent="-298450">
              <a:spcBef>
                <a:spcPts val="1600"/>
              </a:spcBef>
              <a:spcAft>
                <a:spcPts val="0"/>
              </a:spcAft>
              <a:buClr>
                <a:schemeClr val="lt1"/>
              </a:buClr>
              <a:buSzPts val="1100"/>
              <a:buChar char="■"/>
              <a:defRPr>
                <a:solidFill>
                  <a:schemeClr val="lt1"/>
                </a:solidFill>
              </a:defRPr>
            </a:lvl6pPr>
            <a:lvl7pPr marL="3200400" lvl="6" indent="-298450">
              <a:spcBef>
                <a:spcPts val="1600"/>
              </a:spcBef>
              <a:spcAft>
                <a:spcPts val="0"/>
              </a:spcAft>
              <a:buClr>
                <a:schemeClr val="lt1"/>
              </a:buClr>
              <a:buSzPts val="1100"/>
              <a:buChar char="●"/>
              <a:defRPr>
                <a:solidFill>
                  <a:schemeClr val="lt1"/>
                </a:solidFill>
              </a:defRPr>
            </a:lvl7pPr>
            <a:lvl8pPr marL="3657600" lvl="7" indent="-298450">
              <a:spcBef>
                <a:spcPts val="1600"/>
              </a:spcBef>
              <a:spcAft>
                <a:spcPts val="0"/>
              </a:spcAft>
              <a:buClr>
                <a:schemeClr val="lt1"/>
              </a:buClr>
              <a:buSzPts val="1100"/>
              <a:buChar char="○"/>
              <a:defRPr>
                <a:solidFill>
                  <a:schemeClr val="lt1"/>
                </a:solidFill>
              </a:defRPr>
            </a:lvl8pPr>
            <a:lvl9pPr marL="4114800" lvl="8" indent="-298450">
              <a:spcBef>
                <a:spcPts val="1600"/>
              </a:spcBef>
              <a:spcAft>
                <a:spcPts val="1600"/>
              </a:spcAft>
              <a:buClr>
                <a:schemeClr val="lt1"/>
              </a:buClr>
              <a:buSzPts val="1100"/>
              <a:buChar char="■"/>
              <a:defRPr>
                <a:solidFill>
                  <a:schemeClr val="lt1"/>
                </a:solidFill>
              </a:defRPr>
            </a:lvl9pPr>
          </a:lstStyle>
          <a:p>
            <a:endParaRPr/>
          </a:p>
        </p:txBody>
      </p:sp>
      <p:sp>
        <p:nvSpPr>
          <p:cNvPr id="142" name="Google Shape;142;p14"/>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GB"/>
              <a:t>‹#›</a:t>
            </a:fld>
            <a:endParaRPr/>
          </a:p>
        </p:txBody>
      </p:sp>
      <p:sp>
        <p:nvSpPr>
          <p:cNvPr id="143" name="Google Shape;143;p14">
            <a:hlinkClick r:id="" action="ppaction://noaction"/>
          </p:cNvPr>
          <p:cNvSpPr/>
          <p:nvPr/>
        </p:nvSpPr>
        <p:spPr>
          <a:xfrm>
            <a:off x="8280450" y="0"/>
            <a:ext cx="863400" cy="4542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44" name="Google Shape;144;p14">
            <a:hlinkClick r:id="" action="ppaction://noaction"/>
          </p:cNvPr>
          <p:cNvCxnSpPr/>
          <p:nvPr/>
        </p:nvCxnSpPr>
        <p:spPr>
          <a:xfrm>
            <a:off x="8598817" y="216350"/>
            <a:ext cx="216300" cy="0"/>
          </a:xfrm>
          <a:prstGeom prst="straightConnector1">
            <a:avLst/>
          </a:prstGeom>
          <a:noFill/>
          <a:ln w="9525" cap="flat" cmpd="sng">
            <a:solidFill>
              <a:schemeClr val="lt2"/>
            </a:solidFill>
            <a:prstDash val="solid"/>
            <a:round/>
            <a:headEnd type="none" w="med" len="med"/>
            <a:tailEnd type="none" w="med" len="med"/>
          </a:ln>
        </p:spPr>
      </p:cxnSp>
      <p:cxnSp>
        <p:nvCxnSpPr>
          <p:cNvPr id="145" name="Google Shape;145;p14">
            <a:hlinkClick r:id="" action="ppaction://noaction"/>
          </p:cNvPr>
          <p:cNvCxnSpPr/>
          <p:nvPr/>
        </p:nvCxnSpPr>
        <p:spPr>
          <a:xfrm>
            <a:off x="8598817" y="250138"/>
            <a:ext cx="216300" cy="0"/>
          </a:xfrm>
          <a:prstGeom prst="straightConnector1">
            <a:avLst/>
          </a:prstGeom>
          <a:noFill/>
          <a:ln w="9525" cap="flat" cmpd="sng">
            <a:solidFill>
              <a:schemeClr val="lt2"/>
            </a:solidFill>
            <a:prstDash val="solid"/>
            <a:round/>
            <a:headEnd type="none" w="med" len="med"/>
            <a:tailEnd type="none" w="med" len="med"/>
          </a:ln>
        </p:spPr>
      </p:cxnSp>
      <p:cxnSp>
        <p:nvCxnSpPr>
          <p:cNvPr id="146" name="Google Shape;146;p14">
            <a:hlinkClick r:id="" action="ppaction://noaction"/>
          </p:cNvPr>
          <p:cNvCxnSpPr/>
          <p:nvPr/>
        </p:nvCxnSpPr>
        <p:spPr>
          <a:xfrm>
            <a:off x="8598817" y="283925"/>
            <a:ext cx="216300" cy="0"/>
          </a:xfrm>
          <a:prstGeom prst="straightConnector1">
            <a:avLst/>
          </a:prstGeom>
          <a:noFill/>
          <a:ln w="9525" cap="flat" cmpd="sng">
            <a:solidFill>
              <a:schemeClr val="lt2"/>
            </a:solidFill>
            <a:prstDash val="solid"/>
            <a:round/>
            <a:headEnd type="none" w="med" len="med"/>
            <a:tailEnd type="none" w="med" len="med"/>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7"/>
        <p:cNvGrpSpPr/>
        <p:nvPr/>
      </p:nvGrpSpPr>
      <p:grpSpPr>
        <a:xfrm>
          <a:off x="0" y="0"/>
          <a:ext cx="0" cy="0"/>
          <a:chOff x="0" y="0"/>
          <a:chExt cx="0" cy="0"/>
        </a:xfrm>
      </p:grpSpPr>
      <p:sp>
        <p:nvSpPr>
          <p:cNvPr id="148" name="Google Shape;148;p1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149" name="Google Shape;149;p15">
            <a:hlinkClick r:id="" action="ppaction://noaction"/>
          </p:cNvPr>
          <p:cNvSpPr/>
          <p:nvPr/>
        </p:nvSpPr>
        <p:spPr>
          <a:xfrm>
            <a:off x="8280450" y="0"/>
            <a:ext cx="863400" cy="454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50" name="Google Shape;150;p15">
            <a:hlinkClick r:id="" action="ppaction://noaction"/>
          </p:cNvPr>
          <p:cNvCxnSpPr/>
          <p:nvPr/>
        </p:nvCxnSpPr>
        <p:spPr>
          <a:xfrm>
            <a:off x="8598817" y="216350"/>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151" name="Google Shape;151;p15">
            <a:hlinkClick r:id="" action="ppaction://noaction"/>
          </p:cNvPr>
          <p:cNvCxnSpPr/>
          <p:nvPr/>
        </p:nvCxnSpPr>
        <p:spPr>
          <a:xfrm>
            <a:off x="8598817" y="250138"/>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152" name="Google Shape;152;p15">
            <a:hlinkClick r:id="" action="ppaction://noaction"/>
          </p:cNvPr>
          <p:cNvCxnSpPr/>
          <p:nvPr/>
        </p:nvCxnSpPr>
        <p:spPr>
          <a:xfrm>
            <a:off x="8598817" y="283925"/>
            <a:ext cx="216300" cy="0"/>
          </a:xfrm>
          <a:prstGeom prst="straightConnector1">
            <a:avLst/>
          </a:prstGeom>
          <a:noFill/>
          <a:ln w="9525" cap="flat" cmpd="sng">
            <a:solidFill>
              <a:srgbClr val="B7B7B7"/>
            </a:solidFill>
            <a:prstDash val="solid"/>
            <a:round/>
            <a:headEnd type="none" w="med" len="med"/>
            <a:tailEnd type="none" w="med" len="med"/>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OC">
  <p:cSld name="SECTION_HEADER_1">
    <p:bg>
      <p:bgPr>
        <a:solidFill>
          <a:schemeClr val="dk1"/>
        </a:solidFill>
        <a:effectLst/>
      </p:bgPr>
    </p:bg>
    <p:spTree>
      <p:nvGrpSpPr>
        <p:cNvPr id="1" name="Shape 153"/>
        <p:cNvGrpSpPr/>
        <p:nvPr/>
      </p:nvGrpSpPr>
      <p:grpSpPr>
        <a:xfrm>
          <a:off x="0" y="0"/>
          <a:ext cx="0" cy="0"/>
          <a:chOff x="0" y="0"/>
          <a:chExt cx="0" cy="0"/>
        </a:xfrm>
      </p:grpSpPr>
      <p:sp>
        <p:nvSpPr>
          <p:cNvPr id="154" name="Google Shape;154;p16"/>
          <p:cNvSpPr txBox="1">
            <a:spLocks noGrp="1"/>
          </p:cNvSpPr>
          <p:nvPr>
            <p:ph type="title"/>
          </p:nvPr>
        </p:nvSpPr>
        <p:spPr>
          <a:xfrm>
            <a:off x="1308150" y="1318650"/>
            <a:ext cx="7110000" cy="5352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FFFFFF"/>
              </a:buClr>
              <a:buSzPts val="2600"/>
              <a:buNone/>
              <a:defRPr sz="2600">
                <a:solidFill>
                  <a:srgbClr val="FFFFFF"/>
                </a:solidFill>
              </a:defRPr>
            </a:lvl1pPr>
            <a:lvl2pPr lvl="1" rtl="0">
              <a:spcBef>
                <a:spcPts val="0"/>
              </a:spcBef>
              <a:spcAft>
                <a:spcPts val="0"/>
              </a:spcAft>
              <a:buClr>
                <a:srgbClr val="FFFFFF"/>
              </a:buClr>
              <a:buSzPts val="2600"/>
              <a:buNone/>
              <a:defRPr sz="2600">
                <a:solidFill>
                  <a:srgbClr val="FFFFFF"/>
                </a:solidFill>
              </a:defRPr>
            </a:lvl2pPr>
            <a:lvl3pPr lvl="2" rtl="0">
              <a:spcBef>
                <a:spcPts val="0"/>
              </a:spcBef>
              <a:spcAft>
                <a:spcPts val="0"/>
              </a:spcAft>
              <a:buClr>
                <a:srgbClr val="FFFFFF"/>
              </a:buClr>
              <a:buSzPts val="2600"/>
              <a:buNone/>
              <a:defRPr sz="2600">
                <a:solidFill>
                  <a:srgbClr val="FFFFFF"/>
                </a:solidFill>
              </a:defRPr>
            </a:lvl3pPr>
            <a:lvl4pPr lvl="3" rtl="0">
              <a:spcBef>
                <a:spcPts val="0"/>
              </a:spcBef>
              <a:spcAft>
                <a:spcPts val="0"/>
              </a:spcAft>
              <a:buClr>
                <a:srgbClr val="FFFFFF"/>
              </a:buClr>
              <a:buSzPts val="2600"/>
              <a:buNone/>
              <a:defRPr sz="2600">
                <a:solidFill>
                  <a:srgbClr val="FFFFFF"/>
                </a:solidFill>
              </a:defRPr>
            </a:lvl4pPr>
            <a:lvl5pPr lvl="4" rtl="0">
              <a:spcBef>
                <a:spcPts val="0"/>
              </a:spcBef>
              <a:spcAft>
                <a:spcPts val="0"/>
              </a:spcAft>
              <a:buClr>
                <a:srgbClr val="FFFFFF"/>
              </a:buClr>
              <a:buSzPts val="2600"/>
              <a:buNone/>
              <a:defRPr sz="2600">
                <a:solidFill>
                  <a:srgbClr val="FFFFFF"/>
                </a:solidFill>
              </a:defRPr>
            </a:lvl5pPr>
            <a:lvl6pPr lvl="5" rtl="0">
              <a:spcBef>
                <a:spcPts val="0"/>
              </a:spcBef>
              <a:spcAft>
                <a:spcPts val="0"/>
              </a:spcAft>
              <a:buClr>
                <a:srgbClr val="FFFFFF"/>
              </a:buClr>
              <a:buSzPts val="2600"/>
              <a:buNone/>
              <a:defRPr sz="2600">
                <a:solidFill>
                  <a:srgbClr val="FFFFFF"/>
                </a:solidFill>
              </a:defRPr>
            </a:lvl6pPr>
            <a:lvl7pPr lvl="6" rtl="0">
              <a:spcBef>
                <a:spcPts val="0"/>
              </a:spcBef>
              <a:spcAft>
                <a:spcPts val="0"/>
              </a:spcAft>
              <a:buClr>
                <a:srgbClr val="FFFFFF"/>
              </a:buClr>
              <a:buSzPts val="2600"/>
              <a:buNone/>
              <a:defRPr sz="2600">
                <a:solidFill>
                  <a:srgbClr val="FFFFFF"/>
                </a:solidFill>
              </a:defRPr>
            </a:lvl7pPr>
            <a:lvl8pPr lvl="7" rtl="0">
              <a:spcBef>
                <a:spcPts val="0"/>
              </a:spcBef>
              <a:spcAft>
                <a:spcPts val="0"/>
              </a:spcAft>
              <a:buClr>
                <a:srgbClr val="FFFFFF"/>
              </a:buClr>
              <a:buSzPts val="2600"/>
              <a:buNone/>
              <a:defRPr sz="2600">
                <a:solidFill>
                  <a:srgbClr val="FFFFFF"/>
                </a:solidFill>
              </a:defRPr>
            </a:lvl8pPr>
            <a:lvl9pPr lvl="8" rtl="0">
              <a:spcBef>
                <a:spcPts val="0"/>
              </a:spcBef>
              <a:spcAft>
                <a:spcPts val="0"/>
              </a:spcAft>
              <a:buClr>
                <a:srgbClr val="FFFFFF"/>
              </a:buClr>
              <a:buSzPts val="2600"/>
              <a:buNone/>
              <a:defRPr sz="2600">
                <a:solidFill>
                  <a:srgbClr val="FFFFFF"/>
                </a:solidFill>
              </a:defRPr>
            </a:lvl9pPr>
          </a:lstStyle>
          <a:p>
            <a:endParaRPr/>
          </a:p>
        </p:txBody>
      </p:sp>
      <p:sp>
        <p:nvSpPr>
          <p:cNvPr id="155" name="Google Shape;155;p1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GB"/>
              <a:t>‹#›</a:t>
            </a:fld>
            <a:endParaRPr/>
          </a:p>
        </p:txBody>
      </p:sp>
      <p:sp>
        <p:nvSpPr>
          <p:cNvPr id="156" name="Google Shape;156;p16"/>
          <p:cNvSpPr txBox="1"/>
          <p:nvPr/>
        </p:nvSpPr>
        <p:spPr>
          <a:xfrm>
            <a:off x="226550" y="78500"/>
            <a:ext cx="998100" cy="321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600">
                <a:solidFill>
                  <a:srgbClr val="FFFFFF"/>
                </a:solidFill>
                <a:latin typeface="Raleway"/>
                <a:ea typeface="Raleway"/>
                <a:cs typeface="Raleway"/>
                <a:sym typeface="Raleway"/>
              </a:rPr>
              <a:t>Confidential</a:t>
            </a:r>
            <a:endParaRPr sz="600" b="1">
              <a:solidFill>
                <a:srgbClr val="FFFFFF"/>
              </a:solidFill>
              <a:latin typeface="Raleway"/>
              <a:ea typeface="Raleway"/>
              <a:cs typeface="Raleway"/>
              <a:sym typeface="Raleway"/>
            </a:endParaRPr>
          </a:p>
        </p:txBody>
      </p:sp>
      <p:sp>
        <p:nvSpPr>
          <p:cNvPr id="157" name="Google Shape;157;p16"/>
          <p:cNvSpPr txBox="1"/>
          <p:nvPr/>
        </p:nvSpPr>
        <p:spPr>
          <a:xfrm>
            <a:off x="1296767" y="78500"/>
            <a:ext cx="2100600" cy="321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600">
                <a:solidFill>
                  <a:srgbClr val="FFFFFF"/>
                </a:solidFill>
                <a:latin typeface="Raleway"/>
                <a:ea typeface="Raleway"/>
                <a:cs typeface="Raleway"/>
                <a:sym typeface="Raleway"/>
              </a:rPr>
              <a:t>Customized for </a:t>
            </a:r>
            <a:r>
              <a:rPr lang="en-GB" sz="600" b="1">
                <a:solidFill>
                  <a:srgbClr val="FFFFFF"/>
                </a:solidFill>
                <a:latin typeface="Raleway"/>
                <a:ea typeface="Raleway"/>
                <a:cs typeface="Raleway"/>
                <a:sym typeface="Raleway"/>
              </a:rPr>
              <a:t>Lorem Ipsum LLC</a:t>
            </a:r>
            <a:endParaRPr sz="600">
              <a:solidFill>
                <a:srgbClr val="FFFFFF"/>
              </a:solidFill>
              <a:latin typeface="Raleway"/>
              <a:ea typeface="Raleway"/>
              <a:cs typeface="Raleway"/>
              <a:sym typeface="Raleway"/>
            </a:endParaRPr>
          </a:p>
        </p:txBody>
      </p:sp>
      <p:sp>
        <p:nvSpPr>
          <p:cNvPr id="158" name="Google Shape;158;p16"/>
          <p:cNvSpPr txBox="1"/>
          <p:nvPr/>
        </p:nvSpPr>
        <p:spPr>
          <a:xfrm>
            <a:off x="8213935" y="78500"/>
            <a:ext cx="705900" cy="3219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600">
                <a:solidFill>
                  <a:srgbClr val="FFFFFF"/>
                </a:solidFill>
                <a:latin typeface="Raleway"/>
                <a:ea typeface="Raleway"/>
                <a:cs typeface="Raleway"/>
                <a:sym typeface="Raleway"/>
              </a:rPr>
              <a:t>Version 1.0</a:t>
            </a:r>
            <a:endParaRPr sz="600" b="1">
              <a:solidFill>
                <a:srgbClr val="FFFFFF"/>
              </a:solidFill>
              <a:latin typeface="Raleway"/>
              <a:ea typeface="Raleway"/>
              <a:cs typeface="Raleway"/>
              <a:sym typeface="Raleway"/>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_alt1">
  <p:cSld name="SECTION_HEADER_2">
    <p:bg>
      <p:bgPr>
        <a:solidFill>
          <a:srgbClr val="434343"/>
        </a:solidFill>
        <a:effectLst/>
      </p:bgPr>
    </p:bg>
    <p:spTree>
      <p:nvGrpSpPr>
        <p:cNvPr id="1" name="Shape 159"/>
        <p:cNvGrpSpPr/>
        <p:nvPr/>
      </p:nvGrpSpPr>
      <p:grpSpPr>
        <a:xfrm>
          <a:off x="0" y="0"/>
          <a:ext cx="0" cy="0"/>
          <a:chOff x="0" y="0"/>
          <a:chExt cx="0" cy="0"/>
        </a:xfrm>
      </p:grpSpPr>
      <p:grpSp>
        <p:nvGrpSpPr>
          <p:cNvPr id="160" name="Google Shape;160;p17"/>
          <p:cNvGrpSpPr/>
          <p:nvPr/>
        </p:nvGrpSpPr>
        <p:grpSpPr>
          <a:xfrm>
            <a:off x="830392" y="1191256"/>
            <a:ext cx="745763" cy="45826"/>
            <a:chOff x="4580561" y="2589004"/>
            <a:chExt cx="1064464" cy="25200"/>
          </a:xfrm>
        </p:grpSpPr>
        <p:sp>
          <p:nvSpPr>
            <p:cNvPr id="161" name="Google Shape;161;p17"/>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17"/>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3" name="Google Shape;163;p17"/>
          <p:cNvSpPr txBox="1">
            <a:spLocks noGrp="1"/>
          </p:cNvSpPr>
          <p:nvPr>
            <p:ph type="title"/>
          </p:nvPr>
        </p:nvSpPr>
        <p:spPr>
          <a:xfrm>
            <a:off x="729450" y="1322450"/>
            <a:ext cx="7688400" cy="1518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64" name="Google Shape;164;p1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GB"/>
              <a:t>‹#›</a:t>
            </a:fld>
            <a:endParaRPr/>
          </a:p>
        </p:txBody>
      </p:sp>
      <p:sp>
        <p:nvSpPr>
          <p:cNvPr id="165" name="Google Shape;165;p17">
            <a:hlinkClick r:id="" action="ppaction://noaction"/>
          </p:cNvPr>
          <p:cNvSpPr/>
          <p:nvPr/>
        </p:nvSpPr>
        <p:spPr>
          <a:xfrm>
            <a:off x="8280450" y="0"/>
            <a:ext cx="863400" cy="454200"/>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66" name="Google Shape;166;p17">
            <a:hlinkClick r:id="" action="ppaction://noaction"/>
          </p:cNvPr>
          <p:cNvCxnSpPr/>
          <p:nvPr/>
        </p:nvCxnSpPr>
        <p:spPr>
          <a:xfrm>
            <a:off x="8598817" y="216350"/>
            <a:ext cx="216300" cy="0"/>
          </a:xfrm>
          <a:prstGeom prst="straightConnector1">
            <a:avLst/>
          </a:prstGeom>
          <a:noFill/>
          <a:ln w="9525" cap="flat" cmpd="sng">
            <a:solidFill>
              <a:schemeClr val="lt2"/>
            </a:solidFill>
            <a:prstDash val="solid"/>
            <a:round/>
            <a:headEnd type="none" w="med" len="med"/>
            <a:tailEnd type="none" w="med" len="med"/>
          </a:ln>
        </p:spPr>
      </p:cxnSp>
      <p:cxnSp>
        <p:nvCxnSpPr>
          <p:cNvPr id="167" name="Google Shape;167;p17">
            <a:hlinkClick r:id="" action="ppaction://noaction"/>
          </p:cNvPr>
          <p:cNvCxnSpPr/>
          <p:nvPr/>
        </p:nvCxnSpPr>
        <p:spPr>
          <a:xfrm>
            <a:off x="8598817" y="250138"/>
            <a:ext cx="216300" cy="0"/>
          </a:xfrm>
          <a:prstGeom prst="straightConnector1">
            <a:avLst/>
          </a:prstGeom>
          <a:noFill/>
          <a:ln w="9525" cap="flat" cmpd="sng">
            <a:solidFill>
              <a:schemeClr val="lt2"/>
            </a:solidFill>
            <a:prstDash val="solid"/>
            <a:round/>
            <a:headEnd type="none" w="med" len="med"/>
            <a:tailEnd type="none" w="med" len="med"/>
          </a:ln>
        </p:spPr>
      </p:cxnSp>
      <p:cxnSp>
        <p:nvCxnSpPr>
          <p:cNvPr id="168" name="Google Shape;168;p17">
            <a:hlinkClick r:id="" action="ppaction://noaction"/>
          </p:cNvPr>
          <p:cNvCxnSpPr/>
          <p:nvPr/>
        </p:nvCxnSpPr>
        <p:spPr>
          <a:xfrm>
            <a:off x="8598817" y="283925"/>
            <a:ext cx="216300" cy="0"/>
          </a:xfrm>
          <a:prstGeom prst="straightConnector1">
            <a:avLst/>
          </a:prstGeom>
          <a:noFill/>
          <a:ln w="9525" cap="flat" cmpd="sng">
            <a:solidFill>
              <a:schemeClr val="lt2"/>
            </a:solidFill>
            <a:prstDash val="solid"/>
            <a:round/>
            <a:headEnd type="none" w="med" len="med"/>
            <a:tailEnd type="none" w="med" len="med"/>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_alt1">
  <p:cSld name="TITLE_1">
    <p:bg>
      <p:bgPr>
        <a:solidFill>
          <a:schemeClr val="lt2"/>
        </a:solidFill>
        <a:effectLst/>
      </p:bgPr>
    </p:bg>
    <p:spTree>
      <p:nvGrpSpPr>
        <p:cNvPr id="1" name="Shape 20"/>
        <p:cNvGrpSpPr/>
        <p:nvPr/>
      </p:nvGrpSpPr>
      <p:grpSpPr>
        <a:xfrm>
          <a:off x="0" y="0"/>
          <a:ext cx="0" cy="0"/>
          <a:chOff x="0" y="0"/>
          <a:chExt cx="0" cy="0"/>
        </a:xfrm>
      </p:grpSpPr>
      <p:sp>
        <p:nvSpPr>
          <p:cNvPr id="21" name="Google Shape;21;p3"/>
          <p:cNvSpPr/>
          <p:nvPr/>
        </p:nvSpPr>
        <p:spPr>
          <a:xfrm>
            <a:off x="0" y="0"/>
            <a:ext cx="9144000" cy="487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 name="Google Shape;22;p3"/>
          <p:cNvGrpSpPr/>
          <p:nvPr/>
        </p:nvGrpSpPr>
        <p:grpSpPr>
          <a:xfrm>
            <a:off x="830392" y="1191256"/>
            <a:ext cx="745763" cy="45826"/>
            <a:chOff x="4580561" y="2589004"/>
            <a:chExt cx="1064464" cy="25200"/>
          </a:xfrm>
        </p:grpSpPr>
        <p:sp>
          <p:nvSpPr>
            <p:cNvPr id="23" name="Google Shape;23;p3"/>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3"/>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 name="Google Shape;25;p3"/>
          <p:cNvSpPr txBox="1">
            <a:spLocks noGrp="1"/>
          </p:cNvSpPr>
          <p:nvPr>
            <p:ph type="ctrTitle"/>
          </p:nvPr>
        </p:nvSpPr>
        <p:spPr>
          <a:xfrm>
            <a:off x="729450" y="1322450"/>
            <a:ext cx="7688100" cy="16647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4200"/>
              <a:buNone/>
              <a:defRPr sz="4200">
                <a:solidFill>
                  <a:schemeClr val="dk2"/>
                </a:solidFill>
              </a:defRPr>
            </a:lvl1pPr>
            <a:lvl2pPr lvl="1" rtl="0">
              <a:spcBef>
                <a:spcPts val="0"/>
              </a:spcBef>
              <a:spcAft>
                <a:spcPts val="0"/>
              </a:spcAft>
              <a:buClr>
                <a:schemeClr val="dk2"/>
              </a:buClr>
              <a:buSzPts val="4200"/>
              <a:buNone/>
              <a:defRPr sz="4200">
                <a:solidFill>
                  <a:schemeClr val="dk2"/>
                </a:solidFill>
              </a:defRPr>
            </a:lvl2pPr>
            <a:lvl3pPr lvl="2" rtl="0">
              <a:spcBef>
                <a:spcPts val="0"/>
              </a:spcBef>
              <a:spcAft>
                <a:spcPts val="0"/>
              </a:spcAft>
              <a:buClr>
                <a:schemeClr val="dk2"/>
              </a:buClr>
              <a:buSzPts val="4200"/>
              <a:buNone/>
              <a:defRPr sz="4200">
                <a:solidFill>
                  <a:schemeClr val="dk2"/>
                </a:solidFill>
              </a:defRPr>
            </a:lvl3pPr>
            <a:lvl4pPr lvl="3" rtl="0">
              <a:spcBef>
                <a:spcPts val="0"/>
              </a:spcBef>
              <a:spcAft>
                <a:spcPts val="0"/>
              </a:spcAft>
              <a:buClr>
                <a:schemeClr val="dk2"/>
              </a:buClr>
              <a:buSzPts val="4200"/>
              <a:buNone/>
              <a:defRPr sz="4200">
                <a:solidFill>
                  <a:schemeClr val="dk2"/>
                </a:solidFill>
              </a:defRPr>
            </a:lvl4pPr>
            <a:lvl5pPr lvl="4" rtl="0">
              <a:spcBef>
                <a:spcPts val="0"/>
              </a:spcBef>
              <a:spcAft>
                <a:spcPts val="0"/>
              </a:spcAft>
              <a:buClr>
                <a:schemeClr val="dk2"/>
              </a:buClr>
              <a:buSzPts val="4200"/>
              <a:buNone/>
              <a:defRPr sz="4200">
                <a:solidFill>
                  <a:schemeClr val="dk2"/>
                </a:solidFill>
              </a:defRPr>
            </a:lvl5pPr>
            <a:lvl6pPr lvl="5" rtl="0">
              <a:spcBef>
                <a:spcPts val="0"/>
              </a:spcBef>
              <a:spcAft>
                <a:spcPts val="0"/>
              </a:spcAft>
              <a:buClr>
                <a:schemeClr val="dk2"/>
              </a:buClr>
              <a:buSzPts val="4200"/>
              <a:buNone/>
              <a:defRPr sz="4200">
                <a:solidFill>
                  <a:schemeClr val="dk2"/>
                </a:solidFill>
              </a:defRPr>
            </a:lvl6pPr>
            <a:lvl7pPr lvl="6" rtl="0">
              <a:spcBef>
                <a:spcPts val="0"/>
              </a:spcBef>
              <a:spcAft>
                <a:spcPts val="0"/>
              </a:spcAft>
              <a:buClr>
                <a:schemeClr val="dk2"/>
              </a:buClr>
              <a:buSzPts val="4200"/>
              <a:buNone/>
              <a:defRPr sz="4200">
                <a:solidFill>
                  <a:schemeClr val="dk2"/>
                </a:solidFill>
              </a:defRPr>
            </a:lvl7pPr>
            <a:lvl8pPr lvl="7" rtl="0">
              <a:spcBef>
                <a:spcPts val="0"/>
              </a:spcBef>
              <a:spcAft>
                <a:spcPts val="0"/>
              </a:spcAft>
              <a:buClr>
                <a:schemeClr val="dk2"/>
              </a:buClr>
              <a:buSzPts val="4200"/>
              <a:buNone/>
              <a:defRPr sz="4200">
                <a:solidFill>
                  <a:schemeClr val="dk2"/>
                </a:solidFill>
              </a:defRPr>
            </a:lvl8pPr>
            <a:lvl9pPr lvl="8" rtl="0">
              <a:spcBef>
                <a:spcPts val="0"/>
              </a:spcBef>
              <a:spcAft>
                <a:spcPts val="0"/>
              </a:spcAft>
              <a:buClr>
                <a:schemeClr val="dk2"/>
              </a:buClr>
              <a:buSzPts val="4200"/>
              <a:buNone/>
              <a:defRPr sz="4200">
                <a:solidFill>
                  <a:schemeClr val="dk2"/>
                </a:solidFill>
              </a:defRPr>
            </a:lvl9pPr>
          </a:lstStyle>
          <a:p>
            <a:endParaRPr/>
          </a:p>
        </p:txBody>
      </p:sp>
      <p:sp>
        <p:nvSpPr>
          <p:cNvPr id="26" name="Google Shape;26;p3"/>
          <p:cNvSpPr txBox="1">
            <a:spLocks noGrp="1"/>
          </p:cNvSpPr>
          <p:nvPr>
            <p:ph type="subTitle" idx="1"/>
          </p:nvPr>
        </p:nvSpPr>
        <p:spPr>
          <a:xfrm>
            <a:off x="729627" y="3172900"/>
            <a:ext cx="7688100" cy="54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a:endParaRPr/>
          </a:p>
        </p:txBody>
      </p:sp>
      <p:sp>
        <p:nvSpPr>
          <p:cNvPr id="27" name="Google Shape;27;p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28" name="Google Shape;28;p3">
            <a:hlinkClick r:id="" action="ppaction://noaction"/>
          </p:cNvPr>
          <p:cNvSpPr/>
          <p:nvPr/>
        </p:nvSpPr>
        <p:spPr>
          <a:xfrm>
            <a:off x="8280450" y="0"/>
            <a:ext cx="863400" cy="454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9" name="Google Shape;29;p3">
            <a:hlinkClick r:id="" action="ppaction://noaction"/>
          </p:cNvPr>
          <p:cNvCxnSpPr/>
          <p:nvPr/>
        </p:nvCxnSpPr>
        <p:spPr>
          <a:xfrm>
            <a:off x="8598817" y="216350"/>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30" name="Google Shape;30;p3">
            <a:hlinkClick r:id="" action="ppaction://noaction"/>
          </p:cNvPr>
          <p:cNvCxnSpPr/>
          <p:nvPr/>
        </p:nvCxnSpPr>
        <p:spPr>
          <a:xfrm>
            <a:off x="8598817" y="250138"/>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31" name="Google Shape;31;p3">
            <a:hlinkClick r:id="" action="ppaction://noaction"/>
          </p:cNvPr>
          <p:cNvCxnSpPr/>
          <p:nvPr/>
        </p:nvCxnSpPr>
        <p:spPr>
          <a:xfrm>
            <a:off x="8598817" y="283925"/>
            <a:ext cx="216300" cy="0"/>
          </a:xfrm>
          <a:prstGeom prst="straightConnector1">
            <a:avLst/>
          </a:prstGeom>
          <a:noFill/>
          <a:ln w="9525" cap="flat" cmpd="sng">
            <a:solidFill>
              <a:srgbClr val="B7B7B7"/>
            </a:solidFill>
            <a:prstDash val="solid"/>
            <a:round/>
            <a:headEnd type="none" w="med" len="med"/>
            <a:tailEnd type="none" w="med" len="med"/>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32"/>
        <p:cNvGrpSpPr/>
        <p:nvPr/>
      </p:nvGrpSpPr>
      <p:grpSpPr>
        <a:xfrm>
          <a:off x="0" y="0"/>
          <a:ext cx="0" cy="0"/>
          <a:chOff x="0" y="0"/>
          <a:chExt cx="0" cy="0"/>
        </a:xfrm>
      </p:grpSpPr>
      <p:grpSp>
        <p:nvGrpSpPr>
          <p:cNvPr id="33" name="Google Shape;33;p4"/>
          <p:cNvGrpSpPr/>
          <p:nvPr/>
        </p:nvGrpSpPr>
        <p:grpSpPr>
          <a:xfrm>
            <a:off x="830392" y="1191256"/>
            <a:ext cx="745763" cy="45826"/>
            <a:chOff x="4580561" y="2589004"/>
            <a:chExt cx="1064464" cy="25200"/>
          </a:xfrm>
        </p:grpSpPr>
        <p:sp>
          <p:nvSpPr>
            <p:cNvPr id="34" name="Google Shape;34;p4"/>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4"/>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 name="Google Shape;36;p4"/>
          <p:cNvSpPr txBox="1">
            <a:spLocks noGrp="1"/>
          </p:cNvSpPr>
          <p:nvPr>
            <p:ph type="title"/>
          </p:nvPr>
        </p:nvSpPr>
        <p:spPr>
          <a:xfrm>
            <a:off x="729450" y="1322450"/>
            <a:ext cx="7688400" cy="1518600"/>
          </a:xfrm>
          <a:prstGeom prst="rect">
            <a:avLst/>
          </a:prstGeom>
        </p:spPr>
        <p:txBody>
          <a:bodyPr spcFirstLastPara="1" wrap="square" lIns="91425" tIns="91425" rIns="91425" bIns="91425" anchor="t"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37" name="Google Shape;37;p4"/>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GB"/>
              <a:t>‹#›</a:t>
            </a:fld>
            <a:endParaRPr/>
          </a:p>
        </p:txBody>
      </p:sp>
      <p:sp>
        <p:nvSpPr>
          <p:cNvPr id="38" name="Google Shape;38;p4">
            <a:hlinkClick r:id="" action="ppaction://noaction"/>
          </p:cNvPr>
          <p:cNvSpPr/>
          <p:nvPr/>
        </p:nvSpPr>
        <p:spPr>
          <a:xfrm>
            <a:off x="8280450" y="0"/>
            <a:ext cx="863400" cy="4542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9" name="Google Shape;39;p4">
            <a:hlinkClick r:id="" action="ppaction://noaction"/>
          </p:cNvPr>
          <p:cNvCxnSpPr/>
          <p:nvPr/>
        </p:nvCxnSpPr>
        <p:spPr>
          <a:xfrm>
            <a:off x="8598817" y="216350"/>
            <a:ext cx="216300" cy="0"/>
          </a:xfrm>
          <a:prstGeom prst="straightConnector1">
            <a:avLst/>
          </a:prstGeom>
          <a:noFill/>
          <a:ln w="9525" cap="flat" cmpd="sng">
            <a:solidFill>
              <a:schemeClr val="lt2"/>
            </a:solidFill>
            <a:prstDash val="solid"/>
            <a:round/>
            <a:headEnd type="none" w="med" len="med"/>
            <a:tailEnd type="none" w="med" len="med"/>
          </a:ln>
        </p:spPr>
      </p:cxnSp>
      <p:cxnSp>
        <p:nvCxnSpPr>
          <p:cNvPr id="40" name="Google Shape;40;p4">
            <a:hlinkClick r:id="" action="ppaction://noaction"/>
          </p:cNvPr>
          <p:cNvCxnSpPr/>
          <p:nvPr/>
        </p:nvCxnSpPr>
        <p:spPr>
          <a:xfrm>
            <a:off x="8598817" y="250138"/>
            <a:ext cx="216300" cy="0"/>
          </a:xfrm>
          <a:prstGeom prst="straightConnector1">
            <a:avLst/>
          </a:prstGeom>
          <a:noFill/>
          <a:ln w="9525" cap="flat" cmpd="sng">
            <a:solidFill>
              <a:schemeClr val="lt2"/>
            </a:solidFill>
            <a:prstDash val="solid"/>
            <a:round/>
            <a:headEnd type="none" w="med" len="med"/>
            <a:tailEnd type="none" w="med" len="med"/>
          </a:ln>
        </p:spPr>
      </p:cxnSp>
      <p:cxnSp>
        <p:nvCxnSpPr>
          <p:cNvPr id="41" name="Google Shape;41;p4">
            <a:hlinkClick r:id="" action="ppaction://noaction"/>
          </p:cNvPr>
          <p:cNvCxnSpPr/>
          <p:nvPr/>
        </p:nvCxnSpPr>
        <p:spPr>
          <a:xfrm>
            <a:off x="8598817" y="283925"/>
            <a:ext cx="216300" cy="0"/>
          </a:xfrm>
          <a:prstGeom prst="straightConnector1">
            <a:avLst/>
          </a:prstGeom>
          <a:noFill/>
          <a:ln w="9525" cap="flat" cmpd="sng">
            <a:solidFill>
              <a:schemeClr val="lt2"/>
            </a:solidFill>
            <a:prstDash val="solid"/>
            <a:round/>
            <a:headEnd type="none" w="med" len="med"/>
            <a:tailEnd type="none" w="med" len="med"/>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42"/>
        <p:cNvGrpSpPr/>
        <p:nvPr/>
      </p:nvGrpSpPr>
      <p:grpSpPr>
        <a:xfrm>
          <a:off x="0" y="0"/>
          <a:ext cx="0" cy="0"/>
          <a:chOff x="0" y="0"/>
          <a:chExt cx="0" cy="0"/>
        </a:xfrm>
      </p:grpSpPr>
      <p:sp>
        <p:nvSpPr>
          <p:cNvPr id="43" name="Google Shape;43;p5"/>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 name="Google Shape;44;p5"/>
          <p:cNvGrpSpPr/>
          <p:nvPr/>
        </p:nvGrpSpPr>
        <p:grpSpPr>
          <a:xfrm>
            <a:off x="830392" y="1191256"/>
            <a:ext cx="745763" cy="45826"/>
            <a:chOff x="4580561" y="2589004"/>
            <a:chExt cx="1064464" cy="25200"/>
          </a:xfrm>
        </p:grpSpPr>
        <p:sp>
          <p:nvSpPr>
            <p:cNvPr id="45" name="Google Shape;45;p5"/>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5"/>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 name="Google Shape;47;p5"/>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48" name="Google Shape;48;p5"/>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49" name="Google Shape;49;p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50" name="Google Shape;50;p5">
            <a:hlinkClick r:id="" action="ppaction://noaction"/>
          </p:cNvPr>
          <p:cNvSpPr/>
          <p:nvPr/>
        </p:nvSpPr>
        <p:spPr>
          <a:xfrm>
            <a:off x="8280450" y="0"/>
            <a:ext cx="863400" cy="454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1" name="Google Shape;51;p5">
            <a:hlinkClick r:id="" action="ppaction://noaction"/>
          </p:cNvPr>
          <p:cNvCxnSpPr/>
          <p:nvPr/>
        </p:nvCxnSpPr>
        <p:spPr>
          <a:xfrm>
            <a:off x="8598817" y="216350"/>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52" name="Google Shape;52;p5">
            <a:hlinkClick r:id="" action="ppaction://noaction"/>
          </p:cNvPr>
          <p:cNvCxnSpPr/>
          <p:nvPr/>
        </p:nvCxnSpPr>
        <p:spPr>
          <a:xfrm>
            <a:off x="8598817" y="250138"/>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53" name="Google Shape;53;p5">
            <a:hlinkClick r:id="" action="ppaction://noaction"/>
          </p:cNvPr>
          <p:cNvCxnSpPr/>
          <p:nvPr/>
        </p:nvCxnSpPr>
        <p:spPr>
          <a:xfrm>
            <a:off x="8598817" y="283925"/>
            <a:ext cx="216300" cy="0"/>
          </a:xfrm>
          <a:prstGeom prst="straightConnector1">
            <a:avLst/>
          </a:prstGeom>
          <a:noFill/>
          <a:ln w="9525" cap="flat" cmpd="sng">
            <a:solidFill>
              <a:srgbClr val="B7B7B7"/>
            </a:solidFill>
            <a:prstDash val="solid"/>
            <a:round/>
            <a:headEnd type="none" w="med" len="med"/>
            <a:tailEnd type="none" w="med" len="med"/>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ody only">
  <p:cSld name="TITLE_AND_BODY_1">
    <p:spTree>
      <p:nvGrpSpPr>
        <p:cNvPr id="1" name="Shape 54"/>
        <p:cNvGrpSpPr/>
        <p:nvPr/>
      </p:nvGrpSpPr>
      <p:grpSpPr>
        <a:xfrm>
          <a:off x="0" y="0"/>
          <a:ext cx="0" cy="0"/>
          <a:chOff x="0" y="0"/>
          <a:chExt cx="0" cy="0"/>
        </a:xfrm>
      </p:grpSpPr>
      <p:sp>
        <p:nvSpPr>
          <p:cNvPr id="55" name="Google Shape;55;p6"/>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57" name="Google Shape;57;p6">
            <a:hlinkClick r:id="" action="ppaction://noaction"/>
          </p:cNvPr>
          <p:cNvSpPr/>
          <p:nvPr/>
        </p:nvSpPr>
        <p:spPr>
          <a:xfrm>
            <a:off x="8280450" y="0"/>
            <a:ext cx="863400" cy="454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8" name="Google Shape;58;p6">
            <a:hlinkClick r:id="" action="ppaction://noaction"/>
          </p:cNvPr>
          <p:cNvCxnSpPr/>
          <p:nvPr/>
        </p:nvCxnSpPr>
        <p:spPr>
          <a:xfrm>
            <a:off x="8598817" y="216350"/>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59" name="Google Shape;59;p6">
            <a:hlinkClick r:id="" action="ppaction://noaction"/>
          </p:cNvPr>
          <p:cNvCxnSpPr/>
          <p:nvPr/>
        </p:nvCxnSpPr>
        <p:spPr>
          <a:xfrm>
            <a:off x="8598817" y="250138"/>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60" name="Google Shape;60;p6">
            <a:hlinkClick r:id="" action="ppaction://noaction"/>
          </p:cNvPr>
          <p:cNvCxnSpPr/>
          <p:nvPr/>
        </p:nvCxnSpPr>
        <p:spPr>
          <a:xfrm>
            <a:off x="8598817" y="283925"/>
            <a:ext cx="216300" cy="0"/>
          </a:xfrm>
          <a:prstGeom prst="straightConnector1">
            <a:avLst/>
          </a:prstGeom>
          <a:noFill/>
          <a:ln w="9525" cap="flat" cmpd="sng">
            <a:solidFill>
              <a:srgbClr val="B7B7B7"/>
            </a:solidFill>
            <a:prstDash val="solid"/>
            <a:round/>
            <a:headEnd type="none" w="med" len="med"/>
            <a:tailEnd type="none" w="med" len="med"/>
          </a:ln>
        </p:spPr>
      </p:cxnSp>
      <p:sp>
        <p:nvSpPr>
          <p:cNvPr id="61" name="Google Shape;61;p6"/>
          <p:cNvSpPr txBox="1">
            <a:spLocks noGrp="1"/>
          </p:cNvSpPr>
          <p:nvPr>
            <p:ph type="body" idx="1"/>
          </p:nvPr>
        </p:nvSpPr>
        <p:spPr>
          <a:xfrm>
            <a:off x="729450" y="1068650"/>
            <a:ext cx="7688700" cy="1034400"/>
          </a:xfrm>
          <a:prstGeom prst="rect">
            <a:avLst/>
          </a:prstGeom>
        </p:spPr>
        <p:txBody>
          <a:bodyPr spcFirstLastPara="1" wrap="square" lIns="91425" tIns="91425" rIns="91425" bIns="91425" anchor="t" anchorCtr="0">
            <a:noAutofit/>
          </a:bodyPr>
          <a:lstStyle>
            <a:lvl1pPr marL="457200" lvl="0" indent="-311150" rtl="0">
              <a:spcBef>
                <a:spcPts val="0"/>
              </a:spcBef>
              <a:spcAft>
                <a:spcPts val="0"/>
              </a:spcAft>
              <a:buSzPts val="1300"/>
              <a:buChar char="●"/>
              <a:defRPr/>
            </a:lvl1pPr>
            <a:lvl2pPr marL="914400" lvl="1" indent="-298450" rtl="0">
              <a:spcBef>
                <a:spcPts val="1600"/>
              </a:spcBef>
              <a:spcAft>
                <a:spcPts val="0"/>
              </a:spcAft>
              <a:buSzPts val="1100"/>
              <a:buChar char="○"/>
              <a:defRPr/>
            </a:lvl2pPr>
            <a:lvl3pPr marL="1371600" lvl="2" indent="-298450" rtl="0">
              <a:spcBef>
                <a:spcPts val="1600"/>
              </a:spcBef>
              <a:spcAft>
                <a:spcPts val="0"/>
              </a:spcAft>
              <a:buSzPts val="1100"/>
              <a:buChar char="■"/>
              <a:defRPr/>
            </a:lvl3pPr>
            <a:lvl4pPr marL="1828800" lvl="3" indent="-298450" rtl="0">
              <a:spcBef>
                <a:spcPts val="1600"/>
              </a:spcBef>
              <a:spcAft>
                <a:spcPts val="0"/>
              </a:spcAft>
              <a:buSzPts val="1100"/>
              <a:buChar char="●"/>
              <a:defRPr/>
            </a:lvl4pPr>
            <a:lvl5pPr marL="2286000" lvl="4" indent="-298450" rtl="0">
              <a:spcBef>
                <a:spcPts val="1600"/>
              </a:spcBef>
              <a:spcAft>
                <a:spcPts val="0"/>
              </a:spcAft>
              <a:buSzPts val="1100"/>
              <a:buChar char="○"/>
              <a:defRPr/>
            </a:lvl5pPr>
            <a:lvl6pPr marL="2743200" lvl="5" indent="-298450" rtl="0">
              <a:spcBef>
                <a:spcPts val="1600"/>
              </a:spcBef>
              <a:spcAft>
                <a:spcPts val="0"/>
              </a:spcAft>
              <a:buSzPts val="1100"/>
              <a:buChar char="■"/>
              <a:defRPr/>
            </a:lvl6pPr>
            <a:lvl7pPr marL="3200400" lvl="6" indent="-298450" rtl="0">
              <a:spcBef>
                <a:spcPts val="1600"/>
              </a:spcBef>
              <a:spcAft>
                <a:spcPts val="0"/>
              </a:spcAft>
              <a:buSzPts val="1100"/>
              <a:buChar char="●"/>
              <a:defRPr/>
            </a:lvl7pPr>
            <a:lvl8pPr marL="3657600" lvl="7" indent="-298450" rtl="0">
              <a:spcBef>
                <a:spcPts val="1600"/>
              </a:spcBef>
              <a:spcAft>
                <a:spcPts val="0"/>
              </a:spcAft>
              <a:buSzPts val="1100"/>
              <a:buChar char="○"/>
              <a:defRPr/>
            </a:lvl8pPr>
            <a:lvl9pPr marL="4114800" lvl="8" indent="-298450" rtl="0">
              <a:spcBef>
                <a:spcPts val="1600"/>
              </a:spcBef>
              <a:spcAft>
                <a:spcPts val="1600"/>
              </a:spcAft>
              <a:buSzPts val="11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_alt2">
  <p:cSld name="TITLE_AND_BODY_1_1">
    <p:spTree>
      <p:nvGrpSpPr>
        <p:cNvPr id="1" name="Shape 62"/>
        <p:cNvGrpSpPr/>
        <p:nvPr/>
      </p:nvGrpSpPr>
      <p:grpSpPr>
        <a:xfrm>
          <a:off x="0" y="0"/>
          <a:ext cx="0" cy="0"/>
          <a:chOff x="0" y="0"/>
          <a:chExt cx="0" cy="0"/>
        </a:xfrm>
      </p:grpSpPr>
      <p:sp>
        <p:nvSpPr>
          <p:cNvPr id="63" name="Google Shape;63;p7"/>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marL="0" lvl="0" indent="0" algn="r" rtl="0">
              <a:spcBef>
                <a:spcPts val="0"/>
              </a:spcBef>
              <a:spcAft>
                <a:spcPts val="0"/>
              </a:spcAft>
              <a:buNone/>
            </a:pPr>
            <a:fld id="{00000000-1234-1234-1234-123412341234}" type="slidenum">
              <a:rPr lang="en-GB"/>
              <a:t>‹#›</a:t>
            </a:fld>
            <a:endParaRPr/>
          </a:p>
        </p:txBody>
      </p:sp>
      <p:sp>
        <p:nvSpPr>
          <p:cNvPr id="65" name="Google Shape;65;p7">
            <a:hlinkClick r:id="" action="ppaction://noaction"/>
          </p:cNvPr>
          <p:cNvSpPr/>
          <p:nvPr/>
        </p:nvSpPr>
        <p:spPr>
          <a:xfrm>
            <a:off x="8280450" y="0"/>
            <a:ext cx="863400" cy="454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6" name="Google Shape;66;p7">
            <a:hlinkClick r:id="" action="ppaction://noaction"/>
          </p:cNvPr>
          <p:cNvCxnSpPr/>
          <p:nvPr/>
        </p:nvCxnSpPr>
        <p:spPr>
          <a:xfrm>
            <a:off x="8598817" y="216350"/>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67" name="Google Shape;67;p7">
            <a:hlinkClick r:id="" action="ppaction://noaction"/>
          </p:cNvPr>
          <p:cNvCxnSpPr/>
          <p:nvPr/>
        </p:nvCxnSpPr>
        <p:spPr>
          <a:xfrm>
            <a:off x="8598817" y="250138"/>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68" name="Google Shape;68;p7">
            <a:hlinkClick r:id="" action="ppaction://noaction"/>
          </p:cNvPr>
          <p:cNvCxnSpPr/>
          <p:nvPr/>
        </p:nvCxnSpPr>
        <p:spPr>
          <a:xfrm>
            <a:off x="8598817" y="283925"/>
            <a:ext cx="216300" cy="0"/>
          </a:xfrm>
          <a:prstGeom prst="straightConnector1">
            <a:avLst/>
          </a:prstGeom>
          <a:noFill/>
          <a:ln w="9525" cap="flat" cmpd="sng">
            <a:solidFill>
              <a:srgbClr val="B7B7B7"/>
            </a:solidFill>
            <a:prstDash val="solid"/>
            <a:round/>
            <a:headEnd type="none" w="med" len="med"/>
            <a:tailEnd type="none" w="med" len="med"/>
          </a:ln>
        </p:spPr>
      </p:cxnSp>
      <p:sp>
        <p:nvSpPr>
          <p:cNvPr id="69" name="Google Shape;69;p7"/>
          <p:cNvSpPr txBox="1">
            <a:spLocks noGrp="1"/>
          </p:cNvSpPr>
          <p:nvPr>
            <p:ph type="title"/>
          </p:nvPr>
        </p:nvSpPr>
        <p:spPr>
          <a:xfrm>
            <a:off x="729450" y="2056375"/>
            <a:ext cx="5887500" cy="1518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4800"/>
              <a:buNone/>
              <a:defRPr sz="48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70"/>
        <p:cNvGrpSpPr/>
        <p:nvPr/>
      </p:nvGrpSpPr>
      <p:grpSpPr>
        <a:xfrm>
          <a:off x="0" y="0"/>
          <a:ext cx="0" cy="0"/>
          <a:chOff x="0" y="0"/>
          <a:chExt cx="0" cy="0"/>
        </a:xfrm>
      </p:grpSpPr>
      <p:sp>
        <p:nvSpPr>
          <p:cNvPr id="71" name="Google Shape;71;p8"/>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2" name="Google Shape;72;p8"/>
          <p:cNvGrpSpPr/>
          <p:nvPr/>
        </p:nvGrpSpPr>
        <p:grpSpPr>
          <a:xfrm>
            <a:off x="830392" y="1191256"/>
            <a:ext cx="745763" cy="45826"/>
            <a:chOff x="4580561" y="2589004"/>
            <a:chExt cx="1064464" cy="25200"/>
          </a:xfrm>
        </p:grpSpPr>
        <p:sp>
          <p:nvSpPr>
            <p:cNvPr id="73" name="Google Shape;73;p8"/>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8"/>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 name="Google Shape;75;p8"/>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76" name="Google Shape;76;p8"/>
          <p:cNvSpPr txBox="1">
            <a:spLocks noGrp="1"/>
          </p:cNvSpPr>
          <p:nvPr>
            <p:ph type="body" idx="1"/>
          </p:nvPr>
        </p:nvSpPr>
        <p:spPr>
          <a:xfrm>
            <a:off x="729325" y="2078875"/>
            <a:ext cx="3774300" cy="22611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77" name="Google Shape;77;p8"/>
          <p:cNvSpPr txBox="1">
            <a:spLocks noGrp="1"/>
          </p:cNvSpPr>
          <p:nvPr>
            <p:ph type="body" idx="2"/>
          </p:nvPr>
        </p:nvSpPr>
        <p:spPr>
          <a:xfrm>
            <a:off x="4643604" y="2078875"/>
            <a:ext cx="3774300" cy="22611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78" name="Google Shape;78;p8"/>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79" name="Google Shape;79;p8">
            <a:hlinkClick r:id="" action="ppaction://noaction"/>
          </p:cNvPr>
          <p:cNvSpPr/>
          <p:nvPr/>
        </p:nvSpPr>
        <p:spPr>
          <a:xfrm>
            <a:off x="8280450" y="0"/>
            <a:ext cx="863400" cy="454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0" name="Google Shape;80;p8">
            <a:hlinkClick r:id="" action="ppaction://noaction"/>
          </p:cNvPr>
          <p:cNvCxnSpPr/>
          <p:nvPr/>
        </p:nvCxnSpPr>
        <p:spPr>
          <a:xfrm>
            <a:off x="8598817" y="216350"/>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81" name="Google Shape;81;p8">
            <a:hlinkClick r:id="" action="ppaction://noaction"/>
          </p:cNvPr>
          <p:cNvCxnSpPr/>
          <p:nvPr/>
        </p:nvCxnSpPr>
        <p:spPr>
          <a:xfrm>
            <a:off x="8598817" y="250138"/>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82" name="Google Shape;82;p8">
            <a:hlinkClick r:id="" action="ppaction://noaction"/>
          </p:cNvPr>
          <p:cNvCxnSpPr/>
          <p:nvPr/>
        </p:nvCxnSpPr>
        <p:spPr>
          <a:xfrm>
            <a:off x="8598817" y="283925"/>
            <a:ext cx="216300" cy="0"/>
          </a:xfrm>
          <a:prstGeom prst="straightConnector1">
            <a:avLst/>
          </a:prstGeom>
          <a:noFill/>
          <a:ln w="9525" cap="flat" cmpd="sng">
            <a:solidFill>
              <a:srgbClr val="B7B7B7"/>
            </a:solidFill>
            <a:prstDash val="solid"/>
            <a:round/>
            <a:headEnd type="none" w="med" len="med"/>
            <a:tailEnd type="none" w="med" len="med"/>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3"/>
        <p:cNvGrpSpPr/>
        <p:nvPr/>
      </p:nvGrpSpPr>
      <p:grpSpPr>
        <a:xfrm>
          <a:off x="0" y="0"/>
          <a:ext cx="0" cy="0"/>
          <a:chOff x="0" y="0"/>
          <a:chExt cx="0" cy="0"/>
        </a:xfrm>
      </p:grpSpPr>
      <p:sp>
        <p:nvSpPr>
          <p:cNvPr id="84" name="Google Shape;84;p9"/>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5" name="Google Shape;85;p9"/>
          <p:cNvGrpSpPr/>
          <p:nvPr/>
        </p:nvGrpSpPr>
        <p:grpSpPr>
          <a:xfrm>
            <a:off x="830392" y="1191256"/>
            <a:ext cx="745763" cy="45826"/>
            <a:chOff x="4580561" y="2589004"/>
            <a:chExt cx="1064464" cy="25200"/>
          </a:xfrm>
        </p:grpSpPr>
        <p:sp>
          <p:nvSpPr>
            <p:cNvPr id="86" name="Google Shape;86;p9"/>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9"/>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8" name="Google Shape;88;p9"/>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89" name="Google Shape;89;p9"/>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90" name="Google Shape;90;p9">
            <a:hlinkClick r:id="" action="ppaction://noaction"/>
          </p:cNvPr>
          <p:cNvSpPr/>
          <p:nvPr/>
        </p:nvSpPr>
        <p:spPr>
          <a:xfrm>
            <a:off x="8280450" y="0"/>
            <a:ext cx="863400" cy="454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91" name="Google Shape;91;p9">
            <a:hlinkClick r:id="" action="ppaction://noaction"/>
          </p:cNvPr>
          <p:cNvCxnSpPr/>
          <p:nvPr/>
        </p:nvCxnSpPr>
        <p:spPr>
          <a:xfrm>
            <a:off x="8598817" y="216350"/>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92" name="Google Shape;92;p9">
            <a:hlinkClick r:id="" action="ppaction://noaction"/>
          </p:cNvPr>
          <p:cNvCxnSpPr/>
          <p:nvPr/>
        </p:nvCxnSpPr>
        <p:spPr>
          <a:xfrm>
            <a:off x="8598817" y="250138"/>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93" name="Google Shape;93;p9">
            <a:hlinkClick r:id="" action="ppaction://noaction"/>
          </p:cNvPr>
          <p:cNvCxnSpPr/>
          <p:nvPr/>
        </p:nvCxnSpPr>
        <p:spPr>
          <a:xfrm>
            <a:off x="8598817" y="283925"/>
            <a:ext cx="216300" cy="0"/>
          </a:xfrm>
          <a:prstGeom prst="straightConnector1">
            <a:avLst/>
          </a:prstGeom>
          <a:noFill/>
          <a:ln w="9525" cap="flat" cmpd="sng">
            <a:solidFill>
              <a:srgbClr val="B7B7B7"/>
            </a:solidFill>
            <a:prstDash val="solid"/>
            <a:round/>
            <a:headEnd type="none" w="med" len="med"/>
            <a:tailEnd type="none" w="med" len="med"/>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94"/>
        <p:cNvGrpSpPr/>
        <p:nvPr/>
      </p:nvGrpSpPr>
      <p:grpSpPr>
        <a:xfrm>
          <a:off x="0" y="0"/>
          <a:ext cx="0" cy="0"/>
          <a:chOff x="0" y="0"/>
          <a:chExt cx="0" cy="0"/>
        </a:xfrm>
      </p:grpSpPr>
      <p:sp>
        <p:nvSpPr>
          <p:cNvPr id="95" name="Google Shape;95;p10"/>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6" name="Google Shape;96;p10"/>
          <p:cNvGrpSpPr/>
          <p:nvPr/>
        </p:nvGrpSpPr>
        <p:grpSpPr>
          <a:xfrm>
            <a:off x="830392" y="1191256"/>
            <a:ext cx="745763" cy="45826"/>
            <a:chOff x="4580561" y="2589004"/>
            <a:chExt cx="1064464" cy="25200"/>
          </a:xfrm>
        </p:grpSpPr>
        <p:sp>
          <p:nvSpPr>
            <p:cNvPr id="97" name="Google Shape;97;p10"/>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10"/>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9" name="Google Shape;99;p10"/>
          <p:cNvSpPr txBox="1">
            <a:spLocks noGrp="1"/>
          </p:cNvSpPr>
          <p:nvPr>
            <p:ph type="title"/>
          </p:nvPr>
        </p:nvSpPr>
        <p:spPr>
          <a:xfrm>
            <a:off x="730000" y="1318650"/>
            <a:ext cx="3300900" cy="1381500"/>
          </a:xfrm>
          <a:prstGeom prst="rect">
            <a:avLst/>
          </a:prstGeom>
        </p:spPr>
        <p:txBody>
          <a:bodyPr spcFirstLastPara="1" wrap="square" lIns="91425" tIns="91425" rIns="91425" bIns="91425" anchor="t" anchorCtr="0">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100" name="Google Shape;100;p10"/>
          <p:cNvSpPr txBox="1">
            <a:spLocks noGrp="1"/>
          </p:cNvSpPr>
          <p:nvPr>
            <p:ph type="body" idx="1"/>
          </p:nvPr>
        </p:nvSpPr>
        <p:spPr>
          <a:xfrm>
            <a:off x="721225" y="2781725"/>
            <a:ext cx="3300900" cy="15975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101" name="Google Shape;101;p10"/>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102" name="Google Shape;102;p10">
            <a:hlinkClick r:id="" action="ppaction://noaction"/>
          </p:cNvPr>
          <p:cNvSpPr/>
          <p:nvPr/>
        </p:nvSpPr>
        <p:spPr>
          <a:xfrm>
            <a:off x="8280450" y="0"/>
            <a:ext cx="863400" cy="454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03" name="Google Shape;103;p10">
            <a:hlinkClick r:id="" action="ppaction://noaction"/>
          </p:cNvPr>
          <p:cNvCxnSpPr/>
          <p:nvPr/>
        </p:nvCxnSpPr>
        <p:spPr>
          <a:xfrm>
            <a:off x="8598817" y="216350"/>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104" name="Google Shape;104;p10">
            <a:hlinkClick r:id="" action="ppaction://noaction"/>
          </p:cNvPr>
          <p:cNvCxnSpPr/>
          <p:nvPr/>
        </p:nvCxnSpPr>
        <p:spPr>
          <a:xfrm>
            <a:off x="8598817" y="250138"/>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105" name="Google Shape;105;p10">
            <a:hlinkClick r:id="" action="ppaction://noaction"/>
          </p:cNvPr>
          <p:cNvCxnSpPr/>
          <p:nvPr/>
        </p:nvCxnSpPr>
        <p:spPr>
          <a:xfrm>
            <a:off x="8598817" y="283925"/>
            <a:ext cx="216300" cy="0"/>
          </a:xfrm>
          <a:prstGeom prst="straightConnector1">
            <a:avLst/>
          </a:prstGeom>
          <a:noFill/>
          <a:ln w="9525" cap="flat" cmpd="sng">
            <a:solidFill>
              <a:srgbClr val="B7B7B7"/>
            </a:solidFill>
            <a:prstDash val="solid"/>
            <a:round/>
            <a:headEnd type="none" w="med" len="med"/>
            <a:tailEnd type="none" w="med" len="med"/>
          </a:ln>
        </p:spPr>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treamline">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SzPts val="2800"/>
              <a:buFont typeface="Raleway"/>
              <a:buNone/>
              <a:defRPr sz="2800" b="1">
                <a:latin typeface="Raleway"/>
                <a:ea typeface="Raleway"/>
                <a:cs typeface="Raleway"/>
                <a:sym typeface="Raleway"/>
              </a:defRPr>
            </a:lvl1pPr>
            <a:lvl2pPr lvl="1">
              <a:spcBef>
                <a:spcPts val="0"/>
              </a:spcBef>
              <a:spcAft>
                <a:spcPts val="0"/>
              </a:spcAft>
              <a:buSzPts val="2800"/>
              <a:buFont typeface="Raleway"/>
              <a:buNone/>
              <a:defRPr sz="2800" b="1">
                <a:latin typeface="Raleway"/>
                <a:ea typeface="Raleway"/>
                <a:cs typeface="Raleway"/>
                <a:sym typeface="Raleway"/>
              </a:defRPr>
            </a:lvl2pPr>
            <a:lvl3pPr lvl="2">
              <a:spcBef>
                <a:spcPts val="0"/>
              </a:spcBef>
              <a:spcAft>
                <a:spcPts val="0"/>
              </a:spcAft>
              <a:buSzPts val="2800"/>
              <a:buFont typeface="Raleway"/>
              <a:buNone/>
              <a:defRPr sz="2800" b="1">
                <a:latin typeface="Raleway"/>
                <a:ea typeface="Raleway"/>
                <a:cs typeface="Raleway"/>
                <a:sym typeface="Raleway"/>
              </a:defRPr>
            </a:lvl3pPr>
            <a:lvl4pPr lvl="3">
              <a:spcBef>
                <a:spcPts val="0"/>
              </a:spcBef>
              <a:spcAft>
                <a:spcPts val="0"/>
              </a:spcAft>
              <a:buSzPts val="2800"/>
              <a:buFont typeface="Raleway"/>
              <a:buNone/>
              <a:defRPr sz="2800" b="1">
                <a:latin typeface="Raleway"/>
                <a:ea typeface="Raleway"/>
                <a:cs typeface="Raleway"/>
                <a:sym typeface="Raleway"/>
              </a:defRPr>
            </a:lvl4pPr>
            <a:lvl5pPr lvl="4">
              <a:spcBef>
                <a:spcPts val="0"/>
              </a:spcBef>
              <a:spcAft>
                <a:spcPts val="0"/>
              </a:spcAft>
              <a:buSzPts val="2800"/>
              <a:buFont typeface="Raleway"/>
              <a:buNone/>
              <a:defRPr sz="2800" b="1">
                <a:latin typeface="Raleway"/>
                <a:ea typeface="Raleway"/>
                <a:cs typeface="Raleway"/>
                <a:sym typeface="Raleway"/>
              </a:defRPr>
            </a:lvl5pPr>
            <a:lvl6pPr lvl="5">
              <a:spcBef>
                <a:spcPts val="0"/>
              </a:spcBef>
              <a:spcAft>
                <a:spcPts val="0"/>
              </a:spcAft>
              <a:buSzPts val="2800"/>
              <a:buFont typeface="Raleway"/>
              <a:buNone/>
              <a:defRPr sz="2800" b="1">
                <a:latin typeface="Raleway"/>
                <a:ea typeface="Raleway"/>
                <a:cs typeface="Raleway"/>
                <a:sym typeface="Raleway"/>
              </a:defRPr>
            </a:lvl6pPr>
            <a:lvl7pPr lvl="6">
              <a:spcBef>
                <a:spcPts val="0"/>
              </a:spcBef>
              <a:spcAft>
                <a:spcPts val="0"/>
              </a:spcAft>
              <a:buSzPts val="2800"/>
              <a:buFont typeface="Raleway"/>
              <a:buNone/>
              <a:defRPr sz="2800" b="1">
                <a:latin typeface="Raleway"/>
                <a:ea typeface="Raleway"/>
                <a:cs typeface="Raleway"/>
                <a:sym typeface="Raleway"/>
              </a:defRPr>
            </a:lvl7pPr>
            <a:lvl8pPr lvl="7">
              <a:spcBef>
                <a:spcPts val="0"/>
              </a:spcBef>
              <a:spcAft>
                <a:spcPts val="0"/>
              </a:spcAft>
              <a:buSzPts val="2800"/>
              <a:buFont typeface="Raleway"/>
              <a:buNone/>
              <a:defRPr sz="2800" b="1">
                <a:latin typeface="Raleway"/>
                <a:ea typeface="Raleway"/>
                <a:cs typeface="Raleway"/>
                <a:sym typeface="Raleway"/>
              </a:defRPr>
            </a:lvl8pPr>
            <a:lvl9pPr lvl="8">
              <a:spcBef>
                <a:spcPts val="0"/>
              </a:spcBef>
              <a:spcAft>
                <a:spcPts val="0"/>
              </a:spcAft>
              <a:buSzPts val="2800"/>
              <a:buFont typeface="Raleway"/>
              <a:buNone/>
              <a:defRPr sz="2800" b="1">
                <a:latin typeface="Raleway"/>
                <a:ea typeface="Raleway"/>
                <a:cs typeface="Raleway"/>
                <a:sym typeface="Raleway"/>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115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marL="914400" lvl="1"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marL="1371600" lvl="2"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marL="1828800" lvl="3"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marL="2286000" lvl="4"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marL="2743200" lvl="5"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marL="3200400" lvl="6"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marL="3657600" lvl="7"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marL="4114800" lvl="8" indent="-298450">
              <a:lnSpc>
                <a:spcPct val="115000"/>
              </a:lnSpc>
              <a:spcBef>
                <a:spcPts val="1600"/>
              </a:spcBef>
              <a:spcAft>
                <a:spcPts val="1600"/>
              </a:spcAft>
              <a:buClr>
                <a:schemeClr val="accent1"/>
              </a:buClr>
              <a:buSzPts val="1100"/>
              <a:buFont typeface="Lato"/>
              <a:buChar char="■"/>
              <a:defRPr sz="1100">
                <a:solidFill>
                  <a:schemeClr val="accent1"/>
                </a:solidFill>
                <a:latin typeface="Lato"/>
                <a:ea typeface="Lato"/>
                <a:cs typeface="Lato"/>
                <a:sym typeface="Lato"/>
              </a:defRPr>
            </a:lvl9pPr>
          </a:lstStyle>
          <a:p>
            <a:endParaRPr/>
          </a:p>
        </p:txBody>
      </p:sp>
      <p:sp>
        <p:nvSpPr>
          <p:cNvPr id="8" name="Google Shape;8;p1"/>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image" Target="../media/image12.jpg"/></Relationships>
</file>

<file path=ppt/slides/_rels/slide1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8.xml"/><Relationship Id="rId5" Type="http://schemas.openxmlformats.org/officeDocument/2006/relationships/image" Target="../media/image23.png"/><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2"/>
        <p:cNvGrpSpPr/>
        <p:nvPr/>
      </p:nvGrpSpPr>
      <p:grpSpPr>
        <a:xfrm>
          <a:off x="0" y="0"/>
          <a:ext cx="0" cy="0"/>
          <a:chOff x="0" y="0"/>
          <a:chExt cx="0" cy="0"/>
        </a:xfrm>
      </p:grpSpPr>
      <p:pic>
        <p:nvPicPr>
          <p:cNvPr id="173" name="Google Shape;173;p18"/>
          <p:cNvPicPr preferRelativeResize="0"/>
          <p:nvPr/>
        </p:nvPicPr>
        <p:blipFill>
          <a:blip r:embed="rId4">
            <a:alphaModFix/>
          </a:blip>
          <a:stretch>
            <a:fillRect/>
          </a:stretch>
        </p:blipFill>
        <p:spPr>
          <a:xfrm>
            <a:off x="0" y="487925"/>
            <a:ext cx="9144000" cy="4572000"/>
          </a:xfrm>
          <a:prstGeom prst="rect">
            <a:avLst/>
          </a:prstGeom>
          <a:noFill/>
          <a:ln>
            <a:noFill/>
          </a:ln>
        </p:spPr>
      </p:pic>
      <p:sp>
        <p:nvSpPr>
          <p:cNvPr id="174" name="Google Shape;174;p18"/>
          <p:cNvSpPr txBox="1">
            <a:spLocks noGrp="1"/>
          </p:cNvSpPr>
          <p:nvPr>
            <p:ph type="ctrTitle"/>
          </p:nvPr>
        </p:nvSpPr>
        <p:spPr>
          <a:xfrm>
            <a:off x="729450" y="1322450"/>
            <a:ext cx="7191600" cy="1664700"/>
          </a:xfrm>
          <a:prstGeom prst="rect">
            <a:avLst/>
          </a:prstGeom>
          <a:effectLst>
            <a:outerShdw blurRad="57150" dist="19050" dir="5400000" algn="bl" rotWithShape="0">
              <a:srgbClr val="000000">
                <a:alpha val="82000"/>
              </a:srgbClr>
            </a:outerShdw>
          </a:effectLst>
        </p:spPr>
        <p:txBody>
          <a:bodyPr spcFirstLastPara="1" wrap="square" lIns="91425" tIns="91425" rIns="91425" bIns="91425" anchor="t" anchorCtr="0">
            <a:noAutofit/>
          </a:bodyPr>
          <a:lstStyle/>
          <a:p>
            <a:pPr marL="0" lvl="0" indent="0" algn="l" rtl="0">
              <a:spcBef>
                <a:spcPts val="0"/>
              </a:spcBef>
              <a:spcAft>
                <a:spcPts val="0"/>
              </a:spcAft>
              <a:buNone/>
            </a:pPr>
            <a:r>
              <a:rPr lang="en-GB" sz="4800">
                <a:solidFill>
                  <a:srgbClr val="FFFFFF"/>
                </a:solidFill>
              </a:rPr>
              <a:t>Metro Nashville </a:t>
            </a:r>
            <a:endParaRPr sz="4800">
              <a:solidFill>
                <a:srgbClr val="FFFFFF"/>
              </a:solidFill>
            </a:endParaRPr>
          </a:p>
          <a:p>
            <a:pPr marL="0" lvl="0" indent="0" algn="l" rtl="0">
              <a:spcBef>
                <a:spcPts val="0"/>
              </a:spcBef>
              <a:spcAft>
                <a:spcPts val="0"/>
              </a:spcAft>
              <a:buNone/>
            </a:pPr>
            <a:r>
              <a:rPr lang="en-GB" sz="4800">
                <a:solidFill>
                  <a:srgbClr val="FFFFFF"/>
                </a:solidFill>
              </a:rPr>
              <a:t>Equity Pledge</a:t>
            </a:r>
            <a:endParaRPr>
              <a:solidFill>
                <a:srgbClr val="FFFFFF"/>
              </a:solidFill>
            </a:endParaRPr>
          </a:p>
        </p:txBody>
      </p:sp>
      <p:sp>
        <p:nvSpPr>
          <p:cNvPr id="175" name="Google Shape;175;p18"/>
          <p:cNvSpPr txBox="1">
            <a:spLocks noGrp="1"/>
          </p:cNvSpPr>
          <p:nvPr>
            <p:ph type="subTitle" idx="4294967295"/>
          </p:nvPr>
        </p:nvSpPr>
        <p:spPr>
          <a:xfrm>
            <a:off x="729578" y="2998275"/>
            <a:ext cx="6007800" cy="541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800" b="1">
                <a:solidFill>
                  <a:srgbClr val="FFFFFF"/>
                </a:solidFill>
              </a:rPr>
              <a:t>Metro Nashville Office of  Diversity Equity and Inclusion</a:t>
            </a:r>
            <a:endParaRPr sz="1800" b="1">
              <a:solidFill>
                <a:srgbClr val="FFFFFF"/>
              </a:solidFill>
            </a:endParaRPr>
          </a:p>
          <a:p>
            <a:pPr marL="0" lvl="0" indent="0" algn="l" rtl="0">
              <a:spcBef>
                <a:spcPts val="1600"/>
              </a:spcBef>
              <a:spcAft>
                <a:spcPts val="1600"/>
              </a:spcAft>
              <a:buNone/>
            </a:pPr>
            <a:endParaRPr sz="1400" b="1"/>
          </a:p>
        </p:txBody>
      </p:sp>
      <p:grpSp>
        <p:nvGrpSpPr>
          <p:cNvPr id="176" name="Google Shape;176;p18"/>
          <p:cNvGrpSpPr/>
          <p:nvPr/>
        </p:nvGrpSpPr>
        <p:grpSpPr>
          <a:xfrm>
            <a:off x="830392" y="1191256"/>
            <a:ext cx="745763" cy="45826"/>
            <a:chOff x="4580561" y="2589004"/>
            <a:chExt cx="1064464" cy="25200"/>
          </a:xfrm>
        </p:grpSpPr>
        <p:sp>
          <p:nvSpPr>
            <p:cNvPr id="177" name="Google Shape;177;p18"/>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18"/>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9" name="Google Shape;179;p18"/>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27"/>
          <p:cNvSpPr txBox="1">
            <a:spLocks noGrp="1"/>
          </p:cNvSpPr>
          <p:nvPr>
            <p:ph type="body" idx="1"/>
          </p:nvPr>
        </p:nvSpPr>
        <p:spPr>
          <a:xfrm>
            <a:off x="4125600" y="907200"/>
            <a:ext cx="5134200" cy="1005300"/>
          </a:xfrm>
          <a:prstGeom prst="rect">
            <a:avLst/>
          </a:prstGeom>
        </p:spPr>
        <p:txBody>
          <a:bodyPr spcFirstLastPara="1" wrap="square" lIns="91425" tIns="91425" rIns="91425" bIns="91425" anchor="t" anchorCtr="0">
            <a:noAutofit/>
          </a:bodyPr>
          <a:lstStyle/>
          <a:p>
            <a:pPr marL="0" lvl="0" indent="0" algn="l" rtl="0">
              <a:lnSpc>
                <a:spcPct val="113000"/>
              </a:lnSpc>
              <a:spcBef>
                <a:spcPts val="0"/>
              </a:spcBef>
              <a:spcAft>
                <a:spcPts val="0"/>
              </a:spcAft>
              <a:buNone/>
            </a:pPr>
            <a:r>
              <a:rPr lang="en-GB" sz="1400"/>
              <a:t>The disparity in contract allocation  </a:t>
            </a:r>
            <a:endParaRPr sz="1400"/>
          </a:p>
          <a:p>
            <a:pPr marL="0" lvl="0" indent="0" algn="l" rtl="0">
              <a:lnSpc>
                <a:spcPct val="113000"/>
              </a:lnSpc>
              <a:spcBef>
                <a:spcPts val="0"/>
              </a:spcBef>
              <a:spcAft>
                <a:spcPts val="0"/>
              </a:spcAft>
              <a:buNone/>
            </a:pPr>
            <a:r>
              <a:rPr lang="en-GB" sz="2200"/>
              <a:t>amounts to a </a:t>
            </a:r>
            <a:r>
              <a:rPr lang="en-GB" sz="2200" b="1">
                <a:solidFill>
                  <a:schemeClr val="accent3"/>
                </a:solidFill>
              </a:rPr>
              <a:t>$377,173,467</a:t>
            </a:r>
            <a:r>
              <a:rPr lang="en-GB" sz="2200"/>
              <a:t> loss</a:t>
            </a:r>
            <a:r>
              <a:rPr lang="en-GB" sz="1400"/>
              <a:t> </a:t>
            </a:r>
            <a:endParaRPr sz="1400"/>
          </a:p>
          <a:p>
            <a:pPr marL="0" lvl="0" indent="0" algn="l" rtl="0">
              <a:lnSpc>
                <a:spcPct val="113000"/>
              </a:lnSpc>
              <a:spcBef>
                <a:spcPts val="0"/>
              </a:spcBef>
              <a:spcAft>
                <a:spcPts val="0"/>
              </a:spcAft>
              <a:buNone/>
            </a:pPr>
            <a:r>
              <a:rPr lang="en-GB" sz="1400"/>
              <a:t>in business opportunity for MWBEs. </a:t>
            </a:r>
            <a:endParaRPr sz="1400"/>
          </a:p>
        </p:txBody>
      </p:sp>
      <p:sp>
        <p:nvSpPr>
          <p:cNvPr id="326" name="Google Shape;326;p27"/>
          <p:cNvSpPr txBox="1">
            <a:spLocks noGrp="1"/>
          </p:cNvSpPr>
          <p:nvPr>
            <p:ph type="title"/>
          </p:nvPr>
        </p:nvSpPr>
        <p:spPr>
          <a:xfrm>
            <a:off x="730000" y="936600"/>
            <a:ext cx="3394800" cy="1034400"/>
          </a:xfrm>
          <a:prstGeom prst="rect">
            <a:avLst/>
          </a:prstGeom>
          <a:solidFill>
            <a:srgbClr val="FFFFFF"/>
          </a:solidFill>
        </p:spPr>
        <p:txBody>
          <a:bodyPr spcFirstLastPara="1" wrap="square" lIns="91425" tIns="91425" rIns="91425" bIns="91425" anchor="t" anchorCtr="0">
            <a:noAutofit/>
          </a:bodyPr>
          <a:lstStyle/>
          <a:p>
            <a:pPr marL="0" lvl="0" indent="0" algn="l" rtl="0">
              <a:spcBef>
                <a:spcPts val="0"/>
              </a:spcBef>
              <a:spcAft>
                <a:spcPts val="0"/>
              </a:spcAft>
              <a:buNone/>
            </a:pPr>
            <a:r>
              <a:rPr lang="en-GB" sz="2800"/>
              <a:t>Equity Imperative: Supplier Diversity</a:t>
            </a:r>
            <a:endParaRPr sz="2800"/>
          </a:p>
        </p:txBody>
      </p:sp>
      <p:grpSp>
        <p:nvGrpSpPr>
          <p:cNvPr id="327" name="Google Shape;327;p27"/>
          <p:cNvGrpSpPr/>
          <p:nvPr/>
        </p:nvGrpSpPr>
        <p:grpSpPr>
          <a:xfrm>
            <a:off x="830392" y="810256"/>
            <a:ext cx="745763" cy="45826"/>
            <a:chOff x="4580561" y="2589004"/>
            <a:chExt cx="1064464" cy="25200"/>
          </a:xfrm>
        </p:grpSpPr>
        <p:sp>
          <p:nvSpPr>
            <p:cNvPr id="328" name="Google Shape;328;p27"/>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27"/>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0" name="Google Shape;330;p27"/>
          <p:cNvSpPr/>
          <p:nvPr/>
        </p:nvSpPr>
        <p:spPr>
          <a:xfrm>
            <a:off x="830514" y="3716825"/>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27"/>
          <p:cNvSpPr/>
          <p:nvPr/>
        </p:nvSpPr>
        <p:spPr>
          <a:xfrm>
            <a:off x="1420755" y="3716825"/>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27"/>
          <p:cNvSpPr/>
          <p:nvPr/>
        </p:nvSpPr>
        <p:spPr>
          <a:xfrm>
            <a:off x="2010996" y="3716825"/>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27"/>
          <p:cNvSpPr/>
          <p:nvPr/>
        </p:nvSpPr>
        <p:spPr>
          <a:xfrm>
            <a:off x="2601237" y="3716825"/>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27"/>
          <p:cNvSpPr/>
          <p:nvPr/>
        </p:nvSpPr>
        <p:spPr>
          <a:xfrm>
            <a:off x="3191478" y="3716825"/>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27"/>
          <p:cNvSpPr/>
          <p:nvPr/>
        </p:nvSpPr>
        <p:spPr>
          <a:xfrm>
            <a:off x="3781718" y="3716825"/>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27"/>
          <p:cNvSpPr/>
          <p:nvPr/>
        </p:nvSpPr>
        <p:spPr>
          <a:xfrm>
            <a:off x="4371959" y="3716825"/>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27"/>
          <p:cNvSpPr/>
          <p:nvPr/>
        </p:nvSpPr>
        <p:spPr>
          <a:xfrm>
            <a:off x="4962200" y="3716825"/>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27"/>
          <p:cNvSpPr/>
          <p:nvPr/>
        </p:nvSpPr>
        <p:spPr>
          <a:xfrm>
            <a:off x="5552441" y="371682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27"/>
          <p:cNvSpPr/>
          <p:nvPr/>
        </p:nvSpPr>
        <p:spPr>
          <a:xfrm>
            <a:off x="6142682" y="371682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27"/>
          <p:cNvSpPr/>
          <p:nvPr/>
        </p:nvSpPr>
        <p:spPr>
          <a:xfrm>
            <a:off x="830514" y="3810734"/>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27"/>
          <p:cNvSpPr/>
          <p:nvPr/>
        </p:nvSpPr>
        <p:spPr>
          <a:xfrm>
            <a:off x="1420755" y="3810734"/>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27"/>
          <p:cNvSpPr/>
          <p:nvPr/>
        </p:nvSpPr>
        <p:spPr>
          <a:xfrm>
            <a:off x="2010996" y="3810734"/>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27"/>
          <p:cNvSpPr/>
          <p:nvPr/>
        </p:nvSpPr>
        <p:spPr>
          <a:xfrm>
            <a:off x="2601237" y="3810734"/>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27"/>
          <p:cNvSpPr/>
          <p:nvPr/>
        </p:nvSpPr>
        <p:spPr>
          <a:xfrm>
            <a:off x="3191478" y="3810734"/>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27"/>
          <p:cNvSpPr/>
          <p:nvPr/>
        </p:nvSpPr>
        <p:spPr>
          <a:xfrm>
            <a:off x="3781718" y="3810734"/>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27"/>
          <p:cNvSpPr/>
          <p:nvPr/>
        </p:nvSpPr>
        <p:spPr>
          <a:xfrm>
            <a:off x="4371959" y="3810734"/>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27"/>
          <p:cNvSpPr/>
          <p:nvPr/>
        </p:nvSpPr>
        <p:spPr>
          <a:xfrm>
            <a:off x="4962200" y="3810734"/>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27"/>
          <p:cNvSpPr/>
          <p:nvPr/>
        </p:nvSpPr>
        <p:spPr>
          <a:xfrm>
            <a:off x="5552441" y="3810734"/>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27"/>
          <p:cNvSpPr/>
          <p:nvPr/>
        </p:nvSpPr>
        <p:spPr>
          <a:xfrm>
            <a:off x="6142682" y="3810734"/>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27"/>
          <p:cNvSpPr/>
          <p:nvPr/>
        </p:nvSpPr>
        <p:spPr>
          <a:xfrm>
            <a:off x="830389" y="3904644"/>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27"/>
          <p:cNvSpPr/>
          <p:nvPr/>
        </p:nvSpPr>
        <p:spPr>
          <a:xfrm>
            <a:off x="1420630" y="3904644"/>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27"/>
          <p:cNvSpPr/>
          <p:nvPr/>
        </p:nvSpPr>
        <p:spPr>
          <a:xfrm>
            <a:off x="2010871" y="3904644"/>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27"/>
          <p:cNvSpPr/>
          <p:nvPr/>
        </p:nvSpPr>
        <p:spPr>
          <a:xfrm>
            <a:off x="2601112" y="3904644"/>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27"/>
          <p:cNvSpPr/>
          <p:nvPr/>
        </p:nvSpPr>
        <p:spPr>
          <a:xfrm>
            <a:off x="3191353" y="3904644"/>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27"/>
          <p:cNvSpPr/>
          <p:nvPr/>
        </p:nvSpPr>
        <p:spPr>
          <a:xfrm>
            <a:off x="3781593" y="3904644"/>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27"/>
          <p:cNvSpPr/>
          <p:nvPr/>
        </p:nvSpPr>
        <p:spPr>
          <a:xfrm>
            <a:off x="4371834" y="3904644"/>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27"/>
          <p:cNvSpPr/>
          <p:nvPr/>
        </p:nvSpPr>
        <p:spPr>
          <a:xfrm>
            <a:off x="4962075" y="3904644"/>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27"/>
          <p:cNvSpPr/>
          <p:nvPr/>
        </p:nvSpPr>
        <p:spPr>
          <a:xfrm>
            <a:off x="5552316" y="3904644"/>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27"/>
          <p:cNvSpPr/>
          <p:nvPr/>
        </p:nvSpPr>
        <p:spPr>
          <a:xfrm>
            <a:off x="6142557" y="3904644"/>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27"/>
          <p:cNvSpPr/>
          <p:nvPr/>
        </p:nvSpPr>
        <p:spPr>
          <a:xfrm>
            <a:off x="830514" y="3998553"/>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27"/>
          <p:cNvSpPr/>
          <p:nvPr/>
        </p:nvSpPr>
        <p:spPr>
          <a:xfrm>
            <a:off x="1420755" y="3998553"/>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27"/>
          <p:cNvSpPr/>
          <p:nvPr/>
        </p:nvSpPr>
        <p:spPr>
          <a:xfrm>
            <a:off x="2010996" y="3998553"/>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27"/>
          <p:cNvSpPr/>
          <p:nvPr/>
        </p:nvSpPr>
        <p:spPr>
          <a:xfrm>
            <a:off x="2601237" y="3998553"/>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27"/>
          <p:cNvSpPr/>
          <p:nvPr/>
        </p:nvSpPr>
        <p:spPr>
          <a:xfrm>
            <a:off x="3191478" y="3998553"/>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27"/>
          <p:cNvSpPr/>
          <p:nvPr/>
        </p:nvSpPr>
        <p:spPr>
          <a:xfrm>
            <a:off x="3781718" y="3998553"/>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27"/>
          <p:cNvSpPr/>
          <p:nvPr/>
        </p:nvSpPr>
        <p:spPr>
          <a:xfrm>
            <a:off x="4371959" y="3998553"/>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27"/>
          <p:cNvSpPr/>
          <p:nvPr/>
        </p:nvSpPr>
        <p:spPr>
          <a:xfrm>
            <a:off x="4962200" y="3998553"/>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27"/>
          <p:cNvSpPr/>
          <p:nvPr/>
        </p:nvSpPr>
        <p:spPr>
          <a:xfrm>
            <a:off x="5552441" y="3998553"/>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27"/>
          <p:cNvSpPr/>
          <p:nvPr/>
        </p:nvSpPr>
        <p:spPr>
          <a:xfrm>
            <a:off x="6142682" y="3998553"/>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27"/>
          <p:cNvSpPr/>
          <p:nvPr/>
        </p:nvSpPr>
        <p:spPr>
          <a:xfrm>
            <a:off x="830514" y="4092463"/>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27"/>
          <p:cNvSpPr/>
          <p:nvPr/>
        </p:nvSpPr>
        <p:spPr>
          <a:xfrm>
            <a:off x="1420755" y="4092463"/>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27"/>
          <p:cNvSpPr/>
          <p:nvPr/>
        </p:nvSpPr>
        <p:spPr>
          <a:xfrm>
            <a:off x="2010996" y="4092463"/>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27"/>
          <p:cNvSpPr/>
          <p:nvPr/>
        </p:nvSpPr>
        <p:spPr>
          <a:xfrm>
            <a:off x="2601237" y="4092463"/>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27"/>
          <p:cNvSpPr/>
          <p:nvPr/>
        </p:nvSpPr>
        <p:spPr>
          <a:xfrm>
            <a:off x="3191478" y="4092463"/>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27"/>
          <p:cNvSpPr/>
          <p:nvPr/>
        </p:nvSpPr>
        <p:spPr>
          <a:xfrm>
            <a:off x="3781718" y="4092463"/>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27"/>
          <p:cNvSpPr/>
          <p:nvPr/>
        </p:nvSpPr>
        <p:spPr>
          <a:xfrm>
            <a:off x="4371959" y="4092463"/>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27"/>
          <p:cNvSpPr/>
          <p:nvPr/>
        </p:nvSpPr>
        <p:spPr>
          <a:xfrm>
            <a:off x="4962200" y="4092463"/>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27"/>
          <p:cNvSpPr/>
          <p:nvPr/>
        </p:nvSpPr>
        <p:spPr>
          <a:xfrm>
            <a:off x="5552441" y="4092463"/>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27"/>
          <p:cNvSpPr/>
          <p:nvPr/>
        </p:nvSpPr>
        <p:spPr>
          <a:xfrm>
            <a:off x="6142682" y="4092463"/>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27"/>
          <p:cNvSpPr/>
          <p:nvPr/>
        </p:nvSpPr>
        <p:spPr>
          <a:xfrm>
            <a:off x="830514" y="4186372"/>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27"/>
          <p:cNvSpPr/>
          <p:nvPr/>
        </p:nvSpPr>
        <p:spPr>
          <a:xfrm>
            <a:off x="1420755" y="4186372"/>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27"/>
          <p:cNvSpPr/>
          <p:nvPr/>
        </p:nvSpPr>
        <p:spPr>
          <a:xfrm>
            <a:off x="2010996" y="4186372"/>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27"/>
          <p:cNvSpPr/>
          <p:nvPr/>
        </p:nvSpPr>
        <p:spPr>
          <a:xfrm>
            <a:off x="2601237" y="4186372"/>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27"/>
          <p:cNvSpPr/>
          <p:nvPr/>
        </p:nvSpPr>
        <p:spPr>
          <a:xfrm>
            <a:off x="3191478" y="4186372"/>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27"/>
          <p:cNvSpPr/>
          <p:nvPr/>
        </p:nvSpPr>
        <p:spPr>
          <a:xfrm>
            <a:off x="3781718" y="4186372"/>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27"/>
          <p:cNvSpPr/>
          <p:nvPr/>
        </p:nvSpPr>
        <p:spPr>
          <a:xfrm>
            <a:off x="4371959" y="4186372"/>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27"/>
          <p:cNvSpPr/>
          <p:nvPr/>
        </p:nvSpPr>
        <p:spPr>
          <a:xfrm>
            <a:off x="4962200" y="4186372"/>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27"/>
          <p:cNvSpPr/>
          <p:nvPr/>
        </p:nvSpPr>
        <p:spPr>
          <a:xfrm>
            <a:off x="5552441" y="4186372"/>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27"/>
          <p:cNvSpPr/>
          <p:nvPr/>
        </p:nvSpPr>
        <p:spPr>
          <a:xfrm>
            <a:off x="6142682" y="4186372"/>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27"/>
          <p:cNvSpPr/>
          <p:nvPr/>
        </p:nvSpPr>
        <p:spPr>
          <a:xfrm>
            <a:off x="830514" y="4280281"/>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27"/>
          <p:cNvSpPr/>
          <p:nvPr/>
        </p:nvSpPr>
        <p:spPr>
          <a:xfrm>
            <a:off x="1420755" y="4280281"/>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27"/>
          <p:cNvSpPr/>
          <p:nvPr/>
        </p:nvSpPr>
        <p:spPr>
          <a:xfrm>
            <a:off x="2010996" y="4280281"/>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27"/>
          <p:cNvSpPr/>
          <p:nvPr/>
        </p:nvSpPr>
        <p:spPr>
          <a:xfrm>
            <a:off x="2601237" y="4280281"/>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27"/>
          <p:cNvSpPr/>
          <p:nvPr/>
        </p:nvSpPr>
        <p:spPr>
          <a:xfrm>
            <a:off x="3191478" y="4280281"/>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27"/>
          <p:cNvSpPr/>
          <p:nvPr/>
        </p:nvSpPr>
        <p:spPr>
          <a:xfrm>
            <a:off x="3781718" y="4280281"/>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27"/>
          <p:cNvSpPr/>
          <p:nvPr/>
        </p:nvSpPr>
        <p:spPr>
          <a:xfrm>
            <a:off x="4371959" y="4280281"/>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27"/>
          <p:cNvSpPr/>
          <p:nvPr/>
        </p:nvSpPr>
        <p:spPr>
          <a:xfrm>
            <a:off x="4962200" y="4280281"/>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27"/>
          <p:cNvSpPr/>
          <p:nvPr/>
        </p:nvSpPr>
        <p:spPr>
          <a:xfrm>
            <a:off x="5552441" y="4280281"/>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27"/>
          <p:cNvSpPr/>
          <p:nvPr/>
        </p:nvSpPr>
        <p:spPr>
          <a:xfrm>
            <a:off x="6142682" y="4280281"/>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27"/>
          <p:cNvSpPr/>
          <p:nvPr/>
        </p:nvSpPr>
        <p:spPr>
          <a:xfrm>
            <a:off x="830514" y="4374191"/>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27"/>
          <p:cNvSpPr/>
          <p:nvPr/>
        </p:nvSpPr>
        <p:spPr>
          <a:xfrm>
            <a:off x="1420755" y="4374191"/>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27"/>
          <p:cNvSpPr/>
          <p:nvPr/>
        </p:nvSpPr>
        <p:spPr>
          <a:xfrm>
            <a:off x="2010996" y="4374191"/>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27"/>
          <p:cNvSpPr/>
          <p:nvPr/>
        </p:nvSpPr>
        <p:spPr>
          <a:xfrm>
            <a:off x="2601237" y="4374191"/>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27"/>
          <p:cNvSpPr/>
          <p:nvPr/>
        </p:nvSpPr>
        <p:spPr>
          <a:xfrm>
            <a:off x="3191478" y="4374191"/>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27"/>
          <p:cNvSpPr/>
          <p:nvPr/>
        </p:nvSpPr>
        <p:spPr>
          <a:xfrm>
            <a:off x="3781718" y="4374191"/>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27"/>
          <p:cNvSpPr/>
          <p:nvPr/>
        </p:nvSpPr>
        <p:spPr>
          <a:xfrm>
            <a:off x="4371959" y="4374191"/>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27"/>
          <p:cNvSpPr/>
          <p:nvPr/>
        </p:nvSpPr>
        <p:spPr>
          <a:xfrm>
            <a:off x="4962200" y="4374191"/>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27"/>
          <p:cNvSpPr/>
          <p:nvPr/>
        </p:nvSpPr>
        <p:spPr>
          <a:xfrm>
            <a:off x="5552441" y="4374191"/>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27"/>
          <p:cNvSpPr/>
          <p:nvPr/>
        </p:nvSpPr>
        <p:spPr>
          <a:xfrm>
            <a:off x="6142682" y="4374191"/>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27"/>
          <p:cNvSpPr/>
          <p:nvPr/>
        </p:nvSpPr>
        <p:spPr>
          <a:xfrm>
            <a:off x="830514" y="4468100"/>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27"/>
          <p:cNvSpPr/>
          <p:nvPr/>
        </p:nvSpPr>
        <p:spPr>
          <a:xfrm>
            <a:off x="1420755" y="4468100"/>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27"/>
          <p:cNvSpPr/>
          <p:nvPr/>
        </p:nvSpPr>
        <p:spPr>
          <a:xfrm>
            <a:off x="2010996" y="4468100"/>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27"/>
          <p:cNvSpPr/>
          <p:nvPr/>
        </p:nvSpPr>
        <p:spPr>
          <a:xfrm>
            <a:off x="2601237" y="4468100"/>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27"/>
          <p:cNvSpPr/>
          <p:nvPr/>
        </p:nvSpPr>
        <p:spPr>
          <a:xfrm>
            <a:off x="3191478" y="4468100"/>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27"/>
          <p:cNvSpPr/>
          <p:nvPr/>
        </p:nvSpPr>
        <p:spPr>
          <a:xfrm>
            <a:off x="3781718" y="4468100"/>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27"/>
          <p:cNvSpPr/>
          <p:nvPr/>
        </p:nvSpPr>
        <p:spPr>
          <a:xfrm>
            <a:off x="4371959" y="4468100"/>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27"/>
          <p:cNvSpPr/>
          <p:nvPr/>
        </p:nvSpPr>
        <p:spPr>
          <a:xfrm>
            <a:off x="4962200" y="4468100"/>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27"/>
          <p:cNvSpPr/>
          <p:nvPr/>
        </p:nvSpPr>
        <p:spPr>
          <a:xfrm>
            <a:off x="5552441" y="4468100"/>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27"/>
          <p:cNvSpPr/>
          <p:nvPr/>
        </p:nvSpPr>
        <p:spPr>
          <a:xfrm>
            <a:off x="6142682" y="4468100"/>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27"/>
          <p:cNvSpPr/>
          <p:nvPr/>
        </p:nvSpPr>
        <p:spPr>
          <a:xfrm>
            <a:off x="830514" y="4562000"/>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27"/>
          <p:cNvSpPr/>
          <p:nvPr/>
        </p:nvSpPr>
        <p:spPr>
          <a:xfrm>
            <a:off x="1420755" y="4562000"/>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27"/>
          <p:cNvSpPr/>
          <p:nvPr/>
        </p:nvSpPr>
        <p:spPr>
          <a:xfrm>
            <a:off x="2010996" y="4562000"/>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27"/>
          <p:cNvSpPr/>
          <p:nvPr/>
        </p:nvSpPr>
        <p:spPr>
          <a:xfrm>
            <a:off x="2601237" y="4562000"/>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27"/>
          <p:cNvSpPr/>
          <p:nvPr/>
        </p:nvSpPr>
        <p:spPr>
          <a:xfrm>
            <a:off x="3191478" y="4562000"/>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27"/>
          <p:cNvSpPr/>
          <p:nvPr/>
        </p:nvSpPr>
        <p:spPr>
          <a:xfrm>
            <a:off x="3781718" y="4562000"/>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27"/>
          <p:cNvSpPr/>
          <p:nvPr/>
        </p:nvSpPr>
        <p:spPr>
          <a:xfrm>
            <a:off x="4371959" y="4562000"/>
            <a:ext cx="537300" cy="45900"/>
          </a:xfrm>
          <a:prstGeom prst="rect">
            <a:avLst/>
          </a:prstGeom>
          <a:solidFill>
            <a:srgbClr val="69E3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27"/>
          <p:cNvSpPr/>
          <p:nvPr/>
        </p:nvSpPr>
        <p:spPr>
          <a:xfrm>
            <a:off x="4962200" y="4562000"/>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27"/>
          <p:cNvSpPr/>
          <p:nvPr/>
        </p:nvSpPr>
        <p:spPr>
          <a:xfrm>
            <a:off x="5552441" y="4562000"/>
            <a:ext cx="537300" cy="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27"/>
          <p:cNvSpPr/>
          <p:nvPr/>
        </p:nvSpPr>
        <p:spPr>
          <a:xfrm>
            <a:off x="6142682" y="4562000"/>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27"/>
          <p:cNvSpPr/>
          <p:nvPr/>
        </p:nvSpPr>
        <p:spPr>
          <a:xfrm>
            <a:off x="830514" y="2436000"/>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27"/>
          <p:cNvSpPr/>
          <p:nvPr/>
        </p:nvSpPr>
        <p:spPr>
          <a:xfrm>
            <a:off x="1420755" y="2436000"/>
            <a:ext cx="537300" cy="459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27"/>
          <p:cNvSpPr/>
          <p:nvPr/>
        </p:nvSpPr>
        <p:spPr>
          <a:xfrm>
            <a:off x="2010996" y="2436000"/>
            <a:ext cx="537300" cy="459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27"/>
          <p:cNvSpPr/>
          <p:nvPr/>
        </p:nvSpPr>
        <p:spPr>
          <a:xfrm>
            <a:off x="2601237" y="2436000"/>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27"/>
          <p:cNvSpPr/>
          <p:nvPr/>
        </p:nvSpPr>
        <p:spPr>
          <a:xfrm>
            <a:off x="3191478" y="2436000"/>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27"/>
          <p:cNvSpPr/>
          <p:nvPr/>
        </p:nvSpPr>
        <p:spPr>
          <a:xfrm>
            <a:off x="3781718" y="2436000"/>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27"/>
          <p:cNvSpPr/>
          <p:nvPr/>
        </p:nvSpPr>
        <p:spPr>
          <a:xfrm>
            <a:off x="4371959" y="2436000"/>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27"/>
          <p:cNvSpPr/>
          <p:nvPr/>
        </p:nvSpPr>
        <p:spPr>
          <a:xfrm>
            <a:off x="4962200" y="2436000"/>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27"/>
          <p:cNvSpPr/>
          <p:nvPr/>
        </p:nvSpPr>
        <p:spPr>
          <a:xfrm>
            <a:off x="5552441" y="2436000"/>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27"/>
          <p:cNvSpPr/>
          <p:nvPr/>
        </p:nvSpPr>
        <p:spPr>
          <a:xfrm>
            <a:off x="6142682" y="2436000"/>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27"/>
          <p:cNvSpPr txBox="1"/>
          <p:nvPr/>
        </p:nvSpPr>
        <p:spPr>
          <a:xfrm>
            <a:off x="754158" y="2190250"/>
            <a:ext cx="4013100" cy="318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rgbClr val="000000"/>
              </a:buClr>
              <a:buSzPts val="1100"/>
              <a:buFont typeface="Arial"/>
              <a:buNone/>
            </a:pPr>
            <a:r>
              <a:rPr lang="en-GB" sz="900">
                <a:solidFill>
                  <a:schemeClr val="accent3"/>
                </a:solidFill>
                <a:latin typeface="Lato"/>
                <a:ea typeface="Lato"/>
                <a:cs typeface="Lato"/>
                <a:sym typeface="Lato"/>
              </a:rPr>
              <a:t>Minority- or Women-Owned Business Enterprise (MWBE)</a:t>
            </a:r>
            <a:endParaRPr sz="900">
              <a:solidFill>
                <a:schemeClr val="accent3"/>
              </a:solidFill>
              <a:latin typeface="Lato"/>
              <a:ea typeface="Lato"/>
              <a:cs typeface="Lato"/>
              <a:sym typeface="Lato"/>
            </a:endParaRPr>
          </a:p>
          <a:p>
            <a:pPr marL="0" lvl="0" indent="0" algn="l" rtl="0">
              <a:lnSpc>
                <a:spcPct val="115000"/>
              </a:lnSpc>
              <a:spcBef>
                <a:spcPts val="1600"/>
              </a:spcBef>
              <a:spcAft>
                <a:spcPts val="1600"/>
              </a:spcAft>
              <a:buClr>
                <a:srgbClr val="000000"/>
              </a:buClr>
              <a:buSzPts val="1100"/>
              <a:buFont typeface="Arial"/>
              <a:buNone/>
            </a:pPr>
            <a:endParaRPr sz="900">
              <a:solidFill>
                <a:schemeClr val="accent3"/>
              </a:solidFill>
              <a:latin typeface="Lato"/>
              <a:ea typeface="Lato"/>
              <a:cs typeface="Lato"/>
              <a:sym typeface="Lato"/>
            </a:endParaRPr>
          </a:p>
        </p:txBody>
      </p:sp>
      <p:sp>
        <p:nvSpPr>
          <p:cNvPr id="441" name="Google Shape;441;p27"/>
          <p:cNvSpPr txBox="1"/>
          <p:nvPr/>
        </p:nvSpPr>
        <p:spPr>
          <a:xfrm>
            <a:off x="6731775" y="2289450"/>
            <a:ext cx="745800" cy="463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Clr>
                <a:srgbClr val="000000"/>
              </a:buClr>
              <a:buSzPts val="1100"/>
              <a:buFont typeface="Arial"/>
              <a:buNone/>
            </a:pPr>
            <a:r>
              <a:rPr lang="en-GB" sz="2000" b="1">
                <a:solidFill>
                  <a:schemeClr val="accent3"/>
                </a:solidFill>
                <a:latin typeface="Lato"/>
                <a:ea typeface="Lato"/>
                <a:cs typeface="Lato"/>
                <a:sym typeface="Lato"/>
              </a:rPr>
              <a:t>17%</a:t>
            </a:r>
            <a:endParaRPr sz="2000" b="1">
              <a:solidFill>
                <a:schemeClr val="accent3"/>
              </a:solidFill>
              <a:latin typeface="Lato"/>
              <a:ea typeface="Lato"/>
              <a:cs typeface="Lato"/>
              <a:sym typeface="Lato"/>
            </a:endParaRPr>
          </a:p>
        </p:txBody>
      </p:sp>
      <p:sp>
        <p:nvSpPr>
          <p:cNvPr id="442" name="Google Shape;442;p27"/>
          <p:cNvSpPr txBox="1"/>
          <p:nvPr/>
        </p:nvSpPr>
        <p:spPr>
          <a:xfrm>
            <a:off x="6731825" y="2765900"/>
            <a:ext cx="745800" cy="609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000">
                <a:solidFill>
                  <a:schemeClr val="accent1"/>
                </a:solidFill>
                <a:latin typeface="Lato"/>
                <a:ea typeface="Lato"/>
                <a:cs typeface="Lato"/>
                <a:sym typeface="Lato"/>
              </a:rPr>
              <a:t>MWBE</a:t>
            </a:r>
            <a:endParaRPr sz="1000">
              <a:solidFill>
                <a:schemeClr val="accent1"/>
              </a:solidFill>
              <a:latin typeface="Lato"/>
              <a:ea typeface="Lato"/>
              <a:cs typeface="Lato"/>
              <a:sym typeface="Lato"/>
            </a:endParaRPr>
          </a:p>
          <a:p>
            <a:pPr marL="0" lvl="0" indent="0" algn="l" rtl="0">
              <a:lnSpc>
                <a:spcPct val="115000"/>
              </a:lnSpc>
              <a:spcBef>
                <a:spcPts val="0"/>
              </a:spcBef>
              <a:spcAft>
                <a:spcPts val="0"/>
              </a:spcAft>
              <a:buNone/>
            </a:pPr>
            <a:r>
              <a:rPr lang="en-GB" sz="1000">
                <a:solidFill>
                  <a:schemeClr val="accent1"/>
                </a:solidFill>
                <a:latin typeface="Lato"/>
                <a:ea typeface="Lato"/>
                <a:cs typeface="Lato"/>
                <a:sym typeface="Lato"/>
              </a:rPr>
              <a:t>Contracts Won</a:t>
            </a:r>
            <a:endParaRPr sz="1000">
              <a:solidFill>
                <a:schemeClr val="accent1"/>
              </a:solidFill>
              <a:latin typeface="Lato"/>
              <a:ea typeface="Lato"/>
              <a:cs typeface="Lato"/>
              <a:sym typeface="Lato"/>
            </a:endParaRPr>
          </a:p>
        </p:txBody>
      </p:sp>
      <p:sp>
        <p:nvSpPr>
          <p:cNvPr id="443" name="Google Shape;443;p27"/>
          <p:cNvSpPr/>
          <p:nvPr/>
        </p:nvSpPr>
        <p:spPr>
          <a:xfrm>
            <a:off x="830514" y="2529909"/>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27"/>
          <p:cNvSpPr/>
          <p:nvPr/>
        </p:nvSpPr>
        <p:spPr>
          <a:xfrm>
            <a:off x="1420755" y="2529909"/>
            <a:ext cx="537300" cy="459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27"/>
          <p:cNvSpPr/>
          <p:nvPr/>
        </p:nvSpPr>
        <p:spPr>
          <a:xfrm>
            <a:off x="2010996" y="2529909"/>
            <a:ext cx="537300" cy="459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27"/>
          <p:cNvSpPr/>
          <p:nvPr/>
        </p:nvSpPr>
        <p:spPr>
          <a:xfrm>
            <a:off x="2601237" y="252990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27"/>
          <p:cNvSpPr/>
          <p:nvPr/>
        </p:nvSpPr>
        <p:spPr>
          <a:xfrm>
            <a:off x="3191478" y="252990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27"/>
          <p:cNvSpPr/>
          <p:nvPr/>
        </p:nvSpPr>
        <p:spPr>
          <a:xfrm>
            <a:off x="3781718" y="252990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27"/>
          <p:cNvSpPr/>
          <p:nvPr/>
        </p:nvSpPr>
        <p:spPr>
          <a:xfrm>
            <a:off x="4371959" y="252990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27"/>
          <p:cNvSpPr/>
          <p:nvPr/>
        </p:nvSpPr>
        <p:spPr>
          <a:xfrm>
            <a:off x="4962200" y="252990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27"/>
          <p:cNvSpPr/>
          <p:nvPr/>
        </p:nvSpPr>
        <p:spPr>
          <a:xfrm>
            <a:off x="5552441" y="252990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27"/>
          <p:cNvSpPr/>
          <p:nvPr/>
        </p:nvSpPr>
        <p:spPr>
          <a:xfrm>
            <a:off x="6142682" y="252990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27"/>
          <p:cNvSpPr/>
          <p:nvPr/>
        </p:nvSpPr>
        <p:spPr>
          <a:xfrm>
            <a:off x="830514" y="2623819"/>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27"/>
          <p:cNvSpPr/>
          <p:nvPr/>
        </p:nvSpPr>
        <p:spPr>
          <a:xfrm>
            <a:off x="1420755" y="2623819"/>
            <a:ext cx="537300" cy="459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27"/>
          <p:cNvSpPr/>
          <p:nvPr/>
        </p:nvSpPr>
        <p:spPr>
          <a:xfrm>
            <a:off x="2010996" y="2623819"/>
            <a:ext cx="537300" cy="459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27"/>
          <p:cNvSpPr/>
          <p:nvPr/>
        </p:nvSpPr>
        <p:spPr>
          <a:xfrm>
            <a:off x="2601237" y="262381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27"/>
          <p:cNvSpPr/>
          <p:nvPr/>
        </p:nvSpPr>
        <p:spPr>
          <a:xfrm>
            <a:off x="3191478" y="262381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27"/>
          <p:cNvSpPr/>
          <p:nvPr/>
        </p:nvSpPr>
        <p:spPr>
          <a:xfrm>
            <a:off x="3781718" y="262381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27"/>
          <p:cNvSpPr/>
          <p:nvPr/>
        </p:nvSpPr>
        <p:spPr>
          <a:xfrm>
            <a:off x="4371959" y="262381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27"/>
          <p:cNvSpPr/>
          <p:nvPr/>
        </p:nvSpPr>
        <p:spPr>
          <a:xfrm>
            <a:off x="4962200" y="262381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27"/>
          <p:cNvSpPr/>
          <p:nvPr/>
        </p:nvSpPr>
        <p:spPr>
          <a:xfrm>
            <a:off x="5552441" y="262381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27"/>
          <p:cNvSpPr/>
          <p:nvPr/>
        </p:nvSpPr>
        <p:spPr>
          <a:xfrm>
            <a:off x="6142682" y="2623819"/>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27"/>
          <p:cNvSpPr/>
          <p:nvPr/>
        </p:nvSpPr>
        <p:spPr>
          <a:xfrm>
            <a:off x="830514" y="2717728"/>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27"/>
          <p:cNvSpPr/>
          <p:nvPr/>
        </p:nvSpPr>
        <p:spPr>
          <a:xfrm>
            <a:off x="1420755" y="2717728"/>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27"/>
          <p:cNvSpPr/>
          <p:nvPr/>
        </p:nvSpPr>
        <p:spPr>
          <a:xfrm>
            <a:off x="2010996" y="2717728"/>
            <a:ext cx="537300" cy="459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27"/>
          <p:cNvSpPr/>
          <p:nvPr/>
        </p:nvSpPr>
        <p:spPr>
          <a:xfrm>
            <a:off x="2601237" y="271772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27"/>
          <p:cNvSpPr/>
          <p:nvPr/>
        </p:nvSpPr>
        <p:spPr>
          <a:xfrm>
            <a:off x="3191478" y="271772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27"/>
          <p:cNvSpPr/>
          <p:nvPr/>
        </p:nvSpPr>
        <p:spPr>
          <a:xfrm>
            <a:off x="3781718" y="271772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27"/>
          <p:cNvSpPr/>
          <p:nvPr/>
        </p:nvSpPr>
        <p:spPr>
          <a:xfrm>
            <a:off x="4371959" y="271772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27"/>
          <p:cNvSpPr/>
          <p:nvPr/>
        </p:nvSpPr>
        <p:spPr>
          <a:xfrm>
            <a:off x="4962200" y="271772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27"/>
          <p:cNvSpPr/>
          <p:nvPr/>
        </p:nvSpPr>
        <p:spPr>
          <a:xfrm>
            <a:off x="5552441" y="271772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27"/>
          <p:cNvSpPr/>
          <p:nvPr/>
        </p:nvSpPr>
        <p:spPr>
          <a:xfrm>
            <a:off x="6142682" y="271772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27"/>
          <p:cNvSpPr/>
          <p:nvPr/>
        </p:nvSpPr>
        <p:spPr>
          <a:xfrm>
            <a:off x="830514" y="2811638"/>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27"/>
          <p:cNvSpPr/>
          <p:nvPr/>
        </p:nvSpPr>
        <p:spPr>
          <a:xfrm>
            <a:off x="1420755" y="2811638"/>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27"/>
          <p:cNvSpPr/>
          <p:nvPr/>
        </p:nvSpPr>
        <p:spPr>
          <a:xfrm>
            <a:off x="2010996" y="2811638"/>
            <a:ext cx="537300" cy="459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27"/>
          <p:cNvSpPr/>
          <p:nvPr/>
        </p:nvSpPr>
        <p:spPr>
          <a:xfrm>
            <a:off x="2601237" y="281163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27"/>
          <p:cNvSpPr/>
          <p:nvPr/>
        </p:nvSpPr>
        <p:spPr>
          <a:xfrm>
            <a:off x="3191478" y="281163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27"/>
          <p:cNvSpPr/>
          <p:nvPr/>
        </p:nvSpPr>
        <p:spPr>
          <a:xfrm>
            <a:off x="3781718" y="281163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27"/>
          <p:cNvSpPr/>
          <p:nvPr/>
        </p:nvSpPr>
        <p:spPr>
          <a:xfrm>
            <a:off x="4371959" y="281163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27"/>
          <p:cNvSpPr/>
          <p:nvPr/>
        </p:nvSpPr>
        <p:spPr>
          <a:xfrm>
            <a:off x="4962200" y="281163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27"/>
          <p:cNvSpPr/>
          <p:nvPr/>
        </p:nvSpPr>
        <p:spPr>
          <a:xfrm>
            <a:off x="5552441" y="281163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27"/>
          <p:cNvSpPr/>
          <p:nvPr/>
        </p:nvSpPr>
        <p:spPr>
          <a:xfrm>
            <a:off x="6142682" y="2811638"/>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27"/>
          <p:cNvSpPr/>
          <p:nvPr/>
        </p:nvSpPr>
        <p:spPr>
          <a:xfrm>
            <a:off x="830514" y="2905547"/>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27"/>
          <p:cNvSpPr/>
          <p:nvPr/>
        </p:nvSpPr>
        <p:spPr>
          <a:xfrm>
            <a:off x="1420755" y="2905547"/>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27"/>
          <p:cNvSpPr/>
          <p:nvPr/>
        </p:nvSpPr>
        <p:spPr>
          <a:xfrm>
            <a:off x="2010996" y="2905547"/>
            <a:ext cx="537300" cy="459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27"/>
          <p:cNvSpPr/>
          <p:nvPr/>
        </p:nvSpPr>
        <p:spPr>
          <a:xfrm>
            <a:off x="2601237" y="2905547"/>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27"/>
          <p:cNvSpPr/>
          <p:nvPr/>
        </p:nvSpPr>
        <p:spPr>
          <a:xfrm>
            <a:off x="3191478" y="2905547"/>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27"/>
          <p:cNvSpPr/>
          <p:nvPr/>
        </p:nvSpPr>
        <p:spPr>
          <a:xfrm>
            <a:off x="3781718" y="2905547"/>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27"/>
          <p:cNvSpPr/>
          <p:nvPr/>
        </p:nvSpPr>
        <p:spPr>
          <a:xfrm>
            <a:off x="4371959" y="2905547"/>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27"/>
          <p:cNvSpPr/>
          <p:nvPr/>
        </p:nvSpPr>
        <p:spPr>
          <a:xfrm>
            <a:off x="4962200" y="2905547"/>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27"/>
          <p:cNvSpPr/>
          <p:nvPr/>
        </p:nvSpPr>
        <p:spPr>
          <a:xfrm>
            <a:off x="5552441" y="2905547"/>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27"/>
          <p:cNvSpPr/>
          <p:nvPr/>
        </p:nvSpPr>
        <p:spPr>
          <a:xfrm>
            <a:off x="6142682" y="2905547"/>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27"/>
          <p:cNvSpPr/>
          <p:nvPr/>
        </p:nvSpPr>
        <p:spPr>
          <a:xfrm>
            <a:off x="830514" y="2999456"/>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27"/>
          <p:cNvSpPr/>
          <p:nvPr/>
        </p:nvSpPr>
        <p:spPr>
          <a:xfrm>
            <a:off x="1420755" y="2999456"/>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27"/>
          <p:cNvSpPr/>
          <p:nvPr/>
        </p:nvSpPr>
        <p:spPr>
          <a:xfrm>
            <a:off x="2010996" y="2999456"/>
            <a:ext cx="537300" cy="459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27"/>
          <p:cNvSpPr/>
          <p:nvPr/>
        </p:nvSpPr>
        <p:spPr>
          <a:xfrm>
            <a:off x="2601237" y="299945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27"/>
          <p:cNvSpPr/>
          <p:nvPr/>
        </p:nvSpPr>
        <p:spPr>
          <a:xfrm>
            <a:off x="3191478" y="299945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27"/>
          <p:cNvSpPr/>
          <p:nvPr/>
        </p:nvSpPr>
        <p:spPr>
          <a:xfrm>
            <a:off x="3781718" y="299945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27"/>
          <p:cNvSpPr/>
          <p:nvPr/>
        </p:nvSpPr>
        <p:spPr>
          <a:xfrm>
            <a:off x="4371959" y="299945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27"/>
          <p:cNvSpPr/>
          <p:nvPr/>
        </p:nvSpPr>
        <p:spPr>
          <a:xfrm>
            <a:off x="4962200" y="299945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27"/>
          <p:cNvSpPr/>
          <p:nvPr/>
        </p:nvSpPr>
        <p:spPr>
          <a:xfrm>
            <a:off x="5552441" y="299945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27"/>
          <p:cNvSpPr/>
          <p:nvPr/>
        </p:nvSpPr>
        <p:spPr>
          <a:xfrm>
            <a:off x="6142682" y="299945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27"/>
          <p:cNvSpPr/>
          <p:nvPr/>
        </p:nvSpPr>
        <p:spPr>
          <a:xfrm>
            <a:off x="830514" y="3093366"/>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27"/>
          <p:cNvSpPr/>
          <p:nvPr/>
        </p:nvSpPr>
        <p:spPr>
          <a:xfrm>
            <a:off x="1420755" y="3093366"/>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27"/>
          <p:cNvSpPr/>
          <p:nvPr/>
        </p:nvSpPr>
        <p:spPr>
          <a:xfrm>
            <a:off x="2010996" y="3093366"/>
            <a:ext cx="537300" cy="459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27"/>
          <p:cNvSpPr/>
          <p:nvPr/>
        </p:nvSpPr>
        <p:spPr>
          <a:xfrm>
            <a:off x="2601237" y="309336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27"/>
          <p:cNvSpPr/>
          <p:nvPr/>
        </p:nvSpPr>
        <p:spPr>
          <a:xfrm>
            <a:off x="3191478" y="309336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27"/>
          <p:cNvSpPr/>
          <p:nvPr/>
        </p:nvSpPr>
        <p:spPr>
          <a:xfrm>
            <a:off x="3781718" y="309336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27"/>
          <p:cNvSpPr/>
          <p:nvPr/>
        </p:nvSpPr>
        <p:spPr>
          <a:xfrm>
            <a:off x="4371959" y="309336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27"/>
          <p:cNvSpPr/>
          <p:nvPr/>
        </p:nvSpPr>
        <p:spPr>
          <a:xfrm>
            <a:off x="4962200" y="309336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27"/>
          <p:cNvSpPr/>
          <p:nvPr/>
        </p:nvSpPr>
        <p:spPr>
          <a:xfrm>
            <a:off x="5552441" y="309336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27"/>
          <p:cNvSpPr/>
          <p:nvPr/>
        </p:nvSpPr>
        <p:spPr>
          <a:xfrm>
            <a:off x="6142682" y="3093366"/>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27"/>
          <p:cNvSpPr/>
          <p:nvPr/>
        </p:nvSpPr>
        <p:spPr>
          <a:xfrm>
            <a:off x="830514" y="3187275"/>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27"/>
          <p:cNvSpPr/>
          <p:nvPr/>
        </p:nvSpPr>
        <p:spPr>
          <a:xfrm>
            <a:off x="1420755" y="3187275"/>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27"/>
          <p:cNvSpPr/>
          <p:nvPr/>
        </p:nvSpPr>
        <p:spPr>
          <a:xfrm>
            <a:off x="2010996" y="3187275"/>
            <a:ext cx="537300" cy="459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27"/>
          <p:cNvSpPr/>
          <p:nvPr/>
        </p:nvSpPr>
        <p:spPr>
          <a:xfrm>
            <a:off x="2601237" y="31872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27"/>
          <p:cNvSpPr/>
          <p:nvPr/>
        </p:nvSpPr>
        <p:spPr>
          <a:xfrm>
            <a:off x="3191478" y="31872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27"/>
          <p:cNvSpPr/>
          <p:nvPr/>
        </p:nvSpPr>
        <p:spPr>
          <a:xfrm>
            <a:off x="3781718" y="31872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27"/>
          <p:cNvSpPr/>
          <p:nvPr/>
        </p:nvSpPr>
        <p:spPr>
          <a:xfrm>
            <a:off x="4371959" y="31872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27"/>
          <p:cNvSpPr/>
          <p:nvPr/>
        </p:nvSpPr>
        <p:spPr>
          <a:xfrm>
            <a:off x="4962200" y="31872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27"/>
          <p:cNvSpPr/>
          <p:nvPr/>
        </p:nvSpPr>
        <p:spPr>
          <a:xfrm>
            <a:off x="5552441" y="31872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27"/>
          <p:cNvSpPr/>
          <p:nvPr/>
        </p:nvSpPr>
        <p:spPr>
          <a:xfrm>
            <a:off x="6142682" y="31872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27"/>
          <p:cNvSpPr/>
          <p:nvPr/>
        </p:nvSpPr>
        <p:spPr>
          <a:xfrm>
            <a:off x="830514" y="3281175"/>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27"/>
          <p:cNvSpPr/>
          <p:nvPr/>
        </p:nvSpPr>
        <p:spPr>
          <a:xfrm>
            <a:off x="1420755" y="3281175"/>
            <a:ext cx="537300" cy="45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27"/>
          <p:cNvSpPr/>
          <p:nvPr/>
        </p:nvSpPr>
        <p:spPr>
          <a:xfrm>
            <a:off x="2010996" y="3281175"/>
            <a:ext cx="537300" cy="459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27"/>
          <p:cNvSpPr/>
          <p:nvPr/>
        </p:nvSpPr>
        <p:spPr>
          <a:xfrm>
            <a:off x="2601237" y="32811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27"/>
          <p:cNvSpPr/>
          <p:nvPr/>
        </p:nvSpPr>
        <p:spPr>
          <a:xfrm>
            <a:off x="3191478" y="32811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27"/>
          <p:cNvSpPr/>
          <p:nvPr/>
        </p:nvSpPr>
        <p:spPr>
          <a:xfrm>
            <a:off x="3781718" y="32811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27"/>
          <p:cNvSpPr/>
          <p:nvPr/>
        </p:nvSpPr>
        <p:spPr>
          <a:xfrm>
            <a:off x="4371959" y="32811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27"/>
          <p:cNvSpPr/>
          <p:nvPr/>
        </p:nvSpPr>
        <p:spPr>
          <a:xfrm>
            <a:off x="4962200" y="32811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27"/>
          <p:cNvSpPr/>
          <p:nvPr/>
        </p:nvSpPr>
        <p:spPr>
          <a:xfrm>
            <a:off x="5552441" y="32811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27"/>
          <p:cNvSpPr/>
          <p:nvPr/>
        </p:nvSpPr>
        <p:spPr>
          <a:xfrm>
            <a:off x="6142682" y="3281175"/>
            <a:ext cx="537300" cy="459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27"/>
          <p:cNvSpPr txBox="1"/>
          <p:nvPr/>
        </p:nvSpPr>
        <p:spPr>
          <a:xfrm>
            <a:off x="754158" y="3460862"/>
            <a:ext cx="4013100" cy="318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rgbClr val="000000"/>
              </a:buClr>
              <a:buSzPts val="1100"/>
              <a:buFont typeface="Arial"/>
              <a:buNone/>
            </a:pPr>
            <a:r>
              <a:rPr lang="en-GB" sz="900">
                <a:solidFill>
                  <a:schemeClr val="dk1"/>
                </a:solidFill>
                <a:latin typeface="Lato"/>
                <a:ea typeface="Lato"/>
                <a:cs typeface="Lato"/>
                <a:sym typeface="Lato"/>
              </a:rPr>
              <a:t>Non-MWBE</a:t>
            </a:r>
            <a:endParaRPr sz="900">
              <a:solidFill>
                <a:schemeClr val="dk1"/>
              </a:solidFill>
              <a:latin typeface="Lato"/>
              <a:ea typeface="Lato"/>
              <a:cs typeface="Lato"/>
              <a:sym typeface="Lato"/>
            </a:endParaRPr>
          </a:p>
          <a:p>
            <a:pPr marL="0" lvl="0" indent="0" algn="l" rtl="0">
              <a:lnSpc>
                <a:spcPct val="115000"/>
              </a:lnSpc>
              <a:spcBef>
                <a:spcPts val="1600"/>
              </a:spcBef>
              <a:spcAft>
                <a:spcPts val="1600"/>
              </a:spcAft>
              <a:buClr>
                <a:srgbClr val="000000"/>
              </a:buClr>
              <a:buSzPts val="1100"/>
              <a:buFont typeface="Arial"/>
              <a:buNone/>
            </a:pPr>
            <a:endParaRPr sz="900">
              <a:solidFill>
                <a:schemeClr val="accent3"/>
              </a:solidFill>
              <a:latin typeface="Lato"/>
              <a:ea typeface="Lato"/>
              <a:cs typeface="Lato"/>
              <a:sym typeface="Lato"/>
            </a:endParaRPr>
          </a:p>
        </p:txBody>
      </p:sp>
      <p:sp>
        <p:nvSpPr>
          <p:cNvPr id="534" name="Google Shape;534;p27"/>
          <p:cNvSpPr txBox="1"/>
          <p:nvPr/>
        </p:nvSpPr>
        <p:spPr>
          <a:xfrm>
            <a:off x="7569975" y="2289450"/>
            <a:ext cx="745800" cy="463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Clr>
                <a:srgbClr val="000000"/>
              </a:buClr>
              <a:buSzPts val="1100"/>
              <a:buFont typeface="Arial"/>
              <a:buNone/>
            </a:pPr>
            <a:r>
              <a:rPr lang="en-GB" sz="2000" b="1">
                <a:solidFill>
                  <a:schemeClr val="accent6"/>
                </a:solidFill>
                <a:latin typeface="Lato"/>
                <a:ea typeface="Lato"/>
                <a:cs typeface="Lato"/>
                <a:sym typeface="Lato"/>
              </a:rPr>
              <a:t>30%</a:t>
            </a:r>
            <a:endParaRPr sz="2000" b="1">
              <a:solidFill>
                <a:schemeClr val="accent6"/>
              </a:solidFill>
              <a:latin typeface="Lato"/>
              <a:ea typeface="Lato"/>
              <a:cs typeface="Lato"/>
              <a:sym typeface="Lato"/>
            </a:endParaRPr>
          </a:p>
        </p:txBody>
      </p:sp>
      <p:sp>
        <p:nvSpPr>
          <p:cNvPr id="535" name="Google Shape;535;p27"/>
          <p:cNvSpPr txBox="1"/>
          <p:nvPr/>
        </p:nvSpPr>
        <p:spPr>
          <a:xfrm>
            <a:off x="7569975" y="2765900"/>
            <a:ext cx="924300" cy="609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000">
                <a:solidFill>
                  <a:schemeClr val="accent1"/>
                </a:solidFill>
                <a:latin typeface="Lato"/>
                <a:ea typeface="Lato"/>
                <a:cs typeface="Lato"/>
                <a:sym typeface="Lato"/>
              </a:rPr>
              <a:t>MWBE Supplier Availability</a:t>
            </a:r>
            <a:endParaRPr sz="1000">
              <a:solidFill>
                <a:schemeClr val="accent1"/>
              </a:solidFill>
              <a:latin typeface="Lato"/>
              <a:ea typeface="Lato"/>
              <a:cs typeface="Lato"/>
              <a:sym typeface="Lato"/>
            </a:endParaRPr>
          </a:p>
        </p:txBody>
      </p:sp>
      <p:sp>
        <p:nvSpPr>
          <p:cNvPr id="536" name="Google Shape;536;p27"/>
          <p:cNvSpPr txBox="1"/>
          <p:nvPr/>
        </p:nvSpPr>
        <p:spPr>
          <a:xfrm>
            <a:off x="6731775" y="3661050"/>
            <a:ext cx="745800" cy="463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Clr>
                <a:srgbClr val="000000"/>
              </a:buClr>
              <a:buSzPts val="1100"/>
              <a:buFont typeface="Arial"/>
              <a:buNone/>
            </a:pPr>
            <a:r>
              <a:rPr lang="en-GB" sz="2000" b="1">
                <a:solidFill>
                  <a:schemeClr val="dk1"/>
                </a:solidFill>
                <a:latin typeface="Lato"/>
                <a:ea typeface="Lato"/>
                <a:cs typeface="Lato"/>
                <a:sym typeface="Lato"/>
              </a:rPr>
              <a:t>83%</a:t>
            </a:r>
            <a:endParaRPr sz="2000" b="1">
              <a:solidFill>
                <a:schemeClr val="dk1"/>
              </a:solidFill>
              <a:latin typeface="Lato"/>
              <a:ea typeface="Lato"/>
              <a:cs typeface="Lato"/>
              <a:sym typeface="Lato"/>
            </a:endParaRPr>
          </a:p>
        </p:txBody>
      </p:sp>
      <p:sp>
        <p:nvSpPr>
          <p:cNvPr id="537" name="Google Shape;537;p27"/>
          <p:cNvSpPr txBox="1"/>
          <p:nvPr/>
        </p:nvSpPr>
        <p:spPr>
          <a:xfrm>
            <a:off x="6784788" y="4093200"/>
            <a:ext cx="831000" cy="609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000">
                <a:solidFill>
                  <a:schemeClr val="accent1"/>
                </a:solidFill>
                <a:latin typeface="Lato"/>
                <a:ea typeface="Lato"/>
                <a:cs typeface="Lato"/>
                <a:sym typeface="Lato"/>
              </a:rPr>
              <a:t>Non- MWBE Contracts Won</a:t>
            </a:r>
            <a:endParaRPr sz="1000">
              <a:solidFill>
                <a:schemeClr val="accent1"/>
              </a:solidFill>
              <a:latin typeface="Lato"/>
              <a:ea typeface="Lato"/>
              <a:cs typeface="Lato"/>
              <a:sym typeface="Lato"/>
            </a:endParaRPr>
          </a:p>
        </p:txBody>
      </p:sp>
      <p:sp>
        <p:nvSpPr>
          <p:cNvPr id="538" name="Google Shape;538;p27"/>
          <p:cNvSpPr txBox="1"/>
          <p:nvPr/>
        </p:nvSpPr>
        <p:spPr>
          <a:xfrm>
            <a:off x="7569975" y="3661050"/>
            <a:ext cx="745800" cy="463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Clr>
                <a:srgbClr val="000000"/>
              </a:buClr>
              <a:buSzPts val="1100"/>
              <a:buFont typeface="Arial"/>
              <a:buNone/>
            </a:pPr>
            <a:r>
              <a:rPr lang="en-GB" sz="2000" b="1">
                <a:solidFill>
                  <a:srgbClr val="69E3BC"/>
                </a:solidFill>
                <a:latin typeface="Lato"/>
                <a:ea typeface="Lato"/>
                <a:cs typeface="Lato"/>
                <a:sym typeface="Lato"/>
              </a:rPr>
              <a:t>70%</a:t>
            </a:r>
            <a:endParaRPr sz="2000" b="1">
              <a:solidFill>
                <a:srgbClr val="69E3BC"/>
              </a:solidFill>
              <a:latin typeface="Lato"/>
              <a:ea typeface="Lato"/>
              <a:cs typeface="Lato"/>
              <a:sym typeface="Lato"/>
            </a:endParaRPr>
          </a:p>
        </p:txBody>
      </p:sp>
      <p:sp>
        <p:nvSpPr>
          <p:cNvPr id="539" name="Google Shape;539;p27"/>
          <p:cNvSpPr txBox="1"/>
          <p:nvPr/>
        </p:nvSpPr>
        <p:spPr>
          <a:xfrm>
            <a:off x="7569975" y="4093200"/>
            <a:ext cx="924300" cy="609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000">
                <a:solidFill>
                  <a:schemeClr val="accent1"/>
                </a:solidFill>
                <a:latin typeface="Lato"/>
                <a:ea typeface="Lato"/>
                <a:cs typeface="Lato"/>
                <a:sym typeface="Lato"/>
              </a:rPr>
              <a:t>Non-</a:t>
            </a:r>
            <a:endParaRPr sz="1000">
              <a:solidFill>
                <a:schemeClr val="accent1"/>
              </a:solidFill>
              <a:latin typeface="Lato"/>
              <a:ea typeface="Lato"/>
              <a:cs typeface="Lato"/>
              <a:sym typeface="Lato"/>
            </a:endParaRPr>
          </a:p>
          <a:p>
            <a:pPr marL="0" lvl="0" indent="0" algn="l" rtl="0">
              <a:lnSpc>
                <a:spcPct val="115000"/>
              </a:lnSpc>
              <a:spcBef>
                <a:spcPts val="0"/>
              </a:spcBef>
              <a:spcAft>
                <a:spcPts val="0"/>
              </a:spcAft>
              <a:buNone/>
            </a:pPr>
            <a:r>
              <a:rPr lang="en-GB" sz="1000">
                <a:solidFill>
                  <a:schemeClr val="accent1"/>
                </a:solidFill>
                <a:latin typeface="Lato"/>
                <a:ea typeface="Lato"/>
                <a:cs typeface="Lato"/>
                <a:sym typeface="Lato"/>
              </a:rPr>
              <a:t>MWBE</a:t>
            </a:r>
            <a:endParaRPr sz="1000">
              <a:solidFill>
                <a:schemeClr val="accent1"/>
              </a:solidFill>
              <a:latin typeface="Lato"/>
              <a:ea typeface="Lato"/>
              <a:cs typeface="Lato"/>
              <a:sym typeface="Lato"/>
            </a:endParaRPr>
          </a:p>
          <a:p>
            <a:pPr marL="0" lvl="0" indent="0" algn="l" rtl="0">
              <a:lnSpc>
                <a:spcPct val="115000"/>
              </a:lnSpc>
              <a:spcBef>
                <a:spcPts val="0"/>
              </a:spcBef>
              <a:spcAft>
                <a:spcPts val="0"/>
              </a:spcAft>
              <a:buNone/>
            </a:pPr>
            <a:r>
              <a:rPr lang="en-GB" sz="1000">
                <a:solidFill>
                  <a:schemeClr val="accent1"/>
                </a:solidFill>
                <a:latin typeface="Lato"/>
                <a:ea typeface="Lato"/>
                <a:cs typeface="Lato"/>
                <a:sym typeface="Lato"/>
              </a:rPr>
              <a:t>Supplier Availability</a:t>
            </a:r>
            <a:endParaRPr sz="1000">
              <a:solidFill>
                <a:schemeClr val="accent1"/>
              </a:solidFill>
              <a:latin typeface="Lato"/>
              <a:ea typeface="Lato"/>
              <a:cs typeface="Lato"/>
              <a:sym typeface="Lato"/>
            </a:endParaRPr>
          </a:p>
        </p:txBody>
      </p:sp>
      <p:sp>
        <p:nvSpPr>
          <p:cNvPr id="540" name="Google Shape;540;p27"/>
          <p:cNvSpPr txBox="1"/>
          <p:nvPr/>
        </p:nvSpPr>
        <p:spPr>
          <a:xfrm>
            <a:off x="443775" y="4579700"/>
            <a:ext cx="6331500" cy="6576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900">
                <a:solidFill>
                  <a:schemeClr val="accent1"/>
                </a:solidFill>
                <a:latin typeface="Lato"/>
                <a:ea typeface="Lato"/>
                <a:cs typeface="Lato"/>
                <a:sym typeface="Lato"/>
              </a:rPr>
              <a:t>Source Data: 2018 Metro Nashville Tennessee Disparity Study Conducted by Griffin &amp; Strong P.C.  </a:t>
            </a:r>
            <a:endParaRPr sz="900">
              <a:solidFill>
                <a:schemeClr val="accent1"/>
              </a:solidFill>
              <a:latin typeface="Lato"/>
              <a:ea typeface="Lato"/>
              <a:cs typeface="Lato"/>
              <a:sym typeface="Lato"/>
            </a:endParaRPr>
          </a:p>
          <a:p>
            <a:pPr marL="0" lvl="0" indent="0" algn="r" rtl="0">
              <a:lnSpc>
                <a:spcPct val="115000"/>
              </a:lnSpc>
              <a:spcBef>
                <a:spcPts val="0"/>
              </a:spcBef>
              <a:spcAft>
                <a:spcPts val="0"/>
              </a:spcAft>
              <a:buNone/>
            </a:pPr>
            <a:r>
              <a:rPr lang="en-GB" sz="900" u="sng">
                <a:solidFill>
                  <a:schemeClr val="accent1"/>
                </a:solidFill>
                <a:latin typeface="Lato"/>
                <a:ea typeface="Lato"/>
                <a:cs typeface="Lato"/>
                <a:sym typeface="Lato"/>
              </a:rPr>
              <a:t>Covers a five year period.</a:t>
            </a:r>
            <a:endParaRPr sz="900" u="sng">
              <a:solidFill>
                <a:schemeClr val="accent1"/>
              </a:solidFill>
              <a:latin typeface="Lato"/>
              <a:ea typeface="Lato"/>
              <a:cs typeface="Lato"/>
              <a:sym typeface="Lato"/>
            </a:endParaRPr>
          </a:p>
        </p:txBody>
      </p:sp>
      <p:cxnSp>
        <p:nvCxnSpPr>
          <p:cNvPr id="541" name="Google Shape;541;p27"/>
          <p:cNvCxnSpPr/>
          <p:nvPr/>
        </p:nvCxnSpPr>
        <p:spPr>
          <a:xfrm>
            <a:off x="7515950" y="2352750"/>
            <a:ext cx="0" cy="2369400"/>
          </a:xfrm>
          <a:prstGeom prst="straightConnector1">
            <a:avLst/>
          </a:prstGeom>
          <a:noFill/>
          <a:ln w="9525" cap="flat" cmpd="sng">
            <a:solidFill>
              <a:schemeClr val="lt2"/>
            </a:solidFill>
            <a:prstDash val="solid"/>
            <a:round/>
            <a:headEnd type="none" w="med" len="med"/>
            <a:tailEnd type="none" w="med" len="med"/>
          </a:ln>
        </p:spPr>
      </p:cxnSp>
      <p:sp>
        <p:nvSpPr>
          <p:cNvPr id="542" name="Google Shape;542;p2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28"/>
          <p:cNvSpPr txBox="1"/>
          <p:nvPr/>
        </p:nvSpPr>
        <p:spPr>
          <a:xfrm>
            <a:off x="992300" y="5297295"/>
            <a:ext cx="1768800" cy="2295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sz="800" b="1">
                <a:solidFill>
                  <a:schemeClr val="dk1"/>
                </a:solidFill>
                <a:latin typeface="Lato"/>
                <a:ea typeface="Lato"/>
                <a:cs typeface="Lato"/>
                <a:sym typeface="Lato"/>
              </a:rPr>
              <a:t>Consectetur nec labore</a:t>
            </a:r>
            <a:endParaRPr sz="800" b="1">
              <a:solidFill>
                <a:schemeClr val="dk1"/>
              </a:solidFill>
              <a:latin typeface="Lato"/>
              <a:ea typeface="Lato"/>
              <a:cs typeface="Lato"/>
              <a:sym typeface="Lato"/>
            </a:endParaRPr>
          </a:p>
        </p:txBody>
      </p:sp>
      <p:pic>
        <p:nvPicPr>
          <p:cNvPr id="548" name="Google Shape;548;p28"/>
          <p:cNvPicPr preferRelativeResize="0"/>
          <p:nvPr/>
        </p:nvPicPr>
        <p:blipFill rotWithShape="1">
          <a:blip r:embed="rId3">
            <a:alphaModFix/>
          </a:blip>
          <a:srcRect l="34075" t="43085" r="46452" b="12202"/>
          <a:stretch/>
        </p:blipFill>
        <p:spPr>
          <a:xfrm>
            <a:off x="6830338" y="2418327"/>
            <a:ext cx="1587826" cy="2050750"/>
          </a:xfrm>
          <a:prstGeom prst="rect">
            <a:avLst/>
          </a:prstGeom>
          <a:noFill/>
          <a:ln w="19050" cap="flat" cmpd="sng">
            <a:solidFill>
              <a:schemeClr val="dk1"/>
            </a:solidFill>
            <a:prstDash val="solid"/>
            <a:round/>
            <a:headEnd type="none" w="sm" len="sm"/>
            <a:tailEnd type="none" w="sm" len="sm"/>
          </a:ln>
        </p:spPr>
      </p:pic>
      <p:sp>
        <p:nvSpPr>
          <p:cNvPr id="549" name="Google Shape;549;p28"/>
          <p:cNvSpPr txBox="1"/>
          <p:nvPr/>
        </p:nvSpPr>
        <p:spPr>
          <a:xfrm>
            <a:off x="722900" y="5522345"/>
            <a:ext cx="2307600" cy="954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sz="4800" b="1">
                <a:solidFill>
                  <a:schemeClr val="dk1"/>
                </a:solidFill>
                <a:latin typeface="Lato"/>
                <a:ea typeface="Lato"/>
                <a:cs typeface="Lato"/>
                <a:sym typeface="Lato"/>
              </a:rPr>
              <a:t>45K</a:t>
            </a:r>
            <a:endParaRPr sz="4800" b="1">
              <a:solidFill>
                <a:schemeClr val="dk1"/>
              </a:solidFill>
              <a:latin typeface="Lato"/>
              <a:ea typeface="Lato"/>
              <a:cs typeface="Lato"/>
              <a:sym typeface="Lato"/>
            </a:endParaRPr>
          </a:p>
        </p:txBody>
      </p:sp>
      <p:sp>
        <p:nvSpPr>
          <p:cNvPr id="550" name="Google Shape;550;p28"/>
          <p:cNvSpPr txBox="1"/>
          <p:nvPr/>
        </p:nvSpPr>
        <p:spPr>
          <a:xfrm>
            <a:off x="842600" y="6359350"/>
            <a:ext cx="2068200" cy="7431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sz="1100" b="1">
                <a:solidFill>
                  <a:schemeClr val="accent1"/>
                </a:solidFill>
                <a:latin typeface="Lato"/>
                <a:ea typeface="Lato"/>
                <a:cs typeface="Lato"/>
                <a:sym typeface="Lato"/>
              </a:rPr>
              <a:t> Lorem ipsum dolor sit amet ut labore et dolore magna</a:t>
            </a:r>
            <a:endParaRPr sz="1100" b="1">
              <a:solidFill>
                <a:schemeClr val="accent1"/>
              </a:solidFill>
              <a:latin typeface="Lato"/>
              <a:ea typeface="Lato"/>
              <a:cs typeface="Lato"/>
              <a:sym typeface="Lato"/>
            </a:endParaRPr>
          </a:p>
        </p:txBody>
      </p:sp>
      <p:cxnSp>
        <p:nvCxnSpPr>
          <p:cNvPr id="551" name="Google Shape;551;p28"/>
          <p:cNvCxnSpPr/>
          <p:nvPr/>
        </p:nvCxnSpPr>
        <p:spPr>
          <a:xfrm>
            <a:off x="3224350" y="5297300"/>
            <a:ext cx="0" cy="1832100"/>
          </a:xfrm>
          <a:prstGeom prst="straightConnector1">
            <a:avLst/>
          </a:prstGeom>
          <a:noFill/>
          <a:ln w="9525" cap="flat" cmpd="sng">
            <a:solidFill>
              <a:schemeClr val="accent1"/>
            </a:solidFill>
            <a:prstDash val="dot"/>
            <a:round/>
            <a:headEnd type="none" w="med" len="med"/>
            <a:tailEnd type="none" w="med" len="med"/>
          </a:ln>
        </p:spPr>
      </p:cxnSp>
      <p:sp>
        <p:nvSpPr>
          <p:cNvPr id="552" name="Google Shape;552;p28"/>
          <p:cNvSpPr txBox="1"/>
          <p:nvPr/>
        </p:nvSpPr>
        <p:spPr>
          <a:xfrm>
            <a:off x="3687600" y="5297295"/>
            <a:ext cx="1768800" cy="2295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sz="800" b="1">
                <a:solidFill>
                  <a:schemeClr val="dk1"/>
                </a:solidFill>
                <a:latin typeface="Lato"/>
                <a:ea typeface="Lato"/>
                <a:cs typeface="Lato"/>
                <a:sym typeface="Lato"/>
              </a:rPr>
              <a:t>Adipiscing elit sed</a:t>
            </a:r>
            <a:endParaRPr sz="800" b="1">
              <a:solidFill>
                <a:schemeClr val="dk1"/>
              </a:solidFill>
              <a:latin typeface="Lato"/>
              <a:ea typeface="Lato"/>
              <a:cs typeface="Lato"/>
              <a:sym typeface="Lato"/>
            </a:endParaRPr>
          </a:p>
        </p:txBody>
      </p:sp>
      <p:sp>
        <p:nvSpPr>
          <p:cNvPr id="553" name="Google Shape;553;p28"/>
          <p:cNvSpPr txBox="1"/>
          <p:nvPr/>
        </p:nvSpPr>
        <p:spPr>
          <a:xfrm>
            <a:off x="3418200" y="5522345"/>
            <a:ext cx="2307600" cy="954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sz="4800" b="1">
                <a:solidFill>
                  <a:schemeClr val="dk1"/>
                </a:solidFill>
                <a:latin typeface="Lato"/>
                <a:ea typeface="Lato"/>
                <a:cs typeface="Lato"/>
                <a:sym typeface="Lato"/>
              </a:rPr>
              <a:t>690K</a:t>
            </a:r>
            <a:endParaRPr sz="4800" b="1">
              <a:solidFill>
                <a:schemeClr val="dk1"/>
              </a:solidFill>
              <a:latin typeface="Lato"/>
              <a:ea typeface="Lato"/>
              <a:cs typeface="Lato"/>
              <a:sym typeface="Lato"/>
            </a:endParaRPr>
          </a:p>
        </p:txBody>
      </p:sp>
      <p:sp>
        <p:nvSpPr>
          <p:cNvPr id="554" name="Google Shape;554;p28"/>
          <p:cNvSpPr txBox="1"/>
          <p:nvPr/>
        </p:nvSpPr>
        <p:spPr>
          <a:xfrm>
            <a:off x="3537900" y="6359350"/>
            <a:ext cx="2068200" cy="7431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sz="1100" b="1">
                <a:solidFill>
                  <a:schemeClr val="accent1"/>
                </a:solidFill>
                <a:latin typeface="Lato"/>
                <a:ea typeface="Lato"/>
                <a:cs typeface="Lato"/>
                <a:sym typeface="Lato"/>
              </a:rPr>
              <a:t>Tempor incididunt ut labore et dolore magna aliqua</a:t>
            </a:r>
            <a:endParaRPr sz="1100" b="1">
              <a:solidFill>
                <a:schemeClr val="accent1"/>
              </a:solidFill>
              <a:latin typeface="Lato"/>
              <a:ea typeface="Lato"/>
              <a:cs typeface="Lato"/>
              <a:sym typeface="Lato"/>
            </a:endParaRPr>
          </a:p>
        </p:txBody>
      </p:sp>
      <p:cxnSp>
        <p:nvCxnSpPr>
          <p:cNvPr id="555" name="Google Shape;555;p28"/>
          <p:cNvCxnSpPr/>
          <p:nvPr/>
        </p:nvCxnSpPr>
        <p:spPr>
          <a:xfrm>
            <a:off x="5919650" y="5297300"/>
            <a:ext cx="0" cy="1832100"/>
          </a:xfrm>
          <a:prstGeom prst="straightConnector1">
            <a:avLst/>
          </a:prstGeom>
          <a:noFill/>
          <a:ln w="9525" cap="flat" cmpd="sng">
            <a:solidFill>
              <a:schemeClr val="accent1"/>
            </a:solidFill>
            <a:prstDash val="dot"/>
            <a:round/>
            <a:headEnd type="none" w="med" len="med"/>
            <a:tailEnd type="none" w="med" len="med"/>
          </a:ln>
        </p:spPr>
      </p:cxnSp>
      <p:sp>
        <p:nvSpPr>
          <p:cNvPr id="556" name="Google Shape;556;p28"/>
          <p:cNvSpPr txBox="1"/>
          <p:nvPr/>
        </p:nvSpPr>
        <p:spPr>
          <a:xfrm>
            <a:off x="6382900" y="5297295"/>
            <a:ext cx="1768800" cy="2295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sz="800" b="1">
                <a:solidFill>
                  <a:schemeClr val="dk1"/>
                </a:solidFill>
                <a:latin typeface="Lato"/>
                <a:ea typeface="Lato"/>
                <a:cs typeface="Lato"/>
                <a:sym typeface="Lato"/>
              </a:rPr>
              <a:t>Sed eiusmod</a:t>
            </a:r>
            <a:endParaRPr sz="800" b="1">
              <a:solidFill>
                <a:schemeClr val="dk1"/>
              </a:solidFill>
              <a:latin typeface="Lato"/>
              <a:ea typeface="Lato"/>
              <a:cs typeface="Lato"/>
              <a:sym typeface="Lato"/>
            </a:endParaRPr>
          </a:p>
        </p:txBody>
      </p:sp>
      <p:sp>
        <p:nvSpPr>
          <p:cNvPr id="557" name="Google Shape;557;p28"/>
          <p:cNvSpPr txBox="1"/>
          <p:nvPr/>
        </p:nvSpPr>
        <p:spPr>
          <a:xfrm>
            <a:off x="6113500" y="5522345"/>
            <a:ext cx="2307600" cy="954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sz="4800" b="1">
                <a:solidFill>
                  <a:schemeClr val="dk1"/>
                </a:solidFill>
                <a:latin typeface="Lato"/>
                <a:ea typeface="Lato"/>
                <a:cs typeface="Lato"/>
                <a:sym typeface="Lato"/>
              </a:rPr>
              <a:t>100K</a:t>
            </a:r>
            <a:endParaRPr sz="4800" b="1">
              <a:solidFill>
                <a:schemeClr val="dk1"/>
              </a:solidFill>
              <a:latin typeface="Lato"/>
              <a:ea typeface="Lato"/>
              <a:cs typeface="Lato"/>
              <a:sym typeface="Lato"/>
            </a:endParaRPr>
          </a:p>
        </p:txBody>
      </p:sp>
      <p:sp>
        <p:nvSpPr>
          <p:cNvPr id="558" name="Google Shape;558;p28"/>
          <p:cNvSpPr txBox="1"/>
          <p:nvPr/>
        </p:nvSpPr>
        <p:spPr>
          <a:xfrm>
            <a:off x="6233200" y="6359350"/>
            <a:ext cx="2068200" cy="7431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600"/>
              </a:spcAft>
              <a:buClr>
                <a:srgbClr val="000000"/>
              </a:buClr>
              <a:buSzPts val="1100"/>
              <a:buFont typeface="Arial"/>
              <a:buNone/>
            </a:pPr>
            <a:r>
              <a:rPr lang="en-GB" sz="1100" b="1">
                <a:solidFill>
                  <a:schemeClr val="accent1"/>
                </a:solidFill>
                <a:latin typeface="Lato"/>
                <a:ea typeface="Lato"/>
                <a:cs typeface="Lato"/>
                <a:sym typeface="Lato"/>
              </a:rPr>
              <a:t>Do eiusmod tempor incididunt ut labore et dolore magna </a:t>
            </a:r>
            <a:endParaRPr sz="1100" b="1">
              <a:solidFill>
                <a:schemeClr val="accent1"/>
              </a:solidFill>
              <a:latin typeface="Lato"/>
              <a:ea typeface="Lato"/>
              <a:cs typeface="Lato"/>
              <a:sym typeface="Lato"/>
            </a:endParaRPr>
          </a:p>
        </p:txBody>
      </p:sp>
      <p:sp>
        <p:nvSpPr>
          <p:cNvPr id="559" name="Google Shape;559;p28"/>
          <p:cNvSpPr txBox="1">
            <a:spLocks noGrp="1"/>
          </p:cNvSpPr>
          <p:nvPr>
            <p:ph type="title"/>
          </p:nvPr>
        </p:nvSpPr>
        <p:spPr>
          <a:xfrm>
            <a:off x="730000" y="936600"/>
            <a:ext cx="5934000" cy="1034400"/>
          </a:xfrm>
          <a:prstGeom prst="rect">
            <a:avLst/>
          </a:prstGeom>
          <a:solidFill>
            <a:srgbClr val="FFFFFF"/>
          </a:solidFill>
        </p:spPr>
        <p:txBody>
          <a:bodyPr spcFirstLastPara="1" wrap="square" lIns="91425" tIns="91425" rIns="91425" bIns="91425" anchor="t" anchorCtr="0">
            <a:noAutofit/>
          </a:bodyPr>
          <a:lstStyle/>
          <a:p>
            <a:pPr marL="0" lvl="0" indent="0" algn="l" rtl="0">
              <a:spcBef>
                <a:spcPts val="0"/>
              </a:spcBef>
              <a:spcAft>
                <a:spcPts val="0"/>
              </a:spcAft>
              <a:buNone/>
            </a:pPr>
            <a:r>
              <a:rPr lang="en-GB" sz="2800"/>
              <a:t>Equity in Governance: </a:t>
            </a:r>
            <a:endParaRPr sz="2800"/>
          </a:p>
          <a:p>
            <a:pPr marL="0" lvl="0" indent="0" algn="l" rtl="0">
              <a:spcBef>
                <a:spcPts val="0"/>
              </a:spcBef>
              <a:spcAft>
                <a:spcPts val="0"/>
              </a:spcAft>
              <a:buNone/>
            </a:pPr>
            <a:r>
              <a:rPr lang="en-GB"/>
              <a:t>Board &amp; Commission </a:t>
            </a:r>
            <a:endParaRPr/>
          </a:p>
        </p:txBody>
      </p:sp>
      <p:grpSp>
        <p:nvGrpSpPr>
          <p:cNvPr id="560" name="Google Shape;560;p28"/>
          <p:cNvGrpSpPr/>
          <p:nvPr/>
        </p:nvGrpSpPr>
        <p:grpSpPr>
          <a:xfrm>
            <a:off x="830392" y="810256"/>
            <a:ext cx="745763" cy="45826"/>
            <a:chOff x="4580561" y="2589004"/>
            <a:chExt cx="1064464" cy="25200"/>
          </a:xfrm>
        </p:grpSpPr>
        <p:sp>
          <p:nvSpPr>
            <p:cNvPr id="561" name="Google Shape;561;p28"/>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28"/>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63" name="Google Shape;563;p28" title="Points scored"/>
          <p:cNvPicPr preferRelativeResize="0"/>
          <p:nvPr/>
        </p:nvPicPr>
        <p:blipFill>
          <a:blip r:embed="rId4">
            <a:alphaModFix/>
          </a:blip>
          <a:stretch>
            <a:fillRect/>
          </a:stretch>
        </p:blipFill>
        <p:spPr>
          <a:xfrm>
            <a:off x="500775" y="1916626"/>
            <a:ext cx="5882124" cy="3138150"/>
          </a:xfrm>
          <a:prstGeom prst="rect">
            <a:avLst/>
          </a:prstGeom>
          <a:noFill/>
          <a:ln>
            <a:noFill/>
          </a:ln>
        </p:spPr>
      </p:pic>
      <p:sp>
        <p:nvSpPr>
          <p:cNvPr id="564" name="Google Shape;564;p28"/>
          <p:cNvSpPr txBox="1"/>
          <p:nvPr/>
        </p:nvSpPr>
        <p:spPr>
          <a:xfrm>
            <a:off x="6519775" y="4508365"/>
            <a:ext cx="2016600" cy="477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900">
                <a:solidFill>
                  <a:schemeClr val="accent1"/>
                </a:solidFill>
                <a:latin typeface="Lato"/>
                <a:ea typeface="Lato"/>
                <a:cs typeface="Lato"/>
                <a:sym typeface="Lato"/>
              </a:rPr>
              <a:t>Source Data: Nashville.gov Boards &amp; </a:t>
            </a:r>
            <a:endParaRPr sz="900">
              <a:solidFill>
                <a:schemeClr val="accent1"/>
              </a:solidFill>
              <a:latin typeface="Lato"/>
              <a:ea typeface="Lato"/>
              <a:cs typeface="Lato"/>
              <a:sym typeface="Lato"/>
            </a:endParaRPr>
          </a:p>
          <a:p>
            <a:pPr marL="0" lvl="0" indent="0" algn="l" rtl="0">
              <a:lnSpc>
                <a:spcPct val="115000"/>
              </a:lnSpc>
              <a:spcBef>
                <a:spcPts val="0"/>
              </a:spcBef>
              <a:spcAft>
                <a:spcPts val="0"/>
              </a:spcAft>
              <a:buNone/>
            </a:pPr>
            <a:r>
              <a:rPr lang="en-GB" sz="900">
                <a:solidFill>
                  <a:schemeClr val="accent1"/>
                </a:solidFill>
                <a:latin typeface="Lato"/>
                <a:ea typeface="Lato"/>
                <a:cs typeface="Lato"/>
                <a:sym typeface="Lato"/>
              </a:rPr>
              <a:t>Commissions Member Lists</a:t>
            </a:r>
            <a:endParaRPr sz="900" u="sng">
              <a:solidFill>
                <a:schemeClr val="accent1"/>
              </a:solidFill>
              <a:latin typeface="Lato"/>
              <a:ea typeface="Lato"/>
              <a:cs typeface="Lato"/>
              <a:sym typeface="Lato"/>
            </a:endParaRPr>
          </a:p>
        </p:txBody>
      </p:sp>
      <p:sp>
        <p:nvSpPr>
          <p:cNvPr id="565" name="Google Shape;565;p28"/>
          <p:cNvSpPr txBox="1">
            <a:spLocks noGrp="1"/>
          </p:cNvSpPr>
          <p:nvPr>
            <p:ph type="body" idx="1"/>
          </p:nvPr>
        </p:nvSpPr>
        <p:spPr>
          <a:xfrm>
            <a:off x="4647375" y="871200"/>
            <a:ext cx="4178700" cy="1138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400"/>
              <a:t>While gender parity progress has been made, </a:t>
            </a:r>
            <a:r>
              <a:rPr lang="en-GB" sz="1700" b="1"/>
              <a:t>Metro Government </a:t>
            </a:r>
            <a:r>
              <a:rPr lang="en-GB" sz="1700" b="1">
                <a:solidFill>
                  <a:schemeClr val="accent3"/>
                </a:solidFill>
              </a:rPr>
              <a:t>does not capture racial or ethnic demographic data </a:t>
            </a:r>
            <a:r>
              <a:rPr lang="en-GB" sz="1700" b="1"/>
              <a:t>of its board and commission members.</a:t>
            </a:r>
            <a:endParaRPr sz="1700" b="1"/>
          </a:p>
          <a:p>
            <a:pPr marL="0" lvl="0" indent="0" algn="l" rtl="0">
              <a:lnSpc>
                <a:spcPct val="115000"/>
              </a:lnSpc>
              <a:spcBef>
                <a:spcPts val="0"/>
              </a:spcBef>
              <a:spcAft>
                <a:spcPts val="0"/>
              </a:spcAft>
              <a:buNone/>
            </a:pPr>
            <a:endParaRPr sz="1400"/>
          </a:p>
        </p:txBody>
      </p:sp>
      <p:sp>
        <p:nvSpPr>
          <p:cNvPr id="566" name="Google Shape;566;p28"/>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11</a:t>
            </a:fld>
            <a:endParaRPr/>
          </a:p>
        </p:txBody>
      </p:sp>
      <p:sp>
        <p:nvSpPr>
          <p:cNvPr id="567" name="Google Shape;567;p28"/>
          <p:cNvSpPr txBox="1"/>
          <p:nvPr/>
        </p:nvSpPr>
        <p:spPr>
          <a:xfrm>
            <a:off x="6470463" y="2111650"/>
            <a:ext cx="2307600" cy="39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800">
                <a:solidFill>
                  <a:schemeClr val="accent1"/>
                </a:solidFill>
                <a:latin typeface="Lato"/>
                <a:ea typeface="Lato"/>
                <a:cs typeface="Lato"/>
                <a:sym typeface="Lato"/>
              </a:rPr>
              <a:t>Metropolitan Nashville Airport Authority Board</a:t>
            </a:r>
            <a:endParaRPr sz="800">
              <a:solidFill>
                <a:schemeClr val="accent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Shape 571"/>
        <p:cNvGrpSpPr/>
        <p:nvPr/>
      </p:nvGrpSpPr>
      <p:grpSpPr>
        <a:xfrm>
          <a:off x="0" y="0"/>
          <a:ext cx="0" cy="0"/>
          <a:chOff x="0" y="0"/>
          <a:chExt cx="0" cy="0"/>
        </a:xfrm>
      </p:grpSpPr>
      <p:grpSp>
        <p:nvGrpSpPr>
          <p:cNvPr id="572" name="Google Shape;572;p29"/>
          <p:cNvGrpSpPr/>
          <p:nvPr/>
        </p:nvGrpSpPr>
        <p:grpSpPr>
          <a:xfrm>
            <a:off x="830392" y="810256"/>
            <a:ext cx="745763" cy="45826"/>
            <a:chOff x="4580561" y="2589004"/>
            <a:chExt cx="1064464" cy="25200"/>
          </a:xfrm>
        </p:grpSpPr>
        <p:sp>
          <p:nvSpPr>
            <p:cNvPr id="573" name="Google Shape;573;p29"/>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29"/>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75" name="Google Shape;575;p29"/>
          <p:cNvSpPr/>
          <p:nvPr/>
        </p:nvSpPr>
        <p:spPr>
          <a:xfrm>
            <a:off x="590400" y="1026725"/>
            <a:ext cx="1189800" cy="3288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29"/>
          <p:cNvSpPr txBox="1">
            <a:spLocks noGrp="1"/>
          </p:cNvSpPr>
          <p:nvPr>
            <p:ph type="title"/>
          </p:nvPr>
        </p:nvSpPr>
        <p:spPr>
          <a:xfrm>
            <a:off x="729450" y="109080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Case for Change: Equity in Metro Government</a:t>
            </a:r>
            <a:endParaRPr/>
          </a:p>
          <a:p>
            <a:pPr marL="0" lvl="0" indent="0" algn="l" rtl="0">
              <a:spcBef>
                <a:spcPts val="0"/>
              </a:spcBef>
              <a:spcAft>
                <a:spcPts val="0"/>
              </a:spcAft>
              <a:buNone/>
            </a:pPr>
            <a:endParaRPr/>
          </a:p>
        </p:txBody>
      </p:sp>
      <p:sp>
        <p:nvSpPr>
          <p:cNvPr id="577" name="Google Shape;577;p29"/>
          <p:cNvSpPr txBox="1">
            <a:spLocks noGrp="1"/>
          </p:cNvSpPr>
          <p:nvPr>
            <p:ph type="body" idx="1"/>
          </p:nvPr>
        </p:nvSpPr>
        <p:spPr>
          <a:xfrm>
            <a:off x="932400" y="1860725"/>
            <a:ext cx="7236600" cy="31974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400"/>
              <a:t>With the “rapid growth and diverse makeup of Nashville as a city Metro can build a healthy, thriving community if D&amp;I is an intentional focus directly tied to the legacy of the city.”</a:t>
            </a:r>
            <a:endParaRPr sz="1400"/>
          </a:p>
          <a:p>
            <a:pPr marL="0" lvl="0" indent="0" algn="l" rtl="0">
              <a:lnSpc>
                <a:spcPct val="114000"/>
              </a:lnSpc>
              <a:spcBef>
                <a:spcPts val="600"/>
              </a:spcBef>
              <a:spcAft>
                <a:spcPts val="0"/>
              </a:spcAft>
              <a:buNone/>
            </a:pPr>
            <a:r>
              <a:rPr lang="en-GB" sz="1200"/>
              <a:t>Metro can become the most powerful economic engine in the country</a:t>
            </a:r>
            <a:endParaRPr sz="1200"/>
          </a:p>
          <a:p>
            <a:pPr marL="457200" lvl="0" indent="-304800" algn="l" rtl="0">
              <a:lnSpc>
                <a:spcPct val="114000"/>
              </a:lnSpc>
              <a:spcBef>
                <a:spcPts val="600"/>
              </a:spcBef>
              <a:spcAft>
                <a:spcPts val="0"/>
              </a:spcAft>
              <a:buSzPts val="1200"/>
              <a:buChar char="●"/>
            </a:pPr>
            <a:r>
              <a:rPr lang="en-GB" sz="1200"/>
              <a:t>The more diverse our government is the more diverse corporations and opportunities will be attracted to our city</a:t>
            </a:r>
            <a:endParaRPr sz="1200"/>
          </a:p>
          <a:p>
            <a:pPr marL="457200" lvl="0" indent="-304800" algn="l" rtl="0">
              <a:lnSpc>
                <a:spcPct val="114000"/>
              </a:lnSpc>
              <a:spcBef>
                <a:spcPts val="600"/>
              </a:spcBef>
              <a:spcAft>
                <a:spcPts val="0"/>
              </a:spcAft>
              <a:buSzPts val="1200"/>
              <a:buChar char="●"/>
            </a:pPr>
            <a:r>
              <a:rPr lang="en-GB" sz="1200"/>
              <a:t>Our openness to D&amp;I and innovation attracts and retains the best and brightest talent and keeps us relevant</a:t>
            </a:r>
            <a:endParaRPr sz="1200"/>
          </a:p>
          <a:p>
            <a:pPr marL="457200" lvl="0" indent="-304800" algn="l" rtl="0">
              <a:lnSpc>
                <a:spcPct val="114000"/>
              </a:lnSpc>
              <a:spcBef>
                <a:spcPts val="600"/>
              </a:spcBef>
              <a:spcAft>
                <a:spcPts val="600"/>
              </a:spcAft>
              <a:buSzPts val="1200"/>
              <a:buChar char="●"/>
            </a:pPr>
            <a:r>
              <a:rPr lang="en-GB" sz="1200"/>
              <a:t>Economic opportunity and quality of life</a:t>
            </a:r>
            <a:endParaRPr sz="1200"/>
          </a:p>
        </p:txBody>
      </p:sp>
      <p:sp>
        <p:nvSpPr>
          <p:cNvPr id="578" name="Google Shape;578;p29"/>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12</a:t>
            </a:fld>
            <a:endParaRPr/>
          </a:p>
        </p:txBody>
      </p:sp>
      <p:sp>
        <p:nvSpPr>
          <p:cNvPr id="579" name="Google Shape;579;p29"/>
          <p:cNvSpPr txBox="1">
            <a:spLocks noGrp="1"/>
          </p:cNvSpPr>
          <p:nvPr>
            <p:ph type="body" idx="1"/>
          </p:nvPr>
        </p:nvSpPr>
        <p:spPr>
          <a:xfrm>
            <a:off x="492375" y="4643875"/>
            <a:ext cx="3942900" cy="4509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900"/>
              <a:t>Source Data: 2018 Diversity and Inclusion Assessment. Conducted by Kaleidoscope Group 2018.</a:t>
            </a:r>
            <a:endParaRPr sz="9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83"/>
        <p:cNvGrpSpPr/>
        <p:nvPr/>
      </p:nvGrpSpPr>
      <p:grpSpPr>
        <a:xfrm>
          <a:off x="0" y="0"/>
          <a:ext cx="0" cy="0"/>
          <a:chOff x="0" y="0"/>
          <a:chExt cx="0" cy="0"/>
        </a:xfrm>
      </p:grpSpPr>
      <p:pic>
        <p:nvPicPr>
          <p:cNvPr id="584" name="Google Shape;584;p30"/>
          <p:cNvPicPr preferRelativeResize="0"/>
          <p:nvPr/>
        </p:nvPicPr>
        <p:blipFill>
          <a:blip r:embed="rId4">
            <a:alphaModFix/>
          </a:blip>
          <a:stretch>
            <a:fillRect/>
          </a:stretch>
        </p:blipFill>
        <p:spPr>
          <a:xfrm>
            <a:off x="0" y="487925"/>
            <a:ext cx="9144000" cy="4572000"/>
          </a:xfrm>
          <a:prstGeom prst="rect">
            <a:avLst/>
          </a:prstGeom>
          <a:noFill/>
          <a:ln>
            <a:noFill/>
          </a:ln>
        </p:spPr>
      </p:pic>
      <p:sp>
        <p:nvSpPr>
          <p:cNvPr id="585" name="Google Shape;585;p30"/>
          <p:cNvSpPr txBox="1">
            <a:spLocks noGrp="1"/>
          </p:cNvSpPr>
          <p:nvPr>
            <p:ph type="ctrTitle"/>
          </p:nvPr>
        </p:nvSpPr>
        <p:spPr>
          <a:xfrm>
            <a:off x="729450" y="1322450"/>
            <a:ext cx="7191600" cy="1664700"/>
          </a:xfrm>
          <a:prstGeom prst="rect">
            <a:avLst/>
          </a:prstGeom>
          <a:effectLst>
            <a:outerShdw blurRad="57150" dist="19050" dir="5400000" algn="bl" rotWithShape="0">
              <a:srgbClr val="000000">
                <a:alpha val="82000"/>
              </a:srgbClr>
            </a:outerShdw>
          </a:effectLst>
        </p:spPr>
        <p:txBody>
          <a:bodyPr spcFirstLastPara="1" wrap="square" lIns="91425" tIns="91425" rIns="91425" bIns="91425" anchor="t" anchorCtr="0">
            <a:noAutofit/>
          </a:bodyPr>
          <a:lstStyle/>
          <a:p>
            <a:pPr marL="0" lvl="0" indent="0" algn="l" rtl="0">
              <a:spcBef>
                <a:spcPts val="0"/>
              </a:spcBef>
              <a:spcAft>
                <a:spcPts val="0"/>
              </a:spcAft>
              <a:buNone/>
            </a:pPr>
            <a:r>
              <a:rPr lang="en-GB" sz="4800">
                <a:solidFill>
                  <a:schemeClr val="lt1"/>
                </a:solidFill>
              </a:rPr>
              <a:t>Accomplishments:</a:t>
            </a:r>
            <a:endParaRPr sz="4800">
              <a:solidFill>
                <a:schemeClr val="lt1"/>
              </a:solidFill>
            </a:endParaRPr>
          </a:p>
          <a:p>
            <a:pPr marL="0" lvl="0" indent="0" algn="l" rtl="0">
              <a:spcBef>
                <a:spcPts val="800"/>
              </a:spcBef>
              <a:spcAft>
                <a:spcPts val="0"/>
              </a:spcAft>
              <a:buNone/>
            </a:pPr>
            <a:r>
              <a:rPr lang="en-GB" sz="4800">
                <a:solidFill>
                  <a:schemeClr val="lt1"/>
                </a:solidFill>
              </a:rPr>
              <a:t>Where We’ve Been</a:t>
            </a:r>
            <a:endParaRPr sz="4800">
              <a:solidFill>
                <a:schemeClr val="lt1"/>
              </a:solidFill>
            </a:endParaRPr>
          </a:p>
          <a:p>
            <a:pPr marL="0" lvl="0" indent="0" algn="l" rtl="0">
              <a:spcBef>
                <a:spcPts val="1600"/>
              </a:spcBef>
              <a:spcAft>
                <a:spcPts val="0"/>
              </a:spcAft>
              <a:buNone/>
            </a:pPr>
            <a:endParaRPr sz="4800">
              <a:solidFill>
                <a:srgbClr val="FFFFFF"/>
              </a:solidFill>
            </a:endParaRPr>
          </a:p>
        </p:txBody>
      </p:sp>
      <p:sp>
        <p:nvSpPr>
          <p:cNvPr id="586" name="Google Shape;586;p30"/>
          <p:cNvSpPr txBox="1">
            <a:spLocks noGrp="1"/>
          </p:cNvSpPr>
          <p:nvPr>
            <p:ph type="subTitle" idx="4294967295"/>
          </p:nvPr>
        </p:nvSpPr>
        <p:spPr>
          <a:xfrm>
            <a:off x="729563" y="2998272"/>
            <a:ext cx="4890900" cy="541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800" b="1">
              <a:solidFill>
                <a:srgbClr val="FFFFFF"/>
              </a:solidFill>
            </a:endParaRPr>
          </a:p>
          <a:p>
            <a:pPr marL="0" lvl="0" indent="0" algn="l" rtl="0">
              <a:spcBef>
                <a:spcPts val="1600"/>
              </a:spcBef>
              <a:spcAft>
                <a:spcPts val="1600"/>
              </a:spcAft>
              <a:buNone/>
            </a:pPr>
            <a:endParaRPr sz="1400" b="1"/>
          </a:p>
        </p:txBody>
      </p:sp>
      <p:grpSp>
        <p:nvGrpSpPr>
          <p:cNvPr id="587" name="Google Shape;587;p30"/>
          <p:cNvGrpSpPr/>
          <p:nvPr/>
        </p:nvGrpSpPr>
        <p:grpSpPr>
          <a:xfrm>
            <a:off x="830392" y="1191256"/>
            <a:ext cx="745763" cy="45826"/>
            <a:chOff x="4580561" y="2589004"/>
            <a:chExt cx="1064464" cy="25200"/>
          </a:xfrm>
        </p:grpSpPr>
        <p:sp>
          <p:nvSpPr>
            <p:cNvPr id="588" name="Google Shape;588;p30"/>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30"/>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0" name="Google Shape;590;p30"/>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Google Shape;595;p31"/>
          <p:cNvSpPr txBox="1">
            <a:spLocks noGrp="1"/>
          </p:cNvSpPr>
          <p:nvPr>
            <p:ph type="body" idx="1"/>
          </p:nvPr>
        </p:nvSpPr>
        <p:spPr>
          <a:xfrm>
            <a:off x="892675" y="1937400"/>
            <a:ext cx="3323700" cy="3000000"/>
          </a:xfrm>
          <a:prstGeom prst="rect">
            <a:avLst/>
          </a:prstGeom>
        </p:spPr>
        <p:txBody>
          <a:bodyPr spcFirstLastPara="1" wrap="square" lIns="91425" tIns="91425" rIns="91425" bIns="91425" anchor="t" anchorCtr="0">
            <a:noAutofit/>
          </a:bodyPr>
          <a:lstStyle/>
          <a:p>
            <a:pPr marL="0" lvl="0" indent="0" algn="l" rtl="0">
              <a:lnSpc>
                <a:spcPct val="114000"/>
              </a:lnSpc>
              <a:spcBef>
                <a:spcPts val="0"/>
              </a:spcBef>
              <a:spcAft>
                <a:spcPts val="0"/>
              </a:spcAft>
              <a:buNone/>
            </a:pPr>
            <a:r>
              <a:rPr lang="en-GB" sz="1400"/>
              <a:t>Landmark Equal Business </a:t>
            </a:r>
            <a:endParaRPr sz="1400"/>
          </a:p>
          <a:p>
            <a:pPr marL="0" lvl="0" indent="0" algn="l" rtl="0">
              <a:lnSpc>
                <a:spcPct val="114000"/>
              </a:lnSpc>
              <a:spcBef>
                <a:spcPts val="0"/>
              </a:spcBef>
              <a:spcAft>
                <a:spcPts val="0"/>
              </a:spcAft>
              <a:buNone/>
            </a:pPr>
            <a:r>
              <a:rPr lang="en-GB" sz="1400"/>
              <a:t>Opportunity Policy </a:t>
            </a:r>
            <a:endParaRPr sz="1400"/>
          </a:p>
          <a:p>
            <a:pPr marL="457200" lvl="0" indent="-304800" algn="l" rtl="0">
              <a:lnSpc>
                <a:spcPct val="114000"/>
              </a:lnSpc>
              <a:spcBef>
                <a:spcPts val="800"/>
              </a:spcBef>
              <a:spcAft>
                <a:spcPts val="0"/>
              </a:spcAft>
              <a:buSzPts val="1200"/>
              <a:buChar char="●"/>
            </a:pPr>
            <a:r>
              <a:rPr lang="en-GB" sz="1200"/>
              <a:t>Historic legislation for Nashville meant to level the playing field in Metro contracting</a:t>
            </a:r>
            <a:endParaRPr sz="1200"/>
          </a:p>
          <a:p>
            <a:pPr marL="457200" lvl="0" indent="-304800" algn="l" rtl="0">
              <a:lnSpc>
                <a:spcPct val="114000"/>
              </a:lnSpc>
              <a:spcBef>
                <a:spcPts val="800"/>
              </a:spcBef>
              <a:spcAft>
                <a:spcPts val="800"/>
              </a:spcAft>
              <a:buSzPts val="1200"/>
              <a:buChar char="●"/>
            </a:pPr>
            <a:r>
              <a:rPr lang="en-GB" sz="1200"/>
              <a:t>New policy takes into consideration race and gender goals</a:t>
            </a:r>
            <a:endParaRPr sz="1400"/>
          </a:p>
        </p:txBody>
      </p:sp>
      <p:sp>
        <p:nvSpPr>
          <p:cNvPr id="596" name="Google Shape;596;p31"/>
          <p:cNvSpPr/>
          <p:nvPr/>
        </p:nvSpPr>
        <p:spPr>
          <a:xfrm>
            <a:off x="429240" y="1981535"/>
            <a:ext cx="328800" cy="328800"/>
          </a:xfrm>
          <a:prstGeom prst="ellipse">
            <a:avLst/>
          </a:prstGeom>
          <a:solidFill>
            <a:srgbClr val="00BFA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800" b="1">
                <a:solidFill>
                  <a:srgbClr val="FFFFFF"/>
                </a:solidFill>
              </a:rPr>
              <a:t>1</a:t>
            </a:r>
            <a:endParaRPr sz="800" b="1">
              <a:solidFill>
                <a:srgbClr val="FFFFFF"/>
              </a:solidFill>
            </a:endParaRPr>
          </a:p>
        </p:txBody>
      </p:sp>
      <p:grpSp>
        <p:nvGrpSpPr>
          <p:cNvPr id="597" name="Google Shape;597;p31"/>
          <p:cNvGrpSpPr/>
          <p:nvPr/>
        </p:nvGrpSpPr>
        <p:grpSpPr>
          <a:xfrm>
            <a:off x="830392" y="810256"/>
            <a:ext cx="745763" cy="45826"/>
            <a:chOff x="4580561" y="2589004"/>
            <a:chExt cx="1064464" cy="25200"/>
          </a:xfrm>
        </p:grpSpPr>
        <p:sp>
          <p:nvSpPr>
            <p:cNvPr id="598" name="Google Shape;598;p31"/>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31"/>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00" name="Google Shape;600;p31"/>
          <p:cNvSpPr/>
          <p:nvPr/>
        </p:nvSpPr>
        <p:spPr>
          <a:xfrm>
            <a:off x="689550" y="1065875"/>
            <a:ext cx="1028700" cy="235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31"/>
          <p:cNvSpPr txBox="1">
            <a:spLocks noGrp="1"/>
          </p:cNvSpPr>
          <p:nvPr>
            <p:ph type="title"/>
          </p:nvPr>
        </p:nvSpPr>
        <p:spPr>
          <a:xfrm>
            <a:off x="730725" y="856075"/>
            <a:ext cx="6091200" cy="93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Milestones</a:t>
            </a:r>
            <a:endParaRPr/>
          </a:p>
          <a:p>
            <a:pPr marL="0" lvl="0" indent="0" algn="l" rtl="0">
              <a:spcBef>
                <a:spcPts val="0"/>
              </a:spcBef>
              <a:spcAft>
                <a:spcPts val="0"/>
              </a:spcAft>
              <a:buNone/>
            </a:pPr>
            <a:r>
              <a:rPr lang="en-GB"/>
              <a:t>Diverse Business Enterprise Inclusion</a:t>
            </a:r>
            <a:endParaRPr b="0"/>
          </a:p>
        </p:txBody>
      </p:sp>
      <p:pic>
        <p:nvPicPr>
          <p:cNvPr id="602" name="Google Shape;602;p31"/>
          <p:cNvPicPr preferRelativeResize="0"/>
          <p:nvPr/>
        </p:nvPicPr>
        <p:blipFill>
          <a:blip r:embed="rId3">
            <a:alphaModFix/>
          </a:blip>
          <a:stretch>
            <a:fillRect/>
          </a:stretch>
        </p:blipFill>
        <p:spPr>
          <a:xfrm>
            <a:off x="4389950" y="1937398"/>
            <a:ext cx="4906450" cy="2453225"/>
          </a:xfrm>
          <a:prstGeom prst="rect">
            <a:avLst/>
          </a:prstGeom>
          <a:noFill/>
          <a:ln>
            <a:noFill/>
          </a:ln>
        </p:spPr>
      </p:pic>
      <p:sp>
        <p:nvSpPr>
          <p:cNvPr id="603" name="Google Shape;603;p31"/>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08" name="Google Shape;608;p32"/>
          <p:cNvSpPr txBox="1">
            <a:spLocks noGrp="1"/>
          </p:cNvSpPr>
          <p:nvPr>
            <p:ph type="body" idx="1"/>
          </p:nvPr>
        </p:nvSpPr>
        <p:spPr>
          <a:xfrm>
            <a:off x="892675" y="1937400"/>
            <a:ext cx="3700200" cy="3000000"/>
          </a:xfrm>
          <a:prstGeom prst="rect">
            <a:avLst/>
          </a:prstGeom>
        </p:spPr>
        <p:txBody>
          <a:bodyPr spcFirstLastPara="1" wrap="square" lIns="91425" tIns="91425" rIns="91425" bIns="91425" anchor="t" anchorCtr="0">
            <a:noAutofit/>
          </a:bodyPr>
          <a:lstStyle/>
          <a:p>
            <a:pPr marL="0" lvl="0" indent="0" algn="l" rtl="0">
              <a:lnSpc>
                <a:spcPct val="114000"/>
              </a:lnSpc>
              <a:spcBef>
                <a:spcPts val="0"/>
              </a:spcBef>
              <a:spcAft>
                <a:spcPts val="0"/>
              </a:spcAft>
              <a:buNone/>
            </a:pPr>
            <a:r>
              <a:rPr lang="en-GB" sz="1400"/>
              <a:t>Funding African American, Latino and Hispanic Chambers</a:t>
            </a:r>
            <a:endParaRPr sz="1400"/>
          </a:p>
          <a:p>
            <a:pPr marL="457200" lvl="0" indent="-304800" algn="l" rtl="0">
              <a:spcBef>
                <a:spcPts val="800"/>
              </a:spcBef>
              <a:spcAft>
                <a:spcPts val="0"/>
              </a:spcAft>
              <a:buSzPts val="1200"/>
              <a:buChar char="●"/>
            </a:pPr>
            <a:r>
              <a:rPr lang="en-GB" sz="1200"/>
              <a:t>For the first time in Nashville, the 2018 and 2019 Metro budget awarded $75,000 in direct appropriations these three Chambers </a:t>
            </a:r>
            <a:endParaRPr sz="1200"/>
          </a:p>
          <a:p>
            <a:pPr marL="0" lvl="0" indent="0" algn="l" rtl="0">
              <a:lnSpc>
                <a:spcPct val="114000"/>
              </a:lnSpc>
              <a:spcBef>
                <a:spcPts val="1000"/>
              </a:spcBef>
              <a:spcAft>
                <a:spcPts val="0"/>
              </a:spcAft>
              <a:buNone/>
            </a:pPr>
            <a:r>
              <a:rPr lang="en-GB" sz="1400"/>
              <a:t>LGBT Inclusion</a:t>
            </a:r>
            <a:endParaRPr sz="1400"/>
          </a:p>
          <a:p>
            <a:pPr marL="457200" lvl="0" indent="-304800" algn="l" rtl="0">
              <a:lnSpc>
                <a:spcPct val="114000"/>
              </a:lnSpc>
              <a:spcBef>
                <a:spcPts val="800"/>
              </a:spcBef>
              <a:spcAft>
                <a:spcPts val="0"/>
              </a:spcAft>
              <a:buClr>
                <a:schemeClr val="accent1"/>
              </a:buClr>
              <a:buSzPts val="1200"/>
              <a:buFont typeface="Lato"/>
              <a:buChar char="●"/>
            </a:pPr>
            <a:r>
              <a:rPr lang="en-GB" sz="1200"/>
              <a:t>Nashville is the first Southern city to begin to recognize and count LGBT-owned businesses within its procurement practices</a:t>
            </a:r>
            <a:endParaRPr sz="1200"/>
          </a:p>
          <a:p>
            <a:pPr marL="457200" lvl="0" indent="-304800" algn="l" rtl="0">
              <a:lnSpc>
                <a:spcPct val="114000"/>
              </a:lnSpc>
              <a:spcBef>
                <a:spcPts val="800"/>
              </a:spcBef>
              <a:spcAft>
                <a:spcPts val="800"/>
              </a:spcAft>
              <a:buClr>
                <a:schemeClr val="accent1"/>
              </a:buClr>
              <a:buSzPts val="1200"/>
              <a:buFont typeface="Lato"/>
              <a:buChar char="●"/>
            </a:pPr>
            <a:r>
              <a:rPr lang="en-GB" sz="1200"/>
              <a:t>LGBT Chamber received $25,000 in direct appropriations</a:t>
            </a:r>
            <a:endParaRPr sz="1200"/>
          </a:p>
        </p:txBody>
      </p:sp>
      <p:sp>
        <p:nvSpPr>
          <p:cNvPr id="609" name="Google Shape;609;p32"/>
          <p:cNvSpPr txBox="1"/>
          <p:nvPr/>
        </p:nvSpPr>
        <p:spPr>
          <a:xfrm>
            <a:off x="4999814" y="1934550"/>
            <a:ext cx="3967800" cy="3453900"/>
          </a:xfrm>
          <a:prstGeom prst="rect">
            <a:avLst/>
          </a:prstGeom>
          <a:noFill/>
          <a:ln>
            <a:noFill/>
          </a:ln>
        </p:spPr>
        <p:txBody>
          <a:bodyPr spcFirstLastPara="1" wrap="square" lIns="91425" tIns="91425" rIns="91425" bIns="91425" anchor="t" anchorCtr="0">
            <a:noAutofit/>
          </a:bodyPr>
          <a:lstStyle/>
          <a:p>
            <a:pPr marL="0" lvl="0" indent="0" algn="l" rtl="0">
              <a:lnSpc>
                <a:spcPct val="114000"/>
              </a:lnSpc>
              <a:spcBef>
                <a:spcPts val="0"/>
              </a:spcBef>
              <a:spcAft>
                <a:spcPts val="0"/>
              </a:spcAft>
              <a:buNone/>
            </a:pPr>
            <a:r>
              <a:rPr lang="en-GB">
                <a:solidFill>
                  <a:schemeClr val="accent1"/>
                </a:solidFill>
                <a:latin typeface="Lato"/>
                <a:ea typeface="Lato"/>
                <a:cs typeface="Lato"/>
                <a:sym typeface="Lato"/>
              </a:rPr>
              <a:t>Minority Business Advisory Council</a:t>
            </a:r>
            <a:endParaRPr sz="1200">
              <a:solidFill>
                <a:schemeClr val="accent1"/>
              </a:solidFill>
              <a:latin typeface="Lato"/>
              <a:ea typeface="Lato"/>
              <a:cs typeface="Lato"/>
              <a:sym typeface="Lato"/>
            </a:endParaRPr>
          </a:p>
          <a:p>
            <a:pPr marL="457200" lvl="0" indent="-304800" algn="l" rtl="0">
              <a:lnSpc>
                <a:spcPct val="115000"/>
              </a:lnSpc>
              <a:spcBef>
                <a:spcPts val="800"/>
              </a:spcBef>
              <a:spcAft>
                <a:spcPts val="0"/>
              </a:spcAft>
              <a:buClr>
                <a:schemeClr val="accent1"/>
              </a:buClr>
              <a:buSzPts val="1200"/>
              <a:buFont typeface="Lato"/>
              <a:buChar char="●"/>
            </a:pPr>
            <a:r>
              <a:rPr lang="en-GB" sz="1200">
                <a:solidFill>
                  <a:schemeClr val="accent1"/>
                </a:solidFill>
                <a:latin typeface="Lato"/>
                <a:ea typeface="Lato"/>
                <a:cs typeface="Lato"/>
                <a:sym typeface="Lato"/>
              </a:rPr>
              <a:t>Executive order, meant create more access to opportunity and inclusion within Metro Government as well as in the overall Nashville business environment</a:t>
            </a:r>
            <a:endParaRPr sz="1200">
              <a:solidFill>
                <a:schemeClr val="accent1"/>
              </a:solidFill>
              <a:latin typeface="Lato"/>
              <a:ea typeface="Lato"/>
              <a:cs typeface="Lato"/>
              <a:sym typeface="Lato"/>
            </a:endParaRPr>
          </a:p>
          <a:p>
            <a:pPr marL="457200" lvl="0" indent="0" algn="l" rtl="0">
              <a:lnSpc>
                <a:spcPct val="115000"/>
              </a:lnSpc>
              <a:spcBef>
                <a:spcPts val="0"/>
              </a:spcBef>
              <a:spcAft>
                <a:spcPts val="0"/>
              </a:spcAft>
              <a:buNone/>
            </a:pPr>
            <a:endParaRPr>
              <a:solidFill>
                <a:schemeClr val="accent1"/>
              </a:solidFill>
              <a:latin typeface="Lato"/>
              <a:ea typeface="Lato"/>
              <a:cs typeface="Lato"/>
              <a:sym typeface="Lato"/>
            </a:endParaRPr>
          </a:p>
          <a:p>
            <a:pPr marL="0" lvl="0" indent="0" algn="l" rtl="0">
              <a:lnSpc>
                <a:spcPct val="115000"/>
              </a:lnSpc>
              <a:spcBef>
                <a:spcPts val="1600"/>
              </a:spcBef>
              <a:spcAft>
                <a:spcPts val="1600"/>
              </a:spcAft>
              <a:buNone/>
            </a:pPr>
            <a:endParaRPr sz="1200"/>
          </a:p>
        </p:txBody>
      </p:sp>
      <p:sp>
        <p:nvSpPr>
          <p:cNvPr id="610" name="Google Shape;610;p32"/>
          <p:cNvSpPr/>
          <p:nvPr/>
        </p:nvSpPr>
        <p:spPr>
          <a:xfrm>
            <a:off x="429240" y="1981535"/>
            <a:ext cx="328800" cy="328800"/>
          </a:xfrm>
          <a:prstGeom prst="ellipse">
            <a:avLst/>
          </a:prstGeom>
          <a:solidFill>
            <a:srgbClr val="00BFA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800" b="1">
                <a:solidFill>
                  <a:srgbClr val="FFFFFF"/>
                </a:solidFill>
              </a:rPr>
              <a:t>2</a:t>
            </a:r>
            <a:endParaRPr sz="800" b="1">
              <a:solidFill>
                <a:srgbClr val="FFFFFF"/>
              </a:solidFill>
            </a:endParaRPr>
          </a:p>
        </p:txBody>
      </p:sp>
      <p:sp>
        <p:nvSpPr>
          <p:cNvPr id="611" name="Google Shape;611;p32"/>
          <p:cNvSpPr/>
          <p:nvPr/>
        </p:nvSpPr>
        <p:spPr>
          <a:xfrm>
            <a:off x="429240" y="3331378"/>
            <a:ext cx="328800" cy="328800"/>
          </a:xfrm>
          <a:prstGeom prst="ellipse">
            <a:avLst/>
          </a:prstGeom>
          <a:solidFill>
            <a:srgbClr val="00BFA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800" b="1">
                <a:solidFill>
                  <a:srgbClr val="FFFFFF"/>
                </a:solidFill>
              </a:rPr>
              <a:t>3</a:t>
            </a:r>
            <a:endParaRPr sz="800" b="1">
              <a:solidFill>
                <a:srgbClr val="FFFFFF"/>
              </a:solidFill>
            </a:endParaRPr>
          </a:p>
        </p:txBody>
      </p:sp>
      <p:sp>
        <p:nvSpPr>
          <p:cNvPr id="612" name="Google Shape;612;p32"/>
          <p:cNvSpPr/>
          <p:nvPr/>
        </p:nvSpPr>
        <p:spPr>
          <a:xfrm>
            <a:off x="4527473" y="1981535"/>
            <a:ext cx="328800" cy="328800"/>
          </a:xfrm>
          <a:prstGeom prst="ellipse">
            <a:avLst/>
          </a:prstGeom>
          <a:solidFill>
            <a:srgbClr val="00BFA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800" b="1">
                <a:solidFill>
                  <a:srgbClr val="FFFFFF"/>
                </a:solidFill>
              </a:rPr>
              <a:t>4</a:t>
            </a:r>
            <a:endParaRPr sz="800" b="1">
              <a:solidFill>
                <a:srgbClr val="FFFFFF"/>
              </a:solidFill>
            </a:endParaRPr>
          </a:p>
        </p:txBody>
      </p:sp>
      <p:grpSp>
        <p:nvGrpSpPr>
          <p:cNvPr id="613" name="Google Shape;613;p32"/>
          <p:cNvGrpSpPr/>
          <p:nvPr/>
        </p:nvGrpSpPr>
        <p:grpSpPr>
          <a:xfrm>
            <a:off x="830392" y="810256"/>
            <a:ext cx="745763" cy="45826"/>
            <a:chOff x="4580561" y="2589004"/>
            <a:chExt cx="1064464" cy="25200"/>
          </a:xfrm>
        </p:grpSpPr>
        <p:sp>
          <p:nvSpPr>
            <p:cNvPr id="614" name="Google Shape;614;p32"/>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32"/>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16" name="Google Shape;616;p32"/>
          <p:cNvSpPr/>
          <p:nvPr/>
        </p:nvSpPr>
        <p:spPr>
          <a:xfrm>
            <a:off x="689550" y="1065875"/>
            <a:ext cx="1028700" cy="235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32"/>
          <p:cNvSpPr txBox="1">
            <a:spLocks noGrp="1"/>
          </p:cNvSpPr>
          <p:nvPr>
            <p:ph type="title"/>
          </p:nvPr>
        </p:nvSpPr>
        <p:spPr>
          <a:xfrm>
            <a:off x="730725" y="856075"/>
            <a:ext cx="6091200" cy="93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Milestones</a:t>
            </a:r>
            <a:endParaRPr/>
          </a:p>
          <a:p>
            <a:pPr marL="0" lvl="0" indent="0" algn="l" rtl="0">
              <a:spcBef>
                <a:spcPts val="0"/>
              </a:spcBef>
              <a:spcAft>
                <a:spcPts val="0"/>
              </a:spcAft>
              <a:buNone/>
            </a:pPr>
            <a:r>
              <a:rPr lang="en-GB"/>
              <a:t>Diverse Business Enterprise Inclusion</a:t>
            </a:r>
            <a:endParaRPr b="0"/>
          </a:p>
        </p:txBody>
      </p:sp>
      <p:sp>
        <p:nvSpPr>
          <p:cNvPr id="618" name="Google Shape;618;p3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22"/>
        <p:cNvGrpSpPr/>
        <p:nvPr/>
      </p:nvGrpSpPr>
      <p:grpSpPr>
        <a:xfrm>
          <a:off x="0" y="0"/>
          <a:ext cx="0" cy="0"/>
          <a:chOff x="0" y="0"/>
          <a:chExt cx="0" cy="0"/>
        </a:xfrm>
      </p:grpSpPr>
      <p:sp>
        <p:nvSpPr>
          <p:cNvPr id="623" name="Google Shape;623;p33"/>
          <p:cNvSpPr txBox="1">
            <a:spLocks noGrp="1"/>
          </p:cNvSpPr>
          <p:nvPr>
            <p:ph type="body" idx="1"/>
          </p:nvPr>
        </p:nvSpPr>
        <p:spPr>
          <a:xfrm>
            <a:off x="863700" y="1860600"/>
            <a:ext cx="5281500" cy="4210500"/>
          </a:xfrm>
          <a:prstGeom prst="rect">
            <a:avLst/>
          </a:prstGeom>
        </p:spPr>
        <p:txBody>
          <a:bodyPr spcFirstLastPara="1" wrap="square" lIns="91425" tIns="91425" rIns="91425" bIns="91425" anchor="t" anchorCtr="0">
            <a:noAutofit/>
          </a:bodyPr>
          <a:lstStyle/>
          <a:p>
            <a:pPr marL="0" lvl="0" indent="0" algn="l" rtl="0">
              <a:lnSpc>
                <a:spcPct val="113000"/>
              </a:lnSpc>
              <a:spcBef>
                <a:spcPts val="0"/>
              </a:spcBef>
              <a:spcAft>
                <a:spcPts val="0"/>
              </a:spcAft>
              <a:buNone/>
            </a:pPr>
            <a:r>
              <a:rPr lang="en-GB" sz="1400"/>
              <a:t>North Nashville Equity Platform</a:t>
            </a:r>
            <a:endParaRPr sz="1400"/>
          </a:p>
          <a:p>
            <a:pPr marL="457200" lvl="0" indent="-304800" algn="l" rtl="0">
              <a:lnSpc>
                <a:spcPct val="114000"/>
              </a:lnSpc>
              <a:spcBef>
                <a:spcPts val="800"/>
              </a:spcBef>
              <a:spcAft>
                <a:spcPts val="0"/>
              </a:spcAft>
              <a:buSzPts val="1200"/>
              <a:buChar char="●"/>
            </a:pPr>
            <a:r>
              <a:rPr lang="en-GB" sz="1200"/>
              <a:t>To address three core community wealth-building issues via an HBCU Anchor Strategy:  1. Anti Housing Displacement;  2. Workforce Pipeline and Career Development;  3. Minority (Black) Business Development and Growth (Entrepreneurship)</a:t>
            </a:r>
            <a:endParaRPr sz="1200"/>
          </a:p>
          <a:p>
            <a:pPr marL="0" lvl="0" indent="0" algn="l" rtl="0">
              <a:lnSpc>
                <a:spcPct val="113000"/>
              </a:lnSpc>
              <a:spcBef>
                <a:spcPts val="1000"/>
              </a:spcBef>
              <a:spcAft>
                <a:spcPts val="0"/>
              </a:spcAft>
              <a:buNone/>
            </a:pPr>
            <a:r>
              <a:rPr lang="en-GB" sz="1400"/>
              <a:t>McGruder Center Investment &amp;  Community Engagement</a:t>
            </a:r>
            <a:endParaRPr sz="1400"/>
          </a:p>
          <a:p>
            <a:pPr marL="457200" lvl="0" indent="-304800" algn="l" rtl="0">
              <a:lnSpc>
                <a:spcPct val="114000"/>
              </a:lnSpc>
              <a:spcBef>
                <a:spcPts val="800"/>
              </a:spcBef>
              <a:spcAft>
                <a:spcPts val="0"/>
              </a:spcAft>
              <a:buSzPts val="1200"/>
              <a:buChar char="●"/>
            </a:pPr>
            <a:r>
              <a:rPr lang="en-GB" sz="1200"/>
              <a:t>$15K Annie E. Casey Foundation grant award for community engagement and consensus building around economic opportunity in North Nashville, tied to the McGruder Center</a:t>
            </a:r>
            <a:endParaRPr sz="1200"/>
          </a:p>
          <a:p>
            <a:pPr marL="457200" lvl="0" indent="-304800" algn="l" rtl="0">
              <a:spcBef>
                <a:spcPts val="1000"/>
              </a:spcBef>
              <a:spcAft>
                <a:spcPts val="0"/>
              </a:spcAft>
              <a:buSzPts val="1200"/>
              <a:buChar char="●"/>
            </a:pPr>
            <a:r>
              <a:rPr lang="en-GB" sz="1200"/>
              <a:t>$2.2 Million capital spending awarded to the McGruder Family Resource. To elevent center to an economic opportunity hub for North Nashville</a:t>
            </a:r>
            <a:endParaRPr sz="1200"/>
          </a:p>
        </p:txBody>
      </p:sp>
      <p:grpSp>
        <p:nvGrpSpPr>
          <p:cNvPr id="624" name="Google Shape;624;p33"/>
          <p:cNvGrpSpPr/>
          <p:nvPr/>
        </p:nvGrpSpPr>
        <p:grpSpPr>
          <a:xfrm>
            <a:off x="830392" y="810256"/>
            <a:ext cx="745763" cy="45826"/>
            <a:chOff x="4580561" y="2589004"/>
            <a:chExt cx="1064464" cy="25200"/>
          </a:xfrm>
        </p:grpSpPr>
        <p:sp>
          <p:nvSpPr>
            <p:cNvPr id="625" name="Google Shape;625;p33"/>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33"/>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7" name="Google Shape;627;p33"/>
          <p:cNvSpPr/>
          <p:nvPr/>
        </p:nvSpPr>
        <p:spPr>
          <a:xfrm>
            <a:off x="689550" y="1065875"/>
            <a:ext cx="1028700" cy="235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33"/>
          <p:cNvSpPr txBox="1">
            <a:spLocks noGrp="1"/>
          </p:cNvSpPr>
          <p:nvPr>
            <p:ph type="title"/>
          </p:nvPr>
        </p:nvSpPr>
        <p:spPr>
          <a:xfrm>
            <a:off x="730725" y="856075"/>
            <a:ext cx="8324700" cy="12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Milestones</a:t>
            </a:r>
            <a:endParaRPr/>
          </a:p>
          <a:p>
            <a:pPr marL="0" lvl="0" indent="0" algn="l" rtl="0">
              <a:spcBef>
                <a:spcPts val="0"/>
              </a:spcBef>
              <a:spcAft>
                <a:spcPts val="0"/>
              </a:spcAft>
              <a:buNone/>
            </a:pPr>
            <a:r>
              <a:rPr lang="en-GB" sz="2400"/>
              <a:t>North Nashville Economic Investment</a:t>
            </a:r>
            <a:endParaRPr sz="2400" b="0"/>
          </a:p>
          <a:p>
            <a:pPr marL="0" lvl="0" indent="0" algn="l" rtl="0">
              <a:spcBef>
                <a:spcPts val="0"/>
              </a:spcBef>
              <a:spcAft>
                <a:spcPts val="0"/>
              </a:spcAft>
              <a:buNone/>
            </a:pPr>
            <a:endParaRPr/>
          </a:p>
        </p:txBody>
      </p:sp>
      <p:pic>
        <p:nvPicPr>
          <p:cNvPr id="629" name="Google Shape;629;p33"/>
          <p:cNvPicPr preferRelativeResize="0"/>
          <p:nvPr/>
        </p:nvPicPr>
        <p:blipFill rotWithShape="1">
          <a:blip r:embed="rId3">
            <a:alphaModFix/>
          </a:blip>
          <a:srcRect l="34939" t="16495" r="17812" b="35841"/>
          <a:stretch/>
        </p:blipFill>
        <p:spPr>
          <a:xfrm>
            <a:off x="6292619" y="1980362"/>
            <a:ext cx="2857993" cy="1891327"/>
          </a:xfrm>
          <a:prstGeom prst="rect">
            <a:avLst/>
          </a:prstGeom>
          <a:noFill/>
          <a:ln>
            <a:noFill/>
          </a:ln>
        </p:spPr>
      </p:pic>
      <p:sp>
        <p:nvSpPr>
          <p:cNvPr id="630" name="Google Shape;630;p33"/>
          <p:cNvSpPr txBox="1"/>
          <p:nvPr/>
        </p:nvSpPr>
        <p:spPr>
          <a:xfrm>
            <a:off x="6251700" y="3871700"/>
            <a:ext cx="2645400" cy="928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600"/>
              </a:spcAft>
              <a:buNone/>
            </a:pPr>
            <a:r>
              <a:rPr lang="en-GB" sz="1600" b="1">
                <a:solidFill>
                  <a:schemeClr val="accent1"/>
                </a:solidFill>
                <a:latin typeface="Lato"/>
                <a:ea typeface="Lato"/>
                <a:cs typeface="Lato"/>
                <a:sym typeface="Lato"/>
              </a:rPr>
              <a:t>North Nashville to  become place-based community development model </a:t>
            </a:r>
            <a:endParaRPr sz="1600" b="1">
              <a:solidFill>
                <a:schemeClr val="accent1"/>
              </a:solidFill>
              <a:latin typeface="Lato"/>
              <a:ea typeface="Lato"/>
              <a:cs typeface="Lato"/>
              <a:sym typeface="Lato"/>
            </a:endParaRPr>
          </a:p>
        </p:txBody>
      </p:sp>
      <p:sp>
        <p:nvSpPr>
          <p:cNvPr id="631" name="Google Shape;631;p33"/>
          <p:cNvSpPr/>
          <p:nvPr/>
        </p:nvSpPr>
        <p:spPr>
          <a:xfrm>
            <a:off x="428400" y="1980000"/>
            <a:ext cx="328800" cy="328800"/>
          </a:xfrm>
          <a:prstGeom prst="ellipse">
            <a:avLst/>
          </a:prstGeom>
          <a:solidFill>
            <a:srgbClr val="00BFA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800" b="1">
                <a:solidFill>
                  <a:srgbClr val="FFFFFF"/>
                </a:solidFill>
              </a:rPr>
              <a:t>1</a:t>
            </a:r>
            <a:endParaRPr sz="800" b="1">
              <a:solidFill>
                <a:srgbClr val="FFFFFF"/>
              </a:solidFill>
            </a:endParaRPr>
          </a:p>
        </p:txBody>
      </p:sp>
      <p:sp>
        <p:nvSpPr>
          <p:cNvPr id="632" name="Google Shape;632;p33"/>
          <p:cNvSpPr/>
          <p:nvPr/>
        </p:nvSpPr>
        <p:spPr>
          <a:xfrm>
            <a:off x="428408" y="3211274"/>
            <a:ext cx="328800" cy="328800"/>
          </a:xfrm>
          <a:prstGeom prst="ellipse">
            <a:avLst/>
          </a:prstGeom>
          <a:solidFill>
            <a:srgbClr val="00BFA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800" b="1">
                <a:solidFill>
                  <a:srgbClr val="FFFFFF"/>
                </a:solidFill>
              </a:rPr>
              <a:t>2</a:t>
            </a:r>
            <a:endParaRPr sz="800" b="1">
              <a:solidFill>
                <a:srgbClr val="FFFFFF"/>
              </a:solidFill>
            </a:endParaRPr>
          </a:p>
        </p:txBody>
      </p:sp>
      <p:sp>
        <p:nvSpPr>
          <p:cNvPr id="633" name="Google Shape;633;p3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37"/>
        <p:cNvGrpSpPr/>
        <p:nvPr/>
      </p:nvGrpSpPr>
      <p:grpSpPr>
        <a:xfrm>
          <a:off x="0" y="0"/>
          <a:ext cx="0" cy="0"/>
          <a:chOff x="0" y="0"/>
          <a:chExt cx="0" cy="0"/>
        </a:xfrm>
      </p:grpSpPr>
      <p:pic>
        <p:nvPicPr>
          <p:cNvPr id="638" name="Google Shape;638;p34"/>
          <p:cNvPicPr preferRelativeResize="0"/>
          <p:nvPr/>
        </p:nvPicPr>
        <p:blipFill>
          <a:blip r:embed="rId4">
            <a:alphaModFix/>
          </a:blip>
          <a:stretch>
            <a:fillRect/>
          </a:stretch>
        </p:blipFill>
        <p:spPr>
          <a:xfrm>
            <a:off x="0" y="487925"/>
            <a:ext cx="9144000" cy="4572000"/>
          </a:xfrm>
          <a:prstGeom prst="rect">
            <a:avLst/>
          </a:prstGeom>
          <a:noFill/>
          <a:ln>
            <a:noFill/>
          </a:ln>
        </p:spPr>
      </p:pic>
      <p:sp>
        <p:nvSpPr>
          <p:cNvPr id="639" name="Google Shape;639;p34"/>
          <p:cNvSpPr txBox="1">
            <a:spLocks noGrp="1"/>
          </p:cNvSpPr>
          <p:nvPr>
            <p:ph type="ctrTitle"/>
          </p:nvPr>
        </p:nvSpPr>
        <p:spPr>
          <a:xfrm>
            <a:off x="729450" y="1322450"/>
            <a:ext cx="7191600" cy="1664700"/>
          </a:xfrm>
          <a:prstGeom prst="rect">
            <a:avLst/>
          </a:prstGeom>
          <a:effectLst>
            <a:outerShdw blurRad="57150" dist="19050" dir="5400000" algn="bl" rotWithShape="0">
              <a:srgbClr val="000000">
                <a:alpha val="82000"/>
              </a:srgbClr>
            </a:outerShdw>
          </a:effectLst>
        </p:spPr>
        <p:txBody>
          <a:bodyPr spcFirstLastPara="1" wrap="square" lIns="91425" tIns="91425" rIns="91425" bIns="91425" anchor="t" anchorCtr="0">
            <a:noAutofit/>
          </a:bodyPr>
          <a:lstStyle/>
          <a:p>
            <a:pPr marL="0" lvl="0" indent="0" algn="l" rtl="0">
              <a:spcBef>
                <a:spcPts val="0"/>
              </a:spcBef>
              <a:spcAft>
                <a:spcPts val="0"/>
              </a:spcAft>
              <a:buNone/>
            </a:pPr>
            <a:r>
              <a:rPr lang="en-GB" sz="4800">
                <a:solidFill>
                  <a:schemeClr val="lt1"/>
                </a:solidFill>
              </a:rPr>
              <a:t>The Roadmap:</a:t>
            </a:r>
            <a:endParaRPr sz="4800">
              <a:solidFill>
                <a:schemeClr val="lt1"/>
              </a:solidFill>
            </a:endParaRPr>
          </a:p>
          <a:p>
            <a:pPr marL="0" lvl="0" indent="0" algn="l" rtl="0">
              <a:spcBef>
                <a:spcPts val="800"/>
              </a:spcBef>
              <a:spcAft>
                <a:spcPts val="0"/>
              </a:spcAft>
              <a:buNone/>
            </a:pPr>
            <a:r>
              <a:rPr lang="en-GB" sz="4800">
                <a:solidFill>
                  <a:schemeClr val="lt1"/>
                </a:solidFill>
              </a:rPr>
              <a:t>Where We’re Going</a:t>
            </a:r>
            <a:endParaRPr sz="4800">
              <a:solidFill>
                <a:schemeClr val="lt1"/>
              </a:solidFill>
            </a:endParaRPr>
          </a:p>
          <a:p>
            <a:pPr marL="0" lvl="0" indent="0" algn="l" rtl="0">
              <a:spcBef>
                <a:spcPts val="1600"/>
              </a:spcBef>
              <a:spcAft>
                <a:spcPts val="0"/>
              </a:spcAft>
              <a:buNone/>
            </a:pPr>
            <a:endParaRPr sz="4800">
              <a:solidFill>
                <a:schemeClr val="lt1"/>
              </a:solidFill>
            </a:endParaRPr>
          </a:p>
        </p:txBody>
      </p:sp>
      <p:sp>
        <p:nvSpPr>
          <p:cNvPr id="640" name="Google Shape;640;p34"/>
          <p:cNvSpPr txBox="1">
            <a:spLocks noGrp="1"/>
          </p:cNvSpPr>
          <p:nvPr>
            <p:ph type="subTitle" idx="4294967295"/>
          </p:nvPr>
        </p:nvSpPr>
        <p:spPr>
          <a:xfrm>
            <a:off x="729563" y="2998272"/>
            <a:ext cx="4890900" cy="541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800" b="1">
              <a:solidFill>
                <a:srgbClr val="FFFFFF"/>
              </a:solidFill>
            </a:endParaRPr>
          </a:p>
          <a:p>
            <a:pPr marL="0" lvl="0" indent="0" algn="l" rtl="0">
              <a:spcBef>
                <a:spcPts val="1600"/>
              </a:spcBef>
              <a:spcAft>
                <a:spcPts val="1600"/>
              </a:spcAft>
              <a:buNone/>
            </a:pPr>
            <a:endParaRPr sz="1400" b="1"/>
          </a:p>
        </p:txBody>
      </p:sp>
      <p:grpSp>
        <p:nvGrpSpPr>
          <p:cNvPr id="641" name="Google Shape;641;p34"/>
          <p:cNvGrpSpPr/>
          <p:nvPr/>
        </p:nvGrpSpPr>
        <p:grpSpPr>
          <a:xfrm>
            <a:off x="830392" y="1191256"/>
            <a:ext cx="745763" cy="45826"/>
            <a:chOff x="4580561" y="2589004"/>
            <a:chExt cx="1064464" cy="25200"/>
          </a:xfrm>
        </p:grpSpPr>
        <p:sp>
          <p:nvSpPr>
            <p:cNvPr id="642" name="Google Shape;642;p34"/>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34"/>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4" name="Google Shape;644;p34"/>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sp>
        <p:nvSpPr>
          <p:cNvPr id="649" name="Google Shape;649;p35"/>
          <p:cNvSpPr txBox="1">
            <a:spLocks noGrp="1"/>
          </p:cNvSpPr>
          <p:nvPr>
            <p:ph type="title"/>
          </p:nvPr>
        </p:nvSpPr>
        <p:spPr>
          <a:xfrm>
            <a:off x="730000" y="1318650"/>
            <a:ext cx="4005000" cy="570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8 Principles of </a:t>
            </a:r>
            <a:endParaRPr/>
          </a:p>
          <a:p>
            <a:pPr marL="0" lvl="0" indent="0" algn="l" rtl="0">
              <a:spcBef>
                <a:spcPts val="0"/>
              </a:spcBef>
              <a:spcAft>
                <a:spcPts val="0"/>
              </a:spcAft>
              <a:buNone/>
            </a:pPr>
            <a:r>
              <a:rPr lang="en-GB"/>
              <a:t>The Roadmap to Equity</a:t>
            </a:r>
            <a:endParaRPr/>
          </a:p>
        </p:txBody>
      </p:sp>
      <p:pic>
        <p:nvPicPr>
          <p:cNvPr id="650" name="Google Shape;650;p35"/>
          <p:cNvPicPr preferRelativeResize="0"/>
          <p:nvPr/>
        </p:nvPicPr>
        <p:blipFill rotWithShape="1">
          <a:blip r:embed="rId3">
            <a:alphaModFix/>
          </a:blip>
          <a:srcRect l="41440" r="26735"/>
          <a:stretch/>
        </p:blipFill>
        <p:spPr>
          <a:xfrm>
            <a:off x="4841950" y="1184600"/>
            <a:ext cx="1977664" cy="3262598"/>
          </a:xfrm>
          <a:prstGeom prst="rect">
            <a:avLst/>
          </a:prstGeom>
          <a:noFill/>
          <a:ln>
            <a:noFill/>
          </a:ln>
        </p:spPr>
      </p:pic>
      <p:sp>
        <p:nvSpPr>
          <p:cNvPr id="651" name="Google Shape;651;p35"/>
          <p:cNvSpPr txBox="1"/>
          <p:nvPr/>
        </p:nvSpPr>
        <p:spPr>
          <a:xfrm>
            <a:off x="752900" y="2309700"/>
            <a:ext cx="3636600" cy="298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200" b="1">
                <a:solidFill>
                  <a:schemeClr val="dk1"/>
                </a:solidFill>
                <a:latin typeface="Lato"/>
                <a:ea typeface="Lato"/>
                <a:cs typeface="Lato"/>
                <a:sym typeface="Lato"/>
              </a:rPr>
              <a:t>01    | </a:t>
            </a:r>
            <a:r>
              <a:rPr lang="en-GB" sz="1200">
                <a:solidFill>
                  <a:srgbClr val="000000"/>
                </a:solidFill>
                <a:latin typeface="Lato"/>
                <a:ea typeface="Lato"/>
                <a:cs typeface="Lato"/>
                <a:sym typeface="Lato"/>
              </a:rPr>
              <a:t>  </a:t>
            </a:r>
            <a:r>
              <a:rPr lang="en-GB" sz="1200">
                <a:latin typeface="Lato"/>
                <a:ea typeface="Lato"/>
                <a:cs typeface="Lato"/>
                <a:sym typeface="Lato"/>
              </a:rPr>
              <a:t>Leadership Commitment</a:t>
            </a:r>
            <a:endParaRPr sz="1200"/>
          </a:p>
        </p:txBody>
      </p:sp>
      <p:sp>
        <p:nvSpPr>
          <p:cNvPr id="652" name="Google Shape;652;p35"/>
          <p:cNvSpPr txBox="1"/>
          <p:nvPr/>
        </p:nvSpPr>
        <p:spPr>
          <a:xfrm>
            <a:off x="752900" y="2608448"/>
            <a:ext cx="3636600" cy="298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200" b="1">
                <a:solidFill>
                  <a:schemeClr val="dk1"/>
                </a:solidFill>
                <a:latin typeface="Lato"/>
                <a:ea typeface="Lato"/>
                <a:cs typeface="Lato"/>
                <a:sym typeface="Lato"/>
              </a:rPr>
              <a:t>02    |</a:t>
            </a:r>
            <a:r>
              <a:rPr lang="en-GB" sz="1200" b="1">
                <a:solidFill>
                  <a:srgbClr val="CCCCCC"/>
                </a:solidFill>
                <a:latin typeface="Lato"/>
                <a:ea typeface="Lato"/>
                <a:cs typeface="Lato"/>
                <a:sym typeface="Lato"/>
              </a:rPr>
              <a:t> </a:t>
            </a:r>
            <a:r>
              <a:rPr lang="en-GB" sz="1200">
                <a:solidFill>
                  <a:srgbClr val="53C6A1"/>
                </a:solidFill>
                <a:latin typeface="Lato"/>
                <a:ea typeface="Lato"/>
                <a:cs typeface="Lato"/>
                <a:sym typeface="Lato"/>
              </a:rPr>
              <a:t> </a:t>
            </a:r>
            <a:r>
              <a:rPr lang="en-GB" sz="1200">
                <a:solidFill>
                  <a:srgbClr val="000000"/>
                </a:solidFill>
                <a:latin typeface="Lato"/>
                <a:ea typeface="Lato"/>
                <a:cs typeface="Lato"/>
                <a:sym typeface="Lato"/>
              </a:rPr>
              <a:t>  </a:t>
            </a:r>
            <a:r>
              <a:rPr lang="en-GB" sz="1200">
                <a:latin typeface="Lato"/>
                <a:ea typeface="Lato"/>
                <a:cs typeface="Lato"/>
                <a:sym typeface="Lato"/>
              </a:rPr>
              <a:t>Workforce Development</a:t>
            </a:r>
            <a:endParaRPr sz="1200"/>
          </a:p>
        </p:txBody>
      </p:sp>
      <p:sp>
        <p:nvSpPr>
          <p:cNvPr id="653" name="Google Shape;653;p35"/>
          <p:cNvSpPr txBox="1"/>
          <p:nvPr/>
        </p:nvSpPr>
        <p:spPr>
          <a:xfrm>
            <a:off x="752900" y="2907195"/>
            <a:ext cx="3636600" cy="298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200" b="1">
                <a:solidFill>
                  <a:schemeClr val="dk1"/>
                </a:solidFill>
                <a:latin typeface="Lato"/>
                <a:ea typeface="Lato"/>
                <a:cs typeface="Lato"/>
                <a:sym typeface="Lato"/>
              </a:rPr>
              <a:t>03    |</a:t>
            </a:r>
            <a:r>
              <a:rPr lang="en-GB" sz="1200" b="1">
                <a:solidFill>
                  <a:srgbClr val="CCCCCC"/>
                </a:solidFill>
                <a:latin typeface="Lato"/>
                <a:ea typeface="Lato"/>
                <a:cs typeface="Lato"/>
                <a:sym typeface="Lato"/>
              </a:rPr>
              <a:t> </a:t>
            </a:r>
            <a:r>
              <a:rPr lang="en-GB" sz="1200">
                <a:solidFill>
                  <a:srgbClr val="000000"/>
                </a:solidFill>
                <a:latin typeface="Lato"/>
                <a:ea typeface="Lato"/>
                <a:cs typeface="Lato"/>
                <a:sym typeface="Lato"/>
              </a:rPr>
              <a:t>   </a:t>
            </a:r>
            <a:r>
              <a:rPr lang="en-GB" sz="1200">
                <a:latin typeface="Lato"/>
                <a:ea typeface="Lato"/>
                <a:cs typeface="Lato"/>
                <a:sym typeface="Lato"/>
              </a:rPr>
              <a:t>Promotion of Cultural Proficiency</a:t>
            </a:r>
            <a:endParaRPr sz="1200"/>
          </a:p>
        </p:txBody>
      </p:sp>
      <p:sp>
        <p:nvSpPr>
          <p:cNvPr id="654" name="Google Shape;654;p35"/>
          <p:cNvSpPr txBox="1"/>
          <p:nvPr/>
        </p:nvSpPr>
        <p:spPr>
          <a:xfrm>
            <a:off x="752900" y="3205935"/>
            <a:ext cx="4317600" cy="298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200" b="1">
                <a:solidFill>
                  <a:schemeClr val="dk1"/>
                </a:solidFill>
                <a:latin typeface="Lato"/>
                <a:ea typeface="Lato"/>
                <a:cs typeface="Lato"/>
                <a:sym typeface="Lato"/>
              </a:rPr>
              <a:t>04    |</a:t>
            </a:r>
            <a:r>
              <a:rPr lang="en-GB" sz="1200" b="1">
                <a:solidFill>
                  <a:srgbClr val="000000"/>
                </a:solidFill>
                <a:latin typeface="Lato"/>
                <a:ea typeface="Lato"/>
                <a:cs typeface="Lato"/>
                <a:sym typeface="Lato"/>
              </a:rPr>
              <a:t> </a:t>
            </a:r>
            <a:r>
              <a:rPr lang="en-GB" sz="1200">
                <a:solidFill>
                  <a:srgbClr val="000000"/>
                </a:solidFill>
                <a:latin typeface="Lato"/>
                <a:ea typeface="Lato"/>
                <a:cs typeface="Lato"/>
                <a:sym typeface="Lato"/>
              </a:rPr>
              <a:t>   </a:t>
            </a:r>
            <a:r>
              <a:rPr lang="en-GB" sz="1200">
                <a:latin typeface="Lato"/>
                <a:ea typeface="Lato"/>
                <a:cs typeface="Lato"/>
                <a:sym typeface="Lato"/>
              </a:rPr>
              <a:t>Best Practices for Equal Business Opportunity</a:t>
            </a:r>
            <a:endParaRPr sz="1200">
              <a:solidFill>
                <a:srgbClr val="000000"/>
              </a:solidFill>
              <a:latin typeface="Lato"/>
              <a:ea typeface="Lato"/>
              <a:cs typeface="Lato"/>
              <a:sym typeface="Lato"/>
            </a:endParaRPr>
          </a:p>
        </p:txBody>
      </p:sp>
      <p:sp>
        <p:nvSpPr>
          <p:cNvPr id="655" name="Google Shape;655;p35"/>
          <p:cNvSpPr txBox="1"/>
          <p:nvPr/>
        </p:nvSpPr>
        <p:spPr>
          <a:xfrm>
            <a:off x="752900" y="3504697"/>
            <a:ext cx="5030400" cy="298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200" b="1">
                <a:solidFill>
                  <a:schemeClr val="dk1"/>
                </a:solidFill>
                <a:latin typeface="Lato"/>
                <a:ea typeface="Lato"/>
                <a:cs typeface="Lato"/>
                <a:sym typeface="Lato"/>
              </a:rPr>
              <a:t>05    | </a:t>
            </a:r>
            <a:r>
              <a:rPr lang="en-GB" sz="1200">
                <a:solidFill>
                  <a:srgbClr val="53C6A1"/>
                </a:solidFill>
                <a:latin typeface="Lato"/>
                <a:ea typeface="Lato"/>
                <a:cs typeface="Lato"/>
                <a:sym typeface="Lato"/>
              </a:rPr>
              <a:t>   </a:t>
            </a:r>
            <a:r>
              <a:rPr lang="en-GB" sz="1200">
                <a:latin typeface="Lato"/>
                <a:ea typeface="Lato"/>
                <a:cs typeface="Lato"/>
                <a:sym typeface="Lato"/>
              </a:rPr>
              <a:t>Equity for Nashville Residents: </a:t>
            </a:r>
            <a:endParaRPr sz="1200">
              <a:latin typeface="Lato"/>
              <a:ea typeface="Lato"/>
              <a:cs typeface="Lato"/>
              <a:sym typeface="Lato"/>
            </a:endParaRPr>
          </a:p>
          <a:p>
            <a:pPr marL="0" lvl="0" indent="457200" algn="l" rtl="0">
              <a:lnSpc>
                <a:spcPct val="115000"/>
              </a:lnSpc>
              <a:spcBef>
                <a:spcPts val="0"/>
              </a:spcBef>
              <a:spcAft>
                <a:spcPts val="1600"/>
              </a:spcAft>
              <a:buNone/>
            </a:pPr>
            <a:r>
              <a:rPr lang="en-GB" sz="1200">
                <a:latin typeface="Lato"/>
                <a:ea typeface="Lato"/>
                <a:cs typeface="Lato"/>
                <a:sym typeface="Lato"/>
              </a:rPr>
              <a:t>Inclusive Customer Service</a:t>
            </a:r>
            <a:endParaRPr sz="1200"/>
          </a:p>
        </p:txBody>
      </p:sp>
      <p:sp>
        <p:nvSpPr>
          <p:cNvPr id="656" name="Google Shape;656;p35"/>
          <p:cNvSpPr txBox="1"/>
          <p:nvPr/>
        </p:nvSpPr>
        <p:spPr>
          <a:xfrm>
            <a:off x="748375" y="4250269"/>
            <a:ext cx="3636600" cy="298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200" b="1">
                <a:solidFill>
                  <a:schemeClr val="dk1"/>
                </a:solidFill>
                <a:latin typeface="Lato"/>
                <a:ea typeface="Lato"/>
                <a:cs typeface="Lato"/>
                <a:sym typeface="Lato"/>
              </a:rPr>
              <a:t>07    | </a:t>
            </a:r>
            <a:r>
              <a:rPr lang="en-GB" sz="1200">
                <a:solidFill>
                  <a:srgbClr val="53C6A1"/>
                </a:solidFill>
                <a:latin typeface="Lato"/>
                <a:ea typeface="Lato"/>
                <a:cs typeface="Lato"/>
                <a:sym typeface="Lato"/>
              </a:rPr>
              <a:t>   </a:t>
            </a:r>
            <a:r>
              <a:rPr lang="en-GB" sz="1200">
                <a:latin typeface="Lato"/>
                <a:ea typeface="Lato"/>
                <a:cs typeface="Lato"/>
                <a:sym typeface="Lato"/>
              </a:rPr>
              <a:t>Performance Data Tracking</a:t>
            </a:r>
            <a:endParaRPr sz="1200"/>
          </a:p>
        </p:txBody>
      </p:sp>
      <p:sp>
        <p:nvSpPr>
          <p:cNvPr id="657" name="Google Shape;657;p35"/>
          <p:cNvSpPr txBox="1"/>
          <p:nvPr/>
        </p:nvSpPr>
        <p:spPr>
          <a:xfrm>
            <a:off x="748375" y="3940262"/>
            <a:ext cx="3636600" cy="298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200" b="1">
                <a:solidFill>
                  <a:schemeClr val="dk1"/>
                </a:solidFill>
                <a:latin typeface="Lato"/>
                <a:ea typeface="Lato"/>
                <a:cs typeface="Lato"/>
                <a:sym typeface="Lato"/>
              </a:rPr>
              <a:t>06    | </a:t>
            </a:r>
            <a:r>
              <a:rPr lang="en-GB" sz="1200">
                <a:solidFill>
                  <a:srgbClr val="53C6A1"/>
                </a:solidFill>
                <a:latin typeface="Lato"/>
                <a:ea typeface="Lato"/>
                <a:cs typeface="Lato"/>
                <a:sym typeface="Lato"/>
              </a:rPr>
              <a:t>   </a:t>
            </a:r>
            <a:r>
              <a:rPr lang="en-GB" sz="1200">
                <a:latin typeface="Lato"/>
                <a:ea typeface="Lato"/>
                <a:cs typeface="Lato"/>
                <a:sym typeface="Lato"/>
              </a:rPr>
              <a:t>Communication</a:t>
            </a:r>
            <a:endParaRPr sz="1200"/>
          </a:p>
        </p:txBody>
      </p:sp>
      <p:sp>
        <p:nvSpPr>
          <p:cNvPr id="658" name="Google Shape;658;p35"/>
          <p:cNvSpPr txBox="1"/>
          <p:nvPr/>
        </p:nvSpPr>
        <p:spPr>
          <a:xfrm>
            <a:off x="748375" y="4548155"/>
            <a:ext cx="3636600" cy="298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200" b="1">
                <a:solidFill>
                  <a:schemeClr val="dk1"/>
                </a:solidFill>
                <a:latin typeface="Lato"/>
                <a:ea typeface="Lato"/>
                <a:cs typeface="Lato"/>
                <a:sym typeface="Lato"/>
              </a:rPr>
              <a:t>08    | </a:t>
            </a:r>
            <a:r>
              <a:rPr lang="en-GB" sz="1200">
                <a:solidFill>
                  <a:srgbClr val="53C6A1"/>
                </a:solidFill>
                <a:latin typeface="Lato"/>
                <a:ea typeface="Lato"/>
                <a:cs typeface="Lato"/>
                <a:sym typeface="Lato"/>
              </a:rPr>
              <a:t>   </a:t>
            </a:r>
            <a:r>
              <a:rPr lang="en-GB" sz="1200">
                <a:latin typeface="Lato"/>
                <a:ea typeface="Lato"/>
                <a:cs typeface="Lato"/>
                <a:sym typeface="Lato"/>
              </a:rPr>
              <a:t>Review Data to Improve Strategy</a:t>
            </a:r>
            <a:endParaRPr sz="1200"/>
          </a:p>
        </p:txBody>
      </p:sp>
      <p:pic>
        <p:nvPicPr>
          <p:cNvPr id="659" name="Google Shape;659;p35"/>
          <p:cNvPicPr preferRelativeResize="0"/>
          <p:nvPr/>
        </p:nvPicPr>
        <p:blipFill rotWithShape="1">
          <a:blip r:embed="rId4">
            <a:alphaModFix/>
          </a:blip>
          <a:srcRect l="10231" t="17071" r="14091" b="9940"/>
          <a:stretch/>
        </p:blipFill>
        <p:spPr>
          <a:xfrm>
            <a:off x="6926476" y="1184600"/>
            <a:ext cx="2255350" cy="3262601"/>
          </a:xfrm>
          <a:prstGeom prst="rect">
            <a:avLst/>
          </a:prstGeom>
          <a:noFill/>
          <a:ln>
            <a:noFill/>
          </a:ln>
        </p:spPr>
      </p:pic>
      <p:sp>
        <p:nvSpPr>
          <p:cNvPr id="660" name="Google Shape;660;p3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4"/>
        <p:cNvGrpSpPr/>
        <p:nvPr/>
      </p:nvGrpSpPr>
      <p:grpSpPr>
        <a:xfrm>
          <a:off x="0" y="0"/>
          <a:ext cx="0" cy="0"/>
          <a:chOff x="0" y="0"/>
          <a:chExt cx="0" cy="0"/>
        </a:xfrm>
      </p:grpSpPr>
      <p:sp>
        <p:nvSpPr>
          <p:cNvPr id="665" name="Google Shape;665;p36"/>
          <p:cNvSpPr txBox="1">
            <a:spLocks noGrp="1"/>
          </p:cNvSpPr>
          <p:nvPr>
            <p:ph type="body" idx="1"/>
          </p:nvPr>
        </p:nvSpPr>
        <p:spPr>
          <a:xfrm>
            <a:off x="730725" y="2253600"/>
            <a:ext cx="3602700" cy="1275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400" b="1"/>
              <a:t>Metro Government should be at the forefront of equity in governance, providing leadership toward equitable outcomes for all of its residents. </a:t>
            </a:r>
            <a:r>
              <a:rPr lang="en-GB" sz="1400"/>
              <a:t>Metro Government should demonstrate organizational commitment to DEI by adopting the following goals.</a:t>
            </a:r>
            <a:endParaRPr sz="1400"/>
          </a:p>
          <a:p>
            <a:pPr marL="0" lvl="0" indent="0" algn="l" rtl="0">
              <a:spcBef>
                <a:spcPts val="1600"/>
              </a:spcBef>
              <a:spcAft>
                <a:spcPts val="1600"/>
              </a:spcAft>
              <a:buNone/>
            </a:pPr>
            <a:endParaRPr sz="1400"/>
          </a:p>
        </p:txBody>
      </p:sp>
      <p:sp>
        <p:nvSpPr>
          <p:cNvPr id="666" name="Google Shape;666;p36"/>
          <p:cNvSpPr txBox="1">
            <a:spLocks noGrp="1"/>
          </p:cNvSpPr>
          <p:nvPr>
            <p:ph type="title"/>
          </p:nvPr>
        </p:nvSpPr>
        <p:spPr>
          <a:xfrm>
            <a:off x="730725" y="1260800"/>
            <a:ext cx="3864300" cy="760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Leadership Commitment</a:t>
            </a:r>
            <a:endParaRPr b="0"/>
          </a:p>
        </p:txBody>
      </p:sp>
      <p:sp>
        <p:nvSpPr>
          <p:cNvPr id="667" name="Google Shape;667;p36"/>
          <p:cNvSpPr/>
          <p:nvPr/>
        </p:nvSpPr>
        <p:spPr>
          <a:xfrm>
            <a:off x="344933" y="1404766"/>
            <a:ext cx="328800" cy="328800"/>
          </a:xfrm>
          <a:prstGeom prst="ellipse">
            <a:avLst/>
          </a:prstGeom>
          <a:solidFill>
            <a:srgbClr val="00BFA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800" b="1">
                <a:solidFill>
                  <a:srgbClr val="FFFFFF"/>
                </a:solidFill>
              </a:rPr>
              <a:t>1</a:t>
            </a:r>
            <a:endParaRPr sz="800" b="1">
              <a:solidFill>
                <a:srgbClr val="FFFFFF"/>
              </a:solidFill>
            </a:endParaRPr>
          </a:p>
        </p:txBody>
      </p:sp>
      <p:pic>
        <p:nvPicPr>
          <p:cNvPr id="668" name="Google Shape;668;p36"/>
          <p:cNvPicPr preferRelativeResize="0"/>
          <p:nvPr/>
        </p:nvPicPr>
        <p:blipFill rotWithShape="1">
          <a:blip r:embed="rId3">
            <a:alphaModFix/>
          </a:blip>
          <a:srcRect l="3171" r="4899"/>
          <a:stretch/>
        </p:blipFill>
        <p:spPr>
          <a:xfrm>
            <a:off x="4155450" y="1184400"/>
            <a:ext cx="5001276" cy="3173425"/>
          </a:xfrm>
          <a:prstGeom prst="rect">
            <a:avLst/>
          </a:prstGeom>
          <a:noFill/>
          <a:ln>
            <a:noFill/>
          </a:ln>
        </p:spPr>
      </p:pic>
      <p:sp>
        <p:nvSpPr>
          <p:cNvPr id="669" name="Google Shape;669;p3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19"/>
          <p:cNvSpPr txBox="1">
            <a:spLocks noGrp="1"/>
          </p:cNvSpPr>
          <p:nvPr>
            <p:ph type="title"/>
          </p:nvPr>
        </p:nvSpPr>
        <p:spPr>
          <a:xfrm>
            <a:off x="730000" y="1318650"/>
            <a:ext cx="3636600" cy="570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What’s Inside</a:t>
            </a:r>
            <a:endParaRPr/>
          </a:p>
        </p:txBody>
      </p:sp>
      <p:sp>
        <p:nvSpPr>
          <p:cNvPr id="185" name="Google Shape;185;p19"/>
          <p:cNvSpPr txBox="1"/>
          <p:nvPr/>
        </p:nvSpPr>
        <p:spPr>
          <a:xfrm>
            <a:off x="1115525" y="2016350"/>
            <a:ext cx="3636600" cy="332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200" b="1">
                <a:solidFill>
                  <a:schemeClr val="dk1"/>
                </a:solidFill>
                <a:latin typeface="Lato"/>
                <a:ea typeface="Lato"/>
                <a:cs typeface="Lato"/>
                <a:sym typeface="Lato"/>
              </a:rPr>
              <a:t>01    | </a:t>
            </a:r>
            <a:r>
              <a:rPr lang="en-GB" sz="1200">
                <a:solidFill>
                  <a:srgbClr val="000000"/>
                </a:solidFill>
                <a:latin typeface="Lato"/>
                <a:ea typeface="Lato"/>
                <a:cs typeface="Lato"/>
                <a:sym typeface="Lato"/>
              </a:rPr>
              <a:t>   </a:t>
            </a:r>
            <a:r>
              <a:rPr lang="en-GB" sz="1200">
                <a:latin typeface="Lato"/>
                <a:ea typeface="Lato"/>
                <a:cs typeface="Lato"/>
                <a:sym typeface="Lato"/>
              </a:rPr>
              <a:t>Why You’re Here</a:t>
            </a:r>
            <a:endParaRPr sz="1200"/>
          </a:p>
        </p:txBody>
      </p:sp>
      <p:sp>
        <p:nvSpPr>
          <p:cNvPr id="186" name="Google Shape;186;p19"/>
          <p:cNvSpPr txBox="1"/>
          <p:nvPr/>
        </p:nvSpPr>
        <p:spPr>
          <a:xfrm>
            <a:off x="1115525" y="2349109"/>
            <a:ext cx="3636600" cy="332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200" b="1">
                <a:solidFill>
                  <a:schemeClr val="dk1"/>
                </a:solidFill>
                <a:latin typeface="Lato"/>
                <a:ea typeface="Lato"/>
                <a:cs typeface="Lato"/>
                <a:sym typeface="Lato"/>
              </a:rPr>
              <a:t>02    |</a:t>
            </a:r>
            <a:r>
              <a:rPr lang="en-GB" sz="1200" b="1">
                <a:solidFill>
                  <a:srgbClr val="CCCCCC"/>
                </a:solidFill>
                <a:latin typeface="Lato"/>
                <a:ea typeface="Lato"/>
                <a:cs typeface="Lato"/>
                <a:sym typeface="Lato"/>
              </a:rPr>
              <a:t> </a:t>
            </a:r>
            <a:r>
              <a:rPr lang="en-GB" sz="1200">
                <a:solidFill>
                  <a:srgbClr val="53C6A1"/>
                </a:solidFill>
                <a:latin typeface="Lato"/>
                <a:ea typeface="Lato"/>
                <a:cs typeface="Lato"/>
                <a:sym typeface="Lato"/>
              </a:rPr>
              <a:t> </a:t>
            </a:r>
            <a:r>
              <a:rPr lang="en-GB" sz="1200">
                <a:solidFill>
                  <a:srgbClr val="000000"/>
                </a:solidFill>
                <a:latin typeface="Lato"/>
                <a:ea typeface="Lato"/>
                <a:cs typeface="Lato"/>
                <a:sym typeface="Lato"/>
              </a:rPr>
              <a:t>  </a:t>
            </a:r>
            <a:r>
              <a:rPr lang="en-GB" sz="1200">
                <a:latin typeface="Lato"/>
                <a:ea typeface="Lato"/>
                <a:cs typeface="Lato"/>
                <a:sym typeface="Lato"/>
              </a:rPr>
              <a:t>Metro by the Numbers</a:t>
            </a:r>
            <a:endParaRPr sz="1200"/>
          </a:p>
        </p:txBody>
      </p:sp>
      <p:sp>
        <p:nvSpPr>
          <p:cNvPr id="187" name="Google Shape;187;p19"/>
          <p:cNvSpPr txBox="1"/>
          <p:nvPr/>
        </p:nvSpPr>
        <p:spPr>
          <a:xfrm>
            <a:off x="1115525" y="2681868"/>
            <a:ext cx="3636600" cy="332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200" b="1">
                <a:solidFill>
                  <a:schemeClr val="dk1"/>
                </a:solidFill>
                <a:latin typeface="Lato"/>
                <a:ea typeface="Lato"/>
                <a:cs typeface="Lato"/>
                <a:sym typeface="Lato"/>
              </a:rPr>
              <a:t>03    |</a:t>
            </a:r>
            <a:r>
              <a:rPr lang="en-GB" sz="1200" b="1">
                <a:solidFill>
                  <a:srgbClr val="CCCCCC"/>
                </a:solidFill>
                <a:latin typeface="Lato"/>
                <a:ea typeface="Lato"/>
                <a:cs typeface="Lato"/>
                <a:sym typeface="Lato"/>
              </a:rPr>
              <a:t> </a:t>
            </a:r>
            <a:r>
              <a:rPr lang="en-GB" sz="1200">
                <a:solidFill>
                  <a:srgbClr val="000000"/>
                </a:solidFill>
                <a:latin typeface="Lato"/>
                <a:ea typeface="Lato"/>
                <a:cs typeface="Lato"/>
                <a:sym typeface="Lato"/>
              </a:rPr>
              <a:t>   </a:t>
            </a:r>
            <a:r>
              <a:rPr lang="en-GB" sz="1200">
                <a:latin typeface="Lato"/>
                <a:ea typeface="Lato"/>
                <a:cs typeface="Lato"/>
                <a:sym typeface="Lato"/>
              </a:rPr>
              <a:t>Mission &amp; Vision</a:t>
            </a:r>
            <a:endParaRPr sz="1200"/>
          </a:p>
          <a:p>
            <a:pPr marL="0" lvl="0" indent="0" algn="l" rtl="0">
              <a:lnSpc>
                <a:spcPct val="115000"/>
              </a:lnSpc>
              <a:spcBef>
                <a:spcPts val="1600"/>
              </a:spcBef>
              <a:spcAft>
                <a:spcPts val="1600"/>
              </a:spcAft>
              <a:buNone/>
            </a:pPr>
            <a:endParaRPr sz="1200">
              <a:latin typeface="Lato"/>
              <a:ea typeface="Lato"/>
              <a:cs typeface="Lato"/>
              <a:sym typeface="Lato"/>
            </a:endParaRPr>
          </a:p>
        </p:txBody>
      </p:sp>
      <p:sp>
        <p:nvSpPr>
          <p:cNvPr id="188" name="Google Shape;188;p19"/>
          <p:cNvSpPr txBox="1"/>
          <p:nvPr/>
        </p:nvSpPr>
        <p:spPr>
          <a:xfrm>
            <a:off x="1115525" y="3014627"/>
            <a:ext cx="3636600" cy="332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200" b="1">
                <a:solidFill>
                  <a:schemeClr val="dk1"/>
                </a:solidFill>
                <a:latin typeface="Lato"/>
                <a:ea typeface="Lato"/>
                <a:cs typeface="Lato"/>
                <a:sym typeface="Lato"/>
              </a:rPr>
              <a:t>04    |</a:t>
            </a:r>
            <a:r>
              <a:rPr lang="en-GB" sz="1200" b="1">
                <a:solidFill>
                  <a:srgbClr val="000000"/>
                </a:solidFill>
                <a:latin typeface="Lato"/>
                <a:ea typeface="Lato"/>
                <a:cs typeface="Lato"/>
                <a:sym typeface="Lato"/>
              </a:rPr>
              <a:t> </a:t>
            </a:r>
            <a:r>
              <a:rPr lang="en-GB" sz="1200">
                <a:solidFill>
                  <a:srgbClr val="000000"/>
                </a:solidFill>
                <a:latin typeface="Lato"/>
                <a:ea typeface="Lato"/>
                <a:cs typeface="Lato"/>
                <a:sym typeface="Lato"/>
              </a:rPr>
              <a:t>   </a:t>
            </a:r>
            <a:r>
              <a:rPr lang="en-GB" sz="1200">
                <a:latin typeface="Lato"/>
                <a:ea typeface="Lato"/>
                <a:cs typeface="Lato"/>
                <a:sym typeface="Lato"/>
              </a:rPr>
              <a:t>Data Dashboard</a:t>
            </a:r>
            <a:endParaRPr sz="1200">
              <a:solidFill>
                <a:srgbClr val="000000"/>
              </a:solidFill>
              <a:latin typeface="Lato"/>
              <a:ea typeface="Lato"/>
              <a:cs typeface="Lato"/>
              <a:sym typeface="Lato"/>
            </a:endParaRPr>
          </a:p>
        </p:txBody>
      </p:sp>
      <p:sp>
        <p:nvSpPr>
          <p:cNvPr id="189" name="Google Shape;189;p19"/>
          <p:cNvSpPr txBox="1"/>
          <p:nvPr/>
        </p:nvSpPr>
        <p:spPr>
          <a:xfrm>
            <a:off x="1115525" y="3347386"/>
            <a:ext cx="3636600" cy="332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200" b="1">
                <a:solidFill>
                  <a:schemeClr val="dk1"/>
                </a:solidFill>
                <a:latin typeface="Lato"/>
                <a:ea typeface="Lato"/>
                <a:cs typeface="Lato"/>
                <a:sym typeface="Lato"/>
              </a:rPr>
              <a:t>05    | </a:t>
            </a:r>
            <a:r>
              <a:rPr lang="en-GB" sz="1200">
                <a:solidFill>
                  <a:srgbClr val="53C6A1"/>
                </a:solidFill>
                <a:latin typeface="Lato"/>
                <a:ea typeface="Lato"/>
                <a:cs typeface="Lato"/>
                <a:sym typeface="Lato"/>
              </a:rPr>
              <a:t>   </a:t>
            </a:r>
            <a:r>
              <a:rPr lang="en-GB" sz="1200">
                <a:latin typeface="Lato"/>
                <a:ea typeface="Lato"/>
                <a:cs typeface="Lato"/>
                <a:sym typeface="Lato"/>
              </a:rPr>
              <a:t>DEI Accomplishments</a:t>
            </a:r>
            <a:endParaRPr sz="1200"/>
          </a:p>
        </p:txBody>
      </p:sp>
      <p:sp>
        <p:nvSpPr>
          <p:cNvPr id="190" name="Google Shape;190;p19"/>
          <p:cNvSpPr txBox="1"/>
          <p:nvPr/>
        </p:nvSpPr>
        <p:spPr>
          <a:xfrm>
            <a:off x="1111000" y="3680144"/>
            <a:ext cx="3636600" cy="332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200" b="1">
                <a:solidFill>
                  <a:schemeClr val="dk1"/>
                </a:solidFill>
                <a:latin typeface="Lato"/>
                <a:ea typeface="Lato"/>
                <a:cs typeface="Lato"/>
                <a:sym typeface="Lato"/>
              </a:rPr>
              <a:t>06    | </a:t>
            </a:r>
            <a:r>
              <a:rPr lang="en-GB" sz="1200">
                <a:solidFill>
                  <a:srgbClr val="53C6A1"/>
                </a:solidFill>
                <a:latin typeface="Lato"/>
                <a:ea typeface="Lato"/>
                <a:cs typeface="Lato"/>
                <a:sym typeface="Lato"/>
              </a:rPr>
              <a:t>   </a:t>
            </a:r>
            <a:r>
              <a:rPr lang="en-GB" sz="1200">
                <a:latin typeface="Lato"/>
                <a:ea typeface="Lato"/>
                <a:cs typeface="Lato"/>
                <a:sym typeface="Lato"/>
              </a:rPr>
              <a:t>8 Principles: Roadmap to Equity</a:t>
            </a:r>
            <a:endParaRPr sz="1200"/>
          </a:p>
        </p:txBody>
      </p:sp>
      <p:pic>
        <p:nvPicPr>
          <p:cNvPr id="191" name="Google Shape;191;p19"/>
          <p:cNvPicPr preferRelativeResize="0"/>
          <p:nvPr/>
        </p:nvPicPr>
        <p:blipFill rotWithShape="1">
          <a:blip r:embed="rId3">
            <a:alphaModFix/>
          </a:blip>
          <a:srcRect l="5595" t="290" r="1137" b="-290"/>
          <a:stretch/>
        </p:blipFill>
        <p:spPr>
          <a:xfrm>
            <a:off x="4200600" y="1354600"/>
            <a:ext cx="4943401" cy="3019324"/>
          </a:xfrm>
          <a:prstGeom prst="rect">
            <a:avLst/>
          </a:prstGeom>
          <a:noFill/>
          <a:ln>
            <a:noFill/>
          </a:ln>
        </p:spPr>
      </p:pic>
      <p:sp>
        <p:nvSpPr>
          <p:cNvPr id="192" name="Google Shape;192;p19"/>
          <p:cNvSpPr txBox="1"/>
          <p:nvPr/>
        </p:nvSpPr>
        <p:spPr>
          <a:xfrm>
            <a:off x="1111000" y="4032569"/>
            <a:ext cx="3636600" cy="332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200" b="1">
                <a:solidFill>
                  <a:schemeClr val="dk1"/>
                </a:solidFill>
                <a:latin typeface="Lato"/>
                <a:ea typeface="Lato"/>
                <a:cs typeface="Lato"/>
                <a:sym typeface="Lato"/>
              </a:rPr>
              <a:t>07    | </a:t>
            </a:r>
            <a:r>
              <a:rPr lang="en-GB" sz="1200">
                <a:solidFill>
                  <a:srgbClr val="53C6A1"/>
                </a:solidFill>
                <a:latin typeface="Lato"/>
                <a:ea typeface="Lato"/>
                <a:cs typeface="Lato"/>
                <a:sym typeface="Lato"/>
              </a:rPr>
              <a:t>   </a:t>
            </a:r>
            <a:r>
              <a:rPr lang="en-GB" sz="1200">
                <a:latin typeface="Lato"/>
                <a:ea typeface="Lato"/>
                <a:cs typeface="Lato"/>
                <a:sym typeface="Lato"/>
              </a:rPr>
              <a:t>Pledge</a:t>
            </a:r>
            <a:endParaRPr sz="1200"/>
          </a:p>
        </p:txBody>
      </p:sp>
      <p:sp>
        <p:nvSpPr>
          <p:cNvPr id="193" name="Google Shape;193;p19"/>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sp>
        <p:nvSpPr>
          <p:cNvPr id="674" name="Google Shape;674;p37"/>
          <p:cNvSpPr txBox="1">
            <a:spLocks noGrp="1"/>
          </p:cNvSpPr>
          <p:nvPr>
            <p:ph type="body" idx="1"/>
          </p:nvPr>
        </p:nvSpPr>
        <p:spPr>
          <a:xfrm>
            <a:off x="730725" y="2044800"/>
            <a:ext cx="4171500" cy="1540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GB" sz="1400" b="1"/>
              <a:t>Nashville’s workforce should reflect its diverse populations in order to meet the needs of the constantly changing and increasingly diverse communities it serves. </a:t>
            </a:r>
            <a:r>
              <a:rPr lang="en-GB" sz="1400"/>
              <a:t>Metro Government should attract, recruit, develop, promote and retain a diverse government workforce at all levels and create a work culture that encourages and celebrates collaboration, fairness and open contribution of all employees and community members.</a:t>
            </a:r>
            <a:endParaRPr sz="1400"/>
          </a:p>
        </p:txBody>
      </p:sp>
      <p:sp>
        <p:nvSpPr>
          <p:cNvPr id="675" name="Google Shape;675;p37"/>
          <p:cNvSpPr txBox="1">
            <a:spLocks noGrp="1"/>
          </p:cNvSpPr>
          <p:nvPr>
            <p:ph type="title"/>
          </p:nvPr>
        </p:nvSpPr>
        <p:spPr>
          <a:xfrm>
            <a:off x="730725" y="1260800"/>
            <a:ext cx="6091200" cy="760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Workforce Development</a:t>
            </a:r>
            <a:endParaRPr b="0"/>
          </a:p>
        </p:txBody>
      </p:sp>
      <p:pic>
        <p:nvPicPr>
          <p:cNvPr id="676" name="Google Shape;676;p37"/>
          <p:cNvPicPr preferRelativeResize="0"/>
          <p:nvPr/>
        </p:nvPicPr>
        <p:blipFill rotWithShape="1">
          <a:blip r:embed="rId3">
            <a:alphaModFix/>
          </a:blip>
          <a:srcRect l="17828" r="-24"/>
          <a:stretch/>
        </p:blipFill>
        <p:spPr>
          <a:xfrm>
            <a:off x="5015650" y="1184400"/>
            <a:ext cx="4221499" cy="3212474"/>
          </a:xfrm>
          <a:prstGeom prst="rect">
            <a:avLst/>
          </a:prstGeom>
          <a:noFill/>
          <a:ln>
            <a:noFill/>
          </a:ln>
        </p:spPr>
      </p:pic>
      <p:sp>
        <p:nvSpPr>
          <p:cNvPr id="677" name="Google Shape;677;p37"/>
          <p:cNvSpPr/>
          <p:nvPr/>
        </p:nvSpPr>
        <p:spPr>
          <a:xfrm>
            <a:off x="344933" y="1404000"/>
            <a:ext cx="328800" cy="328800"/>
          </a:xfrm>
          <a:prstGeom prst="ellipse">
            <a:avLst/>
          </a:prstGeom>
          <a:solidFill>
            <a:srgbClr val="00BFA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800" b="1">
                <a:solidFill>
                  <a:srgbClr val="FFFFFF"/>
                </a:solidFill>
              </a:rPr>
              <a:t>2</a:t>
            </a:r>
            <a:endParaRPr sz="800" b="1">
              <a:solidFill>
                <a:srgbClr val="FFFFFF"/>
              </a:solidFill>
            </a:endParaRPr>
          </a:p>
        </p:txBody>
      </p:sp>
      <p:sp>
        <p:nvSpPr>
          <p:cNvPr id="678" name="Google Shape;678;p3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82"/>
        <p:cNvGrpSpPr/>
        <p:nvPr/>
      </p:nvGrpSpPr>
      <p:grpSpPr>
        <a:xfrm>
          <a:off x="0" y="0"/>
          <a:ext cx="0" cy="0"/>
          <a:chOff x="0" y="0"/>
          <a:chExt cx="0" cy="0"/>
        </a:xfrm>
      </p:grpSpPr>
      <p:sp>
        <p:nvSpPr>
          <p:cNvPr id="683" name="Google Shape;683;p38"/>
          <p:cNvSpPr txBox="1">
            <a:spLocks noGrp="1"/>
          </p:cNvSpPr>
          <p:nvPr>
            <p:ph type="body" idx="1"/>
          </p:nvPr>
        </p:nvSpPr>
        <p:spPr>
          <a:xfrm>
            <a:off x="730725" y="2252750"/>
            <a:ext cx="4181700" cy="1540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400" b="1"/>
              <a:t>Metro Government should promote organizational and community cultural proficiency by training</a:t>
            </a:r>
            <a:r>
              <a:rPr lang="en-GB" sz="1400"/>
              <a:t>, facilitating strategic partnerships and establishing workplace expectations of cultural proficiency.</a:t>
            </a:r>
            <a:endParaRPr sz="1400"/>
          </a:p>
          <a:p>
            <a:pPr marL="0" lvl="0" indent="0" algn="l" rtl="0">
              <a:spcBef>
                <a:spcPts val="1600"/>
              </a:spcBef>
              <a:spcAft>
                <a:spcPts val="1600"/>
              </a:spcAft>
              <a:buNone/>
            </a:pPr>
            <a:endParaRPr sz="1400"/>
          </a:p>
        </p:txBody>
      </p:sp>
      <p:sp>
        <p:nvSpPr>
          <p:cNvPr id="684" name="Google Shape;684;p38"/>
          <p:cNvSpPr txBox="1">
            <a:spLocks noGrp="1"/>
          </p:cNvSpPr>
          <p:nvPr>
            <p:ph type="title"/>
          </p:nvPr>
        </p:nvSpPr>
        <p:spPr>
          <a:xfrm>
            <a:off x="730725" y="1260800"/>
            <a:ext cx="6091200" cy="760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Promotion of </a:t>
            </a:r>
            <a:endParaRPr/>
          </a:p>
          <a:p>
            <a:pPr marL="0" lvl="0" indent="0" algn="l" rtl="0">
              <a:spcBef>
                <a:spcPts val="0"/>
              </a:spcBef>
              <a:spcAft>
                <a:spcPts val="0"/>
              </a:spcAft>
              <a:buNone/>
            </a:pPr>
            <a:r>
              <a:rPr lang="en-GB"/>
              <a:t>Cultural Proficiency</a:t>
            </a:r>
            <a:endParaRPr/>
          </a:p>
          <a:p>
            <a:pPr marL="0" lvl="0" indent="0" algn="l" rtl="0">
              <a:spcBef>
                <a:spcPts val="0"/>
              </a:spcBef>
              <a:spcAft>
                <a:spcPts val="0"/>
              </a:spcAft>
              <a:buNone/>
            </a:pPr>
            <a:endParaRPr/>
          </a:p>
        </p:txBody>
      </p:sp>
      <p:pic>
        <p:nvPicPr>
          <p:cNvPr id="685" name="Google Shape;685;p38"/>
          <p:cNvPicPr preferRelativeResize="0"/>
          <p:nvPr/>
        </p:nvPicPr>
        <p:blipFill rotWithShape="1">
          <a:blip r:embed="rId3">
            <a:alphaModFix/>
          </a:blip>
          <a:srcRect l="11277" r="12981"/>
          <a:stretch/>
        </p:blipFill>
        <p:spPr>
          <a:xfrm>
            <a:off x="5057225" y="1184400"/>
            <a:ext cx="4086776" cy="3262599"/>
          </a:xfrm>
          <a:prstGeom prst="rect">
            <a:avLst/>
          </a:prstGeom>
          <a:noFill/>
          <a:ln>
            <a:noFill/>
          </a:ln>
        </p:spPr>
      </p:pic>
      <p:sp>
        <p:nvSpPr>
          <p:cNvPr id="686" name="Google Shape;686;p38"/>
          <p:cNvSpPr/>
          <p:nvPr/>
        </p:nvSpPr>
        <p:spPr>
          <a:xfrm>
            <a:off x="344933" y="1404000"/>
            <a:ext cx="328800" cy="328800"/>
          </a:xfrm>
          <a:prstGeom prst="ellipse">
            <a:avLst/>
          </a:prstGeom>
          <a:solidFill>
            <a:srgbClr val="00BFA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800" b="1">
                <a:solidFill>
                  <a:srgbClr val="FFFFFF"/>
                </a:solidFill>
              </a:rPr>
              <a:t>3</a:t>
            </a:r>
            <a:endParaRPr sz="800" b="1">
              <a:solidFill>
                <a:srgbClr val="FFFFFF"/>
              </a:solidFill>
            </a:endParaRPr>
          </a:p>
        </p:txBody>
      </p:sp>
      <p:sp>
        <p:nvSpPr>
          <p:cNvPr id="687" name="Google Shape;687;p38"/>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91"/>
        <p:cNvGrpSpPr/>
        <p:nvPr/>
      </p:nvGrpSpPr>
      <p:grpSpPr>
        <a:xfrm>
          <a:off x="0" y="0"/>
          <a:ext cx="0" cy="0"/>
          <a:chOff x="0" y="0"/>
          <a:chExt cx="0" cy="0"/>
        </a:xfrm>
      </p:grpSpPr>
      <p:sp>
        <p:nvSpPr>
          <p:cNvPr id="692" name="Google Shape;692;p39"/>
          <p:cNvSpPr txBox="1">
            <a:spLocks noGrp="1"/>
          </p:cNvSpPr>
          <p:nvPr>
            <p:ph type="body" idx="1"/>
          </p:nvPr>
        </p:nvSpPr>
        <p:spPr>
          <a:xfrm>
            <a:off x="730725" y="2044800"/>
            <a:ext cx="4181700" cy="1659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400"/>
              <a:t>Towards economic equity, </a:t>
            </a:r>
            <a:r>
              <a:rPr lang="en-GB" sz="1400" b="1"/>
              <a:t>Metro Government should establish practices and policies that further increase opportunities for minority and women-owned businesses</a:t>
            </a:r>
            <a:r>
              <a:rPr lang="en-GB" sz="1400"/>
              <a:t> to earn business. Metro Government should be a convener of Nashville business community leaders to ensure equitable business outcomes.</a:t>
            </a:r>
            <a:endParaRPr sz="1400"/>
          </a:p>
          <a:p>
            <a:pPr marL="0" lvl="0" indent="0" algn="l" rtl="0">
              <a:spcBef>
                <a:spcPts val="1600"/>
              </a:spcBef>
              <a:spcAft>
                <a:spcPts val="1600"/>
              </a:spcAft>
              <a:buNone/>
            </a:pPr>
            <a:endParaRPr sz="1400"/>
          </a:p>
        </p:txBody>
      </p:sp>
      <p:sp>
        <p:nvSpPr>
          <p:cNvPr id="693" name="Google Shape;693;p39"/>
          <p:cNvSpPr txBox="1">
            <a:spLocks noGrp="1"/>
          </p:cNvSpPr>
          <p:nvPr>
            <p:ph type="title"/>
          </p:nvPr>
        </p:nvSpPr>
        <p:spPr>
          <a:xfrm>
            <a:off x="730725" y="1260800"/>
            <a:ext cx="8040900" cy="760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Best Practices for Equal Business Opportunity</a:t>
            </a:r>
            <a:endParaRPr/>
          </a:p>
          <a:p>
            <a:pPr marL="0" lvl="0" indent="0" algn="l" rtl="0">
              <a:spcBef>
                <a:spcPts val="0"/>
              </a:spcBef>
              <a:spcAft>
                <a:spcPts val="0"/>
              </a:spcAft>
              <a:buNone/>
            </a:pPr>
            <a:endParaRPr/>
          </a:p>
        </p:txBody>
      </p:sp>
      <p:sp>
        <p:nvSpPr>
          <p:cNvPr id="694" name="Google Shape;694;p39"/>
          <p:cNvSpPr/>
          <p:nvPr/>
        </p:nvSpPr>
        <p:spPr>
          <a:xfrm>
            <a:off x="344933" y="1404000"/>
            <a:ext cx="328800" cy="328800"/>
          </a:xfrm>
          <a:prstGeom prst="ellipse">
            <a:avLst/>
          </a:prstGeom>
          <a:solidFill>
            <a:srgbClr val="00BFA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800" b="1">
                <a:solidFill>
                  <a:srgbClr val="FFFFFF"/>
                </a:solidFill>
              </a:rPr>
              <a:t>4</a:t>
            </a:r>
            <a:endParaRPr sz="800" b="1">
              <a:solidFill>
                <a:srgbClr val="FFFFFF"/>
              </a:solidFill>
            </a:endParaRPr>
          </a:p>
        </p:txBody>
      </p:sp>
      <p:sp>
        <p:nvSpPr>
          <p:cNvPr id="695" name="Google Shape;695;p39"/>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22</a:t>
            </a:fld>
            <a:endParaRPr/>
          </a:p>
        </p:txBody>
      </p:sp>
      <p:pic>
        <p:nvPicPr>
          <p:cNvPr id="696" name="Google Shape;696;p39"/>
          <p:cNvPicPr preferRelativeResize="0"/>
          <p:nvPr/>
        </p:nvPicPr>
        <p:blipFill rotWithShape="1">
          <a:blip r:embed="rId3">
            <a:alphaModFix/>
          </a:blip>
          <a:srcRect b="11457"/>
          <a:stretch/>
        </p:blipFill>
        <p:spPr>
          <a:xfrm>
            <a:off x="5159144" y="2034782"/>
            <a:ext cx="3997249" cy="24022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sp>
        <p:nvSpPr>
          <p:cNvPr id="701" name="Google Shape;701;p40"/>
          <p:cNvSpPr txBox="1">
            <a:spLocks noGrp="1"/>
          </p:cNvSpPr>
          <p:nvPr>
            <p:ph type="body" idx="1"/>
          </p:nvPr>
        </p:nvSpPr>
        <p:spPr>
          <a:xfrm>
            <a:off x="730725" y="2252750"/>
            <a:ext cx="4181700" cy="1799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GB" sz="1400" b="1"/>
              <a:t>Metro Government should ensure that services provided to Davidson County residents are equally accessible and inclusive</a:t>
            </a:r>
            <a:r>
              <a:rPr lang="en-GB" sz="1400"/>
              <a:t>, creating a resident-centric system of service delivery. Department leaders should assess existing structures, and create departmental infrastructure to ensure equity. </a:t>
            </a:r>
            <a:endParaRPr sz="1400"/>
          </a:p>
        </p:txBody>
      </p:sp>
      <p:sp>
        <p:nvSpPr>
          <p:cNvPr id="702" name="Google Shape;702;p40"/>
          <p:cNvSpPr txBox="1">
            <a:spLocks noGrp="1"/>
          </p:cNvSpPr>
          <p:nvPr>
            <p:ph type="title"/>
          </p:nvPr>
        </p:nvSpPr>
        <p:spPr>
          <a:xfrm>
            <a:off x="730725" y="1260800"/>
            <a:ext cx="5228400" cy="760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2400"/>
              <a:t>Equity for Nashville Residents: Inclusive Customer Service</a:t>
            </a:r>
            <a:endParaRPr sz="2400" b="0"/>
          </a:p>
        </p:txBody>
      </p:sp>
      <p:pic>
        <p:nvPicPr>
          <p:cNvPr id="703" name="Google Shape;703;p40"/>
          <p:cNvPicPr preferRelativeResize="0"/>
          <p:nvPr/>
        </p:nvPicPr>
        <p:blipFill rotWithShape="1">
          <a:blip r:embed="rId3">
            <a:alphaModFix/>
          </a:blip>
          <a:srcRect l="28344" r="-338"/>
          <a:stretch/>
        </p:blipFill>
        <p:spPr>
          <a:xfrm>
            <a:off x="5759025" y="1184600"/>
            <a:ext cx="3404025" cy="3262601"/>
          </a:xfrm>
          <a:prstGeom prst="rect">
            <a:avLst/>
          </a:prstGeom>
          <a:noFill/>
          <a:ln>
            <a:noFill/>
          </a:ln>
        </p:spPr>
      </p:pic>
      <p:sp>
        <p:nvSpPr>
          <p:cNvPr id="704" name="Google Shape;704;p40"/>
          <p:cNvSpPr/>
          <p:nvPr/>
        </p:nvSpPr>
        <p:spPr>
          <a:xfrm>
            <a:off x="344933" y="1404000"/>
            <a:ext cx="328800" cy="328800"/>
          </a:xfrm>
          <a:prstGeom prst="ellipse">
            <a:avLst/>
          </a:prstGeom>
          <a:solidFill>
            <a:srgbClr val="00BFA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800" b="1">
                <a:solidFill>
                  <a:srgbClr val="FFFFFF"/>
                </a:solidFill>
              </a:rPr>
              <a:t>5</a:t>
            </a:r>
            <a:endParaRPr sz="800" b="1">
              <a:solidFill>
                <a:srgbClr val="FFFFFF"/>
              </a:solidFill>
            </a:endParaRPr>
          </a:p>
        </p:txBody>
      </p:sp>
      <p:sp>
        <p:nvSpPr>
          <p:cNvPr id="705" name="Google Shape;705;p40"/>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sp>
        <p:nvSpPr>
          <p:cNvPr id="710" name="Google Shape;710;p41"/>
          <p:cNvSpPr txBox="1">
            <a:spLocks noGrp="1"/>
          </p:cNvSpPr>
          <p:nvPr>
            <p:ph type="body" idx="1"/>
          </p:nvPr>
        </p:nvSpPr>
        <p:spPr>
          <a:xfrm>
            <a:off x="730725" y="2044800"/>
            <a:ext cx="3275700" cy="1540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GB" sz="1400" b="1"/>
              <a:t>Metro Government should develop open lines of communication regarding diversity initiatives </a:t>
            </a:r>
            <a:r>
              <a:rPr lang="en-GB" sz="1400"/>
              <a:t>which include respectful, honest and results-oriented dialogue with employees, other stakeholders and the community. Every individual has beneficial input and a contribution to bring to the table.</a:t>
            </a:r>
            <a:endParaRPr sz="1400"/>
          </a:p>
        </p:txBody>
      </p:sp>
      <p:sp>
        <p:nvSpPr>
          <p:cNvPr id="711" name="Google Shape;711;p41"/>
          <p:cNvSpPr txBox="1">
            <a:spLocks noGrp="1"/>
          </p:cNvSpPr>
          <p:nvPr>
            <p:ph type="title"/>
          </p:nvPr>
        </p:nvSpPr>
        <p:spPr>
          <a:xfrm>
            <a:off x="730725" y="1260800"/>
            <a:ext cx="6091200" cy="760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Communication</a:t>
            </a:r>
            <a:endParaRPr b="0"/>
          </a:p>
        </p:txBody>
      </p:sp>
      <p:pic>
        <p:nvPicPr>
          <p:cNvPr id="712" name="Google Shape;712;p41"/>
          <p:cNvPicPr preferRelativeResize="0"/>
          <p:nvPr/>
        </p:nvPicPr>
        <p:blipFill rotWithShape="1">
          <a:blip r:embed="rId3">
            <a:alphaModFix/>
          </a:blip>
          <a:srcRect l="690" r="631"/>
          <a:stretch/>
        </p:blipFill>
        <p:spPr>
          <a:xfrm>
            <a:off x="4282775" y="1184600"/>
            <a:ext cx="4908849" cy="3262601"/>
          </a:xfrm>
          <a:prstGeom prst="rect">
            <a:avLst/>
          </a:prstGeom>
          <a:noFill/>
          <a:ln>
            <a:noFill/>
          </a:ln>
        </p:spPr>
      </p:pic>
      <p:sp>
        <p:nvSpPr>
          <p:cNvPr id="713" name="Google Shape;713;p41"/>
          <p:cNvSpPr/>
          <p:nvPr/>
        </p:nvSpPr>
        <p:spPr>
          <a:xfrm>
            <a:off x="344933" y="1404000"/>
            <a:ext cx="328800" cy="328800"/>
          </a:xfrm>
          <a:prstGeom prst="ellipse">
            <a:avLst/>
          </a:prstGeom>
          <a:solidFill>
            <a:srgbClr val="00BFA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800" b="1">
                <a:solidFill>
                  <a:srgbClr val="FFFFFF"/>
                </a:solidFill>
              </a:rPr>
              <a:t>6</a:t>
            </a:r>
            <a:endParaRPr sz="800" b="1">
              <a:solidFill>
                <a:srgbClr val="FFFFFF"/>
              </a:solidFill>
            </a:endParaRPr>
          </a:p>
        </p:txBody>
      </p:sp>
      <p:sp>
        <p:nvSpPr>
          <p:cNvPr id="714" name="Google Shape;714;p41"/>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24</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sp>
        <p:nvSpPr>
          <p:cNvPr id="719" name="Google Shape;719;p42"/>
          <p:cNvSpPr txBox="1">
            <a:spLocks noGrp="1"/>
          </p:cNvSpPr>
          <p:nvPr>
            <p:ph type="body" idx="1"/>
          </p:nvPr>
        </p:nvSpPr>
        <p:spPr>
          <a:xfrm>
            <a:off x="730725" y="2252750"/>
            <a:ext cx="3901800" cy="1540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400" b="1"/>
              <a:t>Metro Government should engage in effective performance measurement</a:t>
            </a:r>
            <a:r>
              <a:rPr lang="en-GB" sz="1400"/>
              <a:t> to track achievement of established goals and establish formal vehicle for reporting diversity indicators.</a:t>
            </a:r>
            <a:endParaRPr sz="1400"/>
          </a:p>
          <a:p>
            <a:pPr marL="0" lvl="0" indent="0" algn="l" rtl="0">
              <a:spcBef>
                <a:spcPts val="1600"/>
              </a:spcBef>
              <a:spcAft>
                <a:spcPts val="1600"/>
              </a:spcAft>
              <a:buNone/>
            </a:pPr>
            <a:endParaRPr sz="1400"/>
          </a:p>
        </p:txBody>
      </p:sp>
      <p:sp>
        <p:nvSpPr>
          <p:cNvPr id="720" name="Google Shape;720;p42"/>
          <p:cNvSpPr txBox="1">
            <a:spLocks noGrp="1"/>
          </p:cNvSpPr>
          <p:nvPr>
            <p:ph type="title"/>
          </p:nvPr>
        </p:nvSpPr>
        <p:spPr>
          <a:xfrm>
            <a:off x="730725" y="1260800"/>
            <a:ext cx="6091200" cy="760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Performance </a:t>
            </a:r>
            <a:endParaRPr/>
          </a:p>
          <a:p>
            <a:pPr marL="0" lvl="0" indent="0" algn="l" rtl="0">
              <a:spcBef>
                <a:spcPts val="0"/>
              </a:spcBef>
              <a:spcAft>
                <a:spcPts val="0"/>
              </a:spcAft>
              <a:buNone/>
            </a:pPr>
            <a:r>
              <a:rPr lang="en-GB"/>
              <a:t>Data Tracking</a:t>
            </a:r>
            <a:endParaRPr/>
          </a:p>
        </p:txBody>
      </p:sp>
      <p:pic>
        <p:nvPicPr>
          <p:cNvPr id="721" name="Google Shape;721;p42"/>
          <p:cNvPicPr preferRelativeResize="0"/>
          <p:nvPr/>
        </p:nvPicPr>
        <p:blipFill rotWithShape="1">
          <a:blip r:embed="rId3">
            <a:alphaModFix/>
          </a:blip>
          <a:srcRect l="11829" r="1948"/>
          <a:stretch/>
        </p:blipFill>
        <p:spPr>
          <a:xfrm>
            <a:off x="5146750" y="1184600"/>
            <a:ext cx="3997249" cy="3262599"/>
          </a:xfrm>
          <a:prstGeom prst="rect">
            <a:avLst/>
          </a:prstGeom>
          <a:noFill/>
          <a:ln>
            <a:noFill/>
          </a:ln>
        </p:spPr>
      </p:pic>
      <p:sp>
        <p:nvSpPr>
          <p:cNvPr id="722" name="Google Shape;722;p42"/>
          <p:cNvSpPr/>
          <p:nvPr/>
        </p:nvSpPr>
        <p:spPr>
          <a:xfrm>
            <a:off x="344933" y="1404000"/>
            <a:ext cx="328800" cy="328800"/>
          </a:xfrm>
          <a:prstGeom prst="ellipse">
            <a:avLst/>
          </a:prstGeom>
          <a:solidFill>
            <a:srgbClr val="00BFA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800" b="1">
                <a:solidFill>
                  <a:srgbClr val="FFFFFF"/>
                </a:solidFill>
              </a:rPr>
              <a:t>7</a:t>
            </a:r>
            <a:endParaRPr sz="800" b="1">
              <a:solidFill>
                <a:srgbClr val="FFFFFF"/>
              </a:solidFill>
            </a:endParaRPr>
          </a:p>
        </p:txBody>
      </p:sp>
      <p:sp>
        <p:nvSpPr>
          <p:cNvPr id="723" name="Google Shape;723;p4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27"/>
        <p:cNvGrpSpPr/>
        <p:nvPr/>
      </p:nvGrpSpPr>
      <p:grpSpPr>
        <a:xfrm>
          <a:off x="0" y="0"/>
          <a:ext cx="0" cy="0"/>
          <a:chOff x="0" y="0"/>
          <a:chExt cx="0" cy="0"/>
        </a:xfrm>
      </p:grpSpPr>
      <p:sp>
        <p:nvSpPr>
          <p:cNvPr id="728" name="Google Shape;728;p43"/>
          <p:cNvSpPr txBox="1">
            <a:spLocks noGrp="1"/>
          </p:cNvSpPr>
          <p:nvPr>
            <p:ph type="body" idx="1"/>
          </p:nvPr>
        </p:nvSpPr>
        <p:spPr>
          <a:xfrm>
            <a:off x="730725" y="2252750"/>
            <a:ext cx="3799800" cy="1540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400" b="1"/>
              <a:t>Metro government should establish a continuous improvement review process</a:t>
            </a:r>
            <a:r>
              <a:rPr lang="en-GB" sz="1400"/>
              <a:t> to identify gaps and disparities and to prioritize areas of focus, redefining strategies as necessary to ensure outcomes are achieved.</a:t>
            </a:r>
            <a:endParaRPr sz="1400"/>
          </a:p>
          <a:p>
            <a:pPr marL="0" lvl="0" indent="0" algn="l" rtl="0">
              <a:spcBef>
                <a:spcPts val="1600"/>
              </a:spcBef>
              <a:spcAft>
                <a:spcPts val="1600"/>
              </a:spcAft>
              <a:buNone/>
            </a:pPr>
            <a:endParaRPr sz="1400"/>
          </a:p>
        </p:txBody>
      </p:sp>
      <p:sp>
        <p:nvSpPr>
          <p:cNvPr id="729" name="Google Shape;729;p43"/>
          <p:cNvSpPr txBox="1">
            <a:spLocks noGrp="1"/>
          </p:cNvSpPr>
          <p:nvPr>
            <p:ph type="title"/>
          </p:nvPr>
        </p:nvSpPr>
        <p:spPr>
          <a:xfrm>
            <a:off x="730725" y="1260800"/>
            <a:ext cx="6091200" cy="328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Review Data to </a:t>
            </a:r>
            <a:endParaRPr/>
          </a:p>
          <a:p>
            <a:pPr marL="0" lvl="0" indent="0" algn="l" rtl="0">
              <a:spcBef>
                <a:spcPts val="0"/>
              </a:spcBef>
              <a:spcAft>
                <a:spcPts val="0"/>
              </a:spcAft>
              <a:buNone/>
            </a:pPr>
            <a:r>
              <a:rPr lang="en-GB"/>
              <a:t>Improve Strategy</a:t>
            </a:r>
            <a:endParaRPr/>
          </a:p>
          <a:p>
            <a:pPr marL="0" lvl="0" indent="0" algn="l" rtl="0">
              <a:spcBef>
                <a:spcPts val="0"/>
              </a:spcBef>
              <a:spcAft>
                <a:spcPts val="0"/>
              </a:spcAft>
              <a:buNone/>
            </a:pPr>
            <a:endParaRPr/>
          </a:p>
        </p:txBody>
      </p:sp>
      <p:pic>
        <p:nvPicPr>
          <p:cNvPr id="730" name="Google Shape;730;p43"/>
          <p:cNvPicPr preferRelativeResize="0"/>
          <p:nvPr/>
        </p:nvPicPr>
        <p:blipFill rotWithShape="1">
          <a:blip r:embed="rId3">
            <a:alphaModFix/>
          </a:blip>
          <a:srcRect l="18524" r="-204"/>
          <a:stretch/>
        </p:blipFill>
        <p:spPr>
          <a:xfrm>
            <a:off x="5156275" y="1184600"/>
            <a:ext cx="3997249" cy="3262600"/>
          </a:xfrm>
          <a:prstGeom prst="rect">
            <a:avLst/>
          </a:prstGeom>
          <a:noFill/>
          <a:ln>
            <a:noFill/>
          </a:ln>
        </p:spPr>
      </p:pic>
      <p:sp>
        <p:nvSpPr>
          <p:cNvPr id="731" name="Google Shape;731;p43"/>
          <p:cNvSpPr/>
          <p:nvPr/>
        </p:nvSpPr>
        <p:spPr>
          <a:xfrm>
            <a:off x="344933" y="1404000"/>
            <a:ext cx="328800" cy="328800"/>
          </a:xfrm>
          <a:prstGeom prst="ellipse">
            <a:avLst/>
          </a:prstGeom>
          <a:solidFill>
            <a:srgbClr val="00BFA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800" b="1">
                <a:solidFill>
                  <a:srgbClr val="FFFFFF"/>
                </a:solidFill>
              </a:rPr>
              <a:t>8</a:t>
            </a:r>
            <a:endParaRPr sz="800" b="1">
              <a:solidFill>
                <a:srgbClr val="FFFFFF"/>
              </a:solidFill>
            </a:endParaRPr>
          </a:p>
        </p:txBody>
      </p:sp>
      <p:sp>
        <p:nvSpPr>
          <p:cNvPr id="732" name="Google Shape;732;p4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434343"/>
        </a:solidFill>
        <a:effectLst/>
      </p:bgPr>
    </p:bg>
    <p:spTree>
      <p:nvGrpSpPr>
        <p:cNvPr id="1" name="Shape 736"/>
        <p:cNvGrpSpPr/>
        <p:nvPr/>
      </p:nvGrpSpPr>
      <p:grpSpPr>
        <a:xfrm>
          <a:off x="0" y="0"/>
          <a:ext cx="0" cy="0"/>
          <a:chOff x="0" y="0"/>
          <a:chExt cx="0" cy="0"/>
        </a:xfrm>
      </p:grpSpPr>
      <p:sp>
        <p:nvSpPr>
          <p:cNvPr id="737" name="Google Shape;737;p44"/>
          <p:cNvSpPr txBox="1">
            <a:spLocks noGrp="1"/>
          </p:cNvSpPr>
          <p:nvPr>
            <p:ph type="body" idx="4294967295"/>
          </p:nvPr>
        </p:nvSpPr>
        <p:spPr>
          <a:xfrm>
            <a:off x="729450" y="1605375"/>
            <a:ext cx="7154400" cy="2772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600">
                <a:solidFill>
                  <a:srgbClr val="FFFFFF"/>
                </a:solidFill>
              </a:rPr>
              <a:t>Nashville’s Community Leaders pledge to take the following actions:</a:t>
            </a:r>
            <a:endParaRPr sz="1600">
              <a:solidFill>
                <a:srgbClr val="FFFFFF"/>
              </a:solidFill>
            </a:endParaRPr>
          </a:p>
          <a:p>
            <a:pPr marL="457200" lvl="0" indent="-317500" algn="l" rtl="0">
              <a:spcBef>
                <a:spcPts val="1600"/>
              </a:spcBef>
              <a:spcAft>
                <a:spcPts val="0"/>
              </a:spcAft>
              <a:buClr>
                <a:srgbClr val="FFFFFF"/>
              </a:buClr>
              <a:buSzPts val="1400"/>
              <a:buChar char="❏"/>
            </a:pPr>
            <a:r>
              <a:rPr lang="en-GB" sz="1400">
                <a:solidFill>
                  <a:srgbClr val="FFFFFF"/>
                </a:solidFill>
              </a:rPr>
              <a:t>Be accountable and hold Metro government accountable for progress towards equity goals </a:t>
            </a:r>
            <a:endParaRPr sz="1400">
              <a:solidFill>
                <a:srgbClr val="FFFFFF"/>
              </a:solidFill>
            </a:endParaRPr>
          </a:p>
          <a:p>
            <a:pPr marL="457200" lvl="0" indent="-317500" algn="l" rtl="0">
              <a:spcBef>
                <a:spcPts val="1000"/>
              </a:spcBef>
              <a:spcAft>
                <a:spcPts val="0"/>
              </a:spcAft>
              <a:buClr>
                <a:srgbClr val="FFFFFF"/>
              </a:buClr>
              <a:buSzPts val="1400"/>
              <a:buChar char="❏"/>
            </a:pPr>
            <a:r>
              <a:rPr lang="en-GB" sz="1400">
                <a:solidFill>
                  <a:srgbClr val="FFFFFF"/>
                </a:solidFill>
              </a:rPr>
              <a:t>Promote awareness of equity barriers in our communities and provide input on strategy effectiveness</a:t>
            </a:r>
            <a:endParaRPr sz="1400">
              <a:solidFill>
                <a:srgbClr val="FFFFFF"/>
              </a:solidFill>
            </a:endParaRPr>
          </a:p>
          <a:p>
            <a:pPr marL="457200" lvl="0" indent="-317500" algn="l" rtl="0">
              <a:spcBef>
                <a:spcPts val="1000"/>
              </a:spcBef>
              <a:spcAft>
                <a:spcPts val="0"/>
              </a:spcAft>
              <a:buClr>
                <a:srgbClr val="FFFFFF"/>
              </a:buClr>
              <a:buSzPts val="1400"/>
              <a:buChar char="❏"/>
            </a:pPr>
            <a:r>
              <a:rPr lang="en-GB" sz="1400">
                <a:solidFill>
                  <a:srgbClr val="FFFFFF"/>
                </a:solidFill>
              </a:rPr>
              <a:t>Support Metro Nashville government’s efforts to diversify its workforce, its vendors, and its leadership of appointed boards and commissions</a:t>
            </a:r>
            <a:endParaRPr sz="1400">
              <a:solidFill>
                <a:srgbClr val="FFFFFF"/>
              </a:solidFill>
            </a:endParaRPr>
          </a:p>
          <a:p>
            <a:pPr marL="457200" lvl="0" indent="-317500" algn="l" rtl="0">
              <a:spcBef>
                <a:spcPts val="1000"/>
              </a:spcBef>
              <a:spcAft>
                <a:spcPts val="1000"/>
              </a:spcAft>
              <a:buClr>
                <a:srgbClr val="FFFFFF"/>
              </a:buClr>
              <a:buSzPts val="1400"/>
              <a:buChar char="❏"/>
            </a:pPr>
            <a:r>
              <a:rPr lang="en-GB" sz="1400">
                <a:solidFill>
                  <a:srgbClr val="FFFFFF"/>
                </a:solidFill>
              </a:rPr>
              <a:t>Share the pledge with other community leaders</a:t>
            </a:r>
            <a:endParaRPr sz="1400">
              <a:solidFill>
                <a:srgbClr val="FFFFFF"/>
              </a:solidFill>
            </a:endParaRPr>
          </a:p>
        </p:txBody>
      </p:sp>
      <p:grpSp>
        <p:nvGrpSpPr>
          <p:cNvPr id="738" name="Google Shape;738;p44"/>
          <p:cNvGrpSpPr/>
          <p:nvPr/>
        </p:nvGrpSpPr>
        <p:grpSpPr>
          <a:xfrm>
            <a:off x="830392" y="810256"/>
            <a:ext cx="745763" cy="45826"/>
            <a:chOff x="4580561" y="2589004"/>
            <a:chExt cx="1064464" cy="25200"/>
          </a:xfrm>
        </p:grpSpPr>
        <p:sp>
          <p:nvSpPr>
            <p:cNvPr id="739" name="Google Shape;739;p44"/>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44"/>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1" name="Google Shape;741;p44"/>
          <p:cNvSpPr/>
          <p:nvPr/>
        </p:nvSpPr>
        <p:spPr>
          <a:xfrm>
            <a:off x="689550" y="1065875"/>
            <a:ext cx="1028700" cy="235500"/>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44"/>
          <p:cNvSpPr txBox="1">
            <a:spLocks noGrp="1"/>
          </p:cNvSpPr>
          <p:nvPr>
            <p:ph type="title"/>
          </p:nvPr>
        </p:nvSpPr>
        <p:spPr>
          <a:xfrm>
            <a:off x="729450" y="960700"/>
            <a:ext cx="7010100" cy="712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2600"/>
              <a:t>Metro Nashville Equity Pledge</a:t>
            </a:r>
            <a:endParaRPr sz="2600"/>
          </a:p>
        </p:txBody>
      </p:sp>
      <p:sp>
        <p:nvSpPr>
          <p:cNvPr id="743" name="Google Shape;743;p44"/>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47"/>
        <p:cNvGrpSpPr/>
        <p:nvPr/>
      </p:nvGrpSpPr>
      <p:grpSpPr>
        <a:xfrm>
          <a:off x="0" y="0"/>
          <a:ext cx="0" cy="0"/>
          <a:chOff x="0" y="0"/>
          <a:chExt cx="0" cy="0"/>
        </a:xfrm>
      </p:grpSpPr>
      <p:pic>
        <p:nvPicPr>
          <p:cNvPr id="748" name="Google Shape;748;p45"/>
          <p:cNvPicPr preferRelativeResize="0"/>
          <p:nvPr/>
        </p:nvPicPr>
        <p:blipFill rotWithShape="1">
          <a:blip r:embed="rId3">
            <a:alphaModFix/>
          </a:blip>
          <a:srcRect t="2497" b="20903"/>
          <a:stretch/>
        </p:blipFill>
        <p:spPr>
          <a:xfrm>
            <a:off x="830400" y="1891397"/>
            <a:ext cx="2501200" cy="1267838"/>
          </a:xfrm>
          <a:prstGeom prst="rect">
            <a:avLst/>
          </a:prstGeom>
          <a:noFill/>
          <a:ln>
            <a:noFill/>
          </a:ln>
        </p:spPr>
      </p:pic>
      <p:sp>
        <p:nvSpPr>
          <p:cNvPr id="749" name="Google Shape;749;p45"/>
          <p:cNvSpPr txBox="1"/>
          <p:nvPr/>
        </p:nvSpPr>
        <p:spPr>
          <a:xfrm>
            <a:off x="862852" y="2218417"/>
            <a:ext cx="2343000" cy="940500"/>
          </a:xfrm>
          <a:prstGeom prst="rect">
            <a:avLst/>
          </a:prstGeom>
          <a:noFill/>
          <a:ln>
            <a:noFill/>
          </a:ln>
          <a:effectLst>
            <a:outerShdw blurRad="57150" dist="19050" dir="5400000" algn="bl" rotWithShape="0">
              <a:srgbClr val="000000">
                <a:alpha val="94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GB" sz="2200" b="1">
                <a:solidFill>
                  <a:srgbClr val="FFFFFF"/>
                </a:solidFill>
                <a:latin typeface="Lato"/>
                <a:ea typeface="Lato"/>
                <a:cs typeface="Lato"/>
                <a:sym typeface="Lato"/>
              </a:rPr>
              <a:t>#BeAccountable</a:t>
            </a:r>
            <a:endParaRPr sz="2200" b="1">
              <a:solidFill>
                <a:srgbClr val="FFFFFF"/>
              </a:solidFill>
              <a:latin typeface="Raleway"/>
              <a:ea typeface="Raleway"/>
              <a:cs typeface="Raleway"/>
              <a:sym typeface="Raleway"/>
            </a:endParaRPr>
          </a:p>
        </p:txBody>
      </p:sp>
      <p:grpSp>
        <p:nvGrpSpPr>
          <p:cNvPr id="750" name="Google Shape;750;p45"/>
          <p:cNvGrpSpPr/>
          <p:nvPr/>
        </p:nvGrpSpPr>
        <p:grpSpPr>
          <a:xfrm>
            <a:off x="830400" y="3074813"/>
            <a:ext cx="2501700" cy="1353953"/>
            <a:chOff x="830400" y="3274596"/>
            <a:chExt cx="2501700" cy="1353953"/>
          </a:xfrm>
        </p:grpSpPr>
        <p:sp>
          <p:nvSpPr>
            <p:cNvPr id="751" name="Google Shape;751;p45"/>
            <p:cNvSpPr/>
            <p:nvPr/>
          </p:nvSpPr>
          <p:spPr>
            <a:xfrm>
              <a:off x="830400" y="3360750"/>
              <a:ext cx="2501700" cy="126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45"/>
            <p:cNvSpPr/>
            <p:nvPr/>
          </p:nvSpPr>
          <p:spPr>
            <a:xfrm>
              <a:off x="1059092" y="3274596"/>
              <a:ext cx="219600" cy="936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53" name="Google Shape;753;p45" descr="shutterstock_425821354.jpg"/>
          <p:cNvPicPr preferRelativeResize="0"/>
          <p:nvPr/>
        </p:nvPicPr>
        <p:blipFill rotWithShape="1">
          <a:blip r:embed="rId4">
            <a:alphaModFix/>
          </a:blip>
          <a:srcRect t="12034" b="12034"/>
          <a:stretch/>
        </p:blipFill>
        <p:spPr>
          <a:xfrm>
            <a:off x="3332867" y="3159230"/>
            <a:ext cx="2501197" cy="1267831"/>
          </a:xfrm>
          <a:prstGeom prst="rect">
            <a:avLst/>
          </a:prstGeom>
          <a:noFill/>
          <a:ln>
            <a:noFill/>
          </a:ln>
        </p:spPr>
      </p:pic>
      <p:sp>
        <p:nvSpPr>
          <p:cNvPr id="754" name="Google Shape;754;p45"/>
          <p:cNvSpPr txBox="1"/>
          <p:nvPr/>
        </p:nvSpPr>
        <p:spPr>
          <a:xfrm>
            <a:off x="3389275" y="3158917"/>
            <a:ext cx="2443500" cy="535200"/>
          </a:xfrm>
          <a:prstGeom prst="rect">
            <a:avLst/>
          </a:prstGeom>
          <a:noFill/>
          <a:ln>
            <a:noFill/>
          </a:ln>
          <a:effectLst>
            <a:outerShdw blurRad="57150" dist="19050" dir="5400000" algn="bl" rotWithShape="0">
              <a:srgbClr val="000000">
                <a:alpha val="94000"/>
              </a:srgbClr>
            </a:outerShdw>
          </a:effectLst>
        </p:spPr>
        <p:txBody>
          <a:bodyPr spcFirstLastPara="1" wrap="square" lIns="91425" tIns="91425" rIns="91425" bIns="91425" anchor="t" anchorCtr="0">
            <a:noAutofit/>
          </a:bodyPr>
          <a:lstStyle/>
          <a:p>
            <a:pPr marL="0" lvl="0" indent="0" algn="ctr" rtl="0">
              <a:spcBef>
                <a:spcPts val="0"/>
              </a:spcBef>
              <a:spcAft>
                <a:spcPts val="0"/>
              </a:spcAft>
              <a:buNone/>
            </a:pPr>
            <a:r>
              <a:rPr lang="en-GB" sz="2100" b="1">
                <a:solidFill>
                  <a:srgbClr val="FFFFFF"/>
                </a:solidFill>
                <a:latin typeface="Lato"/>
                <a:ea typeface="Lato"/>
                <a:cs typeface="Lato"/>
                <a:sym typeface="Lato"/>
              </a:rPr>
              <a:t>#HoldAccountable</a:t>
            </a:r>
            <a:endParaRPr sz="2100" b="1">
              <a:solidFill>
                <a:srgbClr val="FFFFFF"/>
              </a:solidFill>
              <a:latin typeface="Lato"/>
              <a:ea typeface="Lato"/>
              <a:cs typeface="Lato"/>
              <a:sym typeface="Lato"/>
            </a:endParaRPr>
          </a:p>
          <a:p>
            <a:pPr marL="0" lvl="0" indent="0" algn="ctr" rtl="0">
              <a:spcBef>
                <a:spcPts val="0"/>
              </a:spcBef>
              <a:spcAft>
                <a:spcPts val="0"/>
              </a:spcAft>
              <a:buNone/>
            </a:pPr>
            <a:endParaRPr sz="2100" b="1">
              <a:solidFill>
                <a:srgbClr val="FFFFFF"/>
              </a:solidFill>
              <a:latin typeface="Lato"/>
              <a:ea typeface="Lato"/>
              <a:cs typeface="Lato"/>
              <a:sym typeface="Lato"/>
            </a:endParaRPr>
          </a:p>
        </p:txBody>
      </p:sp>
      <p:grpSp>
        <p:nvGrpSpPr>
          <p:cNvPr id="755" name="Google Shape;755;p45"/>
          <p:cNvGrpSpPr/>
          <p:nvPr/>
        </p:nvGrpSpPr>
        <p:grpSpPr>
          <a:xfrm rot="10800000" flipH="1">
            <a:off x="3332867" y="1891388"/>
            <a:ext cx="2501700" cy="1353953"/>
            <a:chOff x="830400" y="3274596"/>
            <a:chExt cx="2501700" cy="1353953"/>
          </a:xfrm>
        </p:grpSpPr>
        <p:sp>
          <p:nvSpPr>
            <p:cNvPr id="756" name="Google Shape;756;p45"/>
            <p:cNvSpPr/>
            <p:nvPr/>
          </p:nvSpPr>
          <p:spPr>
            <a:xfrm>
              <a:off x="830400" y="3360750"/>
              <a:ext cx="2501700" cy="126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45"/>
            <p:cNvSpPr/>
            <p:nvPr/>
          </p:nvSpPr>
          <p:spPr>
            <a:xfrm>
              <a:off x="1059092" y="3274596"/>
              <a:ext cx="219600" cy="936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58" name="Google Shape;758;p45"/>
          <p:cNvPicPr preferRelativeResize="0"/>
          <p:nvPr/>
        </p:nvPicPr>
        <p:blipFill rotWithShape="1">
          <a:blip r:embed="rId5">
            <a:alphaModFix/>
          </a:blip>
          <a:srcRect l="47730" t="30408" r="18573" b="36960"/>
          <a:stretch/>
        </p:blipFill>
        <p:spPr>
          <a:xfrm>
            <a:off x="5832591" y="1891392"/>
            <a:ext cx="2501197" cy="1267840"/>
          </a:xfrm>
          <a:prstGeom prst="rect">
            <a:avLst/>
          </a:prstGeom>
          <a:noFill/>
          <a:ln>
            <a:noFill/>
          </a:ln>
        </p:spPr>
      </p:pic>
      <p:sp>
        <p:nvSpPr>
          <p:cNvPr id="759" name="Google Shape;759;p45"/>
          <p:cNvSpPr txBox="1"/>
          <p:nvPr/>
        </p:nvSpPr>
        <p:spPr>
          <a:xfrm>
            <a:off x="5856250" y="2218417"/>
            <a:ext cx="2443500" cy="940500"/>
          </a:xfrm>
          <a:prstGeom prst="rect">
            <a:avLst/>
          </a:prstGeom>
          <a:noFill/>
          <a:ln>
            <a:noFill/>
          </a:ln>
          <a:effectLst>
            <a:outerShdw blurRad="57150" dist="19050" dir="5400000" algn="bl" rotWithShape="0">
              <a:srgbClr val="000000">
                <a:alpha val="94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GB" sz="1700" b="1">
                <a:solidFill>
                  <a:srgbClr val="FFFFFF"/>
                </a:solidFill>
                <a:latin typeface="Lato"/>
                <a:ea typeface="Lato"/>
                <a:cs typeface="Lato"/>
                <a:sym typeface="Lato"/>
              </a:rPr>
              <a:t>#MetroNashvilleEquity</a:t>
            </a:r>
            <a:endParaRPr sz="1700" b="1">
              <a:solidFill>
                <a:srgbClr val="FFFFFF"/>
              </a:solidFill>
              <a:latin typeface="Raleway"/>
              <a:ea typeface="Raleway"/>
              <a:cs typeface="Raleway"/>
              <a:sym typeface="Raleway"/>
            </a:endParaRPr>
          </a:p>
        </p:txBody>
      </p:sp>
      <p:grpSp>
        <p:nvGrpSpPr>
          <p:cNvPr id="760" name="Google Shape;760;p45"/>
          <p:cNvGrpSpPr/>
          <p:nvPr/>
        </p:nvGrpSpPr>
        <p:grpSpPr>
          <a:xfrm>
            <a:off x="5832591" y="3074813"/>
            <a:ext cx="2501700" cy="1353953"/>
            <a:chOff x="830400" y="3274596"/>
            <a:chExt cx="2501700" cy="1353953"/>
          </a:xfrm>
        </p:grpSpPr>
        <p:sp>
          <p:nvSpPr>
            <p:cNvPr id="761" name="Google Shape;761;p45"/>
            <p:cNvSpPr/>
            <p:nvPr/>
          </p:nvSpPr>
          <p:spPr>
            <a:xfrm>
              <a:off x="830400" y="3360750"/>
              <a:ext cx="2501700" cy="126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45"/>
            <p:cNvSpPr/>
            <p:nvPr/>
          </p:nvSpPr>
          <p:spPr>
            <a:xfrm>
              <a:off x="1059092" y="3274596"/>
              <a:ext cx="219600" cy="936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3" name="Google Shape;763;p45"/>
          <p:cNvSpPr txBox="1">
            <a:spLocks noGrp="1"/>
          </p:cNvSpPr>
          <p:nvPr>
            <p:ph type="title"/>
          </p:nvPr>
        </p:nvSpPr>
        <p:spPr>
          <a:xfrm>
            <a:off x="5960975" y="3331893"/>
            <a:ext cx="2343000" cy="430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sz="1200"/>
              <a:t>Share with Other </a:t>
            </a:r>
            <a:endParaRPr sz="1200"/>
          </a:p>
          <a:p>
            <a:pPr marL="0" lvl="0" indent="0" algn="l" rtl="0">
              <a:spcBef>
                <a:spcPts val="0"/>
              </a:spcBef>
              <a:spcAft>
                <a:spcPts val="0"/>
              </a:spcAft>
              <a:buNone/>
            </a:pPr>
            <a:r>
              <a:rPr lang="en-GB" sz="1200"/>
              <a:t>Equity Champions</a:t>
            </a:r>
            <a:endParaRPr sz="1200"/>
          </a:p>
        </p:txBody>
      </p:sp>
      <p:sp>
        <p:nvSpPr>
          <p:cNvPr id="764" name="Google Shape;764;p45"/>
          <p:cNvSpPr txBox="1">
            <a:spLocks noGrp="1"/>
          </p:cNvSpPr>
          <p:nvPr>
            <p:ph type="body" idx="4294967295"/>
          </p:nvPr>
        </p:nvSpPr>
        <p:spPr>
          <a:xfrm>
            <a:off x="5960975" y="3669066"/>
            <a:ext cx="2238300" cy="742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100"/>
              <a:t>Share the pledge with other community leaders </a:t>
            </a:r>
            <a:endParaRPr sz="1100"/>
          </a:p>
        </p:txBody>
      </p:sp>
      <p:sp>
        <p:nvSpPr>
          <p:cNvPr id="765" name="Google Shape;765;p45"/>
          <p:cNvSpPr/>
          <p:nvPr/>
        </p:nvSpPr>
        <p:spPr>
          <a:xfrm>
            <a:off x="825875" y="4441068"/>
            <a:ext cx="7503900" cy="3357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45"/>
          <p:cNvSpPr txBox="1"/>
          <p:nvPr/>
        </p:nvSpPr>
        <p:spPr>
          <a:xfrm>
            <a:off x="1048975" y="4490318"/>
            <a:ext cx="7150200" cy="335700"/>
          </a:xfrm>
          <a:prstGeom prst="rect">
            <a:avLst/>
          </a:prstGeom>
          <a:noFill/>
          <a:ln>
            <a:noFill/>
          </a:ln>
        </p:spPr>
        <p:txBody>
          <a:bodyPr spcFirstLastPara="1" wrap="square" lIns="91425" tIns="91425" rIns="91425" bIns="91425" anchor="b" anchorCtr="0">
            <a:noAutofit/>
          </a:bodyPr>
          <a:lstStyle/>
          <a:p>
            <a:pPr marL="0" lvl="0" indent="0" algn="ctr" rtl="0">
              <a:lnSpc>
                <a:spcPct val="120000"/>
              </a:lnSpc>
              <a:spcBef>
                <a:spcPts val="0"/>
              </a:spcBef>
              <a:spcAft>
                <a:spcPts val="0"/>
              </a:spcAft>
              <a:buNone/>
            </a:pPr>
            <a:r>
              <a:rPr lang="en-GB" sz="1200" b="1">
                <a:solidFill>
                  <a:schemeClr val="dk2"/>
                </a:solidFill>
                <a:latin typeface="Raleway"/>
                <a:ea typeface="Raleway"/>
                <a:cs typeface="Raleway"/>
                <a:sym typeface="Raleway"/>
              </a:rPr>
              <a:t>Take Action</a:t>
            </a:r>
            <a:endParaRPr sz="1200" b="1">
              <a:solidFill>
                <a:schemeClr val="dk2"/>
              </a:solidFill>
              <a:latin typeface="Raleway"/>
              <a:ea typeface="Raleway"/>
              <a:cs typeface="Raleway"/>
              <a:sym typeface="Raleway"/>
            </a:endParaRPr>
          </a:p>
        </p:txBody>
      </p:sp>
      <p:grpSp>
        <p:nvGrpSpPr>
          <p:cNvPr id="767" name="Google Shape;767;p45"/>
          <p:cNvGrpSpPr/>
          <p:nvPr/>
        </p:nvGrpSpPr>
        <p:grpSpPr>
          <a:xfrm>
            <a:off x="830392" y="810256"/>
            <a:ext cx="745763" cy="45826"/>
            <a:chOff x="4580561" y="2589004"/>
            <a:chExt cx="1064464" cy="25200"/>
          </a:xfrm>
        </p:grpSpPr>
        <p:sp>
          <p:nvSpPr>
            <p:cNvPr id="768" name="Google Shape;768;p45"/>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45"/>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70" name="Google Shape;770;p45"/>
          <p:cNvSpPr/>
          <p:nvPr/>
        </p:nvSpPr>
        <p:spPr>
          <a:xfrm>
            <a:off x="689550" y="1065875"/>
            <a:ext cx="1028700" cy="235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45"/>
          <p:cNvSpPr txBox="1">
            <a:spLocks noGrp="1"/>
          </p:cNvSpPr>
          <p:nvPr>
            <p:ph type="title"/>
          </p:nvPr>
        </p:nvSpPr>
        <p:spPr>
          <a:xfrm>
            <a:off x="729450" y="1013488"/>
            <a:ext cx="7688400" cy="535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a:t>Metro Nashville Equity Pledge</a:t>
            </a:r>
            <a:endParaRPr sz="1000"/>
          </a:p>
        </p:txBody>
      </p:sp>
      <p:sp>
        <p:nvSpPr>
          <p:cNvPr id="772" name="Google Shape;772;p4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28</a:t>
            </a:fld>
            <a:endParaRPr/>
          </a:p>
        </p:txBody>
      </p:sp>
      <p:sp>
        <p:nvSpPr>
          <p:cNvPr id="773" name="Google Shape;773;p45"/>
          <p:cNvSpPr txBox="1">
            <a:spLocks noGrp="1"/>
          </p:cNvSpPr>
          <p:nvPr>
            <p:ph type="body" idx="4294967295"/>
          </p:nvPr>
        </p:nvSpPr>
        <p:spPr>
          <a:xfrm>
            <a:off x="754125" y="1386525"/>
            <a:ext cx="7605000" cy="4302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100" b="1">
                <a:solidFill>
                  <a:schemeClr val="accent3"/>
                </a:solidFill>
              </a:rPr>
              <a:t>Act to Prioritize the Elimination of Disparities in Business Opportunity and Metro Nashville Workforce</a:t>
            </a:r>
            <a:endParaRPr sz="1100" b="1">
              <a:solidFill>
                <a:schemeClr val="accent3"/>
              </a:solidFill>
            </a:endParaRPr>
          </a:p>
          <a:p>
            <a:pPr marL="0" lvl="0" indent="0" algn="l" rtl="0">
              <a:lnSpc>
                <a:spcPct val="115000"/>
              </a:lnSpc>
              <a:spcBef>
                <a:spcPts val="1600"/>
              </a:spcBef>
              <a:spcAft>
                <a:spcPts val="1600"/>
              </a:spcAft>
              <a:buNone/>
            </a:pPr>
            <a:endParaRPr sz="1100"/>
          </a:p>
        </p:txBody>
      </p:sp>
      <p:sp>
        <p:nvSpPr>
          <p:cNvPr id="774" name="Google Shape;774;p45"/>
          <p:cNvSpPr txBox="1">
            <a:spLocks noGrp="1"/>
          </p:cNvSpPr>
          <p:nvPr>
            <p:ph type="title"/>
          </p:nvPr>
        </p:nvSpPr>
        <p:spPr>
          <a:xfrm>
            <a:off x="967528" y="3255695"/>
            <a:ext cx="2238300" cy="430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sz="1200"/>
              <a:t>Make the Pledge</a:t>
            </a:r>
            <a:endParaRPr sz="1200"/>
          </a:p>
        </p:txBody>
      </p:sp>
      <p:sp>
        <p:nvSpPr>
          <p:cNvPr id="775" name="Google Shape;775;p45"/>
          <p:cNvSpPr txBox="1">
            <a:spLocks noGrp="1"/>
          </p:cNvSpPr>
          <p:nvPr>
            <p:ph type="body" idx="4294967295"/>
          </p:nvPr>
        </p:nvSpPr>
        <p:spPr>
          <a:xfrm>
            <a:off x="967525" y="3592766"/>
            <a:ext cx="2238300" cy="742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100"/>
              <a:t>to Erase Disparities in Nashville’s Business and Workforce Opportunities</a:t>
            </a:r>
            <a:endParaRPr sz="1100"/>
          </a:p>
        </p:txBody>
      </p:sp>
      <p:sp>
        <p:nvSpPr>
          <p:cNvPr id="776" name="Google Shape;776;p45"/>
          <p:cNvSpPr txBox="1">
            <a:spLocks noGrp="1"/>
          </p:cNvSpPr>
          <p:nvPr>
            <p:ph type="title"/>
          </p:nvPr>
        </p:nvSpPr>
        <p:spPr>
          <a:xfrm>
            <a:off x="3474778" y="2017539"/>
            <a:ext cx="2238300" cy="430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sz="1200"/>
              <a:t>Be Accountable</a:t>
            </a:r>
            <a:endParaRPr sz="1200"/>
          </a:p>
          <a:p>
            <a:pPr marL="0" lvl="0" indent="0" algn="l" rtl="0">
              <a:spcBef>
                <a:spcPts val="0"/>
              </a:spcBef>
              <a:spcAft>
                <a:spcPts val="0"/>
              </a:spcAft>
              <a:buNone/>
            </a:pPr>
            <a:r>
              <a:rPr lang="en-GB" sz="1200"/>
              <a:t>Hold Accountable</a:t>
            </a:r>
            <a:endParaRPr sz="1200"/>
          </a:p>
        </p:txBody>
      </p:sp>
      <p:sp>
        <p:nvSpPr>
          <p:cNvPr id="777" name="Google Shape;777;p45"/>
          <p:cNvSpPr txBox="1">
            <a:spLocks noGrp="1"/>
          </p:cNvSpPr>
          <p:nvPr>
            <p:ph type="body" idx="4294967295"/>
          </p:nvPr>
        </p:nvSpPr>
        <p:spPr>
          <a:xfrm>
            <a:off x="3474775" y="2326808"/>
            <a:ext cx="2238300" cy="742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100"/>
              <a:t>Be accountable and hold Metro Government accountable for progress towards equity goals</a:t>
            </a:r>
            <a:endParaRPr sz="1100"/>
          </a:p>
          <a:p>
            <a:pPr marL="0" lvl="0" indent="0" algn="l" rtl="0">
              <a:lnSpc>
                <a:spcPct val="115000"/>
              </a:lnSpc>
              <a:spcBef>
                <a:spcPts val="1600"/>
              </a:spcBef>
              <a:spcAft>
                <a:spcPts val="1600"/>
              </a:spcAft>
              <a:buNone/>
            </a:pPr>
            <a:endParaRPr sz="11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81"/>
        <p:cNvGrpSpPr/>
        <p:nvPr/>
      </p:nvGrpSpPr>
      <p:grpSpPr>
        <a:xfrm>
          <a:off x="0" y="0"/>
          <a:ext cx="0" cy="0"/>
          <a:chOff x="0" y="0"/>
          <a:chExt cx="0" cy="0"/>
        </a:xfrm>
      </p:grpSpPr>
      <p:sp>
        <p:nvSpPr>
          <p:cNvPr id="782" name="Google Shape;782;p46"/>
          <p:cNvSpPr txBox="1">
            <a:spLocks noGrp="1"/>
          </p:cNvSpPr>
          <p:nvPr>
            <p:ph type="ctrTitle"/>
          </p:nvPr>
        </p:nvSpPr>
        <p:spPr>
          <a:xfrm>
            <a:off x="729450" y="1322450"/>
            <a:ext cx="7688100" cy="1664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4800">
                <a:solidFill>
                  <a:srgbClr val="000000"/>
                </a:solidFill>
              </a:rPr>
              <a:t>Thank you</a:t>
            </a:r>
            <a:endParaRPr/>
          </a:p>
        </p:txBody>
      </p:sp>
      <p:sp>
        <p:nvSpPr>
          <p:cNvPr id="783" name="Google Shape;783;p4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29</a:t>
            </a:fld>
            <a:endParaRPr/>
          </a:p>
        </p:txBody>
      </p:sp>
      <p:sp>
        <p:nvSpPr>
          <p:cNvPr id="784" name="Google Shape;784;p46"/>
          <p:cNvSpPr txBox="1"/>
          <p:nvPr/>
        </p:nvSpPr>
        <p:spPr>
          <a:xfrm>
            <a:off x="729450" y="3508000"/>
            <a:ext cx="7562100" cy="1414200"/>
          </a:xfrm>
          <a:prstGeom prst="rect">
            <a:avLst/>
          </a:prstGeom>
          <a:noFill/>
          <a:ln>
            <a:noFill/>
          </a:ln>
        </p:spPr>
        <p:txBody>
          <a:bodyPr spcFirstLastPara="1" wrap="square" lIns="91425" tIns="91425" rIns="91425" bIns="91425" anchor="b" anchorCtr="0">
            <a:noAutofit/>
          </a:bodyPr>
          <a:lstStyle/>
          <a:p>
            <a:pPr marL="0" lvl="0" indent="0" algn="l" rtl="0">
              <a:lnSpc>
                <a:spcPct val="130000"/>
              </a:lnSpc>
              <a:spcBef>
                <a:spcPts val="0"/>
              </a:spcBef>
              <a:spcAft>
                <a:spcPts val="0"/>
              </a:spcAft>
              <a:buNone/>
            </a:pPr>
            <a:r>
              <a:rPr lang="en-GB" sz="1800" b="1">
                <a:solidFill>
                  <a:schemeClr val="accent3"/>
                </a:solidFill>
                <a:latin typeface="Lato"/>
                <a:ea typeface="Lato"/>
                <a:cs typeface="Lato"/>
                <a:sym typeface="Lato"/>
              </a:rPr>
              <a:t>#Be Accountable</a:t>
            </a:r>
            <a:r>
              <a:rPr lang="en-GB" b="1">
                <a:solidFill>
                  <a:schemeClr val="accent3"/>
                </a:solidFill>
                <a:latin typeface="Lato"/>
                <a:ea typeface="Lato"/>
                <a:cs typeface="Lato"/>
                <a:sym typeface="Lato"/>
              </a:rPr>
              <a:t> </a:t>
            </a:r>
            <a:r>
              <a:rPr lang="en-GB">
                <a:solidFill>
                  <a:schemeClr val="accent1"/>
                </a:solidFill>
                <a:latin typeface="Lato"/>
                <a:ea typeface="Lato"/>
                <a:cs typeface="Lato"/>
                <a:sym typeface="Lato"/>
              </a:rPr>
              <a:t>for Equity</a:t>
            </a:r>
            <a:endParaRPr>
              <a:solidFill>
                <a:schemeClr val="accent1"/>
              </a:solidFill>
              <a:latin typeface="Lato"/>
              <a:ea typeface="Lato"/>
              <a:cs typeface="Lato"/>
              <a:sym typeface="Lato"/>
            </a:endParaRPr>
          </a:p>
          <a:p>
            <a:pPr marL="0" lvl="0" indent="0" algn="l" rtl="0">
              <a:lnSpc>
                <a:spcPct val="130000"/>
              </a:lnSpc>
              <a:spcBef>
                <a:spcPts val="0"/>
              </a:spcBef>
              <a:spcAft>
                <a:spcPts val="0"/>
              </a:spcAft>
              <a:buNone/>
            </a:pPr>
            <a:r>
              <a:rPr lang="en-GB" sz="1800" b="1">
                <a:solidFill>
                  <a:schemeClr val="accent3"/>
                </a:solidFill>
                <a:latin typeface="Lato"/>
                <a:ea typeface="Lato"/>
                <a:cs typeface="Lato"/>
                <a:sym typeface="Lato"/>
              </a:rPr>
              <a:t>#HoldAccountable </a:t>
            </a:r>
            <a:r>
              <a:rPr lang="en-GB">
                <a:solidFill>
                  <a:schemeClr val="accent1"/>
                </a:solidFill>
                <a:latin typeface="Lato"/>
                <a:ea typeface="Lato"/>
                <a:cs typeface="Lato"/>
                <a:sym typeface="Lato"/>
              </a:rPr>
              <a:t>to Hold Government Accountable for</a:t>
            </a:r>
            <a:r>
              <a:rPr lang="en-GB" sz="1800" b="1">
                <a:solidFill>
                  <a:schemeClr val="accent3"/>
                </a:solidFill>
                <a:latin typeface="Lato"/>
                <a:ea typeface="Lato"/>
                <a:cs typeface="Lato"/>
                <a:sym typeface="Lato"/>
              </a:rPr>
              <a:t> #MetroNashville Equity</a:t>
            </a:r>
            <a:endParaRPr sz="1800" b="1">
              <a:solidFill>
                <a:schemeClr val="accent3"/>
              </a:solidFill>
              <a:latin typeface="Lato"/>
              <a:ea typeface="Lato"/>
              <a:cs typeface="Lato"/>
              <a:sym typeface="Lato"/>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grpSp>
        <p:nvGrpSpPr>
          <p:cNvPr id="198" name="Google Shape;198;p20"/>
          <p:cNvGrpSpPr/>
          <p:nvPr/>
        </p:nvGrpSpPr>
        <p:grpSpPr>
          <a:xfrm>
            <a:off x="830392" y="810256"/>
            <a:ext cx="745763" cy="45826"/>
            <a:chOff x="4580561" y="2589004"/>
            <a:chExt cx="1064464" cy="25200"/>
          </a:xfrm>
        </p:grpSpPr>
        <p:sp>
          <p:nvSpPr>
            <p:cNvPr id="199" name="Google Shape;199;p20"/>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0"/>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1" name="Google Shape;201;p20"/>
          <p:cNvSpPr/>
          <p:nvPr/>
        </p:nvSpPr>
        <p:spPr>
          <a:xfrm>
            <a:off x="590400" y="1026725"/>
            <a:ext cx="1189800" cy="3288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20"/>
          <p:cNvSpPr txBox="1">
            <a:spLocks noGrp="1"/>
          </p:cNvSpPr>
          <p:nvPr>
            <p:ph type="title"/>
          </p:nvPr>
        </p:nvSpPr>
        <p:spPr>
          <a:xfrm>
            <a:off x="729450" y="109080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Definitions</a:t>
            </a:r>
            <a:endParaRPr/>
          </a:p>
        </p:txBody>
      </p:sp>
      <p:sp>
        <p:nvSpPr>
          <p:cNvPr id="203" name="Google Shape;203;p20"/>
          <p:cNvSpPr txBox="1">
            <a:spLocks noGrp="1"/>
          </p:cNvSpPr>
          <p:nvPr>
            <p:ph type="body" idx="1"/>
          </p:nvPr>
        </p:nvSpPr>
        <p:spPr>
          <a:xfrm>
            <a:off x="932400" y="1626000"/>
            <a:ext cx="7122900" cy="34347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1800" b="1"/>
              <a:t>Diversity</a:t>
            </a:r>
            <a:r>
              <a:rPr lang="en-GB" sz="1400" b="1"/>
              <a:t>:   </a:t>
            </a:r>
            <a:r>
              <a:rPr lang="en-GB" sz="1400"/>
              <a:t>Difference </a:t>
            </a:r>
            <a:endParaRPr sz="1400"/>
          </a:p>
          <a:p>
            <a:pPr marL="0" lvl="0" indent="0" algn="l" rtl="0">
              <a:lnSpc>
                <a:spcPct val="100000"/>
              </a:lnSpc>
              <a:spcBef>
                <a:spcPts val="400"/>
              </a:spcBef>
              <a:spcAft>
                <a:spcPts val="0"/>
              </a:spcAft>
              <a:buNone/>
            </a:pPr>
            <a:r>
              <a:rPr lang="en-GB" sz="1200"/>
              <a:t>Can include life experiences, learning , work style, personality type, race, socio-economic status, class, gender identity, sexual orientation, country of origin, ability, traditions and perspectives, as well as cultural, political, religious, and other affiliations.</a:t>
            </a:r>
            <a:endParaRPr sz="1200"/>
          </a:p>
          <a:p>
            <a:pPr marL="0" lvl="0" indent="0" algn="l" rtl="0">
              <a:lnSpc>
                <a:spcPct val="100000"/>
              </a:lnSpc>
              <a:spcBef>
                <a:spcPts val="400"/>
              </a:spcBef>
              <a:spcAft>
                <a:spcPts val="0"/>
              </a:spcAft>
              <a:buNone/>
            </a:pPr>
            <a:endParaRPr sz="1400"/>
          </a:p>
          <a:p>
            <a:pPr marL="0" lvl="0" indent="0" algn="l" rtl="0">
              <a:lnSpc>
                <a:spcPct val="100000"/>
              </a:lnSpc>
              <a:spcBef>
                <a:spcPts val="0"/>
              </a:spcBef>
              <a:spcAft>
                <a:spcPts val="0"/>
              </a:spcAft>
              <a:buNone/>
            </a:pPr>
            <a:r>
              <a:rPr lang="en-GB" sz="1800" b="1"/>
              <a:t>Inclusion</a:t>
            </a:r>
            <a:r>
              <a:rPr lang="en-GB" sz="1400" b="1"/>
              <a:t>:   </a:t>
            </a:r>
            <a:r>
              <a:rPr lang="en-GB" sz="1400"/>
              <a:t>The intentional act to include difference</a:t>
            </a:r>
            <a:endParaRPr sz="1400"/>
          </a:p>
          <a:p>
            <a:pPr marL="0" lvl="0" indent="0" algn="l" rtl="0">
              <a:lnSpc>
                <a:spcPct val="100000"/>
              </a:lnSpc>
              <a:spcBef>
                <a:spcPts val="400"/>
              </a:spcBef>
              <a:spcAft>
                <a:spcPts val="0"/>
              </a:spcAft>
              <a:buNone/>
            </a:pPr>
            <a:r>
              <a:rPr lang="en-GB" sz="1200"/>
              <a:t>Creating environments in which any individual or group is welcomed, respected, supported, and valued, with opportunity to fully participate.</a:t>
            </a:r>
            <a:endParaRPr sz="1200"/>
          </a:p>
          <a:p>
            <a:pPr marL="0" lvl="0" indent="0" algn="l" rtl="0">
              <a:lnSpc>
                <a:spcPct val="100000"/>
              </a:lnSpc>
              <a:spcBef>
                <a:spcPts val="400"/>
              </a:spcBef>
              <a:spcAft>
                <a:spcPts val="0"/>
              </a:spcAft>
              <a:buNone/>
            </a:pPr>
            <a:endParaRPr sz="1400"/>
          </a:p>
          <a:p>
            <a:pPr marL="0" lvl="0" indent="0" algn="l" rtl="0">
              <a:lnSpc>
                <a:spcPct val="100000"/>
              </a:lnSpc>
              <a:spcBef>
                <a:spcPts val="0"/>
              </a:spcBef>
              <a:spcAft>
                <a:spcPts val="0"/>
              </a:spcAft>
              <a:buNone/>
            </a:pPr>
            <a:r>
              <a:rPr lang="en-GB" sz="1800" b="1"/>
              <a:t>Equity</a:t>
            </a:r>
            <a:r>
              <a:rPr lang="en-GB" sz="1400" b="1"/>
              <a:t>:   </a:t>
            </a:r>
            <a:r>
              <a:rPr lang="en-GB" sz="1400"/>
              <a:t>Outcomes not determined by difference</a:t>
            </a:r>
            <a:endParaRPr sz="1400"/>
          </a:p>
          <a:p>
            <a:pPr marL="0" lvl="0" indent="0" algn="l" rtl="0">
              <a:lnSpc>
                <a:spcPct val="100000"/>
              </a:lnSpc>
              <a:spcBef>
                <a:spcPts val="400"/>
              </a:spcBef>
              <a:spcAft>
                <a:spcPts val="400"/>
              </a:spcAft>
              <a:buNone/>
            </a:pPr>
            <a:r>
              <a:rPr lang="en-GB" sz="1200"/>
              <a:t>Eliminating difference-based (race, gender, etc.) outcome gaps so that these differences do not predict one's success, improving outcomes for all. This approach centers on those who are historically marginalized and moves from a service-based approach toward focusing on policies, institutions and structures.</a:t>
            </a:r>
            <a:endParaRPr sz="1200"/>
          </a:p>
        </p:txBody>
      </p:sp>
      <p:sp>
        <p:nvSpPr>
          <p:cNvPr id="204" name="Google Shape;204;p20"/>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21"/>
          <p:cNvSpPr/>
          <p:nvPr/>
        </p:nvSpPr>
        <p:spPr>
          <a:xfrm>
            <a:off x="486390" y="1992093"/>
            <a:ext cx="328800" cy="328800"/>
          </a:xfrm>
          <a:prstGeom prst="ellipse">
            <a:avLst/>
          </a:prstGeom>
          <a:solidFill>
            <a:srgbClr val="00BFA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800" b="1">
                <a:solidFill>
                  <a:srgbClr val="FFFFFF"/>
                </a:solidFill>
              </a:rPr>
              <a:t>1</a:t>
            </a:r>
            <a:endParaRPr sz="800" b="1">
              <a:solidFill>
                <a:srgbClr val="FFFFFF"/>
              </a:solidFill>
            </a:endParaRPr>
          </a:p>
        </p:txBody>
      </p:sp>
      <p:sp>
        <p:nvSpPr>
          <p:cNvPr id="210" name="Google Shape;210;p21"/>
          <p:cNvSpPr txBox="1">
            <a:spLocks noGrp="1"/>
          </p:cNvSpPr>
          <p:nvPr>
            <p:ph type="body" idx="1"/>
          </p:nvPr>
        </p:nvSpPr>
        <p:spPr>
          <a:xfrm>
            <a:off x="933300" y="1884206"/>
            <a:ext cx="3534300" cy="2708400"/>
          </a:xfrm>
          <a:prstGeom prst="rect">
            <a:avLst/>
          </a:prstGeom>
        </p:spPr>
        <p:txBody>
          <a:bodyPr spcFirstLastPara="1" wrap="square" lIns="91425" tIns="91425" rIns="91425" bIns="91425" anchor="t" anchorCtr="0">
            <a:noAutofit/>
          </a:bodyPr>
          <a:lstStyle/>
          <a:p>
            <a:pPr marL="0" lvl="0" indent="0" algn="l" rtl="0">
              <a:lnSpc>
                <a:spcPct val="113000"/>
              </a:lnSpc>
              <a:spcBef>
                <a:spcPts val="0"/>
              </a:spcBef>
              <a:spcAft>
                <a:spcPts val="0"/>
              </a:spcAft>
              <a:buNone/>
            </a:pPr>
            <a:r>
              <a:rPr lang="en-GB" sz="1400" b="1"/>
              <a:t>Changing Neighbor Demographics</a:t>
            </a:r>
            <a:endParaRPr sz="1400" b="1"/>
          </a:p>
          <a:p>
            <a:pPr marL="0" lvl="0" indent="0" algn="l" rtl="0">
              <a:lnSpc>
                <a:spcPct val="113000"/>
              </a:lnSpc>
              <a:spcBef>
                <a:spcPts val="400"/>
              </a:spcBef>
              <a:spcAft>
                <a:spcPts val="0"/>
              </a:spcAft>
              <a:buNone/>
            </a:pPr>
            <a:r>
              <a:rPr lang="en-GB" sz="1200"/>
              <a:t>“By 2040, we expect to have no majority race or ethnicity [in Nashville]." “Historically, African-American and Hispanic Nashvillians have lower homeownership rates and worse health outcomes. They live in lower performing school zones and have lower graduation rates.” It is crucial that we work together to address these disparities in equity.     </a:t>
            </a:r>
            <a:endParaRPr sz="1200"/>
          </a:p>
          <a:p>
            <a:pPr marL="0" lvl="0" indent="0" algn="l" rtl="0">
              <a:lnSpc>
                <a:spcPct val="113000"/>
              </a:lnSpc>
              <a:spcBef>
                <a:spcPts val="400"/>
              </a:spcBef>
              <a:spcAft>
                <a:spcPts val="0"/>
              </a:spcAft>
              <a:buNone/>
            </a:pPr>
            <a:endParaRPr sz="1200"/>
          </a:p>
          <a:p>
            <a:pPr marL="0" lvl="0" indent="0" algn="r" rtl="0">
              <a:lnSpc>
                <a:spcPct val="113000"/>
              </a:lnSpc>
              <a:spcBef>
                <a:spcPts val="400"/>
              </a:spcBef>
              <a:spcAft>
                <a:spcPts val="400"/>
              </a:spcAft>
              <a:buNone/>
            </a:pPr>
            <a:r>
              <a:rPr lang="en-GB" sz="900"/>
              <a:t>Excerpts from  “A  General Plan for Nashville &amp; Davidson County” Nashville Next, 2015</a:t>
            </a:r>
            <a:endParaRPr sz="900"/>
          </a:p>
        </p:txBody>
      </p:sp>
      <p:sp>
        <p:nvSpPr>
          <p:cNvPr id="211" name="Google Shape;211;p21"/>
          <p:cNvSpPr/>
          <p:nvPr/>
        </p:nvSpPr>
        <p:spPr>
          <a:xfrm>
            <a:off x="4525000" y="2010550"/>
            <a:ext cx="328800" cy="327600"/>
          </a:xfrm>
          <a:prstGeom prst="ellipse">
            <a:avLst/>
          </a:prstGeom>
          <a:solidFill>
            <a:srgbClr val="00BFA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800" b="1">
                <a:solidFill>
                  <a:srgbClr val="FFFFFF"/>
                </a:solidFill>
              </a:rPr>
              <a:t>2</a:t>
            </a:r>
            <a:endParaRPr sz="800" b="1">
              <a:solidFill>
                <a:srgbClr val="FFFFFF"/>
              </a:solidFill>
            </a:endParaRPr>
          </a:p>
        </p:txBody>
      </p:sp>
      <p:sp>
        <p:nvSpPr>
          <p:cNvPr id="212" name="Google Shape;212;p21"/>
          <p:cNvSpPr txBox="1">
            <a:spLocks noGrp="1"/>
          </p:cNvSpPr>
          <p:nvPr>
            <p:ph type="body" idx="1"/>
          </p:nvPr>
        </p:nvSpPr>
        <p:spPr>
          <a:xfrm>
            <a:off x="4971900" y="1884200"/>
            <a:ext cx="3534300" cy="889200"/>
          </a:xfrm>
          <a:prstGeom prst="rect">
            <a:avLst/>
          </a:prstGeom>
        </p:spPr>
        <p:txBody>
          <a:bodyPr spcFirstLastPara="1" wrap="square" lIns="91425" tIns="91425" rIns="91425" bIns="91425" anchor="t" anchorCtr="0">
            <a:noAutofit/>
          </a:bodyPr>
          <a:lstStyle/>
          <a:p>
            <a:pPr marL="0" lvl="0" indent="0" algn="l" rtl="0">
              <a:lnSpc>
                <a:spcPct val="113000"/>
              </a:lnSpc>
              <a:spcBef>
                <a:spcPts val="0"/>
              </a:spcBef>
              <a:spcAft>
                <a:spcPts val="0"/>
              </a:spcAft>
              <a:buNone/>
            </a:pPr>
            <a:r>
              <a:rPr lang="en-GB" sz="1400" b="1"/>
              <a:t>Leveraging Our Leadership Capital</a:t>
            </a:r>
            <a:endParaRPr sz="1400" b="1"/>
          </a:p>
          <a:p>
            <a:pPr marL="0" lvl="0" indent="0" algn="l" rtl="0">
              <a:lnSpc>
                <a:spcPct val="113000"/>
              </a:lnSpc>
              <a:spcBef>
                <a:spcPts val="400"/>
              </a:spcBef>
              <a:spcAft>
                <a:spcPts val="400"/>
              </a:spcAft>
              <a:buNone/>
            </a:pPr>
            <a:r>
              <a:rPr lang="en-GB" sz="1200"/>
              <a:t>With an ever changing political landscape, Nashville requires strong leadership, committed to eliminating disparities for businesses, employees and community members  through a commitment to equity.</a:t>
            </a:r>
            <a:endParaRPr sz="1200"/>
          </a:p>
        </p:txBody>
      </p:sp>
      <p:sp>
        <p:nvSpPr>
          <p:cNvPr id="213" name="Google Shape;213;p21"/>
          <p:cNvSpPr/>
          <p:nvPr/>
        </p:nvSpPr>
        <p:spPr>
          <a:xfrm>
            <a:off x="4557409" y="3477993"/>
            <a:ext cx="328800" cy="328800"/>
          </a:xfrm>
          <a:prstGeom prst="ellipse">
            <a:avLst/>
          </a:prstGeom>
          <a:solidFill>
            <a:srgbClr val="00BFA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800" b="1">
                <a:solidFill>
                  <a:srgbClr val="FFFFFF"/>
                </a:solidFill>
              </a:rPr>
              <a:t>3</a:t>
            </a:r>
            <a:endParaRPr sz="800" b="1">
              <a:solidFill>
                <a:srgbClr val="FFFFFF"/>
              </a:solidFill>
            </a:endParaRPr>
          </a:p>
        </p:txBody>
      </p:sp>
      <p:sp>
        <p:nvSpPr>
          <p:cNvPr id="214" name="Google Shape;214;p21"/>
          <p:cNvSpPr txBox="1">
            <a:spLocks noGrp="1"/>
          </p:cNvSpPr>
          <p:nvPr>
            <p:ph type="body" idx="1"/>
          </p:nvPr>
        </p:nvSpPr>
        <p:spPr>
          <a:xfrm>
            <a:off x="5002712" y="3408193"/>
            <a:ext cx="3535200" cy="1051800"/>
          </a:xfrm>
          <a:prstGeom prst="rect">
            <a:avLst/>
          </a:prstGeom>
        </p:spPr>
        <p:txBody>
          <a:bodyPr spcFirstLastPara="1" wrap="square" lIns="91425" tIns="91425" rIns="91425" bIns="91425" anchor="t" anchorCtr="0">
            <a:noAutofit/>
          </a:bodyPr>
          <a:lstStyle/>
          <a:p>
            <a:pPr marL="0" lvl="0" indent="0" algn="l" rtl="0">
              <a:lnSpc>
                <a:spcPct val="113000"/>
              </a:lnSpc>
              <a:spcBef>
                <a:spcPts val="0"/>
              </a:spcBef>
              <a:spcAft>
                <a:spcPts val="0"/>
              </a:spcAft>
              <a:buNone/>
            </a:pPr>
            <a:r>
              <a:rPr lang="en-GB" sz="1400" b="1"/>
              <a:t>Convening Leaders and Equity Champions</a:t>
            </a:r>
            <a:endParaRPr sz="1400" b="1"/>
          </a:p>
          <a:p>
            <a:pPr marL="0" lvl="0" indent="0" algn="l" rtl="0">
              <a:lnSpc>
                <a:spcPct val="113000"/>
              </a:lnSpc>
              <a:spcBef>
                <a:spcPts val="400"/>
              </a:spcBef>
              <a:spcAft>
                <a:spcPts val="400"/>
              </a:spcAft>
              <a:buNone/>
            </a:pPr>
            <a:r>
              <a:rPr lang="en-GB" sz="1200"/>
              <a:t>Community leadership is key to shared accountability for the goal of equity and for holding government accountable to staying the course on our Metro Nashville equity journey.</a:t>
            </a:r>
            <a:endParaRPr sz="1200"/>
          </a:p>
        </p:txBody>
      </p:sp>
      <p:grpSp>
        <p:nvGrpSpPr>
          <p:cNvPr id="215" name="Google Shape;215;p21"/>
          <p:cNvGrpSpPr/>
          <p:nvPr/>
        </p:nvGrpSpPr>
        <p:grpSpPr>
          <a:xfrm>
            <a:off x="830392" y="810256"/>
            <a:ext cx="745763" cy="45826"/>
            <a:chOff x="4580561" y="2589004"/>
            <a:chExt cx="1064464" cy="25200"/>
          </a:xfrm>
        </p:grpSpPr>
        <p:sp>
          <p:nvSpPr>
            <p:cNvPr id="216" name="Google Shape;216;p21"/>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21"/>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8" name="Google Shape;218;p21"/>
          <p:cNvSpPr/>
          <p:nvPr/>
        </p:nvSpPr>
        <p:spPr>
          <a:xfrm>
            <a:off x="590400" y="1026725"/>
            <a:ext cx="1189800" cy="3288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21"/>
          <p:cNvSpPr txBox="1">
            <a:spLocks noGrp="1"/>
          </p:cNvSpPr>
          <p:nvPr>
            <p:ph type="title"/>
          </p:nvPr>
        </p:nvSpPr>
        <p:spPr>
          <a:xfrm>
            <a:off x="729450" y="1090050"/>
            <a:ext cx="80781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Why You’re Here: Keeping Equity at the Forefront</a:t>
            </a:r>
            <a:endParaRPr/>
          </a:p>
        </p:txBody>
      </p:sp>
      <p:sp>
        <p:nvSpPr>
          <p:cNvPr id="220" name="Google Shape;220;p21"/>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pic>
        <p:nvPicPr>
          <p:cNvPr id="225" name="Google Shape;225;p22"/>
          <p:cNvPicPr preferRelativeResize="0"/>
          <p:nvPr/>
        </p:nvPicPr>
        <p:blipFill rotWithShape="1">
          <a:blip r:embed="rId3">
            <a:alphaModFix/>
          </a:blip>
          <a:srcRect l="59119" t="50000" r="11297" b="5416"/>
          <a:stretch/>
        </p:blipFill>
        <p:spPr>
          <a:xfrm>
            <a:off x="6213392" y="1860725"/>
            <a:ext cx="2282400" cy="2293200"/>
          </a:xfrm>
          <a:prstGeom prst="ellipse">
            <a:avLst/>
          </a:prstGeom>
          <a:noFill/>
          <a:ln>
            <a:noFill/>
          </a:ln>
        </p:spPr>
      </p:pic>
      <p:pic>
        <p:nvPicPr>
          <p:cNvPr id="226" name="Google Shape;226;p22"/>
          <p:cNvPicPr preferRelativeResize="0"/>
          <p:nvPr/>
        </p:nvPicPr>
        <p:blipFill rotWithShape="1">
          <a:blip r:embed="rId3">
            <a:alphaModFix/>
          </a:blip>
          <a:srcRect l="36132" t="22948" r="34283" b="32397"/>
          <a:stretch/>
        </p:blipFill>
        <p:spPr>
          <a:xfrm>
            <a:off x="3433350" y="1861797"/>
            <a:ext cx="2282400" cy="2293200"/>
          </a:xfrm>
          <a:prstGeom prst="ellipse">
            <a:avLst/>
          </a:prstGeom>
          <a:noFill/>
          <a:ln>
            <a:noFill/>
          </a:ln>
        </p:spPr>
      </p:pic>
      <p:pic>
        <p:nvPicPr>
          <p:cNvPr id="227" name="Google Shape;227;p22"/>
          <p:cNvPicPr preferRelativeResize="0"/>
          <p:nvPr/>
        </p:nvPicPr>
        <p:blipFill rotWithShape="1">
          <a:blip r:embed="rId3">
            <a:alphaModFix/>
          </a:blip>
          <a:srcRect l="7278" t="27747" r="67760" b="34634"/>
          <a:stretch/>
        </p:blipFill>
        <p:spPr>
          <a:xfrm>
            <a:off x="618700" y="1860725"/>
            <a:ext cx="2282400" cy="2293200"/>
          </a:xfrm>
          <a:prstGeom prst="ellipse">
            <a:avLst/>
          </a:prstGeom>
          <a:noFill/>
          <a:ln>
            <a:noFill/>
          </a:ln>
        </p:spPr>
      </p:pic>
      <p:grpSp>
        <p:nvGrpSpPr>
          <p:cNvPr id="228" name="Google Shape;228;p22"/>
          <p:cNvGrpSpPr/>
          <p:nvPr/>
        </p:nvGrpSpPr>
        <p:grpSpPr>
          <a:xfrm>
            <a:off x="830392" y="810256"/>
            <a:ext cx="745763" cy="45826"/>
            <a:chOff x="4580561" y="2589004"/>
            <a:chExt cx="1064464" cy="25200"/>
          </a:xfrm>
        </p:grpSpPr>
        <p:sp>
          <p:nvSpPr>
            <p:cNvPr id="229" name="Google Shape;229;p22"/>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22"/>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1" name="Google Shape;231;p22"/>
          <p:cNvSpPr/>
          <p:nvPr/>
        </p:nvSpPr>
        <p:spPr>
          <a:xfrm>
            <a:off x="590400" y="1026725"/>
            <a:ext cx="1189800" cy="3288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22"/>
          <p:cNvSpPr txBox="1">
            <a:spLocks noGrp="1"/>
          </p:cNvSpPr>
          <p:nvPr>
            <p:ph type="title"/>
          </p:nvPr>
        </p:nvSpPr>
        <p:spPr>
          <a:xfrm>
            <a:off x="729450" y="109080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Metro Nashville by the Numbers</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33" name="Google Shape;233;p22"/>
          <p:cNvSpPr/>
          <p:nvPr/>
        </p:nvSpPr>
        <p:spPr>
          <a:xfrm>
            <a:off x="618688" y="1860725"/>
            <a:ext cx="2282400" cy="2293200"/>
          </a:xfrm>
          <a:prstGeom prst="ellipse">
            <a:avLst/>
          </a:prstGeom>
          <a:solidFill>
            <a:srgbClr val="DADADA">
              <a:alpha val="60340"/>
            </a:srgbClr>
          </a:solidFill>
          <a:ln w="3810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2600" b="1">
                <a:solidFill>
                  <a:schemeClr val="dk2"/>
                </a:solidFill>
                <a:latin typeface="Raleway"/>
                <a:ea typeface="Raleway"/>
                <a:cs typeface="Raleway"/>
                <a:sym typeface="Raleway"/>
              </a:rPr>
              <a:t>9,402</a:t>
            </a:r>
            <a:endParaRPr sz="2600" b="1">
              <a:solidFill>
                <a:schemeClr val="dk2"/>
              </a:solidFill>
              <a:latin typeface="Raleway"/>
              <a:ea typeface="Raleway"/>
              <a:cs typeface="Raleway"/>
              <a:sym typeface="Raleway"/>
            </a:endParaRPr>
          </a:p>
          <a:p>
            <a:pPr marL="0" lvl="0" indent="0" algn="ctr" rtl="0">
              <a:spcBef>
                <a:spcPts val="0"/>
              </a:spcBef>
              <a:spcAft>
                <a:spcPts val="0"/>
              </a:spcAft>
              <a:buNone/>
            </a:pPr>
            <a:r>
              <a:rPr lang="en-GB" sz="2600" b="1">
                <a:solidFill>
                  <a:schemeClr val="dk2"/>
                </a:solidFill>
                <a:latin typeface="Raleway"/>
                <a:ea typeface="Raleway"/>
                <a:cs typeface="Raleway"/>
                <a:sym typeface="Raleway"/>
              </a:rPr>
              <a:t>Staff</a:t>
            </a:r>
            <a:endParaRPr sz="2600" b="1">
              <a:solidFill>
                <a:schemeClr val="dk2"/>
              </a:solidFill>
              <a:latin typeface="Raleway"/>
              <a:ea typeface="Raleway"/>
              <a:cs typeface="Raleway"/>
              <a:sym typeface="Raleway"/>
            </a:endParaRPr>
          </a:p>
        </p:txBody>
      </p:sp>
      <p:sp>
        <p:nvSpPr>
          <p:cNvPr id="234" name="Google Shape;234;p22"/>
          <p:cNvSpPr/>
          <p:nvPr/>
        </p:nvSpPr>
        <p:spPr>
          <a:xfrm>
            <a:off x="3433338" y="1860725"/>
            <a:ext cx="2282400" cy="2293200"/>
          </a:xfrm>
          <a:prstGeom prst="ellipse">
            <a:avLst/>
          </a:prstGeom>
          <a:solidFill>
            <a:srgbClr val="DADADA">
              <a:alpha val="60340"/>
            </a:srgbClr>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2600" b="1">
                <a:solidFill>
                  <a:schemeClr val="dk2"/>
                </a:solidFill>
                <a:latin typeface="Raleway"/>
                <a:ea typeface="Raleway"/>
                <a:cs typeface="Raleway"/>
                <a:sym typeface="Raleway"/>
              </a:rPr>
              <a:t>685,000</a:t>
            </a:r>
            <a:endParaRPr sz="2600" b="1">
              <a:solidFill>
                <a:schemeClr val="dk2"/>
              </a:solidFill>
              <a:latin typeface="Raleway"/>
              <a:ea typeface="Raleway"/>
              <a:cs typeface="Raleway"/>
              <a:sym typeface="Raleway"/>
            </a:endParaRPr>
          </a:p>
          <a:p>
            <a:pPr marL="0" lvl="0" indent="0" algn="ctr" rtl="0">
              <a:spcBef>
                <a:spcPts val="0"/>
              </a:spcBef>
              <a:spcAft>
                <a:spcPts val="0"/>
              </a:spcAft>
              <a:buNone/>
            </a:pPr>
            <a:r>
              <a:rPr lang="en-GB" sz="2350" b="1">
                <a:solidFill>
                  <a:schemeClr val="dk2"/>
                </a:solidFill>
                <a:latin typeface="Raleway"/>
                <a:ea typeface="Raleway"/>
                <a:cs typeface="Raleway"/>
                <a:sym typeface="Raleway"/>
              </a:rPr>
              <a:t>Residents</a:t>
            </a:r>
            <a:endParaRPr sz="2350"/>
          </a:p>
        </p:txBody>
      </p:sp>
      <p:sp>
        <p:nvSpPr>
          <p:cNvPr id="235" name="Google Shape;235;p22"/>
          <p:cNvSpPr/>
          <p:nvPr/>
        </p:nvSpPr>
        <p:spPr>
          <a:xfrm>
            <a:off x="6206313" y="1860725"/>
            <a:ext cx="2282400" cy="2293200"/>
          </a:xfrm>
          <a:prstGeom prst="ellipse">
            <a:avLst/>
          </a:prstGeom>
          <a:solidFill>
            <a:srgbClr val="DADADA">
              <a:alpha val="60340"/>
            </a:srgbClr>
          </a:solidFill>
          <a:ln w="38100" cap="flat" cmpd="sng">
            <a:solidFill>
              <a:srgbClr val="F1C23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200"/>
          </a:p>
        </p:txBody>
      </p:sp>
      <p:sp>
        <p:nvSpPr>
          <p:cNvPr id="236" name="Google Shape;236;p22"/>
          <p:cNvSpPr txBox="1"/>
          <p:nvPr/>
        </p:nvSpPr>
        <p:spPr>
          <a:xfrm>
            <a:off x="6143648" y="2509925"/>
            <a:ext cx="2395200" cy="105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sz="2600" b="1">
                <a:solidFill>
                  <a:schemeClr val="dk2"/>
                </a:solidFill>
                <a:latin typeface="Raleway"/>
                <a:ea typeface="Raleway"/>
                <a:cs typeface="Raleway"/>
                <a:sym typeface="Raleway"/>
              </a:rPr>
              <a:t>25</a:t>
            </a:r>
            <a:endParaRPr sz="2600" b="1">
              <a:solidFill>
                <a:schemeClr val="dk2"/>
              </a:solidFill>
              <a:latin typeface="Raleway"/>
              <a:ea typeface="Raleway"/>
              <a:cs typeface="Raleway"/>
              <a:sym typeface="Raleway"/>
            </a:endParaRPr>
          </a:p>
          <a:p>
            <a:pPr marL="0" lvl="0" indent="0" algn="ctr" rtl="0">
              <a:spcBef>
                <a:spcPts val="0"/>
              </a:spcBef>
              <a:spcAft>
                <a:spcPts val="0"/>
              </a:spcAft>
              <a:buNone/>
            </a:pPr>
            <a:r>
              <a:rPr lang="en-GB" sz="2600" b="1">
                <a:solidFill>
                  <a:schemeClr val="dk2"/>
                </a:solidFill>
                <a:latin typeface="Raleway"/>
                <a:ea typeface="Raleway"/>
                <a:cs typeface="Raleway"/>
                <a:sym typeface="Raleway"/>
              </a:rPr>
              <a:t>Communities</a:t>
            </a:r>
            <a:endParaRPr sz="2600"/>
          </a:p>
        </p:txBody>
      </p:sp>
      <p:sp>
        <p:nvSpPr>
          <p:cNvPr id="237" name="Google Shape;237;p2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grpSp>
        <p:nvGrpSpPr>
          <p:cNvPr id="242" name="Google Shape;242;p23"/>
          <p:cNvGrpSpPr/>
          <p:nvPr/>
        </p:nvGrpSpPr>
        <p:grpSpPr>
          <a:xfrm>
            <a:off x="830392" y="810256"/>
            <a:ext cx="745763" cy="45826"/>
            <a:chOff x="4580561" y="2589004"/>
            <a:chExt cx="1064464" cy="25200"/>
          </a:xfrm>
        </p:grpSpPr>
        <p:sp>
          <p:nvSpPr>
            <p:cNvPr id="243" name="Google Shape;243;p23"/>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23"/>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5" name="Google Shape;245;p23"/>
          <p:cNvSpPr/>
          <p:nvPr/>
        </p:nvSpPr>
        <p:spPr>
          <a:xfrm>
            <a:off x="590400" y="1026725"/>
            <a:ext cx="1189800" cy="3288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23"/>
          <p:cNvSpPr txBox="1">
            <a:spLocks noGrp="1"/>
          </p:cNvSpPr>
          <p:nvPr>
            <p:ph type="title"/>
          </p:nvPr>
        </p:nvSpPr>
        <p:spPr>
          <a:xfrm>
            <a:off x="729450" y="109080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Mission &amp; Vision for</a:t>
            </a:r>
            <a:endParaRPr/>
          </a:p>
          <a:p>
            <a:pPr marL="0" lvl="0" indent="0" algn="l" rtl="0">
              <a:spcBef>
                <a:spcPts val="0"/>
              </a:spcBef>
              <a:spcAft>
                <a:spcPts val="0"/>
              </a:spcAft>
              <a:buNone/>
            </a:pPr>
            <a:r>
              <a:rPr lang="en-GB"/>
              <a:t>Metro Office of Diversity Equity &amp; Inclusion</a:t>
            </a:r>
            <a:endParaRPr/>
          </a:p>
          <a:p>
            <a:pPr marL="0" lvl="0" indent="0" algn="l" rtl="0">
              <a:spcBef>
                <a:spcPts val="0"/>
              </a:spcBef>
              <a:spcAft>
                <a:spcPts val="0"/>
              </a:spcAft>
              <a:buNone/>
            </a:pPr>
            <a:endParaRPr/>
          </a:p>
        </p:txBody>
      </p:sp>
      <p:sp>
        <p:nvSpPr>
          <p:cNvPr id="247" name="Google Shape;247;p23"/>
          <p:cNvSpPr txBox="1">
            <a:spLocks noGrp="1"/>
          </p:cNvSpPr>
          <p:nvPr>
            <p:ph type="body" idx="1"/>
          </p:nvPr>
        </p:nvSpPr>
        <p:spPr>
          <a:xfrm>
            <a:off x="932400" y="2069800"/>
            <a:ext cx="7122900" cy="29883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1400" b="1"/>
              <a:t>Mission</a:t>
            </a:r>
            <a:endParaRPr sz="1400" b="1"/>
          </a:p>
          <a:p>
            <a:pPr marL="0" lvl="0" indent="0" algn="l" rtl="0">
              <a:lnSpc>
                <a:spcPct val="100000"/>
              </a:lnSpc>
              <a:spcBef>
                <a:spcPts val="400"/>
              </a:spcBef>
              <a:spcAft>
                <a:spcPts val="0"/>
              </a:spcAft>
              <a:buNone/>
            </a:pPr>
            <a:r>
              <a:rPr lang="en-GB" sz="1400"/>
              <a:t>Metro Government strives to reflect the diversity of the Nashville community in its hiring practices, contracting and economic development opportunities, and through the delivery of equitable programs, services, and policies by engaging best practice equity and inclusion techniques.</a:t>
            </a:r>
            <a:endParaRPr sz="1400"/>
          </a:p>
          <a:p>
            <a:pPr marL="0" lvl="0" indent="0" algn="l" rtl="0">
              <a:lnSpc>
                <a:spcPct val="100000"/>
              </a:lnSpc>
              <a:spcBef>
                <a:spcPts val="0"/>
              </a:spcBef>
              <a:spcAft>
                <a:spcPts val="0"/>
              </a:spcAft>
              <a:buNone/>
            </a:pPr>
            <a:endParaRPr sz="1400"/>
          </a:p>
          <a:p>
            <a:pPr marL="0" lvl="0" indent="0" algn="l" rtl="0">
              <a:lnSpc>
                <a:spcPct val="100000"/>
              </a:lnSpc>
              <a:spcBef>
                <a:spcPts val="0"/>
              </a:spcBef>
              <a:spcAft>
                <a:spcPts val="0"/>
              </a:spcAft>
              <a:buNone/>
            </a:pPr>
            <a:r>
              <a:rPr lang="en-GB" sz="1400" b="1"/>
              <a:t>Vision</a:t>
            </a:r>
            <a:endParaRPr sz="1400" b="1"/>
          </a:p>
          <a:p>
            <a:pPr marL="0" lvl="0" indent="0" algn="l" rtl="0">
              <a:lnSpc>
                <a:spcPct val="100000"/>
              </a:lnSpc>
              <a:spcBef>
                <a:spcPts val="400"/>
              </a:spcBef>
              <a:spcAft>
                <a:spcPts val="0"/>
              </a:spcAft>
              <a:buNone/>
            </a:pPr>
            <a:r>
              <a:rPr lang="en-GB" sz="1400"/>
              <a:t>Metro Government is at the forefront of equity in governance.  All city leaders set the standard for demonstrated commitment to equity by leveraging diversity, cultivating  inclusion, measuring and ensuring equitable outcomes for all of its residents. </a:t>
            </a:r>
            <a:endParaRPr sz="1400"/>
          </a:p>
        </p:txBody>
      </p:sp>
      <p:sp>
        <p:nvSpPr>
          <p:cNvPr id="248" name="Google Shape;248;p2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2"/>
        <p:cNvGrpSpPr/>
        <p:nvPr/>
      </p:nvGrpSpPr>
      <p:grpSpPr>
        <a:xfrm>
          <a:off x="0" y="0"/>
          <a:ext cx="0" cy="0"/>
          <a:chOff x="0" y="0"/>
          <a:chExt cx="0" cy="0"/>
        </a:xfrm>
      </p:grpSpPr>
      <p:pic>
        <p:nvPicPr>
          <p:cNvPr id="253" name="Google Shape;253;p24"/>
          <p:cNvPicPr preferRelativeResize="0"/>
          <p:nvPr/>
        </p:nvPicPr>
        <p:blipFill>
          <a:blip r:embed="rId4">
            <a:alphaModFix/>
          </a:blip>
          <a:stretch>
            <a:fillRect/>
          </a:stretch>
        </p:blipFill>
        <p:spPr>
          <a:xfrm>
            <a:off x="0" y="487925"/>
            <a:ext cx="9144000" cy="4572000"/>
          </a:xfrm>
          <a:prstGeom prst="rect">
            <a:avLst/>
          </a:prstGeom>
          <a:noFill/>
          <a:ln>
            <a:noFill/>
          </a:ln>
        </p:spPr>
      </p:pic>
      <p:sp>
        <p:nvSpPr>
          <p:cNvPr id="254" name="Google Shape;254;p24"/>
          <p:cNvSpPr txBox="1">
            <a:spLocks noGrp="1"/>
          </p:cNvSpPr>
          <p:nvPr>
            <p:ph type="ctrTitle"/>
          </p:nvPr>
        </p:nvSpPr>
        <p:spPr>
          <a:xfrm>
            <a:off x="729450" y="1322450"/>
            <a:ext cx="7191600" cy="1664700"/>
          </a:xfrm>
          <a:prstGeom prst="rect">
            <a:avLst/>
          </a:prstGeom>
          <a:effectLst>
            <a:outerShdw blurRad="57150" dist="19050" dir="5400000" algn="bl" rotWithShape="0">
              <a:srgbClr val="000000">
                <a:alpha val="82000"/>
              </a:srgbClr>
            </a:outerShdw>
          </a:effectLst>
        </p:spPr>
        <p:txBody>
          <a:bodyPr spcFirstLastPara="1" wrap="square" lIns="91425" tIns="91425" rIns="91425" bIns="91425" anchor="t" anchorCtr="0">
            <a:noAutofit/>
          </a:bodyPr>
          <a:lstStyle/>
          <a:p>
            <a:pPr marL="0" lvl="0" indent="0" algn="l" rtl="0">
              <a:spcBef>
                <a:spcPts val="0"/>
              </a:spcBef>
              <a:spcAft>
                <a:spcPts val="0"/>
              </a:spcAft>
              <a:buNone/>
            </a:pPr>
            <a:r>
              <a:rPr lang="en-GB" sz="4800">
                <a:solidFill>
                  <a:srgbClr val="FFFFFF"/>
                </a:solidFill>
              </a:rPr>
              <a:t>Metro Nashville </a:t>
            </a:r>
            <a:endParaRPr sz="4800">
              <a:solidFill>
                <a:srgbClr val="FFFFFF"/>
              </a:solidFill>
            </a:endParaRPr>
          </a:p>
          <a:p>
            <a:pPr marL="0" lvl="0" indent="0" algn="l" rtl="0">
              <a:spcBef>
                <a:spcPts val="0"/>
              </a:spcBef>
              <a:spcAft>
                <a:spcPts val="0"/>
              </a:spcAft>
              <a:buNone/>
            </a:pPr>
            <a:r>
              <a:rPr lang="en-GB" sz="4800">
                <a:solidFill>
                  <a:srgbClr val="FFFFFF"/>
                </a:solidFill>
              </a:rPr>
              <a:t>Equity Data Dashboard</a:t>
            </a:r>
            <a:endParaRPr>
              <a:solidFill>
                <a:srgbClr val="FFFFFF"/>
              </a:solidFill>
            </a:endParaRPr>
          </a:p>
        </p:txBody>
      </p:sp>
      <p:sp>
        <p:nvSpPr>
          <p:cNvPr id="255" name="Google Shape;255;p24"/>
          <p:cNvSpPr txBox="1">
            <a:spLocks noGrp="1"/>
          </p:cNvSpPr>
          <p:nvPr>
            <p:ph type="subTitle" idx="4294967295"/>
          </p:nvPr>
        </p:nvSpPr>
        <p:spPr>
          <a:xfrm>
            <a:off x="729563" y="2998272"/>
            <a:ext cx="4890900" cy="541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800" b="1">
              <a:solidFill>
                <a:srgbClr val="FFFFFF"/>
              </a:solidFill>
            </a:endParaRPr>
          </a:p>
          <a:p>
            <a:pPr marL="0" lvl="0" indent="0" algn="l" rtl="0">
              <a:spcBef>
                <a:spcPts val="1600"/>
              </a:spcBef>
              <a:spcAft>
                <a:spcPts val="1600"/>
              </a:spcAft>
              <a:buNone/>
            </a:pPr>
            <a:endParaRPr sz="1400" b="1"/>
          </a:p>
        </p:txBody>
      </p:sp>
      <p:grpSp>
        <p:nvGrpSpPr>
          <p:cNvPr id="256" name="Google Shape;256;p24"/>
          <p:cNvGrpSpPr/>
          <p:nvPr/>
        </p:nvGrpSpPr>
        <p:grpSpPr>
          <a:xfrm>
            <a:off x="830392" y="1191256"/>
            <a:ext cx="745763" cy="45826"/>
            <a:chOff x="4580561" y="2589004"/>
            <a:chExt cx="1064464" cy="25200"/>
          </a:xfrm>
        </p:grpSpPr>
        <p:sp>
          <p:nvSpPr>
            <p:cNvPr id="257" name="Google Shape;257;p24"/>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24"/>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9" name="Google Shape;259;p24"/>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grpSp>
        <p:nvGrpSpPr>
          <p:cNvPr id="264" name="Google Shape;264;p25"/>
          <p:cNvGrpSpPr/>
          <p:nvPr/>
        </p:nvGrpSpPr>
        <p:grpSpPr>
          <a:xfrm>
            <a:off x="830392" y="810000"/>
            <a:ext cx="745763" cy="45826"/>
            <a:chOff x="4580561" y="2589004"/>
            <a:chExt cx="1064464" cy="25200"/>
          </a:xfrm>
        </p:grpSpPr>
        <p:sp>
          <p:nvSpPr>
            <p:cNvPr id="265" name="Google Shape;265;p25"/>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25"/>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7" name="Google Shape;267;p25"/>
          <p:cNvSpPr/>
          <p:nvPr/>
        </p:nvSpPr>
        <p:spPr>
          <a:xfrm>
            <a:off x="590400" y="1026725"/>
            <a:ext cx="1189800" cy="3288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25"/>
          <p:cNvSpPr txBox="1">
            <a:spLocks noGrp="1"/>
          </p:cNvSpPr>
          <p:nvPr>
            <p:ph type="title"/>
          </p:nvPr>
        </p:nvSpPr>
        <p:spPr>
          <a:xfrm>
            <a:off x="729450" y="90720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Diversity &amp; Inclusion Assessment SWOT</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69" name="Google Shape;269;p2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8</a:t>
            </a:fld>
            <a:endParaRPr/>
          </a:p>
        </p:txBody>
      </p:sp>
      <p:grpSp>
        <p:nvGrpSpPr>
          <p:cNvPr id="270" name="Google Shape;270;p25"/>
          <p:cNvGrpSpPr/>
          <p:nvPr/>
        </p:nvGrpSpPr>
        <p:grpSpPr>
          <a:xfrm>
            <a:off x="539250" y="1656452"/>
            <a:ext cx="8065500" cy="2910448"/>
            <a:chOff x="352800" y="1656452"/>
            <a:chExt cx="8065500" cy="2910448"/>
          </a:xfrm>
        </p:grpSpPr>
        <p:sp>
          <p:nvSpPr>
            <p:cNvPr id="271" name="Google Shape;271;p25"/>
            <p:cNvSpPr txBox="1"/>
            <p:nvPr/>
          </p:nvSpPr>
          <p:spPr>
            <a:xfrm>
              <a:off x="830399" y="3518100"/>
              <a:ext cx="3519900" cy="842400"/>
            </a:xfrm>
            <a:prstGeom prst="rect">
              <a:avLst/>
            </a:prstGeom>
            <a:noFill/>
            <a:ln>
              <a:noFill/>
            </a:ln>
          </p:spPr>
          <p:txBody>
            <a:bodyPr spcFirstLastPara="1" wrap="square" lIns="34300" tIns="17150" rIns="34300" bIns="17150" anchor="t" anchorCtr="0">
              <a:noAutofit/>
            </a:bodyPr>
            <a:lstStyle/>
            <a:p>
              <a:pPr marL="0" marR="0" lvl="0" indent="0" algn="l" rtl="0">
                <a:lnSpc>
                  <a:spcPct val="115000"/>
                </a:lnSpc>
                <a:spcBef>
                  <a:spcPts val="0"/>
                </a:spcBef>
                <a:spcAft>
                  <a:spcPts val="0"/>
                </a:spcAft>
                <a:buNone/>
              </a:pPr>
              <a:r>
                <a:rPr lang="en-GB" sz="1100" b="1">
                  <a:solidFill>
                    <a:schemeClr val="accent1"/>
                  </a:solidFill>
                  <a:latin typeface="Lato"/>
                  <a:ea typeface="Lato"/>
                  <a:cs typeface="Lato"/>
                  <a:sym typeface="Lato"/>
                </a:rPr>
                <a:t>Opportunities</a:t>
              </a:r>
              <a:endParaRPr sz="1100" b="1">
                <a:solidFill>
                  <a:schemeClr val="accent1"/>
                </a:solidFill>
                <a:latin typeface="Lato"/>
                <a:ea typeface="Lato"/>
                <a:cs typeface="Lato"/>
                <a:sym typeface="Lato"/>
              </a:endParaRPr>
            </a:p>
            <a:p>
              <a:pPr marL="269999" marR="0" lvl="0" indent="-159849" algn="l" rtl="0">
                <a:lnSpc>
                  <a:spcPct val="115000"/>
                </a:lnSpc>
                <a:spcBef>
                  <a:spcPts val="0"/>
                </a:spcBef>
                <a:spcAft>
                  <a:spcPts val="0"/>
                </a:spcAft>
                <a:buClr>
                  <a:schemeClr val="accent1"/>
                </a:buClr>
                <a:buSzPts val="1100"/>
                <a:buFont typeface="Lato"/>
                <a:buChar char="●"/>
              </a:pPr>
              <a:r>
                <a:rPr lang="en-GB" sz="1100">
                  <a:solidFill>
                    <a:schemeClr val="accent1"/>
                  </a:solidFill>
                  <a:latin typeface="Lato"/>
                  <a:ea typeface="Lato"/>
                  <a:cs typeface="Lato"/>
                  <a:sym typeface="Lato"/>
                </a:rPr>
                <a:t>Community Partnerships</a:t>
              </a:r>
              <a:endParaRPr sz="1100">
                <a:solidFill>
                  <a:schemeClr val="accent1"/>
                </a:solidFill>
                <a:latin typeface="Lato"/>
                <a:ea typeface="Lato"/>
                <a:cs typeface="Lato"/>
                <a:sym typeface="Lato"/>
              </a:endParaRPr>
            </a:p>
            <a:p>
              <a:pPr marL="269999" marR="0" lvl="0" indent="-159849" algn="l" rtl="0">
                <a:lnSpc>
                  <a:spcPct val="115000"/>
                </a:lnSpc>
                <a:spcBef>
                  <a:spcPts val="0"/>
                </a:spcBef>
                <a:spcAft>
                  <a:spcPts val="0"/>
                </a:spcAft>
                <a:buClr>
                  <a:schemeClr val="accent1"/>
                </a:buClr>
                <a:buSzPts val="1100"/>
                <a:buFont typeface="Lato"/>
                <a:buChar char="●"/>
              </a:pPr>
              <a:r>
                <a:rPr lang="en-GB" sz="1100">
                  <a:solidFill>
                    <a:schemeClr val="accent1"/>
                  </a:solidFill>
                  <a:latin typeface="Lato"/>
                  <a:ea typeface="Lato"/>
                  <a:cs typeface="Lato"/>
                  <a:sym typeface="Lato"/>
                </a:rPr>
                <a:t>Fast growing diverse market</a:t>
              </a:r>
              <a:endParaRPr sz="1100">
                <a:solidFill>
                  <a:schemeClr val="accent1"/>
                </a:solidFill>
                <a:latin typeface="Lato"/>
                <a:ea typeface="Lato"/>
                <a:cs typeface="Lato"/>
                <a:sym typeface="Lato"/>
              </a:endParaRPr>
            </a:p>
            <a:p>
              <a:pPr marL="269999" marR="0" lvl="0" indent="-159849" algn="l" rtl="0">
                <a:lnSpc>
                  <a:spcPct val="115000"/>
                </a:lnSpc>
                <a:spcBef>
                  <a:spcPts val="0"/>
                </a:spcBef>
                <a:spcAft>
                  <a:spcPts val="0"/>
                </a:spcAft>
                <a:buClr>
                  <a:schemeClr val="accent1"/>
                </a:buClr>
                <a:buSzPts val="1100"/>
                <a:buFont typeface="Lato"/>
                <a:buChar char="●"/>
              </a:pPr>
              <a:r>
                <a:rPr lang="en-GB" sz="1100">
                  <a:solidFill>
                    <a:schemeClr val="accent1"/>
                  </a:solidFill>
                  <a:latin typeface="Lato"/>
                  <a:ea typeface="Lato"/>
                  <a:cs typeface="Lato"/>
                  <a:sym typeface="Lato"/>
                </a:rPr>
                <a:t>Department successes across Metro</a:t>
              </a:r>
              <a:endParaRPr sz="1100">
                <a:solidFill>
                  <a:schemeClr val="accent1"/>
                </a:solidFill>
                <a:latin typeface="Lato"/>
                <a:ea typeface="Lato"/>
                <a:cs typeface="Lato"/>
                <a:sym typeface="Lato"/>
              </a:endParaRPr>
            </a:p>
            <a:p>
              <a:pPr marL="269999" marR="0" lvl="0" indent="-159849" algn="l" rtl="0">
                <a:lnSpc>
                  <a:spcPct val="115000"/>
                </a:lnSpc>
                <a:spcBef>
                  <a:spcPts val="0"/>
                </a:spcBef>
                <a:spcAft>
                  <a:spcPts val="0"/>
                </a:spcAft>
                <a:buClr>
                  <a:schemeClr val="accent1"/>
                </a:buClr>
                <a:buSzPts val="1100"/>
                <a:buFont typeface="Lato"/>
                <a:buChar char="●"/>
              </a:pPr>
              <a:r>
                <a:rPr lang="en-GB" sz="1100">
                  <a:solidFill>
                    <a:schemeClr val="accent1"/>
                  </a:solidFill>
                  <a:latin typeface="Lato"/>
                  <a:ea typeface="Lato"/>
                  <a:cs typeface="Lato"/>
                  <a:sym typeface="Lato"/>
                </a:rPr>
                <a:t>Achievement of the Mayor’s D&amp;I Vision</a:t>
              </a:r>
              <a:endParaRPr sz="1100">
                <a:solidFill>
                  <a:schemeClr val="accent1"/>
                </a:solidFill>
                <a:latin typeface="Lato"/>
                <a:ea typeface="Lato"/>
                <a:cs typeface="Lato"/>
                <a:sym typeface="Lato"/>
              </a:endParaRPr>
            </a:p>
          </p:txBody>
        </p:sp>
        <p:sp>
          <p:nvSpPr>
            <p:cNvPr id="272" name="Google Shape;272;p25"/>
            <p:cNvSpPr/>
            <p:nvPr/>
          </p:nvSpPr>
          <p:spPr>
            <a:xfrm>
              <a:off x="3826727" y="1656452"/>
              <a:ext cx="327600" cy="327600"/>
            </a:xfrm>
            <a:prstGeom prst="ellipse">
              <a:avLst/>
            </a:prstGeom>
            <a:solidFill>
              <a:srgbClr val="EC8921"/>
            </a:solidFill>
            <a:ln>
              <a:noFill/>
            </a:ln>
          </p:spPr>
          <p:txBody>
            <a:bodyPr spcFirstLastPara="1" wrap="square" lIns="34300" tIns="17150" rIns="34300" bIns="17150" anchor="ctr" anchorCtr="0">
              <a:noAutofit/>
            </a:bodyPr>
            <a:lstStyle/>
            <a:p>
              <a:pPr marL="0" marR="0" lvl="0" indent="0" algn="ctr" rtl="0">
                <a:spcBef>
                  <a:spcPts val="0"/>
                </a:spcBef>
                <a:spcAft>
                  <a:spcPts val="0"/>
                </a:spcAft>
                <a:buNone/>
              </a:pPr>
              <a:r>
                <a:rPr lang="en-GB" sz="1200" b="1">
                  <a:solidFill>
                    <a:schemeClr val="lt1"/>
                  </a:solidFill>
                  <a:latin typeface="Raleway"/>
                  <a:ea typeface="Raleway"/>
                  <a:cs typeface="Raleway"/>
                  <a:sym typeface="Raleway"/>
                </a:rPr>
                <a:t>W</a:t>
              </a:r>
              <a:endParaRPr sz="1200" b="1" i="0" u="none" strike="noStrike" cap="none">
                <a:solidFill>
                  <a:schemeClr val="lt1"/>
                </a:solidFill>
                <a:latin typeface="Raleway"/>
                <a:ea typeface="Raleway"/>
                <a:cs typeface="Raleway"/>
                <a:sym typeface="Raleway"/>
              </a:endParaRPr>
            </a:p>
          </p:txBody>
        </p:sp>
        <p:sp>
          <p:nvSpPr>
            <p:cNvPr id="273" name="Google Shape;273;p25"/>
            <p:cNvSpPr/>
            <p:nvPr/>
          </p:nvSpPr>
          <p:spPr>
            <a:xfrm>
              <a:off x="3826723" y="3453553"/>
              <a:ext cx="327600" cy="327600"/>
            </a:xfrm>
            <a:prstGeom prst="ellipse">
              <a:avLst/>
            </a:prstGeom>
            <a:solidFill>
              <a:schemeClr val="accent3"/>
            </a:solidFill>
            <a:ln>
              <a:noFill/>
            </a:ln>
          </p:spPr>
          <p:txBody>
            <a:bodyPr spcFirstLastPara="1" wrap="square" lIns="34300" tIns="17150" rIns="34300" bIns="17150" anchor="ctr" anchorCtr="0">
              <a:noAutofit/>
            </a:bodyPr>
            <a:lstStyle/>
            <a:p>
              <a:pPr marL="0" marR="0" lvl="0" indent="0" algn="ctr" rtl="0">
                <a:spcBef>
                  <a:spcPts val="0"/>
                </a:spcBef>
                <a:spcAft>
                  <a:spcPts val="0"/>
                </a:spcAft>
                <a:buNone/>
              </a:pPr>
              <a:r>
                <a:rPr lang="en-GB" sz="1200" b="1">
                  <a:solidFill>
                    <a:schemeClr val="lt1"/>
                  </a:solidFill>
                  <a:latin typeface="Roboto"/>
                  <a:ea typeface="Roboto"/>
                  <a:cs typeface="Roboto"/>
                  <a:sym typeface="Roboto"/>
                </a:rPr>
                <a:t>T</a:t>
              </a:r>
              <a:endParaRPr sz="1200" b="1" i="0" u="none" strike="noStrike" cap="none">
                <a:solidFill>
                  <a:schemeClr val="lt1"/>
                </a:solidFill>
                <a:latin typeface="Roboto"/>
                <a:ea typeface="Roboto"/>
                <a:cs typeface="Roboto"/>
                <a:sym typeface="Roboto"/>
              </a:endParaRPr>
            </a:p>
          </p:txBody>
        </p:sp>
        <p:sp>
          <p:nvSpPr>
            <p:cNvPr id="274" name="Google Shape;274;p25"/>
            <p:cNvSpPr/>
            <p:nvPr/>
          </p:nvSpPr>
          <p:spPr>
            <a:xfrm>
              <a:off x="354228" y="3453560"/>
              <a:ext cx="327600" cy="327600"/>
            </a:xfrm>
            <a:prstGeom prst="ellipse">
              <a:avLst/>
            </a:prstGeom>
            <a:solidFill>
              <a:srgbClr val="00BFA5"/>
            </a:solidFill>
            <a:ln>
              <a:noFill/>
            </a:ln>
          </p:spPr>
          <p:txBody>
            <a:bodyPr spcFirstLastPara="1" wrap="square" lIns="34300" tIns="17150" rIns="34300" bIns="17150" anchor="ctr" anchorCtr="0">
              <a:noAutofit/>
            </a:bodyPr>
            <a:lstStyle/>
            <a:p>
              <a:pPr marL="0" marR="0" lvl="0" indent="0" algn="ctr" rtl="0">
                <a:spcBef>
                  <a:spcPts val="0"/>
                </a:spcBef>
                <a:spcAft>
                  <a:spcPts val="0"/>
                </a:spcAft>
                <a:buNone/>
              </a:pPr>
              <a:r>
                <a:rPr lang="en-GB" sz="1200" b="1">
                  <a:solidFill>
                    <a:schemeClr val="lt1"/>
                  </a:solidFill>
                  <a:latin typeface="Roboto"/>
                  <a:ea typeface="Roboto"/>
                  <a:cs typeface="Roboto"/>
                  <a:sym typeface="Roboto"/>
                </a:rPr>
                <a:t>O</a:t>
              </a:r>
              <a:endParaRPr sz="1200" b="1" i="0" u="none" strike="noStrike" cap="none">
                <a:solidFill>
                  <a:schemeClr val="lt1"/>
                </a:solidFill>
                <a:latin typeface="Roboto"/>
                <a:ea typeface="Roboto"/>
                <a:cs typeface="Roboto"/>
                <a:sym typeface="Roboto"/>
              </a:endParaRPr>
            </a:p>
          </p:txBody>
        </p:sp>
        <p:sp>
          <p:nvSpPr>
            <p:cNvPr id="275" name="Google Shape;275;p25"/>
            <p:cNvSpPr/>
            <p:nvPr/>
          </p:nvSpPr>
          <p:spPr>
            <a:xfrm>
              <a:off x="352800" y="1656453"/>
              <a:ext cx="327600" cy="327600"/>
            </a:xfrm>
            <a:prstGeom prst="ellipse">
              <a:avLst/>
            </a:prstGeom>
            <a:solidFill>
              <a:schemeClr val="dk1"/>
            </a:solidFill>
            <a:ln>
              <a:noFill/>
            </a:ln>
          </p:spPr>
          <p:txBody>
            <a:bodyPr spcFirstLastPara="1" wrap="square" lIns="34300" tIns="17150" rIns="34300" bIns="17150" anchor="ctr" anchorCtr="0">
              <a:noAutofit/>
            </a:bodyPr>
            <a:lstStyle/>
            <a:p>
              <a:pPr marL="0" marR="0" lvl="0" indent="0" algn="ctr" rtl="0">
                <a:spcBef>
                  <a:spcPts val="0"/>
                </a:spcBef>
                <a:spcAft>
                  <a:spcPts val="0"/>
                </a:spcAft>
                <a:buNone/>
              </a:pPr>
              <a:r>
                <a:rPr lang="en-GB" sz="1200" b="1">
                  <a:solidFill>
                    <a:schemeClr val="lt1"/>
                  </a:solidFill>
                  <a:latin typeface="Raleway"/>
                  <a:ea typeface="Raleway"/>
                  <a:cs typeface="Raleway"/>
                  <a:sym typeface="Raleway"/>
                </a:rPr>
                <a:t>S</a:t>
              </a:r>
              <a:endParaRPr sz="1200" b="1" i="0" u="none" strike="noStrike" cap="none">
                <a:solidFill>
                  <a:schemeClr val="lt1"/>
                </a:solidFill>
                <a:latin typeface="Raleway"/>
                <a:ea typeface="Raleway"/>
                <a:cs typeface="Raleway"/>
                <a:sym typeface="Raleway"/>
              </a:endParaRPr>
            </a:p>
          </p:txBody>
        </p:sp>
        <p:sp>
          <p:nvSpPr>
            <p:cNvPr id="276" name="Google Shape;276;p25"/>
            <p:cNvSpPr txBox="1"/>
            <p:nvPr/>
          </p:nvSpPr>
          <p:spPr>
            <a:xfrm>
              <a:off x="4290600" y="3518100"/>
              <a:ext cx="4087800" cy="1048800"/>
            </a:xfrm>
            <a:prstGeom prst="rect">
              <a:avLst/>
            </a:prstGeom>
            <a:noFill/>
            <a:ln>
              <a:noFill/>
            </a:ln>
          </p:spPr>
          <p:txBody>
            <a:bodyPr spcFirstLastPara="1" wrap="square" lIns="34300" tIns="17150" rIns="34300" bIns="17150" anchor="t" anchorCtr="0">
              <a:noAutofit/>
            </a:bodyPr>
            <a:lstStyle/>
            <a:p>
              <a:pPr marL="0" marR="0" lvl="0" indent="0" algn="l" rtl="0">
                <a:lnSpc>
                  <a:spcPct val="115000"/>
                </a:lnSpc>
                <a:spcBef>
                  <a:spcPts val="0"/>
                </a:spcBef>
                <a:spcAft>
                  <a:spcPts val="0"/>
                </a:spcAft>
                <a:buNone/>
              </a:pPr>
              <a:r>
                <a:rPr lang="en-GB" sz="1100" b="1">
                  <a:solidFill>
                    <a:schemeClr val="accent1"/>
                  </a:solidFill>
                  <a:latin typeface="Lato"/>
                  <a:ea typeface="Lato"/>
                  <a:cs typeface="Lato"/>
                  <a:sym typeface="Lato"/>
                </a:rPr>
                <a:t>Threats</a:t>
              </a:r>
              <a:endParaRPr sz="1100" b="1">
                <a:solidFill>
                  <a:schemeClr val="accent1"/>
                </a:solidFill>
                <a:latin typeface="Lato"/>
                <a:ea typeface="Lato"/>
                <a:cs typeface="Lato"/>
                <a:sym typeface="Lato"/>
              </a:endParaRPr>
            </a:p>
            <a:p>
              <a:pPr marL="269999" marR="0" lvl="0" indent="-159849" algn="l" rtl="0">
                <a:lnSpc>
                  <a:spcPct val="115000"/>
                </a:lnSpc>
                <a:spcBef>
                  <a:spcPts val="0"/>
                </a:spcBef>
                <a:spcAft>
                  <a:spcPts val="0"/>
                </a:spcAft>
                <a:buClr>
                  <a:schemeClr val="accent1"/>
                </a:buClr>
                <a:buSzPts val="1100"/>
                <a:buFont typeface="Lato"/>
                <a:buChar char="●"/>
              </a:pPr>
              <a:r>
                <a:rPr lang="en-GB" sz="1100">
                  <a:solidFill>
                    <a:schemeClr val="accent1"/>
                  </a:solidFill>
                  <a:latin typeface="Lato"/>
                  <a:ea typeface="Lato"/>
                  <a:cs typeface="Lato"/>
                  <a:sym typeface="Lato"/>
                </a:rPr>
                <a:t>Attraction of the best future talent</a:t>
              </a:r>
              <a:endParaRPr sz="1100">
                <a:solidFill>
                  <a:schemeClr val="accent1"/>
                </a:solidFill>
                <a:latin typeface="Lato"/>
                <a:ea typeface="Lato"/>
                <a:cs typeface="Lato"/>
                <a:sym typeface="Lato"/>
              </a:endParaRPr>
            </a:p>
            <a:p>
              <a:pPr marL="269999" marR="0" lvl="0" indent="-159849" algn="l" rtl="0">
                <a:lnSpc>
                  <a:spcPct val="115000"/>
                </a:lnSpc>
                <a:spcBef>
                  <a:spcPts val="0"/>
                </a:spcBef>
                <a:spcAft>
                  <a:spcPts val="0"/>
                </a:spcAft>
                <a:buClr>
                  <a:schemeClr val="accent1"/>
                </a:buClr>
                <a:buSzPts val="1100"/>
                <a:buFont typeface="Lato"/>
                <a:buChar char="●"/>
              </a:pPr>
              <a:r>
                <a:rPr lang="en-GB" sz="1100">
                  <a:solidFill>
                    <a:schemeClr val="accent1"/>
                  </a:solidFill>
                  <a:latin typeface="Lato"/>
                  <a:ea typeface="Lato"/>
                  <a:cs typeface="Lato"/>
                  <a:sym typeface="Lato"/>
                </a:rPr>
                <a:t>Current employees not able to serve a rapidly growing diverse Nashvillian population</a:t>
              </a:r>
              <a:endParaRPr sz="1100">
                <a:solidFill>
                  <a:schemeClr val="accent1"/>
                </a:solidFill>
                <a:latin typeface="Lato"/>
                <a:ea typeface="Lato"/>
                <a:cs typeface="Lato"/>
                <a:sym typeface="Lato"/>
              </a:endParaRPr>
            </a:p>
            <a:p>
              <a:pPr marL="269999" marR="0" lvl="0" indent="-159849" algn="l" rtl="0">
                <a:lnSpc>
                  <a:spcPct val="115000"/>
                </a:lnSpc>
                <a:spcBef>
                  <a:spcPts val="0"/>
                </a:spcBef>
                <a:spcAft>
                  <a:spcPts val="0"/>
                </a:spcAft>
                <a:buClr>
                  <a:schemeClr val="accent1"/>
                </a:buClr>
                <a:buSzPts val="1100"/>
                <a:buFont typeface="Lato"/>
                <a:buChar char="●"/>
              </a:pPr>
              <a:r>
                <a:rPr lang="en-GB" sz="1100">
                  <a:solidFill>
                    <a:schemeClr val="accent1"/>
                  </a:solidFill>
                  <a:latin typeface="Lato"/>
                  <a:ea typeface="Lato"/>
                  <a:cs typeface="Lato"/>
                  <a:sym typeface="Lato"/>
                </a:rPr>
                <a:t>Risk of Reputation</a:t>
              </a:r>
              <a:endParaRPr sz="1100">
                <a:solidFill>
                  <a:schemeClr val="accent1"/>
                </a:solidFill>
                <a:latin typeface="Lato"/>
                <a:ea typeface="Lato"/>
                <a:cs typeface="Lato"/>
                <a:sym typeface="Lato"/>
              </a:endParaRPr>
            </a:p>
            <a:p>
              <a:pPr marL="269999" marR="0" lvl="0" indent="-159849" algn="l" rtl="0">
                <a:lnSpc>
                  <a:spcPct val="115000"/>
                </a:lnSpc>
                <a:spcBef>
                  <a:spcPts val="0"/>
                </a:spcBef>
                <a:spcAft>
                  <a:spcPts val="0"/>
                </a:spcAft>
                <a:buClr>
                  <a:schemeClr val="accent1"/>
                </a:buClr>
                <a:buSzPts val="1100"/>
                <a:buFont typeface="Lato"/>
                <a:buChar char="●"/>
              </a:pPr>
              <a:r>
                <a:rPr lang="en-GB" sz="1100">
                  <a:solidFill>
                    <a:schemeClr val="accent1"/>
                  </a:solidFill>
                  <a:latin typeface="Lato"/>
                  <a:ea typeface="Lato"/>
                  <a:cs typeface="Lato"/>
                  <a:sym typeface="Lato"/>
                </a:rPr>
                <a:t>National climate impacting the Police department's ability to recruit diverse talent locally</a:t>
              </a:r>
              <a:endParaRPr sz="1100">
                <a:solidFill>
                  <a:schemeClr val="accent1"/>
                </a:solidFill>
                <a:latin typeface="Lato"/>
                <a:ea typeface="Lato"/>
                <a:cs typeface="Lato"/>
                <a:sym typeface="Lato"/>
              </a:endParaRPr>
            </a:p>
          </p:txBody>
        </p:sp>
        <p:sp>
          <p:nvSpPr>
            <p:cNvPr id="277" name="Google Shape;277;p25"/>
            <p:cNvSpPr txBox="1"/>
            <p:nvPr/>
          </p:nvSpPr>
          <p:spPr>
            <a:xfrm>
              <a:off x="4290600" y="1731900"/>
              <a:ext cx="4127700" cy="1721700"/>
            </a:xfrm>
            <a:prstGeom prst="rect">
              <a:avLst/>
            </a:prstGeom>
            <a:noFill/>
            <a:ln>
              <a:noFill/>
            </a:ln>
          </p:spPr>
          <p:txBody>
            <a:bodyPr spcFirstLastPara="1" wrap="square" lIns="34300" tIns="17150" rIns="34300" bIns="17150" anchor="t" anchorCtr="0">
              <a:noAutofit/>
            </a:bodyPr>
            <a:lstStyle/>
            <a:p>
              <a:pPr marL="0" marR="0" lvl="0" indent="0" algn="l" rtl="0">
                <a:lnSpc>
                  <a:spcPct val="115000"/>
                </a:lnSpc>
                <a:spcBef>
                  <a:spcPts val="0"/>
                </a:spcBef>
                <a:spcAft>
                  <a:spcPts val="0"/>
                </a:spcAft>
                <a:buNone/>
              </a:pPr>
              <a:r>
                <a:rPr lang="en-GB" sz="1100" b="1">
                  <a:solidFill>
                    <a:schemeClr val="accent1"/>
                  </a:solidFill>
                  <a:latin typeface="Lato"/>
                  <a:ea typeface="Lato"/>
                  <a:cs typeface="Lato"/>
                  <a:sym typeface="Lato"/>
                </a:rPr>
                <a:t>Weaknesses</a:t>
              </a:r>
              <a:endParaRPr sz="1100" b="1">
                <a:solidFill>
                  <a:schemeClr val="accent1"/>
                </a:solidFill>
                <a:latin typeface="Lato"/>
                <a:ea typeface="Lato"/>
                <a:cs typeface="Lato"/>
                <a:sym typeface="Lato"/>
              </a:endParaRPr>
            </a:p>
            <a:p>
              <a:pPr marL="269999" marR="0" lvl="0" indent="-153499" algn="l" rtl="0">
                <a:lnSpc>
                  <a:spcPct val="115000"/>
                </a:lnSpc>
                <a:spcBef>
                  <a:spcPts val="0"/>
                </a:spcBef>
                <a:spcAft>
                  <a:spcPts val="0"/>
                </a:spcAft>
                <a:buClr>
                  <a:schemeClr val="accent1"/>
                </a:buClr>
                <a:buSzPts val="1000"/>
                <a:buFont typeface="Lato"/>
                <a:buChar char="●"/>
              </a:pPr>
              <a:r>
                <a:rPr lang="en-GB" sz="1000">
                  <a:solidFill>
                    <a:schemeClr val="accent1"/>
                  </a:solidFill>
                  <a:latin typeface="Lato"/>
                  <a:ea typeface="Lato"/>
                  <a:cs typeface="Lato"/>
                  <a:sym typeface="Lato"/>
                </a:rPr>
                <a:t>Lack of Fairness &amp; Equity appears in African American, Native American, transgender, disabled, and 5 20+ year tenured groups</a:t>
              </a:r>
              <a:endParaRPr sz="1000">
                <a:solidFill>
                  <a:schemeClr val="accent1"/>
                </a:solidFill>
                <a:latin typeface="Lato"/>
                <a:ea typeface="Lato"/>
                <a:cs typeface="Lato"/>
                <a:sym typeface="Lato"/>
              </a:endParaRPr>
            </a:p>
            <a:p>
              <a:pPr marL="269999" marR="0" lvl="0" indent="-153499" algn="l" rtl="0">
                <a:lnSpc>
                  <a:spcPct val="115000"/>
                </a:lnSpc>
                <a:spcBef>
                  <a:spcPts val="0"/>
                </a:spcBef>
                <a:spcAft>
                  <a:spcPts val="0"/>
                </a:spcAft>
                <a:buClr>
                  <a:schemeClr val="accent1"/>
                </a:buClr>
                <a:buSzPts val="1000"/>
                <a:buFont typeface="Lato"/>
                <a:buChar char="●"/>
              </a:pPr>
              <a:r>
                <a:rPr lang="en-GB" sz="1000">
                  <a:solidFill>
                    <a:schemeClr val="accent1"/>
                  </a:solidFill>
                  <a:latin typeface="Lato"/>
                  <a:ea typeface="Lato"/>
                  <a:cs typeface="Lato"/>
                  <a:sym typeface="Lato"/>
                </a:rPr>
                <a:t>Growth &amp; Development Opportunities</a:t>
              </a:r>
              <a:endParaRPr sz="1000">
                <a:solidFill>
                  <a:schemeClr val="accent1"/>
                </a:solidFill>
                <a:latin typeface="Lato"/>
                <a:ea typeface="Lato"/>
                <a:cs typeface="Lato"/>
                <a:sym typeface="Lato"/>
              </a:endParaRPr>
            </a:p>
            <a:p>
              <a:pPr marL="269999" marR="0" lvl="0" indent="-153499" algn="l" rtl="0">
                <a:lnSpc>
                  <a:spcPct val="115000"/>
                </a:lnSpc>
                <a:spcBef>
                  <a:spcPts val="0"/>
                </a:spcBef>
                <a:spcAft>
                  <a:spcPts val="0"/>
                </a:spcAft>
                <a:buClr>
                  <a:schemeClr val="accent1"/>
                </a:buClr>
                <a:buSzPts val="1000"/>
                <a:buFont typeface="Lato"/>
                <a:buChar char="●"/>
              </a:pPr>
              <a:r>
                <a:rPr lang="en-GB" sz="1000">
                  <a:solidFill>
                    <a:schemeClr val="accent1"/>
                  </a:solidFill>
                  <a:latin typeface="Lato"/>
                  <a:ea typeface="Lato"/>
                  <a:cs typeface="Lato"/>
                  <a:sym typeface="Lato"/>
                </a:rPr>
                <a:t>Manager Feedback &amp; Skills across lines of differences</a:t>
              </a:r>
              <a:endParaRPr sz="1000">
                <a:solidFill>
                  <a:schemeClr val="accent1"/>
                </a:solidFill>
                <a:latin typeface="Lato"/>
                <a:ea typeface="Lato"/>
                <a:cs typeface="Lato"/>
                <a:sym typeface="Lato"/>
              </a:endParaRPr>
            </a:p>
            <a:p>
              <a:pPr marL="269999" marR="0" lvl="0" indent="-153499" algn="l" rtl="0">
                <a:lnSpc>
                  <a:spcPct val="115000"/>
                </a:lnSpc>
                <a:spcBef>
                  <a:spcPts val="0"/>
                </a:spcBef>
                <a:spcAft>
                  <a:spcPts val="0"/>
                </a:spcAft>
                <a:buClr>
                  <a:schemeClr val="accent1"/>
                </a:buClr>
                <a:buSzPts val="1000"/>
                <a:buFont typeface="Lato"/>
                <a:buChar char="●"/>
              </a:pPr>
              <a:r>
                <a:rPr lang="en-GB" sz="1000">
                  <a:solidFill>
                    <a:schemeClr val="accent1"/>
                  </a:solidFill>
                  <a:latin typeface="Lato"/>
                  <a:ea typeface="Lato"/>
                  <a:cs typeface="Lato"/>
                  <a:sym typeface="Lato"/>
                </a:rPr>
                <a:t>Overall Representation of Women &amp; People of Color is low compared to other gender and racial groups within Metro Nashville</a:t>
              </a:r>
              <a:endParaRPr sz="1000">
                <a:solidFill>
                  <a:schemeClr val="accent1"/>
                </a:solidFill>
                <a:latin typeface="Lato"/>
                <a:ea typeface="Lato"/>
                <a:cs typeface="Lato"/>
                <a:sym typeface="Lato"/>
              </a:endParaRPr>
            </a:p>
            <a:p>
              <a:pPr marL="269999" marR="0" lvl="0" indent="-153499" algn="l" rtl="0">
                <a:lnSpc>
                  <a:spcPct val="115000"/>
                </a:lnSpc>
                <a:spcBef>
                  <a:spcPts val="0"/>
                </a:spcBef>
                <a:spcAft>
                  <a:spcPts val="0"/>
                </a:spcAft>
                <a:buClr>
                  <a:schemeClr val="accent1"/>
                </a:buClr>
                <a:buSzPts val="1000"/>
                <a:buFont typeface="Lato"/>
                <a:buChar char="●"/>
              </a:pPr>
              <a:r>
                <a:rPr lang="en-GB" sz="1000">
                  <a:solidFill>
                    <a:schemeClr val="accent1"/>
                  </a:solidFill>
                  <a:latin typeface="Lato"/>
                  <a:ea typeface="Lato"/>
                  <a:cs typeface="Lato"/>
                  <a:sym typeface="Lato"/>
                </a:rPr>
                <a:t>Retention of Women &amp; People of Color</a:t>
              </a:r>
              <a:endParaRPr sz="1000">
                <a:solidFill>
                  <a:schemeClr val="accent1"/>
                </a:solidFill>
                <a:latin typeface="Lato"/>
                <a:ea typeface="Lato"/>
                <a:cs typeface="Lato"/>
                <a:sym typeface="Lato"/>
              </a:endParaRPr>
            </a:p>
            <a:p>
              <a:pPr marL="269999" marR="0" lvl="0" indent="-153499" algn="l" rtl="0">
                <a:lnSpc>
                  <a:spcPct val="115000"/>
                </a:lnSpc>
                <a:spcBef>
                  <a:spcPts val="0"/>
                </a:spcBef>
                <a:spcAft>
                  <a:spcPts val="0"/>
                </a:spcAft>
                <a:buClr>
                  <a:schemeClr val="accent1"/>
                </a:buClr>
                <a:buSzPts val="1000"/>
                <a:buFont typeface="Lato"/>
                <a:buChar char="●"/>
              </a:pPr>
              <a:r>
                <a:rPr lang="en-GB" sz="1000">
                  <a:solidFill>
                    <a:schemeClr val="accent1"/>
                  </a:solidFill>
                  <a:latin typeface="Lato"/>
                  <a:ea typeface="Lato"/>
                  <a:cs typeface="Lato"/>
                  <a:sym typeface="Lato"/>
                </a:rPr>
                <a:t>Accountability</a:t>
              </a:r>
              <a:endParaRPr sz="1000">
                <a:solidFill>
                  <a:schemeClr val="accent1"/>
                </a:solidFill>
                <a:latin typeface="Lato"/>
                <a:ea typeface="Lato"/>
                <a:cs typeface="Lato"/>
                <a:sym typeface="Lato"/>
              </a:endParaRPr>
            </a:p>
          </p:txBody>
        </p:sp>
        <p:sp>
          <p:nvSpPr>
            <p:cNvPr id="278" name="Google Shape;278;p25"/>
            <p:cNvSpPr txBox="1"/>
            <p:nvPr/>
          </p:nvSpPr>
          <p:spPr>
            <a:xfrm>
              <a:off x="831600" y="1731900"/>
              <a:ext cx="2841000" cy="842400"/>
            </a:xfrm>
            <a:prstGeom prst="rect">
              <a:avLst/>
            </a:prstGeom>
            <a:noFill/>
            <a:ln>
              <a:noFill/>
            </a:ln>
          </p:spPr>
          <p:txBody>
            <a:bodyPr spcFirstLastPara="1" wrap="square" lIns="34300" tIns="17150" rIns="34300" bIns="17150" anchor="t" anchorCtr="0">
              <a:noAutofit/>
            </a:bodyPr>
            <a:lstStyle/>
            <a:p>
              <a:pPr marL="0" marR="0" lvl="0" indent="0" algn="l" rtl="0">
                <a:lnSpc>
                  <a:spcPct val="115000"/>
                </a:lnSpc>
                <a:spcBef>
                  <a:spcPts val="0"/>
                </a:spcBef>
                <a:spcAft>
                  <a:spcPts val="0"/>
                </a:spcAft>
                <a:buNone/>
              </a:pPr>
              <a:r>
                <a:rPr lang="en-GB" sz="1100" b="1">
                  <a:solidFill>
                    <a:schemeClr val="accent1"/>
                  </a:solidFill>
                  <a:latin typeface="Lato"/>
                  <a:ea typeface="Lato"/>
                  <a:cs typeface="Lato"/>
                  <a:sym typeface="Lato"/>
                </a:rPr>
                <a:t>Strengths</a:t>
              </a:r>
              <a:endParaRPr sz="1100" b="1">
                <a:solidFill>
                  <a:schemeClr val="accent1"/>
                </a:solidFill>
                <a:latin typeface="Lato"/>
                <a:ea typeface="Lato"/>
                <a:cs typeface="Lato"/>
                <a:sym typeface="Lato"/>
              </a:endParaRPr>
            </a:p>
            <a:p>
              <a:pPr marL="269999" marR="0" lvl="0" indent="-159849" algn="l" rtl="0">
                <a:lnSpc>
                  <a:spcPct val="115000"/>
                </a:lnSpc>
                <a:spcBef>
                  <a:spcPts val="0"/>
                </a:spcBef>
                <a:spcAft>
                  <a:spcPts val="0"/>
                </a:spcAft>
                <a:buClr>
                  <a:schemeClr val="accent1"/>
                </a:buClr>
                <a:buSzPts val="1100"/>
                <a:buFont typeface="Lato"/>
                <a:buChar char="●"/>
              </a:pPr>
              <a:r>
                <a:rPr lang="en-GB" sz="1100">
                  <a:solidFill>
                    <a:schemeClr val="accent1"/>
                  </a:solidFill>
                  <a:latin typeface="Lato"/>
                  <a:ea typeface="Lato"/>
                  <a:cs typeface="Lato"/>
                  <a:sym typeface="Lato"/>
                </a:rPr>
                <a:t>Employee Benefits &amp; Employer Brand</a:t>
              </a:r>
              <a:endParaRPr sz="1100">
                <a:solidFill>
                  <a:schemeClr val="accent1"/>
                </a:solidFill>
                <a:latin typeface="Lato"/>
                <a:ea typeface="Lato"/>
                <a:cs typeface="Lato"/>
                <a:sym typeface="Lato"/>
              </a:endParaRPr>
            </a:p>
            <a:p>
              <a:pPr marL="269999" marR="0" lvl="0" indent="-159849" algn="l" rtl="0">
                <a:lnSpc>
                  <a:spcPct val="115000"/>
                </a:lnSpc>
                <a:spcBef>
                  <a:spcPts val="0"/>
                </a:spcBef>
                <a:spcAft>
                  <a:spcPts val="0"/>
                </a:spcAft>
                <a:buClr>
                  <a:schemeClr val="accent1"/>
                </a:buClr>
                <a:buSzPts val="1100"/>
                <a:buFont typeface="Lato"/>
                <a:buChar char="●"/>
              </a:pPr>
              <a:r>
                <a:rPr lang="en-GB" sz="1100">
                  <a:solidFill>
                    <a:schemeClr val="accent1"/>
                  </a:solidFill>
                  <a:latin typeface="Lato"/>
                  <a:ea typeface="Lato"/>
                  <a:cs typeface="Lato"/>
                  <a:sym typeface="Lato"/>
                </a:rPr>
                <a:t>Leadership Commitment to D&amp;I</a:t>
              </a:r>
              <a:endParaRPr sz="1100">
                <a:solidFill>
                  <a:schemeClr val="accent1"/>
                </a:solidFill>
                <a:latin typeface="Lato"/>
                <a:ea typeface="Lato"/>
                <a:cs typeface="Lato"/>
                <a:sym typeface="Lato"/>
              </a:endParaRPr>
            </a:p>
            <a:p>
              <a:pPr marL="269999" marR="0" lvl="0" indent="-159849" algn="l" rtl="0">
                <a:lnSpc>
                  <a:spcPct val="115000"/>
                </a:lnSpc>
                <a:spcBef>
                  <a:spcPts val="0"/>
                </a:spcBef>
                <a:spcAft>
                  <a:spcPts val="0"/>
                </a:spcAft>
                <a:buClr>
                  <a:schemeClr val="accent1"/>
                </a:buClr>
                <a:buSzPts val="1100"/>
                <a:buFont typeface="Lato"/>
                <a:buChar char="●"/>
              </a:pPr>
              <a:r>
                <a:rPr lang="en-GB" sz="1100">
                  <a:solidFill>
                    <a:schemeClr val="accent1"/>
                  </a:solidFill>
                  <a:latin typeface="Lato"/>
                  <a:ea typeface="Lato"/>
                  <a:cs typeface="Lato"/>
                  <a:sym typeface="Lato"/>
                </a:rPr>
                <a:t>Employee Commitment to City Service</a:t>
              </a:r>
              <a:endParaRPr sz="1100">
                <a:solidFill>
                  <a:schemeClr val="accent1"/>
                </a:solidFill>
                <a:latin typeface="Lato"/>
                <a:ea typeface="Lato"/>
                <a:cs typeface="Lato"/>
                <a:sym typeface="Lato"/>
              </a:endParaRPr>
            </a:p>
            <a:p>
              <a:pPr marL="269999" marR="0" lvl="0" indent="-159849" algn="l" rtl="0">
                <a:lnSpc>
                  <a:spcPct val="115000"/>
                </a:lnSpc>
                <a:spcBef>
                  <a:spcPts val="0"/>
                </a:spcBef>
                <a:spcAft>
                  <a:spcPts val="0"/>
                </a:spcAft>
                <a:buClr>
                  <a:schemeClr val="accent1"/>
                </a:buClr>
                <a:buSzPts val="1100"/>
                <a:buFont typeface="Lato"/>
                <a:buChar char="●"/>
              </a:pPr>
              <a:r>
                <a:rPr lang="en-GB" sz="1100">
                  <a:solidFill>
                    <a:schemeClr val="accent1"/>
                  </a:solidFill>
                  <a:latin typeface="Lato"/>
                  <a:ea typeface="Lato"/>
                  <a:cs typeface="Lato"/>
                  <a:sym typeface="Lato"/>
                </a:rPr>
                <a:t>Respect among employees is strong overall</a:t>
              </a:r>
              <a:endParaRPr sz="1100">
                <a:solidFill>
                  <a:schemeClr val="accent1"/>
                </a:solidFill>
                <a:latin typeface="Lato"/>
                <a:ea typeface="Lato"/>
                <a:cs typeface="Lato"/>
                <a:sym typeface="Lato"/>
              </a:endParaRPr>
            </a:p>
          </p:txBody>
        </p:sp>
      </p:grpSp>
      <p:sp>
        <p:nvSpPr>
          <p:cNvPr id="279" name="Google Shape;279;p25"/>
          <p:cNvSpPr txBox="1">
            <a:spLocks noGrp="1"/>
          </p:cNvSpPr>
          <p:nvPr>
            <p:ph type="body" idx="1"/>
          </p:nvPr>
        </p:nvSpPr>
        <p:spPr>
          <a:xfrm>
            <a:off x="492375" y="4643875"/>
            <a:ext cx="3942900" cy="4509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900"/>
              <a:t>Source Data: 2018 Diversity and Inclusion Assessment. Conducted by Kaleidoscope Group 2018.</a:t>
            </a:r>
            <a:endParaRPr sz="9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26"/>
          <p:cNvSpPr txBox="1">
            <a:spLocks noGrp="1"/>
          </p:cNvSpPr>
          <p:nvPr>
            <p:ph type="body" idx="1"/>
          </p:nvPr>
        </p:nvSpPr>
        <p:spPr>
          <a:xfrm>
            <a:off x="4124800" y="908025"/>
            <a:ext cx="4457700" cy="7746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400" b="1"/>
              <a:t>Losing Talent: Employee turnover of women and people of color </a:t>
            </a:r>
            <a:r>
              <a:rPr lang="en-GB" sz="1400"/>
              <a:t>is disproportionately higher than their overall rate of representation in the Metro workforce.  </a:t>
            </a:r>
            <a:endParaRPr sz="1400"/>
          </a:p>
        </p:txBody>
      </p:sp>
      <p:sp>
        <p:nvSpPr>
          <p:cNvPr id="285" name="Google Shape;285;p26"/>
          <p:cNvSpPr txBox="1">
            <a:spLocks noGrp="1"/>
          </p:cNvSpPr>
          <p:nvPr>
            <p:ph type="body" idx="1"/>
          </p:nvPr>
        </p:nvSpPr>
        <p:spPr>
          <a:xfrm>
            <a:off x="6369300" y="4360419"/>
            <a:ext cx="2698500" cy="7014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900"/>
              <a:t>Source Data:</a:t>
            </a:r>
            <a:endParaRPr sz="900"/>
          </a:p>
          <a:p>
            <a:pPr marL="0" lvl="0" indent="0" algn="l" rtl="0">
              <a:lnSpc>
                <a:spcPct val="115000"/>
              </a:lnSpc>
              <a:spcBef>
                <a:spcPts val="0"/>
              </a:spcBef>
              <a:spcAft>
                <a:spcPts val="0"/>
              </a:spcAft>
              <a:buNone/>
            </a:pPr>
            <a:r>
              <a:rPr lang="en-GB" sz="900"/>
              <a:t>2018 Diversity and Inclusion Assessment</a:t>
            </a:r>
            <a:endParaRPr sz="900"/>
          </a:p>
          <a:p>
            <a:pPr marL="0" lvl="0" indent="0" algn="l" rtl="0">
              <a:lnSpc>
                <a:spcPct val="115000"/>
              </a:lnSpc>
              <a:spcBef>
                <a:spcPts val="0"/>
              </a:spcBef>
              <a:spcAft>
                <a:spcPts val="0"/>
              </a:spcAft>
              <a:buNone/>
            </a:pPr>
            <a:r>
              <a:rPr lang="en-GB" sz="900"/>
              <a:t>Conducted by Kaleidoscope Group 2018.</a:t>
            </a:r>
            <a:endParaRPr sz="900"/>
          </a:p>
        </p:txBody>
      </p:sp>
      <p:pic>
        <p:nvPicPr>
          <p:cNvPr id="286" name="Google Shape;286;p26" title="Points scored"/>
          <p:cNvPicPr preferRelativeResize="0"/>
          <p:nvPr/>
        </p:nvPicPr>
        <p:blipFill>
          <a:blip r:embed="rId3">
            <a:alphaModFix/>
          </a:blip>
          <a:stretch>
            <a:fillRect/>
          </a:stretch>
        </p:blipFill>
        <p:spPr>
          <a:xfrm>
            <a:off x="705612" y="1723469"/>
            <a:ext cx="7876776" cy="3478375"/>
          </a:xfrm>
          <a:prstGeom prst="rect">
            <a:avLst/>
          </a:prstGeom>
          <a:noFill/>
          <a:ln>
            <a:noFill/>
          </a:ln>
        </p:spPr>
      </p:pic>
      <p:grpSp>
        <p:nvGrpSpPr>
          <p:cNvPr id="287" name="Google Shape;287;p26"/>
          <p:cNvGrpSpPr/>
          <p:nvPr/>
        </p:nvGrpSpPr>
        <p:grpSpPr>
          <a:xfrm>
            <a:off x="831600" y="810000"/>
            <a:ext cx="745763" cy="45826"/>
            <a:chOff x="4580561" y="2589004"/>
            <a:chExt cx="1064464" cy="25200"/>
          </a:xfrm>
        </p:grpSpPr>
        <p:sp>
          <p:nvSpPr>
            <p:cNvPr id="288" name="Google Shape;288;p26"/>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26"/>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0" name="Google Shape;290;p26"/>
          <p:cNvSpPr txBox="1"/>
          <p:nvPr/>
        </p:nvSpPr>
        <p:spPr>
          <a:xfrm>
            <a:off x="6656823" y="3451432"/>
            <a:ext cx="1696800" cy="37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000" b="1">
                <a:solidFill>
                  <a:srgbClr val="999999"/>
                </a:solidFill>
                <a:latin typeface="Roboto"/>
                <a:ea typeface="Roboto"/>
                <a:cs typeface="Roboto"/>
                <a:sym typeface="Roboto"/>
              </a:rPr>
              <a:t>Indicates Parity</a:t>
            </a:r>
            <a:endParaRPr sz="1000">
              <a:latin typeface="Lato"/>
              <a:ea typeface="Lato"/>
              <a:cs typeface="Lato"/>
              <a:sym typeface="Lato"/>
            </a:endParaRPr>
          </a:p>
        </p:txBody>
      </p:sp>
      <p:sp>
        <p:nvSpPr>
          <p:cNvPr id="291" name="Google Shape;291;p26"/>
          <p:cNvSpPr/>
          <p:nvPr/>
        </p:nvSpPr>
        <p:spPr>
          <a:xfrm>
            <a:off x="6442498" y="3245244"/>
            <a:ext cx="170700" cy="170700"/>
          </a:xfrm>
          <a:prstGeom prst="ellipse">
            <a:avLst/>
          </a:prstGeom>
          <a:solidFill>
            <a:srgbClr val="FFFFFF"/>
          </a:solid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500"/>
          </a:p>
        </p:txBody>
      </p:sp>
      <p:sp>
        <p:nvSpPr>
          <p:cNvPr id="292" name="Google Shape;292;p26"/>
          <p:cNvSpPr txBox="1"/>
          <p:nvPr/>
        </p:nvSpPr>
        <p:spPr>
          <a:xfrm>
            <a:off x="6401173" y="3103107"/>
            <a:ext cx="466800" cy="37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600">
                <a:latin typeface="Lato"/>
                <a:ea typeface="Lato"/>
                <a:cs typeface="Lato"/>
                <a:sym typeface="Lato"/>
              </a:rPr>
              <a:t>-</a:t>
            </a:r>
            <a:endParaRPr sz="1600">
              <a:latin typeface="Lato"/>
              <a:ea typeface="Lato"/>
              <a:cs typeface="Lato"/>
              <a:sym typeface="Lato"/>
            </a:endParaRPr>
          </a:p>
        </p:txBody>
      </p:sp>
      <p:sp>
        <p:nvSpPr>
          <p:cNvPr id="293" name="Google Shape;293;p26"/>
          <p:cNvSpPr txBox="1"/>
          <p:nvPr/>
        </p:nvSpPr>
        <p:spPr>
          <a:xfrm>
            <a:off x="6656823" y="3144769"/>
            <a:ext cx="1696800" cy="17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000" b="1">
                <a:solidFill>
                  <a:srgbClr val="999999"/>
                </a:solidFill>
                <a:latin typeface="Roboto"/>
                <a:ea typeface="Roboto"/>
                <a:cs typeface="Roboto"/>
                <a:sym typeface="Roboto"/>
              </a:rPr>
              <a:t>Indicates Disparity</a:t>
            </a:r>
            <a:endParaRPr sz="1000" b="1">
              <a:solidFill>
                <a:srgbClr val="999999"/>
              </a:solidFill>
              <a:latin typeface="Roboto"/>
              <a:ea typeface="Roboto"/>
              <a:cs typeface="Roboto"/>
              <a:sym typeface="Roboto"/>
            </a:endParaRPr>
          </a:p>
        </p:txBody>
      </p:sp>
      <p:grpSp>
        <p:nvGrpSpPr>
          <p:cNvPr id="294" name="Google Shape;294;p26"/>
          <p:cNvGrpSpPr/>
          <p:nvPr/>
        </p:nvGrpSpPr>
        <p:grpSpPr>
          <a:xfrm>
            <a:off x="6391648" y="3420419"/>
            <a:ext cx="466800" cy="378000"/>
            <a:chOff x="-50150" y="4127675"/>
            <a:chExt cx="466800" cy="378000"/>
          </a:xfrm>
        </p:grpSpPr>
        <p:sp>
          <p:nvSpPr>
            <p:cNvPr id="295" name="Google Shape;295;p26"/>
            <p:cNvSpPr/>
            <p:nvPr/>
          </p:nvSpPr>
          <p:spPr>
            <a:xfrm>
              <a:off x="-2525" y="4231325"/>
              <a:ext cx="170700" cy="170700"/>
            </a:xfrm>
            <a:prstGeom prst="ellipse">
              <a:avLst/>
            </a:prstGeom>
            <a:solidFill>
              <a:srgbClr val="FFFFFF"/>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500"/>
            </a:p>
          </p:txBody>
        </p:sp>
        <p:sp>
          <p:nvSpPr>
            <p:cNvPr id="296" name="Google Shape;296;p26"/>
            <p:cNvSpPr txBox="1"/>
            <p:nvPr/>
          </p:nvSpPr>
          <p:spPr>
            <a:xfrm>
              <a:off x="-50150" y="4127675"/>
              <a:ext cx="466800" cy="37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a:latin typeface="Lato"/>
                  <a:ea typeface="Lato"/>
                  <a:cs typeface="Lato"/>
                  <a:sym typeface="Lato"/>
                </a:rPr>
                <a:t>+</a:t>
              </a:r>
              <a:endParaRPr sz="1200">
                <a:latin typeface="Lato"/>
                <a:ea typeface="Lato"/>
                <a:cs typeface="Lato"/>
                <a:sym typeface="Lato"/>
              </a:endParaRPr>
            </a:p>
          </p:txBody>
        </p:sp>
      </p:grpSp>
      <p:sp>
        <p:nvSpPr>
          <p:cNvPr id="297" name="Google Shape;297;p26"/>
          <p:cNvSpPr/>
          <p:nvPr/>
        </p:nvSpPr>
        <p:spPr>
          <a:xfrm>
            <a:off x="6664362" y="1834069"/>
            <a:ext cx="1636800" cy="1154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26"/>
          <p:cNvSpPr txBox="1"/>
          <p:nvPr/>
        </p:nvSpPr>
        <p:spPr>
          <a:xfrm>
            <a:off x="6615287" y="1799669"/>
            <a:ext cx="1925400" cy="17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000" b="1">
                <a:solidFill>
                  <a:srgbClr val="999999"/>
                </a:solidFill>
                <a:latin typeface="Lato"/>
                <a:ea typeface="Lato"/>
                <a:cs typeface="Lato"/>
                <a:sym typeface="Lato"/>
              </a:rPr>
              <a:t>Davidson County Population Representation</a:t>
            </a:r>
            <a:endParaRPr sz="1000" b="1">
              <a:solidFill>
                <a:srgbClr val="999999"/>
              </a:solidFill>
              <a:latin typeface="Lato"/>
              <a:ea typeface="Lato"/>
              <a:cs typeface="Lato"/>
              <a:sym typeface="Lato"/>
            </a:endParaRPr>
          </a:p>
        </p:txBody>
      </p:sp>
      <p:sp>
        <p:nvSpPr>
          <p:cNvPr id="299" name="Google Shape;299;p26"/>
          <p:cNvSpPr/>
          <p:nvPr/>
        </p:nvSpPr>
        <p:spPr>
          <a:xfrm>
            <a:off x="1826612" y="3407672"/>
            <a:ext cx="170700" cy="170700"/>
          </a:xfrm>
          <a:prstGeom prst="ellipse">
            <a:avLst/>
          </a:prstGeom>
          <a:solidFill>
            <a:srgbClr val="FFFFFF"/>
          </a:solid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500"/>
          </a:p>
        </p:txBody>
      </p:sp>
      <p:sp>
        <p:nvSpPr>
          <p:cNvPr id="300" name="Google Shape;300;p26"/>
          <p:cNvSpPr txBox="1"/>
          <p:nvPr/>
        </p:nvSpPr>
        <p:spPr>
          <a:xfrm>
            <a:off x="1788512" y="3275447"/>
            <a:ext cx="466800" cy="37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600">
                <a:latin typeface="Lato"/>
                <a:ea typeface="Lato"/>
                <a:cs typeface="Lato"/>
                <a:sym typeface="Lato"/>
              </a:rPr>
              <a:t>-</a:t>
            </a:r>
            <a:endParaRPr sz="1600">
              <a:latin typeface="Lato"/>
              <a:ea typeface="Lato"/>
              <a:cs typeface="Lato"/>
              <a:sym typeface="Lato"/>
            </a:endParaRPr>
          </a:p>
        </p:txBody>
      </p:sp>
      <p:sp>
        <p:nvSpPr>
          <p:cNvPr id="301" name="Google Shape;301;p26"/>
          <p:cNvSpPr/>
          <p:nvPr/>
        </p:nvSpPr>
        <p:spPr>
          <a:xfrm>
            <a:off x="2598137" y="4336730"/>
            <a:ext cx="170700" cy="170700"/>
          </a:xfrm>
          <a:prstGeom prst="ellipse">
            <a:avLst/>
          </a:prstGeom>
          <a:solidFill>
            <a:srgbClr val="FFFFFF"/>
          </a:solid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500"/>
          </a:p>
        </p:txBody>
      </p:sp>
      <p:sp>
        <p:nvSpPr>
          <p:cNvPr id="302" name="Google Shape;302;p26"/>
          <p:cNvSpPr txBox="1"/>
          <p:nvPr/>
        </p:nvSpPr>
        <p:spPr>
          <a:xfrm>
            <a:off x="2560037" y="4204505"/>
            <a:ext cx="466800" cy="37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600">
                <a:latin typeface="Lato"/>
                <a:ea typeface="Lato"/>
                <a:cs typeface="Lato"/>
                <a:sym typeface="Lato"/>
              </a:rPr>
              <a:t>-</a:t>
            </a:r>
            <a:endParaRPr sz="1600">
              <a:latin typeface="Lato"/>
              <a:ea typeface="Lato"/>
              <a:cs typeface="Lato"/>
              <a:sym typeface="Lato"/>
            </a:endParaRPr>
          </a:p>
        </p:txBody>
      </p:sp>
      <p:sp>
        <p:nvSpPr>
          <p:cNvPr id="303" name="Google Shape;303;p26"/>
          <p:cNvSpPr/>
          <p:nvPr/>
        </p:nvSpPr>
        <p:spPr>
          <a:xfrm>
            <a:off x="3388465" y="4336483"/>
            <a:ext cx="170700" cy="170700"/>
          </a:xfrm>
          <a:prstGeom prst="ellipse">
            <a:avLst/>
          </a:prstGeom>
          <a:solidFill>
            <a:srgbClr val="FFFFFF"/>
          </a:solid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500"/>
          </a:p>
        </p:txBody>
      </p:sp>
      <p:sp>
        <p:nvSpPr>
          <p:cNvPr id="304" name="Google Shape;304;p26"/>
          <p:cNvSpPr txBox="1"/>
          <p:nvPr/>
        </p:nvSpPr>
        <p:spPr>
          <a:xfrm>
            <a:off x="3350365" y="4204258"/>
            <a:ext cx="466800" cy="37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600">
                <a:latin typeface="Lato"/>
                <a:ea typeface="Lato"/>
                <a:cs typeface="Lato"/>
                <a:sym typeface="Lato"/>
              </a:rPr>
              <a:t>-</a:t>
            </a:r>
            <a:endParaRPr sz="1600">
              <a:latin typeface="Lato"/>
              <a:ea typeface="Lato"/>
              <a:cs typeface="Lato"/>
              <a:sym typeface="Lato"/>
            </a:endParaRPr>
          </a:p>
        </p:txBody>
      </p:sp>
      <p:sp>
        <p:nvSpPr>
          <p:cNvPr id="305" name="Google Shape;305;p26"/>
          <p:cNvSpPr/>
          <p:nvPr/>
        </p:nvSpPr>
        <p:spPr>
          <a:xfrm>
            <a:off x="5693762" y="2807844"/>
            <a:ext cx="170700" cy="170700"/>
          </a:xfrm>
          <a:prstGeom prst="ellipse">
            <a:avLst/>
          </a:prstGeom>
          <a:solidFill>
            <a:srgbClr val="FFFFFF"/>
          </a:solid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500"/>
          </a:p>
        </p:txBody>
      </p:sp>
      <p:sp>
        <p:nvSpPr>
          <p:cNvPr id="306" name="Google Shape;306;p26"/>
          <p:cNvSpPr txBox="1"/>
          <p:nvPr/>
        </p:nvSpPr>
        <p:spPr>
          <a:xfrm>
            <a:off x="5655662" y="2675619"/>
            <a:ext cx="466800" cy="37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600">
                <a:latin typeface="Lato"/>
                <a:ea typeface="Lato"/>
                <a:cs typeface="Lato"/>
                <a:sym typeface="Lato"/>
              </a:rPr>
              <a:t>-</a:t>
            </a:r>
            <a:endParaRPr sz="1600">
              <a:latin typeface="Lato"/>
              <a:ea typeface="Lato"/>
              <a:cs typeface="Lato"/>
              <a:sym typeface="Lato"/>
            </a:endParaRPr>
          </a:p>
        </p:txBody>
      </p:sp>
      <p:sp>
        <p:nvSpPr>
          <p:cNvPr id="307" name="Google Shape;307;p26"/>
          <p:cNvSpPr/>
          <p:nvPr/>
        </p:nvSpPr>
        <p:spPr>
          <a:xfrm>
            <a:off x="2417162" y="4334410"/>
            <a:ext cx="170700" cy="170700"/>
          </a:xfrm>
          <a:prstGeom prst="ellipse">
            <a:avLst/>
          </a:prstGeom>
          <a:solidFill>
            <a:srgbClr val="FFFFFF"/>
          </a:solid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500"/>
          </a:p>
        </p:txBody>
      </p:sp>
      <p:sp>
        <p:nvSpPr>
          <p:cNvPr id="308" name="Google Shape;308;p26"/>
          <p:cNvSpPr txBox="1"/>
          <p:nvPr/>
        </p:nvSpPr>
        <p:spPr>
          <a:xfrm>
            <a:off x="2379062" y="4202185"/>
            <a:ext cx="466800" cy="37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600">
                <a:latin typeface="Lato"/>
                <a:ea typeface="Lato"/>
                <a:cs typeface="Lato"/>
                <a:sym typeface="Lato"/>
              </a:rPr>
              <a:t>-</a:t>
            </a:r>
            <a:endParaRPr sz="1600">
              <a:latin typeface="Lato"/>
              <a:ea typeface="Lato"/>
              <a:cs typeface="Lato"/>
              <a:sym typeface="Lato"/>
            </a:endParaRPr>
          </a:p>
        </p:txBody>
      </p:sp>
      <p:sp>
        <p:nvSpPr>
          <p:cNvPr id="309" name="Google Shape;309;p26"/>
          <p:cNvSpPr/>
          <p:nvPr/>
        </p:nvSpPr>
        <p:spPr>
          <a:xfrm>
            <a:off x="3197965" y="4336483"/>
            <a:ext cx="170700" cy="170700"/>
          </a:xfrm>
          <a:prstGeom prst="ellipse">
            <a:avLst/>
          </a:prstGeom>
          <a:solidFill>
            <a:srgbClr val="FFFFFF"/>
          </a:solid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500"/>
          </a:p>
        </p:txBody>
      </p:sp>
      <p:sp>
        <p:nvSpPr>
          <p:cNvPr id="310" name="Google Shape;310;p26"/>
          <p:cNvSpPr txBox="1"/>
          <p:nvPr/>
        </p:nvSpPr>
        <p:spPr>
          <a:xfrm>
            <a:off x="3159865" y="4204258"/>
            <a:ext cx="466800" cy="37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600">
                <a:latin typeface="Lato"/>
                <a:ea typeface="Lato"/>
                <a:cs typeface="Lato"/>
                <a:sym typeface="Lato"/>
              </a:rPr>
              <a:t>-</a:t>
            </a:r>
            <a:endParaRPr sz="1600">
              <a:latin typeface="Lato"/>
              <a:ea typeface="Lato"/>
              <a:cs typeface="Lato"/>
              <a:sym typeface="Lato"/>
            </a:endParaRPr>
          </a:p>
        </p:txBody>
      </p:sp>
      <p:sp>
        <p:nvSpPr>
          <p:cNvPr id="311" name="Google Shape;311;p26"/>
          <p:cNvSpPr/>
          <p:nvPr/>
        </p:nvSpPr>
        <p:spPr>
          <a:xfrm>
            <a:off x="5512787" y="2805525"/>
            <a:ext cx="170700" cy="170700"/>
          </a:xfrm>
          <a:prstGeom prst="ellipse">
            <a:avLst/>
          </a:prstGeom>
          <a:solidFill>
            <a:srgbClr val="FFFFFF"/>
          </a:solid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500"/>
          </a:p>
        </p:txBody>
      </p:sp>
      <p:sp>
        <p:nvSpPr>
          <p:cNvPr id="312" name="Google Shape;312;p26"/>
          <p:cNvSpPr txBox="1"/>
          <p:nvPr/>
        </p:nvSpPr>
        <p:spPr>
          <a:xfrm>
            <a:off x="5474687" y="2673300"/>
            <a:ext cx="466800" cy="37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600">
                <a:latin typeface="Lato"/>
                <a:ea typeface="Lato"/>
                <a:cs typeface="Lato"/>
                <a:sym typeface="Lato"/>
              </a:rPr>
              <a:t>-</a:t>
            </a:r>
            <a:endParaRPr sz="1600">
              <a:latin typeface="Lato"/>
              <a:ea typeface="Lato"/>
              <a:cs typeface="Lato"/>
              <a:sym typeface="Lato"/>
            </a:endParaRPr>
          </a:p>
        </p:txBody>
      </p:sp>
      <p:grpSp>
        <p:nvGrpSpPr>
          <p:cNvPr id="313" name="Google Shape;313;p26"/>
          <p:cNvGrpSpPr/>
          <p:nvPr/>
        </p:nvGrpSpPr>
        <p:grpSpPr>
          <a:xfrm>
            <a:off x="1588487" y="3304022"/>
            <a:ext cx="466800" cy="378000"/>
            <a:chOff x="-50150" y="4127675"/>
            <a:chExt cx="466800" cy="378000"/>
          </a:xfrm>
        </p:grpSpPr>
        <p:sp>
          <p:nvSpPr>
            <p:cNvPr id="314" name="Google Shape;314;p26"/>
            <p:cNvSpPr/>
            <p:nvPr/>
          </p:nvSpPr>
          <p:spPr>
            <a:xfrm>
              <a:off x="-2525" y="4231325"/>
              <a:ext cx="170700" cy="170700"/>
            </a:xfrm>
            <a:prstGeom prst="ellipse">
              <a:avLst/>
            </a:prstGeom>
            <a:solidFill>
              <a:srgbClr val="FFFFFF"/>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500"/>
            </a:p>
          </p:txBody>
        </p:sp>
        <p:sp>
          <p:nvSpPr>
            <p:cNvPr id="315" name="Google Shape;315;p26"/>
            <p:cNvSpPr txBox="1"/>
            <p:nvPr/>
          </p:nvSpPr>
          <p:spPr>
            <a:xfrm>
              <a:off x="-50150" y="4127675"/>
              <a:ext cx="466800" cy="37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a:latin typeface="Lato"/>
                  <a:ea typeface="Lato"/>
                  <a:cs typeface="Lato"/>
                  <a:sym typeface="Lato"/>
                </a:rPr>
                <a:t>+</a:t>
              </a:r>
              <a:endParaRPr sz="1200">
                <a:latin typeface="Lato"/>
                <a:ea typeface="Lato"/>
                <a:cs typeface="Lato"/>
                <a:sym typeface="Lato"/>
              </a:endParaRPr>
            </a:p>
          </p:txBody>
        </p:sp>
      </p:grpSp>
      <p:sp>
        <p:nvSpPr>
          <p:cNvPr id="316" name="Google Shape;316;p26"/>
          <p:cNvSpPr txBox="1"/>
          <p:nvPr/>
        </p:nvSpPr>
        <p:spPr>
          <a:xfrm>
            <a:off x="6620675" y="2647891"/>
            <a:ext cx="1925400" cy="378000"/>
          </a:xfrm>
          <a:prstGeom prst="rect">
            <a:avLst/>
          </a:prstGeom>
          <a:solidFill>
            <a:srgbClr val="FFFFFF"/>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000" b="1">
                <a:solidFill>
                  <a:srgbClr val="999999"/>
                </a:solidFill>
                <a:latin typeface="Lato"/>
                <a:ea typeface="Lato"/>
                <a:cs typeface="Lato"/>
                <a:sym typeface="Lato"/>
              </a:rPr>
              <a:t>Metro Employee Turnover Rate Representation</a:t>
            </a:r>
            <a:endParaRPr sz="1000" b="1">
              <a:solidFill>
                <a:srgbClr val="999999"/>
              </a:solidFill>
              <a:latin typeface="Lato"/>
              <a:ea typeface="Lato"/>
              <a:cs typeface="Lato"/>
              <a:sym typeface="Lato"/>
            </a:endParaRPr>
          </a:p>
        </p:txBody>
      </p:sp>
      <p:sp>
        <p:nvSpPr>
          <p:cNvPr id="317" name="Google Shape;317;p26"/>
          <p:cNvSpPr txBox="1">
            <a:spLocks noGrp="1"/>
          </p:cNvSpPr>
          <p:nvPr>
            <p:ph type="title" idx="4294967295"/>
          </p:nvPr>
        </p:nvSpPr>
        <p:spPr>
          <a:xfrm>
            <a:off x="730000" y="908025"/>
            <a:ext cx="3394800" cy="1034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Equity Imperative: Metro Workforce</a:t>
            </a:r>
            <a:endParaRPr/>
          </a:p>
        </p:txBody>
      </p:sp>
      <p:sp>
        <p:nvSpPr>
          <p:cNvPr id="318" name="Google Shape;318;p26"/>
          <p:cNvSpPr txBox="1">
            <a:spLocks noGrp="1"/>
          </p:cNvSpPr>
          <p:nvPr>
            <p:ph type="body" idx="1"/>
          </p:nvPr>
        </p:nvSpPr>
        <p:spPr>
          <a:xfrm>
            <a:off x="6369300" y="4393250"/>
            <a:ext cx="2698500" cy="7014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900"/>
              <a:t>Source Data:</a:t>
            </a:r>
            <a:endParaRPr sz="900"/>
          </a:p>
          <a:p>
            <a:pPr marL="0" lvl="0" indent="0" algn="l" rtl="0">
              <a:lnSpc>
                <a:spcPct val="115000"/>
              </a:lnSpc>
              <a:spcBef>
                <a:spcPts val="0"/>
              </a:spcBef>
              <a:spcAft>
                <a:spcPts val="0"/>
              </a:spcAft>
              <a:buNone/>
            </a:pPr>
            <a:r>
              <a:rPr lang="en-GB" sz="900"/>
              <a:t>2018 Diversity and Inclusion Assessment</a:t>
            </a:r>
            <a:endParaRPr sz="900"/>
          </a:p>
          <a:p>
            <a:pPr marL="0" lvl="0" indent="0" algn="l" rtl="0">
              <a:lnSpc>
                <a:spcPct val="115000"/>
              </a:lnSpc>
              <a:spcBef>
                <a:spcPts val="0"/>
              </a:spcBef>
              <a:spcAft>
                <a:spcPts val="0"/>
              </a:spcAft>
              <a:buNone/>
            </a:pPr>
            <a:r>
              <a:rPr lang="en-GB" sz="900"/>
              <a:t>Conducted by Kaleidoscope Group 2018.</a:t>
            </a:r>
            <a:endParaRPr sz="900"/>
          </a:p>
        </p:txBody>
      </p:sp>
      <p:sp>
        <p:nvSpPr>
          <p:cNvPr id="319" name="Google Shape;319;p2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t>9</a:t>
            </a:fld>
            <a:endParaRPr/>
          </a:p>
        </p:txBody>
      </p:sp>
      <p:sp>
        <p:nvSpPr>
          <p:cNvPr id="320" name="Google Shape;320;p26"/>
          <p:cNvSpPr txBox="1"/>
          <p:nvPr/>
        </p:nvSpPr>
        <p:spPr>
          <a:xfrm>
            <a:off x="6604312" y="2260609"/>
            <a:ext cx="1696800" cy="17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000" b="1">
                <a:solidFill>
                  <a:srgbClr val="999999"/>
                </a:solidFill>
                <a:latin typeface="Lato"/>
                <a:ea typeface="Lato"/>
                <a:cs typeface="Lato"/>
                <a:sym typeface="Lato"/>
              </a:rPr>
              <a:t>Metro Workforce Representation</a:t>
            </a:r>
            <a:endParaRPr sz="1000" b="1">
              <a:solidFill>
                <a:srgbClr val="999999"/>
              </a:solidFill>
              <a:latin typeface="Lato"/>
              <a:ea typeface="Lato"/>
              <a:cs typeface="Lato"/>
              <a:sym typeface="Lato"/>
            </a:endParaRPr>
          </a:p>
        </p:txBody>
      </p:sp>
    </p:spTree>
  </p:cSld>
  <p:clrMapOvr>
    <a:masterClrMapping/>
  </p:clrMapOvr>
</p:sld>
</file>

<file path=ppt/theme/theme1.xml><?xml version="1.0" encoding="utf-8"?>
<a:theme xmlns:a="http://schemas.openxmlformats.org/drawingml/2006/main"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1816</Words>
  <Application>Microsoft Macintosh PowerPoint</Application>
  <PresentationFormat>On-screen Show (16:9)</PresentationFormat>
  <Paragraphs>263</Paragraphs>
  <Slides>29</Slides>
  <Notes>29</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Raleway</vt:lpstr>
      <vt:lpstr>Roboto</vt:lpstr>
      <vt:lpstr>Arial</vt:lpstr>
      <vt:lpstr>Lato</vt:lpstr>
      <vt:lpstr>Streamline</vt:lpstr>
      <vt:lpstr>Metro Nashville  Equity Pledge</vt:lpstr>
      <vt:lpstr>What’s Inside</vt:lpstr>
      <vt:lpstr>Definitions</vt:lpstr>
      <vt:lpstr>Why You’re Here: Keeping Equity at the Forefront</vt:lpstr>
      <vt:lpstr>Metro Nashville by the Numbers  </vt:lpstr>
      <vt:lpstr>Mission &amp; Vision for Metro Office of Diversity Equity &amp; Inclusion </vt:lpstr>
      <vt:lpstr>Metro Nashville  Equity Data Dashboard</vt:lpstr>
      <vt:lpstr>Diversity &amp; Inclusion Assessment SWOT  </vt:lpstr>
      <vt:lpstr>Equity Imperative: Metro Workforce</vt:lpstr>
      <vt:lpstr>Equity Imperative: Supplier Diversity</vt:lpstr>
      <vt:lpstr>Equity in Governance:  Board &amp; Commission </vt:lpstr>
      <vt:lpstr>Case for Change: Equity in Metro Government </vt:lpstr>
      <vt:lpstr>Accomplishments: Where We’ve Been </vt:lpstr>
      <vt:lpstr>Milestones Diverse Business Enterprise Inclusion</vt:lpstr>
      <vt:lpstr>Milestones Diverse Business Enterprise Inclusion</vt:lpstr>
      <vt:lpstr>Milestones North Nashville Economic Investment </vt:lpstr>
      <vt:lpstr>The Roadmap: Where We’re Going </vt:lpstr>
      <vt:lpstr>8 Principles of  The Roadmap to Equity</vt:lpstr>
      <vt:lpstr>Leadership Commitment</vt:lpstr>
      <vt:lpstr>Workforce Development</vt:lpstr>
      <vt:lpstr>Promotion of  Cultural Proficiency </vt:lpstr>
      <vt:lpstr>Best Practices for Equal Business Opportunity </vt:lpstr>
      <vt:lpstr>Equity for Nashville Residents: Inclusive Customer Service</vt:lpstr>
      <vt:lpstr>Communication</vt:lpstr>
      <vt:lpstr>Performance  Data Tracking</vt:lpstr>
      <vt:lpstr>Review Data to  Improve Strategy </vt:lpstr>
      <vt:lpstr>Metro Nashville Equity Pledge</vt:lpstr>
      <vt:lpstr>Share with Other  Equity Champions</vt:lpstr>
      <vt:lpstr>Thank you</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Metro Nashville  Equity Pledge</dc:title>
  <cp:lastModifiedBy>Microsoft Office User</cp:lastModifiedBy>
  <cp:revision>1</cp:revision>
  <dcterms:modified xsi:type="dcterms:W3CDTF">2019-10-02T16:10:26Z</dcterms:modified>
</cp:coreProperties>
</file>