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Lst>
  <p:notesMasterIdLst>
    <p:notesMasterId r:id="rId12"/>
  </p:notesMasterIdLst>
  <p:sldIdLst>
    <p:sldId id="415" r:id="rId3"/>
    <p:sldId id="436" r:id="rId4"/>
    <p:sldId id="437" r:id="rId5"/>
    <p:sldId id="438" r:id="rId6"/>
    <p:sldId id="439" r:id="rId7"/>
    <p:sldId id="440" r:id="rId8"/>
    <p:sldId id="441" r:id="rId9"/>
    <p:sldId id="442" r:id="rId10"/>
    <p:sldId id="417" r:id="rId11"/>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B1C24"/>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59" autoAdjust="0"/>
    <p:restoredTop sz="94660"/>
  </p:normalViewPr>
  <p:slideViewPr>
    <p:cSldViewPr snapToGrid="0">
      <p:cViewPr varScale="1">
        <p:scale>
          <a:sx n="79" d="100"/>
          <a:sy n="79" d="100"/>
        </p:scale>
        <p:origin x="132"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18450FD6-217C-4923-82F3-585C925F51BA}" type="datetimeFigureOut">
              <a:rPr lang="en-US" smtClean="0"/>
              <a:t>6/26/2020</a:t>
            </a:fld>
            <a:endParaRPr lang="en-US"/>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22"/>
            <a:ext cx="5438140" cy="388736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21"/>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21"/>
            <a:ext cx="2945659" cy="495347"/>
          </a:xfrm>
          <a:prstGeom prst="rect">
            <a:avLst/>
          </a:prstGeom>
        </p:spPr>
        <p:txBody>
          <a:bodyPr vert="horz" lIns="91440" tIns="45720" rIns="91440" bIns="45720" rtlCol="0" anchor="b"/>
          <a:lstStyle>
            <a:lvl1pPr algn="r">
              <a:defRPr sz="1200"/>
            </a:lvl1pPr>
          </a:lstStyle>
          <a:p>
            <a:fld id="{5D88B393-48DA-4BFE-85FA-51E7FE5A1F28}" type="slidenum">
              <a:rPr lang="en-US" smtClean="0"/>
              <a:t>‹N°›</a:t>
            </a:fld>
            <a:endParaRPr lang="en-US"/>
          </a:p>
        </p:txBody>
      </p:sp>
    </p:spTree>
    <p:extLst>
      <p:ext uri="{BB962C8B-B14F-4D97-AF65-F5344CB8AC3E}">
        <p14:creationId xmlns:p14="http://schemas.microsoft.com/office/powerpoint/2010/main" val="3884173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0" y="6470197"/>
            <a:ext cx="435429" cy="365125"/>
          </a:xfrm>
        </p:spPr>
        <p:txBody>
          <a:bodyPr/>
          <a:lstStyle/>
          <a:p>
            <a:r>
              <a:rPr lang="en-US" dirty="0" smtClean="0"/>
              <a:t>#</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96" r="27496"/>
          <a:stretch/>
        </p:blipFill>
        <p:spPr>
          <a:xfrm>
            <a:off x="0" y="0"/>
            <a:ext cx="5486401" cy="6858000"/>
          </a:xfrm>
          <a:prstGeom prst="rect">
            <a:avLst/>
          </a:prstGeom>
        </p:spPr>
      </p:pic>
      <p:sp>
        <p:nvSpPr>
          <p:cNvPr id="10" name="Title 1"/>
          <p:cNvSpPr>
            <a:spLocks noGrp="1"/>
          </p:cNvSpPr>
          <p:nvPr>
            <p:ph type="ctrTitle" hasCustomPrompt="1"/>
          </p:nvPr>
        </p:nvSpPr>
        <p:spPr>
          <a:xfrm>
            <a:off x="5898995" y="2422524"/>
            <a:ext cx="6382215" cy="1006476"/>
          </a:xfrm>
        </p:spPr>
        <p:txBody>
          <a:bodyPr anchor="ctr">
            <a:normAutofit/>
          </a:bodyPr>
          <a:lstStyle>
            <a:lvl1pPr algn="l">
              <a:defRPr sz="3600" b="1">
                <a:latin typeface="Tondo"/>
              </a:defRPr>
            </a:lvl1pPr>
          </a:lstStyle>
          <a:p>
            <a:r>
              <a:rPr lang="en-US" dirty="0" smtClean="0"/>
              <a:t>Master title style</a:t>
            </a:r>
            <a:endParaRPr lang="en-US" dirty="0"/>
          </a:p>
        </p:txBody>
      </p:sp>
    </p:spTree>
    <p:extLst>
      <p:ext uri="{BB962C8B-B14F-4D97-AF65-F5344CB8AC3E}">
        <p14:creationId xmlns:p14="http://schemas.microsoft.com/office/powerpoint/2010/main" val="5363707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1593014" y="6379135"/>
            <a:ext cx="466165" cy="365125"/>
          </a:xfrm>
          <a:prstGeom prst="rect">
            <a:avLst/>
          </a:prstGeom>
        </p:spPr>
        <p:txBody>
          <a:bodyPr/>
          <a:lstStyle>
            <a:lvl1pPr>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441881-B307-4CD6-9563-5D9C16319C2E}"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itle 1"/>
          <p:cNvSpPr>
            <a:spLocks noGrp="1"/>
          </p:cNvSpPr>
          <p:nvPr>
            <p:ph type="title" hasCustomPrompt="1"/>
          </p:nvPr>
        </p:nvSpPr>
        <p:spPr>
          <a:xfrm>
            <a:off x="0" y="1"/>
            <a:ext cx="9762565" cy="726139"/>
          </a:xfrm>
          <a:prstGeom prst="rect">
            <a:avLst/>
          </a:prstGeom>
        </p:spPr>
        <p:txBody>
          <a:bodyPr anchor="ctr"/>
          <a:lstStyle>
            <a:lvl1pPr>
              <a:defRPr sz="2800">
                <a:solidFill>
                  <a:srgbClr val="D80005"/>
                </a:solidFill>
                <a:latin typeface="Tondo "/>
              </a:defRPr>
            </a:lvl1pPr>
          </a:lstStyle>
          <a:p>
            <a:r>
              <a:rPr lang="en-US" dirty="0" smtClean="0"/>
              <a:t>Heading</a:t>
            </a:r>
            <a:endParaRPr lang="en-US" dirty="0"/>
          </a:p>
        </p:txBody>
      </p:sp>
      <p:pic>
        <p:nvPicPr>
          <p:cNvPr id="15" name="Picture 14" descr="Airtel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4601" y="223204"/>
            <a:ext cx="879223" cy="225032"/>
          </a:xfrm>
          <a:prstGeom prst="rect">
            <a:avLst/>
          </a:prstGeom>
        </p:spPr>
      </p:pic>
      <p:pic>
        <p:nvPicPr>
          <p:cNvPr id="16" name="Picture 15" descr="Yes We Can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4150" y="130634"/>
            <a:ext cx="753035" cy="471280"/>
          </a:xfrm>
          <a:prstGeom prst="rect">
            <a:avLst/>
          </a:prstGeom>
        </p:spPr>
      </p:pic>
      <p:cxnSp>
        <p:nvCxnSpPr>
          <p:cNvPr id="17" name="Straight Connector 16"/>
          <p:cNvCxnSpPr/>
          <p:nvPr userDrawn="1"/>
        </p:nvCxnSpPr>
        <p:spPr>
          <a:xfrm flipH="1">
            <a:off x="11192434" y="116655"/>
            <a:ext cx="903" cy="484539"/>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7042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1272896"/>
            <a:ext cx="12196487" cy="3998351"/>
          </a:xfrm>
          <a:prstGeom prst="rect">
            <a:avLst/>
          </a:prstGeom>
          <a:ln>
            <a:noFill/>
          </a:ln>
        </p:spPr>
      </p:pic>
      <p:pic>
        <p:nvPicPr>
          <p:cNvPr id="9" name="Picture 8"/>
          <p:cNvPicPr>
            <a:picLocks noChangeAspect="1"/>
          </p:cNvPicPr>
          <p:nvPr userDrawn="1"/>
        </p:nvPicPr>
        <p:blipFill rotWithShape="1">
          <a:blip r:embed="rId2"/>
          <a:srcRect t="55750"/>
          <a:stretch/>
        </p:blipFill>
        <p:spPr>
          <a:xfrm flipV="1">
            <a:off x="1" y="5250048"/>
            <a:ext cx="12196486" cy="1798452"/>
          </a:xfrm>
          <a:prstGeom prst="rect">
            <a:avLst/>
          </a:prstGeom>
          <a:ln>
            <a:noFill/>
          </a:ln>
        </p:spPr>
      </p:pic>
      <p:pic>
        <p:nvPicPr>
          <p:cNvPr id="13" name="Picture 12"/>
          <p:cNvPicPr>
            <a:picLocks noChangeAspect="1"/>
          </p:cNvPicPr>
          <p:nvPr userDrawn="1"/>
        </p:nvPicPr>
        <p:blipFill rotWithShape="1">
          <a:blip r:embed="rId2"/>
          <a:srcRect b="59052"/>
          <a:stretch/>
        </p:blipFill>
        <p:spPr>
          <a:xfrm flipV="1">
            <a:off x="252" y="-209550"/>
            <a:ext cx="12188340" cy="1482446"/>
          </a:xfrm>
          <a:prstGeom prst="rect">
            <a:avLst/>
          </a:prstGeom>
        </p:spPr>
      </p:pic>
    </p:spTree>
    <p:extLst>
      <p:ext uri="{BB962C8B-B14F-4D97-AF65-F5344CB8AC3E}">
        <p14:creationId xmlns:p14="http://schemas.microsoft.com/office/powerpoint/2010/main" val="17261655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3304A-6E14-438E-9C33-535EC96FAD34}" type="datetimeFigureOut">
              <a:rPr lang="en-US" smtClean="0"/>
              <a:t>6/26/2020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007F6-2CC0-4931-9FFE-C707526671A5}" type="slidenum">
              <a:rPr lang="en-US" smtClean="0"/>
              <a:t>‹N°›</a:t>
            </a:fld>
            <a:endParaRPr lang="en-US"/>
          </a:p>
        </p:txBody>
      </p:sp>
    </p:spTree>
    <p:extLst>
      <p:ext uri="{BB962C8B-B14F-4D97-AF65-F5344CB8AC3E}">
        <p14:creationId xmlns:p14="http://schemas.microsoft.com/office/powerpoint/2010/main" val="159446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7936"/>
            <a:ext cx="10668000" cy="1006476"/>
          </a:xfrm>
        </p:spPr>
        <p:txBody>
          <a:bodyPr anchor="ctr">
            <a:normAutofit/>
          </a:bodyPr>
          <a:lstStyle>
            <a:lvl1pPr algn="l">
              <a:defRPr sz="3600">
                <a:latin typeface="Tondo"/>
              </a:defRPr>
            </a:lvl1p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CE7E9146-6D2A-42DA-B4EB-E1501ACC382D}" type="slidenum">
              <a:rPr lang="en-US" smtClean="0"/>
              <a:t>‹N°›</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85210" t="3810" r="1750" b="81111"/>
          <a:stretch/>
        </p:blipFill>
        <p:spPr>
          <a:xfrm>
            <a:off x="10602685" y="2040"/>
            <a:ext cx="1589315" cy="1034144"/>
          </a:xfrm>
          <a:prstGeom prst="rect">
            <a:avLst/>
          </a:prstGeom>
        </p:spPr>
      </p:pic>
      <p:cxnSp>
        <p:nvCxnSpPr>
          <p:cNvPr id="8" name="Straight Connector 7"/>
          <p:cNvCxnSpPr/>
          <p:nvPr userDrawn="1"/>
        </p:nvCxnSpPr>
        <p:spPr>
          <a:xfrm flipV="1">
            <a:off x="0" y="1009784"/>
            <a:ext cx="10176303" cy="4628"/>
          </a:xfrm>
          <a:prstGeom prst="line">
            <a:avLst/>
          </a:prstGeom>
          <a:ln w="28575" cmpd="sng">
            <a:solidFill>
              <a:srgbClr val="EB1C2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57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522535"/>
            <a:ext cx="10668000" cy="1006476"/>
          </a:xfrm>
        </p:spPr>
        <p:txBody>
          <a:bodyPr anchor="ctr">
            <a:normAutofit/>
          </a:bodyPr>
          <a:lstStyle>
            <a:lvl1pPr algn="ctr">
              <a:defRPr sz="3600" b="1">
                <a:latin typeface="Tondo"/>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CE7E9146-6D2A-42DA-B4EB-E1501ACC382D}" type="slidenum">
              <a:rPr lang="en-US" smtClean="0"/>
              <a:t>‹N°›</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85210" t="3810" r="1750" b="81111"/>
          <a:stretch/>
        </p:blipFill>
        <p:spPr>
          <a:xfrm>
            <a:off x="10602685" y="2040"/>
            <a:ext cx="1589315" cy="1034144"/>
          </a:xfrm>
          <a:prstGeom prst="rect">
            <a:avLst/>
          </a:prstGeom>
        </p:spPr>
      </p:pic>
    </p:spTree>
    <p:extLst>
      <p:ext uri="{BB962C8B-B14F-4D97-AF65-F5344CB8AC3E}">
        <p14:creationId xmlns:p14="http://schemas.microsoft.com/office/powerpoint/2010/main" val="379824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E7E9146-6D2A-42DA-B4EB-E1501ACC382D}" type="slidenum">
              <a:rPr lang="en-US" smtClean="0"/>
              <a:t>‹N°›</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0" y="0"/>
            <a:ext cx="12187485" cy="6858000"/>
          </a:xfrm>
          <a:prstGeom prst="rect">
            <a:avLst/>
          </a:prstGeom>
        </p:spPr>
      </p:pic>
      <p:sp>
        <p:nvSpPr>
          <p:cNvPr id="8" name="Title 1"/>
          <p:cNvSpPr>
            <a:spLocks noGrp="1"/>
          </p:cNvSpPr>
          <p:nvPr>
            <p:ph type="ctrTitle" hasCustomPrompt="1"/>
          </p:nvPr>
        </p:nvSpPr>
        <p:spPr>
          <a:xfrm>
            <a:off x="914401" y="2522535"/>
            <a:ext cx="10668000" cy="1006476"/>
          </a:xfrm>
        </p:spPr>
        <p:txBody>
          <a:bodyPr anchor="ctr">
            <a:normAutofit/>
          </a:bodyPr>
          <a:lstStyle>
            <a:lvl1pPr algn="ctr">
              <a:defRPr sz="3600" b="1">
                <a:latin typeface="Tondo"/>
              </a:defRPr>
            </a:lvl1pPr>
          </a:lstStyle>
          <a:p>
            <a:r>
              <a:rPr lang="en-US" dirty="0" smtClean="0"/>
              <a:t>Thank You</a:t>
            </a:r>
            <a:endParaRPr lang="en-US" dirty="0"/>
          </a:p>
        </p:txBody>
      </p:sp>
    </p:spTree>
    <p:extLst>
      <p:ext uri="{BB962C8B-B14F-4D97-AF65-F5344CB8AC3E}">
        <p14:creationId xmlns:p14="http://schemas.microsoft.com/office/powerpoint/2010/main" val="338067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4681" y="214925"/>
            <a:ext cx="1257521" cy="611607"/>
          </a:xfrm>
          <a:prstGeom prst="rect">
            <a:avLst/>
          </a:prstGeom>
        </p:spPr>
      </p:pic>
      <p:pic>
        <p:nvPicPr>
          <p:cNvPr id="11" name="Picture 1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4604" t="43654" r="5410" b="34579"/>
          <a:stretch/>
        </p:blipFill>
        <p:spPr bwMode="auto">
          <a:xfrm>
            <a:off x="153197" y="6378097"/>
            <a:ext cx="1593028" cy="44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3482" y="0"/>
            <a:ext cx="4802590" cy="47990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7670037" y="6378097"/>
            <a:ext cx="4802590" cy="479903"/>
          </a:xfrm>
          <a:prstGeom prst="rect">
            <a:avLst/>
          </a:prstGeom>
        </p:spPr>
      </p:pic>
    </p:spTree>
    <p:extLst>
      <p:ext uri="{BB962C8B-B14F-4D97-AF65-F5344CB8AC3E}">
        <p14:creationId xmlns:p14="http://schemas.microsoft.com/office/powerpoint/2010/main" val="185408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1272896"/>
            <a:ext cx="12196487" cy="3998351"/>
          </a:xfrm>
          <a:prstGeom prst="rect">
            <a:avLst/>
          </a:prstGeom>
          <a:ln>
            <a:noFill/>
          </a:ln>
        </p:spPr>
      </p:pic>
      <p:pic>
        <p:nvPicPr>
          <p:cNvPr id="9" name="Picture 8"/>
          <p:cNvPicPr>
            <a:picLocks noChangeAspect="1"/>
          </p:cNvPicPr>
          <p:nvPr userDrawn="1"/>
        </p:nvPicPr>
        <p:blipFill rotWithShape="1">
          <a:blip r:embed="rId2"/>
          <a:srcRect t="55750"/>
          <a:stretch/>
        </p:blipFill>
        <p:spPr>
          <a:xfrm flipV="1">
            <a:off x="1" y="5250048"/>
            <a:ext cx="12196486" cy="1798452"/>
          </a:xfrm>
          <a:prstGeom prst="rect">
            <a:avLst/>
          </a:prstGeom>
          <a:ln>
            <a:noFill/>
          </a:ln>
        </p:spPr>
      </p:pic>
      <p:pic>
        <p:nvPicPr>
          <p:cNvPr id="13" name="Picture 12"/>
          <p:cNvPicPr>
            <a:picLocks noChangeAspect="1"/>
          </p:cNvPicPr>
          <p:nvPr userDrawn="1"/>
        </p:nvPicPr>
        <p:blipFill rotWithShape="1">
          <a:blip r:embed="rId2"/>
          <a:srcRect b="59052"/>
          <a:stretch/>
        </p:blipFill>
        <p:spPr>
          <a:xfrm flipV="1">
            <a:off x="252" y="-209550"/>
            <a:ext cx="12188340" cy="1482446"/>
          </a:xfrm>
          <a:prstGeom prst="rect">
            <a:avLst/>
          </a:prstGeom>
        </p:spPr>
      </p:pic>
    </p:spTree>
    <p:extLst>
      <p:ext uri="{BB962C8B-B14F-4D97-AF65-F5344CB8AC3E}">
        <p14:creationId xmlns:p14="http://schemas.microsoft.com/office/powerpoint/2010/main" val="10720660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descr="Yes We Can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9832" y="1174527"/>
            <a:ext cx="1346356" cy="855258"/>
          </a:xfrm>
          <a:prstGeom prst="rect">
            <a:avLst/>
          </a:prstGeom>
        </p:spPr>
      </p:pic>
      <p:cxnSp>
        <p:nvCxnSpPr>
          <p:cNvPr id="20" name="Straight Connector 19"/>
          <p:cNvCxnSpPr/>
          <p:nvPr userDrawn="1"/>
        </p:nvCxnSpPr>
        <p:spPr>
          <a:xfrm flipH="1">
            <a:off x="6087259" y="706813"/>
            <a:ext cx="904" cy="182880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pic>
        <p:nvPicPr>
          <p:cNvPr id="32" name="Picture 31" descr="Templates Yes We Can _ Final_3.png"/>
          <p:cNvPicPr>
            <a:picLocks noChangeAspect="1"/>
          </p:cNvPicPr>
          <p:nvPr userDrawn="1"/>
        </p:nvPicPr>
        <p:blipFill rotWithShape="1">
          <a:blip r:embed="rId3" cstate="print">
            <a:extLst>
              <a:ext uri="{28A0092B-C50C-407E-A947-70E740481C1C}">
                <a14:useLocalDpi xmlns:a14="http://schemas.microsoft.com/office/drawing/2010/main" val="0"/>
              </a:ext>
            </a:extLst>
          </a:blip>
          <a:srcRect r="75848" b="48245"/>
          <a:stretch/>
        </p:blipFill>
        <p:spPr>
          <a:xfrm flipV="1">
            <a:off x="0" y="5237825"/>
            <a:ext cx="2447365" cy="1624100"/>
          </a:xfrm>
          <a:prstGeom prst="rect">
            <a:avLst/>
          </a:prstGeom>
        </p:spPr>
      </p:pic>
      <p:pic>
        <p:nvPicPr>
          <p:cNvPr id="33" name="Picture 32" descr="Templates Yes We Can _ Final_3.png"/>
          <p:cNvPicPr>
            <a:picLocks noChangeAspect="1"/>
          </p:cNvPicPr>
          <p:nvPr userDrawn="1"/>
        </p:nvPicPr>
        <p:blipFill rotWithShape="1">
          <a:blip r:embed="rId4" cstate="print">
            <a:extLst>
              <a:ext uri="{28A0092B-C50C-407E-A947-70E740481C1C}">
                <a14:useLocalDpi xmlns:a14="http://schemas.microsoft.com/office/drawing/2010/main" val="0"/>
              </a:ext>
            </a:extLst>
          </a:blip>
          <a:srcRect r="75848" b="48245"/>
          <a:stretch/>
        </p:blipFill>
        <p:spPr>
          <a:xfrm flipH="1">
            <a:off x="9762565" y="-6920"/>
            <a:ext cx="2429434" cy="1613647"/>
          </a:xfrm>
          <a:prstGeom prst="rect">
            <a:avLst/>
          </a:prstGeom>
        </p:spPr>
      </p:pic>
      <p:pic>
        <p:nvPicPr>
          <p:cNvPr id="35" name="Picture 34" descr="Templates Yes We Can _ Final_3.png"/>
          <p:cNvPicPr>
            <a:picLocks noChangeAspect="1"/>
          </p:cNvPicPr>
          <p:nvPr userDrawn="1"/>
        </p:nvPicPr>
        <p:blipFill rotWithShape="1">
          <a:blip r:embed="rId3" cstate="print">
            <a:extLst>
              <a:ext uri="{28A0092B-C50C-407E-A947-70E740481C1C}">
                <a14:useLocalDpi xmlns:a14="http://schemas.microsoft.com/office/drawing/2010/main" val="0"/>
              </a:ext>
            </a:extLst>
          </a:blip>
          <a:srcRect r="75848" b="48245"/>
          <a:stretch/>
        </p:blipFill>
        <p:spPr>
          <a:xfrm>
            <a:off x="0" y="0"/>
            <a:ext cx="2447365" cy="1613647"/>
          </a:xfrm>
          <a:prstGeom prst="rect">
            <a:avLst/>
          </a:prstGeom>
        </p:spPr>
      </p:pic>
      <p:pic>
        <p:nvPicPr>
          <p:cNvPr id="36" name="Picture 35" descr="Templates Yes We Can _ Final_3.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980" t="48982"/>
          <a:stretch/>
        </p:blipFill>
        <p:spPr>
          <a:xfrm>
            <a:off x="9762565" y="5271247"/>
            <a:ext cx="2433922" cy="1590680"/>
          </a:xfrm>
          <a:prstGeom prst="rect">
            <a:avLst/>
          </a:prstGeom>
        </p:spPr>
      </p:pic>
      <p:pic>
        <p:nvPicPr>
          <p:cNvPr id="37" name="Picture 36" descr="Airtel Log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32457" y="1407795"/>
            <a:ext cx="1595816" cy="408440"/>
          </a:xfrm>
          <a:prstGeom prst="rect">
            <a:avLst/>
          </a:prstGeom>
        </p:spPr>
      </p:pic>
      <p:sp>
        <p:nvSpPr>
          <p:cNvPr id="10" name="Title 1"/>
          <p:cNvSpPr>
            <a:spLocks noGrp="1"/>
          </p:cNvSpPr>
          <p:nvPr>
            <p:ph type="ctrTitle"/>
          </p:nvPr>
        </p:nvSpPr>
        <p:spPr>
          <a:xfrm>
            <a:off x="1524000" y="3442447"/>
            <a:ext cx="9144000" cy="793654"/>
          </a:xfrm>
          <a:prstGeom prst="rect">
            <a:avLst/>
          </a:prstGeom>
        </p:spPr>
        <p:txBody>
          <a:bodyPr anchor="b"/>
          <a:lstStyle>
            <a:lvl1pPr algn="ctr">
              <a:defRPr sz="4000">
                <a:solidFill>
                  <a:schemeClr val="tx1">
                    <a:lumMod val="65000"/>
                    <a:lumOff val="35000"/>
                  </a:schemeClr>
                </a:solidFill>
                <a:latin typeface="Tondo "/>
              </a:defRPr>
            </a:lvl1pPr>
          </a:lstStyle>
          <a:p>
            <a:r>
              <a:rPr lang="en-US" smtClean="0"/>
              <a:t>Click to edit Master title style</a:t>
            </a:r>
            <a:endParaRPr lang="en-US"/>
          </a:p>
        </p:txBody>
      </p:sp>
    </p:spTree>
    <p:extLst>
      <p:ext uri="{BB962C8B-B14F-4D97-AF65-F5344CB8AC3E}">
        <p14:creationId xmlns:p14="http://schemas.microsoft.com/office/powerpoint/2010/main" val="21461042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Templates Yes We Can _ Final_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49" y="0"/>
            <a:ext cx="12249150" cy="6858000"/>
          </a:xfrm>
          <a:prstGeom prst="rect">
            <a:avLst/>
          </a:prstGeom>
        </p:spPr>
      </p:pic>
      <p:pic>
        <p:nvPicPr>
          <p:cNvPr id="12" name="Picture 11" descr="Yes We Can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79832" y="1174527"/>
            <a:ext cx="1346356" cy="855258"/>
          </a:xfrm>
          <a:prstGeom prst="rect">
            <a:avLst/>
          </a:prstGeom>
        </p:spPr>
      </p:pic>
      <p:cxnSp>
        <p:nvCxnSpPr>
          <p:cNvPr id="13" name="Straight Connector 12"/>
          <p:cNvCxnSpPr/>
          <p:nvPr userDrawn="1"/>
        </p:nvCxnSpPr>
        <p:spPr>
          <a:xfrm flipH="1">
            <a:off x="6087259" y="706813"/>
            <a:ext cx="904" cy="182880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pic>
        <p:nvPicPr>
          <p:cNvPr id="14" name="Picture 13" descr="Airtel 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2457" y="1407795"/>
            <a:ext cx="1595816" cy="408440"/>
          </a:xfrm>
          <a:prstGeom prst="rect">
            <a:avLst/>
          </a:prstGeom>
        </p:spPr>
      </p:pic>
      <p:sp>
        <p:nvSpPr>
          <p:cNvPr id="15" name="Title 1"/>
          <p:cNvSpPr>
            <a:spLocks noGrp="1"/>
          </p:cNvSpPr>
          <p:nvPr>
            <p:ph type="ctrTitle"/>
          </p:nvPr>
        </p:nvSpPr>
        <p:spPr>
          <a:xfrm>
            <a:off x="1524000" y="3442447"/>
            <a:ext cx="9144000" cy="793654"/>
          </a:xfrm>
          <a:prstGeom prst="rect">
            <a:avLst/>
          </a:prstGeom>
        </p:spPr>
        <p:txBody>
          <a:bodyPr anchor="b"/>
          <a:lstStyle>
            <a:lvl1pPr algn="ctr">
              <a:defRPr sz="4000">
                <a:solidFill>
                  <a:schemeClr val="tx1">
                    <a:lumMod val="65000"/>
                    <a:lumOff val="35000"/>
                  </a:schemeClr>
                </a:solidFill>
                <a:latin typeface="Tondo "/>
              </a:defRPr>
            </a:lvl1pPr>
          </a:lstStyle>
          <a:p>
            <a:r>
              <a:rPr lang="en-US" smtClean="0"/>
              <a:t>Click to edit Master title style</a:t>
            </a:r>
            <a:endParaRPr lang="en-US"/>
          </a:p>
        </p:txBody>
      </p:sp>
    </p:spTree>
    <p:extLst>
      <p:ext uri="{BB962C8B-B14F-4D97-AF65-F5344CB8AC3E}">
        <p14:creationId xmlns:p14="http://schemas.microsoft.com/office/powerpoint/2010/main" val="23717156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13" name="Picture 12" descr="Templates Yes We Can _ Final_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75848" b="48245"/>
          <a:stretch/>
        </p:blipFill>
        <p:spPr>
          <a:xfrm>
            <a:off x="0" y="0"/>
            <a:ext cx="2447365" cy="1613647"/>
          </a:xfrm>
          <a:prstGeom prst="rect">
            <a:avLst/>
          </a:prstGeom>
        </p:spPr>
      </p:pic>
      <p:pic>
        <p:nvPicPr>
          <p:cNvPr id="14" name="Picture 13" descr="Templates Yes We Can _ Final_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80" t="48982"/>
          <a:stretch/>
        </p:blipFill>
        <p:spPr>
          <a:xfrm>
            <a:off x="9762565" y="5271247"/>
            <a:ext cx="2433922" cy="1590680"/>
          </a:xfrm>
          <a:prstGeom prst="rect">
            <a:avLst/>
          </a:prstGeom>
        </p:spPr>
      </p:pic>
      <p:pic>
        <p:nvPicPr>
          <p:cNvPr id="15" name="Picture 14" descr="Airtel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4601" y="223204"/>
            <a:ext cx="879223" cy="225032"/>
          </a:xfrm>
          <a:prstGeom prst="rect">
            <a:avLst/>
          </a:prstGeom>
        </p:spPr>
      </p:pic>
      <p:pic>
        <p:nvPicPr>
          <p:cNvPr id="16" name="Picture 15" descr="Yes We Can 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64150" y="130634"/>
            <a:ext cx="753035" cy="471280"/>
          </a:xfrm>
          <a:prstGeom prst="rect">
            <a:avLst/>
          </a:prstGeom>
        </p:spPr>
      </p:pic>
      <p:cxnSp>
        <p:nvCxnSpPr>
          <p:cNvPr id="17" name="Straight Connector 16"/>
          <p:cNvCxnSpPr/>
          <p:nvPr userDrawn="1"/>
        </p:nvCxnSpPr>
        <p:spPr>
          <a:xfrm flipH="1">
            <a:off x="11192434" y="116655"/>
            <a:ext cx="903" cy="484539"/>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833720" y="3086103"/>
            <a:ext cx="10515600" cy="726139"/>
          </a:xfrm>
          <a:prstGeom prst="rect">
            <a:avLst/>
          </a:prstGeom>
        </p:spPr>
        <p:txBody>
          <a:bodyPr anchor="ctr"/>
          <a:lstStyle>
            <a:lvl1pPr algn="ctr">
              <a:defRPr sz="2800" b="1">
                <a:solidFill>
                  <a:schemeClr val="tx1">
                    <a:lumMod val="75000"/>
                    <a:lumOff val="25000"/>
                  </a:schemeClr>
                </a:solidFill>
                <a:latin typeface="Tondo "/>
              </a:defRPr>
            </a:lvl1pPr>
          </a:lstStyle>
          <a:p>
            <a:endParaRPr lang="en-US" dirty="0"/>
          </a:p>
        </p:txBody>
      </p:sp>
    </p:spTree>
    <p:extLst>
      <p:ext uri="{BB962C8B-B14F-4D97-AF65-F5344CB8AC3E}">
        <p14:creationId xmlns:p14="http://schemas.microsoft.com/office/powerpoint/2010/main" val="22458918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0" y="6470197"/>
            <a:ext cx="4354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E9146-6D2A-42DA-B4EB-E1501ACC382D}" type="slidenum">
              <a:rPr lang="en-US" smtClean="0"/>
              <a:t>‹N°›</a:t>
            </a:fld>
            <a:endParaRPr lang="en-US"/>
          </a:p>
        </p:txBody>
      </p:sp>
    </p:spTree>
    <p:extLst>
      <p:ext uri="{BB962C8B-B14F-4D97-AF65-F5344CB8AC3E}">
        <p14:creationId xmlns:p14="http://schemas.microsoft.com/office/powerpoint/2010/main" val="24251382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70" r:id="rId6"/>
  </p:sldLayoutIdLst>
  <p:timing>
    <p:tnLst>
      <p:par>
        <p:cTn id="1" dur="indefinite" restart="never" nodeType="tmRoot"/>
      </p:par>
    </p:tnLst>
  </p:timing>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9" indent="-228603" algn="l" defTabSz="914411"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631" indent="-228603" algn="l" defTabSz="91441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31633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2"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airtel.africa/"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2682561" y="3305408"/>
            <a:ext cx="6788864" cy="1361838"/>
          </a:xfrm>
        </p:spPr>
        <p:txBody>
          <a:bodyPr>
            <a:noAutofit/>
          </a:bodyPr>
          <a:lstStyle/>
          <a:p>
            <a:r>
              <a:rPr lang="en-US" sz="3200" b="1" dirty="0" smtClean="0">
                <a:solidFill>
                  <a:srgbClr val="FF0000"/>
                </a:solidFill>
                <a:latin typeface="Arial" panose="020B0604020202020204" pitchFamily="34" charset="0"/>
                <a:cs typeface="Arial" panose="020B0604020202020204" pitchFamily="34" charset="0"/>
              </a:rPr>
              <a:t>CSR ACTIVITIES</a:t>
            </a:r>
            <a:br>
              <a:rPr lang="en-US" sz="3200" b="1" dirty="0" smtClean="0">
                <a:solidFill>
                  <a:srgbClr val="FF0000"/>
                </a:solidFill>
                <a:latin typeface="Arial" panose="020B0604020202020204" pitchFamily="34" charset="0"/>
                <a:cs typeface="Arial" panose="020B0604020202020204" pitchFamily="34" charset="0"/>
              </a:rPr>
            </a:br>
            <a:r>
              <a:rPr lang="en-US" sz="3200" b="1" dirty="0" smtClean="0">
                <a:solidFill>
                  <a:srgbClr val="FF0000"/>
                </a:solidFill>
                <a:latin typeface="Arial" panose="020B0604020202020204" pitchFamily="34" charset="0"/>
                <a:cs typeface="Arial" panose="020B0604020202020204" pitchFamily="34" charset="0"/>
              </a:rPr>
              <a:t>-</a:t>
            </a:r>
            <a:br>
              <a:rPr lang="en-US" sz="3200" b="1" dirty="0" smtClean="0">
                <a:solidFill>
                  <a:srgbClr val="FF0000"/>
                </a:solidFill>
                <a:latin typeface="Arial" panose="020B0604020202020204" pitchFamily="34" charset="0"/>
                <a:cs typeface="Arial" panose="020B0604020202020204" pitchFamily="34" charset="0"/>
              </a:rPr>
            </a:br>
            <a:r>
              <a:rPr lang="en-US" sz="3200" b="1" dirty="0" smtClean="0">
                <a:solidFill>
                  <a:srgbClr val="FF0000"/>
                </a:solidFill>
                <a:latin typeface="Arial" panose="020B0604020202020204" pitchFamily="34" charset="0"/>
                <a:cs typeface="Arial" panose="020B0604020202020204" pitchFamily="34" charset="0"/>
              </a:rPr>
              <a:t>GLOBAL COMPACT DRC NETWORK</a:t>
            </a:r>
            <a:endParaRPr lang="en-US" sz="1800" dirty="0">
              <a:solidFill>
                <a:srgbClr val="FF0000"/>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4632759" y="4573959"/>
            <a:ext cx="4137753" cy="20930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Regulatory Affairs Department</a:t>
            </a:r>
          </a:p>
        </p:txBody>
      </p:sp>
    </p:spTree>
    <p:extLst>
      <p:ext uri="{BB962C8B-B14F-4D97-AF65-F5344CB8AC3E}">
        <p14:creationId xmlns:p14="http://schemas.microsoft.com/office/powerpoint/2010/main" val="2625620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018913" y="536448"/>
            <a:ext cx="7038975" cy="5661025"/>
          </a:xfrm>
        </p:spPr>
        <p:txBody>
          <a:bodyPr>
            <a:noAutofit/>
          </a:bodyPr>
          <a:lstStyle/>
          <a:p>
            <a:pPr marL="0" indent="0">
              <a:buNone/>
            </a:pPr>
            <a:r>
              <a:rPr lang="en-ZA" sz="1400" dirty="0" smtClean="0"/>
              <a:t>Airtel </a:t>
            </a:r>
            <a:r>
              <a:rPr lang="en-ZA" sz="1400" dirty="0"/>
              <a:t>Africa is a leading provider of telecommunications and mobile money services, with a presence in 14 countries in Africa, primarily in East, Central and West Africa. </a:t>
            </a:r>
            <a:endParaRPr lang="en-ZA" sz="1400" dirty="0" smtClean="0"/>
          </a:p>
          <a:p>
            <a:pPr marL="0" indent="0">
              <a:buNone/>
            </a:pPr>
            <a:r>
              <a:rPr lang="en-ZA" sz="1400" dirty="0" smtClean="0"/>
              <a:t>Airtel </a:t>
            </a:r>
            <a:r>
              <a:rPr lang="en-ZA" sz="1400" dirty="0"/>
              <a:t>Africa offers an integrated suite of telecommunications solutions to its subscribers, including mobile voice and data services as well as mobile money services both nationally and internationally. The Group aims to continue providing a simple and intuitive customer experience through streamlined customer journeys. </a:t>
            </a:r>
            <a:r>
              <a:rPr lang="en-US" sz="1400" u="sng" dirty="0">
                <a:hlinkClick r:id="rId2"/>
              </a:rPr>
              <a:t>https://airtel.africa/</a:t>
            </a:r>
            <a:endParaRPr lang="fr-FR" sz="1400" dirty="0"/>
          </a:p>
          <a:p>
            <a:pPr marL="0" indent="0">
              <a:buNone/>
            </a:pPr>
            <a:r>
              <a:rPr lang="en-US" sz="1400" dirty="0"/>
              <a:t/>
            </a:r>
            <a:br>
              <a:rPr lang="en-US" sz="1400" dirty="0"/>
            </a:br>
            <a:r>
              <a:rPr lang="en-US" sz="1400" dirty="0"/>
              <a:t>Bharti Airtel established its presence in Africa when it acquired Zain Telecom’s Africa operations in June 2010.  The company has achieved significant growth, reaching more than 110 million customers, bridging the digital divide and increasing financial inclusion. </a:t>
            </a:r>
            <a:endParaRPr lang="en-US" sz="1400" dirty="0" smtClean="0"/>
          </a:p>
          <a:p>
            <a:pPr marL="0" indent="0">
              <a:buNone/>
            </a:pPr>
            <a:r>
              <a:rPr lang="en-US" sz="1400" dirty="0"/>
              <a:t/>
            </a:r>
            <a:br>
              <a:rPr lang="en-US" sz="1400" dirty="0"/>
            </a:br>
            <a:r>
              <a:rPr lang="en-US" sz="1400" dirty="0"/>
              <a:t>In several of its operations, the company's product offerings include 2G, 3G and 4G wireless services, mobile commerce, fixed line services, home broadband, DTH (Direct To Home) as well as data transfer services nationally and internationally.</a:t>
            </a:r>
            <a:br>
              <a:rPr lang="en-US" sz="1400" dirty="0"/>
            </a:br>
            <a:r>
              <a:rPr lang="en-US" sz="1400" dirty="0"/>
              <a:t/>
            </a:r>
            <a:br>
              <a:rPr lang="en-US" sz="1400" dirty="0"/>
            </a:br>
            <a:r>
              <a:rPr lang="en-US" sz="1400" dirty="0"/>
              <a:t>Our vision is to connect the people of Africa to one another, empowering them to create opportunities, dream big and transform their lives. Through technology, we will improve the lives of communities by enabling young people to take full advantage of the opportunities of the future.</a:t>
            </a:r>
            <a:br>
              <a:rPr lang="en-US" sz="1400" dirty="0"/>
            </a:br>
            <a:r>
              <a:rPr lang="en-US" sz="1400" dirty="0"/>
              <a:t/>
            </a:r>
            <a:br>
              <a:rPr lang="en-US" sz="1400" dirty="0"/>
            </a:br>
            <a:r>
              <a:rPr lang="en-US" sz="1400" dirty="0"/>
              <a:t>In order to support our values ​​of SOLIDARITY, DYNAMISM and RESPECT, our mission is to provide world-renowned technology to serve and provide an easy and reliable way to bring people together.</a:t>
            </a:r>
            <a:br>
              <a:rPr lang="en-US" sz="1400" dirty="0"/>
            </a:br>
            <a:r>
              <a:rPr lang="en-US" sz="1400" dirty="0"/>
              <a:t/>
            </a:r>
            <a:br>
              <a:rPr lang="en-US" sz="1400" dirty="0"/>
            </a:br>
            <a:r>
              <a:rPr lang="en-US" sz="1400" dirty="0"/>
              <a:t>By committing ourselves to the UN GLOBAL COMPACT Network, we support the 17 Sustainable Development Goals defined by the United Nations, through actions that contribute to the </a:t>
            </a:r>
            <a:r>
              <a:rPr lang="en-US" sz="1400" dirty="0" smtClean="0"/>
              <a:t>social change </a:t>
            </a:r>
            <a:r>
              <a:rPr lang="en-US" sz="1400" dirty="0"/>
              <a:t>of populations</a:t>
            </a:r>
            <a:r>
              <a:rPr lang="en-US" sz="1400" dirty="0" smtClean="0"/>
              <a:t>.</a:t>
            </a:r>
          </a:p>
          <a:p>
            <a:pPr marL="0" indent="0">
              <a:buNone/>
            </a:pPr>
            <a:r>
              <a:rPr lang="en-US" sz="1400" dirty="0" smtClean="0"/>
              <a:t>Thierry DIASONAMA</a:t>
            </a:r>
          </a:p>
          <a:p>
            <a:pPr marL="0" indent="0">
              <a:buNone/>
            </a:pPr>
            <a:r>
              <a:rPr lang="en-US" sz="1400" dirty="0" smtClean="0"/>
              <a:t>Managing Director</a:t>
            </a:r>
            <a:endParaRPr lang="fr-FR" sz="1400"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69" y="1207008"/>
            <a:ext cx="4860544" cy="3645408"/>
          </a:xfrm>
          <a:prstGeom prst="rect">
            <a:avLst/>
          </a:prstGeom>
        </p:spPr>
      </p:pic>
    </p:spTree>
    <p:extLst>
      <p:ext uri="{BB962C8B-B14F-4D97-AF65-F5344CB8AC3E}">
        <p14:creationId xmlns:p14="http://schemas.microsoft.com/office/powerpoint/2010/main" val="139661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4243892729"/>
              </p:ext>
            </p:extLst>
          </p:nvPr>
        </p:nvGraphicFramePr>
        <p:xfrm>
          <a:off x="878205" y="1885379"/>
          <a:ext cx="10276527" cy="3610724"/>
        </p:xfrm>
        <a:graphic>
          <a:graphicData uri="http://schemas.openxmlformats.org/drawingml/2006/table">
            <a:tbl>
              <a:tblPr firstRow="1" bandRow="1">
                <a:tableStyleId>{21E4AEA4-8DFA-4A89-87EB-49C32662AFE0}</a:tableStyleId>
              </a:tblPr>
              <a:tblGrid>
                <a:gridCol w="1282998">
                  <a:extLst>
                    <a:ext uri="{9D8B030D-6E8A-4147-A177-3AD203B41FA5}">
                      <a16:colId xmlns:a16="http://schemas.microsoft.com/office/drawing/2014/main" val="20000"/>
                    </a:ext>
                  </a:extLst>
                </a:gridCol>
                <a:gridCol w="3183038">
                  <a:extLst>
                    <a:ext uri="{9D8B030D-6E8A-4147-A177-3AD203B41FA5}">
                      <a16:colId xmlns:a16="http://schemas.microsoft.com/office/drawing/2014/main" val="20001"/>
                    </a:ext>
                  </a:extLst>
                </a:gridCol>
                <a:gridCol w="2824222">
                  <a:extLst>
                    <a:ext uri="{9D8B030D-6E8A-4147-A177-3AD203B41FA5}">
                      <a16:colId xmlns:a16="http://schemas.microsoft.com/office/drawing/2014/main" val="20002"/>
                    </a:ext>
                  </a:extLst>
                </a:gridCol>
                <a:gridCol w="2986269">
                  <a:extLst>
                    <a:ext uri="{9D8B030D-6E8A-4147-A177-3AD203B41FA5}">
                      <a16:colId xmlns:a16="http://schemas.microsoft.com/office/drawing/2014/main" val="20004"/>
                    </a:ext>
                  </a:extLst>
                </a:gridCol>
              </a:tblGrid>
              <a:tr h="394585">
                <a:tc>
                  <a:txBody>
                    <a:bodyPr/>
                    <a:lstStyle/>
                    <a:p>
                      <a:endParaRPr lang="fr-FR" sz="1500" b="1" dirty="0"/>
                    </a:p>
                  </a:txBody>
                  <a:tcPr/>
                </a:tc>
                <a:tc>
                  <a:txBody>
                    <a:bodyPr/>
                    <a:lstStyle/>
                    <a:p>
                      <a:r>
                        <a:rPr lang="fr-FR" sz="1500" dirty="0" smtClean="0"/>
                        <a:t>PARTNESHIP</a:t>
                      </a:r>
                      <a:r>
                        <a:rPr lang="fr-FR" sz="1500" baseline="0" dirty="0" smtClean="0"/>
                        <a:t> </a:t>
                      </a:r>
                      <a:endParaRPr lang="fr-FR"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500" dirty="0" smtClean="0"/>
                        <a:t>EDUCATION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500" dirty="0" smtClean="0"/>
                        <a:t>COMMUNITY</a:t>
                      </a:r>
                      <a:endParaRPr lang="fr-FR" sz="1500" dirty="0"/>
                    </a:p>
                  </a:txBody>
                  <a:tcPr/>
                </a:tc>
                <a:extLst>
                  <a:ext uri="{0D108BD9-81ED-4DB2-BD59-A6C34878D82A}">
                    <a16:rowId xmlns:a16="http://schemas.microsoft.com/office/drawing/2014/main" val="10000"/>
                  </a:ext>
                </a:extLst>
              </a:tr>
              <a:tr h="394585">
                <a:tc>
                  <a:txBody>
                    <a:bodyPr/>
                    <a:lstStyle/>
                    <a:p>
                      <a:r>
                        <a:rPr lang="fr-FR" sz="1500" b="1" dirty="0" smtClean="0">
                          <a:solidFill>
                            <a:schemeClr val="tx1"/>
                          </a:solidFill>
                        </a:rPr>
                        <a:t>SDG</a:t>
                      </a:r>
                      <a:endParaRPr lang="fr-FR" sz="15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baseline="0" dirty="0" smtClean="0">
                          <a:solidFill>
                            <a:schemeClr val="dk1"/>
                          </a:solidFill>
                          <a:latin typeface="+mn-lt"/>
                          <a:ea typeface="+mn-ea"/>
                          <a:cs typeface="+mn-cs"/>
                        </a:rPr>
                        <a:t>SDG 17 Partnership</a:t>
                      </a:r>
                    </a:p>
                  </a:txBody>
                  <a:tcPr/>
                </a:tc>
                <a:tc>
                  <a:txBody>
                    <a:bodyPr/>
                    <a:lstStyle/>
                    <a:p>
                      <a:pPr marL="0" lvl="0" indent="0" algn="l" defTabSz="914400" rtl="0" eaLnBrk="1" latinLnBrk="0" hangingPunct="1">
                        <a:lnSpc>
                          <a:spcPct val="100000"/>
                        </a:lnSpc>
                        <a:spcBef>
                          <a:spcPts val="600"/>
                        </a:spcBef>
                        <a:buFont typeface="Arial" panose="020B0604020202020204" pitchFamily="34" charset="0"/>
                        <a:buNone/>
                        <a:defRPr/>
                      </a:pPr>
                      <a:r>
                        <a:rPr lang="en-US" sz="1500" b="1" kern="1200" baseline="0" dirty="0" smtClean="0">
                          <a:solidFill>
                            <a:schemeClr val="dk1"/>
                          </a:solidFill>
                          <a:latin typeface="+mn-lt"/>
                          <a:ea typeface="+mn-ea"/>
                          <a:cs typeface="+mn-cs"/>
                        </a:rPr>
                        <a:t>SDG  4 Education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1" kern="1200" baseline="0" dirty="0" smtClean="0">
                          <a:solidFill>
                            <a:schemeClr val="dk1"/>
                          </a:solidFill>
                          <a:latin typeface="+mn-lt"/>
                          <a:ea typeface="+mn-ea"/>
                          <a:cs typeface="+mn-cs"/>
                        </a:rPr>
                        <a:t>SDG 10 Reduce inequality</a:t>
                      </a:r>
                    </a:p>
                  </a:txBody>
                  <a:tcPr/>
                </a:tc>
                <a:extLst>
                  <a:ext uri="{0D108BD9-81ED-4DB2-BD59-A6C34878D82A}">
                    <a16:rowId xmlns:a16="http://schemas.microsoft.com/office/drawing/2014/main" val="10001"/>
                  </a:ext>
                </a:extLst>
              </a:tr>
              <a:tr h="2821554">
                <a:tc>
                  <a:txBody>
                    <a:bodyPr/>
                    <a:lstStyle/>
                    <a:p>
                      <a:r>
                        <a:rPr lang="fr-FR" sz="1500" b="1" dirty="0" smtClean="0">
                          <a:solidFill>
                            <a:schemeClr val="tx1"/>
                          </a:solidFill>
                        </a:rPr>
                        <a:t>ACTIONS</a:t>
                      </a:r>
                      <a:r>
                        <a:rPr lang="fr-FR" sz="1500" b="1" baseline="0" dirty="0" smtClean="0">
                          <a:solidFill>
                            <a:schemeClr val="tx1"/>
                          </a:solidFill>
                        </a:rPr>
                        <a:t> </a:t>
                      </a:r>
                      <a:endParaRPr lang="fr-FR" sz="1500" b="1"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b="0" kern="1200" baseline="0" dirty="0" smtClean="0">
                          <a:solidFill>
                            <a:schemeClr val="tx1"/>
                          </a:solidFill>
                          <a:effectLst/>
                          <a:latin typeface="+mn-lt"/>
                          <a:ea typeface="+mn-ea"/>
                          <a:cs typeface="Times New Roman"/>
                        </a:rPr>
                        <a:t>700 racks to be converted into public bins (initiative to support the Mayor of Kinshasa).</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400" b="1" kern="1200" baseline="0" dirty="0" smtClean="0">
                        <a:solidFill>
                          <a:schemeClr val="dk1"/>
                        </a:solidFill>
                        <a:latin typeface="+mn-lt"/>
                        <a:ea typeface="+mn-ea"/>
                        <a:cs typeface="+mn-cs"/>
                      </a:endParaRPr>
                    </a:p>
                  </a:txBody>
                  <a:tcPr/>
                </a:tc>
                <a:tc>
                  <a:txBody>
                    <a:bodyPr/>
                    <a:lstStyle/>
                    <a:p>
                      <a:pPr marL="285750" lvl="0" indent="-285750" algn="l" defTabSz="914400" rtl="0" eaLnBrk="1" latinLnBrk="0" hangingPunct="1">
                        <a:lnSpc>
                          <a:spcPct val="100000"/>
                        </a:lnSpc>
                        <a:spcBef>
                          <a:spcPts val="600"/>
                        </a:spcBef>
                        <a:buFontTx/>
                        <a:buChar char="-"/>
                        <a:defRPr/>
                      </a:pPr>
                      <a:r>
                        <a:rPr lang="fr-FR" sz="1400" b="0" kern="1200" baseline="0" dirty="0" err="1" smtClean="0">
                          <a:solidFill>
                            <a:schemeClr val="dk1"/>
                          </a:solidFill>
                          <a:latin typeface="+mn-lt"/>
                          <a:ea typeface="+mn-ea"/>
                          <a:cs typeface="+mn-cs"/>
                        </a:rPr>
                        <a:t>Sensitization</a:t>
                      </a:r>
                      <a:r>
                        <a:rPr lang="fr-FR" sz="1400" b="0" kern="1200" baseline="0" dirty="0" smtClean="0">
                          <a:solidFill>
                            <a:schemeClr val="dk1"/>
                          </a:solidFill>
                          <a:latin typeface="+mn-lt"/>
                          <a:ea typeface="+mn-ea"/>
                          <a:cs typeface="+mn-cs"/>
                        </a:rPr>
                        <a:t> on the code of </a:t>
                      </a:r>
                      <a:r>
                        <a:rPr lang="fr-FR" sz="1400" b="0" kern="1200" baseline="0" dirty="0" err="1" smtClean="0">
                          <a:solidFill>
                            <a:schemeClr val="dk1"/>
                          </a:solidFill>
                          <a:latin typeface="+mn-lt"/>
                          <a:ea typeface="+mn-ea"/>
                          <a:cs typeface="+mn-cs"/>
                        </a:rPr>
                        <a:t>conduct</a:t>
                      </a:r>
                      <a:r>
                        <a:rPr lang="fr-FR" sz="1400" b="0" kern="1200" baseline="0" dirty="0" smtClean="0">
                          <a:solidFill>
                            <a:schemeClr val="dk1"/>
                          </a:solidFill>
                          <a:latin typeface="+mn-lt"/>
                          <a:ea typeface="+mn-ea"/>
                          <a:cs typeface="+mn-cs"/>
                        </a:rPr>
                        <a:t> for </a:t>
                      </a:r>
                      <a:r>
                        <a:rPr lang="fr-FR" sz="1400" b="0" kern="1200" baseline="0" dirty="0" err="1" smtClean="0">
                          <a:solidFill>
                            <a:schemeClr val="dk1"/>
                          </a:solidFill>
                          <a:latin typeface="+mn-lt"/>
                          <a:ea typeface="+mn-ea"/>
                          <a:cs typeface="+mn-cs"/>
                        </a:rPr>
                        <a:t>Employee</a:t>
                      </a:r>
                      <a:r>
                        <a:rPr lang="fr-FR" sz="1400" b="0" kern="1200" baseline="0" dirty="0" smtClean="0">
                          <a:solidFill>
                            <a:schemeClr val="dk1"/>
                          </a:solidFill>
                          <a:latin typeface="+mn-lt"/>
                          <a:ea typeface="+mn-ea"/>
                          <a:cs typeface="+mn-cs"/>
                        </a:rPr>
                        <a:t> ; </a:t>
                      </a:r>
                      <a:r>
                        <a:rPr lang="fr-FR" sz="1400" kern="1200" baseline="0" dirty="0" smtClean="0">
                          <a:solidFill>
                            <a:schemeClr val="dk1"/>
                          </a:solidFill>
                          <a:latin typeface="+mn-lt"/>
                          <a:ea typeface="+mn-ea"/>
                          <a:cs typeface="+mn-cs"/>
                        </a:rPr>
                        <a:t>ABAC – </a:t>
                      </a:r>
                      <a:r>
                        <a:rPr lang="fr-FR" sz="1400" kern="1200" baseline="0" dirty="0" err="1" smtClean="0">
                          <a:solidFill>
                            <a:schemeClr val="dk1"/>
                          </a:solidFill>
                          <a:latin typeface="+mn-lt"/>
                          <a:ea typeface="+mn-ea"/>
                          <a:cs typeface="+mn-cs"/>
                        </a:rPr>
                        <a:t>fight</a:t>
                      </a:r>
                      <a:r>
                        <a:rPr lang="fr-FR" sz="1400" kern="1200" baseline="0" dirty="0" smtClean="0">
                          <a:solidFill>
                            <a:schemeClr val="dk1"/>
                          </a:solidFill>
                          <a:latin typeface="+mn-lt"/>
                          <a:ea typeface="+mn-ea"/>
                          <a:cs typeface="+mn-cs"/>
                        </a:rPr>
                        <a:t> corruption; Leadership</a:t>
                      </a:r>
                    </a:p>
                    <a:p>
                      <a:pPr marL="285750" lvl="0" indent="-285750" algn="l" defTabSz="914400" rtl="0" eaLnBrk="1" latinLnBrk="0" hangingPunct="1">
                        <a:lnSpc>
                          <a:spcPct val="100000"/>
                        </a:lnSpc>
                        <a:spcBef>
                          <a:spcPts val="600"/>
                        </a:spcBef>
                        <a:buFontTx/>
                        <a:buChar char="-"/>
                        <a:defRPr/>
                      </a:pPr>
                      <a:endParaRPr lang="fr-FR" sz="1400" b="0" kern="1200" baseline="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dk1"/>
                          </a:solidFill>
                          <a:latin typeface="+mn-lt"/>
                          <a:ea typeface="+mn-ea"/>
                          <a:cs typeface="+mn-cs"/>
                        </a:rPr>
                        <a:t>- Contribution towards sustainable livelihoods: participation in a trade fair organized by the Congolese Trade Association (FEC).</a:t>
                      </a:r>
                      <a:endParaRPr lang="fr-FR" sz="1400" kern="1200" baseline="0" dirty="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84593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819410704"/>
              </p:ext>
            </p:extLst>
          </p:nvPr>
        </p:nvGraphicFramePr>
        <p:xfrm>
          <a:off x="748284" y="1213041"/>
          <a:ext cx="10554320" cy="5313680"/>
        </p:xfrm>
        <a:graphic>
          <a:graphicData uri="http://schemas.openxmlformats.org/drawingml/2006/table">
            <a:tbl>
              <a:tblPr firstRow="1" bandRow="1">
                <a:tableStyleId>{21E4AEA4-8DFA-4A89-87EB-49C32662AFE0}</a:tableStyleId>
              </a:tblPr>
              <a:tblGrid>
                <a:gridCol w="1317722">
                  <a:extLst>
                    <a:ext uri="{9D8B030D-6E8A-4147-A177-3AD203B41FA5}">
                      <a16:colId xmlns:a16="http://schemas.microsoft.com/office/drawing/2014/main" val="20000"/>
                    </a:ext>
                  </a:extLst>
                </a:gridCol>
                <a:gridCol w="9236598">
                  <a:extLst>
                    <a:ext uri="{9D8B030D-6E8A-4147-A177-3AD203B41FA5}">
                      <a16:colId xmlns:a16="http://schemas.microsoft.com/office/drawing/2014/main" val="20003"/>
                    </a:ext>
                  </a:extLst>
                </a:gridCol>
              </a:tblGrid>
              <a:tr h="370840">
                <a:tc>
                  <a:txBody>
                    <a:bodyPr/>
                    <a:lstStyle/>
                    <a:p>
                      <a:endParaRPr lang="fr-FR"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HEALTH</a:t>
                      </a:r>
                    </a:p>
                  </a:txBody>
                  <a:tcPr/>
                </a:tc>
                <a:extLst>
                  <a:ext uri="{0D108BD9-81ED-4DB2-BD59-A6C34878D82A}">
                    <a16:rowId xmlns:a16="http://schemas.microsoft.com/office/drawing/2014/main" val="10000"/>
                  </a:ext>
                </a:extLst>
              </a:tr>
              <a:tr h="370840">
                <a:tc>
                  <a:txBody>
                    <a:bodyPr/>
                    <a:lstStyle/>
                    <a:p>
                      <a:r>
                        <a:rPr lang="fr-FR" sz="1400" b="1" dirty="0" smtClean="0">
                          <a:solidFill>
                            <a:schemeClr val="tx1"/>
                          </a:solidFill>
                        </a:rPr>
                        <a:t>SDG</a:t>
                      </a:r>
                      <a:endParaRPr lang="fr-FR" sz="1400" b="1" dirty="0">
                        <a:solidFill>
                          <a:schemeClr val="tx1"/>
                        </a:solidFill>
                      </a:endParaRPr>
                    </a:p>
                  </a:txBody>
                  <a:tcPr/>
                </a:tc>
                <a:tc>
                  <a:txBody>
                    <a:bodyPr/>
                    <a:lstStyle/>
                    <a:p>
                      <a:pPr marL="0" lvl="0" indent="0" algn="l" defTabSz="914400" rtl="0" eaLnBrk="1" latinLnBrk="0" hangingPunct="1">
                        <a:lnSpc>
                          <a:spcPct val="100000"/>
                        </a:lnSpc>
                        <a:spcBef>
                          <a:spcPts val="600"/>
                        </a:spcBef>
                        <a:buFont typeface="Arial" panose="020B0604020202020204" pitchFamily="34" charset="0"/>
                        <a:buNone/>
                        <a:defRPr/>
                      </a:pPr>
                      <a:r>
                        <a:rPr lang="fr-FR" sz="1400" b="1" kern="1200" baseline="0" dirty="0" smtClean="0">
                          <a:solidFill>
                            <a:schemeClr val="dk1"/>
                          </a:solidFill>
                          <a:latin typeface="+mn-lt"/>
                          <a:ea typeface="+mn-ea"/>
                          <a:cs typeface="+mn-cs"/>
                        </a:rPr>
                        <a:t>SDG 3 </a:t>
                      </a:r>
                      <a:r>
                        <a:rPr lang="fr-FR" sz="1400" b="1" kern="1200" baseline="0" dirty="0" err="1" smtClean="0">
                          <a:solidFill>
                            <a:schemeClr val="dk1"/>
                          </a:solidFill>
                          <a:latin typeface="+mn-lt"/>
                          <a:ea typeface="+mn-ea"/>
                          <a:cs typeface="+mn-cs"/>
                        </a:rPr>
                        <a:t>Health</a:t>
                      </a:r>
                      <a:r>
                        <a:rPr lang="fr-FR" sz="1400" b="1" kern="1200" baseline="0" dirty="0" smtClean="0">
                          <a:solidFill>
                            <a:schemeClr val="dk1"/>
                          </a:solidFill>
                          <a:latin typeface="+mn-lt"/>
                          <a:ea typeface="+mn-ea"/>
                          <a:cs typeface="+mn-cs"/>
                        </a:rPr>
                        <a:t> &amp; </a:t>
                      </a:r>
                      <a:r>
                        <a:rPr lang="fr-FR" sz="1400" b="1" kern="1200" baseline="0" dirty="0" err="1" smtClean="0">
                          <a:solidFill>
                            <a:schemeClr val="dk1"/>
                          </a:solidFill>
                          <a:latin typeface="+mn-lt"/>
                          <a:ea typeface="+mn-ea"/>
                          <a:cs typeface="+mn-cs"/>
                        </a:rPr>
                        <a:t>well</a:t>
                      </a:r>
                      <a:r>
                        <a:rPr lang="fr-FR" sz="1400" b="1" kern="1200" baseline="0" dirty="0" smtClean="0">
                          <a:solidFill>
                            <a:schemeClr val="dk1"/>
                          </a:solidFill>
                          <a:latin typeface="+mn-lt"/>
                          <a:ea typeface="+mn-ea"/>
                          <a:cs typeface="+mn-cs"/>
                        </a:rPr>
                        <a:t> </a:t>
                      </a:r>
                      <a:r>
                        <a:rPr lang="fr-FR" sz="1400" b="1" kern="1200" baseline="0" dirty="0" err="1" smtClean="0">
                          <a:solidFill>
                            <a:schemeClr val="dk1"/>
                          </a:solidFill>
                          <a:latin typeface="+mn-lt"/>
                          <a:ea typeface="+mn-ea"/>
                          <a:cs typeface="+mn-cs"/>
                        </a:rPr>
                        <a:t>bein</a:t>
                      </a:r>
                      <a:endParaRPr lang="fr-FR" sz="1400" b="1" kern="1200" baseline="0" dirty="0">
                        <a:solidFill>
                          <a:schemeClr val="dk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fr-FR" sz="1400" b="1" dirty="0" smtClean="0">
                          <a:solidFill>
                            <a:schemeClr val="tx1"/>
                          </a:solidFill>
                        </a:rPr>
                        <a:t>ACTIONS</a:t>
                      </a:r>
                      <a:r>
                        <a:rPr lang="fr-FR" sz="1400" b="1" baseline="0" dirty="0" smtClean="0">
                          <a:solidFill>
                            <a:schemeClr val="tx1"/>
                          </a:solidFill>
                        </a:rPr>
                        <a:t> </a:t>
                      </a:r>
                      <a:endParaRPr lang="fr-FR" sz="1400" b="1"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kern="1200" baseline="0" dirty="0" smtClean="0">
                          <a:solidFill>
                            <a:schemeClr val="dk1"/>
                          </a:solidFill>
                          <a:latin typeface="+mn-lt"/>
                          <a:ea typeface="+mn-ea"/>
                          <a:cs typeface="+mn-cs"/>
                        </a:rPr>
                        <a:t>Action against Ebola in Equator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kern="1200" baseline="0" dirty="0" smtClean="0">
                          <a:solidFill>
                            <a:schemeClr val="dk1"/>
                          </a:solidFill>
                          <a:latin typeface="+mn-lt"/>
                          <a:ea typeface="+mn-ea"/>
                          <a:cs typeface="+mn-cs"/>
                        </a:rPr>
                        <a:t>Action against Ebola in the East Region of DRC-</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kern="1200" baseline="0" dirty="0" smtClean="0">
                          <a:solidFill>
                            <a:schemeClr val="dk1"/>
                          </a:solidFill>
                          <a:latin typeface="+mn-lt"/>
                          <a:ea typeface="+mn-ea"/>
                          <a:cs typeface="+mn-cs"/>
                        </a:rPr>
                        <a:t>Donation of Radioscopic equipment to UNILU</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400" b="0" kern="1200" baseline="0" dirty="0" smtClean="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b="0" kern="1200" baseline="0" dirty="0" smtClean="0">
                          <a:solidFill>
                            <a:schemeClr val="tx1"/>
                          </a:solidFill>
                          <a:effectLst/>
                          <a:latin typeface="+mn-lt"/>
                          <a:ea typeface="+mn-ea"/>
                          <a:cs typeface="Times New Roman"/>
                        </a:rPr>
                        <a:t>As part of the fight against Covid-19 worldwide outbreak, MNOs and government have teamed up in order to curb the negative effects of this pandemic on businesses and on the lives of the Congolese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baseline="0" dirty="0" smtClean="0">
                        <a:solidFill>
                          <a:schemeClr val="tx1"/>
                        </a:solidFill>
                        <a:effectLst/>
                        <a:latin typeface="+mn-lt"/>
                        <a:ea typeface="+mn-ea"/>
                        <a:cs typeface="Times New Roman"/>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0" kern="1200" baseline="0" dirty="0" smtClean="0">
                          <a:solidFill>
                            <a:schemeClr val="tx1"/>
                          </a:solidFill>
                          <a:effectLst/>
                          <a:latin typeface="+mn-lt"/>
                          <a:ea typeface="+mn-ea"/>
                          <a:cs typeface="Times New Roman"/>
                        </a:rPr>
                        <a:t>Airtel DRC CSR initiatives/support :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400" b="0" kern="1200" baseline="0" dirty="0" smtClean="0">
                        <a:solidFill>
                          <a:schemeClr val="tx1"/>
                        </a:solidFill>
                        <a:effectLst/>
                        <a:latin typeface="+mn-lt"/>
                        <a:ea typeface="+mn-ea"/>
                        <a:cs typeface="Times New Roman"/>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kern="1200" baseline="0" dirty="0" smtClean="0">
                          <a:solidFill>
                            <a:schemeClr val="tx1"/>
                          </a:solidFill>
                          <a:effectLst/>
                          <a:latin typeface="+mn-lt"/>
                          <a:ea typeface="+mn-ea"/>
                          <a:cs typeface="Times New Roman"/>
                        </a:rPr>
                        <a:t>1. SMS broadcast: messages on preventive measures are sent to customers, in both French and the local languages;</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kern="1200" baseline="0" dirty="0" smtClean="0">
                          <a:solidFill>
                            <a:schemeClr val="tx1"/>
                          </a:solidFill>
                          <a:effectLst/>
                          <a:latin typeface="+mn-lt"/>
                          <a:ea typeface="+mn-ea"/>
                          <a:cs typeface="Times New Roman"/>
                        </a:rPr>
                        <a:t>2. Unique Ring Back Tone (RBT) for all Airtel numbers has been configured to strengthen communication on preventive measures against the pandemic;</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kern="1200" baseline="0" dirty="0" smtClean="0">
                          <a:solidFill>
                            <a:schemeClr val="tx1"/>
                          </a:solidFill>
                          <a:effectLst/>
                          <a:latin typeface="+mn-lt"/>
                          <a:ea typeface="+mn-ea"/>
                          <a:cs typeface="Times New Roman"/>
                        </a:rPr>
                        <a:t>3. Toll-free numbers implemented: 101, 109 and 110;</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kern="1200" baseline="0" dirty="0" smtClean="0">
                          <a:solidFill>
                            <a:schemeClr val="tx1"/>
                          </a:solidFill>
                          <a:effectLst/>
                          <a:latin typeface="+mn-lt"/>
                          <a:ea typeface="+mn-ea"/>
                          <a:cs typeface="Times New Roman"/>
                        </a:rPr>
                        <a:t>4. 60,000 masks ordered to support the social actions initiated by the government – ordered for terminal students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kern="1200" baseline="0" dirty="0" smtClean="0">
                          <a:solidFill>
                            <a:schemeClr val="tx1"/>
                          </a:solidFill>
                          <a:effectLst/>
                          <a:latin typeface="+mn-lt"/>
                          <a:ea typeface="+mn-ea"/>
                          <a:cs typeface="Times New Roman"/>
                        </a:rPr>
                        <a:t>5. AIRTEL partnered with ANICIIS in the fight against Covide-19 through awareness campaigns  : Partnership of </a:t>
                      </a:r>
                      <a:r>
                        <a:rPr lang="en-US" sz="1400" b="0" kern="1200" baseline="0" dirty="0" err="1" smtClean="0">
                          <a:solidFill>
                            <a:schemeClr val="tx1"/>
                          </a:solidFill>
                          <a:effectLst/>
                          <a:latin typeface="+mn-lt"/>
                          <a:ea typeface="+mn-ea"/>
                          <a:cs typeface="Times New Roman"/>
                        </a:rPr>
                        <a:t>MoH</a:t>
                      </a:r>
                      <a:r>
                        <a:rPr lang="en-US" sz="1400" b="0" kern="1200" baseline="0" dirty="0" smtClean="0">
                          <a:solidFill>
                            <a:schemeClr val="tx1"/>
                          </a:solidFill>
                          <a:effectLst/>
                          <a:latin typeface="+mn-lt"/>
                          <a:ea typeface="+mn-ea"/>
                          <a:cs typeface="Times New Roman"/>
                        </a:rPr>
                        <a:t> TV and radio channels with ANICIIS: in order to raise awareness about the pandemic, awareness capsules are also produced and broadcasted on Airtel's media partners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kern="1200" baseline="0" dirty="0" smtClean="0">
                          <a:solidFill>
                            <a:schemeClr val="tx1"/>
                          </a:solidFill>
                          <a:effectLst/>
                          <a:latin typeface="+mn-lt"/>
                          <a:ea typeface="+mn-ea"/>
                          <a:cs typeface="Times New Roman"/>
                        </a:rPr>
                        <a:t>6. </a:t>
                      </a:r>
                      <a:r>
                        <a:rPr lang="en-US" sz="1400" b="0" kern="1200" baseline="0" dirty="0" err="1" smtClean="0">
                          <a:solidFill>
                            <a:schemeClr val="tx1"/>
                          </a:solidFill>
                          <a:effectLst/>
                          <a:latin typeface="+mn-lt"/>
                          <a:ea typeface="+mn-ea"/>
                          <a:cs typeface="Times New Roman"/>
                        </a:rPr>
                        <a:t>MoH</a:t>
                      </a:r>
                      <a:r>
                        <a:rPr lang="en-US" sz="1400" b="0" kern="1200" baseline="0" dirty="0" smtClean="0">
                          <a:solidFill>
                            <a:schemeClr val="tx1"/>
                          </a:solidFill>
                          <a:effectLst/>
                          <a:latin typeface="+mn-lt"/>
                          <a:ea typeface="+mn-ea"/>
                          <a:cs typeface="Times New Roman"/>
                        </a:rPr>
                        <a:t>-MNO collaboration: </a:t>
                      </a:r>
                      <a:r>
                        <a:rPr lang="en-US" sz="1400" b="0" kern="1200" baseline="0" dirty="0" err="1" smtClean="0">
                          <a:solidFill>
                            <a:schemeClr val="tx1"/>
                          </a:solidFill>
                          <a:effectLst/>
                          <a:latin typeface="+mn-lt"/>
                          <a:ea typeface="+mn-ea"/>
                          <a:cs typeface="Times New Roman"/>
                        </a:rPr>
                        <a:t>Flowminder</a:t>
                      </a:r>
                      <a:r>
                        <a:rPr lang="en-US" sz="1400" b="0" kern="1200" baseline="0" dirty="0" smtClean="0">
                          <a:solidFill>
                            <a:schemeClr val="tx1"/>
                          </a:solidFill>
                          <a:effectLst/>
                          <a:latin typeface="+mn-lt"/>
                          <a:ea typeface="+mn-ea"/>
                          <a:cs typeface="Times New Roman"/>
                        </a:rPr>
                        <a:t> Foundation, an international NGO, which proposes a solution for the use of data in response to epidemics and natural disasters. It is ready to support MNOs technical teams in the production and use of anonymized CDR data to support decision-making on </a:t>
                      </a:r>
                      <a:r>
                        <a:rPr lang="en-US" sz="1400" b="0" kern="1200" baseline="0" dirty="0" err="1" smtClean="0">
                          <a:solidFill>
                            <a:schemeClr val="tx1"/>
                          </a:solidFill>
                          <a:effectLst/>
                          <a:latin typeface="+mn-lt"/>
                          <a:ea typeface="+mn-ea"/>
                          <a:cs typeface="Times New Roman"/>
                        </a:rPr>
                        <a:t>Covid's</a:t>
                      </a:r>
                      <a:r>
                        <a:rPr lang="en-US" sz="1400" b="0" kern="1200" baseline="0" dirty="0" smtClean="0">
                          <a:solidFill>
                            <a:schemeClr val="tx1"/>
                          </a:solidFill>
                          <a:effectLst/>
                          <a:latin typeface="+mn-lt"/>
                          <a:ea typeface="+mn-ea"/>
                          <a:cs typeface="Times New Roman"/>
                        </a:rPr>
                        <a:t> response. The project is under management evaluation.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400"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19762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1633398218"/>
              </p:ext>
            </p:extLst>
          </p:nvPr>
        </p:nvGraphicFramePr>
        <p:xfrm>
          <a:off x="1219200" y="2698941"/>
          <a:ext cx="9362127" cy="1562006"/>
        </p:xfrm>
        <a:graphic>
          <a:graphicData uri="http://schemas.openxmlformats.org/drawingml/2006/table">
            <a:tbl>
              <a:tblPr firstRow="1" bandRow="1">
                <a:tableStyleId>{21E4AEA4-8DFA-4A89-87EB-49C32662AFE0}</a:tableStyleId>
              </a:tblPr>
              <a:tblGrid>
                <a:gridCol w="1168875">
                  <a:extLst>
                    <a:ext uri="{9D8B030D-6E8A-4147-A177-3AD203B41FA5}">
                      <a16:colId xmlns:a16="http://schemas.microsoft.com/office/drawing/2014/main" val="20000"/>
                    </a:ext>
                  </a:extLst>
                </a:gridCol>
                <a:gridCol w="8193252">
                  <a:extLst>
                    <a:ext uri="{9D8B030D-6E8A-4147-A177-3AD203B41FA5}">
                      <a16:colId xmlns:a16="http://schemas.microsoft.com/office/drawing/2014/main" val="20003"/>
                    </a:ext>
                  </a:extLst>
                </a:gridCol>
              </a:tblGrid>
              <a:tr h="366419">
                <a:tc>
                  <a:txBody>
                    <a:bodyPr/>
                    <a:lstStyle/>
                    <a:p>
                      <a:endParaRPr lang="fr-FR" sz="1400" b="1" dirty="0"/>
                    </a:p>
                  </a:txBody>
                  <a:tcPr/>
                </a:tc>
                <a:tc>
                  <a:txBody>
                    <a:bodyPr/>
                    <a:lstStyle/>
                    <a:p>
                      <a:r>
                        <a:rPr lang="fr-FR" sz="1400" dirty="0" smtClean="0"/>
                        <a:t>PARTNESHIP</a:t>
                      </a:r>
                      <a:r>
                        <a:rPr lang="fr-FR" sz="1400" baseline="0" dirty="0" smtClean="0"/>
                        <a:t> </a:t>
                      </a:r>
                      <a:endParaRPr lang="fr-FR" sz="1400" dirty="0"/>
                    </a:p>
                  </a:txBody>
                  <a:tcPr/>
                </a:tc>
                <a:extLst>
                  <a:ext uri="{0D108BD9-81ED-4DB2-BD59-A6C34878D82A}">
                    <a16:rowId xmlns:a16="http://schemas.microsoft.com/office/drawing/2014/main" val="10000"/>
                  </a:ext>
                </a:extLst>
              </a:tr>
              <a:tr h="366419">
                <a:tc>
                  <a:txBody>
                    <a:bodyPr/>
                    <a:lstStyle/>
                    <a:p>
                      <a:r>
                        <a:rPr lang="fr-FR" sz="1400" b="1" dirty="0" smtClean="0">
                          <a:solidFill>
                            <a:schemeClr val="tx1"/>
                          </a:solidFill>
                        </a:rPr>
                        <a:t>SDG</a:t>
                      </a:r>
                      <a:endParaRPr lang="fr-FR" sz="14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dk1"/>
                          </a:solidFill>
                          <a:latin typeface="+mn-lt"/>
                          <a:ea typeface="+mn-ea"/>
                          <a:cs typeface="+mn-cs"/>
                        </a:rPr>
                        <a:t>SDG 17 Partnership</a:t>
                      </a:r>
                    </a:p>
                  </a:txBody>
                  <a:tcPr/>
                </a:tc>
                <a:extLst>
                  <a:ext uri="{0D108BD9-81ED-4DB2-BD59-A6C34878D82A}">
                    <a16:rowId xmlns:a16="http://schemas.microsoft.com/office/drawing/2014/main" val="10001"/>
                  </a:ext>
                </a:extLst>
              </a:tr>
              <a:tr h="829168">
                <a:tc>
                  <a:txBody>
                    <a:bodyPr/>
                    <a:lstStyle/>
                    <a:p>
                      <a:r>
                        <a:rPr lang="fr-FR" sz="1400" b="1" dirty="0" smtClean="0">
                          <a:solidFill>
                            <a:schemeClr val="tx1"/>
                          </a:solidFill>
                        </a:rPr>
                        <a:t>ACTIONS</a:t>
                      </a:r>
                      <a:r>
                        <a:rPr lang="fr-FR" sz="1400" b="1" baseline="0" dirty="0" smtClean="0">
                          <a:solidFill>
                            <a:schemeClr val="tx1"/>
                          </a:solidFill>
                        </a:rPr>
                        <a:t> </a:t>
                      </a:r>
                      <a:endParaRPr lang="fr-FR" sz="14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US" sz="1400" b="0" kern="1200" baseline="0" dirty="0" smtClean="0">
                          <a:solidFill>
                            <a:schemeClr val="tx1"/>
                          </a:solidFill>
                          <a:effectLst/>
                          <a:latin typeface="+mn-lt"/>
                          <a:ea typeface="+mn-ea"/>
                          <a:cs typeface="Times New Roman"/>
                        </a:rPr>
                        <a:t>Airtel, member of the UN Global Compact DRC Network, in partnership with the Embassy of the Netherlands participates in activities awareness of the 17 Sustainable Development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baseline="0" dirty="0" smtClean="0">
                        <a:solidFill>
                          <a:schemeClr val="tx1"/>
                        </a:solidFill>
                        <a:effectLst/>
                        <a:latin typeface="+mn-lt"/>
                        <a:ea typeface="+mn-ea"/>
                        <a:cs typeface="Times New Roman"/>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7103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06753" y="535611"/>
            <a:ext cx="6644640" cy="3366296"/>
          </a:xfrm>
          <a:prstGeom prst="rect">
            <a:avLst/>
          </a:prstGeom>
        </p:spPr>
      </p:pic>
      <p:sp>
        <p:nvSpPr>
          <p:cNvPr id="3" name="Rectangle 2"/>
          <p:cNvSpPr/>
          <p:nvPr/>
        </p:nvSpPr>
        <p:spPr>
          <a:xfrm>
            <a:off x="335666" y="4412896"/>
            <a:ext cx="11451221" cy="2123658"/>
          </a:xfrm>
          <a:prstGeom prst="rect">
            <a:avLst/>
          </a:prstGeom>
        </p:spPr>
        <p:txBody>
          <a:bodyPr wrap="square">
            <a:spAutoFit/>
          </a:bodyPr>
          <a:lstStyle/>
          <a:p>
            <a:r>
              <a:rPr lang="en-US" sz="1600" dirty="0">
                <a:solidFill>
                  <a:srgbClr val="000000"/>
                </a:solidFill>
                <a:latin typeface="Calibri" panose="020F0502020204030204" pitchFamily="34" charset="0"/>
              </a:rPr>
              <a:t>The first Ordinary General Assembly of the Global Compact Network DRC was held on 28 February 2019 at the Congo Call Center with the aim of adopting the 2018 business and financial reports and validating the 2019 action plan. </a:t>
            </a:r>
          </a:p>
          <a:p>
            <a:endParaRPr lang="en-US" sz="1600" dirty="0">
              <a:solidFill>
                <a:srgbClr val="000000"/>
              </a:solidFill>
              <a:latin typeface="Calibri" panose="020F0502020204030204" pitchFamily="34" charset="0"/>
            </a:endParaRPr>
          </a:p>
          <a:p>
            <a:r>
              <a:rPr lang="en-US" sz="1600" dirty="0">
                <a:solidFill>
                  <a:srgbClr val="000000"/>
                </a:solidFill>
                <a:latin typeface="Calibri" panose="020F0502020204030204" pitchFamily="34" charset="0"/>
              </a:rPr>
              <a:t>The assembly had 16 members, including the Vice-President of the Global Compact Network DRC, </a:t>
            </a:r>
            <a:r>
              <a:rPr lang="en-US" sz="1600" dirty="0" err="1">
                <a:solidFill>
                  <a:srgbClr val="000000"/>
                </a:solidFill>
                <a:latin typeface="Calibri" panose="020F0502020204030204" pitchFamily="34" charset="0"/>
              </a:rPr>
              <a:t>Mr</a:t>
            </a:r>
            <a:r>
              <a:rPr lang="en-US" sz="1600" dirty="0">
                <a:solidFill>
                  <a:srgbClr val="000000"/>
                </a:solidFill>
                <a:latin typeface="Calibri" panose="020F0502020204030204" pitchFamily="34" charset="0"/>
              </a:rPr>
              <a:t> Celestin </a:t>
            </a:r>
            <a:r>
              <a:rPr lang="en-US" sz="1600" dirty="0" err="1">
                <a:solidFill>
                  <a:srgbClr val="000000"/>
                </a:solidFill>
                <a:latin typeface="Calibri" panose="020F0502020204030204" pitchFamily="34" charset="0"/>
              </a:rPr>
              <a:t>Mukeba</a:t>
            </a:r>
            <a:r>
              <a:rPr lang="en-US" sz="1600" dirty="0">
                <a:solidFill>
                  <a:srgbClr val="000000"/>
                </a:solidFill>
                <a:latin typeface="Calibri" panose="020F0502020204030204" pitchFamily="34" charset="0"/>
              </a:rPr>
              <a:t>, the various representatives of the entities </a:t>
            </a:r>
            <a:r>
              <a:rPr lang="en-US" sz="1600" dirty="0" err="1">
                <a:solidFill>
                  <a:srgbClr val="000000"/>
                </a:solidFill>
                <a:latin typeface="Calibri" panose="020F0502020204030204" pitchFamily="34" charset="0"/>
              </a:rPr>
              <a:t>Vlisco</a:t>
            </a:r>
            <a:r>
              <a:rPr lang="en-US" sz="1600" dirty="0">
                <a:solidFill>
                  <a:srgbClr val="000000"/>
                </a:solidFill>
                <a:latin typeface="Calibri" panose="020F0502020204030204" pitchFamily="34" charset="0"/>
              </a:rPr>
              <a:t> Congo, </a:t>
            </a:r>
            <a:r>
              <a:rPr lang="en-US" sz="1600" dirty="0" err="1">
                <a:solidFill>
                  <a:srgbClr val="000000"/>
                </a:solidFill>
                <a:latin typeface="Calibri" panose="020F0502020204030204" pitchFamily="34" charset="0"/>
              </a:rPr>
              <a:t>Finca</a:t>
            </a:r>
            <a:r>
              <a:rPr lang="en-US" sz="1600" dirty="0">
                <a:solidFill>
                  <a:srgbClr val="000000"/>
                </a:solidFill>
                <a:latin typeface="Calibri" panose="020F0502020204030204" pitchFamily="34" charset="0"/>
              </a:rPr>
              <a:t> DRC SA, </a:t>
            </a:r>
            <a:r>
              <a:rPr lang="en-US" sz="1600" dirty="0" err="1">
                <a:solidFill>
                  <a:srgbClr val="000000"/>
                </a:solidFill>
                <a:latin typeface="Calibri" panose="020F0502020204030204" pitchFamily="34" charset="0"/>
              </a:rPr>
              <a:t>Comexas</a:t>
            </a:r>
            <a:r>
              <a:rPr lang="en-US" sz="1600" dirty="0">
                <a:solidFill>
                  <a:srgbClr val="000000"/>
                </a:solidFill>
                <a:latin typeface="Calibri" panose="020F0502020204030204" pitchFamily="34" charset="0"/>
              </a:rPr>
              <a:t> Africa SARL, </a:t>
            </a:r>
            <a:r>
              <a:rPr lang="en-US" sz="1600" dirty="0" err="1">
                <a:solidFill>
                  <a:srgbClr val="000000"/>
                </a:solidFill>
                <a:latin typeface="Calibri" panose="020F0502020204030204" pitchFamily="34" charset="0"/>
              </a:rPr>
              <a:t>Bolloré</a:t>
            </a:r>
            <a:r>
              <a:rPr lang="en-US" sz="1600" dirty="0">
                <a:solidFill>
                  <a:srgbClr val="000000"/>
                </a:solidFill>
                <a:latin typeface="Calibri" panose="020F0502020204030204" pitchFamily="34" charset="0"/>
              </a:rPr>
              <a:t>, ITM SARL, First and future, Equity Bank Congo, </a:t>
            </a:r>
            <a:r>
              <a:rPr lang="en-US" sz="2000" b="1" dirty="0">
                <a:solidFill>
                  <a:srgbClr val="FF0000"/>
                </a:solidFill>
                <a:latin typeface="Calibri" panose="020F0502020204030204" pitchFamily="34" charset="0"/>
              </a:rPr>
              <a:t>Airtel DRC SA</a:t>
            </a:r>
            <a:r>
              <a:rPr lang="en-US" sz="1600" dirty="0">
                <a:solidFill>
                  <a:srgbClr val="000000"/>
                </a:solidFill>
                <a:latin typeface="Calibri" panose="020F0502020204030204" pitchFamily="34" charset="0"/>
              </a:rPr>
              <a:t>, JNC consulting SA, M3J international SARL, </a:t>
            </a:r>
            <a:r>
              <a:rPr lang="en-US" sz="1600" dirty="0" err="1">
                <a:solidFill>
                  <a:srgbClr val="000000"/>
                </a:solidFill>
                <a:latin typeface="Calibri" panose="020F0502020204030204" pitchFamily="34" charset="0"/>
              </a:rPr>
              <a:t>Bralima</a:t>
            </a:r>
            <a:r>
              <a:rPr lang="en-US" sz="1600" dirty="0">
                <a:solidFill>
                  <a:srgbClr val="000000"/>
                </a:solidFill>
                <a:latin typeface="Calibri" panose="020F0502020204030204" pitchFamily="34" charset="0"/>
              </a:rPr>
              <a:t> SARL, </a:t>
            </a:r>
            <a:r>
              <a:rPr lang="en-US" sz="1600" dirty="0" err="1">
                <a:solidFill>
                  <a:srgbClr val="000000"/>
                </a:solidFill>
                <a:latin typeface="Calibri" panose="020F0502020204030204" pitchFamily="34" charset="0"/>
              </a:rPr>
              <a:t>Rawbank</a:t>
            </a:r>
            <a:r>
              <a:rPr lang="en-US" sz="1600" dirty="0">
                <a:solidFill>
                  <a:srgbClr val="000000"/>
                </a:solidFill>
                <a:latin typeface="Calibri" panose="020F0502020204030204" pitchFamily="34" charset="0"/>
              </a:rPr>
              <a:t> SA, THE NGOs REDECOM, AMENSCO as well as the representative of the Embassy of the Netherlands , sponsor of the Global Compact Network DRC. </a:t>
            </a:r>
          </a:p>
          <a:p>
            <a:endParaRPr lang="en-US"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784220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666" y="4412896"/>
            <a:ext cx="11451221" cy="1508105"/>
          </a:xfrm>
          <a:prstGeom prst="rect">
            <a:avLst/>
          </a:prstGeom>
        </p:spPr>
        <p:txBody>
          <a:bodyPr wrap="square">
            <a:spAutoFit/>
          </a:bodyPr>
          <a:lstStyle/>
          <a:p>
            <a:r>
              <a:rPr lang="en-US" dirty="0"/>
              <a:t>On March 18, 2019, in collaboration with the Embassy of the </a:t>
            </a:r>
            <a:r>
              <a:rPr lang="en-US" dirty="0" smtClean="0"/>
              <a:t>Kingdom </a:t>
            </a:r>
            <a:r>
              <a:rPr lang="en-US" dirty="0"/>
              <a:t>of the Netherlands, a workshop was held to exchange </a:t>
            </a:r>
            <a:r>
              <a:rPr lang="en-US" dirty="0" smtClean="0"/>
              <a:t>best practices </a:t>
            </a:r>
            <a:r>
              <a:rPr lang="en-US" dirty="0"/>
              <a:t>and awareness around issues of societal responsibility. </a:t>
            </a:r>
          </a:p>
          <a:p>
            <a:endParaRPr lang="en-US" dirty="0"/>
          </a:p>
          <a:p>
            <a:r>
              <a:rPr lang="en-US" sz="2000" b="1" dirty="0">
                <a:solidFill>
                  <a:srgbClr val="FF0000"/>
                </a:solidFill>
              </a:rPr>
              <a:t>Airtel DRC SA</a:t>
            </a:r>
            <a:r>
              <a:rPr lang="en-US" dirty="0"/>
              <a:t>, participated in this meeting.</a:t>
            </a:r>
          </a:p>
          <a:p>
            <a:endParaRPr lang="en-US" dirty="0"/>
          </a:p>
        </p:txBody>
      </p:sp>
      <p:pic>
        <p:nvPicPr>
          <p:cNvPr id="4" name="Image 3"/>
          <p:cNvPicPr>
            <a:picLocks noChangeAspect="1"/>
          </p:cNvPicPr>
          <p:nvPr/>
        </p:nvPicPr>
        <p:blipFill>
          <a:blip r:embed="rId2"/>
          <a:stretch>
            <a:fillRect/>
          </a:stretch>
        </p:blipFill>
        <p:spPr>
          <a:xfrm>
            <a:off x="2882096" y="708903"/>
            <a:ext cx="5231757" cy="3454254"/>
          </a:xfrm>
          <a:prstGeom prst="rect">
            <a:avLst/>
          </a:prstGeom>
        </p:spPr>
      </p:pic>
    </p:spTree>
    <p:extLst>
      <p:ext uri="{BB962C8B-B14F-4D97-AF65-F5344CB8AC3E}">
        <p14:creationId xmlns:p14="http://schemas.microsoft.com/office/powerpoint/2010/main" val="944163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228" y="1203765"/>
            <a:ext cx="10266744" cy="4524315"/>
          </a:xfrm>
          <a:prstGeom prst="rect">
            <a:avLst/>
          </a:prstGeom>
        </p:spPr>
        <p:txBody>
          <a:bodyPr wrap="square">
            <a:spAutoFit/>
          </a:bodyPr>
          <a:lstStyle/>
          <a:p>
            <a:r>
              <a:rPr lang="en-US" b="1" dirty="0">
                <a:solidFill>
                  <a:srgbClr val="000000"/>
                </a:solidFill>
              </a:rPr>
              <a:t>March 7, 2020: Active </a:t>
            </a:r>
            <a:r>
              <a:rPr lang="en-US" b="1" dirty="0" smtClean="0">
                <a:solidFill>
                  <a:srgbClr val="000000"/>
                </a:solidFill>
              </a:rPr>
              <a:t>Women's </a:t>
            </a:r>
            <a:r>
              <a:rPr lang="en-US" b="1" dirty="0">
                <a:solidFill>
                  <a:srgbClr val="000000"/>
                </a:solidFill>
              </a:rPr>
              <a:t>Day </a:t>
            </a:r>
          </a:p>
          <a:p>
            <a:endParaRPr lang="en-US" dirty="0">
              <a:solidFill>
                <a:srgbClr val="000000"/>
              </a:solidFill>
            </a:endParaRPr>
          </a:p>
          <a:p>
            <a:r>
              <a:rPr lang="en-US" dirty="0">
                <a:solidFill>
                  <a:srgbClr val="000000"/>
                </a:solidFill>
              </a:rPr>
              <a:t>On the occasion of International Women's Law Day, Synergy DRC in collaboration with the Global Compact DRC Network organized the Active Women's Day, which responds to the "gender" pillar of the SDGs, Sustainable Development Goals, and represents a </a:t>
            </a:r>
            <a:r>
              <a:rPr lang="en-US" dirty="0" err="1">
                <a:solidFill>
                  <a:srgbClr val="000000"/>
                </a:solidFill>
              </a:rPr>
              <a:t>programme</a:t>
            </a:r>
            <a:r>
              <a:rPr lang="en-US" dirty="0">
                <a:solidFill>
                  <a:srgbClr val="000000"/>
                </a:solidFill>
              </a:rPr>
              <a:t> for Corporate Social Responsibility. </a:t>
            </a:r>
          </a:p>
          <a:p>
            <a:endParaRPr lang="en-US" dirty="0">
              <a:solidFill>
                <a:srgbClr val="000000"/>
              </a:solidFill>
            </a:endParaRPr>
          </a:p>
          <a:p>
            <a:r>
              <a:rPr lang="en-US" b="1" dirty="0">
                <a:solidFill>
                  <a:srgbClr val="FF0000"/>
                </a:solidFill>
              </a:rPr>
              <a:t>Airtel DRC SA</a:t>
            </a:r>
            <a:r>
              <a:rPr lang="en-US" dirty="0">
                <a:solidFill>
                  <a:srgbClr val="000000"/>
                </a:solidFill>
              </a:rPr>
              <a:t>, </a:t>
            </a:r>
            <a:r>
              <a:rPr lang="en-US" dirty="0" smtClean="0">
                <a:solidFill>
                  <a:srgbClr val="000000"/>
                </a:solidFill>
              </a:rPr>
              <a:t>also actively participated.</a:t>
            </a:r>
            <a:endParaRPr lang="en-US" dirty="0">
              <a:solidFill>
                <a:srgbClr val="000000"/>
              </a:solidFill>
            </a:endParaRPr>
          </a:p>
          <a:p>
            <a:endParaRPr lang="en-US" dirty="0">
              <a:solidFill>
                <a:srgbClr val="000000"/>
              </a:solidFill>
            </a:endParaRPr>
          </a:p>
          <a:p>
            <a:r>
              <a:rPr lang="en-US" b="1" dirty="0">
                <a:solidFill>
                  <a:srgbClr val="000000"/>
                </a:solidFill>
              </a:rPr>
              <a:t>March and April 2020 Covid-19 Awareness Campaign</a:t>
            </a:r>
          </a:p>
          <a:p>
            <a:r>
              <a:rPr lang="en-US" dirty="0">
                <a:solidFill>
                  <a:srgbClr val="000000"/>
                </a:solidFill>
              </a:rPr>
              <a:t> </a:t>
            </a:r>
          </a:p>
          <a:p>
            <a:r>
              <a:rPr lang="en-US" dirty="0">
                <a:solidFill>
                  <a:srgbClr val="000000"/>
                </a:solidFill>
              </a:rPr>
              <a:t>The Global Compact DRC Network has joined the efforts of the Ministry of Health and the World Health Organization to raise awareness through the various social networks: Facebook, Twitter and Linked in. </a:t>
            </a:r>
          </a:p>
          <a:p>
            <a:endParaRPr lang="en-US" dirty="0">
              <a:solidFill>
                <a:srgbClr val="000000"/>
              </a:solidFill>
            </a:endParaRPr>
          </a:p>
          <a:p>
            <a:r>
              <a:rPr lang="en-US" dirty="0">
                <a:solidFill>
                  <a:srgbClr val="000000"/>
                </a:solidFill>
              </a:rPr>
              <a:t>Naturally, </a:t>
            </a:r>
            <a:r>
              <a:rPr lang="en-US" b="1" dirty="0">
                <a:solidFill>
                  <a:srgbClr val="FF0000"/>
                </a:solidFill>
              </a:rPr>
              <a:t>Airtel DRC SA </a:t>
            </a:r>
            <a:r>
              <a:rPr lang="en-US" dirty="0">
                <a:solidFill>
                  <a:srgbClr val="000000"/>
                </a:solidFill>
              </a:rPr>
              <a:t>offered its media spaces for the dissemination of awareness messages.</a:t>
            </a:r>
          </a:p>
          <a:p>
            <a:endParaRPr lang="en-US" dirty="0">
              <a:solidFill>
                <a:srgbClr val="000000"/>
              </a:solidFill>
            </a:endParaRPr>
          </a:p>
          <a:p>
            <a:endParaRPr lang="fr-FR" dirty="0"/>
          </a:p>
        </p:txBody>
      </p:sp>
    </p:spTree>
    <p:extLst>
      <p:ext uri="{BB962C8B-B14F-4D97-AF65-F5344CB8AC3E}">
        <p14:creationId xmlns:p14="http://schemas.microsoft.com/office/powerpoint/2010/main" val="1147241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738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7420</TotalTime>
  <Words>747</Words>
  <Application>Microsoft Office PowerPoint</Application>
  <PresentationFormat>Grand écran</PresentationFormat>
  <Paragraphs>60</Paragraphs>
  <Slides>9</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9</vt:i4>
      </vt:variant>
    </vt:vector>
  </HeadingPairs>
  <TitlesOfParts>
    <vt:vector size="18" baseType="lpstr">
      <vt:lpstr>Arial</vt:lpstr>
      <vt:lpstr>Calibri</vt:lpstr>
      <vt:lpstr>Calibri Light</vt:lpstr>
      <vt:lpstr>Times New Roman</vt:lpstr>
      <vt:lpstr>Tondo</vt:lpstr>
      <vt:lpstr>Tondo </vt:lpstr>
      <vt:lpstr>Wingdings</vt:lpstr>
      <vt:lpstr>Office Theme</vt:lpstr>
      <vt:lpstr>1_Office Theme</vt:lpstr>
      <vt:lpstr>CSR ACTIVITIES - GLOBAL COMPACT DRC NETWORK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Gaurav kumar</dc:creator>
  <cp:lastModifiedBy>Jennifer MUNGANGA NANTAMYA</cp:lastModifiedBy>
  <cp:revision>1346</cp:revision>
  <cp:lastPrinted>2018-03-19T05:51:05Z</cp:lastPrinted>
  <dcterms:created xsi:type="dcterms:W3CDTF">2018-03-05T05:23:34Z</dcterms:created>
  <dcterms:modified xsi:type="dcterms:W3CDTF">2020-06-26T14:25:18Z</dcterms:modified>
</cp:coreProperties>
</file>