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8" r:id="rId3"/>
    <p:sldId id="259" r:id="rId4"/>
    <p:sldId id="264" r:id="rId5"/>
    <p:sldId id="265" r:id="rId6"/>
    <p:sldId id="266" r:id="rId7"/>
    <p:sldId id="261" r:id="rId8"/>
    <p:sldId id="267" r:id="rId9"/>
    <p:sldId id="262" r:id="rId10"/>
    <p:sldId id="263" r:id="rId11"/>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4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8A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7" d="100"/>
          <a:sy n="87" d="100"/>
        </p:scale>
        <p:origin x="-1470" y="-12"/>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787428"/>
            <a:ext cx="5829300" cy="2613378"/>
          </a:xfrm>
        </p:spPr>
        <p:txBody>
          <a:bodyPr/>
          <a:lstStyle/>
          <a:p>
            <a:r>
              <a:rPr lang="fr-FR"/>
              <a:t>Modifiez le style du titre</a:t>
            </a:r>
          </a:p>
        </p:txBody>
      </p:sp>
      <p:sp>
        <p:nvSpPr>
          <p:cNvPr id="3" name="Sous-titre 2"/>
          <p:cNvSpPr>
            <a:spLocks noGrp="1"/>
          </p:cNvSpPr>
          <p:nvPr>
            <p:ph type="subTitle" idx="1"/>
          </p:nvPr>
        </p:nvSpPr>
        <p:spPr>
          <a:xfrm>
            <a:off x="1028700" y="6908800"/>
            <a:ext cx="4800600" cy="31157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86508DC-6C19-4272-A965-BCFBA9C37B2F}"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484261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6508DC-6C19-4272-A965-BCFBA9C37B2F}"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1888955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869244"/>
            <a:ext cx="1157288" cy="184912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57182" y="869244"/>
            <a:ext cx="3357563" cy="18491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6508DC-6C19-4272-A965-BCFBA9C37B2F}"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60955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6508DC-6C19-4272-A965-BCFBA9C37B2F}"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283528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7834502"/>
            <a:ext cx="5829300" cy="2421467"/>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735" y="5167503"/>
            <a:ext cx="5829300" cy="26669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86508DC-6C19-4272-A965-BCFBA9C37B2F}"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16742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57177" y="5057422"/>
            <a:ext cx="2257425" cy="143030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628902" y="5057422"/>
            <a:ext cx="2257425" cy="143030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86508DC-6C19-4272-A965-BCFBA9C37B2F}"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95617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488245"/>
            <a:ext cx="6172200" cy="2032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2" y="2729090"/>
            <a:ext cx="3030141" cy="1137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2" y="3866444"/>
            <a:ext cx="3030141" cy="70245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6" y="2729090"/>
            <a:ext cx="3031331" cy="1137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3776" y="3866444"/>
            <a:ext cx="3031331" cy="70245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86508DC-6C19-4272-A965-BCFBA9C37B2F}" type="datetimeFigureOut">
              <a:rPr lang="fr-FR" smtClean="0"/>
              <a:t>08/06/2020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290085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86508DC-6C19-4272-A965-BCFBA9C37B2F}" type="datetimeFigureOut">
              <a:rPr lang="fr-FR" smtClean="0"/>
              <a:t>08/06/2020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154376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6508DC-6C19-4272-A965-BCFBA9C37B2F}" type="datetimeFigureOut">
              <a:rPr lang="fr-FR" smtClean="0"/>
              <a:t>08/06/2020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416213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7" y="485422"/>
            <a:ext cx="2256235" cy="2065867"/>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94" y="485423"/>
            <a:ext cx="3833813" cy="104055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7" y="2551291"/>
            <a:ext cx="2256235" cy="83396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86508DC-6C19-4272-A965-BCFBA9C37B2F}"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161748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8534400"/>
            <a:ext cx="4114800" cy="1007534"/>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216" y="1089378"/>
            <a:ext cx="411480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9541934"/>
            <a:ext cx="4114800" cy="14308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86508DC-6C19-4272-A965-BCFBA9C37B2F}"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29519F-AA37-4B02-BF22-B1BFE825BA1B}" type="slidenum">
              <a:rPr lang="fr-FR" smtClean="0"/>
              <a:t>‹N°›</a:t>
            </a:fld>
            <a:endParaRPr lang="fr-FR"/>
          </a:p>
        </p:txBody>
      </p:sp>
    </p:spTree>
    <p:extLst>
      <p:ext uri="{BB962C8B-B14F-4D97-AF65-F5344CB8AC3E}">
        <p14:creationId xmlns:p14="http://schemas.microsoft.com/office/powerpoint/2010/main" val="214397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488245"/>
            <a:ext cx="6172200" cy="2032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342900" y="2844801"/>
            <a:ext cx="6172200" cy="804615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11300191"/>
            <a:ext cx="1600200" cy="649111"/>
          </a:xfrm>
          <a:prstGeom prst="rect">
            <a:avLst/>
          </a:prstGeom>
        </p:spPr>
        <p:txBody>
          <a:bodyPr vert="horz" lIns="91440" tIns="45720" rIns="91440" bIns="45720" rtlCol="0" anchor="ctr"/>
          <a:lstStyle>
            <a:lvl1pPr algn="l">
              <a:defRPr sz="1200">
                <a:solidFill>
                  <a:schemeClr val="tx1">
                    <a:tint val="75000"/>
                  </a:schemeClr>
                </a:solidFill>
              </a:defRPr>
            </a:lvl1pPr>
          </a:lstStyle>
          <a:p>
            <a:fld id="{A86508DC-6C19-4272-A965-BCFBA9C37B2F}" type="datetimeFigureOut">
              <a:rPr lang="fr-FR" smtClean="0"/>
              <a:t>08/06/2020</a:t>
            </a:fld>
            <a:endParaRPr lang="fr-FR"/>
          </a:p>
        </p:txBody>
      </p:sp>
      <p:sp>
        <p:nvSpPr>
          <p:cNvPr id="5" name="Espace réservé du pied de page 4"/>
          <p:cNvSpPr>
            <a:spLocks noGrp="1"/>
          </p:cNvSpPr>
          <p:nvPr>
            <p:ph type="ftr" sz="quarter" idx="3"/>
          </p:nvPr>
        </p:nvSpPr>
        <p:spPr>
          <a:xfrm>
            <a:off x="2343150" y="11300191"/>
            <a:ext cx="2171700" cy="6491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11300191"/>
            <a:ext cx="1600200" cy="649111"/>
          </a:xfrm>
          <a:prstGeom prst="rect">
            <a:avLst/>
          </a:prstGeom>
        </p:spPr>
        <p:txBody>
          <a:bodyPr vert="horz" lIns="91440" tIns="45720" rIns="91440" bIns="45720" rtlCol="0" anchor="ctr"/>
          <a:lstStyle>
            <a:lvl1pPr algn="r">
              <a:defRPr sz="1200">
                <a:solidFill>
                  <a:schemeClr val="tx1">
                    <a:tint val="75000"/>
                  </a:schemeClr>
                </a:solidFill>
              </a:defRPr>
            </a:lvl1pPr>
          </a:lstStyle>
          <a:p>
            <a:fld id="{9629519F-AA37-4B02-BF22-B1BFE825BA1B}" type="slidenum">
              <a:rPr lang="fr-FR" smtClean="0"/>
              <a:t>‹N°›</a:t>
            </a:fld>
            <a:endParaRPr lang="fr-FR"/>
          </a:p>
        </p:txBody>
      </p:sp>
    </p:spTree>
    <p:extLst>
      <p:ext uri="{BB962C8B-B14F-4D97-AF65-F5344CB8AC3E}">
        <p14:creationId xmlns:p14="http://schemas.microsoft.com/office/powerpoint/2010/main" val="1423302698"/>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91000">
              <a:schemeClr val="accent3">
                <a:lumMod val="45000"/>
                <a:lumOff val="55000"/>
              </a:schemeClr>
            </a:gs>
            <a:gs pos="91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xmlns="" id="{37440678-3074-4DE6-B44B-6A5F23E764BC}"/>
              </a:ext>
            </a:extLst>
          </p:cNvPr>
          <p:cNvSpPr/>
          <p:nvPr/>
        </p:nvSpPr>
        <p:spPr>
          <a:xfrm>
            <a:off x="777240" y="472440"/>
            <a:ext cx="1188720" cy="990600"/>
          </a:xfrm>
          <a:prstGeom prst="round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a:solidFill>
                    <a:srgbClr val="FFC000"/>
                  </a:solidFill>
                </a:ln>
                <a:solidFill>
                  <a:srgbClr val="FFC000"/>
                </a:solidFill>
              </a:rPr>
              <a:t>M P E</a:t>
            </a:r>
          </a:p>
        </p:txBody>
      </p:sp>
      <p:sp>
        <p:nvSpPr>
          <p:cNvPr id="7" name="ZoneTexte 6">
            <a:extLst>
              <a:ext uri="{FF2B5EF4-FFF2-40B4-BE49-F238E27FC236}">
                <a16:creationId xmlns:a16="http://schemas.microsoft.com/office/drawing/2014/main" xmlns="" id="{E36311DB-C01E-471C-98D4-4CA8C00D65B7}"/>
              </a:ext>
            </a:extLst>
          </p:cNvPr>
          <p:cNvSpPr txBox="1"/>
          <p:nvPr/>
        </p:nvSpPr>
        <p:spPr>
          <a:xfrm>
            <a:off x="2036298" y="1093708"/>
            <a:ext cx="4730262" cy="369332"/>
          </a:xfrm>
          <a:prstGeom prst="rect">
            <a:avLst/>
          </a:prstGeom>
          <a:noFill/>
        </p:spPr>
        <p:txBody>
          <a:bodyPr wrap="square" rtlCol="0">
            <a:spAutoFit/>
          </a:bodyPr>
          <a:lstStyle/>
          <a:p>
            <a:r>
              <a:rPr lang="fr-FR" b="1" dirty="0">
                <a:solidFill>
                  <a:srgbClr val="00B050"/>
                </a:solidFill>
                <a:latin typeface="Arial" panose="020B0604020202020204" pitchFamily="34" charset="0"/>
                <a:cs typeface="Arial" panose="020B0604020202020204" pitchFamily="34" charset="0"/>
              </a:rPr>
              <a:t>MATIERES PREMIERES ESSENTIELLES</a:t>
            </a:r>
          </a:p>
        </p:txBody>
      </p:sp>
      <p:pic>
        <p:nvPicPr>
          <p:cNvPr id="13" name="Image 12">
            <a:extLst>
              <a:ext uri="{FF2B5EF4-FFF2-40B4-BE49-F238E27FC236}">
                <a16:creationId xmlns:a16="http://schemas.microsoft.com/office/drawing/2014/main" xmlns="" id="{439A46F4-5A25-43C6-A0FF-B7F7A9103340}"/>
              </a:ext>
            </a:extLst>
          </p:cNvPr>
          <p:cNvPicPr>
            <a:picLocks noChangeAspect="1"/>
          </p:cNvPicPr>
          <p:nvPr/>
        </p:nvPicPr>
        <p:blipFill>
          <a:blip r:embed="rId2"/>
          <a:stretch>
            <a:fillRect/>
          </a:stretch>
        </p:blipFill>
        <p:spPr>
          <a:xfrm>
            <a:off x="990281" y="11043172"/>
            <a:ext cx="973652" cy="996428"/>
          </a:xfrm>
          <a:prstGeom prst="rect">
            <a:avLst/>
          </a:prstGeom>
        </p:spPr>
      </p:pic>
      <p:sp>
        <p:nvSpPr>
          <p:cNvPr id="5" name="Rectangle 4"/>
          <p:cNvSpPr/>
          <p:nvPr/>
        </p:nvSpPr>
        <p:spPr>
          <a:xfrm>
            <a:off x="1477106" y="5899369"/>
            <a:ext cx="4267201" cy="1969770"/>
          </a:xfrm>
          <a:prstGeom prst="rect">
            <a:avLst/>
          </a:prstGeom>
        </p:spPr>
        <p:txBody>
          <a:bodyPr wrap="square">
            <a:spAutoFit/>
          </a:bodyPr>
          <a:lstStyle/>
          <a:p>
            <a:pPr lvl="0" algn="ctr"/>
            <a:r>
              <a:rPr lang="fr-FR" sz="3600" b="1" dirty="0">
                <a:solidFill>
                  <a:prstClr val="black"/>
                </a:solidFill>
              </a:rPr>
              <a:t>Communication sur le Progrès </a:t>
            </a:r>
          </a:p>
          <a:p>
            <a:pPr lvl="0" algn="ctr"/>
            <a:endParaRPr lang="fr-FR" sz="3600" b="1" dirty="0">
              <a:solidFill>
                <a:prstClr val="black"/>
              </a:solidFill>
            </a:endParaRPr>
          </a:p>
          <a:p>
            <a:pPr lvl="0" algn="ctr"/>
            <a:r>
              <a:rPr lang="fr-FR" sz="1400" dirty="0">
                <a:solidFill>
                  <a:prstClr val="black"/>
                </a:solidFill>
              </a:rPr>
              <a:t>MPE 2019 – 2020 </a:t>
            </a:r>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698" y="2122609"/>
            <a:ext cx="6482862" cy="2504029"/>
          </a:xfrm>
          <a:prstGeom prst="rect">
            <a:avLst/>
          </a:prstGeom>
        </p:spPr>
      </p:pic>
    </p:spTree>
    <p:extLst>
      <p:ext uri="{BB962C8B-B14F-4D97-AF65-F5344CB8AC3E}">
        <p14:creationId xmlns:p14="http://schemas.microsoft.com/office/powerpoint/2010/main" val="3771091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Évaluation ECOVADIS</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2525" y="2291938"/>
            <a:ext cx="5797312" cy="9132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536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1283308-DF32-4B9E-BE62-8A104BDBDBEB}"/>
              </a:ext>
            </a:extLst>
          </p:cNvPr>
          <p:cNvSpPr>
            <a:spLocks noGrp="1"/>
          </p:cNvSpPr>
          <p:nvPr>
            <p:ph type="title"/>
          </p:nvPr>
        </p:nvSpPr>
        <p:spPr/>
        <p:txBody>
          <a:bodyPr/>
          <a:lstStyle/>
          <a:p>
            <a:r>
              <a:rPr lang="fr-FR" dirty="0"/>
              <a:t>Déclaration de renouvellement signée</a:t>
            </a:r>
          </a:p>
        </p:txBody>
      </p:sp>
      <p:pic>
        <p:nvPicPr>
          <p:cNvPr id="11" name="Espace réservé du contenu 10"/>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2362200"/>
            <a:ext cx="6674134" cy="8159338"/>
          </a:xfrm>
        </p:spPr>
      </p:pic>
      <p:sp>
        <p:nvSpPr>
          <p:cNvPr id="4" name="Rectangle : coins arrondis 3">
            <a:extLst>
              <a:ext uri="{FF2B5EF4-FFF2-40B4-BE49-F238E27FC236}">
                <a16:creationId xmlns:a16="http://schemas.microsoft.com/office/drawing/2014/main" xmlns="" id="{20C3B188-D005-420F-B114-C9B3ECE80AF3}"/>
              </a:ext>
            </a:extLst>
          </p:cNvPr>
          <p:cNvSpPr/>
          <p:nvPr/>
        </p:nvSpPr>
        <p:spPr>
          <a:xfrm>
            <a:off x="5525892" y="11001982"/>
            <a:ext cx="1188720" cy="990600"/>
          </a:xfrm>
          <a:prstGeom prst="round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a:solidFill>
                    <a:srgbClr val="FFC000"/>
                  </a:solidFill>
                </a:ln>
                <a:solidFill>
                  <a:srgbClr val="FFC000"/>
                </a:solidFill>
              </a:rPr>
              <a:t>M P E</a:t>
            </a:r>
          </a:p>
        </p:txBody>
      </p:sp>
      <p:pic>
        <p:nvPicPr>
          <p:cNvPr id="6" name="Image 5">
            <a:extLst>
              <a:ext uri="{FF2B5EF4-FFF2-40B4-BE49-F238E27FC236}">
                <a16:creationId xmlns:a16="http://schemas.microsoft.com/office/drawing/2014/main" xmlns="" id="{924626BA-7D30-4DC9-B16C-BA8C43BC615E}"/>
              </a:ext>
            </a:extLst>
          </p:cNvPr>
          <p:cNvPicPr>
            <a:picLocks noChangeAspect="1"/>
          </p:cNvPicPr>
          <p:nvPr/>
        </p:nvPicPr>
        <p:blipFill>
          <a:blip r:embed="rId3"/>
          <a:stretch>
            <a:fillRect/>
          </a:stretch>
        </p:blipFill>
        <p:spPr>
          <a:xfrm>
            <a:off x="969986" y="11001982"/>
            <a:ext cx="973652" cy="996428"/>
          </a:xfrm>
          <a:prstGeom prst="rect">
            <a:avLst/>
          </a:prstGeom>
        </p:spPr>
      </p:pic>
    </p:spTree>
    <p:extLst>
      <p:ext uri="{BB962C8B-B14F-4D97-AF65-F5344CB8AC3E}">
        <p14:creationId xmlns:p14="http://schemas.microsoft.com/office/powerpoint/2010/main" val="35180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C9A52E-6C53-4CB8-A783-9AAAC6D0C19E}"/>
              </a:ext>
            </a:extLst>
          </p:cNvPr>
          <p:cNvSpPr>
            <a:spLocks noGrp="1"/>
          </p:cNvSpPr>
          <p:nvPr>
            <p:ph type="title"/>
          </p:nvPr>
        </p:nvSpPr>
        <p:spPr>
          <a:xfrm>
            <a:off x="1151906" y="1444809"/>
            <a:ext cx="4500749" cy="847129"/>
          </a:xfrm>
        </p:spPr>
        <p:txBody>
          <a:bodyPr>
            <a:normAutofit/>
          </a:bodyPr>
          <a:lstStyle/>
          <a:p>
            <a:pPr algn="ctr"/>
            <a:r>
              <a:rPr lang="fr-FR" dirty="0"/>
              <a:t>Droits de l’Homme</a:t>
            </a:r>
          </a:p>
        </p:txBody>
      </p:sp>
      <p:sp>
        <p:nvSpPr>
          <p:cNvPr id="4" name="Rectangle : coins arrondis 3">
            <a:extLst>
              <a:ext uri="{FF2B5EF4-FFF2-40B4-BE49-F238E27FC236}">
                <a16:creationId xmlns:a16="http://schemas.microsoft.com/office/drawing/2014/main" xmlns="" id="{481B8ADA-6C7D-4819-B241-2BB837F00891}"/>
              </a:ext>
            </a:extLst>
          </p:cNvPr>
          <p:cNvSpPr/>
          <p:nvPr/>
        </p:nvSpPr>
        <p:spPr>
          <a:xfrm>
            <a:off x="5501640" y="10964531"/>
            <a:ext cx="1188720" cy="990600"/>
          </a:xfrm>
          <a:prstGeom prst="round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a:solidFill>
                    <a:srgbClr val="FFC000"/>
                  </a:solidFill>
                </a:ln>
                <a:solidFill>
                  <a:srgbClr val="FFC000"/>
                </a:solidFill>
              </a:rPr>
              <a:t>M P E</a:t>
            </a:r>
          </a:p>
        </p:txBody>
      </p:sp>
      <p:pic>
        <p:nvPicPr>
          <p:cNvPr id="6" name="Image 5">
            <a:extLst>
              <a:ext uri="{FF2B5EF4-FFF2-40B4-BE49-F238E27FC236}">
                <a16:creationId xmlns:a16="http://schemas.microsoft.com/office/drawing/2014/main" xmlns="" id="{94476F9E-5632-43C9-950B-3BC6BE8DB9AF}"/>
              </a:ext>
            </a:extLst>
          </p:cNvPr>
          <p:cNvPicPr>
            <a:picLocks noChangeAspect="1"/>
          </p:cNvPicPr>
          <p:nvPr/>
        </p:nvPicPr>
        <p:blipFill>
          <a:blip r:embed="rId2"/>
          <a:stretch>
            <a:fillRect/>
          </a:stretch>
        </p:blipFill>
        <p:spPr>
          <a:xfrm>
            <a:off x="439530" y="10964531"/>
            <a:ext cx="973652" cy="996428"/>
          </a:xfrm>
          <a:prstGeom prst="rect">
            <a:avLst/>
          </a:prstGeom>
        </p:spPr>
      </p:pic>
      <p:sp>
        <p:nvSpPr>
          <p:cNvPr id="9" name="ZoneTexte 8">
            <a:extLst>
              <a:ext uri="{FF2B5EF4-FFF2-40B4-BE49-F238E27FC236}">
                <a16:creationId xmlns:a16="http://schemas.microsoft.com/office/drawing/2014/main" xmlns="" id="{66787CDD-9125-42D4-9F96-8B5EEE9BAB9A}"/>
              </a:ext>
            </a:extLst>
          </p:cNvPr>
          <p:cNvSpPr txBox="1"/>
          <p:nvPr/>
        </p:nvSpPr>
        <p:spPr>
          <a:xfrm>
            <a:off x="439530" y="2480676"/>
            <a:ext cx="5961223" cy="8992333"/>
          </a:xfrm>
          <a:prstGeom prst="rect">
            <a:avLst/>
          </a:prstGeom>
          <a:noFill/>
        </p:spPr>
        <p:txBody>
          <a:bodyPr wrap="square" rtlCol="0">
            <a:spAutoFit/>
          </a:bodyPr>
          <a:lstStyle/>
          <a:p>
            <a:r>
              <a:rPr lang="fr-FR" b="1" dirty="0">
                <a:solidFill>
                  <a:srgbClr val="FFC000"/>
                </a:solidFill>
              </a:rPr>
              <a:t>I – Evaluation politique et objectifs : </a:t>
            </a:r>
          </a:p>
          <a:p>
            <a:pPr algn="just"/>
            <a:endParaRPr lang="fr-FR" sz="1200" b="1" dirty="0">
              <a:solidFill>
                <a:srgbClr val="FFC000"/>
              </a:solidFill>
            </a:endParaRPr>
          </a:p>
          <a:p>
            <a:pPr algn="just"/>
            <a:r>
              <a:rPr lang="fr-FR" sz="1200" dirty="0"/>
              <a:t>Nous avons  formalisé des déclarations, des engagements et des objectifs opérationnels sur la gestion de nos pratiques de ressources humaines et des droits de l'homme, se concentrant sur certains des enjeux critiques.</a:t>
            </a:r>
          </a:p>
          <a:p>
            <a:pPr algn="just"/>
            <a:endParaRPr lang="fr-FR" sz="1200" dirty="0"/>
          </a:p>
          <a:p>
            <a:pPr algn="just"/>
            <a:r>
              <a:rPr lang="fr-FR" sz="1200" dirty="0"/>
              <a:t>MPE est une entreprise familiale et qui a à cœur de le rester. La santé et la sécurité de ses salariés mais aussi le bien être de chacun est un moteur dans bon nombre de décision au sein de la structure. </a:t>
            </a:r>
          </a:p>
          <a:p>
            <a:pPr algn="just"/>
            <a:r>
              <a:rPr lang="fr-FR" sz="1200" dirty="0"/>
              <a:t>MPE s’inscrit dans une remise en question permanente et une politique d’amélioration continue. Sur la base de la création d’un poste à temps plein en ressource humaine mais aussi d’un diagnostique RH, il est avéré que l’entreprise est bien avancée dans de nombreux domaines mais manque de formalisme. </a:t>
            </a:r>
          </a:p>
          <a:p>
            <a:endParaRPr lang="fr-FR" sz="1000" dirty="0"/>
          </a:p>
          <a:p>
            <a:endParaRPr lang="fr-FR" b="1" dirty="0">
              <a:solidFill>
                <a:srgbClr val="FFC000"/>
              </a:solidFill>
            </a:endParaRPr>
          </a:p>
          <a:p>
            <a:r>
              <a:rPr lang="fr-FR" b="1" dirty="0">
                <a:solidFill>
                  <a:srgbClr val="FFC000"/>
                </a:solidFill>
              </a:rPr>
              <a:t>II – Mise en œuvre et mesure des résultats : </a:t>
            </a:r>
          </a:p>
          <a:p>
            <a:endParaRPr lang="fr-FR" b="1" dirty="0">
              <a:solidFill>
                <a:srgbClr val="FFC000"/>
              </a:solidFill>
            </a:endParaRPr>
          </a:p>
          <a:p>
            <a:pPr marL="342900" lvl="0" indent="-342900">
              <a:lnSpc>
                <a:spcPct val="107000"/>
              </a:lnSpc>
              <a:spcAft>
                <a:spcPts val="800"/>
              </a:spcAft>
              <a:buFont typeface="+mj-lt"/>
              <a:buAutoNum type="arabicPeriod"/>
            </a:pPr>
            <a:r>
              <a:rPr lang="fr-FR" sz="1200" b="1" dirty="0">
                <a:latin typeface="Calibri" panose="020F0502020204030204" pitchFamily="34" charset="0"/>
                <a:ea typeface="Calibri" panose="020F0502020204030204" pitchFamily="34" charset="0"/>
                <a:cs typeface="Calibri" panose="020F0502020204030204" pitchFamily="34" charset="0"/>
              </a:rPr>
              <a:t>Santé et sécurité</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latin typeface="Calibri" panose="020F0502020204030204" pitchFamily="34" charset="0"/>
                <a:ea typeface="Calibri" panose="020F0502020204030204" pitchFamily="34" charset="0"/>
                <a:cs typeface="Calibri" panose="020F0502020204030204" pitchFamily="34" charset="0"/>
              </a:rPr>
              <a:t>Notre priorité est de fournir un environnement de travail sur et sans risque à nos collaborateurs  avec un objectif pour 2020  de 0 accidents du travail, pour cela :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Calibri" panose="020F0502020204030204" pitchFamily="34" charset="0"/>
              </a:rPr>
              <a:t>Toutes les formations nécessaires sont faites, notamment SST, incendie, autorisation conduite, IATA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Calibri" panose="020F0502020204030204" pitchFamily="34" charset="0"/>
              </a:rPr>
              <a:t>La vérification périodique des installations est effectuée</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Calibri" panose="020F0502020204030204" pitchFamily="34" charset="0"/>
              </a:rPr>
              <a:t>Nous avons mis en place un nouveau règlement intérieur</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Calibri" panose="020F0502020204030204" pitchFamily="34" charset="0"/>
              </a:rPr>
              <a:t>Nous sensibilisons les salariés et les managers au port des EPI, des affiches sont également installées</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Calibri" panose="020F0502020204030204" pitchFamily="34" charset="0"/>
              </a:rPr>
              <a:t>Nous avons un comité hygiène, est un groupe de sensibilisation qui se réunit avec les responsables de service pour faire un échange de bonnes pratiques dans le cadre d’une amélioration continue. Des audits internes viennent compléter cette action.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Calibri" panose="020F0502020204030204" pitchFamily="34" charset="0"/>
              </a:rPr>
              <a:t>Notre DUE est remis à jour annuellement, en 2020, les membres du CSE bénéficierons d’une formation pour apporter un regard supplémentaire à la mise à jour de ce dernier.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Calibri" panose="020F0502020204030204" pitchFamily="34" charset="0"/>
              </a:rPr>
              <a:t>Concernant la lutte contre les addictions, nous avons prévu une campagne de test et nous avons sollicités l’aide du médecin du travail pour prévoir des ateliers de sensibilisation à la conduite sous emprise d’un engin par exemple. Ces actions sont prévues avec les infirmières sur le courant 2020.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fr-FR" sz="1200" dirty="0">
                <a:latin typeface="Calibri" panose="020F0502020204030204" pitchFamily="34" charset="0"/>
                <a:ea typeface="Calibri" panose="020F0502020204030204" pitchFamily="34" charset="0"/>
                <a:cs typeface="Calibri" panose="020F0502020204030204" pitchFamily="34" charset="0"/>
              </a:rPr>
              <a:t> </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800"/>
              </a:spcAft>
            </a:pPr>
            <a:r>
              <a:rPr lang="fr-FR" sz="1200" dirty="0">
                <a:latin typeface="Calibri" panose="020F0502020204030204" pitchFamily="34" charset="0"/>
                <a:ea typeface="Calibri" panose="020F0502020204030204" pitchFamily="34" charset="0"/>
                <a:cs typeface="Calibri" panose="020F0502020204030204" pitchFamily="34" charset="0"/>
              </a:rPr>
              <a:t>Dans le cadre de cette politique, nous travaillons de concert avec le médecin du travail, qui nous conseille et est venu nous rendre visite en 2019.</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endParaRPr lang="fr-FR" b="1" dirty="0">
              <a:solidFill>
                <a:srgbClr val="FFC000"/>
              </a:solidFill>
            </a:endParaRPr>
          </a:p>
          <a:p>
            <a:endParaRPr lang="fr-FR" sz="1000" dirty="0"/>
          </a:p>
          <a:p>
            <a:endParaRPr lang="fr-FR" sz="1000" b="1" dirty="0">
              <a:solidFill>
                <a:srgbClr val="FFC000"/>
              </a:solidFill>
            </a:endParaRPr>
          </a:p>
          <a:p>
            <a:endParaRPr lang="fr-FR" b="1" dirty="0">
              <a:solidFill>
                <a:srgbClr val="FFC000"/>
              </a:solidFill>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0699" y="278312"/>
            <a:ext cx="1677301" cy="1440000"/>
          </a:xfrm>
          <a:prstGeom prst="rect">
            <a:avLst/>
          </a:prstGeom>
        </p:spPr>
      </p:pic>
    </p:spTree>
    <p:extLst>
      <p:ext uri="{BB962C8B-B14F-4D97-AF65-F5344CB8AC3E}">
        <p14:creationId xmlns:p14="http://schemas.microsoft.com/office/powerpoint/2010/main" val="34560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C9A52E-6C53-4CB8-A783-9AAAC6D0C19E}"/>
              </a:ext>
            </a:extLst>
          </p:cNvPr>
          <p:cNvSpPr>
            <a:spLocks noGrp="1"/>
          </p:cNvSpPr>
          <p:nvPr>
            <p:ph type="title"/>
          </p:nvPr>
        </p:nvSpPr>
        <p:spPr>
          <a:xfrm>
            <a:off x="1151906" y="1444809"/>
            <a:ext cx="4500749" cy="847129"/>
          </a:xfrm>
        </p:spPr>
        <p:txBody>
          <a:bodyPr>
            <a:normAutofit/>
          </a:bodyPr>
          <a:lstStyle/>
          <a:p>
            <a:pPr algn="ctr"/>
            <a:r>
              <a:rPr lang="fr-FR" dirty="0"/>
              <a:t>Droits de l’Homme</a:t>
            </a:r>
          </a:p>
        </p:txBody>
      </p:sp>
      <p:sp>
        <p:nvSpPr>
          <p:cNvPr id="4" name="Rectangle : coins arrondis 3">
            <a:extLst>
              <a:ext uri="{FF2B5EF4-FFF2-40B4-BE49-F238E27FC236}">
                <a16:creationId xmlns:a16="http://schemas.microsoft.com/office/drawing/2014/main" xmlns="" id="{481B8ADA-6C7D-4819-B241-2BB837F00891}"/>
              </a:ext>
            </a:extLst>
          </p:cNvPr>
          <p:cNvSpPr/>
          <p:nvPr/>
        </p:nvSpPr>
        <p:spPr>
          <a:xfrm>
            <a:off x="5501640" y="10964531"/>
            <a:ext cx="1188720" cy="990600"/>
          </a:xfrm>
          <a:prstGeom prst="round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a:solidFill>
                    <a:srgbClr val="FFC000"/>
                  </a:solidFill>
                </a:ln>
                <a:solidFill>
                  <a:srgbClr val="FFC000"/>
                </a:solidFill>
              </a:rPr>
              <a:t>M P E</a:t>
            </a:r>
          </a:p>
        </p:txBody>
      </p:sp>
      <p:pic>
        <p:nvPicPr>
          <p:cNvPr id="6" name="Image 5">
            <a:extLst>
              <a:ext uri="{FF2B5EF4-FFF2-40B4-BE49-F238E27FC236}">
                <a16:creationId xmlns:a16="http://schemas.microsoft.com/office/drawing/2014/main" xmlns="" id="{94476F9E-5632-43C9-950B-3BC6BE8DB9AF}"/>
              </a:ext>
            </a:extLst>
          </p:cNvPr>
          <p:cNvPicPr>
            <a:picLocks noChangeAspect="1"/>
          </p:cNvPicPr>
          <p:nvPr/>
        </p:nvPicPr>
        <p:blipFill>
          <a:blip r:embed="rId2"/>
          <a:stretch>
            <a:fillRect/>
          </a:stretch>
        </p:blipFill>
        <p:spPr>
          <a:xfrm>
            <a:off x="439530" y="10964531"/>
            <a:ext cx="973652" cy="996428"/>
          </a:xfrm>
          <a:prstGeom prst="rect">
            <a:avLst/>
          </a:prstGeom>
        </p:spPr>
      </p:pic>
      <p:sp>
        <p:nvSpPr>
          <p:cNvPr id="9" name="ZoneTexte 8">
            <a:extLst>
              <a:ext uri="{FF2B5EF4-FFF2-40B4-BE49-F238E27FC236}">
                <a16:creationId xmlns:a16="http://schemas.microsoft.com/office/drawing/2014/main" xmlns="" id="{66787CDD-9125-42D4-9F96-8B5EEE9BAB9A}"/>
              </a:ext>
            </a:extLst>
          </p:cNvPr>
          <p:cNvSpPr txBox="1"/>
          <p:nvPr/>
        </p:nvSpPr>
        <p:spPr>
          <a:xfrm>
            <a:off x="448388" y="2161235"/>
            <a:ext cx="5961223" cy="9264075"/>
          </a:xfrm>
          <a:prstGeom prst="rect">
            <a:avLst/>
          </a:prstGeom>
          <a:noFill/>
        </p:spPr>
        <p:txBody>
          <a:bodyPr wrap="square" rtlCol="0">
            <a:spAutoFit/>
          </a:bodyPr>
          <a:lstStyle/>
          <a:p>
            <a:pPr lvl="0"/>
            <a:r>
              <a:rPr lang="fr-FR" sz="1200" b="1" dirty="0"/>
              <a:t>2 - Conditions de travail </a:t>
            </a:r>
          </a:p>
          <a:p>
            <a:pPr lvl="0"/>
            <a:endParaRPr lang="fr-FR" sz="1200" dirty="0"/>
          </a:p>
          <a:p>
            <a:pPr algn="just"/>
            <a:r>
              <a:rPr lang="fr-FR" sz="1200" dirty="0"/>
              <a:t>Nous essayons de fournir des conditions de travail favorables à un bon équilibre vie personnel, vie professionnelle à nos salariés. </a:t>
            </a:r>
          </a:p>
          <a:p>
            <a:pPr algn="just"/>
            <a:endParaRPr lang="fr-FR" sz="1200" dirty="0"/>
          </a:p>
          <a:p>
            <a:pPr algn="just"/>
            <a:r>
              <a:rPr lang="fr-FR" sz="1200" dirty="0"/>
              <a:t>Avec le </a:t>
            </a:r>
            <a:r>
              <a:rPr lang="fr-FR" sz="1200" dirty="0" err="1"/>
              <a:t>Covid</a:t>
            </a:r>
            <a:r>
              <a:rPr lang="fr-FR" sz="1200" dirty="0"/>
              <a:t>, nous avons dû modifier l’organisation du travail, il s’avère que la grande majorité de nos salariés, préfèrent cette organisation, aussi, nous sommes en train de voir pour pérenniser le dispositif en place. </a:t>
            </a:r>
          </a:p>
          <a:p>
            <a:pPr algn="just"/>
            <a:r>
              <a:rPr lang="fr-FR" sz="1200" dirty="0"/>
              <a:t>Nous avons également mis en place le télétravail, ce qui été un souhait de certains de nos salariés. </a:t>
            </a:r>
          </a:p>
          <a:p>
            <a:pPr algn="just"/>
            <a:endParaRPr lang="fr-FR" sz="1200" dirty="0"/>
          </a:p>
          <a:p>
            <a:pPr algn="just"/>
            <a:r>
              <a:rPr lang="fr-FR" sz="1200" dirty="0"/>
              <a:t>Notre politique salariale comprend un 13eme mois ainsi que deux primes annuelles. De plus, nous revoyons régulièrement les rémunérations et les coefficients de nos collaborateurs. A titre d’exemple en 2019, 68% de nos salariés ont bénéficiés d’une augmentation de leur coefficient. </a:t>
            </a:r>
          </a:p>
          <a:p>
            <a:pPr algn="just"/>
            <a:endParaRPr lang="fr-FR" sz="1200" dirty="0"/>
          </a:p>
          <a:p>
            <a:pPr algn="just"/>
            <a:r>
              <a:rPr lang="fr-FR" sz="1200" dirty="0"/>
              <a:t>Concernant les autres avantages, nous avons notamment :</a:t>
            </a:r>
          </a:p>
          <a:p>
            <a:pPr lvl="0" algn="just"/>
            <a:r>
              <a:rPr lang="fr-FR" sz="1200" dirty="0"/>
              <a:t>	- Une mutuelle prise en charge à 100% et renégociée régulièrement pour avoir de meilleures garanties</a:t>
            </a:r>
          </a:p>
          <a:p>
            <a:pPr lvl="0" algn="just"/>
            <a:r>
              <a:rPr lang="fr-FR" sz="1200" dirty="0"/>
              <a:t>	- Des tickets restaurants, dont nous venons d’ailleurs d’augmenter la valeur faciale </a:t>
            </a:r>
          </a:p>
          <a:p>
            <a:pPr lvl="0" algn="just"/>
            <a:r>
              <a:rPr lang="fr-FR" sz="1200" dirty="0"/>
              <a:t>	- L’octroi d’un pont annuel</a:t>
            </a:r>
          </a:p>
          <a:p>
            <a:pPr lvl="0" algn="just"/>
            <a:r>
              <a:rPr lang="fr-FR" sz="1200" dirty="0"/>
              <a:t>	- Un PEE avec abondement de l’employeur à 50%, avec un cout de 20 305 euros relatif à l’abondement employeur en 2019. </a:t>
            </a:r>
          </a:p>
          <a:p>
            <a:pPr lvl="0" algn="just"/>
            <a:r>
              <a:rPr lang="fr-FR" sz="1200" dirty="0"/>
              <a:t>	- La maladie est prise en charge dès le 1</a:t>
            </a:r>
            <a:r>
              <a:rPr lang="fr-FR" sz="1200" baseline="30000" dirty="0"/>
              <a:t>er</a:t>
            </a:r>
            <a:r>
              <a:rPr lang="fr-FR" sz="1200" dirty="0"/>
              <a:t> jour, nous n’appliquons pas les jours de carence, cet avantage à couté à l’entreprise plus de 10 500 euros sur l’année 2019. </a:t>
            </a:r>
          </a:p>
          <a:p>
            <a:pPr lvl="0" algn="just"/>
            <a:endParaRPr lang="fr-FR" sz="1200" dirty="0"/>
          </a:p>
          <a:p>
            <a:pPr algn="just"/>
            <a:r>
              <a:rPr lang="fr-FR" sz="1200" dirty="0"/>
              <a:t>En 2019, nous avons également mis en place des questionnaires anonymes afin de permettre aux salariés d’exprimer leurs envies et les axes d’améliorations qu’ils souhaiteraient voir apparaitre. </a:t>
            </a:r>
          </a:p>
          <a:p>
            <a:pPr algn="just"/>
            <a:endParaRPr lang="fr-FR" sz="1200" dirty="0"/>
          </a:p>
          <a:p>
            <a:pPr algn="just"/>
            <a:r>
              <a:rPr lang="fr-FR" sz="1200" dirty="0"/>
              <a:t>Nous faisons également des dons à des associations sportives et culturelles afin que nos salariés puissent profiter de certains avantages. </a:t>
            </a:r>
          </a:p>
          <a:p>
            <a:pPr algn="just"/>
            <a:r>
              <a:rPr lang="fr-FR" sz="1200" dirty="0"/>
              <a:t>De plus, nous avons commencé à proposer des footings après le travail pour ceux qui le souhaitent avec inscription offerte à un évènement de type course si une équipe souhaite participer. </a:t>
            </a:r>
          </a:p>
          <a:p>
            <a:pPr algn="just"/>
            <a:endParaRPr lang="fr-FR" sz="1200" dirty="0"/>
          </a:p>
          <a:p>
            <a:pPr algn="just"/>
            <a:r>
              <a:rPr lang="fr-FR" sz="1200" dirty="0"/>
              <a:t>Nous mettons également en place des indicateurs, afin de mesurer les résultats et d’apprécier la progression de nos services. Ces derniers peuvent mettre en lumière des disfonctionnements interservices dont nous échangeons ensuite. </a:t>
            </a:r>
          </a:p>
          <a:p>
            <a:pPr algn="just"/>
            <a:endParaRPr lang="fr-FR" sz="1200" dirty="0"/>
          </a:p>
          <a:p>
            <a:pPr algn="just"/>
            <a:r>
              <a:rPr lang="fr-FR" sz="1200" dirty="0"/>
              <a:t>En 2019, un COPIL a été créé, il prend la forme d’une réunion mensuelle entre les chefs de service et la Direction. Ce moment d’échange permet d’avoir une vision sur l’avancée des projets en cours dans les différents domaines mais aussi de pouvoir remonter les différents problèmes rencontrés par chaque service. Ce dernier fait ensuite l’objet d’un compte rendu écrit et oral à chaque salarié. </a:t>
            </a:r>
          </a:p>
          <a:p>
            <a:endParaRPr lang="fr-FR" b="1" dirty="0">
              <a:solidFill>
                <a:srgbClr val="FFC000"/>
              </a:solidFill>
            </a:endParaRPr>
          </a:p>
          <a:p>
            <a:endParaRPr lang="fr-FR" sz="1000" dirty="0"/>
          </a:p>
          <a:p>
            <a:endParaRPr lang="fr-FR" sz="1000" b="1" dirty="0">
              <a:solidFill>
                <a:srgbClr val="FFC000"/>
              </a:solidFill>
            </a:endParaRPr>
          </a:p>
          <a:p>
            <a:endParaRPr lang="fr-FR" b="1" dirty="0">
              <a:solidFill>
                <a:srgbClr val="FFC000"/>
              </a:solidFill>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0699" y="278312"/>
            <a:ext cx="1677301" cy="1440000"/>
          </a:xfrm>
          <a:prstGeom prst="rect">
            <a:avLst/>
          </a:prstGeom>
        </p:spPr>
      </p:pic>
    </p:spTree>
    <p:extLst>
      <p:ext uri="{BB962C8B-B14F-4D97-AF65-F5344CB8AC3E}">
        <p14:creationId xmlns:p14="http://schemas.microsoft.com/office/powerpoint/2010/main" val="252331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C9A52E-6C53-4CB8-A783-9AAAC6D0C19E}"/>
              </a:ext>
            </a:extLst>
          </p:cNvPr>
          <p:cNvSpPr>
            <a:spLocks noGrp="1"/>
          </p:cNvSpPr>
          <p:nvPr>
            <p:ph type="title"/>
          </p:nvPr>
        </p:nvSpPr>
        <p:spPr>
          <a:xfrm>
            <a:off x="1151906" y="1444809"/>
            <a:ext cx="4500749" cy="847129"/>
          </a:xfrm>
        </p:spPr>
        <p:txBody>
          <a:bodyPr>
            <a:normAutofit/>
          </a:bodyPr>
          <a:lstStyle/>
          <a:p>
            <a:pPr algn="ctr"/>
            <a:r>
              <a:rPr lang="fr-FR" dirty="0"/>
              <a:t>Droits de l’Homme</a:t>
            </a:r>
          </a:p>
        </p:txBody>
      </p:sp>
      <p:sp>
        <p:nvSpPr>
          <p:cNvPr id="4" name="Rectangle : coins arrondis 3">
            <a:extLst>
              <a:ext uri="{FF2B5EF4-FFF2-40B4-BE49-F238E27FC236}">
                <a16:creationId xmlns:a16="http://schemas.microsoft.com/office/drawing/2014/main" xmlns="" id="{481B8ADA-6C7D-4819-B241-2BB837F00891}"/>
              </a:ext>
            </a:extLst>
          </p:cNvPr>
          <p:cNvSpPr/>
          <p:nvPr/>
        </p:nvSpPr>
        <p:spPr>
          <a:xfrm>
            <a:off x="5501640" y="10964531"/>
            <a:ext cx="1188720" cy="990600"/>
          </a:xfrm>
          <a:prstGeom prst="round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a:solidFill>
                    <a:srgbClr val="FFC000"/>
                  </a:solidFill>
                </a:ln>
                <a:solidFill>
                  <a:srgbClr val="FFC000"/>
                </a:solidFill>
              </a:rPr>
              <a:t>M P E</a:t>
            </a:r>
          </a:p>
        </p:txBody>
      </p:sp>
      <p:pic>
        <p:nvPicPr>
          <p:cNvPr id="6" name="Image 5">
            <a:extLst>
              <a:ext uri="{FF2B5EF4-FFF2-40B4-BE49-F238E27FC236}">
                <a16:creationId xmlns:a16="http://schemas.microsoft.com/office/drawing/2014/main" xmlns="" id="{94476F9E-5632-43C9-950B-3BC6BE8DB9AF}"/>
              </a:ext>
            </a:extLst>
          </p:cNvPr>
          <p:cNvPicPr>
            <a:picLocks noChangeAspect="1"/>
          </p:cNvPicPr>
          <p:nvPr/>
        </p:nvPicPr>
        <p:blipFill>
          <a:blip r:embed="rId2"/>
          <a:stretch>
            <a:fillRect/>
          </a:stretch>
        </p:blipFill>
        <p:spPr>
          <a:xfrm>
            <a:off x="439530" y="10964531"/>
            <a:ext cx="973652" cy="996428"/>
          </a:xfrm>
          <a:prstGeom prst="rect">
            <a:avLst/>
          </a:prstGeom>
        </p:spPr>
      </p:pic>
      <p:sp>
        <p:nvSpPr>
          <p:cNvPr id="9" name="ZoneTexte 8">
            <a:extLst>
              <a:ext uri="{FF2B5EF4-FFF2-40B4-BE49-F238E27FC236}">
                <a16:creationId xmlns:a16="http://schemas.microsoft.com/office/drawing/2014/main" xmlns="" id="{66787CDD-9125-42D4-9F96-8B5EEE9BAB9A}"/>
              </a:ext>
            </a:extLst>
          </p:cNvPr>
          <p:cNvSpPr txBox="1"/>
          <p:nvPr/>
        </p:nvSpPr>
        <p:spPr>
          <a:xfrm>
            <a:off x="448388" y="2161235"/>
            <a:ext cx="5961223" cy="9264075"/>
          </a:xfrm>
          <a:prstGeom prst="rect">
            <a:avLst/>
          </a:prstGeom>
          <a:noFill/>
        </p:spPr>
        <p:txBody>
          <a:bodyPr wrap="square" rtlCol="0">
            <a:spAutoFit/>
          </a:bodyPr>
          <a:lstStyle/>
          <a:p>
            <a:pPr lvl="0" algn="just"/>
            <a:r>
              <a:rPr lang="fr-FR" sz="1200" b="1" dirty="0"/>
              <a:t>3 - Dialogue social</a:t>
            </a:r>
            <a:endParaRPr lang="fr-FR" sz="1200" dirty="0"/>
          </a:p>
          <a:p>
            <a:pPr algn="just"/>
            <a:r>
              <a:rPr lang="fr-FR" sz="1200" dirty="0"/>
              <a:t> </a:t>
            </a:r>
          </a:p>
          <a:p>
            <a:pPr algn="just"/>
            <a:r>
              <a:rPr lang="fr-FR" sz="1200" dirty="0"/>
              <a:t>Le CSE nouvellement mis en place est un acteur important de l’entreprise. Il favorise un climat social sain, les réunions sont très régulières. Elles sont mensuelles de manière générale mais lors de situations exceptionnelles comme la crise sanitaire du COVID 19, nous nous sommes réunis de façon hebdomadaire afin de permettre de rassurer les salariés et d’échanger ensembles sur les actions à mettre en place. </a:t>
            </a:r>
          </a:p>
          <a:p>
            <a:pPr algn="just"/>
            <a:endParaRPr lang="fr-FR" sz="1200" dirty="0"/>
          </a:p>
          <a:p>
            <a:pPr algn="just"/>
            <a:r>
              <a:rPr lang="fr-FR" sz="1200" dirty="0"/>
              <a:t>Dans le cadre du CSE, sont abordées les questions ayant trait aux discriminations et harcèlements. A ce jour, et nous l’espérons encore pour longtemps, nous n’avons eu aucune remontée de cet ordre de la part de nos salariés ou des personnes ayant postulés dans notre entreprise. </a:t>
            </a:r>
          </a:p>
          <a:p>
            <a:pPr algn="just"/>
            <a:endParaRPr lang="fr-FR" sz="1200" dirty="0"/>
          </a:p>
          <a:p>
            <a:pPr algn="just"/>
            <a:r>
              <a:rPr lang="fr-FR" sz="1200" dirty="0"/>
              <a:t>Afin de leur permettre de tenir leurs rôles, nous sommes allés au-delà de l’obligation légale, en proposant lors de leurs prises de fonction une formation aux membres du CSE, de plus ils bénéficieront aussi au mois de Septembre 2020 d’une seconde formation sur la mise à jour du DUE.</a:t>
            </a:r>
          </a:p>
          <a:p>
            <a:pPr algn="just"/>
            <a:endParaRPr lang="fr-FR" sz="1200" dirty="0"/>
          </a:p>
          <a:p>
            <a:pPr lvl="0" algn="just"/>
            <a:r>
              <a:rPr lang="fr-FR" sz="1200" b="1" dirty="0"/>
              <a:t>4- Gestions des carrières</a:t>
            </a:r>
          </a:p>
          <a:p>
            <a:pPr lvl="0" algn="just"/>
            <a:endParaRPr lang="fr-FR" sz="1200" dirty="0"/>
          </a:p>
          <a:p>
            <a:pPr algn="just"/>
            <a:r>
              <a:rPr lang="fr-FR" sz="1200" dirty="0"/>
              <a:t>Chez MPE, c’est l’évolution interne qui est privilégiée. Les dirigeants identifient des potentiels et les amènent à de nouvelles fonctions en les faisant progresser par le biais de tutorat non formalisés. Depuis, nous avons décidé de mettre en place des tutorats formalisés sur l’évolution des salariés. </a:t>
            </a:r>
          </a:p>
          <a:p>
            <a:pPr algn="just"/>
            <a:endParaRPr lang="fr-FR" sz="1200" dirty="0"/>
          </a:p>
          <a:p>
            <a:pPr algn="just"/>
            <a:r>
              <a:rPr lang="fr-FR" sz="1200" dirty="0"/>
              <a:t>Nous avons ainsi créé des outils de transmission des compétences et d’accompagnement managériaux afin de formaliser les attendus et les progressions. </a:t>
            </a:r>
          </a:p>
          <a:p>
            <a:pPr algn="just"/>
            <a:endParaRPr lang="fr-FR" sz="1200" dirty="0"/>
          </a:p>
          <a:p>
            <a:pPr algn="just"/>
            <a:r>
              <a:rPr lang="fr-FR" sz="1200" dirty="0"/>
              <a:t>Nous avons également formalisé le tutorat avec la mise en place d’un carnet de bord tutorat, du plan d’action, de la fiche star et de l’évaluation des compétences clés. </a:t>
            </a:r>
          </a:p>
          <a:p>
            <a:pPr algn="just"/>
            <a:endParaRPr lang="fr-FR" sz="1200" dirty="0"/>
          </a:p>
          <a:p>
            <a:pPr algn="just"/>
            <a:r>
              <a:rPr lang="fr-FR" sz="1200" dirty="0"/>
              <a:t>Les entretiens professionnels sont mis en place depuis de nombreuses années au sein de l’entreprise. En 2019, nous avons formé les managers à la méthode pour qu’ils puissent réaliser les entretiens professionnels. </a:t>
            </a:r>
          </a:p>
          <a:p>
            <a:pPr algn="just"/>
            <a:endParaRPr lang="fr-FR" sz="1200" dirty="0"/>
          </a:p>
          <a:p>
            <a:pPr algn="just"/>
            <a:r>
              <a:rPr lang="fr-FR" sz="1200" dirty="0"/>
              <a:t>En parallèle, en 2019, nous avons également mis en place les entretiens annuels avec des formations également destinées aux managers pour qu’ils puissent les réaliser dans les meilleures conditions. </a:t>
            </a:r>
          </a:p>
          <a:p>
            <a:pPr algn="just"/>
            <a:endParaRPr lang="fr-FR" sz="1200" dirty="0"/>
          </a:p>
          <a:p>
            <a:pPr algn="just"/>
            <a:r>
              <a:rPr lang="fr-FR" sz="1200" dirty="0"/>
              <a:t>Les demandes lors des entretiens sont inscrites dans un tableau récapitulatif nous donnant le nom du salarié, la date et le contenu de sa demande. Nous mettons ensuite à jour l’état en fonction de la réponse apporté à sa demande. Il est en effet apparu que certains salariés se sentaient frustrés par l’absence de retour accordé à certaines de leurs demandes lors des entretiens, cette méthode nous permet de pallier à ce problème. </a:t>
            </a:r>
          </a:p>
          <a:p>
            <a:pPr algn="just"/>
            <a:endParaRPr lang="fr-FR" sz="1200" dirty="0"/>
          </a:p>
          <a:p>
            <a:endParaRPr lang="fr-FR" b="1" dirty="0">
              <a:solidFill>
                <a:srgbClr val="FFC000"/>
              </a:solidFill>
            </a:endParaRPr>
          </a:p>
          <a:p>
            <a:endParaRPr lang="fr-FR" sz="1000" dirty="0"/>
          </a:p>
          <a:p>
            <a:endParaRPr lang="fr-FR" sz="1000" b="1" dirty="0">
              <a:solidFill>
                <a:srgbClr val="FFC000"/>
              </a:solidFill>
            </a:endParaRPr>
          </a:p>
          <a:p>
            <a:endParaRPr lang="fr-FR" b="1" dirty="0">
              <a:solidFill>
                <a:srgbClr val="FFC000"/>
              </a:solidFill>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0699" y="278312"/>
            <a:ext cx="1677301" cy="1440000"/>
          </a:xfrm>
          <a:prstGeom prst="rect">
            <a:avLst/>
          </a:prstGeom>
        </p:spPr>
      </p:pic>
    </p:spTree>
    <p:extLst>
      <p:ext uri="{BB962C8B-B14F-4D97-AF65-F5344CB8AC3E}">
        <p14:creationId xmlns:p14="http://schemas.microsoft.com/office/powerpoint/2010/main" val="252235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C9A52E-6C53-4CB8-A783-9AAAC6D0C19E}"/>
              </a:ext>
            </a:extLst>
          </p:cNvPr>
          <p:cNvSpPr>
            <a:spLocks noGrp="1"/>
          </p:cNvSpPr>
          <p:nvPr>
            <p:ph type="title"/>
          </p:nvPr>
        </p:nvSpPr>
        <p:spPr>
          <a:xfrm>
            <a:off x="1151906" y="1444809"/>
            <a:ext cx="4500749" cy="847129"/>
          </a:xfrm>
        </p:spPr>
        <p:txBody>
          <a:bodyPr>
            <a:normAutofit/>
          </a:bodyPr>
          <a:lstStyle/>
          <a:p>
            <a:pPr algn="ctr"/>
            <a:r>
              <a:rPr lang="fr-FR" dirty="0"/>
              <a:t>Droits de l’Homme</a:t>
            </a:r>
          </a:p>
        </p:txBody>
      </p:sp>
      <p:sp>
        <p:nvSpPr>
          <p:cNvPr id="4" name="Rectangle : coins arrondis 3">
            <a:extLst>
              <a:ext uri="{FF2B5EF4-FFF2-40B4-BE49-F238E27FC236}">
                <a16:creationId xmlns:a16="http://schemas.microsoft.com/office/drawing/2014/main" xmlns="" id="{481B8ADA-6C7D-4819-B241-2BB837F00891}"/>
              </a:ext>
            </a:extLst>
          </p:cNvPr>
          <p:cNvSpPr/>
          <p:nvPr/>
        </p:nvSpPr>
        <p:spPr>
          <a:xfrm>
            <a:off x="5501640" y="10964531"/>
            <a:ext cx="1188720" cy="990600"/>
          </a:xfrm>
          <a:prstGeom prst="round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a:solidFill>
                    <a:srgbClr val="FFC000"/>
                  </a:solidFill>
                </a:ln>
                <a:solidFill>
                  <a:srgbClr val="FFC000"/>
                </a:solidFill>
              </a:rPr>
              <a:t>M P E</a:t>
            </a:r>
          </a:p>
        </p:txBody>
      </p:sp>
      <p:pic>
        <p:nvPicPr>
          <p:cNvPr id="6" name="Image 5">
            <a:extLst>
              <a:ext uri="{FF2B5EF4-FFF2-40B4-BE49-F238E27FC236}">
                <a16:creationId xmlns:a16="http://schemas.microsoft.com/office/drawing/2014/main" xmlns="" id="{94476F9E-5632-43C9-950B-3BC6BE8DB9AF}"/>
              </a:ext>
            </a:extLst>
          </p:cNvPr>
          <p:cNvPicPr>
            <a:picLocks noChangeAspect="1"/>
          </p:cNvPicPr>
          <p:nvPr/>
        </p:nvPicPr>
        <p:blipFill>
          <a:blip r:embed="rId2"/>
          <a:stretch>
            <a:fillRect/>
          </a:stretch>
        </p:blipFill>
        <p:spPr>
          <a:xfrm>
            <a:off x="439530" y="10964531"/>
            <a:ext cx="973652" cy="996428"/>
          </a:xfrm>
          <a:prstGeom prst="rect">
            <a:avLst/>
          </a:prstGeom>
        </p:spPr>
      </p:pic>
      <p:sp>
        <p:nvSpPr>
          <p:cNvPr id="9" name="ZoneTexte 8">
            <a:extLst>
              <a:ext uri="{FF2B5EF4-FFF2-40B4-BE49-F238E27FC236}">
                <a16:creationId xmlns:a16="http://schemas.microsoft.com/office/drawing/2014/main" xmlns="" id="{66787CDD-9125-42D4-9F96-8B5EEE9BAB9A}"/>
              </a:ext>
            </a:extLst>
          </p:cNvPr>
          <p:cNvSpPr txBox="1"/>
          <p:nvPr/>
        </p:nvSpPr>
        <p:spPr>
          <a:xfrm>
            <a:off x="448388" y="2161235"/>
            <a:ext cx="5961223" cy="4647426"/>
          </a:xfrm>
          <a:prstGeom prst="rect">
            <a:avLst/>
          </a:prstGeom>
          <a:noFill/>
        </p:spPr>
        <p:txBody>
          <a:bodyPr wrap="square" rtlCol="0">
            <a:spAutoFit/>
          </a:bodyPr>
          <a:lstStyle/>
          <a:p>
            <a:pPr algn="just"/>
            <a:r>
              <a:rPr lang="fr-FR" sz="1200" dirty="0"/>
              <a:t>En Mars 2020, nous avions prévu une soirée afin d’honorer 5 de nos salariés ayant reçu une médaille du travail. L’objectif est la mise en valeur de l’engagement de nos salariés et la mise en lumière de leur carrière. A titre d’information, l’ancienneté moyenne du personnel de l’entreprise est de 10 ans pour une moyenne d’âge de 42 ans.</a:t>
            </a:r>
          </a:p>
          <a:p>
            <a:pPr algn="just"/>
            <a:endParaRPr lang="fr-FR" sz="1200" dirty="0"/>
          </a:p>
          <a:p>
            <a:pPr algn="just"/>
            <a:r>
              <a:rPr lang="fr-FR" sz="1200" dirty="0"/>
              <a:t>De plus, notre taux de turn-over en 2019 est inférieur à 16%, il est important pour nous de proposer un bon cadre de travail à nos salariés afin qu’ils restent fidèles à l’entreprise. </a:t>
            </a:r>
          </a:p>
          <a:p>
            <a:pPr algn="just"/>
            <a:endParaRPr lang="fr-FR" sz="1200" dirty="0"/>
          </a:p>
          <a:p>
            <a:pPr lvl="0" algn="just"/>
            <a:r>
              <a:rPr lang="fr-FR" sz="1200" b="1" dirty="0"/>
              <a:t>5 – Formations</a:t>
            </a:r>
          </a:p>
          <a:p>
            <a:pPr lvl="0" algn="just"/>
            <a:endParaRPr lang="fr-FR" sz="1200" dirty="0"/>
          </a:p>
          <a:p>
            <a:pPr algn="just"/>
            <a:r>
              <a:rPr lang="fr-FR" sz="1200" dirty="0"/>
              <a:t>Nous informons régulièrement les salariés sur le dispositif du CPF afin de leur permettre d’en bénéficier. Sur l’année 2019, nous avons au moins 3 salariés qui ont utilisé ce dispositif. </a:t>
            </a:r>
          </a:p>
          <a:p>
            <a:pPr algn="just"/>
            <a:endParaRPr lang="fr-FR" sz="1200" dirty="0"/>
          </a:p>
          <a:p>
            <a:pPr algn="just"/>
            <a:r>
              <a:rPr lang="fr-FR" sz="1200" dirty="0"/>
              <a:t>Sur 2020, nous avons élaboré un programme regroupant 10 ateliers de formation au management pour permettre d’acquérir une même ligne de conduite chez MPE et favoriser l’échange des bonnes pratiques. </a:t>
            </a:r>
          </a:p>
          <a:p>
            <a:pPr algn="just"/>
            <a:endParaRPr lang="fr-FR" sz="1200" dirty="0"/>
          </a:p>
          <a:p>
            <a:pPr algn="just"/>
            <a:r>
              <a:rPr lang="fr-FR" sz="1200" dirty="0"/>
              <a:t>Sur 2019, l’effectif formé est de 68 car certains salariés ont bénéficié de plusieurs formations. Nous avons un bon rapport avec notre OPCO qui nous permet de bénéficier d’information importantes concernant les moyens utilisables pour la formation. </a:t>
            </a:r>
          </a:p>
          <a:p>
            <a:endParaRPr lang="fr-FR" b="1" dirty="0">
              <a:solidFill>
                <a:srgbClr val="FFC000"/>
              </a:solidFill>
            </a:endParaRPr>
          </a:p>
          <a:p>
            <a:endParaRPr lang="fr-FR" sz="1000" dirty="0"/>
          </a:p>
          <a:p>
            <a:endParaRPr lang="fr-FR" sz="1000" b="1" dirty="0">
              <a:solidFill>
                <a:srgbClr val="FFC000"/>
              </a:solidFill>
            </a:endParaRPr>
          </a:p>
          <a:p>
            <a:endParaRPr lang="fr-FR" b="1" dirty="0">
              <a:solidFill>
                <a:srgbClr val="FFC000"/>
              </a:solidFill>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0699" y="278312"/>
            <a:ext cx="1677301" cy="1440000"/>
          </a:xfrm>
          <a:prstGeom prst="rect">
            <a:avLst/>
          </a:prstGeom>
        </p:spPr>
      </p:pic>
    </p:spTree>
    <p:extLst>
      <p:ext uri="{BB962C8B-B14F-4D97-AF65-F5344CB8AC3E}">
        <p14:creationId xmlns:p14="http://schemas.microsoft.com/office/powerpoint/2010/main" val="1663589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C9A52E-6C53-4CB8-A783-9AAAC6D0C19E}"/>
              </a:ext>
            </a:extLst>
          </p:cNvPr>
          <p:cNvSpPr>
            <a:spLocks noGrp="1"/>
          </p:cNvSpPr>
          <p:nvPr>
            <p:ph type="title"/>
          </p:nvPr>
        </p:nvSpPr>
        <p:spPr>
          <a:xfrm>
            <a:off x="972076" y="876301"/>
            <a:ext cx="3847573" cy="879439"/>
          </a:xfrm>
        </p:spPr>
        <p:txBody>
          <a:bodyPr>
            <a:normAutofit/>
          </a:bodyPr>
          <a:lstStyle/>
          <a:p>
            <a:pPr algn="ctr"/>
            <a:r>
              <a:rPr lang="fr-FR" dirty="0"/>
              <a:t>Environnement</a:t>
            </a:r>
          </a:p>
        </p:txBody>
      </p:sp>
      <p:sp>
        <p:nvSpPr>
          <p:cNvPr id="4" name="Rectangle : coins arrondis 3">
            <a:extLst>
              <a:ext uri="{FF2B5EF4-FFF2-40B4-BE49-F238E27FC236}">
                <a16:creationId xmlns:a16="http://schemas.microsoft.com/office/drawing/2014/main" xmlns="" id="{59A4F63C-D1B7-43ED-8414-7251A06FA020}"/>
              </a:ext>
            </a:extLst>
          </p:cNvPr>
          <p:cNvSpPr/>
          <p:nvPr/>
        </p:nvSpPr>
        <p:spPr>
          <a:xfrm>
            <a:off x="5562600" y="11094720"/>
            <a:ext cx="1188720" cy="990600"/>
          </a:xfrm>
          <a:prstGeom prst="round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a:solidFill>
                    <a:srgbClr val="FFC000"/>
                  </a:solidFill>
                </a:ln>
                <a:solidFill>
                  <a:srgbClr val="FFC000"/>
                </a:solidFill>
              </a:rPr>
              <a:t>M P E</a:t>
            </a:r>
          </a:p>
        </p:txBody>
      </p:sp>
      <p:pic>
        <p:nvPicPr>
          <p:cNvPr id="6" name="Image 5">
            <a:extLst>
              <a:ext uri="{FF2B5EF4-FFF2-40B4-BE49-F238E27FC236}">
                <a16:creationId xmlns:a16="http://schemas.microsoft.com/office/drawing/2014/main" xmlns="" id="{F67A7DDE-D11E-4D1F-AA6A-DBF800B82AFE}"/>
              </a:ext>
            </a:extLst>
          </p:cNvPr>
          <p:cNvPicPr>
            <a:picLocks noChangeAspect="1"/>
          </p:cNvPicPr>
          <p:nvPr/>
        </p:nvPicPr>
        <p:blipFill>
          <a:blip r:embed="rId2"/>
          <a:stretch>
            <a:fillRect/>
          </a:stretch>
        </p:blipFill>
        <p:spPr>
          <a:xfrm>
            <a:off x="485250" y="11088892"/>
            <a:ext cx="973652" cy="996428"/>
          </a:xfrm>
          <a:prstGeom prst="rect">
            <a:avLst/>
          </a:prstGeom>
        </p:spPr>
      </p:pic>
      <p:sp>
        <p:nvSpPr>
          <p:cNvPr id="9" name="ZoneTexte 8">
            <a:extLst>
              <a:ext uri="{FF2B5EF4-FFF2-40B4-BE49-F238E27FC236}">
                <a16:creationId xmlns:a16="http://schemas.microsoft.com/office/drawing/2014/main" xmlns="" id="{6ECB949E-5AAF-4000-BA1A-B780F1E0E663}"/>
              </a:ext>
            </a:extLst>
          </p:cNvPr>
          <p:cNvSpPr txBox="1">
            <a:spLocks/>
          </p:cNvSpPr>
          <p:nvPr/>
        </p:nvSpPr>
        <p:spPr>
          <a:xfrm>
            <a:off x="570974" y="1698949"/>
            <a:ext cx="6008735" cy="6586418"/>
          </a:xfrm>
          <a:prstGeom prst="rect">
            <a:avLst/>
          </a:prstGeom>
          <a:noFill/>
        </p:spPr>
        <p:txBody>
          <a:bodyPr wrap="square" rtlCol="0">
            <a:spAutoFit/>
          </a:bodyPr>
          <a:lstStyle/>
          <a:p>
            <a:pPr algn="just"/>
            <a:r>
              <a:rPr lang="fr-FR" b="1" dirty="0">
                <a:solidFill>
                  <a:srgbClr val="268A47"/>
                </a:solidFill>
              </a:rPr>
              <a:t>I – Evaluation politique et objectifs : </a:t>
            </a:r>
          </a:p>
          <a:p>
            <a:pPr algn="just"/>
            <a:endParaRPr lang="fr-FR" b="1" dirty="0">
              <a:solidFill>
                <a:srgbClr val="268A47"/>
              </a:solidFill>
            </a:endParaRPr>
          </a:p>
          <a:p>
            <a:pPr algn="just"/>
            <a:r>
              <a:rPr lang="fr-FR" sz="1200" dirty="0"/>
              <a:t>MPE a choisi de s’inscrire dans une démarche RSE au sein de la </a:t>
            </a:r>
            <a:r>
              <a:rPr lang="fr-FR" sz="1200" dirty="0" smtClean="0"/>
              <a:t>plateforme </a:t>
            </a:r>
            <a:r>
              <a:rPr lang="fr-FR" sz="1200" dirty="0"/>
              <a:t>ECOVADIS afin de communiquer sur sa démarche RSE auprès de toutes ses parties prenantes.</a:t>
            </a:r>
          </a:p>
          <a:p>
            <a:pPr algn="just"/>
            <a:r>
              <a:rPr lang="fr-FR" sz="1200" dirty="0"/>
              <a:t>Nous sommes membres de PRODAROM, à travers ce syndicat </a:t>
            </a:r>
            <a:r>
              <a:rPr lang="fr-FR" sz="1200" dirty="0" smtClean="0"/>
              <a:t>professionnel, nous </a:t>
            </a:r>
            <a:r>
              <a:rPr lang="fr-FR" sz="1200" dirty="0"/>
              <a:t>bénéficions des dernières mises à jour sur les règlementations européenne et internationales et participons au programme AROMATRI qui nous a permis d’optimiser les coûts de gestion, dans le cadre de l’économie circulaire, en mutualisant la collecte des déchets pour notre secteur d’activité et dans les zones industrielles du pays Grassois, d’améliorer le tri/recyclage/valorisation des déchets jusqu’à la réutilisation et de se mettre en conformité avec la réglementation dès  le début de l’année 2019.</a:t>
            </a:r>
          </a:p>
          <a:p>
            <a:pPr algn="just"/>
            <a:endParaRPr lang="fr-FR" b="1" dirty="0">
              <a:solidFill>
                <a:srgbClr val="268A47"/>
              </a:solidFill>
            </a:endParaRPr>
          </a:p>
          <a:p>
            <a:pPr algn="just"/>
            <a:r>
              <a:rPr lang="fr-FR" b="1" dirty="0">
                <a:solidFill>
                  <a:srgbClr val="268A47"/>
                </a:solidFill>
              </a:rPr>
              <a:t>II – Mise en œuvre :</a:t>
            </a:r>
          </a:p>
          <a:p>
            <a:pPr algn="just"/>
            <a:endParaRPr lang="fr-FR" b="1" dirty="0">
              <a:solidFill>
                <a:srgbClr val="268A47"/>
              </a:solidFill>
            </a:endParaRPr>
          </a:p>
          <a:p>
            <a:pPr algn="just"/>
            <a:r>
              <a:rPr lang="fr-FR" sz="1200" dirty="0"/>
              <a:t>- Enregistrement des substances auprès de l'ECHA  </a:t>
            </a:r>
          </a:p>
          <a:p>
            <a:pPr algn="just"/>
            <a:endParaRPr lang="fr-FR" sz="1200" dirty="0"/>
          </a:p>
          <a:p>
            <a:pPr algn="just"/>
            <a:r>
              <a:rPr lang="fr-FR" sz="1200" dirty="0"/>
              <a:t>Enregistrement de substances à l'ECHA, en </a:t>
            </a:r>
          </a:p>
          <a:p>
            <a:pPr algn="just"/>
            <a:r>
              <a:rPr lang="fr-FR" sz="1200" dirty="0"/>
              <a:t>ce qui concerne les exigences définies par la directive REACH. </a:t>
            </a:r>
          </a:p>
          <a:p>
            <a:pPr algn="just"/>
            <a:r>
              <a:rPr lang="fr-FR" sz="1200" dirty="0"/>
              <a:t>Nous émettons des fiches de données de sécurité conformes à la réglementation européenne REACH </a:t>
            </a:r>
          </a:p>
          <a:p>
            <a:pPr algn="just"/>
            <a:endParaRPr lang="fr-FR" sz="1200" dirty="0"/>
          </a:p>
          <a:p>
            <a:pPr algn="just"/>
            <a:r>
              <a:rPr lang="fr-FR" sz="1200" dirty="0"/>
              <a:t>- Gestion des déchets</a:t>
            </a:r>
          </a:p>
          <a:p>
            <a:pPr algn="just"/>
            <a:endParaRPr lang="fr-FR" sz="1200" dirty="0"/>
          </a:p>
          <a:p>
            <a:pPr algn="just"/>
            <a:r>
              <a:rPr lang="fr-FR" sz="1200" dirty="0"/>
              <a:t>Mise en place d’un registre des déchets suite à la réorganisation de notre gestion des  flux.</a:t>
            </a:r>
          </a:p>
          <a:p>
            <a:pPr algn="just"/>
            <a:r>
              <a:rPr lang="fr-FR" sz="1200" dirty="0"/>
              <a:t>Le programme AROMATRI nous permet de recycler 100 % de nos cartons et papiers.</a:t>
            </a:r>
          </a:p>
          <a:p>
            <a:pPr algn="just"/>
            <a:r>
              <a:rPr lang="fr-FR" sz="1200" dirty="0"/>
              <a:t>Nous avons limités nos déchets papier en programmant nos imprimantes en mode recto verso et en utilisant du papier recyclé.</a:t>
            </a:r>
          </a:p>
          <a:p>
            <a:pPr algn="just"/>
            <a:r>
              <a:rPr lang="fr-FR" sz="1200" dirty="0"/>
              <a:t>Nous avons formé nos salariés et programmons une autre formation au tri 5 flux des personnels des entrepôts avant la fin de l’année 2020,</a:t>
            </a:r>
          </a:p>
          <a:p>
            <a:pPr algn="just"/>
            <a:r>
              <a:rPr lang="fr-FR" sz="1200" dirty="0"/>
              <a:t>Nous avons nommé un référent déchet auprès des entrepôts et une assistante commerciale a été nommée pour le suivi des BSD et la saisie du registre.</a:t>
            </a:r>
          </a:p>
          <a:p>
            <a:pPr algn="just"/>
            <a:endParaRPr lang="fr-FR" sz="1000" b="1" dirty="0">
              <a:solidFill>
                <a:srgbClr val="268A47"/>
              </a:solidFill>
            </a:endParaRPr>
          </a:p>
          <a:p>
            <a:pPr lvl="0" algn="r"/>
            <a:endParaRPr lang="fr-FR" sz="1000" b="1" dirty="0">
              <a:solidFill>
                <a:srgbClr val="268A47"/>
              </a:solidFill>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3083" y="315740"/>
            <a:ext cx="1130901" cy="1440000"/>
          </a:xfrm>
          <a:prstGeom prst="rect">
            <a:avLst/>
          </a:prstGeom>
        </p:spPr>
      </p:pic>
    </p:spTree>
    <p:extLst>
      <p:ext uri="{BB962C8B-B14F-4D97-AF65-F5344CB8AC3E}">
        <p14:creationId xmlns:p14="http://schemas.microsoft.com/office/powerpoint/2010/main" val="2344309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0" y="488245"/>
            <a:ext cx="4948279" cy="1335010"/>
          </a:xfrm>
        </p:spPr>
        <p:txBody>
          <a:bodyPr/>
          <a:lstStyle/>
          <a:p>
            <a:r>
              <a:rPr lang="fr-FR" dirty="0" smtClean="0"/>
              <a:t>Environnement</a:t>
            </a:r>
            <a:endParaRPr lang="fr-FR" dirty="0"/>
          </a:p>
        </p:txBody>
      </p:sp>
      <p:sp>
        <p:nvSpPr>
          <p:cNvPr id="3" name="Espace réservé du contenu 2"/>
          <p:cNvSpPr>
            <a:spLocks noGrp="1"/>
          </p:cNvSpPr>
          <p:nvPr>
            <p:ph idx="1"/>
          </p:nvPr>
        </p:nvSpPr>
        <p:spPr/>
        <p:txBody>
          <a:bodyPr/>
          <a:lstStyle/>
          <a:p>
            <a:pPr marL="0" lvl="0" indent="0" algn="just" defTabSz="457200">
              <a:spcBef>
                <a:spcPts val="0"/>
              </a:spcBef>
              <a:buNone/>
            </a:pPr>
            <a:r>
              <a:rPr lang="fr-FR" sz="1800" b="1" dirty="0">
                <a:solidFill>
                  <a:srgbClr val="268A47"/>
                </a:solidFill>
              </a:rPr>
              <a:t>III – Mesure des résultats :</a:t>
            </a:r>
          </a:p>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678" y="3427426"/>
            <a:ext cx="3060000" cy="5044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1179" y="384980"/>
            <a:ext cx="11271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a:extLst>
              <a:ext uri="{FF2B5EF4-FFF2-40B4-BE49-F238E27FC236}">
                <a16:creationId xmlns:a16="http://schemas.microsoft.com/office/drawing/2014/main" xmlns="" id="{A9742A0F-AC32-4FD3-BC76-B52A8C840D23}"/>
              </a:ext>
            </a:extLst>
          </p:cNvPr>
          <p:cNvPicPr>
            <a:picLocks noChangeAspect="1"/>
          </p:cNvPicPr>
          <p:nvPr/>
        </p:nvPicPr>
        <p:blipFill>
          <a:blip r:embed="rId4"/>
          <a:stretch>
            <a:fillRect/>
          </a:stretch>
        </p:blipFill>
        <p:spPr>
          <a:xfrm>
            <a:off x="259080" y="11088892"/>
            <a:ext cx="973652" cy="996428"/>
          </a:xfrm>
          <a:prstGeom prst="rect">
            <a:avLst/>
          </a:prstGeom>
        </p:spPr>
      </p:pic>
      <p:sp>
        <p:nvSpPr>
          <p:cNvPr id="7" name="Rectangle : coins arrondis 3">
            <a:extLst>
              <a:ext uri="{FF2B5EF4-FFF2-40B4-BE49-F238E27FC236}">
                <a16:creationId xmlns:a16="http://schemas.microsoft.com/office/drawing/2014/main" xmlns="" id="{F6E5A893-EBED-48E4-B330-87613CB163D1}"/>
              </a:ext>
            </a:extLst>
          </p:cNvPr>
          <p:cNvSpPr/>
          <p:nvPr/>
        </p:nvSpPr>
        <p:spPr>
          <a:xfrm>
            <a:off x="5562600" y="11094720"/>
            <a:ext cx="1188720" cy="990600"/>
          </a:xfrm>
          <a:prstGeom prst="round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a:solidFill>
                    <a:srgbClr val="FFC000"/>
                  </a:solidFill>
                </a:ln>
                <a:solidFill>
                  <a:srgbClr val="FFC000"/>
                </a:solidFill>
              </a:rPr>
              <a:t>M P E</a:t>
            </a:r>
          </a:p>
        </p:txBody>
      </p:sp>
    </p:spTree>
    <p:extLst>
      <p:ext uri="{BB962C8B-B14F-4D97-AF65-F5344CB8AC3E}">
        <p14:creationId xmlns:p14="http://schemas.microsoft.com/office/powerpoint/2010/main" val="423200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C9A52E-6C53-4CB8-A783-9AAAC6D0C19E}"/>
              </a:ext>
            </a:extLst>
          </p:cNvPr>
          <p:cNvSpPr>
            <a:spLocks noGrp="1"/>
          </p:cNvSpPr>
          <p:nvPr>
            <p:ph type="title"/>
          </p:nvPr>
        </p:nvSpPr>
        <p:spPr>
          <a:xfrm>
            <a:off x="745906" y="1504949"/>
            <a:ext cx="4491113" cy="723901"/>
          </a:xfrm>
        </p:spPr>
        <p:txBody>
          <a:bodyPr>
            <a:normAutofit fontScale="90000"/>
          </a:bodyPr>
          <a:lstStyle/>
          <a:p>
            <a:pPr marL="0" indent="0"/>
            <a:r>
              <a:rPr lang="fr-FR" sz="2800" b="1" dirty="0"/>
              <a:t>ACHATS RESPONSABLES</a:t>
            </a:r>
            <a:br>
              <a:rPr lang="fr-FR" sz="2800" b="1" dirty="0"/>
            </a:br>
            <a:r>
              <a:rPr lang="fr-FR" sz="2800" b="1" dirty="0"/>
              <a:t/>
            </a:r>
            <a:br>
              <a:rPr lang="fr-FR" sz="2800" b="1" dirty="0"/>
            </a:br>
            <a:endParaRPr lang="fr-FR" sz="2800" b="1" dirty="0"/>
          </a:p>
        </p:txBody>
      </p:sp>
      <p:sp>
        <p:nvSpPr>
          <p:cNvPr id="4" name="Rectangle : coins arrondis 3">
            <a:extLst>
              <a:ext uri="{FF2B5EF4-FFF2-40B4-BE49-F238E27FC236}">
                <a16:creationId xmlns:a16="http://schemas.microsoft.com/office/drawing/2014/main" xmlns="" id="{F6E5A893-EBED-48E4-B330-87613CB163D1}"/>
              </a:ext>
            </a:extLst>
          </p:cNvPr>
          <p:cNvSpPr/>
          <p:nvPr/>
        </p:nvSpPr>
        <p:spPr>
          <a:xfrm>
            <a:off x="5562600" y="11094720"/>
            <a:ext cx="1188720" cy="990600"/>
          </a:xfrm>
          <a:prstGeom prst="roundRect">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a:solidFill>
                    <a:srgbClr val="FFC000"/>
                  </a:solidFill>
                </a:ln>
                <a:solidFill>
                  <a:srgbClr val="FFC000"/>
                </a:solidFill>
              </a:rPr>
              <a:t>M P E</a:t>
            </a:r>
          </a:p>
        </p:txBody>
      </p:sp>
      <p:pic>
        <p:nvPicPr>
          <p:cNvPr id="6" name="Image 5">
            <a:extLst>
              <a:ext uri="{FF2B5EF4-FFF2-40B4-BE49-F238E27FC236}">
                <a16:creationId xmlns:a16="http://schemas.microsoft.com/office/drawing/2014/main" xmlns="" id="{A9742A0F-AC32-4FD3-BC76-B52A8C840D23}"/>
              </a:ext>
            </a:extLst>
          </p:cNvPr>
          <p:cNvPicPr>
            <a:picLocks noChangeAspect="1"/>
          </p:cNvPicPr>
          <p:nvPr/>
        </p:nvPicPr>
        <p:blipFill>
          <a:blip r:embed="rId2"/>
          <a:stretch>
            <a:fillRect/>
          </a:stretch>
        </p:blipFill>
        <p:spPr>
          <a:xfrm>
            <a:off x="259080" y="11088892"/>
            <a:ext cx="973652" cy="996428"/>
          </a:xfrm>
          <a:prstGeom prst="rect">
            <a:avLst/>
          </a:prstGeom>
        </p:spPr>
      </p:pic>
      <p:sp>
        <p:nvSpPr>
          <p:cNvPr id="9" name="ZoneTexte 8">
            <a:extLst>
              <a:ext uri="{FF2B5EF4-FFF2-40B4-BE49-F238E27FC236}">
                <a16:creationId xmlns:a16="http://schemas.microsoft.com/office/drawing/2014/main" xmlns="" id="{C13CDA7B-581C-4E1D-B2A4-693CB7A93B29}"/>
              </a:ext>
            </a:extLst>
          </p:cNvPr>
          <p:cNvSpPr txBox="1"/>
          <p:nvPr/>
        </p:nvSpPr>
        <p:spPr>
          <a:xfrm>
            <a:off x="380010" y="2066306"/>
            <a:ext cx="6418817" cy="9048631"/>
          </a:xfrm>
          <a:prstGeom prst="rect">
            <a:avLst/>
          </a:prstGeom>
          <a:noFill/>
        </p:spPr>
        <p:txBody>
          <a:bodyPr wrap="square" rtlCol="0">
            <a:spAutoFit/>
          </a:bodyPr>
          <a:lstStyle/>
          <a:p>
            <a:r>
              <a:rPr lang="fr-FR" b="1" dirty="0">
                <a:solidFill>
                  <a:schemeClr val="accent5">
                    <a:lumMod val="60000"/>
                    <a:lumOff val="40000"/>
                  </a:schemeClr>
                </a:solidFill>
              </a:rPr>
              <a:t>I – Evaluation politique et objectifs :</a:t>
            </a:r>
          </a:p>
          <a:p>
            <a:endParaRPr lang="fr-FR" b="1" dirty="0">
              <a:solidFill>
                <a:srgbClr val="FF0000"/>
              </a:solidFill>
            </a:endParaRPr>
          </a:p>
          <a:p>
            <a:pPr algn="just"/>
            <a:r>
              <a:rPr lang="fr-FR" sz="1200" dirty="0"/>
              <a:t>En vue de développer une cohérence et un suivi sur les questions de durabilité et respect de l’environnement, un acheteur a été nommé responsable développement durable et est également en charge de la mise en place de la RSE dans l’entreprise.  </a:t>
            </a:r>
          </a:p>
          <a:p>
            <a:endParaRPr lang="fr-FR" b="1" dirty="0">
              <a:solidFill>
                <a:srgbClr val="FF0000"/>
              </a:solidFill>
            </a:endParaRPr>
          </a:p>
          <a:p>
            <a:r>
              <a:rPr lang="fr-FR" b="1" dirty="0">
                <a:solidFill>
                  <a:schemeClr val="accent5">
                    <a:lumMod val="60000"/>
                    <a:lumOff val="40000"/>
                  </a:schemeClr>
                </a:solidFill>
              </a:rPr>
              <a:t>II – Mise en œuvres</a:t>
            </a:r>
          </a:p>
          <a:p>
            <a:endParaRPr lang="fr-FR" sz="1000" b="1" dirty="0"/>
          </a:p>
          <a:p>
            <a:pPr algn="just"/>
            <a:r>
              <a:rPr lang="fr-FR" sz="1200" dirty="0"/>
              <a:t>Afin d’intégrer la RSE dans tous nos domaines d’actions et de communiquer nos projets, nos actions et les points d’amélioration auprès de nos parties prenantes, nous sommes engagés sur la Platform ECOVADIS depuis 2019.</a:t>
            </a:r>
          </a:p>
          <a:p>
            <a:pPr algn="just"/>
            <a:r>
              <a:rPr lang="fr-FR" sz="1200" dirty="0"/>
              <a:t>Notre </a:t>
            </a:r>
            <a:r>
              <a:rPr lang="fr-FR" sz="1200" dirty="0" smtClean="0"/>
              <a:t>engagement </a:t>
            </a:r>
            <a:r>
              <a:rPr lang="fr-FR" sz="1200" dirty="0"/>
              <a:t>se construit au travers d’une plus grande monopolisation des moyens humains et matériels accordés à la RSE et au développement </a:t>
            </a:r>
            <a:r>
              <a:rPr lang="fr-FR" sz="1200" dirty="0" smtClean="0"/>
              <a:t>durable. </a:t>
            </a:r>
            <a:r>
              <a:rPr lang="fr-FR" sz="1200" dirty="0" smtClean="0"/>
              <a:t>Il est fait une </a:t>
            </a:r>
            <a:r>
              <a:rPr lang="fr-FR" sz="1200" dirty="0" smtClean="0"/>
              <a:t>part </a:t>
            </a:r>
            <a:r>
              <a:rPr lang="fr-FR" sz="1200" dirty="0"/>
              <a:t>toujours plus grande du temps dévolue à cette question dans le plan de travail hebdomadaire. L’acheteur dédié à ce sujet passe environ 30 % de son temps de travail sur la formation, la veille et l’amélioration de l’intégration de la RSE </a:t>
            </a:r>
            <a:r>
              <a:rPr lang="fr-FR" sz="1200" dirty="0" smtClean="0"/>
              <a:t>sur toute </a:t>
            </a:r>
            <a:r>
              <a:rPr lang="fr-FR" sz="1200" dirty="0"/>
              <a:t>la chaine d’approvisionnement. En 2018, cette activité n’était gérée qu’à « temps perdu ».</a:t>
            </a:r>
          </a:p>
          <a:p>
            <a:pPr algn="just"/>
            <a:r>
              <a:rPr lang="fr-FR" sz="1200" dirty="0"/>
              <a:t>La personne en charge des achats durables  a suivi une formation par le groupe LEXOM en janvier 2018.</a:t>
            </a:r>
          </a:p>
          <a:p>
            <a:pPr algn="just"/>
            <a:r>
              <a:rPr lang="fr-FR" sz="1200" dirty="0"/>
              <a:t>Un diagnostic suivi d’un  accompagnement à l’intégration de la politique RSE a également été mis en place par un prestataire extérieur </a:t>
            </a:r>
            <a:r>
              <a:rPr lang="fr-FR" sz="1200" dirty="0" smtClean="0"/>
              <a:t>(« Véronique </a:t>
            </a:r>
            <a:r>
              <a:rPr lang="fr-FR" sz="1200" dirty="0"/>
              <a:t>LEVY </a:t>
            </a:r>
            <a:r>
              <a:rPr lang="fr-FR" sz="1200" dirty="0" smtClean="0"/>
              <a:t>stratégie », </a:t>
            </a:r>
            <a:r>
              <a:rPr lang="fr-FR" sz="1200" dirty="0"/>
              <a:t>anciennement COREKAP) en collaboration avec la CCI Nice côte d’azur. Cela a donné lieu a la création de la charte achats et des questionnaires fournisseurs fin </a:t>
            </a:r>
            <a:r>
              <a:rPr lang="fr-FR" sz="1200" dirty="0" smtClean="0"/>
              <a:t>2019.</a:t>
            </a:r>
            <a:endParaRPr lang="fr-FR" sz="1200" dirty="0"/>
          </a:p>
          <a:p>
            <a:endParaRPr lang="fr-FR" sz="1400" dirty="0"/>
          </a:p>
          <a:p>
            <a:r>
              <a:rPr lang="fr-FR" b="1" dirty="0">
                <a:solidFill>
                  <a:schemeClr val="accent5">
                    <a:lumMod val="60000"/>
                    <a:lumOff val="40000"/>
                  </a:schemeClr>
                </a:solidFill>
              </a:rPr>
              <a:t>III – Mesure des résultats :</a:t>
            </a:r>
          </a:p>
          <a:p>
            <a:endParaRPr lang="fr-FR" b="1" dirty="0">
              <a:solidFill>
                <a:srgbClr val="FF0000"/>
              </a:solidFill>
            </a:endParaRPr>
          </a:p>
          <a:p>
            <a:pPr algn="just"/>
            <a:r>
              <a:rPr lang="fr-FR" sz="1200" dirty="0"/>
              <a:t>Nous sommes en cours d’intégration des  achats responsables et en cours d’implémentation d’indicateurs pertinents.</a:t>
            </a:r>
          </a:p>
          <a:p>
            <a:pPr algn="just"/>
            <a:r>
              <a:rPr lang="fr-FR" sz="1200" dirty="0"/>
              <a:t>Les questionnaires sont envoyés à des fournisseurs stratégiques ciblés. Le processus de collecte et d’analyse est déjà possible au travers de notre ERP ou des indicateurs quantitatifs sont déjà intégrés : </a:t>
            </a:r>
          </a:p>
          <a:p>
            <a:pPr lvl="0" algn="just"/>
            <a:r>
              <a:rPr lang="fr-FR" sz="1200" dirty="0"/>
              <a:t>nombres de retard</a:t>
            </a:r>
          </a:p>
          <a:p>
            <a:pPr lvl="0" algn="just"/>
            <a:r>
              <a:rPr lang="fr-FR" sz="1200" dirty="0"/>
              <a:t>nombre de non-conformité</a:t>
            </a:r>
          </a:p>
          <a:p>
            <a:pPr lvl="0" algn="just"/>
            <a:r>
              <a:rPr lang="fr-FR" sz="1200" dirty="0"/>
              <a:t>nombre de réclamations</a:t>
            </a:r>
          </a:p>
          <a:p>
            <a:pPr lvl="0" algn="just"/>
            <a:r>
              <a:rPr lang="fr-FR" sz="1200" dirty="0"/>
              <a:t>nombre de retours</a:t>
            </a:r>
          </a:p>
          <a:p>
            <a:pPr algn="just"/>
            <a:r>
              <a:rPr lang="fr-FR" sz="1200" dirty="0"/>
              <a:t>Les critères qualitatifs suivants seront ajoutés avant la fin de l’année :</a:t>
            </a:r>
          </a:p>
          <a:p>
            <a:pPr lvl="0" algn="just"/>
            <a:r>
              <a:rPr lang="fr-FR" sz="1200" dirty="0"/>
              <a:t>Mise à disposition ou non des documents règlementaires</a:t>
            </a:r>
          </a:p>
          <a:p>
            <a:pPr lvl="0" algn="just"/>
            <a:r>
              <a:rPr lang="fr-FR" sz="1200" dirty="0"/>
              <a:t>Production d’une charte éthique</a:t>
            </a:r>
          </a:p>
          <a:p>
            <a:pPr lvl="0" algn="just"/>
            <a:r>
              <a:rPr lang="fr-FR" sz="1200" dirty="0"/>
              <a:t>Signature de la charte éthique achats MPE et taux de renseignement des questionnaires</a:t>
            </a:r>
          </a:p>
          <a:p>
            <a:pPr algn="just"/>
            <a:r>
              <a:rPr lang="fr-FR" sz="1200" dirty="0"/>
              <a:t>Politique RSE intégrée au système de management</a:t>
            </a:r>
          </a:p>
          <a:p>
            <a:pPr algn="just"/>
            <a:r>
              <a:rPr lang="fr-FR" sz="1200" b="1" dirty="0"/>
              <a:t>Ces éléments sont en cours d’implémentation et ne peuvent être quantifiés aujourd’hui, Ils feront l’objet de notre prochaine COP.</a:t>
            </a:r>
          </a:p>
          <a:p>
            <a:endParaRPr lang="fr-FR" b="1" dirty="0">
              <a:solidFill>
                <a:srgbClr val="FF0000"/>
              </a:solidFill>
            </a:endParaRPr>
          </a:p>
          <a:p>
            <a:endParaRPr lang="fr-FR" b="1" dirty="0"/>
          </a:p>
          <a:p>
            <a:endParaRPr lang="fr-FR" b="1" dirty="0">
              <a:solidFill>
                <a:srgbClr val="FF0000"/>
              </a:solidFill>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7018" y="693730"/>
            <a:ext cx="1431052" cy="1080000"/>
          </a:xfrm>
          <a:prstGeom prst="rect">
            <a:avLst/>
          </a:prstGeom>
        </p:spPr>
      </p:pic>
    </p:spTree>
    <p:extLst>
      <p:ext uri="{BB962C8B-B14F-4D97-AF65-F5344CB8AC3E}">
        <p14:creationId xmlns:p14="http://schemas.microsoft.com/office/powerpoint/2010/main" val="17266315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TotalTime>
  <Words>1058</Words>
  <Application>Microsoft Office PowerPoint</Application>
  <PresentationFormat>Personnalisé</PresentationFormat>
  <Paragraphs>155</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Présentation PowerPoint</vt:lpstr>
      <vt:lpstr>Déclaration de renouvellement signée</vt:lpstr>
      <vt:lpstr>Droits de l’Homme</vt:lpstr>
      <vt:lpstr>Droits de l’Homme</vt:lpstr>
      <vt:lpstr>Droits de l’Homme</vt:lpstr>
      <vt:lpstr>Droits de l’Homme</vt:lpstr>
      <vt:lpstr>Environnement</vt:lpstr>
      <vt:lpstr>Environnement</vt:lpstr>
      <vt:lpstr>ACHATS RESPONSABLES  </vt:lpstr>
      <vt:lpstr>Évaluation ECOVADIS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RH</dc:creator>
  <cp:lastModifiedBy>Mylene GARCIA</cp:lastModifiedBy>
  <cp:revision>71</cp:revision>
  <dcterms:created xsi:type="dcterms:W3CDTF">2020-03-24T09:21:13Z</dcterms:created>
  <dcterms:modified xsi:type="dcterms:W3CDTF">2020-06-08T10:24:02Z</dcterms:modified>
</cp:coreProperties>
</file>