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14" r:id="rId5"/>
    <p:sldId id="324" r:id="rId6"/>
    <p:sldId id="329" r:id="rId7"/>
    <p:sldId id="325" r:id="rId8"/>
    <p:sldId id="326" r:id="rId9"/>
    <p:sldId id="330" r:id="rId10"/>
    <p:sldId id="331" r:id="rId11"/>
    <p:sldId id="332" r:id="rId12"/>
    <p:sldId id="333" r:id="rId13"/>
    <p:sldId id="334" r:id="rId14"/>
    <p:sldId id="335" r:id="rId15"/>
    <p:sldId id="336" r:id="rId16"/>
    <p:sldId id="327" r:id="rId17"/>
    <p:sldId id="338" r:id="rId18"/>
    <p:sldId id="337" r:id="rId19"/>
    <p:sldId id="328" r:id="rId20"/>
    <p:sldId id="323" r:id="rId21"/>
  </p:sldIdLst>
  <p:sldSz cx="9144000" cy="5715000" type="screen16x10"/>
  <p:notesSz cx="6856413" cy="9750425"/>
  <p:defaultTextStyle>
    <a:defPPr>
      <a:defRPr lang="en-US"/>
    </a:defPPr>
    <a:lvl1pPr algn="ctr" rtl="0" fontAlgn="base">
      <a:spcBef>
        <a:spcPct val="50000"/>
      </a:spcBef>
      <a:spcAft>
        <a:spcPct val="0"/>
      </a:spcAft>
      <a:defRPr sz="2000" kern="1200">
        <a:solidFill>
          <a:srgbClr val="FFFFFF"/>
        </a:solidFill>
        <a:latin typeface="Verdana" pitchFamily="34" charset="0"/>
        <a:ea typeface="+mn-ea"/>
        <a:cs typeface="+mn-cs"/>
      </a:defRPr>
    </a:lvl1pPr>
    <a:lvl2pPr marL="457200" algn="ctr" rtl="0" fontAlgn="base">
      <a:spcBef>
        <a:spcPct val="50000"/>
      </a:spcBef>
      <a:spcAft>
        <a:spcPct val="0"/>
      </a:spcAft>
      <a:defRPr sz="2000" kern="1200">
        <a:solidFill>
          <a:srgbClr val="FFFFFF"/>
        </a:solidFill>
        <a:latin typeface="Verdana" pitchFamily="34" charset="0"/>
        <a:ea typeface="+mn-ea"/>
        <a:cs typeface="+mn-cs"/>
      </a:defRPr>
    </a:lvl2pPr>
    <a:lvl3pPr marL="914400" algn="ctr" rtl="0" fontAlgn="base">
      <a:spcBef>
        <a:spcPct val="50000"/>
      </a:spcBef>
      <a:spcAft>
        <a:spcPct val="0"/>
      </a:spcAft>
      <a:defRPr sz="2000" kern="1200">
        <a:solidFill>
          <a:srgbClr val="FFFFFF"/>
        </a:solidFill>
        <a:latin typeface="Verdana" pitchFamily="34" charset="0"/>
        <a:ea typeface="+mn-ea"/>
        <a:cs typeface="+mn-cs"/>
      </a:defRPr>
    </a:lvl3pPr>
    <a:lvl4pPr marL="1371600" algn="ctr" rtl="0" fontAlgn="base">
      <a:spcBef>
        <a:spcPct val="50000"/>
      </a:spcBef>
      <a:spcAft>
        <a:spcPct val="0"/>
      </a:spcAft>
      <a:defRPr sz="2000" kern="1200">
        <a:solidFill>
          <a:srgbClr val="FFFFFF"/>
        </a:solidFill>
        <a:latin typeface="Verdana" pitchFamily="34" charset="0"/>
        <a:ea typeface="+mn-ea"/>
        <a:cs typeface="+mn-cs"/>
      </a:defRPr>
    </a:lvl4pPr>
    <a:lvl5pPr marL="1828800" algn="ctr" rtl="0" fontAlgn="base">
      <a:spcBef>
        <a:spcPct val="50000"/>
      </a:spcBef>
      <a:spcAft>
        <a:spcPct val="0"/>
      </a:spcAft>
      <a:defRPr sz="2000" kern="1200">
        <a:solidFill>
          <a:srgbClr val="FFFFFF"/>
        </a:solidFill>
        <a:latin typeface="Verdana" pitchFamily="34" charset="0"/>
        <a:ea typeface="+mn-ea"/>
        <a:cs typeface="+mn-cs"/>
      </a:defRPr>
    </a:lvl5pPr>
    <a:lvl6pPr marL="2286000" algn="l" defTabSz="914400" rtl="0" eaLnBrk="1" latinLnBrk="0" hangingPunct="1">
      <a:defRPr sz="2000" kern="1200">
        <a:solidFill>
          <a:srgbClr val="FFFFFF"/>
        </a:solidFill>
        <a:latin typeface="Verdana" pitchFamily="34" charset="0"/>
        <a:ea typeface="+mn-ea"/>
        <a:cs typeface="+mn-cs"/>
      </a:defRPr>
    </a:lvl6pPr>
    <a:lvl7pPr marL="2743200" algn="l" defTabSz="914400" rtl="0" eaLnBrk="1" latinLnBrk="0" hangingPunct="1">
      <a:defRPr sz="2000" kern="1200">
        <a:solidFill>
          <a:srgbClr val="FFFFFF"/>
        </a:solidFill>
        <a:latin typeface="Verdana" pitchFamily="34" charset="0"/>
        <a:ea typeface="+mn-ea"/>
        <a:cs typeface="+mn-cs"/>
      </a:defRPr>
    </a:lvl7pPr>
    <a:lvl8pPr marL="3200400" algn="l" defTabSz="914400" rtl="0" eaLnBrk="1" latinLnBrk="0" hangingPunct="1">
      <a:defRPr sz="2000" kern="1200">
        <a:solidFill>
          <a:srgbClr val="FFFFFF"/>
        </a:solidFill>
        <a:latin typeface="Verdana" pitchFamily="34" charset="0"/>
        <a:ea typeface="+mn-ea"/>
        <a:cs typeface="+mn-cs"/>
      </a:defRPr>
    </a:lvl8pPr>
    <a:lvl9pPr marL="3657600" algn="l" defTabSz="914400" rtl="0" eaLnBrk="1" latinLnBrk="0" hangingPunct="1">
      <a:defRPr sz="2000" kern="1200">
        <a:solidFill>
          <a:srgbClr val="FFFFFF"/>
        </a:solidFill>
        <a:latin typeface="Verdana" pitchFamily="34" charset="0"/>
        <a:ea typeface="+mn-ea"/>
        <a:cs typeface="+mn-cs"/>
      </a:defRPr>
    </a:lvl9pPr>
  </p:defaultTextStyle>
  <p:extLst>
    <p:ext uri="{EFAFB233-063F-42B5-8137-9DF3F51BA10A}">
      <p15:sldGuideLst xmlns:p15="http://schemas.microsoft.com/office/powerpoint/2012/main">
        <p15:guide id="1" orient="horz" pos="148">
          <p15:clr>
            <a:srgbClr val="A4A3A4"/>
          </p15:clr>
        </p15:guide>
        <p15:guide id="2" orient="horz" pos="3188">
          <p15:clr>
            <a:srgbClr val="A4A3A4"/>
          </p15:clr>
        </p15:guide>
        <p15:guide id="3" orient="horz" pos="3380">
          <p15:clr>
            <a:srgbClr val="A4A3A4"/>
          </p15:clr>
        </p15:guide>
        <p15:guide id="4" pos="189">
          <p15:clr>
            <a:srgbClr val="A4A3A4"/>
          </p15:clr>
        </p15:guide>
        <p15:guide id="5" pos="1471">
          <p15:clr>
            <a:srgbClr val="A4A3A4"/>
          </p15:clr>
        </p15:guide>
        <p15:guide id="6" pos="2846">
          <p15:clr>
            <a:srgbClr val="A4A3A4"/>
          </p15:clr>
        </p15:guide>
        <p15:guide id="7" pos="4217">
          <p15:clr>
            <a:srgbClr val="A4A3A4"/>
          </p15:clr>
        </p15:guide>
        <p15:guide id="8" pos="4322">
          <p15:clr>
            <a:srgbClr val="A4A3A4"/>
          </p15:clr>
        </p15:guide>
        <p15:guide id="9" pos="5589">
          <p15:clr>
            <a:srgbClr val="A4A3A4"/>
          </p15:clr>
        </p15:guide>
        <p15:guide id="10" pos="1575">
          <p15:clr>
            <a:srgbClr val="A4A3A4"/>
          </p15:clr>
        </p15:guide>
        <p15:guide id="11" pos="2947">
          <p15:clr>
            <a:srgbClr val="A4A3A4"/>
          </p15:clr>
        </p15:guide>
      </p15:sldGuideLst>
    </p:ext>
    <p:ext uri="{2D200454-40CA-4A62-9FC3-DE9A4176ACB9}">
      <p15:notesGuideLst xmlns:p15="http://schemas.microsoft.com/office/powerpoint/2012/main">
        <p15:guide id="1" orient="horz" pos="307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24"/>
    <a:srgbClr val="FFFFFF"/>
    <a:srgbClr val="FFFF00"/>
    <a:srgbClr val="3366CC"/>
    <a:srgbClr val="000099"/>
    <a:srgbClr val="FFFFCC"/>
    <a:srgbClr val="FFCC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854" y="91"/>
      </p:cViewPr>
      <p:guideLst>
        <p:guide orient="horz" pos="148"/>
        <p:guide orient="horz" pos="3188"/>
        <p:guide orient="horz" pos="3380"/>
        <p:guide pos="189"/>
        <p:guide pos="1471"/>
        <p:guide pos="2846"/>
        <p:guide pos="4217"/>
        <p:guide pos="4322"/>
        <p:guide pos="5589"/>
        <p:guide pos="1575"/>
        <p:guide pos="29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3" d="100"/>
          <a:sy n="63" d="100"/>
        </p:scale>
        <p:origin x="3211" y="77"/>
      </p:cViewPr>
      <p:guideLst>
        <p:guide orient="horz" pos="3071"/>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t" anchorCtr="0" compatLnSpc="1">
            <a:prstTxWarp prst="textNoShape">
              <a:avLst/>
            </a:prstTxWarp>
          </a:bodyPr>
          <a:lstStyle>
            <a:lvl1pPr algn="l" defTabSz="928688">
              <a:spcBef>
                <a:spcPct val="0"/>
              </a:spcBef>
              <a:defRPr sz="900">
                <a:solidFill>
                  <a:schemeClr val="tx1"/>
                </a:solidFill>
              </a:defRPr>
            </a:lvl1pPr>
          </a:lstStyle>
          <a:p>
            <a:endParaRPr lang="en-US" altLang="es-ES"/>
          </a:p>
        </p:txBody>
      </p:sp>
      <p:sp>
        <p:nvSpPr>
          <p:cNvPr id="190467" name="Rectangle 3"/>
          <p:cNvSpPr>
            <a:spLocks noGrp="1" noChangeArrowheads="1"/>
          </p:cNvSpPr>
          <p:nvPr>
            <p:ph type="dt" sz="quarter" idx="1"/>
          </p:nvPr>
        </p:nvSpPr>
        <p:spPr bwMode="auto">
          <a:xfrm>
            <a:off x="3884613"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t" anchorCtr="0" compatLnSpc="1">
            <a:prstTxWarp prst="textNoShape">
              <a:avLst/>
            </a:prstTxWarp>
          </a:bodyPr>
          <a:lstStyle>
            <a:lvl1pPr algn="r" defTabSz="928688">
              <a:spcBef>
                <a:spcPct val="0"/>
              </a:spcBef>
              <a:defRPr sz="900">
                <a:solidFill>
                  <a:schemeClr val="tx1"/>
                </a:solidFill>
              </a:defRPr>
            </a:lvl1pPr>
          </a:lstStyle>
          <a:p>
            <a:r>
              <a:rPr lang="en-US" altLang="es-ES"/>
              <a:t> </a:t>
            </a:r>
          </a:p>
        </p:txBody>
      </p:sp>
      <p:sp>
        <p:nvSpPr>
          <p:cNvPr id="190468" name="Rectangle 4"/>
          <p:cNvSpPr>
            <a:spLocks noGrp="1" noChangeArrowheads="1"/>
          </p:cNvSpPr>
          <p:nvPr>
            <p:ph type="ftr" sz="quarter" idx="2"/>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b" anchorCtr="0" compatLnSpc="1">
            <a:prstTxWarp prst="textNoShape">
              <a:avLst/>
            </a:prstTxWarp>
          </a:bodyPr>
          <a:lstStyle>
            <a:lvl1pPr defTabSz="928688">
              <a:spcBef>
                <a:spcPct val="0"/>
              </a:spcBef>
              <a:defRPr sz="900">
                <a:solidFill>
                  <a:schemeClr val="tx1"/>
                </a:solidFill>
              </a:defRPr>
            </a:lvl1pPr>
          </a:lstStyle>
          <a:p>
            <a:r>
              <a:rPr lang="es-ES" altLang="es-ES" sz="1200"/>
              <a:t> </a:t>
            </a:r>
            <a:r>
              <a:rPr lang="es-ES" altLang="es-ES"/>
              <a:t>© GMV, 2006 Propiedad de GMV</a:t>
            </a:r>
          </a:p>
          <a:p>
            <a:pPr>
              <a:spcBef>
                <a:spcPct val="50000"/>
              </a:spcBef>
            </a:pPr>
            <a:r>
              <a:rPr lang="es-ES" altLang="es-ES"/>
              <a:t>Todos los derechos reservados</a:t>
            </a:r>
          </a:p>
        </p:txBody>
      </p:sp>
      <p:sp>
        <p:nvSpPr>
          <p:cNvPr id="190469" name="Rectangle 5"/>
          <p:cNvSpPr>
            <a:spLocks noGrp="1" noChangeArrowheads="1"/>
          </p:cNvSpPr>
          <p:nvPr>
            <p:ph type="sldNum" sz="quarter" idx="3"/>
          </p:nvPr>
        </p:nvSpPr>
        <p:spPr bwMode="auto">
          <a:xfrm>
            <a:off x="3884613"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b" anchorCtr="0" compatLnSpc="1">
            <a:prstTxWarp prst="textNoShape">
              <a:avLst/>
            </a:prstTxWarp>
          </a:bodyPr>
          <a:lstStyle>
            <a:lvl1pPr algn="r" defTabSz="928688">
              <a:spcBef>
                <a:spcPct val="0"/>
              </a:spcBef>
              <a:defRPr sz="900">
                <a:solidFill>
                  <a:schemeClr val="tx1"/>
                </a:solidFill>
              </a:defRPr>
            </a:lvl1pPr>
          </a:lstStyle>
          <a:p>
            <a:r>
              <a:rPr lang="es-ES" altLang="es-ES"/>
              <a:t>Página </a:t>
            </a:r>
            <a:fld id="{D960A617-6078-412C-866D-D5949D2A09F5}" type="slidenum">
              <a:rPr lang="es-ES" altLang="es-ES"/>
              <a:pPr/>
              <a:t>‹Nº›</a:t>
            </a:fld>
            <a:endParaRPr lang="es-ES" altLang="es-ES"/>
          </a:p>
        </p:txBody>
      </p:sp>
      <p:pic>
        <p:nvPicPr>
          <p:cNvPr id="190471" name="Picture 7" descr="Logo-GM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114300"/>
            <a:ext cx="1322387" cy="49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t" anchorCtr="0" compatLnSpc="1">
            <a:prstTxWarp prst="textNoShape">
              <a:avLst/>
            </a:prstTxWarp>
          </a:bodyPr>
          <a:lstStyle>
            <a:lvl1pPr algn="l" defTabSz="928688">
              <a:spcBef>
                <a:spcPct val="0"/>
              </a:spcBef>
              <a:defRPr sz="1200">
                <a:solidFill>
                  <a:schemeClr val="tx1"/>
                </a:solidFill>
                <a:latin typeface="Myriad Landor" pitchFamily="1" charset="0"/>
              </a:defRPr>
            </a:lvl1pPr>
          </a:lstStyle>
          <a:p>
            <a:endParaRPr lang="en-US" altLang="es-ES"/>
          </a:p>
        </p:txBody>
      </p:sp>
      <p:sp>
        <p:nvSpPr>
          <p:cNvPr id="10243" name="Rectangle 3"/>
          <p:cNvSpPr>
            <a:spLocks noGrp="1" noChangeArrowheads="1"/>
          </p:cNvSpPr>
          <p:nvPr>
            <p:ph type="dt" idx="1"/>
          </p:nvPr>
        </p:nvSpPr>
        <p:spPr bwMode="auto">
          <a:xfrm>
            <a:off x="3884613"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t" anchorCtr="0" compatLnSpc="1">
            <a:prstTxWarp prst="textNoShape">
              <a:avLst/>
            </a:prstTxWarp>
          </a:bodyPr>
          <a:lstStyle>
            <a:lvl1pPr algn="r" defTabSz="928688">
              <a:spcBef>
                <a:spcPct val="0"/>
              </a:spcBef>
              <a:defRPr sz="1200">
                <a:solidFill>
                  <a:schemeClr val="tx1"/>
                </a:solidFill>
                <a:latin typeface="Myriad Landor" pitchFamily="1" charset="0"/>
              </a:defRPr>
            </a:lvl1pPr>
          </a:lstStyle>
          <a:p>
            <a:endParaRPr lang="en-US" altLang="es-ES"/>
          </a:p>
        </p:txBody>
      </p:sp>
      <p:sp>
        <p:nvSpPr>
          <p:cNvPr id="10244" name="Rectangle 4"/>
          <p:cNvSpPr>
            <a:spLocks noGrp="1" noRot="1" noChangeAspect="1" noChangeArrowheads="1" noTextEdit="1"/>
          </p:cNvSpPr>
          <p:nvPr>
            <p:ph type="sldImg" idx="2"/>
          </p:nvPr>
        </p:nvSpPr>
        <p:spPr bwMode="auto">
          <a:xfrm>
            <a:off x="504825" y="731838"/>
            <a:ext cx="5846763" cy="3656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7575" y="4632325"/>
            <a:ext cx="5021263"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10246" name="Rectangle 6"/>
          <p:cNvSpPr>
            <a:spLocks noGrp="1" noChangeArrowheads="1"/>
          </p:cNvSpPr>
          <p:nvPr>
            <p:ph type="ftr" sz="quarter" idx="4"/>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b" anchorCtr="0" compatLnSpc="1">
            <a:prstTxWarp prst="textNoShape">
              <a:avLst/>
            </a:prstTxWarp>
          </a:bodyPr>
          <a:lstStyle>
            <a:lvl1pPr algn="l" defTabSz="928688">
              <a:spcBef>
                <a:spcPct val="0"/>
              </a:spcBef>
              <a:defRPr sz="1200">
                <a:solidFill>
                  <a:schemeClr val="tx1"/>
                </a:solidFill>
                <a:latin typeface="Myriad Landor" pitchFamily="1" charset="0"/>
              </a:defRPr>
            </a:lvl1pPr>
          </a:lstStyle>
          <a:p>
            <a:endParaRPr lang="en-US" altLang="es-ES"/>
          </a:p>
        </p:txBody>
      </p:sp>
      <p:sp>
        <p:nvSpPr>
          <p:cNvPr id="10247" name="Rectangle 7"/>
          <p:cNvSpPr>
            <a:spLocks noGrp="1" noChangeArrowheads="1"/>
          </p:cNvSpPr>
          <p:nvPr>
            <p:ph type="sldNum" sz="quarter" idx="5"/>
          </p:nvPr>
        </p:nvSpPr>
        <p:spPr bwMode="auto">
          <a:xfrm>
            <a:off x="3884613"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67" tIns="46434" rIns="92867" bIns="46434" numCol="1" anchor="b" anchorCtr="0" compatLnSpc="1">
            <a:prstTxWarp prst="textNoShape">
              <a:avLst/>
            </a:prstTxWarp>
          </a:bodyPr>
          <a:lstStyle>
            <a:lvl1pPr algn="r" defTabSz="928688">
              <a:spcBef>
                <a:spcPct val="0"/>
              </a:spcBef>
              <a:defRPr sz="1200">
                <a:solidFill>
                  <a:schemeClr val="tx1"/>
                </a:solidFill>
                <a:latin typeface="Myriad Landor" pitchFamily="1" charset="0"/>
              </a:defRPr>
            </a:lvl1pPr>
          </a:lstStyle>
          <a:p>
            <a:fld id="{90BA5AA7-6E52-4D77-B3A6-201E771DF692}" type="slidenum">
              <a:rPr lang="en-US" altLang="es-ES"/>
              <a:pPr/>
              <a:t>‹Nº›</a:t>
            </a:fld>
            <a:endParaRPr lang="en-US" altLang="es-ES"/>
          </a:p>
        </p:txBody>
      </p:sp>
      <p:pic>
        <p:nvPicPr>
          <p:cNvPr id="10248" name="Picture 8" descr="Logo-G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14300"/>
            <a:ext cx="1322387" cy="49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71108"/>
      </p:ext>
    </p:extLst>
  </p:cSld>
  <p:clrMap bg1="lt1" tx1="dk1" bg2="lt2" tx2="dk2" accent1="accent1" accent2="accent2" accent3="accent3" accent4="accent4" accent5="accent5" accent6="accent6" hlink="hlink" folHlink="folHlink"/>
  <p:notesStyle>
    <a:lvl1pPr algn="l" rtl="0" fontAlgn="base">
      <a:lnSpc>
        <a:spcPct val="95000"/>
      </a:lnSpc>
      <a:spcBef>
        <a:spcPct val="40000"/>
      </a:spcBef>
      <a:spcAft>
        <a:spcPct val="20000"/>
      </a:spcAft>
      <a:defRPr sz="1200" kern="1200">
        <a:solidFill>
          <a:schemeClr val="tx1"/>
        </a:solidFill>
        <a:latin typeface="Myriad Landor" pitchFamily="1" charset="0"/>
        <a:ea typeface="+mn-ea"/>
        <a:cs typeface="+mn-cs"/>
      </a:defRPr>
    </a:lvl1pPr>
    <a:lvl2pPr marL="234950" indent="-233363" algn="l" rtl="0" fontAlgn="base">
      <a:lnSpc>
        <a:spcPct val="95000"/>
      </a:lnSpc>
      <a:spcBef>
        <a:spcPct val="20000"/>
      </a:spcBef>
      <a:spcAft>
        <a:spcPct val="0"/>
      </a:spcAft>
      <a:buChar char="–"/>
      <a:defRPr sz="1200" kern="1200">
        <a:solidFill>
          <a:schemeClr val="tx1"/>
        </a:solidFill>
        <a:latin typeface="Myriad Landor" pitchFamily="1" charset="0"/>
        <a:ea typeface="+mn-ea"/>
        <a:cs typeface="+mn-cs"/>
      </a:defRPr>
    </a:lvl2pPr>
    <a:lvl3pPr marL="457200" indent="-220663" algn="l" rtl="0" fontAlgn="base">
      <a:lnSpc>
        <a:spcPct val="95000"/>
      </a:lnSpc>
      <a:spcBef>
        <a:spcPct val="20000"/>
      </a:spcBef>
      <a:spcAft>
        <a:spcPct val="0"/>
      </a:spcAft>
      <a:buChar char="–"/>
      <a:defRPr sz="1200" kern="1200">
        <a:solidFill>
          <a:schemeClr val="tx1"/>
        </a:solidFill>
        <a:latin typeface="Myriad Landor" pitchFamily="1" charset="0"/>
        <a:ea typeface="+mn-ea"/>
        <a:cs typeface="+mn-cs"/>
      </a:defRPr>
    </a:lvl3pPr>
    <a:lvl4pPr marL="692150" indent="-233363" algn="l" rtl="0" fontAlgn="base">
      <a:lnSpc>
        <a:spcPct val="95000"/>
      </a:lnSpc>
      <a:spcBef>
        <a:spcPct val="20000"/>
      </a:spcBef>
      <a:spcAft>
        <a:spcPct val="0"/>
      </a:spcAft>
      <a:buChar char="–"/>
      <a:defRPr sz="1000" kern="1200">
        <a:solidFill>
          <a:schemeClr val="tx1"/>
        </a:solidFill>
        <a:latin typeface="Myriad Landor" pitchFamily="1" charset="0"/>
        <a:ea typeface="+mn-ea"/>
        <a:cs typeface="+mn-cs"/>
      </a:defRPr>
    </a:lvl4pPr>
    <a:lvl5pPr marL="887413" indent="-193675" algn="l" rtl="0" fontAlgn="base">
      <a:lnSpc>
        <a:spcPct val="95000"/>
      </a:lnSpc>
      <a:spcBef>
        <a:spcPct val="20000"/>
      </a:spcBef>
      <a:spcAft>
        <a:spcPct val="0"/>
      </a:spcAft>
      <a:buChar char="–"/>
      <a:defRPr sz="1000" kern="1200">
        <a:solidFill>
          <a:schemeClr val="tx1"/>
        </a:solidFill>
        <a:latin typeface="Myriad Landor"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7F5EB-25FD-4029-81CD-F43A097B01BF}" type="slidenum">
              <a:rPr lang="en-US" altLang="es-ES"/>
              <a:pPr/>
              <a:t>1</a:t>
            </a:fld>
            <a:endParaRPr lang="en-US" altLang="es-ES"/>
          </a:p>
        </p:txBody>
      </p:sp>
      <p:sp>
        <p:nvSpPr>
          <p:cNvPr id="1682434" name="Rectangle 2"/>
          <p:cNvSpPr>
            <a:spLocks noGrp="1" noRot="1" noChangeAspect="1" noChangeArrowheads="1" noTextEdit="1"/>
          </p:cNvSpPr>
          <p:nvPr>
            <p:ph type="sldImg"/>
          </p:nvPr>
        </p:nvSpPr>
        <p:spPr>
          <a:xfrm>
            <a:off x="501650" y="812800"/>
            <a:ext cx="5854700" cy="3659188"/>
          </a:xfrm>
          <a:ln/>
        </p:spPr>
      </p:sp>
      <p:sp>
        <p:nvSpPr>
          <p:cNvPr id="1682435" name="Rectangle 3"/>
          <p:cNvSpPr>
            <a:spLocks noGrp="1" noChangeArrowheads="1"/>
          </p:cNvSpPr>
          <p:nvPr>
            <p:ph type="body" idx="1"/>
          </p:nvPr>
        </p:nvSpPr>
        <p:spPr>
          <a:xfrm>
            <a:off x="455613" y="4630738"/>
            <a:ext cx="5945187" cy="4387850"/>
          </a:xfrm>
        </p:spPr>
        <p:txBody>
          <a:bodyPr lIns="90269" tIns="45134" rIns="90269" bIns="45134"/>
          <a:lstStyle/>
          <a:p>
            <a:pPr marL="571500" indent="-571500"/>
            <a:endParaRPr lang="es-ES" altLang="es-ES"/>
          </a:p>
        </p:txBody>
      </p:sp>
    </p:spTree>
    <p:extLst>
      <p:ext uri="{BB962C8B-B14F-4D97-AF65-F5344CB8AC3E}">
        <p14:creationId xmlns:p14="http://schemas.microsoft.com/office/powerpoint/2010/main" val="94525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0BA5AA7-6E52-4D77-B3A6-201E771DF692}" type="slidenum">
              <a:rPr lang="en-US" altLang="es-ES" smtClean="0"/>
              <a:pPr/>
              <a:t>2</a:t>
            </a:fld>
            <a:endParaRPr lang="en-US" altLang="es-ES"/>
          </a:p>
        </p:txBody>
      </p:sp>
    </p:spTree>
    <p:extLst>
      <p:ext uri="{BB962C8B-B14F-4D97-AF65-F5344CB8AC3E}">
        <p14:creationId xmlns:p14="http://schemas.microsoft.com/office/powerpoint/2010/main" val="279041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0BA5AA7-6E52-4D77-B3A6-201E771DF692}" type="slidenum">
              <a:rPr lang="en-US" altLang="es-ES" smtClean="0"/>
              <a:pPr/>
              <a:t>3</a:t>
            </a:fld>
            <a:endParaRPr lang="en-US" altLang="es-ES"/>
          </a:p>
        </p:txBody>
      </p:sp>
    </p:spTree>
    <p:extLst>
      <p:ext uri="{BB962C8B-B14F-4D97-AF65-F5344CB8AC3E}">
        <p14:creationId xmlns:p14="http://schemas.microsoft.com/office/powerpoint/2010/main" val="1768829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linkedin.com/company/gmv" TargetMode="Externa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twitter.com/infoGMV_es" TargetMode="External"/><Relationship Id="rId17"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hyperlink" Target="http://www.gmv.com/blog_gmv/language/es/" TargetMode="External"/><Relationship Id="rId1" Type="http://schemas.openxmlformats.org/officeDocument/2006/relationships/slideMaster" Target="../slideMasters/slideMaster1.xml"/><Relationship Id="rId6" Type="http://schemas.openxmlformats.org/officeDocument/2006/relationships/hyperlink" Target="https://twitter.com/infoGMV"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hyperlink" Target="http://www.gmv.com/es/RSS" TargetMode="External"/><Relationship Id="rId4" Type="http://schemas.openxmlformats.org/officeDocument/2006/relationships/hyperlink" Target="https://www.facebook.com/infoGMV" TargetMode="External"/><Relationship Id="rId9" Type="http://schemas.openxmlformats.org/officeDocument/2006/relationships/image" Target="../media/image8.png"/><Relationship Id="rId14" Type="http://schemas.openxmlformats.org/officeDocument/2006/relationships/hyperlink" Target="https://www.youtube.com/user/infoGMV"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ítulo">
    <p:spTree>
      <p:nvGrpSpPr>
        <p:cNvPr id="1" name=""/>
        <p:cNvGrpSpPr/>
        <p:nvPr/>
      </p:nvGrpSpPr>
      <p:grpSpPr>
        <a:xfrm>
          <a:off x="0" y="0"/>
          <a:ext cx="0" cy="0"/>
          <a:chOff x="0" y="0"/>
          <a:chExt cx="0" cy="0"/>
        </a:xfrm>
      </p:grpSpPr>
      <p:sp>
        <p:nvSpPr>
          <p:cNvPr id="177195" name="Rectangle 43"/>
          <p:cNvSpPr>
            <a:spLocks noGrp="1" noChangeArrowheads="1"/>
          </p:cNvSpPr>
          <p:nvPr>
            <p:ph type="ctrTitle" hasCustomPrompt="1"/>
          </p:nvPr>
        </p:nvSpPr>
        <p:spPr>
          <a:xfrm>
            <a:off x="265114" y="580113"/>
            <a:ext cx="8561387" cy="2124604"/>
          </a:xfrm>
          <a:prstGeom prst="rect">
            <a:avLst/>
          </a:prstGeom>
        </p:spPr>
        <p:txBody>
          <a:bodyPr/>
          <a:lstStyle>
            <a:lvl1pPr>
              <a:lnSpc>
                <a:spcPct val="85000"/>
              </a:lnSpc>
              <a:tabLst/>
              <a:defRPr sz="6000"/>
            </a:lvl1pPr>
          </a:lstStyle>
          <a:p>
            <a:r>
              <a:rPr lang="en-US" altLang="es-ES" sz="6000" dirty="0" smtClean="0"/>
              <a:t>CLIC PARA EDITAR MASTERTITLE</a:t>
            </a:r>
            <a:endParaRPr lang="en-US" altLang="es-ES" sz="6000" dirty="0"/>
          </a:p>
        </p:txBody>
      </p:sp>
      <p:sp>
        <p:nvSpPr>
          <p:cNvPr id="177196" name="Rectangle 44"/>
          <p:cNvSpPr>
            <a:spLocks noGrp="1" noChangeArrowheads="1"/>
          </p:cNvSpPr>
          <p:nvPr>
            <p:ph type="subTitle" idx="1" hasCustomPrompt="1"/>
          </p:nvPr>
        </p:nvSpPr>
        <p:spPr>
          <a:xfrm>
            <a:off x="285749" y="162071"/>
            <a:ext cx="8540752" cy="534458"/>
          </a:xfrm>
          <a:prstGeom prst="rect">
            <a:avLst/>
          </a:prstGeom>
        </p:spPr>
        <p:txBody>
          <a:bodyPr/>
          <a:lstStyle>
            <a:lvl1pPr>
              <a:lnSpc>
                <a:spcPct val="110000"/>
              </a:lnSpc>
              <a:spcBef>
                <a:spcPct val="0"/>
              </a:spcBef>
              <a:defRPr sz="3000" b="1" baseline="0">
                <a:solidFill>
                  <a:schemeClr val="tx1"/>
                </a:solidFill>
              </a:defRPr>
            </a:lvl1pPr>
          </a:lstStyle>
          <a:p>
            <a:pPr lvl="0"/>
            <a:r>
              <a:rPr lang="en-US" altLang="es-ES" noProof="0" dirty="0" smtClean="0"/>
              <a:t>CLIC PARA MODIFICAR SUBTITLE </a:t>
            </a:r>
          </a:p>
        </p:txBody>
      </p:sp>
      <p:sp>
        <p:nvSpPr>
          <p:cNvPr id="177203" name="Text Box 51"/>
          <p:cNvSpPr txBox="1">
            <a:spLocks noChangeArrowheads="1"/>
          </p:cNvSpPr>
          <p:nvPr userDrawn="1"/>
        </p:nvSpPr>
        <p:spPr bwMode="auto">
          <a:xfrm>
            <a:off x="300038" y="5007469"/>
            <a:ext cx="1789913" cy="40011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cap="rnd">
                <a:solidFill>
                  <a:srgbClr val="000099"/>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lgn="l"/>
            <a:r>
              <a:rPr lang="es-ES" altLang="es-ES" sz="800" i="1" dirty="0">
                <a:solidFill>
                  <a:schemeClr val="tx1"/>
                </a:solidFill>
              </a:rPr>
              <a:t>© GMV, </a:t>
            </a:r>
            <a:r>
              <a:rPr lang="es-ES" altLang="es-ES" sz="800" i="1" dirty="0" smtClean="0">
                <a:solidFill>
                  <a:schemeClr val="tx1"/>
                </a:solidFill>
              </a:rPr>
              <a:t>2019 </a:t>
            </a:r>
            <a:r>
              <a:rPr lang="es-ES" altLang="es-ES" sz="800" i="1" dirty="0">
                <a:solidFill>
                  <a:schemeClr val="tx1"/>
                </a:solidFill>
              </a:rPr>
              <a:t>Propiedad de GMV</a:t>
            </a:r>
          </a:p>
          <a:p>
            <a:pPr algn="l"/>
            <a:r>
              <a:rPr lang="es-ES" altLang="es-ES" sz="800" i="1" dirty="0">
                <a:solidFill>
                  <a:schemeClr val="tx1"/>
                </a:solidFill>
              </a:rPr>
              <a:t>Todos los derechos reservados</a:t>
            </a:r>
          </a:p>
        </p:txBody>
      </p:sp>
      <p:pic>
        <p:nvPicPr>
          <p:cNvPr id="6" name="4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9513" y="4754563"/>
            <a:ext cx="16224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03ED163-2216-4BBA-813B-B8DD202594EF}" type="datetime1">
              <a:rPr lang="es-ES" altLang="es-ES" sz="800" smtClean="0"/>
              <a:t>22/04/2020</a:t>
            </a:fld>
            <a:endParaRPr lang="en-US" altLang="es-ES" sz="800" dirty="0"/>
          </a:p>
        </p:txBody>
      </p:sp>
      <p:sp>
        <p:nvSpPr>
          <p:cNvPr id="4" name="3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‹Nº›</a:t>
            </a:fld>
            <a:endParaRPr lang="es-ES" altLang="es-ES" dirty="0"/>
          </a:p>
        </p:txBody>
      </p:sp>
      <p:sp>
        <p:nvSpPr>
          <p:cNvPr id="5" name="4 Marcador de pie de página"/>
          <p:cNvSpPr>
            <a:spLocks noGrp="1"/>
          </p:cNvSpPr>
          <p:nvPr>
            <p:ph type="ftr" sz="quarter" idx="12"/>
          </p:nvPr>
        </p:nvSpPr>
        <p:spPr/>
        <p:txBody>
          <a:bodyPr/>
          <a:lstStyle/>
          <a:p>
            <a:r>
              <a:rPr lang="es-ES" altLang="es-ES" dirty="0" smtClean="0"/>
              <a:t>Pacto Mundial Informe de Progreso 2017</a:t>
            </a:r>
            <a:endParaRPr lang="en-US" altLang="es-ES" dirty="0"/>
          </a:p>
        </p:txBody>
      </p:sp>
      <p:sp>
        <p:nvSpPr>
          <p:cNvPr id="7" name="13 Marcador de texto"/>
          <p:cNvSpPr>
            <a:spLocks noGrp="1"/>
          </p:cNvSpPr>
          <p:nvPr>
            <p:ph type="body" sz="quarter" idx="15" hasCustomPrompt="1"/>
          </p:nvPr>
        </p:nvSpPr>
        <p:spPr>
          <a:xfrm rot="16200000">
            <a:off x="-1650481" y="2030633"/>
            <a:ext cx="4454546" cy="819025"/>
          </a:xfrm>
        </p:spPr>
        <p:txBody>
          <a:bodyPr/>
          <a:lstStyle>
            <a:lvl1pPr algn="r">
              <a:defRPr sz="4800" b="1">
                <a:solidFill>
                  <a:srgbClr val="DF0024"/>
                </a:solidFill>
                <a:latin typeface="+mj-lt"/>
              </a:defRPr>
            </a:lvl1pPr>
          </a:lstStyle>
          <a:p>
            <a:pPr lvl="0"/>
            <a:r>
              <a:rPr lang="es-ES" dirty="0" smtClean="0"/>
              <a:t>INDEX</a:t>
            </a:r>
            <a:endParaRPr lang="es-ES" dirty="0"/>
          </a:p>
        </p:txBody>
      </p:sp>
      <p:sp>
        <p:nvSpPr>
          <p:cNvPr id="10" name="15 Marcador de texto"/>
          <p:cNvSpPr>
            <a:spLocks noGrp="1"/>
          </p:cNvSpPr>
          <p:nvPr>
            <p:ph type="body" sz="quarter" idx="16" hasCustomPrompt="1"/>
          </p:nvPr>
        </p:nvSpPr>
        <p:spPr>
          <a:xfrm>
            <a:off x="1393162" y="141837"/>
            <a:ext cx="5301326" cy="2051050"/>
          </a:xfrm>
        </p:spPr>
        <p:txBody>
          <a:bodyPr/>
          <a:lstStyle>
            <a:lvl1pPr marL="0" marR="0" indent="0" algn="l" defTabSz="914400" rtl="0" eaLnBrk="1" fontAlgn="base" latinLnBrk="0" hangingPunct="1">
              <a:lnSpc>
                <a:spcPct val="150000"/>
              </a:lnSpc>
              <a:spcBef>
                <a:spcPts val="0"/>
              </a:spcBef>
              <a:spcAft>
                <a:spcPts val="0"/>
              </a:spcAft>
              <a:buClrTx/>
              <a:buSzTx/>
              <a:buFont typeface="Verdana" panose="020B0604030504040204" pitchFamily="34" charset="0"/>
              <a:buNone/>
              <a:tabLst/>
              <a:defRPr/>
            </a:lvl1pPr>
          </a:lstStyle>
          <a:p>
            <a:pPr lvl="0"/>
            <a:r>
              <a:rPr lang="es-ES" dirty="0" smtClean="0"/>
              <a:t>INDEX 1</a:t>
            </a:r>
            <a:br>
              <a:rPr lang="es-ES" dirty="0" smtClean="0"/>
            </a:br>
            <a:r>
              <a:rPr lang="es-ES" dirty="0" smtClean="0"/>
              <a:t/>
            </a:r>
            <a:br>
              <a:rPr lang="es-ES" dirty="0" smtClean="0"/>
            </a:br>
            <a:r>
              <a:rPr lang="es-ES" dirty="0" smtClean="0"/>
              <a:t>INDEX 2</a:t>
            </a:r>
            <a:br>
              <a:rPr lang="es-ES" dirty="0" smtClean="0"/>
            </a:br>
            <a:r>
              <a:rPr lang="es-ES" dirty="0" smtClean="0"/>
              <a:t/>
            </a:r>
            <a:br>
              <a:rPr lang="es-ES" dirty="0" smtClean="0"/>
            </a:br>
            <a:r>
              <a:rPr lang="es-ES" dirty="0" smtClean="0"/>
              <a:t>INDEX 3</a:t>
            </a:r>
            <a:br>
              <a:rPr lang="es-ES" dirty="0" smtClean="0"/>
            </a:br>
            <a:r>
              <a:rPr lang="es-ES" dirty="0" smtClean="0"/>
              <a:t/>
            </a:r>
            <a:br>
              <a:rPr lang="es-ES" dirty="0" smtClean="0"/>
            </a:br>
            <a:r>
              <a:rPr lang="es-ES" dirty="0" smtClean="0"/>
              <a:t>INDEX 4</a:t>
            </a:r>
          </a:p>
        </p:txBody>
      </p:sp>
    </p:spTree>
    <p:extLst>
      <p:ext uri="{BB962C8B-B14F-4D97-AF65-F5344CB8AC3E}">
        <p14:creationId xmlns:p14="http://schemas.microsoft.com/office/powerpoint/2010/main" val="3348868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sección">
    <p:spTree>
      <p:nvGrpSpPr>
        <p:cNvPr id="1" name=""/>
        <p:cNvGrpSpPr/>
        <p:nvPr/>
      </p:nvGrpSpPr>
      <p:grpSpPr>
        <a:xfrm>
          <a:off x="0" y="0"/>
          <a:ext cx="0" cy="0"/>
          <a:chOff x="0" y="0"/>
          <a:chExt cx="0" cy="0"/>
        </a:xfrm>
      </p:grpSpPr>
      <p:sp>
        <p:nvSpPr>
          <p:cNvPr id="6" name="1 Rectángulo"/>
          <p:cNvSpPr>
            <a:spLocks noChangeArrowheads="1"/>
          </p:cNvSpPr>
          <p:nvPr userDrawn="1"/>
        </p:nvSpPr>
        <p:spPr bwMode="auto">
          <a:xfrm>
            <a:off x="0" y="0"/>
            <a:ext cx="9144000" cy="5715000"/>
          </a:xfrm>
          <a:prstGeom prst="rect">
            <a:avLst/>
          </a:prstGeom>
          <a:solidFill>
            <a:srgbClr val="DF0024"/>
          </a:solidFill>
          <a:ln>
            <a:noFill/>
          </a:ln>
          <a:extLst>
            <a:ext uri="{91240B29-F687-4F45-9708-019B960494DF}">
              <a14:hiddenLine xmlns:a14="http://schemas.microsoft.com/office/drawing/2010/main" w="9525" cap="rnd" algn="ctr">
                <a:solidFill>
                  <a:srgbClr val="000000"/>
                </a:solidFill>
                <a:prstDash val="sysDot"/>
                <a:round/>
                <a:headEnd/>
                <a:tailEnd/>
              </a14:hiddenLine>
            </a:ext>
          </a:extLst>
        </p:spPr>
        <p:txBody>
          <a:bodyPr wrap="none" lIns="45720" rIns="4572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00000"/>
              </a:lnSpc>
              <a:spcAft>
                <a:spcPct val="0"/>
              </a:spcAft>
              <a:buFontTx/>
              <a:buNone/>
              <a:defRPr/>
            </a:pPr>
            <a:endParaRPr lang="es-ES" altLang="es-ES" smtClean="0">
              <a:solidFill>
                <a:srgbClr val="FFFFFF"/>
              </a:solidFill>
              <a:latin typeface="+mj-lt"/>
            </a:endParaRPr>
          </a:p>
        </p:txBody>
      </p:sp>
      <p:pic>
        <p:nvPicPr>
          <p:cNvPr id="7" name="Picture 91" descr="Z:\Logos\LOGOTIPOS_GMV\GMV_Logo\PhotoshopCS2\RGB\jpgs\GMV_BckgRGBrojo.jpg"/>
          <p:cNvPicPr>
            <a:picLocks noChangeAspect="1" noChangeArrowheads="1"/>
          </p:cNvPicPr>
          <p:nvPr userDrawn="1"/>
        </p:nvPicPr>
        <p:blipFill>
          <a:blip r:embed="rId2">
            <a:extLst>
              <a:ext uri="{28A0092B-C50C-407E-A947-70E740481C1C}">
                <a14:useLocalDpi xmlns:a14="http://schemas.microsoft.com/office/drawing/2010/main" val="0"/>
              </a:ext>
            </a:extLst>
          </a:blip>
          <a:srcRect r="4974"/>
          <a:stretch>
            <a:fillRect/>
          </a:stretch>
        </p:blipFill>
        <p:spPr bwMode="auto">
          <a:xfrm>
            <a:off x="7710488" y="4856163"/>
            <a:ext cx="12874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Marcador de texto"/>
          <p:cNvSpPr>
            <a:spLocks noGrp="1"/>
          </p:cNvSpPr>
          <p:nvPr>
            <p:ph type="body" sz="quarter" idx="10" hasCustomPrompt="1"/>
          </p:nvPr>
        </p:nvSpPr>
        <p:spPr>
          <a:xfrm rot="16200000">
            <a:off x="-2008498" y="2487832"/>
            <a:ext cx="4883779" cy="378014"/>
          </a:xfrm>
        </p:spPr>
        <p:txBody>
          <a:bodyPr/>
          <a:lstStyle>
            <a:lvl1pPr algn="r">
              <a:defRPr sz="3000" b="1"/>
            </a:lvl1pPr>
          </a:lstStyle>
          <a:p>
            <a:pPr lvl="0"/>
            <a:r>
              <a:rPr lang="es-ES" dirty="0" smtClean="0"/>
              <a:t>EJEMPLO</a:t>
            </a:r>
            <a:endParaRPr lang="es-ES" dirty="0"/>
          </a:p>
        </p:txBody>
      </p:sp>
      <p:sp>
        <p:nvSpPr>
          <p:cNvPr id="11" name="4 Marcador de texto"/>
          <p:cNvSpPr>
            <a:spLocks noGrp="1"/>
          </p:cNvSpPr>
          <p:nvPr>
            <p:ph type="body" sz="quarter" idx="11" hasCustomPrompt="1"/>
          </p:nvPr>
        </p:nvSpPr>
        <p:spPr>
          <a:xfrm rot="16200000">
            <a:off x="-1537016" y="2319578"/>
            <a:ext cx="5558348" cy="1373188"/>
          </a:xfrm>
        </p:spPr>
        <p:txBody>
          <a:bodyPr/>
          <a:lstStyle>
            <a:lvl1pPr algn="r">
              <a:spcAft>
                <a:spcPts val="0"/>
              </a:spcAft>
              <a:defRPr sz="6000" b="1">
                <a:solidFill>
                  <a:schemeClr val="bg1"/>
                </a:solidFill>
              </a:defRPr>
            </a:lvl1pPr>
          </a:lstStyle>
          <a:p>
            <a:pPr lvl="0"/>
            <a:r>
              <a:rPr lang="es-ES" dirty="0" smtClean="0"/>
              <a:t>PORTADA SECCIÓN</a:t>
            </a:r>
            <a:endParaRPr lang="es-ES" dirty="0"/>
          </a:p>
        </p:txBody>
      </p:sp>
    </p:spTree>
    <p:extLst>
      <p:ext uri="{BB962C8B-B14F-4D97-AF65-F5344CB8AC3E}">
        <p14:creationId xmlns:p14="http://schemas.microsoft.com/office/powerpoint/2010/main" val="961456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37395A1-D3B1-41B0-A89C-B6A900A23BFB}" type="datetime1">
              <a:rPr lang="es-ES" altLang="es-ES" sz="800" smtClean="0"/>
              <a:t>22/04/2020</a:t>
            </a:fld>
            <a:endParaRPr lang="en-US" altLang="es-ES" sz="800" dirty="0"/>
          </a:p>
        </p:txBody>
      </p:sp>
      <p:sp>
        <p:nvSpPr>
          <p:cNvPr id="4" name="3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‹Nº›</a:t>
            </a:fld>
            <a:endParaRPr lang="es-ES" altLang="es-ES" dirty="0"/>
          </a:p>
        </p:txBody>
      </p:sp>
      <p:sp>
        <p:nvSpPr>
          <p:cNvPr id="5" name="4 Marcador de pie de página"/>
          <p:cNvSpPr>
            <a:spLocks noGrp="1"/>
          </p:cNvSpPr>
          <p:nvPr>
            <p:ph type="ftr" sz="quarter" idx="12"/>
          </p:nvPr>
        </p:nvSpPr>
        <p:spPr/>
        <p:txBody>
          <a:bodyPr/>
          <a:lstStyle/>
          <a:p>
            <a:r>
              <a:rPr lang="es-ES" altLang="es-ES" dirty="0" smtClean="0"/>
              <a:t>Pacto Mundial Informe de Progreso 2017</a:t>
            </a:r>
            <a:endParaRPr lang="en-US" altLang="es-ES" dirty="0"/>
          </a:p>
        </p:txBody>
      </p:sp>
      <p:sp>
        <p:nvSpPr>
          <p:cNvPr id="6" name="Rectangle 7"/>
          <p:cNvSpPr>
            <a:spLocks noGrp="1" noChangeArrowheads="1"/>
          </p:cNvSpPr>
          <p:nvPr>
            <p:ph type="title" hasCustomPrompt="1"/>
          </p:nvPr>
        </p:nvSpPr>
        <p:spPr>
          <a:xfrm>
            <a:off x="263217" y="281932"/>
            <a:ext cx="8548687" cy="479425"/>
          </a:xfrm>
        </p:spPr>
        <p:txBody>
          <a:bodyPr/>
          <a:lstStyle/>
          <a:p>
            <a:pPr>
              <a:defRPr/>
            </a:pPr>
            <a:r>
              <a:rPr lang="es-ES" dirty="0" smtClean="0"/>
              <a:t>HAGA CLIC PARA MODIFICAR EL TÍTULO DEL PATRÓN</a:t>
            </a:r>
            <a:endParaRPr lang="en-US" dirty="0" smtClean="0"/>
          </a:p>
        </p:txBody>
      </p:sp>
      <p:sp>
        <p:nvSpPr>
          <p:cNvPr id="10" name="9 Marcador de texto"/>
          <p:cNvSpPr>
            <a:spLocks noGrp="1"/>
          </p:cNvSpPr>
          <p:nvPr>
            <p:ph type="body" sz="quarter" idx="13" hasCustomPrompt="1"/>
          </p:nvPr>
        </p:nvSpPr>
        <p:spPr>
          <a:xfrm>
            <a:off x="298450" y="203672"/>
            <a:ext cx="8574088" cy="147458"/>
          </a:xfrm>
        </p:spPr>
        <p:txBody>
          <a:bodyPr/>
          <a:lstStyle>
            <a:lvl1pPr>
              <a:defRPr sz="900" b="1">
                <a:solidFill>
                  <a:srgbClr val="8B8D8E"/>
                </a:solidFill>
              </a:defRPr>
            </a:lvl1pPr>
          </a:lstStyle>
          <a:p>
            <a:pPr lvl="0"/>
            <a:r>
              <a:rPr lang="es-ES" dirty="0" smtClean="0"/>
              <a:t>SECCIÓN</a:t>
            </a:r>
            <a:endParaRPr lang="es-ES" dirty="0"/>
          </a:p>
        </p:txBody>
      </p:sp>
      <p:sp>
        <p:nvSpPr>
          <p:cNvPr id="11" name="15 Marcador de texto"/>
          <p:cNvSpPr>
            <a:spLocks noGrp="1"/>
          </p:cNvSpPr>
          <p:nvPr>
            <p:ph type="body" sz="quarter" idx="14" hasCustomPrompt="1"/>
          </p:nvPr>
        </p:nvSpPr>
        <p:spPr>
          <a:xfrm>
            <a:off x="300038" y="1219042"/>
            <a:ext cx="8572500" cy="2674564"/>
          </a:xfrm>
        </p:spPr>
        <p:txBody>
          <a:bodyPr/>
          <a:lstStyle>
            <a:lvl2pPr>
              <a:defRPr/>
            </a:lvl2pPr>
            <a:lvl3pPr>
              <a:defRPr/>
            </a:lvl3pPr>
            <a:lvl4pPr>
              <a:defRPr/>
            </a:lvl4pPr>
            <a:lvl5pPr>
              <a:defRPr/>
            </a:lvl5pPr>
          </a:lstStyle>
          <a:p>
            <a:pPr>
              <a:lnSpc>
                <a:spcPct val="85000"/>
              </a:lnSpc>
            </a:pPr>
            <a:r>
              <a:rPr lang="es-ES_tradnl" altLang="es-ES" kern="0" dirty="0" smtClean="0"/>
              <a:t>El texto es en tipografía </a:t>
            </a:r>
            <a:r>
              <a:rPr lang="es-ES_tradnl" altLang="es-ES" kern="0" dirty="0" err="1" smtClean="0"/>
              <a:t>Verdana</a:t>
            </a:r>
            <a:r>
              <a:rPr lang="es-ES_tradnl" altLang="es-ES" kern="0" dirty="0" smtClean="0"/>
              <a:t> 12 en color negro.</a:t>
            </a:r>
          </a:p>
          <a:p>
            <a:pPr>
              <a:lnSpc>
                <a:spcPct val="85000"/>
              </a:lnSpc>
            </a:pPr>
            <a:r>
              <a:rPr lang="es-ES_tradnl" altLang="es-ES" kern="0" dirty="0" smtClean="0"/>
              <a:t>La caja de texto viene definida en el patrón de diapositiva o </a:t>
            </a:r>
            <a:r>
              <a:rPr lang="es-ES_tradnl" altLang="es-ES" kern="0" dirty="0" err="1" smtClean="0"/>
              <a:t>slide</a:t>
            </a:r>
            <a:r>
              <a:rPr lang="es-ES_tradnl" altLang="es-ES" kern="0" dirty="0" smtClean="0"/>
              <a:t> master.</a:t>
            </a:r>
          </a:p>
          <a:p>
            <a:pPr>
              <a:lnSpc>
                <a:spcPct val="85000"/>
              </a:lnSpc>
            </a:pPr>
            <a:r>
              <a:rPr lang="es-ES_tradnl" altLang="es-ES" kern="0" dirty="0" smtClean="0"/>
              <a:t>Este es un ejemplo de texto ficticio para contenidos extensos de texto en una diapositiva, es un ejemplo de texto ficticio para contenidos extensos de texto en una diapositiva, es un ejemplo de texto ficticio para contenidos extensos de texto en una diapositiva.</a:t>
            </a:r>
          </a:p>
          <a:p>
            <a:pPr lvl="1"/>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1"/>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2"/>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2"/>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3"/>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3"/>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4"/>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smtClean="0"/>
          </a:p>
          <a:p>
            <a:pPr lvl="4"/>
            <a:r>
              <a:rPr lang="es-ES" dirty="0" smtClean="0"/>
              <a:t>Text </a:t>
            </a:r>
            <a:r>
              <a:rPr lang="es-ES" dirty="0" err="1" smtClean="0"/>
              <a:t>text</a:t>
            </a:r>
            <a:r>
              <a:rPr lang="es-ES" dirty="0" smtClean="0"/>
              <a:t> </a:t>
            </a:r>
            <a:r>
              <a:rPr lang="es-ES" dirty="0" err="1" smtClean="0"/>
              <a:t>text</a:t>
            </a:r>
            <a:r>
              <a:rPr lang="es-ES" dirty="0" smtClean="0"/>
              <a:t> </a:t>
            </a:r>
            <a:r>
              <a:rPr lang="es-ES" dirty="0" err="1" smtClean="0"/>
              <a:t>text</a:t>
            </a:r>
            <a:endParaRPr lang="es-ES" dirty="0"/>
          </a:p>
        </p:txBody>
      </p:sp>
    </p:spTree>
    <p:extLst>
      <p:ext uri="{BB962C8B-B14F-4D97-AF65-F5344CB8AC3E}">
        <p14:creationId xmlns:p14="http://schemas.microsoft.com/office/powerpoint/2010/main" val="3520771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Área 1">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E48CC50-2F1E-4F86-9F0F-D65B19A2D767}" type="datetime1">
              <a:rPr lang="es-ES" altLang="es-ES" sz="800" smtClean="0"/>
              <a:t>22/04/2020</a:t>
            </a:fld>
            <a:endParaRPr lang="en-US" altLang="es-ES" sz="800" dirty="0"/>
          </a:p>
        </p:txBody>
      </p:sp>
      <p:sp>
        <p:nvSpPr>
          <p:cNvPr id="4" name="3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‹Nº›</a:t>
            </a:fld>
            <a:endParaRPr lang="es-ES" altLang="es-ES" dirty="0"/>
          </a:p>
        </p:txBody>
      </p:sp>
      <p:sp>
        <p:nvSpPr>
          <p:cNvPr id="5" name="4 Marcador de pie de página"/>
          <p:cNvSpPr>
            <a:spLocks noGrp="1"/>
          </p:cNvSpPr>
          <p:nvPr>
            <p:ph type="ftr" sz="quarter" idx="12"/>
          </p:nvPr>
        </p:nvSpPr>
        <p:spPr/>
        <p:txBody>
          <a:bodyPr/>
          <a:lstStyle/>
          <a:p>
            <a:r>
              <a:rPr lang="es-ES" altLang="es-ES" dirty="0" smtClean="0"/>
              <a:t>Pacto Mundial Informe de Progreso 2017</a:t>
            </a:r>
            <a:endParaRPr lang="en-US" altLang="es-ES" dirty="0"/>
          </a:p>
        </p:txBody>
      </p:sp>
      <p:sp>
        <p:nvSpPr>
          <p:cNvPr id="6" name="Rectangle 2"/>
          <p:cNvSpPr>
            <a:spLocks noGrp="1" noChangeArrowheads="1"/>
          </p:cNvSpPr>
          <p:nvPr>
            <p:ph type="title" hasCustomPrompt="1"/>
          </p:nvPr>
        </p:nvSpPr>
        <p:spPr>
          <a:xfrm rot="16200000">
            <a:off x="-1453307" y="1906433"/>
            <a:ext cx="4211637" cy="841375"/>
          </a:xfrm>
        </p:spPr>
        <p:txBody>
          <a:bodyPr/>
          <a:lstStyle>
            <a:lvl1pPr algn="r">
              <a:defRPr/>
            </a:lvl1pPr>
          </a:lstStyle>
          <a:p>
            <a:pPr algn="r">
              <a:defRPr/>
            </a:pPr>
            <a:r>
              <a:rPr lang="es-ES_tradnl" dirty="0" smtClean="0"/>
              <a:t>TITULAR PRINCIPAL </a:t>
            </a:r>
            <a:br>
              <a:rPr lang="es-ES_tradnl" dirty="0" smtClean="0"/>
            </a:br>
            <a:r>
              <a:rPr lang="es-ES_tradnl" dirty="0" smtClean="0"/>
              <a:t>VERDANA 28</a:t>
            </a:r>
            <a:endParaRPr lang="en-US" dirty="0" smtClean="0"/>
          </a:p>
        </p:txBody>
      </p:sp>
      <p:sp>
        <p:nvSpPr>
          <p:cNvPr id="9" name="12 Marcador de texto"/>
          <p:cNvSpPr>
            <a:spLocks noGrp="1"/>
          </p:cNvSpPr>
          <p:nvPr>
            <p:ph type="body" sz="quarter" idx="14" hasCustomPrompt="1"/>
          </p:nvPr>
        </p:nvSpPr>
        <p:spPr>
          <a:xfrm>
            <a:off x="1147763" y="234950"/>
            <a:ext cx="3338512" cy="930275"/>
          </a:xfrm>
        </p:spPr>
        <p:txBody>
          <a:bodyPr/>
          <a:lstStyle>
            <a:lvl1pPr marL="171450" indent="-171450">
              <a:buClr>
                <a:srgbClr val="8B8D8E"/>
              </a:buClr>
              <a:buFont typeface="Wingdings" panose="05000000000000000000" pitchFamily="2" charset="2"/>
              <a:buChar char="§"/>
              <a:defRPr sz="1000"/>
            </a:lvl1pPr>
          </a:lstStyle>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a:t>
            </a:r>
            <a:r>
              <a:rPr lang="es-ES" dirty="0" err="1" smtClean="0"/>
              <a:t>eet</a:t>
            </a:r>
            <a:r>
              <a:rPr lang="es-ES" dirty="0" smtClean="0"/>
              <a: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endParaRPr lang="es-ES" dirty="0"/>
          </a:p>
        </p:txBody>
      </p:sp>
      <p:sp>
        <p:nvSpPr>
          <p:cNvPr id="10" name="16 Marcador de posición de imagen"/>
          <p:cNvSpPr>
            <a:spLocks noGrp="1"/>
          </p:cNvSpPr>
          <p:nvPr>
            <p:ph type="pic" sz="quarter" idx="15" hasCustomPrompt="1"/>
          </p:nvPr>
        </p:nvSpPr>
        <p:spPr>
          <a:xfrm>
            <a:off x="4678363" y="0"/>
            <a:ext cx="4465637" cy="5715000"/>
          </a:xfrm>
          <a:solidFill>
            <a:srgbClr val="8B8D8E"/>
          </a:solidFill>
        </p:spPr>
        <p:txBody>
          <a:bodyPr anchor="ctr" anchorCtr="0"/>
          <a:lstStyle>
            <a:lvl1pPr algn="ctr">
              <a:defRPr/>
            </a:lvl1pPr>
          </a:lstStyle>
          <a:p>
            <a:r>
              <a:rPr lang="es-ES" dirty="0" smtClean="0"/>
              <a:t>Insertar imagen</a:t>
            </a:r>
            <a:endParaRPr lang="es-ES" dirty="0"/>
          </a:p>
        </p:txBody>
      </p:sp>
    </p:spTree>
    <p:extLst>
      <p:ext uri="{BB962C8B-B14F-4D97-AF65-F5344CB8AC3E}">
        <p14:creationId xmlns:p14="http://schemas.microsoft.com/office/powerpoint/2010/main" val="2936072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Área 2">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9FEBB8D-60A5-4735-8000-7F1A4C23CBA2}" type="datetime1">
              <a:rPr lang="es-ES" altLang="es-ES" sz="800" smtClean="0"/>
              <a:t>22/04/2020</a:t>
            </a:fld>
            <a:endParaRPr lang="en-US" altLang="es-ES" sz="800" dirty="0"/>
          </a:p>
        </p:txBody>
      </p:sp>
      <p:sp>
        <p:nvSpPr>
          <p:cNvPr id="4" name="3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‹Nº›</a:t>
            </a:fld>
            <a:endParaRPr lang="es-ES" altLang="es-ES" dirty="0"/>
          </a:p>
        </p:txBody>
      </p:sp>
      <p:sp>
        <p:nvSpPr>
          <p:cNvPr id="5" name="4 Marcador de pie de página"/>
          <p:cNvSpPr>
            <a:spLocks noGrp="1"/>
          </p:cNvSpPr>
          <p:nvPr>
            <p:ph type="ftr" sz="quarter" idx="12"/>
          </p:nvPr>
        </p:nvSpPr>
        <p:spPr/>
        <p:txBody>
          <a:bodyPr/>
          <a:lstStyle/>
          <a:p>
            <a:r>
              <a:rPr lang="es-ES" altLang="es-ES" dirty="0" smtClean="0"/>
              <a:t>Pacto Mundial Informe de Progreso 2017</a:t>
            </a:r>
            <a:endParaRPr lang="en-US" altLang="es-ES" dirty="0"/>
          </a:p>
        </p:txBody>
      </p:sp>
      <p:sp>
        <p:nvSpPr>
          <p:cNvPr id="19" name="Rectangle 7"/>
          <p:cNvSpPr>
            <a:spLocks noGrp="1" noChangeArrowheads="1"/>
          </p:cNvSpPr>
          <p:nvPr>
            <p:ph type="title" hasCustomPrompt="1"/>
          </p:nvPr>
        </p:nvSpPr>
        <p:spPr>
          <a:xfrm>
            <a:off x="263217" y="288756"/>
            <a:ext cx="8548687" cy="479425"/>
          </a:xfrm>
        </p:spPr>
        <p:txBody>
          <a:bodyPr/>
          <a:lstStyle/>
          <a:p>
            <a:pPr>
              <a:defRPr/>
            </a:pPr>
            <a:r>
              <a:rPr lang="es-ES" dirty="0" smtClean="0"/>
              <a:t>HAGA CLIC PARA MODIFICAR EL TÍTULO DEL PATRÓN</a:t>
            </a:r>
            <a:endParaRPr lang="en-US" dirty="0" smtClean="0"/>
          </a:p>
        </p:txBody>
      </p:sp>
      <p:sp>
        <p:nvSpPr>
          <p:cNvPr id="20" name="21 Marcador de posición de imagen"/>
          <p:cNvSpPr>
            <a:spLocks noGrp="1"/>
          </p:cNvSpPr>
          <p:nvPr>
            <p:ph type="pic" sz="quarter" idx="17" hasCustomPrompt="1"/>
          </p:nvPr>
        </p:nvSpPr>
        <p:spPr>
          <a:xfrm>
            <a:off x="6861175" y="1243013"/>
            <a:ext cx="2038350" cy="1500187"/>
          </a:xfrm>
          <a:solidFill>
            <a:srgbClr val="8B8D8E"/>
          </a:solidFill>
        </p:spPr>
        <p:txBody>
          <a:bodyPr anchor="ctr" anchorCtr="0"/>
          <a:lstStyle>
            <a:lvl1pPr algn="ctr">
              <a:defRPr/>
            </a:lvl1pPr>
          </a:lstStyle>
          <a:p>
            <a:r>
              <a:rPr lang="es-ES" dirty="0" smtClean="0"/>
              <a:t>Insertar imagen</a:t>
            </a:r>
            <a:endParaRPr lang="es-ES" dirty="0"/>
          </a:p>
        </p:txBody>
      </p:sp>
      <p:sp>
        <p:nvSpPr>
          <p:cNvPr id="21" name="21 Marcador de posición de imagen"/>
          <p:cNvSpPr>
            <a:spLocks noGrp="1"/>
          </p:cNvSpPr>
          <p:nvPr>
            <p:ph type="pic" sz="quarter" idx="16" hasCustomPrompt="1"/>
          </p:nvPr>
        </p:nvSpPr>
        <p:spPr>
          <a:xfrm>
            <a:off x="4657725" y="1243013"/>
            <a:ext cx="2038350" cy="1500187"/>
          </a:xfrm>
          <a:solidFill>
            <a:srgbClr val="8B8D8E"/>
          </a:solidFill>
        </p:spPr>
        <p:txBody>
          <a:bodyPr anchor="ctr" anchorCtr="0"/>
          <a:lstStyle>
            <a:lvl1pPr algn="ctr">
              <a:defRPr/>
            </a:lvl1pPr>
          </a:lstStyle>
          <a:p>
            <a:r>
              <a:rPr lang="es-ES" dirty="0" smtClean="0"/>
              <a:t>Insertar imagen</a:t>
            </a:r>
            <a:endParaRPr lang="es-ES" dirty="0"/>
          </a:p>
        </p:txBody>
      </p:sp>
      <p:sp>
        <p:nvSpPr>
          <p:cNvPr id="22" name="21 Marcador de posición de imagen"/>
          <p:cNvSpPr>
            <a:spLocks noGrp="1"/>
          </p:cNvSpPr>
          <p:nvPr>
            <p:ph type="pic" sz="quarter" idx="15" hasCustomPrompt="1"/>
          </p:nvPr>
        </p:nvSpPr>
        <p:spPr>
          <a:xfrm>
            <a:off x="2486025" y="1243013"/>
            <a:ext cx="2038350" cy="1500187"/>
          </a:xfrm>
          <a:solidFill>
            <a:srgbClr val="8B8D8E"/>
          </a:solidFill>
        </p:spPr>
        <p:txBody>
          <a:bodyPr anchor="ctr" anchorCtr="0"/>
          <a:lstStyle>
            <a:lvl1pPr algn="ctr">
              <a:defRPr/>
            </a:lvl1pPr>
          </a:lstStyle>
          <a:p>
            <a:r>
              <a:rPr lang="es-ES" dirty="0" smtClean="0"/>
              <a:t>Insertar imagen</a:t>
            </a:r>
            <a:endParaRPr lang="es-ES" dirty="0"/>
          </a:p>
        </p:txBody>
      </p:sp>
      <p:sp>
        <p:nvSpPr>
          <p:cNvPr id="23" name="21 Marcador de posición de imagen"/>
          <p:cNvSpPr>
            <a:spLocks noGrp="1"/>
          </p:cNvSpPr>
          <p:nvPr>
            <p:ph type="pic" sz="quarter" idx="14" hasCustomPrompt="1"/>
          </p:nvPr>
        </p:nvSpPr>
        <p:spPr>
          <a:xfrm>
            <a:off x="283295" y="1243013"/>
            <a:ext cx="2044700" cy="1500187"/>
          </a:xfrm>
          <a:solidFill>
            <a:srgbClr val="8B8D8E"/>
          </a:solidFill>
        </p:spPr>
        <p:txBody>
          <a:bodyPr anchor="ctr" anchorCtr="0"/>
          <a:lstStyle>
            <a:lvl1pPr algn="ctr">
              <a:defRPr baseline="0"/>
            </a:lvl1pPr>
          </a:lstStyle>
          <a:p>
            <a:r>
              <a:rPr lang="es-ES" dirty="0" smtClean="0"/>
              <a:t>Insertar imagen</a:t>
            </a:r>
            <a:endParaRPr lang="es-ES" dirty="0"/>
          </a:p>
        </p:txBody>
      </p:sp>
      <p:sp>
        <p:nvSpPr>
          <p:cNvPr id="25" name="35 Marcador de texto"/>
          <p:cNvSpPr>
            <a:spLocks noGrp="1"/>
          </p:cNvSpPr>
          <p:nvPr>
            <p:ph type="body" sz="quarter" idx="23" hasCustomPrompt="1"/>
          </p:nvPr>
        </p:nvSpPr>
        <p:spPr>
          <a:xfrm>
            <a:off x="4679950" y="3048000"/>
            <a:ext cx="2016125" cy="862013"/>
          </a:xfrm>
        </p:spPr>
        <p:txBody>
          <a:bodyPr/>
          <a:lstStyle>
            <a:lvl1pPr>
              <a:defRPr sz="1000"/>
            </a:lvl1pPr>
          </a:lstStyle>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endParaRPr lang="es-ES" dirty="0" smtClean="0"/>
          </a:p>
          <a:p>
            <a:pPr lvl="0"/>
            <a:endParaRPr lang="es-ES" dirty="0" smtClean="0"/>
          </a:p>
          <a:p>
            <a:pPr lvl="0"/>
            <a:endParaRPr lang="es-ES" dirty="0" smtClean="0"/>
          </a:p>
        </p:txBody>
      </p:sp>
      <p:sp>
        <p:nvSpPr>
          <p:cNvPr id="26" name="35 Marcador de texto"/>
          <p:cNvSpPr>
            <a:spLocks noGrp="1"/>
          </p:cNvSpPr>
          <p:nvPr>
            <p:ph type="body" sz="quarter" idx="24" hasCustomPrompt="1"/>
          </p:nvPr>
        </p:nvSpPr>
        <p:spPr>
          <a:xfrm>
            <a:off x="2493962" y="3048000"/>
            <a:ext cx="2016125" cy="862013"/>
          </a:xfrm>
        </p:spPr>
        <p:txBody>
          <a:bodyPr/>
          <a:lstStyle>
            <a:lvl1pPr>
              <a:defRPr sz="1000"/>
            </a:lvl1pPr>
          </a:lstStyle>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endParaRPr lang="es-ES" dirty="0" smtClean="0"/>
          </a:p>
          <a:p>
            <a:pPr lvl="0"/>
            <a:endParaRPr lang="es-ES" dirty="0" smtClean="0"/>
          </a:p>
          <a:p>
            <a:pPr lvl="0"/>
            <a:endParaRPr lang="es-ES" dirty="0" smtClean="0"/>
          </a:p>
        </p:txBody>
      </p:sp>
      <p:sp>
        <p:nvSpPr>
          <p:cNvPr id="27" name="35 Marcador de texto"/>
          <p:cNvSpPr>
            <a:spLocks noGrp="1"/>
          </p:cNvSpPr>
          <p:nvPr>
            <p:ph type="body" sz="quarter" idx="25" hasCustomPrompt="1"/>
          </p:nvPr>
        </p:nvSpPr>
        <p:spPr>
          <a:xfrm>
            <a:off x="298450" y="3048000"/>
            <a:ext cx="2016125" cy="862013"/>
          </a:xfrm>
        </p:spPr>
        <p:txBody>
          <a:bodyPr/>
          <a:lstStyle>
            <a:lvl1pPr>
              <a:defRPr sz="1000"/>
            </a:lvl1pPr>
          </a:lstStyle>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endParaRPr lang="es-ES" dirty="0" smtClean="0"/>
          </a:p>
          <a:p>
            <a:pPr lvl="0"/>
            <a:endParaRPr lang="es-ES" dirty="0" smtClean="0"/>
          </a:p>
          <a:p>
            <a:pPr lvl="0"/>
            <a:endParaRPr lang="es-ES" dirty="0" smtClean="0"/>
          </a:p>
        </p:txBody>
      </p:sp>
      <p:sp>
        <p:nvSpPr>
          <p:cNvPr id="28" name="35 Marcador de texto"/>
          <p:cNvSpPr>
            <a:spLocks noGrp="1"/>
          </p:cNvSpPr>
          <p:nvPr>
            <p:ph type="body" sz="quarter" idx="26" hasCustomPrompt="1"/>
          </p:nvPr>
        </p:nvSpPr>
        <p:spPr>
          <a:xfrm>
            <a:off x="6848475" y="3048000"/>
            <a:ext cx="2055813" cy="862013"/>
          </a:xfrm>
        </p:spPr>
        <p:txBody>
          <a:bodyPr/>
          <a:lstStyle>
            <a:lvl1pPr>
              <a:defRPr sz="1000"/>
            </a:lvl1pPr>
          </a:lstStyle>
          <a:p>
            <a:pPr lvl="0"/>
            <a:r>
              <a:rPr lang="es-ES" dirty="0" smtClean="0"/>
              <a:t>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 sed </a:t>
            </a:r>
            <a:r>
              <a:rPr lang="es-ES" dirty="0" err="1" smtClean="0"/>
              <a:t>risus</a:t>
            </a:r>
            <a:r>
              <a:rPr lang="es-ES" dirty="0" smtClean="0"/>
              <a:t> </a:t>
            </a:r>
            <a:r>
              <a:rPr lang="es-ES" dirty="0" err="1" smtClean="0"/>
              <a:t>sem</a:t>
            </a:r>
            <a:r>
              <a:rPr lang="es-ES" dirty="0" smtClean="0"/>
              <a:t> </a:t>
            </a:r>
            <a:r>
              <a:rPr lang="es-ES" dirty="0" err="1" smtClean="0"/>
              <a:t>feugiat</a:t>
            </a:r>
            <a:r>
              <a:rPr lang="es-ES" dirty="0" smtClean="0"/>
              <a:t> </a:t>
            </a:r>
            <a:r>
              <a:rPr lang="es-ES" dirty="0" err="1" smtClean="0"/>
              <a:t>nec</a:t>
            </a:r>
            <a:r>
              <a:rPr lang="es-ES" dirty="0" smtClean="0"/>
              <a:t>, </a:t>
            </a:r>
            <a:r>
              <a:rPr lang="es-ES" dirty="0" err="1" smtClean="0"/>
              <a:t>risus</a:t>
            </a:r>
            <a:r>
              <a:rPr lang="es-ES" dirty="0" smtClean="0"/>
              <a:t> </a:t>
            </a:r>
            <a:r>
              <a:rPr lang="es-ES" dirty="0" err="1" smtClean="0"/>
              <a:t>sem</a:t>
            </a:r>
            <a:r>
              <a:rPr lang="es-ES" dirty="0" smtClean="0"/>
              <a:t> et </a:t>
            </a:r>
            <a:r>
              <a:rPr lang="es-ES" dirty="0" err="1" smtClean="0"/>
              <a:t>turpis</a:t>
            </a:r>
            <a:r>
              <a:rPr lang="es-ES" dirty="0" smtClean="0"/>
              <a:t> </a:t>
            </a:r>
            <a:r>
              <a:rPr lang="es-ES" dirty="0" err="1" smtClean="0"/>
              <a:t>aliquam</a:t>
            </a:r>
            <a:r>
              <a:rPr lang="es-ES" dirty="0" smtClean="0"/>
              <a:t> </a:t>
            </a:r>
            <a:r>
              <a:rPr lang="es-ES" dirty="0" err="1" smtClean="0"/>
              <a:t>varius</a:t>
            </a:r>
            <a:r>
              <a:rPr lang="es-ES" dirty="0" smtClean="0"/>
              <a:t>.</a:t>
            </a:r>
          </a:p>
          <a:p>
            <a:pPr lvl="0"/>
            <a:endParaRPr lang="es-ES" dirty="0" smtClean="0"/>
          </a:p>
          <a:p>
            <a:pPr lvl="0"/>
            <a:endParaRPr lang="es-ES" dirty="0" smtClean="0"/>
          </a:p>
          <a:p>
            <a:pPr lvl="0"/>
            <a:endParaRPr lang="es-ES" dirty="0" smtClean="0"/>
          </a:p>
        </p:txBody>
      </p:sp>
      <p:sp>
        <p:nvSpPr>
          <p:cNvPr id="29" name="9 Marcador de texto"/>
          <p:cNvSpPr>
            <a:spLocks noGrp="1"/>
          </p:cNvSpPr>
          <p:nvPr>
            <p:ph type="body" sz="quarter" idx="13" hasCustomPrompt="1"/>
          </p:nvPr>
        </p:nvSpPr>
        <p:spPr>
          <a:xfrm>
            <a:off x="298450" y="203672"/>
            <a:ext cx="8574088" cy="147458"/>
          </a:xfrm>
        </p:spPr>
        <p:txBody>
          <a:bodyPr/>
          <a:lstStyle>
            <a:lvl1pPr>
              <a:defRPr sz="900" b="1">
                <a:solidFill>
                  <a:srgbClr val="8B8D8E"/>
                </a:solidFill>
              </a:defRPr>
            </a:lvl1pPr>
          </a:lstStyle>
          <a:p>
            <a:pPr lvl="0"/>
            <a:r>
              <a:rPr lang="es-ES" dirty="0" smtClean="0"/>
              <a:t>SECCIÓN</a:t>
            </a:r>
            <a:endParaRPr lang="es-ES" dirty="0"/>
          </a:p>
        </p:txBody>
      </p:sp>
    </p:spTree>
    <p:extLst>
      <p:ext uri="{BB962C8B-B14F-4D97-AF65-F5344CB8AC3E}">
        <p14:creationId xmlns:p14="http://schemas.microsoft.com/office/powerpoint/2010/main" val="12337318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8" name="1 Rectángulo"/>
          <p:cNvSpPr>
            <a:spLocks noChangeArrowheads="1"/>
          </p:cNvSpPr>
          <p:nvPr userDrawn="1"/>
        </p:nvSpPr>
        <p:spPr bwMode="auto">
          <a:xfrm>
            <a:off x="0" y="0"/>
            <a:ext cx="9144000" cy="5715000"/>
          </a:xfrm>
          <a:prstGeom prst="rect">
            <a:avLst/>
          </a:prstGeom>
          <a:solidFill>
            <a:schemeClr val="tx1"/>
          </a:solidFill>
          <a:ln>
            <a:noFill/>
          </a:ln>
          <a:extLst>
            <a:ext uri="{91240B29-F687-4F45-9708-019B960494DF}">
              <a14:hiddenLine xmlns:a14="http://schemas.microsoft.com/office/drawing/2010/main" w="9525" cap="rnd" algn="ctr">
                <a:solidFill>
                  <a:srgbClr val="000000"/>
                </a:solidFill>
                <a:prstDash val="sysDot"/>
                <a:round/>
                <a:headEnd/>
                <a:tailEnd/>
              </a14:hiddenLine>
            </a:ext>
          </a:extLst>
        </p:spPr>
        <p:txBody>
          <a:bodyPr wrap="none" lIns="45720" rIns="4572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00000"/>
              </a:lnSpc>
              <a:spcAft>
                <a:spcPct val="0"/>
              </a:spcAft>
              <a:buFontTx/>
              <a:buNone/>
              <a:defRPr/>
            </a:pPr>
            <a:endParaRPr lang="es-ES" altLang="es-ES" dirty="0" smtClean="0">
              <a:solidFill>
                <a:srgbClr val="FFFFFF"/>
              </a:solidFill>
              <a:latin typeface="+mj-lt"/>
            </a:endParaRPr>
          </a:p>
        </p:txBody>
      </p:sp>
      <p:pic>
        <p:nvPicPr>
          <p:cNvPr id="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4138" y="4824413"/>
            <a:ext cx="1419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userDrawn="1"/>
        </p:nvSpPr>
        <p:spPr bwMode="auto">
          <a:xfrm rot="16200000">
            <a:off x="-733425" y="588887"/>
            <a:ext cx="17653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10000"/>
              </a:lnSpc>
              <a:spcBef>
                <a:spcPct val="0"/>
              </a:spcBef>
              <a:buFontTx/>
              <a:buNone/>
              <a:defRPr/>
            </a:pPr>
            <a:endParaRPr lang="en-US" altLang="es-ES" dirty="0" smtClean="0">
              <a:solidFill>
                <a:schemeClr val="accent1"/>
              </a:solidFill>
              <a:latin typeface="+mj-lt"/>
            </a:endParaRPr>
          </a:p>
          <a:p>
            <a:pPr eaLnBrk="1" hangingPunct="1">
              <a:lnSpc>
                <a:spcPct val="110000"/>
              </a:lnSpc>
              <a:spcBef>
                <a:spcPct val="0"/>
              </a:spcBef>
              <a:buFontTx/>
              <a:buNone/>
              <a:defRPr/>
            </a:pPr>
            <a:r>
              <a:rPr lang="en-US" altLang="es-ES" sz="1500" dirty="0" smtClean="0">
                <a:solidFill>
                  <a:schemeClr val="accent1"/>
                </a:solidFill>
                <a:latin typeface="+mj-lt"/>
              </a:rPr>
              <a:t>www.gmv.es</a:t>
            </a:r>
          </a:p>
        </p:txBody>
      </p:sp>
      <p:pic>
        <p:nvPicPr>
          <p:cNvPr id="11" name="1 Imagen"/>
          <p:cNvPicPr>
            <a:picLocks noChangeAspect="1"/>
          </p:cNvPicPr>
          <p:nvPr userDrawn="1"/>
        </p:nvPicPr>
        <p:blipFill>
          <a:blip r:embed="rId3">
            <a:extLst>
              <a:ext uri="{28A0092B-C50C-407E-A947-70E740481C1C}">
                <a14:useLocalDpi xmlns:a14="http://schemas.microsoft.com/office/drawing/2010/main" val="0"/>
              </a:ext>
            </a:extLst>
          </a:blip>
          <a:srcRect t="13367"/>
          <a:stretch>
            <a:fillRect/>
          </a:stretch>
        </p:blipFill>
        <p:spPr bwMode="auto">
          <a:xfrm>
            <a:off x="2016125" y="0"/>
            <a:ext cx="516731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userDrawn="1"/>
        </p:nvSpPr>
        <p:spPr bwMode="auto">
          <a:xfrm>
            <a:off x="2495550" y="3270250"/>
            <a:ext cx="4208463" cy="736600"/>
          </a:xfrm>
          <a:prstGeom prst="rect">
            <a:avLst/>
          </a:prstGeom>
          <a:solidFill>
            <a:schemeClr val="tx1"/>
          </a:solidFill>
          <a:ln w="9525">
            <a:solidFill>
              <a:schemeClr val="tx1"/>
            </a:solidFill>
            <a:miter lim="800000"/>
            <a:headEnd/>
            <a:tailEnd/>
          </a:ln>
        </p:spPr>
        <p:txBody>
          <a:bodyPr lIns="0" tIns="0" rIns="0" bIns="0"/>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10000"/>
              </a:lnSpc>
              <a:spcBef>
                <a:spcPct val="0"/>
              </a:spcBef>
              <a:buFontTx/>
              <a:buNone/>
              <a:defRPr/>
            </a:pPr>
            <a:r>
              <a:rPr lang="en-US" altLang="es-ES" sz="4400" b="1" dirty="0" smtClean="0">
                <a:solidFill>
                  <a:schemeClr val="bg1"/>
                </a:solidFill>
                <a:latin typeface="+mj-lt"/>
              </a:rPr>
              <a:t>GRACIAS</a:t>
            </a:r>
            <a:endParaRPr lang="en-US" altLang="es-ES" sz="1800" b="1" dirty="0" smtClean="0">
              <a:solidFill>
                <a:schemeClr val="bg1"/>
              </a:solidFill>
              <a:latin typeface="+mj-lt"/>
            </a:endParaRPr>
          </a:p>
          <a:p>
            <a:pPr algn="ctr" eaLnBrk="1" hangingPunct="1">
              <a:lnSpc>
                <a:spcPct val="110000"/>
              </a:lnSpc>
              <a:spcBef>
                <a:spcPct val="0"/>
              </a:spcBef>
              <a:buFontTx/>
              <a:buNone/>
              <a:defRPr/>
            </a:pPr>
            <a:endParaRPr lang="en-US" altLang="es-ES" b="1" dirty="0" smtClean="0">
              <a:solidFill>
                <a:schemeClr val="bg1"/>
              </a:solidFill>
              <a:latin typeface="Avenir LT 55 Roman" pitchFamily="2" charset="0"/>
            </a:endParaRPr>
          </a:p>
          <a:p>
            <a:pPr algn="ctr" eaLnBrk="1" hangingPunct="1">
              <a:lnSpc>
                <a:spcPct val="110000"/>
              </a:lnSpc>
              <a:spcBef>
                <a:spcPct val="0"/>
              </a:spcBef>
              <a:buFontTx/>
              <a:buNone/>
              <a:defRPr/>
            </a:pPr>
            <a:endParaRPr lang="en-US" altLang="es-ES" b="1" dirty="0" smtClean="0">
              <a:solidFill>
                <a:schemeClr val="bg1"/>
              </a:solidFill>
              <a:latin typeface="Avenir LT 55 Roman" pitchFamily="2" charset="0"/>
            </a:endParaRPr>
          </a:p>
        </p:txBody>
      </p:sp>
      <p:pic>
        <p:nvPicPr>
          <p:cNvPr id="13" name="Picture 15" descr="C:\__TRABAJOS\2015\07_julio\PPT_definitivos\redes\f.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50988"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C:\__TRABAJOS\2015\07_julio\PPT_definitivos\redes\g.png">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90763"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__TRABAJOS\2015\07_julio\PPT_definitivos\redes\in.png">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030538"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C:\__TRABAJOS\2015\07_julio\PPT_definitivos\redes\rss.png">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400425"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C:\__TRABAJOS\2015\07_julio\PPT_definitivos\redes\t.png">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20875"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descr="C:\__TRABAJOS\2015\07_julio\PPT_definitivos\redes\y.png">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660650" y="5122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C:\__TRABAJOS\2015\07_julio\PPT_definitivos\redes\blog.png">
            <a:hlinkClick r:id="rId16"/>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7650" y="5116513"/>
            <a:ext cx="1246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15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Grp="1" noChangeArrowheads="1"/>
          </p:cNvSpPr>
          <p:nvPr>
            <p:ph type="dt" sz="half" idx="2"/>
          </p:nvPr>
        </p:nvSpPr>
        <p:spPr bwMode="gray">
          <a:xfrm>
            <a:off x="3186114" y="5124196"/>
            <a:ext cx="731837" cy="23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lnSpc>
                <a:spcPct val="90000"/>
              </a:lnSpc>
              <a:spcBef>
                <a:spcPct val="0"/>
              </a:spcBef>
              <a:defRPr sz="900">
                <a:solidFill>
                  <a:srgbClr val="DF0024"/>
                </a:solidFill>
              </a:defRPr>
            </a:lvl1pPr>
          </a:lstStyle>
          <a:p>
            <a:fld id="{2545CE84-9C9C-4F91-A0FF-3EF4BF39DC13}" type="datetime1">
              <a:rPr lang="es-ES" altLang="es-ES" sz="800" smtClean="0"/>
              <a:t>22/04/2020</a:t>
            </a:fld>
            <a:endParaRPr lang="en-US" altLang="es-ES" sz="800" dirty="0"/>
          </a:p>
        </p:txBody>
      </p:sp>
      <p:sp>
        <p:nvSpPr>
          <p:cNvPr id="1044" name="Rectangle 20"/>
          <p:cNvSpPr>
            <a:spLocks noGrp="1" noChangeArrowheads="1"/>
          </p:cNvSpPr>
          <p:nvPr>
            <p:ph type="sldNum" sz="quarter" idx="4"/>
          </p:nvPr>
        </p:nvSpPr>
        <p:spPr bwMode="gray">
          <a:xfrm>
            <a:off x="4017963" y="5124196"/>
            <a:ext cx="660399" cy="23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lnSpc>
                <a:spcPct val="90000"/>
              </a:lnSpc>
              <a:spcBef>
                <a:spcPct val="0"/>
              </a:spcBef>
              <a:defRPr sz="800">
                <a:solidFill>
                  <a:srgbClr val="DF0024"/>
                </a:solidFill>
              </a:defRPr>
            </a:lvl1pPr>
          </a:lstStyle>
          <a:p>
            <a:r>
              <a:rPr lang="es-ES" altLang="es-ES" dirty="0" smtClean="0"/>
              <a:t>Página </a:t>
            </a:r>
            <a:fld id="{ADB7B702-0172-47B3-A01D-521A891AF2E3}" type="slidenum">
              <a:rPr lang="es-ES" altLang="es-ES" smtClean="0"/>
              <a:pPr/>
              <a:t>‹Nº›</a:t>
            </a:fld>
            <a:endParaRPr lang="es-ES" altLang="es-ES" dirty="0"/>
          </a:p>
        </p:txBody>
      </p:sp>
      <p:sp>
        <p:nvSpPr>
          <p:cNvPr id="1052" name="Rectangle 28"/>
          <p:cNvSpPr>
            <a:spLocks noGrp="1" noChangeArrowheads="1"/>
          </p:cNvSpPr>
          <p:nvPr>
            <p:ph type="ftr" sz="quarter" idx="3"/>
          </p:nvPr>
        </p:nvSpPr>
        <p:spPr bwMode="gray">
          <a:xfrm>
            <a:off x="277814" y="5124196"/>
            <a:ext cx="2513153" cy="23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lnSpc>
                <a:spcPct val="90000"/>
              </a:lnSpc>
              <a:spcBef>
                <a:spcPct val="0"/>
              </a:spcBef>
              <a:tabLst>
                <a:tab pos="2517775" algn="r"/>
              </a:tabLst>
              <a:defRPr sz="800">
                <a:solidFill>
                  <a:srgbClr val="DF0024"/>
                </a:solidFill>
              </a:defRPr>
            </a:lvl1pPr>
          </a:lstStyle>
          <a:p>
            <a:r>
              <a:rPr lang="es-ES" altLang="es-ES" dirty="0" smtClean="0"/>
              <a:t>Pacto Mundial Informe de Progreso 2017</a:t>
            </a:r>
            <a:endParaRPr lang="en-US" altLang="es-ES" dirty="0"/>
          </a:p>
        </p:txBody>
      </p:sp>
      <p:sp>
        <p:nvSpPr>
          <p:cNvPr id="1098" name="Text Box 74"/>
          <p:cNvSpPr txBox="1">
            <a:spLocks noChangeArrowheads="1"/>
          </p:cNvSpPr>
          <p:nvPr/>
        </p:nvSpPr>
        <p:spPr bwMode="auto">
          <a:xfrm>
            <a:off x="238622" y="5441446"/>
            <a:ext cx="1879880" cy="184666"/>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cap="rnd">
                <a:solidFill>
                  <a:srgbClr val="000099"/>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lgn="l"/>
            <a:r>
              <a:rPr lang="en-US" altLang="es-ES" sz="600" b="1" i="1" dirty="0" smtClean="0">
                <a:solidFill>
                  <a:schemeClr val="bg2"/>
                </a:solidFill>
              </a:rPr>
              <a:t>INFORMACIÓN NO CLASIFICADA</a:t>
            </a:r>
          </a:p>
        </p:txBody>
      </p:sp>
      <p:sp>
        <p:nvSpPr>
          <p:cNvPr id="12" name="Rectangle 3"/>
          <p:cNvSpPr>
            <a:spLocks noGrp="1" noChangeArrowheads="1"/>
          </p:cNvSpPr>
          <p:nvPr>
            <p:ph type="body" idx="1"/>
          </p:nvPr>
        </p:nvSpPr>
        <p:spPr bwMode="auto">
          <a:xfrm>
            <a:off x="277814" y="1073963"/>
            <a:ext cx="8534400" cy="287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s-ES" altLang="es-ES" dirty="0" smtClean="0"/>
              <a:t>Haga clic para modificar el estilo de texto del patrón</a:t>
            </a:r>
          </a:p>
          <a:p>
            <a:pPr lvl="1"/>
            <a:r>
              <a:rPr lang="es-ES" altLang="es-ES" dirty="0" smtClean="0"/>
              <a:t>Segundo nivel</a:t>
            </a:r>
          </a:p>
          <a:p>
            <a:pPr lvl="2"/>
            <a:r>
              <a:rPr lang="es-ES" altLang="es-ES" dirty="0" smtClean="0"/>
              <a:t>Tercer nivel</a:t>
            </a:r>
          </a:p>
          <a:p>
            <a:pPr lvl="3"/>
            <a:r>
              <a:rPr lang="es-ES" altLang="es-ES" dirty="0" smtClean="0"/>
              <a:t>Cuarto nivel</a:t>
            </a:r>
          </a:p>
          <a:p>
            <a:pPr lvl="4"/>
            <a:r>
              <a:rPr lang="es-ES" altLang="es-ES" dirty="0" smtClean="0"/>
              <a:t>Quinto nivel</a:t>
            </a:r>
            <a:endParaRPr lang="en-US" altLang="es-ES" dirty="0" smtClean="0"/>
          </a:p>
        </p:txBody>
      </p:sp>
      <p:sp>
        <p:nvSpPr>
          <p:cNvPr id="13" name="Rectangle 42"/>
          <p:cNvSpPr>
            <a:spLocks noGrp="1" noChangeArrowheads="1"/>
          </p:cNvSpPr>
          <p:nvPr>
            <p:ph type="title"/>
          </p:nvPr>
        </p:nvSpPr>
        <p:spPr bwMode="auto">
          <a:xfrm>
            <a:off x="290514" y="178595"/>
            <a:ext cx="8548687" cy="7011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s-ES" dirty="0" smtClean="0"/>
              <a:t>HAGA CLIC PARA MODIFICAR EL ESTILO DE TÍTULO DEL PATRÓN</a:t>
            </a:r>
            <a:endParaRPr lang="en-US" dirty="0" smtClean="0"/>
          </a:p>
        </p:txBody>
      </p:sp>
      <p:pic>
        <p:nvPicPr>
          <p:cNvPr id="16" name="2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58113" y="4857750"/>
            <a:ext cx="13731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2"/>
          <p:cNvSpPr>
            <a:spLocks noChangeArrowheads="1"/>
          </p:cNvSpPr>
          <p:nvPr/>
        </p:nvSpPr>
        <p:spPr bwMode="gray">
          <a:xfrm>
            <a:off x="2841625" y="5437629"/>
            <a:ext cx="16764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000" u="sng">
                <a:solidFill>
                  <a:srgbClr val="FFFFFF"/>
                </a:solidFill>
                <a:latin typeface="Myriad Landor"/>
              </a:defRPr>
            </a:lvl1pPr>
            <a:lvl2pPr marL="742950" indent="-285750" eaLnBrk="0" hangingPunct="0">
              <a:defRPr sz="2000" u="sng">
                <a:solidFill>
                  <a:srgbClr val="FFFFFF"/>
                </a:solidFill>
                <a:latin typeface="Myriad Landor"/>
              </a:defRPr>
            </a:lvl2pPr>
            <a:lvl3pPr marL="1143000" indent="-228600" eaLnBrk="0" hangingPunct="0">
              <a:defRPr sz="2000" u="sng">
                <a:solidFill>
                  <a:srgbClr val="FFFFFF"/>
                </a:solidFill>
                <a:latin typeface="Myriad Landor"/>
              </a:defRPr>
            </a:lvl3pPr>
            <a:lvl4pPr marL="1600200" indent="-228600" eaLnBrk="0" hangingPunct="0">
              <a:defRPr sz="2000" u="sng">
                <a:solidFill>
                  <a:srgbClr val="FFFFFF"/>
                </a:solidFill>
                <a:latin typeface="Myriad Landor"/>
              </a:defRPr>
            </a:lvl4pPr>
            <a:lvl5pPr marL="2057400" indent="-228600" eaLnBrk="0" hangingPunct="0">
              <a:defRPr sz="2000" u="sng">
                <a:solidFill>
                  <a:srgbClr val="FFFFFF"/>
                </a:solidFill>
                <a:latin typeface="Myriad Landor"/>
              </a:defRPr>
            </a:lvl5pPr>
            <a:lvl6pPr marL="2514600" indent="-228600" eaLnBrk="0" fontAlgn="base" hangingPunct="0">
              <a:spcBef>
                <a:spcPct val="0"/>
              </a:spcBef>
              <a:spcAft>
                <a:spcPct val="0"/>
              </a:spcAft>
              <a:defRPr sz="2000" u="sng">
                <a:solidFill>
                  <a:srgbClr val="FFFFFF"/>
                </a:solidFill>
                <a:latin typeface="Myriad Landor"/>
              </a:defRPr>
            </a:lvl6pPr>
            <a:lvl7pPr marL="2971800" indent="-228600" eaLnBrk="0" fontAlgn="base" hangingPunct="0">
              <a:spcBef>
                <a:spcPct val="0"/>
              </a:spcBef>
              <a:spcAft>
                <a:spcPct val="0"/>
              </a:spcAft>
              <a:defRPr sz="2000" u="sng">
                <a:solidFill>
                  <a:srgbClr val="FFFFFF"/>
                </a:solidFill>
                <a:latin typeface="Myriad Landor"/>
              </a:defRPr>
            </a:lvl7pPr>
            <a:lvl8pPr marL="3429000" indent="-228600" eaLnBrk="0" fontAlgn="base" hangingPunct="0">
              <a:spcBef>
                <a:spcPct val="0"/>
              </a:spcBef>
              <a:spcAft>
                <a:spcPct val="0"/>
              </a:spcAft>
              <a:defRPr sz="2000" u="sng">
                <a:solidFill>
                  <a:srgbClr val="FFFFFF"/>
                </a:solidFill>
                <a:latin typeface="Myriad Landor"/>
              </a:defRPr>
            </a:lvl8pPr>
            <a:lvl9pPr marL="3886200" indent="-228600" eaLnBrk="0" fontAlgn="base" hangingPunct="0">
              <a:spcBef>
                <a:spcPct val="0"/>
              </a:spcBef>
              <a:spcAft>
                <a:spcPct val="0"/>
              </a:spcAft>
              <a:defRPr sz="2000" u="sng">
                <a:solidFill>
                  <a:srgbClr val="FFFFFF"/>
                </a:solidFill>
                <a:latin typeface="Myriad Landor"/>
              </a:defRPr>
            </a:lvl9pPr>
          </a:lstStyle>
          <a:p>
            <a:pPr algn="r" eaLnBrk="1" hangingPunct="1">
              <a:lnSpc>
                <a:spcPct val="90000"/>
              </a:lnSpc>
              <a:defRPr/>
            </a:pPr>
            <a:r>
              <a:rPr lang="es-ES_tradnl" altLang="es-ES" sz="700" i="1" u="none" dirty="0" smtClean="0">
                <a:solidFill>
                  <a:schemeClr val="tx2"/>
                </a:solidFill>
                <a:latin typeface="Verdana" pitchFamily="34" charset="0"/>
              </a:rPr>
              <a:t>Código Doc.</a:t>
            </a:r>
            <a:endParaRPr lang="es-ES" altLang="es-ES" sz="700" i="1" u="none" dirty="0" smtClean="0">
              <a:solidFill>
                <a:schemeClr val="tx2"/>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57" r:id="rId7"/>
  </p:sldLayoutIdLst>
  <p:timing>
    <p:tnLst>
      <p:par>
        <p:cTn id="1" dur="indefinite" restart="never" nodeType="tmRoot"/>
      </p:par>
    </p:tnLst>
  </p:timing>
  <p:hf hdr="0"/>
  <p:txStyles>
    <p:titleStyle>
      <a:lvl1pPr algn="l" rtl="0" eaLnBrk="1" fontAlgn="base" hangingPunct="1">
        <a:lnSpc>
          <a:spcPct val="95000"/>
        </a:lnSpc>
        <a:spcBef>
          <a:spcPct val="0"/>
        </a:spcBef>
        <a:spcAft>
          <a:spcPct val="0"/>
        </a:spcAft>
        <a:tabLst>
          <a:tab pos="911225" algn="l"/>
          <a:tab pos="8170863" algn="r"/>
        </a:tabLst>
        <a:defRPr sz="2800" b="1">
          <a:solidFill>
            <a:srgbClr val="DF0024"/>
          </a:solidFill>
          <a:latin typeface="+mj-lt"/>
          <a:ea typeface="+mj-ea"/>
          <a:cs typeface="+mj-cs"/>
        </a:defRPr>
      </a:lvl1pPr>
      <a:lvl2pPr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2pPr>
      <a:lvl3pPr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3pPr>
      <a:lvl4pPr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4pPr>
      <a:lvl5pPr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5pPr>
      <a:lvl6pPr marL="457200"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6pPr>
      <a:lvl7pPr marL="914400"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7pPr>
      <a:lvl8pPr marL="1371600"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8pPr>
      <a:lvl9pPr marL="1828800" algn="l" rtl="0" eaLnBrk="1" fontAlgn="base" hangingPunct="1">
        <a:lnSpc>
          <a:spcPct val="95000"/>
        </a:lnSpc>
        <a:spcBef>
          <a:spcPct val="0"/>
        </a:spcBef>
        <a:spcAft>
          <a:spcPct val="0"/>
        </a:spcAft>
        <a:tabLst>
          <a:tab pos="911225" algn="l"/>
          <a:tab pos="8170863" algn="r"/>
        </a:tabLst>
        <a:defRPr sz="2800" b="1">
          <a:solidFill>
            <a:srgbClr val="DF0024"/>
          </a:solidFill>
          <a:latin typeface="Verdana" pitchFamily="34" charset="0"/>
        </a:defRPr>
      </a:lvl9pPr>
    </p:titleStyle>
    <p:bodyStyle>
      <a:lvl1pPr algn="l" rtl="0" eaLnBrk="1" fontAlgn="base" hangingPunct="1">
        <a:lnSpc>
          <a:spcPct val="95000"/>
        </a:lnSpc>
        <a:spcBef>
          <a:spcPct val="50000"/>
        </a:spcBef>
        <a:spcAft>
          <a:spcPct val="20000"/>
        </a:spcAft>
        <a:defRPr sz="1200">
          <a:solidFill>
            <a:schemeClr val="tx1"/>
          </a:solidFill>
          <a:latin typeface="+mn-lt"/>
          <a:ea typeface="+mn-ea"/>
          <a:cs typeface="+mn-cs"/>
        </a:defRPr>
      </a:lvl1pPr>
      <a:lvl2pPr marL="234950" indent="-233363" algn="l" rtl="0" eaLnBrk="1" fontAlgn="base" hangingPunct="1">
        <a:lnSpc>
          <a:spcPct val="95000"/>
        </a:lnSpc>
        <a:spcBef>
          <a:spcPct val="20000"/>
        </a:spcBef>
        <a:spcAft>
          <a:spcPct val="0"/>
        </a:spcAft>
        <a:buClr>
          <a:srgbClr val="8B8D8E"/>
        </a:buClr>
        <a:buSzPct val="80000"/>
        <a:buFont typeface="Wingdings" pitchFamily="2" charset="2"/>
        <a:buChar char="n"/>
        <a:defRPr sz="1000">
          <a:solidFill>
            <a:schemeClr val="tx1"/>
          </a:solidFill>
          <a:latin typeface="+mn-lt"/>
        </a:defRPr>
      </a:lvl2pPr>
      <a:lvl3pPr marL="457200" indent="-220663" algn="l" rtl="0" eaLnBrk="1" fontAlgn="base" hangingPunct="1">
        <a:lnSpc>
          <a:spcPct val="95000"/>
        </a:lnSpc>
        <a:spcBef>
          <a:spcPct val="25000"/>
        </a:spcBef>
        <a:spcAft>
          <a:spcPct val="0"/>
        </a:spcAft>
        <a:buChar char="–"/>
        <a:defRPr sz="1000">
          <a:solidFill>
            <a:schemeClr val="tx1"/>
          </a:solidFill>
          <a:latin typeface="+mn-lt"/>
        </a:defRPr>
      </a:lvl3pPr>
      <a:lvl4pPr marL="692150" indent="-233363" algn="l" rtl="0" eaLnBrk="1" fontAlgn="base" hangingPunct="1">
        <a:lnSpc>
          <a:spcPct val="95000"/>
        </a:lnSpc>
        <a:spcBef>
          <a:spcPct val="25000"/>
        </a:spcBef>
        <a:spcAft>
          <a:spcPct val="0"/>
        </a:spcAft>
        <a:buSzPct val="70000"/>
        <a:buChar char="•"/>
        <a:defRPr sz="1000">
          <a:solidFill>
            <a:schemeClr val="tx1"/>
          </a:solidFill>
          <a:latin typeface="+mn-lt"/>
        </a:defRPr>
      </a:lvl4pPr>
      <a:lvl5pPr marL="887413" indent="-193675" algn="l" rtl="0" eaLnBrk="1" fontAlgn="base" hangingPunct="1">
        <a:lnSpc>
          <a:spcPct val="95000"/>
        </a:lnSpc>
        <a:spcBef>
          <a:spcPct val="15000"/>
        </a:spcBef>
        <a:spcAft>
          <a:spcPct val="0"/>
        </a:spcAft>
        <a:buSzPct val="70000"/>
        <a:buChar char="–"/>
        <a:defRPr sz="1000">
          <a:solidFill>
            <a:schemeClr val="tx1"/>
          </a:solidFill>
          <a:latin typeface="+mn-lt"/>
        </a:defRPr>
      </a:lvl5pPr>
      <a:lvl6pPr marL="1344613" indent="-193675" algn="l" rtl="0" eaLnBrk="1" fontAlgn="base" hangingPunct="1">
        <a:lnSpc>
          <a:spcPct val="95000"/>
        </a:lnSpc>
        <a:spcBef>
          <a:spcPct val="15000"/>
        </a:spcBef>
        <a:spcAft>
          <a:spcPct val="0"/>
        </a:spcAft>
        <a:buSzPct val="70000"/>
        <a:buChar char="–"/>
        <a:defRPr sz="1600">
          <a:solidFill>
            <a:schemeClr val="tx1"/>
          </a:solidFill>
          <a:latin typeface="+mn-lt"/>
        </a:defRPr>
      </a:lvl6pPr>
      <a:lvl7pPr marL="1801813" indent="-193675" algn="l" rtl="0" eaLnBrk="1" fontAlgn="base" hangingPunct="1">
        <a:lnSpc>
          <a:spcPct val="95000"/>
        </a:lnSpc>
        <a:spcBef>
          <a:spcPct val="15000"/>
        </a:spcBef>
        <a:spcAft>
          <a:spcPct val="0"/>
        </a:spcAft>
        <a:buSzPct val="70000"/>
        <a:buChar char="–"/>
        <a:defRPr sz="1600">
          <a:solidFill>
            <a:schemeClr val="tx1"/>
          </a:solidFill>
          <a:latin typeface="+mn-lt"/>
        </a:defRPr>
      </a:lvl7pPr>
      <a:lvl8pPr marL="2259013" indent="-193675" algn="l" rtl="0" eaLnBrk="1" fontAlgn="base" hangingPunct="1">
        <a:lnSpc>
          <a:spcPct val="95000"/>
        </a:lnSpc>
        <a:spcBef>
          <a:spcPct val="15000"/>
        </a:spcBef>
        <a:spcAft>
          <a:spcPct val="0"/>
        </a:spcAft>
        <a:buSzPct val="70000"/>
        <a:buChar char="–"/>
        <a:defRPr sz="1600">
          <a:solidFill>
            <a:schemeClr val="tx1"/>
          </a:solidFill>
          <a:latin typeface="+mn-lt"/>
        </a:defRPr>
      </a:lvl8pPr>
      <a:lvl9pPr marL="2716213" indent="-193675" algn="l" rtl="0" eaLnBrk="1" fontAlgn="base" hangingPunct="1">
        <a:lnSpc>
          <a:spcPct val="95000"/>
        </a:lnSpc>
        <a:spcBef>
          <a:spcPct val="15000"/>
        </a:spcBef>
        <a:spcAft>
          <a:spcPct val="0"/>
        </a:spcAft>
        <a:buSzPct val="70000"/>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mv.com/export/sites/gmv/DocumentosPDF/RSC/memoria_RSC_2018.pdf" TargetMode="External"/><Relationship Id="rId2" Type="http://schemas.openxmlformats.org/officeDocument/2006/relationships/hyperlink" Target="http://www.gmv.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b="21206"/>
          <a:stretch/>
        </p:blipFill>
        <p:spPr>
          <a:xfrm>
            <a:off x="4372161" y="2018876"/>
            <a:ext cx="2864078" cy="2524010"/>
          </a:xfrm>
          <a:prstGeom prst="rect">
            <a:avLst/>
          </a:prstGeom>
        </p:spPr>
      </p:pic>
      <p:sp>
        <p:nvSpPr>
          <p:cNvPr id="1681420" name="Rectangle 12"/>
          <p:cNvSpPr>
            <a:spLocks noChangeArrowheads="1"/>
          </p:cNvSpPr>
          <p:nvPr/>
        </p:nvSpPr>
        <p:spPr bwMode="auto">
          <a:xfrm>
            <a:off x="265112" y="547688"/>
            <a:ext cx="7805462" cy="224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lnSpc>
                <a:spcPct val="85000"/>
              </a:lnSpc>
              <a:spcBef>
                <a:spcPct val="0"/>
              </a:spcBef>
              <a:defRPr sz="6400" b="1">
                <a:solidFill>
                  <a:srgbClr val="DF0024"/>
                </a:solidFill>
                <a:latin typeface="Verdana" pitchFamily="34" charset="0"/>
              </a:defRPr>
            </a:lvl1pPr>
            <a:lvl2pPr algn="l">
              <a:lnSpc>
                <a:spcPct val="85000"/>
              </a:lnSpc>
              <a:spcBef>
                <a:spcPct val="0"/>
              </a:spcBef>
              <a:defRPr sz="6400" b="1">
                <a:solidFill>
                  <a:srgbClr val="DF0024"/>
                </a:solidFill>
                <a:latin typeface="Verdana" pitchFamily="34" charset="0"/>
              </a:defRPr>
            </a:lvl2pPr>
            <a:lvl3pPr algn="l">
              <a:lnSpc>
                <a:spcPct val="85000"/>
              </a:lnSpc>
              <a:spcBef>
                <a:spcPct val="0"/>
              </a:spcBef>
              <a:defRPr sz="6400" b="1">
                <a:solidFill>
                  <a:srgbClr val="DF0024"/>
                </a:solidFill>
                <a:latin typeface="Verdana" pitchFamily="34" charset="0"/>
              </a:defRPr>
            </a:lvl3pPr>
            <a:lvl4pPr algn="l">
              <a:lnSpc>
                <a:spcPct val="85000"/>
              </a:lnSpc>
              <a:spcBef>
                <a:spcPct val="0"/>
              </a:spcBef>
              <a:defRPr sz="6400" b="1">
                <a:solidFill>
                  <a:srgbClr val="DF0024"/>
                </a:solidFill>
                <a:latin typeface="Verdana" pitchFamily="34" charset="0"/>
              </a:defRPr>
            </a:lvl4pPr>
            <a:lvl5pPr algn="l">
              <a:lnSpc>
                <a:spcPct val="85000"/>
              </a:lnSpc>
              <a:spcBef>
                <a:spcPct val="0"/>
              </a:spcBef>
              <a:defRPr sz="6400" b="1">
                <a:solidFill>
                  <a:srgbClr val="DF0024"/>
                </a:solidFill>
                <a:latin typeface="Verdana" pitchFamily="34" charset="0"/>
              </a:defRPr>
            </a:lvl5pPr>
            <a:lvl6pPr marL="457200" fontAlgn="base">
              <a:lnSpc>
                <a:spcPct val="85000"/>
              </a:lnSpc>
              <a:spcBef>
                <a:spcPct val="0"/>
              </a:spcBef>
              <a:spcAft>
                <a:spcPct val="0"/>
              </a:spcAft>
              <a:defRPr sz="6400" b="1">
                <a:solidFill>
                  <a:srgbClr val="DF0024"/>
                </a:solidFill>
                <a:latin typeface="Verdana" pitchFamily="34" charset="0"/>
              </a:defRPr>
            </a:lvl6pPr>
            <a:lvl7pPr marL="914400" fontAlgn="base">
              <a:lnSpc>
                <a:spcPct val="85000"/>
              </a:lnSpc>
              <a:spcBef>
                <a:spcPct val="0"/>
              </a:spcBef>
              <a:spcAft>
                <a:spcPct val="0"/>
              </a:spcAft>
              <a:defRPr sz="6400" b="1">
                <a:solidFill>
                  <a:srgbClr val="DF0024"/>
                </a:solidFill>
                <a:latin typeface="Verdana" pitchFamily="34" charset="0"/>
              </a:defRPr>
            </a:lvl7pPr>
            <a:lvl8pPr marL="1371600" fontAlgn="base">
              <a:lnSpc>
                <a:spcPct val="85000"/>
              </a:lnSpc>
              <a:spcBef>
                <a:spcPct val="0"/>
              </a:spcBef>
              <a:spcAft>
                <a:spcPct val="0"/>
              </a:spcAft>
              <a:defRPr sz="6400" b="1">
                <a:solidFill>
                  <a:srgbClr val="DF0024"/>
                </a:solidFill>
                <a:latin typeface="Verdana" pitchFamily="34" charset="0"/>
              </a:defRPr>
            </a:lvl8pPr>
            <a:lvl9pPr marL="1828800" fontAlgn="base">
              <a:lnSpc>
                <a:spcPct val="85000"/>
              </a:lnSpc>
              <a:spcBef>
                <a:spcPct val="0"/>
              </a:spcBef>
              <a:spcAft>
                <a:spcPct val="0"/>
              </a:spcAft>
              <a:defRPr sz="6400" b="1">
                <a:solidFill>
                  <a:srgbClr val="DF0024"/>
                </a:solidFill>
                <a:latin typeface="Verdana" pitchFamily="34" charset="0"/>
              </a:defRPr>
            </a:lvl9pPr>
          </a:lstStyle>
          <a:p>
            <a:r>
              <a:rPr lang="es-ES" altLang="es-ES" sz="4400" dirty="0" smtClean="0"/>
              <a:t>GMV </a:t>
            </a:r>
            <a:r>
              <a:rPr lang="es-ES" altLang="es-ES" sz="4400" dirty="0"/>
              <a:t>Soluciones Globales Internet, S.A.U</a:t>
            </a:r>
            <a:r>
              <a:rPr lang="es-ES" altLang="es-ES" sz="4400" dirty="0" smtClean="0"/>
              <a:t>.</a:t>
            </a:r>
          </a:p>
          <a:p>
            <a:r>
              <a:rPr lang="es-ES" altLang="es-ES" sz="4400" dirty="0" smtClean="0"/>
              <a:t>(</a:t>
            </a:r>
            <a:r>
              <a:rPr lang="es-ES" altLang="es-ES" sz="4400" dirty="0"/>
              <a:t>Grupo GMV)</a:t>
            </a:r>
            <a:endParaRPr lang="en-US" altLang="es-ES" sz="4400" dirty="0"/>
          </a:p>
        </p:txBody>
      </p:sp>
      <p:sp>
        <p:nvSpPr>
          <p:cNvPr id="1681421" name="Rectangle 13"/>
          <p:cNvSpPr>
            <a:spLocks noChangeArrowheads="1"/>
          </p:cNvSpPr>
          <p:nvPr/>
        </p:nvSpPr>
        <p:spPr bwMode="auto">
          <a:xfrm>
            <a:off x="285750" y="129646"/>
            <a:ext cx="8540750" cy="41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lnSpc>
                <a:spcPct val="110000"/>
              </a:lnSpc>
              <a:spcBef>
                <a:spcPct val="0"/>
              </a:spcBef>
              <a:spcAft>
                <a:spcPct val="20000"/>
              </a:spcAft>
              <a:defRPr sz="3200">
                <a:solidFill>
                  <a:srgbClr val="8B8D8E"/>
                </a:solidFill>
                <a:latin typeface="Verdana" pitchFamily="34" charset="0"/>
              </a:defRPr>
            </a:lvl1pPr>
            <a:lvl2pPr>
              <a:lnSpc>
                <a:spcPct val="95000"/>
              </a:lnSpc>
              <a:spcBef>
                <a:spcPct val="20000"/>
              </a:spcBef>
              <a:buClr>
                <a:srgbClr val="8B8D8E"/>
              </a:buClr>
              <a:buSzPct val="80000"/>
              <a:buFont typeface="Wingdings" pitchFamily="2" charset="2"/>
              <a:defRPr sz="2000">
                <a:solidFill>
                  <a:schemeClr val="tx1"/>
                </a:solidFill>
                <a:latin typeface="Verdana" pitchFamily="34" charset="0"/>
              </a:defRPr>
            </a:lvl2pPr>
            <a:lvl3pPr>
              <a:lnSpc>
                <a:spcPct val="95000"/>
              </a:lnSpc>
              <a:spcBef>
                <a:spcPct val="25000"/>
              </a:spcBef>
              <a:defRPr>
                <a:solidFill>
                  <a:schemeClr val="tx1"/>
                </a:solidFill>
                <a:latin typeface="Verdana" pitchFamily="34" charset="0"/>
              </a:defRPr>
            </a:lvl3pPr>
            <a:lvl4pPr>
              <a:lnSpc>
                <a:spcPct val="95000"/>
              </a:lnSpc>
              <a:spcBef>
                <a:spcPct val="25000"/>
              </a:spcBef>
              <a:buSzPct val="70000"/>
              <a:defRPr sz="1600">
                <a:solidFill>
                  <a:schemeClr val="tx1"/>
                </a:solidFill>
                <a:latin typeface="Verdana" pitchFamily="34" charset="0"/>
              </a:defRPr>
            </a:lvl4pPr>
            <a:lvl5pPr>
              <a:lnSpc>
                <a:spcPct val="95000"/>
              </a:lnSpc>
              <a:spcBef>
                <a:spcPct val="15000"/>
              </a:spcBef>
              <a:buSzPct val="70000"/>
              <a:defRPr sz="1600">
                <a:solidFill>
                  <a:schemeClr val="tx1"/>
                </a:solidFill>
                <a:latin typeface="Verdana" pitchFamily="34" charset="0"/>
              </a:defRPr>
            </a:lvl5pPr>
            <a:lvl6pPr marL="457200" algn="ctr" fontAlgn="base">
              <a:lnSpc>
                <a:spcPct val="95000"/>
              </a:lnSpc>
              <a:spcBef>
                <a:spcPct val="15000"/>
              </a:spcBef>
              <a:spcAft>
                <a:spcPct val="0"/>
              </a:spcAft>
              <a:buSzPct val="70000"/>
              <a:defRPr sz="1600">
                <a:solidFill>
                  <a:schemeClr val="tx1"/>
                </a:solidFill>
                <a:latin typeface="Verdana" pitchFamily="34" charset="0"/>
              </a:defRPr>
            </a:lvl6pPr>
            <a:lvl7pPr marL="914400" algn="ctr" fontAlgn="base">
              <a:lnSpc>
                <a:spcPct val="95000"/>
              </a:lnSpc>
              <a:spcBef>
                <a:spcPct val="15000"/>
              </a:spcBef>
              <a:spcAft>
                <a:spcPct val="0"/>
              </a:spcAft>
              <a:buSzPct val="70000"/>
              <a:defRPr sz="1600">
                <a:solidFill>
                  <a:schemeClr val="tx1"/>
                </a:solidFill>
                <a:latin typeface="Verdana" pitchFamily="34" charset="0"/>
              </a:defRPr>
            </a:lvl7pPr>
            <a:lvl8pPr marL="1371600" algn="ctr" fontAlgn="base">
              <a:lnSpc>
                <a:spcPct val="95000"/>
              </a:lnSpc>
              <a:spcBef>
                <a:spcPct val="15000"/>
              </a:spcBef>
              <a:spcAft>
                <a:spcPct val="0"/>
              </a:spcAft>
              <a:buSzPct val="70000"/>
              <a:defRPr sz="1600">
                <a:solidFill>
                  <a:schemeClr val="tx1"/>
                </a:solidFill>
                <a:latin typeface="Verdana" pitchFamily="34" charset="0"/>
              </a:defRPr>
            </a:lvl8pPr>
            <a:lvl9pPr marL="1828800" algn="ctr" fontAlgn="base">
              <a:lnSpc>
                <a:spcPct val="95000"/>
              </a:lnSpc>
              <a:spcBef>
                <a:spcPct val="15000"/>
              </a:spcBef>
              <a:spcAft>
                <a:spcPct val="0"/>
              </a:spcAft>
              <a:buSzPct val="70000"/>
              <a:defRPr sz="1600">
                <a:solidFill>
                  <a:schemeClr val="tx1"/>
                </a:solidFill>
                <a:latin typeface="Verdana" pitchFamily="34" charset="0"/>
              </a:defRPr>
            </a:lvl9pPr>
          </a:lstStyle>
          <a:p>
            <a:r>
              <a:rPr lang="en-US" altLang="es-ES" sz="3000" b="1" dirty="0">
                <a:solidFill>
                  <a:schemeClr val="tx1"/>
                </a:solidFill>
              </a:rPr>
              <a:t>INFORME DE PROGRESO </a:t>
            </a:r>
            <a:r>
              <a:rPr lang="en-US" altLang="es-ES" sz="3000" b="1" dirty="0" smtClean="0">
                <a:solidFill>
                  <a:schemeClr val="tx1"/>
                </a:solidFill>
              </a:rPr>
              <a:t>2018 </a:t>
            </a:r>
            <a:endParaRPr lang="en-US" altLang="es-ES" sz="3000" b="1" dirty="0">
              <a:solidFill>
                <a:schemeClr val="tx1"/>
              </a:solidFill>
            </a:endParaRPr>
          </a:p>
          <a:p>
            <a:endParaRPr lang="en-US" altLang="es-E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r>
              <a:rPr lang="es-ES" altLang="es-ES" smtClean="0"/>
              <a:t>Página </a:t>
            </a:r>
            <a:fld id="{ADB7B702-0172-47B3-A01D-521A891AF2E3}" type="slidenum">
              <a:rPr lang="es-ES" altLang="es-ES" smtClean="0"/>
              <a:pPr/>
              <a:t>10</a:t>
            </a:fld>
            <a:endParaRPr lang="es-ES" altLang="es-ES" dirty="0"/>
          </a:p>
        </p:txBody>
      </p:sp>
      <p:sp>
        <p:nvSpPr>
          <p:cNvPr id="4" name="Marcador de pie de página 3"/>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5" name="Título 4"/>
          <p:cNvSpPr>
            <a:spLocks noGrp="1"/>
          </p:cNvSpPr>
          <p:nvPr>
            <p:ph type="title"/>
          </p:nvPr>
        </p:nvSpPr>
        <p:spPr/>
        <p:txBody>
          <a:bodyPr/>
          <a:lstStyle/>
          <a:p>
            <a:r>
              <a:rPr lang="es-ES" dirty="0" smtClean="0"/>
              <a:t>MEDIOAMBIENTE</a:t>
            </a:r>
            <a:endParaRPr lang="es-ES" dirty="0"/>
          </a:p>
        </p:txBody>
      </p:sp>
      <p:sp>
        <p:nvSpPr>
          <p:cNvPr id="6" name="Marcador de texto 5"/>
          <p:cNvSpPr>
            <a:spLocks noGrp="1"/>
          </p:cNvSpPr>
          <p:nvPr>
            <p:ph type="body" sz="quarter" idx="13"/>
          </p:nvPr>
        </p:nvSpPr>
        <p:spPr/>
        <p:txBody>
          <a:bodyPr/>
          <a:lstStyle/>
          <a:p>
            <a:r>
              <a:rPr lang="es-ES" dirty="0" smtClean="0"/>
              <a:t>PRINCIPIOS DEL PACTO MUNDIAL</a:t>
            </a:r>
            <a:endParaRPr lang="es-ES" dirty="0"/>
          </a:p>
        </p:txBody>
      </p:sp>
      <p:sp>
        <p:nvSpPr>
          <p:cNvPr id="7" name="Marcador de texto 6"/>
          <p:cNvSpPr>
            <a:spLocks noGrp="1"/>
          </p:cNvSpPr>
          <p:nvPr>
            <p:ph type="body" sz="quarter" idx="14"/>
          </p:nvPr>
        </p:nvSpPr>
        <p:spPr>
          <a:xfrm>
            <a:off x="279681" y="1104093"/>
            <a:ext cx="7203769" cy="1031945"/>
          </a:xfrm>
        </p:spPr>
        <p:txBody>
          <a:bodyPr/>
          <a:lstStyle/>
          <a:p>
            <a:r>
              <a:rPr lang="es-ES" sz="1100" dirty="0" smtClean="0"/>
              <a:t>GMV dispone de </a:t>
            </a:r>
            <a:r>
              <a:rPr lang="es-ES" sz="1100" dirty="0"/>
              <a:t>un Sistema de Gestión de Eficiencia Energética que </a:t>
            </a:r>
            <a:r>
              <a:rPr lang="es-ES" sz="1100" dirty="0" smtClean="0"/>
              <a:t>permite contribuir </a:t>
            </a:r>
            <a:r>
              <a:rPr lang="es-ES" sz="1100" dirty="0"/>
              <a:t>en el ahorro, la gestión y la eficiencia energética de sus actividades e instalaciones en el centro de Tres Cantos, obteniendo la certificación emitida por AENOR en diciembre de 2015. </a:t>
            </a:r>
            <a:r>
              <a:rPr lang="es-ES" sz="1100" dirty="0" smtClean="0"/>
              <a:t>Con la implantación de este Sistema de Gestión, GMV asume el </a:t>
            </a:r>
            <a:r>
              <a:rPr lang="es-ES" sz="1100" dirty="0"/>
              <a:t>firme compromiso de continuar reduciendo los impactos ambientales </a:t>
            </a:r>
            <a:r>
              <a:rPr lang="es-ES" sz="1100" dirty="0" smtClean="0"/>
              <a:t>negativos, </a:t>
            </a:r>
            <a:r>
              <a:rPr lang="es-ES" sz="1100" dirty="0"/>
              <a:t>implantando nuevas mejoras tecnológicas que permitan controlar los consumos que puedan derivar en dichos </a:t>
            </a:r>
            <a:r>
              <a:rPr lang="es-ES" sz="1100" dirty="0" smtClean="0"/>
              <a:t>impactos.</a:t>
            </a:r>
            <a:endParaRPr lang="es-ES" sz="1100" dirty="0"/>
          </a:p>
        </p:txBody>
      </p:sp>
      <p:sp>
        <p:nvSpPr>
          <p:cNvPr id="9" name="Marcador de texto 5"/>
          <p:cNvSpPr txBox="1">
            <a:spLocks/>
          </p:cNvSpPr>
          <p:nvPr/>
        </p:nvSpPr>
        <p:spPr bwMode="auto">
          <a:xfrm>
            <a:off x="300038" y="667713"/>
            <a:ext cx="7320383" cy="29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50000"/>
              </a:spcBef>
              <a:spcAft>
                <a:spcPct val="20000"/>
              </a:spcAft>
              <a:defRPr sz="900" b="1">
                <a:solidFill>
                  <a:srgbClr val="8B8D8E"/>
                </a:solidFill>
                <a:latin typeface="+mn-lt"/>
                <a:ea typeface="+mn-ea"/>
                <a:cs typeface="+mn-cs"/>
              </a:defRPr>
            </a:lvl1pPr>
            <a:lvl2pPr marL="234950" indent="-233363" algn="l" rtl="0" eaLnBrk="1" fontAlgn="base" hangingPunct="1">
              <a:lnSpc>
                <a:spcPct val="95000"/>
              </a:lnSpc>
              <a:spcBef>
                <a:spcPct val="20000"/>
              </a:spcBef>
              <a:spcAft>
                <a:spcPct val="0"/>
              </a:spcAft>
              <a:buClr>
                <a:srgbClr val="8B8D8E"/>
              </a:buClr>
              <a:buSzPct val="80000"/>
              <a:buFont typeface="Wingdings" pitchFamily="2" charset="2"/>
              <a:buChar char="n"/>
              <a:defRPr sz="1000">
                <a:solidFill>
                  <a:schemeClr val="tx1"/>
                </a:solidFill>
                <a:latin typeface="+mn-lt"/>
              </a:defRPr>
            </a:lvl2pPr>
            <a:lvl3pPr marL="457200" indent="-220663" algn="l" rtl="0" eaLnBrk="1" fontAlgn="base" hangingPunct="1">
              <a:lnSpc>
                <a:spcPct val="95000"/>
              </a:lnSpc>
              <a:spcBef>
                <a:spcPct val="25000"/>
              </a:spcBef>
              <a:spcAft>
                <a:spcPct val="0"/>
              </a:spcAft>
              <a:buChar char="–"/>
              <a:defRPr sz="1000">
                <a:solidFill>
                  <a:schemeClr val="tx1"/>
                </a:solidFill>
                <a:latin typeface="+mn-lt"/>
              </a:defRPr>
            </a:lvl3pPr>
            <a:lvl4pPr marL="692150" indent="-233363" algn="l" rtl="0" eaLnBrk="1" fontAlgn="base" hangingPunct="1">
              <a:lnSpc>
                <a:spcPct val="95000"/>
              </a:lnSpc>
              <a:spcBef>
                <a:spcPct val="25000"/>
              </a:spcBef>
              <a:spcAft>
                <a:spcPct val="0"/>
              </a:spcAft>
              <a:buSzPct val="70000"/>
              <a:buChar char="•"/>
              <a:defRPr sz="1000">
                <a:solidFill>
                  <a:schemeClr val="tx1"/>
                </a:solidFill>
                <a:latin typeface="+mn-lt"/>
              </a:defRPr>
            </a:lvl4pPr>
            <a:lvl5pPr marL="887413" indent="-193675" algn="l" rtl="0" eaLnBrk="1" fontAlgn="base" hangingPunct="1">
              <a:lnSpc>
                <a:spcPct val="95000"/>
              </a:lnSpc>
              <a:spcBef>
                <a:spcPct val="15000"/>
              </a:spcBef>
              <a:spcAft>
                <a:spcPct val="0"/>
              </a:spcAft>
              <a:buSzPct val="70000"/>
              <a:buChar char="–"/>
              <a:defRPr sz="1000">
                <a:solidFill>
                  <a:schemeClr val="tx1"/>
                </a:solidFill>
                <a:latin typeface="+mn-lt"/>
              </a:defRPr>
            </a:lvl5pPr>
            <a:lvl6pPr marL="1344613" indent="-193675" algn="l" rtl="0" eaLnBrk="1" fontAlgn="base" hangingPunct="1">
              <a:lnSpc>
                <a:spcPct val="95000"/>
              </a:lnSpc>
              <a:spcBef>
                <a:spcPct val="15000"/>
              </a:spcBef>
              <a:spcAft>
                <a:spcPct val="0"/>
              </a:spcAft>
              <a:buSzPct val="70000"/>
              <a:buChar char="–"/>
              <a:defRPr sz="1600">
                <a:solidFill>
                  <a:schemeClr val="tx1"/>
                </a:solidFill>
                <a:latin typeface="+mn-lt"/>
              </a:defRPr>
            </a:lvl6pPr>
            <a:lvl7pPr marL="1801813" indent="-193675" algn="l" rtl="0" eaLnBrk="1" fontAlgn="base" hangingPunct="1">
              <a:lnSpc>
                <a:spcPct val="95000"/>
              </a:lnSpc>
              <a:spcBef>
                <a:spcPct val="15000"/>
              </a:spcBef>
              <a:spcAft>
                <a:spcPct val="0"/>
              </a:spcAft>
              <a:buSzPct val="70000"/>
              <a:buChar char="–"/>
              <a:defRPr sz="1600">
                <a:solidFill>
                  <a:schemeClr val="tx1"/>
                </a:solidFill>
                <a:latin typeface="+mn-lt"/>
              </a:defRPr>
            </a:lvl7pPr>
            <a:lvl8pPr marL="2259013" indent="-193675" algn="l" rtl="0" eaLnBrk="1" fontAlgn="base" hangingPunct="1">
              <a:lnSpc>
                <a:spcPct val="95000"/>
              </a:lnSpc>
              <a:spcBef>
                <a:spcPct val="15000"/>
              </a:spcBef>
              <a:spcAft>
                <a:spcPct val="0"/>
              </a:spcAft>
              <a:buSzPct val="70000"/>
              <a:buChar char="–"/>
              <a:defRPr sz="1600">
                <a:solidFill>
                  <a:schemeClr val="tx1"/>
                </a:solidFill>
                <a:latin typeface="+mn-lt"/>
              </a:defRPr>
            </a:lvl8pPr>
            <a:lvl9pPr marL="2716213" indent="-193675" algn="l" rtl="0" eaLnBrk="1" fontAlgn="base" hangingPunct="1">
              <a:lnSpc>
                <a:spcPct val="95000"/>
              </a:lnSpc>
              <a:spcBef>
                <a:spcPct val="15000"/>
              </a:spcBef>
              <a:spcAft>
                <a:spcPct val="0"/>
              </a:spcAft>
              <a:buSzPct val="70000"/>
              <a:buChar char="–"/>
              <a:defRPr sz="1600">
                <a:solidFill>
                  <a:schemeClr val="tx1"/>
                </a:solidFill>
                <a:latin typeface="+mn-lt"/>
              </a:defRPr>
            </a:lvl9pPr>
          </a:lstStyle>
          <a:p>
            <a:r>
              <a:rPr lang="es-ES" kern="0" dirty="0"/>
              <a:t>GMV </a:t>
            </a:r>
            <a:r>
              <a:rPr lang="es-ES" kern="0" dirty="0" smtClean="0"/>
              <a:t>mantiene un </a:t>
            </a:r>
            <a:r>
              <a:rPr lang="es-ES" kern="0" dirty="0"/>
              <a:t>enfoque preventivo que favorezca el medio ambiente, </a:t>
            </a:r>
            <a:r>
              <a:rPr lang="es-ES" kern="0" dirty="0" smtClean="0"/>
              <a:t>fomenta iniciativas </a:t>
            </a:r>
            <a:r>
              <a:rPr lang="es-ES" kern="0" dirty="0"/>
              <a:t>que </a:t>
            </a:r>
            <a:r>
              <a:rPr lang="es-ES" kern="0" dirty="0" smtClean="0"/>
              <a:t>promueven </a:t>
            </a:r>
            <a:r>
              <a:rPr lang="es-ES" kern="0" dirty="0"/>
              <a:t>una mayor responsabilidad ambiental y </a:t>
            </a:r>
            <a:r>
              <a:rPr lang="es-ES" kern="0" dirty="0" smtClean="0"/>
              <a:t>favorece </a:t>
            </a:r>
            <a:r>
              <a:rPr lang="es-ES" kern="0" dirty="0"/>
              <a:t>el desarrollo y la difusión de </a:t>
            </a:r>
            <a:r>
              <a:rPr lang="es-ES" kern="0" dirty="0" smtClean="0"/>
              <a:t>tecnologías </a:t>
            </a:r>
            <a:r>
              <a:rPr lang="es-ES" kern="0" dirty="0"/>
              <a:t>respetuosas con el medioambiente.</a:t>
            </a:r>
          </a:p>
        </p:txBody>
      </p:sp>
      <p:grpSp>
        <p:nvGrpSpPr>
          <p:cNvPr id="13" name="12 Grupo"/>
          <p:cNvGrpSpPr/>
          <p:nvPr/>
        </p:nvGrpSpPr>
        <p:grpSpPr>
          <a:xfrm>
            <a:off x="8347218" y="294918"/>
            <a:ext cx="689276" cy="1388692"/>
            <a:chOff x="7265681" y="260648"/>
            <a:chExt cx="1770815" cy="3567678"/>
          </a:xfrm>
        </p:grpSpPr>
        <p:pic>
          <p:nvPicPr>
            <p:cNvPr id="14" name="Picture 3" descr="I:\desarrollo\SGC\_Certificaciones\AENOR\LogosISO\ISO50001\Gest Energ ISO 50001 BN 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804" y="260648"/>
              <a:ext cx="1718692" cy="31508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7"/>
            <p:cNvSpPr>
              <a:spLocks noChangeArrowheads="1"/>
            </p:cNvSpPr>
            <p:nvPr/>
          </p:nvSpPr>
          <p:spPr bwMode="auto">
            <a:xfrm>
              <a:off x="7265681" y="3512042"/>
              <a:ext cx="1729673" cy="31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ES" altLang="es-ES" sz="800" dirty="0" smtClean="0">
                  <a:solidFill>
                    <a:srgbClr val="000000"/>
                  </a:solidFill>
                </a:rPr>
                <a:t>GE-2015/0041</a:t>
              </a:r>
              <a:endParaRPr lang="es-ES" altLang="es-ES" sz="800" dirty="0">
                <a:solidFill>
                  <a:srgbClr val="000000"/>
                </a:solidFill>
              </a:endParaRPr>
            </a:p>
          </p:txBody>
        </p:sp>
      </p:grpSp>
      <p:grpSp>
        <p:nvGrpSpPr>
          <p:cNvPr id="16" name="15 Grupo"/>
          <p:cNvGrpSpPr/>
          <p:nvPr/>
        </p:nvGrpSpPr>
        <p:grpSpPr>
          <a:xfrm>
            <a:off x="7620421" y="287603"/>
            <a:ext cx="681165" cy="1398927"/>
            <a:chOff x="1927225" y="265113"/>
            <a:chExt cx="1733550" cy="3560242"/>
          </a:xfrm>
        </p:grpSpPr>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225" y="265113"/>
              <a:ext cx="17335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1944538" y="3512040"/>
              <a:ext cx="1713434" cy="3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ES" altLang="es-ES" sz="800" dirty="0">
                  <a:solidFill>
                    <a:srgbClr val="000000"/>
                  </a:solidFill>
                </a:rPr>
                <a:t>GA-2003/0462</a:t>
              </a:r>
            </a:p>
          </p:txBody>
        </p:sp>
      </p:grpSp>
      <p:sp>
        <p:nvSpPr>
          <p:cNvPr id="8" name="7 CuadroTexto"/>
          <p:cNvSpPr txBox="1"/>
          <p:nvPr/>
        </p:nvSpPr>
        <p:spPr>
          <a:xfrm>
            <a:off x="196040" y="2121402"/>
            <a:ext cx="8686740" cy="1785104"/>
          </a:xfrm>
          <a:prstGeom prst="rect">
            <a:avLst/>
          </a:prstGeom>
          <a:noFill/>
        </p:spPr>
        <p:txBody>
          <a:bodyPr wrap="square" rtlCol="0">
            <a:spAutoFit/>
          </a:bodyPr>
          <a:lstStyle/>
          <a:p>
            <a:pPr algn="l"/>
            <a:r>
              <a:rPr lang="es-ES" sz="1100" dirty="0" smtClean="0">
                <a:solidFill>
                  <a:schemeClr val="tx1"/>
                </a:solidFill>
              </a:rPr>
              <a:t>GMV </a:t>
            </a:r>
            <a:r>
              <a:rPr lang="es-ES" sz="1100" dirty="0">
                <a:solidFill>
                  <a:schemeClr val="tx1"/>
                </a:solidFill>
              </a:rPr>
              <a:t>se ha comprometido a realizar una mejora continua del Sistema de Gestión Medioambiental con la renovación de la certificación de acuerdo a la norma UNE-EN ISO </a:t>
            </a:r>
            <a:r>
              <a:rPr lang="es-ES" sz="1100" dirty="0" smtClean="0">
                <a:solidFill>
                  <a:schemeClr val="tx1"/>
                </a:solidFill>
              </a:rPr>
              <a:t>14001:2015</a:t>
            </a:r>
            <a:r>
              <a:rPr lang="es-ES" sz="1100" dirty="0">
                <a:solidFill>
                  <a:schemeClr val="tx1"/>
                </a:solidFill>
              </a:rPr>
              <a:t>; formación y sensibilización en materia </a:t>
            </a:r>
            <a:r>
              <a:rPr lang="es-ES" sz="1100" dirty="0" smtClean="0">
                <a:solidFill>
                  <a:schemeClr val="tx1"/>
                </a:solidFill>
              </a:rPr>
              <a:t>de medioambiente </a:t>
            </a:r>
            <a:r>
              <a:rPr lang="es-ES" sz="1100" dirty="0">
                <a:solidFill>
                  <a:schemeClr val="tx1"/>
                </a:solidFill>
              </a:rPr>
              <a:t>a todos los empleados de la </a:t>
            </a:r>
            <a:r>
              <a:rPr lang="es-ES" sz="1100" dirty="0" smtClean="0">
                <a:solidFill>
                  <a:schemeClr val="tx1"/>
                </a:solidFill>
              </a:rPr>
              <a:t>compañía y sus colaboradores, </a:t>
            </a:r>
            <a:r>
              <a:rPr lang="es-ES" sz="1100" dirty="0">
                <a:solidFill>
                  <a:schemeClr val="tx1"/>
                </a:solidFill>
              </a:rPr>
              <a:t>y la realización de auditorías periódicas, que permiten conocer, la eficacia y adecuación del Sistema de Gestión Medioambiental de cara a verificar el cumplimiento de la legislación y establecer mejoras y </a:t>
            </a:r>
            <a:r>
              <a:rPr lang="es-ES" sz="1100" dirty="0" smtClean="0">
                <a:solidFill>
                  <a:schemeClr val="tx1"/>
                </a:solidFill>
              </a:rPr>
              <a:t>objetivos: </a:t>
            </a:r>
            <a:endParaRPr lang="es-ES" sz="1100" dirty="0">
              <a:solidFill>
                <a:schemeClr val="tx1"/>
              </a:solidFill>
            </a:endParaRPr>
          </a:p>
          <a:p>
            <a:pPr marL="171450" indent="-171450" algn="l">
              <a:spcBef>
                <a:spcPts val="0"/>
              </a:spcBef>
              <a:buFont typeface="Arial" panose="020B0604020202020204" pitchFamily="34" charset="0"/>
              <a:buChar char="•"/>
            </a:pPr>
            <a:r>
              <a:rPr lang="es-ES" sz="1100" dirty="0">
                <a:solidFill>
                  <a:schemeClr val="tx1"/>
                </a:solidFill>
              </a:rPr>
              <a:t>Utilización racional de los recursos con un menor uso de materias primas y </a:t>
            </a:r>
            <a:r>
              <a:rPr lang="es-ES" sz="1100" dirty="0" smtClean="0">
                <a:solidFill>
                  <a:schemeClr val="tx1"/>
                </a:solidFill>
              </a:rPr>
              <a:t>energía</a:t>
            </a:r>
            <a:r>
              <a:rPr lang="es-ES" sz="1100" dirty="0">
                <a:solidFill>
                  <a:schemeClr val="tx1"/>
                </a:solidFill>
              </a:rPr>
              <a:t>, reduciendo la producción de desechos </a:t>
            </a:r>
            <a:r>
              <a:rPr lang="es-ES" sz="1100" dirty="0" smtClean="0">
                <a:solidFill>
                  <a:schemeClr val="tx1"/>
                </a:solidFill>
              </a:rPr>
              <a:t>y asegurando </a:t>
            </a:r>
            <a:r>
              <a:rPr lang="es-ES" sz="1100" dirty="0">
                <a:solidFill>
                  <a:schemeClr val="tx1"/>
                </a:solidFill>
              </a:rPr>
              <a:t>que se elimine </a:t>
            </a:r>
            <a:r>
              <a:rPr lang="es-ES" sz="1100" dirty="0" smtClean="0">
                <a:solidFill>
                  <a:schemeClr val="tx1"/>
                </a:solidFill>
              </a:rPr>
              <a:t>de </a:t>
            </a:r>
            <a:r>
              <a:rPr lang="es-ES" sz="1100" dirty="0">
                <a:solidFill>
                  <a:schemeClr val="tx1"/>
                </a:solidFill>
              </a:rPr>
              <a:t>una forma respetuosa con el medio ambiente.</a:t>
            </a:r>
          </a:p>
          <a:p>
            <a:pPr marL="171450" indent="-171450" algn="l">
              <a:buFont typeface="Arial" panose="020B0604020202020204" pitchFamily="34" charset="0"/>
              <a:buChar char="•"/>
            </a:pPr>
            <a:r>
              <a:rPr lang="es-ES" sz="1100" dirty="0" smtClean="0">
                <a:solidFill>
                  <a:schemeClr val="tx1"/>
                </a:solidFill>
              </a:rPr>
              <a:t>El </a:t>
            </a:r>
            <a:r>
              <a:rPr lang="es-ES" sz="1100" dirty="0">
                <a:solidFill>
                  <a:schemeClr val="tx1"/>
                </a:solidFill>
              </a:rPr>
              <a:t>uso de la energía solar en sus sitios mediante la instalación de paneles solares en sus oficinas centrales.</a:t>
            </a:r>
          </a:p>
          <a:p>
            <a:pPr marL="171450" indent="-171450" algn="l">
              <a:buFont typeface="Arial" panose="020B0604020202020204" pitchFamily="34" charset="0"/>
              <a:buChar char="•"/>
            </a:pPr>
            <a:r>
              <a:rPr lang="es-ES" sz="1100" dirty="0" smtClean="0">
                <a:solidFill>
                  <a:schemeClr val="tx1"/>
                </a:solidFill>
              </a:rPr>
              <a:t>Reducción </a:t>
            </a:r>
            <a:r>
              <a:rPr lang="es-ES" sz="1100" dirty="0">
                <a:solidFill>
                  <a:schemeClr val="tx1"/>
                </a:solidFill>
              </a:rPr>
              <a:t>del consumo de papel y, cuando sea posible, uso de papel reciclado.</a:t>
            </a:r>
          </a:p>
        </p:txBody>
      </p:sp>
      <p:sp>
        <p:nvSpPr>
          <p:cNvPr id="19"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pic>
        <p:nvPicPr>
          <p:cNvPr id="20" name="Imagen 19"/>
          <p:cNvPicPr>
            <a:picLocks noChangeAspect="1"/>
          </p:cNvPicPr>
          <p:nvPr/>
        </p:nvPicPr>
        <p:blipFill>
          <a:blip r:embed="rId4"/>
          <a:stretch>
            <a:fillRect/>
          </a:stretch>
        </p:blipFill>
        <p:spPr>
          <a:xfrm>
            <a:off x="279681" y="3936142"/>
            <a:ext cx="2171550" cy="1174773"/>
          </a:xfrm>
          <a:prstGeom prst="rect">
            <a:avLst/>
          </a:prstGeom>
        </p:spPr>
      </p:pic>
      <p:pic>
        <p:nvPicPr>
          <p:cNvPr id="21" name="Imagen 20"/>
          <p:cNvPicPr>
            <a:picLocks noChangeAspect="1"/>
          </p:cNvPicPr>
          <p:nvPr/>
        </p:nvPicPr>
        <p:blipFill>
          <a:blip r:embed="rId5"/>
          <a:stretch>
            <a:fillRect/>
          </a:stretch>
        </p:blipFill>
        <p:spPr>
          <a:xfrm>
            <a:off x="5505397" y="3936142"/>
            <a:ext cx="2257949" cy="1465289"/>
          </a:xfrm>
          <a:prstGeom prst="rect">
            <a:avLst/>
          </a:prstGeom>
        </p:spPr>
      </p:pic>
      <p:pic>
        <p:nvPicPr>
          <p:cNvPr id="22" name="Imagen 21"/>
          <p:cNvPicPr>
            <a:picLocks noChangeAspect="1"/>
          </p:cNvPicPr>
          <p:nvPr/>
        </p:nvPicPr>
        <p:blipFill>
          <a:blip r:embed="rId6"/>
          <a:stretch>
            <a:fillRect/>
          </a:stretch>
        </p:blipFill>
        <p:spPr>
          <a:xfrm>
            <a:off x="2571132" y="3957246"/>
            <a:ext cx="2820547" cy="1221855"/>
          </a:xfrm>
          <a:prstGeom prst="rect">
            <a:avLst/>
          </a:prstGeom>
        </p:spPr>
      </p:pic>
    </p:spTree>
    <p:extLst>
      <p:ext uri="{BB962C8B-B14F-4D97-AF65-F5344CB8AC3E}">
        <p14:creationId xmlns:p14="http://schemas.microsoft.com/office/powerpoint/2010/main" val="804679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r>
              <a:rPr lang="es-ES" altLang="es-ES" smtClean="0"/>
              <a:t>Página </a:t>
            </a:r>
            <a:fld id="{ADB7B702-0172-47B3-A01D-521A891AF2E3}" type="slidenum">
              <a:rPr lang="es-ES" altLang="es-ES" smtClean="0"/>
              <a:pPr/>
              <a:t>11</a:t>
            </a:fld>
            <a:endParaRPr lang="es-ES" altLang="es-ES" dirty="0"/>
          </a:p>
        </p:txBody>
      </p:sp>
      <p:sp>
        <p:nvSpPr>
          <p:cNvPr id="4" name="Marcador de pie de página 3"/>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5" name="Título 4"/>
          <p:cNvSpPr>
            <a:spLocks noGrp="1"/>
          </p:cNvSpPr>
          <p:nvPr>
            <p:ph type="title"/>
          </p:nvPr>
        </p:nvSpPr>
        <p:spPr/>
        <p:txBody>
          <a:bodyPr/>
          <a:lstStyle/>
          <a:p>
            <a:r>
              <a:rPr lang="es-ES" dirty="0" smtClean="0"/>
              <a:t>LUCHA CONTRA LA CORRUPCIÓN</a:t>
            </a:r>
            <a:endParaRPr lang="es-ES" dirty="0"/>
          </a:p>
        </p:txBody>
      </p:sp>
      <p:sp>
        <p:nvSpPr>
          <p:cNvPr id="6" name="Marcador de texto 5"/>
          <p:cNvSpPr>
            <a:spLocks noGrp="1"/>
          </p:cNvSpPr>
          <p:nvPr>
            <p:ph type="body" sz="quarter" idx="13"/>
          </p:nvPr>
        </p:nvSpPr>
        <p:spPr/>
        <p:txBody>
          <a:bodyPr/>
          <a:lstStyle/>
          <a:p>
            <a:r>
              <a:rPr lang="es-ES" dirty="0" smtClean="0"/>
              <a:t>PRINCIPIOS DEL PACTO MUNDIAL</a:t>
            </a:r>
            <a:endParaRPr lang="es-ES" dirty="0"/>
          </a:p>
        </p:txBody>
      </p:sp>
      <p:sp>
        <p:nvSpPr>
          <p:cNvPr id="7" name="Marcador de texto 6"/>
          <p:cNvSpPr>
            <a:spLocks noGrp="1"/>
          </p:cNvSpPr>
          <p:nvPr>
            <p:ph type="body" sz="quarter" idx="14"/>
          </p:nvPr>
        </p:nvSpPr>
        <p:spPr>
          <a:xfrm>
            <a:off x="263217" y="888776"/>
            <a:ext cx="8572500" cy="3690539"/>
          </a:xfrm>
        </p:spPr>
        <p:txBody>
          <a:bodyPr/>
          <a:lstStyle/>
          <a:p>
            <a:r>
              <a:rPr lang="es-ES" sz="1100" dirty="0"/>
              <a:t>Código de Conducta Ética (el "Código") de GMV expresa las normas éticas y legales de conducta empresarial que </a:t>
            </a:r>
            <a:r>
              <a:rPr lang="es-ES" sz="1100" dirty="0" smtClean="0"/>
              <a:t>todos </a:t>
            </a:r>
            <a:r>
              <a:rPr lang="es-ES" sz="1100" dirty="0"/>
              <a:t>los miembros de la fuerza laboral de GMV </a:t>
            </a:r>
            <a:r>
              <a:rPr lang="es-ES" sz="1100" dirty="0" smtClean="0"/>
              <a:t>deben </a:t>
            </a:r>
            <a:r>
              <a:rPr lang="es-ES" sz="1100" dirty="0"/>
              <a:t>defender y </a:t>
            </a:r>
            <a:r>
              <a:rPr lang="es-ES" sz="1100" dirty="0" smtClean="0"/>
              <a:t>seguir. En </a:t>
            </a:r>
            <a:r>
              <a:rPr lang="es-ES" sz="1100" dirty="0"/>
              <a:t>su punto número 11.- RESPONSABILIDADES ANTE LA COMUNIDAD, contempla lo siguiente:</a:t>
            </a:r>
          </a:p>
          <a:p>
            <a:r>
              <a:rPr lang="es-ES" sz="1100" i="1" dirty="0"/>
              <a:t>GMV no financiará o ayudará, de ninguna forma, a ningún candidato o nominado a desempeñar cargos políticos en ningún territorio, ni de ninguna tendencia. Esta decisión se refiere también a cualquier contribución, incluso referida a asistencia indirecta, como la entrega de bienes, servicios o equipos a candidatos o partidos políticos.</a:t>
            </a:r>
          </a:p>
          <a:p>
            <a:r>
              <a:rPr lang="es-ES" sz="1100" i="1" dirty="0"/>
              <a:t>Tampoco se compensará a ningún empleado, directa o indirectamente, por cualquier contribución que este haya hecho para apoyar este tipo de actividades o a estos candidatos. Ello implica que GMV no autorizará que se utilice el tiempo retribuido por GMV para que su </a:t>
            </a:r>
            <a:r>
              <a:rPr lang="es-ES" sz="1100" i="1" dirty="0" smtClean="0"/>
              <a:t>personal </a:t>
            </a:r>
            <a:r>
              <a:rPr lang="es-ES" sz="1100" i="1" dirty="0"/>
              <a:t>las realice</a:t>
            </a:r>
            <a:r>
              <a:rPr lang="es-ES" sz="1100" i="1" dirty="0" smtClean="0"/>
              <a:t>.</a:t>
            </a:r>
          </a:p>
          <a:p>
            <a:r>
              <a:rPr lang="es-ES" sz="1100" dirty="0"/>
              <a:t>Todos los empleados de GMV deben informar sobre cualquier hecho o sospecha de comportamientos ilegales o no éticos en el Buzón del Responsable de Ética. El Responsable de Ética de GMV realizará un proceso justo, llevando a cabo todas las investigaciones necesarias para clarificar incumplimientos y actos incorrectos.</a:t>
            </a:r>
          </a:p>
          <a:p>
            <a:r>
              <a:rPr lang="es-ES" sz="1100" dirty="0"/>
              <a:t>Las normas contenidas en el Código de Conducta Ética, deben ser conocidas por los agentes o representantes que actúen para y en representación de GMV, y por tanto, una copia resumida del mismo se incluye en los acuerdos o contratos escritos que se firmen. En el caso de que estas relaciones aún no se hayan formalizado con un acuerdo escrito, GMV les hará llegar este documento, tan pronto como el agente o representante comience su actividad con </a:t>
            </a:r>
            <a:r>
              <a:rPr lang="es-ES" sz="1100" dirty="0" smtClean="0"/>
              <a:t>la compañía. </a:t>
            </a:r>
            <a:r>
              <a:rPr lang="es-ES" sz="1100" dirty="0"/>
              <a:t>Antes de iniciar cualquier relación con un nuevo agente, consultor o representante, GMV realizará un análisis de su perfil de integridad y trayectoria</a:t>
            </a:r>
            <a:r>
              <a:rPr lang="es-ES" sz="1100" dirty="0" smtClean="0"/>
              <a:t>.</a:t>
            </a:r>
          </a:p>
          <a:p>
            <a:r>
              <a:rPr lang="es-ES" sz="1100" dirty="0" smtClean="0"/>
              <a:t>El documento íntegro se encuentra publicado en la intranet para su revisión y conocimiento por todos los empleados.</a:t>
            </a:r>
            <a:endParaRPr lang="es-ES" sz="1100" dirty="0"/>
          </a:p>
        </p:txBody>
      </p:sp>
      <p:sp>
        <p:nvSpPr>
          <p:cNvPr id="9" name="Marcador de texto 5"/>
          <p:cNvSpPr txBox="1">
            <a:spLocks/>
          </p:cNvSpPr>
          <p:nvPr/>
        </p:nvSpPr>
        <p:spPr bwMode="auto">
          <a:xfrm>
            <a:off x="300038" y="667713"/>
            <a:ext cx="8574088" cy="14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50000"/>
              </a:spcBef>
              <a:spcAft>
                <a:spcPct val="20000"/>
              </a:spcAft>
              <a:defRPr sz="900" b="1">
                <a:solidFill>
                  <a:srgbClr val="8B8D8E"/>
                </a:solidFill>
                <a:latin typeface="+mn-lt"/>
                <a:ea typeface="+mn-ea"/>
                <a:cs typeface="+mn-cs"/>
              </a:defRPr>
            </a:lvl1pPr>
            <a:lvl2pPr marL="234950" indent="-233363" algn="l" rtl="0" eaLnBrk="1" fontAlgn="base" hangingPunct="1">
              <a:lnSpc>
                <a:spcPct val="95000"/>
              </a:lnSpc>
              <a:spcBef>
                <a:spcPct val="20000"/>
              </a:spcBef>
              <a:spcAft>
                <a:spcPct val="0"/>
              </a:spcAft>
              <a:buClr>
                <a:srgbClr val="8B8D8E"/>
              </a:buClr>
              <a:buSzPct val="80000"/>
              <a:buFont typeface="Wingdings" pitchFamily="2" charset="2"/>
              <a:buChar char="n"/>
              <a:defRPr sz="1000">
                <a:solidFill>
                  <a:schemeClr val="tx1"/>
                </a:solidFill>
                <a:latin typeface="+mn-lt"/>
              </a:defRPr>
            </a:lvl2pPr>
            <a:lvl3pPr marL="457200" indent="-220663" algn="l" rtl="0" eaLnBrk="1" fontAlgn="base" hangingPunct="1">
              <a:lnSpc>
                <a:spcPct val="95000"/>
              </a:lnSpc>
              <a:spcBef>
                <a:spcPct val="25000"/>
              </a:spcBef>
              <a:spcAft>
                <a:spcPct val="0"/>
              </a:spcAft>
              <a:buChar char="–"/>
              <a:defRPr sz="1000">
                <a:solidFill>
                  <a:schemeClr val="tx1"/>
                </a:solidFill>
                <a:latin typeface="+mn-lt"/>
              </a:defRPr>
            </a:lvl3pPr>
            <a:lvl4pPr marL="692150" indent="-233363" algn="l" rtl="0" eaLnBrk="1" fontAlgn="base" hangingPunct="1">
              <a:lnSpc>
                <a:spcPct val="95000"/>
              </a:lnSpc>
              <a:spcBef>
                <a:spcPct val="25000"/>
              </a:spcBef>
              <a:spcAft>
                <a:spcPct val="0"/>
              </a:spcAft>
              <a:buSzPct val="70000"/>
              <a:buChar char="•"/>
              <a:defRPr sz="1000">
                <a:solidFill>
                  <a:schemeClr val="tx1"/>
                </a:solidFill>
                <a:latin typeface="+mn-lt"/>
              </a:defRPr>
            </a:lvl4pPr>
            <a:lvl5pPr marL="887413" indent="-193675" algn="l" rtl="0" eaLnBrk="1" fontAlgn="base" hangingPunct="1">
              <a:lnSpc>
                <a:spcPct val="95000"/>
              </a:lnSpc>
              <a:spcBef>
                <a:spcPct val="15000"/>
              </a:spcBef>
              <a:spcAft>
                <a:spcPct val="0"/>
              </a:spcAft>
              <a:buSzPct val="70000"/>
              <a:buChar char="–"/>
              <a:defRPr sz="1000">
                <a:solidFill>
                  <a:schemeClr val="tx1"/>
                </a:solidFill>
                <a:latin typeface="+mn-lt"/>
              </a:defRPr>
            </a:lvl5pPr>
            <a:lvl6pPr marL="1344613" indent="-193675" algn="l" rtl="0" eaLnBrk="1" fontAlgn="base" hangingPunct="1">
              <a:lnSpc>
                <a:spcPct val="95000"/>
              </a:lnSpc>
              <a:spcBef>
                <a:spcPct val="15000"/>
              </a:spcBef>
              <a:spcAft>
                <a:spcPct val="0"/>
              </a:spcAft>
              <a:buSzPct val="70000"/>
              <a:buChar char="–"/>
              <a:defRPr sz="1600">
                <a:solidFill>
                  <a:schemeClr val="tx1"/>
                </a:solidFill>
                <a:latin typeface="+mn-lt"/>
              </a:defRPr>
            </a:lvl6pPr>
            <a:lvl7pPr marL="1801813" indent="-193675" algn="l" rtl="0" eaLnBrk="1" fontAlgn="base" hangingPunct="1">
              <a:lnSpc>
                <a:spcPct val="95000"/>
              </a:lnSpc>
              <a:spcBef>
                <a:spcPct val="15000"/>
              </a:spcBef>
              <a:spcAft>
                <a:spcPct val="0"/>
              </a:spcAft>
              <a:buSzPct val="70000"/>
              <a:buChar char="–"/>
              <a:defRPr sz="1600">
                <a:solidFill>
                  <a:schemeClr val="tx1"/>
                </a:solidFill>
                <a:latin typeface="+mn-lt"/>
              </a:defRPr>
            </a:lvl7pPr>
            <a:lvl8pPr marL="2259013" indent="-193675" algn="l" rtl="0" eaLnBrk="1" fontAlgn="base" hangingPunct="1">
              <a:lnSpc>
                <a:spcPct val="95000"/>
              </a:lnSpc>
              <a:spcBef>
                <a:spcPct val="15000"/>
              </a:spcBef>
              <a:spcAft>
                <a:spcPct val="0"/>
              </a:spcAft>
              <a:buSzPct val="70000"/>
              <a:buChar char="–"/>
              <a:defRPr sz="1600">
                <a:solidFill>
                  <a:schemeClr val="tx1"/>
                </a:solidFill>
                <a:latin typeface="+mn-lt"/>
              </a:defRPr>
            </a:lvl8pPr>
            <a:lvl9pPr marL="2716213" indent="-193675" algn="l" rtl="0" eaLnBrk="1" fontAlgn="base" hangingPunct="1">
              <a:lnSpc>
                <a:spcPct val="95000"/>
              </a:lnSpc>
              <a:spcBef>
                <a:spcPct val="15000"/>
              </a:spcBef>
              <a:spcAft>
                <a:spcPct val="0"/>
              </a:spcAft>
              <a:buSzPct val="70000"/>
              <a:buChar char="–"/>
              <a:defRPr sz="1600">
                <a:solidFill>
                  <a:schemeClr val="tx1"/>
                </a:solidFill>
                <a:latin typeface="+mn-lt"/>
              </a:defRPr>
            </a:lvl9pPr>
          </a:lstStyle>
          <a:p>
            <a:r>
              <a:rPr lang="es-ES" kern="0" dirty="0"/>
              <a:t>GMV </a:t>
            </a:r>
            <a:r>
              <a:rPr lang="es-ES" kern="0" dirty="0" smtClean="0"/>
              <a:t>trabaja contra </a:t>
            </a:r>
            <a:r>
              <a:rPr lang="es-ES" kern="0" dirty="0"/>
              <a:t>la corrupción en todas sus formas, incluidas extorsión y soborno.</a:t>
            </a:r>
          </a:p>
        </p:txBody>
      </p:sp>
      <p:sp>
        <p:nvSpPr>
          <p:cNvPr id="10"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292806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dirty="0" smtClean="0"/>
              <a:t>OBJETIVOS DE DESARROLLO SOSTENIBLE</a:t>
            </a:r>
            <a:endParaRPr lang="es-ES" dirty="0"/>
          </a:p>
        </p:txBody>
      </p:sp>
      <p:sp>
        <p:nvSpPr>
          <p:cNvPr id="3" name="Marcador de texto 2"/>
          <p:cNvSpPr>
            <a:spLocks noGrp="1"/>
          </p:cNvSpPr>
          <p:nvPr>
            <p:ph type="body" sz="quarter" idx="11"/>
          </p:nvPr>
        </p:nvSpPr>
        <p:spPr>
          <a:xfrm rot="16200000">
            <a:off x="-495200" y="2249232"/>
            <a:ext cx="5558348" cy="1373188"/>
          </a:xfrm>
        </p:spPr>
        <p:txBody>
          <a:bodyPr/>
          <a:lstStyle/>
          <a:p>
            <a:r>
              <a:rPr lang="es-ES" dirty="0" smtClean="0"/>
              <a:t>ACTUACIÓN </a:t>
            </a:r>
            <a:r>
              <a:rPr lang="es-ES" dirty="0"/>
              <a:t>Y </a:t>
            </a:r>
            <a:r>
              <a:rPr lang="es-ES" dirty="0" smtClean="0"/>
              <a:t>RETOS</a:t>
            </a:r>
            <a:endParaRPr lang="es-ES" dirty="0"/>
          </a:p>
        </p:txBody>
      </p:sp>
    </p:spTree>
    <p:extLst>
      <p:ext uri="{BB962C8B-B14F-4D97-AF65-F5344CB8AC3E}">
        <p14:creationId xmlns:p14="http://schemas.microsoft.com/office/powerpoint/2010/main" val="158041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13</a:t>
            </a:fld>
            <a:endParaRPr lang="es-ES" altLang="es-ES" dirty="0"/>
          </a:p>
        </p:txBody>
      </p:sp>
      <p:sp>
        <p:nvSpPr>
          <p:cNvPr id="4" name="3 Marcador de pie de página"/>
          <p:cNvSpPr>
            <a:spLocks noGrp="1"/>
          </p:cNvSpPr>
          <p:nvPr>
            <p:ph type="ftr" sz="quarter" idx="12"/>
          </p:nvPr>
        </p:nvSpPr>
        <p:spPr/>
        <p:txBody>
          <a:bodyPr/>
          <a:lstStyle/>
          <a:p>
            <a:r>
              <a:rPr lang="es-ES" altLang="es-ES" dirty="0" smtClean="0"/>
              <a:t>Pacto Mundial, Informe Progreso 2018</a:t>
            </a:r>
            <a:endParaRPr lang="en-US" altLang="es-ES" dirty="0"/>
          </a:p>
        </p:txBody>
      </p:sp>
      <p:sp>
        <p:nvSpPr>
          <p:cNvPr id="5" name="4 Título"/>
          <p:cNvSpPr>
            <a:spLocks noGrp="1"/>
          </p:cNvSpPr>
          <p:nvPr>
            <p:ph type="title"/>
          </p:nvPr>
        </p:nvSpPr>
        <p:spPr>
          <a:xfrm rot="16200000">
            <a:off x="-1867611" y="2320735"/>
            <a:ext cx="5040250" cy="841375"/>
          </a:xfrm>
        </p:spPr>
        <p:txBody>
          <a:bodyPr/>
          <a:lstStyle/>
          <a:p>
            <a:r>
              <a:rPr lang="es-ES" sz="2600" dirty="0" smtClean="0"/>
              <a:t>OBJETIVOS DE DESARROLLO SOSTENIBLE</a:t>
            </a:r>
            <a:endParaRPr lang="es-ES" sz="2600" dirty="0"/>
          </a:p>
        </p:txBody>
      </p:sp>
      <p:sp>
        <p:nvSpPr>
          <p:cNvPr id="6" name="5 Marcador de texto"/>
          <p:cNvSpPr>
            <a:spLocks noGrp="1"/>
          </p:cNvSpPr>
          <p:nvPr>
            <p:ph type="body" sz="quarter" idx="14"/>
          </p:nvPr>
        </p:nvSpPr>
        <p:spPr>
          <a:xfrm>
            <a:off x="1074216" y="234951"/>
            <a:ext cx="3736323" cy="4774371"/>
          </a:xfrm>
        </p:spPr>
        <p:txBody>
          <a:bodyPr/>
          <a:lstStyle/>
          <a:p>
            <a:r>
              <a:rPr lang="es-ES" sz="900" b="1" u="sng" dirty="0"/>
              <a:t>ODS </a:t>
            </a:r>
            <a:r>
              <a:rPr lang="es-ES" sz="900" b="1" u="sng" dirty="0" smtClean="0"/>
              <a:t>3: VIDA SANA Y BIENESTAR</a:t>
            </a:r>
          </a:p>
          <a:p>
            <a:pPr marL="0" indent="0">
              <a:buNone/>
            </a:pPr>
            <a:r>
              <a:rPr lang="es-ES" sz="900" dirty="0" smtClean="0"/>
              <a:t>La tecnología de GMV está orientada a desarrollar la sanidad del futuro: sostenible, de calidad, personalizada y centrada en el paciente. </a:t>
            </a:r>
            <a:endParaRPr lang="es-ES" sz="900" dirty="0" smtClean="0"/>
          </a:p>
          <a:p>
            <a:pPr marL="0" indent="0">
              <a:buNone/>
            </a:pPr>
            <a:r>
              <a:rPr lang="es-ES" sz="900" dirty="0" smtClean="0"/>
              <a:t>La </a:t>
            </a:r>
            <a:r>
              <a:rPr lang="es-ES" sz="900" dirty="0"/>
              <a:t>firme apuesta en </a:t>
            </a:r>
            <a:r>
              <a:rPr lang="es-ES" sz="900" dirty="0" err="1"/>
              <a:t>I+D+i</a:t>
            </a:r>
            <a:r>
              <a:rPr lang="es-ES" sz="900" dirty="0"/>
              <a:t> de GMV le llevó, hace más de veinte años, a afrontar retos para mejorar la salud. A partir del conocimiento adquirido por la compañía en simulación espacial y robótica, y en colaboración con Hospitales, Institutos de Investigación Sanitaria, Universidades y entidades de referencia como el </a:t>
            </a:r>
            <a:r>
              <a:rPr lang="es-ES" sz="900" dirty="0" err="1"/>
              <a:t>Innovative</a:t>
            </a:r>
            <a:r>
              <a:rPr lang="es-ES" sz="900" dirty="0"/>
              <a:t> Medicine </a:t>
            </a:r>
            <a:r>
              <a:rPr lang="es-ES" sz="900" dirty="0" err="1"/>
              <a:t>Initiative</a:t>
            </a:r>
            <a:r>
              <a:rPr lang="es-ES" sz="900" dirty="0"/>
              <a:t> (IMI) o EIT Health, ha desarrollado innovadores productos, soluciones y servicios e impulsado proyectos de relevancia, desde la Telemedicina -con aplicaciones específicas de </a:t>
            </a:r>
            <a:r>
              <a:rPr lang="es-ES" sz="900" dirty="0" err="1"/>
              <a:t>telepediatría</a:t>
            </a:r>
            <a:r>
              <a:rPr lang="es-ES" sz="900" dirty="0"/>
              <a:t>, </a:t>
            </a:r>
            <a:r>
              <a:rPr lang="es-ES" sz="900" dirty="0" err="1"/>
              <a:t>teleoftalmología</a:t>
            </a:r>
            <a:r>
              <a:rPr lang="es-ES" sz="900" dirty="0"/>
              <a:t>, </a:t>
            </a:r>
            <a:r>
              <a:rPr lang="es-ES" sz="900" dirty="0" err="1"/>
              <a:t>telerehabilitación</a:t>
            </a:r>
            <a:r>
              <a:rPr lang="es-ES" sz="900" dirty="0"/>
              <a:t> y cuidado de enfermos crónicos hasta la explotación de datos clínicos y epidemiológicos haciendo uso de analítica avanzada o el diseño de simuladores quirúrgicos y planificadores para la aplicación de Radioterapia </a:t>
            </a:r>
            <a:r>
              <a:rPr lang="es-ES" sz="900" dirty="0" err="1"/>
              <a:t>Intraoperatoria</a:t>
            </a:r>
            <a:r>
              <a:rPr lang="es-ES" sz="900" dirty="0"/>
              <a:t>.</a:t>
            </a:r>
            <a:endParaRPr lang="es-ES" sz="900" dirty="0" smtClean="0"/>
          </a:p>
        </p:txBody>
      </p:sp>
      <p:sp>
        <p:nvSpPr>
          <p:cNvPr id="7" name="6 CuadroTexto"/>
          <p:cNvSpPr txBox="1"/>
          <p:nvPr/>
        </p:nvSpPr>
        <p:spPr>
          <a:xfrm>
            <a:off x="4952694" y="152038"/>
            <a:ext cx="4101806" cy="230832"/>
          </a:xfrm>
          <a:prstGeom prst="rect">
            <a:avLst/>
          </a:prstGeom>
          <a:noFill/>
        </p:spPr>
        <p:txBody>
          <a:bodyPr wrap="square" rtlCol="0">
            <a:spAutoFit/>
          </a:bodyPr>
          <a:lstStyle/>
          <a:p>
            <a:pPr algn="l"/>
            <a:r>
              <a:rPr lang="es-ES" sz="900" b="1" dirty="0" smtClean="0">
                <a:solidFill>
                  <a:srgbClr val="DF0024"/>
                </a:solidFill>
              </a:rPr>
              <a:t>PROYECTOS GMV</a:t>
            </a:r>
          </a:p>
        </p:txBody>
      </p:sp>
      <p:pic>
        <p:nvPicPr>
          <p:cNvPr id="9" name="Imagen 8"/>
          <p:cNvPicPr>
            <a:picLocks noChangeAspect="1"/>
          </p:cNvPicPr>
          <p:nvPr/>
        </p:nvPicPr>
        <p:blipFill>
          <a:blip r:embed="rId2"/>
          <a:stretch>
            <a:fillRect/>
          </a:stretch>
        </p:blipFill>
        <p:spPr>
          <a:xfrm>
            <a:off x="4924367" y="381727"/>
            <a:ext cx="2028384" cy="1977559"/>
          </a:xfrm>
          <a:prstGeom prst="rect">
            <a:avLst/>
          </a:prstGeom>
        </p:spPr>
      </p:pic>
      <p:sp>
        <p:nvSpPr>
          <p:cNvPr id="10" name="Rectángulo 9"/>
          <p:cNvSpPr/>
          <p:nvPr/>
        </p:nvSpPr>
        <p:spPr>
          <a:xfrm>
            <a:off x="6838856" y="524692"/>
            <a:ext cx="2329540" cy="1692771"/>
          </a:xfrm>
          <a:prstGeom prst="rect">
            <a:avLst/>
          </a:prstGeom>
        </p:spPr>
        <p:txBody>
          <a:bodyPr wrap="square">
            <a:spAutoFit/>
          </a:bodyPr>
          <a:lstStyle/>
          <a:p>
            <a:r>
              <a:rPr lang="es-ES" sz="800" dirty="0">
                <a:solidFill>
                  <a:schemeClr val="tx1"/>
                </a:solidFill>
              </a:rPr>
              <a:t>GMV ha presentado, por fin, la plataforma para recoger los datos de pacientes con enfermedades oncológicas de la sangre de varios países europeos (España, Alemania, Francia, Inglaterra e Italia). La compañía española, única tecnológica del proyecto, se encuadra dentro de la Alianza </a:t>
            </a:r>
            <a:r>
              <a:rPr lang="es-ES" sz="800" dirty="0" err="1">
                <a:solidFill>
                  <a:schemeClr val="tx1"/>
                </a:solidFill>
              </a:rPr>
              <a:t>Harmony</a:t>
            </a:r>
            <a:r>
              <a:rPr lang="es-ES" sz="800" dirty="0">
                <a:solidFill>
                  <a:schemeClr val="tx1"/>
                </a:solidFill>
              </a:rPr>
              <a:t> (creada conjuntamente entre la Unión Europea y la asociación de la industria farmacéutica EFPIA), una iniciativa sin precedentes en la lucha contra el cáncer de sangre mediante el uso de análisis Big </a:t>
            </a:r>
            <a:r>
              <a:rPr lang="es-ES" sz="800" dirty="0" smtClean="0">
                <a:solidFill>
                  <a:schemeClr val="tx1"/>
                </a:solidFill>
              </a:rPr>
              <a:t>Data.</a:t>
            </a:r>
            <a:endParaRPr lang="es-ES" sz="800" dirty="0">
              <a:solidFill>
                <a:schemeClr val="tx1"/>
              </a:solidFill>
            </a:endParaRPr>
          </a:p>
        </p:txBody>
      </p:sp>
      <p:pic>
        <p:nvPicPr>
          <p:cNvPr id="12" name="Imagen 11"/>
          <p:cNvPicPr>
            <a:picLocks noChangeAspect="1"/>
          </p:cNvPicPr>
          <p:nvPr/>
        </p:nvPicPr>
        <p:blipFill>
          <a:blip r:embed="rId3"/>
          <a:stretch>
            <a:fillRect/>
          </a:stretch>
        </p:blipFill>
        <p:spPr>
          <a:xfrm>
            <a:off x="1048596" y="2643419"/>
            <a:ext cx="6490741" cy="1227136"/>
          </a:xfrm>
          <a:prstGeom prst="rect">
            <a:avLst/>
          </a:prstGeom>
        </p:spPr>
      </p:pic>
      <p:pic>
        <p:nvPicPr>
          <p:cNvPr id="13" name="Imagen 12"/>
          <p:cNvPicPr>
            <a:picLocks noChangeAspect="1"/>
          </p:cNvPicPr>
          <p:nvPr/>
        </p:nvPicPr>
        <p:blipFill>
          <a:blip r:embed="rId4"/>
          <a:stretch>
            <a:fillRect/>
          </a:stretch>
        </p:blipFill>
        <p:spPr>
          <a:xfrm>
            <a:off x="1184223" y="3950064"/>
            <a:ext cx="5224072" cy="1143070"/>
          </a:xfrm>
          <a:prstGeom prst="rect">
            <a:avLst/>
          </a:prstGeom>
        </p:spPr>
      </p:pic>
      <p:pic>
        <p:nvPicPr>
          <p:cNvPr id="14" name="Imagen 13"/>
          <p:cNvPicPr>
            <a:picLocks noChangeAspect="1"/>
          </p:cNvPicPr>
          <p:nvPr/>
        </p:nvPicPr>
        <p:blipFill>
          <a:blip r:embed="rId5"/>
          <a:stretch>
            <a:fillRect/>
          </a:stretch>
        </p:blipFill>
        <p:spPr>
          <a:xfrm>
            <a:off x="6295863" y="3948418"/>
            <a:ext cx="1707763" cy="983040"/>
          </a:xfrm>
          <a:prstGeom prst="rect">
            <a:avLst/>
          </a:prstGeom>
        </p:spPr>
      </p:pic>
      <p:sp>
        <p:nvSpPr>
          <p:cNvPr id="15"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182596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14</a:t>
            </a:fld>
            <a:endParaRPr lang="es-ES" altLang="es-ES" dirty="0"/>
          </a:p>
        </p:txBody>
      </p:sp>
      <p:sp>
        <p:nvSpPr>
          <p:cNvPr id="4" name="3 Marcador de pie de página"/>
          <p:cNvSpPr>
            <a:spLocks noGrp="1"/>
          </p:cNvSpPr>
          <p:nvPr>
            <p:ph type="ftr" sz="quarter" idx="12"/>
          </p:nvPr>
        </p:nvSpPr>
        <p:spPr/>
        <p:txBody>
          <a:bodyPr/>
          <a:lstStyle/>
          <a:p>
            <a:r>
              <a:rPr lang="es-ES" altLang="es-ES" dirty="0" smtClean="0"/>
              <a:t>Pacto Mundial, Informe Progreso 2018</a:t>
            </a:r>
            <a:endParaRPr lang="en-US" altLang="es-ES" dirty="0"/>
          </a:p>
        </p:txBody>
      </p:sp>
      <p:sp>
        <p:nvSpPr>
          <p:cNvPr id="5" name="4 Título"/>
          <p:cNvSpPr>
            <a:spLocks noGrp="1"/>
          </p:cNvSpPr>
          <p:nvPr>
            <p:ph type="title"/>
          </p:nvPr>
        </p:nvSpPr>
        <p:spPr>
          <a:xfrm rot="16200000">
            <a:off x="-1867611" y="2320735"/>
            <a:ext cx="5040250" cy="841375"/>
          </a:xfrm>
        </p:spPr>
        <p:txBody>
          <a:bodyPr/>
          <a:lstStyle/>
          <a:p>
            <a:r>
              <a:rPr lang="es-ES" sz="2600" dirty="0" smtClean="0"/>
              <a:t>OBJETIVOS DE DESARROLLO SOSTENIBLE</a:t>
            </a:r>
            <a:endParaRPr lang="es-ES" sz="2600" dirty="0"/>
          </a:p>
        </p:txBody>
      </p:sp>
      <p:sp>
        <p:nvSpPr>
          <p:cNvPr id="6" name="5 Marcador de texto"/>
          <p:cNvSpPr>
            <a:spLocks noGrp="1"/>
          </p:cNvSpPr>
          <p:nvPr>
            <p:ph type="body" sz="quarter" idx="14"/>
          </p:nvPr>
        </p:nvSpPr>
        <p:spPr>
          <a:xfrm>
            <a:off x="1147764" y="234950"/>
            <a:ext cx="4442003" cy="228981"/>
          </a:xfrm>
        </p:spPr>
        <p:txBody>
          <a:bodyPr/>
          <a:lstStyle/>
          <a:p>
            <a:r>
              <a:rPr lang="es-ES" sz="900" b="1" u="sng" dirty="0"/>
              <a:t>ODS 9: INFRAESTRUCTURAS</a:t>
            </a:r>
            <a:r>
              <a:rPr lang="es-ES" sz="900" b="1" u="sng" dirty="0" smtClean="0"/>
              <a:t>, INDUSTRIALIZACIÓN</a:t>
            </a:r>
            <a:r>
              <a:rPr lang="es-ES" sz="900" b="1" u="sng" dirty="0"/>
              <a:t>, </a:t>
            </a:r>
            <a:r>
              <a:rPr lang="es-ES" sz="900" b="1" u="sng" dirty="0" smtClean="0"/>
              <a:t>INNOVACIÓN</a:t>
            </a:r>
          </a:p>
        </p:txBody>
      </p:sp>
      <p:sp>
        <p:nvSpPr>
          <p:cNvPr id="9" name="8 CuadroTexto"/>
          <p:cNvSpPr txBox="1"/>
          <p:nvPr/>
        </p:nvSpPr>
        <p:spPr>
          <a:xfrm>
            <a:off x="1041399" y="646805"/>
            <a:ext cx="3578310" cy="2100575"/>
          </a:xfrm>
          <a:prstGeom prst="rect">
            <a:avLst/>
          </a:prstGeom>
          <a:noFill/>
        </p:spPr>
        <p:txBody>
          <a:bodyPr wrap="square" rtlCol="0">
            <a:spAutoFit/>
          </a:bodyPr>
          <a:lstStyle/>
          <a:p>
            <a:pPr marL="0" indent="0" algn="l">
              <a:buNone/>
            </a:pPr>
            <a:r>
              <a:rPr lang="es-ES" sz="900" dirty="0" smtClean="0">
                <a:solidFill>
                  <a:schemeClr val="tx1"/>
                </a:solidFill>
              </a:rPr>
              <a:t>- </a:t>
            </a:r>
            <a:r>
              <a:rPr lang="es-ES" sz="900" dirty="0">
                <a:solidFill>
                  <a:schemeClr val="tx1"/>
                </a:solidFill>
              </a:rPr>
              <a:t>En GMV trabajamos en nuevos modelos de desarrollo que contribuyen a impulsar la Industria 4.0, aplicando </a:t>
            </a:r>
            <a:r>
              <a:rPr lang="es-ES" sz="900" b="1" dirty="0" err="1">
                <a:solidFill>
                  <a:schemeClr val="tx1"/>
                </a:solidFill>
              </a:rPr>
              <a:t>DevOps</a:t>
            </a:r>
            <a:r>
              <a:rPr lang="es-ES" sz="900" b="1" dirty="0">
                <a:solidFill>
                  <a:schemeClr val="tx1"/>
                </a:solidFill>
              </a:rPr>
              <a:t> a la robótica </a:t>
            </a:r>
            <a:r>
              <a:rPr lang="es-ES" sz="900" dirty="0">
                <a:solidFill>
                  <a:schemeClr val="tx1"/>
                </a:solidFill>
              </a:rPr>
              <a:t>colaborativa con el objetivo de cumplir las necesidades de nuestros clientes y de impulsar el sector industrial hacia la transformación digital</a:t>
            </a:r>
            <a:r>
              <a:rPr lang="es-ES" sz="900" dirty="0" smtClean="0">
                <a:solidFill>
                  <a:schemeClr val="tx1"/>
                </a:solidFill>
              </a:rPr>
              <a:t>. </a:t>
            </a:r>
            <a:endParaRPr lang="es-ES" sz="900" dirty="0">
              <a:solidFill>
                <a:schemeClr val="tx1"/>
              </a:solidFill>
            </a:endParaRPr>
          </a:p>
          <a:p>
            <a:pPr marL="0" indent="0" algn="l">
              <a:buNone/>
            </a:pPr>
            <a:r>
              <a:rPr lang="es-ES" sz="900" dirty="0" smtClean="0">
                <a:solidFill>
                  <a:schemeClr val="tx1"/>
                </a:solidFill>
              </a:rPr>
              <a:t>- GMV continúa liderando </a:t>
            </a:r>
            <a:r>
              <a:rPr lang="es-ES" sz="900" dirty="0">
                <a:solidFill>
                  <a:schemeClr val="tx1"/>
                </a:solidFill>
              </a:rPr>
              <a:t>el proyecto </a:t>
            </a:r>
            <a:r>
              <a:rPr lang="es-ES" sz="900" i="1" dirty="0">
                <a:solidFill>
                  <a:schemeClr val="tx1"/>
                </a:solidFill>
              </a:rPr>
              <a:t>PRODUCTIO</a:t>
            </a:r>
            <a:r>
              <a:rPr lang="es-ES" sz="900" dirty="0">
                <a:solidFill>
                  <a:schemeClr val="tx1"/>
                </a:solidFill>
              </a:rPr>
              <a:t> (</a:t>
            </a:r>
            <a:r>
              <a:rPr lang="es-ES" sz="900" dirty="0" err="1">
                <a:solidFill>
                  <a:schemeClr val="tx1"/>
                </a:solidFill>
              </a:rPr>
              <a:t>PROductivity</a:t>
            </a:r>
            <a:r>
              <a:rPr lang="es-ES" sz="900" dirty="0">
                <a:solidFill>
                  <a:schemeClr val="tx1"/>
                </a:solidFill>
              </a:rPr>
              <a:t> </a:t>
            </a:r>
            <a:r>
              <a:rPr lang="es-ES" sz="900" dirty="0" err="1">
                <a:solidFill>
                  <a:schemeClr val="tx1"/>
                </a:solidFill>
              </a:rPr>
              <a:t>InDUstrial</a:t>
            </a:r>
            <a:r>
              <a:rPr lang="es-ES" sz="900" dirty="0">
                <a:solidFill>
                  <a:schemeClr val="tx1"/>
                </a:solidFill>
              </a:rPr>
              <a:t> </a:t>
            </a:r>
            <a:r>
              <a:rPr lang="es-ES" sz="900" dirty="0" err="1">
                <a:solidFill>
                  <a:schemeClr val="tx1"/>
                </a:solidFill>
              </a:rPr>
              <a:t>EnhanCement</a:t>
            </a:r>
            <a:r>
              <a:rPr lang="es-ES" sz="900" dirty="0">
                <a:solidFill>
                  <a:schemeClr val="tx1"/>
                </a:solidFill>
              </a:rPr>
              <a:t> </a:t>
            </a:r>
            <a:r>
              <a:rPr lang="es-ES" sz="900" dirty="0" err="1">
                <a:solidFill>
                  <a:schemeClr val="tx1"/>
                </a:solidFill>
              </a:rPr>
              <a:t>through</a:t>
            </a:r>
            <a:r>
              <a:rPr lang="es-ES" sz="900" dirty="0">
                <a:solidFill>
                  <a:schemeClr val="tx1"/>
                </a:solidFill>
              </a:rPr>
              <a:t> </a:t>
            </a:r>
            <a:r>
              <a:rPr lang="es-ES" sz="900" dirty="0" err="1">
                <a:solidFill>
                  <a:schemeClr val="tx1"/>
                </a:solidFill>
              </a:rPr>
              <a:t>enabling</a:t>
            </a:r>
            <a:r>
              <a:rPr lang="es-ES" sz="900" dirty="0">
                <a:solidFill>
                  <a:schemeClr val="tx1"/>
                </a:solidFill>
              </a:rPr>
              <a:t> </a:t>
            </a:r>
            <a:r>
              <a:rPr lang="es-ES" sz="900" dirty="0" err="1">
                <a:solidFill>
                  <a:schemeClr val="tx1"/>
                </a:solidFill>
              </a:rPr>
              <a:t>TechnlOgies</a:t>
            </a:r>
            <a:r>
              <a:rPr lang="es-ES" sz="900" dirty="0">
                <a:solidFill>
                  <a:schemeClr val="tx1"/>
                </a:solidFill>
              </a:rPr>
              <a:t>) en el que participan un Consorcio Nacional de I+D multisectorial y multidisciplinar, con el objetivo de “investigar sobre diversas tecnologías, técnicas, herramientas, metodologías y conocimientos dirigidos a </a:t>
            </a:r>
            <a:r>
              <a:rPr lang="es-ES" sz="900" b="1" dirty="0">
                <a:solidFill>
                  <a:schemeClr val="tx1"/>
                </a:solidFill>
              </a:rPr>
              <a:t>AUMENTAR LA CAPACIDAD OPERATIVA DE LOS PROCESOS INDUSTRIALES</a:t>
            </a:r>
            <a:r>
              <a:rPr lang="es-ES" sz="900" dirty="0">
                <a:solidFill>
                  <a:schemeClr val="tx1"/>
                </a:solidFill>
              </a:rPr>
              <a:t> (</a:t>
            </a:r>
            <a:r>
              <a:rPr lang="es-ES" sz="900" dirty="0" err="1">
                <a:solidFill>
                  <a:schemeClr val="tx1"/>
                </a:solidFill>
              </a:rPr>
              <a:t>Overall</a:t>
            </a:r>
            <a:r>
              <a:rPr lang="es-ES" sz="900" dirty="0">
                <a:solidFill>
                  <a:schemeClr val="tx1"/>
                </a:solidFill>
              </a:rPr>
              <a:t> </a:t>
            </a:r>
            <a:r>
              <a:rPr lang="es-ES" sz="900" dirty="0" err="1">
                <a:solidFill>
                  <a:schemeClr val="tx1"/>
                </a:solidFill>
              </a:rPr>
              <a:t>Equipment</a:t>
            </a:r>
            <a:r>
              <a:rPr lang="es-ES" sz="900" dirty="0">
                <a:solidFill>
                  <a:schemeClr val="tx1"/>
                </a:solidFill>
              </a:rPr>
              <a:t> </a:t>
            </a:r>
            <a:r>
              <a:rPr lang="es-ES" sz="900" dirty="0" err="1">
                <a:solidFill>
                  <a:schemeClr val="tx1"/>
                </a:solidFill>
              </a:rPr>
              <a:t>Efficiency</a:t>
            </a:r>
            <a:r>
              <a:rPr lang="es-ES" sz="900" dirty="0">
                <a:solidFill>
                  <a:schemeClr val="tx1"/>
                </a:solidFill>
              </a:rPr>
              <a:t> – OEE) en el marco de la industria conectada</a:t>
            </a:r>
            <a:r>
              <a:rPr lang="es-ES" sz="900" dirty="0" smtClean="0">
                <a:solidFill>
                  <a:schemeClr val="tx1"/>
                </a:solidFill>
              </a:rPr>
              <a:t>”.</a:t>
            </a:r>
            <a:endParaRPr lang="es-ES" sz="900" dirty="0">
              <a:solidFill>
                <a:schemeClr val="tx1"/>
              </a:solidFill>
            </a:endParaRPr>
          </a:p>
        </p:txBody>
      </p:sp>
      <p:sp>
        <p:nvSpPr>
          <p:cNvPr id="10" name="9 CuadroTexto"/>
          <p:cNvSpPr txBox="1"/>
          <p:nvPr/>
        </p:nvSpPr>
        <p:spPr>
          <a:xfrm>
            <a:off x="1041398" y="2880993"/>
            <a:ext cx="7951527" cy="1685077"/>
          </a:xfrm>
          <a:prstGeom prst="rect">
            <a:avLst/>
          </a:prstGeom>
          <a:noFill/>
        </p:spPr>
        <p:txBody>
          <a:bodyPr wrap="square" rtlCol="0">
            <a:spAutoFit/>
          </a:bodyPr>
          <a:lstStyle/>
          <a:p>
            <a:pPr marL="0" indent="0" algn="l">
              <a:buNone/>
            </a:pPr>
            <a:r>
              <a:rPr lang="es-ES" sz="900" dirty="0" smtClean="0">
                <a:solidFill>
                  <a:schemeClr val="tx1"/>
                </a:solidFill>
              </a:rPr>
              <a:t>- </a:t>
            </a:r>
            <a:r>
              <a:rPr lang="es-ES" sz="900" dirty="0">
                <a:solidFill>
                  <a:schemeClr val="tx1"/>
                </a:solidFill>
              </a:rPr>
              <a:t> GMV desarrolla </a:t>
            </a:r>
            <a:r>
              <a:rPr lang="es-ES" sz="900" b="1" dirty="0" err="1">
                <a:solidFill>
                  <a:schemeClr val="tx1"/>
                </a:solidFill>
              </a:rPr>
              <a:t>VirtualPAC</a:t>
            </a:r>
            <a:r>
              <a:rPr lang="es-ES" sz="900" dirty="0">
                <a:solidFill>
                  <a:schemeClr val="tx1"/>
                </a:solidFill>
              </a:rPr>
              <a:t>, </a:t>
            </a:r>
            <a:r>
              <a:rPr lang="es-ES" sz="900" dirty="0" smtClean="0">
                <a:solidFill>
                  <a:schemeClr val="tx1"/>
                </a:solidFill>
              </a:rPr>
              <a:t>una solución </a:t>
            </a:r>
            <a:r>
              <a:rPr lang="es-ES" sz="900" dirty="0">
                <a:solidFill>
                  <a:schemeClr val="tx1"/>
                </a:solidFill>
              </a:rPr>
              <a:t>innovadora para el despliegue</a:t>
            </a:r>
            <a:r>
              <a:rPr lang="es-ES" sz="900" dirty="0" smtClean="0">
                <a:solidFill>
                  <a:schemeClr val="tx1"/>
                </a:solidFill>
              </a:rPr>
              <a:t>, gestión </a:t>
            </a:r>
            <a:r>
              <a:rPr lang="es-ES" sz="900" dirty="0">
                <a:solidFill>
                  <a:schemeClr val="tx1"/>
                </a:solidFill>
              </a:rPr>
              <a:t>y operación segura de </a:t>
            </a:r>
            <a:r>
              <a:rPr lang="es-ES" sz="900" dirty="0" smtClean="0">
                <a:solidFill>
                  <a:schemeClr val="tx1"/>
                </a:solidFill>
              </a:rPr>
              <a:t>los sistemas </a:t>
            </a:r>
            <a:r>
              <a:rPr lang="es-ES" sz="900" dirty="0">
                <a:solidFill>
                  <a:schemeClr val="tx1"/>
                </a:solidFill>
              </a:rPr>
              <a:t>de control implicados en </a:t>
            </a:r>
            <a:r>
              <a:rPr lang="es-ES" sz="900" dirty="0" smtClean="0">
                <a:solidFill>
                  <a:schemeClr val="tx1"/>
                </a:solidFill>
              </a:rPr>
              <a:t>la red </a:t>
            </a:r>
            <a:r>
              <a:rPr lang="es-ES" sz="900" dirty="0">
                <a:solidFill>
                  <a:schemeClr val="tx1"/>
                </a:solidFill>
              </a:rPr>
              <a:t>de operación y control de </a:t>
            </a:r>
            <a:r>
              <a:rPr lang="es-ES" sz="900" dirty="0" smtClean="0">
                <a:solidFill>
                  <a:schemeClr val="tx1"/>
                </a:solidFill>
              </a:rPr>
              <a:t>una planta </a:t>
            </a:r>
            <a:r>
              <a:rPr lang="es-ES" sz="900" dirty="0">
                <a:solidFill>
                  <a:schemeClr val="tx1"/>
                </a:solidFill>
              </a:rPr>
              <a:t>industrial. Con </a:t>
            </a:r>
            <a:r>
              <a:rPr lang="es-ES" sz="900" dirty="0" smtClean="0">
                <a:solidFill>
                  <a:schemeClr val="tx1"/>
                </a:solidFill>
              </a:rPr>
              <a:t>independencia del </a:t>
            </a:r>
            <a:r>
              <a:rPr lang="es-ES" sz="900" dirty="0">
                <a:solidFill>
                  <a:schemeClr val="tx1"/>
                </a:solidFill>
              </a:rPr>
              <a:t>fabricante y teniendo en </a:t>
            </a:r>
            <a:r>
              <a:rPr lang="es-ES" sz="900" dirty="0" smtClean="0">
                <a:solidFill>
                  <a:schemeClr val="tx1"/>
                </a:solidFill>
              </a:rPr>
              <a:t>cuenta la </a:t>
            </a:r>
            <a:r>
              <a:rPr lang="es-ES" sz="900" dirty="0" err="1">
                <a:solidFill>
                  <a:schemeClr val="tx1"/>
                </a:solidFill>
              </a:rPr>
              <a:t>Ciberseguridad</a:t>
            </a:r>
            <a:r>
              <a:rPr lang="es-ES" sz="900" dirty="0">
                <a:solidFill>
                  <a:schemeClr val="tx1"/>
                </a:solidFill>
              </a:rPr>
              <a:t> de los </a:t>
            </a:r>
            <a:r>
              <a:rPr lang="es-ES" sz="900" dirty="0" smtClean="0">
                <a:solidFill>
                  <a:schemeClr val="tx1"/>
                </a:solidFill>
              </a:rPr>
              <a:t>procesos productivos </a:t>
            </a:r>
            <a:r>
              <a:rPr lang="es-ES" sz="900" dirty="0">
                <a:solidFill>
                  <a:schemeClr val="tx1"/>
                </a:solidFill>
              </a:rPr>
              <a:t>en su incorporación a </a:t>
            </a:r>
            <a:r>
              <a:rPr lang="es-ES" sz="900" dirty="0" smtClean="0">
                <a:solidFill>
                  <a:schemeClr val="tx1"/>
                </a:solidFill>
              </a:rPr>
              <a:t>la </a:t>
            </a:r>
            <a:r>
              <a:rPr lang="es-ES" sz="900" b="1" dirty="0" smtClean="0">
                <a:solidFill>
                  <a:schemeClr val="tx1"/>
                </a:solidFill>
              </a:rPr>
              <a:t>Industria </a:t>
            </a:r>
            <a:r>
              <a:rPr lang="es-ES" sz="900" b="1" dirty="0">
                <a:solidFill>
                  <a:schemeClr val="tx1"/>
                </a:solidFill>
              </a:rPr>
              <a:t>4.0</a:t>
            </a:r>
            <a:r>
              <a:rPr lang="es-ES" sz="900" dirty="0">
                <a:solidFill>
                  <a:schemeClr val="tx1"/>
                </a:solidFill>
              </a:rPr>
              <a:t>., esta solución </a:t>
            </a:r>
            <a:r>
              <a:rPr lang="es-ES" sz="900" dirty="0" smtClean="0">
                <a:solidFill>
                  <a:schemeClr val="tx1"/>
                </a:solidFill>
              </a:rPr>
              <a:t>permite desplegar </a:t>
            </a:r>
            <a:r>
              <a:rPr lang="es-ES" sz="900" dirty="0">
                <a:solidFill>
                  <a:schemeClr val="tx1"/>
                </a:solidFill>
              </a:rPr>
              <a:t>en </a:t>
            </a:r>
            <a:r>
              <a:rPr lang="es-ES" sz="900" dirty="0" smtClean="0">
                <a:solidFill>
                  <a:schemeClr val="tx1"/>
                </a:solidFill>
              </a:rPr>
              <a:t>los controladores industriales </a:t>
            </a:r>
            <a:r>
              <a:rPr lang="es-ES" sz="900" dirty="0">
                <a:solidFill>
                  <a:schemeClr val="tx1"/>
                </a:solidFill>
              </a:rPr>
              <a:t>distintos módulos </a:t>
            </a:r>
            <a:r>
              <a:rPr lang="es-ES" sz="900" dirty="0" smtClean="0">
                <a:solidFill>
                  <a:schemeClr val="tx1"/>
                </a:solidFill>
              </a:rPr>
              <a:t>software de </a:t>
            </a:r>
            <a:r>
              <a:rPr lang="es-ES" sz="900" dirty="0">
                <a:solidFill>
                  <a:schemeClr val="tx1"/>
                </a:solidFill>
              </a:rPr>
              <a:t>control para mejorar procesos </a:t>
            </a:r>
            <a:r>
              <a:rPr lang="es-ES" sz="900" dirty="0" smtClean="0">
                <a:solidFill>
                  <a:schemeClr val="tx1"/>
                </a:solidFill>
              </a:rPr>
              <a:t>o solucionar </a:t>
            </a:r>
            <a:r>
              <a:rPr lang="es-ES" sz="900" dirty="0">
                <a:solidFill>
                  <a:schemeClr val="tx1"/>
                </a:solidFill>
              </a:rPr>
              <a:t>posibles defectos, todo </a:t>
            </a:r>
            <a:r>
              <a:rPr lang="es-ES" sz="900" dirty="0" smtClean="0">
                <a:solidFill>
                  <a:schemeClr val="tx1"/>
                </a:solidFill>
              </a:rPr>
              <a:t>ello sin </a:t>
            </a:r>
            <a:r>
              <a:rPr lang="es-ES" sz="900" dirty="0">
                <a:solidFill>
                  <a:schemeClr val="tx1"/>
                </a:solidFill>
              </a:rPr>
              <a:t>que sea necesario una parada </a:t>
            </a:r>
            <a:r>
              <a:rPr lang="es-ES" sz="900" dirty="0" smtClean="0">
                <a:solidFill>
                  <a:schemeClr val="tx1"/>
                </a:solidFill>
              </a:rPr>
              <a:t>de mantenimiento </a:t>
            </a:r>
            <a:r>
              <a:rPr lang="es-ES" sz="900" dirty="0">
                <a:solidFill>
                  <a:schemeClr val="tx1"/>
                </a:solidFill>
              </a:rPr>
              <a:t>en la planta. Además, </a:t>
            </a:r>
            <a:r>
              <a:rPr lang="es-ES" sz="900" dirty="0" smtClean="0">
                <a:solidFill>
                  <a:schemeClr val="tx1"/>
                </a:solidFill>
              </a:rPr>
              <a:t>no solo </a:t>
            </a:r>
            <a:r>
              <a:rPr lang="es-ES" sz="900" dirty="0">
                <a:solidFill>
                  <a:schemeClr val="tx1"/>
                </a:solidFill>
              </a:rPr>
              <a:t>consigue reducir costes, sino </a:t>
            </a:r>
            <a:r>
              <a:rPr lang="es-ES" sz="900" dirty="0" smtClean="0">
                <a:solidFill>
                  <a:schemeClr val="tx1"/>
                </a:solidFill>
              </a:rPr>
              <a:t>que ofrece </a:t>
            </a:r>
            <a:r>
              <a:rPr lang="es-ES" sz="900" dirty="0">
                <a:solidFill>
                  <a:schemeClr val="tx1"/>
                </a:solidFill>
              </a:rPr>
              <a:t>soluciones inteligentes para </a:t>
            </a:r>
            <a:r>
              <a:rPr lang="es-ES" sz="900" b="1" dirty="0" smtClean="0">
                <a:solidFill>
                  <a:schemeClr val="tx1"/>
                </a:solidFill>
              </a:rPr>
              <a:t>reducir la </a:t>
            </a:r>
            <a:r>
              <a:rPr lang="es-ES" sz="900" b="1" dirty="0">
                <a:solidFill>
                  <a:schemeClr val="tx1"/>
                </a:solidFill>
              </a:rPr>
              <a:t>demanda de recursos y de </a:t>
            </a:r>
            <a:r>
              <a:rPr lang="es-ES" sz="900" b="1" dirty="0" smtClean="0">
                <a:solidFill>
                  <a:schemeClr val="tx1"/>
                </a:solidFill>
              </a:rPr>
              <a:t>energía</a:t>
            </a:r>
            <a:r>
              <a:rPr lang="es-ES" sz="900" dirty="0" smtClean="0">
                <a:solidFill>
                  <a:schemeClr val="tx1"/>
                </a:solidFill>
              </a:rPr>
              <a:t>.</a:t>
            </a:r>
            <a:endParaRPr lang="es-ES" sz="900" dirty="0">
              <a:solidFill>
                <a:schemeClr val="tx1"/>
              </a:solidFill>
            </a:endParaRPr>
          </a:p>
          <a:p>
            <a:pPr marL="0" indent="0" algn="l">
              <a:buNone/>
            </a:pPr>
            <a:r>
              <a:rPr lang="es-ES" sz="900" dirty="0" smtClean="0">
                <a:solidFill>
                  <a:schemeClr val="tx1"/>
                </a:solidFill>
              </a:rPr>
              <a:t>- </a:t>
            </a:r>
            <a:r>
              <a:rPr lang="es-ES" sz="900" dirty="0" err="1" smtClean="0">
                <a:solidFill>
                  <a:schemeClr val="tx1"/>
                </a:solidFill>
              </a:rPr>
              <a:t>Wineo</a:t>
            </a:r>
            <a:r>
              <a:rPr lang="es-ES" sz="900" dirty="0">
                <a:solidFill>
                  <a:schemeClr val="tx1"/>
                </a:solidFill>
              </a:rPr>
              <a:t>: Sistema de observación de la Tierra por el que mediante imágenes captadas por satélite, se procesa la información obtenida generando un sistema de ayuda inteligente para la agricultura de precisión.</a:t>
            </a:r>
            <a:r>
              <a:rPr lang="es-ES" sz="900" b="1" i="1" dirty="0">
                <a:solidFill>
                  <a:schemeClr val="tx1"/>
                </a:solidFill>
              </a:rPr>
              <a:t> </a:t>
            </a:r>
            <a:r>
              <a:rPr lang="es-ES" sz="900" dirty="0">
                <a:solidFill>
                  <a:schemeClr val="tx1"/>
                </a:solidFill>
              </a:rPr>
              <a:t>Además utiliza datos meteorológicos que mejoran la toma de decisión en aspectos tan relevantes para la agricultura como son la necesidad de regadío o momento de recolecta, </a:t>
            </a:r>
            <a:r>
              <a:rPr lang="es-ES" sz="900" b="1" dirty="0">
                <a:solidFill>
                  <a:schemeClr val="tx1"/>
                </a:solidFill>
              </a:rPr>
              <a:t>REDUCIENDO EL CONSUMO DE AGUA, PESTICIDAS Y FERTILIZANTES, MINIMIZANDO TANTO LA HUELLA DE CARBONO, COMO EL IMPACTO DE PESTICIDAS EN LOS PRODUCTOS AGRÍCOLAS</a:t>
            </a:r>
            <a:r>
              <a:rPr lang="es-ES" sz="900" dirty="0" smtClean="0">
                <a:solidFill>
                  <a:schemeClr val="tx1"/>
                </a:solidFill>
              </a:rPr>
              <a:t>.</a:t>
            </a:r>
            <a:endParaRPr lang="es-ES" sz="900" dirty="0"/>
          </a:p>
        </p:txBody>
      </p:sp>
      <p:pic>
        <p:nvPicPr>
          <p:cNvPr id="1026" name="Picture 2" descr="Resultado de imagen de GMV INDUST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709" y="734738"/>
            <a:ext cx="4356407" cy="1999591"/>
          </a:xfrm>
          <a:prstGeom prst="rect">
            <a:avLst/>
          </a:prstGeom>
          <a:noFill/>
          <a:extLst>
            <a:ext uri="{909E8E84-426E-40DD-AFC4-6F175D3DCCD1}">
              <a14:hiddenFill xmlns:a14="http://schemas.microsoft.com/office/drawing/2010/main">
                <a:solidFill>
                  <a:srgbClr val="FFFFFF"/>
                </a:solidFill>
              </a14:hiddenFill>
            </a:ext>
          </a:extLst>
        </p:spPr>
      </p:pic>
      <p:sp>
        <p:nvSpPr>
          <p:cNvPr id="11"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338388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15</a:t>
            </a:fld>
            <a:endParaRPr lang="es-ES" altLang="es-ES" dirty="0"/>
          </a:p>
        </p:txBody>
      </p:sp>
      <p:sp>
        <p:nvSpPr>
          <p:cNvPr id="4" name="3 Marcador de pie de página"/>
          <p:cNvSpPr>
            <a:spLocks noGrp="1"/>
          </p:cNvSpPr>
          <p:nvPr>
            <p:ph type="ftr" sz="quarter" idx="12"/>
          </p:nvPr>
        </p:nvSpPr>
        <p:spPr/>
        <p:txBody>
          <a:bodyPr/>
          <a:lstStyle/>
          <a:p>
            <a:r>
              <a:rPr lang="es-ES" altLang="es-ES" dirty="0" smtClean="0"/>
              <a:t>Pacto Mundial, Informe Progreso 2018</a:t>
            </a:r>
            <a:endParaRPr lang="en-US" altLang="es-ES" dirty="0"/>
          </a:p>
        </p:txBody>
      </p:sp>
      <p:sp>
        <p:nvSpPr>
          <p:cNvPr id="5" name="4 Título"/>
          <p:cNvSpPr>
            <a:spLocks noGrp="1"/>
          </p:cNvSpPr>
          <p:nvPr>
            <p:ph type="title"/>
          </p:nvPr>
        </p:nvSpPr>
        <p:spPr>
          <a:xfrm rot="16200000">
            <a:off x="-1867611" y="2320735"/>
            <a:ext cx="5040250" cy="841375"/>
          </a:xfrm>
        </p:spPr>
        <p:txBody>
          <a:bodyPr/>
          <a:lstStyle/>
          <a:p>
            <a:r>
              <a:rPr lang="es-ES" sz="2600" dirty="0" smtClean="0"/>
              <a:t>OBJETIVOS DE DESARROLLO SOSTENIBLE</a:t>
            </a:r>
            <a:endParaRPr lang="es-ES" sz="2600" dirty="0"/>
          </a:p>
        </p:txBody>
      </p:sp>
      <p:sp>
        <p:nvSpPr>
          <p:cNvPr id="6" name="5 Marcador de texto"/>
          <p:cNvSpPr>
            <a:spLocks noGrp="1"/>
          </p:cNvSpPr>
          <p:nvPr>
            <p:ph type="body" sz="quarter" idx="14"/>
          </p:nvPr>
        </p:nvSpPr>
        <p:spPr>
          <a:xfrm>
            <a:off x="1147762" y="234950"/>
            <a:ext cx="7509057" cy="3136403"/>
          </a:xfrm>
        </p:spPr>
        <p:txBody>
          <a:bodyPr/>
          <a:lstStyle/>
          <a:p>
            <a:r>
              <a:rPr lang="es-ES" sz="900" b="1" u="sng" dirty="0"/>
              <a:t>ODS </a:t>
            </a:r>
            <a:r>
              <a:rPr lang="es-ES" sz="900" b="1" u="sng" dirty="0" smtClean="0"/>
              <a:t>11: CIUDADES INCLUSIVAS, SEGURAS Y SOSTENIBLES</a:t>
            </a:r>
          </a:p>
          <a:p>
            <a:pPr marL="0" indent="0">
              <a:buNone/>
            </a:pPr>
            <a:r>
              <a:rPr lang="es-ES" sz="900" dirty="0"/>
              <a:t>Las </a:t>
            </a:r>
            <a:r>
              <a:rPr lang="es-ES" sz="900" b="1" dirty="0" err="1"/>
              <a:t>smart</a:t>
            </a:r>
            <a:r>
              <a:rPr lang="es-ES" sz="900" b="1" dirty="0"/>
              <a:t> </a:t>
            </a:r>
            <a:r>
              <a:rPr lang="es-ES" sz="900" b="1" dirty="0" err="1"/>
              <a:t>cities</a:t>
            </a:r>
            <a:r>
              <a:rPr lang="es-ES" sz="900" dirty="0"/>
              <a:t> aprovechan todo el potencial de los avances tecnológicos para </a:t>
            </a:r>
            <a:r>
              <a:rPr lang="es-ES" sz="900" b="1" dirty="0" smtClean="0"/>
              <a:t>AHORRAR COSTES SIENDO MÁS EFICIENTES</a:t>
            </a:r>
            <a:r>
              <a:rPr lang="es-ES" sz="900" dirty="0" smtClean="0"/>
              <a:t>, </a:t>
            </a:r>
            <a:r>
              <a:rPr lang="es-ES" sz="900" dirty="0"/>
              <a:t>proveer nuevos servicios económicos y sociales, reducir su huella ambiental, estimular la innovación local y avanzar hacia nuevas formas de </a:t>
            </a:r>
            <a:r>
              <a:rPr lang="es-ES" sz="900" dirty="0" smtClean="0"/>
              <a:t>gobierno.</a:t>
            </a:r>
          </a:p>
          <a:p>
            <a:pPr marL="0" indent="0">
              <a:buNone/>
            </a:pPr>
            <a:r>
              <a:rPr lang="es-ES" sz="900" dirty="0" smtClean="0"/>
              <a:t>GMV aporta su tecnología para ayudar a las ciudades a convertirse en inteligentes a través de sus servicios, soluciones y productos.</a:t>
            </a:r>
          </a:p>
          <a:p>
            <a:pPr>
              <a:buFontTx/>
              <a:buChar char="-"/>
            </a:pPr>
            <a:r>
              <a:rPr lang="es-ES" sz="900" dirty="0" smtClean="0"/>
              <a:t>GMV </a:t>
            </a:r>
            <a:r>
              <a:rPr lang="es-ES" sz="900" dirty="0"/>
              <a:t>ha desarrollado un </a:t>
            </a:r>
            <a:r>
              <a:rPr lang="es-ES" sz="900" b="1" dirty="0"/>
              <a:t>SISTEMA DE MONITORIZACIÓN DE CALIDAD DE AGUA DE RIEGO</a:t>
            </a:r>
            <a:r>
              <a:rPr lang="es-ES" sz="900" dirty="0"/>
              <a:t>, a través de sensores de </a:t>
            </a:r>
            <a:r>
              <a:rPr lang="es-ES" sz="900" dirty="0" err="1"/>
              <a:t>IoT</a:t>
            </a:r>
            <a:r>
              <a:rPr lang="es-ES" sz="900" dirty="0"/>
              <a:t>, para la Junta de </a:t>
            </a:r>
            <a:r>
              <a:rPr lang="es-ES" sz="900" dirty="0" smtClean="0"/>
              <a:t>Andalucía. </a:t>
            </a:r>
            <a:r>
              <a:rPr lang="es-ES" sz="900" dirty="0"/>
              <a:t>Otorga a los regantes acceso en tiempo real a la información acerca de la calidad del agua para ayudarles en la toma de decisiones en aspectos como la apertura y cierre de las compuertas o las horas en las que la calidad del agua es mayor para así reducir los costes de medición y la gestión de la red de datos así como evitar el </a:t>
            </a:r>
            <a:r>
              <a:rPr lang="es-ES" sz="900" dirty="0" smtClean="0"/>
              <a:t>procesamiento manual de la información que puede generar inexactitud</a:t>
            </a:r>
            <a:r>
              <a:rPr lang="es-ES" sz="900" dirty="0" smtClean="0"/>
              <a:t>.</a:t>
            </a:r>
          </a:p>
          <a:p>
            <a:pPr>
              <a:buFontTx/>
              <a:buChar char="-"/>
            </a:pPr>
            <a:endParaRPr lang="es-ES" sz="900" dirty="0"/>
          </a:p>
          <a:p>
            <a:pPr>
              <a:buFontTx/>
              <a:buChar char="-"/>
            </a:pPr>
            <a:endParaRPr lang="es-ES" sz="900" dirty="0" smtClean="0"/>
          </a:p>
          <a:p>
            <a:pPr>
              <a:buFontTx/>
              <a:buChar char="-"/>
            </a:pPr>
            <a:endParaRPr lang="es-ES" sz="900" dirty="0"/>
          </a:p>
          <a:p>
            <a:pPr>
              <a:buFontTx/>
              <a:buChar char="-"/>
            </a:pPr>
            <a:endParaRPr lang="es-ES" sz="900" dirty="0" smtClean="0"/>
          </a:p>
          <a:p>
            <a:pPr marL="0" indent="0">
              <a:buNone/>
            </a:pPr>
            <a:r>
              <a:rPr lang="es-ES" sz="900" dirty="0"/>
              <a:t>- </a:t>
            </a:r>
            <a:r>
              <a:rPr lang="es-ES" sz="900" dirty="0" smtClean="0"/>
              <a:t>Garantizar unos niveles adecuados de seguridad, diseñando e implantando soluciones desde el diseño. Analizar </a:t>
            </a:r>
            <a:r>
              <a:rPr lang="es-ES" sz="900" dirty="0"/>
              <a:t>y diagnosticar entornos específicos desde el punto de vista de cumplimiento o de riesgos, elaborando planes que desarrollan normas como la </a:t>
            </a:r>
            <a:r>
              <a:rPr lang="es-ES" sz="900" b="1" dirty="0"/>
              <a:t>PROTECCIÓN DE INFRAESTRUCTURAS CRÍTICAS, el GDPR o los Esquemas Nacionales. </a:t>
            </a:r>
            <a:endParaRPr lang="es-ES" sz="900" dirty="0"/>
          </a:p>
        </p:txBody>
      </p:sp>
      <p:sp>
        <p:nvSpPr>
          <p:cNvPr id="9" name="8 CuadroTexto"/>
          <p:cNvSpPr txBox="1"/>
          <p:nvPr/>
        </p:nvSpPr>
        <p:spPr>
          <a:xfrm>
            <a:off x="1049350" y="3379302"/>
            <a:ext cx="7879966" cy="369332"/>
          </a:xfrm>
          <a:prstGeom prst="rect">
            <a:avLst/>
          </a:prstGeom>
          <a:noFill/>
        </p:spPr>
        <p:txBody>
          <a:bodyPr wrap="square" rtlCol="0">
            <a:spAutoFit/>
          </a:bodyPr>
          <a:lstStyle/>
          <a:p>
            <a:pPr marL="0" indent="0" algn="l">
              <a:buNone/>
            </a:pPr>
            <a:r>
              <a:rPr lang="es-ES" sz="900" dirty="0" smtClean="0">
                <a:solidFill>
                  <a:schemeClr val="tx1"/>
                </a:solidFill>
              </a:rPr>
              <a:t>- GMV </a:t>
            </a:r>
            <a:r>
              <a:rPr lang="es-ES" sz="900" dirty="0">
                <a:solidFill>
                  <a:schemeClr val="tx1"/>
                </a:solidFill>
              </a:rPr>
              <a:t>es una empresa líder en el diseño, desarrollo, implementación y despliegue de </a:t>
            </a:r>
            <a:r>
              <a:rPr lang="es-ES" sz="900" b="1" dirty="0">
                <a:solidFill>
                  <a:schemeClr val="tx1"/>
                </a:solidFill>
              </a:rPr>
              <a:t>SISTEMAS INTELIGENTES DE TRANSPORTE</a:t>
            </a:r>
            <a:r>
              <a:rPr lang="es-ES" sz="900" dirty="0">
                <a:solidFill>
                  <a:schemeClr val="tx1"/>
                </a:solidFill>
              </a:rPr>
              <a:t> (ITS) basados en </a:t>
            </a:r>
            <a:r>
              <a:rPr lang="es-ES" sz="900" dirty="0" err="1">
                <a:solidFill>
                  <a:schemeClr val="tx1"/>
                </a:solidFill>
              </a:rPr>
              <a:t>IoT</a:t>
            </a:r>
            <a:r>
              <a:rPr lang="es-ES" sz="900" dirty="0">
                <a:solidFill>
                  <a:schemeClr val="tx1"/>
                </a:solidFill>
              </a:rPr>
              <a:t>, comunicaciones móviles y GNSS. Con más de 400 clientes en 35 países de 4 </a:t>
            </a:r>
            <a:r>
              <a:rPr lang="es-ES" sz="900" dirty="0" smtClean="0">
                <a:solidFill>
                  <a:schemeClr val="tx1"/>
                </a:solidFill>
              </a:rPr>
              <a:t>continentes</a:t>
            </a:r>
            <a:r>
              <a:rPr lang="es-ES" sz="900" dirty="0" smtClean="0">
                <a:solidFill>
                  <a:schemeClr val="tx1"/>
                </a:solidFill>
              </a:rPr>
              <a:t>.</a:t>
            </a:r>
            <a:endParaRPr lang="es-ES" sz="900" dirty="0" smtClean="0">
              <a:solidFill>
                <a:schemeClr val="tx1"/>
              </a:solidFill>
            </a:endParaRPr>
          </a:p>
        </p:txBody>
      </p:sp>
      <p:sp>
        <p:nvSpPr>
          <p:cNvPr id="10"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pic>
        <p:nvPicPr>
          <p:cNvPr id="7" name="Imagen 6"/>
          <p:cNvPicPr>
            <a:picLocks noChangeAspect="1"/>
          </p:cNvPicPr>
          <p:nvPr/>
        </p:nvPicPr>
        <p:blipFill>
          <a:blip r:embed="rId2"/>
          <a:stretch>
            <a:fillRect/>
          </a:stretch>
        </p:blipFill>
        <p:spPr>
          <a:xfrm>
            <a:off x="1425081" y="3756583"/>
            <a:ext cx="6054405" cy="1459784"/>
          </a:xfrm>
          <a:prstGeom prst="rect">
            <a:avLst/>
          </a:prstGeom>
        </p:spPr>
      </p:pic>
      <p:pic>
        <p:nvPicPr>
          <p:cNvPr id="13" name="Imagen 12"/>
          <p:cNvPicPr>
            <a:picLocks noChangeAspect="1"/>
          </p:cNvPicPr>
          <p:nvPr/>
        </p:nvPicPr>
        <p:blipFill>
          <a:blip r:embed="rId3"/>
          <a:stretch>
            <a:fillRect/>
          </a:stretch>
        </p:blipFill>
        <p:spPr>
          <a:xfrm>
            <a:off x="4100096" y="2003740"/>
            <a:ext cx="4556723" cy="864823"/>
          </a:xfrm>
          <a:prstGeom prst="rect">
            <a:avLst/>
          </a:prstGeom>
        </p:spPr>
      </p:pic>
      <p:pic>
        <p:nvPicPr>
          <p:cNvPr id="14" name="Imagen 13"/>
          <p:cNvPicPr>
            <a:picLocks noChangeAspect="1"/>
          </p:cNvPicPr>
          <p:nvPr/>
        </p:nvPicPr>
        <p:blipFill>
          <a:blip r:embed="rId4"/>
          <a:stretch>
            <a:fillRect/>
          </a:stretch>
        </p:blipFill>
        <p:spPr>
          <a:xfrm>
            <a:off x="1783126" y="2056173"/>
            <a:ext cx="2015681" cy="675086"/>
          </a:xfrm>
          <a:prstGeom prst="rect">
            <a:avLst/>
          </a:prstGeom>
        </p:spPr>
      </p:pic>
    </p:spTree>
    <p:extLst>
      <p:ext uri="{BB962C8B-B14F-4D97-AF65-F5344CB8AC3E}">
        <p14:creationId xmlns:p14="http://schemas.microsoft.com/office/powerpoint/2010/main" val="284444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9FEBB8D-60A5-4735-8000-7F1A4C23CBA2}" type="datetime1">
              <a:rPr lang="es-ES" altLang="es-ES" sz="800" smtClean="0"/>
              <a:t>22/04/2020</a:t>
            </a:fld>
            <a:endParaRPr lang="en-US" altLang="es-ES" sz="800" dirty="0"/>
          </a:p>
        </p:txBody>
      </p:sp>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16</a:t>
            </a:fld>
            <a:endParaRPr lang="es-ES" altLang="es-ES" dirty="0"/>
          </a:p>
        </p:txBody>
      </p:sp>
      <p:sp>
        <p:nvSpPr>
          <p:cNvPr id="5" name="4 Título"/>
          <p:cNvSpPr>
            <a:spLocks noGrp="1"/>
          </p:cNvSpPr>
          <p:nvPr>
            <p:ph type="title"/>
          </p:nvPr>
        </p:nvSpPr>
        <p:spPr/>
        <p:txBody>
          <a:bodyPr/>
          <a:lstStyle/>
          <a:p>
            <a:r>
              <a:rPr lang="es-ES" dirty="0" smtClean="0"/>
              <a:t>OPORTUNIDADES Y RESPONSABILIDADES QUE LOS ODS REPRESENTAN PARA GMV</a:t>
            </a:r>
            <a:endParaRPr lang="es-ES" dirty="0"/>
          </a:p>
        </p:txBody>
      </p:sp>
      <p:sp>
        <p:nvSpPr>
          <p:cNvPr id="10" name="9 Marcador de texto"/>
          <p:cNvSpPr>
            <a:spLocks noGrp="1"/>
          </p:cNvSpPr>
          <p:nvPr>
            <p:ph type="body" sz="quarter" idx="23"/>
          </p:nvPr>
        </p:nvSpPr>
        <p:spPr>
          <a:xfrm>
            <a:off x="1232451" y="3934424"/>
            <a:ext cx="7663940" cy="852269"/>
          </a:xfrm>
          <a:solidFill>
            <a:schemeClr val="bg1"/>
          </a:solidFill>
        </p:spPr>
        <p:txBody>
          <a:bodyPr/>
          <a:lstStyle/>
          <a:p>
            <a:r>
              <a:rPr lang="es-ES" sz="900" b="1" dirty="0"/>
              <a:t>Lograr que las ciudades y los asentamientos humanos sean inclusivos, seguros, </a:t>
            </a:r>
            <a:r>
              <a:rPr lang="es-ES" sz="900" b="1" dirty="0" err="1"/>
              <a:t>resilientes</a:t>
            </a:r>
            <a:r>
              <a:rPr lang="es-ES" sz="900" b="1" dirty="0"/>
              <a:t> y </a:t>
            </a:r>
            <a:r>
              <a:rPr lang="es-ES" sz="900" b="1" dirty="0" smtClean="0"/>
              <a:t>sostenibles. </a:t>
            </a:r>
          </a:p>
          <a:p>
            <a:r>
              <a:rPr lang="es-ES" sz="900" dirty="0" smtClean="0"/>
              <a:t>Es irremediable la digitalización que están viviendo las ciudades y es fundamental que este entorno sea cómodo y seguro para garantizar a los ciudadanos una buena calidad de vida. Una ciudad donde todo tiende a estar conectado es muy vulnerable, un </a:t>
            </a:r>
            <a:r>
              <a:rPr lang="es-ES" sz="900" dirty="0"/>
              <a:t>único dispositivo comprometido puede ser la causa de un ataque a mayor escala (a nuestra plataforma global o a la propia </a:t>
            </a:r>
            <a:r>
              <a:rPr lang="es-ES" sz="900" dirty="0" smtClean="0"/>
              <a:t>red). GMV desarrolla proyectos tecnológicos enfocados a la implantación </a:t>
            </a:r>
            <a:r>
              <a:rPr lang="es-ES" sz="900" dirty="0"/>
              <a:t>de modelos inteligentes de ciudades e infraestructuras, </a:t>
            </a:r>
            <a:r>
              <a:rPr lang="es-ES" sz="900" dirty="0" smtClean="0"/>
              <a:t>y la implantación y despliegue de Sistemas Inteligentes de Transporte.</a:t>
            </a:r>
            <a:endParaRPr lang="es-ES" sz="900" dirty="0"/>
          </a:p>
        </p:txBody>
      </p:sp>
      <p:sp>
        <p:nvSpPr>
          <p:cNvPr id="11" name="10 Marcador de texto"/>
          <p:cNvSpPr>
            <a:spLocks noGrp="1"/>
          </p:cNvSpPr>
          <p:nvPr>
            <p:ph type="body" sz="quarter" idx="24"/>
          </p:nvPr>
        </p:nvSpPr>
        <p:spPr>
          <a:xfrm>
            <a:off x="1240139" y="2890529"/>
            <a:ext cx="7595618" cy="886350"/>
          </a:xfrm>
          <a:solidFill>
            <a:schemeClr val="bg1"/>
          </a:solidFill>
        </p:spPr>
        <p:txBody>
          <a:bodyPr/>
          <a:lstStyle/>
          <a:p>
            <a:r>
              <a:rPr lang="es-ES" sz="900" b="1" dirty="0"/>
              <a:t>Construir infraestructuras </a:t>
            </a:r>
            <a:r>
              <a:rPr lang="es-ES" sz="900" b="1" dirty="0" err="1"/>
              <a:t>resilientes</a:t>
            </a:r>
            <a:r>
              <a:rPr lang="es-ES" sz="900" b="1" dirty="0"/>
              <a:t>, promover la industrialización inclusiva y sostenible y fomentar la </a:t>
            </a:r>
            <a:r>
              <a:rPr lang="es-ES" sz="900" b="1" dirty="0" smtClean="0"/>
              <a:t>innovación.</a:t>
            </a:r>
          </a:p>
          <a:p>
            <a:r>
              <a:rPr lang="es-ES" sz="900" dirty="0" smtClean="0"/>
              <a:t>GMV contribuye a través de los </a:t>
            </a:r>
            <a:r>
              <a:rPr lang="es-ES" sz="900" dirty="0"/>
              <a:t>avances tecnológicos y la investigación e innovación científica </a:t>
            </a:r>
            <a:r>
              <a:rPr lang="es-ES" sz="900" dirty="0" smtClean="0"/>
              <a:t>a </a:t>
            </a:r>
            <a:r>
              <a:rPr lang="es-ES" sz="900" dirty="0"/>
              <a:t>encontrar soluciones permanentes a los desafíos económicos y ambientales</a:t>
            </a:r>
            <a:r>
              <a:rPr lang="es-ES" sz="900" dirty="0" smtClean="0"/>
              <a:t>. Facilitar el acceso a la información y las comunicaciones en el sector empresarial a través de Internet, optimizar los procesos de fabricación y mantenimiento de las industrias, aumentar la capacidad operativa de los procesos industriales o mejorar la eficiencia energética y sostenibilidad de las empresas, son áreas en las que GMV aporta su innovación. </a:t>
            </a:r>
            <a:r>
              <a:rPr lang="es-ES" sz="900" dirty="0"/>
              <a:t>GMV es una compañía con una clara vocación a la </a:t>
            </a:r>
            <a:r>
              <a:rPr lang="es-ES" sz="900" dirty="0" err="1"/>
              <a:t>I+D+i</a:t>
            </a:r>
            <a:r>
              <a:rPr lang="es-ES" sz="900" dirty="0"/>
              <a:t>, invirtiendo un 10% de su capital a este fin.</a:t>
            </a:r>
          </a:p>
        </p:txBody>
      </p:sp>
      <p:sp>
        <p:nvSpPr>
          <p:cNvPr id="12" name="11 Marcador de texto"/>
          <p:cNvSpPr>
            <a:spLocks noGrp="1"/>
          </p:cNvSpPr>
          <p:nvPr>
            <p:ph type="body" sz="quarter" idx="25"/>
          </p:nvPr>
        </p:nvSpPr>
        <p:spPr>
          <a:xfrm>
            <a:off x="1240477" y="1835281"/>
            <a:ext cx="7587330" cy="820436"/>
          </a:xfrm>
          <a:solidFill>
            <a:schemeClr val="bg1"/>
          </a:solidFill>
        </p:spPr>
        <p:txBody>
          <a:bodyPr/>
          <a:lstStyle/>
          <a:p>
            <a:r>
              <a:rPr lang="es-ES" sz="900" b="1" dirty="0"/>
              <a:t>Garantizar una vida sana y promover el bienestar para todos en todas las </a:t>
            </a:r>
            <a:r>
              <a:rPr lang="es-ES" sz="900" b="1" dirty="0" smtClean="0"/>
              <a:t>edades.</a:t>
            </a:r>
          </a:p>
          <a:p>
            <a:r>
              <a:rPr lang="es-ES" sz="900" dirty="0" smtClean="0"/>
              <a:t>La sanidad es uno de los sectores donde la tecnología aporta importantes avances y beneficios. GMV lleva ya más de una década digitalizando el mundo de la sanidad, a través del desarrollo de software específico que ayuda a mejorar la calidad de vida de las personas y además supone un importante ahorro de tiempo y costes.</a:t>
            </a:r>
            <a:endParaRPr lang="es-ES" sz="900" dirty="0"/>
          </a:p>
        </p:txBody>
      </p:sp>
      <p:sp>
        <p:nvSpPr>
          <p:cNvPr id="14" name="13 Marcador de texto"/>
          <p:cNvSpPr>
            <a:spLocks noGrp="1"/>
          </p:cNvSpPr>
          <p:nvPr>
            <p:ph type="body" sz="quarter" idx="13"/>
          </p:nvPr>
        </p:nvSpPr>
        <p:spPr/>
        <p:txBody>
          <a:bodyPr/>
          <a:lstStyle/>
          <a:p>
            <a:r>
              <a:rPr lang="es-ES" dirty="0" smtClean="0"/>
              <a:t>OBJETIVOS DE DESARROLLO SOSTENIBLE (ODS)</a:t>
            </a:r>
            <a:endParaRPr lang="es-ES" dirty="0"/>
          </a:p>
        </p:txBody>
      </p:sp>
      <p:grpSp>
        <p:nvGrpSpPr>
          <p:cNvPr id="19" name="18 Grupo"/>
          <p:cNvGrpSpPr/>
          <p:nvPr/>
        </p:nvGrpSpPr>
        <p:grpSpPr>
          <a:xfrm>
            <a:off x="287071" y="1821956"/>
            <a:ext cx="802258" cy="795968"/>
            <a:chOff x="263217" y="1342319"/>
            <a:chExt cx="1117395" cy="1108634"/>
          </a:xfrm>
        </p:grpSpPr>
        <p:pic>
          <p:nvPicPr>
            <p:cNvPr id="20" name="Imagen 19"/>
            <p:cNvPicPr>
              <a:picLocks noChangeAspect="1"/>
            </p:cNvPicPr>
            <p:nvPr/>
          </p:nvPicPr>
          <p:blipFill>
            <a:blip r:embed="rId2"/>
            <a:stretch>
              <a:fillRect/>
            </a:stretch>
          </p:blipFill>
          <p:spPr>
            <a:xfrm>
              <a:off x="280342" y="1354948"/>
              <a:ext cx="1100270" cy="1096005"/>
            </a:xfrm>
            <a:prstGeom prst="rect">
              <a:avLst/>
            </a:prstGeom>
          </p:spPr>
        </p:pic>
        <p:sp>
          <p:nvSpPr>
            <p:cNvPr id="18" name="34 Rectángulo"/>
            <p:cNvSpPr>
              <a:spLocks noChangeArrowheads="1"/>
            </p:cNvSpPr>
            <p:nvPr/>
          </p:nvSpPr>
          <p:spPr bwMode="auto">
            <a:xfrm>
              <a:off x="263217" y="1342319"/>
              <a:ext cx="53155" cy="53155"/>
            </a:xfrm>
            <a:prstGeom prst="rect">
              <a:avLst/>
            </a:prstGeom>
            <a:solidFill>
              <a:schemeClr val="accent1"/>
            </a:solidFill>
            <a:ln>
              <a:noFill/>
            </a:ln>
            <a:extLst>
              <a:ext uri="{91240B29-F687-4F45-9708-019B960494DF}">
                <a14:hiddenLine xmlns:a14="http://schemas.microsoft.com/office/drawing/2010/main" w="9525" cap="rnd" algn="ctr">
                  <a:solidFill>
                    <a:srgbClr val="000000"/>
                  </a:solidFill>
                  <a:prstDash val="sysDot"/>
                  <a:round/>
                  <a:headEnd/>
                  <a:tailEnd/>
                </a14:hiddenLine>
              </a:ext>
            </a:extLst>
          </p:spPr>
          <p:txBody>
            <a:bodyPr wrap="none" lIns="45720" rIns="4572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00000"/>
                </a:lnSpc>
                <a:spcAft>
                  <a:spcPct val="0"/>
                </a:spcAft>
                <a:buFontTx/>
                <a:buNone/>
                <a:defRPr/>
              </a:pPr>
              <a:endParaRPr lang="es-ES" altLang="es-ES" smtClean="0">
                <a:solidFill>
                  <a:srgbClr val="FFFFFF"/>
                </a:solidFill>
                <a:latin typeface="+mj-lt"/>
              </a:endParaRPr>
            </a:p>
          </p:txBody>
        </p:sp>
      </p:grpSp>
      <p:grpSp>
        <p:nvGrpSpPr>
          <p:cNvPr id="13" name="12 Grupo"/>
          <p:cNvGrpSpPr/>
          <p:nvPr/>
        </p:nvGrpSpPr>
        <p:grpSpPr>
          <a:xfrm>
            <a:off x="279667" y="2900274"/>
            <a:ext cx="807573" cy="799031"/>
            <a:chOff x="1869196" y="1338051"/>
            <a:chExt cx="1124798" cy="1112901"/>
          </a:xfrm>
        </p:grpSpPr>
        <p:pic>
          <p:nvPicPr>
            <p:cNvPr id="22" name="Imagen 21"/>
            <p:cNvPicPr>
              <a:picLocks noChangeAspect="1"/>
            </p:cNvPicPr>
            <p:nvPr/>
          </p:nvPicPr>
          <p:blipFill>
            <a:blip r:embed="rId3"/>
            <a:stretch>
              <a:fillRect/>
            </a:stretch>
          </p:blipFill>
          <p:spPr>
            <a:xfrm>
              <a:off x="1897989" y="1354948"/>
              <a:ext cx="1096005" cy="1096004"/>
            </a:xfrm>
            <a:prstGeom prst="rect">
              <a:avLst/>
            </a:prstGeom>
          </p:spPr>
        </p:pic>
        <p:sp>
          <p:nvSpPr>
            <p:cNvPr id="17" name="34 Rectángulo"/>
            <p:cNvSpPr>
              <a:spLocks noChangeArrowheads="1"/>
            </p:cNvSpPr>
            <p:nvPr/>
          </p:nvSpPr>
          <p:spPr bwMode="auto">
            <a:xfrm>
              <a:off x="1869196" y="1338051"/>
              <a:ext cx="53155" cy="53155"/>
            </a:xfrm>
            <a:prstGeom prst="rect">
              <a:avLst/>
            </a:prstGeom>
            <a:solidFill>
              <a:schemeClr val="accent1"/>
            </a:solidFill>
            <a:ln>
              <a:noFill/>
            </a:ln>
            <a:extLst>
              <a:ext uri="{91240B29-F687-4F45-9708-019B960494DF}">
                <a14:hiddenLine xmlns:a14="http://schemas.microsoft.com/office/drawing/2010/main" w="9525" cap="rnd" algn="ctr">
                  <a:solidFill>
                    <a:srgbClr val="000000"/>
                  </a:solidFill>
                  <a:prstDash val="sysDot"/>
                  <a:round/>
                  <a:headEnd/>
                  <a:tailEnd/>
                </a14:hiddenLine>
              </a:ext>
            </a:extLst>
          </p:spPr>
          <p:txBody>
            <a:bodyPr wrap="none" lIns="45720" rIns="4572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00000"/>
                </a:lnSpc>
                <a:spcAft>
                  <a:spcPct val="0"/>
                </a:spcAft>
                <a:buFontTx/>
                <a:buNone/>
                <a:defRPr/>
              </a:pPr>
              <a:endParaRPr lang="es-ES" altLang="es-ES" smtClean="0">
                <a:solidFill>
                  <a:srgbClr val="FFFFFF"/>
                </a:solidFill>
                <a:latin typeface="+mj-lt"/>
              </a:endParaRPr>
            </a:p>
          </p:txBody>
        </p:sp>
      </p:grpSp>
      <p:grpSp>
        <p:nvGrpSpPr>
          <p:cNvPr id="15" name="14 Grupo"/>
          <p:cNvGrpSpPr/>
          <p:nvPr/>
        </p:nvGrpSpPr>
        <p:grpSpPr>
          <a:xfrm>
            <a:off x="332274" y="3941332"/>
            <a:ext cx="787644" cy="793686"/>
            <a:chOff x="3496103" y="1328370"/>
            <a:chExt cx="1097040" cy="1105456"/>
          </a:xfrm>
        </p:grpSpPr>
        <p:pic>
          <p:nvPicPr>
            <p:cNvPr id="23" name="Imagen 22"/>
            <p:cNvPicPr>
              <a:picLocks noChangeAspect="1"/>
            </p:cNvPicPr>
            <p:nvPr/>
          </p:nvPicPr>
          <p:blipFill>
            <a:blip r:embed="rId4"/>
            <a:stretch>
              <a:fillRect/>
            </a:stretch>
          </p:blipFill>
          <p:spPr>
            <a:xfrm>
              <a:off x="3510163" y="1354948"/>
              <a:ext cx="1082980" cy="1078878"/>
            </a:xfrm>
            <a:prstGeom prst="rect">
              <a:avLst/>
            </a:prstGeom>
          </p:spPr>
        </p:pic>
        <p:sp>
          <p:nvSpPr>
            <p:cNvPr id="16" name="34 Rectángulo"/>
            <p:cNvSpPr>
              <a:spLocks noChangeArrowheads="1"/>
            </p:cNvSpPr>
            <p:nvPr/>
          </p:nvSpPr>
          <p:spPr bwMode="auto">
            <a:xfrm>
              <a:off x="3496103" y="1328370"/>
              <a:ext cx="53155" cy="53155"/>
            </a:xfrm>
            <a:prstGeom prst="rect">
              <a:avLst/>
            </a:prstGeom>
            <a:solidFill>
              <a:schemeClr val="accent1"/>
            </a:solidFill>
            <a:ln>
              <a:noFill/>
            </a:ln>
            <a:extLst>
              <a:ext uri="{91240B29-F687-4F45-9708-019B960494DF}">
                <a14:hiddenLine xmlns:a14="http://schemas.microsoft.com/office/drawing/2010/main" w="9525" cap="rnd" algn="ctr">
                  <a:solidFill>
                    <a:srgbClr val="000000"/>
                  </a:solidFill>
                  <a:prstDash val="sysDot"/>
                  <a:round/>
                  <a:headEnd/>
                  <a:tailEnd/>
                </a14:hiddenLine>
              </a:ext>
            </a:extLst>
          </p:spPr>
          <p:txBody>
            <a:bodyPr wrap="none" lIns="45720" rIns="45720" anchor="ctr"/>
            <a:lstStyle>
              <a:lvl1pPr eaLnBrk="0" hangingPunct="0">
                <a:lnSpc>
                  <a:spcPct val="95000"/>
                </a:lnSpc>
                <a:spcBef>
                  <a:spcPct val="50000"/>
                </a:spcBef>
                <a:spcAft>
                  <a:spcPct val="20000"/>
                </a:spcAft>
                <a:buChar char="•"/>
                <a:defRPr sz="2000">
                  <a:solidFill>
                    <a:schemeClr val="tx1"/>
                  </a:solidFill>
                  <a:latin typeface="Avenir LT 45 Book" pitchFamily="2" charset="0"/>
                </a:defRPr>
              </a:lvl1pPr>
              <a:lvl2pPr marL="742950" indent="-285750" eaLnBrk="0" hangingPunct="0">
                <a:lnSpc>
                  <a:spcPct val="95000"/>
                </a:lnSpc>
                <a:spcBef>
                  <a:spcPct val="20000"/>
                </a:spcBef>
                <a:buClr>
                  <a:srgbClr val="8B8D8E"/>
                </a:buClr>
                <a:buSzPct val="80000"/>
                <a:buFont typeface="Wingdings" pitchFamily="2" charset="2"/>
                <a:buChar char="n"/>
                <a:defRPr sz="2000">
                  <a:solidFill>
                    <a:schemeClr val="tx1"/>
                  </a:solidFill>
                  <a:latin typeface="Avenir LT 45 Book" pitchFamily="2" charset="0"/>
                </a:defRPr>
              </a:lvl2pPr>
              <a:lvl3pPr marL="1143000" indent="-228600" eaLnBrk="0" hangingPunct="0">
                <a:lnSpc>
                  <a:spcPct val="95000"/>
                </a:lnSpc>
                <a:spcBef>
                  <a:spcPct val="25000"/>
                </a:spcBef>
                <a:buChar char="–"/>
                <a:defRPr sz="2400">
                  <a:solidFill>
                    <a:schemeClr val="tx1"/>
                  </a:solidFill>
                  <a:latin typeface="Avenir LT 45 Book" pitchFamily="2" charset="0"/>
                </a:defRPr>
              </a:lvl3pPr>
              <a:lvl4pPr marL="1600200" indent="-228600" eaLnBrk="0" hangingPunct="0">
                <a:lnSpc>
                  <a:spcPct val="95000"/>
                </a:lnSpc>
                <a:spcBef>
                  <a:spcPct val="25000"/>
                </a:spcBef>
                <a:buSzPct val="70000"/>
                <a:buChar char="•"/>
                <a:defRPr sz="1600">
                  <a:solidFill>
                    <a:schemeClr val="tx1"/>
                  </a:solidFill>
                  <a:latin typeface="Avenir LT 45 Book" pitchFamily="2" charset="0"/>
                </a:defRPr>
              </a:lvl4pPr>
              <a:lvl5pPr marL="2057400" indent="-228600" eaLnBrk="0" hangingPunct="0">
                <a:lnSpc>
                  <a:spcPct val="95000"/>
                </a:lnSpc>
                <a:spcBef>
                  <a:spcPct val="15000"/>
                </a:spcBef>
                <a:buSzPct val="70000"/>
                <a:buChar char="–"/>
                <a:defRPr sz="1600">
                  <a:solidFill>
                    <a:schemeClr val="tx1"/>
                  </a:solidFill>
                  <a:latin typeface="Avenir LT 45 Book" pitchFamily="2" charset="0"/>
                </a:defRPr>
              </a:lvl5pPr>
              <a:lvl6pPr marL="25146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6pPr>
              <a:lvl7pPr marL="29718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7pPr>
              <a:lvl8pPr marL="34290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8pPr>
              <a:lvl9pPr marL="3886200" indent="-228600" eaLnBrk="0" fontAlgn="base" hangingPunct="0">
                <a:lnSpc>
                  <a:spcPct val="95000"/>
                </a:lnSpc>
                <a:spcBef>
                  <a:spcPct val="15000"/>
                </a:spcBef>
                <a:spcAft>
                  <a:spcPct val="0"/>
                </a:spcAft>
                <a:buSzPct val="70000"/>
                <a:buChar char="–"/>
                <a:defRPr sz="1600">
                  <a:solidFill>
                    <a:schemeClr val="tx1"/>
                  </a:solidFill>
                  <a:latin typeface="Avenir LT 45 Book" pitchFamily="2" charset="0"/>
                </a:defRPr>
              </a:lvl9pPr>
            </a:lstStyle>
            <a:p>
              <a:pPr algn="ctr" eaLnBrk="1" hangingPunct="1">
                <a:lnSpc>
                  <a:spcPct val="100000"/>
                </a:lnSpc>
                <a:spcAft>
                  <a:spcPct val="0"/>
                </a:spcAft>
                <a:buFontTx/>
                <a:buNone/>
                <a:defRPr/>
              </a:pPr>
              <a:endParaRPr lang="es-ES" altLang="es-ES" smtClean="0">
                <a:solidFill>
                  <a:srgbClr val="FFFFFF"/>
                </a:solidFill>
                <a:latin typeface="+mj-lt"/>
              </a:endParaRPr>
            </a:p>
          </p:txBody>
        </p:sp>
      </p:grpSp>
      <p:sp>
        <p:nvSpPr>
          <p:cNvPr id="6" name="5 CuadroTexto"/>
          <p:cNvSpPr txBox="1"/>
          <p:nvPr/>
        </p:nvSpPr>
        <p:spPr>
          <a:xfrm>
            <a:off x="247992" y="1209235"/>
            <a:ext cx="8563911" cy="461665"/>
          </a:xfrm>
          <a:prstGeom prst="rect">
            <a:avLst/>
          </a:prstGeom>
          <a:noFill/>
        </p:spPr>
        <p:txBody>
          <a:bodyPr wrap="square" rtlCol="0">
            <a:spAutoFit/>
          </a:bodyPr>
          <a:lstStyle/>
          <a:p>
            <a:pPr algn="l"/>
            <a:r>
              <a:rPr lang="es-ES" sz="1200" dirty="0" smtClean="0">
                <a:solidFill>
                  <a:schemeClr val="tx1"/>
                </a:solidFill>
              </a:rPr>
              <a:t>GMV centra gran parte de su actividad en estos 3 ODS, donde a través del uso de las Tics consigue  provocar impactos positivos que mejoran el bienestar del conjunto de la sociedad.</a:t>
            </a:r>
          </a:p>
        </p:txBody>
      </p:sp>
      <p:sp>
        <p:nvSpPr>
          <p:cNvPr id="21" name="3 Marcador de pie de página"/>
          <p:cNvSpPr>
            <a:spLocks noGrp="1"/>
          </p:cNvSpPr>
          <p:nvPr>
            <p:ph type="ftr" sz="quarter" idx="12"/>
          </p:nvPr>
        </p:nvSpPr>
        <p:spPr>
          <a:xfrm>
            <a:off x="277814" y="5124196"/>
            <a:ext cx="2513153" cy="232833"/>
          </a:xfrm>
        </p:spPr>
        <p:txBody>
          <a:bodyPr/>
          <a:lstStyle/>
          <a:p>
            <a:r>
              <a:rPr lang="es-ES" altLang="es-ES" dirty="0" smtClean="0"/>
              <a:t>Pacto Mundial, Informe Progreso 2018</a:t>
            </a:r>
            <a:endParaRPr lang="en-US" altLang="es-ES" dirty="0"/>
          </a:p>
        </p:txBody>
      </p:sp>
    </p:spTree>
    <p:extLst>
      <p:ext uri="{BB962C8B-B14F-4D97-AF65-F5344CB8AC3E}">
        <p14:creationId xmlns:p14="http://schemas.microsoft.com/office/powerpoint/2010/main" val="170895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20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ltLang="es-ES" sz="800" dirty="0" smtClean="0"/>
              <a:t>01/06/2019</a:t>
            </a:r>
            <a:endParaRPr lang="en-US" altLang="es-ES" sz="800" dirty="0"/>
          </a:p>
        </p:txBody>
      </p:sp>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2</a:t>
            </a:fld>
            <a:endParaRPr lang="es-ES" altLang="es-ES" dirty="0"/>
          </a:p>
        </p:txBody>
      </p:sp>
      <p:sp>
        <p:nvSpPr>
          <p:cNvPr id="4" name="3 Marcador de pie de página"/>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5" name="4 Marcador de texto"/>
          <p:cNvSpPr>
            <a:spLocks noGrp="1"/>
          </p:cNvSpPr>
          <p:nvPr>
            <p:ph type="body" sz="quarter" idx="15"/>
          </p:nvPr>
        </p:nvSpPr>
        <p:spPr/>
        <p:txBody>
          <a:bodyPr/>
          <a:lstStyle/>
          <a:p>
            <a:r>
              <a:rPr lang="es-ES" dirty="0" smtClean="0"/>
              <a:t>CONTENIDO</a:t>
            </a:r>
            <a:endParaRPr lang="es-ES" dirty="0"/>
          </a:p>
        </p:txBody>
      </p:sp>
      <p:sp>
        <p:nvSpPr>
          <p:cNvPr id="6" name="5 Marcador de texto"/>
          <p:cNvSpPr>
            <a:spLocks noGrp="1"/>
          </p:cNvSpPr>
          <p:nvPr>
            <p:ph type="body" sz="quarter" idx="16"/>
          </p:nvPr>
        </p:nvSpPr>
        <p:spPr/>
        <p:txBody>
          <a:bodyPr/>
          <a:lstStyle/>
          <a:p>
            <a:pPr>
              <a:lnSpc>
                <a:spcPct val="250000"/>
              </a:lnSpc>
            </a:pPr>
            <a:r>
              <a:rPr lang="es-ES" dirty="0" smtClean="0"/>
              <a:t>CARTA DE RENOVACIÓN DEL COMPROMISO</a:t>
            </a:r>
            <a:endParaRPr lang="es-ES" dirty="0"/>
          </a:p>
          <a:p>
            <a:pPr>
              <a:lnSpc>
                <a:spcPct val="250000"/>
              </a:lnSpc>
            </a:pPr>
            <a:r>
              <a:rPr lang="es-ES" dirty="0" smtClean="0"/>
              <a:t>QUIENES SOMOS (GRUPO GMV)</a:t>
            </a:r>
            <a:endParaRPr lang="es-ES" dirty="0"/>
          </a:p>
          <a:p>
            <a:pPr>
              <a:lnSpc>
                <a:spcPct val="250000"/>
              </a:lnSpc>
            </a:pPr>
            <a:r>
              <a:rPr lang="es-ES" dirty="0" smtClean="0"/>
              <a:t>PRINCIPIOS: ACCIONES Y POLÍTICAS</a:t>
            </a:r>
            <a:endParaRPr lang="es-ES" dirty="0"/>
          </a:p>
          <a:p>
            <a:pPr>
              <a:lnSpc>
                <a:spcPct val="250000"/>
              </a:lnSpc>
            </a:pPr>
            <a:r>
              <a:rPr lang="es-ES" dirty="0" smtClean="0"/>
              <a:t>ODS: ACTUACIONES Y RETOS</a:t>
            </a:r>
            <a:endParaRPr lang="es-ES" dirty="0"/>
          </a:p>
        </p:txBody>
      </p:sp>
    </p:spTree>
    <p:extLst>
      <p:ext uri="{BB962C8B-B14F-4D97-AF65-F5344CB8AC3E}">
        <p14:creationId xmlns:p14="http://schemas.microsoft.com/office/powerpoint/2010/main" val="374398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3</a:t>
            </a:fld>
            <a:endParaRPr lang="es-ES" altLang="es-ES" dirty="0"/>
          </a:p>
        </p:txBody>
      </p:sp>
      <p:sp>
        <p:nvSpPr>
          <p:cNvPr id="4" name="3 Marcador de pie de página"/>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8" name="Título 7"/>
          <p:cNvSpPr>
            <a:spLocks noGrp="1"/>
          </p:cNvSpPr>
          <p:nvPr>
            <p:ph type="title"/>
          </p:nvPr>
        </p:nvSpPr>
        <p:spPr/>
        <p:txBody>
          <a:bodyPr/>
          <a:lstStyle/>
          <a:p>
            <a:r>
              <a:rPr lang="es-ES" dirty="0"/>
              <a:t>CARTA DE RENOVACIÓN DEL COMPROMISO</a:t>
            </a:r>
          </a:p>
        </p:txBody>
      </p:sp>
      <p:pic>
        <p:nvPicPr>
          <p:cNvPr id="7" name="Imagen 6"/>
          <p:cNvPicPr>
            <a:picLocks noChangeAspect="1"/>
          </p:cNvPicPr>
          <p:nvPr/>
        </p:nvPicPr>
        <p:blipFill>
          <a:blip r:embed="rId3"/>
          <a:stretch>
            <a:fillRect/>
          </a:stretch>
        </p:blipFill>
        <p:spPr>
          <a:xfrm>
            <a:off x="3900955" y="156439"/>
            <a:ext cx="4013539" cy="5287678"/>
          </a:xfrm>
          <a:prstGeom prst="rect">
            <a:avLst/>
          </a:prstGeom>
        </p:spPr>
      </p:pic>
      <p:sp>
        <p:nvSpPr>
          <p:cNvPr id="9"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377626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s-ES" dirty="0" smtClean="0"/>
              <a:t>QUIENES SOMOS</a:t>
            </a:r>
            <a:endParaRPr lang="es-ES" dirty="0"/>
          </a:p>
        </p:txBody>
      </p:sp>
      <p:sp>
        <p:nvSpPr>
          <p:cNvPr id="3" name="2 Marcador de texto"/>
          <p:cNvSpPr>
            <a:spLocks noGrp="1"/>
          </p:cNvSpPr>
          <p:nvPr>
            <p:ph type="body" sz="quarter" idx="11"/>
          </p:nvPr>
        </p:nvSpPr>
        <p:spPr/>
        <p:txBody>
          <a:bodyPr/>
          <a:lstStyle/>
          <a:p>
            <a:r>
              <a:rPr lang="es-ES" dirty="0" smtClean="0"/>
              <a:t>GRUPO GMV</a:t>
            </a:r>
            <a:endParaRPr lang="es-ES" dirty="0"/>
          </a:p>
        </p:txBody>
      </p:sp>
    </p:spTree>
    <p:extLst>
      <p:ext uri="{BB962C8B-B14F-4D97-AF65-F5344CB8AC3E}">
        <p14:creationId xmlns:p14="http://schemas.microsoft.com/office/powerpoint/2010/main" val="162977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5</a:t>
            </a:fld>
            <a:endParaRPr lang="es-ES" altLang="es-ES" dirty="0"/>
          </a:p>
        </p:txBody>
      </p:sp>
      <p:sp>
        <p:nvSpPr>
          <p:cNvPr id="4" name="3 Marcador de pie de página"/>
          <p:cNvSpPr>
            <a:spLocks noGrp="1"/>
          </p:cNvSpPr>
          <p:nvPr>
            <p:ph type="ftr" sz="quarter" idx="12"/>
          </p:nvPr>
        </p:nvSpPr>
        <p:spPr/>
        <p:txBody>
          <a:bodyPr/>
          <a:lstStyle/>
          <a:p>
            <a:r>
              <a:rPr lang="es-ES" altLang="es-ES" dirty="0"/>
              <a:t>Pacto Mundial, Informe de Progreso </a:t>
            </a:r>
            <a:r>
              <a:rPr lang="es-ES" altLang="es-ES" dirty="0" smtClean="0"/>
              <a:t>2018</a:t>
            </a:r>
            <a:endParaRPr lang="en-US" altLang="es-ES" dirty="0"/>
          </a:p>
        </p:txBody>
      </p:sp>
      <p:sp>
        <p:nvSpPr>
          <p:cNvPr id="5" name="4 Título"/>
          <p:cNvSpPr>
            <a:spLocks noGrp="1"/>
          </p:cNvSpPr>
          <p:nvPr>
            <p:ph type="title"/>
          </p:nvPr>
        </p:nvSpPr>
        <p:spPr/>
        <p:txBody>
          <a:bodyPr/>
          <a:lstStyle/>
          <a:p>
            <a:r>
              <a:rPr lang="es-ES" dirty="0" smtClean="0"/>
              <a:t>POSICIONAMIENTO Y LIDERAZGO INTERNACIONAL</a:t>
            </a:r>
            <a:endParaRPr lang="es-ES" dirty="0"/>
          </a:p>
        </p:txBody>
      </p:sp>
      <p:sp>
        <p:nvSpPr>
          <p:cNvPr id="6" name="5 Marcador de texto"/>
          <p:cNvSpPr>
            <a:spLocks noGrp="1"/>
          </p:cNvSpPr>
          <p:nvPr>
            <p:ph type="body" sz="quarter" idx="13"/>
          </p:nvPr>
        </p:nvSpPr>
        <p:spPr/>
        <p:txBody>
          <a:bodyPr/>
          <a:lstStyle/>
          <a:p>
            <a:r>
              <a:rPr lang="es-ES" dirty="0" smtClean="0"/>
              <a:t>QUINES SOMOS</a:t>
            </a:r>
            <a:endParaRPr lang="es-ES" dirty="0"/>
          </a:p>
        </p:txBody>
      </p:sp>
      <p:pic>
        <p:nvPicPr>
          <p:cNvPr id="10" name="Imagen 9"/>
          <p:cNvPicPr>
            <a:picLocks noChangeAspect="1"/>
          </p:cNvPicPr>
          <p:nvPr/>
        </p:nvPicPr>
        <p:blipFill>
          <a:blip r:embed="rId2"/>
          <a:stretch>
            <a:fillRect/>
          </a:stretch>
        </p:blipFill>
        <p:spPr>
          <a:xfrm>
            <a:off x="291470" y="3318606"/>
            <a:ext cx="7311324" cy="1782947"/>
          </a:xfrm>
          <a:prstGeom prst="rect">
            <a:avLst/>
          </a:prstGeom>
        </p:spPr>
      </p:pic>
      <p:pic>
        <p:nvPicPr>
          <p:cNvPr id="11" name="Imagen 10"/>
          <p:cNvPicPr/>
          <p:nvPr/>
        </p:nvPicPr>
        <p:blipFill>
          <a:blip r:embed="rId3"/>
          <a:stretch>
            <a:fillRect/>
          </a:stretch>
        </p:blipFill>
        <p:spPr>
          <a:xfrm>
            <a:off x="263217" y="1314421"/>
            <a:ext cx="7914764" cy="2004185"/>
          </a:xfrm>
          <a:prstGeom prst="rect">
            <a:avLst/>
          </a:prstGeom>
        </p:spPr>
      </p:pic>
      <p:sp>
        <p:nvSpPr>
          <p:cNvPr id="9"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75632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ltLang="es-ES" sz="800" dirty="0" smtClean="0"/>
              <a:t>01/06/2019</a:t>
            </a:r>
            <a:endParaRPr lang="en-US" altLang="es-ES" sz="800" dirty="0"/>
          </a:p>
        </p:txBody>
      </p:sp>
      <p:sp>
        <p:nvSpPr>
          <p:cNvPr id="3" name="2 Marcador de número de diapositiva"/>
          <p:cNvSpPr>
            <a:spLocks noGrp="1"/>
          </p:cNvSpPr>
          <p:nvPr>
            <p:ph type="sldNum" sz="quarter" idx="11"/>
          </p:nvPr>
        </p:nvSpPr>
        <p:spPr/>
        <p:txBody>
          <a:bodyPr/>
          <a:lstStyle/>
          <a:p>
            <a:r>
              <a:rPr lang="es-ES" altLang="es-ES" smtClean="0"/>
              <a:t>Página </a:t>
            </a:r>
            <a:fld id="{ADB7B702-0172-47B3-A01D-521A891AF2E3}" type="slidenum">
              <a:rPr lang="es-ES" altLang="es-ES" smtClean="0"/>
              <a:pPr/>
              <a:t>6</a:t>
            </a:fld>
            <a:endParaRPr lang="es-ES" altLang="es-ES" dirty="0"/>
          </a:p>
        </p:txBody>
      </p:sp>
      <p:sp>
        <p:nvSpPr>
          <p:cNvPr id="4" name="3 Marcador de pie de página"/>
          <p:cNvSpPr>
            <a:spLocks noGrp="1"/>
          </p:cNvSpPr>
          <p:nvPr>
            <p:ph type="ftr" sz="quarter" idx="12"/>
          </p:nvPr>
        </p:nvSpPr>
        <p:spPr/>
        <p:txBody>
          <a:bodyPr/>
          <a:lstStyle/>
          <a:p>
            <a:r>
              <a:rPr lang="es-ES" altLang="es-ES" dirty="0"/>
              <a:t>Pacto Mundial, Informe de Progreso </a:t>
            </a:r>
            <a:r>
              <a:rPr lang="es-ES" altLang="es-ES" dirty="0" smtClean="0"/>
              <a:t>2018</a:t>
            </a:r>
            <a:endParaRPr lang="en-US" altLang="es-ES" dirty="0"/>
          </a:p>
        </p:txBody>
      </p:sp>
      <p:sp>
        <p:nvSpPr>
          <p:cNvPr id="5" name="4 Título"/>
          <p:cNvSpPr>
            <a:spLocks noGrp="1"/>
          </p:cNvSpPr>
          <p:nvPr>
            <p:ph type="title"/>
          </p:nvPr>
        </p:nvSpPr>
        <p:spPr/>
        <p:txBody>
          <a:bodyPr/>
          <a:lstStyle/>
          <a:p>
            <a:r>
              <a:rPr lang="es-ES" dirty="0" smtClean="0"/>
              <a:t>INFORMACIÓN DETALLADA</a:t>
            </a:r>
            <a:endParaRPr lang="es-ES" dirty="0"/>
          </a:p>
        </p:txBody>
      </p:sp>
      <p:sp>
        <p:nvSpPr>
          <p:cNvPr id="6" name="5 Marcador de texto"/>
          <p:cNvSpPr>
            <a:spLocks noGrp="1"/>
          </p:cNvSpPr>
          <p:nvPr>
            <p:ph type="body" sz="quarter" idx="13"/>
          </p:nvPr>
        </p:nvSpPr>
        <p:spPr/>
        <p:txBody>
          <a:bodyPr/>
          <a:lstStyle/>
          <a:p>
            <a:r>
              <a:rPr lang="es-ES" dirty="0" smtClean="0"/>
              <a:t>QUINES SOMOS</a:t>
            </a:r>
            <a:endParaRPr lang="es-ES" dirty="0"/>
          </a:p>
        </p:txBody>
      </p:sp>
      <p:sp>
        <p:nvSpPr>
          <p:cNvPr id="7" name="Rectángulo 6"/>
          <p:cNvSpPr/>
          <p:nvPr/>
        </p:nvSpPr>
        <p:spPr>
          <a:xfrm>
            <a:off x="200397" y="713387"/>
            <a:ext cx="4415145" cy="4462760"/>
          </a:xfrm>
          <a:prstGeom prst="rect">
            <a:avLst/>
          </a:prstGeom>
        </p:spPr>
        <p:txBody>
          <a:bodyPr wrap="square">
            <a:spAutoFit/>
          </a:bodyPr>
          <a:lstStyle/>
          <a:p>
            <a:pPr algn="l">
              <a:spcBef>
                <a:spcPts val="0"/>
              </a:spcBef>
              <a:spcAft>
                <a:spcPts val="400"/>
              </a:spcAft>
            </a:pPr>
            <a:r>
              <a:rPr lang="es-ES" sz="800" b="1" dirty="0" smtClean="0">
                <a:solidFill>
                  <a:schemeClr val="tx1"/>
                </a:solidFill>
              </a:rPr>
              <a:t>Nombre </a:t>
            </a:r>
            <a:r>
              <a:rPr lang="es-ES" sz="800" b="1" dirty="0">
                <a:solidFill>
                  <a:schemeClr val="tx1"/>
                </a:solidFill>
              </a:rPr>
              <a:t>Completo (Razón Social) </a:t>
            </a:r>
            <a:endParaRPr lang="es-ES" sz="800" dirty="0">
              <a:solidFill>
                <a:schemeClr val="tx1"/>
              </a:solidFill>
            </a:endParaRPr>
          </a:p>
          <a:p>
            <a:pPr algn="l">
              <a:spcBef>
                <a:spcPts val="0"/>
              </a:spcBef>
              <a:spcAft>
                <a:spcPts val="400"/>
              </a:spcAft>
            </a:pPr>
            <a:r>
              <a:rPr lang="es-ES" sz="800" dirty="0">
                <a:solidFill>
                  <a:schemeClr val="tx1"/>
                </a:solidFill>
              </a:rPr>
              <a:t>GMV Soluciones Globales Internet, S.A.U. </a:t>
            </a:r>
            <a:endParaRPr lang="es-ES" sz="800" dirty="0" smtClean="0">
              <a:solidFill>
                <a:schemeClr val="tx1"/>
              </a:solidFill>
            </a:endParaRPr>
          </a:p>
          <a:p>
            <a:pPr algn="l">
              <a:spcBef>
                <a:spcPts val="0"/>
              </a:spcBef>
              <a:spcAft>
                <a:spcPts val="400"/>
              </a:spcAft>
            </a:pPr>
            <a:r>
              <a:rPr lang="es-ES" sz="800" b="1" dirty="0" smtClean="0">
                <a:solidFill>
                  <a:schemeClr val="tx1"/>
                </a:solidFill>
              </a:rPr>
              <a:t>Tipo </a:t>
            </a:r>
            <a:r>
              <a:rPr lang="es-ES" sz="800" b="1" dirty="0">
                <a:solidFill>
                  <a:schemeClr val="tx1"/>
                </a:solidFill>
              </a:rPr>
              <a:t>de empresa </a:t>
            </a:r>
            <a:endParaRPr lang="es-ES" sz="800" dirty="0">
              <a:solidFill>
                <a:schemeClr val="tx1"/>
              </a:solidFill>
            </a:endParaRPr>
          </a:p>
          <a:p>
            <a:pPr algn="l">
              <a:spcBef>
                <a:spcPts val="0"/>
              </a:spcBef>
              <a:spcAft>
                <a:spcPts val="400"/>
              </a:spcAft>
            </a:pPr>
            <a:r>
              <a:rPr lang="es-ES" sz="800" dirty="0">
                <a:solidFill>
                  <a:schemeClr val="tx1"/>
                </a:solidFill>
              </a:rPr>
              <a:t>Gran Empresa </a:t>
            </a:r>
            <a:endParaRPr lang="es-ES" sz="800" dirty="0" smtClean="0">
              <a:solidFill>
                <a:schemeClr val="tx1"/>
              </a:solidFill>
            </a:endParaRPr>
          </a:p>
          <a:p>
            <a:pPr algn="l">
              <a:spcBef>
                <a:spcPts val="0"/>
              </a:spcBef>
              <a:spcAft>
                <a:spcPts val="400"/>
              </a:spcAft>
            </a:pPr>
            <a:r>
              <a:rPr lang="es-ES" sz="800" b="1" dirty="0" smtClean="0">
                <a:solidFill>
                  <a:schemeClr val="tx1"/>
                </a:solidFill>
              </a:rPr>
              <a:t>Dirección </a:t>
            </a:r>
            <a:endParaRPr lang="es-ES" sz="800" dirty="0">
              <a:solidFill>
                <a:schemeClr val="tx1"/>
              </a:solidFill>
            </a:endParaRPr>
          </a:p>
          <a:p>
            <a:pPr algn="l">
              <a:spcBef>
                <a:spcPts val="0"/>
              </a:spcBef>
              <a:spcAft>
                <a:spcPts val="400"/>
              </a:spcAft>
            </a:pPr>
            <a:r>
              <a:rPr lang="es-ES" sz="800" dirty="0">
                <a:solidFill>
                  <a:schemeClr val="tx1"/>
                </a:solidFill>
              </a:rPr>
              <a:t>C/ Isaac Newton, 11 –PTM- 28760 Tres Cantos, Madrid </a:t>
            </a:r>
            <a:r>
              <a:rPr lang="es-ES" sz="800" dirty="0" smtClean="0">
                <a:solidFill>
                  <a:srgbClr val="C00000"/>
                </a:solidFill>
              </a:rPr>
              <a:t>(España)</a:t>
            </a:r>
          </a:p>
          <a:p>
            <a:pPr algn="l">
              <a:spcBef>
                <a:spcPts val="0"/>
              </a:spcBef>
              <a:spcAft>
                <a:spcPts val="400"/>
              </a:spcAft>
            </a:pPr>
            <a:r>
              <a:rPr lang="es-ES" sz="800" b="1" dirty="0" smtClean="0">
                <a:solidFill>
                  <a:schemeClr val="tx1"/>
                </a:solidFill>
              </a:rPr>
              <a:t>Dirección </a:t>
            </a:r>
            <a:r>
              <a:rPr lang="es-ES" sz="800" b="1" dirty="0">
                <a:solidFill>
                  <a:schemeClr val="tx1"/>
                </a:solidFill>
              </a:rPr>
              <a:t>Web </a:t>
            </a:r>
            <a:endParaRPr lang="es-ES" sz="800" dirty="0">
              <a:solidFill>
                <a:schemeClr val="tx1"/>
              </a:solidFill>
            </a:endParaRPr>
          </a:p>
          <a:p>
            <a:pPr algn="l">
              <a:spcBef>
                <a:spcPts val="0"/>
              </a:spcBef>
              <a:spcAft>
                <a:spcPts val="400"/>
              </a:spcAft>
            </a:pPr>
            <a:r>
              <a:rPr lang="es-ES" sz="800" dirty="0" smtClean="0">
                <a:solidFill>
                  <a:schemeClr val="tx1"/>
                </a:solidFill>
                <a:hlinkClick r:id="rId2"/>
              </a:rPr>
              <a:t>http://www.gmv.es </a:t>
            </a:r>
            <a:endParaRPr lang="es-ES" sz="800" dirty="0" smtClean="0">
              <a:solidFill>
                <a:schemeClr val="tx1"/>
              </a:solidFill>
            </a:endParaRPr>
          </a:p>
          <a:p>
            <a:pPr algn="l">
              <a:spcBef>
                <a:spcPts val="0"/>
              </a:spcBef>
              <a:spcAft>
                <a:spcPts val="400"/>
              </a:spcAft>
            </a:pPr>
            <a:r>
              <a:rPr lang="es-ES" sz="800" b="1" dirty="0" smtClean="0">
                <a:solidFill>
                  <a:schemeClr val="tx1"/>
                </a:solidFill>
              </a:rPr>
              <a:t>Nombre </a:t>
            </a:r>
            <a:r>
              <a:rPr lang="es-ES" sz="800" b="1" dirty="0">
                <a:solidFill>
                  <a:schemeClr val="tx1"/>
                </a:solidFill>
              </a:rPr>
              <a:t>del máximo cargo ejecutivo </a:t>
            </a:r>
            <a:endParaRPr lang="es-ES" sz="800" dirty="0">
              <a:solidFill>
                <a:schemeClr val="tx1"/>
              </a:solidFill>
            </a:endParaRPr>
          </a:p>
          <a:p>
            <a:pPr algn="l">
              <a:spcBef>
                <a:spcPts val="0"/>
              </a:spcBef>
              <a:spcAft>
                <a:spcPts val="400"/>
              </a:spcAft>
            </a:pPr>
            <a:r>
              <a:rPr lang="es-ES" sz="800" dirty="0">
                <a:solidFill>
                  <a:schemeClr val="tx1"/>
                </a:solidFill>
              </a:rPr>
              <a:t>Luis Fernando Álvarez-Gascón Pérez (Director General) </a:t>
            </a:r>
            <a:endParaRPr lang="es-ES" sz="800" dirty="0" smtClean="0">
              <a:solidFill>
                <a:schemeClr val="tx1"/>
              </a:solidFill>
            </a:endParaRPr>
          </a:p>
          <a:p>
            <a:pPr algn="l">
              <a:spcBef>
                <a:spcPts val="0"/>
              </a:spcBef>
              <a:spcAft>
                <a:spcPts val="400"/>
              </a:spcAft>
            </a:pPr>
            <a:r>
              <a:rPr lang="es-ES" sz="800" b="1" dirty="0" smtClean="0">
                <a:solidFill>
                  <a:schemeClr val="tx1"/>
                </a:solidFill>
              </a:rPr>
              <a:t>Persona </a:t>
            </a:r>
            <a:r>
              <a:rPr lang="es-ES" sz="800" b="1" dirty="0">
                <a:solidFill>
                  <a:schemeClr val="tx1"/>
                </a:solidFill>
              </a:rPr>
              <a:t>de contacto </a:t>
            </a:r>
            <a:endParaRPr lang="es-ES" sz="800" dirty="0">
              <a:solidFill>
                <a:schemeClr val="tx1"/>
              </a:solidFill>
            </a:endParaRPr>
          </a:p>
          <a:p>
            <a:pPr algn="l">
              <a:spcBef>
                <a:spcPts val="0"/>
              </a:spcBef>
              <a:spcAft>
                <a:spcPts val="400"/>
              </a:spcAft>
            </a:pPr>
            <a:r>
              <a:rPr lang="es-ES" sz="800" dirty="0">
                <a:solidFill>
                  <a:schemeClr val="tx1"/>
                </a:solidFill>
              </a:rPr>
              <a:t>Paloma Pedraza </a:t>
            </a:r>
            <a:endParaRPr lang="es-ES" sz="800" dirty="0" smtClean="0">
              <a:solidFill>
                <a:schemeClr val="tx1"/>
              </a:solidFill>
            </a:endParaRPr>
          </a:p>
          <a:p>
            <a:pPr algn="l">
              <a:spcBef>
                <a:spcPts val="0"/>
              </a:spcBef>
              <a:spcAft>
                <a:spcPts val="400"/>
              </a:spcAft>
            </a:pPr>
            <a:r>
              <a:rPr lang="es-ES" sz="800" b="1" dirty="0" smtClean="0">
                <a:solidFill>
                  <a:schemeClr val="tx1"/>
                </a:solidFill>
              </a:rPr>
              <a:t>Número </a:t>
            </a:r>
            <a:r>
              <a:rPr lang="es-ES" sz="800" b="1" dirty="0">
                <a:solidFill>
                  <a:schemeClr val="tx1"/>
                </a:solidFill>
              </a:rPr>
              <a:t>de empleados directos </a:t>
            </a:r>
            <a:endParaRPr lang="es-ES" sz="800" dirty="0">
              <a:solidFill>
                <a:schemeClr val="tx1"/>
              </a:solidFill>
            </a:endParaRPr>
          </a:p>
          <a:p>
            <a:pPr algn="l">
              <a:spcBef>
                <a:spcPts val="0"/>
              </a:spcBef>
              <a:spcAft>
                <a:spcPts val="400"/>
              </a:spcAft>
            </a:pPr>
            <a:r>
              <a:rPr lang="es-ES" sz="800" dirty="0" smtClean="0">
                <a:solidFill>
                  <a:schemeClr val="tx1"/>
                </a:solidFill>
              </a:rPr>
              <a:t>490</a:t>
            </a:r>
          </a:p>
          <a:p>
            <a:pPr algn="l">
              <a:spcBef>
                <a:spcPts val="0"/>
              </a:spcBef>
              <a:spcAft>
                <a:spcPts val="400"/>
              </a:spcAft>
            </a:pPr>
            <a:r>
              <a:rPr lang="es-ES" sz="800" b="1" dirty="0" smtClean="0">
                <a:solidFill>
                  <a:schemeClr val="tx1"/>
                </a:solidFill>
              </a:rPr>
              <a:t>Sector </a:t>
            </a:r>
            <a:endParaRPr lang="es-ES" sz="800" dirty="0">
              <a:solidFill>
                <a:schemeClr val="tx1"/>
              </a:solidFill>
            </a:endParaRPr>
          </a:p>
          <a:p>
            <a:pPr algn="l">
              <a:spcBef>
                <a:spcPts val="0"/>
              </a:spcBef>
              <a:spcAft>
                <a:spcPts val="400"/>
              </a:spcAft>
            </a:pPr>
            <a:r>
              <a:rPr lang="es-ES" sz="800" dirty="0" smtClean="0">
                <a:solidFill>
                  <a:schemeClr val="tx1"/>
                </a:solidFill>
              </a:rPr>
              <a:t>Tecnología y Servicios TIC</a:t>
            </a:r>
          </a:p>
          <a:p>
            <a:pPr algn="l">
              <a:spcBef>
                <a:spcPts val="0"/>
              </a:spcBef>
              <a:spcAft>
                <a:spcPts val="400"/>
              </a:spcAft>
            </a:pPr>
            <a:r>
              <a:rPr lang="es-ES" sz="800" b="1" dirty="0" smtClean="0">
                <a:solidFill>
                  <a:schemeClr val="tx1"/>
                </a:solidFill>
              </a:rPr>
              <a:t>Actividad</a:t>
            </a:r>
            <a:r>
              <a:rPr lang="es-ES" sz="800" b="1" dirty="0">
                <a:solidFill>
                  <a:schemeClr val="tx1"/>
                </a:solidFill>
              </a:rPr>
              <a:t>, principales marcas, productos y/o </a:t>
            </a:r>
            <a:r>
              <a:rPr lang="es-ES" sz="800" b="1" dirty="0" smtClean="0">
                <a:solidFill>
                  <a:schemeClr val="tx1"/>
                </a:solidFill>
              </a:rPr>
              <a:t>servicios</a:t>
            </a:r>
          </a:p>
          <a:p>
            <a:pPr algn="l">
              <a:spcBef>
                <a:spcPts val="0"/>
              </a:spcBef>
              <a:spcAft>
                <a:spcPts val="400"/>
              </a:spcAft>
            </a:pPr>
            <a:r>
              <a:rPr lang="es-ES" altLang="es-ES" sz="800" dirty="0" smtClean="0">
                <a:solidFill>
                  <a:schemeClr val="tx1"/>
                </a:solidFill>
              </a:rPr>
              <a:t>Su </a:t>
            </a:r>
            <a:r>
              <a:rPr lang="es-ES" altLang="es-ES" sz="800" dirty="0">
                <a:solidFill>
                  <a:schemeClr val="tx1"/>
                </a:solidFill>
              </a:rPr>
              <a:t>actividad consiste en apoyar los procesos de sus clientes a través de soluciones tecnológicamente avanzadas proporcionando, sistemas integrados, productos y servicios especializados que cubren todo el ciclo de vida. Desde servicios de consultoría e ingeniería, hasta el desarrollo de software y hardware, integración de sistemas llave en mano y soporte a las operaciones. Dirige su actividad a diversos sectores como: </a:t>
            </a:r>
            <a:r>
              <a:rPr lang="es-ES" sz="800" dirty="0">
                <a:solidFill>
                  <a:schemeClr val="tx1"/>
                </a:solidFill>
              </a:rPr>
              <a:t>aeronáutica, banca y finanzas, defensa, espacio, salud, seguridad, transporte, telecomunicaciones, tecnologías de la información para el sector público y privado.</a:t>
            </a:r>
          </a:p>
          <a:p>
            <a:pPr algn="l">
              <a:spcBef>
                <a:spcPts val="0"/>
              </a:spcBef>
              <a:spcAft>
                <a:spcPts val="400"/>
              </a:spcAft>
            </a:pPr>
            <a:r>
              <a:rPr lang="es-ES" sz="800" b="1" dirty="0" smtClean="0">
                <a:solidFill>
                  <a:schemeClr val="tx1"/>
                </a:solidFill>
              </a:rPr>
              <a:t>Informe RSC publicado:</a:t>
            </a:r>
            <a:r>
              <a:rPr lang="es-ES" sz="800" dirty="0"/>
              <a:t> </a:t>
            </a:r>
            <a:r>
              <a:rPr lang="es-ES" sz="800" dirty="0">
                <a:hlinkClick r:id="rId3"/>
              </a:rPr>
              <a:t>https://www.gmv.com/export/sites/gmv/DocumentosPDF/RSC/memoria_RSC_2018.pdf</a:t>
            </a:r>
            <a:endParaRPr lang="es-ES" sz="800" dirty="0" smtClean="0">
              <a:solidFill>
                <a:schemeClr val="tx1"/>
              </a:solidFill>
            </a:endParaRPr>
          </a:p>
        </p:txBody>
      </p:sp>
      <p:sp>
        <p:nvSpPr>
          <p:cNvPr id="11" name="Rectángulo 10"/>
          <p:cNvSpPr/>
          <p:nvPr/>
        </p:nvSpPr>
        <p:spPr>
          <a:xfrm>
            <a:off x="4531512" y="746274"/>
            <a:ext cx="4507786" cy="4370427"/>
          </a:xfrm>
          <a:prstGeom prst="rect">
            <a:avLst/>
          </a:prstGeom>
        </p:spPr>
        <p:txBody>
          <a:bodyPr wrap="square">
            <a:spAutoFit/>
          </a:bodyPr>
          <a:lstStyle/>
          <a:p>
            <a:pPr algn="l">
              <a:spcBef>
                <a:spcPts val="0"/>
              </a:spcBef>
              <a:spcAft>
                <a:spcPts val="400"/>
              </a:spcAft>
            </a:pPr>
            <a:r>
              <a:rPr lang="es-ES" sz="800" b="1" dirty="0" smtClean="0">
                <a:solidFill>
                  <a:schemeClr val="tx1"/>
                </a:solidFill>
              </a:rPr>
              <a:t>Seleccionar </a:t>
            </a:r>
            <a:r>
              <a:rPr lang="es-ES" sz="800" b="1" dirty="0">
                <a:solidFill>
                  <a:schemeClr val="tx1"/>
                </a:solidFill>
              </a:rPr>
              <a:t>los Grupos de Interés más significativos </a:t>
            </a:r>
            <a:endParaRPr lang="es-ES" sz="800" dirty="0">
              <a:solidFill>
                <a:schemeClr val="tx1"/>
              </a:solidFill>
            </a:endParaRPr>
          </a:p>
          <a:p>
            <a:pPr algn="l">
              <a:spcBef>
                <a:spcPts val="0"/>
              </a:spcBef>
              <a:spcAft>
                <a:spcPts val="400"/>
              </a:spcAft>
            </a:pPr>
            <a:r>
              <a:rPr lang="es-ES" sz="800" dirty="0">
                <a:solidFill>
                  <a:schemeClr val="tx1"/>
                </a:solidFill>
              </a:rPr>
              <a:t>Clientes, Empleados, Proveedores, Medioambiente, Comunidad </a:t>
            </a:r>
          </a:p>
          <a:p>
            <a:pPr algn="l">
              <a:spcBef>
                <a:spcPts val="0"/>
              </a:spcBef>
              <a:spcAft>
                <a:spcPts val="400"/>
              </a:spcAft>
            </a:pPr>
            <a:r>
              <a:rPr lang="es-ES" sz="800" b="1" dirty="0">
                <a:solidFill>
                  <a:schemeClr val="tx1"/>
                </a:solidFill>
              </a:rPr>
              <a:t>Indique qué criterios ha seguido para seleccionar los Grupos de Interés </a:t>
            </a:r>
            <a:endParaRPr lang="es-ES" sz="800" dirty="0">
              <a:solidFill>
                <a:schemeClr val="tx1"/>
              </a:solidFill>
            </a:endParaRPr>
          </a:p>
          <a:p>
            <a:pPr algn="l">
              <a:spcBef>
                <a:spcPts val="0"/>
              </a:spcBef>
              <a:spcAft>
                <a:spcPts val="400"/>
              </a:spcAft>
            </a:pPr>
            <a:r>
              <a:rPr lang="es-ES" sz="800" dirty="0">
                <a:solidFill>
                  <a:schemeClr val="tx1"/>
                </a:solidFill>
              </a:rPr>
              <a:t>Los Grupos de Interés se han seleccionado en función de aquellos </a:t>
            </a:r>
            <a:r>
              <a:rPr lang="es-ES" sz="800" dirty="0" smtClean="0">
                <a:solidFill>
                  <a:schemeClr val="tx1"/>
                </a:solidFill>
              </a:rPr>
              <a:t>que </a:t>
            </a:r>
            <a:r>
              <a:rPr lang="es-ES" sz="800" dirty="0">
                <a:solidFill>
                  <a:schemeClr val="tx1"/>
                </a:solidFill>
              </a:rPr>
              <a:t>la empresa considera fundamentales para su evolución </a:t>
            </a:r>
            <a:r>
              <a:rPr lang="es-ES" sz="800" dirty="0" smtClean="0">
                <a:solidFill>
                  <a:schemeClr val="tx1"/>
                </a:solidFill>
              </a:rPr>
              <a:t>y </a:t>
            </a:r>
            <a:r>
              <a:rPr lang="es-ES" sz="800" dirty="0">
                <a:solidFill>
                  <a:schemeClr val="tx1"/>
                </a:solidFill>
              </a:rPr>
              <a:t>con los que la empresa tiene un firme compromiso de satisfacción, compromiso y </a:t>
            </a:r>
            <a:r>
              <a:rPr lang="es-ES" sz="800" dirty="0" smtClean="0">
                <a:solidFill>
                  <a:schemeClr val="tx1"/>
                </a:solidFill>
              </a:rPr>
              <a:t>cuidado.</a:t>
            </a:r>
          </a:p>
          <a:p>
            <a:pPr algn="l">
              <a:spcBef>
                <a:spcPts val="0"/>
              </a:spcBef>
              <a:spcAft>
                <a:spcPts val="400"/>
              </a:spcAft>
            </a:pPr>
            <a:r>
              <a:rPr lang="es-ES" altLang="es-ES" sz="800" dirty="0" smtClean="0">
                <a:solidFill>
                  <a:schemeClr val="tx1"/>
                </a:solidFill>
              </a:rPr>
              <a:t>Para </a:t>
            </a:r>
            <a:r>
              <a:rPr lang="es-ES" altLang="es-ES" sz="800" dirty="0">
                <a:solidFill>
                  <a:schemeClr val="tx1"/>
                </a:solidFill>
              </a:rPr>
              <a:t>GMV uno de los aspectos fundamentales para el buen desarrollo de su actividad es la clara orientación a la satisfacción de sus clientes. </a:t>
            </a:r>
            <a:r>
              <a:rPr lang="es-ES" altLang="es-ES" sz="800" dirty="0" smtClean="0">
                <a:solidFill>
                  <a:schemeClr val="tx1"/>
                </a:solidFill>
              </a:rPr>
              <a:t>Y para </a:t>
            </a:r>
            <a:r>
              <a:rPr lang="es-ES" altLang="es-ES" sz="800" dirty="0">
                <a:solidFill>
                  <a:schemeClr val="tx1"/>
                </a:solidFill>
              </a:rPr>
              <a:t>ello están convencidos de que contar con los mejores profesionales es la auténtica fuente de ventaja competitiva.</a:t>
            </a:r>
          </a:p>
          <a:p>
            <a:pPr algn="l"/>
            <a:r>
              <a:rPr lang="es-ES" sz="800" dirty="0">
                <a:solidFill>
                  <a:schemeClr val="tx1"/>
                </a:solidFill>
              </a:rPr>
              <a:t>La responsabilidad de GMV frente a la sociedad presente y futura, hace que actúe de forma responsable y ética en todas sus actividades, extendiendo este compromiso a sus proveedores como parte implicada en el desarrollo de su </a:t>
            </a:r>
            <a:r>
              <a:rPr lang="es-ES" sz="800" dirty="0" smtClean="0">
                <a:solidFill>
                  <a:schemeClr val="tx1"/>
                </a:solidFill>
              </a:rPr>
              <a:t>actividad.</a:t>
            </a:r>
          </a:p>
          <a:p>
            <a:pPr algn="l"/>
            <a:r>
              <a:rPr lang="es-ES" sz="800" b="1" dirty="0" smtClean="0">
                <a:solidFill>
                  <a:schemeClr val="tx1"/>
                </a:solidFill>
              </a:rPr>
              <a:t>Seleccione </a:t>
            </a:r>
            <a:r>
              <a:rPr lang="es-ES" sz="800" b="1" dirty="0">
                <a:solidFill>
                  <a:schemeClr val="tx1"/>
                </a:solidFill>
              </a:rPr>
              <a:t>los países o regiones donde su empresa tenga presencia </a:t>
            </a:r>
            <a:endParaRPr lang="es-ES" sz="800" dirty="0">
              <a:solidFill>
                <a:schemeClr val="tx1"/>
              </a:solidFill>
            </a:endParaRPr>
          </a:p>
          <a:p>
            <a:pPr algn="l">
              <a:spcBef>
                <a:spcPts val="0"/>
              </a:spcBef>
              <a:spcAft>
                <a:spcPts val="400"/>
              </a:spcAft>
            </a:pPr>
            <a:r>
              <a:rPr lang="es-ES" sz="800" dirty="0" smtClean="0">
                <a:solidFill>
                  <a:schemeClr val="tx1"/>
                </a:solidFill>
              </a:rPr>
              <a:t>COLOMBIA, FRANCIA, ALEMANIA, MALASIA, NORTE AMÉRICA, PORTUGAL, POLONIA, RUMANÍA, REINO UNIDO, PAISES BAJOS </a:t>
            </a:r>
            <a:endParaRPr lang="es-ES" sz="800" dirty="0">
              <a:solidFill>
                <a:schemeClr val="tx1"/>
              </a:solidFill>
            </a:endParaRPr>
          </a:p>
          <a:p>
            <a:pPr algn="l">
              <a:spcBef>
                <a:spcPts val="0"/>
              </a:spcBef>
              <a:spcAft>
                <a:spcPts val="400"/>
              </a:spcAft>
            </a:pPr>
            <a:r>
              <a:rPr lang="es-ES" sz="800" b="1" dirty="0">
                <a:solidFill>
                  <a:schemeClr val="tx1"/>
                </a:solidFill>
              </a:rPr>
              <a:t>Alcance del Informe de Progreso </a:t>
            </a:r>
            <a:endParaRPr lang="es-ES" sz="800" dirty="0">
              <a:solidFill>
                <a:schemeClr val="tx1"/>
              </a:solidFill>
            </a:endParaRPr>
          </a:p>
          <a:p>
            <a:pPr algn="l">
              <a:spcBef>
                <a:spcPts val="0"/>
              </a:spcBef>
              <a:spcAft>
                <a:spcPts val="400"/>
              </a:spcAft>
            </a:pPr>
            <a:r>
              <a:rPr lang="es-ES" sz="800" dirty="0">
                <a:solidFill>
                  <a:schemeClr val="tx1"/>
                </a:solidFill>
              </a:rPr>
              <a:t>España </a:t>
            </a:r>
          </a:p>
          <a:p>
            <a:pPr algn="l">
              <a:spcBef>
                <a:spcPts val="0"/>
              </a:spcBef>
              <a:spcAft>
                <a:spcPts val="400"/>
              </a:spcAft>
            </a:pPr>
            <a:r>
              <a:rPr lang="es-ES" sz="800" b="1" dirty="0">
                <a:solidFill>
                  <a:schemeClr val="tx1"/>
                </a:solidFill>
              </a:rPr>
              <a:t>¿Cómo ha establecido la materialidad o definido los asuntos más significativos a incluir en el Informe de Progreso? </a:t>
            </a:r>
            <a:endParaRPr lang="es-ES" sz="800" dirty="0">
              <a:solidFill>
                <a:schemeClr val="tx1"/>
              </a:solidFill>
            </a:endParaRPr>
          </a:p>
          <a:p>
            <a:pPr algn="l">
              <a:spcBef>
                <a:spcPts val="0"/>
              </a:spcBef>
              <a:spcAft>
                <a:spcPts val="400"/>
              </a:spcAft>
            </a:pPr>
            <a:r>
              <a:rPr lang="es-ES" sz="800" dirty="0">
                <a:solidFill>
                  <a:schemeClr val="tx1"/>
                </a:solidFill>
              </a:rPr>
              <a:t>En GMV estamos convencidos de que la mejor manera de satisfacer la </a:t>
            </a:r>
            <a:r>
              <a:rPr lang="es-ES" sz="800" dirty="0" smtClean="0">
                <a:solidFill>
                  <a:schemeClr val="tx1"/>
                </a:solidFill>
              </a:rPr>
              <a:t>incesante demanda </a:t>
            </a:r>
            <a:r>
              <a:rPr lang="es-ES" sz="800" dirty="0">
                <a:solidFill>
                  <a:schemeClr val="tx1"/>
                </a:solidFill>
              </a:rPr>
              <a:t>social de productos y servicios sin sobreexplotar los recursos disponibles y poner en peligro nuestro futuro es aprovechar el progreso </a:t>
            </a:r>
            <a:r>
              <a:rPr lang="es-ES" sz="800" dirty="0" smtClean="0">
                <a:solidFill>
                  <a:schemeClr val="tx1"/>
                </a:solidFill>
              </a:rPr>
              <a:t>tecnológico promoviendo un modelo </a:t>
            </a:r>
            <a:r>
              <a:rPr lang="es-ES" sz="800" dirty="0">
                <a:solidFill>
                  <a:schemeClr val="tx1"/>
                </a:solidFill>
              </a:rPr>
              <a:t>sostenible, reparador y regenerativo, basado </a:t>
            </a:r>
            <a:r>
              <a:rPr lang="es-ES" sz="800" dirty="0" smtClean="0">
                <a:solidFill>
                  <a:schemeClr val="tx1"/>
                </a:solidFill>
              </a:rPr>
              <a:t>en </a:t>
            </a:r>
            <a:r>
              <a:rPr lang="es-ES" sz="800" dirty="0">
                <a:solidFill>
                  <a:schemeClr val="tx1"/>
                </a:solidFill>
              </a:rPr>
              <a:t>la aplicación de tecnologías disruptivas </a:t>
            </a:r>
            <a:r>
              <a:rPr lang="es-ES" sz="800" dirty="0" smtClean="0">
                <a:solidFill>
                  <a:schemeClr val="tx1"/>
                </a:solidFill>
              </a:rPr>
              <a:t>que optimicen </a:t>
            </a:r>
            <a:r>
              <a:rPr lang="es-ES" sz="800" dirty="0">
                <a:solidFill>
                  <a:schemeClr val="tx1"/>
                </a:solidFill>
              </a:rPr>
              <a:t>el uso de recursos y </a:t>
            </a:r>
            <a:r>
              <a:rPr lang="es-ES" sz="800" dirty="0" smtClean="0">
                <a:solidFill>
                  <a:schemeClr val="tx1"/>
                </a:solidFill>
              </a:rPr>
              <a:t>permitan nuevas </a:t>
            </a:r>
            <a:r>
              <a:rPr lang="es-ES" sz="800" dirty="0">
                <a:solidFill>
                  <a:schemeClr val="tx1"/>
                </a:solidFill>
              </a:rPr>
              <a:t>relaciones entre todos los integrantes de la cadena de valor, </a:t>
            </a:r>
            <a:r>
              <a:rPr lang="es-ES" sz="800" dirty="0" smtClean="0">
                <a:solidFill>
                  <a:schemeClr val="tx1"/>
                </a:solidFill>
              </a:rPr>
              <a:t>adoptando, apoyando </a:t>
            </a:r>
            <a:r>
              <a:rPr lang="es-ES" sz="800" dirty="0">
                <a:solidFill>
                  <a:schemeClr val="tx1"/>
                </a:solidFill>
              </a:rPr>
              <a:t>y </a:t>
            </a:r>
            <a:r>
              <a:rPr lang="es-ES" sz="800" dirty="0" smtClean="0">
                <a:solidFill>
                  <a:schemeClr val="tx1"/>
                </a:solidFill>
              </a:rPr>
              <a:t>promulgando, </a:t>
            </a:r>
            <a:r>
              <a:rPr lang="es-ES" sz="800" dirty="0">
                <a:solidFill>
                  <a:schemeClr val="tx1"/>
                </a:solidFill>
              </a:rPr>
              <a:t>dentro de su esfera de influencia, un conjunto de valores fundamentales en las áreas de derechos humanos, normas laborales, medio ambiente y anti-corrupción.</a:t>
            </a:r>
          </a:p>
        </p:txBody>
      </p:sp>
    </p:spTree>
    <p:extLst>
      <p:ext uri="{BB962C8B-B14F-4D97-AF65-F5344CB8AC3E}">
        <p14:creationId xmlns:p14="http://schemas.microsoft.com/office/powerpoint/2010/main" val="210490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 dirty="0" smtClean="0"/>
              <a:t>PRINCIPIOS</a:t>
            </a:r>
            <a:endParaRPr lang="es-ES" dirty="0"/>
          </a:p>
        </p:txBody>
      </p:sp>
      <p:sp>
        <p:nvSpPr>
          <p:cNvPr id="3" name="Marcador de texto 2"/>
          <p:cNvSpPr>
            <a:spLocks noGrp="1"/>
          </p:cNvSpPr>
          <p:nvPr>
            <p:ph type="body" sz="quarter" idx="11"/>
          </p:nvPr>
        </p:nvSpPr>
        <p:spPr/>
        <p:txBody>
          <a:bodyPr/>
          <a:lstStyle/>
          <a:p>
            <a:r>
              <a:rPr lang="es-ES" dirty="0"/>
              <a:t>ACCIONES Y </a:t>
            </a:r>
            <a:r>
              <a:rPr lang="es-ES" dirty="0" smtClean="0"/>
              <a:t>POLÍTICAS</a:t>
            </a:r>
            <a:endParaRPr lang="es-ES" dirty="0"/>
          </a:p>
        </p:txBody>
      </p:sp>
    </p:spTree>
    <p:extLst>
      <p:ext uri="{BB962C8B-B14F-4D97-AF65-F5344CB8AC3E}">
        <p14:creationId xmlns:p14="http://schemas.microsoft.com/office/powerpoint/2010/main" val="1682452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r>
              <a:rPr lang="es-ES" altLang="es-ES" smtClean="0"/>
              <a:t>Página </a:t>
            </a:r>
            <a:fld id="{ADB7B702-0172-47B3-A01D-521A891AF2E3}" type="slidenum">
              <a:rPr lang="es-ES" altLang="es-ES" smtClean="0"/>
              <a:pPr/>
              <a:t>8</a:t>
            </a:fld>
            <a:endParaRPr lang="es-ES" altLang="es-ES" dirty="0"/>
          </a:p>
        </p:txBody>
      </p:sp>
      <p:sp>
        <p:nvSpPr>
          <p:cNvPr id="4" name="Marcador de pie de página 3"/>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5" name="Título 4"/>
          <p:cNvSpPr>
            <a:spLocks noGrp="1"/>
          </p:cNvSpPr>
          <p:nvPr>
            <p:ph type="title"/>
          </p:nvPr>
        </p:nvSpPr>
        <p:spPr/>
        <p:txBody>
          <a:bodyPr/>
          <a:lstStyle/>
          <a:p>
            <a:r>
              <a:rPr lang="es-ES" dirty="0" smtClean="0"/>
              <a:t>DERECHOS HUMANOS</a:t>
            </a:r>
            <a:endParaRPr lang="es-ES" dirty="0"/>
          </a:p>
        </p:txBody>
      </p:sp>
      <p:sp>
        <p:nvSpPr>
          <p:cNvPr id="6" name="Marcador de texto 5"/>
          <p:cNvSpPr>
            <a:spLocks noGrp="1"/>
          </p:cNvSpPr>
          <p:nvPr>
            <p:ph type="body" sz="quarter" idx="13"/>
          </p:nvPr>
        </p:nvSpPr>
        <p:spPr/>
        <p:txBody>
          <a:bodyPr/>
          <a:lstStyle/>
          <a:p>
            <a:r>
              <a:rPr lang="es-ES" dirty="0" smtClean="0"/>
              <a:t>PRINCIPIOS DEL PACTO MUNDIAL</a:t>
            </a:r>
            <a:endParaRPr lang="es-ES" dirty="0"/>
          </a:p>
        </p:txBody>
      </p:sp>
      <p:sp>
        <p:nvSpPr>
          <p:cNvPr id="7" name="Marcador de texto 6"/>
          <p:cNvSpPr>
            <a:spLocks noGrp="1"/>
          </p:cNvSpPr>
          <p:nvPr>
            <p:ph type="body" sz="quarter" idx="14"/>
          </p:nvPr>
        </p:nvSpPr>
        <p:spPr>
          <a:xfrm>
            <a:off x="277814" y="1064500"/>
            <a:ext cx="8596312" cy="3917076"/>
          </a:xfrm>
        </p:spPr>
        <p:txBody>
          <a:bodyPr/>
          <a:lstStyle/>
          <a:p>
            <a:r>
              <a:rPr lang="es-ES" sz="1100" dirty="0" smtClean="0"/>
              <a:t>Entre </a:t>
            </a:r>
            <a:r>
              <a:rPr lang="es-ES" sz="1100" dirty="0"/>
              <a:t>los objetivos de la compañía en el ámbito de los Derechos Humanos, se encuentran, extender este compromiso a sus trabajadores y </a:t>
            </a:r>
            <a:r>
              <a:rPr lang="es-ES" sz="1100" dirty="0" smtClean="0"/>
              <a:t>colaboradores </a:t>
            </a:r>
            <a:r>
              <a:rPr lang="es-ES" sz="1100" dirty="0"/>
              <a:t>e</a:t>
            </a:r>
            <a:r>
              <a:rPr lang="es-ES" sz="1100" dirty="0" smtClean="0"/>
              <a:t> </a:t>
            </a:r>
            <a:r>
              <a:rPr lang="es-ES" sz="1100" dirty="0"/>
              <a:t>incluir entre sus líneas de </a:t>
            </a:r>
            <a:r>
              <a:rPr lang="es-ES" sz="1100" dirty="0" smtClean="0"/>
              <a:t>investigación y actuación, </a:t>
            </a:r>
            <a:r>
              <a:rPr lang="es-ES" sz="1100" dirty="0"/>
              <a:t>soluciones que beneficien a la población a mejorar en ámbitos de </a:t>
            </a:r>
            <a:r>
              <a:rPr lang="es-ES" sz="1100" dirty="0" smtClean="0"/>
              <a:t>igualdad </a:t>
            </a:r>
            <a:r>
              <a:rPr lang="es-ES" sz="1100" dirty="0"/>
              <a:t>de derechos de hombres y </a:t>
            </a:r>
            <a:r>
              <a:rPr lang="es-ES" sz="1100" dirty="0" smtClean="0"/>
              <a:t>mujeres, progreso social y calidad de vida. </a:t>
            </a:r>
          </a:p>
          <a:p>
            <a:r>
              <a:rPr lang="es-ES" sz="1100" dirty="0" smtClean="0"/>
              <a:t>GMV </a:t>
            </a:r>
            <a:r>
              <a:rPr lang="es-ES" sz="1100" dirty="0"/>
              <a:t>adopta políticas y condiciones contractuales con sus empleados, distribuidores y contratistas sobre el acatamiento de la legislación actual sobre derechos humanos, incluyendo el código de ética de GMV que recoge el cumplimiento por parte de todos los empleados y colaboradores, de los principios incluidos en dicho código firmado por el Director General. Todos los empleados de GMV están obligados a respetar y defender hasta donde alcance su conocimiento y capacidades, los principios y normas éticas y de integridad de GMV. </a:t>
            </a:r>
            <a:endParaRPr lang="es-ES" sz="1100" dirty="0" smtClean="0"/>
          </a:p>
          <a:p>
            <a:r>
              <a:rPr lang="es-ES" sz="1100" dirty="0"/>
              <a:t>GMV asegura un trato respetuoso y digno para todos sus empleados. La dirección de la empresa está atento a cualquier abuso, agresión, </a:t>
            </a:r>
            <a:r>
              <a:rPr lang="es-ES" sz="1100" dirty="0" smtClean="0"/>
              <a:t>amenaza o </a:t>
            </a:r>
            <a:r>
              <a:rPr lang="es-ES" sz="1100" dirty="0"/>
              <a:t>el acoso al personal. GMV garantiza el cumplimiento de la Declaración Universal de Derechos Humanos, la Convención de las Naciones Unidas sobre Derechos del Niño y las Convenciones y Recomendaciones de la Organización Internacional del Trabajo Organización Internacional del Trabajo (OIT); también luchamos contra cualquier forma de la discriminación contra la </a:t>
            </a:r>
            <a:r>
              <a:rPr lang="es-ES" sz="1100" dirty="0" smtClean="0"/>
              <a:t>mujer.</a:t>
            </a:r>
          </a:p>
          <a:p>
            <a:r>
              <a:rPr lang="es-ES" sz="1100" dirty="0" smtClean="0"/>
              <a:t>La tecnología es la herramienta ideal para luchar y perseguir los abusos contra Derechos Humanos. GMV gracias a multitud de proyectos y su involucración en el campo de las operaciones de centros de control de satélites y al análisis de imágenes y el tratamiento de datos, puede proporcionar información esencial para las organizaciones que pretenden garantizar la protección de estos Derechos.</a:t>
            </a:r>
            <a:endParaRPr lang="es-ES" sz="1100" dirty="0"/>
          </a:p>
        </p:txBody>
      </p:sp>
      <p:sp>
        <p:nvSpPr>
          <p:cNvPr id="9" name="Marcador de texto 5"/>
          <p:cNvSpPr txBox="1">
            <a:spLocks/>
          </p:cNvSpPr>
          <p:nvPr/>
        </p:nvSpPr>
        <p:spPr bwMode="auto">
          <a:xfrm>
            <a:off x="300038" y="667712"/>
            <a:ext cx="8574088" cy="2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50000"/>
              </a:spcBef>
              <a:spcAft>
                <a:spcPct val="20000"/>
              </a:spcAft>
              <a:defRPr sz="900" b="1">
                <a:solidFill>
                  <a:srgbClr val="8B8D8E"/>
                </a:solidFill>
                <a:latin typeface="+mn-lt"/>
                <a:ea typeface="+mn-ea"/>
                <a:cs typeface="+mn-cs"/>
              </a:defRPr>
            </a:lvl1pPr>
            <a:lvl2pPr marL="234950" indent="-233363" algn="l" rtl="0" eaLnBrk="1" fontAlgn="base" hangingPunct="1">
              <a:lnSpc>
                <a:spcPct val="95000"/>
              </a:lnSpc>
              <a:spcBef>
                <a:spcPct val="20000"/>
              </a:spcBef>
              <a:spcAft>
                <a:spcPct val="0"/>
              </a:spcAft>
              <a:buClr>
                <a:srgbClr val="8B8D8E"/>
              </a:buClr>
              <a:buSzPct val="80000"/>
              <a:buFont typeface="Wingdings" pitchFamily="2" charset="2"/>
              <a:buChar char="n"/>
              <a:defRPr sz="1000">
                <a:solidFill>
                  <a:schemeClr val="tx1"/>
                </a:solidFill>
                <a:latin typeface="+mn-lt"/>
              </a:defRPr>
            </a:lvl2pPr>
            <a:lvl3pPr marL="457200" indent="-220663" algn="l" rtl="0" eaLnBrk="1" fontAlgn="base" hangingPunct="1">
              <a:lnSpc>
                <a:spcPct val="95000"/>
              </a:lnSpc>
              <a:spcBef>
                <a:spcPct val="25000"/>
              </a:spcBef>
              <a:spcAft>
                <a:spcPct val="0"/>
              </a:spcAft>
              <a:buChar char="–"/>
              <a:defRPr sz="1000">
                <a:solidFill>
                  <a:schemeClr val="tx1"/>
                </a:solidFill>
                <a:latin typeface="+mn-lt"/>
              </a:defRPr>
            </a:lvl3pPr>
            <a:lvl4pPr marL="692150" indent="-233363" algn="l" rtl="0" eaLnBrk="1" fontAlgn="base" hangingPunct="1">
              <a:lnSpc>
                <a:spcPct val="95000"/>
              </a:lnSpc>
              <a:spcBef>
                <a:spcPct val="25000"/>
              </a:spcBef>
              <a:spcAft>
                <a:spcPct val="0"/>
              </a:spcAft>
              <a:buSzPct val="70000"/>
              <a:buChar char="•"/>
              <a:defRPr sz="1000">
                <a:solidFill>
                  <a:schemeClr val="tx1"/>
                </a:solidFill>
                <a:latin typeface="+mn-lt"/>
              </a:defRPr>
            </a:lvl4pPr>
            <a:lvl5pPr marL="887413" indent="-193675" algn="l" rtl="0" eaLnBrk="1" fontAlgn="base" hangingPunct="1">
              <a:lnSpc>
                <a:spcPct val="95000"/>
              </a:lnSpc>
              <a:spcBef>
                <a:spcPct val="15000"/>
              </a:spcBef>
              <a:spcAft>
                <a:spcPct val="0"/>
              </a:spcAft>
              <a:buSzPct val="70000"/>
              <a:buChar char="–"/>
              <a:defRPr sz="1000">
                <a:solidFill>
                  <a:schemeClr val="tx1"/>
                </a:solidFill>
                <a:latin typeface="+mn-lt"/>
              </a:defRPr>
            </a:lvl5pPr>
            <a:lvl6pPr marL="1344613" indent="-193675" algn="l" rtl="0" eaLnBrk="1" fontAlgn="base" hangingPunct="1">
              <a:lnSpc>
                <a:spcPct val="95000"/>
              </a:lnSpc>
              <a:spcBef>
                <a:spcPct val="15000"/>
              </a:spcBef>
              <a:spcAft>
                <a:spcPct val="0"/>
              </a:spcAft>
              <a:buSzPct val="70000"/>
              <a:buChar char="–"/>
              <a:defRPr sz="1600">
                <a:solidFill>
                  <a:schemeClr val="tx1"/>
                </a:solidFill>
                <a:latin typeface="+mn-lt"/>
              </a:defRPr>
            </a:lvl6pPr>
            <a:lvl7pPr marL="1801813" indent="-193675" algn="l" rtl="0" eaLnBrk="1" fontAlgn="base" hangingPunct="1">
              <a:lnSpc>
                <a:spcPct val="95000"/>
              </a:lnSpc>
              <a:spcBef>
                <a:spcPct val="15000"/>
              </a:spcBef>
              <a:spcAft>
                <a:spcPct val="0"/>
              </a:spcAft>
              <a:buSzPct val="70000"/>
              <a:buChar char="–"/>
              <a:defRPr sz="1600">
                <a:solidFill>
                  <a:schemeClr val="tx1"/>
                </a:solidFill>
                <a:latin typeface="+mn-lt"/>
              </a:defRPr>
            </a:lvl7pPr>
            <a:lvl8pPr marL="2259013" indent="-193675" algn="l" rtl="0" eaLnBrk="1" fontAlgn="base" hangingPunct="1">
              <a:lnSpc>
                <a:spcPct val="95000"/>
              </a:lnSpc>
              <a:spcBef>
                <a:spcPct val="15000"/>
              </a:spcBef>
              <a:spcAft>
                <a:spcPct val="0"/>
              </a:spcAft>
              <a:buSzPct val="70000"/>
              <a:buChar char="–"/>
              <a:defRPr sz="1600">
                <a:solidFill>
                  <a:schemeClr val="tx1"/>
                </a:solidFill>
                <a:latin typeface="+mn-lt"/>
              </a:defRPr>
            </a:lvl8pPr>
            <a:lvl9pPr marL="2716213" indent="-193675" algn="l" rtl="0" eaLnBrk="1" fontAlgn="base" hangingPunct="1">
              <a:lnSpc>
                <a:spcPct val="95000"/>
              </a:lnSpc>
              <a:spcBef>
                <a:spcPct val="15000"/>
              </a:spcBef>
              <a:spcAft>
                <a:spcPct val="0"/>
              </a:spcAft>
              <a:buSzPct val="70000"/>
              <a:buChar char="–"/>
              <a:defRPr sz="1600">
                <a:solidFill>
                  <a:schemeClr val="tx1"/>
                </a:solidFill>
                <a:latin typeface="+mn-lt"/>
              </a:defRPr>
            </a:lvl9pPr>
          </a:lstStyle>
          <a:p>
            <a:r>
              <a:rPr lang="es-ES" kern="0" dirty="0" smtClean="0"/>
              <a:t>GMV apoya </a:t>
            </a:r>
            <a:r>
              <a:rPr lang="es-ES" kern="0" dirty="0"/>
              <a:t>y </a:t>
            </a:r>
            <a:r>
              <a:rPr lang="es-ES" kern="0" dirty="0" smtClean="0"/>
              <a:t>respeta </a:t>
            </a:r>
            <a:r>
              <a:rPr lang="es-ES" kern="0" dirty="0"/>
              <a:t>la protección de los derechos humanos fundamentales, reconocidos internacionalmente, dentro de su ámbito de influencia y </a:t>
            </a:r>
            <a:r>
              <a:rPr lang="es-ES" kern="0" dirty="0" smtClean="0"/>
              <a:t>vela porque </a:t>
            </a:r>
            <a:r>
              <a:rPr lang="es-ES" kern="0" dirty="0"/>
              <a:t>sus empresas no </a:t>
            </a:r>
            <a:r>
              <a:rPr lang="es-ES" kern="0" dirty="0" smtClean="0"/>
              <a:t>sean </a:t>
            </a:r>
            <a:r>
              <a:rPr lang="es-ES" kern="0" dirty="0"/>
              <a:t>cómplices en la vulneración de los Derechos </a:t>
            </a:r>
            <a:r>
              <a:rPr lang="es-ES" kern="0" dirty="0" smtClean="0"/>
              <a:t>Humanos.</a:t>
            </a:r>
            <a:endParaRPr lang="es-ES" kern="0" dirty="0"/>
          </a:p>
        </p:txBody>
      </p:sp>
      <p:sp>
        <p:nvSpPr>
          <p:cNvPr id="10"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pic>
        <p:nvPicPr>
          <p:cNvPr id="8" name="Imagen 7"/>
          <p:cNvPicPr>
            <a:picLocks noChangeAspect="1"/>
          </p:cNvPicPr>
          <p:nvPr/>
        </p:nvPicPr>
        <p:blipFill>
          <a:blip r:embed="rId2"/>
          <a:stretch>
            <a:fillRect/>
          </a:stretch>
        </p:blipFill>
        <p:spPr>
          <a:xfrm>
            <a:off x="4678362" y="4093173"/>
            <a:ext cx="4044612" cy="776191"/>
          </a:xfrm>
          <a:prstGeom prst="rect">
            <a:avLst/>
          </a:prstGeom>
        </p:spPr>
      </p:pic>
      <p:pic>
        <p:nvPicPr>
          <p:cNvPr id="11" name="Imagen 10"/>
          <p:cNvPicPr>
            <a:picLocks noChangeAspect="1"/>
          </p:cNvPicPr>
          <p:nvPr/>
        </p:nvPicPr>
        <p:blipFill>
          <a:blip r:embed="rId3"/>
          <a:stretch>
            <a:fillRect/>
          </a:stretch>
        </p:blipFill>
        <p:spPr>
          <a:xfrm>
            <a:off x="379257" y="4139784"/>
            <a:ext cx="3588700" cy="1100828"/>
          </a:xfrm>
          <a:prstGeom prst="rect">
            <a:avLst/>
          </a:prstGeom>
        </p:spPr>
      </p:pic>
    </p:spTree>
    <p:extLst>
      <p:ext uri="{BB962C8B-B14F-4D97-AF65-F5344CB8AC3E}">
        <p14:creationId xmlns:p14="http://schemas.microsoft.com/office/powerpoint/2010/main" val="227369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r>
              <a:rPr lang="es-ES" altLang="es-ES" smtClean="0"/>
              <a:t>Página </a:t>
            </a:r>
            <a:fld id="{ADB7B702-0172-47B3-A01D-521A891AF2E3}" type="slidenum">
              <a:rPr lang="es-ES" altLang="es-ES" smtClean="0"/>
              <a:pPr/>
              <a:t>9</a:t>
            </a:fld>
            <a:endParaRPr lang="es-ES" altLang="es-ES" dirty="0"/>
          </a:p>
        </p:txBody>
      </p:sp>
      <p:sp>
        <p:nvSpPr>
          <p:cNvPr id="4" name="Marcador de pie de página 3"/>
          <p:cNvSpPr>
            <a:spLocks noGrp="1"/>
          </p:cNvSpPr>
          <p:nvPr>
            <p:ph type="ftr" sz="quarter" idx="12"/>
          </p:nvPr>
        </p:nvSpPr>
        <p:spPr/>
        <p:txBody>
          <a:bodyPr/>
          <a:lstStyle/>
          <a:p>
            <a:r>
              <a:rPr lang="es-ES" altLang="es-ES" dirty="0" smtClean="0"/>
              <a:t>Pacto Mundial Informe de Progreso 2018</a:t>
            </a:r>
            <a:endParaRPr lang="en-US" altLang="es-ES" dirty="0"/>
          </a:p>
        </p:txBody>
      </p:sp>
      <p:sp>
        <p:nvSpPr>
          <p:cNvPr id="5" name="Título 4"/>
          <p:cNvSpPr>
            <a:spLocks noGrp="1"/>
          </p:cNvSpPr>
          <p:nvPr>
            <p:ph type="title"/>
          </p:nvPr>
        </p:nvSpPr>
        <p:spPr/>
        <p:txBody>
          <a:bodyPr/>
          <a:lstStyle/>
          <a:p>
            <a:r>
              <a:rPr lang="es-ES" dirty="0" smtClean="0"/>
              <a:t>PRINCIPIOS LABORALES</a:t>
            </a:r>
            <a:endParaRPr lang="es-ES" dirty="0"/>
          </a:p>
        </p:txBody>
      </p:sp>
      <p:sp>
        <p:nvSpPr>
          <p:cNvPr id="6" name="Marcador de texto 5"/>
          <p:cNvSpPr>
            <a:spLocks noGrp="1"/>
          </p:cNvSpPr>
          <p:nvPr>
            <p:ph type="body" sz="quarter" idx="13"/>
          </p:nvPr>
        </p:nvSpPr>
        <p:spPr/>
        <p:txBody>
          <a:bodyPr/>
          <a:lstStyle/>
          <a:p>
            <a:r>
              <a:rPr lang="es-ES" dirty="0" smtClean="0"/>
              <a:t>PRINCIPIOS DEL PACTO MUNDIAL</a:t>
            </a:r>
            <a:endParaRPr lang="es-ES" dirty="0"/>
          </a:p>
        </p:txBody>
      </p:sp>
      <p:sp>
        <p:nvSpPr>
          <p:cNvPr id="7" name="Marcador de texto 6"/>
          <p:cNvSpPr>
            <a:spLocks noGrp="1"/>
          </p:cNvSpPr>
          <p:nvPr>
            <p:ph type="body" sz="quarter" idx="14"/>
          </p:nvPr>
        </p:nvSpPr>
        <p:spPr>
          <a:xfrm>
            <a:off x="301626" y="1191717"/>
            <a:ext cx="8570912" cy="3323133"/>
          </a:xfrm>
        </p:spPr>
        <p:txBody>
          <a:bodyPr/>
          <a:lstStyle/>
          <a:p>
            <a:r>
              <a:rPr lang="es-ES" sz="1100" dirty="0"/>
              <a:t>GMV </a:t>
            </a:r>
            <a:r>
              <a:rPr lang="es-ES" sz="1100" dirty="0" smtClean="0"/>
              <a:t>mantiene unos principios </a:t>
            </a:r>
            <a:r>
              <a:rPr lang="es-ES" sz="1100" dirty="0"/>
              <a:t>laborales </a:t>
            </a:r>
            <a:r>
              <a:rPr lang="es-ES" sz="1100" dirty="0" smtClean="0"/>
              <a:t>basados </a:t>
            </a:r>
            <a:r>
              <a:rPr lang="es-ES" sz="1100" dirty="0"/>
              <a:t>en la igualdad de oportunidades, la </a:t>
            </a:r>
            <a:r>
              <a:rPr lang="es-ES" sz="1100" dirty="0" smtClean="0"/>
              <a:t>no discriminación </a:t>
            </a:r>
            <a:r>
              <a:rPr lang="es-ES" sz="1100" dirty="0"/>
              <a:t>y el respeto a la diversidad, promoviendo un entorno favorable, facilitando medidas de conciliación de la vida personal y </a:t>
            </a:r>
            <a:r>
              <a:rPr lang="es-ES" sz="1100" dirty="0" smtClean="0"/>
              <a:t>laboral, </a:t>
            </a:r>
            <a:r>
              <a:rPr lang="es-ES" sz="1100" dirty="0"/>
              <a:t>respetando la legislación vigente en cada país.</a:t>
            </a:r>
          </a:p>
          <a:p>
            <a:r>
              <a:rPr lang="es-ES" sz="1100" dirty="0" smtClean="0"/>
              <a:t>En </a:t>
            </a:r>
            <a:r>
              <a:rPr lang="es-ES" sz="1100" dirty="0"/>
              <a:t>esta línea, GMV asume y promueve los siguientes compromisos corporativos:</a:t>
            </a:r>
          </a:p>
          <a:p>
            <a:pPr marL="171450" indent="-171450">
              <a:buFont typeface="Arial" panose="020B0604020202020204" pitchFamily="34" charset="0"/>
              <a:buChar char="•"/>
            </a:pPr>
            <a:r>
              <a:rPr lang="es-ES" sz="1100" dirty="0" smtClean="0"/>
              <a:t>Garantizar </a:t>
            </a:r>
            <a:r>
              <a:rPr lang="es-ES" sz="1100" dirty="0"/>
              <a:t>la calidad de empleo estables y de calidad, que promueva una mejora continua de las aptitudes y competencias de sus profesionales.</a:t>
            </a:r>
          </a:p>
          <a:p>
            <a:pPr marL="171450" indent="-171450">
              <a:buFont typeface="Arial" panose="020B0604020202020204" pitchFamily="34" charset="0"/>
              <a:buChar char="•"/>
            </a:pPr>
            <a:r>
              <a:rPr lang="es-ES" sz="1100" dirty="0" smtClean="0"/>
              <a:t>Implantar </a:t>
            </a:r>
            <a:r>
              <a:rPr lang="es-ES" sz="1100" dirty="0"/>
              <a:t>medidas de conciliación respetando la vida personal y familiar de sus profesionales.</a:t>
            </a:r>
          </a:p>
          <a:p>
            <a:pPr marL="171450" indent="-171450">
              <a:buFont typeface="Arial" panose="020B0604020202020204" pitchFamily="34" charset="0"/>
              <a:buChar char="•"/>
            </a:pPr>
            <a:r>
              <a:rPr lang="es-ES" sz="1100" dirty="0" smtClean="0"/>
              <a:t>Desarrollar </a:t>
            </a:r>
            <a:r>
              <a:rPr lang="es-ES" sz="1100" dirty="0"/>
              <a:t>el principio de igualdad de oportunidades entre sus profesionales y, en particular, la igualdad de trato entre hombres y mujeres en lo que se refiere al acceso al empleo, formación y promoción profesional y a las condiciones de trabajo.</a:t>
            </a:r>
          </a:p>
          <a:p>
            <a:pPr marL="171450" indent="-171450">
              <a:buFont typeface="Arial" panose="020B0604020202020204" pitchFamily="34" charset="0"/>
              <a:buChar char="•"/>
            </a:pPr>
            <a:r>
              <a:rPr lang="es-ES" sz="1100" dirty="0" smtClean="0"/>
              <a:t>Respeto </a:t>
            </a:r>
            <a:r>
              <a:rPr lang="es-ES" sz="1100" dirty="0"/>
              <a:t>a la diversidad, promoviendo la no discriminación por razón de raza, color, edad, sexo, estado civil, ideología, opiniones políticas, nacionalidad, religión, </a:t>
            </a:r>
            <a:r>
              <a:rPr lang="es-ES" sz="1100" dirty="0" smtClean="0"/>
              <a:t>orientación </a:t>
            </a:r>
            <a:r>
              <a:rPr lang="es-ES" sz="1100" dirty="0"/>
              <a:t>sexual o cualquier otra condición personal, física o social de sus profesionales.</a:t>
            </a:r>
          </a:p>
          <a:p>
            <a:pPr marL="171450" indent="-171450">
              <a:buFont typeface="Arial" panose="020B0604020202020204" pitchFamily="34" charset="0"/>
              <a:buChar char="•"/>
            </a:pPr>
            <a:r>
              <a:rPr lang="es-ES" sz="1100" dirty="0" smtClean="0"/>
              <a:t>Cumpliendo </a:t>
            </a:r>
            <a:r>
              <a:rPr lang="es-ES" sz="1100" dirty="0"/>
              <a:t>con la legalidad vigente, GMV rechaza cualquier manifestación de acoso físico, sexual, psicológico, moral u otros, de abuso de autoridad en el trabajo y cualesquiera otras conductas que generen un entorno intimidatorio u ofensivo con los derechos personales de sus profesionales</a:t>
            </a:r>
            <a:r>
              <a:rPr lang="es-ES" sz="1100" dirty="0" smtClean="0"/>
              <a:t>.</a:t>
            </a:r>
          </a:p>
        </p:txBody>
      </p:sp>
      <p:sp>
        <p:nvSpPr>
          <p:cNvPr id="9" name="Marcador de texto 5"/>
          <p:cNvSpPr txBox="1">
            <a:spLocks/>
          </p:cNvSpPr>
          <p:nvPr/>
        </p:nvSpPr>
        <p:spPr bwMode="auto">
          <a:xfrm>
            <a:off x="300038" y="667712"/>
            <a:ext cx="8574088" cy="41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50000"/>
              </a:spcBef>
              <a:spcAft>
                <a:spcPct val="20000"/>
              </a:spcAft>
              <a:defRPr sz="900" b="1">
                <a:solidFill>
                  <a:srgbClr val="8B8D8E"/>
                </a:solidFill>
                <a:latin typeface="+mn-lt"/>
                <a:ea typeface="+mn-ea"/>
                <a:cs typeface="+mn-cs"/>
              </a:defRPr>
            </a:lvl1pPr>
            <a:lvl2pPr marL="234950" indent="-233363" algn="l" rtl="0" eaLnBrk="1" fontAlgn="base" hangingPunct="1">
              <a:lnSpc>
                <a:spcPct val="95000"/>
              </a:lnSpc>
              <a:spcBef>
                <a:spcPct val="20000"/>
              </a:spcBef>
              <a:spcAft>
                <a:spcPct val="0"/>
              </a:spcAft>
              <a:buClr>
                <a:srgbClr val="8B8D8E"/>
              </a:buClr>
              <a:buSzPct val="80000"/>
              <a:buFont typeface="Wingdings" pitchFamily="2" charset="2"/>
              <a:buChar char="n"/>
              <a:defRPr sz="1000">
                <a:solidFill>
                  <a:schemeClr val="tx1"/>
                </a:solidFill>
                <a:latin typeface="+mn-lt"/>
              </a:defRPr>
            </a:lvl2pPr>
            <a:lvl3pPr marL="457200" indent="-220663" algn="l" rtl="0" eaLnBrk="1" fontAlgn="base" hangingPunct="1">
              <a:lnSpc>
                <a:spcPct val="95000"/>
              </a:lnSpc>
              <a:spcBef>
                <a:spcPct val="25000"/>
              </a:spcBef>
              <a:spcAft>
                <a:spcPct val="0"/>
              </a:spcAft>
              <a:buChar char="–"/>
              <a:defRPr sz="1000">
                <a:solidFill>
                  <a:schemeClr val="tx1"/>
                </a:solidFill>
                <a:latin typeface="+mn-lt"/>
              </a:defRPr>
            </a:lvl3pPr>
            <a:lvl4pPr marL="692150" indent="-233363" algn="l" rtl="0" eaLnBrk="1" fontAlgn="base" hangingPunct="1">
              <a:lnSpc>
                <a:spcPct val="95000"/>
              </a:lnSpc>
              <a:spcBef>
                <a:spcPct val="25000"/>
              </a:spcBef>
              <a:spcAft>
                <a:spcPct val="0"/>
              </a:spcAft>
              <a:buSzPct val="70000"/>
              <a:buChar char="•"/>
              <a:defRPr sz="1000">
                <a:solidFill>
                  <a:schemeClr val="tx1"/>
                </a:solidFill>
                <a:latin typeface="+mn-lt"/>
              </a:defRPr>
            </a:lvl4pPr>
            <a:lvl5pPr marL="887413" indent="-193675" algn="l" rtl="0" eaLnBrk="1" fontAlgn="base" hangingPunct="1">
              <a:lnSpc>
                <a:spcPct val="95000"/>
              </a:lnSpc>
              <a:spcBef>
                <a:spcPct val="15000"/>
              </a:spcBef>
              <a:spcAft>
                <a:spcPct val="0"/>
              </a:spcAft>
              <a:buSzPct val="70000"/>
              <a:buChar char="–"/>
              <a:defRPr sz="1000">
                <a:solidFill>
                  <a:schemeClr val="tx1"/>
                </a:solidFill>
                <a:latin typeface="+mn-lt"/>
              </a:defRPr>
            </a:lvl5pPr>
            <a:lvl6pPr marL="1344613" indent="-193675" algn="l" rtl="0" eaLnBrk="1" fontAlgn="base" hangingPunct="1">
              <a:lnSpc>
                <a:spcPct val="95000"/>
              </a:lnSpc>
              <a:spcBef>
                <a:spcPct val="15000"/>
              </a:spcBef>
              <a:spcAft>
                <a:spcPct val="0"/>
              </a:spcAft>
              <a:buSzPct val="70000"/>
              <a:buChar char="–"/>
              <a:defRPr sz="1600">
                <a:solidFill>
                  <a:schemeClr val="tx1"/>
                </a:solidFill>
                <a:latin typeface="+mn-lt"/>
              </a:defRPr>
            </a:lvl6pPr>
            <a:lvl7pPr marL="1801813" indent="-193675" algn="l" rtl="0" eaLnBrk="1" fontAlgn="base" hangingPunct="1">
              <a:lnSpc>
                <a:spcPct val="95000"/>
              </a:lnSpc>
              <a:spcBef>
                <a:spcPct val="15000"/>
              </a:spcBef>
              <a:spcAft>
                <a:spcPct val="0"/>
              </a:spcAft>
              <a:buSzPct val="70000"/>
              <a:buChar char="–"/>
              <a:defRPr sz="1600">
                <a:solidFill>
                  <a:schemeClr val="tx1"/>
                </a:solidFill>
                <a:latin typeface="+mn-lt"/>
              </a:defRPr>
            </a:lvl7pPr>
            <a:lvl8pPr marL="2259013" indent="-193675" algn="l" rtl="0" eaLnBrk="1" fontAlgn="base" hangingPunct="1">
              <a:lnSpc>
                <a:spcPct val="95000"/>
              </a:lnSpc>
              <a:spcBef>
                <a:spcPct val="15000"/>
              </a:spcBef>
              <a:spcAft>
                <a:spcPct val="0"/>
              </a:spcAft>
              <a:buSzPct val="70000"/>
              <a:buChar char="–"/>
              <a:defRPr sz="1600">
                <a:solidFill>
                  <a:schemeClr val="tx1"/>
                </a:solidFill>
                <a:latin typeface="+mn-lt"/>
              </a:defRPr>
            </a:lvl8pPr>
            <a:lvl9pPr marL="2716213" indent="-193675" algn="l" rtl="0" eaLnBrk="1" fontAlgn="base" hangingPunct="1">
              <a:lnSpc>
                <a:spcPct val="95000"/>
              </a:lnSpc>
              <a:spcBef>
                <a:spcPct val="15000"/>
              </a:spcBef>
              <a:spcAft>
                <a:spcPct val="0"/>
              </a:spcAft>
              <a:buSzPct val="70000"/>
              <a:buChar char="–"/>
              <a:defRPr sz="1600">
                <a:solidFill>
                  <a:schemeClr val="tx1"/>
                </a:solidFill>
                <a:latin typeface="+mn-lt"/>
              </a:defRPr>
            </a:lvl9pPr>
          </a:lstStyle>
          <a:p>
            <a:r>
              <a:rPr lang="es-ES" kern="0" dirty="0"/>
              <a:t>GMV </a:t>
            </a:r>
            <a:r>
              <a:rPr lang="es-ES" kern="0" dirty="0" smtClean="0"/>
              <a:t>respeta la </a:t>
            </a:r>
            <a:r>
              <a:rPr lang="es-ES" kern="0" dirty="0"/>
              <a:t>libertad de afiliación y el reconocimiento efectivo del derecho a la negociación colectiva, </a:t>
            </a:r>
            <a:r>
              <a:rPr lang="es-ES" kern="0" dirty="0" smtClean="0"/>
              <a:t>apoya la </a:t>
            </a:r>
            <a:r>
              <a:rPr lang="es-ES" kern="0" dirty="0"/>
              <a:t>eliminación de toda forma de trabajo forzoso o realizado bajo coacción, </a:t>
            </a:r>
            <a:r>
              <a:rPr lang="es-ES" kern="0" dirty="0" smtClean="0"/>
              <a:t>la </a:t>
            </a:r>
            <a:r>
              <a:rPr lang="es-ES" kern="0" dirty="0"/>
              <a:t>erradicación del trabajo infantil y la abolición de las prácticas </a:t>
            </a:r>
            <a:r>
              <a:rPr lang="es-ES" kern="0" dirty="0" smtClean="0"/>
              <a:t>de discriminación </a:t>
            </a:r>
            <a:r>
              <a:rPr lang="es-ES" kern="0" dirty="0"/>
              <a:t>en el empleo y la ocupación.</a:t>
            </a:r>
          </a:p>
        </p:txBody>
      </p:sp>
      <p:sp>
        <p:nvSpPr>
          <p:cNvPr id="10" name="1 Marcador de fecha"/>
          <p:cNvSpPr>
            <a:spLocks noGrp="1"/>
          </p:cNvSpPr>
          <p:nvPr>
            <p:ph type="dt" sz="half" idx="10"/>
          </p:nvPr>
        </p:nvSpPr>
        <p:spPr>
          <a:xfrm>
            <a:off x="3186114" y="5124196"/>
            <a:ext cx="731837" cy="232833"/>
          </a:xfrm>
        </p:spPr>
        <p:txBody>
          <a:bodyPr/>
          <a:lstStyle/>
          <a:p>
            <a:r>
              <a:rPr lang="es-ES" altLang="es-ES" sz="800" dirty="0" smtClean="0"/>
              <a:t>01/06/2019</a:t>
            </a:r>
            <a:endParaRPr lang="en-US" altLang="es-ES" sz="800" dirty="0"/>
          </a:p>
        </p:txBody>
      </p:sp>
    </p:spTree>
    <p:extLst>
      <p:ext uri="{BB962C8B-B14F-4D97-AF65-F5344CB8AC3E}">
        <p14:creationId xmlns:p14="http://schemas.microsoft.com/office/powerpoint/2010/main" val="224678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_presentacion_gmv_esp">
  <a:themeElements>
    <a:clrScheme name="">
      <a:dk1>
        <a:srgbClr val="000000"/>
      </a:dk1>
      <a:lt1>
        <a:srgbClr val="FFFFFF"/>
      </a:lt1>
      <a:dk2>
        <a:srgbClr val="8B8D8E"/>
      </a:dk2>
      <a:lt2>
        <a:srgbClr val="8B8D8E"/>
      </a:lt2>
      <a:accent1>
        <a:srgbClr val="E00034"/>
      </a:accent1>
      <a:accent2>
        <a:srgbClr val="8B8D8E"/>
      </a:accent2>
      <a:accent3>
        <a:srgbClr val="FFFFFF"/>
      </a:accent3>
      <a:accent4>
        <a:srgbClr val="000000"/>
      </a:accent4>
      <a:accent5>
        <a:srgbClr val="EDAAAE"/>
      </a:accent5>
      <a:accent6>
        <a:srgbClr val="7D7F80"/>
      </a:accent6>
      <a:hlink>
        <a:srgbClr val="000000"/>
      </a:hlink>
      <a:folHlink>
        <a:srgbClr val="F4A700"/>
      </a:folHlink>
    </a:clrScheme>
    <a:fontScheme name="Landor Brand Architect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rnd" cmpd="sng" algn="ctr">
          <a:solidFill>
            <a:srgbClr val="000099"/>
          </a:solidFill>
          <a:prstDash val="sysDot"/>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s-ES" sz="2000" b="0" i="0" u="none" strike="noStrike" cap="none" normalizeH="0" baseline="0" smtClean="0">
            <a:ln>
              <a:noFill/>
            </a:ln>
            <a:solidFill>
              <a:srgbClr val="FFFFFF"/>
            </a:solidFill>
            <a:effectLst/>
            <a:latin typeface="Verdana" pitchFamily="34" charset="0"/>
          </a:defRPr>
        </a:defPPr>
      </a:lstStyle>
    </a:spDef>
    <a:lnDef>
      <a:spPr bwMode="auto">
        <a:xfrm>
          <a:off x="0" y="0"/>
          <a:ext cx="1" cy="1"/>
        </a:xfrm>
        <a:custGeom>
          <a:avLst/>
          <a:gdLst/>
          <a:ahLst/>
          <a:cxnLst/>
          <a:rect l="0" t="0" r="0" b="0"/>
          <a:pathLst/>
        </a:custGeom>
        <a:noFill/>
        <a:ln w="9525" cap="rnd" cmpd="sng" algn="ctr">
          <a:solidFill>
            <a:srgbClr val="000099"/>
          </a:solidFill>
          <a:prstDash val="sysDot"/>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s-ES" sz="2000" b="0" i="0" u="none" strike="noStrike" cap="none" normalizeH="0" baseline="0" smtClean="0">
            <a:ln>
              <a:noFill/>
            </a:ln>
            <a:solidFill>
              <a:srgbClr val="FFFFFF"/>
            </a:solidFill>
            <a:effectLst/>
            <a:latin typeface="Verdana" pitchFamily="34" charset="0"/>
          </a:defRPr>
        </a:defPPr>
      </a:lstStyle>
    </a:lnDef>
  </a:objectDefaults>
  <a:extraClrSchemeLst>
    <a:extraClrScheme>
      <a:clrScheme name="Landor Brand Architecture 1">
        <a:dk1>
          <a:srgbClr val="000000"/>
        </a:dk1>
        <a:lt1>
          <a:srgbClr val="FFFFFF"/>
        </a:lt1>
        <a:dk2>
          <a:srgbClr val="8B8D8E"/>
        </a:dk2>
        <a:lt2>
          <a:srgbClr val="8B8D8E"/>
        </a:lt2>
        <a:accent1>
          <a:srgbClr val="E00034"/>
        </a:accent1>
        <a:accent2>
          <a:srgbClr val="8B8D8E"/>
        </a:accent2>
        <a:accent3>
          <a:srgbClr val="FFFFFF"/>
        </a:accent3>
        <a:accent4>
          <a:srgbClr val="000000"/>
        </a:accent4>
        <a:accent5>
          <a:srgbClr val="EDAAAE"/>
        </a:accent5>
        <a:accent6>
          <a:srgbClr val="7D7F80"/>
        </a:accent6>
        <a:hlink>
          <a:srgbClr val="000000"/>
        </a:hlink>
        <a:folHlink>
          <a:srgbClr val="3366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cto Mundial Informe de Progreso 2017" id="{478A3F29-3F6D-4AEA-9E3D-960D8BFB6C3B}" vid="{B87E5BB7-F1B9-4DF3-961A-190C8474C32B}"/>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terial Corporativo" ma:contentTypeID="0x0101007B4F0783C7398045A5C3A19E4F33783300017AFDDBEFB1514AB4732F3DFC3112E1" ma:contentTypeVersion="14" ma:contentTypeDescription="" ma:contentTypeScope="" ma:versionID="49b9c6d7bab96778d5f1d6cf526f46dc">
  <xsd:schema xmlns:xsd="http://www.w3.org/2001/XMLSchema" xmlns:xs="http://www.w3.org/2001/XMLSchema" xmlns:p="http://schemas.microsoft.com/office/2006/metadata/properties" xmlns:ns2="5bd778ab-591c-4619-b7ec-3da15ed82507" targetNamespace="http://schemas.microsoft.com/office/2006/metadata/properties" ma:root="true" ma:fieldsID="a040b299b49402c244bf7676345fc31e" ns2:_="">
    <xsd:import namespace="5bd778ab-591c-4619-b7ec-3da15ed82507"/>
    <xsd:element name="properties">
      <xsd:complexType>
        <xsd:sequence>
          <xsd:element name="documentManagement">
            <xsd:complexType>
              <xsd:all>
                <xsd:element ref="ns2:TipoDeMaterial" minOccurs="0"/>
                <xsd:element ref="ns2:Comentario" minOccurs="0"/>
                <xsd:element ref="ns2:Nombre_x0020_Empresa" minOccurs="0"/>
                <xsd:element ref="ns2:is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778ab-591c-4619-b7ec-3da15ed82507" elementFormDefault="qualified">
    <xsd:import namespace="http://schemas.microsoft.com/office/2006/documentManagement/types"/>
    <xsd:import namespace="http://schemas.microsoft.com/office/infopath/2007/PartnerControls"/>
    <xsd:element name="TipoDeMaterial" ma:index="2" nillable="true" ma:displayName="Tipo de Material" ma:list="{56A55768-1937-46AE-9843-9CBB442998A4}" ma:internalName="TipoDeMaterial" ma:showField="Titulo_ES" ma:web="5bd778ab-591c-4619-b7ec-3da15ed82507">
      <xsd:simpleType>
        <xsd:restriction base="dms:Lookup"/>
      </xsd:simpleType>
    </xsd:element>
    <xsd:element name="Comentario" ma:index="3" nillable="true" ma:displayName="Comentario" ma:internalName="Comentario">
      <xsd:simpleType>
        <xsd:restriction base="dms:Note">
          <xsd:maxLength value="255"/>
        </xsd:restriction>
      </xsd:simpleType>
    </xsd:element>
    <xsd:element name="Nombre_x0020_Empresa" ma:index="4" nillable="true" ma:displayName="Nombre Empresa" ma:list="{cd018b17-1e7b-477d-8ce9-fc137ff3e93b}" ma:internalName="Nombre_x0020_Empresa" ma:showField="Titulo_ES" ma:web="5bd778ab-591c-4619-b7ec-3da15ed82507">
      <xsd:simpleType>
        <xsd:restriction base="dms:Lookup"/>
      </xsd:simpleType>
    </xsd:element>
    <xsd:element name="isPublished" ma:index="10" nillable="true" ma:displayName="isPublished" ma:default="0" ma:hidden="true" ma:internalName="isPublish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Tipo de contenido" ma:readOnly="true"/>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Nombre_x0020_Empresa xmlns="5bd778ab-591c-4619-b7ec-3da15ed82507">7</Nombre_x0020_Empresa>
    <TipoDeMaterial xmlns="5bd778ab-591c-4619-b7ec-3da15ed82507">3</TipoDeMaterial>
    <Comentario xmlns="5bd778ab-591c-4619-b7ec-3da15ed82507">Plantilla para presentaciones en Español (PowerPoint)</Comentario>
    <isPublished xmlns="5bd778ab-591c-4619-b7ec-3da15ed82507">false</isPublished>
  </documentManagement>
</p:properties>
</file>

<file path=customXml/itemProps1.xml><?xml version="1.0" encoding="utf-8"?>
<ds:datastoreItem xmlns:ds="http://schemas.openxmlformats.org/officeDocument/2006/customXml" ds:itemID="{5E272671-ACD1-4214-8F9C-417BAA3C3CA8}">
  <ds:schemaRefs>
    <ds:schemaRef ds:uri="http://schemas.microsoft.com/sharepoint/v3/contenttype/forms"/>
  </ds:schemaRefs>
</ds:datastoreItem>
</file>

<file path=customXml/itemProps2.xml><?xml version="1.0" encoding="utf-8"?>
<ds:datastoreItem xmlns:ds="http://schemas.openxmlformats.org/officeDocument/2006/customXml" ds:itemID="{AF4A8E85-0FB0-4245-83C7-8685567A0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778ab-591c-4619-b7ec-3da15ed82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037711-E9E1-4065-9CAF-90205D252B37}">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5bd778ab-591c-4619-b7ec-3da15ed82507"/>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Pacto Mundial Informe de Progreso 2017</Template>
  <TotalTime>3375</TotalTime>
  <Words>2942</Words>
  <Application>Microsoft Office PowerPoint</Application>
  <PresentationFormat>Presentación en pantalla (16:10)</PresentationFormat>
  <Paragraphs>157</Paragraphs>
  <Slides>17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Avenir LT 55 Roman</vt:lpstr>
      <vt:lpstr>Myriad Landor</vt:lpstr>
      <vt:lpstr>Verdana</vt:lpstr>
      <vt:lpstr>Wingdings</vt:lpstr>
      <vt:lpstr>plantilla_presentacion_gmv_esp</vt:lpstr>
      <vt:lpstr>Presentación de PowerPoint</vt:lpstr>
      <vt:lpstr>Presentación de PowerPoint</vt:lpstr>
      <vt:lpstr>CARTA DE RENOVACIÓN DEL COMPROMISO</vt:lpstr>
      <vt:lpstr>Presentación de PowerPoint</vt:lpstr>
      <vt:lpstr>POSICIONAMIENTO Y LIDERAZGO INTERNACIONAL</vt:lpstr>
      <vt:lpstr>INFORMACIÓN DETALLADA</vt:lpstr>
      <vt:lpstr>Presentación de PowerPoint</vt:lpstr>
      <vt:lpstr>DERECHOS HUMANOS</vt:lpstr>
      <vt:lpstr>PRINCIPIOS LABORALES</vt:lpstr>
      <vt:lpstr>MEDIOAMBIENTE</vt:lpstr>
      <vt:lpstr>LUCHA CONTRA LA CORRUPCIÓN</vt:lpstr>
      <vt:lpstr>Presentación de PowerPoint</vt:lpstr>
      <vt:lpstr>OBJETIVOS DE DESARROLLO SOSTENIBLE</vt:lpstr>
      <vt:lpstr>OBJETIVOS DE DESARROLLO SOSTENIBLE</vt:lpstr>
      <vt:lpstr>OBJETIVOS DE DESARROLLO SOSTENIBLE</vt:lpstr>
      <vt:lpstr>OPORTUNIDADES Y RESPONSABILIDADES QUE LOS ODS REPRESENTAN PARA GMV</vt:lpstr>
      <vt:lpstr>Presentación de PowerPoint</vt:lpstr>
    </vt:vector>
  </TitlesOfParts>
  <Company>GMV</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Paloma Pedraza Simón</dc:creator>
  <cp:lastModifiedBy>Paloma Pedraza Simón</cp:lastModifiedBy>
  <cp:revision>97</cp:revision>
  <cp:lastPrinted>2006-07-06T11:26:19Z</cp:lastPrinted>
  <dcterms:created xsi:type="dcterms:W3CDTF">2018-06-20T10:25:48Z</dcterms:created>
  <dcterms:modified xsi:type="dcterms:W3CDTF">2020-04-22T11:06:21Z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0x0101007B4F0783C7398045A5C3A19E4F33783300017AFDDBEFB1514AB4732F3DFC3112E1</vt:lpwstr>
  </property>
</Properties>
</file>