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7" r:id="rId4"/>
  </p:sldMasterIdLst>
  <p:notesMasterIdLst>
    <p:notesMasterId r:id="rId19"/>
  </p:notesMasterIdLst>
  <p:handoutMasterIdLst>
    <p:handoutMasterId r:id="rId20"/>
  </p:handoutMasterIdLst>
  <p:sldIdLst>
    <p:sldId id="940" r:id="rId5"/>
    <p:sldId id="979" r:id="rId6"/>
    <p:sldId id="1059" r:id="rId7"/>
    <p:sldId id="1060" r:id="rId8"/>
    <p:sldId id="986" r:id="rId9"/>
    <p:sldId id="1322" r:id="rId10"/>
    <p:sldId id="1071" r:id="rId11"/>
    <p:sldId id="1318" r:id="rId12"/>
    <p:sldId id="1319" r:id="rId13"/>
    <p:sldId id="1321" r:id="rId14"/>
    <p:sldId id="1323" r:id="rId15"/>
    <p:sldId id="1072" r:id="rId16"/>
    <p:sldId id="1073" r:id="rId17"/>
    <p:sldId id="970" r:id="rId18"/>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2D050"/>
    <a:srgbClr val="E4002C"/>
    <a:srgbClr val="EE183A"/>
    <a:srgbClr val="C907AD"/>
    <a:srgbClr val="FD17D1"/>
    <a:srgbClr val="FF0000"/>
    <a:srgbClr val="40404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AE1907-4484-48AE-834A-FCDD240C7169}" v="219" dt="2019-12-10T12:13:41.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6" autoAdjust="0"/>
    <p:restoredTop sz="94384" autoAdjust="0"/>
  </p:normalViewPr>
  <p:slideViewPr>
    <p:cSldViewPr snapToGrid="0">
      <p:cViewPr>
        <p:scale>
          <a:sx n="75" d="100"/>
          <a:sy n="75" d="100"/>
        </p:scale>
        <p:origin x="2010" y="54"/>
      </p:cViewPr>
      <p:guideLst/>
    </p:cSldViewPr>
  </p:slideViewPr>
  <p:outlineViewPr>
    <p:cViewPr>
      <p:scale>
        <a:sx n="33" d="100"/>
        <a:sy n="33" d="100"/>
      </p:scale>
      <p:origin x="0" y="-2352"/>
    </p:cViewPr>
  </p:outlineViewPr>
  <p:notesTextViewPr>
    <p:cViewPr>
      <p:scale>
        <a:sx n="3" d="2"/>
        <a:sy n="3" d="2"/>
      </p:scale>
      <p:origin x="0" y="0"/>
    </p:cViewPr>
  </p:notesTextViewPr>
  <p:notesViewPr>
    <p:cSldViewPr snapToGrid="0">
      <p:cViewPr varScale="1">
        <p:scale>
          <a:sx n="52" d="100"/>
          <a:sy n="52" d="100"/>
        </p:scale>
        <p:origin x="293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7333"/>
          </a:xfrm>
          <a:prstGeom prst="rect">
            <a:avLst/>
          </a:prstGeom>
        </p:spPr>
        <p:txBody>
          <a:bodyPr vert="horz" lIns="88230" tIns="44115" rIns="88230" bIns="44115" rtlCol="0"/>
          <a:lstStyle>
            <a:lvl1pPr algn="l">
              <a:defRPr sz="1200"/>
            </a:lvl1pPr>
          </a:lstStyle>
          <a:p>
            <a:endParaRPr lang="fr-FR" dirty="0"/>
          </a:p>
        </p:txBody>
      </p:sp>
      <p:sp>
        <p:nvSpPr>
          <p:cNvPr id="3" name="Espace réservé de la date 2"/>
          <p:cNvSpPr>
            <a:spLocks noGrp="1"/>
          </p:cNvSpPr>
          <p:nvPr>
            <p:ph type="dt" sz="quarter" idx="1"/>
          </p:nvPr>
        </p:nvSpPr>
        <p:spPr>
          <a:xfrm>
            <a:off x="3850294" y="1"/>
            <a:ext cx="2945862" cy="497333"/>
          </a:xfrm>
          <a:prstGeom prst="rect">
            <a:avLst/>
          </a:prstGeom>
        </p:spPr>
        <p:txBody>
          <a:bodyPr vert="horz" lIns="88230" tIns="44115" rIns="88230" bIns="44115" rtlCol="0"/>
          <a:lstStyle>
            <a:lvl1pPr algn="r">
              <a:defRPr sz="1200"/>
            </a:lvl1pPr>
          </a:lstStyle>
          <a:p>
            <a:fld id="{7C578A4D-6A6E-4675-9826-F82C1B0E4A7F}" type="datetimeFigureOut">
              <a:rPr lang="fr-FR" smtClean="0"/>
              <a:t>24/02/2020</a:t>
            </a:fld>
            <a:endParaRPr lang="fr-FR" dirty="0"/>
          </a:p>
        </p:txBody>
      </p:sp>
      <p:sp>
        <p:nvSpPr>
          <p:cNvPr id="4" name="Espace réservé du pied de page 3"/>
          <p:cNvSpPr>
            <a:spLocks noGrp="1"/>
          </p:cNvSpPr>
          <p:nvPr>
            <p:ph type="ftr" sz="quarter" idx="2"/>
          </p:nvPr>
        </p:nvSpPr>
        <p:spPr>
          <a:xfrm>
            <a:off x="0" y="9429306"/>
            <a:ext cx="2945862" cy="497333"/>
          </a:xfrm>
          <a:prstGeom prst="rect">
            <a:avLst/>
          </a:prstGeom>
        </p:spPr>
        <p:txBody>
          <a:bodyPr vert="horz" lIns="88230" tIns="44115" rIns="88230" bIns="44115"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294" y="9429306"/>
            <a:ext cx="2945862" cy="497333"/>
          </a:xfrm>
          <a:prstGeom prst="rect">
            <a:avLst/>
          </a:prstGeom>
        </p:spPr>
        <p:txBody>
          <a:bodyPr vert="horz" lIns="88230" tIns="44115" rIns="88230" bIns="44115" rtlCol="0" anchor="b"/>
          <a:lstStyle>
            <a:lvl1pPr algn="r">
              <a:defRPr sz="1200"/>
            </a:lvl1pPr>
          </a:lstStyle>
          <a:p>
            <a:fld id="{E5C66D96-CDF6-4F69-B886-B9F1AFF4134F}" type="slidenum">
              <a:rPr lang="fr-FR" smtClean="0"/>
              <a:t>‹N°›</a:t>
            </a:fld>
            <a:endParaRPr lang="fr-FR" dirty="0"/>
          </a:p>
        </p:txBody>
      </p:sp>
    </p:spTree>
    <p:extLst>
      <p:ext uri="{BB962C8B-B14F-4D97-AF65-F5344CB8AC3E}">
        <p14:creationId xmlns:p14="http://schemas.microsoft.com/office/powerpoint/2010/main" val="3219585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5571" tIns="47786" rIns="95571" bIns="47786" rtlCol="0"/>
          <a:lstStyle>
            <a:lvl1pPr algn="l">
              <a:defRPr sz="1300"/>
            </a:lvl1pPr>
          </a:lstStyle>
          <a:p>
            <a:endParaRPr lang="en-US" dirty="0"/>
          </a:p>
        </p:txBody>
      </p:sp>
      <p:sp>
        <p:nvSpPr>
          <p:cNvPr id="3" name="Date Placeholder 2"/>
          <p:cNvSpPr>
            <a:spLocks noGrp="1"/>
          </p:cNvSpPr>
          <p:nvPr>
            <p:ph type="dt" idx="1"/>
          </p:nvPr>
        </p:nvSpPr>
        <p:spPr>
          <a:xfrm>
            <a:off x="3850444" y="1"/>
            <a:ext cx="2945659" cy="498055"/>
          </a:xfrm>
          <a:prstGeom prst="rect">
            <a:avLst/>
          </a:prstGeom>
        </p:spPr>
        <p:txBody>
          <a:bodyPr vert="horz" lIns="95571" tIns="47786" rIns="95571" bIns="47786" rtlCol="0"/>
          <a:lstStyle>
            <a:lvl1pPr algn="r">
              <a:defRPr sz="1300"/>
            </a:lvl1pPr>
          </a:lstStyle>
          <a:p>
            <a:fld id="{A43E9D89-B32E-42F9-9D56-530124F4557B}" type="datetimeFigureOut">
              <a:rPr lang="en-US" smtClean="0"/>
              <a:t>2/24/2020</a:t>
            </a:fld>
            <a:endParaRPr lang="en-US" dirty="0"/>
          </a:p>
        </p:txBody>
      </p:sp>
      <p:sp>
        <p:nvSpPr>
          <p:cNvPr id="4" name="Slide Image Placeholder 3"/>
          <p:cNvSpPr>
            <a:spLocks noGrp="1" noRot="1" noChangeAspect="1"/>
          </p:cNvSpPr>
          <p:nvPr>
            <p:ph type="sldImg" idx="2"/>
          </p:nvPr>
        </p:nvSpPr>
        <p:spPr>
          <a:xfrm>
            <a:off x="2214563" y="1241425"/>
            <a:ext cx="2368550" cy="3351213"/>
          </a:xfrm>
          <a:prstGeom prst="rect">
            <a:avLst/>
          </a:prstGeom>
          <a:noFill/>
          <a:ln w="12700">
            <a:solidFill>
              <a:prstClr val="black"/>
            </a:solidFill>
          </a:ln>
        </p:spPr>
        <p:txBody>
          <a:bodyPr vert="horz" lIns="95571" tIns="47786" rIns="95571" bIns="47786"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5571" tIns="47786" rIns="95571" bIns="477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4"/>
          </a:xfrm>
          <a:prstGeom prst="rect">
            <a:avLst/>
          </a:prstGeom>
        </p:spPr>
        <p:txBody>
          <a:bodyPr vert="horz" lIns="95571" tIns="47786" rIns="95571" bIns="477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4" y="9428585"/>
            <a:ext cx="2945659" cy="498054"/>
          </a:xfrm>
          <a:prstGeom prst="rect">
            <a:avLst/>
          </a:prstGeom>
        </p:spPr>
        <p:txBody>
          <a:bodyPr vert="horz" lIns="95571" tIns="47786" rIns="95571" bIns="47786" rtlCol="0" anchor="b"/>
          <a:lstStyle>
            <a:lvl1pPr algn="r">
              <a:defRPr sz="1300"/>
            </a:lvl1pPr>
          </a:lstStyle>
          <a:p>
            <a:fld id="{DD8EABA5-9FE5-4926-B477-D1AB70400DB1}" type="slidenum">
              <a:rPr lang="en-US" smtClean="0"/>
              <a:t>‹N°›</a:t>
            </a:fld>
            <a:endParaRPr lang="en-US" dirty="0"/>
          </a:p>
        </p:txBody>
      </p:sp>
    </p:spTree>
    <p:extLst>
      <p:ext uri="{BB962C8B-B14F-4D97-AF65-F5344CB8AC3E}">
        <p14:creationId xmlns:p14="http://schemas.microsoft.com/office/powerpoint/2010/main" val="111197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4E9BD2-679A-C944-8D31-5298234E6593}" type="slidenum">
              <a:rPr lang="en-US" smtClean="0"/>
              <a:t>2</a:t>
            </a:fld>
            <a:endParaRPr lang="en-US" dirty="0"/>
          </a:p>
        </p:txBody>
      </p:sp>
    </p:spTree>
    <p:extLst>
      <p:ext uri="{BB962C8B-B14F-4D97-AF65-F5344CB8AC3E}">
        <p14:creationId xmlns:p14="http://schemas.microsoft.com/office/powerpoint/2010/main" val="148772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2274888" y="1262063"/>
            <a:ext cx="2408237" cy="34099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95819" y="4861791"/>
            <a:ext cx="5566540" cy="3977828"/>
          </a:xfrm>
          <a:prstGeom prst="rect">
            <a:avLst/>
          </a:prstGeom>
          <a:noFill/>
          <a:ln>
            <a:noFill/>
          </a:ln>
        </p:spPr>
        <p:txBody>
          <a:bodyPr lIns="97486" tIns="48729" rIns="97486" bIns="48729" anchor="t" anchorCtr="0">
            <a:noAutofit/>
          </a:bodyPr>
          <a:lstStyle/>
          <a:p>
            <a:pPr>
              <a:buSzPct val="25000"/>
            </a:pPr>
            <a:endParaRPr dirty="0"/>
          </a:p>
        </p:txBody>
      </p:sp>
      <p:sp>
        <p:nvSpPr>
          <p:cNvPr id="183" name="Shape 183"/>
          <p:cNvSpPr txBox="1">
            <a:spLocks noGrp="1"/>
          </p:cNvSpPr>
          <p:nvPr>
            <p:ph type="sldNum" idx="12"/>
          </p:nvPr>
        </p:nvSpPr>
        <p:spPr>
          <a:xfrm>
            <a:off x="3941356" y="9595548"/>
            <a:ext cx="3015208" cy="506872"/>
          </a:xfrm>
          <a:prstGeom prst="rect">
            <a:avLst/>
          </a:prstGeom>
          <a:noFill/>
          <a:ln>
            <a:noFill/>
          </a:ln>
        </p:spPr>
        <p:txBody>
          <a:bodyPr lIns="97486" tIns="48729" rIns="97486" bIns="48729" anchor="b" anchorCtr="0">
            <a:noAutofit/>
          </a:bodyPr>
          <a:lstStyle/>
          <a:p>
            <a:pPr algn="r">
              <a:buClr>
                <a:schemeClr val="dk1"/>
              </a:buClr>
              <a:buSzPct val="25000"/>
            </a:pPr>
            <a:fld id="{00000000-1234-1234-1234-123412341234}" type="slidenum">
              <a:rPr lang="en-GB">
                <a:solidFill>
                  <a:schemeClr val="dk1"/>
                </a:solidFill>
                <a:latin typeface="Calibri"/>
                <a:ea typeface="Calibri"/>
                <a:cs typeface="Calibri"/>
                <a:sym typeface="Calibri"/>
              </a:rPr>
              <a:pPr algn="r">
                <a:buClr>
                  <a:schemeClr val="dk1"/>
                </a:buClr>
                <a:buSzPct val="25000"/>
              </a:pPr>
              <a:t>3</a:t>
            </a:fld>
            <a:endParaRPr lang="en-GB"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876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4E9BD2-679A-C944-8D31-5298234E6593}" type="slidenum">
              <a:rPr lang="en-US" smtClean="0"/>
              <a:t>5</a:t>
            </a:fld>
            <a:endParaRPr lang="en-US" dirty="0"/>
          </a:p>
        </p:txBody>
      </p:sp>
    </p:spTree>
    <p:extLst>
      <p:ext uri="{BB962C8B-B14F-4D97-AF65-F5344CB8AC3E}">
        <p14:creationId xmlns:p14="http://schemas.microsoft.com/office/powerpoint/2010/main" val="4222444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95819" y="4861791"/>
            <a:ext cx="5566540" cy="3977828"/>
          </a:xfrm>
          <a:prstGeom prst="rect">
            <a:avLst/>
          </a:prstGeom>
          <a:noFill/>
          <a:ln>
            <a:noFill/>
          </a:ln>
        </p:spPr>
        <p:txBody>
          <a:bodyPr lIns="97486" tIns="97486" rIns="97486" bIns="97486" anchor="t" anchorCtr="0">
            <a:noAutofit/>
          </a:bodyPr>
          <a:lstStyle/>
          <a:p>
            <a:pPr>
              <a:buSzPct val="25000"/>
            </a:pPr>
            <a:endParaRPr lang="en-GB" dirty="0"/>
          </a:p>
        </p:txBody>
      </p:sp>
      <p:sp>
        <p:nvSpPr>
          <p:cNvPr id="334" name="Shape 334"/>
          <p:cNvSpPr>
            <a:spLocks noGrp="1" noRot="1" noChangeAspect="1"/>
          </p:cNvSpPr>
          <p:nvPr>
            <p:ph type="sldImg" idx="2"/>
          </p:nvPr>
        </p:nvSpPr>
        <p:spPr>
          <a:xfrm>
            <a:off x="2274888" y="1262063"/>
            <a:ext cx="2408237" cy="34099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9236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4E9BD2-679A-C944-8D31-5298234E6593}" type="slidenum">
              <a:rPr lang="en-US" smtClean="0"/>
              <a:t>7</a:t>
            </a:fld>
            <a:endParaRPr lang="en-US" dirty="0"/>
          </a:p>
        </p:txBody>
      </p:sp>
    </p:spTree>
    <p:extLst>
      <p:ext uri="{BB962C8B-B14F-4D97-AF65-F5344CB8AC3E}">
        <p14:creationId xmlns:p14="http://schemas.microsoft.com/office/powerpoint/2010/main" val="326572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4E9BD2-679A-C944-8D31-5298234E6593}" type="slidenum">
              <a:rPr lang="en-US" smtClean="0"/>
              <a:t>11</a:t>
            </a:fld>
            <a:endParaRPr lang="en-US" dirty="0"/>
          </a:p>
        </p:txBody>
      </p:sp>
    </p:spTree>
    <p:extLst>
      <p:ext uri="{BB962C8B-B14F-4D97-AF65-F5344CB8AC3E}">
        <p14:creationId xmlns:p14="http://schemas.microsoft.com/office/powerpoint/2010/main" val="326572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4563" y="1241425"/>
            <a:ext cx="2368550"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4E9BD2-679A-C944-8D31-5298234E6593}" type="slidenum">
              <a:rPr lang="en-US" smtClean="0"/>
              <a:t>13</a:t>
            </a:fld>
            <a:endParaRPr lang="en-US" dirty="0"/>
          </a:p>
        </p:txBody>
      </p:sp>
    </p:spTree>
    <p:extLst>
      <p:ext uri="{BB962C8B-B14F-4D97-AF65-F5344CB8AC3E}">
        <p14:creationId xmlns:p14="http://schemas.microsoft.com/office/powerpoint/2010/main" val="354592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38080093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41135049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42319054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6" name="Slide Number Placeholder 5"/>
          <p:cNvSpPr>
            <a:spLocks noGrp="1"/>
          </p:cNvSpPr>
          <p:nvPr>
            <p:ph type="sldNum" sz="quarter" idx="12"/>
          </p:nvPr>
        </p:nvSpPr>
        <p:spPr>
          <a:xfrm>
            <a:off x="5858748" y="10310341"/>
            <a:ext cx="1700927" cy="381472"/>
          </a:xfrm>
        </p:spPr>
        <p:txBody>
          <a:bodyPr/>
          <a:lstStyle>
            <a:lvl1pPr>
              <a:defRPr sz="1500" b="1">
                <a:solidFill>
                  <a:schemeClr val="tx1">
                    <a:lumMod val="75000"/>
                    <a:lumOff val="25000"/>
                  </a:schemeClr>
                </a:solidFill>
                <a:latin typeface="Arial" panose="020B0604020202020204" pitchFamily="34" charset="0"/>
                <a:cs typeface="Arial" panose="020B0604020202020204" pitchFamily="34" charset="0"/>
              </a:defRPr>
            </a:lvl1pPr>
          </a:lstStyle>
          <a:p>
            <a:pPr>
              <a:buSzPct val="25000"/>
            </a:pPr>
            <a:fld id="{00000000-1234-1234-1234-123412341234}" type="slidenum">
              <a:rPr lang="en-US" kern="0" smtClean="0">
                <a:sym typeface="Arial"/>
              </a:rPr>
              <a:pPr>
                <a:buSzPct val="25000"/>
              </a:pPr>
              <a:t>‹N°›</a:t>
            </a:fld>
            <a:endParaRPr lang="en-US" kern="0" dirty="0">
              <a:sym typeface="Arial"/>
            </a:endParaRPr>
          </a:p>
        </p:txBody>
      </p:sp>
    </p:spTree>
    <p:extLst>
      <p:ext uri="{BB962C8B-B14F-4D97-AF65-F5344CB8AC3E}">
        <p14:creationId xmlns:p14="http://schemas.microsoft.com/office/powerpoint/2010/main" val="14180151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6" name="Slide Number Placeholder 5"/>
          <p:cNvSpPr>
            <a:spLocks noGrp="1"/>
          </p:cNvSpPr>
          <p:nvPr>
            <p:ph type="sldNum" sz="quarter" idx="12"/>
          </p:nvPr>
        </p:nvSpPr>
        <p:spPr>
          <a:xfrm>
            <a:off x="5858748" y="10310341"/>
            <a:ext cx="1700927" cy="381472"/>
          </a:xfrm>
        </p:spPr>
        <p:txBody>
          <a:bodyPr/>
          <a:lstStyle>
            <a:lvl1pPr>
              <a:defRPr sz="1500" b="1">
                <a:solidFill>
                  <a:schemeClr val="tx1">
                    <a:lumMod val="75000"/>
                    <a:lumOff val="25000"/>
                  </a:schemeClr>
                </a:solidFill>
                <a:latin typeface="Arial" panose="020B0604020202020204" pitchFamily="34" charset="0"/>
                <a:cs typeface="Arial" panose="020B0604020202020204" pitchFamily="34" charset="0"/>
              </a:defRPr>
            </a:lvl1pPr>
          </a:lstStyle>
          <a:p>
            <a:pPr>
              <a:buSzPct val="25000"/>
            </a:pPr>
            <a:fld id="{00000000-1234-1234-1234-123412341234}" type="slidenum">
              <a:rPr lang="en-US" kern="0" smtClean="0">
                <a:sym typeface="Arial"/>
              </a:rPr>
              <a:pPr>
                <a:buSzPct val="25000"/>
              </a:pPr>
              <a:t>‹N°›</a:t>
            </a:fld>
            <a:endParaRPr lang="en-US" kern="0" dirty="0">
              <a:sym typeface="Arial"/>
            </a:endParaRPr>
          </a:p>
        </p:txBody>
      </p:sp>
    </p:spTree>
    <p:extLst>
      <p:ext uri="{BB962C8B-B14F-4D97-AF65-F5344CB8AC3E}">
        <p14:creationId xmlns:p14="http://schemas.microsoft.com/office/powerpoint/2010/main" val="23068243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30930366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6" name="Footer Placeholder 5"/>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7" name="Slide Number Placeholder 6"/>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31248773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8" name="Footer Placeholder 7"/>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9" name="Slide Number Placeholder 8"/>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34400049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4" name="Footer Placeholder 3"/>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5" name="Slide Number Placeholder 4"/>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3070353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3" name="Footer Placeholder 2"/>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4" name="Slide Number Placeholder 3"/>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42897990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6" name="Footer Placeholder 5"/>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7" name="Slide Number Placeholder 6"/>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317713626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6" name="Footer Placeholder 5"/>
          <p:cNvSpPr>
            <a:spLocks noGrp="1"/>
          </p:cNvSpPr>
          <p:nvPr>
            <p:ph type="ftr" sz="quarter" idx="11"/>
          </p:nvPr>
        </p:nvSpPr>
        <p:spPr/>
        <p:txBody>
          <a:bodyPr/>
          <a:lstStyle/>
          <a:p>
            <a:endParaRPr lang="en-GB" sz="921" kern="0" dirty="0">
              <a:solidFill>
                <a:srgbClr val="000000"/>
              </a:solidFill>
              <a:cs typeface="Arial"/>
              <a:sym typeface="Arial"/>
            </a:endParaRPr>
          </a:p>
        </p:txBody>
      </p:sp>
      <p:sp>
        <p:nvSpPr>
          <p:cNvPr id="7" name="Slide Number Placeholder 6"/>
          <p:cNvSpPr>
            <a:spLocks noGrp="1"/>
          </p:cNvSpPr>
          <p:nvPr>
            <p:ph type="sldNum" sz="quarter" idx="12"/>
          </p:nvPr>
        </p:nvSpPr>
        <p:spPr/>
        <p:txBody>
          <a:body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170971218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49E1AD6-EB3B-41E9-859F-6D249D3CF790}" type="datetime1">
              <a:rPr lang="en-US" sz="921" kern="0" smtClean="0">
                <a:solidFill>
                  <a:srgbClr val="000000"/>
                </a:solidFill>
                <a:cs typeface="Arial"/>
                <a:sym typeface="Arial"/>
              </a:rPr>
              <a:t>2/24/2020</a:t>
            </a:fld>
            <a:endParaRPr lang="en-GB" sz="921" kern="0" dirty="0">
              <a:solidFill>
                <a:srgbClr val="000000"/>
              </a:solidFill>
              <a:cs typeface="Arial"/>
              <a:sym typeface="Arial"/>
            </a:endParaRP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sz="921" kern="0" dirty="0">
              <a:solidFill>
                <a:srgbClr val="000000"/>
              </a:solidFill>
              <a:cs typeface="Arial"/>
              <a:sym typeface="Arial"/>
            </a:endParaRP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pPr algn="r">
              <a:buSzPct val="25000"/>
            </a:pPr>
            <a:fld id="{00000000-1234-1234-1234-123412341234}" type="slidenum">
              <a:rPr lang="en-US" sz="592" kern="0" smtClean="0">
                <a:solidFill>
                  <a:srgbClr val="888888"/>
                </a:solidFill>
                <a:cs typeface="Arial"/>
                <a:sym typeface="Arial"/>
              </a:rPr>
              <a:pPr algn="r">
                <a:buSzPct val="25000"/>
              </a:pPr>
              <a:t>‹N°›</a:t>
            </a:fld>
            <a:endParaRPr lang="en-US" sz="592" kern="0" dirty="0">
              <a:solidFill>
                <a:srgbClr val="888888"/>
              </a:solidFill>
              <a:cs typeface="Arial"/>
              <a:sym typeface="Arial"/>
            </a:endParaRPr>
          </a:p>
        </p:txBody>
      </p:sp>
    </p:spTree>
    <p:extLst>
      <p:ext uri="{BB962C8B-B14F-4D97-AF65-F5344CB8AC3E}">
        <p14:creationId xmlns:p14="http://schemas.microsoft.com/office/powerpoint/2010/main" val="378901260"/>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414" r:id="rId12"/>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bit.ly/2sHKL2X" TargetMode="External"/><Relationship Id="rId7"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hyperlink" Target="https://www.reforestaction.com/office-depot" TargetMode="External"/><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2136" y="4713611"/>
            <a:ext cx="6706811" cy="2334883"/>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a:solidFill>
                <a:sysClr val="windowText" lastClr="000000"/>
              </a:solidFill>
              <a:latin typeface="Arial"/>
              <a:cs typeface="Arial"/>
            </a:endParaRPr>
          </a:p>
        </p:txBody>
      </p:sp>
      <p:sp>
        <p:nvSpPr>
          <p:cNvPr id="14" name="Rectangle 13"/>
          <p:cNvSpPr/>
          <p:nvPr/>
        </p:nvSpPr>
        <p:spPr>
          <a:xfrm>
            <a:off x="567187" y="5434149"/>
            <a:ext cx="6458871" cy="946413"/>
          </a:xfrm>
          <a:prstGeom prst="rect">
            <a:avLst/>
          </a:prstGeom>
        </p:spPr>
        <p:txBody>
          <a:bodyPr wrap="square">
            <a:spAutoFit/>
          </a:bodyPr>
          <a:lstStyle/>
          <a:p>
            <a:pPr algn="ctr">
              <a:spcAft>
                <a:spcPts val="888"/>
              </a:spcAft>
            </a:pPr>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a:p>
            <a:pPr algn="ctr">
              <a:spcAft>
                <a:spcPts val="888"/>
              </a:spcAft>
            </a:pPr>
            <a:r>
              <a:rPr lang="fr-FR" sz="2400" b="1" dirty="0">
                <a:solidFill>
                  <a:schemeClr val="bg1"/>
                </a:solidFill>
                <a:latin typeface="Arial" panose="020B0604020202020204" pitchFamily="34" charset="0"/>
                <a:ea typeface="Arial MT Light" charset="0"/>
                <a:cs typeface="Arial" panose="020B0604020202020204" pitchFamily="34" charset="0"/>
              </a:rPr>
              <a:t>Décembre - 2019</a:t>
            </a:r>
            <a:endParaRPr lang="fr-FR" sz="3400" b="1" dirty="0">
              <a:solidFill>
                <a:schemeClr val="bg1"/>
              </a:solidFill>
              <a:latin typeface="Arial" panose="020B0604020202020204" pitchFamily="34" charset="0"/>
              <a:ea typeface="Arial MT Light" charset="0"/>
              <a:cs typeface="Arial" panose="020B0604020202020204" pitchFamily="34" charset="0"/>
            </a:endParaRPr>
          </a:p>
        </p:txBody>
      </p:sp>
      <p:pic>
        <p:nvPicPr>
          <p:cNvPr id="9" name="Image 8" descr="FOND-PAGE.png">
            <a:extLst>
              <a:ext uri="{FF2B5EF4-FFF2-40B4-BE49-F238E27FC236}">
                <a16:creationId xmlns:a16="http://schemas.microsoft.com/office/drawing/2014/main" id="{91AE40CC-B111-4588-855E-C18FCA9FEFA8}"/>
              </a:ext>
            </a:extLst>
          </p:cNvPr>
          <p:cNvPicPr>
            <a:picLocks noChangeAspect="1"/>
          </p:cNvPicPr>
          <p:nvPr/>
        </p:nvPicPr>
        <p:blipFill>
          <a:blip r:embed="rId2"/>
          <a:srcRect b="12160"/>
          <a:stretch>
            <a:fillRect/>
          </a:stretch>
        </p:blipFill>
        <p:spPr bwMode="auto">
          <a:xfrm>
            <a:off x="342136" y="393700"/>
            <a:ext cx="6706811" cy="3975685"/>
          </a:xfrm>
          <a:prstGeom prst="rect">
            <a:avLst/>
          </a:prstGeom>
          <a:noFill/>
          <a:ln w="9525">
            <a:noFill/>
            <a:miter lim="800000"/>
            <a:headEnd/>
            <a:tailEnd/>
          </a:ln>
          <a:effectLst>
            <a:softEdge rad="1270000"/>
          </a:effectLst>
        </p:spPr>
      </p:pic>
      <p:pic>
        <p:nvPicPr>
          <p:cNvPr id="11" name="Picture 2">
            <a:extLst>
              <a:ext uri="{FF2B5EF4-FFF2-40B4-BE49-F238E27FC236}">
                <a16:creationId xmlns:a16="http://schemas.microsoft.com/office/drawing/2014/main" id="{5AF21D93-C019-46AA-AB1E-675F53D19A4B}"/>
              </a:ext>
            </a:extLst>
          </p:cNvPr>
          <p:cNvPicPr>
            <a:picLocks noChangeAspect="1"/>
          </p:cNvPicPr>
          <p:nvPr/>
        </p:nvPicPr>
        <p:blipFill rotWithShape="1">
          <a:blip r:embed="rId3" cstate="print"/>
          <a:srcRect l="4816" t="-369" r="37853"/>
          <a:stretch/>
        </p:blipFill>
        <p:spPr>
          <a:xfrm>
            <a:off x="342136" y="7503662"/>
            <a:ext cx="3150364" cy="2424432"/>
          </a:xfrm>
          <a:prstGeom prst="rect">
            <a:avLst/>
          </a:prstGeom>
        </p:spPr>
      </p:pic>
      <p:pic>
        <p:nvPicPr>
          <p:cNvPr id="12" name="Picture 6" descr="Related image">
            <a:extLst>
              <a:ext uri="{FF2B5EF4-FFF2-40B4-BE49-F238E27FC236}">
                <a16:creationId xmlns:a16="http://schemas.microsoft.com/office/drawing/2014/main" id="{D14F140F-CE05-4588-87AF-8CB6911EBD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7594" y="7503662"/>
            <a:ext cx="3248464" cy="242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46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 y="141153"/>
            <a:ext cx="7559674"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2" name="Espace réservé du numéro de diapositive 1"/>
          <p:cNvSpPr>
            <a:spLocks noGrp="1"/>
          </p:cNvSpPr>
          <p:nvPr>
            <p:ph type="sldNum" sz="quarter" idx="12"/>
          </p:nvPr>
        </p:nvSpPr>
        <p:spPr>
          <a:xfrm>
            <a:off x="5825956" y="10254566"/>
            <a:ext cx="1700927" cy="420143"/>
          </a:xfrm>
        </p:spPr>
        <p:txBody>
          <a:bodyPr/>
          <a:lstStyle/>
          <a:p>
            <a:pPr algn="r">
              <a:buSzPct val="25000"/>
            </a:pPr>
            <a:fld id="{00000000-1234-1234-1234-123412341234}" type="slidenum">
              <a:rPr lang="en-US" sz="1500" b="1" kern="0" smtClean="0">
                <a:solidFill>
                  <a:schemeClr val="tx1">
                    <a:lumMod val="75000"/>
                    <a:lumOff val="25000"/>
                  </a:schemeClr>
                </a:solidFill>
                <a:latin typeface="Arial" panose="020B0604020202020204" pitchFamily="34" charset="0"/>
                <a:cs typeface="Arial" panose="020B0604020202020204" pitchFamily="34" charset="0"/>
                <a:sym typeface="Arial"/>
              </a:rPr>
              <a:pPr algn="r">
                <a:buSzPct val="25000"/>
              </a:pPr>
              <a:t>10</a:t>
            </a:fld>
            <a:endParaRPr lang="en-US" sz="1500" b="1" kern="0" dirty="0">
              <a:solidFill>
                <a:schemeClr val="tx1">
                  <a:lumMod val="75000"/>
                  <a:lumOff val="25000"/>
                </a:schemeClr>
              </a:solidFill>
              <a:latin typeface="Arial" panose="020B0604020202020204" pitchFamily="34" charset="0"/>
              <a:cs typeface="Arial" panose="020B0604020202020204" pitchFamily="34" charset="0"/>
              <a:sym typeface="Arial"/>
            </a:endParaRPr>
          </a:p>
        </p:txBody>
      </p:sp>
      <p:sp>
        <p:nvSpPr>
          <p:cNvPr id="45" name="TextBox 6"/>
          <p:cNvSpPr txBox="1"/>
          <p:nvPr/>
        </p:nvSpPr>
        <p:spPr>
          <a:xfrm>
            <a:off x="247868" y="353704"/>
            <a:ext cx="5666992"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sp>
        <p:nvSpPr>
          <p:cNvPr id="6" name="Rectangle 5"/>
          <p:cNvSpPr/>
          <p:nvPr/>
        </p:nvSpPr>
        <p:spPr>
          <a:xfrm>
            <a:off x="555373" y="1287932"/>
            <a:ext cx="6448927" cy="2685351"/>
          </a:xfrm>
          <a:prstGeom prst="rect">
            <a:avLst/>
          </a:prstGeom>
        </p:spPr>
        <p:txBody>
          <a:bodyPr wrap="square">
            <a:spAutoFit/>
          </a:bodyPr>
          <a:lstStyle/>
          <a:p>
            <a:pPr marL="342900" indent="-342900" algn="just">
              <a:spcBef>
                <a:spcPts val="300"/>
              </a:spcBef>
              <a:spcAft>
                <a:spcPts val="600"/>
              </a:spcAft>
              <a:buFont typeface="+mj-lt"/>
              <a:buAutoNum type="arabicPeriod" startAt="4"/>
            </a:pPr>
            <a:r>
              <a:rPr lang="fr-FR" sz="1400" b="1" u="sng" dirty="0">
                <a:solidFill>
                  <a:srgbClr val="00B050"/>
                </a:solidFill>
                <a:latin typeface="Arial" panose="020B0604020202020204" pitchFamily="34" charset="0"/>
                <a:cs typeface="Arial" panose="020B0604020202020204" pitchFamily="34" charset="0"/>
              </a:rPr>
              <a:t>Bilan Carbone personnalisé</a:t>
            </a:r>
            <a:r>
              <a:rPr lang="fr-FR" sz="1400" b="1" dirty="0">
                <a:solidFill>
                  <a:srgbClr val="00B050"/>
                </a:solidFill>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 </a:t>
            </a:r>
          </a:p>
          <a:p>
            <a:pPr algn="just">
              <a:spcBef>
                <a:spcPts val="30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Nous pourrons mettre à votre disposition un </a:t>
            </a:r>
            <a:r>
              <a:rPr lang="fr-FR" sz="1200" dirty="0">
                <a:solidFill>
                  <a:srgbClr val="E4002C"/>
                </a:solidFill>
                <a:latin typeface="Arial" panose="020B0604020202020204" pitchFamily="34" charset="0"/>
                <a:cs typeface="Arial" panose="020B0604020202020204" pitchFamily="34" charset="0"/>
              </a:rPr>
              <a:t>rapport annuel des émissions CO</a:t>
            </a:r>
            <a:r>
              <a:rPr lang="fr-FR" sz="1200" baseline="-25000" dirty="0">
                <a:solidFill>
                  <a:srgbClr val="E4002C"/>
                </a:solidFill>
                <a:latin typeface="Arial" panose="020B0604020202020204" pitchFamily="34" charset="0"/>
                <a:cs typeface="Arial" panose="020B0604020202020204" pitchFamily="34" charset="0"/>
              </a:rPr>
              <a:t>2</a:t>
            </a:r>
            <a:r>
              <a:rPr lang="fr-FR" sz="1200" dirty="0">
                <a:solidFill>
                  <a:srgbClr val="E4002C"/>
                </a:solidFill>
                <a:latin typeface="Arial" panose="020B0604020202020204" pitchFamily="34" charset="0"/>
                <a:cs typeface="Arial" panose="020B0604020202020204" pitchFamily="34" charset="0"/>
              </a:rPr>
              <a:t> </a:t>
            </a:r>
            <a:r>
              <a:rPr lang="fr-FR" sz="1200" dirty="0">
                <a:solidFill>
                  <a:schemeClr val="tx1">
                    <a:lumMod val="65000"/>
                    <a:lumOff val="35000"/>
                  </a:schemeClr>
                </a:solidFill>
                <a:latin typeface="Arial" panose="020B0604020202020204" pitchFamily="34" charset="0"/>
                <a:cs typeface="Arial" panose="020B0604020202020204" pitchFamily="34" charset="0"/>
              </a:rPr>
              <a:t>générées par les livraisons, à travers le </a:t>
            </a:r>
            <a:r>
              <a:rPr lang="fr-FR" sz="1200" b="1" dirty="0">
                <a:solidFill>
                  <a:schemeClr val="tx1">
                    <a:lumMod val="65000"/>
                    <a:lumOff val="35000"/>
                  </a:schemeClr>
                </a:solidFill>
                <a:latin typeface="Arial" panose="020B0604020202020204" pitchFamily="34" charset="0"/>
                <a:cs typeface="Arial" panose="020B0604020202020204" pitchFamily="34" charset="0"/>
              </a:rPr>
              <a:t>Bilan CO</a:t>
            </a:r>
            <a:r>
              <a:rPr lang="fr-FR" sz="1200" b="1" baseline="-25000" dirty="0">
                <a:solidFill>
                  <a:schemeClr val="tx1">
                    <a:lumMod val="65000"/>
                    <a:lumOff val="35000"/>
                  </a:schemeClr>
                </a:solidFill>
                <a:latin typeface="Arial" panose="020B0604020202020204" pitchFamily="34" charset="0"/>
                <a:cs typeface="Arial" panose="020B0604020202020204" pitchFamily="34" charset="0"/>
              </a:rPr>
              <a:t>2 </a:t>
            </a:r>
            <a:r>
              <a:rPr lang="fr-FR" sz="1200" b="1" dirty="0">
                <a:solidFill>
                  <a:schemeClr val="tx1">
                    <a:lumMod val="65000"/>
                    <a:lumOff val="35000"/>
                  </a:schemeClr>
                </a:solidFill>
                <a:latin typeface="Arial" panose="020B0604020202020204" pitchFamily="34" charset="0"/>
                <a:cs typeface="Arial" panose="020B0604020202020204" pitchFamily="34" charset="0"/>
              </a:rPr>
              <a:t>personnalisé </a:t>
            </a:r>
            <a:r>
              <a:rPr lang="fr-FR" sz="1200" dirty="0">
                <a:solidFill>
                  <a:schemeClr val="tx1">
                    <a:lumMod val="65000"/>
                    <a:lumOff val="35000"/>
                  </a:schemeClr>
                </a:solidFill>
                <a:latin typeface="Arial" panose="020B0604020202020204" pitchFamily="34" charset="0"/>
                <a:cs typeface="Arial" panose="020B0604020202020204" pitchFamily="34" charset="0"/>
              </a:rPr>
              <a:t>: </a:t>
            </a:r>
          </a:p>
          <a:p>
            <a:pPr marL="171450" indent="-171450" algn="just">
              <a:spcBef>
                <a:spcPts val="300"/>
              </a:spcBef>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Ce rapport pourra être édité par</a:t>
            </a:r>
            <a:r>
              <a:rPr lang="fr-FR" sz="1200" b="1" dirty="0">
                <a:solidFill>
                  <a:schemeClr val="tx1">
                    <a:lumMod val="65000"/>
                    <a:lumOff val="35000"/>
                  </a:schemeClr>
                </a:solidFill>
                <a:latin typeface="Arial" panose="020B0604020202020204" pitchFamily="34" charset="0"/>
                <a:cs typeface="Arial" panose="020B0604020202020204" pitchFamily="34" charset="0"/>
              </a:rPr>
              <a:t> point de livraison</a:t>
            </a:r>
            <a:r>
              <a:rPr lang="fr-FR" sz="1200" dirty="0">
                <a:solidFill>
                  <a:schemeClr val="tx1">
                    <a:lumMod val="65000"/>
                    <a:lumOff val="35000"/>
                  </a:schemeClr>
                </a:solidFill>
                <a:latin typeface="Arial" panose="020B0604020202020204" pitchFamily="34" charset="0"/>
                <a:cs typeface="Arial" panose="020B0604020202020204" pitchFamily="34" charset="0"/>
              </a:rPr>
              <a:t>,</a:t>
            </a:r>
            <a:r>
              <a:rPr lang="fr-FR" sz="1200" b="1" dirty="0">
                <a:solidFill>
                  <a:schemeClr val="tx1">
                    <a:lumMod val="65000"/>
                    <a:lumOff val="35000"/>
                  </a:schemeClr>
                </a:solidFill>
                <a:latin typeface="Arial" panose="020B0604020202020204" pitchFamily="34" charset="0"/>
                <a:cs typeface="Arial" panose="020B0604020202020204" pitchFamily="34" charset="0"/>
              </a:rPr>
              <a:t> région, direction, </a:t>
            </a:r>
            <a:r>
              <a:rPr lang="fr-FR" sz="1200" dirty="0">
                <a:solidFill>
                  <a:schemeClr val="tx1">
                    <a:lumMod val="65000"/>
                    <a:lumOff val="35000"/>
                  </a:schemeClr>
                </a:solidFill>
                <a:latin typeface="Arial" panose="020B0604020202020204" pitchFamily="34" charset="0"/>
                <a:cs typeface="Arial" panose="020B0604020202020204" pitchFamily="34" charset="0"/>
              </a:rPr>
              <a:t>ou sur </a:t>
            </a:r>
            <a:r>
              <a:rPr lang="fr-FR" sz="1200" b="1" dirty="0">
                <a:solidFill>
                  <a:schemeClr val="tx1">
                    <a:lumMod val="65000"/>
                    <a:lumOff val="35000"/>
                  </a:schemeClr>
                </a:solidFill>
                <a:latin typeface="Arial" panose="020B0604020202020204" pitchFamily="34" charset="0"/>
                <a:cs typeface="Arial" panose="020B0604020202020204" pitchFamily="34" charset="0"/>
              </a:rPr>
              <a:t>l’ensemble du marché</a:t>
            </a:r>
            <a:r>
              <a:rPr lang="fr-FR" sz="1200" dirty="0">
                <a:solidFill>
                  <a:schemeClr val="tx1">
                    <a:lumMod val="65000"/>
                    <a:lumOff val="35000"/>
                  </a:schemeClr>
                </a:solidFill>
                <a:latin typeface="Arial" panose="020B0604020202020204" pitchFamily="34" charset="0"/>
                <a:cs typeface="Arial" panose="020B0604020202020204" pitchFamily="34" charset="0"/>
              </a:rPr>
              <a:t>.</a:t>
            </a:r>
          </a:p>
          <a:p>
            <a:pPr marL="171450" indent="-171450" algn="just">
              <a:spcBef>
                <a:spcPts val="300"/>
              </a:spcBef>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Ce rapport vous permettra de </a:t>
            </a:r>
            <a:r>
              <a:rPr lang="fr-FR" sz="1200" b="1" dirty="0">
                <a:solidFill>
                  <a:schemeClr val="tx1">
                    <a:lumMod val="65000"/>
                    <a:lumOff val="35000"/>
                  </a:schemeClr>
                </a:solidFill>
                <a:latin typeface="Arial" panose="020B0604020202020204" pitchFamily="34" charset="0"/>
                <a:cs typeface="Arial" panose="020B0604020202020204" pitchFamily="34" charset="0"/>
              </a:rPr>
              <a:t>traduire les KgCO</a:t>
            </a:r>
            <a:r>
              <a:rPr lang="fr-FR" sz="1200" b="1" baseline="-25000" dirty="0">
                <a:solidFill>
                  <a:schemeClr val="tx1">
                    <a:lumMod val="65000"/>
                    <a:lumOff val="35000"/>
                  </a:schemeClr>
                </a:solidFill>
                <a:latin typeface="Arial" panose="020B0604020202020204" pitchFamily="34" charset="0"/>
                <a:cs typeface="Arial" panose="020B0604020202020204" pitchFamily="34" charset="0"/>
              </a:rPr>
              <a:t>2</a:t>
            </a:r>
            <a:r>
              <a:rPr 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sz="1200" dirty="0">
                <a:solidFill>
                  <a:schemeClr val="tx1">
                    <a:lumMod val="65000"/>
                    <a:lumOff val="35000"/>
                  </a:schemeClr>
                </a:solidFill>
                <a:latin typeface="Arial" panose="020B0604020202020204" pitchFamily="34" charset="0"/>
                <a:cs typeface="Arial" panose="020B0604020202020204" pitchFamily="34" charset="0"/>
              </a:rPr>
              <a:t>dégagés en </a:t>
            </a:r>
            <a:r>
              <a:rPr lang="fr-FR" sz="1200" b="1" dirty="0">
                <a:solidFill>
                  <a:schemeClr val="tx1">
                    <a:lumMod val="65000"/>
                    <a:lumOff val="35000"/>
                  </a:schemeClr>
                </a:solidFill>
                <a:latin typeface="Arial" panose="020B0604020202020204" pitchFamily="34" charset="0"/>
                <a:cs typeface="Arial" panose="020B0604020202020204" pitchFamily="34" charset="0"/>
              </a:rPr>
              <a:t>équivalent Kg de papier</a:t>
            </a:r>
            <a:r>
              <a:rPr lang="fr-FR" sz="1200" dirty="0">
                <a:solidFill>
                  <a:schemeClr val="tx1">
                    <a:lumMod val="65000"/>
                    <a:lumOff val="35000"/>
                  </a:schemeClr>
                </a:solidFill>
                <a:latin typeface="Arial" panose="020B0604020202020204" pitchFamily="34" charset="0"/>
                <a:cs typeface="Arial" panose="020B0604020202020204" pitchFamily="34" charset="0"/>
              </a:rPr>
              <a:t>, en </a:t>
            </a:r>
            <a:r>
              <a:rPr lang="fr-FR" sz="1200" b="1" dirty="0">
                <a:solidFill>
                  <a:schemeClr val="tx1">
                    <a:lumMod val="65000"/>
                    <a:lumOff val="35000"/>
                  </a:schemeClr>
                </a:solidFill>
                <a:latin typeface="Arial" panose="020B0604020202020204" pitchFamily="34" charset="0"/>
                <a:cs typeface="Arial" panose="020B0604020202020204" pitchFamily="34" charset="0"/>
              </a:rPr>
              <a:t>Km en Citadine </a:t>
            </a:r>
            <a:r>
              <a:rPr lang="fr-FR" sz="1200" dirty="0">
                <a:solidFill>
                  <a:schemeClr val="tx1">
                    <a:lumMod val="65000"/>
                    <a:lumOff val="35000"/>
                  </a:schemeClr>
                </a:solidFill>
                <a:latin typeface="Arial" panose="020B0604020202020204" pitchFamily="34" charset="0"/>
                <a:cs typeface="Arial" panose="020B0604020202020204" pitchFamily="34" charset="0"/>
              </a:rPr>
              <a:t>et en </a:t>
            </a:r>
            <a:r>
              <a:rPr lang="fr-FR" sz="1200" b="1" dirty="0">
                <a:solidFill>
                  <a:schemeClr val="tx1">
                    <a:lumMod val="65000"/>
                    <a:lumOff val="35000"/>
                  </a:schemeClr>
                </a:solidFill>
                <a:latin typeface="Arial" panose="020B0604020202020204" pitchFamily="34" charset="0"/>
                <a:cs typeface="Arial" panose="020B0604020202020204" pitchFamily="34" charset="0"/>
              </a:rPr>
              <a:t>KWh d’électricité</a:t>
            </a:r>
            <a:r>
              <a:rPr lang="fr-FR" sz="1200" dirty="0">
                <a:solidFill>
                  <a:schemeClr val="tx1">
                    <a:lumMod val="65000"/>
                    <a:lumOff val="35000"/>
                  </a:schemeClr>
                </a:solidFill>
                <a:latin typeface="Arial" panose="020B0604020202020204" pitchFamily="34" charset="0"/>
                <a:cs typeface="Arial" panose="020B0604020202020204" pitchFamily="34" charset="0"/>
              </a:rPr>
              <a:t>.</a:t>
            </a:r>
          </a:p>
          <a:p>
            <a:pPr marL="171450" indent="-171450" algn="just">
              <a:spcBef>
                <a:spcPts val="300"/>
              </a:spcBef>
              <a:buClr>
                <a:srgbClr val="E4002C"/>
              </a:buClr>
              <a:buFont typeface="Arial" panose="020B0604020202020204" pitchFamily="34" charset="0"/>
              <a:buChar char="•"/>
            </a:pPr>
            <a:endParaRPr lang="fr-FR" sz="1200" dirty="0">
              <a:solidFill>
                <a:schemeClr val="tx1">
                  <a:lumMod val="65000"/>
                  <a:lumOff val="35000"/>
                </a:schemeClr>
              </a:solidFill>
              <a:latin typeface="Arial" panose="020B0604020202020204" pitchFamily="34" charset="0"/>
              <a:cs typeface="Arial" panose="020B0604020202020204" pitchFamily="34" charset="0"/>
            </a:endParaRPr>
          </a:p>
          <a:p>
            <a:pPr algn="just">
              <a:spcBef>
                <a:spcPts val="30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L’analyse du </a:t>
            </a:r>
            <a:r>
              <a:rPr lang="fr-FR" sz="1200" b="1" dirty="0">
                <a:solidFill>
                  <a:schemeClr val="tx1">
                    <a:lumMod val="65000"/>
                    <a:lumOff val="35000"/>
                  </a:schemeClr>
                </a:solidFill>
                <a:latin typeface="Arial" panose="020B0604020202020204" pitchFamily="34" charset="0"/>
                <a:cs typeface="Arial" panose="020B0604020202020204" pitchFamily="34" charset="0"/>
              </a:rPr>
              <a:t>bilan CO</a:t>
            </a:r>
            <a:r>
              <a:rPr lang="fr-FR" sz="1200" b="1" baseline="-25000" dirty="0">
                <a:solidFill>
                  <a:schemeClr val="tx1">
                    <a:lumMod val="65000"/>
                    <a:lumOff val="35000"/>
                  </a:schemeClr>
                </a:solidFill>
                <a:latin typeface="Arial" panose="020B0604020202020204" pitchFamily="34" charset="0"/>
                <a:cs typeface="Arial" panose="020B0604020202020204" pitchFamily="34" charset="0"/>
              </a:rPr>
              <a:t>2</a:t>
            </a:r>
            <a:r>
              <a:rPr 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sz="1200" dirty="0">
                <a:solidFill>
                  <a:schemeClr val="tx1">
                    <a:lumMod val="65000"/>
                    <a:lumOff val="35000"/>
                  </a:schemeClr>
                </a:solidFill>
                <a:latin typeface="Arial" panose="020B0604020202020204" pitchFamily="34" charset="0"/>
                <a:cs typeface="Arial" panose="020B0604020202020204" pitchFamily="34" charset="0"/>
              </a:rPr>
              <a:t>permettra </a:t>
            </a:r>
            <a:r>
              <a:rPr lang="fr-FR" sz="1200" b="1" dirty="0">
                <a:solidFill>
                  <a:schemeClr val="tx1">
                    <a:lumMod val="65000"/>
                    <a:lumOff val="35000"/>
                  </a:schemeClr>
                </a:solidFill>
                <a:latin typeface="Arial" panose="020B0604020202020204" pitchFamily="34" charset="0"/>
                <a:cs typeface="Arial" panose="020B0604020202020204" pitchFamily="34" charset="0"/>
              </a:rPr>
              <a:t>d’identifier les axes et pistes de progrès </a:t>
            </a:r>
            <a:r>
              <a:rPr lang="fr-FR" sz="1200" dirty="0">
                <a:solidFill>
                  <a:schemeClr val="tx1">
                    <a:lumMod val="65000"/>
                    <a:lumOff val="35000"/>
                  </a:schemeClr>
                </a:solidFill>
                <a:latin typeface="Arial" panose="020B0604020202020204" pitchFamily="34" charset="0"/>
                <a:cs typeface="Arial" panose="020B0604020202020204" pitchFamily="34" charset="0"/>
              </a:rPr>
              <a:t>afin de réduire si nécessaire votre empreinte carbone, à travers votre participation à notre programme de </a:t>
            </a:r>
            <a:r>
              <a:rPr lang="fr-FR" sz="1200" b="1" dirty="0">
                <a:solidFill>
                  <a:schemeClr val="tx1">
                    <a:lumMod val="65000"/>
                    <a:lumOff val="35000"/>
                  </a:schemeClr>
                </a:solidFill>
                <a:latin typeface="Arial" panose="020B0604020202020204" pitchFamily="34" charset="0"/>
                <a:cs typeface="Arial" panose="020B0604020202020204" pitchFamily="34" charset="0"/>
              </a:rPr>
              <a:t>compensation Carbone </a:t>
            </a:r>
            <a:r>
              <a:rPr lang="fr-FR" sz="1200" dirty="0">
                <a:solidFill>
                  <a:schemeClr val="tx1">
                    <a:lumMod val="65000"/>
                    <a:lumOff val="35000"/>
                  </a:schemeClr>
                </a:solidFill>
                <a:latin typeface="Arial" panose="020B0604020202020204" pitchFamily="34" charset="0"/>
                <a:cs typeface="Arial" panose="020B0604020202020204" pitchFamily="34" charset="0"/>
              </a:rPr>
              <a:t>par</a:t>
            </a:r>
            <a:r>
              <a:rPr lang="fr-FR" sz="1200" b="1" dirty="0">
                <a:solidFill>
                  <a:schemeClr val="tx1">
                    <a:lumMod val="65000"/>
                    <a:lumOff val="35000"/>
                  </a:schemeClr>
                </a:solidFill>
                <a:latin typeface="Arial" panose="020B0604020202020204" pitchFamily="34" charset="0"/>
                <a:cs typeface="Arial" panose="020B0604020202020204" pitchFamily="34" charset="0"/>
              </a:rPr>
              <a:t> l’implantation d’arbres </a:t>
            </a:r>
            <a:r>
              <a:rPr lang="fr-FR" sz="1200" dirty="0">
                <a:solidFill>
                  <a:schemeClr val="tx1">
                    <a:lumMod val="65000"/>
                    <a:lumOff val="35000"/>
                  </a:schemeClr>
                </a:solidFill>
                <a:latin typeface="Arial" panose="020B0604020202020204" pitchFamily="34" charset="0"/>
                <a:cs typeface="Arial" panose="020B0604020202020204" pitchFamily="34" charset="0"/>
              </a:rPr>
              <a:t>en France en association avec R</a:t>
            </a:r>
            <a:r>
              <a:rPr lang="fr-FR" sz="1200" b="1" dirty="0">
                <a:solidFill>
                  <a:schemeClr val="tx1">
                    <a:lumMod val="65000"/>
                    <a:lumOff val="35000"/>
                  </a:schemeClr>
                </a:solidFill>
                <a:latin typeface="Arial" panose="020B0604020202020204" pitchFamily="34" charset="0"/>
                <a:cs typeface="Arial" panose="020B0604020202020204" pitchFamily="34" charset="0"/>
              </a:rPr>
              <a:t>eforest’ACTION</a:t>
            </a:r>
            <a:r>
              <a:rPr lang="fr-FR" sz="12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7" name="Rectangle 6"/>
          <p:cNvSpPr/>
          <p:nvPr/>
        </p:nvSpPr>
        <p:spPr>
          <a:xfrm>
            <a:off x="550776" y="4034023"/>
            <a:ext cx="6448927" cy="984885"/>
          </a:xfrm>
          <a:prstGeom prst="rect">
            <a:avLst/>
          </a:prstGeom>
        </p:spPr>
        <p:txBody>
          <a:bodyPr wrap="square">
            <a:spAutoFit/>
          </a:bodyPr>
          <a:lstStyle/>
          <a:p>
            <a:pPr algn="just"/>
            <a:r>
              <a:rPr lang="fr-FR" sz="1600" b="1" dirty="0">
                <a:solidFill>
                  <a:srgbClr val="EE183A"/>
                </a:solidFill>
                <a:latin typeface="Arial" panose="020B0604020202020204" pitchFamily="34" charset="0"/>
                <a:cs typeface="Arial" panose="020B0604020202020204" pitchFamily="34" charset="0"/>
              </a:rPr>
              <a:t>Une offre de recyclage  </a:t>
            </a:r>
          </a:p>
          <a:p>
            <a:pPr algn="just"/>
            <a:endParaRPr lang="fr-FR" sz="600" b="1" dirty="0">
              <a:solidFill>
                <a:srgbClr val="00B050"/>
              </a:solidFill>
              <a:latin typeface="Arial" panose="020B0604020202020204" pitchFamily="34" charset="0"/>
              <a:cs typeface="Arial" panose="020B0604020202020204" pitchFamily="34" charset="0"/>
            </a:endParaRPr>
          </a:p>
          <a:p>
            <a:pPr algn="just"/>
            <a:r>
              <a:rPr lang="fr-FR" sz="1200" dirty="0">
                <a:solidFill>
                  <a:schemeClr val="tx1">
                    <a:lumMod val="65000"/>
                    <a:lumOff val="35000"/>
                  </a:schemeClr>
                </a:solidFill>
                <a:latin typeface="Arial" panose="020B0604020202020204" pitchFamily="34" charset="0"/>
                <a:cs typeface="Arial" panose="020B0604020202020204" pitchFamily="34" charset="0"/>
              </a:rPr>
              <a:t>Il allie d’une part la problématique de </a:t>
            </a:r>
            <a:r>
              <a:rPr lang="fr-FR" sz="1200" b="1" dirty="0">
                <a:solidFill>
                  <a:schemeClr val="tx1">
                    <a:lumMod val="65000"/>
                    <a:lumOff val="35000"/>
                  </a:schemeClr>
                </a:solidFill>
                <a:latin typeface="Arial" panose="020B0604020202020204" pitchFamily="34" charset="0"/>
                <a:cs typeface="Arial" panose="020B0604020202020204" pitchFamily="34" charset="0"/>
              </a:rPr>
              <a:t>gestion de fin de vie</a:t>
            </a:r>
            <a:r>
              <a:rPr lang="fr-FR" sz="1200" dirty="0">
                <a:solidFill>
                  <a:schemeClr val="tx1">
                    <a:lumMod val="65000"/>
                    <a:lumOff val="35000"/>
                  </a:schemeClr>
                </a:solidFill>
                <a:latin typeface="Arial" panose="020B0604020202020204" pitchFamily="34" charset="0"/>
                <a:cs typeface="Arial" panose="020B0604020202020204" pitchFamily="34" charset="0"/>
              </a:rPr>
              <a:t> des produits avec une </a:t>
            </a:r>
            <a:r>
              <a:rPr lang="fr-FR" sz="1200" b="1" dirty="0">
                <a:solidFill>
                  <a:schemeClr val="tx1">
                    <a:lumMod val="65000"/>
                    <a:lumOff val="35000"/>
                  </a:schemeClr>
                </a:solidFill>
                <a:latin typeface="Arial" panose="020B0604020202020204" pitchFamily="34" charset="0"/>
                <a:cs typeface="Arial" panose="020B0604020202020204" pitchFamily="34" charset="0"/>
              </a:rPr>
              <a:t>traçabilité</a:t>
            </a:r>
            <a:r>
              <a:rPr lang="fr-FR" sz="1200" dirty="0">
                <a:solidFill>
                  <a:schemeClr val="tx1">
                    <a:lumMod val="65000"/>
                    <a:lumOff val="35000"/>
                  </a:schemeClr>
                </a:solidFill>
                <a:latin typeface="Arial" panose="020B0604020202020204" pitchFamily="34" charset="0"/>
                <a:cs typeface="Arial" panose="020B0604020202020204" pitchFamily="34" charset="0"/>
              </a:rPr>
              <a:t> à toutes les étapes, et d’autre part </a:t>
            </a:r>
            <a:r>
              <a:rPr lang="fr-FR" sz="1200" b="1" dirty="0">
                <a:solidFill>
                  <a:schemeClr val="tx1">
                    <a:lumMod val="65000"/>
                    <a:lumOff val="35000"/>
                  </a:schemeClr>
                </a:solidFill>
                <a:latin typeface="Arial" panose="020B0604020202020204" pitchFamily="34" charset="0"/>
                <a:cs typeface="Arial" panose="020B0604020202020204" pitchFamily="34" charset="0"/>
              </a:rPr>
              <a:t>l’intégration d’acteurs </a:t>
            </a:r>
            <a:r>
              <a:rPr lang="fr-FR" sz="1200" dirty="0">
                <a:solidFill>
                  <a:schemeClr val="tx1">
                    <a:lumMod val="65000"/>
                    <a:lumOff val="35000"/>
                  </a:schemeClr>
                </a:solidFill>
                <a:latin typeface="Arial" panose="020B0604020202020204" pitchFamily="34" charset="0"/>
                <a:cs typeface="Arial" panose="020B0604020202020204" pitchFamily="34" charset="0"/>
              </a:rPr>
              <a:t>reconnus dans l’</a:t>
            </a:r>
            <a:r>
              <a:rPr lang="fr-FR" sz="1200" b="1" dirty="0">
                <a:solidFill>
                  <a:schemeClr val="tx1">
                    <a:lumMod val="65000"/>
                    <a:lumOff val="35000"/>
                  </a:schemeClr>
                </a:solidFill>
                <a:latin typeface="Arial" panose="020B0604020202020204" pitchFamily="34" charset="0"/>
                <a:cs typeface="Arial" panose="020B0604020202020204" pitchFamily="34" charset="0"/>
              </a:rPr>
              <a:t>insertion</a:t>
            </a:r>
            <a:r>
              <a:rPr lang="fr-FR" sz="1200" dirty="0">
                <a:solidFill>
                  <a:schemeClr val="tx1">
                    <a:lumMod val="65000"/>
                    <a:lumOff val="35000"/>
                  </a:schemeClr>
                </a:solidFill>
                <a:latin typeface="Arial" panose="020B0604020202020204" pitchFamily="34" charset="0"/>
                <a:cs typeface="Arial" panose="020B0604020202020204" pitchFamily="34" charset="0"/>
              </a:rPr>
              <a:t> des personnes éloignées du travail ou en situation de handicap.</a:t>
            </a:r>
          </a:p>
        </p:txBody>
      </p:sp>
      <p:sp>
        <p:nvSpPr>
          <p:cNvPr id="8" name="Shape 57"/>
          <p:cNvSpPr txBox="1">
            <a:spLocks/>
          </p:cNvSpPr>
          <p:nvPr/>
        </p:nvSpPr>
        <p:spPr>
          <a:xfrm>
            <a:off x="550776" y="5075621"/>
            <a:ext cx="6481100" cy="5403069"/>
          </a:xfrm>
          <a:prstGeom prst="rect">
            <a:avLst/>
          </a:prstGeom>
        </p:spPr>
        <p:txBody>
          <a:bodyPr lIns="45099" tIns="45099" rIns="45099" bIns="4509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Bef>
                <a:spcPts val="300"/>
              </a:spcBef>
              <a:spcAft>
                <a:spcPts val="300"/>
              </a:spcAft>
              <a:buClr>
                <a:schemeClr val="dk1"/>
              </a:buClr>
              <a:buSzPct val="25000"/>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Pour le recyclage des DEEE (Déchet d'Equipement Electrique et Electronique), Office DEPOT </a:t>
            </a:r>
            <a:r>
              <a:rPr lang="fr-FR" sz="1200" dirty="0" err="1">
                <a:solidFill>
                  <a:schemeClr val="tx1">
                    <a:lumMod val="65000"/>
                    <a:lumOff val="35000"/>
                  </a:schemeClr>
                </a:solidFill>
                <a:latin typeface="Arial" panose="020B0604020202020204" pitchFamily="34" charset="0"/>
                <a:ea typeface="+mn-ea"/>
                <a:cs typeface="Arial" panose="020B0604020202020204" pitchFamily="34" charset="0"/>
              </a:rPr>
              <a:t>FGrance</a:t>
            </a: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 vous accompagne :  </a:t>
            </a:r>
          </a:p>
          <a:p>
            <a:pPr marL="171450" indent="-171450" algn="just">
              <a:spcBef>
                <a:spcPts val="300"/>
              </a:spcBef>
              <a:buClr>
                <a:srgbClr val="E4002C"/>
              </a:buClr>
              <a:buSzPct val="100000"/>
              <a:buFont typeface="Arial" panose="020B0604020202020204" pitchFamily="34" charset="0"/>
              <a:buChar char="•"/>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vous commandez les containers spécifiques, </a:t>
            </a:r>
          </a:p>
          <a:p>
            <a:pPr marL="171450" indent="-171450" algn="just">
              <a:spcBef>
                <a:spcPts val="300"/>
              </a:spcBef>
              <a:buClr>
                <a:srgbClr val="E4002C"/>
              </a:buClr>
              <a:buSzPct val="100000"/>
              <a:buFont typeface="Arial" panose="020B0604020202020204" pitchFamily="34" charset="0"/>
              <a:buChar char="•"/>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nous les collecterons gratuitement </a:t>
            </a:r>
          </a:p>
          <a:p>
            <a:pPr marL="171450" indent="-171450" algn="just">
              <a:spcBef>
                <a:spcPts val="300"/>
              </a:spcBef>
              <a:buClr>
                <a:srgbClr val="E4002C"/>
              </a:buClr>
              <a:buSzPct val="100000"/>
              <a:buFont typeface="Arial" panose="020B0604020202020204" pitchFamily="34" charset="0"/>
              <a:buChar char="•"/>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nous orienterons les déchets dans les filières spécialisées (Tri, Recyclage et/ou Valorisation énergétique). </a:t>
            </a:r>
          </a:p>
          <a:p>
            <a:pPr algn="just">
              <a:spcBef>
                <a:spcPts val="600"/>
              </a:spcBef>
              <a:spcAft>
                <a:spcPts val="300"/>
              </a:spcAft>
              <a:buClr>
                <a:schemeClr val="dk1"/>
              </a:buClr>
              <a:buSzPct val="25000"/>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Ainsi, nous vous proposons :</a:t>
            </a:r>
          </a:p>
          <a:p>
            <a:pPr algn="just">
              <a:spcBef>
                <a:spcPts val="300"/>
              </a:spcBef>
              <a:spcAft>
                <a:spcPts val="300"/>
              </a:spcAft>
              <a:buClr>
                <a:schemeClr val="dk1"/>
              </a:buClr>
              <a:buSzPct val="25000"/>
              <a:tabLst>
                <a:tab pos="898525" algn="l"/>
              </a:tabLst>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	L’</a:t>
            </a:r>
            <a:r>
              <a:rPr lang="fr-FR" sz="1200" b="1" dirty="0">
                <a:solidFill>
                  <a:schemeClr val="tx1">
                    <a:lumMod val="65000"/>
                    <a:lumOff val="35000"/>
                  </a:schemeClr>
                </a:solidFill>
                <a:latin typeface="Arial" panose="020B0604020202020204" pitchFamily="34" charset="0"/>
                <a:ea typeface="+mn-ea"/>
                <a:cs typeface="Arial" panose="020B0604020202020204" pitchFamily="34" charset="0"/>
              </a:rPr>
              <a:t>ELECTRIBOX</a:t>
            </a: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 pour le recyclage des petits DEEE « souris, clavier, 	casques… »</a:t>
            </a:r>
          </a:p>
          <a:p>
            <a:pPr algn="just">
              <a:spcBef>
                <a:spcPts val="300"/>
              </a:spcBef>
              <a:spcAft>
                <a:spcPts val="300"/>
              </a:spcAft>
              <a:buClr>
                <a:schemeClr val="dk1"/>
              </a:buClr>
              <a:buSzPct val="25000"/>
              <a:tabLst>
                <a:tab pos="898525" algn="l"/>
              </a:tabLst>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	</a:t>
            </a:r>
            <a:r>
              <a:rPr lang="fr-FR" sz="1200" b="1" dirty="0">
                <a:solidFill>
                  <a:schemeClr val="tx1">
                    <a:lumMod val="65000"/>
                    <a:lumOff val="35000"/>
                  </a:schemeClr>
                </a:solidFill>
                <a:latin typeface="Arial" panose="020B0604020202020204" pitchFamily="34" charset="0"/>
                <a:ea typeface="+mn-ea"/>
                <a:cs typeface="Arial" panose="020B0604020202020204" pitchFamily="34" charset="0"/>
              </a:rPr>
              <a:t>LUMIBOX</a:t>
            </a: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 pour le recyclage des LAMPES et des TUBES FLUO</a:t>
            </a:r>
          </a:p>
          <a:p>
            <a:pPr algn="just">
              <a:spcBef>
                <a:spcPts val="300"/>
              </a:spcBef>
              <a:spcAft>
                <a:spcPts val="300"/>
              </a:spcAft>
              <a:buClr>
                <a:schemeClr val="dk1"/>
              </a:buClr>
              <a:buSzPct val="25000"/>
              <a:tabLst>
                <a:tab pos="898525" algn="l"/>
              </a:tabLst>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	</a:t>
            </a:r>
            <a:r>
              <a:rPr lang="fr-FR" sz="1200" b="1" dirty="0">
                <a:solidFill>
                  <a:schemeClr val="tx1">
                    <a:lumMod val="65000"/>
                    <a:lumOff val="35000"/>
                  </a:schemeClr>
                </a:solidFill>
                <a:latin typeface="Arial" panose="020B0604020202020204" pitchFamily="34" charset="0"/>
                <a:ea typeface="+mn-ea"/>
                <a:cs typeface="Arial" panose="020B0604020202020204" pitchFamily="34" charset="0"/>
              </a:rPr>
              <a:t>ECOBOX DE PILES </a:t>
            </a: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pour le recyclage des PILES et ACCUMULATEURS</a:t>
            </a:r>
          </a:p>
          <a:p>
            <a:pPr algn="just">
              <a:spcBef>
                <a:spcPts val="300"/>
              </a:spcBef>
              <a:spcAft>
                <a:spcPts val="300"/>
              </a:spcAft>
              <a:buClr>
                <a:schemeClr val="dk1"/>
              </a:buClr>
              <a:buSzPct val="25000"/>
              <a:tabLst>
                <a:tab pos="898525" algn="l"/>
              </a:tabLst>
            </a:pP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	</a:t>
            </a:r>
            <a:r>
              <a:rPr lang="fr-FR" sz="1200" b="1" dirty="0">
                <a:solidFill>
                  <a:schemeClr val="tx1">
                    <a:lumMod val="65000"/>
                    <a:lumOff val="35000"/>
                  </a:schemeClr>
                </a:solidFill>
                <a:latin typeface="Arial" panose="020B0604020202020204" pitchFamily="34" charset="0"/>
                <a:ea typeface="+mn-ea"/>
                <a:cs typeface="Arial" panose="020B0604020202020204" pitchFamily="34" charset="0"/>
              </a:rPr>
              <a:t>ECOBOX TONER </a:t>
            </a:r>
            <a:r>
              <a:rPr lang="fr-FR" sz="1200" dirty="0">
                <a:solidFill>
                  <a:schemeClr val="tx1">
                    <a:lumMod val="65000"/>
                    <a:lumOff val="35000"/>
                  </a:schemeClr>
                </a:solidFill>
                <a:latin typeface="Arial" panose="020B0604020202020204" pitchFamily="34" charset="0"/>
                <a:ea typeface="+mn-ea"/>
                <a:cs typeface="Arial" panose="020B0604020202020204" pitchFamily="34" charset="0"/>
              </a:rPr>
              <a:t>pour le recyclage des CARTOUCHES USAGEES</a:t>
            </a:r>
          </a:p>
          <a:p>
            <a:pPr algn="just">
              <a:spcBef>
                <a:spcPts val="300"/>
              </a:spcBef>
              <a:spcAft>
                <a:spcPts val="300"/>
              </a:spcAft>
              <a:buClr>
                <a:schemeClr val="dk1"/>
              </a:buClr>
              <a:buSzPct val="25000"/>
              <a:tabLst>
                <a:tab pos="898525" algn="l"/>
              </a:tabLst>
            </a:pPr>
            <a:r>
              <a:rPr lang="fr-FR" sz="1200" b="1" dirty="0">
                <a:solidFill>
                  <a:schemeClr val="tx1">
                    <a:lumMod val="65000"/>
                    <a:lumOff val="35000"/>
                  </a:schemeClr>
                </a:solidFill>
                <a:latin typeface="Arial" panose="020B0604020202020204" pitchFamily="34" charset="0"/>
                <a:ea typeface="+mn-ea"/>
                <a:cs typeface="Arial" panose="020B0604020202020204" pitchFamily="34" charset="0"/>
              </a:rPr>
              <a:t>	</a:t>
            </a:r>
            <a:r>
              <a:rPr lang="fr-FR" sz="1200" b="1" dirty="0">
                <a:solidFill>
                  <a:schemeClr val="tx1">
                    <a:lumMod val="65000"/>
                    <a:lumOff val="35000"/>
                  </a:schemeClr>
                </a:solidFill>
                <a:latin typeface="Arial" panose="020B0604020202020204" pitchFamily="34" charset="0"/>
                <a:cs typeface="Arial" panose="020B0604020202020204" pitchFamily="34" charset="0"/>
              </a:rPr>
              <a:t>ECOBOX GOBELETS </a:t>
            </a:r>
            <a:r>
              <a:rPr lang="fr-FR" sz="1200" dirty="0">
                <a:solidFill>
                  <a:schemeClr val="tx1">
                    <a:lumMod val="65000"/>
                    <a:lumOff val="35000"/>
                  </a:schemeClr>
                </a:solidFill>
                <a:latin typeface="Arial" panose="020B0604020202020204" pitchFamily="34" charset="0"/>
                <a:cs typeface="Arial" panose="020B0604020202020204" pitchFamily="34" charset="0"/>
              </a:rPr>
              <a:t>pour le recyclage des gobelets plastiques</a:t>
            </a:r>
          </a:p>
          <a:p>
            <a:pPr marL="901700" algn="just">
              <a:spcBef>
                <a:spcPts val="300"/>
              </a:spcBef>
              <a:spcAft>
                <a:spcPts val="300"/>
              </a:spcAft>
              <a:buClr>
                <a:schemeClr val="dk1"/>
              </a:buClr>
              <a:buSzPct val="25000"/>
              <a:tabLst>
                <a:tab pos="901700" algn="l"/>
              </a:tabLst>
            </a:pPr>
            <a:r>
              <a:rPr lang="fr-FR" sz="1200" b="1" dirty="0">
                <a:solidFill>
                  <a:schemeClr val="tx1">
                    <a:lumMod val="65000"/>
                    <a:lumOff val="35000"/>
                  </a:schemeClr>
                </a:solidFill>
                <a:latin typeface="Arial" panose="020B0604020202020204" pitchFamily="34" charset="0"/>
                <a:cs typeface="Arial" panose="020B0604020202020204" pitchFamily="34" charset="0"/>
              </a:rPr>
              <a:t>ECOBOX INSTRUMENTS d’ECRITURE </a:t>
            </a:r>
            <a:r>
              <a:rPr lang="fr-FR" sz="1200" dirty="0">
                <a:solidFill>
                  <a:schemeClr val="tx1">
                    <a:lumMod val="65000"/>
                    <a:lumOff val="35000"/>
                  </a:schemeClr>
                </a:solidFill>
                <a:latin typeface="Arial" panose="020B0604020202020204" pitchFamily="34" charset="0"/>
                <a:cs typeface="Arial" panose="020B0604020202020204" pitchFamily="34" charset="0"/>
              </a:rPr>
              <a:t>pour le recyclage des « stylos, crayons… ». Office DEPOT s’associe à l’Association </a:t>
            </a:r>
            <a:r>
              <a:rPr lang="fr-FR" sz="1200" dirty="0" err="1">
                <a:solidFill>
                  <a:schemeClr val="tx1">
                    <a:lumMod val="65000"/>
                    <a:lumOff val="35000"/>
                  </a:schemeClr>
                </a:solidFill>
                <a:latin typeface="Arial" panose="020B0604020202020204" pitchFamily="34" charset="0"/>
                <a:cs typeface="Arial" panose="020B0604020202020204" pitchFamily="34" charset="0"/>
              </a:rPr>
              <a:t>Présédys</a:t>
            </a:r>
            <a:r>
              <a:rPr lang="fr-FR" sz="1200" dirty="0">
                <a:solidFill>
                  <a:schemeClr val="tx1">
                    <a:lumMod val="65000"/>
                    <a:lumOff val="35000"/>
                  </a:schemeClr>
                </a:solidFill>
                <a:latin typeface="Arial" panose="020B0604020202020204" pitchFamily="34" charset="0"/>
                <a:cs typeface="Arial" panose="020B0604020202020204" pitchFamily="34" charset="0"/>
              </a:rPr>
              <a:t> pour recycler les instruments d’écritures usagés permettant à </a:t>
            </a:r>
            <a:r>
              <a:rPr lang="fr-FR" sz="1200" dirty="0" err="1">
                <a:solidFill>
                  <a:schemeClr val="tx1">
                    <a:lumMod val="65000"/>
                    <a:lumOff val="35000"/>
                  </a:schemeClr>
                </a:solidFill>
                <a:latin typeface="Arial" panose="020B0604020202020204" pitchFamily="34" charset="0"/>
                <a:cs typeface="Arial" panose="020B0604020202020204" pitchFamily="34" charset="0"/>
              </a:rPr>
              <a:t>Présédys</a:t>
            </a:r>
            <a:r>
              <a:rPr lang="fr-FR" sz="1200" dirty="0">
                <a:solidFill>
                  <a:schemeClr val="tx1">
                    <a:lumMod val="65000"/>
                    <a:lumOff val="35000"/>
                  </a:schemeClr>
                </a:solidFill>
                <a:latin typeface="Arial" panose="020B0604020202020204" pitchFamily="34" charset="0"/>
                <a:cs typeface="Arial" panose="020B0604020202020204" pitchFamily="34" charset="0"/>
              </a:rPr>
              <a:t> de financer ses actions visant à faciliter l’apprentissage de la lecture aux étudiants atteints d’un syndrome DYS (dyslexie, dysgraphie, dysorthographie).</a:t>
            </a:r>
          </a:p>
          <a:p>
            <a:pPr marL="901700" algn="just">
              <a:spcBef>
                <a:spcPts val="300"/>
              </a:spcBef>
              <a:spcAft>
                <a:spcPts val="300"/>
              </a:spcAft>
              <a:buClr>
                <a:schemeClr val="dk1"/>
              </a:buClr>
              <a:buSzPct val="25000"/>
              <a:tabLst>
                <a:tab pos="901700" algn="l"/>
              </a:tabLst>
            </a:pPr>
            <a:r>
              <a:rPr lang="fr-FR" sz="1200" b="1" dirty="0">
                <a:solidFill>
                  <a:schemeClr val="tx1">
                    <a:lumMod val="65000"/>
                    <a:lumOff val="35000"/>
                  </a:schemeClr>
                </a:solidFill>
                <a:latin typeface="Arial" panose="020B0604020202020204" pitchFamily="34" charset="0"/>
                <a:cs typeface="Arial" panose="020B0604020202020204" pitchFamily="34" charset="0"/>
              </a:rPr>
              <a:t>ECOBOX Papiers </a:t>
            </a:r>
            <a:r>
              <a:rPr lang="fr-FR" sz="1200" dirty="0">
                <a:solidFill>
                  <a:schemeClr val="tx1">
                    <a:lumMod val="65000"/>
                    <a:lumOff val="35000"/>
                  </a:schemeClr>
                </a:solidFill>
                <a:latin typeface="Arial" panose="020B0604020202020204" pitchFamily="34" charset="0"/>
                <a:cs typeface="Arial" panose="020B0604020202020204" pitchFamily="34" charset="0"/>
              </a:rPr>
              <a:t>pour le tri et le recyclage de vos papiers de bureau non confidentiels.</a:t>
            </a:r>
          </a:p>
          <a:p>
            <a:pPr marL="901700" algn="just">
              <a:spcBef>
                <a:spcPts val="300"/>
              </a:spcBef>
              <a:spcAft>
                <a:spcPts val="300"/>
              </a:spcAft>
              <a:buClr>
                <a:schemeClr val="dk1"/>
              </a:buClr>
              <a:buSzPct val="25000"/>
              <a:tabLst>
                <a:tab pos="901700" algn="l"/>
              </a:tabLst>
            </a:pPr>
            <a:endParaRPr lang="fr-FR" sz="300" dirty="0">
              <a:solidFill>
                <a:schemeClr val="tx1">
                  <a:lumMod val="65000"/>
                  <a:lumOff val="35000"/>
                </a:schemeClr>
              </a:solidFill>
              <a:latin typeface="Arial" panose="020B0604020202020204" pitchFamily="34" charset="0"/>
              <a:cs typeface="Arial" panose="020B0604020202020204" pitchFamily="34" charset="0"/>
            </a:endParaRPr>
          </a:p>
          <a:p>
            <a:pPr marL="901700" algn="just">
              <a:spcBef>
                <a:spcPts val="300"/>
              </a:spcBef>
              <a:spcAft>
                <a:spcPts val="300"/>
              </a:spcAft>
              <a:buClr>
                <a:schemeClr val="dk1"/>
              </a:buClr>
              <a:buSzPct val="25000"/>
              <a:tabLst>
                <a:tab pos="901700" algn="l"/>
              </a:tabLst>
            </a:pPr>
            <a:r>
              <a:rPr lang="fr-FR" altLang="fr-FR" sz="1200" dirty="0">
                <a:solidFill>
                  <a:schemeClr val="tx1">
                    <a:lumMod val="65000"/>
                    <a:lumOff val="35000"/>
                  </a:schemeClr>
                </a:solidFill>
                <a:latin typeface="Arial" panose="020B0604020202020204" pitchFamily="34" charset="0"/>
                <a:cs typeface="Arial" panose="020B0604020202020204" pitchFamily="34" charset="0"/>
              </a:rPr>
              <a:t>Office DEPOT dans le cadre des obligations REP, a fait le choix d’être un acteur  engagé. Afin de soutenir les filières de recyclage, Office DEPOT est actionnaire de </a:t>
            </a:r>
            <a:r>
              <a:rPr lang="fr-FR" altLang="fr-FR" sz="1200" b="1" dirty="0">
                <a:solidFill>
                  <a:srgbClr val="00B050"/>
                </a:solidFill>
                <a:latin typeface="Arial" panose="020B0604020202020204" pitchFamily="34" charset="0"/>
                <a:cs typeface="Arial" panose="020B0604020202020204" pitchFamily="34" charset="0"/>
              </a:rPr>
              <a:t>CITEO</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dirty="0">
                <a:solidFill>
                  <a:schemeClr val="tx1">
                    <a:lumMod val="65000"/>
                    <a:lumOff val="35000"/>
                  </a:schemeClr>
                </a:solidFill>
                <a:latin typeface="Arial" panose="020B0604020202020204" pitchFamily="34" charset="0"/>
                <a:cs typeface="Arial" panose="020B0604020202020204" pitchFamily="34" charset="0"/>
              </a:rPr>
              <a:t>&amp;</a:t>
            </a:r>
            <a:r>
              <a:rPr lang="fr-FR" altLang="fr-FR" sz="1200" dirty="0">
                <a:latin typeface="Arial" panose="020B0604020202020204" pitchFamily="34" charset="0"/>
                <a:cs typeface="Arial" panose="020B0604020202020204" pitchFamily="34" charset="0"/>
              </a:rPr>
              <a:t> </a:t>
            </a:r>
            <a:r>
              <a:rPr lang="fr-FR" altLang="fr-FR" sz="1200" b="1" dirty="0">
                <a:solidFill>
                  <a:srgbClr val="00B050"/>
                </a:solidFill>
                <a:latin typeface="Arial" panose="020B0604020202020204" pitchFamily="34" charset="0"/>
                <a:cs typeface="Arial" panose="020B0604020202020204" pitchFamily="34" charset="0"/>
              </a:rPr>
              <a:t>VALDELIA</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dirty="0">
                <a:solidFill>
                  <a:schemeClr val="tx1">
                    <a:lumMod val="65000"/>
                    <a:lumOff val="35000"/>
                  </a:schemeClr>
                </a:solidFill>
                <a:latin typeface="Arial" panose="020B0604020202020204" pitchFamily="34" charset="0"/>
                <a:cs typeface="Arial" panose="020B0604020202020204" pitchFamily="34" charset="0"/>
              </a:rPr>
              <a:t>et adhérent d</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b="1" dirty="0">
                <a:solidFill>
                  <a:srgbClr val="00B050"/>
                </a:solidFill>
                <a:latin typeface="Arial" panose="020B0604020202020204" pitchFamily="34" charset="0"/>
                <a:cs typeface="Arial" panose="020B0604020202020204" pitchFamily="34" charset="0"/>
              </a:rPr>
              <a:t>ECOLOGIC</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b="1" dirty="0">
                <a:solidFill>
                  <a:srgbClr val="00B050"/>
                </a:solidFill>
                <a:latin typeface="Arial" panose="020B0604020202020204" pitchFamily="34" charset="0"/>
                <a:cs typeface="Arial" panose="020B0604020202020204" pitchFamily="34" charset="0"/>
              </a:rPr>
              <a:t>COREPILE</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dirty="0">
                <a:solidFill>
                  <a:schemeClr val="tx1">
                    <a:lumMod val="65000"/>
                    <a:lumOff val="35000"/>
                  </a:schemeClr>
                </a:solidFill>
                <a:latin typeface="Arial" panose="020B0604020202020204" pitchFamily="34" charset="0"/>
                <a:cs typeface="Arial" panose="020B0604020202020204" pitchFamily="34" charset="0"/>
              </a:rPr>
              <a:t>&amp;</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b="1" dirty="0">
                <a:solidFill>
                  <a:srgbClr val="00B050"/>
                </a:solidFill>
                <a:latin typeface="Arial" panose="020B0604020202020204" pitchFamily="34" charset="0"/>
                <a:cs typeface="Arial" panose="020B0604020202020204" pitchFamily="34" charset="0"/>
              </a:rPr>
              <a:t>ESR</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dirty="0" err="1">
                <a:solidFill>
                  <a:schemeClr val="tx1">
                    <a:lumMod val="65000"/>
                    <a:lumOff val="35000"/>
                  </a:schemeClr>
                </a:solidFill>
                <a:latin typeface="Arial" panose="020B0604020202020204" pitchFamily="34" charset="0"/>
                <a:cs typeface="Arial" panose="020B0604020202020204" pitchFamily="34" charset="0"/>
              </a:rPr>
              <a:t>Recylum</a:t>
            </a:r>
            <a:r>
              <a:rPr lang="fr-FR" altLang="fr-FR" sz="1200" dirty="0">
                <a:solidFill>
                  <a:schemeClr val="tx1">
                    <a:lumMod val="65000"/>
                    <a:lumOff val="35000"/>
                  </a:schemeClr>
                </a:solidFill>
                <a:latin typeface="Arial" panose="020B0604020202020204" pitchFamily="34" charset="0"/>
                <a:cs typeface="Arial" panose="020B0604020202020204" pitchFamily="34" charset="0"/>
              </a:rPr>
              <a:t> ».</a:t>
            </a:r>
          </a:p>
          <a:p>
            <a:pPr marL="901700" algn="just">
              <a:spcBef>
                <a:spcPts val="300"/>
              </a:spcBef>
              <a:spcAft>
                <a:spcPts val="300"/>
              </a:spcAft>
              <a:buClr>
                <a:schemeClr val="dk1"/>
              </a:buClr>
              <a:buSzPct val="25000"/>
              <a:tabLst>
                <a:tab pos="901700" algn="l"/>
              </a:tabLst>
            </a:pPr>
            <a:endParaRPr lang="fr-FR" sz="1200" dirty="0">
              <a:solidFill>
                <a:schemeClr val="tx1">
                  <a:lumMod val="65000"/>
                  <a:lumOff val="35000"/>
                </a:schemeClr>
              </a:solidFill>
              <a:latin typeface="Arial" panose="020B0604020202020204" pitchFamily="34" charset="0"/>
              <a:cs typeface="Arial" panose="020B0604020202020204" pitchFamily="34" charset="0"/>
            </a:endParaRPr>
          </a:p>
          <a:p>
            <a:pPr algn="just">
              <a:spcBef>
                <a:spcPts val="300"/>
              </a:spcBef>
              <a:spcAft>
                <a:spcPts val="300"/>
              </a:spcAft>
              <a:buClr>
                <a:schemeClr val="dk1"/>
              </a:buClr>
              <a:buSzPct val="25000"/>
              <a:tabLst>
                <a:tab pos="898525" algn="l"/>
              </a:tabLst>
            </a:pPr>
            <a:endParaRPr lang="fr-FR" sz="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pic>
        <p:nvPicPr>
          <p:cNvPr id="9" name="Image 8"/>
          <p:cNvPicPr>
            <a:picLocks noChangeAspect="1"/>
          </p:cNvPicPr>
          <p:nvPr/>
        </p:nvPicPr>
        <p:blipFill>
          <a:blip r:embed="rId2"/>
          <a:stretch>
            <a:fillRect/>
          </a:stretch>
        </p:blipFill>
        <p:spPr>
          <a:xfrm>
            <a:off x="522515" y="6818203"/>
            <a:ext cx="769404" cy="1149899"/>
          </a:xfrm>
          <a:prstGeom prst="rect">
            <a:avLst/>
          </a:prstGeom>
        </p:spPr>
      </p:pic>
      <p:pic>
        <p:nvPicPr>
          <p:cNvPr id="10" name="Image 9"/>
          <p:cNvPicPr>
            <a:picLocks noChangeAspect="1"/>
          </p:cNvPicPr>
          <p:nvPr/>
        </p:nvPicPr>
        <p:blipFill>
          <a:blip r:embed="rId3"/>
          <a:stretch>
            <a:fillRect/>
          </a:stretch>
        </p:blipFill>
        <p:spPr>
          <a:xfrm>
            <a:off x="522516" y="8034307"/>
            <a:ext cx="769404" cy="1051456"/>
          </a:xfrm>
          <a:prstGeom prst="rect">
            <a:avLst/>
          </a:prstGeom>
        </p:spPr>
      </p:pic>
      <p:pic>
        <p:nvPicPr>
          <p:cNvPr id="11" name="Image 10"/>
          <p:cNvPicPr>
            <a:picLocks noChangeAspect="1"/>
          </p:cNvPicPr>
          <p:nvPr/>
        </p:nvPicPr>
        <p:blipFill>
          <a:blip r:embed="rId4"/>
          <a:stretch>
            <a:fillRect/>
          </a:stretch>
        </p:blipFill>
        <p:spPr>
          <a:xfrm>
            <a:off x="522514" y="9297332"/>
            <a:ext cx="769405" cy="1000240"/>
          </a:xfrm>
          <a:prstGeom prst="rect">
            <a:avLst/>
          </a:prstGeom>
        </p:spPr>
      </p:pic>
      <p:pic>
        <p:nvPicPr>
          <p:cNvPr id="12" name="Picture 2" descr="Image result for l’approche sociétale">
            <a:extLst>
              <a:ext uri="{FF2B5EF4-FFF2-40B4-BE49-F238E27FC236}">
                <a16:creationId xmlns:a16="http://schemas.microsoft.com/office/drawing/2014/main" id="{DAE7A2FF-F10A-41AE-875D-375682C3DC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73" t="5195" r="16354" b="6494"/>
          <a:stretch/>
        </p:blipFill>
        <p:spPr bwMode="auto">
          <a:xfrm>
            <a:off x="6425347" y="518566"/>
            <a:ext cx="886461" cy="97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18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134803"/>
            <a:ext cx="7559674"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3" name="Espace réservé du numéro de diapositive 2"/>
          <p:cNvSpPr>
            <a:spLocks noGrp="1"/>
          </p:cNvSpPr>
          <p:nvPr>
            <p:ph type="sldNum" sz="quarter" idx="12"/>
          </p:nvPr>
        </p:nvSpPr>
        <p:spPr/>
        <p:txBody>
          <a:bodyPr/>
          <a:lstStyle/>
          <a:p>
            <a:fld id="{780133CE-D7B5-4FAD-80FF-27FCB1E2E544}" type="slidenum">
              <a:rPr lang="en-US" smtClean="0"/>
              <a:pPr/>
              <a:t>11</a:t>
            </a:fld>
            <a:endParaRPr lang="en-US" dirty="0"/>
          </a:p>
        </p:txBody>
      </p:sp>
      <p:sp>
        <p:nvSpPr>
          <p:cNvPr id="20" name="Rectangle 19"/>
          <p:cNvSpPr/>
          <p:nvPr/>
        </p:nvSpPr>
        <p:spPr>
          <a:xfrm>
            <a:off x="625654" y="1717215"/>
            <a:ext cx="6438899" cy="8663910"/>
          </a:xfrm>
          <a:prstGeom prst="rect">
            <a:avLst/>
          </a:prstGeom>
        </p:spPr>
        <p:txBody>
          <a:bodyPr wrap="square">
            <a:spAutoFit/>
          </a:bodyPr>
          <a:lstStyle/>
          <a:p>
            <a:pPr algn="just">
              <a:spcBef>
                <a:spcPct val="0"/>
              </a:spcBef>
              <a:spcAft>
                <a:spcPts val="600"/>
              </a:spcAft>
            </a:pPr>
            <a:r>
              <a:rPr lang="fr-FR" sz="1400" dirty="0">
                <a:solidFill>
                  <a:srgbClr val="E4002C"/>
                </a:solidFill>
                <a:latin typeface="Arial" panose="020B0604020202020204" pitchFamily="34" charset="0"/>
                <a:cs typeface="Arial" panose="020B0604020202020204" pitchFamily="34" charset="0"/>
              </a:rPr>
              <a:t>Office DEPOT s’engage à faciliter la vie au bureau et à préserver la planète</a:t>
            </a:r>
          </a:p>
          <a:p>
            <a:pPr algn="just">
              <a:spcBef>
                <a:spcPct val="0"/>
              </a:spcBef>
            </a:pPr>
            <a:r>
              <a:rPr lang="fr-FR" sz="800" dirty="0">
                <a:solidFill>
                  <a:srgbClr val="E4002C"/>
                </a:solidFill>
                <a:latin typeface="Arial" panose="020B0604020202020204" pitchFamily="34" charset="0"/>
                <a:cs typeface="Arial" panose="020B0604020202020204" pitchFamily="34" charset="0"/>
              </a:rPr>
              <a:t> </a:t>
            </a:r>
          </a:p>
          <a:p>
            <a:pPr algn="just">
              <a:spcBef>
                <a:spcPct val="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L’objectif d’Office DEPOT est d’être le distributeur de fournitures de bureau qui s’implique le plus dans le respect de l’environnement, en améliorant ses prestations environnementales, celles de ses fournisseurs et de ses clients. </a:t>
            </a:r>
          </a:p>
          <a:p>
            <a:pPr algn="just">
              <a:spcBef>
                <a:spcPct val="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Office DEPOT garantit l’équité sociale, axe sa politique de recrutement en interne, implique ses collaborateurs, facilite le changement d’orientation professionnelle interne (marketing  vers la vente,…), développe l’employabilité de ses collaborateurs (stages, formations…) et facilite l’accès à l’alternance.</a:t>
            </a:r>
          </a:p>
          <a:p>
            <a:pPr algn="just">
              <a:spcBef>
                <a:spcPct val="0"/>
              </a:spcBef>
              <a:spcAft>
                <a:spcPts val="600"/>
              </a:spcAft>
            </a:pPr>
            <a:r>
              <a:rPr lang="fr-FR" sz="1200" b="1" dirty="0">
                <a:solidFill>
                  <a:schemeClr val="tx1">
                    <a:lumMod val="65000"/>
                    <a:lumOff val="35000"/>
                  </a:schemeClr>
                </a:solidFill>
                <a:latin typeface="Arial" charset="0"/>
                <a:ea typeface="Arial" charset="0"/>
                <a:cs typeface="Arial" charset="0"/>
              </a:rPr>
              <a:t>Office DEPOT pratique l’égalité hommes / femmes </a:t>
            </a:r>
            <a:r>
              <a:rPr lang="fr-FR" sz="1200" dirty="0">
                <a:solidFill>
                  <a:schemeClr val="tx1">
                    <a:lumMod val="65000"/>
                    <a:lumOff val="35000"/>
                  </a:schemeClr>
                </a:solidFill>
                <a:latin typeface="Arial" charset="0"/>
                <a:ea typeface="Arial" charset="0"/>
                <a:cs typeface="Arial" charset="0"/>
              </a:rPr>
              <a:t>sur l’ensemble de ses collaborateurs. Les efforts pour réduire les écarts sont poursuivis chaque jour.</a:t>
            </a:r>
          </a:p>
          <a:p>
            <a:pPr algn="just">
              <a:spcBef>
                <a:spcPct val="0"/>
              </a:spcBef>
              <a:spcAft>
                <a:spcPts val="600"/>
              </a:spcAft>
            </a:pPr>
            <a:r>
              <a:rPr lang="fr-FR" sz="1200" b="1" dirty="0">
                <a:solidFill>
                  <a:schemeClr val="tx1">
                    <a:lumMod val="65000"/>
                    <a:lumOff val="35000"/>
                  </a:schemeClr>
                </a:solidFill>
                <a:latin typeface="Arial" panose="020B0604020202020204" pitchFamily="34" charset="0"/>
                <a:cs typeface="Arial" panose="020B0604020202020204" pitchFamily="34" charset="0"/>
              </a:rPr>
              <a:t>Des espaces de pauses et détente </a:t>
            </a:r>
            <a:r>
              <a:rPr lang="fr-FR" sz="1200" dirty="0">
                <a:solidFill>
                  <a:schemeClr val="tx1">
                    <a:lumMod val="65000"/>
                    <a:lumOff val="35000"/>
                  </a:schemeClr>
                </a:solidFill>
                <a:latin typeface="Arial" panose="020B0604020202020204" pitchFamily="34" charset="0"/>
                <a:cs typeface="Arial" panose="020B0604020202020204" pitchFamily="34" charset="0"/>
              </a:rPr>
              <a:t>ont été aménagés au sein des structures d’Office DEPOT afin de permettre à ses salariés de se retrouver.</a:t>
            </a:r>
          </a:p>
          <a:p>
            <a:pPr algn="just">
              <a:tabLst>
                <a:tab pos="155379" algn="l"/>
              </a:tabLst>
            </a:pPr>
            <a:endParaRPr lang="fr-FR" sz="600" b="1" dirty="0">
              <a:solidFill>
                <a:schemeClr val="bg1">
                  <a:lumMod val="50000"/>
                </a:schemeClr>
              </a:solidFill>
              <a:latin typeface="Arial" charset="0"/>
              <a:ea typeface="Arial" charset="0"/>
              <a:cs typeface="Arial" charset="0"/>
            </a:endParaRPr>
          </a:p>
          <a:p>
            <a:pPr algn="just">
              <a:tabLst>
                <a:tab pos="155379" algn="l"/>
              </a:tabLst>
            </a:pPr>
            <a:endParaRPr lang="fr-FR" sz="600" b="1" dirty="0">
              <a:solidFill>
                <a:schemeClr val="bg1">
                  <a:lumMod val="50000"/>
                </a:schemeClr>
              </a:solidFill>
              <a:latin typeface="Arial" charset="0"/>
              <a:ea typeface="Arial" charset="0"/>
              <a:cs typeface="Arial" charset="0"/>
            </a:endParaRPr>
          </a:p>
          <a:p>
            <a:pPr algn="just">
              <a:tabLst>
                <a:tab pos="155379" algn="l"/>
              </a:tabLst>
            </a:pPr>
            <a:r>
              <a:rPr lang="fr-FR" sz="1400" dirty="0">
                <a:solidFill>
                  <a:srgbClr val="E4002C"/>
                </a:solidFill>
                <a:latin typeface="Arial" charset="0"/>
                <a:ea typeface="Arial" charset="0"/>
                <a:cs typeface="Arial" charset="0"/>
              </a:rPr>
              <a:t>Mission handicap </a:t>
            </a:r>
          </a:p>
          <a:p>
            <a:pPr marL="1517650" algn="just">
              <a:tabLst>
                <a:tab pos="155379" algn="l"/>
              </a:tabLst>
            </a:pPr>
            <a:endParaRPr lang="fr-FR" sz="1200" dirty="0">
              <a:solidFill>
                <a:schemeClr val="tx1">
                  <a:lumMod val="65000"/>
                  <a:lumOff val="35000"/>
                </a:schemeClr>
              </a:solidFill>
              <a:latin typeface="Arial" charset="0"/>
              <a:ea typeface="Arial" charset="0"/>
              <a:cs typeface="Arial" charset="0"/>
            </a:endParaRPr>
          </a:p>
          <a:p>
            <a:pPr marL="1517650" algn="just">
              <a:tabLst>
                <a:tab pos="155379" algn="l"/>
              </a:tabLst>
            </a:pPr>
            <a:r>
              <a:rPr lang="fr-FR" sz="1200" dirty="0">
                <a:solidFill>
                  <a:schemeClr val="tx1">
                    <a:lumMod val="65000"/>
                    <a:lumOff val="35000"/>
                  </a:schemeClr>
                </a:solidFill>
                <a:latin typeface="Arial" charset="0"/>
                <a:ea typeface="Arial" charset="0"/>
                <a:cs typeface="Arial" charset="0"/>
              </a:rPr>
              <a:t>Nous participons au travail collaboratif du Club des entreprises partenaires du réseau GESAT (Groupement d’Etablissement ou Service d’Aide par le Travail) depuis la signature en mars 2010 d’une convention avec le réseau GESAT (représentant les ESAT établissements protégés, et EA entreprises adaptées en France). Nous faisons, depuis, partie du comité de pilotage regroupant des grandes entreprises et ce réseau. </a:t>
            </a:r>
          </a:p>
          <a:p>
            <a:pPr algn="just">
              <a:tabLst>
                <a:tab pos="155379" algn="l"/>
              </a:tabLst>
            </a:pPr>
            <a:r>
              <a:rPr lang="fr-FR" sz="1200" dirty="0">
                <a:solidFill>
                  <a:schemeClr val="tx1">
                    <a:lumMod val="65000"/>
                    <a:lumOff val="35000"/>
                  </a:schemeClr>
                </a:solidFill>
                <a:latin typeface="Arial" charset="0"/>
                <a:ea typeface="Arial" charset="0"/>
                <a:cs typeface="Arial" charset="0"/>
              </a:rPr>
              <a:t>Outre les aspects relatifs à sa responsabilité sociale, notre volonté est à la fois de développer une collaboration étroite avec des GESAT et l’emploi des handicapés. </a:t>
            </a:r>
          </a:p>
          <a:p>
            <a:pPr marL="1257300" algn="just">
              <a:tabLst>
                <a:tab pos="155379" algn="l"/>
              </a:tabLst>
            </a:pPr>
            <a:endParaRPr lang="fr-FR" sz="800" dirty="0">
              <a:solidFill>
                <a:schemeClr val="tx1">
                  <a:lumMod val="65000"/>
                  <a:lumOff val="35000"/>
                </a:schemeClr>
              </a:solidFill>
              <a:latin typeface="Arial" charset="0"/>
              <a:ea typeface="Arial" charset="0"/>
              <a:cs typeface="Arial" charset="0"/>
            </a:endParaRPr>
          </a:p>
          <a:p>
            <a:pPr algn="just">
              <a:tabLst>
                <a:tab pos="155379" algn="l"/>
              </a:tabLst>
            </a:pPr>
            <a:r>
              <a:rPr lang="fr-FR" sz="1200" dirty="0">
                <a:solidFill>
                  <a:schemeClr val="tx1">
                    <a:lumMod val="65000"/>
                    <a:lumOff val="35000"/>
                  </a:schemeClr>
                </a:solidFill>
                <a:latin typeface="Arial" charset="0"/>
                <a:ea typeface="Arial" charset="0"/>
                <a:cs typeface="Arial" charset="0"/>
              </a:rPr>
              <a:t>En conséquence, Office DEPOT a conclu des contrats avec des organismes d'insertion professionnelle, ainsi des personnes en situation de handicap ont été recrutées sur différents sites d’Office DEPOT en France, soit au travers d’entreprises adaptées, soit par nos soins.</a:t>
            </a:r>
          </a:p>
          <a:p>
            <a:pPr algn="just">
              <a:tabLst>
                <a:tab pos="155379" algn="l"/>
              </a:tabLst>
            </a:pPr>
            <a:endParaRPr lang="fr-FR" sz="800" dirty="0">
              <a:solidFill>
                <a:schemeClr val="tx1">
                  <a:lumMod val="65000"/>
                  <a:lumOff val="35000"/>
                </a:schemeClr>
              </a:solidFill>
              <a:latin typeface="Arial" charset="0"/>
              <a:ea typeface="Arial" charset="0"/>
              <a:cs typeface="Arial" charset="0"/>
            </a:endParaRPr>
          </a:p>
          <a:p>
            <a:pPr algn="just">
              <a:tabLst>
                <a:tab pos="155379" algn="l"/>
              </a:tabLst>
            </a:pPr>
            <a:r>
              <a:rPr lang="fr-FR" sz="1200" dirty="0">
                <a:solidFill>
                  <a:schemeClr val="tx1">
                    <a:lumMod val="65000"/>
                    <a:lumOff val="35000"/>
                  </a:schemeClr>
                </a:solidFill>
                <a:latin typeface="Arial" charset="0"/>
                <a:ea typeface="Arial" charset="0"/>
                <a:cs typeface="Arial" charset="0"/>
              </a:rPr>
              <a:t>Office DEPOT comptabilise un effectif de 42 personnes en situation de handicap ou en réinsertion professionnelle, employés en CDI à temps plein (ETP : 35 heures par semaine), basés sur nos différents sites, tels que : </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chauffeurs-livreurs,</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correspondants commerciaux,</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préparateurs de commandes,</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gestionnaires de stockage,</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approvisionneurs, </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caristes,</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réceptionnistes, </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assistantes administratives…</a:t>
            </a:r>
          </a:p>
          <a:p>
            <a:pPr marL="171450" indent="-171450" algn="just">
              <a:buFont typeface="Arial" panose="020B0604020202020204" pitchFamily="34" charset="0"/>
              <a:buChar char="•"/>
              <a:tabLst>
                <a:tab pos="155379" algn="l"/>
              </a:tabLst>
            </a:pPr>
            <a:endParaRPr lang="fr-FR" sz="1200" dirty="0">
              <a:solidFill>
                <a:schemeClr val="tx1">
                  <a:lumMod val="65000"/>
                  <a:lumOff val="35000"/>
                </a:schemeClr>
              </a:solidFill>
              <a:latin typeface="Arial" charset="0"/>
              <a:ea typeface="Arial" charset="0"/>
              <a:cs typeface="Arial" charset="0"/>
            </a:endParaRPr>
          </a:p>
          <a:p>
            <a:pPr algn="just">
              <a:tabLst>
                <a:tab pos="155379" algn="l"/>
              </a:tabLst>
            </a:pPr>
            <a:r>
              <a:rPr lang="fr-FR" sz="1200" b="1" dirty="0">
                <a:solidFill>
                  <a:schemeClr val="tx1">
                    <a:lumMod val="65000"/>
                    <a:lumOff val="35000"/>
                  </a:schemeClr>
                </a:solidFill>
                <a:latin typeface="Arial" charset="0"/>
                <a:ea typeface="Arial" charset="0"/>
                <a:cs typeface="Arial" charset="0"/>
              </a:rPr>
              <a:t>Parallèlement, notre politique de recrutement ne cesse d’évoluer vis-à-vis des personnes éloignées de l’emploi.</a:t>
            </a:r>
            <a:endParaRPr lang="fr-FR" sz="1200" dirty="0">
              <a:solidFill>
                <a:schemeClr val="tx1">
                  <a:lumMod val="65000"/>
                  <a:lumOff val="35000"/>
                </a:schemeClr>
              </a:solidFill>
              <a:latin typeface="Arial" charset="0"/>
              <a:ea typeface="Arial" charset="0"/>
              <a:cs typeface="Arial" charset="0"/>
            </a:endParaRPr>
          </a:p>
        </p:txBody>
      </p:sp>
      <p:sp>
        <p:nvSpPr>
          <p:cNvPr id="9" name="TextBox 6"/>
          <p:cNvSpPr txBox="1"/>
          <p:nvPr/>
        </p:nvSpPr>
        <p:spPr>
          <a:xfrm>
            <a:off x="642679" y="1177206"/>
            <a:ext cx="6421874" cy="338554"/>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Approche sociétale</a:t>
            </a:r>
          </a:p>
        </p:txBody>
      </p:sp>
      <p:pic>
        <p:nvPicPr>
          <p:cNvPr id="8" name="Picture 2" descr="Résultat de recherche d'images pour &quot;Approche sociétal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207" y="346551"/>
            <a:ext cx="1256782" cy="12567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284058" y="346551"/>
            <a:ext cx="5630802"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pic>
        <p:nvPicPr>
          <p:cNvPr id="12" name="Picture 2" descr="RÃ©sultat de recherche d'images pour &quot;gesa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57" y="5044000"/>
            <a:ext cx="1831487" cy="123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452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 y="145858"/>
            <a:ext cx="7559676"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pic>
        <p:nvPicPr>
          <p:cNvPr id="2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1645" y="2974257"/>
            <a:ext cx="4144133" cy="319249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780133CE-D7B5-4FAD-80FF-27FCB1E2E544}" type="slidenum">
              <a:rPr lang="en-US" smtClean="0"/>
              <a:t>12</a:t>
            </a:fld>
            <a:endParaRPr lang="en-US" dirty="0"/>
          </a:p>
        </p:txBody>
      </p:sp>
      <p:sp>
        <p:nvSpPr>
          <p:cNvPr id="30" name="ZoneTexte 29"/>
          <p:cNvSpPr txBox="1"/>
          <p:nvPr/>
        </p:nvSpPr>
        <p:spPr>
          <a:xfrm>
            <a:off x="605232" y="5215879"/>
            <a:ext cx="2482894" cy="1015663"/>
          </a:xfrm>
          <a:prstGeom prst="rect">
            <a:avLst/>
          </a:prstGeom>
          <a:noFill/>
          <a:ln>
            <a:noFill/>
          </a:ln>
        </p:spPr>
        <p:txBody>
          <a:bodyPr wrap="square" rtlCol="0">
            <a:spAutoFit/>
          </a:bodyPr>
          <a:lstStyle/>
          <a:p>
            <a:pPr marL="174625" algn="just"/>
            <a:r>
              <a:rPr lang="fr-FR" sz="1200" dirty="0">
                <a:solidFill>
                  <a:schemeClr val="tx1">
                    <a:lumMod val="65000"/>
                    <a:lumOff val="35000"/>
                  </a:schemeClr>
                </a:solidFill>
                <a:latin typeface="Arial" panose="020B0604020202020204" pitchFamily="34" charset="0"/>
                <a:cs typeface="Arial" panose="020B0604020202020204" pitchFamily="34" charset="0"/>
              </a:rPr>
              <a:t>Découvrez en vidéo notre participation sur le thème de l'économie circulaire au cœur du processus achat Office DEPOT : </a:t>
            </a:r>
            <a:r>
              <a:rPr lang="fr-FR" sz="1200" dirty="0">
                <a:solidFill>
                  <a:schemeClr val="tx1">
                    <a:lumMod val="65000"/>
                    <a:lumOff val="35000"/>
                  </a:schemeClr>
                </a:solidFill>
                <a:latin typeface="Arial" panose="020B0604020202020204" pitchFamily="34" charset="0"/>
                <a:cs typeface="Arial" panose="020B0604020202020204" pitchFamily="34" charset="0"/>
                <a:hlinkClick r:id="rId3"/>
              </a:rPr>
              <a:t>https://bit.ly/2sHKL2X</a:t>
            </a:r>
            <a:endParaRPr lang="fr-FR"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1" name="TextBox 8"/>
          <p:cNvSpPr txBox="1"/>
          <p:nvPr/>
        </p:nvSpPr>
        <p:spPr>
          <a:xfrm>
            <a:off x="454740" y="1417577"/>
            <a:ext cx="6841037" cy="307777"/>
          </a:xfrm>
          <a:prstGeom prst="rect">
            <a:avLst/>
          </a:prstGeom>
          <a:noFill/>
        </p:spPr>
        <p:txBody>
          <a:bodyPr wrap="square" rtlCol="0">
            <a:spAutoFit/>
          </a:bodyPr>
          <a:lstStyle/>
          <a:p>
            <a:pPr algn="just"/>
            <a:r>
              <a:rPr lang="fr-FR" sz="1400" dirty="0">
                <a:solidFill>
                  <a:srgbClr val="E4002C"/>
                </a:solidFill>
                <a:latin typeface="Arial" panose="020B0604020202020204" pitchFamily="34" charset="0"/>
                <a:ea typeface="Arial MT Light" charset="0"/>
                <a:cs typeface="Arial" panose="020B0604020202020204" pitchFamily="34" charset="0"/>
              </a:rPr>
              <a:t>Office DEPOT : candidat au 12ème Trophée des Achats 2018</a:t>
            </a:r>
          </a:p>
        </p:txBody>
      </p:sp>
      <p:grpSp>
        <p:nvGrpSpPr>
          <p:cNvPr id="33" name="Group 29"/>
          <p:cNvGrpSpPr/>
          <p:nvPr/>
        </p:nvGrpSpPr>
        <p:grpSpPr>
          <a:xfrm>
            <a:off x="327298" y="5404879"/>
            <a:ext cx="428832" cy="419945"/>
            <a:chOff x="11307795" y="6010128"/>
            <a:chExt cx="610854" cy="610854"/>
          </a:xfrm>
        </p:grpSpPr>
        <p:sp>
          <p:nvSpPr>
            <p:cNvPr id="34" name="Oval 30">
              <a:hlinkClick r:id="" action="ppaction://hlinkshowjump?jump=nextslide"/>
            </p:cNvPr>
            <p:cNvSpPr/>
            <p:nvPr/>
          </p:nvSpPr>
          <p:spPr>
            <a:xfrm>
              <a:off x="11307795" y="6010128"/>
              <a:ext cx="610854" cy="610854"/>
            </a:xfrm>
            <a:prstGeom prst="ellipse">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8" dirty="0"/>
            </a:p>
          </p:txBody>
        </p:sp>
        <p:sp>
          <p:nvSpPr>
            <p:cNvPr id="35" name="Triangle 31">
              <a:hlinkClick r:id="" action="ppaction://hlinkshowjump?jump=nextslide"/>
            </p:cNvPr>
            <p:cNvSpPr/>
            <p:nvPr/>
          </p:nvSpPr>
          <p:spPr>
            <a:xfrm rot="5400000">
              <a:off x="11487364" y="6167367"/>
              <a:ext cx="343796" cy="2963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8" dirty="0"/>
            </a:p>
          </p:txBody>
        </p:sp>
      </p:grpSp>
      <p:sp>
        <p:nvSpPr>
          <p:cNvPr id="38" name="Rectangle 37"/>
          <p:cNvSpPr/>
          <p:nvPr/>
        </p:nvSpPr>
        <p:spPr>
          <a:xfrm>
            <a:off x="541713" y="3207841"/>
            <a:ext cx="2694972" cy="1938992"/>
          </a:xfrm>
          <a:prstGeom prst="rect">
            <a:avLst/>
          </a:prstGeom>
        </p:spPr>
        <p:txBody>
          <a:bodyPr wrap="square">
            <a:spAutoFit/>
          </a:bodyPr>
          <a:lstStyle/>
          <a:p>
            <a:pPr algn="just" fontAlgn="base"/>
            <a:r>
              <a:rPr lang="fr-FR" sz="1200" dirty="0">
                <a:solidFill>
                  <a:schemeClr val="tx1">
                    <a:lumMod val="65000"/>
                    <a:lumOff val="35000"/>
                  </a:schemeClr>
                </a:solidFill>
                <a:latin typeface="Arial" panose="020B0604020202020204" pitchFamily="34" charset="0"/>
                <a:cs typeface="Arial" panose="020B0604020202020204" pitchFamily="34" charset="0"/>
              </a:rPr>
              <a:t>Office DEPOT France, en partenariat avec les APF 34 (Association des paralysés de France) a créé pour les besoins de la DSI de Pôle Emploi une solution industrielle unique de collecte, de recyclage et de fabrication de consommables remanufacturés intégrant des entreprises du secteur adapté par agrément de l’État.</a:t>
            </a:r>
          </a:p>
        </p:txBody>
      </p:sp>
      <p:sp>
        <p:nvSpPr>
          <p:cNvPr id="39" name="Rectangle 38"/>
          <p:cNvSpPr/>
          <p:nvPr/>
        </p:nvSpPr>
        <p:spPr>
          <a:xfrm>
            <a:off x="327298" y="1774269"/>
            <a:ext cx="6860901" cy="1415772"/>
          </a:xfrm>
          <a:prstGeom prst="rect">
            <a:avLst/>
          </a:prstGeom>
        </p:spPr>
        <p:txBody>
          <a:bodyPr wrap="square">
            <a:spAutoFit/>
          </a:bodyPr>
          <a:lstStyle/>
          <a:p>
            <a:pPr algn="just" fontAlgn="base"/>
            <a:r>
              <a:rPr lang="fr-FR" sz="1200" b="1" dirty="0">
                <a:solidFill>
                  <a:schemeClr val="tx1">
                    <a:lumMod val="65000"/>
                    <a:lumOff val="35000"/>
                  </a:schemeClr>
                </a:solidFill>
                <a:latin typeface="Arial" panose="020B0604020202020204" pitchFamily="34" charset="0"/>
                <a:cs typeface="Arial" panose="020B0604020202020204" pitchFamily="34" charset="0"/>
              </a:rPr>
              <a:t>Catégorie 2 : challenge des fournisseurs innovants</a:t>
            </a:r>
          </a:p>
          <a:p>
            <a:pPr algn="just" fontAlgn="base"/>
            <a:endParaRPr lang="fr-FR" sz="600" b="1" dirty="0">
              <a:solidFill>
                <a:schemeClr val="tx1">
                  <a:lumMod val="65000"/>
                  <a:lumOff val="35000"/>
                </a:schemeClr>
              </a:solidFill>
              <a:latin typeface="Arial" panose="020B0604020202020204" pitchFamily="34" charset="0"/>
              <a:cs typeface="Arial" panose="020B0604020202020204" pitchFamily="34" charset="0"/>
            </a:endParaRPr>
          </a:p>
          <a:p>
            <a:pPr algn="just" fontAlgn="base"/>
            <a:r>
              <a:rPr lang="fr-FR" sz="1200" dirty="0">
                <a:solidFill>
                  <a:schemeClr val="tx1">
                    <a:lumMod val="65000"/>
                    <a:lumOff val="35000"/>
                  </a:schemeClr>
                </a:solidFill>
                <a:latin typeface="Arial" panose="020B0604020202020204" pitchFamily="34" charset="0"/>
                <a:cs typeface="Arial" panose="020B0604020202020204" pitchFamily="34" charset="0"/>
              </a:rPr>
              <a:t>Cette catégorie récompense les innovations fournisseurs, mais aussi, les services, les produits qui améliorent la performance des achats. Les projets présentés peuvent provenir d’un fournisseur mais aussi d’un couple acheteur / fournisseur.</a:t>
            </a:r>
          </a:p>
          <a:p>
            <a:pPr algn="just" fontAlgn="base"/>
            <a:endParaRPr lang="fr-FR" sz="600" dirty="0">
              <a:solidFill>
                <a:schemeClr val="tx1">
                  <a:lumMod val="65000"/>
                  <a:lumOff val="35000"/>
                </a:schemeClr>
              </a:solidFill>
              <a:latin typeface="Arial" panose="020B0604020202020204" pitchFamily="34" charset="0"/>
              <a:cs typeface="Arial" panose="020B0604020202020204" pitchFamily="34" charset="0"/>
            </a:endParaRPr>
          </a:p>
          <a:p>
            <a:pPr algn="just" fontAlgn="base"/>
            <a:r>
              <a:rPr lang="fr-FR" sz="1200" b="1" dirty="0">
                <a:solidFill>
                  <a:schemeClr val="tx1">
                    <a:lumMod val="65000"/>
                    <a:lumOff val="35000"/>
                  </a:schemeClr>
                </a:solidFill>
                <a:latin typeface="Arial" panose="020B0604020202020204" pitchFamily="34" charset="0"/>
                <a:cs typeface="Arial" panose="020B0604020202020204" pitchFamily="34" charset="0"/>
              </a:rPr>
              <a:t>Office DEPOT France : </a:t>
            </a:r>
            <a:r>
              <a:rPr lang="fr-FR" sz="1200" dirty="0">
                <a:solidFill>
                  <a:schemeClr val="tx1">
                    <a:lumMod val="65000"/>
                    <a:lumOff val="35000"/>
                  </a:schemeClr>
                </a:solidFill>
                <a:latin typeface="Arial" panose="020B0604020202020204" pitchFamily="34" charset="0"/>
                <a:cs typeface="Arial" panose="020B0604020202020204" pitchFamily="34" charset="0"/>
              </a:rPr>
              <a:t>L'économie circulaire au cœur du processus achat de la fourniture de bureau.</a:t>
            </a:r>
          </a:p>
        </p:txBody>
      </p:sp>
      <p:sp>
        <p:nvSpPr>
          <p:cNvPr id="32" name="TextBox 6"/>
          <p:cNvSpPr txBox="1"/>
          <p:nvPr/>
        </p:nvSpPr>
        <p:spPr>
          <a:xfrm>
            <a:off x="561216" y="1067600"/>
            <a:ext cx="6734562" cy="338554"/>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L’économie circulaire</a:t>
            </a:r>
          </a:p>
        </p:txBody>
      </p:sp>
      <p:sp>
        <p:nvSpPr>
          <p:cNvPr id="2" name="Rectangle 1"/>
          <p:cNvSpPr/>
          <p:nvPr/>
        </p:nvSpPr>
        <p:spPr>
          <a:xfrm>
            <a:off x="327297" y="6384797"/>
            <a:ext cx="7043691" cy="1092607"/>
          </a:xfrm>
          <a:prstGeom prst="rect">
            <a:avLst/>
          </a:prstGeom>
        </p:spPr>
        <p:txBody>
          <a:bodyPr wrap="square">
            <a:spAutoFit/>
          </a:bodyPr>
          <a:lstStyle/>
          <a:p>
            <a:pPr algn="just" fontAlgn="base">
              <a:spcBef>
                <a:spcPts val="600"/>
              </a:spcBef>
              <a:spcAft>
                <a:spcPts val="600"/>
              </a:spcAft>
            </a:pPr>
            <a:r>
              <a:rPr lang="fr-FR" sz="1400" dirty="0">
                <a:solidFill>
                  <a:srgbClr val="E4002C"/>
                </a:solidFill>
                <a:latin typeface="Arial" panose="020B0604020202020204" pitchFamily="34" charset="0"/>
                <a:cs typeface="Arial" panose="020B0604020202020204" pitchFamily="34" charset="0"/>
              </a:rPr>
              <a:t>Environnement de travail durable et responsable</a:t>
            </a:r>
          </a:p>
          <a:p>
            <a:pPr algn="just" fontAlgn="base">
              <a:spcBef>
                <a:spcPts val="600"/>
              </a:spcBef>
            </a:pPr>
            <a:r>
              <a:rPr lang="fr-FR" sz="1200" dirty="0">
                <a:solidFill>
                  <a:schemeClr val="tx1">
                    <a:lumMod val="65000"/>
                    <a:lumOff val="35000"/>
                  </a:schemeClr>
                </a:solidFill>
                <a:latin typeface="Arial" panose="020B0604020202020204" pitchFamily="34" charset="0"/>
                <a:cs typeface="Arial" panose="020B0604020202020204" pitchFamily="34" charset="0"/>
              </a:rPr>
              <a:t>Face à l’évolution de l’économie linéaire vers une économie circulaire Office DEPOT France accompagne ses clients dans cette démarche.</a:t>
            </a:r>
          </a:p>
          <a:p>
            <a:pPr algn="just" fontAlgn="base">
              <a:spcBef>
                <a:spcPts val="600"/>
              </a:spcBef>
            </a:pPr>
            <a:r>
              <a:rPr lang="fr-FR" sz="1200" b="1" dirty="0">
                <a:solidFill>
                  <a:schemeClr val="tx1">
                    <a:lumMod val="65000"/>
                    <a:lumOff val="35000"/>
                  </a:schemeClr>
                </a:solidFill>
                <a:latin typeface="Arial" panose="020B0604020202020204" pitchFamily="34" charset="0"/>
                <a:cs typeface="Arial" panose="020B0604020202020204" pitchFamily="34" charset="0"/>
              </a:rPr>
              <a:t>Une solution vertueuse et innovante partie de nos constats :</a:t>
            </a:r>
          </a:p>
        </p:txBody>
      </p:sp>
      <p:pic>
        <p:nvPicPr>
          <p:cNvPr id="15" name="Image 14"/>
          <p:cNvPicPr>
            <a:picLocks noChangeAspect="1"/>
          </p:cNvPicPr>
          <p:nvPr/>
        </p:nvPicPr>
        <p:blipFill>
          <a:blip r:embed="rId4"/>
          <a:stretch>
            <a:fillRect/>
          </a:stretch>
        </p:blipFill>
        <p:spPr>
          <a:xfrm>
            <a:off x="454740" y="9672996"/>
            <a:ext cx="1165134" cy="772580"/>
          </a:xfrm>
          <a:prstGeom prst="rect">
            <a:avLst/>
          </a:prstGeom>
          <a:effectLst>
            <a:outerShdw blurRad="50800" dist="38100" dir="2700000" sx="102000" sy="102000" algn="tl" rotWithShape="0">
              <a:prstClr val="black">
                <a:alpha val="40000"/>
              </a:prstClr>
            </a:outerShdw>
          </a:effectLst>
        </p:spPr>
      </p:pic>
      <p:grpSp>
        <p:nvGrpSpPr>
          <p:cNvPr id="16" name="Groupe 15"/>
          <p:cNvGrpSpPr/>
          <p:nvPr/>
        </p:nvGrpSpPr>
        <p:grpSpPr>
          <a:xfrm>
            <a:off x="458339" y="7388006"/>
            <a:ext cx="1161535" cy="868516"/>
            <a:chOff x="690629" y="559082"/>
            <a:chExt cx="1735550" cy="2412594"/>
          </a:xfrm>
          <a:effectLst>
            <a:outerShdw blurRad="50800" dist="38100" dir="2700000" sx="102000" sy="102000" algn="tl" rotWithShape="0">
              <a:prstClr val="black">
                <a:alpha val="40000"/>
              </a:prstClr>
            </a:outerShdw>
          </a:effectLst>
        </p:grpSpPr>
        <p:pic>
          <p:nvPicPr>
            <p:cNvPr id="17" name="Picture 18" descr="Piggy-Bank.gif"/>
            <p:cNvPicPr>
              <a:picLocks noChangeAspect="1"/>
            </p:cNvPicPr>
            <p:nvPr/>
          </p:nvPicPr>
          <p:blipFill>
            <a:blip r:embed="rId5" cstate="email">
              <a:duotone>
                <a:srgbClr val="418AB3">
                  <a:shade val="45000"/>
                  <a:satMod val="135000"/>
                </a:srgbClr>
                <a:prstClr val="white"/>
              </a:duotone>
              <a:extLst>
                <a:ext uri="{28A0092B-C50C-407E-A947-70E740481C1C}">
                  <a14:useLocalDpi xmlns:a14="http://schemas.microsoft.com/office/drawing/2010/main"/>
                </a:ext>
              </a:extLst>
            </a:blip>
            <a:stretch>
              <a:fillRect/>
            </a:stretch>
          </p:blipFill>
          <p:spPr>
            <a:xfrm>
              <a:off x="696304" y="1001383"/>
              <a:ext cx="1678378" cy="1970293"/>
            </a:xfrm>
            <a:prstGeom prst="rect">
              <a:avLst/>
            </a:prstGeom>
            <a:gradFill>
              <a:gsLst>
                <a:gs pos="0">
                  <a:srgbClr val="418AB3">
                    <a:lumMod val="5000"/>
                    <a:lumOff val="95000"/>
                  </a:srgbClr>
                </a:gs>
                <a:gs pos="0">
                  <a:srgbClr val="418AB3"/>
                </a:gs>
                <a:gs pos="50000">
                  <a:srgbClr val="418AB3">
                    <a:lumMod val="45000"/>
                    <a:lumOff val="55000"/>
                  </a:srgbClr>
                </a:gs>
                <a:gs pos="100000">
                  <a:srgbClr val="418AB3">
                    <a:lumMod val="30000"/>
                    <a:lumOff val="70000"/>
                  </a:srgbClr>
                </a:gs>
              </a:gsLst>
              <a:lin ang="5400000" scaled="1"/>
            </a:gradFill>
          </p:spPr>
        </p:pic>
        <p:sp>
          <p:nvSpPr>
            <p:cNvPr id="18" name="Rectangle 17"/>
            <p:cNvSpPr/>
            <p:nvPr/>
          </p:nvSpPr>
          <p:spPr>
            <a:xfrm>
              <a:off x="690629" y="1001386"/>
              <a:ext cx="1735550" cy="1970290"/>
            </a:xfrm>
            <a:prstGeom prst="rect">
              <a:avLst/>
            </a:prstGeom>
            <a:no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Calibri"/>
                <a:ea typeface="+mn-ea"/>
                <a:cs typeface="+mn-cs"/>
              </a:endParaRPr>
            </a:p>
          </p:txBody>
        </p:sp>
        <p:sp>
          <p:nvSpPr>
            <p:cNvPr id="19" name="ZoneTexte 18"/>
            <p:cNvSpPr txBox="1"/>
            <p:nvPr/>
          </p:nvSpPr>
          <p:spPr>
            <a:xfrm>
              <a:off x="774073" y="559082"/>
              <a:ext cx="536426" cy="196639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0" i="0" u="none" strike="noStrike" kern="0" cap="none" spc="0" normalizeH="0" baseline="0" noProof="0" dirty="0">
                  <a:ln>
                    <a:noFill/>
                  </a:ln>
                  <a:solidFill>
                    <a:prstClr val="white"/>
                  </a:solidFill>
                  <a:effectLst/>
                  <a:uLnTx/>
                  <a:uFillTx/>
                </a:rPr>
                <a:t>€</a:t>
              </a:r>
            </a:p>
          </p:txBody>
        </p:sp>
      </p:grpSp>
      <p:sp>
        <p:nvSpPr>
          <p:cNvPr id="20" name="ZoneTexte 19"/>
          <p:cNvSpPr txBox="1"/>
          <p:nvPr/>
        </p:nvSpPr>
        <p:spPr>
          <a:xfrm>
            <a:off x="1741977" y="7559387"/>
            <a:ext cx="5275985" cy="2862322"/>
          </a:xfrm>
          <a:prstGeom prst="rect">
            <a:avLst/>
          </a:prstGeom>
          <a:noFill/>
        </p:spPr>
        <p:txBody>
          <a:bodyPr wrap="square" rtlCol="0">
            <a:spAutoFit/>
          </a:bodyPr>
          <a:lstStyle/>
          <a:p>
            <a:pPr algn="just"/>
            <a:r>
              <a:rPr lang="fr-FR" sz="1200" b="1" dirty="0">
                <a:solidFill>
                  <a:srgbClr val="90B3C6"/>
                </a:solidFill>
                <a:latin typeface="Arial "/>
              </a:rPr>
              <a:t>ECONOMIQUES</a:t>
            </a:r>
          </a:p>
          <a:p>
            <a:pPr marL="342900" indent="-342900" algn="just">
              <a:buClr>
                <a:srgbClr val="E4002C"/>
              </a:buClr>
              <a:buFont typeface="Wingdings" panose="05000000000000000000" pitchFamily="2" charset="2"/>
              <a:buChar char="Ø"/>
            </a:pPr>
            <a:r>
              <a:rPr lang="fr-FR" sz="1200" b="1" dirty="0">
                <a:solidFill>
                  <a:schemeClr val="tx1">
                    <a:lumMod val="65000"/>
                    <a:lumOff val="35000"/>
                  </a:schemeClr>
                </a:solidFill>
                <a:latin typeface="Arial "/>
              </a:rPr>
              <a:t>Le taux d’emploi direct des travailleurs handicapés </a:t>
            </a:r>
            <a:r>
              <a:rPr lang="fr-FR" sz="1200" dirty="0">
                <a:solidFill>
                  <a:schemeClr val="tx1">
                    <a:lumMod val="65000"/>
                    <a:lumOff val="35000"/>
                  </a:schemeClr>
                </a:solidFill>
                <a:latin typeface="Arial "/>
              </a:rPr>
              <a:t>dans les entreprises du secteur privé </a:t>
            </a:r>
            <a:r>
              <a:rPr lang="fr-FR" sz="1200" b="1" dirty="0">
                <a:solidFill>
                  <a:schemeClr val="tx1">
                    <a:lumMod val="65000"/>
                    <a:lumOff val="35000"/>
                  </a:schemeClr>
                </a:solidFill>
                <a:latin typeface="Arial "/>
              </a:rPr>
              <a:t>est de 3,4% </a:t>
            </a:r>
            <a:r>
              <a:rPr lang="fr-FR" sz="1200" dirty="0">
                <a:solidFill>
                  <a:schemeClr val="tx1">
                    <a:lumMod val="65000"/>
                    <a:lumOff val="35000"/>
                  </a:schemeClr>
                </a:solidFill>
                <a:latin typeface="Arial "/>
              </a:rPr>
              <a:t>en équivalent temps plein.</a:t>
            </a:r>
          </a:p>
          <a:p>
            <a:pPr marL="363538" algn="just">
              <a:buClr>
                <a:srgbClr val="E4002C"/>
              </a:buClr>
            </a:pPr>
            <a:r>
              <a:rPr lang="fr-FR" sz="1200" dirty="0">
                <a:solidFill>
                  <a:schemeClr val="tx1">
                    <a:lumMod val="65000"/>
                    <a:lumOff val="35000"/>
                  </a:schemeClr>
                </a:solidFill>
                <a:latin typeface="Arial "/>
              </a:rPr>
              <a:t>(Source : Village de la justice)</a:t>
            </a:r>
          </a:p>
          <a:p>
            <a:pPr algn="just"/>
            <a:endParaRPr lang="fr-FR" sz="1200" b="1" dirty="0">
              <a:solidFill>
                <a:srgbClr val="FF6600"/>
              </a:solidFill>
              <a:latin typeface="Arial "/>
            </a:endParaRPr>
          </a:p>
          <a:p>
            <a:pPr algn="just"/>
            <a:r>
              <a:rPr lang="fr-FR" sz="1200" b="1" dirty="0">
                <a:solidFill>
                  <a:srgbClr val="FF6600"/>
                </a:solidFill>
                <a:latin typeface="Arial "/>
              </a:rPr>
              <a:t>SOCIETAUX </a:t>
            </a:r>
            <a:r>
              <a:rPr lang="fr-FR" sz="1200" dirty="0">
                <a:solidFill>
                  <a:srgbClr val="FF6600"/>
                </a:solidFill>
                <a:latin typeface="Arial "/>
              </a:rPr>
              <a:t> </a:t>
            </a:r>
          </a:p>
          <a:p>
            <a:pPr marL="342900" indent="-342900" algn="just">
              <a:buClr>
                <a:srgbClr val="E4002C"/>
              </a:buClr>
              <a:buFont typeface="Wingdings" panose="05000000000000000000" pitchFamily="2" charset="2"/>
              <a:buChar char="Ø"/>
            </a:pPr>
            <a:r>
              <a:rPr lang="fr-FR" sz="1200" b="1" dirty="0">
                <a:solidFill>
                  <a:schemeClr val="tx1">
                    <a:lumMod val="65000"/>
                    <a:lumOff val="35000"/>
                  </a:schemeClr>
                </a:solidFill>
                <a:latin typeface="Arial "/>
              </a:rPr>
              <a:t>le taux de chômage</a:t>
            </a:r>
            <a:r>
              <a:rPr lang="fr-FR" sz="1200" dirty="0">
                <a:solidFill>
                  <a:schemeClr val="tx1">
                    <a:lumMod val="65000"/>
                    <a:lumOff val="35000"/>
                  </a:schemeClr>
                </a:solidFill>
                <a:latin typeface="Arial "/>
              </a:rPr>
              <a:t> des personnes en situation de handicap reste aujourd'hui </a:t>
            </a:r>
            <a:r>
              <a:rPr lang="fr-FR" sz="1200" b="1" dirty="0">
                <a:solidFill>
                  <a:schemeClr val="tx1">
                    <a:lumMod val="65000"/>
                    <a:lumOff val="35000"/>
                  </a:schemeClr>
                </a:solidFill>
                <a:latin typeface="Arial "/>
              </a:rPr>
              <a:t>deux fois supérieur </a:t>
            </a:r>
            <a:r>
              <a:rPr lang="fr-FR" sz="1200" dirty="0">
                <a:solidFill>
                  <a:schemeClr val="tx1">
                    <a:lumMod val="65000"/>
                    <a:lumOff val="35000"/>
                  </a:schemeClr>
                </a:solidFill>
                <a:latin typeface="Arial "/>
              </a:rPr>
              <a:t>à celui de la population générale et d'une </a:t>
            </a:r>
            <a:r>
              <a:rPr lang="fr-FR" sz="1200" b="1" dirty="0">
                <a:solidFill>
                  <a:schemeClr val="tx1">
                    <a:lumMod val="65000"/>
                    <a:lumOff val="35000"/>
                  </a:schemeClr>
                </a:solidFill>
                <a:latin typeface="Arial "/>
              </a:rPr>
              <a:t>durée supérieure de 200 jours</a:t>
            </a:r>
            <a:r>
              <a:rPr lang="fr-FR" sz="1200" dirty="0">
                <a:solidFill>
                  <a:schemeClr val="tx1">
                    <a:lumMod val="65000"/>
                    <a:lumOff val="35000"/>
                  </a:schemeClr>
                </a:solidFill>
                <a:latin typeface="Arial "/>
              </a:rPr>
              <a:t>. (Source : Handicap.fr)</a:t>
            </a:r>
          </a:p>
          <a:p>
            <a:pPr algn="just"/>
            <a:endParaRPr lang="fr-FR" sz="1200" dirty="0">
              <a:solidFill>
                <a:srgbClr val="00B050"/>
              </a:solidFill>
              <a:latin typeface="Arial "/>
            </a:endParaRPr>
          </a:p>
          <a:p>
            <a:pPr algn="just"/>
            <a:endParaRPr lang="fr-FR" sz="1200" dirty="0">
              <a:solidFill>
                <a:srgbClr val="00B050"/>
              </a:solidFill>
              <a:latin typeface="Arial "/>
            </a:endParaRPr>
          </a:p>
          <a:p>
            <a:pPr algn="just"/>
            <a:r>
              <a:rPr lang="fr-FR" sz="1200" b="1" dirty="0">
                <a:solidFill>
                  <a:srgbClr val="92D050"/>
                </a:solidFill>
                <a:latin typeface="Arial "/>
              </a:rPr>
              <a:t>ENVIRONNEMENTAUX </a:t>
            </a:r>
          </a:p>
          <a:p>
            <a:pPr marL="342900" indent="-342900" algn="just">
              <a:buClr>
                <a:srgbClr val="E4002C"/>
              </a:buClr>
              <a:buFont typeface="Wingdings" panose="05000000000000000000" pitchFamily="2" charset="2"/>
              <a:buChar char="Ø"/>
            </a:pPr>
            <a:r>
              <a:rPr lang="fr-FR" sz="1200" b="1" dirty="0">
                <a:solidFill>
                  <a:schemeClr val="tx1">
                    <a:lumMod val="65000"/>
                    <a:lumOff val="35000"/>
                  </a:schemeClr>
                </a:solidFill>
                <a:latin typeface="Arial "/>
              </a:rPr>
              <a:t>9% des ressources naturelles </a:t>
            </a:r>
            <a:r>
              <a:rPr lang="fr-FR" sz="1200" dirty="0">
                <a:solidFill>
                  <a:schemeClr val="tx1">
                    <a:lumMod val="65000"/>
                    <a:lumOff val="35000"/>
                  </a:schemeClr>
                </a:solidFill>
                <a:latin typeface="Arial "/>
              </a:rPr>
              <a:t>exploitées au niveau planétaire sont réinjectées dans le système »</a:t>
            </a:r>
          </a:p>
          <a:p>
            <a:pPr algn="ctr"/>
            <a:r>
              <a:rPr lang="fr-FR" sz="1200" dirty="0">
                <a:solidFill>
                  <a:schemeClr val="tx1">
                    <a:lumMod val="65000"/>
                    <a:lumOff val="35000"/>
                  </a:schemeClr>
                </a:solidFill>
                <a:latin typeface="Arial "/>
              </a:rPr>
              <a:t>(Source : </a:t>
            </a:r>
            <a:r>
              <a:rPr lang="fr-FR" sz="1200" dirty="0" err="1">
                <a:solidFill>
                  <a:schemeClr val="tx1">
                    <a:lumMod val="65000"/>
                    <a:lumOff val="35000"/>
                  </a:schemeClr>
                </a:solidFill>
                <a:latin typeface="Arial "/>
              </a:rPr>
              <a:t>Circularity</a:t>
            </a:r>
            <a:r>
              <a:rPr lang="fr-FR" sz="1200" dirty="0">
                <a:solidFill>
                  <a:schemeClr val="tx1">
                    <a:lumMod val="65000"/>
                    <a:lumOff val="35000"/>
                  </a:schemeClr>
                </a:solidFill>
                <a:latin typeface="Arial "/>
              </a:rPr>
              <a:t> Gap Report » Circle </a:t>
            </a:r>
            <a:r>
              <a:rPr lang="fr-FR" sz="1200" dirty="0" err="1">
                <a:solidFill>
                  <a:schemeClr val="tx1">
                    <a:lumMod val="65000"/>
                    <a:lumOff val="35000"/>
                  </a:schemeClr>
                </a:solidFill>
                <a:latin typeface="Arial "/>
              </a:rPr>
              <a:t>Economy</a:t>
            </a:r>
            <a:r>
              <a:rPr lang="fr-FR" sz="1200" dirty="0">
                <a:solidFill>
                  <a:schemeClr val="tx1">
                    <a:lumMod val="65000"/>
                    <a:lumOff val="35000"/>
                  </a:schemeClr>
                </a:solidFill>
                <a:latin typeface="Arial "/>
              </a:rPr>
              <a:t> janvier 2018)</a:t>
            </a:r>
          </a:p>
        </p:txBody>
      </p:sp>
      <p:grpSp>
        <p:nvGrpSpPr>
          <p:cNvPr id="21" name="Groupe 20"/>
          <p:cNvGrpSpPr/>
          <p:nvPr/>
        </p:nvGrpSpPr>
        <p:grpSpPr>
          <a:xfrm>
            <a:off x="470003" y="8592059"/>
            <a:ext cx="1161536" cy="774428"/>
            <a:chOff x="603762" y="3335405"/>
            <a:chExt cx="953527" cy="774428"/>
          </a:xfrm>
        </p:grpSpPr>
        <p:sp>
          <p:nvSpPr>
            <p:cNvPr id="22" name="Rectangle 21"/>
            <p:cNvSpPr/>
            <p:nvPr/>
          </p:nvSpPr>
          <p:spPr>
            <a:xfrm>
              <a:off x="603762" y="3335405"/>
              <a:ext cx="953527" cy="774428"/>
            </a:xfrm>
            <a:prstGeom prst="rect">
              <a:avLst/>
            </a:prstGeom>
            <a:solidFill>
              <a:srgbClr val="FF6600"/>
            </a:solidFill>
            <a:ln>
              <a:noFill/>
            </a:ln>
            <a:effectLst>
              <a:outerShdw blurRad="50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rotWithShape="1">
            <a:blip r:embed="rId6" cstate="print">
              <a:duotone>
                <a:prstClr val="black"/>
                <a:schemeClr val="tx2">
                  <a:tint val="45000"/>
                  <a:satMod val="400000"/>
                </a:schemeClr>
              </a:duotone>
              <a:extLst>
                <a:ext uri="{28A0092B-C50C-407E-A947-70E740481C1C}">
                  <a14:useLocalDpi xmlns:a14="http://schemas.microsoft.com/office/drawing/2010/main" val="0"/>
                </a:ext>
              </a:extLst>
            </a:blip>
            <a:srcRect l="7230" r="9414"/>
            <a:stretch/>
          </p:blipFill>
          <p:spPr>
            <a:xfrm>
              <a:off x="694423" y="3442084"/>
              <a:ext cx="772204" cy="616670"/>
            </a:xfrm>
            <a:prstGeom prst="rect">
              <a:avLst/>
            </a:prstGeom>
          </p:spPr>
        </p:pic>
      </p:grpSp>
      <p:pic>
        <p:nvPicPr>
          <p:cNvPr id="24" name="Picture 2" descr="Résultat de recherche d'images pour &quot;Approche sociétale&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4529" y="336873"/>
            <a:ext cx="1266460" cy="12664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6"/>
          <p:cNvSpPr txBox="1"/>
          <p:nvPr/>
        </p:nvSpPr>
        <p:spPr>
          <a:xfrm>
            <a:off x="263898" y="346551"/>
            <a:ext cx="5650962"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spTree>
    <p:extLst>
      <p:ext uri="{BB962C8B-B14F-4D97-AF65-F5344CB8AC3E}">
        <p14:creationId xmlns:p14="http://schemas.microsoft.com/office/powerpoint/2010/main" val="31922124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childTnLst>
                                </p:cTn>
                              </p:par>
                              <p:par>
                                <p:cTn id="10" presetID="2" presetClass="entr" presetSubtype="8"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2699" y="122103"/>
            <a:ext cx="7559674"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3" name="Espace réservé du numéro de diapositive 2"/>
          <p:cNvSpPr>
            <a:spLocks noGrp="1"/>
          </p:cNvSpPr>
          <p:nvPr>
            <p:ph type="sldNum" sz="quarter" idx="12"/>
          </p:nvPr>
        </p:nvSpPr>
        <p:spPr/>
        <p:txBody>
          <a:bodyPr/>
          <a:lstStyle/>
          <a:p>
            <a:fld id="{780133CE-D7B5-4FAD-80FF-27FCB1E2E544}" type="slidenum">
              <a:rPr lang="en-US" smtClean="0"/>
              <a:pPr/>
              <a:t>13</a:t>
            </a:fld>
            <a:endParaRPr lang="en-US" dirty="0"/>
          </a:p>
        </p:txBody>
      </p:sp>
      <p:grpSp>
        <p:nvGrpSpPr>
          <p:cNvPr id="8" name="Groupe 7"/>
          <p:cNvGrpSpPr/>
          <p:nvPr/>
        </p:nvGrpSpPr>
        <p:grpSpPr>
          <a:xfrm>
            <a:off x="627588" y="8772427"/>
            <a:ext cx="6390713" cy="1446608"/>
            <a:chOff x="123531" y="4298696"/>
            <a:chExt cx="6917278" cy="1316359"/>
          </a:xfrm>
        </p:grpSpPr>
        <p:pic>
          <p:nvPicPr>
            <p:cNvPr id="2" name="Image 1"/>
            <p:cNvPicPr>
              <a:picLocks noChangeAspect="1"/>
            </p:cNvPicPr>
            <p:nvPr/>
          </p:nvPicPr>
          <p:blipFill>
            <a:blip r:embed="rId3"/>
            <a:stretch>
              <a:fillRect/>
            </a:stretch>
          </p:blipFill>
          <p:spPr>
            <a:xfrm>
              <a:off x="123531" y="4846439"/>
              <a:ext cx="1612896" cy="477439"/>
            </a:xfrm>
            <a:prstGeom prst="rect">
              <a:avLst/>
            </a:prstGeom>
          </p:spPr>
        </p:pic>
        <p:grpSp>
          <p:nvGrpSpPr>
            <p:cNvPr id="7" name="Groupe 6"/>
            <p:cNvGrpSpPr/>
            <p:nvPr/>
          </p:nvGrpSpPr>
          <p:grpSpPr>
            <a:xfrm>
              <a:off x="123531" y="4298696"/>
              <a:ext cx="6917278" cy="1316359"/>
              <a:chOff x="196183" y="4221227"/>
              <a:chExt cx="6917278" cy="1316359"/>
            </a:xfrm>
          </p:grpSpPr>
          <p:sp>
            <p:nvSpPr>
              <p:cNvPr id="16" name="Rectangle 15"/>
              <p:cNvSpPr/>
              <p:nvPr/>
            </p:nvSpPr>
            <p:spPr>
              <a:xfrm>
                <a:off x="1809079" y="4567409"/>
                <a:ext cx="5304382" cy="97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spcAft>
                    <a:spcPts val="600"/>
                  </a:spcAft>
                </a:pPr>
                <a:r>
                  <a:rPr lang="fr-FR" sz="1200" dirty="0">
                    <a:solidFill>
                      <a:schemeClr val="tx1">
                        <a:lumMod val="65000"/>
                        <a:lumOff val="35000"/>
                      </a:schemeClr>
                    </a:solidFill>
                    <a:latin typeface="Arial" charset="0"/>
                    <a:ea typeface="Arial" charset="0"/>
                    <a:cs typeface="Arial" charset="0"/>
                  </a:rPr>
                  <a:t>Depuis 2017, Office DEPOT s’associe à l’association Présédys pour collecter en interne, les instruments d’écritures usagés et ainsi aider Présédys à financer leurs actions visant à faciliter l’apprentissage de la lecture aux étudiants atteints d’un syndrome DYS (dyslexie, dysgraphie, dysorthographie).</a:t>
                </a:r>
              </a:p>
            </p:txBody>
          </p:sp>
          <p:sp>
            <p:nvSpPr>
              <p:cNvPr id="6" name="Rectangle 5"/>
              <p:cNvSpPr/>
              <p:nvPr/>
            </p:nvSpPr>
            <p:spPr>
              <a:xfrm>
                <a:off x="196183" y="4221227"/>
                <a:ext cx="2457206" cy="280065"/>
              </a:xfrm>
              <a:prstGeom prst="rect">
                <a:avLst/>
              </a:prstGeom>
            </p:spPr>
            <p:txBody>
              <a:bodyPr wrap="square">
                <a:spAutoFit/>
              </a:bodyPr>
              <a:lstStyle/>
              <a:p>
                <a:pPr algn="just">
                  <a:spcAft>
                    <a:spcPts val="600"/>
                  </a:spcAft>
                  <a:buClr>
                    <a:srgbClr val="FF0000"/>
                  </a:buClr>
                  <a:tabLst>
                    <a:tab pos="136266" algn="l"/>
                  </a:tabLst>
                </a:pPr>
                <a:r>
                  <a:rPr lang="fr-FR" sz="1400" dirty="0">
                    <a:solidFill>
                      <a:srgbClr val="E4002C"/>
                    </a:solidFill>
                    <a:latin typeface="Arial" charset="0"/>
                    <a:ea typeface="Arial" charset="0"/>
                    <a:cs typeface="Arial" charset="0"/>
                  </a:rPr>
                  <a:t>L’association Présédys </a:t>
                </a:r>
              </a:p>
            </p:txBody>
          </p:sp>
        </p:grpSp>
      </p:grpSp>
      <p:grpSp>
        <p:nvGrpSpPr>
          <p:cNvPr id="11" name="Groupe 10"/>
          <p:cNvGrpSpPr/>
          <p:nvPr/>
        </p:nvGrpSpPr>
        <p:grpSpPr>
          <a:xfrm>
            <a:off x="539189" y="6441918"/>
            <a:ext cx="6479112" cy="2015936"/>
            <a:chOff x="113601" y="4533065"/>
            <a:chExt cx="7115279" cy="2015936"/>
          </a:xfrm>
        </p:grpSpPr>
        <p:sp>
          <p:nvSpPr>
            <p:cNvPr id="10" name="Rectangle 9"/>
            <p:cNvSpPr/>
            <p:nvPr/>
          </p:nvSpPr>
          <p:spPr>
            <a:xfrm>
              <a:off x="127821" y="4533065"/>
              <a:ext cx="7101059" cy="2015936"/>
            </a:xfrm>
            <a:prstGeom prst="rect">
              <a:avLst/>
            </a:prstGeom>
          </p:spPr>
          <p:txBody>
            <a:bodyPr wrap="square">
              <a:spAutoFit/>
            </a:bodyPr>
            <a:lstStyle/>
            <a:p>
              <a:pPr algn="just">
                <a:spcBef>
                  <a:spcPts val="600"/>
                </a:spcBef>
                <a:spcAft>
                  <a:spcPts val="600"/>
                </a:spcAft>
                <a:buClr>
                  <a:srgbClr val="FF0000"/>
                </a:buClr>
                <a:tabLst>
                  <a:tab pos="136266" algn="l"/>
                </a:tabLst>
              </a:pPr>
              <a:r>
                <a:rPr lang="fr-FR" sz="1400" dirty="0">
                  <a:solidFill>
                    <a:srgbClr val="E4002C"/>
                  </a:solidFill>
                  <a:latin typeface="Arial" charset="0"/>
                  <a:ea typeface="Arial" charset="0"/>
                  <a:cs typeface="Arial" charset="0"/>
                </a:rPr>
                <a:t>Enfance et Partage</a:t>
              </a:r>
            </a:p>
            <a:p>
              <a:pPr marL="1520825" algn="just">
                <a:spcBef>
                  <a:spcPts val="600"/>
                </a:spcBef>
                <a:spcAft>
                  <a:spcPts val="600"/>
                </a:spcAft>
                <a:buClr>
                  <a:srgbClr val="FF0000"/>
                </a:buClr>
                <a:tabLst>
                  <a:tab pos="134938" algn="l"/>
                  <a:tab pos="1695450" algn="l"/>
                </a:tabLst>
              </a:pPr>
              <a:r>
                <a:rPr lang="fr-FR" sz="1200" dirty="0">
                  <a:solidFill>
                    <a:schemeClr val="tx1">
                      <a:lumMod val="65000"/>
                      <a:lumOff val="35000"/>
                    </a:schemeClr>
                  </a:solidFill>
                  <a:latin typeface="Arial" charset="0"/>
                  <a:ea typeface="Arial" charset="0"/>
                  <a:cs typeface="Arial" charset="0"/>
                </a:rPr>
                <a:t>En France, depuis 2005, Office DEPOT est le partenaire d’Enfance et Partage, une association qui se bat depuis plus de 35 ans pour protéger et défendre les enfants contre tous types d’abus, physique, sexuel ou psychologique, et tous types de négligence. </a:t>
              </a:r>
            </a:p>
            <a:p>
              <a:pPr algn="just">
                <a:spcAft>
                  <a:spcPts val="600"/>
                </a:spcAft>
                <a:buClr>
                  <a:srgbClr val="FF0000"/>
                </a:buClr>
                <a:tabLst>
                  <a:tab pos="136266" algn="l"/>
                </a:tabLst>
              </a:pPr>
              <a:r>
                <a:rPr lang="fr-FR" sz="1200" dirty="0">
                  <a:solidFill>
                    <a:schemeClr val="tx1">
                      <a:lumMod val="65000"/>
                      <a:lumOff val="35000"/>
                    </a:schemeClr>
                  </a:solidFill>
                  <a:latin typeface="Arial" charset="0"/>
                  <a:ea typeface="Arial" charset="0"/>
                  <a:cs typeface="Arial" charset="0"/>
                </a:rPr>
                <a:t>En 2016, dans le catalogue annuel de rentrée des classes, pour tout produit signalé par le logo « Enfance et Partage » (stylos, crayons de bois, feutres, agendas, classeurs, chemises, copies et feuillets et autres couvre-livres ou surligneurs), 0,10 € par article ont été reversés à l’association.</a:t>
              </a:r>
            </a:p>
          </p:txBody>
        </p:sp>
        <p:pic>
          <p:nvPicPr>
            <p:cNvPr id="23" name="Image 22"/>
            <p:cNvPicPr>
              <a:picLocks noChangeAspect="1"/>
            </p:cNvPicPr>
            <p:nvPr/>
          </p:nvPicPr>
          <p:blipFill rotWithShape="1">
            <a:blip r:embed="rId4">
              <a:extLst>
                <a:ext uri="{28A0092B-C50C-407E-A947-70E740481C1C}">
                  <a14:useLocalDpi xmlns:a14="http://schemas.microsoft.com/office/drawing/2010/main" val="0"/>
                </a:ext>
              </a:extLst>
            </a:blip>
            <a:srcRect l="5375" t="15108" r="5389" b="10865"/>
            <a:stretch/>
          </p:blipFill>
          <p:spPr>
            <a:xfrm>
              <a:off x="113601" y="4800014"/>
              <a:ext cx="1684284" cy="939410"/>
            </a:xfrm>
            <a:prstGeom prst="rect">
              <a:avLst/>
            </a:prstGeom>
          </p:spPr>
        </p:pic>
      </p:grpSp>
      <p:grpSp>
        <p:nvGrpSpPr>
          <p:cNvPr id="13" name="Groupe 12"/>
          <p:cNvGrpSpPr/>
          <p:nvPr/>
        </p:nvGrpSpPr>
        <p:grpSpPr>
          <a:xfrm>
            <a:off x="499710" y="4452374"/>
            <a:ext cx="6518591" cy="1646605"/>
            <a:chOff x="533400" y="3691407"/>
            <a:chExt cx="6518593" cy="1646605"/>
          </a:xfrm>
        </p:grpSpPr>
        <p:pic>
          <p:nvPicPr>
            <p:cNvPr id="4" name="Image 3"/>
            <p:cNvPicPr>
              <a:picLocks noChangeAspect="1"/>
            </p:cNvPicPr>
            <p:nvPr/>
          </p:nvPicPr>
          <p:blipFill>
            <a:blip r:embed="rId5"/>
            <a:stretch>
              <a:fillRect/>
            </a:stretch>
          </p:blipFill>
          <p:spPr>
            <a:xfrm>
              <a:off x="533400" y="4167358"/>
              <a:ext cx="1542666" cy="612539"/>
            </a:xfrm>
            <a:prstGeom prst="rect">
              <a:avLst/>
            </a:prstGeom>
          </p:spPr>
        </p:pic>
        <p:sp>
          <p:nvSpPr>
            <p:cNvPr id="20" name="Rectangle 19"/>
            <p:cNvSpPr/>
            <p:nvPr/>
          </p:nvSpPr>
          <p:spPr>
            <a:xfrm>
              <a:off x="533400" y="3691407"/>
              <a:ext cx="6518593" cy="1646605"/>
            </a:xfrm>
            <a:prstGeom prst="rect">
              <a:avLst/>
            </a:prstGeom>
          </p:spPr>
          <p:txBody>
            <a:bodyPr wrap="square">
              <a:spAutoFit/>
            </a:bodyPr>
            <a:lstStyle/>
            <a:p>
              <a:pPr algn="just">
                <a:spcBef>
                  <a:spcPct val="0"/>
                </a:spcBef>
                <a:spcAft>
                  <a:spcPts val="600"/>
                </a:spcAft>
              </a:pPr>
              <a:r>
                <a:rPr lang="fr-FR" sz="1400" dirty="0">
                  <a:solidFill>
                    <a:srgbClr val="E4002C"/>
                  </a:solidFill>
                  <a:latin typeface="Arial" panose="020B0604020202020204" pitchFamily="34" charset="0"/>
                  <a:cs typeface="Arial" panose="020B0604020202020204" pitchFamily="34" charset="0"/>
                </a:rPr>
                <a:t>Agir avec la Fondation Office DEPOT</a:t>
              </a:r>
            </a:p>
            <a:p>
              <a:pPr marL="1612900" algn="just">
                <a:spcBef>
                  <a:spcPts val="60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Office DEPOT accompagne les organisations qui élèvent la qualité de vie des communautés dans lesquelles elles agissent et s’investissent socialement, en encourageant et en inspirant l'engagement de nombreuses causes qui ont un profond impact social. </a:t>
              </a:r>
            </a:p>
            <a:p>
              <a:pPr algn="just">
                <a:spcBef>
                  <a:spcPct val="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Chaque année, Office DEPOT finance les projets de diverses organisations : L’UNICEF, L’enfant de Guerre, la Croix-Rouge ont bénéficié du soutien de la Fondation Office DEPOT.</a:t>
              </a:r>
            </a:p>
          </p:txBody>
        </p:sp>
      </p:grpSp>
      <p:sp>
        <p:nvSpPr>
          <p:cNvPr id="24" name="Rectangle 23"/>
          <p:cNvSpPr/>
          <p:nvPr/>
        </p:nvSpPr>
        <p:spPr>
          <a:xfrm>
            <a:off x="535158" y="1934898"/>
            <a:ext cx="6483143" cy="1569660"/>
          </a:xfrm>
          <a:prstGeom prst="rect">
            <a:avLst/>
          </a:prstGeom>
        </p:spPr>
        <p:txBody>
          <a:bodyPr wrap="square">
            <a:spAutoFit/>
          </a:bodyPr>
          <a:lstStyle/>
          <a:p>
            <a:pPr algn="just">
              <a:spcBef>
                <a:spcPts val="600"/>
              </a:spcBef>
              <a:spcAft>
                <a:spcPts val="600"/>
              </a:spcAft>
            </a:pPr>
            <a:r>
              <a:rPr lang="fr-FR" sz="1400" dirty="0">
                <a:solidFill>
                  <a:srgbClr val="E4002C"/>
                </a:solidFill>
                <a:latin typeface="Arial" panose="020B0604020202020204" pitchFamily="34" charset="0"/>
                <a:cs typeface="Arial" panose="020B0604020202020204" pitchFamily="34" charset="0"/>
              </a:rPr>
              <a:t>Office DEPOT s’implique auprès de nombreuses associations </a:t>
            </a:r>
          </a:p>
          <a:p>
            <a:pPr algn="just">
              <a:spcBef>
                <a:spcPts val="60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Nous sommes en partenariat avec des professionnels du consommable bureautique, les Ateliers du Bocage (ADB), Emmaüs, qui proposent des contrats de réinsertion aux personnes éloignées de l’emploi et APF34 qui  ont pour objectif l'insertion sociale et professionnelle des adultes handicapés (ESAT). Également par son implication auprès de nombreuses et diverses associations telles que les Restaurants du Cœur, supporter les étudiants du 4L </a:t>
            </a:r>
            <a:r>
              <a:rPr lang="fr-FR" sz="1200" dirty="0" err="1">
                <a:solidFill>
                  <a:schemeClr val="tx1">
                    <a:lumMod val="65000"/>
                    <a:lumOff val="35000"/>
                  </a:schemeClr>
                </a:solidFill>
                <a:latin typeface="Arial" panose="020B0604020202020204" pitchFamily="34" charset="0"/>
                <a:cs typeface="Arial" panose="020B0604020202020204" pitchFamily="34" charset="0"/>
              </a:rPr>
              <a:t>Trophy</a:t>
            </a:r>
            <a:r>
              <a:rPr lang="fr-FR" sz="1200" dirty="0">
                <a:solidFill>
                  <a:schemeClr val="tx1">
                    <a:lumMod val="65000"/>
                    <a:lumOff val="35000"/>
                  </a:schemeClr>
                </a:solidFill>
                <a:latin typeface="Arial" panose="020B0604020202020204" pitchFamily="34" charset="0"/>
                <a:cs typeface="Arial" panose="020B0604020202020204" pitchFamily="34" charset="0"/>
              </a:rPr>
              <a:t>, Présédys, Enfance et Partage …</a:t>
            </a:r>
          </a:p>
        </p:txBody>
      </p:sp>
      <p:sp>
        <p:nvSpPr>
          <p:cNvPr id="25" name="TextBox 6"/>
          <p:cNvSpPr txBox="1"/>
          <p:nvPr/>
        </p:nvSpPr>
        <p:spPr>
          <a:xfrm>
            <a:off x="535158" y="1383507"/>
            <a:ext cx="5669634" cy="338554"/>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Responsabilité sociale</a:t>
            </a:r>
          </a:p>
        </p:txBody>
      </p:sp>
      <p:pic>
        <p:nvPicPr>
          <p:cNvPr id="26" name="Picture 2" descr="Résultat de recherche d'images pour &quot;Approche sociétale&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8027" y="313071"/>
            <a:ext cx="1328361" cy="132836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6"/>
          <p:cNvSpPr txBox="1"/>
          <p:nvPr/>
        </p:nvSpPr>
        <p:spPr>
          <a:xfrm>
            <a:off x="257870" y="313071"/>
            <a:ext cx="5669634"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grpSp>
        <p:nvGrpSpPr>
          <p:cNvPr id="1024" name="Groupe 1023"/>
          <p:cNvGrpSpPr/>
          <p:nvPr/>
        </p:nvGrpSpPr>
        <p:grpSpPr>
          <a:xfrm>
            <a:off x="813855" y="3387371"/>
            <a:ext cx="5925910" cy="737671"/>
            <a:chOff x="627588" y="3623089"/>
            <a:chExt cx="5925910" cy="737671"/>
          </a:xfrm>
        </p:grpSpPr>
        <p:pic>
          <p:nvPicPr>
            <p:cNvPr id="1026" name="Picture 2" descr="Résultat de recherche d'images pour &quot;atelier du bocage&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588" y="3790770"/>
              <a:ext cx="1212162" cy="48001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8"/>
            <a:stretch>
              <a:fillRect/>
            </a:stretch>
          </p:blipFill>
          <p:spPr>
            <a:xfrm>
              <a:off x="2038654" y="3804285"/>
              <a:ext cx="1180032" cy="497933"/>
            </a:xfrm>
            <a:prstGeom prst="rect">
              <a:avLst/>
            </a:prstGeom>
          </p:spPr>
        </p:pic>
        <p:pic>
          <p:nvPicPr>
            <p:cNvPr id="1032" name="Picture 8" descr="Résultat de recherche d'images pour &quot;apf34&quo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8000" b="27556"/>
            <a:stretch/>
          </p:blipFill>
          <p:spPr bwMode="auto">
            <a:xfrm>
              <a:off x="3306416" y="3745742"/>
              <a:ext cx="1544549" cy="615018"/>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p:cNvPicPr>
              <a:picLocks noChangeAspect="1"/>
            </p:cNvPicPr>
            <p:nvPr/>
          </p:nvPicPr>
          <p:blipFill>
            <a:blip r:embed="rId10"/>
            <a:stretch>
              <a:fillRect/>
            </a:stretch>
          </p:blipFill>
          <p:spPr>
            <a:xfrm>
              <a:off x="4850965" y="3695748"/>
              <a:ext cx="918229" cy="611040"/>
            </a:xfrm>
            <a:prstGeom prst="rect">
              <a:avLst/>
            </a:prstGeom>
          </p:spPr>
        </p:pic>
        <p:pic>
          <p:nvPicPr>
            <p:cNvPr id="31" name="Image 30"/>
            <p:cNvPicPr>
              <a:picLocks noChangeAspect="1"/>
            </p:cNvPicPr>
            <p:nvPr/>
          </p:nvPicPr>
          <p:blipFill>
            <a:blip r:embed="rId11"/>
            <a:stretch>
              <a:fillRect/>
            </a:stretch>
          </p:blipFill>
          <p:spPr>
            <a:xfrm>
              <a:off x="5815827" y="3623089"/>
              <a:ext cx="737671" cy="737671"/>
            </a:xfrm>
            <a:prstGeom prst="rect">
              <a:avLst/>
            </a:prstGeom>
          </p:spPr>
        </p:pic>
      </p:grpSp>
    </p:spTree>
    <p:extLst>
      <p:ext uri="{BB962C8B-B14F-4D97-AF65-F5344CB8AC3E}">
        <p14:creationId xmlns:p14="http://schemas.microsoft.com/office/powerpoint/2010/main" val="3684319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140810" y="4870123"/>
            <a:ext cx="1129140" cy="1061763"/>
          </a:xfrm>
          <a:prstGeom prst="rect">
            <a:avLst/>
          </a:prstGeom>
        </p:spPr>
      </p:pic>
      <p:sp>
        <p:nvSpPr>
          <p:cNvPr id="16" name="Rectangle 15"/>
          <p:cNvSpPr/>
          <p:nvPr/>
        </p:nvSpPr>
        <p:spPr>
          <a:xfrm>
            <a:off x="1" y="108372"/>
            <a:ext cx="7559674" cy="951942"/>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8" dirty="0">
              <a:solidFill>
                <a:schemeClr val="bg1"/>
              </a:solidFill>
              <a:latin typeface="Arial"/>
              <a:cs typeface="Arial"/>
            </a:endParaRPr>
          </a:p>
        </p:txBody>
      </p:sp>
      <p:pic>
        <p:nvPicPr>
          <p:cNvPr id="142" name="Picture 2" descr="Image result for attitude eco-respons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685" y="432773"/>
            <a:ext cx="1069924" cy="98359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8"/>
          <p:cNvSpPr txBox="1"/>
          <p:nvPr/>
        </p:nvSpPr>
        <p:spPr>
          <a:xfrm>
            <a:off x="245225" y="1278455"/>
            <a:ext cx="6965162" cy="338554"/>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La dématérialisation de nos échanges</a:t>
            </a:r>
          </a:p>
        </p:txBody>
      </p:sp>
      <p:sp>
        <p:nvSpPr>
          <p:cNvPr id="144" name="Shape 57"/>
          <p:cNvSpPr txBox="1">
            <a:spLocks/>
          </p:cNvSpPr>
          <p:nvPr/>
        </p:nvSpPr>
        <p:spPr>
          <a:xfrm>
            <a:off x="297256" y="1588434"/>
            <a:ext cx="6965162" cy="1218808"/>
          </a:xfrm>
          <a:prstGeom prst="rect">
            <a:avLst/>
          </a:prstGeom>
        </p:spPr>
        <p:txBody>
          <a:bodyPr lIns="45099" tIns="45099" rIns="45099" bIns="4509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ct val="25000"/>
            </a:pPr>
            <a:r>
              <a:rPr lang="fr-FR" sz="1200" dirty="0">
                <a:solidFill>
                  <a:schemeClr val="tx1">
                    <a:lumMod val="65000"/>
                    <a:lumOff val="35000"/>
                  </a:schemeClr>
                </a:solidFill>
                <a:latin typeface="Arial" panose="020B0604020202020204" pitchFamily="34" charset="0"/>
                <a:cs typeface="Arial" panose="020B0604020202020204" pitchFamily="34" charset="0"/>
              </a:rPr>
              <a:t>Une attitude éco-responsable chez Office DEPOT France sont quotidiennes par la réduction de notre empreinte carbone, la réduction des pollutions émises, la gestion des déchets, etc… pose une palette de services pour faciliter la gestion et le développement des échanges électroniques. </a:t>
            </a:r>
          </a:p>
          <a:p>
            <a:pPr algn="just">
              <a:spcAft>
                <a:spcPts val="1200"/>
              </a:spcAft>
              <a:buClr>
                <a:schemeClr val="dk1"/>
              </a:buClr>
              <a:buSzPct val="25000"/>
            </a:pPr>
            <a:r>
              <a:rPr lang="fr-FR" sz="1200" dirty="0">
                <a:solidFill>
                  <a:schemeClr val="tx1">
                    <a:lumMod val="65000"/>
                    <a:lumOff val="35000"/>
                  </a:schemeClr>
                </a:solidFill>
                <a:latin typeface="Arial" panose="020B0604020202020204" pitchFamily="34" charset="0"/>
                <a:cs typeface="Arial" panose="020B0604020202020204" pitchFamily="34" charset="0"/>
              </a:rPr>
              <a:t>Depuis la création de votre catalogue, jusqu’au paiement et la dématérialisation de vos factures, nous vous accompagnons dans les étapes de votre projet pour vous apporter une solution adaptée à vos besoins. </a:t>
            </a:r>
          </a:p>
          <a:p>
            <a:pPr algn="just">
              <a:spcAft>
                <a:spcPts val="1200"/>
              </a:spcAft>
              <a:buClr>
                <a:schemeClr val="dk1"/>
              </a:buClr>
              <a:buSzPct val="25000"/>
            </a:pPr>
            <a:endParaRPr 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Aft>
                <a:spcPts val="1200"/>
              </a:spcAft>
              <a:buClr>
                <a:schemeClr val="dk1"/>
              </a:buClr>
              <a:buSzPct val="25000"/>
            </a:pPr>
            <a:endParaRPr lang="fr-FR"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5" name="Rectangle 144"/>
          <p:cNvSpPr/>
          <p:nvPr/>
        </p:nvSpPr>
        <p:spPr>
          <a:xfrm>
            <a:off x="4192122" y="2946548"/>
            <a:ext cx="3060486" cy="1792798"/>
          </a:xfrm>
          <a:prstGeom prst="rect">
            <a:avLst/>
          </a:prstGeom>
        </p:spPr>
        <p:txBody>
          <a:bodyPr wrap="square">
            <a:spAutoFit/>
          </a:bodyPr>
          <a:lstStyle/>
          <a:p>
            <a:pPr algn="just">
              <a:spcAft>
                <a:spcPts val="300"/>
              </a:spcAft>
            </a:pPr>
            <a:r>
              <a:rPr lang="fr-FR" sz="1400" b="1" dirty="0">
                <a:solidFill>
                  <a:schemeClr val="tx1">
                    <a:lumMod val="65000"/>
                    <a:lumOff val="35000"/>
                  </a:schemeClr>
                </a:solidFill>
                <a:latin typeface="Arial" panose="020B0604020202020204" pitchFamily="34" charset="0"/>
                <a:cs typeface="Arial" panose="020B0604020202020204" pitchFamily="34" charset="0"/>
              </a:rPr>
              <a:t>Vos avantages :</a:t>
            </a:r>
          </a:p>
          <a:p>
            <a:pPr marL="140964" indent="-140964"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Adaptabilité et facilité des solutions à mettre en place,</a:t>
            </a:r>
          </a:p>
          <a:p>
            <a:pPr marL="140964" indent="-140964"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richesse et structuration du catalogue,</a:t>
            </a:r>
          </a:p>
          <a:p>
            <a:pPr marL="140964" indent="-140964"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exactitude et ponctualité des données,</a:t>
            </a:r>
          </a:p>
          <a:p>
            <a:pPr marL="140964" indent="-140964"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économies garanties,</a:t>
            </a:r>
          </a:p>
          <a:p>
            <a:pPr marL="140964" indent="-140964"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meilleure gestion de vos structures et budgets.</a:t>
            </a:r>
            <a:endParaRPr lang="fr-FR" sz="1200" dirty="0">
              <a:solidFill>
                <a:schemeClr val="tx1">
                  <a:lumMod val="65000"/>
                  <a:lumOff val="35000"/>
                </a:schemeClr>
              </a:solidFill>
            </a:endParaRPr>
          </a:p>
        </p:txBody>
      </p:sp>
      <p:sp>
        <p:nvSpPr>
          <p:cNvPr id="146" name="Rectangle 145"/>
          <p:cNvSpPr/>
          <p:nvPr/>
        </p:nvSpPr>
        <p:spPr>
          <a:xfrm>
            <a:off x="261030" y="2917972"/>
            <a:ext cx="3348945" cy="977191"/>
          </a:xfrm>
          <a:prstGeom prst="rect">
            <a:avLst/>
          </a:prstGeom>
        </p:spPr>
        <p:txBody>
          <a:bodyPr wrap="square">
            <a:spAutoFit/>
          </a:bodyPr>
          <a:lstStyle/>
          <a:p>
            <a:pPr lvl="0" algn="just">
              <a:spcAft>
                <a:spcPts val="300"/>
              </a:spcAft>
              <a:buClr>
                <a:prstClr val="black"/>
              </a:buClr>
              <a:buSzPct val="25000"/>
            </a:pPr>
            <a:r>
              <a:rPr lang="fr-FR" sz="1400" b="1" dirty="0">
                <a:solidFill>
                  <a:schemeClr val="tx1">
                    <a:lumMod val="65000"/>
                    <a:lumOff val="35000"/>
                  </a:schemeClr>
                </a:solidFill>
                <a:latin typeface="Arial" panose="020B0604020202020204" pitchFamily="34" charset="0"/>
                <a:cs typeface="Arial" panose="020B0604020202020204" pitchFamily="34" charset="0"/>
              </a:rPr>
              <a:t>Notre ambition :</a:t>
            </a:r>
          </a:p>
          <a:p>
            <a:pPr marL="140964" lvl="0" indent="-140964"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faciliter vos prises de commandes,</a:t>
            </a:r>
          </a:p>
          <a:p>
            <a:pPr marL="140964" lvl="0" indent="-140964"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faciliter la gestion de votre budget,</a:t>
            </a:r>
          </a:p>
          <a:p>
            <a:pPr marL="140964" lvl="0" indent="-140964"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réduire vos coûts.</a:t>
            </a:r>
            <a:endParaRPr lang="fr-FR"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Rectangle 31"/>
          <p:cNvSpPr/>
          <p:nvPr/>
        </p:nvSpPr>
        <p:spPr>
          <a:xfrm>
            <a:off x="245225" y="5593025"/>
            <a:ext cx="6965163" cy="830997"/>
          </a:xfrm>
          <a:prstGeom prst="rect">
            <a:avLst/>
          </a:prstGeom>
        </p:spPr>
        <p:txBody>
          <a:bodyPr wrap="square">
            <a:spAutoFit/>
          </a:bodyPr>
          <a:lstStyle/>
          <a:p>
            <a:r>
              <a:rPr lang="fr-FR" sz="1200" b="1" dirty="0">
                <a:solidFill>
                  <a:srgbClr val="E4002C"/>
                </a:solidFill>
                <a:latin typeface="Arial" panose="020B0604020202020204" pitchFamily="34" charset="0"/>
                <a:ea typeface="Arial MT Light" charset="0"/>
                <a:cs typeface="Arial" panose="020B0604020202020204" pitchFamily="34" charset="0"/>
              </a:rPr>
              <a:t>Les différents types de dématérialisations à votre disposition</a:t>
            </a:r>
          </a:p>
          <a:p>
            <a:endParaRPr lang="fr-FR" sz="1200" b="1" dirty="0">
              <a:solidFill>
                <a:srgbClr val="E4002C"/>
              </a:solidFill>
              <a:latin typeface="Arial" panose="020B0604020202020204" pitchFamily="34" charset="0"/>
              <a:ea typeface="Arial MT Light" charset="0"/>
              <a:cs typeface="Arial" panose="020B0604020202020204" pitchFamily="34" charset="0"/>
            </a:endParaRPr>
          </a:p>
          <a:p>
            <a:pPr algn="just"/>
            <a:r>
              <a:rPr lang="fr-FR" sz="1200" b="1" dirty="0">
                <a:solidFill>
                  <a:schemeClr val="tx1">
                    <a:lumMod val="65000"/>
                    <a:lumOff val="35000"/>
                  </a:schemeClr>
                </a:solidFill>
                <a:latin typeface="Arial" panose="020B0604020202020204" pitchFamily="34" charset="0"/>
                <a:cs typeface="Arial" panose="020B0604020202020204" pitchFamily="34" charset="0"/>
              </a:rPr>
              <a:t>Grâce aux différents maillons de la chaîne, </a:t>
            </a:r>
            <a:r>
              <a:rPr lang="fr-FR" sz="1200" b="1" dirty="0">
                <a:solidFill>
                  <a:srgbClr val="8DC63F"/>
                </a:solidFill>
                <a:latin typeface="Arial" panose="020B0604020202020204" pitchFamily="34" charset="0"/>
                <a:cs typeface="Arial" panose="020B0604020202020204" pitchFamily="34" charset="0"/>
              </a:rPr>
              <a:t>vous gagnez du temps, vous réduisez vos coûts et vous contribuez au bien-être de notre planète</a:t>
            </a:r>
            <a:endParaRPr lang="fr-FR" sz="12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33" name="Groupe 32"/>
          <p:cNvGrpSpPr/>
          <p:nvPr/>
        </p:nvGrpSpPr>
        <p:grpSpPr>
          <a:xfrm>
            <a:off x="385784" y="6418513"/>
            <a:ext cx="6826569" cy="4000363"/>
            <a:chOff x="260410" y="7507846"/>
            <a:chExt cx="6840586" cy="3082337"/>
          </a:xfrm>
        </p:grpSpPr>
        <p:pic>
          <p:nvPicPr>
            <p:cNvPr id="34" name="Picture 2" descr="Image result for dematerialis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952" y="8504816"/>
              <a:ext cx="3325710" cy="147111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e 34"/>
            <p:cNvGrpSpPr/>
            <p:nvPr/>
          </p:nvGrpSpPr>
          <p:grpSpPr>
            <a:xfrm>
              <a:off x="260410" y="8415965"/>
              <a:ext cx="1372182" cy="1036441"/>
              <a:chOff x="403384" y="2082301"/>
              <a:chExt cx="1671628" cy="1587981"/>
            </a:xfrm>
          </p:grpSpPr>
          <p:sp>
            <p:nvSpPr>
              <p:cNvPr id="84" name="Rectangle à coins arrondis 25"/>
              <p:cNvSpPr>
                <a:spLocks noChangeArrowheads="1"/>
              </p:cNvSpPr>
              <p:nvPr/>
            </p:nvSpPr>
            <p:spPr bwMode="auto">
              <a:xfrm>
                <a:off x="458613" y="3109257"/>
                <a:ext cx="1616399" cy="561025"/>
              </a:xfrm>
              <a:prstGeom prst="roundRect">
                <a:avLst>
                  <a:gd name="adj" fmla="val 16667"/>
                </a:avLst>
              </a:prstGeom>
              <a:solidFill>
                <a:srgbClr val="BFBFBF"/>
              </a:solidFill>
              <a:ln w="0">
                <a:noFill/>
                <a:round/>
                <a:headEnd/>
                <a:tailEnd/>
              </a:ln>
              <a:effectLst>
                <a:outerShdw blurRad="63500" dist="38100" dir="2700000" algn="tl" rotWithShape="0">
                  <a:srgbClr val="000000">
                    <a:alpha val="42998"/>
                  </a:srgbClr>
                </a:outerShdw>
              </a:effectLst>
            </p:spPr>
            <p:txBody>
              <a:bodyPr lIns="35600" tIns="17800" rIns="35600" bIns="1780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356097">
                  <a:defRPr/>
                </a:pPr>
                <a:endParaRPr lang="fr-FR" sz="800" dirty="0">
                  <a:latin typeface="Arial"/>
                  <a:cs typeface="Arial"/>
                </a:endParaRPr>
              </a:p>
            </p:txBody>
          </p:sp>
          <p:grpSp>
            <p:nvGrpSpPr>
              <p:cNvPr id="85" name="Groupe 84"/>
              <p:cNvGrpSpPr/>
              <p:nvPr/>
            </p:nvGrpSpPr>
            <p:grpSpPr>
              <a:xfrm>
                <a:off x="403384" y="2082301"/>
                <a:ext cx="1671481" cy="1542035"/>
                <a:chOff x="388872" y="2062526"/>
                <a:chExt cx="1671481" cy="1542035"/>
              </a:xfrm>
            </p:grpSpPr>
            <p:sp>
              <p:nvSpPr>
                <p:cNvPr id="86" name="ZoneTexte 85"/>
                <p:cNvSpPr txBox="1"/>
                <p:nvPr/>
              </p:nvSpPr>
              <p:spPr>
                <a:xfrm>
                  <a:off x="559036" y="2062526"/>
                  <a:ext cx="1265819" cy="424403"/>
                </a:xfrm>
                <a:prstGeom prst="rect">
                  <a:avLst/>
                </a:prstGeom>
                <a:noFill/>
              </p:spPr>
              <p:txBody>
                <a:bodyPr wrap="none" rtlCol="0">
                  <a:spAutoFit/>
                </a:bodyPr>
                <a:lstStyle/>
                <a:p>
                  <a:r>
                    <a:rPr lang="fr-FR" sz="1200" b="1" dirty="0">
                      <a:latin typeface="Arial"/>
                      <a:cs typeface="Arial"/>
                    </a:rPr>
                    <a:t>e-catalogue</a:t>
                  </a:r>
                  <a:endParaRPr lang="fr-FR" sz="800" b="1" dirty="0">
                    <a:latin typeface="Arial"/>
                    <a:cs typeface="Arial"/>
                  </a:endParaRPr>
                </a:p>
              </p:txBody>
            </p:sp>
            <p:sp>
              <p:nvSpPr>
                <p:cNvPr id="87" name="Triangle isocèle 86"/>
                <p:cNvSpPr>
                  <a:spLocks noChangeAspect="1"/>
                </p:cNvSpPr>
                <p:nvPr/>
              </p:nvSpPr>
              <p:spPr>
                <a:xfrm rot="5400000">
                  <a:off x="347613" y="2139227"/>
                  <a:ext cx="252683" cy="170165"/>
                </a:xfrm>
                <a:prstGeom prst="triangle">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bg1">
                        <a:lumMod val="50000"/>
                      </a:schemeClr>
                    </a:solidFill>
                    <a:latin typeface="Arial"/>
                    <a:cs typeface="Arial"/>
                  </a:endParaRPr>
                </a:p>
              </p:txBody>
            </p:sp>
            <p:sp>
              <p:nvSpPr>
                <p:cNvPr id="88" name="ZoneTexte 30"/>
                <p:cNvSpPr txBox="1">
                  <a:spLocks noChangeArrowheads="1"/>
                </p:cNvSpPr>
                <p:nvPr/>
              </p:nvSpPr>
              <p:spPr bwMode="auto">
                <a:xfrm>
                  <a:off x="444104" y="3109264"/>
                  <a:ext cx="1520759" cy="495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600" tIns="17800" rIns="35600" bIns="17800">
                  <a:spAutoFit/>
                </a:bodyPr>
                <a:lstStyle>
                  <a:lvl1pPr defTabSz="842963">
                    <a:defRPr>
                      <a:solidFill>
                        <a:schemeClr val="tx1"/>
                      </a:solidFill>
                      <a:latin typeface="Arial" panose="020B0604020202020204" pitchFamily="34" charset="0"/>
                      <a:ea typeface="Geneva" pitchFamily="2" charset="0"/>
                      <a:cs typeface="Geneva" pitchFamily="2" charset="0"/>
                    </a:defRPr>
                  </a:lvl1pPr>
                  <a:lvl2pPr marL="37931725" indent="-37474525" defTabSz="842963">
                    <a:defRPr>
                      <a:solidFill>
                        <a:schemeClr val="tx1"/>
                      </a:solidFill>
                      <a:latin typeface="Arial" panose="020B0604020202020204" pitchFamily="34" charset="0"/>
                      <a:ea typeface="Geneva" pitchFamily="2" charset="0"/>
                      <a:cs typeface="Geneva" pitchFamily="2" charset="0"/>
                    </a:defRPr>
                  </a:lvl2pPr>
                  <a:lvl3pPr marL="1143000" indent="-228600" defTabSz="842963">
                    <a:defRPr>
                      <a:solidFill>
                        <a:schemeClr val="tx1"/>
                      </a:solidFill>
                      <a:latin typeface="Arial" panose="020B0604020202020204" pitchFamily="34" charset="0"/>
                      <a:ea typeface="Geneva" pitchFamily="2" charset="0"/>
                      <a:cs typeface="Geneva" pitchFamily="2" charset="0"/>
                    </a:defRPr>
                  </a:lvl3pPr>
                  <a:lvl4pPr marL="1600200" indent="-228600" defTabSz="842963">
                    <a:defRPr>
                      <a:solidFill>
                        <a:schemeClr val="tx1"/>
                      </a:solidFill>
                      <a:latin typeface="Arial" panose="020B0604020202020204" pitchFamily="34" charset="0"/>
                      <a:ea typeface="Geneva" pitchFamily="2" charset="0"/>
                      <a:cs typeface="Geneva" pitchFamily="2" charset="0"/>
                    </a:defRPr>
                  </a:lvl4pPr>
                  <a:lvl5pPr marL="2057400" indent="-228600" defTabSz="842963">
                    <a:defRPr>
                      <a:solidFill>
                        <a:schemeClr val="tx1"/>
                      </a:solidFill>
                      <a:latin typeface="Arial" panose="020B0604020202020204" pitchFamily="34" charset="0"/>
                      <a:ea typeface="Geneva" pitchFamily="2" charset="0"/>
                      <a:cs typeface="Geneva" pitchFamily="2" charset="0"/>
                    </a:defRPr>
                  </a:lvl5pPr>
                  <a:lvl6pPr marL="25146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6pPr>
                  <a:lvl7pPr marL="29718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7pPr>
                  <a:lvl8pPr marL="34290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8pPr>
                  <a:lvl9pPr marL="38862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9pPr>
                </a:lstStyle>
                <a:p>
                  <a:pPr marL="88900" indent="-88900" eaLnBrk="1" hangingPunct="1">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Solutions sur mesure,</a:t>
                  </a:r>
                </a:p>
                <a:p>
                  <a:pPr marL="88900" indent="-88900" eaLnBrk="1" hangingPunct="1">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Punch-Out.</a:t>
                  </a:r>
                </a:p>
                <a:p>
                  <a:pPr marL="88900" indent="-88900" eaLnBrk="1" hangingPunct="1">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Catalogue hébergé</a:t>
                  </a:r>
                </a:p>
              </p:txBody>
            </p:sp>
            <p:sp>
              <p:nvSpPr>
                <p:cNvPr id="89" name="Rectangle à coins arrondis 88"/>
                <p:cNvSpPr>
                  <a:spLocks noChangeArrowheads="1"/>
                </p:cNvSpPr>
                <p:nvPr/>
              </p:nvSpPr>
              <p:spPr bwMode="auto">
                <a:xfrm>
                  <a:off x="447471" y="2484096"/>
                  <a:ext cx="1612882" cy="522587"/>
                </a:xfrm>
                <a:prstGeom prst="roundRect">
                  <a:avLst>
                    <a:gd name="adj" fmla="val 16667"/>
                  </a:avLst>
                </a:prstGeom>
                <a:solidFill>
                  <a:srgbClr val="E4002C"/>
                </a:solidFill>
                <a:ln w="9525">
                  <a:no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fr-FR" sz="800" b="1" dirty="0">
                    <a:solidFill>
                      <a:srgbClr val="FFFFFF"/>
                    </a:solidFill>
                    <a:latin typeface="Arial"/>
                    <a:cs typeface="Arial"/>
                  </a:endParaRPr>
                </a:p>
              </p:txBody>
            </p:sp>
            <p:sp>
              <p:nvSpPr>
                <p:cNvPr id="90" name="ZoneTexte 42"/>
                <p:cNvSpPr txBox="1">
                  <a:spLocks noChangeArrowheads="1"/>
                </p:cNvSpPr>
                <p:nvPr/>
              </p:nvSpPr>
              <p:spPr bwMode="auto">
                <a:xfrm>
                  <a:off x="532478" y="2556463"/>
                  <a:ext cx="1432384" cy="377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fr-FR" sz="1000" b="1" dirty="0">
                      <a:solidFill>
                        <a:srgbClr val="FFFFFF"/>
                      </a:solidFill>
                      <a:latin typeface="Arial"/>
                      <a:cs typeface="Arial"/>
                    </a:rPr>
                    <a:t>Achat</a:t>
                  </a:r>
                </a:p>
              </p:txBody>
            </p:sp>
          </p:grpSp>
        </p:grpSp>
        <p:grpSp>
          <p:nvGrpSpPr>
            <p:cNvPr id="36" name="Groupe 35"/>
            <p:cNvGrpSpPr/>
            <p:nvPr/>
          </p:nvGrpSpPr>
          <p:grpSpPr>
            <a:xfrm>
              <a:off x="1770324" y="7510029"/>
              <a:ext cx="1459474" cy="1113378"/>
              <a:chOff x="948376" y="4529556"/>
              <a:chExt cx="1701852" cy="1810444"/>
            </a:xfrm>
          </p:grpSpPr>
          <p:sp>
            <p:nvSpPr>
              <p:cNvPr id="78" name="ZoneTexte 77"/>
              <p:cNvSpPr txBox="1"/>
              <p:nvPr/>
            </p:nvSpPr>
            <p:spPr>
              <a:xfrm>
                <a:off x="1136347" y="4529556"/>
                <a:ext cx="1469579" cy="450424"/>
              </a:xfrm>
              <a:prstGeom prst="rect">
                <a:avLst/>
              </a:prstGeom>
              <a:noFill/>
            </p:spPr>
            <p:txBody>
              <a:bodyPr wrap="none" rtlCol="0">
                <a:spAutoFit/>
              </a:bodyPr>
              <a:lstStyle/>
              <a:p>
                <a:r>
                  <a:rPr lang="fr-FR" sz="1200" b="1" dirty="0">
                    <a:latin typeface="Arial"/>
                    <a:cs typeface="Arial"/>
                  </a:rPr>
                  <a:t>e-procurement</a:t>
                </a:r>
              </a:p>
            </p:txBody>
          </p:sp>
          <p:sp>
            <p:nvSpPr>
              <p:cNvPr id="79" name="Triangle isocèle 78"/>
              <p:cNvSpPr>
                <a:spLocks noChangeAspect="1"/>
              </p:cNvSpPr>
              <p:nvPr/>
            </p:nvSpPr>
            <p:spPr>
              <a:xfrm rot="5400000">
                <a:off x="907116" y="4641463"/>
                <a:ext cx="252684" cy="170164"/>
              </a:xfrm>
              <a:prstGeom prst="triangle">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bg1">
                      <a:lumMod val="50000"/>
                    </a:schemeClr>
                  </a:solidFill>
                  <a:latin typeface="Arial"/>
                  <a:cs typeface="Arial"/>
                </a:endParaRPr>
              </a:p>
            </p:txBody>
          </p:sp>
          <p:sp>
            <p:nvSpPr>
              <p:cNvPr id="80" name="Rectangle à coins arrondis 25"/>
              <p:cNvSpPr>
                <a:spLocks noChangeArrowheads="1"/>
              </p:cNvSpPr>
              <p:nvPr/>
            </p:nvSpPr>
            <p:spPr bwMode="auto">
              <a:xfrm>
                <a:off x="1055382" y="5548110"/>
                <a:ext cx="1594846" cy="791890"/>
              </a:xfrm>
              <a:prstGeom prst="roundRect">
                <a:avLst>
                  <a:gd name="adj" fmla="val 16667"/>
                </a:avLst>
              </a:prstGeom>
              <a:solidFill>
                <a:srgbClr val="BFBFBF"/>
              </a:solidFill>
              <a:ln w="0">
                <a:noFill/>
                <a:round/>
                <a:headEnd/>
                <a:tailEnd/>
              </a:ln>
              <a:effectLst>
                <a:outerShdw blurRad="63500" dist="38100" dir="2700000" algn="tl" rotWithShape="0">
                  <a:srgbClr val="000000">
                    <a:alpha val="42998"/>
                  </a:srgbClr>
                </a:outerShdw>
              </a:effectLst>
            </p:spPr>
            <p:txBody>
              <a:bodyPr lIns="35600" tIns="17800" rIns="35600" bIns="1780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356097">
                  <a:defRPr/>
                </a:pPr>
                <a:endParaRPr lang="fr-FR" sz="800" dirty="0">
                  <a:latin typeface="Arial"/>
                  <a:cs typeface="Arial"/>
                </a:endParaRPr>
              </a:p>
            </p:txBody>
          </p:sp>
          <p:sp>
            <p:nvSpPr>
              <p:cNvPr id="81" name="ZoneTexte 30"/>
              <p:cNvSpPr txBox="1">
                <a:spLocks noChangeArrowheads="1"/>
              </p:cNvSpPr>
              <p:nvPr/>
            </p:nvSpPr>
            <p:spPr bwMode="auto">
              <a:xfrm>
                <a:off x="1105072" y="5585904"/>
                <a:ext cx="1512375" cy="685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600" tIns="17800" rIns="35600" bIns="17800">
                <a:spAutoFit/>
              </a:bodyPr>
              <a:lstStyle>
                <a:lvl1pPr defTabSz="842963">
                  <a:defRPr>
                    <a:solidFill>
                      <a:schemeClr val="tx1"/>
                    </a:solidFill>
                    <a:latin typeface="Arial" panose="020B0604020202020204" pitchFamily="34" charset="0"/>
                    <a:ea typeface="Geneva" pitchFamily="2" charset="0"/>
                    <a:cs typeface="Geneva" pitchFamily="2" charset="0"/>
                  </a:defRPr>
                </a:lvl1pPr>
                <a:lvl2pPr marL="37931725" indent="-37474525" defTabSz="842963">
                  <a:defRPr>
                    <a:solidFill>
                      <a:schemeClr val="tx1"/>
                    </a:solidFill>
                    <a:latin typeface="Arial" panose="020B0604020202020204" pitchFamily="34" charset="0"/>
                    <a:ea typeface="Geneva" pitchFamily="2" charset="0"/>
                    <a:cs typeface="Geneva" pitchFamily="2" charset="0"/>
                  </a:defRPr>
                </a:lvl2pPr>
                <a:lvl3pPr marL="1143000" indent="-228600" defTabSz="842963">
                  <a:defRPr>
                    <a:solidFill>
                      <a:schemeClr val="tx1"/>
                    </a:solidFill>
                    <a:latin typeface="Arial" panose="020B0604020202020204" pitchFamily="34" charset="0"/>
                    <a:ea typeface="Geneva" pitchFamily="2" charset="0"/>
                    <a:cs typeface="Geneva" pitchFamily="2" charset="0"/>
                  </a:defRPr>
                </a:lvl3pPr>
                <a:lvl4pPr marL="1600200" indent="-228600" defTabSz="842963">
                  <a:defRPr>
                    <a:solidFill>
                      <a:schemeClr val="tx1"/>
                    </a:solidFill>
                    <a:latin typeface="Arial" panose="020B0604020202020204" pitchFamily="34" charset="0"/>
                    <a:ea typeface="Geneva" pitchFamily="2" charset="0"/>
                    <a:cs typeface="Geneva" pitchFamily="2" charset="0"/>
                  </a:defRPr>
                </a:lvl4pPr>
                <a:lvl5pPr marL="2057400" indent="-228600" defTabSz="842963">
                  <a:defRPr>
                    <a:solidFill>
                      <a:schemeClr val="tx1"/>
                    </a:solidFill>
                    <a:latin typeface="Arial" panose="020B0604020202020204" pitchFamily="34" charset="0"/>
                    <a:ea typeface="Geneva" pitchFamily="2" charset="0"/>
                    <a:cs typeface="Geneva" pitchFamily="2" charset="0"/>
                  </a:defRPr>
                </a:lvl5pPr>
                <a:lvl6pPr marL="25146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6pPr>
                <a:lvl7pPr marL="29718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7pPr>
                <a:lvl8pPr marL="34290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8pPr>
                <a:lvl9pPr marL="38862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9pPr>
              </a:lstStyle>
              <a:p>
                <a:pPr marL="88900" indent="-88900">
                  <a:buClr>
                    <a:srgbClr val="CC0000"/>
                  </a:buClr>
                  <a:buFont typeface="Wingdings" panose="05000000000000000000" pitchFamily="2" charset="2"/>
                  <a:buChar char="§"/>
                  <a:tabLst>
                    <a:tab pos="88900" algn="l"/>
                  </a:tabLst>
                </a:pPr>
                <a:r>
                  <a:rPr lang="fr-FR" altLang="fr-FR" sz="800" dirty="0">
                    <a:solidFill>
                      <a:srgbClr val="404040"/>
                    </a:solidFill>
                    <a:latin typeface="Arial"/>
                    <a:ea typeface="MS PGothic" panose="020B0600070205080204" pitchFamily="34" charset="-128"/>
                    <a:cs typeface="Arial"/>
                  </a:rPr>
                  <a:t>Prises de commandes en ligne (WebShop, Punch-Out - EDU),</a:t>
                </a:r>
              </a:p>
              <a:p>
                <a:pPr marL="88900" indent="-88900">
                  <a:buClr>
                    <a:srgbClr val="CC0000"/>
                  </a:buClr>
                  <a:buFont typeface="Wingdings" panose="05000000000000000000" pitchFamily="2" charset="2"/>
                  <a:buChar char="§"/>
                  <a:tabLst>
                    <a:tab pos="88900" algn="l"/>
                  </a:tabLst>
                </a:pPr>
                <a:r>
                  <a:rPr lang="fr-FR" altLang="fr-FR" sz="800" dirty="0">
                    <a:solidFill>
                      <a:srgbClr val="404040"/>
                    </a:solidFill>
                    <a:latin typeface="Arial"/>
                    <a:ea typeface="MS PGothic" panose="020B0600070205080204" pitchFamily="34" charset="-128"/>
                    <a:cs typeface="Arial"/>
                  </a:rPr>
                  <a:t>Place de marché.</a:t>
                </a:r>
              </a:p>
            </p:txBody>
          </p:sp>
          <p:sp>
            <p:nvSpPr>
              <p:cNvPr id="82" name="Rectangle à coins arrondis 81"/>
              <p:cNvSpPr>
                <a:spLocks noChangeArrowheads="1"/>
              </p:cNvSpPr>
              <p:nvPr/>
            </p:nvSpPr>
            <p:spPr bwMode="auto">
              <a:xfrm>
                <a:off x="1060553" y="4946392"/>
                <a:ext cx="1589675" cy="522587"/>
              </a:xfrm>
              <a:prstGeom prst="roundRect">
                <a:avLst>
                  <a:gd name="adj" fmla="val 16667"/>
                </a:avLst>
              </a:prstGeom>
              <a:solidFill>
                <a:srgbClr val="E4002C"/>
              </a:solidFill>
              <a:ln w="9525">
                <a:no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fr-FR" sz="800" b="1" dirty="0">
                  <a:solidFill>
                    <a:srgbClr val="FFFFFF"/>
                  </a:solidFill>
                  <a:latin typeface="Arial"/>
                  <a:cs typeface="Arial"/>
                </a:endParaRPr>
              </a:p>
            </p:txBody>
          </p:sp>
          <p:sp>
            <p:nvSpPr>
              <p:cNvPr id="83" name="ZoneTexte 42"/>
              <p:cNvSpPr txBox="1">
                <a:spLocks noChangeArrowheads="1"/>
              </p:cNvSpPr>
              <p:nvPr/>
            </p:nvSpPr>
            <p:spPr bwMode="auto">
              <a:xfrm>
                <a:off x="1170500" y="5012554"/>
                <a:ext cx="1402428" cy="400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fr-FR" sz="1000" b="1" dirty="0">
                    <a:solidFill>
                      <a:srgbClr val="FFFFFF"/>
                    </a:solidFill>
                    <a:latin typeface="Arial"/>
                    <a:cs typeface="Arial"/>
                  </a:rPr>
                  <a:t>Commande</a:t>
                </a:r>
              </a:p>
            </p:txBody>
          </p:sp>
        </p:grpSp>
        <p:grpSp>
          <p:nvGrpSpPr>
            <p:cNvPr id="37" name="Groupe 36"/>
            <p:cNvGrpSpPr/>
            <p:nvPr/>
          </p:nvGrpSpPr>
          <p:grpSpPr>
            <a:xfrm>
              <a:off x="5590930" y="8404298"/>
              <a:ext cx="1510066" cy="988465"/>
              <a:chOff x="5403350" y="2082103"/>
              <a:chExt cx="1915449" cy="1508870"/>
            </a:xfrm>
          </p:grpSpPr>
          <p:sp>
            <p:nvSpPr>
              <p:cNvPr id="68" name="ZoneTexte 67"/>
              <p:cNvSpPr txBox="1"/>
              <p:nvPr/>
            </p:nvSpPr>
            <p:spPr>
              <a:xfrm>
                <a:off x="5561190" y="2082103"/>
                <a:ext cx="1757609" cy="422833"/>
              </a:xfrm>
              <a:prstGeom prst="rect">
                <a:avLst/>
              </a:prstGeom>
              <a:noFill/>
            </p:spPr>
            <p:txBody>
              <a:bodyPr wrap="square" rtlCol="0">
                <a:spAutoFit/>
              </a:bodyPr>
              <a:lstStyle/>
              <a:p>
                <a:r>
                  <a:rPr lang="fr-FR" sz="1200" b="1" dirty="0">
                    <a:latin typeface="Arial"/>
                    <a:cs typeface="Arial"/>
                  </a:rPr>
                  <a:t>e-facturation</a:t>
                </a:r>
              </a:p>
            </p:txBody>
          </p:sp>
          <p:sp>
            <p:nvSpPr>
              <p:cNvPr id="69" name="Triangle isocèle 68"/>
              <p:cNvSpPr>
                <a:spLocks noChangeAspect="1"/>
              </p:cNvSpPr>
              <p:nvPr/>
            </p:nvSpPr>
            <p:spPr>
              <a:xfrm rot="5400000">
                <a:off x="5362090" y="2173547"/>
                <a:ext cx="252683" cy="170164"/>
              </a:xfrm>
              <a:prstGeom prst="triangle">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bg1">
                      <a:lumMod val="50000"/>
                    </a:schemeClr>
                  </a:solidFill>
                  <a:latin typeface="Arial"/>
                  <a:cs typeface="Arial"/>
                </a:endParaRPr>
              </a:p>
            </p:txBody>
          </p:sp>
          <p:sp>
            <p:nvSpPr>
              <p:cNvPr id="70" name="Rectangle à coins arrondis 25"/>
              <p:cNvSpPr>
                <a:spLocks noChangeArrowheads="1"/>
              </p:cNvSpPr>
              <p:nvPr/>
            </p:nvSpPr>
            <p:spPr bwMode="auto">
              <a:xfrm>
                <a:off x="5507901" y="3062443"/>
                <a:ext cx="1690326" cy="528530"/>
              </a:xfrm>
              <a:prstGeom prst="roundRect">
                <a:avLst>
                  <a:gd name="adj" fmla="val 16667"/>
                </a:avLst>
              </a:prstGeom>
              <a:solidFill>
                <a:srgbClr val="BFBFBF"/>
              </a:solidFill>
              <a:ln w="0">
                <a:noFill/>
                <a:round/>
                <a:headEnd/>
                <a:tailEnd/>
              </a:ln>
              <a:effectLst>
                <a:outerShdw blurRad="63500" dist="38100" dir="2700000" algn="tl" rotWithShape="0">
                  <a:srgbClr val="000000">
                    <a:alpha val="42998"/>
                  </a:srgbClr>
                </a:outerShdw>
              </a:effectLst>
            </p:spPr>
            <p:txBody>
              <a:bodyPr lIns="35600" tIns="17800" rIns="35600" bIns="1780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356097">
                  <a:defRPr/>
                </a:pPr>
                <a:endParaRPr lang="fr-FR" sz="800" dirty="0">
                  <a:latin typeface="Arial"/>
                  <a:cs typeface="Arial"/>
                </a:endParaRPr>
              </a:p>
            </p:txBody>
          </p:sp>
          <p:sp>
            <p:nvSpPr>
              <p:cNvPr id="71" name="ZoneTexte 30"/>
              <p:cNvSpPr txBox="1">
                <a:spLocks noChangeArrowheads="1"/>
              </p:cNvSpPr>
              <p:nvPr/>
            </p:nvSpPr>
            <p:spPr bwMode="auto">
              <a:xfrm>
                <a:off x="5547338" y="3097562"/>
                <a:ext cx="1638623" cy="343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600" tIns="17800" rIns="35600" bIns="17800">
                <a:spAutoFit/>
              </a:bodyPr>
              <a:lstStyle>
                <a:lvl1pPr defTabSz="842963">
                  <a:defRPr>
                    <a:solidFill>
                      <a:schemeClr val="tx1"/>
                    </a:solidFill>
                    <a:latin typeface="Arial" panose="020B0604020202020204" pitchFamily="34" charset="0"/>
                    <a:ea typeface="Geneva" pitchFamily="2" charset="0"/>
                    <a:cs typeface="Geneva" pitchFamily="2" charset="0"/>
                  </a:defRPr>
                </a:lvl1pPr>
                <a:lvl2pPr marL="37931725" indent="-37474525" defTabSz="842963">
                  <a:defRPr>
                    <a:solidFill>
                      <a:schemeClr val="tx1"/>
                    </a:solidFill>
                    <a:latin typeface="Arial" panose="020B0604020202020204" pitchFamily="34" charset="0"/>
                    <a:ea typeface="Geneva" pitchFamily="2" charset="0"/>
                    <a:cs typeface="Geneva" pitchFamily="2" charset="0"/>
                  </a:defRPr>
                </a:lvl2pPr>
                <a:lvl3pPr marL="1143000" indent="-228600" defTabSz="842963">
                  <a:defRPr>
                    <a:solidFill>
                      <a:schemeClr val="tx1"/>
                    </a:solidFill>
                    <a:latin typeface="Arial" panose="020B0604020202020204" pitchFamily="34" charset="0"/>
                    <a:ea typeface="Geneva" pitchFamily="2" charset="0"/>
                    <a:cs typeface="Geneva" pitchFamily="2" charset="0"/>
                  </a:defRPr>
                </a:lvl3pPr>
                <a:lvl4pPr marL="1600200" indent="-228600" defTabSz="842963">
                  <a:defRPr>
                    <a:solidFill>
                      <a:schemeClr val="tx1"/>
                    </a:solidFill>
                    <a:latin typeface="Arial" panose="020B0604020202020204" pitchFamily="34" charset="0"/>
                    <a:ea typeface="Geneva" pitchFamily="2" charset="0"/>
                    <a:cs typeface="Geneva" pitchFamily="2" charset="0"/>
                  </a:defRPr>
                </a:lvl4pPr>
                <a:lvl5pPr marL="2057400" indent="-228600" defTabSz="842963">
                  <a:defRPr>
                    <a:solidFill>
                      <a:schemeClr val="tx1"/>
                    </a:solidFill>
                    <a:latin typeface="Arial" panose="020B0604020202020204" pitchFamily="34" charset="0"/>
                    <a:ea typeface="Geneva" pitchFamily="2" charset="0"/>
                    <a:cs typeface="Geneva" pitchFamily="2" charset="0"/>
                  </a:defRPr>
                </a:lvl5pPr>
                <a:lvl6pPr marL="25146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6pPr>
                <a:lvl7pPr marL="29718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7pPr>
                <a:lvl8pPr marL="34290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8pPr>
                <a:lvl9pPr marL="38862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9pPr>
              </a:lstStyle>
              <a:p>
                <a:pPr marL="88900" indent="-88900">
                  <a:buClr>
                    <a:srgbClr val="CC0000"/>
                  </a:buClr>
                  <a:buFont typeface="Wingdings" panose="05000000000000000000" pitchFamily="2" charset="2"/>
                  <a:buChar char="§"/>
                  <a:tabLst>
                    <a:tab pos="54471" algn="l"/>
                  </a:tabLst>
                </a:pPr>
                <a:r>
                  <a:rPr lang="fr-FR" altLang="fr-FR" sz="800" dirty="0">
                    <a:solidFill>
                      <a:srgbClr val="404040"/>
                    </a:solidFill>
                    <a:latin typeface="Arial"/>
                    <a:ea typeface="MS PGothic" panose="020B0600070205080204" pitchFamily="34" charset="-128"/>
                    <a:cs typeface="Arial"/>
                  </a:rPr>
                  <a:t>Flux de données et facturation électronique,</a:t>
                </a:r>
              </a:p>
            </p:txBody>
          </p:sp>
          <p:sp>
            <p:nvSpPr>
              <p:cNvPr id="76" name="Rectangle à coins arrondis 75"/>
              <p:cNvSpPr>
                <a:spLocks noChangeArrowheads="1"/>
              </p:cNvSpPr>
              <p:nvPr/>
            </p:nvSpPr>
            <p:spPr bwMode="auto">
              <a:xfrm>
                <a:off x="5507901" y="2484098"/>
                <a:ext cx="1715293" cy="506331"/>
              </a:xfrm>
              <a:prstGeom prst="roundRect">
                <a:avLst>
                  <a:gd name="adj" fmla="val 16667"/>
                </a:avLst>
              </a:prstGeom>
              <a:solidFill>
                <a:srgbClr val="E4002C"/>
              </a:solidFill>
              <a:ln w="9525">
                <a:no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fr-FR" sz="800" b="1" dirty="0">
                  <a:solidFill>
                    <a:srgbClr val="FFFFFF"/>
                  </a:solidFill>
                  <a:latin typeface="Arial"/>
                  <a:cs typeface="Arial"/>
                </a:endParaRPr>
              </a:p>
            </p:txBody>
          </p:sp>
          <p:sp>
            <p:nvSpPr>
              <p:cNvPr id="77" name="ZoneTexte 42"/>
              <p:cNvSpPr txBox="1">
                <a:spLocks noChangeArrowheads="1"/>
              </p:cNvSpPr>
              <p:nvPr/>
            </p:nvSpPr>
            <p:spPr bwMode="auto">
              <a:xfrm>
                <a:off x="5622927" y="2568042"/>
                <a:ext cx="1563034" cy="375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fr-FR" sz="1000" b="1" dirty="0">
                    <a:solidFill>
                      <a:srgbClr val="FFFFFF"/>
                    </a:solidFill>
                    <a:latin typeface="Arial"/>
                    <a:cs typeface="Arial"/>
                  </a:rPr>
                  <a:t>Facturation</a:t>
                </a:r>
              </a:p>
            </p:txBody>
          </p:sp>
        </p:grpSp>
        <p:grpSp>
          <p:nvGrpSpPr>
            <p:cNvPr id="38" name="Groupe 37"/>
            <p:cNvGrpSpPr/>
            <p:nvPr/>
          </p:nvGrpSpPr>
          <p:grpSpPr>
            <a:xfrm>
              <a:off x="2904858" y="9683151"/>
              <a:ext cx="1590604" cy="907032"/>
              <a:chOff x="8796412" y="1998394"/>
              <a:chExt cx="1805362" cy="1612500"/>
            </a:xfrm>
          </p:grpSpPr>
          <p:sp>
            <p:nvSpPr>
              <p:cNvPr id="62" name="ZoneTexte 61"/>
              <p:cNvSpPr txBox="1"/>
              <p:nvPr/>
            </p:nvSpPr>
            <p:spPr>
              <a:xfrm>
                <a:off x="8964063" y="1998394"/>
                <a:ext cx="1372266" cy="492443"/>
              </a:xfrm>
              <a:prstGeom prst="rect">
                <a:avLst/>
              </a:prstGeom>
              <a:noFill/>
            </p:spPr>
            <p:txBody>
              <a:bodyPr wrap="square" rtlCol="0">
                <a:spAutoFit/>
              </a:bodyPr>
              <a:lstStyle/>
              <a:p>
                <a:r>
                  <a:rPr lang="fr-FR" sz="1200" b="1" dirty="0">
                    <a:latin typeface="Arial"/>
                    <a:cs typeface="Arial"/>
                  </a:rPr>
                  <a:t>e-archivage</a:t>
                </a:r>
              </a:p>
            </p:txBody>
          </p:sp>
          <p:sp>
            <p:nvSpPr>
              <p:cNvPr id="63" name="Triangle isocèle 62"/>
              <p:cNvSpPr>
                <a:spLocks noChangeAspect="1"/>
              </p:cNvSpPr>
              <p:nvPr/>
            </p:nvSpPr>
            <p:spPr>
              <a:xfrm rot="5400000">
                <a:off x="8755152" y="2116045"/>
                <a:ext cx="252683" cy="170164"/>
              </a:xfrm>
              <a:prstGeom prst="triangle">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bg1">
                      <a:lumMod val="50000"/>
                    </a:schemeClr>
                  </a:solidFill>
                  <a:latin typeface="Arial"/>
                  <a:cs typeface="Arial"/>
                </a:endParaRPr>
              </a:p>
            </p:txBody>
          </p:sp>
          <p:sp>
            <p:nvSpPr>
              <p:cNvPr id="64" name="Rectangle à coins arrondis 25"/>
              <p:cNvSpPr>
                <a:spLocks noChangeArrowheads="1"/>
              </p:cNvSpPr>
              <p:nvPr/>
            </p:nvSpPr>
            <p:spPr bwMode="auto">
              <a:xfrm>
                <a:off x="8917536" y="3109261"/>
                <a:ext cx="1684238" cy="501633"/>
              </a:xfrm>
              <a:prstGeom prst="roundRect">
                <a:avLst>
                  <a:gd name="adj" fmla="val 16667"/>
                </a:avLst>
              </a:prstGeom>
              <a:solidFill>
                <a:srgbClr val="BFBFBF"/>
              </a:solidFill>
              <a:ln w="0">
                <a:noFill/>
                <a:round/>
                <a:headEnd/>
                <a:tailEnd/>
              </a:ln>
              <a:effectLst>
                <a:outerShdw blurRad="63500" dist="38100" dir="2700000" algn="tl" rotWithShape="0">
                  <a:srgbClr val="000000">
                    <a:alpha val="42998"/>
                  </a:srgbClr>
                </a:outerShdw>
              </a:effectLst>
            </p:spPr>
            <p:txBody>
              <a:bodyPr lIns="35600" tIns="17800" rIns="35600" bIns="1780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356097">
                  <a:defRPr/>
                </a:pPr>
                <a:endParaRPr lang="fr-FR" sz="800" dirty="0">
                  <a:latin typeface="Arial"/>
                  <a:cs typeface="Arial"/>
                </a:endParaRPr>
              </a:p>
            </p:txBody>
          </p:sp>
          <p:sp>
            <p:nvSpPr>
              <p:cNvPr id="65" name="ZoneTexte 30"/>
              <p:cNvSpPr txBox="1">
                <a:spLocks noChangeArrowheads="1"/>
              </p:cNvSpPr>
              <p:nvPr/>
            </p:nvSpPr>
            <p:spPr bwMode="auto">
              <a:xfrm>
                <a:off x="8906395" y="3109259"/>
                <a:ext cx="1686328" cy="400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600" tIns="17800" rIns="35600" bIns="17800">
                <a:spAutoFit/>
              </a:bodyPr>
              <a:lstStyle>
                <a:lvl1pPr defTabSz="842963">
                  <a:defRPr>
                    <a:solidFill>
                      <a:schemeClr val="tx1"/>
                    </a:solidFill>
                    <a:latin typeface="Arial" panose="020B0604020202020204" pitchFamily="34" charset="0"/>
                    <a:ea typeface="Geneva" pitchFamily="2" charset="0"/>
                    <a:cs typeface="Geneva" pitchFamily="2" charset="0"/>
                  </a:defRPr>
                </a:lvl1pPr>
                <a:lvl2pPr marL="37931725" indent="-37474525" defTabSz="842963">
                  <a:defRPr>
                    <a:solidFill>
                      <a:schemeClr val="tx1"/>
                    </a:solidFill>
                    <a:latin typeface="Arial" panose="020B0604020202020204" pitchFamily="34" charset="0"/>
                    <a:ea typeface="Geneva" pitchFamily="2" charset="0"/>
                    <a:cs typeface="Geneva" pitchFamily="2" charset="0"/>
                  </a:defRPr>
                </a:lvl2pPr>
                <a:lvl3pPr marL="1143000" indent="-228600" defTabSz="842963">
                  <a:defRPr>
                    <a:solidFill>
                      <a:schemeClr val="tx1"/>
                    </a:solidFill>
                    <a:latin typeface="Arial" panose="020B0604020202020204" pitchFamily="34" charset="0"/>
                    <a:ea typeface="Geneva" pitchFamily="2" charset="0"/>
                    <a:cs typeface="Geneva" pitchFamily="2" charset="0"/>
                  </a:defRPr>
                </a:lvl3pPr>
                <a:lvl4pPr marL="1600200" indent="-228600" defTabSz="842963">
                  <a:defRPr>
                    <a:solidFill>
                      <a:schemeClr val="tx1"/>
                    </a:solidFill>
                    <a:latin typeface="Arial" panose="020B0604020202020204" pitchFamily="34" charset="0"/>
                    <a:ea typeface="Geneva" pitchFamily="2" charset="0"/>
                    <a:cs typeface="Geneva" pitchFamily="2" charset="0"/>
                  </a:defRPr>
                </a:lvl4pPr>
                <a:lvl5pPr marL="2057400" indent="-228600" defTabSz="842963">
                  <a:defRPr>
                    <a:solidFill>
                      <a:schemeClr val="tx1"/>
                    </a:solidFill>
                    <a:latin typeface="Arial" panose="020B0604020202020204" pitchFamily="34" charset="0"/>
                    <a:ea typeface="Geneva" pitchFamily="2" charset="0"/>
                    <a:cs typeface="Geneva" pitchFamily="2" charset="0"/>
                  </a:defRPr>
                </a:lvl5pPr>
                <a:lvl6pPr marL="25146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6pPr>
                <a:lvl7pPr marL="29718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7pPr>
                <a:lvl8pPr marL="34290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8pPr>
                <a:lvl9pPr marL="38862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9pPr>
              </a:lstStyle>
              <a:p>
                <a:pPr marL="88900" indent="-88900" eaLnBrk="1" hangingPunct="1">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Procédure d’e-archivage,</a:t>
                </a:r>
              </a:p>
              <a:p>
                <a:pPr marL="88900" indent="-88900" eaLnBrk="1" hangingPunct="1">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Dématérialisation fiscale </a:t>
                </a:r>
                <a:endParaRPr lang="fr-FR" altLang="fr-FR" sz="800" dirty="0">
                  <a:solidFill>
                    <a:schemeClr val="accent6"/>
                  </a:solidFill>
                  <a:latin typeface="Arial"/>
                  <a:ea typeface="MS PGothic" panose="020B0600070205080204" pitchFamily="34" charset="-128"/>
                  <a:cs typeface="Arial"/>
                </a:endParaRPr>
              </a:p>
            </p:txBody>
          </p:sp>
          <p:sp>
            <p:nvSpPr>
              <p:cNvPr id="66" name="Rectangle à coins arrondis 65"/>
              <p:cNvSpPr>
                <a:spLocks noChangeArrowheads="1"/>
              </p:cNvSpPr>
              <p:nvPr/>
            </p:nvSpPr>
            <p:spPr bwMode="auto">
              <a:xfrm>
                <a:off x="8906395" y="2484097"/>
                <a:ext cx="1686328" cy="522586"/>
              </a:xfrm>
              <a:prstGeom prst="roundRect">
                <a:avLst>
                  <a:gd name="adj" fmla="val 16667"/>
                </a:avLst>
              </a:prstGeom>
              <a:solidFill>
                <a:srgbClr val="E4002C"/>
              </a:solidFill>
              <a:ln w="9525">
                <a:no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fr-FR" sz="1050" b="1" dirty="0">
                  <a:solidFill>
                    <a:srgbClr val="FFFFFF"/>
                  </a:solidFill>
                  <a:latin typeface="Arial"/>
                  <a:cs typeface="Arial"/>
                </a:endParaRPr>
              </a:p>
            </p:txBody>
          </p:sp>
          <p:sp>
            <p:nvSpPr>
              <p:cNvPr id="67" name="ZoneTexte 42"/>
              <p:cNvSpPr txBox="1">
                <a:spLocks noChangeArrowheads="1"/>
              </p:cNvSpPr>
              <p:nvPr/>
            </p:nvSpPr>
            <p:spPr bwMode="auto">
              <a:xfrm>
                <a:off x="9021420" y="2511414"/>
                <a:ext cx="1580354" cy="437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fr-FR" sz="1000" b="1" dirty="0">
                    <a:solidFill>
                      <a:srgbClr val="FFFFFF"/>
                    </a:solidFill>
                    <a:latin typeface="Arial"/>
                    <a:cs typeface="Arial"/>
                  </a:rPr>
                  <a:t>Historique</a:t>
                </a:r>
                <a:endParaRPr lang="fr-FR" sz="800" b="1" dirty="0">
                  <a:solidFill>
                    <a:srgbClr val="FFFFFF"/>
                  </a:solidFill>
                  <a:latin typeface="Arial"/>
                  <a:cs typeface="Arial"/>
                </a:endParaRPr>
              </a:p>
            </p:txBody>
          </p:sp>
        </p:grpSp>
        <p:grpSp>
          <p:nvGrpSpPr>
            <p:cNvPr id="39" name="Groupe 38"/>
            <p:cNvGrpSpPr/>
            <p:nvPr/>
          </p:nvGrpSpPr>
          <p:grpSpPr>
            <a:xfrm>
              <a:off x="903712" y="9575667"/>
              <a:ext cx="1341866" cy="845565"/>
              <a:chOff x="10492272" y="2003630"/>
              <a:chExt cx="1687300" cy="1503228"/>
            </a:xfrm>
          </p:grpSpPr>
          <p:sp>
            <p:nvSpPr>
              <p:cNvPr id="55" name="Triangle isocèle 54"/>
              <p:cNvSpPr>
                <a:spLocks noChangeAspect="1"/>
              </p:cNvSpPr>
              <p:nvPr/>
            </p:nvSpPr>
            <p:spPr>
              <a:xfrm rot="5400000">
                <a:off x="10451012" y="2124839"/>
                <a:ext cx="252684" cy="170164"/>
              </a:xfrm>
              <a:prstGeom prst="triangle">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bg1">
                      <a:lumMod val="50000"/>
                    </a:schemeClr>
                  </a:solidFill>
                  <a:latin typeface="Arial"/>
                  <a:cs typeface="Arial"/>
                </a:endParaRPr>
              </a:p>
            </p:txBody>
          </p:sp>
          <p:grpSp>
            <p:nvGrpSpPr>
              <p:cNvPr id="56" name="Groupe 55"/>
              <p:cNvGrpSpPr/>
              <p:nvPr/>
            </p:nvGrpSpPr>
            <p:grpSpPr>
              <a:xfrm>
                <a:off x="10588597" y="2003630"/>
                <a:ext cx="1590975" cy="1503228"/>
                <a:chOff x="10591683" y="2032082"/>
                <a:chExt cx="1590975" cy="1503228"/>
              </a:xfrm>
            </p:grpSpPr>
            <p:sp>
              <p:nvSpPr>
                <p:cNvPr id="57" name="Rectangle à coins arrondis 56"/>
                <p:cNvSpPr>
                  <a:spLocks noChangeArrowheads="1"/>
                </p:cNvSpPr>
                <p:nvPr/>
              </p:nvSpPr>
              <p:spPr bwMode="auto">
                <a:xfrm>
                  <a:off x="10591684" y="2484097"/>
                  <a:ext cx="1590974" cy="522587"/>
                </a:xfrm>
                <a:prstGeom prst="roundRect">
                  <a:avLst>
                    <a:gd name="adj" fmla="val 16667"/>
                  </a:avLst>
                </a:prstGeom>
                <a:solidFill>
                  <a:srgbClr val="E4002C"/>
                </a:solidFill>
                <a:ln w="9525">
                  <a:no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fr-FR" sz="800" b="1" dirty="0">
                    <a:solidFill>
                      <a:srgbClr val="FFFFFF"/>
                    </a:solidFill>
                    <a:latin typeface="Arial"/>
                    <a:cs typeface="Arial"/>
                  </a:endParaRPr>
                </a:p>
              </p:txBody>
            </p:sp>
            <p:sp>
              <p:nvSpPr>
                <p:cNvPr id="58" name="ZoneTexte 57"/>
                <p:cNvSpPr txBox="1"/>
                <p:nvPr/>
              </p:nvSpPr>
              <p:spPr>
                <a:xfrm>
                  <a:off x="10656695" y="2032082"/>
                  <a:ext cx="1478864" cy="492443"/>
                </a:xfrm>
                <a:prstGeom prst="rect">
                  <a:avLst/>
                </a:prstGeom>
                <a:noFill/>
              </p:spPr>
              <p:txBody>
                <a:bodyPr wrap="square" rtlCol="0">
                  <a:spAutoFit/>
                </a:bodyPr>
                <a:lstStyle/>
                <a:p>
                  <a:r>
                    <a:rPr lang="fr-FR" sz="1200" b="1" dirty="0">
                      <a:latin typeface="Arial"/>
                      <a:cs typeface="Arial"/>
                    </a:rPr>
                    <a:t>e-statistique</a:t>
                  </a:r>
                </a:p>
              </p:txBody>
            </p:sp>
            <p:sp>
              <p:nvSpPr>
                <p:cNvPr id="59" name="Rectangle à coins arrondis 25"/>
                <p:cNvSpPr>
                  <a:spLocks noChangeArrowheads="1"/>
                </p:cNvSpPr>
                <p:nvPr/>
              </p:nvSpPr>
              <p:spPr bwMode="auto">
                <a:xfrm>
                  <a:off x="10591683" y="3102016"/>
                  <a:ext cx="1543875" cy="433294"/>
                </a:xfrm>
                <a:prstGeom prst="roundRect">
                  <a:avLst>
                    <a:gd name="adj" fmla="val 16667"/>
                  </a:avLst>
                </a:prstGeom>
                <a:solidFill>
                  <a:srgbClr val="BFBFBF"/>
                </a:solidFill>
                <a:ln w="0">
                  <a:noFill/>
                  <a:round/>
                  <a:headEnd/>
                  <a:tailEnd/>
                </a:ln>
                <a:effectLst>
                  <a:outerShdw blurRad="63500" dist="38100" dir="2700000" algn="tl" rotWithShape="0">
                    <a:srgbClr val="000000">
                      <a:alpha val="42998"/>
                    </a:srgbClr>
                  </a:outerShdw>
                </a:effectLst>
              </p:spPr>
              <p:txBody>
                <a:bodyPr lIns="35600" tIns="17800" rIns="35600" bIns="1780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356097">
                    <a:defRPr/>
                  </a:pPr>
                  <a:endParaRPr lang="fr-FR" sz="800" dirty="0">
                    <a:latin typeface="Arial"/>
                    <a:cs typeface="Arial"/>
                  </a:endParaRPr>
                </a:p>
              </p:txBody>
            </p:sp>
            <p:sp>
              <p:nvSpPr>
                <p:cNvPr id="60" name="ZoneTexte 30"/>
                <p:cNvSpPr txBox="1">
                  <a:spLocks noChangeArrowheads="1"/>
                </p:cNvSpPr>
                <p:nvPr/>
              </p:nvSpPr>
              <p:spPr bwMode="auto">
                <a:xfrm>
                  <a:off x="10591683" y="3170506"/>
                  <a:ext cx="1543876" cy="225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600" tIns="17800" rIns="35600" bIns="17800">
                  <a:spAutoFit/>
                </a:bodyPr>
                <a:lstStyle>
                  <a:lvl1pPr defTabSz="842963">
                    <a:defRPr>
                      <a:solidFill>
                        <a:schemeClr val="tx1"/>
                      </a:solidFill>
                      <a:latin typeface="Arial" panose="020B0604020202020204" pitchFamily="34" charset="0"/>
                      <a:ea typeface="Geneva" pitchFamily="2" charset="0"/>
                      <a:cs typeface="Geneva" pitchFamily="2" charset="0"/>
                    </a:defRPr>
                  </a:lvl1pPr>
                  <a:lvl2pPr marL="37931725" indent="-37474525" defTabSz="842963">
                    <a:defRPr>
                      <a:solidFill>
                        <a:schemeClr val="tx1"/>
                      </a:solidFill>
                      <a:latin typeface="Arial" panose="020B0604020202020204" pitchFamily="34" charset="0"/>
                      <a:ea typeface="Geneva" pitchFamily="2" charset="0"/>
                      <a:cs typeface="Geneva" pitchFamily="2" charset="0"/>
                    </a:defRPr>
                  </a:lvl2pPr>
                  <a:lvl3pPr marL="1143000" indent="-228600" defTabSz="842963">
                    <a:defRPr>
                      <a:solidFill>
                        <a:schemeClr val="tx1"/>
                      </a:solidFill>
                      <a:latin typeface="Arial" panose="020B0604020202020204" pitchFamily="34" charset="0"/>
                      <a:ea typeface="Geneva" pitchFamily="2" charset="0"/>
                      <a:cs typeface="Geneva" pitchFamily="2" charset="0"/>
                    </a:defRPr>
                  </a:lvl3pPr>
                  <a:lvl4pPr marL="1600200" indent="-228600" defTabSz="842963">
                    <a:defRPr>
                      <a:solidFill>
                        <a:schemeClr val="tx1"/>
                      </a:solidFill>
                      <a:latin typeface="Arial" panose="020B0604020202020204" pitchFamily="34" charset="0"/>
                      <a:ea typeface="Geneva" pitchFamily="2" charset="0"/>
                      <a:cs typeface="Geneva" pitchFamily="2" charset="0"/>
                    </a:defRPr>
                  </a:lvl4pPr>
                  <a:lvl5pPr marL="2057400" indent="-228600" defTabSz="842963">
                    <a:defRPr>
                      <a:solidFill>
                        <a:schemeClr val="tx1"/>
                      </a:solidFill>
                      <a:latin typeface="Arial" panose="020B0604020202020204" pitchFamily="34" charset="0"/>
                      <a:ea typeface="Geneva" pitchFamily="2" charset="0"/>
                      <a:cs typeface="Geneva" pitchFamily="2" charset="0"/>
                    </a:defRPr>
                  </a:lvl5pPr>
                  <a:lvl6pPr marL="25146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6pPr>
                  <a:lvl7pPr marL="29718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7pPr>
                  <a:lvl8pPr marL="34290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8pPr>
                  <a:lvl9pPr marL="38862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9pPr>
                </a:lstStyle>
                <a:p>
                  <a:pPr marL="88900" indent="-88900" eaLnBrk="1" hangingPunct="1">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Statistiques en ligne.</a:t>
                  </a:r>
                  <a:endParaRPr lang="fr-FR" altLang="fr-FR" sz="800" dirty="0">
                    <a:solidFill>
                      <a:schemeClr val="accent6"/>
                    </a:solidFill>
                    <a:latin typeface="Arial"/>
                    <a:ea typeface="MS PGothic" panose="020B0600070205080204" pitchFamily="34" charset="-128"/>
                    <a:cs typeface="Arial"/>
                  </a:endParaRPr>
                </a:p>
              </p:txBody>
            </p:sp>
            <p:sp>
              <p:nvSpPr>
                <p:cNvPr id="61" name="ZoneTexte 42"/>
                <p:cNvSpPr txBox="1">
                  <a:spLocks noChangeArrowheads="1"/>
                </p:cNvSpPr>
                <p:nvPr/>
              </p:nvSpPr>
              <p:spPr bwMode="auto">
                <a:xfrm>
                  <a:off x="10695567" y="2546980"/>
                  <a:ext cx="1338983" cy="410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fr-FR" sz="900" b="1" dirty="0">
                      <a:solidFill>
                        <a:srgbClr val="FFFFFF"/>
                      </a:solidFill>
                      <a:latin typeface="Arial"/>
                      <a:cs typeface="Arial"/>
                    </a:rPr>
                    <a:t>Suivi</a:t>
                  </a:r>
                  <a:endParaRPr lang="fr-FR" sz="800" b="1" dirty="0">
                    <a:solidFill>
                      <a:srgbClr val="FFFFFF"/>
                    </a:solidFill>
                    <a:latin typeface="Arial"/>
                    <a:cs typeface="Arial"/>
                  </a:endParaRPr>
                </a:p>
              </p:txBody>
            </p:sp>
          </p:grpSp>
        </p:grpSp>
        <p:grpSp>
          <p:nvGrpSpPr>
            <p:cNvPr id="40" name="Groupe 39"/>
            <p:cNvGrpSpPr/>
            <p:nvPr/>
          </p:nvGrpSpPr>
          <p:grpSpPr>
            <a:xfrm>
              <a:off x="3909011" y="7507846"/>
              <a:ext cx="1681917" cy="1131767"/>
              <a:chOff x="3519942" y="2092470"/>
              <a:chExt cx="1875968" cy="1712436"/>
            </a:xfrm>
          </p:grpSpPr>
          <p:sp>
            <p:nvSpPr>
              <p:cNvPr id="49" name="ZoneTexte 48"/>
              <p:cNvSpPr txBox="1"/>
              <p:nvPr/>
            </p:nvSpPr>
            <p:spPr>
              <a:xfrm>
                <a:off x="3705460" y="2092470"/>
                <a:ext cx="1690450" cy="419117"/>
              </a:xfrm>
              <a:prstGeom prst="rect">
                <a:avLst/>
              </a:prstGeom>
              <a:noFill/>
            </p:spPr>
            <p:txBody>
              <a:bodyPr wrap="square" rtlCol="0">
                <a:spAutoFit/>
              </a:bodyPr>
              <a:lstStyle/>
              <a:p>
                <a:r>
                  <a:rPr lang="fr-FR" sz="1200" b="1" dirty="0">
                    <a:latin typeface="Arial"/>
                    <a:cs typeface="Arial"/>
                  </a:rPr>
                  <a:t>e-bon de livraison</a:t>
                </a:r>
              </a:p>
            </p:txBody>
          </p:sp>
          <p:sp>
            <p:nvSpPr>
              <p:cNvPr id="50" name="Triangle isocèle 49"/>
              <p:cNvSpPr>
                <a:spLocks noChangeAspect="1"/>
              </p:cNvSpPr>
              <p:nvPr/>
            </p:nvSpPr>
            <p:spPr>
              <a:xfrm rot="5400000">
                <a:off x="3478683" y="2173428"/>
                <a:ext cx="252683" cy="170165"/>
              </a:xfrm>
              <a:prstGeom prst="triangle">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bg1">
                      <a:lumMod val="50000"/>
                    </a:schemeClr>
                  </a:solidFill>
                  <a:latin typeface="Arial"/>
                  <a:cs typeface="Arial"/>
                </a:endParaRPr>
              </a:p>
            </p:txBody>
          </p:sp>
          <p:sp>
            <p:nvSpPr>
              <p:cNvPr id="51" name="Rectangle à coins arrondis 25"/>
              <p:cNvSpPr>
                <a:spLocks noChangeArrowheads="1"/>
              </p:cNvSpPr>
              <p:nvPr/>
            </p:nvSpPr>
            <p:spPr bwMode="auto">
              <a:xfrm>
                <a:off x="3579880" y="3016044"/>
                <a:ext cx="1477718" cy="788862"/>
              </a:xfrm>
              <a:prstGeom prst="roundRect">
                <a:avLst>
                  <a:gd name="adj" fmla="val 16667"/>
                </a:avLst>
              </a:prstGeom>
              <a:solidFill>
                <a:srgbClr val="BFBFBF"/>
              </a:solidFill>
              <a:ln w="0">
                <a:noFill/>
                <a:round/>
                <a:headEnd/>
                <a:tailEnd/>
              </a:ln>
              <a:effectLst>
                <a:outerShdw blurRad="63500" dist="38100" dir="2700000" algn="tl" rotWithShape="0">
                  <a:srgbClr val="000000">
                    <a:alpha val="42998"/>
                  </a:srgbClr>
                </a:outerShdw>
              </a:effectLst>
            </p:spPr>
            <p:txBody>
              <a:bodyPr lIns="35600" tIns="17800" rIns="35600" bIns="1780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356097">
                  <a:defRPr/>
                </a:pPr>
                <a:endParaRPr lang="fr-FR" sz="800" dirty="0">
                  <a:latin typeface="Arial"/>
                  <a:cs typeface="Arial"/>
                </a:endParaRPr>
              </a:p>
            </p:txBody>
          </p:sp>
          <p:sp>
            <p:nvSpPr>
              <p:cNvPr id="52" name="Rectangle à coins arrondis 51"/>
              <p:cNvSpPr>
                <a:spLocks noChangeArrowheads="1"/>
              </p:cNvSpPr>
              <p:nvPr/>
            </p:nvSpPr>
            <p:spPr bwMode="auto">
              <a:xfrm>
                <a:off x="3612747" y="2463444"/>
                <a:ext cx="1444506" cy="479131"/>
              </a:xfrm>
              <a:prstGeom prst="roundRect">
                <a:avLst>
                  <a:gd name="adj" fmla="val 16667"/>
                </a:avLst>
              </a:prstGeom>
              <a:solidFill>
                <a:srgbClr val="E4002C"/>
              </a:solidFill>
              <a:ln w="9525">
                <a:no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fr-FR" sz="800" b="1" dirty="0">
                  <a:solidFill>
                    <a:srgbClr val="FFFFFF"/>
                  </a:solidFill>
                  <a:latin typeface="Arial"/>
                  <a:cs typeface="Arial"/>
                </a:endParaRPr>
              </a:p>
            </p:txBody>
          </p:sp>
          <p:sp>
            <p:nvSpPr>
              <p:cNvPr id="53" name="ZoneTexte 42"/>
              <p:cNvSpPr txBox="1">
                <a:spLocks noChangeArrowheads="1"/>
              </p:cNvSpPr>
              <p:nvPr/>
            </p:nvSpPr>
            <p:spPr bwMode="auto">
              <a:xfrm>
                <a:off x="3644071" y="2527580"/>
                <a:ext cx="1338983" cy="372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fr-FR" sz="1000" b="1" dirty="0">
                    <a:solidFill>
                      <a:srgbClr val="FFFFFF"/>
                    </a:solidFill>
                    <a:latin typeface="Arial"/>
                    <a:cs typeface="Arial"/>
                  </a:rPr>
                  <a:t>Livraison</a:t>
                </a:r>
              </a:p>
            </p:txBody>
          </p:sp>
          <p:sp>
            <p:nvSpPr>
              <p:cNvPr id="54" name="ZoneTexte 30"/>
              <p:cNvSpPr txBox="1">
                <a:spLocks noChangeArrowheads="1"/>
              </p:cNvSpPr>
              <p:nvPr/>
            </p:nvSpPr>
            <p:spPr bwMode="auto">
              <a:xfrm>
                <a:off x="3605025" y="3063641"/>
                <a:ext cx="1452573" cy="637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600" tIns="17800" rIns="35600" bIns="17800">
                <a:spAutoFit/>
              </a:bodyPr>
              <a:lstStyle>
                <a:lvl1pPr defTabSz="842963">
                  <a:defRPr>
                    <a:solidFill>
                      <a:schemeClr val="tx1"/>
                    </a:solidFill>
                    <a:latin typeface="Arial" panose="020B0604020202020204" pitchFamily="34" charset="0"/>
                    <a:ea typeface="Geneva" pitchFamily="2" charset="0"/>
                    <a:cs typeface="Geneva" pitchFamily="2" charset="0"/>
                  </a:defRPr>
                </a:lvl1pPr>
                <a:lvl2pPr marL="37931725" indent="-37474525" defTabSz="842963">
                  <a:defRPr>
                    <a:solidFill>
                      <a:schemeClr val="tx1"/>
                    </a:solidFill>
                    <a:latin typeface="Arial" panose="020B0604020202020204" pitchFamily="34" charset="0"/>
                    <a:ea typeface="Geneva" pitchFamily="2" charset="0"/>
                    <a:cs typeface="Geneva" pitchFamily="2" charset="0"/>
                  </a:defRPr>
                </a:lvl2pPr>
                <a:lvl3pPr marL="1143000" indent="-228600" defTabSz="842963">
                  <a:defRPr>
                    <a:solidFill>
                      <a:schemeClr val="tx1"/>
                    </a:solidFill>
                    <a:latin typeface="Arial" panose="020B0604020202020204" pitchFamily="34" charset="0"/>
                    <a:ea typeface="Geneva" pitchFamily="2" charset="0"/>
                    <a:cs typeface="Geneva" pitchFamily="2" charset="0"/>
                  </a:defRPr>
                </a:lvl3pPr>
                <a:lvl4pPr marL="1600200" indent="-228600" defTabSz="842963">
                  <a:defRPr>
                    <a:solidFill>
                      <a:schemeClr val="tx1"/>
                    </a:solidFill>
                    <a:latin typeface="Arial" panose="020B0604020202020204" pitchFamily="34" charset="0"/>
                    <a:ea typeface="Geneva" pitchFamily="2" charset="0"/>
                    <a:cs typeface="Geneva" pitchFamily="2" charset="0"/>
                  </a:defRPr>
                </a:lvl4pPr>
                <a:lvl5pPr marL="2057400" indent="-228600" defTabSz="842963">
                  <a:defRPr>
                    <a:solidFill>
                      <a:schemeClr val="tx1"/>
                    </a:solidFill>
                    <a:latin typeface="Arial" panose="020B0604020202020204" pitchFamily="34" charset="0"/>
                    <a:ea typeface="Geneva" pitchFamily="2" charset="0"/>
                    <a:cs typeface="Geneva" pitchFamily="2" charset="0"/>
                  </a:defRPr>
                </a:lvl5pPr>
                <a:lvl6pPr marL="25146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6pPr>
                <a:lvl7pPr marL="29718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7pPr>
                <a:lvl8pPr marL="34290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8pPr>
                <a:lvl9pPr marL="38862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9pPr>
              </a:lstStyle>
              <a:p>
                <a:pPr marL="88900" indent="-88900">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Avis d’expédition,</a:t>
                </a:r>
              </a:p>
              <a:p>
                <a:pPr marL="88900" indent="-88900">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Bon de livraison,</a:t>
                </a:r>
              </a:p>
              <a:p>
                <a:pPr marL="88900" indent="-88900">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Outils d’e-livraison,</a:t>
                </a:r>
              </a:p>
              <a:p>
                <a:pPr marL="88900" indent="-88900">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Traçabilité des données.</a:t>
                </a:r>
              </a:p>
            </p:txBody>
          </p:sp>
        </p:grpSp>
        <p:grpSp>
          <p:nvGrpSpPr>
            <p:cNvPr id="41" name="Groupe 40"/>
            <p:cNvGrpSpPr/>
            <p:nvPr/>
          </p:nvGrpSpPr>
          <p:grpSpPr>
            <a:xfrm>
              <a:off x="5133429" y="9555748"/>
              <a:ext cx="1434638" cy="994363"/>
              <a:chOff x="7244109" y="3620794"/>
              <a:chExt cx="2004474" cy="1524176"/>
            </a:xfrm>
          </p:grpSpPr>
          <p:grpSp>
            <p:nvGrpSpPr>
              <p:cNvPr id="42" name="Groupe 41"/>
              <p:cNvGrpSpPr/>
              <p:nvPr/>
            </p:nvGrpSpPr>
            <p:grpSpPr>
              <a:xfrm>
                <a:off x="7244109" y="3620794"/>
                <a:ext cx="1974335" cy="1524176"/>
                <a:chOff x="7086614" y="2101336"/>
                <a:chExt cx="1974335" cy="1524176"/>
              </a:xfrm>
            </p:grpSpPr>
            <p:sp>
              <p:nvSpPr>
                <p:cNvPr id="44" name="ZoneTexte 43"/>
                <p:cNvSpPr txBox="1"/>
                <p:nvPr/>
              </p:nvSpPr>
              <p:spPr>
                <a:xfrm>
                  <a:off x="7254921" y="2101336"/>
                  <a:ext cx="1804939" cy="428792"/>
                </a:xfrm>
                <a:prstGeom prst="rect">
                  <a:avLst/>
                </a:prstGeom>
                <a:noFill/>
              </p:spPr>
              <p:txBody>
                <a:bodyPr wrap="square" rtlCol="0">
                  <a:spAutoFit/>
                </a:bodyPr>
                <a:lstStyle/>
                <a:p>
                  <a:r>
                    <a:rPr lang="fr-FR" sz="1200" b="1" dirty="0">
                      <a:latin typeface="Arial"/>
                      <a:cs typeface="Arial"/>
                    </a:rPr>
                    <a:t>e-paiement</a:t>
                  </a:r>
                </a:p>
              </p:txBody>
            </p:sp>
            <p:sp>
              <p:nvSpPr>
                <p:cNvPr id="45" name="Triangle isocèle 44"/>
                <p:cNvSpPr>
                  <a:spLocks noChangeAspect="1"/>
                </p:cNvSpPr>
                <p:nvPr/>
              </p:nvSpPr>
              <p:spPr>
                <a:xfrm rot="5400000">
                  <a:off x="7045354" y="2191096"/>
                  <a:ext cx="252683" cy="170164"/>
                </a:xfrm>
                <a:prstGeom prst="triangle">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bg1">
                        <a:lumMod val="50000"/>
                      </a:schemeClr>
                    </a:solidFill>
                    <a:latin typeface="Arial"/>
                    <a:cs typeface="Arial"/>
                  </a:endParaRPr>
                </a:p>
              </p:txBody>
            </p:sp>
            <p:sp>
              <p:nvSpPr>
                <p:cNvPr id="46" name="Rectangle à coins arrondis 25"/>
                <p:cNvSpPr>
                  <a:spLocks noChangeArrowheads="1"/>
                </p:cNvSpPr>
                <p:nvPr/>
              </p:nvSpPr>
              <p:spPr bwMode="auto">
                <a:xfrm>
                  <a:off x="7197719" y="3109259"/>
                  <a:ext cx="1862141" cy="516253"/>
                </a:xfrm>
                <a:prstGeom prst="roundRect">
                  <a:avLst>
                    <a:gd name="adj" fmla="val 16667"/>
                  </a:avLst>
                </a:prstGeom>
                <a:solidFill>
                  <a:srgbClr val="BFBFBF"/>
                </a:solidFill>
                <a:ln w="0">
                  <a:noFill/>
                  <a:round/>
                  <a:headEnd/>
                  <a:tailEnd/>
                </a:ln>
                <a:effectLst>
                  <a:outerShdw blurRad="63500" dist="38100" dir="2700000" algn="tl" rotWithShape="0">
                    <a:srgbClr val="000000">
                      <a:alpha val="42998"/>
                    </a:srgbClr>
                  </a:outerShdw>
                </a:effectLst>
              </p:spPr>
              <p:txBody>
                <a:bodyPr lIns="35600" tIns="17800" rIns="35600" bIns="1780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356097">
                    <a:defRPr/>
                  </a:pPr>
                  <a:endParaRPr lang="fr-FR" sz="800" dirty="0">
                    <a:latin typeface="Arial"/>
                    <a:cs typeface="Arial"/>
                  </a:endParaRPr>
                </a:p>
              </p:txBody>
            </p:sp>
            <p:sp>
              <p:nvSpPr>
                <p:cNvPr id="47" name="Rectangle à coins arrondis 46"/>
                <p:cNvSpPr>
                  <a:spLocks noChangeArrowheads="1"/>
                </p:cNvSpPr>
                <p:nvPr/>
              </p:nvSpPr>
              <p:spPr bwMode="auto">
                <a:xfrm>
                  <a:off x="7186577" y="2484097"/>
                  <a:ext cx="1874372" cy="522586"/>
                </a:xfrm>
                <a:prstGeom prst="roundRect">
                  <a:avLst>
                    <a:gd name="adj" fmla="val 16667"/>
                  </a:avLst>
                </a:prstGeom>
                <a:solidFill>
                  <a:srgbClr val="E4002C"/>
                </a:solidFill>
                <a:ln w="9525">
                  <a:no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fr-FR" sz="800" b="1" dirty="0">
                    <a:solidFill>
                      <a:srgbClr val="FFFFFF"/>
                    </a:solidFill>
                    <a:latin typeface="Arial"/>
                    <a:cs typeface="Arial"/>
                  </a:endParaRPr>
                </a:p>
              </p:txBody>
            </p:sp>
            <p:sp>
              <p:nvSpPr>
                <p:cNvPr id="48" name="ZoneTexte 47"/>
                <p:cNvSpPr txBox="1">
                  <a:spLocks noChangeArrowheads="1"/>
                </p:cNvSpPr>
                <p:nvPr/>
              </p:nvSpPr>
              <p:spPr bwMode="auto">
                <a:xfrm>
                  <a:off x="7301605" y="2568040"/>
                  <a:ext cx="1633680" cy="37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fr-FR" sz="1000" b="1" dirty="0">
                      <a:solidFill>
                        <a:srgbClr val="FFFFFF"/>
                      </a:solidFill>
                      <a:latin typeface="Arial"/>
                      <a:cs typeface="Arial"/>
                    </a:rPr>
                    <a:t>Règlement</a:t>
                  </a:r>
                </a:p>
              </p:txBody>
            </p:sp>
          </p:grpSp>
          <p:sp>
            <p:nvSpPr>
              <p:cNvPr id="43" name="ZoneTexte 30"/>
              <p:cNvSpPr txBox="1">
                <a:spLocks noChangeArrowheads="1"/>
              </p:cNvSpPr>
              <p:nvPr/>
            </p:nvSpPr>
            <p:spPr bwMode="auto">
              <a:xfrm>
                <a:off x="7344072" y="4645040"/>
                <a:ext cx="1904511" cy="464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600" tIns="17800" rIns="35600" bIns="17800">
                <a:spAutoFit/>
              </a:bodyPr>
              <a:lstStyle>
                <a:lvl1pPr defTabSz="842963">
                  <a:defRPr>
                    <a:solidFill>
                      <a:schemeClr val="tx1"/>
                    </a:solidFill>
                    <a:latin typeface="Arial" panose="020B0604020202020204" pitchFamily="34" charset="0"/>
                    <a:ea typeface="Geneva" pitchFamily="2" charset="0"/>
                    <a:cs typeface="Geneva" pitchFamily="2" charset="0"/>
                  </a:defRPr>
                </a:lvl1pPr>
                <a:lvl2pPr marL="37931725" indent="-37474525" defTabSz="842963">
                  <a:defRPr>
                    <a:solidFill>
                      <a:schemeClr val="tx1"/>
                    </a:solidFill>
                    <a:latin typeface="Arial" panose="020B0604020202020204" pitchFamily="34" charset="0"/>
                    <a:ea typeface="Geneva" pitchFamily="2" charset="0"/>
                    <a:cs typeface="Geneva" pitchFamily="2" charset="0"/>
                  </a:defRPr>
                </a:lvl2pPr>
                <a:lvl3pPr marL="1143000" indent="-228600" defTabSz="842963">
                  <a:defRPr>
                    <a:solidFill>
                      <a:schemeClr val="tx1"/>
                    </a:solidFill>
                    <a:latin typeface="Arial" panose="020B0604020202020204" pitchFamily="34" charset="0"/>
                    <a:ea typeface="Geneva" pitchFamily="2" charset="0"/>
                    <a:cs typeface="Geneva" pitchFamily="2" charset="0"/>
                  </a:defRPr>
                </a:lvl3pPr>
                <a:lvl4pPr marL="1600200" indent="-228600" defTabSz="842963">
                  <a:defRPr>
                    <a:solidFill>
                      <a:schemeClr val="tx1"/>
                    </a:solidFill>
                    <a:latin typeface="Arial" panose="020B0604020202020204" pitchFamily="34" charset="0"/>
                    <a:ea typeface="Geneva" pitchFamily="2" charset="0"/>
                    <a:cs typeface="Geneva" pitchFamily="2" charset="0"/>
                  </a:defRPr>
                </a:lvl4pPr>
                <a:lvl5pPr marL="2057400" indent="-228600" defTabSz="842963">
                  <a:defRPr>
                    <a:solidFill>
                      <a:schemeClr val="tx1"/>
                    </a:solidFill>
                    <a:latin typeface="Arial" panose="020B0604020202020204" pitchFamily="34" charset="0"/>
                    <a:ea typeface="Geneva" pitchFamily="2" charset="0"/>
                    <a:cs typeface="Geneva" pitchFamily="2" charset="0"/>
                  </a:defRPr>
                </a:lvl5pPr>
                <a:lvl6pPr marL="25146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6pPr>
                <a:lvl7pPr marL="29718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7pPr>
                <a:lvl8pPr marL="34290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8pPr>
                <a:lvl9pPr marL="3886200" indent="-228600" defTabSz="842963" eaLnBrk="0" fontAlgn="base" hangingPunct="0">
                  <a:spcBef>
                    <a:spcPct val="0"/>
                  </a:spcBef>
                  <a:spcAft>
                    <a:spcPct val="0"/>
                  </a:spcAft>
                  <a:defRPr>
                    <a:solidFill>
                      <a:schemeClr val="tx1"/>
                    </a:solidFill>
                    <a:latin typeface="Arial" panose="020B0604020202020204" pitchFamily="34" charset="0"/>
                    <a:ea typeface="Geneva" pitchFamily="2" charset="0"/>
                    <a:cs typeface="Geneva" pitchFamily="2" charset="0"/>
                  </a:defRPr>
                </a:lvl9pPr>
              </a:lstStyle>
              <a:p>
                <a:pPr marL="88900" indent="-88900" eaLnBrk="1" hangingPunct="1">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Carte de paiement,</a:t>
                </a:r>
              </a:p>
              <a:p>
                <a:pPr marL="88900" indent="-88900" eaLnBrk="1" hangingPunct="1">
                  <a:buClr>
                    <a:srgbClr val="CC0000"/>
                  </a:buClr>
                  <a:buFont typeface="Wingdings" panose="05000000000000000000" pitchFamily="2" charset="2"/>
                  <a:buChar char="§"/>
                </a:pPr>
                <a:r>
                  <a:rPr lang="fr-FR" altLang="fr-FR" sz="800" dirty="0">
                    <a:solidFill>
                      <a:srgbClr val="404040"/>
                    </a:solidFill>
                    <a:latin typeface="Arial"/>
                    <a:ea typeface="MS PGothic" panose="020B0600070205080204" pitchFamily="34" charset="-128"/>
                    <a:cs typeface="Arial"/>
                  </a:rPr>
                  <a:t>Processus de paiement en ligne.</a:t>
                </a:r>
              </a:p>
            </p:txBody>
          </p:sp>
        </p:grpSp>
      </p:grpSp>
      <p:sp>
        <p:nvSpPr>
          <p:cNvPr id="91" name="Rectangle 90"/>
          <p:cNvSpPr/>
          <p:nvPr/>
        </p:nvSpPr>
        <p:spPr>
          <a:xfrm>
            <a:off x="346755" y="3991062"/>
            <a:ext cx="3105164" cy="1481609"/>
          </a:xfrm>
          <a:prstGeom prst="rect">
            <a:avLst/>
          </a:prstGeom>
          <a:solidFill>
            <a:srgbClr val="92D050"/>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dirty="0">
                <a:solidFill>
                  <a:srgbClr val="E4002C"/>
                </a:solidFill>
                <a:latin typeface="Arial"/>
                <a:cs typeface="Arial"/>
              </a:rPr>
              <a:t>Le + :</a:t>
            </a:r>
          </a:p>
          <a:p>
            <a:pPr marL="160736" indent="-160736">
              <a:buFont typeface="Arial" charset="0"/>
              <a:buChar char="•"/>
            </a:pPr>
            <a:r>
              <a:rPr lang="fr-FR" sz="1200" dirty="0">
                <a:latin typeface="Arial"/>
                <a:cs typeface="Arial"/>
              </a:rPr>
              <a:t>E-commandes depuis 1990, </a:t>
            </a:r>
          </a:p>
          <a:p>
            <a:pPr marL="160736" indent="-160736">
              <a:buFont typeface="Arial" charset="0"/>
              <a:buChar char="•"/>
            </a:pPr>
            <a:r>
              <a:rPr lang="fr-FR" sz="1200" dirty="0">
                <a:latin typeface="Arial"/>
                <a:cs typeface="Arial"/>
              </a:rPr>
              <a:t>Réduction des documents papier,</a:t>
            </a:r>
          </a:p>
          <a:p>
            <a:pPr marL="160736" indent="-160736">
              <a:buFont typeface="Arial" charset="0"/>
              <a:buChar char="•"/>
            </a:pPr>
            <a:r>
              <a:rPr lang="fr-FR" sz="1200" dirty="0">
                <a:latin typeface="Arial"/>
                <a:cs typeface="Arial"/>
              </a:rPr>
              <a:t>Pas de ressaisie manuelle,</a:t>
            </a:r>
          </a:p>
          <a:p>
            <a:pPr marL="160736" indent="-160736">
              <a:buFont typeface="Arial" charset="0"/>
              <a:buChar char="•"/>
            </a:pPr>
            <a:r>
              <a:rPr lang="fr-FR" sz="1200" dirty="0">
                <a:latin typeface="Arial"/>
                <a:cs typeface="Arial"/>
              </a:rPr>
              <a:t>Réduction des erreurs de commandes,</a:t>
            </a:r>
          </a:p>
          <a:p>
            <a:pPr marL="160736" indent="-160736">
              <a:buFont typeface="Arial" charset="0"/>
              <a:buChar char="•"/>
            </a:pPr>
            <a:r>
              <a:rPr lang="fr-FR" sz="1200" dirty="0">
                <a:latin typeface="Arial"/>
                <a:cs typeface="Arial"/>
              </a:rPr>
              <a:t>Meilleure gestion des livraisons,</a:t>
            </a:r>
          </a:p>
          <a:p>
            <a:pPr marL="160736" indent="-160736">
              <a:buFont typeface="Arial" charset="0"/>
              <a:buChar char="•"/>
            </a:pPr>
            <a:r>
              <a:rPr lang="fr-FR" sz="1200" dirty="0">
                <a:latin typeface="Arial"/>
                <a:cs typeface="Arial"/>
              </a:rPr>
              <a:t>Facilitation du processus E-Paiement.</a:t>
            </a:r>
          </a:p>
        </p:txBody>
      </p:sp>
      <p:sp>
        <p:nvSpPr>
          <p:cNvPr id="72" name="TextBox 6"/>
          <p:cNvSpPr txBox="1"/>
          <p:nvPr/>
        </p:nvSpPr>
        <p:spPr>
          <a:xfrm>
            <a:off x="245225" y="326514"/>
            <a:ext cx="5669634"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pic>
        <p:nvPicPr>
          <p:cNvPr id="73" name="Picture 8">
            <a:extLst>
              <a:ext uri="{FF2B5EF4-FFF2-40B4-BE49-F238E27FC236}">
                <a16:creationId xmlns:a16="http://schemas.microsoft.com/office/drawing/2014/main" id="{06795A1D-EBFD-4864-B944-BF32F4342C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7940" y="4782646"/>
            <a:ext cx="675765" cy="108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30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8372"/>
            <a:ext cx="7559674" cy="951942"/>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8" dirty="0">
              <a:solidFill>
                <a:sysClr val="windowText" lastClr="000000"/>
              </a:solidFill>
              <a:latin typeface="Arial"/>
              <a:cs typeface="Arial"/>
            </a:endParaRPr>
          </a:p>
        </p:txBody>
      </p:sp>
      <p:sp>
        <p:nvSpPr>
          <p:cNvPr id="21" name="Rectangle 20"/>
          <p:cNvSpPr/>
          <p:nvPr/>
        </p:nvSpPr>
        <p:spPr>
          <a:xfrm>
            <a:off x="245225" y="1531708"/>
            <a:ext cx="7041066" cy="2739211"/>
          </a:xfrm>
          <a:prstGeom prst="rect">
            <a:avLst/>
          </a:prstGeom>
        </p:spPr>
        <p:txBody>
          <a:bodyPr wrap="square">
            <a:spAutoFit/>
          </a:bodyPr>
          <a:lstStyle/>
          <a:p>
            <a:pPr marL="285750" indent="-285750" algn="just">
              <a:buFont typeface="Wingdings" panose="05000000000000000000" pitchFamily="2" charset="2"/>
              <a:buChar char="ü"/>
            </a:pPr>
            <a:r>
              <a:rPr lang="fr-FR" sz="1400" b="1" dirty="0">
                <a:solidFill>
                  <a:srgbClr val="E4002C"/>
                </a:solidFill>
                <a:latin typeface="Arial" panose="020B0604020202020204" pitchFamily="34" charset="0"/>
                <a:cs typeface="Arial" panose="020B0604020202020204" pitchFamily="34" charset="0"/>
              </a:rPr>
              <a:t>Engagement 1 : Adhésion au Pacte Mondial des Nations Unies </a:t>
            </a:r>
          </a:p>
          <a:p>
            <a:pPr marL="285750" indent="-285750" algn="just">
              <a:buFont typeface="Wingdings" panose="05000000000000000000" pitchFamily="2" charset="2"/>
              <a:buChar char="ü"/>
            </a:pPr>
            <a:endParaRPr lang="fr-FR" sz="1400" b="1" dirty="0">
              <a:solidFill>
                <a:srgbClr val="E4002C"/>
              </a:solidFill>
              <a:latin typeface="Arial" panose="020B0604020202020204" pitchFamily="34" charset="0"/>
              <a:cs typeface="Arial" panose="020B0604020202020204" pitchFamily="34" charset="0"/>
            </a:endParaRPr>
          </a:p>
          <a:p>
            <a:pPr algn="just"/>
            <a:r>
              <a:rPr lang="fr-FR" sz="1200" b="1" dirty="0">
                <a:solidFill>
                  <a:schemeClr val="tx2">
                    <a:lumMod val="75000"/>
                  </a:schemeClr>
                </a:solidFill>
                <a:latin typeface="Arial" panose="020B0604020202020204" pitchFamily="34" charset="0"/>
                <a:cs typeface="Arial" panose="020B0604020202020204" pitchFamily="34" charset="0"/>
              </a:rPr>
              <a:t>Depuis 2005, Office DEPOT BS adhère au Pacte Mondial des Nations Unies (Global Compact) : </a:t>
            </a:r>
            <a:r>
              <a:rPr lang="fr-FR" sz="1200" dirty="0">
                <a:solidFill>
                  <a:schemeClr val="tx2">
                    <a:lumMod val="75000"/>
                  </a:schemeClr>
                </a:solidFill>
                <a:latin typeface="Arial" panose="020B0604020202020204" pitchFamily="34" charset="0"/>
                <a:cs typeface="Arial" panose="020B0604020202020204" pitchFamily="34" charset="0"/>
              </a:rPr>
              <a:t>initiative visant à adopter une attitude socialement responsable. Pour cela, nous mettons en place et suivons des actions quotidiennes visant à répondre à ses quatre (4) principes.</a:t>
            </a:r>
          </a:p>
          <a:p>
            <a:pPr algn="just"/>
            <a:endParaRPr lang="fr-FR" sz="1200" dirty="0">
              <a:solidFill>
                <a:schemeClr val="tx2">
                  <a:lumMod val="75000"/>
                </a:schemeClr>
              </a:solidFill>
              <a:latin typeface="Arial" panose="020B0604020202020204" pitchFamily="34" charset="0"/>
              <a:cs typeface="Arial" panose="020B0604020202020204" pitchFamily="34" charset="0"/>
            </a:endParaRPr>
          </a:p>
          <a:p>
            <a:pPr marL="1806575" lvl="1" indent="179388">
              <a:buClr>
                <a:srgbClr val="E4002C"/>
              </a:buClr>
              <a:buFont typeface="Arial" panose="020B0604020202020204" pitchFamily="34" charset="0"/>
              <a:buChar char="•"/>
            </a:pPr>
            <a:r>
              <a:rPr lang="fr-FR" sz="1200" b="1" dirty="0">
                <a:solidFill>
                  <a:schemeClr val="tx2">
                    <a:lumMod val="75000"/>
                  </a:schemeClr>
                </a:solidFill>
                <a:latin typeface="Arial" panose="020B0604020202020204" pitchFamily="34" charset="0"/>
                <a:cs typeface="Arial" panose="020B0604020202020204" pitchFamily="34" charset="0"/>
              </a:rPr>
              <a:t>Droits de l’Homme,</a:t>
            </a:r>
          </a:p>
          <a:p>
            <a:pPr marL="1806575" lvl="1" indent="179388">
              <a:buClr>
                <a:srgbClr val="E4002C"/>
              </a:buClr>
              <a:buFont typeface="Arial" panose="020B0604020202020204" pitchFamily="34" charset="0"/>
              <a:buChar char="•"/>
            </a:pPr>
            <a:r>
              <a:rPr lang="fr-FR" sz="1200" b="1" dirty="0">
                <a:solidFill>
                  <a:schemeClr val="tx2">
                    <a:lumMod val="75000"/>
                  </a:schemeClr>
                </a:solidFill>
                <a:latin typeface="Arial" panose="020B0604020202020204" pitchFamily="34" charset="0"/>
                <a:cs typeface="Arial" panose="020B0604020202020204" pitchFamily="34" charset="0"/>
              </a:rPr>
              <a:t>Droits du travail,</a:t>
            </a:r>
          </a:p>
          <a:p>
            <a:pPr marL="1806575" lvl="1" indent="179388">
              <a:buClr>
                <a:srgbClr val="E4002C"/>
              </a:buClr>
              <a:buFont typeface="Arial" panose="020B0604020202020204" pitchFamily="34" charset="0"/>
              <a:buChar char="•"/>
            </a:pPr>
            <a:r>
              <a:rPr lang="fr-FR" sz="1200" b="1" dirty="0">
                <a:solidFill>
                  <a:schemeClr val="tx2">
                    <a:lumMod val="75000"/>
                  </a:schemeClr>
                </a:solidFill>
                <a:latin typeface="Arial" panose="020B0604020202020204" pitchFamily="34" charset="0"/>
                <a:cs typeface="Arial" panose="020B0604020202020204" pitchFamily="34" charset="0"/>
              </a:rPr>
              <a:t>Environnement,</a:t>
            </a:r>
          </a:p>
          <a:p>
            <a:pPr marL="1806575" lvl="1" indent="179388">
              <a:buClr>
                <a:srgbClr val="E4002C"/>
              </a:buClr>
              <a:buFont typeface="Arial" panose="020B0604020202020204" pitchFamily="34" charset="0"/>
              <a:buChar char="•"/>
            </a:pPr>
            <a:r>
              <a:rPr lang="fr-FR" sz="1200" b="1" dirty="0">
                <a:solidFill>
                  <a:schemeClr val="tx2">
                    <a:lumMod val="75000"/>
                  </a:schemeClr>
                </a:solidFill>
                <a:latin typeface="Arial" panose="020B0604020202020204" pitchFamily="34" charset="0"/>
                <a:cs typeface="Arial" panose="020B0604020202020204" pitchFamily="34" charset="0"/>
              </a:rPr>
              <a:t>Lutte contre la corruption.</a:t>
            </a:r>
          </a:p>
          <a:p>
            <a:pPr marL="1806575" lvl="1" indent="179388">
              <a:buClr>
                <a:srgbClr val="E4002C"/>
              </a:buClr>
              <a:buFont typeface="Arial" panose="020B0604020202020204" pitchFamily="34" charset="0"/>
              <a:buChar char="•"/>
            </a:pPr>
            <a:endParaRPr lang="fr-FR" sz="1200" b="1" dirty="0">
              <a:solidFill>
                <a:schemeClr val="tx2">
                  <a:lumMod val="75000"/>
                </a:schemeClr>
              </a:solidFill>
              <a:latin typeface="Arial" panose="020B0604020202020204" pitchFamily="34" charset="0"/>
              <a:cs typeface="Arial" panose="020B0604020202020204" pitchFamily="34" charset="0"/>
            </a:endParaRPr>
          </a:p>
          <a:p>
            <a:pPr algn="just"/>
            <a:r>
              <a:rPr lang="fr-FR" sz="1200" dirty="0">
                <a:solidFill>
                  <a:schemeClr val="tx2">
                    <a:lumMod val="75000"/>
                  </a:schemeClr>
                </a:solidFill>
                <a:latin typeface="Arial" panose="020B0604020202020204" pitchFamily="34" charset="0"/>
                <a:cs typeface="Arial" panose="020B0604020202020204" pitchFamily="34" charset="0"/>
              </a:rPr>
              <a:t>Notre engagement est d’intégrer le développement durable dans nos activités quotidiennes : réduire notre impact environnemental généré par nos activités, prendre en compte le capital santé de nos collaborateurs et développer notre démarche sociétale.</a:t>
            </a:r>
            <a:endParaRPr lang="fr-FR" sz="1200" b="1" dirty="0">
              <a:solidFill>
                <a:schemeClr val="tx2">
                  <a:lumMod val="75000"/>
                </a:schemeClr>
              </a:solidFill>
              <a:latin typeface="Arial" panose="020B0604020202020204" pitchFamily="34" charset="0"/>
              <a:cs typeface="Arial" panose="020B0604020202020204" pitchFamily="34" charset="0"/>
            </a:endParaRPr>
          </a:p>
        </p:txBody>
      </p:sp>
      <p:pic>
        <p:nvPicPr>
          <p:cNvPr id="22"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31" y="2648199"/>
            <a:ext cx="879320" cy="924664"/>
          </a:xfrm>
          <a:prstGeom prst="rect">
            <a:avLst/>
          </a:prstGeom>
        </p:spPr>
      </p:pic>
      <p:pic>
        <p:nvPicPr>
          <p:cNvPr id="27" name="Picture 2" descr="Image result for l’approche sociéta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73" t="5195" r="16354" b="6494"/>
          <a:stretch/>
        </p:blipFill>
        <p:spPr bwMode="auto">
          <a:xfrm>
            <a:off x="6438047" y="518566"/>
            <a:ext cx="886461" cy="9732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2237" y="1135599"/>
            <a:ext cx="6503986" cy="369332"/>
          </a:xfrm>
          <a:prstGeom prst="rect">
            <a:avLst/>
          </a:prstGeom>
        </p:spPr>
        <p:txBody>
          <a:bodyPr wrap="square">
            <a:spAutoFit/>
          </a:bodyPr>
          <a:lstStyle/>
          <a:p>
            <a:pPr>
              <a:spcBef>
                <a:spcPts val="600"/>
              </a:spcBef>
            </a:pPr>
            <a:r>
              <a:rPr lang="fr-FR" b="1" dirty="0">
                <a:solidFill>
                  <a:srgbClr val="E4002C"/>
                </a:solidFill>
                <a:latin typeface="Arial" panose="020B0604020202020204" pitchFamily="34" charset="0"/>
                <a:ea typeface="Arial MT Light" charset="0"/>
                <a:cs typeface="Arial" panose="020B0604020202020204" pitchFamily="34" charset="0"/>
              </a:rPr>
              <a:t>Nos engagements</a:t>
            </a:r>
          </a:p>
        </p:txBody>
      </p:sp>
      <p:sp>
        <p:nvSpPr>
          <p:cNvPr id="25" name="TextBox 6"/>
          <p:cNvSpPr txBox="1"/>
          <p:nvPr/>
        </p:nvSpPr>
        <p:spPr>
          <a:xfrm>
            <a:off x="245225" y="326514"/>
            <a:ext cx="5669634"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sp>
        <p:nvSpPr>
          <p:cNvPr id="26" name="Rectangle 25"/>
          <p:cNvSpPr/>
          <p:nvPr/>
        </p:nvSpPr>
        <p:spPr>
          <a:xfrm>
            <a:off x="270742" y="5695985"/>
            <a:ext cx="7041066" cy="3354765"/>
          </a:xfrm>
          <a:prstGeom prst="rect">
            <a:avLst/>
          </a:prstGeom>
        </p:spPr>
        <p:txBody>
          <a:bodyPr wrap="square">
            <a:spAutoFit/>
          </a:bodyPr>
          <a:lstStyle/>
          <a:p>
            <a:pPr marL="285750" indent="-285750" algn="just">
              <a:spcBef>
                <a:spcPct val="0"/>
              </a:spcBef>
              <a:buFont typeface="Wingdings" panose="05000000000000000000" pitchFamily="2" charset="2"/>
              <a:buChar char="ü"/>
            </a:pPr>
            <a:r>
              <a:rPr lang="fr-FR" altLang="fr-FR" sz="1400" b="1" dirty="0">
                <a:solidFill>
                  <a:srgbClr val="E4002C"/>
                </a:solidFill>
                <a:latin typeface="Arial" panose="020B0604020202020204" pitchFamily="34" charset="0"/>
                <a:cs typeface="Arial" panose="020B0604020202020204" pitchFamily="34" charset="0"/>
              </a:rPr>
              <a:t>Politique et stratégie RSE Office DEPOT France</a:t>
            </a: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r>
              <a:rPr lang="fr-FR" sz="1200" dirty="0">
                <a:solidFill>
                  <a:schemeClr val="tx2">
                    <a:lumMod val="75000"/>
                  </a:schemeClr>
                </a:solidFill>
                <a:latin typeface="Arial" panose="020B0604020202020204" pitchFamily="34" charset="0"/>
                <a:cs typeface="Arial" panose="020B0604020202020204" pitchFamily="34" charset="0"/>
              </a:rPr>
              <a:t>Pour reprendre les mots de notre Responsable QHS&amp;SE et démarche RSE, Roger SCHENK :  « Pour mener une </a:t>
            </a:r>
            <a:r>
              <a:rPr lang="fr-FR" altLang="fr-FR" sz="1200" dirty="0">
                <a:solidFill>
                  <a:schemeClr val="tx2">
                    <a:lumMod val="75000"/>
                  </a:schemeClr>
                </a:solidFill>
                <a:latin typeface="Arial" panose="020B0604020202020204" pitchFamily="34" charset="0"/>
                <a:cs typeface="Arial" panose="020B0604020202020204" pitchFamily="34" charset="0"/>
              </a:rPr>
              <a:t>démarche de RSE de façon efficace et pertinente, il existe cinq (5) règles fondamentales que sont : </a:t>
            </a:r>
          </a:p>
          <a:p>
            <a:pPr marL="171450" indent="-171450" algn="just">
              <a:spcBef>
                <a:spcPct val="0"/>
              </a:spcBef>
              <a:buFont typeface="Arial" panose="020B0604020202020204" pitchFamily="34" charset="0"/>
              <a:buChar char="•"/>
            </a:pPr>
            <a:r>
              <a:rPr lang="fr-FR" altLang="fr-FR" sz="1200" dirty="0">
                <a:solidFill>
                  <a:schemeClr val="tx2">
                    <a:lumMod val="75000"/>
                  </a:schemeClr>
                </a:solidFill>
                <a:latin typeface="Arial" panose="020B0604020202020204" pitchFamily="34" charset="0"/>
                <a:cs typeface="Arial" panose="020B0604020202020204" pitchFamily="34" charset="0"/>
              </a:rPr>
              <a:t>l’orientation et les enjeux du Développement Durable (consommation d’énergie, émission de CO2, consommation d’eau, équité des rémunérations, développement économique et social, engagement des salariés,…),</a:t>
            </a:r>
          </a:p>
          <a:p>
            <a:pPr marL="171450" indent="-171450" algn="just">
              <a:spcBef>
                <a:spcPct val="0"/>
              </a:spcBef>
              <a:buFont typeface="Arial" panose="020B0604020202020204" pitchFamily="34" charset="0"/>
              <a:buChar char="•"/>
            </a:pPr>
            <a:r>
              <a:rPr lang="fr-FR" altLang="fr-FR" sz="1200" dirty="0">
                <a:solidFill>
                  <a:schemeClr val="tx2">
                    <a:lumMod val="75000"/>
                  </a:schemeClr>
                </a:solidFill>
                <a:latin typeface="Arial" panose="020B0604020202020204" pitchFamily="34" charset="0"/>
                <a:cs typeface="Arial" panose="020B0604020202020204" pitchFamily="34" charset="0"/>
              </a:rPr>
              <a:t>la co-construction par le dialogue avec les parties prenantes que sont nos clients, nos partenaires, nos financeurs, nos actionnaires, nos partenaires publics et privés ou les communautés affectées,</a:t>
            </a:r>
          </a:p>
          <a:p>
            <a:pPr marL="171450" indent="-171450" algn="just">
              <a:spcBef>
                <a:spcPct val="0"/>
              </a:spcBef>
              <a:buFont typeface="Arial" panose="020B0604020202020204" pitchFamily="34" charset="0"/>
              <a:buChar char="•"/>
            </a:pPr>
            <a:r>
              <a:rPr lang="fr-FR" altLang="fr-FR" sz="1200" dirty="0">
                <a:solidFill>
                  <a:schemeClr val="tx2">
                    <a:lumMod val="75000"/>
                  </a:schemeClr>
                </a:solidFill>
                <a:latin typeface="Arial" panose="020B0604020202020204" pitchFamily="34" charset="0"/>
                <a:cs typeface="Arial" panose="020B0604020202020204" pitchFamily="34" charset="0"/>
              </a:rPr>
              <a:t>l’intégration et l’engagement par tous les acteurs de l’entreprise à la co-construction de l’éco-conception, des éco-gestes et des engagements public, d’allocation, de fonds et d’impulsion,</a:t>
            </a:r>
          </a:p>
          <a:p>
            <a:pPr marL="171450" indent="-171450" algn="just">
              <a:spcBef>
                <a:spcPct val="0"/>
              </a:spcBef>
              <a:buFont typeface="Arial" panose="020B0604020202020204" pitchFamily="34" charset="0"/>
              <a:buChar char="•"/>
            </a:pPr>
            <a:r>
              <a:rPr lang="fr-FR" altLang="fr-FR" sz="1200" dirty="0">
                <a:solidFill>
                  <a:schemeClr val="tx2">
                    <a:lumMod val="75000"/>
                  </a:schemeClr>
                </a:solidFill>
                <a:latin typeface="Arial" panose="020B0604020202020204" pitchFamily="34" charset="0"/>
                <a:cs typeface="Arial" panose="020B0604020202020204" pitchFamily="34" charset="0"/>
              </a:rPr>
              <a:t>le jusqu’au boutisme par la connaissance la plus large possible des impacts et de leur mesure fine, </a:t>
            </a:r>
          </a:p>
          <a:p>
            <a:pPr marL="171450" indent="-171450" algn="just">
              <a:spcBef>
                <a:spcPct val="0"/>
              </a:spcBef>
              <a:buFont typeface="Arial" panose="020B0604020202020204" pitchFamily="34" charset="0"/>
              <a:buChar char="•"/>
            </a:pPr>
            <a:r>
              <a:rPr lang="fr-FR" altLang="fr-FR" sz="1200" dirty="0">
                <a:solidFill>
                  <a:schemeClr val="tx2">
                    <a:lumMod val="75000"/>
                  </a:schemeClr>
                </a:solidFill>
                <a:latin typeface="Arial" panose="020B0604020202020204" pitchFamily="34" charset="0"/>
                <a:cs typeface="Arial" panose="020B0604020202020204" pitchFamily="34" charset="0"/>
              </a:rPr>
              <a:t>l’authenticité, de la transparence et de l’humilité pour récolter les fruits en termes d’image, de réputation et de confiance.</a:t>
            </a:r>
          </a:p>
          <a:p>
            <a:pPr algn="just">
              <a:spcBef>
                <a:spcPct val="0"/>
              </a:spcBef>
            </a:pPr>
            <a:r>
              <a:rPr lang="fr-FR" altLang="fr-FR" sz="1200" dirty="0">
                <a:solidFill>
                  <a:schemeClr val="tx2">
                    <a:lumMod val="75000"/>
                  </a:schemeClr>
                </a:solidFill>
                <a:latin typeface="Arial" panose="020B0604020202020204" pitchFamily="34" charset="0"/>
                <a:cs typeface="Arial" panose="020B0604020202020204" pitchFamily="34" charset="0"/>
              </a:rPr>
              <a:t>Elle doit être ponctuée d’interrogations régulières, de prises de décisions durables et permettre d’obtenir un équilibre économique, social et environnemental pérenne dans le temps.»</a:t>
            </a:r>
          </a:p>
        </p:txBody>
      </p:sp>
      <p:sp>
        <p:nvSpPr>
          <p:cNvPr id="2" name="Rectangle 1">
            <a:extLst>
              <a:ext uri="{FF2B5EF4-FFF2-40B4-BE49-F238E27FC236}">
                <a16:creationId xmlns:a16="http://schemas.microsoft.com/office/drawing/2014/main" id="{0F09B6BC-4772-4CD7-88D8-5660B47C054C}"/>
              </a:ext>
            </a:extLst>
          </p:cNvPr>
          <p:cNvSpPr/>
          <p:nvPr/>
        </p:nvSpPr>
        <p:spPr>
          <a:xfrm>
            <a:off x="245224" y="4300955"/>
            <a:ext cx="7066584" cy="1261884"/>
          </a:xfrm>
          <a:prstGeom prst="rect">
            <a:avLst/>
          </a:prstGeom>
        </p:spPr>
        <p:txBody>
          <a:bodyPr wrap="square">
            <a:spAutoFit/>
          </a:bodyPr>
          <a:lstStyle/>
          <a:p>
            <a:pPr marL="285750" indent="-285750" algn="just">
              <a:buFont typeface="Wingdings" panose="05000000000000000000" pitchFamily="2" charset="2"/>
              <a:buChar char="ü"/>
            </a:pPr>
            <a:r>
              <a:rPr lang="fr-FR" sz="1400" b="1" dirty="0">
                <a:solidFill>
                  <a:srgbClr val="E4002C"/>
                </a:solidFill>
                <a:latin typeface="Arial" panose="020B0604020202020204" pitchFamily="34" charset="0"/>
                <a:cs typeface="Arial" panose="020B0604020202020204" pitchFamily="34" charset="0"/>
              </a:rPr>
              <a:t>Engagement 2 : Signataire de la charte UFIPÄ </a:t>
            </a:r>
          </a:p>
          <a:p>
            <a:pPr marL="285750" indent="-285750" algn="just">
              <a:buFont typeface="Wingdings" panose="05000000000000000000" pitchFamily="2" charset="2"/>
              <a:buChar char="ü"/>
            </a:pPr>
            <a:endParaRPr lang="fr-FR" sz="1400" b="1" dirty="0">
              <a:solidFill>
                <a:srgbClr val="E4002C"/>
              </a:solidFill>
              <a:latin typeface="Arial" panose="020B0604020202020204" pitchFamily="34" charset="0"/>
              <a:cs typeface="Arial" panose="020B0604020202020204" pitchFamily="34" charset="0"/>
            </a:endParaRPr>
          </a:p>
          <a:p>
            <a:pPr lvl="4" algn="just"/>
            <a:r>
              <a:rPr lang="fr-FR" sz="1200" b="1" dirty="0">
                <a:solidFill>
                  <a:schemeClr val="tx2">
                    <a:lumMod val="75000"/>
                  </a:schemeClr>
                </a:solidFill>
                <a:latin typeface="Arial" panose="020B0604020202020204" pitchFamily="34" charset="0"/>
                <a:cs typeface="Arial" panose="020B0604020202020204" pitchFamily="34" charset="0"/>
              </a:rPr>
              <a:t>Depuis 2018, Office DEPOT France est membre actif d’UFIPA</a:t>
            </a:r>
            <a:r>
              <a:rPr lang="fr-FR" sz="1200" dirty="0">
                <a:solidFill>
                  <a:schemeClr val="tx2">
                    <a:lumMod val="75000"/>
                  </a:schemeClr>
                </a:solidFill>
                <a:latin typeface="Arial" panose="020B0604020202020204" pitchFamily="34" charset="0"/>
                <a:cs typeface="Arial" panose="020B0604020202020204" pitchFamily="34" charset="0"/>
              </a:rPr>
              <a:t> et a signé la charte. Elle est composée de 10 engagements qui répondent à la volonté de notre profession d'être irréprochable dans le sérieux, l'honnêteté et la qualité des services délivrés à nos clients.</a:t>
            </a:r>
            <a:endParaRPr lang="fr-FR" sz="1200" b="1" dirty="0">
              <a:solidFill>
                <a:schemeClr val="tx2">
                  <a:lumMod val="75000"/>
                </a:schemeClr>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DCC177EC-E8E3-4154-BC7C-53FD92F8308E}"/>
              </a:ext>
            </a:extLst>
          </p:cNvPr>
          <p:cNvPicPr>
            <a:picLocks noChangeAspect="1"/>
          </p:cNvPicPr>
          <p:nvPr/>
        </p:nvPicPr>
        <p:blipFill>
          <a:blip r:embed="rId5"/>
          <a:stretch>
            <a:fillRect/>
          </a:stretch>
        </p:blipFill>
        <p:spPr>
          <a:xfrm>
            <a:off x="506740" y="4775200"/>
            <a:ext cx="1395334" cy="726756"/>
          </a:xfrm>
          <a:prstGeom prst="rect">
            <a:avLst/>
          </a:prstGeom>
        </p:spPr>
      </p:pic>
      <p:sp>
        <p:nvSpPr>
          <p:cNvPr id="19" name="Espace réservé du numéro de diapositive 1">
            <a:extLst>
              <a:ext uri="{FF2B5EF4-FFF2-40B4-BE49-F238E27FC236}">
                <a16:creationId xmlns:a16="http://schemas.microsoft.com/office/drawing/2014/main" id="{E7F6DE6C-D40E-4469-A860-055362CBE273}"/>
              </a:ext>
            </a:extLst>
          </p:cNvPr>
          <p:cNvSpPr>
            <a:spLocks noGrp="1"/>
          </p:cNvSpPr>
          <p:nvPr>
            <p:ph type="sldNum" sz="quarter" idx="12"/>
          </p:nvPr>
        </p:nvSpPr>
        <p:spPr>
          <a:xfrm>
            <a:off x="5858748" y="10224230"/>
            <a:ext cx="1700927" cy="467583"/>
          </a:xfrm>
        </p:spPr>
        <p:txBody>
          <a:bodyPr/>
          <a:lstStyle/>
          <a:p>
            <a:fld id="{780133CE-D7B5-4FAD-80FF-27FCB1E2E544}" type="slidenum">
              <a:rPr lang="en-US" smtClean="0"/>
              <a:t>2</a:t>
            </a:fld>
            <a:endParaRPr lang="en-US" dirty="0"/>
          </a:p>
        </p:txBody>
      </p:sp>
    </p:spTree>
    <p:extLst>
      <p:ext uri="{BB962C8B-B14F-4D97-AF65-F5344CB8AC3E}">
        <p14:creationId xmlns:p14="http://schemas.microsoft.com/office/powerpoint/2010/main" val="30472543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7" name="Rectangle 46"/>
          <p:cNvSpPr/>
          <p:nvPr/>
        </p:nvSpPr>
        <p:spPr>
          <a:xfrm>
            <a:off x="1" y="109403"/>
            <a:ext cx="7559674"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2" name="Espace réservé du numéro de diapositive 1"/>
          <p:cNvSpPr>
            <a:spLocks noGrp="1"/>
          </p:cNvSpPr>
          <p:nvPr>
            <p:ph type="sldNum" sz="quarter" idx="12"/>
          </p:nvPr>
        </p:nvSpPr>
        <p:spPr>
          <a:xfrm>
            <a:off x="5858748" y="10224230"/>
            <a:ext cx="1700927" cy="467583"/>
          </a:xfrm>
        </p:spPr>
        <p:txBody>
          <a:bodyPr/>
          <a:lstStyle/>
          <a:p>
            <a:fld id="{780133CE-D7B5-4FAD-80FF-27FCB1E2E544}" type="slidenum">
              <a:rPr lang="en-US" smtClean="0"/>
              <a:t>3</a:t>
            </a:fld>
            <a:endParaRPr lang="en-US" dirty="0"/>
          </a:p>
        </p:txBody>
      </p:sp>
      <p:sp>
        <p:nvSpPr>
          <p:cNvPr id="3" name="Rectangle 2"/>
          <p:cNvSpPr/>
          <p:nvPr/>
        </p:nvSpPr>
        <p:spPr>
          <a:xfrm>
            <a:off x="304800" y="1547588"/>
            <a:ext cx="6959600" cy="646331"/>
          </a:xfrm>
          <a:prstGeom prst="rect">
            <a:avLst/>
          </a:prstGeom>
        </p:spPr>
        <p:txBody>
          <a:bodyPr wrap="square">
            <a:spAutoFit/>
          </a:bodyPr>
          <a:lstStyle/>
          <a:p>
            <a:pPr algn="just">
              <a:buClr>
                <a:schemeClr val="lt1"/>
              </a:buClr>
              <a:buSzPct val="100000"/>
            </a:pPr>
            <a:r>
              <a:rPr lang="fr-FR" sz="1200" dirty="0">
                <a:solidFill>
                  <a:schemeClr val="tx1">
                    <a:lumMod val="65000"/>
                    <a:lumOff val="35000"/>
                  </a:schemeClr>
                </a:solidFill>
                <a:latin typeface="Arial" panose="020B0604020202020204" pitchFamily="34" charset="0"/>
                <a:cs typeface="Arial" panose="020B0604020202020204" pitchFamily="34" charset="0"/>
                <a:sym typeface="Arial"/>
              </a:rPr>
              <a:t>Nous nous attachons à préserver la planète en améliorant nos prestations environnementales avec nos clients et nos fournisseurs.</a:t>
            </a:r>
          </a:p>
          <a:p>
            <a:pPr algn="just">
              <a:buClr>
                <a:schemeClr val="lt1"/>
              </a:buClr>
              <a:buSzPct val="100000"/>
            </a:pPr>
            <a:r>
              <a:rPr lang="fr-FR" sz="1200" b="1" dirty="0">
                <a:solidFill>
                  <a:schemeClr val="tx1">
                    <a:lumMod val="65000"/>
                    <a:lumOff val="35000"/>
                  </a:schemeClr>
                </a:solidFill>
                <a:latin typeface="Arial" panose="020B0604020202020204" pitchFamily="34" charset="0"/>
                <a:cs typeface="Arial" panose="020B0604020202020204" pitchFamily="34" charset="0"/>
                <a:sym typeface="Arial"/>
              </a:rPr>
              <a:t>Cette philosophie se traduit par un ensemble d’actions et d’initiatives durables</a:t>
            </a:r>
            <a:r>
              <a:rPr lang="fr-FR" sz="1200" dirty="0">
                <a:solidFill>
                  <a:schemeClr val="tx1">
                    <a:lumMod val="65000"/>
                    <a:lumOff val="35000"/>
                  </a:schemeClr>
                </a:solidFill>
                <a:latin typeface="Arial" panose="020B0604020202020204" pitchFamily="34" charset="0"/>
                <a:cs typeface="Arial" panose="020B0604020202020204" pitchFamily="34" charset="0"/>
                <a:sym typeface="Arial"/>
              </a:rPr>
              <a:t>.</a:t>
            </a:r>
          </a:p>
        </p:txBody>
      </p:sp>
      <p:sp>
        <p:nvSpPr>
          <p:cNvPr id="18" name="TextBox 3"/>
          <p:cNvSpPr txBox="1"/>
          <p:nvPr/>
        </p:nvSpPr>
        <p:spPr>
          <a:xfrm>
            <a:off x="304800" y="1222067"/>
            <a:ext cx="4205745" cy="338554"/>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Un engagement RSE* confirmé</a:t>
            </a:r>
          </a:p>
        </p:txBody>
      </p:sp>
      <p:grpSp>
        <p:nvGrpSpPr>
          <p:cNvPr id="20" name="Groupe 19"/>
          <p:cNvGrpSpPr/>
          <p:nvPr/>
        </p:nvGrpSpPr>
        <p:grpSpPr>
          <a:xfrm>
            <a:off x="916727" y="2535288"/>
            <a:ext cx="5716072" cy="2060988"/>
            <a:chOff x="245225" y="3894742"/>
            <a:chExt cx="7042291" cy="2655400"/>
          </a:xfrm>
          <a:solidFill>
            <a:srgbClr val="00B050"/>
          </a:solidFill>
        </p:grpSpPr>
        <p:cxnSp>
          <p:nvCxnSpPr>
            <p:cNvPr id="21" name="Connecteur droit avec flèche 20"/>
            <p:cNvCxnSpPr>
              <a:stCxn id="41" idx="1"/>
            </p:cNvCxnSpPr>
            <p:nvPr/>
          </p:nvCxnSpPr>
          <p:spPr>
            <a:xfrm flipH="1">
              <a:off x="4411626" y="4552197"/>
              <a:ext cx="843795" cy="1035277"/>
            </a:xfrm>
            <a:prstGeom prst="straightConnector1">
              <a:avLst/>
            </a:prstGeom>
            <a:grpFill/>
            <a:ln w="12700" cmpd="dbl">
              <a:solidFill>
                <a:schemeClr val="accent6">
                  <a:lumMod val="75000"/>
                </a:schemeClr>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40" idx="2"/>
            </p:cNvCxnSpPr>
            <p:nvPr/>
          </p:nvCxnSpPr>
          <p:spPr>
            <a:xfrm flipH="1">
              <a:off x="3783886" y="4741078"/>
              <a:ext cx="1" cy="737820"/>
            </a:xfrm>
            <a:prstGeom prst="straightConnector1">
              <a:avLst/>
            </a:prstGeom>
            <a:grpFill/>
            <a:ln w="12700" cmpd="dbl">
              <a:solidFill>
                <a:schemeClr val="accent6">
                  <a:lumMod val="75000"/>
                </a:schemeClr>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39" idx="3"/>
            </p:cNvCxnSpPr>
            <p:nvPr/>
          </p:nvCxnSpPr>
          <p:spPr>
            <a:xfrm>
              <a:off x="2312354" y="4544714"/>
              <a:ext cx="869257" cy="1042760"/>
            </a:xfrm>
            <a:prstGeom prst="straightConnector1">
              <a:avLst/>
            </a:prstGeom>
            <a:grpFill/>
            <a:ln w="12700" cmpd="dbl">
              <a:solidFill>
                <a:schemeClr val="accent6">
                  <a:lumMod val="75000"/>
                </a:schemeClr>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37" idx="3"/>
            </p:cNvCxnSpPr>
            <p:nvPr/>
          </p:nvCxnSpPr>
          <p:spPr>
            <a:xfrm>
              <a:off x="2317366" y="5410728"/>
              <a:ext cx="595013" cy="371987"/>
            </a:xfrm>
            <a:prstGeom prst="straightConnector1">
              <a:avLst/>
            </a:prstGeom>
            <a:grpFill/>
            <a:ln w="12700" cmpd="dbl">
              <a:solidFill>
                <a:schemeClr val="accent6">
                  <a:lumMod val="75000"/>
                </a:schemeClr>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38" idx="3"/>
            </p:cNvCxnSpPr>
            <p:nvPr/>
          </p:nvCxnSpPr>
          <p:spPr>
            <a:xfrm flipV="1">
              <a:off x="2312354" y="6207504"/>
              <a:ext cx="507846" cy="4606"/>
            </a:xfrm>
            <a:prstGeom prst="straightConnector1">
              <a:avLst/>
            </a:prstGeom>
            <a:grpFill/>
            <a:ln w="12700" cmpd="dbl">
              <a:solidFill>
                <a:schemeClr val="accent6">
                  <a:lumMod val="75000"/>
                </a:schemeClr>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2932116" y="5587474"/>
              <a:ext cx="1703541" cy="962668"/>
            </a:xfrm>
            <a:prstGeom prst="ellipse">
              <a:avLst/>
            </a:prstGeom>
            <a:grpFill/>
            <a:ln w="12700">
              <a:solidFill>
                <a:schemeClr val="accent6">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RSE</a:t>
              </a:r>
            </a:p>
          </p:txBody>
        </p:sp>
        <p:sp>
          <p:nvSpPr>
            <p:cNvPr id="37" name="Rectangle à coins arrondis 36"/>
            <p:cNvSpPr/>
            <p:nvPr/>
          </p:nvSpPr>
          <p:spPr>
            <a:xfrm>
              <a:off x="245225" y="5075686"/>
              <a:ext cx="2072141" cy="670083"/>
            </a:xfrm>
            <a:prstGeom prst="roundRect">
              <a:avLst/>
            </a:prstGeom>
            <a:grpFill/>
            <a:ln w="12700">
              <a:solidFill>
                <a:schemeClr val="accent6">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Arial" panose="020B0604020202020204" pitchFamily="34" charset="0"/>
                  <a:cs typeface="Arial" panose="020B0604020202020204" pitchFamily="34" charset="0"/>
                </a:rPr>
                <a:t>Responsabilité des entreprises</a:t>
              </a:r>
            </a:p>
          </p:txBody>
        </p:sp>
        <p:sp>
          <p:nvSpPr>
            <p:cNvPr id="38" name="Rectangle à coins arrondis 37"/>
            <p:cNvSpPr/>
            <p:nvPr/>
          </p:nvSpPr>
          <p:spPr>
            <a:xfrm>
              <a:off x="245225" y="5930071"/>
              <a:ext cx="2067129" cy="564077"/>
            </a:xfrm>
            <a:prstGeom prst="roundRect">
              <a:avLst/>
            </a:prstGeom>
            <a:grpFill/>
            <a:ln w="12700">
              <a:solidFill>
                <a:schemeClr val="accent6">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Arial" panose="020B0604020202020204" pitchFamily="34" charset="0"/>
                  <a:cs typeface="Arial" panose="020B0604020202020204" pitchFamily="34" charset="0"/>
                </a:rPr>
                <a:t>Durabilité</a:t>
              </a:r>
            </a:p>
          </p:txBody>
        </p:sp>
        <p:sp>
          <p:nvSpPr>
            <p:cNvPr id="39" name="Rectangle à coins arrondis 38"/>
            <p:cNvSpPr/>
            <p:nvPr/>
          </p:nvSpPr>
          <p:spPr>
            <a:xfrm>
              <a:off x="245225" y="4202433"/>
              <a:ext cx="2067129" cy="684561"/>
            </a:xfrm>
            <a:prstGeom prst="roundRect">
              <a:avLst/>
            </a:prstGeom>
            <a:grpFill/>
            <a:ln w="12700">
              <a:solidFill>
                <a:schemeClr val="accent6">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Arial" panose="020B0604020202020204" pitchFamily="34" charset="0"/>
                  <a:cs typeface="Arial" panose="020B0604020202020204" pitchFamily="34" charset="0"/>
                </a:rPr>
                <a:t>Création d’une valeur partagée</a:t>
              </a:r>
            </a:p>
          </p:txBody>
        </p:sp>
        <p:sp>
          <p:nvSpPr>
            <p:cNvPr id="40" name="Rectangle à coins arrondis 39"/>
            <p:cNvSpPr/>
            <p:nvPr/>
          </p:nvSpPr>
          <p:spPr>
            <a:xfrm>
              <a:off x="2633071" y="3894742"/>
              <a:ext cx="2301632" cy="846336"/>
            </a:xfrm>
            <a:prstGeom prst="roundRect">
              <a:avLst/>
            </a:prstGeom>
            <a:grpFill/>
            <a:ln w="12700">
              <a:solidFill>
                <a:schemeClr val="accent6">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Arial" panose="020B0604020202020204" pitchFamily="34" charset="0"/>
                  <a:cs typeface="Arial" panose="020B0604020202020204" pitchFamily="34" charset="0"/>
                </a:rPr>
                <a:t>Questions environnementales et sociétales</a:t>
              </a:r>
            </a:p>
          </p:txBody>
        </p:sp>
        <p:sp>
          <p:nvSpPr>
            <p:cNvPr id="41" name="Rectangle à coins arrondis 40"/>
            <p:cNvSpPr/>
            <p:nvPr/>
          </p:nvSpPr>
          <p:spPr>
            <a:xfrm>
              <a:off x="5255421" y="4202433"/>
              <a:ext cx="2032095" cy="699527"/>
            </a:xfrm>
            <a:prstGeom prst="roundRect">
              <a:avLst/>
            </a:prstGeom>
            <a:grpFill/>
            <a:ln w="12700">
              <a:solidFill>
                <a:schemeClr val="accent6">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Arial" panose="020B0604020202020204" pitchFamily="34" charset="0"/>
                  <a:cs typeface="Arial" panose="020B0604020202020204" pitchFamily="34" charset="0"/>
                </a:rPr>
                <a:t>Investissements responsables</a:t>
              </a:r>
            </a:p>
          </p:txBody>
        </p:sp>
        <p:sp>
          <p:nvSpPr>
            <p:cNvPr id="42" name="Rectangle à coins arrondis 41"/>
            <p:cNvSpPr/>
            <p:nvPr/>
          </p:nvSpPr>
          <p:spPr>
            <a:xfrm>
              <a:off x="5250922" y="5074069"/>
              <a:ext cx="2036594" cy="671700"/>
            </a:xfrm>
            <a:prstGeom prst="roundRect">
              <a:avLst/>
            </a:prstGeom>
            <a:grpFill/>
            <a:ln w="12700">
              <a:solidFill>
                <a:schemeClr val="accent6">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Arial" panose="020B0604020202020204" pitchFamily="34" charset="0"/>
                  <a:cs typeface="Arial" panose="020B0604020202020204" pitchFamily="34" charset="0"/>
                </a:rPr>
                <a:t>Entreprise responsable</a:t>
              </a:r>
            </a:p>
          </p:txBody>
        </p:sp>
        <p:sp>
          <p:nvSpPr>
            <p:cNvPr id="43" name="Rectangle à coins arrondis 42"/>
            <p:cNvSpPr/>
            <p:nvPr/>
          </p:nvSpPr>
          <p:spPr>
            <a:xfrm>
              <a:off x="5250922" y="5930071"/>
              <a:ext cx="2036594" cy="564077"/>
            </a:xfrm>
            <a:prstGeom prst="roundRect">
              <a:avLst/>
            </a:prstGeom>
            <a:grpFill/>
            <a:ln w="12700">
              <a:solidFill>
                <a:schemeClr val="accent6">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Arial" panose="020B0604020202020204" pitchFamily="34" charset="0"/>
                  <a:cs typeface="Arial" panose="020B0604020202020204" pitchFamily="34" charset="0"/>
                </a:rPr>
                <a:t>Conscience sociale</a:t>
              </a:r>
            </a:p>
          </p:txBody>
        </p:sp>
        <p:cxnSp>
          <p:nvCxnSpPr>
            <p:cNvPr id="44" name="Connecteur droit avec flèche 43"/>
            <p:cNvCxnSpPr>
              <a:stCxn id="43" idx="1"/>
            </p:cNvCxnSpPr>
            <p:nvPr/>
          </p:nvCxnSpPr>
          <p:spPr>
            <a:xfrm flipH="1" flipV="1">
              <a:off x="4747573" y="6207504"/>
              <a:ext cx="503349" cy="4606"/>
            </a:xfrm>
            <a:prstGeom prst="straightConnector1">
              <a:avLst/>
            </a:prstGeom>
            <a:grpFill/>
            <a:ln w="12700" cmpd="dbl">
              <a:solidFill>
                <a:schemeClr val="accent6">
                  <a:lumMod val="75000"/>
                </a:schemeClr>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42" idx="1"/>
            </p:cNvCxnSpPr>
            <p:nvPr/>
          </p:nvCxnSpPr>
          <p:spPr>
            <a:xfrm flipH="1">
              <a:off x="4655394" y="5409919"/>
              <a:ext cx="595528" cy="361857"/>
            </a:xfrm>
            <a:prstGeom prst="straightConnector1">
              <a:avLst/>
            </a:prstGeom>
            <a:grpFill/>
            <a:ln w="12700" cmpd="dbl">
              <a:solidFill>
                <a:schemeClr val="accent6">
                  <a:lumMod val="75000"/>
                </a:schemeClr>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3584423" y="10430203"/>
            <a:ext cx="3457462" cy="261610"/>
          </a:xfrm>
          <a:prstGeom prst="rect">
            <a:avLst/>
          </a:prstGeom>
        </p:spPr>
        <p:txBody>
          <a:bodyPr wrap="square">
            <a:spAutoFit/>
          </a:bodyPr>
          <a:lstStyle/>
          <a:p>
            <a:r>
              <a:rPr lang="fr-FR" sz="1100" i="1" dirty="0">
                <a:solidFill>
                  <a:srgbClr val="E4002C"/>
                </a:solidFill>
                <a:latin typeface="Arial" panose="020B0604020202020204" pitchFamily="34" charset="0"/>
                <a:cs typeface="Arial" panose="020B0604020202020204" pitchFamily="34" charset="0"/>
              </a:rPr>
              <a:t>*  </a:t>
            </a:r>
            <a:r>
              <a:rPr lang="fr-FR" sz="1100" i="1" dirty="0">
                <a:solidFill>
                  <a:schemeClr val="tx1">
                    <a:lumMod val="65000"/>
                    <a:lumOff val="35000"/>
                  </a:schemeClr>
                </a:solidFill>
                <a:latin typeface="Arial" panose="020B0604020202020204" pitchFamily="34" charset="0"/>
                <a:cs typeface="Arial" panose="020B0604020202020204" pitchFamily="34" charset="0"/>
              </a:rPr>
              <a:t>RSE : Responsabilité Sociétale des Entreprises</a:t>
            </a:r>
            <a:endParaRPr lang="fr-FR" sz="1100" b="0" i="1" dirty="0">
              <a:solidFill>
                <a:schemeClr val="tx1">
                  <a:lumMod val="65000"/>
                  <a:lumOff val="35000"/>
                </a:schemeClr>
              </a:solidFill>
              <a:effectLst/>
              <a:latin typeface="Arial" panose="020B0604020202020204" pitchFamily="34" charset="0"/>
              <a:cs typeface="Arial" panose="020B0604020202020204" pitchFamily="34" charset="0"/>
            </a:endParaRPr>
          </a:p>
        </p:txBody>
      </p:sp>
      <p:sp>
        <p:nvSpPr>
          <p:cNvPr id="57" name="TextBox 6"/>
          <p:cNvSpPr txBox="1"/>
          <p:nvPr/>
        </p:nvSpPr>
        <p:spPr>
          <a:xfrm>
            <a:off x="177084" y="277504"/>
            <a:ext cx="5737776"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sp>
        <p:nvSpPr>
          <p:cNvPr id="56" name="Rectangle 55"/>
          <p:cNvSpPr/>
          <p:nvPr/>
        </p:nvSpPr>
        <p:spPr>
          <a:xfrm>
            <a:off x="304800" y="4977102"/>
            <a:ext cx="6959600" cy="1169551"/>
          </a:xfrm>
          <a:prstGeom prst="rect">
            <a:avLst/>
          </a:prstGeom>
        </p:spPr>
        <p:txBody>
          <a:bodyPr wrap="square">
            <a:spAutoFit/>
          </a:bodyPr>
          <a:lstStyle/>
          <a:p>
            <a:pPr algn="just">
              <a:spcBef>
                <a:spcPts val="600"/>
              </a:spcBef>
            </a:pPr>
            <a:r>
              <a:rPr lang="fr-FR" altLang="fr-FR" sz="1200" dirty="0">
                <a:solidFill>
                  <a:schemeClr val="tx1">
                    <a:lumMod val="65000"/>
                    <a:lumOff val="35000"/>
                  </a:schemeClr>
                </a:solidFill>
                <a:latin typeface="Arial" panose="020B0604020202020204" pitchFamily="34" charset="0"/>
                <a:cs typeface="Arial" panose="020B0604020202020204" pitchFamily="34" charset="0"/>
              </a:rPr>
              <a:t>Nous avons orienté notre stratégie RSE autour des 4 thématiques qui composent le Global Compact, ainsi 4 axes définissent notre politique :</a:t>
            </a:r>
            <a:endParaRPr lang="fr-FR" altLang="fr-FR" sz="1200" dirty="0">
              <a:solidFill>
                <a:srgbClr val="92D050"/>
              </a:solidFill>
              <a:latin typeface="Arial" panose="020B0604020202020204" pitchFamily="34" charset="0"/>
              <a:cs typeface="Arial" panose="020B0604020202020204" pitchFamily="34" charset="0"/>
            </a:endParaRPr>
          </a:p>
          <a:p>
            <a:pPr algn="ctr">
              <a:spcBef>
                <a:spcPts val="600"/>
              </a:spcBef>
            </a:pPr>
            <a:r>
              <a:rPr lang="fr-FR" altLang="fr-FR" sz="1200" b="1" dirty="0">
                <a:solidFill>
                  <a:srgbClr val="00B050"/>
                </a:solidFill>
                <a:latin typeface="Arial" panose="020B0604020202020204" pitchFamily="34" charset="0"/>
                <a:cs typeface="Arial" panose="020B0604020202020204" pitchFamily="34" charset="0"/>
              </a:rPr>
              <a:t>Acheter Vert – Vendre Vert – Être Vert – Parler Vert</a:t>
            </a:r>
          </a:p>
          <a:p>
            <a:pPr algn="just">
              <a:spcBef>
                <a:spcPts val="600"/>
              </a:spcBef>
            </a:pPr>
            <a:r>
              <a:rPr lang="fr-FR" altLang="fr-FR" sz="1200" dirty="0">
                <a:solidFill>
                  <a:schemeClr val="tx1">
                    <a:lumMod val="65000"/>
                    <a:lumOff val="35000"/>
                  </a:schemeClr>
                </a:solidFill>
                <a:latin typeface="Arial" panose="020B0604020202020204" pitchFamily="34" charset="0"/>
                <a:cs typeface="Arial" panose="020B0604020202020204" pitchFamily="34" charset="0"/>
              </a:rPr>
              <a:t>A travers les initiatives planifiées chaque axe a son importance et contribue à l’atteinte de l’ensemble des objectifs de notre politique.</a:t>
            </a:r>
          </a:p>
        </p:txBody>
      </p:sp>
      <p:pic>
        <p:nvPicPr>
          <p:cNvPr id="32" name="Picture 2" descr="Image result for l’approche sociétale">
            <a:extLst>
              <a:ext uri="{FF2B5EF4-FFF2-40B4-BE49-F238E27FC236}">
                <a16:creationId xmlns:a16="http://schemas.microsoft.com/office/drawing/2014/main" id="{2B8656F6-C1D4-45D0-A139-1955B71765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73" t="5195" r="16354" b="6494"/>
          <a:stretch/>
        </p:blipFill>
        <p:spPr bwMode="auto">
          <a:xfrm>
            <a:off x="6432631" y="472596"/>
            <a:ext cx="886461" cy="973290"/>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32">
            <a:extLst>
              <a:ext uri="{FF2B5EF4-FFF2-40B4-BE49-F238E27FC236}">
                <a16:creationId xmlns:a16="http://schemas.microsoft.com/office/drawing/2014/main" id="{E7A3A583-EA5A-4D82-8B96-9853D8C58C0C}"/>
              </a:ext>
            </a:extLst>
          </p:cNvPr>
          <p:cNvPicPr>
            <a:picLocks noChangeAspect="1"/>
          </p:cNvPicPr>
          <p:nvPr/>
        </p:nvPicPr>
        <p:blipFill>
          <a:blip r:embed="rId4"/>
          <a:stretch>
            <a:fillRect/>
          </a:stretch>
        </p:blipFill>
        <p:spPr>
          <a:xfrm>
            <a:off x="406401" y="6267954"/>
            <a:ext cx="3748448" cy="3610403"/>
          </a:xfrm>
          <a:prstGeom prst="rect">
            <a:avLst/>
          </a:prstGeom>
        </p:spPr>
      </p:pic>
      <p:sp>
        <p:nvSpPr>
          <p:cNvPr id="34" name="ZoneTexte 33">
            <a:extLst>
              <a:ext uri="{FF2B5EF4-FFF2-40B4-BE49-F238E27FC236}">
                <a16:creationId xmlns:a16="http://schemas.microsoft.com/office/drawing/2014/main" id="{5C50CB44-604C-4FA8-87C6-9F8711284373}"/>
              </a:ext>
            </a:extLst>
          </p:cNvPr>
          <p:cNvSpPr txBox="1"/>
          <p:nvPr/>
        </p:nvSpPr>
        <p:spPr>
          <a:xfrm>
            <a:off x="4723073" y="6886961"/>
            <a:ext cx="2397765" cy="1015663"/>
          </a:xfrm>
          <a:prstGeom prst="rect">
            <a:avLst/>
          </a:prstGeom>
          <a:noFill/>
        </p:spPr>
        <p:txBody>
          <a:bodyPr wrap="square" rtlCol="0">
            <a:spAutoFit/>
          </a:bodyPr>
          <a:lstStyle/>
          <a:p>
            <a:pPr algn="just"/>
            <a:r>
              <a:rPr lang="fr-FR" sz="1200" dirty="0">
                <a:solidFill>
                  <a:schemeClr val="tx2">
                    <a:lumMod val="75000"/>
                  </a:schemeClr>
                </a:solidFill>
                <a:latin typeface="Arial" panose="020B0604020202020204" pitchFamily="34" charset="0"/>
                <a:cs typeface="Arial" panose="020B0604020202020204" pitchFamily="34" charset="0"/>
              </a:rPr>
              <a:t>Cette philosophie se traduit par un ensemble d’actions et d’initiatives durables à chaque étape de nos processus, comme par exemple :</a:t>
            </a:r>
          </a:p>
        </p:txBody>
      </p:sp>
      <p:sp>
        <p:nvSpPr>
          <p:cNvPr id="53" name="ZoneTexte 52">
            <a:extLst>
              <a:ext uri="{FF2B5EF4-FFF2-40B4-BE49-F238E27FC236}">
                <a16:creationId xmlns:a16="http://schemas.microsoft.com/office/drawing/2014/main" id="{E0F024BC-F6BD-4B97-9BD7-391992C208B1}"/>
              </a:ext>
            </a:extLst>
          </p:cNvPr>
          <p:cNvSpPr txBox="1"/>
          <p:nvPr/>
        </p:nvSpPr>
        <p:spPr>
          <a:xfrm>
            <a:off x="4723073" y="7959203"/>
            <a:ext cx="2397765" cy="1754326"/>
          </a:xfrm>
          <a:prstGeom prst="rect">
            <a:avLst/>
          </a:prstGeom>
          <a:noFill/>
        </p:spPr>
        <p:txBody>
          <a:bodyPr wrap="square" rtlCol="0">
            <a:spAutoFit/>
          </a:bodyPr>
          <a:lstStyle/>
          <a:p>
            <a:pPr marL="171450" indent="-171450">
              <a:buFont typeface="Arial" panose="020B0604020202020204" pitchFamily="34" charset="0"/>
              <a:buChar char="•"/>
            </a:pPr>
            <a:r>
              <a:rPr lang="fr-FR" sz="1200" dirty="0">
                <a:solidFill>
                  <a:schemeClr val="tx2">
                    <a:lumMod val="75000"/>
                  </a:schemeClr>
                </a:solidFill>
                <a:latin typeface="Arial" panose="020B0604020202020204" pitchFamily="34" charset="0"/>
                <a:cs typeface="Arial" panose="020B0604020202020204" pitchFamily="34" charset="0"/>
              </a:rPr>
              <a:t>La sélection de fournisseurs,</a:t>
            </a:r>
          </a:p>
          <a:p>
            <a:pPr marL="171450" indent="-171450">
              <a:buFont typeface="Arial" panose="020B0604020202020204" pitchFamily="34" charset="0"/>
              <a:buChar char="•"/>
            </a:pPr>
            <a:r>
              <a:rPr lang="fr-FR" sz="1200" dirty="0">
                <a:solidFill>
                  <a:schemeClr val="tx2">
                    <a:lumMod val="75000"/>
                  </a:schemeClr>
                </a:solidFill>
                <a:latin typeface="Arial" panose="020B0604020202020204" pitchFamily="34" charset="0"/>
                <a:cs typeface="Arial" panose="020B0604020202020204" pitchFamily="34" charset="0"/>
              </a:rPr>
              <a:t>Le choix des produits,</a:t>
            </a:r>
          </a:p>
          <a:p>
            <a:pPr marL="171450" indent="-171450">
              <a:buFont typeface="Arial" panose="020B0604020202020204" pitchFamily="34" charset="0"/>
              <a:buChar char="•"/>
            </a:pPr>
            <a:r>
              <a:rPr lang="fr-FR" sz="1200" dirty="0">
                <a:solidFill>
                  <a:schemeClr val="tx2">
                    <a:lumMod val="75000"/>
                  </a:schemeClr>
                </a:solidFill>
                <a:latin typeface="Arial" panose="020B0604020202020204" pitchFamily="34" charset="0"/>
                <a:cs typeface="Arial" panose="020B0604020202020204" pitchFamily="34" charset="0"/>
              </a:rPr>
              <a:t>La logistique et distribution,</a:t>
            </a:r>
          </a:p>
          <a:p>
            <a:pPr marL="171450" indent="-171450">
              <a:buFont typeface="Arial" panose="020B0604020202020204" pitchFamily="34" charset="0"/>
              <a:buChar char="•"/>
            </a:pPr>
            <a:r>
              <a:rPr lang="fr-FR" sz="1200" dirty="0">
                <a:solidFill>
                  <a:schemeClr val="tx2">
                    <a:lumMod val="75000"/>
                  </a:schemeClr>
                </a:solidFill>
                <a:latin typeface="Arial" panose="020B0604020202020204" pitchFamily="34" charset="0"/>
                <a:cs typeface="Arial" panose="020B0604020202020204" pitchFamily="34" charset="0"/>
              </a:rPr>
              <a:t>La gestion de fin de vie des produits</a:t>
            </a:r>
          </a:p>
          <a:p>
            <a:pPr marL="171450" indent="-171450">
              <a:buFont typeface="Arial" panose="020B0604020202020204" pitchFamily="34" charset="0"/>
              <a:buChar char="•"/>
            </a:pPr>
            <a:r>
              <a:rPr lang="fr-FR" sz="1200" dirty="0">
                <a:solidFill>
                  <a:schemeClr val="tx2">
                    <a:lumMod val="75000"/>
                  </a:schemeClr>
                </a:solidFill>
                <a:latin typeface="Arial" panose="020B0604020202020204" pitchFamily="34" charset="0"/>
                <a:cs typeface="Arial" panose="020B0604020202020204" pitchFamily="34" charset="0"/>
              </a:rPr>
              <a:t>Notre approche sociétale,</a:t>
            </a:r>
          </a:p>
          <a:p>
            <a:pPr marL="171450" indent="-171450">
              <a:buFont typeface="Arial" panose="020B0604020202020204" pitchFamily="34" charset="0"/>
              <a:buChar char="•"/>
            </a:pPr>
            <a:r>
              <a:rPr lang="fr-FR" sz="1200" dirty="0">
                <a:solidFill>
                  <a:schemeClr val="tx2">
                    <a:lumMod val="75000"/>
                  </a:schemeClr>
                </a:solidFill>
                <a:latin typeface="Arial" panose="020B0604020202020204" pitchFamily="34" charset="0"/>
                <a:cs typeface="Arial" panose="020B0604020202020204" pitchFamily="34" charset="0"/>
              </a:rPr>
              <a:t>Les flux commerciaux et administratifs</a:t>
            </a:r>
            <a:r>
              <a:rPr lang="fr-FR" sz="1200" dirty="0"/>
              <a:t>.</a:t>
            </a:r>
          </a:p>
          <a:p>
            <a:endParaRPr lang="fr-FR" sz="1200" dirty="0"/>
          </a:p>
        </p:txBody>
      </p:sp>
    </p:spTree>
    <p:extLst>
      <p:ext uri="{BB962C8B-B14F-4D97-AF65-F5344CB8AC3E}">
        <p14:creationId xmlns:p14="http://schemas.microsoft.com/office/powerpoint/2010/main" val="233806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 calcmode="lin" valueType="num">
                                      <p:cBhvr additive="base">
                                        <p:cTn id="10" dur="500" fill="hold"/>
                                        <p:tgtEl>
                                          <p:spTgt spid="57"/>
                                        </p:tgtEl>
                                        <p:attrNameLst>
                                          <p:attrName>ppt_x</p:attrName>
                                        </p:attrNameLst>
                                      </p:cBhvr>
                                      <p:tavLst>
                                        <p:tav tm="0">
                                          <p:val>
                                            <p:strVal val="0-#ppt_w/2"/>
                                          </p:val>
                                        </p:tav>
                                        <p:tav tm="100000">
                                          <p:val>
                                            <p:strVal val="#ppt_x"/>
                                          </p:val>
                                        </p:tav>
                                      </p:tavLst>
                                    </p:anim>
                                    <p:anim calcmode="lin" valueType="num">
                                      <p:cBhvr additive="base">
                                        <p:cTn id="11"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109403"/>
            <a:ext cx="7559675"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2" name="Espace réservé du numéro de diapositive 1"/>
          <p:cNvSpPr>
            <a:spLocks noGrp="1"/>
          </p:cNvSpPr>
          <p:nvPr>
            <p:ph type="sldNum" sz="quarter" idx="12"/>
          </p:nvPr>
        </p:nvSpPr>
        <p:spPr>
          <a:xfrm>
            <a:off x="5825956" y="10254566"/>
            <a:ext cx="1700927" cy="420143"/>
          </a:xfrm>
        </p:spPr>
        <p:txBody>
          <a:bodyPr/>
          <a:lstStyle/>
          <a:p>
            <a:pPr algn="r">
              <a:buSzPct val="25000"/>
            </a:pPr>
            <a:fld id="{00000000-1234-1234-1234-123412341234}" type="slidenum">
              <a:rPr lang="en-US" sz="1500" b="1" kern="0" smtClean="0">
                <a:solidFill>
                  <a:schemeClr val="tx1">
                    <a:lumMod val="75000"/>
                    <a:lumOff val="25000"/>
                  </a:schemeClr>
                </a:solidFill>
                <a:latin typeface="Arial" panose="020B0604020202020204" pitchFamily="34" charset="0"/>
                <a:cs typeface="Arial" panose="020B0604020202020204" pitchFamily="34" charset="0"/>
                <a:sym typeface="Arial"/>
              </a:rPr>
              <a:pPr algn="r">
                <a:buSzPct val="25000"/>
              </a:pPr>
              <a:t>4</a:t>
            </a:fld>
            <a:endParaRPr lang="en-US" sz="1500" b="1" kern="0" dirty="0">
              <a:solidFill>
                <a:schemeClr val="tx1">
                  <a:lumMod val="75000"/>
                  <a:lumOff val="25000"/>
                </a:schemeClr>
              </a:solidFill>
              <a:latin typeface="Arial" panose="020B0604020202020204" pitchFamily="34" charset="0"/>
              <a:cs typeface="Arial" panose="020B0604020202020204" pitchFamily="34" charset="0"/>
              <a:sym typeface="Arial"/>
            </a:endParaRPr>
          </a:p>
        </p:txBody>
      </p:sp>
      <p:sp>
        <p:nvSpPr>
          <p:cNvPr id="25" name="TextBox 10"/>
          <p:cNvSpPr txBox="1"/>
          <p:nvPr/>
        </p:nvSpPr>
        <p:spPr>
          <a:xfrm>
            <a:off x="548276" y="1657397"/>
            <a:ext cx="5577759" cy="338554"/>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Optimisation de la Supply-Chain </a:t>
            </a:r>
          </a:p>
        </p:txBody>
      </p:sp>
      <p:grpSp>
        <p:nvGrpSpPr>
          <p:cNvPr id="51" name="Groupe 4"/>
          <p:cNvGrpSpPr/>
          <p:nvPr/>
        </p:nvGrpSpPr>
        <p:grpSpPr>
          <a:xfrm>
            <a:off x="1524658" y="6632518"/>
            <a:ext cx="5592205" cy="1837963"/>
            <a:chOff x="-57668" y="2462287"/>
            <a:chExt cx="11469324" cy="3107480"/>
          </a:xfrm>
        </p:grpSpPr>
        <p:grpSp>
          <p:nvGrpSpPr>
            <p:cNvPr id="52" name="Groupe 6"/>
            <p:cNvGrpSpPr/>
            <p:nvPr/>
          </p:nvGrpSpPr>
          <p:grpSpPr>
            <a:xfrm>
              <a:off x="-57668" y="2462287"/>
              <a:ext cx="11469324" cy="2647519"/>
              <a:chOff x="-109557" y="1880150"/>
              <a:chExt cx="11469324" cy="2708844"/>
            </a:xfrm>
          </p:grpSpPr>
          <p:sp>
            <p:nvSpPr>
              <p:cNvPr id="59" name="Rounded Rectangle 54"/>
              <p:cNvSpPr>
                <a:spLocks noChangeArrowheads="1"/>
              </p:cNvSpPr>
              <p:nvPr/>
            </p:nvSpPr>
            <p:spPr bwMode="auto">
              <a:xfrm>
                <a:off x="-109557" y="1880150"/>
                <a:ext cx="11469324" cy="841344"/>
              </a:xfrm>
              <a:prstGeom prst="roundRect">
                <a:avLst>
                  <a:gd name="adj" fmla="val 16667"/>
                </a:avLst>
              </a:prstGeom>
              <a:solidFill>
                <a:srgbClr val="92D050"/>
              </a:solidFill>
              <a:ln>
                <a:noFill/>
              </a:ln>
              <a:effectLst>
                <a:outerShdw blurRad="50800" dist="12700" dir="2700000" algn="tl" rotWithShape="0">
                  <a:srgbClr val="808080">
                    <a:alpha val="25000"/>
                  </a:srgbClr>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defTabSz="426808">
                  <a:defRPr/>
                </a:pPr>
                <a:r>
                  <a:rPr lang="fr-FR" sz="1200" b="1" dirty="0">
                    <a:solidFill>
                      <a:schemeClr val="bg1"/>
                    </a:solidFill>
                    <a:latin typeface="Arial" panose="020B0604020202020204" pitchFamily="34" charset="0"/>
                    <a:ea typeface="MS PGothic" pitchFamily="34" charset="-128"/>
                    <a:cs typeface="Arial" panose="020B0604020202020204" pitchFamily="34" charset="0"/>
                  </a:rPr>
                  <a:t>Qualité : </a:t>
                </a:r>
                <a:r>
                  <a:rPr lang="fr-FR" sz="1200" dirty="0">
                    <a:solidFill>
                      <a:schemeClr val="tx1">
                        <a:lumMod val="65000"/>
                        <a:lumOff val="35000"/>
                      </a:schemeClr>
                    </a:solidFill>
                    <a:latin typeface="Arial" panose="020B0604020202020204" pitchFamily="34" charset="0"/>
                    <a:cs typeface="Arial" panose="020B0604020202020204" pitchFamily="34" charset="0"/>
                  </a:rPr>
                  <a:t>une organisation maîtrisée pour la satisfaction de nos clients.</a:t>
                </a:r>
                <a:endParaRPr lang="fr-FR" sz="1200" b="1" dirty="0">
                  <a:solidFill>
                    <a:schemeClr val="tx1">
                      <a:lumMod val="65000"/>
                      <a:lumOff val="35000"/>
                    </a:schemeClr>
                  </a:solidFill>
                  <a:latin typeface="Arial" panose="020B0604020202020204" pitchFamily="34" charset="0"/>
                  <a:ea typeface="MS PGothic" pitchFamily="34" charset="-128"/>
                  <a:cs typeface="Arial" panose="020B0604020202020204" pitchFamily="34" charset="0"/>
                </a:endParaRPr>
              </a:p>
            </p:txBody>
          </p:sp>
          <p:sp>
            <p:nvSpPr>
              <p:cNvPr id="60" name="Rounded Rectangle 54"/>
              <p:cNvSpPr>
                <a:spLocks noChangeArrowheads="1"/>
              </p:cNvSpPr>
              <p:nvPr/>
            </p:nvSpPr>
            <p:spPr bwMode="auto">
              <a:xfrm>
                <a:off x="-109557" y="2899368"/>
                <a:ext cx="11469324" cy="710782"/>
              </a:xfrm>
              <a:prstGeom prst="roundRect">
                <a:avLst>
                  <a:gd name="adj" fmla="val 16667"/>
                </a:avLst>
              </a:prstGeom>
              <a:solidFill>
                <a:srgbClr val="92D050"/>
              </a:solidFill>
              <a:ln>
                <a:noFill/>
              </a:ln>
              <a:effectLst>
                <a:outerShdw blurRad="50800" dist="12700" dir="2700000" algn="tl" rotWithShape="0">
                  <a:srgbClr val="808080">
                    <a:alpha val="25000"/>
                  </a:srgbClr>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defTabSz="426808">
                  <a:defRPr/>
                </a:pPr>
                <a:r>
                  <a:rPr lang="fr-FR" sz="1200" b="1" dirty="0">
                    <a:solidFill>
                      <a:schemeClr val="bg1"/>
                    </a:solidFill>
                    <a:latin typeface="Arial" panose="020B0604020202020204" pitchFamily="34" charset="0"/>
                    <a:ea typeface="MS PGothic" pitchFamily="34" charset="-128"/>
                    <a:cs typeface="Arial" panose="020B0604020202020204" pitchFamily="34" charset="0"/>
                  </a:rPr>
                  <a:t>Environnement : </a:t>
                </a:r>
                <a:r>
                  <a:rPr lang="fr-FR" sz="1200" dirty="0">
                    <a:solidFill>
                      <a:schemeClr val="tx1">
                        <a:lumMod val="65000"/>
                        <a:lumOff val="35000"/>
                      </a:schemeClr>
                    </a:solidFill>
                    <a:latin typeface="Arial" panose="020B0604020202020204" pitchFamily="34" charset="0"/>
                    <a:cs typeface="Arial" panose="020B0604020202020204" pitchFamily="34" charset="0"/>
                  </a:rPr>
                  <a:t>maîtriser les aspects environnementaux de notre organisation pour en réduire les impacts.</a:t>
                </a:r>
              </a:p>
            </p:txBody>
          </p:sp>
          <p:sp>
            <p:nvSpPr>
              <p:cNvPr id="61" name="Rounded Rectangle 54"/>
              <p:cNvSpPr>
                <a:spLocks noChangeArrowheads="1"/>
              </p:cNvSpPr>
              <p:nvPr/>
            </p:nvSpPr>
            <p:spPr bwMode="auto">
              <a:xfrm>
                <a:off x="-109557" y="3780975"/>
                <a:ext cx="11469324" cy="808019"/>
              </a:xfrm>
              <a:prstGeom prst="roundRect">
                <a:avLst>
                  <a:gd name="adj" fmla="val 16667"/>
                </a:avLst>
              </a:prstGeom>
              <a:solidFill>
                <a:srgbClr val="92D050"/>
              </a:solidFill>
              <a:ln>
                <a:noFill/>
              </a:ln>
              <a:effectLst>
                <a:outerShdw blurRad="50800" dist="12700" dir="2700000" algn="tl" rotWithShape="0">
                  <a:srgbClr val="808080">
                    <a:alpha val="25000"/>
                  </a:srgbClr>
                </a:outerShdw>
              </a:effectLst>
              <a:extLst>
                <a:ext uri="{91240B29-F687-4f45-9708-019B960494DF}">
                  <a14:hiddenLine xmlns="" xmlns:a14="http://schemas.microsoft.com/office/drawing/2010/main" w="9525">
                    <a:solidFill>
                      <a:srgbClr val="000000"/>
                    </a:solidFill>
                    <a:round/>
                    <a:headEnd/>
                    <a:tailEnd/>
                  </a14:hiddenLine>
                </a:ext>
              </a:extLst>
            </p:spPr>
            <p:txBody>
              <a:bodyPr anchor="ctr"/>
              <a:lstStyle/>
              <a:p>
                <a:pPr defTabSz="426808">
                  <a:defRPr/>
                </a:pPr>
                <a:r>
                  <a:rPr lang="fr-FR" sz="1200" b="1" dirty="0">
                    <a:solidFill>
                      <a:schemeClr val="bg1"/>
                    </a:solidFill>
                    <a:latin typeface="Arial" panose="020B0604020202020204" pitchFamily="34" charset="0"/>
                    <a:ea typeface="MS PGothic" pitchFamily="34" charset="-128"/>
                    <a:cs typeface="Arial" panose="020B0604020202020204" pitchFamily="34" charset="0"/>
                  </a:rPr>
                  <a:t>Santé &amp; Sécurité : </a:t>
                </a:r>
                <a:r>
                  <a:rPr lang="fr-FR" sz="1200" dirty="0">
                    <a:solidFill>
                      <a:schemeClr val="tx1">
                        <a:lumMod val="65000"/>
                        <a:lumOff val="35000"/>
                      </a:schemeClr>
                    </a:solidFill>
                    <a:latin typeface="Arial" panose="020B0604020202020204" pitchFamily="34" charset="0"/>
                    <a:cs typeface="Arial" panose="020B0604020202020204" pitchFamily="34" charset="0"/>
                  </a:rPr>
                  <a:t>le management de la santé et de la sécurité au travail est une priorité.</a:t>
                </a:r>
              </a:p>
            </p:txBody>
          </p:sp>
        </p:grpSp>
        <p:sp>
          <p:nvSpPr>
            <p:cNvPr id="53" name="Rectangle 52"/>
            <p:cNvSpPr/>
            <p:nvPr/>
          </p:nvSpPr>
          <p:spPr>
            <a:xfrm>
              <a:off x="3471254" y="2855733"/>
              <a:ext cx="6916615" cy="1203819"/>
            </a:xfrm>
            <a:prstGeom prst="rect">
              <a:avLst/>
            </a:prstGeom>
          </p:spPr>
          <p:txBody>
            <a:bodyPr wrap="square">
              <a:spAutoFit/>
            </a:bodyPr>
            <a:lstStyle/>
            <a:p>
              <a:br>
                <a:rPr lang="fr-FR" sz="1200" dirty="0">
                  <a:latin typeface="Arial" panose="020B0604020202020204" pitchFamily="34" charset="0"/>
                  <a:cs typeface="Arial" panose="020B0604020202020204" pitchFamily="34" charset="0"/>
                </a:rPr>
              </a:br>
              <a:endParaRPr lang="fr-FR" sz="1200" dirty="0">
                <a:latin typeface="Arial" panose="020B0604020202020204" pitchFamily="34" charset="0"/>
                <a:cs typeface="Arial" panose="020B0604020202020204" pitchFamily="34" charset="0"/>
              </a:endParaRPr>
            </a:p>
          </p:txBody>
        </p:sp>
        <p:sp>
          <p:nvSpPr>
            <p:cNvPr id="54" name="Rectangle 53"/>
            <p:cNvSpPr/>
            <p:nvPr/>
          </p:nvSpPr>
          <p:spPr>
            <a:xfrm>
              <a:off x="4304208" y="4041182"/>
              <a:ext cx="6930929" cy="722291"/>
            </a:xfrm>
            <a:prstGeom prst="rect">
              <a:avLst/>
            </a:prstGeom>
          </p:spPr>
          <p:txBody>
            <a:bodyPr wrap="square">
              <a:spAutoFit/>
            </a:bodyPr>
            <a:lstStyle/>
            <a:p>
              <a:endParaRPr lang="fr-FR" sz="1200" dirty="0">
                <a:latin typeface="Arial" panose="020B0604020202020204" pitchFamily="34" charset="0"/>
                <a:cs typeface="Arial" panose="020B0604020202020204" pitchFamily="34" charset="0"/>
              </a:endParaRPr>
            </a:p>
          </p:txBody>
        </p:sp>
        <p:sp>
          <p:nvSpPr>
            <p:cNvPr id="55" name="Rectangle 54"/>
            <p:cNvSpPr/>
            <p:nvPr/>
          </p:nvSpPr>
          <p:spPr>
            <a:xfrm>
              <a:off x="4304208" y="4847476"/>
              <a:ext cx="6930929" cy="722291"/>
            </a:xfrm>
            <a:prstGeom prst="rect">
              <a:avLst/>
            </a:prstGeom>
          </p:spPr>
          <p:txBody>
            <a:bodyPr wrap="square">
              <a:spAutoFit/>
            </a:bodyPr>
            <a:lstStyle/>
            <a:p>
              <a:endParaRPr lang="fr-FR" sz="1200" dirty="0">
                <a:latin typeface="Arial" panose="020B0604020202020204" pitchFamily="34" charset="0"/>
                <a:cs typeface="Arial" panose="020B0604020202020204" pitchFamily="34" charset="0"/>
              </a:endParaRPr>
            </a:p>
          </p:txBody>
        </p:sp>
      </p:grpSp>
      <p:sp>
        <p:nvSpPr>
          <p:cNvPr id="62" name="Rectangle 61"/>
          <p:cNvSpPr/>
          <p:nvPr/>
        </p:nvSpPr>
        <p:spPr>
          <a:xfrm>
            <a:off x="514857" y="6050786"/>
            <a:ext cx="6555021" cy="461665"/>
          </a:xfrm>
          <a:prstGeom prst="rect">
            <a:avLst/>
          </a:prstGeom>
        </p:spPr>
        <p:txBody>
          <a:bodyPr wrap="square">
            <a:spAutoFit/>
          </a:bodyPr>
          <a:lstStyle/>
          <a:p>
            <a:pPr algn="just">
              <a:spcBef>
                <a:spcPct val="0"/>
              </a:spcBef>
              <a:buClrTx/>
              <a:buNone/>
            </a:pPr>
            <a:r>
              <a:rPr lang="fr-FR" sz="1200" b="1" dirty="0">
                <a:solidFill>
                  <a:schemeClr val="tx1">
                    <a:lumMod val="65000"/>
                    <a:lumOff val="35000"/>
                  </a:schemeClr>
                </a:solidFill>
                <a:latin typeface="Arial" panose="020B0604020202020204" pitchFamily="34" charset="0"/>
                <a:cs typeface="Arial" panose="020B0604020202020204" pitchFamily="34" charset="0"/>
              </a:rPr>
              <a:t>Régulièrement évalué, Office DEPOT dispose de certifications dans les secteurs de la qualité, de l’environnement et de la santé &amp; sécurité au travail.</a:t>
            </a:r>
          </a:p>
        </p:txBody>
      </p:sp>
      <p:sp>
        <p:nvSpPr>
          <p:cNvPr id="63" name="Rectangle 26"/>
          <p:cNvSpPr>
            <a:spLocks noChangeArrowheads="1"/>
          </p:cNvSpPr>
          <p:nvPr/>
        </p:nvSpPr>
        <p:spPr bwMode="auto">
          <a:xfrm>
            <a:off x="548276" y="8323877"/>
            <a:ext cx="6521602"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rgbClr val="D83A44"/>
              </a:buClr>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just">
              <a:spcBef>
                <a:spcPct val="0"/>
              </a:spcBef>
              <a:buClrTx/>
              <a:buFontTx/>
              <a:buNone/>
            </a:pPr>
            <a:r>
              <a:rPr lang="fr-FR" altLang="fr-FR" sz="1200" dirty="0">
                <a:solidFill>
                  <a:schemeClr val="tx1">
                    <a:lumMod val="65000"/>
                    <a:lumOff val="35000"/>
                  </a:schemeClr>
                </a:solidFill>
                <a:cs typeface="Arial" panose="020B0604020202020204" pitchFamily="34" charset="0"/>
              </a:rPr>
              <a:t>Evaluée par EcoVadis</a:t>
            </a:r>
            <a:r>
              <a:rPr lang="fr-FR" altLang="fr-FR" sz="1200" dirty="0">
                <a:solidFill>
                  <a:srgbClr val="EE183A"/>
                </a:solidFill>
                <a:cs typeface="Arial" panose="020B0604020202020204" pitchFamily="34" charset="0"/>
              </a:rPr>
              <a:t>*</a:t>
            </a:r>
            <a:r>
              <a:rPr lang="fr-FR" altLang="fr-FR" sz="1200" dirty="0">
                <a:solidFill>
                  <a:schemeClr val="tx1">
                    <a:lumMod val="65000"/>
                    <a:lumOff val="35000"/>
                  </a:schemeClr>
                </a:solidFill>
                <a:cs typeface="Arial" panose="020B0604020202020204" pitchFamily="34" charset="0"/>
              </a:rPr>
              <a:t> en janvier 2019, notre démarche et engagement RSE nous place parmi les entreprises les mieux notées.</a:t>
            </a:r>
            <a:endParaRPr lang="fr-FR" altLang="fr-FR" sz="600" dirty="0">
              <a:solidFill>
                <a:schemeClr val="tx1">
                  <a:lumMod val="65000"/>
                  <a:lumOff val="35000"/>
                </a:schemeClr>
              </a:solidFill>
              <a:cs typeface="Arial" panose="020B0604020202020204" pitchFamily="34" charset="0"/>
            </a:endParaRPr>
          </a:p>
        </p:txBody>
      </p:sp>
      <p:sp>
        <p:nvSpPr>
          <p:cNvPr id="65" name="Rectangle 64"/>
          <p:cNvSpPr/>
          <p:nvPr/>
        </p:nvSpPr>
        <p:spPr>
          <a:xfrm>
            <a:off x="1127477" y="10377966"/>
            <a:ext cx="5967002" cy="246221"/>
          </a:xfrm>
          <a:prstGeom prst="rect">
            <a:avLst/>
          </a:prstGeom>
        </p:spPr>
        <p:txBody>
          <a:bodyPr wrap="square">
            <a:spAutoFit/>
          </a:bodyPr>
          <a:lstStyle/>
          <a:p>
            <a:pPr algn="r"/>
            <a:r>
              <a:rPr lang="fr-FR" altLang="fr-FR" sz="1000" i="1" dirty="0">
                <a:solidFill>
                  <a:srgbClr val="E4002C"/>
                </a:solidFill>
                <a:latin typeface="Arial" panose="020B0604020202020204" pitchFamily="34" charset="0"/>
                <a:cs typeface="Arial" panose="020B0604020202020204" pitchFamily="34" charset="0"/>
              </a:rPr>
              <a:t>* </a:t>
            </a:r>
            <a:r>
              <a:rPr lang="fr-FR" altLang="fr-FR" sz="1000" i="1" dirty="0">
                <a:solidFill>
                  <a:schemeClr val="tx1">
                    <a:lumMod val="65000"/>
                    <a:lumOff val="35000"/>
                  </a:schemeClr>
                </a:solidFill>
                <a:latin typeface="Arial" panose="020B0604020202020204" pitchFamily="34" charset="0"/>
                <a:cs typeface="Arial" panose="020B0604020202020204" pitchFamily="34" charset="0"/>
              </a:rPr>
              <a:t>EcoVadis, entreprise leader dans le développement de solutions sur des achats responsables </a:t>
            </a:r>
          </a:p>
        </p:txBody>
      </p:sp>
      <p:grpSp>
        <p:nvGrpSpPr>
          <p:cNvPr id="4" name="Groupe 3"/>
          <p:cNvGrpSpPr/>
          <p:nvPr/>
        </p:nvGrpSpPr>
        <p:grpSpPr>
          <a:xfrm>
            <a:off x="488298" y="2094700"/>
            <a:ext cx="6509306" cy="3673829"/>
            <a:chOff x="499106" y="2157806"/>
            <a:chExt cx="6595373" cy="3857873"/>
          </a:xfrm>
        </p:grpSpPr>
        <p:grpSp>
          <p:nvGrpSpPr>
            <p:cNvPr id="44" name="Groupe 43"/>
            <p:cNvGrpSpPr/>
            <p:nvPr/>
          </p:nvGrpSpPr>
          <p:grpSpPr>
            <a:xfrm>
              <a:off x="499106" y="2157806"/>
              <a:ext cx="6595373" cy="3857873"/>
              <a:chOff x="7935" y="5392614"/>
              <a:chExt cx="7866526" cy="4990518"/>
            </a:xfrm>
          </p:grpSpPr>
          <p:pic>
            <p:nvPicPr>
              <p:cNvPr id="66" name="Image 65"/>
              <p:cNvPicPr>
                <a:picLocks noChangeAspect="1"/>
              </p:cNvPicPr>
              <p:nvPr/>
            </p:nvPicPr>
            <p:blipFill>
              <a:blip r:embed="rId2"/>
              <a:stretch>
                <a:fillRect/>
              </a:stretch>
            </p:blipFill>
            <p:spPr>
              <a:xfrm>
                <a:off x="2735233" y="6570663"/>
                <a:ext cx="1829237" cy="1371928"/>
              </a:xfrm>
              <a:prstGeom prst="rect">
                <a:avLst/>
              </a:prstGeom>
            </p:spPr>
          </p:pic>
          <p:pic>
            <p:nvPicPr>
              <p:cNvPr id="6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4010" y="7928787"/>
                <a:ext cx="826594" cy="479344"/>
              </a:xfrm>
              <a:prstGeom prst="rect">
                <a:avLst/>
              </a:prstGeom>
              <a:solidFill>
                <a:srgbClr val="E4002C"/>
              </a:solidFill>
            </p:spPr>
          </p:pic>
          <p:grpSp>
            <p:nvGrpSpPr>
              <p:cNvPr id="72" name="Groupe 71"/>
              <p:cNvGrpSpPr/>
              <p:nvPr/>
            </p:nvGrpSpPr>
            <p:grpSpPr>
              <a:xfrm>
                <a:off x="7935" y="5392614"/>
                <a:ext cx="7866526" cy="4990518"/>
                <a:chOff x="7934" y="5311612"/>
                <a:chExt cx="7866526" cy="4755649"/>
              </a:xfrm>
            </p:grpSpPr>
            <p:sp>
              <p:nvSpPr>
                <p:cNvPr id="78" name="Flèche en arc 77"/>
                <p:cNvSpPr/>
                <p:nvPr/>
              </p:nvSpPr>
              <p:spPr>
                <a:xfrm>
                  <a:off x="1179109" y="5311612"/>
                  <a:ext cx="5367713" cy="4500400"/>
                </a:xfrm>
                <a:prstGeom prst="circularArrow">
                  <a:avLst>
                    <a:gd name="adj1" fmla="val 5544"/>
                    <a:gd name="adj2" fmla="val 1901300"/>
                    <a:gd name="adj3" fmla="val 13077300"/>
                    <a:gd name="adj4" fmla="val 16051109"/>
                    <a:gd name="adj5" fmla="val 6885"/>
                  </a:avLst>
                </a:prstGeom>
                <a:gradFill flip="none" rotWithShape="1">
                  <a:gsLst>
                    <a:gs pos="0">
                      <a:schemeClr val="accent6">
                        <a:lumMod val="0"/>
                        <a:lumOff val="100000"/>
                      </a:schemeClr>
                    </a:gs>
                    <a:gs pos="35000">
                      <a:schemeClr val="accent6">
                        <a:lumMod val="0"/>
                        <a:lumOff val="100000"/>
                      </a:schemeClr>
                    </a:gs>
                    <a:gs pos="100000">
                      <a:srgbClr val="92D050"/>
                    </a:gs>
                  </a:gsLst>
                  <a:path path="circle">
                    <a:fillToRect l="50000" t="-80000" r="50000" b="180000"/>
                  </a:path>
                  <a:tileRect/>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9" name="Forme libre 78"/>
                <p:cNvSpPr/>
                <p:nvPr/>
              </p:nvSpPr>
              <p:spPr>
                <a:xfrm>
                  <a:off x="4346655" y="5323319"/>
                  <a:ext cx="3527805" cy="1907576"/>
                </a:xfrm>
                <a:custGeom>
                  <a:avLst/>
                  <a:gdLst>
                    <a:gd name="connsiteX0" fmla="*/ 0 w 2988327"/>
                    <a:gd name="connsiteY0" fmla="*/ 126486 h 758899"/>
                    <a:gd name="connsiteX1" fmla="*/ 126486 w 2988327"/>
                    <a:gd name="connsiteY1" fmla="*/ 0 h 758899"/>
                    <a:gd name="connsiteX2" fmla="*/ 2861841 w 2988327"/>
                    <a:gd name="connsiteY2" fmla="*/ 0 h 758899"/>
                    <a:gd name="connsiteX3" fmla="*/ 2988327 w 2988327"/>
                    <a:gd name="connsiteY3" fmla="*/ 126486 h 758899"/>
                    <a:gd name="connsiteX4" fmla="*/ 2988327 w 2988327"/>
                    <a:gd name="connsiteY4" fmla="*/ 632413 h 758899"/>
                    <a:gd name="connsiteX5" fmla="*/ 2861841 w 2988327"/>
                    <a:gd name="connsiteY5" fmla="*/ 758899 h 758899"/>
                    <a:gd name="connsiteX6" fmla="*/ 126486 w 2988327"/>
                    <a:gd name="connsiteY6" fmla="*/ 758899 h 758899"/>
                    <a:gd name="connsiteX7" fmla="*/ 0 w 2988327"/>
                    <a:gd name="connsiteY7" fmla="*/ 632413 h 758899"/>
                    <a:gd name="connsiteX8" fmla="*/ 0 w 2988327"/>
                    <a:gd name="connsiteY8" fmla="*/ 126486 h 75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8327" h="758899">
                      <a:moveTo>
                        <a:pt x="0" y="126486"/>
                      </a:moveTo>
                      <a:cubicBezTo>
                        <a:pt x="0" y="56630"/>
                        <a:pt x="56630" y="0"/>
                        <a:pt x="126486" y="0"/>
                      </a:cubicBezTo>
                      <a:lnTo>
                        <a:pt x="2861841" y="0"/>
                      </a:lnTo>
                      <a:cubicBezTo>
                        <a:pt x="2931697" y="0"/>
                        <a:pt x="2988327" y="56630"/>
                        <a:pt x="2988327" y="126486"/>
                      </a:cubicBezTo>
                      <a:lnTo>
                        <a:pt x="2988327" y="632413"/>
                      </a:lnTo>
                      <a:cubicBezTo>
                        <a:pt x="2988327" y="702269"/>
                        <a:pt x="2931697" y="758899"/>
                        <a:pt x="2861841" y="758899"/>
                      </a:cubicBezTo>
                      <a:lnTo>
                        <a:pt x="126486" y="758899"/>
                      </a:lnTo>
                      <a:cubicBezTo>
                        <a:pt x="56630" y="758899"/>
                        <a:pt x="0" y="702269"/>
                        <a:pt x="0" y="632413"/>
                      </a:cubicBezTo>
                      <a:lnTo>
                        <a:pt x="0" y="126486"/>
                      </a:lnTo>
                      <a:close/>
                    </a:path>
                  </a:pathLst>
                </a:custGeom>
                <a:noFill/>
                <a:ln w="34925">
                  <a:noFill/>
                </a:ln>
                <a:effectLst/>
              </p:spPr>
              <p:style>
                <a:lnRef idx="2">
                  <a:scrgbClr r="0" g="0" b="0"/>
                </a:lnRef>
                <a:fillRef idx="1">
                  <a:scrgbClr r="0" g="0" b="0"/>
                </a:fillRef>
                <a:effectRef idx="0">
                  <a:scrgbClr r="0" g="0" b="0"/>
                </a:effectRef>
                <a:fontRef idx="minor">
                  <a:schemeClr val="lt1"/>
                </a:fontRef>
              </p:style>
              <p:txBody>
                <a:bodyPr spcFirstLastPara="0" vert="horz" wrap="square" lIns="75146" tIns="75146" rIns="75146" bIns="75146" numCol="1" spcCol="1270" anchor="ctr" anchorCtr="0">
                  <a:noAutofit/>
                </a:bodyPr>
                <a:lstStyle/>
                <a:p>
                  <a:pPr lvl="0" algn="l" defTabSz="444500">
                    <a:lnSpc>
                      <a:spcPct val="90000"/>
                    </a:lnSpc>
                    <a:spcBef>
                      <a:spcPct val="0"/>
                    </a:spcBef>
                    <a:spcAft>
                      <a:spcPct val="35000"/>
                    </a:spcAft>
                  </a:pPr>
                  <a:r>
                    <a:rPr lang="fr-FR" sz="1200" b="1" kern="1200" dirty="0">
                      <a:solidFill>
                        <a:srgbClr val="E4002C"/>
                      </a:solidFill>
                      <a:latin typeface="Arial" panose="020B0604020202020204" pitchFamily="34" charset="0"/>
                      <a:cs typeface="Arial" panose="020B0604020202020204" pitchFamily="34" charset="0"/>
                    </a:rPr>
                    <a:t>Sélection de fournisseurs :</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choix des produits non polluants écoresponsables,</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approvisionnement écoresponsables,</a:t>
                  </a:r>
                </a:p>
                <a:p>
                  <a:pPr marL="171450" lvl="0" indent="-171450" defTabSz="444500">
                    <a:lnSpc>
                      <a:spcPct val="90000"/>
                    </a:lnSpc>
                    <a:spcBef>
                      <a:spcPct val="0"/>
                    </a:spcBef>
                    <a:spcAft>
                      <a:spcPct val="35000"/>
                    </a:spcAft>
                    <a:buFontTx/>
                    <a:buChar char="-"/>
                  </a:pPr>
                  <a:r>
                    <a:rPr lang="fr-FR" sz="1000" dirty="0">
                      <a:solidFill>
                        <a:schemeClr val="tx1">
                          <a:lumMod val="65000"/>
                          <a:lumOff val="35000"/>
                        </a:schemeClr>
                      </a:solidFill>
                      <a:latin typeface="Arial" panose="020B0604020202020204" pitchFamily="34" charset="0"/>
                      <a:cs typeface="Arial" panose="020B0604020202020204" pitchFamily="34" charset="0"/>
                    </a:rPr>
                    <a:t>diminution de la consommation d’énergie,</a:t>
                  </a:r>
                </a:p>
                <a:p>
                  <a:pPr marL="171450" lvl="0" indent="-171450" defTabSz="444500">
                    <a:lnSpc>
                      <a:spcPct val="90000"/>
                    </a:lnSpc>
                    <a:spcBef>
                      <a:spcPct val="0"/>
                    </a:spcBef>
                    <a:spcAft>
                      <a:spcPct val="35000"/>
                    </a:spcAft>
                    <a:buFontTx/>
                    <a:buChar char="-"/>
                  </a:pPr>
                  <a:r>
                    <a:rPr lang="fr-FR" sz="1000" dirty="0">
                      <a:solidFill>
                        <a:schemeClr val="tx1">
                          <a:lumMod val="65000"/>
                          <a:lumOff val="35000"/>
                        </a:schemeClr>
                      </a:solidFill>
                      <a:latin typeface="Arial" panose="020B0604020202020204" pitchFamily="34" charset="0"/>
                      <a:cs typeface="Arial" panose="020B0604020202020204" pitchFamily="34" charset="0"/>
                    </a:rPr>
                    <a:t>recours à des technologies propres,</a:t>
                  </a:r>
                </a:p>
                <a:p>
                  <a:pPr marL="171450" lvl="0" indent="-171450" defTabSz="444500">
                    <a:lnSpc>
                      <a:spcPct val="90000"/>
                    </a:lnSpc>
                    <a:spcBef>
                      <a:spcPct val="0"/>
                    </a:spcBef>
                    <a:spcAft>
                      <a:spcPct val="35000"/>
                    </a:spcAft>
                    <a:buFontTx/>
                    <a:buChar char="-"/>
                  </a:pPr>
                  <a:r>
                    <a:rPr lang="fr-FR" sz="1000" dirty="0">
                      <a:solidFill>
                        <a:schemeClr val="tx1">
                          <a:lumMod val="65000"/>
                          <a:lumOff val="35000"/>
                        </a:schemeClr>
                      </a:solidFill>
                      <a:latin typeface="Arial" panose="020B0604020202020204" pitchFamily="34" charset="0"/>
                      <a:cs typeface="Arial" panose="020B0604020202020204" pitchFamily="34" charset="0"/>
                    </a:rPr>
                    <a:t>réduction du volume de déchets.</a:t>
                  </a:r>
                </a:p>
              </p:txBody>
            </p:sp>
            <p:sp>
              <p:nvSpPr>
                <p:cNvPr id="82" name="Forme libre 81"/>
                <p:cNvSpPr/>
                <p:nvPr/>
              </p:nvSpPr>
              <p:spPr>
                <a:xfrm>
                  <a:off x="4346655" y="8240333"/>
                  <a:ext cx="3527804" cy="1826928"/>
                </a:xfrm>
                <a:custGeom>
                  <a:avLst/>
                  <a:gdLst>
                    <a:gd name="connsiteX0" fmla="*/ 0 w 2254107"/>
                    <a:gd name="connsiteY0" fmla="*/ 164147 h 984863"/>
                    <a:gd name="connsiteX1" fmla="*/ 164147 w 2254107"/>
                    <a:gd name="connsiteY1" fmla="*/ 0 h 984863"/>
                    <a:gd name="connsiteX2" fmla="*/ 2089960 w 2254107"/>
                    <a:gd name="connsiteY2" fmla="*/ 0 h 984863"/>
                    <a:gd name="connsiteX3" fmla="*/ 2254107 w 2254107"/>
                    <a:gd name="connsiteY3" fmla="*/ 164147 h 984863"/>
                    <a:gd name="connsiteX4" fmla="*/ 2254107 w 2254107"/>
                    <a:gd name="connsiteY4" fmla="*/ 820716 h 984863"/>
                    <a:gd name="connsiteX5" fmla="*/ 2089960 w 2254107"/>
                    <a:gd name="connsiteY5" fmla="*/ 984863 h 984863"/>
                    <a:gd name="connsiteX6" fmla="*/ 164147 w 2254107"/>
                    <a:gd name="connsiteY6" fmla="*/ 984863 h 984863"/>
                    <a:gd name="connsiteX7" fmla="*/ 0 w 2254107"/>
                    <a:gd name="connsiteY7" fmla="*/ 820716 h 984863"/>
                    <a:gd name="connsiteX8" fmla="*/ 0 w 2254107"/>
                    <a:gd name="connsiteY8" fmla="*/ 164147 h 9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07" h="984863">
                      <a:moveTo>
                        <a:pt x="0" y="164147"/>
                      </a:moveTo>
                      <a:cubicBezTo>
                        <a:pt x="0" y="73491"/>
                        <a:pt x="73491" y="0"/>
                        <a:pt x="164147" y="0"/>
                      </a:cubicBezTo>
                      <a:lnTo>
                        <a:pt x="2089960" y="0"/>
                      </a:lnTo>
                      <a:cubicBezTo>
                        <a:pt x="2180616" y="0"/>
                        <a:pt x="2254107" y="73491"/>
                        <a:pt x="2254107" y="164147"/>
                      </a:cubicBezTo>
                      <a:lnTo>
                        <a:pt x="2254107" y="820716"/>
                      </a:lnTo>
                      <a:cubicBezTo>
                        <a:pt x="2254107" y="911372"/>
                        <a:pt x="2180616" y="984863"/>
                        <a:pt x="2089960" y="984863"/>
                      </a:cubicBezTo>
                      <a:lnTo>
                        <a:pt x="164147" y="984863"/>
                      </a:lnTo>
                      <a:cubicBezTo>
                        <a:pt x="73491" y="984863"/>
                        <a:pt x="0" y="911372"/>
                        <a:pt x="0" y="820716"/>
                      </a:cubicBezTo>
                      <a:lnTo>
                        <a:pt x="0" y="164147"/>
                      </a:lnTo>
                      <a:close/>
                    </a:path>
                  </a:pathLst>
                </a:custGeom>
                <a:noFill/>
                <a:ln>
                  <a:noFill/>
                </a:ln>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86177" tIns="86177" rIns="86177" bIns="86177" numCol="1" spcCol="1270" anchor="ctr" anchorCtr="0">
                  <a:noAutofit/>
                </a:bodyPr>
                <a:lstStyle/>
                <a:p>
                  <a:pPr lvl="0" algn="l" defTabSz="444500">
                    <a:lnSpc>
                      <a:spcPct val="90000"/>
                    </a:lnSpc>
                    <a:spcBef>
                      <a:spcPct val="0"/>
                    </a:spcBef>
                    <a:spcAft>
                      <a:spcPct val="35000"/>
                    </a:spcAft>
                  </a:pPr>
                  <a:r>
                    <a:rPr lang="fr-FR" sz="1200" b="1" kern="1200" dirty="0">
                      <a:solidFill>
                        <a:srgbClr val="E4002C"/>
                      </a:solidFill>
                      <a:latin typeface="Arial" panose="020B0604020202020204" pitchFamily="34" charset="0"/>
                      <a:cs typeface="Arial" panose="020B0604020202020204" pitchFamily="34" charset="0"/>
                    </a:rPr>
                    <a:t>Entrepôts</a:t>
                  </a:r>
                  <a:r>
                    <a:rPr lang="fr-FR" sz="1000" b="1" kern="1200" dirty="0">
                      <a:solidFill>
                        <a:srgbClr val="E4002C"/>
                      </a:solidFill>
                      <a:latin typeface="Arial" panose="020B0604020202020204" pitchFamily="34" charset="0"/>
                      <a:cs typeface="Arial" panose="020B0604020202020204" pitchFamily="34" charset="0"/>
                    </a:rPr>
                    <a:t> :</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réduction des coûts d’exécution,</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alimentés par des sources renouvelables,</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emballages en matières recyclées,</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gestion optimisée de l’entrepôt des stocks et des approvisionnements.</a:t>
                  </a:r>
                </a:p>
              </p:txBody>
            </p:sp>
            <p:sp>
              <p:nvSpPr>
                <p:cNvPr id="83" name="Forme libre 82"/>
                <p:cNvSpPr/>
                <p:nvPr/>
              </p:nvSpPr>
              <p:spPr>
                <a:xfrm>
                  <a:off x="64263" y="8431469"/>
                  <a:ext cx="3996341" cy="1460674"/>
                </a:xfrm>
                <a:custGeom>
                  <a:avLst/>
                  <a:gdLst>
                    <a:gd name="connsiteX0" fmla="*/ 0 w 3154737"/>
                    <a:gd name="connsiteY0" fmla="*/ 159028 h 954149"/>
                    <a:gd name="connsiteX1" fmla="*/ 159028 w 3154737"/>
                    <a:gd name="connsiteY1" fmla="*/ 0 h 954149"/>
                    <a:gd name="connsiteX2" fmla="*/ 2995709 w 3154737"/>
                    <a:gd name="connsiteY2" fmla="*/ 0 h 954149"/>
                    <a:gd name="connsiteX3" fmla="*/ 3154737 w 3154737"/>
                    <a:gd name="connsiteY3" fmla="*/ 159028 h 954149"/>
                    <a:gd name="connsiteX4" fmla="*/ 3154737 w 3154737"/>
                    <a:gd name="connsiteY4" fmla="*/ 795121 h 954149"/>
                    <a:gd name="connsiteX5" fmla="*/ 2995709 w 3154737"/>
                    <a:gd name="connsiteY5" fmla="*/ 954149 h 954149"/>
                    <a:gd name="connsiteX6" fmla="*/ 159028 w 3154737"/>
                    <a:gd name="connsiteY6" fmla="*/ 954149 h 954149"/>
                    <a:gd name="connsiteX7" fmla="*/ 0 w 3154737"/>
                    <a:gd name="connsiteY7" fmla="*/ 795121 h 954149"/>
                    <a:gd name="connsiteX8" fmla="*/ 0 w 3154737"/>
                    <a:gd name="connsiteY8" fmla="*/ 159028 h 95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737" h="954149">
                      <a:moveTo>
                        <a:pt x="0" y="159028"/>
                      </a:moveTo>
                      <a:cubicBezTo>
                        <a:pt x="0" y="71199"/>
                        <a:pt x="71199" y="0"/>
                        <a:pt x="159028" y="0"/>
                      </a:cubicBezTo>
                      <a:lnTo>
                        <a:pt x="2995709" y="0"/>
                      </a:lnTo>
                      <a:cubicBezTo>
                        <a:pt x="3083538" y="0"/>
                        <a:pt x="3154737" y="71199"/>
                        <a:pt x="3154737" y="159028"/>
                      </a:cubicBezTo>
                      <a:lnTo>
                        <a:pt x="3154737" y="795121"/>
                      </a:lnTo>
                      <a:cubicBezTo>
                        <a:pt x="3154737" y="882950"/>
                        <a:pt x="3083538" y="954149"/>
                        <a:pt x="2995709" y="954149"/>
                      </a:cubicBezTo>
                      <a:lnTo>
                        <a:pt x="159028" y="954149"/>
                      </a:lnTo>
                      <a:cubicBezTo>
                        <a:pt x="71199" y="954149"/>
                        <a:pt x="0" y="882950"/>
                        <a:pt x="0" y="795121"/>
                      </a:cubicBezTo>
                      <a:lnTo>
                        <a:pt x="0" y="159028"/>
                      </a:lnTo>
                      <a:close/>
                    </a:path>
                  </a:pathLst>
                </a:custGeom>
                <a:noFill/>
                <a:ln>
                  <a:noFill/>
                </a:ln>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84678" tIns="84678" rIns="84678" bIns="84678" numCol="1" spcCol="1270" anchor="ctr" anchorCtr="0">
                  <a:noAutofit/>
                </a:bodyPr>
                <a:lstStyle/>
                <a:p>
                  <a:pPr lvl="0" algn="l" defTabSz="444500">
                    <a:lnSpc>
                      <a:spcPct val="90000"/>
                    </a:lnSpc>
                    <a:spcBef>
                      <a:spcPct val="0"/>
                    </a:spcBef>
                    <a:spcAft>
                      <a:spcPct val="35000"/>
                    </a:spcAft>
                  </a:pPr>
                  <a:r>
                    <a:rPr lang="fr-FR" sz="1200" b="1" kern="1200" dirty="0">
                      <a:solidFill>
                        <a:srgbClr val="E4002C"/>
                      </a:solidFill>
                      <a:latin typeface="Arial" panose="020B0604020202020204" pitchFamily="34" charset="0"/>
                      <a:cs typeface="Arial" panose="020B0604020202020204" pitchFamily="34" charset="0"/>
                    </a:rPr>
                    <a:t>Transport</a:t>
                  </a:r>
                  <a:r>
                    <a:rPr lang="fr-FR" sz="1000" b="1" kern="1200" dirty="0">
                      <a:solidFill>
                        <a:srgbClr val="E4002C"/>
                      </a:solidFill>
                      <a:latin typeface="Arial" panose="020B0604020202020204" pitchFamily="34" charset="0"/>
                      <a:cs typeface="Arial" panose="020B0604020202020204" pitchFamily="34" charset="0"/>
                    </a:rPr>
                    <a:t>  :</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itinéraires optimisés,</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utilisation de biocarburants,</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logistique inversée : utilisation des trajets aller/retour,</a:t>
                  </a:r>
                </a:p>
                <a:p>
                  <a:pPr marL="171450" lvl="0" indent="-171450" algn="l"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transport management system.</a:t>
                  </a:r>
                </a:p>
              </p:txBody>
            </p:sp>
            <p:sp>
              <p:nvSpPr>
                <p:cNvPr id="84" name="Forme libre 83"/>
                <p:cNvSpPr/>
                <p:nvPr/>
              </p:nvSpPr>
              <p:spPr>
                <a:xfrm>
                  <a:off x="26968" y="6804049"/>
                  <a:ext cx="3000382" cy="1572686"/>
                </a:xfrm>
                <a:custGeom>
                  <a:avLst/>
                  <a:gdLst>
                    <a:gd name="connsiteX0" fmla="*/ 0 w 2285872"/>
                    <a:gd name="connsiteY0" fmla="*/ 179496 h 1076957"/>
                    <a:gd name="connsiteX1" fmla="*/ 179496 w 2285872"/>
                    <a:gd name="connsiteY1" fmla="*/ 0 h 1076957"/>
                    <a:gd name="connsiteX2" fmla="*/ 2106376 w 2285872"/>
                    <a:gd name="connsiteY2" fmla="*/ 0 h 1076957"/>
                    <a:gd name="connsiteX3" fmla="*/ 2285872 w 2285872"/>
                    <a:gd name="connsiteY3" fmla="*/ 179496 h 1076957"/>
                    <a:gd name="connsiteX4" fmla="*/ 2285872 w 2285872"/>
                    <a:gd name="connsiteY4" fmla="*/ 897461 h 1076957"/>
                    <a:gd name="connsiteX5" fmla="*/ 2106376 w 2285872"/>
                    <a:gd name="connsiteY5" fmla="*/ 1076957 h 1076957"/>
                    <a:gd name="connsiteX6" fmla="*/ 179496 w 2285872"/>
                    <a:gd name="connsiteY6" fmla="*/ 1076957 h 1076957"/>
                    <a:gd name="connsiteX7" fmla="*/ 0 w 2285872"/>
                    <a:gd name="connsiteY7" fmla="*/ 897461 h 1076957"/>
                    <a:gd name="connsiteX8" fmla="*/ 0 w 2285872"/>
                    <a:gd name="connsiteY8" fmla="*/ 179496 h 107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872" h="1076957">
                      <a:moveTo>
                        <a:pt x="0" y="179496"/>
                      </a:moveTo>
                      <a:cubicBezTo>
                        <a:pt x="0" y="80363"/>
                        <a:pt x="80363" y="0"/>
                        <a:pt x="179496" y="0"/>
                      </a:cubicBezTo>
                      <a:lnTo>
                        <a:pt x="2106376" y="0"/>
                      </a:lnTo>
                      <a:cubicBezTo>
                        <a:pt x="2205509" y="0"/>
                        <a:pt x="2285872" y="80363"/>
                        <a:pt x="2285872" y="179496"/>
                      </a:cubicBezTo>
                      <a:lnTo>
                        <a:pt x="2285872" y="897461"/>
                      </a:lnTo>
                      <a:cubicBezTo>
                        <a:pt x="2285872" y="996594"/>
                        <a:pt x="2205509" y="1076957"/>
                        <a:pt x="2106376" y="1076957"/>
                      </a:cubicBezTo>
                      <a:lnTo>
                        <a:pt x="179496" y="1076957"/>
                      </a:lnTo>
                      <a:cubicBezTo>
                        <a:pt x="80363" y="1076957"/>
                        <a:pt x="0" y="996594"/>
                        <a:pt x="0" y="897461"/>
                      </a:cubicBezTo>
                      <a:lnTo>
                        <a:pt x="0" y="179496"/>
                      </a:lnTo>
                      <a:close/>
                    </a:path>
                  </a:pathLst>
                </a:custGeom>
                <a:noFill/>
                <a:ln>
                  <a:noFill/>
                </a:ln>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90673" tIns="90673" rIns="90673" bIns="90673" numCol="1" spcCol="1270" anchor="ctr" anchorCtr="0">
                  <a:noAutofit/>
                </a:bodyPr>
                <a:lstStyle/>
                <a:p>
                  <a:pPr lvl="0" algn="just" defTabSz="444500">
                    <a:lnSpc>
                      <a:spcPct val="90000"/>
                    </a:lnSpc>
                    <a:spcBef>
                      <a:spcPct val="0"/>
                    </a:spcBef>
                    <a:spcAft>
                      <a:spcPct val="35000"/>
                    </a:spcAft>
                  </a:pPr>
                  <a:r>
                    <a:rPr lang="fr-FR" sz="1200" b="1" kern="1200" dirty="0">
                      <a:solidFill>
                        <a:srgbClr val="E4002C"/>
                      </a:solidFill>
                      <a:latin typeface="Arial" panose="020B0604020202020204" pitchFamily="34" charset="0"/>
                      <a:cs typeface="Arial" panose="020B0604020202020204" pitchFamily="34" charset="0"/>
                    </a:rPr>
                    <a:t>Livraison :</a:t>
                  </a:r>
                </a:p>
                <a:p>
                  <a:pPr marL="171450" lvl="0" indent="-171450" algn="just"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évolution de notre </a:t>
                  </a:r>
                  <a:r>
                    <a:rPr lang="fr-FR" sz="1000" kern="1200" dirty="0">
                      <a:solidFill>
                        <a:schemeClr val="tx1">
                          <a:lumMod val="65000"/>
                          <a:lumOff val="35000"/>
                        </a:schemeClr>
                      </a:solidFill>
                      <a:latin typeface="Arial" charset="0"/>
                      <a:ea typeface="Arial" charset="0"/>
                      <a:cs typeface="Arial" charset="0"/>
                    </a:rPr>
                    <a:t>flotte de véhicules utilitaires propres et écoresponsables,</a:t>
                  </a:r>
                  <a:endParaRPr lang="fr-FR" sz="1000" dirty="0">
                    <a:solidFill>
                      <a:schemeClr val="tx1">
                        <a:lumMod val="65000"/>
                        <a:lumOff val="35000"/>
                      </a:schemeClr>
                    </a:solidFill>
                    <a:latin typeface="Arial" panose="020B0604020202020204" pitchFamily="34" charset="0"/>
                    <a:cs typeface="Arial" panose="020B0604020202020204" pitchFamily="34" charset="0"/>
                  </a:endParaRPr>
                </a:p>
                <a:p>
                  <a:pPr marL="171450" lvl="0" indent="-171450" algn="just"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livraison personnalisée,</a:t>
                  </a:r>
                </a:p>
                <a:p>
                  <a:pPr marL="171450" lvl="0" indent="-171450" algn="just"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livraison cadencée,</a:t>
                  </a:r>
                </a:p>
                <a:p>
                  <a:pPr marL="171450" lvl="0" indent="-171450" algn="just" defTabSz="444500">
                    <a:lnSpc>
                      <a:spcPct val="90000"/>
                    </a:lnSpc>
                    <a:spcBef>
                      <a:spcPct val="0"/>
                    </a:spcBef>
                    <a:spcAft>
                      <a:spcPct val="35000"/>
                    </a:spcAft>
                    <a:buFontTx/>
                    <a:buChar char="-"/>
                  </a:pPr>
                  <a:r>
                    <a:rPr lang="fr-FR" sz="1000" kern="1200" dirty="0">
                      <a:solidFill>
                        <a:schemeClr val="tx1">
                          <a:lumMod val="65000"/>
                          <a:lumOff val="35000"/>
                        </a:schemeClr>
                      </a:solidFill>
                      <a:latin typeface="Arial" panose="020B0604020202020204" pitchFamily="34" charset="0"/>
                      <a:cs typeface="Arial" panose="020B0604020202020204" pitchFamily="34" charset="0"/>
                    </a:rPr>
                    <a:t>livraison optimisée.</a:t>
                  </a:r>
                </a:p>
              </p:txBody>
            </p:sp>
            <p:sp>
              <p:nvSpPr>
                <p:cNvPr id="85" name="Forme libre 84"/>
                <p:cNvSpPr/>
                <p:nvPr/>
              </p:nvSpPr>
              <p:spPr>
                <a:xfrm>
                  <a:off x="7934" y="5391744"/>
                  <a:ext cx="4052671" cy="1196989"/>
                </a:xfrm>
                <a:custGeom>
                  <a:avLst/>
                  <a:gdLst>
                    <a:gd name="connsiteX0" fmla="*/ 0 w 3302524"/>
                    <a:gd name="connsiteY0" fmla="*/ 133669 h 801995"/>
                    <a:gd name="connsiteX1" fmla="*/ 133669 w 3302524"/>
                    <a:gd name="connsiteY1" fmla="*/ 0 h 801995"/>
                    <a:gd name="connsiteX2" fmla="*/ 3168855 w 3302524"/>
                    <a:gd name="connsiteY2" fmla="*/ 0 h 801995"/>
                    <a:gd name="connsiteX3" fmla="*/ 3302524 w 3302524"/>
                    <a:gd name="connsiteY3" fmla="*/ 133669 h 801995"/>
                    <a:gd name="connsiteX4" fmla="*/ 3302524 w 3302524"/>
                    <a:gd name="connsiteY4" fmla="*/ 668326 h 801995"/>
                    <a:gd name="connsiteX5" fmla="*/ 3168855 w 3302524"/>
                    <a:gd name="connsiteY5" fmla="*/ 801995 h 801995"/>
                    <a:gd name="connsiteX6" fmla="*/ 133669 w 3302524"/>
                    <a:gd name="connsiteY6" fmla="*/ 801995 h 801995"/>
                    <a:gd name="connsiteX7" fmla="*/ 0 w 3302524"/>
                    <a:gd name="connsiteY7" fmla="*/ 668326 h 801995"/>
                    <a:gd name="connsiteX8" fmla="*/ 0 w 3302524"/>
                    <a:gd name="connsiteY8" fmla="*/ 133669 h 80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524" h="801995">
                      <a:moveTo>
                        <a:pt x="0" y="133669"/>
                      </a:moveTo>
                      <a:cubicBezTo>
                        <a:pt x="0" y="59846"/>
                        <a:pt x="59846" y="0"/>
                        <a:pt x="133669" y="0"/>
                      </a:cubicBezTo>
                      <a:lnTo>
                        <a:pt x="3168855" y="0"/>
                      </a:lnTo>
                      <a:cubicBezTo>
                        <a:pt x="3242678" y="0"/>
                        <a:pt x="3302524" y="59846"/>
                        <a:pt x="3302524" y="133669"/>
                      </a:cubicBezTo>
                      <a:lnTo>
                        <a:pt x="3302524" y="668326"/>
                      </a:lnTo>
                      <a:cubicBezTo>
                        <a:pt x="3302524" y="742149"/>
                        <a:pt x="3242678" y="801995"/>
                        <a:pt x="3168855" y="801995"/>
                      </a:cubicBezTo>
                      <a:lnTo>
                        <a:pt x="133669" y="801995"/>
                      </a:lnTo>
                      <a:cubicBezTo>
                        <a:pt x="59846" y="801995"/>
                        <a:pt x="0" y="742149"/>
                        <a:pt x="0" y="668326"/>
                      </a:cubicBezTo>
                      <a:lnTo>
                        <a:pt x="0" y="133669"/>
                      </a:lnTo>
                      <a:close/>
                    </a:path>
                  </a:pathLst>
                </a:custGeom>
                <a:noFill/>
                <a:ln>
                  <a:noFill/>
                </a:ln>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77250" tIns="77250" rIns="77250" bIns="77250" numCol="1" spcCol="1270" anchor="ctr" anchorCtr="0">
                  <a:noAutofit/>
                </a:bodyPr>
                <a:lstStyle/>
                <a:p>
                  <a:pPr lvl="0" algn="just" defTabSz="444500">
                    <a:lnSpc>
                      <a:spcPct val="90000"/>
                    </a:lnSpc>
                    <a:spcBef>
                      <a:spcPct val="0"/>
                    </a:spcBef>
                    <a:spcAft>
                      <a:spcPct val="35000"/>
                    </a:spcAft>
                  </a:pPr>
                  <a:r>
                    <a:rPr lang="fr-FR" sz="1200" b="1" kern="1200" dirty="0">
                      <a:solidFill>
                        <a:srgbClr val="E4002C"/>
                      </a:solidFill>
                      <a:latin typeface="Arial" panose="020B0604020202020204" pitchFamily="34" charset="0"/>
                      <a:cs typeface="Arial" panose="020B0604020202020204" pitchFamily="34" charset="0"/>
                    </a:rPr>
                    <a:t>Recyclage :</a:t>
                  </a:r>
                </a:p>
                <a:p>
                  <a:pPr marL="171450" lvl="0" indent="-171450" algn="just" defTabSz="444500">
                    <a:lnSpc>
                      <a:spcPct val="90000"/>
                    </a:lnSpc>
                    <a:spcBef>
                      <a:spcPct val="0"/>
                    </a:spcBef>
                    <a:spcAft>
                      <a:spcPct val="35000"/>
                    </a:spcAft>
                    <a:buFontTx/>
                    <a:buChar char="-"/>
                  </a:pPr>
                  <a:r>
                    <a:rPr lang="fr-FR" sz="1000" b="0" kern="1200" dirty="0">
                      <a:solidFill>
                        <a:schemeClr val="tx1">
                          <a:lumMod val="65000"/>
                          <a:lumOff val="35000"/>
                        </a:schemeClr>
                      </a:solidFill>
                      <a:latin typeface="Arial" panose="020B0604020202020204" pitchFamily="34" charset="0"/>
                      <a:cs typeface="Arial" panose="020B0604020202020204" pitchFamily="34" charset="0"/>
                    </a:rPr>
                    <a:t>retours des emballages réutilisables ou  recyclables,</a:t>
                  </a:r>
                </a:p>
                <a:p>
                  <a:pPr marL="171450" lvl="0" indent="-171450" algn="just" defTabSz="444500">
                    <a:lnSpc>
                      <a:spcPct val="90000"/>
                    </a:lnSpc>
                    <a:spcBef>
                      <a:spcPct val="0"/>
                    </a:spcBef>
                    <a:spcAft>
                      <a:spcPct val="35000"/>
                    </a:spcAft>
                    <a:buFontTx/>
                    <a:buChar char="-"/>
                  </a:pPr>
                  <a:r>
                    <a:rPr lang="fr-FR" sz="1000" b="0" kern="1200" dirty="0">
                      <a:solidFill>
                        <a:schemeClr val="tx1">
                          <a:lumMod val="65000"/>
                          <a:lumOff val="35000"/>
                        </a:schemeClr>
                      </a:solidFill>
                      <a:latin typeface="Arial" panose="020B0604020202020204" pitchFamily="34" charset="0"/>
                      <a:cs typeface="Arial" panose="020B0604020202020204" pitchFamily="34" charset="0"/>
                    </a:rPr>
                    <a:t>recyclage, réutilisation ou reconditionnement,</a:t>
                  </a:r>
                </a:p>
                <a:p>
                  <a:pPr marL="171450" lvl="0" indent="-171450" algn="just" defTabSz="444500">
                    <a:lnSpc>
                      <a:spcPct val="90000"/>
                    </a:lnSpc>
                    <a:spcBef>
                      <a:spcPct val="0"/>
                    </a:spcBef>
                    <a:spcAft>
                      <a:spcPct val="35000"/>
                    </a:spcAft>
                    <a:buFontTx/>
                    <a:buChar char="-"/>
                  </a:pPr>
                  <a:r>
                    <a:rPr lang="fr-FR" sz="1000" b="0" kern="1200" dirty="0">
                      <a:solidFill>
                        <a:schemeClr val="tx1">
                          <a:lumMod val="65000"/>
                          <a:lumOff val="35000"/>
                        </a:schemeClr>
                      </a:solidFill>
                      <a:latin typeface="Arial" panose="020B0604020202020204" pitchFamily="34" charset="0"/>
                      <a:cs typeface="Arial" panose="020B0604020202020204" pitchFamily="34" charset="0"/>
                    </a:rPr>
                    <a:t>tri sélectif,</a:t>
                  </a:r>
                </a:p>
                <a:p>
                  <a:pPr marL="171450" lvl="0" indent="-171450" algn="just" defTabSz="444500">
                    <a:lnSpc>
                      <a:spcPct val="90000"/>
                    </a:lnSpc>
                    <a:spcBef>
                      <a:spcPct val="0"/>
                    </a:spcBef>
                    <a:spcAft>
                      <a:spcPct val="35000"/>
                    </a:spcAft>
                    <a:buFontTx/>
                    <a:buChar char="-"/>
                  </a:pPr>
                  <a:r>
                    <a:rPr lang="fr-FR" sz="1000" b="0" kern="1200" dirty="0">
                      <a:solidFill>
                        <a:schemeClr val="tx1">
                          <a:lumMod val="65000"/>
                          <a:lumOff val="35000"/>
                        </a:schemeClr>
                      </a:solidFill>
                      <a:latin typeface="Arial" panose="020B0604020202020204" pitchFamily="34" charset="0"/>
                      <a:cs typeface="Arial" panose="020B0604020202020204" pitchFamily="34" charset="0"/>
                    </a:rPr>
                    <a:t>mise en place d’un système de collecte.</a:t>
                  </a:r>
                </a:p>
              </p:txBody>
            </p:sp>
          </p:grpSp>
        </p:grpSp>
        <p:sp>
          <p:nvSpPr>
            <p:cNvPr id="43" name="Forme libre 42"/>
            <p:cNvSpPr/>
            <p:nvPr/>
          </p:nvSpPr>
          <p:spPr>
            <a:xfrm>
              <a:off x="4136732" y="3803409"/>
              <a:ext cx="2871680" cy="704368"/>
            </a:xfrm>
            <a:custGeom>
              <a:avLst/>
              <a:gdLst>
                <a:gd name="connsiteX0" fmla="*/ 0 w 2462768"/>
                <a:gd name="connsiteY0" fmla="*/ 99225 h 595338"/>
                <a:gd name="connsiteX1" fmla="*/ 99225 w 2462768"/>
                <a:gd name="connsiteY1" fmla="*/ 0 h 595338"/>
                <a:gd name="connsiteX2" fmla="*/ 2363543 w 2462768"/>
                <a:gd name="connsiteY2" fmla="*/ 0 h 595338"/>
                <a:gd name="connsiteX3" fmla="*/ 2462768 w 2462768"/>
                <a:gd name="connsiteY3" fmla="*/ 99225 h 595338"/>
                <a:gd name="connsiteX4" fmla="*/ 2462768 w 2462768"/>
                <a:gd name="connsiteY4" fmla="*/ 496113 h 595338"/>
                <a:gd name="connsiteX5" fmla="*/ 2363543 w 2462768"/>
                <a:gd name="connsiteY5" fmla="*/ 595338 h 595338"/>
                <a:gd name="connsiteX6" fmla="*/ 99225 w 2462768"/>
                <a:gd name="connsiteY6" fmla="*/ 595338 h 595338"/>
                <a:gd name="connsiteX7" fmla="*/ 0 w 2462768"/>
                <a:gd name="connsiteY7" fmla="*/ 496113 h 595338"/>
                <a:gd name="connsiteX8" fmla="*/ 0 w 2462768"/>
                <a:gd name="connsiteY8" fmla="*/ 99225 h 5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768" h="595338">
                  <a:moveTo>
                    <a:pt x="0" y="99225"/>
                  </a:moveTo>
                  <a:cubicBezTo>
                    <a:pt x="0" y="44425"/>
                    <a:pt x="44425" y="0"/>
                    <a:pt x="99225" y="0"/>
                  </a:cubicBezTo>
                  <a:lnTo>
                    <a:pt x="2363543" y="0"/>
                  </a:lnTo>
                  <a:cubicBezTo>
                    <a:pt x="2418343" y="0"/>
                    <a:pt x="2462768" y="44425"/>
                    <a:pt x="2462768" y="99225"/>
                  </a:cubicBezTo>
                  <a:lnTo>
                    <a:pt x="2462768" y="496113"/>
                  </a:lnTo>
                  <a:cubicBezTo>
                    <a:pt x="2462768" y="550913"/>
                    <a:pt x="2418343" y="595338"/>
                    <a:pt x="2363543" y="595338"/>
                  </a:cubicBezTo>
                  <a:lnTo>
                    <a:pt x="99225" y="595338"/>
                  </a:lnTo>
                  <a:cubicBezTo>
                    <a:pt x="44425" y="595338"/>
                    <a:pt x="0" y="550913"/>
                    <a:pt x="0" y="496113"/>
                  </a:cubicBezTo>
                  <a:lnTo>
                    <a:pt x="0" y="99225"/>
                  </a:lnTo>
                  <a:close/>
                </a:path>
              </a:pathLst>
            </a:custGeom>
            <a:noFill/>
            <a:ln>
              <a:noFill/>
            </a:ln>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67162" tIns="67162" rIns="67162" bIns="67162"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200" b="1" kern="1200" dirty="0">
                  <a:solidFill>
                    <a:srgbClr val="E4002C"/>
                  </a:solidFill>
                  <a:latin typeface="Arial" panose="020B0604020202020204" pitchFamily="34" charset="0"/>
                  <a:cs typeface="Arial" panose="020B0604020202020204" pitchFamily="34" charset="0"/>
                </a:rPr>
                <a:t>Transport :</a:t>
              </a:r>
            </a:p>
            <a:p>
              <a:pPr marL="171450" lvl="0" indent="-171450">
                <a:spcBef>
                  <a:spcPct val="0"/>
                </a:spcBef>
                <a:buFontTx/>
                <a:buChar char="-"/>
                <a:defRPr/>
              </a:pPr>
              <a:r>
                <a:rPr lang="fr-FR" sz="1000" b="0" kern="1200" dirty="0">
                  <a:solidFill>
                    <a:schemeClr val="tx1">
                      <a:lumMod val="65000"/>
                      <a:lumOff val="35000"/>
                    </a:schemeClr>
                  </a:solidFill>
                  <a:latin typeface="Arial" panose="020B0604020202020204" pitchFamily="34" charset="0"/>
                  <a:cs typeface="Arial" panose="020B0604020202020204" pitchFamily="34" charset="0"/>
                </a:rPr>
                <a:t>modes de transports alternatifs (ferroutage, transport fluvial…).</a:t>
              </a:r>
            </a:p>
          </p:txBody>
        </p:sp>
      </p:grpSp>
      <p:sp>
        <p:nvSpPr>
          <p:cNvPr id="47" name="Rectangle 46"/>
          <p:cNvSpPr/>
          <p:nvPr/>
        </p:nvSpPr>
        <p:spPr>
          <a:xfrm>
            <a:off x="500780" y="1167056"/>
            <a:ext cx="6530016" cy="461665"/>
          </a:xfrm>
          <a:prstGeom prst="rect">
            <a:avLst/>
          </a:prstGeom>
        </p:spPr>
        <p:txBody>
          <a:bodyPr wrap="square">
            <a:spAutoFit/>
          </a:bodyPr>
          <a:lstStyle/>
          <a:p>
            <a:pPr algn="just">
              <a:spcBef>
                <a:spcPct val="0"/>
              </a:spcBef>
              <a:buClrTx/>
              <a:buNone/>
            </a:pPr>
            <a:r>
              <a:rPr lang="fr-FR" sz="1200" b="1" dirty="0">
                <a:solidFill>
                  <a:schemeClr val="tx1">
                    <a:lumMod val="65000"/>
                    <a:lumOff val="35000"/>
                  </a:schemeClr>
                </a:solidFill>
                <a:latin typeface="Arial" panose="020B0604020202020204" pitchFamily="34" charset="0"/>
                <a:cs typeface="Arial" panose="020B0604020202020204" pitchFamily="34" charset="0"/>
              </a:rPr>
              <a:t>A chaque étape, Office DEPOT met en place sa politique de préservation de l’environnement. </a:t>
            </a:r>
          </a:p>
        </p:txBody>
      </p:sp>
      <p:sp>
        <p:nvSpPr>
          <p:cNvPr id="42" name="TextBox 10"/>
          <p:cNvSpPr txBox="1"/>
          <p:nvPr/>
        </p:nvSpPr>
        <p:spPr>
          <a:xfrm>
            <a:off x="540058" y="5698840"/>
            <a:ext cx="6468354" cy="338554"/>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Certifications</a:t>
            </a:r>
          </a:p>
        </p:txBody>
      </p:sp>
      <p:pic>
        <p:nvPicPr>
          <p:cNvPr id="3" name="Image 2"/>
          <p:cNvPicPr>
            <a:picLocks noChangeAspect="1"/>
          </p:cNvPicPr>
          <p:nvPr/>
        </p:nvPicPr>
        <p:blipFill>
          <a:blip r:embed="rId4"/>
          <a:stretch>
            <a:fillRect/>
          </a:stretch>
        </p:blipFill>
        <p:spPr>
          <a:xfrm>
            <a:off x="6124038" y="8733595"/>
            <a:ext cx="1154801" cy="985806"/>
          </a:xfrm>
          <a:prstGeom prst="rect">
            <a:avLst/>
          </a:prstGeom>
        </p:spPr>
      </p:pic>
      <p:pic>
        <p:nvPicPr>
          <p:cNvPr id="5" name="Image 4"/>
          <p:cNvPicPr>
            <a:picLocks noChangeAspect="1"/>
          </p:cNvPicPr>
          <p:nvPr/>
        </p:nvPicPr>
        <p:blipFill rotWithShape="1">
          <a:blip r:embed="rId5"/>
          <a:srcRect t="10836" b="38266"/>
          <a:stretch/>
        </p:blipFill>
        <p:spPr>
          <a:xfrm>
            <a:off x="617638" y="8763331"/>
            <a:ext cx="5255297" cy="874070"/>
          </a:xfrm>
          <a:prstGeom prst="rect">
            <a:avLst/>
          </a:prstGeom>
        </p:spPr>
      </p:pic>
      <p:sp>
        <p:nvSpPr>
          <p:cNvPr id="6" name="Rectangle 5"/>
          <p:cNvSpPr/>
          <p:nvPr/>
        </p:nvSpPr>
        <p:spPr>
          <a:xfrm>
            <a:off x="548276" y="9689665"/>
            <a:ext cx="6482520" cy="646331"/>
          </a:xfrm>
          <a:prstGeom prst="rect">
            <a:avLst/>
          </a:prstGeom>
        </p:spPr>
        <p:txBody>
          <a:bodyPr wrap="square">
            <a:spAutoFit/>
          </a:bodyPr>
          <a:lstStyle/>
          <a:p>
            <a:pPr algn="just">
              <a:spcBef>
                <a:spcPct val="0"/>
              </a:spcBef>
              <a:buClrTx/>
              <a:buFontTx/>
              <a:buNone/>
            </a:pPr>
            <a:r>
              <a:rPr lang="fr-FR" altLang="fr-FR" sz="1200" dirty="0">
                <a:solidFill>
                  <a:schemeClr val="tx1">
                    <a:lumMod val="65000"/>
                    <a:lumOff val="35000"/>
                  </a:schemeClr>
                </a:solidFill>
                <a:latin typeface="Arial" panose="020B0604020202020204" pitchFamily="34" charset="0"/>
                <a:cs typeface="Arial" panose="020B0604020202020204" pitchFamily="34" charset="0"/>
              </a:rPr>
              <a:t>Cette évaluation </a:t>
            </a:r>
            <a:r>
              <a:rPr lang="fr-FR" sz="1200" dirty="0">
                <a:solidFill>
                  <a:schemeClr val="tx1">
                    <a:lumMod val="65000"/>
                    <a:lumOff val="35000"/>
                  </a:schemeClr>
                </a:solidFill>
                <a:latin typeface="Arial" panose="020B0604020202020204" pitchFamily="34" charset="0"/>
                <a:cs typeface="Arial" panose="020B0604020202020204" pitchFamily="34" charset="0"/>
              </a:rPr>
              <a:t>nous permet de mesurer nos progrès relatifs au déploiement de notre stratégie RSE. C’est aussi </a:t>
            </a:r>
            <a:r>
              <a:rPr lang="fr-FR" altLang="fr-FR" sz="1200" dirty="0">
                <a:solidFill>
                  <a:schemeClr val="tx1">
                    <a:lumMod val="65000"/>
                    <a:lumOff val="35000"/>
                  </a:schemeClr>
                </a:solidFill>
                <a:latin typeface="Arial" panose="020B0604020202020204" pitchFamily="34" charset="0"/>
                <a:cs typeface="Arial" panose="020B0604020202020204" pitchFamily="34" charset="0"/>
              </a:rPr>
              <a:t>un indicateur décisionnel pour nos clients soucieux de l’impact de leur politique d’achat sur l’ensemble de la chaîne.</a:t>
            </a:r>
          </a:p>
        </p:txBody>
      </p:sp>
      <p:sp>
        <p:nvSpPr>
          <p:cNvPr id="45" name="TextBox 6"/>
          <p:cNvSpPr txBox="1"/>
          <p:nvPr/>
        </p:nvSpPr>
        <p:spPr>
          <a:xfrm>
            <a:off x="248610" y="277504"/>
            <a:ext cx="5666250"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pic>
        <p:nvPicPr>
          <p:cNvPr id="38" name="Picture 2" descr="Image result for l’approche sociétale">
            <a:extLst>
              <a:ext uri="{FF2B5EF4-FFF2-40B4-BE49-F238E27FC236}">
                <a16:creationId xmlns:a16="http://schemas.microsoft.com/office/drawing/2014/main" id="{6E2210CE-B51D-4F14-B7A7-C5793E549CB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073" t="5195" r="16354" b="6494"/>
          <a:stretch/>
        </p:blipFill>
        <p:spPr bwMode="auto">
          <a:xfrm>
            <a:off x="6424605" y="518585"/>
            <a:ext cx="886461" cy="9732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ésultat de recherche d'images pour &quot;logo afnor iso 9001&quot;">
            <a:extLst>
              <a:ext uri="{FF2B5EF4-FFF2-40B4-BE49-F238E27FC236}">
                <a16:creationId xmlns:a16="http://schemas.microsoft.com/office/drawing/2014/main" id="{B1F0239A-00EE-4741-A765-F7DFE464D3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200" y="6632518"/>
            <a:ext cx="490406" cy="48636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www.ecoenergiesolutions.com/uploads/labels/20121120-1549-afaq-14001.jpg">
            <a:extLst>
              <a:ext uri="{FF2B5EF4-FFF2-40B4-BE49-F238E27FC236}">
                <a16:creationId xmlns:a16="http://schemas.microsoft.com/office/drawing/2014/main" id="{1AF3B771-C710-44A6-B198-C17372F8DD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438" y="7203741"/>
            <a:ext cx="583968" cy="4288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Résultat de recherche d'images pour &quot;logo afaq ohsas 18001&quot;">
            <a:extLst>
              <a:ext uri="{FF2B5EF4-FFF2-40B4-BE49-F238E27FC236}">
                <a16:creationId xmlns:a16="http://schemas.microsoft.com/office/drawing/2014/main" id="{B3A360CF-A91D-4274-824A-A4BE9ABDB1D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712" y="7731335"/>
            <a:ext cx="504594" cy="46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2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0-#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3" grpId="0"/>
      <p:bldP spid="65" grpId="0"/>
      <p:bldP spid="42"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8372"/>
            <a:ext cx="7559674" cy="951942"/>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8" dirty="0">
              <a:solidFill>
                <a:sysClr val="windowText" lastClr="000000"/>
              </a:solidFill>
              <a:latin typeface="Arial"/>
              <a:cs typeface="Arial"/>
            </a:endParaRPr>
          </a:p>
        </p:txBody>
      </p:sp>
      <p:pic>
        <p:nvPicPr>
          <p:cNvPr id="27" name="Picture 2" descr="Image result for l’approche sociéta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73" t="5195" r="16354" b="6494"/>
          <a:stretch/>
        </p:blipFill>
        <p:spPr bwMode="auto">
          <a:xfrm>
            <a:off x="6424605" y="518585"/>
            <a:ext cx="886461" cy="9732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45224" y="1364875"/>
            <a:ext cx="7069975" cy="9356408"/>
          </a:xfrm>
          <a:prstGeom prst="rect">
            <a:avLst/>
          </a:prstGeom>
        </p:spPr>
        <p:txBody>
          <a:bodyPr wrap="square">
            <a:spAutoFit/>
          </a:bodyPr>
          <a:lstStyle/>
          <a:p>
            <a:pPr marL="285750" indent="-285750" algn="just">
              <a:spcBef>
                <a:spcPct val="0"/>
              </a:spcBef>
              <a:buFont typeface="Wingdings" panose="05000000000000000000" pitchFamily="2" charset="2"/>
              <a:buChar char="ü"/>
            </a:pPr>
            <a:r>
              <a:rPr lang="fr-FR" altLang="fr-FR" sz="1600" b="1" dirty="0">
                <a:solidFill>
                  <a:srgbClr val="E4002C"/>
                </a:solidFill>
                <a:latin typeface="Arial" panose="020B0604020202020204" pitchFamily="34" charset="0"/>
                <a:cs typeface="Arial" panose="020B0604020202020204" pitchFamily="34" charset="0"/>
              </a:rPr>
              <a:t>Office DEPOT : actions et résultats par axe en 2019 </a:t>
            </a:r>
          </a:p>
          <a:p>
            <a:pPr algn="just">
              <a:spcBef>
                <a:spcPct val="0"/>
              </a:spcBef>
            </a:pPr>
            <a:endParaRPr lang="fr-FR" altLang="fr-FR" sz="1600" b="1" dirty="0">
              <a:solidFill>
                <a:srgbClr val="E4002C"/>
              </a:solidFill>
              <a:latin typeface="Arial" panose="020B0604020202020204" pitchFamily="34" charset="0"/>
              <a:cs typeface="Arial" panose="020B0604020202020204" pitchFamily="34" charset="0"/>
            </a:endParaRPr>
          </a:p>
          <a:p>
            <a:pPr algn="just">
              <a:spcBef>
                <a:spcPct val="0"/>
              </a:spcBef>
            </a:pPr>
            <a:r>
              <a:rPr lang="fr-FR" altLang="fr-FR" sz="1600" b="1" dirty="0">
                <a:solidFill>
                  <a:srgbClr val="00B050"/>
                </a:solidFill>
                <a:latin typeface="Arial" panose="020B0604020202020204" pitchFamily="34" charset="0"/>
                <a:cs typeface="Arial" panose="020B0604020202020204" pitchFamily="34" charset="0"/>
              </a:rPr>
              <a:t>Acheter Vert :</a:t>
            </a:r>
          </a:p>
          <a:p>
            <a:pPr marL="228600" indent="-228600" algn="just">
              <a:spcBef>
                <a:spcPct val="0"/>
              </a:spcBef>
              <a:buFont typeface="+mj-lt"/>
              <a:buAutoNum type="arabicPeriod"/>
            </a:pPr>
            <a:r>
              <a:rPr lang="fr-FR" altLang="fr-FR" sz="1400" b="1" dirty="0">
                <a:solidFill>
                  <a:schemeClr val="tx1">
                    <a:lumMod val="65000"/>
                    <a:lumOff val="35000"/>
                  </a:schemeClr>
                </a:solidFill>
                <a:latin typeface="Arial" panose="020B0604020202020204" pitchFamily="34" charset="0"/>
                <a:cs typeface="Arial" panose="020B0604020202020204" pitchFamily="34" charset="0"/>
              </a:rPr>
              <a:t>Evaluation RSE de 63 % </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de notre base fournisseur «180 Fournisseurs »</a:t>
            </a:r>
          </a:p>
          <a:p>
            <a:pPr marL="228600" indent="-228600" algn="just">
              <a:spcBef>
                <a:spcPct val="0"/>
              </a:spcBef>
              <a:buFont typeface="+mj-lt"/>
              <a:buAutoNum type="arabicPeriod"/>
            </a:pPr>
            <a:r>
              <a:rPr lang="fr-FR" altLang="fr-FR" sz="1200" b="1" dirty="0">
                <a:solidFill>
                  <a:schemeClr val="tx1">
                    <a:lumMod val="65000"/>
                    <a:lumOff val="35000"/>
                  </a:schemeClr>
                </a:solidFill>
                <a:latin typeface="Arial" panose="020B0604020202020204" pitchFamily="34" charset="0"/>
                <a:cs typeface="Arial" panose="020B0604020202020204" pitchFamily="34" charset="0"/>
              </a:rPr>
              <a:t>100 % des fournisseurs référencés proposent une </a:t>
            </a:r>
            <a:r>
              <a:rPr lang="fr-FR" altLang="fr-FR" sz="1400" b="1" dirty="0">
                <a:solidFill>
                  <a:schemeClr val="tx1">
                    <a:lumMod val="65000"/>
                    <a:lumOff val="35000"/>
                  </a:schemeClr>
                </a:solidFill>
                <a:latin typeface="Arial" panose="020B0604020202020204" pitchFamily="34" charset="0"/>
                <a:cs typeface="Arial" panose="020B0604020202020204" pitchFamily="34" charset="0"/>
              </a:rPr>
              <a:t>alternative «produits vert», </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répondant aux critères de durabilité retenus par Office DEPOT France</a:t>
            </a:r>
          </a:p>
          <a:p>
            <a:pPr marL="285750" indent="-285750" algn="just">
              <a:spcBef>
                <a:spcPct val="0"/>
              </a:spcBef>
              <a:buFontTx/>
              <a:buChar char="-"/>
            </a:pPr>
            <a:endParaRPr lang="fr-FR" altLang="fr-FR" sz="1600" b="1" dirty="0">
              <a:solidFill>
                <a:srgbClr val="E4002C"/>
              </a:solidFill>
              <a:latin typeface="Arial" panose="020B0604020202020204" pitchFamily="34" charset="0"/>
              <a:cs typeface="Arial" panose="020B0604020202020204" pitchFamily="34" charset="0"/>
            </a:endParaRPr>
          </a:p>
          <a:p>
            <a:pPr algn="just">
              <a:spcBef>
                <a:spcPct val="0"/>
              </a:spcBef>
            </a:pPr>
            <a:r>
              <a:rPr lang="fr-FR" altLang="fr-FR" sz="1600" b="1" dirty="0">
                <a:solidFill>
                  <a:srgbClr val="00B050"/>
                </a:solidFill>
                <a:latin typeface="Arial" panose="020B0604020202020204" pitchFamily="34" charset="0"/>
                <a:cs typeface="Arial" panose="020B0604020202020204" pitchFamily="34" charset="0"/>
              </a:rPr>
              <a:t>Vendre Vert : </a:t>
            </a:r>
          </a:p>
          <a:p>
            <a:pPr marL="228600" indent="-228600" algn="just">
              <a:spcBef>
                <a:spcPct val="0"/>
              </a:spcBef>
              <a:buFont typeface="+mj-lt"/>
              <a:buAutoNum type="arabicPeriod"/>
            </a:pPr>
            <a:r>
              <a:rPr lang="fr-FR" altLang="fr-FR" sz="1200" b="1" dirty="0">
                <a:solidFill>
                  <a:schemeClr val="tx1">
                    <a:lumMod val="65000"/>
                    <a:lumOff val="35000"/>
                  </a:schemeClr>
                </a:solidFill>
                <a:latin typeface="Arial" panose="020B0604020202020204" pitchFamily="34" charset="0"/>
                <a:cs typeface="Arial" panose="020B0604020202020204" pitchFamily="34" charset="0"/>
              </a:rPr>
              <a:t>87 % des volumes de papiers vendus en 2019 sont issues de forêts gérées durablement</a:t>
            </a:r>
          </a:p>
          <a:p>
            <a:pPr marL="228600" indent="-228600" algn="just">
              <a:spcBef>
                <a:spcPct val="0"/>
              </a:spcBef>
              <a:buFont typeface="+mj-lt"/>
              <a:buAutoNum type="arabicPeriod"/>
            </a:pPr>
            <a:r>
              <a:rPr lang="fr-FR" altLang="fr-FR" sz="1200" b="1" dirty="0">
                <a:solidFill>
                  <a:schemeClr val="tx1">
                    <a:lumMod val="65000"/>
                    <a:lumOff val="35000"/>
                  </a:schemeClr>
                </a:solidFill>
                <a:latin typeface="Arial" panose="020B0604020202020204" pitchFamily="34" charset="0"/>
                <a:cs typeface="Arial" panose="020B0604020202020204" pitchFamily="34" charset="0"/>
              </a:rPr>
              <a:t>Plus de 3 000 bilans carbone personnalisés ont été mise à disposition de nos clients</a:t>
            </a:r>
          </a:p>
          <a:p>
            <a:pPr algn="just">
              <a:spcBef>
                <a:spcPct val="0"/>
              </a:spcBef>
            </a:pPr>
            <a:endParaRPr lang="fr-FR" altLang="fr-FR" sz="1600" b="1" dirty="0">
              <a:solidFill>
                <a:srgbClr val="E4002C"/>
              </a:solidFill>
              <a:latin typeface="Arial" panose="020B0604020202020204" pitchFamily="34" charset="0"/>
              <a:cs typeface="Arial" panose="020B0604020202020204" pitchFamily="34" charset="0"/>
            </a:endParaRPr>
          </a:p>
          <a:p>
            <a:pPr algn="just">
              <a:spcBef>
                <a:spcPct val="0"/>
              </a:spcBef>
            </a:pPr>
            <a:r>
              <a:rPr lang="fr-FR" altLang="fr-FR" sz="1600" b="1" dirty="0">
                <a:solidFill>
                  <a:srgbClr val="00B050"/>
                </a:solidFill>
                <a:latin typeface="Arial" panose="020B0604020202020204" pitchFamily="34" charset="0"/>
                <a:cs typeface="Arial" panose="020B0604020202020204" pitchFamily="34" charset="0"/>
              </a:rPr>
              <a:t>Etre Vert et Parler Vert :</a:t>
            </a:r>
          </a:p>
          <a:p>
            <a:pPr marL="228600" indent="-228600" algn="just">
              <a:spcBef>
                <a:spcPct val="0"/>
              </a:spcBef>
              <a:buFont typeface="+mj-lt"/>
              <a:buAutoNum type="arabicPeriod"/>
            </a:pPr>
            <a:r>
              <a:rPr lang="fr-FR" altLang="fr-FR" sz="1200" b="1" dirty="0">
                <a:solidFill>
                  <a:schemeClr val="tx1">
                    <a:lumMod val="65000"/>
                    <a:lumOff val="35000"/>
                  </a:schemeClr>
                </a:solidFill>
                <a:latin typeface="Arial" panose="020B0604020202020204" pitchFamily="34" charset="0"/>
                <a:cs typeface="Arial" panose="020B0604020202020204" pitchFamily="34" charset="0"/>
              </a:rPr>
              <a:t>Suivi des certifications des référentiels normatifs ISO 9001 et 14001 version 2015 et OHSAS 18001 version 2007 avec orientation vers ISO 45001 version 2018, en annexe les copies de nos 3 certifications</a:t>
            </a:r>
          </a:p>
          <a:p>
            <a:pPr marL="228600" indent="-228600" algn="just">
              <a:spcBef>
                <a:spcPct val="0"/>
              </a:spcBef>
              <a:buFont typeface="+mj-lt"/>
              <a:buAutoNum type="arabicPeriod"/>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lgn="just">
              <a:spcBef>
                <a:spcPct val="0"/>
              </a:spcBef>
              <a:buFont typeface="+mj-lt"/>
              <a:buAutoNum type="arabicPeriod"/>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lgn="just">
              <a:spcBef>
                <a:spcPct val="0"/>
              </a:spcBef>
              <a:buFont typeface="+mj-lt"/>
              <a:buAutoNum type="arabicPeriod"/>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lgn="just">
              <a:spcBef>
                <a:spcPct val="0"/>
              </a:spcBef>
              <a:buFont typeface="+mj-lt"/>
              <a:buAutoNum type="arabicPeriod"/>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lgn="just">
              <a:spcBef>
                <a:spcPct val="0"/>
              </a:spcBef>
              <a:buFont typeface="+mj-lt"/>
              <a:buAutoNum type="arabicPeriod"/>
            </a:pPr>
            <a:r>
              <a:rPr lang="fr-FR" altLang="fr-FR" sz="1200" b="1" dirty="0">
                <a:solidFill>
                  <a:schemeClr val="tx1">
                    <a:lumMod val="65000"/>
                    <a:lumOff val="35000"/>
                  </a:schemeClr>
                </a:solidFill>
                <a:latin typeface="Arial" panose="020B0604020202020204" pitchFamily="34" charset="0"/>
                <a:cs typeface="Arial" panose="020B0604020202020204" pitchFamily="34" charset="0"/>
              </a:rPr>
              <a:t>Nous avons confirmé notre engagement et notre politique papier Responsable avec notre adhésion à FSC France.</a:t>
            </a:r>
          </a:p>
          <a:p>
            <a:pPr marL="228600" indent="-228600" algn="just">
              <a:spcBef>
                <a:spcPct val="0"/>
              </a:spcBef>
              <a:buFont typeface="+mj-lt"/>
              <a:buAutoNum type="arabicPeriod"/>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lgn="just">
              <a:spcBef>
                <a:spcPct val="0"/>
              </a:spcBef>
              <a:buFont typeface="+mj-lt"/>
              <a:buAutoNum type="arabicPeriod"/>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lgn="just">
              <a:spcBef>
                <a:spcPct val="0"/>
              </a:spcBef>
              <a:buFont typeface="+mj-lt"/>
              <a:buAutoNum type="arabicPeriod"/>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lgn="just">
              <a:spcBef>
                <a:spcPct val="0"/>
              </a:spcBef>
              <a:buFont typeface="+mj-lt"/>
              <a:buAutoNum type="arabicPeriod"/>
            </a:pPr>
            <a:r>
              <a:rPr lang="fr-FR" altLang="fr-FR" sz="1200" b="1" dirty="0">
                <a:solidFill>
                  <a:schemeClr val="tx1">
                    <a:lumMod val="65000"/>
                    <a:lumOff val="35000"/>
                  </a:schemeClr>
                </a:solidFill>
                <a:latin typeface="Arial" panose="020B0604020202020204" pitchFamily="34" charset="0"/>
                <a:cs typeface="Arial" panose="020B0604020202020204" pitchFamily="34" charset="0"/>
              </a:rPr>
              <a:t>Lancement de notre programme de Compensation Carbone de nos émissions CO2 2017 liées à toute l’infrastructure Office DEPOT par la plantation de 2 100 arbres à La Celle les Bordes. </a:t>
            </a:r>
            <a:r>
              <a:rPr lang="fr-FR" sz="1200" b="1" dirty="0">
                <a:solidFill>
                  <a:schemeClr val="tx1">
                    <a:lumMod val="65000"/>
                    <a:lumOff val="35000"/>
                  </a:schemeClr>
                </a:solidFill>
                <a:latin typeface="Arial" panose="020B0604020202020204" pitchFamily="34" charset="0"/>
                <a:cs typeface="Arial" panose="020B0604020202020204" pitchFamily="34" charset="0"/>
              </a:rPr>
              <a:t>Bénéfices attendus en lien avec les objectifs Développement Durable des Nations Unies</a:t>
            </a:r>
          </a:p>
          <a:p>
            <a:endParaRPr lang="fr-FR" sz="1200" b="1" dirty="0">
              <a:solidFill>
                <a:schemeClr val="tx1">
                  <a:lumMod val="65000"/>
                  <a:lumOff val="35000"/>
                </a:schemeClr>
              </a:solidFill>
              <a:latin typeface="Arial" panose="020B0604020202020204" pitchFamily="34" charset="0"/>
              <a:cs typeface="Arial" panose="020B0604020202020204" pitchFamily="34" charset="0"/>
            </a:endParaRPr>
          </a:p>
          <a:p>
            <a:endParaRPr 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endParaRPr lang="fr-FR" altLang="fr-FR" sz="12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ct val="0"/>
              </a:spcBef>
            </a:pPr>
            <a:r>
              <a:rPr lang="fr-FR" altLang="fr-FR" sz="1200" b="1" dirty="0">
                <a:solidFill>
                  <a:schemeClr val="tx1">
                    <a:lumMod val="65000"/>
                    <a:lumOff val="35000"/>
                  </a:schemeClr>
                </a:solidFill>
                <a:latin typeface="Arial" panose="020B0604020202020204" pitchFamily="34" charset="0"/>
                <a:cs typeface="Arial" panose="020B0604020202020204" pitchFamily="34" charset="0"/>
              </a:rPr>
              <a:t>Prenez connaissance de nos programmes de Compensation Carbone en cliquant sur le lien ci-dessous:	</a:t>
            </a:r>
            <a:r>
              <a:rPr lang="fr-FR" altLang="fr-FR" sz="1200" b="1" dirty="0">
                <a:solidFill>
                  <a:schemeClr val="tx1">
                    <a:lumMod val="65000"/>
                    <a:lumOff val="35000"/>
                  </a:schemeClr>
                </a:solidFill>
                <a:latin typeface="Arial" panose="020B0604020202020204" pitchFamily="34" charset="0"/>
                <a:cs typeface="Arial" panose="020B0604020202020204" pitchFamily="34" charset="0"/>
                <a:hlinkClick r:id="rId4"/>
              </a:rPr>
              <a:t>https://www.reforestaction.com/office-depot</a:t>
            </a:r>
            <a:endParaRPr lang="fr-FR" altLang="fr-FR" sz="600" b="1" dirty="0">
              <a:solidFill>
                <a:schemeClr val="bg1">
                  <a:lumMod val="50000"/>
                </a:schemeClr>
              </a:solidFill>
              <a:latin typeface="Arial" panose="020B0604020202020204" pitchFamily="34" charset="0"/>
              <a:cs typeface="Arial" panose="020B0604020202020204" pitchFamily="34" charset="0"/>
            </a:endParaRPr>
          </a:p>
          <a:p>
            <a:pPr algn="just">
              <a:spcBef>
                <a:spcPct val="0"/>
              </a:spcBef>
            </a:pPr>
            <a:endParaRPr lang="fr-FR" altLang="fr-FR" sz="600" b="1" dirty="0">
              <a:solidFill>
                <a:schemeClr val="bg1">
                  <a:lumMod val="50000"/>
                </a:schemeClr>
              </a:solidFill>
              <a:latin typeface="Arial" panose="020B0604020202020204" pitchFamily="34" charset="0"/>
              <a:cs typeface="Arial" panose="020B0604020202020204" pitchFamily="34" charset="0"/>
            </a:endParaRPr>
          </a:p>
        </p:txBody>
      </p:sp>
      <p:pic>
        <p:nvPicPr>
          <p:cNvPr id="2050" name="Picture 2" descr="Résultat de recherche d'images pour &quot;objectifs développement durable nations unies&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625" y="8025155"/>
            <a:ext cx="1178651" cy="99989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6"/>
          <a:stretch>
            <a:fillRect/>
          </a:stretch>
        </p:blipFill>
        <p:spPr>
          <a:xfrm>
            <a:off x="2037647" y="6975135"/>
            <a:ext cx="4439354" cy="3045165"/>
          </a:xfrm>
          <a:prstGeom prst="rect">
            <a:avLst/>
          </a:prstGeom>
        </p:spPr>
      </p:pic>
      <p:sp>
        <p:nvSpPr>
          <p:cNvPr id="10" name="TextBox 6"/>
          <p:cNvSpPr txBox="1"/>
          <p:nvPr/>
        </p:nvSpPr>
        <p:spPr>
          <a:xfrm>
            <a:off x="245225" y="326514"/>
            <a:ext cx="5669634"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pic>
        <p:nvPicPr>
          <p:cNvPr id="1026" name="Picture 2" descr="https://ca.fsc.org/image.1989.auto-auto-1000-99.0.0.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603" t="23324" r="17774" b="25012"/>
          <a:stretch/>
        </p:blipFill>
        <p:spPr bwMode="auto">
          <a:xfrm>
            <a:off x="3469207" y="5639033"/>
            <a:ext cx="1503395" cy="586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logo afnor iso 9001&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149" y="4662732"/>
            <a:ext cx="634185" cy="5776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ecoenergiesolutions.com/uploads/labels/20121120-1549-afaq-14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6617" y="4667038"/>
            <a:ext cx="634185" cy="5776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logo afaq ohsas 18001&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90750" y="4667038"/>
            <a:ext cx="634185" cy="57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142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780133CE-D7B5-4FAD-80FF-27FCB1E2E544}" type="slidenum">
              <a:rPr lang="en-US" smtClean="0"/>
              <a:t>6</a:t>
            </a:fld>
            <a:endParaRPr lang="en-US" dirty="0"/>
          </a:p>
        </p:txBody>
      </p:sp>
      <p:sp>
        <p:nvSpPr>
          <p:cNvPr id="48" name="Rectangle 47"/>
          <p:cNvSpPr/>
          <p:nvPr/>
        </p:nvSpPr>
        <p:spPr>
          <a:xfrm>
            <a:off x="0" y="109403"/>
            <a:ext cx="7559675"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49" name="TextBox 8"/>
          <p:cNvSpPr txBox="1"/>
          <p:nvPr/>
        </p:nvSpPr>
        <p:spPr>
          <a:xfrm>
            <a:off x="528231" y="3149732"/>
            <a:ext cx="6494018" cy="1161857"/>
          </a:xfrm>
          <a:prstGeom prst="rect">
            <a:avLst/>
          </a:prstGeom>
          <a:noFill/>
        </p:spPr>
        <p:txBody>
          <a:bodyPr wrap="square" rtlCol="0">
            <a:spAutoFit/>
          </a:bodyPr>
          <a:lstStyle/>
          <a:p>
            <a:pPr marL="160736" indent="-160736" algn="just">
              <a:spcAft>
                <a:spcPts val="300"/>
              </a:spcAft>
              <a:buClr>
                <a:srgbClr val="E4002C"/>
              </a:buClr>
              <a:buSzPct val="100000"/>
              <a:buFont typeface="Arial"/>
              <a:buChar char="•"/>
            </a:pPr>
            <a:r>
              <a:rPr lang="fr-FR" sz="1200" dirty="0">
                <a:solidFill>
                  <a:schemeClr val="tx1">
                    <a:lumMod val="65000"/>
                    <a:lumOff val="35000"/>
                  </a:schemeClr>
                </a:solidFill>
                <a:latin typeface="Arial" charset="0"/>
                <a:ea typeface="Arial" charset="0"/>
                <a:cs typeface="Arial" charset="0"/>
              </a:rPr>
              <a:t>Office DEPOT propose plus de 14 000 références dont 3 800 sont produites en France. </a:t>
            </a:r>
          </a:p>
          <a:p>
            <a:pPr marL="160736" indent="-160736" algn="just">
              <a:spcAft>
                <a:spcPts val="300"/>
              </a:spcAft>
              <a:buClr>
                <a:srgbClr val="E4002C"/>
              </a:buClr>
              <a:buSzPct val="100000"/>
              <a:buFont typeface="Arial"/>
              <a:buChar char="•"/>
            </a:pPr>
            <a:r>
              <a:rPr lang="fr-FR" sz="1200" dirty="0">
                <a:solidFill>
                  <a:schemeClr val="tx1">
                    <a:lumMod val="65000"/>
                    <a:lumOff val="35000"/>
                  </a:schemeClr>
                </a:solidFill>
                <a:latin typeface="Arial" charset="0"/>
                <a:ea typeface="Arial" charset="0"/>
                <a:cs typeface="Arial" charset="0"/>
              </a:rPr>
              <a:t>100% des produits proposés sont fabriqués dans des usines contrôlées.</a:t>
            </a:r>
          </a:p>
          <a:p>
            <a:pPr marL="160736" indent="-160736" algn="just">
              <a:spcAft>
                <a:spcPts val="300"/>
              </a:spcAft>
              <a:buClr>
                <a:srgbClr val="E4002C"/>
              </a:buClr>
              <a:buSzPct val="100000"/>
              <a:buFont typeface="Arial"/>
              <a:buChar char="•"/>
            </a:pPr>
            <a:r>
              <a:rPr lang="fr-FR" sz="1200" dirty="0">
                <a:solidFill>
                  <a:schemeClr val="tx1">
                    <a:lumMod val="65000"/>
                    <a:lumOff val="35000"/>
                  </a:schemeClr>
                </a:solidFill>
                <a:latin typeface="Arial" charset="0"/>
                <a:ea typeface="Arial" charset="0"/>
                <a:cs typeface="Arial" charset="0"/>
              </a:rPr>
              <a:t>56% des produits distribués par Office DEPOT sont fabriqués en Europe, </a:t>
            </a:r>
          </a:p>
          <a:p>
            <a:pPr marL="160736" indent="-160736" algn="just">
              <a:spcAft>
                <a:spcPts val="300"/>
              </a:spcAft>
              <a:buClr>
                <a:srgbClr val="E4002C"/>
              </a:buClr>
              <a:buSzPct val="100000"/>
              <a:buFont typeface="Arial"/>
              <a:buChar char="•"/>
            </a:pPr>
            <a:r>
              <a:rPr lang="fr-FR" sz="1200" dirty="0">
                <a:solidFill>
                  <a:schemeClr val="tx1">
                    <a:lumMod val="65000"/>
                    <a:lumOff val="35000"/>
                  </a:schemeClr>
                </a:solidFill>
                <a:latin typeface="Arial" charset="0"/>
                <a:ea typeface="Arial" charset="0"/>
                <a:cs typeface="Arial" charset="0"/>
              </a:rPr>
              <a:t>acteur de l’économie circulaire, Office DEPOT a commercialisé près de 58% de papier issu de forêts gérées durablement et de fibres recyclées</a:t>
            </a:r>
            <a:r>
              <a:rPr lang="fr-FR" sz="1400" dirty="0">
                <a:solidFill>
                  <a:schemeClr val="tx1">
                    <a:lumMod val="65000"/>
                    <a:lumOff val="35000"/>
                  </a:schemeClr>
                </a:solidFill>
                <a:latin typeface="Arial" charset="0"/>
                <a:ea typeface="Arial" charset="0"/>
                <a:cs typeface="Arial" charset="0"/>
              </a:rPr>
              <a:t>.</a:t>
            </a:r>
          </a:p>
        </p:txBody>
      </p:sp>
      <p:sp>
        <p:nvSpPr>
          <p:cNvPr id="52" name="Rectangle 51"/>
          <p:cNvSpPr/>
          <p:nvPr/>
        </p:nvSpPr>
        <p:spPr>
          <a:xfrm>
            <a:off x="499350" y="1512470"/>
            <a:ext cx="6531011" cy="461665"/>
          </a:xfrm>
          <a:prstGeom prst="rect">
            <a:avLst/>
          </a:prstGeom>
        </p:spPr>
        <p:txBody>
          <a:bodyPr wrap="square">
            <a:spAutoFit/>
          </a:bodyPr>
          <a:lstStyle/>
          <a:p>
            <a:pPr algn="just">
              <a:buClr>
                <a:srgbClr val="E4002C"/>
              </a:buClr>
            </a:pPr>
            <a:r>
              <a:rPr lang="fr-FR" sz="1200" dirty="0">
                <a:solidFill>
                  <a:schemeClr val="tx1">
                    <a:lumMod val="65000"/>
                    <a:lumOff val="35000"/>
                  </a:schemeClr>
                </a:solidFill>
                <a:latin typeface="Arial" charset="0"/>
                <a:ea typeface="Arial" charset="0"/>
                <a:cs typeface="Arial" charset="0"/>
              </a:rPr>
              <a:t>Grâce à nos partenaires-fournisseurs, nous pouvons vous proposer un assortiment de fournitures et de consommables respectueux de l’environnement et des solutions durables :</a:t>
            </a:r>
          </a:p>
        </p:txBody>
      </p:sp>
      <p:sp>
        <p:nvSpPr>
          <p:cNvPr id="53" name="Rectangle 52"/>
          <p:cNvSpPr/>
          <p:nvPr/>
        </p:nvSpPr>
        <p:spPr>
          <a:xfrm>
            <a:off x="251776" y="1087382"/>
            <a:ext cx="7056121" cy="338554"/>
          </a:xfrm>
          <a:prstGeom prst="rect">
            <a:avLst/>
          </a:prstGeom>
        </p:spPr>
        <p:txBody>
          <a:bodyPr wrap="square">
            <a:spAutoFit/>
          </a:bodyPr>
          <a:lstStyle/>
          <a:p>
            <a:pPr marL="285750" indent="-285750" algn="just">
              <a:spcBef>
                <a:spcPts val="600"/>
              </a:spcBef>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Les produits et leurs origines</a:t>
            </a:r>
          </a:p>
        </p:txBody>
      </p:sp>
      <p:sp>
        <p:nvSpPr>
          <p:cNvPr id="57" name="ZoneTexte 56"/>
          <p:cNvSpPr txBox="1"/>
          <p:nvPr/>
        </p:nvSpPr>
        <p:spPr>
          <a:xfrm>
            <a:off x="520613" y="1969358"/>
            <a:ext cx="6509748" cy="1238801"/>
          </a:xfrm>
          <a:prstGeom prst="rect">
            <a:avLst/>
          </a:prstGeom>
          <a:noFill/>
        </p:spPr>
        <p:txBody>
          <a:bodyPr wrap="square" rtlCol="0">
            <a:spAutoFit/>
          </a:bodyPr>
          <a:lstStyle/>
          <a:p>
            <a:pPr marL="192088" indent="-192088" algn="just">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L’une des principales composantes de notre démarche est de veiller à ce que nos fournisseurs respectent les 10 principes régissant le Global Compact des Nations Unies. </a:t>
            </a:r>
          </a:p>
          <a:p>
            <a:pPr marL="192088" indent="-192088" algn="jus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Les critères de sélection de nos fournisseurs incluent :</a:t>
            </a:r>
          </a:p>
          <a:p>
            <a:pPr marL="719138" indent="-266700" algn="just">
              <a:buClr>
                <a:srgbClr val="E4002C"/>
              </a:buClr>
              <a:buFont typeface="Wingdings" panose="05000000000000000000" pitchFamily="2" charset="2"/>
              <a:buChar char="Ø"/>
            </a:pPr>
            <a:r>
              <a:rPr lang="fr-FR" sz="1200" dirty="0">
                <a:solidFill>
                  <a:schemeClr val="tx1">
                    <a:lumMod val="65000"/>
                    <a:lumOff val="35000"/>
                  </a:schemeClr>
                </a:solidFill>
                <a:latin typeface="Arial" panose="020B0604020202020204" pitchFamily="34" charset="0"/>
                <a:cs typeface="Arial" panose="020B0604020202020204" pitchFamily="34" charset="0"/>
              </a:rPr>
              <a:t>la qualité des produits au regard du cahier des charges défini,</a:t>
            </a:r>
          </a:p>
          <a:p>
            <a:pPr marL="719138" indent="-266700" algn="just">
              <a:buClr>
                <a:srgbClr val="E4002C"/>
              </a:buClr>
              <a:buFont typeface="Wingdings" panose="05000000000000000000" pitchFamily="2" charset="2"/>
              <a:buChar char="Ø"/>
            </a:pPr>
            <a:r>
              <a:rPr lang="fr-FR" sz="1200" dirty="0">
                <a:solidFill>
                  <a:schemeClr val="tx1">
                    <a:lumMod val="65000"/>
                    <a:lumOff val="35000"/>
                  </a:schemeClr>
                </a:solidFill>
                <a:latin typeface="Arial" panose="020B0604020202020204" pitchFamily="34" charset="0"/>
                <a:cs typeface="Arial" panose="020B0604020202020204" pitchFamily="34" charset="0"/>
              </a:rPr>
              <a:t>la protection du droit international relatif aux Droits de l'Homme,</a:t>
            </a:r>
          </a:p>
          <a:p>
            <a:pPr marL="719138" indent="-266700" algn="just">
              <a:buClr>
                <a:srgbClr val="E4002C"/>
              </a:buClr>
              <a:buFont typeface="Wingdings" panose="05000000000000000000" pitchFamily="2" charset="2"/>
              <a:buChar char="Ø"/>
            </a:pPr>
            <a:r>
              <a:rPr lang="fr-FR" sz="1200" dirty="0">
                <a:solidFill>
                  <a:schemeClr val="tx1">
                    <a:lumMod val="65000"/>
                    <a:lumOff val="35000"/>
                  </a:schemeClr>
                </a:solidFill>
                <a:latin typeface="Arial" panose="020B0604020202020204" pitchFamily="34" charset="0"/>
                <a:cs typeface="Arial" panose="020B0604020202020204" pitchFamily="34" charset="0"/>
              </a:rPr>
              <a:t>le respect réglementaire, de prévention et de protection de l’environnement.</a:t>
            </a:r>
          </a:p>
        </p:txBody>
      </p:sp>
      <p:sp>
        <p:nvSpPr>
          <p:cNvPr id="60" name="TextBox 8"/>
          <p:cNvSpPr txBox="1"/>
          <p:nvPr/>
        </p:nvSpPr>
        <p:spPr>
          <a:xfrm>
            <a:off x="550681" y="4340338"/>
            <a:ext cx="6226707" cy="307777"/>
          </a:xfrm>
          <a:prstGeom prst="rect">
            <a:avLst/>
          </a:prstGeom>
          <a:noFill/>
        </p:spPr>
        <p:txBody>
          <a:bodyPr wrap="square" rtlCol="0">
            <a:spAutoFit/>
          </a:bodyPr>
          <a:lstStyle/>
          <a:p>
            <a:r>
              <a:rPr lang="fr-FR" sz="1400" dirty="0">
                <a:solidFill>
                  <a:srgbClr val="E4002C"/>
                </a:solidFill>
                <a:latin typeface="Arial" panose="020B0604020202020204" pitchFamily="34" charset="0"/>
                <a:ea typeface="Arial MT Light" charset="0"/>
                <a:cs typeface="Arial" panose="020B0604020202020204" pitchFamily="34" charset="0"/>
              </a:rPr>
              <a:t>Nos produits « verts »</a:t>
            </a:r>
          </a:p>
        </p:txBody>
      </p:sp>
      <p:sp>
        <p:nvSpPr>
          <p:cNvPr id="61" name="ZoneTexte 60"/>
          <p:cNvSpPr txBox="1"/>
          <p:nvPr/>
        </p:nvSpPr>
        <p:spPr>
          <a:xfrm>
            <a:off x="548491" y="4629139"/>
            <a:ext cx="6481870" cy="1015663"/>
          </a:xfrm>
          <a:prstGeom prst="rect">
            <a:avLst/>
          </a:prstGeom>
          <a:noFill/>
        </p:spPr>
        <p:txBody>
          <a:bodyPr wrap="square" rtlCol="0">
            <a:spAutoFit/>
          </a:bodyPr>
          <a:lstStyle/>
          <a:p>
            <a:pPr algn="just">
              <a:buClr>
                <a:srgbClr val="E4002C"/>
              </a:buClr>
              <a:buSzPct val="100000"/>
            </a:pPr>
            <a:r>
              <a:rPr lang="fr-FR" sz="1200" dirty="0">
                <a:solidFill>
                  <a:schemeClr val="tx1">
                    <a:lumMod val="65000"/>
                    <a:lumOff val="35000"/>
                  </a:schemeClr>
                </a:solidFill>
                <a:latin typeface="Arial" charset="0"/>
                <a:ea typeface="Arial" charset="0"/>
                <a:cs typeface="Arial" charset="0"/>
              </a:rPr>
              <a:t>Office DEPOT a sélectionné pour vous </a:t>
            </a:r>
            <a:r>
              <a:rPr lang="fr-FR" sz="1200" b="1" dirty="0">
                <a:solidFill>
                  <a:srgbClr val="00B050"/>
                </a:solidFill>
                <a:latin typeface="Arial" panose="020B0604020202020204" pitchFamily="34" charset="0"/>
                <a:cs typeface="Arial" panose="020B0604020202020204" pitchFamily="34" charset="0"/>
              </a:rPr>
              <a:t>6 955 </a:t>
            </a:r>
            <a:r>
              <a:rPr lang="fr-FR" sz="1200" b="1" dirty="0">
                <a:solidFill>
                  <a:srgbClr val="00B050"/>
                </a:solidFill>
                <a:latin typeface="Arial" charset="0"/>
                <a:ea typeface="Arial" charset="0"/>
                <a:cs typeface="Arial" charset="0"/>
              </a:rPr>
              <a:t>produits verts </a:t>
            </a:r>
            <a:r>
              <a:rPr lang="fr-FR" sz="1200" dirty="0">
                <a:solidFill>
                  <a:schemeClr val="tx1">
                    <a:lumMod val="65000"/>
                    <a:lumOff val="35000"/>
                  </a:schemeClr>
                </a:solidFill>
                <a:latin typeface="Arial" charset="0"/>
                <a:ea typeface="Arial" charset="0"/>
                <a:cs typeface="Arial" charset="0"/>
              </a:rPr>
              <a:t>et des fournisseurs détenant des écolabels et certifications répondant à des préoccupations environnementales : FSC, PEFC, Blue Angel, Energy Star, NF environnement, Ecolabel, Nordic Swan…</a:t>
            </a:r>
          </a:p>
          <a:p>
            <a:pPr lvl="0" algn="just">
              <a:buClr>
                <a:srgbClr val="E4002C"/>
              </a:buClr>
              <a:buSzPct val="100000"/>
            </a:pPr>
            <a:r>
              <a:rPr lang="fr-FR" sz="1200" dirty="0">
                <a:solidFill>
                  <a:schemeClr val="tx1">
                    <a:lumMod val="65000"/>
                    <a:lumOff val="35000"/>
                  </a:schemeClr>
                </a:solidFill>
                <a:latin typeface="Arial" panose="020B0604020202020204" pitchFamily="34" charset="0"/>
                <a:cs typeface="Arial" panose="020B0604020202020204" pitchFamily="34" charset="0"/>
              </a:rPr>
              <a:t>Tous nos produits répondent aux prescriptions des normes françaises (NF) et européennes (CE) en vigueur.</a:t>
            </a:r>
          </a:p>
        </p:txBody>
      </p:sp>
      <p:sp>
        <p:nvSpPr>
          <p:cNvPr id="62" name="ZoneTexte 61"/>
          <p:cNvSpPr txBox="1"/>
          <p:nvPr/>
        </p:nvSpPr>
        <p:spPr>
          <a:xfrm>
            <a:off x="548490" y="5660653"/>
            <a:ext cx="6356401" cy="2162130"/>
          </a:xfrm>
          <a:prstGeom prst="rect">
            <a:avLst/>
          </a:prstGeom>
          <a:noFill/>
        </p:spPr>
        <p:txBody>
          <a:bodyPr wrap="square" rtlCol="0">
            <a:spAutoFit/>
          </a:bodyPr>
          <a:lstStyle/>
          <a:p>
            <a:pPr algn="just"/>
            <a:r>
              <a:rPr lang="fr-FR" sz="1200" dirty="0">
                <a:solidFill>
                  <a:srgbClr val="E4002C"/>
                </a:solidFill>
                <a:latin typeface="Arial" panose="020B0604020202020204" pitchFamily="34" charset="0"/>
                <a:cs typeface="Arial" panose="020B0604020202020204" pitchFamily="34" charset="0"/>
              </a:rPr>
              <a:t>Les critères de durabilité retenus par Office DEPOT :</a:t>
            </a:r>
          </a:p>
          <a:p>
            <a:pPr marL="171450" indent="-171450">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Produits recyclés / recyclables,</a:t>
            </a:r>
          </a:p>
          <a:p>
            <a:pPr marL="171450" indent="-171450">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Produits biodégradables / compostables,</a:t>
            </a:r>
          </a:p>
          <a:p>
            <a:pPr marL="171450" indent="-171450">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Produits rechargeables / réutilisables, </a:t>
            </a:r>
          </a:p>
          <a:p>
            <a:pPr marL="171450" indent="-171450">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Produits manufacturés / remanufacturés,</a:t>
            </a:r>
          </a:p>
          <a:p>
            <a:pPr marL="171450" indent="-171450">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Produits certifiés PEFC / FSC, </a:t>
            </a:r>
          </a:p>
          <a:p>
            <a:pPr marL="171450" indent="-171450">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Produits certifiés Bleu Angel / EU Flowers, </a:t>
            </a:r>
          </a:p>
          <a:p>
            <a:pPr marL="171450" indent="-171450">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Produits équitables / commerce responsable, </a:t>
            </a:r>
          </a:p>
          <a:p>
            <a:pPr marL="171450" indent="-171450">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Produits sans PVC / sans Chlore,</a:t>
            </a:r>
          </a:p>
          <a:p>
            <a:pPr algn="just">
              <a:spcBef>
                <a:spcPts val="300"/>
              </a:spcBef>
            </a:pPr>
            <a:r>
              <a:rPr lang="fr-FR" sz="1200" dirty="0">
                <a:solidFill>
                  <a:schemeClr val="tx1">
                    <a:lumMod val="65000"/>
                    <a:lumOff val="35000"/>
                  </a:schemeClr>
                </a:solidFill>
                <a:latin typeface="Arial" panose="020B0604020202020204" pitchFamily="34" charset="0"/>
                <a:cs typeface="Arial" panose="020B0604020202020204" pitchFamily="34" charset="0"/>
              </a:rPr>
              <a:t>Dans chaque gamme de produit, nous mettons à la disposition de nos clients des articles qui bénéficient d’un écolabel ou de critère de durabilité. </a:t>
            </a:r>
          </a:p>
        </p:txBody>
      </p:sp>
      <p:sp>
        <p:nvSpPr>
          <p:cNvPr id="67" name="Rectangle 5"/>
          <p:cNvSpPr>
            <a:spLocks noChangeArrowheads="1"/>
          </p:cNvSpPr>
          <p:nvPr/>
        </p:nvSpPr>
        <p:spPr bwMode="auto">
          <a:xfrm>
            <a:off x="520614" y="7822611"/>
            <a:ext cx="327553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fr-FR" sz="1200" dirty="0">
                <a:solidFill>
                  <a:srgbClr val="E4002C"/>
                </a:solidFill>
                <a:latin typeface="Arial" charset="0"/>
                <a:ea typeface="Arial" charset="0"/>
                <a:cs typeface="Arial" charset="0"/>
              </a:rPr>
              <a:t>Certifications et écolabels :</a:t>
            </a:r>
          </a:p>
          <a:p>
            <a:pPr marL="0" marR="0" lvl="0" indent="0" algn="just" defTabSz="914400" rtl="0" eaLnBrk="0" fontAlgn="base" latinLnBrk="0" hangingPunct="0">
              <a:lnSpc>
                <a:spcPct val="100000"/>
              </a:lnSpc>
              <a:buClrTx/>
              <a:buSzTx/>
              <a:buFontTx/>
              <a:buNone/>
              <a:tabLst/>
            </a:pP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Les produits en marque propre bénéficient de certifications et écolabels engagés par nos fabricants et fournisseurs. Dans le cadre de notre politique "papier" et afin de confirmer notre engagement, Office DEPOT France a adhéré en 2018 à l'organisation FSC France.</a:t>
            </a:r>
            <a:endPar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buClrTx/>
              <a:buSzTx/>
              <a:buFontTx/>
              <a:buNone/>
              <a:tabLst/>
            </a:pP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Le pourcentage de produits éco-labélisés par gamme est représenté dans le tableau ci-contre : </a:t>
            </a:r>
            <a:endPar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endParaRPr>
          </a:p>
        </p:txBody>
      </p:sp>
      <p:sp>
        <p:nvSpPr>
          <p:cNvPr id="69" name="Rectangle 6"/>
          <p:cNvSpPr>
            <a:spLocks noChangeArrowheads="1"/>
          </p:cNvSpPr>
          <p:nvPr/>
        </p:nvSpPr>
        <p:spPr bwMode="auto">
          <a:xfrm>
            <a:off x="499350" y="9845908"/>
            <a:ext cx="65310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Aft>
                <a:spcPct val="0"/>
              </a:spcAft>
              <a:buClrTx/>
              <a:buSzTx/>
              <a:buFontTx/>
              <a:buNone/>
              <a:tabLst/>
            </a:pP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Notre objectif à l'horizon 2020 est d'avoir un assortiment produit dont 75 % seront fabriqués en zone EU. En 2015, 56 % des produits étaient fabriqués en zone EU. </a:t>
            </a:r>
          </a:p>
          <a:p>
            <a:pPr marL="0" marR="0" lvl="0" indent="0" algn="just" defTabSz="914400" rtl="0" eaLnBrk="0" fontAlgn="base" latinLnBrk="0" hangingPunct="0">
              <a:lnSpc>
                <a:spcPct val="100000"/>
              </a:lnSpc>
              <a:spcAft>
                <a:spcPct val="0"/>
              </a:spcAft>
              <a:buClrTx/>
              <a:buSzTx/>
              <a:buFontTx/>
              <a:buNone/>
              <a:tabLst/>
            </a:pPr>
            <a:r>
              <a:rPr kumimoji="0" lang="fr-FR" altLang="fr-FR" sz="1200" b="1" i="0" u="none" strike="noStrike" cap="none" normalizeH="0" baseline="0" dirty="0">
                <a:ln>
                  <a:noFill/>
                </a:ln>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En 2018, c'est 62 % des produits qui sont fabriqués en Zone EU.</a:t>
            </a:r>
            <a:endParaRPr kumimoji="0" lang="fr-FR" altLang="fr-FR" sz="1200" b="1"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endParaRPr>
          </a:p>
        </p:txBody>
      </p:sp>
      <p:graphicFrame>
        <p:nvGraphicFramePr>
          <p:cNvPr id="89" name="Tableau 88"/>
          <p:cNvGraphicFramePr>
            <a:graphicFrameLocks noGrp="1"/>
          </p:cNvGraphicFramePr>
          <p:nvPr>
            <p:extLst/>
          </p:nvPr>
        </p:nvGraphicFramePr>
        <p:xfrm>
          <a:off x="3919844" y="7911415"/>
          <a:ext cx="3123495" cy="1813560"/>
        </p:xfrm>
        <a:graphic>
          <a:graphicData uri="http://schemas.openxmlformats.org/drawingml/2006/table">
            <a:tbl>
              <a:tblPr firstRow="1" bandRow="1">
                <a:tableStyleId>{7DF18680-E054-41AD-8BC1-D1AEF772440D}</a:tableStyleId>
              </a:tblPr>
              <a:tblGrid>
                <a:gridCol w="2118736">
                  <a:extLst>
                    <a:ext uri="{9D8B030D-6E8A-4147-A177-3AD203B41FA5}">
                      <a16:colId xmlns:a16="http://schemas.microsoft.com/office/drawing/2014/main" val="20000"/>
                    </a:ext>
                  </a:extLst>
                </a:gridCol>
                <a:gridCol w="1004759">
                  <a:extLst>
                    <a:ext uri="{9D8B030D-6E8A-4147-A177-3AD203B41FA5}">
                      <a16:colId xmlns:a16="http://schemas.microsoft.com/office/drawing/2014/main" val="20001"/>
                    </a:ext>
                  </a:extLst>
                </a:gridCol>
              </a:tblGrid>
              <a:tr h="328778">
                <a:tc>
                  <a:txBody>
                    <a:bodyPr/>
                    <a:lstStyle/>
                    <a:p>
                      <a:pPr algn="ctr"/>
                      <a:r>
                        <a:rPr lang="fr-FR" sz="1050" b="1" dirty="0">
                          <a:solidFill>
                            <a:schemeClr val="bg1"/>
                          </a:solidFill>
                          <a:latin typeface="Arial" panose="020B0604020202020204" pitchFamily="34" charset="0"/>
                          <a:cs typeface="Arial" panose="020B0604020202020204" pitchFamily="34" charset="0"/>
                        </a:rPr>
                        <a:t>Catégorie</a:t>
                      </a:r>
                      <a:r>
                        <a:rPr lang="fr-FR" sz="1050" b="1" baseline="0" dirty="0">
                          <a:solidFill>
                            <a:schemeClr val="bg1"/>
                          </a:solidFill>
                          <a:latin typeface="Arial" panose="020B0604020202020204" pitchFamily="34" charset="0"/>
                          <a:cs typeface="Arial" panose="020B0604020202020204" pitchFamily="34" charset="0"/>
                        </a:rPr>
                        <a:t> de produit</a:t>
                      </a:r>
                      <a:endParaRPr lang="fr-FR" sz="1050" b="1" dirty="0">
                        <a:solidFill>
                          <a:schemeClr val="bg1"/>
                        </a:solidFill>
                        <a:latin typeface="Arial" panose="020B0604020202020204" pitchFamily="34" charset="0"/>
                        <a:cs typeface="Arial" panose="020B0604020202020204" pitchFamily="34" charset="0"/>
                      </a:endParaRPr>
                    </a:p>
                  </a:txBody>
                  <a:tcPr anchor="ctr">
                    <a:solidFill>
                      <a:srgbClr val="E4002C"/>
                    </a:solidFill>
                  </a:tcPr>
                </a:tc>
                <a:tc>
                  <a:txBody>
                    <a:bodyPr/>
                    <a:lstStyle/>
                    <a:p>
                      <a:pPr algn="ctr"/>
                      <a:r>
                        <a:rPr lang="fr-FR" sz="1000" b="1" dirty="0">
                          <a:solidFill>
                            <a:schemeClr val="bg1"/>
                          </a:solidFill>
                          <a:latin typeface="Arial" panose="020B0604020202020204" pitchFamily="34" charset="0"/>
                          <a:cs typeface="Arial" panose="020B0604020202020204" pitchFamily="34" charset="0"/>
                        </a:rPr>
                        <a:t>Ratio produit « vert »</a:t>
                      </a:r>
                    </a:p>
                  </a:txBody>
                  <a:tcPr anchor="ctr">
                    <a:solidFill>
                      <a:srgbClr val="E4002C"/>
                    </a:solidFill>
                  </a:tcPr>
                </a:tc>
                <a:extLst>
                  <a:ext uri="{0D108BD9-81ED-4DB2-BD59-A6C34878D82A}">
                    <a16:rowId xmlns:a16="http://schemas.microsoft.com/office/drawing/2014/main" val="10000"/>
                  </a:ext>
                </a:extLst>
              </a:tr>
              <a:tr h="0">
                <a:tc>
                  <a:txBody>
                    <a:bodyPr/>
                    <a:lstStyle/>
                    <a:p>
                      <a:r>
                        <a:rPr lang="fr-FR" sz="900" b="1" dirty="0">
                          <a:solidFill>
                            <a:schemeClr val="bg1"/>
                          </a:solidFill>
                          <a:latin typeface="Arial" panose="020B0604020202020204" pitchFamily="34" charset="0"/>
                          <a:cs typeface="Arial" panose="020B0604020202020204" pitchFamily="34" charset="0"/>
                        </a:rPr>
                        <a:t>Écriture et correction</a:t>
                      </a:r>
                    </a:p>
                  </a:txBody>
                  <a:tcPr anchor="ctr">
                    <a:solidFill>
                      <a:schemeClr val="tx1">
                        <a:lumMod val="50000"/>
                        <a:lumOff val="50000"/>
                      </a:schemeClr>
                    </a:solidFill>
                  </a:tcPr>
                </a:tc>
                <a:tc>
                  <a:txBody>
                    <a:bodyPr/>
                    <a:lstStyle/>
                    <a:p>
                      <a:pPr algn="ctr"/>
                      <a:r>
                        <a:rPr lang="fr-FR" sz="900" b="1" dirty="0">
                          <a:solidFill>
                            <a:schemeClr val="bg1"/>
                          </a:solidFill>
                          <a:latin typeface="Arial" panose="020B0604020202020204" pitchFamily="34" charset="0"/>
                          <a:cs typeface="Arial" panose="020B0604020202020204" pitchFamily="34" charset="0"/>
                        </a:rPr>
                        <a:t>19,47%</a:t>
                      </a:r>
                    </a:p>
                  </a:txBody>
                  <a:tcPr anchor="ctr">
                    <a:solidFill>
                      <a:schemeClr val="tx1">
                        <a:lumMod val="50000"/>
                        <a:lumOff val="50000"/>
                      </a:schemeClr>
                    </a:solidFill>
                  </a:tcPr>
                </a:tc>
                <a:extLst>
                  <a:ext uri="{0D108BD9-81ED-4DB2-BD59-A6C34878D82A}">
                    <a16:rowId xmlns:a16="http://schemas.microsoft.com/office/drawing/2014/main" val="10001"/>
                  </a:ext>
                </a:extLst>
              </a:tr>
              <a:tr h="141464">
                <a:tc>
                  <a:txBody>
                    <a:bodyPr/>
                    <a:lstStyle/>
                    <a:p>
                      <a:r>
                        <a:rPr lang="fr-FR" sz="900" b="1" dirty="0">
                          <a:solidFill>
                            <a:schemeClr val="bg1"/>
                          </a:solidFill>
                          <a:latin typeface="Arial" panose="020B0604020202020204" pitchFamily="34" charset="0"/>
                          <a:cs typeface="Arial" panose="020B0604020202020204" pitchFamily="34" charset="0"/>
                        </a:rPr>
                        <a:t>Consommables et équipement informatique</a:t>
                      </a:r>
                    </a:p>
                  </a:txBody>
                  <a:tcPr anchor="ctr">
                    <a:solidFill>
                      <a:schemeClr val="tx1">
                        <a:lumMod val="50000"/>
                        <a:lumOff val="50000"/>
                      </a:schemeClr>
                    </a:solidFill>
                  </a:tcPr>
                </a:tc>
                <a:tc>
                  <a:txBody>
                    <a:bodyPr/>
                    <a:lstStyle/>
                    <a:p>
                      <a:pPr algn="ctr"/>
                      <a:r>
                        <a:rPr lang="fr-FR" sz="900" b="1" dirty="0">
                          <a:solidFill>
                            <a:schemeClr val="bg1"/>
                          </a:solidFill>
                          <a:latin typeface="Arial" panose="020B0604020202020204" pitchFamily="34" charset="0"/>
                          <a:cs typeface="Arial" panose="020B0604020202020204" pitchFamily="34" charset="0"/>
                        </a:rPr>
                        <a:t>99,47%</a:t>
                      </a:r>
                    </a:p>
                  </a:txBody>
                  <a:tcPr anchor="ctr">
                    <a:solidFill>
                      <a:schemeClr val="tx1">
                        <a:lumMod val="50000"/>
                        <a:lumOff val="50000"/>
                      </a:schemeClr>
                    </a:solidFill>
                  </a:tcPr>
                </a:tc>
                <a:extLst>
                  <a:ext uri="{0D108BD9-81ED-4DB2-BD59-A6C34878D82A}">
                    <a16:rowId xmlns:a16="http://schemas.microsoft.com/office/drawing/2014/main" val="10002"/>
                  </a:ext>
                </a:extLst>
              </a:tr>
              <a:tr h="0">
                <a:tc>
                  <a:txBody>
                    <a:bodyPr/>
                    <a:lstStyle/>
                    <a:p>
                      <a:r>
                        <a:rPr lang="fr-FR" sz="900" b="1" dirty="0">
                          <a:solidFill>
                            <a:schemeClr val="bg1"/>
                          </a:solidFill>
                          <a:latin typeface="Arial" panose="020B0604020202020204" pitchFamily="34" charset="0"/>
                          <a:cs typeface="Arial" panose="020B0604020202020204" pitchFamily="34" charset="0"/>
                        </a:rPr>
                        <a:t>Façonnes de papier</a:t>
                      </a:r>
                    </a:p>
                  </a:txBody>
                  <a:tcPr anchor="ctr">
                    <a:solidFill>
                      <a:schemeClr val="tx1">
                        <a:lumMod val="50000"/>
                        <a:lumOff val="50000"/>
                      </a:schemeClr>
                    </a:solidFill>
                  </a:tcPr>
                </a:tc>
                <a:tc>
                  <a:txBody>
                    <a:bodyPr/>
                    <a:lstStyle/>
                    <a:p>
                      <a:pPr algn="ctr"/>
                      <a:r>
                        <a:rPr lang="fr-FR" sz="900" b="1" dirty="0">
                          <a:solidFill>
                            <a:schemeClr val="bg1"/>
                          </a:solidFill>
                          <a:latin typeface="Arial" panose="020B0604020202020204" pitchFamily="34" charset="0"/>
                          <a:cs typeface="Arial" panose="020B0604020202020204" pitchFamily="34" charset="0"/>
                        </a:rPr>
                        <a:t>89,08%</a:t>
                      </a:r>
                    </a:p>
                  </a:txBody>
                  <a:tcPr anchor="ctr">
                    <a:solidFill>
                      <a:schemeClr val="tx1">
                        <a:lumMod val="50000"/>
                        <a:lumOff val="50000"/>
                      </a:schemeClr>
                    </a:solidFill>
                  </a:tcPr>
                </a:tc>
                <a:extLst>
                  <a:ext uri="{0D108BD9-81ED-4DB2-BD59-A6C34878D82A}">
                    <a16:rowId xmlns:a16="http://schemas.microsoft.com/office/drawing/2014/main" val="10003"/>
                  </a:ext>
                </a:extLst>
              </a:tr>
              <a:tr h="189679">
                <a:tc>
                  <a:txBody>
                    <a:bodyPr/>
                    <a:lstStyle/>
                    <a:p>
                      <a:r>
                        <a:rPr lang="fr-FR" sz="900" b="1" dirty="0">
                          <a:solidFill>
                            <a:schemeClr val="bg1"/>
                          </a:solidFill>
                          <a:latin typeface="Arial" panose="020B0604020202020204" pitchFamily="34" charset="0"/>
                          <a:cs typeface="Arial" panose="020B0604020202020204" pitchFamily="34" charset="0"/>
                        </a:rPr>
                        <a:t>Papier</a:t>
                      </a:r>
                    </a:p>
                  </a:txBody>
                  <a:tcPr anchor="ctr">
                    <a:solidFill>
                      <a:schemeClr val="tx1">
                        <a:lumMod val="50000"/>
                        <a:lumOff val="50000"/>
                      </a:schemeClr>
                    </a:solidFill>
                  </a:tcPr>
                </a:tc>
                <a:tc>
                  <a:txBody>
                    <a:bodyPr/>
                    <a:lstStyle/>
                    <a:p>
                      <a:pPr algn="ctr"/>
                      <a:r>
                        <a:rPr lang="fr-FR" sz="900" b="1" dirty="0">
                          <a:solidFill>
                            <a:schemeClr val="bg1"/>
                          </a:solidFill>
                          <a:latin typeface="Arial" panose="020B0604020202020204" pitchFamily="34" charset="0"/>
                          <a:cs typeface="Arial" panose="020B0604020202020204" pitchFamily="34" charset="0"/>
                        </a:rPr>
                        <a:t>73,75%</a:t>
                      </a:r>
                    </a:p>
                  </a:txBody>
                  <a:tcPr anchor="ctr">
                    <a:solidFill>
                      <a:schemeClr val="tx1">
                        <a:lumMod val="50000"/>
                        <a:lumOff val="50000"/>
                      </a:schemeClr>
                    </a:solidFill>
                  </a:tcPr>
                </a:tc>
                <a:extLst>
                  <a:ext uri="{0D108BD9-81ED-4DB2-BD59-A6C34878D82A}">
                    <a16:rowId xmlns:a16="http://schemas.microsoft.com/office/drawing/2014/main" val="10004"/>
                  </a:ext>
                </a:extLst>
              </a:tr>
              <a:tr h="303487">
                <a:tc>
                  <a:txBody>
                    <a:bodyPr/>
                    <a:lstStyle/>
                    <a:p>
                      <a:r>
                        <a:rPr lang="fr-FR" altLang="fr-FR" sz="900" b="1" dirty="0">
                          <a:solidFill>
                            <a:schemeClr val="bg1"/>
                          </a:solidFill>
                          <a:latin typeface="Arial" panose="020B0604020202020204" pitchFamily="34" charset="0"/>
                          <a:cs typeface="Arial" panose="020B0604020202020204" pitchFamily="34" charset="0"/>
                        </a:rPr>
                        <a:t>Produits alimentaires (café et thé) issus de commerce équitable</a:t>
                      </a:r>
                      <a:endParaRPr lang="fr-FR" sz="900" b="1" dirty="0">
                        <a:solidFill>
                          <a:schemeClr val="bg1"/>
                        </a:solidFill>
                        <a:latin typeface="Arial" panose="020B0604020202020204" pitchFamily="34" charset="0"/>
                        <a:cs typeface="Arial" panose="020B0604020202020204" pitchFamily="34" charset="0"/>
                      </a:endParaRPr>
                    </a:p>
                  </a:txBody>
                  <a:tcPr anchor="ctr">
                    <a:solidFill>
                      <a:schemeClr val="tx1">
                        <a:lumMod val="50000"/>
                        <a:lumOff val="50000"/>
                      </a:schemeClr>
                    </a:solidFill>
                  </a:tcPr>
                </a:tc>
                <a:tc>
                  <a:txBody>
                    <a:bodyPr/>
                    <a:lstStyle/>
                    <a:p>
                      <a:pPr algn="ctr"/>
                      <a:r>
                        <a:rPr lang="fr-FR" sz="900" b="1" dirty="0">
                          <a:solidFill>
                            <a:schemeClr val="bg1"/>
                          </a:solidFill>
                          <a:latin typeface="Arial" panose="020B0604020202020204" pitchFamily="34" charset="0"/>
                          <a:cs typeface="Arial" panose="020B0604020202020204" pitchFamily="34" charset="0"/>
                        </a:rPr>
                        <a:t>16%</a:t>
                      </a:r>
                    </a:p>
                  </a:txBody>
                  <a:tcPr anchor="ctr">
                    <a:solidFill>
                      <a:schemeClr val="tx1">
                        <a:lumMod val="50000"/>
                        <a:lumOff val="50000"/>
                      </a:schemeClr>
                    </a:solidFill>
                  </a:tcPr>
                </a:tc>
                <a:extLst>
                  <a:ext uri="{0D108BD9-81ED-4DB2-BD59-A6C34878D82A}">
                    <a16:rowId xmlns:a16="http://schemas.microsoft.com/office/drawing/2014/main" val="10005"/>
                  </a:ext>
                </a:extLst>
              </a:tr>
            </a:tbl>
          </a:graphicData>
        </a:graphic>
      </p:graphicFrame>
      <p:grpSp>
        <p:nvGrpSpPr>
          <p:cNvPr id="90" name="Group 1"/>
          <p:cNvGrpSpPr/>
          <p:nvPr/>
        </p:nvGrpSpPr>
        <p:grpSpPr>
          <a:xfrm>
            <a:off x="4532439" y="5706373"/>
            <a:ext cx="2372452" cy="1471043"/>
            <a:chOff x="768041" y="-4825314"/>
            <a:chExt cx="3970770" cy="3340021"/>
          </a:xfrm>
        </p:grpSpPr>
        <p:pic>
          <p:nvPicPr>
            <p:cNvPr id="105" name="Image 104"/>
            <p:cNvPicPr>
              <a:picLocks noChangeAspect="1"/>
            </p:cNvPicPr>
            <p:nvPr/>
          </p:nvPicPr>
          <p:blipFill rotWithShape="1">
            <a:blip r:embed="rId3"/>
            <a:srcRect l="25658" r="25530"/>
            <a:stretch/>
          </p:blipFill>
          <p:spPr>
            <a:xfrm>
              <a:off x="1277242" y="-3562930"/>
              <a:ext cx="893439" cy="1038035"/>
            </a:xfrm>
            <a:prstGeom prst="rect">
              <a:avLst/>
            </a:prstGeom>
          </p:spPr>
        </p:pic>
        <p:pic>
          <p:nvPicPr>
            <p:cNvPr id="106" name="Image 105"/>
            <p:cNvPicPr>
              <a:picLocks noChangeAspect="1"/>
            </p:cNvPicPr>
            <p:nvPr/>
          </p:nvPicPr>
          <p:blipFill rotWithShape="1">
            <a:blip r:embed="rId4"/>
            <a:srcRect l="20609" r="23705"/>
            <a:stretch/>
          </p:blipFill>
          <p:spPr>
            <a:xfrm>
              <a:off x="2242086" y="-3532467"/>
              <a:ext cx="918173" cy="966994"/>
            </a:xfrm>
            <a:prstGeom prst="rect">
              <a:avLst/>
            </a:prstGeom>
          </p:spPr>
        </p:pic>
        <p:pic>
          <p:nvPicPr>
            <p:cNvPr id="107" name="Image 106"/>
            <p:cNvPicPr>
              <a:picLocks noChangeAspect="1"/>
            </p:cNvPicPr>
            <p:nvPr/>
          </p:nvPicPr>
          <p:blipFill rotWithShape="1">
            <a:blip r:embed="rId5"/>
            <a:srcRect l="28175" t="-1" r="25930" b="26702"/>
            <a:stretch/>
          </p:blipFill>
          <p:spPr>
            <a:xfrm>
              <a:off x="3933098" y="-4728009"/>
              <a:ext cx="805713" cy="965102"/>
            </a:xfrm>
            <a:prstGeom prst="rect">
              <a:avLst/>
            </a:prstGeom>
          </p:spPr>
        </p:pic>
        <p:pic>
          <p:nvPicPr>
            <p:cNvPr id="108" name="Image 107"/>
            <p:cNvPicPr>
              <a:picLocks noChangeAspect="1"/>
            </p:cNvPicPr>
            <p:nvPr/>
          </p:nvPicPr>
          <p:blipFill>
            <a:blip r:embed="rId6"/>
            <a:stretch>
              <a:fillRect/>
            </a:stretch>
          </p:blipFill>
          <p:spPr>
            <a:xfrm>
              <a:off x="2929952" y="-2377464"/>
              <a:ext cx="800926" cy="819614"/>
            </a:xfrm>
            <a:prstGeom prst="rect">
              <a:avLst/>
            </a:prstGeom>
          </p:spPr>
        </p:pic>
        <p:pic>
          <p:nvPicPr>
            <p:cNvPr id="109" name="Image 108"/>
            <p:cNvPicPr>
              <a:picLocks noChangeAspect="1"/>
            </p:cNvPicPr>
            <p:nvPr/>
          </p:nvPicPr>
          <p:blipFill>
            <a:blip r:embed="rId7"/>
            <a:stretch>
              <a:fillRect/>
            </a:stretch>
          </p:blipFill>
          <p:spPr>
            <a:xfrm>
              <a:off x="2809590" y="-4792851"/>
              <a:ext cx="921289" cy="1172365"/>
            </a:xfrm>
            <a:prstGeom prst="rect">
              <a:avLst/>
            </a:prstGeom>
          </p:spPr>
        </p:pic>
        <p:pic>
          <p:nvPicPr>
            <p:cNvPr id="110" name="Image 109"/>
            <p:cNvPicPr>
              <a:picLocks noChangeAspect="1"/>
            </p:cNvPicPr>
            <p:nvPr/>
          </p:nvPicPr>
          <p:blipFill>
            <a:blip r:embed="rId8"/>
            <a:stretch>
              <a:fillRect/>
            </a:stretch>
          </p:blipFill>
          <p:spPr>
            <a:xfrm>
              <a:off x="3368788" y="-3532467"/>
              <a:ext cx="929690" cy="929691"/>
            </a:xfrm>
            <a:prstGeom prst="rect">
              <a:avLst/>
            </a:prstGeom>
          </p:spPr>
        </p:pic>
        <p:pic>
          <p:nvPicPr>
            <p:cNvPr id="111" name="Image 110"/>
            <p:cNvPicPr>
              <a:picLocks noChangeAspect="1"/>
            </p:cNvPicPr>
            <p:nvPr/>
          </p:nvPicPr>
          <p:blipFill>
            <a:blip r:embed="rId9"/>
            <a:stretch>
              <a:fillRect/>
            </a:stretch>
          </p:blipFill>
          <p:spPr>
            <a:xfrm>
              <a:off x="1953767" y="-2367282"/>
              <a:ext cx="881990" cy="881989"/>
            </a:xfrm>
            <a:prstGeom prst="rect">
              <a:avLst/>
            </a:prstGeom>
          </p:spPr>
        </p:pic>
        <p:pic>
          <p:nvPicPr>
            <p:cNvPr id="112" name="Image 111"/>
            <p:cNvPicPr>
              <a:picLocks noChangeAspect="1"/>
            </p:cNvPicPr>
            <p:nvPr/>
          </p:nvPicPr>
          <p:blipFill>
            <a:blip r:embed="rId10"/>
            <a:stretch>
              <a:fillRect/>
            </a:stretch>
          </p:blipFill>
          <p:spPr>
            <a:xfrm>
              <a:off x="1709305" y="-4825314"/>
              <a:ext cx="975107" cy="1159717"/>
            </a:xfrm>
            <a:prstGeom prst="rect">
              <a:avLst/>
            </a:prstGeom>
          </p:spPr>
        </p:pic>
        <p:pic>
          <p:nvPicPr>
            <p:cNvPr id="113" name="Image 112"/>
            <p:cNvPicPr>
              <a:picLocks noChangeAspect="1"/>
            </p:cNvPicPr>
            <p:nvPr/>
          </p:nvPicPr>
          <p:blipFill>
            <a:blip r:embed="rId11"/>
            <a:stretch>
              <a:fillRect/>
            </a:stretch>
          </p:blipFill>
          <p:spPr>
            <a:xfrm>
              <a:off x="768041" y="-4668732"/>
              <a:ext cx="848239" cy="924129"/>
            </a:xfrm>
            <a:prstGeom prst="rect">
              <a:avLst/>
            </a:prstGeom>
          </p:spPr>
        </p:pic>
      </p:grpSp>
      <p:sp>
        <p:nvSpPr>
          <p:cNvPr id="27" name="TextBox 6"/>
          <p:cNvSpPr txBox="1"/>
          <p:nvPr/>
        </p:nvSpPr>
        <p:spPr>
          <a:xfrm>
            <a:off x="251776" y="277504"/>
            <a:ext cx="5663084"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pic>
        <p:nvPicPr>
          <p:cNvPr id="28" name="Picture 2" descr="Image result for l’approche sociétale">
            <a:extLst>
              <a:ext uri="{FF2B5EF4-FFF2-40B4-BE49-F238E27FC236}">
                <a16:creationId xmlns:a16="http://schemas.microsoft.com/office/drawing/2014/main" id="{7F046B19-BC56-4560-B05F-23A26683A9D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073" t="5195" r="16354" b="6494"/>
          <a:stretch/>
        </p:blipFill>
        <p:spPr bwMode="auto">
          <a:xfrm>
            <a:off x="6424605" y="518585"/>
            <a:ext cx="886461" cy="97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7" grpId="0"/>
      <p:bldP spid="60"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4229" y="84003"/>
            <a:ext cx="7402023"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3" name="Espace réservé du numéro de diapositive 2"/>
          <p:cNvSpPr>
            <a:spLocks noGrp="1"/>
          </p:cNvSpPr>
          <p:nvPr>
            <p:ph type="sldNum" sz="quarter" idx="12"/>
          </p:nvPr>
        </p:nvSpPr>
        <p:spPr/>
        <p:txBody>
          <a:bodyPr/>
          <a:lstStyle/>
          <a:p>
            <a:fld id="{780133CE-D7B5-4FAD-80FF-27FCB1E2E544}" type="slidenum">
              <a:rPr lang="en-US" smtClean="0"/>
              <a:pPr/>
              <a:t>7</a:t>
            </a:fld>
            <a:endParaRPr lang="en-US" dirty="0"/>
          </a:p>
        </p:txBody>
      </p:sp>
      <p:sp>
        <p:nvSpPr>
          <p:cNvPr id="20" name="Rectangle 19"/>
          <p:cNvSpPr/>
          <p:nvPr/>
        </p:nvSpPr>
        <p:spPr>
          <a:xfrm>
            <a:off x="625654" y="1717215"/>
            <a:ext cx="6438899" cy="8663910"/>
          </a:xfrm>
          <a:prstGeom prst="rect">
            <a:avLst/>
          </a:prstGeom>
        </p:spPr>
        <p:txBody>
          <a:bodyPr wrap="square">
            <a:spAutoFit/>
          </a:bodyPr>
          <a:lstStyle/>
          <a:p>
            <a:pPr algn="just">
              <a:spcBef>
                <a:spcPct val="0"/>
              </a:spcBef>
              <a:spcAft>
                <a:spcPts val="600"/>
              </a:spcAft>
            </a:pPr>
            <a:r>
              <a:rPr lang="fr-FR" sz="1400" dirty="0">
                <a:solidFill>
                  <a:srgbClr val="E4002C"/>
                </a:solidFill>
                <a:latin typeface="Arial" panose="020B0604020202020204" pitchFamily="34" charset="0"/>
                <a:cs typeface="Arial" panose="020B0604020202020204" pitchFamily="34" charset="0"/>
              </a:rPr>
              <a:t>Office DEPOT s’engage à faciliter la vie au bureau et à préserver la planète</a:t>
            </a:r>
          </a:p>
          <a:p>
            <a:pPr algn="just">
              <a:spcBef>
                <a:spcPct val="0"/>
              </a:spcBef>
            </a:pPr>
            <a:r>
              <a:rPr lang="fr-FR" sz="800" dirty="0">
                <a:solidFill>
                  <a:srgbClr val="E4002C"/>
                </a:solidFill>
                <a:latin typeface="Arial" panose="020B0604020202020204" pitchFamily="34" charset="0"/>
                <a:cs typeface="Arial" panose="020B0604020202020204" pitchFamily="34" charset="0"/>
              </a:rPr>
              <a:t> </a:t>
            </a:r>
          </a:p>
          <a:p>
            <a:pPr algn="just">
              <a:spcBef>
                <a:spcPct val="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L’objectif d’Office DEPOT est d’être le distributeur de fournitures de bureau qui s’implique le plus dans le respect de l’environnement, en améliorant ses prestations environnementales, celles de ses fournisseurs et de ses clients. </a:t>
            </a:r>
          </a:p>
          <a:p>
            <a:pPr algn="just">
              <a:spcBef>
                <a:spcPct val="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Office DEPOT garantit l’équité sociale, axe sa politique de recrutement en interne, implique ses collaborateurs, facilite le changement d’orientation professionnelle interne (marketing  vers la vente,…), développe l’employabilité de ses collaborateurs (stages, formations…) et facilite l’accès à l’alternance.</a:t>
            </a:r>
          </a:p>
          <a:p>
            <a:pPr algn="just">
              <a:spcBef>
                <a:spcPct val="0"/>
              </a:spcBef>
              <a:spcAft>
                <a:spcPts val="600"/>
              </a:spcAft>
            </a:pPr>
            <a:r>
              <a:rPr lang="fr-FR" sz="1200" b="1" dirty="0">
                <a:solidFill>
                  <a:schemeClr val="tx1">
                    <a:lumMod val="65000"/>
                    <a:lumOff val="35000"/>
                  </a:schemeClr>
                </a:solidFill>
                <a:latin typeface="Arial" charset="0"/>
                <a:ea typeface="Arial" charset="0"/>
                <a:cs typeface="Arial" charset="0"/>
              </a:rPr>
              <a:t>Office DEPOT pratique l’égalité hommes / femmes </a:t>
            </a:r>
            <a:r>
              <a:rPr lang="fr-FR" sz="1200" dirty="0">
                <a:solidFill>
                  <a:schemeClr val="tx1">
                    <a:lumMod val="65000"/>
                    <a:lumOff val="35000"/>
                  </a:schemeClr>
                </a:solidFill>
                <a:latin typeface="Arial" charset="0"/>
                <a:ea typeface="Arial" charset="0"/>
                <a:cs typeface="Arial" charset="0"/>
              </a:rPr>
              <a:t>sur l’ensemble de ses collaborateurs. Les efforts pour réduire les écarts sont poursuivis chaque jour.</a:t>
            </a:r>
          </a:p>
          <a:p>
            <a:pPr algn="just">
              <a:spcBef>
                <a:spcPct val="0"/>
              </a:spcBef>
              <a:spcAft>
                <a:spcPts val="600"/>
              </a:spcAft>
            </a:pPr>
            <a:r>
              <a:rPr lang="fr-FR" sz="1200" b="1" dirty="0">
                <a:solidFill>
                  <a:schemeClr val="tx1">
                    <a:lumMod val="65000"/>
                    <a:lumOff val="35000"/>
                  </a:schemeClr>
                </a:solidFill>
                <a:latin typeface="Arial" panose="020B0604020202020204" pitchFamily="34" charset="0"/>
                <a:cs typeface="Arial" panose="020B0604020202020204" pitchFamily="34" charset="0"/>
              </a:rPr>
              <a:t>Des espaces de pauses et détente </a:t>
            </a:r>
            <a:r>
              <a:rPr lang="fr-FR" sz="1200" dirty="0">
                <a:solidFill>
                  <a:schemeClr val="tx1">
                    <a:lumMod val="65000"/>
                    <a:lumOff val="35000"/>
                  </a:schemeClr>
                </a:solidFill>
                <a:latin typeface="Arial" panose="020B0604020202020204" pitchFamily="34" charset="0"/>
                <a:cs typeface="Arial" panose="020B0604020202020204" pitchFamily="34" charset="0"/>
              </a:rPr>
              <a:t>ont été aménagés au sein des structures d’Office DEPOT afin de permettre à ses salariés de se retrouver.</a:t>
            </a:r>
          </a:p>
          <a:p>
            <a:pPr algn="just">
              <a:tabLst>
                <a:tab pos="155379" algn="l"/>
              </a:tabLst>
            </a:pPr>
            <a:endParaRPr lang="fr-FR" sz="600" b="1" dirty="0">
              <a:solidFill>
                <a:schemeClr val="bg1">
                  <a:lumMod val="50000"/>
                </a:schemeClr>
              </a:solidFill>
              <a:latin typeface="Arial" charset="0"/>
              <a:ea typeface="Arial" charset="0"/>
              <a:cs typeface="Arial" charset="0"/>
            </a:endParaRPr>
          </a:p>
          <a:p>
            <a:pPr algn="just">
              <a:tabLst>
                <a:tab pos="155379" algn="l"/>
              </a:tabLst>
            </a:pPr>
            <a:endParaRPr lang="fr-FR" sz="600" b="1" dirty="0">
              <a:solidFill>
                <a:schemeClr val="bg1">
                  <a:lumMod val="50000"/>
                </a:schemeClr>
              </a:solidFill>
              <a:latin typeface="Arial" charset="0"/>
              <a:ea typeface="Arial" charset="0"/>
              <a:cs typeface="Arial" charset="0"/>
            </a:endParaRPr>
          </a:p>
          <a:p>
            <a:pPr algn="just">
              <a:tabLst>
                <a:tab pos="155379" algn="l"/>
              </a:tabLst>
            </a:pPr>
            <a:r>
              <a:rPr lang="fr-FR" sz="1400" dirty="0">
                <a:solidFill>
                  <a:srgbClr val="E4002C"/>
                </a:solidFill>
                <a:latin typeface="Arial" charset="0"/>
                <a:ea typeface="Arial" charset="0"/>
                <a:cs typeface="Arial" charset="0"/>
              </a:rPr>
              <a:t>Mission handicap </a:t>
            </a:r>
          </a:p>
          <a:p>
            <a:pPr marL="1517650" algn="just">
              <a:tabLst>
                <a:tab pos="155379" algn="l"/>
              </a:tabLst>
            </a:pPr>
            <a:endParaRPr lang="fr-FR" sz="1200" dirty="0">
              <a:solidFill>
                <a:schemeClr val="tx1">
                  <a:lumMod val="65000"/>
                  <a:lumOff val="35000"/>
                </a:schemeClr>
              </a:solidFill>
              <a:latin typeface="Arial" charset="0"/>
              <a:ea typeface="Arial" charset="0"/>
              <a:cs typeface="Arial" charset="0"/>
            </a:endParaRPr>
          </a:p>
          <a:p>
            <a:pPr marL="1517650" algn="just">
              <a:tabLst>
                <a:tab pos="155379" algn="l"/>
              </a:tabLst>
            </a:pPr>
            <a:r>
              <a:rPr lang="fr-FR" sz="1200" dirty="0">
                <a:solidFill>
                  <a:schemeClr val="tx1">
                    <a:lumMod val="65000"/>
                    <a:lumOff val="35000"/>
                  </a:schemeClr>
                </a:solidFill>
                <a:latin typeface="Arial" charset="0"/>
                <a:ea typeface="Arial" charset="0"/>
                <a:cs typeface="Arial" charset="0"/>
              </a:rPr>
              <a:t>Nous participons au travail collaboratif du Club des entreprises partenaires du réseau GESAT (Groupement d’Etablissement ou Service d’Aide par le Travail) depuis la signature en mars 2010 d’une convention avec le réseau GESAT (représentant les ESAT établissements protégés, et EA entreprises adaptées en France). Nous faisons, depuis, partie du comité de pilotage regroupant des grandes entreprises et ce réseau. </a:t>
            </a:r>
          </a:p>
          <a:p>
            <a:pPr algn="just">
              <a:tabLst>
                <a:tab pos="155379" algn="l"/>
              </a:tabLst>
            </a:pPr>
            <a:r>
              <a:rPr lang="fr-FR" sz="1200" dirty="0">
                <a:solidFill>
                  <a:schemeClr val="tx1">
                    <a:lumMod val="65000"/>
                    <a:lumOff val="35000"/>
                  </a:schemeClr>
                </a:solidFill>
                <a:latin typeface="Arial" charset="0"/>
                <a:ea typeface="Arial" charset="0"/>
                <a:cs typeface="Arial" charset="0"/>
              </a:rPr>
              <a:t>Outre les aspects relatifs à sa responsabilité sociale, notre volonté est à la fois de développer une collaboration étroite avec des GESAT et l’emploi des handicapés. </a:t>
            </a:r>
          </a:p>
          <a:p>
            <a:pPr marL="1257300" algn="just">
              <a:tabLst>
                <a:tab pos="155379" algn="l"/>
              </a:tabLst>
            </a:pPr>
            <a:endParaRPr lang="fr-FR" sz="800" dirty="0">
              <a:solidFill>
                <a:schemeClr val="tx1">
                  <a:lumMod val="65000"/>
                  <a:lumOff val="35000"/>
                </a:schemeClr>
              </a:solidFill>
              <a:latin typeface="Arial" charset="0"/>
              <a:ea typeface="Arial" charset="0"/>
              <a:cs typeface="Arial" charset="0"/>
            </a:endParaRPr>
          </a:p>
          <a:p>
            <a:pPr algn="just">
              <a:tabLst>
                <a:tab pos="155379" algn="l"/>
              </a:tabLst>
            </a:pPr>
            <a:r>
              <a:rPr lang="fr-FR" sz="1200" dirty="0">
                <a:solidFill>
                  <a:schemeClr val="tx1">
                    <a:lumMod val="65000"/>
                    <a:lumOff val="35000"/>
                  </a:schemeClr>
                </a:solidFill>
                <a:latin typeface="Arial" charset="0"/>
                <a:ea typeface="Arial" charset="0"/>
                <a:cs typeface="Arial" charset="0"/>
              </a:rPr>
              <a:t>En conséquence, Office DEPOT a conclu des contrats avec des organismes d'insertion professionnelle, ainsi des personnes en situation de handicap ont été recrutées sur différents sites d’Office DEPOT en France, soit au travers d’entreprises adaptées, soit par nos soins.</a:t>
            </a:r>
          </a:p>
          <a:p>
            <a:pPr algn="just">
              <a:tabLst>
                <a:tab pos="155379" algn="l"/>
              </a:tabLst>
            </a:pPr>
            <a:endParaRPr lang="fr-FR" sz="800" dirty="0">
              <a:solidFill>
                <a:schemeClr val="tx1">
                  <a:lumMod val="65000"/>
                  <a:lumOff val="35000"/>
                </a:schemeClr>
              </a:solidFill>
              <a:latin typeface="Arial" charset="0"/>
              <a:ea typeface="Arial" charset="0"/>
              <a:cs typeface="Arial" charset="0"/>
            </a:endParaRPr>
          </a:p>
          <a:p>
            <a:pPr algn="just">
              <a:tabLst>
                <a:tab pos="155379" algn="l"/>
              </a:tabLst>
            </a:pPr>
            <a:r>
              <a:rPr lang="fr-FR" sz="1200" dirty="0">
                <a:solidFill>
                  <a:schemeClr val="tx1">
                    <a:lumMod val="65000"/>
                    <a:lumOff val="35000"/>
                  </a:schemeClr>
                </a:solidFill>
                <a:latin typeface="Arial" charset="0"/>
                <a:ea typeface="Arial" charset="0"/>
                <a:cs typeface="Arial" charset="0"/>
              </a:rPr>
              <a:t>Office DEPOT comptabilise un effectif de 42 personnes en situation de handicap ou en réinsertion professionnelle, employés en CDI à temps plein (ETP : 35 heures par semaine), basés sur nos différents sites, tels que : </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chauffeurs-livreurs,</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correspondants commerciaux,</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préparateurs de commandes,</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gestionnaires de stockage,</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approvisionneurs, </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caristes,</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réceptionnistes, </a:t>
            </a:r>
          </a:p>
          <a:p>
            <a:pPr marL="171450" indent="-171450" algn="just">
              <a:buClr>
                <a:srgbClr val="E4002C"/>
              </a:buClr>
              <a:buFont typeface="Arial" panose="020B0604020202020204" pitchFamily="34" charset="0"/>
              <a:buChar char="•"/>
              <a:tabLst>
                <a:tab pos="155379" algn="l"/>
              </a:tabLst>
            </a:pPr>
            <a:r>
              <a:rPr lang="fr-FR" sz="1200" dirty="0">
                <a:solidFill>
                  <a:schemeClr val="tx1">
                    <a:lumMod val="65000"/>
                    <a:lumOff val="35000"/>
                  </a:schemeClr>
                </a:solidFill>
                <a:latin typeface="Arial" charset="0"/>
                <a:ea typeface="Arial" charset="0"/>
                <a:cs typeface="Arial" charset="0"/>
              </a:rPr>
              <a:t>des assistantes administratives…</a:t>
            </a:r>
          </a:p>
          <a:p>
            <a:pPr marL="171450" indent="-171450" algn="just">
              <a:buFont typeface="Arial" panose="020B0604020202020204" pitchFamily="34" charset="0"/>
              <a:buChar char="•"/>
              <a:tabLst>
                <a:tab pos="155379" algn="l"/>
              </a:tabLst>
            </a:pPr>
            <a:endParaRPr lang="fr-FR" sz="1200" dirty="0">
              <a:solidFill>
                <a:schemeClr val="tx1">
                  <a:lumMod val="65000"/>
                  <a:lumOff val="35000"/>
                </a:schemeClr>
              </a:solidFill>
              <a:latin typeface="Arial" charset="0"/>
              <a:ea typeface="Arial" charset="0"/>
              <a:cs typeface="Arial" charset="0"/>
            </a:endParaRPr>
          </a:p>
          <a:p>
            <a:pPr algn="just">
              <a:tabLst>
                <a:tab pos="155379" algn="l"/>
              </a:tabLst>
            </a:pPr>
            <a:r>
              <a:rPr lang="fr-FR" sz="1200" b="1" dirty="0">
                <a:solidFill>
                  <a:schemeClr val="tx1">
                    <a:lumMod val="65000"/>
                    <a:lumOff val="35000"/>
                  </a:schemeClr>
                </a:solidFill>
                <a:latin typeface="Arial" charset="0"/>
                <a:ea typeface="Arial" charset="0"/>
                <a:cs typeface="Arial" charset="0"/>
              </a:rPr>
              <a:t>Parallèlement, notre politique de recrutement ne cesse d’évoluer vis-à-vis des personnes éloignées de l’emploi.</a:t>
            </a:r>
            <a:endParaRPr lang="fr-FR" sz="1200" dirty="0">
              <a:solidFill>
                <a:schemeClr val="tx1">
                  <a:lumMod val="65000"/>
                  <a:lumOff val="35000"/>
                </a:schemeClr>
              </a:solidFill>
              <a:latin typeface="Arial" charset="0"/>
              <a:ea typeface="Arial" charset="0"/>
              <a:cs typeface="Arial" charset="0"/>
            </a:endParaRPr>
          </a:p>
        </p:txBody>
      </p:sp>
      <p:sp>
        <p:nvSpPr>
          <p:cNvPr id="9" name="TextBox 6"/>
          <p:cNvSpPr txBox="1"/>
          <p:nvPr/>
        </p:nvSpPr>
        <p:spPr>
          <a:xfrm>
            <a:off x="642679" y="1177206"/>
            <a:ext cx="6421874" cy="338554"/>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E4002C"/>
                </a:solidFill>
                <a:latin typeface="Arial" panose="020B0604020202020204" pitchFamily="34" charset="0"/>
                <a:ea typeface="Arial MT Light" charset="0"/>
                <a:cs typeface="Arial" panose="020B0604020202020204" pitchFamily="34" charset="0"/>
              </a:rPr>
              <a:t>Approche sociétale</a:t>
            </a:r>
          </a:p>
        </p:txBody>
      </p:sp>
      <p:pic>
        <p:nvPicPr>
          <p:cNvPr id="8" name="Picture 2" descr="Résultat de recherche d'images pour &quot;Approche sociétal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207" y="346551"/>
            <a:ext cx="1256782" cy="12567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522514" y="346551"/>
            <a:ext cx="5392345"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Développement durable</a:t>
            </a:r>
          </a:p>
        </p:txBody>
      </p:sp>
      <p:pic>
        <p:nvPicPr>
          <p:cNvPr id="12" name="Picture 2" descr="RÃ©sultat de recherche d'images pour &quot;gesa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57" y="5044000"/>
            <a:ext cx="1831487" cy="123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262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141153"/>
            <a:ext cx="7559675"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2" name="Espace réservé du numéro de diapositive 1"/>
          <p:cNvSpPr>
            <a:spLocks noGrp="1"/>
          </p:cNvSpPr>
          <p:nvPr>
            <p:ph type="sldNum" sz="quarter" idx="12"/>
          </p:nvPr>
        </p:nvSpPr>
        <p:spPr>
          <a:xfrm>
            <a:off x="5825956" y="10254566"/>
            <a:ext cx="1700927" cy="420143"/>
          </a:xfrm>
        </p:spPr>
        <p:txBody>
          <a:bodyPr/>
          <a:lstStyle/>
          <a:p>
            <a:pPr algn="r">
              <a:buSzPct val="25000"/>
            </a:pPr>
            <a:fld id="{00000000-1234-1234-1234-123412341234}" type="slidenum">
              <a:rPr lang="en-US" sz="1500" b="1" kern="0" smtClean="0">
                <a:solidFill>
                  <a:schemeClr val="tx1">
                    <a:lumMod val="75000"/>
                    <a:lumOff val="25000"/>
                  </a:schemeClr>
                </a:solidFill>
                <a:latin typeface="Arial" panose="020B0604020202020204" pitchFamily="34" charset="0"/>
                <a:cs typeface="Arial" panose="020B0604020202020204" pitchFamily="34" charset="0"/>
                <a:sym typeface="Arial"/>
              </a:rPr>
              <a:pPr algn="r">
                <a:buSzPct val="25000"/>
              </a:pPr>
              <a:t>8</a:t>
            </a:fld>
            <a:endParaRPr lang="en-US" sz="1500" b="1" kern="0" dirty="0">
              <a:solidFill>
                <a:schemeClr val="tx1">
                  <a:lumMod val="75000"/>
                  <a:lumOff val="25000"/>
                </a:schemeClr>
              </a:solidFill>
              <a:latin typeface="Arial" panose="020B0604020202020204" pitchFamily="34" charset="0"/>
              <a:cs typeface="Arial" panose="020B0604020202020204" pitchFamily="34" charset="0"/>
              <a:sym typeface="Arial"/>
            </a:endParaRPr>
          </a:p>
        </p:txBody>
      </p:sp>
      <p:sp>
        <p:nvSpPr>
          <p:cNvPr id="45" name="TextBox 6"/>
          <p:cNvSpPr txBox="1"/>
          <p:nvPr/>
        </p:nvSpPr>
        <p:spPr>
          <a:xfrm>
            <a:off x="247868" y="277504"/>
            <a:ext cx="5666992"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sp>
        <p:nvSpPr>
          <p:cNvPr id="6" name="Rectangle 5"/>
          <p:cNvSpPr/>
          <p:nvPr/>
        </p:nvSpPr>
        <p:spPr>
          <a:xfrm>
            <a:off x="522514" y="1219613"/>
            <a:ext cx="6504587" cy="1808187"/>
          </a:xfrm>
          <a:prstGeom prst="rect">
            <a:avLst/>
          </a:prstGeom>
        </p:spPr>
        <p:txBody>
          <a:bodyPr wrap="square">
            <a:spAutoFit/>
          </a:bodyPr>
          <a:lstStyle/>
          <a:p>
            <a:pPr marL="285750" indent="-285750" algn="just">
              <a:spcBef>
                <a:spcPts val="300"/>
              </a:spcBef>
              <a:spcAft>
                <a:spcPts val="300"/>
              </a:spcAft>
              <a:buFont typeface="Wingdings" panose="05000000000000000000" pitchFamily="2" charset="2"/>
              <a:buChar char="ü"/>
            </a:pPr>
            <a:r>
              <a:rPr lang="fr-FR" sz="1600" b="1" dirty="0">
                <a:solidFill>
                  <a:srgbClr val="E4002C"/>
                </a:solidFill>
                <a:latin typeface="Arial" panose="020B0604020202020204" pitchFamily="34" charset="0"/>
                <a:cs typeface="Arial" panose="020B0604020202020204" pitchFamily="34" charset="0"/>
              </a:rPr>
              <a:t>Une responsabilité Environnementale</a:t>
            </a:r>
          </a:p>
          <a:p>
            <a:pPr algn="just">
              <a:spcBef>
                <a:spcPts val="300"/>
              </a:spcBef>
              <a:spcAft>
                <a:spcPts val="300"/>
              </a:spcAft>
            </a:pPr>
            <a:endParaRPr lang="fr-FR" sz="400" b="1" dirty="0">
              <a:solidFill>
                <a:srgbClr val="E4002C"/>
              </a:solidFill>
              <a:latin typeface="Arial" panose="020B0604020202020204" pitchFamily="34" charset="0"/>
              <a:cs typeface="Arial" panose="020B0604020202020204" pitchFamily="34" charset="0"/>
            </a:endParaRPr>
          </a:p>
          <a:p>
            <a:pPr marL="342900" indent="-342900" algn="just">
              <a:spcBef>
                <a:spcPts val="300"/>
              </a:spcBef>
              <a:spcAft>
                <a:spcPts val="300"/>
              </a:spcAft>
              <a:buFont typeface="+mj-lt"/>
              <a:buAutoNum type="arabicPeriod"/>
            </a:pPr>
            <a:r>
              <a:rPr lang="fr-FR" sz="1400" b="1" u="sng" dirty="0">
                <a:solidFill>
                  <a:srgbClr val="00B050"/>
                </a:solidFill>
                <a:latin typeface="Arial" panose="020B0604020202020204" pitchFamily="34" charset="0"/>
                <a:cs typeface="Arial" panose="020B0604020202020204" pitchFamily="34" charset="0"/>
              </a:rPr>
              <a:t>Une offre produits verts :</a:t>
            </a:r>
          </a:p>
          <a:p>
            <a:pPr algn="just">
              <a:spcBef>
                <a:spcPts val="60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Une offre produits verts couvrant toutes les catégories que nous commercialisons. Le premier axe de notre politique RSE est «</a:t>
            </a:r>
            <a:r>
              <a:rPr lang="fr-FR" sz="1200" dirty="0">
                <a:latin typeface="Arial" panose="020B0604020202020204" pitchFamily="34" charset="0"/>
                <a:cs typeface="Arial" panose="020B0604020202020204" pitchFamily="34" charset="0"/>
              </a:rPr>
              <a:t> </a:t>
            </a:r>
            <a:r>
              <a:rPr lang="fr-FR" sz="1200" b="1" dirty="0">
                <a:solidFill>
                  <a:srgbClr val="00B050"/>
                </a:solidFill>
                <a:latin typeface="Arial" panose="020B0604020202020204" pitchFamily="34" charset="0"/>
                <a:cs typeface="Arial" panose="020B0604020202020204" pitchFamily="34" charset="0"/>
              </a:rPr>
              <a:t>Acheter vert</a:t>
            </a:r>
            <a:r>
              <a:rPr lang="fr-FR" sz="1200" dirty="0">
                <a:latin typeface="Arial" panose="020B0604020202020204" pitchFamily="34" charset="0"/>
                <a:cs typeface="Arial" panose="020B0604020202020204" pitchFamily="34" charset="0"/>
              </a:rPr>
              <a:t> </a:t>
            </a:r>
            <a:r>
              <a:rPr lang="fr-FR" sz="1200" dirty="0">
                <a:solidFill>
                  <a:schemeClr val="tx1">
                    <a:lumMod val="65000"/>
                    <a:lumOff val="35000"/>
                  </a:schemeClr>
                </a:solidFill>
                <a:latin typeface="Arial" panose="020B0604020202020204" pitchFamily="34" charset="0"/>
                <a:cs typeface="Arial" panose="020B0604020202020204" pitchFamily="34" charset="0"/>
              </a:rPr>
              <a:t>». Parmi les critères de sélection de nos fournisseurs, nous mesurons leur capacité à proposer des produits répondants aux critères de durabilité retenus par Office DEPOT avec les justificatifs nécessaires « Certificats, Fiches Techniques, FDS… ».</a:t>
            </a:r>
            <a:endParaRPr lang="fr-FR"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ectangle 6"/>
          <p:cNvSpPr/>
          <p:nvPr/>
        </p:nvSpPr>
        <p:spPr>
          <a:xfrm>
            <a:off x="522514" y="3123336"/>
            <a:ext cx="6478787" cy="2154436"/>
          </a:xfrm>
          <a:prstGeom prst="rect">
            <a:avLst/>
          </a:prstGeom>
        </p:spPr>
        <p:txBody>
          <a:bodyPr wrap="square">
            <a:spAutoFit/>
          </a:bodyPr>
          <a:lstStyle/>
          <a:p>
            <a:pPr marL="342900" indent="-342900" algn="just">
              <a:spcBef>
                <a:spcPts val="300"/>
              </a:spcBef>
              <a:spcAft>
                <a:spcPts val="300"/>
              </a:spcAft>
              <a:buFont typeface="+mj-lt"/>
              <a:buAutoNum type="arabicPeriod" startAt="2"/>
            </a:pPr>
            <a:r>
              <a:rPr lang="fr-FR" sz="1400" b="1" u="sng" dirty="0">
                <a:solidFill>
                  <a:srgbClr val="00B050"/>
                </a:solidFill>
                <a:latin typeface="Arial" panose="020B0604020202020204" pitchFamily="34" charset="0"/>
                <a:cs typeface="Arial" panose="020B0604020202020204" pitchFamily="34" charset="0"/>
              </a:rPr>
              <a:t>Un Processus Supply Chain Ecologique</a:t>
            </a:r>
            <a:r>
              <a:rPr lang="fr-FR" sz="1400" b="1" dirty="0">
                <a:solidFill>
                  <a:srgbClr val="00B050"/>
                </a:solidFill>
                <a:latin typeface="Arial" panose="020B0604020202020204" pitchFamily="34" charset="0"/>
                <a:cs typeface="Arial" panose="020B0604020202020204" pitchFamily="34" charset="0"/>
              </a:rPr>
              <a:t> : </a:t>
            </a:r>
          </a:p>
          <a:p>
            <a:pPr algn="just">
              <a:spcBef>
                <a:spcPts val="60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Le 3ème axe de notre politique RSE est </a:t>
            </a:r>
            <a:r>
              <a:rPr lang="fr-FR" sz="1200" b="1" dirty="0">
                <a:solidFill>
                  <a:srgbClr val="00B050"/>
                </a:solidFill>
                <a:latin typeface="Arial" panose="020B0604020202020204" pitchFamily="34" charset="0"/>
                <a:cs typeface="Arial" panose="020B0604020202020204" pitchFamily="34" charset="0"/>
              </a:rPr>
              <a:t>« Etre Vert ».</a:t>
            </a:r>
            <a:r>
              <a:rPr lang="fr-FR" sz="1200" dirty="0">
                <a:latin typeface="Arial" panose="020B0604020202020204" pitchFamily="34" charset="0"/>
                <a:cs typeface="Arial" panose="020B0604020202020204" pitchFamily="34" charset="0"/>
              </a:rPr>
              <a:t> </a:t>
            </a:r>
          </a:p>
          <a:p>
            <a:pPr algn="just">
              <a:spcBef>
                <a:spcPts val="600"/>
              </a:spcBef>
              <a:spcAft>
                <a:spcPts val="600"/>
              </a:spcAft>
            </a:pPr>
            <a:r>
              <a:rPr lang="fr-FR" sz="1200" dirty="0">
                <a:solidFill>
                  <a:schemeClr val="tx1">
                    <a:lumMod val="65000"/>
                    <a:lumOff val="35000"/>
                  </a:schemeClr>
                </a:solidFill>
                <a:latin typeface="Arial" panose="020B0604020202020204" pitchFamily="34" charset="0"/>
                <a:cs typeface="Arial" panose="020B0604020202020204" pitchFamily="34" charset="0"/>
              </a:rPr>
              <a:t>L</a:t>
            </a:r>
            <a:r>
              <a:rPr lang="fr-FR" sz="1200" b="1" dirty="0">
                <a:solidFill>
                  <a:schemeClr val="tx1">
                    <a:lumMod val="65000"/>
                    <a:lumOff val="35000"/>
                  </a:schemeClr>
                </a:solidFill>
                <a:latin typeface="Arial" panose="020B0604020202020204" pitchFamily="34" charset="0"/>
                <a:cs typeface="Arial" panose="020B0604020202020204" pitchFamily="34" charset="0"/>
              </a:rPr>
              <a:t>a réduction de notre impact environnemental </a:t>
            </a:r>
            <a:r>
              <a:rPr lang="fr-FR" sz="1200" dirty="0">
                <a:solidFill>
                  <a:schemeClr val="tx1">
                    <a:lumMod val="65000"/>
                    <a:lumOff val="35000"/>
                  </a:schemeClr>
                </a:solidFill>
                <a:latin typeface="Arial" panose="020B0604020202020204" pitchFamily="34" charset="0"/>
                <a:cs typeface="Arial" panose="020B0604020202020204" pitchFamily="34" charset="0"/>
              </a:rPr>
              <a:t>générée par nos activités logistique et distribution </a:t>
            </a:r>
            <a:r>
              <a:rPr lang="fr-FR" sz="1200" b="1" dirty="0">
                <a:solidFill>
                  <a:schemeClr val="tx1">
                    <a:lumMod val="65000"/>
                    <a:lumOff val="35000"/>
                  </a:schemeClr>
                </a:solidFill>
                <a:latin typeface="Arial" panose="020B0604020202020204" pitchFamily="34" charset="0"/>
                <a:cs typeface="Arial" panose="020B0604020202020204" pitchFamily="34" charset="0"/>
              </a:rPr>
              <a:t>est prioritaire</a:t>
            </a:r>
            <a:r>
              <a:rPr lang="fr-FR" sz="1200" dirty="0">
                <a:solidFill>
                  <a:schemeClr val="tx1">
                    <a:lumMod val="65000"/>
                    <a:lumOff val="35000"/>
                  </a:schemeClr>
                </a:solidFill>
                <a:latin typeface="Arial" panose="020B0604020202020204" pitchFamily="34" charset="0"/>
                <a:cs typeface="Arial" panose="020B0604020202020204" pitchFamily="34" charset="0"/>
              </a:rPr>
              <a:t>. Avec notre certification ISO 14001, nous avons mis en œuvre des actions à chaque étape de nos processus Supply Chain.</a:t>
            </a:r>
          </a:p>
          <a:p>
            <a:pPr algn="just">
              <a:spcBef>
                <a:spcPts val="300"/>
              </a:spcBef>
              <a:spcAft>
                <a:spcPts val="300"/>
              </a:spcAft>
            </a:pPr>
            <a:endParaRPr lang="fr-FR" sz="600" dirty="0">
              <a:solidFill>
                <a:schemeClr val="tx1">
                  <a:lumMod val="65000"/>
                  <a:lumOff val="35000"/>
                </a:schemeClr>
              </a:solidFill>
              <a:latin typeface="Arial" panose="020B0604020202020204" pitchFamily="34" charset="0"/>
              <a:cs typeface="Arial" panose="020B0604020202020204" pitchFamily="34" charset="0"/>
            </a:endParaRPr>
          </a:p>
          <a:p>
            <a:pPr marL="171450" lvl="1" indent="-171450" algn="just">
              <a:spcBef>
                <a:spcPts val="300"/>
              </a:spcBef>
              <a:spcAft>
                <a:spcPts val="300"/>
              </a:spcAft>
              <a:buClr>
                <a:srgbClr val="E4002C"/>
              </a:buClr>
              <a:buFont typeface="Wingdings" panose="05000000000000000000" pitchFamily="2" charset="2"/>
              <a:buChar char="Ø"/>
            </a:pPr>
            <a:r>
              <a:rPr lang="fr-FR" sz="1200" u="sng" dirty="0">
                <a:solidFill>
                  <a:srgbClr val="E4002C"/>
                </a:solidFill>
                <a:latin typeface="Arial" panose="020B0604020202020204" pitchFamily="34" charset="0"/>
                <a:cs typeface="Arial" panose="020B0604020202020204" pitchFamily="34" charset="0"/>
              </a:rPr>
              <a:t>2.1 Au niveau Approvisionnement</a:t>
            </a:r>
            <a:r>
              <a:rPr lang="fr-FR" sz="1200" dirty="0">
                <a:solidFill>
                  <a:schemeClr val="tx1">
                    <a:lumMod val="65000"/>
                    <a:lumOff val="35000"/>
                  </a:schemeClr>
                </a:solidFill>
                <a:latin typeface="Arial" panose="020B0604020202020204" pitchFamily="34" charset="0"/>
                <a:cs typeface="Arial" panose="020B0604020202020204" pitchFamily="34" charset="0"/>
              </a:rPr>
              <a:t>, l</a:t>
            </a:r>
            <a:r>
              <a:rPr lang="fr-FR" sz="1200" b="1" dirty="0">
                <a:solidFill>
                  <a:schemeClr val="tx1">
                    <a:lumMod val="65000"/>
                    <a:lumOff val="35000"/>
                  </a:schemeClr>
                </a:solidFill>
                <a:latin typeface="Arial" panose="020B0604020202020204" pitchFamily="34" charset="0"/>
                <a:cs typeface="Arial" panose="020B0604020202020204" pitchFamily="34" charset="0"/>
              </a:rPr>
              <a:t>a disponibilité des produits </a:t>
            </a:r>
            <a:r>
              <a:rPr lang="fr-FR" sz="1200" dirty="0">
                <a:solidFill>
                  <a:schemeClr val="tx1">
                    <a:lumMod val="65000"/>
                    <a:lumOff val="35000"/>
                  </a:schemeClr>
                </a:solidFill>
                <a:latin typeface="Arial" panose="020B0604020202020204" pitchFamily="34" charset="0"/>
                <a:cs typeface="Arial" panose="020B0604020202020204" pitchFamily="34" charset="0"/>
              </a:rPr>
              <a:t>est un des </a:t>
            </a:r>
            <a:r>
              <a:rPr lang="fr-FR" sz="1200" b="1" dirty="0">
                <a:solidFill>
                  <a:schemeClr val="tx1">
                    <a:lumMod val="65000"/>
                    <a:lumOff val="35000"/>
                  </a:schemeClr>
                </a:solidFill>
                <a:latin typeface="Arial" panose="020B0604020202020204" pitchFamily="34" charset="0"/>
                <a:cs typeface="Arial" panose="020B0604020202020204" pitchFamily="34" charset="0"/>
              </a:rPr>
              <a:t>indicateurs clés </a:t>
            </a:r>
            <a:r>
              <a:rPr lang="fr-FR" sz="1200" dirty="0">
                <a:solidFill>
                  <a:schemeClr val="tx1">
                    <a:lumMod val="65000"/>
                    <a:lumOff val="35000"/>
                  </a:schemeClr>
                </a:solidFill>
                <a:latin typeface="Arial" panose="020B0604020202020204" pitchFamily="34" charset="0"/>
                <a:cs typeface="Arial" panose="020B0604020202020204" pitchFamily="34" charset="0"/>
              </a:rPr>
              <a:t>de la performance de notre chaine d’approvisionnement. Nous livrons en </a:t>
            </a:r>
            <a:r>
              <a:rPr lang="fr-FR" sz="1200" b="1" dirty="0">
                <a:solidFill>
                  <a:schemeClr val="tx1">
                    <a:lumMod val="65000"/>
                    <a:lumOff val="35000"/>
                  </a:schemeClr>
                </a:solidFill>
                <a:latin typeface="Arial" panose="020B0604020202020204" pitchFamily="34" charset="0"/>
                <a:cs typeface="Arial" panose="020B0604020202020204" pitchFamily="34" charset="0"/>
              </a:rPr>
              <a:t>1 fois 99% des commandes </a:t>
            </a:r>
            <a:r>
              <a:rPr lang="fr-FR" sz="1200" dirty="0">
                <a:solidFill>
                  <a:schemeClr val="tx1">
                    <a:lumMod val="65000"/>
                    <a:lumOff val="35000"/>
                  </a:schemeClr>
                </a:solidFill>
                <a:latin typeface="Arial" panose="020B0604020202020204" pitchFamily="34" charset="0"/>
                <a:cs typeface="Arial" panose="020B0604020202020204" pitchFamily="34" charset="0"/>
              </a:rPr>
              <a:t>clients =&gt; </a:t>
            </a:r>
            <a:r>
              <a:rPr lang="fr-FR" sz="1200" b="1" dirty="0">
                <a:solidFill>
                  <a:schemeClr val="tx1">
                    <a:lumMod val="65000"/>
                    <a:lumOff val="35000"/>
                  </a:schemeClr>
                </a:solidFill>
                <a:latin typeface="Arial" panose="020B0604020202020204" pitchFamily="34" charset="0"/>
                <a:cs typeface="Arial" panose="020B0604020202020204" pitchFamily="34" charset="0"/>
              </a:rPr>
              <a:t>réduction des émissions CO</a:t>
            </a:r>
            <a:r>
              <a:rPr lang="fr-FR" sz="1200" b="1" baseline="-25000" dirty="0">
                <a:solidFill>
                  <a:schemeClr val="tx1">
                    <a:lumMod val="65000"/>
                    <a:lumOff val="35000"/>
                  </a:schemeClr>
                </a:solidFill>
                <a:latin typeface="Arial" panose="020B0604020202020204" pitchFamily="34" charset="0"/>
                <a:cs typeface="Arial" panose="020B0604020202020204" pitchFamily="34" charset="0"/>
              </a:rPr>
              <a:t>2</a:t>
            </a:r>
            <a:r>
              <a:rPr lang="fr-FR" sz="1200" b="1"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8" name="Rectangle 7"/>
          <p:cNvSpPr/>
          <p:nvPr/>
        </p:nvSpPr>
        <p:spPr>
          <a:xfrm>
            <a:off x="522514" y="5332364"/>
            <a:ext cx="6478787" cy="4670509"/>
          </a:xfrm>
          <a:prstGeom prst="rect">
            <a:avLst/>
          </a:prstGeom>
        </p:spPr>
        <p:txBody>
          <a:bodyPr wrap="square">
            <a:spAutoFit/>
          </a:bodyPr>
          <a:lstStyle/>
          <a:p>
            <a:pPr marL="171450" lvl="1" indent="-171450" algn="just">
              <a:spcBef>
                <a:spcPts val="300"/>
              </a:spcBef>
              <a:spcAft>
                <a:spcPts val="300"/>
              </a:spcAft>
              <a:buClr>
                <a:srgbClr val="E4002C"/>
              </a:buClr>
              <a:buFont typeface="Wingdings" panose="05000000000000000000" pitchFamily="2" charset="2"/>
              <a:buChar char="Ø"/>
            </a:pPr>
            <a:r>
              <a:rPr lang="fr-FR" sz="1200" u="sng" dirty="0">
                <a:solidFill>
                  <a:srgbClr val="E4002C"/>
                </a:solidFill>
                <a:latin typeface="Arial" panose="020B0604020202020204" pitchFamily="34" charset="0"/>
                <a:cs typeface="Arial" panose="020B0604020202020204" pitchFamily="34" charset="0"/>
              </a:rPr>
              <a:t>2.2 Au niveau Logistique</a:t>
            </a:r>
            <a:r>
              <a:rPr 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sz="1200" dirty="0">
                <a:solidFill>
                  <a:schemeClr val="tx1">
                    <a:lumMod val="65000"/>
                    <a:lumOff val="35000"/>
                  </a:schemeClr>
                </a:solidFill>
                <a:latin typeface="Arial" panose="020B0604020202020204" pitchFamily="34" charset="0"/>
                <a:cs typeface="Arial" panose="020B0604020202020204" pitchFamily="34" charset="0"/>
              </a:rPr>
              <a:t>les investissements réalisés dans nos Systèmes d’information, nous permettent :</a:t>
            </a:r>
            <a:endParaRPr lang="fr-FR" sz="600" b="1" dirty="0">
              <a:solidFill>
                <a:schemeClr val="tx1">
                  <a:lumMod val="65000"/>
                  <a:lumOff val="35000"/>
                </a:schemeClr>
              </a:solidFill>
              <a:latin typeface="Arial" panose="020B0604020202020204" pitchFamily="34" charset="0"/>
              <a:cs typeface="Arial" panose="020B0604020202020204" pitchFamily="34" charset="0"/>
            </a:endParaRPr>
          </a:p>
          <a:p>
            <a:pPr marL="265113" lvl="2" indent="-193675" algn="just">
              <a:spcBef>
                <a:spcPts val="300"/>
              </a:spcBef>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d’</a:t>
            </a:r>
            <a:r>
              <a:rPr lang="fr-FR" sz="1200" b="1" dirty="0">
                <a:solidFill>
                  <a:schemeClr val="tx1">
                    <a:lumMod val="65000"/>
                    <a:lumOff val="35000"/>
                  </a:schemeClr>
                </a:solidFill>
                <a:latin typeface="Arial" panose="020B0604020202020204" pitchFamily="34" charset="0"/>
                <a:cs typeface="Arial" panose="020B0604020202020204" pitchFamily="34" charset="0"/>
              </a:rPr>
              <a:t>optimiser le remplissage des colis </a:t>
            </a:r>
            <a:r>
              <a:rPr lang="fr-FR" sz="1200" dirty="0">
                <a:solidFill>
                  <a:schemeClr val="tx1">
                    <a:lumMod val="65000"/>
                    <a:lumOff val="35000"/>
                  </a:schemeClr>
                </a:solidFill>
                <a:latin typeface="Arial" panose="020B0604020202020204" pitchFamily="34" charset="0"/>
                <a:cs typeface="Arial" panose="020B0604020202020204" pitchFamily="34" charset="0"/>
              </a:rPr>
              <a:t>de livraison, ces derniers sont </a:t>
            </a:r>
            <a:r>
              <a:rPr lang="fr-FR" sz="1200" b="1" dirty="0">
                <a:solidFill>
                  <a:schemeClr val="tx1">
                    <a:lumMod val="65000"/>
                    <a:lumOff val="35000"/>
                  </a:schemeClr>
                </a:solidFill>
                <a:latin typeface="Arial" panose="020B0604020202020204" pitchFamily="34" charset="0"/>
                <a:cs typeface="Arial" panose="020B0604020202020204" pitchFamily="34" charset="0"/>
              </a:rPr>
              <a:t>mono-matière</a:t>
            </a:r>
            <a:r>
              <a:rPr lang="fr-FR" sz="1200" dirty="0">
                <a:solidFill>
                  <a:schemeClr val="tx1">
                    <a:lumMod val="65000"/>
                    <a:lumOff val="35000"/>
                  </a:schemeClr>
                </a:solidFill>
                <a:latin typeface="Arial" panose="020B0604020202020204" pitchFamily="34" charset="0"/>
                <a:cs typeface="Arial" panose="020B0604020202020204" pitchFamily="34" charset="0"/>
              </a:rPr>
              <a:t> (sans plastique).</a:t>
            </a:r>
          </a:p>
          <a:p>
            <a:pPr marL="265113" lvl="2" indent="-193675" algn="just">
              <a:spcBef>
                <a:spcPts val="300"/>
              </a:spcBef>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de </a:t>
            </a:r>
            <a:r>
              <a:rPr lang="fr-FR" sz="1200" b="1" dirty="0">
                <a:solidFill>
                  <a:schemeClr val="tx1">
                    <a:lumMod val="65000"/>
                    <a:lumOff val="35000"/>
                  </a:schemeClr>
                </a:solidFill>
                <a:latin typeface="Arial" panose="020B0604020202020204" pitchFamily="34" charset="0"/>
                <a:cs typeface="Arial" panose="020B0604020202020204" pitchFamily="34" charset="0"/>
              </a:rPr>
              <a:t>calculer le volume utilisable </a:t>
            </a:r>
            <a:r>
              <a:rPr lang="fr-FR" sz="1200" dirty="0">
                <a:solidFill>
                  <a:schemeClr val="tx1">
                    <a:lumMod val="65000"/>
                    <a:lumOff val="35000"/>
                  </a:schemeClr>
                </a:solidFill>
                <a:latin typeface="Arial" panose="020B0604020202020204" pitchFamily="34" charset="0"/>
                <a:cs typeface="Arial" panose="020B0604020202020204" pitchFamily="34" charset="0"/>
              </a:rPr>
              <a:t>de l’emballage en fonction des produits d’une commande =&gt; Adaptation de la </a:t>
            </a:r>
            <a:r>
              <a:rPr lang="fr-FR" sz="1200" b="1" dirty="0">
                <a:solidFill>
                  <a:schemeClr val="tx1">
                    <a:lumMod val="65000"/>
                    <a:lumOff val="35000"/>
                  </a:schemeClr>
                </a:solidFill>
                <a:latin typeface="Arial" panose="020B0604020202020204" pitchFamily="34" charset="0"/>
                <a:cs typeface="Arial" panose="020B0604020202020204" pitchFamily="34" charset="0"/>
              </a:rPr>
              <a:t>taille </a:t>
            </a:r>
            <a:r>
              <a:rPr lang="fr-FR" sz="1200" dirty="0">
                <a:solidFill>
                  <a:schemeClr val="tx1">
                    <a:lumMod val="65000"/>
                    <a:lumOff val="35000"/>
                  </a:schemeClr>
                </a:solidFill>
                <a:latin typeface="Arial" panose="020B0604020202020204" pitchFamily="34" charset="0"/>
                <a:cs typeface="Arial" panose="020B0604020202020204" pitchFamily="34" charset="0"/>
              </a:rPr>
              <a:t>du carton.</a:t>
            </a:r>
          </a:p>
          <a:p>
            <a:pPr marL="265113" lvl="2" indent="-193675" algn="just">
              <a:spcBef>
                <a:spcPts val="300"/>
              </a:spcBef>
              <a:spcAft>
                <a:spcPts val="300"/>
              </a:spcAft>
              <a:buClr>
                <a:srgbClr val="E4002C"/>
              </a:buClr>
              <a:buFont typeface="Arial" panose="020B0604020202020204" pitchFamily="34" charset="0"/>
              <a:buChar char="•"/>
            </a:pPr>
            <a:r>
              <a:rPr lang="fr-FR" sz="1200" dirty="0">
                <a:solidFill>
                  <a:schemeClr val="tx1">
                    <a:lumMod val="65000"/>
                    <a:lumOff val="35000"/>
                  </a:schemeClr>
                </a:solidFill>
                <a:latin typeface="Arial" panose="020B0604020202020204" pitchFamily="34" charset="0"/>
                <a:cs typeface="Arial" panose="020B0604020202020204" pitchFamily="34" charset="0"/>
              </a:rPr>
              <a:t>d’utiliser des </a:t>
            </a:r>
            <a:r>
              <a:rPr lang="fr-FR" sz="1200" b="1" dirty="0">
                <a:solidFill>
                  <a:schemeClr val="tx1">
                    <a:lumMod val="65000"/>
                    <a:lumOff val="35000"/>
                  </a:schemeClr>
                </a:solidFill>
                <a:latin typeface="Arial" panose="020B0604020202020204" pitchFamily="34" charset="0"/>
                <a:cs typeface="Arial" panose="020B0604020202020204" pitchFamily="34" charset="0"/>
              </a:rPr>
              <a:t>enveloppes matelassées </a:t>
            </a:r>
            <a:r>
              <a:rPr lang="fr-FR" sz="1200" dirty="0">
                <a:solidFill>
                  <a:schemeClr val="tx1">
                    <a:lumMod val="65000"/>
                    <a:lumOff val="35000"/>
                  </a:schemeClr>
                </a:solidFill>
                <a:latin typeface="Arial" panose="020B0604020202020204" pitchFamily="34" charset="0"/>
                <a:cs typeface="Arial" panose="020B0604020202020204" pitchFamily="34" charset="0"/>
              </a:rPr>
              <a:t>pour les </a:t>
            </a:r>
            <a:r>
              <a:rPr lang="fr-FR" sz="1200" b="1" dirty="0">
                <a:solidFill>
                  <a:schemeClr val="tx1">
                    <a:lumMod val="65000"/>
                    <a:lumOff val="35000"/>
                  </a:schemeClr>
                </a:solidFill>
                <a:latin typeface="Arial" panose="020B0604020202020204" pitchFamily="34" charset="0"/>
                <a:cs typeface="Arial" panose="020B0604020202020204" pitchFamily="34" charset="0"/>
              </a:rPr>
              <a:t>petites commandes </a:t>
            </a:r>
            <a:r>
              <a:rPr lang="fr-FR" sz="1200" dirty="0">
                <a:solidFill>
                  <a:schemeClr val="tx1">
                    <a:lumMod val="65000"/>
                    <a:lumOff val="35000"/>
                  </a:schemeClr>
                </a:solidFill>
                <a:latin typeface="Arial" panose="020B0604020202020204" pitchFamily="34" charset="0"/>
                <a:cs typeface="Arial" panose="020B0604020202020204" pitchFamily="34" charset="0"/>
              </a:rPr>
              <a:t>avec peu d’articles (3 tailles - Format maxi : 400 X 260 X 50),</a:t>
            </a:r>
            <a:endParaRPr lang="fr-FR" sz="600" b="1" dirty="0">
              <a:solidFill>
                <a:schemeClr val="tx1">
                  <a:lumMod val="65000"/>
                  <a:lumOff val="35000"/>
                </a:schemeClr>
              </a:solidFill>
              <a:latin typeface="Arial" panose="020B0604020202020204" pitchFamily="34" charset="0"/>
              <a:cs typeface="Arial" panose="020B0604020202020204" pitchFamily="34" charset="0"/>
            </a:endParaRPr>
          </a:p>
          <a:p>
            <a:pPr lvl="0" algn="just">
              <a:spcBef>
                <a:spcPts val="600"/>
              </a:spcBef>
              <a:spcAft>
                <a:spcPts val="300"/>
              </a:spcAft>
            </a:pPr>
            <a:r>
              <a:rPr lang="fr-FR" sz="1200" dirty="0">
                <a:solidFill>
                  <a:schemeClr val="tx1">
                    <a:lumMod val="65000"/>
                    <a:lumOff val="35000"/>
                  </a:schemeClr>
                </a:solidFill>
                <a:latin typeface="Arial" panose="020B0604020202020204" pitchFamily="34" charset="0"/>
                <a:cs typeface="Arial" panose="020B0604020202020204" pitchFamily="34" charset="0"/>
              </a:rPr>
              <a:t>De plus, et afin de </a:t>
            </a:r>
            <a:r>
              <a:rPr lang="fr-FR" sz="1200" b="1" dirty="0">
                <a:solidFill>
                  <a:schemeClr val="tx1">
                    <a:lumMod val="65000"/>
                    <a:lumOff val="35000"/>
                  </a:schemeClr>
                </a:solidFill>
                <a:latin typeface="Arial" panose="020B0604020202020204" pitchFamily="34" charset="0"/>
                <a:cs typeface="Arial" panose="020B0604020202020204" pitchFamily="34" charset="0"/>
              </a:rPr>
              <a:t>réduire</a:t>
            </a:r>
            <a:r>
              <a:rPr lang="fr-FR" sz="1200" dirty="0">
                <a:solidFill>
                  <a:schemeClr val="tx1">
                    <a:lumMod val="65000"/>
                    <a:lumOff val="35000"/>
                  </a:schemeClr>
                </a:solidFill>
                <a:latin typeface="Arial" panose="020B0604020202020204" pitchFamily="34" charset="0"/>
                <a:cs typeface="Arial" panose="020B0604020202020204" pitchFamily="34" charset="0"/>
              </a:rPr>
              <a:t> </a:t>
            </a:r>
            <a:r>
              <a:rPr lang="fr-FR" sz="1200" b="1" dirty="0">
                <a:solidFill>
                  <a:schemeClr val="tx1">
                    <a:lumMod val="65000"/>
                    <a:lumOff val="35000"/>
                  </a:schemeClr>
                </a:solidFill>
                <a:latin typeface="Arial" panose="020B0604020202020204" pitchFamily="34" charset="0"/>
                <a:cs typeface="Arial" panose="020B0604020202020204" pitchFamily="34" charset="0"/>
              </a:rPr>
              <a:t>nos déchets, 80% de nos produits sont livrés </a:t>
            </a:r>
            <a:r>
              <a:rPr lang="fr-FR" sz="1200" dirty="0">
                <a:solidFill>
                  <a:schemeClr val="tx1">
                    <a:lumMod val="65000"/>
                    <a:lumOff val="35000"/>
                  </a:schemeClr>
                </a:solidFill>
                <a:latin typeface="Arial" panose="020B0604020202020204" pitchFamily="34" charset="0"/>
                <a:cs typeface="Arial" panose="020B0604020202020204" pitchFamily="34" charset="0"/>
              </a:rPr>
              <a:t>directement dans </a:t>
            </a:r>
            <a:r>
              <a:rPr lang="fr-FR" sz="1200" b="1" dirty="0">
                <a:solidFill>
                  <a:schemeClr val="tx1">
                    <a:lumMod val="65000"/>
                    <a:lumOff val="35000"/>
                  </a:schemeClr>
                </a:solidFill>
                <a:latin typeface="Arial" panose="020B0604020202020204" pitchFamily="34" charset="0"/>
                <a:cs typeface="Arial" panose="020B0604020202020204" pitchFamily="34" charset="0"/>
              </a:rPr>
              <a:t>l'emballage du fournisseur  =&gt; </a:t>
            </a:r>
            <a:r>
              <a:rPr lang="fr-FR" sz="1200" dirty="0">
                <a:solidFill>
                  <a:schemeClr val="tx1">
                    <a:lumMod val="65000"/>
                    <a:lumOff val="35000"/>
                  </a:schemeClr>
                </a:solidFill>
                <a:latin typeface="Arial" panose="020B0604020202020204" pitchFamily="34" charset="0"/>
                <a:cs typeface="Arial" panose="020B0604020202020204" pitchFamily="34" charset="0"/>
              </a:rPr>
              <a:t>évitant ainsi un sur conditionnement.</a:t>
            </a:r>
            <a:endParaRPr lang="fr-FR" sz="600" dirty="0">
              <a:solidFill>
                <a:schemeClr val="tx1">
                  <a:lumMod val="65000"/>
                  <a:lumOff val="35000"/>
                </a:schemeClr>
              </a:solidFill>
              <a:latin typeface="Arial" panose="020B0604020202020204" pitchFamily="34" charset="0"/>
              <a:cs typeface="Arial" panose="020B0604020202020204" pitchFamily="34" charset="0"/>
            </a:endParaRPr>
          </a:p>
          <a:p>
            <a:pPr lvl="0" algn="just">
              <a:spcBef>
                <a:spcPts val="600"/>
              </a:spcBef>
              <a:spcAft>
                <a:spcPts val="300"/>
              </a:spcAft>
            </a:pPr>
            <a:r>
              <a:rPr lang="fr-FR" sz="1200" dirty="0">
                <a:solidFill>
                  <a:schemeClr val="tx1">
                    <a:lumMod val="65000"/>
                    <a:lumOff val="35000"/>
                  </a:schemeClr>
                </a:solidFill>
                <a:latin typeface="Arial" panose="020B0604020202020204" pitchFamily="34" charset="0"/>
                <a:cs typeface="Arial" panose="020B0604020202020204" pitchFamily="34" charset="0"/>
              </a:rPr>
              <a:t>Grace à notre </a:t>
            </a:r>
            <a:r>
              <a:rPr lang="fr-FR" sz="1200" b="1" dirty="0">
                <a:solidFill>
                  <a:schemeClr val="tx1">
                    <a:lumMod val="65000"/>
                    <a:lumOff val="35000"/>
                  </a:schemeClr>
                </a:solidFill>
                <a:latin typeface="Arial" panose="020B0604020202020204" pitchFamily="34" charset="0"/>
                <a:cs typeface="Arial" panose="020B0604020202020204" pitchFamily="34" charset="0"/>
              </a:rPr>
              <a:t>politique de recyclage et de réduction des déchets</a:t>
            </a:r>
            <a:r>
              <a:rPr lang="fr-FR" sz="1200" dirty="0">
                <a:solidFill>
                  <a:schemeClr val="tx1">
                    <a:lumMod val="65000"/>
                    <a:lumOff val="35000"/>
                  </a:schemeClr>
                </a:solidFill>
                <a:latin typeface="Arial" panose="020B0604020202020204" pitchFamily="34" charset="0"/>
                <a:cs typeface="Arial" panose="020B0604020202020204" pitchFamily="34" charset="0"/>
              </a:rPr>
              <a:t>, nous avons atteint notre objectif planifié en 2019 dès 2018 </a:t>
            </a:r>
            <a:r>
              <a:rPr lang="fr-FR" sz="1200" b="1" dirty="0">
                <a:solidFill>
                  <a:schemeClr val="tx1">
                    <a:lumMod val="65000"/>
                    <a:lumOff val="35000"/>
                  </a:schemeClr>
                </a:solidFill>
                <a:latin typeface="Arial" panose="020B0604020202020204" pitchFamily="34" charset="0"/>
                <a:cs typeface="Arial" panose="020B0604020202020204" pitchFamily="34" charset="0"/>
              </a:rPr>
              <a:t>de taux de valorisation de déchets à 97 %.</a:t>
            </a:r>
          </a:p>
          <a:p>
            <a:pPr lvl="0" algn="just">
              <a:spcBef>
                <a:spcPts val="300"/>
              </a:spcBef>
              <a:spcAft>
                <a:spcPts val="300"/>
              </a:spcAft>
            </a:pPr>
            <a:endParaRPr lang="fr-FR" sz="600" b="1" dirty="0">
              <a:solidFill>
                <a:schemeClr val="tx1">
                  <a:lumMod val="65000"/>
                  <a:lumOff val="35000"/>
                </a:schemeClr>
              </a:solidFill>
              <a:latin typeface="Arial" panose="020B0604020202020204" pitchFamily="34" charset="0"/>
              <a:cs typeface="Arial" panose="020B0604020202020204" pitchFamily="34" charset="0"/>
            </a:endParaRPr>
          </a:p>
          <a:p>
            <a:pPr marL="171450" lvl="0" indent="-171450" algn="just">
              <a:spcBef>
                <a:spcPts val="600"/>
              </a:spcBef>
              <a:spcAft>
                <a:spcPts val="300"/>
              </a:spcAft>
              <a:buClr>
                <a:srgbClr val="E4002C"/>
              </a:buClr>
              <a:buFont typeface="Wingdings" panose="05000000000000000000" pitchFamily="2" charset="2"/>
              <a:buChar char="Ø"/>
            </a:pPr>
            <a:r>
              <a:rPr lang="fr-FR" sz="1200" u="sng" dirty="0">
                <a:solidFill>
                  <a:srgbClr val="E4002C"/>
                </a:solidFill>
                <a:latin typeface="Arial" panose="020B0604020202020204" pitchFamily="34" charset="0"/>
                <a:cs typeface="Arial" panose="020B0604020202020204" pitchFamily="34" charset="0"/>
              </a:rPr>
              <a:t>2.3.  Au niveau distribution</a:t>
            </a:r>
            <a:r>
              <a:rPr lang="fr-FR" sz="1200" dirty="0">
                <a:solidFill>
                  <a:srgbClr val="E4002C"/>
                </a:solidFill>
                <a:latin typeface="Arial" panose="020B0604020202020204" pitchFamily="34" charset="0"/>
                <a:cs typeface="Arial" panose="020B0604020202020204" pitchFamily="34" charset="0"/>
              </a:rPr>
              <a:t> nous avons déployé un programme sur 5 ans visant la réduction de nos émissions de Gaz à effet de Serre : </a:t>
            </a:r>
          </a:p>
          <a:p>
            <a:pPr marL="171450" lvl="0" indent="-171450" algn="just">
              <a:spcBef>
                <a:spcPts val="300"/>
              </a:spcBef>
              <a:spcAft>
                <a:spcPts val="300"/>
              </a:spcAft>
              <a:buClr>
                <a:srgbClr val="E4002C"/>
              </a:buClr>
              <a:buFont typeface="Wingdings" panose="05000000000000000000" pitchFamily="2" charset="2"/>
              <a:buChar char="ü"/>
            </a:pPr>
            <a:r>
              <a:rPr lang="fr-FR" sz="1200" b="1" dirty="0">
                <a:solidFill>
                  <a:schemeClr val="tx1">
                    <a:lumMod val="65000"/>
                    <a:lumOff val="35000"/>
                  </a:schemeClr>
                </a:solidFill>
                <a:latin typeface="Arial" panose="020B0604020202020204" pitchFamily="34" charset="0"/>
                <a:cs typeface="Arial" panose="020B0604020202020204" pitchFamily="34" charset="0"/>
              </a:rPr>
              <a:t>Depuis 2014</a:t>
            </a:r>
            <a:r>
              <a:rPr lang="fr-FR" sz="1200" dirty="0">
                <a:solidFill>
                  <a:schemeClr val="tx1">
                    <a:lumMod val="65000"/>
                    <a:lumOff val="35000"/>
                  </a:schemeClr>
                </a:solidFill>
                <a:latin typeface="Arial" panose="020B0604020202020204" pitchFamily="34" charset="0"/>
                <a:cs typeface="Arial" panose="020B0604020202020204" pitchFamily="34" charset="0"/>
              </a:rPr>
              <a:t>, </a:t>
            </a:r>
            <a:r>
              <a:rPr lang="fr-FR" sz="1200" dirty="0">
                <a:solidFill>
                  <a:srgbClr val="E4002C"/>
                </a:solidFill>
                <a:latin typeface="Arial" panose="020B0604020202020204" pitchFamily="34" charset="0"/>
                <a:cs typeface="Arial" panose="020B0604020202020204" pitchFamily="34" charset="0"/>
              </a:rPr>
              <a:t>plan de formation à la Conduite Préventive de nos chauffeurs </a:t>
            </a:r>
            <a:r>
              <a:rPr lang="fr-FR" sz="1200" dirty="0">
                <a:solidFill>
                  <a:schemeClr val="tx1">
                    <a:lumMod val="65000"/>
                    <a:lumOff val="35000"/>
                  </a:schemeClr>
                </a:solidFill>
                <a:latin typeface="Arial" panose="020B0604020202020204" pitchFamily="34" charset="0"/>
                <a:cs typeface="Arial" panose="020B0604020202020204" pitchFamily="34" charset="0"/>
              </a:rPr>
              <a:t>à été mis en place. </a:t>
            </a:r>
          </a:p>
          <a:p>
            <a:pPr marL="171450" lvl="0" indent="-171450" algn="just">
              <a:spcBef>
                <a:spcPts val="300"/>
              </a:spcBef>
              <a:spcAft>
                <a:spcPts val="300"/>
              </a:spcAft>
              <a:buClr>
                <a:srgbClr val="E4002C"/>
              </a:buClr>
              <a:buFont typeface="Wingdings" panose="05000000000000000000" pitchFamily="2" charset="2"/>
              <a:buChar char="ü"/>
            </a:pPr>
            <a:r>
              <a:rPr lang="fr-FR" sz="1200" dirty="0">
                <a:solidFill>
                  <a:schemeClr val="tx1">
                    <a:lumMod val="65000"/>
                    <a:lumOff val="35000"/>
                  </a:schemeClr>
                </a:solidFill>
                <a:latin typeface="Arial" panose="020B0604020202020204" pitchFamily="34" charset="0"/>
                <a:cs typeface="Arial" panose="020B0604020202020204" pitchFamily="34" charset="0"/>
              </a:rPr>
              <a:t>Aujourd’hui, 100 %  de nos chauffeurs ont été formés à l’éco-conduite. Nous mesurons l’efficacité de la formation, via un challenge afin de récompenser les chauffeurs ayant atteint leurs objectifs.</a:t>
            </a:r>
            <a:endParaRPr lang="fr-FR" sz="12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2" descr="Image result for l’approche sociétale">
            <a:extLst>
              <a:ext uri="{FF2B5EF4-FFF2-40B4-BE49-F238E27FC236}">
                <a16:creationId xmlns:a16="http://schemas.microsoft.com/office/drawing/2014/main" id="{67CA05AD-6410-413A-978C-3D433962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73" t="5195" r="16354" b="6494"/>
          <a:stretch/>
        </p:blipFill>
        <p:spPr bwMode="auto">
          <a:xfrm>
            <a:off x="6425347" y="518566"/>
            <a:ext cx="886461" cy="97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3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141153"/>
            <a:ext cx="7559675" cy="932091"/>
          </a:xfrm>
          <a:prstGeom prst="rect">
            <a:avLst/>
          </a:prstGeom>
          <a:solidFill>
            <a:srgbClr val="E40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7" dirty="0">
              <a:solidFill>
                <a:sysClr val="windowText" lastClr="000000"/>
              </a:solidFill>
              <a:latin typeface="Arial"/>
              <a:cs typeface="Arial"/>
            </a:endParaRPr>
          </a:p>
        </p:txBody>
      </p:sp>
      <p:sp>
        <p:nvSpPr>
          <p:cNvPr id="2" name="Espace réservé du numéro de diapositive 1"/>
          <p:cNvSpPr>
            <a:spLocks noGrp="1"/>
          </p:cNvSpPr>
          <p:nvPr>
            <p:ph type="sldNum" sz="quarter" idx="12"/>
          </p:nvPr>
        </p:nvSpPr>
        <p:spPr>
          <a:xfrm>
            <a:off x="5825956" y="10254566"/>
            <a:ext cx="1700927" cy="420143"/>
          </a:xfrm>
        </p:spPr>
        <p:txBody>
          <a:bodyPr/>
          <a:lstStyle/>
          <a:p>
            <a:pPr algn="r">
              <a:buSzPct val="25000"/>
            </a:pPr>
            <a:fld id="{00000000-1234-1234-1234-123412341234}" type="slidenum">
              <a:rPr lang="en-US" sz="1500" b="1" kern="0" smtClean="0">
                <a:solidFill>
                  <a:schemeClr val="tx1">
                    <a:lumMod val="75000"/>
                    <a:lumOff val="25000"/>
                  </a:schemeClr>
                </a:solidFill>
                <a:latin typeface="Arial" panose="020B0604020202020204" pitchFamily="34" charset="0"/>
                <a:cs typeface="Arial" panose="020B0604020202020204" pitchFamily="34" charset="0"/>
                <a:sym typeface="Arial"/>
              </a:rPr>
              <a:pPr algn="r">
                <a:buSzPct val="25000"/>
              </a:pPr>
              <a:t>9</a:t>
            </a:fld>
            <a:endParaRPr lang="en-US" sz="1500" b="1" kern="0" dirty="0">
              <a:solidFill>
                <a:schemeClr val="tx1">
                  <a:lumMod val="75000"/>
                  <a:lumOff val="25000"/>
                </a:schemeClr>
              </a:solidFill>
              <a:latin typeface="Arial" panose="020B0604020202020204" pitchFamily="34" charset="0"/>
              <a:cs typeface="Arial" panose="020B0604020202020204" pitchFamily="34" charset="0"/>
              <a:sym typeface="Arial"/>
            </a:endParaRPr>
          </a:p>
        </p:txBody>
      </p:sp>
      <p:sp>
        <p:nvSpPr>
          <p:cNvPr id="45" name="TextBox 6"/>
          <p:cNvSpPr txBox="1"/>
          <p:nvPr/>
        </p:nvSpPr>
        <p:spPr>
          <a:xfrm>
            <a:off x="247868" y="277504"/>
            <a:ext cx="5666992" cy="461665"/>
          </a:xfrm>
          <a:prstGeom prst="rect">
            <a:avLst/>
          </a:prstGeom>
          <a:noFill/>
        </p:spPr>
        <p:txBody>
          <a:bodyPr wrap="square" rtlCol="0">
            <a:spAutoFit/>
          </a:bodyPr>
          <a:lstStyle/>
          <a:p>
            <a:r>
              <a:rPr lang="fr-FR" sz="2400" b="1" dirty="0">
                <a:solidFill>
                  <a:schemeClr val="bg1"/>
                </a:solidFill>
                <a:latin typeface="Arial" panose="020B0604020202020204" pitchFamily="34" charset="0"/>
                <a:ea typeface="Arial MT Light" charset="0"/>
                <a:cs typeface="Arial" panose="020B0604020202020204" pitchFamily="34" charset="0"/>
              </a:rPr>
              <a:t>Approche RSE Office DEPOT France</a:t>
            </a:r>
          </a:p>
        </p:txBody>
      </p:sp>
      <p:sp>
        <p:nvSpPr>
          <p:cNvPr id="6" name="Rectangle 5"/>
          <p:cNvSpPr/>
          <p:nvPr/>
        </p:nvSpPr>
        <p:spPr>
          <a:xfrm>
            <a:off x="522514" y="1316208"/>
            <a:ext cx="6478787" cy="2431435"/>
          </a:xfrm>
          <a:prstGeom prst="rect">
            <a:avLst/>
          </a:prstGeom>
        </p:spPr>
        <p:txBody>
          <a:bodyPr wrap="square">
            <a:spAutoFit/>
          </a:bodyPr>
          <a:lstStyle/>
          <a:p>
            <a:pPr marL="171450" lvl="0" indent="-171450" algn="just">
              <a:spcBef>
                <a:spcPts val="300"/>
              </a:spcBef>
              <a:spcAft>
                <a:spcPts val="300"/>
              </a:spcAft>
              <a:buClr>
                <a:srgbClr val="E4002C"/>
              </a:buClr>
              <a:buFont typeface="Wingdings" panose="05000000000000000000" pitchFamily="2" charset="2"/>
              <a:buChar char="ü"/>
            </a:pPr>
            <a:r>
              <a:rPr lang="fr-FR" sz="1200" b="1" dirty="0">
                <a:solidFill>
                  <a:prstClr val="black">
                    <a:lumMod val="65000"/>
                    <a:lumOff val="35000"/>
                  </a:prstClr>
                </a:solidFill>
                <a:latin typeface="Arial" charset="0"/>
                <a:ea typeface="Arial" charset="0"/>
                <a:cs typeface="Arial" charset="0"/>
              </a:rPr>
              <a:t>Depuis le 1</a:t>
            </a:r>
            <a:r>
              <a:rPr lang="fr-FR" sz="1200" b="1" baseline="30000" dirty="0">
                <a:solidFill>
                  <a:prstClr val="black">
                    <a:lumMod val="65000"/>
                    <a:lumOff val="35000"/>
                  </a:prstClr>
                </a:solidFill>
                <a:latin typeface="Arial" charset="0"/>
                <a:ea typeface="Arial" charset="0"/>
                <a:cs typeface="Arial" charset="0"/>
              </a:rPr>
              <a:t>er</a:t>
            </a:r>
            <a:r>
              <a:rPr lang="fr-FR" sz="1200" b="1" dirty="0">
                <a:solidFill>
                  <a:prstClr val="black">
                    <a:lumMod val="65000"/>
                    <a:lumOff val="35000"/>
                  </a:prstClr>
                </a:solidFill>
                <a:latin typeface="Arial" charset="0"/>
                <a:ea typeface="Arial" charset="0"/>
                <a:cs typeface="Arial" charset="0"/>
              </a:rPr>
              <a:t> trimestre 2019 </a:t>
            </a:r>
            <a:r>
              <a:rPr lang="fr-FR" sz="1200" dirty="0">
                <a:solidFill>
                  <a:srgbClr val="E4002C"/>
                </a:solidFill>
                <a:latin typeface="Arial" charset="0"/>
                <a:ea typeface="Arial" charset="0"/>
                <a:cs typeface="Arial" charset="0"/>
              </a:rPr>
              <a:t>évolution de notre flotte de véhicule utilitaire vers une flotte propre et écoresponsable.</a:t>
            </a:r>
          </a:p>
          <a:p>
            <a:pPr marL="352425" lvl="0" indent="-171450" algn="just">
              <a:spcBef>
                <a:spcPts val="300"/>
              </a:spcBef>
              <a:spcAft>
                <a:spcPts val="300"/>
              </a:spcAft>
              <a:buClr>
                <a:srgbClr val="E4002C"/>
              </a:buClr>
              <a:buFont typeface="Arial" panose="020B0604020202020204" pitchFamily="34" charset="0"/>
              <a:buChar char="•"/>
            </a:pPr>
            <a:r>
              <a:rPr lang="fr-FR" altLang="fr-FR" sz="1200" dirty="0">
                <a:solidFill>
                  <a:prstClr val="black">
                    <a:lumMod val="65000"/>
                    <a:lumOff val="35000"/>
                  </a:prstClr>
                </a:solidFill>
                <a:latin typeface="Arial" panose="020B0604020202020204" pitchFamily="34" charset="0"/>
                <a:ea typeface="Arial" panose="020B0604020202020204" pitchFamily="34" charset="0"/>
                <a:cs typeface="Arial" panose="020B0604020202020204" pitchFamily="34" charset="0"/>
              </a:rPr>
              <a:t>209 véhicules dont la charge utile est égale ou inférieure à 3,5 tonnes : 136 ont été renouvelés pour passer à des véhicules de normes Euro 6. La totalité des véhicules sera renouvelée durant l’année 2020</a:t>
            </a:r>
          </a:p>
          <a:p>
            <a:pPr marL="352425" lvl="0" indent="-171450" algn="just">
              <a:spcBef>
                <a:spcPts val="300"/>
              </a:spcBef>
              <a:spcAft>
                <a:spcPts val="300"/>
              </a:spcAft>
              <a:buClr>
                <a:srgbClr val="E4002C"/>
              </a:buClr>
              <a:buFont typeface="Arial" panose="020B0604020202020204" pitchFamily="34" charset="0"/>
              <a:buChar char="•"/>
            </a:pPr>
            <a:r>
              <a:rPr lang="fr-FR" altLang="fr-FR" sz="1200" dirty="0">
                <a:solidFill>
                  <a:prstClr val="black">
                    <a:lumMod val="65000"/>
                    <a:lumOff val="35000"/>
                  </a:prstClr>
                </a:solidFill>
                <a:latin typeface="Arial" panose="020B0604020202020204" pitchFamily="34" charset="0"/>
                <a:ea typeface="Arial" panose="020B0604020202020204" pitchFamily="34" charset="0"/>
                <a:cs typeface="Arial" panose="020B0604020202020204" pitchFamily="34" charset="0"/>
              </a:rPr>
              <a:t>6 poids lourds (PL) et super poids lourds (SPL) : une partie des poids lourds est en cours de renouvellement et sera de norme Euro 6.</a:t>
            </a:r>
          </a:p>
          <a:p>
            <a:pPr marL="273050" lvl="0" indent="-193675" algn="just">
              <a:spcBef>
                <a:spcPts val="300"/>
              </a:spcBef>
              <a:spcAft>
                <a:spcPts val="300"/>
              </a:spcAft>
              <a:buClr>
                <a:srgbClr val="E4002C"/>
              </a:buClr>
              <a:buFont typeface="Wingdings" panose="05000000000000000000" pitchFamily="2" charset="2"/>
              <a:buChar char="ü"/>
            </a:pPr>
            <a:r>
              <a:rPr lang="fr-FR" sz="1200" dirty="0">
                <a:solidFill>
                  <a:schemeClr val="tx1">
                    <a:lumMod val="65000"/>
                    <a:lumOff val="35000"/>
                  </a:schemeClr>
                </a:solidFill>
                <a:latin typeface="Arial" panose="020B0604020202020204" pitchFamily="34" charset="0"/>
                <a:cs typeface="Arial" panose="020B0604020202020204" pitchFamily="34" charset="0"/>
              </a:rPr>
              <a:t>Afin de </a:t>
            </a:r>
            <a:r>
              <a:rPr lang="fr-FR" sz="1200" dirty="0">
                <a:solidFill>
                  <a:srgbClr val="E4002C"/>
                </a:solidFill>
                <a:latin typeface="Arial" panose="020B0604020202020204" pitchFamily="34" charset="0"/>
                <a:cs typeface="Arial" panose="020B0604020202020204" pitchFamily="34" charset="0"/>
              </a:rPr>
              <a:t>réduire les tonnages transportés</a:t>
            </a:r>
            <a:r>
              <a:rPr lang="fr-FR" sz="1200" dirty="0">
                <a:solidFill>
                  <a:schemeClr val="tx1">
                    <a:lumMod val="65000"/>
                    <a:lumOff val="35000"/>
                  </a:schemeClr>
                </a:solidFill>
                <a:latin typeface="Arial" panose="020B0604020202020204" pitchFamily="34" charset="0"/>
                <a:cs typeface="Arial" panose="020B0604020202020204" pitchFamily="34" charset="0"/>
              </a:rPr>
              <a:t>, nous avons mis en place des stocks papiers à forte rotation en Plateformes régionales.</a:t>
            </a:r>
          </a:p>
          <a:p>
            <a:pPr marL="273050" lvl="0" indent="-193675" algn="just">
              <a:spcBef>
                <a:spcPts val="300"/>
              </a:spcBef>
              <a:spcAft>
                <a:spcPts val="300"/>
              </a:spcAft>
              <a:buClr>
                <a:srgbClr val="E4002C"/>
              </a:buClr>
              <a:buFont typeface="Wingdings" panose="05000000000000000000" pitchFamily="2" charset="2"/>
              <a:buChar char="ü"/>
            </a:pPr>
            <a:r>
              <a:rPr lang="fr-FR" sz="1200" dirty="0">
                <a:solidFill>
                  <a:schemeClr val="tx1">
                    <a:lumMod val="65000"/>
                    <a:lumOff val="35000"/>
                  </a:schemeClr>
                </a:solidFill>
                <a:latin typeface="Arial" panose="020B0604020202020204" pitchFamily="34" charset="0"/>
                <a:cs typeface="Arial" panose="020B0604020202020204" pitchFamily="34" charset="0"/>
              </a:rPr>
              <a:t>Mise en place de </a:t>
            </a:r>
            <a:r>
              <a:rPr lang="fr-FR" sz="1200" dirty="0">
                <a:solidFill>
                  <a:srgbClr val="E4002C"/>
                </a:solidFill>
                <a:latin typeface="Arial" panose="020B0604020202020204" pitchFamily="34" charset="0"/>
                <a:cs typeface="Arial" panose="020B0604020202020204" pitchFamily="34" charset="0"/>
              </a:rPr>
              <a:t>cadencement de livraison </a:t>
            </a:r>
            <a:r>
              <a:rPr lang="fr-FR" sz="1200" dirty="0">
                <a:solidFill>
                  <a:schemeClr val="tx1">
                    <a:lumMod val="65000"/>
                    <a:lumOff val="35000"/>
                  </a:schemeClr>
                </a:solidFill>
                <a:latin typeface="Arial" panose="020B0604020202020204" pitchFamily="34" charset="0"/>
                <a:cs typeface="Arial" panose="020B0604020202020204" pitchFamily="34" charset="0"/>
              </a:rPr>
              <a:t>pour les clients demandeur de ce mode de distribution.</a:t>
            </a:r>
          </a:p>
        </p:txBody>
      </p:sp>
      <p:sp>
        <p:nvSpPr>
          <p:cNvPr id="10" name="Rectangle 9"/>
          <p:cNvSpPr/>
          <p:nvPr/>
        </p:nvSpPr>
        <p:spPr>
          <a:xfrm>
            <a:off x="522514" y="5855349"/>
            <a:ext cx="6478787" cy="4178067"/>
          </a:xfrm>
          <a:prstGeom prst="rect">
            <a:avLst/>
          </a:prstGeom>
        </p:spPr>
        <p:txBody>
          <a:bodyPr wrap="square">
            <a:spAutoFit/>
          </a:bodyPr>
          <a:lstStyle/>
          <a:p>
            <a:pPr marL="342900" indent="-342900" algn="just">
              <a:spcBef>
                <a:spcPts val="300"/>
              </a:spcBef>
              <a:spcAft>
                <a:spcPts val="300"/>
              </a:spcAft>
              <a:buFont typeface="+mj-lt"/>
              <a:buAutoNum type="arabicPeriod" startAt="3"/>
            </a:pPr>
            <a:r>
              <a:rPr lang="fr-FR" sz="1400" b="1" u="sng" dirty="0">
                <a:solidFill>
                  <a:srgbClr val="00B050"/>
                </a:solidFill>
                <a:latin typeface="Arial" panose="020B0604020202020204" pitchFamily="34" charset="0"/>
                <a:cs typeface="Arial" panose="020B0604020202020204" pitchFamily="34" charset="0"/>
              </a:rPr>
              <a:t>Bilan et Compensation Carbone</a:t>
            </a:r>
            <a:r>
              <a:rPr lang="fr-FR" sz="1400" b="1" dirty="0">
                <a:solidFill>
                  <a:srgbClr val="00B050"/>
                </a:solidFill>
                <a:latin typeface="Arial" panose="020B0604020202020204" pitchFamily="34" charset="0"/>
                <a:cs typeface="Arial" panose="020B0604020202020204" pitchFamily="34" charset="0"/>
              </a:rPr>
              <a:t> :</a:t>
            </a:r>
          </a:p>
          <a:p>
            <a:pPr algn="just">
              <a:spcBef>
                <a:spcPts val="600"/>
              </a:spcBef>
              <a:spcAft>
                <a:spcPts val="300"/>
              </a:spcAft>
            </a:pPr>
            <a:r>
              <a:rPr lang="fr-FR" sz="1200" dirty="0">
                <a:solidFill>
                  <a:schemeClr val="tx1">
                    <a:lumMod val="65000"/>
                    <a:lumOff val="35000"/>
                  </a:schemeClr>
                </a:solidFill>
                <a:latin typeface="Arial" panose="020B0604020202020204" pitchFamily="34" charset="0"/>
                <a:cs typeface="Arial" panose="020B0604020202020204" pitchFamily="34" charset="0"/>
              </a:rPr>
              <a:t>Afin de</a:t>
            </a:r>
            <a:r>
              <a:rPr 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sz="1200" dirty="0">
                <a:solidFill>
                  <a:srgbClr val="E4002C"/>
                </a:solidFill>
                <a:latin typeface="Arial" panose="020B0604020202020204" pitchFamily="34" charset="0"/>
                <a:cs typeface="Arial" panose="020B0604020202020204" pitchFamily="34" charset="0"/>
              </a:rPr>
              <a:t>mesurer les progrès pour réduire nos émissions de GES</a:t>
            </a:r>
            <a:r>
              <a:rPr 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sz="1200" dirty="0">
                <a:solidFill>
                  <a:schemeClr val="tx1">
                    <a:lumMod val="65000"/>
                    <a:lumOff val="35000"/>
                  </a:schemeClr>
                </a:solidFill>
                <a:latin typeface="Arial" panose="020B0604020202020204" pitchFamily="34" charset="0"/>
                <a:cs typeface="Arial" panose="020B0604020202020204" pitchFamily="34" charset="0"/>
              </a:rPr>
              <a:t>nous établissons chaque année notre bilan de GES. </a:t>
            </a:r>
            <a:r>
              <a:rPr lang="fr-FR" sz="1200" b="1" dirty="0">
                <a:solidFill>
                  <a:schemeClr val="tx1">
                    <a:lumMod val="65000"/>
                    <a:lumOff val="35000"/>
                  </a:schemeClr>
                </a:solidFill>
                <a:latin typeface="Arial" panose="020B0604020202020204" pitchFamily="34" charset="0"/>
                <a:cs typeface="Arial" panose="020B0604020202020204" pitchFamily="34" charset="0"/>
              </a:rPr>
              <a:t>Entre 2011 </a:t>
            </a:r>
            <a:r>
              <a:rPr lang="fr-FR" sz="1200" dirty="0">
                <a:solidFill>
                  <a:schemeClr val="tx1">
                    <a:lumMod val="65000"/>
                    <a:lumOff val="35000"/>
                  </a:schemeClr>
                </a:solidFill>
                <a:latin typeface="Arial" panose="020B0604020202020204" pitchFamily="34" charset="0"/>
                <a:cs typeface="Arial" panose="020B0604020202020204" pitchFamily="34" charset="0"/>
              </a:rPr>
              <a:t>année de notre premier Bilan de GES</a:t>
            </a:r>
            <a:r>
              <a:rPr lang="fr-FR" sz="1200" b="1" dirty="0">
                <a:solidFill>
                  <a:schemeClr val="tx1">
                    <a:lumMod val="65000"/>
                    <a:lumOff val="35000"/>
                  </a:schemeClr>
                </a:solidFill>
                <a:latin typeface="Arial" panose="020B0604020202020204" pitchFamily="34" charset="0"/>
                <a:cs typeface="Arial" panose="020B0604020202020204" pitchFamily="34" charset="0"/>
              </a:rPr>
              <a:t> et 2016</a:t>
            </a:r>
            <a:r>
              <a:rPr lang="fr-FR" sz="1200" dirty="0">
                <a:solidFill>
                  <a:schemeClr val="tx1">
                    <a:lumMod val="65000"/>
                    <a:lumOff val="35000"/>
                  </a:schemeClr>
                </a:solidFill>
                <a:latin typeface="Arial" panose="020B0604020202020204" pitchFamily="34" charset="0"/>
                <a:cs typeface="Arial" panose="020B0604020202020204" pitchFamily="34" charset="0"/>
              </a:rPr>
              <a:t>, nous avons </a:t>
            </a:r>
            <a:r>
              <a:rPr lang="fr-FR" sz="1200" b="1" dirty="0">
                <a:solidFill>
                  <a:schemeClr val="tx1">
                    <a:lumMod val="65000"/>
                    <a:lumOff val="35000"/>
                  </a:schemeClr>
                </a:solidFill>
                <a:latin typeface="Arial" panose="020B0604020202020204" pitchFamily="34" charset="0"/>
                <a:cs typeface="Arial" panose="020B0604020202020204" pitchFamily="34" charset="0"/>
              </a:rPr>
              <a:t>réduit nos  émissions de 583 Tonnes CO</a:t>
            </a:r>
            <a:r>
              <a:rPr lang="fr-FR" sz="1200" b="1" baseline="-25000" dirty="0">
                <a:solidFill>
                  <a:schemeClr val="tx1">
                    <a:lumMod val="65000"/>
                    <a:lumOff val="35000"/>
                  </a:schemeClr>
                </a:solidFill>
                <a:latin typeface="Arial" panose="020B0604020202020204" pitchFamily="34" charset="0"/>
                <a:cs typeface="Arial" panose="020B0604020202020204" pitchFamily="34" charset="0"/>
              </a:rPr>
              <a:t>2</a:t>
            </a:r>
            <a:r>
              <a:rPr lang="fr-FR" sz="1200" b="1" dirty="0">
                <a:solidFill>
                  <a:schemeClr val="tx1">
                    <a:lumMod val="65000"/>
                    <a:lumOff val="35000"/>
                  </a:schemeClr>
                </a:solidFill>
                <a:latin typeface="Arial" panose="020B0604020202020204" pitchFamily="34" charset="0"/>
                <a:cs typeface="Arial" panose="020B0604020202020204" pitchFamily="34" charset="0"/>
              </a:rPr>
              <a:t> en scope 1 et 2 </a:t>
            </a:r>
            <a:r>
              <a:rPr lang="fr-FR" sz="1200" dirty="0">
                <a:solidFill>
                  <a:schemeClr val="tx1">
                    <a:lumMod val="65000"/>
                    <a:lumOff val="35000"/>
                  </a:schemeClr>
                </a:solidFill>
                <a:latin typeface="Arial" panose="020B0604020202020204" pitchFamily="34" charset="0"/>
                <a:cs typeface="Arial" panose="020B0604020202020204" pitchFamily="34" charset="0"/>
              </a:rPr>
              <a:t>(énergies et fluides froids).</a:t>
            </a:r>
            <a:endParaRPr lang="fr-FR" sz="1200" i="1" dirty="0">
              <a:solidFill>
                <a:schemeClr val="tx1">
                  <a:lumMod val="65000"/>
                  <a:lumOff val="35000"/>
                </a:schemeClr>
              </a:solidFill>
              <a:latin typeface="Arial" panose="020B0604020202020204" pitchFamily="34" charset="0"/>
              <a:cs typeface="Arial" panose="020B0604020202020204" pitchFamily="34" charset="0"/>
            </a:endParaRPr>
          </a:p>
          <a:p>
            <a:pPr algn="just">
              <a:spcBef>
                <a:spcPts val="300"/>
              </a:spcBef>
              <a:spcAft>
                <a:spcPts val="300"/>
              </a:spcAft>
            </a:pPr>
            <a:endParaRPr lang="fr-FR" sz="600" i="1" dirty="0">
              <a:solidFill>
                <a:schemeClr val="tx1">
                  <a:lumMod val="65000"/>
                  <a:lumOff val="35000"/>
                </a:schemeClr>
              </a:solidFill>
              <a:latin typeface="Arial" panose="020B0604020202020204" pitchFamily="34" charset="0"/>
              <a:cs typeface="Arial" panose="020B0604020202020204" pitchFamily="34" charset="0"/>
            </a:endParaRPr>
          </a:p>
          <a:p>
            <a:pPr algn="just">
              <a:spcBef>
                <a:spcPts val="300"/>
              </a:spcBef>
              <a:spcAft>
                <a:spcPts val="300"/>
              </a:spcAft>
            </a:pPr>
            <a:r>
              <a:rPr lang="fr-FR" sz="1200" dirty="0">
                <a:solidFill>
                  <a:schemeClr val="tx1">
                    <a:lumMod val="65000"/>
                    <a:lumOff val="35000"/>
                  </a:schemeClr>
                </a:solidFill>
                <a:latin typeface="Arial" panose="020B0604020202020204" pitchFamily="34" charset="0"/>
                <a:cs typeface="Arial" panose="020B0604020202020204" pitchFamily="34" charset="0"/>
              </a:rPr>
              <a:t>Fin 2018, Office DEPOT </a:t>
            </a:r>
            <a:r>
              <a:rPr lang="fr-FR" sz="1200" b="1" dirty="0">
                <a:solidFill>
                  <a:schemeClr val="tx1">
                    <a:lumMod val="65000"/>
                    <a:lumOff val="35000"/>
                  </a:schemeClr>
                </a:solidFill>
                <a:latin typeface="Arial" panose="020B0604020202020204" pitchFamily="34" charset="0"/>
                <a:cs typeface="Arial" panose="020B0604020202020204" pitchFamily="34" charset="0"/>
              </a:rPr>
              <a:t>confirme son engagement </a:t>
            </a:r>
            <a:r>
              <a:rPr lang="fr-FR" sz="1200" dirty="0">
                <a:solidFill>
                  <a:schemeClr val="tx1">
                    <a:lumMod val="65000"/>
                    <a:lumOff val="35000"/>
                  </a:schemeClr>
                </a:solidFill>
                <a:latin typeface="Arial" panose="020B0604020202020204" pitchFamily="34" charset="0"/>
                <a:cs typeface="Arial" panose="020B0604020202020204" pitchFamily="34" charset="0"/>
              </a:rPr>
              <a:t>pour réduire son impact environnemental</a:t>
            </a:r>
            <a:r>
              <a:rPr 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sz="1200" dirty="0">
                <a:solidFill>
                  <a:schemeClr val="tx1">
                    <a:lumMod val="65000"/>
                    <a:lumOff val="35000"/>
                  </a:schemeClr>
                </a:solidFill>
                <a:latin typeface="Arial" panose="020B0604020202020204" pitchFamily="34" charset="0"/>
                <a:cs typeface="Arial" panose="020B0604020202020204" pitchFamily="34" charset="0"/>
              </a:rPr>
              <a:t>en lançant </a:t>
            </a:r>
            <a:r>
              <a:rPr lang="fr-FR" sz="1200" dirty="0">
                <a:solidFill>
                  <a:srgbClr val="E4002C"/>
                </a:solidFill>
                <a:latin typeface="Arial" panose="020B0604020202020204" pitchFamily="34" charset="0"/>
                <a:cs typeface="Arial" panose="020B0604020202020204" pitchFamily="34" charset="0"/>
              </a:rPr>
              <a:t>notre programme de </a:t>
            </a:r>
            <a:r>
              <a:rPr lang="fr-FR" sz="1200" u="sng" dirty="0">
                <a:solidFill>
                  <a:srgbClr val="E4002C"/>
                </a:solidFill>
                <a:latin typeface="Arial" panose="020B0604020202020204" pitchFamily="34" charset="0"/>
                <a:cs typeface="Arial" panose="020B0604020202020204" pitchFamily="34" charset="0"/>
              </a:rPr>
              <a:t>Compensation Carbone</a:t>
            </a:r>
            <a:r>
              <a:rPr lang="fr-FR" sz="1200" dirty="0">
                <a:solidFill>
                  <a:srgbClr val="E4002C"/>
                </a:solidFill>
                <a:latin typeface="Arial" panose="020B0604020202020204" pitchFamily="34" charset="0"/>
                <a:cs typeface="Arial" panose="020B0604020202020204" pitchFamily="34" charset="0"/>
              </a:rPr>
              <a:t> </a:t>
            </a:r>
            <a:r>
              <a:rPr lang="fr-FR" sz="1200" dirty="0">
                <a:solidFill>
                  <a:schemeClr val="tx1">
                    <a:lumMod val="65000"/>
                    <a:lumOff val="35000"/>
                  </a:schemeClr>
                </a:solidFill>
                <a:latin typeface="Arial" panose="020B0604020202020204" pitchFamily="34" charset="0"/>
                <a:cs typeface="Arial" panose="020B0604020202020204" pitchFamily="34" charset="0"/>
              </a:rPr>
              <a:t>en partenariat</a:t>
            </a:r>
            <a:r>
              <a:rPr lang="fr-FR" sz="1200" b="1" dirty="0">
                <a:solidFill>
                  <a:schemeClr val="tx1">
                    <a:lumMod val="65000"/>
                    <a:lumOff val="35000"/>
                  </a:schemeClr>
                </a:solidFill>
                <a:latin typeface="Arial" panose="020B0604020202020204" pitchFamily="34" charset="0"/>
                <a:cs typeface="Arial" panose="020B0604020202020204" pitchFamily="34" charset="0"/>
              </a:rPr>
              <a:t> avec l’Association Reforest’ACTION. </a:t>
            </a:r>
          </a:p>
          <a:p>
            <a:pPr algn="just">
              <a:spcBef>
                <a:spcPts val="300"/>
              </a:spcBef>
              <a:spcAft>
                <a:spcPts val="300"/>
              </a:spcAft>
            </a:pPr>
            <a:endParaRPr lang="fr-FR" sz="600" b="1" dirty="0">
              <a:solidFill>
                <a:schemeClr val="tx1">
                  <a:lumMod val="65000"/>
                  <a:lumOff val="35000"/>
                </a:schemeClr>
              </a:solidFill>
              <a:latin typeface="Arial" panose="020B0604020202020204" pitchFamily="34" charset="0"/>
              <a:cs typeface="Arial" panose="020B0604020202020204" pitchFamily="34" charset="0"/>
            </a:endParaRPr>
          </a:p>
          <a:p>
            <a:pPr algn="just">
              <a:spcBef>
                <a:spcPts val="300"/>
              </a:spcBef>
              <a:spcAft>
                <a:spcPts val="300"/>
              </a:spcAft>
            </a:pPr>
            <a:r>
              <a:rPr lang="fr-FR" sz="1200" dirty="0">
                <a:solidFill>
                  <a:schemeClr val="tx1">
                    <a:lumMod val="65000"/>
                    <a:lumOff val="35000"/>
                  </a:schemeClr>
                </a:solidFill>
                <a:latin typeface="Arial" panose="020B0604020202020204" pitchFamily="34" charset="0"/>
                <a:cs typeface="Arial" panose="020B0604020202020204" pitchFamily="34" charset="0"/>
              </a:rPr>
              <a:t>Nous avons choisi </a:t>
            </a:r>
            <a:r>
              <a:rPr lang="fr-FR" sz="1200" b="1" dirty="0" err="1">
                <a:solidFill>
                  <a:schemeClr val="tx1">
                    <a:lumMod val="65000"/>
                    <a:lumOff val="35000"/>
                  </a:schemeClr>
                </a:solidFill>
                <a:latin typeface="Arial" panose="020B0604020202020204" pitchFamily="34" charset="0"/>
                <a:cs typeface="Arial" panose="020B0604020202020204" pitchFamily="34" charset="0"/>
              </a:rPr>
              <a:t>Reforest’ACTION</a:t>
            </a:r>
            <a:r>
              <a:rPr lang="fr-FR" sz="1200" dirty="0">
                <a:solidFill>
                  <a:schemeClr val="tx1">
                    <a:lumMod val="65000"/>
                    <a:lumOff val="35000"/>
                  </a:schemeClr>
                </a:solidFill>
                <a:latin typeface="Arial" panose="020B0604020202020204" pitchFamily="34" charset="0"/>
                <a:cs typeface="Arial" panose="020B0604020202020204" pitchFamily="34" charset="0"/>
              </a:rPr>
              <a:t>, parce qu’elle développe des solutions climat basées sur la </a:t>
            </a:r>
            <a:r>
              <a:rPr lang="fr-FR" sz="1200" dirty="0">
                <a:solidFill>
                  <a:srgbClr val="E4002C"/>
                </a:solidFill>
                <a:latin typeface="Arial" panose="020B0604020202020204" pitchFamily="34" charset="0"/>
                <a:cs typeface="Arial" panose="020B0604020202020204" pitchFamily="34" charset="0"/>
              </a:rPr>
              <a:t>régénération d’écosystèmes forestiers </a:t>
            </a:r>
            <a:r>
              <a:rPr lang="fr-FR" sz="1200" dirty="0">
                <a:solidFill>
                  <a:schemeClr val="tx1">
                    <a:lumMod val="65000"/>
                    <a:lumOff val="35000"/>
                  </a:schemeClr>
                </a:solidFill>
                <a:latin typeface="Arial" panose="020B0604020202020204" pitchFamily="34" charset="0"/>
                <a:cs typeface="Arial" panose="020B0604020202020204" pitchFamily="34" charset="0"/>
              </a:rPr>
              <a:t>à forte valeur ajoutée socio-environnementale. </a:t>
            </a:r>
            <a:r>
              <a:rPr lang="fr-FR" sz="1200" b="1" dirty="0">
                <a:solidFill>
                  <a:schemeClr val="tx1">
                    <a:lumMod val="65000"/>
                    <a:lumOff val="35000"/>
                  </a:schemeClr>
                </a:solidFill>
                <a:latin typeface="Arial" panose="020B0604020202020204" pitchFamily="34" charset="0"/>
                <a:cs typeface="Arial" panose="020B0604020202020204" pitchFamily="34" charset="0"/>
              </a:rPr>
              <a:t>Trois bénéfices majeurs </a:t>
            </a:r>
            <a:r>
              <a:rPr lang="fr-FR" sz="1200" dirty="0">
                <a:solidFill>
                  <a:schemeClr val="tx1">
                    <a:lumMod val="65000"/>
                    <a:lumOff val="35000"/>
                  </a:schemeClr>
                </a:solidFill>
                <a:latin typeface="Arial" panose="020B0604020202020204" pitchFamily="34" charset="0"/>
                <a:cs typeface="Arial" panose="020B0604020202020204" pitchFamily="34" charset="0"/>
              </a:rPr>
              <a:t>pour notre programme :</a:t>
            </a:r>
          </a:p>
          <a:p>
            <a:pPr marL="360363" lvl="1" indent="-179388" algn="just">
              <a:spcBef>
                <a:spcPts val="300"/>
              </a:spcBef>
              <a:spcAft>
                <a:spcPts val="300"/>
              </a:spcAft>
              <a:buClr>
                <a:srgbClr val="E4002C"/>
              </a:buClr>
              <a:buFont typeface="Arial" panose="020B0604020202020204" pitchFamily="34" charset="0"/>
              <a:buChar char="•"/>
            </a:pPr>
            <a:r>
              <a:rPr lang="fr-FR" sz="1200" u="sng" dirty="0">
                <a:solidFill>
                  <a:srgbClr val="E4002C"/>
                </a:solidFill>
                <a:latin typeface="Arial" panose="020B0604020202020204" pitchFamily="34" charset="0"/>
                <a:cs typeface="Arial" panose="020B0604020202020204" pitchFamily="34" charset="0"/>
              </a:rPr>
              <a:t>Environnementaux</a:t>
            </a:r>
            <a:r>
              <a:rPr lang="fr-FR" sz="1200" dirty="0">
                <a:solidFill>
                  <a:schemeClr val="tx1">
                    <a:lumMod val="65000"/>
                    <a:lumOff val="35000"/>
                  </a:schemeClr>
                </a:solidFill>
                <a:latin typeface="Arial" panose="020B0604020202020204" pitchFamily="34" charset="0"/>
                <a:cs typeface="Arial" panose="020B0604020202020204" pitchFamily="34" charset="0"/>
              </a:rPr>
              <a:t> : </a:t>
            </a:r>
            <a:r>
              <a:rPr lang="fr-FR" sz="1200" b="1" dirty="0">
                <a:solidFill>
                  <a:schemeClr val="tx1">
                    <a:lumMod val="65000"/>
                    <a:lumOff val="35000"/>
                  </a:schemeClr>
                </a:solidFill>
                <a:latin typeface="Arial" panose="020B0604020202020204" pitchFamily="34" charset="0"/>
                <a:cs typeface="Arial" panose="020B0604020202020204" pitchFamily="34" charset="0"/>
              </a:rPr>
              <a:t>lutte contre le changement climatique, développement de la biodiversité </a:t>
            </a:r>
          </a:p>
          <a:p>
            <a:pPr marL="360363" lvl="1" indent="-179388" algn="just">
              <a:spcBef>
                <a:spcPts val="300"/>
              </a:spcBef>
              <a:spcAft>
                <a:spcPts val="300"/>
              </a:spcAft>
              <a:buClr>
                <a:srgbClr val="E4002C"/>
              </a:buClr>
              <a:buFont typeface="Arial" panose="020B0604020202020204" pitchFamily="34" charset="0"/>
              <a:buChar char="•"/>
            </a:pPr>
            <a:r>
              <a:rPr lang="fr-FR" sz="1200" u="sng" dirty="0">
                <a:solidFill>
                  <a:srgbClr val="E4002C"/>
                </a:solidFill>
                <a:latin typeface="Arial" panose="020B0604020202020204" pitchFamily="34" charset="0"/>
                <a:cs typeface="Arial" panose="020B0604020202020204" pitchFamily="34" charset="0"/>
              </a:rPr>
              <a:t>Humains</a:t>
            </a:r>
            <a:r>
              <a:rPr lang="fr-FR" sz="1200" dirty="0">
                <a:solidFill>
                  <a:schemeClr val="tx1">
                    <a:lumMod val="65000"/>
                    <a:lumOff val="35000"/>
                  </a:schemeClr>
                </a:solidFill>
                <a:latin typeface="Arial" panose="020B0604020202020204" pitchFamily="34" charset="0"/>
                <a:cs typeface="Arial" panose="020B0604020202020204" pitchFamily="34" charset="0"/>
              </a:rPr>
              <a:t> : </a:t>
            </a:r>
            <a:r>
              <a:rPr lang="fr-FR" sz="1200" b="1" dirty="0">
                <a:solidFill>
                  <a:schemeClr val="tx1">
                    <a:lumMod val="65000"/>
                    <a:lumOff val="35000"/>
                  </a:schemeClr>
                </a:solidFill>
                <a:latin typeface="Arial" panose="020B0604020202020204" pitchFamily="34" charset="0"/>
                <a:cs typeface="Arial" panose="020B0604020202020204" pitchFamily="34" charset="0"/>
              </a:rPr>
              <a:t>bien-être</a:t>
            </a:r>
            <a:r>
              <a:rPr lang="fr-FR" sz="1200" dirty="0">
                <a:solidFill>
                  <a:schemeClr val="tx1">
                    <a:lumMod val="65000"/>
                    <a:lumOff val="35000"/>
                  </a:schemeClr>
                </a:solidFill>
                <a:latin typeface="Arial" panose="020B0604020202020204" pitchFamily="34" charset="0"/>
                <a:cs typeface="Arial" panose="020B0604020202020204" pitchFamily="34" charset="0"/>
              </a:rPr>
              <a:t>,</a:t>
            </a:r>
            <a:r>
              <a:rPr lang="fr-FR" sz="1200" b="1" dirty="0">
                <a:solidFill>
                  <a:schemeClr val="tx1">
                    <a:lumMod val="65000"/>
                    <a:lumOff val="35000"/>
                  </a:schemeClr>
                </a:solidFill>
                <a:latin typeface="Arial" panose="020B0604020202020204" pitchFamily="34" charset="0"/>
                <a:cs typeface="Arial" panose="020B0604020202020204" pitchFamily="34" charset="0"/>
              </a:rPr>
              <a:t> santé </a:t>
            </a:r>
            <a:r>
              <a:rPr lang="fr-FR" sz="1200" dirty="0">
                <a:solidFill>
                  <a:schemeClr val="tx1">
                    <a:lumMod val="65000"/>
                    <a:lumOff val="35000"/>
                  </a:schemeClr>
                </a:solidFill>
                <a:latin typeface="Arial" panose="020B0604020202020204" pitchFamily="34" charset="0"/>
                <a:cs typeface="Arial" panose="020B0604020202020204" pitchFamily="34" charset="0"/>
              </a:rPr>
              <a:t>, récréation et lien social </a:t>
            </a:r>
          </a:p>
          <a:p>
            <a:pPr marL="360363" lvl="1" indent="-179388" algn="just">
              <a:spcBef>
                <a:spcPts val="300"/>
              </a:spcBef>
              <a:spcAft>
                <a:spcPts val="300"/>
              </a:spcAft>
              <a:buClr>
                <a:srgbClr val="E4002C"/>
              </a:buClr>
              <a:buFont typeface="Arial" panose="020B0604020202020204" pitchFamily="34" charset="0"/>
              <a:buChar char="•"/>
            </a:pPr>
            <a:r>
              <a:rPr lang="fr-FR" sz="1200" u="sng" dirty="0">
                <a:solidFill>
                  <a:srgbClr val="E4002C"/>
                </a:solidFill>
                <a:latin typeface="Arial" panose="020B0604020202020204" pitchFamily="34" charset="0"/>
                <a:cs typeface="Arial" panose="020B0604020202020204" pitchFamily="34" charset="0"/>
              </a:rPr>
              <a:t>Economiques</a:t>
            </a:r>
            <a:r>
              <a:rPr lang="fr-FR" sz="1200" dirty="0">
                <a:solidFill>
                  <a:schemeClr val="tx1">
                    <a:lumMod val="65000"/>
                    <a:lumOff val="35000"/>
                  </a:schemeClr>
                </a:solidFill>
                <a:latin typeface="Arial" panose="020B0604020202020204" pitchFamily="34" charset="0"/>
                <a:cs typeface="Arial" panose="020B0604020202020204" pitchFamily="34" charset="0"/>
              </a:rPr>
              <a:t> : </a:t>
            </a:r>
            <a:r>
              <a:rPr lang="fr-FR" sz="1200" b="1" dirty="0">
                <a:solidFill>
                  <a:schemeClr val="tx1">
                    <a:lumMod val="65000"/>
                    <a:lumOff val="35000"/>
                  </a:schemeClr>
                </a:solidFill>
                <a:latin typeface="Arial" panose="020B0604020202020204" pitchFamily="34" charset="0"/>
                <a:cs typeface="Arial" panose="020B0604020202020204" pitchFamily="34" charset="0"/>
              </a:rPr>
              <a:t>production du matériau bois</a:t>
            </a:r>
            <a:endParaRPr lang="fr-FR" sz="600" b="1" dirty="0">
              <a:solidFill>
                <a:schemeClr val="tx1">
                  <a:lumMod val="65000"/>
                  <a:lumOff val="35000"/>
                </a:schemeClr>
              </a:solidFill>
              <a:latin typeface="Arial" panose="020B0604020202020204" pitchFamily="34" charset="0"/>
              <a:cs typeface="Arial" panose="020B0604020202020204" pitchFamily="34" charset="0"/>
            </a:endParaRPr>
          </a:p>
          <a:p>
            <a:pPr marL="171450" indent="-171450" algn="just">
              <a:spcBef>
                <a:spcPts val="300"/>
              </a:spcBef>
              <a:spcAft>
                <a:spcPts val="300"/>
              </a:spcAft>
              <a:buClr>
                <a:srgbClr val="E4002C"/>
              </a:buClr>
              <a:buFont typeface="Wingdings" panose="05000000000000000000" pitchFamily="2" charset="2"/>
              <a:buChar char="ü"/>
            </a:pPr>
            <a:r>
              <a:rPr lang="fr-FR" sz="1200" dirty="0">
                <a:solidFill>
                  <a:schemeClr val="tx1">
                    <a:lumMod val="65000"/>
                    <a:lumOff val="35000"/>
                  </a:schemeClr>
                </a:solidFill>
                <a:latin typeface="Arial" panose="020B0604020202020204" pitchFamily="34" charset="0"/>
                <a:cs typeface="Arial" panose="020B0604020202020204" pitchFamily="34" charset="0"/>
              </a:rPr>
              <a:t>Le premier projet mise en œuvre est </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l’implantation de 2 100 arbres </a:t>
            </a:r>
            <a:r>
              <a:rPr lang="fr-FR" altLang="fr-FR" sz="1200" dirty="0">
                <a:solidFill>
                  <a:schemeClr val="tx1">
                    <a:lumMod val="65000"/>
                    <a:lumOff val="35000"/>
                  </a:schemeClr>
                </a:solidFill>
                <a:latin typeface="Arial" panose="020B0604020202020204" pitchFamily="34" charset="0"/>
                <a:cs typeface="Arial" panose="020B0604020202020204" pitchFamily="34" charset="0"/>
              </a:rPr>
              <a:t>à La Celle Les Bordes</a:t>
            </a:r>
            <a:r>
              <a:rPr lang="fr-FR" altLang="fr-FR" sz="1200" b="1" dirty="0">
                <a:solidFill>
                  <a:schemeClr val="tx1">
                    <a:lumMod val="65000"/>
                    <a:lumOff val="35000"/>
                  </a:schemeClr>
                </a:solidFill>
                <a:latin typeface="Arial" panose="020B0604020202020204" pitchFamily="34" charset="0"/>
                <a:cs typeface="Arial" panose="020B0604020202020204" pitchFamily="34" charset="0"/>
              </a:rPr>
              <a:t> </a:t>
            </a:r>
            <a:r>
              <a:rPr lang="fr-FR" altLang="fr-FR" sz="1200" dirty="0">
                <a:solidFill>
                  <a:schemeClr val="tx1">
                    <a:lumMod val="65000"/>
                    <a:lumOff val="35000"/>
                  </a:schemeClr>
                </a:solidFill>
                <a:latin typeface="Arial" panose="020B0604020202020204" pitchFamily="34" charset="0"/>
                <a:cs typeface="Arial" panose="020B0604020202020204" pitchFamily="34" charset="0"/>
              </a:rPr>
              <a:t>(décrit ci-après). </a:t>
            </a:r>
            <a:endParaRPr lang="fr-FR" sz="1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a:stretch>
            <a:fillRect/>
          </a:stretch>
        </p:blipFill>
        <p:spPr>
          <a:xfrm>
            <a:off x="4413234" y="3848041"/>
            <a:ext cx="2825443" cy="1667012"/>
          </a:xfrm>
          <a:prstGeom prst="rect">
            <a:avLst/>
          </a:prstGeom>
        </p:spPr>
      </p:pic>
      <p:sp>
        <p:nvSpPr>
          <p:cNvPr id="12" name="Rectangle 11"/>
          <p:cNvSpPr/>
          <p:nvPr/>
        </p:nvSpPr>
        <p:spPr>
          <a:xfrm>
            <a:off x="522514" y="3899226"/>
            <a:ext cx="2963222" cy="1615827"/>
          </a:xfrm>
          <a:prstGeom prst="rect">
            <a:avLst/>
          </a:prstGeom>
        </p:spPr>
        <p:txBody>
          <a:bodyPr wrap="square">
            <a:spAutoFit/>
          </a:bodyPr>
          <a:lstStyle/>
          <a:p>
            <a:pPr algn="just"/>
            <a:r>
              <a:rPr lang="fr-FR" sz="1100" i="1" dirty="0">
                <a:solidFill>
                  <a:schemeClr val="tx1">
                    <a:lumMod val="65000"/>
                    <a:lumOff val="35000"/>
                  </a:schemeClr>
                </a:solidFill>
                <a:latin typeface="Arial" panose="020B0604020202020204" pitchFamily="34" charset="0"/>
                <a:cs typeface="Arial" panose="020B0604020202020204" pitchFamily="34" charset="0"/>
              </a:rPr>
              <a:t>« De nouveaux véhicules de livraison pour Office DEPOT ! Un total de 230 véhicules sera progressivement mis en service sur le territoire national avec des utilitaires qui permettent une importante optimisation de la consommation énergétique, performants en charge utile pour une meilleure livraison de nos clients et un confort de conduite amélioré pour nos équipes. »</a:t>
            </a:r>
          </a:p>
        </p:txBody>
      </p:sp>
      <p:grpSp>
        <p:nvGrpSpPr>
          <p:cNvPr id="13" name="Groupe 12"/>
          <p:cNvGrpSpPr/>
          <p:nvPr/>
        </p:nvGrpSpPr>
        <p:grpSpPr>
          <a:xfrm>
            <a:off x="3634740" y="3872588"/>
            <a:ext cx="629489" cy="1689102"/>
            <a:chOff x="2134687" y="3874388"/>
            <a:chExt cx="1558840" cy="4160783"/>
          </a:xfrm>
        </p:grpSpPr>
        <p:pic>
          <p:nvPicPr>
            <p:cNvPr id="14" name="Image 13"/>
            <p:cNvPicPr>
              <a:picLocks noChangeAspect="1"/>
            </p:cNvPicPr>
            <p:nvPr/>
          </p:nvPicPr>
          <p:blipFill rotWithShape="1">
            <a:blip r:embed="rId3"/>
            <a:srcRect b="-2807"/>
            <a:stretch/>
          </p:blipFill>
          <p:spPr>
            <a:xfrm>
              <a:off x="2134687" y="6129194"/>
              <a:ext cx="1558840" cy="1905977"/>
            </a:xfrm>
            <a:prstGeom prst="rect">
              <a:avLst/>
            </a:prstGeom>
          </p:spPr>
        </p:pic>
        <p:pic>
          <p:nvPicPr>
            <p:cNvPr id="15" name="Picture 4" descr="Image associÃ©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4687" y="3874388"/>
              <a:ext cx="1335023" cy="1905977"/>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Image result for l’approche sociétale">
            <a:extLst>
              <a:ext uri="{FF2B5EF4-FFF2-40B4-BE49-F238E27FC236}">
                <a16:creationId xmlns:a16="http://schemas.microsoft.com/office/drawing/2014/main" id="{93072315-3DEC-4DF1-B109-8A547DABDDF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73" t="5195" r="16354" b="6494"/>
          <a:stretch/>
        </p:blipFill>
        <p:spPr bwMode="auto">
          <a:xfrm>
            <a:off x="6425347" y="518566"/>
            <a:ext cx="886461" cy="97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4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2273D2B52BEC4D83345DDB5685BC92" ma:contentTypeVersion="5" ma:contentTypeDescription="Create a new document." ma:contentTypeScope="" ma:versionID="d57d18684cd3f65b0b63cf2a26d6b5cd">
  <xsd:schema xmlns:xsd="http://www.w3.org/2001/XMLSchema" xmlns:xs="http://www.w3.org/2001/XMLSchema" xmlns:p="http://schemas.microsoft.com/office/2006/metadata/properties" xmlns:ns3="ed5420d8-1970-4477-a46c-6f0c6c7ff633" targetNamespace="http://schemas.microsoft.com/office/2006/metadata/properties" ma:root="true" ma:fieldsID="c93627c695f8ebbb85699c8f0caf4e14" ns3:_="">
    <xsd:import namespace="ed5420d8-1970-4477-a46c-6f0c6c7ff63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5420d8-1970-4477-a46c-6f0c6c7ff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076ABF-93BD-4381-A4EC-DDF7533122A1}">
  <ds:schemaRefs>
    <ds:schemaRef ds:uri="ed5420d8-1970-4477-a46c-6f0c6c7ff633"/>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ED3C68F4-3C74-4382-B547-687E9CA66F9E}">
  <ds:schemaRefs>
    <ds:schemaRef ds:uri="http://schemas.microsoft.com/sharepoint/v3/contenttype/forms"/>
  </ds:schemaRefs>
</ds:datastoreItem>
</file>

<file path=customXml/itemProps3.xml><?xml version="1.0" encoding="utf-8"?>
<ds:datastoreItem xmlns:ds="http://schemas.openxmlformats.org/officeDocument/2006/customXml" ds:itemID="{8AD52693-09ED-4A50-B085-4FDF5A635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5420d8-1970-4477-a46c-6f0c6c7ff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3748</Words>
  <Application>Microsoft Office PowerPoint</Application>
  <PresentationFormat>Personnalisé</PresentationFormat>
  <Paragraphs>395</Paragraphs>
  <Slides>14</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MS PGothic</vt:lpstr>
      <vt:lpstr>MS PGothic</vt:lpstr>
      <vt:lpstr>Arial</vt:lpstr>
      <vt:lpstr>Arial </vt:lpstr>
      <vt:lpstr>Arial MT Light</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Office Depot,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Audrey-Aubrespin</dc:creator>
  <cp:lastModifiedBy>Roger Schenk</cp:lastModifiedBy>
  <cp:revision>1655</cp:revision>
  <cp:lastPrinted>2018-11-15T14:03:15Z</cp:lastPrinted>
  <dcterms:created xsi:type="dcterms:W3CDTF">2018-01-18T07:58:12Z</dcterms:created>
  <dcterms:modified xsi:type="dcterms:W3CDTF">2020-02-24T16:01:22Z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0x010100B22273D2B52BEC4D83345DDB5685BC92</vt:lpwstr>
  </property>
</Properties>
</file>