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37" r:id="rId5"/>
    <p:sldMasterId id="2147483749" r:id="rId6"/>
  </p:sldMasterIdLst>
  <p:notesMasterIdLst>
    <p:notesMasterId r:id="rId48"/>
  </p:notesMasterIdLst>
  <p:sldIdLst>
    <p:sldId id="305" r:id="rId7"/>
    <p:sldId id="304" r:id="rId8"/>
    <p:sldId id="302" r:id="rId9"/>
    <p:sldId id="329" r:id="rId10"/>
    <p:sldId id="327" r:id="rId11"/>
    <p:sldId id="300" r:id="rId12"/>
    <p:sldId id="308" r:id="rId13"/>
    <p:sldId id="317" r:id="rId14"/>
    <p:sldId id="318" r:id="rId15"/>
    <p:sldId id="319" r:id="rId16"/>
    <p:sldId id="324" r:id="rId17"/>
    <p:sldId id="320" r:id="rId18"/>
    <p:sldId id="321" r:id="rId19"/>
    <p:sldId id="322" r:id="rId20"/>
    <p:sldId id="323" r:id="rId21"/>
    <p:sldId id="312" r:id="rId22"/>
    <p:sldId id="309" r:id="rId23"/>
    <p:sldId id="306" r:id="rId24"/>
    <p:sldId id="278" r:id="rId25"/>
    <p:sldId id="299" r:id="rId26"/>
    <p:sldId id="256" r:id="rId27"/>
    <p:sldId id="290" r:id="rId28"/>
    <p:sldId id="291" r:id="rId29"/>
    <p:sldId id="282" r:id="rId30"/>
    <p:sldId id="259" r:id="rId31"/>
    <p:sldId id="271" r:id="rId32"/>
    <p:sldId id="310" r:id="rId33"/>
    <p:sldId id="262" r:id="rId34"/>
    <p:sldId id="286" r:id="rId35"/>
    <p:sldId id="261" r:id="rId36"/>
    <p:sldId id="257" r:id="rId37"/>
    <p:sldId id="295" r:id="rId38"/>
    <p:sldId id="273" r:id="rId39"/>
    <p:sldId id="274" r:id="rId40"/>
    <p:sldId id="285" r:id="rId41"/>
    <p:sldId id="266" r:id="rId42"/>
    <p:sldId id="311" r:id="rId43"/>
    <p:sldId id="314" r:id="rId44"/>
    <p:sldId id="313" r:id="rId45"/>
    <p:sldId id="281" r:id="rId46"/>
    <p:sldId id="31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24" autoAdjust="0"/>
  </p:normalViewPr>
  <p:slideViewPr>
    <p:cSldViewPr snapToGrid="0">
      <p:cViewPr varScale="1">
        <p:scale>
          <a:sx n="54" d="100"/>
          <a:sy n="54" d="100"/>
        </p:scale>
        <p:origin x="1080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8C56-74CE-490B-89C9-25B05D4DDC8F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6B0F-057D-402A-96E4-A5322C3F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250,000 of Syrian refugee children lack access to any formal</a:t>
            </a:r>
          </a:p>
          <a:p>
            <a:r>
              <a:rPr lang="en-US" dirty="0"/>
              <a:t>or informal schooling.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06B0F-057D-402A-96E4-A5322C3F29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D6DCC-02B6-4314-A07F-2487D7E5EAC1}" type="slidenum">
              <a:rPr lang="fi-FI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099E9-41C7-4160-8AE8-AB4EB730915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4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AC9287-2E03-4DC5-8909-CC296036765C}" type="slidenum">
              <a:rPr lang="en-US" altLang="en-US" sz="1200" smtClean="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28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3B0D28-18F1-49A8-9AF9-45C804D17C3C}" type="datetime1">
              <a:rPr lang="en-US" smtClean="0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2DA2BF">
                    <a:tint val="20000"/>
                  </a:srgbClr>
                </a:solidFill>
              </a:rPr>
              <a:t>Copy Right-Lebanese International University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732DFF-A7A8-4882-9E29-5BF204CC2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68EDF-2733-479C-8627-10F24FC34A9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1C0E8-D575-416F-BA67-FE9B5FAF49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07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D75A-7013-4B90-B55B-2E1C18F7E48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 Right-Lebanese International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77675-DFD8-463E-B3AA-37CC11863D8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2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924E8-8CDC-41F3-A817-9E43DEF6C953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 Right-Lebanese International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518AF-B32B-4CF7-8118-71B5FFC0ACB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02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32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144432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F7862-1643-4895-8B2B-4D63D0CFA3A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901AB-2A60-45E5-8BEC-DCC95098BB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8A2C-E265-4F82-A1F4-FA7840A49E4C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 Right-Lebanese International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0B8BD-196E-4F60-9D4B-DEF1E8D1D2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289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D5258-5535-4D0E-A0E1-191AF85CE03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D7297-28DE-4F55-B88B-C18984CDE7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fld id="{A9D40E67-5D57-48E8-AC29-824D280B4DB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8D1D-036B-4993-8EF9-A71E1E187C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3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7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A55654-4C7A-4574-8760-A739C4BF2FF7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11" y="6407971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 Right-Lebanese International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372A91-8E1C-4E2A-99D7-4E3D6BB2D2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6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87DD4-ACB4-4086-A6CB-67C2A10E14D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A304-4356-4594-93B4-9C8E0076F7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16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67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E9436-1635-49DD-8033-7C8C42085F0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2F1ED-36F6-40C0-8330-BD666B9485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61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2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E328BA-D5F7-4BF5-9020-454817374EB3}" type="datetimeFigureOut">
              <a:rPr lang="en-US" smtClean="0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732DFF-A7A8-4882-9E29-5BF204CC2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43071-EE52-4521-8432-FF6AE78FEA15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1C0E8-D575-416F-BA67-FE9B5FAF49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42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FF3E8-80AA-438D-98F1-F9EB04E8BB9B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77675-DFD8-463E-B3AA-37CC11863D8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3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36204-3165-498F-81EB-C67A2B35CC54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518AF-B32B-4CF7-8118-71B5FFC0ACB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9780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31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4431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516BB-803B-4713-8F67-F0C997290DD5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901AB-2A60-45E5-8BEC-DCC95098BB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0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1554A-4AF4-4834-868A-11095FA70EC3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0B8BD-196E-4F60-9D4B-DEF1E8D1D2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058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A3B5-177C-47F9-B5AE-7BAC776F43A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D7297-28DE-4F55-B88B-C18984CDE7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3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fld id="{25AACB77-18B7-4388-91E7-1819DF3E361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8D1D-036B-4993-8EF9-A71E1E187C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66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830C90-B3FD-43D6-A80C-F4477EEDB6E4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10" y="640796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372A91-8E1C-4E2A-99D7-4E3D6BB2D2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5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1C6E0-7EC4-4A5D-8B79-75981DA7104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A304-4356-4594-93B4-9C8E0076F7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0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6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70EAC-7C32-4FCF-AE90-1A05AC3575F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2F1ED-36F6-40C0-8330-BD666B9485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6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1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10/22/2016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2DA2BF">
                    <a:tint val="20000"/>
                  </a:srgbClr>
                </a:solidFill>
              </a:rPr>
              <a:t>LIU-REC/ UCA-CPD 2016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7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04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10/22/2016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44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38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8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30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144430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1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10/22/2016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LIU-REC/ UCA-CPD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07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5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5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6" y="640795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5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3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5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55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02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874" y="1755663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01706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717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A3CC70F-65B8-4D69-B084-702C54B22FC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93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01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5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24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0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41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17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69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60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3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53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10/22/2016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5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LIU-REC/ UCA-CPD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08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3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</p:spTree>
    <p:extLst>
      <p:ext uri="{BB962C8B-B14F-4D97-AF65-F5344CB8AC3E}">
        <p14:creationId xmlns:p14="http://schemas.microsoft.com/office/powerpoint/2010/main" val="627300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</p:spTree>
    <p:extLst>
      <p:ext uri="{BB962C8B-B14F-4D97-AF65-F5344CB8AC3E}">
        <p14:creationId xmlns:p14="http://schemas.microsoft.com/office/powerpoint/2010/main" val="3784201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217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38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3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878" y="175566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69730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21"/>
            <a:ext cx="3556000" cy="365125"/>
          </a:xfrm>
        </p:spPr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27"/>
            <a:ext cx="6096000" cy="365125"/>
          </a:xfrm>
        </p:spPr>
        <p:txBody>
          <a:bodyPr rtlCol="0"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30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000000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3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2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23"/>
            <a:ext cx="2946400" cy="3651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10/22/2016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15" y="6248228"/>
            <a:ext cx="7431311" cy="3651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LIU-REC/ UCA-CPD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00000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9540-E006-4B42-8484-9E61A184610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54B9-480A-4ADC-B10F-63115389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6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6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FE32E-B295-426B-8C8B-12D264F76EB6}" type="datetime1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11" y="6407971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Copy Right-Lebanese International University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71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D3F4B-B631-43CC-939C-6B7F8302B31B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5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6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045DE-B96F-4449-9972-D28431819639}" type="datetimeFigureOut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10" y="640796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6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D3F4B-B631-43CC-939C-6B7F8302B31B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5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6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10/22/2016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6" y="640795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LIU-REC/ UCA-CPD 2016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5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9540-E006-4B42-8484-9E61A1846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54B9-480A-4ADC-B10F-6311538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2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10/22/2016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14" y="624822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LIU-REC/ UCA-CPD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000000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ycle%202(2)" TargetMode="Externa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hyperlink" Target="Full%20file%20Testing%20strategies/Guide%20Lines.docx" TargetMode="External"/><Relationship Id="rId5" Type="http://schemas.openxmlformats.org/officeDocument/2006/relationships/hyperlink" Target="School%20Support%20Framework%20and%20Resources%20-%20Copy.docx" TargetMode="External"/><Relationship Id="rId4" Type="http://schemas.openxmlformats.org/officeDocument/2006/relationships/hyperlink" Target="SE%20Exam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1.jp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ropbox.com/s/qic9qnglg9jqwld/TD%20-%20LIU.mp4?dl=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0841" y="3111733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222222"/>
                </a:solidFill>
                <a:latin typeface="times new roman, serif"/>
              </a:rPr>
              <a:t>The Educational inclusion of migrants: the case of Syrian and Migrants in Lebanon and  LIU in  specific.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5" y="762000"/>
            <a:ext cx="3877274" cy="1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6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88" y="1614489"/>
            <a:ext cx="1028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THE GAPS IN HIGHER EDUCATION POLICY to serve displaced Syrian students: </a:t>
            </a:r>
          </a:p>
        </p:txBody>
      </p:sp>
    </p:spTree>
    <p:extLst>
      <p:ext uri="{BB962C8B-B14F-4D97-AF65-F5344CB8AC3E}">
        <p14:creationId xmlns:p14="http://schemas.microsoft.com/office/powerpoint/2010/main" val="340726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" y="1486972"/>
            <a:ext cx="10086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Employability</a:t>
            </a:r>
          </a:p>
          <a:p>
            <a:pPr marL="342900" indent="-342900">
              <a:buAutoNum type="arabicPeriod"/>
            </a:pPr>
            <a:r>
              <a:rPr lang="en-US" sz="3200" dirty="0"/>
              <a:t>Teaching &amp; Learning </a:t>
            </a:r>
          </a:p>
          <a:p>
            <a:pPr marL="342900" indent="-342900">
              <a:buAutoNum type="arabicPeriod"/>
            </a:pPr>
            <a:r>
              <a:rPr lang="en-US" sz="3200" dirty="0"/>
              <a:t>Models, Design &amp; Strategies of curriculum</a:t>
            </a:r>
          </a:p>
          <a:p>
            <a:pPr marL="342900" indent="-342900">
              <a:buAutoNum type="arabicPeriod"/>
            </a:pPr>
            <a:r>
              <a:rPr lang="en-US" sz="3200" dirty="0"/>
              <a:t>Environment &amp; Culture</a:t>
            </a:r>
          </a:p>
          <a:p>
            <a:pPr marL="342900" indent="-342900">
              <a:buAutoNum type="arabicPeriod"/>
            </a:pPr>
            <a:r>
              <a:rPr lang="en-US" sz="3200" dirty="0"/>
              <a:t>Governance &amp; Approaches 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66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900113"/>
            <a:ext cx="10101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Three of the core design elements of the financial aid:</a:t>
            </a:r>
          </a:p>
          <a:p>
            <a:r>
              <a:rPr lang="en-US" sz="3600" dirty="0"/>
              <a:t>1.Programs have a large impact on how   </a:t>
            </a:r>
          </a:p>
          <a:p>
            <a:r>
              <a:rPr lang="en-US" sz="3600" dirty="0"/>
              <a:t>   institutions recruit Syrian  students,</a:t>
            </a:r>
          </a:p>
          <a:p>
            <a:r>
              <a:rPr lang="en-US" sz="3600" dirty="0"/>
              <a:t>2.Design programs and credentials,</a:t>
            </a:r>
          </a:p>
          <a:p>
            <a:r>
              <a:rPr lang="en-US" sz="3600" dirty="0"/>
              <a:t>3.Deliver instruction.</a:t>
            </a:r>
          </a:p>
        </p:txBody>
      </p:sp>
    </p:spTree>
    <p:extLst>
      <p:ext uri="{BB962C8B-B14F-4D97-AF65-F5344CB8AC3E}">
        <p14:creationId xmlns:p14="http://schemas.microsoft.com/office/powerpoint/2010/main" val="250200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263" y="785813"/>
            <a:ext cx="10129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These core design elements are the source of five “policy gaps” between the meeting the needs of Syrian students in career education programs and the behavior of institutions of higher</a:t>
            </a:r>
          </a:p>
          <a:p>
            <a:r>
              <a:rPr lang="en-US" sz="3600" dirty="0"/>
              <a:t>education.</a:t>
            </a:r>
          </a:p>
        </p:txBody>
      </p:sp>
    </p:spTree>
    <p:extLst>
      <p:ext uri="{BB962C8B-B14F-4D97-AF65-F5344CB8AC3E}">
        <p14:creationId xmlns:p14="http://schemas.microsoft.com/office/powerpoint/2010/main" val="10380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711" y="1534211"/>
            <a:ext cx="106108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Policy Gap #1: Accrediting institutions rather than programs</a:t>
            </a:r>
          </a:p>
          <a:p>
            <a:r>
              <a:rPr lang="en-US" sz="2800" dirty="0"/>
              <a:t>Policy Gap #2: Looking inward rather than outward for </a:t>
            </a:r>
          </a:p>
          <a:p>
            <a:r>
              <a:rPr lang="en-US" sz="2800" dirty="0"/>
              <a:t>                       indicators of quality</a:t>
            </a:r>
          </a:p>
          <a:p>
            <a:r>
              <a:rPr lang="en-US" sz="2800" dirty="0"/>
              <a:t>Policy Gap #3: Ensuring the quality of degrees, but not  </a:t>
            </a:r>
          </a:p>
          <a:p>
            <a:r>
              <a:rPr lang="en-US" sz="2800" dirty="0"/>
              <a:t>                       certificates</a:t>
            </a:r>
          </a:p>
          <a:p>
            <a:r>
              <a:rPr lang="en-US" sz="2800" dirty="0"/>
              <a:t>Policy Gap #4: Paying for time, not learning</a:t>
            </a:r>
          </a:p>
          <a:p>
            <a:r>
              <a:rPr lang="en-US" sz="2800" dirty="0"/>
              <a:t>Policy Gap #5: Rewarding enrollment, not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923" y="1990249"/>
            <a:ext cx="1015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Fixing the gaps means moving beyond entrenched policies that protect institutions, but not students, from the consequences of programs yet to meet 21</a:t>
            </a:r>
            <a:r>
              <a:rPr lang="en-US" sz="3600" baseline="30000" dirty="0"/>
              <a:t>st</a:t>
            </a:r>
            <a:r>
              <a:rPr lang="en-US" sz="3600" dirty="0"/>
              <a:t> century skills.</a:t>
            </a:r>
          </a:p>
        </p:txBody>
      </p:sp>
    </p:spTree>
    <p:extLst>
      <p:ext uri="{BB962C8B-B14F-4D97-AF65-F5344CB8AC3E}">
        <p14:creationId xmlns:p14="http://schemas.microsoft.com/office/powerpoint/2010/main" val="269913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33079"/>
              </p:ext>
            </p:extLst>
          </p:nvPr>
        </p:nvGraphicFramePr>
        <p:xfrm>
          <a:off x="2032000" y="719666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07564"/>
              </p:ext>
            </p:extLst>
          </p:nvPr>
        </p:nvGraphicFramePr>
        <p:xfrm>
          <a:off x="2047240" y="20912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S</a:t>
                      </a:r>
                      <a:r>
                        <a:rPr lang="en-US" baseline="0" dirty="0"/>
                        <a:t>  -        Social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19876"/>
              </p:ext>
            </p:extLst>
          </p:nvPr>
        </p:nvGraphicFramePr>
        <p:xfrm>
          <a:off x="2077720" y="2787226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E</a:t>
                      </a:r>
                      <a:r>
                        <a:rPr lang="en-US" baseline="0" dirty="0"/>
                        <a:t>  -        Emotional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17015"/>
              </p:ext>
            </p:extLst>
          </p:nvPr>
        </p:nvGraphicFramePr>
        <p:xfrm>
          <a:off x="2077720" y="3503506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A</a:t>
                      </a:r>
                      <a:r>
                        <a:rPr lang="en-US" baseline="0" dirty="0"/>
                        <a:t>  -        Academic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50418"/>
              </p:ext>
            </p:extLst>
          </p:nvPr>
        </p:nvGraphicFramePr>
        <p:xfrm>
          <a:off x="2077720" y="4250266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D</a:t>
                      </a:r>
                      <a:r>
                        <a:rPr lang="en-US" baseline="0" dirty="0"/>
                        <a:t>  -       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3" y="221298"/>
            <a:ext cx="11953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6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Where Did It All Start?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1335023"/>
            <a:ext cx="7970534" cy="456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1878" y="792480"/>
            <a:ext cx="3826242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Financing the education of thousands of Syrian refugee children who are deprived of schooling and reside in tents (500,000)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Age 6-12= 250,000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Age 13-18= 250,000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78" y="4511762"/>
            <a:ext cx="3826242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One of the world’s most challenging education crises in accessing to any formal or informal schooling.</a:t>
            </a:r>
            <a:endParaRPr lang="en-US" sz="2800" dirty="0">
              <a:latin typeface="Intro Head L Bas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3" y="0"/>
            <a:ext cx="11953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103632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/>
              <a:t>Project success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5000" y="1198563"/>
            <a:ext cx="11472333" cy="539750"/>
            <a:chOff x="158" y="2886"/>
            <a:chExt cx="5443" cy="340"/>
          </a:xfrm>
        </p:grpSpPr>
        <p:sp>
          <p:nvSpPr>
            <p:cNvPr id="150588" name="Text Box 7"/>
            <p:cNvSpPr txBox="1">
              <a:spLocks noChangeArrowheads="1"/>
            </p:cNvSpPr>
            <p:nvPr/>
          </p:nvSpPr>
          <p:spPr bwMode="auto">
            <a:xfrm>
              <a:off x="158" y="2886"/>
              <a:ext cx="793" cy="34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50589" name="Text Box 8"/>
            <p:cNvSpPr txBox="1">
              <a:spLocks noChangeArrowheads="1"/>
            </p:cNvSpPr>
            <p:nvPr/>
          </p:nvSpPr>
          <p:spPr bwMode="auto">
            <a:xfrm>
              <a:off x="1111" y="2886"/>
              <a:ext cx="793" cy="3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150590" name="Text Box 9"/>
            <p:cNvSpPr txBox="1">
              <a:spLocks noChangeArrowheads="1"/>
            </p:cNvSpPr>
            <p:nvPr/>
          </p:nvSpPr>
          <p:spPr bwMode="auto">
            <a:xfrm>
              <a:off x="2044" y="2886"/>
              <a:ext cx="793" cy="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3600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50591" name="Text Box 10"/>
            <p:cNvSpPr txBox="1">
              <a:spLocks noChangeArrowheads="1"/>
            </p:cNvSpPr>
            <p:nvPr/>
          </p:nvSpPr>
          <p:spPr bwMode="auto">
            <a:xfrm>
              <a:off x="3002" y="2886"/>
              <a:ext cx="793" cy="3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150592" name="Text Box 11"/>
            <p:cNvSpPr txBox="1">
              <a:spLocks noChangeArrowheads="1"/>
            </p:cNvSpPr>
            <p:nvPr/>
          </p:nvSpPr>
          <p:spPr bwMode="auto">
            <a:xfrm>
              <a:off x="3960" y="2886"/>
              <a:ext cx="816" cy="3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Action Plan</a:t>
              </a:r>
            </a:p>
          </p:txBody>
        </p:sp>
        <p:sp>
          <p:nvSpPr>
            <p:cNvPr id="150593" name="Text Box 12"/>
            <p:cNvSpPr txBox="1">
              <a:spLocks noChangeArrowheads="1"/>
            </p:cNvSpPr>
            <p:nvPr/>
          </p:nvSpPr>
          <p:spPr bwMode="auto">
            <a:xfrm>
              <a:off x="921" y="2931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94" name="Text Box 13"/>
            <p:cNvSpPr txBox="1">
              <a:spLocks noChangeArrowheads="1"/>
            </p:cNvSpPr>
            <p:nvPr/>
          </p:nvSpPr>
          <p:spPr bwMode="auto">
            <a:xfrm>
              <a:off x="1863" y="2931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95" name="Text Box 14"/>
            <p:cNvSpPr txBox="1">
              <a:spLocks noChangeArrowheads="1"/>
            </p:cNvSpPr>
            <p:nvPr/>
          </p:nvSpPr>
          <p:spPr bwMode="auto">
            <a:xfrm>
              <a:off x="2807" y="2943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96" name="Text Box 15"/>
            <p:cNvSpPr txBox="1">
              <a:spLocks noChangeArrowheads="1"/>
            </p:cNvSpPr>
            <p:nvPr/>
          </p:nvSpPr>
          <p:spPr bwMode="auto">
            <a:xfrm>
              <a:off x="3760" y="2943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97" name="Text Box 16"/>
            <p:cNvSpPr txBox="1">
              <a:spLocks noChangeArrowheads="1"/>
            </p:cNvSpPr>
            <p:nvPr/>
          </p:nvSpPr>
          <p:spPr bwMode="auto">
            <a:xfrm>
              <a:off x="4761" y="2936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98" name="Text Box 17"/>
            <p:cNvSpPr txBox="1">
              <a:spLocks noChangeArrowheads="1"/>
            </p:cNvSpPr>
            <p:nvPr/>
          </p:nvSpPr>
          <p:spPr bwMode="auto">
            <a:xfrm>
              <a:off x="4876" y="2924"/>
              <a:ext cx="7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Change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88449" y="3660775"/>
            <a:ext cx="11952817" cy="539750"/>
            <a:chOff x="113" y="3158"/>
            <a:chExt cx="5647" cy="340"/>
          </a:xfrm>
        </p:grpSpPr>
        <p:sp>
          <p:nvSpPr>
            <p:cNvPr id="150578" name="Text Box 19"/>
            <p:cNvSpPr txBox="1">
              <a:spLocks noChangeArrowheads="1"/>
            </p:cNvSpPr>
            <p:nvPr/>
          </p:nvSpPr>
          <p:spPr bwMode="auto">
            <a:xfrm>
              <a:off x="113" y="3158"/>
              <a:ext cx="793" cy="34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50579" name="Text Box 20"/>
            <p:cNvSpPr txBox="1">
              <a:spLocks noChangeArrowheads="1"/>
            </p:cNvSpPr>
            <p:nvPr/>
          </p:nvSpPr>
          <p:spPr bwMode="auto">
            <a:xfrm>
              <a:off x="1066" y="3158"/>
              <a:ext cx="793" cy="3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150580" name="Text Box 21"/>
            <p:cNvSpPr txBox="1">
              <a:spLocks noChangeArrowheads="1"/>
            </p:cNvSpPr>
            <p:nvPr/>
          </p:nvSpPr>
          <p:spPr bwMode="auto">
            <a:xfrm>
              <a:off x="2957" y="3158"/>
              <a:ext cx="793" cy="3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150581" name="Text Box 22"/>
            <p:cNvSpPr txBox="1">
              <a:spLocks noChangeArrowheads="1"/>
            </p:cNvSpPr>
            <p:nvPr/>
          </p:nvSpPr>
          <p:spPr bwMode="auto">
            <a:xfrm>
              <a:off x="3915" y="3158"/>
              <a:ext cx="816" cy="3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Action Plan</a:t>
              </a:r>
            </a:p>
          </p:txBody>
        </p:sp>
        <p:sp>
          <p:nvSpPr>
            <p:cNvPr id="150582" name="Text Box 23"/>
            <p:cNvSpPr txBox="1">
              <a:spLocks noChangeArrowheads="1"/>
            </p:cNvSpPr>
            <p:nvPr/>
          </p:nvSpPr>
          <p:spPr bwMode="auto">
            <a:xfrm>
              <a:off x="876" y="3203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83" name="Text Box 24"/>
            <p:cNvSpPr txBox="1">
              <a:spLocks noChangeArrowheads="1"/>
            </p:cNvSpPr>
            <p:nvPr/>
          </p:nvSpPr>
          <p:spPr bwMode="auto">
            <a:xfrm>
              <a:off x="1818" y="3203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84" name="Text Box 25"/>
            <p:cNvSpPr txBox="1">
              <a:spLocks noChangeArrowheads="1"/>
            </p:cNvSpPr>
            <p:nvPr/>
          </p:nvSpPr>
          <p:spPr bwMode="auto">
            <a:xfrm>
              <a:off x="2762" y="3215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85" name="Text Box 26"/>
            <p:cNvSpPr txBox="1">
              <a:spLocks noChangeArrowheads="1"/>
            </p:cNvSpPr>
            <p:nvPr/>
          </p:nvSpPr>
          <p:spPr bwMode="auto">
            <a:xfrm>
              <a:off x="3715" y="3215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86" name="Text Box 27"/>
            <p:cNvSpPr txBox="1">
              <a:spLocks noChangeArrowheads="1"/>
            </p:cNvSpPr>
            <p:nvPr/>
          </p:nvSpPr>
          <p:spPr bwMode="auto">
            <a:xfrm>
              <a:off x="4716" y="3208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87" name="Text Box 28"/>
            <p:cNvSpPr txBox="1">
              <a:spLocks noChangeArrowheads="1"/>
            </p:cNvSpPr>
            <p:nvPr/>
          </p:nvSpPr>
          <p:spPr bwMode="auto">
            <a:xfrm>
              <a:off x="4831" y="3196"/>
              <a:ext cx="9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Resistance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8447" y="3028950"/>
            <a:ext cx="11521017" cy="539750"/>
            <a:chOff x="194" y="2134"/>
            <a:chExt cx="5443" cy="340"/>
          </a:xfrm>
        </p:grpSpPr>
        <p:sp>
          <p:nvSpPr>
            <p:cNvPr id="150568" name="Text Box 30"/>
            <p:cNvSpPr txBox="1">
              <a:spLocks noChangeArrowheads="1"/>
            </p:cNvSpPr>
            <p:nvPr/>
          </p:nvSpPr>
          <p:spPr bwMode="auto">
            <a:xfrm>
              <a:off x="194" y="2134"/>
              <a:ext cx="793" cy="34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50569" name="Text Box 31"/>
            <p:cNvSpPr txBox="1">
              <a:spLocks noChangeArrowheads="1"/>
            </p:cNvSpPr>
            <p:nvPr/>
          </p:nvSpPr>
          <p:spPr bwMode="auto">
            <a:xfrm>
              <a:off x="2080" y="2134"/>
              <a:ext cx="793" cy="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3600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50570" name="Text Box 32"/>
            <p:cNvSpPr txBox="1">
              <a:spLocks noChangeArrowheads="1"/>
            </p:cNvSpPr>
            <p:nvPr/>
          </p:nvSpPr>
          <p:spPr bwMode="auto">
            <a:xfrm>
              <a:off x="3038" y="2134"/>
              <a:ext cx="793" cy="3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150571" name="Text Box 33"/>
            <p:cNvSpPr txBox="1">
              <a:spLocks noChangeArrowheads="1"/>
            </p:cNvSpPr>
            <p:nvPr/>
          </p:nvSpPr>
          <p:spPr bwMode="auto">
            <a:xfrm>
              <a:off x="3996" y="2134"/>
              <a:ext cx="816" cy="3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Action Plan</a:t>
              </a:r>
            </a:p>
          </p:txBody>
        </p:sp>
        <p:sp>
          <p:nvSpPr>
            <p:cNvPr id="150572" name="Text Box 34"/>
            <p:cNvSpPr txBox="1">
              <a:spLocks noChangeArrowheads="1"/>
            </p:cNvSpPr>
            <p:nvPr/>
          </p:nvSpPr>
          <p:spPr bwMode="auto">
            <a:xfrm>
              <a:off x="957" y="217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73" name="Text Box 35"/>
            <p:cNvSpPr txBox="1">
              <a:spLocks noChangeArrowheads="1"/>
            </p:cNvSpPr>
            <p:nvPr/>
          </p:nvSpPr>
          <p:spPr bwMode="auto">
            <a:xfrm>
              <a:off x="1899" y="217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74" name="Text Box 36"/>
            <p:cNvSpPr txBox="1">
              <a:spLocks noChangeArrowheads="1"/>
            </p:cNvSpPr>
            <p:nvPr/>
          </p:nvSpPr>
          <p:spPr bwMode="auto">
            <a:xfrm>
              <a:off x="2843" y="2191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75" name="Text Box 37"/>
            <p:cNvSpPr txBox="1">
              <a:spLocks noChangeArrowheads="1"/>
            </p:cNvSpPr>
            <p:nvPr/>
          </p:nvSpPr>
          <p:spPr bwMode="auto">
            <a:xfrm>
              <a:off x="3796" y="2191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76" name="Text Box 38"/>
            <p:cNvSpPr txBox="1">
              <a:spLocks noChangeArrowheads="1"/>
            </p:cNvSpPr>
            <p:nvPr/>
          </p:nvSpPr>
          <p:spPr bwMode="auto">
            <a:xfrm>
              <a:off x="4797" y="2184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77" name="Text Box 39"/>
            <p:cNvSpPr txBox="1">
              <a:spLocks noChangeArrowheads="1"/>
            </p:cNvSpPr>
            <p:nvPr/>
          </p:nvSpPr>
          <p:spPr bwMode="auto">
            <a:xfrm>
              <a:off x="4912" y="2172"/>
              <a:ext cx="7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Anxiety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88449" y="4273550"/>
            <a:ext cx="11952817" cy="539750"/>
            <a:chOff x="113" y="3612"/>
            <a:chExt cx="5647" cy="340"/>
          </a:xfrm>
        </p:grpSpPr>
        <p:sp>
          <p:nvSpPr>
            <p:cNvPr id="150558" name="Text Box 41"/>
            <p:cNvSpPr txBox="1">
              <a:spLocks noChangeArrowheads="1"/>
            </p:cNvSpPr>
            <p:nvPr/>
          </p:nvSpPr>
          <p:spPr bwMode="auto">
            <a:xfrm>
              <a:off x="113" y="3612"/>
              <a:ext cx="793" cy="34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50559" name="Text Box 42"/>
            <p:cNvSpPr txBox="1">
              <a:spLocks noChangeArrowheads="1"/>
            </p:cNvSpPr>
            <p:nvPr/>
          </p:nvSpPr>
          <p:spPr bwMode="auto">
            <a:xfrm>
              <a:off x="1066" y="3612"/>
              <a:ext cx="793" cy="3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150560" name="Text Box 43"/>
            <p:cNvSpPr txBox="1">
              <a:spLocks noChangeArrowheads="1"/>
            </p:cNvSpPr>
            <p:nvPr/>
          </p:nvSpPr>
          <p:spPr bwMode="auto">
            <a:xfrm>
              <a:off x="1999" y="3612"/>
              <a:ext cx="793" cy="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3600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50561" name="Text Box 44"/>
            <p:cNvSpPr txBox="1">
              <a:spLocks noChangeArrowheads="1"/>
            </p:cNvSpPr>
            <p:nvPr/>
          </p:nvSpPr>
          <p:spPr bwMode="auto">
            <a:xfrm>
              <a:off x="3915" y="3612"/>
              <a:ext cx="816" cy="3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Action Plan</a:t>
              </a:r>
            </a:p>
          </p:txBody>
        </p:sp>
        <p:sp>
          <p:nvSpPr>
            <p:cNvPr id="150562" name="Text Box 45"/>
            <p:cNvSpPr txBox="1">
              <a:spLocks noChangeArrowheads="1"/>
            </p:cNvSpPr>
            <p:nvPr/>
          </p:nvSpPr>
          <p:spPr bwMode="auto">
            <a:xfrm>
              <a:off x="876" y="3657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63" name="Text Box 46"/>
            <p:cNvSpPr txBox="1">
              <a:spLocks noChangeArrowheads="1"/>
            </p:cNvSpPr>
            <p:nvPr/>
          </p:nvSpPr>
          <p:spPr bwMode="auto">
            <a:xfrm>
              <a:off x="1818" y="3657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64" name="Text Box 47"/>
            <p:cNvSpPr txBox="1">
              <a:spLocks noChangeArrowheads="1"/>
            </p:cNvSpPr>
            <p:nvPr/>
          </p:nvSpPr>
          <p:spPr bwMode="auto">
            <a:xfrm>
              <a:off x="2762" y="366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65" name="Text Box 48"/>
            <p:cNvSpPr txBox="1">
              <a:spLocks noChangeArrowheads="1"/>
            </p:cNvSpPr>
            <p:nvPr/>
          </p:nvSpPr>
          <p:spPr bwMode="auto">
            <a:xfrm>
              <a:off x="3715" y="366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66" name="Text Box 49"/>
            <p:cNvSpPr txBox="1">
              <a:spLocks noChangeArrowheads="1"/>
            </p:cNvSpPr>
            <p:nvPr/>
          </p:nvSpPr>
          <p:spPr bwMode="auto">
            <a:xfrm>
              <a:off x="4716" y="3662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67" name="Text Box 50"/>
            <p:cNvSpPr txBox="1">
              <a:spLocks noChangeArrowheads="1"/>
            </p:cNvSpPr>
            <p:nvPr/>
          </p:nvSpPr>
          <p:spPr bwMode="auto">
            <a:xfrm>
              <a:off x="4831" y="3650"/>
              <a:ext cx="9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Frustration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88447" y="4860925"/>
            <a:ext cx="11521017" cy="539750"/>
            <a:chOff x="113" y="3793"/>
            <a:chExt cx="5443" cy="340"/>
          </a:xfrm>
        </p:grpSpPr>
        <p:sp>
          <p:nvSpPr>
            <p:cNvPr id="150548" name="Text Box 52"/>
            <p:cNvSpPr txBox="1">
              <a:spLocks noChangeArrowheads="1"/>
            </p:cNvSpPr>
            <p:nvPr/>
          </p:nvSpPr>
          <p:spPr bwMode="auto">
            <a:xfrm>
              <a:off x="113" y="3793"/>
              <a:ext cx="793" cy="34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50549" name="Text Box 53"/>
            <p:cNvSpPr txBox="1">
              <a:spLocks noChangeArrowheads="1"/>
            </p:cNvSpPr>
            <p:nvPr/>
          </p:nvSpPr>
          <p:spPr bwMode="auto">
            <a:xfrm>
              <a:off x="1066" y="3793"/>
              <a:ext cx="793" cy="3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150550" name="Text Box 54"/>
            <p:cNvSpPr txBox="1">
              <a:spLocks noChangeArrowheads="1"/>
            </p:cNvSpPr>
            <p:nvPr/>
          </p:nvSpPr>
          <p:spPr bwMode="auto">
            <a:xfrm>
              <a:off x="1999" y="3793"/>
              <a:ext cx="793" cy="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3600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50551" name="Text Box 55"/>
            <p:cNvSpPr txBox="1">
              <a:spLocks noChangeArrowheads="1"/>
            </p:cNvSpPr>
            <p:nvPr/>
          </p:nvSpPr>
          <p:spPr bwMode="auto">
            <a:xfrm>
              <a:off x="2957" y="3793"/>
              <a:ext cx="793" cy="3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150552" name="Text Box 56"/>
            <p:cNvSpPr txBox="1">
              <a:spLocks noChangeArrowheads="1"/>
            </p:cNvSpPr>
            <p:nvPr/>
          </p:nvSpPr>
          <p:spPr bwMode="auto">
            <a:xfrm>
              <a:off x="876" y="3838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53" name="Text Box 57"/>
            <p:cNvSpPr txBox="1">
              <a:spLocks noChangeArrowheads="1"/>
            </p:cNvSpPr>
            <p:nvPr/>
          </p:nvSpPr>
          <p:spPr bwMode="auto">
            <a:xfrm>
              <a:off x="1818" y="3838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54" name="Text Box 58"/>
            <p:cNvSpPr txBox="1">
              <a:spLocks noChangeArrowheads="1"/>
            </p:cNvSpPr>
            <p:nvPr/>
          </p:nvSpPr>
          <p:spPr bwMode="auto">
            <a:xfrm>
              <a:off x="2762" y="3850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55" name="Text Box 59"/>
            <p:cNvSpPr txBox="1">
              <a:spLocks noChangeArrowheads="1"/>
            </p:cNvSpPr>
            <p:nvPr/>
          </p:nvSpPr>
          <p:spPr bwMode="auto">
            <a:xfrm>
              <a:off x="3715" y="3850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56" name="Text Box 60"/>
            <p:cNvSpPr txBox="1">
              <a:spLocks noChangeArrowheads="1"/>
            </p:cNvSpPr>
            <p:nvPr/>
          </p:nvSpPr>
          <p:spPr bwMode="auto">
            <a:xfrm>
              <a:off x="4716" y="3843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57" name="Text Box 61"/>
            <p:cNvSpPr txBox="1">
              <a:spLocks noChangeArrowheads="1"/>
            </p:cNvSpPr>
            <p:nvPr/>
          </p:nvSpPr>
          <p:spPr bwMode="auto">
            <a:xfrm>
              <a:off x="4831" y="3831"/>
              <a:ext cx="7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Treadmill</a:t>
              </a:r>
            </a:p>
          </p:txBody>
        </p:sp>
      </p:grpSp>
      <p:sp>
        <p:nvSpPr>
          <p:cNvPr id="150536" name="Rectangle 62"/>
          <p:cNvSpPr>
            <a:spLocks noChangeArrowheads="1"/>
          </p:cNvSpPr>
          <p:nvPr/>
        </p:nvSpPr>
        <p:spPr bwMode="auto">
          <a:xfrm>
            <a:off x="0" y="5561036"/>
            <a:ext cx="1219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Adapted from Knoster, T. (1991) Presentation at TASH Conference, Washington DC (Adapted by Knoster from Enterprise Group Ltd.)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201333" y="2422525"/>
            <a:ext cx="10134600" cy="539750"/>
            <a:chOff x="966" y="1752"/>
            <a:chExt cx="4788" cy="340"/>
          </a:xfrm>
        </p:grpSpPr>
        <p:sp>
          <p:nvSpPr>
            <p:cNvPr id="150538" name="Text Box 64"/>
            <p:cNvSpPr txBox="1">
              <a:spLocks noChangeArrowheads="1"/>
            </p:cNvSpPr>
            <p:nvPr/>
          </p:nvSpPr>
          <p:spPr bwMode="auto">
            <a:xfrm>
              <a:off x="1156" y="1752"/>
              <a:ext cx="793" cy="3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150539" name="Text Box 65"/>
            <p:cNvSpPr txBox="1">
              <a:spLocks noChangeArrowheads="1"/>
            </p:cNvSpPr>
            <p:nvPr/>
          </p:nvSpPr>
          <p:spPr bwMode="auto">
            <a:xfrm>
              <a:off x="2089" y="1752"/>
              <a:ext cx="793" cy="3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3600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50540" name="Text Box 66"/>
            <p:cNvSpPr txBox="1">
              <a:spLocks noChangeArrowheads="1"/>
            </p:cNvSpPr>
            <p:nvPr/>
          </p:nvSpPr>
          <p:spPr bwMode="auto">
            <a:xfrm>
              <a:off x="3047" y="1752"/>
              <a:ext cx="793" cy="3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150541" name="Text Box 67"/>
            <p:cNvSpPr txBox="1">
              <a:spLocks noChangeArrowheads="1"/>
            </p:cNvSpPr>
            <p:nvPr/>
          </p:nvSpPr>
          <p:spPr bwMode="auto">
            <a:xfrm>
              <a:off x="4005" y="1752"/>
              <a:ext cx="816" cy="3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Action Plan</a:t>
              </a:r>
            </a:p>
          </p:txBody>
        </p:sp>
        <p:sp>
          <p:nvSpPr>
            <p:cNvPr id="150542" name="Text Box 68"/>
            <p:cNvSpPr txBox="1">
              <a:spLocks noChangeArrowheads="1"/>
            </p:cNvSpPr>
            <p:nvPr/>
          </p:nvSpPr>
          <p:spPr bwMode="auto">
            <a:xfrm>
              <a:off x="966" y="1797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43" name="Text Box 69"/>
            <p:cNvSpPr txBox="1">
              <a:spLocks noChangeArrowheads="1"/>
            </p:cNvSpPr>
            <p:nvPr/>
          </p:nvSpPr>
          <p:spPr bwMode="auto">
            <a:xfrm>
              <a:off x="1908" y="1797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44" name="Text Box 70"/>
            <p:cNvSpPr txBox="1">
              <a:spLocks noChangeArrowheads="1"/>
            </p:cNvSpPr>
            <p:nvPr/>
          </p:nvSpPr>
          <p:spPr bwMode="auto">
            <a:xfrm>
              <a:off x="2852" y="180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45" name="Text Box 71"/>
            <p:cNvSpPr txBox="1">
              <a:spLocks noChangeArrowheads="1"/>
            </p:cNvSpPr>
            <p:nvPr/>
          </p:nvSpPr>
          <p:spPr bwMode="auto">
            <a:xfrm>
              <a:off x="3805" y="1809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50546" name="Text Box 72"/>
            <p:cNvSpPr txBox="1">
              <a:spLocks noChangeArrowheads="1"/>
            </p:cNvSpPr>
            <p:nvPr/>
          </p:nvSpPr>
          <p:spPr bwMode="auto">
            <a:xfrm>
              <a:off x="4806" y="1802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50547" name="Text Box 73"/>
            <p:cNvSpPr txBox="1">
              <a:spLocks noChangeArrowheads="1"/>
            </p:cNvSpPr>
            <p:nvPr/>
          </p:nvSpPr>
          <p:spPr bwMode="auto">
            <a:xfrm>
              <a:off x="4921" y="1795"/>
              <a:ext cx="8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Confusion</a:t>
              </a:r>
            </a:p>
          </p:txBody>
        </p:sp>
      </p:grpSp>
      <p:pic>
        <p:nvPicPr>
          <p:cNvPr id="71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234" y="9023"/>
            <a:ext cx="1114002" cy="11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8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alim\Desktop\Desktop\Liu Activity\lebanon-map-14498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6200"/>
            <a:ext cx="10363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5208" y="691100"/>
            <a:ext cx="403653" cy="302741"/>
          </a:xfrm>
          <a:prstGeom prst="ellipse">
            <a:avLst/>
          </a:prstGeom>
        </p:spPr>
      </p:pic>
      <p:pic>
        <p:nvPicPr>
          <p:cNvPr id="2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1208" y="3285052"/>
            <a:ext cx="403653" cy="302741"/>
          </a:xfrm>
          <a:prstGeom prst="ellipse">
            <a:avLst/>
          </a:prstGeom>
        </p:spPr>
      </p:pic>
      <p:pic>
        <p:nvPicPr>
          <p:cNvPr id="3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4808" y="3894653"/>
            <a:ext cx="403653" cy="302741"/>
          </a:xfrm>
          <a:prstGeom prst="ellipse">
            <a:avLst/>
          </a:prstGeom>
        </p:spPr>
      </p:pic>
      <p:pic>
        <p:nvPicPr>
          <p:cNvPr id="4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4808" y="840306"/>
            <a:ext cx="403653" cy="302741"/>
          </a:xfrm>
          <a:prstGeom prst="ellipse">
            <a:avLst/>
          </a:prstGeom>
        </p:spPr>
      </p:pic>
      <p:pic>
        <p:nvPicPr>
          <p:cNvPr id="5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880" y="3315731"/>
            <a:ext cx="403653" cy="302741"/>
          </a:xfrm>
          <a:prstGeom prst="ellipse">
            <a:avLst/>
          </a:prstGeom>
        </p:spPr>
      </p:pic>
      <p:pic>
        <p:nvPicPr>
          <p:cNvPr id="6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840" y="5491700"/>
            <a:ext cx="403653" cy="302741"/>
          </a:xfrm>
          <a:prstGeom prst="ellipse">
            <a:avLst/>
          </a:prstGeom>
        </p:spPr>
      </p:pic>
      <p:pic>
        <p:nvPicPr>
          <p:cNvPr id="7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240" y="4501100"/>
            <a:ext cx="403653" cy="302741"/>
          </a:xfrm>
          <a:prstGeom prst="ellipse">
            <a:avLst/>
          </a:prstGeom>
        </p:spPr>
      </p:pic>
      <p:pic>
        <p:nvPicPr>
          <p:cNvPr id="8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868" y="2974998"/>
            <a:ext cx="403653" cy="302741"/>
          </a:xfrm>
          <a:prstGeom prst="ellipse">
            <a:avLst/>
          </a:prstGeom>
        </p:spPr>
      </p:pic>
      <p:pic>
        <p:nvPicPr>
          <p:cNvPr id="9" name="Picture 15" descr="imag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4008" y="5720300"/>
            <a:ext cx="403653" cy="302741"/>
          </a:xfrm>
          <a:prstGeom prst="ellipse">
            <a:avLst/>
          </a:prstGeom>
        </p:spPr>
      </p:pic>
      <p:pic>
        <p:nvPicPr>
          <p:cNvPr id="12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alim\Desktop\Desktop\Liu Activity\lebanon-map-14498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6200"/>
            <a:ext cx="10363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Tiempos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LIU Mission Statement</a:t>
            </a:r>
          </a:p>
          <a:p>
            <a:pPr marL="0" lvl="0" indent="0" algn="justLow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Low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rovide </a:t>
            </a:r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accessible</a:t>
            </a: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higher education in excellence and quality of first order. </a:t>
            </a:r>
          </a:p>
          <a:p>
            <a:pPr marL="109728" indent="0">
              <a:buNone/>
            </a:pPr>
            <a:endParaRPr lang="en-US" dirty="0">
              <a:solidFill>
                <a:srgbClr val="000000"/>
              </a:solidFill>
              <a:latin typeface="Tiempo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 Right-Lebanese International University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2160" y="274638"/>
            <a:ext cx="954024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8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7" y="22551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Overviewing TD Program for Syrian Refugees Student-Teachers </a:t>
            </a:r>
          </a:p>
        </p:txBody>
      </p:sp>
      <p:pic>
        <p:nvPicPr>
          <p:cNvPr id="1027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352116" cy="13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0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Generation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1"/>
            <a:ext cx="9448800" cy="4738254"/>
          </a:xfrm>
          <a:prstGeom prst="rect">
            <a:avLst/>
          </a:prstGeom>
        </p:spPr>
      </p:pic>
      <p:pic>
        <p:nvPicPr>
          <p:cNvPr id="4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1" y="185739"/>
            <a:ext cx="1019606" cy="10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97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211698"/>
              </p:ext>
            </p:extLst>
          </p:nvPr>
        </p:nvGraphicFramePr>
        <p:xfrm>
          <a:off x="1355147" y="767405"/>
          <a:ext cx="8931854" cy="511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47" y="945062"/>
            <a:ext cx="4519180" cy="483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7" y="945062"/>
            <a:ext cx="4333875" cy="4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9"/>
            <a:ext cx="957261" cy="9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9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0800" y="517450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  </a:t>
            </a:r>
            <a:r>
              <a:rPr lang="en-US" sz="3200" b="1" dirty="0">
                <a:solidFill>
                  <a:prstClr val="black"/>
                </a:solidFill>
              </a:rPr>
              <a:t>Curriculum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657600" y="2148696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 action="ppaction://hlinkfile"/>
              </a:rPr>
              <a:t>Goals/objectives</a:t>
            </a:r>
            <a:endParaRPr lang="en-US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5" y="3782258"/>
            <a:ext cx="323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4" action="ppaction://hlinkfile"/>
              </a:rPr>
              <a:t>Program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1200" y="3792616"/>
            <a:ext cx="370625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file"/>
              </a:rPr>
              <a:t>Strategies/methods (pedagogy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05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4214253" y="3133382"/>
            <a:ext cx="2743200" cy="16425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B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5853" y="2569801"/>
            <a:ext cx="0" cy="47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12000" y="3961560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34028" y="3961560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85853" y="48768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46829" y="5334000"/>
            <a:ext cx="29106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/>
              </a:rPr>
              <a:t>Assessment</a:t>
            </a:r>
            <a:endParaRPr lang="ar-LB" dirty="0">
              <a:solidFill>
                <a:prstClr val="black"/>
              </a:solidFill>
            </a:endParaRPr>
          </a:p>
        </p:txBody>
      </p:sp>
      <p:pic>
        <p:nvPicPr>
          <p:cNvPr id="12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877695" cy="8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7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00">
        <p14:doors dir="vert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447859"/>
            <a:ext cx="5760579" cy="46687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985" y="2877026"/>
            <a:ext cx="6510528" cy="16977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i="1" dirty="0"/>
              <a:t>If children cannot go to schools, </a:t>
            </a:r>
          </a:p>
          <a:p>
            <a:pPr marL="0" indent="0" algn="ctr">
              <a:buNone/>
            </a:pPr>
            <a:r>
              <a:rPr lang="en-US" sz="4800" i="1" dirty="0"/>
              <a:t>let the school come to them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727141" y="28941"/>
            <a:ext cx="346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Syrian University Graduates benefiting from LIU’s Scholarships: invited to join TD program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3" y="4862354"/>
            <a:ext cx="4410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Syrian kids in tents are taught by Syrian TD holders equipped to teach them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21413"/>
            <a:ext cx="3699927" cy="28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15" y="487426"/>
            <a:ext cx="8572847" cy="5966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" y="0"/>
            <a:ext cx="10966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215" y="368308"/>
            <a:ext cx="9408584" cy="58324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16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Approaches to Education of Students with Migrants and SEN (INEE, </a:t>
            </a:r>
            <a:r>
              <a:rPr lang="en-US" sz="165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n.d.</a:t>
            </a:r>
            <a:r>
              <a:rPr lang="en-US" sz="16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04212"/>
              </p:ext>
            </p:extLst>
          </p:nvPr>
        </p:nvGraphicFramePr>
        <p:xfrm>
          <a:off x="1302331" y="886411"/>
          <a:ext cx="9182295" cy="507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#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1448" marR="9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Approach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1448" marR="9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Main Theme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1448" marR="9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Diagram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1448" marR="914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71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8080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Segregation</a:t>
                      </a:r>
                    </a:p>
                    <a:p>
                      <a:endParaRPr lang="en-US" sz="1700" b="1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 education system for ‘normal’ children (round pegs); and a different system for ‘special needs’ children (square pegs).</a:t>
                      </a:r>
                      <a:endParaRPr lang="en-US" sz="1700" b="0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32" marR="121932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9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8080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Integration</a:t>
                      </a:r>
                    </a:p>
                    <a:p>
                      <a:endParaRPr lang="en-US" sz="1700" b="1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Trying to change children so they fit into the ‘regular’ system (making square pegs fit into round holes). The system stays the same. The child must adapt or fail.</a:t>
                      </a:r>
                      <a:endParaRPr lang="en-US" sz="1700" b="0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32" marR="121932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71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8080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Inclusion</a:t>
                      </a:r>
                    </a:p>
                    <a:p>
                      <a:endParaRPr lang="en-US" sz="1700" b="1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 dirty="0">
                          <a:solidFill>
                            <a:srgbClr val="0808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 children are different and all can learn – we change the system to accommodate everyone and achieve education for all.</a:t>
                      </a:r>
                      <a:endParaRPr lang="en-US" sz="1700" b="0" dirty="0">
                        <a:solidFill>
                          <a:srgbClr val="08080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2" marR="121932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32" marR="121932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1415184"/>
            <a:ext cx="3361267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2" y="2910614"/>
            <a:ext cx="3380317" cy="1368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3" y="4580235"/>
            <a:ext cx="3361267" cy="1296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45"/>
            <a:ext cx="1075025" cy="10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94193"/>
      </p:ext>
    </p:extLst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437" y="1395319"/>
            <a:ext cx="3240743" cy="7293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www.leadar-lb.com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 b="83472"/>
          <a:stretch/>
        </p:blipFill>
        <p:spPr>
          <a:xfrm>
            <a:off x="3328146" y="451060"/>
            <a:ext cx="5486400" cy="102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1564" y="4586665"/>
            <a:ext cx="3133165" cy="12102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International Consultants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9548" y="4586666"/>
            <a:ext cx="3133165" cy="12102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Local </a:t>
            </a:r>
          </a:p>
          <a:p>
            <a:pPr algn="ctr"/>
            <a:r>
              <a:rPr lang="en-US" sz="2400" b="1" dirty="0"/>
              <a:t>Consultants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4424" y="1905362"/>
            <a:ext cx="3133165" cy="12102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Lead</a:t>
            </a:r>
          </a:p>
          <a:p>
            <a:pPr algn="ctr"/>
            <a:r>
              <a:rPr lang="en-US" sz="2400" b="1" dirty="0"/>
              <a:t>Consultant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6861" y="3115579"/>
            <a:ext cx="334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UK-Based with extensive experience in MENA-War Zones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6752" y="5760926"/>
            <a:ext cx="334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UK- US- Canada- New Zealand- Norway- Netherlands- Austria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9559" y="5760925"/>
            <a:ext cx="334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Expert school teachers/coordinators in Lebanon </a:t>
            </a:r>
          </a:p>
        </p:txBody>
      </p:sp>
      <p:sp>
        <p:nvSpPr>
          <p:cNvPr id="11" name="Left Arrow 10"/>
          <p:cNvSpPr/>
          <p:nvPr/>
        </p:nvSpPr>
        <p:spPr>
          <a:xfrm rot="18508142">
            <a:off x="3050719" y="3146015"/>
            <a:ext cx="1275227" cy="96929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5264525" y="4747544"/>
            <a:ext cx="1275227" cy="96929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823329">
            <a:off x="7717009" y="3085915"/>
            <a:ext cx="1275227" cy="96929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34890"/>
            <a:ext cx="1661160" cy="16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Toshiba\Desktop\EU Slovenia\LIU-LASER FILE\2017-01-05-PHOTO-0000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46364"/>
            <a:ext cx="9725890" cy="55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6"/>
            <a:ext cx="950334" cy="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Data 11"/>
          <p:cNvSpPr/>
          <p:nvPr/>
        </p:nvSpPr>
        <p:spPr>
          <a:xfrm>
            <a:off x="3583458" y="1088781"/>
            <a:ext cx="7105135" cy="455727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1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Collaborating Parties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60" y="3668518"/>
            <a:ext cx="2203653" cy="220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806" t="78813" r="52076" b="12202"/>
          <a:stretch/>
        </p:blipFill>
        <p:spPr>
          <a:xfrm>
            <a:off x="6794699" y="2014236"/>
            <a:ext cx="3786788" cy="952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269" t="71692" r="77525" b="15625"/>
          <a:stretch/>
        </p:blipFill>
        <p:spPr>
          <a:xfrm>
            <a:off x="2058860" y="1741340"/>
            <a:ext cx="2203653" cy="1287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 b="83472"/>
          <a:stretch/>
        </p:blipFill>
        <p:spPr>
          <a:xfrm>
            <a:off x="5867400" y="4257148"/>
            <a:ext cx="5486400" cy="1026348"/>
          </a:xfrm>
          <a:prstGeom prst="rect">
            <a:avLst/>
          </a:prstGeom>
        </p:spPr>
      </p:pic>
      <p:pic>
        <p:nvPicPr>
          <p:cNvPr id="3074" name="Picture 2" descr="C:\Users\Toshiba\Desktop\EU Slovenia\LIU-LASER FILE\2017-01-05-PHOTO-00000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EU Slovenia\LIU-LASER FILE\2017-01-05-PHOTO-00000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37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Programme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681163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FALL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" y="2505075"/>
            <a:ext cx="5755340" cy="368458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Teaching of </a:t>
            </a:r>
            <a:r>
              <a:rPr lang="en-US" sz="2400" b="1" dirty="0">
                <a:solidFill>
                  <a:srgbClr val="00B050"/>
                </a:solidFill>
              </a:rPr>
              <a:t>Math &amp; Science </a:t>
            </a:r>
            <a:r>
              <a:rPr lang="en-US" sz="2400" dirty="0"/>
              <a:t>at the Elementary School using Cheap and Inexpensive Material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</a:p>
          <a:p>
            <a:r>
              <a:rPr lang="en-US" sz="2400" dirty="0"/>
              <a:t>Integrated </a:t>
            </a:r>
            <a:r>
              <a:rPr lang="en-US" sz="2400" b="1" dirty="0">
                <a:solidFill>
                  <a:srgbClr val="00B050"/>
                </a:solidFill>
              </a:rPr>
              <a:t>Curriculum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  <a:endParaRPr lang="en-US" sz="2400" dirty="0"/>
          </a:p>
          <a:p>
            <a:r>
              <a:rPr lang="en-US" sz="2400" dirty="0"/>
              <a:t>Educational Psychology for Students with </a:t>
            </a:r>
            <a:r>
              <a:rPr lang="en-US" sz="2400" b="1" dirty="0">
                <a:solidFill>
                  <a:srgbClr val="00B050"/>
                </a:solidFill>
              </a:rPr>
              <a:t>Post-war </a:t>
            </a:r>
            <a:r>
              <a:rPr lang="en-US" sz="2400" dirty="0"/>
              <a:t>Stress Disorder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  <a:endParaRPr lang="en-US" sz="2400" dirty="0"/>
          </a:p>
          <a:p>
            <a:pPr lvl="0"/>
            <a:r>
              <a:rPr lang="en-US" sz="2400" b="1" dirty="0">
                <a:solidFill>
                  <a:srgbClr val="00B050"/>
                </a:solidFill>
              </a:rPr>
              <a:t>Practicum</a:t>
            </a:r>
            <a:r>
              <a:rPr lang="en-US" sz="2400" dirty="0"/>
              <a:t>  at the Elementary School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5355" y="2505075"/>
            <a:ext cx="6306671" cy="368458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Teaching of </a:t>
            </a:r>
            <a:r>
              <a:rPr lang="en-US" sz="2400" b="1" dirty="0">
                <a:solidFill>
                  <a:srgbClr val="00B050"/>
                </a:solidFill>
              </a:rPr>
              <a:t>Lang</a:t>
            </a:r>
            <a:r>
              <a:rPr lang="en-US" sz="2400" dirty="0"/>
              <a:t>. </a:t>
            </a:r>
            <a:r>
              <a:rPr lang="en-US" sz="2400" b="1" dirty="0">
                <a:solidFill>
                  <a:srgbClr val="00B050"/>
                </a:solidFill>
              </a:rPr>
              <a:t>Arts</a:t>
            </a:r>
            <a:r>
              <a:rPr lang="en-US" sz="2400" dirty="0"/>
              <a:t> at the Elementary School using Cheap and Inexpensive Material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  <a:endParaRPr lang="en-US" sz="2400" dirty="0"/>
          </a:p>
          <a:p>
            <a:pPr lvl="0"/>
            <a:r>
              <a:rPr lang="en-US" sz="2400" b="1" dirty="0">
                <a:solidFill>
                  <a:srgbClr val="00B050"/>
                </a:solidFill>
              </a:rPr>
              <a:t>Assessment</a:t>
            </a:r>
            <a:r>
              <a:rPr lang="en-US" sz="2400" dirty="0"/>
              <a:t> and Evaluation at the Elementary School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  <a:endParaRPr lang="en-US" sz="2400" dirty="0"/>
          </a:p>
          <a:p>
            <a:pPr lvl="0"/>
            <a:r>
              <a:rPr lang="en-US" sz="2400" b="1" dirty="0">
                <a:solidFill>
                  <a:srgbClr val="00B050"/>
                </a:solidFill>
              </a:rPr>
              <a:t>Differentiated</a:t>
            </a:r>
            <a:r>
              <a:rPr lang="en-US" sz="2400" dirty="0"/>
              <a:t> Instruction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  <a:endParaRPr lang="en-US" sz="2400" dirty="0"/>
          </a:p>
          <a:p>
            <a:pPr lvl="0"/>
            <a:r>
              <a:rPr lang="en-US" sz="2400" b="1" dirty="0">
                <a:solidFill>
                  <a:srgbClr val="00B050"/>
                </a:solidFill>
              </a:rPr>
              <a:t>Practicum</a:t>
            </a:r>
            <a:r>
              <a:rPr lang="en-US" sz="2400" dirty="0"/>
              <a:t>  at the Elementary School </a:t>
            </a:r>
            <a:r>
              <a:rPr lang="en-US" sz="2400" b="1" dirty="0">
                <a:solidFill>
                  <a:srgbClr val="FF0000"/>
                </a:solidFill>
              </a:rPr>
              <a:t>(3 Cr.)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89139" y="730126"/>
            <a:ext cx="22662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24 Credits</a:t>
            </a:r>
          </a:p>
        </p:txBody>
      </p:sp>
    </p:spTree>
    <p:extLst>
      <p:ext uri="{BB962C8B-B14F-4D97-AF65-F5344CB8AC3E}">
        <p14:creationId xmlns:p14="http://schemas.microsoft.com/office/powerpoint/2010/main" val="3088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9765" y="1702660"/>
            <a:ext cx="12160187" cy="2558444"/>
            <a:chOff x="79765" y="1702660"/>
            <a:chExt cx="12160187" cy="25584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493" t="4131"/>
            <a:stretch/>
          </p:blipFill>
          <p:spPr bwMode="auto">
            <a:xfrm>
              <a:off x="6934192" y="1702660"/>
              <a:ext cx="1723351" cy="2542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943" t="3536"/>
            <a:stretch/>
          </p:blipFill>
          <p:spPr>
            <a:xfrm>
              <a:off x="1805575" y="1719072"/>
              <a:ext cx="1668443" cy="25260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780" t="1909"/>
            <a:stretch/>
          </p:blipFill>
          <p:spPr bwMode="auto">
            <a:xfrm>
              <a:off x="10530511" y="1735085"/>
              <a:ext cx="1709441" cy="25260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6142"/>
            <a:stretch/>
          </p:blipFill>
          <p:spPr bwMode="auto">
            <a:xfrm>
              <a:off x="3491865" y="1719072"/>
              <a:ext cx="1691870" cy="2542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5963" t="2265"/>
            <a:stretch/>
          </p:blipFill>
          <p:spPr bwMode="auto">
            <a:xfrm>
              <a:off x="8705918" y="1719072"/>
              <a:ext cx="1776217" cy="2525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l="6467" t="3874"/>
            <a:stretch/>
          </p:blipFill>
          <p:spPr bwMode="auto">
            <a:xfrm>
              <a:off x="79765" y="1719239"/>
              <a:ext cx="1658582" cy="25418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3331"/>
            <a:stretch/>
          </p:blipFill>
          <p:spPr bwMode="auto">
            <a:xfrm>
              <a:off x="5212155" y="1706587"/>
              <a:ext cx="1694931" cy="25545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>
          <a:xfrm>
            <a:off x="6059620" y="384048"/>
            <a:ext cx="0" cy="6053328"/>
          </a:xfrm>
          <a:prstGeom prst="line">
            <a:avLst/>
          </a:prstGeom>
          <a:ln w="152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9765" y="1702660"/>
            <a:ext cx="12160187" cy="2558444"/>
            <a:chOff x="79765" y="1702660"/>
            <a:chExt cx="12160187" cy="25584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493" t="4131"/>
            <a:stretch/>
          </p:blipFill>
          <p:spPr bwMode="auto">
            <a:xfrm>
              <a:off x="6934192" y="1702660"/>
              <a:ext cx="1723351" cy="2542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943" t="3536"/>
            <a:stretch/>
          </p:blipFill>
          <p:spPr>
            <a:xfrm>
              <a:off x="1805575" y="1719072"/>
              <a:ext cx="1668443" cy="25260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780" t="1909"/>
            <a:stretch/>
          </p:blipFill>
          <p:spPr bwMode="auto">
            <a:xfrm>
              <a:off x="10530511" y="1735085"/>
              <a:ext cx="1709441" cy="25260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6142"/>
            <a:stretch/>
          </p:blipFill>
          <p:spPr bwMode="auto">
            <a:xfrm>
              <a:off x="3491865" y="1719072"/>
              <a:ext cx="1691870" cy="2542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5963" t="2265"/>
            <a:stretch/>
          </p:blipFill>
          <p:spPr bwMode="auto">
            <a:xfrm>
              <a:off x="8705918" y="1719072"/>
              <a:ext cx="1776217" cy="2525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l="6467" t="3874"/>
            <a:stretch/>
          </p:blipFill>
          <p:spPr bwMode="auto">
            <a:xfrm>
              <a:off x="79765" y="1719239"/>
              <a:ext cx="1658582" cy="25418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3331"/>
            <a:stretch/>
          </p:blipFill>
          <p:spPr bwMode="auto">
            <a:xfrm>
              <a:off x="5212155" y="1706587"/>
              <a:ext cx="1694931" cy="25545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>
          <a:xfrm>
            <a:off x="6059620" y="384048"/>
            <a:ext cx="0" cy="6053328"/>
          </a:xfrm>
          <a:prstGeom prst="line">
            <a:avLst/>
          </a:prstGeom>
          <a:ln w="152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oshiba\Desktop\EU Slovenia\LIU-LASER FILE\2017-01-05-PHOTO-000000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2" y="2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Anticipated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83" y="1325563"/>
            <a:ext cx="8105904" cy="519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t="2192" r="28697" b="1808"/>
          <a:stretch/>
        </p:blipFill>
        <p:spPr>
          <a:xfrm>
            <a:off x="-123702" y="-12950"/>
            <a:ext cx="1375524" cy="2262374"/>
          </a:xfrm>
          <a:prstGeom prst="rect">
            <a:avLst/>
          </a:prstGeom>
        </p:spPr>
      </p:pic>
      <p:pic>
        <p:nvPicPr>
          <p:cNvPr id="1026" name="Picture 2" descr="C:\Users\Toshiba\Desktop\EU Slovenia\LIU-LASER FILE\2017-01-05-PHOTO-0000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Desktop\EU Slovenia\LIU-LASER FILE\2017-01-05-PHOTO-0000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274321"/>
            <a:ext cx="11411712" cy="630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83864" y="438923"/>
            <a:ext cx="5431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Home-Room Teacher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5248656" y="365766"/>
            <a:ext cx="1115568" cy="11802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864" y="1619163"/>
            <a:ext cx="5431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Home-Tent Teacher </a:t>
            </a:r>
            <a:endParaRPr lang="en-US" sz="44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Research Study that will Run Parallel to the </a:t>
            </a:r>
            <a:r>
              <a:rPr lang="en-US" b="1" dirty="0" err="1">
                <a:solidFill>
                  <a:srgbClr val="FF0000"/>
                </a:solidFill>
              </a:rPr>
              <a:t>Programme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3" y="2164168"/>
            <a:ext cx="5598459" cy="325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78" y="2164166"/>
            <a:ext cx="51530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1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97440" cy="7016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 fontScale="62500" lnSpcReduction="20000"/>
          </a:bodyPr>
          <a:lstStyle/>
          <a:p>
            <a:endParaRPr lang="en-US" sz="4800" dirty="0">
              <a:solidFill>
                <a:srgbClr val="000000"/>
              </a:solidFill>
              <a:latin typeface="PermianSerifTypeface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accomplished in training teachers?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 2013-2014: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# of beneficiaries: 1200 Syrian students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 2014-2015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# of beneficiaries: 2000 Syrian students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 2015-2016: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# of beneficiaries: 3000 Syrian students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 2016-2017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Sponsored a conference in Slovenia in January 2017 after compiling Interdisciplinary of researches and building bridges to build awareness of this crisis  in Lebanon.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to add new TD implemented as to have graduates teach 5000 beneficiaries. </a:t>
            </a:r>
          </a:p>
        </p:txBody>
      </p:sp>
    </p:spTree>
    <p:extLst>
      <p:ext uri="{BB962C8B-B14F-4D97-AF65-F5344CB8AC3E}">
        <p14:creationId xmlns:p14="http://schemas.microsoft.com/office/powerpoint/2010/main" val="5874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13360"/>
            <a:ext cx="1071372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64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20040"/>
            <a:ext cx="11353800" cy="62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8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46364"/>
            <a:ext cx="9725890" cy="55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6"/>
            <a:ext cx="950334" cy="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Data 11"/>
          <p:cNvSpPr/>
          <p:nvPr/>
        </p:nvSpPr>
        <p:spPr>
          <a:xfrm>
            <a:off x="6240162" y="1001641"/>
            <a:ext cx="4572000" cy="46444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5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b="1" dirty="0"/>
              <a:t>Reflection by Syrian Student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155CC"/>
              </a:solidFill>
              <a:latin typeface="trebuchet ms"/>
              <a:hlinkClick r:id="rId2"/>
            </a:endParaRPr>
          </a:p>
          <a:p>
            <a:endParaRPr lang="en-US" dirty="0">
              <a:solidFill>
                <a:srgbClr val="1155CC"/>
              </a:solidFill>
              <a:latin typeface="trebuchet ms"/>
              <a:hlinkClick r:id="rId2"/>
            </a:endParaRPr>
          </a:p>
          <a:p>
            <a:r>
              <a:rPr lang="en-US" dirty="0">
                <a:solidFill>
                  <a:srgbClr val="1155CC"/>
                </a:solidFill>
                <a:latin typeface="trebuchet ms"/>
                <a:hlinkClick r:id="rId2"/>
              </a:rPr>
              <a:t>https://www.dropbox.com/s/qic9qnglg9jqwld/TD%20-%20LIU.mp4?dl=0</a:t>
            </a:r>
            <a:endParaRPr lang="en-US" dirty="0"/>
          </a:p>
        </p:txBody>
      </p:sp>
      <p:pic>
        <p:nvPicPr>
          <p:cNvPr id="4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04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934722"/>
              </p:ext>
            </p:extLst>
          </p:nvPr>
        </p:nvGraphicFramePr>
        <p:xfrm>
          <a:off x="2033517" y="2033516"/>
          <a:ext cx="8775510" cy="408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88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2000" dirty="0"/>
                        <a:t>anwar.kawtharani@liu.edu.lb</a:t>
                      </a:r>
                    </a:p>
                  </a:txBody>
                  <a:tcPr marL="91436" marR="91436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22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6" marR="91436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                            </a:t>
                      </a:r>
                    </a:p>
                    <a:p>
                      <a:r>
                        <a:rPr lang="en-US" sz="1800" baseline="0" dirty="0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                                </a:t>
                      </a:r>
                      <a:r>
                        <a:rPr lang="en-US" sz="1800" b="1" dirty="0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@</a:t>
                      </a:r>
                      <a:r>
                        <a:rPr lang="en-US" sz="1800" b="1" dirty="0" err="1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kawtharaniAnwar</a:t>
                      </a:r>
                      <a:endParaRPr lang="en-US" sz="1800" b="1" dirty="0"/>
                    </a:p>
                  </a:txBody>
                  <a:tcPr marL="91436" marR="91436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22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6" marR="91436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                               </a:t>
                      </a:r>
                    </a:p>
                    <a:p>
                      <a:r>
                        <a:rPr lang="en-US" sz="1800" baseline="0" dirty="0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                                </a:t>
                      </a:r>
                      <a:r>
                        <a:rPr lang="en-US" sz="1800" b="1" dirty="0" err="1">
                          <a:solidFill>
                            <a:srgbClr val="57443E"/>
                          </a:solidFill>
                          <a:effectLst/>
                          <a:latin typeface="Arial"/>
                          <a:ea typeface="Calibri"/>
                        </a:rPr>
                        <a:t>anwarkawtharani</a:t>
                      </a:r>
                      <a:endParaRPr lang="en-US" sz="1800" b="1" dirty="0"/>
                    </a:p>
                  </a:txBody>
                  <a:tcPr marL="91436" marR="91436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624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6" marR="91436" marT="45702" marB="4570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</a:t>
                      </a:r>
                      <a:r>
                        <a:rPr lang="en-US" sz="1800" b="1" dirty="0"/>
                        <a:t>0096170976967</a:t>
                      </a:r>
                    </a:p>
                  </a:txBody>
                  <a:tcPr marL="91436" marR="91436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0EC793-F31C-4D64-8793-2F73D4BD667A}" type="slidenum"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24" name="Picture 2" descr="C:\Users\Toshiba\Desktop\logo-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4" y="229339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5" name="Picture 3" descr="C:\Users\Toshiba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4" y="3405115"/>
            <a:ext cx="511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4" descr="C:\Users\Toshiba\Desktop\logo-t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287708"/>
            <a:ext cx="95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7" name="Picture 5" descr="C:\Users\Toshiba\Desktop\iphone-logo-8B50B78B6B-seeklogo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3" y="5219500"/>
            <a:ext cx="371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8" name="Rectangle 1"/>
          <p:cNvSpPr>
            <a:spLocks noChangeArrowheads="1"/>
          </p:cNvSpPr>
          <p:nvPr/>
        </p:nvSpPr>
        <p:spPr bwMode="auto">
          <a:xfrm>
            <a:off x="3173414" y="676276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en-US" altLang="en-US" sz="5400" b="1">
                <a:solidFill>
                  <a:schemeClr val="bg2"/>
                </a:solidFill>
                <a:latin typeface="Arial" panose="020B0604020202020204" pitchFamily="34" charset="0"/>
              </a:rPr>
              <a:t>www.liu.edu.lb</a:t>
            </a:r>
          </a:p>
        </p:txBody>
      </p:sp>
    </p:spTree>
    <p:extLst>
      <p:ext uri="{BB962C8B-B14F-4D97-AF65-F5344CB8AC3E}">
        <p14:creationId xmlns:p14="http://schemas.microsoft.com/office/powerpoint/2010/main" val="412981025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46364"/>
            <a:ext cx="9725890" cy="55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6"/>
            <a:ext cx="950334" cy="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74357"/>
            <a:ext cx="11028218" cy="57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7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0" y="3511031"/>
            <a:ext cx="9379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US$224 Million more to support the Lebanese education system through a program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Reaching All Children with Education 2 program </a:t>
            </a:r>
          </a:p>
          <a:p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of  US$ 1.24 billion out of the US$ 2.48 billion  were paid.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generate US$ 1.24 billion </a:t>
            </a:r>
          </a:p>
        </p:txBody>
      </p:sp>
      <p:pic>
        <p:nvPicPr>
          <p:cNvPr id="4" name="Picture 3" descr="C:\Users\Toshiba\Desktop\EU Slovenia\LIU-School-of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185739"/>
            <a:ext cx="1196350" cy="1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8182" y="2310537"/>
            <a:ext cx="969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August 31, 2016, US$ 980 million had been injected into the Lebanon Crisis Response Plan 2016 (LCRP) designed by the Government of Lebanon and partners, slowing a further slide into poverty for most refugees.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82" y="1591958"/>
            <a:ext cx="710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US$ 2.48 billion requested to ensure the well-being of refugees.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267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http://reliefweb.int/report/lebanon/vulnerability-assessment-syrian-refugees-lebanon-2016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9509" y="460748"/>
            <a:ext cx="7335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Assessment of Syrian Refugees in Lebanon 2016</a:t>
            </a:r>
          </a:p>
        </p:txBody>
      </p:sp>
    </p:spTree>
    <p:extLst>
      <p:ext uri="{BB962C8B-B14F-4D97-AF65-F5344CB8AC3E}">
        <p14:creationId xmlns:p14="http://schemas.microsoft.com/office/powerpoint/2010/main" val="10085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61" y="1343025"/>
            <a:ext cx="10958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Beyond the</a:t>
            </a:r>
          </a:p>
          <a:p>
            <a:pPr algn="ctr"/>
            <a:r>
              <a:rPr lang="en-US" sz="4800" dirty="0"/>
              <a:t>Skills Gap: </a:t>
            </a:r>
          </a:p>
          <a:p>
            <a:pPr algn="ctr"/>
            <a:r>
              <a:rPr lang="en-US" sz="4800" dirty="0"/>
              <a:t>Making Education Work</a:t>
            </a:r>
          </a:p>
          <a:p>
            <a:pPr algn="ctr"/>
            <a:r>
              <a:rPr lang="en-US" sz="4800" dirty="0"/>
              <a:t>for Students, Employers,</a:t>
            </a:r>
          </a:p>
          <a:p>
            <a:pPr algn="ctr"/>
            <a:r>
              <a:rPr lang="en-US" sz="4800" dirty="0"/>
              <a:t>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244645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1414462"/>
            <a:ext cx="11058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3600" dirty="0"/>
              <a:t>The series of gaps between our education policies and the needs of  Syrian students seeking career education are far more threatening to our economic future than the</a:t>
            </a:r>
          </a:p>
          <a:p>
            <a:pPr algn="justLow"/>
            <a:r>
              <a:rPr lang="en-US" sz="3600" dirty="0"/>
              <a:t>much-discussed “skills gap”</a:t>
            </a:r>
          </a:p>
        </p:txBody>
      </p:sp>
    </p:spTree>
    <p:extLst>
      <p:ext uri="{BB962C8B-B14F-4D97-AF65-F5344CB8AC3E}">
        <p14:creationId xmlns:p14="http://schemas.microsoft.com/office/powerpoint/2010/main" val="252509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3.3|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AcademicPresentation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1033</Words>
  <Application>Microsoft Office PowerPoint</Application>
  <PresentationFormat>Widescreen</PresentationFormat>
  <Paragraphs>200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64" baseType="lpstr">
      <vt:lpstr>Arial</vt:lpstr>
      <vt:lpstr>Arial Rounded MT Bold</vt:lpstr>
      <vt:lpstr>Calibri</vt:lpstr>
      <vt:lpstr>Calibri Light</vt:lpstr>
      <vt:lpstr>Intro Head L Base</vt:lpstr>
      <vt:lpstr>Lucida Sans Unicode</vt:lpstr>
      <vt:lpstr>PermianSerifTypeface</vt:lpstr>
      <vt:lpstr>Tahoma</vt:lpstr>
      <vt:lpstr>Tiempos</vt:lpstr>
      <vt:lpstr>Times New Roman</vt:lpstr>
      <vt:lpstr>times new roman, serif</vt:lpstr>
      <vt:lpstr>trebuchet ms</vt:lpstr>
      <vt:lpstr>Tw Cen MT</vt:lpstr>
      <vt:lpstr>Verdana</vt:lpstr>
      <vt:lpstr>Wingdings</vt:lpstr>
      <vt:lpstr>Wingdings 2</vt:lpstr>
      <vt:lpstr>Wingdings 3</vt:lpstr>
      <vt:lpstr>Office Theme</vt:lpstr>
      <vt:lpstr>Concourse</vt:lpstr>
      <vt:lpstr>1_Concourse</vt:lpstr>
      <vt:lpstr>2_Concourse</vt:lpstr>
      <vt:lpstr>1_Office Theme</vt:lpstr>
      <vt:lpstr>1_AcademicPresentation3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Where Did It All Start?</vt:lpstr>
      <vt:lpstr>Project success</vt:lpstr>
      <vt:lpstr>PowerPoint Presentation</vt:lpstr>
      <vt:lpstr>PowerPoint Presentation</vt:lpstr>
      <vt:lpstr>Overviewing TD Program for Syrian Refugees Student-Teachers </vt:lpstr>
      <vt:lpstr>Generation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Collaborating Parties</vt:lpstr>
      <vt:lpstr>The Programme</vt:lpstr>
      <vt:lpstr>PowerPoint Presentation</vt:lpstr>
      <vt:lpstr>PowerPoint Presentation</vt:lpstr>
      <vt:lpstr>Anticipated Challenges</vt:lpstr>
      <vt:lpstr>PowerPoint Presentation</vt:lpstr>
      <vt:lpstr>Research Study that will Run Parallel to the Programme</vt:lpstr>
      <vt:lpstr>Achievements </vt:lpstr>
      <vt:lpstr>PowerPoint Presentation</vt:lpstr>
      <vt:lpstr>PowerPoint Presentation</vt:lpstr>
      <vt:lpstr>            Reflection by Syrian Student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Overviewing TD Program for Syrian Refugees Student-Teachers</dc:title>
  <dc:creator>Norma Ghamrawi</dc:creator>
  <cp:lastModifiedBy>KHATTAB Farah</cp:lastModifiedBy>
  <cp:revision>83</cp:revision>
  <dcterms:created xsi:type="dcterms:W3CDTF">2015-11-04T08:07:31Z</dcterms:created>
  <dcterms:modified xsi:type="dcterms:W3CDTF">2018-10-11T10:19:10Z</dcterms:modified>
</cp:coreProperties>
</file>