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B3503F7-17BA-499C-A851-A85A6168E3D5}" type="datetimeFigureOut">
              <a:rPr lang="es-CO" smtClean="0"/>
              <a:t>27/01/2020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429148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3503F7-17BA-499C-A851-A85A6168E3D5}" type="datetimeFigureOut">
              <a:rPr lang="es-CO" smtClean="0"/>
              <a:t>27/01/2020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380557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3503F7-17BA-499C-A851-A85A6168E3D5}" type="datetimeFigureOut">
              <a:rPr lang="es-CO" smtClean="0"/>
              <a:t>27/01/2020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377513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3503F7-17BA-499C-A851-A85A6168E3D5}" type="datetimeFigureOut">
              <a:rPr lang="es-CO" smtClean="0"/>
              <a:t>27/01/2020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32397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B3503F7-17BA-499C-A851-A85A6168E3D5}" type="datetimeFigureOut">
              <a:rPr lang="es-CO" smtClean="0"/>
              <a:t>27/01/2020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238305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3503F7-17BA-499C-A851-A85A6168E3D5}" type="datetimeFigureOut">
              <a:rPr lang="es-CO" smtClean="0"/>
              <a:t>27/01/2020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143277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3503F7-17BA-499C-A851-A85A6168E3D5}" type="datetimeFigureOut">
              <a:rPr lang="es-CO" smtClean="0"/>
              <a:t>27/01/2020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189610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B3503F7-17BA-499C-A851-A85A6168E3D5}" type="datetimeFigureOut">
              <a:rPr lang="es-CO" smtClean="0"/>
              <a:t>27/01/2020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91882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503F7-17BA-499C-A851-A85A6168E3D5}" type="datetimeFigureOut">
              <a:rPr lang="es-CO" smtClean="0"/>
              <a:t>27/01/2020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216397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3503F7-17BA-499C-A851-A85A6168E3D5}" type="datetimeFigureOut">
              <a:rPr lang="es-CO" smtClean="0"/>
              <a:t>27/01/2020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298405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3503F7-17BA-499C-A851-A85A6168E3D5}" type="datetimeFigureOut">
              <a:rPr lang="es-CO" smtClean="0"/>
              <a:t>27/01/2020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3D30533-4F9E-4C65-B7D9-5BB30D174B6E}" type="slidenum">
              <a:rPr lang="es-CO" smtClean="0"/>
              <a:t>‹Nº›</a:t>
            </a:fld>
            <a:endParaRPr lang="es-CO"/>
          </a:p>
        </p:txBody>
      </p:sp>
    </p:spTree>
    <p:extLst>
      <p:ext uri="{BB962C8B-B14F-4D97-AF65-F5344CB8AC3E}">
        <p14:creationId xmlns:p14="http://schemas.microsoft.com/office/powerpoint/2010/main" val="233316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503F7-17BA-499C-A851-A85A6168E3D5}" type="datetimeFigureOut">
              <a:rPr lang="es-CO" smtClean="0"/>
              <a:t>27/01/2020</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30533-4F9E-4C65-B7D9-5BB30D174B6E}" type="slidenum">
              <a:rPr lang="es-CO" smtClean="0"/>
              <a:t>‹Nº›</a:t>
            </a:fld>
            <a:endParaRPr lang="es-CO"/>
          </a:p>
        </p:txBody>
      </p:sp>
    </p:spTree>
    <p:extLst>
      <p:ext uri="{BB962C8B-B14F-4D97-AF65-F5344CB8AC3E}">
        <p14:creationId xmlns:p14="http://schemas.microsoft.com/office/powerpoint/2010/main" val="1971172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8373" y="365127"/>
            <a:ext cx="11285136" cy="101350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fontScale="90000"/>
          </a:bodyPr>
          <a:lstStyle/>
          <a:p>
            <a:r>
              <a:rPr lang="es-CO" sz="2800" b="1" dirty="0">
                <a:solidFill>
                  <a:srgbClr val="002060"/>
                </a:solidFill>
                <a:effectLst>
                  <a:outerShdw blurRad="38100" dist="38100" dir="2700000" algn="tl">
                    <a:srgbClr val="000000">
                      <a:alpha val="43137"/>
                    </a:srgbClr>
                  </a:outerShdw>
                </a:effectLst>
              </a:rPr>
              <a:t>1. Derechos Humano: </a:t>
            </a:r>
            <a:r>
              <a:rPr lang="es-CO" sz="2000" b="1" dirty="0">
                <a:solidFill>
                  <a:srgbClr val="002060"/>
                </a:solidFill>
                <a:effectLst>
                  <a:outerShdw blurRad="38100" dist="38100" dir="2700000" algn="tl">
                    <a:srgbClr val="000000">
                      <a:alpha val="43137"/>
                    </a:srgbClr>
                  </a:outerShdw>
                </a:effectLst>
              </a:rPr>
              <a:t/>
            </a:r>
            <a:br>
              <a:rPr lang="es-CO" sz="2000" b="1" dirty="0">
                <a:solidFill>
                  <a:srgbClr val="002060"/>
                </a:solidFill>
                <a:effectLst>
                  <a:outerShdw blurRad="38100" dist="38100" dir="2700000" algn="tl">
                    <a:srgbClr val="000000">
                      <a:alpha val="43137"/>
                    </a:srgbClr>
                  </a:outerShdw>
                </a:effectLst>
              </a:rPr>
            </a:br>
            <a:r>
              <a:rPr lang="es-CO" sz="2000" b="1" dirty="0">
                <a:solidFill>
                  <a:srgbClr val="002060"/>
                </a:solidFill>
                <a:effectLst>
                  <a:outerShdw blurRad="38100" dist="38100" dir="2700000" algn="tl">
                    <a:srgbClr val="000000">
                      <a:alpha val="43137"/>
                    </a:srgbClr>
                  </a:outerShdw>
                </a:effectLst>
              </a:rPr>
              <a:t>Principio No. 1: </a:t>
            </a:r>
            <a:r>
              <a:rPr lang="es-ES" sz="2000" b="1" dirty="0">
                <a:effectLst>
                  <a:outerShdw blurRad="38100" dist="38100" dir="2700000" algn="tl">
                    <a:srgbClr val="000000">
                      <a:alpha val="43137"/>
                    </a:srgbClr>
                  </a:outerShdw>
                </a:effectLst>
              </a:rPr>
              <a:t>La</a:t>
            </a:r>
            <a:r>
              <a:rPr lang="es-CO" sz="2000" b="1" dirty="0">
                <a:effectLst>
                  <a:outerShdw blurRad="38100" dist="38100" dir="2700000" algn="tl">
                    <a:srgbClr val="000000">
                      <a:alpha val="43137"/>
                    </a:srgbClr>
                  </a:outerShdw>
                </a:effectLst>
              </a:rPr>
              <a:t>s Empresas deben apoyar y respetar la protección de los derechos humanos fundamentales reconocidos universalmente, dentro de su ámbito de influencia.</a:t>
            </a:r>
            <a:endParaRPr lang="es-CO" sz="2800" b="1" dirty="0">
              <a:solidFill>
                <a:srgbClr val="00206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58372" y="1603557"/>
            <a:ext cx="10515600" cy="4351338"/>
          </a:xfrm>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POLITICA: </a:t>
            </a:r>
          </a:p>
          <a:p>
            <a:pPr algn="just"/>
            <a:endParaRPr lang="es-CO" sz="2000" b="1" dirty="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4" name="CuadroTexto 3"/>
          <p:cNvSpPr txBox="1"/>
          <p:nvPr/>
        </p:nvSpPr>
        <p:spPr>
          <a:xfrm>
            <a:off x="2449870" y="1603557"/>
            <a:ext cx="9293638" cy="738664"/>
          </a:xfrm>
          <a:prstGeom prst="rect">
            <a:avLst/>
          </a:prstGeom>
          <a:noFill/>
        </p:spPr>
        <p:txBody>
          <a:bodyPr wrap="square" rtlCol="0">
            <a:spAutoFit/>
          </a:bodyPr>
          <a:lstStyle/>
          <a:p>
            <a:pPr algn="just"/>
            <a:r>
              <a:rPr lang="es-CO" sz="1400" dirty="0"/>
              <a:t>Arme </a:t>
            </a:r>
            <a:r>
              <a:rPr lang="es-CO" sz="1400" dirty="0" err="1"/>
              <a:t>s.a</a:t>
            </a:r>
            <a:r>
              <a:rPr lang="es-CO" sz="1400" dirty="0"/>
              <a:t> se compromete formalmente a cumplir y proteger los principios referidos a los Derechos Humanos, realizando las acciones e implementando programas y controles que así se requieran, en el ámbito y medio en el que la compañía desarrolla sus actividades.</a:t>
            </a:r>
          </a:p>
        </p:txBody>
      </p:sp>
      <p:sp>
        <p:nvSpPr>
          <p:cNvPr id="5" name="CuadroTexto 4"/>
          <p:cNvSpPr txBox="1"/>
          <p:nvPr/>
        </p:nvSpPr>
        <p:spPr>
          <a:xfrm>
            <a:off x="2449871" y="2691344"/>
            <a:ext cx="9293639" cy="523220"/>
          </a:xfrm>
          <a:prstGeom prst="rect">
            <a:avLst/>
          </a:prstGeom>
          <a:solidFill>
            <a:schemeClr val="bg1">
              <a:lumMod val="95000"/>
            </a:schemeClr>
          </a:solidFill>
        </p:spPr>
        <p:txBody>
          <a:bodyPr wrap="square" rtlCol="0">
            <a:spAutoFit/>
          </a:bodyPr>
          <a:lstStyle/>
          <a:p>
            <a:pPr algn="just"/>
            <a:r>
              <a:rPr lang="es-CO" sz="1400" dirty="0"/>
              <a:t>Arme S.A. tiene como política gerencial </a:t>
            </a:r>
            <a:r>
              <a:rPr lang="es-CO" sz="1400" dirty="0" smtClean="0"/>
              <a:t>el </a:t>
            </a:r>
            <a:r>
              <a:rPr lang="es-CO" sz="1400" dirty="0"/>
              <a:t>velar y promover el respeto a los derechos humanos en las relaciones y actividades que tiene la compañía con nuestros trabajadores, socios estratégicos y las comunidades del área de influencia de operaciones.</a:t>
            </a:r>
          </a:p>
        </p:txBody>
      </p:sp>
      <p:sp>
        <p:nvSpPr>
          <p:cNvPr id="6" name="CuadroTexto 5"/>
          <p:cNvSpPr txBox="1"/>
          <p:nvPr/>
        </p:nvSpPr>
        <p:spPr>
          <a:xfrm>
            <a:off x="2321082" y="3779226"/>
            <a:ext cx="9293638" cy="2031325"/>
          </a:xfrm>
          <a:prstGeom prst="rect">
            <a:avLst/>
          </a:prstGeom>
          <a:noFill/>
        </p:spPr>
        <p:txBody>
          <a:bodyPr wrap="square" rtlCol="0">
            <a:spAutoFit/>
          </a:bodyPr>
          <a:lstStyle/>
          <a:p>
            <a:pPr algn="just"/>
            <a:r>
              <a:rPr lang="es-CO" sz="1400" dirty="0" smtClean="0"/>
              <a:t>ARME S.A. </a:t>
            </a:r>
            <a:r>
              <a:rPr lang="es-CO" sz="1400" dirty="0" smtClean="0"/>
              <a:t>Implementó </a:t>
            </a:r>
            <a:r>
              <a:rPr lang="es-CO" sz="1400" dirty="0" smtClean="0"/>
              <a:t>durante el año 2018 – 2019 el Sistema Integrado de Gestión en el cual el sistema de Seguridad y Salud en el trabajo cumple 100% los estándares mínimos</a:t>
            </a:r>
            <a:r>
              <a:rPr lang="es-CO" sz="1400" dirty="0"/>
              <a:t> </a:t>
            </a:r>
            <a:r>
              <a:rPr lang="es-CO" sz="1400" dirty="0" smtClean="0"/>
              <a:t>y adicional se crearon programas como “ SEGURIDAD EN ACCIÓN”, en este programa participan directores, jefes y líderes con el fin de </a:t>
            </a:r>
            <a:r>
              <a:rPr lang="es-CO" sz="1400" dirty="0" smtClean="0"/>
              <a:t>identifican </a:t>
            </a:r>
            <a:r>
              <a:rPr lang="es-CO" sz="1400" dirty="0" smtClean="0"/>
              <a:t>aquellas condiciones no seguras que pueden atentar contra el derecho a la vida de los trabajadores o causar accidentes </a:t>
            </a:r>
            <a:r>
              <a:rPr lang="es-CO" sz="1400" dirty="0" smtClean="0"/>
              <a:t>incapacitantes. Se han logrado detectar  </a:t>
            </a:r>
            <a:r>
              <a:rPr lang="es-CO" sz="1400" dirty="0" smtClean="0"/>
              <a:t>y valorar una serie de peligros sobre los cuales se han adelantado acciones puntuales. La empresa ha aprobado una suma de dinero considerable para la intervención de estas condiciones no seguras en la </a:t>
            </a:r>
            <a:r>
              <a:rPr lang="es-CO" sz="1400" dirty="0" smtClean="0"/>
              <a:t>planta.</a:t>
            </a:r>
            <a:endParaRPr lang="es-CO" sz="1400" dirty="0" smtClean="0"/>
          </a:p>
          <a:p>
            <a:pPr algn="just"/>
            <a:r>
              <a:rPr lang="es-CO" sz="1400" dirty="0" smtClean="0"/>
              <a:t>Determinado por el decreto 1072 de 2015 el cual en el capitulo 6 reglamente al Sistema de Seguridad y Salud en el trabajo la empresa ha adelantado labores en la implementación de un sistema basado en el PHVA para garantizar el cumplimiento legal </a:t>
            </a:r>
            <a:r>
              <a:rPr lang="es-CO" sz="1400" dirty="0" smtClean="0"/>
              <a:t>de </a:t>
            </a:r>
            <a:r>
              <a:rPr lang="es-CO" sz="1400" dirty="0" smtClean="0"/>
              <a:t>los derechos humanos y las condiciones ideales para el desarrollo de la </a:t>
            </a:r>
            <a:r>
              <a:rPr lang="es-CO" sz="1400" dirty="0" smtClean="0"/>
              <a:t>labor.</a:t>
            </a:r>
            <a:endParaRPr lang="es-CO" sz="1400" dirty="0" smtClean="0"/>
          </a:p>
        </p:txBody>
      </p:sp>
    </p:spTree>
    <p:extLst>
      <p:ext uri="{BB962C8B-B14F-4D97-AF65-F5344CB8AC3E}">
        <p14:creationId xmlns:p14="http://schemas.microsoft.com/office/powerpoint/2010/main" val="2209866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a:bodyPr>
          <a:lstStyle/>
          <a:p>
            <a:r>
              <a:rPr lang="es-CO" sz="2800" b="1" dirty="0">
                <a:solidFill>
                  <a:srgbClr val="002060"/>
                </a:solidFill>
                <a:effectLst>
                  <a:outerShdw blurRad="38100" dist="38100" dir="2700000" algn="tl">
                    <a:srgbClr val="000000">
                      <a:alpha val="43137"/>
                    </a:srgbClr>
                  </a:outerShdw>
                </a:effectLst>
              </a:rPr>
              <a:t>Anticorrupción: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10: Las Empresas deben trabajar en contra de la corrupción en todas sus formas, incluidas la extorsión y el soborno.</a:t>
            </a:r>
          </a:p>
        </p:txBody>
      </p:sp>
      <p:sp>
        <p:nvSpPr>
          <p:cNvPr id="4" name="Marcador de contenido 2"/>
          <p:cNvSpPr>
            <a:spLocks noGrp="1"/>
          </p:cNvSpPr>
          <p:nvPr>
            <p:ph idx="1"/>
          </p:nvPr>
        </p:nvSpPr>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smtClean="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smtClean="0">
              <a:solidFill>
                <a:srgbClr val="002060"/>
              </a:solidFill>
              <a:effectLst>
                <a:outerShdw blurRad="38100" dist="38100" dir="2700000" algn="tl">
                  <a:srgbClr val="000000">
                    <a:alpha val="43137"/>
                  </a:srgbClr>
                </a:outerShdw>
              </a:effectLst>
            </a:endParaRPr>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985615" y="2118457"/>
            <a:ext cx="8368185" cy="523220"/>
          </a:xfrm>
          <a:prstGeom prst="rect">
            <a:avLst/>
          </a:prstGeom>
          <a:noFill/>
        </p:spPr>
        <p:txBody>
          <a:bodyPr wrap="square" rtlCol="0">
            <a:spAutoFit/>
          </a:bodyPr>
          <a:lstStyle/>
          <a:p>
            <a:pPr algn="just"/>
            <a:r>
              <a:rPr lang="es-ES" sz="1400" dirty="0"/>
              <a:t>ARME S.A. se compromete a contar con procesos de contratación y operación transparentes con base a los valores y ética de todos sus colaboradores. </a:t>
            </a:r>
            <a:endParaRPr lang="es-CO" sz="1400" dirty="0"/>
          </a:p>
        </p:txBody>
      </p:sp>
      <p:sp>
        <p:nvSpPr>
          <p:cNvPr id="6" name="CuadroTexto 5"/>
          <p:cNvSpPr txBox="1"/>
          <p:nvPr/>
        </p:nvSpPr>
        <p:spPr>
          <a:xfrm>
            <a:off x="2985615" y="2840004"/>
            <a:ext cx="8368185" cy="954107"/>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ARME S.A. tiene como política corporativa contar dentro de su equipo de trabajo con personal que tenga una sólida base ética y de valores. </a:t>
            </a:r>
          </a:p>
          <a:p>
            <a:r>
              <a:rPr lang="es-ES" dirty="0"/>
              <a:t>El manual de Convivencia tiene estipulado en su punto No 21 “ Esta prohibido involucrarse en alguna forma de corrupción o de soborno , lo que incluye cualquier pago u otra forma de beneficio que se le otorgue “</a:t>
            </a:r>
            <a:endParaRPr lang="es-CO" dirty="0"/>
          </a:p>
        </p:txBody>
      </p:sp>
      <p:sp>
        <p:nvSpPr>
          <p:cNvPr id="8" name="CuadroTexto 7"/>
          <p:cNvSpPr txBox="1"/>
          <p:nvPr/>
        </p:nvSpPr>
        <p:spPr>
          <a:xfrm>
            <a:off x="2985614" y="4200707"/>
            <a:ext cx="8368185" cy="3139321"/>
          </a:xfrm>
          <a:prstGeom prst="rect">
            <a:avLst/>
          </a:prstGeom>
          <a:noFill/>
        </p:spPr>
        <p:txBody>
          <a:bodyPr wrap="square" rtlCol="0">
            <a:spAutoFit/>
          </a:bodyPr>
          <a:lstStyle/>
          <a:p>
            <a:pPr algn="just"/>
            <a:r>
              <a:rPr lang="es-ES" sz="1400" dirty="0" smtClean="0"/>
              <a:t>ARME S.A. </a:t>
            </a:r>
            <a:r>
              <a:rPr lang="es-ES" sz="1400" dirty="0" smtClean="0"/>
              <a:t> Actualmente cuenta con un sistema </a:t>
            </a:r>
            <a:r>
              <a:rPr lang="es-ES" sz="1400" dirty="0" smtClean="0"/>
              <a:t>de autocontrol para la prevención del lavado de activos y financiación del terrorismo  por reglamentación de </a:t>
            </a:r>
            <a:r>
              <a:rPr lang="es-CO" sz="1400" dirty="0"/>
              <a:t>Circular Externa 100-00005 - Superintendencia de </a:t>
            </a:r>
            <a:r>
              <a:rPr lang="es-CO" sz="1400" dirty="0" smtClean="0"/>
              <a:t>Sociedades, cuenta con políticas y procedimientos definidos en la reglamentación </a:t>
            </a:r>
            <a:r>
              <a:rPr lang="es-CO" sz="1400" dirty="0" smtClean="0"/>
              <a:t>legal.</a:t>
            </a:r>
            <a:endParaRPr lang="es-CO" sz="1400" dirty="0" smtClean="0"/>
          </a:p>
          <a:p>
            <a:pPr algn="just"/>
            <a:r>
              <a:rPr lang="es-CO" sz="1400" dirty="0" smtClean="0"/>
              <a:t>Estos mecanismos definidos en este sistema de autocontrol se aplican a todo tipo de contratación y relación con entres externos en los procesos de la </a:t>
            </a:r>
            <a:r>
              <a:rPr lang="es-CO" sz="1400" dirty="0" smtClean="0"/>
              <a:t>compañía.</a:t>
            </a:r>
          </a:p>
          <a:p>
            <a:pPr algn="just"/>
            <a:endParaRPr lang="es-CO" sz="1400" dirty="0"/>
          </a:p>
          <a:p>
            <a:pPr algn="just"/>
            <a:r>
              <a:rPr lang="es-CO" sz="1400" dirty="0" smtClean="0"/>
              <a:t>La empresa cuenta con un código de ética, en el cual se tiene en cuenta a:  socios, colaboradores, proveedores, contratistas, clientes y comunidad en general,  el propósito  de este es </a:t>
            </a:r>
            <a:r>
              <a:rPr lang="es-CO" sz="1400" dirty="0" smtClean="0">
                <a:latin typeface="Calibri" panose="020F0502020204030204" pitchFamily="34" charset="0"/>
                <a:cs typeface="Calibri" panose="020F0502020204030204" pitchFamily="34" charset="0"/>
              </a:rPr>
              <a:t>recopilar </a:t>
            </a:r>
            <a:r>
              <a:rPr lang="es-CO" sz="1400" dirty="0">
                <a:latin typeface="Calibri" panose="020F0502020204030204" pitchFamily="34" charset="0"/>
                <a:cs typeface="Calibri" panose="020F0502020204030204" pitchFamily="34" charset="0"/>
              </a:rPr>
              <a:t>los valores, principios y normas éticas que la organización ha hecho propios, donde se prohíben las prácticas corruptas y el soborno. </a:t>
            </a:r>
            <a:r>
              <a:rPr lang="es-CO" sz="1600" dirty="0">
                <a:latin typeface="Calibri" panose="020F0502020204030204" pitchFamily="34" charset="0"/>
                <a:cs typeface="Calibri" panose="020F0502020204030204" pitchFamily="34" charset="0"/>
              </a:rPr>
              <a:t>(</a:t>
            </a:r>
            <a:r>
              <a:rPr lang="es-CO" sz="1400" b="1" dirty="0">
                <a:latin typeface="Calibri" panose="020F0502020204030204" pitchFamily="34" charset="0"/>
                <a:cs typeface="Calibri" panose="020F0502020204030204" pitchFamily="34" charset="0"/>
              </a:rPr>
              <a:t>Ley 1778 o Ley Anti-Soborno</a:t>
            </a:r>
            <a:r>
              <a:rPr lang="es-CO" sz="1400" dirty="0">
                <a:latin typeface="Calibri" panose="020F0502020204030204" pitchFamily="34" charset="0"/>
                <a:cs typeface="Calibri" panose="020F0502020204030204" pitchFamily="34" charset="0"/>
              </a:rPr>
              <a:t>: Es la Ley 1778 de febrero 2 de 2016).</a:t>
            </a:r>
          </a:p>
          <a:p>
            <a:pPr algn="just"/>
            <a:endParaRPr lang="es-CO" sz="1400" dirty="0" smtClean="0"/>
          </a:p>
          <a:p>
            <a:pPr algn="just"/>
            <a:endParaRPr lang="es-CO" sz="1400" dirty="0"/>
          </a:p>
          <a:p>
            <a:pPr algn="just"/>
            <a:endParaRPr lang="es-CO" sz="1400" dirty="0"/>
          </a:p>
          <a:p>
            <a:pPr algn="just"/>
            <a:endParaRPr lang="es-CO" sz="1400" dirty="0"/>
          </a:p>
        </p:txBody>
      </p:sp>
    </p:spTree>
    <p:extLst>
      <p:ext uri="{BB962C8B-B14F-4D97-AF65-F5344CB8AC3E}">
        <p14:creationId xmlns:p14="http://schemas.microsoft.com/office/powerpoint/2010/main" val="166520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p:txBody>
          <a:bodyPr>
            <a:normAutofit/>
          </a:bodyPr>
          <a:lstStyle/>
          <a:p>
            <a:pPr algn="just"/>
            <a:endParaRPr lang="es-CO" sz="2000" b="1" dirty="0" smtClean="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a:p>
            <a:pPr marL="0" indent="0" algn="ctr">
              <a:buNone/>
            </a:pPr>
            <a:endParaRPr lang="es-CO" sz="2000" b="1" dirty="0" smtClean="0">
              <a:solidFill>
                <a:srgbClr val="002060"/>
              </a:solidFill>
              <a:effectLst>
                <a:outerShdw blurRad="38100" dist="38100" dir="2700000" algn="tl">
                  <a:srgbClr val="000000">
                    <a:alpha val="43137"/>
                  </a:srgbClr>
                </a:outerShdw>
              </a:effectLst>
            </a:endParaRPr>
          </a:p>
          <a:p>
            <a:pPr marL="0" indent="0" algn="ctr">
              <a:buNone/>
            </a:pPr>
            <a:endParaRPr lang="es-CO" sz="2000" b="1" dirty="0">
              <a:solidFill>
                <a:srgbClr val="002060"/>
              </a:solidFill>
              <a:effectLst>
                <a:outerShdw blurRad="38100" dist="38100" dir="2700000" algn="tl">
                  <a:srgbClr val="000000">
                    <a:alpha val="43137"/>
                  </a:srgbClr>
                </a:outerShdw>
              </a:effectLst>
            </a:endParaRPr>
          </a:p>
          <a:p>
            <a:pPr marL="0" indent="0" algn="ctr">
              <a:buNone/>
            </a:pPr>
            <a:r>
              <a:rPr lang="es-CO" sz="2000" b="1" dirty="0" smtClean="0">
                <a:solidFill>
                  <a:srgbClr val="002060"/>
                </a:solidFill>
                <a:effectLst>
                  <a:outerShdw blurRad="38100" dist="38100" dir="2700000" algn="tl">
                    <a:srgbClr val="000000">
                      <a:alpha val="43137"/>
                    </a:srgbClr>
                  </a:outerShdw>
                </a:effectLst>
              </a:rPr>
              <a:t>JORGE IVAN MEJIA FRANCO</a:t>
            </a:r>
          </a:p>
          <a:p>
            <a:pPr marL="0" indent="0" algn="ctr">
              <a:buNone/>
            </a:pPr>
            <a:r>
              <a:rPr lang="es-CO" sz="2000" b="1" dirty="0" smtClean="0">
                <a:solidFill>
                  <a:srgbClr val="002060"/>
                </a:solidFill>
                <a:effectLst>
                  <a:outerShdw blurRad="38100" dist="38100" dir="2700000" algn="tl">
                    <a:srgbClr val="000000">
                      <a:alpha val="43137"/>
                    </a:srgbClr>
                  </a:outerShdw>
                </a:effectLst>
              </a:rPr>
              <a:t>Gerente General</a:t>
            </a:r>
          </a:p>
          <a:p>
            <a:pPr marL="0" indent="0" algn="ctr">
              <a:buNone/>
            </a:pPr>
            <a:r>
              <a:rPr lang="es-CO" sz="2000" b="1" dirty="0" smtClean="0">
                <a:solidFill>
                  <a:srgbClr val="002060"/>
                </a:solidFill>
                <a:effectLst>
                  <a:outerShdw blurRad="38100" dist="38100" dir="2700000" algn="tl">
                    <a:srgbClr val="000000">
                      <a:alpha val="43137"/>
                    </a:srgbClr>
                  </a:outerShdw>
                </a:effectLst>
              </a:rPr>
              <a:t>ARME S.A</a:t>
            </a:r>
          </a:p>
        </p:txBody>
      </p:sp>
      <p:cxnSp>
        <p:nvCxnSpPr>
          <p:cNvPr id="10" name="Conector recto 9"/>
          <p:cNvCxnSpPr/>
          <p:nvPr/>
        </p:nvCxnSpPr>
        <p:spPr>
          <a:xfrm flipV="1">
            <a:off x="3348507" y="3284113"/>
            <a:ext cx="5254580" cy="2575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a:bodyPr>
          <a:lstStyle/>
          <a:p>
            <a:r>
              <a:rPr lang="es-CO" sz="2800" b="1" dirty="0">
                <a:solidFill>
                  <a:srgbClr val="002060"/>
                </a:solidFill>
                <a:effectLst>
                  <a:outerShdw blurRad="38100" dist="38100" dir="2700000" algn="tl">
                    <a:srgbClr val="000000">
                      <a:alpha val="43137"/>
                    </a:srgbClr>
                  </a:outerShdw>
                </a:effectLst>
              </a:rPr>
              <a:t>1. Derechos Humano: </a:t>
            </a:r>
            <a:r>
              <a:rPr lang="es-CO" sz="2000" b="1" dirty="0">
                <a:solidFill>
                  <a:srgbClr val="002060"/>
                </a:solidFill>
                <a:effectLst>
                  <a:outerShdw blurRad="38100" dist="38100" dir="2700000" algn="tl">
                    <a:srgbClr val="000000">
                      <a:alpha val="43137"/>
                    </a:srgbClr>
                  </a:outerShdw>
                </a:effectLst>
              </a:rPr>
              <a:t/>
            </a:r>
            <a:br>
              <a:rPr lang="es-CO" sz="2000" b="1" dirty="0">
                <a:solidFill>
                  <a:srgbClr val="002060"/>
                </a:solidFill>
                <a:effectLst>
                  <a:outerShdw blurRad="38100" dist="38100" dir="2700000" algn="tl">
                    <a:srgbClr val="000000">
                      <a:alpha val="43137"/>
                    </a:srgbClr>
                  </a:outerShdw>
                </a:effectLst>
              </a:rPr>
            </a:br>
            <a:r>
              <a:rPr lang="es-CO" sz="2000" b="1" dirty="0">
                <a:solidFill>
                  <a:srgbClr val="002060"/>
                </a:solidFill>
                <a:effectLst>
                  <a:outerShdw blurRad="38100" dist="38100" dir="2700000" algn="tl">
                    <a:srgbClr val="000000">
                      <a:alpha val="43137"/>
                    </a:srgbClr>
                  </a:outerShdw>
                </a:effectLst>
              </a:rPr>
              <a:t>Principio No. 2: </a:t>
            </a:r>
            <a:r>
              <a:rPr lang="es-ES" sz="2000" b="1" dirty="0">
                <a:effectLst>
                  <a:outerShdw blurRad="38100" dist="38100" dir="2700000" algn="tl">
                    <a:srgbClr val="000000">
                      <a:alpha val="43137"/>
                    </a:srgbClr>
                  </a:outerShdw>
                </a:effectLst>
              </a:rPr>
              <a:t>Las </a:t>
            </a:r>
            <a:r>
              <a:rPr lang="es-CO" sz="2000" b="1" dirty="0">
                <a:effectLst>
                  <a:outerShdw blurRad="38100" dist="38100" dir="2700000" algn="tl">
                    <a:srgbClr val="000000">
                      <a:alpha val="43137"/>
                    </a:srgbClr>
                  </a:outerShdw>
                </a:effectLst>
              </a:rPr>
              <a:t>Empresas deben asegurarse de que sus empresas no son cómplices de la vulneración de los derechos humanos</a:t>
            </a:r>
          </a:p>
        </p:txBody>
      </p:sp>
      <p:sp>
        <p:nvSpPr>
          <p:cNvPr id="4" name="Marcador de contenido 2"/>
          <p:cNvSpPr>
            <a:spLocks noGrp="1"/>
          </p:cNvSpPr>
          <p:nvPr>
            <p:ph idx="1"/>
          </p:nvPr>
        </p:nvSpPr>
        <p:spPr>
          <a:xfrm>
            <a:off x="402101" y="1853760"/>
            <a:ext cx="10515600" cy="4351338"/>
          </a:xfrm>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POLITICA: </a:t>
            </a:r>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640168" y="2152197"/>
            <a:ext cx="9004865" cy="738664"/>
          </a:xfrm>
          <a:prstGeom prst="rect">
            <a:avLst/>
          </a:prstGeom>
          <a:noFill/>
        </p:spPr>
        <p:txBody>
          <a:bodyPr wrap="square" rtlCol="0">
            <a:spAutoFit/>
          </a:bodyPr>
          <a:lstStyle/>
          <a:p>
            <a:r>
              <a:rPr lang="es-CO" sz="1400" dirty="0" smtClean="0"/>
              <a:t>ARME </a:t>
            </a:r>
            <a:r>
              <a:rPr lang="es-CO" sz="1400" dirty="0"/>
              <a:t>S.A. se compromete a velar y promover el respeto a los derechos humanos en las relaciones y actividades </a:t>
            </a:r>
            <a:r>
              <a:rPr lang="es-CO" sz="1400" dirty="0" smtClean="0"/>
              <a:t>	que </a:t>
            </a:r>
            <a:r>
              <a:rPr lang="es-CO" sz="1400" dirty="0"/>
              <a:t>tiene la empresa con nuestros trabajadores, socios estratégicos y las comunidades del área de influencia de </a:t>
            </a:r>
            <a:r>
              <a:rPr lang="es-CO" sz="1400" dirty="0" smtClean="0"/>
              <a:t>operaciones </a:t>
            </a:r>
            <a:r>
              <a:rPr lang="es-CO" sz="1400" dirty="0"/>
              <a:t>de la empresa . </a:t>
            </a:r>
          </a:p>
        </p:txBody>
      </p:sp>
      <p:sp>
        <p:nvSpPr>
          <p:cNvPr id="6" name="CuadroTexto 5"/>
          <p:cNvSpPr txBox="1"/>
          <p:nvPr/>
        </p:nvSpPr>
        <p:spPr>
          <a:xfrm>
            <a:off x="2351395" y="4256766"/>
            <a:ext cx="9293638" cy="2246769"/>
          </a:xfrm>
          <a:prstGeom prst="rect">
            <a:avLst/>
          </a:prstGeom>
          <a:noFill/>
        </p:spPr>
        <p:txBody>
          <a:bodyPr wrap="square" rtlCol="0">
            <a:spAutoFit/>
          </a:bodyPr>
          <a:lstStyle/>
          <a:p>
            <a:r>
              <a:rPr lang="es-CO" sz="1400" dirty="0" smtClean="0"/>
              <a:t>Se cuenta con el apoyo de la fundación ARME, la cual aporta principalmente en dos frentes</a:t>
            </a:r>
          </a:p>
          <a:p>
            <a:pPr marL="285750" indent="-285750">
              <a:buFont typeface="Arial" panose="020B0604020202020204" pitchFamily="34" charset="0"/>
              <a:buChar char="•"/>
            </a:pPr>
            <a:r>
              <a:rPr lang="es-CO" sz="1400" dirty="0" smtClean="0"/>
              <a:t>Atención y apoyo a calamidades domesticas que pueda presentar los diferentes colaboradores de la empresa y si se evidencia una vulneración grave la respectiva denuncia ante las autoridades competentes</a:t>
            </a:r>
          </a:p>
          <a:p>
            <a:pPr marL="285750" indent="-285750">
              <a:buFont typeface="Arial" panose="020B0604020202020204" pitchFamily="34" charset="0"/>
              <a:buChar char="•"/>
            </a:pPr>
            <a:r>
              <a:rPr lang="es-CO" sz="1400" dirty="0" smtClean="0"/>
              <a:t>El patrocinio en temas de vivienda y educación a los colaboradores de la empresa que quieran ejercer su derecho a vivienda digna y a </a:t>
            </a:r>
            <a:r>
              <a:rPr lang="es-CO" sz="1400" dirty="0" smtClean="0"/>
              <a:t>educación</a:t>
            </a:r>
          </a:p>
          <a:p>
            <a:pPr marL="285750" indent="-285750">
              <a:buFont typeface="Arial" panose="020B0604020202020204" pitchFamily="34" charset="0"/>
              <a:buChar char="•"/>
            </a:pPr>
            <a:r>
              <a:rPr lang="es-CO" sz="1400" dirty="0" smtClean="0"/>
              <a:t>Se cuenta con un programa llamado “</a:t>
            </a:r>
            <a:r>
              <a:rPr lang="es-CO" sz="1400" b="1" dirty="0" smtClean="0"/>
              <a:t> ACOMPAÑARME</a:t>
            </a:r>
            <a:r>
              <a:rPr lang="es-CO" sz="1400" dirty="0" smtClean="0"/>
              <a:t>”, la finalidad de este nuevo programa de bienestar  es asesorar, acompañar y escuchar a  los colaboradores frente a sus diferentes necesidades  psicológicas, jurídicas, financieras, familiares, entre otros, estas consultas son gratuitas y acompañadas por profesionales en estas áreas.</a:t>
            </a:r>
            <a:endParaRPr lang="es-ES" sz="1400" dirty="0"/>
          </a:p>
          <a:p>
            <a:r>
              <a:rPr lang="es-CO" sz="1400" dirty="0" smtClean="0"/>
              <a:t>Adicionalmente se cuenta con un comité de convivencia que a nivel interno hace investigación y seguimiento a las denuncias presentadas por los colaboradores a la vulneración de sus derechos fundamentales</a:t>
            </a:r>
            <a:endParaRPr lang="es-CO" sz="1400" dirty="0"/>
          </a:p>
        </p:txBody>
      </p:sp>
      <p:sp>
        <p:nvSpPr>
          <p:cNvPr id="7" name="CuadroTexto 6"/>
          <p:cNvSpPr txBox="1"/>
          <p:nvPr/>
        </p:nvSpPr>
        <p:spPr>
          <a:xfrm>
            <a:off x="2640168" y="3189300"/>
            <a:ext cx="9004866" cy="954107"/>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CO" dirty="0" smtClean="0"/>
              <a:t>Como </a:t>
            </a:r>
            <a:r>
              <a:rPr lang="es-CO" dirty="0"/>
              <a:t>política de la compañía existe receptividad desde la alta gerencia para escuchar en cualquier momento las inconformidades o acciones donde el empleado sienta que potencialmente afectaran sus condiciones de vida. </a:t>
            </a:r>
            <a:endParaRPr lang="es-CO" dirty="0" smtClean="0"/>
          </a:p>
          <a:p>
            <a:endParaRPr lang="es-CO" dirty="0"/>
          </a:p>
          <a:p>
            <a:endParaRPr lang="es-CO" dirty="0"/>
          </a:p>
        </p:txBody>
      </p:sp>
    </p:spTree>
    <p:extLst>
      <p:ext uri="{BB962C8B-B14F-4D97-AF65-F5344CB8AC3E}">
        <p14:creationId xmlns:p14="http://schemas.microsoft.com/office/powerpoint/2010/main" val="77436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a:bodyPr>
          <a:lstStyle/>
          <a:p>
            <a:r>
              <a:rPr lang="es-CO" sz="2800" b="1" dirty="0">
                <a:solidFill>
                  <a:srgbClr val="002060"/>
                </a:solidFill>
                <a:effectLst>
                  <a:outerShdw blurRad="38100" dist="38100" dir="2700000" algn="tl">
                    <a:srgbClr val="000000">
                      <a:alpha val="43137"/>
                    </a:srgbClr>
                  </a:outerShdw>
                </a:effectLst>
              </a:rPr>
              <a:t>Estándares Laborales: </a:t>
            </a:r>
            <a:r>
              <a:rPr lang="es-CO" sz="2000" b="1" dirty="0">
                <a:solidFill>
                  <a:srgbClr val="002060"/>
                </a:solidFill>
                <a:effectLst>
                  <a:outerShdw blurRad="38100" dist="38100" dir="2700000" algn="tl">
                    <a:srgbClr val="000000">
                      <a:alpha val="43137"/>
                    </a:srgbClr>
                  </a:outerShdw>
                </a:effectLst>
              </a:rPr>
              <a:t/>
            </a:r>
            <a:br>
              <a:rPr lang="es-CO" sz="2000" b="1" dirty="0">
                <a:solidFill>
                  <a:srgbClr val="002060"/>
                </a:solidFill>
                <a:effectLst>
                  <a:outerShdw blurRad="38100" dist="38100" dir="2700000" algn="tl">
                    <a:srgbClr val="000000">
                      <a:alpha val="43137"/>
                    </a:srgbClr>
                  </a:outerShdw>
                </a:effectLst>
              </a:rPr>
            </a:br>
            <a:r>
              <a:rPr lang="es-CO" sz="2000" b="1" dirty="0">
                <a:solidFill>
                  <a:srgbClr val="002060"/>
                </a:solidFill>
                <a:effectLst>
                  <a:outerShdw blurRad="38100" dist="38100" dir="2700000" algn="tl">
                    <a:srgbClr val="000000">
                      <a:alpha val="43137"/>
                    </a:srgbClr>
                  </a:outerShdw>
                </a:effectLst>
              </a:rPr>
              <a:t>Principio No. 3:</a:t>
            </a:r>
            <a:r>
              <a:rPr lang="es-ES" sz="2000" b="1" dirty="0">
                <a:effectLst>
                  <a:outerShdw blurRad="38100" dist="38100" dir="2700000" algn="tl">
                    <a:srgbClr val="000000">
                      <a:alpha val="43137"/>
                    </a:srgbClr>
                  </a:outerShdw>
                </a:effectLst>
              </a:rPr>
              <a:t> Las </a:t>
            </a:r>
            <a:r>
              <a:rPr lang="es-CO" sz="2000" b="1" dirty="0">
                <a:effectLst>
                  <a:outerShdw blurRad="38100" dist="38100" dir="2700000" algn="tl">
                    <a:srgbClr val="000000">
                      <a:alpha val="43137"/>
                    </a:srgbClr>
                  </a:outerShdw>
                </a:effectLst>
              </a:rPr>
              <a:t>empresas deben apoyar la libertad de Asociación y el reconocimiento efectivo del derecho  a la negociación colectiva.</a:t>
            </a:r>
            <a:br>
              <a:rPr lang="es-CO" sz="2000" b="1" dirty="0">
                <a:effectLst>
                  <a:outerShdw blurRad="38100" dist="38100" dir="2700000" algn="tl">
                    <a:srgbClr val="000000">
                      <a:alpha val="43137"/>
                    </a:srgbClr>
                  </a:outerShdw>
                </a:effectLst>
              </a:rPr>
            </a:br>
            <a:endParaRPr lang="es-CO" sz="2000" b="1" dirty="0">
              <a:effectLst>
                <a:outerShdw blurRad="38100" dist="38100" dir="2700000" algn="tl">
                  <a:srgbClr val="000000">
                    <a:alpha val="43137"/>
                  </a:srgbClr>
                </a:outerShdw>
              </a:effectLst>
            </a:endParaRPr>
          </a:p>
        </p:txBody>
      </p:sp>
      <p:sp>
        <p:nvSpPr>
          <p:cNvPr id="4" name="Marcador de contenido 2"/>
          <p:cNvSpPr>
            <a:spLocks noGrp="1"/>
          </p:cNvSpPr>
          <p:nvPr>
            <p:ph idx="1"/>
          </p:nvPr>
        </p:nvSpPr>
        <p:spPr>
          <a:xfrm>
            <a:off x="838200" y="1811557"/>
            <a:ext cx="10515601" cy="4351338"/>
          </a:xfrm>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p:txBody>
      </p:sp>
      <p:sp>
        <p:nvSpPr>
          <p:cNvPr id="5" name="CuadroTexto 4"/>
          <p:cNvSpPr txBox="1"/>
          <p:nvPr/>
        </p:nvSpPr>
        <p:spPr>
          <a:xfrm>
            <a:off x="2857835" y="2250671"/>
            <a:ext cx="8368185" cy="523220"/>
          </a:xfrm>
          <a:prstGeom prst="rect">
            <a:avLst/>
          </a:prstGeom>
          <a:noFill/>
        </p:spPr>
        <p:txBody>
          <a:bodyPr wrap="square" rtlCol="0">
            <a:spAutoFit/>
          </a:bodyPr>
          <a:lstStyle/>
          <a:p>
            <a:pPr algn="just"/>
            <a:r>
              <a:rPr lang="es-CO" sz="1400" dirty="0"/>
              <a:t>ARME S.A. se compromete a </a:t>
            </a:r>
            <a:r>
              <a:rPr lang="es-ES" sz="1400" dirty="0"/>
              <a:t>respetar la libertad de asociación y es respetuosa en reconocer efectivamente el derecho de negociación colectiva. </a:t>
            </a:r>
            <a:endParaRPr lang="es-CO" sz="1400" dirty="0"/>
          </a:p>
        </p:txBody>
      </p:sp>
      <p:sp>
        <p:nvSpPr>
          <p:cNvPr id="6" name="CuadroTexto 5"/>
          <p:cNvSpPr txBox="1"/>
          <p:nvPr/>
        </p:nvSpPr>
        <p:spPr>
          <a:xfrm>
            <a:off x="2857834" y="3424024"/>
            <a:ext cx="8368185" cy="307777"/>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Actualmente no contamos con registro de asociación de trabajadores. </a:t>
            </a:r>
            <a:endParaRPr lang="es-CO" dirty="0"/>
          </a:p>
        </p:txBody>
      </p:sp>
    </p:spTree>
    <p:extLst>
      <p:ext uri="{BB962C8B-B14F-4D97-AF65-F5344CB8AC3E}">
        <p14:creationId xmlns:p14="http://schemas.microsoft.com/office/powerpoint/2010/main" val="117660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fontScale="90000"/>
          </a:bodyPr>
          <a:lstStyle/>
          <a:p>
            <a:r>
              <a:rPr lang="es-CO" sz="2800" b="1" dirty="0">
                <a:solidFill>
                  <a:srgbClr val="002060"/>
                </a:solidFill>
                <a:effectLst>
                  <a:outerShdw blurRad="38100" dist="38100" dir="2700000" algn="tl">
                    <a:srgbClr val="000000">
                      <a:alpha val="43137"/>
                    </a:srgbClr>
                  </a:outerShdw>
                </a:effectLst>
              </a:rPr>
              <a:t>Estándares Laborales: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4:</a:t>
            </a:r>
            <a:r>
              <a:rPr lang="es-ES" sz="2800" b="1" dirty="0">
                <a:solidFill>
                  <a:srgbClr val="002060"/>
                </a:solidFill>
                <a:effectLst>
                  <a:outerShdw blurRad="38100" dist="38100" dir="2700000" algn="tl">
                    <a:srgbClr val="000000">
                      <a:alpha val="43137"/>
                    </a:srgbClr>
                  </a:outerShdw>
                </a:effectLst>
              </a:rPr>
              <a:t> </a:t>
            </a:r>
            <a:r>
              <a:rPr lang="es-CO" sz="2800" b="1" dirty="0">
                <a:solidFill>
                  <a:srgbClr val="002060"/>
                </a:solidFill>
                <a:effectLst>
                  <a:outerShdw blurRad="38100" dist="38100" dir="2700000" algn="tl">
                    <a:srgbClr val="000000">
                      <a:alpha val="43137"/>
                    </a:srgbClr>
                  </a:outerShdw>
                </a:effectLst>
              </a:rPr>
              <a:t>Las Empresas deben apoyar la eliminación de toda forma de trabajo forzoso o realizado bajo coacción</a:t>
            </a:r>
            <a:r>
              <a:rPr lang="es-ES" sz="2800" b="1" dirty="0">
                <a:solidFill>
                  <a:srgbClr val="002060"/>
                </a:solidFill>
                <a:effectLst>
                  <a:outerShdw blurRad="38100" dist="38100" dir="2700000" algn="tl">
                    <a:srgbClr val="000000">
                      <a:alpha val="43137"/>
                    </a:srgbClr>
                  </a:outerShdw>
                </a:effectLst>
              </a:rPr>
              <a:t>.</a:t>
            </a:r>
            <a:r>
              <a:rPr lang="es-CO" sz="2800" b="1" dirty="0">
                <a:solidFill>
                  <a:srgbClr val="002060"/>
                </a:solidFill>
                <a:effectLst>
                  <a:outerShdw blurRad="38100" dist="38100" dir="2700000" algn="tl">
                    <a:srgbClr val="000000">
                      <a:alpha val="43137"/>
                    </a:srgbClr>
                  </a:outerShdw>
                </a:effectLst>
              </a:rPr>
              <a:t/>
            </a:r>
            <a:br>
              <a:rPr lang="es-CO" sz="2800" b="1" dirty="0">
                <a:solidFill>
                  <a:srgbClr val="002060"/>
                </a:solidFill>
                <a:effectLst>
                  <a:outerShdw blurRad="38100" dist="38100" dir="2700000" algn="tl">
                    <a:srgbClr val="000000">
                      <a:alpha val="43137"/>
                    </a:srgbClr>
                  </a:outerShdw>
                </a:effectLst>
              </a:rPr>
            </a:br>
            <a:endParaRPr lang="es-CO" sz="2800" b="1" dirty="0">
              <a:solidFill>
                <a:srgbClr val="002060"/>
              </a:solidFill>
              <a:effectLst>
                <a:outerShdw blurRad="38100" dist="38100" dir="2700000" algn="tl">
                  <a:srgbClr val="000000">
                    <a:alpha val="43137"/>
                  </a:srgbClr>
                </a:outerShdw>
              </a:effectLst>
            </a:endParaRPr>
          </a:p>
        </p:txBody>
      </p:sp>
      <p:sp>
        <p:nvSpPr>
          <p:cNvPr id="4" name="Marcador de contenido 2"/>
          <p:cNvSpPr>
            <a:spLocks noGrp="1"/>
          </p:cNvSpPr>
          <p:nvPr>
            <p:ph idx="1"/>
          </p:nvPr>
        </p:nvSpPr>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985617" y="2242336"/>
            <a:ext cx="8368185" cy="523220"/>
          </a:xfrm>
          <a:prstGeom prst="rect">
            <a:avLst/>
          </a:prstGeom>
          <a:noFill/>
        </p:spPr>
        <p:txBody>
          <a:bodyPr wrap="square" rtlCol="0">
            <a:spAutoFit/>
          </a:bodyPr>
          <a:lstStyle/>
          <a:p>
            <a:pPr algn="just"/>
            <a:r>
              <a:rPr lang="es-ES" sz="1400" dirty="0"/>
              <a:t>En ARME S.A. no se acepta bajo ningún pretexto el trabajo forzado o realizado bajo coacción, los trabajadores tienen una jornada laboral que cumple con la legislación laboral que rige el tema.  </a:t>
            </a:r>
            <a:endParaRPr lang="es-CO" sz="1400" dirty="0"/>
          </a:p>
        </p:txBody>
      </p:sp>
      <p:sp>
        <p:nvSpPr>
          <p:cNvPr id="6" name="CuadroTexto 5"/>
          <p:cNvSpPr txBox="1"/>
          <p:nvPr/>
        </p:nvSpPr>
        <p:spPr>
          <a:xfrm>
            <a:off x="2985615" y="2969472"/>
            <a:ext cx="8368185" cy="523220"/>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En ARME S.A. existe un Reglamento Interno de Trabajo donde se establece claramente, las funciones, responsabilidades y horarios de cada puesto de trabajo en apego a la Ley.</a:t>
            </a:r>
          </a:p>
        </p:txBody>
      </p:sp>
      <p:sp>
        <p:nvSpPr>
          <p:cNvPr id="7" name="CuadroTexto 6"/>
          <p:cNvSpPr txBox="1"/>
          <p:nvPr/>
        </p:nvSpPr>
        <p:spPr>
          <a:xfrm>
            <a:off x="2985614" y="3711445"/>
            <a:ext cx="8368185" cy="1815882"/>
          </a:xfrm>
          <a:prstGeom prst="rect">
            <a:avLst/>
          </a:prstGeom>
          <a:noFill/>
        </p:spPr>
        <p:txBody>
          <a:bodyPr wrap="square" rtlCol="0">
            <a:spAutoFit/>
          </a:bodyPr>
          <a:lstStyle/>
          <a:p>
            <a:pPr algn="just"/>
            <a:r>
              <a:rPr lang="es-CO" sz="1400" dirty="0" smtClean="0"/>
              <a:t>La empresa tiene implementado un control al cumplimiento de la jornada laboral reglamentaria para Colombia</a:t>
            </a:r>
          </a:p>
          <a:p>
            <a:pPr algn="just"/>
            <a:r>
              <a:rPr lang="es-CO" sz="1400" dirty="0" smtClean="0"/>
              <a:t>Las funciones son socializadas, entendidas y aceptadas a través del perfil de cargo implementada en el SGC entregado a cada uno de los colaboradores ellos voluntariamente aceptan estas funciones y una remuneración justa y con incrementos proporcionados cada año calendario, existe libertad en el cese de alguna tarea que se presuma realizada bajo coacción</a:t>
            </a:r>
          </a:p>
          <a:p>
            <a:pPr algn="just"/>
            <a:r>
              <a:rPr lang="es-CO" sz="1400" dirty="0" smtClean="0"/>
              <a:t>Las condiciones de seguridad y salubridad han sido abordadas a través de una estrategia de seguridad definida las cuales han sido intervenidas en el plan anual de trabajo y que arrojan los resultados </a:t>
            </a:r>
            <a:r>
              <a:rPr lang="es-CO" sz="1400" dirty="0" smtClean="0"/>
              <a:t>previstos.</a:t>
            </a:r>
          </a:p>
          <a:p>
            <a:pPr algn="just"/>
            <a:endParaRPr lang="es-CO" sz="1400" dirty="0"/>
          </a:p>
        </p:txBody>
      </p:sp>
    </p:spTree>
    <p:extLst>
      <p:ext uri="{BB962C8B-B14F-4D97-AF65-F5344CB8AC3E}">
        <p14:creationId xmlns:p14="http://schemas.microsoft.com/office/powerpoint/2010/main" val="412383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fontScale="90000"/>
          </a:bodyPr>
          <a:lstStyle/>
          <a:p>
            <a:r>
              <a:rPr lang="es-CO" sz="2800" b="1" dirty="0">
                <a:solidFill>
                  <a:srgbClr val="002060"/>
                </a:solidFill>
                <a:effectLst>
                  <a:outerShdw blurRad="38100" dist="38100" dir="2700000" algn="tl">
                    <a:srgbClr val="000000">
                      <a:alpha val="43137"/>
                    </a:srgbClr>
                  </a:outerShdw>
                </a:effectLst>
              </a:rPr>
              <a:t>Estándares Laborales: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5 :</a:t>
            </a:r>
            <a:r>
              <a:rPr lang="es-ES" sz="2800" b="1" dirty="0">
                <a:solidFill>
                  <a:srgbClr val="002060"/>
                </a:solidFill>
                <a:effectLst>
                  <a:outerShdw blurRad="38100" dist="38100" dir="2700000" algn="tl">
                    <a:srgbClr val="000000">
                      <a:alpha val="43137"/>
                    </a:srgbClr>
                  </a:outerShdw>
                </a:effectLst>
              </a:rPr>
              <a:t> </a:t>
            </a:r>
            <a:r>
              <a:rPr lang="es-CO" sz="2800" b="1" dirty="0">
                <a:solidFill>
                  <a:srgbClr val="002060"/>
                </a:solidFill>
                <a:effectLst>
                  <a:outerShdw blurRad="38100" dist="38100" dir="2700000" algn="tl">
                    <a:srgbClr val="000000">
                      <a:alpha val="43137"/>
                    </a:srgbClr>
                  </a:outerShdw>
                </a:effectLst>
              </a:rPr>
              <a:t>Las Empresas deben apoyar la erradicación del trabajo infantil.</a:t>
            </a:r>
            <a:br>
              <a:rPr lang="es-CO" sz="2800" b="1" dirty="0">
                <a:solidFill>
                  <a:srgbClr val="002060"/>
                </a:solidFill>
                <a:effectLst>
                  <a:outerShdw blurRad="38100" dist="38100" dir="2700000" algn="tl">
                    <a:srgbClr val="000000">
                      <a:alpha val="43137"/>
                    </a:srgbClr>
                  </a:outerShdw>
                </a:effectLst>
              </a:rPr>
            </a:br>
            <a:endParaRPr lang="es-CO" sz="2800" b="1" dirty="0">
              <a:solidFill>
                <a:srgbClr val="002060"/>
              </a:solidFill>
              <a:effectLst>
                <a:outerShdw blurRad="38100" dist="38100" dir="2700000" algn="tl">
                  <a:srgbClr val="000000">
                    <a:alpha val="43137"/>
                  </a:srgbClr>
                </a:outerShdw>
              </a:effectLst>
            </a:endParaRPr>
          </a:p>
        </p:txBody>
      </p:sp>
      <p:sp>
        <p:nvSpPr>
          <p:cNvPr id="4" name="Marcador de contenido 2"/>
          <p:cNvSpPr>
            <a:spLocks noGrp="1"/>
          </p:cNvSpPr>
          <p:nvPr>
            <p:ph idx="1"/>
          </p:nvPr>
        </p:nvSpPr>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985617" y="2242336"/>
            <a:ext cx="8368185" cy="523220"/>
          </a:xfrm>
          <a:prstGeom prst="rect">
            <a:avLst/>
          </a:prstGeom>
          <a:noFill/>
        </p:spPr>
        <p:txBody>
          <a:bodyPr wrap="square" rtlCol="0">
            <a:spAutoFit/>
          </a:bodyPr>
          <a:lstStyle/>
          <a:p>
            <a:pPr algn="just"/>
            <a:r>
              <a:rPr lang="es-ES" sz="1400" dirty="0"/>
              <a:t>En ARME S.A. se rechaza y condena cualquier forma de trabajo infantil y explotación de menores y da estricto cumplimiento a la legislación relacionada con este tema. </a:t>
            </a:r>
            <a:endParaRPr lang="es-CO" sz="1400" dirty="0"/>
          </a:p>
        </p:txBody>
      </p:sp>
      <p:sp>
        <p:nvSpPr>
          <p:cNvPr id="6" name="CuadroTexto 5"/>
          <p:cNvSpPr txBox="1"/>
          <p:nvPr/>
        </p:nvSpPr>
        <p:spPr>
          <a:xfrm>
            <a:off x="2985616" y="3019098"/>
            <a:ext cx="8368185" cy="523220"/>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ARME S.A. contrata sólo personal mayor de edad bajo la modalidad de contrato laboral, lo que se vigila estrechamente en el momento del reclutamiento laboral.</a:t>
            </a:r>
            <a:endParaRPr lang="es-CO" dirty="0"/>
          </a:p>
        </p:txBody>
      </p:sp>
      <p:sp>
        <p:nvSpPr>
          <p:cNvPr id="7" name="CuadroTexto 6"/>
          <p:cNvSpPr txBox="1"/>
          <p:nvPr/>
        </p:nvSpPr>
        <p:spPr>
          <a:xfrm>
            <a:off x="2985616" y="3762631"/>
            <a:ext cx="8368185" cy="1600438"/>
          </a:xfrm>
          <a:prstGeom prst="rect">
            <a:avLst/>
          </a:prstGeom>
          <a:noFill/>
        </p:spPr>
        <p:txBody>
          <a:bodyPr wrap="square" rtlCol="0">
            <a:spAutoFit/>
          </a:bodyPr>
          <a:lstStyle/>
          <a:p>
            <a:pPr marL="171450" indent="-171450" algn="just">
              <a:buFont typeface="Arial" pitchFamily="34" charset="0"/>
              <a:buChar char="•"/>
              <a:defRPr/>
            </a:pPr>
            <a:r>
              <a:rPr lang="es-ES" sz="1400" dirty="0"/>
              <a:t>En cumplimiento de la ley laboral Se vinculan aprendices del SENA a los cuales se les patrocina en su etapa lectiva o productiva; en estos casos se les da un auxilio correspondiente al 75% del salario mínimo legal vigente </a:t>
            </a:r>
            <a:r>
              <a:rPr lang="es-ES" sz="1400" dirty="0" smtClean="0"/>
              <a:t>respectivamente</a:t>
            </a:r>
            <a:r>
              <a:rPr lang="es-ES" sz="1400" dirty="0"/>
              <a:t> </a:t>
            </a:r>
            <a:r>
              <a:rPr lang="es-ES" sz="1400" dirty="0" smtClean="0"/>
              <a:t>para los aprendices en etapa lectiva y los aprendices en su etapa productiva reciben el 100% del de 1 SMLV, tendiendo también su respectiva afiliación a salud y ARL.</a:t>
            </a:r>
            <a:endParaRPr lang="es-ES" sz="1400" dirty="0"/>
          </a:p>
          <a:p>
            <a:pPr marL="171450" indent="-171450" algn="just">
              <a:buFont typeface="Arial" pitchFamily="34" charset="0"/>
              <a:buChar char="•"/>
              <a:defRPr/>
            </a:pPr>
            <a:r>
              <a:rPr lang="es-ES" sz="1400" dirty="0"/>
              <a:t>De la misma forma se vinculan practicantes universitarios que en su mayoría son mayores de edad, a estos se les da un auxilio correspondiente a 1 SMLV.  En todos estos casos el contrato de práctica para aprendizaje se enfoca en el desarrollo profesional y capacitación laboral del Aprendiz</a:t>
            </a:r>
            <a:endParaRPr lang="es-CO" sz="1400" dirty="0"/>
          </a:p>
        </p:txBody>
      </p:sp>
    </p:spTree>
    <p:extLst>
      <p:ext uri="{BB962C8B-B14F-4D97-AF65-F5344CB8AC3E}">
        <p14:creationId xmlns:p14="http://schemas.microsoft.com/office/powerpoint/2010/main" val="389798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fontScale="90000"/>
          </a:bodyPr>
          <a:lstStyle/>
          <a:p>
            <a:r>
              <a:rPr lang="es-CO" sz="2800" b="1" dirty="0">
                <a:solidFill>
                  <a:srgbClr val="002060"/>
                </a:solidFill>
                <a:effectLst>
                  <a:outerShdw blurRad="38100" dist="38100" dir="2700000" algn="tl">
                    <a:srgbClr val="000000">
                      <a:alpha val="43137"/>
                    </a:srgbClr>
                  </a:outerShdw>
                </a:effectLst>
              </a:rPr>
              <a:t>Estándares Laborales: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6: Las Empresas deben apoyar la abolición de las prácticas de discriminación en el empleo y ocupación.</a:t>
            </a:r>
            <a:br>
              <a:rPr lang="es-CO" sz="2800" b="1" dirty="0">
                <a:solidFill>
                  <a:srgbClr val="002060"/>
                </a:solidFill>
                <a:effectLst>
                  <a:outerShdw blurRad="38100" dist="38100" dir="2700000" algn="tl">
                    <a:srgbClr val="000000">
                      <a:alpha val="43137"/>
                    </a:srgbClr>
                  </a:outerShdw>
                </a:effectLst>
              </a:rPr>
            </a:br>
            <a:endParaRPr lang="es-CO" sz="2800" b="1" dirty="0">
              <a:solidFill>
                <a:srgbClr val="002060"/>
              </a:solidFill>
              <a:effectLst>
                <a:outerShdw blurRad="38100" dist="38100" dir="2700000" algn="tl">
                  <a:srgbClr val="000000">
                    <a:alpha val="43137"/>
                  </a:srgbClr>
                </a:outerShdw>
              </a:effectLst>
            </a:endParaRPr>
          </a:p>
        </p:txBody>
      </p:sp>
      <p:sp>
        <p:nvSpPr>
          <p:cNvPr id="4" name="Marcador de contenido 2"/>
          <p:cNvSpPr>
            <a:spLocks noGrp="1"/>
          </p:cNvSpPr>
          <p:nvPr>
            <p:ph idx="1"/>
          </p:nvPr>
        </p:nvSpPr>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985617" y="2242338"/>
            <a:ext cx="8368185" cy="954107"/>
          </a:xfrm>
          <a:prstGeom prst="rect">
            <a:avLst/>
          </a:prstGeom>
          <a:noFill/>
        </p:spPr>
        <p:txBody>
          <a:bodyPr wrap="square" rtlCol="0">
            <a:spAutoFit/>
          </a:bodyPr>
          <a:lstStyle/>
          <a:p>
            <a:pPr algn="just"/>
            <a:r>
              <a:rPr lang="es-ES" sz="1400" dirty="0"/>
              <a:t>En ARME S.A. se rechaza y condena cualquier práctica o acción referida a la discriminación en la contratación y las relaciones laborales en las actividades que se desarrollan dentro de la empresa; brindando condiciones favorables </a:t>
            </a:r>
            <a:r>
              <a:rPr lang="es-ES" sz="1400" dirty="0" smtClean="0"/>
              <a:t>a nuestros </a:t>
            </a:r>
            <a:r>
              <a:rPr lang="es-ES" sz="1400" dirty="0"/>
              <a:t>colaboradores para el desarrollo personal , humano y oportunidades de crecimiento, dando estricto cumplimiento a las exigencias laborales y políticas de contratación del personal.  </a:t>
            </a:r>
            <a:endParaRPr lang="es-CO" sz="1400" dirty="0"/>
          </a:p>
        </p:txBody>
      </p:sp>
      <p:sp>
        <p:nvSpPr>
          <p:cNvPr id="6" name="CuadroTexto 5"/>
          <p:cNvSpPr txBox="1"/>
          <p:nvPr/>
        </p:nvSpPr>
        <p:spPr>
          <a:xfrm>
            <a:off x="2985616" y="3475831"/>
            <a:ext cx="8368185" cy="523220"/>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En ARME S.A. cuenta con un sistema de selección de aspirantes abierto y buscando solo perfiles con las mejores competencias laborales sin distingo de la condición humana. </a:t>
            </a:r>
            <a:endParaRPr lang="es-CO" dirty="0"/>
          </a:p>
        </p:txBody>
      </p:sp>
      <p:sp>
        <p:nvSpPr>
          <p:cNvPr id="7" name="CuadroTexto 6"/>
          <p:cNvSpPr txBox="1"/>
          <p:nvPr/>
        </p:nvSpPr>
        <p:spPr>
          <a:xfrm>
            <a:off x="2985616" y="4303179"/>
            <a:ext cx="8368185" cy="2246769"/>
          </a:xfrm>
          <a:prstGeom prst="rect">
            <a:avLst/>
          </a:prstGeom>
          <a:noFill/>
        </p:spPr>
        <p:txBody>
          <a:bodyPr wrap="square" rtlCol="0">
            <a:spAutoFit/>
          </a:bodyPr>
          <a:lstStyle/>
          <a:p>
            <a:pPr marL="171450" indent="-171450" algn="just">
              <a:buFont typeface="Arial" pitchFamily="34" charset="0"/>
              <a:buChar char="•"/>
              <a:defRPr/>
            </a:pPr>
            <a:r>
              <a:rPr lang="es-ES" sz="1400" dirty="0" smtClean="0"/>
              <a:t>La empresa cuenta con un sistema de promoción interna llevando a los cargos de dirección y jefaturas colaboradores que han desarrollado una carrera a nivel interno</a:t>
            </a:r>
          </a:p>
          <a:p>
            <a:pPr marL="171450" indent="-171450" algn="just">
              <a:buFont typeface="Arial" pitchFamily="34" charset="0"/>
              <a:buChar char="•"/>
              <a:defRPr/>
            </a:pPr>
            <a:r>
              <a:rPr lang="es-ES" sz="1400" dirty="0" smtClean="0"/>
              <a:t>No se tiene en cuenta en la selección de candidatos tanto internos como externos sus afiliaciones políticas, éticas, su raza, edad o estrato social, se basa exclusivamente en sus competencias, desempeño y cumplimiento del perfil </a:t>
            </a:r>
          </a:p>
          <a:p>
            <a:pPr marL="171450" indent="-171450" algn="just">
              <a:buFont typeface="Arial" pitchFamily="34" charset="0"/>
              <a:buChar char="•"/>
              <a:defRPr/>
            </a:pPr>
            <a:r>
              <a:rPr lang="es-ES" sz="1400" dirty="0" smtClean="0"/>
              <a:t>Se tiene un acceso del 100% de los colaboradores a los escenarios de formación a través de las necesidades identificadas en la evaluación de desempeño y el posterior plan de formación</a:t>
            </a:r>
            <a:endParaRPr lang="es-ES" sz="1400" dirty="0"/>
          </a:p>
          <a:p>
            <a:pPr marL="171450" indent="-171450" algn="just">
              <a:buFont typeface="Arial" pitchFamily="34" charset="0"/>
              <a:buChar char="•"/>
              <a:defRPr/>
            </a:pPr>
            <a:r>
              <a:rPr lang="es-CO" sz="1400" dirty="0"/>
              <a:t>El grupo directivo se mantiene con una representación equitativa de ambos géneros. De igual forma los cargos administrativos en su mayoría están a cargo de mujeres, lo cual equilibra el número de empleados hombres ubicados en los puestos operativos. </a:t>
            </a:r>
            <a:endParaRPr lang="es-CO" sz="1400" dirty="0" smtClean="0"/>
          </a:p>
        </p:txBody>
      </p:sp>
    </p:spTree>
    <p:extLst>
      <p:ext uri="{BB962C8B-B14F-4D97-AF65-F5344CB8AC3E}">
        <p14:creationId xmlns:p14="http://schemas.microsoft.com/office/powerpoint/2010/main" val="174427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fontScale="90000"/>
          </a:bodyPr>
          <a:lstStyle/>
          <a:p>
            <a:r>
              <a:rPr lang="es-CO" sz="2800" b="1" dirty="0">
                <a:solidFill>
                  <a:srgbClr val="002060"/>
                </a:solidFill>
                <a:effectLst>
                  <a:outerShdw blurRad="38100" dist="38100" dir="2700000" algn="tl">
                    <a:srgbClr val="000000">
                      <a:alpha val="43137"/>
                    </a:srgbClr>
                  </a:outerShdw>
                </a:effectLst>
              </a:rPr>
              <a:t>Medio Ambiente: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7:Las Empresas deberán mantener un enfoque preventivo que favorezca el medio ambiente.</a:t>
            </a:r>
            <a:br>
              <a:rPr lang="es-CO" sz="2800" b="1" dirty="0">
                <a:solidFill>
                  <a:srgbClr val="002060"/>
                </a:solidFill>
                <a:effectLst>
                  <a:outerShdw blurRad="38100" dist="38100" dir="2700000" algn="tl">
                    <a:srgbClr val="000000">
                      <a:alpha val="43137"/>
                    </a:srgbClr>
                  </a:outerShdw>
                </a:effectLst>
              </a:rPr>
            </a:br>
            <a:endParaRPr lang="es-CO" sz="2800" b="1" dirty="0">
              <a:solidFill>
                <a:srgbClr val="002060"/>
              </a:solidFill>
              <a:effectLst>
                <a:outerShdw blurRad="38100" dist="38100" dir="2700000" algn="tl">
                  <a:srgbClr val="000000">
                    <a:alpha val="43137"/>
                  </a:srgbClr>
                </a:outerShdw>
              </a:effectLst>
            </a:endParaRPr>
          </a:p>
        </p:txBody>
      </p:sp>
      <p:sp>
        <p:nvSpPr>
          <p:cNvPr id="4" name="Marcador de contenido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5" name="CuadroTexto 4"/>
          <p:cNvSpPr txBox="1"/>
          <p:nvPr/>
        </p:nvSpPr>
        <p:spPr>
          <a:xfrm>
            <a:off x="2996210" y="2406078"/>
            <a:ext cx="8368185" cy="523220"/>
          </a:xfrm>
          <a:prstGeom prst="rect">
            <a:avLst/>
          </a:prstGeom>
          <a:noFill/>
        </p:spPr>
        <p:txBody>
          <a:bodyPr wrap="square" rtlCol="0">
            <a:spAutoFit/>
          </a:bodyPr>
          <a:lstStyle/>
          <a:p>
            <a:pPr algn="just"/>
            <a:r>
              <a:rPr lang="es-ES" sz="1400" dirty="0"/>
              <a:t>ARME S.A. se compromete a mantener sistemas de producción limpios minimizando el impacto ambiental mediante la optimización de los recursos naturales y fuentes de energía. </a:t>
            </a:r>
            <a:endParaRPr lang="es-CO" sz="1400" dirty="0"/>
          </a:p>
        </p:txBody>
      </p:sp>
      <p:sp>
        <p:nvSpPr>
          <p:cNvPr id="6" name="CuadroTexto 5"/>
          <p:cNvSpPr txBox="1"/>
          <p:nvPr/>
        </p:nvSpPr>
        <p:spPr>
          <a:xfrm>
            <a:off x="2985615" y="3117547"/>
            <a:ext cx="8368185" cy="738664"/>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El proceso productivo de ARME S.A. es un proceso limpio, en donde por medio de la tecnología implementada y los controles realizados a los procesos se disminuye la cantidad de desperdicio generada en el procesamiento de productos de láminas de acero, tubos con costura formados en frío y zuncho metálicos.</a:t>
            </a:r>
            <a:endParaRPr lang="es-CO" dirty="0"/>
          </a:p>
        </p:txBody>
      </p:sp>
      <p:sp>
        <p:nvSpPr>
          <p:cNvPr id="7" name="CuadroTexto 6"/>
          <p:cNvSpPr txBox="1"/>
          <p:nvPr/>
        </p:nvSpPr>
        <p:spPr>
          <a:xfrm>
            <a:off x="2985614" y="4152277"/>
            <a:ext cx="8368185" cy="1600438"/>
          </a:xfrm>
          <a:prstGeom prst="rect">
            <a:avLst/>
          </a:prstGeom>
          <a:noFill/>
        </p:spPr>
        <p:txBody>
          <a:bodyPr wrap="square" rtlCol="0">
            <a:spAutoFit/>
          </a:bodyPr>
          <a:lstStyle/>
          <a:p>
            <a:pPr marL="285750" indent="-285750" algn="just">
              <a:buFont typeface="Arial" panose="020B0604020202020204" pitchFamily="34" charset="0"/>
              <a:buChar char="•"/>
            </a:pPr>
            <a:r>
              <a:rPr lang="es-ES" sz="1400" dirty="0" smtClean="0"/>
              <a:t>Dada la naturaleza del negocio de la empresa los desperdicios de proceso son en su mayoría metálicos, los cuales son reutilizables a través de los procesos de siderurgia y se puede recuperar en un 100%. Los residuos de ese tipo en ARME son vendidos a la empresa de siderurgia local para su reproceso</a:t>
            </a:r>
          </a:p>
          <a:p>
            <a:pPr marL="285750" indent="-285750" algn="just">
              <a:buFont typeface="Arial" panose="020B0604020202020204" pitchFamily="34" charset="0"/>
              <a:buChar char="•"/>
            </a:pPr>
            <a:r>
              <a:rPr lang="es-CO" sz="1400" dirty="0" smtClean="0"/>
              <a:t>Se </a:t>
            </a:r>
            <a:r>
              <a:rPr lang="es-CO" sz="1400" dirty="0"/>
              <a:t>tiene un acuerdo con una empresa recicladora local para venderle los rollos de cartón y </a:t>
            </a:r>
            <a:r>
              <a:rPr lang="es-CO" sz="1400" dirty="0" smtClean="0"/>
              <a:t>el plástico </a:t>
            </a:r>
            <a:r>
              <a:rPr lang="es-CO" sz="1400" dirty="0"/>
              <a:t>que no se puede </a:t>
            </a:r>
            <a:r>
              <a:rPr lang="es-CO" sz="1400" dirty="0" smtClean="0"/>
              <a:t>reutiliza</a:t>
            </a:r>
          </a:p>
          <a:p>
            <a:pPr marL="285750" indent="-285750" algn="just">
              <a:buFont typeface="Arial" panose="020B0604020202020204" pitchFamily="34" charset="0"/>
              <a:buChar char="•"/>
            </a:pPr>
            <a:r>
              <a:rPr lang="es-CO" sz="1400" dirty="0" smtClean="0"/>
              <a:t>Los insumos utilizados en el proceso cumplen con toda la reglamentación legal de manejo, tratamiento y disposición</a:t>
            </a:r>
            <a:endParaRPr lang="es-CO" sz="1400" dirty="0"/>
          </a:p>
        </p:txBody>
      </p:sp>
    </p:spTree>
    <p:extLst>
      <p:ext uri="{BB962C8B-B14F-4D97-AF65-F5344CB8AC3E}">
        <p14:creationId xmlns:p14="http://schemas.microsoft.com/office/powerpoint/2010/main" val="355778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a:bodyPr>
          <a:lstStyle/>
          <a:p>
            <a:r>
              <a:rPr lang="es-CO" sz="2800" b="1" dirty="0">
                <a:solidFill>
                  <a:srgbClr val="002060"/>
                </a:solidFill>
                <a:effectLst>
                  <a:outerShdw blurRad="38100" dist="38100" dir="2700000" algn="tl">
                    <a:srgbClr val="000000">
                      <a:alpha val="43137"/>
                    </a:srgbClr>
                  </a:outerShdw>
                </a:effectLst>
              </a:rPr>
              <a:t>Medio Ambiente: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8:   Las empresas deben fomentar las iniciativas que promuevan una mayor responsabilidad ambiental.</a:t>
            </a:r>
          </a:p>
        </p:txBody>
      </p:sp>
      <p:sp>
        <p:nvSpPr>
          <p:cNvPr id="5" name="Marcador de contenido 2"/>
          <p:cNvSpPr>
            <a:spLocks noGrp="1"/>
          </p:cNvSpPr>
          <p:nvPr>
            <p:ph idx="1"/>
          </p:nvPr>
        </p:nvSpPr>
        <p:spPr/>
        <p:txBody>
          <a:bodyPr>
            <a:normAutofit/>
          </a:bodyPr>
          <a:lstStyle/>
          <a:p>
            <a:pPr algn="just"/>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COMPROMISO:</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14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p:txBody>
      </p:sp>
      <p:sp>
        <p:nvSpPr>
          <p:cNvPr id="4" name="CuadroTexto 3"/>
          <p:cNvSpPr txBox="1"/>
          <p:nvPr/>
        </p:nvSpPr>
        <p:spPr>
          <a:xfrm>
            <a:off x="2985615" y="2148501"/>
            <a:ext cx="8368185" cy="307777"/>
          </a:xfrm>
          <a:prstGeom prst="rect">
            <a:avLst/>
          </a:prstGeom>
          <a:noFill/>
        </p:spPr>
        <p:txBody>
          <a:bodyPr wrap="square" rtlCol="0">
            <a:spAutoFit/>
          </a:bodyPr>
          <a:lstStyle/>
          <a:p>
            <a:pPr algn="just"/>
            <a:r>
              <a:rPr lang="es-ES" sz="1400" dirty="0"/>
              <a:t>ARME S.A. se compromete a optimizar el consumo de los recursos naturales y las fuentes de energía. </a:t>
            </a:r>
            <a:endParaRPr lang="es-CO" sz="1400" dirty="0"/>
          </a:p>
        </p:txBody>
      </p:sp>
      <p:sp>
        <p:nvSpPr>
          <p:cNvPr id="7" name="CuadroTexto 6"/>
          <p:cNvSpPr txBox="1"/>
          <p:nvPr/>
        </p:nvSpPr>
        <p:spPr>
          <a:xfrm>
            <a:off x="2985612" y="3945538"/>
            <a:ext cx="8368185" cy="2677656"/>
          </a:xfrm>
          <a:prstGeom prst="rect">
            <a:avLst/>
          </a:prstGeom>
          <a:noFill/>
        </p:spPr>
        <p:txBody>
          <a:bodyPr wrap="square" rtlCol="0">
            <a:spAutoFit/>
          </a:bodyPr>
          <a:lstStyle/>
          <a:p>
            <a:pPr algn="just"/>
            <a:r>
              <a:rPr lang="es-CO" sz="1400" dirty="0"/>
              <a:t>Se han realizado jornadas de orden y limpieza para mejorar las condiciones tanto de las plantas, oficinas y su entorno</a:t>
            </a:r>
            <a:r>
              <a:rPr lang="es-CO" sz="1400" dirty="0" smtClean="0"/>
              <a:t>.</a:t>
            </a:r>
          </a:p>
          <a:p>
            <a:pPr algn="just"/>
            <a:r>
              <a:rPr lang="es-CO" sz="1400" dirty="0" smtClean="0"/>
              <a:t>Actualmente la empresa viene implementado el programa de las 5´s, con el fin que todos los colaboradores de la empresa tengamos en optimas condiciones de orden y aseo los puestos de trabajo, adicional  trabajamos en pro del reciclaje y buenas practicas de ahorro.</a:t>
            </a:r>
          </a:p>
          <a:p>
            <a:pPr algn="just"/>
            <a:endParaRPr lang="es-CO" sz="1400" dirty="0"/>
          </a:p>
          <a:p>
            <a:pPr algn="just"/>
            <a:r>
              <a:rPr lang="es-CO" sz="1400" dirty="0" smtClean="0"/>
              <a:t>- Durante el año 2019, la empresa ARME S.A. participó en un programa llamado  “ME SUMO SI… “ de gestión de la energía, esto fue una alianza con la ANDI y CHEC. Se realizaron varias sesiones con todo el personal, con el propósito de generar conciencia en los colaboradores  de la empresa que se suman a esta estrategia en entorno a la gestión energética, convirtiéndonos en referentes al tema de responsabilidad ambiental</a:t>
            </a:r>
            <a:endParaRPr lang="es-CO" sz="1400" dirty="0" smtClean="0"/>
          </a:p>
          <a:p>
            <a:pPr algn="just"/>
            <a:endParaRPr lang="es-CO" sz="1400" dirty="0"/>
          </a:p>
          <a:p>
            <a:pPr algn="just"/>
            <a:endParaRPr lang="es-CO" sz="1400" dirty="0" smtClean="0"/>
          </a:p>
        </p:txBody>
      </p:sp>
      <p:sp>
        <p:nvSpPr>
          <p:cNvPr id="8" name="CuadroTexto 7"/>
          <p:cNvSpPr txBox="1"/>
          <p:nvPr/>
        </p:nvSpPr>
        <p:spPr>
          <a:xfrm>
            <a:off x="2985613" y="3066507"/>
            <a:ext cx="8368185" cy="307777"/>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ARME S.A. cuenta con una política de adecuada separación de residuos generados en los procesos. . </a:t>
            </a:r>
            <a:endParaRPr lang="es-CO" dirty="0"/>
          </a:p>
        </p:txBody>
      </p:sp>
    </p:spTree>
    <p:extLst>
      <p:ext uri="{BB962C8B-B14F-4D97-AF65-F5344CB8AC3E}">
        <p14:creationId xmlns:p14="http://schemas.microsoft.com/office/powerpoint/2010/main" val="34678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vert="horz" lIns="91440" tIns="45720" rIns="91440" bIns="45720" rtlCol="0" anchor="ctr">
            <a:normAutofit/>
          </a:bodyPr>
          <a:lstStyle/>
          <a:p>
            <a:r>
              <a:rPr lang="es-CO" sz="2800" b="1" dirty="0">
                <a:solidFill>
                  <a:srgbClr val="002060"/>
                </a:solidFill>
                <a:effectLst>
                  <a:outerShdw blurRad="38100" dist="38100" dir="2700000" algn="tl">
                    <a:srgbClr val="000000">
                      <a:alpha val="43137"/>
                    </a:srgbClr>
                  </a:outerShdw>
                </a:effectLst>
              </a:rPr>
              <a:t>Medio Ambiente: </a:t>
            </a:r>
            <a:br>
              <a:rPr lang="es-CO" sz="2800" b="1" dirty="0">
                <a:solidFill>
                  <a:srgbClr val="002060"/>
                </a:solidFill>
                <a:effectLst>
                  <a:outerShdw blurRad="38100" dist="38100" dir="2700000" algn="tl">
                    <a:srgbClr val="000000">
                      <a:alpha val="43137"/>
                    </a:srgbClr>
                  </a:outerShdw>
                </a:effectLst>
              </a:rPr>
            </a:br>
            <a:r>
              <a:rPr lang="es-CO" sz="2800" b="1" dirty="0">
                <a:solidFill>
                  <a:srgbClr val="002060"/>
                </a:solidFill>
                <a:effectLst>
                  <a:outerShdw blurRad="38100" dist="38100" dir="2700000" algn="tl">
                    <a:srgbClr val="000000">
                      <a:alpha val="43137"/>
                    </a:srgbClr>
                  </a:outerShdw>
                </a:effectLst>
              </a:rPr>
              <a:t>Principio No. 9: Las Empresas deben favorecer el desarrollo y la difusión de las tecnologías respetuosas con el medio ambiente</a:t>
            </a:r>
          </a:p>
        </p:txBody>
      </p:sp>
      <p:sp>
        <p:nvSpPr>
          <p:cNvPr id="3" name="Marcador de contenido 2"/>
          <p:cNvSpPr>
            <a:spLocks noGrp="1"/>
          </p:cNvSpPr>
          <p:nvPr>
            <p:ph idx="1"/>
          </p:nvPr>
        </p:nvSpPr>
        <p:spPr/>
        <p:txBody>
          <a:bodyPr>
            <a:normAutofit/>
          </a:bodyPr>
          <a:lstStyle/>
          <a:p>
            <a:pPr algn="just"/>
            <a:endParaRPr lang="es-CO" sz="2000" b="1" dirty="0" smtClean="0">
              <a:solidFill>
                <a:srgbClr val="002060"/>
              </a:solidFill>
              <a:effectLst>
                <a:outerShdw blurRad="38100" dist="38100" dir="2700000" algn="tl">
                  <a:srgbClr val="000000">
                    <a:alpha val="43137"/>
                  </a:srgbClr>
                </a:outerShdw>
              </a:effectLst>
            </a:endParaRPr>
          </a:p>
          <a:p>
            <a:pPr algn="just"/>
            <a:r>
              <a:rPr lang="es-CO" sz="2000" b="1" dirty="0" smtClean="0">
                <a:solidFill>
                  <a:srgbClr val="002060"/>
                </a:solidFill>
                <a:effectLst>
                  <a:outerShdw blurRad="38100" dist="38100" dir="2700000" algn="tl">
                    <a:srgbClr val="000000">
                      <a:alpha val="43137"/>
                    </a:srgbClr>
                  </a:outerShdw>
                </a:effectLst>
              </a:rPr>
              <a:t>COMPROMISO</a:t>
            </a:r>
            <a:r>
              <a:rPr lang="es-CO" sz="2000" b="1" dirty="0">
                <a:solidFill>
                  <a:srgbClr val="002060"/>
                </a:solidFill>
                <a:effectLst>
                  <a:outerShdw blurRad="38100" dist="38100" dir="2700000" algn="tl">
                    <a:srgbClr val="000000">
                      <a:alpha val="43137"/>
                    </a:srgbClr>
                  </a:outerShdw>
                </a:effectLst>
              </a:rPr>
              <a:t>:</a:t>
            </a:r>
          </a:p>
          <a:p>
            <a:pPr algn="just"/>
            <a:endParaRPr lang="es-CO" sz="2000" b="1" dirty="0">
              <a:solidFill>
                <a:srgbClr val="002060"/>
              </a:solidFill>
              <a:effectLst>
                <a:outerShdw blurRad="38100" dist="38100" dir="2700000" algn="tl">
                  <a:srgbClr val="000000">
                    <a:alpha val="43137"/>
                  </a:srgbClr>
                </a:outerShdw>
              </a:effectLst>
            </a:endParaRPr>
          </a:p>
          <a:p>
            <a:pPr marL="0" algn="just"/>
            <a:r>
              <a:rPr lang="es-CO" sz="2000" b="1" dirty="0">
                <a:solidFill>
                  <a:srgbClr val="002060"/>
                </a:solidFill>
                <a:effectLst>
                  <a:outerShdw blurRad="38100" dist="38100" dir="2700000" algn="tl">
                    <a:srgbClr val="000000">
                      <a:alpha val="43137"/>
                    </a:srgbClr>
                  </a:outerShdw>
                </a:effectLst>
              </a:rPr>
              <a:t>POLITICA:</a:t>
            </a:r>
            <a:endParaRPr lang="es-CO" sz="2000" dirty="0"/>
          </a:p>
          <a:p>
            <a:pPr marL="0" indent="0" algn="just">
              <a:buNone/>
            </a:pPr>
            <a:endParaRPr lang="es-CO" sz="2000" b="1" dirty="0">
              <a:solidFill>
                <a:srgbClr val="002060"/>
              </a:solidFill>
              <a:effectLst>
                <a:outerShdw blurRad="38100" dist="38100" dir="2700000" algn="tl">
                  <a:srgbClr val="000000">
                    <a:alpha val="43137"/>
                  </a:srgbClr>
                </a:outerShdw>
              </a:effectLst>
            </a:endParaRPr>
          </a:p>
          <a:p>
            <a:pPr algn="just"/>
            <a:r>
              <a:rPr lang="es-CO" sz="2000" b="1" dirty="0">
                <a:solidFill>
                  <a:srgbClr val="002060"/>
                </a:solidFill>
                <a:effectLst>
                  <a:outerShdw blurRad="38100" dist="38100" dir="2700000" algn="tl">
                    <a:srgbClr val="000000">
                      <a:alpha val="43137"/>
                    </a:srgbClr>
                  </a:outerShdw>
                </a:effectLst>
              </a:rPr>
              <a:t>ACCIONES: </a:t>
            </a:r>
          </a:p>
          <a:p>
            <a:endParaRPr lang="es-CO" sz="2000" dirty="0"/>
          </a:p>
        </p:txBody>
      </p:sp>
      <p:sp>
        <p:nvSpPr>
          <p:cNvPr id="4" name="CuadroTexto 3"/>
          <p:cNvSpPr txBox="1"/>
          <p:nvPr/>
        </p:nvSpPr>
        <p:spPr>
          <a:xfrm>
            <a:off x="2985613" y="2217390"/>
            <a:ext cx="8368185" cy="523220"/>
          </a:xfrm>
          <a:prstGeom prst="rect">
            <a:avLst/>
          </a:prstGeom>
          <a:noFill/>
        </p:spPr>
        <p:txBody>
          <a:bodyPr wrap="square" rtlCol="0">
            <a:spAutoFit/>
          </a:bodyPr>
          <a:lstStyle/>
          <a:p>
            <a:pPr algn="just">
              <a:defRPr/>
            </a:pPr>
            <a:r>
              <a:rPr lang="es-ES" sz="1400" dirty="0" smtClean="0"/>
              <a:t>ARME </a:t>
            </a:r>
            <a:r>
              <a:rPr lang="es-ES" sz="1400" dirty="0"/>
              <a:t>S.A. </a:t>
            </a:r>
            <a:r>
              <a:rPr lang="es-ES" sz="1400" dirty="0" smtClean="0"/>
              <a:t>esta comprometido en desarrollar e incorporar tecnologías a </a:t>
            </a:r>
            <a:r>
              <a:rPr lang="es-ES" sz="1400" dirty="0"/>
              <a:t>su </a:t>
            </a:r>
            <a:r>
              <a:rPr lang="es-ES" sz="1400" dirty="0" smtClean="0"/>
              <a:t>operación,  que </a:t>
            </a:r>
            <a:r>
              <a:rPr lang="es-ES" sz="1400" dirty="0"/>
              <a:t>no generan impacto negativos sobre el medio ambiente.</a:t>
            </a:r>
            <a:endParaRPr lang="es-CO" sz="1400" dirty="0"/>
          </a:p>
        </p:txBody>
      </p:sp>
      <p:sp>
        <p:nvSpPr>
          <p:cNvPr id="5" name="CuadroTexto 4"/>
          <p:cNvSpPr txBox="1"/>
          <p:nvPr/>
        </p:nvSpPr>
        <p:spPr>
          <a:xfrm>
            <a:off x="2985614" y="3062488"/>
            <a:ext cx="8368185" cy="523220"/>
          </a:xfrm>
          <a:prstGeom prst="rect">
            <a:avLst/>
          </a:prstGeom>
          <a:solidFill>
            <a:schemeClr val="bg1">
              <a:lumMod val="95000"/>
            </a:schemeClr>
          </a:solidFill>
        </p:spPr>
        <p:txBody>
          <a:bodyPr wrap="square" rtlCol="0">
            <a:spAutoFit/>
          </a:bodyPr>
          <a:lstStyle>
            <a:defPPr>
              <a:defRPr lang="es-CO"/>
            </a:defPPr>
            <a:lvl1pPr algn="just">
              <a:defRPr sz="1400"/>
            </a:lvl1pPr>
          </a:lstStyle>
          <a:p>
            <a:r>
              <a:rPr lang="es-ES" dirty="0"/>
              <a:t>La naturaleza del proceso productivo de ARME S.A.  y la tecnología que ha incorporado a su operación, no generan impacto negativos sobre el medio ambiente.</a:t>
            </a:r>
            <a:endParaRPr lang="es-CO" dirty="0"/>
          </a:p>
        </p:txBody>
      </p:sp>
      <p:sp>
        <p:nvSpPr>
          <p:cNvPr id="7" name="CuadroTexto 6"/>
          <p:cNvSpPr txBox="1"/>
          <p:nvPr/>
        </p:nvSpPr>
        <p:spPr>
          <a:xfrm>
            <a:off x="2985613" y="3977473"/>
            <a:ext cx="8368185" cy="1384995"/>
          </a:xfrm>
          <a:prstGeom prst="rect">
            <a:avLst/>
          </a:prstGeom>
          <a:noFill/>
        </p:spPr>
        <p:txBody>
          <a:bodyPr wrap="square" rtlCol="0">
            <a:spAutoFit/>
          </a:bodyPr>
          <a:lstStyle/>
          <a:p>
            <a:pPr algn="just">
              <a:defRPr/>
            </a:pPr>
            <a:r>
              <a:rPr lang="es-ES" sz="1400" dirty="0" smtClean="0"/>
              <a:t>ARME cuenta con un área de proyectos enfocada a la mejora, adecuación e instalación de nueva maquinaria en la planta de producción, </a:t>
            </a:r>
            <a:r>
              <a:rPr lang="es-ES" sz="1400" dirty="0" smtClean="0"/>
              <a:t>desde el año 2016 </a:t>
            </a:r>
            <a:r>
              <a:rPr lang="es-ES" sz="1400" dirty="0" smtClean="0"/>
              <a:t>se hizo adquisición de 4 nuevas maquinas para la planta, las cuales se han evaluado desde el punto de vista  ambiental y se han seleccionado por su alto compromiso ambiental y su poco impacto</a:t>
            </a:r>
          </a:p>
          <a:p>
            <a:pPr algn="just">
              <a:defRPr/>
            </a:pPr>
            <a:r>
              <a:rPr lang="es-ES" sz="1400" dirty="0" smtClean="0"/>
              <a:t>Se tienen identificados elementos críticos que impactan el ambiente, sobre los dos principales se han evaluado posibilidades de sustitución en el proceso de marcación de producto (video jet ) y en el uso de </a:t>
            </a:r>
            <a:r>
              <a:rPr lang="es-ES" sz="1400" dirty="0" smtClean="0"/>
              <a:t>asbesto.</a:t>
            </a:r>
            <a:endParaRPr lang="es-CO" sz="1400" dirty="0"/>
          </a:p>
        </p:txBody>
      </p:sp>
    </p:spTree>
    <p:extLst>
      <p:ext uri="{BB962C8B-B14F-4D97-AF65-F5344CB8AC3E}">
        <p14:creationId xmlns:p14="http://schemas.microsoft.com/office/powerpoint/2010/main" val="86014483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939</TotalTime>
  <Words>1945</Words>
  <Application>Microsoft Office PowerPoint</Application>
  <PresentationFormat>Panorámica</PresentationFormat>
  <Paragraphs>132</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1. Derechos Humano:  Principio No. 1: Las Empresas deben apoyar y respetar la protección de los derechos humanos fundamentales reconocidos universalmente, dentro de su ámbito de influencia.</vt:lpstr>
      <vt:lpstr>1. Derechos Humano:  Principio No. 2: Las Empresas deben asegurarse de que sus empresas no son cómplices de la vulneración de los derechos humanos</vt:lpstr>
      <vt:lpstr>Estándares Laborales:  Principio No. 3: Las empresas deben apoyar la libertad de Asociación y el reconocimiento efectivo del derecho  a la negociación colectiva. </vt:lpstr>
      <vt:lpstr>Estándares Laborales:  Principio No. 4: Las Empresas deben apoyar la eliminación de toda forma de trabajo forzoso o realizado bajo coacción. </vt:lpstr>
      <vt:lpstr>Estándares Laborales:  Principio No. 5 : Las Empresas deben apoyar la erradicación del trabajo infantil. </vt:lpstr>
      <vt:lpstr>Estándares Laborales:  Principio No. 6: Las Empresas deben apoyar la abolición de las prácticas de discriminación en el empleo y ocupación. </vt:lpstr>
      <vt:lpstr>Medio Ambiente:  Principio No. 7:Las Empresas deberán mantener un enfoque preventivo que favorezca el medio ambiente. </vt:lpstr>
      <vt:lpstr>Medio Ambiente:  Principio No. 8:   Las empresas deben fomentar las iniciativas que promuevan una mayor responsabilidad ambiental.</vt:lpstr>
      <vt:lpstr>Medio Ambiente:  Principio No. 9: Las Empresas deben favorecer el desarrollo y la difusión de las tecnologías respetuosas con el medio ambiente</vt:lpstr>
      <vt:lpstr>Anticorrupción:  Principio No. 10: Las Empresas deben trabajar en contra de la corrupción en todas sus formas, incluidas la extorsión y el soborno.</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DECLARACIÓN DE COMPROMISO GERENCIAL ARME S.A</dc:title>
  <dc:creator>Claudia Castaño</dc:creator>
  <cp:lastModifiedBy>Andrea Estrada Velez</cp:lastModifiedBy>
  <cp:revision>65</cp:revision>
  <dcterms:created xsi:type="dcterms:W3CDTF">2015-02-03T14:23:59Z</dcterms:created>
  <dcterms:modified xsi:type="dcterms:W3CDTF">2020-01-27T22:01:34Z</dcterms:modified>
</cp:coreProperties>
</file>