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85" r:id="rId6"/>
    <p:sldId id="260" r:id="rId7"/>
    <p:sldId id="261" r:id="rId8"/>
    <p:sldId id="296" r:id="rId9"/>
    <p:sldId id="262" r:id="rId10"/>
    <p:sldId id="277" r:id="rId11"/>
    <p:sldId id="266" r:id="rId12"/>
    <p:sldId id="271" r:id="rId13"/>
    <p:sldId id="272" r:id="rId14"/>
    <p:sldId id="280" r:id="rId15"/>
    <p:sldId id="283" r:id="rId16"/>
    <p:sldId id="284" r:id="rId17"/>
    <p:sldId id="264" r:id="rId18"/>
    <p:sldId id="265" r:id="rId19"/>
    <p:sldId id="288" r:id="rId20"/>
    <p:sldId id="281" r:id="rId21"/>
    <p:sldId id="276" r:id="rId22"/>
    <p:sldId id="268" r:id="rId23"/>
    <p:sldId id="282" r:id="rId24"/>
    <p:sldId id="263" r:id="rId25"/>
    <p:sldId id="269" r:id="rId26"/>
    <p:sldId id="287" r:id="rId27"/>
    <p:sldId id="273" r:id="rId28"/>
    <p:sldId id="274" r:id="rId29"/>
    <p:sldId id="289" r:id="rId30"/>
    <p:sldId id="290" r:id="rId31"/>
    <p:sldId id="291" r:id="rId32"/>
    <p:sldId id="292" r:id="rId33"/>
    <p:sldId id="293" r:id="rId34"/>
    <p:sldId id="294" r:id="rId35"/>
    <p:sldId id="295" r:id="rId36"/>
  </p:sldIdLst>
  <p:sldSz cx="12192000" cy="6858000"/>
  <p:notesSz cx="6797675" cy="992663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Xavier Agulló" initials="FXA" lastIdx="36" clrIdx="0">
    <p:extLst>
      <p:ext uri="{19B8F6BF-5375-455C-9EA6-DF929625EA0E}">
        <p15:presenceInfo xmlns:p15="http://schemas.microsoft.com/office/powerpoint/2012/main" userId="822fa9da17c4c419" providerId="Windows Live"/>
      </p:ext>
    </p:extLst>
  </p:cmAuthor>
  <p:cmAuthor id="2" name="Juan Jose Urquia Ornelas" initials="JJUO" lastIdx="7" clrIdx="1">
    <p:extLst>
      <p:ext uri="{19B8F6BF-5375-455C-9EA6-DF929625EA0E}">
        <p15:presenceInfo xmlns:p15="http://schemas.microsoft.com/office/powerpoint/2012/main" userId="abc347c5fb5cbf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027"/>
    <a:srgbClr val="A3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99" autoAdjust="0"/>
    <p:restoredTop sz="94249" autoAdjust="0"/>
  </p:normalViewPr>
  <p:slideViewPr>
    <p:cSldViewPr snapToGrid="0" snapToObjects="1">
      <p:cViewPr varScale="1">
        <p:scale>
          <a:sx n="92" d="100"/>
          <a:sy n="92" d="100"/>
        </p:scale>
        <p:origin x="49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6T11:26:30.922" idx="28">
    <p:pos x="7680" y="0"/>
    <p:text>Añadir núm. de pág.</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11T13:16:05.803" idx="12">
    <p:pos x="10" y="10"/>
    <p:text>Update a partir de la revisió del word de les polítiques</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1865E-BD00-4605-BDAA-777DA4CE1FB0}"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ca-ES"/>
        </a:p>
      </dgm:t>
    </dgm:pt>
    <dgm:pt modelId="{4512F0C8-0B67-414D-8A39-E8D8A7CA5CDB}">
      <dgm:prSet phldrT="[Text]"/>
      <dgm:spPr/>
      <dgm:t>
        <a:bodyPr/>
        <a:lstStyle/>
        <a:p>
          <a:r>
            <a:rPr lang="ca-ES" b="0" i="0" dirty="0" err="1">
              <a:latin typeface="Open Sans Light" charset="0"/>
              <a:ea typeface="Open Sans Light" charset="0"/>
              <a:cs typeface="Open Sans Light" charset="0"/>
            </a:rPr>
            <a:t>Consejos</a:t>
          </a:r>
          <a:r>
            <a:rPr lang="ca-ES" b="0" i="0" dirty="0">
              <a:latin typeface="Open Sans Light" charset="0"/>
              <a:ea typeface="Open Sans Light" charset="0"/>
              <a:cs typeface="Open Sans Light" charset="0"/>
            </a:rPr>
            <a:t> </a:t>
          </a:r>
          <a:r>
            <a:rPr lang="ca-ES" b="0" i="0" dirty="0" err="1">
              <a:latin typeface="Open Sans Light" charset="0"/>
              <a:ea typeface="Open Sans Light" charset="0"/>
              <a:cs typeface="Open Sans Light" charset="0"/>
            </a:rPr>
            <a:t>Administración</a:t>
          </a:r>
          <a:endParaRPr lang="ca-ES" b="0" i="0" dirty="0">
            <a:latin typeface="Open Sans Light" charset="0"/>
            <a:ea typeface="Open Sans Light" charset="0"/>
            <a:cs typeface="Open Sans Light" charset="0"/>
          </a:endParaRPr>
        </a:p>
      </dgm:t>
    </dgm:pt>
    <dgm:pt modelId="{4A406A9C-4CBE-415A-AF80-7221AA80881F}" type="parTrans" cxnId="{45A6E3DB-43CB-441C-A5D3-BD44A3F18B1C}">
      <dgm:prSet/>
      <dgm:spPr/>
      <dgm:t>
        <a:bodyPr/>
        <a:lstStyle/>
        <a:p>
          <a:endParaRPr lang="ca-ES"/>
        </a:p>
      </dgm:t>
    </dgm:pt>
    <dgm:pt modelId="{3703A086-AA45-4A2B-B0DC-755569D083FC}" type="sibTrans" cxnId="{45A6E3DB-43CB-441C-A5D3-BD44A3F18B1C}">
      <dgm:prSet/>
      <dgm:spPr/>
      <dgm:t>
        <a:bodyPr/>
        <a:lstStyle/>
        <a:p>
          <a:endParaRPr lang="ca-ES"/>
        </a:p>
      </dgm:t>
    </dgm:pt>
    <dgm:pt modelId="{054B0DFF-B1E9-477C-9DD0-A4315DA6AE52}">
      <dgm:prSet phldrT="[Text]"/>
      <dgm:spPr/>
      <dgm:t>
        <a:bodyPr/>
        <a:lstStyle/>
        <a:p>
          <a:r>
            <a:rPr lang="ca-ES" b="0" i="0" dirty="0">
              <a:latin typeface="Open Sans Light" charset="0"/>
              <a:ea typeface="Open Sans Light" charset="0"/>
              <a:cs typeface="Open Sans Light" charset="0"/>
            </a:rPr>
            <a:t>Dir. Comercial</a:t>
          </a:r>
        </a:p>
      </dgm:t>
    </dgm:pt>
    <dgm:pt modelId="{A72E3AFB-731D-4EB3-A7F7-800B2DC6D3B7}" type="parTrans" cxnId="{21301CFA-701C-4335-99D8-C95998BBCD8E}">
      <dgm:prSet/>
      <dgm:spPr>
        <a:ln>
          <a:solidFill>
            <a:srgbClr val="C00000"/>
          </a:solidFill>
        </a:ln>
      </dgm:spPr>
      <dgm:t>
        <a:bodyPr/>
        <a:lstStyle/>
        <a:p>
          <a:endParaRPr lang="ca-ES"/>
        </a:p>
      </dgm:t>
    </dgm:pt>
    <dgm:pt modelId="{0D2D215C-378E-4347-BA2F-8D441C4888B8}" type="sibTrans" cxnId="{21301CFA-701C-4335-99D8-C95998BBCD8E}">
      <dgm:prSet/>
      <dgm:spPr/>
      <dgm:t>
        <a:bodyPr/>
        <a:lstStyle/>
        <a:p>
          <a:endParaRPr lang="ca-ES"/>
        </a:p>
      </dgm:t>
    </dgm:pt>
    <dgm:pt modelId="{3423DD48-BD0F-4887-9C02-ABD2BE1334DA}">
      <dgm:prSet phldrT="[Text]"/>
      <dgm:spPr/>
      <dgm:t>
        <a:bodyPr/>
        <a:lstStyle/>
        <a:p>
          <a:r>
            <a:rPr lang="ca-ES" b="0" i="0" dirty="0">
              <a:latin typeface="Open Sans Light" charset="0"/>
              <a:ea typeface="Open Sans Light" charset="0"/>
              <a:cs typeface="Open Sans Light" charset="0"/>
            </a:rPr>
            <a:t>Dir. </a:t>
          </a:r>
          <a:r>
            <a:rPr lang="ca-ES" b="0" i="0" dirty="0" err="1">
              <a:latin typeface="Open Sans Light" charset="0"/>
              <a:ea typeface="Open Sans Light" charset="0"/>
              <a:cs typeface="Open Sans Light" charset="0"/>
            </a:rPr>
            <a:t>Financiera</a:t>
          </a:r>
          <a:endParaRPr lang="ca-ES" b="0" i="0" dirty="0">
            <a:latin typeface="Open Sans Light" charset="0"/>
            <a:ea typeface="Open Sans Light" charset="0"/>
            <a:cs typeface="Open Sans Light" charset="0"/>
          </a:endParaRPr>
        </a:p>
      </dgm:t>
    </dgm:pt>
    <dgm:pt modelId="{8573A0C5-0E0C-4F3C-8EEA-EDEDACB20DDA}" type="parTrans" cxnId="{06BD8C9B-5025-4DCF-A6EC-550D77614832}">
      <dgm:prSet/>
      <dgm:spPr>
        <a:ln>
          <a:solidFill>
            <a:srgbClr val="C00000"/>
          </a:solidFill>
        </a:ln>
      </dgm:spPr>
      <dgm:t>
        <a:bodyPr/>
        <a:lstStyle/>
        <a:p>
          <a:endParaRPr lang="ca-ES"/>
        </a:p>
      </dgm:t>
    </dgm:pt>
    <dgm:pt modelId="{00BF9DB0-DDB2-450F-AE5B-8C69EEF904BB}" type="sibTrans" cxnId="{06BD8C9B-5025-4DCF-A6EC-550D77614832}">
      <dgm:prSet/>
      <dgm:spPr/>
      <dgm:t>
        <a:bodyPr/>
        <a:lstStyle/>
        <a:p>
          <a:endParaRPr lang="ca-ES"/>
        </a:p>
      </dgm:t>
    </dgm:pt>
    <dgm:pt modelId="{069D27DB-6445-4980-BF4C-1263BF2D140F}">
      <dgm:prSet phldrT="[Text]"/>
      <dgm:spPr/>
      <dgm:t>
        <a:bodyPr/>
        <a:lstStyle/>
        <a:p>
          <a:r>
            <a:rPr lang="ca-ES" b="0" i="0" dirty="0">
              <a:latin typeface="Open Sans Light" charset="0"/>
              <a:ea typeface="Open Sans Light" charset="0"/>
              <a:cs typeface="Open Sans Light" charset="0"/>
            </a:rPr>
            <a:t>Dir. </a:t>
          </a:r>
          <a:r>
            <a:rPr lang="ca-ES" b="0" i="0" dirty="0" err="1">
              <a:latin typeface="Open Sans Light" charset="0"/>
              <a:ea typeface="Open Sans Light" charset="0"/>
              <a:cs typeface="Open Sans Light" charset="0"/>
            </a:rPr>
            <a:t>IT</a:t>
          </a:r>
          <a:endParaRPr lang="ca-ES" b="0" i="0" dirty="0">
            <a:latin typeface="Open Sans Light" charset="0"/>
            <a:ea typeface="Open Sans Light" charset="0"/>
            <a:cs typeface="Open Sans Light" charset="0"/>
          </a:endParaRPr>
        </a:p>
      </dgm:t>
    </dgm:pt>
    <dgm:pt modelId="{4B70DD9E-640F-4FD4-AB42-52249A125356}" type="parTrans" cxnId="{9AC225AE-7666-4FAF-824B-00285DAD3806}">
      <dgm:prSet/>
      <dgm:spPr>
        <a:ln>
          <a:solidFill>
            <a:srgbClr val="C00000"/>
          </a:solidFill>
        </a:ln>
      </dgm:spPr>
      <dgm:t>
        <a:bodyPr/>
        <a:lstStyle/>
        <a:p>
          <a:endParaRPr lang="ca-ES"/>
        </a:p>
      </dgm:t>
    </dgm:pt>
    <dgm:pt modelId="{538C96E2-F525-45D5-ADC6-645A423167EA}" type="sibTrans" cxnId="{9AC225AE-7666-4FAF-824B-00285DAD3806}">
      <dgm:prSet/>
      <dgm:spPr/>
      <dgm:t>
        <a:bodyPr/>
        <a:lstStyle/>
        <a:p>
          <a:endParaRPr lang="ca-ES"/>
        </a:p>
      </dgm:t>
    </dgm:pt>
    <dgm:pt modelId="{8A0F20B4-1B1D-433B-BF20-C9809F7FE38B}">
      <dgm:prSet phldrT="[Text]"/>
      <dgm:spPr/>
      <dgm:t>
        <a:bodyPr/>
        <a:lstStyle/>
        <a:p>
          <a:r>
            <a:rPr lang="ca-ES" b="0" i="0" dirty="0">
              <a:latin typeface="Open Sans Light" charset="0"/>
              <a:ea typeface="Open Sans Light" charset="0"/>
              <a:cs typeface="Open Sans Light" charset="0"/>
            </a:rPr>
            <a:t>Dir. Técnica</a:t>
          </a:r>
        </a:p>
      </dgm:t>
    </dgm:pt>
    <dgm:pt modelId="{C566E663-0042-4AAA-BA33-DF5A4B9FE5D8}" type="parTrans" cxnId="{344347D2-3153-48AA-8988-EA8346B8753C}">
      <dgm:prSet/>
      <dgm:spPr>
        <a:ln>
          <a:solidFill>
            <a:srgbClr val="C00000"/>
          </a:solidFill>
        </a:ln>
      </dgm:spPr>
      <dgm:t>
        <a:bodyPr/>
        <a:lstStyle/>
        <a:p>
          <a:endParaRPr lang="ca-ES"/>
        </a:p>
      </dgm:t>
    </dgm:pt>
    <dgm:pt modelId="{E800A7A1-CF4D-4DED-BF41-5E1A28DDDB2A}" type="sibTrans" cxnId="{344347D2-3153-48AA-8988-EA8346B8753C}">
      <dgm:prSet/>
      <dgm:spPr/>
      <dgm:t>
        <a:bodyPr/>
        <a:lstStyle/>
        <a:p>
          <a:endParaRPr lang="ca-ES"/>
        </a:p>
      </dgm:t>
    </dgm:pt>
    <dgm:pt modelId="{F08C98B2-97C3-47F6-92D4-D5AC9651DDE9}">
      <dgm:prSet phldrT="[Text]"/>
      <dgm:spPr/>
      <dgm:t>
        <a:bodyPr/>
        <a:lstStyle/>
        <a:p>
          <a:r>
            <a:rPr lang="ca-ES" b="0" i="0" dirty="0" err="1">
              <a:latin typeface="Open Sans Light" charset="0"/>
              <a:ea typeface="Open Sans Light" charset="0"/>
              <a:cs typeface="Open Sans Light" charset="0"/>
            </a:rPr>
            <a:t>CEO</a:t>
          </a:r>
          <a:r>
            <a:rPr lang="ca-ES" b="0" i="0" dirty="0">
              <a:latin typeface="Open Sans Light" charset="0"/>
              <a:ea typeface="Open Sans Light" charset="0"/>
              <a:cs typeface="Open Sans Light" charset="0"/>
            </a:rPr>
            <a:t>/</a:t>
          </a:r>
          <a:r>
            <a:rPr lang="ca-ES" b="0" i="0" dirty="0" err="1">
              <a:latin typeface="Open Sans Light" charset="0"/>
              <a:ea typeface="Open Sans Light" charset="0"/>
              <a:cs typeface="Open Sans Light" charset="0"/>
            </a:rPr>
            <a:t>Consejero</a:t>
          </a:r>
          <a:r>
            <a:rPr lang="ca-ES" b="0" i="0" dirty="0">
              <a:latin typeface="Open Sans Light" charset="0"/>
              <a:ea typeface="Open Sans Light" charset="0"/>
              <a:cs typeface="Open Sans Light" charset="0"/>
            </a:rPr>
            <a:t> </a:t>
          </a:r>
          <a:r>
            <a:rPr lang="ca-ES" b="0" i="0" dirty="0" err="1">
              <a:latin typeface="Open Sans Light" charset="0"/>
              <a:ea typeface="Open Sans Light" charset="0"/>
              <a:cs typeface="Open Sans Light" charset="0"/>
            </a:rPr>
            <a:t>Delegado</a:t>
          </a:r>
          <a:endParaRPr lang="ca-ES" b="0" i="0" dirty="0">
            <a:latin typeface="Open Sans Light" charset="0"/>
            <a:ea typeface="Open Sans Light" charset="0"/>
            <a:cs typeface="Open Sans Light" charset="0"/>
          </a:endParaRPr>
        </a:p>
      </dgm:t>
    </dgm:pt>
    <dgm:pt modelId="{7CD616F3-7ED7-4F21-B19B-6AE56E9DC184}" type="parTrans" cxnId="{D6F62029-65DB-4ADA-94A3-25D7B6A5BF22}">
      <dgm:prSet/>
      <dgm:spPr/>
      <dgm:t>
        <a:bodyPr/>
        <a:lstStyle/>
        <a:p>
          <a:endParaRPr lang="ca-ES"/>
        </a:p>
      </dgm:t>
    </dgm:pt>
    <dgm:pt modelId="{CF2B0130-0297-4AB8-8E11-A3F78D92CE27}" type="sibTrans" cxnId="{D6F62029-65DB-4ADA-94A3-25D7B6A5BF22}">
      <dgm:prSet/>
      <dgm:spPr/>
      <dgm:t>
        <a:bodyPr/>
        <a:lstStyle/>
        <a:p>
          <a:endParaRPr lang="ca-ES"/>
        </a:p>
      </dgm:t>
    </dgm:pt>
    <dgm:pt modelId="{112E4235-C33C-431E-AE59-FBE341068018}" type="pres">
      <dgm:prSet presAssocID="{40D1865E-BD00-4605-BDAA-777DA4CE1FB0}" presName="Name0" presStyleCnt="0">
        <dgm:presLayoutVars>
          <dgm:orgChart val="1"/>
          <dgm:chPref val="1"/>
          <dgm:dir/>
          <dgm:animOne val="branch"/>
          <dgm:animLvl val="lvl"/>
          <dgm:resizeHandles/>
        </dgm:presLayoutVars>
      </dgm:prSet>
      <dgm:spPr/>
      <dgm:t>
        <a:bodyPr/>
        <a:lstStyle/>
        <a:p>
          <a:endParaRPr lang="es-ES"/>
        </a:p>
      </dgm:t>
    </dgm:pt>
    <dgm:pt modelId="{32D92461-5FD6-4DB8-B383-838608790836}" type="pres">
      <dgm:prSet presAssocID="{4512F0C8-0B67-414D-8A39-E8D8A7CA5CDB}" presName="hierRoot1" presStyleCnt="0">
        <dgm:presLayoutVars>
          <dgm:hierBranch val="init"/>
        </dgm:presLayoutVars>
      </dgm:prSet>
      <dgm:spPr/>
    </dgm:pt>
    <dgm:pt modelId="{5468F287-DF90-49DD-A5ED-8F00586B70FA}" type="pres">
      <dgm:prSet presAssocID="{4512F0C8-0B67-414D-8A39-E8D8A7CA5CDB}" presName="rootComposite1" presStyleCnt="0"/>
      <dgm:spPr/>
    </dgm:pt>
    <dgm:pt modelId="{5B91C10D-714E-459E-9A48-C344A11A4B07}" type="pres">
      <dgm:prSet presAssocID="{4512F0C8-0B67-414D-8A39-E8D8A7CA5CDB}" presName="rootText1" presStyleLbl="alignAcc1" presStyleIdx="0" presStyleCnt="0">
        <dgm:presLayoutVars>
          <dgm:chPref val="3"/>
        </dgm:presLayoutVars>
      </dgm:prSet>
      <dgm:spPr/>
      <dgm:t>
        <a:bodyPr/>
        <a:lstStyle/>
        <a:p>
          <a:endParaRPr lang="es-ES"/>
        </a:p>
      </dgm:t>
    </dgm:pt>
    <dgm:pt modelId="{DE4DC920-09D3-461A-9BBC-5962C995174A}" type="pres">
      <dgm:prSet presAssocID="{4512F0C8-0B67-414D-8A39-E8D8A7CA5CDB}" presName="topArc1" presStyleLbl="parChTrans1D1" presStyleIdx="0" presStyleCnt="12"/>
      <dgm:spPr>
        <a:ln>
          <a:solidFill>
            <a:srgbClr val="C00000"/>
          </a:solidFill>
        </a:ln>
      </dgm:spPr>
    </dgm:pt>
    <dgm:pt modelId="{31004BB8-FF41-4C1F-AB9C-5B51D325F3F8}" type="pres">
      <dgm:prSet presAssocID="{4512F0C8-0B67-414D-8A39-E8D8A7CA5CDB}" presName="bottomArc1" presStyleLbl="parChTrans1D1" presStyleIdx="1" presStyleCnt="12"/>
      <dgm:spPr>
        <a:ln>
          <a:solidFill>
            <a:srgbClr val="C00000"/>
          </a:solidFill>
        </a:ln>
      </dgm:spPr>
    </dgm:pt>
    <dgm:pt modelId="{04349DD8-42D6-426A-9179-B61BB1355717}" type="pres">
      <dgm:prSet presAssocID="{4512F0C8-0B67-414D-8A39-E8D8A7CA5CDB}" presName="topConnNode1" presStyleLbl="node1" presStyleIdx="0" presStyleCnt="0"/>
      <dgm:spPr/>
      <dgm:t>
        <a:bodyPr/>
        <a:lstStyle/>
        <a:p>
          <a:endParaRPr lang="es-ES"/>
        </a:p>
      </dgm:t>
    </dgm:pt>
    <dgm:pt modelId="{10C0F0CB-C79B-4AA2-9BA1-A60C67867B8F}" type="pres">
      <dgm:prSet presAssocID="{4512F0C8-0B67-414D-8A39-E8D8A7CA5CDB}" presName="hierChild2" presStyleCnt="0"/>
      <dgm:spPr/>
    </dgm:pt>
    <dgm:pt modelId="{184DACC1-0E95-40BD-874C-8BF90637987E}" type="pres">
      <dgm:prSet presAssocID="{7CD616F3-7ED7-4F21-B19B-6AE56E9DC184}" presName="Name28" presStyleLbl="parChTrans1D2" presStyleIdx="0" presStyleCnt="1"/>
      <dgm:spPr/>
      <dgm:t>
        <a:bodyPr/>
        <a:lstStyle/>
        <a:p>
          <a:endParaRPr lang="es-ES"/>
        </a:p>
      </dgm:t>
    </dgm:pt>
    <dgm:pt modelId="{F43D8888-1A22-4F0E-937D-A47E15F18D25}" type="pres">
      <dgm:prSet presAssocID="{F08C98B2-97C3-47F6-92D4-D5AC9651DDE9}" presName="hierRoot2" presStyleCnt="0">
        <dgm:presLayoutVars>
          <dgm:hierBranch val="init"/>
        </dgm:presLayoutVars>
      </dgm:prSet>
      <dgm:spPr/>
    </dgm:pt>
    <dgm:pt modelId="{0B832FAB-AB58-4A5C-8B2F-582CFA684044}" type="pres">
      <dgm:prSet presAssocID="{F08C98B2-97C3-47F6-92D4-D5AC9651DDE9}" presName="rootComposite2" presStyleCnt="0"/>
      <dgm:spPr/>
    </dgm:pt>
    <dgm:pt modelId="{D656C9C7-1095-49EB-BCA2-F6924BD391F5}" type="pres">
      <dgm:prSet presAssocID="{F08C98B2-97C3-47F6-92D4-D5AC9651DDE9}" presName="rootText2" presStyleLbl="alignAcc1" presStyleIdx="0" presStyleCnt="0">
        <dgm:presLayoutVars>
          <dgm:chPref val="3"/>
        </dgm:presLayoutVars>
      </dgm:prSet>
      <dgm:spPr/>
      <dgm:t>
        <a:bodyPr/>
        <a:lstStyle/>
        <a:p>
          <a:endParaRPr lang="es-ES"/>
        </a:p>
      </dgm:t>
    </dgm:pt>
    <dgm:pt modelId="{8FAB4137-AB30-4527-B5F8-661A5BE6DBE3}" type="pres">
      <dgm:prSet presAssocID="{F08C98B2-97C3-47F6-92D4-D5AC9651DDE9}" presName="topArc2" presStyleLbl="parChTrans1D1" presStyleIdx="2" presStyleCnt="12"/>
      <dgm:spPr>
        <a:ln>
          <a:solidFill>
            <a:srgbClr val="C00000"/>
          </a:solidFill>
        </a:ln>
      </dgm:spPr>
    </dgm:pt>
    <dgm:pt modelId="{7D6567B5-9619-421B-B7EE-535A9AE11642}" type="pres">
      <dgm:prSet presAssocID="{F08C98B2-97C3-47F6-92D4-D5AC9651DDE9}" presName="bottomArc2" presStyleLbl="parChTrans1D1" presStyleIdx="3" presStyleCnt="12"/>
      <dgm:spPr>
        <a:ln>
          <a:solidFill>
            <a:srgbClr val="C00000"/>
          </a:solidFill>
        </a:ln>
      </dgm:spPr>
    </dgm:pt>
    <dgm:pt modelId="{1FF70000-DE3B-497C-9965-22FC1011EBFA}" type="pres">
      <dgm:prSet presAssocID="{F08C98B2-97C3-47F6-92D4-D5AC9651DDE9}" presName="topConnNode2" presStyleLbl="node2" presStyleIdx="0" presStyleCnt="0"/>
      <dgm:spPr/>
      <dgm:t>
        <a:bodyPr/>
        <a:lstStyle/>
        <a:p>
          <a:endParaRPr lang="es-ES"/>
        </a:p>
      </dgm:t>
    </dgm:pt>
    <dgm:pt modelId="{29189FCA-A050-4973-A41D-C77D69119232}" type="pres">
      <dgm:prSet presAssocID="{F08C98B2-97C3-47F6-92D4-D5AC9651DDE9}" presName="hierChild4" presStyleCnt="0"/>
      <dgm:spPr/>
    </dgm:pt>
    <dgm:pt modelId="{B9053803-028F-4231-8E4D-35E1AD74294C}" type="pres">
      <dgm:prSet presAssocID="{A72E3AFB-731D-4EB3-A7F7-800B2DC6D3B7}" presName="Name28" presStyleLbl="parChTrans1D3" presStyleIdx="0" presStyleCnt="4"/>
      <dgm:spPr/>
      <dgm:t>
        <a:bodyPr/>
        <a:lstStyle/>
        <a:p>
          <a:endParaRPr lang="es-ES"/>
        </a:p>
      </dgm:t>
    </dgm:pt>
    <dgm:pt modelId="{D86C6D15-23E1-40CD-88AC-0609EC2F4A24}" type="pres">
      <dgm:prSet presAssocID="{054B0DFF-B1E9-477C-9DD0-A4315DA6AE52}" presName="hierRoot2" presStyleCnt="0">
        <dgm:presLayoutVars>
          <dgm:hierBranch val="init"/>
        </dgm:presLayoutVars>
      </dgm:prSet>
      <dgm:spPr/>
    </dgm:pt>
    <dgm:pt modelId="{0BB6B59C-5657-4117-B7D4-326B6BC9B802}" type="pres">
      <dgm:prSet presAssocID="{054B0DFF-B1E9-477C-9DD0-A4315DA6AE52}" presName="rootComposite2" presStyleCnt="0"/>
      <dgm:spPr/>
    </dgm:pt>
    <dgm:pt modelId="{556461CF-9249-427D-A26A-BEC338B840C0}" type="pres">
      <dgm:prSet presAssocID="{054B0DFF-B1E9-477C-9DD0-A4315DA6AE52}" presName="rootText2" presStyleLbl="alignAcc1" presStyleIdx="0" presStyleCnt="0">
        <dgm:presLayoutVars>
          <dgm:chPref val="3"/>
        </dgm:presLayoutVars>
      </dgm:prSet>
      <dgm:spPr/>
      <dgm:t>
        <a:bodyPr/>
        <a:lstStyle/>
        <a:p>
          <a:endParaRPr lang="es-ES"/>
        </a:p>
      </dgm:t>
    </dgm:pt>
    <dgm:pt modelId="{951961EB-260F-4FB8-8AD7-49CD790D1650}" type="pres">
      <dgm:prSet presAssocID="{054B0DFF-B1E9-477C-9DD0-A4315DA6AE52}" presName="topArc2" presStyleLbl="parChTrans1D1" presStyleIdx="4" presStyleCnt="12"/>
      <dgm:spPr>
        <a:ln>
          <a:solidFill>
            <a:srgbClr val="C00000"/>
          </a:solidFill>
        </a:ln>
      </dgm:spPr>
    </dgm:pt>
    <dgm:pt modelId="{6BE7A03F-DA8A-44CD-920E-A6D48B697CCE}" type="pres">
      <dgm:prSet presAssocID="{054B0DFF-B1E9-477C-9DD0-A4315DA6AE52}" presName="bottomArc2" presStyleLbl="parChTrans1D1" presStyleIdx="5" presStyleCnt="12"/>
      <dgm:spPr>
        <a:ln>
          <a:solidFill>
            <a:srgbClr val="C00000"/>
          </a:solidFill>
        </a:ln>
      </dgm:spPr>
    </dgm:pt>
    <dgm:pt modelId="{305C078E-43AE-419C-AC5C-1EF65ADF66D9}" type="pres">
      <dgm:prSet presAssocID="{054B0DFF-B1E9-477C-9DD0-A4315DA6AE52}" presName="topConnNode2" presStyleLbl="node3" presStyleIdx="0" presStyleCnt="0"/>
      <dgm:spPr/>
      <dgm:t>
        <a:bodyPr/>
        <a:lstStyle/>
        <a:p>
          <a:endParaRPr lang="es-ES"/>
        </a:p>
      </dgm:t>
    </dgm:pt>
    <dgm:pt modelId="{586DC7D9-8BCF-439A-B75A-BE240E91FA8E}" type="pres">
      <dgm:prSet presAssocID="{054B0DFF-B1E9-477C-9DD0-A4315DA6AE52}" presName="hierChild4" presStyleCnt="0"/>
      <dgm:spPr/>
    </dgm:pt>
    <dgm:pt modelId="{FE9FC3AF-36C7-42DD-B87F-43C156A4FF5D}" type="pres">
      <dgm:prSet presAssocID="{054B0DFF-B1E9-477C-9DD0-A4315DA6AE52}" presName="hierChild5" presStyleCnt="0"/>
      <dgm:spPr/>
    </dgm:pt>
    <dgm:pt modelId="{409A0168-8864-43E6-8928-2C4DED6EADCA}" type="pres">
      <dgm:prSet presAssocID="{8573A0C5-0E0C-4F3C-8EEA-EDEDACB20DDA}" presName="Name28" presStyleLbl="parChTrans1D3" presStyleIdx="1" presStyleCnt="4"/>
      <dgm:spPr/>
      <dgm:t>
        <a:bodyPr/>
        <a:lstStyle/>
        <a:p>
          <a:endParaRPr lang="es-ES"/>
        </a:p>
      </dgm:t>
    </dgm:pt>
    <dgm:pt modelId="{49A1317A-4EB7-407E-AA1B-255BD2BB556E}" type="pres">
      <dgm:prSet presAssocID="{3423DD48-BD0F-4887-9C02-ABD2BE1334DA}" presName="hierRoot2" presStyleCnt="0">
        <dgm:presLayoutVars>
          <dgm:hierBranch val="init"/>
        </dgm:presLayoutVars>
      </dgm:prSet>
      <dgm:spPr/>
    </dgm:pt>
    <dgm:pt modelId="{2D742BCE-D27B-4555-8587-A36AE43BD57E}" type="pres">
      <dgm:prSet presAssocID="{3423DD48-BD0F-4887-9C02-ABD2BE1334DA}" presName="rootComposite2" presStyleCnt="0"/>
      <dgm:spPr/>
    </dgm:pt>
    <dgm:pt modelId="{65707F55-3306-49BF-A57A-6806F9181885}" type="pres">
      <dgm:prSet presAssocID="{3423DD48-BD0F-4887-9C02-ABD2BE1334DA}" presName="rootText2" presStyleLbl="alignAcc1" presStyleIdx="0" presStyleCnt="0">
        <dgm:presLayoutVars>
          <dgm:chPref val="3"/>
        </dgm:presLayoutVars>
      </dgm:prSet>
      <dgm:spPr/>
      <dgm:t>
        <a:bodyPr/>
        <a:lstStyle/>
        <a:p>
          <a:endParaRPr lang="es-ES"/>
        </a:p>
      </dgm:t>
    </dgm:pt>
    <dgm:pt modelId="{05EF41C2-FD24-4B4E-BC0A-1094115AE60F}" type="pres">
      <dgm:prSet presAssocID="{3423DD48-BD0F-4887-9C02-ABD2BE1334DA}" presName="topArc2" presStyleLbl="parChTrans1D1" presStyleIdx="6" presStyleCnt="12"/>
      <dgm:spPr>
        <a:ln>
          <a:solidFill>
            <a:srgbClr val="C00000"/>
          </a:solidFill>
        </a:ln>
      </dgm:spPr>
    </dgm:pt>
    <dgm:pt modelId="{BB1BE7EF-9B75-4E4F-91C0-39641B1C7915}" type="pres">
      <dgm:prSet presAssocID="{3423DD48-BD0F-4887-9C02-ABD2BE1334DA}" presName="bottomArc2" presStyleLbl="parChTrans1D1" presStyleIdx="7" presStyleCnt="12"/>
      <dgm:spPr>
        <a:ln>
          <a:solidFill>
            <a:srgbClr val="C00000"/>
          </a:solidFill>
        </a:ln>
      </dgm:spPr>
    </dgm:pt>
    <dgm:pt modelId="{6B233EC4-9AEB-44B1-9311-820E5B670C12}" type="pres">
      <dgm:prSet presAssocID="{3423DD48-BD0F-4887-9C02-ABD2BE1334DA}" presName="topConnNode2" presStyleLbl="node3" presStyleIdx="0" presStyleCnt="0"/>
      <dgm:spPr/>
      <dgm:t>
        <a:bodyPr/>
        <a:lstStyle/>
        <a:p>
          <a:endParaRPr lang="es-ES"/>
        </a:p>
      </dgm:t>
    </dgm:pt>
    <dgm:pt modelId="{F7904CF8-4703-4D9D-9024-B0FA7403C2A4}" type="pres">
      <dgm:prSet presAssocID="{3423DD48-BD0F-4887-9C02-ABD2BE1334DA}" presName="hierChild4" presStyleCnt="0"/>
      <dgm:spPr/>
    </dgm:pt>
    <dgm:pt modelId="{F38A567B-C8CC-4887-B03A-601B97A9B91B}" type="pres">
      <dgm:prSet presAssocID="{3423DD48-BD0F-4887-9C02-ABD2BE1334DA}" presName="hierChild5" presStyleCnt="0"/>
      <dgm:spPr/>
    </dgm:pt>
    <dgm:pt modelId="{AF81F723-E54B-4D6A-AF25-87AA337112C7}" type="pres">
      <dgm:prSet presAssocID="{C566E663-0042-4AAA-BA33-DF5A4B9FE5D8}" presName="Name28" presStyleLbl="parChTrans1D3" presStyleIdx="2" presStyleCnt="4"/>
      <dgm:spPr/>
      <dgm:t>
        <a:bodyPr/>
        <a:lstStyle/>
        <a:p>
          <a:endParaRPr lang="es-ES"/>
        </a:p>
      </dgm:t>
    </dgm:pt>
    <dgm:pt modelId="{2BF54AB4-00B1-4C29-9716-A49B70F4D261}" type="pres">
      <dgm:prSet presAssocID="{8A0F20B4-1B1D-433B-BF20-C9809F7FE38B}" presName="hierRoot2" presStyleCnt="0">
        <dgm:presLayoutVars>
          <dgm:hierBranch val="init"/>
        </dgm:presLayoutVars>
      </dgm:prSet>
      <dgm:spPr/>
    </dgm:pt>
    <dgm:pt modelId="{6F0A6F16-340D-47D1-BF72-A97AC328E890}" type="pres">
      <dgm:prSet presAssocID="{8A0F20B4-1B1D-433B-BF20-C9809F7FE38B}" presName="rootComposite2" presStyleCnt="0"/>
      <dgm:spPr/>
    </dgm:pt>
    <dgm:pt modelId="{E742020A-E34A-4556-A892-C1580A6E201D}" type="pres">
      <dgm:prSet presAssocID="{8A0F20B4-1B1D-433B-BF20-C9809F7FE38B}" presName="rootText2" presStyleLbl="alignAcc1" presStyleIdx="0" presStyleCnt="0">
        <dgm:presLayoutVars>
          <dgm:chPref val="3"/>
        </dgm:presLayoutVars>
      </dgm:prSet>
      <dgm:spPr/>
      <dgm:t>
        <a:bodyPr/>
        <a:lstStyle/>
        <a:p>
          <a:endParaRPr lang="es-ES"/>
        </a:p>
      </dgm:t>
    </dgm:pt>
    <dgm:pt modelId="{19496BB7-E96B-491B-B3D0-D1DC9422EF14}" type="pres">
      <dgm:prSet presAssocID="{8A0F20B4-1B1D-433B-BF20-C9809F7FE38B}" presName="topArc2" presStyleLbl="parChTrans1D1" presStyleIdx="8" presStyleCnt="12"/>
      <dgm:spPr>
        <a:ln>
          <a:solidFill>
            <a:srgbClr val="C00000"/>
          </a:solidFill>
        </a:ln>
      </dgm:spPr>
    </dgm:pt>
    <dgm:pt modelId="{1ADE3B09-A8D5-404D-AD2F-4BD60E4C926D}" type="pres">
      <dgm:prSet presAssocID="{8A0F20B4-1B1D-433B-BF20-C9809F7FE38B}" presName="bottomArc2" presStyleLbl="parChTrans1D1" presStyleIdx="9" presStyleCnt="12"/>
      <dgm:spPr>
        <a:ln>
          <a:solidFill>
            <a:srgbClr val="C00000"/>
          </a:solidFill>
        </a:ln>
      </dgm:spPr>
    </dgm:pt>
    <dgm:pt modelId="{C4316365-C05E-4EDE-952E-FC175B368916}" type="pres">
      <dgm:prSet presAssocID="{8A0F20B4-1B1D-433B-BF20-C9809F7FE38B}" presName="topConnNode2" presStyleLbl="node3" presStyleIdx="0" presStyleCnt="0"/>
      <dgm:spPr/>
      <dgm:t>
        <a:bodyPr/>
        <a:lstStyle/>
        <a:p>
          <a:endParaRPr lang="es-ES"/>
        </a:p>
      </dgm:t>
    </dgm:pt>
    <dgm:pt modelId="{5D8293FA-35C8-45CD-A0D0-37B6A271FC46}" type="pres">
      <dgm:prSet presAssocID="{8A0F20B4-1B1D-433B-BF20-C9809F7FE38B}" presName="hierChild4" presStyleCnt="0"/>
      <dgm:spPr/>
    </dgm:pt>
    <dgm:pt modelId="{8AED64D8-54ED-41B2-A35E-A3A1B5BA14B4}" type="pres">
      <dgm:prSet presAssocID="{8A0F20B4-1B1D-433B-BF20-C9809F7FE38B}" presName="hierChild5" presStyleCnt="0"/>
      <dgm:spPr/>
    </dgm:pt>
    <dgm:pt modelId="{4A300D6D-D5E8-4194-A053-1FA409F36603}" type="pres">
      <dgm:prSet presAssocID="{4B70DD9E-640F-4FD4-AB42-52249A125356}" presName="Name28" presStyleLbl="parChTrans1D3" presStyleIdx="3" presStyleCnt="4"/>
      <dgm:spPr/>
      <dgm:t>
        <a:bodyPr/>
        <a:lstStyle/>
        <a:p>
          <a:endParaRPr lang="es-ES"/>
        </a:p>
      </dgm:t>
    </dgm:pt>
    <dgm:pt modelId="{B2841CA3-3313-4D24-B3AF-6F9E667EE5BC}" type="pres">
      <dgm:prSet presAssocID="{069D27DB-6445-4980-BF4C-1263BF2D140F}" presName="hierRoot2" presStyleCnt="0">
        <dgm:presLayoutVars>
          <dgm:hierBranch val="init"/>
        </dgm:presLayoutVars>
      </dgm:prSet>
      <dgm:spPr/>
    </dgm:pt>
    <dgm:pt modelId="{DAF56D2C-D048-458B-A337-217A490F316C}" type="pres">
      <dgm:prSet presAssocID="{069D27DB-6445-4980-BF4C-1263BF2D140F}" presName="rootComposite2" presStyleCnt="0"/>
      <dgm:spPr/>
    </dgm:pt>
    <dgm:pt modelId="{FD8B8EE9-A6E0-4C93-831A-572D00F23202}" type="pres">
      <dgm:prSet presAssocID="{069D27DB-6445-4980-BF4C-1263BF2D140F}" presName="rootText2" presStyleLbl="alignAcc1" presStyleIdx="0" presStyleCnt="0">
        <dgm:presLayoutVars>
          <dgm:chPref val="3"/>
        </dgm:presLayoutVars>
      </dgm:prSet>
      <dgm:spPr/>
      <dgm:t>
        <a:bodyPr/>
        <a:lstStyle/>
        <a:p>
          <a:endParaRPr lang="es-ES"/>
        </a:p>
      </dgm:t>
    </dgm:pt>
    <dgm:pt modelId="{F00E0B31-7A21-4554-BC25-C04DFDA5412A}" type="pres">
      <dgm:prSet presAssocID="{069D27DB-6445-4980-BF4C-1263BF2D140F}" presName="topArc2" presStyleLbl="parChTrans1D1" presStyleIdx="10" presStyleCnt="12"/>
      <dgm:spPr>
        <a:ln>
          <a:solidFill>
            <a:srgbClr val="C00000"/>
          </a:solidFill>
        </a:ln>
      </dgm:spPr>
    </dgm:pt>
    <dgm:pt modelId="{FC1D7820-2057-4CB1-ABC5-55C60D52CE5F}" type="pres">
      <dgm:prSet presAssocID="{069D27DB-6445-4980-BF4C-1263BF2D140F}" presName="bottomArc2" presStyleLbl="parChTrans1D1" presStyleIdx="11" presStyleCnt="12"/>
      <dgm:spPr>
        <a:ln>
          <a:solidFill>
            <a:srgbClr val="C00000"/>
          </a:solidFill>
        </a:ln>
      </dgm:spPr>
    </dgm:pt>
    <dgm:pt modelId="{3A3A4407-C147-443A-ABF6-8D5A7A85B93E}" type="pres">
      <dgm:prSet presAssocID="{069D27DB-6445-4980-BF4C-1263BF2D140F}" presName="topConnNode2" presStyleLbl="node3" presStyleIdx="0" presStyleCnt="0"/>
      <dgm:spPr/>
      <dgm:t>
        <a:bodyPr/>
        <a:lstStyle/>
        <a:p>
          <a:endParaRPr lang="es-ES"/>
        </a:p>
      </dgm:t>
    </dgm:pt>
    <dgm:pt modelId="{EE18F55C-9BF5-43B5-9D3C-6F81631CAEE9}" type="pres">
      <dgm:prSet presAssocID="{069D27DB-6445-4980-BF4C-1263BF2D140F}" presName="hierChild4" presStyleCnt="0"/>
      <dgm:spPr/>
    </dgm:pt>
    <dgm:pt modelId="{5B5DEE44-11FB-498D-B22C-FB4921938CBE}" type="pres">
      <dgm:prSet presAssocID="{069D27DB-6445-4980-BF4C-1263BF2D140F}" presName="hierChild5" presStyleCnt="0"/>
      <dgm:spPr/>
    </dgm:pt>
    <dgm:pt modelId="{B434180E-5C43-42B6-9A4D-584EC7198083}" type="pres">
      <dgm:prSet presAssocID="{F08C98B2-97C3-47F6-92D4-D5AC9651DDE9}" presName="hierChild5" presStyleCnt="0"/>
      <dgm:spPr/>
    </dgm:pt>
    <dgm:pt modelId="{E2237C3C-76D9-42AE-BD0A-AD782D54DABF}" type="pres">
      <dgm:prSet presAssocID="{4512F0C8-0B67-414D-8A39-E8D8A7CA5CDB}" presName="hierChild3" presStyleCnt="0"/>
      <dgm:spPr/>
    </dgm:pt>
  </dgm:ptLst>
  <dgm:cxnLst>
    <dgm:cxn modelId="{0998B090-84A6-A146-97E5-E99458AD4BD3}" type="presOf" srcId="{3423DD48-BD0F-4887-9C02-ABD2BE1334DA}" destId="{6B233EC4-9AEB-44B1-9311-820E5B670C12}" srcOrd="1" destOrd="0" presId="urn:microsoft.com/office/officeart/2008/layout/HalfCircleOrganizationChart"/>
    <dgm:cxn modelId="{95EBC29B-D45F-7D4A-A66F-402EED40587A}" type="presOf" srcId="{40D1865E-BD00-4605-BDAA-777DA4CE1FB0}" destId="{112E4235-C33C-431E-AE59-FBE341068018}" srcOrd="0" destOrd="0" presId="urn:microsoft.com/office/officeart/2008/layout/HalfCircleOrganizationChart"/>
    <dgm:cxn modelId="{810ED2C0-70ED-564F-9D2D-39DBA63532D0}" type="presOf" srcId="{A72E3AFB-731D-4EB3-A7F7-800B2DC6D3B7}" destId="{B9053803-028F-4231-8E4D-35E1AD74294C}" srcOrd="0" destOrd="0" presId="urn:microsoft.com/office/officeart/2008/layout/HalfCircleOrganizationChart"/>
    <dgm:cxn modelId="{CA41B23F-25B0-7D4E-AD43-92CCFD3BCD03}" type="presOf" srcId="{054B0DFF-B1E9-477C-9DD0-A4315DA6AE52}" destId="{556461CF-9249-427D-A26A-BEC338B840C0}" srcOrd="0" destOrd="0" presId="urn:microsoft.com/office/officeart/2008/layout/HalfCircleOrganizationChart"/>
    <dgm:cxn modelId="{13877269-587A-1642-9CBE-03CBADE22F84}" type="presOf" srcId="{054B0DFF-B1E9-477C-9DD0-A4315DA6AE52}" destId="{305C078E-43AE-419C-AC5C-1EF65ADF66D9}" srcOrd="1" destOrd="0" presId="urn:microsoft.com/office/officeart/2008/layout/HalfCircleOrganizationChart"/>
    <dgm:cxn modelId="{45A6E3DB-43CB-441C-A5D3-BD44A3F18B1C}" srcId="{40D1865E-BD00-4605-BDAA-777DA4CE1FB0}" destId="{4512F0C8-0B67-414D-8A39-E8D8A7CA5CDB}" srcOrd="0" destOrd="0" parTransId="{4A406A9C-4CBE-415A-AF80-7221AA80881F}" sibTransId="{3703A086-AA45-4A2B-B0DC-755569D083FC}"/>
    <dgm:cxn modelId="{D34AC223-DFEA-AF44-A3BA-16E84C10C543}" type="presOf" srcId="{C566E663-0042-4AAA-BA33-DF5A4B9FE5D8}" destId="{AF81F723-E54B-4D6A-AF25-87AA337112C7}" srcOrd="0" destOrd="0" presId="urn:microsoft.com/office/officeart/2008/layout/HalfCircleOrganizationChart"/>
    <dgm:cxn modelId="{21301CFA-701C-4335-99D8-C95998BBCD8E}" srcId="{F08C98B2-97C3-47F6-92D4-D5AC9651DDE9}" destId="{054B0DFF-B1E9-477C-9DD0-A4315DA6AE52}" srcOrd="0" destOrd="0" parTransId="{A72E3AFB-731D-4EB3-A7F7-800B2DC6D3B7}" sibTransId="{0D2D215C-378E-4347-BA2F-8D441C4888B8}"/>
    <dgm:cxn modelId="{4A5C43C9-82B8-1044-BF13-F9DC080C26C7}" type="presOf" srcId="{8A0F20B4-1B1D-433B-BF20-C9809F7FE38B}" destId="{C4316365-C05E-4EDE-952E-FC175B368916}" srcOrd="1" destOrd="0" presId="urn:microsoft.com/office/officeart/2008/layout/HalfCircleOrganizationChart"/>
    <dgm:cxn modelId="{CA816426-8A1E-DE40-9530-F06BB495EE5F}" type="presOf" srcId="{8573A0C5-0E0C-4F3C-8EEA-EDEDACB20DDA}" destId="{409A0168-8864-43E6-8928-2C4DED6EADCA}" srcOrd="0" destOrd="0" presId="urn:microsoft.com/office/officeart/2008/layout/HalfCircleOrganizationChart"/>
    <dgm:cxn modelId="{C8A9554B-733C-9F47-AE63-AB01F0CA1ADC}" type="presOf" srcId="{4B70DD9E-640F-4FD4-AB42-52249A125356}" destId="{4A300D6D-D5E8-4194-A053-1FA409F36603}" srcOrd="0" destOrd="0" presId="urn:microsoft.com/office/officeart/2008/layout/HalfCircleOrganizationChart"/>
    <dgm:cxn modelId="{D6F62029-65DB-4ADA-94A3-25D7B6A5BF22}" srcId="{4512F0C8-0B67-414D-8A39-E8D8A7CA5CDB}" destId="{F08C98B2-97C3-47F6-92D4-D5AC9651DDE9}" srcOrd="0" destOrd="0" parTransId="{7CD616F3-7ED7-4F21-B19B-6AE56E9DC184}" sibTransId="{CF2B0130-0297-4AB8-8E11-A3F78D92CE27}"/>
    <dgm:cxn modelId="{AABFF397-B2F1-5245-A7EE-E14636C79D7C}" type="presOf" srcId="{069D27DB-6445-4980-BF4C-1263BF2D140F}" destId="{3A3A4407-C147-443A-ABF6-8D5A7A85B93E}" srcOrd="1" destOrd="0" presId="urn:microsoft.com/office/officeart/2008/layout/HalfCircleOrganizationChart"/>
    <dgm:cxn modelId="{2E32D261-4182-5447-86E1-8693B5FF73E7}" type="presOf" srcId="{F08C98B2-97C3-47F6-92D4-D5AC9651DDE9}" destId="{D656C9C7-1095-49EB-BCA2-F6924BD391F5}" srcOrd="0" destOrd="0" presId="urn:microsoft.com/office/officeart/2008/layout/HalfCircleOrganizationChart"/>
    <dgm:cxn modelId="{374E9FB3-B861-8940-A335-CBA543F34427}" type="presOf" srcId="{4512F0C8-0B67-414D-8A39-E8D8A7CA5CDB}" destId="{04349DD8-42D6-426A-9179-B61BB1355717}" srcOrd="1" destOrd="0" presId="urn:microsoft.com/office/officeart/2008/layout/HalfCircleOrganizationChart"/>
    <dgm:cxn modelId="{DB2D38B7-C9EA-E446-B85B-6164E448479D}" type="presOf" srcId="{069D27DB-6445-4980-BF4C-1263BF2D140F}" destId="{FD8B8EE9-A6E0-4C93-831A-572D00F23202}" srcOrd="0" destOrd="0" presId="urn:microsoft.com/office/officeart/2008/layout/HalfCircleOrganizationChart"/>
    <dgm:cxn modelId="{199C68BB-005D-CD49-B6BE-78F9E6B5A853}" type="presOf" srcId="{4512F0C8-0B67-414D-8A39-E8D8A7CA5CDB}" destId="{5B91C10D-714E-459E-9A48-C344A11A4B07}" srcOrd="0" destOrd="0" presId="urn:microsoft.com/office/officeart/2008/layout/HalfCircleOrganizationChart"/>
    <dgm:cxn modelId="{92943D53-0535-B442-94F9-7D0ACBBF099D}" type="presOf" srcId="{F08C98B2-97C3-47F6-92D4-D5AC9651DDE9}" destId="{1FF70000-DE3B-497C-9965-22FC1011EBFA}" srcOrd="1" destOrd="0" presId="urn:microsoft.com/office/officeart/2008/layout/HalfCircleOrganizationChart"/>
    <dgm:cxn modelId="{06BD8C9B-5025-4DCF-A6EC-550D77614832}" srcId="{F08C98B2-97C3-47F6-92D4-D5AC9651DDE9}" destId="{3423DD48-BD0F-4887-9C02-ABD2BE1334DA}" srcOrd="1" destOrd="0" parTransId="{8573A0C5-0E0C-4F3C-8EEA-EDEDACB20DDA}" sibTransId="{00BF9DB0-DDB2-450F-AE5B-8C69EEF904BB}"/>
    <dgm:cxn modelId="{046475A8-AD35-EE4A-A9A8-DB30673EE591}" type="presOf" srcId="{3423DD48-BD0F-4887-9C02-ABD2BE1334DA}" destId="{65707F55-3306-49BF-A57A-6806F9181885}" srcOrd="0" destOrd="0" presId="urn:microsoft.com/office/officeart/2008/layout/HalfCircleOrganizationChart"/>
    <dgm:cxn modelId="{9AC225AE-7666-4FAF-824B-00285DAD3806}" srcId="{F08C98B2-97C3-47F6-92D4-D5AC9651DDE9}" destId="{069D27DB-6445-4980-BF4C-1263BF2D140F}" srcOrd="3" destOrd="0" parTransId="{4B70DD9E-640F-4FD4-AB42-52249A125356}" sibTransId="{538C96E2-F525-45D5-ADC6-645A423167EA}"/>
    <dgm:cxn modelId="{344347D2-3153-48AA-8988-EA8346B8753C}" srcId="{F08C98B2-97C3-47F6-92D4-D5AC9651DDE9}" destId="{8A0F20B4-1B1D-433B-BF20-C9809F7FE38B}" srcOrd="2" destOrd="0" parTransId="{C566E663-0042-4AAA-BA33-DF5A4B9FE5D8}" sibTransId="{E800A7A1-CF4D-4DED-BF41-5E1A28DDDB2A}"/>
    <dgm:cxn modelId="{DDE5CA23-EA4C-EA4B-B4FB-3E85E11A3062}" type="presOf" srcId="{8A0F20B4-1B1D-433B-BF20-C9809F7FE38B}" destId="{E742020A-E34A-4556-A892-C1580A6E201D}" srcOrd="0" destOrd="0" presId="urn:microsoft.com/office/officeart/2008/layout/HalfCircleOrganizationChart"/>
    <dgm:cxn modelId="{5D60902F-0D06-2649-9E0C-270AB6B4322D}" type="presOf" srcId="{7CD616F3-7ED7-4F21-B19B-6AE56E9DC184}" destId="{184DACC1-0E95-40BD-874C-8BF90637987E}" srcOrd="0" destOrd="0" presId="urn:microsoft.com/office/officeart/2008/layout/HalfCircleOrganizationChart"/>
    <dgm:cxn modelId="{9B9DE648-3224-FE44-831E-7B4A50D935DA}" type="presParOf" srcId="{112E4235-C33C-431E-AE59-FBE341068018}" destId="{32D92461-5FD6-4DB8-B383-838608790836}" srcOrd="0" destOrd="0" presId="urn:microsoft.com/office/officeart/2008/layout/HalfCircleOrganizationChart"/>
    <dgm:cxn modelId="{2DEEC535-BFDD-6B4E-8B65-2541929257B1}" type="presParOf" srcId="{32D92461-5FD6-4DB8-B383-838608790836}" destId="{5468F287-DF90-49DD-A5ED-8F00586B70FA}" srcOrd="0" destOrd="0" presId="urn:microsoft.com/office/officeart/2008/layout/HalfCircleOrganizationChart"/>
    <dgm:cxn modelId="{56B3B63D-C45E-B14D-A3F4-B7DBA37A9904}" type="presParOf" srcId="{5468F287-DF90-49DD-A5ED-8F00586B70FA}" destId="{5B91C10D-714E-459E-9A48-C344A11A4B07}" srcOrd="0" destOrd="0" presId="urn:microsoft.com/office/officeart/2008/layout/HalfCircleOrganizationChart"/>
    <dgm:cxn modelId="{C8DE8B7A-C181-084C-96A9-1F7799465BED}" type="presParOf" srcId="{5468F287-DF90-49DD-A5ED-8F00586B70FA}" destId="{DE4DC920-09D3-461A-9BBC-5962C995174A}" srcOrd="1" destOrd="0" presId="urn:microsoft.com/office/officeart/2008/layout/HalfCircleOrganizationChart"/>
    <dgm:cxn modelId="{75490261-DAE5-4948-B05A-25FFDDD453C9}" type="presParOf" srcId="{5468F287-DF90-49DD-A5ED-8F00586B70FA}" destId="{31004BB8-FF41-4C1F-AB9C-5B51D325F3F8}" srcOrd="2" destOrd="0" presId="urn:microsoft.com/office/officeart/2008/layout/HalfCircleOrganizationChart"/>
    <dgm:cxn modelId="{7FA0D07A-3810-E84D-9B6D-26AA78187B3F}" type="presParOf" srcId="{5468F287-DF90-49DD-A5ED-8F00586B70FA}" destId="{04349DD8-42D6-426A-9179-B61BB1355717}" srcOrd="3" destOrd="0" presId="urn:microsoft.com/office/officeart/2008/layout/HalfCircleOrganizationChart"/>
    <dgm:cxn modelId="{3DC1A9CE-BE75-DE4A-BFB2-EC04A9BF662A}" type="presParOf" srcId="{32D92461-5FD6-4DB8-B383-838608790836}" destId="{10C0F0CB-C79B-4AA2-9BA1-A60C67867B8F}" srcOrd="1" destOrd="0" presId="urn:microsoft.com/office/officeart/2008/layout/HalfCircleOrganizationChart"/>
    <dgm:cxn modelId="{AE736DDC-F5C4-FF43-9243-DAA79D4A78C1}" type="presParOf" srcId="{10C0F0CB-C79B-4AA2-9BA1-A60C67867B8F}" destId="{184DACC1-0E95-40BD-874C-8BF90637987E}" srcOrd="0" destOrd="0" presId="urn:microsoft.com/office/officeart/2008/layout/HalfCircleOrganizationChart"/>
    <dgm:cxn modelId="{A56F95EF-1F40-EF49-9178-5A127CE34C03}" type="presParOf" srcId="{10C0F0CB-C79B-4AA2-9BA1-A60C67867B8F}" destId="{F43D8888-1A22-4F0E-937D-A47E15F18D25}" srcOrd="1" destOrd="0" presId="urn:microsoft.com/office/officeart/2008/layout/HalfCircleOrganizationChart"/>
    <dgm:cxn modelId="{3EE3860B-64FA-4E4F-93C8-91F370088583}" type="presParOf" srcId="{F43D8888-1A22-4F0E-937D-A47E15F18D25}" destId="{0B832FAB-AB58-4A5C-8B2F-582CFA684044}" srcOrd="0" destOrd="0" presId="urn:microsoft.com/office/officeart/2008/layout/HalfCircleOrganizationChart"/>
    <dgm:cxn modelId="{A7650C83-77E5-C042-A37F-CAD06F20E9F6}" type="presParOf" srcId="{0B832FAB-AB58-4A5C-8B2F-582CFA684044}" destId="{D656C9C7-1095-49EB-BCA2-F6924BD391F5}" srcOrd="0" destOrd="0" presId="urn:microsoft.com/office/officeart/2008/layout/HalfCircleOrganizationChart"/>
    <dgm:cxn modelId="{D5F2FD45-5CCB-6D44-97D8-A9493B8CF00D}" type="presParOf" srcId="{0B832FAB-AB58-4A5C-8B2F-582CFA684044}" destId="{8FAB4137-AB30-4527-B5F8-661A5BE6DBE3}" srcOrd="1" destOrd="0" presId="urn:microsoft.com/office/officeart/2008/layout/HalfCircleOrganizationChart"/>
    <dgm:cxn modelId="{9182FE9F-BA1A-CB40-BD77-11879A06DA34}" type="presParOf" srcId="{0B832FAB-AB58-4A5C-8B2F-582CFA684044}" destId="{7D6567B5-9619-421B-B7EE-535A9AE11642}" srcOrd="2" destOrd="0" presId="urn:microsoft.com/office/officeart/2008/layout/HalfCircleOrganizationChart"/>
    <dgm:cxn modelId="{DE7D0C2D-8579-4A49-8CEF-12E4388421FA}" type="presParOf" srcId="{0B832FAB-AB58-4A5C-8B2F-582CFA684044}" destId="{1FF70000-DE3B-497C-9965-22FC1011EBFA}" srcOrd="3" destOrd="0" presId="urn:microsoft.com/office/officeart/2008/layout/HalfCircleOrganizationChart"/>
    <dgm:cxn modelId="{58357D41-9AE3-7840-9DF1-D3892B5D0893}" type="presParOf" srcId="{F43D8888-1A22-4F0E-937D-A47E15F18D25}" destId="{29189FCA-A050-4973-A41D-C77D69119232}" srcOrd="1" destOrd="0" presId="urn:microsoft.com/office/officeart/2008/layout/HalfCircleOrganizationChart"/>
    <dgm:cxn modelId="{40854DFA-4ED8-0140-B33B-97FBCFDBCB7A}" type="presParOf" srcId="{29189FCA-A050-4973-A41D-C77D69119232}" destId="{B9053803-028F-4231-8E4D-35E1AD74294C}" srcOrd="0" destOrd="0" presId="urn:microsoft.com/office/officeart/2008/layout/HalfCircleOrganizationChart"/>
    <dgm:cxn modelId="{7BE52000-0CAB-9746-8D36-99F9D61244AF}" type="presParOf" srcId="{29189FCA-A050-4973-A41D-C77D69119232}" destId="{D86C6D15-23E1-40CD-88AC-0609EC2F4A24}" srcOrd="1" destOrd="0" presId="urn:microsoft.com/office/officeart/2008/layout/HalfCircleOrganizationChart"/>
    <dgm:cxn modelId="{63FDAE90-84DE-3347-A9B5-437BA7D1C4B8}" type="presParOf" srcId="{D86C6D15-23E1-40CD-88AC-0609EC2F4A24}" destId="{0BB6B59C-5657-4117-B7D4-326B6BC9B802}" srcOrd="0" destOrd="0" presId="urn:microsoft.com/office/officeart/2008/layout/HalfCircleOrganizationChart"/>
    <dgm:cxn modelId="{29E1DC98-8581-834A-AA6D-89B405F00B68}" type="presParOf" srcId="{0BB6B59C-5657-4117-B7D4-326B6BC9B802}" destId="{556461CF-9249-427D-A26A-BEC338B840C0}" srcOrd="0" destOrd="0" presId="urn:microsoft.com/office/officeart/2008/layout/HalfCircleOrganizationChart"/>
    <dgm:cxn modelId="{0DBFEB5B-36E9-EF45-8145-3B7D16B75045}" type="presParOf" srcId="{0BB6B59C-5657-4117-B7D4-326B6BC9B802}" destId="{951961EB-260F-4FB8-8AD7-49CD790D1650}" srcOrd="1" destOrd="0" presId="urn:microsoft.com/office/officeart/2008/layout/HalfCircleOrganizationChart"/>
    <dgm:cxn modelId="{62AC5D0B-596D-5A41-B3BA-8814B76A92E5}" type="presParOf" srcId="{0BB6B59C-5657-4117-B7D4-326B6BC9B802}" destId="{6BE7A03F-DA8A-44CD-920E-A6D48B697CCE}" srcOrd="2" destOrd="0" presId="urn:microsoft.com/office/officeart/2008/layout/HalfCircleOrganizationChart"/>
    <dgm:cxn modelId="{115EADF2-58D1-5A4D-8096-0ECAEEEAB447}" type="presParOf" srcId="{0BB6B59C-5657-4117-B7D4-326B6BC9B802}" destId="{305C078E-43AE-419C-AC5C-1EF65ADF66D9}" srcOrd="3" destOrd="0" presId="urn:microsoft.com/office/officeart/2008/layout/HalfCircleOrganizationChart"/>
    <dgm:cxn modelId="{27F30841-9575-AA4B-89F8-0137DD0A0E2E}" type="presParOf" srcId="{D86C6D15-23E1-40CD-88AC-0609EC2F4A24}" destId="{586DC7D9-8BCF-439A-B75A-BE240E91FA8E}" srcOrd="1" destOrd="0" presId="urn:microsoft.com/office/officeart/2008/layout/HalfCircleOrganizationChart"/>
    <dgm:cxn modelId="{D9F8DE88-B38F-CB48-A743-8A149A6ED936}" type="presParOf" srcId="{D86C6D15-23E1-40CD-88AC-0609EC2F4A24}" destId="{FE9FC3AF-36C7-42DD-B87F-43C156A4FF5D}" srcOrd="2" destOrd="0" presId="urn:microsoft.com/office/officeart/2008/layout/HalfCircleOrganizationChart"/>
    <dgm:cxn modelId="{57BA7F54-FA45-D44E-8E0D-5BFCF1ED98AA}" type="presParOf" srcId="{29189FCA-A050-4973-A41D-C77D69119232}" destId="{409A0168-8864-43E6-8928-2C4DED6EADCA}" srcOrd="2" destOrd="0" presId="urn:microsoft.com/office/officeart/2008/layout/HalfCircleOrganizationChart"/>
    <dgm:cxn modelId="{E990F703-7DDB-4F4A-BB57-5A9E67099F43}" type="presParOf" srcId="{29189FCA-A050-4973-A41D-C77D69119232}" destId="{49A1317A-4EB7-407E-AA1B-255BD2BB556E}" srcOrd="3" destOrd="0" presId="urn:microsoft.com/office/officeart/2008/layout/HalfCircleOrganizationChart"/>
    <dgm:cxn modelId="{96830817-48A7-FB4D-9DE1-857B86D37224}" type="presParOf" srcId="{49A1317A-4EB7-407E-AA1B-255BD2BB556E}" destId="{2D742BCE-D27B-4555-8587-A36AE43BD57E}" srcOrd="0" destOrd="0" presId="urn:microsoft.com/office/officeart/2008/layout/HalfCircleOrganizationChart"/>
    <dgm:cxn modelId="{FD324AAF-CD49-2847-8726-0FCA81BE4885}" type="presParOf" srcId="{2D742BCE-D27B-4555-8587-A36AE43BD57E}" destId="{65707F55-3306-49BF-A57A-6806F9181885}" srcOrd="0" destOrd="0" presId="urn:microsoft.com/office/officeart/2008/layout/HalfCircleOrganizationChart"/>
    <dgm:cxn modelId="{0E08EED8-156A-094C-8F48-7A644FF9DC50}" type="presParOf" srcId="{2D742BCE-D27B-4555-8587-A36AE43BD57E}" destId="{05EF41C2-FD24-4B4E-BC0A-1094115AE60F}" srcOrd="1" destOrd="0" presId="urn:microsoft.com/office/officeart/2008/layout/HalfCircleOrganizationChart"/>
    <dgm:cxn modelId="{7516AD05-D990-BB40-BFB8-E5A90CAF1031}" type="presParOf" srcId="{2D742BCE-D27B-4555-8587-A36AE43BD57E}" destId="{BB1BE7EF-9B75-4E4F-91C0-39641B1C7915}" srcOrd="2" destOrd="0" presId="urn:microsoft.com/office/officeart/2008/layout/HalfCircleOrganizationChart"/>
    <dgm:cxn modelId="{00931739-4040-F342-8432-28CD44619E92}" type="presParOf" srcId="{2D742BCE-D27B-4555-8587-A36AE43BD57E}" destId="{6B233EC4-9AEB-44B1-9311-820E5B670C12}" srcOrd="3" destOrd="0" presId="urn:microsoft.com/office/officeart/2008/layout/HalfCircleOrganizationChart"/>
    <dgm:cxn modelId="{EFB4B46E-E7B3-9D4B-AC7E-423A83594E9F}" type="presParOf" srcId="{49A1317A-4EB7-407E-AA1B-255BD2BB556E}" destId="{F7904CF8-4703-4D9D-9024-B0FA7403C2A4}" srcOrd="1" destOrd="0" presId="urn:microsoft.com/office/officeart/2008/layout/HalfCircleOrganizationChart"/>
    <dgm:cxn modelId="{FAFDAE13-E686-F040-8B9B-1D8B16A7ADAB}" type="presParOf" srcId="{49A1317A-4EB7-407E-AA1B-255BD2BB556E}" destId="{F38A567B-C8CC-4887-B03A-601B97A9B91B}" srcOrd="2" destOrd="0" presId="urn:microsoft.com/office/officeart/2008/layout/HalfCircleOrganizationChart"/>
    <dgm:cxn modelId="{25F0A22B-F3E3-E94A-855A-BDA606319FAA}" type="presParOf" srcId="{29189FCA-A050-4973-A41D-C77D69119232}" destId="{AF81F723-E54B-4D6A-AF25-87AA337112C7}" srcOrd="4" destOrd="0" presId="urn:microsoft.com/office/officeart/2008/layout/HalfCircleOrganizationChart"/>
    <dgm:cxn modelId="{C99A7150-1E42-6642-9322-FEEE98375D3A}" type="presParOf" srcId="{29189FCA-A050-4973-A41D-C77D69119232}" destId="{2BF54AB4-00B1-4C29-9716-A49B70F4D261}" srcOrd="5" destOrd="0" presId="urn:microsoft.com/office/officeart/2008/layout/HalfCircleOrganizationChart"/>
    <dgm:cxn modelId="{F5E93E77-0C0B-F943-BCE6-860F2C0F678D}" type="presParOf" srcId="{2BF54AB4-00B1-4C29-9716-A49B70F4D261}" destId="{6F0A6F16-340D-47D1-BF72-A97AC328E890}" srcOrd="0" destOrd="0" presId="urn:microsoft.com/office/officeart/2008/layout/HalfCircleOrganizationChart"/>
    <dgm:cxn modelId="{5CE7A541-C6AC-2E48-BE42-71F9859DE718}" type="presParOf" srcId="{6F0A6F16-340D-47D1-BF72-A97AC328E890}" destId="{E742020A-E34A-4556-A892-C1580A6E201D}" srcOrd="0" destOrd="0" presId="urn:microsoft.com/office/officeart/2008/layout/HalfCircleOrganizationChart"/>
    <dgm:cxn modelId="{954CA0FF-AE32-3545-9384-8934757C54B6}" type="presParOf" srcId="{6F0A6F16-340D-47D1-BF72-A97AC328E890}" destId="{19496BB7-E96B-491B-B3D0-D1DC9422EF14}" srcOrd="1" destOrd="0" presId="urn:microsoft.com/office/officeart/2008/layout/HalfCircleOrganizationChart"/>
    <dgm:cxn modelId="{53697C5D-EF22-0D49-BA85-C9B9B6B7B3EC}" type="presParOf" srcId="{6F0A6F16-340D-47D1-BF72-A97AC328E890}" destId="{1ADE3B09-A8D5-404D-AD2F-4BD60E4C926D}" srcOrd="2" destOrd="0" presId="urn:microsoft.com/office/officeart/2008/layout/HalfCircleOrganizationChart"/>
    <dgm:cxn modelId="{9554CF09-2101-CB47-92AC-1035E31CFB8A}" type="presParOf" srcId="{6F0A6F16-340D-47D1-BF72-A97AC328E890}" destId="{C4316365-C05E-4EDE-952E-FC175B368916}" srcOrd="3" destOrd="0" presId="urn:microsoft.com/office/officeart/2008/layout/HalfCircleOrganizationChart"/>
    <dgm:cxn modelId="{4A3FABAB-DB90-B74C-B0DB-6A05C9D1496E}" type="presParOf" srcId="{2BF54AB4-00B1-4C29-9716-A49B70F4D261}" destId="{5D8293FA-35C8-45CD-A0D0-37B6A271FC46}" srcOrd="1" destOrd="0" presId="urn:microsoft.com/office/officeart/2008/layout/HalfCircleOrganizationChart"/>
    <dgm:cxn modelId="{BCCC680C-4754-C04B-B1AC-C351C254DBDC}" type="presParOf" srcId="{2BF54AB4-00B1-4C29-9716-A49B70F4D261}" destId="{8AED64D8-54ED-41B2-A35E-A3A1B5BA14B4}" srcOrd="2" destOrd="0" presId="urn:microsoft.com/office/officeart/2008/layout/HalfCircleOrganizationChart"/>
    <dgm:cxn modelId="{ECC59417-7F15-EF43-9639-08464BF7DC2A}" type="presParOf" srcId="{29189FCA-A050-4973-A41D-C77D69119232}" destId="{4A300D6D-D5E8-4194-A053-1FA409F36603}" srcOrd="6" destOrd="0" presId="urn:microsoft.com/office/officeart/2008/layout/HalfCircleOrganizationChart"/>
    <dgm:cxn modelId="{BEEEA3EC-ADBF-6445-B9F4-89EBF46DEA2C}" type="presParOf" srcId="{29189FCA-A050-4973-A41D-C77D69119232}" destId="{B2841CA3-3313-4D24-B3AF-6F9E667EE5BC}" srcOrd="7" destOrd="0" presId="urn:microsoft.com/office/officeart/2008/layout/HalfCircleOrganizationChart"/>
    <dgm:cxn modelId="{5B2FFBAA-4454-5844-8119-B6B71302CEF4}" type="presParOf" srcId="{B2841CA3-3313-4D24-B3AF-6F9E667EE5BC}" destId="{DAF56D2C-D048-458B-A337-217A490F316C}" srcOrd="0" destOrd="0" presId="urn:microsoft.com/office/officeart/2008/layout/HalfCircleOrganizationChart"/>
    <dgm:cxn modelId="{A4503DDB-AFE5-4E4F-BD4A-5DE2955F6AAE}" type="presParOf" srcId="{DAF56D2C-D048-458B-A337-217A490F316C}" destId="{FD8B8EE9-A6E0-4C93-831A-572D00F23202}" srcOrd="0" destOrd="0" presId="urn:microsoft.com/office/officeart/2008/layout/HalfCircleOrganizationChart"/>
    <dgm:cxn modelId="{F94C8265-7342-904A-9B8E-37BE533F59BA}" type="presParOf" srcId="{DAF56D2C-D048-458B-A337-217A490F316C}" destId="{F00E0B31-7A21-4554-BC25-C04DFDA5412A}" srcOrd="1" destOrd="0" presId="urn:microsoft.com/office/officeart/2008/layout/HalfCircleOrganizationChart"/>
    <dgm:cxn modelId="{E7A8E8FC-FBE6-5E4E-A4AC-9D832F08EB00}" type="presParOf" srcId="{DAF56D2C-D048-458B-A337-217A490F316C}" destId="{FC1D7820-2057-4CB1-ABC5-55C60D52CE5F}" srcOrd="2" destOrd="0" presId="urn:microsoft.com/office/officeart/2008/layout/HalfCircleOrganizationChart"/>
    <dgm:cxn modelId="{2580AE29-32A7-A04D-8D5D-FCB600CBDE13}" type="presParOf" srcId="{DAF56D2C-D048-458B-A337-217A490F316C}" destId="{3A3A4407-C147-443A-ABF6-8D5A7A85B93E}" srcOrd="3" destOrd="0" presId="urn:microsoft.com/office/officeart/2008/layout/HalfCircleOrganizationChart"/>
    <dgm:cxn modelId="{D8846D52-A911-BB4C-BD42-148250106775}" type="presParOf" srcId="{B2841CA3-3313-4D24-B3AF-6F9E667EE5BC}" destId="{EE18F55C-9BF5-43B5-9D3C-6F81631CAEE9}" srcOrd="1" destOrd="0" presId="urn:microsoft.com/office/officeart/2008/layout/HalfCircleOrganizationChart"/>
    <dgm:cxn modelId="{78BB099D-69EE-9944-A123-1BD0D3FB467D}" type="presParOf" srcId="{B2841CA3-3313-4D24-B3AF-6F9E667EE5BC}" destId="{5B5DEE44-11FB-498D-B22C-FB4921938CBE}" srcOrd="2" destOrd="0" presId="urn:microsoft.com/office/officeart/2008/layout/HalfCircleOrganizationChart"/>
    <dgm:cxn modelId="{DC763638-5FF1-B54F-AAEF-ACF1A1F0C0BD}" type="presParOf" srcId="{F43D8888-1A22-4F0E-937D-A47E15F18D25}" destId="{B434180E-5C43-42B6-9A4D-584EC7198083}" srcOrd="2" destOrd="0" presId="urn:microsoft.com/office/officeart/2008/layout/HalfCircleOrganizationChart"/>
    <dgm:cxn modelId="{5F9CB8DD-0819-2145-872A-AFFA13B382E7}" type="presParOf" srcId="{32D92461-5FD6-4DB8-B383-838608790836}" destId="{E2237C3C-76D9-42AE-BD0A-AD782D54DABF}" srcOrd="2" destOrd="0" presId="urn:microsoft.com/office/officeart/2008/layout/HalfCircle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00D6D-D5E8-4194-A053-1FA409F36603}">
      <dsp:nvSpPr>
        <dsp:cNvPr id="0" name=""/>
        <dsp:cNvSpPr/>
      </dsp:nvSpPr>
      <dsp:spPr>
        <a:xfrm>
          <a:off x="875309" y="1403539"/>
          <a:ext cx="532779" cy="2814467"/>
        </a:xfrm>
        <a:custGeom>
          <a:avLst/>
          <a:gdLst/>
          <a:ahLst/>
          <a:cxnLst/>
          <a:rect l="0" t="0" r="0" b="0"/>
          <a:pathLst>
            <a:path>
              <a:moveTo>
                <a:pt x="0" y="0"/>
              </a:moveTo>
              <a:lnTo>
                <a:pt x="0" y="2814467"/>
              </a:lnTo>
              <a:lnTo>
                <a:pt x="532779" y="2814467"/>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AF81F723-E54B-4D6A-AF25-87AA337112C7}">
      <dsp:nvSpPr>
        <dsp:cNvPr id="0" name=""/>
        <dsp:cNvSpPr/>
      </dsp:nvSpPr>
      <dsp:spPr>
        <a:xfrm>
          <a:off x="875309" y="1403539"/>
          <a:ext cx="532779" cy="1992133"/>
        </a:xfrm>
        <a:custGeom>
          <a:avLst/>
          <a:gdLst/>
          <a:ahLst/>
          <a:cxnLst/>
          <a:rect l="0" t="0" r="0" b="0"/>
          <a:pathLst>
            <a:path>
              <a:moveTo>
                <a:pt x="0" y="0"/>
              </a:moveTo>
              <a:lnTo>
                <a:pt x="0" y="1992133"/>
              </a:lnTo>
              <a:lnTo>
                <a:pt x="532779" y="1992133"/>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409A0168-8864-43E6-8928-2C4DED6EADCA}">
      <dsp:nvSpPr>
        <dsp:cNvPr id="0" name=""/>
        <dsp:cNvSpPr/>
      </dsp:nvSpPr>
      <dsp:spPr>
        <a:xfrm>
          <a:off x="875309" y="1403539"/>
          <a:ext cx="532779" cy="1169799"/>
        </a:xfrm>
        <a:custGeom>
          <a:avLst/>
          <a:gdLst/>
          <a:ahLst/>
          <a:cxnLst/>
          <a:rect l="0" t="0" r="0" b="0"/>
          <a:pathLst>
            <a:path>
              <a:moveTo>
                <a:pt x="0" y="0"/>
              </a:moveTo>
              <a:lnTo>
                <a:pt x="0" y="1169799"/>
              </a:lnTo>
              <a:lnTo>
                <a:pt x="532779" y="1169799"/>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B9053803-028F-4231-8E4D-35E1AD74294C}">
      <dsp:nvSpPr>
        <dsp:cNvPr id="0" name=""/>
        <dsp:cNvSpPr/>
      </dsp:nvSpPr>
      <dsp:spPr>
        <a:xfrm>
          <a:off x="875309" y="1403539"/>
          <a:ext cx="532779" cy="347465"/>
        </a:xfrm>
        <a:custGeom>
          <a:avLst/>
          <a:gdLst/>
          <a:ahLst/>
          <a:cxnLst/>
          <a:rect l="0" t="0" r="0" b="0"/>
          <a:pathLst>
            <a:path>
              <a:moveTo>
                <a:pt x="0" y="0"/>
              </a:moveTo>
              <a:lnTo>
                <a:pt x="0" y="347465"/>
              </a:lnTo>
              <a:lnTo>
                <a:pt x="532779" y="347465"/>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84DACC1-0E95-40BD-874C-8BF90637987E}">
      <dsp:nvSpPr>
        <dsp:cNvPr id="0" name=""/>
        <dsp:cNvSpPr/>
      </dsp:nvSpPr>
      <dsp:spPr>
        <a:xfrm>
          <a:off x="829589" y="581205"/>
          <a:ext cx="91440" cy="243225"/>
        </a:xfrm>
        <a:custGeom>
          <a:avLst/>
          <a:gdLst/>
          <a:ahLst/>
          <a:cxnLst/>
          <a:rect l="0" t="0" r="0" b="0"/>
          <a:pathLst>
            <a:path>
              <a:moveTo>
                <a:pt x="45720" y="0"/>
              </a:moveTo>
              <a:lnTo>
                <a:pt x="45720" y="24322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4DC920-09D3-461A-9BBC-5962C995174A}">
      <dsp:nvSpPr>
        <dsp:cNvPr id="0" name=""/>
        <dsp:cNvSpPr/>
      </dsp:nvSpPr>
      <dsp:spPr>
        <a:xfrm>
          <a:off x="585755" y="2097"/>
          <a:ext cx="579108" cy="579108"/>
        </a:xfrm>
        <a:prstGeom prst="arc">
          <a:avLst>
            <a:gd name="adj1" fmla="val 13200000"/>
            <a:gd name="adj2" fmla="val 192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1004BB8-FF41-4C1F-AB9C-5B51D325F3F8}">
      <dsp:nvSpPr>
        <dsp:cNvPr id="0" name=""/>
        <dsp:cNvSpPr/>
      </dsp:nvSpPr>
      <dsp:spPr>
        <a:xfrm>
          <a:off x="585755" y="2097"/>
          <a:ext cx="579108" cy="579108"/>
        </a:xfrm>
        <a:prstGeom prst="arc">
          <a:avLst>
            <a:gd name="adj1" fmla="val 2400000"/>
            <a:gd name="adj2" fmla="val 84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5B91C10D-714E-459E-9A48-C344A11A4B07}">
      <dsp:nvSpPr>
        <dsp:cNvPr id="0" name=""/>
        <dsp:cNvSpPr/>
      </dsp:nvSpPr>
      <dsp:spPr>
        <a:xfrm>
          <a:off x="296201" y="106336"/>
          <a:ext cx="1158216" cy="370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i="0" kern="1200" dirty="0" err="1">
              <a:latin typeface="Open Sans Light" charset="0"/>
              <a:ea typeface="Open Sans Light" charset="0"/>
              <a:cs typeface="Open Sans Light" charset="0"/>
            </a:rPr>
            <a:t>Consejos</a:t>
          </a:r>
          <a:r>
            <a:rPr lang="ca-ES" sz="1100" b="0" i="0" kern="1200" dirty="0">
              <a:latin typeface="Open Sans Light" charset="0"/>
              <a:ea typeface="Open Sans Light" charset="0"/>
              <a:cs typeface="Open Sans Light" charset="0"/>
            </a:rPr>
            <a:t> </a:t>
          </a:r>
          <a:r>
            <a:rPr lang="ca-ES" sz="1100" b="0" i="0" kern="1200" dirty="0" err="1">
              <a:latin typeface="Open Sans Light" charset="0"/>
              <a:ea typeface="Open Sans Light" charset="0"/>
              <a:cs typeface="Open Sans Light" charset="0"/>
            </a:rPr>
            <a:t>Administración</a:t>
          </a:r>
          <a:endParaRPr lang="ca-ES" sz="1100" b="0" i="0" kern="1200" dirty="0">
            <a:latin typeface="Open Sans Light" charset="0"/>
            <a:ea typeface="Open Sans Light" charset="0"/>
            <a:cs typeface="Open Sans Light" charset="0"/>
          </a:endParaRPr>
        </a:p>
      </dsp:txBody>
      <dsp:txXfrm>
        <a:off x="296201" y="106336"/>
        <a:ext cx="1158216" cy="370629"/>
      </dsp:txXfrm>
    </dsp:sp>
    <dsp:sp modelId="{8FAB4137-AB30-4527-B5F8-661A5BE6DBE3}">
      <dsp:nvSpPr>
        <dsp:cNvPr id="0" name=""/>
        <dsp:cNvSpPr/>
      </dsp:nvSpPr>
      <dsp:spPr>
        <a:xfrm>
          <a:off x="585755" y="824431"/>
          <a:ext cx="579108" cy="579108"/>
        </a:xfrm>
        <a:prstGeom prst="arc">
          <a:avLst>
            <a:gd name="adj1" fmla="val 13200000"/>
            <a:gd name="adj2" fmla="val 192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7D6567B5-9619-421B-B7EE-535A9AE11642}">
      <dsp:nvSpPr>
        <dsp:cNvPr id="0" name=""/>
        <dsp:cNvSpPr/>
      </dsp:nvSpPr>
      <dsp:spPr>
        <a:xfrm>
          <a:off x="585755" y="824431"/>
          <a:ext cx="579108" cy="579108"/>
        </a:xfrm>
        <a:prstGeom prst="arc">
          <a:avLst>
            <a:gd name="adj1" fmla="val 2400000"/>
            <a:gd name="adj2" fmla="val 84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D656C9C7-1095-49EB-BCA2-F6924BD391F5}">
      <dsp:nvSpPr>
        <dsp:cNvPr id="0" name=""/>
        <dsp:cNvSpPr/>
      </dsp:nvSpPr>
      <dsp:spPr>
        <a:xfrm>
          <a:off x="296201" y="928670"/>
          <a:ext cx="1158216" cy="370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i="0" kern="1200" dirty="0" err="1">
              <a:latin typeface="Open Sans Light" charset="0"/>
              <a:ea typeface="Open Sans Light" charset="0"/>
              <a:cs typeface="Open Sans Light" charset="0"/>
            </a:rPr>
            <a:t>CEO</a:t>
          </a:r>
          <a:r>
            <a:rPr lang="ca-ES" sz="1100" b="0" i="0" kern="1200" dirty="0">
              <a:latin typeface="Open Sans Light" charset="0"/>
              <a:ea typeface="Open Sans Light" charset="0"/>
              <a:cs typeface="Open Sans Light" charset="0"/>
            </a:rPr>
            <a:t>/</a:t>
          </a:r>
          <a:r>
            <a:rPr lang="ca-ES" sz="1100" b="0" i="0" kern="1200" dirty="0" err="1">
              <a:latin typeface="Open Sans Light" charset="0"/>
              <a:ea typeface="Open Sans Light" charset="0"/>
              <a:cs typeface="Open Sans Light" charset="0"/>
            </a:rPr>
            <a:t>Consejero</a:t>
          </a:r>
          <a:r>
            <a:rPr lang="ca-ES" sz="1100" b="0" i="0" kern="1200" dirty="0">
              <a:latin typeface="Open Sans Light" charset="0"/>
              <a:ea typeface="Open Sans Light" charset="0"/>
              <a:cs typeface="Open Sans Light" charset="0"/>
            </a:rPr>
            <a:t> </a:t>
          </a:r>
          <a:r>
            <a:rPr lang="ca-ES" sz="1100" b="0" i="0" kern="1200" dirty="0" err="1">
              <a:latin typeface="Open Sans Light" charset="0"/>
              <a:ea typeface="Open Sans Light" charset="0"/>
              <a:cs typeface="Open Sans Light" charset="0"/>
            </a:rPr>
            <a:t>Delegado</a:t>
          </a:r>
          <a:endParaRPr lang="ca-ES" sz="1100" b="0" i="0" kern="1200" dirty="0">
            <a:latin typeface="Open Sans Light" charset="0"/>
            <a:ea typeface="Open Sans Light" charset="0"/>
            <a:cs typeface="Open Sans Light" charset="0"/>
          </a:endParaRPr>
        </a:p>
      </dsp:txBody>
      <dsp:txXfrm>
        <a:off x="296201" y="928670"/>
        <a:ext cx="1158216" cy="370629"/>
      </dsp:txXfrm>
    </dsp:sp>
    <dsp:sp modelId="{951961EB-260F-4FB8-8AD7-49CD790D1650}">
      <dsp:nvSpPr>
        <dsp:cNvPr id="0" name=""/>
        <dsp:cNvSpPr/>
      </dsp:nvSpPr>
      <dsp:spPr>
        <a:xfrm>
          <a:off x="1338596" y="1646765"/>
          <a:ext cx="579108" cy="579108"/>
        </a:xfrm>
        <a:prstGeom prst="arc">
          <a:avLst>
            <a:gd name="adj1" fmla="val 13200000"/>
            <a:gd name="adj2" fmla="val 192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6BE7A03F-DA8A-44CD-920E-A6D48B697CCE}">
      <dsp:nvSpPr>
        <dsp:cNvPr id="0" name=""/>
        <dsp:cNvSpPr/>
      </dsp:nvSpPr>
      <dsp:spPr>
        <a:xfrm>
          <a:off x="1338596" y="1646765"/>
          <a:ext cx="579108" cy="579108"/>
        </a:xfrm>
        <a:prstGeom prst="arc">
          <a:avLst>
            <a:gd name="adj1" fmla="val 2400000"/>
            <a:gd name="adj2" fmla="val 84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556461CF-9249-427D-A26A-BEC338B840C0}">
      <dsp:nvSpPr>
        <dsp:cNvPr id="0" name=""/>
        <dsp:cNvSpPr/>
      </dsp:nvSpPr>
      <dsp:spPr>
        <a:xfrm>
          <a:off x="1049042" y="1751004"/>
          <a:ext cx="1158216" cy="370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i="0" kern="1200" dirty="0">
              <a:latin typeface="Open Sans Light" charset="0"/>
              <a:ea typeface="Open Sans Light" charset="0"/>
              <a:cs typeface="Open Sans Light" charset="0"/>
            </a:rPr>
            <a:t>Dir. Comercial</a:t>
          </a:r>
        </a:p>
      </dsp:txBody>
      <dsp:txXfrm>
        <a:off x="1049042" y="1751004"/>
        <a:ext cx="1158216" cy="370629"/>
      </dsp:txXfrm>
    </dsp:sp>
    <dsp:sp modelId="{05EF41C2-FD24-4B4E-BC0A-1094115AE60F}">
      <dsp:nvSpPr>
        <dsp:cNvPr id="0" name=""/>
        <dsp:cNvSpPr/>
      </dsp:nvSpPr>
      <dsp:spPr>
        <a:xfrm>
          <a:off x="1338596" y="2469099"/>
          <a:ext cx="579108" cy="579108"/>
        </a:xfrm>
        <a:prstGeom prst="arc">
          <a:avLst>
            <a:gd name="adj1" fmla="val 13200000"/>
            <a:gd name="adj2" fmla="val 192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BB1BE7EF-9B75-4E4F-91C0-39641B1C7915}">
      <dsp:nvSpPr>
        <dsp:cNvPr id="0" name=""/>
        <dsp:cNvSpPr/>
      </dsp:nvSpPr>
      <dsp:spPr>
        <a:xfrm>
          <a:off x="1338596" y="2469099"/>
          <a:ext cx="579108" cy="579108"/>
        </a:xfrm>
        <a:prstGeom prst="arc">
          <a:avLst>
            <a:gd name="adj1" fmla="val 2400000"/>
            <a:gd name="adj2" fmla="val 84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65707F55-3306-49BF-A57A-6806F9181885}">
      <dsp:nvSpPr>
        <dsp:cNvPr id="0" name=""/>
        <dsp:cNvSpPr/>
      </dsp:nvSpPr>
      <dsp:spPr>
        <a:xfrm>
          <a:off x="1049042" y="2573338"/>
          <a:ext cx="1158216" cy="370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i="0" kern="1200" dirty="0">
              <a:latin typeface="Open Sans Light" charset="0"/>
              <a:ea typeface="Open Sans Light" charset="0"/>
              <a:cs typeface="Open Sans Light" charset="0"/>
            </a:rPr>
            <a:t>Dir. </a:t>
          </a:r>
          <a:r>
            <a:rPr lang="ca-ES" sz="1100" b="0" i="0" kern="1200" dirty="0" err="1">
              <a:latin typeface="Open Sans Light" charset="0"/>
              <a:ea typeface="Open Sans Light" charset="0"/>
              <a:cs typeface="Open Sans Light" charset="0"/>
            </a:rPr>
            <a:t>Financiera</a:t>
          </a:r>
          <a:endParaRPr lang="ca-ES" sz="1100" b="0" i="0" kern="1200" dirty="0">
            <a:latin typeface="Open Sans Light" charset="0"/>
            <a:ea typeface="Open Sans Light" charset="0"/>
            <a:cs typeface="Open Sans Light" charset="0"/>
          </a:endParaRPr>
        </a:p>
      </dsp:txBody>
      <dsp:txXfrm>
        <a:off x="1049042" y="2573338"/>
        <a:ext cx="1158216" cy="370629"/>
      </dsp:txXfrm>
    </dsp:sp>
    <dsp:sp modelId="{19496BB7-E96B-491B-B3D0-D1DC9422EF14}">
      <dsp:nvSpPr>
        <dsp:cNvPr id="0" name=""/>
        <dsp:cNvSpPr/>
      </dsp:nvSpPr>
      <dsp:spPr>
        <a:xfrm>
          <a:off x="1338596" y="3291433"/>
          <a:ext cx="579108" cy="579108"/>
        </a:xfrm>
        <a:prstGeom prst="arc">
          <a:avLst>
            <a:gd name="adj1" fmla="val 13200000"/>
            <a:gd name="adj2" fmla="val 192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ADE3B09-A8D5-404D-AD2F-4BD60E4C926D}">
      <dsp:nvSpPr>
        <dsp:cNvPr id="0" name=""/>
        <dsp:cNvSpPr/>
      </dsp:nvSpPr>
      <dsp:spPr>
        <a:xfrm>
          <a:off x="1338596" y="3291433"/>
          <a:ext cx="579108" cy="579108"/>
        </a:xfrm>
        <a:prstGeom prst="arc">
          <a:avLst>
            <a:gd name="adj1" fmla="val 2400000"/>
            <a:gd name="adj2" fmla="val 84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E742020A-E34A-4556-A892-C1580A6E201D}">
      <dsp:nvSpPr>
        <dsp:cNvPr id="0" name=""/>
        <dsp:cNvSpPr/>
      </dsp:nvSpPr>
      <dsp:spPr>
        <a:xfrm>
          <a:off x="1049042" y="3395672"/>
          <a:ext cx="1158216" cy="370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i="0" kern="1200" dirty="0">
              <a:latin typeface="Open Sans Light" charset="0"/>
              <a:ea typeface="Open Sans Light" charset="0"/>
              <a:cs typeface="Open Sans Light" charset="0"/>
            </a:rPr>
            <a:t>Dir. Técnica</a:t>
          </a:r>
        </a:p>
      </dsp:txBody>
      <dsp:txXfrm>
        <a:off x="1049042" y="3395672"/>
        <a:ext cx="1158216" cy="370629"/>
      </dsp:txXfrm>
    </dsp:sp>
    <dsp:sp modelId="{F00E0B31-7A21-4554-BC25-C04DFDA5412A}">
      <dsp:nvSpPr>
        <dsp:cNvPr id="0" name=""/>
        <dsp:cNvSpPr/>
      </dsp:nvSpPr>
      <dsp:spPr>
        <a:xfrm>
          <a:off x="1338596" y="4113767"/>
          <a:ext cx="579108" cy="579108"/>
        </a:xfrm>
        <a:prstGeom prst="arc">
          <a:avLst>
            <a:gd name="adj1" fmla="val 13200000"/>
            <a:gd name="adj2" fmla="val 192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FC1D7820-2057-4CB1-ABC5-55C60D52CE5F}">
      <dsp:nvSpPr>
        <dsp:cNvPr id="0" name=""/>
        <dsp:cNvSpPr/>
      </dsp:nvSpPr>
      <dsp:spPr>
        <a:xfrm>
          <a:off x="1338596" y="4113767"/>
          <a:ext cx="579108" cy="579108"/>
        </a:xfrm>
        <a:prstGeom prst="arc">
          <a:avLst>
            <a:gd name="adj1" fmla="val 2400000"/>
            <a:gd name="adj2" fmla="val 840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FD8B8EE9-A6E0-4C93-831A-572D00F23202}">
      <dsp:nvSpPr>
        <dsp:cNvPr id="0" name=""/>
        <dsp:cNvSpPr/>
      </dsp:nvSpPr>
      <dsp:spPr>
        <a:xfrm>
          <a:off x="1049042" y="4218006"/>
          <a:ext cx="1158216" cy="370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i="0" kern="1200" dirty="0">
              <a:latin typeface="Open Sans Light" charset="0"/>
              <a:ea typeface="Open Sans Light" charset="0"/>
              <a:cs typeface="Open Sans Light" charset="0"/>
            </a:rPr>
            <a:t>Dir. </a:t>
          </a:r>
          <a:r>
            <a:rPr lang="ca-ES" sz="1100" b="0" i="0" kern="1200" dirty="0" err="1">
              <a:latin typeface="Open Sans Light" charset="0"/>
              <a:ea typeface="Open Sans Light" charset="0"/>
              <a:cs typeface="Open Sans Light" charset="0"/>
            </a:rPr>
            <a:t>IT</a:t>
          </a:r>
          <a:endParaRPr lang="ca-ES" sz="1100" b="0" i="0" kern="1200" dirty="0">
            <a:latin typeface="Open Sans Light" charset="0"/>
            <a:ea typeface="Open Sans Light" charset="0"/>
            <a:cs typeface="Open Sans Light" charset="0"/>
          </a:endParaRPr>
        </a:p>
      </dsp:txBody>
      <dsp:txXfrm>
        <a:off x="1049042" y="4218006"/>
        <a:ext cx="1158216" cy="37062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FBD1828-0DA7-B842-8489-38685AEE5F2D}" type="datetimeFigureOut">
              <a:rPr lang="es-ES_tradnl" smtClean="0"/>
              <a:t>30/12/2019</a:t>
            </a:fld>
            <a:endParaRPr lang="es-ES_tradn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4C36C4-3863-AD49-9D69-767E5C428D52}" type="slidenum">
              <a:rPr lang="es-ES_tradnl" smtClean="0"/>
              <a:t>‹Nº›</a:t>
            </a:fld>
            <a:endParaRPr lang="es-ES_tradnl"/>
          </a:p>
        </p:txBody>
      </p:sp>
    </p:spTree>
    <p:extLst>
      <p:ext uri="{BB962C8B-B14F-4D97-AF65-F5344CB8AC3E}">
        <p14:creationId xmlns:p14="http://schemas.microsoft.com/office/powerpoint/2010/main" val="166185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E4C36C4-3863-AD49-9D69-767E5C428D52}" type="slidenum">
              <a:rPr lang="es-ES_tradnl" smtClean="0"/>
              <a:t>6</a:t>
            </a:fld>
            <a:endParaRPr lang="es-ES_tradnl"/>
          </a:p>
        </p:txBody>
      </p:sp>
    </p:spTree>
    <p:extLst>
      <p:ext uri="{BB962C8B-B14F-4D97-AF65-F5344CB8AC3E}">
        <p14:creationId xmlns:p14="http://schemas.microsoft.com/office/powerpoint/2010/main" val="56188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6E4C36C4-3863-AD49-9D69-767E5C428D52}" type="slidenum">
              <a:rPr lang="es-ES_tradnl" smtClean="0"/>
              <a:t>9</a:t>
            </a:fld>
            <a:endParaRPr lang="es-ES_tradnl"/>
          </a:p>
        </p:txBody>
      </p:sp>
    </p:spTree>
    <p:extLst>
      <p:ext uri="{BB962C8B-B14F-4D97-AF65-F5344CB8AC3E}">
        <p14:creationId xmlns:p14="http://schemas.microsoft.com/office/powerpoint/2010/main" val="148267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6E4C36C4-3863-AD49-9D69-767E5C428D52}" type="slidenum">
              <a:rPr lang="es-ES_tradnl" smtClean="0"/>
              <a:t>10</a:t>
            </a:fld>
            <a:endParaRPr lang="es-ES_tradnl"/>
          </a:p>
        </p:txBody>
      </p:sp>
    </p:spTree>
    <p:extLst>
      <p:ext uri="{BB962C8B-B14F-4D97-AF65-F5344CB8AC3E}">
        <p14:creationId xmlns:p14="http://schemas.microsoft.com/office/powerpoint/2010/main" val="91623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6E4C36C4-3863-AD49-9D69-767E5C428D52}" type="slidenum">
              <a:rPr lang="es-ES_tradnl" smtClean="0"/>
              <a:t>14</a:t>
            </a:fld>
            <a:endParaRPr lang="es-ES_tradnl"/>
          </a:p>
        </p:txBody>
      </p:sp>
    </p:spTree>
    <p:extLst>
      <p:ext uri="{BB962C8B-B14F-4D97-AF65-F5344CB8AC3E}">
        <p14:creationId xmlns:p14="http://schemas.microsoft.com/office/powerpoint/2010/main" val="243278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6E4C36C4-3863-AD49-9D69-767E5C428D52}" type="slidenum">
              <a:rPr lang="es-ES_tradnl" smtClean="0"/>
              <a:t>15</a:t>
            </a:fld>
            <a:endParaRPr lang="es-ES_tradnl"/>
          </a:p>
        </p:txBody>
      </p:sp>
    </p:spTree>
    <p:extLst>
      <p:ext uri="{BB962C8B-B14F-4D97-AF65-F5344CB8AC3E}">
        <p14:creationId xmlns:p14="http://schemas.microsoft.com/office/powerpoint/2010/main" val="82333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6E4C36C4-3863-AD49-9D69-767E5C428D52}" type="slidenum">
              <a:rPr lang="es-ES_tradnl" smtClean="0"/>
              <a:t>16</a:t>
            </a:fld>
            <a:endParaRPr lang="es-ES_tradnl"/>
          </a:p>
        </p:txBody>
      </p:sp>
    </p:spTree>
    <p:extLst>
      <p:ext uri="{BB962C8B-B14F-4D97-AF65-F5344CB8AC3E}">
        <p14:creationId xmlns:p14="http://schemas.microsoft.com/office/powerpoint/2010/main" val="177058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6E4C36C4-3863-AD49-9D69-767E5C428D52}" type="slidenum">
              <a:rPr lang="es-ES_tradnl" smtClean="0"/>
              <a:t>20</a:t>
            </a:fld>
            <a:endParaRPr lang="es-ES_tradnl"/>
          </a:p>
        </p:txBody>
      </p:sp>
    </p:spTree>
    <p:extLst>
      <p:ext uri="{BB962C8B-B14F-4D97-AF65-F5344CB8AC3E}">
        <p14:creationId xmlns:p14="http://schemas.microsoft.com/office/powerpoint/2010/main" val="290390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A385053B-54AD-4776-A4DD-9A36536FED3F}" type="datetime1">
              <a:rPr lang="es-ES_tradnl" smtClean="0"/>
              <a:t>30/12/2019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51092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220E7D4-02E3-4925-BF3C-5981DB63578E}" type="datetime1">
              <a:rPr lang="es-ES_tradnl" smtClean="0"/>
              <a:t>30/12/2019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3575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55B3617-07DF-4F54-8736-38D09480D7C4}" type="datetime1">
              <a:rPr lang="es-ES_tradnl" smtClean="0"/>
              <a:t>30/12/2019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1277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895F2CB-61EC-41B9-A17C-A375CE71E16E}" type="datetime1">
              <a:rPr lang="es-ES_tradnl" smtClean="0"/>
              <a:t>30/12/2019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09336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57DB724-6A2D-40BB-83F6-391C9D687500}" type="datetime1">
              <a:rPr lang="es-ES_tradnl" smtClean="0"/>
              <a:t>30/12/2019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1931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B2E72ABC-0B76-4254-B505-A840F773F306}" type="datetime1">
              <a:rPr lang="es-ES_tradnl" smtClean="0"/>
              <a:t>30/12/2019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71738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BCC22202-0F00-4559-B553-5633A46345C0}" type="datetime1">
              <a:rPr lang="es-ES_tradnl" smtClean="0"/>
              <a:t>30/12/2019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86564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D54EEE3D-A33C-47BC-8857-6CA32CDC5F9B}" type="datetime1">
              <a:rPr lang="es-ES_tradnl" smtClean="0"/>
              <a:t>30/12/2019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51475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19E468-D77C-4807-8EB4-2DC396ADA4C5}" type="datetime1">
              <a:rPr lang="es-ES_tradnl" smtClean="0"/>
              <a:t>30/12/2019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37275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397A6AC-B026-4340-B2F6-9634C0EAF9DA}" type="datetime1">
              <a:rPr lang="es-ES_tradnl" smtClean="0"/>
              <a:t>30/12/2019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40404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D8576EB-C6EC-4076-9FE6-A3F5AFCD3667}" type="datetime1">
              <a:rPr lang="es-ES_tradnl" smtClean="0"/>
              <a:t>30/12/2019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0FEA6CD-AE7E-1C4C-8601-588E90DB12A2}" type="slidenum">
              <a:rPr lang="es-ES_tradnl" smtClean="0"/>
              <a:t>‹Nº›</a:t>
            </a:fld>
            <a:endParaRPr lang="es-ES_tradnl"/>
          </a:p>
        </p:txBody>
      </p:sp>
    </p:spTree>
    <p:extLst>
      <p:ext uri="{BB962C8B-B14F-4D97-AF65-F5344CB8AC3E}">
        <p14:creationId xmlns:p14="http://schemas.microsoft.com/office/powerpoint/2010/main" val="1215782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5B56C-1F06-47EA-8AE9-086AE79B2CE9}" type="datetime1">
              <a:rPr lang="es-ES_tradnl" smtClean="0"/>
              <a:t>30/12/2019</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pic>
        <p:nvPicPr>
          <p:cNvPr id="9" name="Imagen 2">
            <a:extLst>
              <a:ext uri="{FF2B5EF4-FFF2-40B4-BE49-F238E27FC236}">
                <a16:creationId xmlns="" xmlns:a16="http://schemas.microsoft.com/office/drawing/2014/main" id="{1F350481-E228-4BC9-8508-AF7CC0916BE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1316"/>
          <a:stretch/>
        </p:blipFill>
        <p:spPr>
          <a:xfrm>
            <a:off x="3818021" y="0"/>
            <a:ext cx="8373979" cy="6858000"/>
          </a:xfrm>
          <a:prstGeom prst="rect">
            <a:avLst/>
          </a:prstGeom>
        </p:spPr>
      </p:pic>
      <p:sp>
        <p:nvSpPr>
          <p:cNvPr id="8" name="Rectángulo 3">
            <a:extLst>
              <a:ext uri="{FF2B5EF4-FFF2-40B4-BE49-F238E27FC236}">
                <a16:creationId xmlns="" xmlns:a16="http://schemas.microsoft.com/office/drawing/2014/main" id="{DBEF8B75-7450-40A7-A6CA-E9F65039B239}"/>
              </a:ext>
            </a:extLst>
          </p:cNvPr>
          <p:cNvSpPr/>
          <p:nvPr userDrawn="1"/>
        </p:nvSpPr>
        <p:spPr>
          <a:xfrm>
            <a:off x="11757804" y="6461185"/>
            <a:ext cx="258792" cy="2587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Marcador de número de diapositiva 5"/>
          <p:cNvSpPr>
            <a:spLocks noGrp="1"/>
          </p:cNvSpPr>
          <p:nvPr>
            <p:ph type="sldNum" sz="quarter" idx="4"/>
          </p:nvPr>
        </p:nvSpPr>
        <p:spPr>
          <a:xfrm>
            <a:off x="11703524" y="6408018"/>
            <a:ext cx="367352" cy="365125"/>
          </a:xfrm>
          <a:prstGeom prst="rect">
            <a:avLst/>
          </a:prstGeom>
        </p:spPr>
        <p:txBody>
          <a:bodyPr vert="horz" lIns="91440" tIns="45720" rIns="91440" bIns="45720" rtlCol="0" anchor="ctr"/>
          <a:lstStyle>
            <a:lvl1pPr algn="ctr">
              <a:defRPr sz="1000">
                <a:solidFill>
                  <a:schemeClr val="bg1"/>
                </a:solidFill>
              </a:defRPr>
            </a:lvl1pPr>
          </a:lstStyle>
          <a:p>
            <a:fld id="{F0FEA6CD-AE7E-1C4C-8601-588E90DB12A2}" type="slidenum">
              <a:rPr lang="es-ES_tradnl" smtClean="0"/>
              <a:pPr/>
              <a:t>‹Nº›</a:t>
            </a:fld>
            <a:endParaRPr lang="es-ES_tradnl" dirty="0"/>
          </a:p>
        </p:txBody>
      </p:sp>
    </p:spTree>
    <p:extLst>
      <p:ext uri="{BB962C8B-B14F-4D97-AF65-F5344CB8AC3E}">
        <p14:creationId xmlns:p14="http://schemas.microsoft.com/office/powerpoint/2010/main" val="1783104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sc@caffedautore.com"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rsc.caffedautore.com/eti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4092888" y="626165"/>
            <a:ext cx="4241418" cy="369332"/>
          </a:xfrm>
          <a:prstGeom prst="rect">
            <a:avLst/>
          </a:prstGeom>
          <a:noFill/>
        </p:spPr>
        <p:txBody>
          <a:bodyPr wrap="none" rtlCol="0">
            <a:spAutoFit/>
          </a:bodyPr>
          <a:lstStyle/>
          <a:p>
            <a:r>
              <a:rPr lang="es-ES_tradnl" dirty="0">
                <a:latin typeface="Open Sans Light" charset="0"/>
                <a:ea typeface="Open Sans Light" charset="0"/>
                <a:cs typeface="Open Sans Light" charset="0"/>
              </a:rPr>
              <a:t>Informe de Responsabilidad Social 2018</a:t>
            </a:r>
          </a:p>
        </p:txBody>
      </p:sp>
      <p:sp>
        <p:nvSpPr>
          <p:cNvPr id="7" name="CuadroTexto 6"/>
          <p:cNvSpPr txBox="1"/>
          <p:nvPr/>
        </p:nvSpPr>
        <p:spPr>
          <a:xfrm>
            <a:off x="3494807" y="957470"/>
            <a:ext cx="5202386" cy="584775"/>
          </a:xfrm>
          <a:prstGeom prst="rect">
            <a:avLst/>
          </a:prstGeom>
          <a:noFill/>
        </p:spPr>
        <p:txBody>
          <a:bodyPr wrap="none" rtlCol="0">
            <a:spAutoFit/>
          </a:bodyPr>
          <a:lstStyle/>
          <a:p>
            <a:r>
              <a:rPr lang="es-ES_tradnl" sz="3200" dirty="0" err="1">
                <a:solidFill>
                  <a:srgbClr val="C00000"/>
                </a:solidFill>
                <a:latin typeface="Open Sans Light" charset="0"/>
                <a:ea typeface="Open Sans Light" charset="0"/>
                <a:cs typeface="Open Sans Light" charset="0"/>
              </a:rPr>
              <a:t>Caff</a:t>
            </a:r>
            <a:r>
              <a:rPr lang="es-ES" sz="3200" dirty="0" err="1">
                <a:solidFill>
                  <a:srgbClr val="C00000"/>
                </a:solidFill>
                <a:latin typeface="Open Sans Light" charset="0"/>
                <a:ea typeface="Open Sans Light" charset="0"/>
                <a:cs typeface="Open Sans Light" charset="0"/>
              </a:rPr>
              <a:t>è</a:t>
            </a:r>
            <a:r>
              <a:rPr lang="es-ES" sz="3200" dirty="0">
                <a:solidFill>
                  <a:srgbClr val="C00000"/>
                </a:solidFill>
                <a:latin typeface="Open Sans Light" charset="0"/>
                <a:ea typeface="Open Sans Light" charset="0"/>
                <a:cs typeface="Open Sans Light" charset="0"/>
              </a:rPr>
              <a:t> </a:t>
            </a:r>
            <a:r>
              <a:rPr lang="es-ES" sz="3200" dirty="0" err="1">
                <a:solidFill>
                  <a:srgbClr val="C00000"/>
                </a:solidFill>
                <a:latin typeface="Open Sans Light" charset="0"/>
                <a:ea typeface="Open Sans Light" charset="0"/>
                <a:cs typeface="Open Sans Light" charset="0"/>
              </a:rPr>
              <a:t>d’Autore</a:t>
            </a:r>
            <a:r>
              <a:rPr lang="es-ES" sz="3200" dirty="0">
                <a:solidFill>
                  <a:srgbClr val="C00000"/>
                </a:solidFill>
                <a:latin typeface="Open Sans Light" charset="0"/>
                <a:ea typeface="Open Sans Light" charset="0"/>
                <a:cs typeface="Open Sans Light" charset="0"/>
              </a:rPr>
              <a:t> y La </a:t>
            </a:r>
            <a:r>
              <a:rPr lang="es-ES" sz="3200" dirty="0" err="1">
                <a:solidFill>
                  <a:srgbClr val="C00000"/>
                </a:solidFill>
                <a:latin typeface="Open Sans Light" charset="0"/>
                <a:ea typeface="Open Sans Light" charset="0"/>
                <a:cs typeface="Open Sans Light" charset="0"/>
              </a:rPr>
              <a:t>Spaziale</a:t>
            </a:r>
            <a:endParaRPr lang="es-ES_tradnl" sz="3200" dirty="0">
              <a:solidFill>
                <a:srgbClr val="C00000"/>
              </a:solidFill>
              <a:latin typeface="Open Sans Light" charset="0"/>
              <a:ea typeface="Open Sans Light" charset="0"/>
              <a:cs typeface="Open Sans Light" charset="0"/>
            </a:endParaRPr>
          </a:p>
        </p:txBody>
      </p:sp>
      <p:sp>
        <p:nvSpPr>
          <p:cNvPr id="3" name="Contenidor de número de diapositiva 2">
            <a:extLst>
              <a:ext uri="{FF2B5EF4-FFF2-40B4-BE49-F238E27FC236}">
                <a16:creationId xmlns="" xmlns:a16="http://schemas.microsoft.com/office/drawing/2014/main" id="{D3F71830-F38E-47D4-A8B8-785639FE52D8}"/>
              </a:ext>
            </a:extLst>
          </p:cNvPr>
          <p:cNvSpPr>
            <a:spLocks noGrp="1"/>
          </p:cNvSpPr>
          <p:nvPr>
            <p:ph type="sldNum" sz="quarter" idx="12"/>
          </p:nvPr>
        </p:nvSpPr>
        <p:spPr/>
        <p:txBody>
          <a:bodyPr/>
          <a:lstStyle/>
          <a:p>
            <a:fld id="{F0FEA6CD-AE7E-1C4C-8601-588E90DB12A2}" type="slidenum">
              <a:rPr lang="es-ES_tradnl" smtClean="0"/>
              <a:t>1</a:t>
            </a:fld>
            <a:endParaRPr lang="es-ES_tradnl"/>
          </a:p>
        </p:txBody>
      </p:sp>
    </p:spTree>
    <p:extLst>
      <p:ext uri="{BB962C8B-B14F-4D97-AF65-F5344CB8AC3E}">
        <p14:creationId xmlns:p14="http://schemas.microsoft.com/office/powerpoint/2010/main" val="139446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7578"/>
          <a:stretch/>
        </p:blipFill>
        <p:spPr>
          <a:xfrm>
            <a:off x="0" y="0"/>
            <a:ext cx="3952875" cy="6858000"/>
          </a:xfrm>
          <a:prstGeom prst="rect">
            <a:avLst/>
          </a:prstGeom>
        </p:spPr>
      </p:pic>
      <p:sp>
        <p:nvSpPr>
          <p:cNvPr id="7" name="CuadroTexto 6"/>
          <p:cNvSpPr txBox="1"/>
          <p:nvPr/>
        </p:nvSpPr>
        <p:spPr>
          <a:xfrm>
            <a:off x="2473881" y="3081307"/>
            <a:ext cx="1142661"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Datos</a:t>
            </a:r>
          </a:p>
          <a:p>
            <a:pPr algn="r"/>
            <a:r>
              <a:rPr lang="es-ES" sz="1400" dirty="0">
                <a:solidFill>
                  <a:schemeClr val="bg1"/>
                </a:solidFill>
                <a:latin typeface="Open Sans Light" charset="0"/>
                <a:ea typeface="Open Sans Light" charset="0"/>
                <a:cs typeface="Open Sans Light" charset="0"/>
              </a:rPr>
              <a:t>económicos</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 altLang="ca-ES" sz="1200" dirty="0">
                <a:latin typeface="Open sans light"/>
                <a:ea typeface="Open Sans Light" charset="0"/>
                <a:cs typeface="Open sans light"/>
              </a:rPr>
              <a:t>Las suma de ambas empresas ha generado un </a:t>
            </a:r>
            <a:r>
              <a:rPr lang="es-ES" altLang="ca-ES" sz="1200" b="1" dirty="0">
                <a:latin typeface="Open sans light"/>
                <a:ea typeface="Open Sans" charset="0"/>
                <a:cs typeface="Open sans light"/>
              </a:rPr>
              <a:t>valor por ventas </a:t>
            </a:r>
            <a:r>
              <a:rPr lang="es-ES" altLang="ca-ES" sz="1200" dirty="0">
                <a:latin typeface="Open sans light"/>
                <a:ea typeface="Open Sans Light" charset="0"/>
                <a:cs typeface="Open sans light"/>
              </a:rPr>
              <a:t>de productos y servicios de más de 13,5 millones de euros (-0,3% respecto periodo anterior).</a:t>
            </a:r>
          </a:p>
          <a:p>
            <a:pPr marL="0" indent="0">
              <a:lnSpc>
                <a:spcPct val="100000"/>
              </a:lnSpc>
              <a:buNone/>
            </a:pPr>
            <a:r>
              <a:rPr lang="es-ES" altLang="ca-ES" sz="1200" dirty="0">
                <a:latin typeface="Open sans light"/>
                <a:ea typeface="Open Sans Light" charset="0"/>
                <a:cs typeface="Open sans light"/>
              </a:rPr>
              <a:t>Las compras a proveedores, especialmente de máquinas, supone la principal de distribución del valor, con algo más de 8,4 millones (63% del valor generado), mientras que se han pagado sueldos brutos por valor de más de 1,7 millones (13% del valor). El total de valor distribuido en concepto de impuestos sigue alrededor de los 750.000 € con una ligera reducción por la menor facturación de ventas (5,6% del valor generado por ventas).</a:t>
            </a:r>
          </a:p>
          <a:p>
            <a:pPr marL="0" indent="0">
              <a:lnSpc>
                <a:spcPct val="100000"/>
              </a:lnSpc>
              <a:buNone/>
            </a:pPr>
            <a:r>
              <a:rPr lang="es-ES_tradnl" altLang="ca-ES" sz="1200" dirty="0">
                <a:latin typeface="Open sans light"/>
                <a:ea typeface="Open Sans Light" charset="0"/>
                <a:cs typeface="Open sans light"/>
              </a:rPr>
              <a:t>El importe de </a:t>
            </a:r>
            <a:r>
              <a:rPr lang="es-ES_tradnl" altLang="ca-ES" sz="1200" b="1" dirty="0">
                <a:latin typeface="Open sans light"/>
                <a:ea typeface="Open Sans" charset="0"/>
                <a:cs typeface="Open sans light"/>
              </a:rPr>
              <a:t>donaciones</a:t>
            </a:r>
            <a:r>
              <a:rPr lang="es-ES_tradnl" altLang="ca-ES" sz="1200" dirty="0">
                <a:latin typeface="Open sans light"/>
                <a:ea typeface="Open Sans Light" charset="0"/>
                <a:cs typeface="Open sans light"/>
              </a:rPr>
              <a:t> corresponde a la colaboración con el proyecto “Paidós” de Cáritas Diocesana Barcelona, orientado a erradicar la pobreza infantil en España. Dicho importe proviene de lo que otros años se había destinado a los obsequios de Navidad a clientes, y así les fue comunicado con buena acogida.</a:t>
            </a:r>
          </a:p>
          <a:p>
            <a:pPr marL="0" indent="0">
              <a:lnSpc>
                <a:spcPct val="100000"/>
              </a:lnSpc>
              <a:buNone/>
            </a:pPr>
            <a:r>
              <a:rPr lang="es-ES_tradnl" altLang="ca-ES" sz="1200" dirty="0">
                <a:latin typeface="Open sans light"/>
                <a:ea typeface="Open Sans Light" charset="0"/>
                <a:cs typeface="Open sans light"/>
              </a:rPr>
              <a:t>El total de </a:t>
            </a:r>
            <a:r>
              <a:rPr lang="es-ES_tradnl" altLang="ca-ES" sz="1200" b="1" dirty="0">
                <a:latin typeface="Open sans light"/>
                <a:ea typeface="Open Sans Light" charset="0"/>
                <a:cs typeface="Open sans light"/>
              </a:rPr>
              <a:t>ayudas recibidas </a:t>
            </a:r>
            <a:r>
              <a:rPr lang="es-ES_tradnl" altLang="ca-ES" sz="1200" dirty="0">
                <a:latin typeface="Open sans light"/>
                <a:ea typeface="Open Sans Light" charset="0"/>
                <a:cs typeface="Open sans light"/>
              </a:rPr>
              <a:t>de las administraciones públicas se limita a los importes derivados de la formación del personal a través de </a:t>
            </a:r>
            <a:r>
              <a:rPr lang="es-ES_tradnl" altLang="ca-ES" sz="1200" dirty="0" err="1">
                <a:latin typeface="Open sans light"/>
                <a:ea typeface="Open Sans Light" charset="0"/>
                <a:cs typeface="Open sans light"/>
              </a:rPr>
              <a:t>FUNDAE</a:t>
            </a:r>
            <a:r>
              <a:rPr lang="es-ES_tradnl" altLang="ca-ES" sz="1200" dirty="0">
                <a:latin typeface="Open sans light"/>
                <a:ea typeface="Open Sans Light" charset="0"/>
                <a:cs typeface="Open sans light"/>
              </a:rPr>
              <a:t> (2.759 € en 2018). </a:t>
            </a:r>
            <a:r>
              <a:rPr lang="es-ES_tradnl" altLang="ca-ES" sz="1200" b="1" dirty="0">
                <a:solidFill>
                  <a:schemeClr val="bg1">
                    <a:lumMod val="50000"/>
                  </a:schemeClr>
                </a:solidFill>
                <a:latin typeface="Open sans light"/>
                <a:ea typeface="Open Sans Light" charset="0"/>
                <a:cs typeface="Open sans light"/>
              </a:rPr>
              <a:t>[201-4]</a:t>
            </a:r>
          </a:p>
        </p:txBody>
      </p:sp>
      <p:graphicFrame>
        <p:nvGraphicFramePr>
          <p:cNvPr id="10" name="Group 143"/>
          <p:cNvGraphicFramePr>
            <a:graphicFrameLocks noGrp="1"/>
          </p:cNvGraphicFramePr>
          <p:nvPr>
            <p:extLst>
              <p:ext uri="{D42A27DB-BD31-4B8C-83A1-F6EECF244321}">
                <p14:modId xmlns:p14="http://schemas.microsoft.com/office/powerpoint/2010/main" val="2757882933"/>
              </p:ext>
            </p:extLst>
          </p:nvPr>
        </p:nvGraphicFramePr>
        <p:xfrm>
          <a:off x="4500000" y="4184447"/>
          <a:ext cx="6629399" cy="2195064"/>
        </p:xfrm>
        <a:graphic>
          <a:graphicData uri="http://schemas.openxmlformats.org/drawingml/2006/table">
            <a:tbl>
              <a:tblPr/>
              <a:tblGrid>
                <a:gridCol w="2834237">
                  <a:extLst>
                    <a:ext uri="{9D8B030D-6E8A-4147-A177-3AD203B41FA5}">
                      <a16:colId xmlns="" xmlns:a16="http://schemas.microsoft.com/office/drawing/2014/main" val="20000"/>
                    </a:ext>
                  </a:extLst>
                </a:gridCol>
                <a:gridCol w="1897581">
                  <a:extLst>
                    <a:ext uri="{9D8B030D-6E8A-4147-A177-3AD203B41FA5}">
                      <a16:colId xmlns="" xmlns:a16="http://schemas.microsoft.com/office/drawing/2014/main" val="3000938264"/>
                    </a:ext>
                  </a:extLst>
                </a:gridCol>
                <a:gridCol w="1897581">
                  <a:extLst>
                    <a:ext uri="{9D8B030D-6E8A-4147-A177-3AD203B41FA5}">
                      <a16:colId xmlns="" xmlns:a16="http://schemas.microsoft.com/office/drawing/2014/main" val="4008708904"/>
                    </a:ext>
                  </a:extLst>
                </a:gridCol>
              </a:tblGrid>
              <a:tr h="21417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VALOR  GENERADO AGREGADO </a:t>
                      </a: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[201-1]</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Importe € (2018)</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Importe € (2017)</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41021">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Ventas productos y servicios</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13.526.676</a:t>
                      </a:r>
                    </a:p>
                  </a:txBody>
                  <a:tcPr marT="45748" marB="4574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13.564.407 </a:t>
                      </a:r>
                    </a:p>
                  </a:txBody>
                  <a:tcPr marT="45748" marB="4574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1417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VALOR DISTRIBUIDO AGREGADO</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kern="1200" cap="none" normalizeH="0" baseline="0" dirty="0">
                        <a:ln>
                          <a:noFill/>
                        </a:ln>
                        <a:solidFill>
                          <a:schemeClr val="tx1"/>
                        </a:solidFill>
                        <a:effectLst/>
                        <a:latin typeface="Open sans light"/>
                        <a:ea typeface="+mn-ea"/>
                        <a:cs typeface="+mn-cs"/>
                      </a:endParaRPr>
                    </a:p>
                  </a:txBody>
                  <a:tcPr marT="45748" marB="4574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900" b="0" i="0" u="none" strike="noStrike" cap="none" normalizeH="0" baseline="0" dirty="0">
                        <a:ln>
                          <a:noFill/>
                        </a:ln>
                        <a:solidFill>
                          <a:schemeClr val="tx1"/>
                        </a:solidFill>
                        <a:effectLst/>
                        <a:latin typeface="Open sans light"/>
                        <a:ea typeface="Open Sans Light" charset="0"/>
                        <a:cs typeface="Open sans light"/>
                      </a:endParaRPr>
                    </a:p>
                  </a:txBody>
                  <a:tcPr marT="45748" marB="4574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1595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Proveedores</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ea typeface="+mn-ea"/>
                          <a:cs typeface="+mn-cs"/>
                        </a:rPr>
                        <a:t>8.456.752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      8.508.501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1595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Empleados/as</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ea typeface="+mn-ea"/>
                          <a:cs typeface="+mn-cs"/>
                        </a:rPr>
                        <a:t>1.716.630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      1.708.217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1595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Donaciones comunidad</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ea typeface="+mn-ea"/>
                          <a:cs typeface="+mn-cs"/>
                        </a:rPr>
                        <a:t>5.000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               5.000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1595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Gobiernos (impuestos)</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ea typeface="+mn-ea"/>
                          <a:cs typeface="+mn-cs"/>
                        </a:rPr>
                        <a:t>748.314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          763.592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1595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a:ln>
                            <a:noFill/>
                          </a:ln>
                          <a:solidFill>
                            <a:schemeClr val="tx1"/>
                          </a:solidFill>
                          <a:effectLst/>
                          <a:latin typeface="Open sans light"/>
                          <a:ea typeface="Open Sans Light" charset="0"/>
                          <a:cs typeface="Open sans light"/>
                        </a:rPr>
                        <a:t>Beneficio no distribuido</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402.021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      1.064.050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15955">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Proveedores de capital y dividendos</a:t>
                      </a:r>
                    </a:p>
                  </a:txBody>
                  <a:tcPr marT="45748" marB="4574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800.000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513.857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42387947"/>
                  </a:ext>
                </a:extLst>
              </a:tr>
            </a:tbl>
          </a:graphicData>
        </a:graphic>
      </p:graphicFrame>
      <p:sp>
        <p:nvSpPr>
          <p:cNvPr id="2" name="Contenidor de número de diapositiva 1">
            <a:extLst>
              <a:ext uri="{FF2B5EF4-FFF2-40B4-BE49-F238E27FC236}">
                <a16:creationId xmlns="" xmlns:a16="http://schemas.microsoft.com/office/drawing/2014/main" id="{B751F0B9-CCD3-402E-B3FC-9066CDA8C245}"/>
              </a:ext>
            </a:extLst>
          </p:cNvPr>
          <p:cNvSpPr>
            <a:spLocks noGrp="1"/>
          </p:cNvSpPr>
          <p:nvPr>
            <p:ph type="sldNum" sz="quarter" idx="12"/>
          </p:nvPr>
        </p:nvSpPr>
        <p:spPr/>
        <p:txBody>
          <a:bodyPr/>
          <a:lstStyle/>
          <a:p>
            <a:fld id="{F0FEA6CD-AE7E-1C4C-8601-588E90DB12A2}" type="slidenum">
              <a:rPr lang="es-ES_tradnl" smtClean="0"/>
              <a:t>10</a:t>
            </a:fld>
            <a:endParaRPr lang="es-ES_tradnl"/>
          </a:p>
        </p:txBody>
      </p:sp>
    </p:spTree>
    <p:extLst>
      <p:ext uri="{BB962C8B-B14F-4D97-AF65-F5344CB8AC3E}">
        <p14:creationId xmlns:p14="http://schemas.microsoft.com/office/powerpoint/2010/main" val="40589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422"/>
          <a:stretch/>
        </p:blipFill>
        <p:spPr>
          <a:xfrm>
            <a:off x="0" y="0"/>
            <a:ext cx="3971925" cy="6858000"/>
          </a:xfrm>
          <a:prstGeom prst="rect">
            <a:avLst/>
          </a:prstGeom>
        </p:spPr>
      </p:pic>
      <p:sp>
        <p:nvSpPr>
          <p:cNvPr id="8" name="Rectangle 141"/>
          <p:cNvSpPr txBox="1">
            <a:spLocks noChangeArrowheads="1"/>
          </p:cNvSpPr>
          <p:nvPr/>
        </p:nvSpPr>
        <p:spPr>
          <a:xfrm>
            <a:off x="4500000" y="1080000"/>
            <a:ext cx="6728604"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defRPr/>
            </a:pPr>
            <a:r>
              <a:rPr lang="es-ES" sz="1200" dirty="0">
                <a:latin typeface="Open sans light"/>
                <a:ea typeface="Open Sans Light" charset="0"/>
                <a:cs typeface="Open sans light"/>
              </a:rPr>
              <a:t>Las políticas de prácticas justas de mercado incluyen entre otros los siguientes aspectos:</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Entre las medidas contra la corrupción, soborno y cohecho está la clasificación de dichas prácticas con explícitamente “condenadas” en el código de conducta.</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En relación al conflicto de intereses el código de conducta establece como uno de los cuatro principios éticos la primacía de los intereses de la empresa ante los particulares.</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En cuanto al fraude y el blanqueo de capitales se condena también explícitamente en el código de conducta.</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También establece pautas para evitar prácticas contrarias a la libre competencia, fomentando un </a:t>
            </a:r>
            <a:r>
              <a:rPr lang="es-ES" sz="1200" b="1" dirty="0">
                <a:latin typeface="Open sans light"/>
                <a:ea typeface="Open Sans" charset="0"/>
                <a:cs typeface="Open sans light"/>
              </a:rPr>
              <a:t>marketing responsable </a:t>
            </a:r>
            <a:r>
              <a:rPr lang="es-ES" sz="1200" dirty="0">
                <a:latin typeface="Open sans light"/>
                <a:ea typeface="Open Sans Light" charset="0"/>
                <a:cs typeface="Open sans light"/>
              </a:rPr>
              <a:t>sin publicidad engañosa.</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Se definen las pautas de privacidad de la información en el marco de la legalidad vigente.</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Se asume una absoluta neutralidad en lo relativo a política y gobiernos, no asumiendo ninguna posición directa ni indirecta.</a:t>
            </a:r>
          </a:p>
        </p:txBody>
      </p:sp>
      <p:sp>
        <p:nvSpPr>
          <p:cNvPr id="9" name="AutoShape 161"/>
          <p:cNvSpPr>
            <a:spLocks noChangeArrowheads="1"/>
          </p:cNvSpPr>
          <p:nvPr/>
        </p:nvSpPr>
        <p:spPr bwMode="auto">
          <a:xfrm>
            <a:off x="4500000" y="4268742"/>
            <a:ext cx="4130861" cy="2315528"/>
          </a:xfrm>
          <a:prstGeom prst="roundRect">
            <a:avLst>
              <a:gd name="adj" fmla="val 16667"/>
            </a:avLst>
          </a:prstGeom>
          <a:solidFill>
            <a:srgbClr val="C00000">
              <a:alpha val="8000"/>
            </a:srgbClr>
          </a:solidFill>
          <a:ln w="9525">
            <a:noFill/>
            <a:round/>
            <a:headEnd/>
            <a:tailEnd/>
          </a:ln>
          <a:effectLst/>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000" dirty="0">
                <a:solidFill>
                  <a:srgbClr val="C00000"/>
                </a:solidFill>
                <a:latin typeface="Open Sans Light" charset="0"/>
                <a:ea typeface="Open Sans Light" charset="0"/>
                <a:cs typeface="Open Sans Light" charset="0"/>
              </a:rPr>
              <a:t>· El código de conducta y las pautas que deben seguirse para evitar riesgos relacionados con la corrupción engloban todas las actividades del grupo </a:t>
            </a:r>
            <a:r>
              <a:rPr lang="es-ES" altLang="ca-ES" sz="1000" b="1" dirty="0">
                <a:solidFill>
                  <a:schemeClr val="bg1">
                    <a:lumMod val="50000"/>
                  </a:schemeClr>
                </a:solidFill>
                <a:latin typeface="Open Sans Light" charset="0"/>
                <a:ea typeface="Open Sans Light" charset="0"/>
                <a:cs typeface="Open Sans Light" charset="0"/>
              </a:rPr>
              <a:t>[205-1][205-2]</a:t>
            </a:r>
            <a:r>
              <a:rPr lang="es-ES" altLang="ca-ES" sz="1000" dirty="0">
                <a:solidFill>
                  <a:srgbClr val="C00000"/>
                </a:solidFill>
                <a:latin typeface="Open Sans Light" charset="0"/>
                <a:ea typeface="Open Sans Light" charset="0"/>
                <a:cs typeface="Open Sans Light" charset="0"/>
              </a:rPr>
              <a:t>. No se ha producido ningún caso hasta la fecha </a:t>
            </a:r>
            <a:r>
              <a:rPr lang="es-ES" altLang="ca-ES" sz="1000" b="1" dirty="0">
                <a:solidFill>
                  <a:schemeClr val="bg1">
                    <a:lumMod val="50000"/>
                  </a:schemeClr>
                </a:solidFill>
                <a:latin typeface="Open Sans Light" charset="0"/>
                <a:ea typeface="Open Sans Light" charset="0"/>
                <a:cs typeface="Open Sans Light" charset="0"/>
              </a:rPr>
              <a:t>[205-3]</a:t>
            </a:r>
            <a:r>
              <a:rPr lang="es-ES" altLang="ca-ES" sz="1000" dirty="0">
                <a:solidFill>
                  <a:srgbClr val="C00000"/>
                </a:solidFill>
                <a:latin typeface="Open Sans Light" charset="0"/>
                <a:ea typeface="Open Sans Light" charset="0"/>
                <a:cs typeface="Open Sans Light" charset="0"/>
              </a:rPr>
              <a:t>.</a:t>
            </a:r>
          </a:p>
          <a:p>
            <a:pPr eaLnBrk="1" hangingPunct="1"/>
            <a:r>
              <a:rPr lang="es-ES" altLang="ca-ES" sz="1000" dirty="0">
                <a:solidFill>
                  <a:srgbClr val="C00000"/>
                </a:solidFill>
                <a:latin typeface="Open Sans Light" charset="0"/>
                <a:ea typeface="Open Sans Light" charset="0"/>
                <a:cs typeface="Open Sans Light" charset="0"/>
              </a:rPr>
              <a:t>· Las prácticas anticorrupción formarán parte de la formación al personal.</a:t>
            </a:r>
          </a:p>
          <a:p>
            <a:pPr eaLnBrk="1" hangingPunct="1"/>
            <a:r>
              <a:rPr lang="es-ES" altLang="ca-ES" sz="1000" dirty="0">
                <a:solidFill>
                  <a:srgbClr val="C00000"/>
                </a:solidFill>
                <a:latin typeface="Open Sans Light" charset="0"/>
                <a:ea typeface="Open Sans Light" charset="0"/>
                <a:cs typeface="Open Sans Light" charset="0"/>
              </a:rPr>
              <a:t>· Ni </a:t>
            </a:r>
            <a:r>
              <a:rPr lang="es-ES" altLang="ca-ES" sz="1000" dirty="0" err="1">
                <a:solidFill>
                  <a:srgbClr val="C00000"/>
                </a:solidFill>
                <a:latin typeface="Open Sans Light" charset="0"/>
                <a:ea typeface="Open Sans Light" charset="0"/>
                <a:cs typeface="Open Sans Light" charset="0"/>
              </a:rPr>
              <a:t>Spaziale</a:t>
            </a:r>
            <a:r>
              <a:rPr lang="es-ES" altLang="ca-ES" sz="1000" dirty="0">
                <a:solidFill>
                  <a:srgbClr val="C00000"/>
                </a:solidFill>
                <a:latin typeface="Open Sans Light" charset="0"/>
                <a:ea typeface="Open Sans Light" charset="0"/>
                <a:cs typeface="Open Sans Light" charset="0"/>
              </a:rPr>
              <a:t>, SA ni </a:t>
            </a:r>
            <a:r>
              <a:rPr lang="es-ES" altLang="ca-ES" sz="1000" dirty="0" err="1">
                <a:solidFill>
                  <a:srgbClr val="C00000"/>
                </a:solidFill>
                <a:latin typeface="Open Sans Light" charset="0"/>
                <a:ea typeface="Open Sans Light" charset="0"/>
                <a:cs typeface="Open Sans Light" charset="0"/>
              </a:rPr>
              <a:t>Caffè</a:t>
            </a:r>
            <a:r>
              <a:rPr lang="es-ES" altLang="ca-ES" sz="1000" dirty="0">
                <a:solidFill>
                  <a:srgbClr val="C00000"/>
                </a:solidFill>
                <a:latin typeface="Open Sans Light" charset="0"/>
                <a:ea typeface="Open Sans Light" charset="0"/>
                <a:cs typeface="Open Sans Light" charset="0"/>
              </a:rPr>
              <a:t> </a:t>
            </a:r>
            <a:r>
              <a:rPr lang="es-ES" altLang="ca-ES" sz="1000" dirty="0" err="1">
                <a:solidFill>
                  <a:srgbClr val="C00000"/>
                </a:solidFill>
                <a:latin typeface="Open Sans Light" charset="0"/>
                <a:ea typeface="Open Sans Light" charset="0"/>
                <a:cs typeface="Open Sans Light" charset="0"/>
              </a:rPr>
              <a:t>d’Autore</a:t>
            </a:r>
            <a:r>
              <a:rPr lang="es-ES" altLang="ca-ES" sz="1000" dirty="0">
                <a:solidFill>
                  <a:srgbClr val="C00000"/>
                </a:solidFill>
                <a:latin typeface="Open Sans Light" charset="0"/>
                <a:ea typeface="Open Sans Light" charset="0"/>
                <a:cs typeface="Open Sans Light" charset="0"/>
              </a:rPr>
              <a:t>, SL han tenido acciones por causas relacionadas con prácticas monopolísticas ni contra la libre competencia </a:t>
            </a:r>
            <a:r>
              <a:rPr lang="es-ES" altLang="ca-ES" sz="1000" b="1" dirty="0">
                <a:solidFill>
                  <a:schemeClr val="bg1">
                    <a:lumMod val="50000"/>
                  </a:schemeClr>
                </a:solidFill>
                <a:latin typeface="Open Sans Light" charset="0"/>
                <a:ea typeface="Open Sans Light" charset="0"/>
                <a:cs typeface="Open Sans Light" charset="0"/>
              </a:rPr>
              <a:t>[206-1]</a:t>
            </a:r>
            <a:r>
              <a:rPr lang="es-ES" altLang="ca-ES" sz="1000" dirty="0">
                <a:solidFill>
                  <a:srgbClr val="C00000"/>
                </a:solidFill>
                <a:latin typeface="Open Sans Light" charset="0"/>
                <a:ea typeface="Open Sans Light" charset="0"/>
                <a:cs typeface="Open Sans Light" charset="0"/>
              </a:rPr>
              <a:t>.</a:t>
            </a:r>
          </a:p>
          <a:p>
            <a:r>
              <a:rPr lang="es-ES" altLang="ca-ES" sz="1000" dirty="0">
                <a:solidFill>
                  <a:srgbClr val="C00000"/>
                </a:solidFill>
                <a:latin typeface="Open Sans Light" charset="0"/>
                <a:ea typeface="Open Sans Light" charset="0"/>
                <a:cs typeface="Open Sans Light" charset="0"/>
              </a:rPr>
              <a:t>· En el capítulo de </a:t>
            </a:r>
            <a:r>
              <a:rPr lang="es-ES" altLang="ca-ES" sz="1000" b="1" dirty="0">
                <a:solidFill>
                  <a:srgbClr val="C00000"/>
                </a:solidFill>
                <a:latin typeface="Open Sans Light" charset="0"/>
                <a:ea typeface="Open Sans Light" charset="0"/>
                <a:cs typeface="Open Sans Light" charset="0"/>
              </a:rPr>
              <a:t>sanciones</a:t>
            </a:r>
            <a:r>
              <a:rPr lang="es-ES" altLang="ca-ES" sz="1000" dirty="0">
                <a:solidFill>
                  <a:srgbClr val="C00000"/>
                </a:solidFill>
                <a:latin typeface="Open Sans Light" charset="0"/>
                <a:ea typeface="Open Sans Light" charset="0"/>
                <a:cs typeface="Open Sans Light" charset="0"/>
              </a:rPr>
              <a:t> no se ha producido ninguna significativa, monetaria ni no monetaria, a excepción de multas de tráfico que ascendieron a 4.061 € (algo más que los 972 € de 2017) </a:t>
            </a:r>
            <a:r>
              <a:rPr lang="es-ES" altLang="ca-ES" sz="1000" b="1" dirty="0">
                <a:solidFill>
                  <a:schemeClr val="bg1">
                    <a:lumMod val="50000"/>
                  </a:schemeClr>
                </a:solidFill>
                <a:latin typeface="Open Sans Light" charset="0"/>
                <a:ea typeface="Open Sans Light" charset="0"/>
                <a:cs typeface="Open Sans Light" charset="0"/>
              </a:rPr>
              <a:t>[307-1] [417-2] [417-3] [418-1] [419-1]</a:t>
            </a:r>
            <a:r>
              <a:rPr lang="es-ES" altLang="ca-ES" sz="1000" dirty="0">
                <a:solidFill>
                  <a:srgbClr val="C00000"/>
                </a:solidFill>
                <a:latin typeface="Open Sans Light" charset="0"/>
                <a:ea typeface="Open Sans Light" charset="0"/>
                <a:cs typeface="Open Sans Light" charset="0"/>
              </a:rPr>
              <a:t>.</a:t>
            </a:r>
          </a:p>
        </p:txBody>
      </p:sp>
      <p:sp>
        <p:nvSpPr>
          <p:cNvPr id="11" name="AutoShape 161"/>
          <p:cNvSpPr>
            <a:spLocks noChangeArrowheads="1"/>
          </p:cNvSpPr>
          <p:nvPr/>
        </p:nvSpPr>
        <p:spPr bwMode="auto">
          <a:xfrm>
            <a:off x="8921956" y="4606884"/>
            <a:ext cx="2449748" cy="1293971"/>
          </a:xfrm>
          <a:prstGeom prst="roundRect">
            <a:avLst>
              <a:gd name="adj" fmla="val 16667"/>
            </a:avLst>
          </a:prstGeom>
          <a:solidFill>
            <a:srgbClr val="C00000">
              <a:alpha val="8000"/>
            </a:srgbClr>
          </a:solidFill>
          <a:ln w="9525">
            <a:noFill/>
            <a:round/>
            <a:headEnd/>
            <a:tailEnd/>
          </a:ln>
          <a:effectLst/>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s-ES" altLang="ca-ES" sz="1000" dirty="0">
                <a:solidFill>
                  <a:srgbClr val="C00000"/>
                </a:solidFill>
                <a:latin typeface="Open Sans Light" charset="0"/>
                <a:ea typeface="Open Sans Light" charset="0"/>
                <a:cs typeface="Open Sans Light" charset="0"/>
              </a:rPr>
              <a:t>· El código de conducta establece </a:t>
            </a:r>
            <a:r>
              <a:rPr lang="es-ES" altLang="ca-ES" sz="1000" b="1" dirty="0">
                <a:solidFill>
                  <a:srgbClr val="C00000"/>
                </a:solidFill>
                <a:latin typeface="Open Sans Light" charset="0"/>
                <a:ea typeface="Open Sans Light" charset="0"/>
                <a:cs typeface="Open Sans Light" charset="0"/>
              </a:rPr>
              <a:t>canales de comunicación </a:t>
            </a:r>
            <a:r>
              <a:rPr lang="es-ES" altLang="ca-ES" sz="1000" dirty="0">
                <a:solidFill>
                  <a:srgbClr val="C00000"/>
                </a:solidFill>
                <a:latin typeface="Open Sans Light" charset="0"/>
                <a:ea typeface="Open Sans Light" charset="0"/>
                <a:cs typeface="Open Sans Light" charset="0"/>
              </a:rPr>
              <a:t>de incumplimientos, si se desea anónimos, ya sea vía email a </a:t>
            </a:r>
            <a:r>
              <a:rPr lang="es-ES" altLang="ca-ES" sz="1000" dirty="0">
                <a:solidFill>
                  <a:srgbClr val="C00000"/>
                </a:solidFill>
                <a:latin typeface="Open Sans Light" charset="0"/>
                <a:ea typeface="Open Sans Light" charset="0"/>
                <a:cs typeface="Open Sans Light" charset="0"/>
                <a:hlinkClick r:id="rId3">
                  <a:extLst>
                    <a:ext uri="{A12FA001-AC4F-418D-AE19-62706E023703}">
                      <ahyp:hlinkClr xmlns="" xmlns:ahyp="http://schemas.microsoft.com/office/drawing/2018/hyperlinkcolor" val="tx"/>
                    </a:ext>
                  </a:extLst>
                </a:hlinkClick>
              </a:rPr>
              <a:t>rsc@caffedautore.com</a:t>
            </a:r>
            <a:r>
              <a:rPr lang="es-ES" altLang="ca-ES" sz="1000" dirty="0">
                <a:solidFill>
                  <a:srgbClr val="C00000"/>
                </a:solidFill>
                <a:latin typeface="Open Sans Light" charset="0"/>
                <a:ea typeface="Open Sans Light" charset="0"/>
                <a:cs typeface="Open Sans Light" charset="0"/>
              </a:rPr>
              <a:t> o en el formulario </a:t>
            </a:r>
            <a:r>
              <a:rPr lang="es-ES" altLang="ca-ES" sz="1000" dirty="0" err="1">
                <a:solidFill>
                  <a:srgbClr val="C00000"/>
                </a:solidFill>
                <a:latin typeface="Open Sans Light" charset="0"/>
                <a:ea typeface="Open Sans Light" charset="0"/>
                <a:cs typeface="Open Sans Light" charset="0"/>
              </a:rPr>
              <a:t>on</a:t>
            </a:r>
            <a:r>
              <a:rPr lang="es-ES" altLang="ca-ES" sz="1000" dirty="0">
                <a:solidFill>
                  <a:srgbClr val="C00000"/>
                </a:solidFill>
                <a:latin typeface="Open Sans Light" charset="0"/>
                <a:ea typeface="Open Sans Light" charset="0"/>
                <a:cs typeface="Open Sans Light" charset="0"/>
              </a:rPr>
              <a:t> line </a:t>
            </a:r>
            <a:r>
              <a:rPr lang="es-ES" altLang="ca-ES" sz="1000" dirty="0">
                <a:solidFill>
                  <a:srgbClr val="C00000"/>
                </a:solidFill>
                <a:latin typeface="Open Sans Light" charset="0"/>
                <a:ea typeface="Open Sans Light" charset="0"/>
                <a:cs typeface="Open Sans Light" charset="0"/>
                <a:hlinkClick r:id="rId4">
                  <a:extLst>
                    <a:ext uri="{A12FA001-AC4F-418D-AE19-62706E023703}">
                      <ahyp:hlinkClr xmlns="" xmlns:ahyp="http://schemas.microsoft.com/office/drawing/2018/hyperlinkcolor" val="tx"/>
                    </a:ext>
                  </a:extLst>
                </a:hlinkClick>
              </a:rPr>
              <a:t>http://rsc.caffedautore.com/etica</a:t>
            </a:r>
            <a:r>
              <a:rPr lang="es-ES" altLang="ca-ES" sz="1000" dirty="0">
                <a:solidFill>
                  <a:srgbClr val="C00000"/>
                </a:solidFill>
                <a:latin typeface="Open Sans Light" charset="0"/>
                <a:ea typeface="Open Sans Light" charset="0"/>
                <a:cs typeface="Open Sans Light" charset="0"/>
              </a:rPr>
              <a:t>. </a:t>
            </a:r>
          </a:p>
        </p:txBody>
      </p:sp>
      <p:sp>
        <p:nvSpPr>
          <p:cNvPr id="12" name="CuadroTexto 11"/>
          <p:cNvSpPr txBox="1"/>
          <p:nvPr/>
        </p:nvSpPr>
        <p:spPr>
          <a:xfrm>
            <a:off x="2174683" y="3103215"/>
            <a:ext cx="1441859"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Prácticas justas</a:t>
            </a:r>
          </a:p>
          <a:p>
            <a:pPr algn="r"/>
            <a:r>
              <a:rPr lang="es-ES" sz="1400" dirty="0">
                <a:solidFill>
                  <a:schemeClr val="bg1"/>
                </a:solidFill>
                <a:latin typeface="Open Sans Light" charset="0"/>
                <a:ea typeface="Open Sans Light" charset="0"/>
                <a:cs typeface="Open Sans Light" charset="0"/>
              </a:rPr>
              <a:t>de mercado</a:t>
            </a:r>
            <a:endParaRPr lang="es-ES_tradnl" sz="1400" dirty="0">
              <a:solidFill>
                <a:schemeClr val="bg1"/>
              </a:solidFill>
              <a:latin typeface="Open Sans Light" charset="0"/>
              <a:ea typeface="Open Sans Light" charset="0"/>
              <a:cs typeface="Open Sans Light" charset="0"/>
            </a:endParaRPr>
          </a:p>
        </p:txBody>
      </p:sp>
      <p:sp>
        <p:nvSpPr>
          <p:cNvPr id="6" name="Contenidor de número de diapositiva 5">
            <a:extLst>
              <a:ext uri="{FF2B5EF4-FFF2-40B4-BE49-F238E27FC236}">
                <a16:creationId xmlns="" xmlns:a16="http://schemas.microsoft.com/office/drawing/2014/main" id="{9307C6B9-7BBF-43A7-9E38-076F0E8FA197}"/>
              </a:ext>
            </a:extLst>
          </p:cNvPr>
          <p:cNvSpPr>
            <a:spLocks noGrp="1"/>
          </p:cNvSpPr>
          <p:nvPr>
            <p:ph type="sldNum" sz="quarter" idx="12"/>
          </p:nvPr>
        </p:nvSpPr>
        <p:spPr/>
        <p:txBody>
          <a:bodyPr/>
          <a:lstStyle/>
          <a:p>
            <a:fld id="{F0FEA6CD-AE7E-1C4C-8601-588E90DB12A2}" type="slidenum">
              <a:rPr lang="es-ES_tradnl" smtClean="0"/>
              <a:t>11</a:t>
            </a:fld>
            <a:endParaRPr lang="es-ES_tradnl"/>
          </a:p>
        </p:txBody>
      </p:sp>
    </p:spTree>
    <p:extLst>
      <p:ext uri="{BB962C8B-B14F-4D97-AF65-F5344CB8AC3E}">
        <p14:creationId xmlns:p14="http://schemas.microsoft.com/office/powerpoint/2010/main" val="117611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422"/>
          <a:stretch/>
        </p:blipFill>
        <p:spPr>
          <a:xfrm>
            <a:off x="0" y="0"/>
            <a:ext cx="3971925" cy="6858000"/>
          </a:xfrm>
          <a:prstGeom prst="rect">
            <a:avLst/>
          </a:prstGeom>
        </p:spPr>
      </p:pic>
      <p:sp>
        <p:nvSpPr>
          <p:cNvPr id="7" name="CuadroTexto 6"/>
          <p:cNvSpPr txBox="1"/>
          <p:nvPr/>
        </p:nvSpPr>
        <p:spPr>
          <a:xfrm>
            <a:off x="2563474" y="3081307"/>
            <a:ext cx="1053068"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Innovación</a:t>
            </a:r>
          </a:p>
          <a:p>
            <a:pPr algn="r"/>
            <a:r>
              <a:rPr lang="es-ES" sz="1400" i="1" dirty="0" err="1">
                <a:solidFill>
                  <a:schemeClr val="bg1"/>
                </a:solidFill>
                <a:latin typeface="Open Sans Light" charset="0"/>
                <a:ea typeface="Open Sans Light" charset="0"/>
                <a:cs typeface="Open Sans Light" charset="0"/>
              </a:rPr>
              <a:t>espressa</a:t>
            </a:r>
            <a:endParaRPr lang="es-ES_tradnl" sz="1400" i="1"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79089" cy="4814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defRPr/>
            </a:pPr>
            <a:r>
              <a:rPr lang="es-ES" sz="1200" dirty="0">
                <a:latin typeface="Open sans light"/>
                <a:ea typeface="Open Sans Light" charset="0"/>
                <a:cs typeface="Open sans light"/>
              </a:rPr>
              <a:t>Para </a:t>
            </a:r>
            <a:r>
              <a:rPr lang="es-ES" sz="1200" b="1" dirty="0" err="1">
                <a:latin typeface="Open sans light"/>
                <a:ea typeface="Open Sans" charset="0"/>
                <a:cs typeface="Open sans light"/>
              </a:rPr>
              <a:t>Spaziale</a:t>
            </a:r>
            <a:r>
              <a:rPr lang="es-ES" sz="1200" b="1" dirty="0">
                <a:latin typeface="Open sans light"/>
                <a:ea typeface="Open Sans" charset="0"/>
                <a:cs typeface="Open sans light"/>
              </a:rPr>
              <a:t> y </a:t>
            </a:r>
            <a:r>
              <a:rPr lang="es-ES" sz="1200" b="1" dirty="0" err="1">
                <a:latin typeface="Open sans light"/>
                <a:ea typeface="Open Sans" charset="0"/>
                <a:cs typeface="Open sans light"/>
              </a:rPr>
              <a:t>Caffè</a:t>
            </a:r>
            <a:r>
              <a:rPr lang="es-ES" sz="1200" b="1" dirty="0">
                <a:latin typeface="Open sans light"/>
                <a:ea typeface="Open Sans" charset="0"/>
                <a:cs typeface="Open sans light"/>
              </a:rPr>
              <a:t> </a:t>
            </a:r>
            <a:r>
              <a:rPr lang="es-ES" sz="1200" b="1" dirty="0" err="1">
                <a:latin typeface="Open sans light"/>
                <a:ea typeface="Open Sans" charset="0"/>
                <a:cs typeface="Open sans light"/>
              </a:rPr>
              <a:t>d’Autore</a:t>
            </a:r>
            <a:r>
              <a:rPr lang="es-ES" sz="1200" b="1" dirty="0">
                <a:latin typeface="Open sans light"/>
                <a:ea typeface="Open Sans" charset="0"/>
                <a:cs typeface="Open sans light"/>
              </a:rPr>
              <a:t> </a:t>
            </a:r>
            <a:r>
              <a:rPr lang="es-ES" sz="1200" dirty="0">
                <a:latin typeface="Open sans light"/>
                <a:ea typeface="Open Sans Light" charset="0"/>
                <a:cs typeface="Open sans light"/>
              </a:rPr>
              <a:t>la innovación es el resultado buscado con una especial combinación de la excelencia operativa y el fomento del talento humano:</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Innovación en servicios</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Innovación en producto</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Innovación en procesos</a:t>
            </a:r>
          </a:p>
          <a:p>
            <a:pPr marL="0" indent="0">
              <a:lnSpc>
                <a:spcPct val="100000"/>
              </a:lnSpc>
              <a:buNone/>
              <a:defRPr/>
            </a:pPr>
            <a:r>
              <a:rPr lang="es-ES" sz="1200" dirty="0">
                <a:latin typeface="Open sans light"/>
                <a:ea typeface="Open Sans Light" charset="0"/>
                <a:cs typeface="Open sans light"/>
              </a:rPr>
              <a:t>Disponer de las </a:t>
            </a:r>
            <a:r>
              <a:rPr lang="es-ES" sz="1200" b="1" dirty="0">
                <a:latin typeface="Open sans light"/>
                <a:ea typeface="Open Sans" charset="0"/>
                <a:cs typeface="Open sans light"/>
              </a:rPr>
              <a:t>marcas líderes </a:t>
            </a:r>
            <a:r>
              <a:rPr lang="es-ES" sz="1200" dirty="0">
                <a:latin typeface="Open sans light"/>
                <a:ea typeface="Open Sans Light" charset="0"/>
                <a:cs typeface="Open sans light"/>
              </a:rPr>
              <a:t>en cada sector es el primer paso, pero una </a:t>
            </a:r>
            <a:r>
              <a:rPr lang="es-ES" sz="1200" b="1" dirty="0">
                <a:latin typeface="Open sans light"/>
                <a:ea typeface="Open Sans" charset="0"/>
                <a:cs typeface="Open sans light"/>
              </a:rPr>
              <a:t>mejora continua en los servicios</a:t>
            </a:r>
            <a:r>
              <a:rPr lang="es-ES" sz="1200" dirty="0">
                <a:latin typeface="Open sans light"/>
                <a:ea typeface="Open Sans Light" charset="0"/>
                <a:cs typeface="Open sans light"/>
              </a:rPr>
              <a:t> de apoyo pasa por la formalización de los procesos de gestión.</a:t>
            </a:r>
          </a:p>
          <a:p>
            <a:pPr marL="0" indent="0">
              <a:lnSpc>
                <a:spcPct val="100000"/>
              </a:lnSpc>
              <a:buNone/>
              <a:defRPr/>
            </a:pPr>
            <a:r>
              <a:rPr lang="es-ES" sz="1200" dirty="0">
                <a:latin typeface="Open sans light"/>
                <a:ea typeface="Open Sans Light" charset="0"/>
                <a:cs typeface="Open sans light"/>
              </a:rPr>
              <a:t>Para ello se ha definido un </a:t>
            </a:r>
            <a:r>
              <a:rPr lang="es-ES" sz="1200" b="1" dirty="0">
                <a:latin typeface="Open sans light"/>
                <a:ea typeface="Open Sans" charset="0"/>
                <a:cs typeface="Open sans light"/>
              </a:rPr>
              <a:t>código de conducta </a:t>
            </a:r>
            <a:r>
              <a:rPr lang="es-ES" sz="1200" dirty="0">
                <a:latin typeface="Open sans light"/>
                <a:ea typeface="Open Sans Light" charset="0"/>
                <a:cs typeface="Open sans light"/>
              </a:rPr>
              <a:t>para los agentes implicados, y desarrollado un marco de gestión de la responsabilidad social (que engloba todos los ámbitos de las compañías), con procedimientos e indicadores de progreso y de mejora continua en:</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Transparencia y buen gobierno</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Cuidado del medio ambiente</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Personas</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Adquisición sostenible</a:t>
            </a:r>
          </a:p>
          <a:p>
            <a:pPr marL="171450" indent="-171450">
              <a:lnSpc>
                <a:spcPct val="100000"/>
              </a:lnSpc>
              <a:buFont typeface="Arial" panose="020B0604020202020204" pitchFamily="34" charset="0"/>
              <a:buChar char="•"/>
              <a:defRPr/>
            </a:pPr>
            <a:r>
              <a:rPr lang="es-ES" sz="1200" dirty="0">
                <a:latin typeface="Open sans light"/>
                <a:ea typeface="Open Sans Light" charset="0"/>
                <a:cs typeface="Open sans light"/>
              </a:rPr>
              <a:t>Prácticas justas de negocio</a:t>
            </a:r>
          </a:p>
          <a:p>
            <a:pPr marL="0" indent="0">
              <a:lnSpc>
                <a:spcPct val="100000"/>
              </a:lnSpc>
              <a:buNone/>
              <a:defRPr/>
            </a:pPr>
            <a:endParaRPr lang="es-ES" sz="1200" dirty="0">
              <a:latin typeface="Open sans light"/>
              <a:ea typeface="Open Sans Light" charset="0"/>
              <a:cs typeface="Open sans light"/>
            </a:endParaRPr>
          </a:p>
        </p:txBody>
      </p:sp>
      <p:grpSp>
        <p:nvGrpSpPr>
          <p:cNvPr id="13" name="Agrupa 12">
            <a:extLst>
              <a:ext uri="{FF2B5EF4-FFF2-40B4-BE49-F238E27FC236}">
                <a16:creationId xmlns="" xmlns:a16="http://schemas.microsoft.com/office/drawing/2014/main" id="{B72A5FB5-7CAC-4C3E-8FC4-3A01A1AC4182}"/>
              </a:ext>
            </a:extLst>
          </p:cNvPr>
          <p:cNvGrpSpPr/>
          <p:nvPr/>
        </p:nvGrpSpPr>
        <p:grpSpPr>
          <a:xfrm>
            <a:off x="8403088" y="3831655"/>
            <a:ext cx="2776001" cy="2761618"/>
            <a:chOff x="8084106" y="3831655"/>
            <a:chExt cx="2776001" cy="2761618"/>
          </a:xfrm>
        </p:grpSpPr>
        <p:pic>
          <p:nvPicPr>
            <p:cNvPr id="2" name="Imagen 1"/>
            <p:cNvPicPr>
              <a:picLocks noChangeAspect="1"/>
            </p:cNvPicPr>
            <p:nvPr/>
          </p:nvPicPr>
          <p:blipFill>
            <a:blip r:embed="rId3"/>
            <a:stretch>
              <a:fillRect/>
            </a:stretch>
          </p:blipFill>
          <p:spPr>
            <a:xfrm>
              <a:off x="8084106" y="3831655"/>
              <a:ext cx="2776001" cy="2761618"/>
            </a:xfrm>
            <a:prstGeom prst="rect">
              <a:avLst/>
            </a:prstGeom>
          </p:spPr>
        </p:pic>
        <p:sp>
          <p:nvSpPr>
            <p:cNvPr id="6" name="CuadroTexto 5"/>
            <p:cNvSpPr txBox="1"/>
            <p:nvPr/>
          </p:nvSpPr>
          <p:spPr>
            <a:xfrm>
              <a:off x="9240879" y="5785400"/>
              <a:ext cx="1111811" cy="246221"/>
            </a:xfrm>
            <a:prstGeom prst="rect">
              <a:avLst/>
            </a:prstGeom>
            <a:noFill/>
          </p:spPr>
          <p:txBody>
            <a:bodyPr wrap="square" rtlCol="0">
              <a:spAutoFit/>
            </a:bodyPr>
            <a:lstStyle/>
            <a:p>
              <a:pPr algn="ctr"/>
              <a:r>
                <a:rPr lang="es-ES_tradnl" sz="900" dirty="0">
                  <a:solidFill>
                    <a:srgbClr val="C00000"/>
                  </a:solidFill>
                  <a:latin typeface="Open Sans Light" charset="0"/>
                  <a:ea typeface="Open Sans Light" charset="0"/>
                  <a:cs typeface="Open Sans Light" charset="0"/>
                </a:rPr>
                <a:t>INNOVACI</a:t>
              </a:r>
              <a:r>
                <a:rPr lang="es-ES" sz="1000" dirty="0">
                  <a:solidFill>
                    <a:srgbClr val="C00000"/>
                  </a:solidFill>
                  <a:latin typeface="Open Sans Light" charset="0"/>
                  <a:ea typeface="Open Sans Light" charset="0"/>
                  <a:cs typeface="Open Sans Light" charset="0"/>
                </a:rPr>
                <a:t>ÓN</a:t>
              </a:r>
              <a:endParaRPr lang="es-ES_tradnl" sz="1000" dirty="0">
                <a:solidFill>
                  <a:srgbClr val="C00000"/>
                </a:solidFill>
                <a:latin typeface="Open Sans Light" charset="0"/>
                <a:ea typeface="Open Sans Light" charset="0"/>
                <a:cs typeface="Open Sans Light" charset="0"/>
              </a:endParaRPr>
            </a:p>
          </p:txBody>
        </p:sp>
        <p:sp>
          <p:nvSpPr>
            <p:cNvPr id="24" name="CuadroTexto 23"/>
            <p:cNvSpPr txBox="1"/>
            <p:nvPr/>
          </p:nvSpPr>
          <p:spPr>
            <a:xfrm>
              <a:off x="8247651" y="4748116"/>
              <a:ext cx="1111811" cy="369332"/>
            </a:xfrm>
            <a:prstGeom prst="rect">
              <a:avLst/>
            </a:prstGeom>
            <a:noFill/>
          </p:spPr>
          <p:txBody>
            <a:bodyPr wrap="square" rtlCol="0">
              <a:spAutoFit/>
            </a:bodyPr>
            <a:lstStyle/>
            <a:p>
              <a:pPr algn="ctr"/>
              <a:r>
                <a:rPr lang="es-ES" sz="900" dirty="0">
                  <a:solidFill>
                    <a:srgbClr val="C00000"/>
                  </a:solidFill>
                  <a:latin typeface="Open Sans Light" charset="0"/>
                  <a:ea typeface="Open Sans Light" charset="0"/>
                  <a:cs typeface="Open Sans Light" charset="0"/>
                </a:rPr>
                <a:t>EXCELENCIA</a:t>
              </a:r>
            </a:p>
            <a:p>
              <a:pPr algn="ctr"/>
              <a:r>
                <a:rPr lang="es-ES" sz="900" dirty="0">
                  <a:solidFill>
                    <a:srgbClr val="C00000"/>
                  </a:solidFill>
                  <a:latin typeface="Open Sans Light" charset="0"/>
                  <a:ea typeface="Open Sans Light" charset="0"/>
                  <a:cs typeface="Open Sans Light" charset="0"/>
                </a:rPr>
                <a:t>OPERACIONAL</a:t>
              </a:r>
              <a:endParaRPr lang="es-ES_tradnl" sz="1000" dirty="0">
                <a:solidFill>
                  <a:srgbClr val="C00000"/>
                </a:solidFill>
                <a:latin typeface="Open Sans Light" charset="0"/>
                <a:ea typeface="Open Sans Light" charset="0"/>
                <a:cs typeface="Open Sans Light" charset="0"/>
              </a:endParaRPr>
            </a:p>
          </p:txBody>
        </p:sp>
        <p:sp>
          <p:nvSpPr>
            <p:cNvPr id="25" name="CuadroTexto 24"/>
            <p:cNvSpPr txBox="1"/>
            <p:nvPr/>
          </p:nvSpPr>
          <p:spPr>
            <a:xfrm>
              <a:off x="9582472" y="4456112"/>
              <a:ext cx="1111811" cy="230832"/>
            </a:xfrm>
            <a:prstGeom prst="rect">
              <a:avLst/>
            </a:prstGeom>
            <a:noFill/>
          </p:spPr>
          <p:txBody>
            <a:bodyPr wrap="square" rtlCol="0">
              <a:spAutoFit/>
            </a:bodyPr>
            <a:lstStyle/>
            <a:p>
              <a:pPr algn="ctr"/>
              <a:r>
                <a:rPr lang="es-ES" sz="900" dirty="0">
                  <a:solidFill>
                    <a:srgbClr val="C00000"/>
                  </a:solidFill>
                  <a:latin typeface="Open Sans Light" charset="0"/>
                  <a:ea typeface="Open Sans Light" charset="0"/>
                  <a:cs typeface="Open Sans Light" charset="0"/>
                </a:rPr>
                <a:t>TALENTO</a:t>
              </a:r>
              <a:endParaRPr lang="es-ES_tradnl" sz="1000" dirty="0">
                <a:solidFill>
                  <a:srgbClr val="C00000"/>
                </a:solidFill>
                <a:latin typeface="Open Sans Light" charset="0"/>
                <a:ea typeface="Open Sans Light" charset="0"/>
                <a:cs typeface="Open Sans Light" charset="0"/>
              </a:endParaRPr>
            </a:p>
          </p:txBody>
        </p:sp>
      </p:grpSp>
      <p:sp>
        <p:nvSpPr>
          <p:cNvPr id="9" name="Rectangle: cantonades arrodonides 8">
            <a:extLst>
              <a:ext uri="{FF2B5EF4-FFF2-40B4-BE49-F238E27FC236}">
                <a16:creationId xmlns="" xmlns:a16="http://schemas.microsoft.com/office/drawing/2014/main" id="{A7703CC1-DF05-42C9-A55E-7BC3B03D4041}"/>
              </a:ext>
            </a:extLst>
          </p:cNvPr>
          <p:cNvSpPr/>
          <p:nvPr/>
        </p:nvSpPr>
        <p:spPr>
          <a:xfrm>
            <a:off x="4501125" y="5345813"/>
            <a:ext cx="3553392" cy="1215113"/>
          </a:xfrm>
          <a:prstGeom prst="roundRect">
            <a:avLst/>
          </a:prstGeom>
          <a:solidFill>
            <a:srgbClr val="C00000">
              <a:alpha val="8000"/>
            </a:srgbClr>
          </a:solidFill>
          <a:ln w="9525">
            <a:noFill/>
            <a:round/>
            <a:headEnd/>
            <a:tailEnd/>
          </a:ln>
        </p:spPr>
        <p:txBody>
          <a:bodyPr wrap="square" anchor="b">
            <a:spAutoFit/>
          </a:bodyPr>
          <a:lstStyle/>
          <a:p>
            <a:pPr algn="ctr"/>
            <a:r>
              <a:rPr lang="es-ES" sz="1200" b="1" dirty="0">
                <a:solidFill>
                  <a:srgbClr val="C00000"/>
                </a:solidFill>
                <a:latin typeface="Open sans light"/>
              </a:rPr>
              <a:t>IMPACTOS ECONÓMICOS INDIRECTOS</a:t>
            </a:r>
          </a:p>
          <a:p>
            <a:pPr algn="ctr"/>
            <a:r>
              <a:rPr lang="es-ES" sz="1200" dirty="0">
                <a:solidFill>
                  <a:srgbClr val="C00000"/>
                </a:solidFill>
                <a:latin typeface="Open sans light"/>
              </a:rPr>
              <a:t>El éxito de la estrategia en aspectos de diferenciación como servicio o calidad ha aportado en positivo al entorno una cultura más allá de precio y costes mínimos que antes no existían. </a:t>
            </a:r>
            <a:r>
              <a:rPr lang="es-ES" sz="1200" b="1" dirty="0">
                <a:solidFill>
                  <a:schemeClr val="bg1">
                    <a:lumMod val="50000"/>
                  </a:schemeClr>
                </a:solidFill>
                <a:latin typeface="Open sans light"/>
              </a:rPr>
              <a:t>[203-2]</a:t>
            </a:r>
            <a:endParaRPr lang="ca-ES" sz="1200" b="1" dirty="0">
              <a:solidFill>
                <a:schemeClr val="bg1">
                  <a:lumMod val="50000"/>
                </a:schemeClr>
              </a:solidFill>
              <a:latin typeface="Open sans light"/>
            </a:endParaRPr>
          </a:p>
        </p:txBody>
      </p:sp>
      <p:sp>
        <p:nvSpPr>
          <p:cNvPr id="12" name="Rectangle: cantonades arrodonides 11">
            <a:extLst>
              <a:ext uri="{FF2B5EF4-FFF2-40B4-BE49-F238E27FC236}">
                <a16:creationId xmlns="" xmlns:a16="http://schemas.microsoft.com/office/drawing/2014/main" id="{95A22B8A-187C-494E-BDE4-41833590E54A}"/>
              </a:ext>
            </a:extLst>
          </p:cNvPr>
          <p:cNvSpPr/>
          <p:nvPr/>
        </p:nvSpPr>
        <p:spPr>
          <a:xfrm>
            <a:off x="6954098" y="1536428"/>
            <a:ext cx="4573562" cy="919401"/>
          </a:xfrm>
          <a:prstGeom prst="roundRect">
            <a:avLst/>
          </a:prstGeom>
          <a:solidFill>
            <a:srgbClr val="C00000">
              <a:alpha val="8000"/>
            </a:srgbClr>
          </a:solidFill>
          <a:ln w="9525">
            <a:noFill/>
            <a:round/>
            <a:headEnd/>
            <a:tailEnd/>
          </a:ln>
        </p:spPr>
        <p:txBody>
          <a:bodyPr wrap="square" anchor="b">
            <a:spAutoFit/>
          </a:bodyPr>
          <a:lstStyle/>
          <a:p>
            <a:pPr algn="ctr"/>
            <a:r>
              <a:rPr lang="es-ES" sz="1200" b="1" dirty="0">
                <a:solidFill>
                  <a:srgbClr val="C00000"/>
                </a:solidFill>
                <a:latin typeface="Open sans light"/>
              </a:rPr>
              <a:t>INNOVACIÓN RESPONSABLE</a:t>
            </a:r>
          </a:p>
          <a:p>
            <a:pPr algn="ctr"/>
            <a:r>
              <a:rPr lang="es-ES" sz="1200" dirty="0">
                <a:solidFill>
                  <a:srgbClr val="C00000"/>
                </a:solidFill>
                <a:latin typeface="Open sans light"/>
              </a:rPr>
              <a:t>Se han comenzado a comercializar modelos de maquina de café con opción ecológica que consigue ahorro energético de hasta un 30%. En 2018 han supuesto un 16% del total. </a:t>
            </a:r>
            <a:r>
              <a:rPr lang="es-ES" sz="1200" b="1" dirty="0">
                <a:solidFill>
                  <a:schemeClr val="bg1">
                    <a:lumMod val="50000"/>
                  </a:schemeClr>
                </a:solidFill>
                <a:latin typeface="Open sans light"/>
              </a:rPr>
              <a:t>[302-5]</a:t>
            </a:r>
            <a:endParaRPr lang="ca-ES" sz="1200" b="1" dirty="0">
              <a:solidFill>
                <a:schemeClr val="bg1">
                  <a:lumMod val="50000"/>
                </a:schemeClr>
              </a:solidFill>
              <a:latin typeface="Open sans light"/>
            </a:endParaRPr>
          </a:p>
        </p:txBody>
      </p:sp>
      <p:sp>
        <p:nvSpPr>
          <p:cNvPr id="11" name="Contenidor de número de diapositiva 10">
            <a:extLst>
              <a:ext uri="{FF2B5EF4-FFF2-40B4-BE49-F238E27FC236}">
                <a16:creationId xmlns="" xmlns:a16="http://schemas.microsoft.com/office/drawing/2014/main" id="{55CDE2BE-7F45-4B4C-830C-9672BF695408}"/>
              </a:ext>
            </a:extLst>
          </p:cNvPr>
          <p:cNvSpPr>
            <a:spLocks noGrp="1"/>
          </p:cNvSpPr>
          <p:nvPr>
            <p:ph type="sldNum" sz="quarter" idx="12"/>
          </p:nvPr>
        </p:nvSpPr>
        <p:spPr>
          <a:xfrm>
            <a:off x="11703524" y="6408018"/>
            <a:ext cx="367352" cy="365125"/>
          </a:xfrm>
        </p:spPr>
        <p:txBody>
          <a:bodyPr/>
          <a:lstStyle/>
          <a:p>
            <a:fld id="{F0FEA6CD-AE7E-1C4C-8601-588E90DB12A2}" type="slidenum">
              <a:rPr lang="es-ES_tradnl" smtClean="0"/>
              <a:t>12</a:t>
            </a:fld>
            <a:endParaRPr lang="es-ES_tradnl"/>
          </a:p>
        </p:txBody>
      </p:sp>
    </p:spTree>
    <p:extLst>
      <p:ext uri="{BB962C8B-B14F-4D97-AF65-F5344CB8AC3E}">
        <p14:creationId xmlns:p14="http://schemas.microsoft.com/office/powerpoint/2010/main" val="364609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500"/>
          <a:stretch/>
        </p:blipFill>
        <p:spPr>
          <a:xfrm>
            <a:off x="0" y="0"/>
            <a:ext cx="3962400" cy="6858000"/>
          </a:xfrm>
          <a:prstGeom prst="rect">
            <a:avLst/>
          </a:prstGeom>
        </p:spPr>
      </p:pic>
      <p:sp>
        <p:nvSpPr>
          <p:cNvPr id="7" name="CuadroTexto 6"/>
          <p:cNvSpPr txBox="1"/>
          <p:nvPr/>
        </p:nvSpPr>
        <p:spPr>
          <a:xfrm>
            <a:off x="2290926" y="2702162"/>
            <a:ext cx="1325616" cy="954107"/>
          </a:xfrm>
          <a:prstGeom prst="rect">
            <a:avLst/>
          </a:prstGeom>
          <a:noFill/>
        </p:spPr>
        <p:txBody>
          <a:bodyPr wrap="none" rtlCol="0">
            <a:spAutoFit/>
          </a:bodyPr>
          <a:lstStyle/>
          <a:p>
            <a:pPr algn="r"/>
            <a:r>
              <a:rPr lang="es-ES" altLang="ca-ES" sz="1400">
                <a:solidFill>
                  <a:schemeClr val="bg1"/>
                </a:solidFill>
                <a:latin typeface="Open Sans Light" charset="0"/>
                <a:ea typeface="Open Sans Light" charset="0"/>
                <a:cs typeface="Open Sans Light" charset="0"/>
              </a:rPr>
              <a:t>Transparencia </a:t>
            </a:r>
          </a:p>
          <a:p>
            <a:pPr algn="r"/>
            <a:r>
              <a:rPr lang="es-ES" altLang="ca-ES" sz="1400">
                <a:solidFill>
                  <a:schemeClr val="bg1"/>
                </a:solidFill>
                <a:latin typeface="Open Sans Light" charset="0"/>
                <a:ea typeface="Open Sans Light" charset="0"/>
                <a:cs typeface="Open Sans Light" charset="0"/>
              </a:rPr>
              <a:t>informativa </a:t>
            </a:r>
          </a:p>
          <a:p>
            <a:pPr algn="r"/>
            <a:r>
              <a:rPr lang="es-ES" altLang="ca-ES" sz="1400">
                <a:solidFill>
                  <a:schemeClr val="bg1"/>
                </a:solidFill>
                <a:latin typeface="Open Sans Light" charset="0"/>
                <a:ea typeface="Open Sans Light" charset="0"/>
                <a:cs typeface="Open Sans Light" charset="0"/>
              </a:rPr>
              <a:t>y marketing </a:t>
            </a:r>
          </a:p>
          <a:p>
            <a:pPr algn="r"/>
            <a:r>
              <a:rPr lang="es-ES" altLang="ca-ES" sz="1400">
                <a:solidFill>
                  <a:schemeClr val="bg1"/>
                </a:solidFill>
                <a:latin typeface="Open Sans Light" charset="0"/>
                <a:ea typeface="Open Sans Light" charset="0"/>
                <a:cs typeface="Open Sans Light" charset="0"/>
              </a:rPr>
              <a:t>responsable</a:t>
            </a:r>
            <a:endParaRPr lang="es-ES" sz="140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79089" cy="4105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defRPr/>
            </a:pPr>
            <a:r>
              <a:rPr lang="es-ES" sz="1200" dirty="0">
                <a:latin typeface="Open sans light"/>
                <a:ea typeface="Open Sans Light" charset="0"/>
                <a:cs typeface="Open sans light"/>
              </a:rPr>
              <a:t>El código ético establece que “La posición que ocupan en el mercado de </a:t>
            </a:r>
            <a:r>
              <a:rPr lang="es-ES" sz="1200" dirty="0" err="1">
                <a:latin typeface="Open sans light"/>
                <a:ea typeface="Open Sans Light" charset="0"/>
                <a:cs typeface="Open sans light"/>
              </a:rPr>
              <a:t>Spaziale</a:t>
            </a:r>
            <a:r>
              <a:rPr lang="es-ES" sz="1200" dirty="0">
                <a:latin typeface="Open sans light"/>
                <a:ea typeface="Open Sans Light" charset="0"/>
                <a:cs typeface="Open sans light"/>
              </a:rPr>
              <a:t> y </a:t>
            </a:r>
            <a:r>
              <a:rPr lang="es-ES" sz="1200" dirty="0" err="1">
                <a:latin typeface="Open sans light"/>
                <a:ea typeface="Open Sans Light" charset="0"/>
                <a:cs typeface="Open sans light"/>
              </a:rPr>
              <a:t>Caffè</a:t>
            </a:r>
            <a:r>
              <a:rPr lang="es-ES" sz="1200" dirty="0">
                <a:latin typeface="Open sans light"/>
                <a:ea typeface="Open Sans Light" charset="0"/>
                <a:cs typeface="Open sans light"/>
              </a:rPr>
              <a:t> </a:t>
            </a:r>
            <a:r>
              <a:rPr lang="es-ES" sz="1200" dirty="0" err="1">
                <a:latin typeface="Open sans light"/>
                <a:ea typeface="Open Sans Light" charset="0"/>
                <a:cs typeface="Open sans light"/>
              </a:rPr>
              <a:t>d’Autore</a:t>
            </a:r>
            <a:r>
              <a:rPr lang="es-ES" sz="1200" dirty="0">
                <a:latin typeface="Open sans light"/>
                <a:ea typeface="Open Sans Light" charset="0"/>
                <a:cs typeface="Open sans light"/>
              </a:rPr>
              <a:t>, son fruto del trabajo y esfuerzo realizado en un contexto de libre mercado y competencia. Por ello, no toleramos aquellas conductas que intenten evitar la libre competencia y la lealtad comercial. Tampoco aquellas que consistan en la realización de </a:t>
            </a:r>
            <a:r>
              <a:rPr lang="es-ES" sz="1200" b="1" dirty="0">
                <a:latin typeface="Open sans light"/>
                <a:ea typeface="Open Sans" charset="0"/>
                <a:cs typeface="Open sans light"/>
              </a:rPr>
              <a:t>publicidad engañosa </a:t>
            </a:r>
            <a:r>
              <a:rPr lang="es-ES" sz="1200" dirty="0">
                <a:latin typeface="Open sans light"/>
                <a:ea typeface="Open Sans Light" charset="0"/>
                <a:cs typeface="Open sans light"/>
              </a:rPr>
              <a:t>relacionada con la actividad de la compañía o puedan constituir un abuso o una restricción ilícita de la competencia, respetando en todo caso la normativa reguladora en defensa de la competencia comercial, en nuestro firme compromiso con un </a:t>
            </a:r>
            <a:r>
              <a:rPr lang="es-ES" sz="1200" b="1" dirty="0">
                <a:latin typeface="Open sans light"/>
                <a:ea typeface="Open Sans" charset="0"/>
                <a:cs typeface="Open sans light"/>
              </a:rPr>
              <a:t>marketing responsable</a:t>
            </a:r>
            <a:r>
              <a:rPr lang="es-ES" sz="1200" dirty="0">
                <a:latin typeface="Open sans light"/>
                <a:ea typeface="Open Sans Light" charset="0"/>
                <a:cs typeface="Open sans light"/>
              </a:rPr>
              <a:t>”.</a:t>
            </a:r>
            <a:endParaRPr lang="es-ES" sz="1200" dirty="0">
              <a:highlight>
                <a:srgbClr val="FFFF00"/>
              </a:highlight>
              <a:latin typeface="Open sans light"/>
              <a:ea typeface="Open Sans Light" charset="0"/>
              <a:cs typeface="Open sans light"/>
            </a:endParaRPr>
          </a:p>
          <a:p>
            <a:pPr marL="0" indent="0">
              <a:lnSpc>
                <a:spcPct val="100000"/>
              </a:lnSpc>
              <a:buNone/>
              <a:defRPr/>
            </a:pPr>
            <a:r>
              <a:rPr lang="es-ES" sz="1200" dirty="0">
                <a:solidFill>
                  <a:schemeClr val="tx1">
                    <a:lumMod val="95000"/>
                    <a:lumOff val="5000"/>
                  </a:schemeClr>
                </a:solidFill>
                <a:latin typeface="Open sans light"/>
                <a:ea typeface="Open Sans Light" charset="0"/>
                <a:cs typeface="Open sans light"/>
              </a:rPr>
              <a:t>Los tipos de información sobre los productos y servicios sujetos a especial </a:t>
            </a:r>
            <a:r>
              <a:rPr lang="es-ES" sz="1200" b="1" dirty="0">
                <a:solidFill>
                  <a:schemeClr val="tx1">
                    <a:lumMod val="95000"/>
                    <a:lumOff val="5000"/>
                  </a:schemeClr>
                </a:solidFill>
                <a:latin typeface="Open sans light"/>
                <a:ea typeface="Open Sans" charset="0"/>
                <a:cs typeface="Open sans light"/>
              </a:rPr>
              <a:t>transparencia</a:t>
            </a:r>
            <a:r>
              <a:rPr lang="es-ES" sz="1200" dirty="0">
                <a:solidFill>
                  <a:schemeClr val="tx1">
                    <a:lumMod val="95000"/>
                    <a:lumOff val="5000"/>
                  </a:schemeClr>
                </a:solidFill>
                <a:latin typeface="Open sans light"/>
                <a:ea typeface="Open Sans Light" charset="0"/>
                <a:cs typeface="Open sans light"/>
              </a:rPr>
              <a:t> son los que figuran en la tabla adjunta, y que afectan a casi el 100% de los productos comercializados, que cumplen con todo ello en el etiquetado y manuales </a:t>
            </a:r>
            <a:r>
              <a:rPr lang="es-ES" sz="1200" b="1" dirty="0">
                <a:solidFill>
                  <a:schemeClr val="bg1">
                    <a:lumMod val="50000"/>
                  </a:schemeClr>
                </a:solidFill>
                <a:latin typeface="Open sans light"/>
                <a:ea typeface="Open Sans Light" charset="0"/>
                <a:cs typeface="Open sans light"/>
              </a:rPr>
              <a:t>[417-1]</a:t>
            </a:r>
            <a:r>
              <a:rPr lang="es-ES" sz="1200" dirty="0">
                <a:solidFill>
                  <a:schemeClr val="tx1">
                    <a:lumMod val="95000"/>
                    <a:lumOff val="5000"/>
                  </a:schemeClr>
                </a:solidFill>
                <a:latin typeface="Open sans light"/>
                <a:ea typeface="Open Sans Light" charset="0"/>
                <a:cs typeface="Open sans light"/>
              </a:rPr>
              <a:t>.</a:t>
            </a:r>
          </a:p>
          <a:p>
            <a:pPr marL="0" indent="0">
              <a:lnSpc>
                <a:spcPct val="100000"/>
              </a:lnSpc>
              <a:buNone/>
              <a:defRPr/>
            </a:pPr>
            <a:r>
              <a:rPr lang="es-ES" sz="1200" dirty="0">
                <a:solidFill>
                  <a:schemeClr val="tx1">
                    <a:lumMod val="95000"/>
                    <a:lumOff val="5000"/>
                  </a:schemeClr>
                </a:solidFill>
                <a:latin typeface="Open sans light"/>
                <a:ea typeface="Open Sans Light" charset="0"/>
                <a:cs typeface="Open sans light"/>
              </a:rPr>
              <a:t>No existen casos de incumplimientos en materia de etiquetado ni comunicaciones de marketing [</a:t>
            </a:r>
            <a:r>
              <a:rPr lang="es-ES" sz="1200" b="1" dirty="0">
                <a:solidFill>
                  <a:schemeClr val="bg1">
                    <a:lumMod val="50000"/>
                  </a:schemeClr>
                </a:solidFill>
                <a:latin typeface="Open sans light"/>
                <a:ea typeface="Open Sans Light" charset="0"/>
                <a:cs typeface="Open sans light"/>
              </a:rPr>
              <a:t>417-2] [417-3].</a:t>
            </a:r>
            <a:endParaRPr lang="es-ES" sz="1200" dirty="0">
              <a:solidFill>
                <a:schemeClr val="tx1">
                  <a:lumMod val="95000"/>
                  <a:lumOff val="5000"/>
                </a:schemeClr>
              </a:solidFill>
              <a:latin typeface="Open sans light"/>
              <a:ea typeface="Open Sans Light" charset="0"/>
              <a:cs typeface="Open sans light"/>
            </a:endParaRPr>
          </a:p>
        </p:txBody>
      </p:sp>
      <p:graphicFrame>
        <p:nvGraphicFramePr>
          <p:cNvPr id="24" name="Group 250"/>
          <p:cNvGraphicFramePr>
            <a:graphicFrameLocks noGrp="1"/>
          </p:cNvGraphicFramePr>
          <p:nvPr>
            <p:extLst>
              <p:ext uri="{D42A27DB-BD31-4B8C-83A1-F6EECF244321}">
                <p14:modId xmlns:p14="http://schemas.microsoft.com/office/powerpoint/2010/main" val="3192677718"/>
              </p:ext>
            </p:extLst>
          </p:nvPr>
        </p:nvGraphicFramePr>
        <p:xfrm>
          <a:off x="4499999" y="4149581"/>
          <a:ext cx="6679089" cy="1470856"/>
        </p:xfrm>
        <a:graphic>
          <a:graphicData uri="http://schemas.openxmlformats.org/drawingml/2006/table">
            <a:tbl>
              <a:tblPr/>
              <a:tblGrid>
                <a:gridCol w="2392463">
                  <a:extLst>
                    <a:ext uri="{9D8B030D-6E8A-4147-A177-3AD203B41FA5}">
                      <a16:colId xmlns="" xmlns:a16="http://schemas.microsoft.com/office/drawing/2014/main" val="20000"/>
                    </a:ext>
                  </a:extLst>
                </a:gridCol>
                <a:gridCol w="4286626">
                  <a:extLst>
                    <a:ext uri="{9D8B030D-6E8A-4147-A177-3AD203B41FA5}">
                      <a16:colId xmlns="" xmlns:a16="http://schemas.microsoft.com/office/drawing/2014/main" val="20001"/>
                    </a:ext>
                  </a:extLst>
                </a:gridCol>
              </a:tblGrid>
              <a:tr h="318344">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PRODUCTOS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TIPOS DE INFORMACIÓN REQUERIDOS POR NORMATIVA</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1339">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Máquinas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·Regulaciones europeas CE</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r>
                        <a:rPr kumimoji="0" lang="es-ES" altLang="zh-CN" sz="1000" b="0" i="0" u="none" strike="noStrike" cap="none" normalizeH="0" baseline="0" dirty="0" err="1">
                          <a:ln>
                            <a:noFill/>
                          </a:ln>
                          <a:solidFill>
                            <a:schemeClr val="tx1"/>
                          </a:solidFill>
                          <a:effectLst/>
                          <a:latin typeface="Open sans light"/>
                          <a:ea typeface="Open Sans Light" charset="0"/>
                          <a:cs typeface="Open sans light"/>
                        </a:rPr>
                        <a:t>RoHS</a:t>
                      </a: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(sustancias peligrosas en aparatos eléctricos y electrónicos)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01173">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Productos químicos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·Reglamento europeo </a:t>
                      </a:r>
                      <a:r>
                        <a:rPr kumimoji="0" lang="es-ES" altLang="zh-CN" sz="1000" b="0" i="0" u="none" strike="noStrike" cap="none" normalizeH="0" baseline="0" dirty="0" err="1">
                          <a:ln>
                            <a:noFill/>
                          </a:ln>
                          <a:solidFill>
                            <a:schemeClr val="tx1"/>
                          </a:solidFill>
                          <a:effectLst/>
                          <a:latin typeface="Open sans light"/>
                          <a:ea typeface="Open Sans Light" charset="0"/>
                          <a:cs typeface="Open sans light"/>
                        </a:rPr>
                        <a:t>REACH</a:t>
                      </a: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·Instrucciones en caso de emergencia (teléfono de ayuda)</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 name="Contenidor de número de diapositiva 5">
            <a:extLst>
              <a:ext uri="{FF2B5EF4-FFF2-40B4-BE49-F238E27FC236}">
                <a16:creationId xmlns="" xmlns:a16="http://schemas.microsoft.com/office/drawing/2014/main" id="{D2FEA5C3-C31F-4CBC-B976-84EB12D64670}"/>
              </a:ext>
            </a:extLst>
          </p:cNvPr>
          <p:cNvSpPr>
            <a:spLocks noGrp="1"/>
          </p:cNvSpPr>
          <p:nvPr>
            <p:ph type="sldNum" sz="quarter" idx="12"/>
          </p:nvPr>
        </p:nvSpPr>
        <p:spPr/>
        <p:txBody>
          <a:bodyPr/>
          <a:lstStyle/>
          <a:p>
            <a:fld id="{F0FEA6CD-AE7E-1C4C-8601-588E90DB12A2}" type="slidenum">
              <a:rPr lang="es-ES_tradnl" smtClean="0"/>
              <a:t>13</a:t>
            </a:fld>
            <a:endParaRPr lang="es-ES_tradnl"/>
          </a:p>
        </p:txBody>
      </p:sp>
    </p:spTree>
    <p:extLst>
      <p:ext uri="{BB962C8B-B14F-4D97-AF65-F5344CB8AC3E}">
        <p14:creationId xmlns:p14="http://schemas.microsoft.com/office/powerpoint/2010/main" val="28971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8309"/>
          <a:stretch/>
        </p:blipFill>
        <p:spPr>
          <a:xfrm>
            <a:off x="0" y="0"/>
            <a:ext cx="3863788" cy="6858000"/>
          </a:xfrm>
          <a:prstGeom prst="rect">
            <a:avLst/>
          </a:prstGeom>
        </p:spPr>
      </p:pic>
      <p:sp>
        <p:nvSpPr>
          <p:cNvPr id="7" name="CuadroTexto 6"/>
          <p:cNvSpPr txBox="1"/>
          <p:nvPr/>
        </p:nvSpPr>
        <p:spPr>
          <a:xfrm>
            <a:off x="2358634" y="3081307"/>
            <a:ext cx="1257908"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Cadena</a:t>
            </a:r>
          </a:p>
          <a:p>
            <a:pPr algn="r"/>
            <a:r>
              <a:rPr lang="es-ES" sz="1400" dirty="0">
                <a:solidFill>
                  <a:schemeClr val="bg1"/>
                </a:solidFill>
                <a:latin typeface="Open Sans Light" charset="0"/>
                <a:ea typeface="Open Sans Light" charset="0"/>
                <a:cs typeface="Open Sans Light" charset="0"/>
              </a:rPr>
              <a:t>de suministro</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 altLang="ca-ES" sz="1200" dirty="0">
                <a:latin typeface="Open sans light"/>
                <a:ea typeface="Open Sans Light" charset="0"/>
                <a:cs typeface="Open sans light"/>
              </a:rPr>
              <a:t>La mayor parte de los proveedores son intensivos en mano de obra, incluso los fabricantes europeos de la maquinaria que se comercializa (máquinas de café y molinillos). En su totalidad son proveedores europeos, y están formados por unos 20 proveedores de maquinaria, recambios y líquidos de limpieza, así como de unas 50 empresas y profesionales de servicio técnico en total </a:t>
            </a:r>
            <a:r>
              <a:rPr lang="es-ES" altLang="ca-ES" sz="1200" b="1" dirty="0">
                <a:solidFill>
                  <a:schemeClr val="bg1">
                    <a:lumMod val="50000"/>
                  </a:schemeClr>
                </a:solidFill>
                <a:latin typeface="Open sans light"/>
                <a:ea typeface="Open Sans Light" charset="0"/>
                <a:cs typeface="Open sans light"/>
              </a:rPr>
              <a:t>[102-9] [308-1]</a:t>
            </a:r>
            <a:r>
              <a:rPr lang="es-ES" altLang="ca-ES" sz="1200" dirty="0">
                <a:latin typeface="Open sans light"/>
                <a:ea typeface="Open Sans Light" charset="0"/>
                <a:cs typeface="Open sans light"/>
              </a:rPr>
              <a:t>.</a:t>
            </a: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r>
              <a:rPr lang="es-ES" altLang="ca-ES" sz="1200" dirty="0">
                <a:latin typeface="Open sans light"/>
                <a:ea typeface="Open Sans Light" charset="0"/>
                <a:cs typeface="Open sans light"/>
              </a:rPr>
              <a:t>El 25% de los proveedores, considerando solo los de maquinaria, recambios y SAT, son españoles </a:t>
            </a:r>
            <a:r>
              <a:rPr lang="es-ES" altLang="ca-ES" sz="1200" b="1" dirty="0">
                <a:solidFill>
                  <a:schemeClr val="bg1">
                    <a:lumMod val="50000"/>
                  </a:schemeClr>
                </a:solidFill>
                <a:latin typeface="Open sans light"/>
                <a:ea typeface="Open Sans Light" charset="0"/>
                <a:cs typeface="Open sans light"/>
              </a:rPr>
              <a:t>[204-1]</a:t>
            </a:r>
            <a:r>
              <a:rPr lang="es-ES" altLang="ca-ES" sz="1200" dirty="0">
                <a:latin typeface="Open sans light"/>
                <a:ea typeface="Open Sans Light" charset="0"/>
                <a:cs typeface="Open sans light"/>
              </a:rPr>
              <a:t>.</a:t>
            </a:r>
          </a:p>
          <a:p>
            <a:pPr marL="0" indent="0">
              <a:lnSpc>
                <a:spcPct val="100000"/>
              </a:lnSpc>
              <a:buNone/>
            </a:pPr>
            <a:r>
              <a:rPr lang="es-ES" altLang="ca-ES" sz="1200" dirty="0">
                <a:latin typeface="Open sans light"/>
                <a:ea typeface="Open Sans Light" charset="0"/>
                <a:cs typeface="Open sans light"/>
              </a:rPr>
              <a:t>Por modelo de negocio, no existe capacidad de selección de los fabricantes (en especial los de máquinas de café de los que somos distribuidores exclusivos para España), pero se trabaja en una línea de colaboración en el desarrollo e introducción de aspectos de ahorro energético en su uso, especialmente.</a:t>
            </a:r>
          </a:p>
          <a:p>
            <a:pPr marL="0" indent="0">
              <a:lnSpc>
                <a:spcPct val="100000"/>
              </a:lnSpc>
              <a:buNone/>
            </a:pPr>
            <a:r>
              <a:rPr lang="es-ES" altLang="ca-ES" sz="1200" dirty="0">
                <a:latin typeface="Open sans light"/>
                <a:ea typeface="Open Sans Light" charset="0"/>
                <a:cs typeface="Open sans light"/>
              </a:rPr>
              <a:t>No ha habido pues cambios relevantes en la cadena de suministro en 2017 </a:t>
            </a:r>
            <a:r>
              <a:rPr lang="es-ES" altLang="ca-ES" sz="1200" b="1" dirty="0">
                <a:solidFill>
                  <a:schemeClr val="bg1">
                    <a:lumMod val="50000"/>
                  </a:schemeClr>
                </a:solidFill>
                <a:latin typeface="Open sans light"/>
                <a:ea typeface="Open Sans Light" charset="0"/>
                <a:cs typeface="Open sans light"/>
              </a:rPr>
              <a:t>[102-10]</a:t>
            </a:r>
            <a:r>
              <a:rPr lang="es-ES" altLang="ca-ES" sz="1200" dirty="0">
                <a:latin typeface="Open sans light"/>
                <a:ea typeface="Open Sans Light" charset="0"/>
                <a:cs typeface="Open sans light"/>
              </a:rPr>
              <a:t>, pero la mayor capaz de desarrollo reside en la selección y el acompañamiento de los proveedores de SAT para su mejora continua en todos los ámbitos de su gestión: se incluirán en los contratos cláusulas y propuestas de trabajo futuro más allá de los requisitos legales, en especial en lo relativo a aspectos laborales y de movilidad sostenible.</a:t>
            </a: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a:p>
            <a:pPr marL="0" indent="0">
              <a:lnSpc>
                <a:spcPct val="100000"/>
              </a:lnSpc>
              <a:buNone/>
            </a:pPr>
            <a:endParaRPr lang="es-ES" altLang="ca-ES" sz="1200" dirty="0">
              <a:latin typeface="Open sans light"/>
              <a:ea typeface="Open Sans Light" charset="0"/>
              <a:cs typeface="Open sans light"/>
            </a:endParaRPr>
          </a:p>
        </p:txBody>
      </p:sp>
      <p:sp>
        <p:nvSpPr>
          <p:cNvPr id="9" name="AutoShape 161">
            <a:extLst>
              <a:ext uri="{FF2B5EF4-FFF2-40B4-BE49-F238E27FC236}">
                <a16:creationId xmlns="" xmlns:a16="http://schemas.microsoft.com/office/drawing/2014/main" id="{249541A6-41AF-46A5-8562-2FB435B87554}"/>
              </a:ext>
            </a:extLst>
          </p:cNvPr>
          <p:cNvSpPr>
            <a:spLocks noChangeArrowheads="1"/>
          </p:cNvSpPr>
          <p:nvPr/>
        </p:nvSpPr>
        <p:spPr bwMode="auto">
          <a:xfrm>
            <a:off x="4500000" y="2305288"/>
            <a:ext cx="6497052" cy="1123712"/>
          </a:xfrm>
          <a:prstGeom prst="roundRect">
            <a:avLst>
              <a:gd name="adj" fmla="val 16667"/>
            </a:avLst>
          </a:prstGeom>
          <a:solidFill>
            <a:srgbClr val="C00000">
              <a:alpha val="8000"/>
            </a:srgbClr>
          </a:solidFill>
          <a:ln w="9525">
            <a:noFill/>
            <a:round/>
            <a:headEnd/>
            <a:tailEnd/>
          </a:ln>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s-ES" altLang="ca-ES" sz="1200" b="1" dirty="0">
                <a:solidFill>
                  <a:srgbClr val="C00000"/>
                </a:solidFill>
                <a:latin typeface="Open sans light"/>
                <a:ea typeface="Open Sans" charset="0"/>
                <a:cs typeface="Open sans light"/>
              </a:rPr>
              <a:t>COMPRAS SOSTENIBLES </a:t>
            </a:r>
            <a:r>
              <a:rPr lang="es-ES" altLang="ca-ES" sz="1200" b="1" dirty="0">
                <a:solidFill>
                  <a:schemeClr val="bg1">
                    <a:lumMod val="50000"/>
                  </a:schemeClr>
                </a:solidFill>
                <a:latin typeface="Open sans light"/>
                <a:ea typeface="Open Sans Light" charset="0"/>
                <a:cs typeface="Open sans light"/>
              </a:rPr>
              <a:t>[308-1] [308-2]</a:t>
            </a:r>
            <a:endParaRPr lang="es-ES" altLang="ca-ES" sz="1200" b="1" dirty="0">
              <a:solidFill>
                <a:srgbClr val="C00000"/>
              </a:solidFill>
              <a:latin typeface="Open sans light"/>
              <a:ea typeface="Open Sans" charset="0"/>
              <a:cs typeface="Open sans light"/>
            </a:endParaRPr>
          </a:p>
          <a:p>
            <a:pPr eaLnBrk="1" hangingPunct="1"/>
            <a:r>
              <a:rPr lang="es-ES" altLang="ca-ES" sz="1200" dirty="0">
                <a:solidFill>
                  <a:srgbClr val="C00000"/>
                </a:solidFill>
                <a:latin typeface="Open sans light"/>
                <a:ea typeface="Open Sans Light" charset="0"/>
                <a:cs typeface="Open sans light"/>
              </a:rPr>
              <a:t>Se van introduciendo criterios sostenibles en nuestras compras: consumo de papel con sello FSC, transportes neutrales en carbono (UPS y SEUR) y en la compra de modelos furgonetas se elije el más ecológico de entre los solicitados, mientras se está a la espera de que aparezcan en el mercado vehículos híbridos con las prestaciones necesarias.</a:t>
            </a:r>
          </a:p>
        </p:txBody>
      </p:sp>
      <p:sp>
        <p:nvSpPr>
          <p:cNvPr id="2" name="Contenidor de número de diapositiva 1">
            <a:extLst>
              <a:ext uri="{FF2B5EF4-FFF2-40B4-BE49-F238E27FC236}">
                <a16:creationId xmlns="" xmlns:a16="http://schemas.microsoft.com/office/drawing/2014/main" id="{1CF5337B-C183-467D-A838-17EDBACBE394}"/>
              </a:ext>
            </a:extLst>
          </p:cNvPr>
          <p:cNvSpPr>
            <a:spLocks noGrp="1"/>
          </p:cNvSpPr>
          <p:nvPr>
            <p:ph type="sldNum" sz="quarter" idx="12"/>
          </p:nvPr>
        </p:nvSpPr>
        <p:spPr/>
        <p:txBody>
          <a:bodyPr/>
          <a:lstStyle/>
          <a:p>
            <a:fld id="{F0FEA6CD-AE7E-1C4C-8601-588E90DB12A2}" type="slidenum">
              <a:rPr lang="es-ES_tradnl" smtClean="0"/>
              <a:t>14</a:t>
            </a:fld>
            <a:endParaRPr lang="es-ES_tradnl"/>
          </a:p>
        </p:txBody>
      </p:sp>
    </p:spTree>
    <p:extLst>
      <p:ext uri="{BB962C8B-B14F-4D97-AF65-F5344CB8AC3E}">
        <p14:creationId xmlns:p14="http://schemas.microsoft.com/office/powerpoint/2010/main" val="274035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8125"/>
          <a:stretch/>
        </p:blipFill>
        <p:spPr>
          <a:xfrm>
            <a:off x="0" y="0"/>
            <a:ext cx="3886200" cy="6858000"/>
          </a:xfrm>
          <a:prstGeom prst="rect">
            <a:avLst/>
          </a:prstGeom>
        </p:spPr>
      </p:pic>
      <p:sp>
        <p:nvSpPr>
          <p:cNvPr id="7" name="CuadroTexto 6"/>
          <p:cNvSpPr txBox="1"/>
          <p:nvPr/>
        </p:nvSpPr>
        <p:spPr>
          <a:xfrm>
            <a:off x="2008409" y="3081307"/>
            <a:ext cx="1608133"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Enfoque de la </a:t>
            </a:r>
          </a:p>
          <a:p>
            <a:pPr algn="r"/>
            <a:r>
              <a:rPr lang="es-ES" sz="1400" dirty="0">
                <a:solidFill>
                  <a:schemeClr val="bg1"/>
                </a:solidFill>
                <a:latin typeface="Open Sans Light" charset="0"/>
                <a:ea typeface="Open Sans Light" charset="0"/>
                <a:cs typeface="Open Sans Light" charset="0"/>
              </a:rPr>
              <a:t>gestión ambiental</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altLang="ca-ES" sz="1200" dirty="0">
                <a:latin typeface="Open sans light"/>
                <a:ea typeface="Open Sans Light" charset="0"/>
                <a:cs typeface="Open sans light"/>
              </a:rPr>
              <a:t>La </a:t>
            </a:r>
            <a:r>
              <a:rPr lang="es-ES_tradnl" altLang="ca-ES" sz="1200" b="1" dirty="0">
                <a:latin typeface="Open sans light"/>
                <a:ea typeface="Open Sans Light" charset="0"/>
                <a:cs typeface="Open sans light"/>
              </a:rPr>
              <a:t>Política de </a:t>
            </a:r>
            <a:r>
              <a:rPr lang="es-ES_tradnl" altLang="ca-ES" sz="1200" b="1" dirty="0" err="1">
                <a:latin typeface="Open sans light"/>
                <a:ea typeface="Open Sans Light" charset="0"/>
                <a:cs typeface="Open sans light"/>
              </a:rPr>
              <a:t>RSC</a:t>
            </a:r>
            <a:r>
              <a:rPr lang="es-ES_tradnl" altLang="ca-ES" sz="1200" dirty="0">
                <a:latin typeface="Open sans light"/>
                <a:ea typeface="Open Sans Light" charset="0"/>
                <a:cs typeface="Open sans light"/>
              </a:rPr>
              <a:t>: “</a:t>
            </a:r>
            <a:r>
              <a:rPr lang="es-ES" altLang="ca-ES" sz="1200" dirty="0">
                <a:latin typeface="Open sans light"/>
                <a:ea typeface="Open Sans Light" charset="0"/>
                <a:cs typeface="Open sans light"/>
              </a:rPr>
              <a:t>En el ámbito operacional, perseguimos la máxima eficiencia con criterios de reducción del impacto medioambiental, con procesos de gestión bien establecidos, elevados niveles de autoexigencias en términos de salud y seguridad y con el respeto a unos principios éticos y justos de mercado, y de iniciativas y reglamentos como </a:t>
            </a:r>
            <a:r>
              <a:rPr lang="es-ES" altLang="ca-ES" sz="1200" dirty="0" err="1">
                <a:latin typeface="Open sans light"/>
                <a:ea typeface="Open Sans Light" charset="0"/>
                <a:cs typeface="Open sans light"/>
              </a:rPr>
              <a:t>REACH</a:t>
            </a:r>
            <a:r>
              <a:rPr lang="es-ES" altLang="ca-ES" sz="1200" dirty="0">
                <a:latin typeface="Open sans light"/>
                <a:ea typeface="Open Sans Light" charset="0"/>
                <a:cs typeface="Open sans light"/>
              </a:rPr>
              <a:t> y RoHS.”</a:t>
            </a:r>
            <a:endParaRPr lang="es-ES_tradnl" altLang="ca-ES" sz="1200" dirty="0">
              <a:latin typeface="Open sans light"/>
              <a:ea typeface="Open Sans Light" charset="0"/>
              <a:cs typeface="Open sans light"/>
            </a:endParaRPr>
          </a:p>
          <a:p>
            <a:pPr marL="0" indent="0">
              <a:lnSpc>
                <a:spcPct val="100000"/>
              </a:lnSpc>
              <a:buNone/>
            </a:pPr>
            <a:r>
              <a:rPr lang="es-ES_tradnl" altLang="ca-ES" sz="1200" dirty="0">
                <a:latin typeface="Open sans light"/>
                <a:ea typeface="Open Sans Light" charset="0"/>
                <a:cs typeface="Open sans light"/>
              </a:rPr>
              <a:t>El enfoque de gestión medioambiental se concreta en base al Código de Conducta en los siguientes </a:t>
            </a:r>
            <a:r>
              <a:rPr lang="es-ES_tradnl" altLang="ca-ES" sz="1200" b="1" dirty="0">
                <a:latin typeface="Open sans light"/>
                <a:ea typeface="Open Sans Light" charset="0"/>
                <a:cs typeface="Open sans light"/>
              </a:rPr>
              <a:t>compromisos</a:t>
            </a:r>
            <a:r>
              <a:rPr lang="es-ES_tradnl" altLang="ca-ES" sz="1200" dirty="0">
                <a:latin typeface="Open sans light"/>
                <a:ea typeface="Open Sans Light" charset="0"/>
                <a:cs typeface="Open sans light"/>
              </a:rPr>
              <a:t> relacionados:</a:t>
            </a:r>
          </a:p>
          <a:p>
            <a:pPr>
              <a:lnSpc>
                <a:spcPct val="100000"/>
              </a:lnSpc>
              <a:spcBef>
                <a:spcPts val="600"/>
              </a:spcBef>
            </a:pPr>
            <a:r>
              <a:rPr lang="es-ES_tradnl" altLang="ca-ES" sz="1200" dirty="0">
                <a:latin typeface="Open sans light"/>
                <a:ea typeface="Open Sans Light" charset="0"/>
                <a:cs typeface="Open sans light"/>
              </a:rPr>
              <a:t>Minimización del impacto ambiental con programas de conservación y mejora continuos.</a:t>
            </a:r>
          </a:p>
          <a:p>
            <a:pPr>
              <a:lnSpc>
                <a:spcPct val="100000"/>
              </a:lnSpc>
              <a:spcBef>
                <a:spcPts val="600"/>
              </a:spcBef>
            </a:pPr>
            <a:r>
              <a:rPr lang="es-ES_tradnl" altLang="ca-ES" sz="1200" dirty="0">
                <a:latin typeface="Open sans light"/>
                <a:ea typeface="Open Sans Light" charset="0"/>
                <a:cs typeface="Open sans light"/>
              </a:rPr>
              <a:t>Uso eficiente de la energía al interior de las compañías así como a través de la implicación en el desarrollo de los productos por parte los fabricantes.</a:t>
            </a:r>
          </a:p>
          <a:p>
            <a:pPr>
              <a:lnSpc>
                <a:spcPct val="100000"/>
              </a:lnSpc>
              <a:spcBef>
                <a:spcPts val="600"/>
              </a:spcBef>
            </a:pPr>
            <a:r>
              <a:rPr lang="es-ES_tradnl" altLang="ca-ES" sz="1200" dirty="0">
                <a:latin typeface="Open sans light"/>
                <a:ea typeface="Open Sans Light" charset="0"/>
                <a:cs typeface="Open sans light"/>
              </a:rPr>
              <a:t>Gestión eficiente de residuos.</a:t>
            </a:r>
          </a:p>
          <a:p>
            <a:pPr marL="0" indent="0">
              <a:lnSpc>
                <a:spcPct val="100000"/>
              </a:lnSpc>
              <a:buNone/>
            </a:pPr>
            <a:r>
              <a:rPr lang="es-ES_tradnl" altLang="ca-ES" sz="1200" dirty="0">
                <a:latin typeface="Open sans light"/>
                <a:ea typeface="Open Sans Light" charset="0"/>
                <a:cs typeface="Open sans light"/>
              </a:rPr>
              <a:t>Dichos compromisos forman parte del Código de Conducta y, por ende, son un compromiso compartido por todo el equipo de personas que forma parte de la organización y trabajan en su nombre. En este sentido el trabajo continuo con los proveedores externos de servicio técnico (SAT) es uno de los mayores retos en este ámbito.</a:t>
            </a:r>
          </a:p>
        </p:txBody>
      </p:sp>
      <p:sp>
        <p:nvSpPr>
          <p:cNvPr id="6" name="Contenidor de número de diapositiva 5">
            <a:extLst>
              <a:ext uri="{FF2B5EF4-FFF2-40B4-BE49-F238E27FC236}">
                <a16:creationId xmlns="" xmlns:a16="http://schemas.microsoft.com/office/drawing/2014/main" id="{68BCCA4E-763B-41A0-B87B-E0367121EB8B}"/>
              </a:ext>
            </a:extLst>
          </p:cNvPr>
          <p:cNvSpPr>
            <a:spLocks noGrp="1"/>
          </p:cNvSpPr>
          <p:nvPr>
            <p:ph type="sldNum" sz="quarter" idx="12"/>
          </p:nvPr>
        </p:nvSpPr>
        <p:spPr/>
        <p:txBody>
          <a:bodyPr/>
          <a:lstStyle/>
          <a:p>
            <a:fld id="{F0FEA6CD-AE7E-1C4C-8601-588E90DB12A2}" type="slidenum">
              <a:rPr lang="es-ES_tradnl" smtClean="0"/>
              <a:t>15</a:t>
            </a:fld>
            <a:endParaRPr lang="es-ES_tradnl"/>
          </a:p>
        </p:txBody>
      </p:sp>
      <p:graphicFrame>
        <p:nvGraphicFramePr>
          <p:cNvPr id="9" name="Group 250">
            <a:extLst>
              <a:ext uri="{FF2B5EF4-FFF2-40B4-BE49-F238E27FC236}">
                <a16:creationId xmlns="" xmlns:a16="http://schemas.microsoft.com/office/drawing/2014/main" id="{9090E857-04E0-4938-AF6C-E9BC02D92358}"/>
              </a:ext>
            </a:extLst>
          </p:cNvPr>
          <p:cNvGraphicFramePr>
            <a:graphicFrameLocks noGrp="1"/>
          </p:cNvGraphicFramePr>
          <p:nvPr>
            <p:extLst>
              <p:ext uri="{D42A27DB-BD31-4B8C-83A1-F6EECF244321}">
                <p14:modId xmlns:p14="http://schemas.microsoft.com/office/powerpoint/2010/main" val="2059842149"/>
              </p:ext>
            </p:extLst>
          </p:nvPr>
        </p:nvGraphicFramePr>
        <p:xfrm>
          <a:off x="4500000" y="4434355"/>
          <a:ext cx="6490010" cy="2438230"/>
        </p:xfrm>
        <a:graphic>
          <a:graphicData uri="http://schemas.openxmlformats.org/drawingml/2006/table">
            <a:tbl>
              <a:tblPr/>
              <a:tblGrid>
                <a:gridCol w="2324735">
                  <a:extLst>
                    <a:ext uri="{9D8B030D-6E8A-4147-A177-3AD203B41FA5}">
                      <a16:colId xmlns="" xmlns:a16="http://schemas.microsoft.com/office/drawing/2014/main" val="20000"/>
                    </a:ext>
                  </a:extLst>
                </a:gridCol>
                <a:gridCol w="4165275">
                  <a:extLst>
                    <a:ext uri="{9D8B030D-6E8A-4147-A177-3AD203B41FA5}">
                      <a16:colId xmlns="" xmlns:a16="http://schemas.microsoft.com/office/drawing/2014/main" val="20001"/>
                    </a:ext>
                  </a:extLst>
                </a:gridCol>
              </a:tblGrid>
              <a:tr h="152598">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OBJETIVO</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INDICADOR</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16349">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Reducción consumo energético en la maquinaria vendida: 33% del total vendido</a:t>
                      </a:r>
                      <a:endParaRPr kumimoji="0" lang="es-ES" altLang="zh-CN" sz="1000" b="0" i="0" u="none" strike="noStrike" cap="none" normalizeH="0" baseline="0" dirty="0">
                        <a:ln>
                          <a:noFill/>
                        </a:ln>
                        <a:solidFill>
                          <a:schemeClr val="tx1"/>
                        </a:solidFill>
                        <a:effectLst/>
                        <a:highlight>
                          <a:srgbClr val="FFFF00"/>
                        </a:highlight>
                        <a:latin typeface="Open sans light"/>
                        <a:ea typeface="Open Sans Light" charset="0"/>
                        <a:cs typeface="Open sans light"/>
                      </a:endParaRP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maquinaria con la opción ecológica vendida (unidades).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36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Reducción de la emisión de carbono (CO2) en </a:t>
                      </a:r>
                      <a:r>
                        <a:rPr kumimoji="0" lang="es-ES" altLang="zh-CN" sz="1000" b="0" i="0" u="none" strike="noStrike" kern="1200" cap="none" normalizeH="0" baseline="0" dirty="0" smtClean="0">
                          <a:ln>
                            <a:noFill/>
                          </a:ln>
                          <a:solidFill>
                            <a:schemeClr val="tx1"/>
                          </a:solidFill>
                          <a:effectLst/>
                          <a:latin typeface="Open sans light"/>
                          <a:ea typeface="Open Sans Light" charset="0"/>
                          <a:cs typeface="Open sans light"/>
                        </a:rPr>
                        <a:t>10%</a:t>
                      </a:r>
                      <a:endPar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endParaRP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variación indicadores intensidad de </a:t>
                      </a:r>
                      <a:r>
                        <a:rPr kumimoji="0" lang="es-ES" altLang="zh-CN" sz="1000" b="0" i="0" u="none" strike="noStrike" cap="none" normalizeH="0" baseline="0" dirty="0" err="1">
                          <a:ln>
                            <a:noFill/>
                          </a:ln>
                          <a:solidFill>
                            <a:schemeClr val="tx1"/>
                          </a:solidFill>
                          <a:effectLst/>
                          <a:latin typeface="Open sans light"/>
                          <a:ea typeface="Open Sans Light" charset="0"/>
                          <a:cs typeface="Open sans light"/>
                        </a:rPr>
                        <a:t>Tn</a:t>
                      </a: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CO2 en relación a unidades vendidas y facturación.</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69071867"/>
                  </a:ext>
                </a:extLst>
              </a:tr>
              <a:tr h="336106">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Consumo energético de oficinas centrales con energía 100% renovable</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Cambio de compañía proveedora de electricidad 100% renovables.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36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Logística neutra en carbono (propia y externa)</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Uso de </a:t>
                      </a:r>
                      <a:r>
                        <a:rPr kumimoji="0" lang="es-ES" altLang="zh-CN" sz="1000" b="0" i="1" u="none" strike="noStrike" cap="none" normalizeH="0" baseline="0" dirty="0" err="1">
                          <a:ln>
                            <a:noFill/>
                          </a:ln>
                          <a:solidFill>
                            <a:schemeClr val="tx1"/>
                          </a:solidFill>
                          <a:effectLst/>
                          <a:latin typeface="Open sans light"/>
                          <a:ea typeface="Open Sans Light" charset="0"/>
                          <a:cs typeface="Open sans light"/>
                        </a:rPr>
                        <a:t>couriers</a:t>
                      </a:r>
                      <a:r>
                        <a:rPr kumimoji="0" lang="es-ES" altLang="zh-CN" sz="1000" b="0" i="1" u="none" strike="noStrike" cap="none" normalizeH="0" baseline="0" dirty="0">
                          <a:ln>
                            <a:noFill/>
                          </a:ln>
                          <a:solidFill>
                            <a:schemeClr val="tx1"/>
                          </a:solidFill>
                          <a:effectLst/>
                          <a:latin typeface="Open sans light"/>
                          <a:ea typeface="Open Sans Light" charset="0"/>
                          <a:cs typeface="Open sans light"/>
                        </a:rPr>
                        <a:t> </a:t>
                      </a: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neutros en carbono (SEUR y UPS).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Flota de vehículos 100% eco (en cuanto aparezcan en el mercado dichos vehículos con las prestaciones que requiere el servicio se irán sustituyendo las distintas unidades).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37320735"/>
                  </a:ext>
                </a:extLst>
              </a:tr>
            </a:tbl>
          </a:graphicData>
        </a:graphic>
      </p:graphicFrame>
    </p:spTree>
    <p:extLst>
      <p:ext uri="{BB962C8B-B14F-4D97-AF65-F5344CB8AC3E}">
        <p14:creationId xmlns:p14="http://schemas.microsoft.com/office/powerpoint/2010/main" val="243788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7969"/>
          <a:stretch/>
        </p:blipFill>
        <p:spPr>
          <a:xfrm>
            <a:off x="0" y="0"/>
            <a:ext cx="3905250" cy="6858000"/>
          </a:xfrm>
          <a:prstGeom prst="rect">
            <a:avLst/>
          </a:prstGeom>
        </p:spPr>
      </p:pic>
      <p:sp>
        <p:nvSpPr>
          <p:cNvPr id="7" name="CuadroTexto 6"/>
          <p:cNvSpPr txBox="1"/>
          <p:nvPr/>
        </p:nvSpPr>
        <p:spPr>
          <a:xfrm>
            <a:off x="2312146" y="3081307"/>
            <a:ext cx="1304396"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El principio</a:t>
            </a:r>
          </a:p>
          <a:p>
            <a:pPr algn="r"/>
            <a:r>
              <a:rPr lang="es-ES" sz="1400" dirty="0">
                <a:solidFill>
                  <a:schemeClr val="bg1"/>
                </a:solidFill>
                <a:latin typeface="Open Sans Light" charset="0"/>
                <a:ea typeface="Open Sans Light" charset="0"/>
                <a:cs typeface="Open Sans Light" charset="0"/>
              </a:rPr>
              <a:t>de precaución</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1803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 altLang="ca-ES" sz="1200" dirty="0">
                <a:latin typeface="Open sans light"/>
                <a:ea typeface="Open Sans Light" charset="0"/>
                <a:cs typeface="Open sans light"/>
              </a:rPr>
              <a:t>Aplicar el </a:t>
            </a:r>
            <a:r>
              <a:rPr lang="es-ES" altLang="ca-ES" sz="1200" b="1" dirty="0">
                <a:latin typeface="Open sans light"/>
                <a:ea typeface="Open Sans Light" charset="0"/>
                <a:cs typeface="Open sans light"/>
              </a:rPr>
              <a:t>principio o enfoque de precaución </a:t>
            </a:r>
            <a:r>
              <a:rPr lang="es-ES" altLang="ca-ES" sz="1200" dirty="0">
                <a:latin typeface="Open sans light"/>
                <a:ea typeface="Open Sans Light" charset="0"/>
                <a:cs typeface="Open sans light"/>
              </a:rPr>
              <a:t>puede ayudar a nuestras compañías a reducir o evitar los impactos negativos para el medio ambiente. En este sentido las bases que sustentan dicho principio en Caffè d’Autore y La Spaziale son las siguientes </a:t>
            </a:r>
            <a:r>
              <a:rPr lang="es-ES" altLang="ca-ES" sz="1200" b="1" dirty="0">
                <a:solidFill>
                  <a:schemeClr val="bg1">
                    <a:lumMod val="50000"/>
                  </a:schemeClr>
                </a:solidFill>
                <a:latin typeface="Open sans light"/>
                <a:ea typeface="Open Sans Light" charset="0"/>
                <a:cs typeface="Open sans light"/>
              </a:rPr>
              <a:t>[102-11]</a:t>
            </a:r>
            <a:r>
              <a:rPr lang="es-ES" altLang="ca-ES" sz="1200" dirty="0">
                <a:latin typeface="Open sans light"/>
                <a:ea typeface="Open Sans Light" charset="0"/>
                <a:cs typeface="Open sans light"/>
              </a:rPr>
              <a:t>:</a:t>
            </a:r>
          </a:p>
          <a:p>
            <a:pPr marL="0" indent="0">
              <a:lnSpc>
                <a:spcPct val="100000"/>
              </a:lnSpc>
              <a:buNone/>
            </a:pPr>
            <a:endParaRPr lang="es-ES_tradnl" altLang="ca-ES" sz="1200" dirty="0">
              <a:latin typeface="Open sans light"/>
              <a:ea typeface="Open Sans Light" charset="0"/>
              <a:cs typeface="Open sans light"/>
            </a:endParaRPr>
          </a:p>
        </p:txBody>
      </p:sp>
      <p:graphicFrame>
        <p:nvGraphicFramePr>
          <p:cNvPr id="9" name="Group 250">
            <a:extLst>
              <a:ext uri="{FF2B5EF4-FFF2-40B4-BE49-F238E27FC236}">
                <a16:creationId xmlns="" xmlns:a16="http://schemas.microsoft.com/office/drawing/2014/main" id="{5F9BC86A-8204-4A0B-89DB-2D9FFEE262E5}"/>
              </a:ext>
            </a:extLst>
          </p:cNvPr>
          <p:cNvGraphicFramePr>
            <a:graphicFrameLocks noGrp="1"/>
          </p:cNvGraphicFramePr>
          <p:nvPr>
            <p:extLst>
              <p:ext uri="{D42A27DB-BD31-4B8C-83A1-F6EECF244321}">
                <p14:modId xmlns:p14="http://schemas.microsoft.com/office/powerpoint/2010/main" val="3871085418"/>
              </p:ext>
            </p:extLst>
          </p:nvPr>
        </p:nvGraphicFramePr>
        <p:xfrm>
          <a:off x="4500000" y="2398227"/>
          <a:ext cx="6490010" cy="3335762"/>
        </p:xfrm>
        <a:graphic>
          <a:graphicData uri="http://schemas.openxmlformats.org/drawingml/2006/table">
            <a:tbl>
              <a:tblPr/>
              <a:tblGrid>
                <a:gridCol w="2324735">
                  <a:extLst>
                    <a:ext uri="{9D8B030D-6E8A-4147-A177-3AD203B41FA5}">
                      <a16:colId xmlns="" xmlns:a16="http://schemas.microsoft.com/office/drawing/2014/main" val="20000"/>
                    </a:ext>
                  </a:extLst>
                </a:gridCol>
                <a:gridCol w="4165275">
                  <a:extLst>
                    <a:ext uri="{9D8B030D-6E8A-4147-A177-3AD203B41FA5}">
                      <a16:colId xmlns="" xmlns:a16="http://schemas.microsoft.com/office/drawing/2014/main" val="20001"/>
                    </a:ext>
                  </a:extLst>
                </a:gridCol>
              </a:tblGrid>
              <a:tr h="318344">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dirty="0">
                          <a:ln>
                            <a:noFill/>
                          </a:ln>
                          <a:solidFill>
                            <a:schemeClr val="tx1"/>
                          </a:solidFill>
                          <a:effectLst/>
                          <a:latin typeface="Open sans light"/>
                          <a:ea typeface="Open Sans" charset="0"/>
                          <a:cs typeface="Open sans light"/>
                        </a:rPr>
                        <a:t>EN PRODUCTOS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200" b="1" i="0" u="none" strike="noStrike" cap="none" normalizeH="0" baseline="0" dirty="0">
                        <a:ln>
                          <a:noFill/>
                        </a:ln>
                        <a:solidFill>
                          <a:schemeClr val="tx1"/>
                        </a:solidFill>
                        <a:effectLst/>
                        <a:latin typeface="Open sans light"/>
                        <a:ea typeface="Open Sans" charset="0"/>
                        <a:cs typeface="Open sans light"/>
                      </a:endParaRP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1339">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Máquinas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Propuesta a fabricantes de soluciones más ecológicas (</a:t>
                      </a:r>
                      <a:r>
                        <a:rPr kumimoji="0" lang="es-ES" altLang="zh-CN" sz="1200" b="0" i="0" u="none" strike="noStrike" cap="none" normalizeH="0" baseline="0" dirty="0" err="1">
                          <a:ln>
                            <a:noFill/>
                          </a:ln>
                          <a:solidFill>
                            <a:schemeClr val="tx1"/>
                          </a:solidFill>
                          <a:effectLst/>
                          <a:latin typeface="Open sans light"/>
                          <a:ea typeface="Open Sans Light" charset="0"/>
                          <a:cs typeface="Open sans light"/>
                        </a:rPr>
                        <a:t>p.e</a:t>
                      </a: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 una máquina con cubierta térmica de la caldera que disminuye gasto energético un 20-30%)</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01173">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Recambios </a:t>
                      </a:r>
                      <a:r>
                        <a:rPr kumimoji="0" lang="es-ES" altLang="zh-CN" sz="1200" b="1" i="0" u="none" strike="noStrike" cap="none" normalizeH="0" baseline="0" dirty="0">
                          <a:ln>
                            <a:noFill/>
                          </a:ln>
                          <a:solidFill>
                            <a:schemeClr val="bg1">
                              <a:lumMod val="50000"/>
                            </a:schemeClr>
                          </a:solidFill>
                          <a:effectLst/>
                          <a:latin typeface="Open sans light"/>
                          <a:ea typeface="Open Sans Light" charset="0"/>
                          <a:cs typeface="Open sans light"/>
                        </a:rPr>
                        <a:t>[</a:t>
                      </a:r>
                      <a:r>
                        <a:rPr kumimoji="0" lang="es-ES" altLang="ca-ES" sz="1200" b="1" i="0" u="none" strike="noStrike" cap="none" normalizeH="0" baseline="0" dirty="0">
                          <a:ln>
                            <a:noFill/>
                          </a:ln>
                          <a:solidFill>
                            <a:schemeClr val="bg1">
                              <a:lumMod val="50000"/>
                            </a:schemeClr>
                          </a:solidFill>
                          <a:effectLst/>
                          <a:latin typeface="Open sans light"/>
                          <a:ea typeface="Open Sans Light" charset="0"/>
                          <a:cs typeface="Open sans light"/>
                        </a:rPr>
                        <a:t>301-2</a:t>
                      </a:r>
                      <a:r>
                        <a:rPr kumimoji="0" lang="es-ES" altLang="zh-CN" sz="1200" b="1" i="0" u="none" strike="noStrike" cap="none" normalizeH="0" baseline="0" dirty="0">
                          <a:ln>
                            <a:noFill/>
                          </a:ln>
                          <a:solidFill>
                            <a:schemeClr val="bg1">
                              <a:lumMod val="50000"/>
                            </a:schemeClr>
                          </a:solidFill>
                          <a:effectLst/>
                          <a:latin typeface="Open sans light"/>
                          <a:ea typeface="Open Sans Light" charset="0"/>
                          <a:cs typeface="Open sans light"/>
                        </a:rPr>
                        <a:t>]</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Garantizar que se reciclan todos los embalajes, y reducir lo que generamos cuando enviamos recambios, así como establecer cantidad mínima (MOQ) para ciertos recambios para ahorrar la cantidad de embalajes (</a:t>
                      </a:r>
                      <a:r>
                        <a:rPr kumimoji="0" lang="es-ES" altLang="zh-CN" sz="1200" b="0" i="0" u="none" strike="noStrike" cap="none" normalizeH="0" baseline="0" dirty="0" err="1">
                          <a:ln>
                            <a:noFill/>
                          </a:ln>
                          <a:solidFill>
                            <a:schemeClr val="tx1"/>
                          </a:solidFill>
                          <a:effectLst/>
                          <a:latin typeface="Open sans light"/>
                          <a:ea typeface="Open Sans Light" charset="0"/>
                          <a:cs typeface="Open sans light"/>
                        </a:rPr>
                        <a:t>p.e</a:t>
                      </a: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 bolsas de 10 arandelas y no de cantidades personalizadas por pedido).</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01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kern="1200" cap="none" normalizeH="0" baseline="0" dirty="0">
                          <a:ln>
                            <a:noFill/>
                          </a:ln>
                          <a:solidFill>
                            <a:schemeClr val="tx1"/>
                          </a:solidFill>
                          <a:effectLst/>
                          <a:latin typeface="Open sans light"/>
                          <a:ea typeface="Open Sans" charset="0"/>
                          <a:cs typeface="Open sans light"/>
                        </a:rPr>
                        <a:t>EN SERVICIOS </a:t>
                      </a:r>
                      <a:r>
                        <a:rPr kumimoji="0" lang="es-ES" altLang="zh-CN" sz="1200" b="1" i="0" u="none" strike="noStrike" kern="1200" cap="none" normalizeH="0" baseline="0" dirty="0">
                          <a:ln>
                            <a:noFill/>
                          </a:ln>
                          <a:solidFill>
                            <a:schemeClr val="bg1">
                              <a:lumMod val="50000"/>
                            </a:schemeClr>
                          </a:solidFill>
                          <a:effectLst/>
                          <a:latin typeface="Open sans light"/>
                          <a:ea typeface="Open Sans" charset="0"/>
                          <a:cs typeface="Open sans light"/>
                        </a:rPr>
                        <a:t>[306-1]</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Desplazamiento con furgonetas ecológicas, también de los proveedores de SAT externos en el futuro.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También se han introducido </a:t>
                      </a:r>
                      <a:r>
                        <a:rPr kumimoji="0" lang="es-ES" altLang="zh-CN" sz="1200" b="1" i="0" u="none" strike="noStrike" cap="none" normalizeH="0" baseline="0" dirty="0">
                          <a:ln>
                            <a:noFill/>
                          </a:ln>
                          <a:solidFill>
                            <a:schemeClr val="tx1"/>
                          </a:solidFill>
                          <a:effectLst/>
                          <a:latin typeface="Open sans light"/>
                          <a:ea typeface="Open Sans Light" charset="0"/>
                          <a:cs typeface="Open sans light"/>
                        </a:rPr>
                        <a:t>nuevas tecnologías de limpieza por ultrasonidos</a:t>
                      </a:r>
                      <a:r>
                        <a:rPr kumimoji="0" lang="es-ES" altLang="zh-CN" sz="1200" b="0" i="0" u="none" strike="noStrike" cap="none" normalizeH="0" baseline="0" dirty="0">
                          <a:ln>
                            <a:noFill/>
                          </a:ln>
                          <a:solidFill>
                            <a:schemeClr val="tx1"/>
                          </a:solidFill>
                          <a:effectLst/>
                          <a:latin typeface="Open sans light"/>
                          <a:ea typeface="Open Sans Light" charset="0"/>
                          <a:cs typeface="Open sans light"/>
                        </a:rPr>
                        <a:t>, que han evitado el vertido de aguas residuales potencialmente peligrosas en los procesos de mantenimiento de la maquinaria.</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64551620"/>
                  </a:ext>
                </a:extLst>
              </a:tr>
            </a:tbl>
          </a:graphicData>
        </a:graphic>
      </p:graphicFrame>
      <p:sp>
        <p:nvSpPr>
          <p:cNvPr id="6" name="Contenidor de número de diapositiva 5">
            <a:extLst>
              <a:ext uri="{FF2B5EF4-FFF2-40B4-BE49-F238E27FC236}">
                <a16:creationId xmlns="" xmlns:a16="http://schemas.microsoft.com/office/drawing/2014/main" id="{48A78397-E38C-40AE-A782-7840D1C59754}"/>
              </a:ext>
            </a:extLst>
          </p:cNvPr>
          <p:cNvSpPr>
            <a:spLocks noGrp="1"/>
          </p:cNvSpPr>
          <p:nvPr>
            <p:ph type="sldNum" sz="quarter" idx="12"/>
          </p:nvPr>
        </p:nvSpPr>
        <p:spPr/>
        <p:txBody>
          <a:bodyPr/>
          <a:lstStyle/>
          <a:p>
            <a:fld id="{F0FEA6CD-AE7E-1C4C-8601-588E90DB12A2}" type="slidenum">
              <a:rPr lang="es-ES_tradnl" smtClean="0"/>
              <a:t>16</a:t>
            </a:fld>
            <a:endParaRPr lang="es-ES_tradnl"/>
          </a:p>
        </p:txBody>
      </p:sp>
    </p:spTree>
    <p:extLst>
      <p:ext uri="{BB962C8B-B14F-4D97-AF65-F5344CB8AC3E}">
        <p14:creationId xmlns:p14="http://schemas.microsoft.com/office/powerpoint/2010/main" val="163068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125"/>
          <a:stretch/>
        </p:blipFill>
        <p:spPr>
          <a:xfrm>
            <a:off x="0" y="0"/>
            <a:ext cx="3886200" cy="6858000"/>
          </a:xfrm>
          <a:prstGeom prst="rect">
            <a:avLst/>
          </a:prstGeom>
        </p:spPr>
      </p:pic>
      <p:sp>
        <p:nvSpPr>
          <p:cNvPr id="7" name="CuadroTexto 6"/>
          <p:cNvSpPr txBox="1"/>
          <p:nvPr/>
        </p:nvSpPr>
        <p:spPr>
          <a:xfrm>
            <a:off x="2328484" y="2890391"/>
            <a:ext cx="1288058" cy="738664"/>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Preocupación </a:t>
            </a:r>
          </a:p>
          <a:p>
            <a:pPr algn="r"/>
            <a:r>
              <a:rPr lang="es-ES" sz="1400" dirty="0">
                <a:solidFill>
                  <a:schemeClr val="bg1"/>
                </a:solidFill>
                <a:latin typeface="Open Sans Light" charset="0"/>
                <a:ea typeface="Open Sans Light" charset="0"/>
                <a:cs typeface="Open Sans Light" charset="0"/>
              </a:rPr>
              <a:t>por el medio </a:t>
            </a:r>
          </a:p>
          <a:p>
            <a:pPr algn="r"/>
            <a:r>
              <a:rPr lang="es-ES" sz="1400" dirty="0">
                <a:solidFill>
                  <a:schemeClr val="bg1"/>
                </a:solidFill>
                <a:latin typeface="Open Sans Light" charset="0"/>
                <a:ea typeface="Open Sans Light" charset="0"/>
                <a:cs typeface="Open Sans Light" charset="0"/>
              </a:rPr>
              <a:t>ambiente</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1" y="1080000"/>
            <a:ext cx="6480000"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altLang="ca-ES" sz="1200" dirty="0">
                <a:latin typeface="Open Sans Light" charset="0"/>
                <a:ea typeface="Open Sans Light" charset="0"/>
                <a:cs typeface="Open Sans Light" charset="0"/>
              </a:rPr>
              <a:t>La preocupación por el medio ambiente lleva a nuestras compañías a perseguir sus objetivos procurando minimizar el impacto ambiental y optando por el desarrollo sostenible, lo que motiva nuestro apoyo a los programas de conservación, reciclaje y de uso eficiente de la energía, y promoviendo la correcta gestión de residuos.</a:t>
            </a:r>
            <a:endParaRPr lang="es-ES" altLang="ca-ES" sz="1200" dirty="0">
              <a:latin typeface="Open Sans Light" charset="0"/>
              <a:ea typeface="Open Sans Light" charset="0"/>
              <a:cs typeface="Open Sans Light" charset="0"/>
            </a:endParaRPr>
          </a:p>
          <a:p>
            <a:pPr marL="0" indent="0">
              <a:lnSpc>
                <a:spcPct val="100000"/>
              </a:lnSpc>
              <a:buNone/>
            </a:pPr>
            <a:r>
              <a:rPr lang="es-ES" altLang="ca-ES" sz="1200" dirty="0" err="1">
                <a:latin typeface="Open Sans Light" charset="0"/>
                <a:ea typeface="Open Sans Light" charset="0"/>
                <a:cs typeface="Open Sans Light" charset="0"/>
              </a:rPr>
              <a:t>Spaziale</a:t>
            </a:r>
            <a:r>
              <a:rPr lang="es-ES" altLang="ca-ES" sz="1200" dirty="0">
                <a:latin typeface="Open Sans Light" charset="0"/>
                <a:ea typeface="Open Sans Light" charset="0"/>
                <a:cs typeface="Open Sans Light" charset="0"/>
              </a:rPr>
              <a:t>, SA está adherida por contrato al Sistema Integrado de Gestión de la Fundación ECOTIC, cuyos resultados de la declaración de 2017 se puede observar la tabla correspondiente. En relación al ejercicio anterior se ha reducido un 7,6% el total de </a:t>
            </a:r>
            <a:r>
              <a:rPr lang="es-ES" altLang="ca-ES" sz="1200" dirty="0" err="1">
                <a:latin typeface="Open Sans Light" charset="0"/>
                <a:ea typeface="Open Sans Light" charset="0"/>
                <a:cs typeface="Open Sans Light" charset="0"/>
              </a:rPr>
              <a:t>Tn</a:t>
            </a:r>
            <a:r>
              <a:rPr lang="es-ES" altLang="ca-ES" sz="1200" dirty="0">
                <a:latin typeface="Open Sans Light" charset="0"/>
                <a:ea typeface="Open Sans Light" charset="0"/>
                <a:cs typeface="Open Sans Light" charset="0"/>
              </a:rPr>
              <a:t>. puestas en el mercado.</a:t>
            </a:r>
          </a:p>
        </p:txBody>
      </p:sp>
      <p:sp>
        <p:nvSpPr>
          <p:cNvPr id="9" name="AutoShape 161"/>
          <p:cNvSpPr>
            <a:spLocks noChangeArrowheads="1"/>
          </p:cNvSpPr>
          <p:nvPr/>
        </p:nvSpPr>
        <p:spPr bwMode="auto">
          <a:xfrm>
            <a:off x="7981213" y="3533665"/>
            <a:ext cx="2998788" cy="1413153"/>
          </a:xfrm>
          <a:prstGeom prst="roundRect">
            <a:avLst>
              <a:gd name="adj" fmla="val 16667"/>
            </a:avLst>
          </a:prstGeom>
          <a:solidFill>
            <a:srgbClr val="C00000">
              <a:alpha val="8000"/>
            </a:srgbClr>
          </a:solidFill>
          <a:ln w="9525">
            <a:noFill/>
            <a:round/>
            <a:headEnd/>
            <a:tailEnd/>
          </a:ln>
        </p:spPr>
        <p:txBody>
          <a:bodyPr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100" dirty="0">
                <a:solidFill>
                  <a:srgbClr val="C00000"/>
                </a:solidFill>
                <a:latin typeface="Open sans light"/>
                <a:ea typeface="Open Sans Light" charset="0"/>
                <a:cs typeface="Open sans light"/>
              </a:rPr>
              <a:t>Se promueve la adquisición de </a:t>
            </a:r>
            <a:r>
              <a:rPr lang="es-ES" altLang="ca-ES" sz="1100" b="1" dirty="0">
                <a:solidFill>
                  <a:srgbClr val="C00000"/>
                </a:solidFill>
                <a:latin typeface="Open sans light"/>
                <a:ea typeface="Open Sans" charset="0"/>
                <a:cs typeface="Open sans light"/>
              </a:rPr>
              <a:t>nuevas tecnologías </a:t>
            </a:r>
            <a:r>
              <a:rPr lang="es-ES" altLang="ca-ES" sz="1100" dirty="0">
                <a:solidFill>
                  <a:srgbClr val="C00000"/>
                </a:solidFill>
                <a:latin typeface="Open sans light"/>
                <a:ea typeface="Open Sans Light" charset="0"/>
                <a:cs typeface="Open sans light"/>
              </a:rPr>
              <a:t>innovadoras que mejoren la sostenibilidad, como iluminación LED (con un ahorro superior al 25% respecto a anteriormente) y el apagado automático de ordenadores, climatización y luces fuera de horario laboral.</a:t>
            </a:r>
          </a:p>
        </p:txBody>
      </p:sp>
      <p:graphicFrame>
        <p:nvGraphicFramePr>
          <p:cNvPr id="11" name="Group 143"/>
          <p:cNvGraphicFramePr>
            <a:graphicFrameLocks noGrp="1"/>
          </p:cNvGraphicFramePr>
          <p:nvPr>
            <p:extLst>
              <p:ext uri="{D42A27DB-BD31-4B8C-83A1-F6EECF244321}">
                <p14:modId xmlns:p14="http://schemas.microsoft.com/office/powerpoint/2010/main" val="2360287696"/>
              </p:ext>
            </p:extLst>
          </p:nvPr>
        </p:nvGraphicFramePr>
        <p:xfrm>
          <a:off x="4500000" y="3629055"/>
          <a:ext cx="2904130" cy="1222375"/>
        </p:xfrm>
        <a:graphic>
          <a:graphicData uri="http://schemas.openxmlformats.org/drawingml/2006/table">
            <a:tbl>
              <a:tblPr/>
              <a:tblGrid>
                <a:gridCol w="697230">
                  <a:extLst>
                    <a:ext uri="{9D8B030D-6E8A-4147-A177-3AD203B41FA5}">
                      <a16:colId xmlns="" xmlns:a16="http://schemas.microsoft.com/office/drawing/2014/main" val="20000"/>
                    </a:ext>
                  </a:extLst>
                </a:gridCol>
                <a:gridCol w="1103450">
                  <a:extLst>
                    <a:ext uri="{9D8B030D-6E8A-4147-A177-3AD203B41FA5}">
                      <a16:colId xmlns="" xmlns:a16="http://schemas.microsoft.com/office/drawing/2014/main" val="20001"/>
                    </a:ext>
                  </a:extLst>
                </a:gridCol>
                <a:gridCol w="1103450">
                  <a:extLst>
                    <a:ext uri="{9D8B030D-6E8A-4147-A177-3AD203B41FA5}">
                      <a16:colId xmlns="" xmlns:a16="http://schemas.microsoft.com/office/drawing/2014/main" val="20002"/>
                    </a:ext>
                  </a:extLst>
                </a:gridCol>
              </a:tblGrid>
              <a:tr h="2444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zh-CN" sz="1000" b="1" i="0" u="none" strike="noStrike" cap="none" normalizeH="0" baseline="0" dirty="0">
                          <a:ln>
                            <a:noFill/>
                          </a:ln>
                          <a:solidFill>
                            <a:schemeClr val="bg1">
                              <a:lumMod val="50000"/>
                            </a:schemeClr>
                          </a:solidFill>
                          <a:effectLst/>
                          <a:latin typeface="Open sans light"/>
                          <a:ea typeface="SimSun" charset="-122"/>
                          <a:cs typeface="Open sans light"/>
                        </a:rPr>
                        <a:t>[301-1]</a:t>
                      </a:r>
                    </a:p>
                  </a:txBody>
                  <a:tcPr marT="45756" marB="45756"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gridSpan="2">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SimSun" charset="-122"/>
                          <a:cs typeface="Open sans light"/>
                        </a:rPr>
                        <a:t>CANTIDAD DE MÁQUINAS</a:t>
                      </a:r>
                    </a:p>
                  </a:txBody>
                  <a:tcPr marT="45756" marB="45756"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hMerge="1">
                  <a:txBody>
                    <a:bodyPr/>
                    <a:lstStyle/>
                    <a:p>
                      <a:endParaRPr lang="es-ES_tradnl"/>
                    </a:p>
                  </a:txBody>
                  <a:tcPr/>
                </a:tc>
                <a:extLst>
                  <a:ext uri="{0D108BD9-81ED-4DB2-BD59-A6C34878D82A}">
                    <a16:rowId xmlns="" xmlns:a16="http://schemas.microsoft.com/office/drawing/2014/main" val="10000"/>
                  </a:ext>
                </a:extLst>
              </a:tr>
              <a:tr h="2444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altLang="zh-CN" sz="1000" b="1" i="0" u="none" strike="noStrike" cap="none" normalizeH="0" baseline="0" dirty="0" err="1">
                          <a:ln>
                            <a:noFill/>
                          </a:ln>
                          <a:solidFill>
                            <a:schemeClr val="tx1"/>
                          </a:solidFill>
                          <a:effectLst/>
                          <a:latin typeface="Open sans light"/>
                          <a:ea typeface="SimSun" charset="-122"/>
                          <a:cs typeface="Open sans light"/>
                        </a:rPr>
                        <a:t>ECOTIC</a:t>
                      </a:r>
                      <a:endParaRPr kumimoji="0" lang="es-ES" altLang="zh-CN" sz="1000" b="1" i="0" u="none" strike="noStrike" cap="none" normalizeH="0" baseline="0" dirty="0">
                        <a:ln>
                          <a:noFill/>
                        </a:ln>
                        <a:solidFill>
                          <a:schemeClr val="tx1"/>
                        </a:solidFill>
                        <a:effectLst/>
                        <a:latin typeface="Open sans light"/>
                        <a:ea typeface="SimSun" charset="-122"/>
                        <a:cs typeface="Open sans light"/>
                      </a:endParaRPr>
                    </a:p>
                  </a:txBody>
                  <a:tcPr marT="45756" marB="45756"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Unidades</a:t>
                      </a:r>
                    </a:p>
                  </a:txBody>
                  <a:tcPr marT="45756" marB="45756"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Peso (</a:t>
                      </a:r>
                      <a:r>
                        <a:rPr kumimoji="0" lang="es-ES" altLang="zh-CN" sz="1000" b="0" i="0" u="none" strike="noStrike" cap="none" normalizeH="0" baseline="0" dirty="0" err="1">
                          <a:ln>
                            <a:noFill/>
                          </a:ln>
                          <a:solidFill>
                            <a:schemeClr val="tx1"/>
                          </a:solidFill>
                          <a:effectLst/>
                          <a:latin typeface="Open sans light"/>
                          <a:ea typeface="SimSun" charset="-122"/>
                          <a:cs typeface="Open sans light"/>
                        </a:rPr>
                        <a:t>Tn</a:t>
                      </a:r>
                      <a:r>
                        <a:rPr kumimoji="0" lang="es-ES" altLang="zh-CN" sz="1000" b="0" i="0" u="none" strike="noStrike" cap="none" normalizeH="0" baseline="0" dirty="0">
                          <a:ln>
                            <a:noFill/>
                          </a:ln>
                          <a:solidFill>
                            <a:schemeClr val="tx1"/>
                          </a:solidFill>
                          <a:effectLst/>
                          <a:latin typeface="Open sans light"/>
                          <a:ea typeface="SimSun" charset="-122"/>
                          <a:cs typeface="Open sans light"/>
                        </a:rPr>
                        <a:t>)</a:t>
                      </a:r>
                    </a:p>
                  </a:txBody>
                  <a:tcPr marT="45756" marB="45756"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SimSun" charset="-122"/>
                          <a:cs typeface="Open sans light"/>
                        </a:rPr>
                        <a:t>2018</a:t>
                      </a:r>
                    </a:p>
                  </a:txBody>
                  <a:tcPr marT="45756" marB="45756"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 6.475 </a:t>
                      </a:r>
                    </a:p>
                  </a:txBody>
                  <a:tcPr marT="45756" marB="45756"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 234,09 </a:t>
                      </a:r>
                    </a:p>
                  </a:txBody>
                  <a:tcPr marT="45756" marB="45756"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26198167"/>
                  </a:ext>
                </a:extLst>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SimSun" charset="-122"/>
                          <a:cs typeface="Open sans light"/>
                        </a:rPr>
                        <a:t>2017</a:t>
                      </a:r>
                    </a:p>
                  </a:txBody>
                  <a:tcPr marT="45756" marB="45756"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 6.773</a:t>
                      </a:r>
                    </a:p>
                  </a:txBody>
                  <a:tcPr marT="45756" marB="45756"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 253,27</a:t>
                      </a:r>
                    </a:p>
                  </a:txBody>
                  <a:tcPr marT="45756" marB="45756"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09808361"/>
                  </a:ext>
                </a:extLst>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SimSun" charset="-122"/>
                          <a:cs typeface="Open sans light"/>
                        </a:rPr>
                        <a:t>2016</a:t>
                      </a:r>
                    </a:p>
                  </a:txBody>
                  <a:tcPr marT="45756" marB="45756"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6.107</a:t>
                      </a:r>
                    </a:p>
                  </a:txBody>
                  <a:tcPr marT="45756" marB="45756"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SimSun" charset="-122"/>
                          <a:cs typeface="Open sans light"/>
                        </a:rPr>
                        <a:t>222,78</a:t>
                      </a:r>
                    </a:p>
                  </a:txBody>
                  <a:tcPr marT="45756" marB="45756"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 name="Contenidor de número de diapositiva 5">
            <a:extLst>
              <a:ext uri="{FF2B5EF4-FFF2-40B4-BE49-F238E27FC236}">
                <a16:creationId xmlns="" xmlns:a16="http://schemas.microsoft.com/office/drawing/2014/main" id="{87CD1A33-65DB-4970-9021-6117CCC05857}"/>
              </a:ext>
            </a:extLst>
          </p:cNvPr>
          <p:cNvSpPr>
            <a:spLocks noGrp="1"/>
          </p:cNvSpPr>
          <p:nvPr>
            <p:ph type="sldNum" sz="quarter" idx="12"/>
          </p:nvPr>
        </p:nvSpPr>
        <p:spPr/>
        <p:txBody>
          <a:bodyPr/>
          <a:lstStyle/>
          <a:p>
            <a:fld id="{F0FEA6CD-AE7E-1C4C-8601-588E90DB12A2}" type="slidenum">
              <a:rPr lang="es-ES_tradnl" smtClean="0"/>
              <a:t>17</a:t>
            </a:fld>
            <a:endParaRPr lang="es-ES_tradnl"/>
          </a:p>
        </p:txBody>
      </p:sp>
    </p:spTree>
    <p:extLst>
      <p:ext uri="{BB962C8B-B14F-4D97-AF65-F5344CB8AC3E}">
        <p14:creationId xmlns:p14="http://schemas.microsoft.com/office/powerpoint/2010/main" val="53572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857"/>
          <a:stretch/>
        </p:blipFill>
        <p:spPr>
          <a:xfrm>
            <a:off x="0" y="0"/>
            <a:ext cx="3918857" cy="6858000"/>
          </a:xfrm>
          <a:prstGeom prst="rect">
            <a:avLst/>
          </a:prstGeom>
        </p:spPr>
      </p:pic>
      <p:graphicFrame>
        <p:nvGraphicFramePr>
          <p:cNvPr id="14" name="Group 225"/>
          <p:cNvGraphicFramePr>
            <a:graphicFrameLocks noGrp="1"/>
          </p:cNvGraphicFramePr>
          <p:nvPr>
            <p:extLst>
              <p:ext uri="{D42A27DB-BD31-4B8C-83A1-F6EECF244321}">
                <p14:modId xmlns:p14="http://schemas.microsoft.com/office/powerpoint/2010/main" val="1836818454"/>
              </p:ext>
            </p:extLst>
          </p:nvPr>
        </p:nvGraphicFramePr>
        <p:xfrm>
          <a:off x="4500000" y="1080000"/>
          <a:ext cx="3465361" cy="4303260"/>
        </p:xfrm>
        <a:graphic>
          <a:graphicData uri="http://schemas.openxmlformats.org/drawingml/2006/table">
            <a:tbl>
              <a:tblPr>
                <a:tableStyleId>{2D5ABB26-0587-4C30-8999-92F81FD0307C}</a:tableStyleId>
              </a:tblPr>
              <a:tblGrid>
                <a:gridCol w="1828800">
                  <a:extLst>
                    <a:ext uri="{9D8B030D-6E8A-4147-A177-3AD203B41FA5}">
                      <a16:colId xmlns="" xmlns:a16="http://schemas.microsoft.com/office/drawing/2014/main" val="20000"/>
                    </a:ext>
                  </a:extLst>
                </a:gridCol>
                <a:gridCol w="794085">
                  <a:extLst>
                    <a:ext uri="{9D8B030D-6E8A-4147-A177-3AD203B41FA5}">
                      <a16:colId xmlns="" xmlns:a16="http://schemas.microsoft.com/office/drawing/2014/main" val="728954197"/>
                    </a:ext>
                  </a:extLst>
                </a:gridCol>
                <a:gridCol w="842476">
                  <a:extLst>
                    <a:ext uri="{9D8B030D-6E8A-4147-A177-3AD203B41FA5}">
                      <a16:colId xmlns="" xmlns:a16="http://schemas.microsoft.com/office/drawing/2014/main" val="20001"/>
                    </a:ext>
                  </a:extLst>
                </a:gridCol>
              </a:tblGrid>
              <a:tr h="276306">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effectLst/>
                          <a:latin typeface="Open Sans light"/>
                          <a:ea typeface="Open Sans" charset="0"/>
                          <a:cs typeface="Open Sans light"/>
                        </a:rPr>
                        <a:t>CONSUMOS</a:t>
                      </a:r>
                      <a:endParaRPr kumimoji="0" lang="es-ES" altLang="zh-CN" sz="1000" b="1" i="0" u="none" strike="noStrike" cap="none" normalizeH="0" baseline="0" dirty="0">
                        <a:ln>
                          <a:noFill/>
                        </a:ln>
                        <a:solidFill>
                          <a:schemeClr val="tx1"/>
                        </a:solidFill>
                        <a:effectLst/>
                        <a:latin typeface="Open Sans light"/>
                        <a:ea typeface="Open Sans" charset="0"/>
                        <a:cs typeface="Open Sans light"/>
                      </a:endParaRP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10101"/>
                          </a:solidFill>
                          <a:effectLst/>
                          <a:latin typeface="Open Sans light"/>
                          <a:ea typeface="Open Sans" charset="0"/>
                          <a:cs typeface="Open Sans light"/>
                        </a:rPr>
                        <a:t>2018</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10101"/>
                          </a:solidFill>
                          <a:effectLst/>
                          <a:latin typeface="Open Sans light"/>
                          <a:ea typeface="Open Sans" charset="0"/>
                          <a:cs typeface="Open Sans light"/>
                        </a:rPr>
                        <a:t>2017</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5146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effectLst/>
                          <a:latin typeface="Open Sans light"/>
                          <a:ea typeface="Open Sans" charset="0"/>
                          <a:cs typeface="Open Sans light"/>
                        </a:rPr>
                        <a:t>Energía </a:t>
                      </a: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[302-1]</a:t>
                      </a: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rgbClr val="010101"/>
                          </a:solidFill>
                          <a:effectLst/>
                          <a:latin typeface="Open Sans light"/>
                          <a:ea typeface="Open Sans" charset="0"/>
                        </a:rPr>
                        <a:t>2.056,68 </a:t>
                      </a:r>
                      <a:r>
                        <a:rPr kumimoji="0" lang="ca-ES" sz="1000" b="0" i="0" u="none" strike="noStrike" kern="1200" cap="none" normalizeH="0" baseline="0" dirty="0" err="1">
                          <a:ln>
                            <a:noFill/>
                          </a:ln>
                          <a:solidFill>
                            <a:srgbClr val="010101"/>
                          </a:solidFill>
                          <a:effectLst/>
                          <a:latin typeface="Open Sans light"/>
                          <a:ea typeface="Open Sans" charset="0"/>
                        </a:rPr>
                        <a:t>GJ</a:t>
                      </a:r>
                      <a:endParaRPr kumimoji="0" lang="ca-ES" sz="1000" b="0" i="0" u="none" strike="noStrike" kern="1200" cap="none" normalizeH="0" baseline="0" dirty="0">
                        <a:ln>
                          <a:noFill/>
                        </a:ln>
                        <a:solidFill>
                          <a:srgbClr val="010101"/>
                        </a:solidFill>
                        <a:effectLst/>
                        <a:latin typeface="Open Sans light"/>
                        <a:ea typeface="Open Sans" charset="0"/>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rgbClr val="010101"/>
                          </a:solidFill>
                          <a:effectLst/>
                          <a:latin typeface="Open Sans light"/>
                          <a:ea typeface="Open Sans" charset="0"/>
                        </a:rPr>
                        <a:t>1.864,75 </a:t>
                      </a:r>
                      <a:r>
                        <a:rPr kumimoji="0" lang="ca-ES" sz="1000" b="0" i="0" u="none" strike="noStrike" kern="1200" cap="none" normalizeH="0" baseline="0" dirty="0" err="1">
                          <a:ln>
                            <a:noFill/>
                          </a:ln>
                          <a:solidFill>
                            <a:srgbClr val="010101"/>
                          </a:solidFill>
                          <a:effectLst/>
                          <a:latin typeface="Open Sans light"/>
                          <a:ea typeface="Open Sans" charset="0"/>
                        </a:rPr>
                        <a:t>GJ</a:t>
                      </a:r>
                      <a:endParaRPr kumimoji="0" lang="ca-ES" sz="1000" b="0" i="0" u="none" strike="noStrike" kern="1200" cap="none" normalizeH="0" baseline="0" dirty="0">
                        <a:ln>
                          <a:noFill/>
                        </a:ln>
                        <a:solidFill>
                          <a:srgbClr val="010101"/>
                        </a:solidFill>
                        <a:effectLst/>
                        <a:latin typeface="Open Sans light"/>
                        <a:ea typeface="Open Sans" charset="0"/>
                      </a:endParaRPr>
                    </a:p>
                  </a:txBody>
                  <a:tcPr marL="9525" marR="9525"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5827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u="none" strike="noStrike" cap="none" normalizeH="0" baseline="0" dirty="0">
                          <a:ln>
                            <a:noFill/>
                          </a:ln>
                          <a:effectLst/>
                          <a:latin typeface="Open Sans light"/>
                          <a:ea typeface="Open Sans" charset="0"/>
                          <a:cs typeface="Open Sans light"/>
                        </a:rPr>
                        <a:t>Electricidad</a:t>
                      </a: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68.417 kWh</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246,28 </a:t>
                      </a:r>
                      <a:r>
                        <a:rPr kumimoji="0" lang="es-ES" altLang="zh-CN" sz="1000" b="0" i="0" u="none" strike="noStrike" cap="none" normalizeH="0" baseline="0" dirty="0" err="1">
                          <a:ln>
                            <a:noFill/>
                          </a:ln>
                          <a:solidFill>
                            <a:srgbClr val="010101"/>
                          </a:solidFill>
                          <a:effectLst/>
                          <a:latin typeface="Open Sans light"/>
                          <a:ea typeface="Open Sans" charset="0"/>
                          <a:cs typeface="Open Sans light"/>
                        </a:rPr>
                        <a:t>GJ</a:t>
                      </a: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69.187 kWh</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249,05 </a:t>
                      </a:r>
                      <a:r>
                        <a:rPr kumimoji="0" lang="es-ES" altLang="zh-CN" sz="1000" b="0" i="0" u="none" strike="noStrike" cap="none" normalizeH="0" baseline="0" dirty="0" err="1">
                          <a:ln>
                            <a:noFill/>
                          </a:ln>
                          <a:solidFill>
                            <a:srgbClr val="010101"/>
                          </a:solidFill>
                          <a:effectLst/>
                          <a:latin typeface="Open Sans light"/>
                          <a:ea typeface="Open Sans" charset="0"/>
                          <a:cs typeface="Open Sans light"/>
                        </a:rPr>
                        <a:t>GJ</a:t>
                      </a: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647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u="none" strike="noStrike" cap="none" normalizeH="0" baseline="0" dirty="0">
                          <a:ln>
                            <a:noFill/>
                          </a:ln>
                          <a:effectLst/>
                          <a:latin typeface="Open Sans light"/>
                          <a:ea typeface="Open Sans" charset="0"/>
                          <a:cs typeface="Open Sans light"/>
                        </a:rPr>
                        <a:t>Combustible diésel*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49.654,82 l.</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1.810,40 </a:t>
                      </a:r>
                      <a:r>
                        <a:rPr kumimoji="0" lang="es-ES" altLang="zh-CN" sz="1000" b="0" i="0" u="none" strike="noStrike" cap="none" normalizeH="0" baseline="0" dirty="0" err="1">
                          <a:ln>
                            <a:noFill/>
                          </a:ln>
                          <a:solidFill>
                            <a:srgbClr val="010101"/>
                          </a:solidFill>
                          <a:effectLst/>
                          <a:latin typeface="Open Sans light"/>
                          <a:ea typeface="Open Sans" charset="0"/>
                          <a:cs typeface="Open Sans light"/>
                        </a:rPr>
                        <a:t>GJ</a:t>
                      </a: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44.314,59 l.</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1.615,70 </a:t>
                      </a:r>
                      <a:r>
                        <a:rPr kumimoji="0" lang="es-ES" altLang="zh-CN" sz="1000" b="0" i="0" u="none" strike="noStrike" cap="none" normalizeH="0" baseline="0" dirty="0" err="1">
                          <a:ln>
                            <a:noFill/>
                          </a:ln>
                          <a:solidFill>
                            <a:srgbClr val="010101"/>
                          </a:solidFill>
                          <a:effectLst/>
                          <a:latin typeface="Open Sans light"/>
                          <a:ea typeface="Open Sans" charset="0"/>
                          <a:cs typeface="Open Sans light"/>
                        </a:rPr>
                        <a:t>GJ</a:t>
                      </a: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29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Intensidad energética </a:t>
                      </a: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[302-3]</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ventas (</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GJ</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/1.000 €)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persona empleada (media)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máquina vendida (</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GJ</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/unidad)</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servicio SAT (</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GJ</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alb</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 SAT)</a:t>
                      </a: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0,15</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63,44</a:t>
                      </a:r>
                      <a:endParaRPr kumimoji="0" lang="es-ES" altLang="zh-CN" sz="1000" b="0" i="0" u="none" strike="noStrike" cap="none" normalizeH="0" baseline="0" dirty="0">
                        <a:ln>
                          <a:noFill/>
                        </a:ln>
                        <a:solidFill>
                          <a:srgbClr val="010101"/>
                        </a:solidFill>
                        <a:effectLst/>
                        <a:highlight>
                          <a:srgbClr val="FFFF00"/>
                        </a:highligh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0,32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0,07</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0,14</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59,52</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0,28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rgbClr val="01010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a:ea typeface="Open Sans" charset="0"/>
                          <a:cs typeface="Open Sans light"/>
                        </a:rPr>
                        <a:t>0,07</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77456407"/>
                  </a:ext>
                </a:extLst>
              </a:tr>
              <a:tr h="243574">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effectLst/>
                          <a:latin typeface="Open Sans light"/>
                          <a:ea typeface="Open Sans" charset="0"/>
                          <a:cs typeface="Open Sans light"/>
                        </a:rPr>
                        <a:t>Agua red pública </a:t>
                      </a: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[303-1]</a:t>
                      </a: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347 m3</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383 m3</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768227">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effectLst/>
                          <a:latin typeface="Open Sans light"/>
                          <a:ea typeface="Open Sans" charset="0"/>
                          <a:cs typeface="Open Sans light"/>
                        </a:rPr>
                        <a:t>Emisiones </a:t>
                      </a:r>
                      <a:r>
                        <a:rPr kumimoji="0" lang="es-ES" altLang="zh-CN" sz="1000" b="1" i="0" u="none" strike="noStrike" cap="none" normalizeH="0" baseline="0" dirty="0" err="1">
                          <a:ln>
                            <a:noFill/>
                          </a:ln>
                          <a:effectLst/>
                          <a:latin typeface="Open Sans light"/>
                          <a:ea typeface="Open Sans" charset="0"/>
                          <a:cs typeface="Open Sans light"/>
                        </a:rPr>
                        <a:t>Tn</a:t>
                      </a:r>
                      <a:r>
                        <a:rPr kumimoji="0" lang="es-ES" altLang="zh-CN" sz="1000" b="1" i="0" u="none" strike="noStrike" cap="none" normalizeH="0" baseline="0" dirty="0">
                          <a:ln>
                            <a:noFill/>
                          </a:ln>
                          <a:effectLst/>
                          <a:latin typeface="Open Sans light"/>
                          <a:ea typeface="Open Sans" charset="0"/>
                          <a:cs typeface="Open Sans light"/>
                        </a:rPr>
                        <a:t> CO2 </a:t>
                      </a:r>
                      <a:r>
                        <a:rPr kumimoji="0" lang="es-ES" altLang="zh-CN" sz="1000" b="1" i="0" u="none" strike="noStrike" cap="none" normalizeH="0" baseline="0" dirty="0" err="1">
                          <a:ln>
                            <a:noFill/>
                          </a:ln>
                          <a:effectLst/>
                          <a:latin typeface="Open Sans light"/>
                          <a:ea typeface="Open Sans" charset="0"/>
                          <a:cs typeface="Open Sans light"/>
                        </a:rPr>
                        <a:t>eq</a:t>
                      </a:r>
                      <a:r>
                        <a:rPr kumimoji="0" lang="es-ES" altLang="zh-CN" sz="1000" b="1" i="0" u="none" strike="noStrike" cap="none" normalizeH="0" baseline="0" dirty="0">
                          <a:ln>
                            <a:noFill/>
                          </a:ln>
                          <a:effectLst/>
                          <a:latin typeface="Open Sans light"/>
                          <a:ea typeface="Open Sans" charset="0"/>
                          <a:cs typeface="Open Sans light"/>
                        </a:rPr>
                        <a:t>.** </a:t>
                      </a:r>
                      <a:br>
                        <a:rPr kumimoji="0" lang="es-ES" altLang="zh-CN" sz="1000" b="1" i="0" u="none" strike="noStrike" cap="none" normalizeH="0" baseline="0" dirty="0">
                          <a:ln>
                            <a:noFill/>
                          </a:ln>
                          <a:effectLst/>
                          <a:latin typeface="Open Sans light"/>
                          <a:ea typeface="Open Sans" charset="0"/>
                          <a:cs typeface="Open Sans light"/>
                        </a:rPr>
                      </a:b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[305-1]</a:t>
                      </a:r>
                      <a:endParaRPr kumimoji="0" lang="es-ES" altLang="zh-CN" sz="1000" b="1" i="0" u="none" strike="noStrike" cap="none" normalizeH="0" baseline="30000" dirty="0">
                        <a:ln>
                          <a:noFill/>
                        </a:ln>
                        <a:effectLst/>
                        <a:latin typeface="Open Sans light"/>
                        <a:ea typeface="Open Sans"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u="none" strike="noStrike" cap="none" normalizeH="0" baseline="0" dirty="0">
                          <a:ln>
                            <a:noFill/>
                          </a:ln>
                          <a:effectLst/>
                          <a:latin typeface="Open Sans light"/>
                          <a:ea typeface="Open Sans" charset="0"/>
                          <a:cs typeface="Open Sans light"/>
                        </a:rPr>
                        <a:t>Por consumo eléctrico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u="none" strike="noStrike" cap="none" normalizeH="0" baseline="0" dirty="0">
                          <a:ln>
                            <a:noFill/>
                          </a:ln>
                          <a:effectLst/>
                          <a:latin typeface="Open Sans light"/>
                          <a:ea typeface="Open Sans" charset="0"/>
                          <a:cs typeface="Open Sans light"/>
                        </a:rPr>
                        <a:t>Por consumo combustibles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u="none" strike="noStrike" cap="none" normalizeH="0" baseline="0" dirty="0">
                          <a:ln>
                            <a:noFill/>
                          </a:ln>
                          <a:effectLst/>
                          <a:latin typeface="Open Sans light"/>
                          <a:ea typeface="Open Sans" charset="0"/>
                          <a:cs typeface="Open Sans light"/>
                        </a:rPr>
                        <a:t>TOTAL CO2</a:t>
                      </a: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28,05</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123,79</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151,84</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29,75</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118,61</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148,36</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768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Intensidad de las emisiones de CO2 en </a:t>
                      </a:r>
                      <a:r>
                        <a:rPr kumimoji="0" lang="es-ES" altLang="zh-CN" sz="1000" b="1" i="0" u="none" strike="noStrike" cap="none" normalizeH="0" baseline="0" dirty="0" err="1">
                          <a:ln>
                            <a:noFill/>
                          </a:ln>
                          <a:solidFill>
                            <a:schemeClr val="tx1"/>
                          </a:solidFill>
                          <a:effectLst/>
                          <a:latin typeface="Open Sans light"/>
                          <a:ea typeface="Open Sans" charset="0"/>
                          <a:cs typeface="Open Sans light"/>
                        </a:rPr>
                        <a:t>GJ</a:t>
                      </a:r>
                      <a:r>
                        <a:rPr kumimoji="0" lang="es-ES" altLang="zh-CN" sz="1000" b="1" i="0" u="none" strike="noStrike" cap="none" normalizeH="0" baseline="0" dirty="0">
                          <a:ln>
                            <a:noFill/>
                          </a:ln>
                          <a:solidFill>
                            <a:schemeClr val="tx1"/>
                          </a:solidFill>
                          <a:effectLst/>
                          <a:latin typeface="Open Sans light"/>
                          <a:ea typeface="Open Sans" charset="0"/>
                          <a:cs typeface="Open Sans light"/>
                        </a:rPr>
                        <a:t> </a:t>
                      </a: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[305-4]</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ventas (</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GJ</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/1.000.000 €)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persona empleada (media)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un. vendida (</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GJ</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/1000 un.)</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Por servicio SAT (</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GJ</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/1000 </a:t>
                      </a:r>
                      <a:r>
                        <a:rPr kumimoji="0" lang="es-ES" altLang="zh-CN" sz="1000" b="0" i="0" u="none" strike="noStrike" cap="none" normalizeH="0" baseline="0" dirty="0" err="1">
                          <a:ln>
                            <a:noFill/>
                          </a:ln>
                          <a:solidFill>
                            <a:schemeClr val="tx1"/>
                          </a:solidFill>
                          <a:effectLst/>
                          <a:latin typeface="Open Sans light"/>
                          <a:ea typeface="Open Sans" charset="0"/>
                          <a:cs typeface="Open Sans light"/>
                        </a:rPr>
                        <a:t>alb</a:t>
                      </a:r>
                      <a:r>
                        <a:rPr kumimoji="0" lang="es-ES" altLang="zh-CN" sz="1000" b="0" i="0" u="none" strike="noStrike" cap="none" normalizeH="0" baseline="0" dirty="0">
                          <a:ln>
                            <a:noFill/>
                          </a:ln>
                          <a:solidFill>
                            <a:schemeClr val="tx1"/>
                          </a:solidFill>
                          <a:effectLst/>
                          <a:latin typeface="Open Sans light"/>
                          <a:ea typeface="Open Sans" charset="0"/>
                          <a:cs typeface="Open Sans light"/>
                        </a:rPr>
                        <a:t>.)</a:t>
                      </a:r>
                    </a:p>
                  </a:txBody>
                  <a:tcPr marL="33162" marR="33162" marT="33152" marB="33152"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8,78</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3,67</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18,35</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4,28</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8,76</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3,79</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17,54</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charset="0"/>
                          <a:cs typeface="Open Sans light"/>
                        </a:rPr>
                        <a:t>4,62</a:t>
                      </a:r>
                    </a:p>
                  </a:txBody>
                  <a:tcPr marL="33162" marR="33162" marT="33152" marB="33152"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6473682"/>
                  </a:ext>
                </a:extLst>
              </a:tr>
            </a:tbl>
          </a:graphicData>
        </a:graphic>
      </p:graphicFrame>
      <p:sp>
        <p:nvSpPr>
          <p:cNvPr id="12" name="CuadroTexto 11"/>
          <p:cNvSpPr txBox="1"/>
          <p:nvPr/>
        </p:nvSpPr>
        <p:spPr>
          <a:xfrm>
            <a:off x="2308107" y="2753661"/>
            <a:ext cx="1308435" cy="954107"/>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Preocupación </a:t>
            </a:r>
          </a:p>
          <a:p>
            <a:pPr algn="r"/>
            <a:r>
              <a:rPr lang="es-ES" sz="1400" dirty="0">
                <a:solidFill>
                  <a:schemeClr val="bg1"/>
                </a:solidFill>
                <a:latin typeface="Open Sans Light" charset="0"/>
                <a:ea typeface="Open Sans Light" charset="0"/>
                <a:cs typeface="Open Sans Light" charset="0"/>
              </a:rPr>
              <a:t>por el medio </a:t>
            </a:r>
          </a:p>
          <a:p>
            <a:pPr algn="r"/>
            <a:r>
              <a:rPr lang="es-ES" sz="1400" dirty="0">
                <a:solidFill>
                  <a:schemeClr val="bg1"/>
                </a:solidFill>
                <a:latin typeface="Open Sans Light" charset="0"/>
                <a:ea typeface="Open Sans Light" charset="0"/>
                <a:cs typeface="Open Sans Light" charset="0"/>
              </a:rPr>
              <a:t>ambiente: </a:t>
            </a:r>
          </a:p>
          <a:p>
            <a:pPr algn="r"/>
            <a:r>
              <a:rPr lang="es-ES" sz="1400" dirty="0">
                <a:solidFill>
                  <a:schemeClr val="bg1"/>
                </a:solidFill>
                <a:latin typeface="Open Sans Light" charset="0"/>
                <a:ea typeface="Open Sans Light" charset="0"/>
                <a:cs typeface="Open Sans Light" charset="0"/>
              </a:rPr>
              <a:t>los consumos</a:t>
            </a:r>
            <a:endParaRPr lang="es-ES_tradnl" sz="1400" dirty="0">
              <a:solidFill>
                <a:schemeClr val="bg1"/>
              </a:solidFill>
              <a:latin typeface="Open Sans Light" charset="0"/>
              <a:ea typeface="Open Sans Light" charset="0"/>
              <a:cs typeface="Open Sans Light" charset="0"/>
            </a:endParaRPr>
          </a:p>
        </p:txBody>
      </p:sp>
      <p:sp>
        <p:nvSpPr>
          <p:cNvPr id="8" name="QuadreDeText 4"/>
          <p:cNvSpPr txBox="1">
            <a:spLocks noChangeArrowheads="1"/>
          </p:cNvSpPr>
          <p:nvPr/>
        </p:nvSpPr>
        <p:spPr bwMode="auto">
          <a:xfrm>
            <a:off x="4500000" y="5673372"/>
            <a:ext cx="635131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GB" altLang="ca-ES" sz="900" dirty="0">
                <a:latin typeface="Open Sans Light" charset="0"/>
                <a:ea typeface="Open Sans Light" charset="0"/>
                <a:cs typeface="Open Sans Light" charset="0"/>
              </a:rPr>
              <a:t>* </a:t>
            </a:r>
            <a:r>
              <a:rPr lang="en-GB" altLang="ca-ES" sz="900" dirty="0" err="1">
                <a:latin typeface="Open Sans Light" charset="0"/>
                <a:ea typeface="Open Sans Light" charset="0"/>
                <a:cs typeface="Open Sans Light" charset="0"/>
              </a:rPr>
              <a:t>Incluye</a:t>
            </a:r>
            <a:r>
              <a:rPr lang="en-GB" altLang="ca-ES" sz="900" dirty="0">
                <a:latin typeface="Open Sans Light" charset="0"/>
                <a:ea typeface="Open Sans Light" charset="0"/>
                <a:cs typeface="Open Sans Light" charset="0"/>
              </a:rPr>
              <a:t> el </a:t>
            </a:r>
            <a:r>
              <a:rPr lang="en-GB" altLang="ca-ES" sz="900" dirty="0" err="1">
                <a:latin typeface="Open Sans Light" charset="0"/>
                <a:ea typeface="Open Sans Light" charset="0"/>
                <a:cs typeface="Open Sans Light" charset="0"/>
              </a:rPr>
              <a:t>consumo</a:t>
            </a:r>
            <a:r>
              <a:rPr lang="en-GB" altLang="ca-ES" sz="900" dirty="0">
                <a:latin typeface="Open Sans Light" charset="0"/>
                <a:ea typeface="Open Sans Light" charset="0"/>
                <a:cs typeface="Open Sans Light" charset="0"/>
              </a:rPr>
              <a:t> de la </a:t>
            </a:r>
            <a:r>
              <a:rPr lang="en-GB" altLang="ca-ES" sz="900" dirty="0" err="1">
                <a:latin typeface="Open Sans Light" charset="0"/>
                <a:ea typeface="Open Sans Light" charset="0"/>
                <a:cs typeface="Open Sans Light" charset="0"/>
              </a:rPr>
              <a:t>flota</a:t>
            </a:r>
            <a:r>
              <a:rPr lang="en-GB" altLang="ca-ES" sz="900" dirty="0">
                <a:latin typeface="Open Sans Light" charset="0"/>
                <a:ea typeface="Open Sans Light" charset="0"/>
                <a:cs typeface="Open Sans Light" charset="0"/>
              </a:rPr>
              <a:t> </a:t>
            </a:r>
            <a:r>
              <a:rPr lang="en-GB" altLang="ca-ES" sz="900" dirty="0" err="1">
                <a:latin typeface="Open Sans Light" charset="0"/>
                <a:ea typeface="Open Sans Light" charset="0"/>
                <a:cs typeface="Open Sans Light" charset="0"/>
              </a:rPr>
              <a:t>propia</a:t>
            </a:r>
            <a:r>
              <a:rPr lang="en-GB" altLang="ca-ES" sz="900" dirty="0">
                <a:latin typeface="Open Sans Light" charset="0"/>
                <a:ea typeface="Open Sans Light" charset="0"/>
                <a:cs typeface="Open Sans Light" charset="0"/>
              </a:rPr>
              <a:t>, </a:t>
            </a:r>
            <a:r>
              <a:rPr lang="en-GB" altLang="ca-ES" sz="900" dirty="0" err="1">
                <a:latin typeface="Open Sans Light" charset="0"/>
                <a:ea typeface="Open Sans Light" charset="0"/>
                <a:cs typeface="Open Sans Light" charset="0"/>
              </a:rPr>
              <a:t>pero</a:t>
            </a:r>
            <a:r>
              <a:rPr lang="en-GB" altLang="ca-ES" sz="900" dirty="0">
                <a:latin typeface="Open Sans Light" charset="0"/>
                <a:ea typeface="Open Sans Light" charset="0"/>
                <a:cs typeface="Open Sans Light" charset="0"/>
              </a:rPr>
              <a:t> no de los </a:t>
            </a:r>
            <a:r>
              <a:rPr lang="en-GB" altLang="ca-ES" sz="900" dirty="0" err="1">
                <a:latin typeface="Open Sans Light" charset="0"/>
                <a:ea typeface="Open Sans Light" charset="0"/>
                <a:cs typeface="Open Sans Light" charset="0"/>
              </a:rPr>
              <a:t>vehículos</a:t>
            </a:r>
            <a:r>
              <a:rPr lang="en-GB" altLang="ca-ES" sz="900" dirty="0">
                <a:latin typeface="Open Sans Light" charset="0"/>
                <a:ea typeface="Open Sans Light" charset="0"/>
                <a:cs typeface="Open Sans Light" charset="0"/>
              </a:rPr>
              <a:t> de los </a:t>
            </a:r>
            <a:r>
              <a:rPr lang="en-GB" altLang="ca-ES" sz="900" dirty="0" err="1">
                <a:latin typeface="Open Sans Light" charset="0"/>
                <a:ea typeface="Open Sans Light" charset="0"/>
                <a:cs typeface="Open Sans Light" charset="0"/>
              </a:rPr>
              <a:t>proveedores</a:t>
            </a:r>
            <a:r>
              <a:rPr lang="en-GB" altLang="ca-ES" sz="900" dirty="0">
                <a:latin typeface="Open Sans Light" charset="0"/>
                <a:ea typeface="Open Sans Light" charset="0"/>
                <a:cs typeface="Open Sans Light" charset="0"/>
              </a:rPr>
              <a:t> </a:t>
            </a:r>
            <a:r>
              <a:rPr lang="en-GB" altLang="ca-ES" sz="900" dirty="0" err="1">
                <a:latin typeface="Open Sans Light" charset="0"/>
                <a:ea typeface="Open Sans Light" charset="0"/>
                <a:cs typeface="Open Sans Light" charset="0"/>
              </a:rPr>
              <a:t>externos</a:t>
            </a:r>
            <a:r>
              <a:rPr lang="en-GB" altLang="ca-ES" sz="900" dirty="0">
                <a:latin typeface="Open Sans Light" charset="0"/>
                <a:ea typeface="Open Sans Light" charset="0"/>
                <a:cs typeface="Open Sans Light" charset="0"/>
              </a:rPr>
              <a:t> de SAT. </a:t>
            </a:r>
            <a:r>
              <a:rPr lang="en-GB" altLang="ca-ES" sz="900" dirty="0" err="1">
                <a:latin typeface="Open Sans Light" charset="0"/>
                <a:ea typeface="Open Sans Light" charset="0"/>
                <a:cs typeface="Open Sans Light" charset="0"/>
              </a:rPr>
              <a:t>Factores</a:t>
            </a:r>
            <a:r>
              <a:rPr lang="en-GB" altLang="ca-ES" sz="900" dirty="0">
                <a:latin typeface="Open Sans Light" charset="0"/>
                <a:ea typeface="Open Sans Light" charset="0"/>
                <a:cs typeface="Open Sans Light" charset="0"/>
              </a:rPr>
              <a:t> de conversion de </a:t>
            </a:r>
            <a:r>
              <a:rPr lang="en-GB" altLang="ca-ES" sz="900" dirty="0" err="1">
                <a:latin typeface="Open Sans Light" charset="0"/>
                <a:ea typeface="Open Sans Light" charset="0"/>
                <a:cs typeface="Open Sans Light" charset="0"/>
              </a:rPr>
              <a:t>litros</a:t>
            </a:r>
            <a:r>
              <a:rPr lang="en-GB" altLang="ca-ES" sz="900" dirty="0">
                <a:latin typeface="Open Sans Light" charset="0"/>
                <a:ea typeface="Open Sans Light" charset="0"/>
                <a:cs typeface="Open Sans Light" charset="0"/>
              </a:rPr>
              <a:t> y kWh a </a:t>
            </a:r>
            <a:r>
              <a:rPr lang="en-GB" altLang="ca-ES" sz="900" dirty="0" err="1">
                <a:latin typeface="Open Sans Light" charset="0"/>
                <a:ea typeface="Open Sans Light" charset="0"/>
                <a:cs typeface="Open Sans Light" charset="0"/>
              </a:rPr>
              <a:t>GJ</a:t>
            </a:r>
            <a:r>
              <a:rPr lang="en-GB" altLang="ca-ES" sz="900" dirty="0">
                <a:latin typeface="Open Sans Light" charset="0"/>
                <a:ea typeface="Open Sans Light" charset="0"/>
                <a:cs typeface="Open Sans Light" charset="0"/>
              </a:rPr>
              <a:t> </a:t>
            </a:r>
            <a:r>
              <a:rPr lang="en-GB" altLang="ca-ES" sz="900" dirty="0" err="1">
                <a:latin typeface="Open Sans Light" charset="0"/>
                <a:ea typeface="Open Sans Light" charset="0"/>
                <a:cs typeface="Open Sans Light" charset="0"/>
              </a:rPr>
              <a:t>según</a:t>
            </a:r>
            <a:r>
              <a:rPr lang="en-GB" altLang="ca-ES" sz="900" dirty="0">
                <a:latin typeface="Open Sans Light" charset="0"/>
                <a:ea typeface="Open Sans Light" charset="0"/>
                <a:cs typeface="Open Sans Light" charset="0"/>
              </a:rPr>
              <a:t> los </a:t>
            </a:r>
            <a:r>
              <a:rPr lang="en-GB" altLang="ca-ES" sz="900" dirty="0" err="1">
                <a:latin typeface="Open Sans Light" charset="0"/>
                <a:ea typeface="Open Sans Light" charset="0"/>
                <a:cs typeface="Open Sans Light" charset="0"/>
              </a:rPr>
              <a:t>proporcionados</a:t>
            </a:r>
            <a:r>
              <a:rPr lang="en-GB" altLang="ca-ES" sz="900" dirty="0">
                <a:latin typeface="Open Sans Light" charset="0"/>
                <a:ea typeface="Open Sans Light" charset="0"/>
                <a:cs typeface="Open Sans Light" charset="0"/>
              </a:rPr>
              <a:t> por </a:t>
            </a:r>
            <a:r>
              <a:rPr lang="en-GB" altLang="ca-ES" sz="900" dirty="0" err="1">
                <a:latin typeface="Open Sans Light" charset="0"/>
                <a:ea typeface="Open Sans Light" charset="0"/>
                <a:cs typeface="Open Sans Light" charset="0"/>
              </a:rPr>
              <a:t>GRI</a:t>
            </a:r>
            <a:r>
              <a:rPr lang="en-GB" altLang="ca-ES" sz="900" dirty="0">
                <a:latin typeface="Open Sans Light" charset="0"/>
                <a:ea typeface="Open Sans Light" charset="0"/>
                <a:cs typeface="Open Sans Light" charset="0"/>
              </a:rPr>
              <a:t> G3.</a:t>
            </a:r>
          </a:p>
          <a:p>
            <a:r>
              <a:rPr lang="en-GB" altLang="ca-ES" sz="900" dirty="0">
                <a:latin typeface="Open Sans Light" charset="0"/>
                <a:ea typeface="Open Sans Light" charset="0"/>
                <a:cs typeface="Open Sans Light" charset="0"/>
              </a:rPr>
              <a:t>**</a:t>
            </a:r>
            <a:r>
              <a:rPr lang="en-GB" altLang="ca-ES" sz="900" dirty="0" err="1">
                <a:latin typeface="Open Sans Light" charset="0"/>
                <a:ea typeface="Open Sans Light" charset="0"/>
                <a:cs typeface="Open Sans Light" charset="0"/>
              </a:rPr>
              <a:t>Cálculos</a:t>
            </a:r>
            <a:r>
              <a:rPr lang="en-GB" altLang="ca-ES" sz="900" dirty="0">
                <a:latin typeface="Open Sans Light" charset="0"/>
                <a:ea typeface="Open Sans Light" charset="0"/>
                <a:cs typeface="Open Sans Light" charset="0"/>
              </a:rPr>
              <a:t> a </a:t>
            </a:r>
            <a:r>
              <a:rPr lang="en-GB" altLang="ca-ES" sz="900" dirty="0" err="1">
                <a:latin typeface="Open Sans Light" charset="0"/>
                <a:ea typeface="Open Sans Light" charset="0"/>
                <a:cs typeface="Open Sans Light" charset="0"/>
              </a:rPr>
              <a:t>partir</a:t>
            </a:r>
            <a:r>
              <a:rPr lang="en-GB" altLang="ca-ES" sz="900" dirty="0">
                <a:latin typeface="Open Sans Light" charset="0"/>
                <a:ea typeface="Open Sans Light" charset="0"/>
                <a:cs typeface="Open Sans Light" charset="0"/>
              </a:rPr>
              <a:t> de los </a:t>
            </a:r>
            <a:r>
              <a:rPr lang="en-GB" altLang="ca-ES" sz="900" dirty="0" err="1">
                <a:latin typeface="Open Sans Light" charset="0"/>
                <a:ea typeface="Open Sans Light" charset="0"/>
                <a:cs typeface="Open Sans Light" charset="0"/>
              </a:rPr>
              <a:t>factores</a:t>
            </a:r>
            <a:r>
              <a:rPr lang="en-GB" altLang="ca-ES" sz="900" dirty="0">
                <a:latin typeface="Open Sans Light" charset="0"/>
                <a:ea typeface="Open Sans Light" charset="0"/>
                <a:cs typeface="Open Sans Light" charset="0"/>
              </a:rPr>
              <a:t> de conversion del </a:t>
            </a:r>
            <a:r>
              <a:rPr lang="en-GB" altLang="ca-ES" sz="900" dirty="0" err="1">
                <a:latin typeface="Open Sans Light" charset="0"/>
                <a:ea typeface="Open Sans Light" charset="0"/>
                <a:cs typeface="Open Sans Light" charset="0"/>
              </a:rPr>
              <a:t>Ministerio</a:t>
            </a:r>
            <a:r>
              <a:rPr lang="en-GB" altLang="ca-ES" sz="900" dirty="0">
                <a:latin typeface="Open Sans Light" charset="0"/>
                <a:ea typeface="Open Sans Light" charset="0"/>
                <a:cs typeface="Open Sans Light" charset="0"/>
              </a:rPr>
              <a:t> de </a:t>
            </a:r>
            <a:r>
              <a:rPr lang="en-GB" altLang="ca-ES" sz="900" dirty="0" err="1">
                <a:latin typeface="Open Sans Light" charset="0"/>
                <a:ea typeface="Open Sans Light" charset="0"/>
                <a:cs typeface="Open Sans Light" charset="0"/>
              </a:rPr>
              <a:t>Transición</a:t>
            </a:r>
            <a:r>
              <a:rPr lang="en-GB" altLang="ca-ES" sz="900" dirty="0">
                <a:latin typeface="Open Sans Light" charset="0"/>
                <a:ea typeface="Open Sans Light" charset="0"/>
                <a:cs typeface="Open Sans Light" charset="0"/>
              </a:rPr>
              <a:t> </a:t>
            </a:r>
            <a:r>
              <a:rPr lang="en-GB" altLang="ca-ES" sz="900" dirty="0" err="1">
                <a:latin typeface="Open Sans Light" charset="0"/>
                <a:ea typeface="Open Sans Light" charset="0"/>
                <a:cs typeface="Open Sans Light" charset="0"/>
              </a:rPr>
              <a:t>Ecológica</a:t>
            </a:r>
            <a:r>
              <a:rPr lang="en-GB" altLang="ca-ES" sz="900" dirty="0">
                <a:latin typeface="Open Sans Light" charset="0"/>
                <a:ea typeface="Open Sans Light" charset="0"/>
                <a:cs typeface="Open Sans Light" charset="0"/>
              </a:rPr>
              <a:t> (</a:t>
            </a:r>
            <a:r>
              <a:rPr lang="en-GB" altLang="ca-ES" sz="900" dirty="0" err="1">
                <a:latin typeface="Open Sans Light" charset="0"/>
                <a:ea typeface="Open Sans Light" charset="0"/>
                <a:cs typeface="Open Sans Light" charset="0"/>
              </a:rPr>
              <a:t>MITECO</a:t>
            </a:r>
            <a:r>
              <a:rPr lang="en-GB" altLang="ca-ES" sz="900" dirty="0">
                <a:latin typeface="Open Sans Light" charset="0"/>
                <a:ea typeface="Open Sans Light" charset="0"/>
                <a:cs typeface="Open Sans Light" charset="0"/>
              </a:rPr>
              <a:t>). No </a:t>
            </a:r>
            <a:r>
              <a:rPr lang="en-GB" altLang="ca-ES" sz="900" dirty="0" err="1">
                <a:latin typeface="Open Sans Light" charset="0"/>
                <a:ea typeface="Open Sans Light" charset="0"/>
                <a:cs typeface="Open Sans Light" charset="0"/>
              </a:rPr>
              <a:t>incluye</a:t>
            </a:r>
            <a:r>
              <a:rPr lang="en-GB" altLang="ca-ES" sz="900" dirty="0">
                <a:latin typeface="Open Sans Light" charset="0"/>
                <a:ea typeface="Open Sans Light" charset="0"/>
                <a:cs typeface="Open Sans Light" charset="0"/>
              </a:rPr>
              <a:t> de </a:t>
            </a:r>
            <a:r>
              <a:rPr lang="en-GB" altLang="ca-ES" sz="900" dirty="0" err="1">
                <a:latin typeface="Open Sans Light" charset="0"/>
                <a:ea typeface="Open Sans Light" charset="0"/>
                <a:cs typeface="Open Sans Light" charset="0"/>
              </a:rPr>
              <a:t>momento</a:t>
            </a:r>
            <a:r>
              <a:rPr lang="en-GB" altLang="ca-ES" sz="900" dirty="0">
                <a:latin typeface="Open Sans Light" charset="0"/>
                <a:ea typeface="Open Sans Light" charset="0"/>
                <a:cs typeface="Open Sans Light" charset="0"/>
              </a:rPr>
              <a:t> las </a:t>
            </a:r>
            <a:r>
              <a:rPr lang="en-GB" altLang="ca-ES" sz="900" dirty="0" err="1">
                <a:latin typeface="Open Sans Light" charset="0"/>
                <a:ea typeface="Open Sans Light" charset="0"/>
                <a:cs typeface="Open Sans Light" charset="0"/>
              </a:rPr>
              <a:t>indirectas</a:t>
            </a:r>
            <a:r>
              <a:rPr lang="en-GB" altLang="ca-ES" sz="900" dirty="0">
                <a:latin typeface="Open Sans Light" charset="0"/>
                <a:ea typeface="Open Sans Light" charset="0"/>
                <a:cs typeface="Open Sans Light" charset="0"/>
              </a:rPr>
              <a:t> del </a:t>
            </a:r>
            <a:r>
              <a:rPr lang="en-GB" altLang="ca-ES" sz="900" dirty="0" err="1">
                <a:latin typeface="Open Sans Light" charset="0"/>
                <a:ea typeface="Open Sans Light" charset="0"/>
                <a:cs typeface="Open Sans Light" charset="0"/>
              </a:rPr>
              <a:t>enfoque</a:t>
            </a:r>
            <a:r>
              <a:rPr lang="en-GB" altLang="ca-ES" sz="900" dirty="0">
                <a:latin typeface="Open Sans Light" charset="0"/>
                <a:ea typeface="Open Sans Light" charset="0"/>
                <a:cs typeface="Open Sans Light" charset="0"/>
              </a:rPr>
              <a:t> 3</a:t>
            </a:r>
          </a:p>
        </p:txBody>
      </p:sp>
      <p:sp>
        <p:nvSpPr>
          <p:cNvPr id="10" name="AutoShape 161">
            <a:extLst>
              <a:ext uri="{FF2B5EF4-FFF2-40B4-BE49-F238E27FC236}">
                <a16:creationId xmlns="" xmlns:a16="http://schemas.microsoft.com/office/drawing/2014/main" id="{0A4DB7F4-97A2-4262-A76A-B24531A2D7C0}"/>
              </a:ext>
            </a:extLst>
          </p:cNvPr>
          <p:cNvSpPr>
            <a:spLocks noChangeArrowheads="1"/>
          </p:cNvSpPr>
          <p:nvPr/>
        </p:nvSpPr>
        <p:spPr bwMode="auto">
          <a:xfrm>
            <a:off x="8568440" y="1021931"/>
            <a:ext cx="2630906" cy="1804749"/>
          </a:xfrm>
          <a:prstGeom prst="roundRect">
            <a:avLst>
              <a:gd name="adj" fmla="val 16667"/>
            </a:avLst>
          </a:prstGeom>
          <a:solidFill>
            <a:srgbClr val="C00000">
              <a:alpha val="8000"/>
            </a:srgbClr>
          </a:solidFill>
          <a:ln w="9525">
            <a:noFill/>
            <a:round/>
            <a:headEnd/>
            <a:tailEnd/>
          </a:ln>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000" b="1" dirty="0">
                <a:solidFill>
                  <a:srgbClr val="C00000"/>
                </a:solidFill>
                <a:latin typeface="Open sans light"/>
                <a:ea typeface="Open Sans" charset="0"/>
                <a:cs typeface="Open sans light"/>
              </a:rPr>
              <a:t>AUMENTO DE LAS EMISIONES GLOBALES DE CO2 POR INTERNALIZACIÓN DE SERVICIOS</a:t>
            </a:r>
          </a:p>
          <a:p>
            <a:r>
              <a:rPr lang="es-ES" altLang="ca-ES" sz="1000" dirty="0">
                <a:solidFill>
                  <a:srgbClr val="C00000"/>
                </a:solidFill>
                <a:latin typeface="Open sans light"/>
                <a:ea typeface="Open Sans Light" charset="0"/>
                <a:cs typeface="Open sans light"/>
              </a:rPr>
              <a:t>A pesar de la estabilidad en las ventas, se han internalizado algunas actividades del servicio de SAT, lo que ha comportado un aumento de la flota propia y de las emisiones de CO2 derivadas del consumo de combustible. </a:t>
            </a:r>
            <a:r>
              <a:rPr lang="es-ES" altLang="zh-CN" sz="1000" b="1" dirty="0">
                <a:solidFill>
                  <a:schemeClr val="bg1">
                    <a:lumMod val="50000"/>
                  </a:schemeClr>
                </a:solidFill>
                <a:latin typeface="Open Sans light"/>
                <a:ea typeface="Open Sans" charset="0"/>
                <a:cs typeface="Open Sans light"/>
              </a:rPr>
              <a:t>[302-4]</a:t>
            </a:r>
            <a:endParaRPr lang="es-ES" altLang="ca-ES" sz="1000" dirty="0">
              <a:solidFill>
                <a:srgbClr val="C00000"/>
              </a:solidFill>
              <a:latin typeface="Open sans light"/>
              <a:ea typeface="Open Sans Light" charset="0"/>
              <a:cs typeface="Open sans light"/>
            </a:endParaRPr>
          </a:p>
        </p:txBody>
      </p:sp>
      <p:sp>
        <p:nvSpPr>
          <p:cNvPr id="11" name="AutoShape 161">
            <a:extLst>
              <a:ext uri="{FF2B5EF4-FFF2-40B4-BE49-F238E27FC236}">
                <a16:creationId xmlns="" xmlns:a16="http://schemas.microsoft.com/office/drawing/2014/main" id="{2A6D9141-C250-48A7-A038-564260C0D30F}"/>
              </a:ext>
            </a:extLst>
          </p:cNvPr>
          <p:cNvSpPr>
            <a:spLocks noChangeArrowheads="1"/>
          </p:cNvSpPr>
          <p:nvPr/>
        </p:nvSpPr>
        <p:spPr bwMode="auto">
          <a:xfrm>
            <a:off x="8568440" y="3231041"/>
            <a:ext cx="2630906" cy="953453"/>
          </a:xfrm>
          <a:prstGeom prst="roundRect">
            <a:avLst>
              <a:gd name="adj" fmla="val 16667"/>
            </a:avLst>
          </a:prstGeom>
          <a:solidFill>
            <a:srgbClr val="C00000">
              <a:alpha val="8000"/>
            </a:srgbClr>
          </a:solidFill>
          <a:ln w="9525">
            <a:noFill/>
            <a:round/>
            <a:headEnd/>
            <a:tailEnd/>
          </a:ln>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000" b="1" dirty="0">
                <a:solidFill>
                  <a:srgbClr val="C00000"/>
                </a:solidFill>
                <a:latin typeface="Open sans light"/>
                <a:ea typeface="Open Sans" charset="0"/>
                <a:cs typeface="Open sans light"/>
              </a:rPr>
              <a:t>LOGÍSTICA NEUTRA EN CARBONO</a:t>
            </a:r>
          </a:p>
          <a:p>
            <a:r>
              <a:rPr lang="es-ES" altLang="ca-ES" sz="1000" dirty="0">
                <a:solidFill>
                  <a:srgbClr val="C00000"/>
                </a:solidFill>
                <a:latin typeface="Open sans light"/>
                <a:ea typeface="Open Sans Light" charset="0"/>
                <a:cs typeface="Open sans light"/>
              </a:rPr>
              <a:t>La distribución de los productos se lleva a cabo con UPS y SEUR, ambas neutras en carbono a través de compensación de emisiones. </a:t>
            </a:r>
            <a:r>
              <a:rPr lang="es-ES" altLang="zh-CN" sz="1000" b="1" dirty="0">
                <a:solidFill>
                  <a:schemeClr val="bg1">
                    <a:lumMod val="50000"/>
                  </a:schemeClr>
                </a:solidFill>
                <a:latin typeface="Open Sans light"/>
                <a:ea typeface="Open Sans" charset="0"/>
                <a:cs typeface="Open Sans light"/>
              </a:rPr>
              <a:t>[302-2]</a:t>
            </a:r>
            <a:endParaRPr lang="es-ES" altLang="ca-ES" sz="1000" dirty="0">
              <a:solidFill>
                <a:srgbClr val="C00000"/>
              </a:solidFill>
              <a:latin typeface="Open sans light"/>
              <a:ea typeface="Open Sans Light" charset="0"/>
              <a:cs typeface="Open sans light"/>
            </a:endParaRPr>
          </a:p>
        </p:txBody>
      </p:sp>
      <p:sp>
        <p:nvSpPr>
          <p:cNvPr id="6" name="Contenidor de número de diapositiva 5">
            <a:extLst>
              <a:ext uri="{FF2B5EF4-FFF2-40B4-BE49-F238E27FC236}">
                <a16:creationId xmlns="" xmlns:a16="http://schemas.microsoft.com/office/drawing/2014/main" id="{26706ABC-CDFB-41B4-8F33-48FCF29F675D}"/>
              </a:ext>
            </a:extLst>
          </p:cNvPr>
          <p:cNvSpPr>
            <a:spLocks noGrp="1"/>
          </p:cNvSpPr>
          <p:nvPr>
            <p:ph type="sldNum" sz="quarter" idx="12"/>
          </p:nvPr>
        </p:nvSpPr>
        <p:spPr/>
        <p:txBody>
          <a:bodyPr/>
          <a:lstStyle/>
          <a:p>
            <a:fld id="{F0FEA6CD-AE7E-1C4C-8601-588E90DB12A2}" type="slidenum">
              <a:rPr lang="es-ES_tradnl" smtClean="0"/>
              <a:t>18</a:t>
            </a:fld>
            <a:endParaRPr lang="es-ES_tradnl"/>
          </a:p>
        </p:txBody>
      </p:sp>
    </p:spTree>
    <p:extLst>
      <p:ext uri="{BB962C8B-B14F-4D97-AF65-F5344CB8AC3E}">
        <p14:creationId xmlns:p14="http://schemas.microsoft.com/office/powerpoint/2010/main" val="9679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946"/>
          <a:stretch/>
        </p:blipFill>
        <p:spPr>
          <a:xfrm>
            <a:off x="0" y="0"/>
            <a:ext cx="3907971" cy="6858000"/>
          </a:xfrm>
          <a:prstGeom prst="rect">
            <a:avLst/>
          </a:prstGeom>
        </p:spPr>
      </p:pic>
      <p:graphicFrame>
        <p:nvGraphicFramePr>
          <p:cNvPr id="15" name="Group 143"/>
          <p:cNvGraphicFramePr>
            <a:graphicFrameLocks noGrp="1"/>
          </p:cNvGraphicFramePr>
          <p:nvPr>
            <p:extLst>
              <p:ext uri="{D42A27DB-BD31-4B8C-83A1-F6EECF244321}">
                <p14:modId xmlns:p14="http://schemas.microsoft.com/office/powerpoint/2010/main" val="3356425323"/>
              </p:ext>
            </p:extLst>
          </p:nvPr>
        </p:nvGraphicFramePr>
        <p:xfrm>
          <a:off x="4500000" y="1751847"/>
          <a:ext cx="2461606" cy="3057523"/>
        </p:xfrm>
        <a:graphic>
          <a:graphicData uri="http://schemas.openxmlformats.org/drawingml/2006/table">
            <a:tbl>
              <a:tblPr/>
              <a:tblGrid>
                <a:gridCol w="1119118">
                  <a:extLst>
                    <a:ext uri="{9D8B030D-6E8A-4147-A177-3AD203B41FA5}">
                      <a16:colId xmlns="" xmlns:a16="http://schemas.microsoft.com/office/drawing/2014/main" val="20000"/>
                    </a:ext>
                  </a:extLst>
                </a:gridCol>
                <a:gridCol w="671732">
                  <a:extLst>
                    <a:ext uri="{9D8B030D-6E8A-4147-A177-3AD203B41FA5}">
                      <a16:colId xmlns="" xmlns:a16="http://schemas.microsoft.com/office/drawing/2014/main" val="20001"/>
                    </a:ext>
                  </a:extLst>
                </a:gridCol>
                <a:gridCol w="670756">
                  <a:extLst>
                    <a:ext uri="{9D8B030D-6E8A-4147-A177-3AD203B41FA5}">
                      <a16:colId xmlns="" xmlns:a16="http://schemas.microsoft.com/office/drawing/2014/main" val="20002"/>
                    </a:ext>
                  </a:extLst>
                </a:gridCol>
              </a:tblGrid>
              <a:tr h="53849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TIPO DE RESIDUO                   RECICLADO</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gridSpan="2">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Light" charset="0"/>
                          <a:cs typeface="Open sans light"/>
                        </a:rPr>
                        <a:t>CANTIDAD (KG)</a:t>
                      </a:r>
                    </a:p>
                  </a:txBody>
                  <a:tcPr marL="89645" marR="89645" marT="44855" marB="44855"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hMerge="1">
                  <a:txBody>
                    <a:bodyPr/>
                    <a:lstStyle/>
                    <a:p>
                      <a:endParaRPr lang="es-ES_tradnl"/>
                    </a:p>
                  </a:txBody>
                  <a:tcPr/>
                </a:tc>
                <a:extLst>
                  <a:ext uri="{0D108BD9-81ED-4DB2-BD59-A6C34878D82A}">
                    <a16:rowId xmlns="" xmlns:a16="http://schemas.microsoft.com/office/drawing/2014/main" val="10000"/>
                  </a:ext>
                </a:extLst>
              </a:tr>
              <a:tr h="35864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000" b="1" kern="1200" dirty="0">
                          <a:solidFill>
                            <a:schemeClr val="bg1">
                              <a:lumMod val="50000"/>
                            </a:schemeClr>
                          </a:solidFill>
                          <a:effectLst/>
                          <a:latin typeface="Arial" charset="0"/>
                          <a:ea typeface="Arial" charset="0"/>
                          <a:cs typeface="Arial" charset="0"/>
                        </a:rPr>
                        <a:t>[306-2]</a:t>
                      </a:r>
                      <a:endParaRPr kumimoji="0" lang="es-ES" altLang="zh-CN" sz="1000" b="0" i="0" u="none" strike="noStrike" kern="1200" cap="none" normalizeH="0" baseline="0" dirty="0">
                        <a:ln>
                          <a:noFill/>
                        </a:ln>
                        <a:solidFill>
                          <a:schemeClr val="bg1">
                            <a:lumMod val="50000"/>
                          </a:schemeClr>
                        </a:solidFill>
                        <a:effectLst/>
                        <a:latin typeface="Open sans light"/>
                        <a:ea typeface="Open Sans" charset="0"/>
                        <a:cs typeface="Open sans light"/>
                      </a:endParaRP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2018</a:t>
                      </a:r>
                    </a:p>
                  </a:txBody>
                  <a:tcPr marL="89645" marR="89645" marT="44855" marB="44855"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2017</a:t>
                      </a:r>
                    </a:p>
                  </a:txBody>
                  <a:tcPr marL="89645" marR="89645" marT="44855" marB="44855"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3849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err="1">
                          <a:ln>
                            <a:noFill/>
                          </a:ln>
                          <a:solidFill>
                            <a:srgbClr val="0D0D0D"/>
                          </a:solidFill>
                          <a:effectLst/>
                          <a:latin typeface="Open sans light"/>
                          <a:ea typeface="Open Sans" charset="0"/>
                          <a:cs typeface="Open sans light"/>
                        </a:rPr>
                        <a:t>Chapajo</a:t>
                      </a:r>
                      <a:r>
                        <a:rPr kumimoji="0" lang="es-ES" altLang="zh-CN" sz="1000" b="1" i="0" u="none" strike="noStrike" cap="none" normalizeH="0" baseline="0" dirty="0">
                          <a:ln>
                            <a:noFill/>
                          </a:ln>
                          <a:solidFill>
                            <a:srgbClr val="0D0D0D"/>
                          </a:solidFill>
                          <a:effectLst/>
                          <a:latin typeface="Open sans light"/>
                          <a:ea typeface="Open Sans" charset="0"/>
                          <a:cs typeface="Open sans light"/>
                        </a:rPr>
                        <a:t> y chatarra máquinas</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2,153</a:t>
                      </a: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1.300</a:t>
                      </a:r>
                    </a:p>
                  </a:txBody>
                  <a:tcPr marL="9525" marR="9525"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396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Open Sans" charset="0"/>
                          <a:cs typeface="Open sans light"/>
                        </a:rPr>
                        <a:t>Taras</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a-ES" sz="1000" b="0" i="0" u="none" strike="noStrike" kern="1200" cap="none" normalizeH="0" baseline="0" dirty="0">
                        <a:ln>
                          <a:noFill/>
                        </a:ln>
                        <a:solidFill>
                          <a:schemeClr val="tx1"/>
                        </a:solidFill>
                        <a:effectLst/>
                        <a:latin typeface="Open sans light"/>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333</a:t>
                      </a:r>
                    </a:p>
                  </a:txBody>
                  <a:tcPr marL="9525" marR="9525"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51275350"/>
                  </a:ext>
                </a:extLst>
              </a:tr>
              <a:tr h="2396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Open Sans" charset="0"/>
                          <a:cs typeface="Open sans light"/>
                        </a:rPr>
                        <a:t>Cable cobre</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a-ES" sz="1000" b="0" i="0" u="none" strike="noStrike" kern="1200" cap="none" normalizeH="0" baseline="0" dirty="0">
                        <a:ln>
                          <a:noFill/>
                        </a:ln>
                        <a:solidFill>
                          <a:schemeClr val="tx1"/>
                        </a:solidFill>
                        <a:effectLst/>
                        <a:latin typeface="Open sans light"/>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0</a:t>
                      </a:r>
                    </a:p>
                  </a:txBody>
                  <a:tcPr marL="9525" marR="9525"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82549830"/>
                  </a:ext>
                </a:extLst>
              </a:tr>
              <a:tr h="38908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Open Sans" charset="0"/>
                          <a:cs typeface="Open sans light"/>
                        </a:rPr>
                        <a:t>Acero </a:t>
                      </a:r>
                      <a:r>
                        <a:rPr kumimoji="0" lang="es-ES" altLang="zh-CN" sz="1000" b="1" i="0" u="none" strike="noStrike" cap="none" normalizeH="0" baseline="0" dirty="0" err="1">
                          <a:ln>
                            <a:noFill/>
                          </a:ln>
                          <a:solidFill>
                            <a:srgbClr val="0D0D0D"/>
                          </a:solidFill>
                          <a:effectLst/>
                          <a:latin typeface="Open sans light"/>
                          <a:ea typeface="Open Sans" charset="0"/>
                          <a:cs typeface="Open sans light"/>
                        </a:rPr>
                        <a:t>inox</a:t>
                      </a:r>
                      <a:r>
                        <a:rPr kumimoji="0" lang="es-ES" altLang="zh-CN" sz="1000" b="1" i="0" u="none" strike="noStrike" cap="none" normalizeH="0" baseline="0" dirty="0">
                          <a:ln>
                            <a:noFill/>
                          </a:ln>
                          <a:solidFill>
                            <a:srgbClr val="0D0D0D"/>
                          </a:solidFill>
                          <a:effectLst/>
                          <a:latin typeface="Open sans light"/>
                          <a:ea typeface="Open Sans" charset="0"/>
                          <a:cs typeface="Open sans light"/>
                        </a:rPr>
                        <a:t> y aluminio</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40</a:t>
                      </a: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121</a:t>
                      </a:r>
                    </a:p>
                  </a:txBody>
                  <a:tcPr marL="9525" marR="9525"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396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Open Sans" charset="0"/>
                          <a:cs typeface="Open sans light"/>
                        </a:rPr>
                        <a:t>Latón</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73</a:t>
                      </a: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711</a:t>
                      </a:r>
                    </a:p>
                  </a:txBody>
                  <a:tcPr marL="9525" marR="9525"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41672669"/>
                  </a:ext>
                </a:extLst>
              </a:tr>
              <a:tr h="2396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Open Sans" charset="0"/>
                          <a:cs typeface="Open sans light"/>
                        </a:rPr>
                        <a:t>Cable PVC</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a-ES" sz="1000" b="0" i="0" u="none" strike="noStrike" kern="1200" cap="none" normalizeH="0" baseline="0" dirty="0">
                        <a:ln>
                          <a:noFill/>
                        </a:ln>
                        <a:solidFill>
                          <a:schemeClr val="tx1"/>
                        </a:solidFill>
                        <a:effectLst/>
                        <a:latin typeface="Open sans light"/>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000" b="0" i="0" u="none" strike="noStrike" kern="1200" cap="none" normalizeH="0" baseline="0" dirty="0">
                          <a:ln>
                            <a:noFill/>
                          </a:ln>
                          <a:solidFill>
                            <a:schemeClr val="tx1"/>
                          </a:solidFill>
                          <a:effectLst/>
                          <a:latin typeface="Open sans light"/>
                        </a:rPr>
                        <a:t>33</a:t>
                      </a:r>
                    </a:p>
                  </a:txBody>
                  <a:tcPr marL="9525" marR="9525"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396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D0D0D"/>
                          </a:solidFill>
                          <a:effectLst/>
                          <a:latin typeface="Open sans light"/>
                          <a:ea typeface="Open Sans" charset="0"/>
                          <a:cs typeface="Open sans light"/>
                        </a:rPr>
                        <a:t>Total</a:t>
                      </a:r>
                    </a:p>
                  </a:txBody>
                  <a:tcPr marL="89645" marR="89645" marT="44855" marB="44855" horzOverflow="overflow">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2,266</a:t>
                      </a:r>
                    </a:p>
                  </a:txBody>
                  <a:tcPr marL="89645" marR="89645" marT="44855" marB="44855" horzOverflow="overflow">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2.498</a:t>
                      </a:r>
                    </a:p>
                  </a:txBody>
                  <a:tcPr marL="89645" marR="89645" marT="44855" marB="44855" horzOverflow="overflow">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12" name="CuadroTexto 11"/>
          <p:cNvSpPr txBox="1"/>
          <p:nvPr/>
        </p:nvSpPr>
        <p:spPr>
          <a:xfrm>
            <a:off x="2308043" y="2664680"/>
            <a:ext cx="1308499" cy="954107"/>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Preocupación </a:t>
            </a:r>
          </a:p>
          <a:p>
            <a:pPr algn="r"/>
            <a:r>
              <a:rPr lang="es-ES" sz="1400" dirty="0">
                <a:solidFill>
                  <a:schemeClr val="bg1"/>
                </a:solidFill>
                <a:latin typeface="Open Sans Light" charset="0"/>
                <a:ea typeface="Open Sans Light" charset="0"/>
                <a:cs typeface="Open Sans Light" charset="0"/>
              </a:rPr>
              <a:t>por el medio </a:t>
            </a:r>
          </a:p>
          <a:p>
            <a:pPr algn="r"/>
            <a:r>
              <a:rPr lang="es-ES" sz="1400" dirty="0">
                <a:solidFill>
                  <a:schemeClr val="bg1"/>
                </a:solidFill>
                <a:latin typeface="Open Sans Light" charset="0"/>
                <a:ea typeface="Open Sans Light" charset="0"/>
                <a:cs typeface="Open Sans Light" charset="0"/>
              </a:rPr>
              <a:t>ambiente:</a:t>
            </a:r>
          </a:p>
          <a:p>
            <a:pPr algn="r"/>
            <a:r>
              <a:rPr lang="es-ES" sz="1400" dirty="0">
                <a:solidFill>
                  <a:schemeClr val="bg1"/>
                </a:solidFill>
                <a:latin typeface="Open Sans Light" charset="0"/>
                <a:ea typeface="Open Sans Light" charset="0"/>
                <a:cs typeface="Open Sans Light" charset="0"/>
              </a:rPr>
              <a:t>los residuos</a:t>
            </a:r>
            <a:endParaRPr lang="es-ES_tradnl" sz="1400" dirty="0">
              <a:solidFill>
                <a:schemeClr val="bg1"/>
              </a:solidFill>
              <a:latin typeface="Open Sans Light" charset="0"/>
              <a:ea typeface="Open Sans Light" charset="0"/>
              <a:cs typeface="Open Sans Light" charset="0"/>
            </a:endParaRPr>
          </a:p>
        </p:txBody>
      </p:sp>
      <p:sp>
        <p:nvSpPr>
          <p:cNvPr id="13" name="AutoShape 161">
            <a:extLst>
              <a:ext uri="{FF2B5EF4-FFF2-40B4-BE49-F238E27FC236}">
                <a16:creationId xmlns="" xmlns:a16="http://schemas.microsoft.com/office/drawing/2014/main" id="{CE9FE6AF-2D6A-42E9-B9A3-2198BCD336EA}"/>
              </a:ext>
            </a:extLst>
          </p:cNvPr>
          <p:cNvSpPr>
            <a:spLocks noChangeArrowheads="1"/>
          </p:cNvSpPr>
          <p:nvPr/>
        </p:nvSpPr>
        <p:spPr bwMode="auto">
          <a:xfrm>
            <a:off x="7553635" y="2239358"/>
            <a:ext cx="3432230" cy="1804749"/>
          </a:xfrm>
          <a:prstGeom prst="roundRect">
            <a:avLst>
              <a:gd name="adj" fmla="val 16667"/>
            </a:avLst>
          </a:prstGeom>
          <a:solidFill>
            <a:srgbClr val="C00000">
              <a:alpha val="8000"/>
            </a:srgbClr>
          </a:solidFill>
          <a:ln w="9525">
            <a:noFill/>
            <a:round/>
            <a:headEnd/>
            <a:tailEnd/>
          </a:ln>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s-ES" altLang="ca-ES" sz="1000" b="1" dirty="0">
                <a:solidFill>
                  <a:srgbClr val="C00000"/>
                </a:solidFill>
                <a:latin typeface="Open sans light"/>
                <a:ea typeface="Open Sans" charset="0"/>
                <a:cs typeface="Open sans light"/>
              </a:rPr>
              <a:t>RESIDUOS DE APARATOS ELÉCTRICOS Y ELECTRÓNICOS</a:t>
            </a:r>
          </a:p>
          <a:p>
            <a:pPr eaLnBrk="1" hangingPunct="1"/>
            <a:r>
              <a:rPr lang="es-ES" altLang="ca-ES" sz="1000" dirty="0">
                <a:solidFill>
                  <a:srgbClr val="C00000"/>
                </a:solidFill>
                <a:latin typeface="Open sans light"/>
                <a:ea typeface="Open Sans Light" charset="0"/>
                <a:cs typeface="Open sans light"/>
              </a:rPr>
              <a:t>Los equipos informáticos son cedidos a entidades del tercer sector cuando llegan al final de su vida útil en la empresa. Por otro lado los </a:t>
            </a:r>
            <a:r>
              <a:rPr lang="es-ES" altLang="ca-ES" sz="1000" i="1" dirty="0">
                <a:solidFill>
                  <a:srgbClr val="C00000"/>
                </a:solidFill>
                <a:latin typeface="Open sans light"/>
                <a:ea typeface="Open Sans Light" charset="0"/>
                <a:cs typeface="Open sans light"/>
              </a:rPr>
              <a:t>smartphones</a:t>
            </a:r>
            <a:r>
              <a:rPr lang="es-ES" altLang="ca-ES" sz="1000" dirty="0">
                <a:solidFill>
                  <a:srgbClr val="C00000"/>
                </a:solidFill>
                <a:latin typeface="Open sans light"/>
                <a:ea typeface="Open Sans Light" charset="0"/>
                <a:cs typeface="Open sans light"/>
              </a:rPr>
              <a:t> se ceden al personal a cambio de que realicen una donación a una maratón televisiva.</a:t>
            </a:r>
          </a:p>
          <a:p>
            <a:pPr eaLnBrk="1" hangingPunct="1"/>
            <a:r>
              <a:rPr lang="es-ES" altLang="ca-ES" sz="1000" dirty="0">
                <a:solidFill>
                  <a:srgbClr val="C00000"/>
                </a:solidFill>
                <a:latin typeface="Open sans light"/>
                <a:ea typeface="Open Sans Light" charset="0"/>
                <a:cs typeface="Open sans light"/>
              </a:rPr>
              <a:t>Todo el material de embalaje se reutiliza para posteriores usos y movimientos internos y externos </a:t>
            </a:r>
            <a:r>
              <a:rPr lang="es-ES" altLang="ca-ES" sz="1000" b="1" dirty="0">
                <a:solidFill>
                  <a:schemeClr val="bg1">
                    <a:lumMod val="50000"/>
                  </a:schemeClr>
                </a:solidFill>
                <a:latin typeface="Open sans light"/>
                <a:ea typeface="Open Sans Light" charset="0"/>
                <a:cs typeface="Open sans light"/>
              </a:rPr>
              <a:t>[301-3]</a:t>
            </a:r>
            <a:r>
              <a:rPr lang="es-ES" altLang="ca-ES" sz="1000" dirty="0">
                <a:solidFill>
                  <a:srgbClr val="C00000"/>
                </a:solidFill>
                <a:latin typeface="Open sans light"/>
                <a:ea typeface="Open Sans Light" charset="0"/>
                <a:cs typeface="Open sans light"/>
              </a:rPr>
              <a:t>.</a:t>
            </a:r>
          </a:p>
        </p:txBody>
      </p:sp>
      <p:sp>
        <p:nvSpPr>
          <p:cNvPr id="6" name="Contenidor de número de diapositiva 5">
            <a:extLst>
              <a:ext uri="{FF2B5EF4-FFF2-40B4-BE49-F238E27FC236}">
                <a16:creationId xmlns="" xmlns:a16="http://schemas.microsoft.com/office/drawing/2014/main" id="{7546B0CA-5C3E-4769-94DE-DF0AA685F25E}"/>
              </a:ext>
            </a:extLst>
          </p:cNvPr>
          <p:cNvSpPr>
            <a:spLocks noGrp="1"/>
          </p:cNvSpPr>
          <p:nvPr>
            <p:ph type="sldNum" sz="quarter" idx="12"/>
          </p:nvPr>
        </p:nvSpPr>
        <p:spPr/>
        <p:txBody>
          <a:bodyPr/>
          <a:lstStyle/>
          <a:p>
            <a:fld id="{F0FEA6CD-AE7E-1C4C-8601-588E90DB12A2}" type="slidenum">
              <a:rPr lang="es-ES_tradnl" smtClean="0"/>
              <a:t>19</a:t>
            </a:fld>
            <a:endParaRPr lang="es-ES_tradnl"/>
          </a:p>
        </p:txBody>
      </p:sp>
    </p:spTree>
    <p:extLst>
      <p:ext uri="{BB962C8B-B14F-4D97-AF65-F5344CB8AC3E}">
        <p14:creationId xmlns:p14="http://schemas.microsoft.com/office/powerpoint/2010/main" val="247667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68438"/>
          <a:stretch/>
        </p:blipFill>
        <p:spPr>
          <a:xfrm>
            <a:off x="0" y="0"/>
            <a:ext cx="3848100" cy="6858000"/>
          </a:xfrm>
          <a:prstGeom prst="rect">
            <a:avLst/>
          </a:prstGeom>
        </p:spPr>
      </p:pic>
      <p:graphicFrame>
        <p:nvGraphicFramePr>
          <p:cNvPr id="6" name="Group 322"/>
          <p:cNvGraphicFramePr>
            <a:graphicFrameLocks noGrp="1"/>
          </p:cNvGraphicFramePr>
          <p:nvPr>
            <p:extLst>
              <p:ext uri="{D42A27DB-BD31-4B8C-83A1-F6EECF244321}">
                <p14:modId xmlns:p14="http://schemas.microsoft.com/office/powerpoint/2010/main" val="938788481"/>
              </p:ext>
            </p:extLst>
          </p:nvPr>
        </p:nvGraphicFramePr>
        <p:xfrm>
          <a:off x="4468808" y="1095297"/>
          <a:ext cx="5155786" cy="5312721"/>
        </p:xfrm>
        <a:graphic>
          <a:graphicData uri="http://schemas.openxmlformats.org/drawingml/2006/table">
            <a:tbl>
              <a:tblPr/>
              <a:tblGrid>
                <a:gridCol w="4382511">
                  <a:extLst>
                    <a:ext uri="{9D8B030D-6E8A-4147-A177-3AD203B41FA5}">
                      <a16:colId xmlns="" xmlns:a16="http://schemas.microsoft.com/office/drawing/2014/main" val="20000"/>
                    </a:ext>
                  </a:extLst>
                </a:gridCol>
                <a:gridCol w="773275">
                  <a:extLst>
                    <a:ext uri="{9D8B030D-6E8A-4147-A177-3AD203B41FA5}">
                      <a16:colId xmlns="" xmlns:a16="http://schemas.microsoft.com/office/drawing/2014/main" val="20001"/>
                    </a:ext>
                  </a:extLst>
                </a:gridCol>
              </a:tblGrid>
              <a:tr h="207694">
                <a:tc>
                  <a:txBody>
                    <a:bodyPr/>
                    <a:lstStyle/>
                    <a:p>
                      <a:pPr algn="l" fontAlgn="b"/>
                      <a:r>
                        <a:rPr lang="es-ES" sz="1200" kern="1200" noProof="0" dirty="0">
                          <a:solidFill>
                            <a:schemeClr val="tx1"/>
                          </a:solidFill>
                          <a:latin typeface="Open Sans Light" charset="0"/>
                        </a:rPr>
                        <a:t>Perfil de la organización</a:t>
                      </a:r>
                    </a:p>
                  </a:txBody>
                  <a:tcPr marL="9525" marR="9525" marT="9525" marB="0" anchor="b">
                    <a:lnL>
                      <a:noFill/>
                    </a:lnL>
                    <a:lnR w="3175"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4</a:t>
                      </a:r>
                    </a:p>
                  </a:txBody>
                  <a:tcPr marT="45711" marB="45711" horzOverflow="overflow">
                    <a:lnL w="3175" cap="flat" cmpd="sng" algn="ctr">
                      <a:no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07694">
                <a:tc>
                  <a:txBody>
                    <a:bodyPr/>
                    <a:lstStyle/>
                    <a:p>
                      <a:pPr algn="l" fontAlgn="b"/>
                      <a:r>
                        <a:rPr lang="es-ES" sz="1200" kern="1200" noProof="0">
                          <a:solidFill>
                            <a:schemeClr val="tx1"/>
                          </a:solidFill>
                          <a:latin typeface="Open Sans Light" charset="0"/>
                        </a:rPr>
                        <a:t>Gobierno corporativo</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6</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07694">
                <a:tc>
                  <a:txBody>
                    <a:bodyPr/>
                    <a:lstStyle/>
                    <a:p>
                      <a:pPr algn="l" fontAlgn="b"/>
                      <a:r>
                        <a:rPr lang="es-ES" sz="1200" b="1" kern="1200" noProof="0">
                          <a:solidFill>
                            <a:schemeClr val="tx1"/>
                          </a:solidFill>
                          <a:latin typeface="Open Sans Light" charset="0"/>
                        </a:rPr>
                        <a:t>Enfoque de la gestión económica</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9</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07694">
                <a:tc>
                  <a:txBody>
                    <a:bodyPr/>
                    <a:lstStyle/>
                    <a:p>
                      <a:pPr algn="l" fontAlgn="b"/>
                      <a:r>
                        <a:rPr lang="es-ES" sz="1200" kern="1200" noProof="0">
                          <a:solidFill>
                            <a:schemeClr val="tx1"/>
                          </a:solidFill>
                          <a:latin typeface="Open Sans Light" charset="0"/>
                        </a:rPr>
                        <a:t>Datos económicos</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10</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07694">
                <a:tc>
                  <a:txBody>
                    <a:bodyPr/>
                    <a:lstStyle/>
                    <a:p>
                      <a:pPr algn="l" fontAlgn="b"/>
                      <a:r>
                        <a:rPr lang="es-ES" sz="1200" kern="1200" noProof="0">
                          <a:solidFill>
                            <a:schemeClr val="tx1"/>
                          </a:solidFill>
                          <a:latin typeface="Open Sans Light" charset="0"/>
                        </a:rPr>
                        <a:t>Prácticas justas de mercado</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11</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07694">
                <a:tc>
                  <a:txBody>
                    <a:bodyPr/>
                    <a:lstStyle/>
                    <a:p>
                      <a:pPr algn="l" fontAlgn="b"/>
                      <a:r>
                        <a:rPr lang="es-ES" sz="1200" kern="1200" noProof="0">
                          <a:solidFill>
                            <a:schemeClr val="tx1"/>
                          </a:solidFill>
                          <a:latin typeface="Open Sans Light" charset="0"/>
                        </a:rPr>
                        <a:t>Innovación</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12</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07694">
                <a:tc>
                  <a:txBody>
                    <a:bodyPr/>
                    <a:lstStyle/>
                    <a:p>
                      <a:pPr algn="l" fontAlgn="b"/>
                      <a:r>
                        <a:rPr lang="es-ES" sz="1200" kern="1200" noProof="0">
                          <a:solidFill>
                            <a:schemeClr val="tx1"/>
                          </a:solidFill>
                          <a:latin typeface="Open Sans Light" charset="0"/>
                        </a:rPr>
                        <a:t>Transparencia y marketing responsable</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13</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07694">
                <a:tc>
                  <a:txBody>
                    <a:bodyPr/>
                    <a:lstStyle/>
                    <a:p>
                      <a:pPr algn="l" fontAlgn="b"/>
                      <a:r>
                        <a:rPr lang="es-ES" sz="1200" kern="1200" noProof="0">
                          <a:solidFill>
                            <a:schemeClr val="tx1"/>
                          </a:solidFill>
                          <a:latin typeface="Open Sans Light" charset="0"/>
                        </a:rPr>
                        <a:t>Cadena de suministro</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14</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07694">
                <a:tc>
                  <a:txBody>
                    <a:bodyPr/>
                    <a:lstStyle/>
                    <a:p>
                      <a:pPr algn="l" fontAlgn="b"/>
                      <a:r>
                        <a:rPr lang="es-ES" sz="1200" b="1" kern="1200" noProof="0">
                          <a:solidFill>
                            <a:schemeClr val="tx1"/>
                          </a:solidFill>
                          <a:latin typeface="Open Sans Light" charset="0"/>
                        </a:rPr>
                        <a:t>Enfoque de la gestión ambiental</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15</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07694">
                <a:tc>
                  <a:txBody>
                    <a:bodyPr/>
                    <a:lstStyle/>
                    <a:p>
                      <a:pPr algn="l" fontAlgn="b"/>
                      <a:r>
                        <a:rPr lang="es-ES" sz="1200" kern="1200" noProof="0">
                          <a:solidFill>
                            <a:schemeClr val="tx1"/>
                          </a:solidFill>
                          <a:latin typeface="Open Sans Light" charset="0"/>
                        </a:rPr>
                        <a:t>El principio de precaución</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16</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07694">
                <a:tc>
                  <a:txBody>
                    <a:bodyPr/>
                    <a:lstStyle/>
                    <a:p>
                      <a:pPr algn="l" fontAlgn="b"/>
                      <a:r>
                        <a:rPr lang="es-ES" sz="1200" kern="1200" noProof="0">
                          <a:solidFill>
                            <a:schemeClr val="tx1"/>
                          </a:solidFill>
                          <a:latin typeface="Open Sans Light" charset="0"/>
                        </a:rPr>
                        <a:t>Consumos energéticos y emisiones</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18</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07694">
                <a:tc>
                  <a:txBody>
                    <a:bodyPr/>
                    <a:lstStyle/>
                    <a:p>
                      <a:pPr algn="l" fontAlgn="b"/>
                      <a:r>
                        <a:rPr lang="es-ES" sz="1200" kern="1200" noProof="0">
                          <a:solidFill>
                            <a:schemeClr val="tx1"/>
                          </a:solidFill>
                          <a:latin typeface="Open Sans Light" charset="0"/>
                        </a:rPr>
                        <a:t>Residuos</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19</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07694">
                <a:tc>
                  <a:txBody>
                    <a:bodyPr/>
                    <a:lstStyle/>
                    <a:p>
                      <a:pPr algn="l" fontAlgn="b"/>
                      <a:r>
                        <a:rPr lang="es-ES" sz="1200" b="1" kern="1200" noProof="0">
                          <a:solidFill>
                            <a:schemeClr val="tx1"/>
                          </a:solidFill>
                          <a:latin typeface="Open Sans Light" charset="0"/>
                        </a:rPr>
                        <a:t>Enfoque de la gestión sociolaboral</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20</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07694">
                <a:tc>
                  <a:txBody>
                    <a:bodyPr/>
                    <a:lstStyle/>
                    <a:p>
                      <a:pPr algn="l" fontAlgn="b"/>
                      <a:r>
                        <a:rPr lang="es-ES" sz="1200" kern="1200" noProof="0">
                          <a:solidFill>
                            <a:schemeClr val="tx1"/>
                          </a:solidFill>
                          <a:latin typeface="Open Sans Light" charset="0"/>
                        </a:rPr>
                        <a:t>Condiciones laborales por encima de convenios</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21</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07694">
                <a:tc>
                  <a:txBody>
                    <a:bodyPr/>
                    <a:lstStyle/>
                    <a:p>
                      <a:pPr algn="l" fontAlgn="b"/>
                      <a:r>
                        <a:rPr lang="es-ES" sz="1200" kern="1200" noProof="0">
                          <a:solidFill>
                            <a:schemeClr val="tx1"/>
                          </a:solidFill>
                          <a:latin typeface="Open Sans Light" charset="0"/>
                        </a:rPr>
                        <a:t>Igualdad y conciliación</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23</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207694">
                <a:tc>
                  <a:txBody>
                    <a:bodyPr/>
                    <a:lstStyle/>
                    <a:p>
                      <a:pPr algn="l" fontAlgn="b"/>
                      <a:r>
                        <a:rPr lang="es-ES" sz="1200" kern="1200" noProof="0">
                          <a:solidFill>
                            <a:schemeClr val="tx1"/>
                          </a:solidFill>
                          <a:latin typeface="Open Sans Light" charset="0"/>
                        </a:rPr>
                        <a:t>Salud y seguridad</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24</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73718066"/>
                  </a:ext>
                </a:extLst>
              </a:tr>
              <a:tr h="207694">
                <a:tc>
                  <a:txBody>
                    <a:bodyPr/>
                    <a:lstStyle/>
                    <a:p>
                      <a:pPr algn="l" fontAlgn="b"/>
                      <a:r>
                        <a:rPr lang="es-ES" sz="1200" kern="1200" noProof="0" dirty="0">
                          <a:solidFill>
                            <a:schemeClr val="tx1"/>
                          </a:solidFill>
                          <a:latin typeface="Open Sans Light" charset="0"/>
                        </a:rPr>
                        <a:t>Desarrollo del talento humano</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25</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19056152"/>
                  </a:ext>
                </a:extLst>
              </a:tr>
              <a:tr h="207694">
                <a:tc>
                  <a:txBody>
                    <a:bodyPr/>
                    <a:lstStyle/>
                    <a:p>
                      <a:pPr algn="l" fontAlgn="b"/>
                      <a:r>
                        <a:rPr lang="es-ES" sz="1200" kern="1200" noProof="0">
                          <a:solidFill>
                            <a:schemeClr val="tx1"/>
                          </a:solidFill>
                          <a:latin typeface="Open Sans Light" charset="0"/>
                        </a:rPr>
                        <a:t>Comunidad: Apoyo a la infancia</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26</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87990766"/>
                  </a:ext>
                </a:extLst>
              </a:tr>
              <a:tr h="207694">
                <a:tc>
                  <a:txBody>
                    <a:bodyPr/>
                    <a:lstStyle/>
                    <a:p>
                      <a:pPr algn="l" fontAlgn="b"/>
                      <a:r>
                        <a:rPr lang="es-ES" sz="1200" kern="1200" noProof="0" dirty="0">
                          <a:solidFill>
                            <a:schemeClr val="tx1"/>
                          </a:solidFill>
                          <a:latin typeface="Open Sans Light" charset="0"/>
                        </a:rPr>
                        <a:t>Parámetros de la memoria y correlación </a:t>
                      </a:r>
                      <a:r>
                        <a:rPr lang="es-ES" sz="1200" kern="1200" noProof="0" dirty="0" err="1">
                          <a:solidFill>
                            <a:schemeClr val="tx1"/>
                          </a:solidFill>
                          <a:latin typeface="Open Sans Light" charset="0"/>
                        </a:rPr>
                        <a:t>GRI</a:t>
                      </a:r>
                      <a:r>
                        <a:rPr lang="es-ES" sz="1200" kern="1200" noProof="0" dirty="0">
                          <a:solidFill>
                            <a:schemeClr val="tx1"/>
                          </a:solidFill>
                          <a:latin typeface="Open Sans Light" charset="0"/>
                        </a:rPr>
                        <a:t> con Pacto Mundial de Naciones Unidas</a:t>
                      </a:r>
                    </a:p>
                  </a:txBody>
                  <a:tcPr marL="9525" marR="9525" marT="9525" marB="0" anchor="b">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altLang="ca-ES" sz="1200" b="0" i="0" u="none" strike="noStrike" cap="none" normalizeH="0" baseline="0" dirty="0">
                          <a:ln>
                            <a:noFill/>
                          </a:ln>
                          <a:solidFill>
                            <a:srgbClr val="C00000"/>
                          </a:solidFill>
                          <a:effectLst/>
                          <a:latin typeface="Open Sans Light" charset="0"/>
                          <a:ea typeface="Open Sans Light" charset="0"/>
                          <a:cs typeface="Open Sans Light" charset="0"/>
                        </a:rPr>
                        <a:t>27</a:t>
                      </a:r>
                    </a:p>
                  </a:txBody>
                  <a:tcPr marT="45711" marB="45711" horzOverflow="overflow">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15794033"/>
                  </a:ext>
                </a:extLst>
              </a:tr>
            </a:tbl>
          </a:graphicData>
        </a:graphic>
      </p:graphicFrame>
      <p:sp>
        <p:nvSpPr>
          <p:cNvPr id="7" name="CuadroTexto 6"/>
          <p:cNvSpPr txBox="1"/>
          <p:nvPr/>
        </p:nvSpPr>
        <p:spPr>
          <a:xfrm>
            <a:off x="2763349" y="3259723"/>
            <a:ext cx="853193" cy="307777"/>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Sumario</a:t>
            </a:r>
            <a:endParaRPr lang="es-ES_tradnl" sz="1400" dirty="0">
              <a:solidFill>
                <a:schemeClr val="bg1"/>
              </a:solidFill>
              <a:latin typeface="Open Sans Light" charset="0"/>
              <a:ea typeface="Open Sans Light" charset="0"/>
              <a:cs typeface="Open Sans Light" charset="0"/>
            </a:endParaRPr>
          </a:p>
        </p:txBody>
      </p:sp>
      <p:sp>
        <p:nvSpPr>
          <p:cNvPr id="3" name="Contenidor de número de diapositiva 2">
            <a:extLst>
              <a:ext uri="{FF2B5EF4-FFF2-40B4-BE49-F238E27FC236}">
                <a16:creationId xmlns="" xmlns:a16="http://schemas.microsoft.com/office/drawing/2014/main" id="{CAD63006-9785-4E1D-9D77-9C6EC9A376B8}"/>
              </a:ext>
            </a:extLst>
          </p:cNvPr>
          <p:cNvSpPr>
            <a:spLocks noGrp="1"/>
          </p:cNvSpPr>
          <p:nvPr>
            <p:ph type="sldNum" sz="quarter" idx="12"/>
          </p:nvPr>
        </p:nvSpPr>
        <p:spPr/>
        <p:txBody>
          <a:bodyPr/>
          <a:lstStyle/>
          <a:p>
            <a:fld id="{F0FEA6CD-AE7E-1C4C-8601-588E90DB12A2}" type="slidenum">
              <a:rPr lang="es-ES_tradnl" smtClean="0"/>
              <a:t>2</a:t>
            </a:fld>
            <a:endParaRPr lang="es-ES_tradnl"/>
          </a:p>
        </p:txBody>
      </p:sp>
    </p:spTree>
    <p:extLst>
      <p:ext uri="{BB962C8B-B14F-4D97-AF65-F5344CB8AC3E}">
        <p14:creationId xmlns:p14="http://schemas.microsoft.com/office/powerpoint/2010/main" val="9141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8482"/>
          <a:stretch/>
        </p:blipFill>
        <p:spPr>
          <a:xfrm>
            <a:off x="0" y="0"/>
            <a:ext cx="3842657" cy="6858000"/>
          </a:xfrm>
          <a:prstGeom prst="rect">
            <a:avLst/>
          </a:prstGeom>
        </p:spPr>
      </p:pic>
      <p:sp>
        <p:nvSpPr>
          <p:cNvPr id="7" name="CuadroTexto 6"/>
          <p:cNvSpPr txBox="1"/>
          <p:nvPr/>
        </p:nvSpPr>
        <p:spPr>
          <a:xfrm>
            <a:off x="1835284" y="3081307"/>
            <a:ext cx="1781258"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Enfoque de la </a:t>
            </a:r>
          </a:p>
          <a:p>
            <a:pPr algn="r"/>
            <a:r>
              <a:rPr lang="es-ES" sz="1400" dirty="0">
                <a:solidFill>
                  <a:schemeClr val="bg1"/>
                </a:solidFill>
                <a:latin typeface="Open Sans Light" charset="0"/>
                <a:ea typeface="Open Sans Light" charset="0"/>
                <a:cs typeface="Open Sans Light" charset="0"/>
              </a:rPr>
              <a:t>gestión sociolaboral</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altLang="ca-ES" sz="1200" dirty="0">
                <a:latin typeface="Open sans light"/>
                <a:ea typeface="Open Sans Light" charset="0"/>
                <a:cs typeface="Open sans light"/>
              </a:rPr>
              <a:t>La </a:t>
            </a:r>
            <a:r>
              <a:rPr lang="es-ES_tradnl" altLang="ca-ES" sz="1200" b="1" dirty="0">
                <a:latin typeface="Open sans light"/>
                <a:ea typeface="Open Sans Light" charset="0"/>
                <a:cs typeface="Open sans light"/>
              </a:rPr>
              <a:t>Política de </a:t>
            </a:r>
            <a:r>
              <a:rPr lang="es-ES_tradnl" altLang="ca-ES" sz="1200" b="1" dirty="0" err="1">
                <a:latin typeface="Open sans light"/>
                <a:ea typeface="Open Sans Light" charset="0"/>
                <a:cs typeface="Open sans light"/>
              </a:rPr>
              <a:t>RSC</a:t>
            </a:r>
            <a:r>
              <a:rPr lang="es-ES_tradnl" altLang="ca-ES" sz="1200" dirty="0">
                <a:latin typeface="Open sans light"/>
                <a:ea typeface="Open Sans Light" charset="0"/>
                <a:cs typeface="Open sans light"/>
              </a:rPr>
              <a:t>: </a:t>
            </a:r>
            <a:r>
              <a:rPr lang="es-ES" altLang="ca-ES" sz="1200" dirty="0">
                <a:latin typeface="Open sans light"/>
                <a:ea typeface="Open Sans Light" charset="0"/>
                <a:cs typeface="Open sans light"/>
              </a:rPr>
              <a:t>“El modelo de gestión de </a:t>
            </a:r>
            <a:r>
              <a:rPr lang="es-ES" altLang="ca-ES" sz="1200" dirty="0" err="1">
                <a:latin typeface="Open sans light"/>
                <a:ea typeface="Open Sans Light" charset="0"/>
                <a:cs typeface="Open sans light"/>
              </a:rPr>
              <a:t>Caffè</a:t>
            </a:r>
            <a:r>
              <a:rPr lang="es-ES" altLang="ca-ES" sz="1200" dirty="0">
                <a:latin typeface="Open sans light"/>
                <a:ea typeface="Open Sans Light" charset="0"/>
                <a:cs typeface="Open sans light"/>
              </a:rPr>
              <a:t> </a:t>
            </a:r>
            <a:r>
              <a:rPr lang="es-ES" altLang="ca-ES" sz="1200" dirty="0" err="1">
                <a:latin typeface="Open sans light"/>
                <a:ea typeface="Open Sans Light" charset="0"/>
                <a:cs typeface="Open sans light"/>
              </a:rPr>
              <a:t>d’Autore</a:t>
            </a:r>
            <a:r>
              <a:rPr lang="es-ES" altLang="ca-ES" sz="1200" dirty="0">
                <a:latin typeface="Open sans light"/>
                <a:ea typeface="Open Sans Light" charset="0"/>
                <a:cs typeface="Open sans light"/>
              </a:rPr>
              <a:t> y La </a:t>
            </a:r>
            <a:r>
              <a:rPr lang="es-ES" altLang="ca-ES" sz="1200" dirty="0" err="1">
                <a:latin typeface="Open sans light"/>
                <a:ea typeface="Open Sans Light" charset="0"/>
                <a:cs typeface="Open sans light"/>
              </a:rPr>
              <a:t>Spaziale</a:t>
            </a:r>
            <a:r>
              <a:rPr lang="es-ES" altLang="ca-ES" sz="1200" dirty="0">
                <a:latin typeface="Open sans light"/>
                <a:ea typeface="Open Sans Light" charset="0"/>
                <a:cs typeface="Open sans light"/>
              </a:rPr>
              <a:t> se basa en un compromiso de todas las personas que formamos parte del equipo de integrar en nuestro día a día y en la estrategia los aspectos sociales, ambientales, éticos y de buen gobierno con el objetivo de maximizar el impacto positivo sobre las partes implicadas”, (…), </a:t>
            </a:r>
            <a:r>
              <a:rPr lang="es-ES_tradnl" altLang="ca-ES" sz="1200" dirty="0">
                <a:latin typeface="Open sans light"/>
                <a:ea typeface="Open Sans Light" charset="0"/>
                <a:cs typeface="Open sans light"/>
              </a:rPr>
              <a:t>“</a:t>
            </a:r>
            <a:r>
              <a:rPr lang="es-ES" altLang="ca-ES" sz="1200" dirty="0">
                <a:latin typeface="Open sans light"/>
                <a:ea typeface="Open Sans Light" charset="0"/>
                <a:cs typeface="Open sans light"/>
              </a:rPr>
              <a:t>En el ámbito de la gestión de los recursos humanos, pretendemos captar, desarrollar y retener el talento a través unos planes y condiciones laborales que van más allá de las estrictamente reglamentarias, fomentando el desarrollo personal en un entorno profesional atrayente.”</a:t>
            </a:r>
          </a:p>
          <a:p>
            <a:pPr marL="0" indent="0">
              <a:lnSpc>
                <a:spcPct val="100000"/>
              </a:lnSpc>
              <a:buNone/>
            </a:pPr>
            <a:r>
              <a:rPr lang="es-ES_tradnl" altLang="ca-ES" sz="1200" dirty="0">
                <a:latin typeface="Open sans light"/>
                <a:ea typeface="Open Sans Light" charset="0"/>
                <a:cs typeface="Open sans light"/>
              </a:rPr>
              <a:t>El enfoque de gestión sociolaboral se concreta en base al Código de Conducta en los siguientes </a:t>
            </a:r>
            <a:r>
              <a:rPr lang="es-ES_tradnl" altLang="ca-ES" sz="1200" b="1" dirty="0">
                <a:latin typeface="Open sans light"/>
                <a:ea typeface="Open Sans Light" charset="0"/>
                <a:cs typeface="Open sans light"/>
              </a:rPr>
              <a:t>compromisos</a:t>
            </a:r>
            <a:r>
              <a:rPr lang="es-ES_tradnl" altLang="ca-ES" sz="1200" dirty="0">
                <a:latin typeface="Open sans light"/>
                <a:ea typeface="Open Sans Light" charset="0"/>
                <a:cs typeface="Open sans light"/>
              </a:rPr>
              <a:t> relacionados:</a:t>
            </a:r>
          </a:p>
          <a:p>
            <a:pPr marL="216000">
              <a:lnSpc>
                <a:spcPct val="100000"/>
              </a:lnSpc>
              <a:spcBef>
                <a:spcPts val="600"/>
              </a:spcBef>
            </a:pPr>
            <a:r>
              <a:rPr lang="es-ES" altLang="ca-ES" sz="1200" dirty="0">
                <a:latin typeface="Open sans light"/>
                <a:ea typeface="Open Sans Light" charset="0"/>
                <a:cs typeface="Open sans light"/>
              </a:rPr>
              <a:t>Máximo respeto a los Derechos Humanos (firmantes del Pacto Mundial)</a:t>
            </a:r>
          </a:p>
          <a:p>
            <a:pPr marL="216000">
              <a:lnSpc>
                <a:spcPct val="100000"/>
              </a:lnSpc>
              <a:spcBef>
                <a:spcPts val="600"/>
              </a:spcBef>
            </a:pPr>
            <a:r>
              <a:rPr lang="es-ES" altLang="ca-ES" sz="1200" dirty="0">
                <a:latin typeface="Open sans light"/>
                <a:ea typeface="Open Sans Light" charset="0"/>
                <a:cs typeface="Open sans light"/>
              </a:rPr>
              <a:t>Condiciones laborales por encima de convenios</a:t>
            </a:r>
          </a:p>
          <a:p>
            <a:pPr marL="216000">
              <a:lnSpc>
                <a:spcPct val="100000"/>
              </a:lnSpc>
              <a:spcBef>
                <a:spcPts val="600"/>
              </a:spcBef>
            </a:pPr>
            <a:r>
              <a:rPr lang="es-ES" altLang="ca-ES" sz="1200" dirty="0">
                <a:latin typeface="Open sans light"/>
                <a:ea typeface="Open Sans Light" charset="0"/>
                <a:cs typeface="Open sans light"/>
              </a:rPr>
              <a:t>Normativa laboral y seguridad e higiene en el trabajo.</a:t>
            </a:r>
          </a:p>
          <a:p>
            <a:pPr marL="216000">
              <a:lnSpc>
                <a:spcPct val="100000"/>
              </a:lnSpc>
              <a:spcBef>
                <a:spcPts val="600"/>
              </a:spcBef>
            </a:pPr>
            <a:r>
              <a:rPr lang="es-ES" altLang="ca-ES" sz="1200" dirty="0">
                <a:latin typeface="Open sans light"/>
                <a:ea typeface="Open Sans Light" charset="0"/>
                <a:cs typeface="Open sans light"/>
              </a:rPr>
              <a:t>Condena de la discriminación y acoso en el trabajo.</a:t>
            </a:r>
          </a:p>
          <a:p>
            <a:pPr marL="216000">
              <a:lnSpc>
                <a:spcPct val="100000"/>
              </a:lnSpc>
              <a:spcBef>
                <a:spcPts val="600"/>
              </a:spcBef>
            </a:pPr>
            <a:r>
              <a:rPr lang="es-ES" altLang="ca-ES" sz="1200" dirty="0">
                <a:latin typeface="Open sans light"/>
                <a:ea typeface="Open Sans Light" charset="0"/>
                <a:cs typeface="Open sans light"/>
              </a:rPr>
              <a:t>Desarrollo del talento humano.</a:t>
            </a:r>
          </a:p>
          <a:p>
            <a:pPr marL="0" indent="0">
              <a:lnSpc>
                <a:spcPct val="100000"/>
              </a:lnSpc>
              <a:buNone/>
            </a:pPr>
            <a:r>
              <a:rPr lang="es-ES_tradnl" altLang="ca-ES" sz="1200" dirty="0">
                <a:latin typeface="Open sans light"/>
                <a:ea typeface="Open Sans Light" charset="0"/>
                <a:cs typeface="Open sans light"/>
              </a:rPr>
              <a:t>Dichos compromisos forman parte del Código de Conducta y, por ende, son un compromiso compartido por todo el equipo de personas que forma parte de las compañías y trabajan en su nombre. El Código de Conducta establece un mecanismo de información y denuncia, que permite ser anónimo, para informar sobre cualquier posible incumplimiento.</a:t>
            </a:r>
          </a:p>
        </p:txBody>
      </p:sp>
      <p:sp>
        <p:nvSpPr>
          <p:cNvPr id="6" name="Contenidor de número de diapositiva 5">
            <a:extLst>
              <a:ext uri="{FF2B5EF4-FFF2-40B4-BE49-F238E27FC236}">
                <a16:creationId xmlns="" xmlns:a16="http://schemas.microsoft.com/office/drawing/2014/main" id="{BA61BF5D-7413-4129-BD7D-7375A7246D92}"/>
              </a:ext>
            </a:extLst>
          </p:cNvPr>
          <p:cNvSpPr>
            <a:spLocks noGrp="1"/>
          </p:cNvSpPr>
          <p:nvPr>
            <p:ph type="sldNum" sz="quarter" idx="12"/>
          </p:nvPr>
        </p:nvSpPr>
        <p:spPr/>
        <p:txBody>
          <a:bodyPr/>
          <a:lstStyle/>
          <a:p>
            <a:fld id="{F0FEA6CD-AE7E-1C4C-8601-588E90DB12A2}" type="slidenum">
              <a:rPr lang="es-ES_tradnl" smtClean="0"/>
              <a:t>20</a:t>
            </a:fld>
            <a:endParaRPr lang="es-ES_tradnl"/>
          </a:p>
        </p:txBody>
      </p:sp>
      <p:graphicFrame>
        <p:nvGraphicFramePr>
          <p:cNvPr id="9" name="Group 250">
            <a:extLst>
              <a:ext uri="{FF2B5EF4-FFF2-40B4-BE49-F238E27FC236}">
                <a16:creationId xmlns="" xmlns:a16="http://schemas.microsoft.com/office/drawing/2014/main" id="{E5515A3A-947A-4F91-BD2B-DFD8F2B27C5C}"/>
              </a:ext>
            </a:extLst>
          </p:cNvPr>
          <p:cNvGraphicFramePr>
            <a:graphicFrameLocks noGrp="1"/>
          </p:cNvGraphicFramePr>
          <p:nvPr>
            <p:extLst>
              <p:ext uri="{D42A27DB-BD31-4B8C-83A1-F6EECF244321}">
                <p14:modId xmlns:p14="http://schemas.microsoft.com/office/powerpoint/2010/main" val="2022350954"/>
              </p:ext>
            </p:extLst>
          </p:nvPr>
        </p:nvGraphicFramePr>
        <p:xfrm>
          <a:off x="4500000" y="5182320"/>
          <a:ext cx="6490010" cy="1584824"/>
        </p:xfrm>
        <a:graphic>
          <a:graphicData uri="http://schemas.openxmlformats.org/drawingml/2006/table">
            <a:tbl>
              <a:tblPr/>
              <a:tblGrid>
                <a:gridCol w="2324735">
                  <a:extLst>
                    <a:ext uri="{9D8B030D-6E8A-4147-A177-3AD203B41FA5}">
                      <a16:colId xmlns="" xmlns:a16="http://schemas.microsoft.com/office/drawing/2014/main" val="20000"/>
                    </a:ext>
                  </a:extLst>
                </a:gridCol>
                <a:gridCol w="4165275">
                  <a:extLst>
                    <a:ext uri="{9D8B030D-6E8A-4147-A177-3AD203B41FA5}">
                      <a16:colId xmlns="" xmlns:a16="http://schemas.microsoft.com/office/drawing/2014/main" val="20001"/>
                    </a:ext>
                  </a:extLst>
                </a:gridCol>
              </a:tblGrid>
              <a:tr h="152598">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OBJETIVO</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INDICADOR</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16349">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Duplicar las consultas recibidas y gestionadas por mecanismos internos de comunicación y consulta</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Número de consultas a través de los canales de comunicación y denuncia establecidos y % de los gestionadas/tratadas.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36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Identificación de necesidades de formación del personal</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Nuevas necesidades identificadas.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69071867"/>
                  </a:ext>
                </a:extLst>
              </a:tr>
              <a:tr h="336106">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Sensibilización ética empresarial y Derechos Humanos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Núm. de acciones de sensibilización o formación en ética empresarial, código ético y DDHH</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39769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125"/>
          <a:stretch/>
        </p:blipFill>
        <p:spPr>
          <a:xfrm>
            <a:off x="0" y="0"/>
            <a:ext cx="3886200" cy="6858000"/>
          </a:xfrm>
          <a:prstGeom prst="rect">
            <a:avLst/>
          </a:prstGeom>
        </p:spPr>
      </p:pic>
      <p:sp>
        <p:nvSpPr>
          <p:cNvPr id="12" name="CuadroTexto 11"/>
          <p:cNvSpPr txBox="1"/>
          <p:nvPr/>
        </p:nvSpPr>
        <p:spPr>
          <a:xfrm>
            <a:off x="2369086" y="2713313"/>
            <a:ext cx="1247456" cy="954107"/>
          </a:xfrm>
          <a:prstGeom prst="rect">
            <a:avLst/>
          </a:prstGeom>
          <a:noFill/>
        </p:spPr>
        <p:txBody>
          <a:bodyPr wrap="none" rtlCol="0">
            <a:spAutoFit/>
          </a:bodyPr>
          <a:lstStyle/>
          <a:p>
            <a:pPr algn="r"/>
            <a:r>
              <a:rPr lang="es-ES" altLang="ca-ES" sz="1400" dirty="0">
                <a:solidFill>
                  <a:schemeClr val="bg1"/>
                </a:solidFill>
                <a:latin typeface="Open Sans Light" charset="0"/>
                <a:ea typeface="Open Sans Light" charset="0"/>
                <a:cs typeface="Open Sans Light" charset="0"/>
              </a:rPr>
              <a:t>Condiciones</a:t>
            </a:r>
          </a:p>
          <a:p>
            <a:pPr algn="r"/>
            <a:r>
              <a:rPr lang="es-ES" altLang="ca-ES" sz="1400" dirty="0">
                <a:solidFill>
                  <a:schemeClr val="bg1"/>
                </a:solidFill>
                <a:latin typeface="Open Sans Light" charset="0"/>
                <a:ea typeface="Open Sans Light" charset="0"/>
                <a:cs typeface="Open Sans Light" charset="0"/>
              </a:rPr>
              <a:t> laborales </a:t>
            </a:r>
          </a:p>
          <a:p>
            <a:pPr algn="r"/>
            <a:r>
              <a:rPr lang="es-ES" altLang="ca-ES" sz="1400" dirty="0">
                <a:solidFill>
                  <a:schemeClr val="bg1"/>
                </a:solidFill>
                <a:latin typeface="Open Sans Light" charset="0"/>
                <a:ea typeface="Open Sans Light" charset="0"/>
                <a:cs typeface="Open Sans Light" charset="0"/>
              </a:rPr>
              <a:t>por encima </a:t>
            </a:r>
          </a:p>
          <a:p>
            <a:pPr algn="r"/>
            <a:r>
              <a:rPr lang="es-ES" altLang="ca-ES" sz="1400" dirty="0">
                <a:solidFill>
                  <a:schemeClr val="bg1"/>
                </a:solidFill>
                <a:latin typeface="Open Sans Light" charset="0"/>
                <a:ea typeface="Open Sans Light" charset="0"/>
                <a:cs typeface="Open Sans Light" charset="0"/>
              </a:rPr>
              <a:t>de convenio</a:t>
            </a:r>
            <a:r>
              <a:rPr lang="es-ES" sz="1400" dirty="0">
                <a:solidFill>
                  <a:schemeClr val="bg1"/>
                </a:solidFill>
                <a:latin typeface="Open Sans Light" charset="0"/>
                <a:ea typeface="Open Sans Light" charset="0"/>
                <a:cs typeface="Open Sans Light" charset="0"/>
              </a:rPr>
              <a:t>s</a:t>
            </a:r>
            <a:endParaRPr lang="es-ES_tradnl" sz="1400" dirty="0">
              <a:solidFill>
                <a:schemeClr val="bg1"/>
              </a:solidFill>
              <a:latin typeface="Open Sans Light" charset="0"/>
              <a:ea typeface="Open Sans Light" charset="0"/>
              <a:cs typeface="Open Sans Light" charset="0"/>
            </a:endParaRPr>
          </a:p>
        </p:txBody>
      </p:sp>
      <p:sp>
        <p:nvSpPr>
          <p:cNvPr id="13" name="Rectangle 141"/>
          <p:cNvSpPr txBox="1">
            <a:spLocks noChangeArrowheads="1"/>
          </p:cNvSpPr>
          <p:nvPr/>
        </p:nvSpPr>
        <p:spPr>
          <a:xfrm>
            <a:off x="4500000" y="1080000"/>
            <a:ext cx="6479628" cy="3081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50000"/>
              </a:spcBef>
              <a:buNone/>
            </a:pPr>
            <a:r>
              <a:rPr lang="es-ES_tradnl" altLang="ca-ES" sz="1200" dirty="0">
                <a:latin typeface="Open Sans Light" charset="0"/>
                <a:ea typeface="Open Sans Light" charset="0"/>
                <a:cs typeface="Open Sans Light" charset="0"/>
              </a:rPr>
              <a:t>En el marco de nuestra responsabilidad social corporativa y considerando nuestro personal como un esencial activo de la empresa, nos resulta indispensable garantizar unas </a:t>
            </a:r>
            <a:r>
              <a:rPr lang="es-ES_tradnl" altLang="ca-ES" sz="1200" b="1" dirty="0">
                <a:latin typeface="Open Sans" charset="0"/>
                <a:ea typeface="Open Sans" charset="0"/>
                <a:cs typeface="Open Sans" charset="0"/>
              </a:rPr>
              <a:t>condiciones de trabajo dignas </a:t>
            </a:r>
            <a:r>
              <a:rPr lang="es-ES_tradnl" altLang="ca-ES" sz="1200" dirty="0">
                <a:latin typeface="Open Sans Light" charset="0"/>
                <a:ea typeface="Open Sans Light" charset="0"/>
                <a:cs typeface="Open Sans Light" charset="0"/>
              </a:rPr>
              <a:t>a nuestros trabajadores y siempre concordes como mínimo con la normativa laboral y convencional y, más allá, con los </a:t>
            </a:r>
            <a:r>
              <a:rPr lang="es-ES_tradnl" altLang="ca-ES" sz="1200" b="1" dirty="0">
                <a:latin typeface="Open Sans" charset="0"/>
                <a:ea typeface="Open Sans" charset="0"/>
                <a:cs typeface="Open Sans" charset="0"/>
              </a:rPr>
              <a:t>Derechos Humanos</a:t>
            </a:r>
            <a:r>
              <a:rPr lang="es-ES_tradnl" altLang="ca-ES" sz="1200" dirty="0">
                <a:latin typeface="Open Sans Light" charset="0"/>
                <a:ea typeface="Open Sans Light" charset="0"/>
                <a:cs typeface="Open Sans Light" charset="0"/>
              </a:rPr>
              <a:t>, como el derecho a libertad sindical, libre asociación y a la negociación colectiva. </a:t>
            </a:r>
            <a:r>
              <a:rPr lang="es-ES_tradnl" altLang="ca-ES" sz="1200" b="1" dirty="0">
                <a:latin typeface="Open Sans" charset="0"/>
                <a:ea typeface="Open Sans" charset="0"/>
                <a:cs typeface="Open Sans" charset="0"/>
              </a:rPr>
              <a:t>Caffè d’Autore </a:t>
            </a:r>
            <a:r>
              <a:rPr lang="es-ES_tradnl" altLang="ca-ES" sz="1200" dirty="0">
                <a:latin typeface="Open Sans" charset="0"/>
                <a:ea typeface="Open Sans" charset="0"/>
                <a:cs typeface="Open Sans" charset="0"/>
              </a:rPr>
              <a:t>es empresa </a:t>
            </a:r>
            <a:r>
              <a:rPr lang="es-ES_tradnl" altLang="ca-ES" sz="1200" b="1" dirty="0">
                <a:latin typeface="Open Sans" charset="0"/>
                <a:ea typeface="Open Sans" charset="0"/>
                <a:cs typeface="Open Sans" charset="0"/>
              </a:rPr>
              <a:t>firmante del Pacto Mundial </a:t>
            </a:r>
            <a:r>
              <a:rPr lang="es-ES_tradnl" altLang="ca-ES" sz="1200" dirty="0">
                <a:latin typeface="Open Sans" charset="0"/>
                <a:ea typeface="Open Sans" charset="0"/>
                <a:cs typeface="Open Sans" charset="0"/>
              </a:rPr>
              <a:t>de Naciones Unidas, presentando anualmente la comunicación de progreso a través de este mismo reporte, ya por segundo año </a:t>
            </a:r>
            <a:r>
              <a:rPr lang="es-ES_tradnl" altLang="ca-ES" sz="1200" b="1" dirty="0">
                <a:solidFill>
                  <a:schemeClr val="bg1">
                    <a:lumMod val="50000"/>
                  </a:schemeClr>
                </a:solidFill>
                <a:latin typeface="Open Sans" charset="0"/>
                <a:ea typeface="Open Sans" charset="0"/>
                <a:cs typeface="Open Sans" charset="0"/>
              </a:rPr>
              <a:t>[102-12]</a:t>
            </a:r>
            <a:r>
              <a:rPr lang="es-ES_tradnl" altLang="ca-ES" sz="1200" b="1" dirty="0">
                <a:latin typeface="Open Sans" charset="0"/>
                <a:ea typeface="Open Sans" charset="0"/>
                <a:cs typeface="Open Sans" charset="0"/>
              </a:rPr>
              <a:t>. </a:t>
            </a:r>
          </a:p>
          <a:p>
            <a:pPr marL="0" indent="0">
              <a:lnSpc>
                <a:spcPct val="100000"/>
              </a:lnSpc>
              <a:spcBef>
                <a:spcPct val="50000"/>
              </a:spcBef>
              <a:buNone/>
            </a:pPr>
            <a:r>
              <a:rPr lang="es-ES" sz="1200" dirty="0">
                <a:latin typeface="Open sans light"/>
                <a:ea typeface="Open Sans Light" charset="0"/>
                <a:cs typeface="Open sans light"/>
              </a:rPr>
              <a:t>El </a:t>
            </a:r>
            <a:r>
              <a:rPr lang="es-ES" sz="1200" b="1" dirty="0">
                <a:latin typeface="Open sans light"/>
                <a:ea typeface="Open Sans Light" charset="0"/>
                <a:cs typeface="Open sans light"/>
              </a:rPr>
              <a:t>100% del personal está cubierto por convenio colectivo</a:t>
            </a:r>
            <a:r>
              <a:rPr lang="es-ES" sz="1200" dirty="0">
                <a:latin typeface="Open sans light"/>
                <a:ea typeface="Open Sans Light" charset="0"/>
                <a:cs typeface="Open sans light"/>
              </a:rPr>
              <a:t>, ya sea el de comercio-metal o siderometalúrgico según la compañía </a:t>
            </a:r>
            <a:r>
              <a:rPr lang="es-ES" sz="1200" b="1" dirty="0">
                <a:solidFill>
                  <a:schemeClr val="bg1">
                    <a:lumMod val="50000"/>
                  </a:schemeClr>
                </a:solidFill>
                <a:latin typeface="Open sans light"/>
                <a:ea typeface="Open Sans Light" charset="0"/>
                <a:cs typeface="Open sans light"/>
              </a:rPr>
              <a:t>[102-41]</a:t>
            </a:r>
            <a:r>
              <a:rPr lang="es-ES" sz="1200" dirty="0">
                <a:latin typeface="Open sans light"/>
                <a:ea typeface="Open Sans Light" charset="0"/>
                <a:cs typeface="Open sans light"/>
              </a:rPr>
              <a:t>.</a:t>
            </a:r>
          </a:p>
          <a:p>
            <a:pPr marL="0" indent="0">
              <a:lnSpc>
                <a:spcPct val="100000"/>
              </a:lnSpc>
              <a:spcBef>
                <a:spcPct val="50000"/>
              </a:spcBef>
              <a:buNone/>
            </a:pPr>
            <a:r>
              <a:rPr lang="es-ES" altLang="ca-ES" sz="1200" dirty="0">
                <a:latin typeface="Open Sans Light" charset="0"/>
                <a:ea typeface="Open Sans Light" charset="0"/>
                <a:cs typeface="Open Sans Light" charset="0"/>
              </a:rPr>
              <a:t>La política de la empresa es de ofrecer </a:t>
            </a:r>
            <a:r>
              <a:rPr lang="es-ES" altLang="ca-ES" sz="1200" b="1" dirty="0">
                <a:latin typeface="Open Sans" charset="0"/>
                <a:ea typeface="Open Sans" charset="0"/>
                <a:cs typeface="Open Sans" charset="0"/>
              </a:rPr>
              <a:t>contratación estable </a:t>
            </a:r>
            <a:r>
              <a:rPr lang="es-ES" altLang="ca-ES" sz="1200" dirty="0">
                <a:latin typeface="Open Sans Light" charset="0"/>
                <a:ea typeface="Open Sans Light" charset="0"/>
                <a:cs typeface="Open Sans Light" charset="0"/>
              </a:rPr>
              <a:t>para fomentar la fidelización del personal: del total de la plantilla no hay contratos temporales. El </a:t>
            </a:r>
            <a:r>
              <a:rPr lang="es-ES" altLang="ca-ES" sz="1200" b="1" dirty="0">
                <a:latin typeface="Open Sans" charset="0"/>
                <a:ea typeface="Open Sans" charset="0"/>
                <a:cs typeface="Open Sans" charset="0"/>
              </a:rPr>
              <a:t>sueldo</a:t>
            </a:r>
            <a:r>
              <a:rPr lang="es-ES" altLang="ca-ES" sz="1200" dirty="0">
                <a:latin typeface="Open Sans Light" charset="0"/>
                <a:ea typeface="Open Sans Light" charset="0"/>
                <a:cs typeface="Open Sans Light" charset="0"/>
              </a:rPr>
              <a:t> inicial base casi siempre es superior al del fijado por convenio (y un 213% del SMI </a:t>
            </a:r>
            <a:r>
              <a:rPr lang="es-ES" altLang="ca-ES" sz="1200" b="1" dirty="0">
                <a:solidFill>
                  <a:schemeClr val="bg1">
                    <a:lumMod val="50000"/>
                  </a:schemeClr>
                </a:solidFill>
                <a:latin typeface="Open Sans Light" charset="0"/>
                <a:ea typeface="Open Sans Light" charset="0"/>
                <a:cs typeface="Open Sans Light" charset="0"/>
              </a:rPr>
              <a:t>[202-1]</a:t>
            </a:r>
            <a:r>
              <a:rPr lang="es-ES" altLang="ca-ES" sz="1200" dirty="0">
                <a:latin typeface="Open Sans Light" charset="0"/>
                <a:ea typeface="Open Sans Light" charset="0"/>
                <a:cs typeface="Open Sans Light" charset="0"/>
              </a:rPr>
              <a:t>). Cuando hay parte variable, en casi su totalidad es en base a criterios bien </a:t>
            </a:r>
            <a:r>
              <a:rPr lang="es-ES" altLang="ca-ES" sz="1200" b="1" dirty="0">
                <a:latin typeface="Open Sans" charset="0"/>
                <a:ea typeface="Open Sans" charset="0"/>
                <a:cs typeface="Open Sans" charset="0"/>
              </a:rPr>
              <a:t>objetivables</a:t>
            </a:r>
            <a:r>
              <a:rPr lang="es-ES" altLang="ca-ES" sz="1200" dirty="0">
                <a:latin typeface="Open Sans Light" charset="0"/>
                <a:ea typeface="Open Sans Light" charset="0"/>
                <a:cs typeface="Open Sans Light" charset="0"/>
              </a:rPr>
              <a:t> y que se revisan y comentan anualmente.</a:t>
            </a:r>
          </a:p>
          <a:p>
            <a:pPr marL="0" indent="0">
              <a:lnSpc>
                <a:spcPct val="100000"/>
              </a:lnSpc>
              <a:spcBef>
                <a:spcPct val="50000"/>
              </a:spcBef>
              <a:buNone/>
            </a:pPr>
            <a:r>
              <a:rPr lang="es-ES" altLang="ca-ES" sz="1200" dirty="0">
                <a:latin typeface="Open Sans Light" charset="0"/>
                <a:ea typeface="Open Sans Light" charset="0"/>
                <a:cs typeface="Open Sans Light" charset="0"/>
              </a:rPr>
              <a:t>No existen por convenio </a:t>
            </a:r>
            <a:r>
              <a:rPr lang="es-ES" altLang="ca-ES" sz="1200" b="1" dirty="0">
                <a:latin typeface="Open Sans" charset="0"/>
                <a:ea typeface="Open Sans" charset="0"/>
                <a:cs typeface="Open Sans" charset="0"/>
              </a:rPr>
              <a:t>diferencias entre hombres y mujeres en el salario base</a:t>
            </a:r>
            <a:r>
              <a:rPr lang="es-ES" altLang="ca-ES" sz="1200" dirty="0">
                <a:latin typeface="Open Sans Light" charset="0"/>
                <a:ea typeface="Open Sans Light" charset="0"/>
                <a:cs typeface="Open Sans Light" charset="0"/>
              </a:rPr>
              <a:t>. Se muestran posteriormente los datos relativos al salario bruto anual total cuando se incluyen incentivos.</a:t>
            </a:r>
          </a:p>
          <a:p>
            <a:pPr marL="0" indent="0">
              <a:lnSpc>
                <a:spcPct val="100000"/>
              </a:lnSpc>
              <a:spcBef>
                <a:spcPct val="50000"/>
              </a:spcBef>
              <a:buNone/>
            </a:pPr>
            <a:r>
              <a:rPr lang="es-ES" sz="1200" dirty="0">
                <a:latin typeface="Open sans light"/>
                <a:ea typeface="Open Sans Light" charset="0"/>
                <a:cs typeface="Open sans light"/>
              </a:rPr>
              <a:t>Se </a:t>
            </a:r>
            <a:r>
              <a:rPr lang="es-ES" sz="1200" b="1" dirty="0">
                <a:latin typeface="Open sans light"/>
                <a:ea typeface="Open Sans Light" charset="0"/>
                <a:cs typeface="Open sans light"/>
              </a:rPr>
              <a:t>subcontratan Servicios Técnicos externos </a:t>
            </a:r>
            <a:r>
              <a:rPr lang="es-ES" sz="1200" dirty="0">
                <a:latin typeface="Open sans light"/>
                <a:ea typeface="Open Sans Light" charset="0"/>
                <a:cs typeface="Open sans light"/>
              </a:rPr>
              <a:t>(empresas  o autónomos) para realizar mantenimiento, reparación e instalaciones en las plazas donde no se dispone de SAT propios. La totalidad de los mismos supone un 56% de la facturación por estos conceptos. La actividad que realizan es la misma, ya sean internos o externos. Existe un estricto control de las condiciones laborales de los mismos </a:t>
            </a:r>
            <a:r>
              <a:rPr lang="es-ES" altLang="zh-CN" sz="1200" b="1" dirty="0">
                <a:solidFill>
                  <a:schemeClr val="bg1">
                    <a:lumMod val="50000"/>
                  </a:schemeClr>
                </a:solidFill>
                <a:latin typeface="Open sans light"/>
                <a:ea typeface="Open Sans" charset="0"/>
                <a:cs typeface="Open sans light"/>
              </a:rPr>
              <a:t>[102-8]</a:t>
            </a:r>
            <a:r>
              <a:rPr lang="es-ES" sz="1200" dirty="0">
                <a:latin typeface="Open sans light"/>
                <a:ea typeface="Open Sans Light" charset="0"/>
                <a:cs typeface="Open sans light"/>
              </a:rPr>
              <a:t>.</a:t>
            </a:r>
          </a:p>
        </p:txBody>
      </p:sp>
      <p:sp>
        <p:nvSpPr>
          <p:cNvPr id="6" name="Contenidor de número de diapositiva 5">
            <a:extLst>
              <a:ext uri="{FF2B5EF4-FFF2-40B4-BE49-F238E27FC236}">
                <a16:creationId xmlns="" xmlns:a16="http://schemas.microsoft.com/office/drawing/2014/main" id="{269C5D79-C3E5-4FA2-B93D-D8A41A1C47AF}"/>
              </a:ext>
            </a:extLst>
          </p:cNvPr>
          <p:cNvSpPr>
            <a:spLocks noGrp="1"/>
          </p:cNvSpPr>
          <p:nvPr>
            <p:ph type="sldNum" sz="quarter" idx="12"/>
          </p:nvPr>
        </p:nvSpPr>
        <p:spPr/>
        <p:txBody>
          <a:bodyPr/>
          <a:lstStyle/>
          <a:p>
            <a:fld id="{F0FEA6CD-AE7E-1C4C-8601-588E90DB12A2}" type="slidenum">
              <a:rPr lang="es-ES_tradnl" smtClean="0"/>
              <a:t>21</a:t>
            </a:fld>
            <a:endParaRPr lang="es-ES_tradnl"/>
          </a:p>
        </p:txBody>
      </p:sp>
    </p:spTree>
    <p:extLst>
      <p:ext uri="{BB962C8B-B14F-4D97-AF65-F5344CB8AC3E}">
        <p14:creationId xmlns:p14="http://schemas.microsoft.com/office/powerpoint/2010/main" val="141903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589"/>
          <a:stretch/>
        </p:blipFill>
        <p:spPr>
          <a:xfrm>
            <a:off x="0" y="0"/>
            <a:ext cx="3951514" cy="6858000"/>
          </a:xfrm>
          <a:prstGeom prst="rect">
            <a:avLst/>
          </a:prstGeom>
        </p:spPr>
      </p:pic>
      <p:graphicFrame>
        <p:nvGraphicFramePr>
          <p:cNvPr id="9" name="Group 134"/>
          <p:cNvGraphicFramePr>
            <a:graphicFrameLocks noGrp="1"/>
          </p:cNvGraphicFramePr>
          <p:nvPr>
            <p:extLst>
              <p:ext uri="{D42A27DB-BD31-4B8C-83A1-F6EECF244321}">
                <p14:modId xmlns:p14="http://schemas.microsoft.com/office/powerpoint/2010/main" val="1686125537"/>
              </p:ext>
            </p:extLst>
          </p:nvPr>
        </p:nvGraphicFramePr>
        <p:xfrm>
          <a:off x="4500000" y="1080000"/>
          <a:ext cx="5603337" cy="4786847"/>
        </p:xfrm>
        <a:graphic>
          <a:graphicData uri="http://schemas.openxmlformats.org/drawingml/2006/table">
            <a:tbl>
              <a:tblPr/>
              <a:tblGrid>
                <a:gridCol w="1584309">
                  <a:extLst>
                    <a:ext uri="{9D8B030D-6E8A-4147-A177-3AD203B41FA5}">
                      <a16:colId xmlns="" xmlns:a16="http://schemas.microsoft.com/office/drawing/2014/main" val="20000"/>
                    </a:ext>
                  </a:extLst>
                </a:gridCol>
                <a:gridCol w="595483">
                  <a:extLst>
                    <a:ext uri="{9D8B030D-6E8A-4147-A177-3AD203B41FA5}">
                      <a16:colId xmlns="" xmlns:a16="http://schemas.microsoft.com/office/drawing/2014/main" val="2688341775"/>
                    </a:ext>
                  </a:extLst>
                </a:gridCol>
                <a:gridCol w="684709">
                  <a:extLst>
                    <a:ext uri="{9D8B030D-6E8A-4147-A177-3AD203B41FA5}">
                      <a16:colId xmlns="" xmlns:a16="http://schemas.microsoft.com/office/drawing/2014/main" val="1579421107"/>
                    </a:ext>
                  </a:extLst>
                </a:gridCol>
                <a:gridCol w="684709">
                  <a:extLst>
                    <a:ext uri="{9D8B030D-6E8A-4147-A177-3AD203B41FA5}">
                      <a16:colId xmlns="" xmlns:a16="http://schemas.microsoft.com/office/drawing/2014/main" val="20001"/>
                    </a:ext>
                  </a:extLst>
                </a:gridCol>
                <a:gridCol w="684709">
                  <a:extLst>
                    <a:ext uri="{9D8B030D-6E8A-4147-A177-3AD203B41FA5}">
                      <a16:colId xmlns="" xmlns:a16="http://schemas.microsoft.com/office/drawing/2014/main" val="20002"/>
                    </a:ext>
                  </a:extLst>
                </a:gridCol>
                <a:gridCol w="684709">
                  <a:extLst>
                    <a:ext uri="{9D8B030D-6E8A-4147-A177-3AD203B41FA5}">
                      <a16:colId xmlns="" xmlns:a16="http://schemas.microsoft.com/office/drawing/2014/main" val="577782444"/>
                    </a:ext>
                  </a:extLst>
                </a:gridCol>
                <a:gridCol w="684709">
                  <a:extLst>
                    <a:ext uri="{9D8B030D-6E8A-4147-A177-3AD203B41FA5}">
                      <a16:colId xmlns="" xmlns:a16="http://schemas.microsoft.com/office/drawing/2014/main" val="1662393751"/>
                    </a:ext>
                  </a:extLst>
                </a:gridCol>
              </a:tblGrid>
              <a:tr h="416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[102-8]</a:t>
                      </a: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2018</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2017</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Altas [401-1 ]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kern="1200" cap="none" normalizeH="0" baseline="0" dirty="0">
                          <a:ln>
                            <a:noFill/>
                          </a:ln>
                          <a:solidFill>
                            <a:schemeClr val="tx1"/>
                          </a:solidFill>
                          <a:effectLst/>
                          <a:latin typeface="Open sans light"/>
                          <a:ea typeface="Open Sans" charset="0"/>
                          <a:cs typeface="Open sans light"/>
                        </a:rPr>
                        <a:t>2018      2017</a:t>
                      </a:r>
                    </a:p>
                  </a:txBody>
                  <a:tcPr marT="45709" marB="45709"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hMerge="1">
                  <a:txBody>
                    <a:bodyPr/>
                    <a:lstStyle/>
                    <a:p>
                      <a:endParaRPr lang="ca-ES"/>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47348472"/>
                  </a:ext>
                </a:extLst>
              </a:tr>
              <a:tr h="199971">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TOTAL PLANTILLA</a:t>
                      </a: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37</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39</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kern="1200" cap="none" normalizeH="0" baseline="0" dirty="0">
                          <a:ln>
                            <a:noFill/>
                          </a:ln>
                          <a:solidFill>
                            <a:schemeClr val="tx1"/>
                          </a:solidFill>
                          <a:effectLst/>
                          <a:latin typeface="Open sans light"/>
                          <a:ea typeface="Open Sans" charset="0"/>
                          <a:cs typeface="Open sans light"/>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kern="1200" cap="none" normalizeH="0" baseline="0" dirty="0">
                          <a:ln>
                            <a:noFill/>
                          </a:ln>
                          <a:solidFill>
                            <a:schemeClr val="tx1"/>
                          </a:solidFill>
                          <a:effectLst/>
                          <a:latin typeface="Open sans light"/>
                          <a:ea typeface="Open Sans" charset="0"/>
                        </a:rPr>
                        <a:t>+3</a:t>
                      </a:r>
                    </a:p>
                  </a:txBody>
                  <a:tcPr marT="45709" marB="45709"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4964">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Mujeres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Hombres</a:t>
                      </a: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12</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25</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32%</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68%</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12</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27</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31%</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69%</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rPr>
                        <a:t>-1+1</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kern="1200" cap="none" normalizeH="0" baseline="0" dirty="0">
                          <a:ln>
                            <a:noFill/>
                          </a:ln>
                          <a:solidFill>
                            <a:schemeClr val="tx1"/>
                          </a:solidFill>
                          <a:effectLst/>
                          <a:latin typeface="Open sans light"/>
                          <a:ea typeface="Open Sans" charset="0"/>
                        </a:rPr>
                        <a:t>+1</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kern="1200" cap="none" normalizeH="0" baseline="0" dirty="0">
                          <a:ln>
                            <a:noFill/>
                          </a:ln>
                          <a:solidFill>
                            <a:schemeClr val="tx1"/>
                          </a:solidFill>
                          <a:effectLst/>
                          <a:latin typeface="Open sans light"/>
                          <a:ea typeface="Open Sans" charset="0"/>
                        </a:rPr>
                        <a:t>+2</a:t>
                      </a:r>
                    </a:p>
                  </a:txBody>
                  <a:tcPr marT="45709" marB="45709"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9957">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18-30</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31-50</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&gt;50</a:t>
                      </a: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27</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9</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73%</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24%</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28</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9</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5%</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72%</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23%</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rPr>
                        <a:t>-1+1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1000" b="0" i="0" u="none" strike="noStrike" kern="1200" cap="none" normalizeH="0" baseline="0" dirty="0">
                        <a:ln>
                          <a:noFill/>
                        </a:ln>
                        <a:solidFill>
                          <a:schemeClr val="tx1"/>
                        </a:solidFill>
                        <a:effectLst/>
                        <a:latin typeface="Open sans light"/>
                        <a:ea typeface="Open Sans"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kern="1200" cap="none" normalizeH="0" baseline="0" dirty="0">
                          <a:ln>
                            <a:noFill/>
                          </a:ln>
                          <a:solidFill>
                            <a:schemeClr val="tx1"/>
                          </a:solidFill>
                          <a:effectLst/>
                          <a:latin typeface="Open sans light"/>
                          <a:ea typeface="Open Sans" charset="0"/>
                        </a:rPr>
                        <a:t>+3</a:t>
                      </a:r>
                    </a:p>
                  </a:txBody>
                  <a:tcPr marT="45709" marB="45709"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0273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Contrato fijo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Contrato temporal</a:t>
                      </a: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37</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39</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kern="1200" cap="none" normalizeH="0" baseline="0" dirty="0">
                          <a:ln>
                            <a:noFill/>
                          </a:ln>
                          <a:solidFill>
                            <a:schemeClr val="tx1"/>
                          </a:solidFill>
                          <a:effectLst/>
                          <a:latin typeface="Open sans light"/>
                          <a:ea typeface="Open Sans" charset="0"/>
                        </a:rPr>
                        <a:t>+3</a:t>
                      </a:r>
                    </a:p>
                  </a:txBody>
                  <a:tcPr marT="45709" marB="45709"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80496124"/>
                  </a:ext>
                </a:extLst>
              </a:tr>
              <a:tr h="49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Media jornada</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err="1">
                          <a:ln>
                            <a:noFill/>
                          </a:ln>
                          <a:solidFill>
                            <a:schemeClr val="tx1"/>
                          </a:solidFill>
                          <a:effectLst/>
                          <a:latin typeface="Open sans light"/>
                          <a:ea typeface="Open Sans Light" charset="0"/>
                          <a:cs typeface="Open sans light"/>
                        </a:rPr>
                        <a:t>Reducción</a:t>
                      </a: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 de jornada</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Jornada completa</a:t>
                      </a: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M</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9</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H</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25</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M</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4</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8</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H</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27</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altLang="zh-CN" sz="1000" b="0" i="0" u="none" strike="noStrike" kern="1200" cap="none" normalizeH="0" baseline="0" dirty="0">
                        <a:ln>
                          <a:noFill/>
                        </a:ln>
                        <a:solidFill>
                          <a:schemeClr val="tx1"/>
                        </a:solidFill>
                        <a:effectLst/>
                        <a:latin typeface="Open sans light"/>
                        <a:ea typeface="Open Sans Light" charset="0"/>
                        <a:cs typeface="Open sans ligh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1000" b="0" i="0" u="none" strike="noStrike" kern="1200" cap="none" normalizeH="0" baseline="0" dirty="0">
                        <a:ln>
                          <a:noFill/>
                        </a:ln>
                        <a:solidFill>
                          <a:schemeClr val="tx1"/>
                        </a:solidFill>
                        <a:effectLst/>
                        <a:latin typeface="Open sans light"/>
                        <a:ea typeface="Open Sans" charset="0"/>
                      </a:endParaRPr>
                    </a:p>
                  </a:txBody>
                  <a:tcPr marT="45709" marB="45709"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95803667"/>
                  </a:ext>
                </a:extLst>
              </a:tr>
              <a:tr h="94992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Índice 100 salario base por categoría según sexo:</a:t>
                      </a:r>
                      <a:endParaRPr kumimoji="0" lang="pt-BR"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err="1">
                          <a:ln>
                            <a:noFill/>
                          </a:ln>
                          <a:solidFill>
                            <a:schemeClr val="tx1"/>
                          </a:solidFill>
                          <a:effectLst/>
                          <a:latin typeface="Open sans light"/>
                          <a:ea typeface="Open Sans Light" charset="0"/>
                          <a:cs typeface="Open sans light"/>
                        </a:rPr>
                        <a:t>Directivos</a:t>
                      </a:r>
                      <a:endParaRPr kumimoji="0" lang="pt-BR"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Dep. Comercial</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Dep. Técnico</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Dep. Administrativo</a:t>
                      </a: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M</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H</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138</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M</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H</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100</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118</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altLang="zh-CN" sz="1000" b="0" i="0" u="none" strike="noStrike" kern="1200" cap="none" normalizeH="0" baseline="0" dirty="0">
                        <a:ln>
                          <a:noFill/>
                        </a:ln>
                        <a:solidFill>
                          <a:schemeClr val="tx1"/>
                        </a:solidFill>
                        <a:effectLst/>
                        <a:latin typeface="Open sans light"/>
                        <a:ea typeface="Open Sans Light" charset="0"/>
                        <a:cs typeface="Open sans ligh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1000" b="0" i="0" u="none" strike="noStrike" kern="1200" cap="none" normalizeH="0" baseline="0" dirty="0">
                        <a:ln>
                          <a:noFill/>
                        </a:ln>
                        <a:solidFill>
                          <a:schemeClr val="tx1"/>
                        </a:solidFill>
                        <a:effectLst/>
                        <a:latin typeface="Open sans light"/>
                        <a:ea typeface="Open Sans" charset="0"/>
                      </a:endParaRPr>
                    </a:p>
                  </a:txBody>
                  <a:tcPr marT="45709" marB="45709"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557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Índice de </a:t>
                      </a:r>
                      <a:r>
                        <a:rPr kumimoji="0" lang="pt-BR" altLang="zh-CN" sz="1000" b="0" i="0" u="none" strike="noStrike" cap="none" normalizeH="0" baseline="0" dirty="0" err="1">
                          <a:ln>
                            <a:noFill/>
                          </a:ln>
                          <a:solidFill>
                            <a:schemeClr val="tx1"/>
                          </a:solidFill>
                          <a:effectLst/>
                          <a:latin typeface="Open sans light"/>
                          <a:ea typeface="Open Sans Light" charset="0"/>
                          <a:cs typeface="Open sans light"/>
                        </a:rPr>
                        <a:t>nuevas</a:t>
                      </a:r>
                      <a:r>
                        <a:rPr kumimoji="0" lang="pt-BR" altLang="zh-CN" sz="1000" b="0" i="0" u="none" strike="noStrike" cap="none" normalizeH="0" baseline="0" dirty="0">
                          <a:ln>
                            <a:noFill/>
                          </a:ln>
                          <a:solidFill>
                            <a:schemeClr val="tx1"/>
                          </a:solidFill>
                          <a:effectLst/>
                          <a:latin typeface="Open sans light"/>
                          <a:ea typeface="Open Sans Light" charset="0"/>
                          <a:cs typeface="Open sans light"/>
                        </a:rPr>
                        <a:t> </a:t>
                      </a:r>
                      <a:r>
                        <a:rPr kumimoji="0" lang="pt-BR" altLang="zh-CN" sz="1000" b="0" i="0" u="none" strike="noStrike" cap="none" normalizeH="0" baseline="0" dirty="0" err="1">
                          <a:ln>
                            <a:noFill/>
                          </a:ln>
                          <a:solidFill>
                            <a:schemeClr val="tx1"/>
                          </a:solidFill>
                          <a:effectLst/>
                          <a:latin typeface="Open sans light"/>
                          <a:ea typeface="Open Sans Light" charset="0"/>
                          <a:cs typeface="Open sans light"/>
                        </a:rPr>
                        <a:t>contrataciones</a:t>
                      </a:r>
                      <a:endParaRPr kumimoji="0" lang="pt-BR" altLang="zh-CN" sz="1000" b="1" i="0" u="none" strike="noStrike" cap="none" normalizeH="0" baseline="0" dirty="0">
                        <a:ln>
                          <a:noFill/>
                        </a:ln>
                        <a:solidFill>
                          <a:schemeClr val="bg1">
                            <a:lumMod val="50000"/>
                          </a:schemeClr>
                        </a:solidFill>
                        <a:effectLst/>
                        <a:latin typeface="Open sans light"/>
                        <a:ea typeface="Open Sans Light" charset="0"/>
                        <a:cs typeface="Open sans light"/>
                      </a:endParaRP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kern="1200" cap="none" normalizeH="0" baseline="0" dirty="0">
                          <a:ln>
                            <a:noFill/>
                          </a:ln>
                          <a:solidFill>
                            <a:schemeClr val="tx1"/>
                          </a:solidFill>
                          <a:effectLst/>
                          <a:latin typeface="Open sans light"/>
                          <a:ea typeface="Open Sans Light" charset="0"/>
                          <a:cs typeface="Open sans light"/>
                        </a:rPr>
                        <a:t>2,7%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kern="1200" cap="none" normalizeH="0" baseline="0" dirty="0">
                          <a:ln>
                            <a:noFill/>
                          </a:ln>
                          <a:solidFill>
                            <a:schemeClr val="tx1"/>
                          </a:solidFill>
                          <a:effectLst/>
                          <a:latin typeface="Open sans light"/>
                          <a:ea typeface="Open Sans" charset="0"/>
                        </a:rPr>
                        <a:t>7,7%</a:t>
                      </a:r>
                    </a:p>
                  </a:txBody>
                  <a:tcPr marT="45709" marB="45709"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822733327"/>
                  </a:ext>
                </a:extLst>
              </a:tr>
              <a:tr h="5233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kern="1200" cap="none" normalizeH="0" baseline="0" dirty="0">
                          <a:ln>
                            <a:noFill/>
                          </a:ln>
                          <a:solidFill>
                            <a:schemeClr val="tx1"/>
                          </a:solidFill>
                          <a:effectLst/>
                          <a:latin typeface="Open sans light"/>
                          <a:ea typeface="Open Sans Light" charset="0"/>
                          <a:cs typeface="Open sans light"/>
                        </a:rPr>
                        <a:t>Índice de </a:t>
                      </a:r>
                      <a:r>
                        <a:rPr kumimoji="0" lang="pt-BR" altLang="zh-CN" sz="1000" b="0" i="0" u="none" strike="noStrike" kern="1200" cap="none" normalizeH="0" baseline="0" dirty="0" err="1">
                          <a:ln>
                            <a:noFill/>
                          </a:ln>
                          <a:solidFill>
                            <a:schemeClr val="tx1"/>
                          </a:solidFill>
                          <a:effectLst/>
                          <a:latin typeface="Open sans light"/>
                          <a:ea typeface="Open Sans Light" charset="0"/>
                          <a:cs typeface="Open sans light"/>
                        </a:rPr>
                        <a:t>rotación</a:t>
                      </a:r>
                      <a:endParaRPr kumimoji="0" lang="pt-BR" altLang="zh-CN" sz="1000" b="0" i="0" u="none" strike="noStrike" kern="1200" cap="none" normalizeH="0" baseline="0" dirty="0">
                        <a:ln>
                          <a:noFill/>
                        </a:ln>
                        <a:solidFill>
                          <a:schemeClr val="tx1"/>
                        </a:solidFill>
                        <a:effectLst/>
                        <a:latin typeface="Open sans light"/>
                        <a:ea typeface="Open Sans Light" charset="0"/>
                        <a:cs typeface="Open sans light"/>
                      </a:endParaRPr>
                    </a:p>
                  </a:txBody>
                  <a:tcPr marT="45709" marB="4570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+1-3</a:t>
                      </a: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highlight>
                          <a:srgbClr val="FFFF00"/>
                        </a:highligh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9" marB="45709"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endParaRPr>
                    </a:p>
                  </a:txBody>
                  <a:tcPr marT="45709" marB="45709"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zh-CN" sz="1000" b="0" i="0" u="none" strike="noStrike" kern="1200" cap="none" normalizeH="0" baseline="0" dirty="0">
                          <a:ln>
                            <a:noFill/>
                          </a:ln>
                          <a:solidFill>
                            <a:schemeClr val="tx1"/>
                          </a:solidFill>
                          <a:effectLst/>
                          <a:latin typeface="Open sans light"/>
                          <a:ea typeface="Open Sans Light" charset="0"/>
                          <a:cs typeface="Open sans light"/>
                        </a:rPr>
                        <a:t>8,1%</a:t>
                      </a:r>
                    </a:p>
                  </a:txBody>
                  <a:tcPr marT="45709" marB="45709"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zh-CN" sz="1000" b="0" i="0" u="none" strike="noStrike" kern="1200" cap="none" normalizeH="0" baseline="0" dirty="0">
                          <a:ln>
                            <a:noFill/>
                          </a:ln>
                          <a:solidFill>
                            <a:schemeClr val="tx1"/>
                          </a:solidFill>
                          <a:effectLst/>
                          <a:latin typeface="Open sans light"/>
                          <a:ea typeface="Open Sans Light" charset="0"/>
                          <a:cs typeface="Open sans light"/>
                        </a:rPr>
                        <a:t>12,8%</a:t>
                      </a:r>
                    </a:p>
                  </a:txBody>
                  <a:tcPr marT="45709" marB="4570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873166110"/>
                  </a:ext>
                </a:extLst>
              </a:tr>
            </a:tbl>
          </a:graphicData>
        </a:graphic>
      </p:graphicFrame>
      <p:sp>
        <p:nvSpPr>
          <p:cNvPr id="12" name="CuadroTexto 11"/>
          <p:cNvSpPr txBox="1"/>
          <p:nvPr/>
        </p:nvSpPr>
        <p:spPr>
          <a:xfrm>
            <a:off x="2146203" y="2713313"/>
            <a:ext cx="1470339" cy="954107"/>
          </a:xfrm>
          <a:prstGeom prst="rect">
            <a:avLst/>
          </a:prstGeom>
          <a:noFill/>
        </p:spPr>
        <p:txBody>
          <a:bodyPr wrap="none" rtlCol="0">
            <a:spAutoFit/>
          </a:bodyPr>
          <a:lstStyle/>
          <a:p>
            <a:pPr algn="r"/>
            <a:r>
              <a:rPr lang="es-ES" altLang="ca-ES" sz="1400" dirty="0">
                <a:solidFill>
                  <a:schemeClr val="bg1"/>
                </a:solidFill>
                <a:latin typeface="Open Sans Light" charset="0"/>
                <a:ea typeface="Open Sans Light" charset="0"/>
                <a:cs typeface="Open Sans Light" charset="0"/>
              </a:rPr>
              <a:t>Condiciones</a:t>
            </a:r>
          </a:p>
          <a:p>
            <a:pPr algn="r"/>
            <a:r>
              <a:rPr lang="es-ES" altLang="ca-ES" sz="1400" dirty="0">
                <a:solidFill>
                  <a:schemeClr val="bg1"/>
                </a:solidFill>
                <a:latin typeface="Open Sans Light" charset="0"/>
                <a:ea typeface="Open Sans Light" charset="0"/>
                <a:cs typeface="Open Sans Light" charset="0"/>
              </a:rPr>
              <a:t> laborales:</a:t>
            </a:r>
            <a:br>
              <a:rPr lang="es-ES" altLang="ca-ES" sz="1400" dirty="0">
                <a:solidFill>
                  <a:schemeClr val="bg1"/>
                </a:solidFill>
                <a:latin typeface="Open Sans Light" charset="0"/>
                <a:ea typeface="Open Sans Light" charset="0"/>
                <a:cs typeface="Open Sans Light" charset="0"/>
              </a:rPr>
            </a:br>
            <a:r>
              <a:rPr lang="es-ES" altLang="ca-ES" sz="1400" dirty="0">
                <a:solidFill>
                  <a:schemeClr val="bg1"/>
                </a:solidFill>
                <a:latin typeface="Open Sans Light" charset="0"/>
                <a:ea typeface="Open Sans Light" charset="0"/>
                <a:cs typeface="Open Sans Light" charset="0"/>
              </a:rPr>
              <a:t>Composición de</a:t>
            </a:r>
            <a:br>
              <a:rPr lang="es-ES" altLang="ca-ES" sz="1400" dirty="0">
                <a:solidFill>
                  <a:schemeClr val="bg1"/>
                </a:solidFill>
                <a:latin typeface="Open Sans Light" charset="0"/>
                <a:ea typeface="Open Sans Light" charset="0"/>
                <a:cs typeface="Open Sans Light" charset="0"/>
              </a:rPr>
            </a:br>
            <a:r>
              <a:rPr lang="es-ES" altLang="ca-ES" sz="1400" dirty="0">
                <a:solidFill>
                  <a:schemeClr val="bg1"/>
                </a:solidFill>
                <a:latin typeface="Open Sans Light" charset="0"/>
                <a:ea typeface="Open Sans Light" charset="0"/>
                <a:cs typeface="Open Sans Light" charset="0"/>
              </a:rPr>
              <a:t>la plantilla</a:t>
            </a:r>
          </a:p>
        </p:txBody>
      </p:sp>
      <p:sp>
        <p:nvSpPr>
          <p:cNvPr id="6" name="Contenidor de número de diapositiva 5">
            <a:extLst>
              <a:ext uri="{FF2B5EF4-FFF2-40B4-BE49-F238E27FC236}">
                <a16:creationId xmlns="" xmlns:a16="http://schemas.microsoft.com/office/drawing/2014/main" id="{05479589-272A-431E-813F-FD045FBF13BE}"/>
              </a:ext>
            </a:extLst>
          </p:cNvPr>
          <p:cNvSpPr>
            <a:spLocks noGrp="1"/>
          </p:cNvSpPr>
          <p:nvPr>
            <p:ph type="sldNum" sz="quarter" idx="12"/>
          </p:nvPr>
        </p:nvSpPr>
        <p:spPr/>
        <p:txBody>
          <a:bodyPr/>
          <a:lstStyle/>
          <a:p>
            <a:fld id="{F0FEA6CD-AE7E-1C4C-8601-588E90DB12A2}" type="slidenum">
              <a:rPr lang="es-ES_tradnl" smtClean="0"/>
              <a:t>22</a:t>
            </a:fld>
            <a:endParaRPr lang="es-ES_tradnl"/>
          </a:p>
        </p:txBody>
      </p:sp>
    </p:spTree>
    <p:extLst>
      <p:ext uri="{BB962C8B-B14F-4D97-AF65-F5344CB8AC3E}">
        <p14:creationId xmlns:p14="http://schemas.microsoft.com/office/powerpoint/2010/main" val="108645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6875"/>
          <a:stretch/>
        </p:blipFill>
        <p:spPr>
          <a:xfrm>
            <a:off x="0" y="0"/>
            <a:ext cx="4038600" cy="6858000"/>
          </a:xfrm>
          <a:prstGeom prst="rect">
            <a:avLst/>
          </a:prstGeom>
        </p:spPr>
      </p:pic>
      <p:sp>
        <p:nvSpPr>
          <p:cNvPr id="12" name="CuadroTexto 11"/>
          <p:cNvSpPr txBox="1"/>
          <p:nvPr/>
        </p:nvSpPr>
        <p:spPr>
          <a:xfrm>
            <a:off x="2460393" y="2713313"/>
            <a:ext cx="1156149" cy="954107"/>
          </a:xfrm>
          <a:prstGeom prst="rect">
            <a:avLst/>
          </a:prstGeom>
          <a:noFill/>
        </p:spPr>
        <p:txBody>
          <a:bodyPr wrap="none" rtlCol="0">
            <a:spAutoFit/>
          </a:bodyPr>
          <a:lstStyle/>
          <a:p>
            <a:pPr algn="r"/>
            <a:r>
              <a:rPr lang="es-ES" altLang="ca-ES" sz="1400" dirty="0">
                <a:solidFill>
                  <a:schemeClr val="bg1"/>
                </a:solidFill>
                <a:latin typeface="Open Sans Light" charset="0"/>
                <a:ea typeface="Open Sans Light" charset="0"/>
                <a:cs typeface="Open Sans Light" charset="0"/>
              </a:rPr>
              <a:t>Condiciones</a:t>
            </a:r>
          </a:p>
          <a:p>
            <a:pPr algn="r"/>
            <a:r>
              <a:rPr lang="es-ES" altLang="ca-ES" sz="1400" dirty="0">
                <a:solidFill>
                  <a:schemeClr val="bg1"/>
                </a:solidFill>
                <a:latin typeface="Open Sans Light" charset="0"/>
                <a:ea typeface="Open Sans Light" charset="0"/>
                <a:cs typeface="Open Sans Light" charset="0"/>
              </a:rPr>
              <a:t> laborales:</a:t>
            </a:r>
            <a:br>
              <a:rPr lang="es-ES" altLang="ca-ES" sz="1400" dirty="0">
                <a:solidFill>
                  <a:schemeClr val="bg1"/>
                </a:solidFill>
                <a:latin typeface="Open Sans Light" charset="0"/>
                <a:ea typeface="Open Sans Light" charset="0"/>
                <a:cs typeface="Open Sans Light" charset="0"/>
              </a:rPr>
            </a:br>
            <a:r>
              <a:rPr lang="es-ES" altLang="ca-ES" sz="1400" dirty="0">
                <a:solidFill>
                  <a:schemeClr val="bg1"/>
                </a:solidFill>
                <a:latin typeface="Open Sans Light" charset="0"/>
                <a:ea typeface="Open Sans Light" charset="0"/>
                <a:cs typeface="Open Sans Light" charset="0"/>
              </a:rPr>
              <a:t>Igualdad y</a:t>
            </a:r>
            <a:br>
              <a:rPr lang="es-ES" altLang="ca-ES" sz="1400" dirty="0">
                <a:solidFill>
                  <a:schemeClr val="bg1"/>
                </a:solidFill>
                <a:latin typeface="Open Sans Light" charset="0"/>
                <a:ea typeface="Open Sans Light" charset="0"/>
                <a:cs typeface="Open Sans Light" charset="0"/>
              </a:rPr>
            </a:br>
            <a:r>
              <a:rPr lang="es-ES" altLang="ca-ES" sz="1400" dirty="0">
                <a:solidFill>
                  <a:schemeClr val="bg1"/>
                </a:solidFill>
                <a:latin typeface="Open Sans Light" charset="0"/>
                <a:ea typeface="Open Sans Light" charset="0"/>
                <a:cs typeface="Open Sans Light" charset="0"/>
              </a:rPr>
              <a:t>conciliación</a:t>
            </a:r>
            <a:endParaRPr lang="es-ES_tradnl" sz="1400" dirty="0">
              <a:solidFill>
                <a:schemeClr val="bg1"/>
              </a:solidFill>
              <a:latin typeface="Open Sans Light" charset="0"/>
              <a:ea typeface="Open Sans Light" charset="0"/>
              <a:cs typeface="Open Sans Light" charset="0"/>
            </a:endParaRPr>
          </a:p>
        </p:txBody>
      </p:sp>
      <p:sp>
        <p:nvSpPr>
          <p:cNvPr id="13" name="Rectangle 141">
            <a:extLst>
              <a:ext uri="{FF2B5EF4-FFF2-40B4-BE49-F238E27FC236}">
                <a16:creationId xmlns="" xmlns:a16="http://schemas.microsoft.com/office/drawing/2014/main" id="{47CB8C08-4BA9-41E2-82CB-ED347E1B680B}"/>
              </a:ext>
            </a:extLst>
          </p:cNvPr>
          <p:cNvSpPr txBox="1">
            <a:spLocks noChangeArrowheads="1"/>
          </p:cNvSpPr>
          <p:nvPr/>
        </p:nvSpPr>
        <p:spPr>
          <a:xfrm>
            <a:off x="4500000" y="1080000"/>
            <a:ext cx="6824546"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75000"/>
              </a:spcBef>
              <a:buNone/>
              <a:defRPr/>
            </a:pPr>
            <a:r>
              <a:rPr lang="es-ES" sz="1200" dirty="0">
                <a:latin typeface="Open sans light"/>
                <a:ea typeface="Open Sans Light" charset="0"/>
                <a:cs typeface="Open sans light"/>
              </a:rPr>
              <a:t>No se ha producido </a:t>
            </a:r>
            <a:r>
              <a:rPr lang="es-ES" sz="1200" b="1" dirty="0">
                <a:latin typeface="Open sans light"/>
                <a:ea typeface="Open Sans Light" charset="0"/>
                <a:cs typeface="Open sans light"/>
              </a:rPr>
              <a:t>ningún incidente relacionado con la discriminación </a:t>
            </a:r>
            <a:r>
              <a:rPr lang="es-ES" sz="1200" dirty="0">
                <a:latin typeface="Open sans light"/>
                <a:ea typeface="Open Sans Light" charset="0"/>
                <a:cs typeface="Open sans light"/>
              </a:rPr>
              <a:t>ni la igualdad de oportunidades.</a:t>
            </a:r>
          </a:p>
          <a:p>
            <a:pPr marL="0" indent="0">
              <a:lnSpc>
                <a:spcPct val="100000"/>
              </a:lnSpc>
              <a:spcBef>
                <a:spcPct val="75000"/>
              </a:spcBef>
              <a:buNone/>
              <a:defRPr/>
            </a:pPr>
            <a:endParaRPr lang="es-ES" sz="1200" dirty="0">
              <a:latin typeface="Open sans light"/>
              <a:ea typeface="Open Sans Light" charset="0"/>
              <a:cs typeface="Open sans light"/>
            </a:endParaRPr>
          </a:p>
          <a:p>
            <a:pPr marL="0" indent="0">
              <a:lnSpc>
                <a:spcPct val="100000"/>
              </a:lnSpc>
              <a:spcBef>
                <a:spcPct val="75000"/>
              </a:spcBef>
              <a:buNone/>
              <a:defRPr/>
            </a:pPr>
            <a:endParaRPr lang="es-ES" sz="1200" dirty="0">
              <a:latin typeface="Open sans light"/>
              <a:ea typeface="Open Sans Light" charset="0"/>
              <a:cs typeface="Open sans light"/>
            </a:endParaRPr>
          </a:p>
          <a:p>
            <a:pPr marL="0" indent="0">
              <a:lnSpc>
                <a:spcPct val="100000"/>
              </a:lnSpc>
              <a:spcBef>
                <a:spcPct val="75000"/>
              </a:spcBef>
              <a:buNone/>
              <a:defRPr/>
            </a:pPr>
            <a:endParaRPr lang="es-ES_tradnl" altLang="ca-ES" sz="1200" b="1" dirty="0">
              <a:latin typeface="Open Sans Light" charset="0"/>
              <a:ea typeface="Open Sans Light" charset="0"/>
              <a:cs typeface="Open Sans Light" charset="0"/>
            </a:endParaRPr>
          </a:p>
          <a:p>
            <a:pPr marL="0" indent="0">
              <a:lnSpc>
                <a:spcPct val="100000"/>
              </a:lnSpc>
              <a:spcBef>
                <a:spcPct val="75000"/>
              </a:spcBef>
              <a:buNone/>
              <a:defRPr/>
            </a:pPr>
            <a:r>
              <a:rPr lang="es-ES_tradnl" altLang="ca-ES" sz="1200" b="1" dirty="0">
                <a:latin typeface="Open Sans Light" charset="0"/>
                <a:ea typeface="Open Sans Light" charset="0"/>
                <a:cs typeface="Open Sans Light" charset="0"/>
              </a:rPr>
              <a:t>CONCILIACIÓN DE LA VIDA LABORAL CON LA FAMILIAR Y PERSONAL</a:t>
            </a:r>
          </a:p>
          <a:p>
            <a:pPr marL="0" indent="0">
              <a:lnSpc>
                <a:spcPct val="100000"/>
              </a:lnSpc>
              <a:spcBef>
                <a:spcPct val="75000"/>
              </a:spcBef>
              <a:buNone/>
              <a:defRPr/>
            </a:pPr>
            <a:r>
              <a:rPr lang="es-ES_tradnl" altLang="ca-ES" sz="1200" dirty="0">
                <a:latin typeface="Open Sans Light" charset="0"/>
                <a:ea typeface="Open Sans Light" charset="0"/>
                <a:cs typeface="Open Sans Light" charset="0"/>
              </a:rPr>
              <a:t>Igualmente, somos sensibles a la necesidad individualizada de </a:t>
            </a:r>
            <a:r>
              <a:rPr lang="es-ES_tradnl" altLang="ca-ES" sz="1200" b="1" dirty="0">
                <a:latin typeface="Open Sans" charset="0"/>
                <a:ea typeface="Open Sans" charset="0"/>
                <a:cs typeface="Open Sans" charset="0"/>
              </a:rPr>
              <a:t>conciliación de la vida laboral y familiar </a:t>
            </a:r>
            <a:r>
              <a:rPr lang="es-ES_tradnl" altLang="ca-ES" sz="1200" dirty="0">
                <a:latin typeface="Open Sans" charset="0"/>
                <a:ea typeface="Open Sans" charset="0"/>
                <a:cs typeface="Open Sans" charset="0"/>
              </a:rPr>
              <a:t>a través de una flexibilidad laboral a medida.</a:t>
            </a:r>
          </a:p>
          <a:p>
            <a:pPr marL="0" indent="0">
              <a:lnSpc>
                <a:spcPct val="100000"/>
              </a:lnSpc>
              <a:spcBef>
                <a:spcPct val="75000"/>
              </a:spcBef>
              <a:buNone/>
              <a:defRPr/>
            </a:pPr>
            <a:r>
              <a:rPr lang="es-ES" sz="1200" dirty="0">
                <a:latin typeface="Open sans light"/>
                <a:ea typeface="Open Sans Light" charset="0"/>
                <a:cs typeface="Open sans light"/>
              </a:rPr>
              <a:t>Cuando se realizan </a:t>
            </a:r>
            <a:r>
              <a:rPr lang="es-ES" sz="1200" b="1" dirty="0">
                <a:latin typeface="Open sans light"/>
                <a:ea typeface="Open Sans Light" charset="0"/>
                <a:cs typeface="Open sans light"/>
              </a:rPr>
              <a:t>cambios operacionales significativos</a:t>
            </a:r>
            <a:r>
              <a:rPr lang="es-ES" sz="1200" dirty="0">
                <a:latin typeface="Open sans light"/>
                <a:ea typeface="Open Sans Light" charset="0"/>
                <a:cs typeface="Open sans light"/>
              </a:rPr>
              <a:t>, como puede ser un rediseño de un proceso se forma un equipo de trabajo en el cual participan miembros de todos los departamentos o puestos afectados y participan en todo el proceso. El plazo de implementación se pacta con los departamentos para asegurar una correcta implementación </a:t>
            </a:r>
            <a:r>
              <a:rPr lang="es-ES" sz="1200" b="1" dirty="0">
                <a:solidFill>
                  <a:schemeClr val="bg1">
                    <a:lumMod val="50000"/>
                  </a:schemeClr>
                </a:solidFill>
                <a:latin typeface="Open sans light"/>
                <a:ea typeface="Open Sans Light" charset="0"/>
                <a:cs typeface="Open sans light"/>
              </a:rPr>
              <a:t>[402-1]</a:t>
            </a:r>
            <a:r>
              <a:rPr lang="es-ES" sz="1200" dirty="0">
                <a:latin typeface="Open sans light"/>
                <a:ea typeface="Open Sans Light" charset="0"/>
                <a:cs typeface="Open sans light"/>
              </a:rPr>
              <a:t>.</a:t>
            </a:r>
          </a:p>
          <a:p>
            <a:pPr marL="0" indent="0">
              <a:lnSpc>
                <a:spcPct val="100000"/>
              </a:lnSpc>
              <a:spcBef>
                <a:spcPct val="50000"/>
              </a:spcBef>
              <a:buNone/>
            </a:pPr>
            <a:r>
              <a:rPr lang="es-ES_tradnl" altLang="ca-ES" sz="1200" dirty="0">
                <a:latin typeface="Open Sans Light" charset="0"/>
                <a:ea typeface="Open Sans Light" charset="0"/>
                <a:cs typeface="Open Sans Light" charset="0"/>
              </a:rPr>
              <a:t>Las </a:t>
            </a:r>
            <a:r>
              <a:rPr lang="es-ES_tradnl" altLang="ca-ES" sz="1200" b="1" dirty="0">
                <a:latin typeface="Open Sans" charset="0"/>
                <a:ea typeface="Open Sans" charset="0"/>
                <a:cs typeface="Open Sans" charset="0"/>
              </a:rPr>
              <a:t>guardias</a:t>
            </a:r>
            <a:r>
              <a:rPr lang="es-ES_tradnl" altLang="ca-ES" sz="1200" dirty="0">
                <a:latin typeface="Open Sans Light" charset="0"/>
                <a:ea typeface="Open Sans Light" charset="0"/>
                <a:cs typeface="Open Sans Light" charset="0"/>
              </a:rPr>
              <a:t> de disposición en fin de semana del servicio técnico son compensadas con una media jornada posteriormente, haya o no atención. </a:t>
            </a:r>
          </a:p>
          <a:p>
            <a:pPr marL="0" indent="0">
              <a:lnSpc>
                <a:spcPct val="100000"/>
              </a:lnSpc>
              <a:spcBef>
                <a:spcPct val="50000"/>
              </a:spcBef>
              <a:buNone/>
            </a:pPr>
            <a:r>
              <a:rPr lang="es-ES" altLang="ca-ES" sz="1200" dirty="0">
                <a:latin typeface="Open Sans Light" charset="0"/>
                <a:ea typeface="Open Sans Light" charset="0"/>
                <a:cs typeface="Open Sans Light" charset="0"/>
              </a:rPr>
              <a:t>Como beneficio social que se ofrece al personal fijo está el </a:t>
            </a:r>
            <a:r>
              <a:rPr lang="es-ES" altLang="ca-ES" sz="1200" b="1" dirty="0">
                <a:latin typeface="Open Sans Light" charset="0"/>
                <a:ea typeface="Open Sans Light" charset="0"/>
                <a:cs typeface="Open Sans Light" charset="0"/>
              </a:rPr>
              <a:t>seguro médico </a:t>
            </a:r>
            <a:r>
              <a:rPr lang="es-ES" altLang="ca-ES" sz="1200" dirty="0">
                <a:latin typeface="Open Sans Light" charset="0"/>
                <a:ea typeface="Open Sans Light" charset="0"/>
                <a:cs typeface="Open Sans Light" charset="0"/>
              </a:rPr>
              <a:t>a un coste pactado favorable que se incluye en la remuneración en especie </a:t>
            </a:r>
            <a:r>
              <a:rPr lang="es-ES" altLang="ca-ES" sz="1200" b="1" dirty="0">
                <a:solidFill>
                  <a:schemeClr val="bg1">
                    <a:lumMod val="50000"/>
                  </a:schemeClr>
                </a:solidFill>
                <a:latin typeface="Open Sans Light" charset="0"/>
                <a:ea typeface="Open Sans Light" charset="0"/>
                <a:cs typeface="Open Sans Light" charset="0"/>
              </a:rPr>
              <a:t>[401-2]</a:t>
            </a:r>
            <a:r>
              <a:rPr lang="es-ES" altLang="ca-ES" sz="1200" dirty="0">
                <a:latin typeface="Open Sans Light" charset="0"/>
                <a:ea typeface="Open Sans Light" charset="0"/>
                <a:cs typeface="Open Sans Light" charset="0"/>
              </a:rPr>
              <a:t>.</a:t>
            </a:r>
          </a:p>
          <a:p>
            <a:pPr marL="0" indent="0">
              <a:lnSpc>
                <a:spcPct val="100000"/>
              </a:lnSpc>
              <a:spcBef>
                <a:spcPct val="75000"/>
              </a:spcBef>
              <a:buNone/>
              <a:defRPr/>
            </a:pPr>
            <a:r>
              <a:rPr lang="es-ES" sz="1200" dirty="0">
                <a:latin typeface="Open sans light"/>
                <a:ea typeface="Open Sans Light" charset="0"/>
                <a:cs typeface="Open sans light"/>
              </a:rPr>
              <a:t>Durante el periodo han disfrutado del </a:t>
            </a:r>
            <a:r>
              <a:rPr lang="es-ES" sz="1200" b="1" dirty="0">
                <a:latin typeface="Open sans light"/>
                <a:ea typeface="Open Sans Light" charset="0"/>
                <a:cs typeface="Open sans light"/>
              </a:rPr>
              <a:t>permiso parental/maternal</a:t>
            </a:r>
            <a:r>
              <a:rPr lang="es-ES" sz="1200" dirty="0">
                <a:latin typeface="Open sans light"/>
                <a:ea typeface="Open Sans Light" charset="0"/>
                <a:cs typeface="Open sans light"/>
              </a:rPr>
              <a:t> 3 personas, ambas se han reincorporado al trabajo una vez terminado </a:t>
            </a:r>
            <a:r>
              <a:rPr lang="es-ES" sz="1200" b="1" dirty="0">
                <a:solidFill>
                  <a:schemeClr val="bg1">
                    <a:lumMod val="50000"/>
                  </a:schemeClr>
                </a:solidFill>
                <a:latin typeface="Open sans light"/>
                <a:ea typeface="Open Sans Light" charset="0"/>
                <a:cs typeface="Open sans light"/>
              </a:rPr>
              <a:t>[401-3]</a:t>
            </a:r>
            <a:r>
              <a:rPr lang="es-ES" sz="1200" dirty="0">
                <a:latin typeface="Open sans light"/>
                <a:ea typeface="Open Sans Light" charset="0"/>
                <a:cs typeface="Open sans light"/>
              </a:rPr>
              <a:t>.</a:t>
            </a:r>
          </a:p>
          <a:p>
            <a:pPr marL="0" indent="0">
              <a:lnSpc>
                <a:spcPct val="100000"/>
              </a:lnSpc>
              <a:spcBef>
                <a:spcPct val="75000"/>
              </a:spcBef>
              <a:buNone/>
              <a:defRPr/>
            </a:pPr>
            <a:endParaRPr lang="es-ES" sz="1200" dirty="0">
              <a:latin typeface="Open sans light"/>
              <a:ea typeface="Open Sans Light" charset="0"/>
              <a:cs typeface="Open sans light"/>
            </a:endParaRPr>
          </a:p>
          <a:p>
            <a:pPr marL="0" indent="0">
              <a:lnSpc>
                <a:spcPct val="100000"/>
              </a:lnSpc>
              <a:spcBef>
                <a:spcPct val="75000"/>
              </a:spcBef>
              <a:buNone/>
              <a:defRPr/>
            </a:pPr>
            <a:endParaRPr lang="es-ES" sz="1200" dirty="0">
              <a:latin typeface="Open sans light"/>
              <a:ea typeface="Open Sans Light" charset="0"/>
              <a:cs typeface="Open sans light"/>
            </a:endParaRPr>
          </a:p>
        </p:txBody>
      </p:sp>
      <p:sp>
        <p:nvSpPr>
          <p:cNvPr id="8" name="AutoShape 161">
            <a:extLst>
              <a:ext uri="{FF2B5EF4-FFF2-40B4-BE49-F238E27FC236}">
                <a16:creationId xmlns="" xmlns:a16="http://schemas.microsoft.com/office/drawing/2014/main" id="{876BD111-5903-4848-8047-7DB9F6080D61}"/>
              </a:ext>
            </a:extLst>
          </p:cNvPr>
          <p:cNvSpPr>
            <a:spLocks noChangeArrowheads="1"/>
          </p:cNvSpPr>
          <p:nvPr/>
        </p:nvSpPr>
        <p:spPr bwMode="auto">
          <a:xfrm>
            <a:off x="4499999" y="5853148"/>
            <a:ext cx="6824545" cy="510778"/>
          </a:xfrm>
          <a:prstGeom prst="roundRect">
            <a:avLst>
              <a:gd name="adj" fmla="val 16667"/>
            </a:avLst>
          </a:prstGeom>
          <a:solidFill>
            <a:srgbClr val="C00000">
              <a:alpha val="8000"/>
            </a:srgbClr>
          </a:solidFill>
          <a:ln w="9525">
            <a:noFill/>
            <a:round/>
            <a:headEnd/>
            <a:tailEnd/>
          </a:ln>
          <a:effectLst/>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200" dirty="0">
                <a:solidFill>
                  <a:srgbClr val="C00000"/>
                </a:solidFill>
                <a:latin typeface="Open Sans light"/>
                <a:ea typeface="Open Sans" charset="0"/>
                <a:cs typeface="Open Sans light"/>
              </a:rPr>
              <a:t>· Como parte del código de conducta </a:t>
            </a:r>
            <a:r>
              <a:rPr lang="es-ES" altLang="ca-ES" sz="1200" b="1" dirty="0">
                <a:solidFill>
                  <a:srgbClr val="C00000"/>
                </a:solidFill>
                <a:latin typeface="Open Sans light"/>
                <a:ea typeface="Open Sans" charset="0"/>
                <a:cs typeface="Open Sans light"/>
              </a:rPr>
              <a:t>cualquier incumplimiento puede ser canalizado</a:t>
            </a:r>
            <a:r>
              <a:rPr lang="es-ES" altLang="ca-ES" sz="1200" dirty="0">
                <a:solidFill>
                  <a:srgbClr val="C00000"/>
                </a:solidFill>
                <a:latin typeface="Open Sans light"/>
                <a:ea typeface="Open Sans" charset="0"/>
                <a:cs typeface="Open Sans light"/>
              </a:rPr>
              <a:t> a través de los mecanismos de comunicación, anónimos o no, que el mismo establece.</a:t>
            </a:r>
          </a:p>
        </p:txBody>
      </p:sp>
      <p:sp>
        <p:nvSpPr>
          <p:cNvPr id="9" name="AutoShape 161">
            <a:extLst>
              <a:ext uri="{FF2B5EF4-FFF2-40B4-BE49-F238E27FC236}">
                <a16:creationId xmlns="" xmlns:a16="http://schemas.microsoft.com/office/drawing/2014/main" id="{BC2F75AA-3A82-4B72-813C-B4C7AD77C9E3}"/>
              </a:ext>
            </a:extLst>
          </p:cNvPr>
          <p:cNvSpPr>
            <a:spLocks noChangeArrowheads="1"/>
          </p:cNvSpPr>
          <p:nvPr/>
        </p:nvSpPr>
        <p:spPr bwMode="auto">
          <a:xfrm>
            <a:off x="4500000" y="1555434"/>
            <a:ext cx="6824546" cy="919401"/>
          </a:xfrm>
          <a:prstGeom prst="roundRect">
            <a:avLst>
              <a:gd name="adj" fmla="val 16667"/>
            </a:avLst>
          </a:prstGeom>
          <a:solidFill>
            <a:srgbClr val="C00000">
              <a:alpha val="8000"/>
            </a:srgbClr>
          </a:solidFill>
          <a:ln w="9525">
            <a:noFill/>
            <a:round/>
            <a:headEnd/>
            <a:tailEnd/>
          </a:ln>
          <a:effectLst/>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200" dirty="0">
                <a:solidFill>
                  <a:srgbClr val="C00000"/>
                </a:solidFill>
                <a:latin typeface="Open Sans light"/>
                <a:ea typeface="Open Sans" charset="0"/>
                <a:cs typeface="Open Sans light"/>
              </a:rPr>
              <a:t>· En los </a:t>
            </a:r>
            <a:r>
              <a:rPr lang="es-ES" altLang="ca-ES" sz="1200" b="1" dirty="0">
                <a:solidFill>
                  <a:srgbClr val="C00000"/>
                </a:solidFill>
                <a:latin typeface="Open Sans light"/>
                <a:ea typeface="Open Sans" charset="0"/>
                <a:cs typeface="Open Sans light"/>
              </a:rPr>
              <a:t>procesos de selección </a:t>
            </a:r>
            <a:r>
              <a:rPr lang="es-ES" altLang="ca-ES" sz="1200" dirty="0">
                <a:solidFill>
                  <a:srgbClr val="C00000"/>
                </a:solidFill>
                <a:latin typeface="Open Sans light"/>
                <a:ea typeface="Open Sans" charset="0"/>
                <a:cs typeface="Open Sans light"/>
              </a:rPr>
              <a:t>se establece específicamente no hacer uso de variables ni del filtros de discriminación (lenguaje no sexista, neutro en términos de edad, etc.).</a:t>
            </a:r>
          </a:p>
          <a:p>
            <a:pPr eaLnBrk="1" hangingPunct="1"/>
            <a:r>
              <a:rPr lang="es-ES" altLang="ca-ES" sz="1200" dirty="0">
                <a:solidFill>
                  <a:srgbClr val="C00000"/>
                </a:solidFill>
                <a:latin typeface="Open Sans light"/>
                <a:ea typeface="Open Sans" charset="0"/>
                <a:cs typeface="Open Sans light"/>
              </a:rPr>
              <a:t>· En relación con la </a:t>
            </a:r>
            <a:r>
              <a:rPr lang="es-ES" altLang="ca-ES" sz="1200" b="1" dirty="0">
                <a:solidFill>
                  <a:srgbClr val="C00000"/>
                </a:solidFill>
                <a:latin typeface="Open Sans light"/>
                <a:ea typeface="Open Sans" charset="0"/>
                <a:cs typeface="Open Sans light"/>
              </a:rPr>
              <a:t>accesibilidad</a:t>
            </a:r>
            <a:r>
              <a:rPr lang="es-ES" altLang="ca-ES" sz="1200" dirty="0">
                <a:solidFill>
                  <a:srgbClr val="C00000"/>
                </a:solidFill>
                <a:latin typeface="Open Sans light"/>
                <a:ea typeface="Open Sans" charset="0"/>
                <a:cs typeface="Open Sans light"/>
              </a:rPr>
              <a:t>, las instalaciones se eligieron especialmente en una sola planta baja para facilitar los trabajos posteriores de crear de un entorno sin barreras físicas.</a:t>
            </a:r>
          </a:p>
        </p:txBody>
      </p:sp>
      <p:sp>
        <p:nvSpPr>
          <p:cNvPr id="6" name="Contenidor de número de diapositiva 5">
            <a:extLst>
              <a:ext uri="{FF2B5EF4-FFF2-40B4-BE49-F238E27FC236}">
                <a16:creationId xmlns="" xmlns:a16="http://schemas.microsoft.com/office/drawing/2014/main" id="{8060694E-74E1-4693-9A99-A77E21E9AE31}"/>
              </a:ext>
            </a:extLst>
          </p:cNvPr>
          <p:cNvSpPr>
            <a:spLocks noGrp="1"/>
          </p:cNvSpPr>
          <p:nvPr>
            <p:ph type="sldNum" sz="quarter" idx="12"/>
          </p:nvPr>
        </p:nvSpPr>
        <p:spPr/>
        <p:txBody>
          <a:bodyPr/>
          <a:lstStyle/>
          <a:p>
            <a:fld id="{F0FEA6CD-AE7E-1C4C-8601-588E90DB12A2}" type="slidenum">
              <a:rPr lang="es-ES_tradnl" smtClean="0"/>
              <a:t>23</a:t>
            </a:fld>
            <a:endParaRPr lang="es-ES_tradnl"/>
          </a:p>
        </p:txBody>
      </p:sp>
    </p:spTree>
    <p:extLst>
      <p:ext uri="{BB962C8B-B14F-4D97-AF65-F5344CB8AC3E}">
        <p14:creationId xmlns:p14="http://schemas.microsoft.com/office/powerpoint/2010/main" val="243054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6696"/>
          <a:stretch/>
        </p:blipFill>
        <p:spPr>
          <a:xfrm>
            <a:off x="0" y="0"/>
            <a:ext cx="4060371" cy="6858000"/>
          </a:xfrm>
          <a:prstGeom prst="rect">
            <a:avLst/>
          </a:prstGeom>
        </p:spPr>
      </p:pic>
      <p:sp>
        <p:nvSpPr>
          <p:cNvPr id="7" name="CuadroTexto 6"/>
          <p:cNvSpPr txBox="1"/>
          <p:nvPr/>
        </p:nvSpPr>
        <p:spPr>
          <a:xfrm>
            <a:off x="2059706" y="2456836"/>
            <a:ext cx="1556836" cy="1169551"/>
          </a:xfrm>
          <a:prstGeom prst="rect">
            <a:avLst/>
          </a:prstGeom>
          <a:noFill/>
        </p:spPr>
        <p:txBody>
          <a:bodyPr wrap="none" rtlCol="0">
            <a:spAutoFit/>
          </a:bodyPr>
          <a:lstStyle/>
          <a:p>
            <a:pPr algn="r"/>
            <a:r>
              <a:rPr lang="es-ES" altLang="ca-ES" sz="1400" dirty="0">
                <a:solidFill>
                  <a:schemeClr val="bg1"/>
                </a:solidFill>
                <a:latin typeface="Open Sans Light" charset="0"/>
                <a:ea typeface="Open Sans Light" charset="0"/>
                <a:cs typeface="Open Sans Light" charset="0"/>
              </a:rPr>
              <a:t>Cuidado por la </a:t>
            </a:r>
          </a:p>
          <a:p>
            <a:pPr algn="r"/>
            <a:r>
              <a:rPr lang="es-ES" altLang="ca-ES" sz="1400" dirty="0">
                <a:solidFill>
                  <a:schemeClr val="bg1"/>
                </a:solidFill>
                <a:latin typeface="Open Sans Light" charset="0"/>
                <a:ea typeface="Open Sans Light" charset="0"/>
                <a:cs typeface="Open Sans Light" charset="0"/>
              </a:rPr>
              <a:t>salud, seguridad </a:t>
            </a:r>
          </a:p>
          <a:p>
            <a:pPr algn="r"/>
            <a:r>
              <a:rPr lang="es-ES" altLang="ca-ES" sz="1400" dirty="0">
                <a:solidFill>
                  <a:schemeClr val="bg1"/>
                </a:solidFill>
                <a:latin typeface="Open Sans Light" charset="0"/>
                <a:ea typeface="Open Sans Light" charset="0"/>
                <a:cs typeface="Open Sans Light" charset="0"/>
              </a:rPr>
              <a:t>en el trabajo y</a:t>
            </a:r>
          </a:p>
          <a:p>
            <a:pPr algn="r"/>
            <a:r>
              <a:rPr lang="es-ES" altLang="ca-ES" sz="1400" dirty="0">
                <a:solidFill>
                  <a:schemeClr val="bg1"/>
                </a:solidFill>
                <a:latin typeface="Open Sans Light" charset="0"/>
                <a:ea typeface="Open Sans Light" charset="0"/>
                <a:cs typeface="Open Sans Light" charset="0"/>
              </a:rPr>
              <a:t> en los productos </a:t>
            </a:r>
          </a:p>
          <a:p>
            <a:pPr algn="r"/>
            <a:r>
              <a:rPr lang="es-ES" altLang="ca-ES" sz="1400" dirty="0">
                <a:solidFill>
                  <a:schemeClr val="bg1"/>
                </a:solidFill>
                <a:latin typeface="Open Sans Light" charset="0"/>
                <a:ea typeface="Open Sans Light" charset="0"/>
                <a:cs typeface="Open Sans Light" charset="0"/>
              </a:rPr>
              <a:t>y servicios</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824546"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75000"/>
              </a:spcBef>
              <a:buNone/>
              <a:defRPr/>
            </a:pPr>
            <a:r>
              <a:rPr lang="es-ES" sz="1200" dirty="0" err="1">
                <a:latin typeface="Open sans light"/>
                <a:ea typeface="Open Sans Light" charset="0"/>
                <a:cs typeface="Open sans light"/>
              </a:rPr>
              <a:t>Spaziale</a:t>
            </a:r>
            <a:r>
              <a:rPr lang="es-ES" sz="1200" dirty="0">
                <a:latin typeface="Open sans light"/>
                <a:ea typeface="Open Sans Light" charset="0"/>
                <a:cs typeface="Open sans light"/>
              </a:rPr>
              <a:t> y </a:t>
            </a:r>
            <a:r>
              <a:rPr lang="es-ES" sz="1200" dirty="0" err="1">
                <a:latin typeface="Open sans light"/>
                <a:ea typeface="Open Sans Light" charset="0"/>
                <a:cs typeface="Open sans light"/>
              </a:rPr>
              <a:t>Caffè</a:t>
            </a:r>
            <a:r>
              <a:rPr lang="es-ES" sz="1200" dirty="0">
                <a:latin typeface="Open sans light"/>
                <a:ea typeface="Open Sans Light" charset="0"/>
                <a:cs typeface="Open sans light"/>
              </a:rPr>
              <a:t> </a:t>
            </a:r>
            <a:r>
              <a:rPr lang="es-ES" sz="1200" dirty="0" err="1">
                <a:latin typeface="Open sans light"/>
                <a:ea typeface="Open Sans Light" charset="0"/>
                <a:cs typeface="Open sans light"/>
              </a:rPr>
              <a:t>d’Autore</a:t>
            </a:r>
            <a:r>
              <a:rPr lang="es-ES" sz="1200" dirty="0">
                <a:latin typeface="Open sans light"/>
                <a:ea typeface="Open Sans Light" charset="0"/>
                <a:cs typeface="Open sans light"/>
              </a:rPr>
              <a:t> se comprometen en su código de conducta a ofrecer a todos sus clientes un alto estándar de calidad y </a:t>
            </a:r>
            <a:r>
              <a:rPr lang="es-ES" sz="1200" b="1" dirty="0">
                <a:latin typeface="Open sans light"/>
                <a:ea typeface="Open Sans" charset="0"/>
                <a:cs typeface="Open sans light"/>
              </a:rPr>
              <a:t>seguridad de los productos y de la prestación de servicios</a:t>
            </a:r>
            <a:r>
              <a:rPr lang="es-ES" sz="1200" dirty="0">
                <a:latin typeface="Open sans light"/>
                <a:ea typeface="Open Sans Light" charset="0"/>
                <a:cs typeface="Open sans light"/>
              </a:rPr>
              <a:t>, garantizando en todo caso la ausencia de riesgos para la salud y seguridad.</a:t>
            </a:r>
          </a:p>
          <a:p>
            <a:pPr marL="0" indent="0">
              <a:lnSpc>
                <a:spcPct val="100000"/>
              </a:lnSpc>
              <a:spcBef>
                <a:spcPct val="75000"/>
              </a:spcBef>
              <a:buNone/>
              <a:defRPr/>
            </a:pPr>
            <a:r>
              <a:rPr lang="es-ES" sz="1200" dirty="0">
                <a:latin typeface="Open sans light"/>
                <a:ea typeface="Open Sans Light" charset="0"/>
                <a:cs typeface="Open sans light"/>
              </a:rPr>
              <a:t>Es por ello que solicitamos certificados a nuestros proveedores de productos químicos de limpieza su conformidad con el reglamento europeo REACH, así como cumplimiento reglamentaciones CE y RoHS en las máquinas </a:t>
            </a:r>
            <a:r>
              <a:rPr lang="es-ES" sz="1200" b="1" dirty="0">
                <a:solidFill>
                  <a:schemeClr val="bg1">
                    <a:lumMod val="50000"/>
                  </a:schemeClr>
                </a:solidFill>
                <a:latin typeface="Open sans light"/>
                <a:ea typeface="Open Sans Light" charset="0"/>
                <a:cs typeface="Open sans light"/>
              </a:rPr>
              <a:t>[416-1]</a:t>
            </a:r>
            <a:r>
              <a:rPr lang="es-ES" sz="1200" dirty="0">
                <a:latin typeface="Open sans light"/>
                <a:ea typeface="Open Sans Light" charset="0"/>
                <a:cs typeface="Open sans light"/>
              </a:rPr>
              <a:t>. No hay incumplimientos ni sanciones en este ámbito </a:t>
            </a:r>
            <a:r>
              <a:rPr lang="es-ES" sz="1200" b="1" dirty="0">
                <a:solidFill>
                  <a:schemeClr val="bg1">
                    <a:lumMod val="50000"/>
                  </a:schemeClr>
                </a:solidFill>
                <a:latin typeface="Open sans light"/>
                <a:ea typeface="Open Sans Light" charset="0"/>
                <a:cs typeface="Open sans light"/>
              </a:rPr>
              <a:t>[416-2].</a:t>
            </a:r>
            <a:endParaRPr lang="es-ES" altLang="ca-ES" sz="1200" dirty="0">
              <a:latin typeface="Open sans light"/>
              <a:ea typeface="Open Sans Light" charset="0"/>
              <a:cs typeface="Open sans light"/>
            </a:endParaRPr>
          </a:p>
          <a:p>
            <a:pPr marL="0" indent="0">
              <a:lnSpc>
                <a:spcPct val="100000"/>
              </a:lnSpc>
              <a:spcBef>
                <a:spcPct val="75000"/>
              </a:spcBef>
              <a:buNone/>
              <a:defRPr/>
            </a:pPr>
            <a:r>
              <a:rPr lang="es-ES" altLang="ca-ES" sz="1200" dirty="0">
                <a:latin typeface="Open sans light"/>
                <a:ea typeface="Open Sans Light" charset="0"/>
                <a:cs typeface="Open sans light"/>
              </a:rPr>
              <a:t>La </a:t>
            </a:r>
            <a:r>
              <a:rPr lang="es-ES" altLang="ca-ES" sz="1200" b="1" dirty="0">
                <a:latin typeface="Open sans light"/>
                <a:ea typeface="Open Sans" charset="0"/>
                <a:cs typeface="Open sans light"/>
              </a:rPr>
              <a:t>seguridad en el trabajo</a:t>
            </a:r>
            <a:r>
              <a:rPr lang="es-ES" altLang="ca-ES" sz="1200" dirty="0">
                <a:latin typeface="Open sans light"/>
                <a:ea typeface="Open Sans Light" charset="0"/>
                <a:cs typeface="Open sans light"/>
              </a:rPr>
              <a:t> de nuestro personal forma parte del concepto de excelencia operacional con el que trabajamos. En 2018 no se ha producido </a:t>
            </a:r>
            <a:r>
              <a:rPr lang="es-ES" altLang="ca-ES" sz="1200" b="1" dirty="0">
                <a:latin typeface="Open sans light"/>
                <a:ea typeface="Open Sans Light" charset="0"/>
                <a:cs typeface="Open sans light"/>
              </a:rPr>
              <a:t>ningún accidente laboral grave, </a:t>
            </a:r>
            <a:r>
              <a:rPr lang="es-ES" altLang="ca-ES" sz="1200" dirty="0">
                <a:latin typeface="Open sans light"/>
                <a:ea typeface="Open Sans Light" charset="0"/>
                <a:cs typeface="Open sans light"/>
              </a:rPr>
              <a:t>mientras que los</a:t>
            </a:r>
            <a:r>
              <a:rPr lang="es-ES" altLang="ca-ES" sz="1200" b="1" dirty="0">
                <a:latin typeface="Open sans light"/>
                <a:ea typeface="Open Sans Light" charset="0"/>
                <a:cs typeface="Open sans light"/>
              </a:rPr>
              <a:t> días de baja </a:t>
            </a:r>
            <a:r>
              <a:rPr lang="es-ES" altLang="ca-ES" sz="1200" dirty="0">
                <a:latin typeface="Open sans light"/>
                <a:ea typeface="Open Sans Light" charset="0"/>
                <a:cs typeface="Open sans light"/>
              </a:rPr>
              <a:t>han vuelto a las cifras reducidas de años anteriores después del pico de 2017.</a:t>
            </a:r>
            <a:endParaRPr lang="es-ES" altLang="ca-ES" sz="1200" b="1" dirty="0">
              <a:latin typeface="Open sans light"/>
              <a:ea typeface="Open Sans Light" charset="0"/>
              <a:cs typeface="Open sans light"/>
            </a:endParaRPr>
          </a:p>
          <a:p>
            <a:pPr marL="0" indent="0">
              <a:lnSpc>
                <a:spcPct val="100000"/>
              </a:lnSpc>
              <a:spcBef>
                <a:spcPct val="75000"/>
              </a:spcBef>
              <a:buNone/>
              <a:defRPr/>
            </a:pPr>
            <a:r>
              <a:rPr lang="es-ES" altLang="ca-ES" sz="1200" dirty="0">
                <a:latin typeface="Open sans light"/>
                <a:ea typeface="Open Sans Light" charset="0"/>
                <a:cs typeface="Open sans light"/>
              </a:rPr>
              <a:t>Para asegurar la mejora continua en salud y seguridad, tanto de los productos y servicios como del ámbito del trabajo, se tienen establecidos </a:t>
            </a:r>
            <a:r>
              <a:rPr lang="es-ES" altLang="ca-ES" sz="1200" b="1" dirty="0">
                <a:latin typeface="Open sans light"/>
                <a:ea typeface="Open Sans" charset="0"/>
                <a:cs typeface="Open sans light"/>
              </a:rPr>
              <a:t>mecanismos de comunicación</a:t>
            </a:r>
            <a:r>
              <a:rPr lang="es-ES" altLang="ca-ES" sz="1200" dirty="0">
                <a:latin typeface="Open sans light"/>
                <a:ea typeface="Open Sans Light" charset="0"/>
                <a:cs typeface="Open sans light"/>
              </a:rPr>
              <a:t>, anónimos o no.</a:t>
            </a:r>
          </a:p>
        </p:txBody>
      </p:sp>
      <p:graphicFrame>
        <p:nvGraphicFramePr>
          <p:cNvPr id="10" name="Group 113"/>
          <p:cNvGraphicFramePr>
            <a:graphicFrameLocks noGrp="1"/>
          </p:cNvGraphicFramePr>
          <p:nvPr>
            <p:extLst>
              <p:ext uri="{D42A27DB-BD31-4B8C-83A1-F6EECF244321}">
                <p14:modId xmlns:p14="http://schemas.microsoft.com/office/powerpoint/2010/main" val="941250868"/>
              </p:ext>
            </p:extLst>
          </p:nvPr>
        </p:nvGraphicFramePr>
        <p:xfrm>
          <a:off x="4500000" y="3962143"/>
          <a:ext cx="6824545" cy="2595040"/>
        </p:xfrm>
        <a:graphic>
          <a:graphicData uri="http://schemas.openxmlformats.org/drawingml/2006/table">
            <a:tbl>
              <a:tblPr/>
              <a:tblGrid>
                <a:gridCol w="1345629">
                  <a:extLst>
                    <a:ext uri="{9D8B030D-6E8A-4147-A177-3AD203B41FA5}">
                      <a16:colId xmlns="" xmlns:a16="http://schemas.microsoft.com/office/drawing/2014/main" val="20000"/>
                    </a:ext>
                  </a:extLst>
                </a:gridCol>
                <a:gridCol w="627421">
                  <a:extLst>
                    <a:ext uri="{9D8B030D-6E8A-4147-A177-3AD203B41FA5}">
                      <a16:colId xmlns="" xmlns:a16="http://schemas.microsoft.com/office/drawing/2014/main" val="20001"/>
                    </a:ext>
                  </a:extLst>
                </a:gridCol>
                <a:gridCol w="970299">
                  <a:extLst>
                    <a:ext uri="{9D8B030D-6E8A-4147-A177-3AD203B41FA5}">
                      <a16:colId xmlns="" xmlns:a16="http://schemas.microsoft.com/office/drawing/2014/main" val="20002"/>
                    </a:ext>
                  </a:extLst>
                </a:gridCol>
                <a:gridCol w="970299">
                  <a:extLst>
                    <a:ext uri="{9D8B030D-6E8A-4147-A177-3AD203B41FA5}">
                      <a16:colId xmlns="" xmlns:a16="http://schemas.microsoft.com/office/drawing/2014/main" val="20003"/>
                    </a:ext>
                  </a:extLst>
                </a:gridCol>
                <a:gridCol w="970299">
                  <a:extLst>
                    <a:ext uri="{9D8B030D-6E8A-4147-A177-3AD203B41FA5}">
                      <a16:colId xmlns="" xmlns:a16="http://schemas.microsoft.com/office/drawing/2014/main" val="3315171717"/>
                    </a:ext>
                  </a:extLst>
                </a:gridCol>
                <a:gridCol w="970299">
                  <a:extLst>
                    <a:ext uri="{9D8B030D-6E8A-4147-A177-3AD203B41FA5}">
                      <a16:colId xmlns="" xmlns:a16="http://schemas.microsoft.com/office/drawing/2014/main" val="2071377247"/>
                    </a:ext>
                  </a:extLst>
                </a:gridCol>
                <a:gridCol w="970299">
                  <a:extLst>
                    <a:ext uri="{9D8B030D-6E8A-4147-A177-3AD203B41FA5}">
                      <a16:colId xmlns="" xmlns:a16="http://schemas.microsoft.com/office/drawing/2014/main" val="584965958"/>
                    </a:ext>
                  </a:extLst>
                </a:gridCol>
              </a:tblGrid>
              <a:tr h="29727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SINIESTRALIDAD </a:t>
                      </a:r>
                      <a:r>
                        <a:rPr kumimoji="0" lang="es-ES" altLang="zh-CN" sz="1000" b="1" i="0" u="none" strike="noStrike" cap="none" normalizeH="0" baseline="0" dirty="0" err="1">
                          <a:ln>
                            <a:noFill/>
                          </a:ln>
                          <a:solidFill>
                            <a:schemeClr val="tx1"/>
                          </a:solidFill>
                          <a:effectLst/>
                          <a:latin typeface="Open sans light"/>
                          <a:ea typeface="Open Sans" charset="0"/>
                          <a:cs typeface="Open sans light"/>
                        </a:rPr>
                        <a:t>CdA</a:t>
                      </a:r>
                      <a:r>
                        <a:rPr kumimoji="0" lang="es-ES" altLang="zh-CN" sz="1000" b="1" i="0" u="none" strike="noStrike" cap="none" normalizeH="0" baseline="0" dirty="0">
                          <a:ln>
                            <a:noFill/>
                          </a:ln>
                          <a:solidFill>
                            <a:schemeClr val="tx1"/>
                          </a:solidFill>
                          <a:effectLst/>
                          <a:latin typeface="Open sans light"/>
                          <a:ea typeface="Open Sans" charset="0"/>
                          <a:cs typeface="Open sans light"/>
                        </a:rPr>
                        <a:t> </a:t>
                      </a:r>
                      <a:r>
                        <a:rPr kumimoji="0" lang="es-ES" altLang="zh-CN" sz="1000" b="1" i="0" u="none" strike="noStrike" cap="none" normalizeH="0" baseline="0" dirty="0">
                          <a:ln>
                            <a:noFill/>
                          </a:ln>
                          <a:solidFill>
                            <a:schemeClr val="bg1">
                              <a:lumMod val="50000"/>
                            </a:schemeClr>
                          </a:solidFill>
                          <a:effectLst/>
                          <a:latin typeface="Open sans light"/>
                          <a:ea typeface="Open Sans" charset="0"/>
                          <a:cs typeface="Open sans light"/>
                        </a:rPr>
                        <a:t>[403-2]</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Light" charset="0"/>
                          <a:cs typeface="Open sans light"/>
                        </a:rPr>
                        <a:t>2013</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Light" charset="0"/>
                          <a:cs typeface="Open sans light"/>
                        </a:rPr>
                        <a:t>2014</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Light" charset="0"/>
                          <a:cs typeface="Open sans light"/>
                        </a:rPr>
                        <a:t>2015</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Light" charset="0"/>
                          <a:cs typeface="Open sans light"/>
                        </a:rPr>
                        <a:t>2016</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Light" charset="0"/>
                          <a:cs typeface="Open sans light"/>
                        </a:rPr>
                        <a:t>2017</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Light" charset="0"/>
                          <a:cs typeface="Open sans light"/>
                        </a:rPr>
                        <a:t>2018</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290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Núm. Medio empleados</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31</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30</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31</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33</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33</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32</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4456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Total accidentes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Con baja laboral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Sin baja laboral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In itinere</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4</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0</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0</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4</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0</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0</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0</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4832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a:ln>
                            <a:noFill/>
                          </a:ln>
                          <a:solidFill>
                            <a:schemeClr val="tx1"/>
                          </a:solidFill>
                          <a:effectLst/>
                          <a:latin typeface="Open sans light"/>
                          <a:ea typeface="Open Sans Light" charset="0"/>
                          <a:cs typeface="Open sans light"/>
                        </a:rPr>
                        <a:t>Índice incidencia</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3,28%</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a:ln>
                            <a:noFill/>
                          </a:ln>
                          <a:solidFill>
                            <a:schemeClr val="tx1"/>
                          </a:solidFill>
                          <a:effectLst/>
                          <a:latin typeface="Open sans light"/>
                          <a:ea typeface="Open Sans Light" charset="0"/>
                          <a:cs typeface="Open sans light"/>
                        </a:rPr>
                        <a:t>5,02%</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9,73%</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6,27%</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3,19%</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3,08%</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3496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Días de baja </a:t>
                      </a:r>
                      <a:r>
                        <a:rPr kumimoji="0" lang="es-ES" altLang="zh-CN" sz="1000" b="1" i="0" u="none" strike="noStrike" cap="none" normalizeH="0" baseline="0" dirty="0">
                          <a:ln>
                            <a:noFill/>
                          </a:ln>
                          <a:solidFill>
                            <a:schemeClr val="bg1">
                              <a:lumMod val="50000"/>
                            </a:schemeClr>
                          </a:solidFill>
                          <a:effectLst/>
                          <a:latin typeface="Open sans light"/>
                          <a:ea typeface="Open Sans Light" charset="0"/>
                          <a:cs typeface="Open sans light"/>
                        </a:rPr>
                        <a:t>[403-2]</a:t>
                      </a:r>
                    </a:p>
                  </a:txBody>
                  <a:tcPr marL="91463" marR="91463" marT="45690" marB="456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3">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Total de 22 días en los 3 años (promedio de 7 días al año)</a:t>
                      </a:r>
                    </a:p>
                  </a:txBody>
                  <a:tcPr marL="91463" marR="91463" marT="45690" marB="456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s-ES_tradnl"/>
                    </a:p>
                  </a:txBody>
                  <a:tcPr/>
                </a:tc>
                <a:tc hMerge="1">
                  <a:txBody>
                    <a:bodyPr/>
                    <a:lstStyle/>
                    <a:p>
                      <a:endParaRPr lang="es-ES_tradnl"/>
                    </a:p>
                  </a:txBody>
                  <a:tcPr>
                    <a:lnL w="12700" cmpd="sng">
                      <a:noFill/>
                      <a:prstDash val="solid"/>
                    </a:lnL>
                    <a:lnT w="6350" cap="flat" cmpd="sng" algn="ctr">
                      <a:solidFill>
                        <a:srgbClr val="C00000"/>
                      </a:solidFill>
                      <a:prstDash val="solid"/>
                      <a:round/>
                      <a:headEnd type="none" w="med" len="med"/>
                      <a:tailEnd type="none" w="med" len="med"/>
                    </a:lnT>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21 d.</a:t>
                      </a:r>
                    </a:p>
                  </a:txBody>
                  <a:tcPr marL="91463" marR="91463" marT="45690" marB="456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337 d.</a:t>
                      </a:r>
                    </a:p>
                  </a:txBody>
                  <a:tcPr marL="91463" marR="91463" marT="45690" marB="456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7 d.</a:t>
                      </a:r>
                    </a:p>
                  </a:txBody>
                  <a:tcPr marL="91463" marR="91463" marT="45690" marB="456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6" name="Contenidor de número de diapositiva 5">
            <a:extLst>
              <a:ext uri="{FF2B5EF4-FFF2-40B4-BE49-F238E27FC236}">
                <a16:creationId xmlns="" xmlns:a16="http://schemas.microsoft.com/office/drawing/2014/main" id="{8ADC2885-C47A-4401-9DD3-7086C72CA6E5}"/>
              </a:ext>
            </a:extLst>
          </p:cNvPr>
          <p:cNvSpPr>
            <a:spLocks noGrp="1"/>
          </p:cNvSpPr>
          <p:nvPr>
            <p:ph type="sldNum" sz="quarter" idx="12"/>
          </p:nvPr>
        </p:nvSpPr>
        <p:spPr/>
        <p:txBody>
          <a:bodyPr/>
          <a:lstStyle/>
          <a:p>
            <a:fld id="{F0FEA6CD-AE7E-1C4C-8601-588E90DB12A2}" type="slidenum">
              <a:rPr lang="es-ES_tradnl" smtClean="0"/>
              <a:t>24</a:t>
            </a:fld>
            <a:endParaRPr lang="es-ES_tradnl"/>
          </a:p>
        </p:txBody>
      </p:sp>
    </p:spTree>
    <p:extLst>
      <p:ext uri="{BB962C8B-B14F-4D97-AF65-F5344CB8AC3E}">
        <p14:creationId xmlns:p14="http://schemas.microsoft.com/office/powerpoint/2010/main" val="51801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054"/>
          <a:stretch/>
        </p:blipFill>
        <p:spPr>
          <a:xfrm>
            <a:off x="0" y="0"/>
            <a:ext cx="4016829" cy="6858000"/>
          </a:xfrm>
          <a:prstGeom prst="rect">
            <a:avLst/>
          </a:prstGeom>
        </p:spPr>
      </p:pic>
      <p:sp>
        <p:nvSpPr>
          <p:cNvPr id="8" name="Rectangle 141"/>
          <p:cNvSpPr txBox="1">
            <a:spLocks noChangeArrowheads="1"/>
          </p:cNvSpPr>
          <p:nvPr/>
        </p:nvSpPr>
        <p:spPr>
          <a:xfrm>
            <a:off x="4500000" y="1080000"/>
            <a:ext cx="6679089" cy="270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altLang="ca-ES" sz="1200" dirty="0">
                <a:latin typeface="Open sans light"/>
                <a:ea typeface="Open Sans Light" charset="0"/>
                <a:cs typeface="Open sans light"/>
              </a:rPr>
              <a:t>Para la empresa son las personas que la forman y el clima que se respira, y por ello incide en la motivación del personal, logrando un alto grado de participación activa. La formación y el desarrollo dentro de la organización son pilares básicos de la gestión de los recursos humanos. Esto permite a trabajadores/as la posibilidad de aprender y desarrollar sus capacidades. </a:t>
            </a:r>
          </a:p>
          <a:p>
            <a:pPr marL="0" indent="0">
              <a:lnSpc>
                <a:spcPct val="100000"/>
              </a:lnSpc>
              <a:buNone/>
            </a:pPr>
            <a:r>
              <a:rPr lang="es-ES_tradnl" altLang="ca-ES" sz="1200" dirty="0">
                <a:latin typeface="Open sans light"/>
                <a:ea typeface="Open Sans Light" charset="0"/>
                <a:cs typeface="Open sans light"/>
              </a:rPr>
              <a:t>La </a:t>
            </a:r>
            <a:r>
              <a:rPr lang="es-ES_tradnl" altLang="ca-ES" sz="1200" b="1" dirty="0">
                <a:latin typeface="Open sans light"/>
                <a:ea typeface="Open Sans" charset="0"/>
                <a:cs typeface="Open sans light"/>
              </a:rPr>
              <a:t>formación</a:t>
            </a:r>
            <a:r>
              <a:rPr lang="es-ES_tradnl" altLang="ca-ES" sz="1200" dirty="0">
                <a:latin typeface="Open sans light"/>
                <a:ea typeface="Open Sans Light" charset="0"/>
                <a:cs typeface="Open sans light"/>
              </a:rPr>
              <a:t> del personal se determina por necesidades globales y comunes, a futuro está el trabajar planes de carrera individual. </a:t>
            </a:r>
          </a:p>
          <a:p>
            <a:pPr marL="0" indent="0">
              <a:lnSpc>
                <a:spcPct val="100000"/>
              </a:lnSpc>
              <a:buNone/>
            </a:pPr>
            <a:r>
              <a:rPr lang="es-ES_tradnl" altLang="ca-ES" sz="1200" dirty="0">
                <a:latin typeface="Open sans light"/>
                <a:ea typeface="Open Sans Light" charset="0"/>
                <a:cs typeface="Open sans light"/>
              </a:rPr>
              <a:t>En relación con la </a:t>
            </a:r>
            <a:r>
              <a:rPr lang="es-ES_tradnl" altLang="ca-ES" sz="1200" b="1" dirty="0">
                <a:latin typeface="Open sans light"/>
                <a:ea typeface="Open Sans Light" charset="0"/>
                <a:cs typeface="Open sans light"/>
              </a:rPr>
              <a:t>sensibilización en </a:t>
            </a:r>
            <a:r>
              <a:rPr lang="es-ES_tradnl" altLang="ca-ES" sz="1200" b="1" dirty="0" err="1">
                <a:latin typeface="Open sans light"/>
                <a:ea typeface="Open Sans Light" charset="0"/>
                <a:cs typeface="Open sans light"/>
              </a:rPr>
              <a:t>RSC</a:t>
            </a:r>
            <a:r>
              <a:rPr lang="es-ES_tradnl" altLang="ca-ES" sz="1200" b="1" dirty="0">
                <a:latin typeface="Open sans light"/>
                <a:ea typeface="Open Sans Light" charset="0"/>
                <a:cs typeface="Open sans light"/>
              </a:rPr>
              <a:t> </a:t>
            </a:r>
            <a:r>
              <a:rPr lang="es-ES_tradnl" altLang="ca-ES" sz="1200" dirty="0">
                <a:latin typeface="Open sans light"/>
                <a:ea typeface="Open Sans Light" charset="0"/>
                <a:cs typeface="Open sans light"/>
              </a:rPr>
              <a:t>cabe destacar que se ha entregado a todo el personal el código de conducta, así como se ha empezado a entregar junto con el contrato y la documentación de acogida de nuevas incorporaciones.</a:t>
            </a:r>
          </a:p>
          <a:p>
            <a:pPr marL="0" indent="0">
              <a:lnSpc>
                <a:spcPct val="100000"/>
              </a:lnSpc>
              <a:buNone/>
            </a:pPr>
            <a:r>
              <a:rPr lang="es-ES_tradnl" altLang="ca-ES" sz="1200" dirty="0">
                <a:latin typeface="Open sans light"/>
                <a:ea typeface="Open Sans Light" charset="0"/>
                <a:cs typeface="Open sans light"/>
              </a:rPr>
              <a:t>Anualmente se realiza una </a:t>
            </a:r>
            <a:r>
              <a:rPr lang="es-ES_tradnl" altLang="ca-ES" sz="1200" b="1" dirty="0">
                <a:latin typeface="Open sans light"/>
                <a:ea typeface="Open Sans" charset="0"/>
                <a:cs typeface="Open sans light"/>
              </a:rPr>
              <a:t>evaluación periódica </a:t>
            </a:r>
            <a:r>
              <a:rPr lang="es-ES_tradnl" altLang="ca-ES" sz="1200" dirty="0">
                <a:latin typeface="Open sans light"/>
                <a:ea typeface="Open Sans Light" charset="0"/>
                <a:cs typeface="Open sans light"/>
              </a:rPr>
              <a:t>con cada persona, medie o no remuneración variable. La formación es tanto técnica como en desarrollo de habilidades.</a:t>
            </a:r>
          </a:p>
        </p:txBody>
      </p:sp>
      <p:sp>
        <p:nvSpPr>
          <p:cNvPr id="10" name="CuadroTexto 9"/>
          <p:cNvSpPr txBox="1"/>
          <p:nvPr/>
        </p:nvSpPr>
        <p:spPr>
          <a:xfrm>
            <a:off x="2603361" y="2890391"/>
            <a:ext cx="1013181" cy="738664"/>
          </a:xfrm>
          <a:prstGeom prst="rect">
            <a:avLst/>
          </a:prstGeom>
          <a:noFill/>
        </p:spPr>
        <p:txBody>
          <a:bodyPr wrap="none" rtlCol="0">
            <a:spAutoFit/>
          </a:bodyPr>
          <a:lstStyle/>
          <a:p>
            <a:pPr algn="r"/>
            <a:r>
              <a:rPr lang="es-ES" altLang="ca-ES" sz="1400" dirty="0">
                <a:solidFill>
                  <a:schemeClr val="bg1"/>
                </a:solidFill>
                <a:latin typeface="Open Sans Light" charset="0"/>
                <a:ea typeface="Open Sans Light" charset="0"/>
                <a:cs typeface="Open Sans Light" charset="0"/>
              </a:rPr>
              <a:t>Desarrollo</a:t>
            </a:r>
          </a:p>
          <a:p>
            <a:pPr algn="r"/>
            <a:r>
              <a:rPr lang="es-ES" altLang="ca-ES" sz="1400" dirty="0">
                <a:solidFill>
                  <a:schemeClr val="bg1"/>
                </a:solidFill>
                <a:latin typeface="Open Sans Light" charset="0"/>
                <a:ea typeface="Open Sans Light" charset="0"/>
                <a:cs typeface="Open Sans Light" charset="0"/>
              </a:rPr>
              <a:t>del talento</a:t>
            </a:r>
          </a:p>
          <a:p>
            <a:pPr algn="r"/>
            <a:r>
              <a:rPr lang="es-ES" altLang="ca-ES" sz="1400" dirty="0">
                <a:solidFill>
                  <a:schemeClr val="bg1"/>
                </a:solidFill>
                <a:latin typeface="Open Sans Light" charset="0"/>
                <a:ea typeface="Open Sans Light" charset="0"/>
                <a:cs typeface="Open Sans Light" charset="0"/>
              </a:rPr>
              <a:t>humano</a:t>
            </a:r>
            <a:endParaRPr lang="es-ES_tradnl" sz="1400" dirty="0">
              <a:solidFill>
                <a:schemeClr val="bg1"/>
              </a:solidFill>
              <a:latin typeface="Open Sans Light" charset="0"/>
              <a:ea typeface="Open Sans Light" charset="0"/>
              <a:cs typeface="Open Sans Light" charset="0"/>
            </a:endParaRPr>
          </a:p>
        </p:txBody>
      </p:sp>
      <p:graphicFrame>
        <p:nvGraphicFramePr>
          <p:cNvPr id="7" name="Group 250">
            <a:extLst>
              <a:ext uri="{FF2B5EF4-FFF2-40B4-BE49-F238E27FC236}">
                <a16:creationId xmlns="" xmlns:a16="http://schemas.microsoft.com/office/drawing/2014/main" id="{B5615730-A0AD-47D3-964A-7E27E1FD2D5E}"/>
              </a:ext>
            </a:extLst>
          </p:cNvPr>
          <p:cNvGraphicFramePr>
            <a:graphicFrameLocks noGrp="1"/>
          </p:cNvGraphicFramePr>
          <p:nvPr>
            <p:extLst>
              <p:ext uri="{D42A27DB-BD31-4B8C-83A1-F6EECF244321}">
                <p14:modId xmlns:p14="http://schemas.microsoft.com/office/powerpoint/2010/main" val="1972896649"/>
              </p:ext>
            </p:extLst>
          </p:nvPr>
        </p:nvGraphicFramePr>
        <p:xfrm>
          <a:off x="4500000" y="4189063"/>
          <a:ext cx="4259766" cy="1554416"/>
        </p:xfrm>
        <a:graphic>
          <a:graphicData uri="http://schemas.openxmlformats.org/drawingml/2006/table">
            <a:tbl>
              <a:tblPr/>
              <a:tblGrid>
                <a:gridCol w="1572322">
                  <a:extLst>
                    <a:ext uri="{9D8B030D-6E8A-4147-A177-3AD203B41FA5}">
                      <a16:colId xmlns="" xmlns:a16="http://schemas.microsoft.com/office/drawing/2014/main" val="20000"/>
                    </a:ext>
                  </a:extLst>
                </a:gridCol>
                <a:gridCol w="1343722">
                  <a:extLst>
                    <a:ext uri="{9D8B030D-6E8A-4147-A177-3AD203B41FA5}">
                      <a16:colId xmlns="" xmlns:a16="http://schemas.microsoft.com/office/drawing/2014/main" val="20001"/>
                    </a:ext>
                  </a:extLst>
                </a:gridCol>
                <a:gridCol w="1343722">
                  <a:extLst>
                    <a:ext uri="{9D8B030D-6E8A-4147-A177-3AD203B41FA5}">
                      <a16:colId xmlns="" xmlns:a16="http://schemas.microsoft.com/office/drawing/2014/main" val="856653440"/>
                    </a:ext>
                  </a:extLst>
                </a:gridCol>
              </a:tblGrid>
              <a:tr h="33324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DESCRIPCIÓN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DEL CURSO</a:t>
                      </a:r>
                    </a:p>
                  </a:txBody>
                  <a:tcPr marT="45704" marB="45704"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gridSpan="2">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TOTAL HORAS PARTICIPANTES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2018                             2017</a:t>
                      </a:r>
                    </a:p>
                  </a:txBody>
                  <a:tcPr marT="45704" marB="45704"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altLang="zh-CN" sz="1000" b="1" i="0" u="none" strike="noStrike" cap="none" normalizeH="0" baseline="0" dirty="0">
                        <a:ln>
                          <a:noFill/>
                        </a:ln>
                        <a:solidFill>
                          <a:schemeClr val="tx1"/>
                        </a:solidFill>
                        <a:effectLst/>
                        <a:latin typeface="Open sans light"/>
                        <a:ea typeface="Open Sans" charset="0"/>
                        <a:cs typeface="Open sans light"/>
                      </a:endParaRPr>
                    </a:p>
                  </a:txBody>
                  <a:tcPr marT="45704" marB="45704"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4612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Inglés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Italiano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err="1">
                          <a:ln>
                            <a:noFill/>
                          </a:ln>
                          <a:solidFill>
                            <a:schemeClr val="tx1"/>
                          </a:solidFill>
                          <a:effectLst/>
                          <a:latin typeface="Open sans light"/>
                          <a:ea typeface="Open Sans Light" charset="0"/>
                          <a:cs typeface="Open sans light"/>
                        </a:rPr>
                        <a:t>Ofimatica</a:t>
                      </a: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 </a:t>
                      </a:r>
                      <a:r>
                        <a:rPr kumimoji="0" lang="es-ES" altLang="zh-CN" sz="1000" b="0" i="0" u="none" strike="noStrike" cap="none" normalizeH="0" baseline="0" dirty="0" err="1">
                          <a:ln>
                            <a:noFill/>
                          </a:ln>
                          <a:solidFill>
                            <a:schemeClr val="tx1"/>
                          </a:solidFill>
                          <a:effectLst/>
                          <a:latin typeface="Open sans light"/>
                          <a:ea typeface="Open Sans Light" charset="0"/>
                          <a:cs typeface="Open sans light"/>
                        </a:rPr>
                        <a:t>Informatica</a:t>
                      </a: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Mejoras Competenciales Individuales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Horas de formación</a:t>
                      </a:r>
                    </a:p>
                  </a:txBody>
                  <a:tcPr marT="45704" marB="45704"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928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270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1288</a:t>
                      </a:r>
                    </a:p>
                  </a:txBody>
                  <a:tcPr marT="45704" marB="45704"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24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135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159</a:t>
                      </a:r>
                    </a:p>
                  </a:txBody>
                  <a:tcPr marT="45704" marB="45704"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9" name="AutoShape 161">
            <a:extLst>
              <a:ext uri="{FF2B5EF4-FFF2-40B4-BE49-F238E27FC236}">
                <a16:creationId xmlns="" xmlns:a16="http://schemas.microsoft.com/office/drawing/2014/main" id="{3ED6B771-3501-4CD9-AC28-F457FA8AA029}"/>
              </a:ext>
            </a:extLst>
          </p:cNvPr>
          <p:cNvSpPr>
            <a:spLocks noChangeArrowheads="1"/>
          </p:cNvSpPr>
          <p:nvPr/>
        </p:nvSpPr>
        <p:spPr bwMode="auto">
          <a:xfrm>
            <a:off x="9242938" y="4527706"/>
            <a:ext cx="1936152" cy="953453"/>
          </a:xfrm>
          <a:prstGeom prst="roundRect">
            <a:avLst>
              <a:gd name="adj" fmla="val 16667"/>
            </a:avLst>
          </a:prstGeom>
          <a:solidFill>
            <a:srgbClr val="C00000">
              <a:alpha val="8000"/>
            </a:srgbClr>
          </a:solidFill>
          <a:ln w="9525">
            <a:noFill/>
            <a:round/>
            <a:headEnd/>
            <a:tailEnd/>
          </a:ln>
          <a:effectLst/>
        </p:spPr>
        <p:txBody>
          <a:bodyPr wrap="square" anchor="b">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000" b="1" dirty="0">
                <a:solidFill>
                  <a:srgbClr val="C00000"/>
                </a:solidFill>
                <a:latin typeface="Open Sans light"/>
                <a:ea typeface="Open Sans" charset="0"/>
                <a:cs typeface="Open Sans light"/>
              </a:rPr>
              <a:t>CARRERA PROFESIONAL</a:t>
            </a:r>
          </a:p>
          <a:p>
            <a:pPr eaLnBrk="1" hangingPunct="1"/>
            <a:r>
              <a:rPr lang="es-ES" altLang="ca-ES" sz="1000" dirty="0">
                <a:solidFill>
                  <a:srgbClr val="C00000"/>
                </a:solidFill>
                <a:latin typeface="Open Sans light"/>
                <a:ea typeface="Open Sans" charset="0"/>
                <a:cs typeface="Open Sans light"/>
              </a:rPr>
              <a:t>La formación este año se ha basado en los idiomas y la mejora de las competencias ofimáticas.</a:t>
            </a:r>
          </a:p>
        </p:txBody>
      </p:sp>
      <p:sp>
        <p:nvSpPr>
          <p:cNvPr id="6" name="Contenidor de número de diapositiva 5">
            <a:extLst>
              <a:ext uri="{FF2B5EF4-FFF2-40B4-BE49-F238E27FC236}">
                <a16:creationId xmlns="" xmlns:a16="http://schemas.microsoft.com/office/drawing/2014/main" id="{D1547E89-6959-4890-9436-DE7F85E073A0}"/>
              </a:ext>
            </a:extLst>
          </p:cNvPr>
          <p:cNvSpPr>
            <a:spLocks noGrp="1"/>
          </p:cNvSpPr>
          <p:nvPr>
            <p:ph type="sldNum" sz="quarter" idx="12"/>
          </p:nvPr>
        </p:nvSpPr>
        <p:spPr/>
        <p:txBody>
          <a:bodyPr/>
          <a:lstStyle/>
          <a:p>
            <a:fld id="{F0FEA6CD-AE7E-1C4C-8601-588E90DB12A2}" type="slidenum">
              <a:rPr lang="es-ES_tradnl" smtClean="0"/>
              <a:t>25</a:t>
            </a:fld>
            <a:endParaRPr lang="es-ES_tradnl"/>
          </a:p>
        </p:txBody>
      </p:sp>
    </p:spTree>
    <p:extLst>
      <p:ext uri="{BB962C8B-B14F-4D97-AF65-F5344CB8AC3E}">
        <p14:creationId xmlns:p14="http://schemas.microsoft.com/office/powerpoint/2010/main" val="35464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6786"/>
          <a:stretch/>
        </p:blipFill>
        <p:spPr>
          <a:xfrm>
            <a:off x="0" y="0"/>
            <a:ext cx="4049486" cy="6858000"/>
          </a:xfrm>
          <a:prstGeom prst="rect">
            <a:avLst/>
          </a:prstGeom>
        </p:spPr>
      </p:pic>
      <p:sp>
        <p:nvSpPr>
          <p:cNvPr id="12" name="CuadroTexto 11"/>
          <p:cNvSpPr txBox="1"/>
          <p:nvPr/>
        </p:nvSpPr>
        <p:spPr>
          <a:xfrm>
            <a:off x="1927553" y="3105835"/>
            <a:ext cx="1688989" cy="523220"/>
          </a:xfrm>
          <a:prstGeom prst="rect">
            <a:avLst/>
          </a:prstGeom>
          <a:noFill/>
        </p:spPr>
        <p:txBody>
          <a:bodyPr wrap="none" rtlCol="0" anchor="b" anchorCtr="0">
            <a:spAutoFit/>
          </a:bodyPr>
          <a:lstStyle/>
          <a:p>
            <a:pPr algn="r"/>
            <a:r>
              <a:rPr lang="es-ES" altLang="ca-ES" sz="1400" dirty="0">
                <a:solidFill>
                  <a:schemeClr val="bg1"/>
                </a:solidFill>
                <a:latin typeface="Open Sans Light" charset="0"/>
                <a:ea typeface="Open Sans Light" charset="0"/>
                <a:cs typeface="Open Sans Light" charset="0"/>
              </a:rPr>
              <a:t>Comunidad:</a:t>
            </a:r>
            <a:br>
              <a:rPr lang="es-ES" altLang="ca-ES" sz="1400" dirty="0">
                <a:solidFill>
                  <a:schemeClr val="bg1"/>
                </a:solidFill>
                <a:latin typeface="Open Sans Light" charset="0"/>
                <a:ea typeface="Open Sans Light" charset="0"/>
                <a:cs typeface="Open Sans Light" charset="0"/>
              </a:rPr>
            </a:br>
            <a:r>
              <a:rPr lang="es-ES" altLang="ca-ES" sz="1400" dirty="0">
                <a:solidFill>
                  <a:schemeClr val="bg1"/>
                </a:solidFill>
                <a:latin typeface="Open Sans Light" charset="0"/>
                <a:ea typeface="Open Sans Light" charset="0"/>
                <a:cs typeface="Open Sans Light" charset="0"/>
              </a:rPr>
              <a:t>Apoyo a la infancia</a:t>
            </a:r>
            <a:endParaRPr lang="es-ES_tradnl" sz="1400" dirty="0">
              <a:solidFill>
                <a:schemeClr val="bg1"/>
              </a:solidFill>
              <a:latin typeface="Open Sans Light" charset="0"/>
              <a:ea typeface="Open Sans Light" charset="0"/>
              <a:cs typeface="Open Sans Light" charset="0"/>
            </a:endParaRPr>
          </a:p>
        </p:txBody>
      </p:sp>
      <p:sp>
        <p:nvSpPr>
          <p:cNvPr id="7" name="Rectangle 141">
            <a:extLst>
              <a:ext uri="{FF2B5EF4-FFF2-40B4-BE49-F238E27FC236}">
                <a16:creationId xmlns="" xmlns:a16="http://schemas.microsoft.com/office/drawing/2014/main" id="{8CAE9354-CD5A-48DD-A7EF-A4A0711BF750}"/>
              </a:ext>
            </a:extLst>
          </p:cNvPr>
          <p:cNvSpPr txBox="1">
            <a:spLocks noChangeArrowheads="1"/>
          </p:cNvSpPr>
          <p:nvPr/>
        </p:nvSpPr>
        <p:spPr>
          <a:xfrm>
            <a:off x="4500000" y="1080000"/>
            <a:ext cx="6679089" cy="4537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altLang="ca-ES" sz="1200" dirty="0">
                <a:latin typeface="Open sans light"/>
                <a:ea typeface="Open Sans Light" charset="0"/>
                <a:cs typeface="Open sans light"/>
              </a:rPr>
              <a:t>Se colabora con una aportación anual con </a:t>
            </a:r>
            <a:r>
              <a:rPr lang="es-ES_tradnl" altLang="ca-ES" sz="1200" b="1" dirty="0">
                <a:latin typeface="Open sans light"/>
                <a:ea typeface="Open Sans Light" charset="0"/>
                <a:cs typeface="Open sans light"/>
              </a:rPr>
              <a:t>Cáritas en el </a:t>
            </a:r>
            <a:r>
              <a:rPr lang="es-ES" altLang="ca-ES" sz="1200" b="1" dirty="0">
                <a:latin typeface="Open sans light"/>
                <a:ea typeface="Open Sans Light" charset="0"/>
                <a:cs typeface="Open sans light"/>
              </a:rPr>
              <a:t>Proyecto PAIDÓS </a:t>
            </a:r>
            <a:r>
              <a:rPr lang="es-ES" altLang="ca-ES" sz="1200" dirty="0">
                <a:latin typeface="Open sans light"/>
                <a:ea typeface="Open Sans Light" charset="0"/>
                <a:cs typeface="Open sans light"/>
              </a:rPr>
              <a:t>(de Atención Integral e Integrada de la Pobreza Infantil), que tiene como objetivo paliar los efectos de la pobreza infantil y prevenir los factores de cronificación mediante un trabajo intensivo, integral e integrado con las familias, los agentes sociales y la comunidad.</a:t>
            </a:r>
          </a:p>
          <a:p>
            <a:pPr marL="0" indent="0">
              <a:lnSpc>
                <a:spcPct val="100000"/>
              </a:lnSpc>
              <a:buNone/>
            </a:pPr>
            <a:r>
              <a:rPr lang="es-ES" altLang="ca-ES" sz="1200" dirty="0">
                <a:latin typeface="Open sans light"/>
                <a:ea typeface="Open Sans Light" charset="0"/>
                <a:cs typeface="Open sans light"/>
              </a:rPr>
              <a:t>Para la realización de este proyecto, Cáritas ha promovido la acción en red de diversas entidades públicas y privadas. </a:t>
            </a:r>
          </a:p>
          <a:p>
            <a:pPr marL="0" indent="0">
              <a:lnSpc>
                <a:spcPct val="100000"/>
              </a:lnSpc>
              <a:buNone/>
            </a:pPr>
            <a:r>
              <a:rPr lang="es-ES" altLang="ca-ES" sz="1200" dirty="0">
                <a:latin typeface="Open sans light"/>
                <a:ea typeface="Open Sans Light" charset="0"/>
                <a:cs typeface="Open sans light"/>
              </a:rPr>
              <a:t>La acción del proyecto PAIDÓS se va a focalizar en las </a:t>
            </a:r>
            <a:r>
              <a:rPr lang="es-ES" altLang="ca-ES" sz="1200" b="1" dirty="0">
                <a:latin typeface="Open sans light"/>
                <a:ea typeface="Open Sans Light" charset="0"/>
                <a:cs typeface="Open sans light"/>
              </a:rPr>
              <a:t>familias con niños/as de 0 a 6 años en situación de pobreza</a:t>
            </a:r>
            <a:r>
              <a:rPr lang="es-ES" altLang="ca-ES" sz="1200" dirty="0">
                <a:latin typeface="Open sans light"/>
                <a:ea typeface="Open Sans Light" charset="0"/>
                <a:cs typeface="Open sans light"/>
              </a:rPr>
              <a:t>, con dificultades para cuidar de los hijos y las hijas y que pueden presentar otras necesidades importantes no cubiertas. El trabajo con las familias se aborda desde los ámbitos socioeducativo, psicoterapéutico y comunitario para aumentar los factores de protección y resiliencia de la niñez; incrementar las competencias parentales; y facilitar la vinculación de las familias con su entorno más cercano.</a:t>
            </a:r>
          </a:p>
          <a:p>
            <a:pPr marL="0" indent="0">
              <a:lnSpc>
                <a:spcPct val="100000"/>
              </a:lnSpc>
              <a:buNone/>
            </a:pPr>
            <a:r>
              <a:rPr lang="es-ES_tradnl" altLang="ca-ES" sz="1200" dirty="0">
                <a:latin typeface="Open sans light"/>
                <a:ea typeface="Open Sans Light" charset="0"/>
                <a:cs typeface="Open sans light"/>
              </a:rPr>
              <a:t>En la actualidad el Proyecto PAIDÓS dispone de un total de </a:t>
            </a:r>
            <a:r>
              <a:rPr lang="es-ES_tradnl" altLang="ca-ES" sz="1200" b="1" dirty="0">
                <a:latin typeface="Open sans light"/>
                <a:ea typeface="Open Sans Light" charset="0"/>
                <a:cs typeface="Open sans light"/>
              </a:rPr>
              <a:t>7 centros</a:t>
            </a:r>
            <a:r>
              <a:rPr lang="es-ES_tradnl" altLang="ca-ES" sz="1200" dirty="0">
                <a:latin typeface="Open sans light"/>
                <a:ea typeface="Open Sans Light" charset="0"/>
                <a:cs typeface="Open sans light"/>
              </a:rPr>
              <a:t>, cada uno de los cuáles con distinto enfoque </a:t>
            </a:r>
            <a:r>
              <a:rPr lang="es-ES_tradnl" altLang="ca-ES" sz="1200" b="1" dirty="0">
                <a:solidFill>
                  <a:schemeClr val="bg1">
                    <a:lumMod val="50000"/>
                  </a:schemeClr>
                </a:solidFill>
                <a:latin typeface="Open sans light"/>
                <a:ea typeface="Open Sans Light" charset="0"/>
                <a:cs typeface="Open sans light"/>
              </a:rPr>
              <a:t>[413-1]</a:t>
            </a:r>
            <a:r>
              <a:rPr lang="es-ES_tradnl" altLang="ca-ES" sz="1200" dirty="0">
                <a:latin typeface="Open sans light"/>
                <a:ea typeface="Open Sans Light" charset="0"/>
                <a:cs typeface="Open sans light"/>
              </a:rPr>
              <a:t>.</a:t>
            </a:r>
          </a:p>
        </p:txBody>
      </p:sp>
      <p:pic>
        <p:nvPicPr>
          <p:cNvPr id="8" name="Imatge 7">
            <a:extLst>
              <a:ext uri="{FF2B5EF4-FFF2-40B4-BE49-F238E27FC236}">
                <a16:creationId xmlns="" xmlns:a16="http://schemas.microsoft.com/office/drawing/2014/main" id="{DAC3C754-585C-45B6-87CB-46A31B7FEBBF}"/>
              </a:ext>
            </a:extLst>
          </p:cNvPr>
          <p:cNvPicPr>
            <a:picLocks noChangeAspect="1"/>
          </p:cNvPicPr>
          <p:nvPr/>
        </p:nvPicPr>
        <p:blipFill>
          <a:blip r:embed="rId3"/>
          <a:stretch>
            <a:fillRect/>
          </a:stretch>
        </p:blipFill>
        <p:spPr>
          <a:xfrm>
            <a:off x="6982294" y="4511175"/>
            <a:ext cx="1714500" cy="1266825"/>
          </a:xfrm>
          <a:prstGeom prst="rect">
            <a:avLst/>
          </a:prstGeom>
        </p:spPr>
      </p:pic>
      <p:sp>
        <p:nvSpPr>
          <p:cNvPr id="6" name="Contenidor de número de diapositiva 5">
            <a:extLst>
              <a:ext uri="{FF2B5EF4-FFF2-40B4-BE49-F238E27FC236}">
                <a16:creationId xmlns="" xmlns:a16="http://schemas.microsoft.com/office/drawing/2014/main" id="{CE1F5972-F951-40B1-8560-B06278D69742}"/>
              </a:ext>
            </a:extLst>
          </p:cNvPr>
          <p:cNvSpPr>
            <a:spLocks noGrp="1"/>
          </p:cNvSpPr>
          <p:nvPr>
            <p:ph type="sldNum" sz="quarter" idx="12"/>
          </p:nvPr>
        </p:nvSpPr>
        <p:spPr/>
        <p:txBody>
          <a:bodyPr/>
          <a:lstStyle/>
          <a:p>
            <a:fld id="{F0FEA6CD-AE7E-1C4C-8601-588E90DB12A2}" type="slidenum">
              <a:rPr lang="es-ES_tradnl" smtClean="0"/>
              <a:t>26</a:t>
            </a:fld>
            <a:endParaRPr lang="es-ES_tradnl"/>
          </a:p>
        </p:txBody>
      </p:sp>
    </p:spTree>
    <p:extLst>
      <p:ext uri="{BB962C8B-B14F-4D97-AF65-F5344CB8AC3E}">
        <p14:creationId xmlns:p14="http://schemas.microsoft.com/office/powerpoint/2010/main" val="2368101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811"/>
          <a:stretch/>
        </p:blipFill>
        <p:spPr>
          <a:xfrm>
            <a:off x="0" y="0"/>
            <a:ext cx="3802566" cy="6858000"/>
          </a:xfrm>
          <a:prstGeom prst="rect">
            <a:avLst/>
          </a:prstGeom>
        </p:spPr>
      </p:pic>
      <p:sp>
        <p:nvSpPr>
          <p:cNvPr id="7" name="CuadroTexto 6"/>
          <p:cNvSpPr txBox="1"/>
          <p:nvPr/>
        </p:nvSpPr>
        <p:spPr>
          <a:xfrm>
            <a:off x="2293018" y="3114760"/>
            <a:ext cx="1323524"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Parámetros</a:t>
            </a:r>
          </a:p>
          <a:p>
            <a:pPr algn="r"/>
            <a:r>
              <a:rPr lang="es-ES" sz="1400" dirty="0">
                <a:solidFill>
                  <a:schemeClr val="bg1"/>
                </a:solidFill>
                <a:latin typeface="Open Sans Light" charset="0"/>
                <a:ea typeface="Open Sans Light" charset="0"/>
                <a:cs typeface="Open Sans Light" charset="0"/>
              </a:rPr>
              <a:t>de la memoria</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3802566" cy="55392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Aft>
                <a:spcPct val="50000"/>
              </a:spcAft>
              <a:buNone/>
            </a:pPr>
            <a:r>
              <a:rPr lang="es-ES" altLang="ca-ES" sz="1200" b="1" dirty="0">
                <a:latin typeface="Open sans light"/>
                <a:ea typeface="Open Sans" charset="0"/>
                <a:cs typeface="Open sans light"/>
              </a:rPr>
              <a:t>PARÁMETROS DE LA MEMORIA</a:t>
            </a:r>
          </a:p>
          <a:p>
            <a:pPr marL="0" indent="0">
              <a:lnSpc>
                <a:spcPct val="100000"/>
              </a:lnSpc>
              <a:spcAft>
                <a:spcPct val="50000"/>
              </a:spcAft>
              <a:buNone/>
            </a:pPr>
            <a:r>
              <a:rPr lang="es-ES" altLang="ca-ES" sz="1200" dirty="0">
                <a:latin typeface="Open sans light"/>
                <a:ea typeface="Open Sans Light" charset="0"/>
                <a:cs typeface="Open sans light"/>
              </a:rPr>
              <a:t>Esta </a:t>
            </a:r>
            <a:r>
              <a:rPr lang="es-ES" altLang="ca-ES" sz="1200" b="1" dirty="0">
                <a:latin typeface="Open sans light"/>
                <a:ea typeface="Open Sans" charset="0"/>
                <a:cs typeface="Open sans light"/>
              </a:rPr>
              <a:t>segunda memoria de </a:t>
            </a:r>
            <a:r>
              <a:rPr lang="es-ES" altLang="ca-ES" sz="1200" b="1" dirty="0" err="1">
                <a:latin typeface="Open sans light"/>
                <a:ea typeface="Open Sans" charset="0"/>
                <a:cs typeface="Open sans light"/>
              </a:rPr>
              <a:t>RSC</a:t>
            </a:r>
            <a:r>
              <a:rPr lang="es-ES" altLang="ca-ES" sz="1200" dirty="0">
                <a:latin typeface="Open sans light"/>
                <a:ea typeface="Open Sans Light" charset="0"/>
                <a:cs typeface="Open sans light"/>
              </a:rPr>
              <a:t> cubre el ejercicio fiscal y natural del año 2018 </a:t>
            </a:r>
            <a:r>
              <a:rPr lang="es-ES" altLang="ca-ES" sz="1200" b="1" dirty="0">
                <a:solidFill>
                  <a:schemeClr val="bg1">
                    <a:lumMod val="50000"/>
                  </a:schemeClr>
                </a:solidFill>
                <a:latin typeface="Open sans light"/>
                <a:ea typeface="Open Sans Light" charset="0"/>
                <a:cs typeface="Open sans light"/>
              </a:rPr>
              <a:t>[102-50</a:t>
            </a:r>
            <a:r>
              <a:rPr lang="es-ES" altLang="ca-ES" sz="1200" b="1" dirty="0">
                <a:solidFill>
                  <a:schemeClr val="bg1">
                    <a:lumMod val="50000"/>
                  </a:schemeClr>
                </a:solidFill>
                <a:latin typeface="Open sans light"/>
              </a:rPr>
              <a:t>]</a:t>
            </a:r>
            <a:r>
              <a:rPr lang="es-ES" altLang="ca-ES" sz="1200" dirty="0">
                <a:latin typeface="Open sans light"/>
              </a:rPr>
              <a:t>, y se compara con la anterior de 2017 </a:t>
            </a:r>
            <a:r>
              <a:rPr lang="es-ES" altLang="ca-ES" sz="1200" b="1" dirty="0">
                <a:solidFill>
                  <a:schemeClr val="bg1">
                    <a:lumMod val="50000"/>
                  </a:schemeClr>
                </a:solidFill>
                <a:latin typeface="Open sans light"/>
                <a:ea typeface="Open Sans Light" charset="0"/>
                <a:cs typeface="Open sans light"/>
              </a:rPr>
              <a:t>[102-51]</a:t>
            </a:r>
            <a:r>
              <a:rPr lang="es-ES" altLang="ca-ES" sz="1200" dirty="0">
                <a:latin typeface="Open sans light"/>
                <a:ea typeface="Open Sans Light" charset="0"/>
                <a:cs typeface="Open sans light"/>
              </a:rPr>
              <a:t>. Su periodicidad es pues anual </a:t>
            </a:r>
            <a:r>
              <a:rPr lang="es-ES" altLang="ca-ES" sz="1200" b="1" dirty="0">
                <a:solidFill>
                  <a:schemeClr val="bg1">
                    <a:lumMod val="50000"/>
                  </a:schemeClr>
                </a:solidFill>
                <a:latin typeface="Open sans light"/>
                <a:ea typeface="Open Sans Light" charset="0"/>
                <a:cs typeface="Open sans light"/>
              </a:rPr>
              <a:t>[102-52]</a:t>
            </a:r>
            <a:r>
              <a:rPr lang="es-ES" altLang="ca-ES" sz="1200" dirty="0">
                <a:latin typeface="Open sans light"/>
                <a:ea typeface="Open Sans Light" charset="0"/>
                <a:cs typeface="Open sans light"/>
              </a:rPr>
              <a:t>.</a:t>
            </a:r>
          </a:p>
          <a:p>
            <a:pPr marL="0" indent="0">
              <a:lnSpc>
                <a:spcPct val="100000"/>
              </a:lnSpc>
              <a:spcAft>
                <a:spcPct val="50000"/>
              </a:spcAft>
              <a:buNone/>
            </a:pPr>
            <a:r>
              <a:rPr lang="es-ES" altLang="ca-ES" sz="1200" b="1" dirty="0">
                <a:latin typeface="Open sans light"/>
                <a:ea typeface="Open Sans" charset="0"/>
                <a:cs typeface="Open sans light"/>
              </a:rPr>
              <a:t>ALCANCE Y COBERTURA </a:t>
            </a:r>
          </a:p>
          <a:p>
            <a:pPr marL="0" indent="0">
              <a:lnSpc>
                <a:spcPct val="100000"/>
              </a:lnSpc>
              <a:spcAft>
                <a:spcPct val="50000"/>
              </a:spcAft>
              <a:buNone/>
            </a:pPr>
            <a:r>
              <a:rPr lang="es-ES" altLang="ca-ES" sz="1200" dirty="0">
                <a:latin typeface="Open sans light"/>
                <a:ea typeface="Open Sans Light" charset="0"/>
                <a:cs typeface="Open sans light"/>
              </a:rPr>
              <a:t>Para la </a:t>
            </a:r>
            <a:r>
              <a:rPr lang="es-ES" altLang="ca-ES" sz="1200" b="1" dirty="0">
                <a:latin typeface="Open sans light"/>
                <a:ea typeface="Open Sans" charset="0"/>
                <a:cs typeface="Open sans light"/>
              </a:rPr>
              <a:t>definición del contenido </a:t>
            </a:r>
            <a:r>
              <a:rPr lang="es-ES" altLang="ca-ES" sz="1200" dirty="0">
                <a:latin typeface="Open sans light"/>
                <a:ea typeface="Open Sans Light" charset="0"/>
                <a:cs typeface="Open sans light"/>
              </a:rPr>
              <a:t>se ha realizado un test interno de materialidad (relevancia), contemplando las tendencias líderes en prácticas de reporte en el sector y empresas afines con el apoyo de consultoría externa experta. Se prevé la incorporación progresiva futura de los grupos de interés en la definición de su contenido </a:t>
            </a:r>
            <a:r>
              <a:rPr lang="es-ES" altLang="ca-ES" sz="1200" b="1" dirty="0">
                <a:solidFill>
                  <a:schemeClr val="bg1">
                    <a:lumMod val="50000"/>
                  </a:schemeClr>
                </a:solidFill>
                <a:latin typeface="Open sans light"/>
                <a:ea typeface="Open Sans Light" charset="0"/>
                <a:cs typeface="Open sans light"/>
              </a:rPr>
              <a:t>[102-46]</a:t>
            </a:r>
            <a:r>
              <a:rPr lang="es-ES" altLang="ca-ES" sz="1200" dirty="0">
                <a:latin typeface="Open sans light"/>
                <a:ea typeface="Open Sans Light" charset="0"/>
                <a:cs typeface="Open sans light"/>
              </a:rPr>
              <a:t>.</a:t>
            </a:r>
          </a:p>
          <a:p>
            <a:pPr marL="0" indent="0">
              <a:lnSpc>
                <a:spcPct val="100000"/>
              </a:lnSpc>
              <a:spcAft>
                <a:spcPct val="50000"/>
              </a:spcAft>
              <a:buNone/>
            </a:pPr>
            <a:r>
              <a:rPr lang="es-ES" altLang="ca-ES" sz="1200" dirty="0">
                <a:latin typeface="Open sans light"/>
                <a:ea typeface="Open Sans Light" charset="0"/>
                <a:cs typeface="Open sans light"/>
              </a:rPr>
              <a:t>La </a:t>
            </a:r>
            <a:r>
              <a:rPr lang="es-ES" altLang="ca-ES" sz="1200" b="1" dirty="0">
                <a:latin typeface="Open sans light"/>
                <a:ea typeface="Open Sans" charset="0"/>
                <a:cs typeface="Open sans light"/>
              </a:rPr>
              <a:t>cobertura</a:t>
            </a:r>
            <a:r>
              <a:rPr lang="es-ES" altLang="ca-ES" sz="1200" dirty="0">
                <a:latin typeface="Open sans light"/>
                <a:ea typeface="Open Sans Light" charset="0"/>
                <a:cs typeface="Open sans light"/>
              </a:rPr>
              <a:t> de la memoria recoge todas las actividades de ambas empresas agregadas. Cuando ello no es posible se indica </a:t>
            </a:r>
            <a:r>
              <a:rPr lang="es-ES" altLang="ca-ES" sz="1200" b="1" dirty="0">
                <a:solidFill>
                  <a:schemeClr val="bg1">
                    <a:lumMod val="50000"/>
                  </a:schemeClr>
                </a:solidFill>
                <a:latin typeface="Open sans light"/>
                <a:ea typeface="Open Sans Light" charset="0"/>
                <a:cs typeface="Open sans light"/>
              </a:rPr>
              <a:t>[102-45]</a:t>
            </a:r>
            <a:r>
              <a:rPr lang="es-ES" altLang="ca-ES" sz="1200" dirty="0">
                <a:latin typeface="Open sans light"/>
                <a:ea typeface="Open Sans Light" charset="0"/>
                <a:cs typeface="Open sans light"/>
              </a:rPr>
              <a:t>.</a:t>
            </a:r>
          </a:p>
          <a:p>
            <a:pPr marL="0" indent="0">
              <a:lnSpc>
                <a:spcPct val="100000"/>
              </a:lnSpc>
              <a:spcAft>
                <a:spcPct val="50000"/>
              </a:spcAft>
              <a:buNone/>
            </a:pPr>
            <a:r>
              <a:rPr lang="es-ES" altLang="ca-ES" sz="1200" dirty="0">
                <a:latin typeface="Open sans light"/>
                <a:ea typeface="Open Sans Light" charset="0"/>
                <a:cs typeface="Open sans light"/>
              </a:rPr>
              <a:t>Los </a:t>
            </a:r>
            <a:r>
              <a:rPr lang="es-ES" altLang="ca-ES" sz="1200" b="1" dirty="0">
                <a:latin typeface="Open sans light"/>
                <a:ea typeface="Open Sans" charset="0"/>
                <a:cs typeface="Open sans light"/>
              </a:rPr>
              <a:t>datos</a:t>
            </a:r>
            <a:r>
              <a:rPr lang="es-ES" altLang="ca-ES" sz="1200" dirty="0">
                <a:latin typeface="Open sans light"/>
                <a:ea typeface="Open Sans Light" charset="0"/>
                <a:cs typeface="Open sans light"/>
              </a:rPr>
              <a:t> se han obtenidos de forma objetiva o a partir de estimaciones universalmente aceptadas (como la conversión de </a:t>
            </a:r>
            <a:r>
              <a:rPr lang="es-ES" altLang="ca-ES" sz="1200" dirty="0" err="1">
                <a:latin typeface="Open sans light"/>
                <a:ea typeface="Open Sans Light" charset="0"/>
                <a:cs typeface="Open sans light"/>
              </a:rPr>
              <a:t>kwh</a:t>
            </a:r>
            <a:r>
              <a:rPr lang="es-ES" altLang="ca-ES" sz="1200" dirty="0">
                <a:latin typeface="Open sans light"/>
                <a:ea typeface="Open Sans Light" charset="0"/>
                <a:cs typeface="Open sans light"/>
              </a:rPr>
              <a:t> a </a:t>
            </a:r>
            <a:r>
              <a:rPr lang="es-ES" altLang="ca-ES" sz="1200" dirty="0" err="1">
                <a:latin typeface="Open sans light"/>
                <a:ea typeface="Open Sans Light" charset="0"/>
                <a:cs typeface="Open sans light"/>
              </a:rPr>
              <a:t>Tn</a:t>
            </a:r>
            <a:r>
              <a:rPr lang="es-ES" altLang="ca-ES" sz="1200" dirty="0">
                <a:latin typeface="Open sans light"/>
                <a:ea typeface="Open Sans Light" charset="0"/>
                <a:cs typeface="Open sans light"/>
              </a:rPr>
              <a:t> de CO2 emitidas).</a:t>
            </a:r>
          </a:p>
          <a:p>
            <a:pPr marL="0" indent="0">
              <a:lnSpc>
                <a:spcPct val="100000"/>
              </a:lnSpc>
              <a:spcAft>
                <a:spcPct val="50000"/>
              </a:spcAft>
              <a:buNone/>
            </a:pPr>
            <a:r>
              <a:rPr lang="es-ES" altLang="ca-ES" sz="1200" dirty="0">
                <a:latin typeface="Open sans light"/>
                <a:ea typeface="Open Sans Light" charset="0"/>
                <a:cs typeface="Open sans light"/>
              </a:rPr>
              <a:t>La </a:t>
            </a:r>
            <a:r>
              <a:rPr lang="es-ES" altLang="ca-ES" sz="1200" b="1" dirty="0">
                <a:latin typeface="Open sans light"/>
                <a:ea typeface="Open Sans" charset="0"/>
                <a:cs typeface="Open sans light"/>
              </a:rPr>
              <a:t>verificación externa </a:t>
            </a:r>
            <a:r>
              <a:rPr lang="es-ES" altLang="ca-ES" sz="1200" dirty="0">
                <a:latin typeface="Open sans light"/>
                <a:ea typeface="Open Sans Light" charset="0"/>
                <a:cs typeface="Open sans light"/>
              </a:rPr>
              <a:t>de información se limita a aquellas que por motivos legales o administrativos la empresa está obligada a ella (salud y seguridad laboral y de producto, privacidad de datos) </a:t>
            </a:r>
            <a:r>
              <a:rPr lang="es-ES" altLang="ca-ES" sz="1200" b="1" dirty="0">
                <a:solidFill>
                  <a:schemeClr val="bg1">
                    <a:lumMod val="50000"/>
                  </a:schemeClr>
                </a:solidFill>
                <a:latin typeface="Open sans light"/>
                <a:ea typeface="Open Sans Light" charset="0"/>
                <a:cs typeface="Open sans light"/>
              </a:rPr>
              <a:t>[102-56</a:t>
            </a:r>
            <a:r>
              <a:rPr lang="es-ES" altLang="ca-ES" sz="1200" b="1" dirty="0">
                <a:solidFill>
                  <a:schemeClr val="bg1">
                    <a:lumMod val="50000"/>
                  </a:schemeClr>
                </a:solidFill>
                <a:latin typeface="Open sans light"/>
              </a:rPr>
              <a:t>]</a:t>
            </a:r>
            <a:r>
              <a:rPr lang="es-ES" altLang="ca-ES" sz="1200" dirty="0">
                <a:latin typeface="Open sans light"/>
                <a:ea typeface="Open Sans Light" charset="0"/>
                <a:cs typeface="Open sans light"/>
              </a:rPr>
              <a:t>.</a:t>
            </a:r>
          </a:p>
        </p:txBody>
      </p:sp>
      <p:sp>
        <p:nvSpPr>
          <p:cNvPr id="9" name="AutoShape 5"/>
          <p:cNvSpPr>
            <a:spLocks noChangeArrowheads="1"/>
          </p:cNvSpPr>
          <p:nvPr/>
        </p:nvSpPr>
        <p:spPr bwMode="auto">
          <a:xfrm>
            <a:off x="8443363" y="1080000"/>
            <a:ext cx="2911238" cy="2656046"/>
          </a:xfrm>
          <a:prstGeom prst="roundRect">
            <a:avLst>
              <a:gd name="adj" fmla="val 16667"/>
            </a:avLst>
          </a:prstGeom>
          <a:solidFill>
            <a:srgbClr val="C00000">
              <a:alpha val="8000"/>
            </a:srgbClr>
          </a:solidFill>
          <a:ln w="9525">
            <a:noFill/>
            <a:round/>
            <a:headEnd/>
            <a:tailEnd/>
          </a:ln>
        </p:spPr>
        <p:txBody>
          <a:bodyPr wrap="square">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s-ES" altLang="ca-ES" sz="1000" b="1" dirty="0">
                <a:solidFill>
                  <a:srgbClr val="C00000"/>
                </a:solidFill>
                <a:latin typeface="Open Sans light"/>
                <a:ea typeface="Open Sans" charset="0"/>
                <a:cs typeface="Open Sans light"/>
              </a:rPr>
              <a:t>PERSONA DE CONTACTO </a:t>
            </a:r>
            <a:r>
              <a:rPr lang="es-ES" altLang="ca-ES" sz="1000" b="1" dirty="0">
                <a:solidFill>
                  <a:schemeClr val="bg1">
                    <a:lumMod val="50000"/>
                  </a:schemeClr>
                </a:solidFill>
                <a:latin typeface="Open sans light"/>
                <a:ea typeface="Open Sans Light" charset="0"/>
                <a:cs typeface="Open sans light"/>
              </a:rPr>
              <a:t>[102-53</a:t>
            </a:r>
            <a:r>
              <a:rPr lang="es-ES" altLang="ca-ES" sz="1000" b="1" dirty="0">
                <a:solidFill>
                  <a:schemeClr val="bg1">
                    <a:lumMod val="50000"/>
                  </a:schemeClr>
                </a:solidFill>
                <a:latin typeface="Open sans light"/>
              </a:rPr>
              <a:t>]</a:t>
            </a:r>
            <a:endParaRPr lang="es-ES" altLang="ca-ES" sz="1000" b="1" dirty="0">
              <a:solidFill>
                <a:srgbClr val="C00000"/>
              </a:solidFill>
              <a:latin typeface="Open Sans light"/>
              <a:ea typeface="Open Sans" charset="0"/>
              <a:cs typeface="Open Sans light"/>
            </a:endParaRPr>
          </a:p>
          <a:p>
            <a:pPr eaLnBrk="1" hangingPunct="1"/>
            <a:r>
              <a:rPr lang="es-ES" altLang="ca-ES" sz="1000" dirty="0">
                <a:solidFill>
                  <a:srgbClr val="C00000"/>
                </a:solidFill>
                <a:latin typeface="Open Sans light"/>
                <a:ea typeface="Open Sans" charset="0"/>
                <a:cs typeface="Open Sans light"/>
              </a:rPr>
              <a:t>Juan José </a:t>
            </a:r>
            <a:r>
              <a:rPr lang="es-ES" altLang="ca-ES" sz="1000" dirty="0" err="1">
                <a:solidFill>
                  <a:srgbClr val="C00000"/>
                </a:solidFill>
                <a:latin typeface="Open Sans light"/>
                <a:ea typeface="Open Sans" charset="0"/>
                <a:cs typeface="Open Sans light"/>
              </a:rPr>
              <a:t>Urquía</a:t>
            </a:r>
            <a:endParaRPr lang="es-ES" altLang="ca-ES" sz="1000" dirty="0">
              <a:solidFill>
                <a:srgbClr val="C00000"/>
              </a:solidFill>
              <a:latin typeface="Open Sans light"/>
              <a:ea typeface="Open Sans" charset="0"/>
              <a:cs typeface="Open Sans light"/>
            </a:endParaRPr>
          </a:p>
          <a:p>
            <a:pPr eaLnBrk="1" hangingPunct="1"/>
            <a:r>
              <a:rPr lang="es-ES" altLang="ca-ES" sz="1000" dirty="0">
                <a:solidFill>
                  <a:srgbClr val="C00000"/>
                </a:solidFill>
                <a:latin typeface="Open Sans light"/>
                <a:ea typeface="Open Sans" charset="0"/>
                <a:cs typeface="Open Sans light"/>
              </a:rPr>
              <a:t>c/e: </a:t>
            </a:r>
            <a:r>
              <a:rPr lang="es-ES" altLang="ca-ES" sz="1000" dirty="0" err="1">
                <a:solidFill>
                  <a:srgbClr val="C00000"/>
                </a:solidFill>
                <a:latin typeface="Open Sans light"/>
                <a:ea typeface="Open Sans" charset="0"/>
                <a:cs typeface="Open Sans light"/>
              </a:rPr>
              <a:t>rsc@caffedautore.com</a:t>
            </a:r>
            <a:endParaRPr lang="es-ES" altLang="ca-ES" sz="1000" dirty="0">
              <a:solidFill>
                <a:srgbClr val="C00000"/>
              </a:solidFill>
              <a:latin typeface="Open Sans light"/>
              <a:ea typeface="Open Sans" charset="0"/>
              <a:cs typeface="Open Sans light"/>
            </a:endParaRPr>
          </a:p>
          <a:p>
            <a:pPr eaLnBrk="1" hangingPunct="1"/>
            <a:r>
              <a:rPr lang="es-ES" altLang="ca-ES" sz="1000" dirty="0" err="1">
                <a:solidFill>
                  <a:srgbClr val="C00000"/>
                </a:solidFill>
                <a:latin typeface="Open Sans light"/>
                <a:ea typeface="Open Sans" charset="0"/>
                <a:cs typeface="Open Sans light"/>
              </a:rPr>
              <a:t>Tlf</a:t>
            </a:r>
            <a:r>
              <a:rPr lang="es-ES" altLang="ca-ES" sz="1000" dirty="0">
                <a:solidFill>
                  <a:srgbClr val="C00000"/>
                </a:solidFill>
                <a:latin typeface="Open Sans light"/>
                <a:ea typeface="Open Sans" charset="0"/>
                <a:cs typeface="Open Sans light"/>
              </a:rPr>
              <a:t>. +34 93 274 95 14 </a:t>
            </a:r>
          </a:p>
          <a:p>
            <a:pPr eaLnBrk="1" hangingPunct="1"/>
            <a:endParaRPr lang="es-ES" altLang="ca-ES" sz="1000" dirty="0">
              <a:solidFill>
                <a:srgbClr val="C00000"/>
              </a:solidFill>
              <a:latin typeface="Open Sans light"/>
              <a:ea typeface="Open Sans" charset="0"/>
              <a:cs typeface="Open Sans light"/>
            </a:endParaRPr>
          </a:p>
          <a:p>
            <a:pPr eaLnBrk="1" hangingPunct="1"/>
            <a:r>
              <a:rPr lang="es-ES" altLang="ca-ES" sz="1000" dirty="0">
                <a:solidFill>
                  <a:srgbClr val="C00000"/>
                </a:solidFill>
                <a:latin typeface="Open Sans light"/>
                <a:ea typeface="Open Sans" charset="0"/>
                <a:cs typeface="Open Sans light"/>
              </a:rPr>
              <a:t>Juan de Mena, 21 2ª planta</a:t>
            </a:r>
          </a:p>
          <a:p>
            <a:pPr eaLnBrk="1" hangingPunct="1"/>
            <a:r>
              <a:rPr lang="es-ES" altLang="ca-ES" sz="1000" dirty="0">
                <a:solidFill>
                  <a:srgbClr val="C00000"/>
                </a:solidFill>
                <a:latin typeface="Open Sans light"/>
                <a:ea typeface="Open Sans" charset="0"/>
                <a:cs typeface="Open Sans light"/>
              </a:rPr>
              <a:t>08035 Barcelona España</a:t>
            </a:r>
          </a:p>
          <a:p>
            <a:pPr eaLnBrk="1" hangingPunct="1"/>
            <a:endParaRPr lang="es-ES" altLang="ca-ES" sz="1000" dirty="0">
              <a:solidFill>
                <a:srgbClr val="C00000"/>
              </a:solidFill>
              <a:latin typeface="Open Sans light"/>
              <a:ea typeface="Open Sans" charset="0"/>
              <a:cs typeface="Open Sans light"/>
            </a:endParaRPr>
          </a:p>
          <a:p>
            <a:pPr eaLnBrk="1" hangingPunct="1"/>
            <a:r>
              <a:rPr lang="es-ES" altLang="ca-ES" sz="1000" b="1" dirty="0">
                <a:solidFill>
                  <a:srgbClr val="C00000"/>
                </a:solidFill>
                <a:latin typeface="Open Sans light"/>
                <a:ea typeface="Open Sans" charset="0"/>
                <a:cs typeface="Open Sans light"/>
              </a:rPr>
              <a:t>Más información en:</a:t>
            </a:r>
          </a:p>
          <a:p>
            <a:pPr eaLnBrk="1" hangingPunct="1"/>
            <a:r>
              <a:rPr lang="es-ES" altLang="ca-ES" sz="1000" dirty="0" err="1">
                <a:solidFill>
                  <a:srgbClr val="C00000"/>
                </a:solidFill>
                <a:latin typeface="Open Sans light"/>
                <a:ea typeface="Open Sans" charset="0"/>
                <a:cs typeface="Open Sans light"/>
              </a:rPr>
              <a:t>www.spaziale.com</a:t>
            </a:r>
            <a:endParaRPr lang="es-ES" altLang="ca-ES" sz="1000" dirty="0">
              <a:solidFill>
                <a:srgbClr val="C00000"/>
              </a:solidFill>
              <a:latin typeface="Open Sans light"/>
              <a:ea typeface="Open Sans" charset="0"/>
              <a:cs typeface="Open Sans light"/>
            </a:endParaRPr>
          </a:p>
          <a:p>
            <a:pPr eaLnBrk="1" hangingPunct="1"/>
            <a:r>
              <a:rPr lang="es-ES" altLang="ca-ES" sz="1000" dirty="0" err="1">
                <a:solidFill>
                  <a:srgbClr val="C00000"/>
                </a:solidFill>
                <a:latin typeface="Open Sans light"/>
                <a:ea typeface="Open Sans" charset="0"/>
                <a:cs typeface="Open Sans light"/>
              </a:rPr>
              <a:t>www.caffedautore.com</a:t>
            </a:r>
            <a:endParaRPr lang="es-ES" altLang="ca-ES" sz="1000" dirty="0">
              <a:solidFill>
                <a:srgbClr val="C00000"/>
              </a:solidFill>
              <a:latin typeface="Open Sans light"/>
              <a:ea typeface="Open Sans" charset="0"/>
              <a:cs typeface="Open Sans light"/>
            </a:endParaRPr>
          </a:p>
          <a:p>
            <a:pPr eaLnBrk="1" hangingPunct="1"/>
            <a:endParaRPr lang="es-ES" altLang="ca-ES" sz="1000" dirty="0">
              <a:solidFill>
                <a:srgbClr val="C00000"/>
              </a:solidFill>
              <a:latin typeface="Open Sans light"/>
              <a:ea typeface="Open Sans" charset="0"/>
              <a:cs typeface="Open Sans light"/>
            </a:endParaRPr>
          </a:p>
          <a:p>
            <a:r>
              <a:rPr lang="es-ES" altLang="ca-ES" sz="1000" dirty="0">
                <a:solidFill>
                  <a:srgbClr val="C00000"/>
                </a:solidFill>
                <a:latin typeface="Open Sans light"/>
                <a:ea typeface="Open Sans" charset="0"/>
                <a:cs typeface="Open Sans light"/>
              </a:rPr>
              <a:t>Este informe se ha elaborado de conformidad con la opción Esencial de los Estándares GRI. </a:t>
            </a:r>
            <a:r>
              <a:rPr lang="es-ES" altLang="ca-ES" sz="1000" b="1" dirty="0">
                <a:solidFill>
                  <a:schemeClr val="bg1">
                    <a:lumMod val="50000"/>
                  </a:schemeClr>
                </a:solidFill>
                <a:latin typeface="Open sans light"/>
                <a:ea typeface="Open Sans Light" charset="0"/>
                <a:cs typeface="Open sans light"/>
              </a:rPr>
              <a:t>[102-54</a:t>
            </a:r>
            <a:r>
              <a:rPr lang="es-ES" altLang="ca-ES" sz="1000" b="1" dirty="0">
                <a:solidFill>
                  <a:schemeClr val="bg1">
                    <a:lumMod val="50000"/>
                  </a:schemeClr>
                </a:solidFill>
                <a:latin typeface="Open sans light"/>
              </a:rPr>
              <a:t>]</a:t>
            </a:r>
            <a:r>
              <a:rPr lang="es-ES" altLang="ca-ES" sz="1000" dirty="0">
                <a:solidFill>
                  <a:srgbClr val="C00000"/>
                </a:solidFill>
                <a:latin typeface="Open Sans light"/>
                <a:ea typeface="Open Sans" charset="0"/>
                <a:cs typeface="Open Sans light"/>
              </a:rPr>
              <a:t>.</a:t>
            </a:r>
          </a:p>
        </p:txBody>
      </p:sp>
      <p:sp>
        <p:nvSpPr>
          <p:cNvPr id="6" name="Contenidor de número de diapositiva 5">
            <a:extLst>
              <a:ext uri="{FF2B5EF4-FFF2-40B4-BE49-F238E27FC236}">
                <a16:creationId xmlns="" xmlns:a16="http://schemas.microsoft.com/office/drawing/2014/main" id="{60C98484-E5D4-4543-BD56-83C54192D5E5}"/>
              </a:ext>
            </a:extLst>
          </p:cNvPr>
          <p:cNvSpPr>
            <a:spLocks noGrp="1"/>
          </p:cNvSpPr>
          <p:nvPr>
            <p:ph type="sldNum" sz="quarter" idx="12"/>
          </p:nvPr>
        </p:nvSpPr>
        <p:spPr/>
        <p:txBody>
          <a:bodyPr/>
          <a:lstStyle/>
          <a:p>
            <a:fld id="{F0FEA6CD-AE7E-1C4C-8601-588E90DB12A2}" type="slidenum">
              <a:rPr lang="es-ES_tradnl" smtClean="0"/>
              <a:t>27</a:t>
            </a:fld>
            <a:endParaRPr lang="es-ES_tradnl"/>
          </a:p>
        </p:txBody>
      </p:sp>
    </p:spTree>
    <p:extLst>
      <p:ext uri="{BB962C8B-B14F-4D97-AF65-F5344CB8AC3E}">
        <p14:creationId xmlns:p14="http://schemas.microsoft.com/office/powerpoint/2010/main" val="520862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2630465970"/>
              </p:ext>
            </p:extLst>
          </p:nvPr>
        </p:nvGraphicFramePr>
        <p:xfrm>
          <a:off x="4500000" y="1080000"/>
          <a:ext cx="7146538" cy="5082097"/>
        </p:xfrm>
        <a:graphic>
          <a:graphicData uri="http://schemas.openxmlformats.org/drawingml/2006/table">
            <a:tbl>
              <a:tblPr/>
              <a:tblGrid>
                <a:gridCol w="3214095">
                  <a:extLst>
                    <a:ext uri="{9D8B030D-6E8A-4147-A177-3AD203B41FA5}">
                      <a16:colId xmlns="" xmlns:a16="http://schemas.microsoft.com/office/drawing/2014/main" val="20000"/>
                    </a:ext>
                  </a:extLst>
                </a:gridCol>
                <a:gridCol w="3053432">
                  <a:extLst>
                    <a:ext uri="{9D8B030D-6E8A-4147-A177-3AD203B41FA5}">
                      <a16:colId xmlns="" xmlns:a16="http://schemas.microsoft.com/office/drawing/2014/main" val="1579406202"/>
                    </a:ext>
                  </a:extLst>
                </a:gridCol>
                <a:gridCol w="460317">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GRI 102 · Contenidos generales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rgbClr val="010101"/>
                          </a:solidFill>
                          <a:effectLst/>
                          <a:latin typeface="Open sans light"/>
                          <a:ea typeface="Open Sans Light" charset="0"/>
                          <a:cs typeface="Open sans light"/>
                        </a:rPr>
                        <a:t>1. Perfil de la organización </a:t>
                      </a:r>
                      <a:r>
                        <a:rPr kumimoji="0" lang="es-ES" altLang="ca-ES" sz="1000" b="1" i="0" u="none" strike="noStrike" cap="none" normalizeH="0" baseline="0" dirty="0">
                          <a:ln>
                            <a:noFill/>
                          </a:ln>
                          <a:solidFill>
                            <a:schemeClr val="bg1">
                              <a:lumMod val="50000"/>
                            </a:schemeClr>
                          </a:solidFill>
                          <a:effectLst/>
                          <a:latin typeface="Open sans light"/>
                          <a:ea typeface="Open Sans Light" charset="0"/>
                          <a:cs typeface="Open sans light"/>
                        </a:rPr>
                        <a:t>[102-1] a [102-13]</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rgbClr val="010101"/>
                          </a:solidFill>
                          <a:effectLst/>
                          <a:latin typeface="Open sans light"/>
                          <a:ea typeface="Open Sans Light" charset="0"/>
                          <a:cs typeface="Open sans light"/>
                        </a:rPr>
                        <a:t>2. Estrategia </a:t>
                      </a:r>
                      <a:r>
                        <a:rPr kumimoji="0" lang="es-ES" altLang="ca-ES" sz="1000" b="1" i="0" u="none" strike="noStrike" cap="none" normalizeH="0" baseline="0" dirty="0">
                          <a:ln>
                            <a:noFill/>
                          </a:ln>
                          <a:solidFill>
                            <a:schemeClr val="bg1">
                              <a:lumMod val="50000"/>
                            </a:schemeClr>
                          </a:solidFill>
                          <a:effectLst/>
                          <a:latin typeface="Open sans light"/>
                          <a:ea typeface="Open Sans Light" charset="0"/>
                          <a:cs typeface="Open sans light"/>
                        </a:rPr>
                        <a:t>[102-14] y [102-15]</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rgbClr val="010101"/>
                          </a:solidFill>
                          <a:effectLst/>
                          <a:latin typeface="Open sans light"/>
                          <a:ea typeface="Open Sans Light" charset="0"/>
                          <a:cs typeface="Open sans light"/>
                        </a:rPr>
                        <a:t>3. Ética e integridad </a:t>
                      </a:r>
                      <a:r>
                        <a:rPr kumimoji="0" lang="es-ES" altLang="ca-ES" sz="1000" b="1" i="0" u="none" strike="noStrike" cap="none" normalizeH="0" baseline="0" dirty="0">
                          <a:ln>
                            <a:noFill/>
                          </a:ln>
                          <a:solidFill>
                            <a:schemeClr val="bg1">
                              <a:lumMod val="50000"/>
                            </a:schemeClr>
                          </a:solidFill>
                          <a:effectLst/>
                          <a:latin typeface="Open sans light"/>
                          <a:ea typeface="Open Sans Light" charset="0"/>
                          <a:cs typeface="Open sans light"/>
                        </a:rPr>
                        <a:t>[102-16] y [102-17]</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5</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rgbClr val="010101"/>
                          </a:solidFill>
                          <a:effectLst/>
                          <a:latin typeface="Open sans light"/>
                          <a:ea typeface="Open Sans Light" charset="0"/>
                          <a:cs typeface="Open sans light"/>
                        </a:rPr>
                        <a:t>4. Gobernanza </a:t>
                      </a:r>
                      <a:r>
                        <a:rPr kumimoji="0" lang="es-ES" altLang="ca-ES" sz="1000" b="1" i="0" u="none" strike="noStrike" cap="none" normalizeH="0" baseline="0" dirty="0">
                          <a:ln>
                            <a:noFill/>
                          </a:ln>
                          <a:solidFill>
                            <a:schemeClr val="bg1">
                              <a:lumMod val="50000"/>
                            </a:schemeClr>
                          </a:solidFill>
                          <a:effectLst/>
                          <a:latin typeface="Open sans light"/>
                          <a:ea typeface="Open Sans Light" charset="0"/>
                          <a:cs typeface="Open sans light"/>
                        </a:rPr>
                        <a:t>[102-18]</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6</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rgbClr val="010101"/>
                          </a:solidFill>
                          <a:effectLst/>
                          <a:latin typeface="Open sans light"/>
                          <a:ea typeface="Open Sans Light" charset="0"/>
                          <a:cs typeface="Open sans light"/>
                        </a:rPr>
                        <a:t>5. Participación de los grupos de interés </a:t>
                      </a:r>
                      <a:r>
                        <a:rPr kumimoji="0" lang="es-ES" altLang="ca-ES" sz="1000" b="1" i="0" u="none" strike="noStrike" cap="none" normalizeH="0" baseline="0" dirty="0">
                          <a:ln>
                            <a:noFill/>
                          </a:ln>
                          <a:solidFill>
                            <a:schemeClr val="bg1">
                              <a:lumMod val="50000"/>
                            </a:schemeClr>
                          </a:solidFill>
                          <a:effectLst/>
                          <a:latin typeface="Open sans light"/>
                          <a:ea typeface="Open Sans Light" charset="0"/>
                          <a:cs typeface="Open sans light"/>
                        </a:rPr>
                        <a:t>[102-40] a [102-44]</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7</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742950" marR="0" lvl="1"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a:ea typeface="Open Sans" charset="0"/>
                          <a:cs typeface="Open sans light"/>
                        </a:rPr>
                        <a:t>102-41 Acuerdos de negociación colectiva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a:ea typeface="Open Sans" charset="0"/>
                          <a:cs typeface="Open sans light"/>
                        </a:rPr>
                        <a:t>Principio </a:t>
                      </a:r>
                      <a:r>
                        <a:rPr kumimoji="0" lang="es-ES" altLang="ca-ES" sz="1000" b="0" i="0" u="none" strike="noStrike" cap="none" normalizeH="0" baseline="0" dirty="0" err="1">
                          <a:ln>
                            <a:noFill/>
                          </a:ln>
                          <a:solidFill>
                            <a:srgbClr val="010101"/>
                          </a:solidFill>
                          <a:effectLst/>
                          <a:latin typeface="Open sans light"/>
                          <a:ea typeface="Open Sans" charset="0"/>
                          <a:cs typeface="Open sans light"/>
                        </a:rPr>
                        <a:t>Nº</a:t>
                      </a:r>
                      <a:r>
                        <a:rPr kumimoji="0" lang="es-ES" altLang="ca-ES" sz="1000" b="0" i="0" u="none" strike="noStrike" cap="none" normalizeH="0" baseline="0" dirty="0">
                          <a:ln>
                            <a:noFill/>
                          </a:ln>
                          <a:solidFill>
                            <a:srgbClr val="010101"/>
                          </a:solidFill>
                          <a:effectLst/>
                          <a:latin typeface="Open sans light"/>
                          <a:ea typeface="Open Sans" charset="0"/>
                          <a:cs typeface="Open sans light"/>
                        </a:rPr>
                        <a:t> 1. Apoyar y respetar la protección de los derechos humanos.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a:ea typeface="Open Sans" charset="0"/>
                          <a:cs typeface="Open sans light"/>
                        </a:rPr>
                        <a:t>Principio </a:t>
                      </a:r>
                      <a:r>
                        <a:rPr kumimoji="0" lang="es-ES" altLang="ca-ES" sz="1000" b="0" i="0" u="none" strike="noStrike" cap="none" normalizeH="0" baseline="0" dirty="0" err="1">
                          <a:ln>
                            <a:noFill/>
                          </a:ln>
                          <a:solidFill>
                            <a:srgbClr val="010101"/>
                          </a:solidFill>
                          <a:effectLst/>
                          <a:latin typeface="Open sans light"/>
                          <a:ea typeface="Open Sans" charset="0"/>
                          <a:cs typeface="Open sans light"/>
                        </a:rPr>
                        <a:t>Nº</a:t>
                      </a:r>
                      <a:r>
                        <a:rPr kumimoji="0" lang="es-ES" altLang="ca-ES" sz="1000" b="0" i="0" u="none" strike="noStrike" cap="none" normalizeH="0" baseline="0" dirty="0">
                          <a:ln>
                            <a:noFill/>
                          </a:ln>
                          <a:solidFill>
                            <a:srgbClr val="010101"/>
                          </a:solidFill>
                          <a:effectLst/>
                          <a:latin typeface="Open sans light"/>
                          <a:ea typeface="Open Sans" charset="0"/>
                          <a:cs typeface="Open sans light"/>
                        </a:rPr>
                        <a:t> 3. Apoyar los principios de la libertad de asociación y sindical y el derecho a la negociación colectiva.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21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a:ea typeface="Open Sans Light" charset="0"/>
                          <a:cs typeface="Open sans light"/>
                        </a:rPr>
                        <a:t>6. Prácticas para la elaboración de informes </a:t>
                      </a:r>
                      <a:r>
                        <a:rPr kumimoji="0" lang="es-ES" altLang="ca-ES" sz="1000" b="1" i="0" u="none" strike="noStrike" cap="none" normalizeH="0" baseline="0" dirty="0">
                          <a:ln>
                            <a:noFill/>
                          </a:ln>
                          <a:solidFill>
                            <a:schemeClr val="bg1">
                              <a:lumMod val="50000"/>
                            </a:schemeClr>
                          </a:solidFill>
                          <a:effectLst/>
                          <a:latin typeface="Open sans light"/>
                          <a:ea typeface="Open Sans Light" charset="0"/>
                          <a:cs typeface="Open sans light"/>
                        </a:rPr>
                        <a:t>[102-45] a [102-56]</a:t>
                      </a: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27</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kern="1200" cap="none" normalizeH="0" baseline="0" dirty="0" err="1">
                          <a:ln>
                            <a:noFill/>
                          </a:ln>
                          <a:solidFill>
                            <a:srgbClr val="010101"/>
                          </a:solidFill>
                          <a:effectLst/>
                          <a:latin typeface="Open sans light"/>
                          <a:ea typeface="Open Sans"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charset="0"/>
                          <a:cs typeface="Open sans light"/>
                        </a:rPr>
                        <a:t> 103 · Enfoque de Gestión  </a:t>
                      </a:r>
                      <a:r>
                        <a:rPr kumimoji="0" lang="es-ES" altLang="ca-ES" sz="1000" b="1" i="0" u="none" strike="noStrike" cap="none" normalizeH="0" baseline="0" dirty="0">
                          <a:ln>
                            <a:noFill/>
                          </a:ln>
                          <a:solidFill>
                            <a:schemeClr val="bg1">
                              <a:lumMod val="50000"/>
                            </a:schemeClr>
                          </a:solidFill>
                          <a:effectLst/>
                          <a:latin typeface="Open sans light"/>
                          <a:ea typeface="Open Sans Light" charset="0"/>
                          <a:cs typeface="Open sans light"/>
                        </a:rPr>
                        <a:t>[103-1] a [103-3]</a:t>
                      </a:r>
                      <a:endParaRPr kumimoji="0" lang="es-ES" altLang="ca-ES" sz="1000" b="1" i="0" u="none" strike="noStrike" kern="1200"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9, 15, 20</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Open sans light"/>
                          <a:ea typeface="Open Sans Light" charset="0"/>
                          <a:cs typeface="Open sans light"/>
                        </a:rPr>
                        <a:t>GRI</a:t>
                      </a:r>
                      <a:r>
                        <a:rPr kumimoji="0" lang="es-ES" altLang="ca-ES" sz="1000" b="1" i="0" u="none" strike="noStrike" cap="none" normalizeH="0" baseline="0" dirty="0">
                          <a:ln>
                            <a:noFill/>
                          </a:ln>
                          <a:solidFill>
                            <a:srgbClr val="010101"/>
                          </a:solidFill>
                          <a:effectLst/>
                          <a:latin typeface="Open sans light"/>
                          <a:ea typeface="Open Sans Light" charset="0"/>
                          <a:cs typeface="Open sans light"/>
                        </a:rPr>
                        <a:t> 200 Temas económicos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9</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Open sans light"/>
                          <a:ea typeface="Open Sans Light" charset="0"/>
                          <a:cs typeface="Open sans light"/>
                        </a:rPr>
                        <a:t>GRI</a:t>
                      </a:r>
                      <a:r>
                        <a:rPr kumimoji="0" lang="es-ES" altLang="ca-ES" sz="1000" b="1" i="0" u="none" strike="noStrike" cap="none" normalizeH="0" baseline="0" dirty="0">
                          <a:ln>
                            <a:noFill/>
                          </a:ln>
                          <a:solidFill>
                            <a:srgbClr val="010101"/>
                          </a:solidFill>
                          <a:effectLst/>
                          <a:latin typeface="Open sans light"/>
                          <a:ea typeface="Open Sans Light" charset="0"/>
                          <a:cs typeface="Open sans light"/>
                        </a:rPr>
                        <a:t> 201 · Desempeño económico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9</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rgbClr val="010101"/>
                          </a:solidFill>
                          <a:effectLst/>
                          <a:latin typeface="Open sans light"/>
                        </a:rPr>
                        <a:t>201-1 Valor económico directo generado y distribuido</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a-ES" altLang="es-ES_tradnl" sz="1000" b="0" i="0" u="none" strike="noStrike" cap="none" normalizeH="0" baseline="0" dirty="0">
                        <a:ln>
                          <a:noFill/>
                        </a:ln>
                        <a:solidFill>
                          <a:schemeClr val="tx1"/>
                        </a:solidFill>
                        <a:effectLst/>
                        <a:latin typeface="Open sans light"/>
                        <a:ea typeface="Open Sans Light" charset="0"/>
                        <a:cs typeface="Open sans light"/>
                      </a:endParaRPr>
                    </a:p>
                  </a:txBody>
                  <a:tcPr marL="68580" marR="6858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10</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rgbClr val="010101"/>
                          </a:solidFill>
                          <a:effectLst/>
                          <a:latin typeface="Open sans light"/>
                        </a:rPr>
                        <a:t>201-2 Implicaciones financieras y otros riesgos y oportunidades derivados del cambio climático </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N/P</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377338">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rgbClr val="010101"/>
                          </a:solidFill>
                          <a:effectLst/>
                          <a:latin typeface="Open sans light"/>
                        </a:rPr>
                        <a:t>201-4 Asistencia financiera recibida del gobierno</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a:ea typeface="Open Sans Light" charset="0"/>
                        <a:cs typeface="Open sans light"/>
                      </a:endParaRPr>
                    </a:p>
                  </a:txBody>
                  <a:tcPr marT="45716" marB="4571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6" marB="4571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10</a:t>
                      </a:r>
                    </a:p>
                  </a:txBody>
                  <a:tcPr marT="45716" marB="4571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bl>
          </a:graphicData>
        </a:graphic>
      </p:graphicFrame>
      <p:sp>
        <p:nvSpPr>
          <p:cNvPr id="6" name="Contenidor de número de diapositiva 5">
            <a:extLst>
              <a:ext uri="{FF2B5EF4-FFF2-40B4-BE49-F238E27FC236}">
                <a16:creationId xmlns="" xmlns:a16="http://schemas.microsoft.com/office/drawing/2014/main" id="{4976A185-F72E-47A7-B7F7-6868E3BA6EF7}"/>
              </a:ext>
            </a:extLst>
          </p:cNvPr>
          <p:cNvSpPr>
            <a:spLocks noGrp="1"/>
          </p:cNvSpPr>
          <p:nvPr>
            <p:ph type="sldNum" sz="quarter" idx="12"/>
          </p:nvPr>
        </p:nvSpPr>
        <p:spPr/>
        <p:txBody>
          <a:bodyPr/>
          <a:lstStyle/>
          <a:p>
            <a:fld id="{F0FEA6CD-AE7E-1C4C-8601-588E90DB12A2}" type="slidenum">
              <a:rPr lang="es-ES_tradnl" smtClean="0"/>
              <a:t>28</a:t>
            </a:fld>
            <a:endParaRPr lang="es-ES_tradnl"/>
          </a:p>
        </p:txBody>
      </p:sp>
    </p:spTree>
    <p:extLst>
      <p:ext uri="{BB962C8B-B14F-4D97-AF65-F5344CB8AC3E}">
        <p14:creationId xmlns:p14="http://schemas.microsoft.com/office/powerpoint/2010/main" val="840556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4147628612"/>
              </p:ext>
            </p:extLst>
          </p:nvPr>
        </p:nvGraphicFramePr>
        <p:xfrm>
          <a:off x="4500000" y="1080000"/>
          <a:ext cx="7146538" cy="4584416"/>
        </p:xfrm>
        <a:graphic>
          <a:graphicData uri="http://schemas.openxmlformats.org/drawingml/2006/table">
            <a:tbl>
              <a:tblPr/>
              <a:tblGrid>
                <a:gridCol w="3214095">
                  <a:extLst>
                    <a:ext uri="{9D8B030D-6E8A-4147-A177-3AD203B41FA5}">
                      <a16:colId xmlns="" xmlns:a16="http://schemas.microsoft.com/office/drawing/2014/main" val="20000"/>
                    </a:ext>
                  </a:extLst>
                </a:gridCol>
                <a:gridCol w="3044101">
                  <a:extLst>
                    <a:ext uri="{9D8B030D-6E8A-4147-A177-3AD203B41FA5}">
                      <a16:colId xmlns="" xmlns:a16="http://schemas.microsoft.com/office/drawing/2014/main" val="1579406202"/>
                    </a:ext>
                  </a:extLst>
                </a:gridCol>
                <a:gridCol w="469648">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202 · Presencia en el mercado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202-1 Ratio del salario de categoría inicial estándar por sexo frente al salario mínimo local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6. Eliminar la discriminación en materia de empleo y ocupación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5</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203 · Impactos económicos indirectos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203-2 Impactos económicos indirectos significativos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8, 9</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12</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204·Prácticas de adquisición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charset="0"/>
                          <a:cs typeface="Open sans light"/>
                        </a:rPr>
                        <a:t>204-1 Proporción de gasto en proveedores locales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205·Anticorrupción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kern="1200" cap="none" normalizeH="0" baseline="0" dirty="0">
                          <a:ln>
                            <a:noFill/>
                          </a:ln>
                          <a:solidFill>
                            <a:schemeClr val="tx1"/>
                          </a:solidFill>
                          <a:effectLst/>
                          <a:latin typeface="Open sans light"/>
                          <a:ea typeface="Open Sans" charset="0"/>
                          <a:cs typeface="Open sans light"/>
                        </a:rPr>
                        <a:t>205-1 Operaciones evaluadas para riesgos relacionados con la corrupción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10. Las empresas e instituciones deberán trabajar contra la corrupción en todas sus formas, incluidos extorsión y soborno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chemeClr val="tx1"/>
                          </a:solidFill>
                          <a:effectLst/>
                          <a:latin typeface="Open sans light"/>
                          <a:ea typeface="Open Sans" charset="0"/>
                          <a:cs typeface="Open sans light"/>
                        </a:rPr>
                        <a:t>205-2 Comunicación y formación sobre políticas y procedimientos anticorrupción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10 </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chemeClr val="tx1"/>
                          </a:solidFill>
                          <a:effectLst/>
                          <a:latin typeface="Open sans light"/>
                          <a:ea typeface="Open Sans" charset="0"/>
                          <a:cs typeface="Open sans light"/>
                        </a:rPr>
                        <a:t>205-3 Casos de corrupción confirmados y medidas tomadas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10</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1" i="0" u="none" strike="noStrike" kern="1200" cap="none" normalizeH="0" baseline="0" dirty="0" err="1">
                          <a:ln>
                            <a:noFill/>
                          </a:ln>
                          <a:solidFill>
                            <a:srgbClr val="010101"/>
                          </a:solidFill>
                          <a:effectLst/>
                          <a:latin typeface="Open sans light"/>
                        </a:rPr>
                        <a:t>GRI</a:t>
                      </a:r>
                      <a:r>
                        <a:rPr kumimoji="0" lang="es-ES" sz="1000" b="1" i="0" u="none" strike="noStrike" kern="1200" cap="none" normalizeH="0" baseline="0" dirty="0">
                          <a:ln>
                            <a:noFill/>
                          </a:ln>
                          <a:solidFill>
                            <a:srgbClr val="010101"/>
                          </a:solidFill>
                          <a:effectLst/>
                          <a:latin typeface="Open sans light"/>
                        </a:rPr>
                        <a:t> 206: Competencia desleal</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a-ES" altLang="es-ES_tradnl" sz="1000" b="0" i="0" u="none" strike="noStrike" cap="none" normalizeH="0" baseline="0" dirty="0">
                        <a:ln>
                          <a:noFill/>
                        </a:ln>
                        <a:solidFill>
                          <a:schemeClr val="tx1"/>
                        </a:solidFill>
                        <a:effectLst/>
                        <a:latin typeface="Open sans light"/>
                        <a:ea typeface="Open Sans Light" charset="0"/>
                        <a:cs typeface="Open sans light"/>
                      </a:endParaRPr>
                    </a:p>
                  </a:txBody>
                  <a:tcPr marL="68580" marR="6858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chemeClr val="tx1"/>
                          </a:solidFill>
                          <a:effectLst/>
                          <a:latin typeface="Open sans light"/>
                        </a:rPr>
                        <a:t>206-1 Acciones jurídicas relacionadas con la competencia desleal y las prácticas monopólicas y contra la libre competencia</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
        <p:nvSpPr>
          <p:cNvPr id="6" name="Contenidor de número de diapositiva 5">
            <a:extLst>
              <a:ext uri="{FF2B5EF4-FFF2-40B4-BE49-F238E27FC236}">
                <a16:creationId xmlns="" xmlns:a16="http://schemas.microsoft.com/office/drawing/2014/main" id="{57E868BD-836A-493C-9810-85C157BFAA7D}"/>
              </a:ext>
            </a:extLst>
          </p:cNvPr>
          <p:cNvSpPr>
            <a:spLocks noGrp="1"/>
          </p:cNvSpPr>
          <p:nvPr>
            <p:ph type="sldNum" sz="quarter" idx="12"/>
          </p:nvPr>
        </p:nvSpPr>
        <p:spPr/>
        <p:txBody>
          <a:bodyPr/>
          <a:lstStyle/>
          <a:p>
            <a:fld id="{F0FEA6CD-AE7E-1C4C-8601-588E90DB12A2}" type="slidenum">
              <a:rPr lang="es-ES_tradnl" smtClean="0"/>
              <a:t>29</a:t>
            </a:fld>
            <a:endParaRPr lang="es-ES_tradnl"/>
          </a:p>
        </p:txBody>
      </p:sp>
    </p:spTree>
    <p:extLst>
      <p:ext uri="{BB962C8B-B14F-4D97-AF65-F5344CB8AC3E}">
        <p14:creationId xmlns:p14="http://schemas.microsoft.com/office/powerpoint/2010/main" val="372971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84"/>
          <a:stretch/>
        </p:blipFill>
        <p:spPr>
          <a:xfrm>
            <a:off x="0" y="0"/>
            <a:ext cx="3818021" cy="6858000"/>
          </a:xfrm>
          <a:prstGeom prst="rect">
            <a:avLst/>
          </a:prstGeom>
        </p:spPr>
      </p:pic>
      <p:sp>
        <p:nvSpPr>
          <p:cNvPr id="7" name="CuadroTexto 6"/>
          <p:cNvSpPr txBox="1"/>
          <p:nvPr/>
        </p:nvSpPr>
        <p:spPr>
          <a:xfrm>
            <a:off x="2872841" y="3259723"/>
            <a:ext cx="743701" cy="307777"/>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Saludo</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defRPr/>
            </a:pPr>
            <a:r>
              <a:rPr lang="es-ES" altLang="ca-ES" sz="1200" dirty="0">
                <a:latin typeface="Open Sans Light" charset="0"/>
                <a:ea typeface="Open Sans Light" charset="0"/>
                <a:cs typeface="Open Sans Light" charset="0"/>
              </a:rPr>
              <a:t>Los tres pilares sobre los que se fundamenta el desarrollo a largo plazo de la estrategia de nuestras empresas son la innovación en productos y servicios, la excelencia operacional y la gestión del talento. Entendemos la Responsabilidad Social Corporativa (</a:t>
            </a:r>
            <a:r>
              <a:rPr lang="es-ES" altLang="ca-ES" sz="1200" dirty="0" err="1">
                <a:latin typeface="Open Sans Light" charset="0"/>
                <a:ea typeface="Open Sans Light" charset="0"/>
                <a:cs typeface="Open Sans Light" charset="0"/>
              </a:rPr>
              <a:t>RSC</a:t>
            </a:r>
            <a:r>
              <a:rPr lang="es-ES" altLang="ca-ES" sz="1200" dirty="0">
                <a:latin typeface="Open Sans Light" charset="0"/>
                <a:ea typeface="Open Sans Light" charset="0"/>
                <a:cs typeface="Open Sans Light" charset="0"/>
              </a:rPr>
              <a:t>) como un proceso de mejora continua que, de forma transversal, determina y guía nuestra forma de actuación en estos tres ejes.</a:t>
            </a:r>
          </a:p>
          <a:p>
            <a:pPr marL="0" indent="0">
              <a:lnSpc>
                <a:spcPct val="100000"/>
              </a:lnSpc>
              <a:buNone/>
              <a:defRPr/>
            </a:pPr>
            <a:r>
              <a:rPr lang="es-ES" altLang="ca-ES" sz="1200" dirty="0">
                <a:latin typeface="Open Sans Light" charset="0"/>
                <a:ea typeface="Open Sans Light" charset="0"/>
                <a:cs typeface="Open Sans Light" charset="0"/>
              </a:rPr>
              <a:t>Esta es la segunda memoria de </a:t>
            </a:r>
            <a:r>
              <a:rPr lang="es-ES" altLang="ca-ES" sz="1200" dirty="0" err="1">
                <a:latin typeface="Open Sans Light" charset="0"/>
                <a:ea typeface="Open Sans Light" charset="0"/>
                <a:cs typeface="Open Sans Light" charset="0"/>
              </a:rPr>
              <a:t>RSC</a:t>
            </a:r>
            <a:r>
              <a:rPr lang="es-ES" altLang="ca-ES" sz="1200" dirty="0">
                <a:latin typeface="Open Sans Light" charset="0"/>
                <a:ea typeface="Open Sans Light" charset="0"/>
                <a:cs typeface="Open Sans Light" charset="0"/>
              </a:rPr>
              <a:t> de las compañías, y toma como marco el nuevo esquema de </a:t>
            </a:r>
            <a:r>
              <a:rPr lang="es-ES" altLang="ca-ES" sz="1200" dirty="0" err="1">
                <a:latin typeface="Open Sans Light" charset="0"/>
                <a:ea typeface="Open Sans Light" charset="0"/>
                <a:cs typeface="Open Sans Light" charset="0"/>
              </a:rPr>
              <a:t>GRI</a:t>
            </a:r>
            <a:r>
              <a:rPr lang="es-ES" altLang="ca-ES" sz="1200" dirty="0">
                <a:latin typeface="Open Sans Light" charset="0"/>
                <a:ea typeface="Open Sans Light" charset="0"/>
                <a:cs typeface="Open Sans Light" charset="0"/>
              </a:rPr>
              <a:t> </a:t>
            </a:r>
            <a:r>
              <a:rPr lang="es-ES" altLang="ca-ES" sz="1200" dirty="0" err="1">
                <a:latin typeface="Open Sans Light" charset="0"/>
                <a:ea typeface="Open Sans Light" charset="0"/>
                <a:cs typeface="Open Sans Light" charset="0"/>
              </a:rPr>
              <a:t>Standards</a:t>
            </a:r>
            <a:r>
              <a:rPr lang="es-ES" altLang="ca-ES" sz="1200" dirty="0">
                <a:latin typeface="Open Sans Light" charset="0"/>
                <a:ea typeface="Open Sans Light" charset="0"/>
                <a:cs typeface="Open Sans Light" charset="0"/>
              </a:rPr>
              <a:t>, al que daremos pleno cumplimiento en el 2018. A su vez, esta memoria es nuestro primer informe de progreso como firmantes del Pacto Mundial de las Naciones Unidas, del que somo firmantes como </a:t>
            </a:r>
            <a:r>
              <a:rPr lang="es-ES" altLang="ca-ES" sz="1200" dirty="0" err="1">
                <a:latin typeface="Open Sans Light" charset="0"/>
                <a:ea typeface="Open Sans Light" charset="0"/>
                <a:cs typeface="Open Sans Light" charset="0"/>
              </a:rPr>
              <a:t>Caffè</a:t>
            </a:r>
            <a:r>
              <a:rPr lang="es-ES" altLang="ca-ES" sz="1200" dirty="0">
                <a:latin typeface="Open Sans Light" charset="0"/>
                <a:ea typeface="Open Sans Light" charset="0"/>
                <a:cs typeface="Open Sans Light" charset="0"/>
              </a:rPr>
              <a:t> </a:t>
            </a:r>
            <a:r>
              <a:rPr lang="es-ES" altLang="ca-ES" sz="1200" dirty="0" err="1">
                <a:latin typeface="Open Sans Light" charset="0"/>
                <a:ea typeface="Open Sans Light" charset="0"/>
                <a:cs typeface="Open Sans Light" charset="0"/>
              </a:rPr>
              <a:t>d’Autore</a:t>
            </a:r>
            <a:r>
              <a:rPr lang="es-ES" altLang="ca-ES" sz="1200" dirty="0">
                <a:latin typeface="Open Sans Light" charset="0"/>
                <a:ea typeface="Open Sans Light" charset="0"/>
                <a:cs typeface="Open Sans Light" charset="0"/>
              </a:rPr>
              <a:t>. Asumimos también como marco común de trabajo en favor de la sostenibilidad los Objetivos de Desarrollo Sostenible (ODS), que comparten organismos públicos, empresas y entidades no lucrativas de todo el mundo, y que iremos también integrando en nuestra política en 2018 y 2019.</a:t>
            </a:r>
          </a:p>
          <a:p>
            <a:pPr marL="0" indent="0">
              <a:lnSpc>
                <a:spcPct val="100000"/>
              </a:lnSpc>
              <a:buNone/>
              <a:defRPr/>
            </a:pPr>
            <a:r>
              <a:rPr lang="es-ES" altLang="ca-ES" sz="1200" dirty="0">
                <a:latin typeface="Open Sans Light" charset="0"/>
                <a:ea typeface="Open Sans Light" charset="0"/>
                <a:cs typeface="Open Sans Light" charset="0"/>
              </a:rPr>
              <a:t>Entre los principales logros del periodo se cuenta la introducción de un nuevo modelo de máquina de café más sostenible, que permite una reducción de hasta un 30% de consumo energético, nuevas tecnologías de limpieza de maquinaria por ultrasonidos que evita aguas residuales potencialmente peligrosas, así como el inicio de recepción y gestión de comunicaciones y sugerencias a través del mecanismo nominal y/o anónimo del Comité de Ética.</a:t>
            </a:r>
          </a:p>
          <a:p>
            <a:pPr marL="0" indent="0">
              <a:lnSpc>
                <a:spcPct val="100000"/>
              </a:lnSpc>
              <a:buNone/>
              <a:defRPr/>
            </a:pPr>
            <a:r>
              <a:rPr lang="es-ES" altLang="ca-ES" sz="1200" dirty="0" smtClean="0">
                <a:latin typeface="Open Sans Light" charset="0"/>
                <a:ea typeface="Open Sans Light" charset="0"/>
                <a:cs typeface="Open Sans Light" charset="0"/>
              </a:rPr>
              <a:t>Los </a:t>
            </a:r>
            <a:r>
              <a:rPr lang="es-ES" altLang="ca-ES" sz="1200" dirty="0">
                <a:latin typeface="Open Sans Light" charset="0"/>
                <a:ea typeface="Open Sans Light" charset="0"/>
                <a:cs typeface="Open Sans Light" charset="0"/>
              </a:rPr>
              <a:t>retos del próximo ejercicio son el inicio de la compra de vehículos híbridos para la flota propia, la identificación de nuevas necesidades de formación a través de la redefinición de la estrategia de la empresa, realización de acciones nuevas en sensibilización ética del personal, y la creación de la infraestructura para el sistema de implementación y seguimiento de cláusulas de </a:t>
            </a:r>
            <a:r>
              <a:rPr lang="es-ES" altLang="ca-ES" sz="1200" dirty="0" err="1">
                <a:latin typeface="Open Sans Light" charset="0"/>
                <a:ea typeface="Open Sans Light" charset="0"/>
                <a:cs typeface="Open Sans Light" charset="0"/>
              </a:rPr>
              <a:t>compliance</a:t>
            </a:r>
            <a:r>
              <a:rPr lang="es-ES" altLang="ca-ES" sz="1200" dirty="0">
                <a:latin typeface="Open Sans Light" charset="0"/>
                <a:ea typeface="Open Sans Light" charset="0"/>
                <a:cs typeface="Open Sans Light" charset="0"/>
              </a:rPr>
              <a:t> y compromisos éticos con los proveedores de SAT.</a:t>
            </a:r>
          </a:p>
          <a:p>
            <a:pPr marL="0" indent="0">
              <a:lnSpc>
                <a:spcPct val="100000"/>
              </a:lnSpc>
              <a:buNone/>
              <a:defRPr/>
            </a:pPr>
            <a:endParaRPr lang="es-ES" altLang="ca-ES" sz="1200" dirty="0">
              <a:solidFill>
                <a:srgbClr val="FF0000"/>
              </a:solidFill>
              <a:latin typeface="Open Sans Light" charset="0"/>
              <a:ea typeface="Open Sans Light" charset="0"/>
              <a:cs typeface="Open Sans Light" charset="0"/>
            </a:endParaRPr>
          </a:p>
        </p:txBody>
      </p:sp>
      <p:sp>
        <p:nvSpPr>
          <p:cNvPr id="9" name="Text Box 179"/>
          <p:cNvSpPr txBox="1">
            <a:spLocks noChangeArrowheads="1"/>
          </p:cNvSpPr>
          <p:nvPr/>
        </p:nvSpPr>
        <p:spPr bwMode="auto">
          <a:xfrm>
            <a:off x="4500000" y="5740932"/>
            <a:ext cx="2598738"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s-ES" altLang="ca-ES" sz="1200" b="1" dirty="0" err="1">
                <a:latin typeface="Open Sans" charset="0"/>
                <a:ea typeface="Open Sans" charset="0"/>
                <a:cs typeface="Open Sans" charset="0"/>
              </a:rPr>
              <a:t>Vicenç</a:t>
            </a:r>
            <a:r>
              <a:rPr lang="es-ES" altLang="ca-ES" sz="1200" b="1" dirty="0">
                <a:latin typeface="Open Sans" charset="0"/>
                <a:ea typeface="Open Sans" charset="0"/>
                <a:cs typeface="Open Sans" charset="0"/>
              </a:rPr>
              <a:t> Batlle</a:t>
            </a:r>
          </a:p>
          <a:p>
            <a:pPr eaLnBrk="1" hangingPunct="1"/>
            <a:r>
              <a:rPr lang="es-ES" altLang="ca-ES" sz="1000" dirty="0">
                <a:latin typeface="Open Sans Light" charset="0"/>
                <a:ea typeface="Open Sans Light" charset="0"/>
                <a:cs typeface="Open Sans Light" charset="0"/>
              </a:rPr>
              <a:t>Consejero Delegado de </a:t>
            </a:r>
            <a:r>
              <a:rPr lang="es-ES" altLang="ca-ES" sz="1000" dirty="0" err="1">
                <a:latin typeface="Open Sans Light" charset="0"/>
                <a:ea typeface="Open Sans Light" charset="0"/>
                <a:cs typeface="Open Sans Light" charset="0"/>
              </a:rPr>
              <a:t>Caffè</a:t>
            </a:r>
            <a:r>
              <a:rPr lang="es-ES" altLang="ca-ES" sz="1000" dirty="0">
                <a:latin typeface="Open Sans Light" charset="0"/>
                <a:ea typeface="Open Sans Light" charset="0"/>
                <a:cs typeface="Open Sans Light" charset="0"/>
              </a:rPr>
              <a:t> </a:t>
            </a:r>
            <a:r>
              <a:rPr lang="es-ES" altLang="ca-ES" sz="1000" dirty="0" err="1">
                <a:latin typeface="Open Sans Light" charset="0"/>
                <a:ea typeface="Open Sans Light" charset="0"/>
                <a:cs typeface="Open Sans Light" charset="0"/>
              </a:rPr>
              <a:t>d’Autore</a:t>
            </a:r>
            <a:r>
              <a:rPr lang="es-ES" altLang="ca-ES" sz="1000" dirty="0">
                <a:latin typeface="Open Sans Light" charset="0"/>
                <a:ea typeface="Open Sans Light" charset="0"/>
                <a:cs typeface="Open Sans Light" charset="0"/>
              </a:rPr>
              <a:t>, SL</a:t>
            </a:r>
          </a:p>
          <a:p>
            <a:pPr eaLnBrk="1" hangingPunct="1"/>
            <a:r>
              <a:rPr lang="es-ES" altLang="ca-ES" sz="1000" dirty="0">
                <a:latin typeface="Open Sans Light" charset="0"/>
                <a:ea typeface="Open Sans Light" charset="0"/>
                <a:cs typeface="Open Sans Light" charset="0"/>
              </a:rPr>
              <a:t>Director General de </a:t>
            </a:r>
            <a:r>
              <a:rPr lang="es-ES" altLang="ca-ES" sz="1000" dirty="0" err="1">
                <a:latin typeface="Open Sans Light" charset="0"/>
                <a:ea typeface="Open Sans Light" charset="0"/>
                <a:cs typeface="Open Sans Light" charset="0"/>
              </a:rPr>
              <a:t>Spaziale</a:t>
            </a:r>
            <a:r>
              <a:rPr lang="es-ES" altLang="ca-ES" sz="1000" dirty="0">
                <a:latin typeface="Open Sans Light" charset="0"/>
                <a:ea typeface="Open Sans Light" charset="0"/>
                <a:cs typeface="Open Sans Light" charset="0"/>
              </a:rPr>
              <a:t>, SA</a:t>
            </a:r>
          </a:p>
        </p:txBody>
      </p:sp>
      <p:sp>
        <p:nvSpPr>
          <p:cNvPr id="2" name="Contenidor de número de diapositiva 1">
            <a:extLst>
              <a:ext uri="{FF2B5EF4-FFF2-40B4-BE49-F238E27FC236}">
                <a16:creationId xmlns="" xmlns:a16="http://schemas.microsoft.com/office/drawing/2014/main" id="{E26BDBE1-86E3-451B-9EE6-64EA4FB02242}"/>
              </a:ext>
            </a:extLst>
          </p:cNvPr>
          <p:cNvSpPr>
            <a:spLocks noGrp="1"/>
          </p:cNvSpPr>
          <p:nvPr>
            <p:ph type="sldNum" sz="quarter" idx="12"/>
          </p:nvPr>
        </p:nvSpPr>
        <p:spPr/>
        <p:txBody>
          <a:bodyPr/>
          <a:lstStyle/>
          <a:p>
            <a:fld id="{F0FEA6CD-AE7E-1C4C-8601-588E90DB12A2}" type="slidenum">
              <a:rPr lang="es-ES_tradnl" smtClean="0"/>
              <a:t>3</a:t>
            </a:fld>
            <a:endParaRPr lang="es-ES_tradnl" dirty="0"/>
          </a:p>
        </p:txBody>
      </p:sp>
    </p:spTree>
    <p:extLst>
      <p:ext uri="{BB962C8B-B14F-4D97-AF65-F5344CB8AC3E}">
        <p14:creationId xmlns:p14="http://schemas.microsoft.com/office/powerpoint/2010/main" val="3595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2318481335"/>
              </p:ext>
            </p:extLst>
          </p:nvPr>
        </p:nvGraphicFramePr>
        <p:xfrm>
          <a:off x="4500000" y="1080000"/>
          <a:ext cx="7146538" cy="5166967"/>
        </p:xfrm>
        <a:graphic>
          <a:graphicData uri="http://schemas.openxmlformats.org/drawingml/2006/table">
            <a:tbl>
              <a:tblPr/>
              <a:tblGrid>
                <a:gridCol w="3214095">
                  <a:extLst>
                    <a:ext uri="{9D8B030D-6E8A-4147-A177-3AD203B41FA5}">
                      <a16:colId xmlns="" xmlns:a16="http://schemas.microsoft.com/office/drawing/2014/main" val="20000"/>
                    </a:ext>
                  </a:extLst>
                </a:gridCol>
                <a:gridCol w="2848158">
                  <a:extLst>
                    <a:ext uri="{9D8B030D-6E8A-4147-A177-3AD203B41FA5}">
                      <a16:colId xmlns="" xmlns:a16="http://schemas.microsoft.com/office/drawing/2014/main" val="1579406202"/>
                    </a:ext>
                  </a:extLst>
                </a:gridCol>
                <a:gridCol w="665591">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Light"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Light" charset="0"/>
                          <a:cs typeface="Open sans light"/>
                        </a:rPr>
                        <a:t> 300 Temas ambientales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301 · Materiales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301-1 Materiales utilizados por peso o volumen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Las empresas deberán mantener un enfoque preventivo que favorezca el medio ambiente.</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12</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17</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301-2 Insumos reciclados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8. Las empresas deben fomentar las iniciativas que promuevan una mayor responsabilidad ambiental.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12</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301-3 Productos reutilizados y materiales de envasado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12</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19</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chemeClr val="tx1"/>
                          </a:solidFill>
                          <a:effectLst/>
                          <a:latin typeface="Open sans light"/>
                          <a:ea typeface="Open Sans"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charset="0"/>
                          <a:cs typeface="Open sans light"/>
                        </a:rPr>
                        <a:t> 302 · Energía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302-1 Consumo energético dentro de la organización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7, 8 y 13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302-2 Consumo energético fuera de la organización </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spc="0" normalizeH="0" baseline="0" noProof="0" dirty="0">
                          <a:ln>
                            <a:noFill/>
                          </a:ln>
                          <a:solidFill>
                            <a:prstClr val="white">
                              <a:lumMod val="50000"/>
                            </a:prstClr>
                          </a:solidFill>
                          <a:effectLst/>
                          <a:uLnTx/>
                          <a:uFillTx/>
                          <a:latin typeface="Arial" charset="0"/>
                          <a:ea typeface="Arial" charset="0"/>
                          <a:cs typeface="Arial" charset="0"/>
                        </a:rPr>
                        <a:t>7, 8 y 13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302-3 Intensidad energética</a:t>
                      </a:r>
                      <a:endParaRPr kumimoji="0" lang="es-ES" altLang="ca-ES" sz="1000" b="0" i="0" u="none" strike="noStrike" kern="1200" cap="none" normalizeH="0" baseline="0" dirty="0">
                        <a:ln>
                          <a:noFill/>
                        </a:ln>
                        <a:solidFill>
                          <a:schemeClr val="tx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spc="0" normalizeH="0" baseline="0" noProof="0" dirty="0">
                          <a:ln>
                            <a:noFill/>
                          </a:ln>
                          <a:solidFill>
                            <a:prstClr val="white">
                              <a:lumMod val="50000"/>
                            </a:prstClr>
                          </a:solidFill>
                          <a:effectLst/>
                          <a:uLnTx/>
                          <a:uFillTx/>
                          <a:latin typeface="Arial" charset="0"/>
                          <a:ea typeface="Arial" charset="0"/>
                          <a:cs typeface="Arial" charset="0"/>
                        </a:rPr>
                        <a:t>7, 8 y 13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302-4 Reducción del consumo energético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9. Las empresas deben favorecer el desarrollo y la difusión de las tecnologías respetuosas con el medio ambiente.</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7, 8 y 13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302-5 Reducción de los requerimientos energéticos de productos y servicios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8 y 9</a:t>
                      </a:r>
                    </a:p>
                  </a:txBody>
                  <a:tcPr marL="68580" marR="6858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7, 8, 9, 12, 13, 17</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12</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
        <p:nvSpPr>
          <p:cNvPr id="6" name="Contenidor de número de diapositiva 5">
            <a:extLst>
              <a:ext uri="{FF2B5EF4-FFF2-40B4-BE49-F238E27FC236}">
                <a16:creationId xmlns="" xmlns:a16="http://schemas.microsoft.com/office/drawing/2014/main" id="{B3F26D6C-B236-40DF-ADFF-8C3F21FA842F}"/>
              </a:ext>
            </a:extLst>
          </p:cNvPr>
          <p:cNvSpPr>
            <a:spLocks noGrp="1"/>
          </p:cNvSpPr>
          <p:nvPr>
            <p:ph type="sldNum" sz="quarter" idx="12"/>
          </p:nvPr>
        </p:nvSpPr>
        <p:spPr/>
        <p:txBody>
          <a:bodyPr/>
          <a:lstStyle/>
          <a:p>
            <a:fld id="{F0FEA6CD-AE7E-1C4C-8601-588E90DB12A2}" type="slidenum">
              <a:rPr lang="es-ES_tradnl" smtClean="0"/>
              <a:t>30</a:t>
            </a:fld>
            <a:endParaRPr lang="es-ES_tradnl"/>
          </a:p>
        </p:txBody>
      </p:sp>
    </p:spTree>
    <p:extLst>
      <p:ext uri="{BB962C8B-B14F-4D97-AF65-F5344CB8AC3E}">
        <p14:creationId xmlns:p14="http://schemas.microsoft.com/office/powerpoint/2010/main" val="347068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793937310"/>
              </p:ext>
            </p:extLst>
          </p:nvPr>
        </p:nvGraphicFramePr>
        <p:xfrm>
          <a:off x="4500000" y="1080000"/>
          <a:ext cx="7146538" cy="4818063"/>
        </p:xfrm>
        <a:graphic>
          <a:graphicData uri="http://schemas.openxmlformats.org/drawingml/2006/table">
            <a:tbl>
              <a:tblPr/>
              <a:tblGrid>
                <a:gridCol w="3214095">
                  <a:extLst>
                    <a:ext uri="{9D8B030D-6E8A-4147-A177-3AD203B41FA5}">
                      <a16:colId xmlns="" xmlns:a16="http://schemas.microsoft.com/office/drawing/2014/main" val="20000"/>
                    </a:ext>
                  </a:extLst>
                </a:gridCol>
                <a:gridCol w="2978787">
                  <a:extLst>
                    <a:ext uri="{9D8B030D-6E8A-4147-A177-3AD203B41FA5}">
                      <a16:colId xmlns="" xmlns:a16="http://schemas.microsoft.com/office/drawing/2014/main" val="1579406202"/>
                    </a:ext>
                  </a:extLst>
                </a:gridCol>
                <a:gridCol w="534962">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Light"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Light" charset="0"/>
                          <a:cs typeface="Open sans light"/>
                        </a:rPr>
                        <a:t> 303 · Agua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303-1 Extracción de agua por fuente</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305· Emisiones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305-1 Emisiones directas de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GEI</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(alcance 1)</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8 y 9</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305-2 Emisiones indirectas de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GEI</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al generar energía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8 y 9</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305-4 Intensidad de las emisiones de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GEI</a:t>
                      </a: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8 y 9</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305-5 Reducción de las emisiones de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GEI</a:t>
                      </a: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8 y 9</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18</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306: Efluentes y residuos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chemeClr val="tx1"/>
                          </a:solidFill>
                          <a:effectLst/>
                          <a:latin typeface="Open sans light"/>
                          <a:ea typeface="Open Sans" charset="0"/>
                          <a:cs typeface="Open sans light"/>
                        </a:rPr>
                        <a:t>306-1 Vertido de aguas en función de su calidad y destino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y 8</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16</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chemeClr val="tx1"/>
                          </a:solidFill>
                          <a:effectLst/>
                          <a:latin typeface="Open sans light"/>
                          <a:ea typeface="Open Sans" charset="0"/>
                          <a:cs typeface="Open sans light"/>
                        </a:rPr>
                        <a:t>306-2 Residuos por tipo y método de eliminación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7 y 8</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19</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307· Cumplimiento ambiental</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L="68580" marR="6858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chemeClr val="tx1"/>
                          </a:solidFill>
                          <a:effectLst/>
                          <a:latin typeface="Open sans light"/>
                        </a:rPr>
                        <a:t>307-1 Incumplimiento de la legislación y normativa ambiental</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1" i="0" u="none" strike="noStrike" kern="1200" cap="none" normalizeH="0" baseline="0" dirty="0" err="1">
                          <a:ln>
                            <a:noFill/>
                          </a:ln>
                          <a:solidFill>
                            <a:schemeClr val="tx1"/>
                          </a:solidFill>
                          <a:effectLst/>
                          <a:latin typeface="Open sans light"/>
                        </a:rPr>
                        <a:t>GRI</a:t>
                      </a:r>
                      <a:r>
                        <a:rPr kumimoji="0" lang="es-ES" sz="1000" b="1" i="0" u="none" strike="noStrike" kern="1200" cap="none" normalizeH="0" baseline="0" dirty="0">
                          <a:ln>
                            <a:noFill/>
                          </a:ln>
                          <a:solidFill>
                            <a:schemeClr val="tx1"/>
                          </a:solidFill>
                          <a:effectLst/>
                          <a:latin typeface="Open sans light"/>
                        </a:rPr>
                        <a:t> 308 · Evaluación ambiental de proveedores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67681995"/>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chemeClr val="tx1"/>
                          </a:solidFill>
                          <a:effectLst/>
                          <a:latin typeface="Open sans light"/>
                        </a:rPr>
                        <a:t>308-1 Nuevos proveedores que han pasado filtros de evaluación y selección de acuerdo con los criterios ambientales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25830854"/>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chemeClr val="tx1"/>
                          </a:solidFill>
                          <a:effectLst/>
                          <a:latin typeface="Open sans light"/>
                        </a:rPr>
                        <a:t>308-2 Impactos ambientales negativos en la cadena de suministro y medidas tomadas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762820695"/>
                  </a:ext>
                </a:extLst>
              </a:tr>
            </a:tbl>
          </a:graphicData>
        </a:graphic>
      </p:graphicFrame>
      <p:sp>
        <p:nvSpPr>
          <p:cNvPr id="6" name="Contenidor de número de diapositiva 5">
            <a:extLst>
              <a:ext uri="{FF2B5EF4-FFF2-40B4-BE49-F238E27FC236}">
                <a16:creationId xmlns="" xmlns:a16="http://schemas.microsoft.com/office/drawing/2014/main" id="{9AAF5AF2-3966-4C18-A188-F5E0D78C5F0D}"/>
              </a:ext>
            </a:extLst>
          </p:cNvPr>
          <p:cNvSpPr>
            <a:spLocks noGrp="1"/>
          </p:cNvSpPr>
          <p:nvPr>
            <p:ph type="sldNum" sz="quarter" idx="12"/>
          </p:nvPr>
        </p:nvSpPr>
        <p:spPr/>
        <p:txBody>
          <a:bodyPr/>
          <a:lstStyle/>
          <a:p>
            <a:fld id="{F0FEA6CD-AE7E-1C4C-8601-588E90DB12A2}" type="slidenum">
              <a:rPr lang="es-ES_tradnl" smtClean="0"/>
              <a:t>31</a:t>
            </a:fld>
            <a:endParaRPr lang="es-ES_tradnl"/>
          </a:p>
        </p:txBody>
      </p:sp>
    </p:spTree>
    <p:extLst>
      <p:ext uri="{BB962C8B-B14F-4D97-AF65-F5344CB8AC3E}">
        <p14:creationId xmlns:p14="http://schemas.microsoft.com/office/powerpoint/2010/main" val="3076786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3735014200"/>
              </p:ext>
            </p:extLst>
          </p:nvPr>
        </p:nvGraphicFramePr>
        <p:xfrm>
          <a:off x="4500000" y="1080000"/>
          <a:ext cx="7146538" cy="5003151"/>
        </p:xfrm>
        <a:graphic>
          <a:graphicData uri="http://schemas.openxmlformats.org/drawingml/2006/table">
            <a:tbl>
              <a:tblPr/>
              <a:tblGrid>
                <a:gridCol w="3214095">
                  <a:extLst>
                    <a:ext uri="{9D8B030D-6E8A-4147-A177-3AD203B41FA5}">
                      <a16:colId xmlns="" xmlns:a16="http://schemas.microsoft.com/office/drawing/2014/main" val="20000"/>
                    </a:ext>
                  </a:extLst>
                </a:gridCol>
                <a:gridCol w="2978787">
                  <a:extLst>
                    <a:ext uri="{9D8B030D-6E8A-4147-A177-3AD203B41FA5}">
                      <a16:colId xmlns="" xmlns:a16="http://schemas.microsoft.com/office/drawing/2014/main" val="1579406202"/>
                    </a:ext>
                  </a:extLst>
                </a:gridCol>
                <a:gridCol w="534962">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Light"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Light" charset="0"/>
                          <a:cs typeface="Open sans light"/>
                        </a:rPr>
                        <a:t> 400 Temas sociales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401 · Empleo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401-1 Nuevas contrataciones de empleados y rotación de personal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6. Eliminar la discriminación en materia de empleo y ocupación.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8, 10</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22</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401-2 Beneficios para los empleados a tiempo completo que no se dan a los empleados a tiempo parcial o temporales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1 y 6</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23</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401-3 Permiso parental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6</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3, 5</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23</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402: Relaciones trabajador-empresa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402-1 Plazos de aviso mínimos sobre cambios operacionales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3. Apoyar los principios de la libertad de asociación y sindical y el derecho a la negociación colectiva.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3, 5</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23</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403: Salud y seguridad en el trabajo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403-1 Representación de los trabajadores en comités formales trabajador-empresa de salud y seguridad</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N/A</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403-2 Tipos de accidentes y tasas de frecuencia de accidentes, enfermedades profesionales, días perdidos, absentismo y número de muertes por accidente laboral o enfermedad profesional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3, 8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403-3 Trabajadores con alta incidencia o alto riesgo de enfermedades relacionadas con su actividad</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L="68580" marR="6858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403-4 Temas de salud y seguridad tratados en acuerdos formales con sindicatos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N/A</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
        <p:nvSpPr>
          <p:cNvPr id="6" name="Contenidor de número de diapositiva 5">
            <a:extLst>
              <a:ext uri="{FF2B5EF4-FFF2-40B4-BE49-F238E27FC236}">
                <a16:creationId xmlns="" xmlns:a16="http://schemas.microsoft.com/office/drawing/2014/main" id="{BBDE6B54-1899-4AFA-B617-53675A693D18}"/>
              </a:ext>
            </a:extLst>
          </p:cNvPr>
          <p:cNvSpPr>
            <a:spLocks noGrp="1"/>
          </p:cNvSpPr>
          <p:nvPr>
            <p:ph type="sldNum" sz="quarter" idx="12"/>
          </p:nvPr>
        </p:nvSpPr>
        <p:spPr/>
        <p:txBody>
          <a:bodyPr/>
          <a:lstStyle/>
          <a:p>
            <a:fld id="{F0FEA6CD-AE7E-1C4C-8601-588E90DB12A2}" type="slidenum">
              <a:rPr lang="es-ES_tradnl" smtClean="0"/>
              <a:t>32</a:t>
            </a:fld>
            <a:endParaRPr lang="es-ES_tradnl"/>
          </a:p>
        </p:txBody>
      </p:sp>
    </p:spTree>
    <p:extLst>
      <p:ext uri="{BB962C8B-B14F-4D97-AF65-F5344CB8AC3E}">
        <p14:creationId xmlns:p14="http://schemas.microsoft.com/office/powerpoint/2010/main" val="2599058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1905758017"/>
              </p:ext>
            </p:extLst>
          </p:nvPr>
        </p:nvGraphicFramePr>
        <p:xfrm>
          <a:off x="4500000" y="1080000"/>
          <a:ext cx="7146538" cy="5275757"/>
        </p:xfrm>
        <a:graphic>
          <a:graphicData uri="http://schemas.openxmlformats.org/drawingml/2006/table">
            <a:tbl>
              <a:tblPr/>
              <a:tblGrid>
                <a:gridCol w="3214095">
                  <a:extLst>
                    <a:ext uri="{9D8B030D-6E8A-4147-A177-3AD203B41FA5}">
                      <a16:colId xmlns="" xmlns:a16="http://schemas.microsoft.com/office/drawing/2014/main" val="20000"/>
                    </a:ext>
                  </a:extLst>
                </a:gridCol>
                <a:gridCol w="3016109">
                  <a:extLst>
                    <a:ext uri="{9D8B030D-6E8A-4147-A177-3AD203B41FA5}">
                      <a16:colId xmlns="" xmlns:a16="http://schemas.microsoft.com/office/drawing/2014/main" val="1579406202"/>
                    </a:ext>
                  </a:extLst>
                </a:gridCol>
                <a:gridCol w="497640">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1" i="0" u="none" strike="noStrike" kern="1200" cap="none" normalizeH="0" baseline="0" dirty="0" err="1">
                          <a:ln>
                            <a:noFill/>
                          </a:ln>
                          <a:solidFill>
                            <a:schemeClr val="tx1"/>
                          </a:solidFill>
                          <a:effectLst/>
                          <a:latin typeface="Open sans light"/>
                        </a:rPr>
                        <a:t>GRI</a:t>
                      </a:r>
                      <a:r>
                        <a:rPr kumimoji="0" lang="es-ES" sz="1000" b="1" i="0" u="none" strike="noStrike" kern="1200" cap="none" normalizeH="0" baseline="0" dirty="0">
                          <a:ln>
                            <a:noFill/>
                          </a:ln>
                          <a:solidFill>
                            <a:schemeClr val="tx1"/>
                          </a:solidFill>
                          <a:effectLst/>
                          <a:latin typeface="Open sans light"/>
                        </a:rPr>
                        <a:t> 404: Formación y enseñanza</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rgbClr val="010101"/>
                          </a:solidFill>
                          <a:effectLst/>
                          <a:latin typeface="Open sans light"/>
                        </a:rPr>
                        <a:t>404-1 Media de horas de formación al año por empleado</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4</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25</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rgbClr val="010101"/>
                          </a:solidFill>
                          <a:effectLst/>
                          <a:latin typeface="Open sans light"/>
                        </a:rPr>
                        <a:t>404-2 Programas para mejorar las aptitudes de los empleados y programas de ayuda a la transición</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4</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25</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rgbClr val="010101"/>
                          </a:solidFill>
                          <a:effectLst/>
                          <a:latin typeface="Open sans light"/>
                        </a:rPr>
                        <a:t>404-3 Porcentaje de empleados que reciben evaluaciones periódicas del desempeño y desarrollo profesional</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5, 8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25</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405: Diversidad e igualdad de oportunidades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405-1 Diversidad en órganos de gobierno y empleados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6</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5</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6, 22</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405-2 Ratio del salario base y de la remuneración de mujeres frente a hombres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5</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22</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406: No discriminación</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406-1 Casos de discriminación y acciones correctivas emprendidas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6</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5, 8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23</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charset="0"/>
                          <a:cs typeface="Open sans light"/>
                        </a:rPr>
                        <a:t> 407: Libertad de asociación y negociación colectiva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407-1 Operaciones y proveedores cuyo derecho a la libertad de asociación y negociación colectiva podría estar en riesgo</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6</a:t>
                      </a:r>
                    </a:p>
                  </a:txBody>
                  <a:tcPr marL="68580" marR="6858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charset="0"/>
                          <a:cs typeface="Open sans light"/>
                        </a:rPr>
                        <a:t> 408: Trabajo infantil</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2. No ser cómplice de abusos de los derechos.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5. Abolir cualquier forma de trabajo infantil.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408-1 Operaciones y proveedores con riesgo significativo de casos de trabajo infantil</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No se han detectado dichos riesgos.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8, 16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81672589"/>
                  </a:ext>
                </a:extLst>
              </a:tr>
            </a:tbl>
          </a:graphicData>
        </a:graphic>
      </p:graphicFrame>
      <p:sp>
        <p:nvSpPr>
          <p:cNvPr id="6" name="Contenidor de número de diapositiva 5">
            <a:extLst>
              <a:ext uri="{FF2B5EF4-FFF2-40B4-BE49-F238E27FC236}">
                <a16:creationId xmlns="" xmlns:a16="http://schemas.microsoft.com/office/drawing/2014/main" id="{53314482-0C49-4B53-9C28-7D3A644564EE}"/>
              </a:ext>
            </a:extLst>
          </p:cNvPr>
          <p:cNvSpPr>
            <a:spLocks noGrp="1"/>
          </p:cNvSpPr>
          <p:nvPr>
            <p:ph type="sldNum" sz="quarter" idx="12"/>
          </p:nvPr>
        </p:nvSpPr>
        <p:spPr/>
        <p:txBody>
          <a:bodyPr/>
          <a:lstStyle/>
          <a:p>
            <a:fld id="{F0FEA6CD-AE7E-1C4C-8601-588E90DB12A2}" type="slidenum">
              <a:rPr lang="es-ES_tradnl" smtClean="0"/>
              <a:t>33</a:t>
            </a:fld>
            <a:endParaRPr lang="es-ES_tradnl"/>
          </a:p>
        </p:txBody>
      </p:sp>
    </p:spTree>
    <p:extLst>
      <p:ext uri="{BB962C8B-B14F-4D97-AF65-F5344CB8AC3E}">
        <p14:creationId xmlns:p14="http://schemas.microsoft.com/office/powerpoint/2010/main" val="366815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1090443301"/>
              </p:ext>
            </p:extLst>
          </p:nvPr>
        </p:nvGraphicFramePr>
        <p:xfrm>
          <a:off x="4500000" y="1080000"/>
          <a:ext cx="7146538" cy="5339300"/>
        </p:xfrm>
        <a:graphic>
          <a:graphicData uri="http://schemas.openxmlformats.org/drawingml/2006/table">
            <a:tbl>
              <a:tblPr/>
              <a:tblGrid>
                <a:gridCol w="3214095">
                  <a:extLst>
                    <a:ext uri="{9D8B030D-6E8A-4147-A177-3AD203B41FA5}">
                      <a16:colId xmlns="" xmlns:a16="http://schemas.microsoft.com/office/drawing/2014/main" val="20000"/>
                    </a:ext>
                  </a:extLst>
                </a:gridCol>
                <a:gridCol w="3006778">
                  <a:extLst>
                    <a:ext uri="{9D8B030D-6E8A-4147-A177-3AD203B41FA5}">
                      <a16:colId xmlns="" xmlns:a16="http://schemas.microsoft.com/office/drawing/2014/main" val="1579406202"/>
                    </a:ext>
                  </a:extLst>
                </a:gridCol>
                <a:gridCol w="506971">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charset="0"/>
                          <a:cs typeface="Open sans light"/>
                        </a:rPr>
                        <a:t> 409: Trabajo forzoso u obligatorio</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4. Eliminar el trabajo forzoso y obligatorio.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409-1 Operaciones y proveedores con riesgo significativo de casos de trabajo forzoso u obligatorio</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No se han detectado dichos riesgos.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8, 16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1" i="0" u="none" strike="noStrike" kern="1200" cap="none" normalizeH="0" baseline="0" dirty="0" err="1">
                          <a:ln>
                            <a:noFill/>
                          </a:ln>
                          <a:solidFill>
                            <a:srgbClr val="010101"/>
                          </a:solidFill>
                          <a:effectLst/>
                          <a:latin typeface="Open sans light"/>
                        </a:rPr>
                        <a:t>GRI</a:t>
                      </a:r>
                      <a:r>
                        <a:rPr kumimoji="0" lang="es-ES" sz="1000" b="1" i="0" u="none" strike="noStrike" kern="1200" cap="none" normalizeH="0" baseline="0" dirty="0">
                          <a:ln>
                            <a:noFill/>
                          </a:ln>
                          <a:solidFill>
                            <a:srgbClr val="010101"/>
                          </a:solidFill>
                          <a:effectLst/>
                          <a:latin typeface="Open sans light"/>
                        </a:rPr>
                        <a:t> 412: Evaluación de derechos humanos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sz="1000" b="0" i="0" u="none" strike="noStrike" kern="1200" cap="none" normalizeH="0" baseline="0" dirty="0">
                          <a:ln>
                            <a:noFill/>
                          </a:ln>
                          <a:solidFill>
                            <a:srgbClr val="010101"/>
                          </a:solidFill>
                          <a:effectLst/>
                          <a:latin typeface="Open sans light"/>
                        </a:rPr>
                        <a:t>412-1 Operaciones sometidas a revisiones o evaluaciones de impacto sobre los derechos humanos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1, 2, 4 y 6</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8, 16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Light"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Light" charset="0"/>
                          <a:cs typeface="Open sans light"/>
                        </a:rPr>
                        <a:t> 413: Comunidades locales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Light" charset="0"/>
                          <a:cs typeface="Open sans light"/>
                        </a:rPr>
                        <a:t>413-1 Operaciones con participación de la comunidad local, evaluaciones del impacto y programas de desarrollo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1</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1, 2</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26</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414: Evaluación social de los proveedores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414-1 Nuevos proveedores que han pasado filtros de selección de acuerdo con los criterios sociales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Principio </a:t>
                      </a:r>
                      <a:r>
                        <a:rPr kumimoji="0" lang="es-ES" altLang="ca-ES" sz="1000" b="0" i="0" u="none" strike="noStrike" cap="none" normalizeH="0" baseline="0" dirty="0" err="1">
                          <a:ln>
                            <a:noFill/>
                          </a:ln>
                          <a:solidFill>
                            <a:schemeClr val="tx1"/>
                          </a:solidFill>
                          <a:effectLst/>
                          <a:latin typeface="Open sans light"/>
                          <a:ea typeface="Open Sans Light" charset="0"/>
                          <a:cs typeface="Open sans light"/>
                        </a:rPr>
                        <a:t>Nº</a:t>
                      </a: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 6</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5, 8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414-2 Impactos sociales negativos en la cadena de suministro y medidas tomadas</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5, 8, 16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charset="0"/>
                          <a:cs typeface="Open sans light"/>
                        </a:rPr>
                        <a:t> 415: Política pública</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415-1 Contribuciones a partidos y/o representantes políticos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L="68580" marR="6858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9</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charset="0"/>
                          <a:cs typeface="Open sans light"/>
                        </a:rPr>
                        <a:t> 416: Salud y seguridad de los clientes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416-1 Evaluación de los impactos en la salud y seguridad de las categorías de productos o servicios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81672589"/>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416-2 Casos de incumplimiento relativos a los impactos en la salud y seguridad de las categorías de productos y servicios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24</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32933177"/>
                  </a:ext>
                </a:extLst>
              </a:tr>
            </a:tbl>
          </a:graphicData>
        </a:graphic>
      </p:graphicFrame>
      <p:sp>
        <p:nvSpPr>
          <p:cNvPr id="6" name="Contenidor de número de diapositiva 5">
            <a:extLst>
              <a:ext uri="{FF2B5EF4-FFF2-40B4-BE49-F238E27FC236}">
                <a16:creationId xmlns="" xmlns:a16="http://schemas.microsoft.com/office/drawing/2014/main" id="{BAD4FF62-2614-42A9-A9EF-74141280C4BA}"/>
              </a:ext>
            </a:extLst>
          </p:cNvPr>
          <p:cNvSpPr>
            <a:spLocks noGrp="1"/>
          </p:cNvSpPr>
          <p:nvPr>
            <p:ph type="sldNum" sz="quarter" idx="12"/>
          </p:nvPr>
        </p:nvSpPr>
        <p:spPr/>
        <p:txBody>
          <a:bodyPr/>
          <a:lstStyle/>
          <a:p>
            <a:fld id="{F0FEA6CD-AE7E-1C4C-8601-588E90DB12A2}" type="slidenum">
              <a:rPr lang="es-ES_tradnl" smtClean="0"/>
              <a:t>34</a:t>
            </a:fld>
            <a:endParaRPr lang="es-ES_tradnl"/>
          </a:p>
        </p:txBody>
      </p:sp>
    </p:spTree>
    <p:extLst>
      <p:ext uri="{BB962C8B-B14F-4D97-AF65-F5344CB8AC3E}">
        <p14:creationId xmlns:p14="http://schemas.microsoft.com/office/powerpoint/2010/main" val="2027024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671"/>
          <a:stretch/>
        </p:blipFill>
        <p:spPr>
          <a:xfrm>
            <a:off x="0" y="0"/>
            <a:ext cx="3819575" cy="6858000"/>
          </a:xfrm>
          <a:prstGeom prst="rect">
            <a:avLst/>
          </a:prstGeom>
        </p:spPr>
      </p:pic>
      <p:sp>
        <p:nvSpPr>
          <p:cNvPr id="7" name="CuadroTexto 6"/>
          <p:cNvSpPr txBox="1"/>
          <p:nvPr/>
        </p:nvSpPr>
        <p:spPr>
          <a:xfrm>
            <a:off x="2025659" y="2928643"/>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Índice de contenidos </a:t>
            </a:r>
          </a:p>
          <a:p>
            <a:pPr algn="r"/>
            <a:r>
              <a:rPr lang="es-ES" sz="1400" dirty="0" err="1">
                <a:solidFill>
                  <a:schemeClr val="bg1"/>
                </a:solidFill>
                <a:latin typeface="Open Sans Light" charset="0"/>
                <a:ea typeface="Open Sans Light" charset="0"/>
                <a:cs typeface="Open Sans Light" charset="0"/>
              </a:rPr>
              <a:t>GRI</a:t>
            </a:r>
            <a:r>
              <a:rPr lang="es-ES" sz="1400" dirty="0">
                <a:solidFill>
                  <a:schemeClr val="bg1"/>
                </a:solidFill>
                <a:latin typeface="Open Sans Light" charset="0"/>
                <a:ea typeface="Open Sans Light" charset="0"/>
                <a:cs typeface="Open Sans Light" charset="0"/>
              </a:rPr>
              <a:t> </a:t>
            </a:r>
            <a:r>
              <a:rPr lang="es-ES" sz="1400" dirty="0" err="1">
                <a:solidFill>
                  <a:schemeClr val="bg1"/>
                </a:solidFill>
                <a:latin typeface="Open Sans Light" charset="0"/>
                <a:ea typeface="Open Sans Light" charset="0"/>
                <a:cs typeface="Open Sans Light" charset="0"/>
              </a:rPr>
              <a:t>Standards</a:t>
            </a:r>
            <a:endParaRPr lang="es-ES_tradnl" sz="1400" dirty="0">
              <a:solidFill>
                <a:schemeClr val="bg1"/>
              </a:solidFill>
              <a:latin typeface="Open Sans Light" charset="0"/>
              <a:ea typeface="Open Sans Light" charset="0"/>
              <a:cs typeface="Open Sans Light" charset="0"/>
            </a:endParaRPr>
          </a:p>
        </p:txBody>
      </p:sp>
      <p:graphicFrame>
        <p:nvGraphicFramePr>
          <p:cNvPr id="10" name="Group 295"/>
          <p:cNvGraphicFramePr>
            <a:graphicFrameLocks noGrp="1"/>
          </p:cNvGraphicFramePr>
          <p:nvPr>
            <p:ph idx="1"/>
            <p:extLst>
              <p:ext uri="{D42A27DB-BD31-4B8C-83A1-F6EECF244321}">
                <p14:modId xmlns:p14="http://schemas.microsoft.com/office/powerpoint/2010/main" val="3110793402"/>
              </p:ext>
            </p:extLst>
          </p:nvPr>
        </p:nvGraphicFramePr>
        <p:xfrm>
          <a:off x="4500000" y="1080000"/>
          <a:ext cx="7146538" cy="3052650"/>
        </p:xfrm>
        <a:graphic>
          <a:graphicData uri="http://schemas.openxmlformats.org/drawingml/2006/table">
            <a:tbl>
              <a:tblPr/>
              <a:tblGrid>
                <a:gridCol w="3214095">
                  <a:extLst>
                    <a:ext uri="{9D8B030D-6E8A-4147-A177-3AD203B41FA5}">
                      <a16:colId xmlns="" xmlns:a16="http://schemas.microsoft.com/office/drawing/2014/main" val="20000"/>
                    </a:ext>
                  </a:extLst>
                </a:gridCol>
                <a:gridCol w="3006778">
                  <a:extLst>
                    <a:ext uri="{9D8B030D-6E8A-4147-A177-3AD203B41FA5}">
                      <a16:colId xmlns="" xmlns:a16="http://schemas.microsoft.com/office/drawing/2014/main" val="1579406202"/>
                    </a:ext>
                  </a:extLst>
                </a:gridCol>
                <a:gridCol w="506971">
                  <a:extLst>
                    <a:ext uri="{9D8B030D-6E8A-4147-A177-3AD203B41FA5}">
                      <a16:colId xmlns="" xmlns:a16="http://schemas.microsoft.com/office/drawing/2014/main" val="20001"/>
                    </a:ext>
                  </a:extLst>
                </a:gridCol>
                <a:gridCol w="418694">
                  <a:extLst>
                    <a:ext uri="{9D8B030D-6E8A-4147-A177-3AD203B41FA5}">
                      <a16:colId xmlns="" xmlns:a16="http://schemas.microsoft.com/office/drawing/2014/main" val="20002"/>
                    </a:ext>
                  </a:extLst>
                </a:gridCol>
              </a:tblGrid>
              <a:tr h="23219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1" i="0" u="none" strike="noStrike" cap="none" normalizeH="0" baseline="0" dirty="0">
                        <a:ln>
                          <a:noFill/>
                        </a:ln>
                        <a:solidFill>
                          <a:srgbClr val="010101"/>
                        </a:solidFill>
                        <a:effectLst/>
                        <a:latin typeface="Open sans light"/>
                        <a:ea typeface="Open Sans"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a:ea typeface="Open Sans" charset="0"/>
                          <a:cs typeface="Open sans light"/>
                        </a:rPr>
                        <a:t>Equivalencia Pacto Mundial</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Arial" charset="0"/>
                          <a:ea typeface="Arial" charset="0"/>
                          <a:cs typeface="Arial" charset="0"/>
                        </a:rPr>
                        <a:t>ODS</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err="1">
                          <a:ln>
                            <a:noFill/>
                          </a:ln>
                          <a:solidFill>
                            <a:srgbClr val="010101"/>
                          </a:solidFill>
                          <a:effectLst/>
                          <a:latin typeface="Arial" charset="0"/>
                          <a:ea typeface="Arial" charset="0"/>
                          <a:cs typeface="Arial" charset="0"/>
                        </a:rPr>
                        <a:t>Pág</a:t>
                      </a:r>
                      <a:endParaRPr kumimoji="0" lang="es-ES" altLang="ca-ES" sz="1000" b="1" i="0" u="none" strike="noStrike" cap="none" normalizeH="0" baseline="0" dirty="0">
                        <a:ln>
                          <a:noFill/>
                        </a:ln>
                        <a:solidFill>
                          <a:srgbClr val="010101"/>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8590">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charset="0"/>
                          <a:cs typeface="Open sans light"/>
                        </a:rPr>
                        <a:t> 417: Marketing y etiquetado</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8196">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417-1 Requerimientos para la información y el etiquetado de productos y servicios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12</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13</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417-2 Casos de incumplimiento relacionados con la información y el etiquetado de productos y servicios</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12</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0253">
                <a:tc>
                  <a:txBody>
                    <a:bodyPr/>
                    <a:lstStyle/>
                    <a:p>
                      <a:pPr marL="0" marR="0" lvl="0" indent="9525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charset="0"/>
                          <a:cs typeface="Open sans light"/>
                        </a:rPr>
                        <a:t>417-3 Casos de incumplimiento relacionados con comunicaciones de marketing</a:t>
                      </a: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12, 16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kern="1200" cap="none" normalizeH="0" baseline="0" dirty="0" err="1">
                          <a:ln>
                            <a:noFill/>
                          </a:ln>
                          <a:solidFill>
                            <a:srgbClr val="010101"/>
                          </a:solidFill>
                          <a:effectLst/>
                          <a:latin typeface="Open sans light"/>
                          <a:ea typeface="Open Sans Light" charset="0"/>
                          <a:cs typeface="Open sans light"/>
                        </a:rPr>
                        <a:t>GRI</a:t>
                      </a:r>
                      <a:r>
                        <a:rPr kumimoji="0" lang="es-ES" altLang="ca-ES" sz="1000" b="1" i="0" u="none" strike="noStrike" kern="1200" cap="none" normalizeH="0" baseline="0" dirty="0">
                          <a:ln>
                            <a:noFill/>
                          </a:ln>
                          <a:solidFill>
                            <a:srgbClr val="010101"/>
                          </a:solidFill>
                          <a:effectLst/>
                          <a:latin typeface="Open sans light"/>
                          <a:ea typeface="Open Sans Light" charset="0"/>
                          <a:cs typeface="Open sans light"/>
                        </a:rPr>
                        <a:t> 418: Privacidad del cliente</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kern="1200" cap="none" normalizeH="0" baseline="0" dirty="0">
                          <a:ln>
                            <a:noFill/>
                          </a:ln>
                          <a:solidFill>
                            <a:srgbClr val="010101"/>
                          </a:solidFill>
                          <a:effectLst/>
                          <a:latin typeface="Open sans light"/>
                          <a:ea typeface="Open Sans Light" charset="0"/>
                          <a:cs typeface="Open sans light"/>
                        </a:rPr>
                        <a:t>418-1 Reclamaciones fundamentadas relativas a violaciones de la privacidad del cliente y pérdida de datos del cliente</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1" i="0" u="none" strike="noStrike" cap="none" normalizeH="0" baseline="0" dirty="0" err="1">
                          <a:ln>
                            <a:noFill/>
                          </a:ln>
                          <a:solidFill>
                            <a:schemeClr val="tx1"/>
                          </a:solidFill>
                          <a:effectLst/>
                          <a:latin typeface="Open sans light"/>
                          <a:ea typeface="Open Sans Light" charset="0"/>
                          <a:cs typeface="Open sans light"/>
                        </a:rPr>
                        <a:t>GRI</a:t>
                      </a:r>
                      <a:r>
                        <a:rPr kumimoji="0" lang="es-ES" altLang="ca-ES" sz="1000" b="1" i="0" u="none" strike="noStrike" cap="none" normalizeH="0" baseline="0" dirty="0">
                          <a:ln>
                            <a:noFill/>
                          </a:ln>
                          <a:solidFill>
                            <a:schemeClr val="tx1"/>
                          </a:solidFill>
                          <a:effectLst/>
                          <a:latin typeface="Open sans light"/>
                          <a:ea typeface="Open Sans Light" charset="0"/>
                          <a:cs typeface="Open sans light"/>
                        </a:rPr>
                        <a:t> 419: Cumplimiento socioeconómico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endParaRP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C00000"/>
                        </a:solidFill>
                        <a:effectLst/>
                        <a:latin typeface="Arial" charset="0"/>
                        <a:ea typeface="Arial" charset="0"/>
                        <a:cs typeface="Arial" charset="0"/>
                        <a:sym typeface="Wingdings 2" charset="2"/>
                      </a:endParaRP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0253">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altLang="ca-ES" sz="1000" b="0" i="0" u="none" strike="noStrike" cap="none" normalizeH="0" baseline="0" dirty="0">
                          <a:ln>
                            <a:noFill/>
                          </a:ln>
                          <a:solidFill>
                            <a:schemeClr val="tx1"/>
                          </a:solidFill>
                          <a:effectLst/>
                          <a:latin typeface="Open sans light"/>
                          <a:ea typeface="Open Sans Light" charset="0"/>
                          <a:cs typeface="Open sans light"/>
                        </a:rPr>
                        <a:t>419-1 Incumplimiento de las leyes y normativas en los ámbitos social y económico</a:t>
                      </a: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altLang="ca-ES" sz="1000" b="0" i="0" u="none" strike="noStrike" cap="none" normalizeH="0" baseline="0" dirty="0">
                        <a:ln>
                          <a:noFill/>
                        </a:ln>
                        <a:solidFill>
                          <a:schemeClr val="tx1"/>
                        </a:solidFill>
                        <a:effectLst/>
                        <a:latin typeface="Open sans light"/>
                        <a:ea typeface="Open Sans Light" charset="0"/>
                        <a:cs typeface="Open sans light"/>
                      </a:endParaRPr>
                    </a:p>
                  </a:txBody>
                  <a:tcPr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chemeClr val="bg1">
                              <a:lumMod val="50000"/>
                            </a:schemeClr>
                          </a:solidFill>
                          <a:effectLst/>
                          <a:latin typeface="Arial" charset="0"/>
                          <a:ea typeface="Arial" charset="0"/>
                          <a:cs typeface="Arial" charset="0"/>
                        </a:rPr>
                        <a:t>16</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C00000"/>
                          </a:solidFill>
                          <a:effectLst/>
                          <a:latin typeface="Arial" charset="0"/>
                          <a:ea typeface="Arial" charset="0"/>
                          <a:cs typeface="Arial" charset="0"/>
                        </a:rPr>
                        <a:t>11</a:t>
                      </a:r>
                    </a:p>
                  </a:txBody>
                  <a:tcPr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6" name="Contenidor de número de diapositiva 5">
            <a:extLst>
              <a:ext uri="{FF2B5EF4-FFF2-40B4-BE49-F238E27FC236}">
                <a16:creationId xmlns="" xmlns:a16="http://schemas.microsoft.com/office/drawing/2014/main" id="{E229048D-4403-464D-B9B6-E496A9279FD2}"/>
              </a:ext>
            </a:extLst>
          </p:cNvPr>
          <p:cNvSpPr>
            <a:spLocks noGrp="1"/>
          </p:cNvSpPr>
          <p:nvPr>
            <p:ph type="sldNum" sz="quarter" idx="12"/>
          </p:nvPr>
        </p:nvSpPr>
        <p:spPr/>
        <p:txBody>
          <a:bodyPr/>
          <a:lstStyle/>
          <a:p>
            <a:fld id="{F0FEA6CD-AE7E-1C4C-8601-588E90DB12A2}" type="slidenum">
              <a:rPr lang="es-ES_tradnl" smtClean="0"/>
              <a:t>35</a:t>
            </a:fld>
            <a:endParaRPr lang="es-ES_tradnl"/>
          </a:p>
        </p:txBody>
      </p:sp>
    </p:spTree>
    <p:extLst>
      <p:ext uri="{BB962C8B-B14F-4D97-AF65-F5344CB8AC3E}">
        <p14:creationId xmlns:p14="http://schemas.microsoft.com/office/powerpoint/2010/main" val="355937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7813"/>
          <a:stretch/>
        </p:blipFill>
        <p:spPr>
          <a:xfrm>
            <a:off x="0" y="0"/>
            <a:ext cx="3924300" cy="6858000"/>
          </a:xfrm>
          <a:prstGeom prst="rect">
            <a:avLst/>
          </a:prstGeom>
        </p:spPr>
      </p:pic>
      <p:sp>
        <p:nvSpPr>
          <p:cNvPr id="7" name="CuadroTexto 6"/>
          <p:cNvSpPr txBox="1"/>
          <p:nvPr/>
        </p:nvSpPr>
        <p:spPr>
          <a:xfrm>
            <a:off x="2221822" y="3125911"/>
            <a:ext cx="1394720"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Perfil de</a:t>
            </a:r>
          </a:p>
          <a:p>
            <a:pPr algn="r"/>
            <a:r>
              <a:rPr lang="es-ES" sz="1400" dirty="0">
                <a:solidFill>
                  <a:schemeClr val="bg1"/>
                </a:solidFill>
                <a:latin typeface="Open Sans Light" charset="0"/>
                <a:ea typeface="Open Sans Light" charset="0"/>
                <a:cs typeface="Open Sans Light" charset="0"/>
              </a:rPr>
              <a:t>la organización</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defRPr/>
            </a:pPr>
            <a:r>
              <a:rPr lang="es-ES" sz="1200" dirty="0" err="1">
                <a:latin typeface="Open Sans Light" charset="0"/>
                <a:ea typeface="Open Sans Light" charset="0"/>
                <a:cs typeface="Open Sans Light" charset="0"/>
              </a:rPr>
              <a:t>Spaziale</a:t>
            </a:r>
            <a:r>
              <a:rPr lang="es-ES" sz="1200" dirty="0">
                <a:latin typeface="Open Sans Light" charset="0"/>
                <a:ea typeface="Open Sans Light" charset="0"/>
                <a:cs typeface="Open Sans Light" charset="0"/>
              </a:rPr>
              <a:t>, SA y </a:t>
            </a:r>
            <a:r>
              <a:rPr lang="es-ES" sz="1200" dirty="0" err="1">
                <a:latin typeface="Open Sans Light" charset="0"/>
                <a:ea typeface="Open Sans Light" charset="0"/>
                <a:cs typeface="Open Sans Light" charset="0"/>
              </a:rPr>
              <a:t>Caffè</a:t>
            </a:r>
            <a:r>
              <a:rPr lang="es-ES" sz="1200" dirty="0">
                <a:latin typeface="Open Sans Light" charset="0"/>
                <a:ea typeface="Open Sans Light" charset="0"/>
                <a:cs typeface="Open Sans Light" charset="0"/>
              </a:rPr>
              <a:t> </a:t>
            </a:r>
            <a:r>
              <a:rPr lang="es-ES" sz="1200" dirty="0" err="1">
                <a:latin typeface="Open Sans Light" charset="0"/>
                <a:ea typeface="Open Sans Light" charset="0"/>
                <a:cs typeface="Open Sans Light" charset="0"/>
              </a:rPr>
              <a:t>d’Autore</a:t>
            </a:r>
            <a:r>
              <a:rPr lang="es-ES" sz="1200" dirty="0">
                <a:latin typeface="Open Sans Light" charset="0"/>
                <a:ea typeface="Open Sans Light" charset="0"/>
                <a:cs typeface="Open Sans Light" charset="0"/>
              </a:rPr>
              <a:t>, SL son compañías jurídicamente independientes entre sí, pero que comparten la misma propiedad, composición de los consejos de administración y equipo directivo. </a:t>
            </a:r>
          </a:p>
          <a:p>
            <a:pPr marL="0" indent="0">
              <a:lnSpc>
                <a:spcPct val="100000"/>
              </a:lnSpc>
              <a:buNone/>
              <a:defRPr/>
            </a:pPr>
            <a:r>
              <a:rPr lang="es-ES" sz="1200" dirty="0">
                <a:latin typeface="Open Sans Light" charset="0"/>
                <a:ea typeface="Open Sans Light" charset="0"/>
                <a:cs typeface="Open Sans Light" charset="0"/>
              </a:rPr>
              <a:t>Ambas empresas se complementan en sus respectivos ámbitos de actividad, la primera centrada principalmente en la distribución para España de la marca italiana de máquinas de café profesionales La </a:t>
            </a:r>
            <a:r>
              <a:rPr lang="es-ES" sz="1200" dirty="0" err="1">
                <a:latin typeface="Open Sans Light" charset="0"/>
                <a:ea typeface="Open Sans Light" charset="0"/>
                <a:cs typeface="Open Sans Light" charset="0"/>
              </a:rPr>
              <a:t>Spaziale</a:t>
            </a:r>
            <a:r>
              <a:rPr lang="es-ES" sz="1200" dirty="0">
                <a:latin typeface="Open Sans Light" charset="0"/>
                <a:ea typeface="Open Sans Light" charset="0"/>
                <a:cs typeface="Open Sans Light" charset="0"/>
              </a:rPr>
              <a:t>, mientras que la segunda se responsabiliza de las actividades de gestión relacionadas (gestión asistencia técnica postventa y formación), así como del conjunto de actividades corporativas del grupo </a:t>
            </a:r>
            <a:r>
              <a:rPr lang="es-ES" altLang="zh-CN" sz="1200" b="1" dirty="0">
                <a:solidFill>
                  <a:schemeClr val="bg1">
                    <a:lumMod val="50000"/>
                  </a:schemeClr>
                </a:solidFill>
                <a:latin typeface="Open Sans Light" charset="0"/>
                <a:ea typeface="Open Sans Light" charset="0"/>
                <a:cs typeface="Open Sans Light" charset="0"/>
              </a:rPr>
              <a:t>[102-2]</a:t>
            </a:r>
            <a:r>
              <a:rPr lang="es-ES" sz="1200" dirty="0">
                <a:latin typeface="Open Sans Light" charset="0"/>
                <a:ea typeface="Open Sans Light" charset="0"/>
                <a:cs typeface="Open Sans Light" charset="0"/>
              </a:rPr>
              <a:t>. </a:t>
            </a:r>
          </a:p>
          <a:p>
            <a:pPr marL="0" indent="0">
              <a:lnSpc>
                <a:spcPct val="100000"/>
              </a:lnSpc>
              <a:buNone/>
              <a:defRPr/>
            </a:pPr>
            <a:r>
              <a:rPr lang="es-ES" sz="1200" dirty="0">
                <a:latin typeface="Open Sans Light" charset="0"/>
                <a:ea typeface="Open Sans Light" charset="0"/>
                <a:cs typeface="Open Sans Light" charset="0"/>
              </a:rPr>
              <a:t>Sus principales clientes, todos en España, son empresas torrefactoras de café y cadenas de hostelería a las que venden sus equipos y ofrecen sus servicios </a:t>
            </a:r>
            <a:r>
              <a:rPr lang="es-ES" altLang="zh-CN" sz="1200" b="1" dirty="0">
                <a:solidFill>
                  <a:schemeClr val="bg1">
                    <a:lumMod val="50000"/>
                  </a:schemeClr>
                </a:solidFill>
                <a:latin typeface="Open Sans Light" charset="0"/>
                <a:ea typeface="Open Sans Light" charset="0"/>
                <a:cs typeface="Open Sans Light" charset="0"/>
              </a:rPr>
              <a:t>[102-6]</a:t>
            </a:r>
            <a:r>
              <a:rPr lang="es-ES" sz="1200" dirty="0">
                <a:latin typeface="Open Sans Light" charset="0"/>
                <a:ea typeface="Open Sans Light" charset="0"/>
                <a:cs typeface="Open Sans Light" charset="0"/>
              </a:rPr>
              <a:t>.</a:t>
            </a:r>
            <a:endParaRPr lang="es-ES_tradnl" altLang="ca-ES" sz="1200" dirty="0">
              <a:highlight>
                <a:srgbClr val="00FF00"/>
              </a:highlight>
              <a:latin typeface="Open Sans Light" charset="0"/>
              <a:ea typeface="Open Sans Light" charset="0"/>
              <a:cs typeface="Open Sans Light" charset="0"/>
            </a:endParaRPr>
          </a:p>
        </p:txBody>
      </p:sp>
      <p:graphicFrame>
        <p:nvGraphicFramePr>
          <p:cNvPr id="10" name="Group 83"/>
          <p:cNvGraphicFramePr>
            <a:graphicFrameLocks noGrp="1"/>
          </p:cNvGraphicFramePr>
          <p:nvPr>
            <p:extLst>
              <p:ext uri="{D42A27DB-BD31-4B8C-83A1-F6EECF244321}">
                <p14:modId xmlns:p14="http://schemas.microsoft.com/office/powerpoint/2010/main" val="415346097"/>
              </p:ext>
            </p:extLst>
          </p:nvPr>
        </p:nvGraphicFramePr>
        <p:xfrm>
          <a:off x="4500000" y="3792365"/>
          <a:ext cx="3057099" cy="2024108"/>
        </p:xfrm>
        <a:graphic>
          <a:graphicData uri="http://schemas.openxmlformats.org/drawingml/2006/table">
            <a:tbl>
              <a:tblPr/>
              <a:tblGrid>
                <a:gridCol w="1014538">
                  <a:extLst>
                    <a:ext uri="{9D8B030D-6E8A-4147-A177-3AD203B41FA5}">
                      <a16:colId xmlns="" xmlns:a16="http://schemas.microsoft.com/office/drawing/2014/main" val="20000"/>
                    </a:ext>
                  </a:extLst>
                </a:gridCol>
                <a:gridCol w="2042561">
                  <a:extLst>
                    <a:ext uri="{9D8B030D-6E8A-4147-A177-3AD203B41FA5}">
                      <a16:colId xmlns="" xmlns:a16="http://schemas.microsoft.com/office/drawing/2014/main" val="20001"/>
                    </a:ext>
                  </a:extLst>
                </a:gridCol>
              </a:tblGrid>
              <a:tr h="46813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charset="0"/>
                          <a:ea typeface="Open Sans Light" charset="0"/>
                          <a:cs typeface="Open Sans Light" charset="0"/>
                        </a:rPr>
                        <a:t>Razones sociales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charset="0"/>
                          <a:ea typeface="Open Sans Light" charset="0"/>
                          <a:cs typeface="Open Sans Light" charset="0"/>
                        </a:rPr>
                        <a:t>y sede social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zh-CN" sz="1000" b="1" i="0" u="none" strike="noStrike" cap="none" normalizeH="0" baseline="0" dirty="0">
                          <a:ln>
                            <a:noFill/>
                          </a:ln>
                          <a:solidFill>
                            <a:schemeClr val="bg1">
                              <a:lumMod val="50000"/>
                            </a:schemeClr>
                          </a:solidFill>
                          <a:effectLst/>
                          <a:latin typeface="Open Sans Light" charset="0"/>
                          <a:ea typeface="Open Sans Light" charset="0"/>
                          <a:cs typeface="Open Sans Light" charset="0"/>
                        </a:rPr>
                        <a:t>[102-1] </a:t>
                      </a:r>
                    </a:p>
                  </a:txBody>
                  <a:tcPr marT="45725" marB="45725"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err="1">
                          <a:ln>
                            <a:noFill/>
                          </a:ln>
                          <a:solidFill>
                            <a:schemeClr val="tx1"/>
                          </a:solidFill>
                          <a:effectLst/>
                          <a:latin typeface="Open Sans Semibold" charset="0"/>
                          <a:ea typeface="Open Sans Semibold" charset="0"/>
                          <a:cs typeface="Open Sans Semibold" charset="0"/>
                        </a:rPr>
                        <a:t>Spaziale</a:t>
                      </a:r>
                      <a:r>
                        <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rPr>
                        <a:t>, SA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err="1">
                          <a:ln>
                            <a:noFill/>
                          </a:ln>
                          <a:solidFill>
                            <a:schemeClr val="tx1"/>
                          </a:solidFill>
                          <a:effectLst/>
                          <a:latin typeface="Open Sans Semibold" charset="0"/>
                          <a:ea typeface="Open Sans Semibold" charset="0"/>
                          <a:cs typeface="Open Sans Semibold" charset="0"/>
                        </a:rPr>
                        <a:t>Caffè</a:t>
                      </a:r>
                      <a:r>
                        <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rPr>
                        <a:t> </a:t>
                      </a:r>
                      <a:r>
                        <a:rPr kumimoji="0" lang="es-ES" altLang="zh-CN" sz="1000" b="1" i="0" u="none" strike="noStrike" cap="none" normalizeH="0" baseline="0" dirty="0" err="1">
                          <a:ln>
                            <a:noFill/>
                          </a:ln>
                          <a:solidFill>
                            <a:schemeClr val="tx1"/>
                          </a:solidFill>
                          <a:effectLst/>
                          <a:latin typeface="Open Sans Semibold" charset="0"/>
                          <a:ea typeface="Open Sans Semibold" charset="0"/>
                          <a:cs typeface="Open Sans Semibold" charset="0"/>
                        </a:rPr>
                        <a:t>d’Autore</a:t>
                      </a:r>
                      <a:r>
                        <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rPr>
                        <a:t>, SL</a:t>
                      </a:r>
                    </a:p>
                    <a:p>
                      <a:pPr eaLnBrk="1" hangingPunct="1"/>
                      <a:r>
                        <a:rPr lang="es-ES" altLang="ca-ES" sz="1000" dirty="0">
                          <a:solidFill>
                            <a:schemeClr val="tx1"/>
                          </a:solidFill>
                          <a:latin typeface="Open Sans light"/>
                          <a:ea typeface="Open Sans" charset="0"/>
                          <a:cs typeface="Open Sans light"/>
                        </a:rPr>
                        <a:t>Juan de Mena, 21 2ª planta</a:t>
                      </a:r>
                    </a:p>
                    <a:p>
                      <a:pPr marL="0" marR="0" lvl="0" indent="0" algn="just" defTabSz="914400" rtl="0" eaLnBrk="1" fontAlgn="auto" latinLnBrk="0" hangingPunct="1">
                        <a:lnSpc>
                          <a:spcPct val="100000"/>
                        </a:lnSpc>
                        <a:spcBef>
                          <a:spcPct val="20000"/>
                        </a:spcBef>
                        <a:spcAft>
                          <a:spcPts val="0"/>
                        </a:spcAft>
                        <a:buClrTx/>
                        <a:buSzTx/>
                        <a:buFontTx/>
                        <a:buNone/>
                        <a:tabLst/>
                        <a:defRPr/>
                      </a:pPr>
                      <a:r>
                        <a:rPr lang="es-ES" altLang="ca-ES" sz="1000" dirty="0">
                          <a:solidFill>
                            <a:schemeClr val="tx1"/>
                          </a:solidFill>
                          <a:latin typeface="Open Sans light"/>
                          <a:ea typeface="Open Sans" charset="0"/>
                          <a:cs typeface="Open Sans light"/>
                        </a:rPr>
                        <a:t>08035 Barcelona España </a:t>
                      </a:r>
                      <a:r>
                        <a:rPr kumimoji="0" lang="es-ES" altLang="zh-CN" sz="1000" b="1" i="0" u="none" strike="noStrike" cap="none" normalizeH="0" baseline="0" dirty="0">
                          <a:ln>
                            <a:noFill/>
                          </a:ln>
                          <a:solidFill>
                            <a:schemeClr val="bg1">
                              <a:lumMod val="50000"/>
                            </a:schemeClr>
                          </a:solidFill>
                          <a:effectLst/>
                          <a:latin typeface="Open Sans Light" charset="0"/>
                          <a:ea typeface="Open Sans Light" charset="0"/>
                          <a:cs typeface="Open Sans Light" charset="0"/>
                        </a:rPr>
                        <a:t>[102-3]</a:t>
                      </a:r>
                    </a:p>
                  </a:txBody>
                  <a:tcPr marT="45725" marB="45725"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25364">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charset="0"/>
                          <a:ea typeface="Open Sans Light" charset="0"/>
                          <a:cs typeface="Open Sans Light" charset="0"/>
                        </a:rPr>
                        <a:t>NIF respectivos</a:t>
                      </a:r>
                      <a:endParaRPr kumimoji="0" lang="es-ES" altLang="zh-CN" sz="1000" b="0" i="0" u="none" strike="noStrike" cap="none" normalizeH="0" baseline="0" dirty="0">
                        <a:ln>
                          <a:noFill/>
                        </a:ln>
                        <a:solidFill>
                          <a:srgbClr val="010101"/>
                        </a:solidFill>
                        <a:effectLst/>
                        <a:latin typeface="Open Sans Light" charset="0"/>
                        <a:ea typeface="Open Sans Light" charset="0"/>
                        <a:cs typeface="Open Sans Light" charset="0"/>
                      </a:endParaRPr>
                    </a:p>
                  </a:txBody>
                  <a:tcPr marT="45725" marB="45725"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1000" b="1" i="0" u="none" strike="noStrike" cap="none" normalizeH="0" baseline="0" dirty="0">
                          <a:ln>
                            <a:noFill/>
                          </a:ln>
                          <a:solidFill>
                            <a:srgbClr val="010101"/>
                          </a:solidFill>
                          <a:effectLst/>
                          <a:latin typeface="Open Sans Semibold" charset="0"/>
                          <a:ea typeface="Open Sans Semibold" charset="0"/>
                          <a:cs typeface="Open Sans Semibold" charset="0"/>
                        </a:rPr>
                        <a:t>A59024257</a:t>
                      </a:r>
                    </a:p>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1000" b="1" i="0" u="none" strike="noStrike" cap="none" normalizeH="0" baseline="0" dirty="0">
                          <a:ln>
                            <a:noFill/>
                          </a:ln>
                          <a:solidFill>
                            <a:srgbClr val="010101"/>
                          </a:solidFill>
                          <a:effectLst/>
                          <a:latin typeface="Open Sans Semibold" charset="0"/>
                          <a:ea typeface="Open Sans Semibold" charset="0"/>
                          <a:cs typeface="Open Sans Semibold" charset="0"/>
                        </a:rPr>
                        <a:t>B61625018</a:t>
                      </a:r>
                      <a:endParaRPr kumimoji="0" lang="es-ES" altLang="zh-CN" sz="1000" b="1" i="0" u="none" strike="noStrike" cap="none" normalizeH="0" baseline="0" dirty="0">
                        <a:ln>
                          <a:noFill/>
                        </a:ln>
                        <a:solidFill>
                          <a:srgbClr val="010101"/>
                        </a:solidFill>
                        <a:effectLst/>
                        <a:latin typeface="Open Sans Semibold" charset="0"/>
                        <a:ea typeface="Open Sans Semibold" charset="0"/>
                        <a:cs typeface="Open Sans Semibold" charset="0"/>
                      </a:endParaRPr>
                    </a:p>
                  </a:txBody>
                  <a:tcPr marT="45725" marB="45725"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72332">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charset="0"/>
                          <a:ea typeface="Open Sans Light" charset="0"/>
                          <a:cs typeface="Open Sans Light" charset="0"/>
                        </a:rPr>
                        <a:t>Marcas</a:t>
                      </a:r>
                    </a:p>
                  </a:txBody>
                  <a:tcPr marT="45725" marB="45725"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10101"/>
                          </a:solidFill>
                          <a:effectLst/>
                          <a:latin typeface="Open Sans Semibold" charset="0"/>
                          <a:ea typeface="Open Sans Semibold" charset="0"/>
                          <a:cs typeface="Open Sans Semibold" charset="0"/>
                        </a:rPr>
                        <a:t>La </a:t>
                      </a:r>
                      <a:r>
                        <a:rPr kumimoji="0" lang="es-ES" altLang="zh-CN" sz="1000" b="1" i="0" u="none" strike="noStrike" cap="none" normalizeH="0" baseline="0" dirty="0" err="1">
                          <a:ln>
                            <a:noFill/>
                          </a:ln>
                          <a:solidFill>
                            <a:srgbClr val="010101"/>
                          </a:solidFill>
                          <a:effectLst/>
                          <a:latin typeface="Open Sans Semibold" charset="0"/>
                          <a:ea typeface="Open Sans Semibold" charset="0"/>
                          <a:cs typeface="Open Sans Semibold" charset="0"/>
                        </a:rPr>
                        <a:t>Spaziale</a:t>
                      </a:r>
                      <a:r>
                        <a:rPr kumimoji="0" lang="es-ES" altLang="zh-CN" sz="1000" b="1" i="0" u="none" strike="noStrike" cap="none" normalizeH="0" baseline="0" dirty="0">
                          <a:ln>
                            <a:noFill/>
                          </a:ln>
                          <a:solidFill>
                            <a:srgbClr val="010101"/>
                          </a:solidFill>
                          <a:effectLst/>
                          <a:latin typeface="Open Sans Semibold" charset="0"/>
                          <a:ea typeface="Open Sans Semibold" charset="0"/>
                          <a:cs typeface="Open Sans Semibold" charset="0"/>
                        </a:rPr>
                        <a:t> (marca distribuida en exclusiva en España)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err="1">
                          <a:ln>
                            <a:noFill/>
                          </a:ln>
                          <a:solidFill>
                            <a:srgbClr val="010101"/>
                          </a:solidFill>
                          <a:effectLst/>
                          <a:latin typeface="Open Sans Semibold" charset="0"/>
                          <a:ea typeface="Open Sans Semibold" charset="0"/>
                          <a:cs typeface="Open Sans Semibold" charset="0"/>
                        </a:rPr>
                        <a:t>Caffè</a:t>
                      </a:r>
                      <a:r>
                        <a:rPr kumimoji="0" lang="es-ES" altLang="zh-CN" sz="1000" b="1" i="0" u="none" strike="noStrike" cap="none" normalizeH="0" baseline="0" dirty="0">
                          <a:ln>
                            <a:noFill/>
                          </a:ln>
                          <a:solidFill>
                            <a:srgbClr val="010101"/>
                          </a:solidFill>
                          <a:effectLst/>
                          <a:latin typeface="Open Sans Semibold" charset="0"/>
                          <a:ea typeface="Open Sans Semibold" charset="0"/>
                          <a:cs typeface="Open Sans Semibold" charset="0"/>
                        </a:rPr>
                        <a:t> </a:t>
                      </a:r>
                      <a:r>
                        <a:rPr kumimoji="0" lang="es-ES" altLang="zh-CN" sz="1000" b="1" i="0" u="none" strike="noStrike" cap="none" normalizeH="0" baseline="0" dirty="0" err="1">
                          <a:ln>
                            <a:noFill/>
                          </a:ln>
                          <a:solidFill>
                            <a:srgbClr val="010101"/>
                          </a:solidFill>
                          <a:effectLst/>
                          <a:latin typeface="Open Sans Semibold" charset="0"/>
                          <a:ea typeface="Open Sans Semibold" charset="0"/>
                          <a:cs typeface="Open Sans Semibold" charset="0"/>
                        </a:rPr>
                        <a:t>d’Autore</a:t>
                      </a:r>
                      <a:r>
                        <a:rPr kumimoji="0" lang="es-ES" altLang="zh-CN" sz="1000" b="1" i="0" u="none" strike="noStrike" cap="none" normalizeH="0" baseline="0" dirty="0">
                          <a:ln>
                            <a:noFill/>
                          </a:ln>
                          <a:solidFill>
                            <a:srgbClr val="010101"/>
                          </a:solidFill>
                          <a:effectLst/>
                          <a:latin typeface="Open Sans Semibold" charset="0"/>
                          <a:ea typeface="Open Sans Semibold" charset="0"/>
                          <a:cs typeface="Open Sans Semibold" charset="0"/>
                        </a:rPr>
                        <a:t> (marca propia)</a:t>
                      </a:r>
                    </a:p>
                  </a:txBody>
                  <a:tcPr marT="45725" marB="45725"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88084">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a:ln>
                            <a:noFill/>
                          </a:ln>
                          <a:solidFill>
                            <a:srgbClr val="010101"/>
                          </a:solidFill>
                          <a:effectLst/>
                          <a:latin typeface="Open Sans Light" charset="0"/>
                          <a:ea typeface="Open Sans Light" charset="0"/>
                          <a:cs typeface="Open Sans Light" charset="0"/>
                        </a:rPr>
                        <a:t>Año fundación</a:t>
                      </a:r>
                    </a:p>
                  </a:txBody>
                  <a:tcPr marT="45725" marB="45725"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rgbClr val="010101"/>
                          </a:solidFill>
                          <a:effectLst/>
                          <a:latin typeface="Open Sans Semibold" charset="0"/>
                          <a:ea typeface="Open Sans Semibold" charset="0"/>
                          <a:cs typeface="Open Sans Semibold" charset="0"/>
                        </a:rPr>
                        <a:t>1989 y </a:t>
                      </a:r>
                      <a:r>
                        <a:rPr kumimoji="0" lang="es-ES" altLang="zh-CN" sz="1000" b="1" i="0" u="none" strike="noStrike" cap="none" normalizeH="0" baseline="0" dirty="0" smtClean="0">
                          <a:ln>
                            <a:noFill/>
                          </a:ln>
                          <a:solidFill>
                            <a:srgbClr val="010101"/>
                          </a:solidFill>
                          <a:effectLst/>
                          <a:latin typeface="Open Sans Semibold" charset="0"/>
                          <a:ea typeface="Open Sans Semibold" charset="0"/>
                          <a:cs typeface="Open Sans Semibold" charset="0"/>
                        </a:rPr>
                        <a:t>2004 </a:t>
                      </a:r>
                      <a:r>
                        <a:rPr kumimoji="0" lang="es-ES" altLang="zh-CN" sz="1000" b="1" i="0" u="none" strike="noStrike" cap="none" normalizeH="0" baseline="0" dirty="0">
                          <a:ln>
                            <a:noFill/>
                          </a:ln>
                          <a:solidFill>
                            <a:srgbClr val="010101"/>
                          </a:solidFill>
                          <a:effectLst/>
                          <a:latin typeface="Open Sans Semibold" charset="0"/>
                          <a:ea typeface="Open Sans Semibold" charset="0"/>
                          <a:cs typeface="Open Sans Semibold" charset="0"/>
                        </a:rPr>
                        <a:t>respectivamente</a:t>
                      </a:r>
                    </a:p>
                  </a:txBody>
                  <a:tcPr marT="45725" marB="45725"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aphicFrame>
        <p:nvGraphicFramePr>
          <p:cNvPr id="9" name="Group 83">
            <a:extLst>
              <a:ext uri="{FF2B5EF4-FFF2-40B4-BE49-F238E27FC236}">
                <a16:creationId xmlns="" xmlns:a16="http://schemas.microsoft.com/office/drawing/2014/main" id="{7EEA2EDD-09C0-4FF5-BDC2-A306C47A0031}"/>
              </a:ext>
            </a:extLst>
          </p:cNvPr>
          <p:cNvGraphicFramePr>
            <a:graphicFrameLocks noGrp="1"/>
          </p:cNvGraphicFramePr>
          <p:nvPr>
            <p:extLst>
              <p:ext uri="{D42A27DB-BD31-4B8C-83A1-F6EECF244321}">
                <p14:modId xmlns:p14="http://schemas.microsoft.com/office/powerpoint/2010/main" val="1237587258"/>
              </p:ext>
            </p:extLst>
          </p:nvPr>
        </p:nvGraphicFramePr>
        <p:xfrm>
          <a:off x="7655074" y="3849833"/>
          <a:ext cx="3474326" cy="2255550"/>
        </p:xfrm>
        <a:graphic>
          <a:graphicData uri="http://schemas.openxmlformats.org/drawingml/2006/table">
            <a:tbl>
              <a:tblPr/>
              <a:tblGrid>
                <a:gridCol w="1009955">
                  <a:extLst>
                    <a:ext uri="{9D8B030D-6E8A-4147-A177-3AD203B41FA5}">
                      <a16:colId xmlns="" xmlns:a16="http://schemas.microsoft.com/office/drawing/2014/main" val="20000"/>
                    </a:ext>
                  </a:extLst>
                </a:gridCol>
                <a:gridCol w="2464371">
                  <a:extLst>
                    <a:ext uri="{9D8B030D-6E8A-4147-A177-3AD203B41FA5}">
                      <a16:colId xmlns="" xmlns:a16="http://schemas.microsoft.com/office/drawing/2014/main" val="20001"/>
                    </a:ext>
                  </a:extLst>
                </a:gridCol>
              </a:tblGrid>
              <a:tr h="430347">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charset="0"/>
                          <a:ea typeface="Open Sans Light" charset="0"/>
                          <a:cs typeface="Open Sans Light" charset="0"/>
                        </a:rPr>
                        <a:t>Empleados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charset="0"/>
                          <a:ea typeface="Open Sans Light" charset="0"/>
                          <a:cs typeface="Open Sans Light" charset="0"/>
                        </a:rPr>
                        <a:t>Ventas netas agregadas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bg1">
                              <a:lumMod val="50000"/>
                            </a:schemeClr>
                          </a:solidFill>
                          <a:effectLst/>
                          <a:latin typeface="Open Sans Light" charset="0"/>
                          <a:ea typeface="Open Sans Light" charset="0"/>
                          <a:cs typeface="Open Sans Light" charset="0"/>
                        </a:rPr>
                        <a:t>[102-7]</a:t>
                      </a:r>
                    </a:p>
                  </a:txBody>
                  <a:tcPr marT="45725" marB="45725"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rPr>
                        <a:t>37 (2018) / 39 (2017)</a:t>
                      </a:r>
                    </a:p>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_tradnl" sz="1000" b="1" i="0" u="none" strike="noStrike" cap="none" normalizeH="0" baseline="0" dirty="0">
                          <a:ln>
                            <a:noFill/>
                          </a:ln>
                          <a:solidFill>
                            <a:schemeClr val="tx1"/>
                          </a:solidFill>
                          <a:effectLst/>
                          <a:latin typeface="Open Sans Semibold" charset="0"/>
                          <a:ea typeface="Open Sans Semibold" charset="0"/>
                          <a:cs typeface="Open Sans Semibold" charset="0"/>
                        </a:rPr>
                        <a:t>13.526.676 € (2018) / </a:t>
                      </a:r>
                      <a:r>
                        <a:rPr lang="es-ES_tradnl" sz="1000" b="1" kern="1200" dirty="0">
                          <a:solidFill>
                            <a:srgbClr val="010101"/>
                          </a:solidFill>
                          <a:effectLst/>
                          <a:latin typeface="Arial" charset="0"/>
                          <a:ea typeface="Arial" charset="0"/>
                          <a:cs typeface="Arial" charset="0"/>
                        </a:rPr>
                        <a:t>13.564.407 </a:t>
                      </a:r>
                      <a:r>
                        <a:rPr kumimoji="0" lang="ca-ES" altLang="es-ES_tradnl" sz="1000" b="1" i="0" u="none" strike="noStrike" cap="none" normalizeH="0" baseline="0" dirty="0">
                          <a:ln>
                            <a:noFill/>
                          </a:ln>
                          <a:solidFill>
                            <a:schemeClr val="tx1"/>
                          </a:solidFill>
                          <a:effectLst/>
                          <a:latin typeface="Open Sans Semibold" charset="0"/>
                          <a:ea typeface="Open Sans Semibold" charset="0"/>
                          <a:cs typeface="Open Sans Semibold" charset="0"/>
                        </a:rPr>
                        <a:t>€ (2017)</a:t>
                      </a:r>
                      <a:endPar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endParaRPr>
                    </a:p>
                  </a:txBody>
                  <a:tcPr marT="45725" marB="45725"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88084">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charset="0"/>
                          <a:ea typeface="Open Sans Light" charset="0"/>
                          <a:cs typeface="Open Sans Light" charset="0"/>
                        </a:rPr>
                        <a:t>Capitalización (2018)</a:t>
                      </a:r>
                    </a:p>
                  </a:txBody>
                  <a:tcPr marT="45725" marB="45725"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kern="1200" cap="none" normalizeH="0" baseline="0" dirty="0">
                          <a:ln>
                            <a:noFill/>
                          </a:ln>
                          <a:solidFill>
                            <a:schemeClr val="tx1"/>
                          </a:solidFill>
                          <a:effectLst/>
                          <a:latin typeface="Open Sans Semibold" charset="0"/>
                          <a:ea typeface="Open Sans Semibold" charset="0"/>
                          <a:cs typeface="Open Sans Semibold" charset="0"/>
                        </a:rPr>
                        <a:t>Activos Totales: 7.760.467 €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kern="1200" cap="none" normalizeH="0" baseline="0" dirty="0">
                          <a:ln>
                            <a:noFill/>
                          </a:ln>
                          <a:solidFill>
                            <a:schemeClr val="tx1"/>
                          </a:solidFill>
                          <a:effectLst/>
                          <a:latin typeface="Open Sans Semibold" charset="0"/>
                          <a:ea typeface="Open Sans Semibold" charset="0"/>
                          <a:cs typeface="Open Sans Semibold" charset="0"/>
                        </a:rPr>
                        <a:t>Fondos Propios: 4.284.973 €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kern="1200" cap="none" normalizeH="0" baseline="0" dirty="0">
                          <a:ln>
                            <a:noFill/>
                          </a:ln>
                          <a:solidFill>
                            <a:schemeClr val="tx1"/>
                          </a:solidFill>
                          <a:effectLst/>
                          <a:latin typeface="Open Sans Semibold" charset="0"/>
                          <a:ea typeface="Open Sans Semibold" charset="0"/>
                          <a:cs typeface="Open Sans Semibold" charset="0"/>
                        </a:rPr>
                        <a:t>Deuda: 0</a:t>
                      </a:r>
                    </a:p>
                  </a:txBody>
                  <a:tcPr marT="45725" marB="45725"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880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rgbClr val="010101"/>
                          </a:solidFill>
                          <a:effectLst/>
                          <a:latin typeface="Open Sans Light" charset="0"/>
                          <a:ea typeface="Open Sans Light" charset="0"/>
                          <a:cs typeface="Open Sans Light" charset="0"/>
                        </a:rPr>
                        <a:t>Ventas en unidades</a:t>
                      </a:r>
                    </a:p>
                  </a:txBody>
                  <a:tcPr marT="45725" marB="45725"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rPr>
                        <a:t>6.475 un. (2018) / Máquinas: 6.773 un. (2017) [-4,4%]</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smtClean="0">
                          <a:ln>
                            <a:noFill/>
                          </a:ln>
                          <a:solidFill>
                            <a:schemeClr val="tx1"/>
                          </a:solidFill>
                          <a:effectLst/>
                          <a:latin typeface="Open Sans Semibold" charset="0"/>
                          <a:ea typeface="Open Sans Semibold" charset="0"/>
                          <a:cs typeface="Open Sans Semibold" charset="0"/>
                        </a:rPr>
                        <a:t>Servicio </a:t>
                      </a:r>
                      <a:r>
                        <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rPr>
                        <a:t>de SAT: 27.747 (2018) / 25.706 (2017) [+8%]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000" b="1" i="0" u="none" strike="noStrike" cap="none" normalizeH="0" baseline="0" dirty="0">
                        <a:ln>
                          <a:noFill/>
                        </a:ln>
                        <a:solidFill>
                          <a:schemeClr val="tx1"/>
                        </a:solidFill>
                        <a:effectLst/>
                        <a:latin typeface="Open Sans Semibold" charset="0"/>
                        <a:ea typeface="Open Sans Semibold" charset="0"/>
                        <a:cs typeface="Open Sans Semibold"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zh-CN" sz="1000" b="1" i="0" u="none" strike="noStrike" cap="none" normalizeH="0" baseline="0" dirty="0">
                        <a:ln>
                          <a:noFill/>
                        </a:ln>
                        <a:solidFill>
                          <a:schemeClr val="tx1"/>
                        </a:solidFill>
                        <a:effectLst/>
                        <a:highlight>
                          <a:srgbClr val="FFFF00"/>
                        </a:highlight>
                        <a:latin typeface="Open Sans Semibold" charset="0"/>
                        <a:ea typeface="Open Sans Semibold" charset="0"/>
                        <a:cs typeface="Open Sans Semibold" charset="0"/>
                      </a:endParaRPr>
                    </a:p>
                  </a:txBody>
                  <a:tcPr marT="45725" marB="45725"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67031053"/>
                  </a:ext>
                </a:extLst>
              </a:tr>
            </a:tbl>
          </a:graphicData>
        </a:graphic>
      </p:graphicFrame>
      <p:sp>
        <p:nvSpPr>
          <p:cNvPr id="2" name="Contenidor de número de diapositiva 1">
            <a:extLst>
              <a:ext uri="{FF2B5EF4-FFF2-40B4-BE49-F238E27FC236}">
                <a16:creationId xmlns="" xmlns:a16="http://schemas.microsoft.com/office/drawing/2014/main" id="{62D8539F-70EF-413A-82AC-DC1B76DE16C7}"/>
              </a:ext>
            </a:extLst>
          </p:cNvPr>
          <p:cNvSpPr>
            <a:spLocks noGrp="1"/>
          </p:cNvSpPr>
          <p:nvPr>
            <p:ph type="sldNum" sz="quarter" idx="12"/>
          </p:nvPr>
        </p:nvSpPr>
        <p:spPr/>
        <p:txBody>
          <a:bodyPr/>
          <a:lstStyle/>
          <a:p>
            <a:fld id="{F0FEA6CD-AE7E-1C4C-8601-588E90DB12A2}" type="slidenum">
              <a:rPr lang="es-ES_tradnl" smtClean="0"/>
              <a:t>4</a:t>
            </a:fld>
            <a:endParaRPr lang="es-ES_tradnl"/>
          </a:p>
        </p:txBody>
      </p:sp>
    </p:spTree>
    <p:extLst>
      <p:ext uri="{BB962C8B-B14F-4D97-AF65-F5344CB8AC3E}">
        <p14:creationId xmlns:p14="http://schemas.microsoft.com/office/powerpoint/2010/main" val="140816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6953"/>
          <a:stretch/>
        </p:blipFill>
        <p:spPr>
          <a:xfrm>
            <a:off x="0" y="0"/>
            <a:ext cx="4029075" cy="6858000"/>
          </a:xfrm>
          <a:prstGeom prst="rect">
            <a:avLst/>
          </a:prstGeom>
        </p:spPr>
      </p:pic>
      <p:sp>
        <p:nvSpPr>
          <p:cNvPr id="7" name="CuadroTexto 6"/>
          <p:cNvSpPr txBox="1"/>
          <p:nvPr/>
        </p:nvSpPr>
        <p:spPr>
          <a:xfrm>
            <a:off x="2067640" y="2890391"/>
            <a:ext cx="1548901" cy="523220"/>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Código</a:t>
            </a:r>
          </a:p>
          <a:p>
            <a:pPr algn="r"/>
            <a:r>
              <a:rPr lang="es-ES" sz="1400" dirty="0">
                <a:solidFill>
                  <a:schemeClr val="bg1"/>
                </a:solidFill>
                <a:latin typeface="Open Sans Light" charset="0"/>
                <a:ea typeface="Open Sans Light" charset="0"/>
                <a:cs typeface="Open Sans Light" charset="0"/>
              </a:rPr>
              <a:t>de conducta</a:t>
            </a:r>
            <a:endParaRPr lang="es-ES_tradnl" sz="1400" b="1" dirty="0">
              <a:solidFill>
                <a:schemeClr val="bg1"/>
              </a:solidFill>
              <a:latin typeface="Open Sans Light" charset="0"/>
              <a:ea typeface="Open Sans Light" charset="0"/>
              <a:cs typeface="Open Sans Light" charset="0"/>
            </a:endParaRPr>
          </a:p>
        </p:txBody>
      </p:sp>
      <p:graphicFrame>
        <p:nvGraphicFramePr>
          <p:cNvPr id="9" name="Group 65"/>
          <p:cNvGraphicFramePr>
            <a:graphicFrameLocks noGrp="1"/>
          </p:cNvGraphicFramePr>
          <p:nvPr>
            <p:extLst>
              <p:ext uri="{D42A27DB-BD31-4B8C-83A1-F6EECF244321}">
                <p14:modId xmlns:p14="http://schemas.microsoft.com/office/powerpoint/2010/main" val="2709876373"/>
              </p:ext>
            </p:extLst>
          </p:nvPr>
        </p:nvGraphicFramePr>
        <p:xfrm>
          <a:off x="4500000" y="1420466"/>
          <a:ext cx="5761037" cy="4197436"/>
        </p:xfrm>
        <a:graphic>
          <a:graphicData uri="http://schemas.openxmlformats.org/drawingml/2006/table">
            <a:tbl>
              <a:tblPr/>
              <a:tblGrid>
                <a:gridCol w="1852612">
                  <a:extLst>
                    <a:ext uri="{9D8B030D-6E8A-4147-A177-3AD203B41FA5}">
                      <a16:colId xmlns="" xmlns:a16="http://schemas.microsoft.com/office/drawing/2014/main" val="20000"/>
                    </a:ext>
                  </a:extLst>
                </a:gridCol>
                <a:gridCol w="3908425">
                  <a:extLst>
                    <a:ext uri="{9D8B030D-6E8A-4147-A177-3AD203B41FA5}">
                      <a16:colId xmlns="" xmlns:a16="http://schemas.microsoft.com/office/drawing/2014/main" val="20001"/>
                    </a:ext>
                  </a:extLst>
                </a:gridCol>
              </a:tblGrid>
              <a:tr h="325438">
                <a:tc gridSpan="2">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charset="0"/>
                          <a:ea typeface="Open Sans" charset="0"/>
                          <a:cs typeface="Open Sans" charset="0"/>
                        </a:rPr>
                        <a:t>INFRAESTRUCTURA ÉTICA </a:t>
                      </a:r>
                      <a:r>
                        <a:rPr kumimoji="0" lang="es-ES" altLang="ca-ES" sz="1000" b="1" i="0" u="none" strike="noStrike" cap="none" normalizeH="0" baseline="0" dirty="0">
                          <a:ln>
                            <a:noFill/>
                          </a:ln>
                          <a:solidFill>
                            <a:schemeClr val="bg1">
                              <a:lumMod val="50000"/>
                            </a:schemeClr>
                          </a:solidFill>
                          <a:effectLst/>
                          <a:latin typeface="Open Sans" charset="0"/>
                          <a:ea typeface="Open Sans" charset="0"/>
                          <a:cs typeface="Open Sans" charset="0"/>
                        </a:rPr>
                        <a:t>[102-16]</a:t>
                      </a:r>
                      <a:endParaRPr kumimoji="0" lang="es-ES" altLang="ca-ES" sz="1200" b="1" i="0" u="none" strike="noStrike" cap="none" normalizeH="0" baseline="0" dirty="0">
                        <a:ln>
                          <a:noFill/>
                        </a:ln>
                        <a:solidFill>
                          <a:schemeClr val="bg1">
                            <a:lumMod val="50000"/>
                          </a:schemeClr>
                        </a:solidFill>
                        <a:effectLst/>
                        <a:latin typeface="Open Sans" charset="0"/>
                        <a:ea typeface="Open Sans" charset="0"/>
                        <a:cs typeface="Open Sans" charset="0"/>
                      </a:endParaRP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hMerge="1">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endParaRP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92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Principios éticos corporativos</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Máximo respeto por los </a:t>
                      </a:r>
                      <a:r>
                        <a:rPr kumimoji="0" lang="es-ES" altLang="ca-ES" sz="1000" b="0" i="0" u="none" strike="noStrike" cap="none" normalizeH="0" baseline="0" dirty="0" err="1">
                          <a:ln>
                            <a:noFill/>
                          </a:ln>
                          <a:solidFill>
                            <a:srgbClr val="010101"/>
                          </a:solidFill>
                          <a:effectLst/>
                          <a:latin typeface="Open Sans Light" charset="0"/>
                          <a:ea typeface="Open Sans Light" charset="0"/>
                          <a:cs typeface="Open Sans Light" charset="0"/>
                        </a:rPr>
                        <a:t>DDHH</a:t>
                      </a: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 Riguroso cumplimiento legal. Neutralidad política. Primacía de los intereses colectivos ante los particulares.</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1044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Áreas de actuación</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Manejo de la información y confidencialidad interna. Normativa laboral y seguridad e higiene en el trabajo. Libre competencia y mercado libre. Buena fe contractual, prohibición de competencia y conflictos de intereses. Recursos de la empresa. Uso y control de medios informáticos y de comunicación. Responsabilidad con el medio ambiente y gestión de residuos.</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charset="0"/>
                          <a:ea typeface="Open Sans" charset="0"/>
                          <a:cs typeface="Open Sans" charset="0"/>
                        </a:rPr>
                        <a:t>AGENTES IMPLICADOS EN EL CÓDIGO</a:t>
                      </a:r>
                      <a:endParaRPr kumimoji="0" lang="es-ES" altLang="ca-ES" sz="1200" b="1" i="0" u="none" strike="noStrike" cap="none" normalizeH="0" baseline="0" dirty="0">
                        <a:ln>
                          <a:noFill/>
                        </a:ln>
                        <a:solidFill>
                          <a:srgbClr val="010101"/>
                        </a:solidFill>
                        <a:effectLst/>
                        <a:latin typeface="Open Sans" charset="0"/>
                        <a:ea typeface="Open Sans" charset="0"/>
                        <a:cs typeface="Open Sans" charset="0"/>
                      </a:endParaRP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Compromisos ante las partes implicadas.</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492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charset="0"/>
                          <a:ea typeface="Open Sans Light" charset="0"/>
                          <a:cs typeface="Open Sans Light" charset="0"/>
                        </a:rPr>
                        <a:t>PRÁCTICAS ESPECÍFICAS CONDENADAS</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Soborno, corrupción y obsequios a cambio de intereses.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Discriminación y acoso en el trabajo.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Fraude y blanqueo de capitales.</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492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charset="0"/>
                          <a:ea typeface="Open Sans Light" charset="0"/>
                          <a:cs typeface="Open Sans Light" charset="0"/>
                        </a:rPr>
                        <a:t>VIGENCIA Y PROCEDIMIENTO DE DENUNCIA INTERNA</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Se establece el mecanismo de supervisión y revisión, así como mecanismos de comunicación y denuncia, que puede ser anónimo.</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Light" charset="0"/>
                          <a:ea typeface="Open Sans Light" charset="0"/>
                          <a:cs typeface="Open Sans Light" charset="0"/>
                        </a:rPr>
                        <a:t>FUNCIONAMIENTO</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Todas las personas que trabajan en las compañías lo han firmado.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Se prevé que también otras partes implicadas lo asuman.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El máximo responsable de su cumplimiento es un directivo.</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87837928"/>
                  </a:ext>
                </a:extLst>
              </a:tr>
            </a:tbl>
          </a:graphicData>
        </a:graphic>
      </p:graphicFrame>
      <p:sp>
        <p:nvSpPr>
          <p:cNvPr id="2" name="Contenidor de número de diapositiva 1">
            <a:extLst>
              <a:ext uri="{FF2B5EF4-FFF2-40B4-BE49-F238E27FC236}">
                <a16:creationId xmlns="" xmlns:a16="http://schemas.microsoft.com/office/drawing/2014/main" id="{E3E3F7CB-5F4B-4036-BBA3-A3E8AD9EBBFD}"/>
              </a:ext>
            </a:extLst>
          </p:cNvPr>
          <p:cNvSpPr>
            <a:spLocks noGrp="1"/>
          </p:cNvSpPr>
          <p:nvPr>
            <p:ph type="sldNum" sz="quarter" idx="12"/>
          </p:nvPr>
        </p:nvSpPr>
        <p:spPr/>
        <p:txBody>
          <a:bodyPr/>
          <a:lstStyle/>
          <a:p>
            <a:fld id="{F0FEA6CD-AE7E-1C4C-8601-588E90DB12A2}" type="slidenum">
              <a:rPr lang="es-ES_tradnl" smtClean="0"/>
              <a:t>5</a:t>
            </a:fld>
            <a:endParaRPr lang="es-ES_tradnl"/>
          </a:p>
        </p:txBody>
      </p:sp>
      <p:sp>
        <p:nvSpPr>
          <p:cNvPr id="10" name="AutoShape 19">
            <a:extLst>
              <a:ext uri="{FF2B5EF4-FFF2-40B4-BE49-F238E27FC236}">
                <a16:creationId xmlns="" xmlns:a16="http://schemas.microsoft.com/office/drawing/2014/main" id="{211A306B-7951-4AB0-B58E-83BAA6ED4909}"/>
              </a:ext>
            </a:extLst>
          </p:cNvPr>
          <p:cNvSpPr>
            <a:spLocks noChangeArrowheads="1"/>
          </p:cNvSpPr>
          <p:nvPr/>
        </p:nvSpPr>
        <p:spPr bwMode="auto">
          <a:xfrm>
            <a:off x="5570814" y="5795084"/>
            <a:ext cx="3619408" cy="612934"/>
          </a:xfrm>
          <a:prstGeom prst="roundRect">
            <a:avLst>
              <a:gd name="adj" fmla="val 16667"/>
            </a:avLst>
          </a:prstGeom>
          <a:solidFill>
            <a:srgbClr val="C00000">
              <a:alpha val="8000"/>
            </a:srgbClr>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s-ES" altLang="ca-ES" sz="1000" b="1" dirty="0">
                <a:solidFill>
                  <a:srgbClr val="C00000"/>
                </a:solidFill>
                <a:latin typeface="Open Sans light"/>
                <a:ea typeface="Open Sans" charset="0"/>
                <a:cs typeface="Open Sans light"/>
              </a:rPr>
              <a:t>CANAL DE COMUNICACIÓN CON EL COMITÉ DE ÉTICA</a:t>
            </a:r>
          </a:p>
          <a:p>
            <a:pPr eaLnBrk="1" hangingPunct="1"/>
            <a:r>
              <a:rPr lang="es-ES" altLang="ca-ES" sz="1000" dirty="0">
                <a:solidFill>
                  <a:srgbClr val="C00000"/>
                </a:solidFill>
                <a:latin typeface="Open Sans light"/>
                <a:ea typeface="Open Sans" charset="0"/>
                <a:cs typeface="Open Sans light"/>
              </a:rPr>
              <a:t>Se han recibido un total de 4 comunicaciones (2 anónimas). Todas ellas han sido adecuadamente gestionadas.</a:t>
            </a:r>
          </a:p>
        </p:txBody>
      </p:sp>
    </p:spTree>
    <p:extLst>
      <p:ext uri="{BB962C8B-B14F-4D97-AF65-F5344CB8AC3E}">
        <p14:creationId xmlns:p14="http://schemas.microsoft.com/office/powerpoint/2010/main" val="426493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8672"/>
          <a:stretch/>
        </p:blipFill>
        <p:spPr>
          <a:xfrm>
            <a:off x="0" y="0"/>
            <a:ext cx="3819525" cy="6858000"/>
          </a:xfrm>
          <a:prstGeom prst="rect">
            <a:avLst/>
          </a:prstGeom>
        </p:spPr>
      </p:pic>
      <p:sp>
        <p:nvSpPr>
          <p:cNvPr id="7" name="CuadroTexto 6"/>
          <p:cNvSpPr txBox="1"/>
          <p:nvPr/>
        </p:nvSpPr>
        <p:spPr>
          <a:xfrm>
            <a:off x="2536786" y="3112775"/>
            <a:ext cx="1077125"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Gobierno </a:t>
            </a:r>
          </a:p>
          <a:p>
            <a:pPr algn="r"/>
            <a:r>
              <a:rPr lang="es-ES" sz="1400" dirty="0">
                <a:solidFill>
                  <a:schemeClr val="bg1"/>
                </a:solidFill>
                <a:latin typeface="Open Sans Light" charset="0"/>
                <a:ea typeface="Open Sans Light" charset="0"/>
                <a:cs typeface="Open Sans Light" charset="0"/>
              </a:rPr>
              <a:t>corporativo</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7348250" y="1420466"/>
            <a:ext cx="3715438"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defRPr/>
            </a:pPr>
            <a:r>
              <a:rPr lang="es-ES" altLang="ca-ES" sz="1200" dirty="0">
                <a:latin typeface="Open Sans Light" charset="0"/>
                <a:ea typeface="Open Sans Light" charset="0"/>
                <a:cs typeface="Open Sans Light" charset="0"/>
              </a:rPr>
              <a:t>Los Consejos de Administración de ambas compañías están integrados por 6 personas, 4 accionistas y 2 consejeros independientes. El director general forma parte de dichos consejos.</a:t>
            </a:r>
            <a:endParaRPr lang="es-ES" altLang="ca-ES" sz="1200" dirty="0">
              <a:highlight>
                <a:srgbClr val="00FF00"/>
              </a:highlight>
              <a:latin typeface="Open Sans Light" charset="0"/>
              <a:ea typeface="Open Sans Light" charset="0"/>
              <a:cs typeface="Open Sans Light" charset="0"/>
            </a:endParaRPr>
          </a:p>
          <a:p>
            <a:pPr marL="0" indent="0">
              <a:lnSpc>
                <a:spcPct val="100000"/>
              </a:lnSpc>
              <a:buNone/>
              <a:defRPr/>
            </a:pPr>
            <a:r>
              <a:rPr lang="es-ES" altLang="ca-ES" sz="1200" dirty="0">
                <a:latin typeface="Open Sans Light" charset="0"/>
                <a:ea typeface="Open Sans Light" charset="0"/>
                <a:cs typeface="Open Sans Light" charset="0"/>
              </a:rPr>
              <a:t>Por el reducido tamaño de ambas compañías no existen órganos de representación del personal formales, pero toda necesidad de comunicación hacia los órganos de gobierno tiene definido sus mecanismos en el código de conducta (existe también un mecanismo anónimo).</a:t>
            </a:r>
          </a:p>
        </p:txBody>
      </p:sp>
      <p:graphicFrame>
        <p:nvGraphicFramePr>
          <p:cNvPr id="9" name="Diagrama 8"/>
          <p:cNvGraphicFramePr/>
          <p:nvPr>
            <p:extLst>
              <p:ext uri="{D42A27DB-BD31-4B8C-83A1-F6EECF244321}">
                <p14:modId xmlns:p14="http://schemas.microsoft.com/office/powerpoint/2010/main" val="3035016378"/>
              </p:ext>
            </p:extLst>
          </p:nvPr>
        </p:nvGraphicFramePr>
        <p:xfrm>
          <a:off x="4500000" y="1220013"/>
          <a:ext cx="2503460" cy="4694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AutoShape 19"/>
          <p:cNvSpPr>
            <a:spLocks noChangeArrowheads="1"/>
          </p:cNvSpPr>
          <p:nvPr/>
        </p:nvSpPr>
        <p:spPr bwMode="auto">
          <a:xfrm>
            <a:off x="7444280" y="3897584"/>
            <a:ext cx="3619408" cy="953453"/>
          </a:xfrm>
          <a:prstGeom prst="roundRect">
            <a:avLst>
              <a:gd name="adj" fmla="val 16667"/>
            </a:avLst>
          </a:prstGeom>
          <a:solidFill>
            <a:srgbClr val="C00000">
              <a:alpha val="8000"/>
            </a:srgbClr>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s-ES" altLang="ca-ES" sz="1000" b="1" dirty="0">
                <a:solidFill>
                  <a:srgbClr val="C00000"/>
                </a:solidFill>
                <a:latin typeface="Open Sans light"/>
                <a:ea typeface="Open Sans" charset="0"/>
                <a:cs typeface="Open Sans light"/>
              </a:rPr>
              <a:t>CONSEJO DE </a:t>
            </a:r>
            <a:r>
              <a:rPr lang="es-ES" altLang="ca-ES" sz="1000" b="1" dirty="0" err="1">
                <a:solidFill>
                  <a:srgbClr val="C00000"/>
                </a:solidFill>
                <a:latin typeface="Open Sans light"/>
                <a:ea typeface="Open Sans" charset="0"/>
                <a:cs typeface="Open Sans light"/>
              </a:rPr>
              <a:t>ADMINISTRACION</a:t>
            </a:r>
            <a:r>
              <a:rPr lang="es-ES" altLang="ca-ES" sz="1000" b="1" dirty="0">
                <a:solidFill>
                  <a:srgbClr val="C00000"/>
                </a:solidFill>
                <a:latin typeface="Open Sans light"/>
                <a:ea typeface="Open Sans" charset="0"/>
                <a:cs typeface="Open Sans light"/>
              </a:rPr>
              <a:t> </a:t>
            </a:r>
            <a:r>
              <a:rPr lang="es-ES" altLang="ca-ES" sz="1000" b="1" dirty="0">
                <a:solidFill>
                  <a:schemeClr val="bg1">
                    <a:lumMod val="50000"/>
                  </a:schemeClr>
                </a:solidFill>
                <a:latin typeface="Open Sans light"/>
                <a:ea typeface="Open Sans" charset="0"/>
                <a:cs typeface="Open Sans light"/>
              </a:rPr>
              <a:t>[102-18]</a:t>
            </a:r>
          </a:p>
          <a:p>
            <a:pPr eaLnBrk="1" hangingPunct="1">
              <a:buFontTx/>
              <a:buChar char="•"/>
            </a:pPr>
            <a:r>
              <a:rPr lang="es-ES" altLang="ca-ES" sz="1000" dirty="0">
                <a:solidFill>
                  <a:srgbClr val="C00000"/>
                </a:solidFill>
                <a:latin typeface="Open Sans Light" charset="0"/>
                <a:ea typeface="Open Sans Light" charset="0"/>
                <a:cs typeface="Open Sans Light" charset="0"/>
              </a:rPr>
              <a:t> El consejo de administración está formado por los 6 miembros, 1 mujer y 5 hombres.</a:t>
            </a:r>
          </a:p>
          <a:p>
            <a:pPr eaLnBrk="1" hangingPunct="1">
              <a:buFontTx/>
              <a:buChar char="•"/>
            </a:pPr>
            <a:r>
              <a:rPr lang="es-ES" altLang="ca-ES" sz="1000" dirty="0">
                <a:solidFill>
                  <a:srgbClr val="C00000"/>
                </a:solidFill>
                <a:latin typeface="Open Sans Light" charset="0"/>
                <a:ea typeface="Open Sans Light" charset="0"/>
                <a:cs typeface="Open Sans Light" charset="0"/>
              </a:rPr>
              <a:t> Por edades, 5 se encuentran en el tramo de 45 a 60 años, mientras que uno en el de más de 60.</a:t>
            </a:r>
          </a:p>
        </p:txBody>
      </p:sp>
      <p:sp>
        <p:nvSpPr>
          <p:cNvPr id="11" name="AutoShape 19">
            <a:extLst>
              <a:ext uri="{FF2B5EF4-FFF2-40B4-BE49-F238E27FC236}">
                <a16:creationId xmlns="" xmlns:a16="http://schemas.microsoft.com/office/drawing/2014/main" id="{EC7F1BFA-A9CA-487E-8661-FE17D5319F32}"/>
              </a:ext>
            </a:extLst>
          </p:cNvPr>
          <p:cNvSpPr>
            <a:spLocks noChangeArrowheads="1"/>
          </p:cNvSpPr>
          <p:nvPr/>
        </p:nvSpPr>
        <p:spPr bwMode="auto">
          <a:xfrm>
            <a:off x="7444280" y="5003437"/>
            <a:ext cx="3619408" cy="953453"/>
          </a:xfrm>
          <a:prstGeom prst="roundRect">
            <a:avLst>
              <a:gd name="adj" fmla="val 16667"/>
            </a:avLst>
          </a:prstGeom>
          <a:solidFill>
            <a:srgbClr val="C00000">
              <a:alpha val="8000"/>
            </a:srgbClr>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s-ES" altLang="ca-ES" sz="1000" b="1" dirty="0">
                <a:solidFill>
                  <a:srgbClr val="C00000"/>
                </a:solidFill>
                <a:latin typeface="Open Sans light"/>
                <a:ea typeface="Open Sans" charset="0"/>
                <a:cs typeface="Open Sans light"/>
              </a:rPr>
              <a:t>MIEMBROS DE </a:t>
            </a:r>
            <a:r>
              <a:rPr lang="es-ES" altLang="ca-ES" sz="1000" b="1" dirty="0" err="1">
                <a:solidFill>
                  <a:srgbClr val="C00000"/>
                </a:solidFill>
                <a:latin typeface="Open Sans light"/>
                <a:ea typeface="Open Sans" charset="0"/>
                <a:cs typeface="Open Sans light"/>
              </a:rPr>
              <a:t>PIMEC</a:t>
            </a:r>
            <a:endParaRPr lang="es-ES" altLang="ca-ES" sz="1000" b="1" dirty="0">
              <a:solidFill>
                <a:srgbClr val="C00000"/>
              </a:solidFill>
              <a:latin typeface="Open Sans light"/>
              <a:ea typeface="Open Sans" charset="0"/>
              <a:cs typeface="Open Sans light"/>
            </a:endParaRPr>
          </a:p>
          <a:p>
            <a:pPr eaLnBrk="1" hangingPunct="1"/>
            <a:r>
              <a:rPr lang="es-ES" altLang="ca-ES" sz="1000" dirty="0">
                <a:solidFill>
                  <a:srgbClr val="C00000"/>
                </a:solidFill>
                <a:latin typeface="Open Sans light"/>
                <a:ea typeface="Open Sans" charset="0"/>
                <a:cs typeface="Open Sans light"/>
              </a:rPr>
              <a:t>La afiliación a la patronal de Pequeñas y Medianas Empresas mantiene las compañías vinculadas con el resto del sector y la economía en su compromiso de colaboración con el entorno. </a:t>
            </a:r>
            <a:r>
              <a:rPr lang="es-ES" altLang="ca-ES" sz="1000" b="1" dirty="0">
                <a:solidFill>
                  <a:schemeClr val="bg1">
                    <a:lumMod val="50000"/>
                  </a:schemeClr>
                </a:solidFill>
                <a:latin typeface="Open Sans light"/>
                <a:ea typeface="Open Sans" charset="0"/>
                <a:cs typeface="Open Sans light"/>
              </a:rPr>
              <a:t>[102-13]</a:t>
            </a:r>
            <a:endParaRPr lang="es-ES" altLang="ca-ES" sz="1000" dirty="0">
              <a:solidFill>
                <a:srgbClr val="C00000"/>
              </a:solidFill>
              <a:latin typeface="Open Sans light"/>
              <a:ea typeface="Open Sans" charset="0"/>
              <a:cs typeface="Open Sans light"/>
            </a:endParaRPr>
          </a:p>
        </p:txBody>
      </p:sp>
      <p:sp>
        <p:nvSpPr>
          <p:cNvPr id="6" name="Contenidor de número de diapositiva 5">
            <a:extLst>
              <a:ext uri="{FF2B5EF4-FFF2-40B4-BE49-F238E27FC236}">
                <a16:creationId xmlns="" xmlns:a16="http://schemas.microsoft.com/office/drawing/2014/main" id="{C061BEA7-0D4C-4E8D-A4FF-271E608056ED}"/>
              </a:ext>
            </a:extLst>
          </p:cNvPr>
          <p:cNvSpPr>
            <a:spLocks noGrp="1"/>
          </p:cNvSpPr>
          <p:nvPr>
            <p:ph type="sldNum" sz="quarter" idx="12"/>
          </p:nvPr>
        </p:nvSpPr>
        <p:spPr/>
        <p:txBody>
          <a:bodyPr/>
          <a:lstStyle/>
          <a:p>
            <a:fld id="{F0FEA6CD-AE7E-1C4C-8601-588E90DB12A2}" type="slidenum">
              <a:rPr lang="es-ES_tradnl" smtClean="0"/>
              <a:t>6</a:t>
            </a:fld>
            <a:endParaRPr lang="es-ES_tradnl"/>
          </a:p>
        </p:txBody>
      </p:sp>
    </p:spTree>
    <p:extLst>
      <p:ext uri="{BB962C8B-B14F-4D97-AF65-F5344CB8AC3E}">
        <p14:creationId xmlns:p14="http://schemas.microsoft.com/office/powerpoint/2010/main" val="151447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281"/>
          <a:stretch/>
        </p:blipFill>
        <p:spPr>
          <a:xfrm>
            <a:off x="0" y="0"/>
            <a:ext cx="3867150" cy="6858000"/>
          </a:xfrm>
          <a:prstGeom prst="rect">
            <a:avLst/>
          </a:prstGeom>
        </p:spPr>
      </p:pic>
      <p:sp>
        <p:nvSpPr>
          <p:cNvPr id="7" name="CuadroTexto 6"/>
          <p:cNvSpPr txBox="1"/>
          <p:nvPr/>
        </p:nvSpPr>
        <p:spPr>
          <a:xfrm>
            <a:off x="2067640" y="2890391"/>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Atención </a:t>
            </a:r>
          </a:p>
          <a:p>
            <a:pPr algn="r"/>
            <a:r>
              <a:rPr lang="es-ES" sz="1400" dirty="0">
                <a:solidFill>
                  <a:schemeClr val="bg1"/>
                </a:solidFill>
                <a:latin typeface="Open Sans Light" charset="0"/>
                <a:ea typeface="Open Sans Light" charset="0"/>
                <a:cs typeface="Open Sans Light" charset="0"/>
              </a:rPr>
              <a:t>a los agentes</a:t>
            </a:r>
          </a:p>
          <a:p>
            <a:pPr algn="r"/>
            <a:r>
              <a:rPr lang="es-ES" sz="1400" dirty="0">
                <a:solidFill>
                  <a:schemeClr val="bg1"/>
                </a:solidFill>
                <a:latin typeface="Open Sans Light" charset="0"/>
                <a:ea typeface="Open Sans Light" charset="0"/>
                <a:cs typeface="Open Sans Light" charset="0"/>
              </a:rPr>
              <a:t>implicados</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 altLang="ca-ES" sz="1200" dirty="0">
                <a:latin typeface="Open Sans Light" charset="0"/>
                <a:ea typeface="Open Sans Light" charset="0"/>
                <a:cs typeface="Open Sans Light" charset="0"/>
              </a:rPr>
              <a:t>Las compañías han comprendido que el diálogo con sus grupos de interés debe ser la prioridad, bajo esta nueva óptica relacional que plantea la responsabilidad social corporativa.</a:t>
            </a:r>
          </a:p>
          <a:p>
            <a:pPr marL="0" indent="0">
              <a:lnSpc>
                <a:spcPct val="100000"/>
              </a:lnSpc>
              <a:buNone/>
            </a:pPr>
            <a:r>
              <a:rPr lang="es-ES" altLang="ca-ES" sz="1200" dirty="0">
                <a:latin typeface="Open Sans Light" charset="0"/>
                <a:ea typeface="Open Sans Light" charset="0"/>
                <a:cs typeface="Open Sans Light" charset="0"/>
              </a:rPr>
              <a:t>Así pues en los últimos años la empresa ha ido aumentando el número de focos de atención, tanto internos como externos. </a:t>
            </a:r>
          </a:p>
          <a:p>
            <a:pPr marL="0" indent="0">
              <a:lnSpc>
                <a:spcPct val="100000"/>
              </a:lnSpc>
              <a:buNone/>
            </a:pPr>
            <a:r>
              <a:rPr lang="es-ES" altLang="ca-ES" sz="1200" dirty="0">
                <a:latin typeface="Open Sans Light" charset="0"/>
                <a:ea typeface="Open Sans Light" charset="0"/>
                <a:cs typeface="Open Sans Light" charset="0"/>
              </a:rPr>
              <a:t>El primer paso ha sido la identificación de sus grupos de interés, para en el futuro empezar a gestionar responsablemente la relación con ellos.</a:t>
            </a:r>
          </a:p>
          <a:p>
            <a:pPr marL="0" indent="0">
              <a:lnSpc>
                <a:spcPct val="100000"/>
              </a:lnSpc>
              <a:buNone/>
            </a:pPr>
            <a:r>
              <a:rPr lang="es-ES" altLang="ca-ES" sz="1200" dirty="0">
                <a:latin typeface="Open Sans Light" charset="0"/>
                <a:ea typeface="Open Sans Light" charset="0"/>
                <a:cs typeface="Open Sans Light" charset="0"/>
              </a:rPr>
              <a:t>Está previsto que con la implantación del sistema de gestión de la RSC basado en la norma SGE 21 iniciado en 2017, se formalicen en mayor modo los cauces de diálogo y el plan de mejora continua con los agentes implicados. En el ejercicio actual se ha consultado al personal con el envío del informa y la realización de una encuesta </a:t>
            </a:r>
            <a:r>
              <a:rPr lang="es-ES" altLang="ca-ES" sz="1200" dirty="0" err="1">
                <a:latin typeface="Open Sans Light" charset="0"/>
                <a:ea typeface="Open Sans Light" charset="0"/>
                <a:cs typeface="Open Sans Light" charset="0"/>
              </a:rPr>
              <a:t>on</a:t>
            </a:r>
            <a:r>
              <a:rPr lang="es-ES" altLang="ca-ES" sz="1200" dirty="0">
                <a:latin typeface="Open Sans Light" charset="0"/>
                <a:ea typeface="Open Sans Light" charset="0"/>
                <a:cs typeface="Open Sans Light" charset="0"/>
              </a:rPr>
              <a:t> line </a:t>
            </a:r>
            <a:r>
              <a:rPr lang="es-ES" altLang="ca-ES" sz="1200" b="1" dirty="0">
                <a:solidFill>
                  <a:schemeClr val="bg1">
                    <a:lumMod val="50000"/>
                  </a:schemeClr>
                </a:solidFill>
                <a:latin typeface="Open Sans Light" charset="0"/>
                <a:ea typeface="Open Sans Light" charset="0"/>
                <a:cs typeface="Open Sans Light" charset="0"/>
              </a:rPr>
              <a:t>[102-40]</a:t>
            </a:r>
            <a:r>
              <a:rPr lang="es-ES" altLang="ca-ES" sz="1200" dirty="0">
                <a:latin typeface="Open Sans Light" charset="0"/>
                <a:ea typeface="Open Sans Light" charset="0"/>
                <a:cs typeface="Open Sans Light" charset="0"/>
              </a:rPr>
              <a:t>. </a:t>
            </a:r>
          </a:p>
        </p:txBody>
      </p:sp>
      <p:graphicFrame>
        <p:nvGraphicFramePr>
          <p:cNvPr id="9" name="Group 65"/>
          <p:cNvGraphicFramePr>
            <a:graphicFrameLocks noGrp="1"/>
          </p:cNvGraphicFramePr>
          <p:nvPr>
            <p:extLst>
              <p:ext uri="{D42A27DB-BD31-4B8C-83A1-F6EECF244321}">
                <p14:modId xmlns:p14="http://schemas.microsoft.com/office/powerpoint/2010/main" val="2613763229"/>
              </p:ext>
            </p:extLst>
          </p:nvPr>
        </p:nvGraphicFramePr>
        <p:xfrm>
          <a:off x="4500000" y="3433112"/>
          <a:ext cx="5761037" cy="2840854"/>
        </p:xfrm>
        <a:graphic>
          <a:graphicData uri="http://schemas.openxmlformats.org/drawingml/2006/table">
            <a:tbl>
              <a:tblPr/>
              <a:tblGrid>
                <a:gridCol w="1852612">
                  <a:extLst>
                    <a:ext uri="{9D8B030D-6E8A-4147-A177-3AD203B41FA5}">
                      <a16:colId xmlns="" xmlns:a16="http://schemas.microsoft.com/office/drawing/2014/main" val="20000"/>
                    </a:ext>
                  </a:extLst>
                </a:gridCol>
                <a:gridCol w="3908425">
                  <a:extLst>
                    <a:ext uri="{9D8B030D-6E8A-4147-A177-3AD203B41FA5}">
                      <a16:colId xmlns="" xmlns:a16="http://schemas.microsoft.com/office/drawing/2014/main" val="20001"/>
                    </a:ext>
                  </a:extLst>
                </a:gridCol>
              </a:tblGrid>
              <a:tr h="325438">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charset="0"/>
                          <a:ea typeface="Open Sans" charset="0"/>
                          <a:cs typeface="Open Sans" charset="0"/>
                        </a:rPr>
                        <a:t>INTERNOS</a:t>
                      </a:r>
                      <a:endParaRPr kumimoji="0" lang="es-ES" altLang="ca-ES" sz="1200" b="1" i="0" u="none" strike="noStrike" cap="none" normalizeH="0" baseline="0" dirty="0">
                        <a:ln>
                          <a:noFill/>
                        </a:ln>
                        <a:solidFill>
                          <a:srgbClr val="010101"/>
                        </a:solidFill>
                        <a:effectLst/>
                        <a:latin typeface="Open Sans" charset="0"/>
                        <a:ea typeface="Open Sans" charset="0"/>
                        <a:cs typeface="Open Sans" charset="0"/>
                      </a:endParaRP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a:ln>
                          <a:noFill/>
                        </a:ln>
                        <a:solidFill>
                          <a:srgbClr val="010101"/>
                        </a:solidFill>
                        <a:effectLst/>
                        <a:latin typeface="Open Sans Light" charset="0"/>
                        <a:ea typeface="Open Sans Light" charset="0"/>
                        <a:cs typeface="Open Sans Light" charset="0"/>
                      </a:endParaRP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92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Directivos y socios</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Todos y cada uno del personal directivo y socios de negocio cumplen las mismas obligaciones que se espera de los trabajadores.</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10449">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Empleados</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Beneficiarios de las políticas definidas en el código ético y a su vez implicados en su correcto desarrollo.</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23850">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200" b="1" i="0" u="none" strike="noStrike" cap="none" normalizeH="0" baseline="0" dirty="0">
                        <a:ln>
                          <a:noFill/>
                        </a:ln>
                        <a:solidFill>
                          <a:srgbClr val="010101"/>
                        </a:solidFill>
                        <a:effectLst/>
                        <a:latin typeface="Open Sans" charset="0"/>
                        <a:ea typeface="Open Sans" charset="0"/>
                        <a:cs typeface="Open Sans"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1" i="0" u="none" strike="noStrike" cap="none" normalizeH="0" baseline="0" dirty="0">
                          <a:ln>
                            <a:noFill/>
                          </a:ln>
                          <a:solidFill>
                            <a:srgbClr val="010101"/>
                          </a:solidFill>
                          <a:effectLst/>
                          <a:latin typeface="Open Sans" charset="0"/>
                          <a:ea typeface="Open Sans" charset="0"/>
                          <a:cs typeface="Open Sans" charset="0"/>
                        </a:rPr>
                        <a:t>EXTERNOS</a:t>
                      </a:r>
                      <a:endParaRPr kumimoji="0" lang="es-ES" altLang="ca-ES" sz="1200" b="1" i="0" u="none" strike="noStrike" cap="none" normalizeH="0" baseline="0" dirty="0">
                        <a:ln>
                          <a:noFill/>
                        </a:ln>
                        <a:solidFill>
                          <a:srgbClr val="010101"/>
                        </a:solidFill>
                        <a:effectLst/>
                        <a:latin typeface="Open Sans" charset="0"/>
                        <a:ea typeface="Open Sans" charset="0"/>
                        <a:cs typeface="Open Sans" charset="0"/>
                      </a:endParaRP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endParaRP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492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Proveedores, entidades financieras y Organismos públicos</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Cuidado para que los proveedores y las entidades financieras cumplan con los patrones de conducta dispuestos en el código de conducta.</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3175"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49275">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Clientes</a:t>
                      </a:r>
                    </a:p>
                  </a:txBody>
                  <a:tcPr marT="45691" marB="45691" horzOverflow="overflow">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charset="0"/>
                          <a:ea typeface="Arial" charset="0"/>
                          <a:cs typeface="Arial" charset="0"/>
                        </a:defRPr>
                      </a:lvl1pPr>
                      <a:lvl2pPr marL="742950" indent="-285750" algn="just">
                        <a:spcBef>
                          <a:spcPct val="20000"/>
                        </a:spcBef>
                        <a:defRPr sz="1000">
                          <a:solidFill>
                            <a:srgbClr val="010101"/>
                          </a:solidFill>
                          <a:latin typeface="Arial" charset="0"/>
                          <a:ea typeface="Arial" charset="0"/>
                          <a:cs typeface="Arial" charset="0"/>
                        </a:defRPr>
                      </a:lvl2pPr>
                      <a:lvl3pPr marL="1143000" indent="-228600" algn="just">
                        <a:spcBef>
                          <a:spcPct val="20000"/>
                        </a:spcBef>
                        <a:defRPr sz="1000">
                          <a:solidFill>
                            <a:srgbClr val="010101"/>
                          </a:solidFill>
                          <a:latin typeface="Arial" charset="0"/>
                          <a:ea typeface="Arial" charset="0"/>
                          <a:cs typeface="Arial" charset="0"/>
                        </a:defRPr>
                      </a:lvl3pPr>
                      <a:lvl4pPr marL="1600200" indent="-228600" algn="just">
                        <a:spcBef>
                          <a:spcPct val="20000"/>
                        </a:spcBef>
                        <a:defRPr sz="1000">
                          <a:solidFill>
                            <a:srgbClr val="010101"/>
                          </a:solidFill>
                          <a:latin typeface="Arial" charset="0"/>
                          <a:ea typeface="Arial" charset="0"/>
                          <a:cs typeface="Arial" charset="0"/>
                        </a:defRPr>
                      </a:lvl4pPr>
                      <a:lvl5pPr marL="2057400" indent="-228600" algn="just">
                        <a:spcBef>
                          <a:spcPct val="20000"/>
                        </a:spcBef>
                        <a:defRPr sz="1000">
                          <a:solidFill>
                            <a:srgbClr val="010101"/>
                          </a:solidFill>
                          <a:latin typeface="Arial" charset="0"/>
                          <a:ea typeface="Arial" charset="0"/>
                          <a:cs typeface="Arial" charset="0"/>
                        </a:defRPr>
                      </a:lvl5pPr>
                      <a:lvl6pPr marL="2514600" indent="-228600" algn="just" eaLnBrk="0" fontAlgn="base" hangingPunct="0">
                        <a:spcBef>
                          <a:spcPct val="20000"/>
                        </a:spcBef>
                        <a:spcAft>
                          <a:spcPct val="0"/>
                        </a:spcAft>
                        <a:defRPr sz="1000">
                          <a:solidFill>
                            <a:srgbClr val="010101"/>
                          </a:solidFill>
                          <a:latin typeface="Arial" charset="0"/>
                          <a:ea typeface="Arial" charset="0"/>
                          <a:cs typeface="Arial" charset="0"/>
                        </a:defRPr>
                      </a:lvl6pPr>
                      <a:lvl7pPr marL="2971800" indent="-228600" algn="just" eaLnBrk="0" fontAlgn="base" hangingPunct="0">
                        <a:spcBef>
                          <a:spcPct val="20000"/>
                        </a:spcBef>
                        <a:spcAft>
                          <a:spcPct val="0"/>
                        </a:spcAft>
                        <a:defRPr sz="1000">
                          <a:solidFill>
                            <a:srgbClr val="010101"/>
                          </a:solidFill>
                          <a:latin typeface="Arial" charset="0"/>
                          <a:ea typeface="Arial" charset="0"/>
                          <a:cs typeface="Arial" charset="0"/>
                        </a:defRPr>
                      </a:lvl7pPr>
                      <a:lvl8pPr marL="3429000" indent="-228600" algn="just" eaLnBrk="0" fontAlgn="base" hangingPunct="0">
                        <a:spcBef>
                          <a:spcPct val="20000"/>
                        </a:spcBef>
                        <a:spcAft>
                          <a:spcPct val="0"/>
                        </a:spcAft>
                        <a:defRPr sz="1000">
                          <a:solidFill>
                            <a:srgbClr val="010101"/>
                          </a:solidFill>
                          <a:latin typeface="Arial" charset="0"/>
                          <a:ea typeface="Arial" charset="0"/>
                          <a:cs typeface="Arial" charset="0"/>
                        </a:defRPr>
                      </a:lvl8pPr>
                      <a:lvl9pPr marL="3886200" indent="-228600" algn="just" eaLnBrk="0" fontAlgn="base" hangingPunct="0">
                        <a:spcBef>
                          <a:spcPct val="20000"/>
                        </a:spcBef>
                        <a:spcAft>
                          <a:spcPct val="0"/>
                        </a:spcAft>
                        <a:defRPr sz="1000">
                          <a:solidFill>
                            <a:srgbClr val="01010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ca-ES" sz="1000" b="0" i="0" u="none" strike="noStrike" cap="none" normalizeH="0" baseline="0" dirty="0">
                          <a:ln>
                            <a:noFill/>
                          </a:ln>
                          <a:solidFill>
                            <a:srgbClr val="010101"/>
                          </a:solidFill>
                          <a:effectLst/>
                          <a:latin typeface="Open Sans Light" charset="0"/>
                          <a:ea typeface="Open Sans Light" charset="0"/>
                          <a:cs typeface="Open Sans Light" charset="0"/>
                        </a:rPr>
                        <a:t>Ofrecerles un alto estándar de calidad y seguridad de los productos y de la prestación de servicios, garantizando en todo caso la ausencia de riesgos para la salud y seguridad.</a:t>
                      </a:r>
                    </a:p>
                  </a:txBody>
                  <a:tcPr marT="45691" marB="45691" horzOverflow="overflow">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6" name="Contenidor de número de diapositiva 5">
            <a:extLst>
              <a:ext uri="{FF2B5EF4-FFF2-40B4-BE49-F238E27FC236}">
                <a16:creationId xmlns="" xmlns:a16="http://schemas.microsoft.com/office/drawing/2014/main" id="{D29ADB0E-5373-47C4-B45E-D6F305B91B5A}"/>
              </a:ext>
            </a:extLst>
          </p:cNvPr>
          <p:cNvSpPr>
            <a:spLocks noGrp="1"/>
          </p:cNvSpPr>
          <p:nvPr>
            <p:ph type="sldNum" sz="quarter" idx="12"/>
          </p:nvPr>
        </p:nvSpPr>
        <p:spPr/>
        <p:txBody>
          <a:bodyPr/>
          <a:lstStyle/>
          <a:p>
            <a:fld id="{F0FEA6CD-AE7E-1C4C-8601-588E90DB12A2}" type="slidenum">
              <a:rPr lang="es-ES_tradnl" smtClean="0"/>
              <a:t>7</a:t>
            </a:fld>
            <a:endParaRPr lang="es-ES_tradnl"/>
          </a:p>
        </p:txBody>
      </p:sp>
    </p:spTree>
    <p:extLst>
      <p:ext uri="{BB962C8B-B14F-4D97-AF65-F5344CB8AC3E}">
        <p14:creationId xmlns:p14="http://schemas.microsoft.com/office/powerpoint/2010/main" val="14936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68281"/>
          <a:stretch/>
        </p:blipFill>
        <p:spPr>
          <a:xfrm>
            <a:off x="0" y="0"/>
            <a:ext cx="3867150" cy="6858000"/>
          </a:xfrm>
          <a:prstGeom prst="rect">
            <a:avLst/>
          </a:prstGeom>
        </p:spPr>
      </p:pic>
      <p:sp>
        <p:nvSpPr>
          <p:cNvPr id="7" name="CuadroTexto 6"/>
          <p:cNvSpPr txBox="1"/>
          <p:nvPr/>
        </p:nvSpPr>
        <p:spPr>
          <a:xfrm>
            <a:off x="2067640" y="2890391"/>
            <a:ext cx="1548901" cy="738664"/>
          </a:xfrm>
          <a:prstGeom prst="rect">
            <a:avLst/>
          </a:prstGeom>
          <a:noFill/>
        </p:spPr>
        <p:txBody>
          <a:bodyPr wrap="square" rtlCol="0">
            <a:spAutoFit/>
          </a:bodyPr>
          <a:lstStyle/>
          <a:p>
            <a:pPr algn="r"/>
            <a:r>
              <a:rPr lang="es-ES" sz="1400" dirty="0">
                <a:solidFill>
                  <a:schemeClr val="bg1"/>
                </a:solidFill>
                <a:latin typeface="Open Sans Light" charset="0"/>
                <a:ea typeface="Open Sans Light" charset="0"/>
                <a:cs typeface="Open Sans Light" charset="0"/>
              </a:rPr>
              <a:t>Resultados de la consulta al personal propio</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500000" y="1080000"/>
            <a:ext cx="6629399" cy="5299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 altLang="ca-ES" sz="1200" dirty="0">
                <a:latin typeface="Open Sans Light" charset="0"/>
                <a:ea typeface="Open Sans Light" charset="0"/>
                <a:cs typeface="Open Sans Light" charset="0"/>
              </a:rPr>
              <a:t>Se ha realizado una encuesta con registro anónimo de resultados en línea con un total de 8 respuestas (6 de personas trabajadores y 2 de clientes).</a:t>
            </a:r>
          </a:p>
          <a:p>
            <a:pPr marL="0" indent="0">
              <a:lnSpc>
                <a:spcPct val="100000"/>
              </a:lnSpc>
              <a:buNone/>
            </a:pPr>
            <a:r>
              <a:rPr lang="es-ES" altLang="ca-ES" sz="1200" dirty="0">
                <a:latin typeface="Open Sans Light" charset="0"/>
                <a:ea typeface="Open Sans Light" charset="0"/>
                <a:cs typeface="Open Sans Light" charset="0"/>
              </a:rPr>
              <a:t>Los ámbitos que han mostrado </a:t>
            </a:r>
            <a:r>
              <a:rPr lang="es-ES" altLang="ca-ES" sz="1200" b="1" dirty="0">
                <a:latin typeface="Open Sans Light" charset="0"/>
                <a:ea typeface="Open Sans Light" charset="0"/>
                <a:cs typeface="Open Sans Light" charset="0"/>
              </a:rPr>
              <a:t>mayor interés </a:t>
            </a:r>
            <a:r>
              <a:rPr lang="es-ES" altLang="ca-ES" sz="1200" dirty="0">
                <a:latin typeface="Open Sans Light" charset="0"/>
                <a:ea typeface="Open Sans Light" charset="0"/>
                <a:cs typeface="Open Sans Light" charset="0"/>
              </a:rPr>
              <a:t>han sido (% suma de valoraciones 3 –Bastante relevante- y 4 –Muy relevante-):</a:t>
            </a:r>
          </a:p>
          <a:p>
            <a:pPr>
              <a:lnSpc>
                <a:spcPct val="100000"/>
              </a:lnSpc>
            </a:pPr>
            <a:r>
              <a:rPr lang="es-ES" altLang="ca-ES" sz="1200" dirty="0">
                <a:latin typeface="Open Sans Light" charset="0"/>
                <a:ea typeface="Open Sans Light" charset="0"/>
                <a:cs typeface="Open Sans Light" charset="0"/>
              </a:rPr>
              <a:t>Criterios sostenibles de adquisición a proveedores (100%)</a:t>
            </a:r>
          </a:p>
          <a:p>
            <a:pPr>
              <a:lnSpc>
                <a:spcPct val="100000"/>
              </a:lnSpc>
            </a:pPr>
            <a:r>
              <a:rPr lang="es-ES" altLang="ca-ES" sz="1200" dirty="0">
                <a:latin typeface="Open Sans Light" charset="0"/>
                <a:ea typeface="Open Sans Light" charset="0"/>
                <a:cs typeface="Open Sans Light" charset="0"/>
              </a:rPr>
              <a:t>Salud y seguridad en el trabajo (100%)</a:t>
            </a:r>
          </a:p>
          <a:p>
            <a:pPr>
              <a:lnSpc>
                <a:spcPct val="100000"/>
              </a:lnSpc>
            </a:pPr>
            <a:r>
              <a:rPr lang="es-ES" altLang="ca-ES" sz="1200" dirty="0">
                <a:latin typeface="Open Sans Light" charset="0"/>
                <a:ea typeface="Open Sans Light" charset="0"/>
                <a:cs typeface="Open Sans Light" charset="0"/>
              </a:rPr>
              <a:t>Formación al personal de la empresa (100%)</a:t>
            </a:r>
          </a:p>
          <a:p>
            <a:pPr marL="0" indent="0">
              <a:lnSpc>
                <a:spcPct val="100000"/>
              </a:lnSpc>
              <a:buNone/>
            </a:pPr>
            <a:r>
              <a:rPr lang="es-ES" altLang="ca-ES" sz="1200" dirty="0">
                <a:latin typeface="Open Sans Light" charset="0"/>
                <a:ea typeface="Open Sans Light" charset="0"/>
                <a:cs typeface="Open Sans Light" charset="0"/>
              </a:rPr>
              <a:t>Los </a:t>
            </a:r>
            <a:r>
              <a:rPr lang="es-ES" altLang="ca-ES" sz="1200" b="1" dirty="0">
                <a:latin typeface="Open Sans Light" charset="0"/>
                <a:ea typeface="Open Sans Light" charset="0"/>
                <a:cs typeface="Open Sans Light" charset="0"/>
              </a:rPr>
              <a:t>temas menos valorados </a:t>
            </a:r>
            <a:r>
              <a:rPr lang="es-ES" altLang="ca-ES" sz="1200" dirty="0">
                <a:latin typeface="Open Sans Light" charset="0"/>
                <a:ea typeface="Open Sans Light" charset="0"/>
                <a:cs typeface="Open Sans Light" charset="0"/>
              </a:rPr>
              <a:t>han sido (% suma de valoraciones 3 –Bastante relevante- y 4 –Muy relevante-):</a:t>
            </a:r>
          </a:p>
          <a:p>
            <a:pPr>
              <a:lnSpc>
                <a:spcPct val="100000"/>
              </a:lnSpc>
            </a:pPr>
            <a:r>
              <a:rPr lang="es-ES" altLang="ca-ES" sz="1200" dirty="0">
                <a:latin typeface="Open Sans Light" charset="0"/>
                <a:ea typeface="Open Sans Light" charset="0"/>
                <a:cs typeface="Open Sans Light" charset="0"/>
              </a:rPr>
              <a:t>Relación con las políticas públicas (50%)</a:t>
            </a:r>
          </a:p>
          <a:p>
            <a:pPr>
              <a:lnSpc>
                <a:spcPct val="100000"/>
              </a:lnSpc>
            </a:pPr>
            <a:r>
              <a:rPr lang="es-ES" altLang="ca-ES" sz="1200" dirty="0">
                <a:latin typeface="Open Sans Light" charset="0"/>
                <a:ea typeface="Open Sans Light" charset="0"/>
                <a:cs typeface="Open Sans Light" charset="0"/>
              </a:rPr>
              <a:t>En concreto, materiales utilizados/consumidos (63%)</a:t>
            </a:r>
          </a:p>
          <a:p>
            <a:pPr>
              <a:lnSpc>
                <a:spcPct val="100000"/>
              </a:lnSpc>
            </a:pPr>
            <a:r>
              <a:rPr lang="es-ES" altLang="ca-ES" sz="1200" dirty="0">
                <a:latin typeface="Open Sans Light" charset="0"/>
                <a:ea typeface="Open Sans Light" charset="0"/>
                <a:cs typeface="Open Sans Light" charset="0"/>
              </a:rPr>
              <a:t>Impactos económicos indirectos (63%)</a:t>
            </a:r>
          </a:p>
          <a:p>
            <a:pPr>
              <a:lnSpc>
                <a:spcPct val="100000"/>
              </a:lnSpc>
            </a:pPr>
            <a:r>
              <a:rPr lang="es-ES" altLang="ca-ES" sz="1200" dirty="0">
                <a:latin typeface="Open Sans Light" charset="0"/>
                <a:ea typeface="Open Sans Light" charset="0"/>
                <a:cs typeface="Open Sans Light" charset="0"/>
              </a:rPr>
              <a:t>En general, el desempeño medioambiental (63%)</a:t>
            </a:r>
          </a:p>
          <a:p>
            <a:pPr>
              <a:lnSpc>
                <a:spcPct val="100000"/>
              </a:lnSpc>
            </a:pPr>
            <a:r>
              <a:rPr lang="es-ES" altLang="ca-ES" sz="1200" dirty="0">
                <a:latin typeface="Open Sans Light" charset="0"/>
                <a:ea typeface="Open Sans Light" charset="0"/>
                <a:cs typeface="Open Sans Light" charset="0"/>
              </a:rPr>
              <a:t>Emisiones de CO2 y otros gases de efecto invernadero (63%)</a:t>
            </a:r>
          </a:p>
          <a:p>
            <a:pPr>
              <a:lnSpc>
                <a:spcPct val="100000"/>
              </a:lnSpc>
            </a:pPr>
            <a:r>
              <a:rPr lang="es-ES" altLang="ca-ES" sz="1200" dirty="0">
                <a:latin typeface="Open Sans Light" charset="0"/>
                <a:ea typeface="Open Sans Light" charset="0"/>
                <a:cs typeface="Open Sans Light" charset="0"/>
              </a:rPr>
              <a:t>Creación de empleo y condiciones de trabajo (63%) –más entre personal-</a:t>
            </a:r>
          </a:p>
          <a:p>
            <a:pPr>
              <a:lnSpc>
                <a:spcPct val="100000"/>
              </a:lnSpc>
            </a:pPr>
            <a:r>
              <a:rPr lang="es-ES" altLang="ca-ES" sz="1200" dirty="0">
                <a:latin typeface="Open Sans Light" charset="0"/>
                <a:ea typeface="Open Sans Light" charset="0"/>
                <a:cs typeface="Open Sans Light" charset="0"/>
              </a:rPr>
              <a:t>Diversidad e igualdad de oportunidades (63%) –más entre personal-</a:t>
            </a:r>
          </a:p>
          <a:p>
            <a:pPr>
              <a:lnSpc>
                <a:spcPct val="100000"/>
              </a:lnSpc>
            </a:pPr>
            <a:r>
              <a:rPr lang="es-ES" altLang="ca-ES" sz="1200" dirty="0">
                <a:latin typeface="Open Sans Light" charset="0"/>
                <a:ea typeface="Open Sans Light" charset="0"/>
                <a:cs typeface="Open Sans Light" charset="0"/>
              </a:rPr>
              <a:t>Relación con la comunidad (63%) –más entre personal-</a:t>
            </a:r>
          </a:p>
          <a:p>
            <a:pPr>
              <a:lnSpc>
                <a:spcPct val="100000"/>
              </a:lnSpc>
            </a:pPr>
            <a:r>
              <a:rPr lang="es-ES" altLang="ca-ES" sz="1200" dirty="0">
                <a:latin typeface="Open Sans Light" charset="0"/>
                <a:ea typeface="Open Sans Light" charset="0"/>
                <a:cs typeface="Open Sans Light" charset="0"/>
              </a:rPr>
              <a:t>En concreto con los productos y mercados: Medidas de salud y seguridad para los clientes en el uso de sus productos (63%) –más entre clientes-</a:t>
            </a:r>
          </a:p>
          <a:p>
            <a:pPr>
              <a:lnSpc>
                <a:spcPct val="100000"/>
              </a:lnSpc>
            </a:pPr>
            <a:r>
              <a:rPr lang="es-ES" altLang="ca-ES" sz="1200" dirty="0">
                <a:latin typeface="Open Sans Light" charset="0"/>
                <a:ea typeface="Open Sans Light" charset="0"/>
                <a:cs typeface="Open Sans Light" charset="0"/>
              </a:rPr>
              <a:t>Marketing y etiquetado transparente y responsable (63%)</a:t>
            </a:r>
          </a:p>
          <a:p>
            <a:pPr>
              <a:lnSpc>
                <a:spcPct val="100000"/>
              </a:lnSpc>
            </a:pPr>
            <a:r>
              <a:rPr lang="es-ES" altLang="ca-ES" sz="1200" dirty="0">
                <a:latin typeface="Open Sans Light" charset="0"/>
                <a:ea typeface="Open Sans Light" charset="0"/>
                <a:cs typeface="Open Sans Light" charset="0"/>
              </a:rPr>
              <a:t>Política de privacidad (63%)</a:t>
            </a:r>
          </a:p>
        </p:txBody>
      </p:sp>
      <p:sp>
        <p:nvSpPr>
          <p:cNvPr id="6" name="Contenidor de número de diapositiva 5">
            <a:extLst>
              <a:ext uri="{FF2B5EF4-FFF2-40B4-BE49-F238E27FC236}">
                <a16:creationId xmlns="" xmlns:a16="http://schemas.microsoft.com/office/drawing/2014/main" id="{D29ADB0E-5373-47C4-B45E-D6F305B91B5A}"/>
              </a:ext>
            </a:extLst>
          </p:cNvPr>
          <p:cNvSpPr>
            <a:spLocks noGrp="1"/>
          </p:cNvSpPr>
          <p:nvPr>
            <p:ph type="sldNum" sz="quarter" idx="12"/>
          </p:nvPr>
        </p:nvSpPr>
        <p:spPr/>
        <p:txBody>
          <a:bodyPr/>
          <a:lstStyle/>
          <a:p>
            <a:fld id="{F0FEA6CD-AE7E-1C4C-8601-588E90DB12A2}" type="slidenum">
              <a:rPr lang="es-ES_tradnl" smtClean="0"/>
              <a:t>8</a:t>
            </a:fld>
            <a:endParaRPr lang="es-ES_tradnl"/>
          </a:p>
        </p:txBody>
      </p:sp>
    </p:spTree>
    <p:extLst>
      <p:ext uri="{BB962C8B-B14F-4D97-AF65-F5344CB8AC3E}">
        <p14:creationId xmlns:p14="http://schemas.microsoft.com/office/powerpoint/2010/main" val="181356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8203"/>
          <a:stretch/>
        </p:blipFill>
        <p:spPr>
          <a:xfrm>
            <a:off x="0" y="0"/>
            <a:ext cx="3876675" cy="6858000"/>
          </a:xfrm>
          <a:prstGeom prst="rect">
            <a:avLst/>
          </a:prstGeom>
        </p:spPr>
      </p:pic>
      <p:sp>
        <p:nvSpPr>
          <p:cNvPr id="7" name="CuadroTexto 6"/>
          <p:cNvSpPr txBox="1"/>
          <p:nvPr/>
        </p:nvSpPr>
        <p:spPr>
          <a:xfrm>
            <a:off x="1931465" y="3081307"/>
            <a:ext cx="1685077" cy="523220"/>
          </a:xfrm>
          <a:prstGeom prst="rect">
            <a:avLst/>
          </a:prstGeom>
          <a:noFill/>
        </p:spPr>
        <p:txBody>
          <a:bodyPr wrap="none" rtlCol="0">
            <a:spAutoFit/>
          </a:bodyPr>
          <a:lstStyle/>
          <a:p>
            <a:pPr algn="r"/>
            <a:r>
              <a:rPr lang="es-ES" sz="1400" dirty="0">
                <a:solidFill>
                  <a:schemeClr val="bg1"/>
                </a:solidFill>
                <a:latin typeface="Open Sans Light" charset="0"/>
                <a:ea typeface="Open Sans Light" charset="0"/>
                <a:cs typeface="Open Sans Light" charset="0"/>
              </a:rPr>
              <a:t>Enfoque de la </a:t>
            </a:r>
          </a:p>
          <a:p>
            <a:pPr algn="r"/>
            <a:r>
              <a:rPr lang="es-ES" sz="1400" dirty="0">
                <a:solidFill>
                  <a:schemeClr val="bg1"/>
                </a:solidFill>
                <a:latin typeface="Open Sans Light" charset="0"/>
                <a:ea typeface="Open Sans Light" charset="0"/>
                <a:cs typeface="Open Sans Light" charset="0"/>
              </a:rPr>
              <a:t>gestión económica</a:t>
            </a:r>
            <a:endParaRPr lang="es-ES_tradnl" sz="1400" dirty="0">
              <a:solidFill>
                <a:schemeClr val="bg1"/>
              </a:solidFill>
              <a:latin typeface="Open Sans Light" charset="0"/>
              <a:ea typeface="Open Sans Light" charset="0"/>
              <a:cs typeface="Open Sans Light" charset="0"/>
            </a:endParaRPr>
          </a:p>
        </p:txBody>
      </p:sp>
      <p:sp>
        <p:nvSpPr>
          <p:cNvPr id="8" name="Rectangle 141"/>
          <p:cNvSpPr txBox="1">
            <a:spLocks noChangeArrowheads="1"/>
          </p:cNvSpPr>
          <p:nvPr/>
        </p:nvSpPr>
        <p:spPr>
          <a:xfrm>
            <a:off x="4475400" y="1187754"/>
            <a:ext cx="6629399" cy="529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altLang="ca-ES" sz="1200" dirty="0">
                <a:latin typeface="Open sans light"/>
                <a:ea typeface="Open Sans Light" charset="0"/>
                <a:cs typeface="Open sans light"/>
              </a:rPr>
              <a:t>La </a:t>
            </a:r>
            <a:r>
              <a:rPr lang="es-ES_tradnl" altLang="ca-ES" sz="1200" b="1" dirty="0">
                <a:latin typeface="Open sans light"/>
                <a:ea typeface="Open Sans Light" charset="0"/>
                <a:cs typeface="Open sans light"/>
              </a:rPr>
              <a:t>Política de </a:t>
            </a:r>
            <a:r>
              <a:rPr lang="es-ES_tradnl" altLang="ca-ES" sz="1200" b="1" dirty="0" err="1">
                <a:latin typeface="Open sans light"/>
                <a:ea typeface="Open Sans Light" charset="0"/>
                <a:cs typeface="Open sans light"/>
              </a:rPr>
              <a:t>RSC</a:t>
            </a:r>
            <a:r>
              <a:rPr lang="es-ES_tradnl" altLang="ca-ES" sz="1200" dirty="0">
                <a:latin typeface="Open sans light"/>
                <a:ea typeface="Open Sans Light" charset="0"/>
                <a:cs typeface="Open sans light"/>
              </a:rPr>
              <a:t>: “</a:t>
            </a:r>
            <a:r>
              <a:rPr lang="es-ES" altLang="ca-ES" sz="1200" dirty="0">
                <a:latin typeface="Open sans light"/>
                <a:ea typeface="Open Sans Light" charset="0"/>
                <a:cs typeface="Open sans light"/>
              </a:rPr>
              <a:t>Nuestros valores son los tres pilares sobre los que se fundamenta el desarrollo a largo plazo de la estrategia de nuestras empresas: la innovación en productos y servicios, la excelencia operacional y la gestión del talento. Entendemos la Responsabilidad Social Corporativa (</a:t>
            </a:r>
            <a:r>
              <a:rPr lang="es-ES" altLang="ca-ES" sz="1200" dirty="0" err="1">
                <a:latin typeface="Open sans light"/>
                <a:ea typeface="Open Sans Light" charset="0"/>
                <a:cs typeface="Open sans light"/>
              </a:rPr>
              <a:t>RSC</a:t>
            </a:r>
            <a:r>
              <a:rPr lang="es-ES" altLang="ca-ES" sz="1200" dirty="0">
                <a:latin typeface="Open sans light"/>
                <a:ea typeface="Open Sans Light" charset="0"/>
                <a:cs typeface="Open sans light"/>
              </a:rPr>
              <a:t>) como un proceso de mejora continua que, de forma transversal, determina y guía nuestra forma de actuación en estos tres ejes.”</a:t>
            </a:r>
            <a:endParaRPr lang="es-ES_tradnl" altLang="ca-ES" sz="1200" dirty="0">
              <a:latin typeface="Open sans light"/>
              <a:ea typeface="Open Sans Light" charset="0"/>
              <a:cs typeface="Open sans light"/>
            </a:endParaRPr>
          </a:p>
          <a:p>
            <a:pPr marL="0" indent="0">
              <a:lnSpc>
                <a:spcPct val="100000"/>
              </a:lnSpc>
              <a:buNone/>
            </a:pPr>
            <a:r>
              <a:rPr lang="es-ES_tradnl" altLang="ca-ES" sz="1200" dirty="0">
                <a:latin typeface="Open sans light"/>
                <a:ea typeface="Open Sans Light" charset="0"/>
                <a:cs typeface="Open sans light"/>
              </a:rPr>
              <a:t>El enfoque de gestión económica se concreta en base al Código de Conducta en los siguientes </a:t>
            </a:r>
            <a:r>
              <a:rPr lang="es-ES_tradnl" altLang="ca-ES" sz="1200" b="1" dirty="0">
                <a:latin typeface="Open sans light"/>
                <a:ea typeface="Open Sans Light" charset="0"/>
                <a:cs typeface="Open sans light"/>
              </a:rPr>
              <a:t>compromisos</a:t>
            </a:r>
            <a:r>
              <a:rPr lang="es-ES_tradnl" altLang="ca-ES" sz="1200" dirty="0">
                <a:latin typeface="Open sans light"/>
                <a:ea typeface="Open Sans Light" charset="0"/>
                <a:cs typeface="Open sans light"/>
              </a:rPr>
              <a:t> relacionados:</a:t>
            </a:r>
          </a:p>
          <a:p>
            <a:pPr>
              <a:lnSpc>
                <a:spcPct val="100000"/>
              </a:lnSpc>
              <a:spcBef>
                <a:spcPts val="600"/>
              </a:spcBef>
            </a:pPr>
            <a:r>
              <a:rPr lang="es-ES_tradnl" altLang="ca-ES" sz="1200" dirty="0" err="1">
                <a:latin typeface="Open sans light"/>
                <a:ea typeface="Open Sans Light" charset="0"/>
                <a:cs typeface="Open sans light"/>
              </a:rPr>
              <a:t>Compliance</a:t>
            </a:r>
            <a:r>
              <a:rPr lang="es-ES_tradnl" altLang="ca-ES" sz="1200" dirty="0">
                <a:latin typeface="Open sans light"/>
                <a:ea typeface="Open Sans Light" charset="0"/>
                <a:cs typeface="Open sans light"/>
              </a:rPr>
              <a:t>: riguroso cumplimiento de la legalidad vigente</a:t>
            </a:r>
          </a:p>
          <a:p>
            <a:pPr>
              <a:lnSpc>
                <a:spcPct val="100000"/>
              </a:lnSpc>
              <a:spcBef>
                <a:spcPts val="600"/>
              </a:spcBef>
            </a:pPr>
            <a:r>
              <a:rPr lang="es-ES" altLang="ca-ES" sz="1200" dirty="0">
                <a:latin typeface="Open sans light"/>
                <a:ea typeface="Open Sans Light" charset="0"/>
                <a:cs typeface="Open sans light"/>
              </a:rPr>
              <a:t>Primacía de los intereses de la empresa ante los particulares</a:t>
            </a:r>
            <a:r>
              <a:rPr lang="es-ES_tradnl" altLang="ca-ES" sz="1200" dirty="0">
                <a:latin typeface="Open sans light"/>
                <a:ea typeface="Open Sans Light" charset="0"/>
                <a:cs typeface="Open sans light"/>
              </a:rPr>
              <a:t> por parte de todo el equipo</a:t>
            </a:r>
          </a:p>
          <a:p>
            <a:pPr>
              <a:lnSpc>
                <a:spcPct val="100000"/>
              </a:lnSpc>
              <a:spcBef>
                <a:spcPts val="600"/>
              </a:spcBef>
            </a:pPr>
            <a:r>
              <a:rPr lang="es-ES_tradnl" altLang="ca-ES" sz="1200" dirty="0">
                <a:latin typeface="Open sans light"/>
                <a:ea typeface="Open Sans Light" charset="0"/>
                <a:cs typeface="Open sans light"/>
              </a:rPr>
              <a:t>Extremo cuidado de la información confidencial y reservada</a:t>
            </a:r>
          </a:p>
          <a:p>
            <a:pPr>
              <a:lnSpc>
                <a:spcPct val="100000"/>
              </a:lnSpc>
              <a:spcBef>
                <a:spcPts val="600"/>
              </a:spcBef>
            </a:pPr>
            <a:r>
              <a:rPr lang="es-ES" altLang="ca-ES" sz="1200" dirty="0">
                <a:latin typeface="Open sans light"/>
                <a:ea typeface="Open Sans Light" charset="0"/>
                <a:cs typeface="Open sans light"/>
              </a:rPr>
              <a:t>Protección de datos y custodia de documentos</a:t>
            </a:r>
          </a:p>
          <a:p>
            <a:pPr>
              <a:lnSpc>
                <a:spcPct val="100000"/>
              </a:lnSpc>
              <a:spcBef>
                <a:spcPts val="600"/>
              </a:spcBef>
            </a:pPr>
            <a:r>
              <a:rPr lang="es-ES" altLang="ca-ES" sz="1200" dirty="0">
                <a:latin typeface="Open sans light"/>
                <a:ea typeface="Open Sans Light" charset="0"/>
                <a:cs typeface="Open sans light"/>
              </a:rPr>
              <a:t>Comunicación y transparencia en relación a la información pública</a:t>
            </a:r>
          </a:p>
          <a:p>
            <a:pPr>
              <a:lnSpc>
                <a:spcPct val="100000"/>
              </a:lnSpc>
              <a:spcBef>
                <a:spcPts val="600"/>
              </a:spcBef>
            </a:pPr>
            <a:r>
              <a:rPr lang="es-ES_tradnl" altLang="ca-ES" sz="1200" dirty="0">
                <a:latin typeface="Open sans light"/>
                <a:ea typeface="Open Sans Light" charset="0"/>
                <a:cs typeface="Open sans light"/>
              </a:rPr>
              <a:t>Neutralidad política</a:t>
            </a:r>
          </a:p>
          <a:p>
            <a:pPr>
              <a:lnSpc>
                <a:spcPct val="100000"/>
              </a:lnSpc>
              <a:spcBef>
                <a:spcPts val="600"/>
              </a:spcBef>
            </a:pPr>
            <a:r>
              <a:rPr lang="es-ES" altLang="ca-ES" sz="1200" dirty="0">
                <a:latin typeface="Open sans light"/>
                <a:ea typeface="Open Sans Light" charset="0"/>
                <a:cs typeface="Open sans light"/>
              </a:rPr>
              <a:t>Libre competencia y mercado libre</a:t>
            </a:r>
          </a:p>
          <a:p>
            <a:pPr>
              <a:lnSpc>
                <a:spcPct val="100000"/>
              </a:lnSpc>
              <a:spcBef>
                <a:spcPts val="600"/>
              </a:spcBef>
            </a:pPr>
            <a:r>
              <a:rPr lang="es-ES_tradnl" altLang="ca-ES" sz="1200" dirty="0">
                <a:latin typeface="Open sans light"/>
                <a:ea typeface="Open Sans Light" charset="0"/>
                <a:cs typeface="Open sans light"/>
              </a:rPr>
              <a:t>Compromisos y diálogo con los agentes implicados: clientes, proveedores, entidades financieras, organismos públicos y accionistas.</a:t>
            </a:r>
          </a:p>
        </p:txBody>
      </p:sp>
      <p:sp>
        <p:nvSpPr>
          <p:cNvPr id="6" name="Contenidor de número de diapositiva 5">
            <a:extLst>
              <a:ext uri="{FF2B5EF4-FFF2-40B4-BE49-F238E27FC236}">
                <a16:creationId xmlns="" xmlns:a16="http://schemas.microsoft.com/office/drawing/2014/main" id="{81ED322E-78E3-4235-91B6-6899F33C9F64}"/>
              </a:ext>
            </a:extLst>
          </p:cNvPr>
          <p:cNvSpPr>
            <a:spLocks noGrp="1"/>
          </p:cNvSpPr>
          <p:nvPr>
            <p:ph type="sldNum" sz="quarter" idx="12"/>
          </p:nvPr>
        </p:nvSpPr>
        <p:spPr/>
        <p:txBody>
          <a:bodyPr/>
          <a:lstStyle/>
          <a:p>
            <a:fld id="{F0FEA6CD-AE7E-1C4C-8601-588E90DB12A2}" type="slidenum">
              <a:rPr lang="es-ES_tradnl" smtClean="0"/>
              <a:t>9</a:t>
            </a:fld>
            <a:endParaRPr lang="es-ES_tradnl"/>
          </a:p>
        </p:txBody>
      </p:sp>
      <p:graphicFrame>
        <p:nvGraphicFramePr>
          <p:cNvPr id="11" name="Group 250">
            <a:extLst>
              <a:ext uri="{FF2B5EF4-FFF2-40B4-BE49-F238E27FC236}">
                <a16:creationId xmlns="" xmlns:a16="http://schemas.microsoft.com/office/drawing/2014/main" id="{71F6E935-3BD7-4DC5-92F7-365426E73970}"/>
              </a:ext>
            </a:extLst>
          </p:cNvPr>
          <p:cNvGraphicFramePr>
            <a:graphicFrameLocks noGrp="1"/>
          </p:cNvGraphicFramePr>
          <p:nvPr>
            <p:extLst>
              <p:ext uri="{D42A27DB-BD31-4B8C-83A1-F6EECF244321}">
                <p14:modId xmlns:p14="http://schemas.microsoft.com/office/powerpoint/2010/main" val="4183867369"/>
              </p:ext>
            </p:extLst>
          </p:nvPr>
        </p:nvGraphicFramePr>
        <p:xfrm>
          <a:off x="4500000" y="4902441"/>
          <a:ext cx="6490010" cy="1584824"/>
        </p:xfrm>
        <a:graphic>
          <a:graphicData uri="http://schemas.openxmlformats.org/drawingml/2006/table">
            <a:tbl>
              <a:tblPr/>
              <a:tblGrid>
                <a:gridCol w="2324735">
                  <a:extLst>
                    <a:ext uri="{9D8B030D-6E8A-4147-A177-3AD203B41FA5}">
                      <a16:colId xmlns="" xmlns:a16="http://schemas.microsoft.com/office/drawing/2014/main" val="20000"/>
                    </a:ext>
                  </a:extLst>
                </a:gridCol>
                <a:gridCol w="4165275">
                  <a:extLst>
                    <a:ext uri="{9D8B030D-6E8A-4147-A177-3AD203B41FA5}">
                      <a16:colId xmlns="" xmlns:a16="http://schemas.microsoft.com/office/drawing/2014/main" val="20001"/>
                    </a:ext>
                  </a:extLst>
                </a:gridCol>
              </a:tblGrid>
              <a:tr h="152598">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OBJETIVO</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dirty="0">
                          <a:ln>
                            <a:noFill/>
                          </a:ln>
                          <a:solidFill>
                            <a:schemeClr val="tx1"/>
                          </a:solidFill>
                          <a:effectLst/>
                          <a:latin typeface="Open sans light"/>
                          <a:ea typeface="Open Sans" charset="0"/>
                          <a:cs typeface="Open sans light"/>
                        </a:rPr>
                        <a:t>INDICADOR</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16349">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Cero sanciones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Crecimiento sostenible sin deuda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Crecimiento económico de </a:t>
                      </a:r>
                      <a:r>
                        <a:rPr kumimoji="0" lang="es-ES" altLang="zh-CN" sz="1000" b="0" i="0" u="none" strike="noStrike" kern="1200" cap="none" normalizeH="0" baseline="0" dirty="0" smtClean="0">
                          <a:ln>
                            <a:noFill/>
                          </a:ln>
                          <a:solidFill>
                            <a:schemeClr val="tx1"/>
                          </a:solidFill>
                          <a:effectLst/>
                          <a:latin typeface="Open sans light"/>
                          <a:ea typeface="Open Sans Light" charset="0"/>
                          <a:cs typeface="Open sans light"/>
                        </a:rPr>
                        <a:t>5,5%</a:t>
                      </a:r>
                      <a:endParaRPr kumimoji="0" lang="es-ES" altLang="zh-CN" sz="1000" b="0" i="0" u="none" strike="noStrike" kern="1200" cap="none" normalizeH="0" baseline="0" dirty="0">
                        <a:ln>
                          <a:noFill/>
                        </a:ln>
                        <a:solidFill>
                          <a:schemeClr val="tx1"/>
                        </a:solidFill>
                        <a:effectLst/>
                        <a:latin typeface="Open sans light"/>
                        <a:ea typeface="Open Sans Light" charset="0"/>
                        <a:cs typeface="Open sans light"/>
                      </a:endParaRP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Número de sanciones graves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endeudamiento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crecimiento facturación</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36106">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Contactar más partes interesadas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tc>
                  <a:txBody>
                    <a:bodyPr/>
                    <a:lstStyle>
                      <a:lvl1pPr algn="just">
                        <a:spcBef>
                          <a:spcPct val="20000"/>
                        </a:spcBef>
                        <a:defRPr sz="1000">
                          <a:solidFill>
                            <a:srgbClr val="010101"/>
                          </a:solidFill>
                          <a:latin typeface="Arial" panose="020B0604020202020204" pitchFamily="34" charset="0"/>
                          <a:cs typeface="Arial" panose="020B0604020202020204" pitchFamily="34" charset="0"/>
                        </a:defRPr>
                      </a:lvl1pPr>
                      <a:lvl2pPr algn="just">
                        <a:spcBef>
                          <a:spcPct val="20000"/>
                        </a:spcBef>
                        <a:defRPr sz="1000">
                          <a:solidFill>
                            <a:srgbClr val="010101"/>
                          </a:solidFill>
                          <a:latin typeface="Arial" panose="020B0604020202020204" pitchFamily="34" charset="0"/>
                          <a:cs typeface="Arial" panose="020B0604020202020204" pitchFamily="34" charset="0"/>
                        </a:defRPr>
                      </a:lvl2pPr>
                      <a:lvl3pPr algn="just">
                        <a:spcBef>
                          <a:spcPct val="20000"/>
                        </a:spcBef>
                        <a:defRPr sz="1000">
                          <a:solidFill>
                            <a:srgbClr val="010101"/>
                          </a:solidFill>
                          <a:latin typeface="Arial" panose="020B0604020202020204" pitchFamily="34" charset="0"/>
                          <a:cs typeface="Arial" panose="020B0604020202020204" pitchFamily="34" charset="0"/>
                        </a:defRPr>
                      </a:lvl3pPr>
                      <a:lvl4pPr algn="just">
                        <a:spcBef>
                          <a:spcPct val="20000"/>
                        </a:spcBef>
                        <a:defRPr sz="1000">
                          <a:solidFill>
                            <a:srgbClr val="010101"/>
                          </a:solidFill>
                          <a:latin typeface="Arial" panose="020B0604020202020204" pitchFamily="34" charset="0"/>
                          <a:cs typeface="Arial" panose="020B0604020202020204" pitchFamily="34" charset="0"/>
                        </a:defRPr>
                      </a:lvl4pPr>
                      <a:lvl5pPr algn="just">
                        <a:spcBef>
                          <a:spcPct val="20000"/>
                        </a:spcBef>
                        <a:defRPr sz="1000">
                          <a:solidFill>
                            <a:srgbClr val="010101"/>
                          </a:solidFill>
                          <a:latin typeface="Arial" panose="020B0604020202020204" pitchFamily="34" charset="0"/>
                          <a:cs typeface="Arial" panose="020B0604020202020204" pitchFamily="34" charset="0"/>
                        </a:defRPr>
                      </a:lvl5pPr>
                      <a:lvl6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6pPr>
                      <a:lvl7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7pPr>
                      <a:lvl8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8pPr>
                      <a:lvl9pPr algn="just" fontAlgn="base">
                        <a:spcBef>
                          <a:spcPct val="20000"/>
                        </a:spcBef>
                        <a:spcAft>
                          <a:spcPct val="0"/>
                        </a:spcAft>
                        <a:defRPr sz="1000">
                          <a:solidFill>
                            <a:srgbClr val="01010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Núm. Contactos/respuestas en personal (en profundidad), clientes y proveedores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36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Código de conducta de proveedores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Evaluación de </a:t>
                      </a:r>
                      <a:r>
                        <a:rPr kumimoji="0" lang="es-ES" altLang="zh-CN" sz="1000" b="0" i="0" u="none" strike="noStrike" kern="1200" cap="none" normalizeH="0" baseline="0" dirty="0" smtClean="0">
                          <a:ln>
                            <a:noFill/>
                          </a:ln>
                          <a:solidFill>
                            <a:schemeClr val="tx1"/>
                          </a:solidFill>
                          <a:effectLst/>
                          <a:latin typeface="Open sans light"/>
                          <a:ea typeface="Open Sans Light" charset="0"/>
                          <a:cs typeface="Open sans light"/>
                        </a:rPr>
                        <a:t>30 </a:t>
                      </a:r>
                      <a:r>
                        <a:rPr kumimoji="0" lang="es-ES" altLang="zh-CN" sz="1000" b="0" i="0" u="none" strike="noStrike" cap="none" normalizeH="0" baseline="0" dirty="0" smtClean="0">
                          <a:ln>
                            <a:noFill/>
                          </a:ln>
                          <a:solidFill>
                            <a:schemeClr val="tx1"/>
                          </a:solidFill>
                          <a:effectLst/>
                          <a:latin typeface="Open sans light"/>
                          <a:ea typeface="Open Sans Light" charset="0"/>
                          <a:cs typeface="Open sans light"/>
                        </a:rPr>
                        <a:t>proveedores</a:t>
                      </a:r>
                      <a:endParaRPr kumimoji="0" lang="es-ES" altLang="zh-CN" sz="1000" b="0" i="0" u="none" strike="noStrike" cap="none" normalizeH="0" baseline="0" dirty="0">
                        <a:ln>
                          <a:noFill/>
                        </a:ln>
                        <a:solidFill>
                          <a:schemeClr val="tx1"/>
                        </a:solidFill>
                        <a:effectLst/>
                        <a:latin typeface="Open sans light"/>
                        <a:ea typeface="Open Sans Light" charset="0"/>
                        <a:cs typeface="Open sans light"/>
                      </a:endParaRP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Firma por parte del 100% de proveedores de SAT</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0" u="none" strike="noStrike" cap="none" normalizeH="0" baseline="0" dirty="0">
                          <a:ln>
                            <a:noFill/>
                          </a:ln>
                          <a:solidFill>
                            <a:schemeClr val="tx1"/>
                          </a:solidFill>
                          <a:effectLst/>
                          <a:latin typeface="Open sans light"/>
                          <a:ea typeface="Open Sans Light" charset="0"/>
                          <a:cs typeface="Open sans light"/>
                        </a:rPr>
                        <a:t>% proveedores evaluados + núm. de criterios evaluados</a:t>
                      </a:r>
                    </a:p>
                  </a:txBody>
                  <a:tcPr marT="45703" marB="4570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37320735"/>
                  </a:ext>
                </a:extLst>
              </a:tr>
            </a:tbl>
          </a:graphicData>
        </a:graphic>
      </p:graphicFrame>
    </p:spTree>
    <p:extLst>
      <p:ext uri="{BB962C8B-B14F-4D97-AF65-F5344CB8AC3E}">
        <p14:creationId xmlns:p14="http://schemas.microsoft.com/office/powerpoint/2010/main" val="12081002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8322</TotalTime>
  <Words>7759</Words>
  <Application>Microsoft Office PowerPoint</Application>
  <PresentationFormat>Panorámica</PresentationFormat>
  <Paragraphs>1070</Paragraphs>
  <Slides>35</Slides>
  <Notes>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SimSun</vt:lpstr>
      <vt:lpstr>Arial</vt:lpstr>
      <vt:lpstr>Calibri</vt:lpstr>
      <vt:lpstr>Calibri Light</vt:lpstr>
      <vt:lpstr>DengXian</vt:lpstr>
      <vt:lpstr>Open Sans</vt:lpstr>
      <vt:lpstr>Open Sans Light</vt:lpstr>
      <vt:lpstr>Open Sans Light</vt:lpstr>
      <vt:lpstr>Open Sans Light</vt:lpstr>
      <vt:lpstr>Open Sans Semibold</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Juan Jose Urquia Ornelas</cp:lastModifiedBy>
  <cp:revision>544</cp:revision>
  <cp:lastPrinted>2019-05-17T13:29:33Z</cp:lastPrinted>
  <dcterms:created xsi:type="dcterms:W3CDTF">2016-11-23T12:24:12Z</dcterms:created>
  <dcterms:modified xsi:type="dcterms:W3CDTF">2019-12-30T09:15:27Z</dcterms:modified>
</cp:coreProperties>
</file>