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4"/>
  </p:notesMasterIdLst>
  <p:handoutMasterIdLst>
    <p:handoutMasterId r:id="rId15"/>
  </p:handoutMasterIdLst>
  <p:sldIdLst>
    <p:sldId id="462" r:id="rId2"/>
    <p:sldId id="465" r:id="rId3"/>
    <p:sldId id="481" r:id="rId4"/>
    <p:sldId id="451" r:id="rId5"/>
    <p:sldId id="483" r:id="rId6"/>
    <p:sldId id="482" r:id="rId7"/>
    <p:sldId id="467" r:id="rId8"/>
    <p:sldId id="468" r:id="rId9"/>
    <p:sldId id="470" r:id="rId10"/>
    <p:sldId id="475" r:id="rId11"/>
    <p:sldId id="478" r:id="rId12"/>
    <p:sldId id="456" r:id="rId13"/>
  </p:sldIdLst>
  <p:sldSz cx="7561263" cy="10693400"/>
  <p:notesSz cx="6797675" cy="9928225"/>
  <p:defaultTextStyle>
    <a:defPPr>
      <a:defRPr lang="da-DK"/>
    </a:defPPr>
    <a:lvl1pPr algn="l" rtl="0" eaLnBrk="0" fontAlgn="base" hangingPunct="0">
      <a:spcBef>
        <a:spcPct val="0"/>
      </a:spcBef>
      <a:spcAft>
        <a:spcPct val="0"/>
      </a:spcAft>
      <a:defRPr sz="2000" kern="1200">
        <a:solidFill>
          <a:schemeClr val="tx1"/>
        </a:solidFill>
        <a:latin typeface="Verdana" pitchFamily="34" charset="0"/>
        <a:ea typeface="ヒラギノ角ゴ Pro W3" pitchFamily="-112" charset="-128"/>
        <a:cs typeface="+mn-cs"/>
      </a:defRPr>
    </a:lvl1pPr>
    <a:lvl2pPr marL="457200" algn="l" rtl="0" eaLnBrk="0" fontAlgn="base" hangingPunct="0">
      <a:spcBef>
        <a:spcPct val="0"/>
      </a:spcBef>
      <a:spcAft>
        <a:spcPct val="0"/>
      </a:spcAft>
      <a:defRPr sz="2000" kern="1200">
        <a:solidFill>
          <a:schemeClr val="tx1"/>
        </a:solidFill>
        <a:latin typeface="Verdana" pitchFamily="34" charset="0"/>
        <a:ea typeface="ヒラギノ角ゴ Pro W3" pitchFamily="-112" charset="-128"/>
        <a:cs typeface="+mn-cs"/>
      </a:defRPr>
    </a:lvl2pPr>
    <a:lvl3pPr marL="914400" algn="l" rtl="0" eaLnBrk="0" fontAlgn="base" hangingPunct="0">
      <a:spcBef>
        <a:spcPct val="0"/>
      </a:spcBef>
      <a:spcAft>
        <a:spcPct val="0"/>
      </a:spcAft>
      <a:defRPr sz="2000" kern="1200">
        <a:solidFill>
          <a:schemeClr val="tx1"/>
        </a:solidFill>
        <a:latin typeface="Verdana" pitchFamily="34" charset="0"/>
        <a:ea typeface="ヒラギノ角ゴ Pro W3" pitchFamily="-112" charset="-128"/>
        <a:cs typeface="+mn-cs"/>
      </a:defRPr>
    </a:lvl3pPr>
    <a:lvl4pPr marL="1371600" algn="l" rtl="0" eaLnBrk="0" fontAlgn="base" hangingPunct="0">
      <a:spcBef>
        <a:spcPct val="0"/>
      </a:spcBef>
      <a:spcAft>
        <a:spcPct val="0"/>
      </a:spcAft>
      <a:defRPr sz="2000" kern="1200">
        <a:solidFill>
          <a:schemeClr val="tx1"/>
        </a:solidFill>
        <a:latin typeface="Verdana" pitchFamily="34" charset="0"/>
        <a:ea typeface="ヒラギノ角ゴ Pro W3" pitchFamily="-112" charset="-128"/>
        <a:cs typeface="+mn-cs"/>
      </a:defRPr>
    </a:lvl4pPr>
    <a:lvl5pPr marL="1828800" algn="l" rtl="0" eaLnBrk="0" fontAlgn="base" hangingPunct="0">
      <a:spcBef>
        <a:spcPct val="0"/>
      </a:spcBef>
      <a:spcAft>
        <a:spcPct val="0"/>
      </a:spcAft>
      <a:defRPr sz="2000" kern="1200">
        <a:solidFill>
          <a:schemeClr val="tx1"/>
        </a:solidFill>
        <a:latin typeface="Verdana" pitchFamily="34" charset="0"/>
        <a:ea typeface="ヒラギノ角ゴ Pro W3" pitchFamily="-112" charset="-128"/>
        <a:cs typeface="+mn-cs"/>
      </a:defRPr>
    </a:lvl5pPr>
    <a:lvl6pPr marL="2286000" algn="l" defTabSz="914400" rtl="0" eaLnBrk="1" latinLnBrk="0" hangingPunct="1">
      <a:defRPr sz="2000" kern="1200">
        <a:solidFill>
          <a:schemeClr val="tx1"/>
        </a:solidFill>
        <a:latin typeface="Verdana" pitchFamily="34" charset="0"/>
        <a:ea typeface="ヒラギノ角ゴ Pro W3" pitchFamily="-112" charset="-128"/>
        <a:cs typeface="+mn-cs"/>
      </a:defRPr>
    </a:lvl6pPr>
    <a:lvl7pPr marL="2743200" algn="l" defTabSz="914400" rtl="0" eaLnBrk="1" latinLnBrk="0" hangingPunct="1">
      <a:defRPr sz="2000" kern="1200">
        <a:solidFill>
          <a:schemeClr val="tx1"/>
        </a:solidFill>
        <a:latin typeface="Verdana" pitchFamily="34" charset="0"/>
        <a:ea typeface="ヒラギノ角ゴ Pro W3" pitchFamily="-112" charset="-128"/>
        <a:cs typeface="+mn-cs"/>
      </a:defRPr>
    </a:lvl7pPr>
    <a:lvl8pPr marL="3200400" algn="l" defTabSz="914400" rtl="0" eaLnBrk="1" latinLnBrk="0" hangingPunct="1">
      <a:defRPr sz="2000" kern="1200">
        <a:solidFill>
          <a:schemeClr val="tx1"/>
        </a:solidFill>
        <a:latin typeface="Verdana" pitchFamily="34" charset="0"/>
        <a:ea typeface="ヒラギノ角ゴ Pro W3" pitchFamily="-112" charset="-128"/>
        <a:cs typeface="+mn-cs"/>
      </a:defRPr>
    </a:lvl8pPr>
    <a:lvl9pPr marL="3657600" algn="l" defTabSz="914400" rtl="0" eaLnBrk="1" latinLnBrk="0" hangingPunct="1">
      <a:defRPr sz="2000" kern="1200">
        <a:solidFill>
          <a:schemeClr val="tx1"/>
        </a:solidFill>
        <a:latin typeface="Verdana" pitchFamily="34" charset="0"/>
        <a:ea typeface="ヒラギノ角ゴ Pro W3"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368">
          <p15:clr>
            <a:srgbClr val="A4A3A4"/>
          </p15:clr>
        </p15:guide>
        <p15:guide id="4" orient="horz" pos="1349">
          <p15:clr>
            <a:srgbClr val="A4A3A4"/>
          </p15:clr>
        </p15:guide>
        <p15:guide id="5" orient="horz" pos="6353">
          <p15:clr>
            <a:srgbClr val="A4A3A4"/>
          </p15:clr>
        </p15:guide>
        <p15:guide id="6" pos="246">
          <p15:clr>
            <a:srgbClr val="A4A3A4"/>
          </p15:clr>
        </p15:guide>
        <p15:guide id="7" pos="2463">
          <p15:clr>
            <a:srgbClr val="A4A3A4"/>
          </p15:clr>
        </p15:guide>
        <p15:guide id="8" pos="2311">
          <p15:clr>
            <a:srgbClr val="A4A3A4"/>
          </p15:clr>
        </p15:guide>
        <p15:guide id="9" pos="1166">
          <p15:clr>
            <a:srgbClr val="A4A3A4"/>
          </p15:clr>
        </p15:guide>
        <p15:guide id="10" pos="45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20E"/>
    <a:srgbClr val="FC020E"/>
    <a:srgbClr val="FFFFFF"/>
    <a:srgbClr val="2490A6"/>
    <a:srgbClr val="5E7DBA"/>
    <a:srgbClr val="6985CC"/>
    <a:srgbClr val="EFE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59" autoAdjust="0"/>
    <p:restoredTop sz="94502" autoAdjust="0"/>
  </p:normalViewPr>
  <p:slideViewPr>
    <p:cSldViewPr snapToGrid="0">
      <p:cViewPr varScale="1">
        <p:scale>
          <a:sx n="72" d="100"/>
          <a:sy n="72" d="100"/>
        </p:scale>
        <p:origin x="2172" y="72"/>
      </p:cViewPr>
      <p:guideLst>
        <p:guide orient="horz" pos="2160"/>
        <p:guide pos="2880"/>
        <p:guide orient="horz" pos="3368"/>
        <p:guide orient="horz" pos="1349"/>
        <p:guide orient="horz" pos="6353"/>
        <p:guide pos="246"/>
        <p:guide pos="2463"/>
        <p:guide pos="2311"/>
        <p:guide pos="1166"/>
        <p:guide pos="4500"/>
      </p:guideLst>
    </p:cSldViewPr>
  </p:slideViewPr>
  <p:notesTextViewPr>
    <p:cViewPr>
      <p:scale>
        <a:sx n="1" d="1"/>
        <a:sy n="1" d="1"/>
      </p:scale>
      <p:origin x="0" y="0"/>
    </p:cViewPr>
  </p:notesTextViewPr>
  <p:notesViewPr>
    <p:cSldViewPr snapToGrid="0">
      <p:cViewPr varScale="1">
        <p:scale>
          <a:sx n="82" d="100"/>
          <a:sy n="82" d="100"/>
        </p:scale>
        <p:origin x="39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Narrow" pitchFamily="34" charset="0"/>
              </a:defRPr>
            </a:lvl1pPr>
          </a:lstStyle>
          <a:p>
            <a:endParaRPr lang="da-DK"/>
          </a:p>
        </p:txBody>
      </p:sp>
      <p:sp>
        <p:nvSpPr>
          <p:cNvPr id="4464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Narrow" pitchFamily="34" charset="0"/>
              </a:defRPr>
            </a:lvl1pPr>
          </a:lstStyle>
          <a:p>
            <a:fld id="{D065FF27-F0DA-4AC2-8F9F-26F375EF2D6A}" type="datetimeFigureOut">
              <a:rPr lang="da-DK"/>
              <a:pPr/>
              <a:t>10-12-2019</a:t>
            </a:fld>
            <a:endParaRPr lang="da-DK"/>
          </a:p>
        </p:txBody>
      </p:sp>
      <p:sp>
        <p:nvSpPr>
          <p:cNvPr id="44646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Narrow" pitchFamily="34" charset="0"/>
              </a:defRPr>
            </a:lvl1pPr>
          </a:lstStyle>
          <a:p>
            <a:endParaRPr lang="da-DK"/>
          </a:p>
        </p:txBody>
      </p:sp>
      <p:sp>
        <p:nvSpPr>
          <p:cNvPr id="446469"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Narrow" pitchFamily="34" charset="0"/>
              </a:defRPr>
            </a:lvl1pPr>
          </a:lstStyle>
          <a:p>
            <a:fld id="{D2C1CDD2-AE48-46B0-8ABD-F60D91A312E0}" type="slidenum">
              <a:rPr lang="da-DK"/>
              <a:pPr/>
              <a:t>‹#›</a:t>
            </a:fld>
            <a:endParaRPr lang="da-DK"/>
          </a:p>
        </p:txBody>
      </p:sp>
    </p:spTree>
    <p:extLst>
      <p:ext uri="{BB962C8B-B14F-4D97-AF65-F5344CB8AC3E}">
        <p14:creationId xmlns:p14="http://schemas.microsoft.com/office/powerpoint/2010/main" val="2161154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7988" cy="496888"/>
          </a:xfrm>
          <a:prstGeom prst="rect">
            <a:avLst/>
          </a:prstGeom>
          <a:noFill/>
          <a:ln w="9525">
            <a:noFill/>
            <a:miter lim="800000"/>
            <a:headEnd/>
            <a:tailEnd/>
          </a:ln>
        </p:spPr>
        <p:txBody>
          <a:bodyPr vert="horz" wrap="square" lIns="94261" tIns="47130" rIns="94261" bIns="47130" numCol="1" anchor="t" anchorCtr="0" compatLnSpc="1">
            <a:prstTxWarp prst="textNoShape">
              <a:avLst/>
            </a:prstTxWarp>
          </a:bodyPr>
          <a:lstStyle>
            <a:lvl1pPr defTabSz="942975">
              <a:defRPr sz="1200"/>
            </a:lvl1pPr>
          </a:lstStyle>
          <a:p>
            <a:endParaRPr lang="en-US"/>
          </a:p>
        </p:txBody>
      </p:sp>
      <p:sp>
        <p:nvSpPr>
          <p:cNvPr id="5123" name="Rectangle 3"/>
          <p:cNvSpPr>
            <a:spLocks noGrp="1" noChangeArrowheads="1"/>
          </p:cNvSpPr>
          <p:nvPr>
            <p:ph type="dt" idx="1"/>
          </p:nvPr>
        </p:nvSpPr>
        <p:spPr bwMode="auto">
          <a:xfrm>
            <a:off x="3849688" y="0"/>
            <a:ext cx="2947987" cy="496888"/>
          </a:xfrm>
          <a:prstGeom prst="rect">
            <a:avLst/>
          </a:prstGeom>
          <a:noFill/>
          <a:ln w="9525">
            <a:noFill/>
            <a:miter lim="800000"/>
            <a:headEnd/>
            <a:tailEnd/>
          </a:ln>
        </p:spPr>
        <p:txBody>
          <a:bodyPr vert="horz" wrap="square" lIns="94261" tIns="47130" rIns="94261" bIns="47130" numCol="1" anchor="t" anchorCtr="0" compatLnSpc="1">
            <a:prstTxWarp prst="textNoShape">
              <a:avLst/>
            </a:prstTxWarp>
          </a:bodyPr>
          <a:lstStyle>
            <a:lvl1pPr algn="r" defTabSz="942975">
              <a:defRPr sz="1200"/>
            </a:lvl1pPr>
          </a:lstStyle>
          <a:p>
            <a:endParaRPr lang="en-US"/>
          </a:p>
        </p:txBody>
      </p:sp>
      <p:sp>
        <p:nvSpPr>
          <p:cNvPr id="12292" name="Rectangle 4"/>
          <p:cNvSpPr>
            <a:spLocks noGrp="1" noRot="1" noChangeAspect="1" noChangeArrowheads="1" noTextEdit="1"/>
          </p:cNvSpPr>
          <p:nvPr>
            <p:ph type="sldImg" idx="2"/>
          </p:nvPr>
        </p:nvSpPr>
        <p:spPr bwMode="auto">
          <a:xfrm>
            <a:off x="2084388" y="744538"/>
            <a:ext cx="263048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4261" tIns="47130" rIns="94261" bIns="4713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5126" name="Rectangle 6"/>
          <p:cNvSpPr>
            <a:spLocks noGrp="1" noChangeArrowheads="1"/>
          </p:cNvSpPr>
          <p:nvPr>
            <p:ph type="ftr" sz="quarter" idx="4"/>
          </p:nvPr>
        </p:nvSpPr>
        <p:spPr bwMode="auto">
          <a:xfrm>
            <a:off x="0" y="9431338"/>
            <a:ext cx="2947988" cy="496887"/>
          </a:xfrm>
          <a:prstGeom prst="rect">
            <a:avLst/>
          </a:prstGeom>
          <a:noFill/>
          <a:ln w="9525">
            <a:noFill/>
            <a:miter lim="800000"/>
            <a:headEnd/>
            <a:tailEnd/>
          </a:ln>
        </p:spPr>
        <p:txBody>
          <a:bodyPr vert="horz" wrap="square" lIns="94261" tIns="47130" rIns="94261" bIns="47130" numCol="1" anchor="b" anchorCtr="0" compatLnSpc="1">
            <a:prstTxWarp prst="textNoShape">
              <a:avLst/>
            </a:prstTxWarp>
          </a:bodyPr>
          <a:lstStyle>
            <a:lvl1pPr defTabSz="942975">
              <a:defRPr sz="1200"/>
            </a:lvl1pPr>
          </a:lstStyle>
          <a:p>
            <a:endParaRPr lang="en-US"/>
          </a:p>
        </p:txBody>
      </p:sp>
      <p:sp>
        <p:nvSpPr>
          <p:cNvPr id="5127" name="Rectangle 7"/>
          <p:cNvSpPr>
            <a:spLocks noGrp="1" noChangeArrowheads="1"/>
          </p:cNvSpPr>
          <p:nvPr>
            <p:ph type="sldNum" sz="quarter" idx="5"/>
          </p:nvPr>
        </p:nvSpPr>
        <p:spPr bwMode="auto">
          <a:xfrm>
            <a:off x="3849688" y="9431338"/>
            <a:ext cx="2947987" cy="496887"/>
          </a:xfrm>
          <a:prstGeom prst="rect">
            <a:avLst/>
          </a:prstGeom>
          <a:noFill/>
          <a:ln w="9525">
            <a:noFill/>
            <a:miter lim="800000"/>
            <a:headEnd/>
            <a:tailEnd/>
          </a:ln>
        </p:spPr>
        <p:txBody>
          <a:bodyPr vert="horz" wrap="square" lIns="94261" tIns="47130" rIns="94261" bIns="47130" numCol="1" anchor="b" anchorCtr="0" compatLnSpc="1">
            <a:prstTxWarp prst="textNoShape">
              <a:avLst/>
            </a:prstTxWarp>
          </a:bodyPr>
          <a:lstStyle>
            <a:lvl1pPr algn="r" defTabSz="942975">
              <a:defRPr sz="1200"/>
            </a:lvl1pPr>
          </a:lstStyle>
          <a:p>
            <a:fld id="{9A8CFACC-8907-4E0C-9237-22B3EDA5B4DB}" type="slidenum">
              <a:rPr lang="da-DK"/>
              <a:pPr/>
              <a:t>‹#›</a:t>
            </a:fld>
            <a:endParaRPr lang="da-DK"/>
          </a:p>
        </p:txBody>
      </p:sp>
    </p:spTree>
    <p:extLst>
      <p:ext uri="{BB962C8B-B14F-4D97-AF65-F5344CB8AC3E}">
        <p14:creationId xmlns:p14="http://schemas.microsoft.com/office/powerpoint/2010/main" val="619154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Verdana" pitchFamily="34" charset="0"/>
        <a:ea typeface="ヒラギノ角ゴ Pro W3" pitchFamily="-112" charset="-128"/>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ヒラギノ角ゴ Pro W3" pitchFamily="-112" charset="-128"/>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ヒラギノ角ゴ Pro W3" pitchFamily="-112" charset="-128"/>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ヒラギノ角ゴ Pro W3" pitchFamily="-112" charset="-128"/>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ヒラギノ角ゴ Pro W3"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84388" y="744538"/>
            <a:ext cx="2630487" cy="3721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A8CFACC-8907-4E0C-9237-22B3EDA5B4DB}" type="slidenum">
              <a:rPr lang="da-DK" smtClean="0"/>
              <a:pPr/>
              <a:t>2</a:t>
            </a:fld>
            <a:endParaRPr lang="da-DK"/>
          </a:p>
        </p:txBody>
      </p:sp>
    </p:spTree>
    <p:extLst>
      <p:ext uri="{BB962C8B-B14F-4D97-AF65-F5344CB8AC3E}">
        <p14:creationId xmlns:p14="http://schemas.microsoft.com/office/powerpoint/2010/main" val="235133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84388" y="744538"/>
            <a:ext cx="2630487" cy="3721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A8CFACC-8907-4E0C-9237-22B3EDA5B4DB}" type="slidenum">
              <a:rPr lang="da-DK" smtClean="0"/>
              <a:pPr/>
              <a:t>4</a:t>
            </a:fld>
            <a:endParaRPr lang="da-DK"/>
          </a:p>
        </p:txBody>
      </p:sp>
    </p:spTree>
    <p:extLst>
      <p:ext uri="{BB962C8B-B14F-4D97-AF65-F5344CB8AC3E}">
        <p14:creationId xmlns:p14="http://schemas.microsoft.com/office/powerpoint/2010/main" val="115715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84388" y="744538"/>
            <a:ext cx="2630487" cy="3721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A8CFACC-8907-4E0C-9237-22B3EDA5B4DB}" type="slidenum">
              <a:rPr lang="da-DK" smtClean="0"/>
              <a:pPr/>
              <a:t>7</a:t>
            </a:fld>
            <a:endParaRPr lang="da-DK"/>
          </a:p>
        </p:txBody>
      </p:sp>
    </p:spTree>
    <p:extLst>
      <p:ext uri="{BB962C8B-B14F-4D97-AF65-F5344CB8AC3E}">
        <p14:creationId xmlns:p14="http://schemas.microsoft.com/office/powerpoint/2010/main" val="125033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84388" y="744538"/>
            <a:ext cx="2630487" cy="3721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A8CFACC-8907-4E0C-9237-22B3EDA5B4DB}" type="slidenum">
              <a:rPr lang="da-DK" smtClean="0"/>
              <a:pPr/>
              <a:t>8</a:t>
            </a:fld>
            <a:endParaRPr lang="da-DK"/>
          </a:p>
        </p:txBody>
      </p:sp>
    </p:spTree>
    <p:extLst>
      <p:ext uri="{BB962C8B-B14F-4D97-AF65-F5344CB8AC3E}">
        <p14:creationId xmlns:p14="http://schemas.microsoft.com/office/powerpoint/2010/main" val="92626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84388" y="744538"/>
            <a:ext cx="2630487" cy="3721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A8CFACC-8907-4E0C-9237-22B3EDA5B4DB}" type="slidenum">
              <a:rPr lang="da-DK" smtClean="0"/>
              <a:pPr/>
              <a:t>9</a:t>
            </a:fld>
            <a:endParaRPr lang="da-DK"/>
          </a:p>
        </p:txBody>
      </p:sp>
    </p:spTree>
    <p:extLst>
      <p:ext uri="{BB962C8B-B14F-4D97-AF65-F5344CB8AC3E}">
        <p14:creationId xmlns:p14="http://schemas.microsoft.com/office/powerpoint/2010/main" val="380764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84388" y="744538"/>
            <a:ext cx="2630487" cy="3721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A8CFACC-8907-4E0C-9237-22B3EDA5B4DB}" type="slidenum">
              <a:rPr lang="da-DK" smtClean="0"/>
              <a:pPr/>
              <a:t>10</a:t>
            </a:fld>
            <a:endParaRPr lang="da-DK"/>
          </a:p>
        </p:txBody>
      </p:sp>
    </p:spTree>
    <p:extLst>
      <p:ext uri="{BB962C8B-B14F-4D97-AF65-F5344CB8AC3E}">
        <p14:creationId xmlns:p14="http://schemas.microsoft.com/office/powerpoint/2010/main" val="236982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84388" y="744538"/>
            <a:ext cx="2630487" cy="3721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A8CFACC-8907-4E0C-9237-22B3EDA5B4DB}" type="slidenum">
              <a:rPr lang="da-DK" smtClean="0"/>
              <a:pPr/>
              <a:t>11</a:t>
            </a:fld>
            <a:endParaRPr lang="da-DK"/>
          </a:p>
        </p:txBody>
      </p:sp>
    </p:spTree>
    <p:extLst>
      <p:ext uri="{BB962C8B-B14F-4D97-AF65-F5344CB8AC3E}">
        <p14:creationId xmlns:p14="http://schemas.microsoft.com/office/powerpoint/2010/main" val="172307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84388" y="744538"/>
            <a:ext cx="2630487" cy="3721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A8CFACC-8907-4E0C-9237-22B3EDA5B4DB}" type="slidenum">
              <a:rPr lang="da-DK" smtClean="0"/>
              <a:pPr/>
              <a:t>12</a:t>
            </a:fld>
            <a:endParaRPr lang="da-DK"/>
          </a:p>
        </p:txBody>
      </p:sp>
    </p:spTree>
    <p:extLst>
      <p:ext uri="{BB962C8B-B14F-4D97-AF65-F5344CB8AC3E}">
        <p14:creationId xmlns:p14="http://schemas.microsoft.com/office/powerpoint/2010/main" val="2404028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1470" y="9942152"/>
            <a:ext cx="1803747" cy="511200"/>
          </a:xfrm>
          <a:prstGeom prst="rect">
            <a:avLst/>
          </a:prstGeom>
        </p:spPr>
      </p:pic>
      <p:sp>
        <p:nvSpPr>
          <p:cNvPr id="2" name="Title 1"/>
          <p:cNvSpPr>
            <a:spLocks noGrp="1"/>
          </p:cNvSpPr>
          <p:nvPr userDrawn="1">
            <p:ph type="ctrTitle"/>
          </p:nvPr>
        </p:nvSpPr>
        <p:spPr>
          <a:xfrm>
            <a:off x="389878" y="7033936"/>
            <a:ext cx="6427074" cy="1463725"/>
          </a:xfrm>
        </p:spPr>
        <p:txBody>
          <a:bodyPr anchor="b" anchorCtr="0"/>
          <a:lstStyle>
            <a:lvl1pPr algn="l">
              <a:defRPr sz="3000" cap="all" spc="100" baseline="0">
                <a:solidFill>
                  <a:schemeClr val="bg1"/>
                </a:solidFill>
              </a:defRPr>
            </a:lvl1pPr>
          </a:lstStyle>
          <a:p>
            <a:r>
              <a:rPr lang="en-US" smtClean="0"/>
              <a:t>Click to edit Master title style</a:t>
            </a:r>
            <a:endParaRPr lang="en-GB" dirty="0"/>
          </a:p>
        </p:txBody>
      </p:sp>
      <p:sp>
        <p:nvSpPr>
          <p:cNvPr id="3" name="Subtitle 2"/>
          <p:cNvSpPr>
            <a:spLocks noGrp="1"/>
          </p:cNvSpPr>
          <p:nvPr userDrawn="1">
            <p:ph type="subTitle" idx="1"/>
          </p:nvPr>
        </p:nvSpPr>
        <p:spPr>
          <a:xfrm>
            <a:off x="389878" y="8487956"/>
            <a:ext cx="5292884" cy="1197566"/>
          </a:xfrm>
        </p:spPr>
        <p:txBody>
          <a:bodyPr/>
          <a:lstStyle>
            <a:lvl1pPr marL="0" indent="0" algn="l">
              <a:buNone/>
              <a:defRPr sz="1800" b="0" cap="all"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Tree>
    <p:extLst>
      <p:ext uri="{BB962C8B-B14F-4D97-AF65-F5344CB8AC3E}">
        <p14:creationId xmlns:p14="http://schemas.microsoft.com/office/powerpoint/2010/main" val="1993032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smtClean="0"/>
              <a:t>Click to edit text</a:t>
            </a:r>
            <a:endParaRPr lang="sv-SE" dirty="0"/>
          </a:p>
        </p:txBody>
      </p:sp>
      <p:sp>
        <p:nvSpPr>
          <p:cNvPr id="5" name="Platshållare för innehåll 4"/>
          <p:cNvSpPr>
            <a:spLocks noGrp="1"/>
          </p:cNvSpPr>
          <p:nvPr>
            <p:ph sz="quarter" idx="10"/>
          </p:nvPr>
        </p:nvSpPr>
        <p:spPr>
          <a:xfrm>
            <a:off x="378063" y="2141538"/>
            <a:ext cx="6805137" cy="7943850"/>
          </a:xfrm>
        </p:spPr>
        <p:txBody>
          <a:bodyPr/>
          <a:lstStyle>
            <a:lvl5pPr marL="896938" indent="-1809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112972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smtClean="0"/>
              <a:t>Click to edit text</a:t>
            </a:r>
            <a:endParaRPr lang="sv-SE" dirty="0"/>
          </a:p>
        </p:txBody>
      </p:sp>
      <p:sp>
        <p:nvSpPr>
          <p:cNvPr id="6" name="Platshållare för innehåll 5"/>
          <p:cNvSpPr>
            <a:spLocks noGrp="1"/>
          </p:cNvSpPr>
          <p:nvPr>
            <p:ph sz="quarter" idx="10"/>
          </p:nvPr>
        </p:nvSpPr>
        <p:spPr>
          <a:xfrm>
            <a:off x="378063" y="2141538"/>
            <a:ext cx="3279173" cy="794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Platshållare för innehåll 5"/>
          <p:cNvSpPr>
            <a:spLocks noGrp="1"/>
          </p:cNvSpPr>
          <p:nvPr>
            <p:ph sz="quarter" idx="11"/>
          </p:nvPr>
        </p:nvSpPr>
        <p:spPr>
          <a:xfrm>
            <a:off x="3901792" y="2141538"/>
            <a:ext cx="3279173" cy="794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25124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smtClean="0"/>
              <a:t>Click to edit text</a:t>
            </a:r>
            <a:endParaRPr lang="sv-SE" dirty="0"/>
          </a:p>
        </p:txBody>
      </p:sp>
    </p:spTree>
    <p:extLst>
      <p:ext uri="{BB962C8B-B14F-4D97-AF65-F5344CB8AC3E}">
        <p14:creationId xmlns:p14="http://schemas.microsoft.com/office/powerpoint/2010/main" val="42547771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6" name="textruta 15"/>
          <p:cNvSpPr txBox="1"/>
          <p:nvPr userDrawn="1"/>
        </p:nvSpPr>
        <p:spPr>
          <a:xfrm>
            <a:off x="1" y="10290335"/>
            <a:ext cx="7561263" cy="215444"/>
          </a:xfrm>
          <a:prstGeom prst="rect">
            <a:avLst/>
          </a:prstGeom>
          <a:noFill/>
        </p:spPr>
        <p:txBody>
          <a:bodyPr wrap="square" rtlCol="0">
            <a:spAutoFit/>
          </a:bodyPr>
          <a:lstStyle/>
          <a:p>
            <a:pPr algn="ctr"/>
            <a:r>
              <a:rPr lang="sv-SE" sz="800" spc="200" baseline="0" dirty="0" smtClean="0">
                <a:solidFill>
                  <a:schemeClr val="accent1"/>
                </a:solidFill>
              </a:rPr>
              <a:t>www.scangl.com</a:t>
            </a:r>
            <a:endParaRPr lang="sv-SE" sz="800" spc="200" baseline="0" dirty="0">
              <a:solidFill>
                <a:schemeClr val="accent1"/>
              </a:solidFill>
            </a:endParaRPr>
          </a:p>
        </p:txBody>
      </p:sp>
      <p:sp>
        <p:nvSpPr>
          <p:cNvPr id="2" name="TextBox 1"/>
          <p:cNvSpPr txBox="1"/>
          <p:nvPr userDrawn="1"/>
        </p:nvSpPr>
        <p:spPr>
          <a:xfrm>
            <a:off x="303801" y="9102121"/>
            <a:ext cx="3679365" cy="400110"/>
          </a:xfrm>
          <a:prstGeom prst="rect">
            <a:avLst/>
          </a:prstGeom>
          <a:noFill/>
        </p:spPr>
        <p:txBody>
          <a:bodyPr wrap="square" rtlCol="0">
            <a:spAutoFit/>
          </a:bodyPr>
          <a:lstStyle/>
          <a:p>
            <a:endParaRPr lang="sv-SE" dirty="0"/>
          </a:p>
        </p:txBody>
      </p: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429" y="3187741"/>
            <a:ext cx="2840404" cy="804999"/>
          </a:xfrm>
          <a:prstGeom prst="rect">
            <a:avLst/>
          </a:prstGeom>
        </p:spPr>
      </p:pic>
      <p:pic>
        <p:nvPicPr>
          <p:cNvPr id="5" name="Bildobjekt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9672" y="4656612"/>
            <a:ext cx="4441919" cy="1633351"/>
          </a:xfrm>
          <a:prstGeom prst="rect">
            <a:avLst/>
          </a:prstGeom>
        </p:spPr>
      </p:pic>
    </p:spTree>
    <p:extLst>
      <p:ext uri="{BB962C8B-B14F-4D97-AF65-F5344CB8AC3E}">
        <p14:creationId xmlns:p14="http://schemas.microsoft.com/office/powerpoint/2010/main" val="23571909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Grey 1">
    <p:spTree>
      <p:nvGrpSpPr>
        <p:cNvPr id="1" name=""/>
        <p:cNvGrpSpPr/>
        <p:nvPr/>
      </p:nvGrpSpPr>
      <p:grpSpPr>
        <a:xfrm>
          <a:off x="0" y="0"/>
          <a:ext cx="0" cy="0"/>
          <a:chOff x="0" y="0"/>
          <a:chExt cx="0" cy="0"/>
        </a:xfrm>
      </p:grpSpPr>
      <p:sp>
        <p:nvSpPr>
          <p:cNvPr id="14" name="Rektangel 13"/>
          <p:cNvSpPr/>
          <p:nvPr userDrawn="1"/>
        </p:nvSpPr>
        <p:spPr bwMode="auto">
          <a:xfrm>
            <a:off x="0" y="0"/>
            <a:ext cx="7561263" cy="106934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000" b="0" i="0" u="none" strike="noStrike" cap="none" normalizeH="0" baseline="0" dirty="0" smtClean="0">
              <a:ln>
                <a:noFill/>
              </a:ln>
              <a:solidFill>
                <a:schemeClr val="tx1"/>
              </a:solidFill>
              <a:effectLst/>
              <a:latin typeface="Verdana" pitchFamily="34" charset="0"/>
              <a:ea typeface="ヒラギノ角ゴ Pro W3" pitchFamily="-112" charset="-128"/>
            </a:endParaRPr>
          </a:p>
        </p:txBody>
      </p:sp>
      <p:sp>
        <p:nvSpPr>
          <p:cNvPr id="2" name="Title 1"/>
          <p:cNvSpPr>
            <a:spLocks noGrp="1"/>
          </p:cNvSpPr>
          <p:nvPr>
            <p:ph type="ctrTitle"/>
          </p:nvPr>
        </p:nvSpPr>
        <p:spPr>
          <a:xfrm>
            <a:off x="389878" y="8060747"/>
            <a:ext cx="6753872" cy="14637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GB" sz="3000" cap="all" spc="100" baseline="0" dirty="0">
                <a:solidFill>
                  <a:schemeClr val="bg1"/>
                </a:solidFill>
              </a:defRPr>
            </a:lvl1pPr>
          </a:lstStyle>
          <a:p>
            <a:pPr lvl="0"/>
            <a:r>
              <a:rPr lang="en-US" smtClean="0"/>
              <a:t>Click to edit Master title style</a:t>
            </a:r>
            <a:endParaRPr lang="en-GB" dirty="0"/>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000" y="162000"/>
            <a:ext cx="1130517" cy="320400"/>
          </a:xfrm>
          <a:prstGeom prst="rect">
            <a:avLst/>
          </a:prstGeom>
        </p:spPr>
      </p:pic>
      <p:pic>
        <p:nvPicPr>
          <p:cNvPr id="9" name="Bildobjekt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525" y="2838894"/>
            <a:ext cx="6992630" cy="3351206"/>
          </a:xfrm>
          <a:prstGeom prst="rect">
            <a:avLst/>
          </a:prstGeom>
        </p:spPr>
      </p:pic>
      <p:sp>
        <p:nvSpPr>
          <p:cNvPr id="7" name="textruta 6"/>
          <p:cNvSpPr txBox="1"/>
          <p:nvPr userDrawn="1"/>
        </p:nvSpPr>
        <p:spPr>
          <a:xfrm>
            <a:off x="1" y="10286125"/>
            <a:ext cx="7561263" cy="215444"/>
          </a:xfrm>
          <a:prstGeom prst="rect">
            <a:avLst/>
          </a:prstGeom>
          <a:noFill/>
        </p:spPr>
        <p:txBody>
          <a:bodyPr wrap="square" rtlCol="0">
            <a:spAutoFit/>
          </a:bodyPr>
          <a:lstStyle/>
          <a:p>
            <a:pPr algn="ctr"/>
            <a:r>
              <a:rPr lang="sv-SE" sz="800" spc="200" baseline="0" dirty="0" smtClean="0">
                <a:solidFill>
                  <a:schemeClr val="bg1"/>
                </a:solidFill>
              </a:rPr>
              <a:t>DEDICATED   –   RELIABLE   –   COMMITED</a:t>
            </a:r>
            <a:endParaRPr lang="sv-SE" sz="800" spc="200" baseline="0" dirty="0">
              <a:solidFill>
                <a:schemeClr val="bg1"/>
              </a:solidFill>
            </a:endParaRPr>
          </a:p>
        </p:txBody>
      </p:sp>
    </p:spTree>
    <p:extLst>
      <p:ext uri="{BB962C8B-B14F-4D97-AF65-F5344CB8AC3E}">
        <p14:creationId xmlns:p14="http://schemas.microsoft.com/office/powerpoint/2010/main" val="17930874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Grey 2">
    <p:spTree>
      <p:nvGrpSpPr>
        <p:cNvPr id="1" name=""/>
        <p:cNvGrpSpPr/>
        <p:nvPr/>
      </p:nvGrpSpPr>
      <p:grpSpPr>
        <a:xfrm>
          <a:off x="0" y="0"/>
          <a:ext cx="0" cy="0"/>
          <a:chOff x="0" y="0"/>
          <a:chExt cx="0" cy="0"/>
        </a:xfrm>
      </p:grpSpPr>
      <p:sp>
        <p:nvSpPr>
          <p:cNvPr id="14" name="Rektangel 13"/>
          <p:cNvSpPr/>
          <p:nvPr userDrawn="1"/>
        </p:nvSpPr>
        <p:spPr bwMode="auto">
          <a:xfrm>
            <a:off x="0" y="0"/>
            <a:ext cx="7561263" cy="106934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000" b="0" i="0" u="none" strike="noStrike" cap="none" normalizeH="0" baseline="0" dirty="0" smtClean="0">
              <a:ln>
                <a:noFill/>
              </a:ln>
              <a:solidFill>
                <a:schemeClr val="tx1"/>
              </a:solidFill>
              <a:effectLst/>
              <a:latin typeface="Verdana" pitchFamily="34" charset="0"/>
              <a:ea typeface="ヒラギノ角ゴ Pro W3" pitchFamily="-112" charset="-128"/>
            </a:endParaRPr>
          </a:p>
        </p:txBody>
      </p:sp>
      <p:sp>
        <p:nvSpPr>
          <p:cNvPr id="2" name="Title 1"/>
          <p:cNvSpPr>
            <a:spLocks noGrp="1"/>
          </p:cNvSpPr>
          <p:nvPr>
            <p:ph type="ctrTitle"/>
          </p:nvPr>
        </p:nvSpPr>
        <p:spPr>
          <a:xfrm>
            <a:off x="389878" y="8060400"/>
            <a:ext cx="6753871" cy="14637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lang="en-GB" sz="3000" cap="all" spc="100" baseline="0" dirty="0">
                <a:solidFill>
                  <a:schemeClr val="bg1"/>
                </a:solidFill>
              </a:defRPr>
            </a:lvl1pPr>
          </a:lstStyle>
          <a:p>
            <a:pPr lvl="0"/>
            <a:r>
              <a:rPr lang="en-US" smtClean="0"/>
              <a:t>Click to edit Master title style</a:t>
            </a:r>
            <a:endParaRPr lang="en-GB" dirty="0"/>
          </a:p>
        </p:txBody>
      </p:sp>
      <p:sp>
        <p:nvSpPr>
          <p:cNvPr id="9" name="textruta 8"/>
          <p:cNvSpPr txBox="1"/>
          <p:nvPr userDrawn="1"/>
        </p:nvSpPr>
        <p:spPr>
          <a:xfrm>
            <a:off x="1" y="10286125"/>
            <a:ext cx="7561263" cy="215444"/>
          </a:xfrm>
          <a:prstGeom prst="rect">
            <a:avLst/>
          </a:prstGeom>
          <a:noFill/>
        </p:spPr>
        <p:txBody>
          <a:bodyPr wrap="square" rtlCol="0">
            <a:spAutoFit/>
          </a:bodyPr>
          <a:lstStyle/>
          <a:p>
            <a:pPr algn="ctr"/>
            <a:r>
              <a:rPr lang="sv-SE" sz="800" spc="200" baseline="0" dirty="0" smtClean="0">
                <a:solidFill>
                  <a:schemeClr val="bg1"/>
                </a:solidFill>
              </a:rPr>
              <a:t>DEDICATED   –   RELIABLE   –   COMMITED</a:t>
            </a:r>
            <a:endParaRPr lang="sv-SE" sz="800" spc="200" baseline="0" dirty="0">
              <a:solidFill>
                <a:schemeClr val="bg1"/>
              </a:solidFill>
            </a:endParaRP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000" y="162000"/>
            <a:ext cx="1130517" cy="320400"/>
          </a:xfrm>
          <a:prstGeom prst="rect">
            <a:avLst/>
          </a:prstGeom>
        </p:spPr>
      </p:pic>
      <p:sp>
        <p:nvSpPr>
          <p:cNvPr id="6" name="Freeform 5"/>
          <p:cNvSpPr>
            <a:spLocks noEditPoints="1"/>
          </p:cNvSpPr>
          <p:nvPr userDrawn="1"/>
        </p:nvSpPr>
        <p:spPr bwMode="auto">
          <a:xfrm>
            <a:off x="2500313" y="3425825"/>
            <a:ext cx="2478088" cy="2462213"/>
          </a:xfrm>
          <a:custGeom>
            <a:avLst/>
            <a:gdLst>
              <a:gd name="T0" fmla="*/ 149 w 299"/>
              <a:gd name="T1" fmla="*/ 192 h 297"/>
              <a:gd name="T2" fmla="*/ 114 w 299"/>
              <a:gd name="T3" fmla="*/ 226 h 297"/>
              <a:gd name="T4" fmla="*/ 112 w 299"/>
              <a:gd name="T5" fmla="*/ 236 h 297"/>
              <a:gd name="T6" fmla="*/ 112 w 299"/>
              <a:gd name="T7" fmla="*/ 268 h 297"/>
              <a:gd name="T8" fmla="*/ 106 w 299"/>
              <a:gd name="T9" fmla="*/ 286 h 297"/>
              <a:gd name="T10" fmla="*/ 83 w 299"/>
              <a:gd name="T11" fmla="*/ 285 h 297"/>
              <a:gd name="T12" fmla="*/ 16 w 299"/>
              <a:gd name="T13" fmla="*/ 216 h 297"/>
              <a:gd name="T14" fmla="*/ 3 w 299"/>
              <a:gd name="T15" fmla="*/ 200 h 297"/>
              <a:gd name="T16" fmla="*/ 25 w 299"/>
              <a:gd name="T17" fmla="*/ 184 h 297"/>
              <a:gd name="T18" fmla="*/ 59 w 299"/>
              <a:gd name="T19" fmla="*/ 184 h 297"/>
              <a:gd name="T20" fmla="*/ 74 w 299"/>
              <a:gd name="T21" fmla="*/ 178 h 297"/>
              <a:gd name="T22" fmla="*/ 106 w 299"/>
              <a:gd name="T23" fmla="*/ 150 h 297"/>
              <a:gd name="T24" fmla="*/ 104 w 299"/>
              <a:gd name="T25" fmla="*/ 146 h 297"/>
              <a:gd name="T26" fmla="*/ 74 w 299"/>
              <a:gd name="T27" fmla="*/ 135 h 297"/>
              <a:gd name="T28" fmla="*/ 21 w 299"/>
              <a:gd name="T29" fmla="*/ 115 h 297"/>
              <a:gd name="T30" fmla="*/ 16 w 299"/>
              <a:gd name="T31" fmla="*/ 92 h 297"/>
              <a:gd name="T32" fmla="*/ 73 w 299"/>
              <a:gd name="T33" fmla="*/ 70 h 297"/>
              <a:gd name="T34" fmla="*/ 167 w 299"/>
              <a:gd name="T35" fmla="*/ 76 h 297"/>
              <a:gd name="T36" fmla="*/ 180 w 299"/>
              <a:gd name="T37" fmla="*/ 70 h 297"/>
              <a:gd name="T38" fmla="*/ 234 w 299"/>
              <a:gd name="T39" fmla="*/ 17 h 297"/>
              <a:gd name="T40" fmla="*/ 272 w 299"/>
              <a:gd name="T41" fmla="*/ 0 h 297"/>
              <a:gd name="T42" fmla="*/ 297 w 299"/>
              <a:gd name="T43" fmla="*/ 29 h 297"/>
              <a:gd name="T44" fmla="*/ 277 w 299"/>
              <a:gd name="T45" fmla="*/ 65 h 297"/>
              <a:gd name="T46" fmla="*/ 226 w 299"/>
              <a:gd name="T47" fmla="*/ 116 h 297"/>
              <a:gd name="T48" fmla="*/ 220 w 299"/>
              <a:gd name="T49" fmla="*/ 131 h 297"/>
              <a:gd name="T50" fmla="*/ 227 w 299"/>
              <a:gd name="T51" fmla="*/ 236 h 297"/>
              <a:gd name="T52" fmla="*/ 198 w 299"/>
              <a:gd name="T53" fmla="*/ 284 h 297"/>
              <a:gd name="T54" fmla="*/ 181 w 299"/>
              <a:gd name="T55" fmla="*/ 276 h 297"/>
              <a:gd name="T56" fmla="*/ 154 w 299"/>
              <a:gd name="T57" fmla="*/ 204 h 297"/>
              <a:gd name="T58" fmla="*/ 149 w 299"/>
              <a:gd name="T59" fmla="*/ 192 h 297"/>
              <a:gd name="T60" fmla="*/ 196 w 299"/>
              <a:gd name="T61" fmla="*/ 262 h 297"/>
              <a:gd name="T62" fmla="*/ 209 w 299"/>
              <a:gd name="T63" fmla="*/ 235 h 297"/>
              <a:gd name="T64" fmla="*/ 202 w 299"/>
              <a:gd name="T65" fmla="*/ 128 h 297"/>
              <a:gd name="T66" fmla="*/ 210 w 299"/>
              <a:gd name="T67" fmla="*/ 106 h 297"/>
              <a:gd name="T68" fmla="*/ 267 w 299"/>
              <a:gd name="T69" fmla="*/ 49 h 297"/>
              <a:gd name="T70" fmla="*/ 278 w 299"/>
              <a:gd name="T71" fmla="*/ 30 h 297"/>
              <a:gd name="T72" fmla="*/ 267 w 299"/>
              <a:gd name="T73" fmla="*/ 19 h 297"/>
              <a:gd name="T74" fmla="*/ 245 w 299"/>
              <a:gd name="T75" fmla="*/ 32 h 297"/>
              <a:gd name="T76" fmla="*/ 186 w 299"/>
              <a:gd name="T77" fmla="*/ 90 h 297"/>
              <a:gd name="T78" fmla="*/ 175 w 299"/>
              <a:gd name="T79" fmla="*/ 95 h 297"/>
              <a:gd name="T80" fmla="*/ 63 w 299"/>
              <a:gd name="T81" fmla="*/ 88 h 297"/>
              <a:gd name="T82" fmla="*/ 33 w 299"/>
              <a:gd name="T83" fmla="*/ 101 h 297"/>
              <a:gd name="T84" fmla="*/ 139 w 299"/>
              <a:gd name="T85" fmla="*/ 140 h 297"/>
              <a:gd name="T86" fmla="*/ 78 w 299"/>
              <a:gd name="T87" fmla="*/ 199 h 297"/>
              <a:gd name="T88" fmla="*/ 68 w 299"/>
              <a:gd name="T89" fmla="*/ 202 h 297"/>
              <a:gd name="T90" fmla="*/ 31 w 299"/>
              <a:gd name="T91" fmla="*/ 202 h 297"/>
              <a:gd name="T92" fmla="*/ 29 w 299"/>
              <a:gd name="T93" fmla="*/ 205 h 297"/>
              <a:gd name="T94" fmla="*/ 93 w 299"/>
              <a:gd name="T95" fmla="*/ 266 h 297"/>
              <a:gd name="T96" fmla="*/ 95 w 299"/>
              <a:gd name="T97" fmla="*/ 229 h 297"/>
              <a:gd name="T98" fmla="*/ 98 w 299"/>
              <a:gd name="T99" fmla="*/ 218 h 297"/>
              <a:gd name="T100" fmla="*/ 158 w 299"/>
              <a:gd name="T101" fmla="*/ 160 h 297"/>
              <a:gd name="T102" fmla="*/ 196 w 299"/>
              <a:gd name="T103" fmla="*/ 26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9" h="297">
                <a:moveTo>
                  <a:pt x="149" y="192"/>
                </a:moveTo>
                <a:cubicBezTo>
                  <a:pt x="137" y="204"/>
                  <a:pt x="125" y="215"/>
                  <a:pt x="114" y="226"/>
                </a:cubicBezTo>
                <a:cubicBezTo>
                  <a:pt x="112" y="229"/>
                  <a:pt x="112" y="233"/>
                  <a:pt x="112" y="236"/>
                </a:cubicBezTo>
                <a:cubicBezTo>
                  <a:pt x="112" y="247"/>
                  <a:pt x="113" y="257"/>
                  <a:pt x="112" y="268"/>
                </a:cubicBezTo>
                <a:cubicBezTo>
                  <a:pt x="111" y="274"/>
                  <a:pt x="109" y="281"/>
                  <a:pt x="106" y="286"/>
                </a:cubicBezTo>
                <a:cubicBezTo>
                  <a:pt x="98" y="297"/>
                  <a:pt x="89" y="296"/>
                  <a:pt x="83" y="285"/>
                </a:cubicBezTo>
                <a:cubicBezTo>
                  <a:pt x="67" y="255"/>
                  <a:pt x="47" y="231"/>
                  <a:pt x="16" y="216"/>
                </a:cubicBezTo>
                <a:cubicBezTo>
                  <a:pt x="9" y="213"/>
                  <a:pt x="0" y="209"/>
                  <a:pt x="3" y="200"/>
                </a:cubicBezTo>
                <a:cubicBezTo>
                  <a:pt x="7" y="190"/>
                  <a:pt x="15" y="184"/>
                  <a:pt x="25" y="184"/>
                </a:cubicBezTo>
                <a:cubicBezTo>
                  <a:pt x="37" y="183"/>
                  <a:pt x="48" y="185"/>
                  <a:pt x="59" y="184"/>
                </a:cubicBezTo>
                <a:cubicBezTo>
                  <a:pt x="64" y="183"/>
                  <a:pt x="70" y="181"/>
                  <a:pt x="74" y="178"/>
                </a:cubicBezTo>
                <a:cubicBezTo>
                  <a:pt x="85" y="169"/>
                  <a:pt x="95" y="159"/>
                  <a:pt x="106" y="150"/>
                </a:cubicBezTo>
                <a:cubicBezTo>
                  <a:pt x="105" y="149"/>
                  <a:pt x="104" y="147"/>
                  <a:pt x="104" y="146"/>
                </a:cubicBezTo>
                <a:cubicBezTo>
                  <a:pt x="94" y="142"/>
                  <a:pt x="84" y="139"/>
                  <a:pt x="74" y="135"/>
                </a:cubicBezTo>
                <a:cubicBezTo>
                  <a:pt x="57" y="128"/>
                  <a:pt x="39" y="122"/>
                  <a:pt x="21" y="115"/>
                </a:cubicBezTo>
                <a:cubicBezTo>
                  <a:pt x="8" y="110"/>
                  <a:pt x="7" y="102"/>
                  <a:pt x="16" y="92"/>
                </a:cubicBezTo>
                <a:cubicBezTo>
                  <a:pt x="31" y="74"/>
                  <a:pt x="49" y="66"/>
                  <a:pt x="73" y="70"/>
                </a:cubicBezTo>
                <a:cubicBezTo>
                  <a:pt x="104" y="74"/>
                  <a:pt x="135" y="74"/>
                  <a:pt x="167" y="76"/>
                </a:cubicBezTo>
                <a:cubicBezTo>
                  <a:pt x="171" y="76"/>
                  <a:pt x="177" y="74"/>
                  <a:pt x="180" y="70"/>
                </a:cubicBezTo>
                <a:cubicBezTo>
                  <a:pt x="198" y="53"/>
                  <a:pt x="216" y="35"/>
                  <a:pt x="234" y="17"/>
                </a:cubicBezTo>
                <a:cubicBezTo>
                  <a:pt x="244" y="7"/>
                  <a:pt x="257" y="0"/>
                  <a:pt x="272" y="0"/>
                </a:cubicBezTo>
                <a:cubicBezTo>
                  <a:pt x="290" y="1"/>
                  <a:pt x="299" y="11"/>
                  <a:pt x="297" y="29"/>
                </a:cubicBezTo>
                <a:cubicBezTo>
                  <a:pt x="295" y="44"/>
                  <a:pt x="287" y="55"/>
                  <a:pt x="277" y="65"/>
                </a:cubicBezTo>
                <a:cubicBezTo>
                  <a:pt x="260" y="82"/>
                  <a:pt x="243" y="98"/>
                  <a:pt x="226" y="116"/>
                </a:cubicBezTo>
                <a:cubicBezTo>
                  <a:pt x="223" y="119"/>
                  <a:pt x="220" y="126"/>
                  <a:pt x="220" y="131"/>
                </a:cubicBezTo>
                <a:cubicBezTo>
                  <a:pt x="222" y="166"/>
                  <a:pt x="224" y="201"/>
                  <a:pt x="227" y="236"/>
                </a:cubicBezTo>
                <a:cubicBezTo>
                  <a:pt x="228" y="253"/>
                  <a:pt x="213" y="277"/>
                  <a:pt x="198" y="284"/>
                </a:cubicBezTo>
                <a:cubicBezTo>
                  <a:pt x="189" y="289"/>
                  <a:pt x="184" y="284"/>
                  <a:pt x="181" y="276"/>
                </a:cubicBezTo>
                <a:cubicBezTo>
                  <a:pt x="172" y="252"/>
                  <a:pt x="163" y="228"/>
                  <a:pt x="154" y="204"/>
                </a:cubicBezTo>
                <a:cubicBezTo>
                  <a:pt x="153" y="201"/>
                  <a:pt x="152" y="197"/>
                  <a:pt x="149" y="192"/>
                </a:cubicBezTo>
                <a:moveTo>
                  <a:pt x="196" y="262"/>
                </a:moveTo>
                <a:cubicBezTo>
                  <a:pt x="207" y="254"/>
                  <a:pt x="210" y="246"/>
                  <a:pt x="209" y="235"/>
                </a:cubicBezTo>
                <a:cubicBezTo>
                  <a:pt x="206" y="199"/>
                  <a:pt x="205" y="163"/>
                  <a:pt x="202" y="128"/>
                </a:cubicBezTo>
                <a:cubicBezTo>
                  <a:pt x="201" y="119"/>
                  <a:pt x="203" y="112"/>
                  <a:pt x="210" y="106"/>
                </a:cubicBezTo>
                <a:cubicBezTo>
                  <a:pt x="230" y="87"/>
                  <a:pt x="248" y="68"/>
                  <a:pt x="267" y="49"/>
                </a:cubicBezTo>
                <a:cubicBezTo>
                  <a:pt x="272" y="44"/>
                  <a:pt x="276" y="37"/>
                  <a:pt x="278" y="30"/>
                </a:cubicBezTo>
                <a:cubicBezTo>
                  <a:pt x="281" y="20"/>
                  <a:pt x="277" y="15"/>
                  <a:pt x="267" y="19"/>
                </a:cubicBezTo>
                <a:cubicBezTo>
                  <a:pt x="259" y="21"/>
                  <a:pt x="251" y="26"/>
                  <a:pt x="245" y="32"/>
                </a:cubicBezTo>
                <a:cubicBezTo>
                  <a:pt x="225" y="51"/>
                  <a:pt x="206" y="71"/>
                  <a:pt x="186" y="90"/>
                </a:cubicBezTo>
                <a:cubicBezTo>
                  <a:pt x="183" y="93"/>
                  <a:pt x="179" y="96"/>
                  <a:pt x="175" y="95"/>
                </a:cubicBezTo>
                <a:cubicBezTo>
                  <a:pt x="138" y="93"/>
                  <a:pt x="100" y="91"/>
                  <a:pt x="63" y="88"/>
                </a:cubicBezTo>
                <a:cubicBezTo>
                  <a:pt x="51" y="87"/>
                  <a:pt x="41" y="90"/>
                  <a:pt x="33" y="101"/>
                </a:cubicBezTo>
                <a:cubicBezTo>
                  <a:pt x="68" y="114"/>
                  <a:pt x="102" y="127"/>
                  <a:pt x="139" y="140"/>
                </a:cubicBezTo>
                <a:cubicBezTo>
                  <a:pt x="118" y="161"/>
                  <a:pt x="98" y="180"/>
                  <a:pt x="78" y="199"/>
                </a:cubicBezTo>
                <a:cubicBezTo>
                  <a:pt x="76" y="201"/>
                  <a:pt x="71" y="201"/>
                  <a:pt x="68" y="202"/>
                </a:cubicBezTo>
                <a:cubicBezTo>
                  <a:pt x="56" y="202"/>
                  <a:pt x="43" y="202"/>
                  <a:pt x="31" y="202"/>
                </a:cubicBezTo>
                <a:cubicBezTo>
                  <a:pt x="30" y="203"/>
                  <a:pt x="30" y="204"/>
                  <a:pt x="29" y="205"/>
                </a:cubicBezTo>
                <a:cubicBezTo>
                  <a:pt x="59" y="216"/>
                  <a:pt x="79" y="238"/>
                  <a:pt x="93" y="266"/>
                </a:cubicBezTo>
                <a:cubicBezTo>
                  <a:pt x="94" y="253"/>
                  <a:pt x="94" y="241"/>
                  <a:pt x="95" y="229"/>
                </a:cubicBezTo>
                <a:cubicBezTo>
                  <a:pt x="95" y="225"/>
                  <a:pt x="96" y="220"/>
                  <a:pt x="98" y="218"/>
                </a:cubicBezTo>
                <a:cubicBezTo>
                  <a:pt x="117" y="198"/>
                  <a:pt x="137" y="180"/>
                  <a:pt x="158" y="160"/>
                </a:cubicBezTo>
                <a:cubicBezTo>
                  <a:pt x="171" y="194"/>
                  <a:pt x="183" y="228"/>
                  <a:pt x="196" y="26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7" name="Oval 6"/>
          <p:cNvSpPr>
            <a:spLocks noChangeArrowheads="1"/>
          </p:cNvSpPr>
          <p:nvPr userDrawn="1"/>
        </p:nvSpPr>
        <p:spPr bwMode="auto">
          <a:xfrm>
            <a:off x="1670050" y="2546350"/>
            <a:ext cx="4203700" cy="4203700"/>
          </a:xfrm>
          <a:prstGeom prst="ellipse">
            <a:avLst/>
          </a:prstGeom>
          <a:noFill/>
          <a:ln w="49213"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20005149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Grey 3">
    <p:spTree>
      <p:nvGrpSpPr>
        <p:cNvPr id="1" name=""/>
        <p:cNvGrpSpPr/>
        <p:nvPr/>
      </p:nvGrpSpPr>
      <p:grpSpPr>
        <a:xfrm>
          <a:off x="0" y="0"/>
          <a:ext cx="0" cy="0"/>
          <a:chOff x="0" y="0"/>
          <a:chExt cx="0" cy="0"/>
        </a:xfrm>
      </p:grpSpPr>
      <p:sp>
        <p:nvSpPr>
          <p:cNvPr id="14" name="Rektangel 13"/>
          <p:cNvSpPr/>
          <p:nvPr userDrawn="1"/>
        </p:nvSpPr>
        <p:spPr bwMode="auto">
          <a:xfrm>
            <a:off x="-4763" y="0"/>
            <a:ext cx="7561263" cy="106934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000" b="0" i="0" u="none" strike="noStrike" cap="none" normalizeH="0" baseline="0" dirty="0" smtClean="0">
              <a:ln>
                <a:noFill/>
              </a:ln>
              <a:solidFill>
                <a:schemeClr val="tx1"/>
              </a:solidFill>
              <a:effectLst/>
              <a:latin typeface="Verdana" pitchFamily="34" charset="0"/>
              <a:ea typeface="ヒラギノ角ゴ Pro W3" pitchFamily="-112" charset="-128"/>
            </a:endParaRPr>
          </a:p>
        </p:txBody>
      </p:sp>
      <p:sp>
        <p:nvSpPr>
          <p:cNvPr id="2" name="Title 1"/>
          <p:cNvSpPr>
            <a:spLocks noGrp="1"/>
          </p:cNvSpPr>
          <p:nvPr>
            <p:ph type="ctrTitle"/>
          </p:nvPr>
        </p:nvSpPr>
        <p:spPr>
          <a:xfrm>
            <a:off x="389879" y="8060400"/>
            <a:ext cx="6753871" cy="14637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lang="en-GB" sz="3000" cap="all" spc="100" baseline="0" dirty="0">
                <a:solidFill>
                  <a:schemeClr val="bg1"/>
                </a:solidFill>
              </a:defRPr>
            </a:lvl1pPr>
          </a:lstStyle>
          <a:p>
            <a:pPr lvl="0"/>
            <a:r>
              <a:rPr lang="en-US" smtClean="0"/>
              <a:t>Click to edit Master title style</a:t>
            </a:r>
            <a:endParaRPr lang="en-GB" dirty="0"/>
          </a:p>
        </p:txBody>
      </p:sp>
      <p:sp>
        <p:nvSpPr>
          <p:cNvPr id="5" name="AutoShape 3"/>
          <p:cNvSpPr>
            <a:spLocks noChangeAspect="1" noChangeArrowheads="1" noTextEdit="1"/>
          </p:cNvSpPr>
          <p:nvPr userDrawn="1"/>
        </p:nvSpPr>
        <p:spPr bwMode="auto">
          <a:xfrm>
            <a:off x="2985124" y="3846654"/>
            <a:ext cx="1591016" cy="30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textruta 10"/>
          <p:cNvSpPr txBox="1"/>
          <p:nvPr userDrawn="1"/>
        </p:nvSpPr>
        <p:spPr>
          <a:xfrm>
            <a:off x="1" y="10286125"/>
            <a:ext cx="7561263" cy="215444"/>
          </a:xfrm>
          <a:prstGeom prst="rect">
            <a:avLst/>
          </a:prstGeom>
          <a:noFill/>
        </p:spPr>
        <p:txBody>
          <a:bodyPr wrap="square" rtlCol="0">
            <a:spAutoFit/>
          </a:bodyPr>
          <a:lstStyle/>
          <a:p>
            <a:pPr algn="ctr"/>
            <a:r>
              <a:rPr lang="sv-SE" sz="800" spc="200" baseline="0" dirty="0" smtClean="0">
                <a:solidFill>
                  <a:schemeClr val="bg1"/>
                </a:solidFill>
              </a:rPr>
              <a:t>DEDICATED   –   RELIABLE   –   COMMITED</a:t>
            </a:r>
            <a:endParaRPr lang="sv-SE" sz="800" spc="200" baseline="0" dirty="0">
              <a:solidFill>
                <a:schemeClr val="bg1"/>
              </a:solidFill>
            </a:endParaRPr>
          </a:p>
        </p:txBody>
      </p:sp>
      <p:pic>
        <p:nvPicPr>
          <p:cNvPr id="12" name="Bildobjekt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000" y="162000"/>
            <a:ext cx="1130517" cy="320400"/>
          </a:xfrm>
          <a:prstGeom prst="rect">
            <a:avLst/>
          </a:prstGeom>
        </p:spPr>
      </p:pic>
      <p:sp>
        <p:nvSpPr>
          <p:cNvPr id="9" name="Freeform 5"/>
          <p:cNvSpPr>
            <a:spLocks noEditPoints="1"/>
          </p:cNvSpPr>
          <p:nvPr userDrawn="1"/>
        </p:nvSpPr>
        <p:spPr bwMode="auto">
          <a:xfrm>
            <a:off x="2678113" y="3384550"/>
            <a:ext cx="2205038" cy="2519363"/>
          </a:xfrm>
          <a:custGeom>
            <a:avLst/>
            <a:gdLst>
              <a:gd name="T0" fmla="*/ 0 w 266"/>
              <a:gd name="T1" fmla="*/ 161 h 304"/>
              <a:gd name="T2" fmla="*/ 48 w 266"/>
              <a:gd name="T3" fmla="*/ 145 h 304"/>
              <a:gd name="T4" fmla="*/ 57 w 266"/>
              <a:gd name="T5" fmla="*/ 132 h 304"/>
              <a:gd name="T6" fmla="*/ 57 w 266"/>
              <a:gd name="T7" fmla="*/ 66 h 304"/>
              <a:gd name="T8" fmla="*/ 95 w 266"/>
              <a:gd name="T9" fmla="*/ 66 h 304"/>
              <a:gd name="T10" fmla="*/ 95 w 266"/>
              <a:gd name="T11" fmla="*/ 22 h 304"/>
              <a:gd name="T12" fmla="*/ 117 w 266"/>
              <a:gd name="T13" fmla="*/ 0 h 304"/>
              <a:gd name="T14" fmla="*/ 142 w 266"/>
              <a:gd name="T15" fmla="*/ 0 h 304"/>
              <a:gd name="T16" fmla="*/ 170 w 266"/>
              <a:gd name="T17" fmla="*/ 28 h 304"/>
              <a:gd name="T18" fmla="*/ 170 w 266"/>
              <a:gd name="T19" fmla="*/ 66 h 304"/>
              <a:gd name="T20" fmla="*/ 209 w 266"/>
              <a:gd name="T21" fmla="*/ 66 h 304"/>
              <a:gd name="T22" fmla="*/ 209 w 266"/>
              <a:gd name="T23" fmla="*/ 123 h 304"/>
              <a:gd name="T24" fmla="*/ 226 w 266"/>
              <a:gd name="T25" fmla="*/ 148 h 304"/>
              <a:gd name="T26" fmla="*/ 266 w 266"/>
              <a:gd name="T27" fmla="*/ 162 h 304"/>
              <a:gd name="T28" fmla="*/ 240 w 266"/>
              <a:gd name="T29" fmla="*/ 261 h 304"/>
              <a:gd name="T30" fmla="*/ 230 w 266"/>
              <a:gd name="T31" fmla="*/ 296 h 304"/>
              <a:gd name="T32" fmla="*/ 220 w 266"/>
              <a:gd name="T33" fmla="*/ 304 h 304"/>
              <a:gd name="T34" fmla="*/ 45 w 266"/>
              <a:gd name="T35" fmla="*/ 304 h 304"/>
              <a:gd name="T36" fmla="*/ 36 w 266"/>
              <a:gd name="T37" fmla="*/ 298 h 304"/>
              <a:gd name="T38" fmla="*/ 0 w 266"/>
              <a:gd name="T39" fmla="*/ 165 h 304"/>
              <a:gd name="T40" fmla="*/ 0 w 266"/>
              <a:gd name="T41" fmla="*/ 161 h 304"/>
              <a:gd name="T42" fmla="*/ 142 w 266"/>
              <a:gd name="T43" fmla="*/ 286 h 304"/>
              <a:gd name="T44" fmla="*/ 175 w 266"/>
              <a:gd name="T45" fmla="*/ 286 h 304"/>
              <a:gd name="T46" fmla="*/ 208 w 266"/>
              <a:gd name="T47" fmla="*/ 283 h 304"/>
              <a:gd name="T48" fmla="*/ 220 w 266"/>
              <a:gd name="T49" fmla="*/ 254 h 304"/>
              <a:gd name="T50" fmla="*/ 247 w 266"/>
              <a:gd name="T51" fmla="*/ 171 h 304"/>
              <a:gd name="T52" fmla="*/ 142 w 266"/>
              <a:gd name="T53" fmla="*/ 136 h 304"/>
              <a:gd name="T54" fmla="*/ 142 w 266"/>
              <a:gd name="T55" fmla="*/ 286 h 304"/>
              <a:gd name="T56" fmla="*/ 17 w 266"/>
              <a:gd name="T57" fmla="*/ 171 h 304"/>
              <a:gd name="T58" fmla="*/ 54 w 266"/>
              <a:gd name="T59" fmla="*/ 280 h 304"/>
              <a:gd name="T60" fmla="*/ 60 w 266"/>
              <a:gd name="T61" fmla="*/ 286 h 304"/>
              <a:gd name="T62" fmla="*/ 122 w 266"/>
              <a:gd name="T63" fmla="*/ 286 h 304"/>
              <a:gd name="T64" fmla="*/ 122 w 266"/>
              <a:gd name="T65" fmla="*/ 136 h 304"/>
              <a:gd name="T66" fmla="*/ 17 w 266"/>
              <a:gd name="T67" fmla="*/ 171 h 304"/>
              <a:gd name="T68" fmla="*/ 75 w 266"/>
              <a:gd name="T69" fmla="*/ 85 h 304"/>
              <a:gd name="T70" fmla="*/ 75 w 266"/>
              <a:gd name="T71" fmla="*/ 134 h 304"/>
              <a:gd name="T72" fmla="*/ 119 w 266"/>
              <a:gd name="T73" fmla="*/ 119 h 304"/>
              <a:gd name="T74" fmla="*/ 146 w 266"/>
              <a:gd name="T75" fmla="*/ 119 h 304"/>
              <a:gd name="T76" fmla="*/ 190 w 266"/>
              <a:gd name="T77" fmla="*/ 135 h 304"/>
              <a:gd name="T78" fmla="*/ 190 w 266"/>
              <a:gd name="T79" fmla="*/ 92 h 304"/>
              <a:gd name="T80" fmla="*/ 184 w 266"/>
              <a:gd name="T81" fmla="*/ 85 h 304"/>
              <a:gd name="T82" fmla="*/ 75 w 266"/>
              <a:gd name="T83" fmla="*/ 85 h 304"/>
              <a:gd name="T84" fmla="*/ 113 w 266"/>
              <a:gd name="T85" fmla="*/ 66 h 304"/>
              <a:gd name="T86" fmla="*/ 152 w 266"/>
              <a:gd name="T87" fmla="*/ 66 h 304"/>
              <a:gd name="T88" fmla="*/ 152 w 266"/>
              <a:gd name="T89" fmla="*/ 43 h 304"/>
              <a:gd name="T90" fmla="*/ 125 w 266"/>
              <a:gd name="T91" fmla="*/ 18 h 304"/>
              <a:gd name="T92" fmla="*/ 113 w 266"/>
              <a:gd name="T93" fmla="*/ 30 h 304"/>
              <a:gd name="T94" fmla="*/ 113 w 266"/>
              <a:gd name="T9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 h="304">
                <a:moveTo>
                  <a:pt x="0" y="161"/>
                </a:moveTo>
                <a:cubicBezTo>
                  <a:pt x="16" y="156"/>
                  <a:pt x="32" y="150"/>
                  <a:pt x="48" y="145"/>
                </a:cubicBezTo>
                <a:cubicBezTo>
                  <a:pt x="55" y="142"/>
                  <a:pt x="57" y="139"/>
                  <a:pt x="57" y="132"/>
                </a:cubicBezTo>
                <a:cubicBezTo>
                  <a:pt x="56" y="110"/>
                  <a:pt x="57" y="89"/>
                  <a:pt x="57" y="66"/>
                </a:cubicBezTo>
                <a:cubicBezTo>
                  <a:pt x="95" y="66"/>
                  <a:pt x="95" y="66"/>
                  <a:pt x="95" y="66"/>
                </a:cubicBezTo>
                <a:cubicBezTo>
                  <a:pt x="95" y="51"/>
                  <a:pt x="95" y="37"/>
                  <a:pt x="95" y="22"/>
                </a:cubicBezTo>
                <a:cubicBezTo>
                  <a:pt x="95" y="6"/>
                  <a:pt x="101" y="0"/>
                  <a:pt x="117" y="0"/>
                </a:cubicBezTo>
                <a:cubicBezTo>
                  <a:pt x="126" y="0"/>
                  <a:pt x="134" y="0"/>
                  <a:pt x="142" y="0"/>
                </a:cubicBezTo>
                <a:cubicBezTo>
                  <a:pt x="166" y="0"/>
                  <a:pt x="170" y="4"/>
                  <a:pt x="170" y="28"/>
                </a:cubicBezTo>
                <a:cubicBezTo>
                  <a:pt x="170" y="40"/>
                  <a:pt x="170" y="52"/>
                  <a:pt x="170" y="66"/>
                </a:cubicBezTo>
                <a:cubicBezTo>
                  <a:pt x="209" y="66"/>
                  <a:pt x="209" y="66"/>
                  <a:pt x="209" y="66"/>
                </a:cubicBezTo>
                <a:cubicBezTo>
                  <a:pt x="209" y="85"/>
                  <a:pt x="208" y="104"/>
                  <a:pt x="209" y="123"/>
                </a:cubicBezTo>
                <a:cubicBezTo>
                  <a:pt x="209" y="146"/>
                  <a:pt x="205" y="140"/>
                  <a:pt x="226" y="148"/>
                </a:cubicBezTo>
                <a:cubicBezTo>
                  <a:pt x="239" y="153"/>
                  <a:pt x="252" y="157"/>
                  <a:pt x="266" y="162"/>
                </a:cubicBezTo>
                <a:cubicBezTo>
                  <a:pt x="257" y="195"/>
                  <a:pt x="248" y="228"/>
                  <a:pt x="240" y="261"/>
                </a:cubicBezTo>
                <a:cubicBezTo>
                  <a:pt x="236" y="272"/>
                  <a:pt x="233" y="284"/>
                  <a:pt x="230" y="296"/>
                </a:cubicBezTo>
                <a:cubicBezTo>
                  <a:pt x="229" y="302"/>
                  <a:pt x="226" y="304"/>
                  <a:pt x="220" y="304"/>
                </a:cubicBezTo>
                <a:cubicBezTo>
                  <a:pt x="161" y="304"/>
                  <a:pt x="103" y="304"/>
                  <a:pt x="45" y="304"/>
                </a:cubicBezTo>
                <a:cubicBezTo>
                  <a:pt x="42" y="304"/>
                  <a:pt x="36" y="301"/>
                  <a:pt x="36" y="298"/>
                </a:cubicBezTo>
                <a:cubicBezTo>
                  <a:pt x="23" y="253"/>
                  <a:pt x="12" y="209"/>
                  <a:pt x="0" y="165"/>
                </a:cubicBezTo>
                <a:cubicBezTo>
                  <a:pt x="0" y="164"/>
                  <a:pt x="0" y="163"/>
                  <a:pt x="0" y="161"/>
                </a:cubicBezTo>
                <a:moveTo>
                  <a:pt x="142" y="286"/>
                </a:moveTo>
                <a:cubicBezTo>
                  <a:pt x="154" y="286"/>
                  <a:pt x="164" y="286"/>
                  <a:pt x="175" y="286"/>
                </a:cubicBezTo>
                <a:cubicBezTo>
                  <a:pt x="186" y="286"/>
                  <a:pt x="200" y="289"/>
                  <a:pt x="208" y="283"/>
                </a:cubicBezTo>
                <a:cubicBezTo>
                  <a:pt x="215" y="278"/>
                  <a:pt x="216" y="264"/>
                  <a:pt x="220" y="254"/>
                </a:cubicBezTo>
                <a:cubicBezTo>
                  <a:pt x="229" y="226"/>
                  <a:pt x="238" y="199"/>
                  <a:pt x="247" y="171"/>
                </a:cubicBezTo>
                <a:cubicBezTo>
                  <a:pt x="211" y="159"/>
                  <a:pt x="176" y="147"/>
                  <a:pt x="142" y="136"/>
                </a:cubicBezTo>
                <a:lnTo>
                  <a:pt x="142" y="286"/>
                </a:lnTo>
                <a:close/>
                <a:moveTo>
                  <a:pt x="17" y="171"/>
                </a:moveTo>
                <a:cubicBezTo>
                  <a:pt x="30" y="208"/>
                  <a:pt x="42" y="244"/>
                  <a:pt x="54" y="280"/>
                </a:cubicBezTo>
                <a:cubicBezTo>
                  <a:pt x="55" y="283"/>
                  <a:pt x="58" y="285"/>
                  <a:pt x="60" y="286"/>
                </a:cubicBezTo>
                <a:cubicBezTo>
                  <a:pt x="80" y="286"/>
                  <a:pt x="101" y="286"/>
                  <a:pt x="122" y="286"/>
                </a:cubicBezTo>
                <a:cubicBezTo>
                  <a:pt x="122" y="136"/>
                  <a:pt x="122" y="136"/>
                  <a:pt x="122" y="136"/>
                </a:cubicBezTo>
                <a:cubicBezTo>
                  <a:pt x="87" y="147"/>
                  <a:pt x="53" y="159"/>
                  <a:pt x="17" y="171"/>
                </a:cubicBezTo>
                <a:moveTo>
                  <a:pt x="75" y="85"/>
                </a:moveTo>
                <a:cubicBezTo>
                  <a:pt x="75" y="134"/>
                  <a:pt x="75" y="134"/>
                  <a:pt x="75" y="134"/>
                </a:cubicBezTo>
                <a:cubicBezTo>
                  <a:pt x="90" y="129"/>
                  <a:pt x="105" y="125"/>
                  <a:pt x="119" y="119"/>
                </a:cubicBezTo>
                <a:cubicBezTo>
                  <a:pt x="128" y="115"/>
                  <a:pt x="136" y="115"/>
                  <a:pt x="146" y="119"/>
                </a:cubicBezTo>
                <a:cubicBezTo>
                  <a:pt x="160" y="125"/>
                  <a:pt x="174" y="129"/>
                  <a:pt x="190" y="135"/>
                </a:cubicBezTo>
                <a:cubicBezTo>
                  <a:pt x="190" y="119"/>
                  <a:pt x="190" y="106"/>
                  <a:pt x="190" y="92"/>
                </a:cubicBezTo>
                <a:cubicBezTo>
                  <a:pt x="190" y="90"/>
                  <a:pt x="186" y="85"/>
                  <a:pt x="184" y="85"/>
                </a:cubicBezTo>
                <a:cubicBezTo>
                  <a:pt x="148" y="85"/>
                  <a:pt x="112" y="85"/>
                  <a:pt x="75" y="85"/>
                </a:cubicBezTo>
                <a:moveTo>
                  <a:pt x="113" y="66"/>
                </a:moveTo>
                <a:cubicBezTo>
                  <a:pt x="152" y="66"/>
                  <a:pt x="152" y="66"/>
                  <a:pt x="152" y="66"/>
                </a:cubicBezTo>
                <a:cubicBezTo>
                  <a:pt x="152" y="43"/>
                  <a:pt x="152" y="43"/>
                  <a:pt x="152" y="43"/>
                </a:cubicBezTo>
                <a:cubicBezTo>
                  <a:pt x="152" y="18"/>
                  <a:pt x="151" y="17"/>
                  <a:pt x="125" y="18"/>
                </a:cubicBezTo>
                <a:cubicBezTo>
                  <a:pt x="117" y="19"/>
                  <a:pt x="113" y="22"/>
                  <a:pt x="113" y="30"/>
                </a:cubicBezTo>
                <a:cubicBezTo>
                  <a:pt x="113" y="41"/>
                  <a:pt x="113" y="53"/>
                  <a:pt x="113" y="6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Oval 6"/>
          <p:cNvSpPr>
            <a:spLocks noChangeArrowheads="1"/>
          </p:cNvSpPr>
          <p:nvPr userDrawn="1"/>
        </p:nvSpPr>
        <p:spPr bwMode="auto">
          <a:xfrm>
            <a:off x="1674813" y="2546350"/>
            <a:ext cx="4202113" cy="4203700"/>
          </a:xfrm>
          <a:prstGeom prst="ellipse">
            <a:avLst/>
          </a:prstGeom>
          <a:noFill/>
          <a:ln w="508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2349602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Grey 4">
    <p:spTree>
      <p:nvGrpSpPr>
        <p:cNvPr id="1" name=""/>
        <p:cNvGrpSpPr/>
        <p:nvPr/>
      </p:nvGrpSpPr>
      <p:grpSpPr>
        <a:xfrm>
          <a:off x="0" y="0"/>
          <a:ext cx="0" cy="0"/>
          <a:chOff x="0" y="0"/>
          <a:chExt cx="0" cy="0"/>
        </a:xfrm>
      </p:grpSpPr>
      <p:sp>
        <p:nvSpPr>
          <p:cNvPr id="14" name="Rektangel 13"/>
          <p:cNvSpPr/>
          <p:nvPr userDrawn="1"/>
        </p:nvSpPr>
        <p:spPr bwMode="auto">
          <a:xfrm>
            <a:off x="0" y="0"/>
            <a:ext cx="7561263" cy="106934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000" b="0" i="0" u="none" strike="noStrike" cap="none" normalizeH="0" baseline="0" dirty="0" smtClean="0">
              <a:ln>
                <a:noFill/>
              </a:ln>
              <a:solidFill>
                <a:schemeClr val="tx1"/>
              </a:solidFill>
              <a:effectLst/>
              <a:latin typeface="Verdana" pitchFamily="34" charset="0"/>
              <a:ea typeface="ヒラギノ角ゴ Pro W3" pitchFamily="-112" charset="-128"/>
            </a:endParaRPr>
          </a:p>
        </p:txBody>
      </p:sp>
      <p:sp>
        <p:nvSpPr>
          <p:cNvPr id="2" name="Title 1"/>
          <p:cNvSpPr>
            <a:spLocks noGrp="1"/>
          </p:cNvSpPr>
          <p:nvPr>
            <p:ph type="ctrTitle"/>
          </p:nvPr>
        </p:nvSpPr>
        <p:spPr>
          <a:xfrm>
            <a:off x="389879" y="8060400"/>
            <a:ext cx="6753871" cy="14637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lang="en-GB" sz="3000" cap="all" spc="100" baseline="0" dirty="0">
                <a:solidFill>
                  <a:schemeClr val="bg1"/>
                </a:solidFill>
              </a:defRPr>
            </a:lvl1pPr>
          </a:lstStyle>
          <a:p>
            <a:pPr lvl="0"/>
            <a:r>
              <a:rPr lang="en-US" smtClean="0"/>
              <a:t>Click to edit Master title style</a:t>
            </a:r>
            <a:endParaRPr lang="en-GB" dirty="0"/>
          </a:p>
        </p:txBody>
      </p:sp>
      <p:sp>
        <p:nvSpPr>
          <p:cNvPr id="17" name="textruta 16"/>
          <p:cNvSpPr txBox="1"/>
          <p:nvPr userDrawn="1"/>
        </p:nvSpPr>
        <p:spPr>
          <a:xfrm>
            <a:off x="1" y="10286125"/>
            <a:ext cx="7561263" cy="215444"/>
          </a:xfrm>
          <a:prstGeom prst="rect">
            <a:avLst/>
          </a:prstGeom>
          <a:noFill/>
        </p:spPr>
        <p:txBody>
          <a:bodyPr wrap="square" rtlCol="0">
            <a:spAutoFit/>
          </a:bodyPr>
          <a:lstStyle/>
          <a:p>
            <a:pPr algn="ctr"/>
            <a:r>
              <a:rPr lang="sv-SE" sz="800" spc="200" baseline="0" dirty="0" smtClean="0">
                <a:solidFill>
                  <a:schemeClr val="bg1"/>
                </a:solidFill>
              </a:rPr>
              <a:t>DEDICATED   –   RELIABLE   –   COMMITED</a:t>
            </a:r>
            <a:endParaRPr lang="sv-SE" sz="800" spc="200" baseline="0" dirty="0">
              <a:solidFill>
                <a:schemeClr val="bg1"/>
              </a:solidFill>
            </a:endParaRPr>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000" y="162000"/>
            <a:ext cx="1130517" cy="320400"/>
          </a:xfrm>
          <a:prstGeom prst="rect">
            <a:avLst/>
          </a:prstGeom>
        </p:spPr>
      </p:pic>
      <p:grpSp>
        <p:nvGrpSpPr>
          <p:cNvPr id="27" name="Grupp 26"/>
          <p:cNvGrpSpPr/>
          <p:nvPr userDrawn="1"/>
        </p:nvGrpSpPr>
        <p:grpSpPr>
          <a:xfrm>
            <a:off x="1687513" y="2546350"/>
            <a:ext cx="4202113" cy="4300397"/>
            <a:chOff x="1687513" y="2546350"/>
            <a:chExt cx="4202113" cy="4300397"/>
          </a:xfrm>
        </p:grpSpPr>
        <p:sp>
          <p:nvSpPr>
            <p:cNvPr id="5" name="AutoShape 3"/>
            <p:cNvSpPr>
              <a:spLocks noChangeAspect="1" noChangeArrowheads="1" noTextEdit="1"/>
            </p:cNvSpPr>
            <p:nvPr userDrawn="1"/>
          </p:nvSpPr>
          <p:spPr bwMode="auto">
            <a:xfrm>
              <a:off x="2985124" y="3846654"/>
              <a:ext cx="1591016" cy="30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AutoShape 3"/>
            <p:cNvSpPr>
              <a:spLocks noChangeAspect="1" noChangeArrowheads="1" noTextEdit="1"/>
            </p:cNvSpPr>
            <p:nvPr userDrawn="1"/>
          </p:nvSpPr>
          <p:spPr bwMode="auto">
            <a:xfrm>
              <a:off x="2981186" y="3846654"/>
              <a:ext cx="1598892" cy="30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5"/>
            <p:cNvSpPr>
              <a:spLocks noEditPoints="1"/>
            </p:cNvSpPr>
            <p:nvPr userDrawn="1"/>
          </p:nvSpPr>
          <p:spPr bwMode="auto">
            <a:xfrm>
              <a:off x="2400300" y="3930650"/>
              <a:ext cx="2776538" cy="1558925"/>
            </a:xfrm>
            <a:custGeom>
              <a:avLst/>
              <a:gdLst>
                <a:gd name="T0" fmla="*/ 96 w 335"/>
                <a:gd name="T1" fmla="*/ 150 h 188"/>
                <a:gd name="T2" fmla="*/ 22 w 335"/>
                <a:gd name="T3" fmla="*/ 151 h 188"/>
                <a:gd name="T4" fmla="*/ 1 w 335"/>
                <a:gd name="T5" fmla="*/ 124 h 188"/>
                <a:gd name="T6" fmla="*/ 18 w 335"/>
                <a:gd name="T7" fmla="*/ 0 h 188"/>
                <a:gd name="T8" fmla="*/ 256 w 335"/>
                <a:gd name="T9" fmla="*/ 17 h 188"/>
                <a:gd name="T10" fmla="*/ 313 w 335"/>
                <a:gd name="T11" fmla="*/ 32 h 188"/>
                <a:gd name="T12" fmla="*/ 335 w 335"/>
                <a:gd name="T13" fmla="*/ 125 h 188"/>
                <a:gd name="T14" fmla="*/ 307 w 335"/>
                <a:gd name="T15" fmla="*/ 143 h 188"/>
                <a:gd name="T16" fmla="*/ 228 w 335"/>
                <a:gd name="T17" fmla="*/ 149 h 188"/>
                <a:gd name="T18" fmla="*/ 180 w 335"/>
                <a:gd name="T19" fmla="*/ 140 h 188"/>
                <a:gd name="T20" fmla="*/ 101 w 335"/>
                <a:gd name="T21" fmla="*/ 140 h 188"/>
                <a:gd name="T22" fmla="*/ 19 w 335"/>
                <a:gd name="T23" fmla="*/ 125 h 188"/>
                <a:gd name="T24" fmla="*/ 27 w 335"/>
                <a:gd name="T25" fmla="*/ 118 h 188"/>
                <a:gd name="T26" fmla="*/ 108 w 335"/>
                <a:gd name="T27" fmla="*/ 118 h 188"/>
                <a:gd name="T28" fmla="*/ 198 w 335"/>
                <a:gd name="T29" fmla="*/ 125 h 188"/>
                <a:gd name="T30" fmla="*/ 241 w 335"/>
                <a:gd name="T31" fmla="*/ 103 h 188"/>
                <a:gd name="T32" fmla="*/ 229 w 335"/>
                <a:gd name="T33" fmla="*/ 15 h 188"/>
                <a:gd name="T34" fmla="*/ 15 w 335"/>
                <a:gd name="T35" fmla="*/ 28 h 188"/>
                <a:gd name="T36" fmla="*/ 19 w 335"/>
                <a:gd name="T37" fmla="*/ 125 h 188"/>
                <a:gd name="T38" fmla="*/ 258 w 335"/>
                <a:gd name="T39" fmla="*/ 47 h 188"/>
                <a:gd name="T40" fmla="*/ 319 w 335"/>
                <a:gd name="T41" fmla="*/ 78 h 188"/>
                <a:gd name="T42" fmla="*/ 288 w 335"/>
                <a:gd name="T43" fmla="*/ 141 h 188"/>
                <a:gd name="T44" fmla="*/ 241 w 335"/>
                <a:gd name="T45" fmla="*/ 140 h 188"/>
                <a:gd name="T46" fmla="*/ 288 w 335"/>
                <a:gd name="T47" fmla="*/ 141 h 188"/>
                <a:gd name="T48" fmla="*/ 141 w 335"/>
                <a:gd name="T49" fmla="*/ 164 h 188"/>
                <a:gd name="T50" fmla="*/ 139 w 335"/>
                <a:gd name="T51" fmla="*/ 116 h 188"/>
                <a:gd name="T52" fmla="*/ 58 w 335"/>
                <a:gd name="T53" fmla="*/ 164 h 188"/>
                <a:gd name="T54" fmla="*/ 59 w 335"/>
                <a:gd name="T55" fmla="*/ 116 h 188"/>
                <a:gd name="T56" fmla="*/ 58 w 335"/>
                <a:gd name="T57" fmla="*/ 164 h 188"/>
                <a:gd name="T58" fmla="*/ 263 w 335"/>
                <a:gd name="T59" fmla="*/ 94 h 188"/>
                <a:gd name="T60" fmla="*/ 264 w 335"/>
                <a:gd name="T61" fmla="*/ 101 h 188"/>
                <a:gd name="T62" fmla="*/ 319 w 335"/>
                <a:gd name="T63" fmla="*/ 1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188">
                  <a:moveTo>
                    <a:pt x="98" y="141"/>
                  </a:moveTo>
                  <a:cubicBezTo>
                    <a:pt x="97" y="144"/>
                    <a:pt x="96" y="147"/>
                    <a:pt x="96" y="150"/>
                  </a:cubicBezTo>
                  <a:cubicBezTo>
                    <a:pt x="91" y="167"/>
                    <a:pt x="77" y="178"/>
                    <a:pt x="60" y="179"/>
                  </a:cubicBezTo>
                  <a:cubicBezTo>
                    <a:pt x="42" y="179"/>
                    <a:pt x="27" y="168"/>
                    <a:pt x="22" y="151"/>
                  </a:cubicBezTo>
                  <a:cubicBezTo>
                    <a:pt x="20" y="144"/>
                    <a:pt x="18" y="140"/>
                    <a:pt x="10" y="138"/>
                  </a:cubicBezTo>
                  <a:cubicBezTo>
                    <a:pt x="6" y="137"/>
                    <a:pt x="1" y="129"/>
                    <a:pt x="1" y="124"/>
                  </a:cubicBezTo>
                  <a:cubicBezTo>
                    <a:pt x="0" y="88"/>
                    <a:pt x="0" y="52"/>
                    <a:pt x="0" y="17"/>
                  </a:cubicBezTo>
                  <a:cubicBezTo>
                    <a:pt x="1" y="6"/>
                    <a:pt x="6" y="0"/>
                    <a:pt x="18" y="0"/>
                  </a:cubicBezTo>
                  <a:cubicBezTo>
                    <a:pt x="92" y="0"/>
                    <a:pt x="166" y="0"/>
                    <a:pt x="240" y="0"/>
                  </a:cubicBezTo>
                  <a:cubicBezTo>
                    <a:pt x="251" y="0"/>
                    <a:pt x="256" y="6"/>
                    <a:pt x="256" y="17"/>
                  </a:cubicBezTo>
                  <a:cubicBezTo>
                    <a:pt x="257" y="21"/>
                    <a:pt x="256" y="26"/>
                    <a:pt x="256" y="32"/>
                  </a:cubicBezTo>
                  <a:cubicBezTo>
                    <a:pt x="313" y="32"/>
                    <a:pt x="313" y="32"/>
                    <a:pt x="313" y="32"/>
                  </a:cubicBezTo>
                  <a:cubicBezTo>
                    <a:pt x="335" y="32"/>
                    <a:pt x="335" y="32"/>
                    <a:pt x="335" y="53"/>
                  </a:cubicBezTo>
                  <a:cubicBezTo>
                    <a:pt x="335" y="77"/>
                    <a:pt x="335" y="101"/>
                    <a:pt x="335" y="125"/>
                  </a:cubicBezTo>
                  <a:cubicBezTo>
                    <a:pt x="335" y="139"/>
                    <a:pt x="333" y="140"/>
                    <a:pt x="319" y="140"/>
                  </a:cubicBezTo>
                  <a:cubicBezTo>
                    <a:pt x="315" y="140"/>
                    <a:pt x="310" y="140"/>
                    <a:pt x="307" y="143"/>
                  </a:cubicBezTo>
                  <a:cubicBezTo>
                    <a:pt x="301" y="152"/>
                    <a:pt x="296" y="164"/>
                    <a:pt x="287" y="171"/>
                  </a:cubicBezTo>
                  <a:cubicBezTo>
                    <a:pt x="266" y="188"/>
                    <a:pt x="234" y="176"/>
                    <a:pt x="228" y="149"/>
                  </a:cubicBezTo>
                  <a:cubicBezTo>
                    <a:pt x="226" y="142"/>
                    <a:pt x="223" y="140"/>
                    <a:pt x="217" y="140"/>
                  </a:cubicBezTo>
                  <a:cubicBezTo>
                    <a:pt x="205" y="141"/>
                    <a:pt x="192" y="140"/>
                    <a:pt x="180" y="140"/>
                  </a:cubicBezTo>
                  <a:cubicBezTo>
                    <a:pt x="176" y="163"/>
                    <a:pt x="164" y="178"/>
                    <a:pt x="141" y="178"/>
                  </a:cubicBezTo>
                  <a:cubicBezTo>
                    <a:pt x="117" y="179"/>
                    <a:pt x="105" y="164"/>
                    <a:pt x="101" y="140"/>
                  </a:cubicBezTo>
                  <a:cubicBezTo>
                    <a:pt x="100" y="140"/>
                    <a:pt x="99" y="141"/>
                    <a:pt x="98" y="141"/>
                  </a:cubicBezTo>
                  <a:moveTo>
                    <a:pt x="19" y="125"/>
                  </a:moveTo>
                  <a:cubicBezTo>
                    <a:pt x="20" y="125"/>
                    <a:pt x="21" y="125"/>
                    <a:pt x="22" y="124"/>
                  </a:cubicBezTo>
                  <a:cubicBezTo>
                    <a:pt x="24" y="122"/>
                    <a:pt x="25" y="120"/>
                    <a:pt x="27" y="118"/>
                  </a:cubicBezTo>
                  <a:cubicBezTo>
                    <a:pt x="43" y="96"/>
                    <a:pt x="73" y="96"/>
                    <a:pt x="90" y="118"/>
                  </a:cubicBezTo>
                  <a:cubicBezTo>
                    <a:pt x="97" y="128"/>
                    <a:pt x="101" y="128"/>
                    <a:pt x="108" y="118"/>
                  </a:cubicBezTo>
                  <a:cubicBezTo>
                    <a:pt x="123" y="99"/>
                    <a:pt x="151" y="95"/>
                    <a:pt x="166" y="113"/>
                  </a:cubicBezTo>
                  <a:cubicBezTo>
                    <a:pt x="176" y="125"/>
                    <a:pt x="186" y="126"/>
                    <a:pt x="198" y="125"/>
                  </a:cubicBezTo>
                  <a:cubicBezTo>
                    <a:pt x="205" y="125"/>
                    <a:pt x="211" y="125"/>
                    <a:pt x="218" y="125"/>
                  </a:cubicBezTo>
                  <a:cubicBezTo>
                    <a:pt x="229" y="125"/>
                    <a:pt x="241" y="114"/>
                    <a:pt x="241" y="103"/>
                  </a:cubicBezTo>
                  <a:cubicBezTo>
                    <a:pt x="242" y="78"/>
                    <a:pt x="241" y="52"/>
                    <a:pt x="242" y="27"/>
                  </a:cubicBezTo>
                  <a:cubicBezTo>
                    <a:pt x="242" y="19"/>
                    <a:pt x="238" y="15"/>
                    <a:pt x="229" y="15"/>
                  </a:cubicBezTo>
                  <a:cubicBezTo>
                    <a:pt x="162" y="15"/>
                    <a:pt x="95" y="15"/>
                    <a:pt x="28" y="15"/>
                  </a:cubicBezTo>
                  <a:cubicBezTo>
                    <a:pt x="19" y="15"/>
                    <a:pt x="15" y="19"/>
                    <a:pt x="15" y="28"/>
                  </a:cubicBezTo>
                  <a:cubicBezTo>
                    <a:pt x="15" y="56"/>
                    <a:pt x="15" y="84"/>
                    <a:pt x="15" y="113"/>
                  </a:cubicBezTo>
                  <a:cubicBezTo>
                    <a:pt x="15" y="117"/>
                    <a:pt x="17" y="121"/>
                    <a:pt x="19" y="125"/>
                  </a:cubicBezTo>
                  <a:moveTo>
                    <a:pt x="319" y="47"/>
                  </a:moveTo>
                  <a:cubicBezTo>
                    <a:pt x="258" y="47"/>
                    <a:pt x="258" y="47"/>
                    <a:pt x="258" y="47"/>
                  </a:cubicBezTo>
                  <a:cubicBezTo>
                    <a:pt x="258" y="78"/>
                    <a:pt x="258" y="78"/>
                    <a:pt x="258" y="78"/>
                  </a:cubicBezTo>
                  <a:cubicBezTo>
                    <a:pt x="319" y="78"/>
                    <a:pt x="319" y="78"/>
                    <a:pt x="319" y="78"/>
                  </a:cubicBezTo>
                  <a:lnTo>
                    <a:pt x="319" y="47"/>
                  </a:lnTo>
                  <a:close/>
                  <a:moveTo>
                    <a:pt x="288" y="141"/>
                  </a:moveTo>
                  <a:cubicBezTo>
                    <a:pt x="289" y="127"/>
                    <a:pt x="279" y="117"/>
                    <a:pt x="266" y="116"/>
                  </a:cubicBezTo>
                  <a:cubicBezTo>
                    <a:pt x="253" y="116"/>
                    <a:pt x="241" y="127"/>
                    <a:pt x="241" y="140"/>
                  </a:cubicBezTo>
                  <a:cubicBezTo>
                    <a:pt x="241" y="153"/>
                    <a:pt x="251" y="163"/>
                    <a:pt x="264" y="164"/>
                  </a:cubicBezTo>
                  <a:cubicBezTo>
                    <a:pt x="278" y="164"/>
                    <a:pt x="288" y="154"/>
                    <a:pt x="288" y="141"/>
                  </a:cubicBezTo>
                  <a:moveTo>
                    <a:pt x="117" y="141"/>
                  </a:moveTo>
                  <a:cubicBezTo>
                    <a:pt x="117" y="154"/>
                    <a:pt x="128" y="164"/>
                    <a:pt x="141" y="164"/>
                  </a:cubicBezTo>
                  <a:cubicBezTo>
                    <a:pt x="154" y="163"/>
                    <a:pt x="164" y="152"/>
                    <a:pt x="164" y="140"/>
                  </a:cubicBezTo>
                  <a:cubicBezTo>
                    <a:pt x="164" y="127"/>
                    <a:pt x="153" y="116"/>
                    <a:pt x="139" y="116"/>
                  </a:cubicBezTo>
                  <a:cubicBezTo>
                    <a:pt x="127" y="117"/>
                    <a:pt x="116" y="128"/>
                    <a:pt x="117" y="141"/>
                  </a:cubicBezTo>
                  <a:moveTo>
                    <a:pt x="58" y="164"/>
                  </a:moveTo>
                  <a:cubicBezTo>
                    <a:pt x="71" y="164"/>
                    <a:pt x="82" y="153"/>
                    <a:pt x="82" y="140"/>
                  </a:cubicBezTo>
                  <a:cubicBezTo>
                    <a:pt x="82" y="128"/>
                    <a:pt x="71" y="117"/>
                    <a:pt x="59" y="116"/>
                  </a:cubicBezTo>
                  <a:cubicBezTo>
                    <a:pt x="46" y="116"/>
                    <a:pt x="35" y="127"/>
                    <a:pt x="35" y="140"/>
                  </a:cubicBezTo>
                  <a:cubicBezTo>
                    <a:pt x="35" y="154"/>
                    <a:pt x="45" y="163"/>
                    <a:pt x="58" y="164"/>
                  </a:cubicBezTo>
                  <a:moveTo>
                    <a:pt x="319" y="93"/>
                  </a:moveTo>
                  <a:cubicBezTo>
                    <a:pt x="300" y="93"/>
                    <a:pt x="281" y="93"/>
                    <a:pt x="263" y="94"/>
                  </a:cubicBezTo>
                  <a:cubicBezTo>
                    <a:pt x="261" y="94"/>
                    <a:pt x="259" y="96"/>
                    <a:pt x="257" y="97"/>
                  </a:cubicBezTo>
                  <a:cubicBezTo>
                    <a:pt x="259" y="99"/>
                    <a:pt x="261" y="101"/>
                    <a:pt x="264" y="101"/>
                  </a:cubicBezTo>
                  <a:cubicBezTo>
                    <a:pt x="276" y="102"/>
                    <a:pt x="288" y="106"/>
                    <a:pt x="295" y="117"/>
                  </a:cubicBezTo>
                  <a:cubicBezTo>
                    <a:pt x="301" y="127"/>
                    <a:pt x="309" y="127"/>
                    <a:pt x="319" y="124"/>
                  </a:cubicBezTo>
                  <a:lnTo>
                    <a:pt x="319"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26" name="Oval 16"/>
            <p:cNvSpPr>
              <a:spLocks noChangeArrowheads="1"/>
            </p:cNvSpPr>
            <p:nvPr userDrawn="1"/>
          </p:nvSpPr>
          <p:spPr bwMode="auto">
            <a:xfrm>
              <a:off x="1687513" y="2546350"/>
              <a:ext cx="4202113" cy="4203700"/>
            </a:xfrm>
            <a:prstGeom prst="ellipse">
              <a:avLst/>
            </a:prstGeom>
            <a:noFill/>
            <a:ln w="49213"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4606507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White 1">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400" y="2840400"/>
            <a:ext cx="6993453" cy="3351600"/>
          </a:xfrm>
          <a:prstGeom prst="rect">
            <a:avLst/>
          </a:prstGeom>
        </p:spPr>
      </p:pic>
      <p:sp>
        <p:nvSpPr>
          <p:cNvPr id="2" name="Title 1"/>
          <p:cNvSpPr>
            <a:spLocks noGrp="1"/>
          </p:cNvSpPr>
          <p:nvPr>
            <p:ph type="ctrTitle"/>
          </p:nvPr>
        </p:nvSpPr>
        <p:spPr>
          <a:xfrm>
            <a:off x="389878" y="8062988"/>
            <a:ext cx="6759633" cy="14637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GB" sz="3000" cap="all" spc="100" baseline="0" dirty="0">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38045268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White 2">
    <p:spTree>
      <p:nvGrpSpPr>
        <p:cNvPr id="1" name=""/>
        <p:cNvGrpSpPr/>
        <p:nvPr/>
      </p:nvGrpSpPr>
      <p:grpSpPr>
        <a:xfrm>
          <a:off x="0" y="0"/>
          <a:ext cx="0" cy="0"/>
          <a:chOff x="0" y="0"/>
          <a:chExt cx="0" cy="0"/>
        </a:xfrm>
      </p:grpSpPr>
      <p:sp>
        <p:nvSpPr>
          <p:cNvPr id="2" name="Title 1"/>
          <p:cNvSpPr>
            <a:spLocks noGrp="1"/>
          </p:cNvSpPr>
          <p:nvPr>
            <p:ph type="ctrTitle"/>
          </p:nvPr>
        </p:nvSpPr>
        <p:spPr>
          <a:xfrm>
            <a:off x="389879" y="8060400"/>
            <a:ext cx="6753871" cy="14637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lang="en-GB" sz="3000" cap="all" spc="100" baseline="0" dirty="0">
                <a:solidFill>
                  <a:schemeClr val="tx2"/>
                </a:solidFill>
              </a:defRPr>
            </a:lvl1pPr>
          </a:lstStyle>
          <a:p>
            <a:pPr lvl="0"/>
            <a:r>
              <a:rPr lang="en-US" smtClean="0"/>
              <a:t>Click to edit Master title style</a:t>
            </a:r>
            <a:endParaRPr lang="en-GB"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4119" y="2530266"/>
            <a:ext cx="4253023" cy="4228297"/>
          </a:xfrm>
          <a:prstGeom prst="rect">
            <a:avLst/>
          </a:prstGeom>
        </p:spPr>
      </p:pic>
    </p:spTree>
    <p:extLst>
      <p:ext uri="{BB962C8B-B14F-4D97-AF65-F5344CB8AC3E}">
        <p14:creationId xmlns:p14="http://schemas.microsoft.com/office/powerpoint/2010/main" val="36251320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lide White 3">
    <p:spTree>
      <p:nvGrpSpPr>
        <p:cNvPr id="1" name=""/>
        <p:cNvGrpSpPr/>
        <p:nvPr/>
      </p:nvGrpSpPr>
      <p:grpSpPr>
        <a:xfrm>
          <a:off x="0" y="0"/>
          <a:ext cx="0" cy="0"/>
          <a:chOff x="0" y="0"/>
          <a:chExt cx="0" cy="0"/>
        </a:xfrm>
      </p:grpSpPr>
      <p:sp>
        <p:nvSpPr>
          <p:cNvPr id="2" name="Title 1"/>
          <p:cNvSpPr>
            <a:spLocks noGrp="1"/>
          </p:cNvSpPr>
          <p:nvPr>
            <p:ph type="ctrTitle"/>
          </p:nvPr>
        </p:nvSpPr>
        <p:spPr>
          <a:xfrm>
            <a:off x="389879" y="8060400"/>
            <a:ext cx="6753871" cy="14637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lang="en-GB" sz="3000" cap="all" spc="100" baseline="0" dirty="0">
                <a:solidFill>
                  <a:schemeClr val="tx2"/>
                </a:solidFill>
              </a:defRPr>
            </a:lvl1pPr>
          </a:lstStyle>
          <a:p>
            <a:pPr lvl="0"/>
            <a:r>
              <a:rPr lang="en-US" smtClean="0"/>
              <a:t>Click to edit Master title style</a:t>
            </a:r>
            <a:endParaRPr lang="en-GB" dirty="0"/>
          </a:p>
        </p:txBody>
      </p:sp>
      <p:grpSp>
        <p:nvGrpSpPr>
          <p:cNvPr id="8" name="Grupp 7"/>
          <p:cNvGrpSpPr/>
          <p:nvPr userDrawn="1"/>
        </p:nvGrpSpPr>
        <p:grpSpPr>
          <a:xfrm>
            <a:off x="1674813" y="2546350"/>
            <a:ext cx="4202113" cy="4203700"/>
            <a:chOff x="1674813" y="2546350"/>
            <a:chExt cx="4202113" cy="4203700"/>
          </a:xfrm>
        </p:grpSpPr>
        <p:sp>
          <p:nvSpPr>
            <p:cNvPr id="5" name="Freeform 5"/>
            <p:cNvSpPr>
              <a:spLocks noEditPoints="1"/>
            </p:cNvSpPr>
            <p:nvPr userDrawn="1"/>
          </p:nvSpPr>
          <p:spPr bwMode="auto">
            <a:xfrm>
              <a:off x="2678113" y="3384550"/>
              <a:ext cx="2205038" cy="2519363"/>
            </a:xfrm>
            <a:custGeom>
              <a:avLst/>
              <a:gdLst>
                <a:gd name="T0" fmla="*/ 0 w 266"/>
                <a:gd name="T1" fmla="*/ 161 h 304"/>
                <a:gd name="T2" fmla="*/ 48 w 266"/>
                <a:gd name="T3" fmla="*/ 145 h 304"/>
                <a:gd name="T4" fmla="*/ 57 w 266"/>
                <a:gd name="T5" fmla="*/ 132 h 304"/>
                <a:gd name="T6" fmla="*/ 57 w 266"/>
                <a:gd name="T7" fmla="*/ 66 h 304"/>
                <a:gd name="T8" fmla="*/ 95 w 266"/>
                <a:gd name="T9" fmla="*/ 66 h 304"/>
                <a:gd name="T10" fmla="*/ 95 w 266"/>
                <a:gd name="T11" fmla="*/ 22 h 304"/>
                <a:gd name="T12" fmla="*/ 117 w 266"/>
                <a:gd name="T13" fmla="*/ 0 h 304"/>
                <a:gd name="T14" fmla="*/ 142 w 266"/>
                <a:gd name="T15" fmla="*/ 0 h 304"/>
                <a:gd name="T16" fmla="*/ 170 w 266"/>
                <a:gd name="T17" fmla="*/ 28 h 304"/>
                <a:gd name="T18" fmla="*/ 170 w 266"/>
                <a:gd name="T19" fmla="*/ 66 h 304"/>
                <a:gd name="T20" fmla="*/ 209 w 266"/>
                <a:gd name="T21" fmla="*/ 66 h 304"/>
                <a:gd name="T22" fmla="*/ 209 w 266"/>
                <a:gd name="T23" fmla="*/ 123 h 304"/>
                <a:gd name="T24" fmla="*/ 226 w 266"/>
                <a:gd name="T25" fmla="*/ 148 h 304"/>
                <a:gd name="T26" fmla="*/ 266 w 266"/>
                <a:gd name="T27" fmla="*/ 162 h 304"/>
                <a:gd name="T28" fmla="*/ 240 w 266"/>
                <a:gd name="T29" fmla="*/ 261 h 304"/>
                <a:gd name="T30" fmla="*/ 230 w 266"/>
                <a:gd name="T31" fmla="*/ 296 h 304"/>
                <a:gd name="T32" fmla="*/ 220 w 266"/>
                <a:gd name="T33" fmla="*/ 304 h 304"/>
                <a:gd name="T34" fmla="*/ 45 w 266"/>
                <a:gd name="T35" fmla="*/ 304 h 304"/>
                <a:gd name="T36" fmla="*/ 36 w 266"/>
                <a:gd name="T37" fmla="*/ 298 h 304"/>
                <a:gd name="T38" fmla="*/ 0 w 266"/>
                <a:gd name="T39" fmla="*/ 165 h 304"/>
                <a:gd name="T40" fmla="*/ 0 w 266"/>
                <a:gd name="T41" fmla="*/ 161 h 304"/>
                <a:gd name="T42" fmla="*/ 142 w 266"/>
                <a:gd name="T43" fmla="*/ 286 h 304"/>
                <a:gd name="T44" fmla="*/ 175 w 266"/>
                <a:gd name="T45" fmla="*/ 286 h 304"/>
                <a:gd name="T46" fmla="*/ 208 w 266"/>
                <a:gd name="T47" fmla="*/ 283 h 304"/>
                <a:gd name="T48" fmla="*/ 220 w 266"/>
                <a:gd name="T49" fmla="*/ 254 h 304"/>
                <a:gd name="T50" fmla="*/ 247 w 266"/>
                <a:gd name="T51" fmla="*/ 171 h 304"/>
                <a:gd name="T52" fmla="*/ 142 w 266"/>
                <a:gd name="T53" fmla="*/ 136 h 304"/>
                <a:gd name="T54" fmla="*/ 142 w 266"/>
                <a:gd name="T55" fmla="*/ 286 h 304"/>
                <a:gd name="T56" fmla="*/ 17 w 266"/>
                <a:gd name="T57" fmla="*/ 171 h 304"/>
                <a:gd name="T58" fmla="*/ 54 w 266"/>
                <a:gd name="T59" fmla="*/ 280 h 304"/>
                <a:gd name="T60" fmla="*/ 60 w 266"/>
                <a:gd name="T61" fmla="*/ 286 h 304"/>
                <a:gd name="T62" fmla="*/ 122 w 266"/>
                <a:gd name="T63" fmla="*/ 286 h 304"/>
                <a:gd name="T64" fmla="*/ 122 w 266"/>
                <a:gd name="T65" fmla="*/ 136 h 304"/>
                <a:gd name="T66" fmla="*/ 17 w 266"/>
                <a:gd name="T67" fmla="*/ 171 h 304"/>
                <a:gd name="T68" fmla="*/ 75 w 266"/>
                <a:gd name="T69" fmla="*/ 85 h 304"/>
                <a:gd name="T70" fmla="*/ 75 w 266"/>
                <a:gd name="T71" fmla="*/ 134 h 304"/>
                <a:gd name="T72" fmla="*/ 119 w 266"/>
                <a:gd name="T73" fmla="*/ 119 h 304"/>
                <a:gd name="T74" fmla="*/ 146 w 266"/>
                <a:gd name="T75" fmla="*/ 119 h 304"/>
                <a:gd name="T76" fmla="*/ 190 w 266"/>
                <a:gd name="T77" fmla="*/ 135 h 304"/>
                <a:gd name="T78" fmla="*/ 190 w 266"/>
                <a:gd name="T79" fmla="*/ 92 h 304"/>
                <a:gd name="T80" fmla="*/ 184 w 266"/>
                <a:gd name="T81" fmla="*/ 85 h 304"/>
                <a:gd name="T82" fmla="*/ 75 w 266"/>
                <a:gd name="T83" fmla="*/ 85 h 304"/>
                <a:gd name="T84" fmla="*/ 113 w 266"/>
                <a:gd name="T85" fmla="*/ 66 h 304"/>
                <a:gd name="T86" fmla="*/ 152 w 266"/>
                <a:gd name="T87" fmla="*/ 66 h 304"/>
                <a:gd name="T88" fmla="*/ 152 w 266"/>
                <a:gd name="T89" fmla="*/ 43 h 304"/>
                <a:gd name="T90" fmla="*/ 125 w 266"/>
                <a:gd name="T91" fmla="*/ 18 h 304"/>
                <a:gd name="T92" fmla="*/ 113 w 266"/>
                <a:gd name="T93" fmla="*/ 30 h 304"/>
                <a:gd name="T94" fmla="*/ 113 w 266"/>
                <a:gd name="T9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 h="304">
                  <a:moveTo>
                    <a:pt x="0" y="161"/>
                  </a:moveTo>
                  <a:cubicBezTo>
                    <a:pt x="16" y="156"/>
                    <a:pt x="32" y="150"/>
                    <a:pt x="48" y="145"/>
                  </a:cubicBezTo>
                  <a:cubicBezTo>
                    <a:pt x="55" y="142"/>
                    <a:pt x="57" y="139"/>
                    <a:pt x="57" y="132"/>
                  </a:cubicBezTo>
                  <a:cubicBezTo>
                    <a:pt x="56" y="110"/>
                    <a:pt x="57" y="89"/>
                    <a:pt x="57" y="66"/>
                  </a:cubicBezTo>
                  <a:cubicBezTo>
                    <a:pt x="95" y="66"/>
                    <a:pt x="95" y="66"/>
                    <a:pt x="95" y="66"/>
                  </a:cubicBezTo>
                  <a:cubicBezTo>
                    <a:pt x="95" y="51"/>
                    <a:pt x="95" y="37"/>
                    <a:pt x="95" y="22"/>
                  </a:cubicBezTo>
                  <a:cubicBezTo>
                    <a:pt x="95" y="6"/>
                    <a:pt x="101" y="0"/>
                    <a:pt x="117" y="0"/>
                  </a:cubicBezTo>
                  <a:cubicBezTo>
                    <a:pt x="126" y="0"/>
                    <a:pt x="134" y="0"/>
                    <a:pt x="142" y="0"/>
                  </a:cubicBezTo>
                  <a:cubicBezTo>
                    <a:pt x="166" y="0"/>
                    <a:pt x="170" y="4"/>
                    <a:pt x="170" y="28"/>
                  </a:cubicBezTo>
                  <a:cubicBezTo>
                    <a:pt x="170" y="40"/>
                    <a:pt x="170" y="52"/>
                    <a:pt x="170" y="66"/>
                  </a:cubicBezTo>
                  <a:cubicBezTo>
                    <a:pt x="209" y="66"/>
                    <a:pt x="209" y="66"/>
                    <a:pt x="209" y="66"/>
                  </a:cubicBezTo>
                  <a:cubicBezTo>
                    <a:pt x="209" y="85"/>
                    <a:pt x="208" y="104"/>
                    <a:pt x="209" y="123"/>
                  </a:cubicBezTo>
                  <a:cubicBezTo>
                    <a:pt x="209" y="146"/>
                    <a:pt x="205" y="140"/>
                    <a:pt x="226" y="148"/>
                  </a:cubicBezTo>
                  <a:cubicBezTo>
                    <a:pt x="239" y="153"/>
                    <a:pt x="252" y="157"/>
                    <a:pt x="266" y="162"/>
                  </a:cubicBezTo>
                  <a:cubicBezTo>
                    <a:pt x="257" y="195"/>
                    <a:pt x="248" y="228"/>
                    <a:pt x="240" y="261"/>
                  </a:cubicBezTo>
                  <a:cubicBezTo>
                    <a:pt x="236" y="272"/>
                    <a:pt x="233" y="284"/>
                    <a:pt x="230" y="296"/>
                  </a:cubicBezTo>
                  <a:cubicBezTo>
                    <a:pt x="229" y="302"/>
                    <a:pt x="226" y="304"/>
                    <a:pt x="220" y="304"/>
                  </a:cubicBezTo>
                  <a:cubicBezTo>
                    <a:pt x="161" y="304"/>
                    <a:pt x="103" y="304"/>
                    <a:pt x="45" y="304"/>
                  </a:cubicBezTo>
                  <a:cubicBezTo>
                    <a:pt x="42" y="304"/>
                    <a:pt x="36" y="301"/>
                    <a:pt x="36" y="298"/>
                  </a:cubicBezTo>
                  <a:cubicBezTo>
                    <a:pt x="23" y="253"/>
                    <a:pt x="12" y="209"/>
                    <a:pt x="0" y="165"/>
                  </a:cubicBezTo>
                  <a:cubicBezTo>
                    <a:pt x="0" y="164"/>
                    <a:pt x="0" y="163"/>
                    <a:pt x="0" y="161"/>
                  </a:cubicBezTo>
                  <a:moveTo>
                    <a:pt x="142" y="286"/>
                  </a:moveTo>
                  <a:cubicBezTo>
                    <a:pt x="154" y="286"/>
                    <a:pt x="164" y="286"/>
                    <a:pt x="175" y="286"/>
                  </a:cubicBezTo>
                  <a:cubicBezTo>
                    <a:pt x="186" y="286"/>
                    <a:pt x="200" y="289"/>
                    <a:pt x="208" y="283"/>
                  </a:cubicBezTo>
                  <a:cubicBezTo>
                    <a:pt x="215" y="278"/>
                    <a:pt x="216" y="264"/>
                    <a:pt x="220" y="254"/>
                  </a:cubicBezTo>
                  <a:cubicBezTo>
                    <a:pt x="229" y="226"/>
                    <a:pt x="238" y="199"/>
                    <a:pt x="247" y="171"/>
                  </a:cubicBezTo>
                  <a:cubicBezTo>
                    <a:pt x="211" y="159"/>
                    <a:pt x="176" y="147"/>
                    <a:pt x="142" y="136"/>
                  </a:cubicBezTo>
                  <a:lnTo>
                    <a:pt x="142" y="286"/>
                  </a:lnTo>
                  <a:close/>
                  <a:moveTo>
                    <a:pt x="17" y="171"/>
                  </a:moveTo>
                  <a:cubicBezTo>
                    <a:pt x="30" y="208"/>
                    <a:pt x="42" y="244"/>
                    <a:pt x="54" y="280"/>
                  </a:cubicBezTo>
                  <a:cubicBezTo>
                    <a:pt x="55" y="283"/>
                    <a:pt x="58" y="285"/>
                    <a:pt x="60" y="286"/>
                  </a:cubicBezTo>
                  <a:cubicBezTo>
                    <a:pt x="80" y="286"/>
                    <a:pt x="101" y="286"/>
                    <a:pt x="122" y="286"/>
                  </a:cubicBezTo>
                  <a:cubicBezTo>
                    <a:pt x="122" y="136"/>
                    <a:pt x="122" y="136"/>
                    <a:pt x="122" y="136"/>
                  </a:cubicBezTo>
                  <a:cubicBezTo>
                    <a:pt x="87" y="147"/>
                    <a:pt x="53" y="159"/>
                    <a:pt x="17" y="171"/>
                  </a:cubicBezTo>
                  <a:moveTo>
                    <a:pt x="75" y="85"/>
                  </a:moveTo>
                  <a:cubicBezTo>
                    <a:pt x="75" y="134"/>
                    <a:pt x="75" y="134"/>
                    <a:pt x="75" y="134"/>
                  </a:cubicBezTo>
                  <a:cubicBezTo>
                    <a:pt x="90" y="129"/>
                    <a:pt x="105" y="125"/>
                    <a:pt x="119" y="119"/>
                  </a:cubicBezTo>
                  <a:cubicBezTo>
                    <a:pt x="128" y="115"/>
                    <a:pt x="136" y="115"/>
                    <a:pt x="146" y="119"/>
                  </a:cubicBezTo>
                  <a:cubicBezTo>
                    <a:pt x="160" y="125"/>
                    <a:pt x="174" y="129"/>
                    <a:pt x="190" y="135"/>
                  </a:cubicBezTo>
                  <a:cubicBezTo>
                    <a:pt x="190" y="119"/>
                    <a:pt x="190" y="106"/>
                    <a:pt x="190" y="92"/>
                  </a:cubicBezTo>
                  <a:cubicBezTo>
                    <a:pt x="190" y="90"/>
                    <a:pt x="186" y="85"/>
                    <a:pt x="184" y="85"/>
                  </a:cubicBezTo>
                  <a:cubicBezTo>
                    <a:pt x="148" y="85"/>
                    <a:pt x="112" y="85"/>
                    <a:pt x="75" y="85"/>
                  </a:cubicBezTo>
                  <a:moveTo>
                    <a:pt x="113" y="66"/>
                  </a:moveTo>
                  <a:cubicBezTo>
                    <a:pt x="152" y="66"/>
                    <a:pt x="152" y="66"/>
                    <a:pt x="152" y="66"/>
                  </a:cubicBezTo>
                  <a:cubicBezTo>
                    <a:pt x="152" y="43"/>
                    <a:pt x="152" y="43"/>
                    <a:pt x="152" y="43"/>
                  </a:cubicBezTo>
                  <a:cubicBezTo>
                    <a:pt x="152" y="18"/>
                    <a:pt x="151" y="17"/>
                    <a:pt x="125" y="18"/>
                  </a:cubicBezTo>
                  <a:cubicBezTo>
                    <a:pt x="117" y="19"/>
                    <a:pt x="113" y="22"/>
                    <a:pt x="113" y="30"/>
                  </a:cubicBezTo>
                  <a:cubicBezTo>
                    <a:pt x="113" y="41"/>
                    <a:pt x="113" y="53"/>
                    <a:pt x="113" y="6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6" name="Oval 6"/>
            <p:cNvSpPr>
              <a:spLocks noChangeArrowheads="1"/>
            </p:cNvSpPr>
            <p:nvPr userDrawn="1"/>
          </p:nvSpPr>
          <p:spPr bwMode="auto">
            <a:xfrm>
              <a:off x="1674813" y="2546350"/>
              <a:ext cx="4202113" cy="4203700"/>
            </a:xfrm>
            <a:prstGeom prst="ellipse">
              <a:avLst/>
            </a:prstGeom>
            <a:noFill/>
            <a:ln w="508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458597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White 4">
    <p:spTree>
      <p:nvGrpSpPr>
        <p:cNvPr id="1" name=""/>
        <p:cNvGrpSpPr/>
        <p:nvPr/>
      </p:nvGrpSpPr>
      <p:grpSpPr>
        <a:xfrm>
          <a:off x="0" y="0"/>
          <a:ext cx="0" cy="0"/>
          <a:chOff x="0" y="0"/>
          <a:chExt cx="0" cy="0"/>
        </a:xfrm>
      </p:grpSpPr>
      <p:sp>
        <p:nvSpPr>
          <p:cNvPr id="2" name="Title 1"/>
          <p:cNvSpPr>
            <a:spLocks noGrp="1"/>
          </p:cNvSpPr>
          <p:nvPr>
            <p:ph type="ctrTitle"/>
          </p:nvPr>
        </p:nvSpPr>
        <p:spPr>
          <a:xfrm>
            <a:off x="389879" y="8060400"/>
            <a:ext cx="6753871" cy="14637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lang="en-GB" sz="3000" cap="all" spc="100" baseline="0" dirty="0">
                <a:solidFill>
                  <a:schemeClr val="tx2"/>
                </a:solidFill>
              </a:defRPr>
            </a:lvl1pPr>
          </a:lstStyle>
          <a:p>
            <a:pPr lvl="0"/>
            <a:r>
              <a:rPr lang="en-US" smtClean="0"/>
              <a:t>Click to edit Master title style</a:t>
            </a:r>
            <a:endParaRPr lang="en-GB" dirty="0"/>
          </a:p>
        </p:txBody>
      </p:sp>
      <p:grpSp>
        <p:nvGrpSpPr>
          <p:cNvPr id="8" name="Grupp 7"/>
          <p:cNvGrpSpPr/>
          <p:nvPr userDrawn="1"/>
        </p:nvGrpSpPr>
        <p:grpSpPr>
          <a:xfrm>
            <a:off x="1700213" y="2559050"/>
            <a:ext cx="4178300" cy="4179888"/>
            <a:chOff x="1700213" y="2559050"/>
            <a:chExt cx="4178300" cy="4179888"/>
          </a:xfrm>
        </p:grpSpPr>
        <p:sp>
          <p:nvSpPr>
            <p:cNvPr id="5" name="Freeform 5"/>
            <p:cNvSpPr>
              <a:spLocks noEditPoints="1"/>
            </p:cNvSpPr>
            <p:nvPr userDrawn="1"/>
          </p:nvSpPr>
          <p:spPr bwMode="auto">
            <a:xfrm>
              <a:off x="2408238" y="3935413"/>
              <a:ext cx="2760663" cy="1549400"/>
            </a:xfrm>
            <a:custGeom>
              <a:avLst/>
              <a:gdLst>
                <a:gd name="T0" fmla="*/ 96 w 335"/>
                <a:gd name="T1" fmla="*/ 150 h 188"/>
                <a:gd name="T2" fmla="*/ 22 w 335"/>
                <a:gd name="T3" fmla="*/ 151 h 188"/>
                <a:gd name="T4" fmla="*/ 1 w 335"/>
                <a:gd name="T5" fmla="*/ 124 h 188"/>
                <a:gd name="T6" fmla="*/ 18 w 335"/>
                <a:gd name="T7" fmla="*/ 0 h 188"/>
                <a:gd name="T8" fmla="*/ 256 w 335"/>
                <a:gd name="T9" fmla="*/ 17 h 188"/>
                <a:gd name="T10" fmla="*/ 313 w 335"/>
                <a:gd name="T11" fmla="*/ 32 h 188"/>
                <a:gd name="T12" fmla="*/ 335 w 335"/>
                <a:gd name="T13" fmla="*/ 125 h 188"/>
                <a:gd name="T14" fmla="*/ 307 w 335"/>
                <a:gd name="T15" fmla="*/ 143 h 188"/>
                <a:gd name="T16" fmla="*/ 228 w 335"/>
                <a:gd name="T17" fmla="*/ 149 h 188"/>
                <a:gd name="T18" fmla="*/ 180 w 335"/>
                <a:gd name="T19" fmla="*/ 140 h 188"/>
                <a:gd name="T20" fmla="*/ 101 w 335"/>
                <a:gd name="T21" fmla="*/ 140 h 188"/>
                <a:gd name="T22" fmla="*/ 19 w 335"/>
                <a:gd name="T23" fmla="*/ 125 h 188"/>
                <a:gd name="T24" fmla="*/ 27 w 335"/>
                <a:gd name="T25" fmla="*/ 118 h 188"/>
                <a:gd name="T26" fmla="*/ 108 w 335"/>
                <a:gd name="T27" fmla="*/ 118 h 188"/>
                <a:gd name="T28" fmla="*/ 198 w 335"/>
                <a:gd name="T29" fmla="*/ 125 h 188"/>
                <a:gd name="T30" fmla="*/ 241 w 335"/>
                <a:gd name="T31" fmla="*/ 103 h 188"/>
                <a:gd name="T32" fmla="*/ 229 w 335"/>
                <a:gd name="T33" fmla="*/ 15 h 188"/>
                <a:gd name="T34" fmla="*/ 15 w 335"/>
                <a:gd name="T35" fmla="*/ 28 h 188"/>
                <a:gd name="T36" fmla="*/ 19 w 335"/>
                <a:gd name="T37" fmla="*/ 125 h 188"/>
                <a:gd name="T38" fmla="*/ 258 w 335"/>
                <a:gd name="T39" fmla="*/ 47 h 188"/>
                <a:gd name="T40" fmla="*/ 319 w 335"/>
                <a:gd name="T41" fmla="*/ 78 h 188"/>
                <a:gd name="T42" fmla="*/ 288 w 335"/>
                <a:gd name="T43" fmla="*/ 141 h 188"/>
                <a:gd name="T44" fmla="*/ 241 w 335"/>
                <a:gd name="T45" fmla="*/ 140 h 188"/>
                <a:gd name="T46" fmla="*/ 288 w 335"/>
                <a:gd name="T47" fmla="*/ 141 h 188"/>
                <a:gd name="T48" fmla="*/ 141 w 335"/>
                <a:gd name="T49" fmla="*/ 164 h 188"/>
                <a:gd name="T50" fmla="*/ 139 w 335"/>
                <a:gd name="T51" fmla="*/ 116 h 188"/>
                <a:gd name="T52" fmla="*/ 58 w 335"/>
                <a:gd name="T53" fmla="*/ 164 h 188"/>
                <a:gd name="T54" fmla="*/ 59 w 335"/>
                <a:gd name="T55" fmla="*/ 116 h 188"/>
                <a:gd name="T56" fmla="*/ 58 w 335"/>
                <a:gd name="T57" fmla="*/ 164 h 188"/>
                <a:gd name="T58" fmla="*/ 263 w 335"/>
                <a:gd name="T59" fmla="*/ 94 h 188"/>
                <a:gd name="T60" fmla="*/ 264 w 335"/>
                <a:gd name="T61" fmla="*/ 101 h 188"/>
                <a:gd name="T62" fmla="*/ 319 w 335"/>
                <a:gd name="T63" fmla="*/ 1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188">
                  <a:moveTo>
                    <a:pt x="98" y="141"/>
                  </a:moveTo>
                  <a:cubicBezTo>
                    <a:pt x="97" y="144"/>
                    <a:pt x="96" y="147"/>
                    <a:pt x="96" y="150"/>
                  </a:cubicBezTo>
                  <a:cubicBezTo>
                    <a:pt x="91" y="167"/>
                    <a:pt x="77" y="178"/>
                    <a:pt x="60" y="179"/>
                  </a:cubicBezTo>
                  <a:cubicBezTo>
                    <a:pt x="42" y="179"/>
                    <a:pt x="27" y="168"/>
                    <a:pt x="22" y="151"/>
                  </a:cubicBezTo>
                  <a:cubicBezTo>
                    <a:pt x="20" y="144"/>
                    <a:pt x="18" y="140"/>
                    <a:pt x="10" y="138"/>
                  </a:cubicBezTo>
                  <a:cubicBezTo>
                    <a:pt x="6" y="137"/>
                    <a:pt x="1" y="129"/>
                    <a:pt x="1" y="124"/>
                  </a:cubicBezTo>
                  <a:cubicBezTo>
                    <a:pt x="0" y="88"/>
                    <a:pt x="0" y="52"/>
                    <a:pt x="0" y="17"/>
                  </a:cubicBezTo>
                  <a:cubicBezTo>
                    <a:pt x="1" y="6"/>
                    <a:pt x="6" y="0"/>
                    <a:pt x="18" y="0"/>
                  </a:cubicBezTo>
                  <a:cubicBezTo>
                    <a:pt x="92" y="0"/>
                    <a:pt x="166" y="0"/>
                    <a:pt x="240" y="0"/>
                  </a:cubicBezTo>
                  <a:cubicBezTo>
                    <a:pt x="251" y="0"/>
                    <a:pt x="256" y="6"/>
                    <a:pt x="256" y="17"/>
                  </a:cubicBezTo>
                  <a:cubicBezTo>
                    <a:pt x="257" y="21"/>
                    <a:pt x="256" y="26"/>
                    <a:pt x="256" y="32"/>
                  </a:cubicBezTo>
                  <a:cubicBezTo>
                    <a:pt x="313" y="32"/>
                    <a:pt x="313" y="32"/>
                    <a:pt x="313" y="32"/>
                  </a:cubicBezTo>
                  <a:cubicBezTo>
                    <a:pt x="335" y="32"/>
                    <a:pt x="335" y="32"/>
                    <a:pt x="335" y="53"/>
                  </a:cubicBezTo>
                  <a:cubicBezTo>
                    <a:pt x="335" y="77"/>
                    <a:pt x="335" y="101"/>
                    <a:pt x="335" y="125"/>
                  </a:cubicBezTo>
                  <a:cubicBezTo>
                    <a:pt x="335" y="139"/>
                    <a:pt x="333" y="140"/>
                    <a:pt x="319" y="140"/>
                  </a:cubicBezTo>
                  <a:cubicBezTo>
                    <a:pt x="315" y="140"/>
                    <a:pt x="310" y="140"/>
                    <a:pt x="307" y="143"/>
                  </a:cubicBezTo>
                  <a:cubicBezTo>
                    <a:pt x="301" y="152"/>
                    <a:pt x="296" y="164"/>
                    <a:pt x="287" y="171"/>
                  </a:cubicBezTo>
                  <a:cubicBezTo>
                    <a:pt x="266" y="188"/>
                    <a:pt x="234" y="176"/>
                    <a:pt x="228" y="149"/>
                  </a:cubicBezTo>
                  <a:cubicBezTo>
                    <a:pt x="226" y="142"/>
                    <a:pt x="223" y="140"/>
                    <a:pt x="217" y="140"/>
                  </a:cubicBezTo>
                  <a:cubicBezTo>
                    <a:pt x="205" y="141"/>
                    <a:pt x="192" y="140"/>
                    <a:pt x="180" y="140"/>
                  </a:cubicBezTo>
                  <a:cubicBezTo>
                    <a:pt x="176" y="163"/>
                    <a:pt x="164" y="178"/>
                    <a:pt x="141" y="178"/>
                  </a:cubicBezTo>
                  <a:cubicBezTo>
                    <a:pt x="117" y="179"/>
                    <a:pt x="105" y="164"/>
                    <a:pt x="101" y="140"/>
                  </a:cubicBezTo>
                  <a:cubicBezTo>
                    <a:pt x="100" y="140"/>
                    <a:pt x="99" y="141"/>
                    <a:pt x="98" y="141"/>
                  </a:cubicBezTo>
                  <a:moveTo>
                    <a:pt x="19" y="125"/>
                  </a:moveTo>
                  <a:cubicBezTo>
                    <a:pt x="20" y="125"/>
                    <a:pt x="21" y="125"/>
                    <a:pt x="22" y="124"/>
                  </a:cubicBezTo>
                  <a:cubicBezTo>
                    <a:pt x="24" y="122"/>
                    <a:pt x="25" y="120"/>
                    <a:pt x="27" y="118"/>
                  </a:cubicBezTo>
                  <a:cubicBezTo>
                    <a:pt x="43" y="96"/>
                    <a:pt x="73" y="96"/>
                    <a:pt x="90" y="118"/>
                  </a:cubicBezTo>
                  <a:cubicBezTo>
                    <a:pt x="97" y="128"/>
                    <a:pt x="101" y="128"/>
                    <a:pt x="108" y="118"/>
                  </a:cubicBezTo>
                  <a:cubicBezTo>
                    <a:pt x="123" y="99"/>
                    <a:pt x="151" y="95"/>
                    <a:pt x="166" y="113"/>
                  </a:cubicBezTo>
                  <a:cubicBezTo>
                    <a:pt x="176" y="125"/>
                    <a:pt x="186" y="126"/>
                    <a:pt x="198" y="125"/>
                  </a:cubicBezTo>
                  <a:cubicBezTo>
                    <a:pt x="205" y="125"/>
                    <a:pt x="211" y="125"/>
                    <a:pt x="218" y="125"/>
                  </a:cubicBezTo>
                  <a:cubicBezTo>
                    <a:pt x="229" y="125"/>
                    <a:pt x="241" y="114"/>
                    <a:pt x="241" y="103"/>
                  </a:cubicBezTo>
                  <a:cubicBezTo>
                    <a:pt x="242" y="78"/>
                    <a:pt x="241" y="52"/>
                    <a:pt x="242" y="27"/>
                  </a:cubicBezTo>
                  <a:cubicBezTo>
                    <a:pt x="242" y="19"/>
                    <a:pt x="238" y="15"/>
                    <a:pt x="229" y="15"/>
                  </a:cubicBezTo>
                  <a:cubicBezTo>
                    <a:pt x="162" y="15"/>
                    <a:pt x="95" y="15"/>
                    <a:pt x="28" y="15"/>
                  </a:cubicBezTo>
                  <a:cubicBezTo>
                    <a:pt x="19" y="15"/>
                    <a:pt x="15" y="19"/>
                    <a:pt x="15" y="28"/>
                  </a:cubicBezTo>
                  <a:cubicBezTo>
                    <a:pt x="15" y="56"/>
                    <a:pt x="15" y="84"/>
                    <a:pt x="15" y="113"/>
                  </a:cubicBezTo>
                  <a:cubicBezTo>
                    <a:pt x="15" y="117"/>
                    <a:pt x="17" y="121"/>
                    <a:pt x="19" y="125"/>
                  </a:cubicBezTo>
                  <a:moveTo>
                    <a:pt x="319" y="47"/>
                  </a:moveTo>
                  <a:cubicBezTo>
                    <a:pt x="258" y="47"/>
                    <a:pt x="258" y="47"/>
                    <a:pt x="258" y="47"/>
                  </a:cubicBezTo>
                  <a:cubicBezTo>
                    <a:pt x="258" y="78"/>
                    <a:pt x="258" y="78"/>
                    <a:pt x="258" y="78"/>
                  </a:cubicBezTo>
                  <a:cubicBezTo>
                    <a:pt x="319" y="78"/>
                    <a:pt x="319" y="78"/>
                    <a:pt x="319" y="78"/>
                  </a:cubicBezTo>
                  <a:lnTo>
                    <a:pt x="319" y="47"/>
                  </a:lnTo>
                  <a:close/>
                  <a:moveTo>
                    <a:pt x="288" y="141"/>
                  </a:moveTo>
                  <a:cubicBezTo>
                    <a:pt x="289" y="127"/>
                    <a:pt x="279" y="117"/>
                    <a:pt x="266" y="116"/>
                  </a:cubicBezTo>
                  <a:cubicBezTo>
                    <a:pt x="253" y="116"/>
                    <a:pt x="241" y="127"/>
                    <a:pt x="241" y="140"/>
                  </a:cubicBezTo>
                  <a:cubicBezTo>
                    <a:pt x="241" y="153"/>
                    <a:pt x="251" y="163"/>
                    <a:pt x="264" y="164"/>
                  </a:cubicBezTo>
                  <a:cubicBezTo>
                    <a:pt x="278" y="164"/>
                    <a:pt x="288" y="154"/>
                    <a:pt x="288" y="141"/>
                  </a:cubicBezTo>
                  <a:moveTo>
                    <a:pt x="117" y="141"/>
                  </a:moveTo>
                  <a:cubicBezTo>
                    <a:pt x="117" y="154"/>
                    <a:pt x="128" y="164"/>
                    <a:pt x="141" y="164"/>
                  </a:cubicBezTo>
                  <a:cubicBezTo>
                    <a:pt x="154" y="163"/>
                    <a:pt x="164" y="152"/>
                    <a:pt x="164" y="140"/>
                  </a:cubicBezTo>
                  <a:cubicBezTo>
                    <a:pt x="164" y="127"/>
                    <a:pt x="153" y="116"/>
                    <a:pt x="139" y="116"/>
                  </a:cubicBezTo>
                  <a:cubicBezTo>
                    <a:pt x="127" y="117"/>
                    <a:pt x="116" y="128"/>
                    <a:pt x="117" y="141"/>
                  </a:cubicBezTo>
                  <a:moveTo>
                    <a:pt x="58" y="164"/>
                  </a:moveTo>
                  <a:cubicBezTo>
                    <a:pt x="71" y="164"/>
                    <a:pt x="82" y="153"/>
                    <a:pt x="82" y="140"/>
                  </a:cubicBezTo>
                  <a:cubicBezTo>
                    <a:pt x="82" y="128"/>
                    <a:pt x="71" y="117"/>
                    <a:pt x="59" y="116"/>
                  </a:cubicBezTo>
                  <a:cubicBezTo>
                    <a:pt x="46" y="116"/>
                    <a:pt x="35" y="127"/>
                    <a:pt x="35" y="140"/>
                  </a:cubicBezTo>
                  <a:cubicBezTo>
                    <a:pt x="35" y="154"/>
                    <a:pt x="45" y="163"/>
                    <a:pt x="58" y="164"/>
                  </a:cubicBezTo>
                  <a:moveTo>
                    <a:pt x="319" y="93"/>
                  </a:moveTo>
                  <a:cubicBezTo>
                    <a:pt x="300" y="93"/>
                    <a:pt x="281" y="93"/>
                    <a:pt x="263" y="94"/>
                  </a:cubicBezTo>
                  <a:cubicBezTo>
                    <a:pt x="261" y="94"/>
                    <a:pt x="259" y="96"/>
                    <a:pt x="257" y="97"/>
                  </a:cubicBezTo>
                  <a:cubicBezTo>
                    <a:pt x="259" y="99"/>
                    <a:pt x="261" y="101"/>
                    <a:pt x="264" y="101"/>
                  </a:cubicBezTo>
                  <a:cubicBezTo>
                    <a:pt x="276" y="102"/>
                    <a:pt x="288" y="106"/>
                    <a:pt x="295" y="117"/>
                  </a:cubicBezTo>
                  <a:cubicBezTo>
                    <a:pt x="301" y="127"/>
                    <a:pt x="309" y="127"/>
                    <a:pt x="319" y="124"/>
                  </a:cubicBezTo>
                  <a:lnTo>
                    <a:pt x="319" y="9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6" name="Oval 6"/>
            <p:cNvSpPr>
              <a:spLocks noChangeArrowheads="1"/>
            </p:cNvSpPr>
            <p:nvPr userDrawn="1"/>
          </p:nvSpPr>
          <p:spPr bwMode="auto">
            <a:xfrm>
              <a:off x="1700213" y="2559050"/>
              <a:ext cx="4178300" cy="4179888"/>
            </a:xfrm>
            <a:prstGeom prst="ellipse">
              <a:avLst/>
            </a:prstGeom>
            <a:noFill/>
            <a:ln w="4921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0447180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82" name="Rectangle 14"/>
          <p:cNvSpPr>
            <a:spLocks noGrp="1" noChangeArrowheads="1"/>
          </p:cNvSpPr>
          <p:nvPr>
            <p:ph type="title"/>
          </p:nvPr>
        </p:nvSpPr>
        <p:spPr bwMode="auto">
          <a:xfrm>
            <a:off x="378063" y="824175"/>
            <a:ext cx="6805137" cy="111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TEXT</a:t>
            </a:r>
            <a:endParaRPr lang="da-DK" dirty="0" smtClean="0"/>
          </a:p>
        </p:txBody>
      </p:sp>
      <p:sp>
        <p:nvSpPr>
          <p:cNvPr id="442383" name="Rectangle 15"/>
          <p:cNvSpPr>
            <a:spLocks noGrp="1" noChangeArrowheads="1"/>
          </p:cNvSpPr>
          <p:nvPr>
            <p:ph type="body" idx="1"/>
          </p:nvPr>
        </p:nvSpPr>
        <p:spPr bwMode="auto">
          <a:xfrm>
            <a:off x="378063" y="2141538"/>
            <a:ext cx="6805137" cy="794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3" name="Picture 2"/>
          <p:cNvPicPr>
            <a:picLocks/>
          </p:cNvPicPr>
          <p:nvPr userDrawn="1"/>
        </p:nvPicPr>
        <p:blipFill>
          <a:blip r:embed="rId15"/>
          <a:stretch>
            <a:fillRect/>
          </a:stretch>
        </p:blipFill>
        <p:spPr>
          <a:xfrm>
            <a:off x="10800" y="500400"/>
            <a:ext cx="7545293" cy="201600"/>
          </a:xfrm>
          <a:prstGeom prst="rect">
            <a:avLst/>
          </a:prstGeom>
        </p:spPr>
      </p:pic>
      <p:pic>
        <p:nvPicPr>
          <p:cNvPr id="9" name="Bildobjekt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16000" y="162000"/>
            <a:ext cx="1130519" cy="3204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2" r:id="rId2"/>
    <p:sldLayoutId id="2147483672" r:id="rId3"/>
    <p:sldLayoutId id="2147483665" r:id="rId4"/>
    <p:sldLayoutId id="2147483666" r:id="rId5"/>
    <p:sldLayoutId id="2147483671" r:id="rId6"/>
    <p:sldLayoutId id="2147483670" r:id="rId7"/>
    <p:sldLayoutId id="2147483667" r:id="rId8"/>
    <p:sldLayoutId id="2147483668" r:id="rId9"/>
    <p:sldLayoutId id="2147483652" r:id="rId10"/>
    <p:sldLayoutId id="2147483657" r:id="rId11"/>
    <p:sldLayoutId id="2147483669" r:id="rId12"/>
    <p:sldLayoutId id="2147483660" r:id="rId13"/>
  </p:sldLayoutIdLst>
  <p:timing>
    <p:tnLst>
      <p:par>
        <p:cTn id="1" dur="indefinite" restart="never" nodeType="tmRoot"/>
      </p:par>
    </p:tnLst>
  </p:timing>
  <p:txStyles>
    <p:titleStyle>
      <a:lvl1pPr algn="l" rtl="0" eaLnBrk="1" fontAlgn="base" hangingPunct="1">
        <a:spcBef>
          <a:spcPct val="0"/>
        </a:spcBef>
        <a:spcAft>
          <a:spcPct val="0"/>
        </a:spcAft>
        <a:defRPr sz="2400" b="0">
          <a:solidFill>
            <a:schemeClr val="tx1"/>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2pPr>
      <a:lvl3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3pPr>
      <a:lvl4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4pPr>
      <a:lvl5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5pPr>
      <a:lvl6pPr marL="4572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6pPr>
      <a:lvl7pPr marL="9144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7pPr>
      <a:lvl8pPr marL="13716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8pPr>
      <a:lvl9pPr marL="18288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9pPr>
    </p:titleStyle>
    <p:bodyStyle>
      <a:lvl1pPr marL="180975" indent="-180975" algn="l" rtl="0" eaLnBrk="1" fontAlgn="base" hangingPunct="1">
        <a:spcBef>
          <a:spcPct val="20000"/>
        </a:spcBef>
        <a:spcAft>
          <a:spcPct val="0"/>
        </a:spcAft>
        <a:buClr>
          <a:schemeClr val="tx2"/>
        </a:buClr>
        <a:buFont typeface="Wingdings" panose="05000000000000000000" pitchFamily="2" charset="2"/>
        <a:buChar char="§"/>
        <a:defRPr>
          <a:solidFill>
            <a:schemeClr val="tx1"/>
          </a:solidFill>
          <a:latin typeface="+mn-lt"/>
          <a:ea typeface="+mn-ea"/>
          <a:cs typeface="+mn-cs"/>
        </a:defRPr>
      </a:lvl1pPr>
      <a:lvl2pPr marL="361950" indent="-180975" algn="l" rtl="0" eaLnBrk="1" fontAlgn="base" hangingPunct="1">
        <a:spcBef>
          <a:spcPct val="20000"/>
        </a:spcBef>
        <a:spcAft>
          <a:spcPct val="0"/>
        </a:spcAft>
        <a:buClr>
          <a:schemeClr val="accent1"/>
        </a:buClr>
        <a:buFont typeface="Wingdings" panose="05000000000000000000" pitchFamily="2" charset="2"/>
        <a:buChar char="§"/>
        <a:defRPr sz="1600">
          <a:solidFill>
            <a:schemeClr val="tx1"/>
          </a:solidFill>
          <a:latin typeface="+mn-lt"/>
          <a:ea typeface="+mn-ea"/>
        </a:defRPr>
      </a:lvl2pPr>
      <a:lvl3pPr marL="533400" indent="-171450" algn="l" rtl="0" eaLnBrk="1" fontAlgn="base" hangingPunct="1">
        <a:spcBef>
          <a:spcPct val="20000"/>
        </a:spcBef>
        <a:spcAft>
          <a:spcPct val="0"/>
        </a:spcAft>
        <a:buClr>
          <a:schemeClr val="accent1"/>
        </a:buClr>
        <a:buFont typeface="Segoe UI" panose="020B0502040204020203" pitchFamily="34" charset="0"/>
        <a:buChar char="−"/>
        <a:defRPr sz="1400">
          <a:solidFill>
            <a:schemeClr val="tx1"/>
          </a:solidFill>
          <a:latin typeface="+mn-lt"/>
          <a:ea typeface="+mn-ea"/>
        </a:defRPr>
      </a:lvl3pPr>
      <a:lvl4pPr marL="715963" indent="-182563" algn="l" rtl="0" eaLnBrk="1" fontAlgn="base" hangingPunct="1">
        <a:spcBef>
          <a:spcPct val="20000"/>
        </a:spcBef>
        <a:spcAft>
          <a:spcPct val="0"/>
        </a:spcAft>
        <a:buClr>
          <a:schemeClr val="accent1"/>
        </a:buClr>
        <a:buFont typeface="Segoe UI" panose="020B0502040204020203" pitchFamily="34" charset="0"/>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0.jp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7561263" cy="10693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mn-lt"/>
              <a:ea typeface="ヒラギノ角ゴ Pro W3" pitchFamily="-112"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695" y="7858541"/>
            <a:ext cx="1163546" cy="1484243"/>
          </a:xfrm>
          <a:prstGeom prst="rect">
            <a:avLst/>
          </a:prstGeom>
          <a:ln>
            <a:noFill/>
          </a:ln>
        </p:spPr>
      </p:pic>
      <p:sp>
        <p:nvSpPr>
          <p:cNvPr id="9" name="TextBox 8"/>
          <p:cNvSpPr txBox="1"/>
          <p:nvPr/>
        </p:nvSpPr>
        <p:spPr>
          <a:xfrm>
            <a:off x="2822713" y="7941113"/>
            <a:ext cx="3922644" cy="1631216"/>
          </a:xfrm>
          <a:prstGeom prst="rect">
            <a:avLst/>
          </a:prstGeom>
          <a:no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This is our </a:t>
            </a:r>
            <a:r>
              <a:rPr lang="en-US" sz="1400" b="1" dirty="0" smtClean="0">
                <a:latin typeface="Segoe UI" panose="020B0502040204020203" pitchFamily="34" charset="0"/>
                <a:cs typeface="Segoe UI" panose="020B0502040204020203" pitchFamily="34" charset="0"/>
              </a:rPr>
              <a:t>Communication on Progress </a:t>
            </a:r>
            <a:r>
              <a:rPr lang="en-US" sz="1400" dirty="0" smtClean="0">
                <a:latin typeface="Segoe UI" panose="020B0502040204020203" pitchFamily="34" charset="0"/>
                <a:cs typeface="Segoe UI" panose="020B0502040204020203" pitchFamily="34" charset="0"/>
              </a:rPr>
              <a:t>2019 in implementing the principles of the </a:t>
            </a:r>
            <a:r>
              <a:rPr lang="en-US" sz="1400" b="1" dirty="0" smtClean="0">
                <a:latin typeface="Segoe UI" panose="020B0502040204020203" pitchFamily="34" charset="0"/>
                <a:cs typeface="Segoe UI" panose="020B0502040204020203" pitchFamily="34" charset="0"/>
              </a:rPr>
              <a:t>United Nations Global Compact </a:t>
            </a:r>
            <a:r>
              <a:rPr lang="en-US" sz="1400" dirty="0" smtClean="0">
                <a:latin typeface="Segoe UI" panose="020B0502040204020203" pitchFamily="34" charset="0"/>
                <a:cs typeface="Segoe UI" panose="020B0502040204020203" pitchFamily="34" charset="0"/>
              </a:rPr>
              <a:t>and supporting broader UN Goals.</a:t>
            </a:r>
          </a:p>
          <a:p>
            <a:pPr algn="ctr"/>
            <a:endParaRPr lang="en-US" sz="1400" dirty="0" smtClean="0">
              <a:latin typeface="Segoe UI" panose="020B0502040204020203" pitchFamily="34" charset="0"/>
              <a:cs typeface="Segoe UI" panose="020B0502040204020203" pitchFamily="34" charset="0"/>
            </a:endParaRPr>
          </a:p>
          <a:p>
            <a:pPr algn="ctr"/>
            <a:r>
              <a:rPr lang="en-US" sz="1400" dirty="0" smtClean="0">
                <a:latin typeface="Segoe UI" panose="020B0502040204020203" pitchFamily="34" charset="0"/>
                <a:cs typeface="Segoe UI" panose="020B0502040204020203" pitchFamily="34" charset="0"/>
              </a:rPr>
              <a:t>We welcome feedback on its contents</a:t>
            </a:r>
          </a:p>
          <a:p>
            <a:endParaRPr lang="en-US" sz="1600" dirty="0" smtClean="0">
              <a:latin typeface="+mn-lt"/>
            </a:endParaRPr>
          </a:p>
        </p:txBody>
      </p:sp>
      <p:pic>
        <p:nvPicPr>
          <p:cNvPr id="5" name="Picture 4"/>
          <p:cNvPicPr>
            <a:picLocks noChangeAspect="1"/>
          </p:cNvPicPr>
          <p:nvPr/>
        </p:nvPicPr>
        <p:blipFill rotWithShape="1">
          <a:blip r:embed="rId3"/>
          <a:srcRect l="29961" t="33862"/>
          <a:stretch/>
        </p:blipFill>
        <p:spPr>
          <a:xfrm>
            <a:off x="0" y="0"/>
            <a:ext cx="4589023" cy="4333461"/>
          </a:xfrm>
          <a:prstGeom prst="rect">
            <a:avLst/>
          </a:prstGeom>
        </p:spPr>
      </p:pic>
      <p:grpSp>
        <p:nvGrpSpPr>
          <p:cNvPr id="31" name="Group 30"/>
          <p:cNvGrpSpPr/>
          <p:nvPr/>
        </p:nvGrpSpPr>
        <p:grpSpPr>
          <a:xfrm>
            <a:off x="3061254" y="1550503"/>
            <a:ext cx="4115698" cy="4633442"/>
            <a:chOff x="2849217" y="5176749"/>
            <a:chExt cx="4528164" cy="5009354"/>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055" y="8761035"/>
              <a:ext cx="1183124" cy="11513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9217" y="8995836"/>
              <a:ext cx="1216282" cy="118142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9647" y="8251486"/>
              <a:ext cx="1049169" cy="101909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2641" y="7312151"/>
              <a:ext cx="548169" cy="53245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498" y="8006867"/>
              <a:ext cx="631385" cy="54978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8187" y="9189497"/>
              <a:ext cx="804659" cy="743092"/>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83207" y="6489245"/>
              <a:ext cx="864689" cy="6794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3460" y="9426320"/>
              <a:ext cx="665277" cy="563279"/>
            </a:xfrm>
            <a:prstGeom prst="rect">
              <a:avLst/>
            </a:prstGeom>
          </p:spPr>
        </p:pic>
        <p:sp>
          <p:nvSpPr>
            <p:cNvPr id="17" name="Oval 16"/>
            <p:cNvSpPr/>
            <p:nvPr/>
          </p:nvSpPr>
          <p:spPr bwMode="auto">
            <a:xfrm>
              <a:off x="5963010" y="7815147"/>
              <a:ext cx="1141385" cy="1107420"/>
            </a:xfrm>
            <a:prstGeom prst="ellipse">
              <a:avLst/>
            </a:prstGeom>
            <a:no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sp>
          <p:nvSpPr>
            <p:cNvPr id="18" name="Oval 17"/>
            <p:cNvSpPr/>
            <p:nvPr/>
          </p:nvSpPr>
          <p:spPr bwMode="auto">
            <a:xfrm>
              <a:off x="5806284" y="6199397"/>
              <a:ext cx="1014250" cy="941370"/>
            </a:xfrm>
            <a:prstGeom prst="ellipse">
              <a:avLst/>
            </a:prstGeom>
            <a:no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sp>
          <p:nvSpPr>
            <p:cNvPr id="19" name="Oval 18"/>
            <p:cNvSpPr/>
            <p:nvPr/>
          </p:nvSpPr>
          <p:spPr bwMode="auto">
            <a:xfrm>
              <a:off x="4616937" y="6275242"/>
              <a:ext cx="1141385" cy="1107420"/>
            </a:xfrm>
            <a:prstGeom prst="ellipse">
              <a:avLst/>
            </a:prstGeom>
            <a:no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sp>
          <p:nvSpPr>
            <p:cNvPr id="20" name="Oval 19"/>
            <p:cNvSpPr/>
            <p:nvPr/>
          </p:nvSpPr>
          <p:spPr bwMode="auto">
            <a:xfrm>
              <a:off x="6235996" y="8998413"/>
              <a:ext cx="1141385" cy="1107420"/>
            </a:xfrm>
            <a:prstGeom prst="ellipse">
              <a:avLst/>
            </a:prstGeom>
            <a:no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sp>
          <p:nvSpPr>
            <p:cNvPr id="21" name="Oval 20"/>
            <p:cNvSpPr/>
            <p:nvPr/>
          </p:nvSpPr>
          <p:spPr bwMode="auto">
            <a:xfrm>
              <a:off x="5028215" y="7931554"/>
              <a:ext cx="802845" cy="779835"/>
            </a:xfrm>
            <a:prstGeom prst="ellipse">
              <a:avLst/>
            </a:prstGeom>
            <a:no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sp>
          <p:nvSpPr>
            <p:cNvPr id="22" name="Oval 21"/>
            <p:cNvSpPr/>
            <p:nvPr/>
          </p:nvSpPr>
          <p:spPr bwMode="auto">
            <a:xfrm>
              <a:off x="5471519" y="7140788"/>
              <a:ext cx="869749" cy="844821"/>
            </a:xfrm>
            <a:prstGeom prst="ellipse">
              <a:avLst/>
            </a:prstGeom>
            <a:no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sp>
          <p:nvSpPr>
            <p:cNvPr id="23" name="Oval 22"/>
            <p:cNvSpPr/>
            <p:nvPr/>
          </p:nvSpPr>
          <p:spPr bwMode="auto">
            <a:xfrm>
              <a:off x="4130181" y="9341282"/>
              <a:ext cx="869749" cy="844821"/>
            </a:xfrm>
            <a:prstGeom prst="ellipse">
              <a:avLst/>
            </a:prstGeom>
            <a:no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sp>
          <p:nvSpPr>
            <p:cNvPr id="24" name="Oval 23"/>
            <p:cNvSpPr/>
            <p:nvPr/>
          </p:nvSpPr>
          <p:spPr bwMode="auto">
            <a:xfrm>
              <a:off x="4247230" y="7369774"/>
              <a:ext cx="869749" cy="844821"/>
            </a:xfrm>
            <a:prstGeom prst="ellipse">
              <a:avLst/>
            </a:prstGeom>
            <a:no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grpSp>
          <p:nvGrpSpPr>
            <p:cNvPr id="25" name="Group 24"/>
            <p:cNvGrpSpPr/>
            <p:nvPr/>
          </p:nvGrpSpPr>
          <p:grpSpPr>
            <a:xfrm>
              <a:off x="5096367" y="5176749"/>
              <a:ext cx="1141385" cy="1069343"/>
              <a:chOff x="6231669" y="170123"/>
              <a:chExt cx="1228327" cy="1184756"/>
            </a:xfrm>
          </p:grpSpPr>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36947" y="637377"/>
                <a:ext cx="1021910" cy="278808"/>
              </a:xfrm>
              <a:prstGeom prst="rect">
                <a:avLst/>
              </a:prstGeom>
            </p:spPr>
          </p:pic>
          <p:sp>
            <p:nvSpPr>
              <p:cNvPr id="27" name="Oval 26"/>
              <p:cNvSpPr/>
              <p:nvPr/>
            </p:nvSpPr>
            <p:spPr bwMode="auto">
              <a:xfrm>
                <a:off x="6231669" y="170123"/>
                <a:ext cx="1228327" cy="1184756"/>
              </a:xfrm>
              <a:prstGeom prst="ellipse">
                <a:avLst/>
              </a:prstGeom>
              <a:no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grpSp>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2819" y="6411741"/>
              <a:ext cx="709226" cy="531151"/>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00664" y="8004417"/>
              <a:ext cx="664726" cy="690081"/>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90010" y="7500553"/>
              <a:ext cx="579296" cy="553711"/>
            </a:xfrm>
            <a:prstGeom prst="rect">
              <a:avLst/>
            </a:prstGeom>
          </p:spPr>
        </p:pic>
      </p:grpSp>
    </p:spTree>
    <p:extLst>
      <p:ext uri="{BB962C8B-B14F-4D97-AF65-F5344CB8AC3E}">
        <p14:creationId xmlns:p14="http://schemas.microsoft.com/office/powerpoint/2010/main" val="2352925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62" y="887675"/>
            <a:ext cx="6805137" cy="1113896"/>
          </a:xfrm>
        </p:spPr>
        <p:txBody>
          <a:bodyPr/>
          <a:lstStyle/>
          <a:p>
            <a:r>
              <a:rPr lang="en-GB" dirty="0"/>
              <a:t>Anti-Corruption</a:t>
            </a:r>
          </a:p>
        </p:txBody>
      </p:sp>
      <p:sp>
        <p:nvSpPr>
          <p:cNvPr id="4" name="Title 1"/>
          <p:cNvSpPr txBox="1">
            <a:spLocks/>
          </p:cNvSpPr>
          <p:nvPr/>
        </p:nvSpPr>
        <p:spPr bwMode="auto">
          <a:xfrm>
            <a:off x="378062" y="5866743"/>
            <a:ext cx="6805137" cy="111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0">
                <a:solidFill>
                  <a:schemeClr val="tx1"/>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2pPr>
            <a:lvl3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3pPr>
            <a:lvl4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4pPr>
            <a:lvl5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5pPr>
            <a:lvl6pPr marL="4572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6pPr>
            <a:lvl7pPr marL="9144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7pPr>
            <a:lvl8pPr marL="13716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8pPr>
            <a:lvl9pPr marL="18288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9pPr>
          </a:lstStyle>
          <a:p>
            <a:endParaRPr lang="en-GB" kern="0" dirty="0"/>
          </a:p>
        </p:txBody>
      </p:sp>
      <p:sp>
        <p:nvSpPr>
          <p:cNvPr id="5" name="Content Placeholder 2"/>
          <p:cNvSpPr txBox="1">
            <a:spLocks/>
          </p:cNvSpPr>
          <p:nvPr/>
        </p:nvSpPr>
        <p:spPr bwMode="auto">
          <a:xfrm>
            <a:off x="378061" y="2001571"/>
            <a:ext cx="6805137" cy="21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2"/>
              </a:buClr>
              <a:buFont typeface="Wingdings" panose="05000000000000000000" pitchFamily="2" charset="2"/>
              <a:buChar char="§"/>
              <a:defRPr>
                <a:solidFill>
                  <a:schemeClr val="tx1"/>
                </a:solidFill>
                <a:latin typeface="+mn-lt"/>
                <a:ea typeface="+mn-ea"/>
                <a:cs typeface="+mn-cs"/>
              </a:defRPr>
            </a:lvl1pPr>
            <a:lvl2pPr marL="361950" indent="-180975" algn="l" rtl="0" eaLnBrk="1" fontAlgn="base" hangingPunct="1">
              <a:spcBef>
                <a:spcPct val="20000"/>
              </a:spcBef>
              <a:spcAft>
                <a:spcPct val="0"/>
              </a:spcAft>
              <a:buClr>
                <a:schemeClr val="accent1"/>
              </a:buClr>
              <a:buFont typeface="Wingdings" panose="05000000000000000000" pitchFamily="2" charset="2"/>
              <a:buChar char="§"/>
              <a:defRPr sz="1600">
                <a:solidFill>
                  <a:schemeClr val="tx1"/>
                </a:solidFill>
                <a:latin typeface="+mn-lt"/>
                <a:ea typeface="+mn-ea"/>
              </a:defRPr>
            </a:lvl2pPr>
            <a:lvl3pPr marL="533400" indent="-171450" algn="l" rtl="0" eaLnBrk="1" fontAlgn="base" hangingPunct="1">
              <a:spcBef>
                <a:spcPct val="20000"/>
              </a:spcBef>
              <a:spcAft>
                <a:spcPct val="0"/>
              </a:spcAft>
              <a:buClr>
                <a:schemeClr val="accent1"/>
              </a:buClr>
              <a:buFont typeface="Segoe UI" panose="020B0502040204020203" pitchFamily="34" charset="0"/>
              <a:buChar char="−"/>
              <a:defRPr sz="1400">
                <a:solidFill>
                  <a:schemeClr val="tx1"/>
                </a:solidFill>
                <a:latin typeface="+mn-lt"/>
                <a:ea typeface="+mn-ea"/>
              </a:defRPr>
            </a:lvl3pPr>
            <a:lvl4pPr marL="715963" indent="-182563" algn="l" rtl="0" eaLnBrk="1" fontAlgn="base" hangingPunct="1">
              <a:spcBef>
                <a:spcPct val="20000"/>
              </a:spcBef>
              <a:spcAft>
                <a:spcPct val="0"/>
              </a:spcAft>
              <a:buClr>
                <a:schemeClr val="accent1"/>
              </a:buClr>
              <a:buFont typeface="Segoe UI" panose="020B0502040204020203" pitchFamily="34" charset="0"/>
              <a:buChar char="−"/>
              <a:defRPr sz="1200">
                <a:solidFill>
                  <a:schemeClr val="tx1"/>
                </a:solidFill>
                <a:latin typeface="+mn-lt"/>
                <a:ea typeface="+mn-ea"/>
              </a:defRPr>
            </a:lvl4pPr>
            <a:lvl5pPr marL="896938" indent="-180975"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endParaRPr lang="en-DK" dirty="0"/>
          </a:p>
          <a:p>
            <a:r>
              <a:rPr lang="en-GB" sz="1200" dirty="0" smtClean="0"/>
              <a:t>It </a:t>
            </a:r>
            <a:r>
              <a:rPr lang="en-GB" sz="1200" dirty="0"/>
              <a:t>is our policy to conduct all of our business in an honest and ethical manner. We take a zero-tolerance approach to bribery and corruption and are committed to act professionally, fairly and with integrity in all our business dealings and relationships, wherever we operate. </a:t>
            </a:r>
            <a:endParaRPr lang="en-GB" sz="1200" dirty="0" smtClean="0"/>
          </a:p>
          <a:p>
            <a:r>
              <a:rPr lang="en-US" sz="1200" kern="0" dirty="0" smtClean="0"/>
              <a:t>We act with integrity and are accountable to stakeholders for our actions and relationships. </a:t>
            </a:r>
          </a:p>
          <a:p>
            <a:r>
              <a:rPr lang="en-GB" sz="1200" dirty="0" smtClean="0"/>
              <a:t>We do not promise or provide bribes or any other inducement or reward in </a:t>
            </a:r>
            <a:r>
              <a:rPr lang="en-GB" sz="1200" dirty="0"/>
              <a:t>order to gain any commercial, contractual, regulatory or personal advantage</a:t>
            </a:r>
            <a:r>
              <a:rPr lang="en-GB" sz="1200" dirty="0" smtClean="0"/>
              <a:t>.</a:t>
            </a:r>
          </a:p>
          <a:p>
            <a:r>
              <a:rPr lang="en-GB" sz="1200" dirty="0" smtClean="0"/>
              <a:t>We do not accept gifts </a:t>
            </a:r>
            <a:r>
              <a:rPr lang="en-GB" sz="1200" dirty="0"/>
              <a:t>or </a:t>
            </a:r>
            <a:r>
              <a:rPr lang="en-GB" sz="1200" dirty="0" smtClean="0"/>
              <a:t>hospitality </a:t>
            </a:r>
            <a:r>
              <a:rPr lang="en-GB" sz="1200" dirty="0"/>
              <a:t>from a </a:t>
            </a:r>
            <a:r>
              <a:rPr lang="en-GB" sz="1200" dirty="0" smtClean="0"/>
              <a:t>sub-contractor or third party where there is </a:t>
            </a:r>
            <a:r>
              <a:rPr lang="en-GB" sz="1200" dirty="0"/>
              <a:t>an expectation that a business advantage will be provided by us in </a:t>
            </a:r>
            <a:r>
              <a:rPr lang="en-GB" sz="1200" dirty="0" smtClean="0"/>
              <a:t>return</a:t>
            </a:r>
            <a:endParaRPr lang="en-GB" sz="1200" dirty="0"/>
          </a:p>
          <a:p>
            <a:r>
              <a:rPr lang="en-GB" sz="1200" dirty="0" smtClean="0"/>
              <a:t>We </a:t>
            </a:r>
            <a:r>
              <a:rPr lang="en-GB" sz="1200" dirty="0"/>
              <a:t>do not make, and will not accept, facilitation payments or "kickbacks" of any kind. </a:t>
            </a:r>
            <a:endParaRPr lang="en-GB" sz="1200" dirty="0" smtClean="0"/>
          </a:p>
          <a:p>
            <a:r>
              <a:rPr lang="en-GB" sz="1200" kern="0" dirty="0"/>
              <a:t>We have an established sub-contractor management policy and </a:t>
            </a:r>
            <a:r>
              <a:rPr lang="en-US" sz="1200" kern="0" dirty="0"/>
              <a:t>undertake due diligence of our business partners.  Sub-contractors are continuously screened in accordance with our policy and UN Global Compact’s ten principles.</a:t>
            </a:r>
            <a:endParaRPr lang="en-GB" sz="1200" dirty="0" smtClean="0"/>
          </a:p>
        </p:txBody>
      </p:sp>
      <p:pic>
        <p:nvPicPr>
          <p:cNvPr id="7" name="Picture 6"/>
          <p:cNvPicPr>
            <a:picLocks noChangeAspect="1"/>
          </p:cNvPicPr>
          <p:nvPr/>
        </p:nvPicPr>
        <p:blipFill>
          <a:blip r:embed="rId3"/>
          <a:stretch>
            <a:fillRect/>
          </a:stretch>
        </p:blipFill>
        <p:spPr>
          <a:xfrm>
            <a:off x="2695447" y="6268792"/>
            <a:ext cx="2170364" cy="2792210"/>
          </a:xfrm>
          <a:prstGeom prst="rect">
            <a:avLst/>
          </a:prstGeom>
        </p:spPr>
      </p:pic>
      <p:pic>
        <p:nvPicPr>
          <p:cNvPr id="6" name="Picture 5"/>
          <p:cNvPicPr>
            <a:picLocks noChangeAspect="1"/>
          </p:cNvPicPr>
          <p:nvPr/>
        </p:nvPicPr>
        <p:blipFill>
          <a:blip r:embed="rId4"/>
          <a:stretch>
            <a:fillRect/>
          </a:stretch>
        </p:blipFill>
        <p:spPr>
          <a:xfrm>
            <a:off x="2987303" y="857672"/>
            <a:ext cx="898897" cy="892499"/>
          </a:xfrm>
          <a:prstGeom prst="rect">
            <a:avLst/>
          </a:prstGeom>
        </p:spPr>
      </p:pic>
    </p:spTree>
    <p:extLst>
      <p:ext uri="{BB962C8B-B14F-4D97-AF65-F5344CB8AC3E}">
        <p14:creationId xmlns:p14="http://schemas.microsoft.com/office/powerpoint/2010/main" val="1281324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Ending note</a:t>
            </a:r>
            <a:endParaRPr lang="en-GB" dirty="0"/>
          </a:p>
        </p:txBody>
      </p:sp>
      <p:sp>
        <p:nvSpPr>
          <p:cNvPr id="3" name="Content Placeholder 2"/>
          <p:cNvSpPr>
            <a:spLocks noGrp="1"/>
          </p:cNvSpPr>
          <p:nvPr>
            <p:ph idx="10"/>
          </p:nvPr>
        </p:nvSpPr>
        <p:spPr/>
        <p:txBody>
          <a:bodyPr/>
          <a:lstStyle/>
          <a:p>
            <a:pPr marL="0" indent="0">
              <a:buNone/>
            </a:pPr>
            <a:r>
              <a:rPr lang="en-US" sz="1400" dirty="0"/>
              <a:t>The commitment to UN Global Compact’s Ten Principles remains anchored in Scan Global Logistics’ strategy and behavior.  We are continuously working on initiatives and activities aimed at protecting the rights of all, both within our communities and with our employees.  We will strive to further improve and we are committed to an ongoing communication on the subject towards shareholders, clients and employees.</a:t>
            </a:r>
          </a:p>
          <a:p>
            <a:endParaRPr lang="en-US" sz="1200" dirty="0"/>
          </a:p>
          <a:p>
            <a:endParaRPr lang="en-US" sz="1200" dirty="0" smtClean="0"/>
          </a:p>
          <a:p>
            <a:endParaRPr lang="en-US" sz="1200" dirty="0"/>
          </a:p>
          <a:p>
            <a:endParaRPr lang="en-US" sz="1200" dirty="0" smtClean="0"/>
          </a:p>
          <a:p>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endParaRPr lang="en-US" sz="1200" dirty="0"/>
          </a:p>
          <a:p>
            <a:pPr marL="0" indent="0">
              <a:buNone/>
            </a:pPr>
            <a:r>
              <a:rPr lang="en-GB" sz="1200" b="1" dirty="0"/>
              <a:t>For questions, please contact:</a:t>
            </a:r>
            <a:endParaRPr lang="da-DK" sz="1200" dirty="0"/>
          </a:p>
          <a:p>
            <a:r>
              <a:rPr lang="da-DK" sz="1200" dirty="0" smtClean="0"/>
              <a:t>Jørgen </a:t>
            </a:r>
            <a:r>
              <a:rPr lang="da-DK" sz="1200" dirty="0"/>
              <a:t>Jessen, Executive Vice President, +45 4010 </a:t>
            </a:r>
            <a:r>
              <a:rPr lang="da-DK" sz="1200" dirty="0" smtClean="0"/>
              <a:t>5882 or jj@scangl.com</a:t>
            </a:r>
          </a:p>
          <a:p>
            <a:endParaRPr lang="da-DK" sz="1200" dirty="0"/>
          </a:p>
          <a:p>
            <a:r>
              <a:rPr lang="da-DK" sz="1200" dirty="0" smtClean="0"/>
              <a:t>Ragnar Dalen</a:t>
            </a:r>
            <a:r>
              <a:rPr lang="da-DK" sz="1200" dirty="0"/>
              <a:t>, </a:t>
            </a:r>
            <a:r>
              <a:rPr lang="da-DK" sz="1200" dirty="0" smtClean="0"/>
              <a:t>UN Global </a:t>
            </a:r>
            <a:r>
              <a:rPr lang="da-DK" sz="1200" dirty="0" err="1" smtClean="0"/>
              <a:t>Account</a:t>
            </a:r>
            <a:r>
              <a:rPr lang="da-DK" sz="1200" dirty="0" smtClean="0"/>
              <a:t> Manager</a:t>
            </a:r>
            <a:r>
              <a:rPr lang="da-DK" sz="1200" dirty="0"/>
              <a:t>, +45 2322 2302 </a:t>
            </a:r>
            <a:r>
              <a:rPr lang="da-DK" sz="1200" dirty="0" smtClean="0"/>
              <a:t>or rdal@scangl.com</a:t>
            </a:r>
          </a:p>
          <a:p>
            <a:endParaRPr lang="da-DK" sz="1200" dirty="0"/>
          </a:p>
          <a:p>
            <a:r>
              <a:rPr lang="da-DK" sz="1200" dirty="0" smtClean="0"/>
              <a:t>Maj-Britt Mosbek, Communication Specialist, +45 3248 0111 or mmf@scangl.com</a:t>
            </a:r>
            <a:endParaRPr lang="da-DK" sz="1200" dirty="0"/>
          </a:p>
          <a:p>
            <a:pPr marL="0" indent="0">
              <a:buNone/>
            </a:pPr>
            <a:endParaRPr lang="da-DK" sz="1200" dirty="0"/>
          </a:p>
          <a:p>
            <a:pPr marL="0" indent="0">
              <a:buNone/>
            </a:pPr>
            <a:endParaRPr lang="en-US" sz="1200" dirty="0"/>
          </a:p>
        </p:txBody>
      </p:sp>
      <p:sp>
        <p:nvSpPr>
          <p:cNvPr id="4" name="TextBox 3"/>
          <p:cNvSpPr txBox="1"/>
          <p:nvPr/>
        </p:nvSpPr>
        <p:spPr>
          <a:xfrm>
            <a:off x="3251200" y="7378700"/>
            <a:ext cx="1266693" cy="338554"/>
          </a:xfrm>
          <a:prstGeom prst="rect">
            <a:avLst/>
          </a:prstGeom>
          <a:noFill/>
        </p:spPr>
        <p:txBody>
          <a:bodyPr wrap="none" rtlCol="0">
            <a:spAutoFit/>
          </a:bodyPr>
          <a:lstStyle/>
          <a:p>
            <a:r>
              <a:rPr lang="da-DK" sz="1600" dirty="0" smtClean="0">
                <a:latin typeface="+mn-lt"/>
              </a:rPr>
              <a:t>---oo0oo---</a:t>
            </a:r>
          </a:p>
        </p:txBody>
      </p:sp>
    </p:spTree>
    <p:extLst>
      <p:ext uri="{BB962C8B-B14F-4D97-AF65-F5344CB8AC3E}">
        <p14:creationId xmlns:p14="http://schemas.microsoft.com/office/powerpoint/2010/main" val="3926550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874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0" y="824174"/>
            <a:ext cx="6911530" cy="1113896"/>
          </a:xfrm>
        </p:spPr>
        <p:txBody>
          <a:bodyPr/>
          <a:lstStyle/>
          <a:p>
            <a:r>
              <a:rPr lang="en-GB" dirty="0" smtClean="0"/>
              <a:t>Statement from the EVP Jørgen Jessen</a:t>
            </a:r>
            <a:endParaRPr lang="en-GB" dirty="0"/>
          </a:p>
        </p:txBody>
      </p:sp>
      <p:sp>
        <p:nvSpPr>
          <p:cNvPr id="4" name="Content Placeholder 2"/>
          <p:cNvSpPr txBox="1">
            <a:spLocks/>
          </p:cNvSpPr>
          <p:nvPr/>
        </p:nvSpPr>
        <p:spPr bwMode="auto">
          <a:xfrm>
            <a:off x="424070" y="1951323"/>
            <a:ext cx="6798365" cy="813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2"/>
              </a:buClr>
              <a:buFont typeface="Wingdings" panose="05000000000000000000" pitchFamily="2" charset="2"/>
              <a:buChar char="§"/>
              <a:defRPr>
                <a:solidFill>
                  <a:schemeClr val="tx1"/>
                </a:solidFill>
                <a:latin typeface="+mn-lt"/>
                <a:ea typeface="+mn-ea"/>
                <a:cs typeface="+mn-cs"/>
              </a:defRPr>
            </a:lvl1pPr>
            <a:lvl2pPr marL="361950" indent="-180975" algn="l" rtl="0" eaLnBrk="1" fontAlgn="base" hangingPunct="1">
              <a:spcBef>
                <a:spcPct val="20000"/>
              </a:spcBef>
              <a:spcAft>
                <a:spcPct val="0"/>
              </a:spcAft>
              <a:buClr>
                <a:schemeClr val="accent1"/>
              </a:buClr>
              <a:buFont typeface="Wingdings" panose="05000000000000000000" pitchFamily="2" charset="2"/>
              <a:buChar char="§"/>
              <a:defRPr sz="1600">
                <a:solidFill>
                  <a:schemeClr val="tx1"/>
                </a:solidFill>
                <a:latin typeface="+mn-lt"/>
                <a:ea typeface="+mn-ea"/>
              </a:defRPr>
            </a:lvl2pPr>
            <a:lvl3pPr marL="533400" indent="-171450" algn="l" rtl="0" eaLnBrk="1" fontAlgn="base" hangingPunct="1">
              <a:spcBef>
                <a:spcPct val="20000"/>
              </a:spcBef>
              <a:spcAft>
                <a:spcPct val="0"/>
              </a:spcAft>
              <a:buClr>
                <a:schemeClr val="accent1"/>
              </a:buClr>
              <a:buFont typeface="Segoe UI" panose="020B0502040204020203" pitchFamily="34" charset="0"/>
              <a:buChar char="−"/>
              <a:defRPr sz="1400">
                <a:solidFill>
                  <a:schemeClr val="tx1"/>
                </a:solidFill>
                <a:latin typeface="+mn-lt"/>
                <a:ea typeface="+mn-ea"/>
              </a:defRPr>
            </a:lvl3pPr>
            <a:lvl4pPr marL="715963" indent="-182563" algn="l" rtl="0" eaLnBrk="1" fontAlgn="base" hangingPunct="1">
              <a:spcBef>
                <a:spcPct val="20000"/>
              </a:spcBef>
              <a:spcAft>
                <a:spcPct val="0"/>
              </a:spcAft>
              <a:buClr>
                <a:schemeClr val="accent1"/>
              </a:buClr>
              <a:buFont typeface="Segoe UI" panose="020B0502040204020203" pitchFamily="34" charset="0"/>
              <a:buChar char="−"/>
              <a:defRPr sz="1200">
                <a:solidFill>
                  <a:schemeClr val="tx1"/>
                </a:solidFill>
                <a:latin typeface="+mn-lt"/>
                <a:ea typeface="+mn-ea"/>
              </a:defRPr>
            </a:lvl4pPr>
            <a:lvl5pPr marL="896938" indent="-180975"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marL="0" indent="0">
              <a:buNone/>
            </a:pPr>
            <a:r>
              <a:rPr lang="en-US" sz="1600" kern="0" dirty="0"/>
              <a:t>In our </a:t>
            </a:r>
            <a:r>
              <a:rPr lang="en-US" sz="1600" kern="0" dirty="0" smtClean="0"/>
              <a:t>fourth </a:t>
            </a:r>
            <a:r>
              <a:rPr lang="en-US" sz="1600" kern="0" dirty="0"/>
              <a:t>year as a participant in UN Global Compact, it is with great satisfaction I can witness that our organization has fully embraced the principles and actively support sustainability.</a:t>
            </a:r>
          </a:p>
          <a:p>
            <a:pPr marL="0" indent="0">
              <a:buNone/>
            </a:pPr>
            <a:endParaRPr lang="en-US" sz="1600" kern="0" dirty="0"/>
          </a:p>
          <a:p>
            <a:pPr marL="0" indent="0">
              <a:buNone/>
            </a:pPr>
            <a:r>
              <a:rPr lang="en-US" sz="1600" kern="0" dirty="0"/>
              <a:t>We have worked diligently to improve and this year’s update confirms our significant progress.  We have revised our purpose and mission statements – which now better reflect our organization and emphasize the human aspect of our company.</a:t>
            </a:r>
          </a:p>
          <a:p>
            <a:pPr marL="0" indent="0">
              <a:buNone/>
            </a:pPr>
            <a:endParaRPr lang="en-US" sz="1600" kern="0" dirty="0"/>
          </a:p>
          <a:p>
            <a:pPr marL="0" indent="0">
              <a:buNone/>
            </a:pPr>
            <a:r>
              <a:rPr lang="en-US" sz="1600" kern="0" dirty="0"/>
              <a:t>We have also clearly defined environmental objectives and expanded our policies on environment, quality, health and safety, code of conduct and anti-corruption.</a:t>
            </a:r>
          </a:p>
          <a:p>
            <a:pPr marL="0" indent="0">
              <a:buNone/>
            </a:pPr>
            <a:endParaRPr lang="en-US" sz="1600" kern="0" dirty="0"/>
          </a:p>
          <a:p>
            <a:pPr marL="0" indent="0">
              <a:buNone/>
            </a:pPr>
            <a:r>
              <a:rPr lang="en-US" sz="1600" kern="0" dirty="0"/>
              <a:t>The progress report </a:t>
            </a:r>
            <a:r>
              <a:rPr lang="en-US" sz="1600" kern="0" dirty="0" smtClean="0"/>
              <a:t>will </a:t>
            </a:r>
            <a:r>
              <a:rPr lang="en-US" sz="1600" kern="0" dirty="0"/>
              <a:t>be distributed to all staff and shared with our customers and other business partners.</a:t>
            </a:r>
          </a:p>
          <a:p>
            <a:pPr marL="0" indent="0">
              <a:buNone/>
            </a:pPr>
            <a:endParaRPr lang="en-US" sz="1600" kern="0" dirty="0"/>
          </a:p>
          <a:p>
            <a:pPr marL="0" indent="0">
              <a:buNone/>
            </a:pPr>
            <a:r>
              <a:rPr lang="en-US" sz="1600" kern="0" dirty="0"/>
              <a:t>On behalf of all our Scan Global Logistics employees, I would like to thank you for the interest in our report and company.</a:t>
            </a:r>
          </a:p>
          <a:p>
            <a:pPr marL="0" indent="0">
              <a:buFont typeface="Wingdings" panose="05000000000000000000" pitchFamily="2" charset="2"/>
              <a:buNone/>
            </a:pPr>
            <a:endParaRPr lang="en-US" sz="1600" kern="0" dirty="0" smtClean="0"/>
          </a:p>
          <a:p>
            <a:pPr marL="0" indent="0">
              <a:buFont typeface="Wingdings" panose="05000000000000000000" pitchFamily="2" charset="2"/>
              <a:buNone/>
            </a:pPr>
            <a:endParaRPr lang="en-US" sz="1800" kern="0" dirty="0" smtClean="0"/>
          </a:p>
          <a:p>
            <a:pPr marL="0" indent="0">
              <a:buFont typeface="Wingdings" panose="05000000000000000000" pitchFamily="2" charset="2"/>
              <a:buNone/>
            </a:pPr>
            <a:endParaRPr lang="en-US" sz="1800" kern="0" dirty="0" smtClean="0"/>
          </a:p>
          <a:p>
            <a:pPr marL="0" indent="0">
              <a:buFont typeface="Wingdings" panose="05000000000000000000" pitchFamily="2" charset="2"/>
              <a:buNone/>
            </a:pPr>
            <a:endParaRPr lang="en-US" sz="1800" kern="0" dirty="0"/>
          </a:p>
          <a:p>
            <a:pPr marL="0" indent="0">
              <a:buFont typeface="Wingdings" panose="05000000000000000000" pitchFamily="2" charset="2"/>
              <a:buNone/>
            </a:pPr>
            <a:endParaRPr lang="en-US" sz="1800" kern="0" dirty="0" smtClean="0"/>
          </a:p>
          <a:p>
            <a:pPr marL="0" indent="0">
              <a:buFont typeface="Wingdings" panose="05000000000000000000" pitchFamily="2" charset="2"/>
              <a:buNone/>
            </a:pPr>
            <a:endParaRPr lang="en-US" sz="1800" kern="0" dirty="0"/>
          </a:p>
          <a:p>
            <a:pPr marL="0" indent="0">
              <a:buFont typeface="Wingdings" panose="05000000000000000000" pitchFamily="2" charset="2"/>
              <a:buNone/>
            </a:pPr>
            <a:endParaRPr lang="en-US" sz="1800" kern="0" dirty="0" smtClean="0"/>
          </a:p>
          <a:p>
            <a:pPr marL="0" indent="0">
              <a:buFont typeface="Wingdings" panose="05000000000000000000" pitchFamily="2" charset="2"/>
              <a:buNone/>
            </a:pPr>
            <a:endParaRPr lang="en-US" sz="1200" kern="0" dirty="0" smtClean="0"/>
          </a:p>
          <a:p>
            <a:pPr marL="0" indent="0">
              <a:buFont typeface="Wingdings" panose="05000000000000000000" pitchFamily="2" charset="2"/>
              <a:buNone/>
            </a:pPr>
            <a:r>
              <a:rPr lang="en-US" sz="1800" kern="0" dirty="0" smtClean="0"/>
              <a:t>Jørgen Jessen</a:t>
            </a:r>
          </a:p>
          <a:p>
            <a:pPr marL="0" indent="0">
              <a:buNone/>
            </a:pPr>
            <a:r>
              <a:rPr lang="en-US" sz="1400" kern="0" dirty="0" smtClean="0"/>
              <a:t>Executive Vice President, </a:t>
            </a:r>
          </a:p>
          <a:p>
            <a:pPr marL="0" indent="0">
              <a:buNone/>
            </a:pPr>
            <a:r>
              <a:rPr lang="en-US" sz="1200" kern="0" dirty="0" smtClean="0"/>
              <a:t>Member </a:t>
            </a:r>
            <a:r>
              <a:rPr lang="en-US" sz="1200" kern="0" dirty="0"/>
              <a:t>of the Executive Management Team</a:t>
            </a:r>
          </a:p>
          <a:p>
            <a:pPr marL="0" indent="0">
              <a:buFont typeface="Wingdings" panose="05000000000000000000" pitchFamily="2" charset="2"/>
              <a:buNone/>
            </a:pPr>
            <a:endParaRPr lang="en-US" sz="1400" kern="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8624" t="5734" r="7460" b="37622"/>
          <a:stretch/>
        </p:blipFill>
        <p:spPr>
          <a:xfrm>
            <a:off x="3869636" y="7315200"/>
            <a:ext cx="3174748" cy="2729948"/>
          </a:xfrm>
          <a:prstGeom prst="rect">
            <a:avLst/>
          </a:prstGeom>
        </p:spPr>
      </p:pic>
    </p:spTree>
    <p:extLst>
      <p:ext uri="{BB962C8B-B14F-4D97-AF65-F5344CB8AC3E}">
        <p14:creationId xmlns:p14="http://schemas.microsoft.com/office/powerpoint/2010/main" val="151770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63" y="824175"/>
            <a:ext cx="6606937" cy="356925"/>
          </a:xfrm>
        </p:spPr>
        <p:txBody>
          <a:bodyPr/>
          <a:lstStyle/>
          <a:p>
            <a:r>
              <a:rPr lang="en-US" sz="2000" dirty="0" smtClean="0"/>
              <a:t>About us</a:t>
            </a:r>
            <a:endParaRPr lang="en-US" sz="2000" dirty="0"/>
          </a:p>
        </p:txBody>
      </p:sp>
      <p:pic>
        <p:nvPicPr>
          <p:cNvPr id="5" name="Picture 4"/>
          <p:cNvPicPr>
            <a:picLocks noChangeAspect="1"/>
          </p:cNvPicPr>
          <p:nvPr/>
        </p:nvPicPr>
        <p:blipFill>
          <a:blip r:embed="rId2"/>
          <a:stretch>
            <a:fillRect/>
          </a:stretch>
        </p:blipFill>
        <p:spPr>
          <a:xfrm>
            <a:off x="347411" y="1376982"/>
            <a:ext cx="7024939" cy="3924515"/>
          </a:xfrm>
          <a:prstGeom prst="rect">
            <a:avLst/>
          </a:prstGeom>
        </p:spPr>
      </p:pic>
      <p:sp>
        <p:nvSpPr>
          <p:cNvPr id="6" name="Title 1"/>
          <p:cNvSpPr txBox="1">
            <a:spLocks/>
          </p:cNvSpPr>
          <p:nvPr/>
        </p:nvSpPr>
        <p:spPr bwMode="auto">
          <a:xfrm>
            <a:off x="378063" y="5688462"/>
            <a:ext cx="6606937" cy="35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0">
                <a:solidFill>
                  <a:schemeClr val="tx1"/>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2pPr>
            <a:lvl3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3pPr>
            <a:lvl4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4pPr>
            <a:lvl5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5pPr>
            <a:lvl6pPr marL="4572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6pPr>
            <a:lvl7pPr marL="9144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7pPr>
            <a:lvl8pPr marL="13716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8pPr>
            <a:lvl9pPr marL="18288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9pPr>
          </a:lstStyle>
          <a:p>
            <a:r>
              <a:rPr lang="en-US" sz="2000" kern="0" dirty="0" smtClean="0"/>
              <a:t>Our culture, purpose and virtues</a:t>
            </a:r>
            <a:endParaRPr lang="en-US" sz="2000" kern="0" dirty="0"/>
          </a:p>
        </p:txBody>
      </p:sp>
      <p:pic>
        <p:nvPicPr>
          <p:cNvPr id="7" name="Picture 6"/>
          <p:cNvPicPr>
            <a:picLocks noChangeAspect="1"/>
          </p:cNvPicPr>
          <p:nvPr/>
        </p:nvPicPr>
        <p:blipFill>
          <a:blip r:embed="rId3"/>
          <a:stretch>
            <a:fillRect/>
          </a:stretch>
        </p:blipFill>
        <p:spPr>
          <a:xfrm>
            <a:off x="347411" y="6160160"/>
            <a:ext cx="7083050" cy="4054191"/>
          </a:xfrm>
          <a:prstGeom prst="rect">
            <a:avLst/>
          </a:prstGeom>
        </p:spPr>
      </p:pic>
    </p:spTree>
    <p:extLst>
      <p:ext uri="{BB962C8B-B14F-4D97-AF65-F5344CB8AC3E}">
        <p14:creationId xmlns:p14="http://schemas.microsoft.com/office/powerpoint/2010/main" val="2210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63" y="691654"/>
            <a:ext cx="6805137" cy="883573"/>
          </a:xfrm>
        </p:spPr>
        <p:txBody>
          <a:bodyPr/>
          <a:lstStyle/>
          <a:p>
            <a:r>
              <a:rPr lang="da-DK" sz="2000" b="1" dirty="0" err="1" smtClean="0"/>
              <a:t>Our</a:t>
            </a:r>
            <a:r>
              <a:rPr lang="da-DK" sz="2000" b="1" dirty="0" smtClean="0"/>
              <a:t> </a:t>
            </a:r>
            <a:r>
              <a:rPr lang="da-DK" sz="2000" b="1" dirty="0" err="1" smtClean="0"/>
              <a:t>history</a:t>
            </a:r>
            <a:endParaRPr lang="en-GB" sz="2000" dirty="0"/>
          </a:p>
        </p:txBody>
      </p:sp>
      <p:pic>
        <p:nvPicPr>
          <p:cNvPr id="3" name="Picture 2"/>
          <p:cNvPicPr>
            <a:picLocks noChangeAspect="1"/>
          </p:cNvPicPr>
          <p:nvPr/>
        </p:nvPicPr>
        <p:blipFill>
          <a:blip r:embed="rId3"/>
          <a:stretch>
            <a:fillRect/>
          </a:stretch>
        </p:blipFill>
        <p:spPr>
          <a:xfrm>
            <a:off x="234200" y="6205883"/>
            <a:ext cx="6947720" cy="4012582"/>
          </a:xfrm>
          <a:prstGeom prst="rect">
            <a:avLst/>
          </a:prstGeom>
        </p:spPr>
      </p:pic>
      <p:sp>
        <p:nvSpPr>
          <p:cNvPr id="6" name="Title 1"/>
          <p:cNvSpPr txBox="1">
            <a:spLocks/>
          </p:cNvSpPr>
          <p:nvPr/>
        </p:nvSpPr>
        <p:spPr bwMode="auto">
          <a:xfrm>
            <a:off x="376783" y="5408350"/>
            <a:ext cx="6805137" cy="88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0">
                <a:solidFill>
                  <a:schemeClr val="tx1"/>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2pPr>
            <a:lvl3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3pPr>
            <a:lvl4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4pPr>
            <a:lvl5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5pPr>
            <a:lvl6pPr marL="4572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6pPr>
            <a:lvl7pPr marL="9144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7pPr>
            <a:lvl8pPr marL="13716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8pPr>
            <a:lvl9pPr marL="18288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9pPr>
          </a:lstStyle>
          <a:p>
            <a:r>
              <a:rPr lang="da-DK" sz="2000" b="1" kern="0" dirty="0" err="1" smtClean="0"/>
              <a:t>Our</a:t>
            </a:r>
            <a:r>
              <a:rPr lang="da-DK" sz="2000" b="1" kern="0" dirty="0" smtClean="0"/>
              <a:t> global </a:t>
            </a:r>
            <a:r>
              <a:rPr lang="da-DK" sz="2000" b="1" kern="0" dirty="0" err="1" smtClean="0"/>
              <a:t>footprint</a:t>
            </a:r>
            <a:endParaRPr lang="en-GB" sz="2000" kern="0" dirty="0"/>
          </a:p>
        </p:txBody>
      </p:sp>
      <p:pic>
        <p:nvPicPr>
          <p:cNvPr id="4" name="Picture 3"/>
          <p:cNvPicPr>
            <a:picLocks noChangeAspect="1"/>
          </p:cNvPicPr>
          <p:nvPr/>
        </p:nvPicPr>
        <p:blipFill>
          <a:blip r:embed="rId4"/>
          <a:stretch>
            <a:fillRect/>
          </a:stretch>
        </p:blipFill>
        <p:spPr>
          <a:xfrm>
            <a:off x="234200" y="1575227"/>
            <a:ext cx="7023201" cy="3804234"/>
          </a:xfrm>
          <a:prstGeom prst="rect">
            <a:avLst/>
          </a:prstGeom>
        </p:spPr>
      </p:pic>
    </p:spTree>
    <p:extLst>
      <p:ext uri="{BB962C8B-B14F-4D97-AF65-F5344CB8AC3E}">
        <p14:creationId xmlns:p14="http://schemas.microsoft.com/office/powerpoint/2010/main" val="1387786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755" y="703903"/>
            <a:ext cx="6805137" cy="1113896"/>
          </a:xfrm>
        </p:spPr>
        <p:txBody>
          <a:bodyPr/>
          <a:lstStyle/>
          <a:p>
            <a:r>
              <a:rPr lang="en-US" dirty="0" smtClean="0"/>
              <a:t>Key programs and initiatives</a:t>
            </a:r>
            <a:endParaRPr lang="en-US" dirty="0"/>
          </a:p>
        </p:txBody>
      </p:sp>
      <p:sp>
        <p:nvSpPr>
          <p:cNvPr id="7" name="TextBox 6"/>
          <p:cNvSpPr txBox="1"/>
          <p:nvPr/>
        </p:nvSpPr>
        <p:spPr>
          <a:xfrm>
            <a:off x="369755" y="1776304"/>
            <a:ext cx="6805137" cy="7802136"/>
          </a:xfrm>
          <a:prstGeom prst="rect">
            <a:avLst/>
          </a:prstGeom>
          <a:noFill/>
        </p:spPr>
        <p:txBody>
          <a:bodyPr wrap="square" rtlCol="0">
            <a:spAutoFit/>
          </a:bodyPr>
          <a:lstStyle/>
          <a:p>
            <a:pPr>
              <a:lnSpc>
                <a:spcPct val="150000"/>
              </a:lnSpc>
              <a:buClr>
                <a:srgbClr val="D2020E"/>
              </a:buClr>
            </a:pPr>
            <a:r>
              <a:rPr lang="en-US" sz="1800" dirty="0" smtClean="0">
                <a:latin typeface="+mn-lt"/>
              </a:rPr>
              <a:t>Mandatory Code of Conduct training for employees</a:t>
            </a:r>
          </a:p>
          <a:p>
            <a:pPr marL="742950" lvl="1" indent="-285750">
              <a:lnSpc>
                <a:spcPct val="150000"/>
              </a:lnSpc>
              <a:buClr>
                <a:srgbClr val="D2020E"/>
              </a:buClr>
              <a:buFont typeface="Arial" panose="020B0604020202020204" pitchFamily="34" charset="0"/>
              <a:buChar char="•"/>
            </a:pPr>
            <a:r>
              <a:rPr lang="da-DK" sz="1600" i="1" dirty="0" smtClean="0">
                <a:latin typeface="+mn-lt"/>
              </a:rPr>
              <a:t>90% of </a:t>
            </a:r>
            <a:r>
              <a:rPr lang="en-US" sz="1600" i="1" dirty="0" smtClean="0">
                <a:latin typeface="+mn-lt"/>
              </a:rPr>
              <a:t>staff passed the </a:t>
            </a:r>
            <a:r>
              <a:rPr lang="da-DK" sz="1600" i="1" dirty="0" smtClean="0">
                <a:latin typeface="+mn-lt"/>
              </a:rPr>
              <a:t>test in 2018</a:t>
            </a:r>
          </a:p>
          <a:p>
            <a:pPr marL="742950" lvl="1" indent="-285750">
              <a:lnSpc>
                <a:spcPct val="150000"/>
              </a:lnSpc>
              <a:buClr>
                <a:srgbClr val="D2020E"/>
              </a:buClr>
              <a:buFont typeface="Arial" panose="020B0604020202020204" pitchFamily="34" charset="0"/>
              <a:buChar char="•"/>
            </a:pPr>
            <a:endParaRPr lang="en-US" sz="800" i="1" dirty="0" smtClean="0">
              <a:latin typeface="+mn-lt"/>
            </a:endParaRPr>
          </a:p>
          <a:p>
            <a:pPr>
              <a:lnSpc>
                <a:spcPct val="150000"/>
              </a:lnSpc>
              <a:buClr>
                <a:srgbClr val="D2020E"/>
              </a:buClr>
            </a:pPr>
            <a:r>
              <a:rPr lang="en-US" sz="1800" dirty="0" smtClean="0">
                <a:latin typeface="+mn-lt"/>
                <a:ea typeface="+mn-ea"/>
              </a:rPr>
              <a:t>Obtain ISO 14001 certification in Finland and Norway</a:t>
            </a:r>
          </a:p>
          <a:p>
            <a:pPr marL="742950" lvl="1" indent="-285750">
              <a:lnSpc>
                <a:spcPct val="150000"/>
              </a:lnSpc>
              <a:buClr>
                <a:srgbClr val="D2020E"/>
              </a:buClr>
              <a:buFont typeface="Arial" panose="020B0604020202020204" pitchFamily="34" charset="0"/>
              <a:buChar char="•"/>
            </a:pPr>
            <a:r>
              <a:rPr lang="en-US" sz="1600" i="1" dirty="0" smtClean="0">
                <a:latin typeface="+mn-lt"/>
                <a:ea typeface="+mn-ea"/>
              </a:rPr>
              <a:t>Finland completed in 2018, Norway scheduled January 2019</a:t>
            </a:r>
          </a:p>
          <a:p>
            <a:pPr marL="742950" lvl="1" indent="-285750">
              <a:lnSpc>
                <a:spcPct val="150000"/>
              </a:lnSpc>
              <a:buClr>
                <a:srgbClr val="D2020E"/>
              </a:buClr>
              <a:buFont typeface="Arial" panose="020B0604020202020204" pitchFamily="34" charset="0"/>
              <a:buChar char="•"/>
            </a:pPr>
            <a:endParaRPr lang="en-US" sz="800" i="1" dirty="0" smtClean="0">
              <a:latin typeface="+mn-lt"/>
              <a:ea typeface="+mn-ea"/>
            </a:endParaRPr>
          </a:p>
          <a:p>
            <a:pPr>
              <a:lnSpc>
                <a:spcPct val="150000"/>
              </a:lnSpc>
              <a:buClr>
                <a:srgbClr val="D2020E"/>
              </a:buClr>
            </a:pPr>
            <a:r>
              <a:rPr lang="en-US" sz="1800" dirty="0" smtClean="0">
                <a:latin typeface="+mn-lt"/>
                <a:ea typeface="+mn-ea"/>
              </a:rPr>
              <a:t>Environmental demands imposed on sub-contractors</a:t>
            </a:r>
          </a:p>
          <a:p>
            <a:pPr marL="742950" lvl="1" indent="-285750">
              <a:lnSpc>
                <a:spcPct val="150000"/>
              </a:lnSpc>
              <a:buClr>
                <a:srgbClr val="D2020E"/>
              </a:buClr>
              <a:buFont typeface="Arial" panose="020B0604020202020204" pitchFamily="34" charset="0"/>
              <a:buChar char="•"/>
            </a:pPr>
            <a:r>
              <a:rPr lang="en-US" sz="1600" i="1" dirty="0" smtClean="0">
                <a:latin typeface="+mn-lt"/>
                <a:ea typeface="+mn-ea"/>
              </a:rPr>
              <a:t>Stringent qualification process</a:t>
            </a:r>
          </a:p>
          <a:p>
            <a:pPr marL="742950" lvl="1" indent="-285750">
              <a:lnSpc>
                <a:spcPct val="150000"/>
              </a:lnSpc>
              <a:buClr>
                <a:srgbClr val="D2020E"/>
              </a:buClr>
              <a:buFont typeface="Arial" panose="020B0604020202020204" pitchFamily="34" charset="0"/>
              <a:buChar char="•"/>
            </a:pPr>
            <a:r>
              <a:rPr lang="en-US" sz="1600" i="1" dirty="0" smtClean="0">
                <a:latin typeface="+mn-lt"/>
                <a:ea typeface="+mn-ea"/>
              </a:rPr>
              <a:t>More than 90% of our hauliers have engines with Euro norm 5 or 6 in their trucks</a:t>
            </a:r>
          </a:p>
          <a:p>
            <a:pPr marL="742950" lvl="1" indent="-285750">
              <a:lnSpc>
                <a:spcPct val="150000"/>
              </a:lnSpc>
              <a:buClr>
                <a:srgbClr val="D2020E"/>
              </a:buClr>
              <a:buFont typeface="Arial" panose="020B0604020202020204" pitchFamily="34" charset="0"/>
              <a:buChar char="•"/>
            </a:pPr>
            <a:endParaRPr lang="en-US" sz="800" i="1" dirty="0" smtClean="0">
              <a:latin typeface="+mn-lt"/>
              <a:ea typeface="+mn-ea"/>
            </a:endParaRPr>
          </a:p>
          <a:p>
            <a:pPr>
              <a:lnSpc>
                <a:spcPct val="150000"/>
              </a:lnSpc>
              <a:buClr>
                <a:srgbClr val="D2020E"/>
              </a:buClr>
            </a:pPr>
            <a:r>
              <a:rPr lang="en-US" sz="1800" dirty="0" smtClean="0">
                <a:latin typeface="+mn-lt"/>
                <a:ea typeface="+mn-ea"/>
              </a:rPr>
              <a:t>Programs in place aimed at reducing electrical consumption as well as paper consumption</a:t>
            </a:r>
          </a:p>
          <a:p>
            <a:pPr marL="742950" lvl="1" indent="-285750">
              <a:lnSpc>
                <a:spcPct val="150000"/>
              </a:lnSpc>
              <a:buClr>
                <a:srgbClr val="D2020E"/>
              </a:buClr>
              <a:buFont typeface="Arial" panose="020B0604020202020204" pitchFamily="34" charset="0"/>
              <a:buChar char="•"/>
            </a:pPr>
            <a:r>
              <a:rPr lang="en-US" sz="1600" i="1" dirty="0" smtClean="0">
                <a:latin typeface="+mn-lt"/>
                <a:ea typeface="+mn-ea"/>
              </a:rPr>
              <a:t>Reduce electrical consumption by 5% per employee in 3 years</a:t>
            </a:r>
          </a:p>
          <a:p>
            <a:pPr marL="742950" lvl="1" indent="-285750">
              <a:lnSpc>
                <a:spcPct val="150000"/>
              </a:lnSpc>
              <a:buClr>
                <a:srgbClr val="D2020E"/>
              </a:buClr>
              <a:buFont typeface="Arial" panose="020B0604020202020204" pitchFamily="34" charset="0"/>
              <a:buChar char="•"/>
            </a:pPr>
            <a:r>
              <a:rPr lang="en-US" sz="1600" i="1" dirty="0" smtClean="0">
                <a:latin typeface="+mn-lt"/>
                <a:ea typeface="+mn-ea"/>
              </a:rPr>
              <a:t>Reduce paper consumption by 5% per employee every year</a:t>
            </a:r>
          </a:p>
          <a:p>
            <a:pPr marL="742950" lvl="1" indent="-285750">
              <a:lnSpc>
                <a:spcPct val="150000"/>
              </a:lnSpc>
              <a:buClr>
                <a:srgbClr val="D2020E"/>
              </a:buClr>
              <a:buFont typeface="Arial" panose="020B0604020202020204" pitchFamily="34" charset="0"/>
              <a:buChar char="•"/>
            </a:pPr>
            <a:endParaRPr lang="en-US" sz="800" i="1" dirty="0" smtClean="0">
              <a:latin typeface="+mn-lt"/>
              <a:ea typeface="+mn-ea"/>
            </a:endParaRPr>
          </a:p>
          <a:p>
            <a:pPr>
              <a:lnSpc>
                <a:spcPct val="150000"/>
              </a:lnSpc>
              <a:buClr>
                <a:srgbClr val="D2020E"/>
              </a:buClr>
            </a:pPr>
            <a:r>
              <a:rPr lang="en-US" sz="1800" dirty="0" smtClean="0">
                <a:latin typeface="+mn-lt"/>
                <a:ea typeface="+mn-ea"/>
              </a:rPr>
              <a:t>Commitment to reduce the amount of combustible waste</a:t>
            </a:r>
          </a:p>
          <a:p>
            <a:pPr marL="742950" lvl="1" indent="-285750">
              <a:lnSpc>
                <a:spcPct val="150000"/>
              </a:lnSpc>
              <a:buClr>
                <a:srgbClr val="D2020E"/>
              </a:buClr>
              <a:buFont typeface="Arial" panose="020B0604020202020204" pitchFamily="34" charset="0"/>
              <a:buChar char="•"/>
            </a:pPr>
            <a:r>
              <a:rPr lang="en-US" sz="1600" i="1" dirty="0" smtClean="0">
                <a:latin typeface="+mn-lt"/>
                <a:ea typeface="+mn-ea"/>
              </a:rPr>
              <a:t>Reduce combustible waste to become max. 20% of total</a:t>
            </a:r>
          </a:p>
          <a:p>
            <a:pPr marL="742950" lvl="1" indent="-285750">
              <a:lnSpc>
                <a:spcPct val="150000"/>
              </a:lnSpc>
              <a:buClr>
                <a:srgbClr val="D2020E"/>
              </a:buClr>
              <a:buFont typeface="Arial" panose="020B0604020202020204" pitchFamily="34" charset="0"/>
              <a:buChar char="•"/>
            </a:pPr>
            <a:endParaRPr lang="en-US" sz="800" i="1" dirty="0" smtClean="0">
              <a:latin typeface="+mn-lt"/>
              <a:ea typeface="+mn-ea"/>
            </a:endParaRPr>
          </a:p>
          <a:p>
            <a:pPr>
              <a:lnSpc>
                <a:spcPct val="150000"/>
              </a:lnSpc>
              <a:buClr>
                <a:srgbClr val="D2020E"/>
              </a:buClr>
            </a:pPr>
            <a:r>
              <a:rPr lang="en-US" sz="1800" dirty="0" smtClean="0">
                <a:latin typeface="+mn-lt"/>
                <a:ea typeface="+mn-ea"/>
              </a:rPr>
              <a:t>Various activities supporting local communities</a:t>
            </a:r>
          </a:p>
          <a:p>
            <a:pPr marL="742950" lvl="1" indent="-285750">
              <a:lnSpc>
                <a:spcPct val="150000"/>
              </a:lnSpc>
              <a:buClr>
                <a:srgbClr val="D2020E"/>
              </a:buClr>
              <a:buFont typeface="Arial" panose="020B0604020202020204" pitchFamily="34" charset="0"/>
              <a:buChar char="•"/>
            </a:pPr>
            <a:r>
              <a:rPr lang="en-US" sz="1600" i="1" dirty="0" smtClean="0">
                <a:latin typeface="+mn-lt"/>
                <a:ea typeface="+mn-ea"/>
              </a:rPr>
              <a:t>Participation in local fundraisers</a:t>
            </a:r>
          </a:p>
          <a:p>
            <a:pPr marL="742950" lvl="1" indent="-285750">
              <a:lnSpc>
                <a:spcPct val="150000"/>
              </a:lnSpc>
              <a:buClr>
                <a:srgbClr val="D2020E"/>
              </a:buClr>
              <a:buFont typeface="Arial" panose="020B0604020202020204" pitchFamily="34" charset="0"/>
              <a:buChar char="•"/>
            </a:pPr>
            <a:endParaRPr lang="en-US" sz="1600" i="1" dirty="0" smtClean="0">
              <a:latin typeface="+mn-lt"/>
              <a:ea typeface="+mn-ea"/>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165" y="8775250"/>
            <a:ext cx="1624287" cy="1624287"/>
          </a:xfrm>
          <a:prstGeom prst="rect">
            <a:avLst/>
          </a:prstGeom>
        </p:spPr>
      </p:pic>
    </p:spTree>
    <p:extLst>
      <p:ext uri="{BB962C8B-B14F-4D97-AF65-F5344CB8AC3E}">
        <p14:creationId xmlns:p14="http://schemas.microsoft.com/office/powerpoint/2010/main" val="131781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75648744"/>
              </p:ext>
            </p:extLst>
          </p:nvPr>
        </p:nvGraphicFramePr>
        <p:xfrm>
          <a:off x="378063" y="1988613"/>
          <a:ext cx="6805136" cy="6432291"/>
        </p:xfrm>
        <a:graphic>
          <a:graphicData uri="http://schemas.openxmlformats.org/drawingml/2006/table">
            <a:tbl>
              <a:tblPr firstRow="1" firstCol="1" bandRow="1"/>
              <a:tblGrid>
                <a:gridCol w="3402568">
                  <a:extLst>
                    <a:ext uri="{9D8B030D-6E8A-4147-A177-3AD203B41FA5}">
                      <a16:colId xmlns:a16="http://schemas.microsoft.com/office/drawing/2014/main" val="2934460078"/>
                    </a:ext>
                  </a:extLst>
                </a:gridCol>
                <a:gridCol w="3402568">
                  <a:extLst>
                    <a:ext uri="{9D8B030D-6E8A-4147-A177-3AD203B41FA5}">
                      <a16:colId xmlns:a16="http://schemas.microsoft.com/office/drawing/2014/main" val="3405517661"/>
                    </a:ext>
                  </a:extLst>
                </a:gridCol>
              </a:tblGrid>
              <a:tr h="231391">
                <a:tc>
                  <a:txBody>
                    <a:bodyPr/>
                    <a:lstStyle/>
                    <a:p>
                      <a:pPr>
                        <a:lnSpc>
                          <a:spcPct val="115000"/>
                        </a:lnSpc>
                        <a:spcAft>
                          <a:spcPts val="0"/>
                        </a:spcAft>
                      </a:pPr>
                      <a:r>
                        <a:rPr lang="en-US" sz="1600" b="1" dirty="0" smtClean="0">
                          <a:solidFill>
                            <a:schemeClr val="bg1"/>
                          </a:solidFill>
                          <a:effectLst/>
                          <a:latin typeface="+mn-lt"/>
                          <a:ea typeface="Times New Roman" panose="02020603050405020304" pitchFamily="18" charset="0"/>
                          <a:cs typeface="Times New Roman" panose="02020603050405020304" pitchFamily="18" charset="0"/>
                        </a:rPr>
                        <a:t>Targets</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020E"/>
                    </a:solidFill>
                  </a:tcPr>
                </a:tc>
                <a:tc>
                  <a:txBody>
                    <a:bodyPr/>
                    <a:lstStyle/>
                    <a:p>
                      <a:pPr>
                        <a:lnSpc>
                          <a:spcPct val="115000"/>
                        </a:lnSpc>
                        <a:spcAft>
                          <a:spcPts val="0"/>
                        </a:spcAft>
                      </a:pPr>
                      <a:r>
                        <a:rPr lang="en-US" sz="1600" b="1" dirty="0" smtClean="0">
                          <a:solidFill>
                            <a:schemeClr val="bg1"/>
                          </a:solidFill>
                          <a:effectLst/>
                          <a:latin typeface="+mn-lt"/>
                          <a:ea typeface="Times New Roman" panose="02020603050405020304" pitchFamily="18" charset="0"/>
                          <a:cs typeface="Times New Roman" panose="02020603050405020304" pitchFamily="18" charset="0"/>
                        </a:rPr>
                        <a:t>Achievements</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020E"/>
                    </a:solidFill>
                  </a:tcPr>
                </a:tc>
                <a:extLst>
                  <a:ext uri="{0D108BD9-81ED-4DB2-BD59-A6C34878D82A}">
                    <a16:rowId xmlns:a16="http://schemas.microsoft.com/office/drawing/2014/main" val="2543494815"/>
                  </a:ext>
                </a:extLst>
              </a:tr>
              <a:tr h="381189">
                <a:tc>
                  <a:txBody>
                    <a:bodyPr/>
                    <a:lstStyle/>
                    <a:p>
                      <a:pPr>
                        <a:lnSpc>
                          <a:spcPct val="115000"/>
                        </a:lnSpc>
                        <a:spcAft>
                          <a:spcPts val="0"/>
                        </a:spcAft>
                      </a:pPr>
                      <a:r>
                        <a:rPr lang="en-US" sz="1400" b="1" i="1" dirty="0">
                          <a:solidFill>
                            <a:srgbClr val="000000"/>
                          </a:solidFill>
                          <a:effectLst/>
                          <a:latin typeface="+mn-lt"/>
                          <a:ea typeface="Times New Roman" panose="02020603050405020304" pitchFamily="18" charset="0"/>
                          <a:cs typeface="Times New Roman" panose="02020603050405020304" pitchFamily="18" charset="0"/>
                        </a:rPr>
                        <a:t>Obtain ISO 14001 certification in Finland and Norway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ISO 14001 certification achieved in Finland and Norway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396933"/>
                  </a:ext>
                </a:extLst>
              </a:tr>
              <a:tr h="508503">
                <a:tc>
                  <a:txBody>
                    <a:bodyPr/>
                    <a:lstStyle/>
                    <a:p>
                      <a:pPr>
                        <a:lnSpc>
                          <a:spcPct val="115000"/>
                        </a:lnSpc>
                        <a:spcAft>
                          <a:spcPts val="0"/>
                        </a:spcAft>
                      </a:pPr>
                      <a:r>
                        <a:rPr lang="en-US" sz="1400" b="1" dirty="0">
                          <a:solidFill>
                            <a:srgbClr val="000000"/>
                          </a:solidFill>
                          <a:effectLst/>
                          <a:latin typeface="+mn-lt"/>
                          <a:ea typeface="Times New Roman" panose="02020603050405020304" pitchFamily="18" charset="0"/>
                          <a:cs typeface="Times New Roman" panose="02020603050405020304" pitchFamily="18" charset="0"/>
                        </a:rPr>
                        <a:t>Use </a:t>
                      </a:r>
                      <a:r>
                        <a:rPr lang="en-US" sz="1400" b="1" i="1" dirty="0">
                          <a:solidFill>
                            <a:srgbClr val="000000"/>
                          </a:solidFill>
                          <a:effectLst/>
                          <a:latin typeface="+mn-lt"/>
                          <a:ea typeface="Times New Roman" panose="02020603050405020304" pitchFamily="18" charset="0"/>
                          <a:cs typeface="Times New Roman" panose="02020603050405020304" pitchFamily="18" charset="0"/>
                        </a:rPr>
                        <a:t>sub-contractors that operate trucks with engines that meet the Euro norm 5 or 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More than 90% of trucks used meet the norm</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8134792"/>
                  </a:ext>
                </a:extLst>
              </a:tr>
              <a:tr h="381189">
                <a:tc>
                  <a:txBody>
                    <a:bodyPr/>
                    <a:lstStyle/>
                    <a:p>
                      <a:pPr>
                        <a:lnSpc>
                          <a:spcPct val="115000"/>
                        </a:lnSpc>
                        <a:spcAft>
                          <a:spcPts val="0"/>
                        </a:spcAft>
                      </a:pPr>
                      <a:r>
                        <a:rPr lang="en-US" sz="1400" b="1" i="1" dirty="0">
                          <a:solidFill>
                            <a:srgbClr val="000000"/>
                          </a:solidFill>
                          <a:effectLst/>
                          <a:latin typeface="+mn-lt"/>
                          <a:ea typeface="Times New Roman" panose="02020603050405020304" pitchFamily="18" charset="0"/>
                          <a:cs typeface="Times New Roman" panose="02020603050405020304" pitchFamily="18" charset="0"/>
                        </a:rPr>
                        <a:t>Reduce electrical consumption by 5% per employee in 3 years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dirty="0" smtClean="0">
                          <a:solidFill>
                            <a:srgbClr val="000000"/>
                          </a:solidFill>
                          <a:effectLst/>
                          <a:latin typeface="+mn-lt"/>
                          <a:ea typeface="Times New Roman" panose="02020603050405020304" pitchFamily="18" charset="0"/>
                          <a:cs typeface="Times New Roman" panose="02020603050405020304" pitchFamily="18" charset="0"/>
                        </a:rPr>
                        <a:t>8,0%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2021051"/>
                  </a:ext>
                </a:extLst>
              </a:tr>
              <a:tr h="381189">
                <a:tc>
                  <a:txBody>
                    <a:bodyPr/>
                    <a:lstStyle/>
                    <a:p>
                      <a:pPr>
                        <a:lnSpc>
                          <a:spcPct val="115000"/>
                        </a:lnSpc>
                        <a:spcAft>
                          <a:spcPts val="0"/>
                        </a:spcAft>
                      </a:pPr>
                      <a:r>
                        <a:rPr lang="en-US" sz="1400" b="1" i="1">
                          <a:solidFill>
                            <a:srgbClr val="000000"/>
                          </a:solidFill>
                          <a:effectLst/>
                          <a:latin typeface="+mn-lt"/>
                          <a:ea typeface="Times New Roman" panose="02020603050405020304" pitchFamily="18" charset="0"/>
                          <a:cs typeface="Times New Roman" panose="02020603050405020304" pitchFamily="18" charset="0"/>
                        </a:rPr>
                        <a:t>Reduce paper consumption by 5% per employee every year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dirty="0" smtClean="0">
                          <a:solidFill>
                            <a:srgbClr val="000000"/>
                          </a:solidFill>
                          <a:effectLst/>
                          <a:latin typeface="+mn-lt"/>
                          <a:ea typeface="Times New Roman" panose="02020603050405020304" pitchFamily="18" charset="0"/>
                          <a:cs typeface="Times New Roman" panose="02020603050405020304" pitchFamily="18" charset="0"/>
                        </a:rPr>
                        <a:t>4,3% </a:t>
                      </a:r>
                      <a:r>
                        <a:rPr lang="en-US" sz="1400" dirty="0">
                          <a:solidFill>
                            <a:srgbClr val="000000"/>
                          </a:solidFill>
                          <a:effectLst/>
                          <a:latin typeface="+mn-lt"/>
                          <a:ea typeface="Times New Roman" panose="02020603050405020304" pitchFamily="18" charset="0"/>
                          <a:cs typeface="Times New Roman" panose="02020603050405020304" pitchFamily="18" charset="0"/>
                        </a:rPr>
                        <a:t>reduction per employee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179523"/>
                  </a:ext>
                </a:extLst>
              </a:tr>
              <a:tr h="381189">
                <a:tc>
                  <a:txBody>
                    <a:bodyPr/>
                    <a:lstStyle/>
                    <a:p>
                      <a:pPr>
                        <a:lnSpc>
                          <a:spcPct val="115000"/>
                        </a:lnSpc>
                        <a:spcAft>
                          <a:spcPts val="0"/>
                        </a:spcAft>
                      </a:pPr>
                      <a:r>
                        <a:rPr lang="en-US" sz="1400" b="1" i="1" dirty="0">
                          <a:solidFill>
                            <a:srgbClr val="000000"/>
                          </a:solidFill>
                          <a:effectLst/>
                          <a:latin typeface="+mn-lt"/>
                          <a:ea typeface="Times New Roman" panose="02020603050405020304" pitchFamily="18" charset="0"/>
                          <a:cs typeface="Times New Roman" panose="02020603050405020304" pitchFamily="18" charset="0"/>
                        </a:rPr>
                        <a:t>Reduce combustible waste to become max. 20% of total</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dirty="0" smtClean="0">
                          <a:solidFill>
                            <a:srgbClr val="000000"/>
                          </a:solidFill>
                          <a:effectLst/>
                          <a:latin typeface="+mn-lt"/>
                          <a:ea typeface="Times New Roman" panose="02020603050405020304" pitchFamily="18" charset="0"/>
                          <a:cs typeface="Times New Roman" panose="02020603050405020304" pitchFamily="18" charset="0"/>
                        </a:rPr>
                        <a:t>Measurement available in Q1 2020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871550"/>
                  </a:ext>
                </a:extLst>
              </a:tr>
              <a:tr h="336491">
                <a:tc>
                  <a:txBody>
                    <a:bodyPr/>
                    <a:lstStyle/>
                    <a:p>
                      <a:pPr>
                        <a:lnSpc>
                          <a:spcPct val="115000"/>
                        </a:lnSpc>
                        <a:spcAft>
                          <a:spcPts val="0"/>
                        </a:spcAft>
                      </a:pPr>
                      <a:r>
                        <a:rPr lang="en-GB" sz="1400" b="1" i="1">
                          <a:effectLst/>
                          <a:latin typeface="+mn-lt"/>
                          <a:ea typeface="Times New Roman" panose="02020603050405020304" pitchFamily="18" charset="0"/>
                          <a:cs typeface="Calibri" panose="020F0502020204030204" pitchFamily="34" charset="0"/>
                        </a:rPr>
                        <a:t>Obtain OHSAS 18001 / ISO 45001 in Sweden</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Achieved </a:t>
                      </a:r>
                      <a:r>
                        <a:rPr lang="en-GB" sz="1400" dirty="0">
                          <a:effectLst/>
                          <a:latin typeface="+mn-lt"/>
                          <a:ea typeface="Times New Roman" panose="02020603050405020304" pitchFamily="18" charset="0"/>
                          <a:cs typeface="Calibri" panose="020F0502020204030204" pitchFamily="34" charset="0"/>
                        </a:rPr>
                        <a:t>OHSAS 18001 / ISO 45001 in Sweden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749482"/>
                  </a:ext>
                </a:extLst>
              </a:tr>
              <a:tr h="508503">
                <a:tc>
                  <a:txBody>
                    <a:bodyPr/>
                    <a:lstStyle/>
                    <a:p>
                      <a:pPr>
                        <a:lnSpc>
                          <a:spcPct val="115000"/>
                        </a:lnSpc>
                        <a:spcAft>
                          <a:spcPts val="0"/>
                        </a:spcAft>
                      </a:pPr>
                      <a:r>
                        <a:rPr lang="en-GB" sz="1400" b="1" i="1" dirty="0">
                          <a:effectLst/>
                          <a:latin typeface="+mn-lt"/>
                          <a:ea typeface="Times New Roman" panose="02020603050405020304" pitchFamily="18" charset="0"/>
                          <a:cs typeface="Calibri" panose="020F0502020204030204" pitchFamily="34" charset="0"/>
                        </a:rPr>
                        <a:t>Establish multiple site certification in Denmark and Sweden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GB" sz="1400" dirty="0">
                          <a:solidFill>
                            <a:srgbClr val="000000"/>
                          </a:solidFill>
                          <a:effectLst/>
                          <a:latin typeface="+mn-lt"/>
                          <a:ea typeface="Times New Roman" panose="02020603050405020304" pitchFamily="18" charset="0"/>
                          <a:cs typeface="Calibri" panose="020F0502020204030204" pitchFamily="34" charset="0"/>
                        </a:rPr>
                        <a:t>Achieved multiple site </a:t>
                      </a:r>
                      <a:r>
                        <a:rPr lang="en-GB" sz="1400">
                          <a:solidFill>
                            <a:srgbClr val="000000"/>
                          </a:solidFill>
                          <a:effectLst/>
                          <a:latin typeface="+mn-lt"/>
                          <a:ea typeface="Times New Roman" panose="02020603050405020304" pitchFamily="18" charset="0"/>
                          <a:cs typeface="Calibri" panose="020F0502020204030204" pitchFamily="34" charset="0"/>
                        </a:rPr>
                        <a:t>certification </a:t>
                      </a:r>
                      <a:r>
                        <a:rPr lang="en-US" sz="1400" smtClean="0">
                          <a:latin typeface="+mn-lt"/>
                        </a:rPr>
                        <a:t>for ISO 9001 (Quality) and ISO 14001 (Environment) for Denmark, Norway, Sweden and Finland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0993595"/>
                  </a:ext>
                </a:extLst>
              </a:tr>
              <a:tr h="508503">
                <a:tc>
                  <a:txBody>
                    <a:bodyPr/>
                    <a:lstStyle/>
                    <a:p>
                      <a:pPr>
                        <a:lnSpc>
                          <a:spcPct val="115000"/>
                        </a:lnSpc>
                        <a:spcAft>
                          <a:spcPts val="0"/>
                        </a:spcAft>
                      </a:pPr>
                      <a:r>
                        <a:rPr lang="en-US" sz="1400" b="1" i="1" dirty="0">
                          <a:solidFill>
                            <a:srgbClr val="000000"/>
                          </a:solidFill>
                          <a:effectLst/>
                          <a:latin typeface="+mn-lt"/>
                          <a:ea typeface="Times New Roman" panose="02020603050405020304" pitchFamily="18" charset="0"/>
                          <a:cs typeface="Times New Roman" panose="02020603050405020304" pitchFamily="18" charset="0"/>
                        </a:rPr>
                        <a:t>Implement mandatory Code of Conduct training for employees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b="0" dirty="0" smtClean="0">
                          <a:solidFill>
                            <a:srgbClr val="000000"/>
                          </a:solidFill>
                          <a:effectLst/>
                          <a:latin typeface="+mn-lt"/>
                          <a:ea typeface="Times New Roman" panose="02020603050405020304" pitchFamily="18" charset="0"/>
                          <a:cs typeface="Times New Roman" panose="02020603050405020304" pitchFamily="18" charset="0"/>
                        </a:rPr>
                        <a:t>78% </a:t>
                      </a:r>
                      <a:r>
                        <a:rPr lang="en-US" sz="1400" b="0" dirty="0">
                          <a:solidFill>
                            <a:srgbClr val="000000"/>
                          </a:solidFill>
                          <a:effectLst/>
                          <a:latin typeface="+mn-lt"/>
                          <a:ea typeface="Times New Roman" panose="02020603050405020304" pitchFamily="18" charset="0"/>
                          <a:cs typeface="Times New Roman" panose="02020603050405020304" pitchFamily="18" charset="0"/>
                        </a:rPr>
                        <a:t>of all employees passed the training </a:t>
                      </a:r>
                      <a:r>
                        <a:rPr lang="en-US" sz="1400" b="0" dirty="0" smtClean="0">
                          <a:solidFill>
                            <a:srgbClr val="000000"/>
                          </a:solidFill>
                          <a:effectLst/>
                          <a:latin typeface="+mn-lt"/>
                          <a:ea typeface="Times New Roman" panose="02020603050405020304" pitchFamily="18" charset="0"/>
                          <a:cs typeface="Times New Roman" panose="02020603050405020304" pitchFamily="18" charset="0"/>
                        </a:rPr>
                        <a:t>year to date 2019 (passing </a:t>
                      </a:r>
                      <a:r>
                        <a:rPr lang="en-US" sz="1400" b="0" dirty="0">
                          <a:solidFill>
                            <a:srgbClr val="000000"/>
                          </a:solidFill>
                          <a:effectLst/>
                          <a:latin typeface="+mn-lt"/>
                          <a:ea typeface="Times New Roman" panose="02020603050405020304" pitchFamily="18" charset="0"/>
                          <a:cs typeface="Times New Roman" panose="02020603050405020304" pitchFamily="18" charset="0"/>
                        </a:rPr>
                        <a:t>score &gt;80%)</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714602"/>
                  </a:ext>
                </a:extLst>
              </a:tr>
              <a:tr h="508503">
                <a:tc>
                  <a:txBody>
                    <a:bodyPr/>
                    <a:lstStyle/>
                    <a:p>
                      <a:pPr>
                        <a:lnSpc>
                          <a:spcPct val="115000"/>
                        </a:lnSpc>
                        <a:spcAft>
                          <a:spcPts val="0"/>
                        </a:spcAft>
                      </a:pPr>
                      <a:r>
                        <a:rPr lang="en-US" sz="1400" b="1" i="1" dirty="0" smtClean="0">
                          <a:effectLst/>
                          <a:latin typeface="+mn-lt"/>
                          <a:ea typeface="Calibri" panose="020F0502020204030204" pitchFamily="34" charset="0"/>
                          <a:cs typeface="Times New Roman" panose="02020603050405020304" pitchFamily="18" charset="0"/>
                        </a:rPr>
                        <a:t>Other</a:t>
                      </a:r>
                      <a:endParaRPr lang="en-US" sz="1400" b="1" i="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smtClean="0"/>
                        <a:t>ISO 45001 implemented (Work Environment, Occupational Health and Safety) for Industrial Projects in Denmark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041439"/>
                  </a:ext>
                </a:extLst>
              </a:tr>
              <a:tr h="508503">
                <a:tc>
                  <a:txBody>
                    <a:bodyPr/>
                    <a:lstStyle/>
                    <a:p>
                      <a:pPr>
                        <a:lnSpc>
                          <a:spcPct val="115000"/>
                        </a:lnSpc>
                        <a:spcAft>
                          <a:spcPts val="0"/>
                        </a:spcAft>
                      </a:pPr>
                      <a:r>
                        <a:rPr lang="en-US" sz="1400" b="1" i="1" dirty="0" smtClean="0">
                          <a:effectLst/>
                          <a:latin typeface="+mn-lt"/>
                          <a:ea typeface="Calibri" panose="020F0502020204030204" pitchFamily="34" charset="0"/>
                          <a:cs typeface="Times New Roman" panose="02020603050405020304" pitchFamily="18" charset="0"/>
                        </a:rPr>
                        <a:t>Other</a:t>
                      </a:r>
                      <a:endParaRPr lang="en-US" sz="1400" b="1" i="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smtClean="0"/>
                        <a:t>Registered in </a:t>
                      </a:r>
                      <a:r>
                        <a:rPr lang="en-US" sz="1400" dirty="0" err="1" smtClean="0"/>
                        <a:t>Sedex</a:t>
                      </a:r>
                      <a:r>
                        <a:rPr lang="en-US" sz="1400" dirty="0" smtClean="0"/>
                        <a:t> Advance with goal of increasing our involvement with SEDEX in 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8662738"/>
                  </a:ext>
                </a:extLst>
              </a:tr>
            </a:tbl>
          </a:graphicData>
        </a:graphic>
      </p:graphicFrame>
    </p:spTree>
    <p:extLst>
      <p:ext uri="{BB962C8B-B14F-4D97-AF65-F5344CB8AC3E}">
        <p14:creationId xmlns:p14="http://schemas.microsoft.com/office/powerpoint/2010/main" val="73882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Corporate Social Responsibility</a:t>
            </a:r>
            <a:endParaRPr lang="en-GB" dirty="0"/>
          </a:p>
        </p:txBody>
      </p:sp>
      <p:sp>
        <p:nvSpPr>
          <p:cNvPr id="3" name="Content Placeholder 2"/>
          <p:cNvSpPr>
            <a:spLocks noGrp="1"/>
          </p:cNvSpPr>
          <p:nvPr>
            <p:ph idx="10"/>
          </p:nvPr>
        </p:nvSpPr>
        <p:spPr>
          <a:xfrm>
            <a:off x="378063" y="1938072"/>
            <a:ext cx="6805137" cy="3344446"/>
          </a:xfrm>
        </p:spPr>
        <p:txBody>
          <a:bodyPr/>
          <a:lstStyle/>
          <a:p>
            <a:pPr marL="0" indent="0">
              <a:buNone/>
            </a:pPr>
            <a:r>
              <a:rPr lang="en-US" sz="1200" dirty="0" smtClean="0"/>
              <a:t>Scan Global Logistics is committed </a:t>
            </a:r>
            <a:r>
              <a:rPr lang="en-US" sz="1200" dirty="0"/>
              <a:t>to sustainability and social responsibility, reduction of environmental impact, the well-being of our employees, and ethical behavior.  We operate as an asset-light freight forwarder and base our business model on providing value to customers by providing advanced supply chain solutions.  We rely on sub-contractors to provide the physical transport and have limited impact on primary transport methods such as aircrafts and vessels.   Thus, our focus is to engage actively with customers and suppliers in decreasing the environmental footprint by taking actions within our sphere of influence.</a:t>
            </a:r>
          </a:p>
          <a:p>
            <a:pPr marL="0" indent="0">
              <a:buNone/>
            </a:pPr>
            <a:endParaRPr lang="en-US" sz="1200" dirty="0" smtClean="0"/>
          </a:p>
          <a:p>
            <a:pPr marL="0" indent="0">
              <a:buNone/>
            </a:pPr>
            <a:r>
              <a:rPr lang="en-US" sz="1200" dirty="0" smtClean="0"/>
              <a:t>We </a:t>
            </a:r>
            <a:r>
              <a:rPr lang="en-US" sz="1200" dirty="0"/>
              <a:t>integrate the focus areas in our daily business; we apply them in how we manage risks and opportunities; and how we meet the ever-changing environment in which we operate.  </a:t>
            </a:r>
          </a:p>
          <a:p>
            <a:pPr marL="0" indent="0">
              <a:buNone/>
            </a:pPr>
            <a:endParaRPr lang="en-US" sz="1200" dirty="0" smtClean="0"/>
          </a:p>
          <a:p>
            <a:pPr marL="0" indent="0">
              <a:buNone/>
            </a:pPr>
            <a:r>
              <a:rPr lang="en-US" sz="1200" dirty="0" smtClean="0"/>
              <a:t>Our </a:t>
            </a:r>
            <a:r>
              <a:rPr lang="en-US" sz="1200" dirty="0"/>
              <a:t>strategic focus is built around following framework:</a:t>
            </a:r>
          </a:p>
          <a:p>
            <a:pPr marL="0" indent="0">
              <a:buNone/>
            </a:pPr>
            <a:r>
              <a:rPr lang="en-US" sz="1200" dirty="0"/>
              <a:t> </a:t>
            </a:r>
          </a:p>
          <a:p>
            <a:pPr lvl="0"/>
            <a:r>
              <a:rPr lang="en-US" sz="1200" dirty="0"/>
              <a:t>Reduction of environmental impact</a:t>
            </a:r>
          </a:p>
          <a:p>
            <a:pPr lvl="0"/>
            <a:r>
              <a:rPr lang="en-US" sz="1200" dirty="0"/>
              <a:t>People</a:t>
            </a:r>
          </a:p>
          <a:p>
            <a:pPr lvl="0"/>
            <a:r>
              <a:rPr lang="en-US" sz="1200" dirty="0"/>
              <a:t>Ethical behavior</a:t>
            </a:r>
          </a:p>
        </p:txBody>
      </p:sp>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l="19476" t="19293" r="31206" b="6854"/>
          <a:stretch>
            <a:fillRect/>
          </a:stretch>
        </p:blipFill>
        <p:spPr bwMode="auto">
          <a:xfrm>
            <a:off x="4718510" y="4457209"/>
            <a:ext cx="2299424" cy="19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 y="7705607"/>
            <a:ext cx="7561263" cy="2124462"/>
          </a:xfrm>
          <a:prstGeom prst="rect">
            <a:avLst/>
          </a:prstGeom>
          <a:solidFill>
            <a:schemeClr val="accent1">
              <a:lumMod val="60000"/>
              <a:lumOff val="40000"/>
              <a:alpha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mn-lt"/>
              <a:ea typeface="ヒラギノ角ゴ Pro W3" pitchFamily="-112" charset="-128"/>
            </a:endParaRPr>
          </a:p>
        </p:txBody>
      </p:sp>
      <p:sp>
        <p:nvSpPr>
          <p:cNvPr id="6" name="Text Box 13"/>
          <p:cNvSpPr txBox="1">
            <a:spLocks noChangeArrowheads="1"/>
          </p:cNvSpPr>
          <p:nvPr/>
        </p:nvSpPr>
        <p:spPr bwMode="auto">
          <a:xfrm>
            <a:off x="378063" y="5395078"/>
            <a:ext cx="4913312" cy="183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a-DK"/>
            </a:defPPr>
            <a:lvl1pPr>
              <a:spcBef>
                <a:spcPct val="20000"/>
              </a:spcBef>
              <a:buClr>
                <a:srgbClr val="800000"/>
              </a:buClr>
              <a:buSzPct val="125000"/>
              <a:defRPr sz="1400">
                <a:latin typeface="+mn-lt"/>
              </a:defRPr>
            </a:lvl1pPr>
          </a:lstStyle>
          <a:p>
            <a:r>
              <a:rPr lang="en-GB" altLang="en-US" sz="1600" dirty="0"/>
              <a:t>AEO &amp; ISO </a:t>
            </a:r>
            <a:r>
              <a:rPr lang="en-GB" altLang="en-US" sz="1600" dirty="0" smtClean="0"/>
              <a:t>Certified</a:t>
            </a:r>
          </a:p>
          <a:p>
            <a:r>
              <a:rPr lang="en-GB" altLang="en-US" sz="1600" dirty="0" smtClean="0"/>
              <a:t> </a:t>
            </a:r>
            <a:r>
              <a:rPr lang="en-US" altLang="en-US" sz="1600" dirty="0" smtClean="0"/>
              <a:t> </a:t>
            </a:r>
            <a:endParaRPr lang="en-US" altLang="en-US" sz="1600" dirty="0"/>
          </a:p>
          <a:p>
            <a:pPr marL="285750" indent="-285750">
              <a:buClr>
                <a:srgbClr val="CD171E"/>
              </a:buClr>
              <a:buFont typeface="Wingdings" panose="05000000000000000000" pitchFamily="2" charset="2"/>
              <a:buChar char="§"/>
            </a:pPr>
            <a:r>
              <a:rPr lang="en-GB" altLang="en-US" sz="1200" dirty="0" smtClean="0"/>
              <a:t>Co2 </a:t>
            </a:r>
            <a:r>
              <a:rPr lang="en-GB" altLang="en-US" sz="1200" dirty="0"/>
              <a:t>emission reports </a:t>
            </a:r>
            <a:endParaRPr lang="en-GB" altLang="en-US" sz="1200" dirty="0" smtClean="0"/>
          </a:p>
          <a:p>
            <a:pPr marL="285750" indent="-285750">
              <a:buClr>
                <a:srgbClr val="CD171E"/>
              </a:buClr>
              <a:buFont typeface="Wingdings" panose="05000000000000000000" pitchFamily="2" charset="2"/>
              <a:buChar char="§"/>
            </a:pPr>
            <a:r>
              <a:rPr lang="en-GB" altLang="en-US" sz="1200" dirty="0" smtClean="0"/>
              <a:t>Co2 </a:t>
            </a:r>
            <a:r>
              <a:rPr lang="en-GB" altLang="en-US" sz="1200" dirty="0"/>
              <a:t>efficiency products </a:t>
            </a:r>
            <a:endParaRPr lang="en-GB" altLang="en-US" sz="1200" dirty="0" smtClean="0"/>
          </a:p>
          <a:p>
            <a:pPr marL="285750" indent="-285750">
              <a:buClr>
                <a:srgbClr val="CD171E"/>
              </a:buClr>
              <a:buFont typeface="Wingdings" panose="05000000000000000000" pitchFamily="2" charset="2"/>
              <a:buChar char="§"/>
            </a:pPr>
            <a:r>
              <a:rPr lang="en-GB" altLang="en-US" sz="1200" dirty="0" smtClean="0"/>
              <a:t>We </a:t>
            </a:r>
            <a:r>
              <a:rPr lang="en-GB" altLang="en-US" sz="1200" dirty="0"/>
              <a:t>believe in who cares </a:t>
            </a:r>
            <a:r>
              <a:rPr lang="en-GB" altLang="en-US" sz="1200" dirty="0" smtClean="0"/>
              <a:t>wins</a:t>
            </a:r>
          </a:p>
          <a:p>
            <a:pPr marL="285750" indent="-285750">
              <a:buClr>
                <a:srgbClr val="CD171E"/>
              </a:buClr>
              <a:buFont typeface="Wingdings" panose="05000000000000000000" pitchFamily="2" charset="2"/>
              <a:buChar char="§"/>
            </a:pPr>
            <a:r>
              <a:rPr lang="en-GB" altLang="en-US" sz="1200" dirty="0" smtClean="0"/>
              <a:t>Responsibility </a:t>
            </a:r>
            <a:r>
              <a:rPr lang="en-GB" altLang="en-US" sz="1200" dirty="0"/>
              <a:t>to reduce our collective impact on </a:t>
            </a:r>
            <a:r>
              <a:rPr lang="en-GB" altLang="en-US" sz="1200" dirty="0" smtClean="0"/>
              <a:t/>
            </a:r>
            <a:br>
              <a:rPr lang="en-GB" altLang="en-US" sz="1200" dirty="0" smtClean="0"/>
            </a:br>
            <a:r>
              <a:rPr lang="en-GB" altLang="en-US" sz="1200" dirty="0" smtClean="0"/>
              <a:t>the </a:t>
            </a:r>
            <a:r>
              <a:rPr lang="en-GB" altLang="en-US" sz="1200" dirty="0"/>
              <a:t>limited resources of our planet	</a:t>
            </a:r>
          </a:p>
        </p:txBody>
      </p:sp>
      <p:pic>
        <p:nvPicPr>
          <p:cNvPr id="8"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5166" t="11163" b="19281"/>
          <a:stretch/>
        </p:blipFill>
        <p:spPr bwMode="auto">
          <a:xfrm>
            <a:off x="5360301" y="6547155"/>
            <a:ext cx="1391133" cy="1018903"/>
          </a:xfrm>
          <a:prstGeom prst="roundRect">
            <a:avLst>
              <a:gd name="adj" fmla="val 8594"/>
            </a:avLst>
          </a:prstGeom>
          <a:solidFill>
            <a:srgbClr val="FFFFFF">
              <a:shade val="85000"/>
            </a:srgbClr>
          </a:solidFill>
          <a:ln>
            <a:noFill/>
          </a:ln>
          <a:effectLst/>
          <a:extLst/>
        </p:spPr>
      </p:pic>
      <p:sp>
        <p:nvSpPr>
          <p:cNvPr id="9" name="Rectangle 5"/>
          <p:cNvSpPr>
            <a:spLocks noChangeArrowheads="1"/>
          </p:cNvSpPr>
          <p:nvPr/>
        </p:nvSpPr>
        <p:spPr bwMode="auto">
          <a:xfrm>
            <a:off x="3203504" y="8366994"/>
            <a:ext cx="48926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chemeClr val="tx1"/>
                </a:solidFill>
                <a:latin typeface="Arial" pitchFamily="34" charset="0"/>
                <a:ea typeface="ヒラギノ角ゴ Pro W3" pitchFamily="-112" charset="-128"/>
              </a:defRPr>
            </a:lvl1pPr>
            <a:lvl2pPr marL="742950" indent="-285750">
              <a:spcBef>
                <a:spcPct val="20000"/>
              </a:spcBef>
              <a:buChar char="–"/>
              <a:defRPr sz="1600">
                <a:solidFill>
                  <a:schemeClr val="tx1"/>
                </a:solidFill>
                <a:latin typeface="Arial" pitchFamily="34" charset="0"/>
                <a:ea typeface="ヒラギノ角ゴ Pro W3" pitchFamily="-112" charset="-128"/>
              </a:defRPr>
            </a:lvl2pPr>
            <a:lvl3pPr marL="1143000" indent="-228600">
              <a:spcBef>
                <a:spcPct val="20000"/>
              </a:spcBef>
              <a:buChar char="•"/>
              <a:defRPr sz="1600">
                <a:solidFill>
                  <a:schemeClr val="tx1"/>
                </a:solidFill>
                <a:latin typeface="Arial" pitchFamily="34" charset="0"/>
                <a:ea typeface="ヒラギノ角ゴ Pro W3" pitchFamily="-112" charset="-128"/>
              </a:defRPr>
            </a:lvl3pPr>
            <a:lvl4pPr marL="1600200" indent="-228600">
              <a:spcBef>
                <a:spcPct val="20000"/>
              </a:spcBef>
              <a:buChar char="–"/>
              <a:defRPr sz="1600">
                <a:solidFill>
                  <a:schemeClr val="tx1"/>
                </a:solidFill>
                <a:latin typeface="Arial" pitchFamily="34" charset="0"/>
                <a:ea typeface="ヒラギノ角ゴ Pro W3" pitchFamily="-112" charset="-128"/>
              </a:defRPr>
            </a:lvl4pPr>
            <a:lvl5pPr marL="2057400" indent="-228600">
              <a:spcBef>
                <a:spcPct val="20000"/>
              </a:spcBef>
              <a:buChar char="»"/>
              <a:defRPr sz="1600">
                <a:solidFill>
                  <a:schemeClr val="tx1"/>
                </a:solidFill>
                <a:latin typeface="Arial" pitchFamily="34" charset="0"/>
                <a:ea typeface="ヒラギノ角ゴ Pro W3" pitchFamily="-112"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ヒラギノ角ゴ Pro W3" pitchFamily="-112"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ヒラギノ角ゴ Pro W3" pitchFamily="-112"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ヒラギノ角ゴ Pro W3" pitchFamily="-112"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ヒラギノ角ゴ Pro W3" pitchFamily="-112" charset="-128"/>
              </a:defRPr>
            </a:lvl9pPr>
          </a:lstStyle>
          <a:p>
            <a:pPr eaLnBrk="1" hangingPunct="1">
              <a:buClr>
                <a:srgbClr val="800000"/>
              </a:buClr>
              <a:buSzPct val="125000"/>
              <a:buFontTx/>
              <a:buNone/>
            </a:pPr>
            <a:r>
              <a:rPr kumimoji="1" lang="en-US" altLang="en-US" sz="1600" b="1" dirty="0" smtClean="0">
                <a:solidFill>
                  <a:schemeClr val="bg2"/>
                </a:solidFill>
                <a:latin typeface="+mj-lt"/>
              </a:rPr>
              <a:t>IT IS NOT JUST ABOUT WHAT WE DO</a:t>
            </a:r>
          </a:p>
          <a:p>
            <a:pPr eaLnBrk="1" hangingPunct="1">
              <a:buClr>
                <a:srgbClr val="800000"/>
              </a:buClr>
              <a:buSzPct val="125000"/>
              <a:buFontTx/>
              <a:buNone/>
            </a:pPr>
            <a:r>
              <a:rPr kumimoji="1" lang="en-US" altLang="en-US" sz="1600" b="1" dirty="0" smtClean="0">
                <a:solidFill>
                  <a:schemeClr val="bg2"/>
                </a:solidFill>
                <a:latin typeface="+mj-lt"/>
              </a:rPr>
              <a:t>— IT’S HOW WE DO IT!</a:t>
            </a:r>
            <a:endParaRPr kumimoji="1" lang="en-US" altLang="en-US" sz="1600" b="1" dirty="0">
              <a:solidFill>
                <a:schemeClr val="bg2"/>
              </a:solidFill>
              <a:latin typeface="+mj-lt"/>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278" y="7892564"/>
            <a:ext cx="1870869" cy="1870869"/>
          </a:xfrm>
          <a:prstGeom prst="rect">
            <a:avLst/>
          </a:prstGeom>
        </p:spPr>
      </p:pic>
    </p:spTree>
    <p:extLst>
      <p:ext uri="{BB962C8B-B14F-4D97-AF65-F5344CB8AC3E}">
        <p14:creationId xmlns:p14="http://schemas.microsoft.com/office/powerpoint/2010/main" val="3479665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Rights</a:t>
            </a:r>
            <a:endParaRPr lang="en-GB" dirty="0"/>
          </a:p>
        </p:txBody>
      </p:sp>
      <p:sp>
        <p:nvSpPr>
          <p:cNvPr id="3" name="Content Placeholder 2"/>
          <p:cNvSpPr>
            <a:spLocks noGrp="1"/>
          </p:cNvSpPr>
          <p:nvPr>
            <p:ph idx="10"/>
          </p:nvPr>
        </p:nvSpPr>
        <p:spPr>
          <a:xfrm>
            <a:off x="378062" y="1889126"/>
            <a:ext cx="6805137" cy="7943850"/>
          </a:xfrm>
        </p:spPr>
        <p:txBody>
          <a:bodyPr/>
          <a:lstStyle/>
          <a:p>
            <a:r>
              <a:rPr lang="en-US" sz="1200" dirty="0" smtClean="0"/>
              <a:t>The Scan Global Logistics’ Code </a:t>
            </a:r>
            <a:r>
              <a:rPr lang="en-US" sz="1200" dirty="0"/>
              <a:t>of Conduct </a:t>
            </a:r>
            <a:r>
              <a:rPr lang="en-US" sz="1200" dirty="0" smtClean="0"/>
              <a:t>was established in 2013 and applies </a:t>
            </a:r>
            <a:r>
              <a:rPr lang="en-US" sz="1200" dirty="0"/>
              <a:t>to all regions of Scan Global Logistics. The Code of Conduct lays down guidelines for day-to-day workplace conduct for our workforce of some 800 employees. The Code of Conduct also sets out our commitment to the health and well-being of our employees, as well as our understanding of equal opportunity and diversity. The Code of Conduct is underpinned by additional Group policies such as the Anti-Corruption Policy, which provides clear instructions on how to handle gifts, benefits and offers of hospitality. The Competition Compliance Policy prohibits agreements with competitors.</a:t>
            </a:r>
            <a:endParaRPr lang="da-DK" sz="1200" dirty="0"/>
          </a:p>
          <a:p>
            <a:r>
              <a:rPr lang="en-US" sz="1200" dirty="0" smtClean="0"/>
              <a:t>The Code </a:t>
            </a:r>
            <a:r>
              <a:rPr lang="en-US" sz="1200" dirty="0"/>
              <a:t>of Conduct is an integral part of our corporate culture and is closely aligned with </a:t>
            </a:r>
            <a:r>
              <a:rPr lang="en-US" sz="1200" dirty="0" smtClean="0"/>
              <a:t>our values; “Dedicated, Reliable, Committed”. </a:t>
            </a:r>
            <a:r>
              <a:rPr lang="en-US" sz="1200" dirty="0"/>
              <a:t>Our Code of Conduct is guided by the principles of the Universal Declaration of Human Rights, the UN Global Compact as well as the conventions issued by the International </a:t>
            </a:r>
            <a:r>
              <a:rPr lang="en-US" sz="1200" dirty="0" err="1"/>
              <a:t>Labour</a:t>
            </a:r>
            <a:r>
              <a:rPr lang="en-US" sz="1200" dirty="0"/>
              <a:t> Organization (ILO). </a:t>
            </a:r>
            <a:endParaRPr lang="en-US" sz="1200" dirty="0" smtClean="0"/>
          </a:p>
          <a:p>
            <a:r>
              <a:rPr lang="en-US" sz="1200" dirty="0"/>
              <a:t>The Code of Conduct is guided by the principles of the Universal Declaration of Human Rights, the UN Global Compact and those of the 1998 International </a:t>
            </a:r>
            <a:r>
              <a:rPr lang="en-US" sz="1200" dirty="0" err="1"/>
              <a:t>Labour</a:t>
            </a:r>
            <a:r>
              <a:rPr lang="en-US" sz="1200" dirty="0"/>
              <a:t> Organization (ILO) declaration on the fundamental rights and principles of work as well as the OECD Guidelines for Multinational Enterprises.</a:t>
            </a:r>
          </a:p>
          <a:p>
            <a:endParaRPr lang="en-US" sz="1200" dirty="0" smtClean="0"/>
          </a:p>
          <a:p>
            <a:pPr marL="0" lvl="0" indent="0">
              <a:buNone/>
            </a:pPr>
            <a:endParaRPr lang="da-DK" sz="1100" dirty="0"/>
          </a:p>
        </p:txBody>
      </p:sp>
      <p:sp>
        <p:nvSpPr>
          <p:cNvPr id="4" name="Title 1"/>
          <p:cNvSpPr txBox="1">
            <a:spLocks/>
          </p:cNvSpPr>
          <p:nvPr/>
        </p:nvSpPr>
        <p:spPr bwMode="auto">
          <a:xfrm>
            <a:off x="443810" y="6515630"/>
            <a:ext cx="6805137" cy="111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0">
                <a:solidFill>
                  <a:schemeClr val="tx1"/>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2pPr>
            <a:lvl3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3pPr>
            <a:lvl4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4pPr>
            <a:lvl5pPr algn="l" rtl="0" eaLnBrk="1" fontAlgn="base" hangingPunct="1">
              <a:spcBef>
                <a:spcPct val="0"/>
              </a:spcBef>
              <a:spcAft>
                <a:spcPct val="0"/>
              </a:spcAft>
              <a:defRPr sz="2400">
                <a:solidFill>
                  <a:schemeClr val="tx2"/>
                </a:solidFill>
                <a:latin typeface="Verdana" pitchFamily="34" charset="0"/>
                <a:ea typeface="ＭＳ Ｐゴシック" pitchFamily="1" charset="-128"/>
              </a:defRPr>
            </a:lvl5pPr>
            <a:lvl6pPr marL="4572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6pPr>
            <a:lvl7pPr marL="9144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7pPr>
            <a:lvl8pPr marL="13716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8pPr>
            <a:lvl9pPr marL="1828800" algn="l" rtl="0" eaLnBrk="1" fontAlgn="base" hangingPunct="1">
              <a:spcBef>
                <a:spcPct val="0"/>
              </a:spcBef>
              <a:spcAft>
                <a:spcPct val="0"/>
              </a:spcAft>
              <a:defRPr sz="2400">
                <a:solidFill>
                  <a:schemeClr val="tx2"/>
                </a:solidFill>
                <a:latin typeface="Verdana" pitchFamily="34" charset="0"/>
                <a:ea typeface="ＭＳ Ｐゴシック" pitchFamily="1" charset="-128"/>
              </a:defRPr>
            </a:lvl9pPr>
          </a:lstStyle>
          <a:p>
            <a:r>
              <a:rPr lang="en-GB" kern="0" dirty="0" smtClean="0"/>
              <a:t>Labour</a:t>
            </a:r>
            <a:endParaRPr lang="en-GB" kern="0" dirty="0"/>
          </a:p>
        </p:txBody>
      </p:sp>
      <p:sp>
        <p:nvSpPr>
          <p:cNvPr id="5" name="Content Placeholder 2"/>
          <p:cNvSpPr txBox="1">
            <a:spLocks/>
          </p:cNvSpPr>
          <p:nvPr/>
        </p:nvSpPr>
        <p:spPr bwMode="auto">
          <a:xfrm>
            <a:off x="378062" y="7629526"/>
            <a:ext cx="6805137" cy="19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2"/>
              </a:buClr>
              <a:buFont typeface="Wingdings" panose="05000000000000000000" pitchFamily="2" charset="2"/>
              <a:buChar char="§"/>
              <a:defRPr>
                <a:solidFill>
                  <a:schemeClr val="tx1"/>
                </a:solidFill>
                <a:latin typeface="+mn-lt"/>
                <a:ea typeface="+mn-ea"/>
                <a:cs typeface="+mn-cs"/>
              </a:defRPr>
            </a:lvl1pPr>
            <a:lvl2pPr marL="361950" indent="-180975" algn="l" rtl="0" eaLnBrk="1" fontAlgn="base" hangingPunct="1">
              <a:spcBef>
                <a:spcPct val="20000"/>
              </a:spcBef>
              <a:spcAft>
                <a:spcPct val="0"/>
              </a:spcAft>
              <a:buClr>
                <a:schemeClr val="accent1"/>
              </a:buClr>
              <a:buFont typeface="Wingdings" panose="05000000000000000000" pitchFamily="2" charset="2"/>
              <a:buChar char="§"/>
              <a:defRPr sz="1600">
                <a:solidFill>
                  <a:schemeClr val="tx1"/>
                </a:solidFill>
                <a:latin typeface="+mn-lt"/>
                <a:ea typeface="+mn-ea"/>
              </a:defRPr>
            </a:lvl2pPr>
            <a:lvl3pPr marL="533400" indent="-171450" algn="l" rtl="0" eaLnBrk="1" fontAlgn="base" hangingPunct="1">
              <a:spcBef>
                <a:spcPct val="20000"/>
              </a:spcBef>
              <a:spcAft>
                <a:spcPct val="0"/>
              </a:spcAft>
              <a:buClr>
                <a:schemeClr val="accent1"/>
              </a:buClr>
              <a:buFont typeface="Segoe UI" panose="020B0502040204020203" pitchFamily="34" charset="0"/>
              <a:buChar char="−"/>
              <a:defRPr sz="1400">
                <a:solidFill>
                  <a:schemeClr val="tx1"/>
                </a:solidFill>
                <a:latin typeface="+mn-lt"/>
                <a:ea typeface="+mn-ea"/>
              </a:defRPr>
            </a:lvl3pPr>
            <a:lvl4pPr marL="715963" indent="-182563" algn="l" rtl="0" eaLnBrk="1" fontAlgn="base" hangingPunct="1">
              <a:spcBef>
                <a:spcPct val="20000"/>
              </a:spcBef>
              <a:spcAft>
                <a:spcPct val="0"/>
              </a:spcAft>
              <a:buClr>
                <a:schemeClr val="accent1"/>
              </a:buClr>
              <a:buFont typeface="Segoe UI" panose="020B0502040204020203" pitchFamily="34" charset="0"/>
              <a:buChar char="−"/>
              <a:defRPr sz="1200">
                <a:solidFill>
                  <a:schemeClr val="tx1"/>
                </a:solidFill>
                <a:latin typeface="+mn-lt"/>
                <a:ea typeface="+mn-ea"/>
              </a:defRPr>
            </a:lvl4pPr>
            <a:lvl5pPr marL="896938" indent="-180975"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r>
              <a:rPr lang="en-US" sz="1200" kern="0" dirty="0" smtClean="0"/>
              <a:t>Scan Global Logistics respects human rights and we conduct our business in a manner that makes us an attractive employer. </a:t>
            </a:r>
          </a:p>
          <a:p>
            <a:r>
              <a:rPr lang="en-US" sz="1200" kern="0" dirty="0" smtClean="0"/>
              <a:t>We are clearly committed to the elimination of all forms of forced or compulsory labor</a:t>
            </a:r>
          </a:p>
          <a:p>
            <a:r>
              <a:rPr lang="en-US" sz="1200" kern="0" dirty="0" smtClean="0"/>
              <a:t>We do not engage in human trafficking</a:t>
            </a:r>
          </a:p>
          <a:p>
            <a:r>
              <a:rPr lang="en-US" sz="1200" kern="0" dirty="0" smtClean="0"/>
              <a:t>Our employees are free to join or not to join a union/employee representation of their choice, free from threat or intimidation. </a:t>
            </a:r>
            <a:endParaRPr lang="da-DK" sz="1200" kern="0" dirty="0" smtClean="0"/>
          </a:p>
          <a:p>
            <a:r>
              <a:rPr lang="en-US" sz="1200" kern="0" dirty="0" smtClean="0"/>
              <a:t>We do not discriminate and provide equal opportunity </a:t>
            </a:r>
            <a:r>
              <a:rPr lang="da-DK" sz="1200" kern="0" dirty="0" smtClean="0"/>
              <a:t>for all</a:t>
            </a:r>
            <a:endParaRPr lang="en-US" sz="1200" kern="0" dirty="0" smtClean="0"/>
          </a:p>
          <a:p>
            <a:r>
              <a:rPr lang="en-US" sz="1200" kern="0" dirty="0" smtClean="0"/>
              <a:t>We comply with European Union regulations as well as national or local safety regulations (national law and the binding regulations of our mandatory accident insurance)</a:t>
            </a:r>
          </a:p>
        </p:txBody>
      </p:sp>
      <p:grpSp>
        <p:nvGrpSpPr>
          <p:cNvPr id="8" name="Group 7"/>
          <p:cNvGrpSpPr/>
          <p:nvPr/>
        </p:nvGrpSpPr>
        <p:grpSpPr>
          <a:xfrm>
            <a:off x="4346713" y="5049077"/>
            <a:ext cx="2765904" cy="2379964"/>
            <a:chOff x="4585252" y="5049077"/>
            <a:chExt cx="2765904" cy="2379964"/>
          </a:xfrm>
        </p:grpSpPr>
        <p:sp>
          <p:nvSpPr>
            <p:cNvPr id="6" name="TextBox 5"/>
            <p:cNvSpPr txBox="1"/>
            <p:nvPr/>
          </p:nvSpPr>
          <p:spPr>
            <a:xfrm>
              <a:off x="4585252" y="5791202"/>
              <a:ext cx="2332383" cy="1231106"/>
            </a:xfrm>
            <a:prstGeom prst="rect">
              <a:avLst/>
            </a:prstGeom>
            <a:noFill/>
          </p:spPr>
          <p:txBody>
            <a:bodyPr wrap="square" rtlCol="0">
              <a:spAutoFit/>
            </a:bodyPr>
            <a:lstStyle/>
            <a:p>
              <a:pPr algn="r"/>
              <a:r>
                <a:rPr lang="en-US" sz="1600" i="1" dirty="0" smtClean="0">
                  <a:latin typeface="+mn-lt"/>
                </a:rPr>
                <a:t>To deny people their human rights is to challenge their very humanity</a:t>
              </a:r>
              <a:r>
                <a:rPr lang="en-US" sz="1600" dirty="0" smtClean="0">
                  <a:latin typeface="+mn-lt"/>
                </a:rPr>
                <a:t>.</a:t>
              </a:r>
            </a:p>
            <a:p>
              <a:pPr algn="r"/>
              <a:r>
                <a:rPr lang="en-US" sz="1000" dirty="0" smtClean="0">
                  <a:latin typeface="+mn-lt"/>
                </a:rPr>
                <a:t>- Nelson Mandela, 1990</a:t>
              </a:r>
            </a:p>
          </p:txBody>
        </p:sp>
        <p:pic>
          <p:nvPicPr>
            <p:cNvPr id="7" name="Picture 6"/>
            <p:cNvPicPr>
              <a:picLocks noChangeAspect="1"/>
            </p:cNvPicPr>
            <p:nvPr/>
          </p:nvPicPr>
          <p:blipFill>
            <a:blip r:embed="rId3"/>
            <a:stretch>
              <a:fillRect/>
            </a:stretch>
          </p:blipFill>
          <p:spPr>
            <a:xfrm>
              <a:off x="6364184" y="5323302"/>
              <a:ext cx="504825" cy="523875"/>
            </a:xfrm>
            <a:prstGeom prst="rect">
              <a:avLst/>
            </a:prstGeom>
          </p:spPr>
        </p:pic>
        <p:sp>
          <p:nvSpPr>
            <p:cNvPr id="9" name="Oval 8"/>
            <p:cNvSpPr/>
            <p:nvPr/>
          </p:nvSpPr>
          <p:spPr bwMode="auto">
            <a:xfrm>
              <a:off x="4759156" y="5049077"/>
              <a:ext cx="2592000" cy="2379964"/>
            </a:xfrm>
            <a:prstGeom prst="ellipse">
              <a:avLst/>
            </a:prstGeom>
            <a:noFill/>
            <a:ln w="285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a typeface="ヒラギノ角ゴ Pro W3" pitchFamily="-112" charset="-128"/>
              </a:endParaRPr>
            </a:p>
          </p:txBody>
        </p:sp>
      </p:grpSp>
      <p:pic>
        <p:nvPicPr>
          <p:cNvPr id="13" name="Picture 12"/>
          <p:cNvPicPr>
            <a:picLocks noChangeAspect="1"/>
          </p:cNvPicPr>
          <p:nvPr/>
        </p:nvPicPr>
        <p:blipFill>
          <a:blip r:embed="rId4"/>
          <a:stretch>
            <a:fillRect/>
          </a:stretch>
        </p:blipFill>
        <p:spPr>
          <a:xfrm>
            <a:off x="2836537" y="823814"/>
            <a:ext cx="886646" cy="905782"/>
          </a:xfrm>
          <a:prstGeom prst="rect">
            <a:avLst/>
          </a:prstGeom>
        </p:spPr>
      </p:pic>
      <p:pic>
        <p:nvPicPr>
          <p:cNvPr id="14" name="Picture 13"/>
          <p:cNvPicPr>
            <a:picLocks noChangeAspect="1"/>
          </p:cNvPicPr>
          <p:nvPr/>
        </p:nvPicPr>
        <p:blipFill>
          <a:blip r:embed="rId5"/>
          <a:stretch>
            <a:fillRect/>
          </a:stretch>
        </p:blipFill>
        <p:spPr>
          <a:xfrm>
            <a:off x="3780630" y="823814"/>
            <a:ext cx="896033" cy="905782"/>
          </a:xfrm>
          <a:prstGeom prst="rect">
            <a:avLst/>
          </a:prstGeom>
        </p:spPr>
      </p:pic>
      <p:pic>
        <p:nvPicPr>
          <p:cNvPr id="15" name="Picture 14"/>
          <p:cNvPicPr>
            <a:picLocks noChangeAspect="1"/>
          </p:cNvPicPr>
          <p:nvPr/>
        </p:nvPicPr>
        <p:blipFill>
          <a:blip r:embed="rId6"/>
          <a:stretch>
            <a:fillRect/>
          </a:stretch>
        </p:blipFill>
        <p:spPr>
          <a:xfrm>
            <a:off x="1873245" y="6515630"/>
            <a:ext cx="890577" cy="896916"/>
          </a:xfrm>
          <a:prstGeom prst="rect">
            <a:avLst/>
          </a:prstGeom>
        </p:spPr>
      </p:pic>
    </p:spTree>
    <p:extLst>
      <p:ext uri="{BB962C8B-B14F-4D97-AF65-F5344CB8AC3E}">
        <p14:creationId xmlns:p14="http://schemas.microsoft.com/office/powerpoint/2010/main" val="386763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192695"/>
            <a:ext cx="7561263" cy="3525301"/>
          </a:xfrm>
          <a:prstGeom prst="rect">
            <a:avLst/>
          </a:prstGeom>
          <a:solidFill>
            <a:schemeClr val="accent1">
              <a:lumMod val="60000"/>
              <a:lumOff val="40000"/>
              <a:alpha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bg1"/>
              </a:solidFill>
              <a:effectLst/>
              <a:latin typeface="+mn-lt"/>
              <a:ea typeface="ヒラギノ角ゴ Pro W3" pitchFamily="-112" charset="-128"/>
            </a:endParaRPr>
          </a:p>
        </p:txBody>
      </p:sp>
      <p:sp>
        <p:nvSpPr>
          <p:cNvPr id="2" name="Title 1"/>
          <p:cNvSpPr>
            <a:spLocks noGrp="1"/>
          </p:cNvSpPr>
          <p:nvPr>
            <p:ph type="title"/>
          </p:nvPr>
        </p:nvSpPr>
        <p:spPr>
          <a:xfrm>
            <a:off x="378062" y="887675"/>
            <a:ext cx="6805137" cy="1113896"/>
          </a:xfrm>
        </p:spPr>
        <p:txBody>
          <a:bodyPr/>
          <a:lstStyle/>
          <a:p>
            <a:r>
              <a:rPr lang="en-GB" dirty="0" smtClean="0"/>
              <a:t>Environment</a:t>
            </a:r>
            <a:endParaRPr lang="en-GB" dirty="0"/>
          </a:p>
        </p:txBody>
      </p:sp>
      <p:sp>
        <p:nvSpPr>
          <p:cNvPr id="3" name="Content Placeholder 2"/>
          <p:cNvSpPr>
            <a:spLocks noGrp="1"/>
          </p:cNvSpPr>
          <p:nvPr>
            <p:ph idx="10"/>
          </p:nvPr>
        </p:nvSpPr>
        <p:spPr>
          <a:xfrm>
            <a:off x="199785" y="1771671"/>
            <a:ext cx="5071461" cy="2485284"/>
          </a:xfrm>
        </p:spPr>
        <p:txBody>
          <a:bodyPr/>
          <a:lstStyle/>
          <a:p>
            <a:pPr marL="0" indent="0">
              <a:buNone/>
            </a:pPr>
            <a:r>
              <a:rPr lang="en-GB" sz="1200" dirty="0"/>
              <a:t>SGL is a Scandinavian-based logistics group with employees and partners worldwide. We have our own offices in 19 countries, and our business keeps growing. We will continue our global expansion to ensure that we are an attractive partner to our customers.  We serve our clients with global transportation and logistics solutions in sea, air and road and special services (aid &amp; development and projects).  Environmental conditions are an integrated part of SGL's management. We consider environmental issues and make it visible to our customers, suppliers and especially to our employees. Therefore, SGL has established an environmental management system in accordance with the DS/EN ISO14001 requirements.    The environmental management system ensures that the environmental impact from activities and services is constantly reduced.   For this reason, the following environmental objectives form the basis of SGL's ongoing environmental activities. </a:t>
            </a:r>
            <a:endParaRPr lang="da-DK" sz="1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6114" y="1197735"/>
            <a:ext cx="2145843" cy="3520261"/>
          </a:xfrm>
          <a:prstGeom prst="rect">
            <a:avLst/>
          </a:prstGeom>
        </p:spPr>
      </p:pic>
      <p:sp>
        <p:nvSpPr>
          <p:cNvPr id="7" name="TextBox 6"/>
          <p:cNvSpPr txBox="1"/>
          <p:nvPr/>
        </p:nvSpPr>
        <p:spPr>
          <a:xfrm>
            <a:off x="378062" y="4893972"/>
            <a:ext cx="6805137" cy="5124480"/>
          </a:xfrm>
          <a:prstGeom prst="rect">
            <a:avLst/>
          </a:prstGeom>
          <a:noFill/>
        </p:spPr>
        <p:txBody>
          <a:bodyPr wrap="square" rtlCol="0">
            <a:spAutoFit/>
          </a:bodyPr>
          <a:lstStyle/>
          <a:p>
            <a:r>
              <a:rPr lang="en-US" sz="1200" b="1" dirty="0">
                <a:latin typeface="Segoe UI" panose="020B0502040204020203" pitchFamily="34" charset="0"/>
                <a:cs typeface="Segoe UI" panose="020B0502040204020203" pitchFamily="34" charset="0"/>
              </a:rPr>
              <a:t>Environmental objectives </a:t>
            </a:r>
            <a:endParaRPr lang="en-US" sz="1200" dirty="0">
              <a:latin typeface="Segoe UI" panose="020B0502040204020203" pitchFamily="34" charset="0"/>
              <a:cs typeface="Segoe UI" panose="020B0502040204020203" pitchFamily="34" charset="0"/>
            </a:endParaRP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actively reduce emission to the extent it is possible.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foster environmental responsibility by increasing employee awareness of the environmental control system and objectives, and ensure commitment to environmental work through education and training.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make environmental demands on suppliers through dialogue and cooperation.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ensure that our efforts will result in continuous and measurable environmental improvements.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proactively inform our clients on environmental issues.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conduct environmental assessments of major investments and changes.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have an open dialogue with authorities, customers and other stakeholders, and provide information regarding the company's environmental conditions.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comply with applicable laws and regulatory environment.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select the best available techniques considering both environment and economy.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encourage our employees to make continuous improvement proposals that may affect the environmental areas in a positive direction.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continuously work to reduce consumption of electricity, water and heat in the organization.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continuously reduce resource consumption for transport of goods by making the most of available capacity.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continuously improve sorting, storage, recycling and disposal of all waste products which are the result of company activities and services.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pledge to continuously guard against and prevent negative environmental impact.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will prioritize road transport with </a:t>
            </a:r>
            <a:r>
              <a:rPr lang="en-GB" sz="1200" dirty="0" smtClean="0">
                <a:latin typeface="Segoe UI" panose="020B0502040204020203" pitchFamily="34" charset="0"/>
                <a:cs typeface="Segoe UI" panose="020B0502040204020203" pitchFamily="34" charset="0"/>
              </a:rPr>
              <a:t>Euro norm </a:t>
            </a:r>
            <a:r>
              <a:rPr lang="en-GB" sz="1200" dirty="0">
                <a:latin typeface="Segoe UI" panose="020B0502040204020203" pitchFamily="34" charset="0"/>
                <a:cs typeface="Segoe UI" panose="020B0502040204020203" pitchFamily="34" charset="0"/>
              </a:rPr>
              <a:t>5 + 6 vehicles. </a:t>
            </a:r>
          </a:p>
          <a:p>
            <a:pPr marL="228600" indent="-228600">
              <a:buClr>
                <a:srgbClr val="D2020E"/>
              </a:buClr>
              <a:buFont typeface="Arial" panose="020B0604020202020204" pitchFamily="34" charset="0"/>
              <a:buChar char="•"/>
            </a:pPr>
            <a:r>
              <a:rPr lang="en-GB" sz="1200" dirty="0" smtClean="0">
                <a:latin typeface="Segoe UI" panose="020B0502040204020203" pitchFamily="34" charset="0"/>
                <a:cs typeface="Segoe UI" panose="020B0502040204020203" pitchFamily="34" charset="0"/>
              </a:rPr>
              <a:t>We </a:t>
            </a:r>
            <a:r>
              <a:rPr lang="en-GB" sz="1200" dirty="0">
                <a:latin typeface="Segoe UI" panose="020B0502040204020203" pitchFamily="34" charset="0"/>
                <a:cs typeface="Segoe UI" panose="020B0502040204020203" pitchFamily="34" charset="0"/>
              </a:rPr>
              <a:t>have purchased CO2 quotas and thus the SGL website is CO2 neutral </a:t>
            </a:r>
          </a:p>
          <a:p>
            <a:endParaRPr lang="en-US" sz="1100" dirty="0"/>
          </a:p>
          <a:p>
            <a:endParaRPr lang="en-US" sz="1600" dirty="0" err="1" smtClean="0">
              <a:latin typeface="+mn-lt"/>
            </a:endParaRPr>
          </a:p>
        </p:txBody>
      </p:sp>
      <p:pic>
        <p:nvPicPr>
          <p:cNvPr id="8" name="Picture 7"/>
          <p:cNvPicPr>
            <a:picLocks noChangeAspect="1"/>
          </p:cNvPicPr>
          <p:nvPr/>
        </p:nvPicPr>
        <p:blipFill>
          <a:blip r:embed="rId4"/>
          <a:stretch>
            <a:fillRect/>
          </a:stretch>
        </p:blipFill>
        <p:spPr>
          <a:xfrm>
            <a:off x="2465828" y="755736"/>
            <a:ext cx="883997" cy="883997"/>
          </a:xfrm>
          <a:prstGeom prst="rect">
            <a:avLst/>
          </a:prstGeom>
        </p:spPr>
      </p:pic>
      <p:pic>
        <p:nvPicPr>
          <p:cNvPr id="10" name="Picture 9"/>
          <p:cNvPicPr>
            <a:picLocks noChangeAspect="1"/>
          </p:cNvPicPr>
          <p:nvPr/>
        </p:nvPicPr>
        <p:blipFill>
          <a:blip r:embed="rId5"/>
          <a:stretch>
            <a:fillRect/>
          </a:stretch>
        </p:blipFill>
        <p:spPr>
          <a:xfrm>
            <a:off x="3409973" y="755736"/>
            <a:ext cx="880873" cy="883997"/>
          </a:xfrm>
          <a:prstGeom prst="rect">
            <a:avLst/>
          </a:prstGeom>
        </p:spPr>
      </p:pic>
    </p:spTree>
    <p:extLst>
      <p:ext uri="{BB962C8B-B14F-4D97-AF65-F5344CB8AC3E}">
        <p14:creationId xmlns:p14="http://schemas.microsoft.com/office/powerpoint/2010/main" val="2453978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Master - horisontal[1]">
  <a:themeElements>
    <a:clrScheme name="SGL_ny">
      <a:dk1>
        <a:srgbClr val="000000"/>
      </a:dk1>
      <a:lt1>
        <a:srgbClr val="FFFFFF"/>
      </a:lt1>
      <a:dk2>
        <a:srgbClr val="CD1E17"/>
      </a:dk2>
      <a:lt2>
        <a:srgbClr val="8C7B4C"/>
      </a:lt2>
      <a:accent1>
        <a:srgbClr val="666666"/>
      </a:accent1>
      <a:accent2>
        <a:srgbClr val="B2B2B2"/>
      </a:accent2>
      <a:accent3>
        <a:srgbClr val="DDD5C8"/>
      </a:accent3>
      <a:accent4>
        <a:srgbClr val="666666"/>
      </a:accent4>
      <a:accent5>
        <a:srgbClr val="B2B2B2"/>
      </a:accent5>
      <a:accent6>
        <a:srgbClr val="DDD5C8"/>
      </a:accent6>
      <a:hlink>
        <a:srgbClr val="000000"/>
      </a:hlink>
      <a:folHlink>
        <a:srgbClr val="000000"/>
      </a:folHlink>
    </a:clrScheme>
    <a:fontScheme name="Anpassat 205">
      <a:majorFont>
        <a:latin typeface="Segoe UI Semibold"/>
        <a:ea typeface="ＭＳ Ｐゴシック"/>
        <a:cs typeface=""/>
      </a:majorFont>
      <a:minorFont>
        <a:latin typeface="Segoe U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bg1"/>
            </a:solidFill>
            <a:effectLst/>
            <a:latin typeface="+mn-lt"/>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0" i="0" u="none" strike="noStrike" cap="none" normalizeH="0" baseline="0" smtClean="0">
            <a:ln>
              <a:noFill/>
            </a:ln>
            <a:solidFill>
              <a:schemeClr val="tx1"/>
            </a:solidFill>
            <a:effectLst/>
            <a:latin typeface="Verdana" pitchFamily="34" charset="0"/>
            <a:ea typeface="ヒラギノ角ゴ Pro W3" pitchFamily="-112" charset="-128"/>
          </a:defRPr>
        </a:defPPr>
      </a:lstStyle>
    </a:lnDef>
    <a:txDef>
      <a:spPr>
        <a:noFill/>
      </a:spPr>
      <a:bodyPr wrap="none" rtlCol="0">
        <a:spAutoFit/>
      </a:bodyPr>
      <a:lstStyle>
        <a:defPPr>
          <a:defRPr sz="1600" dirty="0" err="1" smtClean="0">
            <a:latin typeface="+mn-lt"/>
          </a:defRPr>
        </a:defPPr>
      </a:lstStyle>
    </a:txDef>
  </a:objectDefaults>
  <a:extraClrSchemeLst>
    <a:extraClrScheme>
      <a:clrScheme name="SlideMaster - ligge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Master - ligge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Master - ligge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Master - ligge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Master - ligge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Master - ligge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Master - ligge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Master - ligge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Master - ligge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Master - ligge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Master - ligge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Master - ligge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SGL Master template Vertical</Template>
  <TotalTime>5687</TotalTime>
  <Words>1756</Words>
  <Application>Microsoft Office PowerPoint</Application>
  <PresentationFormat>Custom</PresentationFormat>
  <Paragraphs>169</Paragraphs>
  <Slides>12</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ＭＳ Ｐゴシック</vt:lpstr>
      <vt:lpstr>Arial</vt:lpstr>
      <vt:lpstr>Arial Narrow</vt:lpstr>
      <vt:lpstr>Calibri</vt:lpstr>
      <vt:lpstr>Segoe UI</vt:lpstr>
      <vt:lpstr>Segoe UI Semibold</vt:lpstr>
      <vt:lpstr>Times New Roman</vt:lpstr>
      <vt:lpstr>Verdana</vt:lpstr>
      <vt:lpstr>Wingdings</vt:lpstr>
      <vt:lpstr>ヒラギノ角ゴ Pro W3</vt:lpstr>
      <vt:lpstr>SlideMaster - horisontal[1]</vt:lpstr>
      <vt:lpstr>PowerPoint Presentation</vt:lpstr>
      <vt:lpstr>Statement from the EVP Jørgen Jessen</vt:lpstr>
      <vt:lpstr>About us</vt:lpstr>
      <vt:lpstr>Our history</vt:lpstr>
      <vt:lpstr>Key programs and initiatives</vt:lpstr>
      <vt:lpstr>Achievements</vt:lpstr>
      <vt:lpstr>Corporate Social Responsibility</vt:lpstr>
      <vt:lpstr>Human Rights</vt:lpstr>
      <vt:lpstr>Environment</vt:lpstr>
      <vt:lpstr>Anti-Corruption</vt:lpstr>
      <vt:lpstr>Ending note</vt:lpstr>
      <vt:lpstr>PowerPoint Presentation</vt:lpstr>
    </vt:vector>
  </TitlesOfParts>
  <Company>Scan Global Logistics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Maj-Britt Mosbek Fløjstrup</dc:creator>
  <cp:lastModifiedBy>Maj-Britt Fløjstrup Mosbek</cp:lastModifiedBy>
  <cp:revision>112</cp:revision>
  <cp:lastPrinted>2019-12-03T10:17:33Z</cp:lastPrinted>
  <dcterms:created xsi:type="dcterms:W3CDTF">2015-05-06T07:51:39Z</dcterms:created>
  <dcterms:modified xsi:type="dcterms:W3CDTF">2019-12-10T09:57:14Z</dcterms:modified>
</cp:coreProperties>
</file>