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handoutMasterIdLst>
    <p:handoutMasterId r:id="rId37"/>
  </p:handoutMasterIdLst>
  <p:sldIdLst>
    <p:sldId id="280" r:id="rId5"/>
    <p:sldId id="286" r:id="rId6"/>
    <p:sldId id="259" r:id="rId7"/>
    <p:sldId id="292" r:id="rId8"/>
    <p:sldId id="288" r:id="rId9"/>
    <p:sldId id="293" r:id="rId10"/>
    <p:sldId id="260" r:id="rId11"/>
    <p:sldId id="287" r:id="rId12"/>
    <p:sldId id="289" r:id="rId13"/>
    <p:sldId id="294" r:id="rId14"/>
    <p:sldId id="295" r:id="rId15"/>
    <p:sldId id="290" r:id="rId16"/>
    <p:sldId id="291" r:id="rId17"/>
    <p:sldId id="302" r:id="rId18"/>
    <p:sldId id="303" r:id="rId19"/>
    <p:sldId id="304" r:id="rId20"/>
    <p:sldId id="314" r:id="rId21"/>
    <p:sldId id="296" r:id="rId22"/>
    <p:sldId id="305" r:id="rId23"/>
    <p:sldId id="306" r:id="rId24"/>
    <p:sldId id="297" r:id="rId25"/>
    <p:sldId id="315" r:id="rId26"/>
    <p:sldId id="307" r:id="rId27"/>
    <p:sldId id="308" r:id="rId28"/>
    <p:sldId id="309" r:id="rId29"/>
    <p:sldId id="310" r:id="rId30"/>
    <p:sldId id="298" r:id="rId31"/>
    <p:sldId id="311" r:id="rId32"/>
    <p:sldId id="312" r:id="rId33"/>
    <p:sldId id="313" r:id="rId34"/>
    <p:sldId id="27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33">
          <p15:clr>
            <a:srgbClr val="A4A3A4"/>
          </p15:clr>
        </p15:guide>
        <p15:guide id="4" orient="horz" pos="3792">
          <p15:clr>
            <a:srgbClr val="A4A3A4"/>
          </p15:clr>
        </p15:guide>
        <p15:guide id="5" orient="horz" pos="4066">
          <p15:clr>
            <a:srgbClr val="A4A3A4"/>
          </p15:clr>
        </p15:guide>
        <p15:guide id="6" orient="horz" pos="1026">
          <p15:clr>
            <a:srgbClr val="A4A3A4"/>
          </p15:clr>
        </p15:guide>
        <p15:guide id="7" orient="horz" pos="799">
          <p15:clr>
            <a:srgbClr val="A4A3A4"/>
          </p15:clr>
        </p15:guide>
        <p15:guide id="8" pos="7322">
          <p15:clr>
            <a:srgbClr val="A4A3A4"/>
          </p15:clr>
        </p15:guide>
        <p15:guide id="9" pos="35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ximilian Boigner" initials="MB" lastIdx="1" clrIdx="0">
    <p:extLst>
      <p:ext uri="{19B8F6BF-5375-455C-9EA6-DF929625EA0E}">
        <p15:presenceInfo xmlns:p15="http://schemas.microsoft.com/office/powerpoint/2012/main" userId="Maximilian Boig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689"/>
    <a:srgbClr val="2860A7"/>
    <a:srgbClr val="464646"/>
    <a:srgbClr val="000000"/>
    <a:srgbClr val="3C3C3C"/>
    <a:srgbClr val="1A1A1A"/>
    <a:srgbClr val="FFFFFF"/>
    <a:srgbClr val="0061BF"/>
    <a:srgbClr val="232020"/>
    <a:srgbClr val="38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60F291-5778-4851-B6ED-0BB5618B6BAA}" v="22" dt="2019-10-31T10:01:45.4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unkle Formatvorlage 2 - Akzent 3/Akz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22" d="100"/>
          <a:sy n="122" d="100"/>
        </p:scale>
        <p:origin x="96" y="210"/>
      </p:cViewPr>
      <p:guideLst>
        <p:guide orient="horz" pos="2160"/>
        <p:guide pos="3840"/>
        <p:guide orient="horz" pos="233"/>
        <p:guide orient="horz" pos="3792"/>
        <p:guide orient="horz" pos="4066"/>
        <p:guide orient="horz" pos="1026"/>
        <p:guide orient="horz" pos="799"/>
        <p:guide pos="7322"/>
        <p:guide pos="358"/>
      </p:guideLst>
    </p:cSldViewPr>
  </p:slideViewPr>
  <p:notesTextViewPr>
    <p:cViewPr>
      <p:scale>
        <a:sx n="1" d="1"/>
        <a:sy n="1" d="1"/>
      </p:scale>
      <p:origin x="0" y="0"/>
    </p:cViewPr>
  </p:notesTextViewPr>
  <p:sorterViewPr>
    <p:cViewPr>
      <p:scale>
        <a:sx n="100" d="100"/>
        <a:sy n="100" d="100"/>
      </p:scale>
      <p:origin x="0" y="-7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latin typeface="Arial"/>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AAFA66C-3A2B-9C49-839B-287739947363}" type="datetimeFigureOut">
              <a:rPr lang="de-DE">
                <a:latin typeface="Arial"/>
              </a:rPr>
              <a:t>25.11.2019</a:t>
            </a:fld>
            <a:endParaRPr lang="en-GB">
              <a:latin typeface="Arial"/>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latin typeface="Arial"/>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58348EA-6C96-A149-9721-90457B98A858}" type="slidenum">
              <a:rPr>
                <a:latin typeface="Arial"/>
              </a:rPr>
              <a:t>‹Nr.›</a:t>
            </a:fld>
            <a:endParaRPr lang="en-GB">
              <a:latin typeface="Arial"/>
            </a:endParaRPr>
          </a:p>
        </p:txBody>
      </p:sp>
    </p:spTree>
    <p:extLst>
      <p:ext uri="{BB962C8B-B14F-4D97-AF65-F5344CB8AC3E}">
        <p14:creationId xmlns:p14="http://schemas.microsoft.com/office/powerpoint/2010/main" val="18214708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a:defRPr>
            </a:lvl1pPr>
          </a:lstStyle>
          <a:p>
            <a:fld id="{641E027D-5CA6-4B21-97E9-EB95C6580A18}" type="datetimeFigureOut">
              <a:rPr lang="en-GB" smtClean="0"/>
              <a:pPr/>
              <a:t>25/11/2019</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a:defRPr>
            </a:lvl1pPr>
          </a:lstStyle>
          <a:p>
            <a:fld id="{5E53AE47-19B3-454C-A595-AA7DC7D2170A}" type="slidenum">
              <a:rPr lang="en-GB" smtClean="0"/>
              <a:pPr/>
              <a:t>‹Nr.›</a:t>
            </a:fld>
            <a:endParaRPr lang="en-GB" dirty="0"/>
          </a:p>
        </p:txBody>
      </p:sp>
    </p:spTree>
    <p:extLst>
      <p:ext uri="{BB962C8B-B14F-4D97-AF65-F5344CB8AC3E}">
        <p14:creationId xmlns:p14="http://schemas.microsoft.com/office/powerpoint/2010/main" val="150070688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a:ea typeface="+mn-ea"/>
        <a:cs typeface="+mn-cs"/>
      </a:defRPr>
    </a:lvl1pPr>
    <a:lvl2pPr marL="457200" algn="l" defTabSz="914400" rtl="0" eaLnBrk="1" latinLnBrk="0" hangingPunct="1">
      <a:defRPr sz="1200" kern="1200">
        <a:solidFill>
          <a:schemeClr val="tx1"/>
        </a:solidFill>
        <a:latin typeface="Arial"/>
        <a:ea typeface="+mn-ea"/>
        <a:cs typeface="+mn-cs"/>
      </a:defRPr>
    </a:lvl2pPr>
    <a:lvl3pPr marL="914400" algn="l" defTabSz="914400" rtl="0" eaLnBrk="1" latinLnBrk="0" hangingPunct="1">
      <a:defRPr sz="1200" kern="1200">
        <a:solidFill>
          <a:schemeClr val="tx1"/>
        </a:solidFill>
        <a:latin typeface="Arial"/>
        <a:ea typeface="+mn-ea"/>
        <a:cs typeface="+mn-cs"/>
      </a:defRPr>
    </a:lvl3pPr>
    <a:lvl4pPr marL="1371600" algn="l" defTabSz="914400" rtl="0" eaLnBrk="1" latinLnBrk="0" hangingPunct="1">
      <a:defRPr sz="1200" kern="1200">
        <a:solidFill>
          <a:schemeClr val="tx1"/>
        </a:solidFill>
        <a:latin typeface="Arial"/>
        <a:ea typeface="+mn-ea"/>
        <a:cs typeface="+mn-cs"/>
      </a:defRPr>
    </a:lvl4pPr>
    <a:lvl5pPr marL="1828800" algn="l" defTabSz="914400" rtl="0" eaLnBrk="1" latinLnBrk="0" hangingPunct="1">
      <a:defRPr sz="12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5" name="Bild 4" descr="Titel_0-163-173.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Title 1"/>
          <p:cNvSpPr>
            <a:spLocks noGrp="1"/>
          </p:cNvSpPr>
          <p:nvPr>
            <p:ph type="ctrTitle"/>
          </p:nvPr>
        </p:nvSpPr>
        <p:spPr>
          <a:xfrm>
            <a:off x="873109" y="629034"/>
            <a:ext cx="10217055" cy="1090882"/>
          </a:xfrm>
        </p:spPr>
        <p:txBody>
          <a:bodyPr lIns="0" tIns="0" rIns="0" bIns="0" anchor="b" anchorCtr="0"/>
          <a:lstStyle>
            <a:lvl1pPr algn="l">
              <a:lnSpc>
                <a:spcPct val="85000"/>
              </a:lnSpc>
              <a:spcBef>
                <a:spcPts val="0"/>
              </a:spcBef>
              <a:defRPr sz="4400">
                <a:solidFill>
                  <a:schemeClr val="bg1"/>
                </a:solidFill>
              </a:defRPr>
            </a:lvl1pPr>
          </a:lstStyle>
          <a:p>
            <a:r>
              <a:rPr lang="de-DE" noProof="0"/>
              <a:t>Mastertitelformat bearbeiten</a:t>
            </a:r>
            <a:endParaRPr lang="en-GB" noProof="0" dirty="0"/>
          </a:p>
        </p:txBody>
      </p:sp>
      <p:sp>
        <p:nvSpPr>
          <p:cNvPr id="3" name="Subtitle 2"/>
          <p:cNvSpPr>
            <a:spLocks noGrp="1"/>
          </p:cNvSpPr>
          <p:nvPr>
            <p:ph type="subTitle" idx="1"/>
          </p:nvPr>
        </p:nvSpPr>
        <p:spPr>
          <a:xfrm>
            <a:off x="892800" y="1771349"/>
            <a:ext cx="10217054" cy="1058399"/>
          </a:xfrm>
        </p:spPr>
        <p:txBody>
          <a:bodyPr lIns="0" tIns="0" rIns="0" bIns="0"/>
          <a:lstStyle>
            <a:lvl1pPr marL="0" indent="0" algn="l">
              <a:lnSpc>
                <a:spcPct val="85000"/>
              </a:lnSpc>
              <a:spcBef>
                <a:spcPts val="0"/>
              </a:spcBef>
              <a:buNone/>
              <a:defRPr sz="22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en-GB" noProof="0" dirty="0"/>
          </a:p>
        </p:txBody>
      </p:sp>
      <p:sp>
        <p:nvSpPr>
          <p:cNvPr id="4" name="Date Placeholder 3"/>
          <p:cNvSpPr>
            <a:spLocks noGrp="1"/>
          </p:cNvSpPr>
          <p:nvPr>
            <p:ph type="dt" sz="half" idx="10"/>
          </p:nvPr>
        </p:nvSpPr>
        <p:spPr>
          <a:xfrm>
            <a:off x="892800" y="2829749"/>
            <a:ext cx="4293738" cy="464400"/>
          </a:xfrm>
          <a:prstGeom prst="rect">
            <a:avLst/>
          </a:prstGeom>
        </p:spPr>
        <p:txBody>
          <a:bodyPr lIns="0" tIns="0" rIns="0" bIns="0"/>
          <a:lstStyle>
            <a:lvl1pPr>
              <a:spcBef>
                <a:spcPts val="0"/>
              </a:spcBef>
              <a:defRPr sz="1200">
                <a:solidFill>
                  <a:schemeClr val="bg1"/>
                </a:solidFill>
              </a:defRPr>
            </a:lvl1pPr>
          </a:lstStyle>
          <a:p>
            <a:endParaRPr lang="en-GB" dirty="0"/>
          </a:p>
        </p:txBody>
      </p:sp>
      <p:pic>
        <p:nvPicPr>
          <p:cNvPr id="8" name="Imag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10067" y="4449343"/>
            <a:ext cx="2729346" cy="900000"/>
          </a:xfrm>
          <a:prstGeom prst="rect">
            <a:avLst/>
          </a:prstGeom>
          <a:noFill/>
          <a:ln>
            <a:noFill/>
          </a:ln>
        </p:spPr>
      </p:pic>
    </p:spTree>
    <p:extLst>
      <p:ext uri="{BB962C8B-B14F-4D97-AF65-F5344CB8AC3E}">
        <p14:creationId xmlns:p14="http://schemas.microsoft.com/office/powerpoint/2010/main" val="322561731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Inhalt, 2 Diagramme">
    <p:spTree>
      <p:nvGrpSpPr>
        <p:cNvPr id="1" name=""/>
        <p:cNvGrpSpPr/>
        <p:nvPr/>
      </p:nvGrpSpPr>
      <p:grpSpPr>
        <a:xfrm>
          <a:off x="0" y="0"/>
          <a:ext cx="0" cy="0"/>
          <a:chOff x="0" y="0"/>
          <a:chExt cx="0" cy="0"/>
        </a:xfrm>
      </p:grpSpPr>
      <p:sp>
        <p:nvSpPr>
          <p:cNvPr id="7" name="Rectangle 6"/>
          <p:cNvSpPr/>
          <p:nvPr userDrawn="1"/>
        </p:nvSpPr>
        <p:spPr>
          <a:xfrm>
            <a:off x="7400040" y="261214"/>
            <a:ext cx="4791959" cy="5854802"/>
          </a:xfrm>
          <a:prstGeom prst="rect">
            <a:avLst/>
          </a:prstGeom>
          <a:solidFill>
            <a:srgbClr val="EFE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sp>
        <p:nvSpPr>
          <p:cNvPr id="3" name="Content Placeholder 2"/>
          <p:cNvSpPr>
            <a:spLocks noGrp="1"/>
          </p:cNvSpPr>
          <p:nvPr>
            <p:ph idx="1"/>
          </p:nvPr>
        </p:nvSpPr>
        <p:spPr>
          <a:xfrm>
            <a:off x="583200" y="1620000"/>
            <a:ext cx="6660000" cy="4500000"/>
          </a:xfrm>
        </p:spPr>
        <p:txBody>
          <a:bodyPr/>
          <a:lstStyle>
            <a:lvl1pPr>
              <a:defRPr/>
            </a:lvl1pPr>
          </a:lstStyle>
          <a:p>
            <a:pPr lvl="0"/>
            <a:r>
              <a:rPr lang="de-DE" noProof="0"/>
              <a:t>Mastertextformat bearbeiten</a:t>
            </a:r>
          </a:p>
        </p:txBody>
      </p:sp>
      <p:sp>
        <p:nvSpPr>
          <p:cNvPr id="9" name="Espace réservé du graphique 10"/>
          <p:cNvSpPr>
            <a:spLocks noGrp="1"/>
          </p:cNvSpPr>
          <p:nvPr>
            <p:ph type="chart" sz="quarter" idx="15"/>
          </p:nvPr>
        </p:nvSpPr>
        <p:spPr>
          <a:xfrm>
            <a:off x="7848600" y="1474259"/>
            <a:ext cx="3835400" cy="1716616"/>
          </a:xfrm>
        </p:spPr>
        <p:txBody>
          <a:bodyPr rtlCol="0">
            <a:normAutofit/>
          </a:bodyPr>
          <a:lstStyle>
            <a:lvl1pPr>
              <a:defRPr/>
            </a:lvl1pPr>
          </a:lstStyle>
          <a:p>
            <a:pPr lvl="0"/>
            <a:r>
              <a:rPr lang="de-DE" noProof="0"/>
              <a:t>Diagramm durch Klicken auf Symbol hinzufügen</a:t>
            </a:r>
            <a:endParaRPr lang="en-GB" noProof="0" dirty="0"/>
          </a:p>
        </p:txBody>
      </p:sp>
      <p:sp>
        <p:nvSpPr>
          <p:cNvPr id="10" name="Espace réservé du graphique 10"/>
          <p:cNvSpPr>
            <a:spLocks noGrp="1"/>
          </p:cNvSpPr>
          <p:nvPr>
            <p:ph type="chart" sz="quarter" idx="17"/>
          </p:nvPr>
        </p:nvSpPr>
        <p:spPr>
          <a:xfrm>
            <a:off x="7848600" y="4015317"/>
            <a:ext cx="3835400" cy="1716616"/>
          </a:xfrm>
        </p:spPr>
        <p:txBody>
          <a:bodyPr rtlCol="0">
            <a:normAutofit/>
          </a:bodyPr>
          <a:lstStyle>
            <a:lvl1pPr>
              <a:defRPr/>
            </a:lvl1pPr>
          </a:lstStyle>
          <a:p>
            <a:pPr lvl="0"/>
            <a:r>
              <a:rPr lang="de-DE" noProof="0"/>
              <a:t>Diagramm durch Klicken auf Symbol hinzufügen</a:t>
            </a:r>
            <a:endParaRPr lang="en-GB" noProof="0" dirty="0"/>
          </a:p>
        </p:txBody>
      </p:sp>
      <p:sp>
        <p:nvSpPr>
          <p:cNvPr id="11" name="Espace réservé du texte 13"/>
          <p:cNvSpPr>
            <a:spLocks noGrp="1"/>
          </p:cNvSpPr>
          <p:nvPr>
            <p:ph type="body" sz="quarter" idx="18"/>
          </p:nvPr>
        </p:nvSpPr>
        <p:spPr>
          <a:xfrm>
            <a:off x="7848600" y="3449478"/>
            <a:ext cx="3835400" cy="364756"/>
          </a:xfrm>
        </p:spPr>
        <p:txBody>
          <a:bodyPr>
            <a:noAutofit/>
          </a:bodyPr>
          <a:lstStyle>
            <a:lvl1pPr marL="263525" indent="-263525">
              <a:buSzPct val="100000"/>
              <a:buFontTx/>
              <a:buBlip>
                <a:blip r:embed="rId2"/>
              </a:buBlip>
              <a:defRPr sz="1600" b="0" cap="none" baseline="0">
                <a:solidFill>
                  <a:srgbClr val="616979"/>
                </a:solidFill>
              </a:defRPr>
            </a:lvl1pPr>
          </a:lstStyle>
          <a:p>
            <a:pPr lvl="0"/>
            <a:r>
              <a:rPr lang="de-DE" noProof="0"/>
              <a:t>Mastertextformat bearbeiten</a:t>
            </a:r>
          </a:p>
        </p:txBody>
      </p:sp>
      <p:sp>
        <p:nvSpPr>
          <p:cNvPr id="12" name="Espace réservé du texte 13"/>
          <p:cNvSpPr>
            <a:spLocks noGrp="1"/>
          </p:cNvSpPr>
          <p:nvPr>
            <p:ph type="body" sz="quarter" idx="22"/>
          </p:nvPr>
        </p:nvSpPr>
        <p:spPr>
          <a:xfrm>
            <a:off x="7848600" y="905589"/>
            <a:ext cx="3835400" cy="364756"/>
          </a:xfrm>
        </p:spPr>
        <p:txBody>
          <a:bodyPr>
            <a:noAutofit/>
          </a:bodyPr>
          <a:lstStyle>
            <a:lvl1pPr marL="263525" indent="-263525">
              <a:buSzPct val="100000"/>
              <a:buFontTx/>
              <a:buBlip>
                <a:blip r:embed="rId2"/>
              </a:buBlip>
              <a:defRPr sz="1600" b="0" cap="none" baseline="0">
                <a:solidFill>
                  <a:srgbClr val="616979"/>
                </a:solidFill>
              </a:defRPr>
            </a:lvl1pPr>
          </a:lstStyle>
          <a:p>
            <a:pPr lvl="0"/>
            <a:r>
              <a:rPr lang="de-DE" noProof="0"/>
              <a:t>Mastertextformat bearbeiten</a:t>
            </a:r>
          </a:p>
        </p:txBody>
      </p:sp>
      <p:sp>
        <p:nvSpPr>
          <p:cNvPr id="14" name="Title 1"/>
          <p:cNvSpPr>
            <a:spLocks noGrp="1"/>
          </p:cNvSpPr>
          <p:nvPr>
            <p:ph type="title"/>
          </p:nvPr>
        </p:nvSpPr>
        <p:spPr>
          <a:xfrm>
            <a:off x="583200" y="312025"/>
            <a:ext cx="5512800" cy="511200"/>
          </a:xfrm>
        </p:spPr>
        <p:txBody>
          <a:bodyPr/>
          <a:lstStyle>
            <a:lvl1pPr>
              <a:spcBef>
                <a:spcPts val="0"/>
              </a:spcBef>
              <a:defRPr/>
            </a:lvl1pPr>
          </a:lstStyle>
          <a:p>
            <a:r>
              <a:rPr lang="de-DE" noProof="0"/>
              <a:t>Mastertitelformat bearbeiten</a:t>
            </a:r>
            <a:endParaRPr lang="en-GB" noProof="0" dirty="0"/>
          </a:p>
        </p:txBody>
      </p:sp>
      <p:sp>
        <p:nvSpPr>
          <p:cNvPr id="15" name="Text Placeholder 7"/>
          <p:cNvSpPr>
            <a:spLocks noGrp="1"/>
          </p:cNvSpPr>
          <p:nvPr>
            <p:ph type="body" sz="quarter" idx="13"/>
          </p:nvPr>
        </p:nvSpPr>
        <p:spPr>
          <a:xfrm>
            <a:off x="583200" y="792000"/>
            <a:ext cx="5512800" cy="424800"/>
          </a:xfrm>
        </p:spPr>
        <p:txBody>
          <a:bodyPr/>
          <a:lstStyle>
            <a:lvl1pPr>
              <a:spcBef>
                <a:spcPts val="0"/>
              </a:spcBef>
              <a:defRPr sz="1300" b="0" i="0" cap="none" baseline="0">
                <a:solidFill>
                  <a:schemeClr val="tx1"/>
                </a:solidFill>
              </a:defRPr>
            </a:lvl1pPr>
          </a:lstStyle>
          <a:p>
            <a:pPr lvl="0"/>
            <a:r>
              <a:rPr lang="de-DE" noProof="0"/>
              <a:t>Mastertextformat bearbeiten</a:t>
            </a:r>
          </a:p>
        </p:txBody>
      </p:sp>
      <p:sp>
        <p:nvSpPr>
          <p:cNvPr id="20"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21"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‹Nr.›</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Tree>
    <p:extLst>
      <p:ext uri="{BB962C8B-B14F-4D97-AF65-F5344CB8AC3E}">
        <p14:creationId xmlns:p14="http://schemas.microsoft.com/office/powerpoint/2010/main" val="3102442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rnaussage">
    <p:spTree>
      <p:nvGrpSpPr>
        <p:cNvPr id="1" name=""/>
        <p:cNvGrpSpPr/>
        <p:nvPr/>
      </p:nvGrpSpPr>
      <p:grpSpPr>
        <a:xfrm>
          <a:off x="0" y="0"/>
          <a:ext cx="0" cy="0"/>
          <a:chOff x="0" y="0"/>
          <a:chExt cx="0" cy="0"/>
        </a:xfrm>
      </p:grpSpPr>
      <p:sp>
        <p:nvSpPr>
          <p:cNvPr id="7" name="Rectangle 6"/>
          <p:cNvSpPr/>
          <p:nvPr userDrawn="1"/>
        </p:nvSpPr>
        <p:spPr>
          <a:xfrm>
            <a:off x="6410400" y="380855"/>
            <a:ext cx="5781600" cy="5726154"/>
          </a:xfrm>
          <a:prstGeom prst="rect">
            <a:avLst/>
          </a:prstGeom>
          <a:solidFill>
            <a:srgbClr val="EFE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sp>
        <p:nvSpPr>
          <p:cNvPr id="13" name="Text Placeholder 12"/>
          <p:cNvSpPr>
            <a:spLocks noGrp="1"/>
          </p:cNvSpPr>
          <p:nvPr>
            <p:ph type="body" sz="quarter" idx="13"/>
          </p:nvPr>
        </p:nvSpPr>
        <p:spPr>
          <a:xfrm>
            <a:off x="900000" y="1519200"/>
            <a:ext cx="4888954" cy="3225600"/>
          </a:xfrm>
        </p:spPr>
        <p:txBody>
          <a:bodyPr rIns="0" anchor="ctr" anchorCtr="1"/>
          <a:lstStyle>
            <a:lvl1pPr algn="l">
              <a:spcBef>
                <a:spcPts val="0"/>
              </a:spcBef>
              <a:defRPr sz="2400" b="0">
                <a:solidFill>
                  <a:schemeClr val="tx2"/>
                </a:solidFill>
              </a:defRPr>
            </a:lvl1pPr>
          </a:lstStyle>
          <a:p>
            <a:pPr lvl="0"/>
            <a:r>
              <a:rPr lang="de-DE" noProof="0"/>
              <a:t>Mastertextformat bearbeiten</a:t>
            </a:r>
          </a:p>
        </p:txBody>
      </p:sp>
      <p:sp>
        <p:nvSpPr>
          <p:cNvPr id="12"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5"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‹Nr.›</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Tree>
    <p:extLst>
      <p:ext uri="{BB962C8B-B14F-4D97-AF65-F5344CB8AC3E}">
        <p14:creationId xmlns:p14="http://schemas.microsoft.com/office/powerpoint/2010/main" val="1952087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Tabellen">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583200" y="4734000"/>
            <a:ext cx="5292000" cy="1245600"/>
          </a:xfrm>
          <a:solidFill>
            <a:schemeClr val="tx2"/>
          </a:solidFill>
        </p:spPr>
        <p:txBody>
          <a:bodyPr lIns="180000" rIns="180000" anchor="ctr" anchorCtr="1"/>
          <a:lstStyle>
            <a:lvl1pPr>
              <a:defRPr>
                <a:solidFill>
                  <a:schemeClr val="bg1"/>
                </a:solidFill>
              </a:defRPr>
            </a:lvl1pPr>
          </a:lstStyle>
          <a:p>
            <a:pPr lvl="0"/>
            <a:r>
              <a:rPr lang="de-DE" noProof="0"/>
              <a:t>Mastertextformat bearbeiten</a:t>
            </a:r>
          </a:p>
        </p:txBody>
      </p:sp>
      <p:sp>
        <p:nvSpPr>
          <p:cNvPr id="9" name="Text Placeholder 3"/>
          <p:cNvSpPr>
            <a:spLocks noGrp="1"/>
          </p:cNvSpPr>
          <p:nvPr>
            <p:ph type="body" sz="quarter" idx="15"/>
          </p:nvPr>
        </p:nvSpPr>
        <p:spPr>
          <a:xfrm>
            <a:off x="6325199" y="4734000"/>
            <a:ext cx="5298475" cy="1245600"/>
          </a:xfrm>
          <a:solidFill>
            <a:schemeClr val="tx2"/>
          </a:solidFill>
        </p:spPr>
        <p:txBody>
          <a:bodyPr lIns="180000" rIns="180000" anchor="ctr" anchorCtr="1"/>
          <a:lstStyle>
            <a:lvl1pPr>
              <a:defRPr>
                <a:solidFill>
                  <a:schemeClr val="bg1"/>
                </a:solidFill>
              </a:defRPr>
            </a:lvl1pPr>
          </a:lstStyle>
          <a:p>
            <a:pPr lvl="0"/>
            <a:r>
              <a:rPr lang="de-DE" noProof="0"/>
              <a:t>Mastertextformat bearbeiten</a:t>
            </a:r>
          </a:p>
        </p:txBody>
      </p:sp>
      <p:sp>
        <p:nvSpPr>
          <p:cNvPr id="10" name="Table Placeholder 9"/>
          <p:cNvSpPr>
            <a:spLocks noGrp="1"/>
          </p:cNvSpPr>
          <p:nvPr>
            <p:ph type="tbl" sz="quarter" idx="16"/>
          </p:nvPr>
        </p:nvSpPr>
        <p:spPr>
          <a:xfrm>
            <a:off x="583200" y="1440000"/>
            <a:ext cx="5292000" cy="3088520"/>
          </a:xfrm>
        </p:spPr>
        <p:txBody>
          <a:bodyPr lIns="90000"/>
          <a:lstStyle>
            <a:lvl1pPr marL="0" marR="0" indent="0" algn="l" defTabSz="914400" rtl="0" eaLnBrk="1" fontAlgn="auto" latinLnBrk="0" hangingPunct="1">
              <a:lnSpc>
                <a:spcPct val="100000"/>
              </a:lnSpc>
              <a:spcBef>
                <a:spcPts val="600"/>
              </a:spcBef>
              <a:spcAft>
                <a:spcPts val="0"/>
              </a:spcAft>
              <a:buClrTx/>
              <a:buSzTx/>
              <a:buFontTx/>
              <a:buNone/>
              <a:tabLst/>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de-DE" noProof="0"/>
              <a:t>Tabelle durch Klicken auf Symbol hinzufügen</a:t>
            </a:r>
            <a:endParaRPr lang="en-GB" noProof="0" dirty="0"/>
          </a:p>
        </p:txBody>
      </p:sp>
      <p:sp>
        <p:nvSpPr>
          <p:cNvPr id="11" name="Table Placeholder 9"/>
          <p:cNvSpPr>
            <a:spLocks noGrp="1"/>
          </p:cNvSpPr>
          <p:nvPr>
            <p:ph type="tbl" sz="quarter" idx="17"/>
          </p:nvPr>
        </p:nvSpPr>
        <p:spPr>
          <a:xfrm>
            <a:off x="6325199" y="1440000"/>
            <a:ext cx="5298475" cy="3088520"/>
          </a:xfrm>
        </p:spPr>
        <p:txBody>
          <a:bodyPr lIns="90000"/>
          <a:lstStyle>
            <a:lvl1pPr marL="0" marR="0" indent="0" algn="l" defTabSz="914400" rtl="0" eaLnBrk="1" fontAlgn="auto" latinLnBrk="0" hangingPunct="1">
              <a:lnSpc>
                <a:spcPct val="100000"/>
              </a:lnSpc>
              <a:spcBef>
                <a:spcPts val="600"/>
              </a:spcBef>
              <a:spcAft>
                <a:spcPts val="0"/>
              </a:spcAft>
              <a:buClrTx/>
              <a:buSzTx/>
              <a:buFontTx/>
              <a:buNone/>
              <a:tabLst/>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de-DE" noProof="0"/>
              <a:t>Tabelle durch Klicken auf Symbol hinzufügen</a:t>
            </a:r>
            <a:endParaRPr lang="en-GB" noProof="0" dirty="0"/>
          </a:p>
        </p:txBody>
      </p:sp>
      <p:sp>
        <p:nvSpPr>
          <p:cNvPr id="13" name="Title 1"/>
          <p:cNvSpPr>
            <a:spLocks noGrp="1"/>
          </p:cNvSpPr>
          <p:nvPr>
            <p:ph type="title"/>
          </p:nvPr>
        </p:nvSpPr>
        <p:spPr>
          <a:xfrm>
            <a:off x="583199" y="312025"/>
            <a:ext cx="11040475" cy="511200"/>
          </a:xfrm>
        </p:spPr>
        <p:txBody>
          <a:bodyPr/>
          <a:lstStyle>
            <a:lvl1pPr>
              <a:spcBef>
                <a:spcPts val="0"/>
              </a:spcBef>
              <a:defRPr/>
            </a:lvl1pPr>
          </a:lstStyle>
          <a:p>
            <a:r>
              <a:rPr lang="de-DE" noProof="0"/>
              <a:t>Mastertitelformat bearbeiten</a:t>
            </a:r>
            <a:endParaRPr lang="en-GB" noProof="0" dirty="0"/>
          </a:p>
        </p:txBody>
      </p:sp>
      <p:sp>
        <p:nvSpPr>
          <p:cNvPr id="14" name="Text Placeholder 7"/>
          <p:cNvSpPr>
            <a:spLocks noGrp="1"/>
          </p:cNvSpPr>
          <p:nvPr>
            <p:ph type="body" sz="quarter" idx="13"/>
          </p:nvPr>
        </p:nvSpPr>
        <p:spPr>
          <a:xfrm>
            <a:off x="583199" y="792000"/>
            <a:ext cx="11040475" cy="424800"/>
          </a:xfrm>
        </p:spPr>
        <p:txBody>
          <a:bodyPr/>
          <a:lstStyle>
            <a:lvl1pPr>
              <a:spcBef>
                <a:spcPts val="0"/>
              </a:spcBef>
              <a:defRPr sz="1300" b="0" i="0" cap="none" baseline="0">
                <a:solidFill>
                  <a:schemeClr val="tx1"/>
                </a:solidFill>
              </a:defRPr>
            </a:lvl1pPr>
          </a:lstStyle>
          <a:p>
            <a:pPr lvl="0"/>
            <a:r>
              <a:rPr lang="de-DE" noProof="0"/>
              <a:t>Mastertextformat bearbeiten</a:t>
            </a:r>
          </a:p>
        </p:txBody>
      </p:sp>
      <p:sp>
        <p:nvSpPr>
          <p:cNvPr id="19"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20"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‹Nr.›</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Tree>
    <p:extLst>
      <p:ext uri="{BB962C8B-B14F-4D97-AF65-F5344CB8AC3E}">
        <p14:creationId xmlns:p14="http://schemas.microsoft.com/office/powerpoint/2010/main" val="3166260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Zitat oder Kernaussage">
    <p:spTree>
      <p:nvGrpSpPr>
        <p:cNvPr id="1" name=""/>
        <p:cNvGrpSpPr/>
        <p:nvPr/>
      </p:nvGrpSpPr>
      <p:grpSpPr>
        <a:xfrm>
          <a:off x="0" y="0"/>
          <a:ext cx="0" cy="0"/>
          <a:chOff x="0" y="0"/>
          <a:chExt cx="0" cy="0"/>
        </a:xfrm>
      </p:grpSpPr>
      <p:sp>
        <p:nvSpPr>
          <p:cNvPr id="8" name="Rectangle 7"/>
          <p:cNvSpPr/>
          <p:nvPr userDrawn="1"/>
        </p:nvSpPr>
        <p:spPr>
          <a:xfrm>
            <a:off x="0" y="380854"/>
            <a:ext cx="12192001" cy="5580001"/>
          </a:xfrm>
          <a:prstGeom prst="rect">
            <a:avLst/>
          </a:prstGeom>
          <a:solidFill>
            <a:srgbClr val="EFE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sp>
        <p:nvSpPr>
          <p:cNvPr id="9" name="Rectangle 8"/>
          <p:cNvSpPr/>
          <p:nvPr userDrawn="1"/>
        </p:nvSpPr>
        <p:spPr>
          <a:xfrm>
            <a:off x="0" y="380855"/>
            <a:ext cx="208800" cy="5580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3" name="Text Placeholder 12"/>
          <p:cNvSpPr>
            <a:spLocks noGrp="1"/>
          </p:cNvSpPr>
          <p:nvPr>
            <p:ph type="body" sz="quarter" idx="13"/>
          </p:nvPr>
        </p:nvSpPr>
        <p:spPr>
          <a:xfrm>
            <a:off x="1321200" y="2185200"/>
            <a:ext cx="9576000" cy="2016000"/>
          </a:xfrm>
        </p:spPr>
        <p:txBody>
          <a:bodyPr rIns="90000" anchor="ctr" anchorCtr="0"/>
          <a:lstStyle>
            <a:lvl1pPr algn="l">
              <a:defRPr sz="4200" b="1" i="1">
                <a:solidFill>
                  <a:schemeClr val="tx2"/>
                </a:solidFill>
              </a:defRPr>
            </a:lvl1pPr>
          </a:lstStyle>
          <a:p>
            <a:pPr lvl="0"/>
            <a:r>
              <a:rPr lang="de-DE" noProof="0"/>
              <a:t>Mastertextformat bearbeiten</a:t>
            </a:r>
          </a:p>
        </p:txBody>
      </p:sp>
      <p:pic>
        <p:nvPicPr>
          <p:cNvPr id="15"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14483" y="6172894"/>
            <a:ext cx="1525809" cy="503134"/>
          </a:xfrm>
          <a:prstGeom prst="rect">
            <a:avLst/>
          </a:prstGeom>
          <a:noFill/>
          <a:ln>
            <a:noFill/>
          </a:ln>
        </p:spPr>
      </p:pic>
      <p:sp>
        <p:nvSpPr>
          <p:cNvPr id="18"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9"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‹Nr.›</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Tree>
    <p:extLst>
      <p:ext uri="{BB962C8B-B14F-4D97-AF65-F5344CB8AC3E}">
        <p14:creationId xmlns:p14="http://schemas.microsoft.com/office/powerpoint/2010/main" val="705119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ontakt">
    <p:spTree>
      <p:nvGrpSpPr>
        <p:cNvPr id="1" name=""/>
        <p:cNvGrpSpPr/>
        <p:nvPr/>
      </p:nvGrpSpPr>
      <p:grpSpPr>
        <a:xfrm>
          <a:off x="0" y="0"/>
          <a:ext cx="0" cy="0"/>
          <a:chOff x="0" y="0"/>
          <a:chExt cx="0" cy="0"/>
        </a:xfrm>
      </p:grpSpPr>
      <p:pic>
        <p:nvPicPr>
          <p:cNvPr id="5" name="Bild 4" descr="Titel_0-163-173.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Subtitle 2"/>
          <p:cNvSpPr>
            <a:spLocks noGrp="1"/>
          </p:cNvSpPr>
          <p:nvPr>
            <p:ph type="subTitle" idx="1"/>
          </p:nvPr>
        </p:nvSpPr>
        <p:spPr>
          <a:xfrm>
            <a:off x="892799" y="981554"/>
            <a:ext cx="10440029" cy="3177601"/>
          </a:xfrm>
        </p:spPr>
        <p:txBody>
          <a:bodyPr lIns="18000"/>
          <a:lstStyle>
            <a:lvl1pPr marL="0" marR="0" indent="0" algn="l" defTabSz="914400" rtl="0" eaLnBrk="1" fontAlgn="auto" latinLnBrk="0" hangingPunct="1">
              <a:lnSpc>
                <a:spcPct val="100000"/>
              </a:lnSpc>
              <a:spcBef>
                <a:spcPts val="600"/>
              </a:spcBef>
              <a:spcAft>
                <a:spcPts val="0"/>
              </a:spcAft>
              <a:buClrTx/>
              <a:buSzTx/>
              <a:buFontTx/>
              <a:buNone/>
              <a:tabLst/>
              <a:defRPr sz="2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en-GB" noProof="0" dirty="0"/>
          </a:p>
        </p:txBody>
      </p:sp>
      <p:pic>
        <p:nvPicPr>
          <p:cNvPr id="8" name="Imag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10067" y="4449343"/>
            <a:ext cx="2729346" cy="900000"/>
          </a:xfrm>
          <a:prstGeom prst="rect">
            <a:avLst/>
          </a:prstGeom>
          <a:noFill/>
          <a:ln>
            <a:noFill/>
          </a:ln>
        </p:spPr>
      </p:pic>
    </p:spTree>
    <p:extLst>
      <p:ext uri="{BB962C8B-B14F-4D97-AF65-F5344CB8AC3E}">
        <p14:creationId xmlns:p14="http://schemas.microsoft.com/office/powerpoint/2010/main" val="2066665902"/>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spcBef>
                <a:spcPts val="0"/>
              </a:spcBef>
              <a:defRPr/>
            </a:lvl1pPr>
          </a:lstStyle>
          <a:p>
            <a:r>
              <a:rPr lang="de-DE" noProof="0"/>
              <a:t>Mastertitelformat bearbeiten</a:t>
            </a:r>
            <a:endParaRPr lang="en-GB" noProof="0" dirty="0"/>
          </a:p>
        </p:txBody>
      </p:sp>
      <p:sp>
        <p:nvSpPr>
          <p:cNvPr id="3" name="Content Placeholder 2"/>
          <p:cNvSpPr>
            <a:spLocks noGrp="1"/>
          </p:cNvSpPr>
          <p:nvPr>
            <p:ph idx="1"/>
          </p:nvPr>
        </p:nvSpPr>
        <p:spPr>
          <a:xfrm>
            <a:off x="583199" y="1620000"/>
            <a:ext cx="11040475" cy="4500000"/>
          </a:xfrm>
        </p:spPr>
        <p:txBody>
          <a:bodyPr/>
          <a:lstStyle>
            <a:lvl1pPr>
              <a:defRPr/>
            </a:lvl1pPr>
          </a:lstStyle>
          <a:p>
            <a:pPr lvl="0"/>
            <a:r>
              <a:rPr lang="de-DE" noProof="0"/>
              <a:t>Mastertextformat bearbeiten</a:t>
            </a:r>
          </a:p>
        </p:txBody>
      </p:sp>
      <p:sp>
        <p:nvSpPr>
          <p:cNvPr id="8" name="Text Placeholder 7"/>
          <p:cNvSpPr>
            <a:spLocks noGrp="1"/>
          </p:cNvSpPr>
          <p:nvPr>
            <p:ph type="body" sz="quarter" idx="13"/>
          </p:nvPr>
        </p:nvSpPr>
        <p:spPr>
          <a:xfrm>
            <a:off x="583200" y="792000"/>
            <a:ext cx="11041728" cy="424800"/>
          </a:xfrm>
        </p:spPr>
        <p:txBody>
          <a:bodyPr/>
          <a:lstStyle>
            <a:lvl1pPr>
              <a:spcBef>
                <a:spcPts val="0"/>
              </a:spcBef>
              <a:defRPr sz="1300" b="0" cap="none" baseline="0">
                <a:solidFill>
                  <a:schemeClr val="tx1"/>
                </a:solidFill>
              </a:defRPr>
            </a:lvl1pPr>
          </a:lstStyle>
          <a:p>
            <a:pPr lvl="0"/>
            <a:r>
              <a:rPr lang="de-DE" noProof="0"/>
              <a:t>Mastertextformat bearbeiten</a:t>
            </a:r>
          </a:p>
        </p:txBody>
      </p:sp>
      <p:sp>
        <p:nvSpPr>
          <p:cNvPr id="15"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8"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‹Nr.›</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Tree>
    <p:extLst>
      <p:ext uri="{BB962C8B-B14F-4D97-AF65-F5344CB8AC3E}">
        <p14:creationId xmlns:p14="http://schemas.microsoft.com/office/powerpoint/2010/main" val="395223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2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spcBef>
                <a:spcPts val="0"/>
              </a:spcBef>
              <a:defRPr/>
            </a:lvl1pPr>
          </a:lstStyle>
          <a:p>
            <a:r>
              <a:rPr lang="de-DE" noProof="0"/>
              <a:t>Mastertitelformat bearbeiten</a:t>
            </a:r>
            <a:endParaRPr lang="en-GB" noProof="0" dirty="0"/>
          </a:p>
        </p:txBody>
      </p:sp>
      <p:sp>
        <p:nvSpPr>
          <p:cNvPr id="3" name="Content Placeholder 2"/>
          <p:cNvSpPr>
            <a:spLocks noGrp="1"/>
          </p:cNvSpPr>
          <p:nvPr>
            <p:ph idx="1"/>
          </p:nvPr>
        </p:nvSpPr>
        <p:spPr>
          <a:xfrm>
            <a:off x="583200" y="1620000"/>
            <a:ext cx="5363277" cy="4500000"/>
          </a:xfrm>
        </p:spPr>
        <p:txBody>
          <a:bodyPr/>
          <a:lstStyle>
            <a:lvl1pPr>
              <a:defRPr/>
            </a:lvl1pPr>
          </a:lstStyle>
          <a:p>
            <a:pPr lvl="0"/>
            <a:r>
              <a:rPr lang="de-DE" noProof="0"/>
              <a:t>Mastertextformat bearbeiten</a:t>
            </a:r>
          </a:p>
        </p:txBody>
      </p:sp>
      <p:sp>
        <p:nvSpPr>
          <p:cNvPr id="8" name="Text Placeholder 7"/>
          <p:cNvSpPr>
            <a:spLocks noGrp="1"/>
          </p:cNvSpPr>
          <p:nvPr>
            <p:ph type="body" sz="quarter" idx="13"/>
          </p:nvPr>
        </p:nvSpPr>
        <p:spPr>
          <a:xfrm>
            <a:off x="583199" y="792000"/>
            <a:ext cx="11040475" cy="424800"/>
          </a:xfrm>
        </p:spPr>
        <p:txBody>
          <a:bodyPr/>
          <a:lstStyle>
            <a:lvl1pPr>
              <a:spcBef>
                <a:spcPts val="0"/>
              </a:spcBef>
              <a:defRPr sz="1300" b="0" i="0" cap="none" baseline="0">
                <a:solidFill>
                  <a:schemeClr val="tx1"/>
                </a:solidFill>
              </a:defRPr>
            </a:lvl1pPr>
          </a:lstStyle>
          <a:p>
            <a:pPr lvl="0"/>
            <a:r>
              <a:rPr lang="de-DE" noProof="0"/>
              <a:t>Mastertextformat bearbeiten</a:t>
            </a:r>
          </a:p>
        </p:txBody>
      </p:sp>
      <p:sp>
        <p:nvSpPr>
          <p:cNvPr id="7" name="Content Placeholder 2"/>
          <p:cNvSpPr>
            <a:spLocks noGrp="1"/>
          </p:cNvSpPr>
          <p:nvPr>
            <p:ph idx="14"/>
          </p:nvPr>
        </p:nvSpPr>
        <p:spPr>
          <a:xfrm>
            <a:off x="6237173" y="1620000"/>
            <a:ext cx="5386502" cy="4500000"/>
          </a:xfrm>
        </p:spPr>
        <p:txBody>
          <a:bodyPr/>
          <a:lstStyle>
            <a:lvl1pPr>
              <a:defRPr/>
            </a:lvl1pPr>
          </a:lstStyle>
          <a:p>
            <a:pPr lvl="0"/>
            <a:r>
              <a:rPr lang="de-DE" noProof="0"/>
              <a:t>Mastertextformat bearbeiten</a:t>
            </a:r>
          </a:p>
        </p:txBody>
      </p:sp>
      <p:sp>
        <p:nvSpPr>
          <p:cNvPr id="16"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7"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‹Nr.›</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Tree>
    <p:extLst>
      <p:ext uri="{BB962C8B-B14F-4D97-AF65-F5344CB8AC3E}">
        <p14:creationId xmlns:p14="http://schemas.microsoft.com/office/powerpoint/2010/main" val="2033870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le 1"/>
          <p:cNvSpPr>
            <a:spLocks noGrp="1"/>
          </p:cNvSpPr>
          <p:nvPr>
            <p:ph type="title"/>
          </p:nvPr>
        </p:nvSpPr>
        <p:spPr>
          <a:xfrm>
            <a:off x="583199" y="312025"/>
            <a:ext cx="11040475" cy="511200"/>
          </a:xfrm>
        </p:spPr>
        <p:txBody>
          <a:bodyPr/>
          <a:lstStyle>
            <a:lvl1pPr>
              <a:spcBef>
                <a:spcPts val="0"/>
              </a:spcBef>
              <a:defRPr/>
            </a:lvl1pPr>
          </a:lstStyle>
          <a:p>
            <a:r>
              <a:rPr lang="de-DE" noProof="0"/>
              <a:t>Mastertitelformat bearbeiten</a:t>
            </a:r>
            <a:endParaRPr lang="en-GB" noProof="0" dirty="0"/>
          </a:p>
        </p:txBody>
      </p:sp>
      <p:sp>
        <p:nvSpPr>
          <p:cNvPr id="9" name="Text Placeholder 7"/>
          <p:cNvSpPr>
            <a:spLocks noGrp="1"/>
          </p:cNvSpPr>
          <p:nvPr>
            <p:ph type="body" sz="quarter" idx="13"/>
          </p:nvPr>
        </p:nvSpPr>
        <p:spPr>
          <a:xfrm>
            <a:off x="583199" y="792000"/>
            <a:ext cx="11040475" cy="424800"/>
          </a:xfrm>
        </p:spPr>
        <p:txBody>
          <a:bodyPr/>
          <a:lstStyle>
            <a:lvl1pPr>
              <a:spcBef>
                <a:spcPts val="0"/>
              </a:spcBef>
              <a:defRPr sz="1300" b="0" i="0" cap="none" baseline="0">
                <a:solidFill>
                  <a:schemeClr val="tx1"/>
                </a:solidFill>
              </a:defRPr>
            </a:lvl1pPr>
          </a:lstStyle>
          <a:p>
            <a:pPr lvl="0"/>
            <a:r>
              <a:rPr lang="de-DE" noProof="0"/>
              <a:t>Mastertextformat bearbeiten</a:t>
            </a:r>
          </a:p>
        </p:txBody>
      </p:sp>
      <p:sp>
        <p:nvSpPr>
          <p:cNvPr id="17"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8"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‹Nr.›</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Tree>
    <p:extLst>
      <p:ext uri="{BB962C8B-B14F-4D97-AF65-F5344CB8AC3E}">
        <p14:creationId xmlns:p14="http://schemas.microsoft.com/office/powerpoint/2010/main" val="589621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12"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3"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‹Nr.›</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Tree>
    <p:extLst>
      <p:ext uri="{BB962C8B-B14F-4D97-AF65-F5344CB8AC3E}">
        <p14:creationId xmlns:p14="http://schemas.microsoft.com/office/powerpoint/2010/main" val="4141433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bschnitts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3067199" y="2854800"/>
            <a:ext cx="8556475" cy="1411200"/>
          </a:xfrm>
        </p:spPr>
        <p:txBody>
          <a:bodyPr anchor="ctr" anchorCtr="0"/>
          <a:lstStyle>
            <a:lvl1pPr>
              <a:defRPr sz="4400">
                <a:solidFill>
                  <a:srgbClr val="464646"/>
                </a:solidFill>
              </a:defRPr>
            </a:lvl1pPr>
          </a:lstStyle>
          <a:p>
            <a:pPr lvl="0"/>
            <a:r>
              <a:rPr lang="de-DE" noProof="0"/>
              <a:t>Mastertitelformat bearbeiten</a:t>
            </a:r>
            <a:endParaRPr lang="en-GB" noProof="0" dirty="0"/>
          </a:p>
        </p:txBody>
      </p:sp>
      <p:sp>
        <p:nvSpPr>
          <p:cNvPr id="10" name="Rectangle 9"/>
          <p:cNvSpPr/>
          <p:nvPr userDrawn="1"/>
        </p:nvSpPr>
        <p:spPr>
          <a:xfrm>
            <a:off x="0" y="380854"/>
            <a:ext cx="208800" cy="60802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 name="Text Placeholder 10"/>
          <p:cNvSpPr>
            <a:spLocks noGrp="1"/>
          </p:cNvSpPr>
          <p:nvPr>
            <p:ph type="body" sz="quarter" idx="10" hasCustomPrompt="1"/>
          </p:nvPr>
        </p:nvSpPr>
        <p:spPr>
          <a:xfrm>
            <a:off x="774000" y="1220400"/>
            <a:ext cx="1839600" cy="3265200"/>
          </a:xfrm>
        </p:spPr>
        <p:txBody>
          <a:bodyPr bIns="46800" anchor="t" anchorCtr="0"/>
          <a:lstStyle>
            <a:lvl1pPr algn="r">
              <a:defRPr sz="23200" b="0">
                <a:solidFill>
                  <a:srgbClr val="00A3AD"/>
                </a:solidFill>
              </a:defRPr>
            </a:lvl1pPr>
          </a:lstStyle>
          <a:p>
            <a:pPr lvl="0"/>
            <a:r>
              <a:rPr lang="fr-FR" dirty="0"/>
              <a:t>#</a:t>
            </a:r>
            <a:endParaRPr lang="en-GB" dirty="0"/>
          </a:p>
        </p:txBody>
      </p:sp>
      <p:sp>
        <p:nvSpPr>
          <p:cNvPr id="12" name="Rectangle : coins arrondis 12"/>
          <p:cNvSpPr/>
          <p:nvPr userDrawn="1"/>
        </p:nvSpPr>
        <p:spPr>
          <a:xfrm rot="10800000" flipV="1">
            <a:off x="831273" y="4371569"/>
            <a:ext cx="1613840" cy="75600"/>
          </a:xfrm>
          <a:prstGeom prst="roundRect">
            <a:avLst>
              <a:gd name="adj" fmla="val 50000"/>
            </a:avLst>
          </a:prstGeom>
          <a:gradFill flip="none" rotWithShape="1">
            <a:gsLst>
              <a:gs pos="5000">
                <a:schemeClr val="tx1"/>
              </a:gs>
              <a:gs pos="95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7"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14483" y="6172894"/>
            <a:ext cx="1525809" cy="503134"/>
          </a:xfrm>
          <a:prstGeom prst="rect">
            <a:avLst/>
          </a:prstGeom>
          <a:noFill/>
          <a:ln>
            <a:noFill/>
          </a:ln>
        </p:spPr>
      </p:pic>
    </p:spTree>
    <p:extLst>
      <p:ext uri="{BB962C8B-B14F-4D97-AF65-F5344CB8AC3E}">
        <p14:creationId xmlns:p14="http://schemas.microsoft.com/office/powerpoint/2010/main" val="2097585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Überblick">
    <p:spTree>
      <p:nvGrpSpPr>
        <p:cNvPr id="1" name=""/>
        <p:cNvGrpSpPr/>
        <p:nvPr/>
      </p:nvGrpSpPr>
      <p:grpSpPr>
        <a:xfrm>
          <a:off x="0" y="0"/>
          <a:ext cx="0" cy="0"/>
          <a:chOff x="0" y="0"/>
          <a:chExt cx="0" cy="0"/>
        </a:xfrm>
      </p:grpSpPr>
      <p:sp>
        <p:nvSpPr>
          <p:cNvPr id="7" name="Rectangle 6"/>
          <p:cNvSpPr/>
          <p:nvPr userDrawn="1"/>
        </p:nvSpPr>
        <p:spPr>
          <a:xfrm>
            <a:off x="0" y="380854"/>
            <a:ext cx="590400" cy="60802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8" name="Espace réservé du texte 3"/>
          <p:cNvSpPr txBox="1">
            <a:spLocks/>
          </p:cNvSpPr>
          <p:nvPr userDrawn="1"/>
        </p:nvSpPr>
        <p:spPr>
          <a:xfrm>
            <a:off x="5985858" y="203236"/>
            <a:ext cx="5819166" cy="757219"/>
          </a:xfrm>
          <a:prstGeom prst="rect">
            <a:avLst/>
          </a:prstGeom>
        </p:spPr>
        <p:txBody>
          <a:bodyPr lIns="0" tIns="0" rIns="0" bIns="0" anchor="ctr" anchorCtr="0"/>
          <a:lstStyle>
            <a:lvl1pPr algn="l" defTabSz="457200" rtl="0" eaLnBrk="1" fontAlgn="base" hangingPunct="1">
              <a:spcBef>
                <a:spcPct val="20000"/>
              </a:spcBef>
              <a:spcAft>
                <a:spcPct val="0"/>
              </a:spcAft>
              <a:buSzPct val="100000"/>
              <a:defRPr sz="2800" b="0" kern="1200" spc="1590">
                <a:solidFill>
                  <a:schemeClr val="bg1">
                    <a:lumMod val="85000"/>
                  </a:schemeClr>
                </a:solidFill>
                <a:latin typeface="Century Gothic"/>
                <a:ea typeface="ＭＳ Ｐゴシック" charset="0"/>
                <a:cs typeface="Century Gothic"/>
              </a:defRPr>
            </a:lvl1pPr>
            <a:lvl2pPr marL="742950" indent="-285750" algn="l" defTabSz="457200" rtl="0" eaLnBrk="1" fontAlgn="base" hangingPunct="1">
              <a:spcBef>
                <a:spcPct val="20000"/>
              </a:spcBef>
              <a:spcAft>
                <a:spcPct val="0"/>
              </a:spcAft>
              <a:buSzPct val="100000"/>
              <a:buBlip>
                <a:blip r:embed="rId2"/>
              </a:buBlip>
              <a:defRPr sz="1300" kern="1200">
                <a:solidFill>
                  <a:srgbClr val="2C4D8E"/>
                </a:solidFill>
                <a:latin typeface="Century Gothic"/>
                <a:ea typeface="ＭＳ Ｐゴシック" charset="0"/>
                <a:cs typeface="Century Gothic"/>
              </a:defRPr>
            </a:lvl2pPr>
            <a:lvl3pPr marL="1143000" indent="-228600" algn="l" defTabSz="457200" rtl="0" eaLnBrk="1" fontAlgn="base" hangingPunct="1">
              <a:spcBef>
                <a:spcPct val="20000"/>
              </a:spcBef>
              <a:spcAft>
                <a:spcPct val="0"/>
              </a:spcAft>
              <a:buSzPct val="100000"/>
              <a:buBlip>
                <a:blip r:embed="rId3"/>
              </a:buBlip>
              <a:defRPr sz="1200" kern="1200">
                <a:solidFill>
                  <a:schemeClr val="tx1"/>
                </a:solidFill>
                <a:latin typeface="Century Gothic"/>
                <a:ea typeface="ＭＳ Ｐゴシック" charset="0"/>
                <a:cs typeface="Century Gothic"/>
              </a:defRPr>
            </a:lvl3pPr>
            <a:lvl4pPr marL="1600200" indent="-228600" algn="l" defTabSz="457200" rtl="0" eaLnBrk="1" fontAlgn="base" hangingPunct="1">
              <a:spcBef>
                <a:spcPct val="20000"/>
              </a:spcBef>
              <a:spcAft>
                <a:spcPct val="0"/>
              </a:spcAft>
              <a:buSzPct val="100000"/>
              <a:buFont typeface="Arial"/>
              <a:buChar char="•"/>
              <a:defRPr sz="1100" kern="1200">
                <a:solidFill>
                  <a:schemeClr val="tx1"/>
                </a:solidFill>
                <a:latin typeface="Century Gothic"/>
                <a:ea typeface="ＭＳ Ｐゴシック" charset="0"/>
                <a:cs typeface="Century Gothic"/>
              </a:defRPr>
            </a:lvl4pPr>
            <a:lvl5pPr marL="2057400" indent="-228600" algn="l" defTabSz="457200" rtl="0" eaLnBrk="1" fontAlgn="base" hangingPunct="1">
              <a:spcBef>
                <a:spcPct val="20000"/>
              </a:spcBef>
              <a:spcAft>
                <a:spcPct val="0"/>
              </a:spcAft>
              <a:buSzPct val="100000"/>
              <a:buFont typeface="Arial"/>
              <a:buChar char="•"/>
              <a:defRPr sz="1000" kern="1200">
                <a:solidFill>
                  <a:schemeClr val="tx1"/>
                </a:solidFill>
                <a:latin typeface="Century Gothic"/>
                <a:ea typeface="ＭＳ Ｐゴシック" charset="0"/>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fr-FR" sz="4600" kern="1200" spc="1600" baseline="0" dirty="0">
                <a:solidFill>
                  <a:schemeClr val="tx1">
                    <a:lumMod val="40000"/>
                    <a:lumOff val="60000"/>
                  </a:schemeClr>
                </a:solidFill>
                <a:latin typeface="Arial"/>
                <a:ea typeface="Arial"/>
                <a:cs typeface="Arial"/>
              </a:rPr>
              <a:t>ÜBERBLICK</a:t>
            </a:r>
          </a:p>
        </p:txBody>
      </p:sp>
      <p:sp>
        <p:nvSpPr>
          <p:cNvPr id="11" name="Text Placeholder 10"/>
          <p:cNvSpPr>
            <a:spLocks noGrp="1"/>
          </p:cNvSpPr>
          <p:nvPr>
            <p:ph type="body" sz="quarter" idx="10" hasCustomPrompt="1"/>
          </p:nvPr>
        </p:nvSpPr>
        <p:spPr>
          <a:xfrm>
            <a:off x="1058400" y="1120410"/>
            <a:ext cx="853200" cy="720000"/>
          </a:xfrm>
        </p:spPr>
        <p:txBody>
          <a:bodyPr lIns="0" tIns="0" rIns="0" bIns="0" anchor="b" anchorCtr="0"/>
          <a:lstStyle>
            <a:lvl1pPr algn="r">
              <a:defRPr sz="4800" b="0">
                <a:solidFill>
                  <a:schemeClr val="tx2"/>
                </a:solidFill>
              </a:defRPr>
            </a:lvl1pPr>
          </a:lstStyle>
          <a:p>
            <a:pPr lvl="0"/>
            <a:r>
              <a:rPr lang="fr-FR" dirty="0"/>
              <a:t>#</a:t>
            </a:r>
            <a:endParaRPr lang="en-GB" dirty="0"/>
          </a:p>
        </p:txBody>
      </p:sp>
      <p:sp>
        <p:nvSpPr>
          <p:cNvPr id="12" name="Text Placeholder 10"/>
          <p:cNvSpPr>
            <a:spLocks noGrp="1"/>
          </p:cNvSpPr>
          <p:nvPr>
            <p:ph type="body" sz="quarter" idx="11" hasCustomPrompt="1"/>
          </p:nvPr>
        </p:nvSpPr>
        <p:spPr>
          <a:xfrm>
            <a:off x="1058400" y="1919610"/>
            <a:ext cx="853200" cy="720000"/>
          </a:xfrm>
        </p:spPr>
        <p:txBody>
          <a:bodyPr lIns="0" tIns="0" rIns="0" bIns="0" anchor="b" anchorCtr="0"/>
          <a:lstStyle>
            <a:lvl1pPr algn="r">
              <a:defRPr sz="4800" b="0">
                <a:solidFill>
                  <a:schemeClr val="tx2"/>
                </a:solidFill>
              </a:defRPr>
            </a:lvl1pPr>
          </a:lstStyle>
          <a:p>
            <a:pPr lvl="0"/>
            <a:r>
              <a:rPr lang="fr-FR" dirty="0"/>
              <a:t>#</a:t>
            </a:r>
            <a:endParaRPr lang="en-GB" dirty="0"/>
          </a:p>
        </p:txBody>
      </p:sp>
      <p:sp>
        <p:nvSpPr>
          <p:cNvPr id="13" name="Text Placeholder 10"/>
          <p:cNvSpPr>
            <a:spLocks noGrp="1"/>
          </p:cNvSpPr>
          <p:nvPr>
            <p:ph type="body" sz="quarter" idx="12" hasCustomPrompt="1"/>
          </p:nvPr>
        </p:nvSpPr>
        <p:spPr>
          <a:xfrm>
            <a:off x="1058400" y="2718810"/>
            <a:ext cx="853200" cy="720000"/>
          </a:xfrm>
        </p:spPr>
        <p:txBody>
          <a:bodyPr lIns="0" tIns="0" rIns="0" bIns="0" anchor="b" anchorCtr="0"/>
          <a:lstStyle>
            <a:lvl1pPr algn="r">
              <a:defRPr sz="4800" b="0">
                <a:solidFill>
                  <a:schemeClr val="tx2"/>
                </a:solidFill>
              </a:defRPr>
            </a:lvl1pPr>
          </a:lstStyle>
          <a:p>
            <a:pPr lvl="0"/>
            <a:r>
              <a:rPr lang="fr-FR" dirty="0"/>
              <a:t>#</a:t>
            </a:r>
            <a:endParaRPr lang="en-GB" dirty="0"/>
          </a:p>
        </p:txBody>
      </p:sp>
      <p:sp>
        <p:nvSpPr>
          <p:cNvPr id="14" name="Text Placeholder 10"/>
          <p:cNvSpPr>
            <a:spLocks noGrp="1"/>
          </p:cNvSpPr>
          <p:nvPr>
            <p:ph type="body" sz="quarter" idx="13" hasCustomPrompt="1"/>
          </p:nvPr>
        </p:nvSpPr>
        <p:spPr>
          <a:xfrm>
            <a:off x="1058400" y="3518010"/>
            <a:ext cx="853200" cy="720000"/>
          </a:xfrm>
        </p:spPr>
        <p:txBody>
          <a:bodyPr lIns="0" tIns="0" rIns="0" bIns="0" anchor="b" anchorCtr="0"/>
          <a:lstStyle>
            <a:lvl1pPr algn="r">
              <a:defRPr sz="4800" b="0">
                <a:solidFill>
                  <a:schemeClr val="tx2"/>
                </a:solidFill>
              </a:defRPr>
            </a:lvl1pPr>
          </a:lstStyle>
          <a:p>
            <a:pPr lvl="0"/>
            <a:r>
              <a:rPr lang="fr-FR" dirty="0"/>
              <a:t>#</a:t>
            </a:r>
            <a:endParaRPr lang="en-GB" dirty="0"/>
          </a:p>
        </p:txBody>
      </p:sp>
      <p:sp>
        <p:nvSpPr>
          <p:cNvPr id="15" name="Text Placeholder 10"/>
          <p:cNvSpPr>
            <a:spLocks noGrp="1"/>
          </p:cNvSpPr>
          <p:nvPr>
            <p:ph type="body" sz="quarter" idx="14" hasCustomPrompt="1"/>
          </p:nvPr>
        </p:nvSpPr>
        <p:spPr>
          <a:xfrm>
            <a:off x="1058400" y="4317210"/>
            <a:ext cx="853200" cy="720000"/>
          </a:xfrm>
        </p:spPr>
        <p:txBody>
          <a:bodyPr lIns="0" tIns="0" rIns="0" bIns="0" anchor="b" anchorCtr="0"/>
          <a:lstStyle>
            <a:lvl1pPr algn="r">
              <a:defRPr sz="4800" b="0">
                <a:solidFill>
                  <a:schemeClr val="tx2"/>
                </a:solidFill>
              </a:defRPr>
            </a:lvl1pPr>
          </a:lstStyle>
          <a:p>
            <a:pPr lvl="0"/>
            <a:r>
              <a:rPr lang="fr-FR" dirty="0"/>
              <a:t>#</a:t>
            </a:r>
            <a:endParaRPr lang="en-GB" dirty="0"/>
          </a:p>
        </p:txBody>
      </p:sp>
      <p:sp>
        <p:nvSpPr>
          <p:cNvPr id="16" name="Text Placeholder 10"/>
          <p:cNvSpPr>
            <a:spLocks noGrp="1"/>
          </p:cNvSpPr>
          <p:nvPr>
            <p:ph type="body" sz="quarter" idx="15" hasCustomPrompt="1"/>
          </p:nvPr>
        </p:nvSpPr>
        <p:spPr>
          <a:xfrm>
            <a:off x="1058400" y="5116410"/>
            <a:ext cx="853200" cy="720000"/>
          </a:xfrm>
        </p:spPr>
        <p:txBody>
          <a:bodyPr lIns="0" tIns="0" rIns="0" bIns="0" anchor="b" anchorCtr="0"/>
          <a:lstStyle>
            <a:lvl1pPr algn="r">
              <a:defRPr sz="4800" b="0">
                <a:solidFill>
                  <a:schemeClr val="tx2"/>
                </a:solidFill>
              </a:defRPr>
            </a:lvl1pPr>
          </a:lstStyle>
          <a:p>
            <a:pPr lvl="0"/>
            <a:r>
              <a:rPr lang="fr-FR" dirty="0"/>
              <a:t>#</a:t>
            </a:r>
            <a:endParaRPr lang="en-GB" dirty="0"/>
          </a:p>
        </p:txBody>
      </p:sp>
      <p:sp>
        <p:nvSpPr>
          <p:cNvPr id="18" name="Text Placeholder 17"/>
          <p:cNvSpPr>
            <a:spLocks noGrp="1"/>
          </p:cNvSpPr>
          <p:nvPr>
            <p:ph type="body" sz="quarter" idx="16"/>
          </p:nvPr>
        </p:nvSpPr>
        <p:spPr>
          <a:xfrm>
            <a:off x="2159999" y="1411200"/>
            <a:ext cx="9463676" cy="349200"/>
          </a:xfrm>
        </p:spPr>
        <p:txBody>
          <a:bodyPr lIns="0" tIns="0" rIns="0" bIns="0" anchor="b" anchorCtr="0"/>
          <a:lstStyle>
            <a:lvl1pPr>
              <a:defRPr sz="2600" cap="none">
                <a:solidFill>
                  <a:schemeClr val="tx1"/>
                </a:solidFill>
              </a:defRPr>
            </a:lvl1pPr>
          </a:lstStyle>
          <a:p>
            <a:pPr lvl="0"/>
            <a:r>
              <a:rPr lang="de-DE" noProof="0"/>
              <a:t>Mastertextformat bearbeiten</a:t>
            </a:r>
          </a:p>
        </p:txBody>
      </p:sp>
      <p:sp>
        <p:nvSpPr>
          <p:cNvPr id="19" name="Text Placeholder 17"/>
          <p:cNvSpPr>
            <a:spLocks noGrp="1"/>
          </p:cNvSpPr>
          <p:nvPr>
            <p:ph type="body" sz="quarter" idx="17"/>
          </p:nvPr>
        </p:nvSpPr>
        <p:spPr>
          <a:xfrm>
            <a:off x="2159999" y="2212560"/>
            <a:ext cx="9463676" cy="349200"/>
          </a:xfrm>
        </p:spPr>
        <p:txBody>
          <a:bodyPr lIns="0" tIns="0" rIns="0" bIns="0" anchor="b" anchorCtr="0"/>
          <a:lstStyle>
            <a:lvl1pPr>
              <a:defRPr sz="2600" cap="none">
                <a:solidFill>
                  <a:schemeClr val="tx1"/>
                </a:solidFill>
              </a:defRPr>
            </a:lvl1pPr>
          </a:lstStyle>
          <a:p>
            <a:pPr lvl="0"/>
            <a:r>
              <a:rPr lang="de-DE" noProof="0"/>
              <a:t>Mastertextformat bearbeiten</a:t>
            </a:r>
          </a:p>
        </p:txBody>
      </p:sp>
      <p:sp>
        <p:nvSpPr>
          <p:cNvPr id="20" name="Text Placeholder 17"/>
          <p:cNvSpPr>
            <a:spLocks noGrp="1"/>
          </p:cNvSpPr>
          <p:nvPr>
            <p:ph type="body" sz="quarter" idx="18"/>
          </p:nvPr>
        </p:nvSpPr>
        <p:spPr>
          <a:xfrm>
            <a:off x="2159999" y="3013920"/>
            <a:ext cx="9463676" cy="349200"/>
          </a:xfrm>
        </p:spPr>
        <p:txBody>
          <a:bodyPr lIns="0" tIns="0" rIns="0" bIns="0" anchor="b" anchorCtr="0"/>
          <a:lstStyle>
            <a:lvl1pPr>
              <a:defRPr sz="2600" cap="none">
                <a:solidFill>
                  <a:schemeClr val="tx1"/>
                </a:solidFill>
              </a:defRPr>
            </a:lvl1pPr>
          </a:lstStyle>
          <a:p>
            <a:pPr lvl="0"/>
            <a:r>
              <a:rPr lang="de-DE" noProof="0"/>
              <a:t>Mastertextformat bearbeiten</a:t>
            </a:r>
          </a:p>
        </p:txBody>
      </p:sp>
      <p:sp>
        <p:nvSpPr>
          <p:cNvPr id="21" name="Text Placeholder 17"/>
          <p:cNvSpPr>
            <a:spLocks noGrp="1"/>
          </p:cNvSpPr>
          <p:nvPr>
            <p:ph type="body" sz="quarter" idx="19"/>
          </p:nvPr>
        </p:nvSpPr>
        <p:spPr>
          <a:xfrm>
            <a:off x="2159999" y="3815280"/>
            <a:ext cx="9463676" cy="349200"/>
          </a:xfrm>
        </p:spPr>
        <p:txBody>
          <a:bodyPr lIns="0" tIns="0" rIns="0" bIns="0" anchor="b" anchorCtr="0"/>
          <a:lstStyle>
            <a:lvl1pPr>
              <a:defRPr sz="2600" cap="none">
                <a:solidFill>
                  <a:schemeClr val="tx1"/>
                </a:solidFill>
              </a:defRPr>
            </a:lvl1pPr>
          </a:lstStyle>
          <a:p>
            <a:pPr lvl="0"/>
            <a:r>
              <a:rPr lang="de-DE" noProof="0"/>
              <a:t>Mastertextformat bearbeiten</a:t>
            </a:r>
          </a:p>
        </p:txBody>
      </p:sp>
      <p:sp>
        <p:nvSpPr>
          <p:cNvPr id="22" name="Text Placeholder 17"/>
          <p:cNvSpPr>
            <a:spLocks noGrp="1"/>
          </p:cNvSpPr>
          <p:nvPr>
            <p:ph type="body" sz="quarter" idx="20"/>
          </p:nvPr>
        </p:nvSpPr>
        <p:spPr>
          <a:xfrm>
            <a:off x="2159999" y="4616640"/>
            <a:ext cx="9463676" cy="349200"/>
          </a:xfrm>
        </p:spPr>
        <p:txBody>
          <a:bodyPr lIns="0" tIns="0" rIns="0" bIns="0" anchor="b" anchorCtr="0"/>
          <a:lstStyle>
            <a:lvl1pPr>
              <a:defRPr sz="2600" cap="none">
                <a:solidFill>
                  <a:schemeClr val="tx1"/>
                </a:solidFill>
              </a:defRPr>
            </a:lvl1pPr>
          </a:lstStyle>
          <a:p>
            <a:pPr lvl="0"/>
            <a:r>
              <a:rPr lang="de-DE" noProof="0"/>
              <a:t>Mastertextformat bearbeiten</a:t>
            </a:r>
          </a:p>
        </p:txBody>
      </p:sp>
      <p:sp>
        <p:nvSpPr>
          <p:cNvPr id="23" name="Text Placeholder 17"/>
          <p:cNvSpPr>
            <a:spLocks noGrp="1"/>
          </p:cNvSpPr>
          <p:nvPr>
            <p:ph type="body" sz="quarter" idx="21"/>
          </p:nvPr>
        </p:nvSpPr>
        <p:spPr>
          <a:xfrm>
            <a:off x="2159999" y="5418000"/>
            <a:ext cx="9463676" cy="349200"/>
          </a:xfrm>
        </p:spPr>
        <p:txBody>
          <a:bodyPr lIns="0" tIns="0" rIns="0" bIns="0" anchor="b" anchorCtr="0"/>
          <a:lstStyle>
            <a:lvl1pPr>
              <a:defRPr sz="2600" cap="none">
                <a:solidFill>
                  <a:schemeClr val="tx1"/>
                </a:solidFill>
              </a:defRPr>
            </a:lvl1pPr>
          </a:lstStyle>
          <a:p>
            <a:pPr lvl="0"/>
            <a:r>
              <a:rPr lang="de-DE" noProof="0"/>
              <a:t>Mastertextformat bearbeiten</a:t>
            </a:r>
          </a:p>
        </p:txBody>
      </p:sp>
      <p:pic>
        <p:nvPicPr>
          <p:cNvPr id="17" name="Imag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14483" y="6172894"/>
            <a:ext cx="1525809" cy="503134"/>
          </a:xfrm>
          <a:prstGeom prst="rect">
            <a:avLst/>
          </a:prstGeom>
          <a:noFill/>
          <a:ln>
            <a:noFill/>
          </a:ln>
        </p:spPr>
      </p:pic>
    </p:spTree>
    <p:extLst>
      <p:ext uri="{BB962C8B-B14F-4D97-AF65-F5344CB8AC3E}">
        <p14:creationId xmlns:p14="http://schemas.microsoft.com/office/powerpoint/2010/main" val="4142542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Inhalt, 1 Bild">
    <p:spTree>
      <p:nvGrpSpPr>
        <p:cNvPr id="1" name=""/>
        <p:cNvGrpSpPr/>
        <p:nvPr/>
      </p:nvGrpSpPr>
      <p:grpSpPr>
        <a:xfrm>
          <a:off x="0" y="0"/>
          <a:ext cx="0" cy="0"/>
          <a:chOff x="0" y="0"/>
          <a:chExt cx="0" cy="0"/>
        </a:xfrm>
      </p:grpSpPr>
      <p:sp>
        <p:nvSpPr>
          <p:cNvPr id="6" name="Bildplatzhalter 5"/>
          <p:cNvSpPr>
            <a:spLocks noGrp="1"/>
          </p:cNvSpPr>
          <p:nvPr>
            <p:ph type="pic" sz="quarter" idx="14"/>
          </p:nvPr>
        </p:nvSpPr>
        <p:spPr>
          <a:xfrm>
            <a:off x="6410324" y="306251"/>
            <a:ext cx="5781675" cy="5809765"/>
          </a:xfrm>
          <a:solidFill>
            <a:srgbClr val="F2F2F2"/>
          </a:solidFill>
        </p:spPr>
        <p:txBody>
          <a:bodyPr anchor="ctr" anchorCtr="0"/>
          <a:lstStyle>
            <a:lvl1pPr algn="ctr">
              <a:defRPr/>
            </a:lvl1pPr>
          </a:lstStyle>
          <a:p>
            <a:r>
              <a:rPr lang="de-DE"/>
              <a:t>Bild durch Klicken auf Symbol hinzufügen</a:t>
            </a:r>
            <a:endParaRPr lang="en-GB"/>
          </a:p>
        </p:txBody>
      </p:sp>
      <p:sp>
        <p:nvSpPr>
          <p:cNvPr id="2" name="Title 1"/>
          <p:cNvSpPr>
            <a:spLocks noGrp="1"/>
          </p:cNvSpPr>
          <p:nvPr>
            <p:ph type="title"/>
          </p:nvPr>
        </p:nvSpPr>
        <p:spPr>
          <a:xfrm>
            <a:off x="583200" y="312025"/>
            <a:ext cx="5512800" cy="511200"/>
          </a:xfrm>
        </p:spPr>
        <p:txBody>
          <a:bodyPr/>
          <a:lstStyle>
            <a:lvl1pPr>
              <a:spcBef>
                <a:spcPts val="0"/>
              </a:spcBef>
              <a:defRPr/>
            </a:lvl1pPr>
          </a:lstStyle>
          <a:p>
            <a:r>
              <a:rPr lang="de-DE" noProof="0"/>
              <a:t>Mastertitelformat bearbeiten</a:t>
            </a:r>
            <a:endParaRPr lang="en-GB" noProof="0" dirty="0"/>
          </a:p>
        </p:txBody>
      </p:sp>
      <p:sp>
        <p:nvSpPr>
          <p:cNvPr id="3" name="Content Placeholder 2"/>
          <p:cNvSpPr>
            <a:spLocks noGrp="1"/>
          </p:cNvSpPr>
          <p:nvPr>
            <p:ph idx="1"/>
          </p:nvPr>
        </p:nvSpPr>
        <p:spPr>
          <a:xfrm>
            <a:off x="583200" y="1620000"/>
            <a:ext cx="5512800" cy="4500000"/>
          </a:xfrm>
        </p:spPr>
        <p:txBody>
          <a:bodyPr/>
          <a:lstStyle>
            <a:lvl1pPr>
              <a:defRPr/>
            </a:lvl1pPr>
          </a:lstStyle>
          <a:p>
            <a:pPr lvl="0"/>
            <a:r>
              <a:rPr lang="de-DE" noProof="0"/>
              <a:t>Mastertextformat bearbeiten</a:t>
            </a:r>
          </a:p>
        </p:txBody>
      </p:sp>
      <p:sp>
        <p:nvSpPr>
          <p:cNvPr id="8" name="Text Placeholder 7"/>
          <p:cNvSpPr>
            <a:spLocks noGrp="1"/>
          </p:cNvSpPr>
          <p:nvPr>
            <p:ph type="body" sz="quarter" idx="13"/>
          </p:nvPr>
        </p:nvSpPr>
        <p:spPr>
          <a:xfrm>
            <a:off x="583200" y="792000"/>
            <a:ext cx="5512800" cy="424800"/>
          </a:xfrm>
        </p:spPr>
        <p:txBody>
          <a:bodyPr/>
          <a:lstStyle>
            <a:lvl1pPr>
              <a:spcBef>
                <a:spcPts val="0"/>
              </a:spcBef>
              <a:defRPr sz="1300" b="0" i="0" cap="none" baseline="0">
                <a:solidFill>
                  <a:schemeClr val="tx1"/>
                </a:solidFill>
              </a:defRPr>
            </a:lvl1pPr>
          </a:lstStyle>
          <a:p>
            <a:pPr lvl="0"/>
            <a:r>
              <a:rPr lang="de-DE" noProof="0"/>
              <a:t>Mastertextformat bearbeiten</a:t>
            </a:r>
          </a:p>
        </p:txBody>
      </p:sp>
      <p:sp>
        <p:nvSpPr>
          <p:cNvPr id="14"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5"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‹Nr.›</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Tree>
    <p:extLst>
      <p:ext uri="{BB962C8B-B14F-4D97-AF65-F5344CB8AC3E}">
        <p14:creationId xmlns:p14="http://schemas.microsoft.com/office/powerpoint/2010/main" val="2678868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Inhalt, 2 Bil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583200" y="1620000"/>
            <a:ext cx="6660000" cy="4500000"/>
          </a:xfrm>
        </p:spPr>
        <p:txBody>
          <a:bodyPr/>
          <a:lstStyle>
            <a:lvl1pPr>
              <a:defRPr/>
            </a:lvl1pPr>
          </a:lstStyle>
          <a:p>
            <a:pPr lvl="0"/>
            <a:r>
              <a:rPr lang="de-DE" noProof="0"/>
              <a:t>Mastertextformat bearbeiten</a:t>
            </a:r>
          </a:p>
        </p:txBody>
      </p:sp>
      <p:sp>
        <p:nvSpPr>
          <p:cNvPr id="6" name="Bildplatzhalter 5"/>
          <p:cNvSpPr>
            <a:spLocks noGrp="1"/>
          </p:cNvSpPr>
          <p:nvPr>
            <p:ph type="pic" sz="quarter" idx="14"/>
          </p:nvPr>
        </p:nvSpPr>
        <p:spPr>
          <a:xfrm>
            <a:off x="7400040" y="243199"/>
            <a:ext cx="4791960" cy="3113812"/>
          </a:xfrm>
          <a:solidFill>
            <a:schemeClr val="bg1">
              <a:lumMod val="95000"/>
            </a:schemeClr>
          </a:solidFill>
        </p:spPr>
        <p:txBody>
          <a:bodyPr anchor="ctr" anchorCtr="0"/>
          <a:lstStyle>
            <a:lvl1pPr algn="ctr">
              <a:defRPr/>
            </a:lvl1pPr>
          </a:lstStyle>
          <a:p>
            <a:r>
              <a:rPr lang="de-DE"/>
              <a:t>Bild durch Klicken auf Symbol hinzufügen</a:t>
            </a:r>
            <a:endParaRPr lang="en-GB"/>
          </a:p>
        </p:txBody>
      </p:sp>
      <p:sp>
        <p:nvSpPr>
          <p:cNvPr id="10" name="Bildplatzhalter 5"/>
          <p:cNvSpPr>
            <a:spLocks noGrp="1"/>
          </p:cNvSpPr>
          <p:nvPr>
            <p:ph type="pic" sz="quarter" idx="15"/>
          </p:nvPr>
        </p:nvSpPr>
        <p:spPr>
          <a:xfrm>
            <a:off x="7400040" y="3514525"/>
            <a:ext cx="4791960" cy="2601491"/>
          </a:xfrm>
          <a:solidFill>
            <a:schemeClr val="bg1">
              <a:lumMod val="95000"/>
            </a:schemeClr>
          </a:solidFill>
        </p:spPr>
        <p:txBody>
          <a:bodyPr anchor="ctr" anchorCtr="0"/>
          <a:lstStyle>
            <a:lvl1pPr algn="ctr">
              <a:defRPr/>
            </a:lvl1pPr>
          </a:lstStyle>
          <a:p>
            <a:r>
              <a:rPr lang="de-DE"/>
              <a:t>Bild durch Klicken auf Symbol hinzufügen</a:t>
            </a:r>
            <a:endParaRPr lang="en-GB"/>
          </a:p>
        </p:txBody>
      </p:sp>
      <p:sp>
        <p:nvSpPr>
          <p:cNvPr id="9" name="Title 1"/>
          <p:cNvSpPr>
            <a:spLocks noGrp="1"/>
          </p:cNvSpPr>
          <p:nvPr>
            <p:ph type="title"/>
          </p:nvPr>
        </p:nvSpPr>
        <p:spPr>
          <a:xfrm>
            <a:off x="583200" y="312025"/>
            <a:ext cx="5512800" cy="511200"/>
          </a:xfrm>
        </p:spPr>
        <p:txBody>
          <a:bodyPr/>
          <a:lstStyle>
            <a:lvl1pPr>
              <a:spcBef>
                <a:spcPts val="0"/>
              </a:spcBef>
              <a:defRPr/>
            </a:lvl1pPr>
          </a:lstStyle>
          <a:p>
            <a:r>
              <a:rPr lang="de-DE" noProof="0"/>
              <a:t>Mastertitelformat bearbeiten</a:t>
            </a:r>
            <a:endParaRPr lang="en-GB" noProof="0" dirty="0"/>
          </a:p>
        </p:txBody>
      </p:sp>
      <p:sp>
        <p:nvSpPr>
          <p:cNvPr id="11" name="Text Placeholder 7"/>
          <p:cNvSpPr>
            <a:spLocks noGrp="1"/>
          </p:cNvSpPr>
          <p:nvPr>
            <p:ph type="body" sz="quarter" idx="13"/>
          </p:nvPr>
        </p:nvSpPr>
        <p:spPr>
          <a:xfrm>
            <a:off x="583200" y="792000"/>
            <a:ext cx="5512800" cy="424800"/>
          </a:xfrm>
        </p:spPr>
        <p:txBody>
          <a:bodyPr/>
          <a:lstStyle>
            <a:lvl1pPr>
              <a:spcBef>
                <a:spcPts val="0"/>
              </a:spcBef>
              <a:defRPr sz="1300" b="0" i="0" cap="none" baseline="0">
                <a:solidFill>
                  <a:schemeClr val="tx1"/>
                </a:solidFill>
              </a:defRPr>
            </a:lvl1pPr>
          </a:lstStyle>
          <a:p>
            <a:pPr lvl="0"/>
            <a:r>
              <a:rPr lang="de-DE" noProof="0"/>
              <a:t>Mastertextformat bearbeiten</a:t>
            </a:r>
          </a:p>
        </p:txBody>
      </p:sp>
      <p:sp>
        <p:nvSpPr>
          <p:cNvPr id="16"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7"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‹Nr.›</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Tree>
    <p:extLst>
      <p:ext uri="{BB962C8B-B14F-4D97-AF65-F5344CB8AC3E}">
        <p14:creationId xmlns:p14="http://schemas.microsoft.com/office/powerpoint/2010/main" val="631848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199" y="312025"/>
            <a:ext cx="11040475" cy="511200"/>
          </a:xfrm>
          <a:prstGeom prst="rect">
            <a:avLst/>
          </a:prstGeom>
        </p:spPr>
        <p:txBody>
          <a:bodyPr vert="horz" lIns="0" tIns="0" rIns="0" bIns="0" rtlCol="0" anchor="t" anchorCtr="0">
            <a:noAutofit/>
          </a:bodyPr>
          <a:lstStyle/>
          <a:p>
            <a:endParaRPr lang="en-GB" noProof="0" dirty="0"/>
          </a:p>
        </p:txBody>
      </p:sp>
      <p:sp>
        <p:nvSpPr>
          <p:cNvPr id="3" name="Text Placeholder 2"/>
          <p:cNvSpPr>
            <a:spLocks noGrp="1"/>
          </p:cNvSpPr>
          <p:nvPr>
            <p:ph type="body" idx="1"/>
          </p:nvPr>
        </p:nvSpPr>
        <p:spPr>
          <a:xfrm>
            <a:off x="583199" y="1260000"/>
            <a:ext cx="11040475" cy="4752000"/>
          </a:xfrm>
          <a:prstGeom prst="rect">
            <a:avLst/>
          </a:prstGeom>
        </p:spPr>
        <p:txBody>
          <a:bodyPr vert="horz" lIns="0" tIns="0" rIns="0" bIns="0" rtlCol="0">
            <a:noAutofit/>
          </a:bodyPr>
          <a:lstStyle/>
          <a:p>
            <a:pPr lvl="0"/>
            <a:endParaRPr lang="en-GB" noProof="0" dirty="0"/>
          </a:p>
        </p:txBody>
      </p:sp>
      <p:sp>
        <p:nvSpPr>
          <p:cNvPr id="7" name="Rectangle 6"/>
          <p:cNvSpPr/>
          <p:nvPr userDrawn="1"/>
        </p:nvSpPr>
        <p:spPr>
          <a:xfrm>
            <a:off x="0" y="380854"/>
            <a:ext cx="208800" cy="60802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8" name="Imag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114483" y="6172894"/>
            <a:ext cx="1525809" cy="503134"/>
          </a:xfrm>
          <a:prstGeom prst="rect">
            <a:avLst/>
          </a:prstGeom>
          <a:noFill/>
          <a:ln>
            <a:noFill/>
          </a:ln>
        </p:spPr>
      </p:pic>
    </p:spTree>
    <p:extLst>
      <p:ext uri="{BB962C8B-B14F-4D97-AF65-F5344CB8AC3E}">
        <p14:creationId xmlns:p14="http://schemas.microsoft.com/office/powerpoint/2010/main" val="1500713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57" r:id="rId4"/>
    <p:sldLayoutId id="2147483666" r:id="rId5"/>
    <p:sldLayoutId id="2147483656" r:id="rId6"/>
    <p:sldLayoutId id="2147483651" r:id="rId7"/>
    <p:sldLayoutId id="2147483661" r:id="rId8"/>
    <p:sldLayoutId id="2147483658" r:id="rId9"/>
    <p:sldLayoutId id="2147483659" r:id="rId10"/>
    <p:sldLayoutId id="2147483660" r:id="rId11"/>
    <p:sldLayoutId id="2147483662" r:id="rId12"/>
    <p:sldLayoutId id="2147483663" r:id="rId13"/>
    <p:sldLayoutId id="2147483664" r:id="rId14"/>
  </p:sldLayoutIdLst>
  <p:hf hdr="0" dt="0"/>
  <p:txStyles>
    <p:titleStyle>
      <a:lvl1pPr algn="l" defTabSz="914400" rtl="0" eaLnBrk="1" latinLnBrk="0" hangingPunct="1">
        <a:lnSpc>
          <a:spcPct val="100000"/>
        </a:lnSpc>
        <a:spcBef>
          <a:spcPct val="0"/>
        </a:spcBef>
        <a:buNone/>
        <a:defRPr sz="26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Tx/>
        <a:buNone/>
        <a:defRPr sz="1800" b="1" i="0" kern="1200" cap="all">
          <a:solidFill>
            <a:srgbClr val="464646"/>
          </a:solidFill>
          <a:latin typeface="+mn-lt"/>
          <a:ea typeface="+mn-ea"/>
          <a:cs typeface="+mn-cs"/>
        </a:defRPr>
      </a:lvl1pPr>
      <a:lvl2pPr marL="625475" indent="-357188" algn="l" defTabSz="914400" rtl="0" eaLnBrk="1" latinLnBrk="0" hangingPunct="1">
        <a:lnSpc>
          <a:spcPct val="100000"/>
        </a:lnSpc>
        <a:spcBef>
          <a:spcPts val="600"/>
        </a:spcBef>
        <a:buSzPct val="95000"/>
        <a:buFontTx/>
        <a:buBlip>
          <a:blip r:embed="rId17"/>
        </a:buBlip>
        <a:defRPr sz="1600" kern="1200">
          <a:solidFill>
            <a:srgbClr val="1A1A1A"/>
          </a:solidFill>
          <a:latin typeface="+mn-lt"/>
          <a:ea typeface="+mn-ea"/>
          <a:cs typeface="+mn-cs"/>
        </a:defRPr>
      </a:lvl2pPr>
      <a:lvl3pPr marL="1073150" indent="-357188" algn="l" defTabSz="914400" rtl="0" eaLnBrk="1" latinLnBrk="0" hangingPunct="1">
        <a:lnSpc>
          <a:spcPct val="100000"/>
        </a:lnSpc>
        <a:spcBef>
          <a:spcPts val="600"/>
        </a:spcBef>
        <a:buSzPct val="95000"/>
        <a:buFontTx/>
        <a:buBlip>
          <a:blip r:embed="rId18"/>
        </a:buBlip>
        <a:defRPr sz="1400" kern="1200">
          <a:solidFill>
            <a:srgbClr val="1A1A1A"/>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200" kern="1200">
          <a:solidFill>
            <a:srgbClr val="1A1A1A"/>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200" kern="1200">
          <a:solidFill>
            <a:srgbClr val="38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userDrawn="1">
          <p15:clr>
            <a:srgbClr val="F26B43"/>
          </p15:clr>
        </p15:guide>
        <p15:guide id="2" orient="horz" pos="232" userDrawn="1">
          <p15:clr>
            <a:srgbClr val="F26B43"/>
          </p15:clr>
        </p15:guide>
        <p15:guide id="3" orient="horz" pos="4065" userDrawn="1">
          <p15:clr>
            <a:srgbClr val="F26B43"/>
          </p15:clr>
        </p15:guide>
        <p15:guide id="4" orient="horz" pos="2160" userDrawn="1">
          <p15:clr>
            <a:srgbClr val="F26B43"/>
          </p15:clr>
        </p15:guide>
        <p15:guide id="5" pos="7310" userDrawn="1">
          <p15:clr>
            <a:srgbClr val="F26B43"/>
          </p15:clr>
        </p15:guide>
        <p15:guide id="6"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Rexel Germany GmbH &amp; Co. KG </a:t>
            </a:r>
            <a:endParaRPr lang="en-GB" b="1" dirty="0"/>
          </a:p>
        </p:txBody>
      </p:sp>
    </p:spTree>
    <p:extLst>
      <p:ext uri="{BB962C8B-B14F-4D97-AF65-F5344CB8AC3E}">
        <p14:creationId xmlns:p14="http://schemas.microsoft.com/office/powerpoint/2010/main" val="3855844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83199" y="312025"/>
            <a:ext cx="11040475" cy="511200"/>
          </a:xfrm>
        </p:spPr>
        <p:txBody>
          <a:bodyPr/>
          <a:lstStyle/>
          <a:p>
            <a:r>
              <a:rPr lang="en-GB" dirty="0" err="1"/>
              <a:t>Über</a:t>
            </a:r>
            <a:r>
              <a:rPr lang="en-GB" dirty="0"/>
              <a:t> Rexel Germany</a:t>
            </a:r>
            <a:endParaRPr lang="en-GB" sz="2600" b="1" dirty="0"/>
          </a:p>
        </p:txBody>
      </p:sp>
      <p:sp>
        <p:nvSpPr>
          <p:cNvPr id="7" name="Content Placeholder 4"/>
          <p:cNvSpPr>
            <a:spLocks noGrp="1"/>
          </p:cNvSpPr>
          <p:nvPr>
            <p:ph idx="1"/>
          </p:nvPr>
        </p:nvSpPr>
        <p:spPr>
          <a:xfrm>
            <a:off x="583199" y="902163"/>
            <a:ext cx="11040475" cy="4500000"/>
          </a:xfrm>
        </p:spPr>
        <p:txBody>
          <a:bodyPr/>
          <a:lstStyle/>
          <a:p>
            <a:pPr marL="3175" lvl="0" indent="-3175">
              <a:spcBef>
                <a:spcPct val="0"/>
              </a:spcBef>
              <a:tabLst>
                <a:tab pos="177800" algn="l"/>
              </a:tabLst>
            </a:pPr>
            <a:r>
              <a:rPr lang="de-DE" cap="none" dirty="0">
                <a:solidFill>
                  <a:schemeClr val="bg2"/>
                </a:solidFill>
              </a:rPr>
              <a:t>Die Philosophie von Rexel Germany </a:t>
            </a:r>
            <a:br>
              <a:rPr lang="de-DE" sz="2000" cap="none" dirty="0">
                <a:solidFill>
                  <a:srgbClr val="868686"/>
                </a:solidFill>
                <a:cs typeface="Arial" charset="0"/>
              </a:rPr>
            </a:br>
            <a:endParaRPr lang="de-DE" sz="2000" cap="none" dirty="0">
              <a:solidFill>
                <a:srgbClr val="868686"/>
              </a:solidFill>
              <a:cs typeface="Arial" charset="0"/>
            </a:endParaRPr>
          </a:p>
          <a:p>
            <a:pPr marL="3175" lvl="0" indent="-3175">
              <a:spcBef>
                <a:spcPct val="0"/>
              </a:spcBef>
              <a:tabLst>
                <a:tab pos="177800" algn="l"/>
              </a:tabLst>
            </a:pPr>
            <a:r>
              <a:rPr lang="de-DE" sz="1600" b="0" cap="none" dirty="0">
                <a:solidFill>
                  <a:schemeClr val="tx1"/>
                </a:solidFill>
                <a:cs typeface="Arial" charset="0"/>
              </a:rPr>
              <a:t>Rexel Germany setzt sich für den Ausbau einer besseren und intelligenteren Welt der Energie ein. Unser Ansatz ruht auf </a:t>
            </a:r>
            <a:br>
              <a:rPr lang="de-DE" sz="1600" b="0" cap="none" dirty="0">
                <a:solidFill>
                  <a:schemeClr val="tx1"/>
                </a:solidFill>
                <a:cs typeface="Arial" charset="0"/>
              </a:rPr>
            </a:br>
            <a:r>
              <a:rPr lang="de-DE" sz="1600" cap="none" dirty="0">
                <a:solidFill>
                  <a:schemeClr val="tx1"/>
                </a:solidFill>
                <a:cs typeface="Arial" charset="0"/>
              </a:rPr>
              <a:t>5 Säulen</a:t>
            </a:r>
            <a:r>
              <a:rPr lang="de-DE" sz="1600" b="0" cap="none" dirty="0">
                <a:solidFill>
                  <a:schemeClr val="tx1"/>
                </a:solidFill>
                <a:cs typeface="Arial" charset="0"/>
              </a:rPr>
              <a:t>. Diese orientieren sich an den Bedürfnissen und Erwartungen unserer Kunden, unserer Partner und weiterer Stakeholder.</a:t>
            </a:r>
          </a:p>
          <a:p>
            <a:pPr marL="3175" lvl="0" indent="-3175">
              <a:spcBef>
                <a:spcPct val="0"/>
              </a:spcBef>
              <a:tabLst>
                <a:tab pos="177800" algn="l"/>
              </a:tabLst>
            </a:pPr>
            <a:endParaRPr lang="de-DE" sz="1600" b="0" cap="none" dirty="0">
              <a:solidFill>
                <a:schemeClr val="tx1"/>
              </a:solidFill>
              <a:cs typeface="Arial" charset="0"/>
            </a:endParaRPr>
          </a:p>
          <a:p>
            <a:pPr marL="3175" lvl="0" indent="-3175">
              <a:spcBef>
                <a:spcPct val="0"/>
              </a:spcBef>
              <a:tabLst>
                <a:tab pos="177800" algn="l"/>
              </a:tabLst>
            </a:pPr>
            <a:r>
              <a:rPr lang="de-DE" sz="1600" cap="none" dirty="0">
                <a:solidFill>
                  <a:schemeClr val="tx1"/>
                </a:solidFill>
                <a:cs typeface="Arial" charset="0"/>
              </a:rPr>
              <a:t>Innovatives Energiemanagement </a:t>
            </a:r>
            <a:r>
              <a:rPr lang="de-DE" sz="1600" b="0" cap="none" dirty="0">
                <a:solidFill>
                  <a:schemeClr val="tx1"/>
                </a:solidFill>
                <a:cs typeface="Arial" charset="0"/>
              </a:rPr>
              <a:t>– Die Entwicklung neuer Lösungen hilft unseren Kunden und wiederum deren Kunden ihren Energieverbrauch zu optimieren.</a:t>
            </a:r>
          </a:p>
          <a:p>
            <a:pPr marL="3175" lvl="0" indent="-3175">
              <a:spcBef>
                <a:spcPct val="0"/>
              </a:spcBef>
              <a:tabLst>
                <a:tab pos="177800" algn="l"/>
              </a:tabLst>
            </a:pPr>
            <a:endParaRPr lang="de-DE" sz="1600" b="0" cap="none" dirty="0">
              <a:solidFill>
                <a:schemeClr val="tx1"/>
              </a:solidFill>
              <a:cs typeface="Arial" charset="0"/>
            </a:endParaRPr>
          </a:p>
          <a:p>
            <a:pPr marL="3175" lvl="0" indent="-3175">
              <a:spcBef>
                <a:spcPct val="0"/>
              </a:spcBef>
              <a:tabLst>
                <a:tab pos="177800" algn="l"/>
              </a:tabLst>
            </a:pPr>
            <a:r>
              <a:rPr lang="de-DE" sz="1600" cap="none" dirty="0">
                <a:solidFill>
                  <a:schemeClr val="tx1"/>
                </a:solidFill>
                <a:cs typeface="Arial" charset="0"/>
              </a:rPr>
              <a:t>Umweltfreundliches Handeln </a:t>
            </a:r>
            <a:r>
              <a:rPr lang="de-DE" sz="1600" b="0" cap="none" dirty="0">
                <a:solidFill>
                  <a:schemeClr val="tx1"/>
                </a:solidFill>
                <a:cs typeface="Arial" charset="0"/>
              </a:rPr>
              <a:t>– Durch Verbesserung unserer Umweltbilanz schonen wir die natürlichen Ressourcen und Ökosysteme.</a:t>
            </a:r>
          </a:p>
          <a:p>
            <a:pPr marL="3175" lvl="0" indent="-3175">
              <a:spcBef>
                <a:spcPct val="0"/>
              </a:spcBef>
              <a:tabLst>
                <a:tab pos="177800" algn="l"/>
              </a:tabLst>
            </a:pPr>
            <a:endParaRPr lang="de-DE" sz="1600" b="0" cap="none" dirty="0">
              <a:solidFill>
                <a:schemeClr val="tx1"/>
              </a:solidFill>
              <a:cs typeface="Arial" charset="0"/>
            </a:endParaRPr>
          </a:p>
          <a:p>
            <a:pPr marL="3175" lvl="0" indent="-3175">
              <a:spcBef>
                <a:spcPct val="0"/>
              </a:spcBef>
              <a:tabLst>
                <a:tab pos="177800" algn="l"/>
              </a:tabLst>
            </a:pPr>
            <a:r>
              <a:rPr lang="de-DE" sz="1600" cap="none" dirty="0">
                <a:solidFill>
                  <a:schemeClr val="tx1"/>
                </a:solidFill>
                <a:cs typeface="Arial" charset="0"/>
              </a:rPr>
              <a:t>Verantwortung für die Wertschöpfungskette </a:t>
            </a:r>
            <a:r>
              <a:rPr lang="de-DE" sz="1600" b="0" cap="none" dirty="0">
                <a:solidFill>
                  <a:schemeClr val="tx1"/>
                </a:solidFill>
                <a:cs typeface="Arial" charset="0"/>
              </a:rPr>
              <a:t>– Wir achten auf alle Glieder der Value Chain, im Sinne von Ökologie sowie der Gesundheit und Sicherheit von Mitarbeitern und Kunden.</a:t>
            </a:r>
          </a:p>
          <a:p>
            <a:pPr marL="3175" lvl="0" indent="-3175">
              <a:spcBef>
                <a:spcPct val="0"/>
              </a:spcBef>
              <a:tabLst>
                <a:tab pos="177800" algn="l"/>
              </a:tabLst>
            </a:pPr>
            <a:endParaRPr lang="de-DE" sz="1600" cap="none" dirty="0">
              <a:solidFill>
                <a:schemeClr val="tx1"/>
              </a:solidFill>
              <a:cs typeface="Arial" charset="0"/>
            </a:endParaRPr>
          </a:p>
          <a:p>
            <a:pPr marL="3175" lvl="0" indent="-3175">
              <a:spcBef>
                <a:spcPct val="0"/>
              </a:spcBef>
              <a:tabLst>
                <a:tab pos="177800" algn="l"/>
              </a:tabLst>
            </a:pPr>
            <a:r>
              <a:rPr lang="de-DE" sz="1600" cap="none" dirty="0">
                <a:solidFill>
                  <a:schemeClr val="tx1"/>
                </a:solidFill>
                <a:cs typeface="Arial" charset="0"/>
              </a:rPr>
              <a:t>Gute und faire Arbeitsbedingungen </a:t>
            </a:r>
            <a:r>
              <a:rPr lang="de-DE" sz="1600" b="0" cap="none" dirty="0">
                <a:solidFill>
                  <a:schemeClr val="tx1"/>
                </a:solidFill>
                <a:cs typeface="Arial" charset="0"/>
              </a:rPr>
              <a:t>– Wir unterstützen unsere Mitarbeiter und eröffnen motivierende Karriereperspektiven. So bauen wir langfristig Know-how im Unternehmen auf und aus.</a:t>
            </a:r>
          </a:p>
          <a:p>
            <a:pPr marL="3175" lvl="0" indent="-3175">
              <a:spcBef>
                <a:spcPct val="0"/>
              </a:spcBef>
              <a:tabLst>
                <a:tab pos="177800" algn="l"/>
              </a:tabLst>
            </a:pPr>
            <a:endParaRPr lang="de-DE" sz="1600" b="0" cap="none" dirty="0">
              <a:solidFill>
                <a:schemeClr val="tx1"/>
              </a:solidFill>
              <a:cs typeface="Arial" charset="0"/>
            </a:endParaRPr>
          </a:p>
          <a:p>
            <a:pPr marL="3175" lvl="0" indent="-3175">
              <a:spcBef>
                <a:spcPct val="0"/>
              </a:spcBef>
              <a:tabLst>
                <a:tab pos="177800" algn="l"/>
              </a:tabLst>
            </a:pPr>
            <a:r>
              <a:rPr lang="de-DE" sz="1600" cap="none" dirty="0">
                <a:solidFill>
                  <a:schemeClr val="tx1"/>
                </a:solidFill>
                <a:cs typeface="Arial" charset="0"/>
              </a:rPr>
              <a:t>Energieeffizienz für alle </a:t>
            </a:r>
            <a:r>
              <a:rPr lang="de-DE" sz="1600" b="0" cap="none" dirty="0">
                <a:solidFill>
                  <a:schemeClr val="tx1"/>
                </a:solidFill>
                <a:cs typeface="Arial" charset="0"/>
              </a:rPr>
              <a:t>– Indem wir möglichst vielen den Zugang zu energiesparenden Lösungen erleichtern, helfen wir die Energiewende voranzutreiben.</a:t>
            </a:r>
          </a:p>
        </p:txBody>
      </p:sp>
      <p:sp>
        <p:nvSpPr>
          <p:cNvPr id="11"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2"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10</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Tree>
    <p:extLst>
      <p:ext uri="{BB962C8B-B14F-4D97-AF65-F5344CB8AC3E}">
        <p14:creationId xmlns:p14="http://schemas.microsoft.com/office/powerpoint/2010/main" val="3625965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3067200" y="2854800"/>
            <a:ext cx="6714364" cy="1411200"/>
          </a:xfrm>
        </p:spPr>
        <p:txBody>
          <a:bodyPr/>
          <a:lstStyle/>
          <a:p>
            <a:r>
              <a:rPr lang="de-DE" dirty="0"/>
              <a:t>Die 10 Prinzipien des Global Compact </a:t>
            </a:r>
            <a:br>
              <a:rPr lang="de-DE" dirty="0"/>
            </a:br>
            <a:r>
              <a:rPr lang="de-DE" dirty="0"/>
              <a:t>Menschenrechte</a:t>
            </a:r>
            <a:endParaRPr lang="en-GB" dirty="0"/>
          </a:p>
        </p:txBody>
      </p:sp>
      <p:sp>
        <p:nvSpPr>
          <p:cNvPr id="15" name="Text Placeholder 14"/>
          <p:cNvSpPr>
            <a:spLocks noGrp="1"/>
          </p:cNvSpPr>
          <p:nvPr>
            <p:ph type="body" sz="quarter" idx="10"/>
          </p:nvPr>
        </p:nvSpPr>
        <p:spPr/>
        <p:txBody>
          <a:bodyPr/>
          <a:lstStyle/>
          <a:p>
            <a:r>
              <a:rPr lang="en-GB" dirty="0">
                <a:solidFill>
                  <a:srgbClr val="00A3AD"/>
                </a:solidFill>
              </a:rPr>
              <a:t>3</a:t>
            </a:r>
          </a:p>
        </p:txBody>
      </p:sp>
    </p:spTree>
    <p:extLst>
      <p:ext uri="{BB962C8B-B14F-4D97-AF65-F5344CB8AC3E}">
        <p14:creationId xmlns:p14="http://schemas.microsoft.com/office/powerpoint/2010/main" val="1193891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83199" y="312025"/>
            <a:ext cx="11040475" cy="511200"/>
          </a:xfrm>
        </p:spPr>
        <p:txBody>
          <a:bodyPr/>
          <a:lstStyle/>
          <a:p>
            <a:r>
              <a:rPr lang="en-GB" dirty="0" err="1"/>
              <a:t>Menschenrechte</a:t>
            </a:r>
            <a:endParaRPr lang="en-GB" sz="2600" b="1" dirty="0"/>
          </a:p>
        </p:txBody>
      </p:sp>
      <p:sp>
        <p:nvSpPr>
          <p:cNvPr id="11"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2"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12</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
        <p:nvSpPr>
          <p:cNvPr id="10" name="Rectangle 3">
            <a:extLst>
              <a:ext uri="{FF2B5EF4-FFF2-40B4-BE49-F238E27FC236}">
                <a16:creationId xmlns:a16="http://schemas.microsoft.com/office/drawing/2014/main" id="{1202D7C8-EAFB-4923-AA6E-306CCE8BCCFC}"/>
              </a:ext>
            </a:extLst>
          </p:cNvPr>
          <p:cNvSpPr txBox="1">
            <a:spLocks noChangeArrowheads="1"/>
          </p:cNvSpPr>
          <p:nvPr/>
        </p:nvSpPr>
        <p:spPr>
          <a:xfrm>
            <a:off x="583199" y="1124300"/>
            <a:ext cx="10982839" cy="1371600"/>
          </a:xfrm>
          <a:prstGeom prst="rect">
            <a:avLst/>
          </a:prstGeom>
          <a:noFill/>
        </p:spPr>
        <p:txBody>
          <a:bodyPr vert="horz" wrap="square" lIns="0" tIns="45720" rIns="91440" bIns="45720" rtlCol="0">
            <a:noAutofit/>
          </a:bodyPr>
          <a:lstStyle>
            <a:lvl1pPr marL="0" indent="0" algn="l" defTabSz="914400" rtl="0" eaLnBrk="1" latinLnBrk="0" hangingPunct="1">
              <a:lnSpc>
                <a:spcPct val="100000"/>
              </a:lnSpc>
              <a:spcBef>
                <a:spcPts val="600"/>
              </a:spcBef>
              <a:buFontTx/>
              <a:buNone/>
              <a:defRPr sz="1800" b="1" kern="1200">
                <a:solidFill>
                  <a:schemeClr val="bg2"/>
                </a:solidFill>
                <a:latin typeface="+mn-lt"/>
                <a:ea typeface="+mn-ea"/>
                <a:cs typeface="+mn-cs"/>
              </a:defRPr>
            </a:lvl1pPr>
            <a:lvl2pPr marL="625475" indent="-357188" algn="l" defTabSz="914400" rtl="0" eaLnBrk="1" latinLnBrk="0" hangingPunct="1">
              <a:lnSpc>
                <a:spcPct val="100000"/>
              </a:lnSpc>
              <a:spcBef>
                <a:spcPts val="600"/>
              </a:spcBef>
              <a:buSzPct val="95000"/>
              <a:buFontTx/>
              <a:buBlip>
                <a:blip r:embed="rId2"/>
              </a:buBlip>
              <a:defRPr sz="1600" kern="1200">
                <a:solidFill>
                  <a:schemeClr val="tx2"/>
                </a:solidFill>
                <a:latin typeface="+mn-lt"/>
                <a:ea typeface="+mn-ea"/>
                <a:cs typeface="+mn-cs"/>
              </a:defRPr>
            </a:lvl2pPr>
            <a:lvl3pPr marL="1073150" indent="-357188" algn="l" defTabSz="914400" rtl="0" eaLnBrk="1" latinLnBrk="0" hangingPunct="1">
              <a:lnSpc>
                <a:spcPct val="100000"/>
              </a:lnSpc>
              <a:spcBef>
                <a:spcPts val="600"/>
              </a:spcBef>
              <a:buSzPct val="95000"/>
              <a:buFontTx/>
              <a:buBlip>
                <a:blip r:embed="rId3"/>
              </a:buBlip>
              <a:defRPr sz="1400" kern="1200">
                <a:solidFill>
                  <a:srgbClr val="383333"/>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200" kern="1200">
                <a:solidFill>
                  <a:srgbClr val="383333"/>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200" kern="1200">
                <a:solidFill>
                  <a:srgbClr val="38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600"/>
              </a:spcAft>
              <a:buClrTx/>
              <a:buSzTx/>
              <a:buFontTx/>
              <a:buNone/>
              <a:tabLst>
                <a:tab pos="1252538" algn="l"/>
              </a:tabLst>
              <a:defRPr/>
            </a:pPr>
            <a:r>
              <a:rPr kumimoji="0" lang="de-DE" sz="1800" b="1" i="0" u="none" strike="noStrike" kern="1200" cap="none" spc="0" normalizeH="0" baseline="0" noProof="0" dirty="0">
                <a:ln>
                  <a:noFill/>
                </a:ln>
                <a:solidFill>
                  <a:srgbClr val="EE7F00"/>
                </a:solidFill>
                <a:effectLst/>
                <a:uLnTx/>
                <a:uFillTx/>
                <a:latin typeface="Century Gothic" panose="020F0302020204030204"/>
                <a:ea typeface="+mn-ea"/>
                <a:cs typeface="+mn-cs"/>
              </a:rPr>
              <a:t>Prinzip 1:</a:t>
            </a:r>
            <a:r>
              <a:rPr kumimoji="0" lang="de-DE" sz="1800" b="1" i="0" u="none" strike="noStrike" kern="1200" cap="none" spc="0" normalizeH="0" baseline="0" noProof="0" dirty="0">
                <a:ln>
                  <a:noFill/>
                </a:ln>
                <a:solidFill>
                  <a:srgbClr val="868686"/>
                </a:solidFill>
                <a:effectLst/>
                <a:uLnTx/>
                <a:uFillTx/>
                <a:latin typeface="Century Gothic" panose="020F0302020204030204"/>
                <a:ea typeface="+mn-ea"/>
                <a:cs typeface="+mn-cs"/>
              </a:rPr>
              <a:t>	</a:t>
            </a:r>
            <a:r>
              <a:rPr kumimoji="0" lang="de-DE" sz="1800" b="0" i="0" u="none" strike="noStrike" kern="1200" cap="none" spc="0" normalizeH="0" baseline="0" noProof="0" dirty="0">
                <a:ln>
                  <a:noFill/>
                </a:ln>
                <a:solidFill>
                  <a:schemeClr val="tx1"/>
                </a:solidFill>
                <a:effectLst/>
                <a:uLnTx/>
                <a:uFillTx/>
                <a:latin typeface="Century Gothic" panose="020F0302020204030204"/>
                <a:ea typeface="+mn-ea"/>
                <a:cs typeface="+mn-cs"/>
              </a:rPr>
              <a:t>Unternehmen sollen den Schutz der internationalen </a:t>
            </a:r>
            <a:br>
              <a:rPr kumimoji="0" lang="de-DE" sz="1800" b="0"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de-DE" sz="1800" b="0" i="0" u="none" strike="noStrike" kern="1200" cap="none" spc="0" normalizeH="0" baseline="0" noProof="0" dirty="0">
                <a:ln>
                  <a:noFill/>
                </a:ln>
                <a:solidFill>
                  <a:schemeClr val="tx1"/>
                </a:solidFill>
                <a:effectLst/>
                <a:uLnTx/>
                <a:uFillTx/>
                <a:latin typeface="Century Gothic" panose="020F0302020204030204"/>
                <a:ea typeface="+mn-ea"/>
                <a:cs typeface="+mn-cs"/>
              </a:rPr>
              <a:t>	Menschenrechte unterstützen und achten und</a:t>
            </a:r>
            <a:endParaRPr kumimoji="0" lang="de-DE" sz="1800" b="1" i="0" u="none" strike="noStrike" kern="1200" cap="none" spc="0" normalizeH="0" baseline="0" noProof="0" dirty="0">
              <a:ln>
                <a:noFill/>
              </a:ln>
              <a:solidFill>
                <a:schemeClr val="tx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ct val="0"/>
              </a:spcBef>
              <a:spcAft>
                <a:spcPts val="600"/>
              </a:spcAft>
              <a:buClrTx/>
              <a:buSzTx/>
              <a:buFontTx/>
              <a:buNone/>
              <a:tabLst>
                <a:tab pos="1252538" algn="l"/>
              </a:tabLst>
              <a:defRPr/>
            </a:pPr>
            <a:r>
              <a:rPr kumimoji="0" lang="de-DE" sz="1800" b="1" i="0" u="none" strike="noStrike" kern="1200" cap="none" spc="0" normalizeH="0" baseline="0" noProof="0" dirty="0">
                <a:ln>
                  <a:noFill/>
                </a:ln>
                <a:solidFill>
                  <a:srgbClr val="EE7F00"/>
                </a:solidFill>
                <a:effectLst/>
                <a:uLnTx/>
                <a:uFillTx/>
                <a:latin typeface="Century Gothic" panose="020F0302020204030204"/>
                <a:ea typeface="+mn-ea"/>
                <a:cs typeface="+mn-cs"/>
              </a:rPr>
              <a:t>Prinzip 2:</a:t>
            </a:r>
            <a:r>
              <a:rPr kumimoji="0" lang="de-DE" sz="1800" b="1" i="0" u="none" strike="noStrike" kern="1200" cap="none" spc="0" normalizeH="0" baseline="0" noProof="0" dirty="0">
                <a:ln>
                  <a:noFill/>
                </a:ln>
                <a:solidFill>
                  <a:srgbClr val="868686"/>
                </a:solidFill>
                <a:effectLst/>
                <a:uLnTx/>
                <a:uFillTx/>
                <a:latin typeface="Century Gothic" panose="020F0302020204030204"/>
                <a:ea typeface="+mn-ea"/>
                <a:cs typeface="+mn-cs"/>
              </a:rPr>
              <a:t>	</a:t>
            </a:r>
            <a:r>
              <a:rPr kumimoji="0" lang="de-DE" sz="1800" b="0" i="0" u="none" strike="noStrike" kern="1200" cap="none" spc="0" normalizeH="0" baseline="0" noProof="0" dirty="0">
                <a:ln>
                  <a:noFill/>
                </a:ln>
                <a:solidFill>
                  <a:schemeClr val="tx1"/>
                </a:solidFill>
                <a:effectLst/>
                <a:uLnTx/>
                <a:uFillTx/>
                <a:latin typeface="Century Gothic" panose="020F0302020204030204"/>
                <a:ea typeface="+mn-ea"/>
                <a:cs typeface="+mn-cs"/>
              </a:rPr>
              <a:t>sicherstellen, dass sie sich nicht an </a:t>
            </a:r>
            <a:br>
              <a:rPr kumimoji="0" lang="de-DE" sz="1800" b="0"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de-DE" sz="1800" b="0" i="0" u="none" strike="noStrike" kern="1200" cap="none" spc="0" normalizeH="0" baseline="0" noProof="0" dirty="0">
                <a:ln>
                  <a:noFill/>
                </a:ln>
                <a:solidFill>
                  <a:schemeClr val="tx1"/>
                </a:solidFill>
                <a:effectLst/>
                <a:uLnTx/>
                <a:uFillTx/>
                <a:latin typeface="Century Gothic" panose="020F0302020204030204"/>
                <a:ea typeface="+mn-ea"/>
                <a:cs typeface="+mn-cs"/>
              </a:rPr>
              <a:t>	Menschenrechtsverletzungen mitschuldig machen.</a:t>
            </a:r>
          </a:p>
          <a:p>
            <a:pPr marL="0" marR="0" lvl="0" indent="0" algn="l" defTabSz="914400" rtl="0" eaLnBrk="1" fontAlgn="auto" latinLnBrk="0" hangingPunct="1">
              <a:lnSpc>
                <a:spcPct val="100000"/>
              </a:lnSpc>
              <a:spcBef>
                <a:spcPts val="600"/>
              </a:spcBef>
              <a:spcAft>
                <a:spcPts val="0"/>
              </a:spcAft>
              <a:buClrTx/>
              <a:buSzTx/>
              <a:buFontTx/>
              <a:buNone/>
              <a:tabLst>
                <a:tab pos="1252538" algn="l"/>
              </a:tabLst>
              <a:defRPr/>
            </a:pPr>
            <a:endParaRPr kumimoji="0" lang="de-DE" sz="1800" b="0" i="0" u="none" strike="noStrike" kern="1200" cap="none" spc="0" normalizeH="0" baseline="0" noProof="0" dirty="0">
              <a:ln>
                <a:noFill/>
              </a:ln>
              <a:solidFill>
                <a:srgbClr val="868686"/>
              </a:solidFill>
              <a:effectLst/>
              <a:uLnTx/>
              <a:uFillTx/>
              <a:latin typeface="Century Gothic" panose="020F0302020204030204"/>
              <a:ea typeface="+mn-ea"/>
              <a:cs typeface="+mn-cs"/>
            </a:endParaRPr>
          </a:p>
        </p:txBody>
      </p:sp>
      <p:pic>
        <p:nvPicPr>
          <p:cNvPr id="13" name="Grafik 15" descr="Fotolia_842628_XL[1]_Ausschnitt.jpg">
            <a:extLst>
              <a:ext uri="{FF2B5EF4-FFF2-40B4-BE49-F238E27FC236}">
                <a16:creationId xmlns:a16="http://schemas.microsoft.com/office/drawing/2014/main" id="{7A0DF1A1-4CEA-4505-A844-94B879A0E9B0}"/>
              </a:ext>
            </a:extLst>
          </p:cNvPr>
          <p:cNvPicPr>
            <a:picLocks noChangeAspect="1"/>
          </p:cNvPicPr>
          <p:nvPr/>
        </p:nvPicPr>
        <p:blipFill>
          <a:blip r:embed="rId4"/>
          <a:srcRect/>
          <a:stretch>
            <a:fillRect/>
          </a:stretch>
        </p:blipFill>
        <p:spPr bwMode="auto">
          <a:xfrm>
            <a:off x="8409775" y="426307"/>
            <a:ext cx="3782225" cy="2363208"/>
          </a:xfrm>
          <a:prstGeom prst="rect">
            <a:avLst/>
          </a:prstGeom>
          <a:noFill/>
          <a:ln w="9525">
            <a:noFill/>
            <a:miter lim="800000"/>
            <a:headEnd/>
            <a:tailEnd/>
          </a:ln>
        </p:spPr>
      </p:pic>
      <p:sp>
        <p:nvSpPr>
          <p:cNvPr id="16" name="Rechteck 15">
            <a:extLst>
              <a:ext uri="{FF2B5EF4-FFF2-40B4-BE49-F238E27FC236}">
                <a16:creationId xmlns:a16="http://schemas.microsoft.com/office/drawing/2014/main" id="{A69EF304-0C21-466F-BC4A-1B5F2A0B60F8}"/>
              </a:ext>
            </a:extLst>
          </p:cNvPr>
          <p:cNvSpPr/>
          <p:nvPr/>
        </p:nvSpPr>
        <p:spPr bwMode="auto">
          <a:xfrm>
            <a:off x="1876485" y="3543473"/>
            <a:ext cx="7432496" cy="1117308"/>
          </a:xfrm>
          <a:prstGeom prst="rect">
            <a:avLst/>
          </a:prstGeom>
          <a:solidFill>
            <a:srgbClr val="004289"/>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defRPr/>
            </a:pPr>
            <a:endParaRPr lang="de-DE" dirty="0">
              <a:solidFill>
                <a:srgbClr val="004289"/>
              </a:solidFill>
            </a:endParaRPr>
          </a:p>
        </p:txBody>
      </p:sp>
      <p:sp>
        <p:nvSpPr>
          <p:cNvPr id="17" name="Rectangle 3">
            <a:extLst>
              <a:ext uri="{FF2B5EF4-FFF2-40B4-BE49-F238E27FC236}">
                <a16:creationId xmlns:a16="http://schemas.microsoft.com/office/drawing/2014/main" id="{68C56F66-2629-405F-84AA-0AB80EE99379}"/>
              </a:ext>
            </a:extLst>
          </p:cNvPr>
          <p:cNvSpPr txBox="1">
            <a:spLocks noChangeArrowheads="1"/>
          </p:cNvSpPr>
          <p:nvPr/>
        </p:nvSpPr>
        <p:spPr bwMode="auto">
          <a:xfrm>
            <a:off x="2011160" y="3612679"/>
            <a:ext cx="7151435" cy="922337"/>
          </a:xfrm>
          <a:prstGeom prst="rect">
            <a:avLst/>
          </a:prstGeom>
          <a:noFill/>
          <a:ln w="12700">
            <a:noFill/>
            <a:miter lim="800000"/>
            <a:headEnd/>
            <a:tailEnd/>
          </a:ln>
        </p:spPr>
        <p:txBody>
          <a:bodyPr lIns="0" tIns="0" rIns="0" bIns="0"/>
          <a:lstStyle/>
          <a:p>
            <a:pPr algn="ctr"/>
            <a:r>
              <a:rPr lang="de-DE" sz="2000" dirty="0">
                <a:solidFill>
                  <a:srgbClr val="FFFFFF"/>
                </a:solidFill>
                <a:cs typeface="Arial" pitchFamily="34" charset="0"/>
              </a:rPr>
              <a:t>Wir achten den Schutz der Menschenrechte innerhalb unseres Einflussbereiches und stellen sicher, uns nicht an Menschenrechtsverletzungen mitschuldig zu machen.</a:t>
            </a:r>
          </a:p>
          <a:p>
            <a:pPr>
              <a:spcBef>
                <a:spcPct val="30000"/>
              </a:spcBef>
              <a:buClr>
                <a:srgbClr val="004F97"/>
              </a:buClr>
              <a:buSzPct val="110000"/>
              <a:buFont typeface="Wingdings" pitchFamily="2" charset="2"/>
              <a:buNone/>
            </a:pPr>
            <a:endParaRPr lang="de-DE" dirty="0"/>
          </a:p>
        </p:txBody>
      </p:sp>
    </p:spTree>
    <p:extLst>
      <p:ext uri="{BB962C8B-B14F-4D97-AF65-F5344CB8AC3E}">
        <p14:creationId xmlns:p14="http://schemas.microsoft.com/office/powerpoint/2010/main" val="4174666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83199" y="312025"/>
            <a:ext cx="11040475" cy="511200"/>
          </a:xfrm>
        </p:spPr>
        <p:txBody>
          <a:bodyPr/>
          <a:lstStyle/>
          <a:p>
            <a:r>
              <a:rPr lang="en-GB" dirty="0" err="1"/>
              <a:t>Menschenrechte</a:t>
            </a:r>
            <a:endParaRPr lang="en-GB" sz="2600" b="1" dirty="0"/>
          </a:p>
        </p:txBody>
      </p:sp>
      <p:sp>
        <p:nvSpPr>
          <p:cNvPr id="7" name="Content Placeholder 4"/>
          <p:cNvSpPr>
            <a:spLocks noGrp="1"/>
          </p:cNvSpPr>
          <p:nvPr>
            <p:ph idx="1"/>
          </p:nvPr>
        </p:nvSpPr>
        <p:spPr>
          <a:xfrm>
            <a:off x="583199" y="1479368"/>
            <a:ext cx="7487010" cy="4451649"/>
          </a:xfrm>
        </p:spPr>
        <p:txBody>
          <a:bodyPr/>
          <a:lstStyle/>
          <a:p>
            <a:pPr lvl="0"/>
            <a:r>
              <a:rPr lang="de-DE" cap="none" dirty="0">
                <a:solidFill>
                  <a:schemeClr val="bg2"/>
                </a:solidFill>
                <a:latin typeface="Century Gothic" panose="020F0302020204030204"/>
              </a:rPr>
              <a:t>Spendenübergabe an den SOS-Kinderdorf e.V</a:t>
            </a:r>
            <a:r>
              <a:rPr lang="de-DE" sz="1600" b="0" cap="none" dirty="0">
                <a:solidFill>
                  <a:schemeClr val="bg2"/>
                </a:solidFill>
                <a:latin typeface="Century Gothic" panose="020F0302020204030204"/>
                <a:cs typeface="Arial" charset="0"/>
              </a:rPr>
              <a:t>.</a:t>
            </a:r>
          </a:p>
          <a:p>
            <a:pPr lvl="0"/>
            <a:r>
              <a:rPr lang="de-DE" sz="1600" b="0" cap="none" dirty="0">
                <a:solidFill>
                  <a:schemeClr val="tx1"/>
                </a:solidFill>
                <a:latin typeface="Century Gothic" panose="020F0302020204030204"/>
                <a:cs typeface="Arial" charset="0"/>
              </a:rPr>
              <a:t>Wir haben uns auch 2019 wieder für unseren langjährigen humanitären Partner, den SOS-Kinderdorf e.V., engagiert und konnten Ende 2018 eine Spende in Höhe von € 14.390,60 überreichen, damit Kinder unbeschwert und in einem selbstbestimmten Leben aufwachsen können. Der Erlös wurde aus der </a:t>
            </a:r>
            <a:r>
              <a:rPr lang="de-DE" sz="1600" b="0" cap="none" dirty="0" err="1">
                <a:solidFill>
                  <a:schemeClr val="tx1"/>
                </a:solidFill>
                <a:latin typeface="Century Gothic" panose="020F0302020204030204"/>
                <a:cs typeface="Arial" charset="0"/>
              </a:rPr>
              <a:t>Newlec</a:t>
            </a:r>
            <a:r>
              <a:rPr lang="de-DE" sz="1600" b="0" cap="none" dirty="0">
                <a:solidFill>
                  <a:schemeClr val="tx1"/>
                </a:solidFill>
                <a:latin typeface="Century Gothic" panose="020F0302020204030204"/>
                <a:cs typeface="Arial" charset="0"/>
              </a:rPr>
              <a:t> Verkaufsaktion und der </a:t>
            </a:r>
            <a:r>
              <a:rPr lang="de-DE" sz="1600" b="0" cap="none" dirty="0" err="1">
                <a:solidFill>
                  <a:schemeClr val="tx1"/>
                </a:solidFill>
                <a:latin typeface="Century Gothic" panose="020F0302020204030204"/>
                <a:cs typeface="Arial" charset="0"/>
              </a:rPr>
              <a:t>Photobox</a:t>
            </a:r>
            <a:r>
              <a:rPr lang="de-DE" sz="1600" b="0" cap="none" dirty="0">
                <a:solidFill>
                  <a:schemeClr val="tx1"/>
                </a:solidFill>
                <a:latin typeface="Century Gothic" panose="020F0302020204030204"/>
                <a:cs typeface="Arial" charset="0"/>
              </a:rPr>
              <a:t> Aktion auf unserer Hausmesse der Rexel Connect erzielt. </a:t>
            </a:r>
            <a:endParaRPr lang="de-DE" sz="1600" b="0" cap="none" dirty="0">
              <a:solidFill>
                <a:schemeClr val="tx1"/>
              </a:solidFill>
              <a:latin typeface="Century Gothic" panose="020F0302020204030204"/>
            </a:endParaRPr>
          </a:p>
        </p:txBody>
      </p:sp>
      <p:sp>
        <p:nvSpPr>
          <p:cNvPr id="11"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2"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13</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pic>
        <p:nvPicPr>
          <p:cNvPr id="3" name="Grafik 2">
            <a:extLst>
              <a:ext uri="{FF2B5EF4-FFF2-40B4-BE49-F238E27FC236}">
                <a16:creationId xmlns:a16="http://schemas.microsoft.com/office/drawing/2014/main" id="{A7820A89-3070-4BB5-8555-1D8537C6C892}"/>
              </a:ext>
            </a:extLst>
          </p:cNvPr>
          <p:cNvPicPr>
            <a:picLocks noChangeAspect="1"/>
          </p:cNvPicPr>
          <p:nvPr/>
        </p:nvPicPr>
        <p:blipFill rotWithShape="1">
          <a:blip r:embed="rId2">
            <a:extLst>
              <a:ext uri="{28A0092B-C50C-407E-A947-70E740481C1C}">
                <a14:useLocalDpi xmlns:a14="http://schemas.microsoft.com/office/drawing/2010/main" val="0"/>
              </a:ext>
            </a:extLst>
          </a:blip>
          <a:srcRect t="22393" b="28580"/>
          <a:stretch/>
        </p:blipFill>
        <p:spPr>
          <a:xfrm>
            <a:off x="950929" y="3553200"/>
            <a:ext cx="3577704" cy="1754061"/>
          </a:xfrm>
          <a:prstGeom prst="rect">
            <a:avLst/>
          </a:prstGeom>
        </p:spPr>
      </p:pic>
      <p:pic>
        <p:nvPicPr>
          <p:cNvPr id="4" name="Grafik 3">
            <a:extLst>
              <a:ext uri="{FF2B5EF4-FFF2-40B4-BE49-F238E27FC236}">
                <a16:creationId xmlns:a16="http://schemas.microsoft.com/office/drawing/2014/main" id="{14F6945B-5ED8-447F-9DAA-25E61E4B1630}"/>
              </a:ext>
            </a:extLst>
          </p:cNvPr>
          <p:cNvPicPr>
            <a:picLocks noChangeAspect="1"/>
          </p:cNvPicPr>
          <p:nvPr/>
        </p:nvPicPr>
        <p:blipFill>
          <a:blip r:embed="rId3"/>
          <a:stretch>
            <a:fillRect/>
          </a:stretch>
        </p:blipFill>
        <p:spPr>
          <a:xfrm>
            <a:off x="8531669" y="1216800"/>
            <a:ext cx="2961247" cy="4216731"/>
          </a:xfrm>
          <a:prstGeom prst="rect">
            <a:avLst/>
          </a:prstGeom>
        </p:spPr>
      </p:pic>
    </p:spTree>
    <p:extLst>
      <p:ext uri="{BB962C8B-B14F-4D97-AF65-F5344CB8AC3E}">
        <p14:creationId xmlns:p14="http://schemas.microsoft.com/office/powerpoint/2010/main" val="1663500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3067200" y="2854800"/>
            <a:ext cx="6714364" cy="1411200"/>
          </a:xfrm>
        </p:spPr>
        <p:txBody>
          <a:bodyPr/>
          <a:lstStyle/>
          <a:p>
            <a:r>
              <a:rPr lang="de-DE" dirty="0"/>
              <a:t>Die 10 Prinzipien des Global Compact </a:t>
            </a:r>
            <a:br>
              <a:rPr lang="de-DE" dirty="0"/>
            </a:br>
            <a:r>
              <a:rPr lang="de-DE" dirty="0"/>
              <a:t>Arbeitsnormen</a:t>
            </a:r>
            <a:endParaRPr lang="en-GB" dirty="0"/>
          </a:p>
        </p:txBody>
      </p:sp>
      <p:sp>
        <p:nvSpPr>
          <p:cNvPr id="15" name="Text Placeholder 14"/>
          <p:cNvSpPr>
            <a:spLocks noGrp="1"/>
          </p:cNvSpPr>
          <p:nvPr>
            <p:ph type="body" sz="quarter" idx="10"/>
          </p:nvPr>
        </p:nvSpPr>
        <p:spPr/>
        <p:txBody>
          <a:bodyPr/>
          <a:lstStyle/>
          <a:p>
            <a:r>
              <a:rPr lang="en-GB" dirty="0"/>
              <a:t>4</a:t>
            </a:r>
            <a:endParaRPr lang="en-GB" dirty="0">
              <a:solidFill>
                <a:srgbClr val="00A3AD"/>
              </a:solidFill>
            </a:endParaRPr>
          </a:p>
          <a:p>
            <a:endParaRPr lang="en-GB" dirty="0">
              <a:solidFill>
                <a:srgbClr val="00A3AD"/>
              </a:solidFill>
            </a:endParaRPr>
          </a:p>
        </p:txBody>
      </p:sp>
    </p:spTree>
    <p:extLst>
      <p:ext uri="{BB962C8B-B14F-4D97-AF65-F5344CB8AC3E}">
        <p14:creationId xmlns:p14="http://schemas.microsoft.com/office/powerpoint/2010/main" val="2952594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83199" y="312025"/>
            <a:ext cx="11040475" cy="511200"/>
          </a:xfrm>
        </p:spPr>
        <p:txBody>
          <a:bodyPr/>
          <a:lstStyle/>
          <a:p>
            <a:r>
              <a:rPr lang="en-GB" dirty="0" err="1"/>
              <a:t>Arbeitsnormen</a:t>
            </a:r>
            <a:endParaRPr lang="en-GB" sz="2600" b="1" dirty="0"/>
          </a:p>
        </p:txBody>
      </p:sp>
      <p:sp>
        <p:nvSpPr>
          <p:cNvPr id="11"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2"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15</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
        <p:nvSpPr>
          <p:cNvPr id="10" name="Rectangle 3">
            <a:extLst>
              <a:ext uri="{FF2B5EF4-FFF2-40B4-BE49-F238E27FC236}">
                <a16:creationId xmlns:a16="http://schemas.microsoft.com/office/drawing/2014/main" id="{1202D7C8-EAFB-4923-AA6E-306CCE8BCCFC}"/>
              </a:ext>
            </a:extLst>
          </p:cNvPr>
          <p:cNvSpPr txBox="1">
            <a:spLocks noChangeArrowheads="1"/>
          </p:cNvSpPr>
          <p:nvPr/>
        </p:nvSpPr>
        <p:spPr>
          <a:xfrm>
            <a:off x="583199" y="1045234"/>
            <a:ext cx="10982839" cy="1371600"/>
          </a:xfrm>
          <a:prstGeom prst="rect">
            <a:avLst/>
          </a:prstGeom>
          <a:noFill/>
        </p:spPr>
        <p:txBody>
          <a:bodyPr vert="horz" wrap="square" lIns="0" tIns="45720" rIns="91440" bIns="45720" rtlCol="0">
            <a:noAutofit/>
          </a:bodyPr>
          <a:lstStyle>
            <a:lvl1pPr marL="0" indent="0" algn="l" defTabSz="914400" rtl="0" eaLnBrk="1" latinLnBrk="0" hangingPunct="1">
              <a:lnSpc>
                <a:spcPct val="100000"/>
              </a:lnSpc>
              <a:spcBef>
                <a:spcPts val="600"/>
              </a:spcBef>
              <a:buFontTx/>
              <a:buNone/>
              <a:defRPr sz="1800" b="1" kern="1200">
                <a:solidFill>
                  <a:schemeClr val="bg2"/>
                </a:solidFill>
                <a:latin typeface="+mn-lt"/>
                <a:ea typeface="+mn-ea"/>
                <a:cs typeface="+mn-cs"/>
              </a:defRPr>
            </a:lvl1pPr>
            <a:lvl2pPr marL="625475" indent="-357188" algn="l" defTabSz="914400" rtl="0" eaLnBrk="1" latinLnBrk="0" hangingPunct="1">
              <a:lnSpc>
                <a:spcPct val="100000"/>
              </a:lnSpc>
              <a:spcBef>
                <a:spcPts val="600"/>
              </a:spcBef>
              <a:buSzPct val="95000"/>
              <a:buFontTx/>
              <a:buBlip>
                <a:blip r:embed="rId2"/>
              </a:buBlip>
              <a:defRPr sz="1600" kern="1200">
                <a:solidFill>
                  <a:schemeClr val="tx2"/>
                </a:solidFill>
                <a:latin typeface="+mn-lt"/>
                <a:ea typeface="+mn-ea"/>
                <a:cs typeface="+mn-cs"/>
              </a:defRPr>
            </a:lvl2pPr>
            <a:lvl3pPr marL="1073150" indent="-357188" algn="l" defTabSz="914400" rtl="0" eaLnBrk="1" latinLnBrk="0" hangingPunct="1">
              <a:lnSpc>
                <a:spcPct val="100000"/>
              </a:lnSpc>
              <a:spcBef>
                <a:spcPts val="600"/>
              </a:spcBef>
              <a:buSzPct val="95000"/>
              <a:buFontTx/>
              <a:buBlip>
                <a:blip r:embed="rId3"/>
              </a:buBlip>
              <a:defRPr sz="1400" kern="1200">
                <a:solidFill>
                  <a:srgbClr val="383333"/>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200" kern="1200">
                <a:solidFill>
                  <a:srgbClr val="383333"/>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200" kern="1200">
                <a:solidFill>
                  <a:srgbClr val="38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ts val="600"/>
              </a:spcAft>
              <a:tabLst>
                <a:tab pos="1252538" algn="l"/>
              </a:tabLst>
            </a:pPr>
            <a:r>
              <a:rPr lang="de-DE" dirty="0">
                <a:solidFill>
                  <a:srgbClr val="006AB3"/>
                </a:solidFill>
                <a:latin typeface="Century Gothic" panose="020F0302020204030204"/>
              </a:rPr>
              <a:t>Prinzip 3:</a:t>
            </a:r>
            <a:r>
              <a:rPr lang="de-DE" dirty="0">
                <a:solidFill>
                  <a:srgbClr val="33CCFF"/>
                </a:solidFill>
                <a:latin typeface="Century Gothic" panose="020F0302020204030204"/>
              </a:rPr>
              <a:t>	</a:t>
            </a:r>
            <a:r>
              <a:rPr lang="de-DE" b="0" dirty="0">
                <a:solidFill>
                  <a:schemeClr val="tx1"/>
                </a:solidFill>
                <a:latin typeface="Century Gothic" panose="020F0302020204030204"/>
              </a:rPr>
              <a:t>Unternehmen sollen die Vereinigungsfreiheit und die </a:t>
            </a:r>
            <a:br>
              <a:rPr lang="de-DE" b="0" dirty="0">
                <a:solidFill>
                  <a:schemeClr val="tx1"/>
                </a:solidFill>
                <a:latin typeface="Century Gothic" panose="020F0302020204030204"/>
              </a:rPr>
            </a:br>
            <a:r>
              <a:rPr lang="de-DE" b="0" dirty="0">
                <a:solidFill>
                  <a:schemeClr val="tx1"/>
                </a:solidFill>
                <a:latin typeface="Century Gothic" panose="020F0302020204030204"/>
              </a:rPr>
              <a:t>	wirksame Anerkennung des Rechts auf </a:t>
            </a:r>
            <a:br>
              <a:rPr lang="de-DE" b="0" dirty="0">
                <a:solidFill>
                  <a:schemeClr val="tx1"/>
                </a:solidFill>
                <a:latin typeface="Century Gothic" panose="020F0302020204030204"/>
              </a:rPr>
            </a:br>
            <a:r>
              <a:rPr lang="de-DE" b="0" dirty="0">
                <a:solidFill>
                  <a:schemeClr val="tx1"/>
                </a:solidFill>
                <a:latin typeface="Century Gothic" panose="020F0302020204030204"/>
              </a:rPr>
              <a:t>	Kollektivverhandlungen wahren sowie ferner für</a:t>
            </a:r>
          </a:p>
          <a:p>
            <a:pPr lvl="0">
              <a:spcBef>
                <a:spcPct val="0"/>
              </a:spcBef>
              <a:spcAft>
                <a:spcPts val="600"/>
              </a:spcAft>
              <a:tabLst>
                <a:tab pos="1252538" algn="l"/>
              </a:tabLst>
            </a:pPr>
            <a:r>
              <a:rPr lang="de-DE" dirty="0">
                <a:solidFill>
                  <a:srgbClr val="006AB3"/>
                </a:solidFill>
                <a:latin typeface="Century Gothic" panose="020F0302020204030204"/>
              </a:rPr>
              <a:t>Prinzip 4:</a:t>
            </a:r>
            <a:r>
              <a:rPr lang="de-DE" b="0" dirty="0">
                <a:solidFill>
                  <a:srgbClr val="868686"/>
                </a:solidFill>
                <a:latin typeface="Century Gothic" panose="020F0302020204030204"/>
              </a:rPr>
              <a:t>	</a:t>
            </a:r>
            <a:r>
              <a:rPr lang="de-DE" b="0" dirty="0">
                <a:solidFill>
                  <a:schemeClr val="tx1"/>
                </a:solidFill>
                <a:latin typeface="Century Gothic" panose="020F0302020204030204"/>
              </a:rPr>
              <a:t>die Beseitigung aller Formen der Zwangsarbeit,</a:t>
            </a:r>
          </a:p>
          <a:p>
            <a:pPr lvl="0">
              <a:spcBef>
                <a:spcPct val="0"/>
              </a:spcBef>
              <a:spcAft>
                <a:spcPts val="600"/>
              </a:spcAft>
              <a:tabLst>
                <a:tab pos="1252538" algn="l"/>
              </a:tabLst>
            </a:pPr>
            <a:r>
              <a:rPr lang="de-DE" dirty="0">
                <a:solidFill>
                  <a:srgbClr val="006AB3"/>
                </a:solidFill>
                <a:latin typeface="Century Gothic" panose="020F0302020204030204"/>
              </a:rPr>
              <a:t>Prinzip 5:</a:t>
            </a:r>
            <a:r>
              <a:rPr lang="de-DE" b="0" dirty="0">
                <a:solidFill>
                  <a:srgbClr val="868686"/>
                </a:solidFill>
                <a:latin typeface="Century Gothic" panose="020F0302020204030204"/>
              </a:rPr>
              <a:t>	</a:t>
            </a:r>
            <a:r>
              <a:rPr lang="de-DE" b="0" dirty="0">
                <a:solidFill>
                  <a:schemeClr val="tx1"/>
                </a:solidFill>
                <a:latin typeface="Century Gothic" panose="020F0302020204030204"/>
              </a:rPr>
              <a:t>die Abschaffung der Kinderarbeit und</a:t>
            </a:r>
          </a:p>
          <a:p>
            <a:pPr lvl="0">
              <a:spcBef>
                <a:spcPct val="0"/>
              </a:spcBef>
              <a:spcAft>
                <a:spcPts val="600"/>
              </a:spcAft>
              <a:tabLst>
                <a:tab pos="1252538" algn="l"/>
              </a:tabLst>
            </a:pPr>
            <a:r>
              <a:rPr lang="de-DE" dirty="0">
                <a:solidFill>
                  <a:srgbClr val="006AB3"/>
                </a:solidFill>
                <a:latin typeface="Century Gothic" panose="020F0302020204030204"/>
              </a:rPr>
              <a:t>Prinzip 6:</a:t>
            </a:r>
            <a:r>
              <a:rPr lang="de-DE" b="0" dirty="0">
                <a:solidFill>
                  <a:srgbClr val="868686"/>
                </a:solidFill>
                <a:latin typeface="Century Gothic" panose="020F0302020204030204"/>
              </a:rPr>
              <a:t>	</a:t>
            </a:r>
            <a:r>
              <a:rPr lang="de-DE" b="0" dirty="0">
                <a:solidFill>
                  <a:schemeClr val="tx1"/>
                </a:solidFill>
                <a:latin typeface="Century Gothic" panose="020F0302020204030204"/>
              </a:rPr>
              <a:t>die Beseitigung von Diskriminierung bei Anstellung und </a:t>
            </a:r>
            <a:br>
              <a:rPr lang="de-DE" b="0" dirty="0">
                <a:solidFill>
                  <a:schemeClr val="tx1"/>
                </a:solidFill>
                <a:latin typeface="Century Gothic" panose="020F0302020204030204"/>
              </a:rPr>
            </a:br>
            <a:r>
              <a:rPr lang="de-DE" b="0" dirty="0">
                <a:solidFill>
                  <a:schemeClr val="tx1"/>
                </a:solidFill>
                <a:latin typeface="Century Gothic" panose="020F0302020204030204"/>
              </a:rPr>
              <a:t>	Beschäftigung eintreten.</a:t>
            </a:r>
            <a:endParaRPr lang="de-DE" dirty="0">
              <a:solidFill>
                <a:schemeClr val="tx1"/>
              </a:solidFill>
              <a:latin typeface="Century Gothic" panose="020F0302020204030204"/>
            </a:endParaRPr>
          </a:p>
          <a:p>
            <a:pPr marL="0" marR="0" lvl="0" indent="0" algn="l" defTabSz="914400" rtl="0" eaLnBrk="1" fontAlgn="auto" latinLnBrk="0" hangingPunct="1">
              <a:lnSpc>
                <a:spcPct val="100000"/>
              </a:lnSpc>
              <a:spcBef>
                <a:spcPts val="600"/>
              </a:spcBef>
              <a:spcAft>
                <a:spcPts val="0"/>
              </a:spcAft>
              <a:buClrTx/>
              <a:buSzTx/>
              <a:buFontTx/>
              <a:buNone/>
              <a:tabLst>
                <a:tab pos="1252538" algn="l"/>
              </a:tabLst>
              <a:defRPr/>
            </a:pPr>
            <a:endParaRPr kumimoji="0" lang="de-DE" sz="1800" b="0" i="0" u="none" strike="noStrike" kern="1200" cap="none" spc="0" normalizeH="0" baseline="0" noProof="0" dirty="0">
              <a:ln>
                <a:noFill/>
              </a:ln>
              <a:solidFill>
                <a:srgbClr val="868686"/>
              </a:solidFill>
              <a:effectLst/>
              <a:uLnTx/>
              <a:uFillTx/>
              <a:latin typeface="Century Gothic" panose="020F0302020204030204"/>
              <a:ea typeface="+mn-ea"/>
              <a:cs typeface="+mn-cs"/>
            </a:endParaRPr>
          </a:p>
        </p:txBody>
      </p:sp>
      <p:sp>
        <p:nvSpPr>
          <p:cNvPr id="9" name="Rechteck 8">
            <a:extLst>
              <a:ext uri="{FF2B5EF4-FFF2-40B4-BE49-F238E27FC236}">
                <a16:creationId xmlns:a16="http://schemas.microsoft.com/office/drawing/2014/main" id="{C948DC8B-DFDF-47BD-9815-ADEA4A16AEE8}"/>
              </a:ext>
            </a:extLst>
          </p:cNvPr>
          <p:cNvSpPr/>
          <p:nvPr/>
        </p:nvSpPr>
        <p:spPr bwMode="auto">
          <a:xfrm>
            <a:off x="1889646" y="3876599"/>
            <a:ext cx="7432496" cy="1397050"/>
          </a:xfrm>
          <a:prstGeom prst="rect">
            <a:avLst/>
          </a:prstGeom>
          <a:solidFill>
            <a:srgbClr val="004289"/>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defRPr/>
            </a:pPr>
            <a:endParaRPr lang="de-DE" dirty="0">
              <a:solidFill>
                <a:srgbClr val="004289"/>
              </a:solidFill>
            </a:endParaRPr>
          </a:p>
        </p:txBody>
      </p:sp>
      <p:sp>
        <p:nvSpPr>
          <p:cNvPr id="14" name="Text Box 4">
            <a:extLst>
              <a:ext uri="{FF2B5EF4-FFF2-40B4-BE49-F238E27FC236}">
                <a16:creationId xmlns:a16="http://schemas.microsoft.com/office/drawing/2014/main" id="{FD16E420-51B0-4CE4-A7E1-00B41160F167}"/>
              </a:ext>
            </a:extLst>
          </p:cNvPr>
          <p:cNvSpPr txBox="1">
            <a:spLocks noChangeArrowheads="1"/>
          </p:cNvSpPr>
          <p:nvPr/>
        </p:nvSpPr>
        <p:spPr bwMode="auto">
          <a:xfrm>
            <a:off x="1903309" y="3876599"/>
            <a:ext cx="7428592" cy="1323439"/>
          </a:xfrm>
          <a:prstGeom prst="rect">
            <a:avLst/>
          </a:prstGeom>
          <a:noFill/>
          <a:ln w="12700">
            <a:noFill/>
            <a:miter lim="800000"/>
            <a:headEnd/>
            <a:tailEnd/>
          </a:ln>
        </p:spPr>
        <p:txBody>
          <a:bodyPr>
            <a:spAutoFit/>
          </a:bodyPr>
          <a:lstStyle/>
          <a:p>
            <a:pPr algn="ctr"/>
            <a:r>
              <a:rPr lang="de-DE" sz="2000" dirty="0">
                <a:solidFill>
                  <a:srgbClr val="FFFFFF"/>
                </a:solidFill>
                <a:cs typeface="Arial" pitchFamily="34" charset="0"/>
              </a:rPr>
              <a:t>Es ist ein Grundsatz unseres Unternehmens, geschäftliche Entscheidungen und ihre entsprechende Umsetzung für alle Parteien ethisch einwandfrei und mit den gesetzlichen Bestimmungen konform zu gestalten.</a:t>
            </a:r>
          </a:p>
        </p:txBody>
      </p:sp>
      <p:pic>
        <p:nvPicPr>
          <p:cNvPr id="15" name="Grafik 14" descr="Fotolia_6202659_M.jpg">
            <a:extLst>
              <a:ext uri="{FF2B5EF4-FFF2-40B4-BE49-F238E27FC236}">
                <a16:creationId xmlns:a16="http://schemas.microsoft.com/office/drawing/2014/main" id="{01DC6545-8C1E-4D22-BE67-D14A25938147}"/>
              </a:ext>
            </a:extLst>
          </p:cNvPr>
          <p:cNvPicPr>
            <a:picLocks noChangeAspect="1"/>
          </p:cNvPicPr>
          <p:nvPr/>
        </p:nvPicPr>
        <p:blipFill>
          <a:blip r:embed="rId4"/>
          <a:srcRect/>
          <a:stretch>
            <a:fillRect/>
          </a:stretch>
        </p:blipFill>
        <p:spPr bwMode="auto">
          <a:xfrm>
            <a:off x="8419012" y="479244"/>
            <a:ext cx="3772988" cy="2357436"/>
          </a:xfrm>
          <a:prstGeom prst="rect">
            <a:avLst/>
          </a:prstGeom>
          <a:noFill/>
          <a:ln w="9525">
            <a:noFill/>
            <a:miter lim="800000"/>
            <a:headEnd/>
            <a:tailEnd/>
          </a:ln>
        </p:spPr>
      </p:pic>
    </p:spTree>
    <p:extLst>
      <p:ext uri="{BB962C8B-B14F-4D97-AF65-F5344CB8AC3E}">
        <p14:creationId xmlns:p14="http://schemas.microsoft.com/office/powerpoint/2010/main" val="2524259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83199" y="273925"/>
            <a:ext cx="11040475" cy="511200"/>
          </a:xfrm>
        </p:spPr>
        <p:txBody>
          <a:bodyPr/>
          <a:lstStyle/>
          <a:p>
            <a:r>
              <a:rPr lang="en-GB" dirty="0" err="1"/>
              <a:t>Arbeitsnormen</a:t>
            </a:r>
            <a:endParaRPr lang="en-GB" sz="2600" b="1" dirty="0"/>
          </a:p>
        </p:txBody>
      </p:sp>
      <p:sp>
        <p:nvSpPr>
          <p:cNvPr id="11"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2"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16</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
        <p:nvSpPr>
          <p:cNvPr id="2" name="Rechteck 1">
            <a:extLst>
              <a:ext uri="{FF2B5EF4-FFF2-40B4-BE49-F238E27FC236}">
                <a16:creationId xmlns:a16="http://schemas.microsoft.com/office/drawing/2014/main" id="{3C285C28-3340-4153-89BA-0B0A53DC5EB5}"/>
              </a:ext>
            </a:extLst>
          </p:cNvPr>
          <p:cNvSpPr/>
          <p:nvPr/>
        </p:nvSpPr>
        <p:spPr>
          <a:xfrm>
            <a:off x="568326" y="412925"/>
            <a:ext cx="11215872" cy="7326686"/>
          </a:xfrm>
          <a:prstGeom prst="rect">
            <a:avLst/>
          </a:prstGeom>
        </p:spPr>
        <p:txBody>
          <a:bodyPr wrap="square">
            <a:spAutoFit/>
          </a:bodyPr>
          <a:lstStyle/>
          <a:p>
            <a:pPr>
              <a:lnSpc>
                <a:spcPct val="107000"/>
              </a:lnSpc>
              <a:spcAft>
                <a:spcPts val="800"/>
              </a:spcAft>
            </a:pPr>
            <a:r>
              <a:rPr lang="de-DE"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e-DE" b="1" dirty="0">
                <a:solidFill>
                  <a:schemeClr val="bg2"/>
                </a:solidFill>
                <a:latin typeface="Century Gothic" panose="020B0502020202020204" pitchFamily="34" charset="0"/>
              </a:rPr>
              <a:t>Maßnahmen: </a:t>
            </a:r>
          </a:p>
          <a:p>
            <a:pPr>
              <a:lnSpc>
                <a:spcPct val="107000"/>
              </a:lnSpc>
              <a:spcAft>
                <a:spcPts val="800"/>
              </a:spcAft>
            </a:pPr>
            <a:r>
              <a:rPr lang="de-DE" dirty="0">
                <a:latin typeface="Century Gothic" panose="020B0502020202020204" pitchFamily="34" charset="0"/>
                <a:ea typeface="Calibri" panose="020F0502020204030204" pitchFamily="34" charset="0"/>
                <a:cs typeface="Times New Roman" panose="02020603050405020304" pitchFamily="18" charset="0"/>
              </a:rPr>
              <a:t>Wir gehen weg von dem standardisierten Katalog und hin zu einer bedarfsorientierten Weiterentwicklung der Mitarbeiter. So kann man auf die individuelle Anforderung eingehen und diese stärken. Folgende Präsenztrainings wurden nach individuellem Bedarf der verschiedenen Bereiche angeboten:</a:t>
            </a:r>
          </a:p>
          <a:p>
            <a:pPr>
              <a:lnSpc>
                <a:spcPct val="107000"/>
              </a:lnSpc>
              <a:spcAft>
                <a:spcPts val="800"/>
              </a:spcAft>
            </a:pPr>
            <a:r>
              <a:rPr lang="de-DE" dirty="0">
                <a:latin typeface="Century Gothic" panose="020B0502020202020204" pitchFamily="34" charset="0"/>
                <a:ea typeface="Calibri" panose="020F0502020204030204" pitchFamily="34" charset="0"/>
                <a:cs typeface="Times New Roman" panose="02020603050405020304" pitchFamily="18" charset="0"/>
              </a:rPr>
              <a:t>Zum Beispiel:</a:t>
            </a:r>
          </a:p>
          <a:p>
            <a:pPr marL="342900" lvl="0" indent="-342900">
              <a:lnSpc>
                <a:spcPct val="107000"/>
              </a:lnSpc>
              <a:spcAft>
                <a:spcPts val="0"/>
              </a:spcAft>
              <a:buFont typeface="Symbol" panose="05050102010706020507" pitchFamily="18" charset="2"/>
              <a:buChar char=""/>
            </a:pPr>
            <a:r>
              <a:rPr lang="de-DE" dirty="0">
                <a:latin typeface="Century Gothic" panose="020B0502020202020204" pitchFamily="34" charset="0"/>
                <a:ea typeface="Calibri" panose="020F0502020204030204" pitchFamily="34" charset="0"/>
                <a:cs typeface="Times New Roman" panose="02020603050405020304" pitchFamily="18" charset="0"/>
              </a:rPr>
              <a:t>Neue Führungskräfteentwicklung </a:t>
            </a:r>
          </a:p>
          <a:p>
            <a:pPr marL="342900" lvl="0" indent="-342900">
              <a:lnSpc>
                <a:spcPct val="107000"/>
              </a:lnSpc>
              <a:spcAft>
                <a:spcPts val="0"/>
              </a:spcAft>
              <a:buFont typeface="Symbol" panose="05050102010706020507" pitchFamily="18" charset="2"/>
              <a:buChar char=""/>
            </a:pPr>
            <a:r>
              <a:rPr lang="de-DE" dirty="0">
                <a:latin typeface="Century Gothic" panose="020B0502020202020204" pitchFamily="34" charset="0"/>
                <a:ea typeface="Calibri" panose="020F0502020204030204" pitchFamily="34" charset="0"/>
                <a:cs typeface="Times New Roman" panose="02020603050405020304" pitchFamily="18" charset="0"/>
              </a:rPr>
              <a:t>Professionelle Angebotsverfolgung</a:t>
            </a:r>
          </a:p>
          <a:p>
            <a:pPr marL="342900" lvl="0" indent="-342900">
              <a:lnSpc>
                <a:spcPct val="107000"/>
              </a:lnSpc>
              <a:spcAft>
                <a:spcPts val="0"/>
              </a:spcAft>
              <a:buFont typeface="Symbol" panose="05050102010706020507" pitchFamily="18" charset="2"/>
              <a:buChar char=""/>
            </a:pPr>
            <a:r>
              <a:rPr lang="de-DE" dirty="0">
                <a:latin typeface="Century Gothic" panose="020B0502020202020204" pitchFamily="34" charset="0"/>
                <a:ea typeface="Calibri" panose="020F0502020204030204" pitchFamily="34" charset="0"/>
                <a:cs typeface="Times New Roman" panose="02020603050405020304" pitchFamily="18" charset="0"/>
              </a:rPr>
              <a:t>Strategische Planung von B2B Online-Marketing</a:t>
            </a:r>
          </a:p>
          <a:p>
            <a:pPr marL="342900" lvl="0" indent="-342900">
              <a:lnSpc>
                <a:spcPct val="107000"/>
              </a:lnSpc>
              <a:spcAft>
                <a:spcPts val="0"/>
              </a:spcAft>
              <a:buFont typeface="Symbol" panose="05050102010706020507" pitchFamily="18" charset="2"/>
              <a:buChar char=""/>
            </a:pPr>
            <a:r>
              <a:rPr lang="de-DE" dirty="0">
                <a:latin typeface="Century Gothic" panose="020B0502020202020204" pitchFamily="34" charset="0"/>
                <a:ea typeface="Calibri" panose="020F0502020204030204" pitchFamily="34" charset="0"/>
                <a:cs typeface="Times New Roman" panose="02020603050405020304" pitchFamily="18" charset="0"/>
              </a:rPr>
              <a:t>XXL Kaizen Logistik Warenverkehr</a:t>
            </a:r>
          </a:p>
          <a:p>
            <a:pPr marL="342900" lvl="0" indent="-342900">
              <a:lnSpc>
                <a:spcPct val="107000"/>
              </a:lnSpc>
              <a:spcAft>
                <a:spcPts val="0"/>
              </a:spcAft>
              <a:buFont typeface="Symbol" panose="05050102010706020507" pitchFamily="18" charset="2"/>
              <a:buChar char=""/>
            </a:pPr>
            <a:r>
              <a:rPr lang="de-DE" dirty="0" err="1">
                <a:latin typeface="Century Gothic" panose="020B0502020202020204" pitchFamily="34" charset="0"/>
                <a:ea typeface="Calibri" panose="020F0502020204030204" pitchFamily="34" charset="0"/>
                <a:cs typeface="Times New Roman" panose="02020603050405020304" pitchFamily="18" charset="0"/>
              </a:rPr>
              <a:t>Predictive</a:t>
            </a:r>
            <a:r>
              <a:rPr lang="de-DE" dirty="0">
                <a:latin typeface="Century Gothic" panose="020B0502020202020204" pitchFamily="34" charset="0"/>
                <a:ea typeface="Calibri" panose="020F0502020204030204" pitchFamily="34" charset="0"/>
                <a:cs typeface="Times New Roman" panose="02020603050405020304" pitchFamily="18" charset="0"/>
              </a:rPr>
              <a:t> und </a:t>
            </a:r>
            <a:r>
              <a:rPr lang="de-DE" dirty="0" err="1">
                <a:latin typeface="Century Gothic" panose="020B0502020202020204" pitchFamily="34" charset="0"/>
                <a:ea typeface="Calibri" panose="020F0502020204030204" pitchFamily="34" charset="0"/>
                <a:cs typeface="Times New Roman" panose="02020603050405020304" pitchFamily="18" charset="0"/>
              </a:rPr>
              <a:t>Advanced</a:t>
            </a:r>
            <a:r>
              <a:rPr lang="de-DE" dirty="0">
                <a:latin typeface="Century Gothic" panose="020B0502020202020204" pitchFamily="34" charset="0"/>
                <a:ea typeface="Calibri" panose="020F0502020204030204" pitchFamily="34" charset="0"/>
                <a:cs typeface="Times New Roman" panose="02020603050405020304" pitchFamily="18" charset="0"/>
              </a:rPr>
              <a:t> Analytics </a:t>
            </a:r>
          </a:p>
          <a:p>
            <a:pPr marL="342900" lvl="0" indent="-342900">
              <a:lnSpc>
                <a:spcPct val="107000"/>
              </a:lnSpc>
              <a:spcAft>
                <a:spcPts val="800"/>
              </a:spcAft>
              <a:buFont typeface="Symbol" panose="05050102010706020507" pitchFamily="18" charset="2"/>
              <a:buChar char=""/>
            </a:pPr>
            <a:r>
              <a:rPr lang="de-DE" dirty="0">
                <a:latin typeface="Century Gothic" panose="020B0502020202020204" pitchFamily="34" charset="0"/>
                <a:ea typeface="Calibri" panose="020F0502020204030204" pitchFamily="34" charset="0"/>
                <a:cs typeface="Times New Roman" panose="02020603050405020304" pitchFamily="18" charset="0"/>
              </a:rPr>
              <a:t>Business English</a:t>
            </a:r>
          </a:p>
          <a:p>
            <a:pPr lvl="0">
              <a:lnSpc>
                <a:spcPct val="107000"/>
              </a:lnSpc>
              <a:spcAft>
                <a:spcPts val="800"/>
              </a:spcAft>
            </a:pPr>
            <a:endParaRPr lang="de-DE" dirty="0">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dirty="0">
                <a:latin typeface="Century Gothic" panose="020B0502020202020204" pitchFamily="34" charset="0"/>
                <a:cs typeface="Times New Roman" panose="02020603050405020304" pitchFamily="18" charset="0"/>
              </a:rPr>
              <a:t>Auf unserer „Rexel Academy“ konnten verschiedene Compliance-Themen und Vertriebsthemen wie Multi-Channel/ Webshop als Lernmodule angeboten werden. 2019 ist die Weiterentwicklung der E-</a:t>
            </a:r>
            <a:r>
              <a:rPr lang="de-DE" dirty="0" err="1">
                <a:latin typeface="Century Gothic" panose="020B0502020202020204" pitchFamily="34" charset="0"/>
                <a:cs typeface="Times New Roman" panose="02020603050405020304" pitchFamily="18" charset="0"/>
              </a:rPr>
              <a:t>Learning‘s</a:t>
            </a:r>
            <a:r>
              <a:rPr lang="de-DE" dirty="0">
                <a:latin typeface="Century Gothic" panose="020B0502020202020204" pitchFamily="34" charset="0"/>
                <a:cs typeface="Times New Roman" panose="02020603050405020304" pitchFamily="18" charset="0"/>
              </a:rPr>
              <a:t> und der Neugestaltung der Plattform gestartet.</a:t>
            </a:r>
            <a:endParaRPr lang="de-DE" dirty="0"/>
          </a:p>
          <a:p>
            <a:pPr lvl="0">
              <a:lnSpc>
                <a:spcPct val="107000"/>
              </a:lnSpc>
              <a:spcAft>
                <a:spcPts val="800"/>
              </a:spcAft>
            </a:pPr>
            <a:endParaRPr lang="de-DE" dirty="0">
              <a:latin typeface="Century Gothic" panose="020B050202020202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de-DE" dirty="0">
              <a:latin typeface="Century Gothic" panose="020B050202020202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de-DE" dirty="0">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dirty="0">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350321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FD503DB-E9E1-44E4-BC8A-D962EFA30059}"/>
              </a:ext>
            </a:extLst>
          </p:cNvPr>
          <p:cNvSpPr>
            <a:spLocks noGrp="1"/>
          </p:cNvSpPr>
          <p:nvPr>
            <p:ph type="ftr" sz="quarter" idx="3"/>
          </p:nvPr>
        </p:nvSpPr>
        <p:spPr/>
        <p:txBody>
          <a:bodyPr/>
          <a:lstStyle/>
          <a:p>
            <a:endParaRPr lang="en-GB" dirty="0"/>
          </a:p>
        </p:txBody>
      </p:sp>
      <p:sp>
        <p:nvSpPr>
          <p:cNvPr id="6" name="Foliennummernplatzhalter 5">
            <a:extLst>
              <a:ext uri="{FF2B5EF4-FFF2-40B4-BE49-F238E27FC236}">
                <a16:creationId xmlns:a16="http://schemas.microsoft.com/office/drawing/2014/main" id="{1E44CA39-2ADD-4A1F-A5A7-0C5119C6CCB5}"/>
              </a:ext>
            </a:extLst>
          </p:cNvPr>
          <p:cNvSpPr>
            <a:spLocks noGrp="1"/>
          </p:cNvSpPr>
          <p:nvPr>
            <p:ph type="sldNum" sz="quarter" idx="4"/>
          </p:nvPr>
        </p:nvSpPr>
        <p:spPr/>
        <p:txBody>
          <a:bodyPr/>
          <a:lstStyle/>
          <a:p>
            <a:pPr>
              <a:defRPr/>
            </a:pPr>
            <a:fld id="{7FE6C753-64F1-4BAF-81F3-BDE68A33972B}" type="slidenum">
              <a:rPr lang="fr-FR" b="1" smtClean="0">
                <a:solidFill>
                  <a:srgbClr val="232020"/>
                </a:solidFill>
              </a:rPr>
              <a:pPr>
                <a:defRPr/>
              </a:pPr>
              <a:t>17</a:t>
            </a:fld>
            <a:r>
              <a:rPr lang="fr-FR" b="1">
                <a:solidFill>
                  <a:srgbClr val="232020"/>
                </a:solidFill>
              </a:rPr>
              <a:t>  </a:t>
            </a:r>
            <a:r>
              <a:rPr lang="fr-FR">
                <a:solidFill>
                  <a:schemeClr val="tx1"/>
                </a:solidFill>
              </a:rPr>
              <a:t>—</a:t>
            </a:r>
            <a:r>
              <a:rPr lang="fr-FR">
                <a:solidFill>
                  <a:srgbClr val="868686"/>
                </a:solidFill>
              </a:rPr>
              <a:t> </a:t>
            </a:r>
            <a:endParaRPr lang="fr-FR" b="1" dirty="0">
              <a:solidFill>
                <a:srgbClr val="232020"/>
              </a:solidFill>
            </a:endParaRPr>
          </a:p>
        </p:txBody>
      </p:sp>
      <p:sp>
        <p:nvSpPr>
          <p:cNvPr id="8" name="Title 3">
            <a:extLst>
              <a:ext uri="{FF2B5EF4-FFF2-40B4-BE49-F238E27FC236}">
                <a16:creationId xmlns:a16="http://schemas.microsoft.com/office/drawing/2014/main" id="{6DBADC2F-98BB-4717-AE7D-616D4BF81AF4}"/>
              </a:ext>
            </a:extLst>
          </p:cNvPr>
          <p:cNvSpPr txBox="1">
            <a:spLocks/>
          </p:cNvSpPr>
          <p:nvPr/>
        </p:nvSpPr>
        <p:spPr>
          <a:xfrm>
            <a:off x="671929" y="264400"/>
            <a:ext cx="11040475" cy="511200"/>
          </a:xfrm>
          <a:prstGeom prst="rect">
            <a:avLst/>
          </a:prstGeom>
        </p:spPr>
        <p:txBody>
          <a:bodyPr vert="horz" lIns="0" tIns="0" rIns="0" bIns="0" rtlCol="0" anchor="t" anchorCtr="0">
            <a:noAutofit/>
          </a:bodyPr>
          <a:lstStyle>
            <a:lvl1pPr algn="l" defTabSz="914400" rtl="0" eaLnBrk="1" latinLnBrk="0" hangingPunct="1">
              <a:lnSpc>
                <a:spcPct val="100000"/>
              </a:lnSpc>
              <a:spcBef>
                <a:spcPts val="0"/>
              </a:spcBef>
              <a:buNone/>
              <a:defRPr sz="2600" b="1" kern="1200">
                <a:solidFill>
                  <a:schemeClr val="tx2"/>
                </a:solidFill>
                <a:latin typeface="+mj-lt"/>
                <a:ea typeface="+mj-ea"/>
                <a:cs typeface="+mj-cs"/>
              </a:defRPr>
            </a:lvl1pPr>
          </a:lstStyle>
          <a:p>
            <a:r>
              <a:rPr lang="en-GB" dirty="0" err="1"/>
              <a:t>Arbeitsnormen</a:t>
            </a:r>
            <a:endParaRPr lang="en-GB" dirty="0"/>
          </a:p>
        </p:txBody>
      </p:sp>
      <p:sp>
        <p:nvSpPr>
          <p:cNvPr id="9" name="Rechteck 8">
            <a:extLst>
              <a:ext uri="{FF2B5EF4-FFF2-40B4-BE49-F238E27FC236}">
                <a16:creationId xmlns:a16="http://schemas.microsoft.com/office/drawing/2014/main" id="{635B9082-E12B-479C-B074-D075E553CBDC}"/>
              </a:ext>
            </a:extLst>
          </p:cNvPr>
          <p:cNvSpPr/>
          <p:nvPr/>
        </p:nvSpPr>
        <p:spPr>
          <a:xfrm>
            <a:off x="671929" y="672117"/>
            <a:ext cx="11040474" cy="5200270"/>
          </a:xfrm>
          <a:prstGeom prst="rect">
            <a:avLst/>
          </a:prstGeom>
        </p:spPr>
        <p:txBody>
          <a:bodyPr wrap="square">
            <a:spAutoFit/>
          </a:bodyPr>
          <a:lstStyle/>
          <a:p>
            <a:endParaRPr lang="de-DE" dirty="0"/>
          </a:p>
          <a:p>
            <a:r>
              <a:rPr lang="de-DE" dirty="0">
                <a:latin typeface="Century Gothic" panose="020B0502020202020204" pitchFamily="34" charset="0"/>
                <a:cs typeface="Times New Roman" panose="02020603050405020304" pitchFamily="18" charset="0"/>
              </a:rPr>
              <a:t>Die Ausbildung ist bei REXEL Germany ein wichtiger Bestandteil der gesamten Organisation. Im August/ September starteten 34 neue Auszubildende. Es kam mit dem Kaufmann im e-Commerce ein neuer Ausbildungsberuf hinzu. Der Ausbildungsberuf Fachinformatiker Anwendungsentwicklung wurde bereits implementiert und die Rekrutierung gestartet. </a:t>
            </a:r>
          </a:p>
          <a:p>
            <a:endParaRPr lang="de-DE" dirty="0">
              <a:latin typeface="Century Gothic" panose="020B0502020202020204" pitchFamily="34" charset="0"/>
              <a:cs typeface="Times New Roman" panose="02020603050405020304" pitchFamily="18" charset="0"/>
            </a:endParaRPr>
          </a:p>
          <a:p>
            <a:r>
              <a:rPr lang="de-DE" dirty="0">
                <a:latin typeface="Century Gothic" panose="020B0502020202020204" pitchFamily="34" charset="0"/>
                <a:cs typeface="Times New Roman" panose="02020603050405020304" pitchFamily="18" charset="0"/>
              </a:rPr>
              <a:t>Gesamt bilden wir in 7 verschiedenen Berufen aus. Eine qualifizierte Ausbildung gewährleisten wir unter anderem durch unseren innerbetrieblichen Unterricht der deutschlandweit über Skype-Besprechungen durchgeführt wird. </a:t>
            </a:r>
          </a:p>
          <a:p>
            <a:endParaRPr lang="de-DE" dirty="0">
              <a:latin typeface="Century Gothic" panose="020B0502020202020204" pitchFamily="34" charset="0"/>
              <a:cs typeface="Times New Roman" panose="02020603050405020304" pitchFamily="18" charset="0"/>
            </a:endParaRPr>
          </a:p>
          <a:p>
            <a:r>
              <a:rPr lang="de-DE" dirty="0">
                <a:latin typeface="Century Gothic" panose="020B0502020202020204" pitchFamily="34" charset="0"/>
                <a:cs typeface="Times New Roman" panose="02020603050405020304" pitchFamily="18" charset="0"/>
              </a:rPr>
              <a:t>Dieses Jahr haben 23 Auszubildende ihre Ausbildung erfolgreich abgeschlossen und es konnten davon 22 in ein Arbeitsverhältnis übernommen werden.</a:t>
            </a:r>
          </a:p>
          <a:p>
            <a:r>
              <a:rPr lang="de-DE" dirty="0">
                <a:latin typeface="Century Gothic" panose="020B0502020202020204" pitchFamily="34" charset="0"/>
                <a:cs typeface="Times New Roman" panose="02020603050405020304" pitchFamily="18" charset="0"/>
              </a:rPr>
              <a:t> </a:t>
            </a:r>
          </a:p>
          <a:p>
            <a:pPr>
              <a:lnSpc>
                <a:spcPct val="107000"/>
              </a:lnSpc>
              <a:spcAft>
                <a:spcPts val="800"/>
              </a:spcAft>
            </a:pPr>
            <a:r>
              <a:rPr lang="de-DE" dirty="0">
                <a:latin typeface="Century Gothic" panose="020B0502020202020204" pitchFamily="34" charset="0"/>
                <a:cs typeface="Times New Roman" panose="02020603050405020304" pitchFamily="18" charset="0"/>
              </a:rPr>
              <a:t>Fakten:</a:t>
            </a:r>
          </a:p>
          <a:p>
            <a:r>
              <a:rPr lang="de-DE" dirty="0">
                <a:latin typeface="Century Gothic" panose="020B0502020202020204" pitchFamily="34" charset="0"/>
                <a:cs typeface="Times New Roman" panose="02020603050405020304" pitchFamily="18" charset="0"/>
              </a:rPr>
              <a:t>Die Mitarbeiter haben gesamt 1958 Stunden für Schulungen auf unserer REXEL Academy verbracht. </a:t>
            </a:r>
          </a:p>
          <a:p>
            <a:r>
              <a:rPr lang="de-DE" dirty="0">
                <a:latin typeface="Century Gothic" panose="020B0502020202020204" pitchFamily="34" charset="0"/>
                <a:cs typeface="Times New Roman" panose="02020603050405020304" pitchFamily="18" charset="0"/>
              </a:rPr>
              <a:t>Wir haben 2019 in 96 Schulungen 368 Mitarbeiter schulen können. Die Zahlen gelten für den Zeitraum Januar 2019 bis September 2019.</a:t>
            </a:r>
          </a:p>
        </p:txBody>
      </p:sp>
    </p:spTree>
    <p:extLst>
      <p:ext uri="{BB962C8B-B14F-4D97-AF65-F5344CB8AC3E}">
        <p14:creationId xmlns:p14="http://schemas.microsoft.com/office/powerpoint/2010/main" val="3703137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83199" y="312025"/>
            <a:ext cx="11040475" cy="511200"/>
          </a:xfrm>
        </p:spPr>
        <p:txBody>
          <a:bodyPr/>
          <a:lstStyle/>
          <a:p>
            <a:r>
              <a:rPr lang="en-GB" sz="2600" b="1" dirty="0" err="1"/>
              <a:t>Arbeitsnormen</a:t>
            </a:r>
            <a:endParaRPr lang="en-GB" sz="2600" b="1" dirty="0"/>
          </a:p>
        </p:txBody>
      </p:sp>
      <p:sp>
        <p:nvSpPr>
          <p:cNvPr id="11"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2"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18</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
        <p:nvSpPr>
          <p:cNvPr id="14" name="Rechteck 13">
            <a:extLst>
              <a:ext uri="{FF2B5EF4-FFF2-40B4-BE49-F238E27FC236}">
                <a16:creationId xmlns:a16="http://schemas.microsoft.com/office/drawing/2014/main" id="{50F325F7-D733-4496-B21A-5E53460C5D9B}"/>
              </a:ext>
            </a:extLst>
          </p:cNvPr>
          <p:cNvSpPr/>
          <p:nvPr/>
        </p:nvSpPr>
        <p:spPr>
          <a:xfrm>
            <a:off x="615314" y="1004517"/>
            <a:ext cx="3600000" cy="1021404"/>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dirty="0">
                <a:solidFill>
                  <a:srgbClr val="00408A"/>
                </a:solidFill>
                <a:cs typeface="Arial" panose="020B0604020202020204" pitchFamily="34" charset="0"/>
              </a:rPr>
              <a:t>Wohlbefinden/ </a:t>
            </a:r>
          </a:p>
          <a:p>
            <a:pPr algn="ctr"/>
            <a:r>
              <a:rPr lang="de-DE" sz="1600" b="1" dirty="0">
                <a:solidFill>
                  <a:srgbClr val="00408A"/>
                </a:solidFill>
                <a:cs typeface="Arial" panose="020B0604020202020204" pitchFamily="34" charset="0"/>
              </a:rPr>
              <a:t>Teamwork und Zusammenarbeit</a:t>
            </a:r>
            <a:endParaRPr lang="de-DE" sz="1600" dirty="0"/>
          </a:p>
        </p:txBody>
      </p:sp>
      <p:sp>
        <p:nvSpPr>
          <p:cNvPr id="15" name="Rechteck 14">
            <a:extLst>
              <a:ext uri="{FF2B5EF4-FFF2-40B4-BE49-F238E27FC236}">
                <a16:creationId xmlns:a16="http://schemas.microsoft.com/office/drawing/2014/main" id="{70E57B61-618E-4C24-8A6A-6A535985BDBF}"/>
              </a:ext>
            </a:extLst>
          </p:cNvPr>
          <p:cNvSpPr/>
          <p:nvPr/>
        </p:nvSpPr>
        <p:spPr>
          <a:xfrm>
            <a:off x="4843436" y="1004517"/>
            <a:ext cx="2520000" cy="1021404"/>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dirty="0">
                <a:solidFill>
                  <a:srgbClr val="00408A"/>
                </a:solidFill>
                <a:cs typeface="Arial" panose="020B0604020202020204" pitchFamily="34" charset="0"/>
              </a:rPr>
              <a:t>Vergünstigungen</a:t>
            </a:r>
            <a:endParaRPr lang="de-DE" sz="1600" dirty="0"/>
          </a:p>
        </p:txBody>
      </p:sp>
      <p:sp>
        <p:nvSpPr>
          <p:cNvPr id="16" name="Rechteck 15">
            <a:extLst>
              <a:ext uri="{FF2B5EF4-FFF2-40B4-BE49-F238E27FC236}">
                <a16:creationId xmlns:a16="http://schemas.microsoft.com/office/drawing/2014/main" id="{D571E68C-8FF6-4919-81F6-39458F8FC8BF}"/>
              </a:ext>
            </a:extLst>
          </p:cNvPr>
          <p:cNvSpPr/>
          <p:nvPr/>
        </p:nvSpPr>
        <p:spPr>
          <a:xfrm>
            <a:off x="8225354" y="1004517"/>
            <a:ext cx="3600000" cy="1021404"/>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dirty="0">
                <a:solidFill>
                  <a:srgbClr val="00408A"/>
                </a:solidFill>
                <a:cs typeface="Arial" panose="020B0604020202020204" pitchFamily="34" charset="0"/>
              </a:rPr>
              <a:t>Befähigung/ </a:t>
            </a:r>
          </a:p>
          <a:p>
            <a:pPr algn="ctr"/>
            <a:r>
              <a:rPr lang="de-DE" sz="1600" b="1" dirty="0">
                <a:solidFill>
                  <a:srgbClr val="00408A"/>
                </a:solidFill>
                <a:cs typeface="Arial" panose="020B0604020202020204" pitchFamily="34" charset="0"/>
              </a:rPr>
              <a:t>Anerkennung und Karriereentwicklung/Management</a:t>
            </a:r>
            <a:endParaRPr lang="de-DE" sz="1600" dirty="0"/>
          </a:p>
        </p:txBody>
      </p:sp>
      <p:sp>
        <p:nvSpPr>
          <p:cNvPr id="21" name="Rechteck 20">
            <a:extLst>
              <a:ext uri="{FF2B5EF4-FFF2-40B4-BE49-F238E27FC236}">
                <a16:creationId xmlns:a16="http://schemas.microsoft.com/office/drawing/2014/main" id="{42182FFC-2A29-4E72-AF9F-F52AF3E296E6}"/>
              </a:ext>
            </a:extLst>
          </p:cNvPr>
          <p:cNvSpPr/>
          <p:nvPr/>
        </p:nvSpPr>
        <p:spPr>
          <a:xfrm>
            <a:off x="615315" y="2761860"/>
            <a:ext cx="3600000" cy="3185251"/>
          </a:xfrm>
          <a:prstGeom prst="rect">
            <a:avLst/>
          </a:prstGeom>
          <a:noFill/>
          <a:ln>
            <a:solidFill>
              <a:srgbClr val="00408A"/>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de-DE" sz="1200" b="1" dirty="0">
              <a:solidFill>
                <a:srgbClr val="00408A"/>
              </a:solidFill>
              <a:cs typeface="Arial" panose="020B0604020202020204" pitchFamily="34" charset="0"/>
            </a:endParaRPr>
          </a:p>
          <a:p>
            <a:pPr algn="ctr"/>
            <a:r>
              <a:rPr lang="de-DE" sz="1200" b="1" dirty="0">
                <a:solidFill>
                  <a:srgbClr val="00408A"/>
                </a:solidFill>
                <a:cs typeface="Arial" panose="020B0604020202020204" pitchFamily="34" charset="0"/>
              </a:rPr>
              <a:t>B2RUN Firmenlauf</a:t>
            </a:r>
          </a:p>
          <a:p>
            <a:pPr algn="ctr"/>
            <a:endParaRPr lang="de-DE" sz="1200" b="1" dirty="0">
              <a:solidFill>
                <a:srgbClr val="00408A"/>
              </a:solidFill>
              <a:cs typeface="Arial" panose="020B0604020202020204" pitchFamily="34" charset="0"/>
            </a:endParaRPr>
          </a:p>
          <a:p>
            <a:pPr algn="ctr"/>
            <a:endParaRPr lang="de-DE" sz="1200" b="1" dirty="0">
              <a:solidFill>
                <a:srgbClr val="00408A"/>
              </a:solidFill>
              <a:cs typeface="Arial" panose="020B0604020202020204" pitchFamily="34" charset="0"/>
            </a:endParaRPr>
          </a:p>
          <a:p>
            <a:pPr algn="ctr"/>
            <a:endParaRPr lang="de-DE" sz="1200" b="1" dirty="0">
              <a:solidFill>
                <a:srgbClr val="00408A"/>
              </a:solidFill>
              <a:cs typeface="Arial" panose="020B0604020202020204" pitchFamily="34" charset="0"/>
            </a:endParaRPr>
          </a:p>
          <a:p>
            <a:pPr algn="ctr"/>
            <a:endParaRPr lang="de-DE" sz="1200" b="1" dirty="0">
              <a:solidFill>
                <a:srgbClr val="00408A"/>
              </a:solidFill>
              <a:cs typeface="Arial" panose="020B0604020202020204" pitchFamily="34" charset="0"/>
            </a:endParaRPr>
          </a:p>
          <a:p>
            <a:pPr algn="ctr"/>
            <a:endParaRPr lang="de-DE" sz="1200" b="1" dirty="0">
              <a:solidFill>
                <a:srgbClr val="00408A"/>
              </a:solidFill>
              <a:cs typeface="Arial" panose="020B0604020202020204" pitchFamily="34" charset="0"/>
            </a:endParaRPr>
          </a:p>
          <a:p>
            <a:pPr algn="ctr"/>
            <a:endParaRPr lang="de-DE" sz="1200" dirty="0">
              <a:solidFill>
                <a:srgbClr val="00408A"/>
              </a:solidFill>
              <a:cs typeface="Arial" panose="020B0604020202020204" pitchFamily="34" charset="0"/>
            </a:endParaRPr>
          </a:p>
        </p:txBody>
      </p:sp>
      <p:pic>
        <p:nvPicPr>
          <p:cNvPr id="22" name="Grafik 21">
            <a:extLst>
              <a:ext uri="{FF2B5EF4-FFF2-40B4-BE49-F238E27FC236}">
                <a16:creationId xmlns:a16="http://schemas.microsoft.com/office/drawing/2014/main" id="{E815F2C4-994F-4E7F-AA5D-56DAEAF5D935}"/>
              </a:ext>
            </a:extLst>
          </p:cNvPr>
          <p:cNvPicPr>
            <a:picLocks noChangeAspect="1"/>
          </p:cNvPicPr>
          <p:nvPr/>
        </p:nvPicPr>
        <p:blipFill>
          <a:blip r:embed="rId2"/>
          <a:stretch>
            <a:fillRect/>
          </a:stretch>
        </p:blipFill>
        <p:spPr>
          <a:xfrm>
            <a:off x="1049216" y="3482979"/>
            <a:ext cx="2732193" cy="2167058"/>
          </a:xfrm>
          <a:prstGeom prst="rect">
            <a:avLst/>
          </a:prstGeom>
        </p:spPr>
      </p:pic>
      <p:sp>
        <p:nvSpPr>
          <p:cNvPr id="23" name="Pfeil: nach unten 22">
            <a:extLst>
              <a:ext uri="{FF2B5EF4-FFF2-40B4-BE49-F238E27FC236}">
                <a16:creationId xmlns:a16="http://schemas.microsoft.com/office/drawing/2014/main" id="{812E1DE7-950B-4830-A226-C9ED7764A2B7}"/>
              </a:ext>
            </a:extLst>
          </p:cNvPr>
          <p:cNvSpPr/>
          <p:nvPr/>
        </p:nvSpPr>
        <p:spPr>
          <a:xfrm>
            <a:off x="2235464" y="2193836"/>
            <a:ext cx="359695" cy="420660"/>
          </a:xfrm>
          <a:prstGeom prst="downArrow">
            <a:avLst/>
          </a:prstGeom>
          <a:solidFill>
            <a:schemeClr val="bg2"/>
          </a:solidFill>
          <a:ln>
            <a:solidFill>
              <a:srgbClr val="2546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Pfeil: nach unten 23">
            <a:extLst>
              <a:ext uri="{FF2B5EF4-FFF2-40B4-BE49-F238E27FC236}">
                <a16:creationId xmlns:a16="http://schemas.microsoft.com/office/drawing/2014/main" id="{A27520EB-A0E7-42A2-A88F-FFA48BC9F75A}"/>
              </a:ext>
            </a:extLst>
          </p:cNvPr>
          <p:cNvSpPr/>
          <p:nvPr/>
        </p:nvSpPr>
        <p:spPr>
          <a:xfrm>
            <a:off x="5916152" y="2193836"/>
            <a:ext cx="359695" cy="420660"/>
          </a:xfrm>
          <a:prstGeom prst="downArrow">
            <a:avLst/>
          </a:prstGeom>
          <a:solidFill>
            <a:schemeClr val="bg2"/>
          </a:solidFill>
          <a:ln>
            <a:solidFill>
              <a:srgbClr val="2546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Pfeil: nach unten 24">
            <a:extLst>
              <a:ext uri="{FF2B5EF4-FFF2-40B4-BE49-F238E27FC236}">
                <a16:creationId xmlns:a16="http://schemas.microsoft.com/office/drawing/2014/main" id="{11ABE85D-4B4D-4EA1-8E18-F13E154A5B42}"/>
              </a:ext>
            </a:extLst>
          </p:cNvPr>
          <p:cNvSpPr/>
          <p:nvPr/>
        </p:nvSpPr>
        <p:spPr>
          <a:xfrm>
            <a:off x="9956536" y="2190515"/>
            <a:ext cx="359695" cy="420660"/>
          </a:xfrm>
          <a:prstGeom prst="downArrow">
            <a:avLst/>
          </a:prstGeom>
          <a:solidFill>
            <a:schemeClr val="bg2"/>
          </a:solidFill>
          <a:ln>
            <a:solidFill>
              <a:srgbClr val="2546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6" name="Grafik 25">
            <a:extLst>
              <a:ext uri="{FF2B5EF4-FFF2-40B4-BE49-F238E27FC236}">
                <a16:creationId xmlns:a16="http://schemas.microsoft.com/office/drawing/2014/main" id="{A0E99849-3895-4B7C-AB54-27EB81CDC718}"/>
              </a:ext>
            </a:extLst>
          </p:cNvPr>
          <p:cNvPicPr>
            <a:picLocks noChangeAspect="1"/>
          </p:cNvPicPr>
          <p:nvPr/>
        </p:nvPicPr>
        <p:blipFill>
          <a:blip r:embed="rId3"/>
          <a:stretch>
            <a:fillRect/>
          </a:stretch>
        </p:blipFill>
        <p:spPr>
          <a:xfrm>
            <a:off x="4662792" y="2782411"/>
            <a:ext cx="2866416" cy="1599119"/>
          </a:xfrm>
          <a:prstGeom prst="rect">
            <a:avLst/>
          </a:prstGeom>
        </p:spPr>
      </p:pic>
      <p:pic>
        <p:nvPicPr>
          <p:cNvPr id="27" name="Grafik 26">
            <a:extLst>
              <a:ext uri="{FF2B5EF4-FFF2-40B4-BE49-F238E27FC236}">
                <a16:creationId xmlns:a16="http://schemas.microsoft.com/office/drawing/2014/main" id="{2021AAB8-D448-477E-AB6E-8FEEA51D12DB}"/>
              </a:ext>
            </a:extLst>
          </p:cNvPr>
          <p:cNvPicPr>
            <a:picLocks noChangeAspect="1"/>
          </p:cNvPicPr>
          <p:nvPr/>
        </p:nvPicPr>
        <p:blipFill>
          <a:blip r:embed="rId4"/>
          <a:stretch>
            <a:fillRect/>
          </a:stretch>
        </p:blipFill>
        <p:spPr>
          <a:xfrm>
            <a:off x="5063575" y="4537319"/>
            <a:ext cx="2079721" cy="1717613"/>
          </a:xfrm>
          <a:prstGeom prst="rect">
            <a:avLst/>
          </a:prstGeom>
        </p:spPr>
      </p:pic>
      <p:sp>
        <p:nvSpPr>
          <p:cNvPr id="28" name="Rechteck 27">
            <a:extLst>
              <a:ext uri="{FF2B5EF4-FFF2-40B4-BE49-F238E27FC236}">
                <a16:creationId xmlns:a16="http://schemas.microsoft.com/office/drawing/2014/main" id="{69CDB271-0B4E-4818-AC4B-8EB6492AAE92}"/>
              </a:ext>
            </a:extLst>
          </p:cNvPr>
          <p:cNvSpPr/>
          <p:nvPr/>
        </p:nvSpPr>
        <p:spPr>
          <a:xfrm>
            <a:off x="8225353" y="2775769"/>
            <a:ext cx="3600000" cy="1500412"/>
          </a:xfrm>
          <a:prstGeom prst="rect">
            <a:avLst/>
          </a:prstGeom>
          <a:noFill/>
          <a:ln>
            <a:solidFill>
              <a:srgbClr val="00408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b="1" dirty="0">
                <a:solidFill>
                  <a:srgbClr val="00408A"/>
                </a:solidFill>
                <a:cs typeface="Arial" panose="020B0604020202020204" pitchFamily="34" charset="0"/>
              </a:rPr>
              <a:t>Schulungskatalog </a:t>
            </a:r>
            <a:r>
              <a:rPr lang="de-DE" sz="1100" dirty="0">
                <a:solidFill>
                  <a:srgbClr val="00408A"/>
                </a:solidFill>
                <a:cs typeface="Arial" panose="020B0604020202020204" pitchFamily="34" charset="0"/>
              </a:rPr>
              <a:t>für alle Mitarbeiter</a:t>
            </a:r>
          </a:p>
          <a:p>
            <a:pPr algn="ctr"/>
            <a:r>
              <a:rPr lang="de-DE" sz="1100" b="1" dirty="0">
                <a:solidFill>
                  <a:srgbClr val="00408A"/>
                </a:solidFill>
                <a:cs typeface="Arial" panose="020B0604020202020204" pitchFamily="34" charset="0"/>
              </a:rPr>
              <a:t>Sondertrainings </a:t>
            </a:r>
            <a:r>
              <a:rPr lang="de-DE" sz="1100" dirty="0">
                <a:solidFill>
                  <a:srgbClr val="00408A"/>
                </a:solidFill>
                <a:cs typeface="Arial" panose="020B0604020202020204" pitchFamily="34" charset="0"/>
              </a:rPr>
              <a:t>für spezielle Zielgruppen </a:t>
            </a:r>
          </a:p>
          <a:p>
            <a:pPr algn="ctr"/>
            <a:r>
              <a:rPr lang="de-DE" sz="1100" b="1" dirty="0">
                <a:solidFill>
                  <a:srgbClr val="00408A"/>
                </a:solidFill>
                <a:cs typeface="Arial" panose="020B0604020202020204" pitchFamily="34" charset="0"/>
              </a:rPr>
              <a:t>Führungskräftetrainings</a:t>
            </a:r>
            <a:r>
              <a:rPr lang="de-DE" sz="1100" dirty="0">
                <a:solidFill>
                  <a:srgbClr val="00408A"/>
                </a:solidFill>
                <a:cs typeface="Arial" panose="020B0604020202020204" pitchFamily="34" charset="0"/>
              </a:rPr>
              <a:t> für Führungskräfte</a:t>
            </a:r>
          </a:p>
        </p:txBody>
      </p:sp>
      <p:pic>
        <p:nvPicPr>
          <p:cNvPr id="29" name="Grafik 28">
            <a:extLst>
              <a:ext uri="{FF2B5EF4-FFF2-40B4-BE49-F238E27FC236}">
                <a16:creationId xmlns:a16="http://schemas.microsoft.com/office/drawing/2014/main" id="{BF68CEC7-9CB2-4D50-8BEE-311CEAED5BB7}"/>
              </a:ext>
            </a:extLst>
          </p:cNvPr>
          <p:cNvPicPr>
            <a:picLocks noChangeAspect="1"/>
          </p:cNvPicPr>
          <p:nvPr/>
        </p:nvPicPr>
        <p:blipFill>
          <a:blip r:embed="rId5"/>
          <a:stretch>
            <a:fillRect/>
          </a:stretch>
        </p:blipFill>
        <p:spPr>
          <a:xfrm>
            <a:off x="8857768" y="4534908"/>
            <a:ext cx="2694866" cy="982241"/>
          </a:xfrm>
          <a:prstGeom prst="rect">
            <a:avLst/>
          </a:prstGeom>
        </p:spPr>
      </p:pic>
    </p:spTree>
    <p:extLst>
      <p:ext uri="{BB962C8B-B14F-4D97-AF65-F5344CB8AC3E}">
        <p14:creationId xmlns:p14="http://schemas.microsoft.com/office/powerpoint/2010/main" val="3258145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3042033" y="2854800"/>
            <a:ext cx="6714364" cy="1411200"/>
          </a:xfrm>
        </p:spPr>
        <p:txBody>
          <a:bodyPr/>
          <a:lstStyle/>
          <a:p>
            <a:r>
              <a:rPr lang="de-DE" dirty="0"/>
              <a:t>Die 10 Prinzipien des Global Compact </a:t>
            </a:r>
            <a:br>
              <a:rPr lang="de-DE" dirty="0"/>
            </a:br>
            <a:r>
              <a:rPr lang="de-DE" dirty="0"/>
              <a:t>Umweltschutz</a:t>
            </a:r>
            <a:endParaRPr lang="en-GB" dirty="0"/>
          </a:p>
        </p:txBody>
      </p:sp>
      <p:sp>
        <p:nvSpPr>
          <p:cNvPr id="15" name="Text Placeholder 14"/>
          <p:cNvSpPr>
            <a:spLocks noGrp="1"/>
          </p:cNvSpPr>
          <p:nvPr>
            <p:ph type="body" sz="quarter" idx="10"/>
          </p:nvPr>
        </p:nvSpPr>
        <p:spPr/>
        <p:txBody>
          <a:bodyPr/>
          <a:lstStyle/>
          <a:p>
            <a:r>
              <a:rPr lang="en-GB" dirty="0">
                <a:solidFill>
                  <a:srgbClr val="00A3AD"/>
                </a:solidFill>
              </a:rPr>
              <a:t>5</a:t>
            </a:r>
          </a:p>
          <a:p>
            <a:endParaRPr lang="en-GB" dirty="0">
              <a:solidFill>
                <a:srgbClr val="00A3AD"/>
              </a:solidFill>
            </a:endParaRPr>
          </a:p>
        </p:txBody>
      </p:sp>
    </p:spTree>
    <p:extLst>
      <p:ext uri="{BB962C8B-B14F-4D97-AF65-F5344CB8AC3E}">
        <p14:creationId xmlns:p14="http://schemas.microsoft.com/office/powerpoint/2010/main" val="3104585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2"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2</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pic>
        <p:nvPicPr>
          <p:cNvPr id="9" name="Grafik 4" descr="GC_Endorser_BLUE_RGB_GRADIE.jpg">
            <a:extLst>
              <a:ext uri="{FF2B5EF4-FFF2-40B4-BE49-F238E27FC236}">
                <a16:creationId xmlns:a16="http://schemas.microsoft.com/office/drawing/2014/main" id="{729544CF-6495-4626-BE87-99920EBB5669}"/>
              </a:ext>
            </a:extLst>
          </p:cNvPr>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4693228" y="2303464"/>
            <a:ext cx="2805545" cy="3345873"/>
          </a:xfrm>
          <a:prstGeom prst="rect">
            <a:avLst/>
          </a:prstGeom>
          <a:noFill/>
          <a:ln w="9525">
            <a:noFill/>
            <a:miter lim="800000"/>
            <a:headEnd/>
            <a:tailEnd/>
          </a:ln>
        </p:spPr>
      </p:pic>
      <p:sp>
        <p:nvSpPr>
          <p:cNvPr id="10" name="Rectangle 5">
            <a:extLst>
              <a:ext uri="{FF2B5EF4-FFF2-40B4-BE49-F238E27FC236}">
                <a16:creationId xmlns:a16="http://schemas.microsoft.com/office/drawing/2014/main" id="{9BF1C705-929F-48AC-AB45-9BC26A39B813}"/>
              </a:ext>
            </a:extLst>
          </p:cNvPr>
          <p:cNvSpPr txBox="1">
            <a:spLocks noChangeArrowheads="1"/>
          </p:cNvSpPr>
          <p:nvPr/>
        </p:nvSpPr>
        <p:spPr>
          <a:xfrm>
            <a:off x="6350" y="1002467"/>
            <a:ext cx="12179300" cy="830997"/>
          </a:xfrm>
          <a:prstGeom prst="rect">
            <a:avLst/>
          </a:prstGeom>
          <a:noFill/>
        </p:spPr>
        <p:txBody>
          <a:bodyPr vert="horz" lIns="0" tIns="0" rIns="0" bIns="0" rtlCol="0" anchor="t" anchorCtr="0">
            <a:noAutofit/>
          </a:bodyPr>
          <a:lstStyle>
            <a:lvl1pPr algn="l" defTabSz="914400" rtl="0" eaLnBrk="1" latinLnBrk="0" hangingPunct="1">
              <a:lnSpc>
                <a:spcPct val="100000"/>
              </a:lnSpc>
              <a:spcBef>
                <a:spcPts val="0"/>
              </a:spcBef>
              <a:buNone/>
              <a:defRPr sz="2600" b="1" kern="1200">
                <a:solidFill>
                  <a:schemeClr val="tx2"/>
                </a:solidFill>
                <a:latin typeface="+mj-lt"/>
                <a:ea typeface="+mj-ea"/>
                <a:cs typeface="+mj-cs"/>
              </a:defRPr>
            </a:lvl1pPr>
          </a:lstStyle>
          <a:p>
            <a:pPr algn="ctr">
              <a:spcAft>
                <a:spcPts val="1200"/>
              </a:spcAft>
            </a:pPr>
            <a:r>
              <a:rPr lang="de-DE" dirty="0">
                <a:solidFill>
                  <a:srgbClr val="004289"/>
                </a:solidFill>
              </a:rPr>
              <a:t>Rexel Germany GmbH &amp; Co. KG</a:t>
            </a:r>
            <a:br>
              <a:rPr lang="de-DE" dirty="0">
                <a:solidFill>
                  <a:srgbClr val="004289"/>
                </a:solidFill>
              </a:rPr>
            </a:br>
            <a:br>
              <a:rPr lang="de-DE" sz="800" dirty="0">
                <a:solidFill>
                  <a:srgbClr val="004289"/>
                </a:solidFill>
              </a:rPr>
            </a:br>
            <a:r>
              <a:rPr lang="de-DE" dirty="0">
                <a:solidFill>
                  <a:srgbClr val="004289"/>
                </a:solidFill>
              </a:rPr>
              <a:t>- Fortschrittsbericht 2019 -</a:t>
            </a:r>
          </a:p>
        </p:txBody>
      </p:sp>
    </p:spTree>
    <p:extLst>
      <p:ext uri="{BB962C8B-B14F-4D97-AF65-F5344CB8AC3E}">
        <p14:creationId xmlns:p14="http://schemas.microsoft.com/office/powerpoint/2010/main" val="3221771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83199" y="312025"/>
            <a:ext cx="11040475" cy="511200"/>
          </a:xfrm>
        </p:spPr>
        <p:txBody>
          <a:bodyPr/>
          <a:lstStyle/>
          <a:p>
            <a:r>
              <a:rPr lang="en-GB" dirty="0" err="1"/>
              <a:t>Umweltschutz</a:t>
            </a:r>
            <a:endParaRPr lang="en-GB" sz="2600" b="1" dirty="0"/>
          </a:p>
        </p:txBody>
      </p:sp>
      <p:sp>
        <p:nvSpPr>
          <p:cNvPr id="11"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2"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20</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
        <p:nvSpPr>
          <p:cNvPr id="10" name="Rectangle 3">
            <a:extLst>
              <a:ext uri="{FF2B5EF4-FFF2-40B4-BE49-F238E27FC236}">
                <a16:creationId xmlns:a16="http://schemas.microsoft.com/office/drawing/2014/main" id="{1202D7C8-EAFB-4923-AA6E-306CCE8BCCFC}"/>
              </a:ext>
            </a:extLst>
          </p:cNvPr>
          <p:cNvSpPr txBox="1">
            <a:spLocks noChangeArrowheads="1"/>
          </p:cNvSpPr>
          <p:nvPr/>
        </p:nvSpPr>
        <p:spPr>
          <a:xfrm>
            <a:off x="583199" y="1045234"/>
            <a:ext cx="10982839" cy="1371600"/>
          </a:xfrm>
          <a:prstGeom prst="rect">
            <a:avLst/>
          </a:prstGeom>
          <a:noFill/>
        </p:spPr>
        <p:txBody>
          <a:bodyPr vert="horz" wrap="square" lIns="0" tIns="45720" rIns="91440" bIns="45720" rtlCol="0">
            <a:noAutofit/>
          </a:bodyPr>
          <a:lstStyle>
            <a:lvl1pPr marL="0" indent="0" algn="l" defTabSz="914400" rtl="0" eaLnBrk="1" latinLnBrk="0" hangingPunct="1">
              <a:lnSpc>
                <a:spcPct val="100000"/>
              </a:lnSpc>
              <a:spcBef>
                <a:spcPts val="600"/>
              </a:spcBef>
              <a:buFontTx/>
              <a:buNone/>
              <a:defRPr sz="1800" b="1" kern="1200">
                <a:solidFill>
                  <a:schemeClr val="bg2"/>
                </a:solidFill>
                <a:latin typeface="+mn-lt"/>
                <a:ea typeface="+mn-ea"/>
                <a:cs typeface="+mn-cs"/>
              </a:defRPr>
            </a:lvl1pPr>
            <a:lvl2pPr marL="625475" indent="-357188" algn="l" defTabSz="914400" rtl="0" eaLnBrk="1" latinLnBrk="0" hangingPunct="1">
              <a:lnSpc>
                <a:spcPct val="100000"/>
              </a:lnSpc>
              <a:spcBef>
                <a:spcPts val="600"/>
              </a:spcBef>
              <a:buSzPct val="95000"/>
              <a:buFontTx/>
              <a:buBlip>
                <a:blip r:embed="rId2"/>
              </a:buBlip>
              <a:defRPr sz="1600" kern="1200">
                <a:solidFill>
                  <a:schemeClr val="tx2"/>
                </a:solidFill>
                <a:latin typeface="+mn-lt"/>
                <a:ea typeface="+mn-ea"/>
                <a:cs typeface="+mn-cs"/>
              </a:defRPr>
            </a:lvl2pPr>
            <a:lvl3pPr marL="1073150" indent="-357188" algn="l" defTabSz="914400" rtl="0" eaLnBrk="1" latinLnBrk="0" hangingPunct="1">
              <a:lnSpc>
                <a:spcPct val="100000"/>
              </a:lnSpc>
              <a:spcBef>
                <a:spcPts val="600"/>
              </a:spcBef>
              <a:buSzPct val="95000"/>
              <a:buFontTx/>
              <a:buBlip>
                <a:blip r:embed="rId3"/>
              </a:buBlip>
              <a:defRPr sz="1400" kern="1200">
                <a:solidFill>
                  <a:srgbClr val="383333"/>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200" kern="1200">
                <a:solidFill>
                  <a:srgbClr val="383333"/>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200" kern="1200">
                <a:solidFill>
                  <a:srgbClr val="38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tabLst>
                <a:tab pos="1252538" algn="l"/>
              </a:tabLst>
            </a:pPr>
            <a:r>
              <a:rPr lang="de-DE" dirty="0">
                <a:solidFill>
                  <a:srgbClr val="44A12B"/>
                </a:solidFill>
              </a:rPr>
              <a:t>Prinzip 7:	</a:t>
            </a:r>
            <a:r>
              <a:rPr lang="de-DE" b="0" dirty="0">
                <a:solidFill>
                  <a:schemeClr val="tx1"/>
                </a:solidFill>
              </a:rPr>
              <a:t>Unternehmen sollen im Umgang mit Umweltproblemen </a:t>
            </a:r>
            <a:br>
              <a:rPr lang="de-DE" b="0" dirty="0">
                <a:solidFill>
                  <a:schemeClr val="tx1"/>
                </a:solidFill>
              </a:rPr>
            </a:br>
            <a:r>
              <a:rPr lang="de-DE" b="0" dirty="0">
                <a:solidFill>
                  <a:schemeClr val="tx1"/>
                </a:solidFill>
              </a:rPr>
              <a:t>	einen vorsorgenden Ansatz unterstützen,</a:t>
            </a:r>
          </a:p>
          <a:p>
            <a:pPr>
              <a:spcBef>
                <a:spcPct val="0"/>
              </a:spcBef>
              <a:spcAft>
                <a:spcPts val="600"/>
              </a:spcAft>
              <a:tabLst>
                <a:tab pos="1252538" algn="l"/>
              </a:tabLst>
            </a:pPr>
            <a:r>
              <a:rPr lang="de-DE" dirty="0">
                <a:solidFill>
                  <a:srgbClr val="44A12B"/>
                </a:solidFill>
              </a:rPr>
              <a:t>Prinzip 8:</a:t>
            </a:r>
            <a:r>
              <a:rPr lang="de-DE" b="0" dirty="0">
                <a:solidFill>
                  <a:schemeClr val="tx1"/>
                </a:solidFill>
              </a:rPr>
              <a:t>	Initiativen ergreifen, um ein größeres </a:t>
            </a:r>
            <a:br>
              <a:rPr lang="de-DE" b="0" dirty="0">
                <a:solidFill>
                  <a:schemeClr val="tx1"/>
                </a:solidFill>
              </a:rPr>
            </a:br>
            <a:r>
              <a:rPr lang="de-DE" b="0" dirty="0">
                <a:solidFill>
                  <a:schemeClr val="tx1"/>
                </a:solidFill>
              </a:rPr>
              <a:t>	Verantwortungsbewusstsein für die Umwelt zu erzeugen und</a:t>
            </a:r>
          </a:p>
          <a:p>
            <a:pPr>
              <a:spcBef>
                <a:spcPct val="0"/>
              </a:spcBef>
              <a:spcAft>
                <a:spcPts val="600"/>
              </a:spcAft>
              <a:tabLst>
                <a:tab pos="1252538" algn="l"/>
              </a:tabLst>
            </a:pPr>
            <a:r>
              <a:rPr lang="de-DE" dirty="0">
                <a:solidFill>
                  <a:srgbClr val="44A12B"/>
                </a:solidFill>
              </a:rPr>
              <a:t>Prinzip 9:</a:t>
            </a:r>
            <a:r>
              <a:rPr lang="de-DE" b="0" dirty="0">
                <a:solidFill>
                  <a:schemeClr val="tx1"/>
                </a:solidFill>
              </a:rPr>
              <a:t>	die Entwicklung und Verbreitung umweltfreundlicher </a:t>
            </a:r>
            <a:br>
              <a:rPr lang="de-DE" b="0" dirty="0">
                <a:solidFill>
                  <a:schemeClr val="tx1"/>
                </a:solidFill>
              </a:rPr>
            </a:br>
            <a:r>
              <a:rPr lang="de-DE" b="0" dirty="0">
                <a:solidFill>
                  <a:schemeClr val="tx1"/>
                </a:solidFill>
              </a:rPr>
              <a:t>	Technologien fördern.</a:t>
            </a:r>
          </a:p>
          <a:p>
            <a:pPr marL="0" marR="0" lvl="0" indent="0" algn="l" defTabSz="914400" rtl="0" eaLnBrk="1" fontAlgn="auto" latinLnBrk="0" hangingPunct="1">
              <a:lnSpc>
                <a:spcPct val="100000"/>
              </a:lnSpc>
              <a:spcBef>
                <a:spcPts val="600"/>
              </a:spcBef>
              <a:spcAft>
                <a:spcPts val="0"/>
              </a:spcAft>
              <a:buClrTx/>
              <a:buSzTx/>
              <a:buFontTx/>
              <a:buNone/>
              <a:tabLst>
                <a:tab pos="1252538" algn="l"/>
              </a:tabLst>
              <a:defRPr/>
            </a:pPr>
            <a:endParaRPr kumimoji="0" lang="de-DE" sz="1800" b="0" i="0" u="none" strike="noStrike" kern="1200" cap="none" spc="0" normalizeH="0" baseline="0" noProof="0" dirty="0">
              <a:ln>
                <a:noFill/>
              </a:ln>
              <a:solidFill>
                <a:srgbClr val="868686"/>
              </a:solidFill>
              <a:effectLst/>
              <a:uLnTx/>
              <a:uFillTx/>
              <a:latin typeface="Century Gothic" panose="020F0302020204030204"/>
              <a:ea typeface="+mn-ea"/>
              <a:cs typeface="+mn-cs"/>
            </a:endParaRPr>
          </a:p>
        </p:txBody>
      </p:sp>
      <p:pic>
        <p:nvPicPr>
          <p:cNvPr id="13" name="Grafik 15" descr="Comp_Umweltcarta.jpg">
            <a:extLst>
              <a:ext uri="{FF2B5EF4-FFF2-40B4-BE49-F238E27FC236}">
                <a16:creationId xmlns:a16="http://schemas.microsoft.com/office/drawing/2014/main" id="{3E57C8B4-6D7C-49F1-9701-5C9F7AE5527B}"/>
              </a:ext>
            </a:extLst>
          </p:cNvPr>
          <p:cNvPicPr>
            <a:picLocks noChangeAspect="1"/>
          </p:cNvPicPr>
          <p:nvPr/>
        </p:nvPicPr>
        <p:blipFill>
          <a:blip r:embed="rId4"/>
          <a:srcRect/>
          <a:stretch>
            <a:fillRect/>
          </a:stretch>
        </p:blipFill>
        <p:spPr bwMode="auto">
          <a:xfrm>
            <a:off x="8556262" y="448511"/>
            <a:ext cx="3635738" cy="2271680"/>
          </a:xfrm>
          <a:prstGeom prst="rect">
            <a:avLst/>
          </a:prstGeom>
          <a:noFill/>
          <a:ln w="9525">
            <a:noFill/>
            <a:miter lim="800000"/>
            <a:headEnd/>
            <a:tailEnd/>
          </a:ln>
        </p:spPr>
      </p:pic>
      <p:sp>
        <p:nvSpPr>
          <p:cNvPr id="16" name="Rechteck 15">
            <a:extLst>
              <a:ext uri="{FF2B5EF4-FFF2-40B4-BE49-F238E27FC236}">
                <a16:creationId xmlns:a16="http://schemas.microsoft.com/office/drawing/2014/main" id="{6019A16F-EF8D-4B06-B3C6-B38B94558622}"/>
              </a:ext>
            </a:extLst>
          </p:cNvPr>
          <p:cNvSpPr/>
          <p:nvPr/>
        </p:nvSpPr>
        <p:spPr bwMode="auto">
          <a:xfrm>
            <a:off x="1882245" y="3419674"/>
            <a:ext cx="9263295" cy="1852124"/>
          </a:xfrm>
          <a:prstGeom prst="rect">
            <a:avLst/>
          </a:prstGeom>
          <a:solidFill>
            <a:srgbClr val="004289"/>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defRPr/>
            </a:pPr>
            <a:endParaRPr lang="de-DE" dirty="0">
              <a:solidFill>
                <a:srgbClr val="004289"/>
              </a:solidFill>
            </a:endParaRPr>
          </a:p>
        </p:txBody>
      </p:sp>
      <p:sp>
        <p:nvSpPr>
          <p:cNvPr id="17" name="Rectangle 3">
            <a:extLst>
              <a:ext uri="{FF2B5EF4-FFF2-40B4-BE49-F238E27FC236}">
                <a16:creationId xmlns:a16="http://schemas.microsoft.com/office/drawing/2014/main" id="{B06F6294-E270-479A-A97C-840ED7F98954}"/>
              </a:ext>
            </a:extLst>
          </p:cNvPr>
          <p:cNvSpPr txBox="1">
            <a:spLocks noChangeArrowheads="1"/>
          </p:cNvSpPr>
          <p:nvPr/>
        </p:nvSpPr>
        <p:spPr bwMode="auto">
          <a:xfrm>
            <a:off x="1995449" y="3581275"/>
            <a:ext cx="8993945" cy="1662533"/>
          </a:xfrm>
          <a:prstGeom prst="rect">
            <a:avLst/>
          </a:prstGeom>
          <a:noFill/>
          <a:ln w="12700">
            <a:noFill/>
            <a:miter lim="800000"/>
            <a:headEnd/>
            <a:tailEnd/>
          </a:ln>
          <a:effectLst/>
        </p:spPr>
        <p:txBody>
          <a:bodyPr lIns="0" tIns="0" rIns="0" bIns="0"/>
          <a:lstStyle/>
          <a:p>
            <a:pPr algn="ctr" defTabSz="227013">
              <a:spcAft>
                <a:spcPts val="600"/>
              </a:spcAft>
              <a:buClr>
                <a:srgbClr val="004F97"/>
              </a:buClr>
              <a:buSzPct val="110000"/>
              <a:defRPr/>
            </a:pPr>
            <a:r>
              <a:rPr lang="de-DE" sz="1600" kern="0" dirty="0">
                <a:solidFill>
                  <a:srgbClr val="FFFFFF"/>
                </a:solidFill>
                <a:cs typeface="Arial" pitchFamily="34" charset="0"/>
              </a:rPr>
              <a:t>Für ein verantwortungsvolles und zukunftsorientiertes Unternehmen ist es gerade in der heutigen Zeit von enormer Bedeutung, sich seiner gesellschaftlichen Vorbildfunktion bewusst zu sein und sein Handeln daran auszurichten – eine Philosophie, die Rexel Germany nicht nur seinen Kunden, Lieferanten und Mitarbeitern gegenüber vertritt, sondern auch mit voller Überzeugung und Nachhaltigkeit verfolgt. Jeder von uns kann und muss auch mit kleinen Dingen seinen Teil zum Umweltschutz beitragen. </a:t>
            </a:r>
          </a:p>
        </p:txBody>
      </p:sp>
    </p:spTree>
    <p:extLst>
      <p:ext uri="{BB962C8B-B14F-4D97-AF65-F5344CB8AC3E}">
        <p14:creationId xmlns:p14="http://schemas.microsoft.com/office/powerpoint/2010/main" val="3117956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83199" y="312025"/>
            <a:ext cx="11040475" cy="511200"/>
          </a:xfrm>
        </p:spPr>
        <p:txBody>
          <a:bodyPr/>
          <a:lstStyle/>
          <a:p>
            <a:r>
              <a:rPr lang="en-GB" sz="2600" b="1" dirty="0" err="1"/>
              <a:t>Umweltschutz</a:t>
            </a:r>
            <a:endParaRPr lang="en-GB" sz="2600" b="1" dirty="0"/>
          </a:p>
        </p:txBody>
      </p:sp>
      <p:sp>
        <p:nvSpPr>
          <p:cNvPr id="11"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2"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21</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
        <p:nvSpPr>
          <p:cNvPr id="10" name="Rectangle 3">
            <a:extLst>
              <a:ext uri="{FF2B5EF4-FFF2-40B4-BE49-F238E27FC236}">
                <a16:creationId xmlns:a16="http://schemas.microsoft.com/office/drawing/2014/main" id="{5EBC76C7-5252-45B1-9D8C-408C3C09AB51}"/>
              </a:ext>
            </a:extLst>
          </p:cNvPr>
          <p:cNvSpPr txBox="1">
            <a:spLocks noChangeArrowheads="1"/>
          </p:cNvSpPr>
          <p:nvPr/>
        </p:nvSpPr>
        <p:spPr>
          <a:xfrm>
            <a:off x="625075" y="1106778"/>
            <a:ext cx="10521129" cy="4743515"/>
          </a:xfrm>
          <a:prstGeom prst="rect">
            <a:avLst/>
          </a:prstGeom>
        </p:spPr>
        <p:txBody>
          <a:bodyPr vert="horz" wrap="square" lIns="0" tIns="45720" rIns="91440" bIns="45720" rtlCol="0">
            <a:normAutofit fontScale="25000" lnSpcReduction="20000"/>
          </a:bodyPr>
          <a:lstStyle>
            <a:lvl1pPr marL="0" indent="0" algn="l" defTabSz="914400" rtl="0" eaLnBrk="1" latinLnBrk="0" hangingPunct="1">
              <a:lnSpc>
                <a:spcPct val="100000"/>
              </a:lnSpc>
              <a:spcBef>
                <a:spcPts val="600"/>
              </a:spcBef>
              <a:buFontTx/>
              <a:buNone/>
              <a:defRPr sz="1800" b="1" kern="1200">
                <a:solidFill>
                  <a:schemeClr val="bg2"/>
                </a:solidFill>
                <a:latin typeface="+mn-lt"/>
                <a:ea typeface="+mn-ea"/>
                <a:cs typeface="+mn-cs"/>
              </a:defRPr>
            </a:lvl1pPr>
            <a:lvl2pPr marL="625475" indent="-357188" algn="l" defTabSz="914400" rtl="0" eaLnBrk="1" latinLnBrk="0" hangingPunct="1">
              <a:lnSpc>
                <a:spcPct val="100000"/>
              </a:lnSpc>
              <a:spcBef>
                <a:spcPts val="600"/>
              </a:spcBef>
              <a:buSzPct val="95000"/>
              <a:buFontTx/>
              <a:buBlip>
                <a:blip r:embed="rId2"/>
              </a:buBlip>
              <a:defRPr sz="1600" kern="1200">
                <a:solidFill>
                  <a:schemeClr val="tx2"/>
                </a:solidFill>
                <a:latin typeface="+mn-lt"/>
                <a:ea typeface="+mn-ea"/>
                <a:cs typeface="+mn-cs"/>
              </a:defRPr>
            </a:lvl2pPr>
            <a:lvl3pPr marL="1073150" indent="-357188" algn="l" defTabSz="914400" rtl="0" eaLnBrk="1" latinLnBrk="0" hangingPunct="1">
              <a:lnSpc>
                <a:spcPct val="100000"/>
              </a:lnSpc>
              <a:spcBef>
                <a:spcPts val="600"/>
              </a:spcBef>
              <a:buSzPct val="95000"/>
              <a:buFontTx/>
              <a:buBlip>
                <a:blip r:embed="rId3"/>
              </a:buBlip>
              <a:defRPr sz="1400" kern="1200">
                <a:solidFill>
                  <a:srgbClr val="383333"/>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200" kern="1200">
                <a:solidFill>
                  <a:srgbClr val="383333"/>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200" kern="1200">
                <a:solidFill>
                  <a:srgbClr val="38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marR="0" lvl="0" indent="-4763" algn="l" defTabSz="914400" rtl="0" eaLnBrk="1" fontAlgn="auto" latinLnBrk="0" hangingPunct="1">
              <a:lnSpc>
                <a:spcPct val="80000"/>
              </a:lnSpc>
              <a:spcBef>
                <a:spcPts val="0"/>
              </a:spcBef>
              <a:spcAft>
                <a:spcPts val="1200"/>
              </a:spcAft>
              <a:buClrTx/>
              <a:buSzTx/>
              <a:buFontTx/>
              <a:buNone/>
              <a:tabLst>
                <a:tab pos="177800" algn="l"/>
              </a:tabLst>
              <a:defRPr/>
            </a:pPr>
            <a:r>
              <a:rPr kumimoji="0" lang="de-DE" sz="7200" b="1" i="0" u="none" strike="noStrike" kern="1200" cap="none" spc="0" normalizeH="0" baseline="0" noProof="0" dirty="0">
                <a:ln>
                  <a:noFill/>
                </a:ln>
                <a:effectLst/>
                <a:uLnTx/>
                <a:uFillTx/>
                <a:latin typeface="Century Gothic" panose="020F0302020204030204"/>
                <a:ea typeface="+mn-ea"/>
                <a:cs typeface="+mn-cs"/>
              </a:rPr>
              <a:t>Maßnahmen</a:t>
            </a:r>
          </a:p>
          <a:p>
            <a:pPr marL="4763" marR="0" lvl="0" indent="-4763" algn="l" defTabSz="914400" rtl="0" eaLnBrk="1" fontAlgn="auto" latinLnBrk="0" hangingPunct="1">
              <a:lnSpc>
                <a:spcPct val="100000"/>
              </a:lnSpc>
              <a:spcBef>
                <a:spcPts val="0"/>
              </a:spcBef>
              <a:spcAft>
                <a:spcPts val="1200"/>
              </a:spcAft>
              <a:buClr>
                <a:srgbClr val="004289"/>
              </a:buClr>
              <a:buSzTx/>
              <a:buFontTx/>
              <a:buNone/>
              <a:tabLst>
                <a:tab pos="177800" algn="l"/>
              </a:tabLst>
              <a:defRPr/>
            </a:pPr>
            <a:r>
              <a:rPr kumimoji="0" lang="de-DE" sz="6400" b="1" i="0" u="none" strike="noStrike" kern="1200" cap="none" spc="0" normalizeH="0" baseline="0" noProof="0" dirty="0">
                <a:ln>
                  <a:noFill/>
                </a:ln>
                <a:solidFill>
                  <a:schemeClr val="tx1"/>
                </a:solidFill>
                <a:effectLst/>
                <a:uLnTx/>
                <a:uFillTx/>
                <a:latin typeface="Century Gothic" panose="020F0302020204030204"/>
                <a:ea typeface="+mn-ea"/>
                <a:cs typeface="+mn-cs"/>
              </a:rPr>
              <a:t>Neueste Fortschritte:</a:t>
            </a:r>
          </a:p>
          <a:p>
            <a:pPr marL="0" marR="0" lvl="0" indent="0" algn="l" defTabSz="914400" rtl="0" eaLnBrk="1" fontAlgn="auto" latinLnBrk="0" hangingPunct="1">
              <a:lnSpc>
                <a:spcPct val="150000"/>
              </a:lnSpc>
              <a:spcBef>
                <a:spcPts val="600"/>
              </a:spcBef>
              <a:spcAft>
                <a:spcPts val="1200"/>
              </a:spcAft>
              <a:buClrTx/>
              <a:buSzTx/>
              <a:buFontTx/>
              <a:buNone/>
              <a:tabLst>
                <a:tab pos="0" algn="l"/>
              </a:tabLst>
              <a:defRPr/>
            </a:pPr>
            <a:r>
              <a:rPr kumimoji="0" lang="de-DE" sz="6000" b="0" i="0" u="none" strike="noStrike" kern="1200" cap="none" spc="0" normalizeH="0" baseline="0" noProof="0" dirty="0">
                <a:ln>
                  <a:noFill/>
                </a:ln>
                <a:solidFill>
                  <a:schemeClr val="tx1"/>
                </a:solidFill>
                <a:effectLst/>
                <a:uLnTx/>
                <a:uFillTx/>
                <a:latin typeface="Century Gothic" panose="020F0302020204030204"/>
                <a:ea typeface="+mn-ea"/>
                <a:cs typeface="Arial" charset="0"/>
              </a:rPr>
              <a:t>Unser Logistikzentrum in Bad Hersfeld wurde in diesem Jahr auf </a:t>
            </a:r>
            <a:br>
              <a:rPr kumimoji="0" lang="de-DE" sz="6000" b="0" i="0" u="none" strike="noStrike" kern="1200" cap="none" spc="0" normalizeH="0" baseline="0" noProof="0" dirty="0">
                <a:ln>
                  <a:noFill/>
                </a:ln>
                <a:solidFill>
                  <a:schemeClr val="tx1"/>
                </a:solidFill>
                <a:effectLst/>
                <a:uLnTx/>
                <a:uFillTx/>
                <a:latin typeface="Century Gothic" panose="020F0302020204030204"/>
                <a:ea typeface="+mn-ea"/>
                <a:cs typeface="Arial" charset="0"/>
              </a:rPr>
            </a:br>
            <a:r>
              <a:rPr kumimoji="0" lang="de-DE" sz="6000" b="0" i="0" u="none" strike="noStrike" kern="1200" cap="none" spc="0" normalizeH="0" baseline="0" noProof="0" dirty="0">
                <a:ln>
                  <a:noFill/>
                </a:ln>
                <a:solidFill>
                  <a:schemeClr val="tx1"/>
                </a:solidFill>
                <a:effectLst/>
                <a:uLnTx/>
                <a:uFillTx/>
                <a:latin typeface="Century Gothic" panose="020F0302020204030204"/>
                <a:ea typeface="+mn-ea"/>
                <a:cs typeface="Arial" charset="0"/>
              </a:rPr>
              <a:t>LED Beleuchtung umgerüstet, die neuesten umwelttechnischen </a:t>
            </a:r>
            <a:br>
              <a:rPr kumimoji="0" lang="de-DE" sz="6000" b="0" i="0" u="none" strike="noStrike" kern="1200" cap="none" spc="0" normalizeH="0" baseline="0" noProof="0" dirty="0">
                <a:ln>
                  <a:noFill/>
                </a:ln>
                <a:solidFill>
                  <a:schemeClr val="tx1"/>
                </a:solidFill>
                <a:effectLst/>
                <a:uLnTx/>
                <a:uFillTx/>
                <a:latin typeface="Century Gothic" panose="020F0302020204030204"/>
                <a:ea typeface="+mn-ea"/>
                <a:cs typeface="Arial" charset="0"/>
              </a:rPr>
            </a:br>
            <a:r>
              <a:rPr kumimoji="0" lang="de-DE" sz="6000" b="0" i="0" u="none" strike="noStrike" kern="1200" cap="none" spc="0" normalizeH="0" baseline="0" noProof="0" dirty="0">
                <a:ln>
                  <a:noFill/>
                </a:ln>
                <a:solidFill>
                  <a:schemeClr val="tx1"/>
                </a:solidFill>
                <a:effectLst/>
                <a:uLnTx/>
                <a:uFillTx/>
                <a:latin typeface="Century Gothic" panose="020F0302020204030204"/>
                <a:ea typeface="+mn-ea"/>
                <a:cs typeface="Arial" charset="0"/>
              </a:rPr>
              <a:t>Standards wurden dabei berücksichtigt. </a:t>
            </a:r>
            <a:br>
              <a:rPr kumimoji="0" lang="de-DE" sz="6000" b="0" i="0" u="none" strike="noStrike" kern="1200" cap="none" spc="0" normalizeH="0" baseline="0" noProof="0" dirty="0">
                <a:ln>
                  <a:noFill/>
                </a:ln>
                <a:solidFill>
                  <a:schemeClr val="tx1"/>
                </a:solidFill>
                <a:effectLst/>
                <a:uLnTx/>
                <a:uFillTx/>
                <a:latin typeface="Century Gothic" panose="020F0302020204030204"/>
                <a:ea typeface="+mn-ea"/>
                <a:cs typeface="Arial" charset="0"/>
              </a:rPr>
            </a:br>
            <a:br>
              <a:rPr kumimoji="0" lang="de-DE" sz="6000" b="0" i="0" u="none" strike="noStrike" kern="1200" cap="none" spc="0" normalizeH="0" baseline="0" noProof="0" dirty="0">
                <a:ln>
                  <a:noFill/>
                </a:ln>
                <a:solidFill>
                  <a:schemeClr val="tx1"/>
                </a:solidFill>
                <a:effectLst/>
                <a:uLnTx/>
                <a:uFillTx/>
                <a:latin typeface="Century Gothic" panose="020F0302020204030204"/>
                <a:ea typeface="+mn-ea"/>
                <a:cs typeface="Arial" charset="0"/>
              </a:rPr>
            </a:br>
            <a:r>
              <a:rPr lang="de-DE" sz="5800" b="0" dirty="0">
                <a:latin typeface="Century Gothic" panose="020F0302020204030204"/>
              </a:rPr>
              <a:t>- Kommissionier-Gänge werde nur bei Bedarf automatisch</a:t>
            </a:r>
            <a:br>
              <a:rPr lang="de-DE" sz="5800" b="0" dirty="0">
                <a:latin typeface="Century Gothic" panose="020F0302020204030204"/>
              </a:rPr>
            </a:br>
            <a:r>
              <a:rPr lang="de-DE" sz="5800" b="0" dirty="0">
                <a:latin typeface="Century Gothic" panose="020F0302020204030204"/>
              </a:rPr>
              <a:t> per Bewegungsmelder beleuchtet</a:t>
            </a:r>
          </a:p>
          <a:p>
            <a:pPr marL="0" marR="0" lvl="0" indent="0" algn="l" defTabSz="914400" rtl="0" eaLnBrk="1" fontAlgn="auto" latinLnBrk="0" hangingPunct="1">
              <a:lnSpc>
                <a:spcPct val="150000"/>
              </a:lnSpc>
              <a:spcBef>
                <a:spcPts val="600"/>
              </a:spcBef>
              <a:spcAft>
                <a:spcPts val="1200"/>
              </a:spcAft>
              <a:buClrTx/>
              <a:buSzTx/>
              <a:buFontTx/>
              <a:buNone/>
              <a:tabLst>
                <a:tab pos="0" algn="l"/>
              </a:tabLst>
              <a:defRPr/>
            </a:pPr>
            <a:r>
              <a:rPr kumimoji="0" lang="de-DE" sz="5800" b="0" i="0" u="none" strike="noStrike" kern="1200" cap="none" spc="0" normalizeH="0" baseline="0" noProof="0" dirty="0">
                <a:ln>
                  <a:noFill/>
                </a:ln>
                <a:solidFill>
                  <a:schemeClr val="bg2"/>
                </a:solidFill>
                <a:effectLst/>
                <a:uLnTx/>
                <a:uFillTx/>
                <a:latin typeface="Century Gothic" panose="020F0302020204030204"/>
                <a:ea typeface="+mn-ea"/>
                <a:cs typeface="+mn-cs"/>
              </a:rPr>
              <a:t>- </a:t>
            </a:r>
            <a:r>
              <a:rPr lang="de-DE" sz="5800" b="0" dirty="0">
                <a:latin typeface="Century Gothic" panose="020F0302020204030204"/>
              </a:rPr>
              <a:t>Das Licht im Logistikzentrum wird nach Bedarf und Uhrzeit auf die </a:t>
            </a:r>
            <a:br>
              <a:rPr lang="de-DE" sz="5800" b="0" dirty="0">
                <a:latin typeface="Century Gothic" panose="020F0302020204030204"/>
              </a:rPr>
            </a:br>
            <a:r>
              <a:rPr lang="de-DE" sz="5800" b="0" dirty="0">
                <a:latin typeface="Century Gothic" panose="020F0302020204030204"/>
              </a:rPr>
              <a:t>benötigte Helligkeit heruntergedimmt</a:t>
            </a:r>
          </a:p>
          <a:p>
            <a:pPr marL="0" marR="0" lvl="0" indent="0" algn="l" defTabSz="914400" rtl="0" eaLnBrk="1" fontAlgn="auto" latinLnBrk="0" hangingPunct="1">
              <a:lnSpc>
                <a:spcPct val="150000"/>
              </a:lnSpc>
              <a:spcBef>
                <a:spcPts val="600"/>
              </a:spcBef>
              <a:spcAft>
                <a:spcPts val="1200"/>
              </a:spcAft>
              <a:buClrTx/>
              <a:buSzTx/>
              <a:buFontTx/>
              <a:buNone/>
              <a:tabLst>
                <a:tab pos="0" algn="l"/>
              </a:tabLst>
              <a:defRPr/>
            </a:pPr>
            <a:r>
              <a:rPr kumimoji="0" lang="de-DE" sz="6000" b="0" i="0" u="none" strike="noStrike" kern="1200" cap="none" spc="0" normalizeH="0" baseline="0" noProof="0" dirty="0">
                <a:ln>
                  <a:noFill/>
                </a:ln>
                <a:solidFill>
                  <a:schemeClr val="bg2"/>
                </a:solidFill>
                <a:effectLst/>
                <a:uLnTx/>
                <a:uFillTx/>
                <a:latin typeface="Century Gothic" panose="020F0302020204030204"/>
                <a:ea typeface="+mn-ea"/>
                <a:cs typeface="+mn-cs"/>
              </a:rPr>
              <a:t>- Die komplette Beleuchtung wurde auf energieeffizientere LED Lampen umgerüstet</a:t>
            </a:r>
          </a:p>
          <a:p>
            <a:pPr marL="1826972" marR="0" lvl="4" indent="0" algn="l" defTabSz="914400" rtl="0" eaLnBrk="1" fontAlgn="auto" latinLnBrk="0" hangingPunct="1">
              <a:lnSpc>
                <a:spcPct val="150000"/>
              </a:lnSpc>
              <a:spcBef>
                <a:spcPts val="600"/>
              </a:spcBef>
              <a:spcAft>
                <a:spcPts val="1200"/>
              </a:spcAft>
              <a:buClrTx/>
              <a:buSzTx/>
              <a:buFont typeface="Arial" panose="020B0604020202020204" pitchFamily="34" charset="0"/>
              <a:buNone/>
              <a:tabLst>
                <a:tab pos="0" algn="l"/>
              </a:tabLst>
              <a:defRPr/>
            </a:pPr>
            <a:endParaRPr kumimoji="0" lang="de-DE" sz="6400" b="0" i="0" u="none" strike="noStrike" kern="1200" cap="none" spc="0" normalizeH="0" baseline="0" noProof="0" dirty="0">
              <a:ln>
                <a:noFill/>
              </a:ln>
              <a:solidFill>
                <a:srgbClr val="383333"/>
              </a:solidFill>
              <a:effectLst/>
              <a:highlight>
                <a:srgbClr val="FFFF00"/>
              </a:highlight>
              <a:uLnTx/>
              <a:uFillTx/>
              <a:latin typeface="Century Gothic" panose="020F0302020204030204"/>
              <a:ea typeface="+mn-ea"/>
              <a:cs typeface="+mn-cs"/>
            </a:endParaRPr>
          </a:p>
          <a:p>
            <a:pPr marL="1826972" marR="0" lvl="4" indent="0" algn="l" defTabSz="914400" rtl="0" eaLnBrk="1" fontAlgn="auto" latinLnBrk="0" hangingPunct="1">
              <a:lnSpc>
                <a:spcPct val="150000"/>
              </a:lnSpc>
              <a:spcBef>
                <a:spcPts val="600"/>
              </a:spcBef>
              <a:spcAft>
                <a:spcPts val="1200"/>
              </a:spcAft>
              <a:buClrTx/>
              <a:buSzTx/>
              <a:buFont typeface="Arial" panose="020B0604020202020204" pitchFamily="34" charset="0"/>
              <a:buNone/>
              <a:tabLst>
                <a:tab pos="0" algn="l"/>
              </a:tabLst>
              <a:defRPr/>
            </a:pPr>
            <a:endParaRPr kumimoji="0" lang="de-DE" sz="6400" b="0" i="0" u="none" strike="noStrike" kern="1200" cap="none" spc="0" normalizeH="0" baseline="0" noProof="0" dirty="0">
              <a:ln>
                <a:noFill/>
              </a:ln>
              <a:solidFill>
                <a:srgbClr val="383333"/>
              </a:solidFill>
              <a:effectLst/>
              <a:highlight>
                <a:srgbClr val="FFFF00"/>
              </a:highlight>
              <a:uLnTx/>
              <a:uFillTx/>
              <a:latin typeface="Century Gothic" panose="020F0302020204030204"/>
              <a:ea typeface="+mn-ea"/>
              <a:cs typeface="+mn-cs"/>
            </a:endParaRPr>
          </a:p>
          <a:p>
            <a:pPr marL="2057400" marR="0" lvl="4" indent="-228600" algn="l" defTabSz="914400" rtl="0" eaLnBrk="1" fontAlgn="auto" latinLnBrk="0" hangingPunct="1">
              <a:lnSpc>
                <a:spcPct val="150000"/>
              </a:lnSpc>
              <a:spcBef>
                <a:spcPts val="600"/>
              </a:spcBef>
              <a:spcAft>
                <a:spcPts val="1200"/>
              </a:spcAft>
              <a:buClrTx/>
              <a:buSzTx/>
              <a:buFont typeface="Arial" panose="020B0604020202020204" pitchFamily="34" charset="0"/>
              <a:buChar char="•"/>
              <a:tabLst>
                <a:tab pos="0" algn="l"/>
              </a:tabLst>
              <a:defRPr/>
            </a:pPr>
            <a:endParaRPr kumimoji="0" lang="de-DE" sz="1600" b="0" i="0" u="none" strike="noStrike" kern="1200" cap="none" spc="0" normalizeH="0" baseline="0" noProof="0" dirty="0">
              <a:ln>
                <a:noFill/>
              </a:ln>
              <a:solidFill>
                <a:srgbClr val="383333"/>
              </a:solidFill>
              <a:effectLst/>
              <a:highlight>
                <a:srgbClr val="FFFF00"/>
              </a:highlight>
              <a:uLnTx/>
              <a:uFillTx/>
              <a:latin typeface="Century Gothic" panose="020F0302020204030204"/>
              <a:ea typeface="+mn-ea"/>
              <a:cs typeface="+mn-cs"/>
            </a:endParaRPr>
          </a:p>
          <a:p>
            <a:pPr marL="2057400" marR="0" lvl="4" indent="-228600" algn="l" defTabSz="914400" rtl="0" eaLnBrk="1" fontAlgn="auto" latinLnBrk="0" hangingPunct="1">
              <a:lnSpc>
                <a:spcPct val="150000"/>
              </a:lnSpc>
              <a:spcBef>
                <a:spcPts val="600"/>
              </a:spcBef>
              <a:spcAft>
                <a:spcPts val="1200"/>
              </a:spcAft>
              <a:buClrTx/>
              <a:buSzTx/>
              <a:buFont typeface="Arial" panose="020B0604020202020204" pitchFamily="34" charset="0"/>
              <a:buChar char="•"/>
              <a:tabLst>
                <a:tab pos="0" algn="l"/>
              </a:tabLst>
              <a:defRPr/>
            </a:pPr>
            <a:endParaRPr kumimoji="0" lang="de-DE" sz="1600" b="0" i="0" u="none" strike="noStrike" kern="1200" cap="none" spc="0" normalizeH="0" baseline="0" noProof="0" dirty="0">
              <a:ln>
                <a:noFill/>
              </a:ln>
              <a:solidFill>
                <a:srgbClr val="383333"/>
              </a:solidFill>
              <a:effectLst/>
              <a:highlight>
                <a:srgbClr val="FFFF00"/>
              </a:highlight>
              <a:uLnTx/>
              <a:uFillTx/>
              <a:latin typeface="Century Gothic" panose="020F0302020204030204"/>
              <a:ea typeface="+mn-ea"/>
              <a:cs typeface="+mn-cs"/>
            </a:endParaRPr>
          </a:p>
          <a:p>
            <a:pPr marL="2057400" marR="0" lvl="4" indent="-228600" algn="l" defTabSz="914400" rtl="0" eaLnBrk="1" fontAlgn="auto" latinLnBrk="0" hangingPunct="1">
              <a:lnSpc>
                <a:spcPct val="150000"/>
              </a:lnSpc>
              <a:spcBef>
                <a:spcPts val="600"/>
              </a:spcBef>
              <a:spcAft>
                <a:spcPts val="1200"/>
              </a:spcAft>
              <a:buClrTx/>
              <a:buSzTx/>
              <a:buFont typeface="Arial" panose="020B0604020202020204" pitchFamily="34" charset="0"/>
              <a:buChar char="•"/>
              <a:tabLst>
                <a:tab pos="0" algn="l"/>
              </a:tabLst>
              <a:defRPr/>
            </a:pPr>
            <a:endParaRPr kumimoji="0" lang="de-DE" sz="1600" b="0" i="0" u="none" strike="noStrike" kern="1200" cap="none" spc="0" normalizeH="0" baseline="0" noProof="0" dirty="0">
              <a:ln>
                <a:noFill/>
              </a:ln>
              <a:solidFill>
                <a:srgbClr val="383333"/>
              </a:solidFill>
              <a:effectLst/>
              <a:highlight>
                <a:srgbClr val="FFFF00"/>
              </a:highlight>
              <a:uLnTx/>
              <a:uFillTx/>
              <a:latin typeface="Century Gothic" panose="020F0302020204030204"/>
              <a:ea typeface="+mn-ea"/>
              <a:cs typeface="+mn-cs"/>
            </a:endParaRPr>
          </a:p>
          <a:p>
            <a:pPr marL="2057400" marR="0" lvl="4" indent="-228600" algn="l" defTabSz="914400" rtl="0" eaLnBrk="1" fontAlgn="auto" latinLnBrk="0" hangingPunct="1">
              <a:lnSpc>
                <a:spcPct val="150000"/>
              </a:lnSpc>
              <a:spcBef>
                <a:spcPts val="600"/>
              </a:spcBef>
              <a:spcAft>
                <a:spcPts val="1200"/>
              </a:spcAft>
              <a:buClrTx/>
              <a:buSzTx/>
              <a:buFont typeface="Arial" panose="020B0604020202020204" pitchFamily="34" charset="0"/>
              <a:buChar char="•"/>
              <a:tabLst>
                <a:tab pos="0" algn="l"/>
              </a:tabLst>
              <a:defRPr/>
            </a:pPr>
            <a:endParaRPr kumimoji="0" lang="de-DE" sz="1600" b="0" i="0" u="none" strike="noStrike" kern="1200" cap="none" spc="0" normalizeH="0" baseline="0" noProof="0" dirty="0">
              <a:ln>
                <a:noFill/>
              </a:ln>
              <a:solidFill>
                <a:srgbClr val="383333"/>
              </a:solidFill>
              <a:effectLst/>
              <a:highlight>
                <a:srgbClr val="FFFF00"/>
              </a:highligh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600"/>
              </a:spcBef>
              <a:spcAft>
                <a:spcPts val="1200"/>
              </a:spcAft>
              <a:buClrTx/>
              <a:buSzTx/>
              <a:buFontTx/>
              <a:buNone/>
              <a:tabLst>
                <a:tab pos="0" algn="l"/>
              </a:tabLst>
              <a:defRPr/>
            </a:pPr>
            <a:r>
              <a:rPr kumimoji="0" lang="de-DE" sz="1600" b="1" i="0" u="none" strike="noStrike" kern="1200" cap="none" spc="0" normalizeH="0" baseline="0" noProof="0" dirty="0">
                <a:ln>
                  <a:noFill/>
                </a:ln>
                <a:solidFill>
                  <a:srgbClr val="2A96D4"/>
                </a:solidFill>
                <a:effectLst/>
                <a:highlight>
                  <a:srgbClr val="FFFF00"/>
                </a:highligh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600"/>
              </a:spcBef>
              <a:spcAft>
                <a:spcPts val="1200"/>
              </a:spcAft>
              <a:buClrTx/>
              <a:buSzTx/>
              <a:buFontTx/>
              <a:buNone/>
              <a:tabLst>
                <a:tab pos="0" algn="l"/>
              </a:tabLst>
              <a:defRPr/>
            </a:pPr>
            <a:endParaRPr kumimoji="0" lang="de-DE" sz="1400" b="0" i="0" u="none" strike="noStrike" kern="1200" cap="none" spc="0" normalizeH="0" baseline="0" noProof="0" dirty="0">
              <a:ln>
                <a:noFill/>
              </a:ln>
              <a:solidFill>
                <a:srgbClr val="868686"/>
              </a:solidFill>
              <a:effectLst/>
              <a:highlight>
                <a:srgbClr val="FFFF00"/>
              </a:highlight>
              <a:uLnTx/>
              <a:uFillTx/>
              <a:latin typeface="Century Gothic" panose="020F0302020204030204"/>
              <a:ea typeface="+mn-ea"/>
              <a:cs typeface="+mn-cs"/>
            </a:endParaRPr>
          </a:p>
          <a:p>
            <a:pPr marL="4763" marR="0" lvl="0" indent="-4763" algn="l" defTabSz="914400" rtl="0" eaLnBrk="1" fontAlgn="auto" latinLnBrk="0" hangingPunct="1">
              <a:lnSpc>
                <a:spcPct val="100000"/>
              </a:lnSpc>
              <a:spcBef>
                <a:spcPts val="0"/>
              </a:spcBef>
              <a:spcAft>
                <a:spcPts val="1200"/>
              </a:spcAft>
              <a:buClr>
                <a:srgbClr val="004289"/>
              </a:buClr>
              <a:buSzPct val="100000"/>
              <a:buFontTx/>
              <a:buNone/>
              <a:tabLst>
                <a:tab pos="177800" algn="l"/>
              </a:tabLst>
              <a:defRPr/>
            </a:pPr>
            <a:endParaRPr kumimoji="0" lang="de-DE" sz="1400" b="1" i="0" u="none" strike="noStrike" kern="1200" cap="none" spc="0" normalizeH="0" baseline="0" noProof="0" dirty="0">
              <a:ln>
                <a:noFill/>
              </a:ln>
              <a:solidFill>
                <a:srgbClr val="868686"/>
              </a:solidFill>
              <a:effectLst/>
              <a:uLnTx/>
              <a:uFillTx/>
              <a:latin typeface="Century Gothic" panose="020F0302020204030204"/>
              <a:ea typeface="+mn-ea"/>
              <a:cs typeface="+mn-cs"/>
            </a:endParaRPr>
          </a:p>
          <a:p>
            <a:pPr marL="4763" marR="0" lvl="0" indent="-4763" algn="l" defTabSz="914400" rtl="0" eaLnBrk="1" fontAlgn="auto" latinLnBrk="0" hangingPunct="1">
              <a:lnSpc>
                <a:spcPct val="100000"/>
              </a:lnSpc>
              <a:spcBef>
                <a:spcPts val="0"/>
              </a:spcBef>
              <a:spcAft>
                <a:spcPts val="1200"/>
              </a:spcAft>
              <a:buClr>
                <a:srgbClr val="004289"/>
              </a:buClr>
              <a:buSzPct val="100000"/>
              <a:buFontTx/>
              <a:buNone/>
              <a:tabLst>
                <a:tab pos="177800" algn="l"/>
              </a:tabLst>
              <a:defRPr/>
            </a:pPr>
            <a:endParaRPr kumimoji="0" lang="de-DE" sz="1400" b="1" i="0" u="none" strike="noStrike" kern="1200" cap="none" spc="0" normalizeH="0" baseline="0" noProof="0" dirty="0">
              <a:ln>
                <a:noFill/>
              </a:ln>
              <a:solidFill>
                <a:srgbClr val="868686"/>
              </a:solidFill>
              <a:effectLst/>
              <a:uLnTx/>
              <a:uFillTx/>
              <a:latin typeface="Century Gothic" panose="020F0302020204030204"/>
              <a:ea typeface="+mn-ea"/>
              <a:cs typeface="+mn-cs"/>
            </a:endParaRPr>
          </a:p>
        </p:txBody>
      </p:sp>
      <p:grpSp>
        <p:nvGrpSpPr>
          <p:cNvPr id="14" name="Gruppieren 13">
            <a:extLst>
              <a:ext uri="{FF2B5EF4-FFF2-40B4-BE49-F238E27FC236}">
                <a16:creationId xmlns:a16="http://schemas.microsoft.com/office/drawing/2014/main" id="{595D5389-278A-461F-B333-9BF32C7C8D2D}"/>
              </a:ext>
            </a:extLst>
          </p:cNvPr>
          <p:cNvGrpSpPr/>
          <p:nvPr/>
        </p:nvGrpSpPr>
        <p:grpSpPr>
          <a:xfrm>
            <a:off x="7198818" y="567625"/>
            <a:ext cx="4294100" cy="3928118"/>
            <a:chOff x="3692030" y="4038351"/>
            <a:chExt cx="2741591" cy="2214638"/>
          </a:xfrm>
        </p:grpSpPr>
        <p:pic>
          <p:nvPicPr>
            <p:cNvPr id="15" name="Grafik 14">
              <a:extLst>
                <a:ext uri="{FF2B5EF4-FFF2-40B4-BE49-F238E27FC236}">
                  <a16:creationId xmlns:a16="http://schemas.microsoft.com/office/drawing/2014/main" id="{FBFDB3A7-1C4D-42AF-A690-2E3C3FC9EAD5}"/>
                </a:ext>
              </a:extLst>
            </p:cNvPr>
            <p:cNvPicPr>
              <a:picLocks noChangeAspect="1"/>
            </p:cNvPicPr>
            <p:nvPr/>
          </p:nvPicPr>
          <p:blipFill>
            <a:blip r:embed="rId4"/>
            <a:stretch>
              <a:fillRect/>
            </a:stretch>
          </p:blipFill>
          <p:spPr>
            <a:xfrm rot="21351518">
              <a:off x="3692030" y="4038351"/>
              <a:ext cx="2063121" cy="2210268"/>
            </a:xfrm>
            <a:prstGeom prst="rect">
              <a:avLst/>
            </a:prstGeom>
          </p:spPr>
        </p:pic>
        <p:pic>
          <p:nvPicPr>
            <p:cNvPr id="16" name="Grafik 15">
              <a:extLst>
                <a:ext uri="{FF2B5EF4-FFF2-40B4-BE49-F238E27FC236}">
                  <a16:creationId xmlns:a16="http://schemas.microsoft.com/office/drawing/2014/main" id="{1759DC74-E2A6-4388-B11F-948E18E8BF5D}"/>
                </a:ext>
              </a:extLst>
            </p:cNvPr>
            <p:cNvPicPr>
              <a:picLocks noChangeAspect="1"/>
            </p:cNvPicPr>
            <p:nvPr/>
          </p:nvPicPr>
          <p:blipFill>
            <a:blip r:embed="rId5"/>
            <a:stretch>
              <a:fillRect/>
            </a:stretch>
          </p:blipFill>
          <p:spPr>
            <a:xfrm rot="463690">
              <a:off x="4838497" y="4436239"/>
              <a:ext cx="1595124" cy="1816750"/>
            </a:xfrm>
            <a:prstGeom prst="rect">
              <a:avLst/>
            </a:prstGeom>
          </p:spPr>
        </p:pic>
      </p:grpSp>
    </p:spTree>
    <p:extLst>
      <p:ext uri="{BB962C8B-B14F-4D97-AF65-F5344CB8AC3E}">
        <p14:creationId xmlns:p14="http://schemas.microsoft.com/office/powerpoint/2010/main" val="3987788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83199" y="312025"/>
            <a:ext cx="11040475" cy="511200"/>
          </a:xfrm>
        </p:spPr>
        <p:txBody>
          <a:bodyPr/>
          <a:lstStyle/>
          <a:p>
            <a:r>
              <a:rPr lang="en-GB" sz="2600" b="1" dirty="0" err="1"/>
              <a:t>Nachhaltigkeit</a:t>
            </a:r>
            <a:endParaRPr lang="en-GB" sz="2600" b="1" dirty="0"/>
          </a:p>
        </p:txBody>
      </p:sp>
      <p:sp>
        <p:nvSpPr>
          <p:cNvPr id="11"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2"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22</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
        <p:nvSpPr>
          <p:cNvPr id="10" name="Rectangle 3">
            <a:extLst>
              <a:ext uri="{FF2B5EF4-FFF2-40B4-BE49-F238E27FC236}">
                <a16:creationId xmlns:a16="http://schemas.microsoft.com/office/drawing/2014/main" id="{5EBC76C7-5252-45B1-9D8C-408C3C09AB51}"/>
              </a:ext>
            </a:extLst>
          </p:cNvPr>
          <p:cNvSpPr txBox="1">
            <a:spLocks noChangeArrowheads="1"/>
          </p:cNvSpPr>
          <p:nvPr/>
        </p:nvSpPr>
        <p:spPr>
          <a:xfrm>
            <a:off x="524407" y="1057242"/>
            <a:ext cx="4643211" cy="5077835"/>
          </a:xfrm>
          <a:prstGeom prst="rect">
            <a:avLst/>
          </a:prstGeom>
        </p:spPr>
        <p:txBody>
          <a:bodyPr vert="horz" wrap="square" lIns="0" tIns="45720" rIns="91440" bIns="45720" rtlCol="0">
            <a:normAutofit fontScale="25000" lnSpcReduction="20000"/>
          </a:bodyPr>
          <a:lstStyle>
            <a:lvl1pPr marL="0" indent="0" algn="l" defTabSz="914400" rtl="0" eaLnBrk="1" latinLnBrk="0" hangingPunct="1">
              <a:lnSpc>
                <a:spcPct val="100000"/>
              </a:lnSpc>
              <a:spcBef>
                <a:spcPts val="600"/>
              </a:spcBef>
              <a:buFontTx/>
              <a:buNone/>
              <a:defRPr sz="1800" b="1" kern="1200">
                <a:solidFill>
                  <a:schemeClr val="bg2"/>
                </a:solidFill>
                <a:latin typeface="+mn-lt"/>
                <a:ea typeface="+mn-ea"/>
                <a:cs typeface="+mn-cs"/>
              </a:defRPr>
            </a:lvl1pPr>
            <a:lvl2pPr marL="625475" indent="-357188" algn="l" defTabSz="914400" rtl="0" eaLnBrk="1" latinLnBrk="0" hangingPunct="1">
              <a:lnSpc>
                <a:spcPct val="100000"/>
              </a:lnSpc>
              <a:spcBef>
                <a:spcPts val="600"/>
              </a:spcBef>
              <a:buSzPct val="95000"/>
              <a:buFontTx/>
              <a:buBlip>
                <a:blip r:embed="rId2"/>
              </a:buBlip>
              <a:defRPr sz="1600" kern="1200">
                <a:solidFill>
                  <a:schemeClr val="tx2"/>
                </a:solidFill>
                <a:latin typeface="+mn-lt"/>
                <a:ea typeface="+mn-ea"/>
                <a:cs typeface="+mn-cs"/>
              </a:defRPr>
            </a:lvl2pPr>
            <a:lvl3pPr marL="1073150" indent="-357188" algn="l" defTabSz="914400" rtl="0" eaLnBrk="1" latinLnBrk="0" hangingPunct="1">
              <a:lnSpc>
                <a:spcPct val="100000"/>
              </a:lnSpc>
              <a:spcBef>
                <a:spcPts val="600"/>
              </a:spcBef>
              <a:buSzPct val="95000"/>
              <a:buFontTx/>
              <a:buBlip>
                <a:blip r:embed="rId3"/>
              </a:buBlip>
              <a:defRPr sz="1400" kern="1200">
                <a:solidFill>
                  <a:srgbClr val="383333"/>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200" kern="1200">
                <a:solidFill>
                  <a:srgbClr val="383333"/>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200" kern="1200">
                <a:solidFill>
                  <a:srgbClr val="38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marR="0" lvl="0" indent="-4763" algn="l" defTabSz="914400" rtl="0" eaLnBrk="1" fontAlgn="auto" latinLnBrk="0" hangingPunct="1">
              <a:lnSpc>
                <a:spcPct val="80000"/>
              </a:lnSpc>
              <a:spcBef>
                <a:spcPts val="0"/>
              </a:spcBef>
              <a:spcAft>
                <a:spcPts val="1200"/>
              </a:spcAft>
              <a:buClrTx/>
              <a:buSzTx/>
              <a:buFontTx/>
              <a:buNone/>
              <a:tabLst>
                <a:tab pos="177800" algn="l"/>
              </a:tabLst>
              <a:defRPr/>
            </a:pPr>
            <a:r>
              <a:rPr kumimoji="0" lang="de-DE" sz="7200" b="1" i="0" u="none" strike="noStrike" kern="1200" cap="none" spc="0" normalizeH="0" baseline="0" noProof="0" dirty="0">
                <a:ln>
                  <a:noFill/>
                </a:ln>
                <a:effectLst/>
                <a:uLnTx/>
                <a:uFillTx/>
                <a:latin typeface="Century Gothic" panose="020F0302020204030204"/>
                <a:ea typeface="+mn-ea"/>
                <a:cs typeface="+mn-cs"/>
              </a:rPr>
              <a:t>Maßnahmen</a:t>
            </a:r>
          </a:p>
          <a:p>
            <a:pPr marL="4763" marR="0" lvl="0" indent="-4763" algn="l" defTabSz="914400" rtl="0" eaLnBrk="1" fontAlgn="auto" latinLnBrk="0" hangingPunct="1">
              <a:lnSpc>
                <a:spcPct val="100000"/>
              </a:lnSpc>
              <a:spcBef>
                <a:spcPts val="0"/>
              </a:spcBef>
              <a:spcAft>
                <a:spcPts val="1200"/>
              </a:spcAft>
              <a:buClr>
                <a:srgbClr val="004289"/>
              </a:buClr>
              <a:buSzTx/>
              <a:buFontTx/>
              <a:buNone/>
              <a:tabLst>
                <a:tab pos="177800" algn="l"/>
              </a:tabLst>
              <a:defRPr/>
            </a:pPr>
            <a:r>
              <a:rPr kumimoji="0" lang="de-DE" sz="6400" b="1" i="0" u="none" strike="noStrike" kern="1200" cap="none" spc="0" normalizeH="0" baseline="0" noProof="0" dirty="0">
                <a:ln>
                  <a:noFill/>
                </a:ln>
                <a:solidFill>
                  <a:schemeClr val="tx1"/>
                </a:solidFill>
                <a:effectLst/>
                <a:uLnTx/>
                <a:uFillTx/>
                <a:latin typeface="Century Gothic" panose="020F0302020204030204"/>
                <a:ea typeface="+mn-ea"/>
                <a:cs typeface="+mn-cs"/>
              </a:rPr>
              <a:t>Neueste Fortschritte:</a:t>
            </a:r>
          </a:p>
          <a:p>
            <a:pPr lvl="0">
              <a:lnSpc>
                <a:spcPct val="150000"/>
              </a:lnSpc>
              <a:spcAft>
                <a:spcPts val="1200"/>
              </a:spcAft>
              <a:tabLst>
                <a:tab pos="0" algn="l"/>
              </a:tabLst>
              <a:defRPr/>
            </a:pPr>
            <a:r>
              <a:rPr lang="de-DE" sz="6000" b="0" dirty="0">
                <a:solidFill>
                  <a:schemeClr val="tx1"/>
                </a:solidFill>
                <a:latin typeface="Century Gothic" panose="020F0302020204030204"/>
                <a:cs typeface="Arial" charset="0"/>
              </a:rPr>
              <a:t>Unser Rexel Campus in Heimertingen wurde im September 2019 eröffnet.</a:t>
            </a:r>
          </a:p>
          <a:p>
            <a:pPr lvl="0">
              <a:lnSpc>
                <a:spcPct val="150000"/>
              </a:lnSpc>
              <a:spcAft>
                <a:spcPts val="1200"/>
              </a:spcAft>
              <a:tabLst>
                <a:tab pos="0" algn="l"/>
              </a:tabLst>
              <a:defRPr/>
            </a:pPr>
            <a:r>
              <a:rPr lang="de-DE" sz="6000" b="0" dirty="0">
                <a:solidFill>
                  <a:schemeClr val="tx1"/>
                </a:solidFill>
                <a:latin typeface="Century Gothic" panose="020F0302020204030204"/>
                <a:cs typeface="Arial" charset="0"/>
              </a:rPr>
              <a:t>Hier haben wir die Möglichkeit, unsere Kunden über die neusten Produkte in der Elektrotechnik zu schulen und zu informieren.</a:t>
            </a:r>
          </a:p>
          <a:p>
            <a:pPr lvl="0">
              <a:lnSpc>
                <a:spcPct val="150000"/>
              </a:lnSpc>
              <a:spcAft>
                <a:spcPts val="1200"/>
              </a:spcAft>
              <a:tabLst>
                <a:tab pos="0" algn="l"/>
              </a:tabLst>
              <a:defRPr/>
            </a:pPr>
            <a:r>
              <a:rPr lang="de-DE" sz="6000" b="0" dirty="0">
                <a:solidFill>
                  <a:schemeClr val="tx1"/>
                </a:solidFill>
                <a:latin typeface="Century Gothic" panose="020F0302020204030204"/>
                <a:cs typeface="Arial" charset="0"/>
              </a:rPr>
              <a:t>Unsere Hersteller können hier ihre Neuerungen präsentieren. Dem Kunden wird anhand der realitätsnahen „Elektrowalls“ die energie-effizienteste Variante demonstriert.</a:t>
            </a:r>
          </a:p>
          <a:p>
            <a:pPr lvl="0">
              <a:lnSpc>
                <a:spcPct val="150000"/>
              </a:lnSpc>
              <a:spcAft>
                <a:spcPts val="1200"/>
              </a:spcAft>
              <a:tabLst>
                <a:tab pos="0" algn="l"/>
              </a:tabLst>
              <a:defRPr/>
            </a:pPr>
            <a:r>
              <a:rPr lang="de-DE" sz="6000" b="0" dirty="0">
                <a:solidFill>
                  <a:schemeClr val="tx1"/>
                </a:solidFill>
                <a:latin typeface="Century Gothic" panose="020F0302020204030204"/>
                <a:cs typeface="Arial" charset="0"/>
              </a:rPr>
              <a:t>So kann unser Kunde das für ihn passende Produkt mit einem möglichst geringen Stromverbrauch identifizieren.</a:t>
            </a:r>
            <a:br>
              <a:rPr kumimoji="0" lang="de-DE" sz="6000" b="0" i="0" u="none" strike="noStrike" kern="1200" cap="none" spc="0" normalizeH="0" baseline="0" noProof="0" dirty="0">
                <a:ln>
                  <a:noFill/>
                </a:ln>
                <a:solidFill>
                  <a:schemeClr val="tx1"/>
                </a:solidFill>
                <a:effectLst/>
                <a:uLnTx/>
                <a:uFillTx/>
                <a:latin typeface="Century Gothic" panose="020F0302020204030204"/>
                <a:ea typeface="+mn-ea"/>
                <a:cs typeface="Arial" charset="0"/>
              </a:rPr>
            </a:br>
            <a:br>
              <a:rPr kumimoji="0" lang="de-DE" sz="6000" b="0" i="0" u="none" strike="noStrike" kern="1200" cap="none" spc="0" normalizeH="0" baseline="0" noProof="0" dirty="0">
                <a:ln>
                  <a:noFill/>
                </a:ln>
                <a:solidFill>
                  <a:schemeClr val="tx1"/>
                </a:solidFill>
                <a:effectLst/>
                <a:uLnTx/>
                <a:uFillTx/>
                <a:latin typeface="Century Gothic" panose="020F0302020204030204"/>
                <a:ea typeface="+mn-ea"/>
                <a:cs typeface="Arial" charset="0"/>
              </a:rPr>
            </a:br>
            <a:endParaRPr kumimoji="0" lang="de-DE" sz="6400" b="0" i="0" u="none" strike="noStrike" kern="1200" cap="none" spc="0" normalizeH="0" baseline="0" noProof="0" dirty="0">
              <a:ln>
                <a:noFill/>
              </a:ln>
              <a:solidFill>
                <a:srgbClr val="383333"/>
              </a:solidFill>
              <a:effectLst/>
              <a:highlight>
                <a:srgbClr val="FFFF00"/>
              </a:highlight>
              <a:uLnTx/>
              <a:uFillTx/>
              <a:latin typeface="Century Gothic" panose="020F0302020204030204"/>
              <a:ea typeface="+mn-ea"/>
              <a:cs typeface="+mn-cs"/>
            </a:endParaRPr>
          </a:p>
          <a:p>
            <a:pPr marL="1826972" marR="0" lvl="4" indent="0" algn="l" defTabSz="914400" rtl="0" eaLnBrk="1" fontAlgn="auto" latinLnBrk="0" hangingPunct="1">
              <a:lnSpc>
                <a:spcPct val="150000"/>
              </a:lnSpc>
              <a:spcBef>
                <a:spcPts val="600"/>
              </a:spcBef>
              <a:spcAft>
                <a:spcPts val="1200"/>
              </a:spcAft>
              <a:buClrTx/>
              <a:buSzTx/>
              <a:buFont typeface="Arial" panose="020B0604020202020204" pitchFamily="34" charset="0"/>
              <a:buNone/>
              <a:tabLst>
                <a:tab pos="0" algn="l"/>
              </a:tabLst>
              <a:defRPr/>
            </a:pPr>
            <a:endParaRPr kumimoji="0" lang="de-DE" sz="6400" b="0" i="0" u="none" strike="noStrike" kern="1200" cap="none" spc="0" normalizeH="0" baseline="0" noProof="0" dirty="0">
              <a:ln>
                <a:noFill/>
              </a:ln>
              <a:solidFill>
                <a:srgbClr val="383333"/>
              </a:solidFill>
              <a:effectLst/>
              <a:highlight>
                <a:srgbClr val="FFFF00"/>
              </a:highlight>
              <a:uLnTx/>
              <a:uFillTx/>
              <a:latin typeface="Century Gothic" panose="020F0302020204030204"/>
              <a:ea typeface="+mn-ea"/>
              <a:cs typeface="+mn-cs"/>
            </a:endParaRPr>
          </a:p>
          <a:p>
            <a:pPr marL="2057400" marR="0" lvl="4" indent="-228600" algn="l" defTabSz="914400" rtl="0" eaLnBrk="1" fontAlgn="auto" latinLnBrk="0" hangingPunct="1">
              <a:lnSpc>
                <a:spcPct val="150000"/>
              </a:lnSpc>
              <a:spcBef>
                <a:spcPts val="600"/>
              </a:spcBef>
              <a:spcAft>
                <a:spcPts val="1200"/>
              </a:spcAft>
              <a:buClrTx/>
              <a:buSzTx/>
              <a:buFont typeface="Arial" panose="020B0604020202020204" pitchFamily="34" charset="0"/>
              <a:buChar char="•"/>
              <a:tabLst>
                <a:tab pos="0" algn="l"/>
              </a:tabLst>
              <a:defRPr/>
            </a:pPr>
            <a:endParaRPr kumimoji="0" lang="de-DE" sz="1600" b="0" i="0" u="none" strike="noStrike" kern="1200" cap="none" spc="0" normalizeH="0" baseline="0" noProof="0" dirty="0">
              <a:ln>
                <a:noFill/>
              </a:ln>
              <a:solidFill>
                <a:srgbClr val="383333"/>
              </a:solidFill>
              <a:effectLst/>
              <a:highlight>
                <a:srgbClr val="FFFF00"/>
              </a:highlight>
              <a:uLnTx/>
              <a:uFillTx/>
              <a:latin typeface="Century Gothic" panose="020F0302020204030204"/>
              <a:ea typeface="+mn-ea"/>
              <a:cs typeface="+mn-cs"/>
            </a:endParaRPr>
          </a:p>
          <a:p>
            <a:pPr marL="2057400" marR="0" lvl="4" indent="-228600" algn="l" defTabSz="914400" rtl="0" eaLnBrk="1" fontAlgn="auto" latinLnBrk="0" hangingPunct="1">
              <a:lnSpc>
                <a:spcPct val="150000"/>
              </a:lnSpc>
              <a:spcBef>
                <a:spcPts val="600"/>
              </a:spcBef>
              <a:spcAft>
                <a:spcPts val="1200"/>
              </a:spcAft>
              <a:buClrTx/>
              <a:buSzTx/>
              <a:buFont typeface="Arial" panose="020B0604020202020204" pitchFamily="34" charset="0"/>
              <a:buChar char="•"/>
              <a:tabLst>
                <a:tab pos="0" algn="l"/>
              </a:tabLst>
              <a:defRPr/>
            </a:pPr>
            <a:endParaRPr kumimoji="0" lang="de-DE" sz="1600" b="0" i="0" u="none" strike="noStrike" kern="1200" cap="none" spc="0" normalizeH="0" baseline="0" noProof="0" dirty="0">
              <a:ln>
                <a:noFill/>
              </a:ln>
              <a:solidFill>
                <a:srgbClr val="383333"/>
              </a:solidFill>
              <a:effectLst/>
              <a:highlight>
                <a:srgbClr val="FFFF00"/>
              </a:highlight>
              <a:uLnTx/>
              <a:uFillTx/>
              <a:latin typeface="Century Gothic" panose="020F0302020204030204"/>
              <a:ea typeface="+mn-ea"/>
              <a:cs typeface="+mn-cs"/>
            </a:endParaRPr>
          </a:p>
          <a:p>
            <a:pPr marL="2057400" marR="0" lvl="4" indent="-228600" algn="l" defTabSz="914400" rtl="0" eaLnBrk="1" fontAlgn="auto" latinLnBrk="0" hangingPunct="1">
              <a:lnSpc>
                <a:spcPct val="150000"/>
              </a:lnSpc>
              <a:spcBef>
                <a:spcPts val="600"/>
              </a:spcBef>
              <a:spcAft>
                <a:spcPts val="1200"/>
              </a:spcAft>
              <a:buClrTx/>
              <a:buSzTx/>
              <a:buFont typeface="Arial" panose="020B0604020202020204" pitchFamily="34" charset="0"/>
              <a:buChar char="•"/>
              <a:tabLst>
                <a:tab pos="0" algn="l"/>
              </a:tabLst>
              <a:defRPr/>
            </a:pPr>
            <a:endParaRPr kumimoji="0" lang="de-DE" sz="1600" b="0" i="0" u="none" strike="noStrike" kern="1200" cap="none" spc="0" normalizeH="0" baseline="0" noProof="0" dirty="0">
              <a:ln>
                <a:noFill/>
              </a:ln>
              <a:solidFill>
                <a:srgbClr val="383333"/>
              </a:solidFill>
              <a:effectLst/>
              <a:highlight>
                <a:srgbClr val="FFFF00"/>
              </a:highlight>
              <a:uLnTx/>
              <a:uFillTx/>
              <a:latin typeface="Century Gothic" panose="020F0302020204030204"/>
              <a:ea typeface="+mn-ea"/>
              <a:cs typeface="+mn-cs"/>
            </a:endParaRPr>
          </a:p>
          <a:p>
            <a:pPr marL="2057400" marR="0" lvl="4" indent="-228600" algn="l" defTabSz="914400" rtl="0" eaLnBrk="1" fontAlgn="auto" latinLnBrk="0" hangingPunct="1">
              <a:lnSpc>
                <a:spcPct val="150000"/>
              </a:lnSpc>
              <a:spcBef>
                <a:spcPts val="600"/>
              </a:spcBef>
              <a:spcAft>
                <a:spcPts val="1200"/>
              </a:spcAft>
              <a:buClrTx/>
              <a:buSzTx/>
              <a:buFont typeface="Arial" panose="020B0604020202020204" pitchFamily="34" charset="0"/>
              <a:buChar char="•"/>
              <a:tabLst>
                <a:tab pos="0" algn="l"/>
              </a:tabLst>
              <a:defRPr/>
            </a:pPr>
            <a:endParaRPr kumimoji="0" lang="de-DE" sz="1600" b="0" i="0" u="none" strike="noStrike" kern="1200" cap="none" spc="0" normalizeH="0" baseline="0" noProof="0" dirty="0">
              <a:ln>
                <a:noFill/>
              </a:ln>
              <a:solidFill>
                <a:srgbClr val="383333"/>
              </a:solidFill>
              <a:effectLst/>
              <a:highlight>
                <a:srgbClr val="FFFF00"/>
              </a:highligh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600"/>
              </a:spcBef>
              <a:spcAft>
                <a:spcPts val="1200"/>
              </a:spcAft>
              <a:buClrTx/>
              <a:buSzTx/>
              <a:buFontTx/>
              <a:buNone/>
              <a:tabLst>
                <a:tab pos="0" algn="l"/>
              </a:tabLst>
              <a:defRPr/>
            </a:pPr>
            <a:r>
              <a:rPr kumimoji="0" lang="de-DE" sz="1600" b="1" i="0" u="none" strike="noStrike" kern="1200" cap="none" spc="0" normalizeH="0" baseline="0" noProof="0" dirty="0">
                <a:ln>
                  <a:noFill/>
                </a:ln>
                <a:solidFill>
                  <a:srgbClr val="2A96D4"/>
                </a:solidFill>
                <a:effectLst/>
                <a:highlight>
                  <a:srgbClr val="FFFF00"/>
                </a:highligh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600"/>
              </a:spcBef>
              <a:spcAft>
                <a:spcPts val="1200"/>
              </a:spcAft>
              <a:buClrTx/>
              <a:buSzTx/>
              <a:buFontTx/>
              <a:buNone/>
              <a:tabLst>
                <a:tab pos="0" algn="l"/>
              </a:tabLst>
              <a:defRPr/>
            </a:pPr>
            <a:endParaRPr kumimoji="0" lang="de-DE" sz="1400" b="0" i="0" u="none" strike="noStrike" kern="1200" cap="none" spc="0" normalizeH="0" baseline="0" noProof="0" dirty="0">
              <a:ln>
                <a:noFill/>
              </a:ln>
              <a:solidFill>
                <a:srgbClr val="868686"/>
              </a:solidFill>
              <a:effectLst/>
              <a:highlight>
                <a:srgbClr val="FFFF00"/>
              </a:highlight>
              <a:uLnTx/>
              <a:uFillTx/>
              <a:latin typeface="Century Gothic" panose="020F0302020204030204"/>
              <a:ea typeface="+mn-ea"/>
              <a:cs typeface="+mn-cs"/>
            </a:endParaRPr>
          </a:p>
          <a:p>
            <a:pPr marL="4763" marR="0" lvl="0" indent="-4763" algn="l" defTabSz="914400" rtl="0" eaLnBrk="1" fontAlgn="auto" latinLnBrk="0" hangingPunct="1">
              <a:lnSpc>
                <a:spcPct val="100000"/>
              </a:lnSpc>
              <a:spcBef>
                <a:spcPts val="0"/>
              </a:spcBef>
              <a:spcAft>
                <a:spcPts val="1200"/>
              </a:spcAft>
              <a:buClr>
                <a:srgbClr val="004289"/>
              </a:buClr>
              <a:buSzPct val="100000"/>
              <a:buFontTx/>
              <a:buNone/>
              <a:tabLst>
                <a:tab pos="177800" algn="l"/>
              </a:tabLst>
              <a:defRPr/>
            </a:pPr>
            <a:endParaRPr kumimoji="0" lang="de-DE" sz="1400" b="1" i="0" u="none" strike="noStrike" kern="1200" cap="none" spc="0" normalizeH="0" baseline="0" noProof="0" dirty="0">
              <a:ln>
                <a:noFill/>
              </a:ln>
              <a:solidFill>
                <a:srgbClr val="868686"/>
              </a:solidFill>
              <a:effectLst/>
              <a:uLnTx/>
              <a:uFillTx/>
              <a:latin typeface="Century Gothic" panose="020F0302020204030204"/>
              <a:ea typeface="+mn-ea"/>
              <a:cs typeface="+mn-cs"/>
            </a:endParaRPr>
          </a:p>
          <a:p>
            <a:pPr marL="4763" marR="0" lvl="0" indent="-4763" algn="l" defTabSz="914400" rtl="0" eaLnBrk="1" fontAlgn="auto" latinLnBrk="0" hangingPunct="1">
              <a:lnSpc>
                <a:spcPct val="100000"/>
              </a:lnSpc>
              <a:spcBef>
                <a:spcPts val="0"/>
              </a:spcBef>
              <a:spcAft>
                <a:spcPts val="1200"/>
              </a:spcAft>
              <a:buClr>
                <a:srgbClr val="004289"/>
              </a:buClr>
              <a:buSzPct val="100000"/>
              <a:buFontTx/>
              <a:buNone/>
              <a:tabLst>
                <a:tab pos="177800" algn="l"/>
              </a:tabLst>
              <a:defRPr/>
            </a:pPr>
            <a:endParaRPr kumimoji="0" lang="de-DE" sz="1400" b="1" i="0" u="none" strike="noStrike" kern="1200" cap="none" spc="0" normalizeH="0" baseline="0" noProof="0" dirty="0">
              <a:ln>
                <a:noFill/>
              </a:ln>
              <a:solidFill>
                <a:srgbClr val="868686"/>
              </a:solidFill>
              <a:effectLst/>
              <a:uLnTx/>
              <a:uFillTx/>
              <a:latin typeface="Century Gothic" panose="020F0302020204030204"/>
              <a:ea typeface="+mn-ea"/>
              <a:cs typeface="+mn-cs"/>
            </a:endParaRPr>
          </a:p>
        </p:txBody>
      </p:sp>
      <p:pic>
        <p:nvPicPr>
          <p:cNvPr id="5" name="Grafik 4" descr="Ein Bild, das drinnen, Kühlschrank, Raum, sitzend enthält.&#10;&#10;Automatisch generierte Beschreibung">
            <a:extLst>
              <a:ext uri="{FF2B5EF4-FFF2-40B4-BE49-F238E27FC236}">
                <a16:creationId xmlns:a16="http://schemas.microsoft.com/office/drawing/2014/main" id="{E57CBF4F-9D4F-4FD9-A53A-258E5E6FD486}"/>
              </a:ext>
            </a:extLst>
          </p:cNvPr>
          <p:cNvPicPr>
            <a:picLocks noChangeAspect="1"/>
          </p:cNvPicPr>
          <p:nvPr/>
        </p:nvPicPr>
        <p:blipFill rotWithShape="1">
          <a:blip r:embed="rId4">
            <a:extLst>
              <a:ext uri="{28A0092B-C50C-407E-A947-70E740481C1C}">
                <a14:useLocalDpi xmlns:a14="http://schemas.microsoft.com/office/drawing/2010/main" val="0"/>
              </a:ext>
            </a:extLst>
          </a:blip>
          <a:srcRect t="430" r="30475" b="-1"/>
          <a:stretch/>
        </p:blipFill>
        <p:spPr>
          <a:xfrm>
            <a:off x="5613428" y="567624"/>
            <a:ext cx="3228199" cy="3082187"/>
          </a:xfrm>
          <a:prstGeom prst="rect">
            <a:avLst/>
          </a:prstGeom>
        </p:spPr>
      </p:pic>
      <p:pic>
        <p:nvPicPr>
          <p:cNvPr id="8" name="Grafik 7" descr="Ein Bild, das Text, Whiteboard, drinnen, sitzend enthält.&#10;&#10;Automatisch generierte Beschreibung">
            <a:extLst>
              <a:ext uri="{FF2B5EF4-FFF2-40B4-BE49-F238E27FC236}">
                <a16:creationId xmlns:a16="http://schemas.microsoft.com/office/drawing/2014/main" id="{63F0EDA9-97EC-4D92-9AF7-569A678D7161}"/>
              </a:ext>
            </a:extLst>
          </p:cNvPr>
          <p:cNvPicPr>
            <a:picLocks noChangeAspect="1"/>
          </p:cNvPicPr>
          <p:nvPr/>
        </p:nvPicPr>
        <p:blipFill rotWithShape="1">
          <a:blip r:embed="rId5">
            <a:extLst>
              <a:ext uri="{28A0092B-C50C-407E-A947-70E740481C1C}">
                <a14:useLocalDpi xmlns:a14="http://schemas.microsoft.com/office/drawing/2010/main" val="0"/>
              </a:ext>
            </a:extLst>
          </a:blip>
          <a:srcRect b="8361"/>
          <a:stretch/>
        </p:blipFill>
        <p:spPr>
          <a:xfrm>
            <a:off x="8657439" y="567625"/>
            <a:ext cx="2242249" cy="3082186"/>
          </a:xfrm>
          <a:prstGeom prst="rect">
            <a:avLst/>
          </a:prstGeom>
        </p:spPr>
      </p:pic>
      <p:pic>
        <p:nvPicPr>
          <p:cNvPr id="13" name="Grafik 12" descr="Ein Bild, das Decke, drinnen, Objekt, Raum enthält.&#10;&#10;Automatisch generierte Beschreibung">
            <a:extLst>
              <a:ext uri="{FF2B5EF4-FFF2-40B4-BE49-F238E27FC236}">
                <a16:creationId xmlns:a16="http://schemas.microsoft.com/office/drawing/2014/main" id="{E4D99994-2716-4D8F-9F0E-8E9EC69DBFB2}"/>
              </a:ext>
            </a:extLst>
          </p:cNvPr>
          <p:cNvPicPr>
            <a:picLocks noChangeAspect="1"/>
          </p:cNvPicPr>
          <p:nvPr/>
        </p:nvPicPr>
        <p:blipFill rotWithShape="1">
          <a:blip r:embed="rId6">
            <a:extLst>
              <a:ext uri="{28A0092B-C50C-407E-A947-70E740481C1C}">
                <a14:useLocalDpi xmlns:a14="http://schemas.microsoft.com/office/drawing/2010/main" val="0"/>
              </a:ext>
            </a:extLst>
          </a:blip>
          <a:srcRect l="-913" t="22250" r="913" b="-7875"/>
          <a:stretch/>
        </p:blipFill>
        <p:spPr>
          <a:xfrm rot="396197">
            <a:off x="6142172" y="3537963"/>
            <a:ext cx="4320000" cy="2465991"/>
          </a:xfrm>
          <a:prstGeom prst="rect">
            <a:avLst/>
          </a:prstGeom>
        </p:spPr>
      </p:pic>
    </p:spTree>
    <p:extLst>
      <p:ext uri="{BB962C8B-B14F-4D97-AF65-F5344CB8AC3E}">
        <p14:creationId xmlns:p14="http://schemas.microsoft.com/office/powerpoint/2010/main" val="2167525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3042033" y="2854800"/>
            <a:ext cx="6714364" cy="1411200"/>
          </a:xfrm>
        </p:spPr>
        <p:txBody>
          <a:bodyPr/>
          <a:lstStyle/>
          <a:p>
            <a:r>
              <a:rPr lang="de-DE" dirty="0"/>
              <a:t>Die 10 Prinzipien des Global Compact </a:t>
            </a:r>
            <a:br>
              <a:rPr lang="de-DE" dirty="0"/>
            </a:br>
            <a:r>
              <a:rPr lang="de-DE" dirty="0"/>
              <a:t>Korruptionsbekämpfung</a:t>
            </a:r>
            <a:endParaRPr lang="en-GB" dirty="0"/>
          </a:p>
        </p:txBody>
      </p:sp>
      <p:sp>
        <p:nvSpPr>
          <p:cNvPr id="15" name="Text Placeholder 14"/>
          <p:cNvSpPr>
            <a:spLocks noGrp="1"/>
          </p:cNvSpPr>
          <p:nvPr>
            <p:ph type="body" sz="quarter" idx="10"/>
          </p:nvPr>
        </p:nvSpPr>
        <p:spPr/>
        <p:txBody>
          <a:bodyPr/>
          <a:lstStyle/>
          <a:p>
            <a:r>
              <a:rPr lang="en-GB" dirty="0"/>
              <a:t>6</a:t>
            </a:r>
            <a:endParaRPr lang="en-GB" dirty="0">
              <a:solidFill>
                <a:srgbClr val="00A3AD"/>
              </a:solidFill>
            </a:endParaRPr>
          </a:p>
          <a:p>
            <a:endParaRPr lang="en-GB" dirty="0">
              <a:solidFill>
                <a:srgbClr val="00A3AD"/>
              </a:solidFill>
            </a:endParaRPr>
          </a:p>
        </p:txBody>
      </p:sp>
    </p:spTree>
    <p:extLst>
      <p:ext uri="{BB962C8B-B14F-4D97-AF65-F5344CB8AC3E}">
        <p14:creationId xmlns:p14="http://schemas.microsoft.com/office/powerpoint/2010/main" val="3184317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83199" y="312025"/>
            <a:ext cx="11040475" cy="511200"/>
          </a:xfrm>
        </p:spPr>
        <p:txBody>
          <a:bodyPr/>
          <a:lstStyle/>
          <a:p>
            <a:r>
              <a:rPr lang="de-DE" sz="2800" dirty="0"/>
              <a:t>Korruptionsbekämpfung</a:t>
            </a:r>
            <a:endParaRPr lang="en-GB" sz="2600" b="1" dirty="0"/>
          </a:p>
        </p:txBody>
      </p:sp>
      <p:sp>
        <p:nvSpPr>
          <p:cNvPr id="11"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2"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24</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
        <p:nvSpPr>
          <p:cNvPr id="10" name="Rectangle 3">
            <a:extLst>
              <a:ext uri="{FF2B5EF4-FFF2-40B4-BE49-F238E27FC236}">
                <a16:creationId xmlns:a16="http://schemas.microsoft.com/office/drawing/2014/main" id="{1202D7C8-EAFB-4923-AA6E-306CCE8BCCFC}"/>
              </a:ext>
            </a:extLst>
          </p:cNvPr>
          <p:cNvSpPr txBox="1">
            <a:spLocks noChangeArrowheads="1"/>
          </p:cNvSpPr>
          <p:nvPr/>
        </p:nvSpPr>
        <p:spPr>
          <a:xfrm>
            <a:off x="583199" y="1362586"/>
            <a:ext cx="10982839" cy="1371600"/>
          </a:xfrm>
          <a:prstGeom prst="rect">
            <a:avLst/>
          </a:prstGeom>
          <a:noFill/>
        </p:spPr>
        <p:txBody>
          <a:bodyPr vert="horz" wrap="square" lIns="0" tIns="45720" rIns="91440" bIns="45720" rtlCol="0">
            <a:noAutofit/>
          </a:bodyPr>
          <a:lstStyle>
            <a:lvl1pPr marL="0" indent="0" algn="l" defTabSz="914400" rtl="0" eaLnBrk="1" latinLnBrk="0" hangingPunct="1">
              <a:lnSpc>
                <a:spcPct val="100000"/>
              </a:lnSpc>
              <a:spcBef>
                <a:spcPts val="600"/>
              </a:spcBef>
              <a:buFontTx/>
              <a:buNone/>
              <a:defRPr sz="1800" b="1" kern="1200">
                <a:solidFill>
                  <a:schemeClr val="bg2"/>
                </a:solidFill>
                <a:latin typeface="+mn-lt"/>
                <a:ea typeface="+mn-ea"/>
                <a:cs typeface="+mn-cs"/>
              </a:defRPr>
            </a:lvl1pPr>
            <a:lvl2pPr marL="625475" indent="-357188" algn="l" defTabSz="914400" rtl="0" eaLnBrk="1" latinLnBrk="0" hangingPunct="1">
              <a:lnSpc>
                <a:spcPct val="100000"/>
              </a:lnSpc>
              <a:spcBef>
                <a:spcPts val="600"/>
              </a:spcBef>
              <a:buSzPct val="95000"/>
              <a:buFontTx/>
              <a:buBlip>
                <a:blip r:embed="rId2"/>
              </a:buBlip>
              <a:defRPr sz="1600" kern="1200">
                <a:solidFill>
                  <a:schemeClr val="tx2"/>
                </a:solidFill>
                <a:latin typeface="+mn-lt"/>
                <a:ea typeface="+mn-ea"/>
                <a:cs typeface="+mn-cs"/>
              </a:defRPr>
            </a:lvl2pPr>
            <a:lvl3pPr marL="1073150" indent="-357188" algn="l" defTabSz="914400" rtl="0" eaLnBrk="1" latinLnBrk="0" hangingPunct="1">
              <a:lnSpc>
                <a:spcPct val="100000"/>
              </a:lnSpc>
              <a:spcBef>
                <a:spcPts val="600"/>
              </a:spcBef>
              <a:buSzPct val="95000"/>
              <a:buFontTx/>
              <a:buBlip>
                <a:blip r:embed="rId3"/>
              </a:buBlip>
              <a:defRPr sz="1400" kern="1200">
                <a:solidFill>
                  <a:srgbClr val="383333"/>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200" kern="1200">
                <a:solidFill>
                  <a:srgbClr val="383333"/>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200" kern="1200">
                <a:solidFill>
                  <a:srgbClr val="38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tabLst>
                <a:tab pos="1252538" algn="l"/>
              </a:tabLst>
            </a:pPr>
            <a:r>
              <a:rPr lang="de-DE" dirty="0">
                <a:solidFill>
                  <a:srgbClr val="E20031"/>
                </a:solidFill>
              </a:rPr>
              <a:t>Prinzip 10:</a:t>
            </a:r>
            <a:r>
              <a:rPr lang="de-DE" dirty="0">
                <a:solidFill>
                  <a:schemeClr val="hlink"/>
                </a:solidFill>
              </a:rPr>
              <a:t>	</a:t>
            </a:r>
            <a:r>
              <a:rPr lang="de-DE" b="0" dirty="0">
                <a:solidFill>
                  <a:schemeClr val="tx1"/>
                </a:solidFill>
              </a:rPr>
              <a:t>Unternehmen sollen gegen alle Arten der Korruption </a:t>
            </a:r>
            <a:br>
              <a:rPr lang="de-DE" b="0" dirty="0">
                <a:solidFill>
                  <a:schemeClr val="tx1"/>
                </a:solidFill>
              </a:rPr>
            </a:br>
            <a:r>
              <a:rPr lang="de-DE" b="0" dirty="0">
                <a:solidFill>
                  <a:schemeClr val="tx1"/>
                </a:solidFill>
              </a:rPr>
              <a:t>	eintreten, einschließlich Erpressung und Bestechung.</a:t>
            </a:r>
          </a:p>
        </p:txBody>
      </p:sp>
      <p:sp>
        <p:nvSpPr>
          <p:cNvPr id="9" name="Rechteck 8">
            <a:extLst>
              <a:ext uri="{FF2B5EF4-FFF2-40B4-BE49-F238E27FC236}">
                <a16:creationId xmlns:a16="http://schemas.microsoft.com/office/drawing/2014/main" id="{FF56E0E3-B6BE-4E6D-9ABE-360339B8558C}"/>
              </a:ext>
            </a:extLst>
          </p:cNvPr>
          <p:cNvSpPr/>
          <p:nvPr/>
        </p:nvSpPr>
        <p:spPr bwMode="auto">
          <a:xfrm>
            <a:off x="1673994" y="3171540"/>
            <a:ext cx="8477710" cy="1160753"/>
          </a:xfrm>
          <a:prstGeom prst="rect">
            <a:avLst/>
          </a:prstGeom>
          <a:solidFill>
            <a:srgbClr val="004289"/>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defRPr/>
            </a:pPr>
            <a:endParaRPr lang="de-DE" dirty="0">
              <a:solidFill>
                <a:srgbClr val="004289"/>
              </a:solidFill>
            </a:endParaRPr>
          </a:p>
        </p:txBody>
      </p:sp>
      <p:sp>
        <p:nvSpPr>
          <p:cNvPr id="14" name="Text Box 5">
            <a:extLst>
              <a:ext uri="{FF2B5EF4-FFF2-40B4-BE49-F238E27FC236}">
                <a16:creationId xmlns:a16="http://schemas.microsoft.com/office/drawing/2014/main" id="{FCDF8B17-B586-47CE-8B02-803EFA7CE82B}"/>
              </a:ext>
            </a:extLst>
          </p:cNvPr>
          <p:cNvSpPr txBox="1">
            <a:spLocks noChangeArrowheads="1"/>
          </p:cNvSpPr>
          <p:nvPr/>
        </p:nvSpPr>
        <p:spPr bwMode="auto">
          <a:xfrm>
            <a:off x="1697416" y="3241329"/>
            <a:ext cx="8454288" cy="1015663"/>
          </a:xfrm>
          <a:prstGeom prst="rect">
            <a:avLst/>
          </a:prstGeom>
          <a:noFill/>
          <a:ln w="12700">
            <a:noFill/>
            <a:miter lim="800000"/>
            <a:headEnd/>
            <a:tailEnd/>
          </a:ln>
        </p:spPr>
        <p:txBody>
          <a:bodyPr wrap="square">
            <a:spAutoFit/>
          </a:bodyPr>
          <a:lstStyle/>
          <a:p>
            <a:pPr algn="ctr"/>
            <a:r>
              <a:rPr lang="de-DE" sz="2000" dirty="0">
                <a:solidFill>
                  <a:srgbClr val="FFFFFF"/>
                </a:solidFill>
                <a:cs typeface="Arial" pitchFamily="34" charset="0"/>
              </a:rPr>
              <a:t>Unser Antrieb: Erfolgreiche und dauerhafte Partnerschaften. Diese können nur durch hervorragende Leistung und mit „Fair Play“ erreicht werden. Alle Arten der Korruption lehnen wir strikt ab.</a:t>
            </a:r>
          </a:p>
        </p:txBody>
      </p:sp>
      <p:pic>
        <p:nvPicPr>
          <p:cNvPr id="15" name="Grafik 12" descr="RXL003585_bearb.jpg">
            <a:extLst>
              <a:ext uri="{FF2B5EF4-FFF2-40B4-BE49-F238E27FC236}">
                <a16:creationId xmlns:a16="http://schemas.microsoft.com/office/drawing/2014/main" id="{96F9BBC1-A23F-410B-BB95-D36823A5BD39}"/>
              </a:ext>
            </a:extLst>
          </p:cNvPr>
          <p:cNvPicPr>
            <a:picLocks noChangeAspect="1"/>
          </p:cNvPicPr>
          <p:nvPr/>
        </p:nvPicPr>
        <p:blipFill>
          <a:blip r:embed="rId4"/>
          <a:srcRect/>
          <a:stretch>
            <a:fillRect/>
          </a:stretch>
        </p:blipFill>
        <p:spPr bwMode="auto">
          <a:xfrm>
            <a:off x="8712190" y="395346"/>
            <a:ext cx="3479810" cy="2174253"/>
          </a:xfrm>
          <a:prstGeom prst="rect">
            <a:avLst/>
          </a:prstGeom>
          <a:noFill/>
          <a:ln w="9525">
            <a:noFill/>
            <a:miter lim="800000"/>
            <a:headEnd/>
            <a:tailEnd/>
          </a:ln>
        </p:spPr>
      </p:pic>
    </p:spTree>
    <p:extLst>
      <p:ext uri="{BB962C8B-B14F-4D97-AF65-F5344CB8AC3E}">
        <p14:creationId xmlns:p14="http://schemas.microsoft.com/office/powerpoint/2010/main" val="363715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83199" y="312025"/>
            <a:ext cx="11040475" cy="511200"/>
          </a:xfrm>
        </p:spPr>
        <p:txBody>
          <a:bodyPr/>
          <a:lstStyle/>
          <a:p>
            <a:r>
              <a:rPr lang="de-DE" sz="2800" dirty="0"/>
              <a:t>Korruptionsbekämpfung</a:t>
            </a:r>
            <a:endParaRPr lang="en-GB" sz="2600" b="1" dirty="0"/>
          </a:p>
        </p:txBody>
      </p:sp>
      <p:sp>
        <p:nvSpPr>
          <p:cNvPr id="7" name="Content Placeholder 4"/>
          <p:cNvSpPr>
            <a:spLocks noGrp="1"/>
          </p:cNvSpPr>
          <p:nvPr>
            <p:ph idx="1"/>
          </p:nvPr>
        </p:nvSpPr>
        <p:spPr>
          <a:xfrm>
            <a:off x="583199" y="981908"/>
            <a:ext cx="11311738" cy="4500000"/>
          </a:xfrm>
        </p:spPr>
        <p:txBody>
          <a:bodyPr/>
          <a:lstStyle/>
          <a:p>
            <a:pPr marL="3175" lvl="0" indent="-3175">
              <a:spcAft>
                <a:spcPts val="1200"/>
              </a:spcAft>
              <a:tabLst>
                <a:tab pos="88900" algn="l"/>
              </a:tabLst>
              <a:defRPr/>
            </a:pPr>
            <a:r>
              <a:rPr lang="de-DE" cap="none" dirty="0">
                <a:solidFill>
                  <a:schemeClr val="bg2"/>
                </a:solidFill>
                <a:latin typeface="Century Gothic" panose="020F0302020204030204"/>
              </a:rPr>
              <a:t>Maßnahmen</a:t>
            </a:r>
          </a:p>
          <a:p>
            <a:pPr marL="3175" lvl="0" indent="-3175">
              <a:spcBef>
                <a:spcPts val="0"/>
              </a:spcBef>
              <a:spcAft>
                <a:spcPts val="1200"/>
              </a:spcAft>
              <a:tabLst>
                <a:tab pos="88900" algn="l"/>
              </a:tabLst>
              <a:defRPr/>
            </a:pPr>
            <a:r>
              <a:rPr lang="de-DE" sz="1500" cap="none" dirty="0">
                <a:solidFill>
                  <a:schemeClr val="tx1"/>
                </a:solidFill>
                <a:latin typeface="Century Gothic" panose="020F0302020204030204"/>
              </a:rPr>
              <a:t>Neueste Fortschritte:</a:t>
            </a:r>
          </a:p>
          <a:p>
            <a:pPr lvl="1">
              <a:buFontTx/>
              <a:buChar char="-"/>
            </a:pPr>
            <a:r>
              <a:rPr lang="de-DE" dirty="0">
                <a:solidFill>
                  <a:schemeClr val="bg2"/>
                </a:solidFill>
                <a:latin typeface="Century Gothic" panose="020F0302020204030204"/>
              </a:rPr>
              <a:t>Implementierung unseres neuen und erweiterten Verhaltenskodexes zum Thema Korruptionsbekämpfung</a:t>
            </a:r>
          </a:p>
          <a:p>
            <a:pPr lvl="1">
              <a:buFontTx/>
              <a:buChar char="-"/>
            </a:pPr>
            <a:r>
              <a:rPr lang="de-DE" dirty="0">
                <a:solidFill>
                  <a:schemeClr val="bg2"/>
                </a:solidFill>
                <a:latin typeface="Century Gothic" panose="020F0302020204030204"/>
              </a:rPr>
              <a:t>Durchführung von intensiven Compliance Schulungen bei denen vertieft auf jeweils ausgewählte Themenkomplexe eingegangen wird </a:t>
            </a:r>
          </a:p>
          <a:p>
            <a:pPr lvl="1">
              <a:buFontTx/>
              <a:buChar char="-"/>
            </a:pPr>
            <a:r>
              <a:rPr lang="de-DE" dirty="0">
                <a:solidFill>
                  <a:schemeClr val="bg2"/>
                </a:solidFill>
                <a:latin typeface="Century Gothic" panose="020F0302020204030204"/>
              </a:rPr>
              <a:t>Verbesserung unseres elektronischen Systems zur Überwachung von Zuwendungen von Geschäftspartnern sowie an Geschäftspartner  </a:t>
            </a:r>
          </a:p>
          <a:p>
            <a:pPr marL="3175" lvl="0" indent="-3175">
              <a:lnSpc>
                <a:spcPct val="110000"/>
              </a:lnSpc>
              <a:spcBef>
                <a:spcPct val="0"/>
              </a:spcBef>
              <a:spcAft>
                <a:spcPts val="1200"/>
              </a:spcAft>
              <a:tabLst>
                <a:tab pos="177800" algn="l"/>
              </a:tabLst>
            </a:pPr>
            <a:endParaRPr lang="de-DE" sz="1500" cap="none" dirty="0">
              <a:solidFill>
                <a:schemeClr val="tx1"/>
              </a:solidFill>
              <a:latin typeface="Century Gothic" panose="020F0302020204030204"/>
            </a:endParaRPr>
          </a:p>
        </p:txBody>
      </p:sp>
      <p:sp>
        <p:nvSpPr>
          <p:cNvPr id="11"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2"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25</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Tree>
    <p:extLst>
      <p:ext uri="{BB962C8B-B14F-4D97-AF65-F5344CB8AC3E}">
        <p14:creationId xmlns:p14="http://schemas.microsoft.com/office/powerpoint/2010/main" val="2195422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3042033" y="2854800"/>
            <a:ext cx="6714364" cy="1411200"/>
          </a:xfrm>
        </p:spPr>
        <p:txBody>
          <a:bodyPr/>
          <a:lstStyle/>
          <a:p>
            <a:r>
              <a:rPr lang="de-DE" dirty="0"/>
              <a:t>Ergebnisse und </a:t>
            </a:r>
            <a:br>
              <a:rPr lang="de-DE" dirty="0"/>
            </a:br>
            <a:r>
              <a:rPr lang="de-DE" dirty="0"/>
              <a:t>Kennzahlen</a:t>
            </a:r>
            <a:endParaRPr lang="en-GB" dirty="0"/>
          </a:p>
        </p:txBody>
      </p:sp>
      <p:sp>
        <p:nvSpPr>
          <p:cNvPr id="15" name="Text Placeholder 14"/>
          <p:cNvSpPr>
            <a:spLocks noGrp="1"/>
          </p:cNvSpPr>
          <p:nvPr>
            <p:ph type="body" sz="quarter" idx="10"/>
          </p:nvPr>
        </p:nvSpPr>
        <p:spPr/>
        <p:txBody>
          <a:bodyPr/>
          <a:lstStyle/>
          <a:p>
            <a:r>
              <a:rPr lang="en-GB" dirty="0">
                <a:solidFill>
                  <a:srgbClr val="00A3AD"/>
                </a:solidFill>
              </a:rPr>
              <a:t>7</a:t>
            </a:r>
          </a:p>
          <a:p>
            <a:endParaRPr lang="en-GB" dirty="0">
              <a:solidFill>
                <a:srgbClr val="00A3AD"/>
              </a:solidFill>
            </a:endParaRPr>
          </a:p>
        </p:txBody>
      </p:sp>
    </p:spTree>
    <p:extLst>
      <p:ext uri="{BB962C8B-B14F-4D97-AF65-F5344CB8AC3E}">
        <p14:creationId xmlns:p14="http://schemas.microsoft.com/office/powerpoint/2010/main" val="1788611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21993" y="280800"/>
            <a:ext cx="11040475" cy="511200"/>
          </a:xfrm>
        </p:spPr>
        <p:txBody>
          <a:bodyPr/>
          <a:lstStyle/>
          <a:p>
            <a:r>
              <a:rPr lang="de-DE" dirty="0"/>
              <a:t>Ergebnisse und Kennzahlen</a:t>
            </a:r>
            <a:endParaRPr lang="en-GB" sz="2600" b="1" dirty="0"/>
          </a:p>
        </p:txBody>
      </p:sp>
      <p:sp>
        <p:nvSpPr>
          <p:cNvPr id="8" name="Text Placeholder 5"/>
          <p:cNvSpPr>
            <a:spLocks noGrp="1"/>
          </p:cNvSpPr>
          <p:nvPr>
            <p:ph type="body" sz="quarter" idx="13"/>
          </p:nvPr>
        </p:nvSpPr>
        <p:spPr>
          <a:xfrm>
            <a:off x="583200" y="792000"/>
            <a:ext cx="11041728" cy="424800"/>
          </a:xfrm>
        </p:spPr>
        <p:txBody>
          <a:bodyPr/>
          <a:lstStyle/>
          <a:p>
            <a:r>
              <a:rPr lang="en-GB" sz="1600" b="1" cap="none" dirty="0" err="1">
                <a:solidFill>
                  <a:schemeClr val="tx1"/>
                </a:solidFill>
                <a:latin typeface="Century Gothic (Textkörper)"/>
              </a:rPr>
              <a:t>Menschenrechte</a:t>
            </a:r>
            <a:endParaRPr lang="en-GB" sz="1300" b="1" cap="none" dirty="0">
              <a:solidFill>
                <a:schemeClr val="tx1"/>
              </a:solidFill>
              <a:latin typeface="Century Gothic (Textkörper)"/>
            </a:endParaRPr>
          </a:p>
        </p:txBody>
      </p:sp>
      <p:sp>
        <p:nvSpPr>
          <p:cNvPr id="11"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2"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27</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graphicFrame>
        <p:nvGraphicFramePr>
          <p:cNvPr id="4" name="Tabelle 3">
            <a:extLst>
              <a:ext uri="{FF2B5EF4-FFF2-40B4-BE49-F238E27FC236}">
                <a16:creationId xmlns:a16="http://schemas.microsoft.com/office/drawing/2014/main" id="{78CCF0BC-D6ED-4BB3-8B0A-EB69DF78D546}"/>
              </a:ext>
            </a:extLst>
          </p:cNvPr>
          <p:cNvGraphicFramePr>
            <a:graphicFrameLocks noGrp="1"/>
          </p:cNvGraphicFramePr>
          <p:nvPr>
            <p:extLst>
              <p:ext uri="{D42A27DB-BD31-4B8C-83A1-F6EECF244321}">
                <p14:modId xmlns:p14="http://schemas.microsoft.com/office/powerpoint/2010/main" val="641320710"/>
              </p:ext>
            </p:extLst>
          </p:nvPr>
        </p:nvGraphicFramePr>
        <p:xfrm>
          <a:off x="583199" y="1244873"/>
          <a:ext cx="10979269" cy="2025461"/>
        </p:xfrm>
        <a:graphic>
          <a:graphicData uri="http://schemas.openxmlformats.org/drawingml/2006/table">
            <a:tbl>
              <a:tblPr/>
              <a:tblGrid>
                <a:gridCol w="4643076">
                  <a:extLst>
                    <a:ext uri="{9D8B030D-6E8A-4147-A177-3AD203B41FA5}">
                      <a16:colId xmlns:a16="http://schemas.microsoft.com/office/drawing/2014/main" val="3065801532"/>
                    </a:ext>
                  </a:extLst>
                </a:gridCol>
                <a:gridCol w="6336193">
                  <a:extLst>
                    <a:ext uri="{9D8B030D-6E8A-4147-A177-3AD203B41FA5}">
                      <a16:colId xmlns:a16="http://schemas.microsoft.com/office/drawing/2014/main" val="1514278402"/>
                    </a:ext>
                  </a:extLst>
                </a:gridCol>
              </a:tblGrid>
              <a:tr h="304952">
                <a:tc>
                  <a:txBody>
                    <a:bodyPr/>
                    <a:lstStyle/>
                    <a:p>
                      <a:pPr marL="0" marR="0" lvl="0" indent="0" algn="l" defTabSz="227013" rtl="0" eaLnBrk="0" fontAlgn="base" latinLnBrk="0" hangingPunct="0">
                        <a:lnSpc>
                          <a:spcPct val="100000"/>
                        </a:lnSpc>
                        <a:spcBef>
                          <a:spcPts val="0"/>
                        </a:spcBef>
                        <a:spcAft>
                          <a:spcPct val="0"/>
                        </a:spcAft>
                        <a:buClr>
                          <a:srgbClr val="004F97"/>
                        </a:buClr>
                        <a:buSzPct val="110000"/>
                        <a:buFont typeface="Wingdings" pitchFamily="2" charset="2"/>
                        <a:buNone/>
                        <a:tabLst/>
                      </a:pPr>
                      <a:r>
                        <a:rPr kumimoji="0" lang="de-DE" sz="1800" b="1" i="0" u="none" strike="noStrike" cap="none" normalizeH="0" baseline="0" dirty="0">
                          <a:ln>
                            <a:noFill/>
                          </a:ln>
                          <a:solidFill>
                            <a:srgbClr val="EE7F00"/>
                          </a:solidFill>
                          <a:effectLst/>
                          <a:latin typeface="+mn-lt"/>
                        </a:rPr>
                        <a:t>Prinzip 1 - 2</a:t>
                      </a:r>
                    </a:p>
                  </a:txBody>
                  <a:tcPr marL="110447" marR="110447"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227013" rtl="0" eaLnBrk="0" fontAlgn="base" latinLnBrk="0" hangingPunct="0">
                        <a:lnSpc>
                          <a:spcPct val="100000"/>
                        </a:lnSpc>
                        <a:spcBef>
                          <a:spcPct val="30000"/>
                        </a:spcBef>
                        <a:spcAft>
                          <a:spcPct val="0"/>
                        </a:spcAft>
                        <a:buClr>
                          <a:srgbClr val="004F97"/>
                        </a:buClr>
                        <a:buSzPct val="110000"/>
                        <a:buFont typeface="Wingdings" pitchFamily="2" charset="2"/>
                        <a:buNone/>
                        <a:tabLst/>
                      </a:pPr>
                      <a:endParaRPr kumimoji="0" lang="de-DE" sz="1800" b="0" i="0" u="none" strike="noStrike" cap="none" normalizeH="0" baseline="0" dirty="0">
                        <a:ln>
                          <a:noFill/>
                        </a:ln>
                        <a:solidFill>
                          <a:srgbClr val="004F97"/>
                        </a:solidFill>
                        <a:effectLst/>
                        <a:latin typeface="+mn-lt"/>
                      </a:endParaRPr>
                    </a:p>
                  </a:txBody>
                  <a:tcPr marL="110447" marR="110447"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41133163"/>
                  </a:ext>
                </a:extLst>
              </a:tr>
              <a:tr h="505152">
                <a:tc>
                  <a:txBody>
                    <a:bodyPr/>
                    <a:lstStyle/>
                    <a:p>
                      <a:pPr marL="0" marR="0" lvl="0" indent="0" algn="l" defTabSz="227013" rtl="0" eaLnBrk="0" fontAlgn="base" latinLnBrk="0" hangingPunct="0">
                        <a:lnSpc>
                          <a:spcPct val="100000"/>
                        </a:lnSpc>
                        <a:spcBef>
                          <a:spcPts val="0"/>
                        </a:spcBef>
                        <a:spcAft>
                          <a:spcPct val="0"/>
                        </a:spcAft>
                        <a:buClr>
                          <a:srgbClr val="004F97"/>
                        </a:buClr>
                        <a:buSzPct val="110000"/>
                        <a:buFont typeface="Wingdings" pitchFamily="2" charset="2"/>
                        <a:buNone/>
                        <a:tabLst/>
                      </a:pPr>
                      <a:r>
                        <a:rPr kumimoji="0" lang="de-DE" sz="1800" b="1" i="0" u="none" strike="noStrike" cap="none" normalizeH="0" baseline="0" dirty="0">
                          <a:ln>
                            <a:noFill/>
                          </a:ln>
                          <a:solidFill>
                            <a:srgbClr val="004F97"/>
                          </a:solidFill>
                          <a:effectLst/>
                          <a:latin typeface="+mn-lt"/>
                        </a:rPr>
                        <a:t>Rexel Germany </a:t>
                      </a:r>
                      <a:br>
                        <a:rPr kumimoji="0" lang="de-DE" sz="1800" b="1" i="0" u="none" strike="noStrike" cap="none" normalizeH="0" baseline="0" dirty="0">
                          <a:ln>
                            <a:noFill/>
                          </a:ln>
                          <a:solidFill>
                            <a:srgbClr val="004F97"/>
                          </a:solidFill>
                          <a:effectLst/>
                          <a:latin typeface="+mn-lt"/>
                        </a:rPr>
                      </a:br>
                      <a:r>
                        <a:rPr kumimoji="0" lang="de-DE" sz="1800" b="1" i="0" u="none" strike="noStrike" cap="none" normalizeH="0" baseline="0" dirty="0">
                          <a:ln>
                            <a:noFill/>
                          </a:ln>
                          <a:solidFill>
                            <a:srgbClr val="004F97"/>
                          </a:solidFill>
                          <a:effectLst/>
                          <a:latin typeface="+mn-lt"/>
                        </a:rPr>
                        <a:t>Maßnahmen:</a:t>
                      </a:r>
                    </a:p>
                  </a:txBody>
                  <a:tcPr marL="110447" marR="110447"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227013" rtl="0" eaLnBrk="0" fontAlgn="base" latinLnBrk="0" hangingPunct="0">
                        <a:lnSpc>
                          <a:spcPct val="100000"/>
                        </a:lnSpc>
                        <a:spcBef>
                          <a:spcPct val="30000"/>
                        </a:spcBef>
                        <a:spcAft>
                          <a:spcPct val="0"/>
                        </a:spcAft>
                        <a:buClr>
                          <a:srgbClr val="004F97"/>
                        </a:buClr>
                        <a:buSzPct val="110000"/>
                        <a:buFont typeface="Wingdings" pitchFamily="2" charset="2"/>
                        <a:buNone/>
                        <a:tabLst/>
                      </a:pPr>
                      <a:r>
                        <a:rPr kumimoji="0" lang="de-DE" sz="1800" b="1" i="0" u="none" strike="noStrike" cap="none" normalizeH="0" baseline="0" dirty="0">
                          <a:ln>
                            <a:noFill/>
                          </a:ln>
                          <a:solidFill>
                            <a:srgbClr val="004F97"/>
                          </a:solidFill>
                          <a:effectLst/>
                          <a:latin typeface="+mn-lt"/>
                        </a:rPr>
                        <a:t>Ergebnisse und Kennzahlen:</a:t>
                      </a:r>
                    </a:p>
                  </a:txBody>
                  <a:tcPr marL="110447" marR="110447"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2857106"/>
                  </a:ext>
                </a:extLst>
              </a:tr>
              <a:tr h="1019621">
                <a:tc>
                  <a:txBody>
                    <a:bodyPr/>
                    <a:lstStyle/>
                    <a:p>
                      <a:pPr marL="0" marR="0" lvl="0" indent="0" algn="l" defTabSz="227013" rtl="0" eaLnBrk="0" fontAlgn="base" latinLnBrk="0" hangingPunct="0">
                        <a:lnSpc>
                          <a:spcPct val="100000"/>
                        </a:lnSpc>
                        <a:spcBef>
                          <a:spcPct val="30000"/>
                        </a:spcBef>
                        <a:spcAft>
                          <a:spcPct val="0"/>
                        </a:spcAft>
                        <a:buClr>
                          <a:srgbClr val="004F97"/>
                        </a:buClr>
                        <a:buSzPct val="110000"/>
                        <a:buFont typeface="Wingdings" pitchFamily="2" charset="2"/>
                        <a:buNone/>
                        <a:tabLst/>
                      </a:pPr>
                      <a:r>
                        <a:rPr kumimoji="0" lang="de-DE" sz="1600" b="0" i="0" u="none" strike="noStrike" cap="none" normalizeH="0" baseline="0" dirty="0">
                          <a:ln>
                            <a:noFill/>
                          </a:ln>
                          <a:solidFill>
                            <a:schemeClr val="tx1"/>
                          </a:solidFill>
                          <a:effectLst/>
                          <a:latin typeface="+mn-lt"/>
                        </a:rPr>
                        <a:t>Soziales Engagement</a:t>
                      </a:r>
                    </a:p>
                  </a:txBody>
                  <a:tcPr marL="110447" marR="110447"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rtl="0">
                        <a:lnSpc>
                          <a:spcPct val="100000"/>
                        </a:lnSpc>
                        <a:spcBef>
                          <a:spcPct val="30000"/>
                        </a:spcBef>
                        <a:spcAft>
                          <a:spcPct val="0"/>
                        </a:spcAft>
                        <a:buFont typeface="Wingdings" pitchFamily="2" charset="2"/>
                        <a:buNone/>
                      </a:pPr>
                      <a:r>
                        <a:rPr lang="de-DE" sz="1600" b="0" i="0" u="none" strike="noStrike" cap="none" baseline="0" dirty="0">
                          <a:solidFill>
                            <a:schemeClr val="tx1"/>
                          </a:solidFill>
                          <a:latin typeface="+mn-lt"/>
                        </a:rPr>
                        <a:t>Ende 2018</a:t>
                      </a:r>
                      <a:r>
                        <a:rPr kumimoji="0" lang="de-DE" sz="1600" b="0" i="0" u="none" strike="noStrike" cap="none" normalizeH="0" baseline="0" dirty="0">
                          <a:ln>
                            <a:noFill/>
                          </a:ln>
                          <a:solidFill>
                            <a:schemeClr val="tx1"/>
                          </a:solidFill>
                          <a:effectLst/>
                          <a:latin typeface="+mn-lt"/>
                        </a:rPr>
                        <a:t> wurden € </a:t>
                      </a:r>
                      <a:r>
                        <a:rPr lang="de-DE" sz="1600" b="0" cap="none" dirty="0">
                          <a:solidFill>
                            <a:schemeClr val="tx1"/>
                          </a:solidFill>
                          <a:latin typeface="Century Gothic" panose="020F0302020204030204"/>
                          <a:cs typeface="Arial" charset="0"/>
                        </a:rPr>
                        <a:t>14.390,60 </a:t>
                      </a:r>
                      <a:r>
                        <a:rPr kumimoji="0" lang="de-DE" sz="1600" b="0" i="0" u="none" strike="noStrike" cap="none" normalizeH="0" baseline="0" dirty="0">
                          <a:ln>
                            <a:noFill/>
                          </a:ln>
                          <a:solidFill>
                            <a:schemeClr val="tx1"/>
                          </a:solidFill>
                          <a:effectLst/>
                          <a:latin typeface="+mn-lt"/>
                        </a:rPr>
                        <a:t>an den SOS Kinderdorf e.V. übergeben</a:t>
                      </a:r>
                    </a:p>
                  </a:txBody>
                  <a:tcPr marL="110447" marR="110447"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68806974"/>
                  </a:ext>
                </a:extLst>
              </a:tr>
            </a:tbl>
          </a:graphicData>
        </a:graphic>
      </p:graphicFrame>
    </p:spTree>
    <p:extLst>
      <p:ext uri="{BB962C8B-B14F-4D97-AF65-F5344CB8AC3E}">
        <p14:creationId xmlns:p14="http://schemas.microsoft.com/office/powerpoint/2010/main" val="756620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83199" y="312025"/>
            <a:ext cx="11040475" cy="511200"/>
          </a:xfrm>
        </p:spPr>
        <p:txBody>
          <a:bodyPr/>
          <a:lstStyle/>
          <a:p>
            <a:r>
              <a:rPr lang="de-DE" dirty="0"/>
              <a:t>Ergebnisse und Kennzahlen</a:t>
            </a:r>
            <a:endParaRPr lang="en-GB" sz="2600" b="1" dirty="0"/>
          </a:p>
        </p:txBody>
      </p:sp>
      <p:sp>
        <p:nvSpPr>
          <p:cNvPr id="8" name="Text Placeholder 5"/>
          <p:cNvSpPr>
            <a:spLocks noGrp="1"/>
          </p:cNvSpPr>
          <p:nvPr>
            <p:ph type="body" sz="quarter" idx="13"/>
          </p:nvPr>
        </p:nvSpPr>
        <p:spPr>
          <a:xfrm>
            <a:off x="583200" y="792000"/>
            <a:ext cx="11041728" cy="424800"/>
          </a:xfrm>
        </p:spPr>
        <p:txBody>
          <a:bodyPr/>
          <a:lstStyle/>
          <a:p>
            <a:r>
              <a:rPr lang="en-GB" sz="1600" b="1" cap="none" dirty="0" err="1">
                <a:solidFill>
                  <a:schemeClr val="tx1"/>
                </a:solidFill>
                <a:latin typeface="Century Gothic (Textkörper)"/>
              </a:rPr>
              <a:t>Arbeitsnormen</a:t>
            </a:r>
            <a:endParaRPr lang="en-GB" sz="1300" b="1" cap="none" dirty="0">
              <a:solidFill>
                <a:schemeClr val="tx1"/>
              </a:solidFill>
              <a:latin typeface="Century Gothic (Textkörper)"/>
            </a:endParaRPr>
          </a:p>
        </p:txBody>
      </p:sp>
      <p:sp>
        <p:nvSpPr>
          <p:cNvPr id="11"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2"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28</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graphicFrame>
        <p:nvGraphicFramePr>
          <p:cNvPr id="7" name="Group 74">
            <a:extLst>
              <a:ext uri="{FF2B5EF4-FFF2-40B4-BE49-F238E27FC236}">
                <a16:creationId xmlns:a16="http://schemas.microsoft.com/office/drawing/2014/main" id="{CE9B3A7A-ACB1-4D92-92D8-5E7315529AAE}"/>
              </a:ext>
            </a:extLst>
          </p:cNvPr>
          <p:cNvGraphicFramePr>
            <a:graphicFrameLocks/>
          </p:cNvGraphicFramePr>
          <p:nvPr>
            <p:extLst>
              <p:ext uri="{D42A27DB-BD31-4B8C-83A1-F6EECF244321}">
                <p14:modId xmlns:p14="http://schemas.microsoft.com/office/powerpoint/2010/main" val="3640779740"/>
              </p:ext>
            </p:extLst>
          </p:nvPr>
        </p:nvGraphicFramePr>
        <p:xfrm>
          <a:off x="605697" y="1216800"/>
          <a:ext cx="11287112" cy="2310384"/>
        </p:xfrm>
        <a:graphic>
          <a:graphicData uri="http://schemas.openxmlformats.org/drawingml/2006/table">
            <a:tbl>
              <a:tblPr/>
              <a:tblGrid>
                <a:gridCol w="4814466">
                  <a:extLst>
                    <a:ext uri="{9D8B030D-6E8A-4147-A177-3AD203B41FA5}">
                      <a16:colId xmlns:a16="http://schemas.microsoft.com/office/drawing/2014/main" val="20000"/>
                    </a:ext>
                  </a:extLst>
                </a:gridCol>
                <a:gridCol w="6472646">
                  <a:extLst>
                    <a:ext uri="{9D8B030D-6E8A-4147-A177-3AD203B41FA5}">
                      <a16:colId xmlns:a16="http://schemas.microsoft.com/office/drawing/2014/main" val="20001"/>
                    </a:ext>
                  </a:extLst>
                </a:gridCol>
              </a:tblGrid>
              <a:tr h="230914">
                <a:tc>
                  <a:txBody>
                    <a:bodyPr/>
                    <a:lstStyle/>
                    <a:p>
                      <a:pPr marL="0" marR="0" lvl="0" indent="0" algn="l" defTabSz="227013" rtl="0" eaLnBrk="0" fontAlgn="base" latinLnBrk="0" hangingPunct="0">
                        <a:lnSpc>
                          <a:spcPct val="100000"/>
                        </a:lnSpc>
                        <a:spcBef>
                          <a:spcPts val="0"/>
                        </a:spcBef>
                        <a:spcAft>
                          <a:spcPct val="0"/>
                        </a:spcAft>
                        <a:buClr>
                          <a:srgbClr val="004F97"/>
                        </a:buClr>
                        <a:buSzPct val="110000"/>
                        <a:buFont typeface="Wingdings" pitchFamily="2" charset="2"/>
                        <a:buNone/>
                        <a:tabLst/>
                      </a:pPr>
                      <a:r>
                        <a:rPr kumimoji="0" lang="de-DE" sz="1800" b="1" i="0" u="none" strike="noStrike" cap="none" normalizeH="0" baseline="0" dirty="0">
                          <a:ln>
                            <a:noFill/>
                          </a:ln>
                          <a:solidFill>
                            <a:srgbClr val="006AB3"/>
                          </a:solidFill>
                          <a:effectLst/>
                          <a:latin typeface="+mn-lt"/>
                        </a:rPr>
                        <a:t>Prinzip 3 - 6</a:t>
                      </a: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227013" rtl="0" eaLnBrk="0" fontAlgn="base" latinLnBrk="0" hangingPunct="0">
                        <a:lnSpc>
                          <a:spcPct val="100000"/>
                        </a:lnSpc>
                        <a:spcBef>
                          <a:spcPct val="30000"/>
                        </a:spcBef>
                        <a:spcAft>
                          <a:spcPct val="0"/>
                        </a:spcAft>
                        <a:buClr>
                          <a:srgbClr val="004F97"/>
                        </a:buClr>
                        <a:buSzPct val="110000"/>
                        <a:buFont typeface="Wingdings" pitchFamily="2" charset="2"/>
                        <a:buNone/>
                        <a:tabLst/>
                      </a:pPr>
                      <a:endParaRPr kumimoji="0" lang="de-DE" sz="1800" b="0" i="0" u="none" strike="noStrike" cap="none" normalizeH="0" baseline="0" dirty="0">
                        <a:ln>
                          <a:noFill/>
                        </a:ln>
                        <a:solidFill>
                          <a:srgbClr val="004F97"/>
                        </a:solidFill>
                        <a:effectLst/>
                        <a:latin typeface="+mn-lt"/>
                      </a:endParaRP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37688">
                <a:tc>
                  <a:txBody>
                    <a:bodyPr/>
                    <a:lstStyle/>
                    <a:p>
                      <a:pPr marL="0" marR="0" lvl="0" indent="0" algn="l" defTabSz="227013" rtl="0" eaLnBrk="0" fontAlgn="base" latinLnBrk="0" hangingPunct="0">
                        <a:lnSpc>
                          <a:spcPct val="100000"/>
                        </a:lnSpc>
                        <a:spcBef>
                          <a:spcPts val="0"/>
                        </a:spcBef>
                        <a:spcAft>
                          <a:spcPct val="0"/>
                        </a:spcAft>
                        <a:buClr>
                          <a:srgbClr val="004F97"/>
                        </a:buClr>
                        <a:buSzPct val="110000"/>
                        <a:buFont typeface="Wingdings" pitchFamily="2" charset="2"/>
                        <a:buNone/>
                        <a:tabLst/>
                      </a:pPr>
                      <a:r>
                        <a:rPr kumimoji="0" lang="de-DE" sz="1800" b="1" i="0" u="none" strike="noStrike" cap="none" normalizeH="0" baseline="0" dirty="0">
                          <a:ln>
                            <a:noFill/>
                          </a:ln>
                          <a:solidFill>
                            <a:srgbClr val="004F97"/>
                          </a:solidFill>
                          <a:effectLst/>
                          <a:latin typeface="+mn-lt"/>
                        </a:rPr>
                        <a:t>Rexel Germany </a:t>
                      </a:r>
                      <a:br>
                        <a:rPr kumimoji="0" lang="de-DE" sz="1800" b="1" i="0" u="none" strike="noStrike" cap="none" normalizeH="0" baseline="0" dirty="0">
                          <a:ln>
                            <a:noFill/>
                          </a:ln>
                          <a:solidFill>
                            <a:srgbClr val="004F97"/>
                          </a:solidFill>
                          <a:effectLst/>
                          <a:latin typeface="+mn-lt"/>
                        </a:rPr>
                      </a:br>
                      <a:r>
                        <a:rPr kumimoji="0" lang="de-DE" sz="1800" b="1" i="0" u="none" strike="noStrike" cap="none" normalizeH="0" baseline="0" dirty="0">
                          <a:ln>
                            <a:noFill/>
                          </a:ln>
                          <a:solidFill>
                            <a:srgbClr val="004F97"/>
                          </a:solidFill>
                          <a:effectLst/>
                          <a:latin typeface="+mn-lt"/>
                        </a:rPr>
                        <a:t>Maßnahmen:</a:t>
                      </a: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227013" rtl="0" eaLnBrk="0" fontAlgn="base" latinLnBrk="0" hangingPunct="0">
                        <a:lnSpc>
                          <a:spcPct val="100000"/>
                        </a:lnSpc>
                        <a:spcBef>
                          <a:spcPct val="30000"/>
                        </a:spcBef>
                        <a:spcAft>
                          <a:spcPct val="0"/>
                        </a:spcAft>
                        <a:buClr>
                          <a:srgbClr val="004F97"/>
                        </a:buClr>
                        <a:buSzPct val="110000"/>
                        <a:buFont typeface="Wingdings" pitchFamily="2" charset="2"/>
                        <a:buNone/>
                        <a:tabLst/>
                      </a:pPr>
                      <a:r>
                        <a:rPr kumimoji="0" lang="de-DE" sz="1800" b="1" i="0" u="none" strike="noStrike" cap="none" normalizeH="0" baseline="0" dirty="0">
                          <a:ln>
                            <a:noFill/>
                          </a:ln>
                          <a:solidFill>
                            <a:srgbClr val="004F97"/>
                          </a:solidFill>
                          <a:effectLst/>
                          <a:latin typeface="+mn-lt"/>
                        </a:rPr>
                        <a:t>Ergebnisse und Kennzahlen:</a:t>
                      </a: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0">
                <a:tc>
                  <a:txBody>
                    <a:bodyPr/>
                    <a:lstStyle/>
                    <a:p>
                      <a:pPr marL="0" marR="0" lvl="0" indent="0" algn="l" defTabSz="227013" rtl="0" eaLnBrk="0" fontAlgn="base" latinLnBrk="0" hangingPunct="0">
                        <a:lnSpc>
                          <a:spcPct val="100000"/>
                        </a:lnSpc>
                        <a:spcBef>
                          <a:spcPct val="30000"/>
                        </a:spcBef>
                        <a:spcAft>
                          <a:spcPct val="0"/>
                        </a:spcAft>
                        <a:buClr>
                          <a:srgbClr val="004F97"/>
                        </a:buClr>
                        <a:buSzPct val="110000"/>
                        <a:buFont typeface="Wingdings" pitchFamily="2" charset="2"/>
                        <a:buNone/>
                        <a:tabLst/>
                      </a:pPr>
                      <a:r>
                        <a:rPr kumimoji="0" lang="de-DE" sz="1600" b="0" i="0" u="none" strike="noStrike" cap="none" normalizeH="0" baseline="0" dirty="0">
                          <a:ln>
                            <a:noFill/>
                          </a:ln>
                          <a:solidFill>
                            <a:schemeClr val="tx1"/>
                          </a:solidFill>
                          <a:effectLst/>
                          <a:latin typeface="+mn-lt"/>
                        </a:rPr>
                        <a:t>Ausbildung</a:t>
                      </a: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rtl="0">
                        <a:lnSpc>
                          <a:spcPct val="100000"/>
                        </a:lnSpc>
                        <a:spcBef>
                          <a:spcPct val="30000"/>
                        </a:spcBef>
                        <a:spcAft>
                          <a:spcPct val="0"/>
                        </a:spcAft>
                        <a:buFont typeface="Wingdings" pitchFamily="2" charset="2"/>
                        <a:buNone/>
                      </a:pPr>
                      <a:r>
                        <a:rPr lang="de-DE" sz="1600" b="0" i="0" u="none" strike="noStrike" cap="none" baseline="0" dirty="0">
                          <a:solidFill>
                            <a:schemeClr val="tx1"/>
                          </a:solidFill>
                          <a:latin typeface="+mn-lt"/>
                          <a:cs typeface="Arial"/>
                        </a:rPr>
                        <a:t>34 Auszubildende</a:t>
                      </a:r>
                      <a:r>
                        <a:rPr kumimoji="0" lang="de-DE" sz="1600" b="0" i="0" u="none" strike="noStrike" cap="none" normalizeH="0" baseline="0" dirty="0">
                          <a:ln>
                            <a:noFill/>
                          </a:ln>
                          <a:solidFill>
                            <a:schemeClr val="tx1"/>
                          </a:solidFill>
                          <a:effectLst/>
                          <a:latin typeface="+mn-lt"/>
                          <a:cs typeface="Arial"/>
                        </a:rPr>
                        <a:t> 2019 neu eingestellt.</a:t>
                      </a:r>
                    </a:p>
                    <a:p>
                      <a:pPr marL="0" marR="0" lvl="0" indent="0" algn="l" rtl="0">
                        <a:lnSpc>
                          <a:spcPct val="100000"/>
                        </a:lnSpc>
                        <a:spcBef>
                          <a:spcPct val="30000"/>
                        </a:spcBef>
                        <a:spcAft>
                          <a:spcPct val="0"/>
                        </a:spcAft>
                        <a:buFont typeface="Wingdings" pitchFamily="2" charset="2"/>
                        <a:buNone/>
                      </a:pPr>
                      <a:r>
                        <a:rPr lang="de-DE" sz="1600" b="0" i="0" u="none" strike="noStrike" cap="none" baseline="0" dirty="0">
                          <a:solidFill>
                            <a:schemeClr val="tx1"/>
                          </a:solidFill>
                          <a:latin typeface="+mn-lt"/>
                          <a:cs typeface="Arial"/>
                        </a:rPr>
                        <a:t>23 Auszubildende</a:t>
                      </a:r>
                      <a:r>
                        <a:rPr kumimoji="0" lang="de-DE" sz="1600" b="0" i="0" u="none" strike="noStrike" cap="none" normalizeH="0" baseline="0" dirty="0">
                          <a:ln>
                            <a:noFill/>
                          </a:ln>
                          <a:solidFill>
                            <a:schemeClr val="tx1"/>
                          </a:solidFill>
                          <a:effectLst/>
                          <a:latin typeface="+mn-lt"/>
                          <a:cs typeface="Arial"/>
                        </a:rPr>
                        <a:t> haben ihre Ausbildung 2019 beendet.</a:t>
                      </a:r>
                    </a:p>
                    <a:p>
                      <a:pPr marL="0" marR="0" lvl="0" indent="0" algn="l" defTabSz="227013" rtl="0" eaLnBrk="0" fontAlgn="base" latinLnBrk="0" hangingPunct="0">
                        <a:lnSpc>
                          <a:spcPct val="100000"/>
                        </a:lnSpc>
                        <a:spcBef>
                          <a:spcPct val="30000"/>
                        </a:spcBef>
                        <a:spcAft>
                          <a:spcPct val="0"/>
                        </a:spcAft>
                        <a:buClr>
                          <a:srgbClr val="004F97"/>
                        </a:buClr>
                        <a:buSzPct val="110000"/>
                        <a:buFont typeface="Wingdings" pitchFamily="2" charset="2"/>
                        <a:buNone/>
                        <a:tabLst/>
                      </a:pPr>
                      <a:r>
                        <a:rPr kumimoji="0" lang="de-DE" sz="1600" b="0" i="0" u="none" strike="noStrike" cap="none" normalizeH="0" baseline="0" dirty="0">
                          <a:ln>
                            <a:noFill/>
                          </a:ln>
                          <a:solidFill>
                            <a:schemeClr val="tx1"/>
                          </a:solidFill>
                          <a:effectLst/>
                          <a:latin typeface="+mn-lt"/>
                          <a:cs typeface="Arial" pitchFamily="34" charset="0"/>
                        </a:rPr>
                        <a:t>Ausbildung in 7 Ausbildungsberufen.</a:t>
                      </a: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0">
                <a:tc>
                  <a:txBody>
                    <a:bodyPr/>
                    <a:lstStyle/>
                    <a:p>
                      <a:pPr marL="0" marR="0" lvl="0" indent="0" algn="l" defTabSz="227013" rtl="0" eaLnBrk="0" fontAlgn="base" latinLnBrk="0" hangingPunct="0">
                        <a:lnSpc>
                          <a:spcPct val="100000"/>
                        </a:lnSpc>
                        <a:spcBef>
                          <a:spcPct val="30000"/>
                        </a:spcBef>
                        <a:spcAft>
                          <a:spcPct val="0"/>
                        </a:spcAft>
                        <a:buClr>
                          <a:srgbClr val="004F97"/>
                        </a:buClr>
                        <a:buSzPct val="110000"/>
                        <a:buFont typeface="Wingdings" pitchFamily="2" charset="2"/>
                        <a:buNone/>
                        <a:tabLst/>
                      </a:pPr>
                      <a:r>
                        <a:rPr lang="de-DE" sz="1600" dirty="0">
                          <a:latin typeface="+mn-lt"/>
                          <a:cs typeface="Arial" panose="020B0604020202020204" pitchFamily="34" charset="0"/>
                        </a:rPr>
                        <a:t>Firmenlauf</a:t>
                      </a: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227013" rtl="0" eaLnBrk="0" fontAlgn="base" latinLnBrk="0" hangingPunct="0">
                        <a:lnSpc>
                          <a:spcPct val="100000"/>
                        </a:lnSpc>
                        <a:spcBef>
                          <a:spcPct val="30000"/>
                        </a:spcBef>
                        <a:spcAft>
                          <a:spcPct val="0"/>
                        </a:spcAft>
                        <a:buClr>
                          <a:srgbClr val="004F97"/>
                        </a:buClr>
                        <a:buSzPct val="110000"/>
                        <a:buFont typeface="Wingdings" pitchFamily="2" charset="2"/>
                        <a:buNone/>
                        <a:tabLst/>
                      </a:pPr>
                      <a:r>
                        <a:rPr kumimoji="0" lang="de-DE" sz="1600" b="0" i="0" u="none" strike="noStrike" cap="none" normalizeH="0" baseline="0" dirty="0">
                          <a:ln>
                            <a:noFill/>
                          </a:ln>
                          <a:solidFill>
                            <a:schemeClr val="tx1"/>
                          </a:solidFill>
                          <a:effectLst/>
                          <a:latin typeface="+mn-lt"/>
                          <a:cs typeface="Arial" pitchFamily="34" charset="0"/>
                        </a:rPr>
                        <a:t>Freiwillige Teilnahme </a:t>
                      </a: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39714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83199" y="312025"/>
            <a:ext cx="11040475" cy="511200"/>
          </a:xfrm>
        </p:spPr>
        <p:txBody>
          <a:bodyPr/>
          <a:lstStyle/>
          <a:p>
            <a:r>
              <a:rPr lang="de-DE" dirty="0"/>
              <a:t>Ergebnisse und Kennzahlen</a:t>
            </a:r>
            <a:endParaRPr lang="en-GB" sz="2600" b="1" dirty="0"/>
          </a:p>
        </p:txBody>
      </p:sp>
      <p:sp>
        <p:nvSpPr>
          <p:cNvPr id="8" name="Text Placeholder 5"/>
          <p:cNvSpPr>
            <a:spLocks noGrp="1"/>
          </p:cNvSpPr>
          <p:nvPr>
            <p:ph type="body" sz="quarter" idx="13"/>
          </p:nvPr>
        </p:nvSpPr>
        <p:spPr>
          <a:xfrm>
            <a:off x="583200" y="792000"/>
            <a:ext cx="11041728" cy="424800"/>
          </a:xfrm>
        </p:spPr>
        <p:txBody>
          <a:bodyPr/>
          <a:lstStyle/>
          <a:p>
            <a:r>
              <a:rPr lang="en-GB" sz="1600" b="1" cap="none" dirty="0" err="1">
                <a:solidFill>
                  <a:schemeClr val="tx1"/>
                </a:solidFill>
                <a:latin typeface="Century Gothic (Textkörper)"/>
              </a:rPr>
              <a:t>Umweltschutz</a:t>
            </a:r>
            <a:endParaRPr lang="en-GB" sz="1300" b="1" cap="none" dirty="0">
              <a:solidFill>
                <a:schemeClr val="tx1"/>
              </a:solidFill>
              <a:latin typeface="Century Gothic (Textkörper)"/>
            </a:endParaRPr>
          </a:p>
        </p:txBody>
      </p:sp>
      <p:sp>
        <p:nvSpPr>
          <p:cNvPr id="11"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2"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29</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graphicFrame>
        <p:nvGraphicFramePr>
          <p:cNvPr id="9" name="Group 74">
            <a:extLst>
              <a:ext uri="{FF2B5EF4-FFF2-40B4-BE49-F238E27FC236}">
                <a16:creationId xmlns:a16="http://schemas.microsoft.com/office/drawing/2014/main" id="{E6405D4E-C9B5-4AFB-8679-74D168A04658}"/>
              </a:ext>
            </a:extLst>
          </p:cNvPr>
          <p:cNvGraphicFramePr>
            <a:graphicFrameLocks/>
          </p:cNvGraphicFramePr>
          <p:nvPr>
            <p:extLst>
              <p:ext uri="{D42A27DB-BD31-4B8C-83A1-F6EECF244321}">
                <p14:modId xmlns:p14="http://schemas.microsoft.com/office/powerpoint/2010/main" val="1938934527"/>
              </p:ext>
            </p:extLst>
          </p:nvPr>
        </p:nvGraphicFramePr>
        <p:xfrm>
          <a:off x="619013" y="1303200"/>
          <a:ext cx="11260479" cy="3341677"/>
        </p:xfrm>
        <a:graphic>
          <a:graphicData uri="http://schemas.openxmlformats.org/drawingml/2006/table">
            <a:tbl>
              <a:tblPr/>
              <a:tblGrid>
                <a:gridCol w="4814466">
                  <a:extLst>
                    <a:ext uri="{9D8B030D-6E8A-4147-A177-3AD203B41FA5}">
                      <a16:colId xmlns:a16="http://schemas.microsoft.com/office/drawing/2014/main" val="20000"/>
                    </a:ext>
                  </a:extLst>
                </a:gridCol>
                <a:gridCol w="6446013">
                  <a:extLst>
                    <a:ext uri="{9D8B030D-6E8A-4147-A177-3AD203B41FA5}">
                      <a16:colId xmlns:a16="http://schemas.microsoft.com/office/drawing/2014/main" val="20001"/>
                    </a:ext>
                  </a:extLst>
                </a:gridCol>
              </a:tblGrid>
              <a:tr h="372799">
                <a:tc>
                  <a:txBody>
                    <a:bodyPr/>
                    <a:lstStyle/>
                    <a:p>
                      <a:pPr marL="0" marR="0" lvl="0" indent="0" algn="l" defTabSz="227013" rtl="0" eaLnBrk="0" fontAlgn="base" latinLnBrk="0" hangingPunct="0">
                        <a:lnSpc>
                          <a:spcPct val="100000"/>
                        </a:lnSpc>
                        <a:spcBef>
                          <a:spcPts val="0"/>
                        </a:spcBef>
                        <a:spcAft>
                          <a:spcPct val="0"/>
                        </a:spcAft>
                        <a:buClr>
                          <a:srgbClr val="004F97"/>
                        </a:buClr>
                        <a:buSzPct val="110000"/>
                        <a:buFont typeface="Wingdings" pitchFamily="2" charset="2"/>
                        <a:buNone/>
                        <a:tabLst/>
                      </a:pPr>
                      <a:r>
                        <a:rPr kumimoji="0" lang="de-DE" sz="1800" b="1" i="0" u="none" strike="noStrike" cap="none" normalizeH="0" baseline="0" dirty="0">
                          <a:ln>
                            <a:noFill/>
                          </a:ln>
                          <a:solidFill>
                            <a:srgbClr val="44A12B"/>
                          </a:solidFill>
                          <a:effectLst/>
                          <a:latin typeface="+mn-lt"/>
                        </a:rPr>
                        <a:t>Prinzip 7 - 9</a:t>
                      </a: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227013" rtl="0" eaLnBrk="0" fontAlgn="base" latinLnBrk="0" hangingPunct="0">
                        <a:lnSpc>
                          <a:spcPct val="100000"/>
                        </a:lnSpc>
                        <a:spcBef>
                          <a:spcPct val="30000"/>
                        </a:spcBef>
                        <a:spcAft>
                          <a:spcPct val="0"/>
                        </a:spcAft>
                        <a:buClr>
                          <a:srgbClr val="004F97"/>
                        </a:buClr>
                        <a:buSzPct val="110000"/>
                        <a:buFont typeface="Wingdings" pitchFamily="2" charset="2"/>
                        <a:buNone/>
                        <a:tabLst/>
                      </a:pPr>
                      <a:endParaRPr kumimoji="0" lang="de-DE" sz="1600" b="0" i="0" u="none" strike="noStrike" cap="none" normalizeH="0" baseline="0" dirty="0">
                        <a:ln>
                          <a:noFill/>
                        </a:ln>
                        <a:solidFill>
                          <a:srgbClr val="004F97"/>
                        </a:solidFill>
                        <a:effectLst/>
                        <a:latin typeface="+mn-lt"/>
                      </a:endParaRP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52398">
                <a:tc>
                  <a:txBody>
                    <a:bodyPr/>
                    <a:lstStyle/>
                    <a:p>
                      <a:pPr marL="0" marR="0" lvl="0" indent="0" algn="l" defTabSz="227013" rtl="0" eaLnBrk="0" fontAlgn="base" latinLnBrk="0" hangingPunct="0">
                        <a:lnSpc>
                          <a:spcPct val="100000"/>
                        </a:lnSpc>
                        <a:spcBef>
                          <a:spcPts val="0"/>
                        </a:spcBef>
                        <a:spcAft>
                          <a:spcPct val="0"/>
                        </a:spcAft>
                        <a:buClr>
                          <a:srgbClr val="004F97"/>
                        </a:buClr>
                        <a:buSzPct val="110000"/>
                        <a:buFont typeface="Wingdings" pitchFamily="2" charset="2"/>
                        <a:buNone/>
                        <a:tabLst/>
                      </a:pPr>
                      <a:r>
                        <a:rPr kumimoji="0" lang="de-DE" sz="1800" b="1" i="0" u="none" strike="noStrike" cap="none" normalizeH="0" baseline="0" dirty="0">
                          <a:ln>
                            <a:noFill/>
                          </a:ln>
                          <a:solidFill>
                            <a:srgbClr val="004F97"/>
                          </a:solidFill>
                          <a:effectLst/>
                          <a:latin typeface="+mn-lt"/>
                        </a:rPr>
                        <a:t>Rexel Germany </a:t>
                      </a:r>
                      <a:br>
                        <a:rPr kumimoji="0" lang="de-DE" sz="1800" b="1" i="0" u="none" strike="noStrike" cap="none" normalizeH="0" baseline="0" dirty="0">
                          <a:ln>
                            <a:noFill/>
                          </a:ln>
                          <a:solidFill>
                            <a:srgbClr val="004F97"/>
                          </a:solidFill>
                          <a:effectLst/>
                          <a:latin typeface="+mn-lt"/>
                        </a:rPr>
                      </a:br>
                      <a:r>
                        <a:rPr kumimoji="0" lang="de-DE" sz="1800" b="1" i="0" u="none" strike="noStrike" cap="none" normalizeH="0" baseline="0" dirty="0">
                          <a:ln>
                            <a:noFill/>
                          </a:ln>
                          <a:solidFill>
                            <a:srgbClr val="004F97"/>
                          </a:solidFill>
                          <a:effectLst/>
                          <a:latin typeface="+mn-lt"/>
                        </a:rPr>
                        <a:t>Maßnahmen:</a:t>
                      </a: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227013" rtl="0" eaLnBrk="0" fontAlgn="base" latinLnBrk="0" hangingPunct="0">
                        <a:lnSpc>
                          <a:spcPct val="100000"/>
                        </a:lnSpc>
                        <a:spcBef>
                          <a:spcPct val="30000"/>
                        </a:spcBef>
                        <a:spcAft>
                          <a:spcPct val="0"/>
                        </a:spcAft>
                        <a:buClr>
                          <a:srgbClr val="004F97"/>
                        </a:buClr>
                        <a:buSzPct val="110000"/>
                        <a:buFont typeface="Wingdings" pitchFamily="2" charset="2"/>
                        <a:buNone/>
                        <a:tabLst/>
                      </a:pPr>
                      <a:r>
                        <a:rPr kumimoji="0" lang="de-DE" sz="1800" b="1" i="0" u="none" strike="noStrike" cap="none" normalizeH="0" baseline="0" dirty="0">
                          <a:ln>
                            <a:noFill/>
                          </a:ln>
                          <a:solidFill>
                            <a:srgbClr val="004F97"/>
                          </a:solidFill>
                          <a:effectLst/>
                          <a:latin typeface="+mn-lt"/>
                        </a:rPr>
                        <a:t>Ergebnisse und Kennzahlen:</a:t>
                      </a: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1473">
                <a:tc>
                  <a:txBody>
                    <a:bodyPr/>
                    <a:lstStyle/>
                    <a:p>
                      <a:pPr marL="0" marR="0" lvl="0" indent="0" algn="l" defTabSz="227013" rtl="0" eaLnBrk="0" fontAlgn="base" latinLnBrk="0" hangingPunct="0">
                        <a:lnSpc>
                          <a:spcPct val="100000"/>
                        </a:lnSpc>
                        <a:spcBef>
                          <a:spcPct val="30000"/>
                        </a:spcBef>
                        <a:spcAft>
                          <a:spcPct val="0"/>
                        </a:spcAft>
                        <a:buClr>
                          <a:srgbClr val="004F97"/>
                        </a:buClr>
                        <a:buSzPct val="110000"/>
                        <a:buFont typeface="Wingdings" pitchFamily="2" charset="2"/>
                        <a:buNone/>
                        <a:tabLst/>
                        <a:defRPr/>
                      </a:pPr>
                      <a:r>
                        <a:rPr kumimoji="0" lang="de-DE" sz="1600" b="0" i="0" u="none" strike="noStrike" cap="none" normalizeH="0" baseline="0" dirty="0">
                          <a:ln>
                            <a:noFill/>
                          </a:ln>
                          <a:solidFill>
                            <a:schemeClr val="tx1"/>
                          </a:solidFill>
                          <a:effectLst/>
                          <a:latin typeface="+mn-lt"/>
                        </a:rPr>
                        <a:t>Senkung des Papierverbrauchs</a:t>
                      </a: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227013" rtl="0" eaLnBrk="0" fontAlgn="base" latinLnBrk="0" hangingPunct="0">
                        <a:lnSpc>
                          <a:spcPct val="100000"/>
                        </a:lnSpc>
                        <a:spcBef>
                          <a:spcPct val="30000"/>
                        </a:spcBef>
                        <a:spcAft>
                          <a:spcPct val="0"/>
                        </a:spcAft>
                        <a:buClr>
                          <a:srgbClr val="004F97"/>
                        </a:buClr>
                        <a:buSzPct val="110000"/>
                        <a:buFont typeface="Wingdings" pitchFamily="2" charset="2"/>
                        <a:buNone/>
                        <a:tabLst/>
                      </a:pPr>
                      <a:r>
                        <a:rPr kumimoji="0" lang="de-DE" sz="1600" b="0" i="0" u="none" strike="noStrike" cap="none" normalizeH="0" baseline="0" dirty="0">
                          <a:ln>
                            <a:noFill/>
                          </a:ln>
                          <a:solidFill>
                            <a:schemeClr val="tx1"/>
                          </a:solidFill>
                          <a:effectLst/>
                          <a:latin typeface="+mn-lt"/>
                        </a:rPr>
                        <a:t>Im Vergleich zum Vorjahr von 343 Tonnen auf </a:t>
                      </a:r>
                      <a:br>
                        <a:rPr kumimoji="0" lang="de-DE" sz="1600" b="0" i="0" u="none" strike="noStrike" cap="none" normalizeH="0" baseline="0" dirty="0">
                          <a:ln>
                            <a:noFill/>
                          </a:ln>
                          <a:solidFill>
                            <a:schemeClr val="tx1"/>
                          </a:solidFill>
                          <a:effectLst/>
                          <a:latin typeface="+mn-lt"/>
                        </a:rPr>
                      </a:br>
                      <a:r>
                        <a:rPr kumimoji="0" lang="de-DE" sz="1600" b="0" i="0" u="none" strike="noStrike" cap="none" normalizeH="0" baseline="0" dirty="0">
                          <a:ln>
                            <a:noFill/>
                          </a:ln>
                          <a:solidFill>
                            <a:schemeClr val="tx1"/>
                          </a:solidFill>
                          <a:effectLst/>
                          <a:latin typeface="+mn-lt"/>
                        </a:rPr>
                        <a:t>191 Tonnen (45%) gesunken</a:t>
                      </a: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5861">
                <a:tc>
                  <a:txBody>
                    <a:bodyPr/>
                    <a:lstStyle/>
                    <a:p>
                      <a:pPr marL="0" marR="0" lvl="0" indent="0" algn="l" defTabSz="227013" rtl="0" eaLnBrk="0" fontAlgn="base" latinLnBrk="0" hangingPunct="0">
                        <a:lnSpc>
                          <a:spcPct val="100000"/>
                        </a:lnSpc>
                        <a:spcBef>
                          <a:spcPct val="30000"/>
                        </a:spcBef>
                        <a:spcAft>
                          <a:spcPct val="0"/>
                        </a:spcAft>
                        <a:buClr>
                          <a:srgbClr val="004F97"/>
                        </a:buClr>
                        <a:buSzPct val="110000"/>
                        <a:buFont typeface="Wingdings" pitchFamily="2" charset="2"/>
                        <a:buNone/>
                        <a:tabLst/>
                        <a:defRPr/>
                      </a:pPr>
                      <a:r>
                        <a:rPr kumimoji="0" lang="de-DE" sz="1600" b="0" i="0" u="none" strike="noStrike" cap="none" normalizeH="0" baseline="0" dirty="0">
                          <a:ln>
                            <a:noFill/>
                          </a:ln>
                          <a:solidFill>
                            <a:schemeClr val="tx1"/>
                          </a:solidFill>
                          <a:effectLst/>
                          <a:latin typeface="+mn-lt"/>
                        </a:rPr>
                        <a:t>Senkung des Energieverbrauchs</a:t>
                      </a: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227013" rtl="0" eaLnBrk="0" fontAlgn="base" latinLnBrk="0" hangingPunct="0">
                        <a:lnSpc>
                          <a:spcPct val="100000"/>
                        </a:lnSpc>
                        <a:spcBef>
                          <a:spcPct val="30000"/>
                        </a:spcBef>
                        <a:spcAft>
                          <a:spcPct val="0"/>
                        </a:spcAft>
                        <a:buClr>
                          <a:srgbClr val="004F97"/>
                        </a:buClr>
                        <a:buSzPct val="110000"/>
                        <a:buFont typeface="Wingdings" pitchFamily="2" charset="2"/>
                        <a:buNone/>
                        <a:tabLst/>
                        <a:defRPr/>
                      </a:pPr>
                      <a:r>
                        <a:rPr kumimoji="0" lang="de-DE" sz="1600" b="0" i="0" u="none" strike="noStrike" cap="none" normalizeH="0" baseline="0" dirty="0">
                          <a:ln>
                            <a:noFill/>
                          </a:ln>
                          <a:solidFill>
                            <a:schemeClr val="tx1"/>
                          </a:solidFill>
                          <a:effectLst/>
                          <a:latin typeface="+mn-lt"/>
                        </a:rPr>
                        <a:t>Im Vergleich zum Vorjahr von 18,3 Mio. kWh auf </a:t>
                      </a:r>
                      <a:br>
                        <a:rPr kumimoji="0" lang="de-DE" sz="1600" b="0" i="0" u="none" strike="noStrike" cap="none" normalizeH="0" baseline="0" dirty="0">
                          <a:ln>
                            <a:noFill/>
                          </a:ln>
                          <a:solidFill>
                            <a:schemeClr val="tx1"/>
                          </a:solidFill>
                          <a:effectLst/>
                          <a:latin typeface="+mn-lt"/>
                        </a:rPr>
                      </a:br>
                      <a:r>
                        <a:rPr kumimoji="0" lang="de-DE" sz="1600" b="0" i="0" u="none" strike="noStrike" cap="none" normalizeH="0" baseline="0" dirty="0">
                          <a:ln>
                            <a:noFill/>
                          </a:ln>
                          <a:solidFill>
                            <a:schemeClr val="tx1"/>
                          </a:solidFill>
                          <a:effectLst/>
                          <a:latin typeface="+mn-lt"/>
                        </a:rPr>
                        <a:t>16,8 Mio. kWh (9 %) gesunken</a:t>
                      </a: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5861">
                <a:tc>
                  <a:txBody>
                    <a:bodyPr/>
                    <a:lstStyle/>
                    <a:p>
                      <a:pPr marL="0" marR="0" lvl="0" indent="0" algn="l" defTabSz="227013" rtl="0" eaLnBrk="0" fontAlgn="base" latinLnBrk="0" hangingPunct="0">
                        <a:lnSpc>
                          <a:spcPct val="100000"/>
                        </a:lnSpc>
                        <a:spcBef>
                          <a:spcPct val="30000"/>
                        </a:spcBef>
                        <a:spcAft>
                          <a:spcPct val="0"/>
                        </a:spcAft>
                        <a:buClr>
                          <a:srgbClr val="004F97"/>
                        </a:buClr>
                        <a:buSzPct val="110000"/>
                        <a:buFont typeface="Wingdings" pitchFamily="2" charset="2"/>
                        <a:buNone/>
                        <a:tabLst/>
                        <a:defRPr/>
                      </a:pPr>
                      <a:r>
                        <a:rPr kumimoji="0" lang="de-DE" sz="1600" b="0" i="0" u="none" strike="noStrike" cap="none" normalizeH="0" baseline="0" dirty="0">
                          <a:ln>
                            <a:noFill/>
                          </a:ln>
                          <a:solidFill>
                            <a:schemeClr val="tx1"/>
                          </a:solidFill>
                          <a:effectLst/>
                          <a:latin typeface="+mn-lt"/>
                        </a:rPr>
                        <a:t>Senkung des Verpackungsverbrauchs </a:t>
                      </a: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227013" rtl="0" eaLnBrk="0" fontAlgn="base" latinLnBrk="0" hangingPunct="0">
                        <a:lnSpc>
                          <a:spcPct val="100000"/>
                        </a:lnSpc>
                        <a:spcBef>
                          <a:spcPct val="30000"/>
                        </a:spcBef>
                        <a:spcAft>
                          <a:spcPct val="0"/>
                        </a:spcAft>
                        <a:buClr>
                          <a:srgbClr val="004F97"/>
                        </a:buClr>
                        <a:buSzPct val="110000"/>
                        <a:buFont typeface="Wingdings" pitchFamily="2" charset="2"/>
                        <a:buNone/>
                        <a:tabLst/>
                        <a:defRPr/>
                      </a:pPr>
                      <a:r>
                        <a:rPr kumimoji="0" lang="de-DE" sz="1600" b="0" i="0" u="none" strike="noStrike" cap="none" normalizeH="0" baseline="0" dirty="0">
                          <a:ln>
                            <a:noFill/>
                          </a:ln>
                          <a:solidFill>
                            <a:schemeClr val="tx1"/>
                          </a:solidFill>
                          <a:effectLst/>
                          <a:latin typeface="+mn-lt"/>
                        </a:rPr>
                        <a:t>Im Vergleich zum Vorjahr von 712 Tonnen auf </a:t>
                      </a:r>
                      <a:br>
                        <a:rPr kumimoji="0" lang="de-DE" sz="1600" b="0" i="0" u="none" strike="noStrike" cap="none" normalizeH="0" baseline="0" dirty="0">
                          <a:ln>
                            <a:noFill/>
                          </a:ln>
                          <a:solidFill>
                            <a:schemeClr val="tx1"/>
                          </a:solidFill>
                          <a:effectLst/>
                          <a:latin typeface="+mn-lt"/>
                        </a:rPr>
                      </a:br>
                      <a:r>
                        <a:rPr kumimoji="0" lang="de-DE" sz="1600" b="0" i="0" u="none" strike="noStrike" cap="none" normalizeH="0" baseline="0" dirty="0">
                          <a:ln>
                            <a:noFill/>
                          </a:ln>
                          <a:solidFill>
                            <a:schemeClr val="tx1"/>
                          </a:solidFill>
                          <a:effectLst/>
                          <a:latin typeface="+mn-lt"/>
                        </a:rPr>
                        <a:t>610 Tonnen (15%) gesunken</a:t>
                      </a: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11843363"/>
                  </a:ext>
                </a:extLst>
              </a:tr>
              <a:tr h="475861">
                <a:tc>
                  <a:txBody>
                    <a:bodyPr/>
                    <a:lstStyle/>
                    <a:p>
                      <a:pPr marL="0" marR="0" lvl="0" indent="0" algn="l" defTabSz="227013" rtl="0" eaLnBrk="0" fontAlgn="base" latinLnBrk="0" hangingPunct="0">
                        <a:lnSpc>
                          <a:spcPct val="100000"/>
                        </a:lnSpc>
                        <a:spcBef>
                          <a:spcPct val="30000"/>
                        </a:spcBef>
                        <a:spcAft>
                          <a:spcPct val="0"/>
                        </a:spcAft>
                        <a:buClr>
                          <a:srgbClr val="004F97"/>
                        </a:buClr>
                        <a:buSzPct val="110000"/>
                        <a:buFont typeface="Wingdings" pitchFamily="2" charset="2"/>
                        <a:buNone/>
                        <a:tabLst/>
                        <a:defRPr/>
                      </a:pPr>
                      <a:r>
                        <a:rPr kumimoji="0" lang="de-DE" sz="1600" b="0" i="0" u="none" strike="noStrike" kern="1200" cap="none" normalizeH="0" baseline="0" dirty="0">
                          <a:ln>
                            <a:noFill/>
                          </a:ln>
                          <a:solidFill>
                            <a:schemeClr val="tx1"/>
                          </a:solidFill>
                          <a:effectLst/>
                          <a:latin typeface="+mn-lt"/>
                          <a:ea typeface="+mn-ea"/>
                          <a:cs typeface="+mn-cs"/>
                        </a:rPr>
                        <a:t>Reduzierung der Kohlenstoffdioxid-Emissionen</a:t>
                      </a: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227013" rtl="0" eaLnBrk="0" fontAlgn="base" latinLnBrk="0" hangingPunct="0">
                        <a:lnSpc>
                          <a:spcPct val="100000"/>
                        </a:lnSpc>
                        <a:spcBef>
                          <a:spcPct val="30000"/>
                        </a:spcBef>
                        <a:spcAft>
                          <a:spcPct val="0"/>
                        </a:spcAft>
                        <a:buClr>
                          <a:srgbClr val="004F97"/>
                        </a:buClr>
                        <a:buSzPct val="110000"/>
                        <a:buFont typeface="Wingdings" pitchFamily="2" charset="2"/>
                        <a:buNone/>
                        <a:tabLst/>
                        <a:defRPr/>
                      </a:pPr>
                      <a:r>
                        <a:rPr kumimoji="0" lang="de-DE" sz="1600" b="0" i="0" u="none" strike="noStrike" cap="none" normalizeH="0" baseline="0" dirty="0">
                          <a:ln>
                            <a:noFill/>
                          </a:ln>
                          <a:solidFill>
                            <a:schemeClr val="tx1"/>
                          </a:solidFill>
                          <a:effectLst/>
                          <a:latin typeface="+mn-lt"/>
                        </a:rPr>
                        <a:t>Im Vergleich zum Vorjahr von 2.674 Tonnen CO2 auf </a:t>
                      </a:r>
                      <a:br>
                        <a:rPr kumimoji="0" lang="de-DE" sz="1600" b="0" i="0" u="none" strike="noStrike" cap="none" normalizeH="0" baseline="0" dirty="0">
                          <a:ln>
                            <a:noFill/>
                          </a:ln>
                          <a:solidFill>
                            <a:schemeClr val="tx1"/>
                          </a:solidFill>
                          <a:effectLst/>
                          <a:latin typeface="+mn-lt"/>
                        </a:rPr>
                      </a:br>
                      <a:r>
                        <a:rPr kumimoji="0" lang="de-DE" sz="1600" b="0" i="0" u="none" strike="noStrike" cap="none" normalizeH="0" baseline="0" dirty="0">
                          <a:ln>
                            <a:noFill/>
                          </a:ln>
                          <a:solidFill>
                            <a:schemeClr val="tx1"/>
                          </a:solidFill>
                          <a:effectLst/>
                          <a:latin typeface="+mn-lt"/>
                        </a:rPr>
                        <a:t>2.334 Tonnen CO2 (13%) gesunken</a:t>
                      </a: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92260410"/>
                  </a:ext>
                </a:extLst>
              </a:tr>
            </a:tbl>
          </a:graphicData>
        </a:graphic>
      </p:graphicFrame>
    </p:spTree>
    <p:extLst>
      <p:ext uri="{BB962C8B-B14F-4D97-AF65-F5344CB8AC3E}">
        <p14:creationId xmlns:p14="http://schemas.microsoft.com/office/powerpoint/2010/main" val="667222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58400" y="1172919"/>
            <a:ext cx="853200" cy="720000"/>
          </a:xfrm>
        </p:spPr>
        <p:txBody>
          <a:bodyPr/>
          <a:lstStyle/>
          <a:p>
            <a:r>
              <a:rPr lang="en-GB" dirty="0">
                <a:solidFill>
                  <a:schemeClr val="tx2"/>
                </a:solidFill>
              </a:rPr>
              <a:t>1</a:t>
            </a:r>
          </a:p>
        </p:txBody>
      </p:sp>
      <p:sp>
        <p:nvSpPr>
          <p:cNvPr id="3" name="Text Placeholder 2"/>
          <p:cNvSpPr>
            <a:spLocks noGrp="1"/>
          </p:cNvSpPr>
          <p:nvPr>
            <p:ph type="body" sz="quarter" idx="11"/>
          </p:nvPr>
        </p:nvSpPr>
        <p:spPr>
          <a:xfrm>
            <a:off x="1058400" y="1936119"/>
            <a:ext cx="853200" cy="720000"/>
          </a:xfrm>
        </p:spPr>
        <p:txBody>
          <a:bodyPr/>
          <a:lstStyle/>
          <a:p>
            <a:r>
              <a:rPr lang="en-GB" dirty="0">
                <a:solidFill>
                  <a:schemeClr val="tx2"/>
                </a:solidFill>
              </a:rPr>
              <a:t>2</a:t>
            </a:r>
          </a:p>
        </p:txBody>
      </p:sp>
      <p:sp>
        <p:nvSpPr>
          <p:cNvPr id="4" name="Text Placeholder 3"/>
          <p:cNvSpPr>
            <a:spLocks noGrp="1"/>
          </p:cNvSpPr>
          <p:nvPr>
            <p:ph type="body" sz="quarter" idx="12"/>
          </p:nvPr>
        </p:nvSpPr>
        <p:spPr>
          <a:xfrm>
            <a:off x="1058400" y="2647058"/>
            <a:ext cx="853200" cy="720000"/>
          </a:xfrm>
        </p:spPr>
        <p:txBody>
          <a:bodyPr/>
          <a:lstStyle/>
          <a:p>
            <a:r>
              <a:rPr lang="en-GB" dirty="0">
                <a:solidFill>
                  <a:schemeClr val="tx2"/>
                </a:solidFill>
              </a:rPr>
              <a:t>3</a:t>
            </a:r>
          </a:p>
        </p:txBody>
      </p:sp>
      <p:sp>
        <p:nvSpPr>
          <p:cNvPr id="5" name="Text Placeholder 4"/>
          <p:cNvSpPr>
            <a:spLocks noGrp="1"/>
          </p:cNvSpPr>
          <p:nvPr>
            <p:ph type="body" sz="quarter" idx="13"/>
          </p:nvPr>
        </p:nvSpPr>
        <p:spPr>
          <a:xfrm>
            <a:off x="1058400" y="3357997"/>
            <a:ext cx="853200" cy="720000"/>
          </a:xfrm>
        </p:spPr>
        <p:txBody>
          <a:bodyPr/>
          <a:lstStyle/>
          <a:p>
            <a:r>
              <a:rPr lang="en-GB" dirty="0">
                <a:solidFill>
                  <a:schemeClr val="tx2"/>
                </a:solidFill>
              </a:rPr>
              <a:t>4</a:t>
            </a:r>
          </a:p>
        </p:txBody>
      </p:sp>
      <p:sp>
        <p:nvSpPr>
          <p:cNvPr id="6" name="Text Placeholder 5"/>
          <p:cNvSpPr>
            <a:spLocks noGrp="1"/>
          </p:cNvSpPr>
          <p:nvPr>
            <p:ph type="body" sz="quarter" idx="14"/>
          </p:nvPr>
        </p:nvSpPr>
        <p:spPr>
          <a:xfrm>
            <a:off x="1058400" y="4059875"/>
            <a:ext cx="853200" cy="720000"/>
          </a:xfrm>
        </p:spPr>
        <p:txBody>
          <a:bodyPr/>
          <a:lstStyle/>
          <a:p>
            <a:r>
              <a:rPr lang="en-GB" dirty="0">
                <a:solidFill>
                  <a:schemeClr val="tx2"/>
                </a:solidFill>
              </a:rPr>
              <a:t>5</a:t>
            </a:r>
          </a:p>
        </p:txBody>
      </p:sp>
      <p:sp>
        <p:nvSpPr>
          <p:cNvPr id="7" name="Text Placeholder 6"/>
          <p:cNvSpPr>
            <a:spLocks noGrp="1"/>
          </p:cNvSpPr>
          <p:nvPr>
            <p:ph type="body" sz="quarter" idx="15"/>
          </p:nvPr>
        </p:nvSpPr>
        <p:spPr>
          <a:xfrm>
            <a:off x="1058400" y="4712707"/>
            <a:ext cx="853200" cy="720000"/>
          </a:xfrm>
        </p:spPr>
        <p:txBody>
          <a:bodyPr/>
          <a:lstStyle/>
          <a:p>
            <a:r>
              <a:rPr lang="en-GB" dirty="0">
                <a:solidFill>
                  <a:schemeClr val="tx2"/>
                </a:solidFill>
              </a:rPr>
              <a:t>6</a:t>
            </a:r>
          </a:p>
        </p:txBody>
      </p:sp>
      <p:sp>
        <p:nvSpPr>
          <p:cNvPr id="8" name="Text Placeholder 7"/>
          <p:cNvSpPr>
            <a:spLocks noGrp="1"/>
          </p:cNvSpPr>
          <p:nvPr>
            <p:ph type="body" sz="quarter" idx="16"/>
          </p:nvPr>
        </p:nvSpPr>
        <p:spPr/>
        <p:txBody>
          <a:bodyPr/>
          <a:lstStyle/>
          <a:p>
            <a:r>
              <a:rPr lang="de-DE" dirty="0"/>
              <a:t>Unterstützungserklärung			 4</a:t>
            </a:r>
          </a:p>
        </p:txBody>
      </p:sp>
      <p:sp>
        <p:nvSpPr>
          <p:cNvPr id="14" name="Textplatzhalter 13"/>
          <p:cNvSpPr>
            <a:spLocks noGrp="1"/>
          </p:cNvSpPr>
          <p:nvPr>
            <p:ph type="body" sz="quarter" idx="17"/>
          </p:nvPr>
        </p:nvSpPr>
        <p:spPr>
          <a:xfrm>
            <a:off x="2159999" y="2124530"/>
            <a:ext cx="9463676" cy="349200"/>
          </a:xfrm>
        </p:spPr>
        <p:txBody>
          <a:bodyPr/>
          <a:lstStyle/>
          <a:p>
            <a:r>
              <a:rPr lang="de-DE" dirty="0"/>
              <a:t>Über Rexel Germany				 7</a:t>
            </a:r>
          </a:p>
        </p:txBody>
      </p:sp>
      <p:sp>
        <p:nvSpPr>
          <p:cNvPr id="15" name="Textplatzhalter 14"/>
          <p:cNvSpPr>
            <a:spLocks noGrp="1"/>
          </p:cNvSpPr>
          <p:nvPr>
            <p:ph type="body" sz="quarter" idx="18"/>
          </p:nvPr>
        </p:nvSpPr>
        <p:spPr>
          <a:xfrm>
            <a:off x="2159999" y="2837860"/>
            <a:ext cx="9463676" cy="349200"/>
          </a:xfrm>
        </p:spPr>
        <p:txBody>
          <a:bodyPr/>
          <a:lstStyle/>
          <a:p>
            <a:r>
              <a:rPr lang="de-DE" dirty="0"/>
              <a:t>Menschenrechte					11</a:t>
            </a:r>
          </a:p>
        </p:txBody>
      </p:sp>
      <p:sp>
        <p:nvSpPr>
          <p:cNvPr id="16" name="Textplatzhalter 15"/>
          <p:cNvSpPr>
            <a:spLocks noGrp="1"/>
          </p:cNvSpPr>
          <p:nvPr>
            <p:ph type="body" sz="quarter" idx="19"/>
          </p:nvPr>
        </p:nvSpPr>
        <p:spPr>
          <a:xfrm>
            <a:off x="2159999" y="3551190"/>
            <a:ext cx="9463676" cy="349200"/>
          </a:xfrm>
        </p:spPr>
        <p:txBody>
          <a:bodyPr/>
          <a:lstStyle/>
          <a:p>
            <a:r>
              <a:rPr lang="de-DE" dirty="0"/>
              <a:t>Arbeitsnormen					14			</a:t>
            </a:r>
          </a:p>
        </p:txBody>
      </p:sp>
      <p:sp>
        <p:nvSpPr>
          <p:cNvPr id="17" name="Textplatzhalter 16"/>
          <p:cNvSpPr>
            <a:spLocks noGrp="1"/>
          </p:cNvSpPr>
          <p:nvPr>
            <p:ph type="body" sz="quarter" idx="20"/>
          </p:nvPr>
        </p:nvSpPr>
        <p:spPr>
          <a:xfrm>
            <a:off x="2159999" y="4264029"/>
            <a:ext cx="9463676" cy="349200"/>
          </a:xfrm>
        </p:spPr>
        <p:txBody>
          <a:bodyPr/>
          <a:lstStyle/>
          <a:p>
            <a:r>
              <a:rPr lang="de-DE" dirty="0"/>
              <a:t>Umweltschutz					19</a:t>
            </a:r>
          </a:p>
        </p:txBody>
      </p:sp>
      <p:sp>
        <p:nvSpPr>
          <p:cNvPr id="18" name="Textplatzhalter 17"/>
          <p:cNvSpPr>
            <a:spLocks noGrp="1"/>
          </p:cNvSpPr>
          <p:nvPr>
            <p:ph type="body" sz="quarter" idx="21"/>
          </p:nvPr>
        </p:nvSpPr>
        <p:spPr>
          <a:xfrm>
            <a:off x="2159999" y="4976868"/>
            <a:ext cx="9463676" cy="349200"/>
          </a:xfrm>
        </p:spPr>
        <p:txBody>
          <a:bodyPr/>
          <a:lstStyle/>
          <a:p>
            <a:r>
              <a:rPr lang="de-DE" dirty="0"/>
              <a:t>Korruptionsbekämpfung			23</a:t>
            </a:r>
          </a:p>
        </p:txBody>
      </p:sp>
      <p:sp>
        <p:nvSpPr>
          <p:cNvPr id="20" name="Text Placeholder 6">
            <a:extLst>
              <a:ext uri="{FF2B5EF4-FFF2-40B4-BE49-F238E27FC236}">
                <a16:creationId xmlns:a16="http://schemas.microsoft.com/office/drawing/2014/main" id="{6420208D-F897-45CA-9A86-169BD0DEFF3B}"/>
              </a:ext>
            </a:extLst>
          </p:cNvPr>
          <p:cNvSpPr txBox="1">
            <a:spLocks/>
          </p:cNvSpPr>
          <p:nvPr/>
        </p:nvSpPr>
        <p:spPr>
          <a:xfrm>
            <a:off x="1058400" y="5432707"/>
            <a:ext cx="853200" cy="720000"/>
          </a:xfrm>
          <a:prstGeom prst="rect">
            <a:avLst/>
          </a:prstGeom>
        </p:spPr>
        <p:txBody>
          <a:bodyPr vert="horz" lIns="0" tIns="0" rIns="0" bIns="0" rtlCol="0" anchor="b" anchorCtr="0">
            <a:noAutofit/>
          </a:bodyPr>
          <a:lstStyle>
            <a:lvl1pPr marL="0" indent="0" algn="r" defTabSz="914400" rtl="0" eaLnBrk="1" latinLnBrk="0" hangingPunct="1">
              <a:lnSpc>
                <a:spcPct val="100000"/>
              </a:lnSpc>
              <a:spcBef>
                <a:spcPts val="600"/>
              </a:spcBef>
              <a:buFontTx/>
              <a:buNone/>
              <a:defRPr sz="4800" b="0" i="0" kern="1200" cap="all">
                <a:solidFill>
                  <a:schemeClr val="tx2"/>
                </a:solidFill>
                <a:latin typeface="+mn-lt"/>
                <a:ea typeface="+mn-ea"/>
                <a:cs typeface="+mn-cs"/>
              </a:defRPr>
            </a:lvl1pPr>
            <a:lvl2pPr marL="625475" indent="-357188" algn="l" defTabSz="914400" rtl="0" eaLnBrk="1" latinLnBrk="0" hangingPunct="1">
              <a:lnSpc>
                <a:spcPct val="100000"/>
              </a:lnSpc>
              <a:spcBef>
                <a:spcPts val="600"/>
              </a:spcBef>
              <a:buSzPct val="95000"/>
              <a:buFontTx/>
              <a:buBlip>
                <a:blip r:embed="rId2"/>
              </a:buBlip>
              <a:defRPr sz="1600" kern="1200">
                <a:solidFill>
                  <a:srgbClr val="1A1A1A"/>
                </a:solidFill>
                <a:latin typeface="+mn-lt"/>
                <a:ea typeface="+mn-ea"/>
                <a:cs typeface="+mn-cs"/>
              </a:defRPr>
            </a:lvl2pPr>
            <a:lvl3pPr marL="1073150" indent="-357188" algn="l" defTabSz="914400" rtl="0" eaLnBrk="1" latinLnBrk="0" hangingPunct="1">
              <a:lnSpc>
                <a:spcPct val="100000"/>
              </a:lnSpc>
              <a:spcBef>
                <a:spcPts val="600"/>
              </a:spcBef>
              <a:buSzPct val="95000"/>
              <a:buFontTx/>
              <a:buBlip>
                <a:blip r:embed="rId3"/>
              </a:buBlip>
              <a:defRPr sz="1400" kern="1200">
                <a:solidFill>
                  <a:srgbClr val="1A1A1A"/>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200" kern="1200">
                <a:solidFill>
                  <a:srgbClr val="1A1A1A"/>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200" kern="1200">
                <a:solidFill>
                  <a:srgbClr val="38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7</a:t>
            </a:r>
          </a:p>
        </p:txBody>
      </p:sp>
      <p:sp>
        <p:nvSpPr>
          <p:cNvPr id="21" name="Text Placeholder 7">
            <a:extLst>
              <a:ext uri="{FF2B5EF4-FFF2-40B4-BE49-F238E27FC236}">
                <a16:creationId xmlns:a16="http://schemas.microsoft.com/office/drawing/2014/main" id="{63F3933A-90DA-41F8-8968-131421CC1010}"/>
              </a:ext>
            </a:extLst>
          </p:cNvPr>
          <p:cNvSpPr txBox="1">
            <a:spLocks/>
          </p:cNvSpPr>
          <p:nvPr/>
        </p:nvSpPr>
        <p:spPr>
          <a:xfrm>
            <a:off x="2159999" y="5689707"/>
            <a:ext cx="9463676" cy="349200"/>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600"/>
              </a:spcBef>
              <a:buFontTx/>
              <a:buNone/>
              <a:defRPr sz="2600" b="1" i="0" kern="1200" cap="none">
                <a:solidFill>
                  <a:schemeClr val="tx1"/>
                </a:solidFill>
                <a:latin typeface="+mn-lt"/>
                <a:ea typeface="+mn-ea"/>
                <a:cs typeface="+mn-cs"/>
              </a:defRPr>
            </a:lvl1pPr>
            <a:lvl2pPr marL="625475" indent="-357188" algn="l" defTabSz="914400" rtl="0" eaLnBrk="1" latinLnBrk="0" hangingPunct="1">
              <a:lnSpc>
                <a:spcPct val="100000"/>
              </a:lnSpc>
              <a:spcBef>
                <a:spcPts val="600"/>
              </a:spcBef>
              <a:buSzPct val="95000"/>
              <a:buFontTx/>
              <a:buBlip>
                <a:blip r:embed="rId2"/>
              </a:buBlip>
              <a:defRPr sz="1600" kern="1200">
                <a:solidFill>
                  <a:srgbClr val="1A1A1A"/>
                </a:solidFill>
                <a:latin typeface="+mn-lt"/>
                <a:ea typeface="+mn-ea"/>
                <a:cs typeface="+mn-cs"/>
              </a:defRPr>
            </a:lvl2pPr>
            <a:lvl3pPr marL="1073150" indent="-357188" algn="l" defTabSz="914400" rtl="0" eaLnBrk="1" latinLnBrk="0" hangingPunct="1">
              <a:lnSpc>
                <a:spcPct val="100000"/>
              </a:lnSpc>
              <a:spcBef>
                <a:spcPts val="600"/>
              </a:spcBef>
              <a:buSzPct val="95000"/>
              <a:buFontTx/>
              <a:buBlip>
                <a:blip r:embed="rId3"/>
              </a:buBlip>
              <a:defRPr sz="1400" kern="1200">
                <a:solidFill>
                  <a:srgbClr val="1A1A1A"/>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200" kern="1200">
                <a:solidFill>
                  <a:srgbClr val="1A1A1A"/>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200" kern="1200">
                <a:solidFill>
                  <a:srgbClr val="38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Ergebnisse und Kennzahlen			26</a:t>
            </a:r>
          </a:p>
        </p:txBody>
      </p:sp>
    </p:spTree>
    <p:extLst>
      <p:ext uri="{BB962C8B-B14F-4D97-AF65-F5344CB8AC3E}">
        <p14:creationId xmlns:p14="http://schemas.microsoft.com/office/powerpoint/2010/main" val="1409070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83199" y="312025"/>
            <a:ext cx="11040475" cy="511200"/>
          </a:xfrm>
        </p:spPr>
        <p:txBody>
          <a:bodyPr/>
          <a:lstStyle/>
          <a:p>
            <a:r>
              <a:rPr lang="de-DE" dirty="0"/>
              <a:t>Ergebnisse und Kennzahlen</a:t>
            </a:r>
            <a:endParaRPr lang="en-GB" sz="2600" b="1" dirty="0"/>
          </a:p>
        </p:txBody>
      </p:sp>
      <p:sp>
        <p:nvSpPr>
          <p:cNvPr id="8" name="Text Placeholder 5"/>
          <p:cNvSpPr>
            <a:spLocks noGrp="1"/>
          </p:cNvSpPr>
          <p:nvPr>
            <p:ph type="body" sz="quarter" idx="13"/>
          </p:nvPr>
        </p:nvSpPr>
        <p:spPr>
          <a:xfrm>
            <a:off x="583200" y="792000"/>
            <a:ext cx="11041728" cy="424800"/>
          </a:xfrm>
        </p:spPr>
        <p:txBody>
          <a:bodyPr/>
          <a:lstStyle/>
          <a:p>
            <a:r>
              <a:rPr lang="en-GB" sz="1600" b="1" cap="none" dirty="0" err="1">
                <a:solidFill>
                  <a:schemeClr val="tx1"/>
                </a:solidFill>
                <a:latin typeface="Century Gothic (Textkörper)"/>
              </a:rPr>
              <a:t>Korruptionsbekämpfung</a:t>
            </a:r>
            <a:endParaRPr lang="en-GB" sz="1600" b="1" cap="none" dirty="0">
              <a:solidFill>
                <a:schemeClr val="tx1"/>
              </a:solidFill>
              <a:latin typeface="Century Gothic (Textkörper)"/>
            </a:endParaRPr>
          </a:p>
        </p:txBody>
      </p:sp>
      <p:sp>
        <p:nvSpPr>
          <p:cNvPr id="11"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2"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30</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graphicFrame>
        <p:nvGraphicFramePr>
          <p:cNvPr id="7" name="Group 74">
            <a:extLst>
              <a:ext uri="{FF2B5EF4-FFF2-40B4-BE49-F238E27FC236}">
                <a16:creationId xmlns:a16="http://schemas.microsoft.com/office/drawing/2014/main" id="{11E0836E-C856-422E-AD8E-CD70A2E20C06}"/>
              </a:ext>
            </a:extLst>
          </p:cNvPr>
          <p:cNvGraphicFramePr>
            <a:graphicFrameLocks/>
          </p:cNvGraphicFramePr>
          <p:nvPr>
            <p:extLst>
              <p:ext uri="{D42A27DB-BD31-4B8C-83A1-F6EECF244321}">
                <p14:modId xmlns:p14="http://schemas.microsoft.com/office/powerpoint/2010/main" val="3003846405"/>
              </p:ext>
            </p:extLst>
          </p:nvPr>
        </p:nvGraphicFramePr>
        <p:xfrm>
          <a:off x="583199" y="1216800"/>
          <a:ext cx="10465279" cy="2025121"/>
        </p:xfrm>
        <a:graphic>
          <a:graphicData uri="http://schemas.openxmlformats.org/drawingml/2006/table">
            <a:tbl>
              <a:tblPr/>
              <a:tblGrid>
                <a:gridCol w="4001511">
                  <a:extLst>
                    <a:ext uri="{9D8B030D-6E8A-4147-A177-3AD203B41FA5}">
                      <a16:colId xmlns:a16="http://schemas.microsoft.com/office/drawing/2014/main" val="20000"/>
                    </a:ext>
                  </a:extLst>
                </a:gridCol>
                <a:gridCol w="6463768">
                  <a:extLst>
                    <a:ext uri="{9D8B030D-6E8A-4147-A177-3AD203B41FA5}">
                      <a16:colId xmlns:a16="http://schemas.microsoft.com/office/drawing/2014/main" val="20001"/>
                    </a:ext>
                  </a:extLst>
                </a:gridCol>
              </a:tblGrid>
              <a:tr h="476478">
                <a:tc>
                  <a:txBody>
                    <a:bodyPr/>
                    <a:lstStyle/>
                    <a:p>
                      <a:pPr marL="0" marR="0" lvl="0" indent="0" algn="l" defTabSz="227013" rtl="0" eaLnBrk="0" fontAlgn="base" latinLnBrk="0" hangingPunct="0">
                        <a:lnSpc>
                          <a:spcPct val="100000"/>
                        </a:lnSpc>
                        <a:spcBef>
                          <a:spcPts val="0"/>
                        </a:spcBef>
                        <a:spcAft>
                          <a:spcPct val="0"/>
                        </a:spcAft>
                        <a:buClr>
                          <a:srgbClr val="004F97"/>
                        </a:buClr>
                        <a:buSzPct val="110000"/>
                        <a:buFont typeface="Wingdings" pitchFamily="2" charset="2"/>
                        <a:buNone/>
                        <a:tabLst/>
                      </a:pPr>
                      <a:r>
                        <a:rPr kumimoji="0" lang="de-DE" sz="1800" b="1" i="0" u="none" strike="noStrike" cap="none" normalizeH="0" baseline="0" dirty="0">
                          <a:ln>
                            <a:noFill/>
                          </a:ln>
                          <a:solidFill>
                            <a:srgbClr val="E20031"/>
                          </a:solidFill>
                          <a:effectLst/>
                          <a:latin typeface="+mn-lt"/>
                        </a:rPr>
                        <a:t>Prinzip 10</a:t>
                      </a: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227013" rtl="0" eaLnBrk="0" fontAlgn="base" latinLnBrk="0" hangingPunct="0">
                        <a:lnSpc>
                          <a:spcPct val="100000"/>
                        </a:lnSpc>
                        <a:spcBef>
                          <a:spcPct val="30000"/>
                        </a:spcBef>
                        <a:spcAft>
                          <a:spcPct val="0"/>
                        </a:spcAft>
                        <a:buClr>
                          <a:srgbClr val="004F97"/>
                        </a:buClr>
                        <a:buSzPct val="110000"/>
                        <a:buFont typeface="Wingdings" pitchFamily="2" charset="2"/>
                        <a:buNone/>
                        <a:tabLst/>
                      </a:pPr>
                      <a:endParaRPr kumimoji="0" lang="de-DE" sz="1800" b="0" i="0" u="none" strike="noStrike" cap="none" normalizeH="0" baseline="0" dirty="0">
                        <a:ln>
                          <a:noFill/>
                        </a:ln>
                        <a:solidFill>
                          <a:srgbClr val="004F97"/>
                        </a:solidFill>
                        <a:effectLst/>
                        <a:latin typeface="+mn-lt"/>
                      </a:endParaRP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33837">
                <a:tc>
                  <a:txBody>
                    <a:bodyPr/>
                    <a:lstStyle/>
                    <a:p>
                      <a:pPr marL="0" marR="0" lvl="0" indent="0" algn="l" defTabSz="227013" rtl="0" eaLnBrk="0" fontAlgn="base" latinLnBrk="0" hangingPunct="0">
                        <a:lnSpc>
                          <a:spcPct val="100000"/>
                        </a:lnSpc>
                        <a:spcBef>
                          <a:spcPts val="0"/>
                        </a:spcBef>
                        <a:spcAft>
                          <a:spcPct val="0"/>
                        </a:spcAft>
                        <a:buClr>
                          <a:srgbClr val="004F97"/>
                        </a:buClr>
                        <a:buSzPct val="110000"/>
                        <a:buFont typeface="Wingdings" pitchFamily="2" charset="2"/>
                        <a:buNone/>
                        <a:tabLst/>
                      </a:pPr>
                      <a:r>
                        <a:rPr kumimoji="0" lang="de-DE" sz="1800" b="1" i="0" u="none" strike="noStrike" cap="none" normalizeH="0" baseline="0" dirty="0">
                          <a:ln>
                            <a:noFill/>
                          </a:ln>
                          <a:solidFill>
                            <a:srgbClr val="004F97"/>
                          </a:solidFill>
                          <a:effectLst/>
                          <a:latin typeface="+mn-lt"/>
                        </a:rPr>
                        <a:t>Rexel Germany </a:t>
                      </a:r>
                      <a:br>
                        <a:rPr kumimoji="0" lang="de-DE" sz="1800" b="1" i="0" u="none" strike="noStrike" cap="none" normalizeH="0" baseline="0" dirty="0">
                          <a:ln>
                            <a:noFill/>
                          </a:ln>
                          <a:solidFill>
                            <a:srgbClr val="004F97"/>
                          </a:solidFill>
                          <a:effectLst/>
                          <a:latin typeface="+mn-lt"/>
                        </a:rPr>
                      </a:br>
                      <a:r>
                        <a:rPr kumimoji="0" lang="de-DE" sz="1800" b="1" i="0" u="none" strike="noStrike" cap="none" normalizeH="0" baseline="0" dirty="0">
                          <a:ln>
                            <a:noFill/>
                          </a:ln>
                          <a:solidFill>
                            <a:srgbClr val="004F97"/>
                          </a:solidFill>
                          <a:effectLst/>
                          <a:latin typeface="+mn-lt"/>
                        </a:rPr>
                        <a:t>Maßnahmen:</a:t>
                      </a: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227013" rtl="0" eaLnBrk="0" fontAlgn="base" latinLnBrk="0" hangingPunct="0">
                        <a:lnSpc>
                          <a:spcPct val="100000"/>
                        </a:lnSpc>
                        <a:spcBef>
                          <a:spcPct val="30000"/>
                        </a:spcBef>
                        <a:spcAft>
                          <a:spcPct val="0"/>
                        </a:spcAft>
                        <a:buClr>
                          <a:srgbClr val="004F97"/>
                        </a:buClr>
                        <a:buSzPct val="110000"/>
                        <a:buFont typeface="Wingdings" pitchFamily="2" charset="2"/>
                        <a:buNone/>
                        <a:tabLst/>
                      </a:pPr>
                      <a:r>
                        <a:rPr kumimoji="0" lang="de-DE" sz="1800" b="1" i="0" u="none" strike="noStrike" cap="none" normalizeH="0" baseline="0" dirty="0">
                          <a:ln>
                            <a:noFill/>
                          </a:ln>
                          <a:solidFill>
                            <a:srgbClr val="004F97"/>
                          </a:solidFill>
                          <a:effectLst/>
                          <a:latin typeface="+mn-lt"/>
                        </a:rPr>
                        <a:t>Ergebnisse und Kennzahlen:</a:t>
                      </a:r>
                    </a:p>
                  </a:txBody>
                  <a:tcPr marL="112424" marR="11242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4806">
                <a:tc>
                  <a:txBody>
                    <a:bodyPr/>
                    <a:lstStyle/>
                    <a:p>
                      <a:pPr marL="0" marR="0" indent="0" algn="l" rtl="0" eaLnBrk="0" fontAlgn="base" latinLnBrk="0" hangingPunct="0">
                        <a:spcBef>
                          <a:spcPts val="576"/>
                        </a:spcBef>
                        <a:spcAft>
                          <a:spcPts val="0"/>
                        </a:spcAft>
                      </a:pPr>
                      <a:r>
                        <a:rPr lang="de-DE" sz="1600" b="0" i="0" u="none" strike="noStrike" kern="1200">
                          <a:solidFill>
                            <a:srgbClr val="333333"/>
                          </a:solidFill>
                          <a:effectLst/>
                          <a:latin typeface="Arial" panose="020B0604020202020204" pitchFamily="34" charset="0"/>
                          <a:cs typeface="Arial" panose="020B0604020202020204" pitchFamily="34" charset="0"/>
                        </a:rPr>
                        <a:t>Erstellung Verhaltenskodex zu Korruptionsbekämpfung</a:t>
                      </a:r>
                      <a:endParaRPr lang="de-DE" sz="1800" b="0" i="0" u="none" strike="noStrike">
                        <a:effectLst/>
                        <a:latin typeface="Arial" panose="020B0604020202020204" pitchFamily="34" charset="0"/>
                      </a:endParaRPr>
                    </a:p>
                  </a:txBody>
                  <a:tcPr marL="112395" marR="11239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l" rtl="0" eaLnBrk="0" fontAlgn="base" latinLnBrk="0" hangingPunct="0">
                        <a:spcBef>
                          <a:spcPts val="576"/>
                        </a:spcBef>
                        <a:spcAft>
                          <a:spcPts val="0"/>
                        </a:spcAft>
                      </a:pPr>
                      <a:r>
                        <a:rPr lang="de-DE" sz="1600" b="0" i="0" u="none" strike="noStrike" kern="1200" dirty="0">
                          <a:solidFill>
                            <a:srgbClr val="333333"/>
                          </a:solidFill>
                          <a:effectLst/>
                          <a:latin typeface="Arial" panose="020B0604020202020204" pitchFamily="34" charset="0"/>
                          <a:cs typeface="Arial" panose="020B0604020202020204" pitchFamily="34" charset="0"/>
                        </a:rPr>
                        <a:t>Verhaltenskodex zu Korruptionsbekämpfung an alle 1300 Mitarbeiter kommuniziert und im Prozesshandbuch zu Verfügung gestellt. </a:t>
                      </a:r>
                      <a:endParaRPr lang="de-DE" sz="1800" b="0" i="0" u="none" strike="noStrike" dirty="0">
                        <a:effectLst/>
                        <a:latin typeface="Arial" panose="020B0604020202020204" pitchFamily="34" charset="0"/>
                      </a:endParaRPr>
                    </a:p>
                  </a:txBody>
                  <a:tcPr marL="112395" marR="11239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03025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pPr>
              <a:spcBef>
                <a:spcPts val="0"/>
              </a:spcBef>
              <a:tabLst>
                <a:tab pos="1260475" algn="l"/>
              </a:tabLst>
            </a:pPr>
            <a:r>
              <a:rPr lang="en-GB" sz="2600" b="1" cap="none" dirty="0"/>
              <a:t>Rexel Germany GmbH &amp; Co. KG</a:t>
            </a:r>
          </a:p>
          <a:p>
            <a:pPr>
              <a:spcBef>
                <a:spcPts val="0"/>
              </a:spcBef>
              <a:tabLst>
                <a:tab pos="1260475" algn="l"/>
              </a:tabLst>
            </a:pPr>
            <a:endParaRPr lang="en-GB" sz="2600" dirty="0"/>
          </a:p>
          <a:p>
            <a:pPr>
              <a:spcBef>
                <a:spcPts val="0"/>
              </a:spcBef>
              <a:tabLst>
                <a:tab pos="1260475" algn="l"/>
              </a:tabLst>
            </a:pPr>
            <a:r>
              <a:rPr lang="en-GB" sz="2600" cap="none" dirty="0"/>
              <a:t>Ridlerstraße 57 </a:t>
            </a:r>
          </a:p>
          <a:p>
            <a:pPr>
              <a:spcBef>
                <a:spcPts val="0"/>
              </a:spcBef>
              <a:tabLst>
                <a:tab pos="1260475" algn="l"/>
              </a:tabLst>
            </a:pPr>
            <a:r>
              <a:rPr lang="en-GB" sz="2600" cap="none" dirty="0"/>
              <a:t>80339 München</a:t>
            </a:r>
          </a:p>
          <a:p>
            <a:pPr>
              <a:spcBef>
                <a:spcPts val="0"/>
              </a:spcBef>
              <a:tabLst>
                <a:tab pos="1260475" algn="l"/>
              </a:tabLst>
            </a:pPr>
            <a:r>
              <a:rPr lang="en-GB" sz="2600" cap="none" dirty="0"/>
              <a:t>Tel.: +49 89 44459-0</a:t>
            </a:r>
          </a:p>
          <a:p>
            <a:pPr>
              <a:spcBef>
                <a:spcPts val="0"/>
              </a:spcBef>
              <a:tabLst>
                <a:tab pos="1260475" algn="l"/>
              </a:tabLst>
            </a:pPr>
            <a:r>
              <a:rPr lang="en-GB" sz="2600" cap="none" dirty="0"/>
              <a:t>E-Mail: </a:t>
            </a:r>
            <a:r>
              <a:rPr lang="en-GB" sz="2600" cap="none" dirty="0" err="1"/>
              <a:t>info@rexel.de</a:t>
            </a:r>
            <a:endParaRPr lang="en-GB" sz="2600" cap="none" dirty="0"/>
          </a:p>
        </p:txBody>
      </p:sp>
    </p:spTree>
    <p:extLst>
      <p:ext uri="{BB962C8B-B14F-4D97-AF65-F5344CB8AC3E}">
        <p14:creationId xmlns:p14="http://schemas.microsoft.com/office/powerpoint/2010/main" val="1822798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de-DE" dirty="0"/>
              <a:t>Unterstützungserklärung</a:t>
            </a:r>
            <a:endParaRPr lang="en-GB" dirty="0"/>
          </a:p>
        </p:txBody>
      </p:sp>
      <p:sp>
        <p:nvSpPr>
          <p:cNvPr id="15" name="Text Placeholder 14"/>
          <p:cNvSpPr>
            <a:spLocks noGrp="1"/>
          </p:cNvSpPr>
          <p:nvPr>
            <p:ph type="body" sz="quarter" idx="10"/>
          </p:nvPr>
        </p:nvSpPr>
        <p:spPr/>
        <p:txBody>
          <a:bodyPr/>
          <a:lstStyle/>
          <a:p>
            <a:r>
              <a:rPr lang="en-GB" dirty="0">
                <a:solidFill>
                  <a:srgbClr val="00A3AD"/>
                </a:solidFill>
              </a:rPr>
              <a:t>1</a:t>
            </a:r>
          </a:p>
        </p:txBody>
      </p:sp>
    </p:spTree>
    <p:extLst>
      <p:ext uri="{BB962C8B-B14F-4D97-AF65-F5344CB8AC3E}">
        <p14:creationId xmlns:p14="http://schemas.microsoft.com/office/powerpoint/2010/main" val="3360795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83199" y="312025"/>
            <a:ext cx="11040475" cy="511200"/>
          </a:xfrm>
        </p:spPr>
        <p:txBody>
          <a:bodyPr/>
          <a:lstStyle/>
          <a:p>
            <a:r>
              <a:rPr lang="de-DE" dirty="0"/>
              <a:t>Unterstützungserklärung</a:t>
            </a:r>
            <a:endParaRPr lang="en-GB" sz="2600" b="1" dirty="0"/>
          </a:p>
        </p:txBody>
      </p:sp>
      <p:sp>
        <p:nvSpPr>
          <p:cNvPr id="7" name="Content Placeholder 4"/>
          <p:cNvSpPr>
            <a:spLocks noGrp="1"/>
          </p:cNvSpPr>
          <p:nvPr>
            <p:ph idx="1"/>
          </p:nvPr>
        </p:nvSpPr>
        <p:spPr>
          <a:xfrm>
            <a:off x="583199" y="1179000"/>
            <a:ext cx="11033038" cy="4500000"/>
          </a:xfrm>
        </p:spPr>
        <p:txBody>
          <a:bodyPr/>
          <a:lstStyle/>
          <a:p>
            <a:pPr marL="268287" lvl="1" indent="0">
              <a:buNone/>
            </a:pPr>
            <a:r>
              <a:rPr lang="de-DE" dirty="0"/>
              <a:t>Sehr geehrte Leserin, sehr geehrter Leser,</a:t>
            </a:r>
          </a:p>
          <a:p>
            <a:pPr marL="268287" lvl="1" indent="0">
              <a:buNone/>
            </a:pPr>
            <a:endParaRPr lang="de-DE" sz="1200" dirty="0"/>
          </a:p>
          <a:p>
            <a:pPr marL="268287" lvl="1" indent="0">
              <a:buNone/>
            </a:pPr>
            <a:r>
              <a:rPr lang="de-DE" dirty="0"/>
              <a:t>Rexel Germany misst einem fairen Umgang miteinander und der Einhaltung universell gültiger </a:t>
            </a:r>
            <a:br>
              <a:rPr lang="de-DE" dirty="0"/>
            </a:br>
            <a:r>
              <a:rPr lang="de-DE" dirty="0"/>
              <a:t>ethischer Grundsätze in der Geschäftswelt eine große Bedeutung bei. Daher unterstützen wir </a:t>
            </a:r>
            <a:br>
              <a:rPr lang="de-DE" dirty="0"/>
            </a:br>
            <a:r>
              <a:rPr lang="de-DE" dirty="0"/>
              <a:t>die 10 Prinzipien des UN Global Compact in den Bereichen Menschenrechte, Arbeitsrechte, </a:t>
            </a:r>
            <a:br>
              <a:rPr lang="de-DE" dirty="0"/>
            </a:br>
            <a:r>
              <a:rPr lang="de-DE" dirty="0"/>
              <a:t>Umweltschutz und Korruptionsbekämpfung und verpflichten uns zur stetigen Verbesserung </a:t>
            </a:r>
            <a:br>
              <a:rPr lang="de-DE" dirty="0"/>
            </a:br>
            <a:r>
              <a:rPr lang="de-DE" dirty="0"/>
              <a:t>bei deren Umsetzung.</a:t>
            </a:r>
          </a:p>
          <a:p>
            <a:pPr marL="268287" lvl="1" indent="0">
              <a:buNone/>
            </a:pPr>
            <a:endParaRPr lang="de-DE" sz="1200" dirty="0"/>
          </a:p>
          <a:p>
            <a:pPr marL="268287" lvl="1" indent="0">
              <a:buNone/>
            </a:pPr>
            <a:r>
              <a:rPr lang="de-DE" dirty="0"/>
              <a:t>Wie in den Vorjahren haben wir uns auch im diesjährigen Bericht zugunsten einer besseren Übersichtlichkeit auf die Darstellung derjenigen Maßnahmen beschränkt, die wir seit dem letzten Fortschrittsbericht umgesetzt haben. </a:t>
            </a:r>
            <a:br>
              <a:rPr lang="de-DE" dirty="0"/>
            </a:br>
            <a:r>
              <a:rPr lang="de-DE" dirty="0"/>
              <a:t>Wir sind stolz, dass </a:t>
            </a:r>
            <a:r>
              <a:rPr lang="de-DE" dirty="0">
                <a:cs typeface="Arial" pitchFamily="34" charset="0"/>
              </a:rPr>
              <a:t>wir auch in diesem Jahr wieder in allen vier Bereichen – Menschenrechte, Arbeitsrechte, Umweltschutz und Korruptionsbekämpfung – Fortschritte gemacht haben.</a:t>
            </a:r>
          </a:p>
          <a:p>
            <a:pPr marL="268287" lvl="1" indent="0">
              <a:buNone/>
            </a:pPr>
            <a:endParaRPr lang="de-DE" sz="1200" dirty="0">
              <a:cs typeface="Arial" pitchFamily="34" charset="0"/>
            </a:endParaRPr>
          </a:p>
          <a:p>
            <a:pPr marL="268287" lvl="1" indent="0">
              <a:buNone/>
            </a:pPr>
            <a:r>
              <a:rPr lang="de-DE" dirty="0">
                <a:cs typeface="Arial" pitchFamily="34" charset="0"/>
              </a:rPr>
              <a:t>Schwerpunkte in diesem Jahr waren die komplette Umrüstung auf energieeffizientere LED Lampen in unserem Logistikzentrum in Bad Hersfeld sowie die Eröffnung unseres Rexel Campus in Heimertingen.</a:t>
            </a:r>
            <a:br>
              <a:rPr lang="de-DE" dirty="0">
                <a:cs typeface="Arial" pitchFamily="34" charset="0"/>
              </a:rPr>
            </a:br>
            <a:endParaRPr lang="de-DE" dirty="0">
              <a:cs typeface="Arial" pitchFamily="34" charset="0"/>
            </a:endParaRPr>
          </a:p>
          <a:p>
            <a:pPr marL="268287" lvl="1" indent="0">
              <a:buNone/>
            </a:pPr>
            <a:endParaRPr lang="de-DE" dirty="0">
              <a:cs typeface="Arial" pitchFamily="34" charset="0"/>
            </a:endParaRPr>
          </a:p>
          <a:p>
            <a:pPr marL="268287" lvl="1" indent="0">
              <a:buNone/>
            </a:pPr>
            <a:endParaRPr lang="de-DE" dirty="0">
              <a:cs typeface="Arial" pitchFamily="34" charset="0"/>
            </a:endParaRPr>
          </a:p>
          <a:p>
            <a:pPr marL="268287" lvl="1" indent="0">
              <a:buNone/>
            </a:pPr>
            <a:endParaRPr lang="de-DE" dirty="0">
              <a:cs typeface="Arial" pitchFamily="34" charset="0"/>
            </a:endParaRPr>
          </a:p>
          <a:p>
            <a:pPr marL="268287" lvl="1" indent="0">
              <a:buNone/>
            </a:pPr>
            <a:endParaRPr lang="de-DE" dirty="0">
              <a:cs typeface="Arial" pitchFamily="34" charset="0"/>
            </a:endParaRPr>
          </a:p>
          <a:p>
            <a:pPr marL="268287" lvl="1" indent="0">
              <a:buNone/>
            </a:pPr>
            <a:endParaRPr lang="de-DE" dirty="0">
              <a:cs typeface="Arial" pitchFamily="34" charset="0"/>
            </a:endParaRPr>
          </a:p>
          <a:p>
            <a:pPr marL="268287" lvl="1" indent="0">
              <a:buNone/>
            </a:pPr>
            <a:endParaRPr lang="de-DE" dirty="0"/>
          </a:p>
        </p:txBody>
      </p:sp>
      <p:sp>
        <p:nvSpPr>
          <p:cNvPr id="11"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2"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5</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pic>
        <p:nvPicPr>
          <p:cNvPr id="9" name="Picture 3" descr="A person wearing a suit and tie smiling at the camera&#10;&#10;Description generated with very high confidence">
            <a:extLst>
              <a:ext uri="{FF2B5EF4-FFF2-40B4-BE49-F238E27FC236}">
                <a16:creationId xmlns:a16="http://schemas.microsoft.com/office/drawing/2014/main" id="{1521673A-FA3B-4217-A0F5-9AC72D0B1679}"/>
              </a:ext>
            </a:extLst>
          </p:cNvPr>
          <p:cNvPicPr>
            <a:picLocks noChangeAspect="1"/>
          </p:cNvPicPr>
          <p:nvPr/>
        </p:nvPicPr>
        <p:blipFill rotWithShape="1">
          <a:blip r:embed="rId2"/>
          <a:srcRect l="457" t="709" b="-355"/>
          <a:stretch/>
        </p:blipFill>
        <p:spPr>
          <a:xfrm>
            <a:off x="9840287" y="312025"/>
            <a:ext cx="1904543" cy="2455084"/>
          </a:xfrm>
          <a:prstGeom prst="rect">
            <a:avLst/>
          </a:prstGeom>
        </p:spPr>
      </p:pic>
    </p:spTree>
    <p:extLst>
      <p:ext uri="{BB962C8B-B14F-4D97-AF65-F5344CB8AC3E}">
        <p14:creationId xmlns:p14="http://schemas.microsoft.com/office/powerpoint/2010/main" val="2948902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83199" y="312025"/>
            <a:ext cx="11040475" cy="511200"/>
          </a:xfrm>
        </p:spPr>
        <p:txBody>
          <a:bodyPr/>
          <a:lstStyle/>
          <a:p>
            <a:r>
              <a:rPr lang="de-DE" dirty="0"/>
              <a:t>Unterstützungserklärung - Fortsetzung</a:t>
            </a:r>
            <a:endParaRPr lang="en-GB" sz="2600" b="1" dirty="0"/>
          </a:p>
        </p:txBody>
      </p:sp>
      <p:sp>
        <p:nvSpPr>
          <p:cNvPr id="7" name="Content Placeholder 4"/>
          <p:cNvSpPr>
            <a:spLocks noGrp="1"/>
          </p:cNvSpPr>
          <p:nvPr>
            <p:ph idx="1"/>
          </p:nvPr>
        </p:nvSpPr>
        <p:spPr>
          <a:xfrm>
            <a:off x="583199" y="907115"/>
            <a:ext cx="6228662" cy="1349524"/>
          </a:xfrm>
        </p:spPr>
        <p:txBody>
          <a:bodyPr/>
          <a:lstStyle/>
          <a:p>
            <a:pPr marL="268287" lvl="1" indent="0">
              <a:buNone/>
            </a:pPr>
            <a:r>
              <a:rPr lang="de-DE" dirty="0"/>
              <a:t>Sollten Sie darüber hinaus Interesse an Maßnahmen haben, die schon länger implementiert sind, können Sie diese selbstverständlich in den jeweiligen Jahresberichten seit 2012 nachlesen, welche Sie ebenfalls auf der offiziellen Homepage des UN Global Compact Netzwerkes finden.</a:t>
            </a:r>
          </a:p>
          <a:p>
            <a:pPr marL="268287" lvl="1" indent="0">
              <a:buNone/>
            </a:pPr>
            <a:endParaRPr lang="de-DE" dirty="0">
              <a:cs typeface="Arial" pitchFamily="34" charset="0"/>
            </a:endParaRPr>
          </a:p>
          <a:p>
            <a:pPr marL="268287" lvl="1" indent="0">
              <a:buNone/>
            </a:pPr>
            <a:endParaRPr lang="de-DE" dirty="0">
              <a:cs typeface="Arial" pitchFamily="34" charset="0"/>
            </a:endParaRPr>
          </a:p>
          <a:p>
            <a:pPr marL="268287" lvl="1" indent="0">
              <a:buNone/>
            </a:pPr>
            <a:endParaRPr lang="de-DE" dirty="0"/>
          </a:p>
        </p:txBody>
      </p:sp>
      <p:sp>
        <p:nvSpPr>
          <p:cNvPr id="11"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2"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6</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
        <p:nvSpPr>
          <p:cNvPr id="8" name="Content Placeholder 4">
            <a:extLst>
              <a:ext uri="{FF2B5EF4-FFF2-40B4-BE49-F238E27FC236}">
                <a16:creationId xmlns:a16="http://schemas.microsoft.com/office/drawing/2014/main" id="{095B8660-2FBD-446E-8DF1-F41A3737BCBA}"/>
              </a:ext>
            </a:extLst>
          </p:cNvPr>
          <p:cNvSpPr txBox="1">
            <a:spLocks/>
          </p:cNvSpPr>
          <p:nvPr/>
        </p:nvSpPr>
        <p:spPr>
          <a:xfrm>
            <a:off x="583199" y="2300289"/>
            <a:ext cx="11273994" cy="1349524"/>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Tx/>
              <a:buNone/>
              <a:defRPr sz="1800" b="1" i="0" kern="1200" cap="all">
                <a:solidFill>
                  <a:srgbClr val="464646"/>
                </a:solidFill>
                <a:latin typeface="+mn-lt"/>
                <a:ea typeface="+mn-ea"/>
                <a:cs typeface="+mn-cs"/>
              </a:defRPr>
            </a:lvl1pPr>
            <a:lvl2pPr marL="625475" indent="-357188" algn="l" defTabSz="914400" rtl="0" eaLnBrk="1" latinLnBrk="0" hangingPunct="1">
              <a:lnSpc>
                <a:spcPct val="100000"/>
              </a:lnSpc>
              <a:spcBef>
                <a:spcPts val="600"/>
              </a:spcBef>
              <a:buSzPct val="95000"/>
              <a:buFontTx/>
              <a:buBlip>
                <a:blip r:embed="rId2"/>
              </a:buBlip>
              <a:defRPr sz="1600" kern="1200">
                <a:solidFill>
                  <a:srgbClr val="1A1A1A"/>
                </a:solidFill>
                <a:latin typeface="+mn-lt"/>
                <a:ea typeface="+mn-ea"/>
                <a:cs typeface="+mn-cs"/>
              </a:defRPr>
            </a:lvl2pPr>
            <a:lvl3pPr marL="1073150" indent="-357188" algn="l" defTabSz="914400" rtl="0" eaLnBrk="1" latinLnBrk="0" hangingPunct="1">
              <a:lnSpc>
                <a:spcPct val="100000"/>
              </a:lnSpc>
              <a:spcBef>
                <a:spcPts val="600"/>
              </a:spcBef>
              <a:buSzPct val="95000"/>
              <a:buFontTx/>
              <a:buBlip>
                <a:blip r:embed="rId3"/>
              </a:buBlip>
              <a:defRPr sz="1400" kern="1200">
                <a:solidFill>
                  <a:srgbClr val="1A1A1A"/>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200" kern="1200">
                <a:solidFill>
                  <a:srgbClr val="1A1A1A"/>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200" kern="1200">
                <a:solidFill>
                  <a:srgbClr val="38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8287" lvl="1" indent="0">
              <a:buNone/>
            </a:pPr>
            <a:endParaRPr lang="de-DE" dirty="0"/>
          </a:p>
          <a:p>
            <a:pPr marL="268287" lvl="1" indent="0">
              <a:buNone/>
            </a:pPr>
            <a:r>
              <a:rPr lang="de-DE" dirty="0"/>
              <a:t>Wir wünschen allen Stakeholdern Rexel Germanys eine interessante Lektüre und freuen uns wie immer über weitere Anregungen.</a:t>
            </a:r>
          </a:p>
          <a:p>
            <a:pPr marL="268287" lvl="1" indent="0">
              <a:buNone/>
            </a:pPr>
            <a:endParaRPr lang="de-DE" dirty="0"/>
          </a:p>
          <a:p>
            <a:pPr marL="268287" lvl="1" indent="0">
              <a:buNone/>
            </a:pPr>
            <a:r>
              <a:rPr lang="de-DE" dirty="0"/>
              <a:t>München, im November 2019</a:t>
            </a:r>
          </a:p>
          <a:p>
            <a:pPr marL="268287" lvl="1" indent="0">
              <a:buNone/>
            </a:pPr>
            <a:endParaRPr lang="de-DE" dirty="0"/>
          </a:p>
          <a:p>
            <a:pPr marL="268287" lvl="1" indent="0">
              <a:buNone/>
            </a:pPr>
            <a:r>
              <a:rPr lang="de-DE" dirty="0"/>
              <a:t>Rexel Germany GmbH &amp; Co. KG</a:t>
            </a:r>
          </a:p>
          <a:p>
            <a:pPr marL="268287" lvl="1" indent="0">
              <a:buNone/>
            </a:pPr>
            <a:endParaRPr lang="de-DE" dirty="0"/>
          </a:p>
          <a:p>
            <a:pPr marL="268287" lvl="1" indent="0">
              <a:buNone/>
            </a:pPr>
            <a:r>
              <a:rPr lang="de-DE" dirty="0"/>
              <a:t>Jens Wehran</a:t>
            </a:r>
            <a:br>
              <a:rPr lang="de-DE" dirty="0"/>
            </a:br>
            <a:r>
              <a:rPr lang="de-DE" dirty="0"/>
              <a:t>Vorsitzender der Geschäftsführung</a:t>
            </a:r>
            <a:br>
              <a:rPr lang="de-DE" dirty="0"/>
            </a:br>
            <a:r>
              <a:rPr lang="de-DE" dirty="0"/>
              <a:t>Chief Executive Officer	</a:t>
            </a:r>
            <a:endParaRPr lang="de-DE" dirty="0">
              <a:cs typeface="Arial" pitchFamily="34" charset="0"/>
            </a:endParaRPr>
          </a:p>
          <a:p>
            <a:pPr marL="268287" lvl="1" indent="0">
              <a:buFontTx/>
              <a:buNone/>
            </a:pPr>
            <a:endParaRPr lang="de-DE" dirty="0">
              <a:cs typeface="Arial" pitchFamily="34" charset="0"/>
            </a:endParaRPr>
          </a:p>
          <a:p>
            <a:pPr marL="268287" lvl="1" indent="0">
              <a:buFontTx/>
              <a:buNone/>
            </a:pPr>
            <a:endParaRPr lang="de-DE" dirty="0"/>
          </a:p>
        </p:txBody>
      </p:sp>
      <p:grpSp>
        <p:nvGrpSpPr>
          <p:cNvPr id="10" name="Gruppieren 7">
            <a:extLst>
              <a:ext uri="{FF2B5EF4-FFF2-40B4-BE49-F238E27FC236}">
                <a16:creationId xmlns:a16="http://schemas.microsoft.com/office/drawing/2014/main" id="{D4B664C1-F05A-461F-93FC-6D7DA9A170D7}"/>
              </a:ext>
            </a:extLst>
          </p:cNvPr>
          <p:cNvGrpSpPr>
            <a:grpSpLocks/>
          </p:cNvGrpSpPr>
          <p:nvPr/>
        </p:nvGrpSpPr>
        <p:grpSpPr bwMode="auto">
          <a:xfrm>
            <a:off x="7308569" y="433401"/>
            <a:ext cx="4883431" cy="1473200"/>
            <a:chOff x="5588000" y="1058333"/>
            <a:chExt cx="3970867" cy="1473201"/>
          </a:xfrm>
        </p:grpSpPr>
        <p:pic>
          <p:nvPicPr>
            <p:cNvPr id="13" name="Picture 7">
              <a:extLst>
                <a:ext uri="{FF2B5EF4-FFF2-40B4-BE49-F238E27FC236}">
                  <a16:creationId xmlns:a16="http://schemas.microsoft.com/office/drawing/2014/main" id="{9BA5B7B5-48D0-449D-9E5C-61A55C028EB8}"/>
                </a:ext>
              </a:extLst>
            </p:cNvPr>
            <p:cNvPicPr>
              <a:picLocks noChangeAspect="1" noChangeArrowheads="1"/>
            </p:cNvPicPr>
            <p:nvPr/>
          </p:nvPicPr>
          <p:blipFill>
            <a:blip r:embed="rId4"/>
            <a:srcRect l="4776" t="8809" r="3801" b="9715"/>
            <a:stretch>
              <a:fillRect/>
            </a:stretch>
          </p:blipFill>
          <p:spPr bwMode="auto">
            <a:xfrm>
              <a:off x="5588000" y="1058333"/>
              <a:ext cx="3970867" cy="1473201"/>
            </a:xfrm>
            <a:prstGeom prst="rect">
              <a:avLst/>
            </a:prstGeom>
            <a:noFill/>
            <a:ln w="6350">
              <a:solidFill>
                <a:schemeClr val="tx1"/>
              </a:solidFill>
              <a:miter lim="800000"/>
              <a:headEnd/>
              <a:tailEnd/>
            </a:ln>
          </p:spPr>
        </p:pic>
        <p:sp>
          <p:nvSpPr>
            <p:cNvPr id="14" name="Rechteck 4">
              <a:extLst>
                <a:ext uri="{FF2B5EF4-FFF2-40B4-BE49-F238E27FC236}">
                  <a16:creationId xmlns:a16="http://schemas.microsoft.com/office/drawing/2014/main" id="{776A5B0B-7E6B-4915-ACA4-0AC81DBF5A6A}"/>
                </a:ext>
              </a:extLst>
            </p:cNvPr>
            <p:cNvSpPr>
              <a:spLocks noChangeArrowheads="1"/>
            </p:cNvSpPr>
            <p:nvPr/>
          </p:nvSpPr>
          <p:spPr bwMode="auto">
            <a:xfrm>
              <a:off x="5681133" y="1134534"/>
              <a:ext cx="1075267" cy="1219200"/>
            </a:xfrm>
            <a:prstGeom prst="rect">
              <a:avLst/>
            </a:prstGeom>
            <a:solidFill>
              <a:srgbClr val="FFFFFF"/>
            </a:solidFill>
            <a:ln w="12700" algn="ctr">
              <a:noFill/>
              <a:round/>
              <a:headEnd/>
              <a:tailEnd/>
            </a:ln>
          </p:spPr>
          <p:txBody>
            <a:bodyPr wrap="none" anchor="ctr"/>
            <a:lstStyle/>
            <a:p>
              <a:endParaRPr lang="de-DE"/>
            </a:p>
          </p:txBody>
        </p:sp>
        <p:pic>
          <p:nvPicPr>
            <p:cNvPr id="15" name="Grafik 5" descr="GC_Endorser_BLUE_RGB_GRADIE.jpg">
              <a:extLst>
                <a:ext uri="{FF2B5EF4-FFF2-40B4-BE49-F238E27FC236}">
                  <a16:creationId xmlns:a16="http://schemas.microsoft.com/office/drawing/2014/main" id="{EE87A8A7-F44B-4660-80BF-5C911D5A1387}"/>
                </a:ext>
              </a:extLst>
            </p:cNvPr>
            <p:cNvPicPr>
              <a:picLocks noChangeAspect="1"/>
            </p:cNvPicPr>
            <p:nvPr/>
          </p:nvPicPr>
          <p:blipFill>
            <a:blip r:embed="rId5">
              <a:clrChange>
                <a:clrFrom>
                  <a:srgbClr val="FFFFFF"/>
                </a:clrFrom>
                <a:clrTo>
                  <a:srgbClr val="FFFFFF">
                    <a:alpha val="0"/>
                  </a:srgbClr>
                </a:clrTo>
              </a:clrChange>
            </a:blip>
            <a:srcRect/>
            <a:stretch>
              <a:fillRect/>
            </a:stretch>
          </p:blipFill>
          <p:spPr bwMode="auto">
            <a:xfrm>
              <a:off x="5765801" y="1163888"/>
              <a:ext cx="811120" cy="1192877"/>
            </a:xfrm>
            <a:prstGeom prst="rect">
              <a:avLst/>
            </a:prstGeom>
            <a:noFill/>
            <a:ln w="9525">
              <a:noFill/>
              <a:miter lim="800000"/>
              <a:headEnd/>
              <a:tailEnd/>
            </a:ln>
          </p:spPr>
        </p:pic>
      </p:grpSp>
    </p:spTree>
    <p:extLst>
      <p:ext uri="{BB962C8B-B14F-4D97-AF65-F5344CB8AC3E}">
        <p14:creationId xmlns:p14="http://schemas.microsoft.com/office/powerpoint/2010/main" val="1871720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de-DE" dirty="0"/>
              <a:t>Über Rexel Germany</a:t>
            </a:r>
            <a:endParaRPr lang="en-GB" dirty="0"/>
          </a:p>
        </p:txBody>
      </p:sp>
      <p:sp>
        <p:nvSpPr>
          <p:cNvPr id="15" name="Text Placeholder 14"/>
          <p:cNvSpPr>
            <a:spLocks noGrp="1"/>
          </p:cNvSpPr>
          <p:nvPr>
            <p:ph type="body" sz="quarter" idx="10"/>
          </p:nvPr>
        </p:nvSpPr>
        <p:spPr/>
        <p:txBody>
          <a:bodyPr/>
          <a:lstStyle/>
          <a:p>
            <a:r>
              <a:rPr lang="en-GB" dirty="0"/>
              <a:t>2</a:t>
            </a:r>
            <a:endParaRPr lang="en-GB" dirty="0">
              <a:solidFill>
                <a:srgbClr val="00A3AD"/>
              </a:solidFill>
            </a:endParaRPr>
          </a:p>
        </p:txBody>
      </p:sp>
    </p:spTree>
    <p:extLst>
      <p:ext uri="{BB962C8B-B14F-4D97-AF65-F5344CB8AC3E}">
        <p14:creationId xmlns:p14="http://schemas.microsoft.com/office/powerpoint/2010/main" val="2404283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83199" y="278469"/>
            <a:ext cx="11040475" cy="511200"/>
          </a:xfrm>
        </p:spPr>
        <p:txBody>
          <a:bodyPr/>
          <a:lstStyle/>
          <a:p>
            <a:r>
              <a:rPr lang="en-GB" sz="2600" b="1" dirty="0" err="1"/>
              <a:t>Über</a:t>
            </a:r>
            <a:r>
              <a:rPr lang="en-GB" sz="2600" b="1" dirty="0"/>
              <a:t> Rexel Germany</a:t>
            </a:r>
          </a:p>
        </p:txBody>
      </p:sp>
      <p:sp>
        <p:nvSpPr>
          <p:cNvPr id="11"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2"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8</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
        <p:nvSpPr>
          <p:cNvPr id="9" name="Rectangle 3">
            <a:extLst>
              <a:ext uri="{FF2B5EF4-FFF2-40B4-BE49-F238E27FC236}">
                <a16:creationId xmlns:a16="http://schemas.microsoft.com/office/drawing/2014/main" id="{198C339F-90B2-4BCF-84E3-ECF94A6D46CF}"/>
              </a:ext>
            </a:extLst>
          </p:cNvPr>
          <p:cNvSpPr txBox="1">
            <a:spLocks noChangeArrowheads="1"/>
          </p:cNvSpPr>
          <p:nvPr/>
        </p:nvSpPr>
        <p:spPr bwMode="auto">
          <a:xfrm>
            <a:off x="583199" y="1119228"/>
            <a:ext cx="11248286" cy="5027613"/>
          </a:xfrm>
          <a:prstGeom prst="rect">
            <a:avLst/>
          </a:prstGeom>
          <a:noFill/>
          <a:ln w="12700">
            <a:noFill/>
            <a:miter lim="800000"/>
            <a:headEnd/>
            <a:tailEnd/>
          </a:ln>
        </p:spPr>
        <p:txBody>
          <a:bodyPr lIns="0" tIns="0" rIns="0" bIns="0" anchor="t"/>
          <a:lstStyle/>
          <a:p>
            <a:r>
              <a:rPr lang="de-DE" b="1" dirty="0">
                <a:solidFill>
                  <a:schemeClr val="bg2"/>
                </a:solidFill>
                <a:latin typeface="+mj-lt"/>
              </a:rPr>
              <a:t>Rexel Germany GmbH &amp; Co. KG</a:t>
            </a:r>
          </a:p>
          <a:p>
            <a:r>
              <a:rPr lang="de-DE" sz="1600" dirty="0">
                <a:cs typeface="Arial" pitchFamily="34" charset="0"/>
              </a:rPr>
              <a:t>Elektrogroßhandel</a:t>
            </a:r>
          </a:p>
          <a:p>
            <a:endParaRPr lang="de-DE" sz="1400" dirty="0">
              <a:cs typeface="Arial" pitchFamily="34" charset="0"/>
            </a:endParaRPr>
          </a:p>
          <a:p>
            <a:r>
              <a:rPr lang="de-DE" sz="1600" dirty="0">
                <a:cs typeface="Arial" pitchFamily="34" charset="0"/>
              </a:rPr>
              <a:t>Sie suchen einen leistungsstarken Geschäftspartner, der Ihnen „alles aus einer Hand“ bietet? Sie haben ihn gefunden: </a:t>
            </a:r>
          </a:p>
          <a:p>
            <a:r>
              <a:rPr lang="de-DE" sz="1600" dirty="0">
                <a:cs typeface="Arial" pitchFamily="34" charset="0"/>
              </a:rPr>
              <a:t>Rexel Germany bietet Ihnen die ganze Welt der Elektrotechnik.</a:t>
            </a:r>
            <a:br>
              <a:rPr lang="de-DE" sz="1600" dirty="0">
                <a:cs typeface="Arial" pitchFamily="34" charset="0"/>
              </a:rPr>
            </a:br>
            <a:br>
              <a:rPr lang="de-DE" sz="1600" dirty="0">
                <a:cs typeface="Arial" pitchFamily="34" charset="0"/>
              </a:rPr>
            </a:br>
            <a:r>
              <a:rPr lang="de-DE" sz="1600" dirty="0">
                <a:cs typeface="Arial" pitchFamily="34" charset="0"/>
              </a:rPr>
              <a:t>Als eine der bedeutendsten Landesgesellschaften innerhalb der internationalen Rexel-Gruppe, mit Verwaltungssitz in München, sind unsere ca. 1.300 Mitarbeiter an 35 Standorten deutschlandweit mit vollem Engagement für Sie da.</a:t>
            </a:r>
            <a:br>
              <a:rPr lang="de-DE" sz="1600" dirty="0">
                <a:cs typeface="Arial" pitchFamily="34" charset="0"/>
              </a:rPr>
            </a:br>
            <a:br>
              <a:rPr lang="de-DE" sz="1600" dirty="0">
                <a:cs typeface="Arial" pitchFamily="34" charset="0"/>
              </a:rPr>
            </a:br>
            <a:r>
              <a:rPr lang="de-DE" sz="1600" dirty="0">
                <a:cs typeface="Arial" pitchFamily="34" charset="0"/>
              </a:rPr>
              <a:t>Die</a:t>
            </a:r>
            <a:r>
              <a:rPr lang="de-DE" sz="1600" b="1" dirty="0">
                <a:cs typeface="Arial" pitchFamily="34" charset="0"/>
              </a:rPr>
              <a:t> </a:t>
            </a:r>
            <a:r>
              <a:rPr lang="de-DE" sz="1600" b="1" dirty="0" err="1">
                <a:cs typeface="Arial" pitchFamily="34" charset="0"/>
              </a:rPr>
              <a:t>Rexel</a:t>
            </a:r>
            <a:r>
              <a:rPr lang="de-DE" sz="1600" b="1" dirty="0">
                <a:cs typeface="Arial" pitchFamily="34" charset="0"/>
              </a:rPr>
              <a:t>-Gruppe</a:t>
            </a:r>
            <a:r>
              <a:rPr lang="de-DE" sz="1600" b="1" dirty="0">
                <a:solidFill>
                  <a:srgbClr val="00408A"/>
                </a:solidFill>
                <a:cs typeface="Arial" pitchFamily="34" charset="0"/>
              </a:rPr>
              <a:t> </a:t>
            </a:r>
            <a:r>
              <a:rPr lang="de-DE" sz="1600" dirty="0">
                <a:cs typeface="Arial" pitchFamily="34" charset="0"/>
              </a:rPr>
              <a:t>(</a:t>
            </a:r>
            <a:r>
              <a:rPr lang="de-DE" sz="1600" u="sng" dirty="0">
                <a:solidFill>
                  <a:srgbClr val="004289"/>
                </a:solidFill>
                <a:cs typeface="Arial" pitchFamily="34" charset="0"/>
              </a:rPr>
              <a:t>www.rexel.com</a:t>
            </a:r>
            <a:r>
              <a:rPr lang="de-DE" sz="1600" dirty="0">
                <a:cs typeface="Arial" pitchFamily="34" charset="0"/>
              </a:rPr>
              <a:t>) mit ihrer Zentrale in Paris, ist heute in 26 Ländern an 2.000 Standorten vertreten und gehört mit rund 27.000 Mitarbeitern zu den weltweit führenden Anbietern von Produkten und Dienstleistungen rund um die Elektrotechnik.</a:t>
            </a:r>
            <a:br>
              <a:rPr lang="de-DE" sz="1600" dirty="0">
                <a:cs typeface="Arial" pitchFamily="34" charset="0"/>
              </a:rPr>
            </a:br>
            <a:br>
              <a:rPr lang="de-DE" sz="1600" dirty="0">
                <a:cs typeface="Arial" pitchFamily="34" charset="0"/>
              </a:rPr>
            </a:br>
            <a:r>
              <a:rPr lang="de-DE" sz="1600" dirty="0">
                <a:cs typeface="Arial" pitchFamily="34" charset="0"/>
              </a:rPr>
              <a:t>Im deutschen Elektrogroßhandel sind wir bei </a:t>
            </a:r>
            <a:r>
              <a:rPr lang="de-DE" sz="1600" b="1" dirty="0">
                <a:cs typeface="Arial" pitchFamily="34" charset="0"/>
              </a:rPr>
              <a:t>Handel und Handwerk </a:t>
            </a:r>
            <a:r>
              <a:rPr lang="de-DE" sz="1600" dirty="0">
                <a:cs typeface="Arial" pitchFamily="34" charset="0"/>
              </a:rPr>
              <a:t>sowie der </a:t>
            </a:r>
            <a:r>
              <a:rPr lang="de-DE" sz="1600" b="1" dirty="0">
                <a:cs typeface="Arial" pitchFamily="34" charset="0"/>
              </a:rPr>
              <a:t>Industrie</a:t>
            </a:r>
            <a:r>
              <a:rPr lang="de-DE" sz="1600" dirty="0">
                <a:cs typeface="Arial" pitchFamily="34" charset="0"/>
              </a:rPr>
              <a:t> einer der gefragtesten Partner.</a:t>
            </a:r>
          </a:p>
        </p:txBody>
      </p:sp>
    </p:spTree>
    <p:extLst>
      <p:ext uri="{BB962C8B-B14F-4D97-AF65-F5344CB8AC3E}">
        <p14:creationId xmlns:p14="http://schemas.microsoft.com/office/powerpoint/2010/main" val="934021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83199" y="312025"/>
            <a:ext cx="11040475" cy="511200"/>
          </a:xfrm>
        </p:spPr>
        <p:txBody>
          <a:bodyPr/>
          <a:lstStyle/>
          <a:p>
            <a:r>
              <a:rPr lang="en-GB" dirty="0" err="1"/>
              <a:t>Über</a:t>
            </a:r>
            <a:r>
              <a:rPr lang="en-GB" dirty="0"/>
              <a:t> Rexel Germany</a:t>
            </a:r>
            <a:endParaRPr lang="en-GB" sz="2600" b="1" dirty="0"/>
          </a:p>
        </p:txBody>
      </p:sp>
      <p:sp>
        <p:nvSpPr>
          <p:cNvPr id="7" name="Content Placeholder 4"/>
          <p:cNvSpPr>
            <a:spLocks noGrp="1"/>
          </p:cNvSpPr>
          <p:nvPr>
            <p:ph idx="1"/>
          </p:nvPr>
        </p:nvSpPr>
        <p:spPr>
          <a:xfrm>
            <a:off x="583199" y="1254501"/>
            <a:ext cx="11040475" cy="4500000"/>
          </a:xfrm>
        </p:spPr>
        <p:txBody>
          <a:bodyPr/>
          <a:lstStyle/>
          <a:p>
            <a:pPr marL="3175" lvl="0" indent="-3175">
              <a:spcBef>
                <a:spcPct val="0"/>
              </a:spcBef>
            </a:pPr>
            <a:r>
              <a:rPr lang="de-DE" cap="none" dirty="0">
                <a:solidFill>
                  <a:schemeClr val="bg2"/>
                </a:solidFill>
              </a:rPr>
              <a:t>Die Philosophie von Rexel Germany </a:t>
            </a:r>
          </a:p>
          <a:p>
            <a:pPr marL="3175" lvl="0" indent="-3175">
              <a:spcBef>
                <a:spcPct val="0"/>
              </a:spcBef>
            </a:pPr>
            <a:br>
              <a:rPr lang="de-DE" sz="2000" cap="none" dirty="0">
                <a:solidFill>
                  <a:srgbClr val="868686"/>
                </a:solidFill>
                <a:cs typeface="Arial" charset="0"/>
              </a:rPr>
            </a:br>
            <a:r>
              <a:rPr lang="de-DE" sz="1600" b="0" cap="none" dirty="0">
                <a:solidFill>
                  <a:schemeClr val="tx1"/>
                </a:solidFill>
                <a:cs typeface="Arial" charset="0"/>
              </a:rPr>
              <a:t>Unser Erfolgsprinzip besteht traditionell in der partnerschaftlichen Zusammenarbeit mit unseren Geschäftspartnern und Kunden. Beiden stehen wir verlässlich und persönlich zur Seite. Durch unsere Nähe zum Anwender und Kenntnis seiner Bedürfnisse unterstützen wir unsere Lieferanten dabei, zukunftsweisende Entwicklungen weiter voranzutreiben. Unseren Kunden helfen wir mit unserem vielseitigen Dienstleistungs- und Produktangebot, sich tagtäglich im Wettbewerb zu behaupten: vom Elektriker auf der Baustelle bis hin zur Unterstützung großer Industrieprojekte.</a:t>
            </a:r>
          </a:p>
          <a:p>
            <a:pPr marL="3175" lvl="0" indent="-3175">
              <a:spcBef>
                <a:spcPct val="0"/>
              </a:spcBef>
            </a:pPr>
            <a:endParaRPr lang="de-DE" sz="1600" b="0" cap="none" dirty="0">
              <a:solidFill>
                <a:schemeClr val="tx1"/>
              </a:solidFill>
              <a:cs typeface="Arial" charset="0"/>
            </a:endParaRPr>
          </a:p>
          <a:p>
            <a:pPr marL="3175" lvl="0" indent="-3175">
              <a:spcBef>
                <a:spcPct val="0"/>
              </a:spcBef>
            </a:pPr>
            <a:r>
              <a:rPr lang="de-DE" sz="1600" b="0" cap="none" dirty="0">
                <a:solidFill>
                  <a:schemeClr val="tx1"/>
                </a:solidFill>
                <a:cs typeface="Arial" charset="0"/>
              </a:rPr>
              <a:t>Dank unseres spezialisierten Know-hows sind wir in der Lage, alle spezifischen Anforderungen unserer Kunden zu erfüllen ob nun mit Lösungen nach Maß für Handel und Handwerk oder mit individuellen, branchenspezifischen Konzepten für die Industrie</a:t>
            </a:r>
          </a:p>
        </p:txBody>
      </p:sp>
      <p:sp>
        <p:nvSpPr>
          <p:cNvPr id="11" name="Footer Placeholder 4"/>
          <p:cNvSpPr>
            <a:spLocks noGrp="1"/>
          </p:cNvSpPr>
          <p:nvPr>
            <p:ph type="ftr" sz="quarter" idx="3"/>
          </p:nvPr>
        </p:nvSpPr>
        <p:spPr>
          <a:xfrm>
            <a:off x="960853" y="6476400"/>
            <a:ext cx="5288400" cy="237600"/>
          </a:xfrm>
          <a:prstGeom prst="rect">
            <a:avLst/>
          </a:prstGeom>
        </p:spPr>
        <p:txBody>
          <a:bodyPr vert="horz" lIns="0" tIns="45720" rIns="0" bIns="45720" rtlCol="0" anchor="t" anchorCtr="0"/>
          <a:lstStyle>
            <a:lvl1pPr algn="l">
              <a:defRPr sz="1000">
                <a:solidFill>
                  <a:schemeClr val="tx1"/>
                </a:solidFill>
              </a:defRPr>
            </a:lvl1pPr>
          </a:lstStyle>
          <a:p>
            <a:endParaRPr lang="en-GB" dirty="0"/>
          </a:p>
        </p:txBody>
      </p:sp>
      <p:sp>
        <p:nvSpPr>
          <p:cNvPr id="12" name="Slide Number Placeholder 5"/>
          <p:cNvSpPr>
            <a:spLocks noGrp="1"/>
          </p:cNvSpPr>
          <p:nvPr>
            <p:ph type="sldNum" sz="quarter" idx="4"/>
          </p:nvPr>
        </p:nvSpPr>
        <p:spPr>
          <a:xfrm>
            <a:off x="392929" y="6476400"/>
            <a:ext cx="558000" cy="237600"/>
          </a:xfrm>
          <a:prstGeom prst="rect">
            <a:avLst/>
          </a:prstGeom>
        </p:spPr>
        <p:txBody>
          <a:bodyPr vert="horz" lIns="72000" tIns="45720" rIns="0" bIns="45720" rtlCol="0" anchor="t" anchorCtr="0"/>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defRPr>
            </a:lvl1pPr>
          </a:lstStyle>
          <a:p>
            <a:pPr>
              <a:defRPr/>
            </a:pPr>
            <a:fld id="{7FE6C753-64F1-4BAF-81F3-BDE68A33972B}" type="slidenum">
              <a:rPr lang="fr-FR" b="1" smtClean="0">
                <a:solidFill>
                  <a:srgbClr val="232020"/>
                </a:solidFill>
              </a:rPr>
              <a:pPr>
                <a:defRPr/>
              </a:pPr>
              <a:t>9</a:t>
            </a:fld>
            <a:r>
              <a:rPr lang="fr-FR" b="1" dirty="0">
                <a:solidFill>
                  <a:srgbClr val="232020"/>
                </a:solidFill>
              </a:rPr>
              <a:t>  </a:t>
            </a:r>
            <a:r>
              <a:rPr lang="fr-FR" dirty="0">
                <a:solidFill>
                  <a:schemeClr val="tx1"/>
                </a:solidFill>
              </a:rPr>
              <a:t>—</a:t>
            </a:r>
            <a:r>
              <a:rPr lang="fr-FR" dirty="0">
                <a:solidFill>
                  <a:srgbClr val="868686"/>
                </a:solidFill>
              </a:rPr>
              <a:t> </a:t>
            </a:r>
            <a:endParaRPr lang="fr-FR" b="1" dirty="0">
              <a:solidFill>
                <a:srgbClr val="232020"/>
              </a:solidFill>
            </a:endParaRPr>
          </a:p>
        </p:txBody>
      </p:sp>
    </p:spTree>
    <p:extLst>
      <p:ext uri="{BB962C8B-B14F-4D97-AF65-F5344CB8AC3E}">
        <p14:creationId xmlns:p14="http://schemas.microsoft.com/office/powerpoint/2010/main" val="639329385"/>
      </p:ext>
    </p:extLst>
  </p:cSld>
  <p:clrMapOvr>
    <a:masterClrMapping/>
  </p:clrMapOvr>
</p:sld>
</file>

<file path=ppt/theme/theme1.xml><?xml version="1.0" encoding="utf-8"?>
<a:theme xmlns:a="http://schemas.openxmlformats.org/drawingml/2006/main" name="Rexel">
  <a:themeElements>
    <a:clrScheme name="REXEL Faben">
      <a:dk1>
        <a:srgbClr val="333333"/>
      </a:dk1>
      <a:lt1>
        <a:srgbClr val="FFFFFF"/>
      </a:lt1>
      <a:dk2>
        <a:srgbClr val="00A3AD"/>
      </a:dk2>
      <a:lt2>
        <a:srgbClr val="254689"/>
      </a:lt2>
      <a:accent1>
        <a:srgbClr val="FFCD00"/>
      </a:accent1>
      <a:accent2>
        <a:srgbClr val="EE7900"/>
      </a:accent2>
      <a:accent3>
        <a:srgbClr val="E20031"/>
      </a:accent3>
      <a:accent4>
        <a:srgbClr val="A5027D"/>
      </a:accent4>
      <a:accent5>
        <a:srgbClr val="7B6469"/>
      </a:accent5>
      <a:accent6>
        <a:srgbClr val="007C7C"/>
      </a:accent6>
      <a:hlink>
        <a:srgbClr val="B1C800"/>
      </a:hlink>
      <a:folHlink>
        <a:srgbClr val="B1C80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xel_PPT_Vorlage.pptx" id="{20AA1B1A-4807-4134-B748-DFE0AA82CDB1}" vid="{AA651671-3131-424A-BDE9-B1F4926369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D78D1397354AD45A11A59CE0EA5BD1A" ma:contentTypeVersion="10" ma:contentTypeDescription="Create a new document." ma:contentTypeScope="" ma:versionID="0707ae12557a708f6a1ecbe6b5042cea">
  <xsd:schema xmlns:xsd="http://www.w3.org/2001/XMLSchema" xmlns:xs="http://www.w3.org/2001/XMLSchema" xmlns:p="http://schemas.microsoft.com/office/2006/metadata/properties" xmlns:ns3="5ac8cdd9-9f91-467d-a95e-304bc8783f2c" xmlns:ns4="07abab74-0bcb-48ca-b9c1-4e2007a2fe21" targetNamespace="http://schemas.microsoft.com/office/2006/metadata/properties" ma:root="true" ma:fieldsID="cefe7ce119e2f26540b8236fbf2f538f" ns3:_="" ns4:_="">
    <xsd:import namespace="5ac8cdd9-9f91-467d-a95e-304bc8783f2c"/>
    <xsd:import namespace="07abab74-0bcb-48ca-b9c1-4e2007a2fe2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c8cdd9-9f91-467d-a95e-304bc8783f2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abab74-0bcb-48ca-b9c1-4e2007a2fe2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901D7C-DB23-41D9-B40D-A11712883229}">
  <ds:schemaRefs>
    <ds:schemaRef ds:uri="http://purl.org/dc/dcmitype/"/>
    <ds:schemaRef ds:uri="5ac8cdd9-9f91-467d-a95e-304bc8783f2c"/>
    <ds:schemaRef ds:uri="http://schemas.microsoft.com/office/2006/documentManagement/types"/>
    <ds:schemaRef ds:uri="07abab74-0bcb-48ca-b9c1-4e2007a2fe21"/>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BEA1FAB7-0D10-42B1-84DC-22585E0781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c8cdd9-9f91-467d-a95e-304bc8783f2c"/>
    <ds:schemaRef ds:uri="07abab74-0bcb-48ca-b9c1-4e2007a2fe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243A83-5FDA-405A-81DB-E4B84EEAD3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941</Words>
  <Application>Microsoft Office PowerPoint</Application>
  <PresentationFormat>Breitbild</PresentationFormat>
  <Paragraphs>240</Paragraphs>
  <Slides>31</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31</vt:i4>
      </vt:variant>
    </vt:vector>
  </HeadingPairs>
  <TitlesOfParts>
    <vt:vector size="38" baseType="lpstr">
      <vt:lpstr>Arial</vt:lpstr>
      <vt:lpstr>Calibri</vt:lpstr>
      <vt:lpstr>Century Gothic</vt:lpstr>
      <vt:lpstr>Century Gothic (Textkörper)</vt:lpstr>
      <vt:lpstr>Symbol</vt:lpstr>
      <vt:lpstr>Wingdings</vt:lpstr>
      <vt:lpstr>Rexel</vt:lpstr>
      <vt:lpstr>Rexel Germany GmbH &amp; Co. KG </vt:lpstr>
      <vt:lpstr>PowerPoint-Präsentation</vt:lpstr>
      <vt:lpstr>PowerPoint-Präsentation</vt:lpstr>
      <vt:lpstr>Unterstützungserklärung</vt:lpstr>
      <vt:lpstr>Unterstützungserklärung</vt:lpstr>
      <vt:lpstr>Unterstützungserklärung - Fortsetzung</vt:lpstr>
      <vt:lpstr>Über Rexel Germany</vt:lpstr>
      <vt:lpstr>Über Rexel Germany</vt:lpstr>
      <vt:lpstr>Über Rexel Germany</vt:lpstr>
      <vt:lpstr>Über Rexel Germany</vt:lpstr>
      <vt:lpstr>Die 10 Prinzipien des Global Compact  Menschenrechte</vt:lpstr>
      <vt:lpstr>Menschenrechte</vt:lpstr>
      <vt:lpstr>Menschenrechte</vt:lpstr>
      <vt:lpstr>Die 10 Prinzipien des Global Compact  Arbeitsnormen</vt:lpstr>
      <vt:lpstr>Arbeitsnormen</vt:lpstr>
      <vt:lpstr>Arbeitsnormen</vt:lpstr>
      <vt:lpstr>PowerPoint-Präsentation</vt:lpstr>
      <vt:lpstr>Arbeitsnormen</vt:lpstr>
      <vt:lpstr>Die 10 Prinzipien des Global Compact  Umweltschutz</vt:lpstr>
      <vt:lpstr>Umweltschutz</vt:lpstr>
      <vt:lpstr>Umweltschutz</vt:lpstr>
      <vt:lpstr>Nachhaltigkeit</vt:lpstr>
      <vt:lpstr>Die 10 Prinzipien des Global Compact  Korruptionsbekämpfung</vt:lpstr>
      <vt:lpstr>Korruptionsbekämpfung</vt:lpstr>
      <vt:lpstr>Korruptionsbekämpfung</vt:lpstr>
      <vt:lpstr>Ergebnisse und  Kennzahlen</vt:lpstr>
      <vt:lpstr>Ergebnisse und Kennzahlen</vt:lpstr>
      <vt:lpstr>Ergebnisse und Kennzahlen</vt:lpstr>
      <vt:lpstr>Ergebnisse und Kennzahlen</vt:lpstr>
      <vt:lpstr>Ergebnisse und Kennzahlen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Rexel Germany GmbH &amp; Co. KG</dc:title>
  <dc:creator>Maximilian Boigner</dc:creator>
  <cp:lastModifiedBy>Muench, Xaver</cp:lastModifiedBy>
  <cp:revision>51</cp:revision>
  <dcterms:created xsi:type="dcterms:W3CDTF">2019-09-16T10:50:59Z</dcterms:created>
  <dcterms:modified xsi:type="dcterms:W3CDTF">2019-11-25T10:25:18Z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0x0101007D78D1397354AD45A11A59CE0EA5BD1A</vt:lpwstr>
  </property>
</Properties>
</file>