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491" r:id="rId5"/>
    <p:sldId id="390" r:id="rId6"/>
    <p:sldId id="467" r:id="rId7"/>
    <p:sldId id="427" r:id="rId8"/>
    <p:sldId id="395" r:id="rId9"/>
    <p:sldId id="397" r:id="rId10"/>
    <p:sldId id="498" r:id="rId11"/>
    <p:sldId id="499" r:id="rId12"/>
    <p:sldId id="500" r:id="rId13"/>
    <p:sldId id="501" r:id="rId14"/>
    <p:sldId id="319" r:id="rId15"/>
  </p:sldIdLst>
  <p:sldSz cx="9906000" cy="6858000" type="A4"/>
  <p:notesSz cx="6864350" cy="9998075"/>
  <p:embeddedFontLst>
    <p:embeddedFont>
      <p:font typeface="KoPub돋움체 Bold" panose="020B0600000101010101" charset="-127"/>
      <p:bold r:id="rId18"/>
    </p:embeddedFont>
    <p:embeddedFont>
      <p:font typeface="KoPub돋움체 Light" panose="020B0600000101010101" charset="-127"/>
      <p:regular r:id="rId19"/>
    </p:embeddedFont>
    <p:embeddedFont>
      <p:font typeface="KoPub돋움체 Medium" panose="020B0600000101010101" charset="-127"/>
      <p:regular r:id="rId20"/>
    </p:embeddedFont>
    <p:embeddedFont>
      <p:font typeface="Adobe Garamond Pro" panose="02020502060506020403" charset="0"/>
      <p:regular r:id="rId21"/>
      <p:bold r:id="rId22"/>
      <p:italic r:id="rId23"/>
      <p:boldItalic r:id="rId24"/>
    </p:embeddedFont>
    <p:embeddedFont>
      <p:font typeface="HY견명조" panose="02030600000101010101" pitchFamily="18" charset="-127"/>
      <p:regular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08" userDrawn="1">
          <p15:clr>
            <a:srgbClr val="A4A3A4"/>
          </p15:clr>
        </p15:guide>
        <p15:guide id="5" orient="horz" pos="1344" userDrawn="1">
          <p15:clr>
            <a:srgbClr val="A4A3A4"/>
          </p15:clr>
        </p15:guide>
        <p15:guide id="6" orient="horz" pos="958" userDrawn="1">
          <p15:clr>
            <a:srgbClr val="A4A3A4"/>
          </p15:clr>
        </p15:guide>
        <p15:guide id="7" orient="horz" pos="1230" userDrawn="1">
          <p15:clr>
            <a:srgbClr val="A4A3A4"/>
          </p15:clr>
        </p15:guide>
        <p15:guide id="8" pos="3120" userDrawn="1">
          <p15:clr>
            <a:srgbClr val="A4A3A4"/>
          </p15:clr>
        </p15:guide>
        <p15:guide id="9" pos="5932" userDrawn="1">
          <p15:clr>
            <a:srgbClr val="A4A3A4"/>
          </p15:clr>
        </p15:guide>
        <p15:guide id="10" orient="horz" pos="2327">
          <p15:clr>
            <a:srgbClr val="A4A3A4"/>
          </p15:clr>
        </p15:guide>
        <p15:guide id="11" pos="4485">
          <p15:clr>
            <a:srgbClr val="A4A3A4"/>
          </p15:clr>
        </p15:guide>
        <p15:guide id="12" pos="2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 userDrawn="1">
          <p15:clr>
            <a:srgbClr val="A4A3A4"/>
          </p15:clr>
        </p15:guide>
        <p15:guide id="2" pos="216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D60"/>
    <a:srgbClr val="8497B0"/>
    <a:srgbClr val="660033"/>
    <a:srgbClr val="CC0E17"/>
    <a:srgbClr val="C55A11"/>
    <a:srgbClr val="EAEAEA"/>
    <a:srgbClr val="548235"/>
    <a:srgbClr val="1CA392"/>
    <a:srgbClr val="FFC81B"/>
    <a:srgbClr val="8EA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테마 스타일 2 - 강조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6370" autoAdjust="0"/>
  </p:normalViewPr>
  <p:slideViewPr>
    <p:cSldViewPr snapToGrid="0">
      <p:cViewPr varScale="1">
        <p:scale>
          <a:sx n="114" d="100"/>
          <a:sy n="114" d="100"/>
        </p:scale>
        <p:origin x="2922" y="108"/>
      </p:cViewPr>
      <p:guideLst>
        <p:guide pos="308"/>
        <p:guide orient="horz" pos="1344"/>
        <p:guide orient="horz" pos="958"/>
        <p:guide orient="horz" pos="1230"/>
        <p:guide pos="3120"/>
        <p:guide pos="5932"/>
        <p:guide orient="horz" pos="2327"/>
        <p:guide pos="4485"/>
        <p:guide pos="2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5916" y="90"/>
      </p:cViewPr>
      <p:guideLst>
        <p:guide orient="horz" pos="3148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640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501640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r">
              <a:defRPr sz="1200"/>
            </a:lvl1pPr>
          </a:lstStyle>
          <a:p>
            <a:fld id="{E2F0FD12-578F-4977-95AA-F1F99A814312}" type="datetimeFigureOut">
              <a:rPr lang="ko-KR" altLang="en-US" smtClean="0"/>
              <a:t>2019-10-19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96439"/>
            <a:ext cx="2974552" cy="501639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8210" y="9496439"/>
            <a:ext cx="2974552" cy="501639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r">
              <a:defRPr sz="1200"/>
            </a:lvl1pPr>
          </a:lstStyle>
          <a:p>
            <a:fld id="{96F55A9E-78F4-4B8D-95C9-9BFAB5EF6C3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1838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640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640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r">
              <a:defRPr sz="1200"/>
            </a:lvl1pPr>
          </a:lstStyle>
          <a:p>
            <a:fld id="{3C3DCA3A-A48D-4BAC-A40B-A11153738664}" type="datetimeFigureOut">
              <a:rPr lang="ko-KR" altLang="en-US" smtClean="0"/>
              <a:t>2019-10-19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1250950"/>
            <a:ext cx="4870450" cy="3373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72" tIns="46086" rIns="92172" bIns="4608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6436" y="4811573"/>
            <a:ext cx="5491480" cy="3936742"/>
          </a:xfrm>
          <a:prstGeom prst="rect">
            <a:avLst/>
          </a:prstGeom>
        </p:spPr>
        <p:txBody>
          <a:bodyPr vert="horz" lIns="92172" tIns="46086" rIns="92172" bIns="46086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96439"/>
            <a:ext cx="2974552" cy="501639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8210" y="9496439"/>
            <a:ext cx="2974552" cy="501639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r">
              <a:defRPr sz="1200"/>
            </a:lvl1pPr>
          </a:lstStyle>
          <a:p>
            <a:fld id="{259A097F-5DB4-49B3-AAC3-CD5BE7A3F9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122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1832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514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932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894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96950" y="1250950"/>
            <a:ext cx="4870450" cy="337343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8528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043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5527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2326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617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4793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97F-5DB4-49B3-AAC3-CD5BE7A3F98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4494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97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_소제목_거버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11952" y="6599995"/>
            <a:ext cx="345233" cy="10553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803041-7B49-4B13-B33C-95D5BF75457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0663" y="630022"/>
            <a:ext cx="5805660" cy="3149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>
              <a:lnSpc>
                <a:spcPct val="100000"/>
              </a:lnSpc>
              <a:defRPr sz="2000" b="1" spc="-4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20" name="텍스트 개체 틀 19"/>
          <p:cNvSpPr>
            <a:spLocks noGrp="1"/>
          </p:cNvSpPr>
          <p:nvPr>
            <p:ph type="body" sz="quarter" idx="13"/>
          </p:nvPr>
        </p:nvSpPr>
        <p:spPr>
          <a:xfrm>
            <a:off x="500665" y="1375468"/>
            <a:ext cx="8916387" cy="498157"/>
          </a:xfrm>
          <a:prstGeom prst="rect">
            <a:avLst/>
          </a:prstGeom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>
              <a:defRPr lang="ko-KR" altLang="en-US" sz="15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cs"/>
              </a:defRPr>
            </a:lvl1pPr>
          </a:lstStyle>
          <a:p>
            <a:pPr marL="0" lvl="0" indent="0" algn="just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500664" y="1012456"/>
            <a:ext cx="2323219" cy="269501"/>
          </a:xfrm>
          <a:prstGeom prst="rect">
            <a:avLst/>
          </a:prstGeom>
        </p:spPr>
        <p:txBody>
          <a:bodyPr lIns="10800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>
              <a:defRPr lang="ko-KR" altLang="en-US" sz="1700" b="1" spc="-40" baseline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cs"/>
              </a:defRPr>
            </a:lvl1pPr>
            <a:lvl2pPr>
              <a:defRPr lang="ko-KR" altLang="en-US" sz="1400" smtClean="0">
                <a:latin typeface="+mj-ea"/>
              </a:defRPr>
            </a:lvl2pPr>
            <a:lvl3pPr>
              <a:defRPr lang="ko-KR" altLang="en-US" sz="1200" smtClean="0">
                <a:latin typeface="+mj-ea"/>
              </a:defRPr>
            </a:lvl3pPr>
            <a:lvl4pPr>
              <a:defRPr lang="ko-KR" altLang="en-US" sz="1100" smtClean="0">
                <a:latin typeface="+mj-ea"/>
              </a:defRPr>
            </a:lvl4pPr>
            <a:lvl5pPr>
              <a:defRPr lang="ko-KR" altLang="en-US" sz="1100">
                <a:latin typeface="+mj-ea"/>
              </a:defRPr>
            </a:lvl5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ko-KR" altLang="en-US" dirty="0"/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602765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308">
          <p15:clr>
            <a:srgbClr val="FBAE40"/>
          </p15:clr>
        </p15:guide>
        <p15:guide id="3" pos="5932">
          <p15:clr>
            <a:srgbClr val="FBAE40"/>
          </p15:clr>
        </p15:guide>
        <p15:guide id="4" orient="horz" pos="672">
          <p15:clr>
            <a:srgbClr val="FBAE40"/>
          </p15:clr>
        </p15:guide>
        <p15:guide id="5" orient="horz" pos="113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663" y="630022"/>
            <a:ext cx="5805660" cy="3149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>
              <a:lnSpc>
                <a:spcPct val="100000"/>
              </a:lnSpc>
              <a:defRPr sz="2000" b="1" spc="-4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텍스트 개체 틀 19"/>
          <p:cNvSpPr>
            <a:spLocks noGrp="1"/>
          </p:cNvSpPr>
          <p:nvPr>
            <p:ph type="body" sz="quarter" idx="13"/>
          </p:nvPr>
        </p:nvSpPr>
        <p:spPr>
          <a:xfrm>
            <a:off x="500665" y="1375468"/>
            <a:ext cx="8916387" cy="498157"/>
          </a:xfrm>
          <a:prstGeom prst="rect">
            <a:avLst/>
          </a:prstGeom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>
              <a:defRPr lang="ko-KR" altLang="en-US" sz="15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cs"/>
              </a:defRPr>
            </a:lvl1pPr>
          </a:lstStyle>
          <a:p>
            <a:pPr marL="0" lvl="0" indent="0" algn="just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500664" y="1012456"/>
            <a:ext cx="2323219" cy="269501"/>
          </a:xfrm>
          <a:prstGeom prst="rect">
            <a:avLst/>
          </a:prstGeom>
        </p:spPr>
        <p:txBody>
          <a:bodyPr lIns="10800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>
              <a:defRPr lang="ko-KR" altLang="en-US" sz="1700" b="1" spc="-40" baseline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cs"/>
              </a:defRPr>
            </a:lvl1pPr>
            <a:lvl2pPr>
              <a:defRPr lang="ko-KR" altLang="en-US" sz="1400" smtClean="0">
                <a:latin typeface="+mj-ea"/>
              </a:defRPr>
            </a:lvl2pPr>
            <a:lvl3pPr>
              <a:defRPr lang="ko-KR" altLang="en-US" sz="1200" smtClean="0">
                <a:latin typeface="+mj-ea"/>
              </a:defRPr>
            </a:lvl3pPr>
            <a:lvl4pPr>
              <a:defRPr lang="ko-KR" altLang="en-US" sz="1100" smtClean="0">
                <a:latin typeface="+mj-ea"/>
              </a:defRPr>
            </a:lvl4pPr>
            <a:lvl5pPr>
              <a:defRPr lang="ko-KR" altLang="en-US" sz="1100">
                <a:latin typeface="+mj-ea"/>
              </a:defRPr>
            </a:lvl5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ko-KR" altLang="en-US" dirty="0"/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36544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663" y="630022"/>
            <a:ext cx="5805660" cy="3149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>
              <a:lnSpc>
                <a:spcPct val="100000"/>
              </a:lnSpc>
              <a:defRPr sz="2000" b="1" spc="-4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텍스트 개체 틀 19"/>
          <p:cNvSpPr>
            <a:spLocks noGrp="1"/>
          </p:cNvSpPr>
          <p:nvPr>
            <p:ph type="body" sz="quarter" idx="13"/>
          </p:nvPr>
        </p:nvSpPr>
        <p:spPr>
          <a:xfrm>
            <a:off x="500665" y="1375468"/>
            <a:ext cx="8916387" cy="498157"/>
          </a:xfrm>
          <a:prstGeom prst="rect">
            <a:avLst/>
          </a:prstGeom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>
              <a:defRPr lang="ko-KR" altLang="en-US" sz="15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cs"/>
              </a:defRPr>
            </a:lvl1pPr>
          </a:lstStyle>
          <a:p>
            <a:pPr marL="0" lvl="0" indent="0" algn="just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500664" y="1012456"/>
            <a:ext cx="2323219" cy="269501"/>
          </a:xfrm>
          <a:prstGeom prst="rect">
            <a:avLst/>
          </a:prstGeom>
        </p:spPr>
        <p:txBody>
          <a:bodyPr lIns="10800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>
              <a:defRPr lang="ko-KR" altLang="en-US" sz="1700" b="1" spc="-40" baseline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cs"/>
              </a:defRPr>
            </a:lvl1pPr>
            <a:lvl2pPr>
              <a:defRPr lang="ko-KR" altLang="en-US" sz="1400" smtClean="0">
                <a:latin typeface="+mj-ea"/>
              </a:defRPr>
            </a:lvl2pPr>
            <a:lvl3pPr>
              <a:defRPr lang="ko-KR" altLang="en-US" sz="1200" smtClean="0">
                <a:latin typeface="+mj-ea"/>
              </a:defRPr>
            </a:lvl3pPr>
            <a:lvl4pPr>
              <a:defRPr lang="ko-KR" altLang="en-US" sz="1100" smtClean="0">
                <a:latin typeface="+mj-ea"/>
              </a:defRPr>
            </a:lvl4pPr>
            <a:lvl5pPr>
              <a:defRPr lang="ko-KR" altLang="en-US" sz="1100">
                <a:latin typeface="+mj-ea"/>
              </a:defRPr>
            </a:lvl5pPr>
          </a:lstStyle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ko-KR" altLang="en-US" dirty="0"/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329877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5CA3-5725-4FB3-A06A-E7806168D174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r="15037"/>
          <a:stretch/>
        </p:blipFill>
        <p:spPr bwMode="auto">
          <a:xfrm rot="10800000">
            <a:off x="0" y="-2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81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-90"/>
            <a:ext cx="9906000" cy="534928"/>
          </a:xfrm>
          <a:prstGeom prst="rect">
            <a:avLst/>
          </a:prstGeom>
          <a:solidFill>
            <a:srgbClr val="E6E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 algn="ctr"/>
            <a:endParaRPr lang="ko-KR" altLang="en-US" sz="2600" dirty="0">
              <a:latin typeface="+mn-ea"/>
              <a:ea typeface="+mn-ea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" y="-90"/>
            <a:ext cx="500663" cy="534928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sp>
        <p:nvSpPr>
          <p:cNvPr id="6" name="직사각형 5"/>
          <p:cNvSpPr/>
          <p:nvPr userDrawn="1"/>
        </p:nvSpPr>
        <p:spPr>
          <a:xfrm>
            <a:off x="500663" y="-90"/>
            <a:ext cx="79864" cy="53492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15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9" r:id="rId2"/>
    <p:sldLayoutId id="2147483694" r:id="rId3"/>
    <p:sldLayoutId id="2147483693" r:id="rId4"/>
    <p:sldLayoutId id="2147483696" r:id="rId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F4681B7A-CA4C-4BA5-8295-8A9C1CDC0F12}"/>
              </a:ext>
            </a:extLst>
          </p:cNvPr>
          <p:cNvSpPr/>
          <p:nvPr/>
        </p:nvSpPr>
        <p:spPr>
          <a:xfrm>
            <a:off x="2520703" y="1807014"/>
            <a:ext cx="5515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err="1"/>
              <a:t>유엔글로벌콤팩트</a:t>
            </a:r>
            <a:r>
              <a:rPr lang="ko-KR" altLang="en-US" sz="4400" b="1" dirty="0"/>
              <a:t> </a:t>
            </a:r>
            <a:r>
              <a:rPr lang="en-US" altLang="ko-KR" sz="4400" b="1" dirty="0"/>
              <a:t>COP</a:t>
            </a:r>
            <a:endParaRPr lang="ko-KR" altLang="en-US" sz="4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75A98C-0088-40AD-9532-601E61033F86}"/>
              </a:ext>
            </a:extLst>
          </p:cNvPr>
          <p:cNvSpPr txBox="1"/>
          <p:nvPr/>
        </p:nvSpPr>
        <p:spPr>
          <a:xfrm>
            <a:off x="2626789" y="3864539"/>
            <a:ext cx="4652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/>
              <a:t>인피니티 컨설팅주식회사</a:t>
            </a:r>
            <a:endParaRPr lang="en-US" altLang="ko-KR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2A9DA-7BBA-4000-BA81-0DFA4FD0C676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1</a:t>
            </a:fld>
            <a:endParaRPr lang="ko-KR" altLang="en-US" sz="1000" dirty="0"/>
          </a:p>
        </p:txBody>
      </p:sp>
      <p:pic>
        <p:nvPicPr>
          <p:cNvPr id="12" name="Picture 6" descr="http://infinityview.es/img/galeria/icono_infinity-1191.jpg">
            <a:extLst>
              <a:ext uri="{FF2B5EF4-FFF2-40B4-BE49-F238E27FC236}">
                <a16:creationId xmlns:a16="http://schemas.microsoft.com/office/drawing/2014/main" id="{C179D293-EA6C-4B84-B676-40787B540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44" b="96437" l="3448" r="96468">
                        <a14:foregroundMark x1="79899" y1="24466" x2="35156" y2="72684"/>
                        <a14:foregroundMark x1="24222" y1="34561" x2="67452" y2="61283"/>
                        <a14:foregroundMark x1="48865" y1="47506" x2="26577" y2="67696"/>
                        <a14:foregroundMark x1="7653" y1="39786" x2="16148" y2="69952"/>
                        <a14:foregroundMark x1="29016" y1="71259" x2="46678" y2="59620"/>
                        <a14:foregroundMark x1="51304" y1="55582" x2="72414" y2="66746"/>
                        <a14:foregroundMark x1="82675" y1="56888" x2="68293" y2="60926"/>
                        <a14:foregroundMark x1="41884" y1="52019" x2="31960" y2="61995"/>
                        <a14:foregroundMark x1="51556" y1="58195" x2="59546" y2="63183"/>
                        <a14:foregroundMark x1="59630" y1="63420" x2="66611" y2="66865"/>
                        <a14:foregroundMark x1="71748" y1="68577" x2="76643" y2="68577"/>
                        <a14:foregroundMark x1="75944" y1="68775" x2="73846" y2="69170"/>
                        <a14:backgroundMark x1="52565" y1="63183" x2="76198" y2="75772"/>
                        <a14:backgroundMark x1="55341" y1="61639" x2="68966" y2="69715"/>
                        <a14:backgroundMark x1="57611" y1="62589" x2="65938" y2="67221"/>
                        <a14:backgroundMark x1="66434" y1="67194" x2="72727" y2="69960"/>
                        <a14:backgroundMark x1="71329" y1="69368" x2="74406" y2="69565"/>
                        <a14:backgroundMark x1="71608" y1="69368" x2="73846" y2="69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82" b="17775"/>
          <a:stretch/>
        </p:blipFill>
        <p:spPr bwMode="auto">
          <a:xfrm>
            <a:off x="4553568" y="3106208"/>
            <a:ext cx="580748" cy="288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40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BBA646-1F1B-46CE-B6AD-39AB50351D95}"/>
              </a:ext>
            </a:extLst>
          </p:cNvPr>
          <p:cNvSpPr txBox="1"/>
          <p:nvPr/>
        </p:nvSpPr>
        <p:spPr>
          <a:xfrm>
            <a:off x="3216452" y="4438093"/>
            <a:ext cx="3150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2019. 10. 21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38221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711519" y="189879"/>
            <a:ext cx="2281063" cy="1625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UNGC 10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원칙 이행</a:t>
            </a: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98631E-AAA9-4308-946D-476E60106C88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10</a:t>
            </a:fld>
            <a:endParaRPr lang="ko-KR" altLang="en-US" sz="10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478FE65-1D90-4B87-A3DE-C1AF7A28C049}"/>
              </a:ext>
            </a:extLst>
          </p:cNvPr>
          <p:cNvSpPr txBox="1"/>
          <p:nvPr/>
        </p:nvSpPr>
        <p:spPr>
          <a:xfrm>
            <a:off x="62534" y="25220"/>
            <a:ext cx="3482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Ⅲ</a:t>
            </a:r>
            <a:endParaRPr lang="ko-KR" altLang="en-US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BCC2D0DB-7E2B-4344-9881-81EFDB834C09}"/>
              </a:ext>
            </a:extLst>
          </p:cNvPr>
          <p:cNvGrpSpPr/>
          <p:nvPr/>
        </p:nvGrpSpPr>
        <p:grpSpPr>
          <a:xfrm>
            <a:off x="1527081" y="1068504"/>
            <a:ext cx="7006106" cy="1386110"/>
            <a:chOff x="3594396" y="1675165"/>
            <a:chExt cx="4458792" cy="1123517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4372D6BE-3DB0-425B-9297-1B67207EA89F}"/>
                </a:ext>
              </a:extLst>
            </p:cNvPr>
            <p:cNvCxnSpPr/>
            <p:nvPr/>
          </p:nvCxnSpPr>
          <p:spPr>
            <a:xfrm>
              <a:off x="3594396" y="2066204"/>
              <a:ext cx="3753909" cy="0"/>
            </a:xfrm>
            <a:prstGeom prst="line">
              <a:avLst/>
            </a:prstGeom>
            <a:ln w="57150">
              <a:solidFill>
                <a:srgbClr val="66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7F7D267D-C995-45FD-8AF8-B843CC7CC821}"/>
                </a:ext>
              </a:extLst>
            </p:cNvPr>
            <p:cNvSpPr/>
            <p:nvPr/>
          </p:nvSpPr>
          <p:spPr>
            <a:xfrm>
              <a:off x="3600100" y="1675165"/>
              <a:ext cx="4453088" cy="1123517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84000">
                  <a:schemeClr val="bg1">
                    <a:lumMod val="95000"/>
                  </a:schemeClr>
                </a:gs>
              </a:gsLst>
              <a:lin ang="5400000" scaled="1"/>
            </a:gradFill>
            <a:ln w="57150">
              <a:gradFill>
                <a:gsLst>
                  <a:gs pos="5000">
                    <a:srgbClr val="660033"/>
                  </a:gs>
                  <a:gs pos="885">
                    <a:srgbClr val="660033"/>
                  </a:gs>
                  <a:gs pos="10000">
                    <a:schemeClr val="bg1"/>
                  </a:gs>
                  <a:gs pos="90000">
                    <a:schemeClr val="bg1"/>
                  </a:gs>
                  <a:gs pos="90000">
                    <a:srgbClr val="66003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ko-KR" altLang="en-US" sz="2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반부패</a:t>
              </a:r>
              <a:endPara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10.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부당취득 및 뇌물 등 모든 형태의 부패를 근절하기 위해 노력해야 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pPr algn="ctr"/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3972760-55A5-44D6-9B31-FA2170C85014}"/>
              </a:ext>
            </a:extLst>
          </p:cNvPr>
          <p:cNvSpPr/>
          <p:nvPr/>
        </p:nvSpPr>
        <p:spPr>
          <a:xfrm>
            <a:off x="1005280" y="2749438"/>
            <a:ext cx="7895439" cy="356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1.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준법경영과 윤리경영에 대하여 중요하게 생각합니다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>
              <a:spcBef>
                <a:spcPts val="300"/>
              </a:spcBef>
            </a:pP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 협력회사와 상생을 위하여 정도 경영을 바탕으로 투명하고 공정한 거래관계 유지에 적극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노력하고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금품이나 향응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접대가 없는 깨끗한 관계를 만들어 양사간 신뢰를 쌓고 경쟁력을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높이는데 주력하고 있습니다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>
              <a:spcBef>
                <a:spcPts val="300"/>
              </a:spcBef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2.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인피니티컨설팅㈜은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취업규칙 복무규정에 의거 거래처의 업무상 사례 또는 증여를 받지 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 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아니하고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임원은 임기 중 청렴의 의무에 책임을 가지고 행동해야 합니다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>
              <a:spcBef>
                <a:spcPts val="300"/>
              </a:spcBef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3.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모든 비용 집행에 있어 부서장 및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관리지원팀의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사전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사후 승인절차를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거침으로서 투명한 경영을 실천하고 있습니다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>
              <a:spcBef>
                <a:spcPts val="300"/>
              </a:spcBef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4.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명절 선물 안주고 안받기 운동 등 청렴윤리를 실천하고 있습니다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303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>
            <a:off x="4953001" y="3429000"/>
            <a:ext cx="41767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>
            <a:extLst>
              <a:ext uri="{FF2B5EF4-FFF2-40B4-BE49-F238E27FC236}">
                <a16:creationId xmlns:a16="http://schemas.microsoft.com/office/drawing/2014/main" id="{69A0F3B9-B8C5-482F-AA85-7129F2DB5F18}"/>
              </a:ext>
            </a:extLst>
          </p:cNvPr>
          <p:cNvGrpSpPr/>
          <p:nvPr/>
        </p:nvGrpSpPr>
        <p:grpSpPr>
          <a:xfrm>
            <a:off x="3126058" y="2316735"/>
            <a:ext cx="3653884" cy="2224529"/>
            <a:chOff x="3126058" y="2260937"/>
            <a:chExt cx="3653884" cy="2224529"/>
          </a:xfrm>
        </p:grpSpPr>
        <p:pic>
          <p:nvPicPr>
            <p:cNvPr id="4" name="Picture 6" descr="http://infinityview.es/img/galeria/icono_infinity-1191.jpg">
              <a:extLst>
                <a:ext uri="{FF2B5EF4-FFF2-40B4-BE49-F238E27FC236}">
                  <a16:creationId xmlns:a16="http://schemas.microsoft.com/office/drawing/2014/main" id="{3952DEF1-EE20-4CC5-9C2A-18F8B588CA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44" b="96437" l="3448" r="96468">
                          <a14:foregroundMark x1="79899" y1="24466" x2="35156" y2="72684"/>
                          <a14:foregroundMark x1="24222" y1="34561" x2="67452" y2="61283"/>
                          <a14:foregroundMark x1="48865" y1="47506" x2="26577" y2="67696"/>
                          <a14:foregroundMark x1="7653" y1="39786" x2="16148" y2="69952"/>
                          <a14:foregroundMark x1="29016" y1="71259" x2="46678" y2="59620"/>
                          <a14:foregroundMark x1="51304" y1="55582" x2="72414" y2="66746"/>
                          <a14:foregroundMark x1="82675" y1="56888" x2="68293" y2="60926"/>
                          <a14:foregroundMark x1="41884" y1="52019" x2="31960" y2="61995"/>
                          <a14:foregroundMark x1="51556" y1="58195" x2="59546" y2="63183"/>
                          <a14:foregroundMark x1="59630" y1="63420" x2="66611" y2="66865"/>
                          <a14:foregroundMark x1="71748" y1="68577" x2="76643" y2="68577"/>
                          <a14:foregroundMark x1="75944" y1="68775" x2="73846" y2="69170"/>
                          <a14:backgroundMark x1="52565" y1="63183" x2="76198" y2="75772"/>
                          <a14:backgroundMark x1="55341" y1="61639" x2="68966" y2="69715"/>
                          <a14:backgroundMark x1="57611" y1="62589" x2="65938" y2="67221"/>
                          <a14:backgroundMark x1="66434" y1="67194" x2="72727" y2="69960"/>
                          <a14:backgroundMark x1="71329" y1="69368" x2="74406" y2="69565"/>
                          <a14:backgroundMark x1="71608" y1="69368" x2="73846" y2="699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82" b="17775"/>
            <a:stretch/>
          </p:blipFill>
          <p:spPr bwMode="auto">
            <a:xfrm>
              <a:off x="3737895" y="3276600"/>
              <a:ext cx="2430209" cy="12088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400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71FF9077-CA6A-4FCE-ADFB-7C3421DF0AF4}"/>
                </a:ext>
              </a:extLst>
            </p:cNvPr>
            <p:cNvSpPr/>
            <p:nvPr/>
          </p:nvSpPr>
          <p:spPr>
            <a:xfrm>
              <a:off x="3126058" y="2260937"/>
              <a:ext cx="365388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ko-KR" sz="6000" b="1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Thank</a:t>
              </a:r>
              <a:r>
                <a:rPr lang="ko-KR" altLang="en-US" sz="6000" b="1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 </a:t>
              </a:r>
              <a:r>
                <a:rPr lang="en-US" altLang="ko-KR" sz="6000" b="1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you</a:t>
              </a:r>
              <a:endParaRPr lang="en-US" altLang="ko-KR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31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1"/>
            <a:ext cx="9906000" cy="17983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83" name="제목 2"/>
          <p:cNvSpPr txBox="1">
            <a:spLocks/>
          </p:cNvSpPr>
          <p:nvPr/>
        </p:nvSpPr>
        <p:spPr>
          <a:xfrm>
            <a:off x="919750" y="1168910"/>
            <a:ext cx="2131667" cy="530844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000" b="1" dirty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CONTENTS</a:t>
            </a:r>
            <a:endParaRPr lang="ko-KR" altLang="en-US" sz="3000" b="1" dirty="0"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911950" y="2313042"/>
            <a:ext cx="277353" cy="271500"/>
            <a:chOff x="1238443" y="3137950"/>
            <a:chExt cx="277353" cy="388605"/>
          </a:xfrm>
          <a:solidFill>
            <a:srgbClr val="660033"/>
          </a:solidFill>
        </p:grpSpPr>
        <p:sp>
          <p:nvSpPr>
            <p:cNvPr id="84" name="TextBox 83"/>
            <p:cNvSpPr txBox="1"/>
            <p:nvPr/>
          </p:nvSpPr>
          <p:spPr>
            <a:xfrm>
              <a:off x="1260642" y="3231084"/>
              <a:ext cx="232956" cy="232954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endParaRPr lang="ko-KR" altLang="en-US" sz="4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238443" y="3137950"/>
              <a:ext cx="277353" cy="388605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Ⅰ</a:t>
              </a:r>
              <a:endParaRPr lang="ko-KR" altLang="en-US" sz="1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sp>
        <p:nvSpPr>
          <p:cNvPr id="33" name="제목 2"/>
          <p:cNvSpPr txBox="1">
            <a:spLocks/>
          </p:cNvSpPr>
          <p:nvPr/>
        </p:nvSpPr>
        <p:spPr>
          <a:xfrm>
            <a:off x="1273442" y="2317000"/>
            <a:ext cx="1933234" cy="237671"/>
          </a:xfrm>
          <a:prstGeom prst="rect">
            <a:avLst/>
          </a:prstGeom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UNGC 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지지선언문</a:t>
            </a:r>
            <a:endParaRPr lang="ko-KR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69" name="제목 2"/>
          <p:cNvSpPr txBox="1">
            <a:spLocks/>
          </p:cNvSpPr>
          <p:nvPr/>
        </p:nvSpPr>
        <p:spPr>
          <a:xfrm>
            <a:off x="1273442" y="3358558"/>
            <a:ext cx="1691553" cy="238285"/>
          </a:xfrm>
          <a:prstGeom prst="rect">
            <a:avLst/>
          </a:prstGeom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회사소개</a:t>
            </a:r>
            <a:endParaRPr lang="ko-KR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81" name="제목 2"/>
          <p:cNvSpPr txBox="1">
            <a:spLocks/>
          </p:cNvSpPr>
          <p:nvPr/>
        </p:nvSpPr>
        <p:spPr>
          <a:xfrm>
            <a:off x="1324931" y="4422888"/>
            <a:ext cx="4736809" cy="238285"/>
          </a:xfrm>
          <a:prstGeom prst="rect">
            <a:avLst/>
          </a:prstGeom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endParaRPr lang="ko-KR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9" name="제목 2"/>
          <p:cNvSpPr txBox="1">
            <a:spLocks/>
          </p:cNvSpPr>
          <p:nvPr/>
        </p:nvSpPr>
        <p:spPr>
          <a:xfrm>
            <a:off x="4828784" y="2335752"/>
            <a:ext cx="515003" cy="238285"/>
          </a:xfrm>
          <a:prstGeom prst="rect">
            <a:avLst/>
          </a:prstGeom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300"/>
              </a:spcBef>
            </a:pP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3" name="직각 삼각형 62"/>
          <p:cNvSpPr/>
          <p:nvPr/>
        </p:nvSpPr>
        <p:spPr>
          <a:xfrm rot="10800000" flipV="1">
            <a:off x="6335488" y="4625998"/>
            <a:ext cx="3570514" cy="2232000"/>
          </a:xfrm>
          <a:prstGeom prst="rtTriangle">
            <a:avLst/>
          </a:prstGeom>
          <a:solidFill>
            <a:schemeClr val="tx1">
              <a:lumMod val="50000"/>
              <a:lumOff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각 삼각형 63"/>
          <p:cNvSpPr/>
          <p:nvPr/>
        </p:nvSpPr>
        <p:spPr>
          <a:xfrm rot="10800000" flipV="1">
            <a:off x="7673999" y="4625998"/>
            <a:ext cx="2232000" cy="2232000"/>
          </a:xfrm>
          <a:prstGeom prst="rtTriangle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제목 2">
            <a:extLst>
              <a:ext uri="{FF2B5EF4-FFF2-40B4-BE49-F238E27FC236}">
                <a16:creationId xmlns:a16="http://schemas.microsoft.com/office/drawing/2014/main" id="{EEB4737B-FD05-4032-B7C3-2F1DF1EA398E}"/>
              </a:ext>
            </a:extLst>
          </p:cNvPr>
          <p:cNvSpPr txBox="1">
            <a:spLocks/>
          </p:cNvSpPr>
          <p:nvPr/>
        </p:nvSpPr>
        <p:spPr>
          <a:xfrm>
            <a:off x="1273442" y="4344035"/>
            <a:ext cx="4572529" cy="238285"/>
          </a:xfrm>
          <a:prstGeom prst="rect">
            <a:avLst/>
          </a:prstGeom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UNGC 10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원칙 이행</a:t>
            </a:r>
            <a:endParaRPr lang="ko-KR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cxnSp>
        <p:nvCxnSpPr>
          <p:cNvPr id="93" name="직선 연결선 92">
            <a:extLst>
              <a:ext uri="{FF2B5EF4-FFF2-40B4-BE49-F238E27FC236}">
                <a16:creationId xmlns:a16="http://schemas.microsoft.com/office/drawing/2014/main" id="{83B57A29-109E-4C21-AE01-CAF2D6169EFE}"/>
              </a:ext>
            </a:extLst>
          </p:cNvPr>
          <p:cNvCxnSpPr>
            <a:cxnSpLocks/>
          </p:cNvCxnSpPr>
          <p:nvPr/>
        </p:nvCxnSpPr>
        <p:spPr>
          <a:xfrm>
            <a:off x="1167105" y="3634333"/>
            <a:ext cx="4149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제목 2">
            <a:extLst>
              <a:ext uri="{FF2B5EF4-FFF2-40B4-BE49-F238E27FC236}">
                <a16:creationId xmlns:a16="http://schemas.microsoft.com/office/drawing/2014/main" id="{B7239528-31DA-4F62-8A97-7DED7C263365}"/>
              </a:ext>
            </a:extLst>
          </p:cNvPr>
          <p:cNvSpPr txBox="1">
            <a:spLocks/>
          </p:cNvSpPr>
          <p:nvPr/>
        </p:nvSpPr>
        <p:spPr>
          <a:xfrm>
            <a:off x="4828783" y="3734933"/>
            <a:ext cx="515003" cy="238285"/>
          </a:xfrm>
          <a:prstGeom prst="rect">
            <a:avLst/>
          </a:prstGeom>
        </p:spPr>
        <p:txBody>
          <a:bodyPr lIns="0" tIns="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spcBef>
                <a:spcPts val="300"/>
              </a:spcBef>
            </a:pP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125" name="그룹 124">
            <a:extLst>
              <a:ext uri="{FF2B5EF4-FFF2-40B4-BE49-F238E27FC236}">
                <a16:creationId xmlns:a16="http://schemas.microsoft.com/office/drawing/2014/main" id="{B38E26C8-EB5F-4DEA-B38C-A87540DAF84A}"/>
              </a:ext>
            </a:extLst>
          </p:cNvPr>
          <p:cNvGrpSpPr/>
          <p:nvPr/>
        </p:nvGrpSpPr>
        <p:grpSpPr>
          <a:xfrm>
            <a:off x="911950" y="3362833"/>
            <a:ext cx="277353" cy="271500"/>
            <a:chOff x="1238443" y="3137950"/>
            <a:chExt cx="277353" cy="388605"/>
          </a:xfrm>
          <a:solidFill>
            <a:srgbClr val="660033"/>
          </a:solidFill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CE84767-D20D-46F9-AE30-EFE02B8E2150}"/>
                </a:ext>
              </a:extLst>
            </p:cNvPr>
            <p:cNvSpPr txBox="1"/>
            <p:nvPr/>
          </p:nvSpPr>
          <p:spPr>
            <a:xfrm>
              <a:off x="1260642" y="3231084"/>
              <a:ext cx="232956" cy="232954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endParaRPr lang="ko-KR" altLang="en-US" sz="4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3FFB5974-B78C-425B-8C77-6C02873146C5}"/>
                </a:ext>
              </a:extLst>
            </p:cNvPr>
            <p:cNvSpPr txBox="1"/>
            <p:nvPr/>
          </p:nvSpPr>
          <p:spPr>
            <a:xfrm>
              <a:off x="1238443" y="3137950"/>
              <a:ext cx="277353" cy="388605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Ⅱ</a:t>
              </a:r>
              <a:endParaRPr lang="ko-KR" altLang="en-US" sz="1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6395389E-7958-48EF-89D5-B477D710BDE1}"/>
              </a:ext>
            </a:extLst>
          </p:cNvPr>
          <p:cNvGrpSpPr/>
          <p:nvPr/>
        </p:nvGrpSpPr>
        <p:grpSpPr>
          <a:xfrm>
            <a:off x="889752" y="4354498"/>
            <a:ext cx="277353" cy="271500"/>
            <a:chOff x="1238443" y="3137950"/>
            <a:chExt cx="277353" cy="388605"/>
          </a:xfrm>
          <a:solidFill>
            <a:srgbClr val="660033"/>
          </a:solidFill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EC2EC16-080C-49AD-A41D-24BE3B247E62}"/>
                </a:ext>
              </a:extLst>
            </p:cNvPr>
            <p:cNvSpPr txBox="1"/>
            <p:nvPr/>
          </p:nvSpPr>
          <p:spPr>
            <a:xfrm>
              <a:off x="1260642" y="3231084"/>
              <a:ext cx="232956" cy="232954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endParaRPr lang="ko-KR" altLang="en-US" sz="4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E53EC7B-3D55-4CEA-A4A2-A8A051F60EDA}"/>
                </a:ext>
              </a:extLst>
            </p:cNvPr>
            <p:cNvSpPr txBox="1"/>
            <p:nvPr/>
          </p:nvSpPr>
          <p:spPr>
            <a:xfrm>
              <a:off x="1238443" y="3137950"/>
              <a:ext cx="277353" cy="388605"/>
            </a:xfrm>
            <a:prstGeom prst="rect">
              <a:avLst/>
            </a:prstGeom>
            <a:grpFill/>
          </p:spPr>
          <p:txBody>
            <a:bodyPr wrap="non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16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CD374C21-EC3C-4CEF-9A39-4E8FC978C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187" y="24428"/>
            <a:ext cx="3651583" cy="180796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 descr="테이블, 의자, 하늘, 바닥이(가) 표시된 사진&#10;&#10;자동 생성된 설명">
            <a:extLst>
              <a:ext uri="{FF2B5EF4-FFF2-40B4-BE49-F238E27FC236}">
                <a16:creationId xmlns:a16="http://schemas.microsoft.com/office/drawing/2014/main" id="{480358B6-E82B-478D-B1E8-9DBC08107A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42" y="22534"/>
            <a:ext cx="3517228" cy="178952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C7025E2-5B89-4375-8291-7F1EAB9A38DF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2</a:t>
            </a:fld>
            <a:endParaRPr lang="ko-KR" altLang="en-US" sz="1000" dirty="0"/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4D91166F-1527-4F70-8BA7-521CE52AE56E}"/>
              </a:ext>
            </a:extLst>
          </p:cNvPr>
          <p:cNvCxnSpPr>
            <a:cxnSpLocks/>
          </p:cNvCxnSpPr>
          <p:nvPr/>
        </p:nvCxnSpPr>
        <p:spPr>
          <a:xfrm>
            <a:off x="1189303" y="2581156"/>
            <a:ext cx="41544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3D26B8C-AFAE-44D7-8B1A-EA095763C348}"/>
              </a:ext>
            </a:extLst>
          </p:cNvPr>
          <p:cNvCxnSpPr>
            <a:cxnSpLocks/>
          </p:cNvCxnSpPr>
          <p:nvPr/>
        </p:nvCxnSpPr>
        <p:spPr>
          <a:xfrm>
            <a:off x="1194072" y="4625998"/>
            <a:ext cx="41497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240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9312" y="25220"/>
            <a:ext cx="3482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27081" y="144107"/>
            <a:ext cx="3777775" cy="329754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99" name="그룹 98"/>
          <p:cNvGrpSpPr/>
          <p:nvPr/>
        </p:nvGrpSpPr>
        <p:grpSpPr>
          <a:xfrm>
            <a:off x="427576" y="1333521"/>
            <a:ext cx="8906400" cy="621292"/>
            <a:chOff x="1018150" y="1852932"/>
            <a:chExt cx="8906400" cy="406594"/>
          </a:xfrm>
        </p:grpSpPr>
        <p:sp>
          <p:nvSpPr>
            <p:cNvPr id="97" name="왼쪽 대괄호 96"/>
            <p:cNvSpPr/>
            <p:nvPr/>
          </p:nvSpPr>
          <p:spPr>
            <a:xfrm rot="5400000">
              <a:off x="5381350" y="-2296996"/>
              <a:ext cx="180000" cy="8906400"/>
            </a:xfrm>
            <a:prstGeom prst="leftBracket">
              <a:avLst>
                <a:gd name="adj" fmla="val 116844"/>
              </a:avLst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" name="직선 연결선 3"/>
            <p:cNvCxnSpPr/>
            <p:nvPr/>
          </p:nvCxnSpPr>
          <p:spPr>
            <a:xfrm>
              <a:off x="3594396" y="2066204"/>
              <a:ext cx="3753909" cy="0"/>
            </a:xfrm>
            <a:prstGeom prst="line">
              <a:avLst/>
            </a:prstGeom>
            <a:ln w="57150">
              <a:solidFill>
                <a:srgbClr val="66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직사각형 62"/>
            <p:cNvSpPr/>
            <p:nvPr/>
          </p:nvSpPr>
          <p:spPr>
            <a:xfrm>
              <a:off x="4006543" y="1852932"/>
              <a:ext cx="2761750" cy="40659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84000">
                  <a:schemeClr val="bg1">
                    <a:lumMod val="95000"/>
                  </a:schemeClr>
                </a:gs>
              </a:gsLst>
              <a:lin ang="5400000" scaled="1"/>
            </a:gradFill>
            <a:ln w="57150">
              <a:gradFill>
                <a:gsLst>
                  <a:gs pos="5000">
                    <a:srgbClr val="660033"/>
                  </a:gs>
                  <a:gs pos="885">
                    <a:srgbClr val="660033"/>
                  </a:gs>
                  <a:gs pos="10000">
                    <a:schemeClr val="bg1"/>
                  </a:gs>
                  <a:gs pos="90000">
                    <a:schemeClr val="bg1"/>
                  </a:gs>
                  <a:gs pos="90000">
                    <a:srgbClr val="66003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endParaRPr lang="ko-KR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103" name="왼쪽 대괄호 102"/>
          <p:cNvSpPr/>
          <p:nvPr/>
        </p:nvSpPr>
        <p:spPr>
          <a:xfrm rot="16200000">
            <a:off x="4863000" y="1342143"/>
            <a:ext cx="180000" cy="8906400"/>
          </a:xfrm>
          <a:prstGeom prst="leftBracket">
            <a:avLst>
              <a:gd name="adj" fmla="val 116844"/>
            </a:avLst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DB9B90-9634-4754-8F05-3461D7595E80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3</a:t>
            </a:fld>
            <a:endParaRPr lang="ko-KR" altLang="en-US" sz="1000" dirty="0"/>
          </a:p>
        </p:txBody>
      </p:sp>
      <p:sp>
        <p:nvSpPr>
          <p:cNvPr id="2" name="직사각형 1"/>
          <p:cNvSpPr/>
          <p:nvPr/>
        </p:nvSpPr>
        <p:spPr>
          <a:xfrm>
            <a:off x="3396490" y="1413335"/>
            <a:ext cx="2968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 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UNGC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지지선언문</a:t>
            </a:r>
            <a:endParaRPr lang="ko-KR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39468" y="2327606"/>
            <a:ext cx="748307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ko-KR" sz="2000" dirty="0">
                <a:ln>
                  <a:solidFill>
                    <a:srgbClr val="104B92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2001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년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2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월 설립한 호텔 멤버십 콜센터를 운영하는 회사로서  지난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19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년동안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회원 모집 판촉 수행 활동과 고객 응대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처리하면서 고객과 관계 형성 강화로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호텔과 고객의 더욱 친밀하고 지속적인 발전에 노력해 왔습니다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>
              <a:spcBef>
                <a:spcPts val="300"/>
              </a:spcBef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인피니티컨설팅㈜은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UNGC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협회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회원사로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인권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노동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환경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반부패의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4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대 분야의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10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대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원칙을 적극 지지하고 준수하며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책임감 있게 사업 수행 할 것을 다짐하며 이행보고서를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제출합니다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>
              <a:spcBef>
                <a:spcPts val="300"/>
              </a:spcBef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                                                                                           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2019.10. 21                 </a:t>
            </a:r>
          </a:p>
          <a:p>
            <a:pPr>
              <a:spcBef>
                <a:spcPts val="300"/>
              </a:spcBef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                                                                                                          </a:t>
            </a:r>
            <a:r>
              <a:rPr lang="ko-KR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 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                                                                                                          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대표이사    이영섭</a:t>
            </a:r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ts val="300"/>
              </a:spcBef>
            </a:pP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                                                                                   </a:t>
            </a:r>
            <a:endParaRPr lang="ko-KR" altLang="en-US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094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BEA3DD73-B915-410F-B41A-B96A7F04F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8"/>
          <a:stretch/>
        </p:blipFill>
        <p:spPr>
          <a:xfrm>
            <a:off x="0" y="539912"/>
            <a:ext cx="9906000" cy="32958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534" y="25220"/>
            <a:ext cx="3482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Ⅱ</a:t>
            </a:r>
            <a:endParaRPr lang="ko-KR" altLang="en-US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935117" y="2012388"/>
            <a:ext cx="7294483" cy="94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4200" dirty="0">
                <a:solidFill>
                  <a:srgbClr val="660033"/>
                </a:solidFill>
                <a:latin typeface="Adobe Garamond Pro" pitchFamily="18" charset="0"/>
              </a:rPr>
              <a:t>NFINITY </a:t>
            </a:r>
            <a:r>
              <a:rPr lang="en-US" altLang="ko-KR" sz="6500" dirty="0">
                <a:solidFill>
                  <a:srgbClr val="660033"/>
                </a:solidFill>
                <a:latin typeface="Adobe Garamond Pro" pitchFamily="18" charset="0"/>
              </a:rPr>
              <a:t>C</a:t>
            </a:r>
            <a:r>
              <a:rPr lang="en-US" altLang="ko-KR" sz="4200" dirty="0">
                <a:solidFill>
                  <a:srgbClr val="660033"/>
                </a:solidFill>
                <a:latin typeface="Adobe Garamond Pro" pitchFamily="18" charset="0"/>
              </a:rPr>
              <a:t>ONSULTING Inc.</a:t>
            </a:r>
            <a:endParaRPr lang="ko-KR" altLang="en-US" sz="4200" dirty="0">
              <a:solidFill>
                <a:srgbClr val="660033"/>
              </a:solidFill>
              <a:latin typeface="Adobe Garamond Pro" pitchFamily="18" charset="0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325267" y="1522836"/>
            <a:ext cx="942887" cy="2785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7500" dirty="0">
                <a:solidFill>
                  <a:srgbClr val="660033"/>
                </a:solidFill>
                <a:latin typeface="Adobe Garamond Pro" pitchFamily="18" charset="0"/>
              </a:rPr>
              <a:t>I</a:t>
            </a:r>
            <a:endParaRPr lang="ko-KR" altLang="en-US" sz="17500" dirty="0">
              <a:solidFill>
                <a:srgbClr val="660033"/>
              </a:solidFill>
            </a:endParaRPr>
          </a:p>
        </p:txBody>
      </p:sp>
      <p:pic>
        <p:nvPicPr>
          <p:cNvPr id="16" name="Picture 6" descr="http://infinityview.es/img/galeria/icono_infinity-11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4" b="96437" l="3448" r="96468">
                        <a14:foregroundMark x1="79899" y1="24466" x2="35156" y2="72684"/>
                        <a14:foregroundMark x1="24222" y1="34561" x2="67452" y2="61283"/>
                        <a14:foregroundMark x1="48865" y1="47506" x2="26577" y2="67696"/>
                        <a14:foregroundMark x1="7653" y1="39786" x2="16148" y2="69952"/>
                        <a14:foregroundMark x1="29016" y1="71259" x2="46678" y2="59620"/>
                        <a14:foregroundMark x1="51304" y1="55582" x2="72414" y2="66746"/>
                        <a14:foregroundMark x1="82675" y1="56888" x2="68293" y2="60926"/>
                        <a14:foregroundMark x1="41884" y1="52019" x2="31960" y2="61995"/>
                        <a14:foregroundMark x1="51556" y1="58195" x2="59546" y2="63183"/>
                        <a14:foregroundMark x1="59630" y1="63420" x2="66611" y2="66865"/>
                        <a14:foregroundMark x1="71748" y1="68577" x2="76643" y2="68577"/>
                        <a14:foregroundMark x1="75944" y1="68775" x2="73846" y2="69170"/>
                        <a14:backgroundMark x1="52565" y1="63183" x2="76198" y2="75772"/>
                        <a14:backgroundMark x1="55341" y1="61639" x2="68966" y2="69715"/>
                        <a14:backgroundMark x1="57611" y1="62589" x2="65938" y2="67221"/>
                        <a14:backgroundMark x1="66434" y1="67194" x2="72727" y2="69960"/>
                        <a14:backgroundMark x1="71329" y1="69368" x2="74406" y2="69565"/>
                        <a14:backgroundMark x1="71608" y1="69368" x2="73846" y2="69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82" b="17775"/>
          <a:stretch/>
        </p:blipFill>
        <p:spPr bwMode="auto">
          <a:xfrm>
            <a:off x="6532418" y="4349796"/>
            <a:ext cx="2430209" cy="12088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400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양쪽 모서리가 둥근 사각형 72"/>
          <p:cNvSpPr/>
          <p:nvPr/>
        </p:nvSpPr>
        <p:spPr>
          <a:xfrm rot="16200000">
            <a:off x="835109" y="3606179"/>
            <a:ext cx="336835" cy="921845"/>
          </a:xfrm>
          <a:prstGeom prst="round2SameRect">
            <a:avLst/>
          </a:prstGeom>
          <a:solidFill>
            <a:srgbClr val="20386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</a:pPr>
            <a:endParaRPr lang="ko-KR" altLang="en-US" sz="1300" b="1"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09829" y="3917060"/>
            <a:ext cx="787395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dirty="0"/>
              <a:t>대표이사</a:t>
            </a:r>
          </a:p>
        </p:txBody>
      </p:sp>
      <p:sp>
        <p:nvSpPr>
          <p:cNvPr id="74" name="모서리가 둥근 직사각형 32"/>
          <p:cNvSpPr/>
          <p:nvPr/>
        </p:nvSpPr>
        <p:spPr>
          <a:xfrm rot="5400000">
            <a:off x="3554013" y="1811889"/>
            <a:ext cx="336835" cy="450687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wrap="none" lIns="0" tIns="10800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839788">
              <a:spcBef>
                <a:spcPts val="600"/>
              </a:spcBef>
            </a:pP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630759" y="3917061"/>
            <a:ext cx="3397756" cy="3308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1550" b="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sz="1350" dirty="0"/>
              <a:t>이영섭</a:t>
            </a:r>
          </a:p>
        </p:txBody>
      </p:sp>
      <p:sp>
        <p:nvSpPr>
          <p:cNvPr id="155" name="양쪽 모서리가 둥근 사각형 154"/>
          <p:cNvSpPr/>
          <p:nvPr/>
        </p:nvSpPr>
        <p:spPr>
          <a:xfrm rot="16200000">
            <a:off x="835109" y="4331453"/>
            <a:ext cx="336835" cy="921845"/>
          </a:xfrm>
          <a:prstGeom prst="round2SameRect">
            <a:avLst/>
          </a:prstGeom>
          <a:solidFill>
            <a:srgbClr val="20386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</a:pPr>
            <a:endParaRPr lang="ko-KR" altLang="en-US" sz="1300" b="1"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09829" y="4642334"/>
            <a:ext cx="78739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dirty="0"/>
              <a:t>자본금액</a:t>
            </a:r>
          </a:p>
        </p:txBody>
      </p:sp>
      <p:sp>
        <p:nvSpPr>
          <p:cNvPr id="157" name="모서리가 둥근 직사각형 32"/>
          <p:cNvSpPr/>
          <p:nvPr/>
        </p:nvSpPr>
        <p:spPr>
          <a:xfrm rot="5400000">
            <a:off x="3554013" y="2537163"/>
            <a:ext cx="336835" cy="450687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wrap="none" lIns="0" tIns="10800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839788">
              <a:spcBef>
                <a:spcPts val="600"/>
              </a:spcBef>
            </a:pP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630759" y="4642335"/>
            <a:ext cx="339775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en-US" altLang="ko-KR" dirty="0"/>
              <a:t>2</a:t>
            </a:r>
            <a:r>
              <a:rPr lang="ko-KR" altLang="en-US" dirty="0"/>
              <a:t>억 </a:t>
            </a:r>
            <a:r>
              <a:rPr lang="en-US" altLang="ko-KR" dirty="0"/>
              <a:t>5</a:t>
            </a:r>
            <a:r>
              <a:rPr lang="ko-KR" altLang="en-US" dirty="0"/>
              <a:t>천 만원</a:t>
            </a:r>
          </a:p>
        </p:txBody>
      </p:sp>
      <p:sp>
        <p:nvSpPr>
          <p:cNvPr id="160" name="양쪽 모서리가 둥근 사각형 159"/>
          <p:cNvSpPr/>
          <p:nvPr/>
        </p:nvSpPr>
        <p:spPr>
          <a:xfrm rot="16200000">
            <a:off x="835109" y="4694090"/>
            <a:ext cx="336835" cy="921845"/>
          </a:xfrm>
          <a:prstGeom prst="round2SameRect">
            <a:avLst/>
          </a:prstGeom>
          <a:solidFill>
            <a:srgbClr val="20386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</a:pPr>
            <a:endParaRPr lang="ko-KR" altLang="en-US" sz="1300" b="1"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609830" y="5004971"/>
            <a:ext cx="78739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dirty="0"/>
              <a:t>사업내용</a:t>
            </a:r>
          </a:p>
        </p:txBody>
      </p:sp>
      <p:sp>
        <p:nvSpPr>
          <p:cNvPr id="162" name="모서리가 둥근 직사각형 32"/>
          <p:cNvSpPr/>
          <p:nvPr/>
        </p:nvSpPr>
        <p:spPr>
          <a:xfrm rot="5400000">
            <a:off x="3554013" y="2899800"/>
            <a:ext cx="336835" cy="450687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wrap="none" lIns="0" tIns="10800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839788">
              <a:spcBef>
                <a:spcPts val="600"/>
              </a:spcBef>
            </a:pP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630759" y="5004972"/>
            <a:ext cx="339775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dirty="0" err="1"/>
              <a:t>텔레마케팅업</a:t>
            </a:r>
            <a:r>
              <a:rPr lang="en-US" altLang="ko-KR" dirty="0"/>
              <a:t>, </a:t>
            </a:r>
            <a:r>
              <a:rPr lang="ko-KR" altLang="en-US" dirty="0"/>
              <a:t>기업마케팅 활동지원</a:t>
            </a:r>
          </a:p>
        </p:txBody>
      </p:sp>
      <p:sp>
        <p:nvSpPr>
          <p:cNvPr id="165" name="양쪽 모서리가 둥근 사각형 164"/>
          <p:cNvSpPr/>
          <p:nvPr/>
        </p:nvSpPr>
        <p:spPr>
          <a:xfrm rot="16200000">
            <a:off x="835109" y="5056727"/>
            <a:ext cx="336835" cy="921845"/>
          </a:xfrm>
          <a:prstGeom prst="round2SameRect">
            <a:avLst/>
          </a:prstGeom>
          <a:solidFill>
            <a:srgbClr val="20386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</a:pPr>
            <a:endParaRPr lang="ko-KR" altLang="en-US" sz="1300" b="1"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609830" y="5367608"/>
            <a:ext cx="78739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dirty="0"/>
              <a:t>직원현황</a:t>
            </a:r>
          </a:p>
        </p:txBody>
      </p:sp>
      <p:sp>
        <p:nvSpPr>
          <p:cNvPr id="167" name="모서리가 둥근 직사각형 32"/>
          <p:cNvSpPr/>
          <p:nvPr/>
        </p:nvSpPr>
        <p:spPr>
          <a:xfrm rot="5400000">
            <a:off x="3554013" y="3262437"/>
            <a:ext cx="336835" cy="450687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wrap="none" lIns="0" tIns="10800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839788">
              <a:spcBef>
                <a:spcPts val="600"/>
              </a:spcBef>
            </a:pP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630759" y="5367609"/>
            <a:ext cx="339775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en-US" altLang="ko-KR" dirty="0"/>
              <a:t>30</a:t>
            </a:r>
            <a:r>
              <a:rPr lang="ko-KR" altLang="en-US" dirty="0"/>
              <a:t>명</a:t>
            </a:r>
            <a:r>
              <a:rPr lang="en-US" altLang="ko-KR" sz="1050" dirty="0"/>
              <a:t>(2019</a:t>
            </a:r>
            <a:r>
              <a:rPr lang="ko-KR" altLang="en-US" sz="1050" dirty="0"/>
              <a:t>년 </a:t>
            </a:r>
            <a:r>
              <a:rPr lang="en-US" altLang="ko-KR" sz="1050" dirty="0"/>
              <a:t>10</a:t>
            </a:r>
            <a:r>
              <a:rPr lang="ko-KR" altLang="en-US" sz="1050" dirty="0"/>
              <a:t>월 현재</a:t>
            </a:r>
            <a:r>
              <a:rPr lang="en-US" altLang="ko-KR" sz="1050" dirty="0"/>
              <a:t>)</a:t>
            </a:r>
            <a:endParaRPr lang="ko-KR" altLang="en-US" sz="1050" dirty="0"/>
          </a:p>
        </p:txBody>
      </p:sp>
      <p:sp>
        <p:nvSpPr>
          <p:cNvPr id="170" name="양쪽 모서리가 둥근 사각형 169"/>
          <p:cNvSpPr/>
          <p:nvPr/>
        </p:nvSpPr>
        <p:spPr>
          <a:xfrm rot="16200000">
            <a:off x="835109" y="5419364"/>
            <a:ext cx="336835" cy="921845"/>
          </a:xfrm>
          <a:prstGeom prst="round2SameRect">
            <a:avLst/>
          </a:prstGeom>
          <a:solidFill>
            <a:srgbClr val="20386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</a:pPr>
            <a:endParaRPr lang="ko-KR" altLang="en-US" sz="1300" b="1"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609830" y="5730245"/>
            <a:ext cx="78739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dirty="0"/>
              <a:t>회사주소</a:t>
            </a:r>
          </a:p>
        </p:txBody>
      </p:sp>
      <p:sp>
        <p:nvSpPr>
          <p:cNvPr id="172" name="모서리가 둥근 직사각형 32"/>
          <p:cNvSpPr/>
          <p:nvPr/>
        </p:nvSpPr>
        <p:spPr>
          <a:xfrm rot="5400000">
            <a:off x="3554013" y="3625074"/>
            <a:ext cx="336835" cy="450687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wrap="none" lIns="0" tIns="10800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839788">
              <a:spcBef>
                <a:spcPts val="600"/>
              </a:spcBef>
            </a:pP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1630759" y="5730246"/>
            <a:ext cx="434447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dirty="0"/>
              <a:t>서울특별시 용산구 한강대로 </a:t>
            </a:r>
            <a:r>
              <a:rPr lang="en-US" altLang="ko-KR" dirty="0"/>
              <a:t>95 </a:t>
            </a:r>
            <a:r>
              <a:rPr lang="ko-KR" altLang="en-US" dirty="0" err="1"/>
              <a:t>래미안용산</a:t>
            </a:r>
            <a:r>
              <a:rPr lang="ko-KR" altLang="en-US" dirty="0"/>
              <a:t> </a:t>
            </a:r>
            <a:r>
              <a:rPr lang="en-US" altLang="ko-KR" dirty="0"/>
              <a:t>A</a:t>
            </a:r>
            <a:r>
              <a:rPr lang="ko-KR" altLang="en-US" dirty="0"/>
              <a:t>동 </a:t>
            </a:r>
            <a:r>
              <a:rPr lang="en-US" altLang="ko-KR" dirty="0"/>
              <a:t>1910</a:t>
            </a:r>
            <a:r>
              <a:rPr lang="ko-KR" altLang="en-US" dirty="0"/>
              <a:t>호</a:t>
            </a:r>
          </a:p>
        </p:txBody>
      </p:sp>
      <p:sp>
        <p:nvSpPr>
          <p:cNvPr id="175" name="양쪽 모서리가 둥근 사각형 174"/>
          <p:cNvSpPr/>
          <p:nvPr/>
        </p:nvSpPr>
        <p:spPr>
          <a:xfrm rot="16200000">
            <a:off x="835109" y="5782001"/>
            <a:ext cx="336835" cy="921845"/>
          </a:xfrm>
          <a:prstGeom prst="round2SameRect">
            <a:avLst/>
          </a:prstGeom>
          <a:solidFill>
            <a:srgbClr val="20386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</a:pPr>
            <a:endParaRPr lang="ko-KR" altLang="en-US" sz="1300" b="1"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609830" y="6092882"/>
            <a:ext cx="78739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dirty="0"/>
              <a:t>문의사항</a:t>
            </a:r>
          </a:p>
        </p:txBody>
      </p:sp>
      <p:sp>
        <p:nvSpPr>
          <p:cNvPr id="177" name="모서리가 둥근 직사각형 32"/>
          <p:cNvSpPr/>
          <p:nvPr/>
        </p:nvSpPr>
        <p:spPr>
          <a:xfrm rot="5400000">
            <a:off x="3554013" y="3987711"/>
            <a:ext cx="336835" cy="450687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wrap="none" lIns="0" tIns="10800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839788">
              <a:spcBef>
                <a:spcPts val="600"/>
              </a:spcBef>
            </a:pP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630759" y="6092883"/>
            <a:ext cx="339775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en-US" altLang="ko-KR" dirty="0"/>
              <a:t> T.02-455-0982    F.02-455-0926</a:t>
            </a:r>
            <a:endParaRPr lang="ko-KR" altLang="en-US" dirty="0"/>
          </a:p>
        </p:txBody>
      </p:sp>
      <p:sp>
        <p:nvSpPr>
          <p:cNvPr id="46" name="양쪽 모서리가 둥근 사각형 45"/>
          <p:cNvSpPr/>
          <p:nvPr/>
        </p:nvSpPr>
        <p:spPr>
          <a:xfrm rot="16200000">
            <a:off x="835109" y="3968816"/>
            <a:ext cx="336835" cy="921845"/>
          </a:xfrm>
          <a:prstGeom prst="round2SameRect">
            <a:avLst/>
          </a:prstGeom>
          <a:solidFill>
            <a:srgbClr val="20386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lnSpc>
                <a:spcPts val="1600"/>
              </a:lnSpc>
              <a:spcBef>
                <a:spcPts val="300"/>
              </a:spcBef>
            </a:pPr>
            <a:endParaRPr lang="ko-KR" altLang="en-US" sz="1300" b="1"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9829" y="4279697"/>
            <a:ext cx="78739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ko-KR" altLang="en-US" dirty="0"/>
              <a:t>설립일자</a:t>
            </a:r>
          </a:p>
        </p:txBody>
      </p:sp>
      <p:sp>
        <p:nvSpPr>
          <p:cNvPr id="48" name="모서리가 둥근 직사각형 32"/>
          <p:cNvSpPr/>
          <p:nvPr/>
        </p:nvSpPr>
        <p:spPr>
          <a:xfrm rot="5400000">
            <a:off x="3554013" y="2174526"/>
            <a:ext cx="336835" cy="450687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28575" algn="ctr">
            <a:noFill/>
            <a:miter lim="800000"/>
            <a:headEnd/>
            <a:tailEnd/>
          </a:ln>
        </p:spPr>
        <p:txBody>
          <a:bodyPr wrap="none" lIns="0" tIns="108000" rIns="0" bIns="0" anchor="t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defTabSz="839788">
              <a:spcBef>
                <a:spcPts val="600"/>
              </a:spcBef>
            </a:pP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30759" y="4279698"/>
            <a:ext cx="3397756" cy="300082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1350" b="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defRPr>
            </a:lvl1pPr>
          </a:lstStyle>
          <a:p>
            <a:r>
              <a:rPr lang="en-US" altLang="ko-KR" dirty="0"/>
              <a:t>2001</a:t>
            </a:r>
            <a:r>
              <a:rPr lang="ko-KR" altLang="en-US" dirty="0"/>
              <a:t>년 </a:t>
            </a:r>
            <a:r>
              <a:rPr lang="en-US" altLang="ko-KR" dirty="0"/>
              <a:t>2</a:t>
            </a:r>
            <a:r>
              <a:rPr lang="ko-KR" altLang="en-US" dirty="0"/>
              <a:t>월 </a:t>
            </a:r>
            <a:r>
              <a:rPr lang="en-US" altLang="ko-KR" dirty="0"/>
              <a:t>28</a:t>
            </a:r>
            <a:r>
              <a:rPr lang="ko-KR" altLang="en-US" dirty="0"/>
              <a:t>일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711519" y="189879"/>
            <a:ext cx="2281063" cy="1625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회사소개</a:t>
            </a: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045302" y="2839421"/>
            <a:ext cx="7679597" cy="569387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spcBef>
                <a:spcPct val="0"/>
              </a:spcBef>
            </a:pPr>
            <a:r>
              <a:rPr lang="ko-KR" alt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인피니티컨설팅㈜은 고객을 위한 각종 업무 지원에 더해</a:t>
            </a:r>
            <a:r>
              <a:rPr lang="en-US" altLang="ko-KR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</a:t>
            </a:r>
            <a:endParaRPr lang="ko-KR" altLang="en-US" sz="1550" dirty="0"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>
              <a:spcBef>
                <a:spcPct val="0"/>
              </a:spcBef>
            </a:pPr>
            <a:r>
              <a:rPr lang="ko-KR" altLang="en-US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기업의 비즈니스 효율 극대화와 서비스가치 제고를 통해 고객의 만족과 애착을 높이고자 합니다</a:t>
            </a:r>
            <a:r>
              <a:rPr lang="en-US" altLang="ko-KR" sz="15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  <a:endParaRPr lang="ko-KR" altLang="ko-KR" sz="1550" b="1" dirty="0"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034A29A8-77CB-45F6-9BD6-3622987CF8F3}"/>
              </a:ext>
            </a:extLst>
          </p:cNvPr>
          <p:cNvSpPr/>
          <p:nvPr/>
        </p:nvSpPr>
        <p:spPr>
          <a:xfrm>
            <a:off x="807651" y="574248"/>
            <a:ext cx="819455" cy="769441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ko-KR" sz="4200" dirty="0">
                <a:solidFill>
                  <a:srgbClr val="20386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+mj-cs"/>
              </a:rPr>
              <a:t>01</a:t>
            </a:r>
            <a:endParaRPr lang="ko-KR" altLang="en-US" sz="4200" dirty="0">
              <a:solidFill>
                <a:srgbClr val="20386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+mj-cs"/>
            </a:endParaRPr>
          </a:p>
        </p:txBody>
      </p:sp>
      <p:sp>
        <p:nvSpPr>
          <p:cNvPr id="40" name="모서리가 둥근 직사각형 31">
            <a:extLst>
              <a:ext uri="{FF2B5EF4-FFF2-40B4-BE49-F238E27FC236}">
                <a16:creationId xmlns:a16="http://schemas.microsoft.com/office/drawing/2014/main" id="{117AE16A-61C6-419E-9566-5C0A61204A13}"/>
              </a:ext>
            </a:extLst>
          </p:cNvPr>
          <p:cNvSpPr/>
          <p:nvPr/>
        </p:nvSpPr>
        <p:spPr>
          <a:xfrm>
            <a:off x="742308" y="1170540"/>
            <a:ext cx="3704692" cy="4905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gradFill flip="none" rotWithShape="1">
              <a:gsLst>
                <a:gs pos="0">
                  <a:srgbClr val="203864"/>
                </a:gs>
                <a:gs pos="100000">
                  <a:srgbClr val="40558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ts val="300"/>
              </a:spcBef>
            </a:pPr>
            <a:r>
              <a:rPr lang="ko-KR" altLang="en-US" sz="2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회사 개요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3900EC-33DB-4F11-BE0E-D3D384472E1D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4</a:t>
            </a:fld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91947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2534" y="25220"/>
            <a:ext cx="3482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Ⅱ</a:t>
            </a:r>
            <a:endParaRPr lang="ko-KR" altLang="en-US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11519" y="189879"/>
            <a:ext cx="2281063" cy="1625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회사소개</a:t>
            </a: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7BDD430-64B6-4567-B140-44387EEA819E}"/>
              </a:ext>
            </a:extLst>
          </p:cNvPr>
          <p:cNvGrpSpPr/>
          <p:nvPr/>
        </p:nvGrpSpPr>
        <p:grpSpPr>
          <a:xfrm>
            <a:off x="1563667" y="2950085"/>
            <a:ext cx="5625821" cy="3750696"/>
            <a:chOff x="500659" y="2487806"/>
            <a:chExt cx="8904677" cy="3989697"/>
          </a:xfrm>
        </p:grpSpPr>
        <p:pic>
          <p:nvPicPr>
            <p:cNvPr id="3" name="Picture 8" descr="ê´ë ¨ ì´ë¯¸ì§">
              <a:extLst>
                <a:ext uri="{FF2B5EF4-FFF2-40B4-BE49-F238E27FC236}">
                  <a16:creationId xmlns:a16="http://schemas.microsoft.com/office/drawing/2014/main" id="{3EFE78BF-8A7E-4C0D-9E38-3EA6AD370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004" y="5335970"/>
              <a:ext cx="1934513" cy="1139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6" descr="íë¼ìí¸íì ëí ì´ë¯¸ì§ ê²ìê²°ê³¼">
              <a:extLst>
                <a:ext uri="{FF2B5EF4-FFF2-40B4-BE49-F238E27FC236}">
                  <a16:creationId xmlns:a16="http://schemas.microsoft.com/office/drawing/2014/main" id="{A004006B-38CE-4129-A1A6-DD8EFEF044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28"/>
            <a:stretch/>
          </p:blipFill>
          <p:spPr bwMode="auto">
            <a:xfrm>
              <a:off x="5121827" y="5350638"/>
              <a:ext cx="1934515" cy="1126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ë¹ì¤íìì»¤íì ëí ì´ë¯¸ì§ ê²ìê²°ê³¼">
              <a:extLst>
                <a:ext uri="{FF2B5EF4-FFF2-40B4-BE49-F238E27FC236}">
                  <a16:creationId xmlns:a16="http://schemas.microsoft.com/office/drawing/2014/main" id="{DF24B5EA-0681-46B5-A4D6-57F77FAC1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656" y="5401925"/>
              <a:ext cx="1934513" cy="1063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ê·¸ëëìì»¤íì ëí ì´ë¯¸ì§ ê²ìê²°ê³¼">
              <a:extLst>
                <a:ext uri="{FF2B5EF4-FFF2-40B4-BE49-F238E27FC236}">
                  <a16:creationId xmlns:a16="http://schemas.microsoft.com/office/drawing/2014/main" id="{6BD90B40-F5FC-403B-80AE-4B40D7C9C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83" y="5304663"/>
              <a:ext cx="1934515" cy="1144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" name="그룹 122"/>
            <p:cNvGrpSpPr/>
            <p:nvPr/>
          </p:nvGrpSpPr>
          <p:grpSpPr>
            <a:xfrm>
              <a:off x="2014821" y="2487806"/>
              <a:ext cx="5882184" cy="2131522"/>
              <a:chOff x="2014821" y="2578643"/>
              <a:chExt cx="5882184" cy="2131522"/>
            </a:xfrm>
          </p:grpSpPr>
          <p:cxnSp>
            <p:nvCxnSpPr>
              <p:cNvPr id="119" name="직선 연결선 118"/>
              <p:cNvCxnSpPr/>
              <p:nvPr/>
            </p:nvCxnSpPr>
            <p:spPr>
              <a:xfrm flipH="1">
                <a:off x="3521736" y="3539771"/>
                <a:ext cx="2877038" cy="0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12"/>
              <p:cNvCxnSpPr/>
              <p:nvPr/>
            </p:nvCxnSpPr>
            <p:spPr>
              <a:xfrm>
                <a:off x="4955913" y="2879415"/>
                <a:ext cx="0" cy="1830750"/>
              </a:xfrm>
              <a:prstGeom prst="line">
                <a:avLst/>
              </a:prstGeom>
              <a:ln w="9525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모서리가 둥근 직사각형 42"/>
              <p:cNvSpPr/>
              <p:nvPr/>
            </p:nvSpPr>
            <p:spPr>
              <a:xfrm>
                <a:off x="3826721" y="2578643"/>
                <a:ext cx="2258387" cy="601546"/>
              </a:xfrm>
              <a:prstGeom prst="roundRect">
                <a:avLst>
                  <a:gd name="adj" fmla="val 50000"/>
                </a:avLst>
              </a:prstGeom>
              <a:solidFill>
                <a:srgbClr val="203864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algn="ctr">
                  <a:lnSpc>
                    <a:spcPts val="1600"/>
                  </a:lnSpc>
                  <a:spcBef>
                    <a:spcPts val="300"/>
                  </a:spcBef>
                </a:pPr>
                <a:r>
                  <a:rPr lang="ko-KR" altLang="en-US" sz="1300" b="1" dirty="0"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대표이사 </a:t>
                </a:r>
                <a:endParaRPr lang="en-US" altLang="ko-KR" sz="1300" b="1" dirty="0"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  <a:p>
                <a:pPr algn="ctr">
                  <a:lnSpc>
                    <a:spcPts val="1600"/>
                  </a:lnSpc>
                  <a:spcBef>
                    <a:spcPts val="300"/>
                  </a:spcBef>
                </a:pPr>
                <a:r>
                  <a:rPr lang="ko-KR" altLang="en-US" sz="1300" b="1" dirty="0"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이영섭</a:t>
                </a:r>
              </a:p>
            </p:txBody>
          </p:sp>
          <p:grpSp>
            <p:nvGrpSpPr>
              <p:cNvPr id="105" name="그룹 104"/>
              <p:cNvGrpSpPr/>
              <p:nvPr/>
            </p:nvGrpSpPr>
            <p:grpSpPr>
              <a:xfrm>
                <a:off x="2014821" y="3238998"/>
                <a:ext cx="5882184" cy="601546"/>
                <a:chOff x="2014821" y="3362090"/>
                <a:chExt cx="5882184" cy="601546"/>
              </a:xfrm>
            </p:grpSpPr>
            <p:grpSp>
              <p:nvGrpSpPr>
                <p:cNvPr id="90" name="그룹 89"/>
                <p:cNvGrpSpPr/>
                <p:nvPr/>
              </p:nvGrpSpPr>
              <p:grpSpPr>
                <a:xfrm>
                  <a:off x="2014821" y="3362090"/>
                  <a:ext cx="5882184" cy="601546"/>
                  <a:chOff x="2014821" y="3362090"/>
                  <a:chExt cx="5882184" cy="601546"/>
                </a:xfrm>
              </p:grpSpPr>
              <p:sp>
                <p:nvSpPr>
                  <p:cNvPr id="57" name="모서리가 둥근 직사각형 56"/>
                  <p:cNvSpPr/>
                  <p:nvPr/>
                </p:nvSpPr>
                <p:spPr>
                  <a:xfrm>
                    <a:off x="2014821" y="3362090"/>
                    <a:ext cx="1500499" cy="601546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0">
                    <a:gradFill flip="none" rotWithShape="1">
                      <a:gsLst>
                        <a:gs pos="0">
                          <a:srgbClr val="203864"/>
                        </a:gs>
                        <a:gs pos="100000">
                          <a:srgbClr val="405585"/>
                        </a:gs>
                      </a:gsLst>
                      <a:lin ang="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  <a:scene3d>
                      <a:camera prst="orthographicFront"/>
                      <a:lightRig rig="threePt" dir="t"/>
                    </a:scene3d>
                    <a:sp3d>
                      <a:bevelT w="1270" h="1270"/>
                    </a:sp3d>
                  </a:bodyPr>
                  <a:lstStyle/>
                  <a:p>
                    <a:pPr algn="ctr">
                      <a:lnSpc>
                        <a:spcPts val="1400"/>
                      </a:lnSpc>
                      <a:spcBef>
                        <a:spcPts val="300"/>
                      </a:spcBef>
                    </a:pPr>
                    <a:r>
                      <a:rPr lang="ko-KR" altLang="en-US" sz="13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</a:rPr>
                      <a:t>관리   </a:t>
                    </a:r>
                    <a:endParaRPr lang="en-US" altLang="ko-KR" sz="13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  <a:ea typeface="+mj-ea"/>
                    </a:endParaRPr>
                  </a:p>
                  <a:p>
                    <a:pPr algn="ctr">
                      <a:lnSpc>
                        <a:spcPts val="1400"/>
                      </a:lnSpc>
                      <a:spcBef>
                        <a:spcPts val="300"/>
                      </a:spcBef>
                    </a:pPr>
                    <a:r>
                      <a:rPr lang="ko-KR" altLang="en-US" sz="13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</a:rPr>
                      <a:t>지원팀</a:t>
                    </a:r>
                    <a:endParaRPr lang="ko-KR" altLang="en-US" sz="13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62" name="모서리가 둥근 직사각형 61"/>
                  <p:cNvSpPr/>
                  <p:nvPr/>
                </p:nvSpPr>
                <p:spPr>
                  <a:xfrm>
                    <a:off x="6396506" y="3362090"/>
                    <a:ext cx="1500499" cy="601546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63500">
                    <a:gradFill flip="none" rotWithShape="1">
                      <a:gsLst>
                        <a:gs pos="0">
                          <a:srgbClr val="203864"/>
                        </a:gs>
                        <a:gs pos="100000">
                          <a:srgbClr val="405585"/>
                        </a:gs>
                      </a:gsLst>
                      <a:lin ang="0" scaled="1"/>
                      <a:tileRect/>
                    </a:gra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  <a:scene3d>
                      <a:camera prst="orthographicFront"/>
                      <a:lightRig rig="threePt" dir="t"/>
                    </a:scene3d>
                    <a:sp3d>
                      <a:bevelT w="1270" h="1270"/>
                    </a:sp3d>
                  </a:bodyPr>
                  <a:lstStyle/>
                  <a:p>
                    <a:pPr algn="ctr">
                      <a:lnSpc>
                        <a:spcPts val="1600"/>
                      </a:lnSpc>
                      <a:spcBef>
                        <a:spcPts val="300"/>
                      </a:spcBef>
                    </a:pPr>
                    <a:r>
                      <a:rPr lang="ko-KR" altLang="en-US" sz="13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</a:rPr>
                      <a:t>마케팅팀</a:t>
                    </a:r>
                  </a:p>
                </p:txBody>
              </p:sp>
            </p:grpSp>
            <p:grpSp>
              <p:nvGrpSpPr>
                <p:cNvPr id="18" name="그룹 17"/>
                <p:cNvGrpSpPr/>
                <p:nvPr/>
              </p:nvGrpSpPr>
              <p:grpSpPr>
                <a:xfrm>
                  <a:off x="3410543" y="3582407"/>
                  <a:ext cx="3056723" cy="153176"/>
                  <a:chOff x="3407633" y="3582407"/>
                  <a:chExt cx="3056723" cy="153176"/>
                </a:xfrm>
              </p:grpSpPr>
              <p:sp>
                <p:nvSpPr>
                  <p:cNvPr id="17" name="타원 16"/>
                  <p:cNvSpPr/>
                  <p:nvPr/>
                </p:nvSpPr>
                <p:spPr>
                  <a:xfrm>
                    <a:off x="3407633" y="3582407"/>
                    <a:ext cx="227926" cy="1531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1600"/>
                      </a:lnSpc>
                    </a:pPr>
                    <a:endParaRPr lang="ko-KR" altLang="en-US" sz="1600"/>
                  </a:p>
                </p:txBody>
              </p:sp>
              <p:sp>
                <p:nvSpPr>
                  <p:cNvPr id="63" name="타원 62"/>
                  <p:cNvSpPr/>
                  <p:nvPr/>
                </p:nvSpPr>
                <p:spPr>
                  <a:xfrm>
                    <a:off x="6236430" y="3582407"/>
                    <a:ext cx="227926" cy="15317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1600"/>
                      </a:lnSpc>
                    </a:pPr>
                    <a:endParaRPr lang="ko-KR" altLang="en-US" sz="1600"/>
                  </a:p>
                </p:txBody>
              </p:sp>
            </p:grpSp>
          </p:grpSp>
          <p:sp>
            <p:nvSpPr>
              <p:cNvPr id="64" name="모서리가 둥근 직사각형 63"/>
              <p:cNvSpPr/>
              <p:nvPr/>
            </p:nvSpPr>
            <p:spPr>
              <a:xfrm>
                <a:off x="3786465" y="3820589"/>
                <a:ext cx="2338899" cy="60154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algn="ctr">
                  <a:lnSpc>
                    <a:spcPts val="1600"/>
                  </a:lnSpc>
                  <a:spcBef>
                    <a:spcPts val="300"/>
                  </a:spcBef>
                </a:pPr>
                <a:r>
                  <a:rPr lang="en-US" altLang="ko-KR" sz="13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MEMBERSHIP TEAM</a:t>
                </a:r>
                <a:endPara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80" name="모서리가 둥근 직사각형 79"/>
            <p:cNvSpPr/>
            <p:nvPr/>
          </p:nvSpPr>
          <p:spPr>
            <a:xfrm>
              <a:off x="500659" y="5028220"/>
              <a:ext cx="4206682" cy="528623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lnSpc>
                  <a:spcPts val="1300"/>
                </a:lnSpc>
              </a:pPr>
              <a:r>
                <a:rPr lang="ko-KR" altLang="en-US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워커힐</a:t>
              </a:r>
              <a:r>
                <a:rPr lang="ko-KR" alt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lang="ko-KR" altLang="en-US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호텔앤리조트</a:t>
              </a:r>
              <a:endParaRPr lang="ko-KR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81" name="모서리가 둥근 직사각형 80"/>
            <p:cNvSpPr/>
            <p:nvPr/>
          </p:nvSpPr>
          <p:spPr>
            <a:xfrm>
              <a:off x="7317173" y="5028220"/>
              <a:ext cx="2088163" cy="528623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lnSpc>
                  <a:spcPts val="1300"/>
                </a:lnSpc>
              </a:pPr>
              <a:r>
                <a:rPr lang="ko-KR" altLang="en-US" sz="1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반얀트리</a:t>
              </a:r>
              <a:r>
                <a:rPr lang="ko-KR" alt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 서울 호텔</a:t>
              </a:r>
            </a:p>
          </p:txBody>
        </p:sp>
        <p:sp>
          <p:nvSpPr>
            <p:cNvPr id="83" name="모서리가 둥근 직사각형 82"/>
            <p:cNvSpPr/>
            <p:nvPr/>
          </p:nvSpPr>
          <p:spPr>
            <a:xfrm>
              <a:off x="5045003" y="5028220"/>
              <a:ext cx="2088163" cy="528623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lnSpc>
                  <a:spcPts val="1300"/>
                </a:lnSpc>
              </a:pPr>
              <a:r>
                <a:rPr lang="ko-KR" altLang="en-US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더 플라자호텔</a:t>
              </a: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2490037" y="4619328"/>
              <a:ext cx="5997334" cy="471563"/>
              <a:chOff x="2490037" y="4833257"/>
              <a:chExt cx="5997334" cy="471563"/>
            </a:xfrm>
          </p:grpSpPr>
          <p:cxnSp>
            <p:nvCxnSpPr>
              <p:cNvPr id="68" name="직선 연결선 67"/>
              <p:cNvCxnSpPr>
                <a:cxnSpLocks/>
              </p:cNvCxnSpPr>
              <p:nvPr/>
            </p:nvCxnSpPr>
            <p:spPr>
              <a:xfrm flipH="1">
                <a:off x="2603999" y="4833257"/>
                <a:ext cx="5757259" cy="0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그룹 23"/>
              <p:cNvGrpSpPr/>
              <p:nvPr/>
            </p:nvGrpSpPr>
            <p:grpSpPr>
              <a:xfrm>
                <a:off x="2490037" y="4833257"/>
                <a:ext cx="227926" cy="460792"/>
                <a:chOff x="2960118" y="4833257"/>
                <a:chExt cx="227926" cy="460792"/>
              </a:xfrm>
            </p:grpSpPr>
            <p:cxnSp>
              <p:nvCxnSpPr>
                <p:cNvPr id="66" name="직선 연결선 65"/>
                <p:cNvCxnSpPr/>
                <p:nvPr/>
              </p:nvCxnSpPr>
              <p:spPr>
                <a:xfrm>
                  <a:off x="3087704" y="4833257"/>
                  <a:ext cx="0" cy="45768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타원 74"/>
                <p:cNvSpPr/>
                <p:nvPr/>
              </p:nvSpPr>
              <p:spPr>
                <a:xfrm>
                  <a:off x="2960118" y="5140873"/>
                  <a:ext cx="227926" cy="153176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600"/>
                    </a:lnSpc>
                  </a:pPr>
                  <a:endParaRPr lang="ko-KR" altLang="en-US" sz="1600"/>
                </a:p>
              </p:txBody>
            </p:sp>
          </p:grpSp>
          <p:grpSp>
            <p:nvGrpSpPr>
              <p:cNvPr id="84" name="그룹 83"/>
              <p:cNvGrpSpPr/>
              <p:nvPr/>
            </p:nvGrpSpPr>
            <p:grpSpPr>
              <a:xfrm>
                <a:off x="5987272" y="4833257"/>
                <a:ext cx="227928" cy="471563"/>
                <a:chOff x="5834463" y="4833257"/>
                <a:chExt cx="227928" cy="471563"/>
              </a:xfrm>
            </p:grpSpPr>
            <p:cxnSp>
              <p:nvCxnSpPr>
                <p:cNvPr id="70" name="직선 연결선 69"/>
                <p:cNvCxnSpPr/>
                <p:nvPr/>
              </p:nvCxnSpPr>
              <p:spPr>
                <a:xfrm>
                  <a:off x="5936276" y="4833257"/>
                  <a:ext cx="0" cy="45768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타원 76"/>
                <p:cNvSpPr/>
                <p:nvPr/>
              </p:nvSpPr>
              <p:spPr>
                <a:xfrm>
                  <a:off x="5834463" y="5151644"/>
                  <a:ext cx="227928" cy="153176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600"/>
                    </a:lnSpc>
                  </a:pPr>
                  <a:endParaRPr lang="ko-KR" altLang="en-US" sz="1600"/>
                </a:p>
              </p:txBody>
            </p:sp>
          </p:grpSp>
          <p:grpSp>
            <p:nvGrpSpPr>
              <p:cNvPr id="85" name="그룹 84"/>
              <p:cNvGrpSpPr/>
              <p:nvPr/>
            </p:nvGrpSpPr>
            <p:grpSpPr>
              <a:xfrm>
                <a:off x="8259443" y="4833257"/>
                <a:ext cx="227928" cy="471563"/>
                <a:chOff x="7795192" y="4833257"/>
                <a:chExt cx="227928" cy="471563"/>
              </a:xfrm>
            </p:grpSpPr>
            <p:cxnSp>
              <p:nvCxnSpPr>
                <p:cNvPr id="67" name="직선 연결선 66"/>
                <p:cNvCxnSpPr/>
                <p:nvPr/>
              </p:nvCxnSpPr>
              <p:spPr>
                <a:xfrm>
                  <a:off x="7897005" y="4833257"/>
                  <a:ext cx="0" cy="457687"/>
                </a:xfrm>
                <a:prstGeom prst="line">
                  <a:avLst/>
                </a:prstGeom>
                <a:ln w="12700">
                  <a:solidFill>
                    <a:schemeClr val="bg2">
                      <a:lumMod val="50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타원 77"/>
                <p:cNvSpPr/>
                <p:nvPr/>
              </p:nvSpPr>
              <p:spPr>
                <a:xfrm>
                  <a:off x="7795192" y="5151644"/>
                  <a:ext cx="227928" cy="153176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600"/>
                    </a:lnSpc>
                  </a:pPr>
                  <a:endParaRPr lang="ko-KR" altLang="en-US" sz="1600"/>
                </a:p>
              </p:txBody>
            </p:sp>
          </p:grpSp>
        </p:grpSp>
      </p:grpSp>
      <p:sp>
        <p:nvSpPr>
          <p:cNvPr id="110" name="직사각형 109"/>
          <p:cNvSpPr/>
          <p:nvPr/>
        </p:nvSpPr>
        <p:spPr>
          <a:xfrm>
            <a:off x="567774" y="2301657"/>
            <a:ext cx="6235698" cy="461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>
              <a:spcBef>
                <a:spcPct val="0"/>
              </a:spcBef>
            </a:pPr>
            <a:r>
              <a:rPr lang="ko-KR" altLang="en-US" sz="15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r>
              <a:rPr lang="ko-KR" altLang="en-US" sz="15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호텔별</a:t>
            </a:r>
            <a:r>
              <a:rPr lang="ko-KR" altLang="en-US" sz="15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회원 운영 및 관리에 </a:t>
            </a:r>
            <a:r>
              <a:rPr lang="ko-KR" altLang="en-US" sz="15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전문화된 조직으로 구성됩니다</a:t>
            </a:r>
            <a:r>
              <a:rPr lang="en-US" altLang="ko-KR" sz="15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</p:txBody>
      </p:sp>
      <p:cxnSp>
        <p:nvCxnSpPr>
          <p:cNvPr id="111" name="직선 연결선 110"/>
          <p:cNvCxnSpPr>
            <a:cxnSpLocks/>
          </p:cNvCxnSpPr>
          <p:nvPr/>
        </p:nvCxnSpPr>
        <p:spPr>
          <a:xfrm>
            <a:off x="567774" y="2295331"/>
            <a:ext cx="4248427" cy="0"/>
          </a:xfrm>
          <a:prstGeom prst="line">
            <a:avLst/>
          </a:prstGeom>
          <a:ln w="28575">
            <a:solidFill>
              <a:srgbClr val="2038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직사각형 113"/>
          <p:cNvSpPr/>
          <p:nvPr/>
        </p:nvSpPr>
        <p:spPr>
          <a:xfrm>
            <a:off x="542344" y="1771109"/>
            <a:ext cx="4248427" cy="517074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atinLnBrk="0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ko-KR" altLang="en-US" sz="3000" b="1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클라이언트 </a:t>
            </a:r>
            <a:r>
              <a:rPr lang="ko-KR" altLang="en-US" sz="3000" b="1" dirty="0" err="1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전담팀</a:t>
            </a:r>
            <a:r>
              <a:rPr lang="ko-KR" altLang="en-US" sz="3000" b="1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구분 운영</a:t>
            </a:r>
            <a:endParaRPr lang="ko-KR" altLang="ko-KR" sz="3000" b="1" dirty="0">
              <a:solidFill>
                <a:srgbClr val="660033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1A05FE21-FC65-43CE-A6F3-923CB1B1120F}"/>
              </a:ext>
            </a:extLst>
          </p:cNvPr>
          <p:cNvSpPr/>
          <p:nvPr/>
        </p:nvSpPr>
        <p:spPr>
          <a:xfrm>
            <a:off x="874763" y="574248"/>
            <a:ext cx="819455" cy="769441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ko-KR" sz="4200" dirty="0">
                <a:solidFill>
                  <a:srgbClr val="20386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+mj-cs"/>
              </a:rPr>
              <a:t>02</a:t>
            </a:r>
            <a:endParaRPr lang="ko-KR" altLang="en-US" sz="4200" dirty="0">
              <a:solidFill>
                <a:srgbClr val="20386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+mj-cs"/>
            </a:endParaRPr>
          </a:p>
        </p:txBody>
      </p:sp>
      <p:sp>
        <p:nvSpPr>
          <p:cNvPr id="49" name="모서리가 둥근 직사각형 31">
            <a:extLst>
              <a:ext uri="{FF2B5EF4-FFF2-40B4-BE49-F238E27FC236}">
                <a16:creationId xmlns:a16="http://schemas.microsoft.com/office/drawing/2014/main" id="{319BEEFF-2B87-4D5F-984F-F805F9CC6F83}"/>
              </a:ext>
            </a:extLst>
          </p:cNvPr>
          <p:cNvSpPr/>
          <p:nvPr/>
        </p:nvSpPr>
        <p:spPr>
          <a:xfrm>
            <a:off x="809420" y="1170540"/>
            <a:ext cx="3704692" cy="4905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gradFill flip="none" rotWithShape="1">
              <a:gsLst>
                <a:gs pos="0">
                  <a:srgbClr val="203864"/>
                </a:gs>
                <a:gs pos="100000">
                  <a:srgbClr val="40558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ts val="300"/>
              </a:spcBef>
            </a:pPr>
            <a:r>
              <a:rPr lang="ko-KR" altLang="en-US" sz="2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회사 조직도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560ED2-CA8C-40FB-A85A-74FC277C7340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5</a:t>
            </a:fld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0666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62534" y="25220"/>
            <a:ext cx="3482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Ⅱ</a:t>
            </a:r>
            <a:endParaRPr lang="ko-KR" altLang="en-US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11519" y="189879"/>
            <a:ext cx="2281063" cy="1625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회사소개</a:t>
            </a: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4F6C2D1-AC74-40BC-B0A0-FDFAFD06B3C0}"/>
              </a:ext>
            </a:extLst>
          </p:cNvPr>
          <p:cNvGrpSpPr/>
          <p:nvPr/>
        </p:nvGrpSpPr>
        <p:grpSpPr>
          <a:xfrm>
            <a:off x="410798" y="1531023"/>
            <a:ext cx="8970409" cy="5035866"/>
            <a:chOff x="352473" y="1296717"/>
            <a:chExt cx="8970409" cy="5035866"/>
          </a:xfrm>
        </p:grpSpPr>
        <p:sp>
          <p:nvSpPr>
            <p:cNvPr id="193" name="모서리가 둥근 직사각형 192"/>
            <p:cNvSpPr/>
            <p:nvPr/>
          </p:nvSpPr>
          <p:spPr>
            <a:xfrm>
              <a:off x="418209" y="1321885"/>
              <a:ext cx="8904673" cy="5010698"/>
            </a:xfrm>
            <a:prstGeom prst="roundRect">
              <a:avLst>
                <a:gd name="adj" fmla="val 301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spc="-120" dirty="0"/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660051" y="1505384"/>
              <a:ext cx="0" cy="4249707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타원 2"/>
            <p:cNvSpPr/>
            <p:nvPr/>
          </p:nvSpPr>
          <p:spPr>
            <a:xfrm>
              <a:off x="4438546" y="1296717"/>
              <a:ext cx="432000" cy="43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cxnSp>
          <p:nvCxnSpPr>
            <p:cNvPr id="94" name="직선 연결선 93"/>
            <p:cNvCxnSpPr/>
            <p:nvPr/>
          </p:nvCxnSpPr>
          <p:spPr>
            <a:xfrm flipH="1">
              <a:off x="4654546" y="1513325"/>
              <a:ext cx="869003" cy="0"/>
            </a:xfrm>
            <a:prstGeom prst="line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타원 83"/>
            <p:cNvSpPr/>
            <p:nvPr/>
          </p:nvSpPr>
          <p:spPr>
            <a:xfrm>
              <a:off x="4582546" y="1440717"/>
              <a:ext cx="144000" cy="144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5" name="타원 94"/>
            <p:cNvSpPr/>
            <p:nvPr/>
          </p:nvSpPr>
          <p:spPr>
            <a:xfrm>
              <a:off x="5487549" y="1473161"/>
              <a:ext cx="72000" cy="7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526297" y="1328659"/>
              <a:ext cx="933782" cy="369332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b="1" i="1" spc="-160" dirty="0">
                  <a:solidFill>
                    <a:srgbClr val="660033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2018 .07</a:t>
              </a:r>
              <a:endParaRPr lang="ko-KR" altLang="en-US" b="1" i="1" spc="-160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76" name="직사각형 175">
              <a:extLst>
                <a:ext uri="{FF2B5EF4-FFF2-40B4-BE49-F238E27FC236}">
                  <a16:creationId xmlns:a16="http://schemas.microsoft.com/office/drawing/2014/main" id="{7FBF05AE-BBD3-4068-96B8-A2CBB320E7BA}"/>
                </a:ext>
              </a:extLst>
            </p:cNvPr>
            <p:cNvSpPr/>
            <p:nvPr/>
          </p:nvSpPr>
          <p:spPr>
            <a:xfrm>
              <a:off x="663826" y="2562330"/>
              <a:ext cx="2884380" cy="556160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ko-K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~2018</a:t>
              </a:r>
              <a:r>
                <a: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년 </a:t>
              </a:r>
              <a:r>
                <a:rPr lang="en-US" altLang="ko-K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2</a:t>
              </a:r>
              <a:r>
                <a: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월 </a:t>
              </a:r>
              <a:r>
                <a:rPr lang="en-US" altLang="ko-K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28</a:t>
              </a:r>
              <a:r>
                <a: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일 </a:t>
              </a:r>
              <a:r>
                <a:rPr lang="en-US" altLang="ko-KR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(3</a:t>
              </a:r>
              <a:r>
                <a: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년</a:t>
              </a:r>
              <a:r>
                <a:rPr lang="en-US" altLang="ko-KR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)</a:t>
              </a:r>
              <a:r>
                <a: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endParaRPr lang="en-US" altLang="ko-KR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 algn="r">
                <a:spcBef>
                  <a:spcPct val="0"/>
                </a:spcBef>
              </a:pPr>
              <a:r>
                <a:rPr lang="ko-KR" alt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그랜드힐튼서울호텔</a:t>
              </a:r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 멤버십</a:t>
              </a:r>
              <a:r>
                <a: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 </a:t>
              </a:r>
            </a:p>
            <a:p>
              <a:pPr algn="r">
                <a:spcBef>
                  <a:spcPct val="0"/>
                </a:spcBef>
              </a:pPr>
              <a:r>
                <a:rPr lang="ko-KR" alt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아웃소싱</a:t>
              </a:r>
              <a:endPara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>
              <a:off x="2698797" y="2239312"/>
              <a:ext cx="933782" cy="369332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ko-KR" b="1" i="1" spc="-100" dirty="0">
                  <a:solidFill>
                    <a:srgbClr val="660033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2015 .03</a:t>
              </a:r>
              <a:endParaRPr lang="ko-KR" altLang="en-US" b="1" i="1" spc="-100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79" name="직사각형 178"/>
            <p:cNvSpPr/>
            <p:nvPr/>
          </p:nvSpPr>
          <p:spPr>
            <a:xfrm>
              <a:off x="5526297" y="2845806"/>
              <a:ext cx="933782" cy="369332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b="1" i="1" spc="-160" dirty="0">
                  <a:solidFill>
                    <a:srgbClr val="660033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2013 .12</a:t>
              </a:r>
              <a:endParaRPr lang="ko-KR" altLang="en-US" b="1" i="1" spc="-160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80" name="직사각형 179">
              <a:extLst>
                <a:ext uri="{FF2B5EF4-FFF2-40B4-BE49-F238E27FC236}">
                  <a16:creationId xmlns:a16="http://schemas.microsoft.com/office/drawing/2014/main" id="{7FBF05AE-BBD3-4068-96B8-A2CBB320E7BA}"/>
                </a:ext>
              </a:extLst>
            </p:cNvPr>
            <p:cNvSpPr/>
            <p:nvPr/>
          </p:nvSpPr>
          <p:spPr>
            <a:xfrm>
              <a:off x="663827" y="3853180"/>
              <a:ext cx="2884379" cy="461625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ko-KR" sz="1400" b="1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~</a:t>
              </a:r>
              <a:r>
                <a:rPr lang="ko-KR" altLang="en-US" sz="1400" b="1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현재 </a:t>
              </a:r>
              <a:r>
                <a:rPr lang="en-US" altLang="ko-KR" sz="1050" b="1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(9</a:t>
              </a:r>
              <a:r>
                <a:rPr lang="ko-KR" altLang="en-US" sz="1050" b="1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년</a:t>
              </a:r>
              <a:r>
                <a:rPr lang="en-US" altLang="ko-KR" sz="1050" b="1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)</a:t>
              </a:r>
            </a:p>
            <a:p>
              <a:pPr algn="r">
                <a:spcBef>
                  <a:spcPct val="0"/>
                </a:spcBef>
              </a:pPr>
              <a:r>
                <a:rPr lang="ko-KR" altLang="en-US" sz="110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더 플라자호텔 멤버십 아웃소싱</a:t>
              </a:r>
            </a:p>
          </p:txBody>
        </p:sp>
        <p:sp>
          <p:nvSpPr>
            <p:cNvPr id="181" name="직사각형 180"/>
            <p:cNvSpPr/>
            <p:nvPr/>
          </p:nvSpPr>
          <p:spPr>
            <a:xfrm>
              <a:off x="2698797" y="3592905"/>
              <a:ext cx="933782" cy="369332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ko-KR" b="1" i="1" spc="-160" dirty="0">
                  <a:solidFill>
                    <a:srgbClr val="660033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2010 .11</a:t>
              </a:r>
              <a:endParaRPr lang="ko-KR" altLang="en-US" b="1" i="1" spc="-160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83" name="직사각형 182"/>
            <p:cNvSpPr/>
            <p:nvPr/>
          </p:nvSpPr>
          <p:spPr>
            <a:xfrm>
              <a:off x="5526297" y="3991610"/>
              <a:ext cx="987771" cy="369332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b="1" i="1" spc="-50" dirty="0">
                  <a:solidFill>
                    <a:srgbClr val="660033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2009.04</a:t>
              </a:r>
              <a:endParaRPr lang="ko-KR" altLang="en-US" b="1" i="1" spc="-50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85" name="직사각형 184"/>
            <p:cNvSpPr/>
            <p:nvPr/>
          </p:nvSpPr>
          <p:spPr>
            <a:xfrm>
              <a:off x="5526297" y="4682654"/>
              <a:ext cx="987771" cy="369332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b="1" i="1" spc="-50" dirty="0">
                  <a:solidFill>
                    <a:srgbClr val="660033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2007.11</a:t>
              </a:r>
              <a:endParaRPr lang="ko-KR" altLang="en-US" b="1" i="1" spc="-50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86" name="직사각형 185">
              <a:extLst>
                <a:ext uri="{FF2B5EF4-FFF2-40B4-BE49-F238E27FC236}">
                  <a16:creationId xmlns:a16="http://schemas.microsoft.com/office/drawing/2014/main" id="{7FBF05AE-BBD3-4068-96B8-A2CBB320E7BA}"/>
                </a:ext>
              </a:extLst>
            </p:cNvPr>
            <p:cNvSpPr/>
            <p:nvPr/>
          </p:nvSpPr>
          <p:spPr>
            <a:xfrm>
              <a:off x="352473" y="4594904"/>
              <a:ext cx="3195733" cy="436458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ko-K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~2009</a:t>
              </a:r>
              <a:r>
                <a: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년 </a:t>
              </a:r>
              <a:r>
                <a:rPr lang="en-US" altLang="ko-K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11</a:t>
              </a:r>
              <a:r>
                <a: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월 </a:t>
              </a:r>
              <a:r>
                <a:rPr lang="en-US" altLang="ko-K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30</a:t>
              </a:r>
              <a:r>
                <a: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일 </a:t>
              </a:r>
              <a:r>
                <a:rPr lang="en-US" altLang="ko-KR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(1</a:t>
              </a:r>
              <a:r>
                <a: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년</a:t>
              </a:r>
              <a:r>
                <a:rPr lang="en-US" altLang="ko-KR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)</a:t>
              </a:r>
            </a:p>
            <a:p>
              <a:pPr algn="r">
                <a:spcBef>
                  <a:spcPct val="0"/>
                </a:spcBef>
              </a:pPr>
              <a:r>
                <a:rPr lang="ko-KR" alt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임피리얼팰리스호텔</a:t>
              </a:r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 멤버십 아웃소싱</a:t>
              </a:r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2740505" y="4326240"/>
              <a:ext cx="987771" cy="369332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b="1" i="1" spc="-160" dirty="0">
                  <a:solidFill>
                    <a:srgbClr val="660033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2008.12</a:t>
              </a:r>
              <a:endParaRPr lang="ko-KR" altLang="en-US" b="1" i="1" spc="-160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88" name="직사각형 187">
              <a:extLst>
                <a:ext uri="{FF2B5EF4-FFF2-40B4-BE49-F238E27FC236}">
                  <a16:creationId xmlns:a16="http://schemas.microsoft.com/office/drawing/2014/main" id="{7FBF05AE-BBD3-4068-96B8-A2CBB320E7BA}"/>
                </a:ext>
              </a:extLst>
            </p:cNvPr>
            <p:cNvSpPr/>
            <p:nvPr/>
          </p:nvSpPr>
          <p:spPr>
            <a:xfrm>
              <a:off x="352473" y="5545302"/>
              <a:ext cx="3195733" cy="449627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ko-K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~2017</a:t>
              </a:r>
              <a:r>
                <a: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년 </a:t>
              </a:r>
              <a:r>
                <a:rPr lang="en-US" altLang="ko-K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12</a:t>
              </a:r>
              <a:r>
                <a: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월 </a:t>
              </a:r>
              <a:r>
                <a:rPr lang="en-US" altLang="ko-K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31</a:t>
              </a:r>
              <a:r>
                <a:rPr lang="ko-KR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일 </a:t>
              </a:r>
              <a:r>
                <a:rPr lang="en-US" altLang="ko-KR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(12</a:t>
              </a:r>
              <a:r>
                <a:rPr lang="ko-KR" alt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년</a:t>
              </a:r>
              <a:r>
                <a:rPr lang="en-US" altLang="ko-KR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)</a:t>
              </a:r>
            </a:p>
            <a:p>
              <a:pPr algn="r">
                <a:spcBef>
                  <a:spcPct val="0"/>
                </a:spcBef>
              </a:pPr>
              <a:r>
                <a:rPr lang="en-US" altLang="ko-KR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W</a:t>
              </a:r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서울 </a:t>
              </a:r>
              <a:r>
                <a:rPr lang="ko-KR" altLang="en-US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워커힐호텔</a:t>
              </a:r>
              <a:r>
                <a:rPr lang="ko-KR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 멤버십 아웃소싱</a:t>
              </a: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  <a:p>
              <a:pPr algn="r">
                <a:spcBef>
                  <a:spcPct val="0"/>
                </a:spcBef>
              </a:pPr>
              <a:r>
                <a:rPr lang="en-US" altLang="ko-KR" sz="110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(</a:t>
              </a:r>
              <a:r>
                <a:rPr lang="ko-KR" altLang="en-US" sz="110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현재 </a:t>
              </a:r>
              <a:r>
                <a:rPr lang="ko-KR" altLang="en-US" sz="1100" dirty="0" err="1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비스타워커힐호텔로</a:t>
              </a:r>
              <a:r>
                <a:rPr lang="ko-KR" altLang="en-US" sz="110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 </a:t>
              </a:r>
              <a:r>
                <a:rPr lang="ko-KR" altLang="en-US" sz="1100" dirty="0" err="1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워커힐</a:t>
              </a:r>
              <a:r>
                <a:rPr lang="ko-KR" altLang="en-US" sz="110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 통합상품 아웃소싱</a:t>
              </a:r>
              <a:r>
                <a:rPr lang="en-US" altLang="ko-KR" sz="110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)</a:t>
              </a:r>
              <a:endParaRPr lang="ko-KR" altLang="en-US" sz="1100" dirty="0">
                <a:solidFill>
                  <a:srgbClr val="0C419A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89" name="직사각형 188"/>
            <p:cNvSpPr/>
            <p:nvPr/>
          </p:nvSpPr>
          <p:spPr>
            <a:xfrm>
              <a:off x="2679591" y="5159905"/>
              <a:ext cx="1048685" cy="369332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b="1" i="1" spc="-120" dirty="0">
                  <a:solidFill>
                    <a:srgbClr val="660033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2006 .01</a:t>
              </a:r>
              <a:endParaRPr lang="ko-KR" altLang="en-US" b="1" i="1" spc="-120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sp>
          <p:nvSpPr>
            <p:cNvPr id="191" name="직사각형 190"/>
            <p:cNvSpPr/>
            <p:nvPr/>
          </p:nvSpPr>
          <p:spPr>
            <a:xfrm>
              <a:off x="5526297" y="5572302"/>
              <a:ext cx="987771" cy="369332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ko-KR" b="1" i="1" spc="-50" dirty="0">
                  <a:solidFill>
                    <a:srgbClr val="660033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+mj-cs"/>
                </a:rPr>
                <a:t>2004.07</a:t>
              </a:r>
              <a:endParaRPr lang="ko-KR" altLang="en-US" b="1" i="1" spc="-50" dirty="0">
                <a:solidFill>
                  <a:srgbClr val="660033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endParaRPr>
            </a:p>
          </p:txBody>
        </p:sp>
        <p:grpSp>
          <p:nvGrpSpPr>
            <p:cNvPr id="194" name="그룹 193"/>
            <p:cNvGrpSpPr/>
            <p:nvPr/>
          </p:nvGrpSpPr>
          <p:grpSpPr>
            <a:xfrm rot="10800000" flipV="1">
              <a:off x="3749543" y="2207369"/>
              <a:ext cx="1121003" cy="432000"/>
              <a:chOff x="4480111" y="1313343"/>
              <a:chExt cx="1121003" cy="432000"/>
            </a:xfrm>
            <a:solidFill>
              <a:schemeClr val="bg1">
                <a:lumMod val="75000"/>
              </a:schemeClr>
            </a:solidFill>
          </p:grpSpPr>
          <p:sp>
            <p:nvSpPr>
              <p:cNvPr id="195" name="타원 194"/>
              <p:cNvSpPr/>
              <p:nvPr/>
            </p:nvSpPr>
            <p:spPr>
              <a:xfrm>
                <a:off x="4480111" y="1313343"/>
                <a:ext cx="432000" cy="43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6" name="직선 연결선 195"/>
              <p:cNvCxnSpPr/>
              <p:nvPr/>
            </p:nvCxnSpPr>
            <p:spPr>
              <a:xfrm flipH="1">
                <a:off x="4696111" y="1529951"/>
                <a:ext cx="869003" cy="0"/>
              </a:xfrm>
              <a:prstGeom prst="line">
                <a:avLst/>
              </a:prstGeom>
              <a:grpFill/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타원 196"/>
              <p:cNvSpPr/>
              <p:nvPr/>
            </p:nvSpPr>
            <p:spPr>
              <a:xfrm>
                <a:off x="4624111" y="1457343"/>
                <a:ext cx="144000" cy="144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타원 197"/>
              <p:cNvSpPr/>
              <p:nvPr/>
            </p:nvSpPr>
            <p:spPr>
              <a:xfrm>
                <a:off x="5529114" y="1489787"/>
                <a:ext cx="72000" cy="72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9" name="그룹 198"/>
            <p:cNvGrpSpPr/>
            <p:nvPr/>
          </p:nvGrpSpPr>
          <p:grpSpPr>
            <a:xfrm rot="10800000" flipV="1">
              <a:off x="3749543" y="3517021"/>
              <a:ext cx="1121003" cy="432000"/>
              <a:chOff x="4480111" y="1313343"/>
              <a:chExt cx="1121003" cy="432000"/>
            </a:xfrm>
            <a:solidFill>
              <a:schemeClr val="bg1">
                <a:lumMod val="75000"/>
              </a:schemeClr>
            </a:solidFill>
          </p:grpSpPr>
          <p:sp>
            <p:nvSpPr>
              <p:cNvPr id="200" name="타원 199"/>
              <p:cNvSpPr/>
              <p:nvPr/>
            </p:nvSpPr>
            <p:spPr>
              <a:xfrm>
                <a:off x="4480111" y="1313343"/>
                <a:ext cx="432000" cy="43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1" name="직선 연결선 200"/>
              <p:cNvCxnSpPr/>
              <p:nvPr/>
            </p:nvCxnSpPr>
            <p:spPr>
              <a:xfrm flipH="1">
                <a:off x="4696111" y="1529951"/>
                <a:ext cx="869003" cy="0"/>
              </a:xfrm>
              <a:prstGeom prst="line">
                <a:avLst/>
              </a:prstGeom>
              <a:grpFill/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타원 201"/>
              <p:cNvSpPr/>
              <p:nvPr/>
            </p:nvSpPr>
            <p:spPr>
              <a:xfrm>
                <a:off x="4624111" y="1457343"/>
                <a:ext cx="144000" cy="144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타원 202"/>
              <p:cNvSpPr/>
              <p:nvPr/>
            </p:nvSpPr>
            <p:spPr>
              <a:xfrm>
                <a:off x="5529114" y="1489787"/>
                <a:ext cx="72000" cy="72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4" name="그룹 203"/>
            <p:cNvGrpSpPr/>
            <p:nvPr/>
          </p:nvGrpSpPr>
          <p:grpSpPr>
            <a:xfrm rot="10800000" flipV="1">
              <a:off x="3749543" y="4249948"/>
              <a:ext cx="1121003" cy="432000"/>
              <a:chOff x="4480111" y="1313343"/>
              <a:chExt cx="1121003" cy="432000"/>
            </a:xfrm>
            <a:solidFill>
              <a:schemeClr val="bg1">
                <a:lumMod val="75000"/>
              </a:schemeClr>
            </a:solidFill>
          </p:grpSpPr>
          <p:sp>
            <p:nvSpPr>
              <p:cNvPr id="205" name="타원 204"/>
              <p:cNvSpPr/>
              <p:nvPr/>
            </p:nvSpPr>
            <p:spPr>
              <a:xfrm>
                <a:off x="4480111" y="1313343"/>
                <a:ext cx="432000" cy="43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6" name="직선 연결선 205"/>
              <p:cNvCxnSpPr/>
              <p:nvPr/>
            </p:nvCxnSpPr>
            <p:spPr>
              <a:xfrm flipH="1">
                <a:off x="4696111" y="1529951"/>
                <a:ext cx="869003" cy="0"/>
              </a:xfrm>
              <a:prstGeom prst="line">
                <a:avLst/>
              </a:prstGeom>
              <a:grpFill/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타원 206"/>
              <p:cNvSpPr/>
              <p:nvPr/>
            </p:nvSpPr>
            <p:spPr>
              <a:xfrm>
                <a:off x="4624111" y="1457343"/>
                <a:ext cx="144000" cy="144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타원 207"/>
              <p:cNvSpPr/>
              <p:nvPr/>
            </p:nvSpPr>
            <p:spPr>
              <a:xfrm>
                <a:off x="5529114" y="1489787"/>
                <a:ext cx="72000" cy="72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9" name="그룹 208"/>
            <p:cNvGrpSpPr/>
            <p:nvPr/>
          </p:nvGrpSpPr>
          <p:grpSpPr>
            <a:xfrm rot="10800000" flipV="1">
              <a:off x="3749543" y="5067084"/>
              <a:ext cx="1121003" cy="432000"/>
              <a:chOff x="4480111" y="1388844"/>
              <a:chExt cx="1121003" cy="432000"/>
            </a:xfrm>
            <a:solidFill>
              <a:schemeClr val="bg1">
                <a:lumMod val="75000"/>
              </a:schemeClr>
            </a:solidFill>
          </p:grpSpPr>
          <p:sp>
            <p:nvSpPr>
              <p:cNvPr id="210" name="타원 209"/>
              <p:cNvSpPr/>
              <p:nvPr/>
            </p:nvSpPr>
            <p:spPr>
              <a:xfrm>
                <a:off x="4480111" y="1388844"/>
                <a:ext cx="432000" cy="43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1" name="직선 연결선 210"/>
              <p:cNvCxnSpPr/>
              <p:nvPr/>
            </p:nvCxnSpPr>
            <p:spPr>
              <a:xfrm flipH="1">
                <a:off x="4696111" y="1605452"/>
                <a:ext cx="869003" cy="0"/>
              </a:xfrm>
              <a:prstGeom prst="line">
                <a:avLst/>
              </a:prstGeom>
              <a:grpFill/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타원 211"/>
              <p:cNvSpPr/>
              <p:nvPr/>
            </p:nvSpPr>
            <p:spPr>
              <a:xfrm>
                <a:off x="4624111" y="1524455"/>
                <a:ext cx="144000" cy="144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타원 212"/>
              <p:cNvSpPr/>
              <p:nvPr/>
            </p:nvSpPr>
            <p:spPr>
              <a:xfrm>
                <a:off x="5529114" y="1565288"/>
                <a:ext cx="72000" cy="72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9" name="그룹 218"/>
            <p:cNvGrpSpPr/>
            <p:nvPr/>
          </p:nvGrpSpPr>
          <p:grpSpPr>
            <a:xfrm>
              <a:off x="4438546" y="2814472"/>
              <a:ext cx="1121003" cy="432000"/>
              <a:chOff x="4480111" y="1313343"/>
              <a:chExt cx="1121003" cy="432000"/>
            </a:xfrm>
            <a:solidFill>
              <a:schemeClr val="bg1">
                <a:lumMod val="75000"/>
              </a:schemeClr>
            </a:solidFill>
          </p:grpSpPr>
          <p:sp>
            <p:nvSpPr>
              <p:cNvPr id="220" name="타원 219"/>
              <p:cNvSpPr/>
              <p:nvPr/>
            </p:nvSpPr>
            <p:spPr>
              <a:xfrm>
                <a:off x="4480111" y="1313343"/>
                <a:ext cx="432000" cy="43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1" name="직선 연결선 220"/>
              <p:cNvCxnSpPr/>
              <p:nvPr/>
            </p:nvCxnSpPr>
            <p:spPr>
              <a:xfrm flipH="1">
                <a:off x="4696111" y="1529951"/>
                <a:ext cx="869003" cy="0"/>
              </a:xfrm>
              <a:prstGeom prst="line">
                <a:avLst/>
              </a:prstGeom>
              <a:grpFill/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타원 221"/>
              <p:cNvSpPr/>
              <p:nvPr/>
            </p:nvSpPr>
            <p:spPr>
              <a:xfrm>
                <a:off x="4624111" y="1457343"/>
                <a:ext cx="144000" cy="144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타원 222"/>
              <p:cNvSpPr/>
              <p:nvPr/>
            </p:nvSpPr>
            <p:spPr>
              <a:xfrm>
                <a:off x="5529114" y="1489787"/>
                <a:ext cx="72000" cy="72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4" name="그룹 223"/>
            <p:cNvGrpSpPr/>
            <p:nvPr/>
          </p:nvGrpSpPr>
          <p:grpSpPr>
            <a:xfrm>
              <a:off x="4438546" y="3957511"/>
              <a:ext cx="1121003" cy="432000"/>
              <a:chOff x="4480111" y="1313343"/>
              <a:chExt cx="1121003" cy="432000"/>
            </a:xfrm>
            <a:solidFill>
              <a:schemeClr val="bg1">
                <a:lumMod val="75000"/>
              </a:schemeClr>
            </a:solidFill>
          </p:grpSpPr>
          <p:sp>
            <p:nvSpPr>
              <p:cNvPr id="225" name="타원 224"/>
              <p:cNvSpPr/>
              <p:nvPr/>
            </p:nvSpPr>
            <p:spPr>
              <a:xfrm>
                <a:off x="4480111" y="1313343"/>
                <a:ext cx="432000" cy="43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6" name="직선 연결선 225"/>
              <p:cNvCxnSpPr/>
              <p:nvPr/>
            </p:nvCxnSpPr>
            <p:spPr>
              <a:xfrm flipH="1">
                <a:off x="4696111" y="1529951"/>
                <a:ext cx="869003" cy="0"/>
              </a:xfrm>
              <a:prstGeom prst="line">
                <a:avLst/>
              </a:prstGeom>
              <a:grpFill/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타원 226"/>
              <p:cNvSpPr/>
              <p:nvPr/>
            </p:nvSpPr>
            <p:spPr>
              <a:xfrm>
                <a:off x="4624111" y="1457343"/>
                <a:ext cx="144000" cy="144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타원 227"/>
              <p:cNvSpPr/>
              <p:nvPr/>
            </p:nvSpPr>
            <p:spPr>
              <a:xfrm>
                <a:off x="5529114" y="1489787"/>
                <a:ext cx="72000" cy="72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9" name="그룹 228"/>
            <p:cNvGrpSpPr/>
            <p:nvPr/>
          </p:nvGrpSpPr>
          <p:grpSpPr>
            <a:xfrm>
              <a:off x="4438546" y="4612057"/>
              <a:ext cx="1121003" cy="432000"/>
              <a:chOff x="4480111" y="1313343"/>
              <a:chExt cx="1121003" cy="432000"/>
            </a:xfrm>
            <a:solidFill>
              <a:schemeClr val="bg1">
                <a:lumMod val="75000"/>
              </a:schemeClr>
            </a:solidFill>
          </p:grpSpPr>
          <p:sp>
            <p:nvSpPr>
              <p:cNvPr id="230" name="타원 229"/>
              <p:cNvSpPr/>
              <p:nvPr/>
            </p:nvSpPr>
            <p:spPr>
              <a:xfrm>
                <a:off x="4480111" y="1313343"/>
                <a:ext cx="432000" cy="43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1" name="직선 연결선 230"/>
              <p:cNvCxnSpPr/>
              <p:nvPr/>
            </p:nvCxnSpPr>
            <p:spPr>
              <a:xfrm flipH="1">
                <a:off x="4696111" y="1529951"/>
                <a:ext cx="869003" cy="0"/>
              </a:xfrm>
              <a:prstGeom prst="line">
                <a:avLst/>
              </a:prstGeom>
              <a:grpFill/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타원 231"/>
              <p:cNvSpPr/>
              <p:nvPr/>
            </p:nvSpPr>
            <p:spPr>
              <a:xfrm>
                <a:off x="4624111" y="1457343"/>
                <a:ext cx="144000" cy="144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타원 232"/>
              <p:cNvSpPr/>
              <p:nvPr/>
            </p:nvSpPr>
            <p:spPr>
              <a:xfrm>
                <a:off x="5529114" y="1489787"/>
                <a:ext cx="72000" cy="72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4" name="그룹 233"/>
            <p:cNvGrpSpPr/>
            <p:nvPr/>
          </p:nvGrpSpPr>
          <p:grpSpPr>
            <a:xfrm>
              <a:off x="4438546" y="5546424"/>
              <a:ext cx="1121003" cy="432000"/>
              <a:chOff x="4480111" y="1313343"/>
              <a:chExt cx="1121003" cy="432000"/>
            </a:xfrm>
            <a:solidFill>
              <a:schemeClr val="bg1">
                <a:lumMod val="75000"/>
              </a:schemeClr>
            </a:solidFill>
          </p:grpSpPr>
          <p:sp>
            <p:nvSpPr>
              <p:cNvPr id="235" name="타원 234"/>
              <p:cNvSpPr/>
              <p:nvPr/>
            </p:nvSpPr>
            <p:spPr>
              <a:xfrm>
                <a:off x="4480111" y="1313343"/>
                <a:ext cx="432000" cy="43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6" name="직선 연결선 235"/>
              <p:cNvCxnSpPr/>
              <p:nvPr/>
            </p:nvCxnSpPr>
            <p:spPr>
              <a:xfrm flipH="1">
                <a:off x="4696111" y="1529951"/>
                <a:ext cx="869003" cy="0"/>
              </a:xfrm>
              <a:prstGeom prst="line">
                <a:avLst/>
              </a:prstGeom>
              <a:grpFill/>
              <a:ln w="12700">
                <a:solidFill>
                  <a:schemeClr val="bg2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타원 236"/>
              <p:cNvSpPr/>
              <p:nvPr/>
            </p:nvSpPr>
            <p:spPr>
              <a:xfrm>
                <a:off x="4624111" y="1457343"/>
                <a:ext cx="144000" cy="144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타원 237"/>
              <p:cNvSpPr/>
              <p:nvPr/>
            </p:nvSpPr>
            <p:spPr>
              <a:xfrm>
                <a:off x="5529114" y="1489787"/>
                <a:ext cx="72000" cy="72000"/>
              </a:xfrm>
              <a:prstGeom prst="ellipse">
                <a:avLst/>
              </a:prstGeom>
              <a:grpFill/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0" name="제목 2"/>
            <p:cNvSpPr txBox="1">
              <a:spLocks/>
            </p:cNvSpPr>
            <p:nvPr/>
          </p:nvSpPr>
          <p:spPr>
            <a:xfrm>
              <a:off x="5719244" y="1601343"/>
              <a:ext cx="2958496" cy="470818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lvl1pPr algn="l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buNone/>
                <a:defRPr sz="2000" b="1" kern="1200" spc="-4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140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~</a:t>
              </a:r>
              <a:r>
                <a:rPr lang="ko-KR" altLang="en-US" sz="140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현재</a:t>
              </a:r>
              <a:endParaRPr lang="en-US" altLang="ko-KR" sz="1400" spc="0" dirty="0">
                <a:solidFill>
                  <a:srgbClr val="405585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r>
                <a:rPr lang="en-US" altLang="ko-KR" sz="1100" spc="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UNGC(</a:t>
              </a:r>
              <a:r>
                <a:rPr lang="ko-KR" altLang="en-US" sz="1100" spc="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유엔글로벌콤팩트</a:t>
              </a:r>
              <a:r>
                <a:rPr lang="en-US" altLang="ko-KR" sz="1100" spc="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) </a:t>
              </a:r>
              <a:r>
                <a:rPr lang="ko-KR" altLang="en-US" sz="1100" spc="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협회 </a:t>
              </a:r>
              <a:r>
                <a:rPr lang="ko-KR" altLang="en-US" sz="1100" spc="0" dirty="0" err="1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회원사</a:t>
              </a:r>
              <a:endParaRPr lang="ko-KR" altLang="ko-KR" sz="1100" spc="0" dirty="0">
                <a:solidFill>
                  <a:srgbClr val="0C419A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79" name="제목 2"/>
            <p:cNvSpPr txBox="1">
              <a:spLocks/>
            </p:cNvSpPr>
            <p:nvPr/>
          </p:nvSpPr>
          <p:spPr>
            <a:xfrm>
              <a:off x="5719244" y="3118490"/>
              <a:ext cx="3497608" cy="470818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lvl1pPr algn="l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buNone/>
                <a:defRPr sz="2000" b="1" kern="1200" spc="-4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140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~</a:t>
              </a:r>
              <a:r>
                <a:rPr lang="ko-KR" altLang="en-US" sz="140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현재 </a:t>
              </a:r>
              <a:r>
                <a:rPr lang="en-US" altLang="ko-KR" sz="105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(6</a:t>
              </a:r>
              <a:r>
                <a:rPr lang="ko-KR" altLang="en-US" sz="105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년</a:t>
              </a:r>
              <a:r>
                <a:rPr lang="en-US" altLang="ko-KR" sz="105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)</a:t>
              </a:r>
            </a:p>
            <a:p>
              <a:r>
                <a:rPr lang="ko-KR" altLang="en-US" sz="1100" b="0" spc="0" dirty="0" err="1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반얀트리클럽앤스파서울호텔</a:t>
              </a:r>
              <a:r>
                <a:rPr lang="ko-KR" altLang="en-US" sz="1100" b="0" spc="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멤버십 아웃소싱</a:t>
              </a:r>
              <a:endParaRPr lang="ko-KR" altLang="ko-KR" sz="1100" b="0" spc="0" dirty="0">
                <a:solidFill>
                  <a:srgbClr val="0C419A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80" name="제목 2"/>
            <p:cNvSpPr txBox="1">
              <a:spLocks/>
            </p:cNvSpPr>
            <p:nvPr/>
          </p:nvSpPr>
          <p:spPr>
            <a:xfrm>
              <a:off x="5719244" y="4239127"/>
              <a:ext cx="3536059" cy="470818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lvl1pPr algn="l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buNone/>
                <a:defRPr sz="2000" b="1" kern="1200" spc="-4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~2016</a:t>
              </a:r>
              <a:r>
                <a:rPr lang="ko-KR" altLang="en-US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년 </a:t>
              </a:r>
              <a:r>
                <a:rPr lang="en-US" altLang="ko-KR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3</a:t>
              </a:r>
              <a:r>
                <a:rPr lang="ko-KR" altLang="en-US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월 </a:t>
              </a:r>
              <a:r>
                <a:rPr lang="en-US" altLang="ko-KR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31</a:t>
              </a:r>
              <a:r>
                <a:rPr lang="ko-KR" altLang="en-US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일</a:t>
              </a:r>
              <a:r>
                <a:rPr lang="ko-KR" altLang="en-US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en-US" altLang="ko-KR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(7</a:t>
              </a:r>
              <a:r>
                <a:rPr lang="ko-KR" altLang="en-US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년</a:t>
              </a:r>
              <a:r>
                <a:rPr lang="en-US" altLang="ko-KR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)</a:t>
              </a:r>
            </a:p>
            <a:p>
              <a:r>
                <a:rPr lang="ko-KR" altLang="en-US" sz="1100" b="0" spc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앰배서더호텔</a:t>
              </a:r>
              <a:r>
                <a:rPr lang="ko-KR" altLang="en-US" sz="1100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멤버십</a:t>
              </a:r>
              <a:r>
                <a:rPr lang="en-US" altLang="ko-KR" sz="1100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sz="1100" b="0" spc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아웃소싱</a:t>
              </a:r>
              <a:endParaRPr lang="ko-KR" altLang="ko-KR" sz="11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81" name="제목 2"/>
            <p:cNvSpPr txBox="1">
              <a:spLocks/>
            </p:cNvSpPr>
            <p:nvPr/>
          </p:nvSpPr>
          <p:spPr>
            <a:xfrm>
              <a:off x="5719244" y="4946949"/>
              <a:ext cx="2958496" cy="470818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lvl1pPr algn="l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buNone/>
                <a:defRPr sz="2000" b="1" kern="1200" spc="-4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~2008</a:t>
              </a:r>
              <a:r>
                <a:rPr lang="ko-KR" altLang="en-US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년 </a:t>
              </a:r>
              <a:r>
                <a:rPr lang="en-US" altLang="ko-KR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12</a:t>
              </a:r>
              <a:r>
                <a:rPr lang="ko-KR" altLang="en-US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월 </a:t>
              </a:r>
              <a:r>
                <a:rPr lang="en-US" altLang="ko-KR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31</a:t>
              </a:r>
              <a:r>
                <a:rPr lang="ko-KR" altLang="en-US" sz="130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일</a:t>
              </a:r>
              <a:r>
                <a:rPr lang="ko-KR" altLang="en-US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en-US" altLang="ko-KR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(1</a:t>
              </a:r>
              <a:r>
                <a:rPr lang="ko-KR" altLang="en-US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년 </a:t>
              </a:r>
              <a:r>
                <a:rPr lang="en-US" altLang="ko-KR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2</a:t>
              </a:r>
              <a:r>
                <a:rPr lang="ko-KR" altLang="en-US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개월</a:t>
              </a:r>
              <a:r>
                <a:rPr lang="en-US" altLang="ko-KR" sz="1050" spc="0" dirty="0"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)</a:t>
              </a:r>
            </a:p>
            <a:p>
              <a:r>
                <a:rPr lang="ko-KR" altLang="en-US" sz="1100" b="0" spc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메이필드호텔</a:t>
              </a:r>
              <a:r>
                <a:rPr lang="ko-KR" altLang="en-US" sz="1100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멤버십</a:t>
              </a:r>
              <a:r>
                <a:rPr lang="en-US" altLang="ko-KR" sz="1100" b="0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sz="1100" b="0" spc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아웃소싱</a:t>
              </a:r>
              <a:endParaRPr lang="ko-KR" altLang="ko-KR" sz="1100" b="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82" name="제목 2"/>
            <p:cNvSpPr txBox="1">
              <a:spLocks/>
            </p:cNvSpPr>
            <p:nvPr/>
          </p:nvSpPr>
          <p:spPr>
            <a:xfrm>
              <a:off x="5719244" y="5836597"/>
              <a:ext cx="3367755" cy="470818"/>
            </a:xfrm>
            <a:prstGeom prst="rect">
              <a:avLst/>
            </a:prstGeom>
          </p:spPr>
          <p:txBody>
            <a:bodyPr lIns="0" tIns="0" rIns="0" bIns="0" anchor="ctr" anchorCtr="0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lvl1pPr algn="l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buNone/>
                <a:defRPr sz="2000" b="1" kern="1200" spc="-4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ko-KR" sz="140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~</a:t>
              </a:r>
              <a:r>
                <a:rPr lang="ko-KR" altLang="en-US" sz="140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현재 </a:t>
              </a:r>
              <a:r>
                <a:rPr lang="en-US" altLang="ko-KR" sz="105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(15</a:t>
              </a:r>
              <a:r>
                <a:rPr lang="ko-KR" altLang="en-US" sz="105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년</a:t>
              </a:r>
              <a:r>
                <a:rPr lang="en-US" altLang="ko-KR" sz="1050" spc="0" dirty="0">
                  <a:solidFill>
                    <a:srgbClr val="405585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)</a:t>
              </a:r>
            </a:p>
            <a:p>
              <a:r>
                <a:rPr lang="ko-KR" altLang="en-US" sz="1100" b="0" spc="0" dirty="0" err="1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그랜드워커힐호텔</a:t>
              </a:r>
              <a:r>
                <a:rPr lang="ko-KR" altLang="en-US" sz="1100" b="0" spc="0" dirty="0">
                  <a:solidFill>
                    <a:srgbClr val="0C419A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멤버십 아웃소싱</a:t>
              </a:r>
              <a:endParaRPr lang="ko-KR" altLang="ko-KR" sz="1100" b="0" spc="0" dirty="0">
                <a:solidFill>
                  <a:srgbClr val="0C419A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5507999C-E16B-4976-8897-EE0CC76C3072}"/>
              </a:ext>
            </a:extLst>
          </p:cNvPr>
          <p:cNvSpPr/>
          <p:nvPr/>
        </p:nvSpPr>
        <p:spPr>
          <a:xfrm>
            <a:off x="807651" y="440024"/>
            <a:ext cx="819455" cy="769441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ct val="0"/>
              </a:spcBef>
            </a:pPr>
            <a:r>
              <a:rPr lang="en-US" altLang="ko-KR" sz="4200" dirty="0">
                <a:solidFill>
                  <a:srgbClr val="203864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+mj-cs"/>
              </a:rPr>
              <a:t>03</a:t>
            </a:r>
            <a:endParaRPr lang="ko-KR" altLang="en-US" sz="4200" dirty="0">
              <a:solidFill>
                <a:srgbClr val="203864"/>
              </a:solidFill>
              <a:latin typeface="KoPub돋움체 Bold" panose="00000800000000000000" pitchFamily="2" charset="-127"/>
              <a:ea typeface="KoPub돋움체 Bold" panose="00000800000000000000" pitchFamily="2" charset="-127"/>
              <a:cs typeface="+mj-cs"/>
            </a:endParaRPr>
          </a:p>
        </p:txBody>
      </p:sp>
      <p:sp>
        <p:nvSpPr>
          <p:cNvPr id="73" name="모서리가 둥근 직사각형 31">
            <a:extLst>
              <a:ext uri="{FF2B5EF4-FFF2-40B4-BE49-F238E27FC236}">
                <a16:creationId xmlns:a16="http://schemas.microsoft.com/office/drawing/2014/main" id="{F627D734-ABBB-4132-83CA-9692C053ABE2}"/>
              </a:ext>
            </a:extLst>
          </p:cNvPr>
          <p:cNvSpPr/>
          <p:nvPr/>
        </p:nvSpPr>
        <p:spPr>
          <a:xfrm>
            <a:off x="742308" y="1036316"/>
            <a:ext cx="3704692" cy="4905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gradFill flip="none" rotWithShape="1">
              <a:gsLst>
                <a:gs pos="0">
                  <a:srgbClr val="203864"/>
                </a:gs>
                <a:gs pos="100000">
                  <a:srgbClr val="405585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>
              <a:spcBef>
                <a:spcPts val="300"/>
              </a:spcBef>
            </a:pPr>
            <a:r>
              <a:rPr lang="ko-KR" altLang="en-US" sz="2000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주요 사업수행 연혁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C65E42F-6E6E-45DF-AF63-1EE2946C8108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6</a:t>
            </a:fld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52326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711519" y="189879"/>
            <a:ext cx="2281063" cy="1625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UNGC 10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원칙 이행</a:t>
            </a: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24D83A3B-80A2-4840-944C-5F9C5A1A1867}"/>
              </a:ext>
            </a:extLst>
          </p:cNvPr>
          <p:cNvGrpSpPr/>
          <p:nvPr/>
        </p:nvGrpSpPr>
        <p:grpSpPr>
          <a:xfrm>
            <a:off x="1725769" y="918478"/>
            <a:ext cx="5898523" cy="1495604"/>
            <a:chOff x="3594396" y="1825685"/>
            <a:chExt cx="3753909" cy="1138238"/>
          </a:xfrm>
        </p:grpSpPr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5848980C-5ACF-4EDE-B016-2776E9BB388D}"/>
                </a:ext>
              </a:extLst>
            </p:cNvPr>
            <p:cNvCxnSpPr/>
            <p:nvPr/>
          </p:nvCxnSpPr>
          <p:spPr>
            <a:xfrm>
              <a:off x="3594396" y="2066204"/>
              <a:ext cx="3753909" cy="0"/>
            </a:xfrm>
            <a:prstGeom prst="line">
              <a:avLst/>
            </a:prstGeom>
            <a:ln w="57150">
              <a:solidFill>
                <a:srgbClr val="66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0E014668-9319-4E4C-B4A4-F841E3E09EFC}"/>
                </a:ext>
              </a:extLst>
            </p:cNvPr>
            <p:cNvSpPr/>
            <p:nvPr/>
          </p:nvSpPr>
          <p:spPr>
            <a:xfrm>
              <a:off x="3600101" y="1825685"/>
              <a:ext cx="3731294" cy="113823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84000">
                  <a:schemeClr val="bg1">
                    <a:lumMod val="95000"/>
                  </a:schemeClr>
                </a:gs>
              </a:gsLst>
              <a:lin ang="5400000" scaled="1"/>
            </a:gradFill>
            <a:ln w="57150">
              <a:gradFill>
                <a:gsLst>
                  <a:gs pos="5000">
                    <a:srgbClr val="660033"/>
                  </a:gs>
                  <a:gs pos="885">
                    <a:srgbClr val="660033"/>
                  </a:gs>
                  <a:gs pos="10000">
                    <a:schemeClr val="bg1"/>
                  </a:gs>
                  <a:gs pos="90000">
                    <a:schemeClr val="bg1"/>
                  </a:gs>
                  <a:gs pos="90000">
                    <a:srgbClr val="66003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ko-KR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인권</a:t>
              </a:r>
              <a:endPara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1.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국제적으로 선언된 인권보호를 지지하고 존중해야 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인권 침해에 연루되지 않도록 적극 노력한다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pPr algn="ctr"/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D2C85002-9D84-4936-BD6B-D80A18ECF4C5}"/>
              </a:ext>
            </a:extLst>
          </p:cNvPr>
          <p:cNvSpPr/>
          <p:nvPr/>
        </p:nvSpPr>
        <p:spPr>
          <a:xfrm>
            <a:off x="965226" y="2730115"/>
            <a:ext cx="7702255" cy="303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buAutoNum type="arabicPeriod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대한민국 헌법 제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10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조에서 정하고 있는 인간의 존엄성과  가치를 존중하고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유엔글로벌콤팩트의 인권보호 및 인권존중의 원칙을 지지합니다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 marL="342900" indent="-342900">
              <a:spcBef>
                <a:spcPts val="300"/>
              </a:spcBef>
              <a:buAutoNum type="arabicPeriod"/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 marL="342900" indent="-342900">
              <a:spcBef>
                <a:spcPts val="300"/>
              </a:spcBef>
              <a:buAutoNum type="arabicPeriod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여성 근로자 인권 보호를 위하여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전직원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성희롱 예방교육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안전교육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직원 보건 및 건강상태 확인을 주기적으로 실시하고 있고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출산휴가 및 육아휴직 신청자에 대한 적극적인 협조 등 모성보호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여성 근로자의 인권을 위한 적극적인 조치를 취하고 있습니다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 marL="342900" indent="-342900">
              <a:spcBef>
                <a:spcPts val="300"/>
              </a:spcBef>
              <a:buAutoNum type="arabicPeriod"/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 marL="342900" indent="-342900">
              <a:spcBef>
                <a:spcPts val="300"/>
              </a:spcBef>
              <a:buAutoNum type="arabicPeriod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업무와 관련된 임직원 및 제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3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자의 개인정보를 철저히 보호하기 위해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‘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개인정보보호법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’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에 따라 정기적인 보안교육을 실시하고 보안서약서를 제출 받고 있으며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외부로부터의 시스템 침해를 막기 위한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IT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보안 시스템을 구축해 두고 있습니다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98631E-AAA9-4308-946D-476E60106C88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7</a:t>
            </a:fld>
            <a:endParaRPr lang="ko-KR" altLang="en-US" sz="10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478FE65-1D90-4B87-A3DE-C1AF7A28C049}"/>
              </a:ext>
            </a:extLst>
          </p:cNvPr>
          <p:cNvSpPr txBox="1"/>
          <p:nvPr/>
        </p:nvSpPr>
        <p:spPr>
          <a:xfrm>
            <a:off x="62534" y="25220"/>
            <a:ext cx="3482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Ⅲ</a:t>
            </a:r>
            <a:endParaRPr lang="ko-KR" altLang="en-US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597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711519" y="189879"/>
            <a:ext cx="2281063" cy="1625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UNGC 10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원칙 이행</a:t>
            </a: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98631E-AAA9-4308-946D-476E60106C88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8</a:t>
            </a:fld>
            <a:endParaRPr lang="ko-KR" altLang="en-US" sz="10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478FE65-1D90-4B87-A3DE-C1AF7A28C049}"/>
              </a:ext>
            </a:extLst>
          </p:cNvPr>
          <p:cNvSpPr txBox="1"/>
          <p:nvPr/>
        </p:nvSpPr>
        <p:spPr>
          <a:xfrm>
            <a:off x="62534" y="25220"/>
            <a:ext cx="3482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Ⅲ</a:t>
            </a:r>
            <a:endParaRPr lang="ko-KR" altLang="en-US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3A7B47F-0C5C-4BE9-BB2F-998327B43D74}"/>
              </a:ext>
            </a:extLst>
          </p:cNvPr>
          <p:cNvGrpSpPr/>
          <p:nvPr/>
        </p:nvGrpSpPr>
        <p:grpSpPr>
          <a:xfrm>
            <a:off x="1841333" y="884922"/>
            <a:ext cx="5898523" cy="1999437"/>
            <a:chOff x="3594396" y="1675165"/>
            <a:chExt cx="3753909" cy="1521683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5A8E7938-2DE6-4F09-A163-F8554BCE60AF}"/>
                </a:ext>
              </a:extLst>
            </p:cNvPr>
            <p:cNvCxnSpPr/>
            <p:nvPr/>
          </p:nvCxnSpPr>
          <p:spPr>
            <a:xfrm>
              <a:off x="3594396" y="2066204"/>
              <a:ext cx="3753909" cy="0"/>
            </a:xfrm>
            <a:prstGeom prst="line">
              <a:avLst/>
            </a:prstGeom>
            <a:ln w="57150">
              <a:solidFill>
                <a:srgbClr val="66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9E196E87-7375-4C58-B0EE-EC41CCD220DC}"/>
                </a:ext>
              </a:extLst>
            </p:cNvPr>
            <p:cNvSpPr/>
            <p:nvPr/>
          </p:nvSpPr>
          <p:spPr>
            <a:xfrm>
              <a:off x="3600101" y="1675165"/>
              <a:ext cx="3731294" cy="152168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84000">
                  <a:schemeClr val="bg1">
                    <a:lumMod val="95000"/>
                  </a:schemeClr>
                </a:gs>
              </a:gsLst>
              <a:lin ang="5400000" scaled="1"/>
            </a:gradFill>
            <a:ln w="57150">
              <a:gradFill>
                <a:gsLst>
                  <a:gs pos="5000">
                    <a:srgbClr val="660033"/>
                  </a:gs>
                  <a:gs pos="885">
                    <a:srgbClr val="660033"/>
                  </a:gs>
                  <a:gs pos="10000">
                    <a:schemeClr val="bg1"/>
                  </a:gs>
                  <a:gs pos="90000">
                    <a:schemeClr val="bg1"/>
                  </a:gs>
                  <a:gs pos="90000">
                    <a:srgbClr val="66003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ko-KR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노동</a:t>
              </a:r>
              <a:endPara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3.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결사의 자유와 단체교섭권의 실질적인 인정을 지지한다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4.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모든 형태의 강제노동을 배제한다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5.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아동노동을 효율적으로 철폐한다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6.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고용 및 업무에서 차별을 철폐한다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pPr algn="ctr"/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C27BCF8-7B1C-4EC4-934F-00E35F2BBF8D}"/>
              </a:ext>
            </a:extLst>
          </p:cNvPr>
          <p:cNvSpPr/>
          <p:nvPr/>
        </p:nvSpPr>
        <p:spPr>
          <a:xfrm>
            <a:off x="939468" y="3151771"/>
            <a:ext cx="7702255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buAutoNum type="arabicPeriod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헌법과 노동관계법의 기본정신에 의거하여 합리적인 업무환경 및 근로조건 조성을 위해 지속적으로 노력하고 있습니다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 marL="342900" indent="-342900">
              <a:spcBef>
                <a:spcPts val="300"/>
              </a:spcBef>
              <a:buAutoNum type="arabicPeriod"/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 marL="342900" indent="-342900">
              <a:spcBef>
                <a:spcPts val="300"/>
              </a:spcBef>
              <a:buAutoNum type="arabicPeriod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근로기준법의 요구사항을 준수하고 취업규칙에 의거하여 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1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일      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8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시간 주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40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시간 근무를 원칙으로 임직원들의 개인시간을 침해하지 않습니다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 marL="342900" indent="-342900">
              <a:spcBef>
                <a:spcPts val="300"/>
              </a:spcBef>
              <a:buAutoNum type="arabicPeriod"/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 marL="342900" indent="-342900">
              <a:spcBef>
                <a:spcPts val="300"/>
              </a:spcBef>
              <a:buAutoNum type="arabicPeriod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합리적 원칙과 기준에 의거하여 아동노동을 배제하고 있으며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신규채용시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신분증빙서류를 통하여 채용 부적격자를 선별하여 아동노동이 철폐될 수 있도록 관리하고 있습니다</a:t>
            </a: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 marL="342900" indent="-342900">
              <a:spcBef>
                <a:spcPts val="300"/>
              </a:spcBef>
              <a:buAutoNum type="arabicPeriod"/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 marL="342900" indent="-342900">
              <a:spcBef>
                <a:spcPts val="300"/>
              </a:spcBef>
              <a:buAutoNum type="arabicPeriod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 연령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성별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학력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종교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장애 등을 이유로 고용 및 업무에서 어떠한 차별도 하지 않습니다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169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711519" y="189879"/>
            <a:ext cx="2281063" cy="162560"/>
          </a:xfrm>
          <a:prstGeom prst="rect">
            <a:avLst/>
          </a:prstGeom>
        </p:spPr>
        <p:txBody>
          <a:bodyPr lIns="0" tIns="0" rIns="0" bIns="0" anchor="ctr" anchorCtr="0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200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UNGC 10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원칙 이행</a:t>
            </a:r>
            <a:endParaRPr lang="ko-KR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98631E-AAA9-4308-946D-476E60106C88}"/>
              </a:ext>
            </a:extLst>
          </p:cNvPr>
          <p:cNvSpPr txBox="1"/>
          <p:nvPr/>
        </p:nvSpPr>
        <p:spPr>
          <a:xfrm>
            <a:off x="9405336" y="6442496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399F012-958D-44B1-BAE5-7CBA01F9A16B}" type="slidenum">
              <a:rPr lang="ko-KR" altLang="en-US" sz="1000" smtClean="0"/>
              <a:t>9</a:t>
            </a:fld>
            <a:endParaRPr lang="ko-KR" altLang="en-US" sz="10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478FE65-1D90-4B87-A3DE-C1AF7A28C049}"/>
              </a:ext>
            </a:extLst>
          </p:cNvPr>
          <p:cNvSpPr txBox="1"/>
          <p:nvPr/>
        </p:nvSpPr>
        <p:spPr>
          <a:xfrm>
            <a:off x="62534" y="25220"/>
            <a:ext cx="34826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Ⅲ</a:t>
            </a:r>
            <a:endParaRPr lang="ko-KR" altLang="en-US" sz="28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00CC15A-4F40-4F08-A7DA-3051511E0B51}"/>
              </a:ext>
            </a:extLst>
          </p:cNvPr>
          <p:cNvGrpSpPr/>
          <p:nvPr/>
        </p:nvGrpSpPr>
        <p:grpSpPr>
          <a:xfrm>
            <a:off x="1841333" y="1018446"/>
            <a:ext cx="5898523" cy="1746718"/>
            <a:chOff x="3594396" y="1675165"/>
            <a:chExt cx="3753909" cy="1521683"/>
          </a:xfrm>
        </p:grpSpPr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C142B555-9084-4E43-B30E-B0F46543D2C8}"/>
                </a:ext>
              </a:extLst>
            </p:cNvPr>
            <p:cNvCxnSpPr/>
            <p:nvPr/>
          </p:nvCxnSpPr>
          <p:spPr>
            <a:xfrm>
              <a:off x="3594396" y="2066204"/>
              <a:ext cx="3753909" cy="0"/>
            </a:xfrm>
            <a:prstGeom prst="line">
              <a:avLst/>
            </a:prstGeom>
            <a:ln w="57150">
              <a:solidFill>
                <a:srgbClr val="66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CA7A3370-4627-4D0A-97AB-48A35DFC9DA8}"/>
                </a:ext>
              </a:extLst>
            </p:cNvPr>
            <p:cNvSpPr/>
            <p:nvPr/>
          </p:nvSpPr>
          <p:spPr>
            <a:xfrm>
              <a:off x="3600101" y="1675165"/>
              <a:ext cx="3731294" cy="152168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84000">
                  <a:schemeClr val="bg1">
                    <a:lumMod val="95000"/>
                  </a:schemeClr>
                </a:gs>
              </a:gsLst>
              <a:lin ang="5400000" scaled="1"/>
            </a:gradFill>
            <a:ln w="57150">
              <a:gradFill>
                <a:gsLst>
                  <a:gs pos="5000">
                    <a:srgbClr val="660033"/>
                  </a:gs>
                  <a:gs pos="885">
                    <a:srgbClr val="660033"/>
                  </a:gs>
                  <a:gs pos="10000">
                    <a:schemeClr val="bg1"/>
                  </a:gs>
                  <a:gs pos="90000">
                    <a:schemeClr val="bg1"/>
                  </a:gs>
                  <a:gs pos="90000">
                    <a:srgbClr val="66003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/>
              <a:r>
                <a:rPr lang="ko-KR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환경</a:t>
              </a:r>
              <a:endPara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7.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환경 문제에 대한 예방적 접근을 지지한다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8.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환경적 책임을 증진하는 조치를 수행해야 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원칙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9. 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기업은 환경 친화적인 기술의 개발과 확산을 촉진한다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.</a:t>
              </a:r>
            </a:p>
            <a:p>
              <a:pPr algn="ctr"/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9B7856D-43DC-4A79-943E-4D0FBEA0E436}"/>
              </a:ext>
            </a:extLst>
          </p:cNvPr>
          <p:cNvSpPr/>
          <p:nvPr/>
        </p:nvSpPr>
        <p:spPr>
          <a:xfrm>
            <a:off x="939468" y="3015704"/>
            <a:ext cx="7702255" cy="282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buAutoNum type="arabicPeriod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에너지 절감을 위해 전 직원의 컴퓨터를 절전모드로 설정하여 사용하고 있고 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LED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조명으로 교체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‘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야근 없애기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’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캠페인을 통해 불필요한 야간전력 사용을 줄이기 위해 노력하고 있습니다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 marL="342900" indent="-342900">
              <a:spcBef>
                <a:spcPts val="300"/>
              </a:spcBef>
              <a:buAutoNum type="arabicPeriod"/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 marL="342900" indent="-342900">
              <a:spcBef>
                <a:spcPts val="300"/>
              </a:spcBef>
              <a:buAutoNum type="arabicPeriod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㈜은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폐카트리지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및 잉크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리본을 수거하여 환경보호 및 지역 불우이웃 돕기에 기부하고 있습니다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  <a:p>
            <a:pPr>
              <a:spcBef>
                <a:spcPts val="300"/>
              </a:spcBef>
            </a:pPr>
            <a:endParaRPr lang="en-US" altLang="ko-KR" sz="1650" dirty="0"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+mj-cs"/>
            </a:endParaRPr>
          </a:p>
          <a:p>
            <a:pPr marL="342900" indent="-342900">
              <a:spcBef>
                <a:spcPts val="300"/>
              </a:spcBef>
              <a:buAutoNum type="arabicPeriod" startAt="3"/>
            </a:pP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인피니티컨설팅㈜은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각 회의실에 노트북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/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스크린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/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파일공유 시스템을 활용한 회의 여건을  마련함으로써 불필요한 프린트를 줄이기 위해 노력하고 있으며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, 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환경보호를 위해 사내에 종이컵을 없애고 전 직원이 </a:t>
            </a:r>
            <a:r>
              <a:rPr lang="ko-KR" altLang="en-US" sz="16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개인컵을</a:t>
            </a:r>
            <a:r>
              <a:rPr lang="ko-KR" altLang="en-US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 사용하고 있습니다</a:t>
            </a:r>
            <a:r>
              <a:rPr lang="en-US" altLang="ko-KR" sz="16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2055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Pub돋움">
      <a:majorFont>
        <a:latin typeface="KoPub돋움체 Medium"/>
        <a:ea typeface="KoPub돋움체 Medium"/>
        <a:cs typeface=""/>
      </a:majorFont>
      <a:minorFont>
        <a:latin typeface="KoPub돋움체 Light"/>
        <a:ea typeface="KoPub돋움체 Light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8A463792B4DB4446B758A0E3EE7128A5" ma:contentTypeVersion="2" ma:contentTypeDescription="새 문서를 만듭니다." ma:contentTypeScope="" ma:versionID="71712ca02e615286db105a1850f62d21">
  <xsd:schema xmlns:xsd="http://www.w3.org/2001/XMLSchema" xmlns:xs="http://www.w3.org/2001/XMLSchema" xmlns:p="http://schemas.microsoft.com/office/2006/metadata/properties" xmlns:ns2="272d9576-21ee-4cc8-8f48-c9d675ef1dd4" targetNamespace="http://schemas.microsoft.com/office/2006/metadata/properties" ma:root="true" ma:fieldsID="4cca3094c1b320e8f2f3a5dcfe3553eb" ns2:_="">
    <xsd:import namespace="272d9576-21ee-4cc8-8f48-c9d675ef1d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2d9576-21ee-4cc8-8f48-c9d675ef1d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D4F340-1E3D-47C0-BE6F-E27CA98F07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A045BB-EF6F-4D99-A290-012E1AC4889B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272d9576-21ee-4cc8-8f48-c9d675ef1dd4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6F15174-8ECC-4EE9-B1C6-F4AD17124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2d9576-21ee-4cc8-8f48-c9d675ef1d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1825</TotalTime>
  <Words>897</Words>
  <Application>Microsoft Office PowerPoint</Application>
  <PresentationFormat>A4 용지(210x297mm)</PresentationFormat>
  <Paragraphs>172</Paragraphs>
  <Slides>11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9" baseType="lpstr">
      <vt:lpstr>KoPub돋움체 Bold</vt:lpstr>
      <vt:lpstr>KoPub돋움체 Light</vt:lpstr>
      <vt:lpstr>맑은 고딕</vt:lpstr>
      <vt:lpstr>Adobe Garamond Pro</vt:lpstr>
      <vt:lpstr>KoPub돋움체 Medium</vt:lpstr>
      <vt:lpstr>Arial</vt:lpstr>
      <vt:lpstr>HY견명조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Infinity Inc</dc:creator>
  <cp:lastModifiedBy>lee youngsub</cp:lastModifiedBy>
  <cp:revision>1791</cp:revision>
  <cp:lastPrinted>2019-10-04T01:59:58Z</cp:lastPrinted>
  <dcterms:created xsi:type="dcterms:W3CDTF">2017-08-09T11:09:52Z</dcterms:created>
  <dcterms:modified xsi:type="dcterms:W3CDTF">2019-10-19T11:29:01Z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0x0101008A463792B4DB4446B758A0E3EE7128A5</vt:lpwstr>
  </property>
</Properties>
</file>