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03"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7" r:id="rId32"/>
    <p:sldId id="288" r:id="rId33"/>
    <p:sldId id="289" r:id="rId34"/>
    <p:sldId id="290" r:id="rId35"/>
    <p:sldId id="291" r:id="rId36"/>
    <p:sldId id="292" r:id="rId37"/>
    <p:sldId id="293" r:id="rId38"/>
    <p:sldId id="296" r:id="rId39"/>
    <p:sldId id="297" r:id="rId40"/>
  </p:sldIdLst>
  <p:sldSz cx="7561263" cy="10693400"/>
  <p:notesSz cx="6797675" cy="9926638"/>
  <p:embeddedFontLst>
    <p:embeddedFont>
      <p:font typeface="Calibri" panose="020F0502020204030204" pitchFamily="34" charset="0"/>
      <p:regular r:id="rId42"/>
      <p:bold r:id="rId43"/>
      <p:italic r:id="rId44"/>
      <p:boldItalic r:id="rId45"/>
    </p:embeddedFont>
    <p:embeddedFont>
      <p:font typeface="Sintony" panose="02000503050000020004" pitchFamily="2"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33F8BC-DCF9-41AC-9675-5D8F5DAB9E0B}">
  <a:tblStyle styleId="{5C33F8BC-DCF9-41AC-9675-5D8F5DAB9E0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F1F5"/>
          </a:solidFill>
        </a:fill>
      </a:tcStyle>
    </a:wholeTbl>
    <a:band1H>
      <a:tcTxStyle/>
      <a:tcStyle>
        <a:tcBdr/>
        <a:fill>
          <a:solidFill>
            <a:srgbClr val="CEE2EA"/>
          </a:solidFill>
        </a:fill>
      </a:tcStyle>
    </a:band1H>
    <a:band2H>
      <a:tcTxStyle/>
      <a:tcStyle>
        <a:tcBdr/>
      </a:tcStyle>
    </a:band2H>
    <a:band1V>
      <a:tcTxStyle/>
      <a:tcStyle>
        <a:tcBdr/>
        <a:fill>
          <a:solidFill>
            <a:srgbClr val="CEE2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764"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jpeg"/><Relationship Id="rId4" Type="http://schemas.openxmlformats.org/officeDocument/2006/relationships/image" Target="../media/image65.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4" y="2"/>
            <a:ext cx="2945659" cy="496333"/>
          </a:xfrm>
          <a:prstGeom prst="rect">
            <a:avLst/>
          </a:prstGeom>
          <a:noFill/>
          <a:ln>
            <a:noFill/>
          </a:ln>
        </p:spPr>
        <p:txBody>
          <a:bodyPr wrap="square" lIns="91425" tIns="91425" rIns="91425" bIns="91425" anchor="t"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7" y="2"/>
            <a:ext cx="2945659" cy="496333"/>
          </a:xfrm>
          <a:prstGeom prst="rect">
            <a:avLst/>
          </a:prstGeom>
          <a:noFill/>
          <a:ln>
            <a:noFill/>
          </a:ln>
        </p:spPr>
        <p:txBody>
          <a:bodyPr wrap="square" lIns="91425" tIns="91425" rIns="91425" bIns="91425" anchor="t" anchorCtr="0"/>
          <a:lstStyle>
            <a:lvl1pPr marL="0" marR="0" lvl="0" indent="0" algn="r" rtl="0">
              <a:spcBef>
                <a:spcPts val="0"/>
              </a:spcBef>
              <a:buSzPct val="116666"/>
              <a:buNone/>
              <a:defRPr sz="1200" b="0" i="0" u="none" strike="noStrike" cap="none">
                <a:solidFill>
                  <a:schemeClr val="dk1"/>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8" y="4715157"/>
            <a:ext cx="5438140" cy="4466987"/>
          </a:xfrm>
          <a:prstGeom prst="rect">
            <a:avLst/>
          </a:prstGeom>
          <a:noFill/>
          <a:ln>
            <a:noFill/>
          </a:ln>
        </p:spPr>
        <p:txBody>
          <a:bodyPr wrap="square" lIns="91425" tIns="91425" rIns="91425" bIns="91425" anchor="t" anchorCtr="0"/>
          <a:lstStyle>
            <a:lvl1pPr marL="0" marR="0" lvl="0" indent="0" algn="l" rtl="0">
              <a:spcBef>
                <a:spcPts val="0"/>
              </a:spcBef>
              <a:buSzPct val="100000"/>
              <a:buChar char="●"/>
              <a:defRPr sz="1400" b="0" i="0" u="none" strike="noStrike" cap="none">
                <a:solidFill>
                  <a:schemeClr val="dk1"/>
                </a:solidFill>
                <a:latin typeface="Calibri"/>
                <a:ea typeface="Calibri"/>
                <a:cs typeface="Calibri"/>
                <a:sym typeface="Calibri"/>
              </a:defRPr>
            </a:lvl1pPr>
            <a:lvl2pPr marL="521528" marR="0" lvl="1" indent="-828" algn="l" rtl="0">
              <a:spcBef>
                <a:spcPts val="0"/>
              </a:spcBef>
              <a:buSzPct val="100000"/>
              <a:buChar char="○"/>
              <a:defRPr sz="1400" b="0" i="0" u="none" strike="noStrike" cap="none">
                <a:solidFill>
                  <a:schemeClr val="dk1"/>
                </a:solidFill>
                <a:latin typeface="Calibri"/>
                <a:ea typeface="Calibri"/>
                <a:cs typeface="Calibri"/>
                <a:sym typeface="Calibri"/>
              </a:defRPr>
            </a:lvl2pPr>
            <a:lvl3pPr marL="1043056" marR="0" lvl="2" indent="-1656" algn="l" rtl="0">
              <a:spcBef>
                <a:spcPts val="0"/>
              </a:spcBef>
              <a:buSzPct val="100000"/>
              <a:buChar char="■"/>
              <a:defRPr sz="1400" b="0" i="0" u="none" strike="noStrike" cap="none">
                <a:solidFill>
                  <a:schemeClr val="dk1"/>
                </a:solidFill>
                <a:latin typeface="Calibri"/>
                <a:ea typeface="Calibri"/>
                <a:cs typeface="Calibri"/>
                <a:sym typeface="Calibri"/>
              </a:defRPr>
            </a:lvl3pPr>
            <a:lvl4pPr marL="1564584" marR="0" lvl="3" indent="-2483" algn="l" rtl="0">
              <a:spcBef>
                <a:spcPts val="0"/>
              </a:spcBef>
              <a:buSzPct val="100000"/>
              <a:buChar char="●"/>
              <a:defRPr sz="1400" b="0" i="0" u="none" strike="noStrike" cap="none">
                <a:solidFill>
                  <a:schemeClr val="dk1"/>
                </a:solidFill>
                <a:latin typeface="Calibri"/>
                <a:ea typeface="Calibri"/>
                <a:cs typeface="Calibri"/>
                <a:sym typeface="Calibri"/>
              </a:defRPr>
            </a:lvl4pPr>
            <a:lvl5pPr marL="2086112" marR="0" lvl="4" indent="-3312" algn="l" rtl="0">
              <a:spcBef>
                <a:spcPts val="0"/>
              </a:spcBef>
              <a:buSzPct val="100000"/>
              <a:buChar char="○"/>
              <a:defRPr sz="1400" b="0" i="0" u="none" strike="noStrike" cap="none">
                <a:solidFill>
                  <a:schemeClr val="dk1"/>
                </a:solidFill>
                <a:latin typeface="Calibri"/>
                <a:ea typeface="Calibri"/>
                <a:cs typeface="Calibri"/>
                <a:sym typeface="Calibri"/>
              </a:defRPr>
            </a:lvl5pPr>
            <a:lvl6pPr marL="2607640" marR="0" lvl="5" indent="-4140" algn="l" rtl="0">
              <a:spcBef>
                <a:spcPts val="0"/>
              </a:spcBef>
              <a:buSzPct val="100000"/>
              <a:buChar char="■"/>
              <a:defRPr sz="1400" b="0" i="0" u="none" strike="noStrike" cap="none">
                <a:solidFill>
                  <a:schemeClr val="dk1"/>
                </a:solidFill>
                <a:latin typeface="Calibri"/>
                <a:ea typeface="Calibri"/>
                <a:cs typeface="Calibri"/>
                <a:sym typeface="Calibri"/>
              </a:defRPr>
            </a:lvl6pPr>
            <a:lvl7pPr marL="3129168" marR="0" lvl="6" indent="-4967" algn="l" rtl="0">
              <a:spcBef>
                <a:spcPts val="0"/>
              </a:spcBef>
              <a:buSzPct val="100000"/>
              <a:buChar char="●"/>
              <a:defRPr sz="1400" b="0" i="0" u="none" strike="noStrike" cap="none">
                <a:solidFill>
                  <a:schemeClr val="dk1"/>
                </a:solidFill>
                <a:latin typeface="Calibri"/>
                <a:ea typeface="Calibri"/>
                <a:cs typeface="Calibri"/>
                <a:sym typeface="Calibri"/>
              </a:defRPr>
            </a:lvl7pPr>
            <a:lvl8pPr marL="3650696" marR="0" lvl="7" indent="-5796" algn="l" rtl="0">
              <a:spcBef>
                <a:spcPts val="0"/>
              </a:spcBef>
              <a:buSzPct val="100000"/>
              <a:buChar char="○"/>
              <a:defRPr sz="1400" b="0" i="0" u="none" strike="noStrike" cap="none">
                <a:solidFill>
                  <a:schemeClr val="dk1"/>
                </a:solidFill>
                <a:latin typeface="Calibri"/>
                <a:ea typeface="Calibri"/>
                <a:cs typeface="Calibri"/>
                <a:sym typeface="Calibri"/>
              </a:defRPr>
            </a:lvl8pPr>
            <a:lvl9pPr marL="4172224" marR="0" lvl="8" indent="-6624" algn="l" rtl="0">
              <a:spcBef>
                <a:spcPts val="0"/>
              </a:spcBef>
              <a:buSzPct val="100000"/>
              <a:buChar char="■"/>
              <a:defRPr sz="14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4" y="9428585"/>
            <a:ext cx="2945659" cy="496333"/>
          </a:xfrm>
          <a:prstGeom prst="rect">
            <a:avLst/>
          </a:prstGeom>
          <a:noFill/>
          <a:ln>
            <a:noFill/>
          </a:ln>
        </p:spPr>
        <p:txBody>
          <a:bodyPr wrap="square" lIns="91425" tIns="91425" rIns="91425" bIns="91425" anchor="b"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‹N°›</a:t>
            </a:fld>
            <a:endParaRPr lang="fr-F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1</a:t>
            </a:fld>
            <a:endParaRPr lang="fr-F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212" name="Shape 212"/>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10</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11</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242" name="Shape 242"/>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12</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5" name="Shape 255"/>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256" name="Shape 256"/>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13</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14</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278" name="Shape 278"/>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15</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16</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307" name="Shape 30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17</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307" name="Shape 30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18</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444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323" name="Shape 323"/>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19</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9" name="Shape 339"/>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340" name="Shape 340"/>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20</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21</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376" name="Shape 376"/>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22</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5" name="Shape 385"/>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386" name="Shape 386"/>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23</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401" name="Shape 401"/>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24</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414" name="Shape 414"/>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25</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426" name="Shape 426"/>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26</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1" name="Shape 441"/>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27</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28</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9" name="Shape 499"/>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500" name="Shape 500"/>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29</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2" name="Shape 512"/>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513" name="Shape 513"/>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30</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545" name="Shape 545"/>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31</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7" name="Shape 557"/>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558" name="Shape 558"/>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32</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0" name="Shape 570"/>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571" name="Shape 571"/>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33</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3" name="Shape 583"/>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584" name="Shape 584"/>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34</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8" name="Shape 598"/>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599" name="Shape 599"/>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35</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2" name="Shape 612"/>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613" name="Shape 613"/>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36</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6" name="Shape 62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37</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5" name="Shape 675"/>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676" name="Shape 676"/>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38</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8" name="Shape 688"/>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689" name="Shape 689"/>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39</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123" name="Shape 123"/>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4</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5</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6</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7</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8</a:t>
            </a:fld>
            <a:endParaRPr lang="fr-F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2084388" y="746125"/>
            <a:ext cx="2628900" cy="3721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79768" y="4715157"/>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400" b="0" i="0" u="none" strike="noStrike" cap="none">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50447" y="9428585"/>
            <a:ext cx="2945659" cy="496333"/>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9</a:t>
            </a:fld>
            <a:endParaRPr lang="fr-F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b="0" i="0" u="none" strike="noStrike" cap="none">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b="0" i="0" u="none" strike="noStrike" cap="none">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b="0" i="0" u="none" strike="noStrike" cap="none">
                <a:solidFill>
                  <a:srgbClr val="888888"/>
                </a:solidFill>
                <a:latin typeface="Calibri"/>
                <a:ea typeface="Calibri"/>
                <a:cs typeface="Calibri"/>
                <a:sym typeface="Calibri"/>
              </a:rPr>
              <a:t>‹N°›</a:t>
            </a:fld>
            <a:endParaRPr lang="fr-FR" sz="14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78066" y="428232"/>
            <a:ext cx="6805137" cy="1782233"/>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4" name="Shape 74"/>
          <p:cNvSpPr txBox="1">
            <a:spLocks noGrp="1"/>
          </p:cNvSpPr>
          <p:nvPr>
            <p:ph type="body" idx="1"/>
          </p:nvPr>
        </p:nvSpPr>
        <p:spPr>
          <a:xfrm rot="5400000">
            <a:off x="252060" y="2621140"/>
            <a:ext cx="7057149" cy="6805137"/>
          </a:xfrm>
          <a:prstGeom prst="rect">
            <a:avLst/>
          </a:prstGeom>
          <a:noFill/>
          <a:ln>
            <a:noFill/>
          </a:ln>
        </p:spPr>
        <p:txBody>
          <a:bodyPr wrap="square" lIns="91425" tIns="91425" rIns="91425" bIns="91425" anchor="t" anchorCtr="0"/>
          <a:lstStyle>
            <a:lvl1pPr marL="391146" marR="0" lvl="0" indent="-156195" algn="l" rtl="0">
              <a:spcBef>
                <a:spcPts val="74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847482" marR="0" lvl="1" indent="-12358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303820" marR="0" lvl="2" indent="-90970"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1825348" marR="0" lvl="3" indent="-11719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346876" marR="0" lvl="4" indent="-118025"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2868404" marR="0" lvl="5" indent="-118853"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389931" marR="0" lvl="6" indent="-11968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11460" marR="0" lvl="7" indent="-12051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32988" marR="0" lvl="8" indent="-121337"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1770536" y="4139619"/>
            <a:ext cx="9124044" cy="1701284"/>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0" name="Shape 80"/>
          <p:cNvSpPr txBox="1">
            <a:spLocks noGrp="1"/>
          </p:cNvSpPr>
          <p:nvPr>
            <p:ph type="body" idx="1"/>
          </p:nvPr>
        </p:nvSpPr>
        <p:spPr>
          <a:xfrm rot="5400000">
            <a:off x="-1695043" y="2501346"/>
            <a:ext cx="9124044" cy="4977831"/>
          </a:xfrm>
          <a:prstGeom prst="rect">
            <a:avLst/>
          </a:prstGeom>
          <a:noFill/>
          <a:ln>
            <a:noFill/>
          </a:ln>
        </p:spPr>
        <p:txBody>
          <a:bodyPr wrap="square" lIns="91425" tIns="91425" rIns="91425" bIns="91425" anchor="t" anchorCtr="0"/>
          <a:lstStyle>
            <a:lvl1pPr marL="391146" marR="0" lvl="0" indent="-156195" algn="l" rtl="0">
              <a:spcBef>
                <a:spcPts val="74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847482" marR="0" lvl="1" indent="-12358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303820" marR="0" lvl="2" indent="-90970"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1825348" marR="0" lvl="3" indent="-11719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346876" marR="0" lvl="4" indent="-118025"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2868404" marR="0" lvl="5" indent="-118853"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389931" marR="0" lvl="6" indent="-11968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11460" marR="0" lvl="7" indent="-12051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32988" marR="0" lvl="8" indent="-121337"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78067" y="425757"/>
            <a:ext cx="2487604" cy="1811937"/>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100000"/>
              <a:buFont typeface="Calibri"/>
              <a:buNone/>
              <a:defRPr sz="2300" b="1"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1" name="Shape 21"/>
          <p:cNvSpPr txBox="1">
            <a:spLocks noGrp="1"/>
          </p:cNvSpPr>
          <p:nvPr>
            <p:ph type="body" idx="1"/>
          </p:nvPr>
        </p:nvSpPr>
        <p:spPr>
          <a:xfrm>
            <a:off x="2956247" y="425763"/>
            <a:ext cx="4226957" cy="9126522"/>
          </a:xfrm>
          <a:prstGeom prst="rect">
            <a:avLst/>
          </a:prstGeom>
          <a:noFill/>
          <a:ln>
            <a:noFill/>
          </a:ln>
        </p:spPr>
        <p:txBody>
          <a:bodyPr wrap="square" lIns="91425" tIns="91425" rIns="91425" bIns="91425" anchor="t" anchorCtr="0"/>
          <a:lstStyle>
            <a:lvl1pPr marL="391146" marR="0" lvl="0" indent="-156195" algn="l" rtl="0">
              <a:spcBef>
                <a:spcPts val="74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847482" marR="0" lvl="1" indent="-12358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303820" marR="0" lvl="2" indent="-90970"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1825348" marR="0" lvl="3" indent="-11719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346876" marR="0" lvl="4" indent="-118025"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2868404" marR="0" lvl="5" indent="-118853"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389931" marR="0" lvl="6" indent="-11968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11460" marR="0" lvl="7" indent="-12051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32988" marR="0" lvl="8" indent="-121337"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body" idx="2"/>
          </p:nvPr>
        </p:nvSpPr>
        <p:spPr>
          <a:xfrm>
            <a:off x="378067" y="2237699"/>
            <a:ext cx="2487604" cy="7314584"/>
          </a:xfrm>
          <a:prstGeom prst="rect">
            <a:avLst/>
          </a:prstGeom>
          <a:noFill/>
          <a:ln>
            <a:noFill/>
          </a:ln>
        </p:spPr>
        <p:txBody>
          <a:bodyPr wrap="square" lIns="91425" tIns="91425" rIns="91425" bIns="91425" anchor="t" anchorCtr="0"/>
          <a:lstStyle>
            <a:lvl1pPr marL="0" marR="0" lvl="0" indent="0" algn="l" rtl="0">
              <a:spcBef>
                <a:spcPts val="32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521528" marR="0" lvl="1" indent="-828" algn="l" rtl="0">
              <a:spcBef>
                <a:spcPts val="28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1043056" marR="0" lvl="2" indent="-1656" algn="l" rtl="0">
              <a:spcBef>
                <a:spcPts val="220"/>
              </a:spcBef>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564584" marR="0" lvl="3" indent="-2483"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2086112" marR="0" lvl="4" indent="-3312"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607640" marR="0" lvl="5" indent="-4140"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3129168" marR="0" lvl="6" indent="-4967"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650696" marR="0" lvl="7" indent="-5796"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4172224" marR="0" lvl="8" indent="-6624"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26"/>
        <p:cNvGrpSpPr/>
        <p:nvPr/>
      </p:nvGrpSpPr>
      <p:grpSpPr>
        <a:xfrm>
          <a:off x="0" y="0"/>
          <a:ext cx="0" cy="0"/>
          <a:chOff x="0" y="0"/>
          <a:chExt cx="0" cy="0"/>
        </a:xfrm>
      </p:grpSpPr>
      <p:sp>
        <p:nvSpPr>
          <p:cNvPr id="27" name="Shape 27"/>
          <p:cNvSpPr txBox="1">
            <a:spLocks noGrp="1"/>
          </p:cNvSpPr>
          <p:nvPr>
            <p:ph type="ctrTitle"/>
          </p:nvPr>
        </p:nvSpPr>
        <p:spPr>
          <a:xfrm>
            <a:off x="567095" y="3321892"/>
            <a:ext cx="6427074" cy="22921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8" name="Shape 28"/>
          <p:cNvSpPr txBox="1">
            <a:spLocks noGrp="1"/>
          </p:cNvSpPr>
          <p:nvPr>
            <p:ph type="subTitle" idx="1"/>
          </p:nvPr>
        </p:nvSpPr>
        <p:spPr>
          <a:xfrm>
            <a:off x="1134190" y="6059593"/>
            <a:ext cx="5292884" cy="2732758"/>
          </a:xfrm>
          <a:prstGeom prst="rect">
            <a:avLst/>
          </a:prstGeom>
          <a:noFill/>
          <a:ln>
            <a:noFill/>
          </a:ln>
        </p:spPr>
        <p:txBody>
          <a:bodyPr wrap="square" lIns="91425" tIns="91425" rIns="91425" bIns="91425" anchor="t" anchorCtr="0"/>
          <a:lstStyle>
            <a:lvl1pPr marL="0" marR="0" lvl="0" indent="0" algn="ctr" rtl="0">
              <a:spcBef>
                <a:spcPts val="740"/>
              </a:spcBef>
              <a:buClr>
                <a:srgbClr val="888888"/>
              </a:buClr>
              <a:buSzPct val="100000"/>
              <a:buFont typeface="Arial"/>
              <a:buNone/>
              <a:defRPr sz="3700" b="0" i="0" u="none" strike="noStrike" cap="none">
                <a:solidFill>
                  <a:srgbClr val="888888"/>
                </a:solidFill>
                <a:latin typeface="Calibri"/>
                <a:ea typeface="Calibri"/>
                <a:cs typeface="Calibri"/>
                <a:sym typeface="Calibri"/>
              </a:defRPr>
            </a:lvl1pPr>
            <a:lvl2pPr marL="521528" marR="0" lvl="1" indent="-828" algn="ctr" rtl="0">
              <a:spcBef>
                <a:spcPts val="640"/>
              </a:spcBef>
              <a:buClr>
                <a:srgbClr val="888888"/>
              </a:buClr>
              <a:buSzPct val="100000"/>
              <a:buFont typeface="Arial"/>
              <a:buNone/>
              <a:defRPr sz="3200" b="0" i="0" u="none" strike="noStrike" cap="none">
                <a:solidFill>
                  <a:srgbClr val="888888"/>
                </a:solidFill>
                <a:latin typeface="Calibri"/>
                <a:ea typeface="Calibri"/>
                <a:cs typeface="Calibri"/>
                <a:sym typeface="Calibri"/>
              </a:defRPr>
            </a:lvl2pPr>
            <a:lvl3pPr marL="1043056" marR="0" lvl="2" indent="-1656" algn="ctr" rtl="0">
              <a:spcBef>
                <a:spcPts val="540"/>
              </a:spcBef>
              <a:buClr>
                <a:srgbClr val="888888"/>
              </a:buClr>
              <a:buSzPct val="100000"/>
              <a:buFont typeface="Arial"/>
              <a:buNone/>
              <a:defRPr sz="2700" b="0" i="0" u="none" strike="noStrike" cap="none">
                <a:solidFill>
                  <a:srgbClr val="888888"/>
                </a:solidFill>
                <a:latin typeface="Calibri"/>
                <a:ea typeface="Calibri"/>
                <a:cs typeface="Calibri"/>
                <a:sym typeface="Calibri"/>
              </a:defRPr>
            </a:lvl3pPr>
            <a:lvl4pPr marL="1564584" marR="0" lvl="3" indent="-2483" algn="ctr" rtl="0">
              <a:spcBef>
                <a:spcPts val="460"/>
              </a:spcBef>
              <a:buClr>
                <a:srgbClr val="888888"/>
              </a:buClr>
              <a:buSzPct val="100000"/>
              <a:buFont typeface="Arial"/>
              <a:buNone/>
              <a:defRPr sz="2300" b="0" i="0" u="none" strike="noStrike" cap="none">
                <a:solidFill>
                  <a:srgbClr val="888888"/>
                </a:solidFill>
                <a:latin typeface="Calibri"/>
                <a:ea typeface="Calibri"/>
                <a:cs typeface="Calibri"/>
                <a:sym typeface="Calibri"/>
              </a:defRPr>
            </a:lvl4pPr>
            <a:lvl5pPr marL="2086112" marR="0" lvl="4" indent="-3312" algn="ctr" rtl="0">
              <a:spcBef>
                <a:spcPts val="460"/>
              </a:spcBef>
              <a:buClr>
                <a:srgbClr val="888888"/>
              </a:buClr>
              <a:buSzPct val="100000"/>
              <a:buFont typeface="Arial"/>
              <a:buNone/>
              <a:defRPr sz="2300" b="0" i="0" u="none" strike="noStrike" cap="none">
                <a:solidFill>
                  <a:srgbClr val="888888"/>
                </a:solidFill>
                <a:latin typeface="Calibri"/>
                <a:ea typeface="Calibri"/>
                <a:cs typeface="Calibri"/>
                <a:sym typeface="Calibri"/>
              </a:defRPr>
            </a:lvl5pPr>
            <a:lvl6pPr marL="2607640" marR="0" lvl="5" indent="-4140" algn="ctr" rtl="0">
              <a:spcBef>
                <a:spcPts val="460"/>
              </a:spcBef>
              <a:buClr>
                <a:srgbClr val="888888"/>
              </a:buClr>
              <a:buSzPct val="100000"/>
              <a:buFont typeface="Arial"/>
              <a:buNone/>
              <a:defRPr sz="2300" b="0" i="0" u="none" strike="noStrike" cap="none">
                <a:solidFill>
                  <a:srgbClr val="888888"/>
                </a:solidFill>
                <a:latin typeface="Calibri"/>
                <a:ea typeface="Calibri"/>
                <a:cs typeface="Calibri"/>
                <a:sym typeface="Calibri"/>
              </a:defRPr>
            </a:lvl6pPr>
            <a:lvl7pPr marL="3129168" marR="0" lvl="6" indent="-4967" algn="ctr" rtl="0">
              <a:spcBef>
                <a:spcPts val="460"/>
              </a:spcBef>
              <a:buClr>
                <a:srgbClr val="888888"/>
              </a:buClr>
              <a:buSzPct val="100000"/>
              <a:buFont typeface="Arial"/>
              <a:buNone/>
              <a:defRPr sz="2300" b="0" i="0" u="none" strike="noStrike" cap="none">
                <a:solidFill>
                  <a:srgbClr val="888888"/>
                </a:solidFill>
                <a:latin typeface="Calibri"/>
                <a:ea typeface="Calibri"/>
                <a:cs typeface="Calibri"/>
                <a:sym typeface="Calibri"/>
              </a:defRPr>
            </a:lvl7pPr>
            <a:lvl8pPr marL="3650696" marR="0" lvl="7" indent="-5796" algn="ctr" rtl="0">
              <a:spcBef>
                <a:spcPts val="460"/>
              </a:spcBef>
              <a:buClr>
                <a:srgbClr val="888888"/>
              </a:buClr>
              <a:buSzPct val="100000"/>
              <a:buFont typeface="Arial"/>
              <a:buNone/>
              <a:defRPr sz="2300" b="0" i="0" u="none" strike="noStrike" cap="none">
                <a:solidFill>
                  <a:srgbClr val="888888"/>
                </a:solidFill>
                <a:latin typeface="Calibri"/>
                <a:ea typeface="Calibri"/>
                <a:cs typeface="Calibri"/>
                <a:sym typeface="Calibri"/>
              </a:defRPr>
            </a:lvl8pPr>
            <a:lvl9pPr marL="4172224" marR="0" lvl="8" indent="-6624" algn="ctr" rtl="0">
              <a:spcBef>
                <a:spcPts val="460"/>
              </a:spcBef>
              <a:buClr>
                <a:srgbClr val="888888"/>
              </a:buClr>
              <a:buSzPct val="100000"/>
              <a:buFont typeface="Arial"/>
              <a:buNone/>
              <a:defRPr sz="2300" b="0" i="0" u="none" strike="noStrike" cap="none">
                <a:solidFill>
                  <a:srgbClr val="888888"/>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78066" y="428232"/>
            <a:ext cx="6805137" cy="1782233"/>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34" name="Shape 34"/>
          <p:cNvSpPr txBox="1">
            <a:spLocks noGrp="1"/>
          </p:cNvSpPr>
          <p:nvPr>
            <p:ph type="body" idx="1"/>
          </p:nvPr>
        </p:nvSpPr>
        <p:spPr>
          <a:xfrm>
            <a:off x="378066" y="2495134"/>
            <a:ext cx="6805137" cy="7057149"/>
          </a:xfrm>
          <a:prstGeom prst="rect">
            <a:avLst/>
          </a:prstGeom>
          <a:noFill/>
          <a:ln>
            <a:noFill/>
          </a:ln>
        </p:spPr>
        <p:txBody>
          <a:bodyPr wrap="square" lIns="91425" tIns="91425" rIns="91425" bIns="91425" anchor="t" anchorCtr="0"/>
          <a:lstStyle>
            <a:lvl1pPr marL="391146" marR="0" lvl="0" indent="-156195" algn="l" rtl="0">
              <a:spcBef>
                <a:spcPts val="74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847482" marR="0" lvl="1" indent="-12358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303820" marR="0" lvl="2" indent="-90970"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1825348" marR="0" lvl="3" indent="-11719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346876" marR="0" lvl="4" indent="-118025"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2868404" marR="0" lvl="5" indent="-118853"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389931" marR="0" lvl="6" indent="-11968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11460" marR="0" lvl="7" indent="-12051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32988" marR="0" lvl="8" indent="-121337"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597288" y="6871500"/>
            <a:ext cx="6427074" cy="2123828"/>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ct val="100000"/>
              <a:buFont typeface="Calibri"/>
              <a:buNone/>
              <a:defRPr sz="4600" b="1"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0" name="Shape 40"/>
          <p:cNvSpPr txBox="1">
            <a:spLocks noGrp="1"/>
          </p:cNvSpPr>
          <p:nvPr>
            <p:ph type="body" idx="1"/>
          </p:nvPr>
        </p:nvSpPr>
        <p:spPr>
          <a:xfrm>
            <a:off x="597288" y="4532326"/>
            <a:ext cx="6427074" cy="2339180"/>
          </a:xfrm>
          <a:prstGeom prst="rect">
            <a:avLst/>
          </a:prstGeom>
          <a:noFill/>
          <a:ln>
            <a:noFill/>
          </a:ln>
        </p:spPr>
        <p:txBody>
          <a:bodyPr wrap="square" lIns="91425" tIns="91425" rIns="91425" bIns="91425" anchor="b" anchorCtr="0"/>
          <a:lstStyle>
            <a:lvl1pPr marL="0" marR="0" lvl="0" indent="0" algn="l" rtl="0">
              <a:spcBef>
                <a:spcPts val="460"/>
              </a:spcBef>
              <a:buClr>
                <a:srgbClr val="888888"/>
              </a:buClr>
              <a:buSzPct val="100000"/>
              <a:buFont typeface="Arial"/>
              <a:buNone/>
              <a:defRPr sz="2300" b="0" i="0" u="none" strike="noStrike" cap="none">
                <a:solidFill>
                  <a:srgbClr val="888888"/>
                </a:solidFill>
                <a:latin typeface="Calibri"/>
                <a:ea typeface="Calibri"/>
                <a:cs typeface="Calibri"/>
                <a:sym typeface="Calibri"/>
              </a:defRPr>
            </a:lvl1pPr>
            <a:lvl2pPr marL="521528" marR="0" lvl="1" indent="-828" algn="l" rtl="0">
              <a:spcBef>
                <a:spcPts val="420"/>
              </a:spcBef>
              <a:buClr>
                <a:srgbClr val="888888"/>
              </a:buClr>
              <a:buSzPct val="100000"/>
              <a:buFont typeface="Arial"/>
              <a:buNone/>
              <a:defRPr sz="2100" b="0" i="0" u="none" strike="noStrike" cap="none">
                <a:solidFill>
                  <a:srgbClr val="888888"/>
                </a:solidFill>
                <a:latin typeface="Calibri"/>
                <a:ea typeface="Calibri"/>
                <a:cs typeface="Calibri"/>
                <a:sym typeface="Calibri"/>
              </a:defRPr>
            </a:lvl2pPr>
            <a:lvl3pPr marL="1043056" marR="0" lvl="2" indent="-1656" algn="l" rtl="0">
              <a:spcBef>
                <a:spcPts val="360"/>
              </a:spcBef>
              <a:buClr>
                <a:srgbClr val="888888"/>
              </a:buClr>
              <a:buSzPct val="100000"/>
              <a:buFont typeface="Arial"/>
              <a:buNone/>
              <a:defRPr sz="1800" b="0" i="0" u="none" strike="noStrike" cap="none">
                <a:solidFill>
                  <a:srgbClr val="888888"/>
                </a:solidFill>
                <a:latin typeface="Calibri"/>
                <a:ea typeface="Calibri"/>
                <a:cs typeface="Calibri"/>
                <a:sym typeface="Calibri"/>
              </a:defRPr>
            </a:lvl3pPr>
            <a:lvl4pPr marL="1564584" marR="0" lvl="3" indent="-2483" algn="l" rtl="0">
              <a:spcBef>
                <a:spcPts val="320"/>
              </a:spcBef>
              <a:buClr>
                <a:srgbClr val="888888"/>
              </a:buClr>
              <a:buSzPct val="100000"/>
              <a:buFont typeface="Arial"/>
              <a:buNone/>
              <a:defRPr sz="1600" b="0" i="0" u="none" strike="noStrike" cap="none">
                <a:solidFill>
                  <a:srgbClr val="888888"/>
                </a:solidFill>
                <a:latin typeface="Calibri"/>
                <a:ea typeface="Calibri"/>
                <a:cs typeface="Calibri"/>
                <a:sym typeface="Calibri"/>
              </a:defRPr>
            </a:lvl4pPr>
            <a:lvl5pPr marL="2086112" marR="0" lvl="4" indent="-3312" algn="l" rtl="0">
              <a:spcBef>
                <a:spcPts val="320"/>
              </a:spcBef>
              <a:buClr>
                <a:srgbClr val="888888"/>
              </a:buClr>
              <a:buSzPct val="100000"/>
              <a:buFont typeface="Arial"/>
              <a:buNone/>
              <a:defRPr sz="1600" b="0" i="0" u="none" strike="noStrike" cap="none">
                <a:solidFill>
                  <a:srgbClr val="888888"/>
                </a:solidFill>
                <a:latin typeface="Calibri"/>
                <a:ea typeface="Calibri"/>
                <a:cs typeface="Calibri"/>
                <a:sym typeface="Calibri"/>
              </a:defRPr>
            </a:lvl5pPr>
            <a:lvl6pPr marL="2607640" marR="0" lvl="5" indent="-4140" algn="l" rtl="0">
              <a:spcBef>
                <a:spcPts val="320"/>
              </a:spcBef>
              <a:buClr>
                <a:srgbClr val="888888"/>
              </a:buClr>
              <a:buSzPct val="100000"/>
              <a:buFont typeface="Arial"/>
              <a:buNone/>
              <a:defRPr sz="1600" b="0" i="0" u="none" strike="noStrike" cap="none">
                <a:solidFill>
                  <a:srgbClr val="888888"/>
                </a:solidFill>
                <a:latin typeface="Calibri"/>
                <a:ea typeface="Calibri"/>
                <a:cs typeface="Calibri"/>
                <a:sym typeface="Calibri"/>
              </a:defRPr>
            </a:lvl6pPr>
            <a:lvl7pPr marL="3129168" marR="0" lvl="6" indent="-4967" algn="l" rtl="0">
              <a:spcBef>
                <a:spcPts val="320"/>
              </a:spcBef>
              <a:buClr>
                <a:srgbClr val="888888"/>
              </a:buClr>
              <a:buSzPct val="100000"/>
              <a:buFont typeface="Arial"/>
              <a:buNone/>
              <a:defRPr sz="1600" b="0" i="0" u="none" strike="noStrike" cap="none">
                <a:solidFill>
                  <a:srgbClr val="888888"/>
                </a:solidFill>
                <a:latin typeface="Calibri"/>
                <a:ea typeface="Calibri"/>
                <a:cs typeface="Calibri"/>
                <a:sym typeface="Calibri"/>
              </a:defRPr>
            </a:lvl7pPr>
            <a:lvl8pPr marL="3650696" marR="0" lvl="7" indent="-5796" algn="l" rtl="0">
              <a:spcBef>
                <a:spcPts val="320"/>
              </a:spcBef>
              <a:buClr>
                <a:srgbClr val="888888"/>
              </a:buClr>
              <a:buSzPct val="100000"/>
              <a:buFont typeface="Arial"/>
              <a:buNone/>
              <a:defRPr sz="1600" b="0" i="0" u="none" strike="noStrike" cap="none">
                <a:solidFill>
                  <a:srgbClr val="888888"/>
                </a:solidFill>
                <a:latin typeface="Calibri"/>
                <a:ea typeface="Calibri"/>
                <a:cs typeface="Calibri"/>
                <a:sym typeface="Calibri"/>
              </a:defRPr>
            </a:lvl8pPr>
            <a:lvl9pPr marL="4172224" marR="0" lvl="8" indent="-6624" algn="l" rtl="0">
              <a:spcBef>
                <a:spcPts val="320"/>
              </a:spcBef>
              <a:buClr>
                <a:srgbClr val="888888"/>
              </a:buClr>
              <a:buSzPct val="1000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78066" y="428232"/>
            <a:ext cx="6805137" cy="1782233"/>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6" name="Shape 46"/>
          <p:cNvSpPr txBox="1">
            <a:spLocks noGrp="1"/>
          </p:cNvSpPr>
          <p:nvPr>
            <p:ph type="body" idx="1"/>
          </p:nvPr>
        </p:nvSpPr>
        <p:spPr>
          <a:xfrm>
            <a:off x="378063" y="2495134"/>
            <a:ext cx="3339558" cy="7057149"/>
          </a:xfrm>
          <a:prstGeom prst="rect">
            <a:avLst/>
          </a:prstGeom>
          <a:noFill/>
          <a:ln>
            <a:noFill/>
          </a:ln>
        </p:spPr>
        <p:txBody>
          <a:bodyPr wrap="square" lIns="91425" tIns="91425" rIns="91425" bIns="91425" anchor="t" anchorCtr="0"/>
          <a:lstStyle>
            <a:lvl1pPr marL="391146" marR="0" lvl="0" indent="-18794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47482" marR="0" lvl="1" indent="-155332"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303820" marR="0" lvl="2" indent="-11637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3pPr>
            <a:lvl4pPr marL="1825348" marR="0" lvl="3" indent="-129898"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346876" marR="0" lvl="4" indent="-130725"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2868404" marR="0" lvl="5" indent="-131553"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389931" marR="0" lvl="6" indent="-132381"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3911460" marR="0" lvl="7" indent="-133210"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4432988" marR="0" lvl="8" indent="-134037"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3843642" y="2495134"/>
            <a:ext cx="3339558" cy="7057149"/>
          </a:xfrm>
          <a:prstGeom prst="rect">
            <a:avLst/>
          </a:prstGeom>
          <a:noFill/>
          <a:ln>
            <a:noFill/>
          </a:ln>
        </p:spPr>
        <p:txBody>
          <a:bodyPr wrap="square" lIns="91425" tIns="91425" rIns="91425" bIns="91425" anchor="t" anchorCtr="0"/>
          <a:lstStyle>
            <a:lvl1pPr marL="391146" marR="0" lvl="0" indent="-18794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47482" marR="0" lvl="1" indent="-155332"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303820" marR="0" lvl="2" indent="-11637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3pPr>
            <a:lvl4pPr marL="1825348" marR="0" lvl="3" indent="-129898"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346876" marR="0" lvl="4" indent="-130725"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2868404" marR="0" lvl="5" indent="-131553"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389931" marR="0" lvl="6" indent="-132381"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3911460" marR="0" lvl="7" indent="-133210"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4432988" marR="0" lvl="8" indent="-134037"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78066" y="428232"/>
            <a:ext cx="6805137" cy="1782233"/>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53" name="Shape 53"/>
          <p:cNvSpPr txBox="1">
            <a:spLocks noGrp="1"/>
          </p:cNvSpPr>
          <p:nvPr>
            <p:ph type="body" idx="1"/>
          </p:nvPr>
        </p:nvSpPr>
        <p:spPr>
          <a:xfrm>
            <a:off x="378068" y="2393641"/>
            <a:ext cx="3340871" cy="997556"/>
          </a:xfrm>
          <a:prstGeom prst="rect">
            <a:avLst/>
          </a:prstGeom>
          <a:noFill/>
          <a:ln>
            <a:noFill/>
          </a:ln>
        </p:spPr>
        <p:txBody>
          <a:bodyPr wrap="square" lIns="91425" tIns="91425" rIns="91425" bIns="91425" anchor="b" anchorCtr="0"/>
          <a:lstStyle>
            <a:lvl1pPr marL="0" marR="0" lvl="0" indent="0" algn="l" rtl="0">
              <a:spcBef>
                <a:spcPts val="540"/>
              </a:spcBef>
              <a:buClr>
                <a:schemeClr val="dk1"/>
              </a:buClr>
              <a:buSzPct val="100000"/>
              <a:buFont typeface="Arial"/>
              <a:buNone/>
              <a:defRPr sz="2700" b="1" i="0" u="none" strike="noStrike" cap="none">
                <a:solidFill>
                  <a:schemeClr val="dk1"/>
                </a:solidFill>
                <a:latin typeface="Calibri"/>
                <a:ea typeface="Calibri"/>
                <a:cs typeface="Calibri"/>
                <a:sym typeface="Calibri"/>
              </a:defRPr>
            </a:lvl1pPr>
            <a:lvl2pPr marL="521528" marR="0" lvl="1" indent="-828" algn="l" rtl="0">
              <a:spcBef>
                <a:spcPts val="460"/>
              </a:spcBef>
              <a:buClr>
                <a:schemeClr val="dk1"/>
              </a:buClr>
              <a:buSzPct val="100000"/>
              <a:buFont typeface="Arial"/>
              <a:buNone/>
              <a:defRPr sz="2300" b="1" i="0" u="none" strike="noStrike" cap="none">
                <a:solidFill>
                  <a:schemeClr val="dk1"/>
                </a:solidFill>
                <a:latin typeface="Calibri"/>
                <a:ea typeface="Calibri"/>
                <a:cs typeface="Calibri"/>
                <a:sym typeface="Calibri"/>
              </a:defRPr>
            </a:lvl2pPr>
            <a:lvl3pPr marL="1043056" marR="0" lvl="2" indent="-1656" algn="l" rtl="0">
              <a:spcBef>
                <a:spcPts val="420"/>
              </a:spcBef>
              <a:buClr>
                <a:schemeClr val="dk1"/>
              </a:buClr>
              <a:buSzPct val="100000"/>
              <a:buFont typeface="Arial"/>
              <a:buNone/>
              <a:defRPr sz="2100" b="1" i="0" u="none" strike="noStrike" cap="none">
                <a:solidFill>
                  <a:schemeClr val="dk1"/>
                </a:solidFill>
                <a:latin typeface="Calibri"/>
                <a:ea typeface="Calibri"/>
                <a:cs typeface="Calibri"/>
                <a:sym typeface="Calibri"/>
              </a:defRPr>
            </a:lvl3pPr>
            <a:lvl4pPr marL="1564584" marR="0" lvl="3" indent="-2483"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4pPr>
            <a:lvl5pPr marL="2086112" marR="0" lvl="4" indent="-3312"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5pPr>
            <a:lvl6pPr marL="2607640" marR="0" lvl="5" indent="-4140"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6pPr>
            <a:lvl7pPr marL="3129168" marR="0" lvl="6" indent="-4967"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7pPr>
            <a:lvl8pPr marL="3650696" marR="0" lvl="7" indent="-5796"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8pPr>
            <a:lvl9pPr marL="4172224" marR="0" lvl="8" indent="-6624"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378068" y="3391196"/>
            <a:ext cx="3340871" cy="6161081"/>
          </a:xfrm>
          <a:prstGeom prst="rect">
            <a:avLst/>
          </a:prstGeom>
          <a:noFill/>
          <a:ln>
            <a:noFill/>
          </a:ln>
        </p:spPr>
        <p:txBody>
          <a:bodyPr wrap="square" lIns="91425" tIns="91425" rIns="91425" bIns="91425" anchor="t" anchorCtr="0"/>
          <a:lstStyle>
            <a:lvl1pPr marL="391146" marR="0" lvl="0" indent="-219695"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1pPr>
            <a:lvl2pPr marL="847482" marR="0" lvl="1" indent="-180732"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2pPr>
            <a:lvl3pPr marL="1303820" marR="0" lvl="2" indent="-129070"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3pPr>
            <a:lvl4pPr marL="1825348" marR="0" lvl="3" indent="-148948"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346876" marR="0" lvl="4" indent="-149775"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868404" marR="0" lvl="5" indent="-150603"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3389931" marR="0" lvl="6" indent="-15143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911460" marR="0" lvl="7" indent="-15226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4432988" marR="0" lvl="8" indent="-15308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3"/>
          </p:nvPr>
        </p:nvSpPr>
        <p:spPr>
          <a:xfrm>
            <a:off x="3841024" y="2393641"/>
            <a:ext cx="3342183" cy="997556"/>
          </a:xfrm>
          <a:prstGeom prst="rect">
            <a:avLst/>
          </a:prstGeom>
          <a:noFill/>
          <a:ln>
            <a:noFill/>
          </a:ln>
        </p:spPr>
        <p:txBody>
          <a:bodyPr wrap="square" lIns="91425" tIns="91425" rIns="91425" bIns="91425" anchor="b" anchorCtr="0"/>
          <a:lstStyle>
            <a:lvl1pPr marL="0" marR="0" lvl="0" indent="0" algn="l" rtl="0">
              <a:spcBef>
                <a:spcPts val="540"/>
              </a:spcBef>
              <a:buClr>
                <a:schemeClr val="dk1"/>
              </a:buClr>
              <a:buSzPct val="100000"/>
              <a:buFont typeface="Arial"/>
              <a:buNone/>
              <a:defRPr sz="2700" b="1" i="0" u="none" strike="noStrike" cap="none">
                <a:solidFill>
                  <a:schemeClr val="dk1"/>
                </a:solidFill>
                <a:latin typeface="Calibri"/>
                <a:ea typeface="Calibri"/>
                <a:cs typeface="Calibri"/>
                <a:sym typeface="Calibri"/>
              </a:defRPr>
            </a:lvl1pPr>
            <a:lvl2pPr marL="521528" marR="0" lvl="1" indent="-828" algn="l" rtl="0">
              <a:spcBef>
                <a:spcPts val="460"/>
              </a:spcBef>
              <a:buClr>
                <a:schemeClr val="dk1"/>
              </a:buClr>
              <a:buSzPct val="100000"/>
              <a:buFont typeface="Arial"/>
              <a:buNone/>
              <a:defRPr sz="2300" b="1" i="0" u="none" strike="noStrike" cap="none">
                <a:solidFill>
                  <a:schemeClr val="dk1"/>
                </a:solidFill>
                <a:latin typeface="Calibri"/>
                <a:ea typeface="Calibri"/>
                <a:cs typeface="Calibri"/>
                <a:sym typeface="Calibri"/>
              </a:defRPr>
            </a:lvl2pPr>
            <a:lvl3pPr marL="1043056" marR="0" lvl="2" indent="-1656" algn="l" rtl="0">
              <a:spcBef>
                <a:spcPts val="420"/>
              </a:spcBef>
              <a:buClr>
                <a:schemeClr val="dk1"/>
              </a:buClr>
              <a:buSzPct val="100000"/>
              <a:buFont typeface="Arial"/>
              <a:buNone/>
              <a:defRPr sz="2100" b="1" i="0" u="none" strike="noStrike" cap="none">
                <a:solidFill>
                  <a:schemeClr val="dk1"/>
                </a:solidFill>
                <a:latin typeface="Calibri"/>
                <a:ea typeface="Calibri"/>
                <a:cs typeface="Calibri"/>
                <a:sym typeface="Calibri"/>
              </a:defRPr>
            </a:lvl3pPr>
            <a:lvl4pPr marL="1564584" marR="0" lvl="3" indent="-2483"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4pPr>
            <a:lvl5pPr marL="2086112" marR="0" lvl="4" indent="-3312"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5pPr>
            <a:lvl6pPr marL="2607640" marR="0" lvl="5" indent="-4140"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6pPr>
            <a:lvl7pPr marL="3129168" marR="0" lvl="6" indent="-4967"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7pPr>
            <a:lvl8pPr marL="3650696" marR="0" lvl="7" indent="-5796"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8pPr>
            <a:lvl9pPr marL="4172224" marR="0" lvl="8" indent="-6624" algn="l" rtl="0">
              <a:spcBef>
                <a:spcPts val="360"/>
              </a:spcBef>
              <a:buClr>
                <a:schemeClr val="dk1"/>
              </a:buClr>
              <a:buSzPct val="100000"/>
              <a:buFont typeface="Arial"/>
              <a:buNone/>
              <a:defRPr sz="18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4"/>
          </p:nvPr>
        </p:nvSpPr>
        <p:spPr>
          <a:xfrm>
            <a:off x="3841024" y="3391196"/>
            <a:ext cx="3342183" cy="6161081"/>
          </a:xfrm>
          <a:prstGeom prst="rect">
            <a:avLst/>
          </a:prstGeom>
          <a:noFill/>
          <a:ln>
            <a:noFill/>
          </a:ln>
        </p:spPr>
        <p:txBody>
          <a:bodyPr wrap="square" lIns="91425" tIns="91425" rIns="91425" bIns="91425" anchor="t" anchorCtr="0"/>
          <a:lstStyle>
            <a:lvl1pPr marL="391146" marR="0" lvl="0" indent="-219695"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1pPr>
            <a:lvl2pPr marL="847482" marR="0" lvl="1" indent="-180732"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2pPr>
            <a:lvl3pPr marL="1303820" marR="0" lvl="2" indent="-129070" algn="l" rtl="0">
              <a:spcBef>
                <a:spcPts val="42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3pPr>
            <a:lvl4pPr marL="1825348" marR="0" lvl="3" indent="-148948"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346876" marR="0" lvl="4" indent="-149775"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868404" marR="0" lvl="5" indent="-150603"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3389931" marR="0" lvl="6" indent="-15143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911460" marR="0" lvl="7" indent="-15226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4432988" marR="0" lvl="8" indent="-153087"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78066" y="428232"/>
            <a:ext cx="6805137" cy="1782233"/>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2" name="Shape 62"/>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482060" y="7485382"/>
            <a:ext cx="4536758" cy="883692"/>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100000"/>
              <a:buFont typeface="Calibri"/>
              <a:buNone/>
              <a:defRPr sz="2300" b="1"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7" name="Shape 67"/>
          <p:cNvSpPr>
            <a:spLocks noGrp="1"/>
          </p:cNvSpPr>
          <p:nvPr>
            <p:ph type="pic" idx="2"/>
          </p:nvPr>
        </p:nvSpPr>
        <p:spPr>
          <a:xfrm>
            <a:off x="1482060" y="955475"/>
            <a:ext cx="4536758" cy="6416040"/>
          </a:xfrm>
          <a:prstGeom prst="rect">
            <a:avLst/>
          </a:prstGeom>
          <a:noFill/>
          <a:ln>
            <a:noFill/>
          </a:ln>
        </p:spPr>
        <p:txBody>
          <a:bodyPr wrap="square" lIns="91425" tIns="91425" rIns="91425" bIns="91425" anchor="t" anchorCtr="0"/>
          <a:lstStyle>
            <a:lvl1pPr marL="0" marR="0" lvl="0" indent="0" algn="l" rtl="0">
              <a:spcBef>
                <a:spcPts val="740"/>
              </a:spcBef>
              <a:buClr>
                <a:schemeClr val="dk1"/>
              </a:buClr>
              <a:buSzPct val="100000"/>
              <a:buFont typeface="Arial"/>
              <a:buNone/>
              <a:defRPr sz="3700" b="0" i="0" u="none" strike="noStrike" cap="none">
                <a:solidFill>
                  <a:schemeClr val="dk1"/>
                </a:solidFill>
                <a:latin typeface="Calibri"/>
                <a:ea typeface="Calibri"/>
                <a:cs typeface="Calibri"/>
                <a:sym typeface="Calibri"/>
              </a:defRPr>
            </a:lvl1pPr>
            <a:lvl2pPr marL="521528" marR="0" lvl="1" indent="-828" algn="l" rtl="0">
              <a:spcBef>
                <a:spcPts val="640"/>
              </a:spcBef>
              <a:buClr>
                <a:schemeClr val="dk1"/>
              </a:buClr>
              <a:buSzPct val="100000"/>
              <a:buFont typeface="Arial"/>
              <a:buNone/>
              <a:defRPr sz="3200" b="0" i="0" u="none" strike="noStrike" cap="none">
                <a:solidFill>
                  <a:schemeClr val="dk1"/>
                </a:solidFill>
                <a:latin typeface="Calibri"/>
                <a:ea typeface="Calibri"/>
                <a:cs typeface="Calibri"/>
                <a:sym typeface="Calibri"/>
              </a:defRPr>
            </a:lvl2pPr>
            <a:lvl3pPr marL="1043056" marR="0" lvl="2" indent="-1656" algn="l" rtl="0">
              <a:spcBef>
                <a:spcPts val="540"/>
              </a:spcBef>
              <a:buClr>
                <a:schemeClr val="dk1"/>
              </a:buClr>
              <a:buSzPct val="100000"/>
              <a:buFont typeface="Arial"/>
              <a:buNone/>
              <a:defRPr sz="2700" b="0" i="0" u="none" strike="noStrike" cap="none">
                <a:solidFill>
                  <a:schemeClr val="dk1"/>
                </a:solidFill>
                <a:latin typeface="Calibri"/>
                <a:ea typeface="Calibri"/>
                <a:cs typeface="Calibri"/>
                <a:sym typeface="Calibri"/>
              </a:defRPr>
            </a:lvl3pPr>
            <a:lvl4pPr marL="1564584" marR="0" lvl="3" indent="-2483" algn="l" rtl="0">
              <a:spcBef>
                <a:spcPts val="460"/>
              </a:spcBef>
              <a:buClr>
                <a:schemeClr val="dk1"/>
              </a:buClr>
              <a:buSzPct val="100000"/>
              <a:buFont typeface="Arial"/>
              <a:buNone/>
              <a:defRPr sz="2300" b="0" i="0" u="none" strike="noStrike" cap="none">
                <a:solidFill>
                  <a:schemeClr val="dk1"/>
                </a:solidFill>
                <a:latin typeface="Calibri"/>
                <a:ea typeface="Calibri"/>
                <a:cs typeface="Calibri"/>
                <a:sym typeface="Calibri"/>
              </a:defRPr>
            </a:lvl4pPr>
            <a:lvl5pPr marL="2086112" marR="0" lvl="4" indent="-3312" algn="l" rtl="0">
              <a:spcBef>
                <a:spcPts val="460"/>
              </a:spcBef>
              <a:buClr>
                <a:schemeClr val="dk1"/>
              </a:buClr>
              <a:buSzPct val="100000"/>
              <a:buFont typeface="Arial"/>
              <a:buNone/>
              <a:defRPr sz="2300" b="0" i="0" u="none" strike="noStrike" cap="none">
                <a:solidFill>
                  <a:schemeClr val="dk1"/>
                </a:solidFill>
                <a:latin typeface="Calibri"/>
                <a:ea typeface="Calibri"/>
                <a:cs typeface="Calibri"/>
                <a:sym typeface="Calibri"/>
              </a:defRPr>
            </a:lvl5pPr>
            <a:lvl6pPr marL="2607640" marR="0" lvl="5" indent="-4140" algn="l" rtl="0">
              <a:spcBef>
                <a:spcPts val="460"/>
              </a:spcBef>
              <a:buClr>
                <a:schemeClr val="dk1"/>
              </a:buClr>
              <a:buSzPct val="100000"/>
              <a:buFont typeface="Arial"/>
              <a:buNone/>
              <a:defRPr sz="2300" b="0" i="0" u="none" strike="noStrike" cap="none">
                <a:solidFill>
                  <a:schemeClr val="dk1"/>
                </a:solidFill>
                <a:latin typeface="Calibri"/>
                <a:ea typeface="Calibri"/>
                <a:cs typeface="Calibri"/>
                <a:sym typeface="Calibri"/>
              </a:defRPr>
            </a:lvl6pPr>
            <a:lvl7pPr marL="3129168" marR="0" lvl="6" indent="-4967" algn="l" rtl="0">
              <a:spcBef>
                <a:spcPts val="460"/>
              </a:spcBef>
              <a:buClr>
                <a:schemeClr val="dk1"/>
              </a:buClr>
              <a:buSzPct val="100000"/>
              <a:buFont typeface="Arial"/>
              <a:buNone/>
              <a:defRPr sz="2300" b="0" i="0" u="none" strike="noStrike" cap="none">
                <a:solidFill>
                  <a:schemeClr val="dk1"/>
                </a:solidFill>
                <a:latin typeface="Calibri"/>
                <a:ea typeface="Calibri"/>
                <a:cs typeface="Calibri"/>
                <a:sym typeface="Calibri"/>
              </a:defRPr>
            </a:lvl7pPr>
            <a:lvl8pPr marL="3650696" marR="0" lvl="7" indent="-5796" algn="l" rtl="0">
              <a:spcBef>
                <a:spcPts val="460"/>
              </a:spcBef>
              <a:buClr>
                <a:schemeClr val="dk1"/>
              </a:buClr>
              <a:buSzPct val="100000"/>
              <a:buFont typeface="Arial"/>
              <a:buNone/>
              <a:defRPr sz="2300" b="0" i="0" u="none" strike="noStrike" cap="none">
                <a:solidFill>
                  <a:schemeClr val="dk1"/>
                </a:solidFill>
                <a:latin typeface="Calibri"/>
                <a:ea typeface="Calibri"/>
                <a:cs typeface="Calibri"/>
                <a:sym typeface="Calibri"/>
              </a:defRPr>
            </a:lvl8pPr>
            <a:lvl9pPr marL="4172224" marR="0" lvl="8" indent="-6624" algn="l" rtl="0">
              <a:spcBef>
                <a:spcPts val="460"/>
              </a:spcBef>
              <a:buClr>
                <a:schemeClr val="dk1"/>
              </a:buClr>
              <a:buSzPct val="100000"/>
              <a:buFont typeface="Arial"/>
              <a:buNone/>
              <a:defRPr sz="23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482060" y="8369074"/>
            <a:ext cx="4536758" cy="1254988"/>
          </a:xfrm>
          <a:prstGeom prst="rect">
            <a:avLst/>
          </a:prstGeom>
          <a:noFill/>
          <a:ln>
            <a:noFill/>
          </a:ln>
        </p:spPr>
        <p:txBody>
          <a:bodyPr wrap="square" lIns="91425" tIns="91425" rIns="91425" bIns="91425" anchor="t" anchorCtr="0"/>
          <a:lstStyle>
            <a:lvl1pPr marL="0" marR="0" lvl="0" indent="0" algn="l" rtl="0">
              <a:spcBef>
                <a:spcPts val="32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521528" marR="0" lvl="1" indent="-828" algn="l" rtl="0">
              <a:spcBef>
                <a:spcPts val="28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1043056" marR="0" lvl="2" indent="-1656" algn="l" rtl="0">
              <a:spcBef>
                <a:spcPts val="220"/>
              </a:spcBef>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564584" marR="0" lvl="3" indent="-2483"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2086112" marR="0" lvl="4" indent="-3312"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607640" marR="0" lvl="5" indent="-4140"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3129168" marR="0" lvl="6" indent="-4967"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650696" marR="0" lvl="7" indent="-5796"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4172224" marR="0" lvl="8" indent="-6624" algn="l" rtl="0">
              <a:spcBef>
                <a:spcPts val="2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a:solidFill>
                  <a:srgbClr val="888888"/>
                </a:solidFill>
                <a:latin typeface="Calibri"/>
                <a:ea typeface="Calibri"/>
                <a:cs typeface="Calibri"/>
                <a:sym typeface="Calibri"/>
              </a:rPr>
              <a:t>‹N°›</a:t>
            </a:fld>
            <a:endParaRPr lang="fr-FR" sz="14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78066" y="428232"/>
            <a:ext cx="6805137" cy="1782233"/>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100000"/>
              <a:buFont typeface="Calibri"/>
              <a:buNone/>
              <a:defRPr sz="5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378066" y="2495134"/>
            <a:ext cx="6805137" cy="7057149"/>
          </a:xfrm>
          <a:prstGeom prst="rect">
            <a:avLst/>
          </a:prstGeom>
          <a:noFill/>
          <a:ln>
            <a:noFill/>
          </a:ln>
        </p:spPr>
        <p:txBody>
          <a:bodyPr wrap="square" lIns="91425" tIns="91425" rIns="91425" bIns="91425" anchor="t" anchorCtr="0"/>
          <a:lstStyle>
            <a:lvl1pPr marL="391146" marR="0" lvl="0" indent="-156195" algn="l" rtl="0">
              <a:spcBef>
                <a:spcPts val="74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847482" marR="0" lvl="1" indent="-12358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303820" marR="0" lvl="2" indent="-90970" algn="l" rtl="0">
              <a:spcBef>
                <a:spcPts val="54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1825348" marR="0" lvl="3" indent="-117198"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4pPr>
            <a:lvl5pPr marL="2346876" marR="0" lvl="4" indent="-118025"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5pPr>
            <a:lvl6pPr marL="2868404" marR="0" lvl="5" indent="-118853"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6pPr>
            <a:lvl7pPr marL="3389931" marR="0" lvl="6" indent="-119681"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7pPr>
            <a:lvl8pPr marL="3911460" marR="0" lvl="7" indent="-120510"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8pPr>
            <a:lvl9pPr marL="4432988" marR="0" lvl="8" indent="-121337" algn="l" rtl="0">
              <a:spcBef>
                <a:spcPts val="460"/>
              </a:spcBef>
              <a:buClr>
                <a:schemeClr val="dk1"/>
              </a:buClr>
              <a:buSzPct val="1000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378065" y="9911204"/>
            <a:ext cx="1764295" cy="569325"/>
          </a:xfrm>
          <a:prstGeom prst="rect">
            <a:avLst/>
          </a:prstGeom>
          <a:noFill/>
          <a:ln>
            <a:noFill/>
          </a:ln>
        </p:spPr>
        <p:txBody>
          <a:bodyPr wrap="square" lIns="91425" tIns="91425" rIns="91425" bIns="91425" anchor="ctr" anchorCtr="0"/>
          <a:lstStyle>
            <a:lvl1pPr marL="0" marR="0" lvl="0" indent="0" algn="l" rtl="0">
              <a:spcBef>
                <a:spcPts val="0"/>
              </a:spcBef>
              <a:buSzPct val="100000"/>
              <a:buNone/>
              <a:defRPr sz="1400" b="0" i="0" u="none" strike="noStrike" cap="none">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2583432" y="9911204"/>
            <a:ext cx="2394400" cy="569325"/>
          </a:xfrm>
          <a:prstGeom prst="rect">
            <a:avLst/>
          </a:prstGeom>
          <a:noFill/>
          <a:ln>
            <a:noFill/>
          </a:ln>
        </p:spPr>
        <p:txBody>
          <a:bodyPr wrap="square" lIns="91425" tIns="91425" rIns="91425" bIns="91425" anchor="ctr" anchorCtr="0"/>
          <a:lstStyle>
            <a:lvl1pPr marL="0" marR="0" lvl="0" indent="0" algn="ctr" rtl="0">
              <a:spcBef>
                <a:spcPts val="0"/>
              </a:spcBef>
              <a:buSzPct val="100000"/>
              <a:buNone/>
              <a:defRPr sz="1400" b="0" i="0" u="none" strike="noStrike" cap="none">
                <a:solidFill>
                  <a:srgbClr val="888888"/>
                </a:solidFill>
                <a:latin typeface="Calibri"/>
                <a:ea typeface="Calibri"/>
                <a:cs typeface="Calibri"/>
                <a:sym typeface="Calibri"/>
              </a:defRPr>
            </a:lvl1pPr>
            <a:lvl2pPr marL="521528" marR="0" lvl="1" indent="-828" algn="l" rtl="0">
              <a:spcBef>
                <a:spcPts val="0"/>
              </a:spcBef>
              <a:buSzPct val="66666"/>
              <a:buNone/>
              <a:defRPr sz="2100" b="0" i="0" u="none" strike="noStrike" cap="none">
                <a:solidFill>
                  <a:schemeClr val="dk1"/>
                </a:solidFill>
                <a:latin typeface="Calibri"/>
                <a:ea typeface="Calibri"/>
                <a:cs typeface="Calibri"/>
                <a:sym typeface="Calibri"/>
              </a:defRPr>
            </a:lvl2pPr>
            <a:lvl3pPr marL="1043056" marR="0" lvl="2" indent="-1656" algn="l" rtl="0">
              <a:spcBef>
                <a:spcPts val="0"/>
              </a:spcBef>
              <a:buSzPct val="66666"/>
              <a:buNone/>
              <a:defRPr sz="2100" b="0" i="0" u="none" strike="noStrike" cap="none">
                <a:solidFill>
                  <a:schemeClr val="dk1"/>
                </a:solidFill>
                <a:latin typeface="Calibri"/>
                <a:ea typeface="Calibri"/>
                <a:cs typeface="Calibri"/>
                <a:sym typeface="Calibri"/>
              </a:defRPr>
            </a:lvl3pPr>
            <a:lvl4pPr marL="1564584" marR="0" lvl="3" indent="-2483" algn="l" rtl="0">
              <a:spcBef>
                <a:spcPts val="0"/>
              </a:spcBef>
              <a:buSzPct val="66666"/>
              <a:buNone/>
              <a:defRPr sz="2100" b="0" i="0" u="none" strike="noStrike" cap="none">
                <a:solidFill>
                  <a:schemeClr val="dk1"/>
                </a:solidFill>
                <a:latin typeface="Calibri"/>
                <a:ea typeface="Calibri"/>
                <a:cs typeface="Calibri"/>
                <a:sym typeface="Calibri"/>
              </a:defRPr>
            </a:lvl4pPr>
            <a:lvl5pPr marL="2086112" marR="0" lvl="4" indent="-3312" algn="l" rtl="0">
              <a:spcBef>
                <a:spcPts val="0"/>
              </a:spcBef>
              <a:buSzPct val="66666"/>
              <a:buNone/>
              <a:defRPr sz="2100" b="0" i="0" u="none" strike="noStrike" cap="none">
                <a:solidFill>
                  <a:schemeClr val="dk1"/>
                </a:solidFill>
                <a:latin typeface="Calibri"/>
                <a:ea typeface="Calibri"/>
                <a:cs typeface="Calibri"/>
                <a:sym typeface="Calibri"/>
              </a:defRPr>
            </a:lvl5pPr>
            <a:lvl6pPr marL="2607640" marR="0" lvl="5" indent="-4140" algn="l" rtl="0">
              <a:spcBef>
                <a:spcPts val="0"/>
              </a:spcBef>
              <a:buSzPct val="66666"/>
              <a:buNone/>
              <a:defRPr sz="2100" b="0" i="0" u="none" strike="noStrike" cap="none">
                <a:solidFill>
                  <a:schemeClr val="dk1"/>
                </a:solidFill>
                <a:latin typeface="Calibri"/>
                <a:ea typeface="Calibri"/>
                <a:cs typeface="Calibri"/>
                <a:sym typeface="Calibri"/>
              </a:defRPr>
            </a:lvl6pPr>
            <a:lvl7pPr marL="3129168" marR="0" lvl="6" indent="-4967" algn="l" rtl="0">
              <a:spcBef>
                <a:spcPts val="0"/>
              </a:spcBef>
              <a:buSzPct val="66666"/>
              <a:buNone/>
              <a:defRPr sz="2100" b="0" i="0" u="none" strike="noStrike" cap="none">
                <a:solidFill>
                  <a:schemeClr val="dk1"/>
                </a:solidFill>
                <a:latin typeface="Calibri"/>
                <a:ea typeface="Calibri"/>
                <a:cs typeface="Calibri"/>
                <a:sym typeface="Calibri"/>
              </a:defRPr>
            </a:lvl7pPr>
            <a:lvl8pPr marL="3650696" marR="0" lvl="7" indent="-5796" algn="l" rtl="0">
              <a:spcBef>
                <a:spcPts val="0"/>
              </a:spcBef>
              <a:buSzPct val="66666"/>
              <a:buNone/>
              <a:defRPr sz="2100" b="0" i="0" u="none" strike="noStrike" cap="none">
                <a:solidFill>
                  <a:schemeClr val="dk1"/>
                </a:solidFill>
                <a:latin typeface="Calibri"/>
                <a:ea typeface="Calibri"/>
                <a:cs typeface="Calibri"/>
                <a:sym typeface="Calibri"/>
              </a:defRPr>
            </a:lvl8pPr>
            <a:lvl9pPr marL="4172224" marR="0" lvl="8" indent="-6624" algn="l" rtl="0">
              <a:spcBef>
                <a:spcPts val="0"/>
              </a:spcBef>
              <a:buSzPct val="66666"/>
              <a:buNone/>
              <a:defRPr sz="21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5418908" y="9911204"/>
            <a:ext cx="1764295" cy="569325"/>
          </a:xfrm>
          <a:prstGeom prst="rect">
            <a:avLst/>
          </a:prstGeom>
          <a:noFill/>
          <a:ln>
            <a:noFill/>
          </a:ln>
        </p:spPr>
        <p:txBody>
          <a:bodyPr wrap="square" lIns="104300" tIns="52150" rIns="104300" bIns="52150" anchor="ctr" anchorCtr="0">
            <a:noAutofit/>
          </a:bodyPr>
          <a:lstStyle/>
          <a:p>
            <a:pPr marL="0" marR="0" lvl="0" indent="0" algn="r" rtl="0">
              <a:spcBef>
                <a:spcPts val="0"/>
              </a:spcBef>
              <a:buSzPct val="25000"/>
              <a:buNone/>
            </a:pPr>
            <a:fld id="{00000000-1234-1234-1234-123412341234}" type="slidenum">
              <a:rPr lang="fr-FR" sz="1400" b="0" i="0" u="none" strike="noStrike" cap="none">
                <a:solidFill>
                  <a:srgbClr val="888888"/>
                </a:solidFill>
                <a:latin typeface="Calibri"/>
                <a:ea typeface="Calibri"/>
                <a:cs typeface="Calibri"/>
                <a:sym typeface="Calibri"/>
              </a:rPr>
              <a:t>‹N°›</a:t>
            </a:fld>
            <a:endParaRPr lang="fr-FR" sz="14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mailto:support@people.margoconseil.com"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jpg"/><Relationship Id="rId7"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6.pn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http://ce.margoconseil.com/" TargetMode="External"/><Relationship Id="rId4" Type="http://schemas.openxmlformats.org/officeDocument/2006/relationships/image" Target="../media/image67.gif"/></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jpg"/><Relationship Id="rId7" Type="http://schemas.openxmlformats.org/officeDocument/2006/relationships/image" Target="../media/image14.jpg"/><Relationship Id="rId12"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gif"/><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a:stretch/>
        </p:blipFill>
        <p:spPr>
          <a:xfrm>
            <a:off x="-4350" y="0"/>
            <a:ext cx="7561251" cy="10690044"/>
          </a:xfrm>
          <a:prstGeom prst="rect">
            <a:avLst/>
          </a:prstGeom>
          <a:noFill/>
          <a:ln>
            <a:noFill/>
          </a:ln>
        </p:spPr>
      </p:pic>
      <p:sp>
        <p:nvSpPr>
          <p:cNvPr id="90" name="Shape 90"/>
          <p:cNvSpPr/>
          <p:nvPr/>
        </p:nvSpPr>
        <p:spPr>
          <a:xfrm rot="-5400000">
            <a:off x="2111902" y="5244050"/>
            <a:ext cx="4381500" cy="6517200"/>
          </a:xfrm>
          <a:prstGeom prst="rtTriangle">
            <a:avLst/>
          </a:prstGeom>
          <a:solidFill>
            <a:schemeClr val="lt1"/>
          </a:solidFill>
          <a:ln>
            <a:noFill/>
          </a:ln>
        </p:spPr>
        <p:txBody>
          <a:bodyPr wrap="square" lIns="91425" tIns="45700" rIns="91425" bIns="45700" anchor="ctr" anchorCtr="0">
            <a:noAutofit/>
          </a:bodyPr>
          <a:lstStyle/>
          <a:p>
            <a:pPr marL="0" marR="0" lvl="0" indent="0" algn="ctr" rtl="0">
              <a:spcBef>
                <a:spcPts val="0"/>
              </a:spcBef>
              <a:buSzPct val="25000"/>
              <a:buNone/>
            </a:pPr>
            <a:endParaRPr sz="2100" b="0" i="0" u="none" strike="noStrike" cap="none">
              <a:solidFill>
                <a:schemeClr val="lt1"/>
              </a:solidFill>
              <a:latin typeface="Calibri"/>
              <a:ea typeface="Calibri"/>
              <a:cs typeface="Calibri"/>
              <a:sym typeface="Calibri"/>
            </a:endParaRPr>
          </a:p>
        </p:txBody>
      </p:sp>
      <p:sp>
        <p:nvSpPr>
          <p:cNvPr id="91" name="Shape 91"/>
          <p:cNvSpPr txBox="1"/>
          <p:nvPr/>
        </p:nvSpPr>
        <p:spPr>
          <a:xfrm>
            <a:off x="2058500" y="10013450"/>
            <a:ext cx="5498400" cy="610500"/>
          </a:xfrm>
          <a:prstGeom prst="rect">
            <a:avLst/>
          </a:prstGeom>
          <a:solidFill>
            <a:schemeClr val="lt1"/>
          </a:solidFill>
          <a:ln>
            <a:noFill/>
          </a:ln>
        </p:spPr>
        <p:txBody>
          <a:bodyPr wrap="square" lIns="104300" tIns="52150" rIns="104300" bIns="52150" anchor="t" anchorCtr="0">
            <a:noAutofit/>
          </a:bodyPr>
          <a:lstStyle/>
          <a:p>
            <a:pPr marL="0" marR="0" lvl="0" indent="0" algn="ctr" rtl="0">
              <a:spcBef>
                <a:spcPts val="0"/>
              </a:spcBef>
              <a:buSzPct val="25000"/>
              <a:buNone/>
            </a:pPr>
            <a:r>
              <a:rPr lang="fr-FR" sz="2400" b="1" i="0" u="none" strike="noStrike" cap="none" dirty="0">
                <a:solidFill>
                  <a:srgbClr val="000000"/>
                </a:solidFill>
                <a:latin typeface="Sintony"/>
                <a:ea typeface="Sintony"/>
                <a:cs typeface="Sintony"/>
                <a:sym typeface="Sintony"/>
              </a:rPr>
              <a:t>Communication on </a:t>
            </a:r>
            <a:r>
              <a:rPr lang="fr-FR" sz="2400" b="1" i="0" u="none" strike="noStrike" cap="none" dirty="0" err="1">
                <a:solidFill>
                  <a:srgbClr val="000000"/>
                </a:solidFill>
                <a:latin typeface="Sintony"/>
                <a:ea typeface="Sintony"/>
                <a:cs typeface="Sintony"/>
                <a:sym typeface="Sintony"/>
              </a:rPr>
              <a:t>progress</a:t>
            </a:r>
            <a:r>
              <a:rPr lang="fr-FR" sz="2400" b="1" i="0" u="none" strike="noStrike" cap="none" dirty="0">
                <a:solidFill>
                  <a:srgbClr val="000000"/>
                </a:solidFill>
                <a:latin typeface="Sintony"/>
                <a:ea typeface="Sintony"/>
                <a:cs typeface="Sintony"/>
                <a:sym typeface="Sintony"/>
              </a:rPr>
              <a:t> 2018</a:t>
            </a:r>
          </a:p>
        </p:txBody>
      </p:sp>
      <p:pic>
        <p:nvPicPr>
          <p:cNvPr id="3" name="Image 2">
            <a:extLst>
              <a:ext uri="{FF2B5EF4-FFF2-40B4-BE49-F238E27FC236}">
                <a16:creationId xmlns:a16="http://schemas.microsoft.com/office/drawing/2014/main" id="{DE6D476C-47AF-4BEA-AEE2-522FC016B67F}"/>
              </a:ext>
            </a:extLst>
          </p:cNvPr>
          <p:cNvPicPr>
            <a:picLocks noChangeAspect="1"/>
          </p:cNvPicPr>
          <p:nvPr/>
        </p:nvPicPr>
        <p:blipFill>
          <a:blip r:embed="rId4"/>
          <a:stretch>
            <a:fillRect/>
          </a:stretch>
        </p:blipFill>
        <p:spPr>
          <a:xfrm>
            <a:off x="4685211" y="8191761"/>
            <a:ext cx="2667046" cy="16225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descr="O:\Finance\RSE\Logos\logo Margoconseil Feuille.jpg"/>
          <p:cNvPicPr preferRelativeResize="0"/>
          <p:nvPr/>
        </p:nvPicPr>
        <p:blipFill rotWithShape="1">
          <a:blip r:embed="rId3">
            <a:alphaModFix/>
          </a:blip>
          <a:srcRect/>
          <a:stretch/>
        </p:blipFill>
        <p:spPr>
          <a:xfrm rot="-5400000">
            <a:off x="7040397" y="10038650"/>
            <a:ext cx="516172" cy="181452"/>
          </a:xfrm>
          <a:prstGeom prst="rect">
            <a:avLst/>
          </a:prstGeom>
          <a:noFill/>
          <a:ln>
            <a:noFill/>
          </a:ln>
        </p:spPr>
      </p:pic>
      <p:sp>
        <p:nvSpPr>
          <p:cNvPr id="215" name="Shape 215"/>
          <p:cNvSpPr txBox="1"/>
          <p:nvPr/>
        </p:nvSpPr>
        <p:spPr>
          <a:xfrm rot="-5400000">
            <a:off x="4814192" y="7924049"/>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rgbClr val="000000"/>
                </a:solidFill>
                <a:latin typeface="Calibri"/>
                <a:ea typeface="Calibri"/>
                <a:cs typeface="Calibri"/>
                <a:sym typeface="Calibri"/>
              </a:rPr>
              <a:t>                          Pour le respect de l’environnement merci de ne pas imprimer ce document</a:t>
            </a:r>
          </a:p>
        </p:txBody>
      </p:sp>
      <p:sp>
        <p:nvSpPr>
          <p:cNvPr id="216" name="Shape 216"/>
          <p:cNvSpPr/>
          <p:nvPr/>
        </p:nvSpPr>
        <p:spPr>
          <a:xfrm>
            <a:off x="608298" y="1023186"/>
            <a:ext cx="5937020" cy="503410"/>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1/ L’impulsion de notre politique de développement durable est donnée au plus haut niveau de l’entreprise par les dirigeants. </a:t>
            </a:r>
          </a:p>
        </p:txBody>
      </p:sp>
      <p:sp>
        <p:nvSpPr>
          <p:cNvPr id="217" name="Shape 217"/>
          <p:cNvSpPr/>
          <p:nvPr/>
        </p:nvSpPr>
        <p:spPr>
          <a:xfrm>
            <a:off x="608298" y="1690534"/>
            <a:ext cx="5904744" cy="3785652"/>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Le Comité de direction de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est composé des deux associés fondateurs, de la directrice des ressources humaines, du directeur général et du directeur administratif financier.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La </a:t>
            </a:r>
            <a:r>
              <a:rPr lang="fr-FR" sz="1200" b="1" dirty="0">
                <a:solidFill>
                  <a:schemeClr val="dk1"/>
                </a:solidFill>
                <a:latin typeface="Sintony"/>
                <a:ea typeface="Sintony"/>
                <a:cs typeface="Sintony"/>
                <a:sym typeface="Sintony"/>
              </a:rPr>
              <a:t>Directrice des Ressources Humaines </a:t>
            </a:r>
            <a:r>
              <a:rPr lang="fr-FR" sz="1200" dirty="0">
                <a:solidFill>
                  <a:schemeClr val="dk1"/>
                </a:solidFill>
                <a:latin typeface="Sintony"/>
                <a:ea typeface="Sintony"/>
                <a:cs typeface="Sintony"/>
                <a:sym typeface="Sintony"/>
              </a:rPr>
              <a:t>a la responsabilité d’impulser notre politique RSE et d’en mesurer les résultats chaque année.</a:t>
            </a:r>
          </a:p>
          <a:p>
            <a:pPr marL="0" marR="0" lvl="0" indent="0" algn="just" rtl="0">
              <a:spcBef>
                <a:spcPts val="0"/>
              </a:spcBef>
              <a:buSzPct val="25000"/>
              <a:buNone/>
            </a:pPr>
            <a:r>
              <a:rPr lang="fr-FR" sz="1200" dirty="0">
                <a:solidFill>
                  <a:schemeClr val="dk1"/>
                </a:solidFill>
                <a:latin typeface="Sintony"/>
                <a:ea typeface="Sintony"/>
                <a:cs typeface="Sintony"/>
                <a:sym typeface="Sintony"/>
              </a:rPr>
              <a:t>L’équipe RH veille au bien-être des consultant, à l’évolution de leur carrière et à leur formation continue,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 </a:t>
            </a:r>
            <a:r>
              <a:rPr lang="fr-FR" sz="1200" b="1" dirty="0">
                <a:solidFill>
                  <a:schemeClr val="dk1"/>
                </a:solidFill>
                <a:latin typeface="Sintony"/>
                <a:ea typeface="Sintony"/>
                <a:cs typeface="Sintony"/>
                <a:sym typeface="Sintony"/>
              </a:rPr>
              <a:t>Directeur Général </a:t>
            </a:r>
            <a:r>
              <a:rPr lang="fr-FR" sz="1200" dirty="0">
                <a:solidFill>
                  <a:schemeClr val="dk1"/>
                </a:solidFill>
                <a:latin typeface="Sintony"/>
                <a:ea typeface="Sintony"/>
                <a:cs typeface="Sintony"/>
                <a:sym typeface="Sintony"/>
              </a:rPr>
              <a:t>est responsable de la stratégie commerciale et à ce titre de la relation avec notre principaux clients. </a:t>
            </a:r>
          </a:p>
          <a:p>
            <a:pPr marL="0" marR="0" lvl="0" indent="0" algn="just" rtl="0">
              <a:spcBef>
                <a:spcPts val="0"/>
              </a:spcBef>
              <a:buSzPct val="25000"/>
              <a:buNone/>
            </a:pPr>
            <a:r>
              <a:rPr lang="fr-FR" sz="1200" dirty="0">
                <a:solidFill>
                  <a:schemeClr val="dk1"/>
                </a:solidFill>
                <a:latin typeface="Sintony"/>
                <a:ea typeface="Sintony"/>
                <a:cs typeface="Sintony"/>
                <a:sym typeface="Sintony"/>
              </a:rPr>
              <a:t>L’équipe commerciale veille à la diffusion de notre code de conduite auprès de nos consultants.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 </a:t>
            </a:r>
            <a:r>
              <a:rPr lang="fr-FR" sz="1200" b="1" dirty="0">
                <a:solidFill>
                  <a:schemeClr val="dk1"/>
                </a:solidFill>
                <a:latin typeface="Sintony"/>
                <a:ea typeface="Sintony"/>
                <a:cs typeface="Sintony"/>
                <a:sym typeface="Sintony"/>
              </a:rPr>
              <a:t>Directeur administratif et financier </a:t>
            </a:r>
            <a:r>
              <a:rPr lang="fr-FR" sz="1200" dirty="0">
                <a:solidFill>
                  <a:schemeClr val="dk1"/>
                </a:solidFill>
                <a:latin typeface="Sintony"/>
                <a:ea typeface="Sintony"/>
                <a:cs typeface="Sintony"/>
                <a:sym typeface="Sintony"/>
              </a:rPr>
              <a:t>a notamment en charge notre politique des achats et s’assure que nos fournisseurs y adhèrent.</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Depuis 2012, nous avons décidé d’allouer un budget spécifique à notre politique RSE. La part du budget consacré à cette problématique est en constante progression car nous souhaitons nous donner les moyens de répondre à nos engagements.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sp>
        <p:nvSpPr>
          <p:cNvPr id="218" name="Shape 218"/>
          <p:cNvSpPr/>
          <p:nvPr/>
        </p:nvSpPr>
        <p:spPr>
          <a:xfrm>
            <a:off x="705802" y="5640125"/>
            <a:ext cx="5863319" cy="56999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2/ Nous partageons notre ligne de conduite avec l’ensemble de nos collaborateurs</a:t>
            </a:r>
          </a:p>
        </p:txBody>
      </p:sp>
      <p:sp>
        <p:nvSpPr>
          <p:cNvPr id="219" name="Shape 219"/>
          <p:cNvSpPr/>
          <p:nvPr/>
        </p:nvSpPr>
        <p:spPr>
          <a:xfrm>
            <a:off x="675898" y="6430134"/>
            <a:ext cx="5893223" cy="3669094"/>
          </a:xfrm>
          <a:prstGeom prst="rect">
            <a:avLst/>
          </a:prstGeom>
          <a:noFill/>
          <a:ln>
            <a:noFill/>
          </a:ln>
        </p:spPr>
        <p:txBody>
          <a:bodyPr wrap="square" lIns="91425" tIns="45700" rIns="91425" bIns="45700" numCol="2" spcCol="1800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Lors de son intégration, chaque collaborateur prend connaissance de notre code de conduite qui instaure les règles à respecter en matière de conduite personnelle, de conflit d’intérêt et de sécurité de l’information.</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En signant ce code conduite, le collaborateur s’engage à respecter les valeurs de notre société. A travers ce document, il est également informé de nos engagements en terme de qualité de l’environnement de travail et de développement durable.</a:t>
            </a:r>
          </a:p>
          <a:p>
            <a:pPr marL="0" marR="0" lvl="0" indent="0" algn="l"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Lorsque nos collaborateurs démarrent une mission chez l’un de nos clients, ils signent des déclarations de confidentialité, spécifiques à chacun de nos clients et s’engagent au respect de ces règles.</a:t>
            </a:r>
          </a:p>
          <a:p>
            <a:pPr marL="0" marR="0" lvl="0" indent="0" algn="l" rtl="0">
              <a:spcBef>
                <a:spcPts val="0"/>
              </a:spcBef>
              <a:buSzPct val="25000"/>
              <a:buNone/>
            </a:pPr>
            <a:endParaRPr sz="1200" dirty="0">
              <a:solidFill>
                <a:schemeClr val="dk1"/>
              </a:solidFill>
              <a:latin typeface="Sintony"/>
              <a:ea typeface="Sintony"/>
              <a:cs typeface="Sintony"/>
              <a:sym typeface="Sintony"/>
            </a:endParaRPr>
          </a:p>
          <a:p>
            <a:pPr marL="0" marR="0" lvl="0" indent="0" algn="l" rtl="0">
              <a:spcBef>
                <a:spcPts val="0"/>
              </a:spcBef>
              <a:buSzPct val="25000"/>
              <a:buNone/>
            </a:pPr>
            <a:r>
              <a:rPr lang="fr-FR" sz="1200" dirty="0">
                <a:solidFill>
                  <a:schemeClr val="dk1"/>
                </a:solidFill>
                <a:latin typeface="Sintony"/>
                <a:ea typeface="Sintony"/>
                <a:cs typeface="Sintony"/>
                <a:sym typeface="Sintony"/>
              </a:rPr>
              <a:t>Ils prennent ainsi connaissance des règles déontologiques et des règles de sécurité.</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pic>
        <p:nvPicPr>
          <p:cNvPr id="220" name="Shape 220"/>
          <p:cNvPicPr preferRelativeResize="0"/>
          <p:nvPr/>
        </p:nvPicPr>
        <p:blipFill rotWithShape="1">
          <a:blip r:embed="rId4">
            <a:alphaModFix/>
          </a:blip>
          <a:srcRect/>
          <a:stretch/>
        </p:blipFill>
        <p:spPr>
          <a:xfrm>
            <a:off x="4322822" y="8153754"/>
            <a:ext cx="1794845" cy="2247144"/>
          </a:xfrm>
          <a:prstGeom prst="rect">
            <a:avLst/>
          </a:prstGeom>
          <a:noFill/>
          <a:ln>
            <a:noFill/>
          </a:ln>
        </p:spPr>
      </p:pic>
      <p:sp>
        <p:nvSpPr>
          <p:cNvPr id="221" name="Shape 221"/>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222" name="Shape 222"/>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02 Gouvernance – </a:t>
            </a:r>
            <a:r>
              <a:rPr lang="fr-FR" sz="1800" b="1">
                <a:solidFill>
                  <a:srgbClr val="009999"/>
                </a:solidFill>
                <a:latin typeface="Sintony"/>
                <a:ea typeface="Sintony"/>
                <a:cs typeface="Sintony"/>
                <a:sym typeface="Sintony"/>
              </a:rPr>
              <a:t>Se donner les moyens</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223" name="Shape 223"/>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descr="O:\Finance\RSE\Logos\logo Margoconseil Feuille.jpg"/>
          <p:cNvPicPr preferRelativeResize="0"/>
          <p:nvPr/>
        </p:nvPicPr>
        <p:blipFill rotWithShape="1">
          <a:blip r:embed="rId3">
            <a:alphaModFix/>
          </a:blip>
          <a:srcRect/>
          <a:stretch/>
        </p:blipFill>
        <p:spPr>
          <a:xfrm rot="-5400000">
            <a:off x="7040396" y="9997507"/>
            <a:ext cx="516172" cy="181452"/>
          </a:xfrm>
          <a:prstGeom prst="rect">
            <a:avLst/>
          </a:prstGeom>
          <a:noFill/>
          <a:ln>
            <a:noFill/>
          </a:ln>
        </p:spPr>
      </p:pic>
      <p:sp>
        <p:nvSpPr>
          <p:cNvPr id="230" name="Shape 230"/>
          <p:cNvSpPr txBox="1"/>
          <p:nvPr/>
        </p:nvSpPr>
        <p:spPr>
          <a:xfrm rot="-5400000">
            <a:off x="4814190" y="790485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rgbClr val="000000"/>
                </a:solidFill>
                <a:latin typeface="Calibri"/>
                <a:ea typeface="Calibri"/>
                <a:cs typeface="Calibri"/>
                <a:sym typeface="Calibri"/>
              </a:rPr>
              <a:t>                          Pour le respect de l’environnement merci de ne pas imprimer ce document</a:t>
            </a:r>
          </a:p>
        </p:txBody>
      </p:sp>
      <p:sp>
        <p:nvSpPr>
          <p:cNvPr id="231" name="Shape 231"/>
          <p:cNvSpPr txBox="1"/>
          <p:nvPr/>
        </p:nvSpPr>
        <p:spPr>
          <a:xfrm>
            <a:off x="761121" y="2078079"/>
            <a:ext cx="2072104" cy="2154436"/>
          </a:xfrm>
          <a:prstGeom prst="rect">
            <a:avLst/>
          </a:prstGeom>
          <a:solidFill>
            <a:schemeClr val="lt1"/>
          </a:solidFill>
          <a:ln>
            <a:noFill/>
          </a:ln>
        </p:spPr>
        <p:txBody>
          <a:bodyPr wrap="square" lIns="91425" tIns="45700" rIns="91425" bIns="45700" anchor="t" anchorCtr="0">
            <a:noAutofit/>
          </a:bodyPr>
          <a:lstStyle/>
          <a:p>
            <a:pPr marL="0" marR="0" lvl="0" indent="0" algn="l" rtl="0">
              <a:spcBef>
                <a:spcPts val="0"/>
              </a:spcBef>
              <a:buSzPct val="25000"/>
              <a:buNone/>
            </a:pPr>
            <a:r>
              <a:rPr lang="fr-FR" sz="1200" b="1">
                <a:solidFill>
                  <a:schemeClr val="dk1"/>
                </a:solidFill>
                <a:latin typeface="Sintony"/>
                <a:ea typeface="Sintony"/>
                <a:cs typeface="Sintony"/>
                <a:sym typeface="Sintony"/>
              </a:rPr>
              <a:t>Site Internet</a:t>
            </a:r>
          </a:p>
          <a:p>
            <a:pPr marL="0" marR="0" lvl="0" indent="0" algn="l" rtl="0">
              <a:spcBef>
                <a:spcPts val="0"/>
              </a:spcBef>
              <a:buSzPct val="25000"/>
              <a:buNone/>
            </a:pPr>
            <a:endParaRPr sz="1200" b="1">
              <a:solidFill>
                <a:schemeClr val="dk1"/>
              </a:solidFill>
              <a:latin typeface="Sintony"/>
              <a:ea typeface="Sintony"/>
              <a:cs typeface="Sintony"/>
              <a:sym typeface="Sintony"/>
            </a:endParaRPr>
          </a:p>
          <a:p>
            <a:pPr marL="0" marR="0" lvl="0" indent="0" algn="just" rtl="0">
              <a:spcBef>
                <a:spcPts val="0"/>
              </a:spcBef>
              <a:buSzPct val="25000"/>
              <a:buNone/>
            </a:pPr>
            <a:r>
              <a:rPr lang="fr-FR" sz="1200">
                <a:solidFill>
                  <a:schemeClr val="dk1"/>
                </a:solidFill>
                <a:latin typeface="Sintony"/>
                <a:ea typeface="Sintony"/>
                <a:cs typeface="Sintony"/>
                <a:sym typeface="Sintony"/>
              </a:rPr>
              <a:t>Notre engagement au Pacte Mondial des Nations Unies a un rôle central sur notre site internet.</a:t>
            </a:r>
          </a:p>
          <a:p>
            <a:pPr marL="0" marR="0" lvl="0" indent="0" algn="just" rtl="0">
              <a:spcBef>
                <a:spcPts val="0"/>
              </a:spcBef>
              <a:buSzPct val="25000"/>
              <a:buNone/>
            </a:pPr>
            <a:r>
              <a:rPr lang="fr-FR" sz="1200">
                <a:solidFill>
                  <a:schemeClr val="dk1"/>
                </a:solidFill>
                <a:latin typeface="Sintony"/>
                <a:ea typeface="Sintony"/>
                <a:cs typeface="Sintony"/>
                <a:sym typeface="Sintony"/>
              </a:rPr>
              <a:t>Notre </a:t>
            </a:r>
            <a:r>
              <a:rPr lang="fr-FR" sz="1200" i="1">
                <a:solidFill>
                  <a:schemeClr val="dk1"/>
                </a:solidFill>
                <a:latin typeface="Sintony"/>
                <a:ea typeface="Sintony"/>
                <a:cs typeface="Sintony"/>
                <a:sym typeface="Sintony"/>
              </a:rPr>
              <a:t>Communication on progress </a:t>
            </a:r>
            <a:r>
              <a:rPr lang="fr-FR" sz="1200">
                <a:solidFill>
                  <a:schemeClr val="dk1"/>
                </a:solidFill>
                <a:latin typeface="Sintony"/>
                <a:ea typeface="Sintony"/>
                <a:cs typeface="Sintony"/>
                <a:sym typeface="Sintony"/>
              </a:rPr>
              <a:t> est accessible à tous.</a:t>
            </a:r>
          </a:p>
          <a:p>
            <a:pPr marL="0" marR="0" lvl="0" indent="0" algn="l" rtl="0">
              <a:spcBef>
                <a:spcPts val="0"/>
              </a:spcBef>
              <a:buSzPct val="25000"/>
              <a:buNone/>
            </a:pPr>
            <a:endParaRPr sz="1400">
              <a:solidFill>
                <a:srgbClr val="000000"/>
              </a:solidFill>
              <a:latin typeface="Calibri"/>
              <a:ea typeface="Calibri"/>
              <a:cs typeface="Calibri"/>
              <a:sym typeface="Calibri"/>
            </a:endParaRPr>
          </a:p>
        </p:txBody>
      </p:sp>
      <p:sp>
        <p:nvSpPr>
          <p:cNvPr id="233" name="Shape 233"/>
          <p:cNvSpPr/>
          <p:nvPr/>
        </p:nvSpPr>
        <p:spPr>
          <a:xfrm>
            <a:off x="733510" y="4756422"/>
            <a:ext cx="5854415" cy="106732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b="1" dirty="0">
                <a:solidFill>
                  <a:schemeClr val="dk1"/>
                </a:solidFill>
                <a:latin typeface="Sintony"/>
                <a:ea typeface="Sintony"/>
                <a:cs typeface="Sintony"/>
                <a:sym typeface="Sintony"/>
              </a:rPr>
              <a:t>Réseaux Sociaux</a:t>
            </a:r>
          </a:p>
          <a:p>
            <a:pPr marL="0" marR="0" lvl="0" indent="0" algn="l"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Nous communiquons sur tous les évènements internes et partageons nos engagements  en matière de développement durable par le biais de notre page </a:t>
            </a:r>
            <a:r>
              <a:rPr lang="fr-FR" sz="1200" dirty="0" err="1">
                <a:solidFill>
                  <a:schemeClr val="dk1"/>
                </a:solidFill>
                <a:latin typeface="Sintony"/>
                <a:ea typeface="Sintony"/>
                <a:cs typeface="Sintony"/>
                <a:sym typeface="Sintony"/>
              </a:rPr>
              <a:t>Linked</a:t>
            </a:r>
            <a:r>
              <a:rPr lang="fr-FR" sz="1200" dirty="0">
                <a:solidFill>
                  <a:schemeClr val="dk1"/>
                </a:solidFill>
                <a:latin typeface="Sintony"/>
                <a:ea typeface="Sintony"/>
                <a:cs typeface="Sintony"/>
                <a:sym typeface="Sintony"/>
              </a:rPr>
              <a:t> In,  de notre page Facebook et de notre compte Twitter.</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sp>
        <p:nvSpPr>
          <p:cNvPr id="234" name="Shape 234"/>
          <p:cNvSpPr/>
          <p:nvPr/>
        </p:nvSpPr>
        <p:spPr>
          <a:xfrm>
            <a:off x="600622" y="1015334"/>
            <a:ext cx="6048740" cy="56999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3/ Nous communiquons sur notre engagement en interne et à l’externe</a:t>
            </a:r>
          </a:p>
        </p:txBody>
      </p:sp>
      <p:sp>
        <p:nvSpPr>
          <p:cNvPr id="235" name="Shape 235"/>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236" name="Shape 236"/>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02 Gouvernance – </a:t>
            </a:r>
            <a:r>
              <a:rPr lang="fr-FR" sz="1800" b="1">
                <a:solidFill>
                  <a:srgbClr val="009999"/>
                </a:solidFill>
                <a:latin typeface="Sintony"/>
                <a:ea typeface="Sintony"/>
                <a:cs typeface="Sintony"/>
                <a:sym typeface="Sintony"/>
              </a:rPr>
              <a:t>Se donner les moyens</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237" name="Shape 237"/>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238" name="Shape 238"/>
          <p:cNvPicPr preferRelativeResize="0"/>
          <p:nvPr/>
        </p:nvPicPr>
        <p:blipFill rotWithShape="1">
          <a:blip r:embed="rId4">
            <a:alphaModFix/>
          </a:blip>
          <a:srcRect/>
          <a:stretch/>
        </p:blipFill>
        <p:spPr>
          <a:xfrm>
            <a:off x="1821459" y="6235636"/>
            <a:ext cx="3420908" cy="3763430"/>
          </a:xfrm>
          <a:prstGeom prst="rect">
            <a:avLst/>
          </a:prstGeom>
          <a:noFill/>
          <a:ln>
            <a:noFill/>
          </a:ln>
        </p:spPr>
      </p:pic>
      <p:pic>
        <p:nvPicPr>
          <p:cNvPr id="2" name="Image 1">
            <a:extLst>
              <a:ext uri="{FF2B5EF4-FFF2-40B4-BE49-F238E27FC236}">
                <a16:creationId xmlns:a16="http://schemas.microsoft.com/office/drawing/2014/main" id="{9EA75B4C-9F6C-41F5-A0B7-C047B86669FF}"/>
              </a:ext>
            </a:extLst>
          </p:cNvPr>
          <p:cNvPicPr>
            <a:picLocks noChangeAspect="1"/>
          </p:cNvPicPr>
          <p:nvPr/>
        </p:nvPicPr>
        <p:blipFill>
          <a:blip r:embed="rId5"/>
          <a:stretch>
            <a:fillRect/>
          </a:stretch>
        </p:blipFill>
        <p:spPr>
          <a:xfrm>
            <a:off x="3019510" y="1965935"/>
            <a:ext cx="3780632" cy="240987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descr="O:\Finance\RSE\Logos\logo Margoconseil Feuille.jpg"/>
          <p:cNvPicPr preferRelativeResize="0"/>
          <p:nvPr/>
        </p:nvPicPr>
        <p:blipFill rotWithShape="1">
          <a:blip r:embed="rId4">
            <a:alphaModFix/>
          </a:blip>
          <a:srcRect/>
          <a:stretch/>
        </p:blipFill>
        <p:spPr>
          <a:xfrm rot="-5400000">
            <a:off x="7040396" y="9997507"/>
            <a:ext cx="516172" cy="181452"/>
          </a:xfrm>
          <a:prstGeom prst="rect">
            <a:avLst/>
          </a:prstGeom>
          <a:noFill/>
          <a:ln>
            <a:noFill/>
          </a:ln>
        </p:spPr>
      </p:pic>
      <p:sp>
        <p:nvSpPr>
          <p:cNvPr id="245" name="Shape 245"/>
          <p:cNvSpPr txBox="1"/>
          <p:nvPr/>
        </p:nvSpPr>
        <p:spPr>
          <a:xfrm rot="-5400000">
            <a:off x="4814190" y="790485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rgbClr val="000000"/>
                </a:solidFill>
                <a:latin typeface="Calibri"/>
                <a:ea typeface="Calibri"/>
                <a:cs typeface="Calibri"/>
                <a:sym typeface="Calibri"/>
              </a:rPr>
              <a:t>                          Pour le respect de l’environnement merci de ne pas imprimer ce document</a:t>
            </a:r>
          </a:p>
        </p:txBody>
      </p:sp>
      <p:sp>
        <p:nvSpPr>
          <p:cNvPr id="246" name="Shape 246"/>
          <p:cNvSpPr/>
          <p:nvPr/>
        </p:nvSpPr>
        <p:spPr>
          <a:xfrm>
            <a:off x="3108667" y="5629246"/>
            <a:ext cx="2304256" cy="439984"/>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47" name="Shape 247"/>
          <p:cNvSpPr/>
          <p:nvPr/>
        </p:nvSpPr>
        <p:spPr>
          <a:xfrm>
            <a:off x="526544" y="1930631"/>
            <a:ext cx="5957557" cy="2484823"/>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En juin 2018, nous avons choisi de faire évaluer nos actions par la Société </a:t>
            </a:r>
            <a:r>
              <a:rPr lang="fr-FR" sz="1200" dirty="0" err="1">
                <a:solidFill>
                  <a:schemeClr val="dk1"/>
                </a:solidFill>
                <a:latin typeface="Sintony"/>
                <a:ea typeface="Sintony"/>
                <a:cs typeface="Sintony"/>
                <a:sym typeface="Sintony"/>
              </a:rPr>
              <a:t>Ecovadis</a:t>
            </a:r>
            <a:r>
              <a:rPr lang="fr-FR" sz="1200" dirty="0">
                <a:solidFill>
                  <a:schemeClr val="dk1"/>
                </a:solidFill>
                <a:latin typeface="Sintony"/>
                <a:ea typeface="Sintony"/>
                <a:cs typeface="Sintony"/>
                <a:sym typeface="Sintony"/>
              </a:rPr>
              <a:t>. Cette évaluation nous permet de connaître nos axes de progression et de construire ainsi une politique de développement durable pertinente et cohérente.</a:t>
            </a: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Commentaire global </a:t>
            </a:r>
            <a:r>
              <a:rPr lang="fr-FR" sz="1200" b="1" dirty="0" err="1">
                <a:solidFill>
                  <a:schemeClr val="dk1"/>
                </a:solidFill>
                <a:latin typeface="Sintony"/>
                <a:ea typeface="Sintony"/>
                <a:cs typeface="Sintony"/>
                <a:sym typeface="Sintony"/>
              </a:rPr>
              <a:t>Ecovadis</a:t>
            </a:r>
            <a:endParaRPr lang="fr-FR" sz="1200" b="1" dirty="0">
              <a:solidFill>
                <a:schemeClr val="dk1"/>
              </a:solidFill>
              <a:latin typeface="Sintony"/>
              <a:ea typeface="Sintony"/>
              <a:cs typeface="Sintony"/>
              <a:sym typeface="Sintony"/>
            </a:endParaRPr>
          </a:p>
          <a:p>
            <a:pPr marL="0" marR="0" lvl="0" indent="0" algn="just" rtl="0">
              <a:spcBef>
                <a:spcPts val="0"/>
              </a:spcBef>
              <a:buSzPct val="25000"/>
              <a:buNone/>
            </a:pPr>
            <a:br>
              <a:rPr lang="fr-FR" sz="1200" dirty="0">
                <a:solidFill>
                  <a:schemeClr val="dk1"/>
                </a:solidFill>
                <a:latin typeface="Sintony"/>
                <a:ea typeface="Sintony"/>
                <a:cs typeface="Sintony"/>
                <a:sym typeface="Sintony"/>
              </a:rPr>
            </a:br>
            <a:r>
              <a:rPr lang="fr-FR" sz="1200" dirty="0">
                <a:solidFill>
                  <a:schemeClr val="dk1"/>
                </a:solidFill>
                <a:latin typeface="Sintony"/>
                <a:ea typeface="Sintony"/>
                <a:cs typeface="Sintony"/>
                <a:sym typeface="Sintony"/>
              </a:rPr>
              <a:t>Depuis la dernière évaluation en 2016, le score global a augmenté grâce à la mise en place de mesures supplémentaires.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L'entreprise démontre la mise en place d'un système de management complet sur les enjeux de ressources humaines.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sp>
        <p:nvSpPr>
          <p:cNvPr id="248" name="Shape 248"/>
          <p:cNvSpPr/>
          <p:nvPr/>
        </p:nvSpPr>
        <p:spPr>
          <a:xfrm>
            <a:off x="590501" y="1026343"/>
            <a:ext cx="5935733" cy="56999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4/ Nous nous faisons auditer annuellement par la société Ecovadis</a:t>
            </a:r>
          </a:p>
        </p:txBody>
      </p:sp>
      <p:sp>
        <p:nvSpPr>
          <p:cNvPr id="249" name="Shape 249"/>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250" name="Shape 250"/>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02 Gouvernance –</a:t>
            </a:r>
            <a:r>
              <a:rPr lang="fr-FR" sz="1800" b="1">
                <a:solidFill>
                  <a:srgbClr val="009999"/>
                </a:solidFill>
                <a:latin typeface="Sintony"/>
                <a:ea typeface="Sintony"/>
                <a:cs typeface="Sintony"/>
                <a:sym typeface="Sintony"/>
              </a:rPr>
              <a:t> Se donner les moyens</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251" name="Shape 251"/>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graphicFrame>
        <p:nvGraphicFramePr>
          <p:cNvPr id="2" name="Objet 1">
            <a:extLst>
              <a:ext uri="{FF2B5EF4-FFF2-40B4-BE49-F238E27FC236}">
                <a16:creationId xmlns:a16="http://schemas.microsoft.com/office/drawing/2014/main" id="{51FDE190-E19A-42F0-8ADC-C84E577C3830}"/>
              </a:ext>
            </a:extLst>
          </p:cNvPr>
          <p:cNvGraphicFramePr>
            <a:graphicFrameLocks noChangeAspect="1"/>
          </p:cNvGraphicFramePr>
          <p:nvPr>
            <p:extLst>
              <p:ext uri="{D42A27DB-BD31-4B8C-83A1-F6EECF244321}">
                <p14:modId xmlns:p14="http://schemas.microsoft.com/office/powerpoint/2010/main" val="4128978827"/>
              </p:ext>
            </p:extLst>
          </p:nvPr>
        </p:nvGraphicFramePr>
        <p:xfrm>
          <a:off x="671634" y="4752744"/>
          <a:ext cx="2833688" cy="4010025"/>
        </p:xfrm>
        <a:graphic>
          <a:graphicData uri="http://schemas.openxmlformats.org/presentationml/2006/ole">
            <mc:AlternateContent xmlns:mc="http://schemas.openxmlformats.org/markup-compatibility/2006">
              <mc:Choice xmlns:v="urn:schemas-microsoft-com:vml" Requires="v">
                <p:oleObj spid="_x0000_s1027" name="Acrobat Document" r:id="rId5" imgW="2833567" imgH="4009988" progId="AcroExch.Document.DC">
                  <p:embed/>
                </p:oleObj>
              </mc:Choice>
              <mc:Fallback>
                <p:oleObj name="Acrobat Document" r:id="rId5" imgW="2833567" imgH="4009988" progId="AcroExch.Document.DC">
                  <p:embed/>
                  <p:pic>
                    <p:nvPicPr>
                      <p:cNvPr id="0" name=""/>
                      <p:cNvPicPr/>
                      <p:nvPr/>
                    </p:nvPicPr>
                    <p:blipFill>
                      <a:blip r:embed="rId6"/>
                      <a:stretch>
                        <a:fillRect/>
                      </a:stretch>
                    </p:blipFill>
                    <p:spPr>
                      <a:xfrm>
                        <a:off x="671634" y="4752744"/>
                        <a:ext cx="2833688" cy="4010025"/>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5AB616F8-4C44-462E-86F5-0B6D673714E1}"/>
              </a:ext>
            </a:extLst>
          </p:cNvPr>
          <p:cNvSpPr txBox="1"/>
          <p:nvPr/>
        </p:nvSpPr>
        <p:spPr>
          <a:xfrm>
            <a:off x="3915052" y="4752744"/>
            <a:ext cx="2657354" cy="3262432"/>
          </a:xfrm>
          <a:prstGeom prst="rect">
            <a:avLst/>
          </a:prstGeom>
          <a:noFill/>
        </p:spPr>
        <p:txBody>
          <a:bodyPr wrap="square" rtlCol="0">
            <a:spAutoFit/>
          </a:bodyPr>
          <a:lstStyle/>
          <a:p>
            <a:pPr lvl="0" algn="just">
              <a:buSzPct val="25000"/>
            </a:pPr>
            <a:r>
              <a:rPr lang="fr-FR" sz="1200" dirty="0">
                <a:solidFill>
                  <a:schemeClr val="dk1"/>
                </a:solidFill>
                <a:latin typeface="Sintony"/>
                <a:sym typeface="Sintony"/>
              </a:rPr>
              <a:t>Au-delà des résultats bruts, cette évaluation nous a donné un rapport précis sur le bien fondé de notre politique ainsi que sur nos axes de  progression en matière de responsabilité sociale et environnementale.</a:t>
            </a:r>
          </a:p>
          <a:p>
            <a:pPr lvl="0" algn="just">
              <a:buSzPct val="25000"/>
            </a:pPr>
            <a:endParaRPr lang="fr-FR" sz="1200" dirty="0">
              <a:solidFill>
                <a:schemeClr val="dk1"/>
              </a:solidFill>
              <a:latin typeface="Sintony"/>
              <a:sym typeface="Sintony"/>
            </a:endParaRPr>
          </a:p>
          <a:p>
            <a:pPr lvl="0" algn="just">
              <a:buSzPct val="25000"/>
            </a:pPr>
            <a:r>
              <a:rPr lang="fr-FR" sz="1200" dirty="0">
                <a:solidFill>
                  <a:schemeClr val="dk1"/>
                </a:solidFill>
                <a:latin typeface="Sintony"/>
                <a:sym typeface="Sintony"/>
              </a:rPr>
              <a:t>Ce rapport nous a guidé tout au long de l’année et nous avons notamment ainsi pu progresser sur plusieurs sujets comme une meilleure communication de nos engagements et  sur une utilisation d’indicateurs plus pertinents. </a:t>
            </a:r>
          </a:p>
          <a:p>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Shape 258" descr="O:\Finance\RSE\Logos\logo Margoconseil Feuille.jpg"/>
          <p:cNvPicPr preferRelativeResize="0"/>
          <p:nvPr/>
        </p:nvPicPr>
        <p:blipFill rotWithShape="1">
          <a:blip r:embed="rId3">
            <a:alphaModFix/>
          </a:blip>
          <a:srcRect/>
          <a:stretch/>
        </p:blipFill>
        <p:spPr>
          <a:xfrm rot="-5400000">
            <a:off x="7040396" y="9997507"/>
            <a:ext cx="516172" cy="181452"/>
          </a:xfrm>
          <a:prstGeom prst="rect">
            <a:avLst/>
          </a:prstGeom>
          <a:noFill/>
          <a:ln>
            <a:noFill/>
          </a:ln>
        </p:spPr>
      </p:pic>
      <p:sp>
        <p:nvSpPr>
          <p:cNvPr id="259" name="Shape 259"/>
          <p:cNvSpPr txBox="1"/>
          <p:nvPr/>
        </p:nvSpPr>
        <p:spPr>
          <a:xfrm rot="-5400000">
            <a:off x="4814190" y="790485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rgbClr val="000000"/>
                </a:solidFill>
                <a:latin typeface="Calibri"/>
                <a:ea typeface="Calibri"/>
                <a:cs typeface="Calibri"/>
                <a:sym typeface="Calibri"/>
              </a:rPr>
              <a:t>                          Pour le respect de l’environnement merci de ne pas imprimer ce document</a:t>
            </a:r>
          </a:p>
        </p:txBody>
      </p:sp>
      <p:sp>
        <p:nvSpPr>
          <p:cNvPr id="260" name="Shape 260"/>
          <p:cNvSpPr/>
          <p:nvPr/>
        </p:nvSpPr>
        <p:spPr>
          <a:xfrm>
            <a:off x="684287" y="2050252"/>
            <a:ext cx="6015124" cy="2862322"/>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b="1" dirty="0">
                <a:solidFill>
                  <a:schemeClr val="dk1"/>
                </a:solidFill>
                <a:latin typeface="Sintony"/>
                <a:ea typeface="Sintony"/>
                <a:cs typeface="Sintony"/>
                <a:sym typeface="Sintony"/>
              </a:rPr>
              <a:t>En 2018, Margo</a:t>
            </a:r>
            <a:r>
              <a:rPr lang="fr-FR" sz="1200" dirty="0">
                <a:solidFill>
                  <a:schemeClr val="dk1"/>
                </a:solidFill>
                <a:latin typeface="Sintony"/>
                <a:ea typeface="Sintony"/>
                <a:cs typeface="Sintony"/>
                <a:sym typeface="Sintony"/>
              </a:rPr>
              <a:t> a reçu une récompense pour la mise en œuvre de sa politique RSE.</a:t>
            </a:r>
          </a:p>
          <a:p>
            <a:pPr marL="0" marR="0" lvl="0" indent="0" algn="just" rtl="0">
              <a:spcBef>
                <a:spcPts val="0"/>
              </a:spcBef>
              <a:buSzPct val="25000"/>
              <a:buNone/>
            </a:pPr>
            <a:br>
              <a:rPr lang="fr-FR" sz="1200" dirty="0">
                <a:solidFill>
                  <a:schemeClr val="dk1"/>
                </a:solidFill>
                <a:latin typeface="Sintony"/>
                <a:ea typeface="Sintony"/>
                <a:cs typeface="Sintony"/>
                <a:sym typeface="Sintony"/>
              </a:rPr>
            </a:br>
            <a:r>
              <a:rPr lang="fr-FR" sz="1200" dirty="0">
                <a:solidFill>
                  <a:schemeClr val="dk1"/>
                </a:solidFill>
                <a:latin typeface="Sintony"/>
                <a:ea typeface="Sintony"/>
                <a:cs typeface="Sintony"/>
                <a:sym typeface="Sintony"/>
              </a:rPr>
              <a:t>Après une évaluation des pratiques environnementales et sociales basée sur 21 indicateurs RSE, </a:t>
            </a:r>
            <a:r>
              <a:rPr lang="fr-FR" sz="1200" dirty="0" err="1">
                <a:solidFill>
                  <a:schemeClr val="dk1"/>
                </a:solidFill>
                <a:latin typeface="Sintony"/>
                <a:ea typeface="Sintony"/>
                <a:cs typeface="Sintony"/>
                <a:sym typeface="Sintony"/>
              </a:rPr>
              <a:t>Ecovadis</a:t>
            </a:r>
            <a:r>
              <a:rPr lang="fr-FR" sz="1200" dirty="0">
                <a:solidFill>
                  <a:schemeClr val="dk1"/>
                </a:solidFill>
                <a:latin typeface="Sintony"/>
                <a:ea typeface="Sintony"/>
                <a:cs typeface="Sintony"/>
                <a:sym typeface="Sintony"/>
              </a:rPr>
              <a:t> a remis une certification GOLD à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a:t>
            </a:r>
          </a:p>
          <a:p>
            <a:pPr marL="0" marR="0" lvl="0" indent="0" algn="just" rtl="0">
              <a:spcBef>
                <a:spcPts val="0"/>
              </a:spcBef>
              <a:buSzPct val="25000"/>
              <a:buNone/>
            </a:pPr>
            <a:br>
              <a:rPr lang="fr-FR" sz="1200" dirty="0">
                <a:solidFill>
                  <a:schemeClr val="dk1"/>
                </a:solidFill>
                <a:latin typeface="Sintony"/>
                <a:ea typeface="Sintony"/>
                <a:cs typeface="Sintony"/>
                <a:sym typeface="Sintony"/>
              </a:rPr>
            </a:br>
            <a:r>
              <a:rPr lang="fr-FR" sz="1200" dirty="0">
                <a:solidFill>
                  <a:schemeClr val="dk1"/>
                </a:solidFill>
                <a:latin typeface="Sintony"/>
                <a:ea typeface="Sintony"/>
                <a:cs typeface="Sintony"/>
                <a:sym typeface="Sintony"/>
              </a:rPr>
              <a:t>Grâce notamment à une politique d’Achats Responsables et Sociétale,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se situe dans le TOP 10 % des fournisseurs évalués par </a:t>
            </a:r>
            <a:r>
              <a:rPr lang="fr-FR" sz="1200" dirty="0" err="1">
                <a:solidFill>
                  <a:schemeClr val="dk1"/>
                </a:solidFill>
                <a:latin typeface="Sintony"/>
                <a:ea typeface="Sintony"/>
                <a:cs typeface="Sintony"/>
                <a:sym typeface="Sintony"/>
              </a:rPr>
              <a:t>Ecovadis</a:t>
            </a:r>
            <a:r>
              <a:rPr lang="fr-FR" sz="1200" dirty="0">
                <a:solidFill>
                  <a:schemeClr val="dk1"/>
                </a:solidFill>
                <a:latin typeface="Sintony"/>
                <a:ea typeface="Sintony"/>
                <a:cs typeface="Sintony"/>
                <a:sym typeface="Sintony"/>
              </a:rPr>
              <a:t> toutes catégories confondues.</a:t>
            </a:r>
          </a:p>
          <a:p>
            <a:pPr marL="0" marR="0" lvl="0" indent="0" algn="just" rtl="0">
              <a:spcBef>
                <a:spcPts val="0"/>
              </a:spcBef>
              <a:buSzPct val="25000"/>
              <a:buNone/>
            </a:pPr>
            <a:br>
              <a:rPr lang="fr-FR" sz="1200" dirty="0">
                <a:solidFill>
                  <a:schemeClr val="dk1"/>
                </a:solidFill>
                <a:latin typeface="Sintony"/>
                <a:ea typeface="Sintony"/>
                <a:cs typeface="Sintony"/>
                <a:sym typeface="Sintony"/>
              </a:rPr>
            </a:b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est particulièrement fière de faire partie des 4 % des fournisseurs les plus impliqués et proactifs dans son secteur d'activité sur leurs pratiques sociales : respect du droit du travail, gestion de carrière et formation.</a:t>
            </a:r>
          </a:p>
        </p:txBody>
      </p:sp>
      <p:sp>
        <p:nvSpPr>
          <p:cNvPr id="261" name="Shape 261"/>
          <p:cNvSpPr/>
          <p:nvPr/>
        </p:nvSpPr>
        <p:spPr>
          <a:xfrm>
            <a:off x="590501" y="1026343"/>
            <a:ext cx="6108910" cy="569991"/>
          </a:xfrm>
          <a:prstGeom prst="wedgeRectCallout">
            <a:avLst>
              <a:gd name="adj1" fmla="val -20833"/>
              <a:gd name="adj2" fmla="val 62500"/>
            </a:avLst>
          </a:prstGeom>
          <a:solidFill>
            <a:srgbClr val="FFC000"/>
          </a:solidFill>
          <a:ln>
            <a:noFill/>
          </a:ln>
        </p:spPr>
        <p:txBody>
          <a:bodyPr wrap="square" lIns="91425" tIns="45700" rIns="91425" bIns="45700" anchor="ctr" anchorCtr="0">
            <a:noAutofit/>
          </a:bodyPr>
          <a:lstStyle/>
          <a:p>
            <a:pPr marL="0" marR="0" lvl="0" indent="0" algn="ctr" rtl="0">
              <a:spcBef>
                <a:spcPts val="0"/>
              </a:spcBef>
              <a:buSzPct val="25000"/>
              <a:buNone/>
            </a:pPr>
            <a:r>
              <a:rPr lang="fr-FR" sz="1400" b="1" dirty="0">
                <a:solidFill>
                  <a:schemeClr val="lt1"/>
                </a:solidFill>
                <a:latin typeface="Sintony"/>
                <a:ea typeface="Sintony"/>
                <a:cs typeface="Sintony"/>
                <a:sym typeface="Sintony"/>
              </a:rPr>
              <a:t>Obtention d’une certification GOLD en 2018</a:t>
            </a:r>
          </a:p>
        </p:txBody>
      </p:sp>
      <p:sp>
        <p:nvSpPr>
          <p:cNvPr id="262" name="Shape 262"/>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263" name="Shape 263"/>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02 Gouvernance – </a:t>
            </a:r>
            <a:r>
              <a:rPr lang="fr-FR" sz="1800" b="1">
                <a:solidFill>
                  <a:srgbClr val="009999"/>
                </a:solidFill>
                <a:latin typeface="Sintony"/>
                <a:ea typeface="Sintony"/>
                <a:cs typeface="Sintony"/>
                <a:sym typeface="Sintony"/>
              </a:rPr>
              <a:t>Se donner les moyens</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264" name="Shape 264"/>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3" name="Image 2">
            <a:extLst>
              <a:ext uri="{FF2B5EF4-FFF2-40B4-BE49-F238E27FC236}">
                <a16:creationId xmlns:a16="http://schemas.microsoft.com/office/drawing/2014/main" id="{164B8808-3AA2-491E-970F-1E23268CFF71}"/>
              </a:ext>
            </a:extLst>
          </p:cNvPr>
          <p:cNvPicPr>
            <a:picLocks noChangeAspect="1"/>
          </p:cNvPicPr>
          <p:nvPr/>
        </p:nvPicPr>
        <p:blipFill>
          <a:blip r:embed="rId4"/>
          <a:stretch>
            <a:fillRect/>
          </a:stretch>
        </p:blipFill>
        <p:spPr>
          <a:xfrm>
            <a:off x="1753133" y="5127874"/>
            <a:ext cx="3921080" cy="39210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p:nvPr/>
        </p:nvSpPr>
        <p:spPr>
          <a:xfrm rot="-5400000">
            <a:off x="2997597" y="6129734"/>
            <a:ext cx="3402484" cy="5724848"/>
          </a:xfrm>
          <a:prstGeom prst="rtTriangle">
            <a:avLst/>
          </a:prstGeom>
          <a:solidFill>
            <a:schemeClr val="lt1"/>
          </a:solidFill>
          <a:ln>
            <a:noFill/>
          </a:ln>
        </p:spPr>
        <p:txBody>
          <a:bodyPr wrap="square" lIns="91425" tIns="45700" rIns="91425" bIns="45700" anchor="ctr" anchorCtr="0">
            <a:noAutofit/>
          </a:bodyPr>
          <a:lstStyle/>
          <a:p>
            <a:pPr marL="0" marR="0" lvl="0" indent="0" algn="ctr" rtl="0">
              <a:spcBef>
                <a:spcPts val="0"/>
              </a:spcBef>
              <a:buSzPct val="25000"/>
              <a:buNone/>
            </a:pPr>
            <a:endParaRPr sz="2100">
              <a:solidFill>
                <a:schemeClr val="lt1"/>
              </a:solidFill>
              <a:latin typeface="Calibri"/>
              <a:ea typeface="Calibri"/>
              <a:cs typeface="Calibri"/>
              <a:sym typeface="Calibri"/>
            </a:endParaRPr>
          </a:p>
        </p:txBody>
      </p:sp>
      <p:sp>
        <p:nvSpPr>
          <p:cNvPr id="272" name="Shape 272"/>
          <p:cNvSpPr txBox="1"/>
          <p:nvPr/>
        </p:nvSpPr>
        <p:spPr>
          <a:xfrm>
            <a:off x="144226" y="7053588"/>
            <a:ext cx="7272808" cy="474656"/>
          </a:xfrm>
          <a:prstGeom prst="rect">
            <a:avLst/>
          </a:prstGeom>
          <a:noFill/>
          <a:ln>
            <a:noFill/>
          </a:ln>
        </p:spPr>
        <p:txBody>
          <a:bodyPr wrap="square" lIns="104300" tIns="52150" rIns="104300" bIns="52150" anchor="t" anchorCtr="0">
            <a:noAutofit/>
          </a:bodyPr>
          <a:lstStyle/>
          <a:p>
            <a:pPr marL="0" marR="0" lvl="0" indent="0" algn="ctr" rtl="0">
              <a:spcBef>
                <a:spcPts val="0"/>
              </a:spcBef>
              <a:buSzPct val="25000"/>
              <a:buNone/>
            </a:pPr>
            <a:r>
              <a:rPr lang="fr-FR" sz="2400">
                <a:solidFill>
                  <a:srgbClr val="000000"/>
                </a:solidFill>
                <a:latin typeface="Sintony"/>
                <a:ea typeface="Sintony"/>
                <a:cs typeface="Sintony"/>
                <a:sym typeface="Sintony"/>
              </a:rPr>
              <a:t>Notre responsabilité environnementale</a:t>
            </a:r>
          </a:p>
        </p:txBody>
      </p:sp>
      <p:pic>
        <p:nvPicPr>
          <p:cNvPr id="273" name="Shape 273"/>
          <p:cNvPicPr preferRelativeResize="0"/>
          <p:nvPr/>
        </p:nvPicPr>
        <p:blipFill rotWithShape="1">
          <a:blip r:embed="rId3">
            <a:alphaModFix/>
          </a:blip>
          <a:srcRect/>
          <a:stretch/>
        </p:blipFill>
        <p:spPr>
          <a:xfrm>
            <a:off x="2772519" y="7866980"/>
            <a:ext cx="1704921" cy="2015283"/>
          </a:xfrm>
          <a:prstGeom prst="rect">
            <a:avLst/>
          </a:prstGeom>
          <a:noFill/>
          <a:ln>
            <a:noFill/>
          </a:ln>
        </p:spPr>
      </p:pic>
      <p:pic>
        <p:nvPicPr>
          <p:cNvPr id="274" name="Shape 274"/>
          <p:cNvPicPr preferRelativeResize="0"/>
          <p:nvPr/>
        </p:nvPicPr>
        <p:blipFill rotWithShape="1">
          <a:blip r:embed="rId4">
            <a:alphaModFix/>
          </a:blip>
          <a:srcRect/>
          <a:stretch/>
        </p:blipFill>
        <p:spPr>
          <a:xfrm>
            <a:off x="-1" y="0"/>
            <a:ext cx="7450049" cy="64877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p:nvPr/>
        </p:nvSpPr>
        <p:spPr>
          <a:xfrm>
            <a:off x="940619" y="6244706"/>
            <a:ext cx="5432300" cy="2321316"/>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200">
                <a:solidFill>
                  <a:schemeClr val="dk1"/>
                </a:solidFill>
                <a:latin typeface="Sintony"/>
                <a:ea typeface="Sintony"/>
                <a:cs typeface="Sintony"/>
                <a:sym typeface="Sintony"/>
              </a:rPr>
              <a:t>«</a:t>
            </a:r>
            <a:r>
              <a:rPr lang="fr-FR" sz="1200" i="1">
                <a:solidFill>
                  <a:schemeClr val="dk1"/>
                </a:solidFill>
                <a:latin typeface="Sintony"/>
                <a:ea typeface="Sintony"/>
                <a:cs typeface="Sintony"/>
                <a:sym typeface="Sintony"/>
              </a:rPr>
              <a:t> </a:t>
            </a:r>
            <a:r>
              <a:rPr lang="fr-FR" sz="1200" b="1">
                <a:solidFill>
                  <a:schemeClr val="dk1"/>
                </a:solidFill>
                <a:latin typeface="Sintony"/>
                <a:ea typeface="Sintony"/>
                <a:cs typeface="Sintony"/>
                <a:sym typeface="Sintony"/>
              </a:rPr>
              <a:t>Margo</a:t>
            </a:r>
            <a:r>
              <a:rPr lang="fr-FR" sz="1200">
                <a:solidFill>
                  <a:schemeClr val="dk1"/>
                </a:solidFill>
                <a:latin typeface="Sintony"/>
                <a:ea typeface="Sintony"/>
                <a:cs typeface="Sintony"/>
                <a:sym typeface="Sintony"/>
              </a:rPr>
              <a:t>conseil a mis en œuvre toutes ses compétences pour améliorer continuellement la performance environnementale de ses activités. </a:t>
            </a: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r>
              <a:rPr lang="fr-FR" sz="1200">
                <a:solidFill>
                  <a:schemeClr val="dk1"/>
                </a:solidFill>
                <a:latin typeface="Sintony"/>
                <a:ea typeface="Sintony"/>
                <a:cs typeface="Sintony"/>
                <a:sym typeface="Sintony"/>
              </a:rPr>
              <a:t>En 2012, un grand nombre de principes ont émergé, ainsi qu’une réflexion globale sur l’amélioration de nos pratiques déjà en place. L’objectif a été d’augmenter la prise en compte des critères environnementaux dans tous nos gestes du quotidien : nous avons systématiquement sensibilisé nos collaborateurs sur le sujet par le biais de communications écrites régulières. </a:t>
            </a:r>
          </a:p>
          <a:p>
            <a:pPr marL="0" marR="0" lvl="0" indent="0" algn="just" rtl="0">
              <a:spcBef>
                <a:spcPts val="0"/>
              </a:spcBef>
              <a:buSzPct val="25000"/>
              <a:buNone/>
            </a:pPr>
            <a:endParaRPr sz="1200" i="1">
              <a:solidFill>
                <a:schemeClr val="dk1"/>
              </a:solidFill>
              <a:latin typeface="Calibri"/>
              <a:ea typeface="Calibri"/>
              <a:cs typeface="Calibri"/>
              <a:sym typeface="Calibri"/>
            </a:endParaRPr>
          </a:p>
          <a:p>
            <a:pPr marL="0" marR="0" lvl="0" indent="0" algn="just" rtl="0">
              <a:spcBef>
                <a:spcPts val="0"/>
              </a:spcBef>
              <a:buSzPct val="25000"/>
              <a:buNone/>
            </a:pPr>
            <a:endParaRPr sz="1200">
              <a:solidFill>
                <a:schemeClr val="dk1"/>
              </a:solidFill>
              <a:latin typeface="Calibri"/>
              <a:ea typeface="Calibri"/>
              <a:cs typeface="Calibri"/>
              <a:sym typeface="Calibri"/>
            </a:endParaRPr>
          </a:p>
        </p:txBody>
      </p:sp>
      <p:pic>
        <p:nvPicPr>
          <p:cNvPr id="281" name="Shape 281" descr="O:\Finance\RSE\Logos\logo Margoconseil Feuille.jpg"/>
          <p:cNvPicPr preferRelativeResize="0"/>
          <p:nvPr/>
        </p:nvPicPr>
        <p:blipFill rotWithShape="1">
          <a:blip r:embed="rId3">
            <a:alphaModFix/>
          </a:blip>
          <a:srcRect/>
          <a:stretch/>
        </p:blipFill>
        <p:spPr>
          <a:xfrm rot="-5400000">
            <a:off x="7116744" y="9876401"/>
            <a:ext cx="526730" cy="181452"/>
          </a:xfrm>
          <a:prstGeom prst="rect">
            <a:avLst/>
          </a:prstGeom>
          <a:noFill/>
          <a:ln>
            <a:noFill/>
          </a:ln>
        </p:spPr>
      </p:pic>
      <p:sp>
        <p:nvSpPr>
          <p:cNvPr id="282" name="Shape 282"/>
          <p:cNvSpPr txBox="1"/>
          <p:nvPr/>
        </p:nvSpPr>
        <p:spPr>
          <a:xfrm rot="-5400000">
            <a:off x="4812807" y="7652900"/>
            <a:ext cx="5134623"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283" name="Shape 283"/>
          <p:cNvSpPr/>
          <p:nvPr/>
        </p:nvSpPr>
        <p:spPr>
          <a:xfrm>
            <a:off x="203390" y="1951037"/>
            <a:ext cx="5956180" cy="1600438"/>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400" dirty="0">
                <a:solidFill>
                  <a:srgbClr val="00B050"/>
                </a:solidFill>
                <a:latin typeface="Sintony"/>
                <a:ea typeface="Sintony"/>
                <a:cs typeface="Sintony"/>
                <a:sym typeface="Sintony"/>
              </a:rPr>
              <a:t>03 Notre responsabilité environnementale</a:t>
            </a:r>
          </a:p>
          <a:p>
            <a:pPr marL="0" marR="0" lvl="0" indent="0" algn="l" rtl="0">
              <a:spcBef>
                <a:spcPts val="0"/>
              </a:spcBef>
              <a:buSzPct val="25000"/>
              <a:buNone/>
            </a:pPr>
            <a:r>
              <a:rPr lang="fr-FR" sz="1400" dirty="0">
                <a:solidFill>
                  <a:srgbClr val="00B050"/>
                </a:solidFill>
                <a:latin typeface="Sintony"/>
                <a:ea typeface="Sintony"/>
                <a:cs typeface="Sintony"/>
                <a:sym typeface="Sintony"/>
              </a:rPr>
              <a:t>	</a:t>
            </a:r>
            <a:r>
              <a:rPr lang="fr-FR" dirty="0">
                <a:solidFill>
                  <a:srgbClr val="00B050"/>
                </a:solidFill>
                <a:latin typeface="Sintony"/>
                <a:ea typeface="Sintony"/>
                <a:cs typeface="Sintony"/>
                <a:sym typeface="Sintony"/>
              </a:rPr>
              <a:t>Notre installation dans un </a:t>
            </a:r>
            <a:r>
              <a:rPr lang="fr-FR" sz="1400" dirty="0">
                <a:solidFill>
                  <a:srgbClr val="00B050"/>
                </a:solidFill>
                <a:latin typeface="Sintony"/>
                <a:ea typeface="Sintony"/>
                <a:cs typeface="Sintony"/>
                <a:sym typeface="Sintony"/>
              </a:rPr>
              <a:t>immeuble labellisé BBC</a:t>
            </a:r>
          </a:p>
          <a:p>
            <a:pPr marL="0" marR="0" lvl="0" indent="0" algn="l" rtl="0">
              <a:spcBef>
                <a:spcPts val="0"/>
              </a:spcBef>
              <a:buSzPct val="25000"/>
              <a:buNone/>
            </a:pPr>
            <a:r>
              <a:rPr lang="fr-FR" sz="1400" dirty="0">
                <a:solidFill>
                  <a:srgbClr val="00B050"/>
                </a:solidFill>
                <a:latin typeface="Sintony"/>
                <a:ea typeface="Sintony"/>
                <a:cs typeface="Sintony"/>
                <a:sym typeface="Sintony"/>
              </a:rPr>
              <a:t>	La dématérialisation de nos fiches de paie</a:t>
            </a:r>
          </a:p>
          <a:p>
            <a:pPr marL="0" marR="0" lvl="0" indent="0" algn="l" rtl="0">
              <a:spcBef>
                <a:spcPts val="0"/>
              </a:spcBef>
              <a:buSzPct val="25000"/>
              <a:buNone/>
            </a:pPr>
            <a:r>
              <a:rPr lang="fr-FR" sz="1400" dirty="0">
                <a:solidFill>
                  <a:srgbClr val="00B050"/>
                </a:solidFill>
                <a:latin typeface="Sintony"/>
                <a:ea typeface="Sintony"/>
                <a:cs typeface="Sintony"/>
                <a:sym typeface="Sintony"/>
              </a:rPr>
              <a:t>	La gestion de notre consommation papier </a:t>
            </a:r>
          </a:p>
          <a:p>
            <a:pPr marL="0" marR="0" lvl="0" indent="0" algn="l" rtl="0">
              <a:spcBef>
                <a:spcPts val="0"/>
              </a:spcBef>
              <a:buSzPct val="25000"/>
              <a:buNone/>
            </a:pPr>
            <a:r>
              <a:rPr lang="fr-FR" sz="1400" dirty="0">
                <a:solidFill>
                  <a:srgbClr val="00B050"/>
                </a:solidFill>
                <a:latin typeface="Sintony"/>
                <a:ea typeface="Sintony"/>
                <a:cs typeface="Sintony"/>
                <a:sym typeface="Sintony"/>
              </a:rPr>
              <a:t>	La maîtrise de notre consommation énergétique</a:t>
            </a:r>
          </a:p>
        </p:txBody>
      </p:sp>
      <p:sp>
        <p:nvSpPr>
          <p:cNvPr id="284" name="Shape 284"/>
          <p:cNvSpPr/>
          <p:nvPr/>
        </p:nvSpPr>
        <p:spPr>
          <a:xfrm>
            <a:off x="2196455" y="4500731"/>
            <a:ext cx="4419117" cy="83099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a:solidFill>
                  <a:srgbClr val="000000"/>
                </a:solidFill>
                <a:latin typeface="Sintony"/>
                <a:ea typeface="Sintony"/>
                <a:cs typeface="Sintony"/>
                <a:sym typeface="Sintony"/>
              </a:rPr>
              <a:t>Cécile Campagne</a:t>
            </a:r>
          </a:p>
          <a:p>
            <a:pPr marL="0" marR="0" lvl="0" indent="0" algn="l" rtl="0">
              <a:spcBef>
                <a:spcPts val="0"/>
              </a:spcBef>
              <a:buSzPct val="25000"/>
              <a:buNone/>
            </a:pPr>
            <a:r>
              <a:rPr lang="fr-FR" sz="1200" b="1">
                <a:solidFill>
                  <a:srgbClr val="000000"/>
                </a:solidFill>
                <a:latin typeface="Sintony"/>
                <a:ea typeface="Sintony"/>
                <a:cs typeface="Sintony"/>
                <a:sym typeface="Sintony"/>
              </a:rPr>
              <a:t>Directrice des Ressources Humaines</a:t>
            </a:r>
          </a:p>
          <a:p>
            <a:pPr marL="0" marR="0" lvl="0" indent="0" algn="l" rtl="0">
              <a:spcBef>
                <a:spcPts val="0"/>
              </a:spcBef>
              <a:buSzPct val="25000"/>
              <a:buNone/>
            </a:pPr>
            <a:r>
              <a:rPr lang="fr-FR" sz="1200" b="1">
                <a:solidFill>
                  <a:srgbClr val="000000"/>
                </a:solidFill>
                <a:latin typeface="Sintony"/>
                <a:ea typeface="Sintony"/>
                <a:cs typeface="Sintony"/>
                <a:sym typeface="Sintony"/>
              </a:rPr>
              <a:t>en charge de la Politique RSE</a:t>
            </a:r>
          </a:p>
          <a:p>
            <a:pPr marL="0" marR="0" lvl="0" indent="0" algn="l" rtl="0">
              <a:spcBef>
                <a:spcPts val="0"/>
              </a:spcBef>
              <a:buSzPct val="25000"/>
              <a:buNone/>
            </a:pPr>
            <a:r>
              <a:rPr lang="fr-FR" sz="1200">
                <a:solidFill>
                  <a:srgbClr val="000000"/>
                </a:solidFill>
                <a:latin typeface="Sintony"/>
                <a:ea typeface="Sintony"/>
                <a:cs typeface="Sintony"/>
                <a:sym typeface="Sintony"/>
              </a:rPr>
              <a:t>cecile.campagne@margoconseil.com</a:t>
            </a:r>
          </a:p>
        </p:txBody>
      </p:sp>
      <p:pic>
        <p:nvPicPr>
          <p:cNvPr id="285" name="Shape 285"/>
          <p:cNvPicPr preferRelativeResize="0"/>
          <p:nvPr/>
        </p:nvPicPr>
        <p:blipFill rotWithShape="1">
          <a:blip r:embed="rId4">
            <a:alphaModFix/>
          </a:blip>
          <a:srcRect/>
          <a:stretch/>
        </p:blipFill>
        <p:spPr>
          <a:xfrm>
            <a:off x="1094108" y="4532385"/>
            <a:ext cx="1102347" cy="1102347"/>
          </a:xfrm>
          <a:prstGeom prst="rect">
            <a:avLst/>
          </a:prstGeom>
          <a:noFill/>
          <a:ln>
            <a:noFill/>
          </a:ln>
        </p:spPr>
      </p:pic>
      <p:sp>
        <p:nvSpPr>
          <p:cNvPr id="286" name="Shape 286"/>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287" name="Shape 287"/>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009999"/>
                </a:solidFill>
                <a:latin typeface="Sintony"/>
                <a:ea typeface="Sintony"/>
                <a:cs typeface="Sintony"/>
                <a:sym typeface="Sintony"/>
              </a:rPr>
              <a:t>03 Notre responsabilité environnementale</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288" name="Shape 288"/>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Shape 294" descr="O:\Finance\RSE\Logos\logo Margoconseil Feuille.jpg"/>
          <p:cNvPicPr preferRelativeResize="0"/>
          <p:nvPr/>
        </p:nvPicPr>
        <p:blipFill rotWithShape="1">
          <a:blip r:embed="rId3">
            <a:alphaModFix/>
          </a:blip>
          <a:srcRect/>
          <a:stretch/>
        </p:blipFill>
        <p:spPr>
          <a:xfrm rot="-5400000">
            <a:off x="7131131" y="10191618"/>
            <a:ext cx="516172" cy="181452"/>
          </a:xfrm>
          <a:prstGeom prst="rect">
            <a:avLst/>
          </a:prstGeom>
          <a:noFill/>
          <a:ln>
            <a:noFill/>
          </a:ln>
        </p:spPr>
      </p:pic>
      <p:sp>
        <p:nvSpPr>
          <p:cNvPr id="295" name="Shape 295"/>
          <p:cNvSpPr txBox="1"/>
          <p:nvPr/>
        </p:nvSpPr>
        <p:spPr>
          <a:xfrm rot="-5400000">
            <a:off x="4867807" y="8088869"/>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296" name="Shape 296"/>
          <p:cNvSpPr/>
          <p:nvPr/>
        </p:nvSpPr>
        <p:spPr>
          <a:xfrm>
            <a:off x="617455" y="1151230"/>
            <a:ext cx="5935733" cy="56999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2016 : Emménagement au sein d’un immeuble labellisé BBC</a:t>
            </a:r>
          </a:p>
        </p:txBody>
      </p:sp>
      <p:sp>
        <p:nvSpPr>
          <p:cNvPr id="297" name="Shape 297"/>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298" name="Shape 298"/>
          <p:cNvSpPr/>
          <p:nvPr/>
        </p:nvSpPr>
        <p:spPr>
          <a:xfrm>
            <a:off x="481532"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03 Notre responsabilité environnementale - </a:t>
            </a:r>
          </a:p>
          <a:p>
            <a:pPr marL="0" marR="0" lvl="0" indent="0" algn="l" rtl="0">
              <a:spcBef>
                <a:spcPts val="0"/>
              </a:spcBef>
              <a:buSzPct val="25000"/>
              <a:buNone/>
            </a:pPr>
            <a:r>
              <a:rPr lang="fr-FR" sz="1800" b="1">
                <a:solidFill>
                  <a:srgbClr val="009999"/>
                </a:solidFill>
                <a:latin typeface="Sintony"/>
                <a:ea typeface="Sintony"/>
                <a:cs typeface="Sintony"/>
                <a:sym typeface="Sintony"/>
              </a:rPr>
              <a:t>Un immeuble labellisé BBC</a:t>
            </a:r>
          </a:p>
        </p:txBody>
      </p:sp>
      <p:sp>
        <p:nvSpPr>
          <p:cNvPr id="299" name="Shape 299"/>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300" name="Shape 300" descr="label bbc"/>
          <p:cNvPicPr preferRelativeResize="0"/>
          <p:nvPr/>
        </p:nvPicPr>
        <p:blipFill rotWithShape="1">
          <a:blip r:embed="rId4">
            <a:alphaModFix/>
          </a:blip>
          <a:srcRect/>
          <a:stretch/>
        </p:blipFill>
        <p:spPr>
          <a:xfrm>
            <a:off x="4334008" y="8748755"/>
            <a:ext cx="1000636" cy="1325330"/>
          </a:xfrm>
          <a:prstGeom prst="rect">
            <a:avLst/>
          </a:prstGeom>
          <a:noFill/>
          <a:ln>
            <a:noFill/>
          </a:ln>
        </p:spPr>
      </p:pic>
      <p:pic>
        <p:nvPicPr>
          <p:cNvPr id="301" name="Shape 301"/>
          <p:cNvPicPr preferRelativeResize="0"/>
          <p:nvPr/>
        </p:nvPicPr>
        <p:blipFill rotWithShape="1">
          <a:blip r:embed="rId5">
            <a:alphaModFix/>
          </a:blip>
          <a:srcRect/>
          <a:stretch/>
        </p:blipFill>
        <p:spPr>
          <a:xfrm>
            <a:off x="684834" y="3219143"/>
            <a:ext cx="2730194" cy="4088179"/>
          </a:xfrm>
          <a:prstGeom prst="rect">
            <a:avLst/>
          </a:prstGeom>
          <a:noFill/>
          <a:ln>
            <a:noFill/>
          </a:ln>
        </p:spPr>
      </p:pic>
      <p:pic>
        <p:nvPicPr>
          <p:cNvPr id="302" name="Shape 302"/>
          <p:cNvPicPr preferRelativeResize="0"/>
          <p:nvPr/>
        </p:nvPicPr>
        <p:blipFill rotWithShape="1">
          <a:blip r:embed="rId6">
            <a:alphaModFix/>
          </a:blip>
          <a:srcRect/>
          <a:stretch/>
        </p:blipFill>
        <p:spPr>
          <a:xfrm>
            <a:off x="3693015" y="3579938"/>
            <a:ext cx="2684189" cy="2288157"/>
          </a:xfrm>
          <a:prstGeom prst="rect">
            <a:avLst/>
          </a:prstGeom>
          <a:noFill/>
          <a:ln>
            <a:noFill/>
          </a:ln>
        </p:spPr>
      </p:pic>
      <p:sp>
        <p:nvSpPr>
          <p:cNvPr id="303" name="Shape 303"/>
          <p:cNvSpPr txBox="1"/>
          <p:nvPr/>
        </p:nvSpPr>
        <p:spPr>
          <a:xfrm>
            <a:off x="591155" y="2378711"/>
            <a:ext cx="5895672" cy="5094637"/>
          </a:xfrm>
          <a:prstGeom prst="rect">
            <a:avLst/>
          </a:prstGeom>
          <a:noFill/>
          <a:ln>
            <a:noFill/>
          </a:ln>
        </p:spPr>
        <p:txBody>
          <a:bodyPr wrap="square" lIns="104300" tIns="52150" rIns="104300" bIns="52150" anchor="t" anchorCtr="0">
            <a:noAutofit/>
          </a:bodyPr>
          <a:lstStyle/>
          <a:p>
            <a:pPr marL="0" marR="0" lvl="0" indent="0" algn="just" rtl="0">
              <a:spcBef>
                <a:spcPts val="0"/>
              </a:spcBef>
              <a:spcAft>
                <a:spcPts val="0"/>
              </a:spcAft>
              <a:buSzPct val="25000"/>
              <a:buNone/>
            </a:pPr>
            <a:r>
              <a:rPr lang="fr-FR" sz="1200" dirty="0">
                <a:solidFill>
                  <a:schemeClr val="dk1"/>
                </a:solidFill>
                <a:latin typeface="Sintony"/>
                <a:ea typeface="Sintony"/>
                <a:cs typeface="Sintony"/>
                <a:sym typeface="Sintony"/>
              </a:rPr>
              <a:t>En juin 2016, notre siège social a intégré un nouvel immeuble de 1000 m², à Paris , à proximité de l’Etoile, un positionnement que nous avons souhaité central.</a:t>
            </a: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br>
              <a:rPr lang="fr-FR" sz="1200" dirty="0">
                <a:solidFill>
                  <a:schemeClr val="dk1"/>
                </a:solidFill>
                <a:latin typeface="Sintony"/>
                <a:ea typeface="Sintony"/>
                <a:cs typeface="Sintony"/>
                <a:sym typeface="Sintony"/>
              </a:rPr>
            </a:br>
            <a:endParaRPr lang="fr-F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lang="fr-F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lang="fr-F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dirty="0">
                <a:solidFill>
                  <a:schemeClr val="dk1"/>
                </a:solidFill>
                <a:latin typeface="Sintony"/>
                <a:ea typeface="Sintony"/>
                <a:cs typeface="Sintony"/>
                <a:sym typeface="Sintony"/>
              </a:rPr>
              <a:t>Notre déménagement répond à notre croissance et à notre volonté de proposer à l’ensemble de nos salariés de nouveaux espaces de collaboration, d’échanges et de travail. Nous pouvons dorénavant accueillir nos consultant pour des formations, des conférences ou des événements informels.</a:t>
            </a: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b="1"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b="1"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endParaRPr sz="1200" b="1"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b="1" dirty="0">
                <a:solidFill>
                  <a:schemeClr val="dk1"/>
                </a:solidFill>
                <a:latin typeface="Sintony"/>
                <a:ea typeface="Sintony"/>
                <a:cs typeface="Sintony"/>
                <a:sym typeface="Sintony"/>
              </a:rPr>
              <a:t>Un immeuble labellisé BBC</a:t>
            </a:r>
          </a:p>
          <a:p>
            <a:pPr marL="0" marR="0" lvl="0" indent="0" algn="just" rtl="0">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dirty="0">
                <a:solidFill>
                  <a:schemeClr val="dk1"/>
                </a:solidFill>
                <a:latin typeface="Sintony"/>
                <a:ea typeface="Sintony"/>
                <a:cs typeface="Sintony"/>
                <a:sym typeface="Sintony"/>
              </a:rPr>
              <a:t>Nous avons opté pour un projet de construction labellisée BBC (Bâtiment Basse Consommation) pour bénéficier de performances énergétiques élevées grâce à :</a:t>
            </a:r>
          </a:p>
          <a:p>
            <a:pPr marL="171450" marR="0" lvl="0" indent="-171450" algn="just" rtl="0">
              <a:spcBef>
                <a:spcPts val="0"/>
              </a:spcBef>
              <a:spcAft>
                <a:spcPts val="0"/>
              </a:spcAft>
              <a:buClr>
                <a:schemeClr val="dk1"/>
              </a:buClr>
              <a:buSzPct val="100000"/>
              <a:buFont typeface="Arial"/>
              <a:buChar char="•"/>
            </a:pPr>
            <a:r>
              <a:rPr lang="fr-FR" sz="1200" dirty="0">
                <a:solidFill>
                  <a:schemeClr val="dk1"/>
                </a:solidFill>
                <a:latin typeface="Sintony"/>
                <a:ea typeface="Sintony"/>
                <a:cs typeface="Sintony"/>
                <a:sym typeface="Sintony"/>
              </a:rPr>
              <a:t>une isolation optimisée</a:t>
            </a:r>
          </a:p>
          <a:p>
            <a:pPr marL="171450" marR="0" lvl="0" indent="-171450" algn="just" rtl="0">
              <a:spcBef>
                <a:spcPts val="0"/>
              </a:spcBef>
              <a:spcAft>
                <a:spcPts val="0"/>
              </a:spcAft>
              <a:buClr>
                <a:schemeClr val="dk1"/>
              </a:buClr>
              <a:buSzPct val="100000"/>
              <a:buFont typeface="Arial"/>
              <a:buChar char="•"/>
            </a:pPr>
            <a:r>
              <a:rPr lang="fr-FR" sz="1200" dirty="0">
                <a:solidFill>
                  <a:schemeClr val="dk1"/>
                </a:solidFill>
                <a:latin typeface="Sintony"/>
                <a:ea typeface="Sintony"/>
                <a:cs typeface="Sintony"/>
                <a:sym typeface="Sintony"/>
              </a:rPr>
              <a:t>une bonne étanchéité à l’air notamment aux endroits sensibles </a:t>
            </a:r>
          </a:p>
          <a:p>
            <a:pPr marL="171450" marR="0" lvl="0" indent="-171450" algn="just" rtl="0">
              <a:spcBef>
                <a:spcPts val="0"/>
              </a:spcBef>
              <a:spcAft>
                <a:spcPts val="0"/>
              </a:spcAft>
              <a:buClr>
                <a:schemeClr val="dk1"/>
              </a:buClr>
              <a:buSzPct val="100000"/>
              <a:buFont typeface="Arial"/>
              <a:buChar char="•"/>
            </a:pPr>
            <a:r>
              <a:rPr lang="fr-FR" sz="1200" dirty="0">
                <a:solidFill>
                  <a:schemeClr val="dk1"/>
                </a:solidFill>
                <a:latin typeface="Sintony"/>
                <a:ea typeface="Sintony"/>
                <a:cs typeface="Sintony"/>
                <a:sym typeface="Sintony"/>
              </a:rPr>
              <a:t>une ventilation contrôlée permanente de type double flux, qui assure confort et qualité de l’air</a:t>
            </a:r>
          </a:p>
          <a:p>
            <a:pPr marL="171450" marR="0" lvl="0" indent="-171450" algn="just" rtl="0">
              <a:spcBef>
                <a:spcPts val="0"/>
              </a:spcBef>
              <a:spcAft>
                <a:spcPts val="0"/>
              </a:spcAft>
              <a:buClr>
                <a:schemeClr val="dk1"/>
              </a:buClr>
              <a:buSzPct val="100000"/>
              <a:buFont typeface="Arial"/>
              <a:buChar char="•"/>
            </a:pPr>
            <a:r>
              <a:rPr lang="fr-FR" sz="1200" dirty="0">
                <a:solidFill>
                  <a:schemeClr val="dk1"/>
                </a:solidFill>
                <a:latin typeface="Sintony"/>
                <a:ea typeface="Sintony"/>
                <a:cs typeface="Sintony"/>
                <a:sym typeface="Sintony"/>
              </a:rPr>
              <a:t>Un puits de lumière créé par un atrium central favorisant ainsi la lumière naturelle</a:t>
            </a:r>
          </a:p>
          <a:p>
            <a:pPr marL="171450" marR="0" lvl="0" indent="-171450" algn="just" rtl="0">
              <a:spcBef>
                <a:spcPts val="0"/>
              </a:spcBef>
              <a:spcAft>
                <a:spcPts val="0"/>
              </a:spcAft>
              <a:buClr>
                <a:schemeClr val="dk1"/>
              </a:buClr>
              <a:buSzPct val="100000"/>
              <a:buFont typeface="Arial"/>
              <a:buNone/>
            </a:pPr>
            <a:endParaRPr sz="1200" dirty="0">
              <a:solidFill>
                <a:schemeClr val="dk1"/>
              </a:solidFill>
              <a:latin typeface="Sintony"/>
              <a:ea typeface="Sintony"/>
              <a:cs typeface="Sintony"/>
              <a:sym typeface="Sintony"/>
            </a:endParaRPr>
          </a:p>
          <a:p>
            <a:pPr marL="171450" marR="0" lvl="0" indent="-171450" algn="just" rtl="0">
              <a:spcBef>
                <a:spcPts val="0"/>
              </a:spcBef>
              <a:spcAft>
                <a:spcPts val="0"/>
              </a:spcAft>
              <a:buClr>
                <a:schemeClr val="dk1"/>
              </a:buClr>
              <a:buSzPct val="100000"/>
              <a:buFont typeface="Arial"/>
              <a:buNone/>
            </a:pPr>
            <a:endParaRPr sz="1200" dirty="0">
              <a:solidFill>
                <a:schemeClr val="dk1"/>
              </a:solidFill>
              <a:latin typeface="Sintony"/>
              <a:ea typeface="Sintony"/>
              <a:cs typeface="Sintony"/>
              <a:sym typeface="Sintony"/>
            </a:endParaRPr>
          </a:p>
          <a:p>
            <a:pPr marL="171450" marR="0" lvl="0" indent="-171450" algn="just" rtl="0">
              <a:spcBef>
                <a:spcPts val="0"/>
              </a:spcBef>
              <a:spcAft>
                <a:spcPts val="0"/>
              </a:spcAft>
              <a:buClr>
                <a:schemeClr val="dk1"/>
              </a:buClr>
              <a:buSzPct val="100000"/>
              <a:buFont typeface="Arial"/>
              <a:buNone/>
            </a:pPr>
            <a:endParaRPr sz="1200" dirty="0">
              <a:solidFill>
                <a:schemeClr val="dk1"/>
              </a:solidFill>
              <a:latin typeface="Sintony"/>
              <a:ea typeface="Sintony"/>
              <a:cs typeface="Sintony"/>
              <a:sym typeface="Sintony"/>
            </a:endParaRPr>
          </a:p>
          <a:p>
            <a:pPr marL="171450" marR="0" lvl="0" indent="-171450" algn="just" rtl="0">
              <a:spcBef>
                <a:spcPts val="0"/>
              </a:spcBef>
              <a:spcAft>
                <a:spcPts val="0"/>
              </a:spcAft>
              <a:buClr>
                <a:schemeClr val="dk1"/>
              </a:buClr>
              <a:buSzPct val="100000"/>
              <a:buFont typeface="Arial"/>
              <a:buNone/>
            </a:pPr>
            <a:endParaRPr sz="1200" dirty="0">
              <a:solidFill>
                <a:schemeClr val="dk1"/>
              </a:solidFill>
              <a:latin typeface="Sintony"/>
              <a:ea typeface="Sintony"/>
              <a:cs typeface="Sintony"/>
              <a:sym typeface="Sinton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Shape 309" descr="O:\Finance\RSE\Logos\logo Margoconseil Feuille.jpg"/>
          <p:cNvPicPr preferRelativeResize="0"/>
          <p:nvPr/>
        </p:nvPicPr>
        <p:blipFill rotWithShape="1">
          <a:blip r:embed="rId3">
            <a:alphaModFix/>
          </a:blip>
          <a:srcRect/>
          <a:stretch/>
        </p:blipFill>
        <p:spPr>
          <a:xfrm rot="-5400000">
            <a:off x="7131131" y="10191618"/>
            <a:ext cx="516172" cy="181452"/>
          </a:xfrm>
          <a:prstGeom prst="rect">
            <a:avLst/>
          </a:prstGeom>
          <a:noFill/>
          <a:ln>
            <a:noFill/>
          </a:ln>
        </p:spPr>
      </p:pic>
      <p:sp>
        <p:nvSpPr>
          <p:cNvPr id="310" name="Shape 310"/>
          <p:cNvSpPr txBox="1"/>
          <p:nvPr/>
        </p:nvSpPr>
        <p:spPr>
          <a:xfrm rot="-5400000">
            <a:off x="4867806" y="8088869"/>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311" name="Shape 311"/>
          <p:cNvSpPr txBox="1"/>
          <p:nvPr/>
        </p:nvSpPr>
        <p:spPr>
          <a:xfrm>
            <a:off x="746469" y="2105600"/>
            <a:ext cx="5803010" cy="7918658"/>
          </a:xfrm>
          <a:prstGeom prst="rect">
            <a:avLst/>
          </a:prstGeom>
          <a:noFill/>
          <a:ln>
            <a:noFill/>
          </a:ln>
        </p:spPr>
        <p:txBody>
          <a:bodyPr wrap="square" lIns="104300" tIns="52150" rIns="104300" bIns="52150" numCol="2" spcCol="1800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La dématérialisation contribue à la protection de l’environnement. Notre devoir est de revoir en permanence toutes nos activités et méthodes de travail afin de veiller à ce que nos processus aient un moindre impact sur l’environnement.</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Les bulletins de paie sont stockés depuis 2014 dans un coffre-fort électronique de la société DIGIPOSTE, filiale du groupe La poste.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Chaque collaborateur dispose de son propre coffre-fort confidentiel dont il demeure propriétaire toute sa vie.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Il peut ainsi y recevoir automatiquement les documents numériques demandés tels que le bulletin de paie mais aussi d’autres documents tels des relevés de comptes ou des factures. Ces documents sont archivés gratuitement sans limite de durée et ont la même valeur légale que leur équivalent papier. Ils sont ainsi accessibles partout, tout le temps depuis un ordinateur, une tablette ou un smartphone.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rgbClr val="FF0000"/>
              </a:solidFill>
              <a:latin typeface="Sintony"/>
              <a:ea typeface="Sintony"/>
              <a:cs typeface="Sintony"/>
              <a:sym typeface="Sintony"/>
            </a:endParaRPr>
          </a:p>
          <a:p>
            <a:pPr marL="0" marR="0" lvl="0" indent="0" algn="just" rtl="0">
              <a:spcBef>
                <a:spcPts val="0"/>
              </a:spcBef>
              <a:buSzPct val="25000"/>
              <a:buNone/>
            </a:pPr>
            <a:r>
              <a:rPr lang="fr-FR" sz="1200" dirty="0">
                <a:solidFill>
                  <a:srgbClr val="FF0000"/>
                </a:solidFill>
                <a:latin typeface="Sintony"/>
                <a:ea typeface="Sintony"/>
                <a:cs typeface="Sintony"/>
                <a:sym typeface="Sintony"/>
              </a:rPr>
              <a:t>	</a:t>
            </a:r>
            <a:r>
              <a:rPr lang="fr-FR" sz="1100" dirty="0">
                <a:solidFill>
                  <a:schemeClr val="dk1"/>
                </a:solidFill>
                <a:latin typeface="Sintony"/>
                <a:ea typeface="Sintony"/>
                <a:cs typeface="Sintony"/>
                <a:sym typeface="Sintony"/>
              </a:rPr>
              <a:t>95% de nos salariés 	ont adhéré aux 	bulletins 	de paie 	dématérialisés</a:t>
            </a:r>
            <a:r>
              <a:rPr lang="fr-FR" sz="1100" dirty="0">
                <a:solidFill>
                  <a:srgbClr val="FF0000"/>
                </a:solidFill>
                <a:latin typeface="Sintony"/>
                <a:ea typeface="Sintony"/>
                <a:cs typeface="Sintony"/>
                <a:sym typeface="Sintony"/>
              </a:rPr>
              <a:t>.</a:t>
            </a:r>
          </a:p>
          <a:p>
            <a:pPr marL="0" marR="0" lvl="0" indent="0" algn="just" rtl="0">
              <a:spcBef>
                <a:spcPts val="0"/>
              </a:spcBef>
              <a:buSzPct val="25000"/>
              <a:buNone/>
            </a:pPr>
            <a:br>
              <a:rPr lang="fr-FR" sz="1200" dirty="0">
                <a:solidFill>
                  <a:schemeClr val="dk1"/>
                </a:solidFill>
                <a:latin typeface="Sintony"/>
                <a:ea typeface="Sintony"/>
                <a:cs typeface="Sintony"/>
                <a:sym typeface="Sintony"/>
              </a:rPr>
            </a:br>
            <a:r>
              <a:rPr lang="fr-FR" sz="1200" dirty="0">
                <a:solidFill>
                  <a:schemeClr val="dk1"/>
                </a:solidFill>
                <a:latin typeface="Sintony"/>
                <a:ea typeface="Sintony"/>
                <a:cs typeface="Sintony"/>
                <a:sym typeface="Sintony"/>
              </a:rPr>
              <a:t>44% des collaborateurs y adhéraient en 2015.</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Depuis 2015, les collaborateurs renseignent leur </a:t>
            </a:r>
            <a:r>
              <a:rPr lang="fr-FR" sz="1200" dirty="0" err="1">
                <a:solidFill>
                  <a:schemeClr val="dk1"/>
                </a:solidFill>
                <a:latin typeface="Sintony"/>
                <a:ea typeface="Sintony"/>
                <a:cs typeface="Sintony"/>
                <a:sym typeface="Sintony"/>
              </a:rPr>
              <a:t>timesheet</a:t>
            </a:r>
            <a:r>
              <a:rPr lang="fr-FR" sz="1200" dirty="0">
                <a:solidFill>
                  <a:schemeClr val="dk1"/>
                </a:solidFill>
                <a:latin typeface="Sintony"/>
                <a:ea typeface="Sintony"/>
                <a:cs typeface="Sintony"/>
                <a:sym typeface="Sintony"/>
              </a:rPr>
              <a:t> et transmettent leurs notes de frais via un nouvel outil en ligne, </a:t>
            </a:r>
            <a:r>
              <a:rPr lang="fr-FR" sz="1200" dirty="0" err="1">
                <a:solidFill>
                  <a:schemeClr val="dk1"/>
                </a:solidFill>
                <a:latin typeface="Sintony"/>
                <a:ea typeface="Sintony"/>
                <a:cs typeface="Sintony"/>
                <a:sym typeface="Sintony"/>
              </a:rPr>
              <a:t>Replicon</a:t>
            </a:r>
            <a:r>
              <a:rPr lang="fr-FR" sz="1200" dirty="0">
                <a:solidFill>
                  <a:schemeClr val="dk1"/>
                </a:solidFill>
                <a:latin typeface="Sintony"/>
                <a:ea typeface="Sintony"/>
                <a:cs typeface="Sintony"/>
                <a:sym typeface="Sintony"/>
              </a:rPr>
              <a:t>.</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Cet outil, accessible également sous la forme d’une application mobile, permet de dématérialiser complètement la gestion des temps : congés et présence, ainsi que la gestion des notes de frais qui est totalement numérisée. </a:t>
            </a:r>
          </a:p>
        </p:txBody>
      </p:sp>
      <p:pic>
        <p:nvPicPr>
          <p:cNvPr id="312" name="Shape 312"/>
          <p:cNvPicPr preferRelativeResize="0"/>
          <p:nvPr/>
        </p:nvPicPr>
        <p:blipFill rotWithShape="1">
          <a:blip r:embed="rId4">
            <a:alphaModFix/>
          </a:blip>
          <a:srcRect/>
          <a:stretch/>
        </p:blipFill>
        <p:spPr>
          <a:xfrm>
            <a:off x="1011784" y="5128194"/>
            <a:ext cx="2296667" cy="889059"/>
          </a:xfrm>
          <a:prstGeom prst="rect">
            <a:avLst/>
          </a:prstGeom>
          <a:noFill/>
          <a:ln>
            <a:noFill/>
          </a:ln>
        </p:spPr>
      </p:pic>
      <p:pic>
        <p:nvPicPr>
          <p:cNvPr id="313" name="Shape 313"/>
          <p:cNvPicPr preferRelativeResize="0"/>
          <p:nvPr/>
        </p:nvPicPr>
        <p:blipFill rotWithShape="1">
          <a:blip r:embed="rId5">
            <a:alphaModFix/>
          </a:blip>
          <a:srcRect/>
          <a:stretch/>
        </p:blipFill>
        <p:spPr>
          <a:xfrm>
            <a:off x="3585321" y="2302621"/>
            <a:ext cx="1065532" cy="814897"/>
          </a:xfrm>
          <a:prstGeom prst="rect">
            <a:avLst/>
          </a:prstGeom>
          <a:noFill/>
          <a:ln>
            <a:noFill/>
          </a:ln>
        </p:spPr>
      </p:pic>
      <p:sp>
        <p:nvSpPr>
          <p:cNvPr id="314" name="Shape 314"/>
          <p:cNvSpPr/>
          <p:nvPr/>
        </p:nvSpPr>
        <p:spPr>
          <a:xfrm>
            <a:off x="617455" y="1151230"/>
            <a:ext cx="5935733" cy="56999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dirty="0">
                <a:solidFill>
                  <a:schemeClr val="lt1"/>
                </a:solidFill>
                <a:latin typeface="Sintony"/>
                <a:ea typeface="Sintony"/>
                <a:cs typeface="Sintony"/>
                <a:sym typeface="Sintony"/>
              </a:rPr>
              <a:t>2018 : Poursuite de la dématérialisation de la gestion du personnel</a:t>
            </a:r>
          </a:p>
        </p:txBody>
      </p:sp>
      <p:pic>
        <p:nvPicPr>
          <p:cNvPr id="315" name="Shape 315"/>
          <p:cNvPicPr preferRelativeResize="0"/>
          <p:nvPr/>
        </p:nvPicPr>
        <p:blipFill rotWithShape="1">
          <a:blip r:embed="rId6">
            <a:alphaModFix/>
          </a:blip>
          <a:srcRect/>
          <a:stretch/>
        </p:blipFill>
        <p:spPr>
          <a:xfrm>
            <a:off x="3780631" y="4209219"/>
            <a:ext cx="2624713" cy="479344"/>
          </a:xfrm>
          <a:prstGeom prst="rect">
            <a:avLst/>
          </a:prstGeom>
          <a:noFill/>
          <a:ln>
            <a:noFill/>
          </a:ln>
        </p:spPr>
      </p:pic>
      <p:pic>
        <p:nvPicPr>
          <p:cNvPr id="316" name="Shape 316"/>
          <p:cNvPicPr preferRelativeResize="0"/>
          <p:nvPr/>
        </p:nvPicPr>
        <p:blipFill rotWithShape="1">
          <a:blip r:embed="rId7">
            <a:alphaModFix/>
          </a:blip>
          <a:srcRect/>
          <a:stretch/>
        </p:blipFill>
        <p:spPr>
          <a:xfrm>
            <a:off x="3647974" y="4742623"/>
            <a:ext cx="2710487" cy="1660200"/>
          </a:xfrm>
          <a:prstGeom prst="rect">
            <a:avLst/>
          </a:prstGeom>
          <a:noFill/>
          <a:ln>
            <a:noFill/>
          </a:ln>
        </p:spPr>
      </p:pic>
      <p:sp>
        <p:nvSpPr>
          <p:cNvPr id="317" name="Shape 317"/>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318" name="Shape 318"/>
          <p:cNvSpPr/>
          <p:nvPr/>
        </p:nvSpPr>
        <p:spPr>
          <a:xfrm>
            <a:off x="481532"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dirty="0">
                <a:solidFill>
                  <a:srgbClr val="33CCCC"/>
                </a:solidFill>
                <a:latin typeface="Sintony"/>
                <a:ea typeface="Sintony"/>
                <a:cs typeface="Sintony"/>
                <a:sym typeface="Sintony"/>
              </a:rPr>
              <a:t>03 Notre responsabilité environnementale - </a:t>
            </a:r>
          </a:p>
          <a:p>
            <a:pPr marL="0" marR="0" lvl="0" indent="0" algn="l" rtl="0">
              <a:spcBef>
                <a:spcPts val="0"/>
              </a:spcBef>
              <a:buSzPct val="25000"/>
              <a:buNone/>
            </a:pPr>
            <a:r>
              <a:rPr lang="fr-FR" sz="1800" b="1" dirty="0">
                <a:solidFill>
                  <a:srgbClr val="009999"/>
                </a:solidFill>
                <a:latin typeface="Sintony"/>
                <a:ea typeface="Sintony"/>
                <a:cs typeface="Sintony"/>
                <a:sym typeface="Sintony"/>
              </a:rPr>
              <a:t>La dématérialisation de la gestion du personnel</a:t>
            </a:r>
          </a:p>
        </p:txBody>
      </p:sp>
      <p:sp>
        <p:nvSpPr>
          <p:cNvPr id="319" name="Shape 319"/>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Shape 309" descr="O:\Finance\RSE\Logos\logo Margoconseil Feuille.jpg"/>
          <p:cNvPicPr preferRelativeResize="0"/>
          <p:nvPr/>
        </p:nvPicPr>
        <p:blipFill rotWithShape="1">
          <a:blip r:embed="rId3">
            <a:alphaModFix/>
          </a:blip>
          <a:srcRect/>
          <a:stretch/>
        </p:blipFill>
        <p:spPr>
          <a:xfrm rot="-5400000">
            <a:off x="7131131" y="10191618"/>
            <a:ext cx="516172" cy="181452"/>
          </a:xfrm>
          <a:prstGeom prst="rect">
            <a:avLst/>
          </a:prstGeom>
          <a:noFill/>
          <a:ln>
            <a:noFill/>
          </a:ln>
        </p:spPr>
      </p:pic>
      <p:sp>
        <p:nvSpPr>
          <p:cNvPr id="310" name="Shape 310"/>
          <p:cNvSpPr txBox="1"/>
          <p:nvPr/>
        </p:nvSpPr>
        <p:spPr>
          <a:xfrm rot="-5400000">
            <a:off x="4867806" y="8088869"/>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311" name="Shape 311"/>
          <p:cNvSpPr txBox="1"/>
          <p:nvPr/>
        </p:nvSpPr>
        <p:spPr>
          <a:xfrm>
            <a:off x="746469" y="2105600"/>
            <a:ext cx="5803010" cy="7918658"/>
          </a:xfrm>
          <a:prstGeom prst="rect">
            <a:avLst/>
          </a:prstGeom>
          <a:noFill/>
          <a:ln>
            <a:noFill/>
          </a:ln>
        </p:spPr>
        <p:txBody>
          <a:bodyPr wrap="square" lIns="104300" tIns="52150" rIns="104300" bIns="52150" numCol="2" spcCol="180000" anchor="t" anchorCtr="0">
            <a:noAutofit/>
          </a:bodyPr>
          <a:lstStyle/>
          <a:p>
            <a:pPr marL="0" marR="0" lvl="0" indent="0" algn="just" rtl="0">
              <a:spcBef>
                <a:spcPts val="0"/>
              </a:spcBef>
              <a:buSzPct val="25000"/>
              <a:buNone/>
            </a:pPr>
            <a:endParaRPr lang="fr-FR" sz="1200" dirty="0">
              <a:solidFill>
                <a:schemeClr val="dk1"/>
              </a:solidFill>
              <a:latin typeface="Sintony"/>
              <a:ea typeface="Sintony"/>
              <a:cs typeface="Sintony"/>
              <a:sym typeface="Sintony"/>
            </a:endParaRPr>
          </a:p>
        </p:txBody>
      </p:sp>
      <p:sp>
        <p:nvSpPr>
          <p:cNvPr id="314" name="Shape 314"/>
          <p:cNvSpPr/>
          <p:nvPr/>
        </p:nvSpPr>
        <p:spPr>
          <a:xfrm>
            <a:off x="617455" y="1151230"/>
            <a:ext cx="5935733" cy="56999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lvl="0" algn="just">
              <a:buSzPct val="25000"/>
            </a:pPr>
            <a:r>
              <a:rPr lang="fr-FR" sz="1200" dirty="0">
                <a:solidFill>
                  <a:schemeClr val="lt1"/>
                </a:solidFill>
                <a:latin typeface="Sintony"/>
                <a:ea typeface="Sintony"/>
                <a:cs typeface="Sintony"/>
                <a:sym typeface="Sintony"/>
              </a:rPr>
              <a:t>2018 : Poursuite de la dématérialisation de la gestion du personnel </a:t>
            </a:r>
          </a:p>
        </p:txBody>
      </p:sp>
      <p:sp>
        <p:nvSpPr>
          <p:cNvPr id="317" name="Shape 317"/>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318" name="Shape 318"/>
          <p:cNvSpPr/>
          <p:nvPr/>
        </p:nvSpPr>
        <p:spPr>
          <a:xfrm>
            <a:off x="481532"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dirty="0">
                <a:solidFill>
                  <a:srgbClr val="33CCCC"/>
                </a:solidFill>
                <a:latin typeface="Sintony"/>
                <a:ea typeface="Sintony"/>
                <a:cs typeface="Sintony"/>
                <a:sym typeface="Sintony"/>
              </a:rPr>
              <a:t>03 Notre responsabilité environnementale - </a:t>
            </a:r>
          </a:p>
          <a:p>
            <a:pPr marL="0" marR="0" lvl="0" indent="0" algn="l" rtl="0">
              <a:spcBef>
                <a:spcPts val="0"/>
              </a:spcBef>
              <a:buSzPct val="25000"/>
              <a:buNone/>
            </a:pPr>
            <a:r>
              <a:rPr lang="fr-FR" sz="1800" b="1" dirty="0">
                <a:solidFill>
                  <a:srgbClr val="009999"/>
                </a:solidFill>
                <a:latin typeface="Sintony"/>
                <a:ea typeface="Sintony"/>
                <a:cs typeface="Sintony"/>
                <a:sym typeface="Sintony"/>
              </a:rPr>
              <a:t>La dématérialisation de la gestion du personnel</a:t>
            </a:r>
          </a:p>
        </p:txBody>
      </p:sp>
      <p:sp>
        <p:nvSpPr>
          <p:cNvPr id="319" name="Shape 319"/>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2" name="Image 1">
            <a:extLst>
              <a:ext uri="{FF2B5EF4-FFF2-40B4-BE49-F238E27FC236}">
                <a16:creationId xmlns:a16="http://schemas.microsoft.com/office/drawing/2014/main" id="{54B7B7DE-5377-4B9C-B56B-8AA442059080}"/>
              </a:ext>
            </a:extLst>
          </p:cNvPr>
          <p:cNvPicPr>
            <a:picLocks noChangeAspect="1"/>
          </p:cNvPicPr>
          <p:nvPr/>
        </p:nvPicPr>
        <p:blipFill>
          <a:blip r:embed="rId4"/>
          <a:stretch>
            <a:fillRect/>
          </a:stretch>
        </p:blipFill>
        <p:spPr>
          <a:xfrm>
            <a:off x="793940" y="5919954"/>
            <a:ext cx="5582762" cy="3721841"/>
          </a:xfrm>
          <a:prstGeom prst="rect">
            <a:avLst/>
          </a:prstGeom>
        </p:spPr>
      </p:pic>
      <p:sp>
        <p:nvSpPr>
          <p:cNvPr id="7" name="Rectangle 2">
            <a:extLst>
              <a:ext uri="{FF2B5EF4-FFF2-40B4-BE49-F238E27FC236}">
                <a16:creationId xmlns:a16="http://schemas.microsoft.com/office/drawing/2014/main" id="{B3DAAFD6-1669-465C-BE28-72C950D64850}"/>
              </a:ext>
            </a:extLst>
          </p:cNvPr>
          <p:cNvSpPr>
            <a:spLocks noChangeArrowheads="1"/>
          </p:cNvSpPr>
          <p:nvPr/>
        </p:nvSpPr>
        <p:spPr bwMode="auto">
          <a:xfrm>
            <a:off x="641734" y="1986369"/>
            <a:ext cx="5803010" cy="36009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spcCol="18000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Fin 2017, nous avons mis en place un référentiel collaborateurs totalement dématérialisé avec la plateforme </a:t>
            </a:r>
            <a:r>
              <a:rPr lang="fr-FR" altLang="fr-FR" sz="1200" dirty="0" err="1">
                <a:solidFill>
                  <a:schemeClr val="dk1"/>
                </a:solidFill>
                <a:latin typeface="Sintony"/>
              </a:rPr>
              <a:t>Poplee</a:t>
            </a:r>
            <a:r>
              <a:rPr lang="fr-FR" altLang="fr-FR" sz="1200" dirty="0">
                <a:solidFill>
                  <a:schemeClr val="dk1"/>
                </a:solidFill>
                <a:latin typeface="Sintony"/>
              </a:rPr>
              <a:t>.</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 </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Pourquoi ?</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Cette plateforme permet à chaque collaborateur de gérer directement ses données à travers un espace personnel (adresse, numéro de téléphone, transport, mutuelle etc.) en les chargeant directement sur l’outil.</a:t>
            </a:r>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fr-FR" sz="1200" dirty="0">
              <a:solidFill>
                <a:schemeClr val="dk1"/>
              </a:solidFill>
              <a:latin typeface="Sintony"/>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fr-FR" sz="1200" dirty="0">
              <a:solidFill>
                <a:schemeClr val="dk1"/>
              </a:solidFill>
              <a:latin typeface="Sintony"/>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Ce référentiel vise à :</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 simplifier les démarches administratives de nos collaborateurs</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 remplacer les dossiers papier par le digital</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 disposer d’une base de données à jour</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 </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A l’avenir, les données complétées seront utilisées pour la paie et l’administration du personnel. </a:t>
            </a:r>
          </a:p>
          <a:p>
            <a:pPr marL="0" marR="0" lvl="0" indent="0" algn="just" defTabSz="914400" rtl="0" eaLnBrk="0" fontAlgn="base" latinLnBrk="0" hangingPunct="0">
              <a:lnSpc>
                <a:spcPct val="100000"/>
              </a:lnSpc>
              <a:spcBef>
                <a:spcPct val="0"/>
              </a:spcBef>
              <a:spcAft>
                <a:spcPct val="0"/>
              </a:spcAft>
              <a:buClrTx/>
              <a:buSzTx/>
              <a:buFontTx/>
              <a:buNone/>
              <a:tabLst/>
            </a:pPr>
            <a:br>
              <a:rPr lang="fr-FR" altLang="fr-FR" sz="1200" dirty="0">
                <a:solidFill>
                  <a:schemeClr val="dk1"/>
                </a:solidFill>
                <a:latin typeface="Sintony"/>
              </a:rPr>
            </a:br>
            <a:endParaRPr lang="fr-FR" altLang="fr-FR" sz="1200" dirty="0">
              <a:solidFill>
                <a:schemeClr val="dk1"/>
              </a:solidFill>
              <a:latin typeface="Sintony"/>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Un support dédié a été mis en place pour répondre à toutes les questions de nos collaborateurs : </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chemeClr val="dk1"/>
                </a:solidFill>
                <a:latin typeface="Sintony"/>
              </a:rPr>
              <a:t> </a:t>
            </a:r>
            <a:r>
              <a:rPr lang="fr-FR" altLang="fr-FR" sz="1200" dirty="0">
                <a:solidFill>
                  <a:schemeClr val="dk1"/>
                </a:solidFill>
                <a:latin typeface="Sintony"/>
                <a:hlinkClick r:id="rId5"/>
              </a:rPr>
              <a:t>support@people.margoconseil.com</a:t>
            </a:r>
            <a:r>
              <a:rPr lang="fr-FR" altLang="fr-FR" sz="1200" dirty="0">
                <a:solidFill>
                  <a:schemeClr val="dk1"/>
                </a:solidFill>
                <a:latin typeface="Sintony"/>
              </a:rPr>
              <a:t> </a:t>
            </a:r>
            <a:r>
              <a:rPr kumimoji="0" lang="fr-FR" altLang="fr-FR" sz="900" b="1" i="0" u="none" strike="noStrike" cap="none" normalizeH="0" baseline="0" dirty="0">
                <a:ln>
                  <a:noFill/>
                </a:ln>
                <a:solidFill>
                  <a:srgbClr val="3B3B3B"/>
                </a:solidFill>
                <a:effectLst/>
                <a:latin typeface="Arial" panose="020B0604020202020204" pitchFamily="34" charset="0"/>
                <a:cs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0887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Shape 325" descr="O:\Finance\RSE\Logos\logo Margoconseil Feuille.jpg"/>
          <p:cNvPicPr preferRelativeResize="0"/>
          <p:nvPr/>
        </p:nvPicPr>
        <p:blipFill rotWithShape="1">
          <a:blip r:embed="rId3">
            <a:alphaModFix/>
          </a:blip>
          <a:srcRect/>
          <a:stretch/>
        </p:blipFill>
        <p:spPr>
          <a:xfrm rot="-5400000">
            <a:off x="7131131" y="10191618"/>
            <a:ext cx="516172" cy="181452"/>
          </a:xfrm>
          <a:prstGeom prst="rect">
            <a:avLst/>
          </a:prstGeom>
          <a:noFill/>
          <a:ln>
            <a:noFill/>
          </a:ln>
        </p:spPr>
      </p:pic>
      <p:sp>
        <p:nvSpPr>
          <p:cNvPr id="326" name="Shape 326"/>
          <p:cNvSpPr txBox="1"/>
          <p:nvPr/>
        </p:nvSpPr>
        <p:spPr>
          <a:xfrm rot="-5400000">
            <a:off x="4867806" y="8088869"/>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327" name="Shape 327"/>
          <p:cNvSpPr/>
          <p:nvPr/>
        </p:nvSpPr>
        <p:spPr>
          <a:xfrm>
            <a:off x="642567" y="1775005"/>
            <a:ext cx="3138063" cy="2123658"/>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poursuit son action en faveur de la dématérialisation de ses factures. Cela nous permet des coûts de facturations réduits, une diminution de nos frais d’envois, et surtout un moindre impact sur l’environnement.</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souhaiterait voir ce mode de fonctionnement s’étendre à ses parties prenantes et travaille en ce sens dès que cela est possible.</a:t>
            </a:r>
          </a:p>
        </p:txBody>
      </p:sp>
      <p:sp>
        <p:nvSpPr>
          <p:cNvPr id="329" name="Shape 329"/>
          <p:cNvSpPr/>
          <p:nvPr/>
        </p:nvSpPr>
        <p:spPr>
          <a:xfrm>
            <a:off x="642568" y="1056384"/>
            <a:ext cx="5935733" cy="435990"/>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Prolongement de l’action en faveur des factures dématérialisées</a:t>
            </a:r>
          </a:p>
        </p:txBody>
      </p:sp>
      <p:sp>
        <p:nvSpPr>
          <p:cNvPr id="330" name="Shape 330"/>
          <p:cNvSpPr/>
          <p:nvPr/>
        </p:nvSpPr>
        <p:spPr>
          <a:xfrm>
            <a:off x="639214" y="4945109"/>
            <a:ext cx="5935733" cy="40159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Adoption de bonnes pratiques liées à l’impression</a:t>
            </a:r>
          </a:p>
        </p:txBody>
      </p:sp>
      <p:sp>
        <p:nvSpPr>
          <p:cNvPr id="331" name="Shape 331"/>
          <p:cNvSpPr/>
          <p:nvPr/>
        </p:nvSpPr>
        <p:spPr>
          <a:xfrm>
            <a:off x="776760" y="5677459"/>
            <a:ext cx="5935733" cy="3685037"/>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Notre immeuble compte deux imprimantes pour 80 collaborateurs présents.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Nous favorisons la responsabilisation de nos collaborateurs en diffusant des bonnes pratiques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Impression en recto-verso et en noir et blanc en configurant les imprimantes par défaut</a:t>
            </a:r>
          </a:p>
          <a:p>
            <a:pPr marL="285750" marR="0" lvl="0" indent="-2857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Réutilisation du papier « brouillon »</a:t>
            </a:r>
          </a:p>
          <a:p>
            <a:pPr marL="285750" marR="0" lvl="0" indent="-2857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Préférence des supports électroniques au support papier quand cela est possible</a:t>
            </a: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Comme tout produit de consommation, l’encre a un impact important sur l’environnement à toutes les étapes de son cycle de vie, de sa fabrication en passant par son emballage, son transport, son utilisation et son recyclage.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Pour réduire cette masse de déchets, nous recyclons nos cartouches d’imprimantes.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Nous stockons 100% de nos cartouches d'encre. Notre objectif est d'atteindre un stock de trente cartouches pour les envoyer ensuite au recyclage.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Arial"/>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Arial"/>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sp>
        <p:nvSpPr>
          <p:cNvPr id="332" name="Shape 332"/>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333" name="Shape 333"/>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03 Notre responsabilité environnementale - </a:t>
            </a:r>
          </a:p>
          <a:p>
            <a:pPr marL="0" marR="0" lvl="0" indent="0" algn="l" rtl="0">
              <a:spcBef>
                <a:spcPts val="0"/>
              </a:spcBef>
              <a:buSzPct val="25000"/>
              <a:buNone/>
            </a:pPr>
            <a:r>
              <a:rPr lang="fr-FR" sz="1800" b="1">
                <a:solidFill>
                  <a:srgbClr val="009999"/>
                </a:solidFill>
                <a:latin typeface="Sintony"/>
                <a:ea typeface="Sintony"/>
                <a:cs typeface="Sintony"/>
                <a:sym typeface="Sintony"/>
              </a:rPr>
              <a:t>La dématérialisation</a:t>
            </a:r>
          </a:p>
          <a:p>
            <a:pPr marL="0" marR="0" lvl="0" indent="0" algn="l" rtl="0">
              <a:spcBef>
                <a:spcPts val="0"/>
              </a:spcBef>
              <a:buSzPct val="25000"/>
              <a:buNone/>
            </a:pPr>
            <a:endParaRPr sz="1800">
              <a:solidFill>
                <a:srgbClr val="E5B8B7"/>
              </a:solidFill>
              <a:latin typeface="Sintony"/>
              <a:ea typeface="Sintony"/>
              <a:cs typeface="Sintony"/>
              <a:sym typeface="Sintony"/>
            </a:endParaRPr>
          </a:p>
        </p:txBody>
      </p:sp>
      <p:sp>
        <p:nvSpPr>
          <p:cNvPr id="334" name="Shape 334"/>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336" name="Shape 336"/>
          <p:cNvPicPr preferRelativeResize="0"/>
          <p:nvPr/>
        </p:nvPicPr>
        <p:blipFill rotWithShape="1">
          <a:blip r:embed="rId4">
            <a:alphaModFix/>
          </a:blip>
          <a:srcRect/>
          <a:stretch/>
        </p:blipFill>
        <p:spPr>
          <a:xfrm>
            <a:off x="4108724" y="1768164"/>
            <a:ext cx="2466223" cy="22575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507747" y="1130981"/>
            <a:ext cx="6153204" cy="5706858"/>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400" b="1" i="0" u="none" strike="noStrike" cap="none" dirty="0">
                <a:solidFill>
                  <a:schemeClr val="accent5"/>
                </a:solidFill>
                <a:latin typeface="Sintony"/>
                <a:ea typeface="Sintony"/>
                <a:cs typeface="Sintony"/>
                <a:sym typeface="Sintony"/>
              </a:rPr>
              <a:t>01</a:t>
            </a:r>
            <a:r>
              <a:rPr lang="fr-FR" sz="1400" b="0" i="0" u="none" strike="noStrike" cap="none" dirty="0">
                <a:solidFill>
                  <a:schemeClr val="dk1"/>
                </a:solidFill>
                <a:latin typeface="Sintony"/>
                <a:ea typeface="Sintony"/>
                <a:cs typeface="Sintony"/>
                <a:sym typeface="Sintony"/>
              </a:rPr>
              <a:t> Edito du Président</a:t>
            </a:r>
          </a:p>
          <a:p>
            <a:pPr marL="0" marR="0" lvl="0" indent="0" algn="just" rtl="0">
              <a:spcBef>
                <a:spcPts val="0"/>
              </a:spcBef>
              <a:buSzPct val="25000"/>
              <a:buNone/>
            </a:pPr>
            <a:endParaRPr sz="1400" b="0" i="0" u="none" strike="noStrike" cap="none" dirty="0">
              <a:solidFill>
                <a:schemeClr val="dk1"/>
              </a:solidFill>
              <a:latin typeface="Sintony"/>
              <a:ea typeface="Sintony"/>
              <a:cs typeface="Sintony"/>
              <a:sym typeface="Sintony"/>
            </a:endParaRPr>
          </a:p>
          <a:p>
            <a:pPr marL="0" marR="0" lvl="0" indent="0" algn="just" rtl="0">
              <a:spcBef>
                <a:spcPts val="0"/>
              </a:spcBef>
              <a:buSzPct val="25000"/>
              <a:buNone/>
            </a:pPr>
            <a:r>
              <a:rPr lang="fr-FR" sz="1400" b="1" i="0" u="none" strike="noStrike" cap="none" dirty="0">
                <a:solidFill>
                  <a:schemeClr val="accent5"/>
                </a:solidFill>
                <a:latin typeface="Sintony"/>
                <a:ea typeface="Sintony"/>
                <a:cs typeface="Sintony"/>
                <a:sym typeface="Sintony"/>
              </a:rPr>
              <a:t>02</a:t>
            </a:r>
            <a:r>
              <a:rPr lang="fr-FR" sz="1400" b="1" i="0" u="none" strike="noStrike" cap="none" dirty="0">
                <a:solidFill>
                  <a:srgbClr val="953734"/>
                </a:solidFill>
                <a:latin typeface="Sintony"/>
                <a:ea typeface="Sintony"/>
                <a:cs typeface="Sintony"/>
                <a:sym typeface="Sintony"/>
              </a:rPr>
              <a:t> </a:t>
            </a:r>
            <a:r>
              <a:rPr lang="fr-FR" sz="1400" b="0" i="0" u="none" strike="noStrike" cap="none" dirty="0">
                <a:solidFill>
                  <a:schemeClr val="dk1"/>
                </a:solidFill>
                <a:latin typeface="Sintony"/>
                <a:ea typeface="Sintony"/>
                <a:cs typeface="Sintony"/>
                <a:sym typeface="Sintony"/>
              </a:rPr>
              <a:t>Gouvernance</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a:t>
            </a:r>
            <a:r>
              <a:rPr lang="fr-FR" sz="1400" b="1" i="0" u="none" strike="noStrike" cap="none" dirty="0" err="1">
                <a:solidFill>
                  <a:schemeClr val="dk1"/>
                </a:solidFill>
                <a:latin typeface="Sintony"/>
                <a:ea typeface="Sintony"/>
                <a:cs typeface="Sintony"/>
                <a:sym typeface="Sintony"/>
              </a:rPr>
              <a:t>Margo</a:t>
            </a:r>
            <a:r>
              <a:rPr lang="fr-FR" sz="1400" b="0" i="0" u="none" strike="noStrike" cap="none" dirty="0" err="1">
                <a:solidFill>
                  <a:schemeClr val="dk1"/>
                </a:solidFill>
                <a:latin typeface="Sintony"/>
                <a:ea typeface="Sintony"/>
                <a:cs typeface="Sintony"/>
                <a:sym typeface="Sintony"/>
              </a:rPr>
              <a:t>conseil</a:t>
            </a:r>
            <a:r>
              <a:rPr lang="fr-FR" sz="1400" b="0" i="0" u="none" strike="noStrike" cap="none" dirty="0">
                <a:solidFill>
                  <a:schemeClr val="dk1"/>
                </a:solidFill>
                <a:latin typeface="Sintony"/>
                <a:ea typeface="Sintony"/>
                <a:cs typeface="Sintony"/>
                <a:sym typeface="Sintony"/>
              </a:rPr>
              <a:t> en chiffres</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Evaluation </a:t>
            </a:r>
            <a:r>
              <a:rPr lang="fr-FR" sz="1400" b="0" i="0" u="none" strike="noStrike" cap="none" dirty="0" err="1">
                <a:solidFill>
                  <a:schemeClr val="dk1"/>
                </a:solidFill>
                <a:latin typeface="Sintony"/>
                <a:ea typeface="Sintony"/>
                <a:cs typeface="Sintony"/>
                <a:sym typeface="Sintony"/>
              </a:rPr>
              <a:t>Ecovadis</a:t>
            </a:r>
            <a:r>
              <a:rPr lang="fr-FR" sz="1400" b="0" i="0" u="none" strike="noStrike" cap="none" dirty="0">
                <a:solidFill>
                  <a:schemeClr val="dk1"/>
                </a:solidFill>
                <a:latin typeface="Sintony"/>
                <a:ea typeface="Sintony"/>
                <a:cs typeface="Sintony"/>
                <a:sym typeface="Sintony"/>
              </a:rPr>
              <a:t> de nos pratiques RSE</a:t>
            </a:r>
          </a:p>
          <a:p>
            <a:pPr marL="0" marR="0" lvl="0" indent="0" algn="just" rtl="0">
              <a:spcBef>
                <a:spcPts val="0"/>
              </a:spcBef>
              <a:buSzPct val="25000"/>
              <a:buNone/>
            </a:pPr>
            <a:endParaRPr sz="1400" b="0" i="0" u="none" strike="noStrike" cap="none" dirty="0">
              <a:solidFill>
                <a:schemeClr val="dk1"/>
              </a:solidFill>
              <a:latin typeface="Sintony"/>
              <a:ea typeface="Sintony"/>
              <a:cs typeface="Sintony"/>
              <a:sym typeface="Sintony"/>
            </a:endParaRPr>
          </a:p>
          <a:p>
            <a:pPr marL="0" marR="0" lvl="0" indent="0" algn="just" rtl="0">
              <a:spcBef>
                <a:spcPts val="0"/>
              </a:spcBef>
              <a:buSzPct val="25000"/>
              <a:buNone/>
            </a:pPr>
            <a:r>
              <a:rPr lang="fr-FR" sz="1400" b="1" i="0" u="none" strike="noStrike" cap="none" dirty="0">
                <a:solidFill>
                  <a:schemeClr val="accent5"/>
                </a:solidFill>
                <a:latin typeface="Sintony"/>
                <a:ea typeface="Sintony"/>
                <a:cs typeface="Sintony"/>
                <a:sym typeface="Sintony"/>
              </a:rPr>
              <a:t>03 </a:t>
            </a:r>
            <a:r>
              <a:rPr lang="fr-FR" sz="1400" b="0" i="0" u="none" strike="noStrike" cap="none" dirty="0">
                <a:solidFill>
                  <a:schemeClr val="dk1"/>
                </a:solidFill>
                <a:latin typeface="Sintony"/>
                <a:ea typeface="Sintony"/>
                <a:cs typeface="Sintony"/>
                <a:sym typeface="Sintony"/>
              </a:rPr>
              <a:t>Notre responsabilité environnementale</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La dématérialisation de nos fiches de paie</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La gestion de notre consommation papier </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La maîtrise de notre consommation énergétique</a:t>
            </a:r>
          </a:p>
          <a:p>
            <a:pPr marL="0" marR="0" lvl="0" indent="0" algn="just" rtl="0">
              <a:spcBef>
                <a:spcPts val="0"/>
              </a:spcBef>
              <a:buSzPct val="25000"/>
              <a:buNone/>
            </a:pPr>
            <a:endParaRPr sz="1400" b="0" i="0" u="none" strike="noStrike" cap="none" dirty="0">
              <a:solidFill>
                <a:schemeClr val="dk1"/>
              </a:solidFill>
              <a:latin typeface="Sintony"/>
              <a:ea typeface="Sintony"/>
              <a:cs typeface="Sintony"/>
              <a:sym typeface="Sintony"/>
            </a:endParaRPr>
          </a:p>
          <a:p>
            <a:pPr marL="0" marR="0" lvl="0" indent="0" algn="just" rtl="0">
              <a:spcBef>
                <a:spcPts val="0"/>
              </a:spcBef>
              <a:buSzPct val="25000"/>
              <a:buNone/>
            </a:pPr>
            <a:r>
              <a:rPr lang="fr-FR" sz="1400" b="1" i="0" u="none" strike="noStrike" cap="none" dirty="0">
                <a:solidFill>
                  <a:schemeClr val="accent5"/>
                </a:solidFill>
                <a:latin typeface="Sintony"/>
                <a:ea typeface="Sintony"/>
                <a:cs typeface="Sintony"/>
                <a:sym typeface="Sintony"/>
              </a:rPr>
              <a:t>04</a:t>
            </a:r>
            <a:r>
              <a:rPr lang="fr-FR" sz="1400" b="1" i="0" u="none" strike="noStrike" cap="none" dirty="0">
                <a:solidFill>
                  <a:srgbClr val="953734"/>
                </a:solidFill>
                <a:latin typeface="Sintony"/>
                <a:ea typeface="Sintony"/>
                <a:cs typeface="Sintony"/>
                <a:sym typeface="Sintony"/>
              </a:rPr>
              <a:t> </a:t>
            </a:r>
            <a:r>
              <a:rPr lang="fr-FR" sz="1400" b="0" i="0" u="none" strike="noStrike" cap="none" dirty="0">
                <a:solidFill>
                  <a:schemeClr val="dk1"/>
                </a:solidFill>
                <a:latin typeface="Sintony"/>
                <a:ea typeface="Sintony"/>
                <a:cs typeface="Sintony"/>
                <a:sym typeface="Sintony"/>
              </a:rPr>
              <a:t>Notre responsabilité économique</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Les Achats responsables</a:t>
            </a:r>
          </a:p>
          <a:p>
            <a:pPr marL="0" marR="0" lvl="0" indent="0" algn="just" rtl="0">
              <a:spcBef>
                <a:spcPts val="0"/>
              </a:spcBef>
              <a:buSzPct val="25000"/>
              <a:buNone/>
            </a:pPr>
            <a:endParaRPr sz="1400" b="0" i="0" u="none" strike="noStrike" cap="none" dirty="0">
              <a:solidFill>
                <a:schemeClr val="dk1"/>
              </a:solidFill>
              <a:latin typeface="Sintony"/>
              <a:ea typeface="Sintony"/>
              <a:cs typeface="Sintony"/>
              <a:sym typeface="Sintony"/>
            </a:endParaRPr>
          </a:p>
          <a:p>
            <a:pPr marL="0" marR="0" lvl="0" indent="0" algn="just" rtl="0">
              <a:spcBef>
                <a:spcPts val="0"/>
              </a:spcBef>
              <a:buSzPct val="25000"/>
              <a:buNone/>
            </a:pPr>
            <a:r>
              <a:rPr lang="fr-FR" sz="1400" b="1" i="0" u="none" strike="noStrike" cap="none" dirty="0">
                <a:solidFill>
                  <a:schemeClr val="accent5"/>
                </a:solidFill>
                <a:latin typeface="Sintony"/>
                <a:ea typeface="Sintony"/>
                <a:cs typeface="Sintony"/>
                <a:sym typeface="Sintony"/>
              </a:rPr>
              <a:t>05</a:t>
            </a:r>
            <a:r>
              <a:rPr lang="fr-FR" sz="1400" b="1" i="0" u="none" strike="noStrike" cap="none" dirty="0">
                <a:solidFill>
                  <a:srgbClr val="953734"/>
                </a:solidFill>
                <a:latin typeface="Sintony"/>
                <a:ea typeface="Sintony"/>
                <a:cs typeface="Sintony"/>
                <a:sym typeface="Sintony"/>
              </a:rPr>
              <a:t> </a:t>
            </a:r>
            <a:r>
              <a:rPr lang="fr-FR" sz="1400" b="0" i="0" u="none" strike="noStrike" cap="none" dirty="0">
                <a:solidFill>
                  <a:schemeClr val="dk1"/>
                </a:solidFill>
                <a:latin typeface="Sintony"/>
                <a:ea typeface="Sintony"/>
                <a:cs typeface="Sintony"/>
                <a:sym typeface="Sintony"/>
              </a:rPr>
              <a:t>Notre responsabilité sociale</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Notre adhésion à la Charte de la diversité	</a:t>
            </a:r>
          </a:p>
          <a:p>
            <a:pPr marL="0" marR="0" lvl="0" indent="0" algn="just" rtl="0">
              <a:spcBef>
                <a:spcPts val="0"/>
              </a:spcBef>
              <a:buSzPct val="25000"/>
              <a:buNone/>
            </a:pPr>
            <a:r>
              <a:rPr lang="fr-FR" dirty="0">
                <a:solidFill>
                  <a:schemeClr val="dk1"/>
                </a:solidFill>
                <a:latin typeface="Sintony"/>
                <a:ea typeface="Sintony"/>
                <a:cs typeface="Sintony"/>
                <a:sym typeface="Sintony"/>
              </a:rPr>
              <a:t>	</a:t>
            </a:r>
            <a:r>
              <a:rPr lang="fr-FR" sz="1400" b="0" i="0" u="none" strike="noStrike" cap="none" dirty="0">
                <a:solidFill>
                  <a:schemeClr val="dk1"/>
                </a:solidFill>
                <a:latin typeface="Sintony"/>
                <a:ea typeface="Sintony"/>
                <a:cs typeface="Sintony"/>
                <a:sym typeface="Sintony"/>
              </a:rPr>
              <a:t>L’adaptation de notre processus de recrutement 	en 	faveur de la non-discrimination</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Le bien-être du salarié au cœur de notre politique 	ressources humaines</a:t>
            </a:r>
          </a:p>
          <a:p>
            <a:pPr marL="0" marR="0" lvl="0" indent="0" algn="just" rtl="0">
              <a:spcBef>
                <a:spcPts val="0"/>
              </a:spcBef>
              <a:buSzPct val="25000"/>
              <a:buNone/>
            </a:pPr>
            <a:r>
              <a:rPr lang="fr-FR" sz="1400" b="0" i="0" u="none" strike="noStrike" cap="none" dirty="0">
                <a:solidFill>
                  <a:schemeClr val="dk1"/>
                </a:solidFill>
                <a:latin typeface="Sintony"/>
                <a:ea typeface="Sintony"/>
                <a:cs typeface="Sintony"/>
                <a:sym typeface="Sintony"/>
              </a:rPr>
              <a:t>			</a:t>
            </a:r>
          </a:p>
          <a:p>
            <a:pPr marL="0" marR="0" lvl="0" indent="0" algn="just" rtl="0">
              <a:spcBef>
                <a:spcPts val="0"/>
              </a:spcBef>
              <a:buSzPct val="25000"/>
              <a:buNone/>
            </a:pPr>
            <a:r>
              <a:rPr lang="fr-FR" sz="1400" b="1" i="0" u="none" strike="noStrike" cap="none" dirty="0">
                <a:solidFill>
                  <a:schemeClr val="accent5"/>
                </a:solidFill>
                <a:latin typeface="Sintony"/>
                <a:ea typeface="Sintony"/>
                <a:cs typeface="Sintony"/>
                <a:sym typeface="Sintony"/>
              </a:rPr>
              <a:t>06</a:t>
            </a:r>
            <a:r>
              <a:rPr lang="fr-FR" sz="1400" b="0" i="0" u="none" strike="noStrike" cap="none" dirty="0">
                <a:solidFill>
                  <a:schemeClr val="dk1"/>
                </a:solidFill>
                <a:latin typeface="Sintony"/>
                <a:ea typeface="Sintony"/>
                <a:cs typeface="Sintony"/>
                <a:sym typeface="Sintony"/>
              </a:rPr>
              <a:t> Nos objectifs </a:t>
            </a:r>
          </a:p>
          <a:p>
            <a:pPr marL="0" marR="0" lvl="0" indent="0" algn="just" rtl="0">
              <a:spcBef>
                <a:spcPts val="0"/>
              </a:spcBef>
              <a:buSzPct val="25000"/>
              <a:buNone/>
            </a:pPr>
            <a:endParaRPr sz="1400" b="0" i="0" u="none" strike="noStrike" cap="none" dirty="0">
              <a:solidFill>
                <a:schemeClr val="lt1"/>
              </a:solidFill>
              <a:latin typeface="Sintony"/>
              <a:ea typeface="Sintony"/>
              <a:cs typeface="Sintony"/>
              <a:sym typeface="Sintony"/>
            </a:endParaRPr>
          </a:p>
          <a:p>
            <a:pPr marL="0" marR="0" lvl="0" indent="0" algn="just" rtl="0">
              <a:spcBef>
                <a:spcPts val="0"/>
              </a:spcBef>
              <a:buSzPct val="25000"/>
              <a:buNone/>
            </a:pPr>
            <a:endParaRPr sz="1400" b="0" i="0" u="none" strike="noStrike" cap="none" dirty="0">
              <a:solidFill>
                <a:schemeClr val="lt1"/>
              </a:solidFill>
              <a:latin typeface="Sintony"/>
              <a:ea typeface="Sintony"/>
              <a:cs typeface="Sintony"/>
              <a:sym typeface="Sintony"/>
            </a:endParaRPr>
          </a:p>
          <a:p>
            <a:pPr marL="0" marR="0" lvl="0" indent="0" algn="just" rtl="0">
              <a:spcBef>
                <a:spcPts val="0"/>
              </a:spcBef>
              <a:buSzPct val="25000"/>
              <a:buNone/>
            </a:pPr>
            <a:endParaRPr sz="1400" b="0" i="0" u="none" strike="noStrike" cap="none" dirty="0">
              <a:solidFill>
                <a:srgbClr val="E5B8B7"/>
              </a:solidFill>
              <a:latin typeface="Sintony"/>
              <a:ea typeface="Sintony"/>
              <a:cs typeface="Sintony"/>
              <a:sym typeface="Sintony"/>
            </a:endParaRPr>
          </a:p>
        </p:txBody>
      </p:sp>
      <p:sp>
        <p:nvSpPr>
          <p:cNvPr id="99" name="Shape 99"/>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b="0" i="0" u="none" strike="noStrike" cap="none">
                <a:solidFill>
                  <a:schemeClr val="lt1"/>
                </a:solidFill>
                <a:latin typeface="Sintony"/>
                <a:ea typeface="Sintony"/>
                <a:cs typeface="Sintony"/>
                <a:sym typeface="Sintony"/>
              </a:rPr>
              <a:t>2</a:t>
            </a:r>
          </a:p>
        </p:txBody>
      </p:sp>
      <p:sp>
        <p:nvSpPr>
          <p:cNvPr id="100" name="Shape 100"/>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i="0" u="none" strike="noStrike" cap="none">
                <a:solidFill>
                  <a:schemeClr val="lt1"/>
                </a:solidFill>
                <a:latin typeface="Sintony"/>
                <a:ea typeface="Sintony"/>
                <a:cs typeface="Sintony"/>
                <a:sym typeface="Sintony"/>
              </a:rPr>
              <a:t>C O P </a:t>
            </a:r>
          </a:p>
        </p:txBody>
      </p:sp>
      <p:sp>
        <p:nvSpPr>
          <p:cNvPr id="101" name="Shape 101"/>
          <p:cNvSpPr txBox="1"/>
          <p:nvPr/>
        </p:nvSpPr>
        <p:spPr>
          <a:xfrm rot="-5400000">
            <a:off x="4824139" y="7918429"/>
            <a:ext cx="5030955" cy="213046"/>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700" b="0" i="0" u="none" strike="noStrike" cap="none">
                <a:solidFill>
                  <a:schemeClr val="dk1"/>
                </a:solidFill>
                <a:latin typeface="Sintony"/>
                <a:ea typeface="Sintony"/>
                <a:cs typeface="Sintony"/>
                <a:sym typeface="Sintony"/>
              </a:rPr>
              <a:t>                          Pour le respect de l’environnement merci de ne pas imprimer ce document</a:t>
            </a:r>
          </a:p>
        </p:txBody>
      </p:sp>
      <p:pic>
        <p:nvPicPr>
          <p:cNvPr id="102" name="Shape 102" descr="O:\Finance\RSE\Logos\logo Margoconseil Feuille.jpg"/>
          <p:cNvPicPr preferRelativeResize="0"/>
          <p:nvPr/>
        </p:nvPicPr>
        <p:blipFill rotWithShape="1">
          <a:blip r:embed="rId3">
            <a:alphaModFix/>
          </a:blip>
          <a:srcRect/>
          <a:stretch/>
        </p:blipFill>
        <p:spPr>
          <a:xfrm rot="-5400000">
            <a:off x="7050345" y="10107718"/>
            <a:ext cx="516172" cy="181452"/>
          </a:xfrm>
          <a:prstGeom prst="rect">
            <a:avLst/>
          </a:prstGeom>
          <a:noFill/>
          <a:ln>
            <a:noFill/>
          </a:ln>
        </p:spPr>
      </p:pic>
      <p:pic>
        <p:nvPicPr>
          <p:cNvPr id="103" name="Shape 103"/>
          <p:cNvPicPr preferRelativeResize="0"/>
          <p:nvPr/>
        </p:nvPicPr>
        <p:blipFill rotWithShape="1">
          <a:blip r:embed="rId4">
            <a:alphaModFix/>
          </a:blip>
          <a:srcRect/>
          <a:stretch/>
        </p:blipFill>
        <p:spPr>
          <a:xfrm>
            <a:off x="2112109" y="7381977"/>
            <a:ext cx="2774810" cy="1856214"/>
          </a:xfrm>
          <a:prstGeom prst="rect">
            <a:avLst/>
          </a:prstGeom>
          <a:noFill/>
          <a:ln>
            <a:noFill/>
          </a:ln>
        </p:spPr>
      </p:pic>
      <p:sp>
        <p:nvSpPr>
          <p:cNvPr id="104" name="Shape 104"/>
          <p:cNvSpPr/>
          <p:nvPr/>
        </p:nvSpPr>
        <p:spPr>
          <a:xfrm>
            <a:off x="507747" y="322723"/>
            <a:ext cx="6005295" cy="967099"/>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2000" b="1">
                <a:solidFill>
                  <a:srgbClr val="009999"/>
                </a:solidFill>
                <a:latin typeface="Sintony"/>
                <a:ea typeface="Sintony"/>
                <a:cs typeface="Sintony"/>
                <a:sym typeface="Sintony"/>
              </a:rPr>
              <a:t>Sommaire</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Shape 342" descr="O:\Finance\RSE\Logos\logo Margoconseil Feuille.jpg"/>
          <p:cNvPicPr preferRelativeResize="0"/>
          <p:nvPr/>
        </p:nvPicPr>
        <p:blipFill rotWithShape="1">
          <a:blip r:embed="rId3">
            <a:alphaModFix/>
          </a:blip>
          <a:srcRect/>
          <a:stretch/>
        </p:blipFill>
        <p:spPr>
          <a:xfrm rot="-5400000">
            <a:off x="7053459" y="10191618"/>
            <a:ext cx="516172" cy="181452"/>
          </a:xfrm>
          <a:prstGeom prst="rect">
            <a:avLst/>
          </a:prstGeom>
          <a:noFill/>
          <a:ln>
            <a:noFill/>
          </a:ln>
        </p:spPr>
      </p:pic>
      <p:sp>
        <p:nvSpPr>
          <p:cNvPr id="343" name="Shape 343"/>
          <p:cNvSpPr txBox="1"/>
          <p:nvPr/>
        </p:nvSpPr>
        <p:spPr>
          <a:xfrm rot="-5400000">
            <a:off x="4846196" y="8056010"/>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344" name="Shape 344"/>
          <p:cNvSpPr/>
          <p:nvPr/>
        </p:nvSpPr>
        <p:spPr>
          <a:xfrm>
            <a:off x="663726" y="1932766"/>
            <a:ext cx="3094088" cy="1569660"/>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Nous avons mis en place le tri sélectif.</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Nous avons supprimé les corbeilles individuelles et placé à chaque étage de l’immeuble deux poubelles communes : l’une destinée au papier, l’autre destiné aux déchets restants.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sp>
        <p:nvSpPr>
          <p:cNvPr id="345" name="Shape 345" descr="Affichage de FullSizeRender.jpg en cours..."/>
          <p:cNvSpPr/>
          <p:nvPr/>
        </p:nvSpPr>
        <p:spPr>
          <a:xfrm>
            <a:off x="155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2100">
              <a:solidFill>
                <a:schemeClr val="dk1"/>
              </a:solidFill>
              <a:latin typeface="Calibri"/>
              <a:ea typeface="Calibri"/>
              <a:cs typeface="Calibri"/>
              <a:sym typeface="Calibri"/>
            </a:endParaRPr>
          </a:p>
        </p:txBody>
      </p:sp>
      <p:sp>
        <p:nvSpPr>
          <p:cNvPr id="346" name="Shape 346"/>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347" name="Shape 347"/>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03 Notre responsabilité environnementale - </a:t>
            </a:r>
          </a:p>
          <a:p>
            <a:pPr marL="0" marR="0" lvl="0" indent="0" algn="l" rtl="0">
              <a:spcBef>
                <a:spcPts val="0"/>
              </a:spcBef>
              <a:buSzPct val="25000"/>
              <a:buNone/>
            </a:pPr>
            <a:r>
              <a:rPr lang="fr-FR" sz="1800" b="1">
                <a:solidFill>
                  <a:srgbClr val="009999"/>
                </a:solidFill>
                <a:latin typeface="Sintony"/>
                <a:ea typeface="Sintony"/>
                <a:cs typeface="Sintony"/>
                <a:sym typeface="Sintony"/>
              </a:rPr>
              <a:t>La dématérialisation</a:t>
            </a:r>
          </a:p>
        </p:txBody>
      </p:sp>
      <p:sp>
        <p:nvSpPr>
          <p:cNvPr id="348" name="Shape 348"/>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
        <p:nvSpPr>
          <p:cNvPr id="349" name="Shape 349"/>
          <p:cNvSpPr/>
          <p:nvPr/>
        </p:nvSpPr>
        <p:spPr>
          <a:xfrm>
            <a:off x="669135" y="1066684"/>
            <a:ext cx="5935733" cy="486795"/>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Mise en place du tri sélectif</a:t>
            </a:r>
          </a:p>
        </p:txBody>
      </p:sp>
      <p:pic>
        <p:nvPicPr>
          <p:cNvPr id="350" name="Shape 350"/>
          <p:cNvPicPr preferRelativeResize="0"/>
          <p:nvPr/>
        </p:nvPicPr>
        <p:blipFill rotWithShape="1">
          <a:blip r:embed="rId4">
            <a:alphaModFix/>
          </a:blip>
          <a:srcRect/>
          <a:stretch/>
        </p:blipFill>
        <p:spPr>
          <a:xfrm>
            <a:off x="4156267" y="1776832"/>
            <a:ext cx="2121049" cy="1590787"/>
          </a:xfrm>
          <a:prstGeom prst="rect">
            <a:avLst/>
          </a:prstGeom>
          <a:noFill/>
          <a:ln>
            <a:noFill/>
          </a:ln>
        </p:spPr>
      </p:pic>
      <p:sp>
        <p:nvSpPr>
          <p:cNvPr id="351" name="Shape 351"/>
          <p:cNvSpPr/>
          <p:nvPr/>
        </p:nvSpPr>
        <p:spPr>
          <a:xfrm>
            <a:off x="577309" y="3683219"/>
            <a:ext cx="5935733" cy="486795"/>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Utilisation de tableaux tactiles, d’écran et de tableau ardoise dans chaque salle de réunion</a:t>
            </a:r>
          </a:p>
        </p:txBody>
      </p:sp>
      <p:pic>
        <p:nvPicPr>
          <p:cNvPr id="352" name="Shape 352"/>
          <p:cNvPicPr preferRelativeResize="0"/>
          <p:nvPr/>
        </p:nvPicPr>
        <p:blipFill rotWithShape="1">
          <a:blip r:embed="rId5">
            <a:alphaModFix/>
          </a:blip>
          <a:srcRect/>
          <a:stretch/>
        </p:blipFill>
        <p:spPr>
          <a:xfrm>
            <a:off x="1116335" y="4540662"/>
            <a:ext cx="4945412" cy="3646353"/>
          </a:xfrm>
          <a:prstGeom prst="rect">
            <a:avLst/>
          </a:prstGeom>
          <a:noFill/>
          <a:ln>
            <a:noFill/>
          </a:ln>
        </p:spPr>
      </p:pic>
      <p:sp>
        <p:nvSpPr>
          <p:cNvPr id="353" name="Shape 353"/>
          <p:cNvSpPr txBox="1"/>
          <p:nvPr/>
        </p:nvSpPr>
        <p:spPr>
          <a:xfrm>
            <a:off x="663725" y="8555808"/>
            <a:ext cx="5709193" cy="646331"/>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dirty="0">
                <a:solidFill>
                  <a:schemeClr val="dk1"/>
                </a:solidFill>
                <a:latin typeface="Sintony"/>
                <a:sym typeface="Calibri"/>
              </a:rPr>
              <a:t>Nous avons équipé chacune de réunion avec un écran, tactile ou non ainsi que des tableaux ardoises. Cette installation a permis la suppression des </a:t>
            </a:r>
            <a:r>
              <a:rPr lang="fr-FR" sz="1200" dirty="0" err="1">
                <a:solidFill>
                  <a:schemeClr val="dk1"/>
                </a:solidFill>
                <a:latin typeface="Sintony"/>
                <a:sym typeface="Calibri"/>
              </a:rPr>
              <a:t>parperboards</a:t>
            </a:r>
            <a:r>
              <a:rPr lang="fr-FR" sz="1200" dirty="0">
                <a:solidFill>
                  <a:schemeClr val="dk1"/>
                </a:solidFill>
                <a:latin typeface="Sintony"/>
                <a:sym typeface="Calibri"/>
              </a:rPr>
              <a:t> et des post-</a:t>
            </a:r>
            <a:r>
              <a:rPr lang="fr-FR" sz="1200" dirty="0" err="1">
                <a:solidFill>
                  <a:schemeClr val="dk1"/>
                </a:solidFill>
                <a:latin typeface="Sintony"/>
                <a:sym typeface="Calibri"/>
              </a:rPr>
              <a:t>its</a:t>
            </a:r>
            <a:r>
              <a:rPr lang="fr-FR" sz="1200" dirty="0">
                <a:solidFill>
                  <a:schemeClr val="dk1"/>
                </a:solidFill>
                <a:latin typeface="Sintony"/>
                <a:sym typeface="Calibri"/>
              </a:rPr>
              <a:t> utilisés auparavant pour les </a:t>
            </a:r>
            <a:r>
              <a:rPr lang="fr-FR" sz="1200" dirty="0" err="1">
                <a:solidFill>
                  <a:schemeClr val="dk1"/>
                </a:solidFill>
                <a:latin typeface="Sintony"/>
                <a:sym typeface="Calibri"/>
              </a:rPr>
              <a:t>standupmeeting</a:t>
            </a:r>
            <a:r>
              <a:rPr lang="fr-FR" sz="1200" dirty="0">
                <a:solidFill>
                  <a:schemeClr val="dk1"/>
                </a:solidFill>
                <a:latin typeface="Sintony"/>
                <a:sym typeface="Calibri"/>
              </a:rPr>
              <a:t> quotidiens.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body" idx="2"/>
          </p:nvPr>
        </p:nvSpPr>
        <p:spPr>
          <a:xfrm>
            <a:off x="593397" y="1720567"/>
            <a:ext cx="6254913" cy="1791880"/>
          </a:xfrm>
          <a:prstGeom prst="rect">
            <a:avLst/>
          </a:prstGeom>
          <a:noFill/>
          <a:ln>
            <a:noFill/>
          </a:ln>
        </p:spPr>
        <p:txBody>
          <a:bodyPr wrap="square" lIns="104300" tIns="52150" rIns="104300" bIns="52150" anchor="t" anchorCtr="0">
            <a:noAutofit/>
          </a:bodyPr>
          <a:lstStyle/>
          <a:p>
            <a:pPr marL="0" marR="0" lvl="0" indent="-76200" algn="just" rtl="0">
              <a:spcBef>
                <a:spcPts val="0"/>
              </a:spcBef>
              <a:spcAft>
                <a:spcPts val="0"/>
              </a:spcAft>
              <a:buClr>
                <a:schemeClr val="dk1"/>
              </a:buClr>
              <a:buSzPct val="100000"/>
              <a:buFont typeface="Arial"/>
              <a:buNone/>
            </a:pPr>
            <a:r>
              <a:rPr lang="fr-FR" sz="1200" b="0" i="0" u="none" strike="noStrike" cap="none" dirty="0">
                <a:solidFill>
                  <a:schemeClr val="dk1"/>
                </a:solidFill>
                <a:latin typeface="Sintony"/>
                <a:ea typeface="Sintony"/>
                <a:cs typeface="Sintony"/>
                <a:sym typeface="Sintony"/>
              </a:rPr>
              <a:t>Depuis deux ans, nous sensibilisons nos collaborateurs à la consommation d’électricité. </a:t>
            </a:r>
          </a:p>
          <a:p>
            <a:pPr marL="0" marR="0" lvl="0" indent="-76200" algn="just" rtl="0">
              <a:spcBef>
                <a:spcPts val="240"/>
              </a:spcBef>
              <a:spcAft>
                <a:spcPts val="0"/>
              </a:spcAft>
              <a:buClr>
                <a:schemeClr val="dk1"/>
              </a:buClr>
              <a:buSzPct val="100000"/>
              <a:buFont typeface="Arial"/>
              <a:buNone/>
            </a:pPr>
            <a:r>
              <a:rPr lang="fr-FR" sz="1200" b="0" i="0" u="none" strike="noStrike" cap="none" dirty="0">
                <a:solidFill>
                  <a:schemeClr val="dk1"/>
                </a:solidFill>
                <a:latin typeface="Sintony"/>
                <a:ea typeface="Sintony"/>
                <a:cs typeface="Sintony"/>
                <a:sym typeface="Sintony"/>
              </a:rPr>
              <a:t>Chacun est invité au quotidien à être responsable en :</a:t>
            </a:r>
          </a:p>
          <a:p>
            <a:pPr marL="285750" marR="0" lvl="0" indent="-285750" algn="just" rtl="0">
              <a:spcBef>
                <a:spcPts val="240"/>
              </a:spcBef>
              <a:spcAft>
                <a:spcPts val="0"/>
              </a:spcAft>
              <a:buClr>
                <a:schemeClr val="dk1"/>
              </a:buClr>
              <a:buSzPct val="100000"/>
              <a:buFont typeface="Arial"/>
              <a:buChar char="-"/>
            </a:pPr>
            <a:r>
              <a:rPr lang="fr-FR" sz="1200" b="0" i="0" u="none" strike="noStrike" cap="none" dirty="0">
                <a:solidFill>
                  <a:schemeClr val="dk1"/>
                </a:solidFill>
                <a:latin typeface="Sintony"/>
                <a:ea typeface="Sintony"/>
                <a:cs typeface="Sintony"/>
                <a:sym typeface="Sintony"/>
              </a:rPr>
              <a:t>Eteignant systématiquement les appareils dans les salles de réunion après utilisation</a:t>
            </a:r>
          </a:p>
          <a:p>
            <a:pPr marL="285750" marR="0" lvl="0" indent="-285750" algn="just" rtl="0">
              <a:spcBef>
                <a:spcPts val="240"/>
              </a:spcBef>
              <a:spcAft>
                <a:spcPts val="0"/>
              </a:spcAft>
              <a:buClr>
                <a:schemeClr val="dk1"/>
              </a:buClr>
              <a:buSzPct val="100000"/>
              <a:buFont typeface="Arial"/>
              <a:buChar char="-"/>
            </a:pPr>
            <a:r>
              <a:rPr lang="fr-FR" sz="1200" b="0" i="0" u="none" strike="noStrike" cap="none" dirty="0">
                <a:solidFill>
                  <a:schemeClr val="dk1"/>
                </a:solidFill>
                <a:latin typeface="Sintony"/>
                <a:ea typeface="Sintony"/>
                <a:cs typeface="Sintony"/>
                <a:sym typeface="Sintony"/>
              </a:rPr>
              <a:t>Eteignant les écrans d’ordinateur tous les soirs</a:t>
            </a:r>
          </a:p>
          <a:p>
            <a:pPr marL="0" marR="0" lvl="0" indent="-76200" algn="just" rtl="0">
              <a:spcBef>
                <a:spcPts val="240"/>
              </a:spcBef>
              <a:buClr>
                <a:schemeClr val="dk1"/>
              </a:buClr>
              <a:buSzPct val="100000"/>
              <a:buFont typeface="Arial"/>
              <a:buNone/>
            </a:pPr>
            <a:r>
              <a:rPr lang="fr-FR" sz="1200" b="0" i="0" u="none" strike="noStrike" cap="none" dirty="0">
                <a:solidFill>
                  <a:schemeClr val="dk1"/>
                </a:solidFill>
                <a:latin typeface="Sintony"/>
                <a:ea typeface="Sintony"/>
                <a:cs typeface="Sintony"/>
                <a:sym typeface="Sintony"/>
              </a:rPr>
              <a:t>Désormais, dans notre nouveau bâtiment, l’électricité est déclenchée partout par des détecteurs de présence pour limiter la consommation d’électricité individuelle.</a:t>
            </a:r>
          </a:p>
        </p:txBody>
      </p:sp>
      <p:sp>
        <p:nvSpPr>
          <p:cNvPr id="360" name="Shape 360" descr="data:image/jpeg;base64,/9j/4AAQSkZJRgABAQAAAQABAAD/2wCEAAkGBhQSEBUUEhQUFRQVFBUUFBYUFxQYFBQUFBQVFRYVFBQXHSYeFxkjGRQUHy8gJCcpLCwsFR4xNTAqNSYrLCkBCQoKDgwOFw8PGikkHBwpKSksKSkpKSkpKSkpKSkpKSwpLCwpKSksKSksKSwsKSkpKSw1KSk1KSwsLCwsLCkpKf/AABEIALkBEQMBIgACEQEDEQH/xAAcAAABBQEBAQAAAAAAAAAAAAAAAgMEBQYHAQj/xABFEAABAwEFBQQHBAcHBQEAAAABAAIDEQQFEiExBkFRYXETIoGRBzJSobHB0UJi4fAUM1NygpKiFSMkQ3OTshY0Y8LxF//EABoBAAIDAQEAAAAAAAAAAAAAAAMEAAECBQb/xAAkEQACAwACAgICAwEAAAAAAAAAAQIDERIhBDETQSJRFGFxMv/aAAwDAQACEQMRAD8A5zaLnc3iozJ5YzVj3Aje0kH3LqT6HMtB50z8Dqq613FDIakEE6n6pVWNHHh5DXsqrg9LdvsxGN5lYBTDJ3suR1C7Bsf6ULNbgGk9lKfsP0J+67QrkFp2Mr6hB65H3qrfcE8JxBrqDOoqR/SiKwah5KZ9TAoXNvRzttK9oitGL2WvdXEOTidRnqukgoqejkZKXoEISJJQ0VJAA3lWaFoVDbdsYYzTN3Sg+Khf/oUNc2P/AKfqs8kCdsE801aCqOxbYQSGmItP3hl5iqug8EVBqDvGivUETT9GK2pmpHIeDXfBc7iHdpxyXRNqoaxyj7rvgVzezPy/O/NczyV+RwfNeWLSdGE+wqJZ5qgJ+q5kk09KraJFV6mWPTmJbU+gopCTjXherckQ8cUxLJROOemZBVDi9kDm+hmXLTdmPefiV0zZ19Q08aHzXMJzXxy88vouo7PRUDRwAHkun4vthPCezZp4ZKg8i4eRISbVaWxtxONAEixO7hPFzz/W5Yray/amlaNBoPzxXSlLFp1rLFBaI2j27LAcGTRurQu6nd4Ll18X/aLS6rnmm4AmgVtb7Q19Q7NQo7GOCRsvOHd5cm8KmGJ9a1PmVqbitcgBxHLdxUSOzgGgGqkiOiXld2BU5N6aq7b8c0jNbi6L5EooTmuRxTEc1fXDfPeoDmDmDr/8TNN+sfo8lp4zqaFGsFpxsBUlPJ6ddPVoIQhWWfNUkhJzrXStSrKw205A18c0l1jXjbPRcj5Dybm0WjZVIgtFFVMtJGRUhku9EjPQldxorFbaHctncl91o1xy3HguaWeeivrttmYTUJnUpuOhvvRjZOzJo7B2gro5oNDhO+mVR94LCbWbUEuLQaDcKq4tMZtEIwmk0XfhdvrShZ0Iy8lyi/MXbl7q4ZAMAzowt9ZlDwNfAhXZZnRvyrml0SbRetSd6rpL0kByPuBSWuTU7kkpPTjKxt9k2y30d+RW82N2sIcGOPdJGXDPcuVTPUi5b2McjQ7TFTpnkU3CR0vHsaZ3baCz68CK/Vcmt8Rgc4exJnza4Vaem5ddsc/6RZGu+00Ud1Gvnquf7a2drAHkZklhHtN1z6HMKroatNebXy/IpI3jVuhzT7XqrhtLdG5DgTVTGTLlzgcqNmdEsFe41H7VBlS7r1jCtSJOJeY1GEiUJFPjL+ZMdMo99aKOJqmgTFoLjp4KVZLsfhyFXOyruaN5qmoVgZTlN9Ht0WYyztH2WnEfD8V1S6hgYX+y2vjuCy2z1yiMUGbj6x+QHBbeCz5NZzD3dG6A9XU8l0aK+KOp4NPGOv2eW5/ZWYN34Q33UK41tdaXOtDR9hrS6nFxrmfBdPvm2OdJOw6RmLD/ABxkk+PyXJr8d/ipK7iB/SFu59YTzpYkhiBtVPjYodmHDip7SuXM4sFrFBqcaF41LCWbHIro8omonYJMY1oK+aeKjuORr+Qt1yztGLOuzq2yVsxsHAiq0SxHo7cTE3q/yBK2671T2CZ3fGlyriwQhCKMHBEOCcovKLz+nlHEivYm2uLSpbmqO9q1F4AknF9D8c/BSLnvqspjdQOrlwI4BVLuSiTtPaMe3UEe5N1yGqbHq06zdNpoQVnNubqAkdhGTx20fJ2j2jyp4t4KxuqfIHjmp+09nMlkxj1oXB444TQO/wDU+BTE48o/4dOX51v+jkwlTUsiTb+5K5o0rVv7rhib7iFEdKh8RFV4eyuTLN3H5oGZ48ANVe7O7PPklaXCjQa56mmgp1REhuuPrDtGwzCIj0bVMbb7K9vE7ASHAFzeGLgVfbO2HsoADqcz8lZEVTPHUdOValHiz5hZIWuLXgtcDQg7iCrWy21oNHDumlTvaePTkulbdejQWqstno2XgTQO8Vy+2bNWmCQRyMIcdMjQjiCMik51HIu8Vp+i8N3nIg1Hllx5qNLZXDXJXVyWB/YND2lpFRnnUbj71Hve9IbOQ2UmpFaAVy8ckF1C0vH0qm2Z59VP2lgjAL3Bo83OPIK0ui1R2hpMRNAaEEYaV5KuvXZKeeYkFobuqdB0VqrS4+PhFst+MxBrWF1TvOZJ4DQLcWKxclW7ObDsg7zu+8Z4jkG9OA5lX92Xi2Wbs7M3tSCO0k/yYxXPvfadrkPNHhBIbqq4vGX1y3ZTM6K6ZEASd5+WgXrBQJSbSw60IqK6Ke+btbhkkHrODMXRmID/AJlcd2mshbaSfbbUfvAUp8PNd2n0odDkfFc52wuEUcHZAd5ruHP5EIVsdQp5lXKOo59ZXjUZcRzVjG5RzdkrdWnrUFeNJBoajquVOLPPvYS9E4OSw5RBXcg2kDKqDKGhVb0SJJkzM9OWez4jVoLj5AeJV1cezbnSB8lMjUNGefNFrpb9FpTseI2uxFgMcLAdQ3Pq7MrUKJd1mwMA3qWuzCPGKR6SqHCCiCEIWwhwmiClBJXnEzzLEOCZkCkFMyBEQGZFeFGrmeRFPn8FItT6NrvqmnjIHiEeJiBsNn7VjY12/Q9QVs7BGJGOjd6r2uYejhRc92Pfk8cHA+YXQrnPeHUJ6vs7XjPklpzG9NlqtbUVc3HGXDI1ikezPwAVJPsyWubnJQmlA0uJ8hkOa+g4rtY7GHxtIMjiKjUENJPKpqvBs9Z6/qm+9H4IbXjrDjN17K94YWZ+JK6Rs7sl2QD3tz+yzn95aJ12NAAjpGN+BrQ4jhipl4Z9FMa2itRwNGtRExMoM8zvS0IWggJEkQcKEVCWhQhWTbPxO0Bb0P1VFfmzD6AQwxTA+sJXhlOncdXfwWwITJs2frP/AJslnigbri/oorFsmAwVow0FWsAIB4VoK9aJduuvsmVZG+d+5gLGj+JxoGhaAIU4or4o/owTdjbXa3Vt0rYoRmLNZa0P+pIfW/NKLZXbdccEYjiYGMGgHxJ1J5lS0K0kjSgl2CEIVmzwtrqol4WBsjMLvA7wpiS9gIoRUKFNb0YK9tn3M1GW4gZfgs/arqy0rrQLrUVnDRhzI3A50HCu8KvvDZqGZpBDm13xucw+YQJVJiNvhqXo4m20Ma9zZWOjpwdWvKiITAHVIkPl8KrfXl6HoZHl7JpGVNSCA7PfnkpV1+iezRmr3SSkcTRvkNUH4G2JPwZ70kVt0WAPa1zAcLhUZU9y2l03QGCrh0Cn2a72RijWgKQmYVqJ06aFAEIQiDIIQhQhwtJKELziR5lsQ9yYdIlzOUZoqUWPYtOXYmdlU1IfcE9K4VTMg7oPgUaJUTQbHN9c8wPj9V0S5Wd4dQsTspZsMQPtEu+i39xQ97pmnqjueJHpF812ZHIfNKUGK1sdK9jZB2jSMTQRUZAirT1UthO/zTR1ELQhChAQhChAXjngCpyC9XPvShtV2DOyaaV1pqTrTyIVN4ZlJRWsvrw2+ssRILi4j2BUeZyKiQek2yuNKSDmQPquETXo55rX6pMdrcN6E7BJ+U0/R9PWG8Y5m4o3Bw946hSVxDYHawsna2uu7cRvC7bG+oBGhFR0KJGXJDVdimhSEIWgoIRVR7Vb44xWR7WD7xA+KmkJCFCgvVr/AFA9w9rA4N8HOoD4KUSd3v8AwUILQmau+770d/7vmR8lCDyEyJXb2/ykH40ShON9R1BChBxCAUKEBCEKEBCEKEOD4kdoofbpBnXB4s8l8g/ImpZKJJtKZmhc7TSq3CJhLWR5Z81bwXeZOzYN/eeRuaPqmbouUudV3ktjYrLTcmoxHK60+iddtmoABoMgtXYbSyJvfNKte/oyMVc48s1TXfCACXUDWgucTo1oBJJ4AALHX7tTihklqQbWexgb7FkhccTqbsb8udDwTS/E6kGq46zKf9Svban2sAmSWV0mZcMDCe6BhIzDQB4LoGznpha8hloZhOmIGoPnmFz18AeKjPLQKBabuyrxzHn+CErcYrHynFn0xZLa2Roc01BzUhcP2A2ufC9sUjjhLgGk6Z1FDy0C67Hf0eONhqDKCGn7Je3PBX2i3vDiAeCYhLTqVWqaLNCAhEDAuF+mdrha28O9Tr3fku6LG+kXY0WyKrR328Neo4rMlqB2R5Rw+eI5E62ZWN67MyQAuOYbrka+Si3Zdb5hVgqK0qdx6IPFiLg/0TLhJNpiA17RvlXP3L6Yu4ERMr7I+C5XsB6P6SCV9TTedBybzXWZJAxtTkAESCxDNEHFPRyqrLZfbWuwMDpZPYjoSP3zowdU06KafIl0MXAfrnjmf8schV3MKZDZo4GUYGtaOgqeZOp5lae/QbW/RWTRTvaXTzNs8Y1bHTEB96V3yCxt7ekO77ET2LO3l9txJz/1H1PlRUm314W20vc1rXdmNMJFOgbx5lYQbJTk1LHeKHqiAlZFF9fPpqtspd2ZEbTuYNB+8c6rL2rbm3S+taZvB7h8FZx7GSb206kKTHsTmMRFOTs/OhVfIgX8lGcj2jtX7aX+Z/1VpY9tbdHm2aX+d/zKu2bHx1yNB/MfOgHuUuPZmIaucfABZdn6MPyX9InbOemG0tc1s4xgmlSPnqut3TtBHPGHVDeIPHkd65TY7rgZQhgJ4nNXcFvpkMltTCQvf2dOjeDoQelEpYCzXqRvV9Yr9O816rammMRtTNChR7PbWv01UhbDJ6CEIUIfNbp0CRP/ANmO4KYNnJHNoDh65mnKi5nE8twGrDZRIacDuV5FZ2xtOgAzJPxJKcum4xCygzO88VmNtbbI6XsWA4W6gV7zudPJbUA9dPYq89sqOww5D2iKk9BuHvW32Ms8roWulxEuNW4s3EGqy2x3o0kkkbJaQWioLY/tO3gu9kLs9lsbLPGXyFrQ1tSTk1rQEzGB0aqEYzbaejP0QOwMwiW2yj/KgB7sTf8AySEABu+h3ErmlvthtExkphaAGRRjSOJgoxg6DXiSTvV/tntL+mSlsQwwBxdzlfp2j/DIDcqWGGiDbYtxCfleQt4xPYI6aJ5zWu1yPuKSTRMvcldOZrbF3VB/iQMgW8cjTlxXTo4+3hMdcLsnRu3slbmxw8aeZXKWPpI1/s69F0XZ+24gCDlqmoP6Or476w3uz95dvAx5FHUwvb7L2kte3wcD5hWar7ojbgJaKFxLnc3EAE+NArBOo7MP+UCEIUNEC23HDKavjaTx0PiRqo1n2TszDURDxJI8lcLx7qBQgzLK2NuQ5Na0Zk7gAiFh1frw3N5Dj1WfvTamKC0QsfV808rYWMZQ9i1xzc+poMszvOm5OXxfVRhbkOPH8FnTLkkiZeV/NjyZQn3D6rJXlfDnnvOJ+HgFEtlsVRPakKUhOy5kqe2KE+0lRZZ0y6VClISlYSXTpmS3BupzzyrrT4JnGqS3Bxca/kLOgXZpNdtA6uTGjq7P3KbBe7TSutM6GoB4c1mXwpyNhCorl9mvZOnWWhU92OODPjkpgepyKVhbRWtWFnt6zrZVIjnWlJhoWm0sN581pLDedciub2W2K+u+8M9UaMh6u43XajihZz+0EInIZ+VGAvi02WI/37wHD7FXk05saaeajXdtfZXvbHGJCSaCkeXkDX3LoFr9GlkmeXyxte46mhz60OaSdmf0UhtiscJqM5JJOzY3lRrXPd0yQ1WLLxWQobvz0+PwVnYNlBiLyxrSTUnCMRPFWVmtIs0WK1yWdjuLAWMpwGNxc48/cstf3pTY0Ftlbjd+0eCGDmG6u8aK3wh7ZqXxVdzZq7ZbYLFEXyODRxObnng0akngFyjaza6S2uw5shBq2Pe6n2pOJ5aBVV4XpJPIXyvc93E7hwaNGjkFGxpSy9y6Xo5fkebKxcYLEDWAIxpJkTbnICQhminOTTnLxzk096IkFhETiqSfD3rWbFWrJzfZOXQ/jVY5goPGq0+xH6x/RvxKND2O0rJnZbgfVh8Faqn2dHcPgrhOo7kfSBCEKzQLM7c7VCx2arSDK+rYxz3u6D5q2vu8exhc4UxHusrpjdk2vIeseTSuGX7eZtU+IFzmNpHDXUtH2iPae4lx/e5IVk+KFvJuVUf7Ze7ERvkkfaJcyKhpO9xHednwG9Wk98Me5wY4OpqRmOdDvWW2hvQwsZYYTQgA2hw1xHPBX4p27IsEZ56fMIXLMQj8ri1D7+ydabSq+SVeTzKK6VZbA2THHSJBco8k/BM1JQXIUnMlG0DqmpX4tQEgBLoh6A5Ma/RxvqlNgA096dovaLLbJyZ4JHDeU421OGtCkLxVrM6So7WDrl8FJa9VeFesmI0/BEUwkZ4XUc9E7Jf4hcMVcOjiNR5qsgtQdyKVbYQ9uf5qjKeLobjb1qNB/wBZWf8AajyK8WC/sNCv5YhP5Uf2fS0ziGkhcy252itcb6MlcxhjcaMABxNIr3qV0cCunkVCwm21zF7DQAub3mg6OyoWk8HCo8U1Yujq+Qm49M5PNMZHCUvc4kUcXOJNd+ZK9xpgWXBioe7U5H1256EcUY0jJPThTj332P414ZEz2iQ6ZZ4mVDR4yLztFFdMkmZb4m1WSXuTc8gHXwpT66Jtsteqiuic80A1WlEJCvsmR5tJ55LabC2M4C8/bdl0GXxqs7d1yukwxioaDV7ufBvEroNmcyy2d0rsmRMJp+6O63xdQeKLGOdjdUO9+karZu8cc8sTdIWR4v8AUkxOp4NA81pFj/Rpdz22Ttpf1lpeZnV1DXeoP5c/41sExH0dOveK0EISZHAAk6DMrRs5n6U777xiafUaG5ftZg4k/wAMTT/uhZTZiyAv7RwHZwNLzzfmWN8xXwSdsLR2j43H1pnSWk8hK4NiH+3HHTqtPYbm7OxiJ+TnjFJyc7OngKDwSklykcmxO27fpHP7uDpJ3POb3uJJO6upPRXVqtrGNoDkMstajXxXt4WJtls8mAkvcCMRpWp4DdSqzsbKMbXQDM8Tv6rD67+wE04ty+2S5LaTpkE1iJ1KbATjAhNsUbbFBONSEtqGCfsWAvQV4EKgZ6XLxrkUQoQW0r2iS1ehYKBJISivHK0QQdU+23Ea5pkpDltPAkW0Sv05nsnzQoSFemuR9JKBelixt5qeii6rWnq2tOJ7UXBW0kZRufnGaENkoM2uO545LNzXFM00LD4EEfFd0va4A9+MUpq5pFRiHqvbX1XBZi8Lp5Jd1nNn43ZySWMtNHAg81GkafBdEt10B2Tmg9VUv2dYK0BA4ajyKxxxi/xOLMS4leF5Gq1smzgoaUruJB+Ses1wgAYqHoKD5rWBOJnI7E40oM6VO4AczuUK03zgGGM13F3H93gFvLbcbpIXsZkXCnAc+mSY2c9GLQ8On75GjB6uu/itRiEhV2P7AXVIY+0fXv0Lakk08Vs7w2UfanQwuBFnaRNaN3aUr2cI5E948AAtFc1wBlC4aaN4fngrxFUR6EEhEUYAAG786JaELYUFS7X3gI7HKA4B72FkYJzLpO4KDXVysLztwhidIfsjzO5cUsW0DrffEUZcXDtWk8KMe1xA6UVMzL0zcXlso02pjnN/u4WRYcsnGNmEDoNfCibvKRam+T+fNY69JcIceAJ8hVDawWsSjuGA2mtuOYt3My/i3/RUt5SHG1o0AHnxTj5cRJO81880h7cT6pXTl8lrJR3Dl+NT4EL1pSAlhDYqxwJbSmwUoLANjgK9SQvarJgUEqiSCvcSplHtEIQqwgLxyCV4Srwh4Uhy9KSStI0hKE9+inl5hCmln0YhCF1z1wKNarvbJqM+IUlChPZnLXsyTpQ/H3qpn2bd7B8luUKsQN1pnLL82RtUjQLPJ2JqcRLCSRuodypLr2SfZ5gbVeILq5RF4GLk5rzi8AF25Mx2NjXFzWMDjqQ1oJ6kBTET40UFj2V0LiB0zKvLJdzI/VGfE6qShTDaikCEIVlghCFCGZ9Ir3CwSFuoB/4lcY9CcWK+G13Qyu8QWD5r6CvWwCaF0Z+0PfuXIdhNkpLFfgqO4Y5mjiKgEA8fV16KjDXZ0++9fJYXaV9IJT9w/Rby+2/BYTadlYJR9w+7NDl9i93pnMkqiU6AilaZ0658RuTFpmwy08EqkchRbJDUsJLyK1GQOm/370NKwCY61yXVMgpbXLJhocBSgU2ClVWcMNDgXtU2HL3EqwzgvEjEk1XlVRkXVJJXmJeFyhrD0uSUVSSVotIfq3ifIfVCYXimF4fSiEIXWPWghCFCAhCFCAhCFCAhCFCAhCFCAhCFCAmJLCxz2vLRjbo7fmKU5jNPoUIV18R1aFi72hqHA6EEHxFFubz9T88Fi7y1Q5IBYjlN4OAtBbuy9yr7wsZEhLcxqD7tN2il35/3buqe3eB+KVfUjkT/ABs6+yJG8loruSwU0zRLCywUl2OgpSQ1KWQTFgpWNIXhVGRzGjGmwvVRMQsOSsSaCW1U0ViFLyq9SSqJh6Skkrwr3erRaPaFCWhXpWn/2Q=="/>
          <p:cNvSpPr/>
          <p:nvPr/>
        </p:nvSpPr>
        <p:spPr>
          <a:xfrm>
            <a:off x="171529" y="-159659"/>
            <a:ext cx="329055" cy="3490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endParaRPr sz="2100">
              <a:solidFill>
                <a:schemeClr val="dk1"/>
              </a:solidFill>
              <a:latin typeface="Calibri"/>
              <a:ea typeface="Calibri"/>
              <a:cs typeface="Calibri"/>
              <a:sym typeface="Calibri"/>
            </a:endParaRPr>
          </a:p>
        </p:txBody>
      </p:sp>
      <p:pic>
        <p:nvPicPr>
          <p:cNvPr id="361" name="Shape 361" descr="O:\Finance\RSE\Logos\logo Margoconseil Feuille.jpg"/>
          <p:cNvPicPr preferRelativeResize="0"/>
          <p:nvPr/>
        </p:nvPicPr>
        <p:blipFill rotWithShape="1">
          <a:blip r:embed="rId3">
            <a:alphaModFix/>
          </a:blip>
          <a:srcRect/>
          <a:stretch/>
        </p:blipFill>
        <p:spPr>
          <a:xfrm rot="-5400000">
            <a:off x="7040396" y="10090410"/>
            <a:ext cx="516172" cy="181452"/>
          </a:xfrm>
          <a:prstGeom prst="rect">
            <a:avLst/>
          </a:prstGeom>
          <a:noFill/>
          <a:ln>
            <a:noFill/>
          </a:ln>
        </p:spPr>
      </p:pic>
      <p:sp>
        <p:nvSpPr>
          <p:cNvPr id="362" name="Shape 362"/>
          <p:cNvSpPr txBox="1"/>
          <p:nvPr/>
        </p:nvSpPr>
        <p:spPr>
          <a:xfrm rot="-5400000">
            <a:off x="4814190" y="7904618"/>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363" name="Shape 363"/>
          <p:cNvSpPr/>
          <p:nvPr/>
        </p:nvSpPr>
        <p:spPr>
          <a:xfrm>
            <a:off x="686918" y="1107785"/>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Mise en place de détecteur de présence pour le déclenchement de l’électricité</a:t>
            </a:r>
          </a:p>
        </p:txBody>
      </p:sp>
      <p:sp>
        <p:nvSpPr>
          <p:cNvPr id="364" name="Shape 364"/>
          <p:cNvSpPr txBox="1"/>
          <p:nvPr/>
        </p:nvSpPr>
        <p:spPr>
          <a:xfrm>
            <a:off x="853515" y="4326604"/>
            <a:ext cx="2851832" cy="2012859"/>
          </a:xfrm>
          <a:prstGeom prst="rect">
            <a:avLst/>
          </a:prstGeom>
          <a:noFill/>
          <a:ln>
            <a:noFill/>
          </a:ln>
        </p:spPr>
        <p:txBody>
          <a:bodyPr wrap="square" lIns="91425" tIns="45700" rIns="91425" bIns="45700" anchor="t" anchorCtr="0">
            <a:noAutofit/>
          </a:bodyPr>
          <a:lstStyle/>
          <a:p>
            <a:pPr marL="0" marR="0" lvl="0" indent="0" algn="just" rtl="0">
              <a:lnSpc>
                <a:spcPct val="80000"/>
              </a:lnSpc>
              <a:spcBef>
                <a:spcPts val="0"/>
              </a:spcBef>
              <a:buSzPct val="25000"/>
              <a:buNone/>
            </a:pPr>
            <a:r>
              <a:rPr lang="fr-FR" sz="1200" dirty="0">
                <a:solidFill>
                  <a:schemeClr val="dk1"/>
                </a:solidFill>
                <a:latin typeface="Sintony"/>
                <a:ea typeface="Sintony"/>
                <a:cs typeface="Sintony"/>
                <a:sym typeface="Sintony"/>
              </a:rPr>
              <a:t>Depuis 2012, Margo a fait le choix d’affranchir son courrier exclusivement avec des timbres verts. Margo contribue ainsi, à son échelle, à l’engagement du Groupe La Poste de baisser de 15% ses émissions de gaz à effet de serre tel que le dioxyde de carbone.</a:t>
            </a: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l" rtl="0">
              <a:spcBef>
                <a:spcPts val="0"/>
              </a:spcBef>
              <a:buSzPct val="25000"/>
              <a:buNone/>
            </a:pPr>
            <a:endParaRPr sz="1200" dirty="0">
              <a:solidFill>
                <a:schemeClr val="dk1"/>
              </a:solidFill>
              <a:latin typeface="Sintony"/>
              <a:ea typeface="Sintony"/>
              <a:cs typeface="Sintony"/>
              <a:sym typeface="Sintony"/>
            </a:endParaRPr>
          </a:p>
        </p:txBody>
      </p:sp>
      <p:sp>
        <p:nvSpPr>
          <p:cNvPr id="365" name="Shape 365"/>
          <p:cNvSpPr/>
          <p:nvPr/>
        </p:nvSpPr>
        <p:spPr>
          <a:xfrm>
            <a:off x="686916" y="3541154"/>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Poursuite de l’usage de la lettre verte</a:t>
            </a:r>
          </a:p>
        </p:txBody>
      </p:sp>
      <p:sp>
        <p:nvSpPr>
          <p:cNvPr id="366" name="Shape 366"/>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367" name="Shape 367"/>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03 Notre responsabilité environnementale -</a:t>
            </a:r>
          </a:p>
          <a:p>
            <a:pPr marL="0" marR="0" lvl="0" indent="0" algn="l" rtl="0">
              <a:spcBef>
                <a:spcPts val="0"/>
              </a:spcBef>
              <a:buSzPct val="25000"/>
              <a:buNone/>
            </a:pPr>
            <a:r>
              <a:rPr lang="fr-FR" sz="1800" b="1">
                <a:solidFill>
                  <a:srgbClr val="009999"/>
                </a:solidFill>
                <a:latin typeface="Sintony"/>
                <a:ea typeface="Sintony"/>
                <a:cs typeface="Sintony"/>
                <a:sym typeface="Sintony"/>
              </a:rPr>
              <a:t>La maîtrise de notre consommation énergétique</a:t>
            </a:r>
          </a:p>
        </p:txBody>
      </p:sp>
      <p:sp>
        <p:nvSpPr>
          <p:cNvPr id="368" name="Shape 368"/>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369" name="Shape 369"/>
          <p:cNvPicPr preferRelativeResize="0"/>
          <p:nvPr/>
        </p:nvPicPr>
        <p:blipFill rotWithShape="1">
          <a:blip r:embed="rId4">
            <a:alphaModFix/>
          </a:blip>
          <a:srcRect/>
          <a:stretch/>
        </p:blipFill>
        <p:spPr>
          <a:xfrm>
            <a:off x="3855916" y="4168249"/>
            <a:ext cx="2754748" cy="1560606"/>
          </a:xfrm>
          <a:prstGeom prst="rect">
            <a:avLst/>
          </a:prstGeom>
          <a:noFill/>
          <a:ln>
            <a:noFill/>
          </a:ln>
        </p:spPr>
      </p:pic>
      <p:sp>
        <p:nvSpPr>
          <p:cNvPr id="370" name="Shape 370"/>
          <p:cNvSpPr/>
          <p:nvPr/>
        </p:nvSpPr>
        <p:spPr>
          <a:xfrm>
            <a:off x="702635" y="5934219"/>
            <a:ext cx="5935733" cy="486795"/>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Depuis 2016 : Remboursement à 100% des frais de transport en commun</a:t>
            </a:r>
          </a:p>
        </p:txBody>
      </p:sp>
      <p:sp>
        <p:nvSpPr>
          <p:cNvPr id="372" name="Shape 372"/>
          <p:cNvSpPr txBox="1"/>
          <p:nvPr/>
        </p:nvSpPr>
        <p:spPr>
          <a:xfrm>
            <a:off x="674931" y="6728145"/>
            <a:ext cx="5935733" cy="3263014"/>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Nous remboursons 100% du montant du </a:t>
            </a:r>
            <a:r>
              <a:rPr lang="fr-FR" sz="1200" dirty="0" err="1">
                <a:solidFill>
                  <a:schemeClr val="dk1"/>
                </a:solidFill>
                <a:latin typeface="Sintony"/>
                <a:ea typeface="Sintony"/>
                <a:cs typeface="Sintony"/>
                <a:sym typeface="Sintony"/>
              </a:rPr>
              <a:t>Pass</a:t>
            </a:r>
            <a:r>
              <a:rPr lang="fr-FR" sz="1200" dirty="0">
                <a:solidFill>
                  <a:schemeClr val="dk1"/>
                </a:solidFill>
                <a:latin typeface="Sintony"/>
                <a:ea typeface="Sintony"/>
                <a:cs typeface="Sintony"/>
                <a:sym typeface="Sintony"/>
              </a:rPr>
              <a:t> Navigo de chaque collaborateur sous réserve que soit donnée une attestation de transport permanent,</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Afin de minimiser l’impact de l’empreinte carbone de nos salariés, nous souhaitons ainsi les inciter à prendre les transports en commun pour leurs trajets quotidiens.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A titre d’exemple, une voiture particulière dépense 197.60 grammes de CO2 par voyageur et par kilomètre, alors que le même trajet effectué en RER ne dépense que 4 grammes de CO2 (Chiffres RATP-2013).</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Nos collaborateurs consultants ne disposent d’aucun véhicule de fonction. En effet, l’emplacement du siège de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à Paris est proche de nombreux moyens de transport (RER A, métros, bus, </a:t>
            </a:r>
            <a:r>
              <a:rPr lang="fr-FR" sz="1200" dirty="0" err="1">
                <a:solidFill>
                  <a:schemeClr val="dk1"/>
                </a:solidFill>
                <a:latin typeface="Sintony"/>
                <a:ea typeface="Sintony"/>
                <a:cs typeface="Sintony"/>
                <a:sym typeface="Sintony"/>
              </a:rPr>
              <a:t>vélib</a:t>
            </a:r>
            <a:r>
              <a:rPr lang="fr-FR" sz="1200" dirty="0">
                <a:solidFill>
                  <a:schemeClr val="dk1"/>
                </a:solidFill>
                <a:latin typeface="Sintony"/>
                <a:ea typeface="Sintony"/>
                <a:cs typeface="Sintony"/>
                <a:sym typeface="Sintony"/>
              </a:rPr>
              <a:t>).</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Les collaborateurs souhaitant venir en vélos peuvent les ranger au sous-sol.</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l" rtl="0">
              <a:spcBef>
                <a:spcPts val="0"/>
              </a:spcBef>
              <a:buSzPct val="25000"/>
              <a:buNone/>
            </a:pPr>
            <a:endParaRPr sz="1200"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p:nvPr/>
        </p:nvSpPr>
        <p:spPr>
          <a:xfrm rot="-5400000">
            <a:off x="2997597" y="6129734"/>
            <a:ext cx="3402484" cy="5724848"/>
          </a:xfrm>
          <a:prstGeom prst="rtTriangle">
            <a:avLst/>
          </a:prstGeom>
          <a:solidFill>
            <a:schemeClr val="lt1"/>
          </a:solidFill>
          <a:ln>
            <a:noFill/>
          </a:ln>
        </p:spPr>
        <p:txBody>
          <a:bodyPr wrap="square" lIns="91425" tIns="45700" rIns="91425" bIns="45700" anchor="ctr" anchorCtr="0">
            <a:noAutofit/>
          </a:bodyPr>
          <a:lstStyle/>
          <a:p>
            <a:pPr marL="0" marR="0" lvl="0" indent="0" algn="ctr" rtl="0">
              <a:spcBef>
                <a:spcPts val="0"/>
              </a:spcBef>
              <a:buSzPct val="25000"/>
              <a:buNone/>
            </a:pPr>
            <a:endParaRPr sz="2100">
              <a:solidFill>
                <a:schemeClr val="lt1"/>
              </a:solidFill>
              <a:latin typeface="Calibri"/>
              <a:ea typeface="Calibri"/>
              <a:cs typeface="Calibri"/>
              <a:sym typeface="Calibri"/>
            </a:endParaRPr>
          </a:p>
        </p:txBody>
      </p:sp>
      <p:sp>
        <p:nvSpPr>
          <p:cNvPr id="379" name="Shape 379"/>
          <p:cNvSpPr txBox="1"/>
          <p:nvPr/>
        </p:nvSpPr>
        <p:spPr>
          <a:xfrm>
            <a:off x="144227" y="2555248"/>
            <a:ext cx="7272808" cy="1090210"/>
          </a:xfrm>
          <a:prstGeom prst="rect">
            <a:avLst/>
          </a:prstGeom>
          <a:noFill/>
          <a:ln>
            <a:noFill/>
          </a:ln>
        </p:spPr>
        <p:txBody>
          <a:bodyPr wrap="square" lIns="104300" tIns="52150" rIns="104300" bIns="52150" anchor="t" anchorCtr="0">
            <a:noAutofit/>
          </a:bodyPr>
          <a:lstStyle/>
          <a:p>
            <a:pPr marL="0" marR="0" lvl="0" indent="0" algn="ctr" rtl="0">
              <a:spcBef>
                <a:spcPts val="0"/>
              </a:spcBef>
              <a:buSzPct val="25000"/>
              <a:buNone/>
            </a:pPr>
            <a:r>
              <a:rPr lang="fr-FR" sz="3200">
                <a:solidFill>
                  <a:schemeClr val="lt1"/>
                </a:solidFill>
                <a:latin typeface="Sintony"/>
                <a:ea typeface="Sintony"/>
                <a:cs typeface="Sintony"/>
                <a:sym typeface="Sintony"/>
              </a:rPr>
              <a:t>Notre responsabilité </a:t>
            </a:r>
          </a:p>
          <a:p>
            <a:pPr marL="0" marR="0" lvl="0" indent="0" algn="ctr" rtl="0">
              <a:spcBef>
                <a:spcPts val="0"/>
              </a:spcBef>
              <a:buSzPct val="25000"/>
              <a:buNone/>
            </a:pPr>
            <a:r>
              <a:rPr lang="fr-FR" sz="3200">
                <a:solidFill>
                  <a:schemeClr val="lt1"/>
                </a:solidFill>
                <a:latin typeface="Sintony"/>
                <a:ea typeface="Sintony"/>
                <a:cs typeface="Sintony"/>
                <a:sym typeface="Sintony"/>
              </a:rPr>
              <a:t>économique</a:t>
            </a:r>
          </a:p>
        </p:txBody>
      </p:sp>
      <p:pic>
        <p:nvPicPr>
          <p:cNvPr id="380" name="Shape 380"/>
          <p:cNvPicPr preferRelativeResize="0"/>
          <p:nvPr/>
        </p:nvPicPr>
        <p:blipFill rotWithShape="1">
          <a:blip r:embed="rId3">
            <a:alphaModFix/>
          </a:blip>
          <a:srcRect/>
          <a:stretch/>
        </p:blipFill>
        <p:spPr>
          <a:xfrm>
            <a:off x="3276575" y="9163124"/>
            <a:ext cx="1007675" cy="1151590"/>
          </a:xfrm>
          <a:prstGeom prst="rect">
            <a:avLst/>
          </a:prstGeom>
          <a:noFill/>
          <a:ln>
            <a:noFill/>
          </a:ln>
        </p:spPr>
      </p:pic>
      <p:pic>
        <p:nvPicPr>
          <p:cNvPr id="381" name="Shape 381"/>
          <p:cNvPicPr preferRelativeResize="0"/>
          <p:nvPr/>
        </p:nvPicPr>
        <p:blipFill rotWithShape="1">
          <a:blip r:embed="rId4">
            <a:alphaModFix/>
          </a:blip>
          <a:srcRect/>
          <a:stretch/>
        </p:blipFill>
        <p:spPr>
          <a:xfrm>
            <a:off x="8302" y="0"/>
            <a:ext cx="7560508" cy="8098796"/>
          </a:xfrm>
          <a:prstGeom prst="rect">
            <a:avLst/>
          </a:prstGeom>
          <a:noFill/>
          <a:ln>
            <a:noFill/>
          </a:ln>
        </p:spPr>
      </p:pic>
      <p:sp>
        <p:nvSpPr>
          <p:cNvPr id="382" name="Shape 382"/>
          <p:cNvSpPr txBox="1"/>
          <p:nvPr/>
        </p:nvSpPr>
        <p:spPr>
          <a:xfrm>
            <a:off x="1476375" y="8515052"/>
            <a:ext cx="4608512" cy="415498"/>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fr-FR" sz="2100">
                <a:solidFill>
                  <a:schemeClr val="dk1"/>
                </a:solidFill>
                <a:latin typeface="Sintony"/>
                <a:ea typeface="Sintony"/>
                <a:cs typeface="Sintony"/>
                <a:sym typeface="Sintony"/>
              </a:rPr>
              <a:t>Notre responsabilité économique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p:nvPr/>
        </p:nvSpPr>
        <p:spPr>
          <a:xfrm>
            <a:off x="612279" y="4969385"/>
            <a:ext cx="5837636" cy="3798643"/>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 Les achats constituent un enjeu clé de la responsabilité sociale de l’entreprise. Dans ce domaine, la RSE vise à sélectionner des biens et des services produits dans le respect de standards élevés en matière sociale, éthique et environnemental.</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Depuis son adhésion au global compact en 2012,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met progressivement en place son plan d’achats responsables. A cet effet, la première des mesures nous a amené à réfléchir à une charte sur le thème des achats responsables.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La seconde mesure a visé à établir progressivement une cartographie précise de nos fournisseurs afin d’évaluer leurs engagements en matière de RSE. </a:t>
            </a:r>
          </a:p>
          <a:p>
            <a:pPr marL="0" marR="0" lvl="0" indent="0" algn="just" rtl="0">
              <a:spcBef>
                <a:spcPts val="0"/>
              </a:spcBef>
              <a:buSzPct val="25000"/>
              <a:buNone/>
            </a:pPr>
            <a:r>
              <a:rPr lang="fr-FR" sz="1200" dirty="0">
                <a:solidFill>
                  <a:schemeClr val="dk1"/>
                </a:solidFill>
                <a:latin typeface="Sintony"/>
                <a:ea typeface="Sintony"/>
                <a:cs typeface="Sintony"/>
                <a:sym typeface="Sintony"/>
              </a:rPr>
              <a:t>Dans cette optique,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a avancé sur :</a:t>
            </a:r>
          </a:p>
          <a:p>
            <a:pPr marL="285750" marR="0" lvl="0" indent="-2857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L’établissement d’une première cartographie de ses fournisseurs</a:t>
            </a:r>
          </a:p>
          <a:p>
            <a:pPr marL="285750" marR="0" lvl="0" indent="-2857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Un travail de sélection de ses fournisseurs en intégrant systématiquement les principes de responsabilité sociale, éthique et environnementale  comme l’un des critères de sélection</a:t>
            </a:r>
          </a:p>
          <a:p>
            <a:pPr marL="285750" marR="0" lvl="0" indent="-2857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Le partage des principes du Pacte Mondial des Nations Unies </a:t>
            </a:r>
            <a:r>
              <a:rPr lang="fr-FR" sz="1200" i="1" dirty="0">
                <a:solidFill>
                  <a:schemeClr val="dk1"/>
                </a:solidFill>
                <a:latin typeface="Sintony"/>
                <a:ea typeface="Sintony"/>
                <a:cs typeface="Sintony"/>
                <a:sym typeface="Sintony"/>
              </a:rPr>
              <a:t>»</a:t>
            </a:r>
          </a:p>
          <a:p>
            <a:pPr marL="0" marR="0" lvl="0" indent="0" algn="just" rtl="0">
              <a:spcBef>
                <a:spcPts val="0"/>
              </a:spcBef>
              <a:buSzPct val="25000"/>
              <a:buNone/>
            </a:pPr>
            <a:r>
              <a:rPr lang="fr-FR" sz="1200" i="1" dirty="0">
                <a:solidFill>
                  <a:schemeClr val="dk1"/>
                </a:solidFill>
                <a:latin typeface="Sintony"/>
                <a:ea typeface="Sintony"/>
                <a:cs typeface="Sintony"/>
                <a:sym typeface="Sintony"/>
              </a:rPr>
              <a:t> </a:t>
            </a:r>
          </a:p>
        </p:txBody>
      </p:sp>
      <p:sp>
        <p:nvSpPr>
          <p:cNvPr id="389" name="Shape 389"/>
          <p:cNvSpPr/>
          <p:nvPr/>
        </p:nvSpPr>
        <p:spPr>
          <a:xfrm>
            <a:off x="2844527" y="3232586"/>
            <a:ext cx="3780632" cy="50543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300">
                <a:solidFill>
                  <a:schemeClr val="dk1"/>
                </a:solidFill>
                <a:latin typeface="Sintony"/>
                <a:ea typeface="Sintony"/>
                <a:cs typeface="Sintony"/>
                <a:sym typeface="Sintony"/>
              </a:rPr>
              <a:t>Gilles NOEL</a:t>
            </a:r>
          </a:p>
          <a:p>
            <a:pPr marL="0" marR="0" lvl="0" indent="0" algn="l" rtl="0">
              <a:spcBef>
                <a:spcPts val="0"/>
              </a:spcBef>
              <a:buSzPct val="25000"/>
              <a:buNone/>
            </a:pPr>
            <a:r>
              <a:rPr lang="fr-FR" sz="1300" b="1">
                <a:solidFill>
                  <a:srgbClr val="000000"/>
                </a:solidFill>
                <a:latin typeface="Sintony"/>
                <a:ea typeface="Sintony"/>
                <a:cs typeface="Sintony"/>
                <a:sym typeface="Sintony"/>
              </a:rPr>
              <a:t>Directeur financier</a:t>
            </a:r>
          </a:p>
        </p:txBody>
      </p:sp>
      <p:pic>
        <p:nvPicPr>
          <p:cNvPr id="390" name="Shape 390" descr="O:\Finance\RSE\Logos\logo Margoconseil Feuille.jpg"/>
          <p:cNvPicPr preferRelativeResize="0"/>
          <p:nvPr/>
        </p:nvPicPr>
        <p:blipFill rotWithShape="1">
          <a:blip r:embed="rId3">
            <a:alphaModFix/>
          </a:blip>
          <a:srcRect/>
          <a:stretch/>
        </p:blipFill>
        <p:spPr>
          <a:xfrm rot="-5400000">
            <a:off x="7060256" y="10064754"/>
            <a:ext cx="516172" cy="181452"/>
          </a:xfrm>
          <a:prstGeom prst="rect">
            <a:avLst/>
          </a:prstGeom>
          <a:noFill/>
          <a:ln>
            <a:noFill/>
          </a:ln>
        </p:spPr>
      </p:pic>
      <p:sp>
        <p:nvSpPr>
          <p:cNvPr id="391" name="Shape 391"/>
          <p:cNvSpPr txBox="1"/>
          <p:nvPr/>
        </p:nvSpPr>
        <p:spPr>
          <a:xfrm rot="-5400000">
            <a:off x="4822695" y="7902761"/>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392" name="Shape 392"/>
          <p:cNvSpPr/>
          <p:nvPr/>
        </p:nvSpPr>
        <p:spPr>
          <a:xfrm>
            <a:off x="544232" y="1644884"/>
            <a:ext cx="3778250" cy="69249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400" b="1" dirty="0">
                <a:solidFill>
                  <a:srgbClr val="B7CCE4"/>
                </a:solidFill>
                <a:latin typeface="Sintony"/>
                <a:ea typeface="Sintony"/>
                <a:cs typeface="Sintony"/>
                <a:sym typeface="Sintony"/>
              </a:rPr>
              <a:t>Politique d’achats responsables</a:t>
            </a:r>
          </a:p>
          <a:p>
            <a:pPr marL="0" marR="0" lvl="0" indent="0" algn="l" rtl="0">
              <a:spcBef>
                <a:spcPts val="0"/>
              </a:spcBef>
              <a:buSzPct val="25000"/>
              <a:buNone/>
            </a:pPr>
            <a:r>
              <a:rPr lang="fr-FR" sz="1400" b="1" dirty="0">
                <a:solidFill>
                  <a:srgbClr val="B7CCE4"/>
                </a:solidFill>
                <a:latin typeface="Sintony"/>
                <a:ea typeface="Sintony"/>
                <a:cs typeface="Sintony"/>
                <a:sym typeface="Sintony"/>
              </a:rPr>
              <a:t>Actions 2018</a:t>
            </a:r>
          </a:p>
          <a:p>
            <a:pPr marL="0" marR="0" lvl="0" indent="0" algn="l" rtl="0">
              <a:spcBef>
                <a:spcPts val="0"/>
              </a:spcBef>
              <a:buSzPct val="25000"/>
              <a:buNone/>
            </a:pPr>
            <a:endParaRPr sz="1050" b="1" dirty="0">
              <a:solidFill>
                <a:srgbClr val="000000"/>
              </a:solidFill>
              <a:latin typeface="Sintony"/>
              <a:ea typeface="Sintony"/>
              <a:cs typeface="Sintony"/>
              <a:sym typeface="Sintony"/>
            </a:endParaRPr>
          </a:p>
        </p:txBody>
      </p:sp>
      <p:sp>
        <p:nvSpPr>
          <p:cNvPr id="393" name="Shape 393"/>
          <p:cNvSpPr/>
          <p:nvPr/>
        </p:nvSpPr>
        <p:spPr>
          <a:xfrm>
            <a:off x="6449915" y="1672111"/>
            <a:ext cx="499008" cy="846386"/>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fr-FR" sz="1400" b="1">
                <a:solidFill>
                  <a:srgbClr val="93B3D7"/>
                </a:solidFill>
                <a:latin typeface="Calibri"/>
                <a:ea typeface="Calibri"/>
                <a:cs typeface="Calibri"/>
                <a:sym typeface="Calibri"/>
              </a:rPr>
              <a:t>24</a:t>
            </a:r>
          </a:p>
          <a:p>
            <a:pPr marL="0" marR="0" lvl="0" indent="0" algn="r" rtl="0">
              <a:spcBef>
                <a:spcPts val="0"/>
              </a:spcBef>
              <a:buSzPct val="25000"/>
              <a:buNone/>
            </a:pPr>
            <a:r>
              <a:rPr lang="fr-FR" sz="1400" b="1">
                <a:solidFill>
                  <a:srgbClr val="93B3D7"/>
                </a:solidFill>
                <a:latin typeface="Calibri"/>
                <a:ea typeface="Calibri"/>
                <a:cs typeface="Calibri"/>
                <a:sym typeface="Calibri"/>
              </a:rPr>
              <a:t>25</a:t>
            </a:r>
          </a:p>
          <a:p>
            <a:pPr marL="0" marR="0" lvl="0" indent="0" algn="r" rtl="0">
              <a:spcBef>
                <a:spcPts val="0"/>
              </a:spcBef>
              <a:buSzPct val="25000"/>
              <a:buNone/>
            </a:pPr>
            <a:endParaRPr sz="2100" b="1">
              <a:solidFill>
                <a:srgbClr val="D99593"/>
              </a:solidFill>
              <a:latin typeface="Calibri"/>
              <a:ea typeface="Calibri"/>
              <a:cs typeface="Calibri"/>
              <a:sym typeface="Calibri"/>
            </a:endParaRPr>
          </a:p>
        </p:txBody>
      </p:sp>
      <p:pic>
        <p:nvPicPr>
          <p:cNvPr id="394" name="Shape 394"/>
          <p:cNvPicPr preferRelativeResize="0"/>
          <p:nvPr/>
        </p:nvPicPr>
        <p:blipFill rotWithShape="1">
          <a:blip r:embed="rId4">
            <a:alphaModFix/>
          </a:blip>
          <a:srcRect/>
          <a:stretch/>
        </p:blipFill>
        <p:spPr>
          <a:xfrm>
            <a:off x="1637506" y="3203575"/>
            <a:ext cx="1204003" cy="1204003"/>
          </a:xfrm>
          <a:prstGeom prst="rect">
            <a:avLst/>
          </a:prstGeom>
          <a:noFill/>
          <a:ln>
            <a:noFill/>
          </a:ln>
        </p:spPr>
      </p:pic>
      <p:sp>
        <p:nvSpPr>
          <p:cNvPr id="395" name="Shape 395"/>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396" name="Shape 396"/>
          <p:cNvSpPr/>
          <p:nvPr/>
        </p:nvSpPr>
        <p:spPr>
          <a:xfrm>
            <a:off x="507747" y="322723"/>
            <a:ext cx="6117412" cy="1213320"/>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04 Notre responsabilité économique – </a:t>
            </a:r>
          </a:p>
          <a:p>
            <a:pPr marL="0" marR="0" lvl="0" indent="0" algn="l" rtl="0">
              <a:spcBef>
                <a:spcPts val="0"/>
              </a:spcBef>
              <a:buSzPct val="25000"/>
              <a:buNone/>
            </a:pPr>
            <a:r>
              <a:rPr lang="fr-FR" sz="1800" b="1">
                <a:solidFill>
                  <a:srgbClr val="009999"/>
                </a:solidFill>
                <a:latin typeface="Sintony"/>
                <a:ea typeface="Sintony"/>
                <a:cs typeface="Sintony"/>
                <a:sym typeface="Sintony"/>
              </a:rPr>
              <a:t>Achats responsables</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397" name="Shape 397"/>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593815" y="1747287"/>
            <a:ext cx="6002285" cy="8599958"/>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200">
                <a:solidFill>
                  <a:schemeClr val="dk1"/>
                </a:solidFill>
                <a:latin typeface="Sintony"/>
                <a:ea typeface="Sintony"/>
                <a:cs typeface="Sintony"/>
                <a:sym typeface="Sintony"/>
              </a:rPr>
              <a:t>Notre première action a été de rédiger une politique d’achats responsables  et d’associer à cette politique nos fournisseurs de manière contractuelle. Ainsi nous avons systématiquement intégré un article sur l’environnement, la responsabilité sociale et l’éthique des affaires  dans nos contrats.</a:t>
            </a:r>
          </a:p>
          <a:p>
            <a:pPr marL="0" marR="0" lvl="0" indent="0" algn="l" rtl="0">
              <a:spcBef>
                <a:spcPts val="0"/>
              </a:spcBef>
              <a:buSzPct val="25000"/>
              <a:buNone/>
            </a:pPr>
            <a:endParaRPr sz="1200" b="1">
              <a:solidFill>
                <a:schemeClr val="dk1"/>
              </a:solidFill>
              <a:latin typeface="Sintony"/>
              <a:ea typeface="Sintony"/>
              <a:cs typeface="Sintony"/>
              <a:sym typeface="Sintony"/>
            </a:endParaRPr>
          </a:p>
          <a:p>
            <a:pPr marL="0" marR="0" lvl="0" indent="0" algn="l" rtl="0">
              <a:spcBef>
                <a:spcPts val="0"/>
              </a:spcBef>
              <a:buSzPct val="25000"/>
              <a:buNone/>
            </a:pPr>
            <a:r>
              <a:rPr lang="fr-FR" sz="1200" b="1">
                <a:solidFill>
                  <a:schemeClr val="dk1"/>
                </a:solidFill>
                <a:latin typeface="Sintony"/>
                <a:ea typeface="Sintony"/>
                <a:cs typeface="Sintony"/>
                <a:sym typeface="Sintony"/>
              </a:rPr>
              <a:t>Nos engagements et nos attentes vis-à-vis de nos fournisseurs</a:t>
            </a:r>
          </a:p>
          <a:p>
            <a:pPr marL="0" marR="0" lvl="0" indent="0" algn="l" rtl="0">
              <a:spcBef>
                <a:spcPts val="0"/>
              </a:spcBef>
              <a:buSzPct val="25000"/>
              <a:buNone/>
            </a:pPr>
            <a:endParaRPr sz="1200" b="1">
              <a:solidFill>
                <a:schemeClr val="dk1"/>
              </a:solidFill>
              <a:latin typeface="Sintony"/>
              <a:ea typeface="Sintony"/>
              <a:cs typeface="Sintony"/>
              <a:sym typeface="Sintony"/>
            </a:endParaRP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Intégrer la politique environnementale dans notre processus achat</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Assurer une équité financière vis-à-vis de nos fournisseurs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Réduire les risques de dépendance réciproque</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Apprécier le coût total de nos achats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Veiller à la responsabilité sociétale et environnementale de notre entreprise</a:t>
            </a:r>
          </a:p>
          <a:p>
            <a:pPr marL="195573" marR="0" lvl="0" indent="-195573" algn="just" rtl="0">
              <a:spcBef>
                <a:spcPts val="0"/>
              </a:spcBef>
              <a:buClr>
                <a:schemeClr val="dk1"/>
              </a:buClr>
              <a:buSzPct val="100000"/>
              <a:buFont typeface="Arial"/>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r>
              <a:rPr lang="fr-FR" sz="1200">
                <a:solidFill>
                  <a:schemeClr val="dk1"/>
                </a:solidFill>
                <a:latin typeface="Sintony"/>
                <a:ea typeface="Sintony"/>
                <a:cs typeface="Sintony"/>
                <a:sym typeface="Sintony"/>
              </a:rPr>
              <a:t>En 2013, nous avons revu nos contrats de sous-traitances et intégré nos engagements et nos attentes en matière de développement durable.</a:t>
            </a: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l" rtl="0">
              <a:spcBef>
                <a:spcPts val="0"/>
              </a:spcBef>
              <a:buSzPct val="25000"/>
              <a:buNone/>
            </a:pPr>
            <a:r>
              <a:rPr lang="fr-FR" sz="1200" b="1">
                <a:solidFill>
                  <a:schemeClr val="dk1"/>
                </a:solidFill>
                <a:latin typeface="Sintony"/>
                <a:ea typeface="Sintony"/>
                <a:cs typeface="Sintony"/>
                <a:sym typeface="Sintony"/>
              </a:rPr>
              <a:t>Environnement </a:t>
            </a:r>
          </a:p>
          <a:p>
            <a:pPr marL="0" marR="0" lvl="0" indent="0" algn="l" rtl="0">
              <a:spcBef>
                <a:spcPts val="0"/>
              </a:spcBef>
              <a:buSzPct val="25000"/>
              <a:buNone/>
            </a:pPr>
            <a:endParaRPr sz="1200">
              <a:solidFill>
                <a:schemeClr val="dk1"/>
              </a:solidFill>
              <a:latin typeface="Sintony"/>
              <a:ea typeface="Sintony"/>
              <a:cs typeface="Sintony"/>
              <a:sym typeface="Sintony"/>
            </a:endParaRP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Mettre en œuvre une politique d’amélioration continue dans le domaine de l’environnement</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Prévenir les risques de pollution</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Réduire les consommations d’énergie et de consommables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Réduire ses déchets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Réduire son impact environnemental</a:t>
            </a: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r>
              <a:rPr lang="fr-FR" sz="1200" b="1">
                <a:solidFill>
                  <a:schemeClr val="dk1"/>
                </a:solidFill>
                <a:latin typeface="Sintony"/>
                <a:ea typeface="Sintony"/>
                <a:cs typeface="Sintony"/>
                <a:sym typeface="Sintony"/>
              </a:rPr>
              <a:t>Responsabilité Sociale </a:t>
            </a:r>
          </a:p>
          <a:p>
            <a:pPr marL="0" marR="0" lvl="0" indent="0" algn="just" rtl="0">
              <a:spcBef>
                <a:spcPts val="0"/>
              </a:spcBef>
              <a:buSzPct val="25000"/>
              <a:buNone/>
            </a:pPr>
            <a:r>
              <a:rPr lang="fr-FR" sz="1200">
                <a:solidFill>
                  <a:schemeClr val="dk1"/>
                </a:solidFill>
                <a:latin typeface="Sintony"/>
                <a:ea typeface="Sintony"/>
                <a:cs typeface="Sintony"/>
                <a:sym typeface="Sintony"/>
              </a:rPr>
              <a:t> </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Respecter la déclaration de l’Organisation Internationale du Travail (OIT)</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Ne pas faire travailler d’enfants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Respecter les lois en matière sociale</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Etablir un programme de prévention en matière de santé et de sécurité au travail</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Respecter ses partenaires et ses engagements,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Privilégier les relations de partenariats à long terme</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Favoriser les achats locaux, lorsque cela est possible</a:t>
            </a: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r>
              <a:rPr lang="fr-FR" sz="1200" b="1">
                <a:solidFill>
                  <a:schemeClr val="dk1"/>
                </a:solidFill>
                <a:latin typeface="Sintony"/>
                <a:ea typeface="Sintony"/>
                <a:cs typeface="Sintony"/>
                <a:sym typeface="Sintony"/>
              </a:rPr>
              <a:t>Ethique des affaires :</a:t>
            </a:r>
          </a:p>
          <a:p>
            <a:pPr marL="0" marR="0" lvl="0" indent="0" algn="just" rtl="0">
              <a:spcBef>
                <a:spcPts val="0"/>
              </a:spcBef>
              <a:buSzPct val="25000"/>
              <a:buNone/>
            </a:pPr>
            <a:r>
              <a:rPr lang="fr-FR" sz="1200">
                <a:solidFill>
                  <a:schemeClr val="dk1"/>
                </a:solidFill>
                <a:latin typeface="Sintony"/>
                <a:ea typeface="Sintony"/>
                <a:cs typeface="Sintony"/>
                <a:sym typeface="Sintony"/>
              </a:rPr>
              <a:t> </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Refuser la corruption</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Dénoncer les pratiques anticoncurrentielles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Respecter la confidentialité des informations échangées,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Respecter la propriété intellectuelle,</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Eviter les conflits d’intérêts</a:t>
            </a:r>
          </a:p>
          <a:p>
            <a:pPr marL="195573" marR="0" lvl="0" indent="-195573" algn="just" rtl="0">
              <a:spcBef>
                <a:spcPts val="0"/>
              </a:spcBef>
              <a:buClr>
                <a:schemeClr val="dk1"/>
              </a:buClr>
              <a:buSzPct val="100000"/>
              <a:buFont typeface="Arial"/>
              <a:buChar char="•"/>
            </a:pPr>
            <a:r>
              <a:rPr lang="fr-FR" sz="1200">
                <a:solidFill>
                  <a:schemeClr val="dk1"/>
                </a:solidFill>
                <a:latin typeface="Sintony"/>
                <a:ea typeface="Sintony"/>
                <a:cs typeface="Sintony"/>
                <a:sym typeface="Sintony"/>
              </a:rPr>
              <a:t>Travailler de manière honnête et transparente</a:t>
            </a:r>
          </a:p>
          <a:p>
            <a:pPr marL="0" marR="0" lvl="0" indent="0" algn="l" rtl="0">
              <a:spcBef>
                <a:spcPts val="0"/>
              </a:spcBef>
              <a:buSzPct val="25000"/>
              <a:buNone/>
            </a:pPr>
            <a:endParaRPr sz="1200">
              <a:solidFill>
                <a:schemeClr val="dk1"/>
              </a:solidFill>
              <a:latin typeface="Sintony"/>
              <a:ea typeface="Sintony"/>
              <a:cs typeface="Sintony"/>
              <a:sym typeface="Sintony"/>
            </a:endParaRPr>
          </a:p>
        </p:txBody>
      </p:sp>
      <p:pic>
        <p:nvPicPr>
          <p:cNvPr id="404" name="Shape 404" descr="O:\Finance\RSE\Logos\logo Margoconseil Feuille.jpg"/>
          <p:cNvPicPr preferRelativeResize="0"/>
          <p:nvPr/>
        </p:nvPicPr>
        <p:blipFill rotWithShape="1">
          <a:blip r:embed="rId3">
            <a:alphaModFix/>
          </a:blip>
          <a:srcRect/>
          <a:stretch/>
        </p:blipFill>
        <p:spPr>
          <a:xfrm rot="-5400000">
            <a:off x="7035874" y="10191339"/>
            <a:ext cx="516172" cy="181452"/>
          </a:xfrm>
          <a:prstGeom prst="rect">
            <a:avLst/>
          </a:prstGeom>
          <a:noFill/>
          <a:ln>
            <a:noFill/>
          </a:ln>
        </p:spPr>
      </p:pic>
      <p:sp>
        <p:nvSpPr>
          <p:cNvPr id="405" name="Shape 405"/>
          <p:cNvSpPr txBox="1"/>
          <p:nvPr/>
        </p:nvSpPr>
        <p:spPr>
          <a:xfrm rot="-5400000">
            <a:off x="4845379" y="8055451"/>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406" name="Shape 406"/>
          <p:cNvSpPr/>
          <p:nvPr/>
        </p:nvSpPr>
        <p:spPr>
          <a:xfrm>
            <a:off x="660367" y="1073856"/>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a:solidFill>
                  <a:schemeClr val="lt1"/>
                </a:solidFill>
                <a:latin typeface="Sintony"/>
                <a:ea typeface="Sintony"/>
                <a:cs typeface="Sintony"/>
                <a:sym typeface="Sintony"/>
              </a:rPr>
              <a:t>2014 : Rédaction d’une politique d’achat responsable</a:t>
            </a:r>
          </a:p>
        </p:txBody>
      </p:sp>
      <p:sp>
        <p:nvSpPr>
          <p:cNvPr id="408" name="Shape 408"/>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409" name="Shape 409"/>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04 Notre responsabilité économique – </a:t>
            </a:r>
          </a:p>
          <a:p>
            <a:pPr marL="0" marR="0" lvl="0" indent="0" algn="l" rtl="0">
              <a:spcBef>
                <a:spcPts val="0"/>
              </a:spcBef>
              <a:buSzPct val="25000"/>
              <a:buNone/>
            </a:pPr>
            <a:r>
              <a:rPr lang="fr-FR" sz="1800" b="1">
                <a:solidFill>
                  <a:srgbClr val="009999"/>
                </a:solidFill>
                <a:latin typeface="Sintony"/>
                <a:ea typeface="Sintony"/>
                <a:cs typeface="Sintony"/>
                <a:sym typeface="Sintony"/>
              </a:rPr>
              <a:t>Politique d’achats responsables</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410" name="Shape 410"/>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p:nvPr/>
        </p:nvSpPr>
        <p:spPr>
          <a:xfrm>
            <a:off x="394137" y="1145717"/>
            <a:ext cx="6266814" cy="4453610"/>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200" b="1" dirty="0">
                <a:solidFill>
                  <a:schemeClr val="dk1"/>
                </a:solidFill>
                <a:latin typeface="Sintony"/>
                <a:ea typeface="Sintony"/>
                <a:cs typeface="Sintony"/>
                <a:sym typeface="Sintony"/>
              </a:rPr>
              <a:t>Consommables </a:t>
            </a:r>
          </a:p>
          <a:p>
            <a:pPr marL="0" marR="0" lvl="0" indent="0" algn="l"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Depuis 2015, nous renouvelons notre contrat avec la Société INAPA, pour l’achat de notre papier. INAPA est une société écoresponsable associant performance et environnement. INAPA est certifié FSC et PEFC.</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dirty="0">
                <a:solidFill>
                  <a:schemeClr val="dk1"/>
                </a:solidFill>
                <a:latin typeface="Sintony"/>
                <a:ea typeface="Sintony"/>
                <a:cs typeface="Sintony"/>
                <a:sym typeface="Sintony"/>
              </a:rPr>
              <a:t>Tout le papier acheté par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est certifié PEFC.</a:t>
            </a:r>
          </a:p>
          <a:p>
            <a:pPr marL="0" marR="0" lvl="0" indent="0" algn="just" rtl="0">
              <a:spcBef>
                <a:spcPts val="0"/>
              </a:spcBef>
              <a:buSzPct val="25000"/>
              <a:buNone/>
            </a:pPr>
            <a:r>
              <a:rPr lang="fr-FR" sz="1200" dirty="0">
                <a:solidFill>
                  <a:schemeClr val="dk1"/>
                </a:solidFill>
                <a:latin typeface="Sintony"/>
                <a:ea typeface="Sintony"/>
                <a:cs typeface="Sintony"/>
                <a:sym typeface="Sintony"/>
              </a:rPr>
              <a:t>PEFC s’efforce de promouvoir partout des pratiques forestières compatibles avec la protection des ressources forestières et le bien être économique et social des populations concernées. La certification donne l’assurance que chaque forêt certifiée est bien gérée selon les règles établies par les professionnels et les usagers.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Dès que cela s’est avéré possible, nous avons choisi nos consommables en fonction de leur moindre impact sur l’environnement. A ce titre, nous achetons autant que possible des consommables issus des filières de recyclage ou bien de filières certifiées.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Cartographie de nos fournisseurs</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dirty="0">
                <a:solidFill>
                  <a:schemeClr val="dk1"/>
                </a:solidFill>
                <a:latin typeface="Sintony"/>
                <a:ea typeface="Sintony"/>
                <a:cs typeface="Sintony"/>
                <a:sym typeface="Sintony"/>
              </a:rPr>
              <a:t>Pour maitriser nos achats responsables, nous devons nous assurer que nos partenaires fournisseurs travaillent dans le même sens et partagent nos mêmes axes de progrès en matière environnemental, social, éthique des affaires. Ensemble nous progresserons plus vite et mieux. </a:t>
            </a:r>
          </a:p>
          <a:p>
            <a:pPr marL="0" marR="0" lvl="0" indent="0" algn="just" rtl="0">
              <a:spcBef>
                <a:spcPts val="0"/>
              </a:spcBef>
              <a:buSzPct val="25000"/>
              <a:buNone/>
            </a:pPr>
            <a:endParaRPr lang="fr-FR" sz="1200" b="1"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95 % de nos nouveaux fournisseurs sont dotés d’une démarche RSE.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l" rtl="0">
              <a:spcBef>
                <a:spcPts val="0"/>
              </a:spcBef>
              <a:buSzPct val="25000"/>
              <a:buNone/>
            </a:pPr>
            <a:r>
              <a:rPr lang="fr-FR" sz="1200" dirty="0">
                <a:solidFill>
                  <a:schemeClr val="dk1"/>
                </a:solidFill>
                <a:latin typeface="Sintony"/>
                <a:ea typeface="Sintony"/>
                <a:cs typeface="Sintony"/>
                <a:sym typeface="Sintony"/>
              </a:rPr>
              <a:t> </a:t>
            </a:r>
          </a:p>
        </p:txBody>
      </p:sp>
      <p:pic>
        <p:nvPicPr>
          <p:cNvPr id="417" name="Shape 417" descr="O:\Finance\RSE\Logos\logo Margoconseil Feuille.jpg"/>
          <p:cNvPicPr preferRelativeResize="0"/>
          <p:nvPr/>
        </p:nvPicPr>
        <p:blipFill rotWithShape="1">
          <a:blip r:embed="rId3">
            <a:alphaModFix/>
          </a:blip>
          <a:srcRect/>
          <a:stretch/>
        </p:blipFill>
        <p:spPr>
          <a:xfrm rot="-5400000">
            <a:off x="7042747" y="10093839"/>
            <a:ext cx="516172" cy="181452"/>
          </a:xfrm>
          <a:prstGeom prst="rect">
            <a:avLst/>
          </a:prstGeom>
          <a:noFill/>
          <a:ln>
            <a:noFill/>
          </a:ln>
        </p:spPr>
      </p:pic>
      <p:sp>
        <p:nvSpPr>
          <p:cNvPr id="418" name="Shape 418"/>
          <p:cNvSpPr txBox="1"/>
          <p:nvPr/>
        </p:nvSpPr>
        <p:spPr>
          <a:xfrm rot="-5400000">
            <a:off x="4816540" y="7992892"/>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419" name="Shape 419"/>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420" name="Shape 420"/>
          <p:cNvSpPr/>
          <p:nvPr/>
        </p:nvSpPr>
        <p:spPr>
          <a:xfrm>
            <a:off x="507747" y="322723"/>
            <a:ext cx="6153204"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04 Notre responsabilité économique - </a:t>
            </a:r>
            <a:r>
              <a:rPr lang="fr-FR" sz="1800" b="1">
                <a:solidFill>
                  <a:srgbClr val="009999"/>
                </a:solidFill>
                <a:latin typeface="Sintony"/>
                <a:ea typeface="Sintony"/>
                <a:cs typeface="Sintony"/>
                <a:sym typeface="Sintony"/>
              </a:rPr>
              <a:t>Actions 2015</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421" name="Shape 421"/>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p:nvPr/>
        </p:nvSpPr>
        <p:spPr>
          <a:xfrm>
            <a:off x="660367" y="1746300"/>
            <a:ext cx="6000584" cy="8405289"/>
          </a:xfrm>
          <a:prstGeom prst="rect">
            <a:avLst/>
          </a:prstGeom>
          <a:noFill/>
          <a:ln>
            <a:noFill/>
          </a:ln>
        </p:spPr>
        <p:txBody>
          <a:bodyPr wrap="square" lIns="104300" tIns="52150" rIns="104300" bIns="52150" numCol="2" spcCol="180000" anchor="t" anchorCtr="0">
            <a:noAutofit/>
          </a:bodyPr>
          <a:lstStyle/>
          <a:p>
            <a:pPr marL="0" marR="0" lvl="0" indent="0" algn="just" rtl="0">
              <a:lnSpc>
                <a:spcPct val="107000"/>
              </a:lnSpc>
              <a:spcBef>
                <a:spcPts val="0"/>
              </a:spcBef>
              <a:spcAft>
                <a:spcPts val="0"/>
              </a:spcAft>
              <a:buSzPct val="25000"/>
              <a:buNone/>
            </a:pPr>
            <a:r>
              <a:rPr lang="fr-FR" sz="1200" dirty="0">
                <a:solidFill>
                  <a:schemeClr val="dk1"/>
                </a:solidFill>
                <a:latin typeface="Sintony"/>
                <a:ea typeface="Sintony"/>
                <a:cs typeface="Sintony"/>
                <a:sym typeface="Sintony"/>
              </a:rPr>
              <a:t>Depuis 2017, nous privilégions les achats auprès de startups françaises, pour un quotidien en lien avec notre politique RSE.</a:t>
            </a: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dirty="0">
                <a:solidFill>
                  <a:schemeClr val="dk1"/>
                </a:solidFill>
                <a:latin typeface="Sintony"/>
                <a:ea typeface="Sintony"/>
                <a:cs typeface="Sintony"/>
                <a:sym typeface="Sintony"/>
              </a:rPr>
              <a:t>Voici des exemples avec qui nous avons mis en place des partenariats :</a:t>
            </a: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b="1" dirty="0" err="1">
                <a:solidFill>
                  <a:schemeClr val="dk1"/>
                </a:solidFill>
                <a:latin typeface="Sintony"/>
                <a:ea typeface="Sintony"/>
                <a:cs typeface="Sintony"/>
                <a:sym typeface="Sintony"/>
              </a:rPr>
              <a:t>Godilab</a:t>
            </a:r>
            <a:endParaRPr lang="fr-FR" sz="1200" b="1"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dirty="0">
                <a:solidFill>
                  <a:schemeClr val="dk1"/>
                </a:solidFill>
                <a:latin typeface="Sintony"/>
                <a:ea typeface="Sintony"/>
                <a:cs typeface="Sintony"/>
                <a:sym typeface="Sintony"/>
              </a:rPr>
              <a:t>Nous offrons à chaque nouveau collaborateur une gourde d’eau pour éviter les gobelets en plastique au quotidien.</a:t>
            </a: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b="1"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b="1" dirty="0" err="1">
                <a:solidFill>
                  <a:schemeClr val="dk1"/>
                </a:solidFill>
                <a:latin typeface="Sintony"/>
                <a:ea typeface="Sintony"/>
                <a:cs typeface="Sintony"/>
                <a:sym typeface="Sintony"/>
              </a:rPr>
              <a:t>Greencup</a:t>
            </a:r>
            <a:endParaRPr lang="fr-FR" sz="1200" b="1"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dirty="0">
                <a:solidFill>
                  <a:schemeClr val="dk1"/>
                </a:solidFill>
                <a:latin typeface="Sintony"/>
                <a:ea typeface="Sintony"/>
                <a:cs typeface="Sintony"/>
                <a:sym typeface="Sintony"/>
              </a:rPr>
              <a:t>Nous mettons à disposition des candidats et clients que nous recevons dans nos locaux des gobelets thermoplastiques réutilisables pour éviter les gobelets en plastique lors des événements.</a:t>
            </a: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b="1" dirty="0" err="1">
                <a:solidFill>
                  <a:schemeClr val="dk1"/>
                </a:solidFill>
                <a:latin typeface="Sintony"/>
                <a:ea typeface="Sintony"/>
                <a:cs typeface="Sintony"/>
                <a:sym typeface="Sintony"/>
              </a:rPr>
              <a:t>Foodchéri</a:t>
            </a:r>
            <a:endParaRPr lang="fr-FR" sz="1200" b="1"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dirty="0">
                <a:solidFill>
                  <a:schemeClr val="dk1"/>
                </a:solidFill>
                <a:latin typeface="Sintony"/>
                <a:ea typeface="Sintony"/>
                <a:cs typeface="Sintony"/>
                <a:sym typeface="Sintony"/>
              </a:rPr>
              <a:t>Pour tous les repas du midi, nous travaillons avec une start-up issue de la Food tech qui propose des plats frais, sains et </a:t>
            </a:r>
            <a:r>
              <a:rPr lang="fr-FR" sz="1200" dirty="0" err="1">
                <a:solidFill>
                  <a:schemeClr val="dk1"/>
                </a:solidFill>
                <a:latin typeface="Sintony"/>
                <a:ea typeface="Sintony"/>
                <a:cs typeface="Sintony"/>
                <a:sym typeface="Sintony"/>
              </a:rPr>
              <a:t>healthy</a:t>
            </a:r>
            <a:r>
              <a:rPr lang="fr-FR" sz="1200" dirty="0">
                <a:solidFill>
                  <a:schemeClr val="dk1"/>
                </a:solidFill>
                <a:latin typeface="Sintony"/>
                <a:ea typeface="Sintony"/>
                <a:cs typeface="Sintony"/>
                <a:sym typeface="Sintony"/>
              </a:rPr>
              <a:t> pour que la pause déjeuner de chacun soit aussi gourmande qu’inspirante. </a:t>
            </a: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b="1"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endParaRPr sz="1200" b="1"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b="1" dirty="0">
                <a:solidFill>
                  <a:schemeClr val="dk1"/>
                </a:solidFill>
                <a:latin typeface="Sintony"/>
                <a:ea typeface="Sintony"/>
                <a:cs typeface="Sintony"/>
                <a:sym typeface="Sintony"/>
              </a:rPr>
              <a:t>Big Bang Coffee </a:t>
            </a:r>
          </a:p>
          <a:p>
            <a:pPr marL="0" marR="0" lvl="0" indent="0" algn="just" rtl="0">
              <a:lnSpc>
                <a:spcPct val="107000"/>
              </a:lnSpc>
              <a:spcBef>
                <a:spcPts val="0"/>
              </a:spcBef>
              <a:spcAft>
                <a:spcPts val="0"/>
              </a:spcAft>
              <a:buSzPct val="25000"/>
              <a:buNone/>
            </a:pPr>
            <a:endParaRPr sz="1200" dirty="0">
              <a:solidFill>
                <a:schemeClr val="dk1"/>
              </a:solidFill>
              <a:latin typeface="Sintony"/>
              <a:ea typeface="Sintony"/>
              <a:cs typeface="Sintony"/>
              <a:sym typeface="Sintony"/>
            </a:endParaRPr>
          </a:p>
          <a:p>
            <a:pPr marL="0" marR="0" lvl="0" indent="0" algn="just" rtl="0">
              <a:lnSpc>
                <a:spcPct val="107000"/>
              </a:lnSpc>
              <a:spcBef>
                <a:spcPts val="0"/>
              </a:spcBef>
              <a:spcAft>
                <a:spcPts val="0"/>
              </a:spcAft>
              <a:buSzPct val="25000"/>
              <a:buNone/>
            </a:pPr>
            <a:r>
              <a:rPr lang="fr-FR" sz="1200" dirty="0">
                <a:solidFill>
                  <a:schemeClr val="dk1"/>
                </a:solidFill>
                <a:latin typeface="Sintony"/>
                <a:ea typeface="Sintony"/>
                <a:cs typeface="Sintony"/>
                <a:sym typeface="Sintony"/>
              </a:rPr>
              <a:t>Nous proposons un café bio ou produit en agriculture raisonnée avec un centime par tasse reversé aux cultivateurs de café.</a:t>
            </a:r>
          </a:p>
          <a:p>
            <a:pPr marL="0" marR="0" lvl="0" indent="0" algn="just" rtl="0">
              <a:lnSpc>
                <a:spcPct val="107000"/>
              </a:lnSpc>
              <a:spcBef>
                <a:spcPts val="0"/>
              </a:spcBef>
              <a:spcAft>
                <a:spcPts val="0"/>
              </a:spcAft>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p:txBody>
      </p:sp>
      <p:pic>
        <p:nvPicPr>
          <p:cNvPr id="429" name="Shape 429" descr="O:\Finance\RSE\Logos\logo Margoconseil Feuille.jpg"/>
          <p:cNvPicPr preferRelativeResize="0"/>
          <p:nvPr/>
        </p:nvPicPr>
        <p:blipFill rotWithShape="1">
          <a:blip r:embed="rId3">
            <a:alphaModFix/>
          </a:blip>
          <a:srcRect/>
          <a:stretch/>
        </p:blipFill>
        <p:spPr>
          <a:xfrm rot="-5400000">
            <a:off x="7042747" y="10093839"/>
            <a:ext cx="516172" cy="181452"/>
          </a:xfrm>
          <a:prstGeom prst="rect">
            <a:avLst/>
          </a:prstGeom>
          <a:noFill/>
          <a:ln>
            <a:noFill/>
          </a:ln>
        </p:spPr>
      </p:pic>
      <p:sp>
        <p:nvSpPr>
          <p:cNvPr id="430" name="Shape 430"/>
          <p:cNvSpPr txBox="1"/>
          <p:nvPr/>
        </p:nvSpPr>
        <p:spPr>
          <a:xfrm rot="-5400000">
            <a:off x="4816540" y="7992892"/>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431" name="Shape 431"/>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432" name="Shape 432"/>
          <p:cNvSpPr/>
          <p:nvPr/>
        </p:nvSpPr>
        <p:spPr>
          <a:xfrm>
            <a:off x="507747" y="322723"/>
            <a:ext cx="6153204"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04 Notre responsabilité économique - </a:t>
            </a:r>
            <a:r>
              <a:rPr lang="fr-FR" sz="1800" b="1">
                <a:solidFill>
                  <a:srgbClr val="009999"/>
                </a:solidFill>
                <a:latin typeface="Sintony"/>
                <a:ea typeface="Sintony"/>
                <a:cs typeface="Sintony"/>
                <a:sym typeface="Sintony"/>
              </a:rPr>
              <a:t>Actions 2016</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433" name="Shape 433"/>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
        <p:nvSpPr>
          <p:cNvPr id="434" name="Shape 434"/>
          <p:cNvSpPr/>
          <p:nvPr/>
        </p:nvSpPr>
        <p:spPr>
          <a:xfrm>
            <a:off x="660367" y="1073856"/>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Actions 2017 et 2018 : Favoriser les startups françaises</a:t>
            </a:r>
          </a:p>
        </p:txBody>
      </p:sp>
      <p:pic>
        <p:nvPicPr>
          <p:cNvPr id="435" name="Shape 435"/>
          <p:cNvPicPr preferRelativeResize="0"/>
          <p:nvPr/>
        </p:nvPicPr>
        <p:blipFill rotWithShape="1">
          <a:blip r:embed="rId4">
            <a:alphaModFix/>
          </a:blip>
          <a:srcRect/>
          <a:stretch/>
        </p:blipFill>
        <p:spPr>
          <a:xfrm>
            <a:off x="1315269" y="6498828"/>
            <a:ext cx="1384388" cy="1173423"/>
          </a:xfrm>
          <a:prstGeom prst="rect">
            <a:avLst/>
          </a:prstGeom>
          <a:noFill/>
          <a:ln>
            <a:noFill/>
          </a:ln>
        </p:spPr>
      </p:pic>
      <p:pic>
        <p:nvPicPr>
          <p:cNvPr id="436" name="Shape 436"/>
          <p:cNvPicPr preferRelativeResize="0"/>
          <p:nvPr/>
        </p:nvPicPr>
        <p:blipFill rotWithShape="1">
          <a:blip r:embed="rId5">
            <a:alphaModFix/>
          </a:blip>
          <a:srcRect/>
          <a:stretch/>
        </p:blipFill>
        <p:spPr>
          <a:xfrm flipH="1">
            <a:off x="1315268" y="3341989"/>
            <a:ext cx="1608667" cy="1378057"/>
          </a:xfrm>
          <a:prstGeom prst="rect">
            <a:avLst/>
          </a:prstGeom>
          <a:noFill/>
          <a:ln>
            <a:noFill/>
          </a:ln>
        </p:spPr>
      </p:pic>
      <p:pic>
        <p:nvPicPr>
          <p:cNvPr id="437" name="Shape 437"/>
          <p:cNvPicPr preferRelativeResize="0"/>
          <p:nvPr/>
        </p:nvPicPr>
        <p:blipFill rotWithShape="1">
          <a:blip r:embed="rId6">
            <a:alphaModFix/>
          </a:blip>
          <a:srcRect/>
          <a:stretch/>
        </p:blipFill>
        <p:spPr>
          <a:xfrm>
            <a:off x="3852640" y="5813019"/>
            <a:ext cx="2499689" cy="1766630"/>
          </a:xfrm>
          <a:prstGeom prst="rect">
            <a:avLst/>
          </a:prstGeom>
          <a:noFill/>
          <a:ln>
            <a:noFill/>
          </a:ln>
        </p:spPr>
      </p:pic>
      <p:pic>
        <p:nvPicPr>
          <p:cNvPr id="438" name="Shape 438"/>
          <p:cNvPicPr preferRelativeResize="0"/>
          <p:nvPr/>
        </p:nvPicPr>
        <p:blipFill rotWithShape="1">
          <a:blip r:embed="rId7">
            <a:alphaModFix/>
          </a:blip>
          <a:srcRect/>
          <a:stretch/>
        </p:blipFill>
        <p:spPr>
          <a:xfrm>
            <a:off x="3852639" y="1962324"/>
            <a:ext cx="2543602" cy="15210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p:nvPr/>
        </p:nvSpPr>
        <p:spPr>
          <a:xfrm rot="-5400000">
            <a:off x="2997597" y="6129734"/>
            <a:ext cx="3402484" cy="5724848"/>
          </a:xfrm>
          <a:prstGeom prst="rtTriangle">
            <a:avLst/>
          </a:prstGeom>
          <a:solidFill>
            <a:schemeClr val="lt1"/>
          </a:solidFill>
          <a:ln>
            <a:noFill/>
          </a:ln>
        </p:spPr>
        <p:txBody>
          <a:bodyPr wrap="square" lIns="91425" tIns="45700" rIns="91425" bIns="45700" anchor="ctr" anchorCtr="0">
            <a:noAutofit/>
          </a:bodyPr>
          <a:lstStyle/>
          <a:p>
            <a:pPr marL="0" marR="0" lvl="0" indent="0" algn="ctr" rtl="0">
              <a:spcBef>
                <a:spcPts val="0"/>
              </a:spcBef>
              <a:buSzPct val="25000"/>
              <a:buNone/>
            </a:pPr>
            <a:endParaRPr sz="2100">
              <a:solidFill>
                <a:schemeClr val="lt1"/>
              </a:solidFill>
              <a:latin typeface="Calibri"/>
              <a:ea typeface="Calibri"/>
              <a:cs typeface="Calibri"/>
              <a:sym typeface="Calibri"/>
            </a:endParaRPr>
          </a:p>
        </p:txBody>
      </p:sp>
      <p:sp>
        <p:nvSpPr>
          <p:cNvPr id="445" name="Shape 445"/>
          <p:cNvSpPr txBox="1"/>
          <p:nvPr/>
        </p:nvSpPr>
        <p:spPr>
          <a:xfrm>
            <a:off x="144227" y="6963472"/>
            <a:ext cx="7272808" cy="474656"/>
          </a:xfrm>
          <a:prstGeom prst="rect">
            <a:avLst/>
          </a:prstGeom>
          <a:noFill/>
          <a:ln>
            <a:noFill/>
          </a:ln>
        </p:spPr>
        <p:txBody>
          <a:bodyPr wrap="square" lIns="104300" tIns="52150" rIns="104300" bIns="52150" anchor="t" anchorCtr="0">
            <a:noAutofit/>
          </a:bodyPr>
          <a:lstStyle/>
          <a:p>
            <a:pPr marL="0" marR="0" lvl="0" indent="0" algn="ctr" rtl="0">
              <a:spcBef>
                <a:spcPts val="0"/>
              </a:spcBef>
              <a:buSzPct val="25000"/>
              <a:buNone/>
            </a:pPr>
            <a:r>
              <a:rPr lang="fr-FR" sz="2400">
                <a:solidFill>
                  <a:schemeClr val="dk1"/>
                </a:solidFill>
                <a:latin typeface="Sintony"/>
                <a:ea typeface="Sintony"/>
                <a:cs typeface="Sintony"/>
                <a:sym typeface="Sintony"/>
              </a:rPr>
              <a:t>Notre responsabilité sociale</a:t>
            </a:r>
          </a:p>
        </p:txBody>
      </p:sp>
      <p:pic>
        <p:nvPicPr>
          <p:cNvPr id="446" name="Shape 446"/>
          <p:cNvPicPr preferRelativeResize="0"/>
          <p:nvPr/>
        </p:nvPicPr>
        <p:blipFill rotWithShape="1">
          <a:blip r:embed="rId3">
            <a:alphaModFix/>
          </a:blip>
          <a:srcRect/>
          <a:stretch/>
        </p:blipFill>
        <p:spPr>
          <a:xfrm>
            <a:off x="2927801" y="7938988"/>
            <a:ext cx="1704921" cy="2015283"/>
          </a:xfrm>
          <a:prstGeom prst="rect">
            <a:avLst/>
          </a:prstGeom>
          <a:noFill/>
          <a:ln>
            <a:noFill/>
          </a:ln>
        </p:spPr>
      </p:pic>
      <p:pic>
        <p:nvPicPr>
          <p:cNvPr id="447" name="Shape 447"/>
          <p:cNvPicPr preferRelativeResize="0"/>
          <p:nvPr/>
        </p:nvPicPr>
        <p:blipFill rotWithShape="1">
          <a:blip r:embed="rId4">
            <a:alphaModFix/>
          </a:blip>
          <a:srcRect/>
          <a:stretch/>
        </p:blipFill>
        <p:spPr>
          <a:xfrm>
            <a:off x="-1" y="0"/>
            <a:ext cx="7454145" cy="597493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descr="O:\Finance\RSE\Logos\logo Margoconseil Feuille.jpg"/>
          <p:cNvPicPr preferRelativeResize="0"/>
          <p:nvPr/>
        </p:nvPicPr>
        <p:blipFill rotWithShape="1">
          <a:blip r:embed="rId3">
            <a:alphaModFix/>
          </a:blip>
          <a:srcRect/>
          <a:stretch/>
        </p:blipFill>
        <p:spPr>
          <a:xfrm rot="-5400000">
            <a:off x="7116744" y="9876401"/>
            <a:ext cx="526730" cy="181452"/>
          </a:xfrm>
          <a:prstGeom prst="rect">
            <a:avLst/>
          </a:prstGeom>
          <a:noFill/>
          <a:ln>
            <a:noFill/>
          </a:ln>
        </p:spPr>
      </p:pic>
      <p:sp>
        <p:nvSpPr>
          <p:cNvPr id="454" name="Shape 454"/>
          <p:cNvSpPr txBox="1"/>
          <p:nvPr/>
        </p:nvSpPr>
        <p:spPr>
          <a:xfrm rot="-5400000">
            <a:off x="4812807" y="7583650"/>
            <a:ext cx="5134623" cy="3823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Sintony"/>
                <a:ea typeface="Sintony"/>
                <a:cs typeface="Sintony"/>
                <a:sym typeface="Sintony"/>
              </a:rPr>
              <a:t>                          Pour le respect de l’environnement merci de ne pas imprimer ce document</a:t>
            </a:r>
          </a:p>
        </p:txBody>
      </p:sp>
      <p:sp>
        <p:nvSpPr>
          <p:cNvPr id="455" name="Shape 455"/>
          <p:cNvSpPr/>
          <p:nvPr/>
        </p:nvSpPr>
        <p:spPr>
          <a:xfrm>
            <a:off x="203391" y="1371555"/>
            <a:ext cx="6225989" cy="203132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400" b="1" dirty="0">
                <a:solidFill>
                  <a:srgbClr val="205867"/>
                </a:solidFill>
                <a:latin typeface="Sintony"/>
                <a:ea typeface="Sintony"/>
                <a:cs typeface="Sintony"/>
                <a:sym typeface="Sintony"/>
              </a:rPr>
              <a:t>04 Notre responsabilité sociale</a:t>
            </a:r>
          </a:p>
          <a:p>
            <a:pPr marL="0" marR="0" lvl="0" indent="0" algn="l" rtl="0">
              <a:spcBef>
                <a:spcPts val="0"/>
              </a:spcBef>
              <a:buSzPct val="25000"/>
              <a:buNone/>
            </a:pPr>
            <a:r>
              <a:rPr lang="fr-FR" sz="1400" b="1" dirty="0">
                <a:solidFill>
                  <a:srgbClr val="205867"/>
                </a:solidFill>
                <a:latin typeface="Sintony"/>
                <a:ea typeface="Sintony"/>
                <a:cs typeface="Sintony"/>
                <a:sym typeface="Sintony"/>
              </a:rPr>
              <a:t>	Notre adhésion à la Charte de la diversité 		L’adaptation de notre processus de recrutement </a:t>
            </a:r>
          </a:p>
          <a:p>
            <a:pPr marL="0" marR="0" lvl="0" indent="0" algn="l" rtl="0">
              <a:spcBef>
                <a:spcPts val="0"/>
              </a:spcBef>
              <a:buSzPct val="25000"/>
              <a:buNone/>
            </a:pPr>
            <a:r>
              <a:rPr lang="fr-FR" b="1" dirty="0">
                <a:solidFill>
                  <a:srgbClr val="205867"/>
                </a:solidFill>
                <a:latin typeface="Sintony"/>
                <a:ea typeface="Sintony"/>
                <a:cs typeface="Sintony"/>
                <a:sym typeface="Sintony"/>
              </a:rPr>
              <a:t>	</a:t>
            </a:r>
            <a:r>
              <a:rPr lang="fr-FR" sz="1400" b="1" dirty="0">
                <a:solidFill>
                  <a:srgbClr val="205867"/>
                </a:solidFill>
                <a:latin typeface="Sintony"/>
                <a:ea typeface="Sintony"/>
                <a:cs typeface="Sintony"/>
                <a:sym typeface="Sintony"/>
              </a:rPr>
              <a:t>en faveur de la non discrimination</a:t>
            </a:r>
          </a:p>
          <a:p>
            <a:pPr marL="0" marR="0" lvl="0" indent="0" algn="l" rtl="0">
              <a:spcBef>
                <a:spcPts val="0"/>
              </a:spcBef>
              <a:buSzPct val="25000"/>
              <a:buNone/>
            </a:pPr>
            <a:r>
              <a:rPr lang="fr-FR" sz="1400" b="1" dirty="0">
                <a:solidFill>
                  <a:srgbClr val="205867"/>
                </a:solidFill>
                <a:latin typeface="Sintony"/>
                <a:ea typeface="Sintony"/>
                <a:cs typeface="Sintony"/>
                <a:sym typeface="Sintony"/>
              </a:rPr>
              <a:t>	Le bien-être du salarié au cœur de notre politique 	ressources humaines</a:t>
            </a:r>
          </a:p>
          <a:p>
            <a:pPr marL="0" marR="0" lvl="0" indent="0" algn="l" rtl="0">
              <a:spcBef>
                <a:spcPts val="0"/>
              </a:spcBef>
              <a:buSzPct val="25000"/>
              <a:buNone/>
            </a:pPr>
            <a:r>
              <a:rPr lang="fr-FR" sz="1400" b="1" dirty="0">
                <a:solidFill>
                  <a:srgbClr val="205867"/>
                </a:solidFill>
                <a:latin typeface="Sintony"/>
                <a:ea typeface="Sintony"/>
                <a:cs typeface="Sintony"/>
                <a:sym typeface="Sintony"/>
              </a:rPr>
              <a:t>	La communication de nos engagements à travers les 	réseaux sociaux</a:t>
            </a:r>
          </a:p>
          <a:p>
            <a:pPr marL="0" marR="0" lvl="0" indent="0" algn="just" rtl="0">
              <a:spcBef>
                <a:spcPts val="0"/>
              </a:spcBef>
              <a:buSzPct val="25000"/>
              <a:buNone/>
            </a:pPr>
            <a:endParaRPr sz="1400" b="1" dirty="0">
              <a:solidFill>
                <a:srgbClr val="205867"/>
              </a:solidFill>
              <a:latin typeface="Sintony"/>
              <a:ea typeface="Sintony"/>
              <a:cs typeface="Sintony"/>
              <a:sym typeface="Sintony"/>
            </a:endParaRPr>
          </a:p>
        </p:txBody>
      </p:sp>
      <p:sp>
        <p:nvSpPr>
          <p:cNvPr id="456" name="Shape 456"/>
          <p:cNvSpPr txBox="1"/>
          <p:nvPr/>
        </p:nvSpPr>
        <p:spPr>
          <a:xfrm>
            <a:off x="5646731" y="1591546"/>
            <a:ext cx="903505" cy="1613430"/>
          </a:xfrm>
          <a:prstGeom prst="rect">
            <a:avLst/>
          </a:prstGeom>
          <a:noFill/>
          <a:ln>
            <a:noFill/>
          </a:ln>
        </p:spPr>
        <p:txBody>
          <a:bodyPr wrap="square" lIns="104300" tIns="52150" rIns="104300" bIns="52150" anchor="t" anchorCtr="0">
            <a:noAutofit/>
          </a:bodyPr>
          <a:lstStyle/>
          <a:p>
            <a:pPr marL="0" marR="0" lvl="0" indent="0" algn="r" rtl="0">
              <a:spcBef>
                <a:spcPts val="0"/>
              </a:spcBef>
              <a:buSzPct val="25000"/>
              <a:buNone/>
            </a:pPr>
            <a:r>
              <a:rPr lang="fr-FR" sz="1400" b="1">
                <a:solidFill>
                  <a:srgbClr val="205867"/>
                </a:solidFill>
                <a:latin typeface="Sintony"/>
                <a:ea typeface="Sintony"/>
                <a:cs typeface="Sintony"/>
                <a:sym typeface="Sintony"/>
              </a:rPr>
              <a:t>29</a:t>
            </a:r>
          </a:p>
          <a:p>
            <a:pPr marL="0" marR="0" lvl="0" indent="0" algn="r" rtl="0">
              <a:spcBef>
                <a:spcPts val="0"/>
              </a:spcBef>
              <a:buSzPct val="25000"/>
              <a:buNone/>
            </a:pPr>
            <a:r>
              <a:rPr lang="fr-FR" sz="1400" b="1">
                <a:solidFill>
                  <a:srgbClr val="205867"/>
                </a:solidFill>
                <a:latin typeface="Sintony"/>
                <a:ea typeface="Sintony"/>
                <a:cs typeface="Sintony"/>
                <a:sym typeface="Sintony"/>
              </a:rPr>
              <a:t>30</a:t>
            </a:r>
          </a:p>
          <a:p>
            <a:pPr marL="0" marR="0" lvl="0" indent="0" algn="r" rtl="0">
              <a:spcBef>
                <a:spcPts val="0"/>
              </a:spcBef>
              <a:buSzPct val="25000"/>
              <a:buNone/>
            </a:pPr>
            <a:endParaRPr sz="1400" b="1">
              <a:solidFill>
                <a:srgbClr val="205867"/>
              </a:solidFill>
              <a:latin typeface="Sintony"/>
              <a:ea typeface="Sintony"/>
              <a:cs typeface="Sintony"/>
              <a:sym typeface="Sintony"/>
            </a:endParaRPr>
          </a:p>
          <a:p>
            <a:pPr marL="0" marR="0" lvl="0" indent="0" algn="r" rtl="0">
              <a:spcBef>
                <a:spcPts val="0"/>
              </a:spcBef>
              <a:buSzPct val="25000"/>
              <a:buNone/>
            </a:pPr>
            <a:r>
              <a:rPr lang="fr-FR" sz="1400" b="1">
                <a:solidFill>
                  <a:srgbClr val="205867"/>
                </a:solidFill>
                <a:latin typeface="Sintony"/>
                <a:ea typeface="Sintony"/>
                <a:cs typeface="Sintony"/>
                <a:sym typeface="Sintony"/>
              </a:rPr>
              <a:t>35</a:t>
            </a:r>
          </a:p>
          <a:p>
            <a:pPr marL="0" marR="0" lvl="0" indent="0" algn="r" rtl="0">
              <a:spcBef>
                <a:spcPts val="0"/>
              </a:spcBef>
              <a:buSzPct val="25000"/>
              <a:buNone/>
            </a:pPr>
            <a:endParaRPr sz="1400" b="1">
              <a:solidFill>
                <a:srgbClr val="205867"/>
              </a:solidFill>
              <a:latin typeface="Sintony"/>
              <a:ea typeface="Sintony"/>
              <a:cs typeface="Sintony"/>
              <a:sym typeface="Sintony"/>
            </a:endParaRPr>
          </a:p>
          <a:p>
            <a:pPr marL="0" marR="0" lvl="0" indent="0" algn="r" rtl="0">
              <a:spcBef>
                <a:spcPts val="0"/>
              </a:spcBef>
              <a:buSzPct val="25000"/>
              <a:buNone/>
            </a:pPr>
            <a:r>
              <a:rPr lang="fr-FR" sz="1400" b="1">
                <a:solidFill>
                  <a:srgbClr val="205867"/>
                </a:solidFill>
                <a:latin typeface="Sintony"/>
                <a:ea typeface="Sintony"/>
                <a:cs typeface="Sintony"/>
                <a:sym typeface="Sintony"/>
              </a:rPr>
              <a:t>42</a:t>
            </a:r>
          </a:p>
          <a:p>
            <a:pPr marL="0" marR="0" lvl="0" indent="0" algn="r" rtl="0">
              <a:spcBef>
                <a:spcPts val="0"/>
              </a:spcBef>
              <a:buSzPct val="25000"/>
              <a:buNone/>
            </a:pPr>
            <a:endParaRPr sz="1400" b="1">
              <a:solidFill>
                <a:srgbClr val="205867"/>
              </a:solidFill>
              <a:latin typeface="Sintony"/>
              <a:ea typeface="Sintony"/>
              <a:cs typeface="Sintony"/>
              <a:sym typeface="Sintony"/>
            </a:endParaRPr>
          </a:p>
        </p:txBody>
      </p:sp>
      <p:sp>
        <p:nvSpPr>
          <p:cNvPr id="457" name="Shape 457"/>
          <p:cNvSpPr/>
          <p:nvPr/>
        </p:nvSpPr>
        <p:spPr>
          <a:xfrm>
            <a:off x="915063" y="5875490"/>
            <a:ext cx="5635173" cy="3983309"/>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a mis en place une politique des ressources humaines responsable, mettant l’épanouissement professionnel au cœur de toutes nos actions.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Il est important pour </a:t>
            </a:r>
            <a:r>
              <a:rPr lang="fr-FR" sz="1200" b="1" dirty="0">
                <a:solidFill>
                  <a:schemeClr val="dk1"/>
                </a:solidFill>
                <a:latin typeface="Sintony"/>
                <a:ea typeface="Sintony"/>
                <a:cs typeface="Sintony"/>
                <a:sym typeface="Sintony"/>
              </a:rPr>
              <a:t>Margo </a:t>
            </a:r>
            <a:r>
              <a:rPr lang="fr-FR" sz="1200" dirty="0">
                <a:solidFill>
                  <a:schemeClr val="dk1"/>
                </a:solidFill>
                <a:latin typeface="Sintony"/>
                <a:ea typeface="Sintony"/>
                <a:cs typeface="Sintony"/>
                <a:sym typeface="Sintony"/>
              </a:rPr>
              <a:t>de s’engager sur cette voie. Nous mettons tout en œuvre pour améliorer nos pratiques, afin que nos collaborateurs puissent donner le meilleur d’eux-mêmes et s’épanouissent totalement dans leur environnement de travail.</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L’objectif défini de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est de renforcer l’engagement, de motiver et de faire évoluer ses collaborateurs par la mise en place d’actions concrètes.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Cette politique s’articule autour :</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 De la santé et de la sécurité des salariés,</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Des conditions de travail,</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Du dialogue social,</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De la formation,</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De la gestion des carrières,</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De la lutte contre les discriminations.</a:t>
            </a:r>
            <a:r>
              <a:rPr lang="fr-FR" sz="1200" i="1" dirty="0">
                <a:solidFill>
                  <a:schemeClr val="dk1"/>
                </a:solidFill>
                <a:latin typeface="Sintony"/>
                <a:ea typeface="Sintony"/>
                <a:cs typeface="Sintony"/>
                <a:sym typeface="Sintony"/>
              </a:rPr>
              <a:t> »</a:t>
            </a:r>
          </a:p>
          <a:p>
            <a:pPr marL="0" marR="0" lvl="0" indent="292100" algn="just" rtl="0">
              <a:spcBef>
                <a:spcPts val="0"/>
              </a:spcBef>
              <a:buSzPct val="25000"/>
              <a:buNone/>
            </a:pPr>
            <a:endParaRPr sz="1200" i="1" dirty="0">
              <a:solidFill>
                <a:schemeClr val="dk1"/>
              </a:solidFill>
              <a:latin typeface="Sintony"/>
              <a:ea typeface="Sintony"/>
              <a:cs typeface="Sintony"/>
              <a:sym typeface="Sintony"/>
            </a:endParaRPr>
          </a:p>
        </p:txBody>
      </p:sp>
      <p:sp>
        <p:nvSpPr>
          <p:cNvPr id="458" name="Shape 458"/>
          <p:cNvSpPr/>
          <p:nvPr/>
        </p:nvSpPr>
        <p:spPr>
          <a:xfrm>
            <a:off x="2055538" y="4280745"/>
            <a:ext cx="4419117" cy="83099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dirty="0">
                <a:solidFill>
                  <a:srgbClr val="000000"/>
                </a:solidFill>
                <a:latin typeface="Sintony"/>
                <a:ea typeface="Sintony"/>
                <a:cs typeface="Sintony"/>
                <a:sym typeface="Sintony"/>
              </a:rPr>
              <a:t>Cécile Campagne</a:t>
            </a:r>
          </a:p>
          <a:p>
            <a:pPr marL="0" marR="0" lvl="0" indent="0" algn="l" rtl="0">
              <a:spcBef>
                <a:spcPts val="0"/>
              </a:spcBef>
              <a:buSzPct val="25000"/>
              <a:buNone/>
            </a:pPr>
            <a:r>
              <a:rPr lang="fr-FR" sz="1200" b="1" dirty="0">
                <a:solidFill>
                  <a:srgbClr val="000000"/>
                </a:solidFill>
                <a:latin typeface="Sintony"/>
                <a:ea typeface="Sintony"/>
                <a:cs typeface="Sintony"/>
                <a:sym typeface="Sintony"/>
              </a:rPr>
              <a:t>Directrice des Ressources Humaines</a:t>
            </a:r>
          </a:p>
          <a:p>
            <a:pPr marL="0" marR="0" lvl="0" indent="0" algn="l" rtl="0">
              <a:spcBef>
                <a:spcPts val="0"/>
              </a:spcBef>
              <a:buSzPct val="25000"/>
              <a:buNone/>
            </a:pPr>
            <a:r>
              <a:rPr lang="fr-FR" sz="1200" b="1" dirty="0">
                <a:solidFill>
                  <a:srgbClr val="000000"/>
                </a:solidFill>
                <a:latin typeface="Sintony"/>
                <a:ea typeface="Sintony"/>
                <a:cs typeface="Sintony"/>
                <a:sym typeface="Sintony"/>
              </a:rPr>
              <a:t>en charge de la Politique RSE</a:t>
            </a:r>
          </a:p>
          <a:p>
            <a:pPr marL="0" marR="0" lvl="0" indent="0" algn="l" rtl="0">
              <a:spcBef>
                <a:spcPts val="0"/>
              </a:spcBef>
              <a:buSzPct val="25000"/>
              <a:buNone/>
            </a:pPr>
            <a:r>
              <a:rPr lang="fr-FR" sz="1200" dirty="0">
                <a:solidFill>
                  <a:srgbClr val="000000"/>
                </a:solidFill>
                <a:latin typeface="Sintony"/>
                <a:ea typeface="Sintony"/>
                <a:cs typeface="Sintony"/>
                <a:sym typeface="Sintony"/>
              </a:rPr>
              <a:t>cecile.campagne@margo-group.com</a:t>
            </a:r>
          </a:p>
        </p:txBody>
      </p:sp>
      <p:pic>
        <p:nvPicPr>
          <p:cNvPr id="459" name="Shape 459"/>
          <p:cNvPicPr preferRelativeResize="0"/>
          <p:nvPr/>
        </p:nvPicPr>
        <p:blipFill rotWithShape="1">
          <a:blip r:embed="rId4">
            <a:alphaModFix/>
          </a:blip>
          <a:srcRect/>
          <a:stretch/>
        </p:blipFill>
        <p:spPr>
          <a:xfrm>
            <a:off x="953191" y="4307463"/>
            <a:ext cx="1102347" cy="1102347"/>
          </a:xfrm>
          <a:prstGeom prst="rect">
            <a:avLst/>
          </a:prstGeom>
          <a:noFill/>
          <a:ln>
            <a:noFill/>
          </a:ln>
        </p:spPr>
      </p:pic>
      <p:sp>
        <p:nvSpPr>
          <p:cNvPr id="460" name="Shape 460"/>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461" name="Shape 461"/>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009999"/>
                </a:solidFill>
                <a:latin typeface="Sintony"/>
                <a:ea typeface="Sintony"/>
                <a:cs typeface="Sintony"/>
                <a:sym typeface="Sintony"/>
              </a:rPr>
              <a:t>05 Notre responsabilité sociale </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462" name="Shape 462"/>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Shape 502" descr="O:\Finance\RSE\Logos\logo Margoconseil Feuille.jpg"/>
          <p:cNvPicPr preferRelativeResize="0"/>
          <p:nvPr/>
        </p:nvPicPr>
        <p:blipFill rotWithShape="1">
          <a:blip r:embed="rId3">
            <a:alphaModFix/>
          </a:blip>
          <a:srcRect/>
          <a:stretch/>
        </p:blipFill>
        <p:spPr>
          <a:xfrm rot="-5400000">
            <a:off x="7116744" y="9876401"/>
            <a:ext cx="526730" cy="181452"/>
          </a:xfrm>
          <a:prstGeom prst="rect">
            <a:avLst/>
          </a:prstGeom>
          <a:noFill/>
          <a:ln>
            <a:noFill/>
          </a:ln>
        </p:spPr>
      </p:pic>
      <p:sp>
        <p:nvSpPr>
          <p:cNvPr id="503" name="Shape 503"/>
          <p:cNvSpPr txBox="1"/>
          <p:nvPr/>
        </p:nvSpPr>
        <p:spPr>
          <a:xfrm rot="-5400000">
            <a:off x="4812807" y="7652900"/>
            <a:ext cx="5134623"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504" name="Shape 504"/>
          <p:cNvSpPr txBox="1"/>
          <p:nvPr/>
        </p:nvSpPr>
        <p:spPr>
          <a:xfrm>
            <a:off x="589468" y="1968114"/>
            <a:ext cx="5935733" cy="3600986"/>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b="1" dirty="0">
                <a:solidFill>
                  <a:schemeClr val="dk1"/>
                </a:solidFill>
                <a:latin typeface="Sintony"/>
                <a:ea typeface="Sintony"/>
                <a:cs typeface="Sintony"/>
                <a:sym typeface="Sintony"/>
              </a:rPr>
              <a:t>Margo est signataire de la Charte de la diversité depuis juin 2014.</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Nous avons adhéré à la Charte de la diversité afin d’exprimer notre engagement à promouvoir la diversité et l'égalité des chances et afin de prévenir toute discrimination en matière d'emploi dans l'entreprise.</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dirty="0">
                <a:solidFill>
                  <a:schemeClr val="dk1"/>
                </a:solidFill>
                <a:latin typeface="Sintony"/>
                <a:ea typeface="Sintony"/>
                <a:cs typeface="Sintony"/>
                <a:sym typeface="Sintony"/>
              </a:rPr>
              <a:t>Nous considérons que la diversité constitue à la fois une responsabilité sociétale majeure et un atout concurrentiel essentiel.</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dirty="0">
                <a:solidFill>
                  <a:schemeClr val="dk1"/>
                </a:solidFill>
                <a:latin typeface="Sintony"/>
                <a:ea typeface="Sintony"/>
                <a:cs typeface="Sintony"/>
                <a:sym typeface="Sintony"/>
              </a:rPr>
              <a:t>La politique de ressources humaines mise en place chez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assure que le recrutement et l'évolution professionnelle de ses collaborateurs se décident en fonction de leurs seules compétences, sans considération de genre, d'âge, d'orientation sexuelle, de religion, de handicap ou de tout autre élément qui pourraient constituer une discrimination. </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a de plus une politique de recrutement orientée vers la diversité, ce qui se traduit notamment par un effectif riche de personnes d’origines, de profils, de culture et de parcours très variés.</a:t>
            </a:r>
          </a:p>
          <a:p>
            <a:pPr marL="0" marR="0" lvl="0" indent="0" algn="l" rtl="0">
              <a:spcBef>
                <a:spcPts val="0"/>
              </a:spcBef>
              <a:buSzPct val="25000"/>
              <a:buNone/>
            </a:pPr>
            <a:endParaRPr sz="1200" dirty="0">
              <a:solidFill>
                <a:schemeClr val="dk1"/>
              </a:solidFill>
              <a:latin typeface="Sintony"/>
              <a:ea typeface="Sintony"/>
              <a:cs typeface="Sintony"/>
              <a:sym typeface="Sintony"/>
            </a:endParaRPr>
          </a:p>
        </p:txBody>
      </p:sp>
      <p:sp>
        <p:nvSpPr>
          <p:cNvPr id="505" name="Shape 505"/>
          <p:cNvSpPr/>
          <p:nvPr/>
        </p:nvSpPr>
        <p:spPr>
          <a:xfrm>
            <a:off x="589469" y="1152481"/>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Renouvellement de notre adhésion à la Charte de la diversité </a:t>
            </a:r>
          </a:p>
        </p:txBody>
      </p:sp>
      <p:pic>
        <p:nvPicPr>
          <p:cNvPr id="506" name="Shape 506"/>
          <p:cNvPicPr preferRelativeResize="0"/>
          <p:nvPr/>
        </p:nvPicPr>
        <p:blipFill rotWithShape="1">
          <a:blip r:embed="rId4">
            <a:alphaModFix/>
          </a:blip>
          <a:srcRect/>
          <a:stretch/>
        </p:blipFill>
        <p:spPr>
          <a:xfrm>
            <a:off x="1758136" y="6066780"/>
            <a:ext cx="3879870" cy="3166953"/>
          </a:xfrm>
          <a:prstGeom prst="rect">
            <a:avLst/>
          </a:prstGeom>
          <a:noFill/>
          <a:ln>
            <a:noFill/>
          </a:ln>
        </p:spPr>
      </p:pic>
      <p:sp>
        <p:nvSpPr>
          <p:cNvPr id="507" name="Shape 507"/>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508" name="Shape 508"/>
          <p:cNvSpPr/>
          <p:nvPr/>
        </p:nvSpPr>
        <p:spPr>
          <a:xfrm>
            <a:off x="515627" y="331253"/>
            <a:ext cx="6225212"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a:solidFill>
                  <a:srgbClr val="009999"/>
                </a:solidFill>
                <a:latin typeface="Sintony"/>
                <a:ea typeface="Sintony"/>
                <a:cs typeface="Sintony"/>
                <a:sym typeface="Sintony"/>
              </a:rPr>
              <a:t>Signature de la Charte de la diversité</a:t>
            </a:r>
          </a:p>
        </p:txBody>
      </p:sp>
      <p:sp>
        <p:nvSpPr>
          <p:cNvPr id="509" name="Shape 509"/>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507747" y="3568637"/>
            <a:ext cx="6005295" cy="3613977"/>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	Nous sommes fiers de réaffirmer une nouvelle fois en 2018 notre engagement aux principes du Pacte Mondial des Nations Unies.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	Conscients de l’empreinte que nous laissons en tant qu’entreprise, dans notre environnement de travail direct ou indirect, nous sommes convaincus qu’en nous engageant toujours plus dans le respect de ces principes et en le faisant savoir autour de nous,  nous contribuerons, à notre échelle,  à établir les usages de demain.</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	Adhérer au Pacte Mondial, c’est nous donner les moyens d’améliorer nos pratiques au bénéfice de l’emploi et de notre développement et nous inscrire dans une démarche de progression pour mieux maîtriser notre empreinte écologique, améliorer le bien-être de nos salariés et augmenter nos leviers de performance.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Pour la sixième année consécutive, nous publions notre communication sur le progrès qui illustre les actions menées et les résultats obtenus en 2018. </a:t>
            </a:r>
          </a:p>
          <a:p>
            <a:pPr marL="0" marR="0" lvl="0" indent="0" algn="l" rtl="0">
              <a:spcBef>
                <a:spcPts val="0"/>
              </a:spcBef>
              <a:buSzPct val="25000"/>
              <a:buNone/>
            </a:pPr>
            <a:r>
              <a:rPr lang="fr-FR" sz="1200" dirty="0">
                <a:solidFill>
                  <a:schemeClr val="dk1"/>
                </a:solidFill>
                <a:latin typeface="Sintony"/>
                <a:ea typeface="Sintony"/>
                <a:cs typeface="Sintony"/>
                <a:sym typeface="Sintony"/>
              </a:rPr>
              <a:t> </a:t>
            </a:r>
          </a:p>
        </p:txBody>
      </p:sp>
      <p:sp>
        <p:nvSpPr>
          <p:cNvPr id="111" name="Shape 111"/>
          <p:cNvSpPr/>
          <p:nvPr/>
        </p:nvSpPr>
        <p:spPr>
          <a:xfrm>
            <a:off x="3649668" y="5130745"/>
            <a:ext cx="3227258" cy="437319"/>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2100">
                <a:solidFill>
                  <a:schemeClr val="dk1"/>
                </a:solidFill>
                <a:latin typeface="Calibri"/>
                <a:ea typeface="Calibri"/>
                <a:cs typeface="Calibri"/>
                <a:sym typeface="Calibri"/>
              </a:rPr>
              <a:t> </a:t>
            </a:r>
          </a:p>
        </p:txBody>
      </p:sp>
      <p:sp>
        <p:nvSpPr>
          <p:cNvPr id="112" name="Shape 112"/>
          <p:cNvSpPr/>
          <p:nvPr/>
        </p:nvSpPr>
        <p:spPr>
          <a:xfrm>
            <a:off x="3024498" y="1717763"/>
            <a:ext cx="3780632" cy="512355"/>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300">
                <a:solidFill>
                  <a:schemeClr val="dk1"/>
                </a:solidFill>
                <a:latin typeface="Calibri"/>
                <a:ea typeface="Calibri"/>
                <a:cs typeface="Calibri"/>
                <a:sym typeface="Calibri"/>
              </a:rPr>
              <a:t>Olivier HEMAR</a:t>
            </a:r>
          </a:p>
          <a:p>
            <a:pPr marL="0" marR="0" lvl="0" indent="0" algn="just" rtl="0">
              <a:spcBef>
                <a:spcPts val="0"/>
              </a:spcBef>
              <a:buSzPct val="25000"/>
              <a:buNone/>
            </a:pPr>
            <a:r>
              <a:rPr lang="fr-FR" sz="1300" b="1">
                <a:solidFill>
                  <a:schemeClr val="dk1"/>
                </a:solidFill>
                <a:latin typeface="Calibri"/>
                <a:ea typeface="Calibri"/>
                <a:cs typeface="Calibri"/>
                <a:sym typeface="Calibri"/>
              </a:rPr>
              <a:t>Président</a:t>
            </a:r>
          </a:p>
        </p:txBody>
      </p:sp>
      <p:pic>
        <p:nvPicPr>
          <p:cNvPr id="113" name="Shape 113" descr="O:\Finance\RSE\Logos\logo Margoconseil Feuille.jpg"/>
          <p:cNvPicPr preferRelativeResize="0"/>
          <p:nvPr/>
        </p:nvPicPr>
        <p:blipFill rotWithShape="1">
          <a:blip r:embed="rId3">
            <a:alphaModFix/>
          </a:blip>
          <a:srcRect/>
          <a:stretch/>
        </p:blipFill>
        <p:spPr>
          <a:xfrm rot="-5400000">
            <a:off x="7050345" y="10107718"/>
            <a:ext cx="516172" cy="181452"/>
          </a:xfrm>
          <a:prstGeom prst="rect">
            <a:avLst/>
          </a:prstGeom>
          <a:noFill/>
          <a:ln>
            <a:noFill/>
          </a:ln>
        </p:spPr>
      </p:pic>
      <p:sp>
        <p:nvSpPr>
          <p:cNvPr id="114" name="Shape 114"/>
          <p:cNvSpPr txBox="1"/>
          <p:nvPr/>
        </p:nvSpPr>
        <p:spPr>
          <a:xfrm rot="-5400000">
            <a:off x="4829252" y="7903041"/>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pic>
        <p:nvPicPr>
          <p:cNvPr id="115" name="Shape 115"/>
          <p:cNvPicPr preferRelativeResize="0"/>
          <p:nvPr/>
        </p:nvPicPr>
        <p:blipFill rotWithShape="1">
          <a:blip r:embed="rId4">
            <a:alphaModFix/>
          </a:blip>
          <a:srcRect/>
          <a:stretch/>
        </p:blipFill>
        <p:spPr>
          <a:xfrm>
            <a:off x="3649668" y="7797387"/>
            <a:ext cx="1999897" cy="828410"/>
          </a:xfrm>
          <a:prstGeom prst="rect">
            <a:avLst/>
          </a:prstGeom>
          <a:noFill/>
          <a:ln>
            <a:noFill/>
          </a:ln>
        </p:spPr>
      </p:pic>
      <p:pic>
        <p:nvPicPr>
          <p:cNvPr id="116" name="Shape 116"/>
          <p:cNvPicPr preferRelativeResize="0"/>
          <p:nvPr/>
        </p:nvPicPr>
        <p:blipFill rotWithShape="1">
          <a:blip r:embed="rId5">
            <a:alphaModFix/>
          </a:blip>
          <a:srcRect/>
          <a:stretch/>
        </p:blipFill>
        <p:spPr>
          <a:xfrm>
            <a:off x="1513758" y="1675822"/>
            <a:ext cx="1472952" cy="1472952"/>
          </a:xfrm>
          <a:prstGeom prst="rect">
            <a:avLst/>
          </a:prstGeom>
          <a:noFill/>
          <a:ln>
            <a:noFill/>
          </a:ln>
        </p:spPr>
      </p:pic>
      <p:sp>
        <p:nvSpPr>
          <p:cNvPr id="117" name="Shape 117"/>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l" rtl="0">
              <a:spcBef>
                <a:spcPts val="0"/>
              </a:spcBef>
              <a:buSzPct val="25000"/>
              <a:buNone/>
            </a:pPr>
            <a:r>
              <a:rPr lang="fr-FR" sz="1800">
                <a:solidFill>
                  <a:schemeClr val="lt1"/>
                </a:solidFill>
                <a:latin typeface="Sintony"/>
                <a:ea typeface="Sintony"/>
                <a:cs typeface="Sintony"/>
                <a:sym typeface="Sintony"/>
              </a:rPr>
              <a:t>2</a:t>
            </a:r>
          </a:p>
        </p:txBody>
      </p:sp>
      <p:sp>
        <p:nvSpPr>
          <p:cNvPr id="118" name="Shape 118"/>
          <p:cNvSpPr/>
          <p:nvPr/>
        </p:nvSpPr>
        <p:spPr>
          <a:xfrm>
            <a:off x="507747" y="322723"/>
            <a:ext cx="6005295" cy="3823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01 Préambule – </a:t>
            </a:r>
            <a:r>
              <a:rPr lang="fr-FR" sz="1800" b="1">
                <a:solidFill>
                  <a:srgbClr val="009999"/>
                </a:solidFill>
                <a:latin typeface="Sintony"/>
                <a:ea typeface="Sintony"/>
                <a:cs typeface="Sintony"/>
                <a:sym typeface="Sintony"/>
              </a:rPr>
              <a:t>Le mot du Président</a:t>
            </a:r>
          </a:p>
        </p:txBody>
      </p:sp>
      <p:sp>
        <p:nvSpPr>
          <p:cNvPr id="119" name="Shape 119"/>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Shape 515"/>
          <p:cNvPicPr preferRelativeResize="0"/>
          <p:nvPr/>
        </p:nvPicPr>
        <p:blipFill rotWithShape="1">
          <a:blip r:embed="rId3">
            <a:alphaModFix/>
          </a:blip>
          <a:srcRect/>
          <a:stretch/>
        </p:blipFill>
        <p:spPr>
          <a:xfrm>
            <a:off x="3922523" y="6210796"/>
            <a:ext cx="2694109" cy="3163758"/>
          </a:xfrm>
          <a:prstGeom prst="rect">
            <a:avLst/>
          </a:prstGeom>
          <a:noFill/>
          <a:ln>
            <a:noFill/>
          </a:ln>
        </p:spPr>
      </p:pic>
      <p:pic>
        <p:nvPicPr>
          <p:cNvPr id="516" name="Shape 516" descr="O:\Finance\RSE\Logos\logo Margoconseil Feuille.jpg"/>
          <p:cNvPicPr preferRelativeResize="0"/>
          <p:nvPr/>
        </p:nvPicPr>
        <p:blipFill rotWithShape="1">
          <a:blip r:embed="rId4">
            <a:alphaModFix/>
          </a:blip>
          <a:srcRect/>
          <a:stretch/>
        </p:blipFill>
        <p:spPr>
          <a:xfrm rot="-5400000">
            <a:off x="7116744" y="9876401"/>
            <a:ext cx="526730" cy="181452"/>
          </a:xfrm>
          <a:prstGeom prst="rect">
            <a:avLst/>
          </a:prstGeom>
          <a:noFill/>
          <a:ln>
            <a:noFill/>
          </a:ln>
        </p:spPr>
      </p:pic>
      <p:sp>
        <p:nvSpPr>
          <p:cNvPr id="517" name="Shape 517"/>
          <p:cNvSpPr txBox="1"/>
          <p:nvPr/>
        </p:nvSpPr>
        <p:spPr>
          <a:xfrm rot="-5400000">
            <a:off x="4812807" y="7652900"/>
            <a:ext cx="5134623"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518" name="Shape 518"/>
          <p:cNvSpPr txBox="1"/>
          <p:nvPr/>
        </p:nvSpPr>
        <p:spPr>
          <a:xfrm>
            <a:off x="660368" y="1808861"/>
            <a:ext cx="5856568" cy="7957980"/>
          </a:xfrm>
          <a:prstGeom prst="rect">
            <a:avLst/>
          </a:prstGeom>
          <a:noFill/>
          <a:ln>
            <a:noFill/>
          </a:ln>
        </p:spPr>
        <p:txBody>
          <a:bodyPr wrap="square" lIns="91425" tIns="45700" rIns="91425" bIns="45700" numCol="2" spcCol="180000" anchor="t" anchorCtr="0">
            <a:noAutofit/>
          </a:bodyPr>
          <a:lstStyle/>
          <a:p>
            <a:pPr marL="0" marR="0" lvl="0" indent="0" algn="just" rtl="0">
              <a:spcBef>
                <a:spcPts val="0"/>
              </a:spcBef>
              <a:buSzPct val="25000"/>
              <a:buNone/>
            </a:pP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respecte la législation en vigueur concernant la non-discrimination en matière de recrutement et d'évolution professionnelle.</a:t>
            </a:r>
          </a:p>
          <a:p>
            <a:pPr marL="0" marR="0" lvl="0" indent="0" algn="just" rtl="0">
              <a:spcBef>
                <a:spcPts val="0"/>
              </a:spcBef>
              <a:buSzPct val="25000"/>
              <a:buNone/>
            </a:pPr>
            <a:r>
              <a:rPr lang="fr-FR" sz="1200" dirty="0">
                <a:solidFill>
                  <a:schemeClr val="dk1"/>
                </a:solidFill>
                <a:latin typeface="Sintony"/>
                <a:ea typeface="Sintony"/>
                <a:cs typeface="Sintony"/>
                <a:sym typeface="Sintony"/>
              </a:rPr>
              <a:t>L'ensemble des pratiques et procédures RH sont définies et expliquées lors de l’intégration de nos chargé(e)s de Ressources Humaines, par le biais de tutoriels.</a:t>
            </a:r>
          </a:p>
          <a:p>
            <a:pPr marL="0" marR="0" lvl="0" indent="0" algn="just" rtl="0">
              <a:spcBef>
                <a:spcPts val="0"/>
              </a:spcBef>
              <a:buSzPct val="25000"/>
              <a:buNone/>
            </a:pPr>
            <a:br>
              <a:rPr lang="fr-FR" sz="1200" dirty="0">
                <a:solidFill>
                  <a:schemeClr val="dk1"/>
                </a:solidFill>
                <a:latin typeface="Sintony"/>
                <a:ea typeface="Sintony"/>
                <a:cs typeface="Sintony"/>
                <a:sym typeface="Sintony"/>
              </a:rPr>
            </a:br>
            <a:r>
              <a:rPr lang="fr-FR" sz="1200" dirty="0">
                <a:solidFill>
                  <a:schemeClr val="dk1"/>
                </a:solidFill>
                <a:latin typeface="Sintony"/>
                <a:ea typeface="Sintony"/>
                <a:cs typeface="Sintony"/>
                <a:sym typeface="Sintony"/>
              </a:rPr>
              <a:t>Ces tutoriels décrivent la politique de ressources humaines de l'entreprise, à savoir :</a:t>
            </a:r>
          </a:p>
          <a:p>
            <a:pPr marL="171450" marR="0" lvl="0" indent="-171450" algn="just" rtl="0">
              <a:spcBef>
                <a:spcPts val="0"/>
              </a:spcBef>
              <a:buClr>
                <a:schemeClr val="dk1"/>
              </a:buClr>
              <a:buSzPct val="100000"/>
              <a:buFont typeface="Arial"/>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L'organisation de la fonction RH</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L'administration du personnel</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Le recrutement et l'intégration</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Le parcours professionnel</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La formation</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étudie, à compétences égales, toutes candidatures dont celles de personnes en situation de handicap. </a:t>
            </a:r>
          </a:p>
          <a:p>
            <a:pPr marL="0" marR="0" lvl="0" indent="0" algn="just" rtl="0">
              <a:spcBef>
                <a:spcPts val="0"/>
              </a:spcBef>
              <a:buSzPct val="25000"/>
              <a:buNone/>
            </a:pPr>
            <a:br>
              <a:rPr lang="fr-FR" sz="1200" dirty="0">
                <a:solidFill>
                  <a:schemeClr val="dk1"/>
                </a:solidFill>
                <a:latin typeface="Sintony"/>
                <a:ea typeface="Sintony"/>
                <a:cs typeface="Sintony"/>
                <a:sym typeface="Sintony"/>
              </a:rPr>
            </a:br>
            <a:r>
              <a:rPr lang="fr-FR" sz="1200" dirty="0">
                <a:solidFill>
                  <a:schemeClr val="dk1"/>
                </a:solidFill>
                <a:latin typeface="Sintony"/>
                <a:ea typeface="Sintony"/>
                <a:cs typeface="Sintony"/>
                <a:sym typeface="Sintony"/>
              </a:rPr>
              <a:t>En 2018,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s‘est engagée à : </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171450" marR="0" lvl="0" indent="-171450" algn="just" rtl="0">
              <a:spcBef>
                <a:spcPts val="0"/>
              </a:spcBef>
              <a:buClr>
                <a:schemeClr val="dk1"/>
              </a:buClr>
              <a:buSzPct val="100000"/>
              <a:buFont typeface="Noto Sans Symbols"/>
              <a:buChar char="▪"/>
            </a:pPr>
            <a:r>
              <a:rPr lang="fr-FR" sz="1200" dirty="0">
                <a:solidFill>
                  <a:schemeClr val="dk1"/>
                </a:solidFill>
                <a:latin typeface="Sintony"/>
                <a:ea typeface="Sintony"/>
                <a:cs typeface="Sintony"/>
                <a:sym typeface="Sintony"/>
              </a:rPr>
              <a:t>A respecter la loi notamment ne pas mentionner ou faire mentionner dans une offre d'emploi de critères discriminants tel que sexe, origine, âge ou le handicap</a:t>
            </a:r>
          </a:p>
          <a:p>
            <a:pPr marL="171450" marR="0" lvl="0" indent="-171450" algn="just" rtl="0">
              <a:spcBef>
                <a:spcPts val="0"/>
              </a:spcBef>
              <a:buClr>
                <a:schemeClr val="dk1"/>
              </a:buClr>
              <a:buSzPct val="100000"/>
              <a:buFont typeface="Noto Sans Symbols"/>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Noto Sans Symbols"/>
              <a:buChar char="▪"/>
            </a:pPr>
            <a:r>
              <a:rPr lang="fr-FR" sz="1200" dirty="0">
                <a:solidFill>
                  <a:schemeClr val="dk1"/>
                </a:solidFill>
                <a:latin typeface="Sintony"/>
                <a:ea typeface="Sintony"/>
                <a:cs typeface="Sintony"/>
                <a:sym typeface="Sintony"/>
              </a:rPr>
              <a:t>A ne pas refuser d'embaucher une personne en considération de ces critères, </a:t>
            </a:r>
          </a:p>
          <a:p>
            <a:pPr marL="171450" marR="0" lvl="0" indent="-171450" algn="just" rtl="0">
              <a:spcBef>
                <a:spcPts val="0"/>
              </a:spcBef>
              <a:buClr>
                <a:schemeClr val="dk1"/>
              </a:buClr>
              <a:buSzPct val="100000"/>
              <a:buFont typeface="Noto Sans Symbols"/>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Noto Sans Symbols"/>
              <a:buChar char="▪"/>
            </a:pPr>
            <a:r>
              <a:rPr lang="fr-FR" sz="1200" dirty="0">
                <a:solidFill>
                  <a:schemeClr val="dk1"/>
                </a:solidFill>
                <a:latin typeface="Sintony"/>
                <a:ea typeface="Sintony"/>
                <a:cs typeface="Sintony"/>
                <a:sym typeface="Sintony"/>
              </a:rPr>
              <a:t>A assurer, à situation identique, l'égalité de rémunération, </a:t>
            </a:r>
          </a:p>
          <a:p>
            <a:pPr marL="171450" marR="0" lvl="0" indent="-171450" algn="just" rtl="0">
              <a:spcBef>
                <a:spcPts val="0"/>
              </a:spcBef>
              <a:buClr>
                <a:schemeClr val="dk1"/>
              </a:buClr>
              <a:buSzPct val="100000"/>
              <a:buFont typeface="Noto Sans Symbols"/>
              <a:buChar char="▪"/>
            </a:pPr>
            <a:r>
              <a:rPr lang="fr-FR" sz="1200" dirty="0">
                <a:solidFill>
                  <a:schemeClr val="dk1"/>
                </a:solidFill>
                <a:latin typeface="Sintony"/>
                <a:ea typeface="Sintony"/>
                <a:cs typeface="Sintony"/>
                <a:sym typeface="Sintony"/>
              </a:rPr>
              <a:t>A assurer un égal accès à la formation professionnelle,</a:t>
            </a:r>
          </a:p>
          <a:p>
            <a:pPr marL="171450" marR="0" lvl="0" indent="-171450" algn="just" rtl="0">
              <a:spcBef>
                <a:spcPts val="0"/>
              </a:spcBef>
              <a:buClr>
                <a:schemeClr val="dk1"/>
              </a:buClr>
              <a:buSzPct val="100000"/>
              <a:buFont typeface="Noto Sans Symbols"/>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Noto Sans Symbols"/>
              <a:buChar char="▪"/>
            </a:pPr>
            <a:r>
              <a:rPr lang="fr-FR" sz="1200" dirty="0">
                <a:solidFill>
                  <a:schemeClr val="dk1"/>
                </a:solidFill>
                <a:latin typeface="Sintony"/>
                <a:ea typeface="Sintony"/>
                <a:cs typeface="Sintony"/>
                <a:sym typeface="Sintony"/>
              </a:rPr>
              <a:t>A prendre ses décisions d'affectation, de qualification, de classification, de promotion professionnelle et de mutation sur la base des seules compétences.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cxnSp>
        <p:nvCxnSpPr>
          <p:cNvPr id="519" name="Shape 519"/>
          <p:cNvCxnSpPr/>
          <p:nvPr/>
        </p:nvCxnSpPr>
        <p:spPr>
          <a:xfrm rot="10800000" flipH="1">
            <a:off x="5149450" y="5490330"/>
            <a:ext cx="935437" cy="1944602"/>
          </a:xfrm>
          <a:prstGeom prst="straightConnector1">
            <a:avLst/>
          </a:prstGeom>
          <a:noFill/>
          <a:ln w="38100" cap="flat" cmpd="sng">
            <a:solidFill>
              <a:schemeClr val="accent5"/>
            </a:solidFill>
            <a:prstDash val="solid"/>
            <a:round/>
            <a:headEnd type="none" w="med" len="med"/>
            <a:tailEnd type="none" w="med" len="med"/>
          </a:ln>
          <a:effectLst>
            <a:outerShdw blurRad="40000" dist="23000" dir="5400000" rotWithShape="0">
              <a:srgbClr val="000000">
                <a:alpha val="34901"/>
              </a:srgbClr>
            </a:outerShdw>
          </a:effectLst>
        </p:spPr>
      </p:cxnSp>
      <p:sp>
        <p:nvSpPr>
          <p:cNvPr id="520" name="Shape 520"/>
          <p:cNvSpPr/>
          <p:nvPr/>
        </p:nvSpPr>
        <p:spPr>
          <a:xfrm>
            <a:off x="3659536" y="4055950"/>
            <a:ext cx="2979829" cy="1714513"/>
          </a:xfrm>
          <a:prstGeom prst="ellipse">
            <a:avLst/>
          </a:prstGeom>
          <a:solidFill>
            <a:schemeClr val="lt1"/>
          </a:solidFill>
          <a:ln w="38100" cap="flat" cmpd="sng">
            <a:solidFill>
              <a:schemeClr val="accent5"/>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fr-FR" sz="900">
                <a:solidFill>
                  <a:schemeClr val="dk1"/>
                </a:solidFill>
                <a:latin typeface="Sintony"/>
                <a:ea typeface="Sintony"/>
                <a:cs typeface="Sintony"/>
                <a:sym typeface="Sintony"/>
              </a:rPr>
              <a:t>Nous faisons apparaître sur chaque offre d’emploi la mention suivante</a:t>
            </a:r>
            <a:r>
              <a:rPr lang="fr-FR" sz="900" i="1">
                <a:solidFill>
                  <a:schemeClr val="dk1"/>
                </a:solidFill>
                <a:latin typeface="Sintony"/>
                <a:ea typeface="Sintony"/>
                <a:cs typeface="Sintony"/>
                <a:sym typeface="Sintony"/>
              </a:rPr>
              <a:t> « </a:t>
            </a:r>
            <a:r>
              <a:rPr lang="fr-FR" sz="1050" i="1">
                <a:solidFill>
                  <a:schemeClr val="dk1"/>
                </a:solidFill>
                <a:latin typeface="Sintony"/>
                <a:ea typeface="Sintony"/>
                <a:cs typeface="Sintony"/>
                <a:sym typeface="Sintony"/>
              </a:rPr>
              <a:t>Engagé en faveur de l'égalité des chances, </a:t>
            </a:r>
            <a:r>
              <a:rPr lang="fr-FR" sz="1050" b="1" i="1">
                <a:solidFill>
                  <a:schemeClr val="dk1"/>
                </a:solidFill>
                <a:latin typeface="Sintony"/>
                <a:ea typeface="Sintony"/>
                <a:cs typeface="Sintony"/>
                <a:sym typeface="Sintony"/>
              </a:rPr>
              <a:t>Margo</a:t>
            </a:r>
            <a:r>
              <a:rPr lang="fr-FR" sz="1050" i="1">
                <a:solidFill>
                  <a:schemeClr val="dk1"/>
                </a:solidFill>
                <a:latin typeface="Sintony"/>
                <a:ea typeface="Sintony"/>
                <a:cs typeface="Sintony"/>
                <a:sym typeface="Sintony"/>
              </a:rPr>
              <a:t>conseil vous informe que ce poste est ouvert aux candidatures de personnes en situation de handicap. »</a:t>
            </a:r>
          </a:p>
          <a:p>
            <a:pPr marL="0" marR="0" lvl="0" indent="0" algn="ctr" rtl="0">
              <a:spcBef>
                <a:spcPts val="0"/>
              </a:spcBef>
              <a:buSzPct val="25000"/>
              <a:buNone/>
            </a:pPr>
            <a:endParaRPr sz="600">
              <a:solidFill>
                <a:schemeClr val="dk1"/>
              </a:solidFill>
              <a:latin typeface="Calibri"/>
              <a:ea typeface="Calibri"/>
              <a:cs typeface="Calibri"/>
              <a:sym typeface="Calibri"/>
            </a:endParaRPr>
          </a:p>
        </p:txBody>
      </p:sp>
      <p:sp>
        <p:nvSpPr>
          <p:cNvPr id="521" name="Shape 521"/>
          <p:cNvSpPr/>
          <p:nvPr/>
        </p:nvSpPr>
        <p:spPr>
          <a:xfrm>
            <a:off x="660367" y="1073856"/>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a:solidFill>
                  <a:schemeClr val="lt1"/>
                </a:solidFill>
                <a:latin typeface="Sintony"/>
                <a:ea typeface="Sintony"/>
                <a:cs typeface="Sintony"/>
                <a:sym typeface="Sintony"/>
              </a:rPr>
              <a:t>Comment nous adaptons notre processus de recrutement en faveur de la non-discrimination </a:t>
            </a:r>
          </a:p>
        </p:txBody>
      </p:sp>
      <p:sp>
        <p:nvSpPr>
          <p:cNvPr id="522" name="Shape 522"/>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523" name="Shape 523"/>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a:solidFill>
                  <a:srgbClr val="009999"/>
                </a:solidFill>
                <a:latin typeface="Sintony"/>
                <a:ea typeface="Sintony"/>
                <a:cs typeface="Sintony"/>
                <a:sym typeface="Sintony"/>
              </a:rPr>
              <a:t>Signature de la Charte de la diversité</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524" name="Shape 524"/>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Shape 547" descr="O:\Finance\RSE\Logos\logo Margoconseil Feuille.jpg"/>
          <p:cNvPicPr preferRelativeResize="0"/>
          <p:nvPr/>
        </p:nvPicPr>
        <p:blipFill rotWithShape="1">
          <a:blip r:embed="rId3">
            <a:alphaModFix/>
          </a:blip>
          <a:srcRect/>
          <a:stretch/>
        </p:blipFill>
        <p:spPr>
          <a:xfrm rot="-5400000">
            <a:off x="7040396" y="9911283"/>
            <a:ext cx="516172" cy="181452"/>
          </a:xfrm>
          <a:prstGeom prst="rect">
            <a:avLst/>
          </a:prstGeom>
          <a:noFill/>
          <a:ln>
            <a:noFill/>
          </a:ln>
        </p:spPr>
      </p:pic>
      <p:sp>
        <p:nvSpPr>
          <p:cNvPr id="548" name="Shape 548"/>
          <p:cNvSpPr txBox="1"/>
          <p:nvPr/>
        </p:nvSpPr>
        <p:spPr>
          <a:xfrm rot="-5400000">
            <a:off x="4814190" y="7821878"/>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549" name="Shape 549"/>
          <p:cNvSpPr txBox="1"/>
          <p:nvPr/>
        </p:nvSpPr>
        <p:spPr>
          <a:xfrm>
            <a:off x="724318" y="1667639"/>
            <a:ext cx="5935733" cy="8490939"/>
          </a:xfrm>
          <a:prstGeom prst="rect">
            <a:avLst/>
          </a:prstGeom>
          <a:noFill/>
          <a:ln>
            <a:noFill/>
          </a:ln>
        </p:spPr>
        <p:txBody>
          <a:bodyPr wrap="square" lIns="91425" tIns="45700" rIns="91425" bIns="45700" numCol="2" spcCol="1800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Afin de mettre en œuvre les mesures nécessaires à l’égalité professionnelle entre les hommes et les femmes,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élabore chaque année un rapport écrit sur la situation comparée des conditions générales d’emploi et de formation des femmes et des hommes, élément essentiel d’un diagnostic.</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Pour l’établir et se fixer des objectifs, nous nous appuyons sur trois rapports de situation comparée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Sintony"/>
              <a:buChar char="-"/>
            </a:pPr>
            <a:r>
              <a:rPr lang="fr-FR" sz="1200" dirty="0">
                <a:solidFill>
                  <a:schemeClr val="dk1"/>
                </a:solidFill>
                <a:latin typeface="Sintony"/>
                <a:ea typeface="Sintony"/>
                <a:cs typeface="Sintony"/>
                <a:sym typeface="Sintony"/>
              </a:rPr>
              <a:t>Mesure des écarts de rémunération</a:t>
            </a:r>
          </a:p>
          <a:p>
            <a:pPr marL="285750" marR="0" lvl="0" indent="-285750" algn="just" rtl="0">
              <a:spcBef>
                <a:spcPts val="0"/>
              </a:spcBef>
              <a:buClr>
                <a:schemeClr val="dk1"/>
              </a:buClr>
              <a:buSzPct val="100000"/>
              <a:buFont typeface="Sintony"/>
              <a:buChar char="-"/>
            </a:pPr>
            <a:r>
              <a:rPr lang="fr-FR" sz="1200" dirty="0">
                <a:solidFill>
                  <a:schemeClr val="dk1"/>
                </a:solidFill>
                <a:latin typeface="Sintony"/>
                <a:ea typeface="Sintony"/>
                <a:cs typeface="Sintony"/>
                <a:sym typeface="Sintony"/>
              </a:rPr>
              <a:t>Formation attribuées</a:t>
            </a:r>
          </a:p>
          <a:p>
            <a:pPr marL="285750" marR="0" lvl="0" indent="-285750" algn="just" rtl="0">
              <a:spcBef>
                <a:spcPts val="0"/>
              </a:spcBef>
              <a:buClr>
                <a:schemeClr val="dk1"/>
              </a:buClr>
              <a:buSzPct val="100000"/>
              <a:buFont typeface="Sintony"/>
              <a:buChar char="-"/>
            </a:pPr>
            <a:r>
              <a:rPr lang="fr-FR" sz="1200" dirty="0">
                <a:solidFill>
                  <a:schemeClr val="dk1"/>
                </a:solidFill>
                <a:latin typeface="Sintony"/>
                <a:ea typeface="Sintony"/>
                <a:cs typeface="Sintony"/>
                <a:sym typeface="Sintony"/>
              </a:rPr>
              <a:t>Mesure des évolutions de carrières</a:t>
            </a: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285750" marR="0" lvl="0" indent="-285750" algn="just" rtl="0">
              <a:spcBef>
                <a:spcPts val="0"/>
              </a:spcBef>
              <a:buClr>
                <a:schemeClr val="dk1"/>
              </a:buClr>
              <a:buSzPct val="100000"/>
              <a:buFont typeface="Calibri"/>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A l’échelle de notre société, les femmes représentent 31 % de nos effectifs. L’écart est le plus fort sur la population des consultants puisqu’il y a 24 % de femmes consultantes alors que sur les autres catégories de personnel, il y a 53 % de femmes.</a:t>
            </a:r>
          </a:p>
          <a:p>
            <a:pPr marL="0" marR="0" lvl="0" indent="0" algn="just" rtl="0">
              <a:spcBef>
                <a:spcPts val="0"/>
              </a:spcBef>
              <a:buSzPct val="25000"/>
              <a:buNone/>
            </a:pPr>
            <a:r>
              <a:rPr lang="fr-FR" sz="1200" dirty="0">
                <a:solidFill>
                  <a:schemeClr val="dk1"/>
                </a:solidFill>
                <a:latin typeface="Sintony"/>
                <a:ea typeface="Sintony"/>
                <a:cs typeface="Sintony"/>
                <a:sym typeface="Sintony"/>
              </a:rPr>
              <a:t>La population des consultants est traditionnellement masculine. Ce déséquilibre s’explique par les conditions du marché car seulement 5 % de femmes fréquentent une école d’ingénieur.</a:t>
            </a:r>
          </a:p>
          <a:p>
            <a:pPr marL="0" marR="0" lvl="0" indent="0" algn="just" rtl="0">
              <a:spcBef>
                <a:spcPts val="0"/>
              </a:spcBef>
              <a:buSzPct val="25000"/>
              <a:buNone/>
            </a:pPr>
            <a:r>
              <a:rPr lang="fr-FR" sz="1200" dirty="0">
                <a:solidFill>
                  <a:schemeClr val="dk1"/>
                </a:solidFill>
                <a:latin typeface="Sintony"/>
                <a:ea typeface="Sintony"/>
                <a:cs typeface="Sintony"/>
                <a:sym typeface="Sintony"/>
              </a:rPr>
              <a:t>Le pourcentage d’hommes et de femmes promus en 2018 est similaire. </a:t>
            </a: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Nous animons depuis 2018 un réseau féminin</a:t>
            </a:r>
            <a:r>
              <a:rPr lang="fr-FR" sz="1200" dirty="0">
                <a:solidFill>
                  <a:schemeClr val="dk1"/>
                </a:solidFill>
                <a:latin typeface="Sintony"/>
                <a:ea typeface="Sintony"/>
                <a:cs typeface="Sintony"/>
                <a:sym typeface="Sintony"/>
              </a:rPr>
              <a:t>. L’objectif de ce réseau est simple : faire en sorte que nos collaboratrices puissent s’entraider, se conseiller et partager leurs expériences.</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dirty="0">
                <a:solidFill>
                  <a:schemeClr val="dk1"/>
                </a:solidFill>
                <a:latin typeface="Sintony"/>
                <a:ea typeface="Sintony"/>
                <a:cs typeface="Sintony"/>
                <a:sym typeface="Sintony"/>
              </a:rPr>
              <a:t>Les collaboratrices de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sont amenées à prendre en charge des sujets complexes en finance de marché et en IT, ce réseau est l’occasion privilégiée pour mutualiser les bonnes pratiques et agrandir de façon naturelle et spontanée le cercle de connaissances.</a:t>
            </a:r>
          </a:p>
          <a:p>
            <a:pPr marL="0" marR="0" lvl="0" indent="0" algn="just" rtl="0">
              <a:spcBef>
                <a:spcPts val="0"/>
              </a:spcBef>
              <a:buSzPct val="25000"/>
              <a:buNone/>
            </a:pPr>
            <a:r>
              <a:rPr lang="fr-FR" sz="1200" dirty="0">
                <a:solidFill>
                  <a:schemeClr val="dk1"/>
                </a:solidFill>
                <a:latin typeface="Sintony"/>
                <a:ea typeface="Sintony"/>
                <a:cs typeface="Sintony"/>
                <a:sym typeface="Sintony"/>
              </a:rPr>
              <a:t>Nos consultantes et membres féminins du siège ont ainsi eu l’occasion de se rencontrer au cours de l’année lors de plusieurs rendez-vous.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300" dirty="0">
              <a:solidFill>
                <a:schemeClr val="dk1"/>
              </a:solidFill>
              <a:latin typeface="Calibri"/>
              <a:ea typeface="Calibri"/>
              <a:cs typeface="Calibri"/>
              <a:sym typeface="Calibri"/>
            </a:endParaRPr>
          </a:p>
          <a:p>
            <a:pPr marL="0" marR="0" lvl="0" indent="0" algn="just" rtl="0">
              <a:spcBef>
                <a:spcPts val="0"/>
              </a:spcBef>
              <a:buSzPct val="25000"/>
              <a:buNone/>
            </a:pPr>
            <a:endParaRPr sz="1300" dirty="0">
              <a:solidFill>
                <a:srgbClr val="D99593"/>
              </a:solidFill>
              <a:latin typeface="Calibri"/>
              <a:ea typeface="Calibri"/>
              <a:cs typeface="Calibri"/>
              <a:sym typeface="Calibri"/>
            </a:endParaRPr>
          </a:p>
        </p:txBody>
      </p:sp>
      <p:pic>
        <p:nvPicPr>
          <p:cNvPr id="550" name="Shape 550"/>
          <p:cNvPicPr preferRelativeResize="0"/>
          <p:nvPr/>
        </p:nvPicPr>
        <p:blipFill rotWithShape="1">
          <a:blip r:embed="rId4">
            <a:alphaModFix/>
          </a:blip>
          <a:srcRect/>
          <a:stretch/>
        </p:blipFill>
        <p:spPr>
          <a:xfrm>
            <a:off x="653500" y="5428312"/>
            <a:ext cx="2973740" cy="2111634"/>
          </a:xfrm>
          <a:prstGeom prst="rect">
            <a:avLst/>
          </a:prstGeom>
          <a:noFill/>
          <a:ln>
            <a:noFill/>
          </a:ln>
        </p:spPr>
      </p:pic>
      <p:sp>
        <p:nvSpPr>
          <p:cNvPr id="551" name="Shape 551"/>
          <p:cNvSpPr/>
          <p:nvPr/>
        </p:nvSpPr>
        <p:spPr>
          <a:xfrm>
            <a:off x="724318" y="944838"/>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Rapport parité 2018</a:t>
            </a:r>
          </a:p>
        </p:txBody>
      </p:sp>
      <p:sp>
        <p:nvSpPr>
          <p:cNvPr id="552" name="Shape 552"/>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553" name="Shape 553"/>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r>
              <a:rPr lang="fr-FR" sz="1800" b="1">
                <a:solidFill>
                  <a:srgbClr val="009999"/>
                </a:solidFill>
                <a:latin typeface="Sintony"/>
                <a:ea typeface="Sintony"/>
                <a:cs typeface="Sintony"/>
                <a:sym typeface="Sintony"/>
              </a:rPr>
              <a:t>Parité</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554" name="Shape 554"/>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p:nvPr/>
        </p:nvSpPr>
        <p:spPr>
          <a:xfrm>
            <a:off x="605636" y="1935848"/>
            <a:ext cx="5935734" cy="7948846"/>
          </a:xfrm>
          <a:prstGeom prst="rect">
            <a:avLst/>
          </a:prstGeom>
          <a:noFill/>
          <a:ln>
            <a:noFill/>
          </a:ln>
        </p:spPr>
        <p:txBody>
          <a:bodyPr wrap="square" lIns="104300" tIns="52150" rIns="104300" bIns="52150" numCol="2" spcCol="1800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Depuis 2013, nous axons notre politique handicap autour de 5 axes majeurs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Renforcer la mise en place d’actions de sensibilisation et de communication auprès de nos collaborateurs du groupe afin d’accompagner l’intégration des personnes handicapées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Recruter et intégrer des personnes en situation de handicap</a:t>
            </a:r>
          </a:p>
          <a:p>
            <a:pPr marL="171450" marR="0" lvl="0" indent="-171450" algn="just" rtl="0">
              <a:spcBef>
                <a:spcPts val="0"/>
              </a:spcBef>
              <a:buClr>
                <a:schemeClr val="dk1"/>
              </a:buClr>
              <a:buSzPct val="100000"/>
              <a:buFont typeface="Arial"/>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Créer des partenariats avec des associations de personnes handicapées pour la formation et le recrutement</a:t>
            </a:r>
          </a:p>
          <a:p>
            <a:pPr marL="171450" marR="0" lvl="0" indent="-171450" algn="just" rtl="0">
              <a:spcBef>
                <a:spcPts val="0"/>
              </a:spcBef>
              <a:buClr>
                <a:schemeClr val="dk1"/>
              </a:buClr>
              <a:buSzPct val="100000"/>
              <a:buFont typeface="Arial"/>
              <a:buNone/>
            </a:pPr>
            <a:endParaRPr sz="1200" dirty="0">
              <a:solidFill>
                <a:schemeClr val="dk1"/>
              </a:solidFill>
              <a:latin typeface="Sintony"/>
              <a:ea typeface="Sintony"/>
              <a:cs typeface="Sintony"/>
              <a:sym typeface="Sintony"/>
            </a:endParaRP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Anticiper des situations d’inaptitudes et mise en place d’une politique de maintien dans l’emploi de nos salariés handicapés</a:t>
            </a: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Sous-traiter certaines activités à des entreprises du secteur adapté et protégé fait désormais partie intégrante de notre politique achat.</a:t>
            </a:r>
          </a:p>
          <a:p>
            <a:pPr marL="0" marR="0" lvl="0" indent="0" algn="just" rtl="0">
              <a:spcBef>
                <a:spcPts val="0"/>
              </a:spcBef>
              <a:buSzPct val="25000"/>
              <a:buNone/>
            </a:pPr>
            <a:endParaRPr sz="1200" i="1"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En 2013, nous avons conçu une plaquette de sensibilisation autour du thème du handicap et de la prise en charge du handicap chez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avec l’aide de la société </a:t>
            </a:r>
            <a:r>
              <a:rPr lang="fr-FR" sz="1200" dirty="0" err="1">
                <a:solidFill>
                  <a:schemeClr val="dk1"/>
                </a:solidFill>
                <a:latin typeface="Sintony"/>
                <a:ea typeface="Sintony"/>
                <a:cs typeface="Sintony"/>
                <a:sym typeface="Sintony"/>
              </a:rPr>
              <a:t>Alther</a:t>
            </a:r>
            <a:r>
              <a:rPr lang="fr-FR" sz="1200" dirty="0">
                <a:solidFill>
                  <a:schemeClr val="dk1"/>
                </a:solidFill>
                <a:latin typeface="Sintony"/>
                <a:ea typeface="Sintony"/>
                <a:cs typeface="Sintony"/>
                <a:sym typeface="Sintony"/>
              </a:rPr>
              <a:t> qui travaille en collaboration avec l’AGEFIPH (Association de Gestion du Fonds pour l'Insertion Professionnelle des Personnes Handicapées).</a:t>
            </a:r>
          </a:p>
          <a:p>
            <a:pPr marL="0" marR="0" lvl="0" indent="0" algn="just" rtl="0">
              <a:spcBef>
                <a:spcPts val="0"/>
              </a:spcBef>
              <a:buSzPct val="25000"/>
              <a:buNone/>
            </a:pPr>
            <a:r>
              <a:rPr lang="fr-FR" sz="1200" b="1" dirty="0">
                <a:solidFill>
                  <a:schemeClr val="dk1"/>
                </a:solidFill>
                <a:latin typeface="Sintony"/>
                <a:ea typeface="Sintony"/>
                <a:cs typeface="Sintony"/>
                <a:sym typeface="Sintony"/>
              </a:rPr>
              <a:t>Cette plaquette est distribuée à l’arrivée de chaque nouveau collaborateur lors de la signature du contrat de travail.</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Depuis 2014, pour chaque réunion d’intégration que nous animons trimestriellement, nous faisons appel à l’ESAT Les Fourneaux de Marthe Et Matthieu pour la confection du buffet. Nous aidons ainsi le secteur des entreprises qui emploie des personnes en situation de handicap pour indirectement jouer sur l’emploi des personnes handicapées.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Nous avons également fait une refonte de notre dossier d’accueil qui intègre l’intégralité de nos engagements en faveur de la non-discrimination.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i="1" dirty="0">
                <a:solidFill>
                  <a:schemeClr val="dk1"/>
                </a:solidFill>
                <a:latin typeface="Sintony"/>
                <a:ea typeface="Sintony"/>
                <a:cs typeface="Sintony"/>
                <a:sym typeface="Sintony"/>
              </a:rPr>
              <a:t>                                                               </a:t>
            </a:r>
          </a:p>
        </p:txBody>
      </p:sp>
      <p:pic>
        <p:nvPicPr>
          <p:cNvPr id="561" name="Shape 561" descr="O:\Finance\RSE\Logos\logo Margoconseil Feuille.jpg"/>
          <p:cNvPicPr preferRelativeResize="0"/>
          <p:nvPr/>
        </p:nvPicPr>
        <p:blipFill rotWithShape="1">
          <a:blip r:embed="rId3">
            <a:alphaModFix/>
          </a:blip>
          <a:srcRect/>
          <a:stretch/>
        </p:blipFill>
        <p:spPr>
          <a:xfrm rot="-5400000">
            <a:off x="7040396" y="10052373"/>
            <a:ext cx="516172" cy="181452"/>
          </a:xfrm>
          <a:prstGeom prst="rect">
            <a:avLst/>
          </a:prstGeom>
          <a:noFill/>
          <a:ln>
            <a:noFill/>
          </a:ln>
        </p:spPr>
      </p:pic>
      <p:sp>
        <p:nvSpPr>
          <p:cNvPr id="562" name="Shape 562"/>
          <p:cNvSpPr txBox="1"/>
          <p:nvPr/>
        </p:nvSpPr>
        <p:spPr>
          <a:xfrm rot="-5400000">
            <a:off x="4814190" y="7994908"/>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563" name="Shape 563"/>
          <p:cNvSpPr/>
          <p:nvPr/>
        </p:nvSpPr>
        <p:spPr>
          <a:xfrm>
            <a:off x="605636" y="1140872"/>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Nos actions en faveur de notre politique handicap</a:t>
            </a:r>
          </a:p>
        </p:txBody>
      </p:sp>
      <p:pic>
        <p:nvPicPr>
          <p:cNvPr id="564" name="Shape 564"/>
          <p:cNvPicPr preferRelativeResize="0"/>
          <p:nvPr/>
        </p:nvPicPr>
        <p:blipFill rotWithShape="1">
          <a:blip r:embed="rId4">
            <a:alphaModFix/>
          </a:blip>
          <a:srcRect/>
          <a:stretch/>
        </p:blipFill>
        <p:spPr>
          <a:xfrm>
            <a:off x="4063849" y="6210796"/>
            <a:ext cx="2087745" cy="2944102"/>
          </a:xfrm>
          <a:prstGeom prst="rect">
            <a:avLst/>
          </a:prstGeom>
          <a:noFill/>
          <a:ln>
            <a:noFill/>
          </a:ln>
        </p:spPr>
      </p:pic>
      <p:sp>
        <p:nvSpPr>
          <p:cNvPr id="565" name="Shape 565"/>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566" name="Shape 566"/>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a:solidFill>
                  <a:srgbClr val="009999"/>
                </a:solidFill>
                <a:latin typeface="Sintony"/>
                <a:ea typeface="Sintony"/>
                <a:cs typeface="Sintony"/>
                <a:sym typeface="Sintony"/>
              </a:rPr>
              <a:t>Politique handicap</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567" name="Shape 567"/>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Shape 573" descr="O:\Finance\RSE\Logos\logo Margoconseil Feuille.jpg"/>
          <p:cNvPicPr preferRelativeResize="0"/>
          <p:nvPr/>
        </p:nvPicPr>
        <p:blipFill rotWithShape="1">
          <a:blip r:embed="rId3">
            <a:alphaModFix/>
          </a:blip>
          <a:srcRect/>
          <a:stretch/>
        </p:blipFill>
        <p:spPr>
          <a:xfrm rot="-5400000">
            <a:off x="7040396" y="9911283"/>
            <a:ext cx="516172" cy="181452"/>
          </a:xfrm>
          <a:prstGeom prst="rect">
            <a:avLst/>
          </a:prstGeom>
          <a:noFill/>
          <a:ln>
            <a:noFill/>
          </a:ln>
        </p:spPr>
      </p:pic>
      <p:sp>
        <p:nvSpPr>
          <p:cNvPr id="574" name="Shape 574"/>
          <p:cNvSpPr txBox="1"/>
          <p:nvPr/>
        </p:nvSpPr>
        <p:spPr>
          <a:xfrm rot="-5400000">
            <a:off x="4814190" y="7764640"/>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575" name="Shape 575"/>
          <p:cNvSpPr/>
          <p:nvPr/>
        </p:nvSpPr>
        <p:spPr>
          <a:xfrm>
            <a:off x="606353" y="2059827"/>
            <a:ext cx="5931204" cy="6740307"/>
          </a:xfrm>
          <a:prstGeom prst="rect">
            <a:avLst/>
          </a:prstGeom>
          <a:noFill/>
          <a:ln>
            <a:noFill/>
          </a:ln>
        </p:spPr>
        <p:txBody>
          <a:bodyPr wrap="square" lIns="91425" tIns="45700" rIns="91425" bIns="45700" numCol="2" spcCol="180000" anchor="t" anchorCtr="0">
            <a:noAutofit/>
          </a:bodyPr>
          <a:lstStyle/>
          <a:p>
            <a:pPr marL="0" marR="0" lvl="0" indent="0" algn="just" rtl="0">
              <a:spcBef>
                <a:spcPts val="0"/>
              </a:spcBef>
              <a:buSzPct val="25000"/>
              <a:buNone/>
            </a:pP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offre à chaque nouveau collaborateur un </a:t>
            </a:r>
            <a:r>
              <a:rPr lang="fr-FR" sz="1200" b="1" dirty="0">
                <a:solidFill>
                  <a:schemeClr val="dk1"/>
                </a:solidFill>
                <a:latin typeface="Sintony"/>
                <a:ea typeface="Sintony"/>
                <a:cs typeface="Sintony"/>
                <a:sym typeface="Sintony"/>
              </a:rPr>
              <a:t>parcours d’accueil </a:t>
            </a:r>
            <a:r>
              <a:rPr lang="fr-FR" sz="1200" dirty="0">
                <a:solidFill>
                  <a:schemeClr val="dk1"/>
                </a:solidFill>
                <a:latin typeface="Sintony"/>
                <a:ea typeface="Sintony"/>
                <a:cs typeface="Sintony"/>
                <a:sym typeface="Sintony"/>
              </a:rPr>
              <a:t>et d’intégration spécifique quel que soit ses responsabilités. </a:t>
            </a: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En 2018, nous avons constitué un livret d’accueil </a:t>
            </a:r>
            <a:r>
              <a:rPr lang="fr-FR" sz="1200" dirty="0">
                <a:solidFill>
                  <a:schemeClr val="dk1"/>
                </a:solidFill>
                <a:latin typeface="Sintony"/>
                <a:ea typeface="Sintony"/>
                <a:cs typeface="Sintony"/>
                <a:sym typeface="Sintony"/>
              </a:rPr>
              <a:t>que nous remettons à nos collaborateurs lors de la signature de leur contrat de travail. Ce livret d’accueil a pour objectif de leur livrer toutes les informations nécessaires pour une intégration réussie, Les premières semaines d’une prise de poste sont essentielles pour bien prendre ses marques. Nous avons à cœur d’accompagner nos consultants pas à pas durant cette période.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Tous les mois, nous organisons une matinée de bienvenue pour tous les nouveaux arrivants. Nous profitons de cette occasion pour présenter les spécificités de Margo et notre fonctionnement interne.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Durant l’ensemble de sa carrière chez </a:t>
            </a:r>
            <a:r>
              <a:rPr lang="fr-FR" sz="1200" dirty="0" err="1">
                <a:solidFill>
                  <a:schemeClr val="dk1"/>
                </a:solidFill>
                <a:latin typeface="Sintony"/>
                <a:ea typeface="Sintony"/>
                <a:cs typeface="Sintony"/>
                <a:sym typeface="Sintony"/>
              </a:rPr>
              <a:t>Margol</a:t>
            </a:r>
            <a:r>
              <a:rPr lang="fr-FR" sz="1200" dirty="0">
                <a:solidFill>
                  <a:schemeClr val="dk1"/>
                </a:solidFill>
                <a:latin typeface="Sintony"/>
                <a:ea typeface="Sintony"/>
                <a:cs typeface="Sintony"/>
                <a:sym typeface="Sintony"/>
              </a:rPr>
              <a:t>, le consultant a trois interlocuteurs principaux.</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 </a:t>
            </a:r>
            <a:r>
              <a:rPr lang="fr-FR" sz="1200" b="1" dirty="0">
                <a:solidFill>
                  <a:schemeClr val="dk1"/>
                </a:solidFill>
                <a:latin typeface="Sintony"/>
                <a:ea typeface="Sintony"/>
                <a:cs typeface="Sintony"/>
                <a:sym typeface="Sintony"/>
              </a:rPr>
              <a:t>HR Manager </a:t>
            </a:r>
            <a:r>
              <a:rPr lang="fr-FR" sz="1200" dirty="0">
                <a:solidFill>
                  <a:schemeClr val="dk1"/>
                </a:solidFill>
                <a:latin typeface="Sintony"/>
                <a:ea typeface="Sintony"/>
                <a:cs typeface="Sintony"/>
                <a:sym typeface="Sintony"/>
              </a:rPr>
              <a:t>anime chaque année l’entretien annuel du collaborateur. Ce dernier peut le solliciter qu’il ait besoin  d’un simple conseil ou qu’il ait une demande précise concernant la formation, son évolution ou son implication chez</a:t>
            </a:r>
            <a:r>
              <a:rPr lang="fr-FR" sz="1200" b="1" dirty="0">
                <a:solidFill>
                  <a:schemeClr val="dk1"/>
                </a:solidFill>
                <a:latin typeface="Sintony"/>
                <a:ea typeface="Sintony"/>
                <a:cs typeface="Sintony"/>
                <a:sym typeface="Sintony"/>
              </a:rPr>
              <a:t>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endParaRPr lang="fr-F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 </a:t>
            </a:r>
            <a:r>
              <a:rPr lang="fr-FR" sz="1200" b="1" dirty="0">
                <a:solidFill>
                  <a:schemeClr val="dk1"/>
                </a:solidFill>
                <a:latin typeface="Sintony"/>
                <a:ea typeface="Sintony"/>
                <a:cs typeface="Sintony"/>
                <a:sym typeface="Sintony"/>
              </a:rPr>
              <a:t>Business Manager</a:t>
            </a:r>
            <a:r>
              <a:rPr lang="fr-FR" sz="1200" dirty="0">
                <a:solidFill>
                  <a:schemeClr val="dk1"/>
                </a:solidFill>
                <a:latin typeface="Sintony"/>
                <a:ea typeface="Sintony"/>
                <a:cs typeface="Sintony"/>
                <a:sym typeface="Sintony"/>
              </a:rPr>
              <a:t> est responsable du bon déroulement de la mission du consultant chez le client. Il s’assure qu’il ne rencontre pas de difficulté particulière et que les sujets sur lesquels il travaille gagnent progressivement en complexité</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Pour clôturer la période d’intégration de manière conviviale au sein de notre équipe, nous convions nos collaborateurs à une </a:t>
            </a:r>
            <a:r>
              <a:rPr lang="fr-FR" sz="1200" b="1" dirty="0">
                <a:solidFill>
                  <a:schemeClr val="dk1"/>
                </a:solidFill>
                <a:latin typeface="Sintony"/>
                <a:ea typeface="Sintony"/>
                <a:cs typeface="Sintony"/>
                <a:sym typeface="Sintony"/>
              </a:rPr>
              <a:t>soirée de bienvenue </a:t>
            </a:r>
            <a:r>
              <a:rPr lang="fr-FR" sz="1200" dirty="0">
                <a:solidFill>
                  <a:schemeClr val="dk1"/>
                </a:solidFill>
                <a:latin typeface="Sintony"/>
                <a:ea typeface="Sintony"/>
                <a:cs typeface="Sintony"/>
                <a:sym typeface="Sintony"/>
              </a:rPr>
              <a:t>au cours de laquelle ils rencontrent les autres consultants qui nous ont rejoints récemment autour d’un cocktail.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sp>
        <p:nvSpPr>
          <p:cNvPr id="576" name="Shape 576"/>
          <p:cNvSpPr/>
          <p:nvPr/>
        </p:nvSpPr>
        <p:spPr>
          <a:xfrm>
            <a:off x="601824" y="1391393"/>
            <a:ext cx="5935733" cy="454427"/>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L’intégration et le suivi de proximité</a:t>
            </a:r>
          </a:p>
        </p:txBody>
      </p:sp>
      <p:sp>
        <p:nvSpPr>
          <p:cNvPr id="577" name="Shape 577"/>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578" name="Shape 578"/>
          <p:cNvSpPr/>
          <p:nvPr/>
        </p:nvSpPr>
        <p:spPr>
          <a:xfrm>
            <a:off x="514775" y="322723"/>
            <a:ext cx="6005295" cy="936321"/>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just" rtl="0">
              <a:spcBef>
                <a:spcPts val="0"/>
              </a:spcBef>
              <a:buSzPct val="25000"/>
              <a:buNone/>
            </a:pPr>
            <a:r>
              <a:rPr lang="fr-FR" sz="1800" b="1">
                <a:solidFill>
                  <a:srgbClr val="009999"/>
                </a:solidFill>
                <a:latin typeface="Sintony"/>
                <a:ea typeface="Sintony"/>
                <a:cs typeface="Sintony"/>
                <a:sym typeface="Sintony"/>
              </a:rPr>
              <a:t>Le bien-être du salarié au cœur de la politique RH</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579" name="Shape 579"/>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580" name="Shape 580"/>
          <p:cNvPicPr preferRelativeResize="0"/>
          <p:nvPr/>
        </p:nvPicPr>
        <p:blipFill rotWithShape="1">
          <a:blip r:embed="rId4">
            <a:alphaModFix/>
          </a:blip>
          <a:srcRect/>
          <a:stretch/>
        </p:blipFill>
        <p:spPr>
          <a:xfrm>
            <a:off x="3708622" y="7207137"/>
            <a:ext cx="2730741" cy="134899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p:nvPr/>
        </p:nvSpPr>
        <p:spPr>
          <a:xfrm>
            <a:off x="605973" y="1917039"/>
            <a:ext cx="5935734" cy="8230626"/>
          </a:xfrm>
          <a:prstGeom prst="rect">
            <a:avLst/>
          </a:prstGeom>
          <a:noFill/>
          <a:ln>
            <a:noFill/>
          </a:ln>
        </p:spPr>
        <p:txBody>
          <a:bodyPr wrap="square" lIns="104300" tIns="52150" rIns="104300" bIns="52150" numCol="2" spcCol="1800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Nous accordons une attention particulière à l’accompagnement de nos collaborateurs pour leur assurer une gestion de carrière dynamique. Notre objectif est de leur donner les moyens de s’épanouir au sein de leur mission et d’évoluer professionnellement.</a:t>
            </a: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Le point projet trimestriel</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Chaque trimestre, nous organisons un point de suivi qui réunit notre consultant, son business manager et le client. Ce point est l’occasion pour nous d’identifier les difficultés rencontrées, les réalisations et les succès. Il nous permet également de nous assurer que les responsabilités de nos consultants gagnent en complexité.</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	En 2018, les 	indicateurs 	que 	nous avons mis en 	place nous permettent de nous assurer que plus de 95% de nos collaborateurs bénéficient de points projets réguliers.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L’entretien de carrière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Chaque année, l’entretien annuel  est préparé par le salarié sur la demande du service des Ressources Humaines. Il se déroule en tête à tête avec le responsable RH.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L’entretien de carrière permet à la fois, de faire le point sur les compétences du collaborateur et d’évaluer ses progrès et ses potentialités. Le salarié est ainsi invité à s’exprimer sur les principaux projets réalisés, sur ses succès, ses points forts, ses axes d’amélioration.  </a:t>
            </a:r>
          </a:p>
          <a:p>
            <a:pPr marL="0" marR="0" lvl="0" indent="0" algn="just" rtl="0">
              <a:spcBef>
                <a:spcPts val="0"/>
              </a:spcBef>
              <a:buSzPct val="25000"/>
              <a:buNone/>
            </a:pPr>
            <a:r>
              <a:rPr lang="fr-FR" sz="1200" dirty="0">
                <a:solidFill>
                  <a:srgbClr val="000000"/>
                </a:solidFill>
                <a:latin typeface="Sintony"/>
                <a:ea typeface="Sintony"/>
                <a:cs typeface="Sintony"/>
                <a:sym typeface="Sintony"/>
              </a:rPr>
              <a:t>Au cours de cet entretien, le salarié est invité à exprimer ses envies et ses motivations afin de dessiner son plan de carrière.</a:t>
            </a:r>
          </a:p>
          <a:p>
            <a:pPr marL="0" marR="0" lvl="0" indent="0" algn="just" rtl="0">
              <a:spcBef>
                <a:spcPts val="0"/>
              </a:spcBef>
              <a:buSzPct val="25000"/>
              <a:buNone/>
            </a:pPr>
            <a:r>
              <a:rPr lang="fr-FR" sz="1200" dirty="0">
                <a:solidFill>
                  <a:srgbClr val="000000"/>
                </a:solidFill>
                <a:latin typeface="Sintony"/>
                <a:ea typeface="Sintony"/>
                <a:cs typeface="Sintony"/>
                <a:sym typeface="Sintony"/>
              </a:rPr>
              <a:t>Ce bilan doit rester axé sur l’évolution de la carrière et le bien être chez </a:t>
            </a:r>
            <a:r>
              <a:rPr lang="fr-FR" sz="1200" b="1" dirty="0">
                <a:solidFill>
                  <a:srgbClr val="000000"/>
                </a:solidFill>
                <a:latin typeface="Sintony"/>
                <a:ea typeface="Sintony"/>
                <a:cs typeface="Sintony"/>
                <a:sym typeface="Sintony"/>
              </a:rPr>
              <a:t>Margo. </a:t>
            </a:r>
            <a:r>
              <a:rPr lang="fr-FR" sz="1200" dirty="0">
                <a:solidFill>
                  <a:srgbClr val="000000"/>
                </a:solidFill>
                <a:latin typeface="Sintony"/>
                <a:ea typeface="Sintony"/>
                <a:cs typeface="Sintony"/>
                <a:sym typeface="Sintony"/>
              </a:rPr>
              <a:t>C’est</a:t>
            </a:r>
            <a:r>
              <a:rPr lang="fr-FR" sz="1200" dirty="0">
                <a:solidFill>
                  <a:schemeClr val="dk1"/>
                </a:solidFill>
                <a:latin typeface="Sintony"/>
                <a:ea typeface="Sintony"/>
                <a:cs typeface="Sintony"/>
                <a:sym typeface="Sintony"/>
              </a:rPr>
              <a:t> un temps de parole libre où le salarié est écouté et peut faire part de tous ses désirs de changement et d’évolution, c’est notamment l’occasion pour lui d’évoquer sa mobilité interne.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r>
              <a:rPr lang="fr-FR" sz="1200" dirty="0">
                <a:solidFill>
                  <a:schemeClr val="dk1"/>
                </a:solidFill>
                <a:latin typeface="Sintony"/>
                <a:ea typeface="Sintony"/>
                <a:cs typeface="Sintony"/>
                <a:sym typeface="Sintony"/>
              </a:rPr>
              <a:t>En 2018, nous avons 	accompagné </a:t>
            </a:r>
            <a:r>
              <a:rPr lang="fr-FR" sz="1200" dirty="0" err="1">
                <a:solidFill>
                  <a:schemeClr val="dk1"/>
                </a:solidFill>
                <a:latin typeface="Sintony"/>
                <a:ea typeface="Sintony"/>
                <a:cs typeface="Sintony"/>
                <a:sym typeface="Sintony"/>
              </a:rPr>
              <a:t>cinqunte</a:t>
            </a:r>
            <a:r>
              <a:rPr lang="fr-FR" sz="1200" dirty="0">
                <a:solidFill>
                  <a:schemeClr val="dk1"/>
                </a:solidFill>
                <a:latin typeface="Sintony"/>
                <a:ea typeface="Sintony"/>
                <a:cs typeface="Sintony"/>
                <a:sym typeface="Sintony"/>
              </a:rPr>
              <a:t> changements de 	mission suite aux souhaits d’évolution exprimés par nos consultants. Nous avons ainsi accru la mobilité de nos consultants de 60% par rapport à 2014.  </a:t>
            </a:r>
          </a:p>
          <a:p>
            <a:pPr marL="0" marR="0" lvl="0" indent="0" algn="just" rtl="0">
              <a:spcBef>
                <a:spcPts val="0"/>
              </a:spcBef>
              <a:buSzPct val="25000"/>
              <a:buNone/>
            </a:pPr>
            <a:endParaRPr sz="1200" dirty="0">
              <a:solidFill>
                <a:srgbClr val="000000"/>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C’est parce que nous exploitons les comptes rendus d’entretien de carrière de nos salariés et engageons  les actions nécessaires que nous fidélisons nos collaborateurs.</a:t>
            </a:r>
          </a:p>
        </p:txBody>
      </p:sp>
      <p:pic>
        <p:nvPicPr>
          <p:cNvPr id="587" name="Shape 587" descr="O:\Finance\RSE\Logos\logo Margoconseil Feuille.jpg"/>
          <p:cNvPicPr preferRelativeResize="0"/>
          <p:nvPr/>
        </p:nvPicPr>
        <p:blipFill rotWithShape="1">
          <a:blip r:embed="rId3">
            <a:alphaModFix/>
          </a:blip>
          <a:srcRect/>
          <a:stretch/>
        </p:blipFill>
        <p:spPr>
          <a:xfrm rot="-5400000">
            <a:off x="7062472" y="10074596"/>
            <a:ext cx="516172" cy="181452"/>
          </a:xfrm>
          <a:prstGeom prst="rect">
            <a:avLst/>
          </a:prstGeom>
          <a:noFill/>
          <a:ln>
            <a:noFill/>
          </a:ln>
        </p:spPr>
      </p:pic>
      <p:sp>
        <p:nvSpPr>
          <p:cNvPr id="588" name="Shape 588"/>
          <p:cNvSpPr txBox="1"/>
          <p:nvPr/>
        </p:nvSpPr>
        <p:spPr>
          <a:xfrm rot="-5400000">
            <a:off x="4771442" y="796589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pic>
        <p:nvPicPr>
          <p:cNvPr id="589" name="Shape 589"/>
          <p:cNvPicPr preferRelativeResize="0"/>
          <p:nvPr/>
        </p:nvPicPr>
        <p:blipFill rotWithShape="1">
          <a:blip r:embed="rId4">
            <a:alphaModFix/>
          </a:blip>
          <a:srcRect/>
          <a:stretch/>
        </p:blipFill>
        <p:spPr>
          <a:xfrm>
            <a:off x="828303" y="6115435"/>
            <a:ext cx="791850" cy="605590"/>
          </a:xfrm>
          <a:prstGeom prst="rect">
            <a:avLst/>
          </a:prstGeom>
          <a:noFill/>
          <a:ln>
            <a:noFill/>
          </a:ln>
        </p:spPr>
      </p:pic>
      <p:pic>
        <p:nvPicPr>
          <p:cNvPr id="590" name="Shape 590"/>
          <p:cNvPicPr preferRelativeResize="0"/>
          <p:nvPr/>
        </p:nvPicPr>
        <p:blipFill rotWithShape="1">
          <a:blip r:embed="rId4">
            <a:alphaModFix/>
          </a:blip>
          <a:srcRect/>
          <a:stretch/>
        </p:blipFill>
        <p:spPr>
          <a:xfrm>
            <a:off x="3744627" y="7361348"/>
            <a:ext cx="817729" cy="625382"/>
          </a:xfrm>
          <a:prstGeom prst="rect">
            <a:avLst/>
          </a:prstGeom>
          <a:noFill/>
          <a:ln>
            <a:noFill/>
          </a:ln>
        </p:spPr>
      </p:pic>
      <p:sp>
        <p:nvSpPr>
          <p:cNvPr id="591" name="Shape 591"/>
          <p:cNvSpPr/>
          <p:nvPr/>
        </p:nvSpPr>
        <p:spPr>
          <a:xfrm>
            <a:off x="605974" y="1121724"/>
            <a:ext cx="5935733" cy="439011"/>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l" rtl="0">
              <a:spcBef>
                <a:spcPts val="0"/>
              </a:spcBef>
              <a:buSzPct val="25000"/>
              <a:buNone/>
            </a:pPr>
            <a:r>
              <a:rPr lang="fr-FR" sz="1200" dirty="0">
                <a:solidFill>
                  <a:schemeClr val="lt1"/>
                </a:solidFill>
                <a:latin typeface="Sintony"/>
                <a:ea typeface="Sintony"/>
                <a:cs typeface="Sintony"/>
                <a:sym typeface="Sintony"/>
              </a:rPr>
              <a:t>2018 : La gestion de carrière</a:t>
            </a:r>
          </a:p>
        </p:txBody>
      </p:sp>
      <p:sp>
        <p:nvSpPr>
          <p:cNvPr id="592" name="Shape 592"/>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593" name="Shape 593"/>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a:solidFill>
                  <a:srgbClr val="009999"/>
                </a:solidFill>
                <a:latin typeface="Sintony"/>
                <a:ea typeface="Sintony"/>
                <a:cs typeface="Sintony"/>
                <a:sym typeface="Sintony"/>
              </a:rPr>
              <a:t>La gestion de carrière</a:t>
            </a: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594" name="Shape 594"/>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595" name="Shape 595"/>
          <p:cNvPicPr preferRelativeResize="0"/>
          <p:nvPr/>
        </p:nvPicPr>
        <p:blipFill rotWithShape="1">
          <a:blip r:embed="rId5">
            <a:alphaModFix/>
          </a:blip>
          <a:srcRect/>
          <a:stretch/>
        </p:blipFill>
        <p:spPr>
          <a:xfrm>
            <a:off x="3675217" y="5096177"/>
            <a:ext cx="2800379" cy="187181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p:nvPr/>
        </p:nvSpPr>
        <p:spPr>
          <a:xfrm>
            <a:off x="542528" y="2182777"/>
            <a:ext cx="6108034" cy="2612105"/>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2100" dirty="0">
                <a:solidFill>
                  <a:schemeClr val="dk1"/>
                </a:solidFill>
                <a:latin typeface="Calibri"/>
                <a:ea typeface="Calibri"/>
                <a:cs typeface="Calibri"/>
                <a:sym typeface="Calibri"/>
              </a:rPr>
              <a:t> </a:t>
            </a:r>
            <a:r>
              <a:rPr lang="fr-FR" sz="1200" dirty="0">
                <a:solidFill>
                  <a:schemeClr val="dk1"/>
                </a:solidFill>
                <a:latin typeface="Sintony"/>
                <a:ea typeface="Sintony"/>
                <a:cs typeface="Sintony"/>
                <a:sym typeface="Sintony"/>
              </a:rPr>
              <a:t>Nos salariés bénéficient d’un environnement de travail privilégié :</a:t>
            </a:r>
          </a:p>
          <a:p>
            <a:pPr marL="0" marR="0" lvl="0" indent="0" algn="l" rtl="0">
              <a:spcBef>
                <a:spcPts val="0"/>
              </a:spcBef>
              <a:buSzPct val="25000"/>
              <a:buNone/>
            </a:pPr>
            <a:r>
              <a:rPr lang="fr-FR" sz="1200" dirty="0">
                <a:solidFill>
                  <a:schemeClr val="dk1"/>
                </a:solidFill>
                <a:latin typeface="Sintony"/>
                <a:ea typeface="Sintony"/>
                <a:cs typeface="Sintony"/>
                <a:sym typeface="Sintony"/>
              </a:rPr>
              <a:t>&gt; 80 personnes se partagent 1030 m2 dont des espaces de créativité et des espaces pour se ressourcer ;</a:t>
            </a:r>
          </a:p>
          <a:p>
            <a:pPr marL="0" marR="0" lvl="0" indent="0" algn="l" rtl="0">
              <a:spcBef>
                <a:spcPts val="0"/>
              </a:spcBef>
              <a:buSzPct val="25000"/>
              <a:buNone/>
            </a:pPr>
            <a:r>
              <a:rPr lang="fr-FR" sz="1200" dirty="0">
                <a:solidFill>
                  <a:schemeClr val="dk1"/>
                </a:solidFill>
                <a:latin typeface="Sintony"/>
                <a:ea typeface="Sintony"/>
                <a:cs typeface="Sintony"/>
                <a:sym typeface="Sintony"/>
              </a:rPr>
              <a:t>&gt; une pièce à vivre de 120 M2, qui propose une cuisine et un espace pour déjeuner, composé d’assises lounge et de grandes tablées pour échanger dans un cadre décontracté ;</a:t>
            </a:r>
          </a:p>
          <a:p>
            <a:pPr marL="0" marR="0" lvl="0" indent="0" algn="l" rtl="0">
              <a:spcBef>
                <a:spcPts val="0"/>
              </a:spcBef>
              <a:buSzPct val="25000"/>
              <a:buNone/>
            </a:pPr>
            <a:r>
              <a:rPr lang="fr-FR" sz="1200" dirty="0">
                <a:solidFill>
                  <a:schemeClr val="dk1"/>
                </a:solidFill>
                <a:latin typeface="Sintony"/>
                <a:ea typeface="Sintony"/>
                <a:cs typeface="Sintony"/>
                <a:sym typeface="Sintony"/>
              </a:rPr>
              <a:t>&gt; une salle de sport et un baby-foot pour libérer les énergies ;</a:t>
            </a:r>
          </a:p>
          <a:p>
            <a:pPr marL="0" marR="0" lvl="0" indent="0" algn="l" rtl="0">
              <a:spcBef>
                <a:spcPts val="0"/>
              </a:spcBef>
              <a:buSzPct val="25000"/>
              <a:buNone/>
            </a:pPr>
            <a:r>
              <a:rPr lang="fr-FR" sz="1200" dirty="0">
                <a:solidFill>
                  <a:schemeClr val="dk1"/>
                </a:solidFill>
                <a:latin typeface="Sintony"/>
                <a:ea typeface="Sintony"/>
                <a:cs typeface="Sintony"/>
                <a:sym typeface="Sintony"/>
              </a:rPr>
              <a:t>&gt; des vestiaires et des douches pour faire du sport à tout moment</a:t>
            </a:r>
          </a:p>
          <a:p>
            <a:pPr marL="0" marR="0" lvl="0" indent="0" algn="l" rtl="0">
              <a:spcBef>
                <a:spcPts val="0"/>
              </a:spcBef>
              <a:buSzPct val="25000"/>
              <a:buNone/>
            </a:pPr>
            <a:r>
              <a:rPr lang="fr-FR" sz="1200" dirty="0">
                <a:solidFill>
                  <a:schemeClr val="dk1"/>
                </a:solidFill>
                <a:latin typeface="Sintony"/>
                <a:ea typeface="Sintony"/>
                <a:cs typeface="Sintony"/>
                <a:sym typeface="Sintony"/>
              </a:rPr>
              <a:t>&gt; un mur végétal dans l'espace #</a:t>
            </a:r>
            <a:r>
              <a:rPr lang="fr-FR" sz="1200" dirty="0" err="1">
                <a:solidFill>
                  <a:schemeClr val="dk1"/>
                </a:solidFill>
                <a:latin typeface="Sintony"/>
                <a:ea typeface="Sintony"/>
                <a:cs typeface="Sintony"/>
                <a:sym typeface="Sintony"/>
              </a:rPr>
              <a:t>LaPiscine</a:t>
            </a:r>
            <a:r>
              <a:rPr lang="fr-FR" sz="1200" dirty="0">
                <a:solidFill>
                  <a:schemeClr val="dk1"/>
                </a:solidFill>
                <a:latin typeface="Sintony"/>
                <a:ea typeface="Sintony"/>
                <a:cs typeface="Sintony"/>
                <a:sym typeface="Sintony"/>
              </a:rPr>
              <a:t> et dans le patio</a:t>
            </a:r>
          </a:p>
          <a:p>
            <a:pPr marL="0" marR="0" lvl="0" indent="0" algn="l" rtl="0">
              <a:spcBef>
                <a:spcPts val="0"/>
              </a:spcBef>
              <a:buSzPct val="25000"/>
              <a:buNone/>
            </a:pPr>
            <a:r>
              <a:rPr lang="fr-FR" sz="1200" dirty="0">
                <a:solidFill>
                  <a:schemeClr val="dk1"/>
                </a:solidFill>
                <a:latin typeface="Sintony"/>
                <a:ea typeface="Sintony"/>
                <a:cs typeface="Sintony"/>
                <a:sym typeface="Sintony"/>
              </a:rPr>
              <a:t>&gt; une terrasse végétalisée pour respirer ;</a:t>
            </a:r>
          </a:p>
          <a:p>
            <a:pPr marL="0" marR="0" lvl="0" indent="0" algn="l" rtl="0">
              <a:spcBef>
                <a:spcPts val="0"/>
              </a:spcBef>
              <a:buSzPct val="25000"/>
              <a:buNone/>
            </a:pPr>
            <a:r>
              <a:rPr lang="fr-FR" sz="1200" dirty="0">
                <a:solidFill>
                  <a:schemeClr val="dk1"/>
                </a:solidFill>
                <a:latin typeface="Sintony"/>
                <a:ea typeface="Sintony"/>
                <a:cs typeface="Sintony"/>
                <a:sym typeface="Sintony"/>
              </a:rPr>
              <a:t>&gt; des fruits sont également proposés gratuitement et en permanence aux salariés.</a:t>
            </a:r>
          </a:p>
          <a:p>
            <a:pPr marL="0" marR="0" lvl="0" indent="0" algn="l" rtl="0">
              <a:spcBef>
                <a:spcPts val="0"/>
              </a:spcBef>
              <a:buSzPct val="25000"/>
              <a:buNone/>
            </a:pPr>
            <a:br>
              <a:rPr lang="fr-FR" sz="1200" dirty="0">
                <a:solidFill>
                  <a:schemeClr val="dk1"/>
                </a:solidFill>
                <a:latin typeface="Sintony"/>
                <a:ea typeface="Sintony"/>
                <a:cs typeface="Sintony"/>
                <a:sym typeface="Sintony"/>
              </a:rPr>
            </a:br>
            <a:endParaRPr lang="fr-FR" sz="1200" dirty="0">
              <a:solidFill>
                <a:schemeClr val="dk1"/>
              </a:solidFill>
              <a:latin typeface="Sintony"/>
              <a:ea typeface="Sintony"/>
              <a:cs typeface="Sintony"/>
              <a:sym typeface="Sintony"/>
            </a:endParaRPr>
          </a:p>
        </p:txBody>
      </p:sp>
      <p:pic>
        <p:nvPicPr>
          <p:cNvPr id="602" name="Shape 602" descr="O:\Finance\RSE\Logos\logo Margoconseil Feuille.jpg"/>
          <p:cNvPicPr preferRelativeResize="0"/>
          <p:nvPr/>
        </p:nvPicPr>
        <p:blipFill rotWithShape="1">
          <a:blip r:embed="rId3">
            <a:alphaModFix/>
          </a:blip>
          <a:srcRect/>
          <a:stretch/>
        </p:blipFill>
        <p:spPr>
          <a:xfrm rot="-5400000">
            <a:off x="7040394" y="9978110"/>
            <a:ext cx="516172" cy="181452"/>
          </a:xfrm>
          <a:prstGeom prst="rect">
            <a:avLst/>
          </a:prstGeom>
          <a:noFill/>
          <a:ln>
            <a:noFill/>
          </a:ln>
        </p:spPr>
      </p:pic>
      <p:sp>
        <p:nvSpPr>
          <p:cNvPr id="603" name="Shape 603"/>
          <p:cNvSpPr txBox="1"/>
          <p:nvPr/>
        </p:nvSpPr>
        <p:spPr>
          <a:xfrm rot="-5400000">
            <a:off x="4783011" y="790485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604" name="Shape 604" descr="https://mail.google.com/mail/u/0/?ui=2&amp;ik=505050d6d9&amp;view=fimg&amp;th=145f11705addaed1&amp;attid=0.1&amp;disp=emb&amp;realattid=ii_hv3x6vdz0_145f107c439c3d30&amp;attbid=ANGjdJ_0fcO-vVsUjLp5p0jVTFTqnHQH51G9brEguP5hMhzKdoaQznBSTSkgAuZyb9xjqUSMpSQ8nBuc45IyAVJ8ZXQTRYXtvRc_652DZlCmdcHnrbMeuavLA-fnToc&amp;sz=w1088-h816&amp;ats=1431008711301&amp;rm=145f11705addaed1&amp;zw&amp;atsh=1"/>
          <p:cNvSpPr/>
          <p:nvPr/>
        </p:nvSpPr>
        <p:spPr>
          <a:xfrm>
            <a:off x="155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2100">
              <a:solidFill>
                <a:schemeClr val="dk1"/>
              </a:solidFill>
              <a:latin typeface="Calibri"/>
              <a:ea typeface="Calibri"/>
              <a:cs typeface="Calibri"/>
              <a:sym typeface="Calibri"/>
            </a:endParaRPr>
          </a:p>
        </p:txBody>
      </p:sp>
      <p:sp>
        <p:nvSpPr>
          <p:cNvPr id="605" name="Shape 605"/>
          <p:cNvSpPr/>
          <p:nvPr/>
        </p:nvSpPr>
        <p:spPr>
          <a:xfrm>
            <a:off x="642394" y="1067882"/>
            <a:ext cx="6038282" cy="897630"/>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Nous avons emménagé dans de nouveaux locaux en juin 2016, L’objectif était de gagner en espace, d’avoir une adresse plus centrale et d’offrir un meilleur cadre de travail.</a:t>
            </a:r>
          </a:p>
        </p:txBody>
      </p:sp>
      <p:sp>
        <p:nvSpPr>
          <p:cNvPr id="606" name="Shape 606"/>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607" name="Shape 607"/>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a:solidFill>
                  <a:srgbClr val="009999"/>
                </a:solidFill>
                <a:latin typeface="Sintony"/>
                <a:ea typeface="Sintony"/>
                <a:cs typeface="Sintony"/>
                <a:sym typeface="Sintony"/>
              </a:rPr>
              <a:t>Conditions de travail</a:t>
            </a:r>
          </a:p>
        </p:txBody>
      </p:sp>
      <p:sp>
        <p:nvSpPr>
          <p:cNvPr id="608" name="Shape 608"/>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4" name="Image 3">
            <a:extLst>
              <a:ext uri="{FF2B5EF4-FFF2-40B4-BE49-F238E27FC236}">
                <a16:creationId xmlns:a16="http://schemas.microsoft.com/office/drawing/2014/main" id="{D8D6344F-B8DD-40FF-84D9-75B1497E7DB7}"/>
              </a:ext>
            </a:extLst>
          </p:cNvPr>
          <p:cNvPicPr>
            <a:picLocks noChangeAspect="1"/>
          </p:cNvPicPr>
          <p:nvPr/>
        </p:nvPicPr>
        <p:blipFill>
          <a:blip r:embed="rId4"/>
          <a:stretch>
            <a:fillRect/>
          </a:stretch>
        </p:blipFill>
        <p:spPr>
          <a:xfrm>
            <a:off x="3624250" y="5010513"/>
            <a:ext cx="2714866" cy="2175769"/>
          </a:xfrm>
          <a:prstGeom prst="rect">
            <a:avLst/>
          </a:prstGeom>
        </p:spPr>
      </p:pic>
      <p:pic>
        <p:nvPicPr>
          <p:cNvPr id="6" name="Image 5">
            <a:extLst>
              <a:ext uri="{FF2B5EF4-FFF2-40B4-BE49-F238E27FC236}">
                <a16:creationId xmlns:a16="http://schemas.microsoft.com/office/drawing/2014/main" id="{50040FE4-E068-4EBA-950D-156DB3B22AC0}"/>
              </a:ext>
            </a:extLst>
          </p:cNvPr>
          <p:cNvPicPr>
            <a:picLocks noChangeAspect="1"/>
          </p:cNvPicPr>
          <p:nvPr/>
        </p:nvPicPr>
        <p:blipFill>
          <a:blip r:embed="rId5"/>
          <a:stretch>
            <a:fillRect/>
          </a:stretch>
        </p:blipFill>
        <p:spPr>
          <a:xfrm>
            <a:off x="405908" y="5010513"/>
            <a:ext cx="2942675" cy="2015619"/>
          </a:xfrm>
          <a:prstGeom prst="rect">
            <a:avLst/>
          </a:prstGeom>
        </p:spPr>
      </p:pic>
      <p:pic>
        <p:nvPicPr>
          <p:cNvPr id="8" name="Image 7">
            <a:extLst>
              <a:ext uri="{FF2B5EF4-FFF2-40B4-BE49-F238E27FC236}">
                <a16:creationId xmlns:a16="http://schemas.microsoft.com/office/drawing/2014/main" id="{E73D525F-BF29-4DCC-9B48-96CA629DA98C}"/>
              </a:ext>
            </a:extLst>
          </p:cNvPr>
          <p:cNvPicPr>
            <a:picLocks noChangeAspect="1"/>
          </p:cNvPicPr>
          <p:nvPr/>
        </p:nvPicPr>
        <p:blipFill>
          <a:blip r:embed="rId6"/>
          <a:stretch>
            <a:fillRect/>
          </a:stretch>
        </p:blipFill>
        <p:spPr>
          <a:xfrm>
            <a:off x="424154" y="7432351"/>
            <a:ext cx="2829823" cy="1669266"/>
          </a:xfrm>
          <a:prstGeom prst="rect">
            <a:avLst/>
          </a:prstGeom>
        </p:spPr>
      </p:pic>
      <p:pic>
        <p:nvPicPr>
          <p:cNvPr id="11" name="Image 10">
            <a:extLst>
              <a:ext uri="{FF2B5EF4-FFF2-40B4-BE49-F238E27FC236}">
                <a16:creationId xmlns:a16="http://schemas.microsoft.com/office/drawing/2014/main" id="{EB374B0D-E8BB-4D14-8493-C13E00FC9C00}"/>
              </a:ext>
            </a:extLst>
          </p:cNvPr>
          <p:cNvPicPr>
            <a:picLocks noChangeAspect="1"/>
          </p:cNvPicPr>
          <p:nvPr/>
        </p:nvPicPr>
        <p:blipFill>
          <a:blip r:embed="rId7"/>
          <a:stretch>
            <a:fillRect/>
          </a:stretch>
        </p:blipFill>
        <p:spPr>
          <a:xfrm>
            <a:off x="3744627" y="7432352"/>
            <a:ext cx="2363210" cy="172833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p:nvPr/>
        </p:nvSpPr>
        <p:spPr>
          <a:xfrm>
            <a:off x="542528" y="2182777"/>
            <a:ext cx="1721145" cy="1337199"/>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pic>
        <p:nvPicPr>
          <p:cNvPr id="616" name="Shape 616" descr="O:\Finance\RSE\Logos\logo Margoconseil Feuille.jpg"/>
          <p:cNvPicPr preferRelativeResize="0"/>
          <p:nvPr/>
        </p:nvPicPr>
        <p:blipFill rotWithShape="1">
          <a:blip r:embed="rId3">
            <a:alphaModFix/>
          </a:blip>
          <a:srcRect/>
          <a:stretch/>
        </p:blipFill>
        <p:spPr>
          <a:xfrm rot="-5400000">
            <a:off x="7040394" y="9978110"/>
            <a:ext cx="516172" cy="181452"/>
          </a:xfrm>
          <a:prstGeom prst="rect">
            <a:avLst/>
          </a:prstGeom>
          <a:noFill/>
          <a:ln>
            <a:noFill/>
          </a:ln>
        </p:spPr>
      </p:pic>
      <p:sp>
        <p:nvSpPr>
          <p:cNvPr id="617" name="Shape 617"/>
          <p:cNvSpPr txBox="1"/>
          <p:nvPr/>
        </p:nvSpPr>
        <p:spPr>
          <a:xfrm rot="-5400000">
            <a:off x="4783011" y="790485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618" name="Shape 618" descr="https://mail.google.com/mail/u/0/?ui=2&amp;ik=505050d6d9&amp;view=fimg&amp;th=145f11705addaed1&amp;attid=0.1&amp;disp=emb&amp;realattid=ii_hv3x6vdz0_145f107c439c3d30&amp;attbid=ANGjdJ_0fcO-vVsUjLp5p0jVTFTqnHQH51G9brEguP5hMhzKdoaQznBSTSkgAuZyb9xjqUSMpSQ8nBuc45IyAVJ8ZXQTRYXtvRc_652DZlCmdcHnrbMeuavLA-fnToc&amp;sz=w1088-h816&amp;ats=1431008711301&amp;rm=145f11705addaed1&amp;zw&amp;atsh=1"/>
          <p:cNvSpPr/>
          <p:nvPr/>
        </p:nvSpPr>
        <p:spPr>
          <a:xfrm>
            <a:off x="155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2100">
              <a:solidFill>
                <a:schemeClr val="dk1"/>
              </a:solidFill>
              <a:latin typeface="Calibri"/>
              <a:ea typeface="Calibri"/>
              <a:cs typeface="Calibri"/>
              <a:sym typeface="Calibri"/>
            </a:endParaRPr>
          </a:p>
        </p:txBody>
      </p:sp>
      <p:sp>
        <p:nvSpPr>
          <p:cNvPr id="619" name="Shape 619"/>
          <p:cNvSpPr/>
          <p:nvPr/>
        </p:nvSpPr>
        <p:spPr>
          <a:xfrm>
            <a:off x="642394" y="1067882"/>
            <a:ext cx="6038282" cy="897630"/>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dirty="0">
                <a:solidFill>
                  <a:schemeClr val="lt1"/>
                </a:solidFill>
                <a:latin typeface="Sintony"/>
                <a:ea typeface="Sintony"/>
                <a:cs typeface="Sintony"/>
                <a:sym typeface="Sintony"/>
              </a:rPr>
              <a:t>L’année 2018 a été riche en évènements et temps de partage proposés à nos consultants car nous souhaitons créer un environnement de travail agréable et stimulant et renforcer le sentiment d’appartenance à </a:t>
            </a:r>
            <a:r>
              <a:rPr lang="fr-FR" sz="1200" b="1" dirty="0">
                <a:solidFill>
                  <a:schemeClr val="lt1"/>
                </a:solidFill>
                <a:latin typeface="Sintony"/>
                <a:ea typeface="Sintony"/>
                <a:cs typeface="Sintony"/>
                <a:sym typeface="Sintony"/>
              </a:rPr>
              <a:t>Margo</a:t>
            </a:r>
            <a:r>
              <a:rPr lang="fr-FR" sz="1200" dirty="0">
                <a:solidFill>
                  <a:schemeClr val="lt1"/>
                </a:solidFill>
                <a:latin typeface="Sintony"/>
                <a:ea typeface="Sintony"/>
                <a:cs typeface="Sintony"/>
                <a:sym typeface="Sintony"/>
              </a:rPr>
              <a:t>.</a:t>
            </a:r>
          </a:p>
        </p:txBody>
      </p:sp>
      <p:sp>
        <p:nvSpPr>
          <p:cNvPr id="620" name="Shape 620"/>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621" name="Shape 621"/>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dirty="0">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dirty="0">
                <a:solidFill>
                  <a:srgbClr val="009999"/>
                </a:solidFill>
                <a:latin typeface="Sintony"/>
                <a:ea typeface="Sintony"/>
                <a:cs typeface="Sintony"/>
                <a:sym typeface="Sintony"/>
              </a:rPr>
              <a:t>Conditions de travail</a:t>
            </a:r>
          </a:p>
        </p:txBody>
      </p:sp>
      <p:sp>
        <p:nvSpPr>
          <p:cNvPr id="622" name="Shape 622"/>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
        <p:nvSpPr>
          <p:cNvPr id="2" name="Rectangle 1">
            <a:extLst>
              <a:ext uri="{FF2B5EF4-FFF2-40B4-BE49-F238E27FC236}">
                <a16:creationId xmlns:a16="http://schemas.microsoft.com/office/drawing/2014/main" id="{1687C1A0-0A63-459D-9734-EBF9E408B91B}"/>
              </a:ext>
            </a:extLst>
          </p:cNvPr>
          <p:cNvSpPr/>
          <p:nvPr/>
        </p:nvSpPr>
        <p:spPr>
          <a:xfrm>
            <a:off x="507747" y="3810671"/>
            <a:ext cx="2634948" cy="1446550"/>
          </a:xfrm>
          <a:prstGeom prst="rect">
            <a:avLst/>
          </a:prstGeom>
        </p:spPr>
        <p:txBody>
          <a:bodyPr wrap="square">
            <a:spAutoFit/>
          </a:bodyPr>
          <a:lstStyle/>
          <a:p>
            <a:r>
              <a:rPr lang="fr-FR" sz="1600" b="1" dirty="0">
                <a:solidFill>
                  <a:srgbClr val="EC6467"/>
                </a:solidFill>
                <a:latin typeface="Calibri" panose="020F0502020204030204" pitchFamily="34" charset="0"/>
              </a:rPr>
              <a:t>LES LEARNING LUNCHS MARGO (LLM)</a:t>
            </a:r>
            <a:endParaRPr lang="fr-FR" dirty="0"/>
          </a:p>
          <a:p>
            <a:r>
              <a:rPr lang="fr-FR" dirty="0">
                <a:latin typeface="Calibri" panose="020F0502020204030204" pitchFamily="34" charset="0"/>
              </a:rPr>
              <a:t>Zoom sur le métier de Commando, Initiation à la Facilitation Graphique, Retour d’expérience AWS </a:t>
            </a:r>
            <a:r>
              <a:rPr lang="fr-FR" dirty="0" err="1">
                <a:latin typeface="Calibri" panose="020F0502020204030204" pitchFamily="34" charset="0"/>
              </a:rPr>
              <a:t>Summit</a:t>
            </a:r>
            <a:r>
              <a:rPr lang="fr-FR" dirty="0">
                <a:latin typeface="Calibri" panose="020F0502020204030204" pitchFamily="34" charset="0"/>
              </a:rPr>
              <a:t>,...</a:t>
            </a:r>
            <a:endParaRPr lang="fr-FR" dirty="0"/>
          </a:p>
        </p:txBody>
      </p:sp>
      <p:pic>
        <p:nvPicPr>
          <p:cNvPr id="2052" name="Picture 4">
            <a:extLst>
              <a:ext uri="{FF2B5EF4-FFF2-40B4-BE49-F238E27FC236}">
                <a16:creationId xmlns:a16="http://schemas.microsoft.com/office/drawing/2014/main" id="{CC259E91-EFEC-4481-9929-CFC17720B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94" y="2563235"/>
            <a:ext cx="2255786" cy="12110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7DCE87A-D6A6-4F95-AEBC-65CBC81A9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022" y="2562294"/>
            <a:ext cx="2255786" cy="12110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05AF81A-3129-4B7D-9AAC-203512F2BFF5}"/>
              </a:ext>
            </a:extLst>
          </p:cNvPr>
          <p:cNvSpPr/>
          <p:nvPr/>
        </p:nvSpPr>
        <p:spPr>
          <a:xfrm>
            <a:off x="3820284" y="3820273"/>
            <a:ext cx="3028025" cy="1415772"/>
          </a:xfrm>
          <a:prstGeom prst="rect">
            <a:avLst/>
          </a:prstGeom>
        </p:spPr>
        <p:txBody>
          <a:bodyPr wrap="square">
            <a:spAutoFit/>
          </a:bodyPr>
          <a:lstStyle/>
          <a:p>
            <a:r>
              <a:rPr lang="fr-FR" sz="1600" b="1" dirty="0">
                <a:solidFill>
                  <a:srgbClr val="EC6467"/>
                </a:solidFill>
                <a:latin typeface="Calibri" panose="020F0502020204030204" pitchFamily="34" charset="0"/>
              </a:rPr>
              <a:t>LES MEETUPS ET CONFÉRENCES</a:t>
            </a:r>
            <a:endParaRPr lang="fr-FR" dirty="0"/>
          </a:p>
          <a:p>
            <a:r>
              <a:rPr lang="fr-FR" dirty="0">
                <a:latin typeface="Calibri" panose="020F0502020204030204" pitchFamily="34" charset="0"/>
              </a:rPr>
              <a:t>L’art du Networking, prédiction de séries temporelles avec Python, Lean UX, Cryptomonnaies,...</a:t>
            </a:r>
            <a:endParaRPr lang="fr-FR" dirty="0"/>
          </a:p>
          <a:p>
            <a:br>
              <a:rPr lang="fr-FR" dirty="0"/>
            </a:br>
            <a:endParaRPr lang="fr-FR" dirty="0"/>
          </a:p>
        </p:txBody>
      </p:sp>
      <p:pic>
        <p:nvPicPr>
          <p:cNvPr id="2058" name="Picture 10">
            <a:extLst>
              <a:ext uri="{FF2B5EF4-FFF2-40B4-BE49-F238E27FC236}">
                <a16:creationId xmlns:a16="http://schemas.microsoft.com/office/drawing/2014/main" id="{A8591A02-BEA7-45A0-812B-5B261845D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528" y="5468413"/>
            <a:ext cx="2263673" cy="1509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8EADA1B-82D9-4BB6-A96B-815749347875}"/>
              </a:ext>
            </a:extLst>
          </p:cNvPr>
          <p:cNvSpPr/>
          <p:nvPr/>
        </p:nvSpPr>
        <p:spPr>
          <a:xfrm>
            <a:off x="424997" y="6956057"/>
            <a:ext cx="2381204" cy="1200329"/>
          </a:xfrm>
          <a:prstGeom prst="rect">
            <a:avLst/>
          </a:prstGeom>
        </p:spPr>
        <p:txBody>
          <a:bodyPr wrap="square">
            <a:spAutoFit/>
          </a:bodyPr>
          <a:lstStyle/>
          <a:p>
            <a:r>
              <a:rPr lang="fr-FR" sz="1600" b="1" dirty="0">
                <a:solidFill>
                  <a:srgbClr val="EC6467"/>
                </a:solidFill>
                <a:latin typeface="Calibri" panose="020F0502020204030204" pitchFamily="34" charset="0"/>
              </a:rPr>
              <a:t>LES BOARD HIGHLIGHTS</a:t>
            </a:r>
            <a:endParaRPr lang="fr-FR" dirty="0"/>
          </a:p>
          <a:p>
            <a:r>
              <a:rPr lang="fr-FR" dirty="0">
                <a:latin typeface="Calibri" panose="020F0502020204030204" pitchFamily="34" charset="0"/>
              </a:rPr>
              <a:t>Une fois par mois, retour sur les discussions du </a:t>
            </a:r>
            <a:r>
              <a:rPr lang="fr-FR" dirty="0" err="1">
                <a:latin typeface="Calibri" panose="020F0502020204030204" pitchFamily="34" charset="0"/>
              </a:rPr>
              <a:t>board</a:t>
            </a:r>
            <a:r>
              <a:rPr lang="fr-FR" dirty="0">
                <a:latin typeface="Calibri" panose="020F0502020204030204" pitchFamily="34" charset="0"/>
              </a:rPr>
              <a:t>.</a:t>
            </a:r>
            <a:endParaRPr lang="fr-FR" dirty="0"/>
          </a:p>
          <a:p>
            <a:br>
              <a:rPr lang="fr-FR" dirty="0"/>
            </a:br>
            <a:endParaRPr lang="fr-FR" dirty="0"/>
          </a:p>
        </p:txBody>
      </p:sp>
      <p:pic>
        <p:nvPicPr>
          <p:cNvPr id="2062" name="Picture 14">
            <a:extLst>
              <a:ext uri="{FF2B5EF4-FFF2-40B4-BE49-F238E27FC236}">
                <a16:creationId xmlns:a16="http://schemas.microsoft.com/office/drawing/2014/main" id="{8FB9D45C-1E1E-4DC5-96C8-2808D1858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3021" y="4955589"/>
            <a:ext cx="2225579" cy="14840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673B05-6460-4D9A-895A-C28460C3B652}"/>
              </a:ext>
            </a:extLst>
          </p:cNvPr>
          <p:cNvSpPr/>
          <p:nvPr/>
        </p:nvSpPr>
        <p:spPr>
          <a:xfrm>
            <a:off x="3828203" y="6461166"/>
            <a:ext cx="2381204" cy="1415772"/>
          </a:xfrm>
          <a:prstGeom prst="rect">
            <a:avLst/>
          </a:prstGeom>
        </p:spPr>
        <p:txBody>
          <a:bodyPr wrap="square">
            <a:spAutoFit/>
          </a:bodyPr>
          <a:lstStyle/>
          <a:p>
            <a:r>
              <a:rPr lang="fr-FR" sz="1600" b="1" dirty="0">
                <a:solidFill>
                  <a:srgbClr val="EC6467"/>
                </a:solidFill>
                <a:latin typeface="Calibri" panose="020F0502020204030204" pitchFamily="34" charset="0"/>
              </a:rPr>
              <a:t>LES SOIRÉES MARGO</a:t>
            </a:r>
            <a:endParaRPr lang="fr-FR" dirty="0"/>
          </a:p>
          <a:p>
            <a:r>
              <a:rPr lang="fr-FR" dirty="0">
                <a:latin typeface="Calibri" panose="020F0502020204030204" pitchFamily="34" charset="0"/>
              </a:rPr>
              <a:t>Soirée </a:t>
            </a:r>
            <a:r>
              <a:rPr lang="fr-FR" dirty="0" err="1">
                <a:latin typeface="Calibri" panose="020F0502020204030204" pitchFamily="34" charset="0"/>
              </a:rPr>
              <a:t>oenologie</a:t>
            </a:r>
            <a:r>
              <a:rPr lang="fr-FR" dirty="0">
                <a:latin typeface="Calibri" panose="020F0502020204030204" pitchFamily="34" charset="0"/>
              </a:rPr>
              <a:t>, jeux de société, tournois FIFA, soirée italienne,...</a:t>
            </a:r>
            <a:endParaRPr lang="fr-FR" dirty="0"/>
          </a:p>
          <a:p>
            <a:br>
              <a:rPr lang="fr-FR" dirty="0"/>
            </a:br>
            <a:endParaRPr lang="fr-FR" dirty="0"/>
          </a:p>
        </p:txBody>
      </p:sp>
      <p:pic>
        <p:nvPicPr>
          <p:cNvPr id="2064" name="Picture 16">
            <a:extLst>
              <a:ext uri="{FF2B5EF4-FFF2-40B4-BE49-F238E27FC236}">
                <a16:creationId xmlns:a16="http://schemas.microsoft.com/office/drawing/2014/main" id="{9713560B-34A6-4312-8F7D-A98680FDEA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528" y="7876938"/>
            <a:ext cx="2255786" cy="1267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DAC4FA-F52B-4BBE-AF75-E1F88A94EFF7}"/>
              </a:ext>
            </a:extLst>
          </p:cNvPr>
          <p:cNvSpPr/>
          <p:nvPr/>
        </p:nvSpPr>
        <p:spPr>
          <a:xfrm>
            <a:off x="435417" y="9231478"/>
            <a:ext cx="3778250" cy="553998"/>
          </a:xfrm>
          <a:prstGeom prst="rect">
            <a:avLst/>
          </a:prstGeom>
        </p:spPr>
        <p:txBody>
          <a:bodyPr>
            <a:spAutoFit/>
          </a:bodyPr>
          <a:lstStyle/>
          <a:p>
            <a:r>
              <a:rPr lang="fr-FR" sz="1600" b="1" dirty="0">
                <a:solidFill>
                  <a:srgbClr val="EC6467"/>
                </a:solidFill>
                <a:latin typeface="Calibri" panose="020F0502020204030204" pitchFamily="34" charset="0"/>
              </a:rPr>
              <a:t>LA CONVENTION ANNUELLE</a:t>
            </a:r>
            <a:endParaRPr lang="fr-FR" dirty="0"/>
          </a:p>
          <a:p>
            <a:r>
              <a:rPr lang="fr-FR" dirty="0">
                <a:latin typeface="Calibri" panose="020F0502020204030204" pitchFamily="34" charset="0"/>
              </a:rPr>
              <a:t>Rendez-vous début 2020 !</a:t>
            </a:r>
            <a:endParaRPr lang="fr-FR" dirty="0"/>
          </a:p>
        </p:txBody>
      </p:sp>
      <p:pic>
        <p:nvPicPr>
          <p:cNvPr id="2066" name="Picture 18">
            <a:extLst>
              <a:ext uri="{FF2B5EF4-FFF2-40B4-BE49-F238E27FC236}">
                <a16:creationId xmlns:a16="http://schemas.microsoft.com/office/drawing/2014/main" id="{E68E20CD-7E82-4374-8911-D209759475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3021" y="7664741"/>
            <a:ext cx="2030324" cy="10661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3A45F54-6025-420B-9E10-426DDD4B39BE}"/>
              </a:ext>
            </a:extLst>
          </p:cNvPr>
          <p:cNvSpPr/>
          <p:nvPr/>
        </p:nvSpPr>
        <p:spPr>
          <a:xfrm>
            <a:off x="3821808" y="8734088"/>
            <a:ext cx="2488003" cy="1200329"/>
          </a:xfrm>
          <a:prstGeom prst="rect">
            <a:avLst/>
          </a:prstGeom>
        </p:spPr>
        <p:txBody>
          <a:bodyPr wrap="square">
            <a:spAutoFit/>
          </a:bodyPr>
          <a:lstStyle/>
          <a:p>
            <a:r>
              <a:rPr lang="fr-FR" sz="1600" b="1" dirty="0">
                <a:solidFill>
                  <a:srgbClr val="EC6467"/>
                </a:solidFill>
                <a:latin typeface="Calibri" panose="020F0502020204030204" pitchFamily="34" charset="0"/>
              </a:rPr>
              <a:t>LES TECH YOUR LUNCH</a:t>
            </a:r>
            <a:endParaRPr lang="fr-FR" dirty="0"/>
          </a:p>
          <a:p>
            <a:r>
              <a:rPr lang="fr-FR" dirty="0">
                <a:latin typeface="Calibri" panose="020F0502020204030204" pitchFamily="34" charset="0"/>
              </a:rPr>
              <a:t>BPCE, CNP Assurance, Pernod Ricard, Banque de France,...</a:t>
            </a:r>
            <a:endParaRPr lang="fr-FR" dirty="0"/>
          </a:p>
          <a:p>
            <a:br>
              <a:rPr lang="fr-FR" dirty="0"/>
            </a:b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Shape 629"/>
          <p:cNvSpPr/>
          <p:nvPr/>
        </p:nvSpPr>
        <p:spPr>
          <a:xfrm>
            <a:off x="646164" y="2090309"/>
            <a:ext cx="5970514" cy="2136650"/>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Elle permet aux collaborateurs d’être informés de la vie interne d’entreprise : évènements organisés, des arrivées au siège, de prendre connaissance des </a:t>
            </a:r>
            <a:r>
              <a:rPr lang="fr-FR" sz="1200" dirty="0" err="1">
                <a:solidFill>
                  <a:schemeClr val="dk1"/>
                </a:solidFill>
                <a:latin typeface="Sintony"/>
                <a:ea typeface="Sintony"/>
                <a:cs typeface="Sintony"/>
                <a:sym typeface="Sintony"/>
              </a:rPr>
              <a:t>compte-rendus</a:t>
            </a:r>
            <a:r>
              <a:rPr lang="fr-FR" sz="1200" dirty="0">
                <a:solidFill>
                  <a:schemeClr val="dk1"/>
                </a:solidFill>
                <a:latin typeface="Sintony"/>
                <a:ea typeface="Sintony"/>
                <a:cs typeface="Sintony"/>
                <a:sym typeface="Sintony"/>
              </a:rPr>
              <a:t> des conférences…</a:t>
            </a:r>
          </a:p>
          <a:p>
            <a:pPr marL="0" marR="0" lvl="0" indent="0" algn="just" rtl="0">
              <a:spcBef>
                <a:spcPts val="0"/>
              </a:spcBef>
              <a:buSzPct val="25000"/>
              <a:buNone/>
            </a:pPr>
            <a:r>
              <a:rPr lang="fr-FR" sz="1200" dirty="0">
                <a:solidFill>
                  <a:schemeClr val="dk1"/>
                </a:solidFill>
                <a:latin typeface="Sintony"/>
                <a:ea typeface="Sintony"/>
                <a:cs typeface="Sintony"/>
                <a:sym typeface="Sintony"/>
              </a:rPr>
              <a:t>Elle permet également de mettre en avant le parcours de certains collaborateurs à travers des interviews.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L’objectif de cette newsletter, outil clé de notre culture d’entreprise, est de renforcer le sentiment d’appartenance à l’entreprise.</a:t>
            </a:r>
          </a:p>
        </p:txBody>
      </p:sp>
      <p:pic>
        <p:nvPicPr>
          <p:cNvPr id="630" name="Shape 630" descr="O:\Finance\RSE\Logos\logo Margoconseil Feuille.jpg"/>
          <p:cNvPicPr preferRelativeResize="0"/>
          <p:nvPr/>
        </p:nvPicPr>
        <p:blipFill rotWithShape="1">
          <a:blip r:embed="rId4">
            <a:alphaModFix/>
          </a:blip>
          <a:srcRect/>
          <a:stretch/>
        </p:blipFill>
        <p:spPr>
          <a:xfrm rot="-5400000">
            <a:off x="7040394" y="9978110"/>
            <a:ext cx="516172" cy="181452"/>
          </a:xfrm>
          <a:prstGeom prst="rect">
            <a:avLst/>
          </a:prstGeom>
          <a:noFill/>
          <a:ln>
            <a:noFill/>
          </a:ln>
        </p:spPr>
      </p:pic>
      <p:sp>
        <p:nvSpPr>
          <p:cNvPr id="631" name="Shape 631"/>
          <p:cNvSpPr txBox="1"/>
          <p:nvPr/>
        </p:nvSpPr>
        <p:spPr>
          <a:xfrm rot="-5400000">
            <a:off x="4783011" y="790485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632" name="Shape 632" descr="https://mail.google.com/mail/u/0/?ui=2&amp;ik=505050d6d9&amp;view=fimg&amp;th=145f11705addaed1&amp;attid=0.1&amp;disp=emb&amp;realattid=ii_hv3x6vdz0_145f107c439c3d30&amp;attbid=ANGjdJ_0fcO-vVsUjLp5p0jVTFTqnHQH51G9brEguP5hMhzKdoaQznBSTSkgAuZyb9xjqUSMpSQ8nBuc45IyAVJ8ZXQTRYXtvRc_652DZlCmdcHnrbMeuavLA-fnToc&amp;sz=w1088-h816&amp;ats=1431008711301&amp;rm=145f11705addaed1&amp;zw&amp;atsh=1"/>
          <p:cNvSpPr/>
          <p:nvPr/>
        </p:nvSpPr>
        <p:spPr>
          <a:xfrm>
            <a:off x="155575" y="-144463"/>
            <a:ext cx="304800" cy="30480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2100">
              <a:solidFill>
                <a:schemeClr val="dk1"/>
              </a:solidFill>
              <a:latin typeface="Calibri"/>
              <a:ea typeface="Calibri"/>
              <a:cs typeface="Calibri"/>
              <a:sym typeface="Calibri"/>
            </a:endParaRPr>
          </a:p>
        </p:txBody>
      </p:sp>
      <p:sp>
        <p:nvSpPr>
          <p:cNvPr id="633" name="Shape 633"/>
          <p:cNvSpPr/>
          <p:nvPr/>
        </p:nvSpPr>
        <p:spPr>
          <a:xfrm>
            <a:off x="612280" y="1067882"/>
            <a:ext cx="6038282" cy="678418"/>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dirty="0">
                <a:solidFill>
                  <a:schemeClr val="lt1"/>
                </a:solidFill>
                <a:latin typeface="Sintony"/>
                <a:ea typeface="Sintony"/>
                <a:cs typeface="Sintony"/>
                <a:sym typeface="Sintony"/>
              </a:rPr>
              <a:t>Nous envoyons une newsletter </a:t>
            </a:r>
            <a:r>
              <a:rPr lang="fr-FR" sz="1200" dirty="0" err="1">
                <a:solidFill>
                  <a:schemeClr val="lt1"/>
                </a:solidFill>
                <a:latin typeface="Sintony"/>
                <a:ea typeface="Sintony"/>
                <a:cs typeface="Sintony"/>
                <a:sym typeface="Sintony"/>
              </a:rPr>
              <a:t>bi-mensuelle</a:t>
            </a:r>
            <a:r>
              <a:rPr lang="fr-FR" sz="1200" dirty="0">
                <a:solidFill>
                  <a:schemeClr val="lt1"/>
                </a:solidFill>
                <a:latin typeface="Sintony"/>
                <a:ea typeface="Sintony"/>
                <a:cs typeface="Sintony"/>
                <a:sym typeface="Sintony"/>
              </a:rPr>
              <a:t> à destination de tous nos collaborateurs.</a:t>
            </a:r>
          </a:p>
        </p:txBody>
      </p:sp>
      <p:sp>
        <p:nvSpPr>
          <p:cNvPr id="634" name="Shape 634"/>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635" name="Shape 635"/>
          <p:cNvSpPr/>
          <p:nvPr/>
        </p:nvSpPr>
        <p:spPr>
          <a:xfrm>
            <a:off x="507747" y="322723"/>
            <a:ext cx="6005295" cy="65932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a:solidFill>
                  <a:srgbClr val="009999"/>
                </a:solidFill>
                <a:latin typeface="Sintony"/>
                <a:ea typeface="Sintony"/>
                <a:cs typeface="Sintony"/>
                <a:sym typeface="Sintony"/>
              </a:rPr>
              <a:t>Création d’une newsletter bimensuelle</a:t>
            </a:r>
          </a:p>
        </p:txBody>
      </p:sp>
      <p:sp>
        <p:nvSpPr>
          <p:cNvPr id="636" name="Shape 636"/>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2" name="Image 1">
            <a:extLst>
              <a:ext uri="{FF2B5EF4-FFF2-40B4-BE49-F238E27FC236}">
                <a16:creationId xmlns:a16="http://schemas.microsoft.com/office/drawing/2014/main" id="{025B8DCC-F99F-4E45-9FE0-51FD02CE424E}"/>
              </a:ext>
            </a:extLst>
          </p:cNvPr>
          <p:cNvPicPr>
            <a:picLocks noChangeAspect="1"/>
          </p:cNvPicPr>
          <p:nvPr/>
        </p:nvPicPr>
        <p:blipFill>
          <a:blip r:embed="rId5"/>
          <a:stretch>
            <a:fillRect/>
          </a:stretch>
        </p:blipFill>
        <p:spPr>
          <a:xfrm>
            <a:off x="773921" y="4079875"/>
            <a:ext cx="5715000" cy="25336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Shape 678" descr="O:\Finance\RSE\Logos\logo Margoconseil Feuille.jpg"/>
          <p:cNvPicPr preferRelativeResize="0"/>
          <p:nvPr/>
        </p:nvPicPr>
        <p:blipFill rotWithShape="1">
          <a:blip r:embed="rId3">
            <a:alphaModFix/>
          </a:blip>
          <a:srcRect/>
          <a:stretch/>
        </p:blipFill>
        <p:spPr>
          <a:xfrm rot="-5400000">
            <a:off x="7040396" y="10038650"/>
            <a:ext cx="516172" cy="181452"/>
          </a:xfrm>
          <a:prstGeom prst="rect">
            <a:avLst/>
          </a:prstGeom>
          <a:noFill/>
          <a:ln>
            <a:noFill/>
          </a:ln>
        </p:spPr>
      </p:pic>
      <p:sp>
        <p:nvSpPr>
          <p:cNvPr id="679" name="Shape 679"/>
          <p:cNvSpPr txBox="1"/>
          <p:nvPr/>
        </p:nvSpPr>
        <p:spPr>
          <a:xfrm rot="-5400000">
            <a:off x="4783013" y="7904854"/>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pic>
        <p:nvPicPr>
          <p:cNvPr id="680" name="Shape 680" descr="http://ce.margoconseil.com/administration/images/1pix.gif"/>
          <p:cNvPicPr preferRelativeResize="0"/>
          <p:nvPr/>
        </p:nvPicPr>
        <p:blipFill rotWithShape="1">
          <a:blip r:embed="rId4">
            <a:alphaModFix/>
          </a:blip>
          <a:srcRect/>
          <a:stretch/>
        </p:blipFill>
        <p:spPr>
          <a:xfrm>
            <a:off x="155578" y="-136524"/>
            <a:ext cx="9525" cy="9524"/>
          </a:xfrm>
          <a:prstGeom prst="rect">
            <a:avLst/>
          </a:prstGeom>
          <a:noFill/>
          <a:ln>
            <a:noFill/>
          </a:ln>
        </p:spPr>
      </p:pic>
      <p:sp>
        <p:nvSpPr>
          <p:cNvPr id="681" name="Shape 681"/>
          <p:cNvSpPr txBox="1"/>
          <p:nvPr/>
        </p:nvSpPr>
        <p:spPr>
          <a:xfrm>
            <a:off x="629369" y="2610396"/>
            <a:ext cx="5935733" cy="7361138"/>
          </a:xfrm>
          <a:prstGeom prst="rect">
            <a:avLst/>
          </a:prstGeom>
          <a:noFill/>
          <a:ln>
            <a:noFill/>
          </a:ln>
        </p:spPr>
        <p:txBody>
          <a:bodyPr wrap="square" lIns="91425" tIns="45700" rIns="91425" bIns="45700" numCol="2" spcCol="1800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Le comité d’entreprise (CE) est mis en place par voie d’élection dans les entreprises employant au moins 50 salariés, ce qui est le cas de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Les salariés sont informés dès la signature de leur contrat de travail sur le rôle du Comité d’Entreprise  au travers de notre livret d’accueil. Dès leur arrivée, ils reçoivent des identifiants pour se connecter sur le site du CE (</a:t>
            </a:r>
            <a:r>
              <a:rPr lang="fr-FR" sz="1200" u="sng" dirty="0">
                <a:solidFill>
                  <a:schemeClr val="hlink"/>
                </a:solidFill>
                <a:latin typeface="Sintony"/>
                <a:ea typeface="Sintony"/>
                <a:cs typeface="Sintony"/>
                <a:sym typeface="Sintony"/>
                <a:hlinkClick r:id="rId5"/>
              </a:rPr>
              <a:t>http://ce.margoconseil.com</a:t>
            </a:r>
            <a:r>
              <a:rPr lang="fr-FR" sz="1200" dirty="0">
                <a:solidFill>
                  <a:schemeClr val="dk1"/>
                </a:solidFill>
                <a:latin typeface="Sintony"/>
                <a:ea typeface="Sintony"/>
                <a:cs typeface="Sintony"/>
                <a:sym typeface="Sintony"/>
              </a:rPr>
              <a:t>) et bénéficient d’une subvention de 20€ par mois pour l’achat de prestations de loisirs.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Les collaborateurs peuvent contacter à tout moment nos deux membres du comité d’entreprise à l’adresse suivante : ce@margoconseil.com</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La consultation est l’une des attributions essentielles du comité d’entreprise : il est obligatoirement informé et consulté sur les questions intéressant l’organisation, la gestion et la marche générale de l’entreprise et, notamment, sur les mesures de nature à affecter le volume ou la structure des effectifs, la durée du travail, les conditions d’emploi, de travail et de formation professionnelle des salariés.</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just" rtl="0">
              <a:spcBef>
                <a:spcPts val="0"/>
              </a:spcBef>
              <a:buSzPct val="25000"/>
              <a:buNone/>
            </a:pPr>
            <a:endParaRPr sz="1200" b="1"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Le site internet du CE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Tous nos salariés ont un accès privé au site du Comité d’entreprise détaillant les avantages négociés pour eux.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b="1" dirty="0">
                <a:solidFill>
                  <a:schemeClr val="dk1"/>
                </a:solidFill>
                <a:latin typeface="Sintony"/>
                <a:ea typeface="Sintony"/>
                <a:cs typeface="Sintony"/>
                <a:sym typeface="Sintony"/>
              </a:rPr>
              <a:t>Exemples d’actions du CE en 2018 </a:t>
            </a:r>
            <a:r>
              <a:rPr lang="fr-FR" sz="1200" dirty="0">
                <a:solidFill>
                  <a:schemeClr val="dk1"/>
                </a:solidFill>
                <a:latin typeface="Sintony"/>
                <a:ea typeface="Sintony"/>
                <a:cs typeface="Sintony"/>
                <a:sym typeface="Sintony"/>
              </a:rPr>
              <a:t>:</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Rapport sur la parité</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Plan d’action autour de la parité pour les années 2017 et 2018</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Négociation sur la formation professionnelle</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Accès à une plateforme d’achat</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Subvention du Comité d’Entreprise pour des abonnements à des salles de sport</a:t>
            </a:r>
          </a:p>
          <a:p>
            <a:pPr marL="171450" marR="0" lvl="0" indent="-171450" algn="just" rtl="0">
              <a:spcBef>
                <a:spcPts val="0"/>
              </a:spcBef>
              <a:buClr>
                <a:schemeClr val="dk1"/>
              </a:buClr>
              <a:buSzPct val="100000"/>
              <a:buFont typeface="Arial"/>
              <a:buChar char="•"/>
            </a:pPr>
            <a:r>
              <a:rPr lang="fr-FR" sz="1200" dirty="0">
                <a:solidFill>
                  <a:schemeClr val="dk1"/>
                </a:solidFill>
                <a:latin typeface="Sintony"/>
                <a:ea typeface="Sintony"/>
                <a:cs typeface="Sintony"/>
                <a:sym typeface="Sintony"/>
              </a:rPr>
              <a:t>Location hebdomadaire d’une salle de football urbain</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Mesures pour faciliter l’équilibre vie professionnelle – vie privée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chemeClr val="dk1"/>
                </a:solidFill>
                <a:latin typeface="Sintony"/>
                <a:ea typeface="Sintony"/>
                <a:cs typeface="Sintony"/>
                <a:sym typeface="Sintony"/>
              </a:rPr>
              <a:t>La majeure partie de nos salariés bénéficie d’une convention individuelle de forfait jour. Nos salariés bénéficient d’une parfaite autonomie dans l’organisation de leur emploi du temps et bénéficie d’une réelle autonomie dans l’organisation de leur travail.</a:t>
            </a:r>
          </a:p>
          <a:p>
            <a:pPr marL="0" marR="0" lvl="0" indent="0" algn="just" rtl="0">
              <a:spcBef>
                <a:spcPts val="0"/>
              </a:spcBef>
              <a:buSzPct val="25000"/>
              <a:buNone/>
            </a:pPr>
            <a:r>
              <a:rPr lang="fr-FR" sz="1200" dirty="0">
                <a:solidFill>
                  <a:schemeClr val="dk1"/>
                </a:solidFill>
                <a:latin typeface="Sintony"/>
                <a:ea typeface="Sintony"/>
                <a:cs typeface="Sintony"/>
                <a:sym typeface="Sintony"/>
              </a:rPr>
              <a:t>Nous organisons lors des entretiens de carrière  un échange autour de la charge de travail  et nous mettrons toutes les actions nécessaires en place si celle-ci est trop importante.</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p:txBody>
      </p:sp>
      <p:sp>
        <p:nvSpPr>
          <p:cNvPr id="682" name="Shape 682"/>
          <p:cNvSpPr/>
          <p:nvPr/>
        </p:nvSpPr>
        <p:spPr>
          <a:xfrm>
            <a:off x="629369" y="1005749"/>
            <a:ext cx="5935733" cy="1232196"/>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b="1">
                <a:solidFill>
                  <a:schemeClr val="lt1"/>
                </a:solidFill>
                <a:latin typeface="Sintony"/>
                <a:ea typeface="Sintony"/>
                <a:cs typeface="Sintony"/>
                <a:sym typeface="Sintony"/>
              </a:rPr>
              <a:t>Margo</a:t>
            </a:r>
            <a:r>
              <a:rPr lang="fr-FR" sz="1200">
                <a:solidFill>
                  <a:schemeClr val="lt1"/>
                </a:solidFill>
                <a:latin typeface="Sintony"/>
                <a:ea typeface="Sintony"/>
                <a:cs typeface="Sintony"/>
                <a:sym typeface="Sintony"/>
              </a:rPr>
              <a:t>conseil souhaite bâtir un environnement de travail qui respecte chacun de ses collaborateurs. La politique de </a:t>
            </a:r>
            <a:r>
              <a:rPr lang="fr-FR" sz="1200" b="1">
                <a:solidFill>
                  <a:schemeClr val="lt1"/>
                </a:solidFill>
                <a:latin typeface="Sintony"/>
                <a:ea typeface="Sintony"/>
                <a:cs typeface="Sintony"/>
                <a:sym typeface="Sintony"/>
              </a:rPr>
              <a:t>Margo</a:t>
            </a:r>
            <a:r>
              <a:rPr lang="fr-FR" sz="1200">
                <a:solidFill>
                  <a:schemeClr val="lt1"/>
                </a:solidFill>
                <a:latin typeface="Sintony"/>
                <a:ea typeface="Sintony"/>
                <a:cs typeface="Sintony"/>
                <a:sym typeface="Sintony"/>
              </a:rPr>
              <a:t>conseil en terme de conditions de travail se fait dans le strict respect du droit du travail français et de notre Convention Collective SYNTEC. Nous respectons la liberté d’association et nous reconnaissons le droit à la négociation collective.</a:t>
            </a:r>
          </a:p>
        </p:txBody>
      </p:sp>
      <p:sp>
        <p:nvSpPr>
          <p:cNvPr id="683" name="Shape 683"/>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684" name="Shape 684"/>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r>
              <a:rPr lang="fr-FR" sz="1800" b="1">
                <a:solidFill>
                  <a:srgbClr val="009999"/>
                </a:solidFill>
                <a:latin typeface="Sintony"/>
                <a:ea typeface="Sintony"/>
                <a:cs typeface="Sintony"/>
                <a:sym typeface="Sintony"/>
              </a:rPr>
              <a:t>Dialogue social</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685" name="Shape 685"/>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Shape 691" descr="O:\Finance\RSE\Logos\logo Margoconseil Feuille.jpg"/>
          <p:cNvPicPr preferRelativeResize="0"/>
          <p:nvPr/>
        </p:nvPicPr>
        <p:blipFill rotWithShape="1">
          <a:blip r:embed="rId3">
            <a:alphaModFix/>
          </a:blip>
          <a:srcRect/>
          <a:stretch/>
        </p:blipFill>
        <p:spPr>
          <a:xfrm rot="-5400000">
            <a:off x="7040392" y="10038650"/>
            <a:ext cx="516172" cy="181452"/>
          </a:xfrm>
          <a:prstGeom prst="rect">
            <a:avLst/>
          </a:prstGeom>
          <a:noFill/>
          <a:ln>
            <a:noFill/>
          </a:ln>
        </p:spPr>
      </p:pic>
      <p:sp>
        <p:nvSpPr>
          <p:cNvPr id="692" name="Shape 692"/>
          <p:cNvSpPr txBox="1"/>
          <p:nvPr/>
        </p:nvSpPr>
        <p:spPr>
          <a:xfrm rot="-5400000">
            <a:off x="4873746" y="5940065"/>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693" name="Shape 693"/>
          <p:cNvSpPr txBox="1"/>
          <p:nvPr/>
        </p:nvSpPr>
        <p:spPr>
          <a:xfrm>
            <a:off x="629370" y="2650247"/>
            <a:ext cx="5935732" cy="7220724"/>
          </a:xfrm>
          <a:prstGeom prst="rect">
            <a:avLst/>
          </a:prstGeom>
          <a:noFill/>
          <a:ln>
            <a:noFill/>
          </a:ln>
        </p:spPr>
        <p:txBody>
          <a:bodyPr wrap="square" lIns="91425" tIns="45700" rIns="91425" bIns="45700" numCol="2" spcCol="180000" anchor="t" anchorCtr="0">
            <a:noAutofit/>
          </a:bodyPr>
          <a:lstStyle/>
          <a:p>
            <a:endParaRPr lang="fr-FR" b="1" dirty="0">
              <a:solidFill>
                <a:srgbClr val="1C248E"/>
              </a:solidFill>
              <a:latin typeface="Calibri" panose="020F0502020204030204" pitchFamily="34" charset="0"/>
            </a:endParaRPr>
          </a:p>
          <a:p>
            <a:endParaRPr lang="fr-FR" b="1" dirty="0">
              <a:solidFill>
                <a:srgbClr val="1C248E"/>
              </a:solidFill>
              <a:latin typeface="Calibri" panose="020F0502020204030204" pitchFamily="34" charset="0"/>
            </a:endParaRPr>
          </a:p>
          <a:p>
            <a:endParaRPr lang="fr-FR" b="1" dirty="0">
              <a:solidFill>
                <a:srgbClr val="1C248E"/>
              </a:solidFill>
              <a:latin typeface="Calibri" panose="020F0502020204030204" pitchFamily="34" charset="0"/>
            </a:endParaRPr>
          </a:p>
          <a:p>
            <a:r>
              <a:rPr lang="fr-FR" b="1" dirty="0">
                <a:solidFill>
                  <a:srgbClr val="1C248E"/>
                </a:solidFill>
                <a:latin typeface="Calibri" panose="020F0502020204030204" pitchFamily="34" charset="0"/>
              </a:rPr>
              <a:t>COMMUNAUTÉ TECH FOR GOOD</a:t>
            </a:r>
          </a:p>
          <a:p>
            <a:r>
              <a:rPr lang="fr-FR" dirty="0">
                <a:latin typeface="Calibri" panose="020F0502020204030204" pitchFamily="34" charset="0"/>
              </a:rPr>
              <a:t>Donner à chaque Margo l’opportunité de s’engager sur des sujets d’intérêt général à fort impact sociétaux ou environnementaux. </a:t>
            </a:r>
          </a:p>
          <a:p>
            <a:r>
              <a:rPr lang="fr-FR" dirty="0">
                <a:latin typeface="Calibri" panose="020F0502020204030204" pitchFamily="34" charset="0"/>
              </a:rPr>
              <a:t>=&gt; Margo est partenaire de Latitudes !</a:t>
            </a:r>
          </a:p>
          <a:p>
            <a:br>
              <a:rPr lang="fr-FR" sz="1200" dirty="0"/>
            </a:br>
            <a:endParaRPr lang="fr-FR" sz="1200" dirty="0">
              <a:solidFill>
                <a:schemeClr val="dk1"/>
              </a:solidFill>
              <a:latin typeface="Sintony"/>
              <a:ea typeface="Sintony"/>
              <a:cs typeface="Sintony"/>
              <a:sym typeface="Sintony"/>
            </a:endParaRPr>
          </a:p>
        </p:txBody>
      </p:sp>
      <p:sp>
        <p:nvSpPr>
          <p:cNvPr id="694" name="Shape 694"/>
          <p:cNvSpPr/>
          <p:nvPr/>
        </p:nvSpPr>
        <p:spPr>
          <a:xfrm>
            <a:off x="629369" y="1005749"/>
            <a:ext cx="5935733" cy="1232196"/>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Etre consultant chez </a:t>
            </a:r>
            <a:r>
              <a:rPr lang="fr-FR" sz="1200" b="1">
                <a:solidFill>
                  <a:schemeClr val="lt1"/>
                </a:solidFill>
                <a:latin typeface="Sintony"/>
                <a:ea typeface="Sintony"/>
                <a:cs typeface="Sintony"/>
                <a:sym typeface="Sintony"/>
              </a:rPr>
              <a:t>Margo</a:t>
            </a:r>
            <a:r>
              <a:rPr lang="fr-FR" sz="1200">
                <a:solidFill>
                  <a:schemeClr val="lt1"/>
                </a:solidFill>
                <a:latin typeface="Sintony"/>
                <a:ea typeface="Sintony"/>
                <a:cs typeface="Sintony"/>
                <a:sym typeface="Sintony"/>
              </a:rPr>
              <a:t>conseil, c’est appartenir à une communauté d’experts. Il est important que nos collaborateurs puissent se créer un réseau autour d’intérêts communs, c’est pourquoi nous avons créé des communautés qui rassemblent des consultants partageant une expertise ou un intérêt fort pour une problématique donnée. Tous les consultants sont invités à participer à ces communautés et à les enrichir.</a:t>
            </a:r>
          </a:p>
        </p:txBody>
      </p:sp>
      <p:sp>
        <p:nvSpPr>
          <p:cNvPr id="696" name="Shape 696"/>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697" name="Shape 697"/>
          <p:cNvSpPr/>
          <p:nvPr/>
        </p:nvSpPr>
        <p:spPr>
          <a:xfrm>
            <a:off x="507747" y="322723"/>
            <a:ext cx="6038196" cy="1490319"/>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05 Notre responsabilité sociale – </a:t>
            </a:r>
          </a:p>
          <a:p>
            <a:pPr marL="0" marR="0" lvl="0" indent="0" algn="l" rtl="0">
              <a:spcBef>
                <a:spcPts val="0"/>
              </a:spcBef>
              <a:buSzPct val="25000"/>
              <a:buNone/>
            </a:pPr>
            <a:r>
              <a:rPr lang="fr-FR" sz="1800" b="1">
                <a:solidFill>
                  <a:srgbClr val="009999"/>
                </a:solidFill>
                <a:latin typeface="Sintony"/>
                <a:ea typeface="Sintony"/>
                <a:cs typeface="Sintony"/>
                <a:sym typeface="Sintony"/>
              </a:rPr>
              <a:t>Les communautés</a:t>
            </a:r>
          </a:p>
          <a:p>
            <a:pPr marL="0" marR="0" lvl="0" indent="0" algn="l" rtl="0">
              <a:spcBef>
                <a:spcPts val="0"/>
              </a:spcBef>
              <a:buSzPct val="25000"/>
              <a:buNone/>
            </a:pPr>
            <a:endParaRPr sz="1800" b="1">
              <a:solidFill>
                <a:srgbClr val="D99593"/>
              </a:solidFill>
              <a:latin typeface="Sintony"/>
              <a:ea typeface="Sintony"/>
              <a:cs typeface="Sintony"/>
              <a:sym typeface="Sintony"/>
            </a:endParaRP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698" name="Shape 698"/>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4098" name="Picture 2">
            <a:extLst>
              <a:ext uri="{FF2B5EF4-FFF2-40B4-BE49-F238E27FC236}">
                <a16:creationId xmlns:a16="http://schemas.microsoft.com/office/drawing/2014/main" id="{BD67F493-3843-4D7F-B2DC-2F11BF31C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631" y="3093253"/>
            <a:ext cx="2616401" cy="17194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804946A-A0E1-4BBA-BFAE-32C4FF3CA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835" y="5880706"/>
            <a:ext cx="3062796" cy="20422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F0C8D5-91A7-4A84-8AF5-EE37FD682D51}"/>
              </a:ext>
            </a:extLst>
          </p:cNvPr>
          <p:cNvSpPr/>
          <p:nvPr/>
        </p:nvSpPr>
        <p:spPr>
          <a:xfrm>
            <a:off x="4245058" y="6061977"/>
            <a:ext cx="2300885" cy="1815882"/>
          </a:xfrm>
          <a:prstGeom prst="rect">
            <a:avLst/>
          </a:prstGeom>
        </p:spPr>
        <p:txBody>
          <a:bodyPr wrap="square">
            <a:spAutoFit/>
          </a:bodyPr>
          <a:lstStyle/>
          <a:p>
            <a:r>
              <a:rPr lang="fr-FR" b="1" dirty="0">
                <a:solidFill>
                  <a:srgbClr val="1C248E"/>
                </a:solidFill>
                <a:latin typeface="Calibri" panose="020F0502020204030204" pitchFamily="34" charset="0"/>
              </a:rPr>
              <a:t>MARGO WOMEN NETWORK</a:t>
            </a:r>
            <a:endParaRPr lang="fr-FR" dirty="0"/>
          </a:p>
          <a:p>
            <a:r>
              <a:rPr lang="fr-FR" dirty="0">
                <a:latin typeface="Calibri" panose="020F0502020204030204" pitchFamily="34" charset="0"/>
              </a:rPr>
              <a:t>Contribuer à faire évoluer les mentalités sur la place de la femme dans la société et inspirer les générations futures.</a:t>
            </a:r>
            <a:endParaRPr lang="fr-FR" dirty="0"/>
          </a:p>
          <a:p>
            <a:br>
              <a:rPr lang="fr-FR" dirty="0"/>
            </a:b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descr="O:\Finance\RSE\Logos\logo Margoconseil Feuille.jpg"/>
          <p:cNvPicPr preferRelativeResize="0"/>
          <p:nvPr/>
        </p:nvPicPr>
        <p:blipFill rotWithShape="1">
          <a:blip r:embed="rId3">
            <a:alphaModFix/>
          </a:blip>
          <a:srcRect/>
          <a:stretch/>
        </p:blipFill>
        <p:spPr>
          <a:xfrm rot="-5400000">
            <a:off x="7112700" y="10191618"/>
            <a:ext cx="516172" cy="181452"/>
          </a:xfrm>
          <a:prstGeom prst="rect">
            <a:avLst/>
          </a:prstGeom>
          <a:noFill/>
          <a:ln>
            <a:noFill/>
          </a:ln>
        </p:spPr>
      </p:pic>
      <p:sp>
        <p:nvSpPr>
          <p:cNvPr id="126" name="Shape 126"/>
          <p:cNvSpPr txBox="1"/>
          <p:nvPr/>
        </p:nvSpPr>
        <p:spPr>
          <a:xfrm rot="-5400000">
            <a:off x="4855317" y="7903041"/>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127" name="Shape 127"/>
          <p:cNvSpPr/>
          <p:nvPr/>
        </p:nvSpPr>
        <p:spPr>
          <a:xfrm>
            <a:off x="507747" y="322723"/>
            <a:ext cx="6005295" cy="1213320"/>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01 Préambule – </a:t>
            </a:r>
            <a:r>
              <a:rPr lang="fr-FR" sz="1800" b="1">
                <a:solidFill>
                  <a:srgbClr val="009999"/>
                </a:solidFill>
                <a:latin typeface="Sintony"/>
                <a:ea typeface="Sintony"/>
                <a:cs typeface="Sintony"/>
                <a:sym typeface="Sintony"/>
              </a:rPr>
              <a:t>Les dix principes du Pacte Mondial des Nations Unies</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128" name="Shape 128"/>
          <p:cNvSpPr/>
          <p:nvPr/>
        </p:nvSpPr>
        <p:spPr>
          <a:xfrm>
            <a:off x="3196054" y="6912425"/>
            <a:ext cx="3778250" cy="52322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br>
              <a:rPr lang="fr-FR" sz="1400">
                <a:solidFill>
                  <a:srgbClr val="000000"/>
                </a:solidFill>
                <a:latin typeface="Sintony"/>
                <a:ea typeface="Sintony"/>
                <a:cs typeface="Sintony"/>
                <a:sym typeface="Sintony"/>
              </a:rPr>
            </a:br>
            <a:endParaRPr lang="fr-FR" sz="1400">
              <a:solidFill>
                <a:srgbClr val="000000"/>
              </a:solidFill>
              <a:latin typeface="Sintony"/>
              <a:ea typeface="Sintony"/>
              <a:cs typeface="Sintony"/>
              <a:sym typeface="Sintony"/>
            </a:endParaRPr>
          </a:p>
        </p:txBody>
      </p:sp>
      <p:sp>
        <p:nvSpPr>
          <p:cNvPr id="129" name="Shape 129"/>
          <p:cNvSpPr/>
          <p:nvPr/>
        </p:nvSpPr>
        <p:spPr>
          <a:xfrm>
            <a:off x="0" y="-899"/>
            <a:ext cx="352560" cy="458999"/>
          </a:xfrm>
          <a:prstGeom prst="rect">
            <a:avLst/>
          </a:prstGeom>
          <a:solidFill>
            <a:srgbClr val="FFFFFF"/>
          </a:solidFill>
          <a:ln>
            <a:noFill/>
          </a:ln>
        </p:spPr>
        <p:txBody>
          <a:bodyPr wrap="square" lIns="158700" tIns="158700" rIns="158700" bIns="158700" anchor="ctr" anchorCtr="0">
            <a:noAutofit/>
          </a:bodyPr>
          <a:lstStyle/>
          <a:p>
            <a:pPr marL="0" marR="0" lvl="0" indent="-57150" algn="l" rtl="0">
              <a:lnSpc>
                <a:spcPct val="100000"/>
              </a:lnSpc>
              <a:spcBef>
                <a:spcPts val="0"/>
              </a:spcBef>
              <a:spcAft>
                <a:spcPts val="0"/>
              </a:spcAft>
              <a:buClr>
                <a:srgbClr val="333333"/>
              </a:buClr>
              <a:buSzPct val="100000"/>
              <a:buFont typeface="Arial"/>
              <a:buNone/>
            </a:pPr>
            <a:r>
              <a:rPr lang="fr-FR" sz="900" b="0" i="0" u="none" strike="noStrike" cap="none">
                <a:solidFill>
                  <a:srgbClr val="333333"/>
                </a:solidFill>
                <a:latin typeface="Arial"/>
                <a:ea typeface="Arial"/>
                <a:cs typeface="Arial"/>
                <a:sym typeface="Arial"/>
              </a:rPr>
              <a:t> </a:t>
            </a:r>
          </a:p>
        </p:txBody>
      </p:sp>
      <p:pic>
        <p:nvPicPr>
          <p:cNvPr id="130" name="Shape 130" descr="PDF"/>
          <p:cNvPicPr preferRelativeResize="0"/>
          <p:nvPr/>
        </p:nvPicPr>
        <p:blipFill rotWithShape="1">
          <a:blip r:embed="rId4">
            <a:alphaModFix/>
          </a:blip>
          <a:srcRect/>
          <a:stretch/>
        </p:blipFill>
        <p:spPr>
          <a:xfrm>
            <a:off x="2808288" y="-879475"/>
            <a:ext cx="133343" cy="133343"/>
          </a:xfrm>
          <a:prstGeom prst="rect">
            <a:avLst/>
          </a:prstGeom>
          <a:noFill/>
          <a:ln>
            <a:noFill/>
          </a:ln>
        </p:spPr>
      </p:pic>
      <p:sp>
        <p:nvSpPr>
          <p:cNvPr id="131" name="Shape 131"/>
          <p:cNvSpPr txBox="1"/>
          <p:nvPr/>
        </p:nvSpPr>
        <p:spPr>
          <a:xfrm>
            <a:off x="643458" y="1246777"/>
            <a:ext cx="5904655" cy="9325630"/>
          </a:xfrm>
          <a:prstGeom prst="rect">
            <a:avLst/>
          </a:prstGeom>
          <a:noFill/>
          <a:ln>
            <a:noFill/>
          </a:ln>
        </p:spPr>
        <p:txBody>
          <a:bodyPr wrap="square" lIns="91425" tIns="45700" rIns="91425" bIns="45700" anchor="t" anchorCtr="0">
            <a:noAutofit/>
          </a:bodyPr>
          <a:lstStyle/>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Le Pacte mondial invite les entreprises à adopter, soutenir et appliquer dans leur sphère d'influence un ensemble de valeurs fondamentales, dans les domaines des droits de l'homme, des normes de travail et de l'environnement, et de lutte contre la corruption.</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Ces dix principes sont inspirés de :</a:t>
            </a:r>
          </a:p>
          <a:p>
            <a:pPr marL="692978" marR="0" lvl="1" indent="-172278" algn="just" rtl="0">
              <a:spcBef>
                <a:spcPts val="0"/>
              </a:spcBef>
              <a:spcAft>
                <a:spcPts val="0"/>
              </a:spcAft>
              <a:buClr>
                <a:schemeClr val="dk1"/>
              </a:buClr>
              <a:buSzPct val="100000"/>
              <a:buFont typeface="Arial"/>
              <a:buChar char="•"/>
            </a:pPr>
            <a:r>
              <a:rPr lang="fr-FR" sz="1200" b="0" i="0" u="none" strike="noStrike" cap="none">
                <a:solidFill>
                  <a:schemeClr val="dk1"/>
                </a:solidFill>
                <a:latin typeface="Sintony"/>
                <a:ea typeface="Sintony"/>
                <a:cs typeface="Sintony"/>
                <a:sym typeface="Sintony"/>
              </a:rPr>
              <a:t>La Déclaration universelle des droits de l’homme</a:t>
            </a:r>
          </a:p>
          <a:p>
            <a:pPr marL="692978" marR="0" lvl="1" indent="-172278" algn="just" rtl="0">
              <a:spcBef>
                <a:spcPts val="0"/>
              </a:spcBef>
              <a:spcAft>
                <a:spcPts val="0"/>
              </a:spcAft>
              <a:buClr>
                <a:schemeClr val="dk1"/>
              </a:buClr>
              <a:buSzPct val="100000"/>
              <a:buFont typeface="Arial"/>
              <a:buChar char="•"/>
            </a:pPr>
            <a:r>
              <a:rPr lang="fr-FR" sz="1200" b="0" i="0" u="none" strike="noStrike" cap="none">
                <a:solidFill>
                  <a:schemeClr val="dk1"/>
                </a:solidFill>
                <a:latin typeface="Sintony"/>
                <a:ea typeface="Sintony"/>
                <a:cs typeface="Sintony"/>
                <a:sym typeface="Sintony"/>
              </a:rPr>
              <a:t>La Déclaration relative aux principes et droits fondamentaux au travail</a:t>
            </a:r>
          </a:p>
          <a:p>
            <a:pPr marL="692978" marR="0" lvl="1" indent="-172278" algn="just" rtl="0">
              <a:spcBef>
                <a:spcPts val="0"/>
              </a:spcBef>
              <a:spcAft>
                <a:spcPts val="0"/>
              </a:spcAft>
              <a:buClr>
                <a:schemeClr val="dk1"/>
              </a:buClr>
              <a:buSzPct val="100000"/>
              <a:buFont typeface="Arial"/>
              <a:buChar char="•"/>
            </a:pPr>
            <a:r>
              <a:rPr lang="fr-FR" sz="1200" b="0" i="0" u="none" strike="noStrike" cap="none">
                <a:solidFill>
                  <a:schemeClr val="dk1"/>
                </a:solidFill>
                <a:latin typeface="Sintony"/>
                <a:ea typeface="Sintony"/>
                <a:cs typeface="Sintony"/>
                <a:sym typeface="Sintony"/>
              </a:rPr>
              <a:t>Organisation internationale du travail</a:t>
            </a:r>
          </a:p>
          <a:p>
            <a:pPr marL="692978" marR="0" lvl="1" indent="-172278" algn="just" rtl="0">
              <a:spcBef>
                <a:spcPts val="0"/>
              </a:spcBef>
              <a:spcAft>
                <a:spcPts val="0"/>
              </a:spcAft>
              <a:buClr>
                <a:schemeClr val="dk1"/>
              </a:buClr>
              <a:buSzPct val="100000"/>
              <a:buFont typeface="Arial"/>
              <a:buChar char="•"/>
            </a:pPr>
            <a:r>
              <a:rPr lang="fr-FR" sz="1200" b="0" i="0" u="none" strike="noStrike" cap="none">
                <a:solidFill>
                  <a:schemeClr val="dk1"/>
                </a:solidFill>
                <a:latin typeface="Sintony"/>
                <a:ea typeface="Sintony"/>
                <a:cs typeface="Sintony"/>
                <a:sym typeface="Sintony"/>
              </a:rPr>
              <a:t>La Déclaration de Rio sur l’environnement et le développement</a:t>
            </a:r>
          </a:p>
          <a:p>
            <a:pPr marL="692978" marR="0" lvl="1" indent="-172278" algn="just" rtl="0">
              <a:spcBef>
                <a:spcPts val="0"/>
              </a:spcBef>
              <a:spcAft>
                <a:spcPts val="0"/>
              </a:spcAft>
              <a:buClr>
                <a:schemeClr val="dk1"/>
              </a:buClr>
              <a:buSzPct val="100000"/>
              <a:buFont typeface="Arial"/>
              <a:buChar char="•"/>
            </a:pPr>
            <a:r>
              <a:rPr lang="fr-FR" sz="1200" b="0" i="0" u="none" strike="noStrike" cap="none">
                <a:solidFill>
                  <a:schemeClr val="dk1"/>
                </a:solidFill>
                <a:latin typeface="Sintony"/>
                <a:ea typeface="Sintony"/>
                <a:cs typeface="Sintony"/>
                <a:sym typeface="Sintony"/>
              </a:rPr>
              <a:t>La Convention des Nations Unies contre la corruption</a:t>
            </a:r>
          </a:p>
          <a:p>
            <a:pPr marL="0" marR="0" lvl="0" indent="0" algn="just" rtl="0">
              <a:spcBef>
                <a:spcPts val="0"/>
              </a:spcBef>
              <a:spcAft>
                <a:spcPts val="0"/>
              </a:spcAft>
              <a:buSzPct val="25000"/>
              <a:buNone/>
            </a:pPr>
            <a:endParaRPr sz="1200" b="1">
              <a:solidFill>
                <a:schemeClr val="dk1"/>
              </a:solidFill>
              <a:latin typeface="Sintony"/>
              <a:ea typeface="Sintony"/>
              <a:cs typeface="Sintony"/>
              <a:sym typeface="Sintony"/>
            </a:endParaRPr>
          </a:p>
          <a:p>
            <a:pPr marL="692978" marR="0" lvl="1" indent="-172278" algn="just" rtl="0">
              <a:spcBef>
                <a:spcPts val="0"/>
              </a:spcBef>
              <a:spcAft>
                <a:spcPts val="0"/>
              </a:spcAft>
              <a:buClr>
                <a:schemeClr val="accent5"/>
              </a:buClr>
              <a:buSzPct val="100000"/>
              <a:buFont typeface="Noto Sans Symbols"/>
              <a:buChar char="✓"/>
            </a:pPr>
            <a:r>
              <a:rPr lang="fr-FR" sz="1200" b="1" i="0" u="none" strike="noStrike" cap="none">
                <a:solidFill>
                  <a:schemeClr val="accent5"/>
                </a:solidFill>
                <a:latin typeface="Sintony"/>
                <a:ea typeface="Sintony"/>
                <a:cs typeface="Sintony"/>
                <a:sym typeface="Sintony"/>
              </a:rPr>
              <a:t>Droits de l'homme</a:t>
            </a:r>
          </a:p>
          <a:p>
            <a:pPr marL="692978" marR="0" lvl="1" indent="-172278" algn="just" rtl="0">
              <a:spcBef>
                <a:spcPts val="0"/>
              </a:spcBef>
              <a:spcAft>
                <a:spcPts val="0"/>
              </a:spcAft>
              <a:buClr>
                <a:schemeClr val="dk1"/>
              </a:buClr>
              <a:buSzPct val="100000"/>
              <a:buFont typeface="Noto Sans Symbols"/>
              <a:buNone/>
            </a:pPr>
            <a:endParaRPr sz="1200" b="1" i="0" u="none" strike="noStrike" cap="none">
              <a:solidFill>
                <a:schemeClr val="accent5"/>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Les entreprises sont invitées à promouvoir et à respecter la protection du droit international relatif aux droits de l'homme dans leur sphère d'influence; et</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Veiller à ce que leurs propres compagnies ne se rendent pas complices de violations des droits de l'homme</a:t>
            </a:r>
          </a:p>
          <a:p>
            <a:pPr marL="171450" marR="0" lvl="0" indent="-171450" algn="just" rtl="0">
              <a:spcBef>
                <a:spcPts val="0"/>
              </a:spcBef>
              <a:spcAft>
                <a:spcPts val="0"/>
              </a:spcAft>
              <a:buClr>
                <a:schemeClr val="dk1"/>
              </a:buClr>
              <a:buSzPct val="100000"/>
              <a:buFont typeface="Noto Sans Symbols"/>
              <a:buNone/>
            </a:pPr>
            <a:endParaRPr sz="1200" b="1">
              <a:solidFill>
                <a:schemeClr val="accent5"/>
              </a:solidFill>
              <a:latin typeface="Sintony"/>
              <a:ea typeface="Sintony"/>
              <a:cs typeface="Sintony"/>
              <a:sym typeface="Sintony"/>
            </a:endParaRPr>
          </a:p>
          <a:p>
            <a:pPr marL="692978" marR="0" lvl="1" indent="-172278" algn="just" rtl="0">
              <a:spcBef>
                <a:spcPts val="0"/>
              </a:spcBef>
              <a:spcAft>
                <a:spcPts val="0"/>
              </a:spcAft>
              <a:buClr>
                <a:schemeClr val="accent5"/>
              </a:buClr>
              <a:buSzPct val="100000"/>
              <a:buFont typeface="Noto Sans Symbols"/>
              <a:buChar char="✓"/>
            </a:pPr>
            <a:r>
              <a:rPr lang="fr-FR" sz="1200" b="1" i="0" u="none" strike="noStrike" cap="none">
                <a:solidFill>
                  <a:schemeClr val="accent5"/>
                </a:solidFill>
                <a:latin typeface="Sintony"/>
                <a:ea typeface="Sintony"/>
                <a:cs typeface="Sintony"/>
                <a:sym typeface="Sintony"/>
              </a:rPr>
              <a:t>Normes du travail</a:t>
            </a:r>
          </a:p>
          <a:p>
            <a:pPr marL="692978" marR="0" lvl="1" indent="-172278" algn="just" rtl="0">
              <a:spcBef>
                <a:spcPts val="0"/>
              </a:spcBef>
              <a:spcAft>
                <a:spcPts val="0"/>
              </a:spcAft>
              <a:buClr>
                <a:schemeClr val="dk1"/>
              </a:buClr>
              <a:buSzPct val="100000"/>
              <a:buFont typeface="Noto Sans Symbols"/>
              <a:buNone/>
            </a:pPr>
            <a:endParaRPr sz="1200" b="1" i="0" u="none" strike="noStrike" cap="none">
              <a:solidFill>
                <a:schemeClr val="accent5"/>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Les entreprises sont invitées à respecter la liberté d'association et à reconnaître le droit de négociation collective;</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L'élimination de toutes les formes de travail forcé ou obligatoire;</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L'abolition effective du travail des enfants; et</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L'élimination de la discrimination en matière d'emploi et de profession.</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692978" marR="0" lvl="1" indent="-172278" algn="just" rtl="0">
              <a:spcBef>
                <a:spcPts val="0"/>
              </a:spcBef>
              <a:spcAft>
                <a:spcPts val="0"/>
              </a:spcAft>
              <a:buClr>
                <a:schemeClr val="accent5"/>
              </a:buClr>
              <a:buSzPct val="100000"/>
              <a:buFont typeface="Noto Sans Symbols"/>
              <a:buChar char="✓"/>
            </a:pPr>
            <a:r>
              <a:rPr lang="fr-FR" sz="1200" b="1" i="0" u="none" strike="noStrike" cap="none">
                <a:solidFill>
                  <a:schemeClr val="accent5"/>
                </a:solidFill>
                <a:latin typeface="Sintony"/>
                <a:ea typeface="Sintony"/>
                <a:cs typeface="Sintony"/>
                <a:sym typeface="Sintony"/>
              </a:rPr>
              <a:t>Environnement</a:t>
            </a:r>
          </a:p>
          <a:p>
            <a:pPr marL="692978" marR="0" lvl="1" indent="-172278" algn="just" rtl="0">
              <a:spcBef>
                <a:spcPts val="0"/>
              </a:spcBef>
              <a:spcAft>
                <a:spcPts val="0"/>
              </a:spcAft>
              <a:buClr>
                <a:schemeClr val="dk1"/>
              </a:buClr>
              <a:buSzPct val="100000"/>
              <a:buFont typeface="Noto Sans Symbols"/>
              <a:buNone/>
            </a:pPr>
            <a:endParaRPr sz="1200" b="0" i="0" u="none" strike="noStrike" cap="none">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Les entreprises sont invitées à appliquer l'approche de précaution face aux problèmes touchant l'environnement;</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A entreprendre des initiatives tendant à promouvoir une plus grande responsabilité en matière d'environnement; et</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A favoriser la mise au point et la diffusion de technologies respectueuses de l'environnement.</a:t>
            </a:r>
          </a:p>
          <a:p>
            <a:pPr marL="171450" marR="0" lvl="0" indent="-171450" algn="just" rtl="0">
              <a:spcBef>
                <a:spcPts val="0"/>
              </a:spcBef>
              <a:spcAft>
                <a:spcPts val="0"/>
              </a:spcAft>
              <a:buClr>
                <a:schemeClr val="dk1"/>
              </a:buClr>
              <a:buSzPct val="100000"/>
              <a:buFont typeface="Noto Sans Symbols"/>
              <a:buNone/>
            </a:pPr>
            <a:endParaRPr sz="1200">
              <a:solidFill>
                <a:schemeClr val="dk1"/>
              </a:solidFill>
              <a:latin typeface="Sintony"/>
              <a:ea typeface="Sintony"/>
              <a:cs typeface="Sintony"/>
              <a:sym typeface="Sintony"/>
            </a:endParaRPr>
          </a:p>
          <a:p>
            <a:pPr marL="692978" marR="0" lvl="1" indent="-172278" algn="just" rtl="0">
              <a:spcBef>
                <a:spcPts val="0"/>
              </a:spcBef>
              <a:spcAft>
                <a:spcPts val="0"/>
              </a:spcAft>
              <a:buClr>
                <a:schemeClr val="accent5"/>
              </a:buClr>
              <a:buSzPct val="100000"/>
              <a:buFont typeface="Noto Sans Symbols"/>
              <a:buChar char="✓"/>
            </a:pPr>
            <a:r>
              <a:rPr lang="fr-FR" sz="1200" b="1" i="0" u="none" strike="noStrike" cap="none">
                <a:solidFill>
                  <a:schemeClr val="accent5"/>
                </a:solidFill>
                <a:latin typeface="Sintony"/>
                <a:ea typeface="Sintony"/>
                <a:cs typeface="Sintony"/>
                <a:sym typeface="Sintony"/>
              </a:rPr>
              <a:t>Lutte contre la corruption</a:t>
            </a:r>
          </a:p>
          <a:p>
            <a:pPr marL="0" marR="0" lvl="0" indent="0" algn="just" rtl="0">
              <a:spcBef>
                <a:spcPts val="0"/>
              </a:spcBef>
              <a:spcAft>
                <a:spcPts val="0"/>
              </a:spcAft>
              <a:buSzPct val="25000"/>
              <a:buNone/>
            </a:pPr>
            <a:endParaRPr sz="1200">
              <a:solidFill>
                <a:schemeClr val="dk1"/>
              </a:solidFill>
              <a:latin typeface="Sintony"/>
              <a:ea typeface="Sintony"/>
              <a:cs typeface="Sintony"/>
              <a:sym typeface="Sintony"/>
            </a:endParaRPr>
          </a:p>
          <a:p>
            <a:pPr marL="0" marR="0" lvl="0" indent="0" algn="just" rtl="0">
              <a:spcBef>
                <a:spcPts val="0"/>
              </a:spcBef>
              <a:spcAft>
                <a:spcPts val="0"/>
              </a:spcAft>
              <a:buSzPct val="25000"/>
              <a:buNone/>
            </a:pPr>
            <a:r>
              <a:rPr lang="fr-FR" sz="1200">
                <a:solidFill>
                  <a:schemeClr val="dk1"/>
                </a:solidFill>
                <a:latin typeface="Sintony"/>
                <a:ea typeface="Sintony"/>
                <a:cs typeface="Sintony"/>
                <a:sym typeface="Sintony"/>
              </a:rPr>
              <a:t>Les entreprises sont invitées à agir contre la corruption sous toutes ses formes, y compris l'extorsion de fonds et les pots-de-vin.</a:t>
            </a:r>
          </a:p>
          <a:p>
            <a:pPr marL="0" marR="0" lvl="1" indent="0" algn="just" rtl="0">
              <a:spcBef>
                <a:spcPts val="0"/>
              </a:spcBef>
              <a:buSzPct val="25000"/>
              <a:buNone/>
            </a:pPr>
            <a:endParaRPr sz="1200" b="1" i="0" u="none" strike="noStrike" cap="none">
              <a:solidFill>
                <a:schemeClr val="accent5"/>
              </a:solidFill>
              <a:latin typeface="Sintony"/>
              <a:ea typeface="Sintony"/>
              <a:cs typeface="Sintony"/>
              <a:sym typeface="Sintony"/>
            </a:endParaRPr>
          </a:p>
          <a:p>
            <a:pPr marL="0" marR="0" lvl="0" indent="0" algn="just" rtl="0">
              <a:spcBef>
                <a:spcPts val="0"/>
              </a:spcBef>
              <a:buSzPct val="25000"/>
              <a:buNone/>
            </a:pPr>
            <a:endParaRPr sz="1200">
              <a:solidFill>
                <a:schemeClr val="dk1"/>
              </a:solidFill>
              <a:latin typeface="Sintony"/>
              <a:ea typeface="Sintony"/>
              <a:cs typeface="Sintony"/>
              <a:sym typeface="Sintony"/>
            </a:endParaRPr>
          </a:p>
        </p:txBody>
      </p:sp>
      <p:sp>
        <p:nvSpPr>
          <p:cNvPr id="132" name="Shape 132"/>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133" name="Shape 133"/>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descr="O:\Finance\RSE\Logos\logo Margoconseil Feuille.jpg"/>
          <p:cNvPicPr preferRelativeResize="0"/>
          <p:nvPr/>
        </p:nvPicPr>
        <p:blipFill rotWithShape="1">
          <a:blip r:embed="rId3">
            <a:alphaModFix/>
          </a:blip>
          <a:srcRect/>
          <a:stretch/>
        </p:blipFill>
        <p:spPr>
          <a:xfrm rot="-5400000">
            <a:off x="7112700" y="10191618"/>
            <a:ext cx="516172" cy="181452"/>
          </a:xfrm>
          <a:prstGeom prst="rect">
            <a:avLst/>
          </a:prstGeom>
          <a:noFill/>
          <a:ln>
            <a:noFill/>
          </a:ln>
        </p:spPr>
      </p:pic>
      <p:sp>
        <p:nvSpPr>
          <p:cNvPr id="140" name="Shape 140"/>
          <p:cNvSpPr txBox="1"/>
          <p:nvPr/>
        </p:nvSpPr>
        <p:spPr>
          <a:xfrm rot="-5400000">
            <a:off x="4855317" y="7903041"/>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sp>
        <p:nvSpPr>
          <p:cNvPr id="141" name="Shape 141"/>
          <p:cNvSpPr/>
          <p:nvPr/>
        </p:nvSpPr>
        <p:spPr>
          <a:xfrm>
            <a:off x="507746" y="3834532"/>
            <a:ext cx="6005295" cy="4482154"/>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i="1" dirty="0">
                <a:solidFill>
                  <a:schemeClr val="dk1"/>
                </a:solidFill>
                <a:latin typeface="Sintony"/>
                <a:ea typeface="Sintony"/>
                <a:cs typeface="Sintony"/>
                <a:sym typeface="Sintony"/>
              </a:rPr>
              <a:t>	« </a:t>
            </a:r>
            <a:r>
              <a:rPr lang="fr-FR" sz="1200" dirty="0">
                <a:solidFill>
                  <a:schemeClr val="dk1"/>
                </a:solidFill>
                <a:latin typeface="Sintony"/>
                <a:ea typeface="Sintony"/>
                <a:cs typeface="Sintony"/>
                <a:sym typeface="Sintony"/>
              </a:rPr>
              <a:t>Notre politique RSE fait partie intégrante de la politique des ressources humaines de </a:t>
            </a:r>
            <a:r>
              <a:rPr lang="fr-FR" sz="1200" b="1" dirty="0" err="1">
                <a:solidFill>
                  <a:schemeClr val="dk1"/>
                </a:solidFill>
                <a:latin typeface="Sintony"/>
                <a:ea typeface="Sintony"/>
                <a:cs typeface="Sintony"/>
                <a:sym typeface="Sintony"/>
              </a:rPr>
              <a:t>Margo</a:t>
            </a:r>
            <a:r>
              <a:rPr lang="fr-FR" sz="1200" dirty="0" err="1">
                <a:solidFill>
                  <a:schemeClr val="dk1"/>
                </a:solidFill>
                <a:latin typeface="Sintony"/>
                <a:ea typeface="Sintony"/>
                <a:cs typeface="Sintony"/>
                <a:sym typeface="Sintony"/>
              </a:rPr>
              <a:t>conseil</a:t>
            </a:r>
            <a:r>
              <a:rPr lang="fr-FR" sz="1200" dirty="0">
                <a:solidFill>
                  <a:schemeClr val="dk1"/>
                </a:solidFill>
                <a:latin typeface="Sintony"/>
                <a:ea typeface="Sintony"/>
                <a:cs typeface="Sintony"/>
                <a:sym typeface="Sintony"/>
              </a:rPr>
              <a:t>. </a:t>
            </a: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r>
              <a:rPr lang="fr-FR" sz="1200" dirty="0">
                <a:solidFill>
                  <a:srgbClr val="000000"/>
                </a:solidFill>
                <a:latin typeface="Sintony"/>
                <a:ea typeface="Sintony"/>
                <a:cs typeface="Sintony"/>
                <a:sym typeface="Sintony"/>
              </a:rPr>
              <a:t>Mon objectif est de nous inscrire dans une démarche de progression constante, c’est pourquoi, dans le respect des dix grands principes du Pacte Mondial des Nations Unies, nous nous employons à faire évoluer, à communiquer et à suivre ainsi les indicateurs les plus pertinents. </a:t>
            </a:r>
          </a:p>
          <a:p>
            <a:pPr marL="0" marR="0" lvl="0" indent="0" algn="just" rtl="0">
              <a:spcBef>
                <a:spcPts val="0"/>
              </a:spcBef>
              <a:buSzPct val="25000"/>
              <a:buNone/>
            </a:pPr>
            <a:endParaRPr sz="1200" dirty="0">
              <a:solidFill>
                <a:srgbClr val="000000"/>
              </a:solidFill>
              <a:latin typeface="Sintony"/>
              <a:ea typeface="Sintony"/>
              <a:cs typeface="Sintony"/>
              <a:sym typeface="Sintony"/>
            </a:endParaRPr>
          </a:p>
          <a:p>
            <a:pPr marL="0" marR="0" lvl="0" indent="0" algn="just" rtl="0">
              <a:spcBef>
                <a:spcPts val="0"/>
              </a:spcBef>
              <a:buSzPct val="25000"/>
              <a:buNone/>
            </a:pPr>
            <a:r>
              <a:rPr lang="fr-FR" sz="1200" dirty="0">
                <a:solidFill>
                  <a:srgbClr val="000000"/>
                </a:solidFill>
                <a:latin typeface="Sintony"/>
                <a:ea typeface="Sintony"/>
                <a:cs typeface="Sintony"/>
                <a:sym typeface="Sintony"/>
              </a:rPr>
              <a:t>Depuis 2012, nous nous sommes dotés d’une charte RSE, d’un guide d’achats responsables et avons mis en place des actions concrètes au sein de notre entreprise. </a:t>
            </a:r>
          </a:p>
          <a:p>
            <a:pPr marL="0" marR="0" lvl="0" indent="0" algn="just" rtl="0">
              <a:spcBef>
                <a:spcPts val="0"/>
              </a:spcBef>
              <a:buSzPct val="25000"/>
              <a:buNone/>
            </a:pPr>
            <a:endParaRPr sz="1200" dirty="0">
              <a:solidFill>
                <a:srgbClr val="000000"/>
              </a:solidFill>
              <a:latin typeface="Sintony"/>
              <a:ea typeface="Sintony"/>
              <a:cs typeface="Sintony"/>
              <a:sym typeface="Sintony"/>
            </a:endParaRPr>
          </a:p>
          <a:p>
            <a:pPr marL="0" marR="0" lvl="0" indent="0" algn="just" rtl="0">
              <a:spcBef>
                <a:spcPts val="0"/>
              </a:spcBef>
              <a:buSzPct val="25000"/>
              <a:buNone/>
            </a:pPr>
            <a:r>
              <a:rPr lang="fr-FR" sz="1200" dirty="0">
                <a:solidFill>
                  <a:srgbClr val="000000"/>
                </a:solidFill>
                <a:latin typeface="Sintony"/>
                <a:ea typeface="Sintony"/>
                <a:cs typeface="Sintony"/>
                <a:sym typeface="Sintony"/>
              </a:rPr>
              <a:t>Les dix principes sur lesquels nous nous engageons nous permettent de participer concrètement au développement d’une société responsable et engagée envers les Hommes et notre Planète – et de le faire savoir.</a:t>
            </a:r>
          </a:p>
          <a:p>
            <a:pPr algn="just">
              <a:buSzPct val="25000"/>
            </a:pPr>
            <a:r>
              <a:rPr lang="fr-FR" sz="1200" dirty="0">
                <a:solidFill>
                  <a:srgbClr val="000000"/>
                </a:solidFill>
                <a:latin typeface="Sintony"/>
                <a:ea typeface="Sintony"/>
                <a:cs typeface="Sintony"/>
                <a:sym typeface="Sintony"/>
              </a:rPr>
              <a:t>Il est important que tous nos collaborateurs, clients et fournisseurs partagent ce</a:t>
            </a:r>
            <a:r>
              <a:rPr lang="fr-FR" sz="1200" dirty="0">
                <a:latin typeface="Sintony"/>
                <a:sym typeface="Sintony"/>
              </a:rPr>
              <a:t>t engagement et prennent à cœur nos initiatives. </a:t>
            </a:r>
          </a:p>
          <a:p>
            <a:pPr algn="just">
              <a:buSzPct val="25000"/>
            </a:pPr>
            <a:br>
              <a:rPr lang="fr-FR" sz="1200" dirty="0">
                <a:latin typeface="Sintony"/>
              </a:rPr>
            </a:br>
            <a:r>
              <a:rPr lang="fr-FR" sz="1200" dirty="0">
                <a:latin typeface="Sintony"/>
              </a:rPr>
              <a:t>Notre Communication on </a:t>
            </a:r>
            <a:r>
              <a:rPr lang="fr-FR" sz="1200" dirty="0" err="1">
                <a:latin typeface="Sintony"/>
              </a:rPr>
              <a:t>progress</a:t>
            </a:r>
            <a:r>
              <a:rPr lang="fr-FR" sz="1200" dirty="0">
                <a:latin typeface="Sintony"/>
              </a:rPr>
              <a:t> est consultable en ligne sur le site Global Compact.»</a:t>
            </a:r>
          </a:p>
          <a:p>
            <a:endParaRPr lang="fr-FR" sz="1200" dirty="0">
              <a:solidFill>
                <a:srgbClr val="000000"/>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Sintony"/>
              <a:ea typeface="Sintony"/>
              <a:cs typeface="Sintony"/>
              <a:sym typeface="Sintony"/>
            </a:endParaRPr>
          </a:p>
          <a:p>
            <a:pPr marL="0" marR="0" lvl="0" indent="0" algn="just" rtl="0">
              <a:spcBef>
                <a:spcPts val="0"/>
              </a:spcBef>
              <a:buSzPct val="25000"/>
              <a:buNone/>
            </a:pPr>
            <a:endParaRPr sz="1200" dirty="0">
              <a:solidFill>
                <a:schemeClr val="dk1"/>
              </a:solidFill>
              <a:latin typeface="Calibri"/>
              <a:ea typeface="Calibri"/>
              <a:cs typeface="Calibri"/>
              <a:sym typeface="Calibri"/>
            </a:endParaRPr>
          </a:p>
        </p:txBody>
      </p:sp>
      <p:sp>
        <p:nvSpPr>
          <p:cNvPr id="142" name="Shape 142"/>
          <p:cNvSpPr/>
          <p:nvPr/>
        </p:nvSpPr>
        <p:spPr>
          <a:xfrm>
            <a:off x="3242337" y="1967710"/>
            <a:ext cx="4419117" cy="83099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200" dirty="0">
                <a:solidFill>
                  <a:srgbClr val="000000"/>
                </a:solidFill>
                <a:latin typeface="Sintony"/>
                <a:ea typeface="Sintony"/>
                <a:cs typeface="Sintony"/>
                <a:sym typeface="Sintony"/>
              </a:rPr>
              <a:t>Cécile Campagne</a:t>
            </a:r>
          </a:p>
          <a:p>
            <a:pPr marL="0" marR="0" lvl="0" indent="0" algn="l" rtl="0">
              <a:spcBef>
                <a:spcPts val="0"/>
              </a:spcBef>
              <a:buSzPct val="25000"/>
              <a:buNone/>
            </a:pPr>
            <a:r>
              <a:rPr lang="fr-FR" sz="1200" b="1" dirty="0">
                <a:solidFill>
                  <a:srgbClr val="000000"/>
                </a:solidFill>
                <a:latin typeface="Sintony"/>
                <a:ea typeface="Sintony"/>
                <a:cs typeface="Sintony"/>
                <a:sym typeface="Sintony"/>
              </a:rPr>
              <a:t>Directrice des Ressources Humaines</a:t>
            </a:r>
          </a:p>
          <a:p>
            <a:pPr marL="0" marR="0" lvl="0" indent="0" algn="l" rtl="0">
              <a:spcBef>
                <a:spcPts val="0"/>
              </a:spcBef>
              <a:buSzPct val="25000"/>
              <a:buNone/>
            </a:pPr>
            <a:r>
              <a:rPr lang="fr-FR" sz="1200" b="1" dirty="0">
                <a:solidFill>
                  <a:srgbClr val="000000"/>
                </a:solidFill>
                <a:latin typeface="Sintony"/>
                <a:ea typeface="Sintony"/>
                <a:cs typeface="Sintony"/>
                <a:sym typeface="Sintony"/>
              </a:rPr>
              <a:t>en charge de la Politique RSE</a:t>
            </a:r>
          </a:p>
          <a:p>
            <a:pPr marL="0" marR="0" lvl="0" indent="0" algn="l" rtl="0">
              <a:spcBef>
                <a:spcPts val="0"/>
              </a:spcBef>
              <a:buSzPct val="25000"/>
              <a:buNone/>
            </a:pPr>
            <a:r>
              <a:rPr lang="fr-FR" sz="1200" dirty="0">
                <a:solidFill>
                  <a:srgbClr val="000000"/>
                </a:solidFill>
                <a:latin typeface="Sintony"/>
                <a:ea typeface="Sintony"/>
                <a:cs typeface="Sintony"/>
                <a:sym typeface="Sintony"/>
              </a:rPr>
              <a:t>cecile.campagne@margo-group.com</a:t>
            </a:r>
          </a:p>
        </p:txBody>
      </p:sp>
      <p:pic>
        <p:nvPicPr>
          <p:cNvPr id="143" name="Shape 143"/>
          <p:cNvPicPr preferRelativeResize="0"/>
          <p:nvPr/>
        </p:nvPicPr>
        <p:blipFill rotWithShape="1">
          <a:blip r:embed="rId4">
            <a:alphaModFix/>
          </a:blip>
          <a:srcRect/>
          <a:stretch/>
        </p:blipFill>
        <p:spPr>
          <a:xfrm>
            <a:off x="1666177" y="1967710"/>
            <a:ext cx="1332061" cy="1332061"/>
          </a:xfrm>
          <a:prstGeom prst="rect">
            <a:avLst/>
          </a:prstGeom>
          <a:noFill/>
          <a:ln>
            <a:noFill/>
          </a:ln>
        </p:spPr>
      </p:pic>
      <p:sp>
        <p:nvSpPr>
          <p:cNvPr id="144" name="Shape 144"/>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145" name="Shape 145"/>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01 Préambule – </a:t>
            </a:r>
            <a:r>
              <a:rPr lang="fr-FR" sz="1800" b="1">
                <a:solidFill>
                  <a:srgbClr val="009999"/>
                </a:solidFill>
                <a:latin typeface="Sintony"/>
                <a:ea typeface="Sintony"/>
                <a:cs typeface="Sintony"/>
                <a:sym typeface="Sintony"/>
              </a:rPr>
              <a:t>Le mot de la DRH</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146" name="Shape 146"/>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descr="O:\Finance\RSE\Logos\logo Margoconseil Feuille.jpg"/>
          <p:cNvPicPr preferRelativeResize="0"/>
          <p:nvPr/>
        </p:nvPicPr>
        <p:blipFill rotWithShape="1">
          <a:blip r:embed="rId3">
            <a:alphaModFix/>
          </a:blip>
          <a:srcRect/>
          <a:stretch/>
        </p:blipFill>
        <p:spPr>
          <a:xfrm rot="-5400000">
            <a:off x="7131130" y="10185278"/>
            <a:ext cx="516172" cy="181452"/>
          </a:xfrm>
          <a:prstGeom prst="rect">
            <a:avLst/>
          </a:prstGeom>
          <a:noFill/>
          <a:ln>
            <a:noFill/>
          </a:ln>
        </p:spPr>
      </p:pic>
      <p:sp>
        <p:nvSpPr>
          <p:cNvPr id="153" name="Shape 153"/>
          <p:cNvSpPr txBox="1"/>
          <p:nvPr/>
        </p:nvSpPr>
        <p:spPr>
          <a:xfrm rot="-5400000">
            <a:off x="4864826" y="8056010"/>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chemeClr val="dk1"/>
                </a:solidFill>
                <a:latin typeface="Calibri"/>
                <a:ea typeface="Calibri"/>
                <a:cs typeface="Calibri"/>
                <a:sym typeface="Calibri"/>
              </a:rPr>
              <a:t>                          Pour le respect de l’environnement merci de ne pas imprimer ce document</a:t>
            </a:r>
          </a:p>
        </p:txBody>
      </p:sp>
      <p:graphicFrame>
        <p:nvGraphicFramePr>
          <p:cNvPr id="154" name="Shape 154"/>
          <p:cNvGraphicFramePr/>
          <p:nvPr/>
        </p:nvGraphicFramePr>
        <p:xfrm>
          <a:off x="608090" y="2382540"/>
          <a:ext cx="5937000" cy="7066350"/>
        </p:xfrm>
        <a:graphic>
          <a:graphicData uri="http://schemas.openxmlformats.org/drawingml/2006/table">
            <a:tbl>
              <a:tblPr firstRow="1" bandRow="1">
                <a:noFill/>
                <a:tableStyleId>{5C33F8BC-DCF9-41AC-9675-5D8F5DAB9E0B}</a:tableStyleId>
              </a:tblPr>
              <a:tblGrid>
                <a:gridCol w="2968500">
                  <a:extLst>
                    <a:ext uri="{9D8B030D-6E8A-4147-A177-3AD203B41FA5}">
                      <a16:colId xmlns:a16="http://schemas.microsoft.com/office/drawing/2014/main" val="20000"/>
                    </a:ext>
                  </a:extLst>
                </a:gridCol>
                <a:gridCol w="2968500">
                  <a:extLst>
                    <a:ext uri="{9D8B030D-6E8A-4147-A177-3AD203B41FA5}">
                      <a16:colId xmlns:a16="http://schemas.microsoft.com/office/drawing/2014/main" val="20001"/>
                    </a:ext>
                  </a:extLst>
                </a:gridCol>
              </a:tblGrid>
              <a:tr h="372675">
                <a:tc gridSpan="2">
                  <a:txBody>
                    <a:bodyPr/>
                    <a:lstStyle/>
                    <a:p>
                      <a:pPr marL="0" marR="0" lvl="0" indent="-76200" algn="ctr" rtl="0">
                        <a:lnSpc>
                          <a:spcPct val="100000"/>
                        </a:lnSpc>
                        <a:spcBef>
                          <a:spcPts val="0"/>
                        </a:spcBef>
                        <a:spcAft>
                          <a:spcPts val="0"/>
                        </a:spcAft>
                        <a:buClr>
                          <a:schemeClr val="dk1"/>
                        </a:buClr>
                        <a:buSzPct val="100000"/>
                        <a:buFont typeface="Sintony"/>
                        <a:buNone/>
                      </a:pPr>
                      <a:r>
                        <a:rPr lang="fr-FR" sz="1200" b="1" u="none" strike="noStrike" cap="none">
                          <a:latin typeface="Sintony"/>
                          <a:ea typeface="Sintony"/>
                          <a:cs typeface="Sintony"/>
                          <a:sym typeface="Sintony"/>
                        </a:rPr>
                        <a:t>Nos principales actions depuis 2012</a:t>
                      </a:r>
                    </a:p>
                  </a:txBody>
                  <a:tcPr marL="91450" marR="91450" marT="45725" marB="45725" anchor="ctr"/>
                </a:tc>
                <a:tc hMerge="1">
                  <a:txBody>
                    <a:bodyPr/>
                    <a:lstStyle/>
                    <a:p>
                      <a:endParaRPr lang="fr-FR"/>
                    </a:p>
                  </a:txBody>
                  <a:tcPr/>
                </a:tc>
                <a:extLst>
                  <a:ext uri="{0D108BD9-81ED-4DB2-BD59-A6C34878D82A}">
                    <a16:rowId xmlns:a16="http://schemas.microsoft.com/office/drawing/2014/main" val="10000"/>
                  </a:ext>
                </a:extLst>
              </a:tr>
              <a:tr h="6693675">
                <a:tc>
                  <a:txBody>
                    <a:bodyPr/>
                    <a:lstStyle/>
                    <a:p>
                      <a:pPr marL="0" marR="0" lvl="0" indent="0" algn="l" rtl="0">
                        <a:spcBef>
                          <a:spcPts val="0"/>
                        </a:spcBef>
                        <a:buSzPct val="25000"/>
                        <a:buNone/>
                      </a:pPr>
                      <a:endParaRPr sz="1200" b="1" u="none" strike="noStrike" cap="none">
                        <a:latin typeface="Sintony"/>
                        <a:ea typeface="Sintony"/>
                        <a:cs typeface="Sintony"/>
                        <a:sym typeface="Sintony"/>
                      </a:endParaRPr>
                    </a:p>
                    <a:p>
                      <a:pPr marL="0" marR="0" lvl="0" indent="0" algn="l" rtl="0">
                        <a:spcBef>
                          <a:spcPts val="0"/>
                        </a:spcBef>
                        <a:buSzPct val="25000"/>
                        <a:buNone/>
                      </a:pPr>
                      <a:r>
                        <a:rPr lang="fr-FR" sz="1200" b="1" u="none" strike="noStrike" cap="none">
                          <a:latin typeface="Sintony"/>
                          <a:ea typeface="Sintony"/>
                          <a:cs typeface="Sintony"/>
                          <a:sym typeface="Sintony"/>
                        </a:rPr>
                        <a:t>Responsabilité sociale</a:t>
                      </a:r>
                    </a:p>
                    <a:p>
                      <a:pPr marL="171450" marR="0" lvl="0" indent="-171450" algn="l" rtl="0">
                        <a:spcBef>
                          <a:spcPts val="0"/>
                        </a:spcBef>
                        <a:buClr>
                          <a:schemeClr val="dk1"/>
                        </a:buClr>
                        <a:buSzPct val="100000"/>
                        <a:buFont typeface="Noto Sans Symbols"/>
                        <a:buNone/>
                      </a:pPr>
                      <a:endParaRPr sz="1200" b="1"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Création d’un parcours d’intégration</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Mise en place d’une politique de gestion de carrière formalisée</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Création du pôle Knowledge Management</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Mise en place d’une politique de non-discrimination</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u="none" strike="noStrike" cap="none">
                          <a:latin typeface="Sintony"/>
                          <a:ea typeface="Sintony"/>
                          <a:cs typeface="Sintony"/>
                          <a:sym typeface="Sintony"/>
                        </a:rPr>
                        <a:t>Partenariat avec des ESAT</a:t>
                      </a:r>
                    </a:p>
                    <a:p>
                      <a:pPr marL="285750" marR="0" lvl="0" indent="-285750" algn="l" rtl="0">
                        <a:spcBef>
                          <a:spcPts val="0"/>
                        </a:spcBef>
                        <a:buClr>
                          <a:schemeClr val="dk1"/>
                        </a:buClr>
                        <a:buSzPct val="100000"/>
                        <a:buFont typeface="Noto Sans Symbols"/>
                        <a:buNone/>
                      </a:pPr>
                      <a:endParaRPr sz="1200"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u="none" strike="noStrike" cap="none">
                          <a:latin typeface="Sintony"/>
                          <a:ea typeface="Sintony"/>
                          <a:cs typeface="Sintony"/>
                          <a:sym typeface="Sintony"/>
                        </a:rPr>
                        <a:t>Diffusion d’une newsletter</a:t>
                      </a:r>
                    </a:p>
                    <a:p>
                      <a:pPr marL="285750" marR="0" lvl="0" indent="-285750" algn="l" rtl="0">
                        <a:spcBef>
                          <a:spcPts val="0"/>
                        </a:spcBef>
                        <a:buClr>
                          <a:schemeClr val="dk1"/>
                        </a:buClr>
                        <a:buSzPct val="100000"/>
                        <a:buFont typeface="Noto Sans Symbols"/>
                        <a:buNone/>
                      </a:pPr>
                      <a:endParaRPr sz="1200"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u="none" strike="noStrike" cap="none">
                          <a:latin typeface="Sintony"/>
                          <a:ea typeface="Sintony"/>
                          <a:cs typeface="Sintony"/>
                          <a:sym typeface="Sintony"/>
                        </a:rPr>
                        <a:t>Actions en faveur de l’équilibre vie privée-vie professionnelle</a:t>
                      </a:r>
                    </a:p>
                    <a:p>
                      <a:pPr marL="285750" marR="0" lvl="0" indent="-285750" algn="l" rtl="0">
                        <a:spcBef>
                          <a:spcPts val="0"/>
                        </a:spcBef>
                        <a:buClr>
                          <a:schemeClr val="dk1"/>
                        </a:buClr>
                        <a:buSzPct val="100000"/>
                        <a:buFont typeface="Noto Sans Symbols"/>
                        <a:buNone/>
                      </a:pPr>
                      <a:endParaRPr sz="1200"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u="none" strike="noStrike" cap="none">
                          <a:latin typeface="Sintony"/>
                          <a:ea typeface="Sintony"/>
                          <a:cs typeface="Sintony"/>
                          <a:sym typeface="Sintony"/>
                        </a:rPr>
                        <a:t>Accord sur la participation aux bénéfices</a:t>
                      </a:r>
                    </a:p>
                    <a:p>
                      <a:pPr marL="285750" marR="0" lvl="0" indent="-285750" algn="l" rtl="0">
                        <a:spcBef>
                          <a:spcPts val="0"/>
                        </a:spcBef>
                        <a:buClr>
                          <a:schemeClr val="dk1"/>
                        </a:buClr>
                        <a:buSzPct val="100000"/>
                        <a:buFont typeface="Noto Sans Symbols"/>
                        <a:buNone/>
                      </a:pPr>
                      <a:endParaRPr sz="1200"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u="none" strike="noStrike" cap="none">
                          <a:latin typeface="Sintony"/>
                          <a:ea typeface="Sintony"/>
                          <a:cs typeface="Sintony"/>
                          <a:sym typeface="Sintony"/>
                        </a:rPr>
                        <a:t>Formalisation de notre politique ressources humaines</a:t>
                      </a:r>
                    </a:p>
                    <a:p>
                      <a:pPr marL="0" marR="0" lvl="0" indent="0" algn="l" rtl="0">
                        <a:spcBef>
                          <a:spcPts val="0"/>
                        </a:spcBef>
                        <a:buSzPct val="25000"/>
                        <a:buNone/>
                      </a:pPr>
                      <a:endParaRPr sz="1200" u="none" strike="noStrike" cap="none">
                        <a:latin typeface="Sintony"/>
                        <a:ea typeface="Sintony"/>
                        <a:cs typeface="Sintony"/>
                        <a:sym typeface="Sintony"/>
                      </a:endParaRPr>
                    </a:p>
                    <a:p>
                      <a:pPr marL="0" marR="0" lvl="0" indent="0" algn="l" rtl="0">
                        <a:spcBef>
                          <a:spcPts val="0"/>
                        </a:spcBef>
                        <a:buSzPct val="25000"/>
                        <a:buNone/>
                      </a:pPr>
                      <a:r>
                        <a:rPr lang="fr-FR" sz="1200" b="1" u="none" strike="noStrike" cap="none">
                          <a:latin typeface="Sintony"/>
                          <a:ea typeface="Sintony"/>
                          <a:cs typeface="Sintony"/>
                          <a:sym typeface="Sintony"/>
                        </a:rPr>
                        <a:t>Environnement </a:t>
                      </a:r>
                    </a:p>
                    <a:p>
                      <a:pPr marL="0" marR="0" lvl="0" indent="0" algn="l" rtl="0">
                        <a:spcBef>
                          <a:spcPts val="0"/>
                        </a:spcBef>
                        <a:buSzPct val="25000"/>
                        <a:buNone/>
                      </a:pPr>
                      <a:endParaRPr sz="1200"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Création de notre politique d’entreprise  sur : l</a:t>
                      </a:r>
                      <a:r>
                        <a:rPr lang="fr-FR" sz="1200" u="none" strike="noStrike" cap="none">
                          <a:latin typeface="Sintony"/>
                          <a:ea typeface="Sintony"/>
                          <a:cs typeface="Sintony"/>
                          <a:sym typeface="Sintony"/>
                        </a:rPr>
                        <a:t>e recyclage, l</a:t>
                      </a:r>
                      <a:r>
                        <a:rPr lang="fr-FR" sz="1200" u="none" strike="noStrike" cap="none">
                          <a:solidFill>
                            <a:schemeClr val="dk1"/>
                          </a:solidFill>
                          <a:latin typeface="Sintony"/>
                          <a:ea typeface="Sintony"/>
                          <a:cs typeface="Sintony"/>
                          <a:sym typeface="Sintony"/>
                        </a:rPr>
                        <a:t>a dématérialisation et l’économie d’énergie</a:t>
                      </a:r>
                    </a:p>
                    <a:p>
                      <a:pPr marL="285750" marR="0" lvl="0" indent="-285750" algn="l" rtl="0">
                        <a:spcBef>
                          <a:spcPts val="0"/>
                        </a:spcBef>
                        <a:buClr>
                          <a:schemeClr val="dk1"/>
                        </a:buClr>
                        <a:buSzPct val="100000"/>
                        <a:buFont typeface="Noto Sans Symbols"/>
                        <a:buNone/>
                      </a:pPr>
                      <a:endParaRPr sz="120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Calibri"/>
                        <a:buNone/>
                      </a:pPr>
                      <a:endParaRPr sz="1200" u="none" strike="noStrike" cap="none">
                        <a:solidFill>
                          <a:srgbClr val="494429"/>
                        </a:solidFill>
                        <a:latin typeface="Sintony"/>
                        <a:ea typeface="Sintony"/>
                        <a:cs typeface="Sintony"/>
                        <a:sym typeface="Sintony"/>
                      </a:endParaRPr>
                    </a:p>
                  </a:txBody>
                  <a:tcPr marL="91450" marR="91450" marT="45725" marB="45725"/>
                </a:tc>
                <a:tc>
                  <a:txBody>
                    <a:bodyPr/>
                    <a:lstStyle/>
                    <a:p>
                      <a:pPr marL="0" marR="0" lvl="0" indent="0" algn="l" rtl="0">
                        <a:spcBef>
                          <a:spcPts val="0"/>
                        </a:spcBef>
                        <a:spcAft>
                          <a:spcPts val="0"/>
                        </a:spcAft>
                        <a:buSzPct val="25000"/>
                        <a:buNone/>
                      </a:pPr>
                      <a:endParaRPr sz="1200" b="1" u="none" strike="noStrike" cap="none">
                        <a:latin typeface="Sintony"/>
                        <a:ea typeface="Sintony"/>
                        <a:cs typeface="Sintony"/>
                        <a:sym typeface="Sintony"/>
                      </a:endParaRPr>
                    </a:p>
                    <a:p>
                      <a:pPr marL="285750" marR="0" lvl="0" indent="-285750" algn="l" rtl="0">
                        <a:lnSpc>
                          <a:spcPct val="100000"/>
                        </a:lnSpc>
                        <a:spcBef>
                          <a:spcPts val="0"/>
                        </a:spcBef>
                        <a:spcAft>
                          <a:spcPts val="0"/>
                        </a:spcAft>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Dématérialisation de nos factures</a:t>
                      </a:r>
                    </a:p>
                    <a:p>
                      <a:pPr marL="285750" marR="0" lvl="0" indent="-285750" algn="l" rtl="0">
                        <a:lnSpc>
                          <a:spcPct val="100000"/>
                        </a:lnSpc>
                        <a:spcBef>
                          <a:spcPts val="0"/>
                        </a:spcBef>
                        <a:spcAft>
                          <a:spcPts val="0"/>
                        </a:spcAft>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lnSpc>
                          <a:spcPct val="100000"/>
                        </a:lnSpc>
                        <a:spcBef>
                          <a:spcPts val="0"/>
                        </a:spcBef>
                        <a:spcAft>
                          <a:spcPts val="0"/>
                        </a:spcAft>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Le recyclage des équipements informatiques</a:t>
                      </a:r>
                    </a:p>
                    <a:p>
                      <a:pPr marL="285750" marR="0" lvl="0" indent="-285750" algn="l" rtl="0">
                        <a:lnSpc>
                          <a:spcPct val="100000"/>
                        </a:lnSpc>
                        <a:spcBef>
                          <a:spcPts val="0"/>
                        </a:spcBef>
                        <a:spcAft>
                          <a:spcPts val="0"/>
                        </a:spcAft>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La maîtrise de notre consommation énergétique à travers notamment l’usage de la lettre verte</a:t>
                      </a:r>
                    </a:p>
                    <a:p>
                      <a:pPr marL="285750" marR="0" lvl="0" indent="-285750" algn="l" rtl="0">
                        <a:spcBef>
                          <a:spcPts val="0"/>
                        </a:spcBef>
                        <a:buClr>
                          <a:schemeClr val="dk1"/>
                        </a:buClr>
                        <a:buSzPct val="100000"/>
                        <a:buFont typeface="Calibri"/>
                        <a:buNone/>
                      </a:pPr>
                      <a:endParaRPr sz="1200" u="none" strike="noStrike" cap="none">
                        <a:latin typeface="Sintony"/>
                        <a:ea typeface="Sintony"/>
                        <a:cs typeface="Sintony"/>
                        <a:sym typeface="Sintony"/>
                      </a:endParaRPr>
                    </a:p>
                    <a:p>
                      <a:pPr marL="0" marR="0" lvl="0" indent="0" algn="l" rtl="0">
                        <a:spcBef>
                          <a:spcPts val="0"/>
                        </a:spcBef>
                        <a:buSzPct val="25000"/>
                        <a:buNone/>
                      </a:pPr>
                      <a:r>
                        <a:rPr lang="fr-FR" sz="1200" b="1" u="none" strike="noStrike" cap="none">
                          <a:latin typeface="Sintony"/>
                          <a:ea typeface="Sintony"/>
                          <a:cs typeface="Sintony"/>
                          <a:sym typeface="Sintony"/>
                        </a:rPr>
                        <a:t>Achats responsables</a:t>
                      </a:r>
                    </a:p>
                    <a:p>
                      <a:pPr marL="0" marR="0" lvl="0" indent="0" algn="l" rtl="0">
                        <a:spcBef>
                          <a:spcPts val="0"/>
                        </a:spcBef>
                        <a:buSzPct val="25000"/>
                        <a:buNone/>
                      </a:pPr>
                      <a:endParaRPr sz="1200"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Politique d’achat responsable</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Cartographie de nos fournisseurs</a:t>
                      </a:r>
                    </a:p>
                    <a:p>
                      <a:pPr marL="285750" marR="0" lvl="0" indent="-285750" algn="l" rtl="0">
                        <a:spcBef>
                          <a:spcPts val="0"/>
                        </a:spcBef>
                        <a:spcAft>
                          <a:spcPts val="0"/>
                        </a:spcAft>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lnSpc>
                          <a:spcPct val="100000"/>
                        </a:lnSpc>
                        <a:spcBef>
                          <a:spcPts val="0"/>
                        </a:spcBef>
                        <a:spcAft>
                          <a:spcPts val="0"/>
                        </a:spcAft>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Association de nos fournisseurs de manière contractuelle à notre politique d’achat</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0" marR="0" lvl="0" indent="0" algn="l" rtl="0">
                        <a:spcBef>
                          <a:spcPts val="0"/>
                        </a:spcBef>
                        <a:buSzPct val="25000"/>
                        <a:buNone/>
                      </a:pPr>
                      <a:endParaRPr sz="1200" u="none" strike="noStrike" cap="none">
                        <a:latin typeface="Sintony"/>
                        <a:ea typeface="Sintony"/>
                        <a:cs typeface="Sintony"/>
                        <a:sym typeface="Sintony"/>
                      </a:endParaRPr>
                    </a:p>
                    <a:p>
                      <a:pPr marL="0" marR="0" lvl="0" indent="0" algn="l" rtl="0">
                        <a:spcBef>
                          <a:spcPts val="0"/>
                        </a:spcBef>
                        <a:buSzPct val="25000"/>
                        <a:buNone/>
                      </a:pPr>
                      <a:r>
                        <a:rPr lang="fr-FR" sz="1200" b="1" u="none" strike="noStrike" cap="none">
                          <a:latin typeface="Sintony"/>
                          <a:ea typeface="Sintony"/>
                          <a:cs typeface="Sintony"/>
                          <a:sym typeface="Sintony"/>
                        </a:rPr>
                        <a:t>Ethique  et communication</a:t>
                      </a:r>
                    </a:p>
                    <a:p>
                      <a:pPr marL="0" marR="0" lvl="0" indent="0" algn="l" rtl="0">
                        <a:spcBef>
                          <a:spcPts val="0"/>
                        </a:spcBef>
                        <a:buSzPct val="25000"/>
                        <a:buNone/>
                      </a:pPr>
                      <a:endParaRPr sz="1200" u="none" strike="noStrike" cap="none">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Diffusion de notre code de conduite</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Ordre de mission</a:t>
                      </a:r>
                    </a:p>
                    <a:p>
                      <a:pPr marL="285750" marR="0" lvl="0" indent="-285750" algn="l" rtl="0">
                        <a:spcBef>
                          <a:spcPts val="0"/>
                        </a:spcBef>
                        <a:buClr>
                          <a:schemeClr val="dk1"/>
                        </a:buClr>
                        <a:buSzPct val="100000"/>
                        <a:buFont typeface="Noto Sans Symbols"/>
                        <a:buNone/>
                      </a:pPr>
                      <a:endParaRPr sz="1200" b="0" u="none" strike="noStrike" cap="none">
                        <a:solidFill>
                          <a:schemeClr val="dk1"/>
                        </a:solidFill>
                        <a:latin typeface="Sintony"/>
                        <a:ea typeface="Sintony"/>
                        <a:cs typeface="Sintony"/>
                        <a:sym typeface="Sintony"/>
                      </a:endParaRPr>
                    </a:p>
                    <a:p>
                      <a:pPr marL="285750" marR="0" lvl="0" indent="-285750" algn="l" rtl="0">
                        <a:spcBef>
                          <a:spcPts val="0"/>
                        </a:spcBef>
                        <a:buClr>
                          <a:schemeClr val="dk1"/>
                        </a:buClr>
                        <a:buSzPct val="100000"/>
                        <a:buFont typeface="Noto Sans Symbols"/>
                        <a:buChar char="▪"/>
                      </a:pPr>
                      <a:r>
                        <a:rPr lang="fr-FR" sz="1200" b="0" u="none" strike="noStrike" cap="none">
                          <a:solidFill>
                            <a:schemeClr val="dk1"/>
                          </a:solidFill>
                          <a:latin typeface="Sintony"/>
                          <a:ea typeface="Sintony"/>
                          <a:cs typeface="Sintony"/>
                          <a:sym typeface="Sintony"/>
                        </a:rPr>
                        <a:t>Diffusion des règles de confidentialités </a:t>
                      </a:r>
                    </a:p>
                    <a:p>
                      <a:pPr marL="285750" marR="0" lvl="0" indent="-285750" algn="l" rtl="0">
                        <a:spcBef>
                          <a:spcPts val="0"/>
                        </a:spcBef>
                        <a:buClr>
                          <a:schemeClr val="dk1"/>
                        </a:buClr>
                        <a:buSzPct val="100000"/>
                        <a:buFont typeface="Noto Sans Symbols"/>
                        <a:buNone/>
                      </a:pPr>
                      <a:endParaRPr sz="1200" b="1" u="none" strike="noStrike" cap="none">
                        <a:solidFill>
                          <a:schemeClr val="dk1"/>
                        </a:solidFill>
                        <a:latin typeface="Sintony"/>
                        <a:ea typeface="Sintony"/>
                        <a:cs typeface="Sintony"/>
                        <a:sym typeface="Sintony"/>
                      </a:endParaRPr>
                    </a:p>
                    <a:p>
                      <a:pPr marL="0" marR="0" lvl="0" indent="0" algn="l" rtl="0">
                        <a:spcBef>
                          <a:spcPts val="0"/>
                        </a:spcBef>
                        <a:buSzPct val="25000"/>
                        <a:buNone/>
                      </a:pPr>
                      <a:endParaRPr sz="2400" b="1" u="sng" strike="noStrike" cap="none">
                        <a:solidFill>
                          <a:srgbClr val="C2D59B"/>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155" name="Shape 155"/>
          <p:cNvSpPr/>
          <p:nvPr/>
        </p:nvSpPr>
        <p:spPr>
          <a:xfrm>
            <a:off x="608090" y="1315041"/>
            <a:ext cx="5937020" cy="762152"/>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a:solidFill>
                  <a:schemeClr val="lt1"/>
                </a:solidFill>
                <a:latin typeface="Sintony"/>
                <a:ea typeface="Sintony"/>
                <a:cs typeface="Sintony"/>
                <a:sym typeface="Sintony"/>
              </a:rPr>
              <a:t>Nous avons adhéré pour la première fois au Pacte Mondial des Nations Unies en 2012 et depuis nous multiplions les actions en faveur de notre politique de RSE.</a:t>
            </a:r>
          </a:p>
        </p:txBody>
      </p:sp>
      <p:sp>
        <p:nvSpPr>
          <p:cNvPr id="156" name="Shape 156"/>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157" name="Shape 157"/>
          <p:cNvSpPr/>
          <p:nvPr/>
        </p:nvSpPr>
        <p:spPr>
          <a:xfrm>
            <a:off x="507747" y="322723"/>
            <a:ext cx="6005295" cy="597767"/>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600" b="1">
                <a:solidFill>
                  <a:srgbClr val="33CCCC"/>
                </a:solidFill>
                <a:latin typeface="Sintony"/>
                <a:ea typeface="Sintony"/>
                <a:cs typeface="Sintony"/>
                <a:sym typeface="Sintony"/>
              </a:rPr>
              <a:t>01 Préambule – </a:t>
            </a:r>
            <a:r>
              <a:rPr lang="fr-FR" sz="1600" b="1">
                <a:solidFill>
                  <a:srgbClr val="009999"/>
                </a:solidFill>
                <a:latin typeface="Sintony"/>
                <a:ea typeface="Sintony"/>
                <a:cs typeface="Sintony"/>
                <a:sym typeface="Sintony"/>
              </a:rPr>
              <a:t>Les dix principes du Pacte mondial des Nations Unies </a:t>
            </a:r>
          </a:p>
        </p:txBody>
      </p:sp>
      <p:sp>
        <p:nvSpPr>
          <p:cNvPr id="158" name="Shape 158"/>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p:nvPr/>
        </p:nvSpPr>
        <p:spPr>
          <a:xfrm rot="-5400000">
            <a:off x="2997597" y="6129734"/>
            <a:ext cx="3402484" cy="5724848"/>
          </a:xfrm>
          <a:prstGeom prst="rtTriangle">
            <a:avLst/>
          </a:prstGeom>
          <a:solidFill>
            <a:schemeClr val="lt1"/>
          </a:solidFill>
          <a:ln>
            <a:noFill/>
          </a:ln>
        </p:spPr>
        <p:txBody>
          <a:bodyPr wrap="square" lIns="91425" tIns="45700" rIns="91425" bIns="45700" anchor="ctr" anchorCtr="0">
            <a:noAutofit/>
          </a:bodyPr>
          <a:lstStyle/>
          <a:p>
            <a:pPr marL="0" marR="0" lvl="0" indent="0" algn="ctr" rtl="0">
              <a:spcBef>
                <a:spcPts val="0"/>
              </a:spcBef>
              <a:buSzPct val="25000"/>
              <a:buNone/>
            </a:pPr>
            <a:endParaRPr sz="2100">
              <a:solidFill>
                <a:schemeClr val="lt1"/>
              </a:solidFill>
              <a:latin typeface="Calibri"/>
              <a:ea typeface="Calibri"/>
              <a:cs typeface="Calibri"/>
              <a:sym typeface="Calibri"/>
            </a:endParaRPr>
          </a:p>
        </p:txBody>
      </p:sp>
      <p:sp>
        <p:nvSpPr>
          <p:cNvPr id="165" name="Shape 165"/>
          <p:cNvSpPr txBox="1"/>
          <p:nvPr/>
        </p:nvSpPr>
        <p:spPr>
          <a:xfrm>
            <a:off x="144227" y="6693149"/>
            <a:ext cx="7272808" cy="597767"/>
          </a:xfrm>
          <a:prstGeom prst="rect">
            <a:avLst/>
          </a:prstGeom>
          <a:noFill/>
          <a:ln>
            <a:noFill/>
          </a:ln>
        </p:spPr>
        <p:txBody>
          <a:bodyPr wrap="square" lIns="104300" tIns="52150" rIns="104300" bIns="52150" anchor="t" anchorCtr="0">
            <a:noAutofit/>
          </a:bodyPr>
          <a:lstStyle/>
          <a:p>
            <a:pPr marL="0" marR="0" lvl="0" indent="0" algn="ctr" rtl="0">
              <a:spcBef>
                <a:spcPts val="0"/>
              </a:spcBef>
              <a:buSzPct val="25000"/>
              <a:buNone/>
            </a:pPr>
            <a:r>
              <a:rPr lang="fr-FR" sz="3200">
                <a:solidFill>
                  <a:srgbClr val="000000"/>
                </a:solidFill>
                <a:latin typeface="Sintony"/>
                <a:ea typeface="Sintony"/>
                <a:cs typeface="Sintony"/>
                <a:sym typeface="Sintony"/>
              </a:rPr>
              <a:t>Gouvernance</a:t>
            </a:r>
          </a:p>
        </p:txBody>
      </p:sp>
      <p:pic>
        <p:nvPicPr>
          <p:cNvPr id="166" name="Shape 166"/>
          <p:cNvPicPr preferRelativeResize="0"/>
          <p:nvPr/>
        </p:nvPicPr>
        <p:blipFill rotWithShape="1">
          <a:blip r:embed="rId3">
            <a:alphaModFix/>
          </a:blip>
          <a:srcRect/>
          <a:stretch/>
        </p:blipFill>
        <p:spPr>
          <a:xfrm>
            <a:off x="2927801" y="7845277"/>
            <a:ext cx="1704921" cy="2015283"/>
          </a:xfrm>
          <a:prstGeom prst="rect">
            <a:avLst/>
          </a:prstGeom>
          <a:noFill/>
          <a:ln>
            <a:noFill/>
          </a:ln>
        </p:spPr>
      </p:pic>
      <p:pic>
        <p:nvPicPr>
          <p:cNvPr id="167" name="Shape 167"/>
          <p:cNvPicPr preferRelativeResize="0"/>
          <p:nvPr/>
        </p:nvPicPr>
        <p:blipFill rotWithShape="1">
          <a:blip r:embed="rId4">
            <a:alphaModFix/>
          </a:blip>
          <a:srcRect/>
          <a:stretch/>
        </p:blipFill>
        <p:spPr>
          <a:xfrm>
            <a:off x="0" y="0"/>
            <a:ext cx="7454145" cy="61160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Shape 173"/>
          <p:cNvSpPr txBox="1"/>
          <p:nvPr/>
        </p:nvSpPr>
        <p:spPr>
          <a:xfrm>
            <a:off x="612278" y="4871170"/>
            <a:ext cx="6349350" cy="3613977"/>
          </a:xfrm>
          <a:prstGeom prst="rect">
            <a:avLst/>
          </a:prstGeom>
          <a:noFill/>
          <a:ln>
            <a:noFill/>
          </a:ln>
        </p:spPr>
        <p:txBody>
          <a:bodyPr wrap="square" lIns="104300" tIns="52150" rIns="104300" bIns="52150" anchor="t" anchorCtr="0">
            <a:noAutofit/>
          </a:bodyPr>
          <a:lstStyle/>
          <a:p>
            <a:pPr marL="0" marR="0" lvl="0" indent="0" algn="just" rtl="0">
              <a:spcBef>
                <a:spcPts val="0"/>
              </a:spcBef>
              <a:buSzPct val="25000"/>
              <a:buNone/>
            </a:pPr>
            <a:r>
              <a:rPr lang="fr-FR" sz="1200" b="1">
                <a:solidFill>
                  <a:srgbClr val="000000"/>
                </a:solidFill>
                <a:latin typeface="Sintony"/>
                <a:ea typeface="Sintony"/>
                <a:cs typeface="Sintony"/>
                <a:sym typeface="Sintony"/>
              </a:rPr>
              <a:t>	</a:t>
            </a:r>
            <a:r>
              <a:rPr lang="fr-FR" sz="1200">
                <a:solidFill>
                  <a:schemeClr val="dk1"/>
                </a:solidFill>
                <a:latin typeface="Sintony"/>
                <a:ea typeface="Sintony"/>
                <a:cs typeface="Sintony"/>
                <a:sym typeface="Sintony"/>
              </a:rPr>
              <a:t>Depuis 2005, nous apportons de la valeur sur des sujets à forte complexité technologique, en consulting. Ce qui nous distingue, au-delà de nos expertises, en Haute performance IT, Digitalisation, Data-management et Modernisation de Code, c’est que nous vivons dans l’eco-système des start-ups (#LaPiscine – StartUp Studio) créé par nos fondateurs et que nous investissons en R&amp;D.</a:t>
            </a:r>
          </a:p>
          <a:p>
            <a:pPr marL="0" marR="0" lvl="0" indent="0" algn="just" rtl="0">
              <a:spcBef>
                <a:spcPts val="0"/>
              </a:spcBef>
              <a:buSzPct val="25000"/>
              <a:buNone/>
            </a:pPr>
            <a:endParaRPr sz="1200">
              <a:solidFill>
                <a:schemeClr val="dk1"/>
              </a:solidFill>
              <a:latin typeface="Sintony"/>
              <a:ea typeface="Sintony"/>
              <a:cs typeface="Sintony"/>
              <a:sym typeface="Sintony"/>
            </a:endParaRPr>
          </a:p>
          <a:p>
            <a:pPr marL="0" marR="0" lvl="0" indent="0" algn="just" rtl="0">
              <a:spcBef>
                <a:spcPts val="0"/>
              </a:spcBef>
              <a:buSzPct val="25000"/>
              <a:buNone/>
            </a:pPr>
            <a:r>
              <a:rPr lang="fr-FR" sz="1200">
                <a:solidFill>
                  <a:schemeClr val="dk1"/>
                </a:solidFill>
                <a:latin typeface="Sintony"/>
                <a:ea typeface="Sintony"/>
                <a:cs typeface="Sintony"/>
                <a:sym typeface="Sintony"/>
              </a:rPr>
              <a:t>Nous pensons que la pérennité de notre croissance va dépendre, en partie, de notre capacité à maintenir et à partager nos valeurs tout en développant notre stratégie, c’est pourquoi nous accordons une attention particulière à la gestion des compétences et à l’épanouissement professionnel de nos consultants.</a:t>
            </a:r>
          </a:p>
          <a:p>
            <a:pPr marL="0" marR="0" lvl="0" indent="0" algn="just" rtl="0">
              <a:spcBef>
                <a:spcPts val="0"/>
              </a:spcBef>
              <a:buSzPct val="25000"/>
              <a:buNone/>
            </a:pPr>
            <a:r>
              <a:rPr lang="fr-FR" sz="1200">
                <a:solidFill>
                  <a:schemeClr val="dk1"/>
                </a:solidFill>
                <a:latin typeface="Sintony"/>
                <a:ea typeface="Sintony"/>
                <a:cs typeface="Sintony"/>
                <a:sym typeface="Sintony"/>
              </a:rPr>
              <a:t>Nos valeurs et le comportement de nos employés sont les éléments clés de ce que nous apportons à nos partenaires commerciaux.</a:t>
            </a:r>
          </a:p>
          <a:p>
            <a:pPr marL="0" marR="0" lvl="0" indent="0" algn="just" rtl="0">
              <a:spcBef>
                <a:spcPts val="0"/>
              </a:spcBef>
              <a:buSzPct val="25000"/>
              <a:buNone/>
            </a:pPr>
            <a:endParaRPr sz="1200">
              <a:solidFill>
                <a:srgbClr val="000000"/>
              </a:solidFill>
              <a:latin typeface="Sintony"/>
              <a:ea typeface="Sintony"/>
              <a:cs typeface="Sintony"/>
              <a:sym typeface="Sintony"/>
            </a:endParaRPr>
          </a:p>
          <a:p>
            <a:pPr marL="0" marR="0" lvl="0" indent="0" algn="just" rtl="0">
              <a:spcBef>
                <a:spcPts val="0"/>
              </a:spcBef>
              <a:buSzPct val="25000"/>
              <a:buNone/>
            </a:pPr>
            <a:r>
              <a:rPr lang="fr-FR" sz="1200">
                <a:solidFill>
                  <a:srgbClr val="000000"/>
                </a:solidFill>
                <a:latin typeface="Sintony"/>
                <a:ea typeface="Sintony"/>
                <a:cs typeface="Sintony"/>
                <a:sym typeface="Sintony"/>
              </a:rPr>
              <a:t>Notre succès passe ainsi d’abord par le respect de nos normes d’éthiques des affaires. Pour aider à les diffuser au sein de la Société, elles ont été formalisées dans un Code de Conduite. Ce code doit être respecté par tous les employés, sans qu’il ne porte préjudice aux exigences légales et obligatoires en vigueur, qui par définition, doivent régir toutes nos actions</a:t>
            </a:r>
            <a:r>
              <a:rPr lang="fr-FR" sz="1200" i="1">
                <a:solidFill>
                  <a:srgbClr val="000000"/>
                </a:solidFill>
                <a:latin typeface="Sintony"/>
                <a:ea typeface="Sintony"/>
                <a:cs typeface="Sintony"/>
                <a:sym typeface="Sintony"/>
              </a:rPr>
              <a:t>.</a:t>
            </a:r>
            <a:r>
              <a:rPr lang="fr-FR" sz="1200" b="1" i="1">
                <a:solidFill>
                  <a:srgbClr val="000000"/>
                </a:solidFill>
                <a:latin typeface="Sintony"/>
                <a:ea typeface="Sintony"/>
                <a:cs typeface="Sintony"/>
                <a:sym typeface="Sintony"/>
              </a:rPr>
              <a:t> »</a:t>
            </a:r>
          </a:p>
        </p:txBody>
      </p:sp>
      <p:sp>
        <p:nvSpPr>
          <p:cNvPr id="174" name="Shape 174"/>
          <p:cNvSpPr/>
          <p:nvPr/>
        </p:nvSpPr>
        <p:spPr>
          <a:xfrm>
            <a:off x="2443792" y="3362422"/>
            <a:ext cx="3780632" cy="485902"/>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200">
                <a:solidFill>
                  <a:srgbClr val="000000"/>
                </a:solidFill>
                <a:latin typeface="Sintony"/>
                <a:ea typeface="Sintony"/>
                <a:cs typeface="Sintony"/>
                <a:sym typeface="Sintony"/>
              </a:rPr>
              <a:t>Olivier HEMAR</a:t>
            </a:r>
          </a:p>
          <a:p>
            <a:pPr marL="0" marR="0" lvl="0" indent="0" algn="l" rtl="0">
              <a:spcBef>
                <a:spcPts val="0"/>
              </a:spcBef>
              <a:buSzPct val="25000"/>
              <a:buNone/>
            </a:pPr>
            <a:r>
              <a:rPr lang="fr-FR" sz="1200" b="1">
                <a:solidFill>
                  <a:srgbClr val="000000"/>
                </a:solidFill>
                <a:latin typeface="Sintony"/>
                <a:ea typeface="Sintony"/>
                <a:cs typeface="Sintony"/>
                <a:sym typeface="Sintony"/>
              </a:rPr>
              <a:t>Président</a:t>
            </a:r>
          </a:p>
        </p:txBody>
      </p:sp>
      <p:pic>
        <p:nvPicPr>
          <p:cNvPr id="175" name="Shape 175" descr="O:\Finance\RSE\Logos\logo Margoconseil Feuille.jpg"/>
          <p:cNvPicPr preferRelativeResize="0"/>
          <p:nvPr/>
        </p:nvPicPr>
        <p:blipFill rotWithShape="1">
          <a:blip r:embed="rId3">
            <a:alphaModFix/>
          </a:blip>
          <a:srcRect/>
          <a:stretch/>
        </p:blipFill>
        <p:spPr>
          <a:xfrm rot="-5400000">
            <a:off x="7040397" y="10038650"/>
            <a:ext cx="516172" cy="181452"/>
          </a:xfrm>
          <a:prstGeom prst="rect">
            <a:avLst/>
          </a:prstGeom>
          <a:noFill/>
          <a:ln>
            <a:noFill/>
          </a:ln>
        </p:spPr>
      </p:pic>
      <p:sp>
        <p:nvSpPr>
          <p:cNvPr id="176" name="Shape 176"/>
          <p:cNvSpPr txBox="1"/>
          <p:nvPr/>
        </p:nvSpPr>
        <p:spPr>
          <a:xfrm rot="-5400000">
            <a:off x="4814191" y="7924049"/>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rgbClr val="000000"/>
                </a:solidFill>
                <a:latin typeface="Calibri"/>
                <a:ea typeface="Calibri"/>
                <a:cs typeface="Calibri"/>
                <a:sym typeface="Calibri"/>
              </a:rPr>
              <a:t>                          Pour le respect de l’environnement merci de ne pas imprimer ce document</a:t>
            </a:r>
          </a:p>
        </p:txBody>
      </p:sp>
      <p:sp>
        <p:nvSpPr>
          <p:cNvPr id="177" name="Shape 177"/>
          <p:cNvSpPr/>
          <p:nvPr/>
        </p:nvSpPr>
        <p:spPr>
          <a:xfrm>
            <a:off x="612278" y="1971332"/>
            <a:ext cx="4460225" cy="58477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600" b="1" dirty="0">
                <a:solidFill>
                  <a:srgbClr val="205867"/>
                </a:solidFill>
                <a:latin typeface="Sintony"/>
                <a:ea typeface="Sintony"/>
                <a:cs typeface="Sintony"/>
                <a:sym typeface="Sintony"/>
              </a:rPr>
              <a:t>Margo en chiffres</a:t>
            </a:r>
          </a:p>
          <a:p>
            <a:pPr marL="0" marR="0" lvl="0" indent="0" algn="l" rtl="0">
              <a:spcBef>
                <a:spcPts val="0"/>
              </a:spcBef>
              <a:buSzPct val="25000"/>
              <a:buNone/>
            </a:pPr>
            <a:r>
              <a:rPr lang="fr-FR" sz="1600" b="1" dirty="0">
                <a:solidFill>
                  <a:srgbClr val="205867"/>
                </a:solidFill>
                <a:latin typeface="Sintony"/>
                <a:ea typeface="Sintony"/>
                <a:cs typeface="Sintony"/>
                <a:sym typeface="Sintony"/>
              </a:rPr>
              <a:t>Se donner les moyens</a:t>
            </a:r>
          </a:p>
        </p:txBody>
      </p:sp>
      <p:sp>
        <p:nvSpPr>
          <p:cNvPr id="178" name="Shape 178"/>
          <p:cNvSpPr/>
          <p:nvPr/>
        </p:nvSpPr>
        <p:spPr>
          <a:xfrm>
            <a:off x="3183379" y="1943211"/>
            <a:ext cx="3778250" cy="646331"/>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fr-FR" sz="1800" b="1">
                <a:solidFill>
                  <a:srgbClr val="494429"/>
                </a:solidFill>
                <a:latin typeface="Calibri"/>
                <a:ea typeface="Calibri"/>
                <a:cs typeface="Calibri"/>
                <a:sym typeface="Calibri"/>
              </a:rPr>
              <a:t>8</a:t>
            </a:r>
          </a:p>
          <a:p>
            <a:pPr marL="0" marR="0" lvl="0" indent="0" algn="r" rtl="0">
              <a:spcBef>
                <a:spcPts val="0"/>
              </a:spcBef>
              <a:buSzPct val="25000"/>
              <a:buNone/>
            </a:pPr>
            <a:r>
              <a:rPr lang="fr-FR" sz="1800" b="1">
                <a:solidFill>
                  <a:srgbClr val="494429"/>
                </a:solidFill>
                <a:latin typeface="Calibri"/>
                <a:ea typeface="Calibri"/>
                <a:cs typeface="Calibri"/>
                <a:sym typeface="Calibri"/>
              </a:rPr>
              <a:t>9</a:t>
            </a:r>
          </a:p>
        </p:txBody>
      </p:sp>
      <p:pic>
        <p:nvPicPr>
          <p:cNvPr id="179" name="Shape 179"/>
          <p:cNvPicPr preferRelativeResize="0"/>
          <p:nvPr/>
        </p:nvPicPr>
        <p:blipFill rotWithShape="1">
          <a:blip r:embed="rId4">
            <a:alphaModFix/>
          </a:blip>
          <a:srcRect/>
          <a:stretch/>
        </p:blipFill>
        <p:spPr>
          <a:xfrm>
            <a:off x="970840" y="3121544"/>
            <a:ext cx="1472952" cy="1472952"/>
          </a:xfrm>
          <a:prstGeom prst="rect">
            <a:avLst/>
          </a:prstGeom>
          <a:noFill/>
          <a:ln>
            <a:noFill/>
          </a:ln>
        </p:spPr>
      </p:pic>
      <p:sp>
        <p:nvSpPr>
          <p:cNvPr id="180" name="Shape 180"/>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181" name="Shape 181"/>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01 Préambule – </a:t>
            </a:r>
            <a:r>
              <a:rPr lang="fr-FR" sz="1800" b="1">
                <a:solidFill>
                  <a:srgbClr val="009999"/>
                </a:solidFill>
                <a:latin typeface="Sintony"/>
                <a:ea typeface="Sintony"/>
                <a:cs typeface="Sintony"/>
                <a:sym typeface="Sintony"/>
              </a:rPr>
              <a:t>Gouvernance</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182" name="Shape 182"/>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183" name="Shape 183"/>
          <p:cNvPicPr preferRelativeResize="0"/>
          <p:nvPr/>
        </p:nvPicPr>
        <p:blipFill rotWithShape="1">
          <a:blip r:embed="rId5">
            <a:alphaModFix/>
          </a:blip>
          <a:srcRect/>
          <a:stretch/>
        </p:blipFill>
        <p:spPr>
          <a:xfrm>
            <a:off x="3786953" y="8812515"/>
            <a:ext cx="1999897" cy="8284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descr="O:\Finance\RSE\Logos\logo Margoconseil Feuille.jpg"/>
          <p:cNvPicPr preferRelativeResize="0"/>
          <p:nvPr/>
        </p:nvPicPr>
        <p:blipFill rotWithShape="1">
          <a:blip r:embed="rId3">
            <a:alphaModFix/>
          </a:blip>
          <a:srcRect/>
          <a:stretch/>
        </p:blipFill>
        <p:spPr>
          <a:xfrm rot="-5400000">
            <a:off x="7040397" y="10038650"/>
            <a:ext cx="516172" cy="181452"/>
          </a:xfrm>
          <a:prstGeom prst="rect">
            <a:avLst/>
          </a:prstGeom>
          <a:noFill/>
          <a:ln>
            <a:noFill/>
          </a:ln>
        </p:spPr>
      </p:pic>
      <p:sp>
        <p:nvSpPr>
          <p:cNvPr id="190" name="Shape 190"/>
          <p:cNvSpPr txBox="1"/>
          <p:nvPr/>
        </p:nvSpPr>
        <p:spPr>
          <a:xfrm rot="-5400000">
            <a:off x="4814191" y="7924049"/>
            <a:ext cx="5030955" cy="243824"/>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900">
                <a:solidFill>
                  <a:srgbClr val="000000"/>
                </a:solidFill>
                <a:latin typeface="Calibri"/>
                <a:ea typeface="Calibri"/>
                <a:cs typeface="Calibri"/>
                <a:sym typeface="Calibri"/>
              </a:rPr>
              <a:t>                          Pour le respect de l’environnement merci de ne pas imprimer ce document</a:t>
            </a:r>
          </a:p>
        </p:txBody>
      </p:sp>
      <p:pic>
        <p:nvPicPr>
          <p:cNvPr id="191" name="Shape 191"/>
          <p:cNvPicPr preferRelativeResize="0"/>
          <p:nvPr/>
        </p:nvPicPr>
        <p:blipFill rotWithShape="1">
          <a:blip r:embed="rId4">
            <a:alphaModFix/>
          </a:blip>
          <a:srcRect/>
          <a:stretch/>
        </p:blipFill>
        <p:spPr>
          <a:xfrm>
            <a:off x="3316115" y="8610676"/>
            <a:ext cx="2352872" cy="323483"/>
          </a:xfrm>
          <a:prstGeom prst="rect">
            <a:avLst/>
          </a:prstGeom>
          <a:noFill/>
          <a:ln>
            <a:noFill/>
          </a:ln>
        </p:spPr>
      </p:pic>
      <p:pic>
        <p:nvPicPr>
          <p:cNvPr id="192" name="Shape 192"/>
          <p:cNvPicPr preferRelativeResize="0"/>
          <p:nvPr/>
        </p:nvPicPr>
        <p:blipFill rotWithShape="1">
          <a:blip r:embed="rId5">
            <a:alphaModFix/>
          </a:blip>
          <a:srcRect/>
          <a:stretch/>
        </p:blipFill>
        <p:spPr>
          <a:xfrm>
            <a:off x="4208319" y="7709029"/>
            <a:ext cx="2106481" cy="521951"/>
          </a:xfrm>
          <a:prstGeom prst="rect">
            <a:avLst/>
          </a:prstGeom>
          <a:noFill/>
          <a:ln>
            <a:noFill/>
          </a:ln>
        </p:spPr>
      </p:pic>
      <p:pic>
        <p:nvPicPr>
          <p:cNvPr id="193" name="Shape 193"/>
          <p:cNvPicPr preferRelativeResize="0"/>
          <p:nvPr/>
        </p:nvPicPr>
        <p:blipFill rotWithShape="1">
          <a:blip r:embed="rId6">
            <a:alphaModFix/>
          </a:blip>
          <a:srcRect/>
          <a:stretch/>
        </p:blipFill>
        <p:spPr>
          <a:xfrm>
            <a:off x="510015" y="9180707"/>
            <a:ext cx="1186617" cy="320097"/>
          </a:xfrm>
          <a:prstGeom prst="rect">
            <a:avLst/>
          </a:prstGeom>
          <a:noFill/>
          <a:ln>
            <a:noFill/>
          </a:ln>
        </p:spPr>
      </p:pic>
      <p:pic>
        <p:nvPicPr>
          <p:cNvPr id="194" name="Shape 194"/>
          <p:cNvPicPr preferRelativeResize="0"/>
          <p:nvPr/>
        </p:nvPicPr>
        <p:blipFill rotWithShape="1">
          <a:blip r:embed="rId7">
            <a:alphaModFix/>
          </a:blip>
          <a:srcRect/>
          <a:stretch/>
        </p:blipFill>
        <p:spPr>
          <a:xfrm>
            <a:off x="2415065" y="7850883"/>
            <a:ext cx="1277490" cy="238476"/>
          </a:xfrm>
          <a:prstGeom prst="rect">
            <a:avLst/>
          </a:prstGeom>
          <a:noFill/>
          <a:ln>
            <a:noFill/>
          </a:ln>
        </p:spPr>
      </p:pic>
      <p:pic>
        <p:nvPicPr>
          <p:cNvPr id="195" name="Shape 195"/>
          <p:cNvPicPr preferRelativeResize="0"/>
          <p:nvPr/>
        </p:nvPicPr>
        <p:blipFill rotWithShape="1">
          <a:blip r:embed="rId8">
            <a:alphaModFix/>
          </a:blip>
          <a:srcRect/>
          <a:stretch/>
        </p:blipFill>
        <p:spPr>
          <a:xfrm>
            <a:off x="4151475" y="9305228"/>
            <a:ext cx="1508198" cy="467415"/>
          </a:xfrm>
          <a:prstGeom prst="rect">
            <a:avLst/>
          </a:prstGeom>
          <a:noFill/>
          <a:ln>
            <a:noFill/>
          </a:ln>
        </p:spPr>
      </p:pic>
      <p:pic>
        <p:nvPicPr>
          <p:cNvPr id="197" name="Shape 197" descr="O:\IA\[IA]\[IA] Docs\Logos clients\BNP_Paribas_CIB.jpg"/>
          <p:cNvPicPr preferRelativeResize="0"/>
          <p:nvPr/>
        </p:nvPicPr>
        <p:blipFill rotWithShape="1">
          <a:blip r:embed="rId9">
            <a:alphaModFix/>
          </a:blip>
          <a:srcRect/>
          <a:stretch/>
        </p:blipFill>
        <p:spPr>
          <a:xfrm>
            <a:off x="712943" y="8585319"/>
            <a:ext cx="1905000" cy="295201"/>
          </a:xfrm>
          <a:prstGeom prst="rect">
            <a:avLst/>
          </a:prstGeom>
          <a:noFill/>
          <a:ln>
            <a:noFill/>
          </a:ln>
        </p:spPr>
      </p:pic>
      <p:pic>
        <p:nvPicPr>
          <p:cNvPr id="198" name="Shape 198"/>
          <p:cNvPicPr preferRelativeResize="0"/>
          <p:nvPr/>
        </p:nvPicPr>
        <p:blipFill rotWithShape="1">
          <a:blip r:embed="rId10">
            <a:alphaModFix/>
          </a:blip>
          <a:srcRect/>
          <a:stretch/>
        </p:blipFill>
        <p:spPr>
          <a:xfrm>
            <a:off x="5824543" y="8692481"/>
            <a:ext cx="537739" cy="483091"/>
          </a:xfrm>
          <a:prstGeom prst="rect">
            <a:avLst/>
          </a:prstGeom>
          <a:noFill/>
          <a:ln>
            <a:noFill/>
          </a:ln>
        </p:spPr>
      </p:pic>
      <p:sp>
        <p:nvSpPr>
          <p:cNvPr id="199" name="Shape 199"/>
          <p:cNvSpPr/>
          <p:nvPr/>
        </p:nvSpPr>
        <p:spPr>
          <a:xfrm>
            <a:off x="578402" y="3182943"/>
            <a:ext cx="5934640" cy="646331"/>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200" dirty="0">
                <a:solidFill>
                  <a:schemeClr val="dk1"/>
                </a:solidFill>
                <a:latin typeface="Sintony"/>
                <a:ea typeface="Sintony"/>
                <a:cs typeface="Sintony"/>
                <a:sym typeface="Sintony"/>
              </a:rPr>
              <a:t>Depuis sa création, </a:t>
            </a:r>
            <a:r>
              <a:rPr lang="fr-FR" sz="1200" b="1" dirty="0">
                <a:solidFill>
                  <a:schemeClr val="dk1"/>
                </a:solidFill>
                <a:latin typeface="Sintony"/>
                <a:ea typeface="Sintony"/>
                <a:cs typeface="Sintony"/>
                <a:sym typeface="Sintony"/>
              </a:rPr>
              <a:t>Margo</a:t>
            </a:r>
            <a:r>
              <a:rPr lang="fr-FR" sz="1200" dirty="0">
                <a:solidFill>
                  <a:schemeClr val="dk1"/>
                </a:solidFill>
                <a:latin typeface="Sintony"/>
                <a:ea typeface="Sintony"/>
                <a:cs typeface="Sintony"/>
                <a:sym typeface="Sintony"/>
              </a:rPr>
              <a:t> connait une progression continue de ses effectifs continue et une croissance soutenue malgré des contextes économiques difficiles,</a:t>
            </a:r>
          </a:p>
        </p:txBody>
      </p:sp>
      <p:sp>
        <p:nvSpPr>
          <p:cNvPr id="200" name="Shape 200"/>
          <p:cNvSpPr/>
          <p:nvPr/>
        </p:nvSpPr>
        <p:spPr>
          <a:xfrm>
            <a:off x="578402" y="2153840"/>
            <a:ext cx="3778250" cy="43088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fr-FR" sz="1050">
                <a:solidFill>
                  <a:schemeClr val="dk1"/>
                </a:solidFill>
                <a:latin typeface="Sintony"/>
                <a:ea typeface="Sintony"/>
                <a:cs typeface="Sintony"/>
                <a:sym typeface="Sintony"/>
              </a:rPr>
              <a:t>Evolution du Chiffre d’Affaires (en KEUR) entre 2006 et 2015</a:t>
            </a:r>
          </a:p>
        </p:txBody>
      </p:sp>
      <p:sp>
        <p:nvSpPr>
          <p:cNvPr id="201" name="Shape 201"/>
          <p:cNvSpPr/>
          <p:nvPr/>
        </p:nvSpPr>
        <p:spPr>
          <a:xfrm>
            <a:off x="578402" y="1031585"/>
            <a:ext cx="5937020" cy="1603875"/>
          </a:xfrm>
          <a:prstGeom prst="wedgeRectCallout">
            <a:avLst>
              <a:gd name="adj1" fmla="val -20833"/>
              <a:gd name="adj2" fmla="val 62500"/>
            </a:avLst>
          </a:prstGeom>
          <a:solidFill>
            <a:srgbClr val="31859B"/>
          </a:solidFill>
          <a:ln>
            <a:noFill/>
          </a:ln>
        </p:spPr>
        <p:txBody>
          <a:bodyPr wrap="square" lIns="91425" tIns="45700" rIns="91425" bIns="45700" anchor="ctr" anchorCtr="0">
            <a:noAutofit/>
          </a:bodyPr>
          <a:lstStyle/>
          <a:p>
            <a:pPr marL="0" marR="0" lvl="0" indent="0" algn="just" rtl="0">
              <a:spcBef>
                <a:spcPts val="0"/>
              </a:spcBef>
              <a:buSzPct val="25000"/>
              <a:buNone/>
            </a:pPr>
            <a:r>
              <a:rPr lang="fr-FR" sz="1200" dirty="0">
                <a:solidFill>
                  <a:schemeClr val="lt1"/>
                </a:solidFill>
                <a:latin typeface="Sintony"/>
                <a:ea typeface="Sintony"/>
                <a:cs typeface="Sintony"/>
                <a:sym typeface="Sintony"/>
              </a:rPr>
              <a:t>Margo est une société spécialiste du software engineering qui a 14 ans et qui compte 275 personnes. Nous apportons de la valeur sur des sujets à forte complexité technologique, en consulting. Nous avons d’abord acquis une expertise en finance des marchés là où il y a des contraintes techniques importantes et dans une industrie qui a été parmi les premières à faire sa révolution digitale. Et depuis 2016 nous nous développons dans d’autres secteurs et d’autres pays. Nous sommes aujourd’hui présents à Paris, à Varsovie et à Londres.</a:t>
            </a:r>
          </a:p>
        </p:txBody>
      </p:sp>
      <p:pic>
        <p:nvPicPr>
          <p:cNvPr id="202" name="Shape 202"/>
          <p:cNvPicPr preferRelativeResize="0"/>
          <p:nvPr/>
        </p:nvPicPr>
        <p:blipFill rotWithShape="1">
          <a:blip r:embed="rId11">
            <a:alphaModFix/>
          </a:blip>
          <a:srcRect/>
          <a:stretch/>
        </p:blipFill>
        <p:spPr>
          <a:xfrm>
            <a:off x="427126" y="7651454"/>
            <a:ext cx="1352594" cy="787040"/>
          </a:xfrm>
          <a:prstGeom prst="rect">
            <a:avLst/>
          </a:prstGeom>
          <a:noFill/>
          <a:ln>
            <a:noFill/>
          </a:ln>
        </p:spPr>
      </p:pic>
      <p:pic>
        <p:nvPicPr>
          <p:cNvPr id="203" name="Shape 203"/>
          <p:cNvPicPr preferRelativeResize="0"/>
          <p:nvPr/>
        </p:nvPicPr>
        <p:blipFill rotWithShape="1">
          <a:blip r:embed="rId12">
            <a:alphaModFix/>
          </a:blip>
          <a:srcRect/>
          <a:stretch/>
        </p:blipFill>
        <p:spPr>
          <a:xfrm>
            <a:off x="2185663" y="9190582"/>
            <a:ext cx="1352537" cy="371122"/>
          </a:xfrm>
          <a:prstGeom prst="rect">
            <a:avLst/>
          </a:prstGeom>
          <a:noFill/>
          <a:ln>
            <a:noFill/>
          </a:ln>
        </p:spPr>
      </p:pic>
      <p:sp>
        <p:nvSpPr>
          <p:cNvPr id="204" name="Shape 204"/>
          <p:cNvSpPr txBox="1"/>
          <p:nvPr/>
        </p:nvSpPr>
        <p:spPr>
          <a:xfrm>
            <a:off x="6848310" y="322723"/>
            <a:ext cx="550866" cy="382324"/>
          </a:xfrm>
          <a:prstGeom prst="rect">
            <a:avLst/>
          </a:prstGeom>
          <a:solidFill>
            <a:schemeClr val="accent5"/>
          </a:solidFill>
          <a:ln>
            <a:noFill/>
          </a:ln>
        </p:spPr>
        <p:txBody>
          <a:bodyPr wrap="square" lIns="104300" tIns="52150" rIns="104300" bIns="52150" anchor="t" anchorCtr="0">
            <a:noAutofit/>
          </a:bodyPr>
          <a:lstStyle/>
          <a:p>
            <a:pPr marL="0" marR="0" lvl="0" indent="0" algn="ctr" rtl="0">
              <a:spcBef>
                <a:spcPts val="0"/>
              </a:spcBef>
              <a:buSzPct val="25000"/>
              <a:buNone/>
            </a:pPr>
            <a:r>
              <a:rPr lang="fr-FR" sz="1800">
                <a:solidFill>
                  <a:schemeClr val="lt1"/>
                </a:solidFill>
                <a:latin typeface="Sintony"/>
                <a:ea typeface="Sintony"/>
                <a:cs typeface="Sintony"/>
                <a:sym typeface="Sintony"/>
              </a:rPr>
              <a:t>2</a:t>
            </a:r>
          </a:p>
        </p:txBody>
      </p:sp>
      <p:sp>
        <p:nvSpPr>
          <p:cNvPr id="205" name="Shape 205"/>
          <p:cNvSpPr/>
          <p:nvPr/>
        </p:nvSpPr>
        <p:spPr>
          <a:xfrm>
            <a:off x="507747" y="322723"/>
            <a:ext cx="6005295" cy="936321"/>
          </a:xfrm>
          <a:prstGeom prst="rect">
            <a:avLst/>
          </a:prstGeom>
          <a:noFill/>
          <a:ln>
            <a:noFill/>
          </a:ln>
        </p:spPr>
        <p:txBody>
          <a:bodyPr wrap="square" lIns="104300" tIns="52150" rIns="104300" bIns="52150" anchor="t" anchorCtr="0">
            <a:noAutofit/>
          </a:bodyPr>
          <a:lstStyle/>
          <a:p>
            <a:pPr marL="0" marR="0" lvl="0" indent="0" algn="l" rtl="0">
              <a:spcBef>
                <a:spcPts val="0"/>
              </a:spcBef>
              <a:buSzPct val="25000"/>
              <a:buNone/>
            </a:pPr>
            <a:r>
              <a:rPr lang="fr-FR" sz="1800" b="1">
                <a:solidFill>
                  <a:srgbClr val="33CCCC"/>
                </a:solidFill>
                <a:latin typeface="Sintony"/>
                <a:ea typeface="Sintony"/>
                <a:cs typeface="Sintony"/>
                <a:sym typeface="Sintony"/>
              </a:rPr>
              <a:t>02 Gouverance – </a:t>
            </a:r>
            <a:r>
              <a:rPr lang="fr-FR" sz="1800" b="1">
                <a:solidFill>
                  <a:srgbClr val="009999"/>
                </a:solidFill>
                <a:latin typeface="Sintony"/>
                <a:ea typeface="Sintony"/>
                <a:cs typeface="Sintony"/>
                <a:sym typeface="Sintony"/>
              </a:rPr>
              <a:t>Margoconseil en chiffres</a:t>
            </a:r>
          </a:p>
          <a:p>
            <a:pPr marL="0" marR="0" lvl="0" indent="0" algn="l" rtl="0">
              <a:spcBef>
                <a:spcPts val="0"/>
              </a:spcBef>
              <a:buSzPct val="25000"/>
              <a:buNone/>
            </a:pPr>
            <a:endParaRPr sz="1800">
              <a:solidFill>
                <a:srgbClr val="E5B8B7"/>
              </a:solidFill>
              <a:latin typeface="Sintony"/>
              <a:ea typeface="Sintony"/>
              <a:cs typeface="Sintony"/>
              <a:sym typeface="Sintony"/>
            </a:endParaRPr>
          </a:p>
          <a:p>
            <a:pPr marL="0" marR="0" lvl="0" indent="0" algn="l" rtl="0">
              <a:spcBef>
                <a:spcPts val="0"/>
              </a:spcBef>
              <a:buSzPct val="25000"/>
              <a:buNone/>
            </a:pPr>
            <a:endParaRPr sz="1800">
              <a:solidFill>
                <a:srgbClr val="D99593"/>
              </a:solidFill>
              <a:latin typeface="Sintony"/>
              <a:ea typeface="Sintony"/>
              <a:cs typeface="Sintony"/>
              <a:sym typeface="Sintony"/>
            </a:endParaRPr>
          </a:p>
        </p:txBody>
      </p:sp>
      <p:sp>
        <p:nvSpPr>
          <p:cNvPr id="206" name="Shape 206"/>
          <p:cNvSpPr txBox="1"/>
          <p:nvPr/>
        </p:nvSpPr>
        <p:spPr>
          <a:xfrm>
            <a:off x="3348583" y="10166539"/>
            <a:ext cx="792088" cy="289991"/>
          </a:xfrm>
          <a:prstGeom prst="rect">
            <a:avLst/>
          </a:prstGeom>
          <a:solidFill>
            <a:srgbClr val="7F7F7F"/>
          </a:solidFill>
          <a:ln>
            <a:noFill/>
          </a:ln>
        </p:spPr>
        <p:txBody>
          <a:bodyPr wrap="square" lIns="104300" tIns="52150" rIns="104300" bIns="52150" anchor="t" anchorCtr="0">
            <a:noAutofit/>
          </a:bodyPr>
          <a:lstStyle/>
          <a:p>
            <a:pPr marL="0" marR="0" lvl="0" indent="0" algn="ctr" rtl="0">
              <a:spcBef>
                <a:spcPts val="0"/>
              </a:spcBef>
              <a:buSzPct val="25000"/>
              <a:buNone/>
            </a:pPr>
            <a:r>
              <a:rPr lang="fr-FR" sz="1200" b="1">
                <a:solidFill>
                  <a:schemeClr val="lt1"/>
                </a:solidFill>
                <a:latin typeface="Sintony"/>
                <a:ea typeface="Sintony"/>
                <a:cs typeface="Sintony"/>
                <a:sym typeface="Sintony"/>
              </a:rPr>
              <a:t>C O P </a:t>
            </a:r>
          </a:p>
        </p:txBody>
      </p:sp>
      <p:pic>
        <p:nvPicPr>
          <p:cNvPr id="207" name="Shape 207"/>
          <p:cNvPicPr preferRelativeResize="0"/>
          <p:nvPr/>
        </p:nvPicPr>
        <p:blipFill rotWithShape="1">
          <a:blip r:embed="rId13">
            <a:alphaModFix/>
          </a:blip>
          <a:srcRect/>
          <a:stretch/>
        </p:blipFill>
        <p:spPr>
          <a:xfrm>
            <a:off x="846098" y="3840923"/>
            <a:ext cx="5328592" cy="3096343"/>
          </a:xfrm>
          <a:prstGeom prst="rect">
            <a:avLst/>
          </a:prstGeom>
          <a:noFill/>
          <a:ln>
            <a:noFill/>
          </a:ln>
        </p:spPr>
      </p:pic>
      <p:sp>
        <p:nvSpPr>
          <p:cNvPr id="208" name="Shape 208"/>
          <p:cNvSpPr/>
          <p:nvPr/>
        </p:nvSpPr>
        <p:spPr>
          <a:xfrm>
            <a:off x="2185663" y="7185199"/>
            <a:ext cx="3778250" cy="338554"/>
          </a:xfrm>
          <a:prstGeom prst="rect">
            <a:avLst/>
          </a:prstGeom>
          <a:noFill/>
          <a:ln>
            <a:noFill/>
          </a:ln>
        </p:spPr>
        <p:txBody>
          <a:bodyPr wrap="square" lIns="91425" tIns="45700" rIns="91425" bIns="45700" anchor="t" anchorCtr="0">
            <a:noAutofit/>
          </a:bodyPr>
          <a:lstStyle/>
          <a:p>
            <a:pPr marL="0" marR="0" lvl="0" indent="0" algn="just" rtl="0">
              <a:spcBef>
                <a:spcPts val="0"/>
              </a:spcBef>
              <a:buSzPct val="25000"/>
              <a:buNone/>
            </a:pPr>
            <a:r>
              <a:rPr lang="fr-FR" sz="1600" b="1">
                <a:solidFill>
                  <a:srgbClr val="31859B"/>
                </a:solidFill>
                <a:latin typeface="Sintony"/>
                <a:ea typeface="Sintony"/>
                <a:cs typeface="Sintony"/>
                <a:sym typeface="Sintony"/>
              </a:rPr>
              <a:t>Nos principaux clients</a:t>
            </a: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4386</Words>
  <Application>Microsoft Office PowerPoint</Application>
  <PresentationFormat>Personnalisé</PresentationFormat>
  <Paragraphs>961</Paragraphs>
  <Slides>39</Slides>
  <Notes>39</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39</vt:i4>
      </vt:variant>
    </vt:vector>
  </HeadingPairs>
  <TitlesOfParts>
    <vt:vector size="45" baseType="lpstr">
      <vt:lpstr>Calibri</vt:lpstr>
      <vt:lpstr>Sintony</vt:lpstr>
      <vt:lpstr>Arial</vt:lpstr>
      <vt:lpstr>Noto Sans Symbols</vt:lpstr>
      <vt:lpstr>Thème Office</vt:lpstr>
      <vt:lpstr>Adobe 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Cécile CAMPAGNE</dc:creator>
  <cp:lastModifiedBy>Cécile CAMPAGNE</cp:lastModifiedBy>
  <cp:revision>15</cp:revision>
  <dcterms:modified xsi:type="dcterms:W3CDTF">2019-10-11T08:54:25Z</dcterms:modified>
</cp:coreProperties>
</file>