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0" r:id="rId2"/>
    <p:sldId id="306" r:id="rId3"/>
    <p:sldId id="271" r:id="rId4"/>
    <p:sldId id="308" r:id="rId5"/>
    <p:sldId id="291" r:id="rId6"/>
    <p:sldId id="302" r:id="rId7"/>
    <p:sldId id="269" r:id="rId8"/>
    <p:sldId id="293" r:id="rId9"/>
    <p:sldId id="295" r:id="rId10"/>
    <p:sldId id="296" r:id="rId11"/>
    <p:sldId id="297" r:id="rId12"/>
    <p:sldId id="298" r:id="rId13"/>
    <p:sldId id="299" r:id="rId14"/>
    <p:sldId id="303" r:id="rId15"/>
    <p:sldId id="305" r:id="rId16"/>
    <p:sldId id="304" r:id="rId17"/>
  </p:sldIdLst>
  <p:sldSz cx="9906000" cy="6858000" type="A4"/>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userDrawn="1">
          <p15:clr>
            <a:srgbClr val="A4A3A4"/>
          </p15:clr>
        </p15:guide>
        <p15:guide id="2" pos="3120" userDrawn="1">
          <p15:clr>
            <a:srgbClr val="A4A3A4"/>
          </p15:clr>
        </p15:guide>
        <p15:guide id="3" pos="360" userDrawn="1">
          <p15:clr>
            <a:srgbClr val="A4A3A4"/>
          </p15:clr>
        </p15:guide>
        <p15:guide id="4" pos="5880" userDrawn="1">
          <p15:clr>
            <a:srgbClr val="A4A3A4"/>
          </p15:clr>
        </p15:guide>
        <p15:guide id="5" orient="horz" pos="2232" userDrawn="1">
          <p15:clr>
            <a:srgbClr val="A4A3A4"/>
          </p15:clr>
        </p15:guide>
        <p15:guide id="6" orient="horz" pos="696" userDrawn="1">
          <p15:clr>
            <a:srgbClr val="A4A3A4"/>
          </p15:clr>
        </p15:guide>
        <p15:guide id="7" orient="horz" pos="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74C88"/>
    <a:srgbClr val="00B0F0"/>
    <a:srgbClr val="B3C1E2"/>
    <a:srgbClr val="79C6FF"/>
    <a:srgbClr val="ADAEB1"/>
    <a:srgbClr val="EF4035"/>
    <a:srgbClr val="00934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107" autoAdjust="0"/>
  </p:normalViewPr>
  <p:slideViewPr>
    <p:cSldViewPr snapToGrid="0" showGuides="1">
      <p:cViewPr varScale="1">
        <p:scale>
          <a:sx n="68" d="100"/>
          <a:sy n="68" d="100"/>
        </p:scale>
        <p:origin x="1308" y="60"/>
      </p:cViewPr>
      <p:guideLst>
        <p:guide orient="horz" pos="288"/>
        <p:guide pos="3120"/>
        <p:guide pos="360"/>
        <p:guide pos="5880"/>
        <p:guide orient="horz" pos="2232"/>
        <p:guide orient="horz" pos="696"/>
        <p:guide orient="horz" pos="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E2E1-4A7F-BD44-24711CF7625B}"/>
              </c:ext>
            </c:extLst>
          </c:dPt>
          <c:dPt>
            <c:idx val="1"/>
            <c:bubble3D val="0"/>
            <c:spPr>
              <a:solidFill>
                <a:srgbClr val="7F7F7F"/>
              </a:solidFill>
              <a:ln w="19050">
                <a:solidFill>
                  <a:schemeClr val="lt1"/>
                </a:solidFill>
              </a:ln>
              <a:effectLst/>
            </c:spPr>
            <c:extLst>
              <c:ext xmlns:c16="http://schemas.microsoft.com/office/drawing/2014/chart" uri="{C3380CC4-5D6E-409C-BE32-E72D297353CC}">
                <c16:uniqueId val="{00000003-E2E1-4A7F-BD44-24711CF7625B}"/>
              </c:ext>
            </c:extLst>
          </c:dPt>
          <c:dLbls>
            <c:dLbl>
              <c:idx val="0"/>
              <c:layout>
                <c:manualLayout>
                  <c:x val="0.15177208137211784"/>
                  <c:y val="-4.6552065296375678E-2"/>
                </c:manualLayout>
              </c:layout>
              <c:tx>
                <c:rich>
                  <a:bodyPr rot="0" spcFirstLastPara="1" vertOverflow="ellipsis" vert="horz" wrap="square" lIns="38100" tIns="19050" rIns="38100" bIns="19050" anchor="ctr" anchorCtr="1">
                    <a:noAutofit/>
                  </a:bodyPr>
                  <a:lstStyle/>
                  <a:p>
                    <a:pPr>
                      <a:defRPr sz="1800" b="1" i="0" u="none" strike="noStrike" kern="1200" baseline="0">
                        <a:solidFill>
                          <a:srgbClr val="0070C0"/>
                        </a:solidFill>
                        <a:latin typeface="Open Sans Light" panose="020B0306030504020204"/>
                        <a:ea typeface="+mn-ea"/>
                        <a:cs typeface="Arial" panose="020B0604020202020204" pitchFamily="34" charset="0"/>
                      </a:defRPr>
                    </a:pPr>
                    <a:fld id="{8BB4598F-26EB-41E0-BE01-9C893D62322F}" type="VALUE">
                      <a:rPr lang="en-US" sz="1800">
                        <a:latin typeface="Open Sans Light" panose="020B0306030504020204"/>
                      </a:rPr>
                      <a:pPr>
                        <a:defRPr sz="1800" b="1">
                          <a:solidFill>
                            <a:srgbClr val="0070C0"/>
                          </a:solidFill>
                          <a:latin typeface="Open Sans Light" panose="020B0306030504020204"/>
                          <a:cs typeface="Arial" panose="020B0604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rgbClr val="0070C0"/>
                      </a:solidFill>
                      <a:latin typeface="Open Sans Light" panose="020B0306030504020204"/>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7977599904441907"/>
                      <c:h val="0.15264398726056147"/>
                    </c:manualLayout>
                  </c15:layout>
                  <c15:dlblFieldTable/>
                  <c15:showDataLabelsRange val="0"/>
                </c:ext>
                <c:ext xmlns:c16="http://schemas.microsoft.com/office/drawing/2014/chart" uri="{C3380CC4-5D6E-409C-BE32-E72D297353CC}">
                  <c16:uniqueId val="{00000001-E2E1-4A7F-BD44-24711CF7625B}"/>
                </c:ext>
              </c:extLst>
            </c:dLbl>
            <c:dLbl>
              <c:idx val="1"/>
              <c:layout>
                <c:manualLayout>
                  <c:x val="-0.17187884476997392"/>
                  <c:y val="-3.1542563624319619E-2"/>
                </c:manualLayout>
              </c:layout>
              <c:tx>
                <c:rich>
                  <a:bodyPr/>
                  <a:lstStyle/>
                  <a:p>
                    <a:fld id="{D1F21B62-EA98-43C5-9149-720F975C27E3}" type="VALUE">
                      <a:rPr lang="en-US" sz="1800">
                        <a:solidFill>
                          <a:srgbClr val="7F7F7F"/>
                        </a:solidFill>
                        <a:latin typeface="Open Sans Light" panose="020B0306030504020204"/>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2E1-4A7F-BD44-24711CF7625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70C0"/>
                    </a:solidFill>
                    <a:latin typeface="Open Sans Light" panose="020B0306030504020204"/>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Female </c:v>
                </c:pt>
                <c:pt idx="1">
                  <c:v>Male</c:v>
                </c:pt>
              </c:strCache>
            </c:strRef>
          </c:cat>
          <c:val>
            <c:numRef>
              <c:f>Sheet1!$B$2:$B$3</c:f>
              <c:numCache>
                <c:formatCode>0%</c:formatCode>
                <c:ptCount val="2"/>
                <c:pt idx="0">
                  <c:v>0.49</c:v>
                </c:pt>
                <c:pt idx="1">
                  <c:v>0.51</c:v>
                </c:pt>
              </c:numCache>
            </c:numRef>
          </c:val>
          <c:extLst>
            <c:ext xmlns:c16="http://schemas.microsoft.com/office/drawing/2014/chart" uri="{C3380CC4-5D6E-409C-BE32-E72D297353CC}">
              <c16:uniqueId val="{00000004-E2E1-4A7F-BD44-24711CF7625B}"/>
            </c:ext>
          </c:extLst>
        </c:ser>
        <c:dLbls>
          <c:showLegendKey val="0"/>
          <c:showVal val="0"/>
          <c:showCatName val="0"/>
          <c:showSerName val="0"/>
          <c:showPercent val="0"/>
          <c:showBubbleSize val="0"/>
          <c:showLeaderLines val="1"/>
        </c:dLbls>
        <c:firstSliceAng val="0"/>
        <c:holeSize val="61"/>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Open Sans Light" panose="020B0306030504020204"/>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AF23B83-BB95-47F0-B4C2-94D48226FB89}" type="datetimeFigureOut">
              <a:rPr lang="en-US" smtClean="0"/>
              <a:t>7/16/2019</a:t>
            </a:fld>
            <a:endParaRPr lang="en-US"/>
          </a:p>
        </p:txBody>
      </p:sp>
      <p:sp>
        <p:nvSpPr>
          <p:cNvPr id="4" name="Slide Image Placeholder 3"/>
          <p:cNvSpPr>
            <a:spLocks noGrp="1" noRot="1" noChangeAspect="1"/>
          </p:cNvSpPr>
          <p:nvPr>
            <p:ph type="sldImg" idx="2"/>
          </p:nvPr>
        </p:nvSpPr>
        <p:spPr>
          <a:xfrm>
            <a:off x="1239838" y="1162050"/>
            <a:ext cx="45307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946A58-4767-462E-A78F-B1468979A6D0}" type="slidenum">
              <a:rPr lang="en-US" smtClean="0"/>
              <a:t>‹#›</a:t>
            </a:fld>
            <a:endParaRPr lang="en-US"/>
          </a:p>
        </p:txBody>
      </p:sp>
    </p:spTree>
    <p:extLst>
      <p:ext uri="{BB962C8B-B14F-4D97-AF65-F5344CB8AC3E}">
        <p14:creationId xmlns:p14="http://schemas.microsoft.com/office/powerpoint/2010/main" val="4062392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128355-6637-44BE-BD65-39EFAEBBAA96}" type="datetime1">
              <a:rPr lang="en-US" smtClean="0"/>
              <a:t>7/16/2019</a:t>
            </a:fld>
            <a:endParaRPr lang="en-US"/>
          </a:p>
        </p:txBody>
      </p:sp>
      <p:sp>
        <p:nvSpPr>
          <p:cNvPr id="2" name="Footer Placeholder 1">
            <a:extLst>
              <a:ext uri="{FF2B5EF4-FFF2-40B4-BE49-F238E27FC236}">
                <a16:creationId xmlns:a16="http://schemas.microsoft.com/office/drawing/2014/main" id="{833098F7-59FE-47E2-976E-83AAEFA946F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5561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DA9ECB3-04CA-4FDF-83E1-E639FF2C6FB3}"/>
              </a:ext>
            </a:extLst>
          </p:cNvPr>
          <p:cNvSpPr>
            <a:spLocks noGrp="1"/>
          </p:cNvSpPr>
          <p:nvPr>
            <p:ph type="dt" sz="half" idx="10"/>
          </p:nvPr>
        </p:nvSpPr>
        <p:spPr/>
        <p:txBody>
          <a:bodyPr/>
          <a:lstStyle/>
          <a:p>
            <a:fld id="{D5CE65C1-66DB-45E7-8F4C-1CBE718FA29C}" type="datetime1">
              <a:rPr lang="en-US" smtClean="0"/>
              <a:t>7/16/2019</a:t>
            </a:fld>
            <a:endParaRPr lang="en-US"/>
          </a:p>
        </p:txBody>
      </p:sp>
      <p:sp>
        <p:nvSpPr>
          <p:cNvPr id="4" name="Footer Placeholder 3">
            <a:extLst>
              <a:ext uri="{FF2B5EF4-FFF2-40B4-BE49-F238E27FC236}">
                <a16:creationId xmlns:a16="http://schemas.microsoft.com/office/drawing/2014/main" id="{57E7A4E9-34EF-4AB5-B863-232B76E12394}"/>
              </a:ext>
            </a:extLst>
          </p:cNvPr>
          <p:cNvSpPr>
            <a:spLocks noGrp="1"/>
          </p:cNvSpPr>
          <p:nvPr>
            <p:ph type="ftr" sz="quarter" idx="11"/>
          </p:nvPr>
        </p:nvSpPr>
        <p:spPr/>
        <p:txBody>
          <a:bodyPr/>
          <a:lstStyle/>
          <a:p>
            <a:endParaRPr lang="en-US" dirty="0"/>
          </a:p>
        </p:txBody>
      </p:sp>
      <p:cxnSp>
        <p:nvCxnSpPr>
          <p:cNvPr id="9" name="Straight Arrow Connector 8">
            <a:extLst>
              <a:ext uri="{FF2B5EF4-FFF2-40B4-BE49-F238E27FC236}">
                <a16:creationId xmlns:a16="http://schemas.microsoft.com/office/drawing/2014/main" id="{28CE286F-84EB-4FA5-B64F-59B4D3DED8E9}"/>
              </a:ext>
            </a:extLst>
          </p:cNvPr>
          <p:cNvCxnSpPr>
            <a:cxnSpLocks/>
          </p:cNvCxnSpPr>
          <p:nvPr userDrawn="1"/>
        </p:nvCxnSpPr>
        <p:spPr>
          <a:xfrm>
            <a:off x="0" y="504113"/>
            <a:ext cx="10263116" cy="0"/>
          </a:xfrm>
          <a:prstGeom prst="straightConnector1">
            <a:avLst/>
          </a:prstGeom>
          <a:ln w="28575">
            <a:solidFill>
              <a:srgbClr val="ADAEB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315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116FC0-2F46-4F59-9288-016FB801BFE1}" type="datetime1">
              <a:rPr lang="en-US" smtClean="0"/>
              <a:t>7/16/2019</a:t>
            </a:fld>
            <a:endParaRPr lang="en-US"/>
          </a:p>
        </p:txBody>
      </p:sp>
      <p:sp>
        <p:nvSpPr>
          <p:cNvPr id="12" name="Slide Number Placeholder 5">
            <a:extLst>
              <a:ext uri="{FF2B5EF4-FFF2-40B4-BE49-F238E27FC236}">
                <a16:creationId xmlns:a16="http://schemas.microsoft.com/office/drawing/2014/main" id="{BD900986-4085-4DB7-B066-039AD8317990}"/>
              </a:ext>
            </a:extLst>
          </p:cNvPr>
          <p:cNvSpPr>
            <a:spLocks noGrp="1"/>
          </p:cNvSpPr>
          <p:nvPr>
            <p:ph type="sldNum" sz="quarter" idx="12"/>
          </p:nvPr>
        </p:nvSpPr>
        <p:spPr>
          <a:xfrm>
            <a:off x="4767264" y="6375003"/>
            <a:ext cx="2228850" cy="365125"/>
          </a:xfrm>
          <a:prstGeom prst="rect">
            <a:avLst/>
          </a:prstGeom>
        </p:spPr>
        <p:txBody>
          <a:bodyPr/>
          <a:lstStyle/>
          <a:p>
            <a:fld id="{E6DF869A-E8BD-4A47-B2EE-0AD3E4F5B68D}" type="slidenum">
              <a:rPr lang="en-US" smtClean="0"/>
              <a:t>‹#›</a:t>
            </a:fld>
            <a:endParaRPr lang="en-US" dirty="0"/>
          </a:p>
        </p:txBody>
      </p:sp>
      <p:cxnSp>
        <p:nvCxnSpPr>
          <p:cNvPr id="13" name="Straight Arrow Connector 12">
            <a:extLst>
              <a:ext uri="{FF2B5EF4-FFF2-40B4-BE49-F238E27FC236}">
                <a16:creationId xmlns:a16="http://schemas.microsoft.com/office/drawing/2014/main" id="{A441FED9-5FC7-4C5C-94B0-313F40DF628D}"/>
              </a:ext>
            </a:extLst>
          </p:cNvPr>
          <p:cNvCxnSpPr>
            <a:cxnSpLocks/>
          </p:cNvCxnSpPr>
          <p:nvPr userDrawn="1"/>
        </p:nvCxnSpPr>
        <p:spPr>
          <a:xfrm>
            <a:off x="0" y="504113"/>
            <a:ext cx="10263116" cy="0"/>
          </a:xfrm>
          <a:prstGeom prst="straightConnector1">
            <a:avLst/>
          </a:prstGeom>
          <a:ln w="28575">
            <a:solidFill>
              <a:srgbClr val="ADAEB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A4218D16-C62D-4074-AF93-3929CDEFAAE3}"/>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539162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45B9C5-B3F3-4CC4-A256-09B90028D1C0}" type="datetime1">
              <a:rPr lang="en-US" smtClean="0"/>
              <a:t>7/16/2019</a:t>
            </a:fld>
            <a:endParaRPr lang="en-US"/>
          </a:p>
        </p:txBody>
      </p:sp>
      <p:sp>
        <p:nvSpPr>
          <p:cNvPr id="12" name="Slide Number Placeholder 5">
            <a:extLst>
              <a:ext uri="{FF2B5EF4-FFF2-40B4-BE49-F238E27FC236}">
                <a16:creationId xmlns:a16="http://schemas.microsoft.com/office/drawing/2014/main" id="{BD900986-4085-4DB7-B066-039AD8317990}"/>
              </a:ext>
            </a:extLst>
          </p:cNvPr>
          <p:cNvSpPr>
            <a:spLocks noGrp="1"/>
          </p:cNvSpPr>
          <p:nvPr>
            <p:ph type="sldNum" sz="quarter" idx="12"/>
          </p:nvPr>
        </p:nvSpPr>
        <p:spPr>
          <a:xfrm>
            <a:off x="3838575" y="6356352"/>
            <a:ext cx="2228850" cy="365125"/>
          </a:xfrm>
          <a:prstGeom prst="rect">
            <a:avLst/>
          </a:prstGeom>
        </p:spPr>
        <p:txBody>
          <a:bodyPr/>
          <a:lstStyle/>
          <a:p>
            <a:fld id="{E6DF869A-E8BD-4A47-B2EE-0AD3E4F5B68D}" type="slidenum">
              <a:rPr lang="en-US" smtClean="0"/>
              <a:t>‹#›</a:t>
            </a:fld>
            <a:endParaRPr lang="en-US" dirty="0"/>
          </a:p>
        </p:txBody>
      </p:sp>
      <p:cxnSp>
        <p:nvCxnSpPr>
          <p:cNvPr id="13" name="Straight Arrow Connector 12">
            <a:extLst>
              <a:ext uri="{FF2B5EF4-FFF2-40B4-BE49-F238E27FC236}">
                <a16:creationId xmlns:a16="http://schemas.microsoft.com/office/drawing/2014/main" id="{595A42C8-14E4-4F63-BFF8-07DA4BCD1D9F}"/>
              </a:ext>
            </a:extLst>
          </p:cNvPr>
          <p:cNvCxnSpPr>
            <a:cxnSpLocks/>
          </p:cNvCxnSpPr>
          <p:nvPr userDrawn="1"/>
        </p:nvCxnSpPr>
        <p:spPr>
          <a:xfrm>
            <a:off x="0" y="504113"/>
            <a:ext cx="10263116" cy="0"/>
          </a:xfrm>
          <a:prstGeom prst="straightConnector1">
            <a:avLst/>
          </a:prstGeom>
          <a:ln w="28575">
            <a:solidFill>
              <a:srgbClr val="ADAEB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435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DA9ECB3-04CA-4FDF-83E1-E639FF2C6FB3}"/>
              </a:ext>
            </a:extLst>
          </p:cNvPr>
          <p:cNvSpPr>
            <a:spLocks noGrp="1"/>
          </p:cNvSpPr>
          <p:nvPr>
            <p:ph type="dt" sz="half" idx="10"/>
          </p:nvPr>
        </p:nvSpPr>
        <p:spPr/>
        <p:txBody>
          <a:bodyPr/>
          <a:lstStyle/>
          <a:p>
            <a:fld id="{3CA975D3-D563-47A1-B11F-4DEEC5E3F028}" type="datetime1">
              <a:rPr lang="en-US" smtClean="0"/>
              <a:t>7/16/2019</a:t>
            </a:fld>
            <a:endParaRPr lang="en-US"/>
          </a:p>
        </p:txBody>
      </p:sp>
      <p:sp>
        <p:nvSpPr>
          <p:cNvPr id="9" name="Slide Number Placeholder 5">
            <a:extLst>
              <a:ext uri="{FF2B5EF4-FFF2-40B4-BE49-F238E27FC236}">
                <a16:creationId xmlns:a16="http://schemas.microsoft.com/office/drawing/2014/main" id="{8848F820-C2FE-4E0E-A505-38CE64E90ADC}"/>
              </a:ext>
            </a:extLst>
          </p:cNvPr>
          <p:cNvSpPr>
            <a:spLocks noGrp="1"/>
          </p:cNvSpPr>
          <p:nvPr>
            <p:ph type="sldNum" sz="quarter" idx="12"/>
          </p:nvPr>
        </p:nvSpPr>
        <p:spPr>
          <a:xfrm>
            <a:off x="4767264" y="6375003"/>
            <a:ext cx="2228850" cy="365125"/>
          </a:xfrm>
          <a:prstGeom prst="rect">
            <a:avLst/>
          </a:prstGeom>
        </p:spPr>
        <p:txBody>
          <a:bodyPr/>
          <a:lstStyle/>
          <a:p>
            <a:fld id="{E6DF869A-E8BD-4A47-B2EE-0AD3E4F5B68D}" type="slidenum">
              <a:rPr lang="en-US" smtClean="0"/>
              <a:t>‹#›</a:t>
            </a:fld>
            <a:endParaRPr lang="en-US"/>
          </a:p>
        </p:txBody>
      </p:sp>
      <p:cxnSp>
        <p:nvCxnSpPr>
          <p:cNvPr id="10" name="Straight Arrow Connector 9">
            <a:extLst>
              <a:ext uri="{FF2B5EF4-FFF2-40B4-BE49-F238E27FC236}">
                <a16:creationId xmlns:a16="http://schemas.microsoft.com/office/drawing/2014/main" id="{7D3B6A3C-4AC7-499F-B06C-B1457B2A5594}"/>
              </a:ext>
            </a:extLst>
          </p:cNvPr>
          <p:cNvCxnSpPr>
            <a:cxnSpLocks/>
          </p:cNvCxnSpPr>
          <p:nvPr userDrawn="1"/>
        </p:nvCxnSpPr>
        <p:spPr>
          <a:xfrm>
            <a:off x="0" y="504113"/>
            <a:ext cx="10263116" cy="0"/>
          </a:xfrm>
          <a:prstGeom prst="straightConnector1">
            <a:avLst/>
          </a:prstGeom>
          <a:ln w="28575">
            <a:solidFill>
              <a:srgbClr val="ADAEB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1331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F2920-D5CF-4134-8F08-CAE989999311}" type="datetime1">
              <a:rPr lang="en-US" smtClean="0"/>
              <a:t>7/16/2019</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grpSp>
        <p:nvGrpSpPr>
          <p:cNvPr id="9" name="Group 8">
            <a:extLst>
              <a:ext uri="{FF2B5EF4-FFF2-40B4-BE49-F238E27FC236}">
                <a16:creationId xmlns:a16="http://schemas.microsoft.com/office/drawing/2014/main" id="{05D10B28-11DC-4F15-B118-3A48516FDF85}"/>
              </a:ext>
            </a:extLst>
          </p:cNvPr>
          <p:cNvGrpSpPr/>
          <p:nvPr userDrawn="1"/>
        </p:nvGrpSpPr>
        <p:grpSpPr>
          <a:xfrm>
            <a:off x="-19001" y="6377842"/>
            <a:ext cx="9926958" cy="1"/>
            <a:chOff x="-19001" y="6432434"/>
            <a:chExt cx="9926958" cy="1"/>
          </a:xfrm>
        </p:grpSpPr>
        <p:cxnSp>
          <p:nvCxnSpPr>
            <p:cNvPr id="10" name="Straight Connector 9">
              <a:extLst>
                <a:ext uri="{FF2B5EF4-FFF2-40B4-BE49-F238E27FC236}">
                  <a16:creationId xmlns:a16="http://schemas.microsoft.com/office/drawing/2014/main" id="{E7EE5F11-7862-4D71-9101-B7A07447F73F}"/>
                </a:ext>
              </a:extLst>
            </p:cNvPr>
            <p:cNvCxnSpPr>
              <a:cxnSpLocks/>
            </p:cNvCxnSpPr>
            <p:nvPr userDrawn="1"/>
          </p:nvCxnSpPr>
          <p:spPr>
            <a:xfrm flipV="1">
              <a:off x="-19001" y="6432434"/>
              <a:ext cx="9921240" cy="1"/>
            </a:xfrm>
            <a:prstGeom prst="line">
              <a:avLst/>
            </a:prstGeom>
            <a:ln w="38100">
              <a:solidFill>
                <a:srgbClr val="074C8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EF2C6E1-12FC-4774-8D32-BFE325DB625F}"/>
                </a:ext>
              </a:extLst>
            </p:cNvPr>
            <p:cNvCxnSpPr>
              <a:cxnSpLocks/>
            </p:cNvCxnSpPr>
            <p:nvPr userDrawn="1"/>
          </p:nvCxnSpPr>
          <p:spPr>
            <a:xfrm>
              <a:off x="8719237" y="6432434"/>
              <a:ext cx="1188720" cy="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DCC97011-6955-44F2-B926-FE19D8B1F7FF}"/>
              </a:ext>
            </a:extLst>
          </p:cNvPr>
          <p:cNvPicPr>
            <a:picLocks noChangeAspect="1"/>
          </p:cNvPicPr>
          <p:nvPr userDrawn="1"/>
        </p:nvPicPr>
        <p:blipFill rotWithShape="1">
          <a:blip r:embed="rId7">
            <a:clrChange>
              <a:clrFrom>
                <a:srgbClr val="FFFFFF"/>
              </a:clrFrom>
              <a:clrTo>
                <a:srgbClr val="FFFFFF">
                  <a:alpha val="0"/>
                </a:srgbClr>
              </a:clrTo>
            </a:clrChange>
          </a:blip>
          <a:srcRect l="8563" t="3351" r="5603" b="12902"/>
          <a:stretch/>
        </p:blipFill>
        <p:spPr>
          <a:xfrm>
            <a:off x="9360905" y="6399333"/>
            <a:ext cx="405392" cy="420267"/>
          </a:xfrm>
          <a:prstGeom prst="rect">
            <a:avLst/>
          </a:prstGeom>
        </p:spPr>
      </p:pic>
    </p:spTree>
    <p:extLst>
      <p:ext uri="{BB962C8B-B14F-4D97-AF65-F5344CB8AC3E}">
        <p14:creationId xmlns:p14="http://schemas.microsoft.com/office/powerpoint/2010/main" val="1729578057"/>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6" r:id="rId4"/>
    <p:sldLayoutId id="214748366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7.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46.jpeg"/><Relationship Id="rId1" Type="http://schemas.openxmlformats.org/officeDocument/2006/relationships/slideLayout" Target="../slideLayouts/slideLayout5.xml"/><Relationship Id="rId6" Type="http://schemas.openxmlformats.org/officeDocument/2006/relationships/image" Target="../media/image29.svg"/><Relationship Id="rId11" Type="http://schemas.openxmlformats.org/officeDocument/2006/relationships/image" Target="../media/image53.png"/><Relationship Id="rId5" Type="http://schemas.openxmlformats.org/officeDocument/2006/relationships/image" Target="../media/image28.png"/><Relationship Id="rId10" Type="http://schemas.openxmlformats.org/officeDocument/2006/relationships/image" Target="../media/image52.svg"/><Relationship Id="rId4" Type="http://schemas.openxmlformats.org/officeDocument/2006/relationships/image" Target="../media/image48.svg"/><Relationship Id="rId9"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5.jpeg"/><Relationship Id="rId1" Type="http://schemas.openxmlformats.org/officeDocument/2006/relationships/slideLayout" Target="../slideLayouts/slideLayout5.xml"/><Relationship Id="rId4" Type="http://schemas.openxmlformats.org/officeDocument/2006/relationships/image" Target="../media/image48.sv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5.xml"/><Relationship Id="rId5" Type="http://schemas.openxmlformats.org/officeDocument/2006/relationships/image" Target="../media/image50.sv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63" Type="http://schemas.openxmlformats.org/officeDocument/2006/relationships/tags" Target="../tags/tag63.xml"/><Relationship Id="rId159" Type="http://schemas.openxmlformats.org/officeDocument/2006/relationships/tags" Target="../tags/tag159.xml"/><Relationship Id="rId324" Type="http://schemas.openxmlformats.org/officeDocument/2006/relationships/tags" Target="../tags/tag324.xml"/><Relationship Id="rId366" Type="http://schemas.openxmlformats.org/officeDocument/2006/relationships/tags" Target="../tags/tag366.xml"/><Relationship Id="rId170" Type="http://schemas.openxmlformats.org/officeDocument/2006/relationships/tags" Target="../tags/tag170.xml"/><Relationship Id="rId226" Type="http://schemas.openxmlformats.org/officeDocument/2006/relationships/tags" Target="../tags/tag226.xml"/><Relationship Id="rId268" Type="http://schemas.openxmlformats.org/officeDocument/2006/relationships/tags" Target="../tags/tag268.xml"/><Relationship Id="rId32" Type="http://schemas.openxmlformats.org/officeDocument/2006/relationships/tags" Target="../tags/tag32.xml"/><Relationship Id="rId74" Type="http://schemas.openxmlformats.org/officeDocument/2006/relationships/tags" Target="../tags/tag74.xml"/><Relationship Id="rId128" Type="http://schemas.openxmlformats.org/officeDocument/2006/relationships/tags" Target="../tags/tag128.xml"/><Relationship Id="rId335" Type="http://schemas.openxmlformats.org/officeDocument/2006/relationships/tags" Target="../tags/tag335.xml"/><Relationship Id="rId377" Type="http://schemas.openxmlformats.org/officeDocument/2006/relationships/chart" Target="../charts/chart1.xml"/><Relationship Id="rId5" Type="http://schemas.openxmlformats.org/officeDocument/2006/relationships/tags" Target="../tags/tag5.xml"/><Relationship Id="rId181" Type="http://schemas.openxmlformats.org/officeDocument/2006/relationships/tags" Target="../tags/tag181.xml"/><Relationship Id="rId237" Type="http://schemas.openxmlformats.org/officeDocument/2006/relationships/tags" Target="../tags/tag237.xml"/><Relationship Id="rId279" Type="http://schemas.openxmlformats.org/officeDocument/2006/relationships/tags" Target="../tags/tag279.xml"/><Relationship Id="rId43" Type="http://schemas.openxmlformats.org/officeDocument/2006/relationships/tags" Target="../tags/tag43.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46" Type="http://schemas.openxmlformats.org/officeDocument/2006/relationships/tags" Target="../tags/tag346.xml"/><Relationship Id="rId85" Type="http://schemas.openxmlformats.org/officeDocument/2006/relationships/tags" Target="../tags/tag85.xml"/><Relationship Id="rId150" Type="http://schemas.openxmlformats.org/officeDocument/2006/relationships/tags" Target="../tags/tag150.xml"/><Relationship Id="rId192" Type="http://schemas.openxmlformats.org/officeDocument/2006/relationships/tags" Target="../tags/tag192.xml"/><Relationship Id="rId206" Type="http://schemas.openxmlformats.org/officeDocument/2006/relationships/tags" Target="../tags/tag206.xml"/><Relationship Id="rId248" Type="http://schemas.openxmlformats.org/officeDocument/2006/relationships/tags" Target="../tags/tag248.xml"/><Relationship Id="rId12" Type="http://schemas.openxmlformats.org/officeDocument/2006/relationships/tags" Target="../tags/tag12.xml"/><Relationship Id="rId108" Type="http://schemas.openxmlformats.org/officeDocument/2006/relationships/tags" Target="../tags/tag108.xml"/><Relationship Id="rId315" Type="http://schemas.openxmlformats.org/officeDocument/2006/relationships/tags" Target="../tags/tag315.xml"/><Relationship Id="rId357" Type="http://schemas.openxmlformats.org/officeDocument/2006/relationships/tags" Target="../tags/tag357.xml"/><Relationship Id="rId54" Type="http://schemas.openxmlformats.org/officeDocument/2006/relationships/tags" Target="../tags/tag54.xml"/><Relationship Id="rId96" Type="http://schemas.openxmlformats.org/officeDocument/2006/relationships/tags" Target="../tags/tag96.xml"/><Relationship Id="rId161" Type="http://schemas.openxmlformats.org/officeDocument/2006/relationships/tags" Target="../tags/tag161.xml"/><Relationship Id="rId217" Type="http://schemas.openxmlformats.org/officeDocument/2006/relationships/tags" Target="../tags/tag217.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326" Type="http://schemas.openxmlformats.org/officeDocument/2006/relationships/tags" Target="../tags/tag326.xml"/><Relationship Id="rId65" Type="http://schemas.openxmlformats.org/officeDocument/2006/relationships/tags" Target="../tags/tag65.xml"/><Relationship Id="rId130" Type="http://schemas.openxmlformats.org/officeDocument/2006/relationships/tags" Target="../tags/tag130.xml"/><Relationship Id="rId368" Type="http://schemas.openxmlformats.org/officeDocument/2006/relationships/tags" Target="../tags/tag368.xml"/><Relationship Id="rId172" Type="http://schemas.openxmlformats.org/officeDocument/2006/relationships/tags" Target="../tags/tag172.xml"/><Relationship Id="rId228" Type="http://schemas.openxmlformats.org/officeDocument/2006/relationships/tags" Target="../tags/tag228.xml"/><Relationship Id="rId281" Type="http://schemas.openxmlformats.org/officeDocument/2006/relationships/tags" Target="../tags/tag281.xml"/><Relationship Id="rId337" Type="http://schemas.openxmlformats.org/officeDocument/2006/relationships/tags" Target="../tags/tag337.xml"/><Relationship Id="rId34" Type="http://schemas.openxmlformats.org/officeDocument/2006/relationships/tags" Target="../tags/tag34.xml"/><Relationship Id="rId76" Type="http://schemas.openxmlformats.org/officeDocument/2006/relationships/tags" Target="../tags/tag76.xml"/><Relationship Id="rId141" Type="http://schemas.openxmlformats.org/officeDocument/2006/relationships/tags" Target="../tags/tag141.xml"/><Relationship Id="rId7" Type="http://schemas.openxmlformats.org/officeDocument/2006/relationships/tags" Target="../tags/tag7.xml"/><Relationship Id="rId183" Type="http://schemas.openxmlformats.org/officeDocument/2006/relationships/tags" Target="../tags/tag183.xml"/><Relationship Id="rId239" Type="http://schemas.openxmlformats.org/officeDocument/2006/relationships/tags" Target="../tags/tag239.xml"/><Relationship Id="rId250" Type="http://schemas.openxmlformats.org/officeDocument/2006/relationships/tags" Target="../tags/tag250.xml"/><Relationship Id="rId292" Type="http://schemas.openxmlformats.org/officeDocument/2006/relationships/tags" Target="../tags/tag292.xml"/><Relationship Id="rId306" Type="http://schemas.openxmlformats.org/officeDocument/2006/relationships/tags" Target="../tags/tag306.xml"/><Relationship Id="rId45" Type="http://schemas.openxmlformats.org/officeDocument/2006/relationships/tags" Target="../tags/tag45.xml"/><Relationship Id="rId87" Type="http://schemas.openxmlformats.org/officeDocument/2006/relationships/tags" Target="../tags/tag87.xml"/><Relationship Id="rId110" Type="http://schemas.openxmlformats.org/officeDocument/2006/relationships/tags" Target="../tags/tag110.xml"/><Relationship Id="rId348" Type="http://schemas.openxmlformats.org/officeDocument/2006/relationships/tags" Target="../tags/tag348.xml"/><Relationship Id="rId152" Type="http://schemas.openxmlformats.org/officeDocument/2006/relationships/tags" Target="../tags/tag152.xml"/><Relationship Id="rId194" Type="http://schemas.openxmlformats.org/officeDocument/2006/relationships/tags" Target="../tags/tag194.xml"/><Relationship Id="rId208" Type="http://schemas.openxmlformats.org/officeDocument/2006/relationships/tags" Target="../tags/tag208.xml"/><Relationship Id="rId261" Type="http://schemas.openxmlformats.org/officeDocument/2006/relationships/tags" Target="../tags/tag261.xml"/><Relationship Id="rId14" Type="http://schemas.openxmlformats.org/officeDocument/2006/relationships/tags" Target="../tags/tag14.xml"/><Relationship Id="rId56" Type="http://schemas.openxmlformats.org/officeDocument/2006/relationships/tags" Target="../tags/tag56.xml"/><Relationship Id="rId317" Type="http://schemas.openxmlformats.org/officeDocument/2006/relationships/tags" Target="../tags/tag317.xml"/><Relationship Id="rId359" Type="http://schemas.openxmlformats.org/officeDocument/2006/relationships/tags" Target="../tags/tag359.xml"/><Relationship Id="rId98" Type="http://schemas.openxmlformats.org/officeDocument/2006/relationships/tags" Target="../tags/tag98.xml"/><Relationship Id="rId121" Type="http://schemas.openxmlformats.org/officeDocument/2006/relationships/tags" Target="../tags/tag121.xml"/><Relationship Id="rId163" Type="http://schemas.openxmlformats.org/officeDocument/2006/relationships/tags" Target="../tags/tag163.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 Type="http://schemas.openxmlformats.org/officeDocument/2006/relationships/tags" Target="../tags/tag25.xml"/><Relationship Id="rId67" Type="http://schemas.openxmlformats.org/officeDocument/2006/relationships/tags" Target="../tags/tag67.xml"/><Relationship Id="rId272" Type="http://schemas.openxmlformats.org/officeDocument/2006/relationships/tags" Target="../tags/tag272.xml"/><Relationship Id="rId328" Type="http://schemas.openxmlformats.org/officeDocument/2006/relationships/tags" Target="../tags/tag328.xml"/><Relationship Id="rId132" Type="http://schemas.openxmlformats.org/officeDocument/2006/relationships/tags" Target="../tags/tag132.xml"/><Relationship Id="rId174" Type="http://schemas.openxmlformats.org/officeDocument/2006/relationships/tags" Target="../tags/tag174.xml"/><Relationship Id="rId241" Type="http://schemas.openxmlformats.org/officeDocument/2006/relationships/tags" Target="../tags/tag241.xml"/><Relationship Id="rId36" Type="http://schemas.openxmlformats.org/officeDocument/2006/relationships/tags" Target="../tags/tag36.xml"/><Relationship Id="rId283" Type="http://schemas.openxmlformats.org/officeDocument/2006/relationships/tags" Target="../tags/tag283.xml"/><Relationship Id="rId339" Type="http://schemas.openxmlformats.org/officeDocument/2006/relationships/tags" Target="../tags/tag339.xml"/><Relationship Id="rId78" Type="http://schemas.openxmlformats.org/officeDocument/2006/relationships/tags" Target="../tags/tag78.xml"/><Relationship Id="rId101" Type="http://schemas.openxmlformats.org/officeDocument/2006/relationships/tags" Target="../tags/tag101.xml"/><Relationship Id="rId143" Type="http://schemas.openxmlformats.org/officeDocument/2006/relationships/tags" Target="../tags/tag143.xml"/><Relationship Id="rId185" Type="http://schemas.openxmlformats.org/officeDocument/2006/relationships/tags" Target="../tags/tag185.xml"/><Relationship Id="rId350" Type="http://schemas.openxmlformats.org/officeDocument/2006/relationships/tags" Target="../tags/tag350.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slideLayout" Target="../slideLayouts/slideLayout5.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303" Type="http://schemas.openxmlformats.org/officeDocument/2006/relationships/tags" Target="../tags/tag303.xml"/><Relationship Id="rId42" Type="http://schemas.openxmlformats.org/officeDocument/2006/relationships/tags" Target="../tags/tag42.xml"/><Relationship Id="rId84" Type="http://schemas.openxmlformats.org/officeDocument/2006/relationships/tags" Target="../tags/tag84.xml"/><Relationship Id="rId138" Type="http://schemas.openxmlformats.org/officeDocument/2006/relationships/tags" Target="../tags/tag138.xml"/><Relationship Id="rId345" Type="http://schemas.openxmlformats.org/officeDocument/2006/relationships/tags" Target="../tags/tag345.xml"/><Relationship Id="rId191" Type="http://schemas.openxmlformats.org/officeDocument/2006/relationships/tags" Target="../tags/tag191.xml"/><Relationship Id="rId205" Type="http://schemas.openxmlformats.org/officeDocument/2006/relationships/tags" Target="../tags/tag205.xml"/><Relationship Id="rId247" Type="http://schemas.openxmlformats.org/officeDocument/2006/relationships/tags" Target="../tags/tag247.xml"/><Relationship Id="rId107" Type="http://schemas.openxmlformats.org/officeDocument/2006/relationships/tags" Target="../tags/tag107.xml"/><Relationship Id="rId289" Type="http://schemas.openxmlformats.org/officeDocument/2006/relationships/tags" Target="../tags/tag289.xml"/><Relationship Id="rId11" Type="http://schemas.openxmlformats.org/officeDocument/2006/relationships/tags" Target="../tags/tag11.xml"/><Relationship Id="rId53" Type="http://schemas.openxmlformats.org/officeDocument/2006/relationships/tags" Target="../tags/tag53.xml"/><Relationship Id="rId149" Type="http://schemas.openxmlformats.org/officeDocument/2006/relationships/tags" Target="../tags/tag149.xml"/><Relationship Id="rId314" Type="http://schemas.openxmlformats.org/officeDocument/2006/relationships/tags" Target="../tags/tag314.xml"/><Relationship Id="rId356" Type="http://schemas.openxmlformats.org/officeDocument/2006/relationships/tags" Target="../tags/tag356.xml"/><Relationship Id="rId95" Type="http://schemas.openxmlformats.org/officeDocument/2006/relationships/tags" Target="../tags/tag95.xml"/><Relationship Id="rId160" Type="http://schemas.openxmlformats.org/officeDocument/2006/relationships/tags" Target="../tags/tag160.xml"/><Relationship Id="rId216" Type="http://schemas.openxmlformats.org/officeDocument/2006/relationships/tags" Target="../tags/tag216.xml"/><Relationship Id="rId258" Type="http://schemas.openxmlformats.org/officeDocument/2006/relationships/tags" Target="../tags/tag258.xml"/><Relationship Id="rId22" Type="http://schemas.openxmlformats.org/officeDocument/2006/relationships/tags" Target="../tags/tag22.xml"/><Relationship Id="rId64" Type="http://schemas.openxmlformats.org/officeDocument/2006/relationships/tags" Target="../tags/tag64.xml"/><Relationship Id="rId118" Type="http://schemas.openxmlformats.org/officeDocument/2006/relationships/tags" Target="../tags/tag118.xml"/><Relationship Id="rId325" Type="http://schemas.openxmlformats.org/officeDocument/2006/relationships/tags" Target="../tags/tag325.xml"/><Relationship Id="rId367" Type="http://schemas.openxmlformats.org/officeDocument/2006/relationships/tags" Target="../tags/tag367.xml"/><Relationship Id="rId171" Type="http://schemas.openxmlformats.org/officeDocument/2006/relationships/tags" Target="../tags/tag171.xml"/><Relationship Id="rId227" Type="http://schemas.openxmlformats.org/officeDocument/2006/relationships/tags" Target="../tags/tag227.xml"/><Relationship Id="rId269" Type="http://schemas.openxmlformats.org/officeDocument/2006/relationships/tags" Target="../tags/tag269.xml"/><Relationship Id="rId33" Type="http://schemas.openxmlformats.org/officeDocument/2006/relationships/tags" Target="../tags/tag33.xml"/><Relationship Id="rId129" Type="http://schemas.openxmlformats.org/officeDocument/2006/relationships/tags" Target="../tags/tag129.xml"/><Relationship Id="rId280" Type="http://schemas.openxmlformats.org/officeDocument/2006/relationships/tags" Target="../tags/tag280.xml"/><Relationship Id="rId336" Type="http://schemas.openxmlformats.org/officeDocument/2006/relationships/tags" Target="../tags/tag336.xml"/><Relationship Id="rId75" Type="http://schemas.openxmlformats.org/officeDocument/2006/relationships/tags" Target="../tags/tag75.xml"/><Relationship Id="rId140" Type="http://schemas.openxmlformats.org/officeDocument/2006/relationships/tags" Target="../tags/tag140.xml"/><Relationship Id="rId182" Type="http://schemas.openxmlformats.org/officeDocument/2006/relationships/tags" Target="../tags/tag182.xml"/><Relationship Id="rId6" Type="http://schemas.openxmlformats.org/officeDocument/2006/relationships/tags" Target="../tags/tag6.xml"/><Relationship Id="rId238" Type="http://schemas.openxmlformats.org/officeDocument/2006/relationships/tags" Target="../tags/tag238.xml"/><Relationship Id="rId291" Type="http://schemas.openxmlformats.org/officeDocument/2006/relationships/tags" Target="../tags/tag291.xml"/><Relationship Id="rId305" Type="http://schemas.openxmlformats.org/officeDocument/2006/relationships/tags" Target="../tags/tag305.xml"/><Relationship Id="rId347" Type="http://schemas.openxmlformats.org/officeDocument/2006/relationships/tags" Target="../tags/tag347.xml"/><Relationship Id="rId44" Type="http://schemas.openxmlformats.org/officeDocument/2006/relationships/tags" Target="../tags/tag44.xml"/><Relationship Id="rId86" Type="http://schemas.openxmlformats.org/officeDocument/2006/relationships/tags" Target="../tags/tag86.xml"/><Relationship Id="rId151" Type="http://schemas.openxmlformats.org/officeDocument/2006/relationships/tags" Target="../tags/tag151.xml"/><Relationship Id="rId193" Type="http://schemas.openxmlformats.org/officeDocument/2006/relationships/tags" Target="../tags/tag193.xml"/><Relationship Id="rId207" Type="http://schemas.openxmlformats.org/officeDocument/2006/relationships/tags" Target="../tags/tag207.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316" Type="http://schemas.openxmlformats.org/officeDocument/2006/relationships/tags" Target="../tags/tag316.xml"/><Relationship Id="rId55" Type="http://schemas.openxmlformats.org/officeDocument/2006/relationships/tags" Target="../tags/tag55.xml"/><Relationship Id="rId97" Type="http://schemas.openxmlformats.org/officeDocument/2006/relationships/tags" Target="../tags/tag97.xml"/><Relationship Id="rId120" Type="http://schemas.openxmlformats.org/officeDocument/2006/relationships/tags" Target="../tags/tag120.xml"/><Relationship Id="rId358" Type="http://schemas.openxmlformats.org/officeDocument/2006/relationships/tags" Target="../tags/tag358.xml"/><Relationship Id="rId162" Type="http://schemas.openxmlformats.org/officeDocument/2006/relationships/tags" Target="../tags/tag162.xml"/><Relationship Id="rId218" Type="http://schemas.openxmlformats.org/officeDocument/2006/relationships/tags" Target="../tags/tag218.xml"/><Relationship Id="rId271" Type="http://schemas.openxmlformats.org/officeDocument/2006/relationships/tags" Target="../tags/tag271.xml"/><Relationship Id="rId24" Type="http://schemas.openxmlformats.org/officeDocument/2006/relationships/tags" Target="../tags/tag24.xml"/><Relationship Id="rId66" Type="http://schemas.openxmlformats.org/officeDocument/2006/relationships/tags" Target="../tags/tag66.xml"/><Relationship Id="rId131" Type="http://schemas.openxmlformats.org/officeDocument/2006/relationships/tags" Target="../tags/tag131.xml"/><Relationship Id="rId327" Type="http://schemas.openxmlformats.org/officeDocument/2006/relationships/tags" Target="../tags/tag327.xml"/><Relationship Id="rId369" Type="http://schemas.openxmlformats.org/officeDocument/2006/relationships/tags" Target="../tags/tag369.xml"/><Relationship Id="rId173" Type="http://schemas.openxmlformats.org/officeDocument/2006/relationships/tags" Target="../tags/tag173.xml"/><Relationship Id="rId229" Type="http://schemas.openxmlformats.org/officeDocument/2006/relationships/tags" Target="../tags/tag229.xml"/><Relationship Id="rId240" Type="http://schemas.openxmlformats.org/officeDocument/2006/relationships/tags" Target="../tags/tag240.xml"/><Relationship Id="rId35" Type="http://schemas.openxmlformats.org/officeDocument/2006/relationships/tags" Target="../tags/tag35.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38" Type="http://schemas.openxmlformats.org/officeDocument/2006/relationships/tags" Target="../tags/tag338.xml"/><Relationship Id="rId8" Type="http://schemas.openxmlformats.org/officeDocument/2006/relationships/tags" Target="../tags/tag8.xml"/><Relationship Id="rId142" Type="http://schemas.openxmlformats.org/officeDocument/2006/relationships/tags" Target="../tags/tag142.xml"/><Relationship Id="rId184" Type="http://schemas.openxmlformats.org/officeDocument/2006/relationships/tags" Target="../tags/tag184.xml"/><Relationship Id="rId251" Type="http://schemas.openxmlformats.org/officeDocument/2006/relationships/tags" Target="../tags/tag251.xml"/><Relationship Id="rId46" Type="http://schemas.openxmlformats.org/officeDocument/2006/relationships/tags" Target="../tags/tag46.xml"/><Relationship Id="rId293" Type="http://schemas.openxmlformats.org/officeDocument/2006/relationships/tags" Target="../tags/tag293.xml"/><Relationship Id="rId307" Type="http://schemas.openxmlformats.org/officeDocument/2006/relationships/tags" Target="../tags/tag307.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53" Type="http://schemas.openxmlformats.org/officeDocument/2006/relationships/tags" Target="../tags/tag153.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220" Type="http://schemas.openxmlformats.org/officeDocument/2006/relationships/tags" Target="../tags/tag220.xml"/><Relationship Id="rId15" Type="http://schemas.openxmlformats.org/officeDocument/2006/relationships/tags" Target="../tags/tag15.xml"/><Relationship Id="rId57" Type="http://schemas.openxmlformats.org/officeDocument/2006/relationships/tags" Target="../tags/tag57.xml"/><Relationship Id="rId262" Type="http://schemas.openxmlformats.org/officeDocument/2006/relationships/tags" Target="../tags/tag262.xml"/><Relationship Id="rId318" Type="http://schemas.openxmlformats.org/officeDocument/2006/relationships/tags" Target="../tags/tag318.xml"/><Relationship Id="rId99" Type="http://schemas.openxmlformats.org/officeDocument/2006/relationships/tags" Target="../tags/tag99.xml"/><Relationship Id="rId122" Type="http://schemas.openxmlformats.org/officeDocument/2006/relationships/tags" Target="../tags/tag122.xml"/><Relationship Id="rId164" Type="http://schemas.openxmlformats.org/officeDocument/2006/relationships/tags" Target="../tags/tag164.xml"/><Relationship Id="rId371" Type="http://schemas.openxmlformats.org/officeDocument/2006/relationships/tags" Target="../tags/tag37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21" Type="http://schemas.openxmlformats.org/officeDocument/2006/relationships/image" Target="../media/image27.svg"/><Relationship Id="rId34" Type="http://schemas.openxmlformats.org/officeDocument/2006/relationships/image" Target="../media/image40.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jpeg"/><Relationship Id="rId25" Type="http://schemas.openxmlformats.org/officeDocument/2006/relationships/image" Target="../media/image31.svg"/><Relationship Id="rId33" Type="http://schemas.openxmlformats.org/officeDocument/2006/relationships/image" Target="../media/image39.sv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svg"/><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sv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sv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image" Target="../media/image16.png"/><Relationship Id="rId19" Type="http://schemas.openxmlformats.org/officeDocument/2006/relationships/image" Target="../media/image25.gif"/><Relationship Id="rId31" Type="http://schemas.openxmlformats.org/officeDocument/2006/relationships/image" Target="../media/image37.sv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svg"/><Relationship Id="rId30" Type="http://schemas.openxmlformats.org/officeDocument/2006/relationships/image" Target="../media/image36.png"/><Relationship Id="rId35" Type="http://schemas.openxmlformats.org/officeDocument/2006/relationships/image" Target="../media/image41.svg"/><Relationship Id="rId8" Type="http://schemas.openxmlformats.org/officeDocument/2006/relationships/image" Target="../media/image14.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C73A4B-E753-40AB-BD56-3E3331432F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8169" y="414289"/>
            <a:ext cx="1249623" cy="1305022"/>
          </a:xfrm>
          <a:prstGeom prst="rect">
            <a:avLst/>
          </a:prstGeom>
          <a:noFill/>
        </p:spPr>
      </p:pic>
      <p:sp>
        <p:nvSpPr>
          <p:cNvPr id="9" name="Title 1">
            <a:extLst>
              <a:ext uri="{FF2B5EF4-FFF2-40B4-BE49-F238E27FC236}">
                <a16:creationId xmlns:a16="http://schemas.microsoft.com/office/drawing/2014/main" id="{97AA24AF-5CCB-4FAA-8C25-FD0B1BB90943}"/>
              </a:ext>
            </a:extLst>
          </p:cNvPr>
          <p:cNvSpPr txBox="1">
            <a:spLocks/>
          </p:cNvSpPr>
          <p:nvPr/>
        </p:nvSpPr>
        <p:spPr>
          <a:xfrm>
            <a:off x="578868" y="2709018"/>
            <a:ext cx="8154113" cy="954771"/>
          </a:xfrm>
          <a:prstGeom prst="rect">
            <a:avLst/>
          </a:prstGeom>
        </p:spPr>
        <p:txBody>
          <a:bodyPr anchor="b">
            <a:normAutofit/>
          </a:bodyPr>
          <a:lstStyle>
            <a:lvl1pPr algn="l" defTabSz="914400" rtl="0" eaLnBrk="1" latinLnBrk="0" hangingPunct="1">
              <a:lnSpc>
                <a:spcPct val="90000"/>
              </a:lnSpc>
              <a:spcBef>
                <a:spcPct val="0"/>
              </a:spcBef>
              <a:buNone/>
              <a:defRPr lang="en-US" sz="3200" b="1" kern="1200" dirty="0">
                <a:solidFill>
                  <a:srgbClr val="074C88"/>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Open Sans Light" panose="020B0306030504020204"/>
                <a:ea typeface="Open Sans" panose="020B0606030504020204" pitchFamily="34" charset="0"/>
                <a:cs typeface="Open Sans" panose="020B0606030504020204" pitchFamily="34" charset="0"/>
              </a:rPr>
              <a:t>United Nations Global Compact </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a:solidFill>
                  <a:srgbClr val="0070C0"/>
                </a:solidFill>
                <a:latin typeface="Open Sans Light" panose="020B0306030504020204"/>
                <a:ea typeface="Open Sans" panose="020B0606030504020204" pitchFamily="34" charset="0"/>
                <a:cs typeface="Open Sans" panose="020B0606030504020204" pitchFamily="34" charset="0"/>
              </a:rPr>
              <a:t>Communication of Progress</a:t>
            </a:r>
            <a:endParaRPr kumimoji="0" lang="en-US" sz="2800" b="1" i="0" u="none" strike="noStrike" kern="1200" cap="none" spc="0" normalizeH="0" baseline="0" noProof="0" dirty="0">
              <a:ln>
                <a:noFill/>
              </a:ln>
              <a:solidFill>
                <a:srgbClr val="0070C0"/>
              </a:solidFill>
              <a:effectLst/>
              <a:uLnTx/>
              <a:uFillTx/>
              <a:latin typeface="Open Sans Light" panose="020B0306030504020204"/>
              <a:ea typeface="Open Sans" panose="020B0606030504020204" pitchFamily="34" charset="0"/>
              <a:cs typeface="Open Sans" panose="020B0606030504020204" pitchFamily="34" charset="0"/>
            </a:endParaRPr>
          </a:p>
        </p:txBody>
      </p:sp>
      <p:sp>
        <p:nvSpPr>
          <p:cNvPr id="14" name="Content Placeholder 3">
            <a:extLst>
              <a:ext uri="{FF2B5EF4-FFF2-40B4-BE49-F238E27FC236}">
                <a16:creationId xmlns:a16="http://schemas.microsoft.com/office/drawing/2014/main" id="{ED7782EC-3CF8-4A25-BCE6-D611F2D55C6F}"/>
              </a:ext>
            </a:extLst>
          </p:cNvPr>
          <p:cNvSpPr txBox="1">
            <a:spLocks/>
          </p:cNvSpPr>
          <p:nvPr/>
        </p:nvSpPr>
        <p:spPr>
          <a:xfrm>
            <a:off x="578868" y="3267696"/>
            <a:ext cx="7317336" cy="942485"/>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rgbClr val="074C8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200" b="1" dirty="0">
              <a:solidFill>
                <a:srgbClr val="074C88"/>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rgbClr val="074C8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074C88"/>
                </a:solidFill>
                <a:effectLst/>
                <a:uLnTx/>
                <a:uFillTx/>
                <a:latin typeface="Open Sans Light" panose="020B0306030504020204"/>
              </a:rPr>
              <a:t>Al </a:t>
            </a:r>
            <a:r>
              <a:rPr kumimoji="0" lang="en-US" sz="2200" b="1" i="0" u="none" strike="noStrike" kern="1200" cap="none" spc="0" normalizeH="0" baseline="0" noProof="0" dirty="0" err="1">
                <a:ln>
                  <a:noFill/>
                </a:ln>
                <a:solidFill>
                  <a:srgbClr val="074C88"/>
                </a:solidFill>
                <a:effectLst/>
                <a:uLnTx/>
                <a:uFillTx/>
                <a:latin typeface="Open Sans Light" panose="020B0306030504020204"/>
              </a:rPr>
              <a:t>Masah</a:t>
            </a:r>
            <a:r>
              <a:rPr kumimoji="0" lang="en-US" sz="2200" b="1" i="0" u="none" strike="noStrike" kern="1200" cap="none" spc="0" normalizeH="0" baseline="0" noProof="0" dirty="0">
                <a:ln>
                  <a:noFill/>
                </a:ln>
                <a:solidFill>
                  <a:srgbClr val="074C88"/>
                </a:solidFill>
                <a:effectLst/>
                <a:uLnTx/>
                <a:uFillTx/>
                <a:latin typeface="Open Sans Light" panose="020B0306030504020204"/>
              </a:rPr>
              <a:t> Capital Limited</a:t>
            </a:r>
          </a:p>
        </p:txBody>
      </p:sp>
      <p:sp>
        <p:nvSpPr>
          <p:cNvPr id="16" name="Content Placeholder 3">
            <a:extLst>
              <a:ext uri="{FF2B5EF4-FFF2-40B4-BE49-F238E27FC236}">
                <a16:creationId xmlns:a16="http://schemas.microsoft.com/office/drawing/2014/main" id="{7CB627A9-C320-4F20-8F4C-8181948609C7}"/>
              </a:ext>
            </a:extLst>
          </p:cNvPr>
          <p:cNvSpPr txBox="1">
            <a:spLocks/>
          </p:cNvSpPr>
          <p:nvPr/>
        </p:nvSpPr>
        <p:spPr>
          <a:xfrm>
            <a:off x="567326" y="5841367"/>
            <a:ext cx="7317336" cy="552450"/>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74C88"/>
                </a:solidFill>
                <a:effectLst/>
                <a:uLnTx/>
                <a:uFillTx/>
                <a:latin typeface="Open Sans Light" panose="020B0306030504020204"/>
              </a:rPr>
              <a:t>August 2019</a:t>
            </a:r>
          </a:p>
        </p:txBody>
      </p:sp>
      <p:cxnSp>
        <p:nvCxnSpPr>
          <p:cNvPr id="18" name="Straight Arrow Connector 17">
            <a:extLst>
              <a:ext uri="{FF2B5EF4-FFF2-40B4-BE49-F238E27FC236}">
                <a16:creationId xmlns:a16="http://schemas.microsoft.com/office/drawing/2014/main" id="{9D66752C-BA76-4B25-8D4F-9C3B4D1BC47A}"/>
              </a:ext>
            </a:extLst>
          </p:cNvPr>
          <p:cNvCxnSpPr>
            <a:cxnSpLocks/>
          </p:cNvCxnSpPr>
          <p:nvPr/>
        </p:nvCxnSpPr>
        <p:spPr>
          <a:xfrm>
            <a:off x="729302" y="3697687"/>
            <a:ext cx="6197971" cy="0"/>
          </a:xfrm>
          <a:prstGeom prst="straightConnector1">
            <a:avLst/>
          </a:prstGeom>
          <a:ln w="28575">
            <a:solidFill>
              <a:srgbClr val="ADAEB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269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a:extLst>
              <a:ext uri="{FF2B5EF4-FFF2-40B4-BE49-F238E27FC236}">
                <a16:creationId xmlns:a16="http://schemas.microsoft.com/office/drawing/2014/main" id="{40CFFC56-CF48-4BCD-B717-81EF9F561399}"/>
              </a:ext>
            </a:extLst>
          </p:cNvPr>
          <p:cNvSpPr/>
          <p:nvPr/>
        </p:nvSpPr>
        <p:spPr>
          <a:xfrm>
            <a:off x="590179" y="3558785"/>
            <a:ext cx="2661599" cy="2697688"/>
          </a:xfrm>
          <a:prstGeom prst="rect">
            <a:avLst/>
          </a:prstGeom>
          <a:solidFill>
            <a:schemeClr val="bg1">
              <a:lumMod val="85000"/>
              <a:alpha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prstClr val="white"/>
              </a:solidFill>
              <a:latin typeface="Calibri" panose="020F0502020204030204"/>
            </a:endParaRPr>
          </a:p>
        </p:txBody>
      </p:sp>
      <p:sp>
        <p:nvSpPr>
          <p:cNvPr id="121" name="TextBox 120">
            <a:extLst>
              <a:ext uri="{FF2B5EF4-FFF2-40B4-BE49-F238E27FC236}">
                <a16:creationId xmlns:a16="http://schemas.microsoft.com/office/drawing/2014/main" id="{8D9E1A25-DF28-45A7-94FB-9F1023616DFE}"/>
              </a:ext>
            </a:extLst>
          </p:cNvPr>
          <p:cNvSpPr txBox="1"/>
          <p:nvPr/>
        </p:nvSpPr>
        <p:spPr>
          <a:xfrm>
            <a:off x="540511" y="3677209"/>
            <a:ext cx="2881867" cy="2677656"/>
          </a:xfrm>
          <a:prstGeom prst="rect">
            <a:avLst/>
          </a:prstGeom>
          <a:noFill/>
        </p:spPr>
        <p:txBody>
          <a:bodyPr wrap="square" rtlCol="0">
            <a:spAutoFit/>
          </a:bodyPr>
          <a:lstStyle/>
          <a:p>
            <a:r>
              <a:rPr lang="en-US" sz="1200" b="1" u="sng" dirty="0">
                <a:solidFill>
                  <a:srgbClr val="074C88"/>
                </a:solidFill>
                <a:latin typeface="Open Sans Light" panose="020B0306030504020204"/>
                <a:cs typeface="Arial" panose="020B0604020202020204" pitchFamily="34" charset="0"/>
              </a:rPr>
              <a:t>Location</a:t>
            </a:r>
          </a:p>
          <a:p>
            <a:r>
              <a:rPr lang="en-US" sz="1200" dirty="0">
                <a:latin typeface="Open Sans Light" panose="020B0306030504020204"/>
                <a:cs typeface="Arial" panose="020B0604020202020204" pitchFamily="34" charset="0"/>
              </a:rPr>
              <a:t>UAE</a:t>
            </a:r>
            <a:r>
              <a:rPr lang="en-US" sz="1200" b="1" dirty="0">
                <a:latin typeface="Open Sans Light" panose="020B0306030504020204"/>
                <a:cs typeface="Arial" panose="020B0604020202020204" pitchFamily="34" charset="0"/>
              </a:rPr>
              <a:t> </a:t>
            </a:r>
          </a:p>
          <a:p>
            <a:endParaRPr lang="en-US" sz="1200" dirty="0">
              <a:latin typeface="Open Sans Light" panose="020B0306030504020204"/>
              <a:cs typeface="Arial" panose="020B0604020202020204" pitchFamily="34" charset="0"/>
            </a:endParaRPr>
          </a:p>
          <a:p>
            <a:r>
              <a:rPr lang="en-US" sz="1200" b="1" u="sng" dirty="0">
                <a:solidFill>
                  <a:srgbClr val="074C88"/>
                </a:solidFill>
                <a:latin typeface="Open Sans Light" panose="020B0306030504020204"/>
                <a:cs typeface="Arial" panose="020B0604020202020204" pitchFamily="34" charset="0"/>
              </a:rPr>
              <a:t>Key Objective</a:t>
            </a:r>
          </a:p>
          <a:p>
            <a:r>
              <a:rPr lang="en-US" sz="1200" dirty="0">
                <a:latin typeface="Open Sans Light" panose="020B0306030504020204"/>
                <a:cs typeface="Arial" panose="020B0604020202020204" pitchFamily="34" charset="0"/>
              </a:rPr>
              <a:t>Providing access to quality healthcare for low wage workers</a:t>
            </a:r>
          </a:p>
          <a:p>
            <a:endParaRPr lang="en-US" sz="1200" b="1" u="sng" dirty="0">
              <a:solidFill>
                <a:srgbClr val="074C88"/>
              </a:solidFill>
              <a:latin typeface="Open Sans Light" panose="020B0306030504020204"/>
              <a:cs typeface="Arial" panose="020B0604020202020204" pitchFamily="34" charset="0"/>
            </a:endParaRPr>
          </a:p>
          <a:p>
            <a:r>
              <a:rPr lang="en-US" sz="1200" b="1" u="sng" dirty="0">
                <a:solidFill>
                  <a:srgbClr val="074C88"/>
                </a:solidFill>
                <a:latin typeface="Open Sans Light" panose="020B0306030504020204"/>
                <a:cs typeface="Arial" panose="020B0604020202020204" pitchFamily="34" charset="0"/>
              </a:rPr>
              <a:t>Al </a:t>
            </a:r>
            <a:r>
              <a:rPr lang="en-US" sz="1200" b="1" u="sng" dirty="0" err="1">
                <a:solidFill>
                  <a:srgbClr val="074C88"/>
                </a:solidFill>
                <a:latin typeface="Open Sans Light" panose="020B0306030504020204"/>
                <a:cs typeface="Arial" panose="020B0604020202020204" pitchFamily="34" charset="0"/>
              </a:rPr>
              <a:t>Masah</a:t>
            </a:r>
            <a:r>
              <a:rPr lang="en-US" sz="1200" b="1" u="sng" dirty="0">
                <a:solidFill>
                  <a:srgbClr val="074C88"/>
                </a:solidFill>
                <a:latin typeface="Open Sans Light" panose="020B0306030504020204"/>
                <a:cs typeface="Arial" panose="020B0604020202020204" pitchFamily="34" charset="0"/>
              </a:rPr>
              <a:t> Capital</a:t>
            </a:r>
          </a:p>
          <a:p>
            <a:r>
              <a:rPr lang="en-US" sz="1200" dirty="0">
                <a:latin typeface="Open Sans Light" panose="020B0306030504020204"/>
                <a:cs typeface="Arial" panose="020B0604020202020204" pitchFamily="34" charset="0"/>
              </a:rPr>
              <a:t>Advised the Owner (Doctor) of a chain of 47 medical assets who wanted to grow the business by improving accessibility, affordable healthcare and best practices by bringing in an institution.</a:t>
            </a:r>
          </a:p>
        </p:txBody>
      </p:sp>
      <p:sp>
        <p:nvSpPr>
          <p:cNvPr id="2" name="Text Placeholder 1">
            <a:extLst>
              <a:ext uri="{FF2B5EF4-FFF2-40B4-BE49-F238E27FC236}">
                <a16:creationId xmlns:a16="http://schemas.microsoft.com/office/drawing/2014/main" id="{076C7656-12CF-4843-AFF9-9DDA511C57A8}"/>
              </a:ext>
            </a:extLst>
          </p:cNvPr>
          <p:cNvSpPr txBox="1">
            <a:spLocks/>
          </p:cNvSpPr>
          <p:nvPr/>
        </p:nvSpPr>
        <p:spPr>
          <a:xfrm>
            <a:off x="571500" y="498256"/>
            <a:ext cx="8801100" cy="5533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800" b="1" kern="1200">
                <a:solidFill>
                  <a:srgbClr val="074C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70C0"/>
                </a:solidFill>
                <a:latin typeface="Open Sans Light" panose="020B0306030504020204"/>
              </a:rPr>
              <a:t>Healthcare Client </a:t>
            </a:r>
          </a:p>
        </p:txBody>
      </p:sp>
      <p:sp>
        <p:nvSpPr>
          <p:cNvPr id="31" name="Content Placeholder 6">
            <a:extLst>
              <a:ext uri="{FF2B5EF4-FFF2-40B4-BE49-F238E27FC236}">
                <a16:creationId xmlns:a16="http://schemas.microsoft.com/office/drawing/2014/main" id="{6C842E96-0826-4AD8-8721-14911DC781C0}"/>
              </a:ext>
            </a:extLst>
          </p:cNvPr>
          <p:cNvSpPr txBox="1">
            <a:spLocks/>
          </p:cNvSpPr>
          <p:nvPr/>
        </p:nvSpPr>
        <p:spPr>
          <a:xfrm>
            <a:off x="615771" y="1110335"/>
            <a:ext cx="8789927" cy="3721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74C88"/>
                </a:solidFill>
                <a:latin typeface="Open Sans Light" panose="020B0306030504020204"/>
                <a:cs typeface="Arial" panose="020B0604020202020204" pitchFamily="34" charset="0"/>
              </a:rPr>
              <a:t>Quality Healthcare Provider for the Low Income Population </a:t>
            </a:r>
          </a:p>
        </p:txBody>
      </p:sp>
      <p:sp>
        <p:nvSpPr>
          <p:cNvPr id="3" name="Rectangle 2">
            <a:extLst>
              <a:ext uri="{FF2B5EF4-FFF2-40B4-BE49-F238E27FC236}">
                <a16:creationId xmlns:a16="http://schemas.microsoft.com/office/drawing/2014/main" id="{08E536C6-9FA7-4D10-9917-E9581584EDAC}"/>
              </a:ext>
            </a:extLst>
          </p:cNvPr>
          <p:cNvSpPr/>
          <p:nvPr/>
        </p:nvSpPr>
        <p:spPr>
          <a:xfrm>
            <a:off x="615771" y="1422368"/>
            <a:ext cx="8789927" cy="307777"/>
          </a:xfrm>
          <a:prstGeom prst="rect">
            <a:avLst/>
          </a:prstGeom>
        </p:spPr>
        <p:txBody>
          <a:bodyPr wrap="square">
            <a:spAutoFit/>
          </a:bodyPr>
          <a:lstStyle/>
          <a:p>
            <a:pPr algn="just"/>
            <a:endParaRPr lang="en-US" sz="1400" dirty="0">
              <a:latin typeface="Open Sans Light" panose="020B0306030504020204"/>
            </a:endParaRPr>
          </a:p>
        </p:txBody>
      </p:sp>
      <p:sp>
        <p:nvSpPr>
          <p:cNvPr id="4" name="Slide Number Placeholder 3">
            <a:extLst>
              <a:ext uri="{FF2B5EF4-FFF2-40B4-BE49-F238E27FC236}">
                <a16:creationId xmlns:a16="http://schemas.microsoft.com/office/drawing/2014/main" id="{82869747-7A92-4FCD-B571-609470D6C4E2}"/>
              </a:ext>
            </a:extLst>
          </p:cNvPr>
          <p:cNvSpPr>
            <a:spLocks noGrp="1"/>
          </p:cNvSpPr>
          <p:nvPr>
            <p:ph type="sldNum" sz="quarter" idx="12"/>
          </p:nvPr>
        </p:nvSpPr>
        <p:spPr/>
        <p:txBody>
          <a:bodyPr/>
          <a:lstStyle/>
          <a:p>
            <a:fld id="{E6DF869A-E8BD-4A47-B2EE-0AD3E4F5B68D}" type="slidenum">
              <a:rPr lang="en-US" sz="1200" smtClean="0">
                <a:solidFill>
                  <a:srgbClr val="0070C0"/>
                </a:solidFill>
                <a:latin typeface="Open Sans Light" panose="020B0306030504020204"/>
              </a:rPr>
              <a:t>10</a:t>
            </a:fld>
            <a:endParaRPr lang="en-US" sz="1200" dirty="0">
              <a:solidFill>
                <a:srgbClr val="0070C0"/>
              </a:solidFill>
              <a:latin typeface="Open Sans Light" panose="020B0306030504020204"/>
            </a:endParaRPr>
          </a:p>
        </p:txBody>
      </p:sp>
      <p:sp>
        <p:nvSpPr>
          <p:cNvPr id="49" name="object 11">
            <a:extLst>
              <a:ext uri="{FF2B5EF4-FFF2-40B4-BE49-F238E27FC236}">
                <a16:creationId xmlns:a16="http://schemas.microsoft.com/office/drawing/2014/main" id="{374FE9CE-7F2E-4FB8-B3BB-F8EF429C70C5}"/>
              </a:ext>
            </a:extLst>
          </p:cNvPr>
          <p:cNvSpPr/>
          <p:nvPr/>
        </p:nvSpPr>
        <p:spPr>
          <a:xfrm>
            <a:off x="674763" y="1007365"/>
            <a:ext cx="730250" cy="0"/>
          </a:xfrm>
          <a:custGeom>
            <a:avLst/>
            <a:gdLst/>
            <a:ahLst/>
            <a:cxnLst/>
            <a:rect l="l" t="t" r="r" b="b"/>
            <a:pathLst>
              <a:path w="730250">
                <a:moveTo>
                  <a:pt x="0" y="0"/>
                </a:moveTo>
                <a:lnTo>
                  <a:pt x="730084" y="0"/>
                </a:lnTo>
              </a:path>
            </a:pathLst>
          </a:custGeom>
          <a:ln w="31216">
            <a:solidFill>
              <a:srgbClr val="EF4035"/>
            </a:solidFill>
          </a:ln>
        </p:spPr>
        <p:txBody>
          <a:bodyPr wrap="square" lIns="0" tIns="0" rIns="0" bIns="0" rtlCol="0">
            <a:spAutoFit/>
          </a:bodyPr>
          <a:lstStyle/>
          <a:p>
            <a:endParaRPr dirty="0"/>
          </a:p>
        </p:txBody>
      </p:sp>
      <p:sp>
        <p:nvSpPr>
          <p:cNvPr id="90" name="object 56">
            <a:extLst>
              <a:ext uri="{FF2B5EF4-FFF2-40B4-BE49-F238E27FC236}">
                <a16:creationId xmlns:a16="http://schemas.microsoft.com/office/drawing/2014/main" id="{92860C68-EFFD-42EB-8A26-531A55462A32}"/>
              </a:ext>
            </a:extLst>
          </p:cNvPr>
          <p:cNvSpPr/>
          <p:nvPr/>
        </p:nvSpPr>
        <p:spPr>
          <a:xfrm>
            <a:off x="4032555" y="492553"/>
            <a:ext cx="3409315" cy="90170"/>
          </a:xfrm>
          <a:custGeom>
            <a:avLst/>
            <a:gdLst/>
            <a:ahLst/>
            <a:cxnLst/>
            <a:rect l="l" t="t" r="r" b="b"/>
            <a:pathLst>
              <a:path w="3409315" h="90170">
                <a:moveTo>
                  <a:pt x="3318903" y="0"/>
                </a:moveTo>
                <a:lnTo>
                  <a:pt x="0" y="0"/>
                </a:lnTo>
                <a:lnTo>
                  <a:pt x="90004" y="90004"/>
                </a:lnTo>
                <a:lnTo>
                  <a:pt x="3408908" y="90004"/>
                </a:lnTo>
                <a:lnTo>
                  <a:pt x="3318903" y="0"/>
                </a:lnTo>
                <a:close/>
              </a:path>
            </a:pathLst>
          </a:custGeom>
          <a:solidFill>
            <a:srgbClr val="0075C0"/>
          </a:solidFill>
        </p:spPr>
        <p:txBody>
          <a:bodyPr wrap="square" lIns="0" tIns="0" rIns="0" bIns="0" rtlCol="0">
            <a:spAutoFit/>
          </a:bodyPr>
          <a:lstStyle/>
          <a:p>
            <a:endParaRPr/>
          </a:p>
        </p:txBody>
      </p:sp>
      <p:sp>
        <p:nvSpPr>
          <p:cNvPr id="91" name="object 57">
            <a:extLst>
              <a:ext uri="{FF2B5EF4-FFF2-40B4-BE49-F238E27FC236}">
                <a16:creationId xmlns:a16="http://schemas.microsoft.com/office/drawing/2014/main" id="{77AD4F66-73AA-4694-A8D0-1D41DB549A2E}"/>
              </a:ext>
            </a:extLst>
          </p:cNvPr>
          <p:cNvSpPr/>
          <p:nvPr/>
        </p:nvSpPr>
        <p:spPr>
          <a:xfrm>
            <a:off x="7441457" y="492553"/>
            <a:ext cx="2464543" cy="90170"/>
          </a:xfrm>
          <a:custGeom>
            <a:avLst/>
            <a:gdLst/>
            <a:ahLst/>
            <a:cxnLst/>
            <a:rect l="l" t="t" r="r" b="b"/>
            <a:pathLst>
              <a:path w="1960245" h="90170">
                <a:moveTo>
                  <a:pt x="1959902" y="0"/>
                </a:moveTo>
                <a:lnTo>
                  <a:pt x="0" y="0"/>
                </a:lnTo>
                <a:lnTo>
                  <a:pt x="90004" y="90004"/>
                </a:lnTo>
                <a:lnTo>
                  <a:pt x="1959902" y="90004"/>
                </a:lnTo>
                <a:lnTo>
                  <a:pt x="1959902" y="0"/>
                </a:lnTo>
                <a:close/>
              </a:path>
            </a:pathLst>
          </a:custGeom>
          <a:solidFill>
            <a:srgbClr val="A7A9AC"/>
          </a:solidFill>
        </p:spPr>
        <p:txBody>
          <a:bodyPr wrap="square" lIns="0" tIns="0" rIns="0" bIns="0" rtlCol="0">
            <a:spAutoFit/>
          </a:bodyPr>
          <a:lstStyle/>
          <a:p>
            <a:endParaRPr/>
          </a:p>
        </p:txBody>
      </p:sp>
      <p:pic>
        <p:nvPicPr>
          <p:cNvPr id="54" name="Picture 2" descr="Image result for Healthcare">
            <a:extLst>
              <a:ext uri="{FF2B5EF4-FFF2-40B4-BE49-F238E27FC236}">
                <a16:creationId xmlns:a16="http://schemas.microsoft.com/office/drawing/2014/main" id="{A05DE423-52BE-499F-9577-879625C8E2A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979" r="4137"/>
          <a:stretch/>
        </p:blipFill>
        <p:spPr bwMode="auto">
          <a:xfrm>
            <a:off x="527761" y="1800718"/>
            <a:ext cx="2760296" cy="1941104"/>
          </a:xfrm>
          <a:prstGeom prst="rect">
            <a:avLst/>
          </a:prstGeom>
          <a:noFill/>
          <a:extLst>
            <a:ext uri="{909E8E84-426E-40DD-AFC4-6F175D3DCCD1}">
              <a14:hiddenFill xmlns:a14="http://schemas.microsoft.com/office/drawing/2010/main">
                <a:solidFill>
                  <a:srgbClr val="FFFFFF"/>
                </a:solidFill>
              </a14:hiddenFill>
            </a:ext>
          </a:extLst>
        </p:spPr>
      </p:pic>
      <p:sp>
        <p:nvSpPr>
          <p:cNvPr id="115" name="Shape 1928">
            <a:extLst>
              <a:ext uri="{FF2B5EF4-FFF2-40B4-BE49-F238E27FC236}">
                <a16:creationId xmlns:a16="http://schemas.microsoft.com/office/drawing/2014/main" id="{D592D46F-7BF9-4047-BD0E-6E735A15CA8E}"/>
              </a:ext>
            </a:extLst>
          </p:cNvPr>
          <p:cNvSpPr/>
          <p:nvPr/>
        </p:nvSpPr>
        <p:spPr>
          <a:xfrm>
            <a:off x="590180" y="1804077"/>
            <a:ext cx="791326" cy="8076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 cap="flat">
            <a:solidFill>
              <a:schemeClr val="bg1">
                <a:lumMod val="75000"/>
              </a:schemeClr>
            </a:solidFill>
            <a:miter lim="400000"/>
          </a:ln>
          <a:effectLst/>
          <a:extLst>
            <a:ext uri="{C572A759-6A51-4108-AA02-DFA0A04FC94B}">
              <ma14:wrappingTextBoxFlag xmlns:ma14="http://schemas.microsoft.com/office/mac/drawingml/2011/main" xmlns="" val="1"/>
            </a:ext>
          </a:extLst>
        </p:spPr>
        <p:txBody>
          <a:bodyPr wrap="square" lIns="27093" tIns="27093" rIns="27093" bIns="27093" numCol="1" anchor="ctr">
            <a:noAutofit/>
          </a:bodyPr>
          <a:lstStyle/>
          <a:p>
            <a:pPr lvl="0" algn="ctr">
              <a:defRPr sz="1800">
                <a:solidFill>
                  <a:srgbClr val="000000"/>
                </a:solidFill>
              </a:defRPr>
            </a:pPr>
            <a:endParaRPr sz="900" dirty="0">
              <a:solidFill>
                <a:srgbClr val="F6F6F6"/>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9" name="Graphic 8" descr="Heartbeat">
            <a:extLst>
              <a:ext uri="{FF2B5EF4-FFF2-40B4-BE49-F238E27FC236}">
                <a16:creationId xmlns:a16="http://schemas.microsoft.com/office/drawing/2014/main" id="{1D774458-6C2A-4530-AD63-92ADA110A9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7244" y="1812558"/>
            <a:ext cx="777508" cy="817908"/>
          </a:xfrm>
          <a:prstGeom prst="rect">
            <a:avLst/>
          </a:prstGeom>
        </p:spPr>
      </p:pic>
      <p:pic>
        <p:nvPicPr>
          <p:cNvPr id="82" name="Graphic 81" descr="Medical">
            <a:extLst>
              <a:ext uri="{FF2B5EF4-FFF2-40B4-BE49-F238E27FC236}">
                <a16:creationId xmlns:a16="http://schemas.microsoft.com/office/drawing/2014/main" id="{5579A991-14E2-4995-9D11-7C23433630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53657" y="1677377"/>
            <a:ext cx="378862" cy="378862"/>
          </a:xfrm>
          <a:prstGeom prst="rect">
            <a:avLst/>
          </a:prstGeom>
        </p:spPr>
      </p:pic>
      <p:sp>
        <p:nvSpPr>
          <p:cNvPr id="83" name="Rectangle 82">
            <a:extLst>
              <a:ext uri="{FF2B5EF4-FFF2-40B4-BE49-F238E27FC236}">
                <a16:creationId xmlns:a16="http://schemas.microsoft.com/office/drawing/2014/main" id="{807A11BA-7C62-44BE-9B6F-DF099DCD7F30}"/>
              </a:ext>
            </a:extLst>
          </p:cNvPr>
          <p:cNvSpPr/>
          <p:nvPr/>
        </p:nvSpPr>
        <p:spPr bwMode="auto">
          <a:xfrm>
            <a:off x="4376986" y="2199716"/>
            <a:ext cx="2011680" cy="169555"/>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042988"/>
            <a:r>
              <a:rPr lang="en-US" sz="1200" b="1" dirty="0">
                <a:solidFill>
                  <a:srgbClr val="074C88"/>
                </a:solidFill>
                <a:latin typeface="Open Sans Light" panose="020B0306030504020204"/>
                <a:cs typeface="Arial" panose="020B0604020202020204" pitchFamily="34" charset="0"/>
              </a:rPr>
              <a:t>23</a:t>
            </a:r>
            <a:r>
              <a:rPr lang="en-US" sz="1100" dirty="0">
                <a:latin typeface="Open Sans Light" panose="020B0306030504020204"/>
                <a:cs typeface="Arial" panose="020B0604020202020204" pitchFamily="34" charset="0"/>
              </a:rPr>
              <a:t> </a:t>
            </a:r>
          </a:p>
          <a:p>
            <a:pPr algn="ctr" defTabSz="1042988"/>
            <a:r>
              <a:rPr lang="en-US" sz="1100" dirty="0">
                <a:latin typeface="Open Sans Light" panose="020B0306030504020204"/>
                <a:cs typeface="Arial" panose="020B0604020202020204" pitchFamily="34" charset="0"/>
              </a:rPr>
              <a:t>Pharmacists</a:t>
            </a:r>
          </a:p>
        </p:txBody>
      </p:sp>
      <p:pic>
        <p:nvPicPr>
          <p:cNvPr id="125" name="Graphic 124" descr="Briefcase">
            <a:extLst>
              <a:ext uri="{FF2B5EF4-FFF2-40B4-BE49-F238E27FC236}">
                <a16:creationId xmlns:a16="http://schemas.microsoft.com/office/drawing/2014/main" id="{EDE32ADA-5075-4B32-9DD8-C38EA85B8F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51129" y="1690359"/>
            <a:ext cx="404217" cy="404217"/>
          </a:xfrm>
          <a:prstGeom prst="rect">
            <a:avLst/>
          </a:prstGeom>
        </p:spPr>
      </p:pic>
      <p:sp>
        <p:nvSpPr>
          <p:cNvPr id="126" name="Rectangle 125">
            <a:extLst>
              <a:ext uri="{FF2B5EF4-FFF2-40B4-BE49-F238E27FC236}">
                <a16:creationId xmlns:a16="http://schemas.microsoft.com/office/drawing/2014/main" id="{3D4D13DB-1F65-45E5-9B3C-BC52F4232536}"/>
              </a:ext>
            </a:extLst>
          </p:cNvPr>
          <p:cNvSpPr/>
          <p:nvPr/>
        </p:nvSpPr>
        <p:spPr bwMode="auto">
          <a:xfrm>
            <a:off x="2752130" y="2191547"/>
            <a:ext cx="2011680" cy="169555"/>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042988"/>
            <a:r>
              <a:rPr lang="en-US" sz="1200" b="1" dirty="0">
                <a:solidFill>
                  <a:srgbClr val="074C88"/>
                </a:solidFill>
                <a:latin typeface="Open Sans Light" panose="020B0306030504020204"/>
                <a:cs typeface="Arial" panose="020B0604020202020204" pitchFamily="34" charset="0"/>
              </a:rPr>
              <a:t>1233</a:t>
            </a:r>
            <a:r>
              <a:rPr lang="en-US" sz="1100" b="1" dirty="0">
                <a:solidFill>
                  <a:srgbClr val="074C88"/>
                </a:solidFill>
                <a:latin typeface="Open Sans Light" panose="020B0306030504020204"/>
                <a:cs typeface="Arial" panose="020B0604020202020204" pitchFamily="34" charset="0"/>
              </a:rPr>
              <a:t> </a:t>
            </a:r>
          </a:p>
          <a:p>
            <a:pPr algn="ctr" defTabSz="1042988"/>
            <a:r>
              <a:rPr lang="en-US" sz="1100" dirty="0">
                <a:latin typeface="Open Sans Light" panose="020B0306030504020204"/>
                <a:cs typeface="Arial" panose="020B0604020202020204" pitchFamily="34" charset="0"/>
              </a:rPr>
              <a:t>Employees</a:t>
            </a:r>
          </a:p>
        </p:txBody>
      </p:sp>
      <p:pic>
        <p:nvPicPr>
          <p:cNvPr id="136" name="Graphic 135" descr="Stethoscope">
            <a:extLst>
              <a:ext uri="{FF2B5EF4-FFF2-40B4-BE49-F238E27FC236}">
                <a16:creationId xmlns:a16="http://schemas.microsoft.com/office/drawing/2014/main" id="{727EB8B6-8BBB-4E91-89B6-DF2DE6F9F39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01307" y="1715348"/>
            <a:ext cx="363501" cy="363501"/>
          </a:xfrm>
          <a:prstGeom prst="rect">
            <a:avLst/>
          </a:prstGeom>
        </p:spPr>
      </p:pic>
      <p:sp>
        <p:nvSpPr>
          <p:cNvPr id="137" name="Rectangle 136">
            <a:extLst>
              <a:ext uri="{FF2B5EF4-FFF2-40B4-BE49-F238E27FC236}">
                <a16:creationId xmlns:a16="http://schemas.microsoft.com/office/drawing/2014/main" id="{180D19C1-4530-4B01-B29F-82C80CA20B4C}"/>
              </a:ext>
            </a:extLst>
          </p:cNvPr>
          <p:cNvSpPr/>
          <p:nvPr/>
        </p:nvSpPr>
        <p:spPr bwMode="auto">
          <a:xfrm>
            <a:off x="5167745" y="2203019"/>
            <a:ext cx="2011680" cy="169555"/>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042988"/>
            <a:r>
              <a:rPr lang="en-US" sz="1200" b="1" dirty="0">
                <a:solidFill>
                  <a:srgbClr val="074C88"/>
                </a:solidFill>
                <a:latin typeface="Open Sans Light" panose="020B0306030504020204"/>
                <a:cs typeface="Arial" panose="020B0604020202020204" pitchFamily="34" charset="0"/>
              </a:rPr>
              <a:t>222</a:t>
            </a:r>
            <a:r>
              <a:rPr lang="en-US" sz="1100" b="1" dirty="0">
                <a:latin typeface="Open Sans Light" panose="020B0306030504020204"/>
                <a:cs typeface="Arial" panose="020B0604020202020204" pitchFamily="34" charset="0"/>
              </a:rPr>
              <a:t> </a:t>
            </a:r>
          </a:p>
          <a:p>
            <a:pPr algn="ctr" defTabSz="1042988"/>
            <a:r>
              <a:rPr lang="en-US" sz="1100" dirty="0">
                <a:latin typeface="Open Sans Light" panose="020B0306030504020204"/>
                <a:cs typeface="Arial" panose="020B0604020202020204" pitchFamily="34" charset="0"/>
              </a:rPr>
              <a:t>Doctors</a:t>
            </a:r>
          </a:p>
        </p:txBody>
      </p:sp>
      <p:sp>
        <p:nvSpPr>
          <p:cNvPr id="138" name="Rectangle 137">
            <a:extLst>
              <a:ext uri="{FF2B5EF4-FFF2-40B4-BE49-F238E27FC236}">
                <a16:creationId xmlns:a16="http://schemas.microsoft.com/office/drawing/2014/main" id="{7077F2D2-6EA5-46A3-B0D9-4ACCD27E9326}"/>
              </a:ext>
            </a:extLst>
          </p:cNvPr>
          <p:cNvSpPr/>
          <p:nvPr/>
        </p:nvSpPr>
        <p:spPr bwMode="auto">
          <a:xfrm>
            <a:off x="3552732" y="2269427"/>
            <a:ext cx="2011680" cy="179263"/>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042988"/>
            <a:r>
              <a:rPr lang="en-US" sz="1200" b="1" dirty="0">
                <a:solidFill>
                  <a:srgbClr val="074C88"/>
                </a:solidFill>
                <a:latin typeface="Open Sans Light" panose="020B0306030504020204"/>
                <a:cs typeface="Arial" panose="020B0604020202020204" pitchFamily="34" charset="0"/>
              </a:rPr>
              <a:t>378</a:t>
            </a:r>
            <a:r>
              <a:rPr lang="en-US" sz="1100" dirty="0">
                <a:latin typeface="Open Sans Light" panose="020B0306030504020204"/>
                <a:cs typeface="Arial" panose="020B0604020202020204" pitchFamily="34" charset="0"/>
              </a:rPr>
              <a:t> </a:t>
            </a:r>
          </a:p>
          <a:p>
            <a:pPr algn="ctr" defTabSz="1042988"/>
            <a:r>
              <a:rPr lang="en-US" sz="1100" dirty="0">
                <a:latin typeface="Open Sans Light" panose="020B0306030504020204"/>
                <a:cs typeface="Arial" panose="020B0604020202020204" pitchFamily="34" charset="0"/>
              </a:rPr>
              <a:t>Nurses &amp; </a:t>
            </a:r>
          </a:p>
          <a:p>
            <a:pPr algn="ctr" defTabSz="1042988"/>
            <a:r>
              <a:rPr lang="en-US" sz="1100" dirty="0">
                <a:latin typeface="Open Sans Light" panose="020B0306030504020204"/>
                <a:cs typeface="Arial" panose="020B0604020202020204" pitchFamily="34" charset="0"/>
              </a:rPr>
              <a:t>Lab Staff</a:t>
            </a:r>
          </a:p>
        </p:txBody>
      </p:sp>
      <p:pic>
        <p:nvPicPr>
          <p:cNvPr id="139" name="Graphic 138" descr="Medicine">
            <a:extLst>
              <a:ext uri="{FF2B5EF4-FFF2-40B4-BE49-F238E27FC236}">
                <a16:creationId xmlns:a16="http://schemas.microsoft.com/office/drawing/2014/main" id="{18A2C818-64A1-48F0-BBC6-7B647886E2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24142" y="1725353"/>
            <a:ext cx="322404" cy="322404"/>
          </a:xfrm>
          <a:prstGeom prst="rect">
            <a:avLst/>
          </a:prstGeom>
        </p:spPr>
      </p:pic>
      <p:grpSp>
        <p:nvGrpSpPr>
          <p:cNvPr id="14" name="Group 13">
            <a:extLst>
              <a:ext uri="{FF2B5EF4-FFF2-40B4-BE49-F238E27FC236}">
                <a16:creationId xmlns:a16="http://schemas.microsoft.com/office/drawing/2014/main" id="{8D9AF317-7F14-4127-839D-9EBFCE327E67}"/>
              </a:ext>
            </a:extLst>
          </p:cNvPr>
          <p:cNvGrpSpPr/>
          <p:nvPr/>
        </p:nvGrpSpPr>
        <p:grpSpPr>
          <a:xfrm>
            <a:off x="3488991" y="2875289"/>
            <a:ext cx="2994633" cy="3352515"/>
            <a:chOff x="4658507" y="529039"/>
            <a:chExt cx="4046568" cy="4259783"/>
          </a:xfrm>
        </p:grpSpPr>
        <p:sp>
          <p:nvSpPr>
            <p:cNvPr id="142" name="Freeform 12">
              <a:extLst>
                <a:ext uri="{FF2B5EF4-FFF2-40B4-BE49-F238E27FC236}">
                  <a16:creationId xmlns:a16="http://schemas.microsoft.com/office/drawing/2014/main" id="{21024693-33F1-4BB2-B8D8-386BA238FF73}"/>
                </a:ext>
              </a:extLst>
            </p:cNvPr>
            <p:cNvSpPr>
              <a:spLocks/>
            </p:cNvSpPr>
            <p:nvPr/>
          </p:nvSpPr>
          <p:spPr bwMode="gray">
            <a:xfrm>
              <a:off x="4658507" y="3625980"/>
              <a:ext cx="4046568" cy="1162842"/>
            </a:xfrm>
            <a:custGeom>
              <a:avLst/>
              <a:gdLst>
                <a:gd name="T0" fmla="*/ 0 w 2449"/>
                <a:gd name="T1" fmla="*/ 839 h 889"/>
                <a:gd name="T2" fmla="*/ 2307 w 2449"/>
                <a:gd name="T3" fmla="*/ 839 h 889"/>
                <a:gd name="T4" fmla="*/ 1970 w 2449"/>
                <a:gd name="T5" fmla="*/ 0 h 889"/>
                <a:gd name="T6" fmla="*/ 325 w 2449"/>
                <a:gd name="T7" fmla="*/ 0 h 889"/>
                <a:gd name="T8" fmla="*/ 0 w 2449"/>
                <a:gd name="T9" fmla="*/ 839 h 889"/>
                <a:gd name="T10" fmla="*/ 0 60000 65536"/>
                <a:gd name="T11" fmla="*/ 0 60000 65536"/>
                <a:gd name="T12" fmla="*/ 0 60000 65536"/>
                <a:gd name="T13" fmla="*/ 0 60000 65536"/>
                <a:gd name="T14" fmla="*/ 0 60000 65536"/>
                <a:gd name="T15" fmla="*/ 0 w 2449"/>
                <a:gd name="T16" fmla="*/ 0 h 889"/>
                <a:gd name="T17" fmla="*/ 2449 w 2449"/>
                <a:gd name="T18" fmla="*/ 889 h 889"/>
              </a:gdLst>
              <a:ahLst/>
              <a:cxnLst>
                <a:cxn ang="T10">
                  <a:pos x="T0" y="T1"/>
                </a:cxn>
                <a:cxn ang="T11">
                  <a:pos x="T2" y="T3"/>
                </a:cxn>
                <a:cxn ang="T12">
                  <a:pos x="T4" y="T5"/>
                </a:cxn>
                <a:cxn ang="T13">
                  <a:pos x="T6" y="T7"/>
                </a:cxn>
                <a:cxn ang="T14">
                  <a:pos x="T8" y="T9"/>
                </a:cxn>
              </a:cxnLst>
              <a:rect l="T15" t="T16" r="T17" b="T18"/>
              <a:pathLst>
                <a:path w="2449" h="889">
                  <a:moveTo>
                    <a:pt x="0" y="889"/>
                  </a:moveTo>
                  <a:lnTo>
                    <a:pt x="2449" y="889"/>
                  </a:lnTo>
                  <a:lnTo>
                    <a:pt x="2091" y="0"/>
                  </a:lnTo>
                  <a:lnTo>
                    <a:pt x="345" y="0"/>
                  </a:lnTo>
                  <a:lnTo>
                    <a:pt x="0" y="889"/>
                  </a:lnTo>
                </a:path>
              </a:pathLst>
            </a:custGeom>
            <a:solidFill>
              <a:srgbClr val="074C88"/>
            </a:solidFill>
            <a:ln w="12700" cap="rnd">
              <a:noFill/>
              <a:round/>
              <a:headEnd/>
              <a:tailEnd/>
            </a:ln>
          </p:spPr>
          <p:txBody>
            <a:bodyPr anchor="ctr"/>
            <a:lstStyle/>
            <a:p>
              <a:pPr fontAlgn="base">
                <a:spcBef>
                  <a:spcPct val="0"/>
                </a:spcBef>
                <a:spcAft>
                  <a:spcPct val="0"/>
                </a:spcAft>
              </a:pPr>
              <a:endParaRPr lang="en-GB" sz="1600" kern="0" dirty="0">
                <a:latin typeface="Arial" panose="020B0604020202020204" pitchFamily="34" charset="0"/>
                <a:cs typeface="Arial" panose="020B0604020202020204" pitchFamily="34" charset="0"/>
              </a:endParaRPr>
            </a:p>
          </p:txBody>
        </p:sp>
        <p:sp>
          <p:nvSpPr>
            <p:cNvPr id="143" name="Freeform 13">
              <a:extLst>
                <a:ext uri="{FF2B5EF4-FFF2-40B4-BE49-F238E27FC236}">
                  <a16:creationId xmlns:a16="http://schemas.microsoft.com/office/drawing/2014/main" id="{66D97B41-82E8-4071-AF56-41E3DBA6F7C9}"/>
                </a:ext>
              </a:extLst>
            </p:cNvPr>
            <p:cNvSpPr>
              <a:spLocks/>
            </p:cNvSpPr>
            <p:nvPr/>
          </p:nvSpPr>
          <p:spPr bwMode="gray">
            <a:xfrm>
              <a:off x="5849068" y="1355860"/>
              <a:ext cx="1670463" cy="931331"/>
            </a:xfrm>
            <a:custGeom>
              <a:avLst/>
              <a:gdLst>
                <a:gd name="T0" fmla="*/ 18 w 1008"/>
                <a:gd name="T1" fmla="*/ 704 h 713"/>
                <a:gd name="T2" fmla="*/ 996 w 1008"/>
                <a:gd name="T3" fmla="*/ 704 h 713"/>
                <a:gd name="T4" fmla="*/ 720 w 1008"/>
                <a:gd name="T5" fmla="*/ 0 h 713"/>
                <a:gd name="T6" fmla="*/ 258 w 1008"/>
                <a:gd name="T7" fmla="*/ 0 h 713"/>
                <a:gd name="T8" fmla="*/ 0 w 1008"/>
                <a:gd name="T9" fmla="*/ 695 h 713"/>
                <a:gd name="T10" fmla="*/ 0 60000 65536"/>
                <a:gd name="T11" fmla="*/ 0 60000 65536"/>
                <a:gd name="T12" fmla="*/ 0 60000 65536"/>
                <a:gd name="T13" fmla="*/ 0 60000 65536"/>
                <a:gd name="T14" fmla="*/ 0 60000 65536"/>
                <a:gd name="T15" fmla="*/ 0 w 1008"/>
                <a:gd name="T16" fmla="*/ 0 h 713"/>
                <a:gd name="T17" fmla="*/ 1008 w 1008"/>
                <a:gd name="T18" fmla="*/ 713 h 713"/>
              </a:gdLst>
              <a:ahLst/>
              <a:cxnLst>
                <a:cxn ang="T10">
                  <a:pos x="T0" y="T1"/>
                </a:cxn>
                <a:cxn ang="T11">
                  <a:pos x="T2" y="T3"/>
                </a:cxn>
                <a:cxn ang="T12">
                  <a:pos x="T4" y="T5"/>
                </a:cxn>
                <a:cxn ang="T13">
                  <a:pos x="T6" y="T7"/>
                </a:cxn>
                <a:cxn ang="T14">
                  <a:pos x="T8" y="T9"/>
                </a:cxn>
              </a:cxnLst>
              <a:rect l="T15" t="T16" r="T17" b="T18"/>
              <a:pathLst>
                <a:path w="1008" h="713">
                  <a:moveTo>
                    <a:pt x="18" y="713"/>
                  </a:moveTo>
                  <a:lnTo>
                    <a:pt x="1008" y="713"/>
                  </a:lnTo>
                  <a:lnTo>
                    <a:pt x="729" y="0"/>
                  </a:lnTo>
                  <a:lnTo>
                    <a:pt x="261" y="0"/>
                  </a:lnTo>
                  <a:lnTo>
                    <a:pt x="0" y="704"/>
                  </a:lnTo>
                </a:path>
              </a:pathLst>
            </a:custGeom>
            <a:solidFill>
              <a:srgbClr val="00B0F0"/>
            </a:solidFill>
            <a:ln w="12700" cap="rnd">
              <a:noFill/>
              <a:round/>
              <a:headEnd/>
              <a:tailEnd/>
            </a:ln>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44" name="Freeform 14">
              <a:extLst>
                <a:ext uri="{FF2B5EF4-FFF2-40B4-BE49-F238E27FC236}">
                  <a16:creationId xmlns:a16="http://schemas.microsoft.com/office/drawing/2014/main" id="{93DD79ED-0B36-4C78-B21F-B027CBB7C0DF}"/>
                </a:ext>
              </a:extLst>
            </p:cNvPr>
            <p:cNvSpPr>
              <a:spLocks/>
            </p:cNvSpPr>
            <p:nvPr/>
          </p:nvSpPr>
          <p:spPr bwMode="gray">
            <a:xfrm>
              <a:off x="6356099" y="529039"/>
              <a:ext cx="670527" cy="685270"/>
            </a:xfrm>
            <a:custGeom>
              <a:avLst/>
              <a:gdLst>
                <a:gd name="T0" fmla="*/ 9 w 405"/>
                <a:gd name="T1" fmla="*/ 518 h 524"/>
                <a:gd name="T2" fmla="*/ 400 w 405"/>
                <a:gd name="T3" fmla="*/ 518 h 524"/>
                <a:gd name="T4" fmla="*/ 203 w 405"/>
                <a:gd name="T5" fmla="*/ 0 h 524"/>
                <a:gd name="T6" fmla="*/ 0 w 405"/>
                <a:gd name="T7" fmla="*/ 509 h 524"/>
                <a:gd name="T8" fmla="*/ 0 60000 65536"/>
                <a:gd name="T9" fmla="*/ 0 60000 65536"/>
                <a:gd name="T10" fmla="*/ 0 60000 65536"/>
                <a:gd name="T11" fmla="*/ 0 60000 65536"/>
                <a:gd name="T12" fmla="*/ 0 w 405"/>
                <a:gd name="T13" fmla="*/ 0 h 524"/>
                <a:gd name="T14" fmla="*/ 405 w 405"/>
                <a:gd name="T15" fmla="*/ 524 h 524"/>
              </a:gdLst>
              <a:ahLst/>
              <a:cxnLst>
                <a:cxn ang="T8">
                  <a:pos x="T0" y="T1"/>
                </a:cxn>
                <a:cxn ang="T9">
                  <a:pos x="T2" y="T3"/>
                </a:cxn>
                <a:cxn ang="T10">
                  <a:pos x="T4" y="T5"/>
                </a:cxn>
                <a:cxn ang="T11">
                  <a:pos x="T6" y="T7"/>
                </a:cxn>
              </a:cxnLst>
              <a:rect l="T12" t="T13" r="T14" b="T15"/>
              <a:pathLst>
                <a:path w="405" h="524">
                  <a:moveTo>
                    <a:pt x="9" y="524"/>
                  </a:moveTo>
                  <a:lnTo>
                    <a:pt x="405" y="524"/>
                  </a:lnTo>
                  <a:lnTo>
                    <a:pt x="206" y="0"/>
                  </a:lnTo>
                  <a:lnTo>
                    <a:pt x="0" y="515"/>
                  </a:lnTo>
                </a:path>
              </a:pathLst>
            </a:custGeom>
            <a:solidFill>
              <a:srgbClr val="00B0F0"/>
            </a:solidFill>
            <a:ln w="12700" cap="rnd">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5" name="Freeform 15">
              <a:extLst>
                <a:ext uri="{FF2B5EF4-FFF2-40B4-BE49-F238E27FC236}">
                  <a16:creationId xmlns:a16="http://schemas.microsoft.com/office/drawing/2014/main" id="{C7BBE5A8-6573-4885-AB72-A5AC4C909003}"/>
                </a:ext>
              </a:extLst>
            </p:cNvPr>
            <p:cNvSpPr>
              <a:spLocks/>
            </p:cNvSpPr>
            <p:nvPr/>
          </p:nvSpPr>
          <p:spPr bwMode="gray">
            <a:xfrm>
              <a:off x="5297262" y="2426097"/>
              <a:ext cx="2769056" cy="1053040"/>
            </a:xfrm>
            <a:custGeom>
              <a:avLst/>
              <a:gdLst>
                <a:gd name="T0" fmla="*/ 0 w 1676"/>
                <a:gd name="T1" fmla="*/ 760 h 805"/>
                <a:gd name="T2" fmla="*/ 1578 w 1676"/>
                <a:gd name="T3" fmla="*/ 760 h 805"/>
                <a:gd name="T4" fmla="*/ 1282 w 1676"/>
                <a:gd name="T5" fmla="*/ 0 h 805"/>
                <a:gd name="T6" fmla="*/ 282 w 1676"/>
                <a:gd name="T7" fmla="*/ 0 h 805"/>
                <a:gd name="T8" fmla="*/ 0 w 1676"/>
                <a:gd name="T9" fmla="*/ 760 h 805"/>
                <a:gd name="T10" fmla="*/ 0 60000 65536"/>
                <a:gd name="T11" fmla="*/ 0 60000 65536"/>
                <a:gd name="T12" fmla="*/ 0 60000 65536"/>
                <a:gd name="T13" fmla="*/ 0 60000 65536"/>
                <a:gd name="T14" fmla="*/ 0 60000 65536"/>
                <a:gd name="T15" fmla="*/ 0 w 1676"/>
                <a:gd name="T16" fmla="*/ 0 h 805"/>
                <a:gd name="T17" fmla="*/ 1676 w 1676"/>
                <a:gd name="T18" fmla="*/ 805 h 805"/>
              </a:gdLst>
              <a:ahLst/>
              <a:cxnLst>
                <a:cxn ang="T10">
                  <a:pos x="T0" y="T1"/>
                </a:cxn>
                <a:cxn ang="T11">
                  <a:pos x="T2" y="T3"/>
                </a:cxn>
                <a:cxn ang="T12">
                  <a:pos x="T4" y="T5"/>
                </a:cxn>
                <a:cxn ang="T13">
                  <a:pos x="T6" y="T7"/>
                </a:cxn>
                <a:cxn ang="T14">
                  <a:pos x="T8" y="T9"/>
                </a:cxn>
              </a:cxnLst>
              <a:rect l="T15" t="T16" r="T17" b="T18"/>
              <a:pathLst>
                <a:path w="1676" h="805">
                  <a:moveTo>
                    <a:pt x="0" y="805"/>
                  </a:moveTo>
                  <a:lnTo>
                    <a:pt x="1676" y="805"/>
                  </a:lnTo>
                  <a:lnTo>
                    <a:pt x="1361" y="0"/>
                  </a:lnTo>
                  <a:lnTo>
                    <a:pt x="299" y="0"/>
                  </a:lnTo>
                  <a:lnTo>
                    <a:pt x="0" y="805"/>
                  </a:lnTo>
                </a:path>
              </a:pathLst>
            </a:custGeom>
            <a:solidFill>
              <a:srgbClr val="00B0F0"/>
            </a:solidFill>
            <a:ln w="12700" cap="rnd">
              <a:noFill/>
              <a:round/>
              <a:headEnd/>
              <a:tailEnd/>
            </a:ln>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effectLst/>
                <a:uLnTx/>
                <a:uFillTx/>
                <a:latin typeface="Open Sans Light" panose="020B0306030504020204"/>
                <a:cs typeface="Arial" panose="020B0604020202020204" pitchFamily="34" charset="0"/>
              </a:endParaRPr>
            </a:p>
          </p:txBody>
        </p:sp>
        <p:sp>
          <p:nvSpPr>
            <p:cNvPr id="146" name="Text Box 29">
              <a:extLst>
                <a:ext uri="{FF2B5EF4-FFF2-40B4-BE49-F238E27FC236}">
                  <a16:creationId xmlns:a16="http://schemas.microsoft.com/office/drawing/2014/main" id="{8EDBE6B5-5D6E-47F6-8994-59D1F83C8EA3}"/>
                </a:ext>
              </a:extLst>
            </p:cNvPr>
            <p:cNvSpPr txBox="1">
              <a:spLocks noChangeArrowheads="1"/>
            </p:cNvSpPr>
            <p:nvPr/>
          </p:nvSpPr>
          <p:spPr bwMode="gray">
            <a:xfrm>
              <a:off x="6179279" y="818618"/>
              <a:ext cx="1024167" cy="265808"/>
            </a:xfrm>
            <a:prstGeom prst="rect">
              <a:avLst/>
            </a:prstGeom>
            <a:noFill/>
            <a:ln w="12700" algn="ctr">
              <a:noFill/>
              <a:miter lim="800000"/>
              <a:headEnd/>
              <a:tailEnd/>
            </a:ln>
          </p:spPr>
          <p:txBody>
            <a:bodyPr wrap="square" lIns="0" tIns="0" rIns="0" bIns="0" anchorCtr="1">
              <a:spAutoFit/>
            </a:bodyPr>
            <a:lstStyle/>
            <a:p>
              <a:pPr algn="ctr" defTabSz="914400" fontAlgn="base">
                <a:lnSpc>
                  <a:spcPct val="106000"/>
                </a:lnSpc>
                <a:spcBef>
                  <a:spcPct val="0"/>
                </a:spcBef>
                <a:spcAft>
                  <a:spcPct val="0"/>
                </a:spcAft>
              </a:pPr>
              <a:r>
                <a:rPr lang="en-GB" sz="700" b="1" dirty="0">
                  <a:solidFill>
                    <a:schemeClr val="bg1"/>
                  </a:solidFill>
                  <a:latin typeface="Open Sans Light" panose="020B0306030504020204"/>
                  <a:cs typeface="Arial" panose="020B0604020202020204" pitchFamily="34" charset="0"/>
                </a:rPr>
                <a:t>AED </a:t>
              </a:r>
            </a:p>
            <a:p>
              <a:pPr algn="ctr" defTabSz="914400" fontAlgn="base">
                <a:lnSpc>
                  <a:spcPct val="106000"/>
                </a:lnSpc>
                <a:spcBef>
                  <a:spcPct val="0"/>
                </a:spcBef>
                <a:spcAft>
                  <a:spcPct val="0"/>
                </a:spcAft>
              </a:pPr>
              <a:r>
                <a:rPr lang="en-GB" sz="700" b="1" dirty="0">
                  <a:solidFill>
                    <a:schemeClr val="bg1"/>
                  </a:solidFill>
                  <a:latin typeface="Open Sans Light" panose="020B0306030504020204"/>
                  <a:cs typeface="Arial" panose="020B0604020202020204" pitchFamily="34" charset="0"/>
                </a:rPr>
                <a:t>300+</a:t>
              </a:r>
            </a:p>
          </p:txBody>
        </p:sp>
        <p:sp>
          <p:nvSpPr>
            <p:cNvPr id="147" name="Text Box 29">
              <a:extLst>
                <a:ext uri="{FF2B5EF4-FFF2-40B4-BE49-F238E27FC236}">
                  <a16:creationId xmlns:a16="http://schemas.microsoft.com/office/drawing/2014/main" id="{4DBDB129-14B2-45F2-9E6C-19ADEFCE7DB6}"/>
                </a:ext>
              </a:extLst>
            </p:cNvPr>
            <p:cNvSpPr txBox="1">
              <a:spLocks noChangeArrowheads="1"/>
            </p:cNvSpPr>
            <p:nvPr/>
          </p:nvSpPr>
          <p:spPr bwMode="gray">
            <a:xfrm>
              <a:off x="6075591" y="1608030"/>
              <a:ext cx="1171734" cy="426992"/>
            </a:xfrm>
            <a:prstGeom prst="rect">
              <a:avLst/>
            </a:prstGeom>
            <a:noFill/>
            <a:ln w="12700" algn="ctr">
              <a:noFill/>
              <a:miter lim="800000"/>
              <a:headEnd/>
              <a:tailEnd/>
            </a:ln>
          </p:spPr>
          <p:txBody>
            <a:bodyPr wrap="square" lIns="0" tIns="0" rIns="0" bIns="0" anchor="ctr" anchorCtr="1">
              <a:noAutofit/>
            </a:bodyPr>
            <a:lstStyle/>
            <a:p>
              <a:pPr algn="ctr" defTabSz="914400" fontAlgn="base">
                <a:lnSpc>
                  <a:spcPct val="106000"/>
                </a:lnSpc>
                <a:spcBef>
                  <a:spcPct val="0"/>
                </a:spcBef>
                <a:spcAft>
                  <a:spcPct val="0"/>
                </a:spcAft>
              </a:pPr>
              <a:r>
                <a:rPr lang="en-GB" sz="700" b="1" dirty="0">
                  <a:solidFill>
                    <a:schemeClr val="bg1"/>
                  </a:solidFill>
                  <a:latin typeface="Open Sans Light" panose="020B0306030504020204"/>
                  <a:cs typeface="Arial" panose="020B0604020202020204" pitchFamily="34" charset="0"/>
                </a:rPr>
                <a:t>AED 200  </a:t>
              </a:r>
            </a:p>
            <a:p>
              <a:pPr algn="ctr" defTabSz="914400" fontAlgn="base">
                <a:lnSpc>
                  <a:spcPct val="106000"/>
                </a:lnSpc>
                <a:spcBef>
                  <a:spcPct val="0"/>
                </a:spcBef>
                <a:spcAft>
                  <a:spcPct val="0"/>
                </a:spcAft>
              </a:pPr>
              <a:r>
                <a:rPr lang="en-GB" sz="700" b="1" dirty="0">
                  <a:solidFill>
                    <a:schemeClr val="bg1"/>
                  </a:solidFill>
                  <a:latin typeface="Open Sans Light" panose="020B0306030504020204"/>
                  <a:cs typeface="Arial" panose="020B0604020202020204" pitchFamily="34" charset="0"/>
                </a:rPr>
                <a:t>to </a:t>
              </a:r>
            </a:p>
            <a:p>
              <a:pPr algn="ctr" defTabSz="914400" fontAlgn="base">
                <a:lnSpc>
                  <a:spcPct val="106000"/>
                </a:lnSpc>
                <a:spcBef>
                  <a:spcPct val="0"/>
                </a:spcBef>
                <a:spcAft>
                  <a:spcPct val="0"/>
                </a:spcAft>
              </a:pPr>
              <a:r>
                <a:rPr lang="en-GB" sz="700" b="1" dirty="0">
                  <a:solidFill>
                    <a:schemeClr val="bg1"/>
                  </a:solidFill>
                  <a:latin typeface="Open Sans Light" panose="020B0306030504020204"/>
                  <a:cs typeface="Arial" panose="020B0604020202020204" pitchFamily="34" charset="0"/>
                </a:rPr>
                <a:t>AED 300 </a:t>
              </a:r>
            </a:p>
          </p:txBody>
        </p:sp>
        <p:sp>
          <p:nvSpPr>
            <p:cNvPr id="148" name="Text Box 29">
              <a:extLst>
                <a:ext uri="{FF2B5EF4-FFF2-40B4-BE49-F238E27FC236}">
                  <a16:creationId xmlns:a16="http://schemas.microsoft.com/office/drawing/2014/main" id="{B0B2F910-5B3C-4F55-927C-78C8406C4B73}"/>
                </a:ext>
              </a:extLst>
            </p:cNvPr>
            <p:cNvSpPr txBox="1">
              <a:spLocks noChangeArrowheads="1"/>
            </p:cNvSpPr>
            <p:nvPr/>
          </p:nvSpPr>
          <p:spPr bwMode="gray">
            <a:xfrm>
              <a:off x="5689032" y="2889304"/>
              <a:ext cx="1944855" cy="126624"/>
            </a:xfrm>
            <a:prstGeom prst="rect">
              <a:avLst/>
            </a:prstGeom>
            <a:noFill/>
            <a:ln w="12700" algn="ctr">
              <a:noFill/>
              <a:miter lim="800000"/>
              <a:headEnd/>
              <a:tailEnd/>
            </a:ln>
          </p:spPr>
          <p:txBody>
            <a:bodyPr wrap="square" lIns="0" tIns="0" rIns="0" bIns="0" anchor="ctr" anchorCtr="1">
              <a:spAutoFit/>
            </a:bodyPr>
            <a:lstStyle/>
            <a:p>
              <a:pPr algn="ctr" defTabSz="914400" fontAlgn="base">
                <a:lnSpc>
                  <a:spcPct val="106000"/>
                </a:lnSpc>
                <a:spcBef>
                  <a:spcPct val="0"/>
                </a:spcBef>
                <a:spcAft>
                  <a:spcPct val="0"/>
                </a:spcAft>
              </a:pPr>
              <a:r>
                <a:rPr lang="en-GB" sz="700" b="1" dirty="0">
                  <a:solidFill>
                    <a:schemeClr val="bg1"/>
                  </a:solidFill>
                  <a:latin typeface="Arial" panose="020B0604020202020204" pitchFamily="34" charset="0"/>
                  <a:cs typeface="Arial" panose="020B0604020202020204" pitchFamily="34" charset="0"/>
                </a:rPr>
                <a:t>AED 100  to AED 200 </a:t>
              </a:r>
            </a:p>
          </p:txBody>
        </p:sp>
        <p:sp>
          <p:nvSpPr>
            <p:cNvPr id="149" name="Text Box 29">
              <a:extLst>
                <a:ext uri="{FF2B5EF4-FFF2-40B4-BE49-F238E27FC236}">
                  <a16:creationId xmlns:a16="http://schemas.microsoft.com/office/drawing/2014/main" id="{76A2483B-6C72-40E9-AB62-0F683AAA11B2}"/>
                </a:ext>
              </a:extLst>
            </p:cNvPr>
            <p:cNvSpPr txBox="1">
              <a:spLocks noChangeArrowheads="1"/>
            </p:cNvSpPr>
            <p:nvPr/>
          </p:nvSpPr>
          <p:spPr bwMode="gray">
            <a:xfrm>
              <a:off x="5986709" y="4145096"/>
              <a:ext cx="1398258" cy="127951"/>
            </a:xfrm>
            <a:prstGeom prst="rect">
              <a:avLst/>
            </a:prstGeom>
            <a:noFill/>
            <a:ln w="12700" algn="ctr">
              <a:noFill/>
              <a:miter lim="800000"/>
              <a:headEnd/>
              <a:tailEnd/>
            </a:ln>
          </p:spPr>
          <p:txBody>
            <a:bodyPr wrap="square" lIns="0" tIns="0" rIns="0" bIns="0" anchorCtr="1">
              <a:spAutoFit/>
            </a:bodyPr>
            <a:lstStyle/>
            <a:p>
              <a:pPr algn="ctr" defTabSz="914400" fontAlgn="base">
                <a:lnSpc>
                  <a:spcPct val="106000"/>
                </a:lnSpc>
                <a:spcBef>
                  <a:spcPct val="0"/>
                </a:spcBef>
                <a:spcAft>
                  <a:spcPct val="0"/>
                </a:spcAft>
              </a:pPr>
              <a:r>
                <a:rPr lang="en-GB" sz="700" b="1" dirty="0">
                  <a:solidFill>
                    <a:schemeClr val="bg1"/>
                  </a:solidFill>
                  <a:latin typeface="Open Sans Light" panose="020B0306030504020204"/>
                  <a:cs typeface="Arial" panose="020B0604020202020204" pitchFamily="34" charset="0"/>
                </a:rPr>
                <a:t>Under AED 100</a:t>
              </a:r>
            </a:p>
          </p:txBody>
        </p:sp>
      </p:grpSp>
      <p:sp>
        <p:nvSpPr>
          <p:cNvPr id="151" name="Rectangle 150">
            <a:extLst>
              <a:ext uri="{FF2B5EF4-FFF2-40B4-BE49-F238E27FC236}">
                <a16:creationId xmlns:a16="http://schemas.microsoft.com/office/drawing/2014/main" id="{38FB3035-2594-46AD-AE3C-65B7DE9E2FE9}"/>
              </a:ext>
            </a:extLst>
          </p:cNvPr>
          <p:cNvSpPr/>
          <p:nvPr/>
        </p:nvSpPr>
        <p:spPr>
          <a:xfrm>
            <a:off x="4240701" y="5563864"/>
            <a:ext cx="1496167" cy="348153"/>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2" name="Rectangle 151">
            <a:extLst>
              <a:ext uri="{FF2B5EF4-FFF2-40B4-BE49-F238E27FC236}">
                <a16:creationId xmlns:a16="http://schemas.microsoft.com/office/drawing/2014/main" id="{EF49F687-33A5-4432-833C-96EAB36376B3}"/>
              </a:ext>
            </a:extLst>
          </p:cNvPr>
          <p:cNvSpPr/>
          <p:nvPr/>
        </p:nvSpPr>
        <p:spPr>
          <a:xfrm>
            <a:off x="3297498" y="3901724"/>
            <a:ext cx="863723" cy="844014"/>
          </a:xfrm>
          <a:prstGeom prst="rect">
            <a:avLst/>
          </a:prstGeom>
          <a:noFill/>
          <a:ln w="12700" algn="ctr">
            <a:noFill/>
            <a:miter lim="800000"/>
            <a:headEnd/>
            <a:tailEnd/>
          </a:ln>
        </p:spPr>
        <p:txBody>
          <a:bodyPr wrap="square" lIns="0" tIns="0" rIns="0" bIns="0" anchor="ctr" anchorCtr="1">
            <a:spAutoFit/>
          </a:bodyPr>
          <a:lstStyle/>
          <a:p>
            <a:pPr algn="ctr" fontAlgn="base">
              <a:lnSpc>
                <a:spcPct val="106000"/>
              </a:lnSpc>
              <a:spcBef>
                <a:spcPct val="0"/>
              </a:spcBef>
              <a:spcAft>
                <a:spcPct val="0"/>
              </a:spcAft>
            </a:pPr>
            <a:r>
              <a:rPr lang="en-GB" sz="1050" b="1" dirty="0">
                <a:latin typeface="Open Sans Light" panose="020B0306030504020204"/>
                <a:cs typeface="Arial" panose="020B0604020202020204" pitchFamily="34" charset="0"/>
              </a:rPr>
              <a:t>Capturing the lower consultation fee bracket</a:t>
            </a:r>
          </a:p>
          <a:p>
            <a:pPr algn="ctr" fontAlgn="base">
              <a:lnSpc>
                <a:spcPct val="106000"/>
              </a:lnSpc>
              <a:spcBef>
                <a:spcPct val="0"/>
              </a:spcBef>
              <a:spcAft>
                <a:spcPct val="0"/>
              </a:spcAft>
            </a:pPr>
            <a:r>
              <a:rPr lang="en-GB" sz="1050" b="1" dirty="0">
                <a:latin typeface="Open Sans Light" panose="020B0306030504020204"/>
                <a:cs typeface="Arial" panose="020B0604020202020204" pitchFamily="34" charset="0"/>
              </a:rPr>
              <a:t>(AED 35-50)</a:t>
            </a:r>
          </a:p>
        </p:txBody>
      </p:sp>
      <p:cxnSp>
        <p:nvCxnSpPr>
          <p:cNvPr id="153" name="Connector: Elbow 152">
            <a:extLst>
              <a:ext uri="{FF2B5EF4-FFF2-40B4-BE49-F238E27FC236}">
                <a16:creationId xmlns:a16="http://schemas.microsoft.com/office/drawing/2014/main" id="{B9395F31-886D-4732-BF14-30C5C5D67E47}"/>
              </a:ext>
            </a:extLst>
          </p:cNvPr>
          <p:cNvCxnSpPr>
            <a:cxnSpLocks/>
          </p:cNvCxnSpPr>
          <p:nvPr/>
        </p:nvCxnSpPr>
        <p:spPr>
          <a:xfrm rot="16200000" flipH="1">
            <a:off x="3436090" y="5077633"/>
            <a:ext cx="897239" cy="406989"/>
          </a:xfrm>
          <a:prstGeom prst="bentConnector3">
            <a:avLst>
              <a:gd name="adj1" fmla="val 100956"/>
            </a:avLst>
          </a:prstGeom>
          <a:ln w="19050">
            <a:solidFill>
              <a:srgbClr val="79C6FF"/>
            </a:solidFill>
            <a:tailEnd type="oval"/>
          </a:ln>
        </p:spPr>
        <p:style>
          <a:lnRef idx="1">
            <a:schemeClr val="accent1"/>
          </a:lnRef>
          <a:fillRef idx="0">
            <a:schemeClr val="accent1"/>
          </a:fillRef>
          <a:effectRef idx="0">
            <a:schemeClr val="accent1"/>
          </a:effectRef>
          <a:fontRef idx="minor">
            <a:schemeClr val="tx1"/>
          </a:fontRef>
        </p:style>
      </p:cxnSp>
      <p:sp>
        <p:nvSpPr>
          <p:cNvPr id="155" name="Rectangle 154">
            <a:extLst>
              <a:ext uri="{FF2B5EF4-FFF2-40B4-BE49-F238E27FC236}">
                <a16:creationId xmlns:a16="http://schemas.microsoft.com/office/drawing/2014/main" id="{B935C57E-19D4-49DF-91BB-7879E331A954}"/>
              </a:ext>
            </a:extLst>
          </p:cNvPr>
          <p:cNvSpPr/>
          <p:nvPr/>
        </p:nvSpPr>
        <p:spPr>
          <a:xfrm>
            <a:off x="6740150" y="1743793"/>
            <a:ext cx="2646248" cy="4464589"/>
          </a:xfrm>
          <a:prstGeom prst="rect">
            <a:avLst/>
          </a:prstGeom>
          <a:solidFill>
            <a:schemeClr val="bg1">
              <a:lumMod val="85000"/>
              <a:alpha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prstClr val="white"/>
              </a:solidFill>
              <a:latin typeface="Calibri" panose="020F0502020204030204"/>
            </a:endParaRPr>
          </a:p>
        </p:txBody>
      </p:sp>
      <p:sp>
        <p:nvSpPr>
          <p:cNvPr id="52" name="Rectangle 51">
            <a:extLst>
              <a:ext uri="{FF2B5EF4-FFF2-40B4-BE49-F238E27FC236}">
                <a16:creationId xmlns:a16="http://schemas.microsoft.com/office/drawing/2014/main" id="{CB3952C2-DEEF-4480-9C26-443783E5CA88}"/>
              </a:ext>
            </a:extLst>
          </p:cNvPr>
          <p:cNvSpPr/>
          <p:nvPr/>
        </p:nvSpPr>
        <p:spPr>
          <a:xfrm>
            <a:off x="6878529" y="1901265"/>
            <a:ext cx="2347677" cy="4163648"/>
          </a:xfrm>
          <a:prstGeom prst="rect">
            <a:avLst/>
          </a:prstGeom>
          <a:solidFill>
            <a:srgbClr val="B3C1E2">
              <a:alpha val="75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prstClr val="white"/>
              </a:solidFill>
              <a:latin typeface="Calibri" panose="020F0502020204030204"/>
            </a:endParaRPr>
          </a:p>
        </p:txBody>
      </p:sp>
      <p:cxnSp>
        <p:nvCxnSpPr>
          <p:cNvPr id="156" name="Straight Arrow Connector 155">
            <a:extLst>
              <a:ext uri="{FF2B5EF4-FFF2-40B4-BE49-F238E27FC236}">
                <a16:creationId xmlns:a16="http://schemas.microsoft.com/office/drawing/2014/main" id="{85F4E7A0-F44D-4F71-A39B-4C2A6FB0F10D}"/>
              </a:ext>
            </a:extLst>
          </p:cNvPr>
          <p:cNvCxnSpPr>
            <a:cxnSpLocks/>
          </p:cNvCxnSpPr>
          <p:nvPr/>
        </p:nvCxnSpPr>
        <p:spPr>
          <a:xfrm>
            <a:off x="3314878" y="2727484"/>
            <a:ext cx="3109985" cy="3684"/>
          </a:xfrm>
          <a:prstGeom prst="straightConnector1">
            <a:avLst/>
          </a:prstGeom>
          <a:ln w="28575">
            <a:solidFill>
              <a:srgbClr val="ADAEB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7" name="Text Placeholder 2">
            <a:extLst>
              <a:ext uri="{FF2B5EF4-FFF2-40B4-BE49-F238E27FC236}">
                <a16:creationId xmlns:a16="http://schemas.microsoft.com/office/drawing/2014/main" id="{DDE96023-A820-4208-8EE4-FEAE431FF02F}"/>
              </a:ext>
            </a:extLst>
          </p:cNvPr>
          <p:cNvSpPr txBox="1">
            <a:spLocks/>
          </p:cNvSpPr>
          <p:nvPr/>
        </p:nvSpPr>
        <p:spPr>
          <a:xfrm>
            <a:off x="6856025" y="1835896"/>
            <a:ext cx="2347677" cy="4307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400"/>
              </a:spcBef>
              <a:spcAft>
                <a:spcPts val="400"/>
              </a:spcAft>
              <a:buClr>
                <a:srgbClr val="0070C0"/>
              </a:buClr>
              <a:buNone/>
            </a:pPr>
            <a:endParaRPr lang="en-US" sz="1200" dirty="0">
              <a:latin typeface="Open Sans Light" panose="020B0306030504020204"/>
              <a:cs typeface="Arial" panose="020B0604020202020204" pitchFamily="34" charset="0"/>
            </a:endParaRPr>
          </a:p>
          <a:p>
            <a:pPr>
              <a:lnSpc>
                <a:spcPct val="100000"/>
              </a:lnSpc>
              <a:spcBef>
                <a:spcPts val="400"/>
              </a:spcBef>
              <a:spcAft>
                <a:spcPts val="400"/>
              </a:spcAft>
              <a:buClr>
                <a:srgbClr val="0070C0"/>
              </a:buClr>
              <a:buFont typeface="Arial" panose="020B0604020202020204" pitchFamily="34" charset="0"/>
              <a:buChar char="›"/>
            </a:pPr>
            <a:r>
              <a:rPr lang="en-US" sz="1200" dirty="0">
                <a:latin typeface="Open Sans Light" panose="020B0306030504020204"/>
                <a:cs typeface="Arial" panose="020B0604020202020204" pitchFamily="34" charset="0"/>
              </a:rPr>
              <a:t>Primarily caters to blue collar workers residing in </a:t>
            </a:r>
            <a:r>
              <a:rPr lang="en-US" sz="1200" dirty="0" err="1">
                <a:latin typeface="Open Sans Light" panose="020B0306030504020204"/>
                <a:cs typeface="Arial" panose="020B0604020202020204" pitchFamily="34" charset="0"/>
              </a:rPr>
              <a:t>labour</a:t>
            </a:r>
            <a:r>
              <a:rPr lang="en-US" sz="1200" dirty="0">
                <a:latin typeface="Open Sans Light" panose="020B0306030504020204"/>
                <a:cs typeface="Arial" panose="020B0604020202020204" pitchFamily="34" charset="0"/>
              </a:rPr>
              <a:t> accommodations; limited skilled workers &amp; handymen comprising c.80% of the overall UAE workforce</a:t>
            </a:r>
          </a:p>
          <a:p>
            <a:pPr>
              <a:lnSpc>
                <a:spcPct val="100000"/>
              </a:lnSpc>
              <a:spcBef>
                <a:spcPts val="400"/>
              </a:spcBef>
              <a:spcAft>
                <a:spcPts val="400"/>
              </a:spcAft>
              <a:buClr>
                <a:srgbClr val="0070C0"/>
              </a:buClr>
              <a:buFont typeface="Arial" panose="020B0604020202020204" pitchFamily="34" charset="0"/>
              <a:buChar char="›"/>
            </a:pPr>
            <a:r>
              <a:rPr lang="en-US" sz="1200" dirty="0">
                <a:latin typeface="Open Sans Light" panose="020B0306030504020204"/>
                <a:cs typeface="Arial" panose="020B0604020202020204" pitchFamily="34" charset="0"/>
              </a:rPr>
              <a:t>Mandatory health insurance will make healthcare more accessible, especially for the low-income segments, resulting in higher propensity to seek medical services, hence improving volume uptake for clinics</a:t>
            </a:r>
          </a:p>
          <a:p>
            <a:pPr>
              <a:lnSpc>
                <a:spcPct val="100000"/>
              </a:lnSpc>
              <a:spcBef>
                <a:spcPts val="400"/>
              </a:spcBef>
              <a:spcAft>
                <a:spcPts val="400"/>
              </a:spcAft>
              <a:buClr>
                <a:srgbClr val="0070C0"/>
              </a:buClr>
              <a:buFont typeface="Arial" panose="020B0604020202020204" pitchFamily="34" charset="0"/>
              <a:buChar char="›"/>
            </a:pPr>
            <a:r>
              <a:rPr lang="en-US" sz="1200" dirty="0">
                <a:latin typeface="Open Sans Light" panose="020B0306030504020204"/>
                <a:cs typeface="Arial" panose="020B0604020202020204" pitchFamily="34" charset="0"/>
              </a:rPr>
              <a:t>Strong footprint in high density worker accommodation areas across Dubai and Northern Emirates</a:t>
            </a:r>
          </a:p>
          <a:p>
            <a:pPr>
              <a:lnSpc>
                <a:spcPct val="100000"/>
              </a:lnSpc>
              <a:spcBef>
                <a:spcPts val="400"/>
              </a:spcBef>
              <a:spcAft>
                <a:spcPts val="400"/>
              </a:spcAft>
              <a:buClr>
                <a:srgbClr val="0070C0"/>
              </a:buClr>
              <a:buFont typeface="Arial" panose="020B0604020202020204" pitchFamily="34" charset="0"/>
              <a:buChar char="›"/>
            </a:pPr>
            <a:endParaRPr lang="en-US" sz="1200" dirty="0">
              <a:latin typeface="Open Sans Light" panose="020B0306030504020204"/>
              <a:cs typeface="Arial" panose="020B0604020202020204" pitchFamily="34" charset="0"/>
            </a:endParaRPr>
          </a:p>
          <a:p>
            <a:pPr>
              <a:lnSpc>
                <a:spcPct val="100000"/>
              </a:lnSpc>
              <a:spcBef>
                <a:spcPts val="400"/>
              </a:spcBef>
              <a:spcAft>
                <a:spcPts val="400"/>
              </a:spcAft>
              <a:buClr>
                <a:srgbClr val="0070C0"/>
              </a:buClr>
              <a:buFont typeface="Arial" panose="020B0604020202020204" pitchFamily="34" charset="0"/>
              <a:buChar char="›"/>
            </a:pPr>
            <a:endParaRPr lang="en-US" sz="1200" dirty="0">
              <a:latin typeface="Open Sans Light" panose="020B0306030504020204"/>
              <a:cs typeface="Arial" panose="020B0604020202020204" pitchFamily="34" charset="0"/>
            </a:endParaRPr>
          </a:p>
          <a:p>
            <a:pPr>
              <a:lnSpc>
                <a:spcPct val="100000"/>
              </a:lnSpc>
              <a:spcBef>
                <a:spcPts val="400"/>
              </a:spcBef>
              <a:spcAft>
                <a:spcPts val="400"/>
              </a:spcAft>
              <a:buClr>
                <a:srgbClr val="0070C0"/>
              </a:buClr>
              <a:buFont typeface="Arial" panose="020B0604020202020204" pitchFamily="34" charset="0"/>
              <a:buChar char="›"/>
            </a:pPr>
            <a:endParaRPr lang="en-US" sz="1200" dirty="0">
              <a:latin typeface="Open Sans Light" panose="020B0306030504020204"/>
              <a:cs typeface="Arial" panose="020B0604020202020204" pitchFamily="34" charset="0"/>
            </a:endParaRPr>
          </a:p>
          <a:p>
            <a:pPr algn="just">
              <a:lnSpc>
                <a:spcPct val="100000"/>
              </a:lnSpc>
              <a:spcBef>
                <a:spcPts val="400"/>
              </a:spcBef>
              <a:spcAft>
                <a:spcPts val="400"/>
              </a:spcAft>
              <a:buClr>
                <a:srgbClr val="0070C0"/>
              </a:buClr>
              <a:buFont typeface="Arial" panose="020B0604020202020204" pitchFamily="34" charset="0"/>
              <a:buChar char="›"/>
            </a:pPr>
            <a:endParaRPr lang="en-US" sz="1200" dirty="0">
              <a:latin typeface="Open Sans Light" panose="020B0306030504020204"/>
              <a:cs typeface="Arial" panose="020B0604020202020204" pitchFamily="34" charset="0"/>
            </a:endParaRPr>
          </a:p>
          <a:p>
            <a:pPr algn="just">
              <a:lnSpc>
                <a:spcPct val="100000"/>
              </a:lnSpc>
              <a:spcBef>
                <a:spcPts val="400"/>
              </a:spcBef>
              <a:spcAft>
                <a:spcPts val="400"/>
              </a:spcAft>
              <a:buClr>
                <a:srgbClr val="0070C0"/>
              </a:buClr>
              <a:buFont typeface="Arial" panose="020B0604020202020204" pitchFamily="34" charset="0"/>
              <a:buChar char="›"/>
            </a:pPr>
            <a:endParaRPr lang="en-US" sz="1300" dirty="0">
              <a:solidFill>
                <a:srgbClr val="0070C0"/>
              </a:solidFill>
              <a:latin typeface="Arial" panose="020B0604020202020204" pitchFamily="34" charset="0"/>
              <a:cs typeface="Arial" panose="020B0604020202020204" pitchFamily="34" charset="0"/>
            </a:endParaRPr>
          </a:p>
          <a:p>
            <a:pPr marL="0" indent="0" algn="just">
              <a:lnSpc>
                <a:spcPct val="100000"/>
              </a:lnSpc>
              <a:spcBef>
                <a:spcPts val="400"/>
              </a:spcBef>
              <a:spcAft>
                <a:spcPts val="400"/>
              </a:spcAft>
              <a:buNone/>
            </a:pPr>
            <a:endParaRPr lang="en-US" sz="1300" dirty="0">
              <a:solidFill>
                <a:srgbClr val="0070C0"/>
              </a:solidFill>
            </a:endParaRPr>
          </a:p>
        </p:txBody>
      </p:sp>
    </p:spTree>
    <p:extLst>
      <p:ext uri="{BB962C8B-B14F-4D97-AF65-F5344CB8AC3E}">
        <p14:creationId xmlns:p14="http://schemas.microsoft.com/office/powerpoint/2010/main" val="2889703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9299230B-4D6F-42C2-BB38-AAF0AAEF6895}"/>
              </a:ext>
            </a:extLst>
          </p:cNvPr>
          <p:cNvSpPr/>
          <p:nvPr/>
        </p:nvSpPr>
        <p:spPr>
          <a:xfrm>
            <a:off x="576141" y="2813175"/>
            <a:ext cx="2488354" cy="3323670"/>
          </a:xfrm>
          <a:prstGeom prst="rect">
            <a:avLst/>
          </a:prstGeom>
          <a:solidFill>
            <a:schemeClr val="bg1">
              <a:lumMod val="85000"/>
              <a:alpha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prstClr val="white"/>
              </a:solidFill>
              <a:latin typeface="Calibri" panose="020F0502020204030204"/>
            </a:endParaRPr>
          </a:p>
        </p:txBody>
      </p:sp>
      <p:pic>
        <p:nvPicPr>
          <p:cNvPr id="56" name="Picture 4" descr="Related image">
            <a:extLst>
              <a:ext uri="{FF2B5EF4-FFF2-40B4-BE49-F238E27FC236}">
                <a16:creationId xmlns:a16="http://schemas.microsoft.com/office/drawing/2014/main" id="{B36A10C0-93B1-4BC5-AF04-3B8630F5A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484" y="1818972"/>
            <a:ext cx="2476010" cy="193774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076C7656-12CF-4843-AFF9-9DDA511C57A8}"/>
              </a:ext>
            </a:extLst>
          </p:cNvPr>
          <p:cNvSpPr txBox="1">
            <a:spLocks/>
          </p:cNvSpPr>
          <p:nvPr/>
        </p:nvSpPr>
        <p:spPr>
          <a:xfrm>
            <a:off x="571500" y="498256"/>
            <a:ext cx="8801100" cy="5533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800" b="1" kern="1200">
                <a:solidFill>
                  <a:srgbClr val="074C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70C0"/>
                </a:solidFill>
                <a:latin typeface="Open Sans Light" panose="020B0306030504020204"/>
              </a:rPr>
              <a:t>Healthcare Client </a:t>
            </a:r>
          </a:p>
        </p:txBody>
      </p:sp>
      <p:sp>
        <p:nvSpPr>
          <p:cNvPr id="31" name="Content Placeholder 6">
            <a:extLst>
              <a:ext uri="{FF2B5EF4-FFF2-40B4-BE49-F238E27FC236}">
                <a16:creationId xmlns:a16="http://schemas.microsoft.com/office/drawing/2014/main" id="{6C842E96-0826-4AD8-8721-14911DC781C0}"/>
              </a:ext>
            </a:extLst>
          </p:cNvPr>
          <p:cNvSpPr txBox="1">
            <a:spLocks/>
          </p:cNvSpPr>
          <p:nvPr/>
        </p:nvSpPr>
        <p:spPr>
          <a:xfrm>
            <a:off x="615771" y="1110335"/>
            <a:ext cx="8789927" cy="3721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74C88"/>
                </a:solidFill>
                <a:latin typeface="Open Sans Light" panose="020B0306030504020204"/>
                <a:cs typeface="Arial" panose="020B0604020202020204" pitchFamily="34" charset="0"/>
              </a:rPr>
              <a:t>Quality Healthcare Provider for the Low Income Population </a:t>
            </a:r>
          </a:p>
        </p:txBody>
      </p:sp>
      <p:sp>
        <p:nvSpPr>
          <p:cNvPr id="3" name="Rectangle 2">
            <a:extLst>
              <a:ext uri="{FF2B5EF4-FFF2-40B4-BE49-F238E27FC236}">
                <a16:creationId xmlns:a16="http://schemas.microsoft.com/office/drawing/2014/main" id="{08E536C6-9FA7-4D10-9917-E9581584EDAC}"/>
              </a:ext>
            </a:extLst>
          </p:cNvPr>
          <p:cNvSpPr/>
          <p:nvPr/>
        </p:nvSpPr>
        <p:spPr>
          <a:xfrm>
            <a:off x="615771" y="1422368"/>
            <a:ext cx="8789927" cy="307777"/>
          </a:xfrm>
          <a:prstGeom prst="rect">
            <a:avLst/>
          </a:prstGeom>
        </p:spPr>
        <p:txBody>
          <a:bodyPr wrap="square">
            <a:spAutoFit/>
          </a:bodyPr>
          <a:lstStyle/>
          <a:p>
            <a:pPr algn="just"/>
            <a:endParaRPr lang="en-US" sz="1400" dirty="0">
              <a:latin typeface="Open Sans Light" panose="020B0306030504020204"/>
            </a:endParaRPr>
          </a:p>
        </p:txBody>
      </p:sp>
      <p:sp>
        <p:nvSpPr>
          <p:cNvPr id="4" name="Slide Number Placeholder 3">
            <a:extLst>
              <a:ext uri="{FF2B5EF4-FFF2-40B4-BE49-F238E27FC236}">
                <a16:creationId xmlns:a16="http://schemas.microsoft.com/office/drawing/2014/main" id="{82869747-7A92-4FCD-B571-609470D6C4E2}"/>
              </a:ext>
            </a:extLst>
          </p:cNvPr>
          <p:cNvSpPr>
            <a:spLocks noGrp="1"/>
          </p:cNvSpPr>
          <p:nvPr>
            <p:ph type="sldNum" sz="quarter" idx="12"/>
          </p:nvPr>
        </p:nvSpPr>
        <p:spPr/>
        <p:txBody>
          <a:bodyPr/>
          <a:lstStyle/>
          <a:p>
            <a:fld id="{E6DF869A-E8BD-4A47-B2EE-0AD3E4F5B68D}" type="slidenum">
              <a:rPr lang="en-US" sz="1200" smtClean="0">
                <a:solidFill>
                  <a:srgbClr val="0070C0"/>
                </a:solidFill>
                <a:latin typeface="Open Sans Light" panose="020B0306030504020204"/>
              </a:rPr>
              <a:t>11</a:t>
            </a:fld>
            <a:endParaRPr lang="en-US" sz="1200" dirty="0">
              <a:solidFill>
                <a:srgbClr val="0070C0"/>
              </a:solidFill>
              <a:latin typeface="Open Sans Light" panose="020B0306030504020204"/>
            </a:endParaRPr>
          </a:p>
        </p:txBody>
      </p:sp>
      <p:sp>
        <p:nvSpPr>
          <p:cNvPr id="49" name="object 11">
            <a:extLst>
              <a:ext uri="{FF2B5EF4-FFF2-40B4-BE49-F238E27FC236}">
                <a16:creationId xmlns:a16="http://schemas.microsoft.com/office/drawing/2014/main" id="{374FE9CE-7F2E-4FB8-B3BB-F8EF429C70C5}"/>
              </a:ext>
            </a:extLst>
          </p:cNvPr>
          <p:cNvSpPr/>
          <p:nvPr/>
        </p:nvSpPr>
        <p:spPr>
          <a:xfrm>
            <a:off x="674763" y="1007365"/>
            <a:ext cx="730250" cy="0"/>
          </a:xfrm>
          <a:custGeom>
            <a:avLst/>
            <a:gdLst/>
            <a:ahLst/>
            <a:cxnLst/>
            <a:rect l="l" t="t" r="r" b="b"/>
            <a:pathLst>
              <a:path w="730250">
                <a:moveTo>
                  <a:pt x="0" y="0"/>
                </a:moveTo>
                <a:lnTo>
                  <a:pt x="730084" y="0"/>
                </a:lnTo>
              </a:path>
            </a:pathLst>
          </a:custGeom>
          <a:ln w="31216">
            <a:solidFill>
              <a:srgbClr val="EF4035"/>
            </a:solidFill>
          </a:ln>
        </p:spPr>
        <p:txBody>
          <a:bodyPr wrap="square" lIns="0" tIns="0" rIns="0" bIns="0" rtlCol="0">
            <a:spAutoFit/>
          </a:bodyPr>
          <a:lstStyle/>
          <a:p>
            <a:endParaRPr dirty="0"/>
          </a:p>
        </p:txBody>
      </p:sp>
      <p:sp>
        <p:nvSpPr>
          <p:cNvPr id="90" name="object 56">
            <a:extLst>
              <a:ext uri="{FF2B5EF4-FFF2-40B4-BE49-F238E27FC236}">
                <a16:creationId xmlns:a16="http://schemas.microsoft.com/office/drawing/2014/main" id="{92860C68-EFFD-42EB-8A26-531A55462A32}"/>
              </a:ext>
            </a:extLst>
          </p:cNvPr>
          <p:cNvSpPr/>
          <p:nvPr/>
        </p:nvSpPr>
        <p:spPr>
          <a:xfrm>
            <a:off x="4032555" y="492553"/>
            <a:ext cx="3409315" cy="90170"/>
          </a:xfrm>
          <a:custGeom>
            <a:avLst/>
            <a:gdLst/>
            <a:ahLst/>
            <a:cxnLst/>
            <a:rect l="l" t="t" r="r" b="b"/>
            <a:pathLst>
              <a:path w="3409315" h="90170">
                <a:moveTo>
                  <a:pt x="3318903" y="0"/>
                </a:moveTo>
                <a:lnTo>
                  <a:pt x="0" y="0"/>
                </a:lnTo>
                <a:lnTo>
                  <a:pt x="90004" y="90004"/>
                </a:lnTo>
                <a:lnTo>
                  <a:pt x="3408908" y="90004"/>
                </a:lnTo>
                <a:lnTo>
                  <a:pt x="3318903" y="0"/>
                </a:lnTo>
                <a:close/>
              </a:path>
            </a:pathLst>
          </a:custGeom>
          <a:solidFill>
            <a:srgbClr val="0075C0"/>
          </a:solidFill>
        </p:spPr>
        <p:txBody>
          <a:bodyPr wrap="square" lIns="0" tIns="0" rIns="0" bIns="0" rtlCol="0">
            <a:spAutoFit/>
          </a:bodyPr>
          <a:lstStyle/>
          <a:p>
            <a:endParaRPr/>
          </a:p>
        </p:txBody>
      </p:sp>
      <p:sp>
        <p:nvSpPr>
          <p:cNvPr id="91" name="object 57">
            <a:extLst>
              <a:ext uri="{FF2B5EF4-FFF2-40B4-BE49-F238E27FC236}">
                <a16:creationId xmlns:a16="http://schemas.microsoft.com/office/drawing/2014/main" id="{77AD4F66-73AA-4694-A8D0-1D41DB549A2E}"/>
              </a:ext>
            </a:extLst>
          </p:cNvPr>
          <p:cNvSpPr/>
          <p:nvPr/>
        </p:nvSpPr>
        <p:spPr>
          <a:xfrm>
            <a:off x="7441457" y="492553"/>
            <a:ext cx="2464543" cy="90170"/>
          </a:xfrm>
          <a:custGeom>
            <a:avLst/>
            <a:gdLst/>
            <a:ahLst/>
            <a:cxnLst/>
            <a:rect l="l" t="t" r="r" b="b"/>
            <a:pathLst>
              <a:path w="1960245" h="90170">
                <a:moveTo>
                  <a:pt x="1959902" y="0"/>
                </a:moveTo>
                <a:lnTo>
                  <a:pt x="0" y="0"/>
                </a:lnTo>
                <a:lnTo>
                  <a:pt x="90004" y="90004"/>
                </a:lnTo>
                <a:lnTo>
                  <a:pt x="1959902" y="90004"/>
                </a:lnTo>
                <a:lnTo>
                  <a:pt x="1959902" y="0"/>
                </a:lnTo>
                <a:close/>
              </a:path>
            </a:pathLst>
          </a:custGeom>
          <a:solidFill>
            <a:srgbClr val="A7A9AC"/>
          </a:solidFill>
        </p:spPr>
        <p:txBody>
          <a:bodyPr wrap="square" lIns="0" tIns="0" rIns="0" bIns="0" rtlCol="0">
            <a:spAutoFit/>
          </a:bodyPr>
          <a:lstStyle/>
          <a:p>
            <a:endParaRPr/>
          </a:p>
        </p:txBody>
      </p:sp>
      <p:graphicFrame>
        <p:nvGraphicFramePr>
          <p:cNvPr id="117" name="Table 116">
            <a:extLst>
              <a:ext uri="{FF2B5EF4-FFF2-40B4-BE49-F238E27FC236}">
                <a16:creationId xmlns:a16="http://schemas.microsoft.com/office/drawing/2014/main" id="{83E6D23D-6C02-491A-A3AB-505C8EB9DAC1}"/>
              </a:ext>
            </a:extLst>
          </p:cNvPr>
          <p:cNvGraphicFramePr>
            <a:graphicFrameLocks noGrp="1"/>
          </p:cNvGraphicFramePr>
          <p:nvPr>
            <p:extLst>
              <p:ext uri="{D42A27DB-BD31-4B8C-83A1-F6EECF244321}">
                <p14:modId xmlns:p14="http://schemas.microsoft.com/office/powerpoint/2010/main" val="2647960002"/>
              </p:ext>
            </p:extLst>
          </p:nvPr>
        </p:nvGraphicFramePr>
        <p:xfrm>
          <a:off x="3247929" y="1944508"/>
          <a:ext cx="6130954" cy="4202369"/>
        </p:xfrm>
        <a:graphic>
          <a:graphicData uri="http://schemas.openxmlformats.org/drawingml/2006/table">
            <a:tbl>
              <a:tblPr firstRow="1" bandRow="1">
                <a:tableStyleId>{3B4B98B0-60AC-42C2-AFA5-B58CD77FA1E5}</a:tableStyleId>
              </a:tblPr>
              <a:tblGrid>
                <a:gridCol w="4770974">
                  <a:extLst>
                    <a:ext uri="{9D8B030D-6E8A-4147-A177-3AD203B41FA5}">
                      <a16:colId xmlns:a16="http://schemas.microsoft.com/office/drawing/2014/main" val="20000"/>
                    </a:ext>
                  </a:extLst>
                </a:gridCol>
                <a:gridCol w="1359980">
                  <a:extLst>
                    <a:ext uri="{9D8B030D-6E8A-4147-A177-3AD203B41FA5}">
                      <a16:colId xmlns:a16="http://schemas.microsoft.com/office/drawing/2014/main" val="20001"/>
                    </a:ext>
                  </a:extLst>
                </a:gridCol>
              </a:tblGrid>
              <a:tr h="242404">
                <a:tc>
                  <a:txBody>
                    <a:bodyPr/>
                    <a:lstStyle/>
                    <a:p>
                      <a:pPr algn="l" fontAlgn="ctr"/>
                      <a:r>
                        <a:rPr lang="en-US" sz="1000" b="1" i="1" kern="0" dirty="0">
                          <a:solidFill>
                            <a:srgbClr val="595959">
                              <a:lumMod val="50000"/>
                            </a:srgbClr>
                          </a:solidFill>
                          <a:latin typeface="Open Sans Light" panose="020B0306030504020204"/>
                          <a:ea typeface="Verdana" pitchFamily="34" charset="0"/>
                          <a:cs typeface="Arial" panose="020B0604020202020204" pitchFamily="34" charset="0"/>
                        </a:rPr>
                        <a:t>Initiatives</a:t>
                      </a:r>
                    </a:p>
                  </a:txBody>
                  <a:tcPr marL="857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1" i="1" kern="0" dirty="0">
                          <a:solidFill>
                            <a:srgbClr val="595959">
                              <a:lumMod val="50000"/>
                            </a:srgbClr>
                          </a:solidFill>
                          <a:latin typeface="Open Sans Light" panose="020B0306030504020204"/>
                          <a:ea typeface="Verdana" pitchFamily="34" charset="0"/>
                          <a:cs typeface="Arial" panose="020B0604020202020204" pitchFamily="34" charset="0"/>
                        </a:rPr>
                        <a:t>Goal Number</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3502">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Our client is providing affordable treatment for more than 300,000 patients annually    </a:t>
                      </a:r>
                    </a:p>
                  </a:txBody>
                  <a:tcPr marL="85725" marR="9525" marT="9525" marB="0" anchor="ctr">
                    <a:lnL>
                      <a:noFill/>
                    </a:lnL>
                    <a:lnR>
                      <a:noFill/>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3</a:t>
                      </a:r>
                    </a:p>
                  </a:txBody>
                  <a:tcPr marL="9525" marR="9525" marT="9525" marB="0" anchor="ctr">
                    <a:lnL>
                      <a:noFill/>
                    </a:lnL>
                    <a:lnR>
                      <a:noFill/>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5906">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By bringing in an Institution our client will be able to improve the quality of healthcare provided</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3</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3502">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The clinics are strategically placed in </a:t>
                      </a:r>
                      <a:r>
                        <a:rPr lang="en-US" sz="1000" b="0" i="1" kern="0" dirty="0" err="1">
                          <a:solidFill>
                            <a:srgbClr val="595959">
                              <a:lumMod val="50000"/>
                            </a:srgbClr>
                          </a:solidFill>
                          <a:latin typeface="Open Sans Light" panose="020B0306030504020204"/>
                          <a:ea typeface="Verdana" pitchFamily="34" charset="0"/>
                          <a:cs typeface="Arial" panose="020B0604020202020204" pitchFamily="34" charset="0"/>
                        </a:rPr>
                        <a:t>labour</a:t>
                      </a: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 accommodations to allow ease of access and mobility with further expansion plans</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3,8</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62061">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Supporting an Entrepreneur (Doctor) with his plans to expand and continue to provide affordable healthcare in a cost-efficient manner</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3,8,9</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9736">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Incorporating good governance standards and operational processes</a:t>
                      </a:r>
                    </a:p>
                  </a:txBody>
                  <a:tcPr marL="85725" marR="0"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16</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8812">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Mandatory health insurance will make healthcare more accessible, especially for the low-income segments, resulting in higher propensity to seek medical services, hence improving volume uptake for clinics</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1,3,10</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5906">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Bringing in an institution allows our client to introduce new technology in healthcare services </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9</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6707742"/>
                  </a:ext>
                </a:extLst>
              </a:tr>
              <a:tr h="413502">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The consultation fees are in the lowest range enabling patients to frequently go for medical check ups</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3</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5143024"/>
                  </a:ext>
                </a:extLst>
              </a:tr>
              <a:tr h="582097">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An experienced team of  222 doctors supported by a capable team of medical and non-medical staff Over 50% of the doctors have more than 15 years of total experience, hence a strong infrastructure in place</a:t>
                      </a:r>
                    </a:p>
                    <a:p>
                      <a:pPr marL="171450" indent="-171450" algn="l" fontAlgn="ctr">
                        <a:buClr>
                          <a:srgbClr val="00B050"/>
                        </a:buClr>
                        <a:buFont typeface="Wingdings" panose="05000000000000000000" pitchFamily="2" charset="2"/>
                        <a:buChar char="ü"/>
                      </a:pPr>
                      <a:endParaRPr lang="en-US" sz="1000" b="0" i="1" kern="0" dirty="0">
                        <a:solidFill>
                          <a:srgbClr val="595959">
                            <a:lumMod val="50000"/>
                          </a:srgbClr>
                        </a:solidFill>
                        <a:latin typeface="Open Sans Light" panose="020B0306030504020204"/>
                        <a:ea typeface="Verdana" pitchFamily="34" charset="0"/>
                        <a:cs typeface="Arial" panose="020B0604020202020204" pitchFamily="34" charset="0"/>
                      </a:endParaRP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9</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7556276"/>
                  </a:ext>
                </a:extLst>
              </a:tr>
            </a:tbl>
          </a:graphicData>
        </a:graphic>
      </p:graphicFrame>
      <p:sp>
        <p:nvSpPr>
          <p:cNvPr id="118" name="Rectangle 117">
            <a:extLst>
              <a:ext uri="{FF2B5EF4-FFF2-40B4-BE49-F238E27FC236}">
                <a16:creationId xmlns:a16="http://schemas.microsoft.com/office/drawing/2014/main" id="{9C03DD1C-9261-4869-996F-3D3D44EE99A4}"/>
              </a:ext>
            </a:extLst>
          </p:cNvPr>
          <p:cNvSpPr/>
          <p:nvPr/>
        </p:nvSpPr>
        <p:spPr bwMode="auto">
          <a:xfrm>
            <a:off x="3472047" y="1840500"/>
            <a:ext cx="1494318" cy="480628"/>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042988"/>
            <a:endParaRPr lang="en-US" sz="1600" b="1" dirty="0">
              <a:solidFill>
                <a:srgbClr val="074C88"/>
              </a:solidFill>
              <a:latin typeface="Open Sans Light" panose="020B0306030504020204"/>
              <a:cs typeface="Arial" panose="020B0604020202020204" pitchFamily="34" charset="0"/>
            </a:endParaRPr>
          </a:p>
        </p:txBody>
      </p:sp>
      <p:sp>
        <p:nvSpPr>
          <p:cNvPr id="53" name="Rectangle 52">
            <a:extLst>
              <a:ext uri="{FF2B5EF4-FFF2-40B4-BE49-F238E27FC236}">
                <a16:creationId xmlns:a16="http://schemas.microsoft.com/office/drawing/2014/main" id="{C258EF62-6230-4318-BCE5-523C12433C88}"/>
              </a:ext>
            </a:extLst>
          </p:cNvPr>
          <p:cNvSpPr/>
          <p:nvPr/>
        </p:nvSpPr>
        <p:spPr bwMode="auto">
          <a:xfrm>
            <a:off x="4000891" y="1804277"/>
            <a:ext cx="3790926" cy="57425"/>
          </a:xfrm>
          <a:prstGeom prst="rect">
            <a:avLst/>
          </a:prstGeom>
          <a:solidFill>
            <a:schemeClr val="bg1"/>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042988"/>
            <a:r>
              <a:rPr lang="en-US" sz="1200" b="1" dirty="0">
                <a:solidFill>
                  <a:srgbClr val="074C88"/>
                </a:solidFill>
                <a:latin typeface="Open Sans Light" panose="020B0306030504020204"/>
                <a:cs typeface="Arial" panose="020B0604020202020204" pitchFamily="34" charset="0"/>
              </a:rPr>
              <a:t>Supporting UNGC 17 Goals</a:t>
            </a:r>
          </a:p>
        </p:txBody>
      </p:sp>
      <p:sp>
        <p:nvSpPr>
          <p:cNvPr id="115" name="Shape 1928">
            <a:extLst>
              <a:ext uri="{FF2B5EF4-FFF2-40B4-BE49-F238E27FC236}">
                <a16:creationId xmlns:a16="http://schemas.microsoft.com/office/drawing/2014/main" id="{D592D46F-7BF9-4047-BD0E-6E735A15CA8E}"/>
              </a:ext>
            </a:extLst>
          </p:cNvPr>
          <p:cNvSpPr/>
          <p:nvPr/>
        </p:nvSpPr>
        <p:spPr>
          <a:xfrm>
            <a:off x="590180" y="1804077"/>
            <a:ext cx="791326" cy="8076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 cap="flat">
            <a:solidFill>
              <a:schemeClr val="bg1">
                <a:lumMod val="75000"/>
              </a:schemeClr>
            </a:solidFill>
            <a:miter lim="400000"/>
          </a:ln>
          <a:effectLst/>
          <a:extLst>
            <a:ext uri="{C572A759-6A51-4108-AA02-DFA0A04FC94B}">
              <ma14:wrappingTextBoxFlag xmlns:ma14="http://schemas.microsoft.com/office/mac/drawingml/2011/main" xmlns="" val="1"/>
            </a:ext>
          </a:extLst>
        </p:spPr>
        <p:txBody>
          <a:bodyPr wrap="square" lIns="27093" tIns="27093" rIns="27093" bIns="27093" numCol="1" anchor="ctr">
            <a:noAutofit/>
          </a:bodyPr>
          <a:lstStyle/>
          <a:p>
            <a:pPr lvl="0" algn="ctr">
              <a:defRPr sz="1800">
                <a:solidFill>
                  <a:srgbClr val="000000"/>
                </a:solidFill>
              </a:defRPr>
            </a:pPr>
            <a:endParaRPr sz="900" dirty="0">
              <a:solidFill>
                <a:srgbClr val="F6F6F6"/>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9" name="Graphic 8" descr="Heartbeat">
            <a:extLst>
              <a:ext uri="{FF2B5EF4-FFF2-40B4-BE49-F238E27FC236}">
                <a16:creationId xmlns:a16="http://schemas.microsoft.com/office/drawing/2014/main" id="{1D774458-6C2A-4530-AD63-92ADA110A9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7244" y="1812558"/>
            <a:ext cx="777508" cy="817908"/>
          </a:xfrm>
          <a:prstGeom prst="rect">
            <a:avLst/>
          </a:prstGeom>
        </p:spPr>
      </p:pic>
    </p:spTree>
    <p:extLst>
      <p:ext uri="{BB962C8B-B14F-4D97-AF65-F5344CB8AC3E}">
        <p14:creationId xmlns:p14="http://schemas.microsoft.com/office/powerpoint/2010/main" val="77386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258EF62-6230-4318-BCE5-523C12433C88}"/>
              </a:ext>
            </a:extLst>
          </p:cNvPr>
          <p:cNvSpPr/>
          <p:nvPr/>
        </p:nvSpPr>
        <p:spPr bwMode="auto">
          <a:xfrm>
            <a:off x="5524894" y="1804277"/>
            <a:ext cx="3790926" cy="57425"/>
          </a:xfrm>
          <a:prstGeom prst="rect">
            <a:avLst/>
          </a:prstGeom>
          <a:solidFill>
            <a:schemeClr val="bg1"/>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042988"/>
            <a:r>
              <a:rPr lang="en-US" sz="1200" b="1" dirty="0">
                <a:solidFill>
                  <a:srgbClr val="074C88"/>
                </a:solidFill>
                <a:latin typeface="Open Sans Light" panose="020B0306030504020204"/>
                <a:cs typeface="Arial" panose="020B0604020202020204" pitchFamily="34" charset="0"/>
              </a:rPr>
              <a:t>Supporting UNGC 17 Goals</a:t>
            </a:r>
          </a:p>
        </p:txBody>
      </p:sp>
      <p:sp>
        <p:nvSpPr>
          <p:cNvPr id="116" name="Rectangle 115">
            <a:extLst>
              <a:ext uri="{FF2B5EF4-FFF2-40B4-BE49-F238E27FC236}">
                <a16:creationId xmlns:a16="http://schemas.microsoft.com/office/drawing/2014/main" id="{40CFFC56-CF48-4BCD-B717-81EF9F561399}"/>
              </a:ext>
            </a:extLst>
          </p:cNvPr>
          <p:cNvSpPr/>
          <p:nvPr/>
        </p:nvSpPr>
        <p:spPr>
          <a:xfrm>
            <a:off x="579180" y="1800716"/>
            <a:ext cx="5125763" cy="2440265"/>
          </a:xfrm>
          <a:prstGeom prst="rect">
            <a:avLst/>
          </a:prstGeom>
          <a:solidFill>
            <a:schemeClr val="bg1">
              <a:lumMod val="85000"/>
              <a:alpha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prstClr val="white"/>
              </a:solidFill>
              <a:latin typeface="Calibri" panose="020F0502020204030204"/>
            </a:endParaRPr>
          </a:p>
        </p:txBody>
      </p:sp>
      <p:sp>
        <p:nvSpPr>
          <p:cNvPr id="2" name="Text Placeholder 1">
            <a:extLst>
              <a:ext uri="{FF2B5EF4-FFF2-40B4-BE49-F238E27FC236}">
                <a16:creationId xmlns:a16="http://schemas.microsoft.com/office/drawing/2014/main" id="{076C7656-12CF-4843-AFF9-9DDA511C57A8}"/>
              </a:ext>
            </a:extLst>
          </p:cNvPr>
          <p:cNvSpPr txBox="1">
            <a:spLocks/>
          </p:cNvSpPr>
          <p:nvPr/>
        </p:nvSpPr>
        <p:spPr>
          <a:xfrm>
            <a:off x="571500" y="498256"/>
            <a:ext cx="8801100" cy="5533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800" b="1" kern="1200">
                <a:solidFill>
                  <a:srgbClr val="074C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70C0"/>
                </a:solidFill>
                <a:latin typeface="Open Sans Light" panose="020B0306030504020204"/>
              </a:rPr>
              <a:t>Mezzanine Financing Client</a:t>
            </a:r>
          </a:p>
        </p:txBody>
      </p:sp>
      <p:sp>
        <p:nvSpPr>
          <p:cNvPr id="31" name="Content Placeholder 6">
            <a:extLst>
              <a:ext uri="{FF2B5EF4-FFF2-40B4-BE49-F238E27FC236}">
                <a16:creationId xmlns:a16="http://schemas.microsoft.com/office/drawing/2014/main" id="{6C842E96-0826-4AD8-8721-14911DC781C0}"/>
              </a:ext>
            </a:extLst>
          </p:cNvPr>
          <p:cNvSpPr txBox="1">
            <a:spLocks/>
          </p:cNvSpPr>
          <p:nvPr/>
        </p:nvSpPr>
        <p:spPr>
          <a:xfrm>
            <a:off x="615771" y="1110335"/>
            <a:ext cx="8789927" cy="3721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err="1">
                <a:solidFill>
                  <a:srgbClr val="074C88"/>
                </a:solidFill>
                <a:latin typeface="Open Sans Light" panose="020B0306030504020204"/>
                <a:cs typeface="Arial" panose="020B0604020202020204" pitchFamily="34" charset="0"/>
              </a:rPr>
              <a:t>Tadeem</a:t>
            </a:r>
            <a:r>
              <a:rPr lang="en-US" sz="1800" b="1" dirty="0">
                <a:solidFill>
                  <a:srgbClr val="074C88"/>
                </a:solidFill>
                <a:latin typeface="Open Sans Light" panose="020B0306030504020204"/>
                <a:cs typeface="Arial" panose="020B0604020202020204" pitchFamily="34" charset="0"/>
              </a:rPr>
              <a:t> Capital – Bridging the Funding Gap for SMEs</a:t>
            </a:r>
          </a:p>
        </p:txBody>
      </p:sp>
      <p:sp>
        <p:nvSpPr>
          <p:cNvPr id="3" name="Rectangle 2">
            <a:extLst>
              <a:ext uri="{FF2B5EF4-FFF2-40B4-BE49-F238E27FC236}">
                <a16:creationId xmlns:a16="http://schemas.microsoft.com/office/drawing/2014/main" id="{08E536C6-9FA7-4D10-9917-E9581584EDAC}"/>
              </a:ext>
            </a:extLst>
          </p:cNvPr>
          <p:cNvSpPr/>
          <p:nvPr/>
        </p:nvSpPr>
        <p:spPr>
          <a:xfrm>
            <a:off x="615771" y="1422368"/>
            <a:ext cx="8789927" cy="307777"/>
          </a:xfrm>
          <a:prstGeom prst="rect">
            <a:avLst/>
          </a:prstGeom>
        </p:spPr>
        <p:txBody>
          <a:bodyPr wrap="square">
            <a:spAutoFit/>
          </a:bodyPr>
          <a:lstStyle/>
          <a:p>
            <a:pPr algn="just"/>
            <a:endParaRPr lang="en-US" sz="1400" dirty="0">
              <a:latin typeface="Open Sans Light" panose="020B0306030504020204"/>
            </a:endParaRPr>
          </a:p>
        </p:txBody>
      </p:sp>
      <p:sp>
        <p:nvSpPr>
          <p:cNvPr id="4" name="Slide Number Placeholder 3">
            <a:extLst>
              <a:ext uri="{FF2B5EF4-FFF2-40B4-BE49-F238E27FC236}">
                <a16:creationId xmlns:a16="http://schemas.microsoft.com/office/drawing/2014/main" id="{82869747-7A92-4FCD-B571-609470D6C4E2}"/>
              </a:ext>
            </a:extLst>
          </p:cNvPr>
          <p:cNvSpPr>
            <a:spLocks noGrp="1"/>
          </p:cNvSpPr>
          <p:nvPr>
            <p:ph type="sldNum" sz="quarter" idx="12"/>
          </p:nvPr>
        </p:nvSpPr>
        <p:spPr/>
        <p:txBody>
          <a:bodyPr/>
          <a:lstStyle/>
          <a:p>
            <a:fld id="{E6DF869A-E8BD-4A47-B2EE-0AD3E4F5B68D}" type="slidenum">
              <a:rPr lang="en-US" sz="1200" smtClean="0">
                <a:solidFill>
                  <a:srgbClr val="0070C0"/>
                </a:solidFill>
                <a:latin typeface="Open Sans Light" panose="020B0306030504020204"/>
              </a:rPr>
              <a:t>12</a:t>
            </a:fld>
            <a:endParaRPr lang="en-US" sz="1200">
              <a:solidFill>
                <a:srgbClr val="0070C0"/>
              </a:solidFill>
              <a:latin typeface="Open Sans Light" panose="020B0306030504020204"/>
            </a:endParaRPr>
          </a:p>
        </p:txBody>
      </p:sp>
      <p:sp>
        <p:nvSpPr>
          <p:cNvPr id="49" name="object 11">
            <a:extLst>
              <a:ext uri="{FF2B5EF4-FFF2-40B4-BE49-F238E27FC236}">
                <a16:creationId xmlns:a16="http://schemas.microsoft.com/office/drawing/2014/main" id="{374FE9CE-7F2E-4FB8-B3BB-F8EF429C70C5}"/>
              </a:ext>
            </a:extLst>
          </p:cNvPr>
          <p:cNvSpPr/>
          <p:nvPr/>
        </p:nvSpPr>
        <p:spPr>
          <a:xfrm>
            <a:off x="674763" y="1007365"/>
            <a:ext cx="730250" cy="0"/>
          </a:xfrm>
          <a:custGeom>
            <a:avLst/>
            <a:gdLst/>
            <a:ahLst/>
            <a:cxnLst/>
            <a:rect l="l" t="t" r="r" b="b"/>
            <a:pathLst>
              <a:path w="730250">
                <a:moveTo>
                  <a:pt x="0" y="0"/>
                </a:moveTo>
                <a:lnTo>
                  <a:pt x="730084" y="0"/>
                </a:lnTo>
              </a:path>
            </a:pathLst>
          </a:custGeom>
          <a:ln w="31216">
            <a:solidFill>
              <a:srgbClr val="EF4035"/>
            </a:solidFill>
          </a:ln>
        </p:spPr>
        <p:txBody>
          <a:bodyPr wrap="square" lIns="0" tIns="0" rIns="0" bIns="0" rtlCol="0">
            <a:spAutoFit/>
          </a:bodyPr>
          <a:lstStyle/>
          <a:p>
            <a:endParaRPr dirty="0"/>
          </a:p>
        </p:txBody>
      </p:sp>
      <p:sp>
        <p:nvSpPr>
          <p:cNvPr id="90" name="object 56">
            <a:extLst>
              <a:ext uri="{FF2B5EF4-FFF2-40B4-BE49-F238E27FC236}">
                <a16:creationId xmlns:a16="http://schemas.microsoft.com/office/drawing/2014/main" id="{92860C68-EFFD-42EB-8A26-531A55462A32}"/>
              </a:ext>
            </a:extLst>
          </p:cNvPr>
          <p:cNvSpPr/>
          <p:nvPr/>
        </p:nvSpPr>
        <p:spPr>
          <a:xfrm>
            <a:off x="4032555" y="492553"/>
            <a:ext cx="3409315" cy="90170"/>
          </a:xfrm>
          <a:custGeom>
            <a:avLst/>
            <a:gdLst/>
            <a:ahLst/>
            <a:cxnLst/>
            <a:rect l="l" t="t" r="r" b="b"/>
            <a:pathLst>
              <a:path w="3409315" h="90170">
                <a:moveTo>
                  <a:pt x="3318903" y="0"/>
                </a:moveTo>
                <a:lnTo>
                  <a:pt x="0" y="0"/>
                </a:lnTo>
                <a:lnTo>
                  <a:pt x="90004" y="90004"/>
                </a:lnTo>
                <a:lnTo>
                  <a:pt x="3408908" y="90004"/>
                </a:lnTo>
                <a:lnTo>
                  <a:pt x="3318903" y="0"/>
                </a:lnTo>
                <a:close/>
              </a:path>
            </a:pathLst>
          </a:custGeom>
          <a:solidFill>
            <a:srgbClr val="0075C0"/>
          </a:solidFill>
        </p:spPr>
        <p:txBody>
          <a:bodyPr wrap="square" lIns="0" tIns="0" rIns="0" bIns="0" rtlCol="0">
            <a:spAutoFit/>
          </a:bodyPr>
          <a:lstStyle/>
          <a:p>
            <a:endParaRPr/>
          </a:p>
        </p:txBody>
      </p:sp>
      <p:sp>
        <p:nvSpPr>
          <p:cNvPr id="91" name="object 57">
            <a:extLst>
              <a:ext uri="{FF2B5EF4-FFF2-40B4-BE49-F238E27FC236}">
                <a16:creationId xmlns:a16="http://schemas.microsoft.com/office/drawing/2014/main" id="{77AD4F66-73AA-4694-A8D0-1D41DB549A2E}"/>
              </a:ext>
            </a:extLst>
          </p:cNvPr>
          <p:cNvSpPr/>
          <p:nvPr/>
        </p:nvSpPr>
        <p:spPr>
          <a:xfrm>
            <a:off x="7441457" y="492553"/>
            <a:ext cx="2464543" cy="90170"/>
          </a:xfrm>
          <a:custGeom>
            <a:avLst/>
            <a:gdLst/>
            <a:ahLst/>
            <a:cxnLst/>
            <a:rect l="l" t="t" r="r" b="b"/>
            <a:pathLst>
              <a:path w="1960245" h="90170">
                <a:moveTo>
                  <a:pt x="1959902" y="0"/>
                </a:moveTo>
                <a:lnTo>
                  <a:pt x="0" y="0"/>
                </a:lnTo>
                <a:lnTo>
                  <a:pt x="90004" y="90004"/>
                </a:lnTo>
                <a:lnTo>
                  <a:pt x="1959902" y="90004"/>
                </a:lnTo>
                <a:lnTo>
                  <a:pt x="1959902" y="0"/>
                </a:lnTo>
                <a:close/>
              </a:path>
            </a:pathLst>
          </a:custGeom>
          <a:solidFill>
            <a:srgbClr val="A7A9AC"/>
          </a:solidFill>
        </p:spPr>
        <p:txBody>
          <a:bodyPr wrap="square" lIns="0" tIns="0" rIns="0" bIns="0" rtlCol="0">
            <a:spAutoFit/>
          </a:bodyPr>
          <a:lstStyle/>
          <a:p>
            <a:endParaRPr/>
          </a:p>
        </p:txBody>
      </p:sp>
      <p:graphicFrame>
        <p:nvGraphicFramePr>
          <p:cNvPr id="117" name="Table 116">
            <a:extLst>
              <a:ext uri="{FF2B5EF4-FFF2-40B4-BE49-F238E27FC236}">
                <a16:creationId xmlns:a16="http://schemas.microsoft.com/office/drawing/2014/main" id="{83E6D23D-6C02-491A-A3AB-505C8EB9DAC1}"/>
              </a:ext>
            </a:extLst>
          </p:cNvPr>
          <p:cNvGraphicFramePr>
            <a:graphicFrameLocks noGrp="1"/>
          </p:cNvGraphicFramePr>
          <p:nvPr>
            <p:extLst>
              <p:ext uri="{D42A27DB-BD31-4B8C-83A1-F6EECF244321}">
                <p14:modId xmlns:p14="http://schemas.microsoft.com/office/powerpoint/2010/main" val="3490590056"/>
              </p:ext>
            </p:extLst>
          </p:nvPr>
        </p:nvGraphicFramePr>
        <p:xfrm>
          <a:off x="5782283" y="2071506"/>
          <a:ext cx="3596600" cy="4171939"/>
        </p:xfrm>
        <a:graphic>
          <a:graphicData uri="http://schemas.openxmlformats.org/drawingml/2006/table">
            <a:tbl>
              <a:tblPr firstRow="1" bandRow="1">
                <a:tableStyleId>{3B4B98B0-60AC-42C2-AFA5-B58CD77FA1E5}</a:tableStyleId>
              </a:tblPr>
              <a:tblGrid>
                <a:gridCol w="2798795">
                  <a:extLst>
                    <a:ext uri="{9D8B030D-6E8A-4147-A177-3AD203B41FA5}">
                      <a16:colId xmlns:a16="http://schemas.microsoft.com/office/drawing/2014/main" val="20000"/>
                    </a:ext>
                  </a:extLst>
                </a:gridCol>
                <a:gridCol w="797805">
                  <a:extLst>
                    <a:ext uri="{9D8B030D-6E8A-4147-A177-3AD203B41FA5}">
                      <a16:colId xmlns:a16="http://schemas.microsoft.com/office/drawing/2014/main" val="20001"/>
                    </a:ext>
                  </a:extLst>
                </a:gridCol>
              </a:tblGrid>
              <a:tr h="442014">
                <a:tc>
                  <a:txBody>
                    <a:bodyPr/>
                    <a:lstStyle/>
                    <a:p>
                      <a:pPr algn="l" fontAlgn="ctr"/>
                      <a:r>
                        <a:rPr lang="en-US" sz="1000" b="1" i="1" kern="0" dirty="0">
                          <a:solidFill>
                            <a:srgbClr val="595959">
                              <a:lumMod val="50000"/>
                            </a:srgbClr>
                          </a:solidFill>
                          <a:latin typeface="Open Sans Light" panose="020B0306030504020204"/>
                          <a:ea typeface="Verdana" pitchFamily="34" charset="0"/>
                          <a:cs typeface="Arial" panose="020B0604020202020204" pitchFamily="34" charset="0"/>
                        </a:rPr>
                        <a:t>Initiatives</a:t>
                      </a:r>
                    </a:p>
                  </a:txBody>
                  <a:tcPr marL="857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1" i="1" kern="0" dirty="0">
                          <a:solidFill>
                            <a:srgbClr val="595959">
                              <a:lumMod val="50000"/>
                            </a:srgbClr>
                          </a:solidFill>
                          <a:latin typeface="Open Sans Light" panose="020B0306030504020204"/>
                          <a:ea typeface="Verdana" pitchFamily="34" charset="0"/>
                          <a:cs typeface="Arial" panose="020B0604020202020204" pitchFamily="34" charset="0"/>
                        </a:rPr>
                        <a:t>Goal Number</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18467">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Bridging the funding gap for SMEs in the Emerging Markets</a:t>
                      </a:r>
                    </a:p>
                  </a:txBody>
                  <a:tcPr marL="85725" marR="9525" marT="9525" marB="0" anchor="ctr">
                    <a:lnL>
                      <a:noFill/>
                    </a:lnL>
                    <a:lnR>
                      <a:noFill/>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8,9</a:t>
                      </a:r>
                    </a:p>
                  </a:txBody>
                  <a:tcPr marL="9525" marR="9525" marT="9525" marB="0" anchor="ctr">
                    <a:lnL>
                      <a:noFill/>
                    </a:lnL>
                    <a:lnR>
                      <a:noFill/>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56323">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Prioritizing SMEs in diverse sectors such as healthcare, education, logistics, and innovative sectors such as fintech</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8,9,3,4</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18467">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Stimulating business growth in the region</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8</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18334">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Assisting entrepreneurs in sustainable growth of their businesses </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9,11</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918334">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Encouraging Private Capital investing in Emerging Markets where it is less prevalent, and where small-scale enterprises struggle to access bank funding  </a:t>
                      </a:r>
                    </a:p>
                  </a:txBody>
                  <a:tcPr marL="85725" marR="0"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8</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18" name="Rectangle 117">
            <a:extLst>
              <a:ext uri="{FF2B5EF4-FFF2-40B4-BE49-F238E27FC236}">
                <a16:creationId xmlns:a16="http://schemas.microsoft.com/office/drawing/2014/main" id="{9C03DD1C-9261-4869-996F-3D3D44EE99A4}"/>
              </a:ext>
            </a:extLst>
          </p:cNvPr>
          <p:cNvSpPr/>
          <p:nvPr/>
        </p:nvSpPr>
        <p:spPr bwMode="auto">
          <a:xfrm>
            <a:off x="3472047" y="1840500"/>
            <a:ext cx="1494318" cy="480628"/>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042988"/>
            <a:endParaRPr lang="en-US" sz="1600" b="1" dirty="0">
              <a:solidFill>
                <a:srgbClr val="074C88"/>
              </a:solidFill>
              <a:latin typeface="Open Sans Light" panose="020B0306030504020204"/>
              <a:cs typeface="Arial" panose="020B0604020202020204" pitchFamily="34" charset="0"/>
            </a:endParaRPr>
          </a:p>
        </p:txBody>
      </p:sp>
      <p:sp>
        <p:nvSpPr>
          <p:cNvPr id="121" name="TextBox 120">
            <a:extLst>
              <a:ext uri="{FF2B5EF4-FFF2-40B4-BE49-F238E27FC236}">
                <a16:creationId xmlns:a16="http://schemas.microsoft.com/office/drawing/2014/main" id="{8D9E1A25-DF28-45A7-94FB-9F1023616DFE}"/>
              </a:ext>
            </a:extLst>
          </p:cNvPr>
          <p:cNvSpPr txBox="1"/>
          <p:nvPr/>
        </p:nvSpPr>
        <p:spPr>
          <a:xfrm>
            <a:off x="3190524" y="1775507"/>
            <a:ext cx="2637720" cy="2492990"/>
          </a:xfrm>
          <a:prstGeom prst="rect">
            <a:avLst/>
          </a:prstGeom>
          <a:noFill/>
        </p:spPr>
        <p:txBody>
          <a:bodyPr wrap="square" rtlCol="0">
            <a:spAutoFit/>
          </a:bodyPr>
          <a:lstStyle/>
          <a:p>
            <a:r>
              <a:rPr lang="en-US" sz="1200" b="1" u="sng" dirty="0">
                <a:solidFill>
                  <a:srgbClr val="074C88"/>
                </a:solidFill>
                <a:latin typeface="Open Sans Light" panose="020B0306030504020204"/>
                <a:cs typeface="Arial" panose="020B0604020202020204" pitchFamily="34" charset="0"/>
              </a:rPr>
              <a:t>Target Geography</a:t>
            </a:r>
          </a:p>
          <a:p>
            <a:r>
              <a:rPr lang="en-US" sz="1200" dirty="0">
                <a:latin typeface="Open Sans Light" panose="020B0306030504020204"/>
                <a:cs typeface="Arial" panose="020B0604020202020204" pitchFamily="34" charset="0"/>
              </a:rPr>
              <a:t>MENA</a:t>
            </a:r>
            <a:r>
              <a:rPr lang="en-US" sz="1200" b="1" dirty="0">
                <a:latin typeface="Open Sans Light" panose="020B0306030504020204"/>
                <a:cs typeface="Arial" panose="020B0604020202020204" pitchFamily="34" charset="0"/>
              </a:rPr>
              <a:t> </a:t>
            </a:r>
            <a:r>
              <a:rPr lang="en-US" sz="1200" dirty="0">
                <a:latin typeface="Open Sans Light" panose="020B0306030504020204"/>
                <a:cs typeface="Arial" panose="020B0604020202020204" pitchFamily="34" charset="0"/>
              </a:rPr>
              <a:t>&amp; South East Asia </a:t>
            </a:r>
          </a:p>
          <a:p>
            <a:endParaRPr lang="en-US" sz="1200" dirty="0">
              <a:latin typeface="Open Sans Light" panose="020B0306030504020204"/>
              <a:cs typeface="Arial" panose="020B0604020202020204" pitchFamily="34" charset="0"/>
            </a:endParaRPr>
          </a:p>
          <a:p>
            <a:r>
              <a:rPr lang="en-US" sz="1200" b="1" u="sng" dirty="0">
                <a:solidFill>
                  <a:srgbClr val="074C88"/>
                </a:solidFill>
                <a:latin typeface="Open Sans Light" panose="020B0306030504020204"/>
                <a:cs typeface="Arial" panose="020B0604020202020204" pitchFamily="34" charset="0"/>
              </a:rPr>
              <a:t>Key Objective</a:t>
            </a:r>
          </a:p>
          <a:p>
            <a:r>
              <a:rPr lang="en-US" sz="1200" dirty="0">
                <a:latin typeface="Open Sans Light" panose="020B0306030504020204"/>
                <a:cs typeface="Arial" panose="020B0604020202020204" pitchFamily="34" charset="0"/>
              </a:rPr>
              <a:t>To provide an alternative source of financing for SMEs facing difficulty accessing capital</a:t>
            </a:r>
          </a:p>
          <a:p>
            <a:endParaRPr lang="en-US" sz="1200" b="1" u="sng" dirty="0">
              <a:solidFill>
                <a:srgbClr val="074C88"/>
              </a:solidFill>
              <a:latin typeface="Open Sans Light" panose="020B0306030504020204"/>
              <a:cs typeface="Arial" panose="020B0604020202020204" pitchFamily="34" charset="0"/>
            </a:endParaRPr>
          </a:p>
          <a:p>
            <a:r>
              <a:rPr lang="en-US" sz="1200" b="1" u="sng" dirty="0">
                <a:solidFill>
                  <a:srgbClr val="074C88"/>
                </a:solidFill>
                <a:latin typeface="Open Sans Light" panose="020B0306030504020204"/>
                <a:cs typeface="Arial" panose="020B0604020202020204" pitchFamily="34" charset="0"/>
              </a:rPr>
              <a:t>Al </a:t>
            </a:r>
            <a:r>
              <a:rPr lang="en-US" sz="1200" b="1" u="sng" dirty="0" err="1">
                <a:solidFill>
                  <a:srgbClr val="074C88"/>
                </a:solidFill>
                <a:latin typeface="Open Sans Light" panose="020B0306030504020204"/>
                <a:cs typeface="Arial" panose="020B0604020202020204" pitchFamily="34" charset="0"/>
              </a:rPr>
              <a:t>Masah</a:t>
            </a:r>
            <a:r>
              <a:rPr lang="en-US" sz="1200" b="1" u="sng" dirty="0">
                <a:solidFill>
                  <a:srgbClr val="074C88"/>
                </a:solidFill>
                <a:latin typeface="Open Sans Light" panose="020B0306030504020204"/>
                <a:cs typeface="Arial" panose="020B0604020202020204" pitchFamily="34" charset="0"/>
              </a:rPr>
              <a:t> Capital</a:t>
            </a:r>
          </a:p>
          <a:p>
            <a:r>
              <a:rPr lang="en-US" sz="1200" dirty="0">
                <a:latin typeface="Open Sans Light" panose="020B0306030504020204"/>
                <a:cs typeface="Arial" panose="020B0604020202020204" pitchFamily="34" charset="0"/>
              </a:rPr>
              <a:t>Through its subsidiaries will be identifying strategic investors and educating prospective clients on the value proposition of private capital</a:t>
            </a:r>
            <a:endParaRPr lang="en-US" sz="1200" dirty="0">
              <a:solidFill>
                <a:srgbClr val="074C88"/>
              </a:solidFill>
              <a:latin typeface="Open Sans Light" panose="020B0306030504020204"/>
              <a:cs typeface="Arial" panose="020B0604020202020204" pitchFamily="34" charset="0"/>
            </a:endParaRPr>
          </a:p>
        </p:txBody>
      </p:sp>
      <p:sp>
        <p:nvSpPr>
          <p:cNvPr id="122" name="Rectangle 121">
            <a:extLst>
              <a:ext uri="{FF2B5EF4-FFF2-40B4-BE49-F238E27FC236}">
                <a16:creationId xmlns:a16="http://schemas.microsoft.com/office/drawing/2014/main" id="{7CAC536F-D1A5-4EBD-93B9-6563D29CB84D}"/>
              </a:ext>
            </a:extLst>
          </p:cNvPr>
          <p:cNvSpPr/>
          <p:nvPr/>
        </p:nvSpPr>
        <p:spPr>
          <a:xfrm>
            <a:off x="631892" y="4322348"/>
            <a:ext cx="5073051" cy="225424"/>
          </a:xfrm>
          <a:prstGeom prst="rect">
            <a:avLst/>
          </a:prstGeom>
          <a:solidFill>
            <a:srgbClr val="074C88"/>
          </a:solidFill>
          <a:ln>
            <a:solidFill>
              <a:srgbClr val="07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a:latin typeface="Open Sans Light" panose="020B0306030504020204"/>
                <a:cs typeface="Arial" panose="020B0604020202020204" pitchFamily="34" charset="0"/>
              </a:rPr>
              <a:t>Tadeem</a:t>
            </a:r>
            <a:r>
              <a:rPr lang="en-US" sz="1500" b="1" dirty="0">
                <a:latin typeface="Open Sans Light" panose="020B0306030504020204"/>
                <a:cs typeface="Arial" panose="020B0604020202020204" pitchFamily="34" charset="0"/>
              </a:rPr>
              <a:t> Capital’s Plans for Growth </a:t>
            </a:r>
          </a:p>
        </p:txBody>
      </p:sp>
      <p:sp>
        <p:nvSpPr>
          <p:cNvPr id="51" name="Rectangle 50">
            <a:extLst>
              <a:ext uri="{FF2B5EF4-FFF2-40B4-BE49-F238E27FC236}">
                <a16:creationId xmlns:a16="http://schemas.microsoft.com/office/drawing/2014/main" id="{275095AC-9137-45E0-8238-44CFE45B674E}"/>
              </a:ext>
            </a:extLst>
          </p:cNvPr>
          <p:cNvSpPr/>
          <p:nvPr/>
        </p:nvSpPr>
        <p:spPr>
          <a:xfrm>
            <a:off x="638319" y="4554635"/>
            <a:ext cx="5066624" cy="1727702"/>
          </a:xfrm>
          <a:prstGeom prst="rect">
            <a:avLst/>
          </a:prstGeom>
          <a:solidFill>
            <a:schemeClr val="bg1">
              <a:lumMod val="85000"/>
              <a:alpha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prstClr val="white"/>
              </a:solidFill>
              <a:latin typeface="Calibri" panose="020F0502020204030204"/>
            </a:endParaRPr>
          </a:p>
        </p:txBody>
      </p:sp>
      <p:sp>
        <p:nvSpPr>
          <p:cNvPr id="52" name="Rectangle 51">
            <a:extLst>
              <a:ext uri="{FF2B5EF4-FFF2-40B4-BE49-F238E27FC236}">
                <a16:creationId xmlns:a16="http://schemas.microsoft.com/office/drawing/2014/main" id="{CB3952C2-DEEF-4480-9C26-443783E5CA88}"/>
              </a:ext>
            </a:extLst>
          </p:cNvPr>
          <p:cNvSpPr/>
          <p:nvPr/>
        </p:nvSpPr>
        <p:spPr>
          <a:xfrm>
            <a:off x="837616" y="4620332"/>
            <a:ext cx="4687278" cy="1544599"/>
          </a:xfrm>
          <a:prstGeom prst="rect">
            <a:avLst/>
          </a:prstGeom>
          <a:solidFill>
            <a:srgbClr val="B3C1E2">
              <a:alpha val="75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prstClr val="white"/>
              </a:solidFill>
              <a:latin typeface="Calibri" panose="020F0502020204030204"/>
            </a:endParaRPr>
          </a:p>
        </p:txBody>
      </p:sp>
      <p:sp>
        <p:nvSpPr>
          <p:cNvPr id="119" name="Text Placeholder 2">
            <a:extLst>
              <a:ext uri="{FF2B5EF4-FFF2-40B4-BE49-F238E27FC236}">
                <a16:creationId xmlns:a16="http://schemas.microsoft.com/office/drawing/2014/main" id="{DF56E156-AF2C-43D0-8720-7B241518925E}"/>
              </a:ext>
            </a:extLst>
          </p:cNvPr>
          <p:cNvSpPr txBox="1">
            <a:spLocks/>
          </p:cNvSpPr>
          <p:nvPr/>
        </p:nvSpPr>
        <p:spPr>
          <a:xfrm>
            <a:off x="837616" y="4333110"/>
            <a:ext cx="4687278" cy="17909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400"/>
              </a:spcBef>
              <a:spcAft>
                <a:spcPts val="400"/>
              </a:spcAft>
              <a:buClr>
                <a:srgbClr val="0070C0"/>
              </a:buClr>
              <a:buNone/>
            </a:pPr>
            <a:endParaRPr lang="en-US" sz="1200" dirty="0">
              <a:latin typeface="Open Sans Light" panose="020B0306030504020204"/>
              <a:cs typeface="Arial" panose="020B0604020202020204" pitchFamily="34" charset="0"/>
            </a:endParaRPr>
          </a:p>
          <a:p>
            <a:pPr algn="just">
              <a:lnSpc>
                <a:spcPct val="100000"/>
              </a:lnSpc>
              <a:spcBef>
                <a:spcPts val="400"/>
              </a:spcBef>
              <a:spcAft>
                <a:spcPts val="400"/>
              </a:spcAft>
              <a:buClr>
                <a:srgbClr val="0070C0"/>
              </a:buClr>
              <a:buFont typeface="Arial" panose="020B0604020202020204" pitchFamily="34" charset="0"/>
              <a:buChar char="›"/>
            </a:pPr>
            <a:r>
              <a:rPr lang="en-US" sz="1200" dirty="0">
                <a:latin typeface="Open Sans Light" panose="020B0306030504020204"/>
                <a:cs typeface="Arial" panose="020B0604020202020204" pitchFamily="34" charset="0"/>
              </a:rPr>
              <a:t>With a projected size of US$ 920bn of the SME sector in the Gulf region by 2023, an increasing number of these companies are seeking capital due a shortage of efficient credit provided by banks in this market segment.</a:t>
            </a:r>
          </a:p>
          <a:p>
            <a:pPr algn="just">
              <a:lnSpc>
                <a:spcPct val="100000"/>
              </a:lnSpc>
              <a:spcBef>
                <a:spcPts val="400"/>
              </a:spcBef>
              <a:spcAft>
                <a:spcPts val="400"/>
              </a:spcAft>
              <a:buClr>
                <a:srgbClr val="0070C0"/>
              </a:buClr>
              <a:buFont typeface="Arial" panose="020B0604020202020204" pitchFamily="34" charset="0"/>
              <a:buChar char="›"/>
            </a:pPr>
            <a:r>
              <a:rPr lang="en-US" sz="1200" dirty="0" err="1">
                <a:latin typeface="Open Sans Light" panose="020B0306030504020204"/>
                <a:cs typeface="Arial" panose="020B0604020202020204" pitchFamily="34" charset="0"/>
              </a:rPr>
              <a:t>Tadeem</a:t>
            </a:r>
            <a:r>
              <a:rPr lang="en-US" sz="1200" dirty="0">
                <a:latin typeface="Open Sans Light" panose="020B0306030504020204"/>
                <a:cs typeface="Arial" panose="020B0604020202020204" pitchFamily="34" charset="0"/>
              </a:rPr>
              <a:t> plans to bridge this funding gap and offer solutions in the interest of the entrepreneurs and align the financial and business needs of these businesses. </a:t>
            </a:r>
          </a:p>
          <a:p>
            <a:pPr algn="just">
              <a:lnSpc>
                <a:spcPct val="100000"/>
              </a:lnSpc>
              <a:spcBef>
                <a:spcPts val="400"/>
              </a:spcBef>
              <a:spcAft>
                <a:spcPts val="400"/>
              </a:spcAft>
              <a:buClr>
                <a:srgbClr val="0070C0"/>
              </a:buClr>
              <a:buFont typeface="Arial" panose="020B0604020202020204" pitchFamily="34" charset="0"/>
              <a:buChar char="›"/>
            </a:pPr>
            <a:endParaRPr lang="en-US" sz="1300" dirty="0">
              <a:solidFill>
                <a:srgbClr val="0070C0"/>
              </a:solidFill>
              <a:latin typeface="Arial" panose="020B0604020202020204" pitchFamily="34" charset="0"/>
              <a:cs typeface="Arial" panose="020B0604020202020204" pitchFamily="34" charset="0"/>
            </a:endParaRPr>
          </a:p>
          <a:p>
            <a:pPr marL="0" indent="0" algn="just">
              <a:lnSpc>
                <a:spcPct val="100000"/>
              </a:lnSpc>
              <a:spcBef>
                <a:spcPts val="400"/>
              </a:spcBef>
              <a:spcAft>
                <a:spcPts val="400"/>
              </a:spcAft>
              <a:buNone/>
            </a:pPr>
            <a:endParaRPr lang="en-US" sz="1300" dirty="0">
              <a:solidFill>
                <a:srgbClr val="0070C0"/>
              </a:solidFill>
            </a:endParaRPr>
          </a:p>
        </p:txBody>
      </p:sp>
      <p:pic>
        <p:nvPicPr>
          <p:cNvPr id="59" name="Picture 2" descr="Image result for banking">
            <a:extLst>
              <a:ext uri="{FF2B5EF4-FFF2-40B4-BE49-F238E27FC236}">
                <a16:creationId xmlns:a16="http://schemas.microsoft.com/office/drawing/2014/main" id="{46EABFAD-9978-4508-A221-075BB68D5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79180" y="1803400"/>
            <a:ext cx="2673413" cy="1920817"/>
          </a:xfrm>
          <a:prstGeom prst="rect">
            <a:avLst/>
          </a:prstGeom>
          <a:noFill/>
          <a:extLst>
            <a:ext uri="{909E8E84-426E-40DD-AFC4-6F175D3DCCD1}">
              <a14:hiddenFill xmlns:a14="http://schemas.microsoft.com/office/drawing/2010/main">
                <a:solidFill>
                  <a:srgbClr val="FFFFFF"/>
                </a:solidFill>
              </a14:hiddenFill>
            </a:ext>
          </a:extLst>
        </p:spPr>
      </p:pic>
      <p:sp>
        <p:nvSpPr>
          <p:cNvPr id="115" name="Shape 1928">
            <a:extLst>
              <a:ext uri="{FF2B5EF4-FFF2-40B4-BE49-F238E27FC236}">
                <a16:creationId xmlns:a16="http://schemas.microsoft.com/office/drawing/2014/main" id="{D592D46F-7BF9-4047-BD0E-6E735A15CA8E}"/>
              </a:ext>
            </a:extLst>
          </p:cNvPr>
          <p:cNvSpPr/>
          <p:nvPr/>
        </p:nvSpPr>
        <p:spPr>
          <a:xfrm>
            <a:off x="588513" y="1809414"/>
            <a:ext cx="791326" cy="8076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 cap="flat">
            <a:solidFill>
              <a:schemeClr val="bg1">
                <a:lumMod val="75000"/>
              </a:schemeClr>
            </a:solidFill>
            <a:miter lim="400000"/>
          </a:ln>
          <a:effectLst/>
          <a:extLst>
            <a:ext uri="{C572A759-6A51-4108-AA02-DFA0A04FC94B}">
              <ma14:wrappingTextBoxFlag xmlns:ma14="http://schemas.microsoft.com/office/mac/drawingml/2011/main" xmlns="" val="1"/>
            </a:ext>
          </a:extLst>
        </p:spPr>
        <p:txBody>
          <a:bodyPr wrap="square" lIns="27093" tIns="27093" rIns="27093" bIns="27093" numCol="1" anchor="ctr">
            <a:noAutofit/>
          </a:bodyPr>
          <a:lstStyle/>
          <a:p>
            <a:pPr lvl="0" algn="ctr">
              <a:defRPr sz="1800">
                <a:solidFill>
                  <a:srgbClr val="000000"/>
                </a:solidFill>
              </a:defRPr>
            </a:pPr>
            <a:endParaRPr sz="900" dirty="0">
              <a:solidFill>
                <a:srgbClr val="F6F6F6"/>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54" name="Picture 53">
            <a:extLst>
              <a:ext uri="{FF2B5EF4-FFF2-40B4-BE49-F238E27FC236}">
                <a16:creationId xmlns:a16="http://schemas.microsoft.com/office/drawing/2014/main" id="{76FB5F6F-D1B5-4D47-9CB6-9E76EAF08321}"/>
              </a:ext>
            </a:extLst>
          </p:cNvPr>
          <p:cNvPicPr>
            <a:picLocks noChangeAspect="1"/>
          </p:cNvPicPr>
          <p:nvPr/>
        </p:nvPicPr>
        <p:blipFill>
          <a:blip r:embed="rId3"/>
          <a:stretch>
            <a:fillRect/>
          </a:stretch>
        </p:blipFill>
        <p:spPr>
          <a:xfrm>
            <a:off x="678034" y="2019195"/>
            <a:ext cx="611902" cy="412987"/>
          </a:xfrm>
          <a:prstGeom prst="rect">
            <a:avLst/>
          </a:prstGeom>
        </p:spPr>
      </p:pic>
    </p:spTree>
    <p:extLst>
      <p:ext uri="{BB962C8B-B14F-4D97-AF65-F5344CB8AC3E}">
        <p14:creationId xmlns:p14="http://schemas.microsoft.com/office/powerpoint/2010/main" val="147112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258EF62-6230-4318-BCE5-523C12433C88}"/>
              </a:ext>
            </a:extLst>
          </p:cNvPr>
          <p:cNvSpPr/>
          <p:nvPr/>
        </p:nvSpPr>
        <p:spPr bwMode="auto">
          <a:xfrm>
            <a:off x="5270478" y="1818294"/>
            <a:ext cx="3790926" cy="57425"/>
          </a:xfrm>
          <a:prstGeom prst="rect">
            <a:avLst/>
          </a:prstGeom>
          <a:solidFill>
            <a:schemeClr val="bg1"/>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042988"/>
            <a:r>
              <a:rPr lang="en-US" sz="1200" b="1" dirty="0">
                <a:solidFill>
                  <a:srgbClr val="074C88"/>
                </a:solidFill>
                <a:latin typeface="Open Sans Light" panose="020B0306030504020204"/>
                <a:cs typeface="Arial" panose="020B0604020202020204" pitchFamily="34" charset="0"/>
              </a:rPr>
              <a:t>Supporting UNGC 17 Goals</a:t>
            </a:r>
          </a:p>
        </p:txBody>
      </p:sp>
      <p:sp>
        <p:nvSpPr>
          <p:cNvPr id="116" name="Rectangle 115">
            <a:extLst>
              <a:ext uri="{FF2B5EF4-FFF2-40B4-BE49-F238E27FC236}">
                <a16:creationId xmlns:a16="http://schemas.microsoft.com/office/drawing/2014/main" id="{40CFFC56-CF48-4BCD-B717-81EF9F561399}"/>
              </a:ext>
            </a:extLst>
          </p:cNvPr>
          <p:cNvSpPr/>
          <p:nvPr/>
        </p:nvSpPr>
        <p:spPr>
          <a:xfrm>
            <a:off x="555777" y="3619184"/>
            <a:ext cx="2667817" cy="2676800"/>
          </a:xfrm>
          <a:prstGeom prst="rect">
            <a:avLst/>
          </a:prstGeom>
          <a:solidFill>
            <a:schemeClr val="bg1">
              <a:lumMod val="85000"/>
              <a:alpha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prstClr val="white"/>
              </a:solidFill>
              <a:latin typeface="Calibri" panose="020F0502020204030204"/>
            </a:endParaRPr>
          </a:p>
        </p:txBody>
      </p:sp>
      <p:sp>
        <p:nvSpPr>
          <p:cNvPr id="2" name="Text Placeholder 1">
            <a:extLst>
              <a:ext uri="{FF2B5EF4-FFF2-40B4-BE49-F238E27FC236}">
                <a16:creationId xmlns:a16="http://schemas.microsoft.com/office/drawing/2014/main" id="{076C7656-12CF-4843-AFF9-9DDA511C57A8}"/>
              </a:ext>
            </a:extLst>
          </p:cNvPr>
          <p:cNvSpPr txBox="1">
            <a:spLocks/>
          </p:cNvSpPr>
          <p:nvPr/>
        </p:nvSpPr>
        <p:spPr>
          <a:xfrm>
            <a:off x="571500" y="498256"/>
            <a:ext cx="8801100" cy="5533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800" b="1" kern="1200">
                <a:solidFill>
                  <a:srgbClr val="074C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70C0"/>
                </a:solidFill>
                <a:latin typeface="Open Sans Light" panose="020B0306030504020204"/>
              </a:rPr>
              <a:t>Facilities Management Client </a:t>
            </a:r>
          </a:p>
        </p:txBody>
      </p:sp>
      <p:sp>
        <p:nvSpPr>
          <p:cNvPr id="31" name="Content Placeholder 6">
            <a:extLst>
              <a:ext uri="{FF2B5EF4-FFF2-40B4-BE49-F238E27FC236}">
                <a16:creationId xmlns:a16="http://schemas.microsoft.com/office/drawing/2014/main" id="{6C842E96-0826-4AD8-8721-14911DC781C0}"/>
              </a:ext>
            </a:extLst>
          </p:cNvPr>
          <p:cNvSpPr txBox="1">
            <a:spLocks/>
          </p:cNvSpPr>
          <p:nvPr/>
        </p:nvSpPr>
        <p:spPr>
          <a:xfrm>
            <a:off x="615771" y="1110335"/>
            <a:ext cx="8789927" cy="3721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74C88"/>
                </a:solidFill>
                <a:latin typeface="Open Sans Light" panose="020B0306030504020204"/>
                <a:cs typeface="Arial" panose="020B0604020202020204" pitchFamily="34" charset="0"/>
              </a:rPr>
              <a:t>Al </a:t>
            </a:r>
            <a:r>
              <a:rPr lang="en-US" sz="1800" b="1" dirty="0" err="1">
                <a:solidFill>
                  <a:srgbClr val="074C88"/>
                </a:solidFill>
                <a:latin typeface="Open Sans Light" panose="020B0306030504020204"/>
                <a:cs typeface="Arial" panose="020B0604020202020204" pitchFamily="34" charset="0"/>
              </a:rPr>
              <a:t>Maha</a:t>
            </a:r>
            <a:r>
              <a:rPr lang="en-US" sz="1800" b="1" dirty="0">
                <a:solidFill>
                  <a:srgbClr val="074C88"/>
                </a:solidFill>
                <a:latin typeface="Open Sans Light" panose="020B0306030504020204"/>
                <a:cs typeface="Arial" panose="020B0604020202020204" pitchFamily="34" charset="0"/>
              </a:rPr>
              <a:t> Integrated Services – Supporting Small Businesses </a:t>
            </a:r>
          </a:p>
        </p:txBody>
      </p:sp>
      <p:sp>
        <p:nvSpPr>
          <p:cNvPr id="3" name="Rectangle 2">
            <a:extLst>
              <a:ext uri="{FF2B5EF4-FFF2-40B4-BE49-F238E27FC236}">
                <a16:creationId xmlns:a16="http://schemas.microsoft.com/office/drawing/2014/main" id="{08E536C6-9FA7-4D10-9917-E9581584EDAC}"/>
              </a:ext>
            </a:extLst>
          </p:cNvPr>
          <p:cNvSpPr/>
          <p:nvPr/>
        </p:nvSpPr>
        <p:spPr>
          <a:xfrm>
            <a:off x="615771" y="1422368"/>
            <a:ext cx="8789927" cy="307777"/>
          </a:xfrm>
          <a:prstGeom prst="rect">
            <a:avLst/>
          </a:prstGeom>
        </p:spPr>
        <p:txBody>
          <a:bodyPr wrap="square">
            <a:spAutoFit/>
          </a:bodyPr>
          <a:lstStyle/>
          <a:p>
            <a:pPr algn="just"/>
            <a:endParaRPr lang="en-US" sz="1400" dirty="0">
              <a:latin typeface="Open Sans Light" panose="020B0306030504020204"/>
            </a:endParaRPr>
          </a:p>
        </p:txBody>
      </p:sp>
      <p:sp>
        <p:nvSpPr>
          <p:cNvPr id="4" name="Slide Number Placeholder 3">
            <a:extLst>
              <a:ext uri="{FF2B5EF4-FFF2-40B4-BE49-F238E27FC236}">
                <a16:creationId xmlns:a16="http://schemas.microsoft.com/office/drawing/2014/main" id="{82869747-7A92-4FCD-B571-609470D6C4E2}"/>
              </a:ext>
            </a:extLst>
          </p:cNvPr>
          <p:cNvSpPr>
            <a:spLocks noGrp="1"/>
          </p:cNvSpPr>
          <p:nvPr>
            <p:ph type="sldNum" sz="quarter" idx="12"/>
          </p:nvPr>
        </p:nvSpPr>
        <p:spPr/>
        <p:txBody>
          <a:bodyPr/>
          <a:lstStyle/>
          <a:p>
            <a:fld id="{E6DF869A-E8BD-4A47-B2EE-0AD3E4F5B68D}" type="slidenum">
              <a:rPr lang="en-US" sz="1200" smtClean="0">
                <a:solidFill>
                  <a:srgbClr val="0070C0"/>
                </a:solidFill>
                <a:latin typeface="Open Sans Light" panose="020B0306030504020204"/>
              </a:rPr>
              <a:t>13</a:t>
            </a:fld>
            <a:endParaRPr lang="en-US" sz="1200">
              <a:solidFill>
                <a:srgbClr val="0070C0"/>
              </a:solidFill>
              <a:latin typeface="Open Sans Light" panose="020B0306030504020204"/>
            </a:endParaRPr>
          </a:p>
        </p:txBody>
      </p:sp>
      <p:sp>
        <p:nvSpPr>
          <p:cNvPr id="49" name="object 11">
            <a:extLst>
              <a:ext uri="{FF2B5EF4-FFF2-40B4-BE49-F238E27FC236}">
                <a16:creationId xmlns:a16="http://schemas.microsoft.com/office/drawing/2014/main" id="{374FE9CE-7F2E-4FB8-B3BB-F8EF429C70C5}"/>
              </a:ext>
            </a:extLst>
          </p:cNvPr>
          <p:cNvSpPr/>
          <p:nvPr/>
        </p:nvSpPr>
        <p:spPr>
          <a:xfrm>
            <a:off x="674763" y="1007365"/>
            <a:ext cx="730250" cy="0"/>
          </a:xfrm>
          <a:custGeom>
            <a:avLst/>
            <a:gdLst/>
            <a:ahLst/>
            <a:cxnLst/>
            <a:rect l="l" t="t" r="r" b="b"/>
            <a:pathLst>
              <a:path w="730250">
                <a:moveTo>
                  <a:pt x="0" y="0"/>
                </a:moveTo>
                <a:lnTo>
                  <a:pt x="730084" y="0"/>
                </a:lnTo>
              </a:path>
            </a:pathLst>
          </a:custGeom>
          <a:ln w="31216">
            <a:solidFill>
              <a:srgbClr val="EF4035"/>
            </a:solidFill>
          </a:ln>
        </p:spPr>
        <p:txBody>
          <a:bodyPr wrap="square" lIns="0" tIns="0" rIns="0" bIns="0" rtlCol="0">
            <a:spAutoFit/>
          </a:bodyPr>
          <a:lstStyle/>
          <a:p>
            <a:endParaRPr dirty="0"/>
          </a:p>
        </p:txBody>
      </p:sp>
      <p:sp>
        <p:nvSpPr>
          <p:cNvPr id="90" name="object 56">
            <a:extLst>
              <a:ext uri="{FF2B5EF4-FFF2-40B4-BE49-F238E27FC236}">
                <a16:creationId xmlns:a16="http://schemas.microsoft.com/office/drawing/2014/main" id="{92860C68-EFFD-42EB-8A26-531A55462A32}"/>
              </a:ext>
            </a:extLst>
          </p:cNvPr>
          <p:cNvSpPr/>
          <p:nvPr/>
        </p:nvSpPr>
        <p:spPr>
          <a:xfrm>
            <a:off x="4032555" y="492553"/>
            <a:ext cx="3409315" cy="90170"/>
          </a:xfrm>
          <a:custGeom>
            <a:avLst/>
            <a:gdLst/>
            <a:ahLst/>
            <a:cxnLst/>
            <a:rect l="l" t="t" r="r" b="b"/>
            <a:pathLst>
              <a:path w="3409315" h="90170">
                <a:moveTo>
                  <a:pt x="3318903" y="0"/>
                </a:moveTo>
                <a:lnTo>
                  <a:pt x="0" y="0"/>
                </a:lnTo>
                <a:lnTo>
                  <a:pt x="90004" y="90004"/>
                </a:lnTo>
                <a:lnTo>
                  <a:pt x="3408908" y="90004"/>
                </a:lnTo>
                <a:lnTo>
                  <a:pt x="3318903" y="0"/>
                </a:lnTo>
                <a:close/>
              </a:path>
            </a:pathLst>
          </a:custGeom>
          <a:solidFill>
            <a:srgbClr val="0075C0"/>
          </a:solidFill>
        </p:spPr>
        <p:txBody>
          <a:bodyPr wrap="square" lIns="0" tIns="0" rIns="0" bIns="0" rtlCol="0">
            <a:spAutoFit/>
          </a:bodyPr>
          <a:lstStyle/>
          <a:p>
            <a:endParaRPr/>
          </a:p>
        </p:txBody>
      </p:sp>
      <p:sp>
        <p:nvSpPr>
          <p:cNvPr id="91" name="object 57">
            <a:extLst>
              <a:ext uri="{FF2B5EF4-FFF2-40B4-BE49-F238E27FC236}">
                <a16:creationId xmlns:a16="http://schemas.microsoft.com/office/drawing/2014/main" id="{77AD4F66-73AA-4694-A8D0-1D41DB549A2E}"/>
              </a:ext>
            </a:extLst>
          </p:cNvPr>
          <p:cNvSpPr/>
          <p:nvPr/>
        </p:nvSpPr>
        <p:spPr>
          <a:xfrm>
            <a:off x="7441457" y="492553"/>
            <a:ext cx="2464543" cy="90170"/>
          </a:xfrm>
          <a:custGeom>
            <a:avLst/>
            <a:gdLst/>
            <a:ahLst/>
            <a:cxnLst/>
            <a:rect l="l" t="t" r="r" b="b"/>
            <a:pathLst>
              <a:path w="1960245" h="90170">
                <a:moveTo>
                  <a:pt x="1959902" y="0"/>
                </a:moveTo>
                <a:lnTo>
                  <a:pt x="0" y="0"/>
                </a:lnTo>
                <a:lnTo>
                  <a:pt x="90004" y="90004"/>
                </a:lnTo>
                <a:lnTo>
                  <a:pt x="1959902" y="90004"/>
                </a:lnTo>
                <a:lnTo>
                  <a:pt x="1959902" y="0"/>
                </a:lnTo>
                <a:close/>
              </a:path>
            </a:pathLst>
          </a:custGeom>
          <a:solidFill>
            <a:srgbClr val="A7A9AC"/>
          </a:solidFill>
        </p:spPr>
        <p:txBody>
          <a:bodyPr wrap="square" lIns="0" tIns="0" rIns="0" bIns="0" rtlCol="0">
            <a:spAutoFit/>
          </a:bodyPr>
          <a:lstStyle/>
          <a:p>
            <a:endParaRPr/>
          </a:p>
        </p:txBody>
      </p:sp>
      <p:graphicFrame>
        <p:nvGraphicFramePr>
          <p:cNvPr id="117" name="Table 116">
            <a:extLst>
              <a:ext uri="{FF2B5EF4-FFF2-40B4-BE49-F238E27FC236}">
                <a16:creationId xmlns:a16="http://schemas.microsoft.com/office/drawing/2014/main" id="{83E6D23D-6C02-491A-A3AB-505C8EB9DAC1}"/>
              </a:ext>
            </a:extLst>
          </p:cNvPr>
          <p:cNvGraphicFramePr>
            <a:graphicFrameLocks noGrp="1"/>
          </p:cNvGraphicFramePr>
          <p:nvPr>
            <p:extLst>
              <p:ext uri="{D42A27DB-BD31-4B8C-83A1-F6EECF244321}">
                <p14:modId xmlns:p14="http://schemas.microsoft.com/office/powerpoint/2010/main" val="1893440791"/>
              </p:ext>
            </p:extLst>
          </p:nvPr>
        </p:nvGraphicFramePr>
        <p:xfrm>
          <a:off x="4953000" y="2071508"/>
          <a:ext cx="4425883" cy="2198359"/>
        </p:xfrm>
        <a:graphic>
          <a:graphicData uri="http://schemas.openxmlformats.org/drawingml/2006/table">
            <a:tbl>
              <a:tblPr firstRow="1" bandRow="1">
                <a:tableStyleId>{3B4B98B0-60AC-42C2-AFA5-B58CD77FA1E5}</a:tableStyleId>
              </a:tblPr>
              <a:tblGrid>
                <a:gridCol w="3444125">
                  <a:extLst>
                    <a:ext uri="{9D8B030D-6E8A-4147-A177-3AD203B41FA5}">
                      <a16:colId xmlns:a16="http://schemas.microsoft.com/office/drawing/2014/main" val="20000"/>
                    </a:ext>
                  </a:extLst>
                </a:gridCol>
                <a:gridCol w="981758">
                  <a:extLst>
                    <a:ext uri="{9D8B030D-6E8A-4147-A177-3AD203B41FA5}">
                      <a16:colId xmlns:a16="http://schemas.microsoft.com/office/drawing/2014/main" val="20001"/>
                    </a:ext>
                  </a:extLst>
                </a:gridCol>
              </a:tblGrid>
              <a:tr h="285440">
                <a:tc>
                  <a:txBody>
                    <a:bodyPr/>
                    <a:lstStyle/>
                    <a:p>
                      <a:pPr algn="l" fontAlgn="ctr"/>
                      <a:r>
                        <a:rPr lang="en-US" sz="1000" b="1" i="1" kern="0" dirty="0">
                          <a:solidFill>
                            <a:srgbClr val="595959">
                              <a:lumMod val="50000"/>
                            </a:srgbClr>
                          </a:solidFill>
                          <a:latin typeface="Open Sans Light" panose="020B0306030504020204"/>
                          <a:ea typeface="Verdana" pitchFamily="34" charset="0"/>
                          <a:cs typeface="Arial" panose="020B0604020202020204" pitchFamily="34" charset="0"/>
                        </a:rPr>
                        <a:t>Initiatives</a:t>
                      </a:r>
                    </a:p>
                  </a:txBody>
                  <a:tcPr marL="857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1" i="1" kern="0" dirty="0">
                          <a:solidFill>
                            <a:srgbClr val="595959">
                              <a:lumMod val="50000"/>
                            </a:srgbClr>
                          </a:solidFill>
                          <a:latin typeface="Open Sans Light" panose="020B0306030504020204"/>
                          <a:ea typeface="Verdana" pitchFamily="34" charset="0"/>
                          <a:cs typeface="Arial" panose="020B0604020202020204" pitchFamily="34" charset="0"/>
                        </a:rPr>
                        <a:t>Goal Number</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5440">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Encouraging the development of smart buildings and sustainable communities </a:t>
                      </a:r>
                    </a:p>
                  </a:txBody>
                  <a:tcPr marL="85725" marR="9525" marT="9525" marB="0" anchor="ctr">
                    <a:lnL>
                      <a:noFill/>
                    </a:lnL>
                    <a:lnR>
                      <a:noFill/>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9,10</a:t>
                      </a:r>
                    </a:p>
                  </a:txBody>
                  <a:tcPr marL="9525" marR="9525" marT="9525" marB="0" anchor="ctr">
                    <a:lnL>
                      <a:noFill/>
                    </a:lnL>
                    <a:lnR>
                      <a:noFill/>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3835">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Planning to create new jobs in soft services such as cleaning, waste management, and security services </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8</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6505">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Stimulating business growth in the region</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8</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6024">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Assisting entrepreneurs in sustainable growth of their businesses </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9,11</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62230">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Incorporated Corporate Governance, a board has been established, and will be establishing audit, risk, and renumeration committees</a:t>
                      </a:r>
                    </a:p>
                  </a:txBody>
                  <a:tcPr marL="85725" marR="0"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16</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18" name="Rectangle 117">
            <a:extLst>
              <a:ext uri="{FF2B5EF4-FFF2-40B4-BE49-F238E27FC236}">
                <a16:creationId xmlns:a16="http://schemas.microsoft.com/office/drawing/2014/main" id="{9C03DD1C-9261-4869-996F-3D3D44EE99A4}"/>
              </a:ext>
            </a:extLst>
          </p:cNvPr>
          <p:cNvSpPr/>
          <p:nvPr/>
        </p:nvSpPr>
        <p:spPr bwMode="auto">
          <a:xfrm>
            <a:off x="3472047" y="1840500"/>
            <a:ext cx="1494318" cy="480628"/>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042988"/>
            <a:endParaRPr lang="en-US" sz="1600" b="1" dirty="0">
              <a:solidFill>
                <a:srgbClr val="074C88"/>
              </a:solidFill>
              <a:latin typeface="Open Sans Light" panose="020B0306030504020204"/>
              <a:cs typeface="Arial" panose="020B0604020202020204" pitchFamily="34" charset="0"/>
            </a:endParaRPr>
          </a:p>
        </p:txBody>
      </p:sp>
      <p:sp>
        <p:nvSpPr>
          <p:cNvPr id="121" name="TextBox 120">
            <a:extLst>
              <a:ext uri="{FF2B5EF4-FFF2-40B4-BE49-F238E27FC236}">
                <a16:creationId xmlns:a16="http://schemas.microsoft.com/office/drawing/2014/main" id="{8D9E1A25-DF28-45A7-94FB-9F1023616DFE}"/>
              </a:ext>
            </a:extLst>
          </p:cNvPr>
          <p:cNvSpPr txBox="1"/>
          <p:nvPr/>
        </p:nvSpPr>
        <p:spPr>
          <a:xfrm>
            <a:off x="529804" y="3675055"/>
            <a:ext cx="2637720" cy="2677656"/>
          </a:xfrm>
          <a:prstGeom prst="rect">
            <a:avLst/>
          </a:prstGeom>
          <a:noFill/>
        </p:spPr>
        <p:txBody>
          <a:bodyPr wrap="square" rtlCol="0">
            <a:spAutoFit/>
          </a:bodyPr>
          <a:lstStyle/>
          <a:p>
            <a:r>
              <a:rPr lang="en-US" sz="1200" b="1" u="sng" dirty="0">
                <a:solidFill>
                  <a:srgbClr val="074C88"/>
                </a:solidFill>
                <a:latin typeface="Open Sans Light" panose="020B0306030504020204"/>
                <a:cs typeface="Arial" panose="020B0604020202020204" pitchFamily="34" charset="0"/>
              </a:rPr>
              <a:t>Location</a:t>
            </a:r>
          </a:p>
          <a:p>
            <a:r>
              <a:rPr lang="en-US" sz="1200" dirty="0">
                <a:latin typeface="Open Sans Light" panose="020B0306030504020204"/>
                <a:cs typeface="Arial" panose="020B0604020202020204" pitchFamily="34" charset="0"/>
              </a:rPr>
              <a:t>UAE</a:t>
            </a:r>
          </a:p>
          <a:p>
            <a:endParaRPr lang="en-US" sz="1200" dirty="0">
              <a:latin typeface="Open Sans Light" panose="020B0306030504020204"/>
              <a:cs typeface="Arial" panose="020B0604020202020204" pitchFamily="34" charset="0"/>
            </a:endParaRPr>
          </a:p>
          <a:p>
            <a:r>
              <a:rPr lang="en-US" sz="1200" b="1" u="sng" dirty="0">
                <a:solidFill>
                  <a:srgbClr val="074C88"/>
                </a:solidFill>
                <a:latin typeface="Open Sans Light" panose="020B0306030504020204"/>
                <a:cs typeface="Arial" panose="020B0604020202020204" pitchFamily="34" charset="0"/>
              </a:rPr>
              <a:t>Key Objective</a:t>
            </a:r>
          </a:p>
          <a:p>
            <a:r>
              <a:rPr lang="en-US" sz="1200" dirty="0">
                <a:latin typeface="Open Sans Light" panose="020B0306030504020204"/>
                <a:cs typeface="Arial" panose="020B0604020202020204" pitchFamily="34" charset="0"/>
              </a:rPr>
              <a:t>Supporting businesses that focus on a niche segment of facilities management</a:t>
            </a:r>
          </a:p>
          <a:p>
            <a:endParaRPr lang="en-US" sz="1200" b="1" u="sng" dirty="0">
              <a:solidFill>
                <a:srgbClr val="074C88"/>
              </a:solidFill>
              <a:latin typeface="Open Sans Light" panose="020B0306030504020204"/>
              <a:cs typeface="Arial" panose="020B0604020202020204" pitchFamily="34" charset="0"/>
            </a:endParaRPr>
          </a:p>
          <a:p>
            <a:r>
              <a:rPr lang="en-US" sz="1200" b="1" u="sng" dirty="0">
                <a:solidFill>
                  <a:srgbClr val="074C88"/>
                </a:solidFill>
                <a:latin typeface="Open Sans Light" panose="020B0306030504020204"/>
                <a:cs typeface="Arial" panose="020B0604020202020204" pitchFamily="34" charset="0"/>
              </a:rPr>
              <a:t>Al </a:t>
            </a:r>
            <a:r>
              <a:rPr lang="en-US" sz="1200" b="1" u="sng" dirty="0" err="1">
                <a:solidFill>
                  <a:srgbClr val="074C88"/>
                </a:solidFill>
                <a:latin typeface="Open Sans Light" panose="020B0306030504020204"/>
                <a:cs typeface="Arial" panose="020B0604020202020204" pitchFamily="34" charset="0"/>
              </a:rPr>
              <a:t>Masah</a:t>
            </a:r>
            <a:r>
              <a:rPr lang="en-US" sz="1200" b="1" u="sng" dirty="0">
                <a:solidFill>
                  <a:srgbClr val="074C88"/>
                </a:solidFill>
                <a:latin typeface="Open Sans Light" panose="020B0306030504020204"/>
                <a:cs typeface="Arial" panose="020B0604020202020204" pitchFamily="34" charset="0"/>
              </a:rPr>
              <a:t> Capital</a:t>
            </a:r>
          </a:p>
          <a:p>
            <a:r>
              <a:rPr lang="en-US" sz="1200" dirty="0">
                <a:latin typeface="Open Sans Light" panose="020B0306030504020204"/>
                <a:cs typeface="Arial" panose="020B0604020202020204" pitchFamily="34" charset="0"/>
              </a:rPr>
              <a:t>Through its subsidiaries is advising Al </a:t>
            </a:r>
            <a:r>
              <a:rPr lang="en-US" sz="1200" dirty="0" err="1">
                <a:latin typeface="Open Sans Light" panose="020B0306030504020204"/>
                <a:cs typeface="Arial" panose="020B0604020202020204" pitchFamily="34" charset="0"/>
              </a:rPr>
              <a:t>Maha</a:t>
            </a:r>
            <a:r>
              <a:rPr lang="en-US" sz="1200" dirty="0">
                <a:latin typeface="Open Sans Light" panose="020B0306030504020204"/>
                <a:cs typeface="Arial" panose="020B0604020202020204" pitchFamily="34" charset="0"/>
              </a:rPr>
              <a:t> on its growth plans to become a leader in facilities management &amp; to operate its assets efficiently </a:t>
            </a:r>
            <a:endParaRPr lang="en-US" sz="1200" dirty="0">
              <a:solidFill>
                <a:srgbClr val="074C88"/>
              </a:solidFill>
              <a:latin typeface="Open Sans Light" panose="020B0306030504020204"/>
              <a:cs typeface="Arial" panose="020B0604020202020204" pitchFamily="34" charset="0"/>
            </a:endParaRPr>
          </a:p>
        </p:txBody>
      </p:sp>
      <p:sp>
        <p:nvSpPr>
          <p:cNvPr id="122" name="Rectangle 121">
            <a:extLst>
              <a:ext uri="{FF2B5EF4-FFF2-40B4-BE49-F238E27FC236}">
                <a16:creationId xmlns:a16="http://schemas.microsoft.com/office/drawing/2014/main" id="{7CAC536F-D1A5-4EBD-93B9-6563D29CB84D}"/>
              </a:ext>
            </a:extLst>
          </p:cNvPr>
          <p:cNvSpPr/>
          <p:nvPr/>
        </p:nvSpPr>
        <p:spPr>
          <a:xfrm>
            <a:off x="3293209" y="4458828"/>
            <a:ext cx="6080668" cy="225424"/>
          </a:xfrm>
          <a:prstGeom prst="rect">
            <a:avLst/>
          </a:prstGeom>
          <a:solidFill>
            <a:srgbClr val="074C88"/>
          </a:solidFill>
          <a:ln>
            <a:solidFill>
              <a:srgbClr val="07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Open Sans Light" panose="020B0306030504020204"/>
                <a:cs typeface="Arial" panose="020B0604020202020204" pitchFamily="34" charset="0"/>
              </a:rPr>
              <a:t>Al </a:t>
            </a:r>
            <a:r>
              <a:rPr lang="en-US" sz="1500" b="1" dirty="0" err="1">
                <a:latin typeface="Open Sans Light" panose="020B0306030504020204"/>
                <a:cs typeface="Arial" panose="020B0604020202020204" pitchFamily="34" charset="0"/>
              </a:rPr>
              <a:t>Maha’s</a:t>
            </a:r>
            <a:r>
              <a:rPr lang="en-US" sz="1500" b="1" dirty="0">
                <a:latin typeface="Open Sans Light" panose="020B0306030504020204"/>
                <a:cs typeface="Arial" panose="020B0604020202020204" pitchFamily="34" charset="0"/>
              </a:rPr>
              <a:t> Plans for Growth </a:t>
            </a:r>
          </a:p>
        </p:txBody>
      </p:sp>
      <p:sp>
        <p:nvSpPr>
          <p:cNvPr id="51" name="Rectangle 50">
            <a:extLst>
              <a:ext uri="{FF2B5EF4-FFF2-40B4-BE49-F238E27FC236}">
                <a16:creationId xmlns:a16="http://schemas.microsoft.com/office/drawing/2014/main" id="{275095AC-9137-45E0-8238-44CFE45B674E}"/>
              </a:ext>
            </a:extLst>
          </p:cNvPr>
          <p:cNvSpPr/>
          <p:nvPr/>
        </p:nvSpPr>
        <p:spPr>
          <a:xfrm>
            <a:off x="3299636" y="4693251"/>
            <a:ext cx="6072964" cy="1602733"/>
          </a:xfrm>
          <a:prstGeom prst="rect">
            <a:avLst/>
          </a:prstGeom>
          <a:solidFill>
            <a:schemeClr val="bg1">
              <a:lumMod val="85000"/>
              <a:alpha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prstClr val="white"/>
              </a:solidFill>
              <a:latin typeface="Calibri" panose="020F0502020204030204"/>
            </a:endParaRPr>
          </a:p>
        </p:txBody>
      </p:sp>
      <p:sp>
        <p:nvSpPr>
          <p:cNvPr id="52" name="Rectangle 51">
            <a:extLst>
              <a:ext uri="{FF2B5EF4-FFF2-40B4-BE49-F238E27FC236}">
                <a16:creationId xmlns:a16="http://schemas.microsoft.com/office/drawing/2014/main" id="{CB3952C2-DEEF-4480-9C26-443783E5CA88}"/>
              </a:ext>
            </a:extLst>
          </p:cNvPr>
          <p:cNvSpPr/>
          <p:nvPr/>
        </p:nvSpPr>
        <p:spPr>
          <a:xfrm>
            <a:off x="3498933" y="4806921"/>
            <a:ext cx="5699658" cy="1371658"/>
          </a:xfrm>
          <a:prstGeom prst="rect">
            <a:avLst/>
          </a:prstGeom>
          <a:solidFill>
            <a:srgbClr val="B3C1E2">
              <a:alpha val="75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prstClr val="white"/>
              </a:solidFill>
              <a:latin typeface="Calibri" panose="020F0502020204030204"/>
            </a:endParaRPr>
          </a:p>
        </p:txBody>
      </p:sp>
      <p:sp>
        <p:nvSpPr>
          <p:cNvPr id="119" name="Text Placeholder 2">
            <a:extLst>
              <a:ext uri="{FF2B5EF4-FFF2-40B4-BE49-F238E27FC236}">
                <a16:creationId xmlns:a16="http://schemas.microsoft.com/office/drawing/2014/main" id="{DF56E156-AF2C-43D0-8720-7B241518925E}"/>
              </a:ext>
            </a:extLst>
          </p:cNvPr>
          <p:cNvSpPr txBox="1">
            <a:spLocks/>
          </p:cNvSpPr>
          <p:nvPr/>
        </p:nvSpPr>
        <p:spPr>
          <a:xfrm>
            <a:off x="3512581" y="4516742"/>
            <a:ext cx="5535885" cy="17909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400"/>
              </a:spcBef>
              <a:spcAft>
                <a:spcPts val="400"/>
              </a:spcAft>
              <a:buClr>
                <a:srgbClr val="0070C0"/>
              </a:buClr>
              <a:buNone/>
            </a:pPr>
            <a:endParaRPr lang="en-US" sz="1200" dirty="0">
              <a:latin typeface="Open Sans Light" panose="020B0306030504020204"/>
              <a:cs typeface="Arial" panose="020B0604020202020204" pitchFamily="34" charset="0"/>
            </a:endParaRPr>
          </a:p>
          <a:p>
            <a:pPr algn="just">
              <a:lnSpc>
                <a:spcPct val="100000"/>
              </a:lnSpc>
              <a:spcBef>
                <a:spcPts val="400"/>
              </a:spcBef>
              <a:spcAft>
                <a:spcPts val="400"/>
              </a:spcAft>
              <a:buClr>
                <a:srgbClr val="0070C0"/>
              </a:buClr>
              <a:buFont typeface="Arial" panose="020B0604020202020204" pitchFamily="34" charset="0"/>
              <a:buChar char="›"/>
            </a:pPr>
            <a:r>
              <a:rPr lang="en-US" sz="1200" dirty="0">
                <a:latin typeface="Open Sans Light" panose="020B0306030504020204"/>
                <a:cs typeface="Arial" panose="020B0604020202020204" pitchFamily="34" charset="0"/>
              </a:rPr>
              <a:t>To become a mid size company with plans to expand in the Gulf, Oman and Saudi Arabia</a:t>
            </a:r>
          </a:p>
          <a:p>
            <a:pPr algn="just">
              <a:lnSpc>
                <a:spcPct val="100000"/>
              </a:lnSpc>
              <a:spcBef>
                <a:spcPts val="400"/>
              </a:spcBef>
              <a:spcAft>
                <a:spcPts val="400"/>
              </a:spcAft>
              <a:buClr>
                <a:srgbClr val="0070C0"/>
              </a:buClr>
              <a:buFont typeface="Arial" panose="020B0604020202020204" pitchFamily="34" charset="0"/>
              <a:buChar char="›"/>
            </a:pPr>
            <a:r>
              <a:rPr lang="en-US" sz="1200" dirty="0">
                <a:latin typeface="Open Sans Light" panose="020B0306030504020204"/>
                <a:cs typeface="Arial" panose="020B0604020202020204" pitchFamily="34" charset="0"/>
              </a:rPr>
              <a:t>Create good corporate governance structures</a:t>
            </a:r>
          </a:p>
          <a:p>
            <a:pPr algn="just">
              <a:lnSpc>
                <a:spcPct val="100000"/>
              </a:lnSpc>
              <a:spcBef>
                <a:spcPts val="400"/>
              </a:spcBef>
              <a:spcAft>
                <a:spcPts val="400"/>
              </a:spcAft>
              <a:buClr>
                <a:srgbClr val="0070C0"/>
              </a:buClr>
              <a:buFont typeface="Arial" panose="020B0604020202020204" pitchFamily="34" charset="0"/>
              <a:buChar char="›"/>
            </a:pPr>
            <a:r>
              <a:rPr lang="en-US" sz="1200" dirty="0">
                <a:latin typeface="Open Sans Light" panose="020B0306030504020204"/>
                <a:cs typeface="Arial" panose="020B0604020202020204" pitchFamily="34" charset="0"/>
              </a:rPr>
              <a:t>Plans to invest in smart buildings, security systems that generate useful data for businesses. With the emergence of more urban communities, the company recognizes the need for connected smart homes.</a:t>
            </a:r>
          </a:p>
          <a:p>
            <a:pPr algn="just">
              <a:lnSpc>
                <a:spcPct val="100000"/>
              </a:lnSpc>
              <a:spcBef>
                <a:spcPts val="400"/>
              </a:spcBef>
              <a:spcAft>
                <a:spcPts val="400"/>
              </a:spcAft>
              <a:buClr>
                <a:srgbClr val="0070C0"/>
              </a:buClr>
              <a:buFont typeface="Arial" panose="020B0604020202020204" pitchFamily="34" charset="0"/>
              <a:buChar char="›"/>
            </a:pPr>
            <a:endParaRPr lang="en-US" sz="1300" dirty="0">
              <a:solidFill>
                <a:srgbClr val="0070C0"/>
              </a:solidFill>
              <a:latin typeface="Arial" panose="020B0604020202020204" pitchFamily="34" charset="0"/>
              <a:cs typeface="Arial" panose="020B0604020202020204" pitchFamily="34" charset="0"/>
            </a:endParaRPr>
          </a:p>
          <a:p>
            <a:pPr marL="0" indent="0" algn="just">
              <a:lnSpc>
                <a:spcPct val="100000"/>
              </a:lnSpc>
              <a:spcBef>
                <a:spcPts val="400"/>
              </a:spcBef>
              <a:spcAft>
                <a:spcPts val="400"/>
              </a:spcAft>
              <a:buNone/>
            </a:pPr>
            <a:endParaRPr lang="en-US" sz="1300" dirty="0">
              <a:solidFill>
                <a:srgbClr val="0070C0"/>
              </a:solidFill>
            </a:endParaRPr>
          </a:p>
        </p:txBody>
      </p:sp>
      <p:pic>
        <p:nvPicPr>
          <p:cNvPr id="56" name="Picture 10" descr="Image result for Real Estate Services">
            <a:extLst>
              <a:ext uri="{FF2B5EF4-FFF2-40B4-BE49-F238E27FC236}">
                <a16:creationId xmlns:a16="http://schemas.microsoft.com/office/drawing/2014/main" id="{7E4BB506-43C7-4B66-B254-4EEDFA96AD9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8572"/>
          <a:stretch/>
        </p:blipFill>
        <p:spPr bwMode="auto">
          <a:xfrm>
            <a:off x="588177" y="1774210"/>
            <a:ext cx="2667817" cy="1934504"/>
          </a:xfrm>
          <a:prstGeom prst="rect">
            <a:avLst/>
          </a:prstGeom>
          <a:noFill/>
          <a:extLst>
            <a:ext uri="{909E8E84-426E-40DD-AFC4-6F175D3DCCD1}">
              <a14:hiddenFill xmlns:a14="http://schemas.microsoft.com/office/drawing/2010/main">
                <a:solidFill>
                  <a:srgbClr val="FFFFFF"/>
                </a:solidFill>
              </a14:hiddenFill>
            </a:ext>
          </a:extLst>
        </p:spPr>
      </p:pic>
      <p:sp>
        <p:nvSpPr>
          <p:cNvPr id="115" name="Shape 1928">
            <a:extLst>
              <a:ext uri="{FF2B5EF4-FFF2-40B4-BE49-F238E27FC236}">
                <a16:creationId xmlns:a16="http://schemas.microsoft.com/office/drawing/2014/main" id="{D592D46F-7BF9-4047-BD0E-6E735A15CA8E}"/>
              </a:ext>
            </a:extLst>
          </p:cNvPr>
          <p:cNvSpPr/>
          <p:nvPr/>
        </p:nvSpPr>
        <p:spPr>
          <a:xfrm>
            <a:off x="598694" y="1761451"/>
            <a:ext cx="791326" cy="8076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 cap="flat">
            <a:solidFill>
              <a:schemeClr val="bg1">
                <a:lumMod val="75000"/>
              </a:schemeClr>
            </a:solidFill>
            <a:miter lim="400000"/>
          </a:ln>
          <a:effectLst/>
          <a:extLst>
            <a:ext uri="{C572A759-6A51-4108-AA02-DFA0A04FC94B}">
              <ma14:wrappingTextBoxFlag xmlns:ma14="http://schemas.microsoft.com/office/mac/drawingml/2011/main" xmlns="" val="1"/>
            </a:ext>
          </a:extLst>
        </p:spPr>
        <p:txBody>
          <a:bodyPr wrap="square" lIns="27093" tIns="27093" rIns="27093" bIns="27093" numCol="1" anchor="ctr">
            <a:noAutofit/>
          </a:bodyPr>
          <a:lstStyle/>
          <a:p>
            <a:pPr lvl="0" algn="ctr">
              <a:defRPr sz="1800">
                <a:solidFill>
                  <a:srgbClr val="000000"/>
                </a:solidFill>
              </a:defRPr>
            </a:pPr>
            <a:endParaRPr sz="900" dirty="0">
              <a:solidFill>
                <a:srgbClr val="F6F6F6"/>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55" name="Picture 54">
            <a:extLst>
              <a:ext uri="{FF2B5EF4-FFF2-40B4-BE49-F238E27FC236}">
                <a16:creationId xmlns:a16="http://schemas.microsoft.com/office/drawing/2014/main" id="{64D338A2-6311-4B0A-99A2-E8CFEFF962F1}"/>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5148" y="1907950"/>
            <a:ext cx="951659" cy="490601"/>
          </a:xfrm>
          <a:prstGeom prst="rect">
            <a:avLst/>
          </a:prstGeom>
        </p:spPr>
      </p:pic>
      <p:pic>
        <p:nvPicPr>
          <p:cNvPr id="57" name="Graphic 56" descr="Briefcase">
            <a:extLst>
              <a:ext uri="{FF2B5EF4-FFF2-40B4-BE49-F238E27FC236}">
                <a16:creationId xmlns:a16="http://schemas.microsoft.com/office/drawing/2014/main" id="{8D6E8309-29E8-49B9-828A-500F8825FB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24087" y="2208972"/>
            <a:ext cx="404217" cy="404217"/>
          </a:xfrm>
          <a:prstGeom prst="rect">
            <a:avLst/>
          </a:prstGeom>
        </p:spPr>
      </p:pic>
      <p:sp>
        <p:nvSpPr>
          <p:cNvPr id="58" name="Rectangle 57">
            <a:extLst>
              <a:ext uri="{FF2B5EF4-FFF2-40B4-BE49-F238E27FC236}">
                <a16:creationId xmlns:a16="http://schemas.microsoft.com/office/drawing/2014/main" id="{1524330C-8A6D-4609-B9A1-012DDEC40A0D}"/>
              </a:ext>
            </a:extLst>
          </p:cNvPr>
          <p:cNvSpPr/>
          <p:nvPr/>
        </p:nvSpPr>
        <p:spPr bwMode="auto">
          <a:xfrm>
            <a:off x="3080653" y="2708371"/>
            <a:ext cx="2011680" cy="169555"/>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042988"/>
            <a:r>
              <a:rPr lang="en-US" sz="1200" b="1" dirty="0">
                <a:solidFill>
                  <a:srgbClr val="074C88"/>
                </a:solidFill>
                <a:latin typeface="Open Sans Light" panose="020B0306030504020204"/>
                <a:cs typeface="Arial" panose="020B0604020202020204" pitchFamily="34" charset="0"/>
              </a:rPr>
              <a:t>70+</a:t>
            </a:r>
            <a:r>
              <a:rPr lang="en-US" sz="1100" b="1" dirty="0">
                <a:solidFill>
                  <a:srgbClr val="074C88"/>
                </a:solidFill>
                <a:latin typeface="Open Sans Light" panose="020B0306030504020204"/>
                <a:cs typeface="Arial" panose="020B0604020202020204" pitchFamily="34" charset="0"/>
              </a:rPr>
              <a:t> </a:t>
            </a:r>
          </a:p>
          <a:p>
            <a:pPr algn="ctr" defTabSz="1042988"/>
            <a:r>
              <a:rPr lang="en-US" sz="1100" dirty="0">
                <a:latin typeface="Open Sans Light" panose="020B0306030504020204"/>
                <a:cs typeface="Arial" panose="020B0604020202020204" pitchFamily="34" charset="0"/>
              </a:rPr>
              <a:t>Employees</a:t>
            </a:r>
          </a:p>
        </p:txBody>
      </p:sp>
    </p:spTree>
    <p:extLst>
      <p:ext uri="{BB962C8B-B14F-4D97-AF65-F5344CB8AC3E}">
        <p14:creationId xmlns:p14="http://schemas.microsoft.com/office/powerpoint/2010/main" val="1787594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6C7656-12CF-4843-AFF9-9DDA511C57A8}"/>
              </a:ext>
            </a:extLst>
          </p:cNvPr>
          <p:cNvSpPr txBox="1">
            <a:spLocks/>
          </p:cNvSpPr>
          <p:nvPr/>
        </p:nvSpPr>
        <p:spPr>
          <a:xfrm>
            <a:off x="571500" y="498256"/>
            <a:ext cx="8801100" cy="5533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800" b="1" kern="1200">
                <a:solidFill>
                  <a:srgbClr val="074C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70C0"/>
                </a:solidFill>
                <a:latin typeface="Open Sans Light" panose="020B0306030504020204"/>
              </a:rPr>
              <a:t>The Ten Principles of the UN Global Compact </a:t>
            </a:r>
          </a:p>
        </p:txBody>
      </p:sp>
      <p:sp>
        <p:nvSpPr>
          <p:cNvPr id="3" name="Rectangle 2">
            <a:extLst>
              <a:ext uri="{FF2B5EF4-FFF2-40B4-BE49-F238E27FC236}">
                <a16:creationId xmlns:a16="http://schemas.microsoft.com/office/drawing/2014/main" id="{08E536C6-9FA7-4D10-9917-E9581584EDAC}"/>
              </a:ext>
            </a:extLst>
          </p:cNvPr>
          <p:cNvSpPr/>
          <p:nvPr/>
        </p:nvSpPr>
        <p:spPr>
          <a:xfrm>
            <a:off x="615771" y="1422368"/>
            <a:ext cx="8789927" cy="307777"/>
          </a:xfrm>
          <a:prstGeom prst="rect">
            <a:avLst/>
          </a:prstGeom>
        </p:spPr>
        <p:txBody>
          <a:bodyPr wrap="square">
            <a:spAutoFit/>
          </a:bodyPr>
          <a:lstStyle/>
          <a:p>
            <a:pPr algn="just"/>
            <a:endParaRPr lang="en-US" sz="1400" dirty="0">
              <a:latin typeface="Open Sans Light" panose="020B0306030504020204"/>
            </a:endParaRPr>
          </a:p>
        </p:txBody>
      </p:sp>
      <p:sp>
        <p:nvSpPr>
          <p:cNvPr id="4" name="Slide Number Placeholder 3">
            <a:extLst>
              <a:ext uri="{FF2B5EF4-FFF2-40B4-BE49-F238E27FC236}">
                <a16:creationId xmlns:a16="http://schemas.microsoft.com/office/drawing/2014/main" id="{82869747-7A92-4FCD-B571-609470D6C4E2}"/>
              </a:ext>
            </a:extLst>
          </p:cNvPr>
          <p:cNvSpPr>
            <a:spLocks noGrp="1"/>
          </p:cNvSpPr>
          <p:nvPr>
            <p:ph type="sldNum" sz="quarter" idx="12"/>
          </p:nvPr>
        </p:nvSpPr>
        <p:spPr/>
        <p:txBody>
          <a:bodyPr/>
          <a:lstStyle/>
          <a:p>
            <a:fld id="{E6DF869A-E8BD-4A47-B2EE-0AD3E4F5B68D}" type="slidenum">
              <a:rPr lang="en-US" sz="1200" smtClean="0">
                <a:solidFill>
                  <a:srgbClr val="0070C0"/>
                </a:solidFill>
                <a:latin typeface="Open Sans Light" panose="020B0306030504020204"/>
              </a:rPr>
              <a:t>14</a:t>
            </a:fld>
            <a:endParaRPr lang="en-US" sz="1200">
              <a:solidFill>
                <a:srgbClr val="0070C0"/>
              </a:solidFill>
              <a:latin typeface="Open Sans Light" panose="020B0306030504020204"/>
            </a:endParaRPr>
          </a:p>
        </p:txBody>
      </p:sp>
      <p:sp>
        <p:nvSpPr>
          <p:cNvPr id="49" name="object 11">
            <a:extLst>
              <a:ext uri="{FF2B5EF4-FFF2-40B4-BE49-F238E27FC236}">
                <a16:creationId xmlns:a16="http://schemas.microsoft.com/office/drawing/2014/main" id="{374FE9CE-7F2E-4FB8-B3BB-F8EF429C70C5}"/>
              </a:ext>
            </a:extLst>
          </p:cNvPr>
          <p:cNvSpPr/>
          <p:nvPr/>
        </p:nvSpPr>
        <p:spPr>
          <a:xfrm>
            <a:off x="674763" y="1007365"/>
            <a:ext cx="730250" cy="0"/>
          </a:xfrm>
          <a:custGeom>
            <a:avLst/>
            <a:gdLst/>
            <a:ahLst/>
            <a:cxnLst/>
            <a:rect l="l" t="t" r="r" b="b"/>
            <a:pathLst>
              <a:path w="730250">
                <a:moveTo>
                  <a:pt x="0" y="0"/>
                </a:moveTo>
                <a:lnTo>
                  <a:pt x="730084" y="0"/>
                </a:lnTo>
              </a:path>
            </a:pathLst>
          </a:custGeom>
          <a:ln w="31216">
            <a:solidFill>
              <a:srgbClr val="EF4035"/>
            </a:solidFill>
          </a:ln>
        </p:spPr>
        <p:txBody>
          <a:bodyPr wrap="square" lIns="0" tIns="0" rIns="0" bIns="0" rtlCol="0">
            <a:spAutoFit/>
          </a:bodyPr>
          <a:lstStyle/>
          <a:p>
            <a:endParaRPr dirty="0"/>
          </a:p>
        </p:txBody>
      </p:sp>
      <p:sp>
        <p:nvSpPr>
          <p:cNvPr id="90" name="object 56">
            <a:extLst>
              <a:ext uri="{FF2B5EF4-FFF2-40B4-BE49-F238E27FC236}">
                <a16:creationId xmlns:a16="http://schemas.microsoft.com/office/drawing/2014/main" id="{92860C68-EFFD-42EB-8A26-531A55462A32}"/>
              </a:ext>
            </a:extLst>
          </p:cNvPr>
          <p:cNvSpPr/>
          <p:nvPr/>
        </p:nvSpPr>
        <p:spPr>
          <a:xfrm>
            <a:off x="4032555" y="492553"/>
            <a:ext cx="3409315" cy="90170"/>
          </a:xfrm>
          <a:custGeom>
            <a:avLst/>
            <a:gdLst/>
            <a:ahLst/>
            <a:cxnLst/>
            <a:rect l="l" t="t" r="r" b="b"/>
            <a:pathLst>
              <a:path w="3409315" h="90170">
                <a:moveTo>
                  <a:pt x="3318903" y="0"/>
                </a:moveTo>
                <a:lnTo>
                  <a:pt x="0" y="0"/>
                </a:lnTo>
                <a:lnTo>
                  <a:pt x="90004" y="90004"/>
                </a:lnTo>
                <a:lnTo>
                  <a:pt x="3408908" y="90004"/>
                </a:lnTo>
                <a:lnTo>
                  <a:pt x="3318903" y="0"/>
                </a:lnTo>
                <a:close/>
              </a:path>
            </a:pathLst>
          </a:custGeom>
          <a:solidFill>
            <a:srgbClr val="0075C0"/>
          </a:solidFill>
        </p:spPr>
        <p:txBody>
          <a:bodyPr wrap="square" lIns="0" tIns="0" rIns="0" bIns="0" rtlCol="0">
            <a:spAutoFit/>
          </a:bodyPr>
          <a:lstStyle/>
          <a:p>
            <a:endParaRPr/>
          </a:p>
        </p:txBody>
      </p:sp>
      <p:sp>
        <p:nvSpPr>
          <p:cNvPr id="91" name="object 57">
            <a:extLst>
              <a:ext uri="{FF2B5EF4-FFF2-40B4-BE49-F238E27FC236}">
                <a16:creationId xmlns:a16="http://schemas.microsoft.com/office/drawing/2014/main" id="{77AD4F66-73AA-4694-A8D0-1D41DB549A2E}"/>
              </a:ext>
            </a:extLst>
          </p:cNvPr>
          <p:cNvSpPr/>
          <p:nvPr/>
        </p:nvSpPr>
        <p:spPr>
          <a:xfrm>
            <a:off x="7441457" y="492553"/>
            <a:ext cx="2464543" cy="90170"/>
          </a:xfrm>
          <a:custGeom>
            <a:avLst/>
            <a:gdLst/>
            <a:ahLst/>
            <a:cxnLst/>
            <a:rect l="l" t="t" r="r" b="b"/>
            <a:pathLst>
              <a:path w="1960245" h="90170">
                <a:moveTo>
                  <a:pt x="1959902" y="0"/>
                </a:moveTo>
                <a:lnTo>
                  <a:pt x="0" y="0"/>
                </a:lnTo>
                <a:lnTo>
                  <a:pt x="90004" y="90004"/>
                </a:lnTo>
                <a:lnTo>
                  <a:pt x="1959902" y="90004"/>
                </a:lnTo>
                <a:lnTo>
                  <a:pt x="1959902" y="0"/>
                </a:lnTo>
                <a:close/>
              </a:path>
            </a:pathLst>
          </a:custGeom>
          <a:solidFill>
            <a:srgbClr val="A7A9AC"/>
          </a:solidFill>
        </p:spPr>
        <p:txBody>
          <a:bodyPr wrap="square" lIns="0" tIns="0" rIns="0" bIns="0" rtlCol="0">
            <a:spAutoFit/>
          </a:bodyPr>
          <a:lstStyle/>
          <a:p>
            <a:endParaRPr/>
          </a:p>
        </p:txBody>
      </p:sp>
      <p:graphicFrame>
        <p:nvGraphicFramePr>
          <p:cNvPr id="32" name="Table 31">
            <a:extLst>
              <a:ext uri="{FF2B5EF4-FFF2-40B4-BE49-F238E27FC236}">
                <a16:creationId xmlns:a16="http://schemas.microsoft.com/office/drawing/2014/main" id="{17AB6840-1472-4D13-B2D6-0F6165B31FF5}"/>
              </a:ext>
            </a:extLst>
          </p:cNvPr>
          <p:cNvGraphicFramePr>
            <a:graphicFrameLocks noGrp="1"/>
          </p:cNvGraphicFramePr>
          <p:nvPr>
            <p:extLst>
              <p:ext uri="{D42A27DB-BD31-4B8C-83A1-F6EECF244321}">
                <p14:modId xmlns:p14="http://schemas.microsoft.com/office/powerpoint/2010/main" val="2724702976"/>
              </p:ext>
            </p:extLst>
          </p:nvPr>
        </p:nvGraphicFramePr>
        <p:xfrm>
          <a:off x="590549" y="1171477"/>
          <a:ext cx="8763001" cy="5019675"/>
        </p:xfrm>
        <a:graphic>
          <a:graphicData uri="http://schemas.openxmlformats.org/drawingml/2006/table">
            <a:tbl>
              <a:tblPr firstRow="1" bandRow="1">
                <a:tableStyleId>{3B4B98B0-60AC-42C2-AFA5-B58CD77FA1E5}</a:tableStyleId>
              </a:tblPr>
              <a:tblGrid>
                <a:gridCol w="1296645">
                  <a:extLst>
                    <a:ext uri="{9D8B030D-6E8A-4147-A177-3AD203B41FA5}">
                      <a16:colId xmlns:a16="http://schemas.microsoft.com/office/drawing/2014/main" val="20000"/>
                    </a:ext>
                  </a:extLst>
                </a:gridCol>
                <a:gridCol w="3280229">
                  <a:extLst>
                    <a:ext uri="{9D8B030D-6E8A-4147-A177-3AD203B41FA5}">
                      <a16:colId xmlns:a16="http://schemas.microsoft.com/office/drawing/2014/main" val="2174297718"/>
                    </a:ext>
                  </a:extLst>
                </a:gridCol>
                <a:gridCol w="4186127">
                  <a:extLst>
                    <a:ext uri="{9D8B030D-6E8A-4147-A177-3AD203B41FA5}">
                      <a16:colId xmlns:a16="http://schemas.microsoft.com/office/drawing/2014/main" val="3381248060"/>
                    </a:ext>
                  </a:extLst>
                </a:gridCol>
              </a:tblGrid>
              <a:tr h="147872">
                <a:tc gridSpan="2">
                  <a:txBody>
                    <a:bodyPr/>
                    <a:lstStyle/>
                    <a:p>
                      <a:pPr algn="l" fontAlgn="ctr"/>
                      <a:r>
                        <a:rPr lang="en-US" sz="1000" b="1" i="0" u="none" strike="noStrike" baseline="0" dirty="0">
                          <a:solidFill>
                            <a:schemeClr val="bg1"/>
                          </a:solidFill>
                          <a:latin typeface="Open Sans Light" panose="020B0306030504020204"/>
                          <a:cs typeface="Arial" panose="020B0604020202020204" pitchFamily="34" charset="0"/>
                        </a:rPr>
                        <a:t>The Ten Principles of the UN Global Compact</a:t>
                      </a:r>
                      <a:endParaRPr lang="en-US" sz="1000" b="1" i="1" kern="0" dirty="0">
                        <a:solidFill>
                          <a:schemeClr val="bg1"/>
                        </a:solidFill>
                        <a:latin typeface="Open Sans Light" panose="020B0306030504020204"/>
                        <a:ea typeface="Verdana" pitchFamily="34" charset="0"/>
                        <a:cs typeface="Arial" panose="020B0604020202020204" pitchFamily="34" charset="0"/>
                      </a:endParaRPr>
                    </a:p>
                  </a:txBody>
                  <a:tcPr marL="857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74C88"/>
                    </a:solidFill>
                  </a:tcPr>
                </a:tc>
                <a:tc hMerge="1">
                  <a:txBody>
                    <a:bodyPr/>
                    <a:lstStyle/>
                    <a:p>
                      <a:pPr algn="l" fontAlgn="ctr"/>
                      <a:endParaRPr lang="en-US" sz="1000" b="1" i="1" kern="0" dirty="0">
                        <a:solidFill>
                          <a:srgbClr val="595959">
                            <a:lumMod val="50000"/>
                          </a:srgbClr>
                        </a:solidFill>
                        <a:latin typeface="Arial" panose="020B0604020202020204" pitchFamily="34" charset="0"/>
                        <a:ea typeface="Verdana" pitchFamily="34" charset="0"/>
                        <a:cs typeface="Arial" panose="020B0604020202020204" pitchFamily="34" charset="0"/>
                      </a:endParaRPr>
                    </a:p>
                  </a:txBody>
                  <a:tcPr marL="857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1" i="0" u="none" strike="noStrike" baseline="0" dirty="0">
                          <a:solidFill>
                            <a:schemeClr val="bg1"/>
                          </a:solidFill>
                          <a:latin typeface="Open Sans Light" panose="020B0306030504020204"/>
                          <a:cs typeface="Arial" panose="020B0604020202020204" pitchFamily="34" charset="0"/>
                        </a:rPr>
                        <a:t>Implementation at Al </a:t>
                      </a:r>
                      <a:r>
                        <a:rPr lang="en-US" sz="1000" b="1" i="0" u="none" strike="noStrike" baseline="0" dirty="0" err="1">
                          <a:solidFill>
                            <a:schemeClr val="bg1"/>
                          </a:solidFill>
                          <a:latin typeface="Open Sans Light" panose="020B0306030504020204"/>
                          <a:cs typeface="Arial" panose="020B0604020202020204" pitchFamily="34" charset="0"/>
                        </a:rPr>
                        <a:t>Masah</a:t>
                      </a:r>
                      <a:r>
                        <a:rPr lang="en-US" sz="1000" b="1" i="0" u="none" strike="noStrike" baseline="0" dirty="0">
                          <a:solidFill>
                            <a:schemeClr val="bg1"/>
                          </a:solidFill>
                          <a:latin typeface="Open Sans Light" panose="020B0306030504020204"/>
                          <a:cs typeface="Arial" panose="020B0604020202020204" pitchFamily="34" charset="0"/>
                        </a:rPr>
                        <a:t> Capital</a:t>
                      </a:r>
                      <a:endParaRPr lang="en-US" sz="1000" b="1" i="1" kern="0" dirty="0">
                        <a:solidFill>
                          <a:schemeClr val="bg1"/>
                        </a:solidFill>
                        <a:latin typeface="Open Sans Light" panose="020B0306030504020204"/>
                        <a:ea typeface="Verdana" pitchFamily="34" charset="0"/>
                        <a:cs typeface="Arial" panose="020B0604020202020204" pitchFamily="34" charset="0"/>
                      </a:endParaRPr>
                    </a:p>
                  </a:txBody>
                  <a:tcPr marL="857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74C88"/>
                    </a:solidFill>
                  </a:tcPr>
                </a:tc>
                <a:extLst>
                  <a:ext uri="{0D108BD9-81ED-4DB2-BD59-A6C34878D82A}">
                    <a16:rowId xmlns:a16="http://schemas.microsoft.com/office/drawing/2014/main" val="10000"/>
                  </a:ext>
                </a:extLst>
              </a:tr>
              <a:tr h="147872">
                <a:tc>
                  <a:txBody>
                    <a:bodyPr/>
                    <a:lstStyle/>
                    <a:p>
                      <a:pPr marL="0" indent="0" algn="l" fontAlgn="ctr">
                        <a:buClr>
                          <a:srgbClr val="00B050"/>
                        </a:buClr>
                        <a:buFont typeface="Wingdings" panose="05000000000000000000" pitchFamily="2" charset="2"/>
                        <a:buNone/>
                      </a:pPr>
                      <a:r>
                        <a:rPr lang="en-US" sz="1000" b="1" i="1" kern="0" dirty="0">
                          <a:solidFill>
                            <a:srgbClr val="595959">
                              <a:lumMod val="50000"/>
                            </a:srgbClr>
                          </a:solidFill>
                          <a:latin typeface="Open Sans Light" panose="020B0306030504020204"/>
                          <a:ea typeface="Verdana" pitchFamily="34" charset="0"/>
                          <a:cs typeface="Arial" panose="020B0604020202020204" pitchFamily="34" charset="0"/>
                        </a:rPr>
                        <a:t>Human Rights</a:t>
                      </a:r>
                    </a:p>
                  </a:txBody>
                  <a:tcPr marL="857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ctr">
                        <a:buClr>
                          <a:srgbClr val="00B050"/>
                        </a:buClr>
                        <a:buFont typeface="Wingdings" panose="05000000000000000000" pitchFamily="2" charset="2"/>
                        <a:buNone/>
                      </a:pPr>
                      <a:endParaRPr lang="en-US" sz="1000" b="0" i="1" kern="0" dirty="0">
                        <a:solidFill>
                          <a:srgbClr val="595959">
                            <a:lumMod val="50000"/>
                          </a:srgbClr>
                        </a:solidFill>
                        <a:latin typeface="Open Sans Light" panose="020B0306030504020204"/>
                        <a:ea typeface="Verdana" pitchFamily="34" charset="0"/>
                        <a:cs typeface="Arial" panose="020B0604020202020204" pitchFamily="34" charset="0"/>
                      </a:endParaRPr>
                    </a:p>
                  </a:txBody>
                  <a:tcPr marL="857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ctr">
                        <a:buClr>
                          <a:srgbClr val="00B050"/>
                        </a:buClr>
                        <a:buFont typeface="Wingdings" panose="05000000000000000000" pitchFamily="2" charset="2"/>
                        <a:buNone/>
                      </a:pPr>
                      <a:endParaRPr lang="en-US" sz="1000" b="0" i="1" kern="0" dirty="0">
                        <a:solidFill>
                          <a:srgbClr val="595959">
                            <a:lumMod val="50000"/>
                          </a:srgbClr>
                        </a:solidFill>
                        <a:latin typeface="Open Sans Light" panose="020B0306030504020204"/>
                        <a:ea typeface="Verdana" pitchFamily="34" charset="0"/>
                        <a:cs typeface="Arial" panose="020B0604020202020204" pitchFamily="34" charset="0"/>
                      </a:endParaRPr>
                    </a:p>
                  </a:txBody>
                  <a:tcPr marL="857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3164650"/>
                  </a:ext>
                </a:extLst>
              </a:tr>
              <a:tr h="384466">
                <a:tc>
                  <a:txBody>
                    <a:bodyPr/>
                    <a:lstStyle/>
                    <a:p>
                      <a:pPr marL="0" indent="0" algn="l" fontAlgn="ctr">
                        <a:buClr>
                          <a:srgbClr val="00B050"/>
                        </a:buClr>
                        <a:buFont typeface="Wingdings" panose="05000000000000000000" pitchFamily="2" charset="2"/>
                        <a:buNone/>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Principle 1</a:t>
                      </a:r>
                    </a:p>
                  </a:txBody>
                  <a:tcPr marL="85725" marR="9525" marT="9525" marB="0" anchor="ctr">
                    <a:lnL>
                      <a:noFill/>
                    </a:lnL>
                    <a:lnR>
                      <a:noFill/>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ctr">
                        <a:buClr>
                          <a:srgbClr val="00B050"/>
                        </a:buClr>
                        <a:buFont typeface="Wingdings" panose="05000000000000000000" pitchFamily="2" charset="2"/>
                        <a:buNone/>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Businesses should support and respect</a:t>
                      </a:r>
                    </a:p>
                    <a:p>
                      <a:pPr marL="0" indent="0" algn="l" fontAlgn="ctr">
                        <a:buClr>
                          <a:srgbClr val="00B050"/>
                        </a:buClr>
                        <a:buFont typeface="Wingdings" panose="05000000000000000000" pitchFamily="2" charset="2"/>
                        <a:buNone/>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the protection of internationally proclaimed</a:t>
                      </a:r>
                    </a:p>
                    <a:p>
                      <a:pPr marL="0" indent="0" algn="l" fontAlgn="ctr">
                        <a:buClr>
                          <a:srgbClr val="00B050"/>
                        </a:buClr>
                        <a:buFont typeface="Wingdings" panose="05000000000000000000" pitchFamily="2" charset="2"/>
                        <a:buNone/>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human rights; and</a:t>
                      </a:r>
                    </a:p>
                  </a:txBody>
                  <a:tcPr marL="85725" marR="9525" marT="9525" marB="0" anchor="ctr">
                    <a:lnL>
                      <a:noFill/>
                    </a:lnL>
                    <a:lnR>
                      <a:noFill/>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rtl="0" eaLnBrk="1" fontAlgn="ctr" latinLnBrk="0" hangingPunct="1">
                        <a:buClr>
                          <a:srgbClr val="00B050"/>
                        </a:buClr>
                        <a:buFont typeface="Wingdings" panose="05000000000000000000" pitchFamily="2" charset="2"/>
                        <a:buChar char="ü"/>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We follow international proclaimed human rights across our company and the clients we advise</a:t>
                      </a:r>
                    </a:p>
                  </a:txBody>
                  <a:tcPr marL="85725" marR="9525" marT="9525" marB="0" anchor="ctr">
                    <a:lnL>
                      <a:noFill/>
                    </a:lnL>
                    <a:lnR>
                      <a:noFill/>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4466">
                <a:tc>
                  <a:txBody>
                    <a:bodyPr/>
                    <a:lstStyle/>
                    <a:p>
                      <a:pPr marL="0" marR="0" lvl="0" indent="0" algn="l" defTabSz="914400" rtl="0" eaLnBrk="1" fontAlgn="ctr" latinLnBrk="0" hangingPunct="1">
                        <a:lnSpc>
                          <a:spcPct val="100000"/>
                        </a:lnSpc>
                        <a:spcBef>
                          <a:spcPts val="0"/>
                        </a:spcBef>
                        <a:spcAft>
                          <a:spcPts val="0"/>
                        </a:spcAft>
                        <a:buClr>
                          <a:srgbClr val="00B050"/>
                        </a:buClr>
                        <a:buSzTx/>
                        <a:buFont typeface="Wingdings" panose="05000000000000000000" pitchFamily="2" charset="2"/>
                        <a:buNone/>
                        <a:tabLst/>
                        <a:defRPr/>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Principle 2</a:t>
                      </a:r>
                    </a:p>
                  </a:txBody>
                  <a:tcPr marL="85725" marR="9525" marT="9525" marB="0" anchor="ctr">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ctr">
                        <a:buClr>
                          <a:srgbClr val="00B050"/>
                        </a:buClr>
                        <a:buFont typeface="Wingdings" panose="05000000000000000000" pitchFamily="2" charset="2"/>
                        <a:buNone/>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make sure that they are not complicit in human rights abuses.</a:t>
                      </a:r>
                    </a:p>
                  </a:txBody>
                  <a:tcPr marL="85725" marR="9525" marT="9525" marB="0" anchor="ctr">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fontAlgn="ctr">
                        <a:buClr>
                          <a:srgbClr val="00B050"/>
                        </a:buClr>
                        <a:buFont typeface="Wingdings" panose="05000000000000000000" pitchFamily="2" charset="2"/>
                        <a:buChar char="ü"/>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Policies, procedures and guidelines are in place in our corporate governance framework </a:t>
                      </a:r>
                    </a:p>
                    <a:p>
                      <a:pPr marL="171450" indent="-171450" algn="l" fontAlgn="ctr">
                        <a:buClr>
                          <a:srgbClr val="00B050"/>
                        </a:buClr>
                        <a:buFont typeface="Wingdings" panose="05000000000000000000" pitchFamily="2" charset="2"/>
                        <a:buChar char="ü"/>
                      </a:pPr>
                      <a:endParaRPr lang="en-US" sz="900" b="0" i="1" kern="0" dirty="0">
                        <a:solidFill>
                          <a:srgbClr val="595959">
                            <a:lumMod val="50000"/>
                          </a:srgbClr>
                        </a:solidFill>
                        <a:latin typeface="Open Sans Light" panose="020B0306030504020204"/>
                        <a:ea typeface="Verdana" pitchFamily="34" charset="0"/>
                        <a:cs typeface="Arial" panose="020B0604020202020204" pitchFamily="34" charset="0"/>
                      </a:endParaRPr>
                    </a:p>
                  </a:txBody>
                  <a:tcPr marL="85725" marR="9525" marT="9525" marB="0" anchor="ctr">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47872">
                <a:tc>
                  <a:txBody>
                    <a:bodyPr/>
                    <a:lstStyle/>
                    <a:p>
                      <a:pPr marL="0" indent="0" algn="l" fontAlgn="ctr">
                        <a:buClr>
                          <a:srgbClr val="00B050"/>
                        </a:buClr>
                        <a:buFont typeface="Wingdings" panose="05000000000000000000" pitchFamily="2" charset="2"/>
                        <a:buNone/>
                      </a:pPr>
                      <a:r>
                        <a:rPr lang="en-US" sz="1000" b="1" i="1" kern="0" dirty="0">
                          <a:solidFill>
                            <a:srgbClr val="595959">
                              <a:lumMod val="50000"/>
                            </a:srgbClr>
                          </a:solidFill>
                          <a:latin typeface="Open Sans Light" panose="020B0306030504020204"/>
                          <a:ea typeface="Verdana" pitchFamily="34" charset="0"/>
                          <a:cs typeface="Arial" panose="020B0604020202020204" pitchFamily="34" charset="0"/>
                        </a:rPr>
                        <a:t>Labor</a:t>
                      </a:r>
                    </a:p>
                  </a:txBody>
                  <a:tcPr marL="857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ctr">
                        <a:buClr>
                          <a:srgbClr val="00B050"/>
                        </a:buClr>
                        <a:buFont typeface="Wingdings" panose="05000000000000000000" pitchFamily="2" charset="2"/>
                        <a:buNone/>
                      </a:pPr>
                      <a:endParaRPr lang="en-US" sz="1000" b="0" i="1" kern="0" dirty="0">
                        <a:solidFill>
                          <a:srgbClr val="595959">
                            <a:lumMod val="50000"/>
                          </a:srgbClr>
                        </a:solidFill>
                        <a:latin typeface="Open Sans Light" panose="020B0306030504020204"/>
                        <a:ea typeface="Verdana" pitchFamily="34" charset="0"/>
                        <a:cs typeface="Arial" panose="020B0604020202020204" pitchFamily="34" charset="0"/>
                      </a:endParaRPr>
                    </a:p>
                  </a:txBody>
                  <a:tcPr marL="857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fontAlgn="ctr">
                        <a:buClr>
                          <a:srgbClr val="00B050"/>
                        </a:buClr>
                        <a:buFont typeface="Wingdings" panose="05000000000000000000" pitchFamily="2" charset="2"/>
                        <a:buChar char="ü"/>
                      </a:pPr>
                      <a:endParaRPr lang="en-US" sz="1000" b="0" i="1" kern="0" dirty="0">
                        <a:solidFill>
                          <a:srgbClr val="595959">
                            <a:lumMod val="50000"/>
                          </a:srgbClr>
                        </a:solidFill>
                        <a:latin typeface="Open Sans Light" panose="020B0306030504020204"/>
                        <a:ea typeface="Verdana" pitchFamily="34" charset="0"/>
                        <a:cs typeface="Arial" panose="020B0604020202020204" pitchFamily="34" charset="0"/>
                      </a:endParaRPr>
                    </a:p>
                  </a:txBody>
                  <a:tcPr marL="857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6646709"/>
                  </a:ext>
                </a:extLst>
              </a:tr>
              <a:tr h="509722">
                <a:tc>
                  <a:txBody>
                    <a:bodyPr/>
                    <a:lstStyle/>
                    <a:p>
                      <a:pPr marL="0" indent="0" algn="l" fontAlgn="ctr">
                        <a:buClr>
                          <a:srgbClr val="00B050"/>
                        </a:buClr>
                        <a:buFont typeface="Wingdings" panose="05000000000000000000" pitchFamily="2" charset="2"/>
                        <a:buNone/>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Principle 3</a:t>
                      </a:r>
                    </a:p>
                  </a:txBody>
                  <a:tcPr marL="85725" marR="9525" marT="9525" marB="0" anchor="ctr">
                    <a:lnL>
                      <a:noFill/>
                    </a:lnL>
                    <a:lnR>
                      <a:noFill/>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ctr">
                        <a:buClr>
                          <a:srgbClr val="00B050"/>
                        </a:buClr>
                        <a:buFont typeface="Wingdings" panose="05000000000000000000" pitchFamily="2" charset="2"/>
                        <a:buNone/>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Businesses should uphold the freedom of association and the effective recognition of the right to collective bargaining;</a:t>
                      </a:r>
                    </a:p>
                  </a:txBody>
                  <a:tcPr marL="85725" marR="9525" marT="9525" marB="0" anchor="ctr">
                    <a:lnL>
                      <a:noFill/>
                    </a:lnL>
                    <a:lnR>
                      <a:noFill/>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rtl="0" fontAlgn="ctr">
                        <a:buClr>
                          <a:srgbClr val="00B050"/>
                        </a:buClr>
                        <a:buFont typeface="Wingdings" panose="05000000000000000000" pitchFamily="2" charset="2"/>
                        <a:buChar char="ü"/>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Employees have direct access to senior management to freely discuss any issues at work in order to reach agreements that are jointly acceptable</a:t>
                      </a:r>
                    </a:p>
                    <a:p>
                      <a:pPr marL="171450" indent="-171450" algn="l" rtl="0" fontAlgn="ctr">
                        <a:buClr>
                          <a:srgbClr val="00B050"/>
                        </a:buClr>
                        <a:buFont typeface="Wingdings" panose="05000000000000000000" pitchFamily="2" charset="2"/>
                        <a:buChar char="ü"/>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Policies and procedures have been put in place by our HR department in the interest of both the employer and employees</a:t>
                      </a:r>
                    </a:p>
                  </a:txBody>
                  <a:tcPr marL="85725" marR="9525" marT="9525" marB="0" anchor="ctr">
                    <a:lnL>
                      <a:noFill/>
                    </a:lnL>
                    <a:lnR>
                      <a:noFill/>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33998">
                <a:tc>
                  <a:txBody>
                    <a:bodyPr/>
                    <a:lstStyle/>
                    <a:p>
                      <a:pPr marL="0" marR="0" lvl="0" indent="0" algn="l" defTabSz="914400" rtl="0" eaLnBrk="1" fontAlgn="ctr" latinLnBrk="0" hangingPunct="1">
                        <a:lnSpc>
                          <a:spcPct val="100000"/>
                        </a:lnSpc>
                        <a:spcBef>
                          <a:spcPts val="0"/>
                        </a:spcBef>
                        <a:spcAft>
                          <a:spcPts val="0"/>
                        </a:spcAft>
                        <a:buClr>
                          <a:srgbClr val="00B050"/>
                        </a:buClr>
                        <a:buSzTx/>
                        <a:buFont typeface="Wingdings" panose="05000000000000000000" pitchFamily="2" charset="2"/>
                        <a:buNone/>
                        <a:tabLst/>
                        <a:defRPr/>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Principle 4</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ctr">
                        <a:buClr>
                          <a:srgbClr val="00B050"/>
                        </a:buClr>
                        <a:buFont typeface="Wingdings" panose="05000000000000000000" pitchFamily="2" charset="2"/>
                        <a:buNone/>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the elimination of all forms of forced and compulsory labor;</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fontAlgn="ctr">
                        <a:buClr>
                          <a:srgbClr val="00B050"/>
                        </a:buClr>
                        <a:buFont typeface="Wingdings" panose="05000000000000000000" pitchFamily="2" charset="2"/>
                        <a:buChar char="ü"/>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We follow international and UAE labor rights</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09722">
                <a:tc>
                  <a:txBody>
                    <a:bodyPr/>
                    <a:lstStyle/>
                    <a:p>
                      <a:pPr marL="0" indent="0" algn="l" fontAlgn="ctr">
                        <a:buClr>
                          <a:srgbClr val="00B050"/>
                        </a:buClr>
                        <a:buFont typeface="Wingdings" panose="05000000000000000000" pitchFamily="2" charset="2"/>
                        <a:buNone/>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Principle 5</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fontAlgn="ctr">
                        <a:buClr>
                          <a:srgbClr val="00B050"/>
                        </a:buClr>
                        <a:buFont typeface="Wingdings" panose="05000000000000000000" pitchFamily="2" charset="2"/>
                        <a:buNone/>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the effective abolition of child labor; and</a:t>
                      </a:r>
                    </a:p>
                  </a:txBody>
                  <a:tcPr marL="85725" marR="0"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rtl="0" fontAlgn="ctr">
                        <a:buClr>
                          <a:srgbClr val="00B050"/>
                        </a:buClr>
                        <a:buFont typeface="Wingdings" panose="05000000000000000000" pitchFamily="2" charset="2"/>
                        <a:buChar char="ü"/>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Al </a:t>
                      </a:r>
                      <a:r>
                        <a:rPr lang="en-US" sz="900" b="0" i="1" kern="0" dirty="0" err="1">
                          <a:solidFill>
                            <a:srgbClr val="595959">
                              <a:lumMod val="50000"/>
                            </a:srgbClr>
                          </a:solidFill>
                          <a:latin typeface="Open Sans Light" panose="020B0306030504020204"/>
                          <a:ea typeface="Verdana" pitchFamily="34" charset="0"/>
                          <a:cs typeface="Arial" panose="020B0604020202020204" pitchFamily="34" charset="0"/>
                        </a:rPr>
                        <a:t>Masah</a:t>
                      </a: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 Capital does not engage with any party directly or indirectly that is involved in child labor</a:t>
                      </a:r>
                    </a:p>
                    <a:p>
                      <a:pPr marL="171450" indent="-171450" algn="l" rtl="0" fontAlgn="ctr">
                        <a:buClr>
                          <a:srgbClr val="00B050"/>
                        </a:buClr>
                        <a:buFont typeface="Wingdings" panose="05000000000000000000" pitchFamily="2" charset="2"/>
                        <a:buChar char="ü"/>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Stringent risk and due diligence analysis are conducted when dealing with any party directly or indirectly</a:t>
                      </a:r>
                    </a:p>
                  </a:txBody>
                  <a:tcPr marL="85725" marR="0"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266341"/>
                  </a:ext>
                </a:extLst>
              </a:tr>
              <a:tr h="634978">
                <a:tc>
                  <a:txBody>
                    <a:bodyPr/>
                    <a:lstStyle/>
                    <a:p>
                      <a:pPr marL="0" indent="0" algn="l" fontAlgn="ctr">
                        <a:buClr>
                          <a:srgbClr val="00B050"/>
                        </a:buClr>
                        <a:buFont typeface="Wingdings" panose="05000000000000000000" pitchFamily="2" charset="2"/>
                        <a:buNone/>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Principle 6</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fontAlgn="ctr">
                        <a:buClr>
                          <a:srgbClr val="00B050"/>
                        </a:buClr>
                        <a:buFont typeface="Wingdings" panose="05000000000000000000" pitchFamily="2" charset="2"/>
                        <a:buNone/>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the elimination of discrimination in respect of</a:t>
                      </a:r>
                    </a:p>
                    <a:p>
                      <a:pPr marL="0" indent="0" algn="l" rtl="0" fontAlgn="ctr">
                        <a:buClr>
                          <a:srgbClr val="00B050"/>
                        </a:buClr>
                        <a:buFont typeface="Wingdings" panose="05000000000000000000" pitchFamily="2" charset="2"/>
                        <a:buNone/>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employment and occupation.</a:t>
                      </a:r>
                    </a:p>
                  </a:txBody>
                  <a:tcPr marL="85725" marR="0" marT="9525" marB="0" anchor="ctr">
                    <a:lnL>
                      <a:noFill/>
                    </a:lnL>
                    <a:lnR>
                      <a:noFill/>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rtl="0" fontAlgn="ctr">
                        <a:buClr>
                          <a:srgbClr val="00B050"/>
                        </a:buClr>
                        <a:buFont typeface="Wingdings" panose="05000000000000000000" pitchFamily="2" charset="2"/>
                        <a:buChar char="ü"/>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Employs a diverse workforce</a:t>
                      </a:r>
                    </a:p>
                    <a:p>
                      <a:pPr marL="171450" indent="-171450" algn="l" rtl="0" fontAlgn="ctr">
                        <a:buClr>
                          <a:srgbClr val="00B050"/>
                        </a:buClr>
                        <a:buFont typeface="Wingdings" panose="05000000000000000000" pitchFamily="2" charset="2"/>
                        <a:buChar char="ü"/>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Currently employs a workforce of 18 different nationalities</a:t>
                      </a:r>
                    </a:p>
                    <a:p>
                      <a:pPr marL="171450" indent="-171450" algn="l" rtl="0" fontAlgn="ctr">
                        <a:buClr>
                          <a:srgbClr val="00B050"/>
                        </a:buClr>
                        <a:buFont typeface="Wingdings" panose="05000000000000000000" pitchFamily="2" charset="2"/>
                        <a:buChar char="ü"/>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Has an equal ratio of female to male employees</a:t>
                      </a:r>
                    </a:p>
                    <a:p>
                      <a:pPr marL="171450" indent="-171450" algn="l" rtl="0" fontAlgn="ctr">
                        <a:buClr>
                          <a:srgbClr val="00B050"/>
                        </a:buClr>
                        <a:buFont typeface="Wingdings" panose="05000000000000000000" pitchFamily="2" charset="2"/>
                        <a:buChar char="ü"/>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Barrier-free access</a:t>
                      </a:r>
                    </a:p>
                    <a:p>
                      <a:pPr marL="171450" indent="-171450" algn="l" rtl="0" fontAlgn="ctr">
                        <a:buClr>
                          <a:srgbClr val="00B050"/>
                        </a:buClr>
                        <a:buFont typeface="Wingdings" panose="05000000000000000000" pitchFamily="2" charset="2"/>
                        <a:buChar char="ü"/>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Over 70% of our employees are from Growth Markets   </a:t>
                      </a:r>
                    </a:p>
                  </a:txBody>
                  <a:tcPr marL="85725" marR="0" marT="9525" marB="0" anchor="ctr">
                    <a:lnL>
                      <a:noFill/>
                    </a:lnL>
                    <a:lnR>
                      <a:noFill/>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47872">
                <a:tc>
                  <a:txBody>
                    <a:bodyPr/>
                    <a:lstStyle/>
                    <a:p>
                      <a:pPr marL="0" marR="0" lvl="0" indent="0" algn="l" defTabSz="914400" rtl="0" eaLnBrk="1" fontAlgn="ctr" latinLnBrk="0" hangingPunct="1">
                        <a:lnSpc>
                          <a:spcPct val="100000"/>
                        </a:lnSpc>
                        <a:spcBef>
                          <a:spcPts val="0"/>
                        </a:spcBef>
                        <a:spcAft>
                          <a:spcPts val="0"/>
                        </a:spcAft>
                        <a:buClr>
                          <a:srgbClr val="00B050"/>
                        </a:buClr>
                        <a:buSzTx/>
                        <a:buFont typeface="Wingdings" panose="05000000000000000000" pitchFamily="2" charset="2"/>
                        <a:buNone/>
                        <a:tabLst/>
                        <a:defRPr/>
                      </a:pPr>
                      <a:r>
                        <a:rPr lang="en-US" sz="1000" b="1" i="1" kern="0" dirty="0">
                          <a:solidFill>
                            <a:srgbClr val="595959">
                              <a:lumMod val="50000"/>
                            </a:srgbClr>
                          </a:solidFill>
                          <a:latin typeface="Open Sans Light" panose="020B0306030504020204"/>
                          <a:ea typeface="Verdana" pitchFamily="34" charset="0"/>
                          <a:cs typeface="Arial" panose="020B0604020202020204" pitchFamily="34" charset="0"/>
                        </a:rPr>
                        <a:t>Environment</a:t>
                      </a:r>
                    </a:p>
                  </a:txBody>
                  <a:tcPr marL="85725" marR="9525" marT="9525" marB="0" anchor="ctr">
                    <a:lnL>
                      <a:noFill/>
                    </a:lnL>
                    <a:lnR>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ctr">
                        <a:buClr>
                          <a:srgbClr val="00B050"/>
                        </a:buClr>
                        <a:buFont typeface="Wingdings" panose="05000000000000000000" pitchFamily="2" charset="2"/>
                        <a:buNone/>
                      </a:pPr>
                      <a:endParaRPr lang="en-US" sz="1000" b="1" i="1" kern="0" dirty="0">
                        <a:solidFill>
                          <a:srgbClr val="595959">
                            <a:lumMod val="50000"/>
                          </a:srgbClr>
                        </a:solidFill>
                        <a:latin typeface="Open Sans Light" panose="020B0306030504020204"/>
                        <a:ea typeface="Verdana" pitchFamily="34" charset="0"/>
                        <a:cs typeface="Arial" panose="020B0604020202020204" pitchFamily="34" charset="0"/>
                      </a:endParaRPr>
                    </a:p>
                  </a:txBody>
                  <a:tcPr marL="85725" marR="9525" marT="9525" marB="0" anchor="ctr">
                    <a:lnL>
                      <a:noFill/>
                    </a:lnL>
                    <a:lnR>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ctr">
                        <a:buClr>
                          <a:srgbClr val="00B050"/>
                        </a:buClr>
                        <a:buFont typeface="Wingdings" panose="05000000000000000000" pitchFamily="2" charset="2"/>
                        <a:buNone/>
                      </a:pPr>
                      <a:endParaRPr lang="en-US" sz="1000" b="1" i="1" kern="0" dirty="0">
                        <a:solidFill>
                          <a:srgbClr val="595959">
                            <a:lumMod val="50000"/>
                          </a:srgbClr>
                        </a:solidFill>
                        <a:latin typeface="Open Sans Light" panose="020B0306030504020204"/>
                        <a:ea typeface="Verdana" pitchFamily="34" charset="0"/>
                        <a:cs typeface="Arial" panose="020B0604020202020204" pitchFamily="34" charset="0"/>
                      </a:endParaRPr>
                    </a:p>
                  </a:txBody>
                  <a:tcPr marL="85725" marR="9525" marT="9525" marB="0" anchor="ctr">
                    <a:lnL>
                      <a:noFill/>
                    </a:lnL>
                    <a:lnR>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8965151"/>
                  </a:ext>
                </a:extLst>
              </a:tr>
              <a:tr h="259210">
                <a:tc>
                  <a:txBody>
                    <a:bodyPr/>
                    <a:lstStyle/>
                    <a:p>
                      <a:pPr marL="0" marR="0" lvl="0" indent="0" algn="l" defTabSz="914400" rtl="0" eaLnBrk="1" fontAlgn="ctr" latinLnBrk="0" hangingPunct="1">
                        <a:lnSpc>
                          <a:spcPct val="100000"/>
                        </a:lnSpc>
                        <a:spcBef>
                          <a:spcPts val="0"/>
                        </a:spcBef>
                        <a:spcAft>
                          <a:spcPts val="0"/>
                        </a:spcAft>
                        <a:buClr>
                          <a:srgbClr val="00B050"/>
                        </a:buClr>
                        <a:buSzTx/>
                        <a:buFont typeface="Wingdings" panose="05000000000000000000" pitchFamily="2" charset="2"/>
                        <a:buNone/>
                        <a:tabLst/>
                        <a:defRPr/>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Principle 7</a:t>
                      </a:r>
                    </a:p>
                  </a:txBody>
                  <a:tcPr marL="85725" marR="9525" marT="9525" marB="0" anchor="ctr">
                    <a:lnL>
                      <a:noFill/>
                    </a:lnL>
                    <a:lnR>
                      <a:noFill/>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ctr">
                        <a:buClr>
                          <a:srgbClr val="00B050"/>
                        </a:buClr>
                        <a:buFont typeface="Wingdings" panose="05000000000000000000" pitchFamily="2" charset="2"/>
                        <a:buNone/>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Businesses should support a precautionary</a:t>
                      </a:r>
                    </a:p>
                    <a:p>
                      <a:pPr marL="0" indent="0" algn="l" fontAlgn="ctr">
                        <a:buClr>
                          <a:srgbClr val="00B050"/>
                        </a:buClr>
                        <a:buFont typeface="Wingdings" panose="05000000000000000000" pitchFamily="2" charset="2"/>
                        <a:buNone/>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approach to environmental challenges</a:t>
                      </a:r>
                    </a:p>
                  </a:txBody>
                  <a:tcPr marL="85725" marR="9525" marT="9525" marB="0" anchor="ctr">
                    <a:lnL>
                      <a:noFill/>
                    </a:lnL>
                    <a:lnR>
                      <a:noFill/>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ctr" latinLnBrk="0" hangingPunct="1">
                        <a:lnSpc>
                          <a:spcPct val="100000"/>
                        </a:lnSpc>
                        <a:spcBef>
                          <a:spcPts val="0"/>
                        </a:spcBef>
                        <a:spcAft>
                          <a:spcPts val="0"/>
                        </a:spcAft>
                        <a:buClr>
                          <a:srgbClr val="00B050"/>
                        </a:buClr>
                        <a:buSzTx/>
                        <a:buFont typeface="Wingdings" panose="05000000000000000000" pitchFamily="2" charset="2"/>
                        <a:buChar char="ü"/>
                        <a:tabLst/>
                        <a:defRPr/>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We advise our clients to follow a socially responsible investment philosophy </a:t>
                      </a:r>
                    </a:p>
                  </a:txBody>
                  <a:tcPr marL="85725" marR="9525" marT="9525" marB="0" anchor="ctr">
                    <a:lnL>
                      <a:noFill/>
                    </a:lnL>
                    <a:lnR>
                      <a:noFill/>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84466">
                <a:tc>
                  <a:txBody>
                    <a:bodyPr/>
                    <a:lstStyle/>
                    <a:p>
                      <a:pPr marL="0" indent="0" algn="l" fontAlgn="ctr">
                        <a:buClr>
                          <a:srgbClr val="00B050"/>
                        </a:buClr>
                        <a:buFont typeface="Wingdings" panose="05000000000000000000" pitchFamily="2" charset="2"/>
                        <a:buNone/>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Principle 8</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ctr">
                        <a:buClr>
                          <a:srgbClr val="00B050"/>
                        </a:buClr>
                        <a:buFont typeface="Wingdings" panose="05000000000000000000" pitchFamily="2" charset="2"/>
                        <a:buNone/>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undertake initiatives to promote greater environmental responsibility; and</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ctr" latinLnBrk="0" hangingPunct="1">
                        <a:lnSpc>
                          <a:spcPct val="100000"/>
                        </a:lnSpc>
                        <a:spcBef>
                          <a:spcPts val="0"/>
                        </a:spcBef>
                        <a:spcAft>
                          <a:spcPts val="0"/>
                        </a:spcAft>
                        <a:buClr>
                          <a:srgbClr val="00B050"/>
                        </a:buClr>
                        <a:buSzTx/>
                        <a:buFont typeface="Wingdings" panose="05000000000000000000" pitchFamily="2" charset="2"/>
                        <a:buChar char="ü"/>
                        <a:tabLst/>
                        <a:defRPr/>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We advise our clients to follow a socially responsible investment philosophy </a:t>
                      </a:r>
                    </a:p>
                    <a:p>
                      <a:pPr marL="171450" marR="0" lvl="0" indent="-171450" algn="l" defTabSz="914400" rtl="0" eaLnBrk="1" fontAlgn="ctr" latinLnBrk="0" hangingPunct="1">
                        <a:lnSpc>
                          <a:spcPct val="100000"/>
                        </a:lnSpc>
                        <a:spcBef>
                          <a:spcPts val="0"/>
                        </a:spcBef>
                        <a:spcAft>
                          <a:spcPts val="0"/>
                        </a:spcAft>
                        <a:buClr>
                          <a:srgbClr val="00B050"/>
                        </a:buClr>
                        <a:buSzTx/>
                        <a:buFont typeface="Wingdings" panose="05000000000000000000" pitchFamily="2" charset="2"/>
                        <a:buChar char="ü"/>
                        <a:tabLst/>
                        <a:defRPr/>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Partnerships with Environmental agencies that collect our recyclable paper and plastic water bottles</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6707742"/>
                  </a:ext>
                </a:extLst>
              </a:tr>
              <a:tr h="259210">
                <a:tc>
                  <a:txBody>
                    <a:bodyPr/>
                    <a:lstStyle/>
                    <a:p>
                      <a:pPr marL="0" marR="0" lvl="0" indent="0" algn="l" defTabSz="914400" rtl="0" eaLnBrk="1" fontAlgn="ctr" latinLnBrk="0" hangingPunct="1">
                        <a:lnSpc>
                          <a:spcPct val="100000"/>
                        </a:lnSpc>
                        <a:spcBef>
                          <a:spcPts val="0"/>
                        </a:spcBef>
                        <a:spcAft>
                          <a:spcPts val="0"/>
                        </a:spcAft>
                        <a:buClr>
                          <a:srgbClr val="00B050"/>
                        </a:buClr>
                        <a:buSzTx/>
                        <a:buFont typeface="Wingdings" panose="05000000000000000000" pitchFamily="2" charset="2"/>
                        <a:buNone/>
                        <a:tabLst/>
                        <a:defRPr/>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Principle 9</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ctr">
                        <a:buClr>
                          <a:srgbClr val="00B050"/>
                        </a:buClr>
                        <a:buFont typeface="Wingdings" panose="05000000000000000000" pitchFamily="2" charset="2"/>
                        <a:buNone/>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encourage the development and diffusion of</a:t>
                      </a:r>
                    </a:p>
                    <a:p>
                      <a:pPr marL="0" indent="0" algn="l" fontAlgn="ctr">
                        <a:buClr>
                          <a:srgbClr val="00B050"/>
                        </a:buClr>
                        <a:buFont typeface="Wingdings" panose="05000000000000000000" pitchFamily="2" charset="2"/>
                        <a:buNone/>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environmentally friendly technologies.</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fontAlgn="ctr">
                        <a:buClr>
                          <a:srgbClr val="00B050"/>
                        </a:buClr>
                        <a:buFont typeface="Wingdings" panose="05000000000000000000" pitchFamily="2" charset="2"/>
                        <a:buChar char="ü"/>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Developments in IT and digital technology to encourage use of resources in a sustainable manner</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6503316"/>
                  </a:ext>
                </a:extLst>
              </a:tr>
              <a:tr h="147872">
                <a:tc>
                  <a:txBody>
                    <a:bodyPr/>
                    <a:lstStyle/>
                    <a:p>
                      <a:pPr marL="0" marR="0" lvl="0" indent="0" algn="l" defTabSz="914400" rtl="0" eaLnBrk="1" fontAlgn="ctr" latinLnBrk="0" hangingPunct="1">
                        <a:lnSpc>
                          <a:spcPct val="100000"/>
                        </a:lnSpc>
                        <a:spcBef>
                          <a:spcPts val="0"/>
                        </a:spcBef>
                        <a:spcAft>
                          <a:spcPts val="0"/>
                        </a:spcAft>
                        <a:buClr>
                          <a:srgbClr val="00B050"/>
                        </a:buClr>
                        <a:buSzTx/>
                        <a:buFont typeface="Wingdings" panose="05000000000000000000" pitchFamily="2" charset="2"/>
                        <a:buNone/>
                        <a:tabLst/>
                        <a:defRPr/>
                      </a:pPr>
                      <a:r>
                        <a:rPr lang="en-US" sz="1000" b="1" i="1" kern="0" dirty="0">
                          <a:solidFill>
                            <a:srgbClr val="595959">
                              <a:lumMod val="50000"/>
                            </a:srgbClr>
                          </a:solidFill>
                          <a:latin typeface="Open Sans Light" panose="020B0306030504020204"/>
                          <a:ea typeface="Verdana" pitchFamily="34" charset="0"/>
                          <a:cs typeface="Arial" panose="020B0604020202020204" pitchFamily="34" charset="0"/>
                        </a:rPr>
                        <a:t>Anti-Corruption</a:t>
                      </a:r>
                    </a:p>
                  </a:txBody>
                  <a:tcPr marL="85725" marR="9525" marT="9525" marB="0" anchor="ctr">
                    <a:lnL>
                      <a:noFill/>
                    </a:lnL>
                    <a:lnR>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ctr">
                        <a:buClr>
                          <a:srgbClr val="00B050"/>
                        </a:buClr>
                        <a:buFont typeface="Wingdings" panose="05000000000000000000" pitchFamily="2" charset="2"/>
                        <a:buNone/>
                      </a:pPr>
                      <a:endParaRPr lang="en-US" sz="1000" b="0" i="1" kern="0" dirty="0">
                        <a:solidFill>
                          <a:srgbClr val="595959">
                            <a:lumMod val="50000"/>
                          </a:srgbClr>
                        </a:solidFill>
                        <a:latin typeface="Open Sans Light" panose="020B0306030504020204"/>
                        <a:ea typeface="Verdana" pitchFamily="34" charset="0"/>
                        <a:cs typeface="Arial" panose="020B0604020202020204" pitchFamily="34" charset="0"/>
                      </a:endParaRPr>
                    </a:p>
                  </a:txBody>
                  <a:tcPr marL="85725" marR="9525" marT="9525" marB="0" anchor="ctr">
                    <a:lnL>
                      <a:noFill/>
                    </a:lnL>
                    <a:lnR>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fontAlgn="ctr">
                        <a:buClr>
                          <a:srgbClr val="00B050"/>
                        </a:buClr>
                        <a:buFont typeface="Wingdings" panose="05000000000000000000" pitchFamily="2" charset="2"/>
                        <a:buChar char="ü"/>
                      </a:pPr>
                      <a:endParaRPr lang="en-US" sz="1000" b="0" i="1" kern="0" dirty="0">
                        <a:solidFill>
                          <a:srgbClr val="595959">
                            <a:lumMod val="50000"/>
                          </a:srgbClr>
                        </a:solidFill>
                        <a:latin typeface="Open Sans Light" panose="020B0306030504020204"/>
                        <a:ea typeface="Verdana" pitchFamily="34" charset="0"/>
                        <a:cs typeface="Arial" panose="020B0604020202020204" pitchFamily="34" charset="0"/>
                      </a:endParaRPr>
                    </a:p>
                  </a:txBody>
                  <a:tcPr marL="85725" marR="9525" marT="9525" marB="0" anchor="ctr">
                    <a:lnL>
                      <a:noFill/>
                    </a:lnL>
                    <a:lnR>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74236"/>
                  </a:ext>
                </a:extLst>
              </a:tr>
              <a:tr h="384466">
                <a:tc>
                  <a:txBody>
                    <a:bodyPr/>
                    <a:lstStyle/>
                    <a:p>
                      <a:pPr marL="0" marR="0" lvl="0" indent="0" algn="l" defTabSz="914400" rtl="0" eaLnBrk="1" fontAlgn="ctr" latinLnBrk="0" hangingPunct="1">
                        <a:lnSpc>
                          <a:spcPct val="100000"/>
                        </a:lnSpc>
                        <a:spcBef>
                          <a:spcPts val="0"/>
                        </a:spcBef>
                        <a:spcAft>
                          <a:spcPts val="0"/>
                        </a:spcAft>
                        <a:buClr>
                          <a:srgbClr val="00B050"/>
                        </a:buClr>
                        <a:buSzTx/>
                        <a:buFont typeface="Wingdings" panose="05000000000000000000" pitchFamily="2" charset="2"/>
                        <a:buNone/>
                        <a:tabLst/>
                        <a:defRPr/>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Principle 10</a:t>
                      </a:r>
                    </a:p>
                  </a:txBody>
                  <a:tcPr marL="85725" marR="9525" marT="9525" marB="0" anchor="ctr">
                    <a:lnL>
                      <a:noFill/>
                    </a:lnL>
                    <a:lnR>
                      <a:noFill/>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ctr">
                        <a:buClr>
                          <a:srgbClr val="00B050"/>
                        </a:buClr>
                        <a:buFont typeface="Wingdings" panose="05000000000000000000" pitchFamily="2" charset="2"/>
                        <a:buNone/>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Businesses should work against corruption in all its forms, including extortion and bribery</a:t>
                      </a:r>
                    </a:p>
                  </a:txBody>
                  <a:tcPr marL="85725" marR="9525" marT="9525" marB="0" anchor="ctr">
                    <a:lnL>
                      <a:noFill/>
                    </a:lnL>
                    <a:lnR>
                      <a:noFill/>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fontAlgn="ctr">
                        <a:buClr>
                          <a:srgbClr val="00B050"/>
                        </a:buClr>
                        <a:buFont typeface="Wingdings" panose="05000000000000000000" pitchFamily="2" charset="2"/>
                        <a:buChar char="ü"/>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Regular internal training held for employees</a:t>
                      </a:r>
                    </a:p>
                    <a:p>
                      <a:pPr marL="171450" indent="-171450" algn="l" fontAlgn="ctr">
                        <a:buClr>
                          <a:srgbClr val="00B050"/>
                        </a:buClr>
                        <a:buFont typeface="Wingdings" panose="05000000000000000000" pitchFamily="2" charset="2"/>
                        <a:buChar char="ü"/>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Compliance training held regularly on AML procedures, ethics &amp; good conduct</a:t>
                      </a:r>
                    </a:p>
                    <a:p>
                      <a:pPr marL="171450" indent="-171450" algn="l" fontAlgn="ctr">
                        <a:buClr>
                          <a:srgbClr val="00B050"/>
                        </a:buClr>
                        <a:buFont typeface="Wingdings" panose="05000000000000000000" pitchFamily="2" charset="2"/>
                        <a:buChar char="ü"/>
                      </a:pPr>
                      <a:r>
                        <a:rPr lang="en-US" sz="900" b="0" i="1" kern="0" dirty="0">
                          <a:solidFill>
                            <a:srgbClr val="595959">
                              <a:lumMod val="50000"/>
                            </a:srgbClr>
                          </a:solidFill>
                          <a:latin typeface="Open Sans Light" panose="020B0306030504020204"/>
                          <a:ea typeface="Verdana" pitchFamily="34" charset="0"/>
                          <a:cs typeface="Arial" panose="020B0604020202020204" pitchFamily="34" charset="0"/>
                        </a:rPr>
                        <a:t>Oversight by Compliance &amp; Risk and  Corporate Governance committees</a:t>
                      </a:r>
                    </a:p>
                  </a:txBody>
                  <a:tcPr marL="85725" marR="9525" marT="9525" marB="0" anchor="ctr">
                    <a:lnL>
                      <a:noFill/>
                    </a:lnL>
                    <a:lnR>
                      <a:noFill/>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8159707"/>
                  </a:ext>
                </a:extLst>
              </a:tr>
            </a:tbl>
          </a:graphicData>
        </a:graphic>
      </p:graphicFrame>
    </p:spTree>
    <p:extLst>
      <p:ext uri="{BB962C8B-B14F-4D97-AF65-F5344CB8AC3E}">
        <p14:creationId xmlns:p14="http://schemas.microsoft.com/office/powerpoint/2010/main" val="162200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E1B013-39AB-47C2-B211-A85D01D1B140}"/>
              </a:ext>
            </a:extLst>
          </p:cNvPr>
          <p:cNvSpPr>
            <a:spLocks noGrp="1"/>
          </p:cNvSpPr>
          <p:nvPr>
            <p:ph type="sldNum" sz="quarter" idx="12"/>
          </p:nvPr>
        </p:nvSpPr>
        <p:spPr/>
        <p:txBody>
          <a:bodyPr/>
          <a:lstStyle/>
          <a:p>
            <a:fld id="{E6DF869A-E8BD-4A47-B2EE-0AD3E4F5B68D}" type="slidenum">
              <a:rPr lang="en-US" sz="1200" smtClean="0">
                <a:solidFill>
                  <a:srgbClr val="0070C0"/>
                </a:solidFill>
              </a:rPr>
              <a:t>15</a:t>
            </a:fld>
            <a:endParaRPr lang="en-US" sz="1200">
              <a:solidFill>
                <a:srgbClr val="0070C0"/>
              </a:solidFill>
            </a:endParaRPr>
          </a:p>
        </p:txBody>
      </p:sp>
      <p:sp>
        <p:nvSpPr>
          <p:cNvPr id="3" name="Text Placeholder 1">
            <a:extLst>
              <a:ext uri="{FF2B5EF4-FFF2-40B4-BE49-F238E27FC236}">
                <a16:creationId xmlns:a16="http://schemas.microsoft.com/office/drawing/2014/main" id="{A9FF103F-2F0C-44D7-8192-016E3422DAE5}"/>
              </a:ext>
            </a:extLst>
          </p:cNvPr>
          <p:cNvSpPr txBox="1">
            <a:spLocks/>
          </p:cNvSpPr>
          <p:nvPr/>
        </p:nvSpPr>
        <p:spPr>
          <a:xfrm>
            <a:off x="571500" y="498256"/>
            <a:ext cx="8801100" cy="5533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800" b="1" kern="1200">
                <a:solidFill>
                  <a:srgbClr val="074C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70C0"/>
                </a:solidFill>
                <a:latin typeface="Open Sans Light" panose="020B0306030504020204"/>
              </a:rPr>
              <a:t>Disclaimer </a:t>
            </a:r>
          </a:p>
        </p:txBody>
      </p:sp>
      <p:sp>
        <p:nvSpPr>
          <p:cNvPr id="4" name="object 11">
            <a:extLst>
              <a:ext uri="{FF2B5EF4-FFF2-40B4-BE49-F238E27FC236}">
                <a16:creationId xmlns:a16="http://schemas.microsoft.com/office/drawing/2014/main" id="{E249F586-F6B6-4F07-8773-420EEE26BA33}"/>
              </a:ext>
            </a:extLst>
          </p:cNvPr>
          <p:cNvSpPr/>
          <p:nvPr/>
        </p:nvSpPr>
        <p:spPr>
          <a:xfrm>
            <a:off x="674763" y="1007365"/>
            <a:ext cx="730250" cy="0"/>
          </a:xfrm>
          <a:custGeom>
            <a:avLst/>
            <a:gdLst/>
            <a:ahLst/>
            <a:cxnLst/>
            <a:rect l="l" t="t" r="r" b="b"/>
            <a:pathLst>
              <a:path w="730250">
                <a:moveTo>
                  <a:pt x="0" y="0"/>
                </a:moveTo>
                <a:lnTo>
                  <a:pt x="730084" y="0"/>
                </a:lnTo>
              </a:path>
            </a:pathLst>
          </a:custGeom>
          <a:ln w="31216">
            <a:solidFill>
              <a:srgbClr val="EF4035"/>
            </a:solidFill>
          </a:ln>
        </p:spPr>
        <p:txBody>
          <a:bodyPr wrap="square" lIns="0" tIns="0" rIns="0" bIns="0" rtlCol="0">
            <a:spAutoFit/>
          </a:bodyPr>
          <a:lstStyle/>
          <a:p>
            <a:endParaRPr dirty="0"/>
          </a:p>
        </p:txBody>
      </p:sp>
      <p:sp>
        <p:nvSpPr>
          <p:cNvPr id="5" name="Rectangle 4">
            <a:extLst>
              <a:ext uri="{FF2B5EF4-FFF2-40B4-BE49-F238E27FC236}">
                <a16:creationId xmlns:a16="http://schemas.microsoft.com/office/drawing/2014/main" id="{4761C7F9-08AD-4C49-B091-E54D6FA77604}"/>
              </a:ext>
            </a:extLst>
          </p:cNvPr>
          <p:cNvSpPr/>
          <p:nvPr/>
        </p:nvSpPr>
        <p:spPr>
          <a:xfrm>
            <a:off x="599729" y="1432815"/>
            <a:ext cx="8789927" cy="2273892"/>
          </a:xfrm>
          <a:prstGeom prst="rect">
            <a:avLst/>
          </a:prstGeom>
        </p:spPr>
        <p:txBody>
          <a:bodyPr wrap="square">
            <a:spAutoFit/>
          </a:bodyPr>
          <a:lstStyle/>
          <a:p>
            <a:pPr algn="just">
              <a:lnSpc>
                <a:spcPct val="150000"/>
              </a:lnSpc>
            </a:pPr>
            <a:r>
              <a:rPr lang="en-US" sz="1200" dirty="0">
                <a:latin typeface="Open Sans Light" panose="020B0306030504020204"/>
                <a:cs typeface="Arial" panose="020B0604020202020204" pitchFamily="34" charset="0"/>
              </a:rPr>
              <a:t>The information contained in this presentation is provided solely for informational purposes and the users and readers are advised to cross check before acting upon the presentation. Neither this document nor any of the information contained herein may be reproduced or disclosed under any circumstances without the express written permission of Al </a:t>
            </a:r>
            <a:r>
              <a:rPr lang="en-US" sz="1200" dirty="0" err="1">
                <a:latin typeface="Open Sans Light" panose="020B0306030504020204"/>
                <a:cs typeface="Arial" panose="020B0604020202020204" pitchFamily="34" charset="0"/>
              </a:rPr>
              <a:t>Masah</a:t>
            </a:r>
            <a:r>
              <a:rPr lang="en-US" sz="1200" dirty="0">
                <a:latin typeface="Open Sans Light" panose="020B0306030504020204"/>
                <a:cs typeface="Arial" panose="020B0604020202020204" pitchFamily="34" charset="0"/>
              </a:rPr>
              <a:t> Capital Limited (“Company”). Although reasonable efforts have been made to ensure the accuracy of the information contained in this document, it may include certain inaccuracies or typographical errors which may be changed or updated later, at the discretion of the Company. In no event, shall the Company be liable for any direct, indirect, incidental or consequential damages arising out of or in any way connected with the use of this document, whether based on contract, tort, negligence, strict liability or otherwise.</a:t>
            </a:r>
          </a:p>
        </p:txBody>
      </p:sp>
      <p:sp>
        <p:nvSpPr>
          <p:cNvPr id="6" name="object 56">
            <a:extLst>
              <a:ext uri="{FF2B5EF4-FFF2-40B4-BE49-F238E27FC236}">
                <a16:creationId xmlns:a16="http://schemas.microsoft.com/office/drawing/2014/main" id="{4789318E-11ED-43BC-870F-5EBABEECE4A8}"/>
              </a:ext>
            </a:extLst>
          </p:cNvPr>
          <p:cNvSpPr/>
          <p:nvPr/>
        </p:nvSpPr>
        <p:spPr>
          <a:xfrm>
            <a:off x="4032555" y="492553"/>
            <a:ext cx="3409315" cy="90170"/>
          </a:xfrm>
          <a:custGeom>
            <a:avLst/>
            <a:gdLst/>
            <a:ahLst/>
            <a:cxnLst/>
            <a:rect l="l" t="t" r="r" b="b"/>
            <a:pathLst>
              <a:path w="3409315" h="90170">
                <a:moveTo>
                  <a:pt x="3318903" y="0"/>
                </a:moveTo>
                <a:lnTo>
                  <a:pt x="0" y="0"/>
                </a:lnTo>
                <a:lnTo>
                  <a:pt x="90004" y="90004"/>
                </a:lnTo>
                <a:lnTo>
                  <a:pt x="3408908" y="90004"/>
                </a:lnTo>
                <a:lnTo>
                  <a:pt x="3318903" y="0"/>
                </a:lnTo>
                <a:close/>
              </a:path>
            </a:pathLst>
          </a:custGeom>
          <a:solidFill>
            <a:srgbClr val="0075C0"/>
          </a:solidFill>
        </p:spPr>
        <p:txBody>
          <a:bodyPr wrap="square" lIns="0" tIns="0" rIns="0" bIns="0" rtlCol="0">
            <a:spAutoFit/>
          </a:bodyPr>
          <a:lstStyle/>
          <a:p>
            <a:endParaRPr/>
          </a:p>
        </p:txBody>
      </p:sp>
      <p:sp>
        <p:nvSpPr>
          <p:cNvPr id="7" name="object 57">
            <a:extLst>
              <a:ext uri="{FF2B5EF4-FFF2-40B4-BE49-F238E27FC236}">
                <a16:creationId xmlns:a16="http://schemas.microsoft.com/office/drawing/2014/main" id="{E4A34C38-7E89-4802-9198-4C43BEB4F2B2}"/>
              </a:ext>
            </a:extLst>
          </p:cNvPr>
          <p:cNvSpPr/>
          <p:nvPr/>
        </p:nvSpPr>
        <p:spPr>
          <a:xfrm>
            <a:off x="7441457" y="492553"/>
            <a:ext cx="2464543" cy="90170"/>
          </a:xfrm>
          <a:custGeom>
            <a:avLst/>
            <a:gdLst/>
            <a:ahLst/>
            <a:cxnLst/>
            <a:rect l="l" t="t" r="r" b="b"/>
            <a:pathLst>
              <a:path w="1960245" h="90170">
                <a:moveTo>
                  <a:pt x="1959902" y="0"/>
                </a:moveTo>
                <a:lnTo>
                  <a:pt x="0" y="0"/>
                </a:lnTo>
                <a:lnTo>
                  <a:pt x="90004" y="90004"/>
                </a:lnTo>
                <a:lnTo>
                  <a:pt x="1959902" y="90004"/>
                </a:lnTo>
                <a:lnTo>
                  <a:pt x="1959902" y="0"/>
                </a:lnTo>
                <a:close/>
              </a:path>
            </a:pathLst>
          </a:custGeom>
          <a:solidFill>
            <a:srgbClr val="A7A9AC"/>
          </a:solidFill>
        </p:spPr>
        <p:txBody>
          <a:bodyPr wrap="square" lIns="0" tIns="0" rIns="0" bIns="0" rtlCol="0">
            <a:spAutoFit/>
          </a:bodyPr>
          <a:lstStyle/>
          <a:p>
            <a:endParaRPr/>
          </a:p>
        </p:txBody>
      </p:sp>
    </p:spTree>
    <p:extLst>
      <p:ext uri="{BB962C8B-B14F-4D97-AF65-F5344CB8AC3E}">
        <p14:creationId xmlns:p14="http://schemas.microsoft.com/office/powerpoint/2010/main" val="3197716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BCFC9B-0D94-45EA-9255-0248AF0BA9F0}"/>
              </a:ext>
            </a:extLst>
          </p:cNvPr>
          <p:cNvSpPr>
            <a:spLocks noGrp="1"/>
          </p:cNvSpPr>
          <p:nvPr>
            <p:ph type="sldNum" sz="quarter" idx="12"/>
          </p:nvPr>
        </p:nvSpPr>
        <p:spPr/>
        <p:txBody>
          <a:bodyPr/>
          <a:lstStyle/>
          <a:p>
            <a:fld id="{E6DF869A-E8BD-4A47-B2EE-0AD3E4F5B68D}" type="slidenum">
              <a:rPr lang="en-US" sz="1200" smtClean="0">
                <a:solidFill>
                  <a:srgbClr val="0070C0"/>
                </a:solidFill>
                <a:latin typeface="Open Sans Light" panose="020B0306030504020204"/>
              </a:rPr>
              <a:t>16</a:t>
            </a:fld>
            <a:endParaRPr lang="en-US" dirty="0">
              <a:solidFill>
                <a:srgbClr val="0070C0"/>
              </a:solidFill>
              <a:latin typeface="Open Sans Light" panose="020B0306030504020204"/>
            </a:endParaRPr>
          </a:p>
        </p:txBody>
      </p:sp>
      <p:sp>
        <p:nvSpPr>
          <p:cNvPr id="5" name="object 17">
            <a:extLst>
              <a:ext uri="{FF2B5EF4-FFF2-40B4-BE49-F238E27FC236}">
                <a16:creationId xmlns:a16="http://schemas.microsoft.com/office/drawing/2014/main" id="{F834CC4E-C6B5-4605-B833-720C90B8E07E}"/>
              </a:ext>
            </a:extLst>
          </p:cNvPr>
          <p:cNvSpPr txBox="1"/>
          <p:nvPr/>
        </p:nvSpPr>
        <p:spPr>
          <a:xfrm>
            <a:off x="2152357" y="4020550"/>
            <a:ext cx="2250830" cy="1528688"/>
          </a:xfrm>
          <a:prstGeom prst="rect">
            <a:avLst/>
          </a:prstGeom>
        </p:spPr>
        <p:txBody>
          <a:bodyPr vert="horz" wrap="square" lIns="0" tIns="0" rIns="0" bIns="0" rtlCol="0">
            <a:spAutoFit/>
          </a:bodyPr>
          <a:lstStyle/>
          <a:p>
            <a:pPr marL="12700" marR="6350" algn="ctr">
              <a:lnSpc>
                <a:spcPct val="123700"/>
              </a:lnSpc>
            </a:pPr>
            <a:r>
              <a:rPr lang="en-US" sz="900" b="1" spc="5" dirty="0">
                <a:solidFill>
                  <a:srgbClr val="074C88"/>
                </a:solidFill>
                <a:latin typeface="Open Sans Light" panose="020B0306030504020204"/>
                <a:cs typeface="Montserrat Light"/>
              </a:rPr>
              <a:t>AL MASAH CAPITAL LIMITED</a:t>
            </a:r>
          </a:p>
          <a:p>
            <a:pPr marL="12700" marR="6350" algn="ctr">
              <a:lnSpc>
                <a:spcPct val="123700"/>
              </a:lnSpc>
            </a:pPr>
            <a:endParaRPr lang="en-US" sz="900" b="1" spc="5" dirty="0">
              <a:latin typeface="Open Sans Light" panose="020B0306030504020204"/>
              <a:cs typeface="Montserrat Light"/>
            </a:endParaRPr>
          </a:p>
          <a:p>
            <a:pPr marL="12700" marR="6350" algn="ctr">
              <a:lnSpc>
                <a:spcPct val="123700"/>
              </a:lnSpc>
            </a:pPr>
            <a:r>
              <a:rPr lang="en-US" sz="900" b="0" spc="5" dirty="0">
                <a:latin typeface="Open Sans Light" panose="020B0306030504020204"/>
                <a:cs typeface="Montserrat Light"/>
              </a:rPr>
              <a:t>Walkers Corporate Limited</a:t>
            </a:r>
          </a:p>
          <a:p>
            <a:pPr marL="12700" marR="6350" algn="ctr">
              <a:lnSpc>
                <a:spcPct val="123700"/>
              </a:lnSpc>
            </a:pPr>
            <a:r>
              <a:rPr lang="en-US" sz="900" b="0" spc="5" dirty="0">
                <a:latin typeface="Open Sans Light" panose="020B0306030504020204"/>
                <a:cs typeface="Montserrat Light"/>
              </a:rPr>
              <a:t>Cayman Corporate Centre</a:t>
            </a:r>
          </a:p>
          <a:p>
            <a:pPr marL="12700" marR="6350" algn="ctr">
              <a:lnSpc>
                <a:spcPct val="123700"/>
              </a:lnSpc>
            </a:pPr>
            <a:r>
              <a:rPr lang="en-US" sz="900" b="0" spc="5" dirty="0">
                <a:latin typeface="Open Sans Light" panose="020B0306030504020204"/>
                <a:cs typeface="Montserrat Light"/>
              </a:rPr>
              <a:t>27, Hospital Road George Town,</a:t>
            </a:r>
          </a:p>
          <a:p>
            <a:pPr marL="12700" marR="6350" algn="ctr">
              <a:lnSpc>
                <a:spcPct val="123700"/>
              </a:lnSpc>
            </a:pPr>
            <a:r>
              <a:rPr lang="en-US" sz="900" b="0" spc="5" dirty="0">
                <a:latin typeface="Open Sans Light" panose="020B0306030504020204"/>
                <a:cs typeface="Montserrat Light"/>
              </a:rPr>
              <a:t>Grand Cayman KY1-9008,</a:t>
            </a:r>
          </a:p>
          <a:p>
            <a:pPr marL="12700" marR="6350" algn="ctr">
              <a:lnSpc>
                <a:spcPct val="123700"/>
              </a:lnSpc>
            </a:pPr>
            <a:r>
              <a:rPr lang="en-US" sz="900" b="0" spc="5" dirty="0">
                <a:latin typeface="Open Sans Light" panose="020B0306030504020204"/>
                <a:cs typeface="Montserrat Light"/>
              </a:rPr>
              <a:t>Cayman Islands</a:t>
            </a:r>
          </a:p>
          <a:p>
            <a:pPr marL="12700" marR="6350" algn="ctr">
              <a:lnSpc>
                <a:spcPct val="123700"/>
              </a:lnSpc>
            </a:pPr>
            <a:r>
              <a:rPr lang="en-US" sz="900" b="0" spc="5" dirty="0">
                <a:latin typeface="Open Sans Light" panose="020B0306030504020204"/>
                <a:cs typeface="Montserrat Light"/>
              </a:rPr>
              <a:t>Email: ir@almasahcapital.com</a:t>
            </a:r>
          </a:p>
          <a:p>
            <a:pPr marL="12700" marR="6350" algn="ctr">
              <a:lnSpc>
                <a:spcPct val="123700"/>
              </a:lnSpc>
            </a:pPr>
            <a:r>
              <a:rPr lang="en-US" sz="900" b="0" spc="5" dirty="0">
                <a:latin typeface="Open Sans Light" panose="020B0306030504020204"/>
                <a:cs typeface="Montserrat Light"/>
              </a:rPr>
              <a:t>Web: www.almasahcapital.com </a:t>
            </a:r>
          </a:p>
        </p:txBody>
      </p:sp>
      <p:sp>
        <p:nvSpPr>
          <p:cNvPr id="9" name="Text Placeholder 1">
            <a:extLst>
              <a:ext uri="{FF2B5EF4-FFF2-40B4-BE49-F238E27FC236}">
                <a16:creationId xmlns:a16="http://schemas.microsoft.com/office/drawing/2014/main" id="{5ACB87B9-4AA0-4413-A5CC-B3ED8940B9E2}"/>
              </a:ext>
            </a:extLst>
          </p:cNvPr>
          <p:cNvSpPr txBox="1">
            <a:spLocks/>
          </p:cNvSpPr>
          <p:nvPr/>
        </p:nvSpPr>
        <p:spPr>
          <a:xfrm>
            <a:off x="571500" y="498256"/>
            <a:ext cx="8801100" cy="5533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800" b="1" kern="1200">
                <a:solidFill>
                  <a:srgbClr val="074C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70C0"/>
                </a:solidFill>
                <a:latin typeface="Open Sans Light" panose="020B0306030504020204"/>
              </a:rPr>
              <a:t>Contact Us</a:t>
            </a:r>
          </a:p>
        </p:txBody>
      </p:sp>
      <p:sp>
        <p:nvSpPr>
          <p:cNvPr id="10" name="object 11">
            <a:extLst>
              <a:ext uri="{FF2B5EF4-FFF2-40B4-BE49-F238E27FC236}">
                <a16:creationId xmlns:a16="http://schemas.microsoft.com/office/drawing/2014/main" id="{A4D8CE7F-FE4E-4B8D-B640-AE4A53273966}"/>
              </a:ext>
            </a:extLst>
          </p:cNvPr>
          <p:cNvSpPr/>
          <p:nvPr/>
        </p:nvSpPr>
        <p:spPr>
          <a:xfrm>
            <a:off x="674763" y="1007365"/>
            <a:ext cx="730250" cy="0"/>
          </a:xfrm>
          <a:custGeom>
            <a:avLst/>
            <a:gdLst/>
            <a:ahLst/>
            <a:cxnLst/>
            <a:rect l="l" t="t" r="r" b="b"/>
            <a:pathLst>
              <a:path w="730250">
                <a:moveTo>
                  <a:pt x="0" y="0"/>
                </a:moveTo>
                <a:lnTo>
                  <a:pt x="730084" y="0"/>
                </a:lnTo>
              </a:path>
            </a:pathLst>
          </a:custGeom>
          <a:ln w="31216">
            <a:solidFill>
              <a:srgbClr val="EF4035"/>
            </a:solidFill>
          </a:ln>
        </p:spPr>
        <p:txBody>
          <a:bodyPr wrap="square" lIns="0" tIns="0" rIns="0" bIns="0" rtlCol="0">
            <a:spAutoFit/>
          </a:bodyPr>
          <a:lstStyle/>
          <a:p>
            <a:endParaRPr dirty="0"/>
          </a:p>
        </p:txBody>
      </p:sp>
      <p:pic>
        <p:nvPicPr>
          <p:cNvPr id="11" name="Picture 10">
            <a:extLst>
              <a:ext uri="{FF2B5EF4-FFF2-40B4-BE49-F238E27FC236}">
                <a16:creationId xmlns:a16="http://schemas.microsoft.com/office/drawing/2014/main" id="{5D7F6110-F95E-48C2-9438-312926E43C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2127" y="585575"/>
            <a:ext cx="1249623" cy="1305022"/>
          </a:xfrm>
          <a:prstGeom prst="rect">
            <a:avLst/>
          </a:prstGeom>
          <a:noFill/>
        </p:spPr>
      </p:pic>
      <p:sp>
        <p:nvSpPr>
          <p:cNvPr id="14" name="object 17">
            <a:extLst>
              <a:ext uri="{FF2B5EF4-FFF2-40B4-BE49-F238E27FC236}">
                <a16:creationId xmlns:a16="http://schemas.microsoft.com/office/drawing/2014/main" id="{03FAE0AB-1D78-459D-A93E-14826E6E81E5}"/>
              </a:ext>
            </a:extLst>
          </p:cNvPr>
          <p:cNvSpPr txBox="1"/>
          <p:nvPr/>
        </p:nvSpPr>
        <p:spPr>
          <a:xfrm>
            <a:off x="4628271" y="4023598"/>
            <a:ext cx="2700997" cy="1528688"/>
          </a:xfrm>
          <a:prstGeom prst="rect">
            <a:avLst/>
          </a:prstGeom>
        </p:spPr>
        <p:txBody>
          <a:bodyPr vert="horz" wrap="square" lIns="0" tIns="0" rIns="0" bIns="0" rtlCol="0">
            <a:spAutoFit/>
          </a:bodyPr>
          <a:lstStyle/>
          <a:p>
            <a:pPr marL="12700" marR="6350" algn="ctr">
              <a:lnSpc>
                <a:spcPct val="123700"/>
              </a:lnSpc>
            </a:pPr>
            <a:r>
              <a:rPr lang="en-US" sz="900" b="1" spc="5" dirty="0">
                <a:solidFill>
                  <a:srgbClr val="074C88"/>
                </a:solidFill>
                <a:latin typeface="Open Sans Light" panose="020B0306030504020204"/>
                <a:cs typeface="Montserrat Light"/>
              </a:rPr>
              <a:t>AL MASAH CAPITAL MANAGEMENT LIMITED</a:t>
            </a:r>
          </a:p>
          <a:p>
            <a:pPr marL="12700" marR="6350" algn="ctr">
              <a:lnSpc>
                <a:spcPct val="123700"/>
              </a:lnSpc>
            </a:pPr>
            <a:endParaRPr lang="en-US" sz="900" spc="5" dirty="0">
              <a:latin typeface="Open Sans Light" panose="020B0306030504020204"/>
              <a:cs typeface="Montserrat Light"/>
            </a:endParaRPr>
          </a:p>
          <a:p>
            <a:pPr marL="12700" marR="6350" algn="ctr">
              <a:lnSpc>
                <a:spcPct val="123700"/>
              </a:lnSpc>
            </a:pPr>
            <a:r>
              <a:rPr lang="en-US" sz="900" spc="5" dirty="0">
                <a:latin typeface="Open Sans Light" panose="020B0306030504020204"/>
                <a:cs typeface="Montserrat Light"/>
              </a:rPr>
              <a:t>Emirates Financial Towers</a:t>
            </a:r>
          </a:p>
          <a:p>
            <a:pPr marL="12700" marR="6350" algn="ctr">
              <a:lnSpc>
                <a:spcPct val="123700"/>
              </a:lnSpc>
            </a:pPr>
            <a:r>
              <a:rPr lang="en-US" sz="900" spc="5" dirty="0">
                <a:latin typeface="Open Sans Light" panose="020B0306030504020204"/>
                <a:cs typeface="Montserrat Light"/>
              </a:rPr>
              <a:t>North Tower, Level 6</a:t>
            </a:r>
          </a:p>
          <a:p>
            <a:pPr marL="12700" marR="6350" algn="ctr">
              <a:lnSpc>
                <a:spcPct val="123700"/>
              </a:lnSpc>
            </a:pPr>
            <a:r>
              <a:rPr lang="en-US" sz="900" b="0" spc="5" dirty="0">
                <a:latin typeface="Open Sans Light" panose="020B0306030504020204"/>
                <a:cs typeface="Montserrat Light"/>
              </a:rPr>
              <a:t>Dubai International Financial Center</a:t>
            </a:r>
          </a:p>
          <a:p>
            <a:pPr marL="12700" marR="6350" algn="ctr">
              <a:lnSpc>
                <a:spcPct val="123700"/>
              </a:lnSpc>
            </a:pPr>
            <a:r>
              <a:rPr lang="en-US" sz="900" spc="5" dirty="0">
                <a:latin typeface="Open Sans Light" panose="020B0306030504020204"/>
                <a:cs typeface="Montserrat Light"/>
              </a:rPr>
              <a:t>P.O. Box 506838</a:t>
            </a:r>
          </a:p>
          <a:p>
            <a:pPr marL="12700" marR="6350" algn="ctr">
              <a:lnSpc>
                <a:spcPct val="123700"/>
              </a:lnSpc>
            </a:pPr>
            <a:r>
              <a:rPr lang="en-US" sz="900" b="0" spc="5" dirty="0">
                <a:latin typeface="Open Sans Light" panose="020B0306030504020204"/>
                <a:cs typeface="Montserrat Light"/>
              </a:rPr>
              <a:t>Dubai, UAE</a:t>
            </a:r>
          </a:p>
          <a:p>
            <a:pPr marL="12700" marR="6350" algn="ctr">
              <a:lnSpc>
                <a:spcPct val="123700"/>
              </a:lnSpc>
            </a:pPr>
            <a:r>
              <a:rPr lang="en-US" sz="900" b="0" spc="5" dirty="0">
                <a:latin typeface="Open Sans Light" panose="020B0306030504020204"/>
                <a:cs typeface="Montserrat Light"/>
              </a:rPr>
              <a:t>Email: ir@almasahcapital.com</a:t>
            </a:r>
          </a:p>
          <a:p>
            <a:pPr marL="12700" marR="6350" algn="ctr">
              <a:lnSpc>
                <a:spcPct val="123700"/>
              </a:lnSpc>
            </a:pPr>
            <a:r>
              <a:rPr lang="en-US" sz="900" b="0" spc="5" dirty="0">
                <a:latin typeface="Open Sans Light" panose="020B0306030504020204"/>
                <a:cs typeface="Montserrat Light"/>
              </a:rPr>
              <a:t>Web: www.almasahcapital.com</a:t>
            </a:r>
          </a:p>
        </p:txBody>
      </p:sp>
      <p:sp>
        <p:nvSpPr>
          <p:cNvPr id="12" name="object 56">
            <a:extLst>
              <a:ext uri="{FF2B5EF4-FFF2-40B4-BE49-F238E27FC236}">
                <a16:creationId xmlns:a16="http://schemas.microsoft.com/office/drawing/2014/main" id="{4BFE5F46-1A62-4F2E-834F-F951A126F69D}"/>
              </a:ext>
            </a:extLst>
          </p:cNvPr>
          <p:cNvSpPr/>
          <p:nvPr/>
        </p:nvSpPr>
        <p:spPr>
          <a:xfrm>
            <a:off x="4032555" y="492553"/>
            <a:ext cx="3409315" cy="90170"/>
          </a:xfrm>
          <a:custGeom>
            <a:avLst/>
            <a:gdLst/>
            <a:ahLst/>
            <a:cxnLst/>
            <a:rect l="l" t="t" r="r" b="b"/>
            <a:pathLst>
              <a:path w="3409315" h="90170">
                <a:moveTo>
                  <a:pt x="3318903" y="0"/>
                </a:moveTo>
                <a:lnTo>
                  <a:pt x="0" y="0"/>
                </a:lnTo>
                <a:lnTo>
                  <a:pt x="90004" y="90004"/>
                </a:lnTo>
                <a:lnTo>
                  <a:pt x="3408908" y="90004"/>
                </a:lnTo>
                <a:lnTo>
                  <a:pt x="3318903" y="0"/>
                </a:lnTo>
                <a:close/>
              </a:path>
            </a:pathLst>
          </a:custGeom>
          <a:solidFill>
            <a:srgbClr val="0075C0"/>
          </a:solidFill>
        </p:spPr>
        <p:txBody>
          <a:bodyPr wrap="square" lIns="0" tIns="0" rIns="0" bIns="0" rtlCol="0">
            <a:spAutoFit/>
          </a:bodyPr>
          <a:lstStyle/>
          <a:p>
            <a:endParaRPr/>
          </a:p>
        </p:txBody>
      </p:sp>
      <p:sp>
        <p:nvSpPr>
          <p:cNvPr id="15" name="object 57">
            <a:extLst>
              <a:ext uri="{FF2B5EF4-FFF2-40B4-BE49-F238E27FC236}">
                <a16:creationId xmlns:a16="http://schemas.microsoft.com/office/drawing/2014/main" id="{8AAD473F-E5E9-499C-B5D9-4D5D33E282B3}"/>
              </a:ext>
            </a:extLst>
          </p:cNvPr>
          <p:cNvSpPr/>
          <p:nvPr/>
        </p:nvSpPr>
        <p:spPr>
          <a:xfrm>
            <a:off x="7441457" y="492553"/>
            <a:ext cx="2464543" cy="90170"/>
          </a:xfrm>
          <a:custGeom>
            <a:avLst/>
            <a:gdLst/>
            <a:ahLst/>
            <a:cxnLst/>
            <a:rect l="l" t="t" r="r" b="b"/>
            <a:pathLst>
              <a:path w="1960245" h="90170">
                <a:moveTo>
                  <a:pt x="1959902" y="0"/>
                </a:moveTo>
                <a:lnTo>
                  <a:pt x="0" y="0"/>
                </a:lnTo>
                <a:lnTo>
                  <a:pt x="90004" y="90004"/>
                </a:lnTo>
                <a:lnTo>
                  <a:pt x="1959902" y="90004"/>
                </a:lnTo>
                <a:lnTo>
                  <a:pt x="1959902" y="0"/>
                </a:lnTo>
                <a:close/>
              </a:path>
            </a:pathLst>
          </a:custGeom>
          <a:solidFill>
            <a:srgbClr val="A7A9AC"/>
          </a:solidFill>
        </p:spPr>
        <p:txBody>
          <a:bodyPr wrap="square" lIns="0" tIns="0" rIns="0" bIns="0" rtlCol="0">
            <a:spAutoFit/>
          </a:bodyPr>
          <a:lstStyle/>
          <a:p>
            <a:endParaRPr/>
          </a:p>
        </p:txBody>
      </p:sp>
    </p:spTree>
    <p:extLst>
      <p:ext uri="{BB962C8B-B14F-4D97-AF65-F5344CB8AC3E}">
        <p14:creationId xmlns:p14="http://schemas.microsoft.com/office/powerpoint/2010/main" val="1544963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F94A2EC-9E9B-41D1-A2D5-7989D019A592}"/>
              </a:ext>
            </a:extLst>
          </p:cNvPr>
          <p:cNvSpPr/>
          <p:nvPr/>
        </p:nvSpPr>
        <p:spPr>
          <a:xfrm>
            <a:off x="615770" y="1417250"/>
            <a:ext cx="4439233" cy="4929794"/>
          </a:xfrm>
          <a:prstGeom prst="rect">
            <a:avLst/>
          </a:prstGeom>
          <a:solidFill>
            <a:schemeClr val="bg1">
              <a:lumMod val="85000"/>
              <a:alpha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prstClr val="white"/>
              </a:solidFill>
              <a:latin typeface="Calibri" panose="020F0502020204030204"/>
            </a:endParaRPr>
          </a:p>
        </p:txBody>
      </p:sp>
      <p:sp>
        <p:nvSpPr>
          <p:cNvPr id="5" name="Content Placeholder 6">
            <a:extLst>
              <a:ext uri="{FF2B5EF4-FFF2-40B4-BE49-F238E27FC236}">
                <a16:creationId xmlns:a16="http://schemas.microsoft.com/office/drawing/2014/main" id="{018AAB90-FA7B-46E6-B49A-F3788FE26FC1}"/>
              </a:ext>
            </a:extLst>
          </p:cNvPr>
          <p:cNvSpPr txBox="1">
            <a:spLocks/>
          </p:cNvSpPr>
          <p:nvPr/>
        </p:nvSpPr>
        <p:spPr>
          <a:xfrm>
            <a:off x="615771" y="1082622"/>
            <a:ext cx="7523927" cy="3036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b="1" dirty="0">
              <a:solidFill>
                <a:srgbClr val="074C88"/>
              </a:solidFill>
              <a:latin typeface="Arial" panose="020B0604020202020204" pitchFamily="34" charset="0"/>
              <a:cs typeface="Arial" panose="020B0604020202020204" pitchFamily="34" charset="0"/>
            </a:endParaRPr>
          </a:p>
        </p:txBody>
      </p:sp>
      <p:sp>
        <p:nvSpPr>
          <p:cNvPr id="8" name="object 11">
            <a:extLst>
              <a:ext uri="{FF2B5EF4-FFF2-40B4-BE49-F238E27FC236}">
                <a16:creationId xmlns:a16="http://schemas.microsoft.com/office/drawing/2014/main" id="{00FCE55F-2EBE-4839-87FC-E8CAC1EBA807}"/>
              </a:ext>
            </a:extLst>
          </p:cNvPr>
          <p:cNvSpPr/>
          <p:nvPr/>
        </p:nvSpPr>
        <p:spPr>
          <a:xfrm>
            <a:off x="674763" y="1007365"/>
            <a:ext cx="730250" cy="0"/>
          </a:xfrm>
          <a:custGeom>
            <a:avLst/>
            <a:gdLst/>
            <a:ahLst/>
            <a:cxnLst/>
            <a:rect l="l" t="t" r="r" b="b"/>
            <a:pathLst>
              <a:path w="730250">
                <a:moveTo>
                  <a:pt x="0" y="0"/>
                </a:moveTo>
                <a:lnTo>
                  <a:pt x="730084" y="0"/>
                </a:lnTo>
              </a:path>
            </a:pathLst>
          </a:custGeom>
          <a:ln w="31216">
            <a:solidFill>
              <a:srgbClr val="EF4035"/>
            </a:solidFill>
          </a:ln>
        </p:spPr>
        <p:txBody>
          <a:bodyPr wrap="square" lIns="0" tIns="0" rIns="0" bIns="0" rtlCol="0">
            <a:spAutoFit/>
          </a:bodyPr>
          <a:lstStyle/>
          <a:p>
            <a:endParaRPr dirty="0"/>
          </a:p>
        </p:txBody>
      </p:sp>
      <p:sp>
        <p:nvSpPr>
          <p:cNvPr id="2" name="Slide Number Placeholder 1">
            <a:extLst>
              <a:ext uri="{FF2B5EF4-FFF2-40B4-BE49-F238E27FC236}">
                <a16:creationId xmlns:a16="http://schemas.microsoft.com/office/drawing/2014/main" id="{2AEE6B83-DF58-41FF-9189-3D8A807D6B3A}"/>
              </a:ext>
            </a:extLst>
          </p:cNvPr>
          <p:cNvSpPr>
            <a:spLocks noGrp="1"/>
          </p:cNvSpPr>
          <p:nvPr>
            <p:ph type="sldNum" sz="quarter" idx="12"/>
          </p:nvPr>
        </p:nvSpPr>
        <p:spPr/>
        <p:txBody>
          <a:bodyPr/>
          <a:lstStyle/>
          <a:p>
            <a:fld id="{E6DF869A-E8BD-4A47-B2EE-0AD3E4F5B68D}" type="slidenum">
              <a:rPr lang="en-US" sz="1200" smtClean="0">
                <a:solidFill>
                  <a:srgbClr val="0070C0"/>
                </a:solidFill>
                <a:latin typeface="Open Sans Light" panose="020B0306030504020204"/>
              </a:rPr>
              <a:t>2</a:t>
            </a:fld>
            <a:endParaRPr lang="en-US" sz="1200" dirty="0">
              <a:solidFill>
                <a:srgbClr val="0070C0"/>
              </a:solidFill>
              <a:latin typeface="Open Sans Light" panose="020B0306030504020204"/>
            </a:endParaRPr>
          </a:p>
        </p:txBody>
      </p:sp>
      <p:sp>
        <p:nvSpPr>
          <p:cNvPr id="9" name="Text Placeholder 1">
            <a:extLst>
              <a:ext uri="{FF2B5EF4-FFF2-40B4-BE49-F238E27FC236}">
                <a16:creationId xmlns:a16="http://schemas.microsoft.com/office/drawing/2014/main" id="{96CBB7A0-6BE1-46B3-84BC-F7311A965362}"/>
              </a:ext>
            </a:extLst>
          </p:cNvPr>
          <p:cNvSpPr txBox="1">
            <a:spLocks/>
          </p:cNvSpPr>
          <p:nvPr/>
        </p:nvSpPr>
        <p:spPr>
          <a:xfrm>
            <a:off x="571500" y="498256"/>
            <a:ext cx="8801100" cy="5533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800" b="1" kern="1200">
                <a:solidFill>
                  <a:srgbClr val="074C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70C0"/>
                </a:solidFill>
                <a:latin typeface="Open Sans Light" panose="020B0306030504020204"/>
              </a:rPr>
              <a:t>Company Introduction</a:t>
            </a:r>
          </a:p>
        </p:txBody>
      </p:sp>
      <p:sp>
        <p:nvSpPr>
          <p:cNvPr id="13" name="Content Placeholder 6">
            <a:extLst>
              <a:ext uri="{FF2B5EF4-FFF2-40B4-BE49-F238E27FC236}">
                <a16:creationId xmlns:a16="http://schemas.microsoft.com/office/drawing/2014/main" id="{1B1C32AD-E5F5-4928-9D43-CA76DC23E8DD}"/>
              </a:ext>
            </a:extLst>
          </p:cNvPr>
          <p:cNvSpPr txBox="1">
            <a:spLocks/>
          </p:cNvSpPr>
          <p:nvPr/>
        </p:nvSpPr>
        <p:spPr>
          <a:xfrm>
            <a:off x="615771" y="1110335"/>
            <a:ext cx="8789927" cy="3721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74C88"/>
                </a:solidFill>
                <a:latin typeface="Open Sans Light" panose="020B0306030504020204"/>
                <a:cs typeface="Arial" panose="020B0604020202020204" pitchFamily="34" charset="0"/>
              </a:rPr>
              <a:t>Overview</a:t>
            </a:r>
          </a:p>
        </p:txBody>
      </p:sp>
      <p:sp>
        <p:nvSpPr>
          <p:cNvPr id="15" name="object 56">
            <a:extLst>
              <a:ext uri="{FF2B5EF4-FFF2-40B4-BE49-F238E27FC236}">
                <a16:creationId xmlns:a16="http://schemas.microsoft.com/office/drawing/2014/main" id="{DD71F929-ECB9-454B-B2B2-44FC72ABD5CE}"/>
              </a:ext>
            </a:extLst>
          </p:cNvPr>
          <p:cNvSpPr/>
          <p:nvPr/>
        </p:nvSpPr>
        <p:spPr>
          <a:xfrm>
            <a:off x="4032555" y="492553"/>
            <a:ext cx="3409315" cy="90170"/>
          </a:xfrm>
          <a:custGeom>
            <a:avLst/>
            <a:gdLst/>
            <a:ahLst/>
            <a:cxnLst/>
            <a:rect l="l" t="t" r="r" b="b"/>
            <a:pathLst>
              <a:path w="3409315" h="90170">
                <a:moveTo>
                  <a:pt x="3318903" y="0"/>
                </a:moveTo>
                <a:lnTo>
                  <a:pt x="0" y="0"/>
                </a:lnTo>
                <a:lnTo>
                  <a:pt x="90004" y="90004"/>
                </a:lnTo>
                <a:lnTo>
                  <a:pt x="3408908" y="90004"/>
                </a:lnTo>
                <a:lnTo>
                  <a:pt x="3318903" y="0"/>
                </a:lnTo>
                <a:close/>
              </a:path>
            </a:pathLst>
          </a:custGeom>
          <a:solidFill>
            <a:srgbClr val="0075C0"/>
          </a:solidFill>
        </p:spPr>
        <p:txBody>
          <a:bodyPr wrap="square" lIns="0" tIns="0" rIns="0" bIns="0" rtlCol="0">
            <a:spAutoFit/>
          </a:bodyPr>
          <a:lstStyle/>
          <a:p>
            <a:endParaRPr/>
          </a:p>
        </p:txBody>
      </p:sp>
      <p:sp>
        <p:nvSpPr>
          <p:cNvPr id="16" name="object 57">
            <a:extLst>
              <a:ext uri="{FF2B5EF4-FFF2-40B4-BE49-F238E27FC236}">
                <a16:creationId xmlns:a16="http://schemas.microsoft.com/office/drawing/2014/main" id="{95F279F2-53D2-4115-B896-64259D14197C}"/>
              </a:ext>
            </a:extLst>
          </p:cNvPr>
          <p:cNvSpPr/>
          <p:nvPr/>
        </p:nvSpPr>
        <p:spPr>
          <a:xfrm>
            <a:off x="7441457" y="492553"/>
            <a:ext cx="2464543" cy="90170"/>
          </a:xfrm>
          <a:custGeom>
            <a:avLst/>
            <a:gdLst/>
            <a:ahLst/>
            <a:cxnLst/>
            <a:rect l="l" t="t" r="r" b="b"/>
            <a:pathLst>
              <a:path w="1960245" h="90170">
                <a:moveTo>
                  <a:pt x="1959902" y="0"/>
                </a:moveTo>
                <a:lnTo>
                  <a:pt x="0" y="0"/>
                </a:lnTo>
                <a:lnTo>
                  <a:pt x="90004" y="90004"/>
                </a:lnTo>
                <a:lnTo>
                  <a:pt x="1959902" y="90004"/>
                </a:lnTo>
                <a:lnTo>
                  <a:pt x="1959902" y="0"/>
                </a:lnTo>
                <a:close/>
              </a:path>
            </a:pathLst>
          </a:custGeom>
          <a:solidFill>
            <a:srgbClr val="A7A9AC"/>
          </a:solidFill>
        </p:spPr>
        <p:txBody>
          <a:bodyPr wrap="square" lIns="0" tIns="0" rIns="0" bIns="0" rtlCol="0">
            <a:spAutoFit/>
          </a:bodyPr>
          <a:lstStyle/>
          <a:p>
            <a:endParaRPr/>
          </a:p>
        </p:txBody>
      </p:sp>
      <p:pic>
        <p:nvPicPr>
          <p:cNvPr id="1026" name="Picture 2" descr="Image result for difc dubai">
            <a:extLst>
              <a:ext uri="{FF2B5EF4-FFF2-40B4-BE49-F238E27FC236}">
                <a16:creationId xmlns:a16="http://schemas.microsoft.com/office/drawing/2014/main" id="{1FB4F1F3-EB05-45F5-B7C1-4C0B07FF5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733" y="3999047"/>
            <a:ext cx="4323765" cy="23533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C8068A0-44C2-492C-97DA-E623FE17BCD9}"/>
              </a:ext>
            </a:extLst>
          </p:cNvPr>
          <p:cNvPicPr>
            <a:picLocks noChangeAspect="1"/>
          </p:cNvPicPr>
          <p:nvPr/>
        </p:nvPicPr>
        <p:blipFill rotWithShape="1">
          <a:blip r:embed="rId3"/>
          <a:srcRect b="2349"/>
          <a:stretch/>
        </p:blipFill>
        <p:spPr>
          <a:xfrm>
            <a:off x="4987338" y="1417250"/>
            <a:ext cx="4347161" cy="2689529"/>
          </a:xfrm>
          <a:prstGeom prst="rect">
            <a:avLst/>
          </a:prstGeom>
        </p:spPr>
      </p:pic>
      <p:sp>
        <p:nvSpPr>
          <p:cNvPr id="18" name="Rectangle 17">
            <a:extLst>
              <a:ext uri="{FF2B5EF4-FFF2-40B4-BE49-F238E27FC236}">
                <a16:creationId xmlns:a16="http://schemas.microsoft.com/office/drawing/2014/main" id="{546D7DD1-7C94-4705-8744-A6BC6A27B6D4}"/>
              </a:ext>
            </a:extLst>
          </p:cNvPr>
          <p:cNvSpPr/>
          <p:nvPr/>
        </p:nvSpPr>
        <p:spPr>
          <a:xfrm>
            <a:off x="736582" y="1579221"/>
            <a:ext cx="4127423" cy="4661158"/>
          </a:xfrm>
          <a:prstGeom prst="rect">
            <a:avLst/>
          </a:prstGeom>
          <a:solidFill>
            <a:srgbClr val="B3C1E2">
              <a:alpha val="75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prstClr val="white"/>
              </a:solidFill>
              <a:latin typeface="Calibri" panose="020F0502020204030204"/>
            </a:endParaRPr>
          </a:p>
        </p:txBody>
      </p:sp>
      <p:sp>
        <p:nvSpPr>
          <p:cNvPr id="19" name="TextBox 18">
            <a:extLst>
              <a:ext uri="{FF2B5EF4-FFF2-40B4-BE49-F238E27FC236}">
                <a16:creationId xmlns:a16="http://schemas.microsoft.com/office/drawing/2014/main" id="{217C28C0-E487-4BF2-8B5A-AF8A63992E6D}"/>
              </a:ext>
            </a:extLst>
          </p:cNvPr>
          <p:cNvSpPr txBox="1"/>
          <p:nvPr/>
        </p:nvSpPr>
        <p:spPr>
          <a:xfrm>
            <a:off x="783372" y="1621434"/>
            <a:ext cx="3983892" cy="4401205"/>
          </a:xfrm>
          <a:prstGeom prst="rect">
            <a:avLst/>
          </a:prstGeom>
          <a:noFill/>
        </p:spPr>
        <p:txBody>
          <a:bodyPr wrap="square" rtlCol="0">
            <a:spAutoFit/>
          </a:bodyPr>
          <a:lstStyle/>
          <a:p>
            <a:pPr algn="just"/>
            <a:r>
              <a:rPr lang="en-US" sz="1400" dirty="0">
                <a:latin typeface="Open Sans Light" panose="020B0306030504020204"/>
                <a:cs typeface="Arial" panose="020B0604020202020204" pitchFamily="34" charset="0"/>
              </a:rPr>
              <a:t>Al Masah Capital, founded in </a:t>
            </a:r>
            <a:r>
              <a:rPr lang="en-US" sz="1400" b="1" dirty="0">
                <a:solidFill>
                  <a:srgbClr val="0070C0"/>
                </a:solidFill>
                <a:latin typeface="Open Sans Light" panose="020B0306030504020204"/>
                <a:cs typeface="Arial" panose="020B0604020202020204" pitchFamily="34" charset="0"/>
              </a:rPr>
              <a:t>2010</a:t>
            </a:r>
            <a:r>
              <a:rPr lang="en-US" sz="1400" dirty="0">
                <a:latin typeface="Open Sans Light" panose="020B0306030504020204"/>
                <a:cs typeface="Arial" panose="020B0604020202020204" pitchFamily="34" charset="0"/>
              </a:rPr>
              <a:t> is one of the </a:t>
            </a:r>
            <a:r>
              <a:rPr lang="en-US" sz="1400" b="1" dirty="0">
                <a:solidFill>
                  <a:srgbClr val="0070C0"/>
                </a:solidFill>
                <a:latin typeface="Open Sans Light" panose="020B0306030504020204"/>
                <a:cs typeface="Arial" panose="020B0604020202020204" pitchFamily="34" charset="0"/>
              </a:rPr>
              <a:t>leading independent financial firm</a:t>
            </a:r>
            <a:r>
              <a:rPr lang="en-US" sz="1400" dirty="0">
                <a:latin typeface="Open Sans Light" panose="020B0306030504020204"/>
                <a:cs typeface="Arial" panose="020B0604020202020204" pitchFamily="34" charset="0"/>
              </a:rPr>
              <a:t> in the GCC with a global reach, that provides an array of investment offerings and advisory solutions tailored to the needs of our broad client base. </a:t>
            </a:r>
          </a:p>
          <a:p>
            <a:pPr algn="just"/>
            <a:endParaRPr lang="en-US" sz="1400" dirty="0">
              <a:latin typeface="Open Sans Light" panose="020B0306030504020204"/>
              <a:cs typeface="Arial" panose="020B0604020202020204" pitchFamily="34" charset="0"/>
            </a:endParaRPr>
          </a:p>
          <a:p>
            <a:pPr algn="just"/>
            <a:r>
              <a:rPr lang="en-US" sz="1400" dirty="0">
                <a:latin typeface="Open Sans Light" panose="020B0306030504020204"/>
                <a:cs typeface="Arial" panose="020B0604020202020204" pitchFamily="34" charset="0"/>
              </a:rPr>
              <a:t>Al Masah Capital is domiciled in the Cayman Islands with offices in </a:t>
            </a:r>
            <a:r>
              <a:rPr lang="en-US" sz="1400" b="1" dirty="0">
                <a:solidFill>
                  <a:srgbClr val="0070C0"/>
                </a:solidFill>
                <a:latin typeface="Open Sans Light" panose="020B0306030504020204"/>
                <a:cs typeface="Arial" panose="020B0604020202020204" pitchFamily="34" charset="0"/>
              </a:rPr>
              <a:t>Dubai </a:t>
            </a:r>
            <a:r>
              <a:rPr lang="en-US" sz="1400" dirty="0">
                <a:latin typeface="Open Sans Light" panose="020B0306030504020204"/>
                <a:cs typeface="Arial" panose="020B0604020202020204" pitchFamily="34" charset="0"/>
              </a:rPr>
              <a:t>United Arab Emirates. </a:t>
            </a:r>
          </a:p>
          <a:p>
            <a:pPr algn="just"/>
            <a:endParaRPr lang="en-US" sz="1400" dirty="0">
              <a:latin typeface="Open Sans Light" panose="020B0306030504020204"/>
              <a:cs typeface="Arial" panose="020B0604020202020204" pitchFamily="34" charset="0"/>
            </a:endParaRPr>
          </a:p>
          <a:p>
            <a:pPr algn="just"/>
            <a:r>
              <a:rPr lang="en-US" sz="1400" dirty="0">
                <a:latin typeface="Open Sans Light" panose="020B0306030504020204"/>
                <a:cs typeface="Arial" panose="020B0604020202020204" pitchFamily="34" charset="0"/>
              </a:rPr>
              <a:t>We focus on providing in-depth expertise and fostering an environment that constantly seeks to enhance our society. </a:t>
            </a:r>
          </a:p>
          <a:p>
            <a:pPr algn="just"/>
            <a:endParaRPr lang="en-US" sz="1400" dirty="0">
              <a:latin typeface="Open Sans Light" panose="020B0306030504020204"/>
              <a:cs typeface="Arial" panose="020B0604020202020204" pitchFamily="34" charset="0"/>
            </a:endParaRPr>
          </a:p>
          <a:p>
            <a:pPr algn="just"/>
            <a:r>
              <a:rPr lang="en-US" sz="1400" dirty="0">
                <a:latin typeface="Open Sans Light" panose="020B0306030504020204"/>
                <a:cs typeface="Arial" panose="020B0604020202020204" pitchFamily="34" charset="0"/>
              </a:rPr>
              <a:t>Amongst many accolades, we have been voted in the past as </a:t>
            </a:r>
            <a:r>
              <a:rPr lang="en-US" sz="1400" b="1" dirty="0">
                <a:solidFill>
                  <a:srgbClr val="0070C0"/>
                </a:solidFill>
                <a:latin typeface="Open Sans Light" panose="020B0306030504020204"/>
                <a:cs typeface="Arial" panose="020B0604020202020204" pitchFamily="34" charset="0"/>
              </a:rPr>
              <a:t>‘Best MENA Asset Manager 2017’</a:t>
            </a:r>
            <a:r>
              <a:rPr lang="en-US" sz="1400" dirty="0">
                <a:latin typeface="Open Sans Light" panose="020B0306030504020204"/>
                <a:cs typeface="Arial" panose="020B0604020202020204" pitchFamily="34" charset="0"/>
              </a:rPr>
              <a:t> with our </a:t>
            </a:r>
            <a:r>
              <a:rPr lang="en-US" sz="1400" b="1" dirty="0">
                <a:solidFill>
                  <a:srgbClr val="0070C0"/>
                </a:solidFill>
                <a:latin typeface="Open Sans Light" panose="020B0306030504020204"/>
                <a:cs typeface="Arial" panose="020B0604020202020204" pitchFamily="34" charset="0"/>
              </a:rPr>
              <a:t>Founder Shailesh Dash</a:t>
            </a:r>
            <a:r>
              <a:rPr lang="en-US" sz="1400" dirty="0">
                <a:latin typeface="Open Sans Light" panose="020B0306030504020204"/>
                <a:cs typeface="Arial" panose="020B0604020202020204" pitchFamily="34" charset="0"/>
              </a:rPr>
              <a:t> consistently ranked amongst the </a:t>
            </a:r>
            <a:r>
              <a:rPr lang="en-US" sz="1400" b="1" dirty="0">
                <a:solidFill>
                  <a:srgbClr val="0070C0"/>
                </a:solidFill>
                <a:latin typeface="Open Sans Light" panose="020B0306030504020204"/>
                <a:cs typeface="Arial" panose="020B0604020202020204" pitchFamily="34" charset="0"/>
              </a:rPr>
              <a:t>top 50 most influential people </a:t>
            </a:r>
            <a:r>
              <a:rPr lang="en-US" sz="1400" dirty="0">
                <a:latin typeface="Open Sans Light" panose="020B0306030504020204"/>
                <a:cs typeface="Arial" panose="020B0604020202020204" pitchFamily="34" charset="0"/>
              </a:rPr>
              <a:t>in the regional financial services industry. </a:t>
            </a:r>
          </a:p>
        </p:txBody>
      </p:sp>
    </p:spTree>
    <p:extLst>
      <p:ext uri="{BB962C8B-B14F-4D97-AF65-F5344CB8AC3E}">
        <p14:creationId xmlns:p14="http://schemas.microsoft.com/office/powerpoint/2010/main" val="144565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6C7656-12CF-4843-AFF9-9DDA511C57A8}"/>
              </a:ext>
            </a:extLst>
          </p:cNvPr>
          <p:cNvSpPr txBox="1">
            <a:spLocks/>
          </p:cNvSpPr>
          <p:nvPr/>
        </p:nvSpPr>
        <p:spPr>
          <a:xfrm>
            <a:off x="571500" y="498256"/>
            <a:ext cx="8801100" cy="5533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800" b="1" kern="1200">
                <a:solidFill>
                  <a:srgbClr val="074C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70C0"/>
                </a:solidFill>
                <a:latin typeface="Open Sans Light" panose="020B0306030504020204"/>
              </a:rPr>
              <a:t>Key Highlights </a:t>
            </a:r>
          </a:p>
        </p:txBody>
      </p:sp>
      <p:grpSp>
        <p:nvGrpSpPr>
          <p:cNvPr id="21" name="Group 20">
            <a:extLst>
              <a:ext uri="{FF2B5EF4-FFF2-40B4-BE49-F238E27FC236}">
                <a16:creationId xmlns:a16="http://schemas.microsoft.com/office/drawing/2014/main" id="{B10D0AE9-970B-4578-95E9-01E1D8073862}"/>
              </a:ext>
            </a:extLst>
          </p:cNvPr>
          <p:cNvGrpSpPr/>
          <p:nvPr/>
        </p:nvGrpSpPr>
        <p:grpSpPr>
          <a:xfrm>
            <a:off x="6824098" y="1911999"/>
            <a:ext cx="2109320" cy="1517001"/>
            <a:chOff x="733595" y="1826500"/>
            <a:chExt cx="3825704" cy="813015"/>
          </a:xfrm>
        </p:grpSpPr>
        <p:grpSp>
          <p:nvGrpSpPr>
            <p:cNvPr id="22" name="Group 21">
              <a:extLst>
                <a:ext uri="{FF2B5EF4-FFF2-40B4-BE49-F238E27FC236}">
                  <a16:creationId xmlns:a16="http://schemas.microsoft.com/office/drawing/2014/main" id="{D865BD6C-B371-4927-B42A-F13B62413DD3}"/>
                </a:ext>
              </a:extLst>
            </p:cNvPr>
            <p:cNvGrpSpPr/>
            <p:nvPr/>
          </p:nvGrpSpPr>
          <p:grpSpPr>
            <a:xfrm>
              <a:off x="733595" y="2182314"/>
              <a:ext cx="3825704" cy="457201"/>
              <a:chOff x="650086" y="1247081"/>
              <a:chExt cx="5317534" cy="463541"/>
            </a:xfrm>
          </p:grpSpPr>
          <p:sp>
            <p:nvSpPr>
              <p:cNvPr id="24" name="Rectangle 23">
                <a:extLst>
                  <a:ext uri="{FF2B5EF4-FFF2-40B4-BE49-F238E27FC236}">
                    <a16:creationId xmlns:a16="http://schemas.microsoft.com/office/drawing/2014/main" id="{180A421A-7C1E-42F1-8595-A0F6A7543C55}"/>
                  </a:ext>
                </a:extLst>
              </p:cNvPr>
              <p:cNvSpPr/>
              <p:nvPr/>
            </p:nvSpPr>
            <p:spPr>
              <a:xfrm>
                <a:off x="723903" y="1247081"/>
                <a:ext cx="4497810" cy="463541"/>
              </a:xfrm>
              <a:prstGeom prst="rect">
                <a:avLst/>
              </a:prstGeom>
              <a:solidFill>
                <a:schemeClr val="bg1">
                  <a:lumMod val="85000"/>
                  <a:alpha val="7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prstClr val="white"/>
                  </a:solidFill>
                  <a:latin typeface="Open Sans Light" panose="020B0306030504020204"/>
                  <a:cs typeface="Arial" panose="020B0604020202020204" pitchFamily="34" charset="0"/>
                </a:endParaRPr>
              </a:p>
            </p:txBody>
          </p:sp>
          <p:sp>
            <p:nvSpPr>
              <p:cNvPr id="25" name="Rectangle 24">
                <a:extLst>
                  <a:ext uri="{FF2B5EF4-FFF2-40B4-BE49-F238E27FC236}">
                    <a16:creationId xmlns:a16="http://schemas.microsoft.com/office/drawing/2014/main" id="{79F29A6C-F390-49CF-8F39-9F3BC75E3D9E}"/>
                  </a:ext>
                </a:extLst>
              </p:cNvPr>
              <p:cNvSpPr/>
              <p:nvPr/>
            </p:nvSpPr>
            <p:spPr>
              <a:xfrm>
                <a:off x="650086" y="1401510"/>
                <a:ext cx="5317534" cy="167236"/>
              </a:xfrm>
              <a:prstGeom prst="rect">
                <a:avLst/>
              </a:prstGeom>
            </p:spPr>
            <p:txBody>
              <a:bodyPr wrap="square" anchor="ctr">
                <a:spAutoFit/>
              </a:bodyPr>
              <a:lstStyle/>
              <a:p>
                <a:pPr marR="175225" algn="ctr">
                  <a:spcBef>
                    <a:spcPts val="400"/>
                  </a:spcBef>
                  <a:spcAft>
                    <a:spcPts val="400"/>
                  </a:spcAft>
                  <a:buClr>
                    <a:srgbClr val="0070C0"/>
                  </a:buClr>
                  <a:defRPr sz="1800">
                    <a:solidFill>
                      <a:srgbClr val="000000"/>
                    </a:solidFill>
                  </a:defRPr>
                </a:pPr>
                <a:r>
                  <a:rPr lang="en-US" sz="1400" dirty="0">
                    <a:latin typeface="Open Sans Light" panose="020B0306030504020204"/>
                    <a:cs typeface="Arial" panose="020B0604020202020204" pitchFamily="34" charset="0"/>
                  </a:rPr>
                  <a:t>CLIENTS</a:t>
                </a:r>
              </a:p>
            </p:txBody>
          </p:sp>
        </p:grpSp>
        <p:sp>
          <p:nvSpPr>
            <p:cNvPr id="23" name="Rectangle 22">
              <a:extLst>
                <a:ext uri="{FF2B5EF4-FFF2-40B4-BE49-F238E27FC236}">
                  <a16:creationId xmlns:a16="http://schemas.microsoft.com/office/drawing/2014/main" id="{30196083-072B-4FA7-B765-724BCA66225C}"/>
                </a:ext>
              </a:extLst>
            </p:cNvPr>
            <p:cNvSpPr/>
            <p:nvPr/>
          </p:nvSpPr>
          <p:spPr>
            <a:xfrm>
              <a:off x="786702" y="1826500"/>
              <a:ext cx="3235958" cy="350148"/>
            </a:xfrm>
            <a:prstGeom prst="rect">
              <a:avLst/>
            </a:prstGeom>
            <a:solidFill>
              <a:srgbClr val="00B0F0"/>
            </a:solidFill>
            <a:ln w="6350">
              <a:solidFill>
                <a:srgbClr val="79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Open Sans Light" panose="020B0306030504020204"/>
                  <a:cs typeface="Arial" panose="020B0604020202020204" pitchFamily="34" charset="0"/>
                </a:rPr>
                <a:t>400+</a:t>
              </a:r>
            </a:p>
          </p:txBody>
        </p:sp>
      </p:grpSp>
      <p:sp>
        <p:nvSpPr>
          <p:cNvPr id="31" name="Content Placeholder 6">
            <a:extLst>
              <a:ext uri="{FF2B5EF4-FFF2-40B4-BE49-F238E27FC236}">
                <a16:creationId xmlns:a16="http://schemas.microsoft.com/office/drawing/2014/main" id="{6C842E96-0826-4AD8-8721-14911DC781C0}"/>
              </a:ext>
            </a:extLst>
          </p:cNvPr>
          <p:cNvSpPr txBox="1">
            <a:spLocks/>
          </p:cNvSpPr>
          <p:nvPr/>
        </p:nvSpPr>
        <p:spPr>
          <a:xfrm>
            <a:off x="615771" y="1110335"/>
            <a:ext cx="8789927" cy="3721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74C88"/>
                </a:solidFill>
                <a:latin typeface="Open Sans Light" panose="020B0306030504020204"/>
                <a:cs typeface="Arial" panose="020B0604020202020204" pitchFamily="34" charset="0"/>
              </a:rPr>
              <a:t>Al </a:t>
            </a:r>
            <a:r>
              <a:rPr lang="en-US" sz="1800" b="1" dirty="0" err="1">
                <a:solidFill>
                  <a:srgbClr val="074C88"/>
                </a:solidFill>
                <a:latin typeface="Open Sans Light" panose="020B0306030504020204"/>
                <a:cs typeface="Arial" panose="020B0604020202020204" pitchFamily="34" charset="0"/>
              </a:rPr>
              <a:t>Masah</a:t>
            </a:r>
            <a:r>
              <a:rPr lang="en-US" sz="1800" b="1" dirty="0">
                <a:solidFill>
                  <a:srgbClr val="074C88"/>
                </a:solidFill>
                <a:latin typeface="Open Sans Light" panose="020B0306030504020204"/>
                <a:cs typeface="Arial" panose="020B0604020202020204" pitchFamily="34" charset="0"/>
              </a:rPr>
              <a:t> Capital’s Highlights</a:t>
            </a:r>
          </a:p>
        </p:txBody>
      </p:sp>
      <p:grpSp>
        <p:nvGrpSpPr>
          <p:cNvPr id="48" name="Group 47">
            <a:extLst>
              <a:ext uri="{FF2B5EF4-FFF2-40B4-BE49-F238E27FC236}">
                <a16:creationId xmlns:a16="http://schemas.microsoft.com/office/drawing/2014/main" id="{64CADB1A-FE63-48A9-AF2D-490DA60FCA05}"/>
              </a:ext>
            </a:extLst>
          </p:cNvPr>
          <p:cNvGrpSpPr/>
          <p:nvPr/>
        </p:nvGrpSpPr>
        <p:grpSpPr>
          <a:xfrm>
            <a:off x="1241103" y="4186127"/>
            <a:ext cx="2109320" cy="1517000"/>
            <a:chOff x="640441" y="1826500"/>
            <a:chExt cx="3825704" cy="813014"/>
          </a:xfrm>
        </p:grpSpPr>
        <p:grpSp>
          <p:nvGrpSpPr>
            <p:cNvPr id="49" name="Group 48">
              <a:extLst>
                <a:ext uri="{FF2B5EF4-FFF2-40B4-BE49-F238E27FC236}">
                  <a16:creationId xmlns:a16="http://schemas.microsoft.com/office/drawing/2014/main" id="{EC64B507-293A-48EC-8849-0D219270E317}"/>
                </a:ext>
              </a:extLst>
            </p:cNvPr>
            <p:cNvGrpSpPr/>
            <p:nvPr/>
          </p:nvGrpSpPr>
          <p:grpSpPr>
            <a:xfrm>
              <a:off x="640441" y="2182313"/>
              <a:ext cx="3825704" cy="457201"/>
              <a:chOff x="520606" y="1247081"/>
              <a:chExt cx="5317534" cy="463541"/>
            </a:xfrm>
          </p:grpSpPr>
          <p:sp>
            <p:nvSpPr>
              <p:cNvPr id="51" name="Rectangle 50">
                <a:extLst>
                  <a:ext uri="{FF2B5EF4-FFF2-40B4-BE49-F238E27FC236}">
                    <a16:creationId xmlns:a16="http://schemas.microsoft.com/office/drawing/2014/main" id="{70B74ED2-ED34-41AE-B8A6-CCA7C2B82F0E}"/>
                  </a:ext>
                </a:extLst>
              </p:cNvPr>
              <p:cNvSpPr/>
              <p:nvPr/>
            </p:nvSpPr>
            <p:spPr>
              <a:xfrm>
                <a:off x="723903" y="1247081"/>
                <a:ext cx="4497810" cy="463541"/>
              </a:xfrm>
              <a:prstGeom prst="rect">
                <a:avLst/>
              </a:prstGeom>
              <a:solidFill>
                <a:schemeClr val="bg1">
                  <a:lumMod val="85000"/>
                  <a:alpha val="7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prstClr val="white"/>
                  </a:solidFill>
                  <a:latin typeface="Open Sans Light" panose="020B0306030504020204"/>
                </a:endParaRPr>
              </a:p>
            </p:txBody>
          </p:sp>
          <p:sp>
            <p:nvSpPr>
              <p:cNvPr id="52" name="Rectangle 51">
                <a:extLst>
                  <a:ext uri="{FF2B5EF4-FFF2-40B4-BE49-F238E27FC236}">
                    <a16:creationId xmlns:a16="http://schemas.microsoft.com/office/drawing/2014/main" id="{8DCEA612-A9CA-4389-BFCC-78611168E8E8}"/>
                  </a:ext>
                </a:extLst>
              </p:cNvPr>
              <p:cNvSpPr/>
              <p:nvPr/>
            </p:nvSpPr>
            <p:spPr>
              <a:xfrm>
                <a:off x="520606" y="1349940"/>
                <a:ext cx="5317534" cy="284301"/>
              </a:xfrm>
              <a:prstGeom prst="rect">
                <a:avLst/>
              </a:prstGeom>
            </p:spPr>
            <p:txBody>
              <a:bodyPr wrap="square" anchor="ctr">
                <a:spAutoFit/>
              </a:bodyPr>
              <a:lstStyle/>
              <a:p>
                <a:pPr marR="175225" algn="ctr">
                  <a:spcBef>
                    <a:spcPts val="400"/>
                  </a:spcBef>
                  <a:spcAft>
                    <a:spcPts val="400"/>
                  </a:spcAft>
                  <a:buClr>
                    <a:srgbClr val="0070C0"/>
                  </a:buClr>
                  <a:defRPr sz="1800">
                    <a:solidFill>
                      <a:srgbClr val="000000"/>
                    </a:solidFill>
                  </a:defRPr>
                </a:pPr>
                <a:r>
                  <a:rPr lang="en-US" sz="1400" dirty="0">
                    <a:latin typeface="Open Sans Light" panose="020B0306030504020204"/>
                    <a:cs typeface="Arial" panose="020B0604020202020204" pitchFamily="34" charset="0"/>
                  </a:rPr>
                  <a:t>CORPORATE/ M&amp;A MANDATES ADVISED</a:t>
                </a:r>
              </a:p>
            </p:txBody>
          </p:sp>
        </p:grpSp>
        <p:sp>
          <p:nvSpPr>
            <p:cNvPr id="50" name="Rectangle 49">
              <a:extLst>
                <a:ext uri="{FF2B5EF4-FFF2-40B4-BE49-F238E27FC236}">
                  <a16:creationId xmlns:a16="http://schemas.microsoft.com/office/drawing/2014/main" id="{31370C02-7805-40D0-8193-B6CA8A75F0FF}"/>
                </a:ext>
              </a:extLst>
            </p:cNvPr>
            <p:cNvSpPr/>
            <p:nvPr/>
          </p:nvSpPr>
          <p:spPr>
            <a:xfrm>
              <a:off x="786702" y="1826500"/>
              <a:ext cx="3235958" cy="350148"/>
            </a:xfrm>
            <a:prstGeom prst="rect">
              <a:avLst/>
            </a:prstGeom>
            <a:solidFill>
              <a:srgbClr val="B3C1E2"/>
            </a:solidFill>
            <a:ln w="6350">
              <a:solidFill>
                <a:srgbClr val="B3C1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Light" panose="020B0306030504020204"/>
                  <a:cs typeface="Arial" panose="020B0604020202020204" pitchFamily="34" charset="0"/>
                </a:rPr>
                <a:t>US$ 1.8bn</a:t>
              </a:r>
            </a:p>
          </p:txBody>
        </p:sp>
      </p:grpSp>
      <p:grpSp>
        <p:nvGrpSpPr>
          <p:cNvPr id="6" name="Group 5">
            <a:extLst>
              <a:ext uri="{FF2B5EF4-FFF2-40B4-BE49-F238E27FC236}">
                <a16:creationId xmlns:a16="http://schemas.microsoft.com/office/drawing/2014/main" id="{D97F3A06-EDFC-4039-893C-34DC8532E14C}"/>
              </a:ext>
            </a:extLst>
          </p:cNvPr>
          <p:cNvGrpSpPr/>
          <p:nvPr/>
        </p:nvGrpSpPr>
        <p:grpSpPr>
          <a:xfrm>
            <a:off x="1265320" y="1911999"/>
            <a:ext cx="2109320" cy="1517001"/>
            <a:chOff x="684364" y="1826500"/>
            <a:chExt cx="3825704" cy="813015"/>
          </a:xfrm>
        </p:grpSpPr>
        <p:grpSp>
          <p:nvGrpSpPr>
            <p:cNvPr id="7" name="Group 6">
              <a:extLst>
                <a:ext uri="{FF2B5EF4-FFF2-40B4-BE49-F238E27FC236}">
                  <a16:creationId xmlns:a16="http://schemas.microsoft.com/office/drawing/2014/main" id="{2D6F545F-0895-4A8A-B64E-073D42F536EC}"/>
                </a:ext>
              </a:extLst>
            </p:cNvPr>
            <p:cNvGrpSpPr/>
            <p:nvPr/>
          </p:nvGrpSpPr>
          <p:grpSpPr>
            <a:xfrm>
              <a:off x="684364" y="2182314"/>
              <a:ext cx="3825704" cy="457201"/>
              <a:chOff x="581657" y="1247081"/>
              <a:chExt cx="5317534" cy="463541"/>
            </a:xfrm>
          </p:grpSpPr>
          <p:sp>
            <p:nvSpPr>
              <p:cNvPr id="9" name="Rectangle 8">
                <a:extLst>
                  <a:ext uri="{FF2B5EF4-FFF2-40B4-BE49-F238E27FC236}">
                    <a16:creationId xmlns:a16="http://schemas.microsoft.com/office/drawing/2014/main" id="{4973F68D-AE2D-42BE-A1C4-E61300B8D2B8}"/>
                  </a:ext>
                </a:extLst>
              </p:cNvPr>
              <p:cNvSpPr/>
              <p:nvPr/>
            </p:nvSpPr>
            <p:spPr>
              <a:xfrm>
                <a:off x="723903" y="1247081"/>
                <a:ext cx="4497810" cy="463541"/>
              </a:xfrm>
              <a:prstGeom prst="rect">
                <a:avLst/>
              </a:prstGeom>
              <a:solidFill>
                <a:schemeClr val="bg1">
                  <a:lumMod val="85000"/>
                  <a:alpha val="7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prstClr val="white"/>
                  </a:solidFill>
                  <a:latin typeface="Open Sans Light" panose="020B0306030504020204"/>
                </a:endParaRPr>
              </a:p>
            </p:txBody>
          </p:sp>
          <p:sp>
            <p:nvSpPr>
              <p:cNvPr id="10" name="Rectangle 9">
                <a:extLst>
                  <a:ext uri="{FF2B5EF4-FFF2-40B4-BE49-F238E27FC236}">
                    <a16:creationId xmlns:a16="http://schemas.microsoft.com/office/drawing/2014/main" id="{B832F861-A9E8-468B-92DE-82C213222DA0}"/>
                  </a:ext>
                </a:extLst>
              </p:cNvPr>
              <p:cNvSpPr/>
              <p:nvPr/>
            </p:nvSpPr>
            <p:spPr>
              <a:xfrm>
                <a:off x="581657" y="1399890"/>
                <a:ext cx="5317534" cy="167236"/>
              </a:xfrm>
              <a:prstGeom prst="rect">
                <a:avLst/>
              </a:prstGeom>
            </p:spPr>
            <p:txBody>
              <a:bodyPr wrap="square" anchor="ctr">
                <a:spAutoFit/>
              </a:bodyPr>
              <a:lstStyle/>
              <a:p>
                <a:pPr marR="175225" algn="ctr">
                  <a:spcBef>
                    <a:spcPts val="400"/>
                  </a:spcBef>
                  <a:spcAft>
                    <a:spcPts val="400"/>
                  </a:spcAft>
                  <a:buClr>
                    <a:srgbClr val="0070C0"/>
                  </a:buClr>
                  <a:defRPr sz="1800">
                    <a:solidFill>
                      <a:srgbClr val="000000"/>
                    </a:solidFill>
                  </a:defRPr>
                </a:pPr>
                <a:r>
                  <a:rPr lang="en-US" sz="1400" dirty="0">
                    <a:latin typeface="Open Sans Light" panose="020B0306030504020204"/>
                    <a:cs typeface="Arial" panose="020B0604020202020204" pitchFamily="34" charset="0"/>
                  </a:rPr>
                  <a:t>TOTAL FUNDS RAISED</a:t>
                </a:r>
              </a:p>
            </p:txBody>
          </p:sp>
        </p:grpSp>
        <p:sp>
          <p:nvSpPr>
            <p:cNvPr id="8" name="Rectangle 7">
              <a:extLst>
                <a:ext uri="{FF2B5EF4-FFF2-40B4-BE49-F238E27FC236}">
                  <a16:creationId xmlns:a16="http://schemas.microsoft.com/office/drawing/2014/main" id="{DCD31650-D019-4422-B474-3D9DAAA0CA97}"/>
                </a:ext>
              </a:extLst>
            </p:cNvPr>
            <p:cNvSpPr/>
            <p:nvPr/>
          </p:nvSpPr>
          <p:spPr>
            <a:xfrm>
              <a:off x="786702" y="1826500"/>
              <a:ext cx="3235958" cy="350148"/>
            </a:xfrm>
            <a:prstGeom prst="rect">
              <a:avLst/>
            </a:prstGeom>
            <a:solidFill>
              <a:srgbClr val="00206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Light" panose="020B0306030504020204"/>
                  <a:cs typeface="Arial" panose="020B0604020202020204" pitchFamily="34" charset="0"/>
                </a:rPr>
                <a:t>US$ 1.75bn</a:t>
              </a:r>
            </a:p>
          </p:txBody>
        </p:sp>
      </p:grpSp>
      <p:grpSp>
        <p:nvGrpSpPr>
          <p:cNvPr id="110" name="Group 109">
            <a:extLst>
              <a:ext uri="{FF2B5EF4-FFF2-40B4-BE49-F238E27FC236}">
                <a16:creationId xmlns:a16="http://schemas.microsoft.com/office/drawing/2014/main" id="{E84C8ECE-C98A-429E-9314-D748F1BFA615}"/>
              </a:ext>
            </a:extLst>
          </p:cNvPr>
          <p:cNvGrpSpPr/>
          <p:nvPr/>
        </p:nvGrpSpPr>
        <p:grpSpPr>
          <a:xfrm>
            <a:off x="4044709" y="1911999"/>
            <a:ext cx="2109320" cy="1517001"/>
            <a:chOff x="733595" y="1826500"/>
            <a:chExt cx="3825704" cy="813015"/>
          </a:xfrm>
        </p:grpSpPr>
        <p:grpSp>
          <p:nvGrpSpPr>
            <p:cNvPr id="111" name="Group 110">
              <a:extLst>
                <a:ext uri="{FF2B5EF4-FFF2-40B4-BE49-F238E27FC236}">
                  <a16:creationId xmlns:a16="http://schemas.microsoft.com/office/drawing/2014/main" id="{99B75324-9D14-43F8-8E48-A3304F3AD0E1}"/>
                </a:ext>
              </a:extLst>
            </p:cNvPr>
            <p:cNvGrpSpPr/>
            <p:nvPr/>
          </p:nvGrpSpPr>
          <p:grpSpPr>
            <a:xfrm>
              <a:off x="733595" y="2182314"/>
              <a:ext cx="3825704" cy="457201"/>
              <a:chOff x="650086" y="1247081"/>
              <a:chExt cx="5317534" cy="463541"/>
            </a:xfrm>
          </p:grpSpPr>
          <p:sp>
            <p:nvSpPr>
              <p:cNvPr id="117" name="Rectangle 116">
                <a:extLst>
                  <a:ext uri="{FF2B5EF4-FFF2-40B4-BE49-F238E27FC236}">
                    <a16:creationId xmlns:a16="http://schemas.microsoft.com/office/drawing/2014/main" id="{42B7F987-397B-43D5-8875-FFA27A5A3709}"/>
                  </a:ext>
                </a:extLst>
              </p:cNvPr>
              <p:cNvSpPr/>
              <p:nvPr/>
            </p:nvSpPr>
            <p:spPr>
              <a:xfrm>
                <a:off x="723903" y="1247081"/>
                <a:ext cx="4497810" cy="463541"/>
              </a:xfrm>
              <a:prstGeom prst="rect">
                <a:avLst/>
              </a:prstGeom>
              <a:solidFill>
                <a:schemeClr val="bg1">
                  <a:lumMod val="85000"/>
                  <a:alpha val="7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prstClr val="white"/>
                  </a:solidFill>
                  <a:latin typeface="Open Sans Light" panose="020B0306030504020204"/>
                </a:endParaRPr>
              </a:p>
            </p:txBody>
          </p:sp>
          <p:sp>
            <p:nvSpPr>
              <p:cNvPr id="118" name="Rectangle 117">
                <a:extLst>
                  <a:ext uri="{FF2B5EF4-FFF2-40B4-BE49-F238E27FC236}">
                    <a16:creationId xmlns:a16="http://schemas.microsoft.com/office/drawing/2014/main" id="{0680AE79-7564-4A17-9FC9-071855CC86FF}"/>
                  </a:ext>
                </a:extLst>
              </p:cNvPr>
              <p:cNvSpPr/>
              <p:nvPr/>
            </p:nvSpPr>
            <p:spPr>
              <a:xfrm>
                <a:off x="650086" y="1342977"/>
                <a:ext cx="5317534" cy="284301"/>
              </a:xfrm>
              <a:prstGeom prst="rect">
                <a:avLst/>
              </a:prstGeom>
            </p:spPr>
            <p:txBody>
              <a:bodyPr wrap="square" anchor="ctr">
                <a:spAutoFit/>
              </a:bodyPr>
              <a:lstStyle/>
              <a:p>
                <a:pPr marR="175225" algn="ctr">
                  <a:spcBef>
                    <a:spcPts val="400"/>
                  </a:spcBef>
                  <a:spcAft>
                    <a:spcPts val="400"/>
                  </a:spcAft>
                  <a:buClr>
                    <a:srgbClr val="0070C0"/>
                  </a:buClr>
                  <a:defRPr sz="1800">
                    <a:solidFill>
                      <a:srgbClr val="000000"/>
                    </a:solidFill>
                  </a:defRPr>
                </a:pPr>
                <a:r>
                  <a:rPr lang="en-US" sz="1400" dirty="0">
                    <a:latin typeface="Open Sans Light" panose="020B0306030504020204"/>
                    <a:cs typeface="Arial" panose="020B0604020202020204" pitchFamily="34" charset="0"/>
                  </a:rPr>
                  <a:t>NUMBER OF EMPLOYEES</a:t>
                </a:r>
              </a:p>
            </p:txBody>
          </p:sp>
        </p:grpSp>
        <p:sp>
          <p:nvSpPr>
            <p:cNvPr id="112" name="Rectangle 111">
              <a:extLst>
                <a:ext uri="{FF2B5EF4-FFF2-40B4-BE49-F238E27FC236}">
                  <a16:creationId xmlns:a16="http://schemas.microsoft.com/office/drawing/2014/main" id="{A85902B5-072E-48E1-B547-003E6EEECB44}"/>
                </a:ext>
              </a:extLst>
            </p:cNvPr>
            <p:cNvSpPr/>
            <p:nvPr/>
          </p:nvSpPr>
          <p:spPr>
            <a:xfrm>
              <a:off x="786702" y="1826500"/>
              <a:ext cx="3235958" cy="350148"/>
            </a:xfrm>
            <a:prstGeom prst="rect">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Light" panose="020B0306030504020204"/>
                  <a:cs typeface="Arial" panose="020B0604020202020204" pitchFamily="34" charset="0"/>
                </a:rPr>
                <a:t>40+</a:t>
              </a:r>
            </a:p>
          </p:txBody>
        </p:sp>
      </p:grpSp>
      <p:grpSp>
        <p:nvGrpSpPr>
          <p:cNvPr id="85" name="Group 84">
            <a:extLst>
              <a:ext uri="{FF2B5EF4-FFF2-40B4-BE49-F238E27FC236}">
                <a16:creationId xmlns:a16="http://schemas.microsoft.com/office/drawing/2014/main" id="{DCAC8CF4-080F-4CBC-ACC5-B47FE29BC447}"/>
              </a:ext>
            </a:extLst>
          </p:cNvPr>
          <p:cNvGrpSpPr/>
          <p:nvPr/>
        </p:nvGrpSpPr>
        <p:grpSpPr>
          <a:xfrm>
            <a:off x="4073990" y="4186128"/>
            <a:ext cx="2109320" cy="1517002"/>
            <a:chOff x="733595" y="1826500"/>
            <a:chExt cx="3825704" cy="813015"/>
          </a:xfrm>
        </p:grpSpPr>
        <p:grpSp>
          <p:nvGrpSpPr>
            <p:cNvPr id="86" name="Group 85">
              <a:extLst>
                <a:ext uri="{FF2B5EF4-FFF2-40B4-BE49-F238E27FC236}">
                  <a16:creationId xmlns:a16="http://schemas.microsoft.com/office/drawing/2014/main" id="{FF085DC7-F76F-47B6-A96F-0D89CC40DB4B}"/>
                </a:ext>
              </a:extLst>
            </p:cNvPr>
            <p:cNvGrpSpPr/>
            <p:nvPr/>
          </p:nvGrpSpPr>
          <p:grpSpPr>
            <a:xfrm>
              <a:off x="733595" y="2182314"/>
              <a:ext cx="3825704" cy="457201"/>
              <a:chOff x="650086" y="1247081"/>
              <a:chExt cx="5317534" cy="463541"/>
            </a:xfrm>
          </p:grpSpPr>
          <p:sp>
            <p:nvSpPr>
              <p:cNvPr id="88" name="Rectangle 87">
                <a:extLst>
                  <a:ext uri="{FF2B5EF4-FFF2-40B4-BE49-F238E27FC236}">
                    <a16:creationId xmlns:a16="http://schemas.microsoft.com/office/drawing/2014/main" id="{A5FD8148-1729-403A-9832-9CE934109C07}"/>
                  </a:ext>
                </a:extLst>
              </p:cNvPr>
              <p:cNvSpPr/>
              <p:nvPr/>
            </p:nvSpPr>
            <p:spPr>
              <a:xfrm>
                <a:off x="723903" y="1247081"/>
                <a:ext cx="4497810" cy="463541"/>
              </a:xfrm>
              <a:prstGeom prst="rect">
                <a:avLst/>
              </a:prstGeom>
              <a:solidFill>
                <a:schemeClr val="bg1">
                  <a:lumMod val="85000"/>
                  <a:alpha val="7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prstClr val="white"/>
                  </a:solidFill>
                  <a:latin typeface="Open Sans Light" panose="020B0306030504020204"/>
                </a:endParaRPr>
              </a:p>
            </p:txBody>
          </p:sp>
          <p:sp>
            <p:nvSpPr>
              <p:cNvPr id="89" name="Rectangle 88">
                <a:extLst>
                  <a:ext uri="{FF2B5EF4-FFF2-40B4-BE49-F238E27FC236}">
                    <a16:creationId xmlns:a16="http://schemas.microsoft.com/office/drawing/2014/main" id="{82B3722B-165A-498F-BEF5-A4C60672CCEE}"/>
                  </a:ext>
                </a:extLst>
              </p:cNvPr>
              <p:cNvSpPr/>
              <p:nvPr/>
            </p:nvSpPr>
            <p:spPr>
              <a:xfrm>
                <a:off x="650086" y="1401510"/>
                <a:ext cx="5317534" cy="167236"/>
              </a:xfrm>
              <a:prstGeom prst="rect">
                <a:avLst/>
              </a:prstGeom>
            </p:spPr>
            <p:txBody>
              <a:bodyPr wrap="square" anchor="ctr">
                <a:spAutoFit/>
              </a:bodyPr>
              <a:lstStyle/>
              <a:p>
                <a:pPr marR="175225" algn="ctr">
                  <a:spcBef>
                    <a:spcPts val="400"/>
                  </a:spcBef>
                  <a:spcAft>
                    <a:spcPts val="400"/>
                  </a:spcAft>
                  <a:buClr>
                    <a:srgbClr val="0070C0"/>
                  </a:buClr>
                  <a:defRPr sz="1800">
                    <a:solidFill>
                      <a:srgbClr val="000000"/>
                    </a:solidFill>
                  </a:defRPr>
                </a:pPr>
                <a:r>
                  <a:rPr lang="en-US" sz="1400" dirty="0">
                    <a:latin typeface="Open Sans Light" panose="020B0306030504020204"/>
                    <a:cs typeface="Arial" panose="020B0604020202020204" pitchFamily="34" charset="0"/>
                  </a:rPr>
                  <a:t>FOUNDED IN</a:t>
                </a:r>
              </a:p>
            </p:txBody>
          </p:sp>
        </p:grpSp>
        <p:sp>
          <p:nvSpPr>
            <p:cNvPr id="87" name="Rectangle 86">
              <a:extLst>
                <a:ext uri="{FF2B5EF4-FFF2-40B4-BE49-F238E27FC236}">
                  <a16:creationId xmlns:a16="http://schemas.microsoft.com/office/drawing/2014/main" id="{552BE0EE-08AA-4B8C-9629-4C359F37B789}"/>
                </a:ext>
              </a:extLst>
            </p:cNvPr>
            <p:cNvSpPr/>
            <p:nvPr/>
          </p:nvSpPr>
          <p:spPr>
            <a:xfrm>
              <a:off x="786702" y="1826500"/>
              <a:ext cx="3235958" cy="350148"/>
            </a:xfrm>
            <a:prstGeom prst="rect">
              <a:avLst/>
            </a:prstGeom>
            <a:solidFill>
              <a:srgbClr val="79C6FF"/>
            </a:solidFill>
            <a:ln w="6350">
              <a:solidFill>
                <a:srgbClr val="B3C1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Light" panose="020B0306030504020204"/>
                  <a:cs typeface="Arial" panose="020B0604020202020204" pitchFamily="34" charset="0"/>
                </a:rPr>
                <a:t>2010</a:t>
              </a:r>
            </a:p>
          </p:txBody>
        </p:sp>
      </p:grpSp>
      <p:grpSp>
        <p:nvGrpSpPr>
          <p:cNvPr id="90" name="Group 89">
            <a:extLst>
              <a:ext uri="{FF2B5EF4-FFF2-40B4-BE49-F238E27FC236}">
                <a16:creationId xmlns:a16="http://schemas.microsoft.com/office/drawing/2014/main" id="{78428C16-7CE8-45B2-ACF0-2406FB202B5D}"/>
              </a:ext>
            </a:extLst>
          </p:cNvPr>
          <p:cNvGrpSpPr/>
          <p:nvPr/>
        </p:nvGrpSpPr>
        <p:grpSpPr>
          <a:xfrm>
            <a:off x="6804111" y="4186127"/>
            <a:ext cx="2109320" cy="1517002"/>
            <a:chOff x="693472" y="1826500"/>
            <a:chExt cx="3825704" cy="813015"/>
          </a:xfrm>
        </p:grpSpPr>
        <p:grpSp>
          <p:nvGrpSpPr>
            <p:cNvPr id="91" name="Group 90">
              <a:extLst>
                <a:ext uri="{FF2B5EF4-FFF2-40B4-BE49-F238E27FC236}">
                  <a16:creationId xmlns:a16="http://schemas.microsoft.com/office/drawing/2014/main" id="{61F4C518-1288-4C08-A81B-1A4FB888DC1F}"/>
                </a:ext>
              </a:extLst>
            </p:cNvPr>
            <p:cNvGrpSpPr/>
            <p:nvPr/>
          </p:nvGrpSpPr>
          <p:grpSpPr>
            <a:xfrm>
              <a:off x="693472" y="2182314"/>
              <a:ext cx="3825704" cy="457201"/>
              <a:chOff x="594314" y="1247081"/>
              <a:chExt cx="5317534" cy="463541"/>
            </a:xfrm>
          </p:grpSpPr>
          <p:sp>
            <p:nvSpPr>
              <p:cNvPr id="96" name="Rectangle 95">
                <a:extLst>
                  <a:ext uri="{FF2B5EF4-FFF2-40B4-BE49-F238E27FC236}">
                    <a16:creationId xmlns:a16="http://schemas.microsoft.com/office/drawing/2014/main" id="{DC66C492-9988-4650-A266-6E5BB4689AD8}"/>
                  </a:ext>
                </a:extLst>
              </p:cNvPr>
              <p:cNvSpPr/>
              <p:nvPr/>
            </p:nvSpPr>
            <p:spPr>
              <a:xfrm>
                <a:off x="723903" y="1247081"/>
                <a:ext cx="4497810" cy="463541"/>
              </a:xfrm>
              <a:prstGeom prst="rect">
                <a:avLst/>
              </a:prstGeom>
              <a:solidFill>
                <a:schemeClr val="bg1">
                  <a:lumMod val="85000"/>
                  <a:alpha val="7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prstClr val="white"/>
                  </a:solidFill>
                  <a:latin typeface="Open Sans Light" panose="020B0306030504020204"/>
                </a:endParaRPr>
              </a:p>
            </p:txBody>
          </p:sp>
          <p:sp>
            <p:nvSpPr>
              <p:cNvPr id="97" name="Rectangle 96">
                <a:extLst>
                  <a:ext uri="{FF2B5EF4-FFF2-40B4-BE49-F238E27FC236}">
                    <a16:creationId xmlns:a16="http://schemas.microsoft.com/office/drawing/2014/main" id="{64E3EF90-6847-4A6E-B8E4-2336BC4828AD}"/>
                  </a:ext>
                </a:extLst>
              </p:cNvPr>
              <p:cNvSpPr/>
              <p:nvPr/>
            </p:nvSpPr>
            <p:spPr>
              <a:xfrm>
                <a:off x="594314" y="1349938"/>
                <a:ext cx="5317534" cy="284301"/>
              </a:xfrm>
              <a:prstGeom prst="rect">
                <a:avLst/>
              </a:prstGeom>
            </p:spPr>
            <p:txBody>
              <a:bodyPr wrap="square" anchor="ctr">
                <a:spAutoFit/>
              </a:bodyPr>
              <a:lstStyle/>
              <a:p>
                <a:pPr marR="175225" algn="ctr">
                  <a:spcBef>
                    <a:spcPts val="400"/>
                  </a:spcBef>
                  <a:spcAft>
                    <a:spcPts val="400"/>
                  </a:spcAft>
                  <a:buClr>
                    <a:srgbClr val="0070C0"/>
                  </a:buClr>
                  <a:defRPr sz="1800">
                    <a:solidFill>
                      <a:srgbClr val="000000"/>
                    </a:solidFill>
                  </a:defRPr>
                </a:pPr>
                <a:r>
                  <a:rPr lang="en-US" sz="1400" dirty="0">
                    <a:latin typeface="Open Sans Light" panose="020B0306030504020204"/>
                    <a:cs typeface="Arial" panose="020B0604020202020204" pitchFamily="34" charset="0"/>
                  </a:rPr>
                  <a:t>PRIVATE EQUITY ADVSIORY CLIENTS</a:t>
                </a:r>
              </a:p>
            </p:txBody>
          </p:sp>
        </p:grpSp>
        <p:sp>
          <p:nvSpPr>
            <p:cNvPr id="95" name="Rectangle 94">
              <a:extLst>
                <a:ext uri="{FF2B5EF4-FFF2-40B4-BE49-F238E27FC236}">
                  <a16:creationId xmlns:a16="http://schemas.microsoft.com/office/drawing/2014/main" id="{7EB5B108-2E3F-4C0A-ABA3-B4437A9AD567}"/>
                </a:ext>
              </a:extLst>
            </p:cNvPr>
            <p:cNvSpPr/>
            <p:nvPr/>
          </p:nvSpPr>
          <p:spPr>
            <a:xfrm>
              <a:off x="786702" y="1826500"/>
              <a:ext cx="3235958" cy="350148"/>
            </a:xfrm>
            <a:prstGeom prst="rect">
              <a:avLst/>
            </a:prstGeom>
            <a:solidFill>
              <a:srgbClr val="ADAEB1"/>
            </a:solidFill>
            <a:ln w="6350">
              <a:solidFill>
                <a:srgbClr val="ADA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Light" panose="020B0306030504020204"/>
                  <a:cs typeface="Arial" panose="020B0604020202020204" pitchFamily="34" charset="0"/>
                </a:rPr>
                <a:t>8</a:t>
              </a:r>
            </a:p>
          </p:txBody>
        </p:sp>
      </p:grpSp>
      <p:sp>
        <p:nvSpPr>
          <p:cNvPr id="3" name="Slide Number Placeholder 2">
            <a:extLst>
              <a:ext uri="{FF2B5EF4-FFF2-40B4-BE49-F238E27FC236}">
                <a16:creationId xmlns:a16="http://schemas.microsoft.com/office/drawing/2014/main" id="{719A4910-D68D-4521-92C2-3428D86FD280}"/>
              </a:ext>
            </a:extLst>
          </p:cNvPr>
          <p:cNvSpPr>
            <a:spLocks noGrp="1"/>
          </p:cNvSpPr>
          <p:nvPr>
            <p:ph type="sldNum" sz="quarter" idx="12"/>
          </p:nvPr>
        </p:nvSpPr>
        <p:spPr/>
        <p:txBody>
          <a:bodyPr/>
          <a:lstStyle/>
          <a:p>
            <a:fld id="{E6DF869A-E8BD-4A47-B2EE-0AD3E4F5B68D}" type="slidenum">
              <a:rPr lang="en-US" sz="1200" smtClean="0">
                <a:solidFill>
                  <a:srgbClr val="0070C0"/>
                </a:solidFill>
                <a:latin typeface="Open Sans Light" panose="020B0306030504020204"/>
              </a:rPr>
              <a:t>3</a:t>
            </a:fld>
            <a:endParaRPr lang="en-US" sz="1200" dirty="0">
              <a:solidFill>
                <a:srgbClr val="0070C0"/>
              </a:solidFill>
              <a:latin typeface="Open Sans Light" panose="020B0306030504020204"/>
            </a:endParaRPr>
          </a:p>
        </p:txBody>
      </p:sp>
      <p:sp>
        <p:nvSpPr>
          <p:cNvPr id="43" name="object 11">
            <a:extLst>
              <a:ext uri="{FF2B5EF4-FFF2-40B4-BE49-F238E27FC236}">
                <a16:creationId xmlns:a16="http://schemas.microsoft.com/office/drawing/2014/main" id="{6CEF7546-559C-44D6-B9D4-991BCE9ABBD4}"/>
              </a:ext>
            </a:extLst>
          </p:cNvPr>
          <p:cNvSpPr/>
          <p:nvPr/>
        </p:nvSpPr>
        <p:spPr>
          <a:xfrm>
            <a:off x="674763" y="1007365"/>
            <a:ext cx="730250" cy="0"/>
          </a:xfrm>
          <a:custGeom>
            <a:avLst/>
            <a:gdLst/>
            <a:ahLst/>
            <a:cxnLst/>
            <a:rect l="l" t="t" r="r" b="b"/>
            <a:pathLst>
              <a:path w="730250">
                <a:moveTo>
                  <a:pt x="0" y="0"/>
                </a:moveTo>
                <a:lnTo>
                  <a:pt x="730084" y="0"/>
                </a:lnTo>
              </a:path>
            </a:pathLst>
          </a:custGeom>
          <a:ln w="31216">
            <a:solidFill>
              <a:srgbClr val="EF4035"/>
            </a:solidFill>
          </a:ln>
        </p:spPr>
        <p:txBody>
          <a:bodyPr wrap="square" lIns="0" tIns="0" rIns="0" bIns="0" rtlCol="0">
            <a:spAutoFit/>
          </a:bodyPr>
          <a:lstStyle/>
          <a:p>
            <a:endParaRPr dirty="0"/>
          </a:p>
        </p:txBody>
      </p:sp>
      <p:sp>
        <p:nvSpPr>
          <p:cNvPr id="46" name="object 56">
            <a:extLst>
              <a:ext uri="{FF2B5EF4-FFF2-40B4-BE49-F238E27FC236}">
                <a16:creationId xmlns:a16="http://schemas.microsoft.com/office/drawing/2014/main" id="{E4B9F3D6-2133-4BA8-BEC4-7DEB79BA5779}"/>
              </a:ext>
            </a:extLst>
          </p:cNvPr>
          <p:cNvSpPr/>
          <p:nvPr/>
        </p:nvSpPr>
        <p:spPr>
          <a:xfrm>
            <a:off x="4032555" y="492553"/>
            <a:ext cx="3409315" cy="90170"/>
          </a:xfrm>
          <a:custGeom>
            <a:avLst/>
            <a:gdLst/>
            <a:ahLst/>
            <a:cxnLst/>
            <a:rect l="l" t="t" r="r" b="b"/>
            <a:pathLst>
              <a:path w="3409315" h="90170">
                <a:moveTo>
                  <a:pt x="3318903" y="0"/>
                </a:moveTo>
                <a:lnTo>
                  <a:pt x="0" y="0"/>
                </a:lnTo>
                <a:lnTo>
                  <a:pt x="90004" y="90004"/>
                </a:lnTo>
                <a:lnTo>
                  <a:pt x="3408908" y="90004"/>
                </a:lnTo>
                <a:lnTo>
                  <a:pt x="3318903" y="0"/>
                </a:lnTo>
                <a:close/>
              </a:path>
            </a:pathLst>
          </a:custGeom>
          <a:solidFill>
            <a:srgbClr val="0075C0"/>
          </a:solidFill>
        </p:spPr>
        <p:txBody>
          <a:bodyPr wrap="square" lIns="0" tIns="0" rIns="0" bIns="0" rtlCol="0">
            <a:spAutoFit/>
          </a:bodyPr>
          <a:lstStyle/>
          <a:p>
            <a:endParaRPr/>
          </a:p>
        </p:txBody>
      </p:sp>
      <p:sp>
        <p:nvSpPr>
          <p:cNvPr id="47" name="object 57">
            <a:extLst>
              <a:ext uri="{FF2B5EF4-FFF2-40B4-BE49-F238E27FC236}">
                <a16:creationId xmlns:a16="http://schemas.microsoft.com/office/drawing/2014/main" id="{CCECEB0B-866B-4A3A-8903-1578CE1AE335}"/>
              </a:ext>
            </a:extLst>
          </p:cNvPr>
          <p:cNvSpPr/>
          <p:nvPr/>
        </p:nvSpPr>
        <p:spPr>
          <a:xfrm>
            <a:off x="7441457" y="492553"/>
            <a:ext cx="2464543" cy="90170"/>
          </a:xfrm>
          <a:custGeom>
            <a:avLst/>
            <a:gdLst/>
            <a:ahLst/>
            <a:cxnLst/>
            <a:rect l="l" t="t" r="r" b="b"/>
            <a:pathLst>
              <a:path w="1960245" h="90170">
                <a:moveTo>
                  <a:pt x="1959902" y="0"/>
                </a:moveTo>
                <a:lnTo>
                  <a:pt x="0" y="0"/>
                </a:lnTo>
                <a:lnTo>
                  <a:pt x="90004" y="90004"/>
                </a:lnTo>
                <a:lnTo>
                  <a:pt x="1959902" y="90004"/>
                </a:lnTo>
                <a:lnTo>
                  <a:pt x="1959902" y="0"/>
                </a:lnTo>
                <a:close/>
              </a:path>
            </a:pathLst>
          </a:custGeom>
          <a:solidFill>
            <a:srgbClr val="A7A9AC"/>
          </a:solidFill>
        </p:spPr>
        <p:txBody>
          <a:bodyPr wrap="square" lIns="0" tIns="0" rIns="0" bIns="0" rtlCol="0">
            <a:spAutoFit/>
          </a:bodyPr>
          <a:lstStyle/>
          <a:p>
            <a:endParaRPr/>
          </a:p>
        </p:txBody>
      </p:sp>
    </p:spTree>
    <p:extLst>
      <p:ext uri="{BB962C8B-B14F-4D97-AF65-F5344CB8AC3E}">
        <p14:creationId xmlns:p14="http://schemas.microsoft.com/office/powerpoint/2010/main" val="124443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DAD4A811-F037-45F7-870E-617F1ADABA11}"/>
              </a:ext>
            </a:extLst>
          </p:cNvPr>
          <p:cNvSpPr txBox="1">
            <a:spLocks/>
          </p:cNvSpPr>
          <p:nvPr/>
        </p:nvSpPr>
        <p:spPr>
          <a:xfrm>
            <a:off x="571500" y="498256"/>
            <a:ext cx="8801100" cy="5533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800" b="1" kern="1200">
                <a:solidFill>
                  <a:srgbClr val="074C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70C0"/>
                </a:solidFill>
              </a:rPr>
              <a:t>Letter from our Chairman </a:t>
            </a:r>
          </a:p>
        </p:txBody>
      </p:sp>
      <p:sp>
        <p:nvSpPr>
          <p:cNvPr id="8" name="Text Placeholder 2">
            <a:extLst>
              <a:ext uri="{FF2B5EF4-FFF2-40B4-BE49-F238E27FC236}">
                <a16:creationId xmlns:a16="http://schemas.microsoft.com/office/drawing/2014/main" id="{EF799D6C-5C6C-4730-B0AB-2E1F676D0680}"/>
              </a:ext>
            </a:extLst>
          </p:cNvPr>
          <p:cNvSpPr txBox="1">
            <a:spLocks/>
          </p:cNvSpPr>
          <p:nvPr/>
        </p:nvSpPr>
        <p:spPr>
          <a:xfrm>
            <a:off x="5256022" y="1435471"/>
            <a:ext cx="4170451" cy="48523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sz="1200" dirty="0">
                <a:latin typeface="Open Sans" panose="020B0606030504020204" pitchFamily="34" charset="0"/>
                <a:ea typeface="Open Sans" panose="020B0606030504020204" pitchFamily="34" charset="0"/>
                <a:cs typeface="Open Sans" panose="020B0606030504020204" pitchFamily="34" charset="0"/>
              </a:rPr>
              <a:t>Al </a:t>
            </a:r>
            <a:r>
              <a:rPr lang="en-US" sz="1200" dirty="0" err="1">
                <a:latin typeface="Open Sans" panose="020B0606030504020204" pitchFamily="34" charset="0"/>
                <a:ea typeface="Open Sans" panose="020B0606030504020204" pitchFamily="34" charset="0"/>
                <a:cs typeface="Open Sans" panose="020B0606030504020204" pitchFamily="34" charset="0"/>
              </a:rPr>
              <a:t>Masah</a:t>
            </a:r>
            <a:r>
              <a:rPr lang="en-US" sz="1200" dirty="0">
                <a:latin typeface="Open Sans" panose="020B0606030504020204" pitchFamily="34" charset="0"/>
                <a:ea typeface="Open Sans" panose="020B0606030504020204" pitchFamily="34" charset="0"/>
                <a:cs typeface="Open Sans" panose="020B0606030504020204" pitchFamily="34" charset="0"/>
              </a:rPr>
              <a:t> Capital Limited became a signatory to the United Nations Global Compact in 2017, and I am pleased to reaffirm our support to upholding its Ten Principles on Human Rights, Labor the Environment and Anti-Corruption.</a:t>
            </a:r>
          </a:p>
          <a:p>
            <a:pPr marL="0" indent="0" algn="just">
              <a:lnSpc>
                <a:spcPct val="100000"/>
              </a:lnSpc>
              <a:spcBef>
                <a:spcPts val="600"/>
              </a:spcBef>
              <a:spcAft>
                <a:spcPts val="600"/>
              </a:spcAft>
              <a:buNone/>
            </a:pPr>
            <a:r>
              <a:rPr lang="en-US" sz="1200" dirty="0">
                <a:latin typeface="Open Sans" panose="020B0606030504020204" pitchFamily="34" charset="0"/>
                <a:ea typeface="Open Sans" panose="020B0606030504020204" pitchFamily="34" charset="0"/>
                <a:cs typeface="Open Sans" panose="020B0606030504020204" pitchFamily="34" charset="0"/>
              </a:rPr>
              <a:t>In our annual Communication on Progress, we describe our actions to integrate the Global Compact and its principles into our business strategy, culture and daily operations.</a:t>
            </a:r>
          </a:p>
          <a:p>
            <a:pPr marL="0" indent="0" algn="just">
              <a:lnSpc>
                <a:spcPct val="100000"/>
              </a:lnSpc>
              <a:spcBef>
                <a:spcPts val="600"/>
              </a:spcBef>
              <a:spcAft>
                <a:spcPts val="600"/>
              </a:spcAft>
              <a:buNone/>
            </a:pPr>
            <a:r>
              <a:rPr lang="en-US" sz="1200" dirty="0">
                <a:latin typeface="Open Sans" panose="020B0606030504020204" pitchFamily="34" charset="0"/>
                <a:ea typeface="Open Sans" panose="020B0606030504020204" pitchFamily="34" charset="0"/>
                <a:cs typeface="Open Sans" panose="020B0606030504020204" pitchFamily="34" charset="0"/>
              </a:rPr>
              <a:t>As one of the leading advisory and asset management firms in the Emerging Markets, we recognize our potential to finding solutions, to innovate  and collaborate to help tackle the world’s toughest challenges. Al </a:t>
            </a:r>
            <a:r>
              <a:rPr lang="en-US" sz="1200" dirty="0" err="1">
                <a:latin typeface="Open Sans" panose="020B0606030504020204" pitchFamily="34" charset="0"/>
                <a:ea typeface="Open Sans" panose="020B0606030504020204" pitchFamily="34" charset="0"/>
                <a:cs typeface="Open Sans" panose="020B0606030504020204" pitchFamily="34" charset="0"/>
              </a:rPr>
              <a:t>Masah</a:t>
            </a:r>
            <a:r>
              <a:rPr lang="en-US" sz="1200" dirty="0">
                <a:latin typeface="Open Sans" panose="020B0606030504020204" pitchFamily="34" charset="0"/>
                <a:ea typeface="Open Sans" panose="020B0606030504020204" pitchFamily="34" charset="0"/>
                <a:cs typeface="Open Sans" panose="020B0606030504020204" pitchFamily="34" charset="0"/>
              </a:rPr>
              <a:t> Capital seeks to spearhead these developments through its subsidiaries and partnerships.  </a:t>
            </a:r>
          </a:p>
          <a:p>
            <a:pPr marL="0" indent="0" algn="just">
              <a:lnSpc>
                <a:spcPct val="100000"/>
              </a:lnSpc>
              <a:spcBef>
                <a:spcPts val="0"/>
              </a:spcBef>
              <a:buNone/>
            </a:pPr>
            <a:endParaRPr lang="en-US" sz="1400" b="1" dirty="0">
              <a:latin typeface="Arial" panose="020B0604020202020204" pitchFamily="34" charset="0"/>
              <a:cs typeface="Arial" panose="020B0604020202020204" pitchFamily="34" charset="0"/>
            </a:endParaRPr>
          </a:p>
          <a:p>
            <a:pPr marL="0" indent="0" algn="just">
              <a:lnSpc>
                <a:spcPct val="100000"/>
              </a:lnSpc>
              <a:spcBef>
                <a:spcPts val="0"/>
              </a:spcBef>
              <a:buNone/>
            </a:pPr>
            <a:endParaRPr lang="en-US" sz="1400" b="1" dirty="0">
              <a:latin typeface="Arial" panose="020B0604020202020204" pitchFamily="34" charset="0"/>
              <a:cs typeface="Arial" panose="020B0604020202020204" pitchFamily="34" charset="0"/>
            </a:endParaRPr>
          </a:p>
          <a:p>
            <a:pPr marL="0" indent="0" algn="just">
              <a:lnSpc>
                <a:spcPct val="100000"/>
              </a:lnSpc>
              <a:spcBef>
                <a:spcPts val="0"/>
              </a:spcBef>
              <a:buNone/>
            </a:pPr>
            <a:endParaRPr lang="en-US" sz="1400" b="1" dirty="0">
              <a:latin typeface="Arial" panose="020B0604020202020204" pitchFamily="34" charset="0"/>
              <a:cs typeface="Arial" panose="020B0604020202020204" pitchFamily="34" charset="0"/>
            </a:endParaRPr>
          </a:p>
          <a:p>
            <a:pPr marL="0" indent="0" algn="just">
              <a:lnSpc>
                <a:spcPct val="100000"/>
              </a:lnSpc>
              <a:spcBef>
                <a:spcPts val="0"/>
              </a:spcBef>
              <a:buNone/>
            </a:pPr>
            <a:endParaRPr lang="en-US" sz="1200" b="1" dirty="0">
              <a:latin typeface="Open Sans Light" panose="020B0306030504020204"/>
              <a:cs typeface="Arial" panose="020B0604020202020204" pitchFamily="34" charset="0"/>
            </a:endParaRPr>
          </a:p>
          <a:p>
            <a:pPr marL="0" indent="0" algn="just">
              <a:lnSpc>
                <a:spcPct val="100000"/>
              </a:lnSpc>
              <a:spcBef>
                <a:spcPts val="0"/>
              </a:spcBef>
              <a:buNone/>
            </a:pPr>
            <a:r>
              <a:rPr lang="en-US" sz="1200" b="1" dirty="0" err="1">
                <a:latin typeface="Open Sans Light" panose="020B0306030504020204"/>
                <a:cs typeface="Arial" panose="020B0604020202020204" pitchFamily="34" charset="0"/>
              </a:rPr>
              <a:t>Najjad</a:t>
            </a:r>
            <a:r>
              <a:rPr lang="en-US" sz="1200" b="1" dirty="0">
                <a:latin typeface="Open Sans Light" panose="020B0306030504020204"/>
                <a:cs typeface="Arial" panose="020B0604020202020204" pitchFamily="34" charset="0"/>
              </a:rPr>
              <a:t> </a:t>
            </a:r>
            <a:r>
              <a:rPr lang="en-US" sz="1200" b="1" dirty="0" err="1">
                <a:latin typeface="Open Sans Light" panose="020B0306030504020204"/>
                <a:cs typeface="Arial" panose="020B0604020202020204" pitchFamily="34" charset="0"/>
              </a:rPr>
              <a:t>Zeenni</a:t>
            </a:r>
            <a:endParaRPr lang="en-US" sz="1200" b="1" dirty="0">
              <a:latin typeface="Open Sans Light" panose="020B0306030504020204"/>
              <a:cs typeface="Arial" panose="020B0604020202020204" pitchFamily="34" charset="0"/>
            </a:endParaRPr>
          </a:p>
          <a:p>
            <a:pPr marL="0" indent="0" algn="just">
              <a:lnSpc>
                <a:spcPct val="100000"/>
              </a:lnSpc>
              <a:spcBef>
                <a:spcPts val="0"/>
              </a:spcBef>
              <a:buNone/>
            </a:pPr>
            <a:r>
              <a:rPr lang="en-US" sz="1200" b="1" dirty="0">
                <a:latin typeface="Open Sans Light" panose="020B0306030504020204"/>
                <a:cs typeface="Arial" panose="020B0604020202020204" pitchFamily="34" charset="0"/>
              </a:rPr>
              <a:t>Chairman</a:t>
            </a:r>
          </a:p>
          <a:p>
            <a:pPr marL="0" indent="0" algn="just">
              <a:lnSpc>
                <a:spcPct val="100000"/>
              </a:lnSpc>
              <a:spcBef>
                <a:spcPts val="0"/>
              </a:spcBef>
              <a:buNone/>
            </a:pPr>
            <a:r>
              <a:rPr lang="en-US" sz="1200" b="1" dirty="0">
                <a:latin typeface="Open Sans Light" panose="020B0306030504020204"/>
                <a:cs typeface="Arial" panose="020B0604020202020204" pitchFamily="34" charset="0"/>
              </a:rPr>
              <a:t>Al </a:t>
            </a:r>
            <a:r>
              <a:rPr lang="en-US" sz="1200" b="1" dirty="0" err="1">
                <a:latin typeface="Open Sans Light" panose="020B0306030504020204"/>
                <a:cs typeface="Arial" panose="020B0604020202020204" pitchFamily="34" charset="0"/>
              </a:rPr>
              <a:t>Masah</a:t>
            </a:r>
            <a:r>
              <a:rPr lang="en-US" sz="1200" b="1" dirty="0">
                <a:latin typeface="Open Sans Light" panose="020B0306030504020204"/>
                <a:cs typeface="Arial" panose="020B0604020202020204" pitchFamily="34" charset="0"/>
              </a:rPr>
              <a:t> Capital</a:t>
            </a:r>
          </a:p>
          <a:p>
            <a:pPr marL="0" indent="0" algn="just">
              <a:lnSpc>
                <a:spcPct val="100000"/>
              </a:lnSpc>
              <a:spcBef>
                <a:spcPts val="1200"/>
              </a:spcBef>
              <a:spcAft>
                <a:spcPts val="1200"/>
              </a:spcAft>
              <a:buNone/>
            </a:pPr>
            <a:endParaRPr lang="en-US" sz="1400" b="1" dirty="0">
              <a:latin typeface="Arial" panose="020B0604020202020204" pitchFamily="34" charset="0"/>
              <a:cs typeface="Arial" panose="020B0604020202020204" pitchFamily="34" charset="0"/>
            </a:endParaRPr>
          </a:p>
          <a:p>
            <a:pPr marL="0" indent="0" algn="just">
              <a:lnSpc>
                <a:spcPct val="100000"/>
              </a:lnSpc>
              <a:spcBef>
                <a:spcPts val="1200"/>
              </a:spcBef>
              <a:spcAft>
                <a:spcPts val="1200"/>
              </a:spcAft>
              <a:buNone/>
            </a:pPr>
            <a:endParaRPr lang="en-US" sz="1400" b="1" dirty="0">
              <a:latin typeface="Arial" panose="020B0604020202020204" pitchFamily="34" charset="0"/>
              <a:cs typeface="Arial" panose="020B0604020202020204" pitchFamily="34" charset="0"/>
            </a:endParaRPr>
          </a:p>
          <a:p>
            <a:pPr marL="0" indent="0" algn="just">
              <a:lnSpc>
                <a:spcPct val="100000"/>
              </a:lnSpc>
              <a:spcBef>
                <a:spcPts val="400"/>
              </a:spcBef>
              <a:spcAft>
                <a:spcPts val="400"/>
              </a:spcAft>
              <a:buNone/>
            </a:pPr>
            <a:endParaRPr lang="en-US" sz="1400" dirty="0">
              <a:solidFill>
                <a:srgbClr val="0070C0"/>
              </a:solidFill>
            </a:endParaRPr>
          </a:p>
          <a:p>
            <a:pPr marL="0" indent="0" algn="just">
              <a:lnSpc>
                <a:spcPct val="100000"/>
              </a:lnSpc>
              <a:spcBef>
                <a:spcPts val="400"/>
              </a:spcBef>
              <a:spcAft>
                <a:spcPts val="400"/>
              </a:spcAft>
              <a:buNone/>
            </a:pPr>
            <a:endParaRPr lang="en-US" sz="1400" dirty="0">
              <a:solidFill>
                <a:srgbClr val="0070C0"/>
              </a:solidFill>
            </a:endParaRPr>
          </a:p>
          <a:p>
            <a:pPr marL="0" indent="0" algn="just">
              <a:lnSpc>
                <a:spcPct val="100000"/>
              </a:lnSpc>
              <a:spcBef>
                <a:spcPts val="400"/>
              </a:spcBef>
              <a:spcAft>
                <a:spcPts val="400"/>
              </a:spcAft>
              <a:buNone/>
            </a:pPr>
            <a:endParaRPr lang="en-US" sz="1400" dirty="0">
              <a:solidFill>
                <a:srgbClr val="0070C0"/>
              </a:solidFill>
            </a:endParaRPr>
          </a:p>
          <a:p>
            <a:pPr marL="0" indent="0" algn="just">
              <a:lnSpc>
                <a:spcPct val="100000"/>
              </a:lnSpc>
              <a:spcBef>
                <a:spcPts val="400"/>
              </a:spcBef>
              <a:spcAft>
                <a:spcPts val="400"/>
              </a:spcAft>
              <a:buFont typeface="Arial" panose="020B0604020202020204" pitchFamily="34" charset="0"/>
              <a:buNone/>
            </a:pPr>
            <a:r>
              <a:rPr lang="en-US" sz="1400" dirty="0">
                <a:solidFill>
                  <a:srgbClr val="0070C0"/>
                </a:solidFill>
              </a:rPr>
              <a:t> </a:t>
            </a:r>
            <a:endParaRPr lang="en-US" sz="1400" dirty="0">
              <a:solidFill>
                <a:schemeClr val="tx1">
                  <a:lumMod val="50000"/>
                </a:schemeClr>
              </a:solidFill>
            </a:endParaRPr>
          </a:p>
        </p:txBody>
      </p:sp>
      <p:sp>
        <p:nvSpPr>
          <p:cNvPr id="11" name="object 11">
            <a:extLst>
              <a:ext uri="{FF2B5EF4-FFF2-40B4-BE49-F238E27FC236}">
                <a16:creationId xmlns:a16="http://schemas.microsoft.com/office/drawing/2014/main" id="{09C7BFFA-EADF-41F6-9F2C-9BD77EEF2FE5}"/>
              </a:ext>
            </a:extLst>
          </p:cNvPr>
          <p:cNvSpPr/>
          <p:nvPr/>
        </p:nvSpPr>
        <p:spPr>
          <a:xfrm>
            <a:off x="674763" y="1007365"/>
            <a:ext cx="730250" cy="0"/>
          </a:xfrm>
          <a:custGeom>
            <a:avLst/>
            <a:gdLst/>
            <a:ahLst/>
            <a:cxnLst/>
            <a:rect l="l" t="t" r="r" b="b"/>
            <a:pathLst>
              <a:path w="730250">
                <a:moveTo>
                  <a:pt x="0" y="0"/>
                </a:moveTo>
                <a:lnTo>
                  <a:pt x="730084" y="0"/>
                </a:lnTo>
              </a:path>
            </a:pathLst>
          </a:custGeom>
          <a:ln w="31216">
            <a:solidFill>
              <a:srgbClr val="EF4035"/>
            </a:solidFill>
          </a:ln>
        </p:spPr>
        <p:txBody>
          <a:bodyPr wrap="square" lIns="0" tIns="0" rIns="0" bIns="0" rtlCol="0">
            <a:spAutoFit/>
          </a:bodyPr>
          <a:lstStyle/>
          <a:p>
            <a:endParaRPr dirty="0"/>
          </a:p>
        </p:txBody>
      </p:sp>
      <p:sp>
        <p:nvSpPr>
          <p:cNvPr id="15" name="Content Placeholder 6">
            <a:extLst>
              <a:ext uri="{FF2B5EF4-FFF2-40B4-BE49-F238E27FC236}">
                <a16:creationId xmlns:a16="http://schemas.microsoft.com/office/drawing/2014/main" id="{E7758BC2-95FD-41C6-BFE0-EA0FD8678639}"/>
              </a:ext>
            </a:extLst>
          </p:cNvPr>
          <p:cNvSpPr txBox="1">
            <a:spLocks/>
          </p:cNvSpPr>
          <p:nvPr/>
        </p:nvSpPr>
        <p:spPr>
          <a:xfrm>
            <a:off x="615771" y="1110335"/>
            <a:ext cx="8789927" cy="3721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74C88"/>
                </a:solidFill>
                <a:latin typeface="Open Sans Light" panose="020B0306030504020204"/>
                <a:cs typeface="Arial" panose="020B0604020202020204" pitchFamily="34" charset="0"/>
              </a:rPr>
              <a:t>Statement of Continued Support to UNGC</a:t>
            </a:r>
          </a:p>
        </p:txBody>
      </p:sp>
      <p:sp>
        <p:nvSpPr>
          <p:cNvPr id="16" name="object 56">
            <a:extLst>
              <a:ext uri="{FF2B5EF4-FFF2-40B4-BE49-F238E27FC236}">
                <a16:creationId xmlns:a16="http://schemas.microsoft.com/office/drawing/2014/main" id="{147C14BC-9D77-4F77-84F0-6F5B8D67CDF9}"/>
              </a:ext>
            </a:extLst>
          </p:cNvPr>
          <p:cNvSpPr/>
          <p:nvPr/>
        </p:nvSpPr>
        <p:spPr>
          <a:xfrm>
            <a:off x="4032555" y="492553"/>
            <a:ext cx="3409315" cy="90170"/>
          </a:xfrm>
          <a:custGeom>
            <a:avLst/>
            <a:gdLst/>
            <a:ahLst/>
            <a:cxnLst/>
            <a:rect l="l" t="t" r="r" b="b"/>
            <a:pathLst>
              <a:path w="3409315" h="90170">
                <a:moveTo>
                  <a:pt x="3318903" y="0"/>
                </a:moveTo>
                <a:lnTo>
                  <a:pt x="0" y="0"/>
                </a:lnTo>
                <a:lnTo>
                  <a:pt x="90004" y="90004"/>
                </a:lnTo>
                <a:lnTo>
                  <a:pt x="3408908" y="90004"/>
                </a:lnTo>
                <a:lnTo>
                  <a:pt x="3318903" y="0"/>
                </a:lnTo>
                <a:close/>
              </a:path>
            </a:pathLst>
          </a:custGeom>
          <a:solidFill>
            <a:srgbClr val="0075C0"/>
          </a:solidFill>
        </p:spPr>
        <p:txBody>
          <a:bodyPr wrap="square" lIns="0" tIns="0" rIns="0" bIns="0" rtlCol="0">
            <a:spAutoFit/>
          </a:bodyPr>
          <a:lstStyle/>
          <a:p>
            <a:endParaRPr/>
          </a:p>
        </p:txBody>
      </p:sp>
      <p:sp>
        <p:nvSpPr>
          <p:cNvPr id="17" name="object 57">
            <a:extLst>
              <a:ext uri="{FF2B5EF4-FFF2-40B4-BE49-F238E27FC236}">
                <a16:creationId xmlns:a16="http://schemas.microsoft.com/office/drawing/2014/main" id="{823EF112-97C8-47B2-9CE9-08FDD550DDEA}"/>
              </a:ext>
            </a:extLst>
          </p:cNvPr>
          <p:cNvSpPr/>
          <p:nvPr/>
        </p:nvSpPr>
        <p:spPr>
          <a:xfrm>
            <a:off x="7441457" y="492553"/>
            <a:ext cx="2464543" cy="90170"/>
          </a:xfrm>
          <a:custGeom>
            <a:avLst/>
            <a:gdLst/>
            <a:ahLst/>
            <a:cxnLst/>
            <a:rect l="l" t="t" r="r" b="b"/>
            <a:pathLst>
              <a:path w="1960245" h="90170">
                <a:moveTo>
                  <a:pt x="1959902" y="0"/>
                </a:moveTo>
                <a:lnTo>
                  <a:pt x="0" y="0"/>
                </a:lnTo>
                <a:lnTo>
                  <a:pt x="90004" y="90004"/>
                </a:lnTo>
                <a:lnTo>
                  <a:pt x="1959902" y="90004"/>
                </a:lnTo>
                <a:lnTo>
                  <a:pt x="1959902" y="0"/>
                </a:lnTo>
                <a:close/>
              </a:path>
            </a:pathLst>
          </a:custGeom>
          <a:solidFill>
            <a:srgbClr val="A7A9AC"/>
          </a:solidFill>
        </p:spPr>
        <p:txBody>
          <a:bodyPr wrap="square" lIns="0" tIns="0" rIns="0" bIns="0" rtlCol="0">
            <a:spAutoFit/>
          </a:bodyPr>
          <a:lstStyle/>
          <a:p>
            <a:endParaRPr/>
          </a:p>
        </p:txBody>
      </p:sp>
      <p:pic>
        <p:nvPicPr>
          <p:cNvPr id="20" name="Picture 19">
            <a:extLst>
              <a:ext uri="{FF2B5EF4-FFF2-40B4-BE49-F238E27FC236}">
                <a16:creationId xmlns:a16="http://schemas.microsoft.com/office/drawing/2014/main" id="{AB213DFB-0D6B-4683-A0D6-B2131EB280EA}"/>
              </a:ext>
            </a:extLst>
          </p:cNvPr>
          <p:cNvPicPr>
            <a:picLocks noChangeAspect="1"/>
          </p:cNvPicPr>
          <p:nvPr/>
        </p:nvPicPr>
        <p:blipFill rotWithShape="1">
          <a:blip r:embed="rId2">
            <a:extLst>
              <a:ext uri="{28A0092B-C50C-407E-A947-70E740481C1C}">
                <a14:useLocalDpi xmlns:a14="http://schemas.microsoft.com/office/drawing/2010/main" val="0"/>
              </a:ext>
            </a:extLst>
          </a:blip>
          <a:srcRect b="9928"/>
          <a:stretch/>
        </p:blipFill>
        <p:spPr>
          <a:xfrm>
            <a:off x="1304318" y="1678471"/>
            <a:ext cx="2472715" cy="2800583"/>
          </a:xfrm>
          <a:prstGeom prst="rect">
            <a:avLst/>
          </a:prstGeom>
        </p:spPr>
      </p:pic>
      <p:pic>
        <p:nvPicPr>
          <p:cNvPr id="21" name="Picture 20">
            <a:extLst>
              <a:ext uri="{FF2B5EF4-FFF2-40B4-BE49-F238E27FC236}">
                <a16:creationId xmlns:a16="http://schemas.microsoft.com/office/drawing/2014/main" id="{2E39F19B-E0AF-4120-907D-53CD86A57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319" y="4732923"/>
            <a:ext cx="2472714" cy="955095"/>
          </a:xfrm>
          <a:prstGeom prst="rect">
            <a:avLst/>
          </a:prstGeom>
        </p:spPr>
      </p:pic>
      <p:pic>
        <p:nvPicPr>
          <p:cNvPr id="4" name="Picture 3">
            <a:extLst>
              <a:ext uri="{FF2B5EF4-FFF2-40B4-BE49-F238E27FC236}">
                <a16:creationId xmlns:a16="http://schemas.microsoft.com/office/drawing/2014/main" id="{09E52C72-7ED4-4023-8BE3-980810B4B5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6022" y="4746815"/>
            <a:ext cx="2048161" cy="838317"/>
          </a:xfrm>
          <a:prstGeom prst="rect">
            <a:avLst/>
          </a:prstGeom>
        </p:spPr>
      </p:pic>
      <p:sp>
        <p:nvSpPr>
          <p:cNvPr id="5" name="Slide Number Placeholder 4">
            <a:extLst>
              <a:ext uri="{FF2B5EF4-FFF2-40B4-BE49-F238E27FC236}">
                <a16:creationId xmlns:a16="http://schemas.microsoft.com/office/drawing/2014/main" id="{3F2EFB72-FB64-42A0-9122-3E65E206E5EA}"/>
              </a:ext>
            </a:extLst>
          </p:cNvPr>
          <p:cNvSpPr>
            <a:spLocks noGrp="1"/>
          </p:cNvSpPr>
          <p:nvPr>
            <p:ph type="sldNum" sz="quarter" idx="12"/>
          </p:nvPr>
        </p:nvSpPr>
        <p:spPr>
          <a:xfrm>
            <a:off x="4774254" y="6377618"/>
            <a:ext cx="2228850" cy="365125"/>
          </a:xfrm>
        </p:spPr>
        <p:txBody>
          <a:bodyPr/>
          <a:lstStyle/>
          <a:p>
            <a:fld id="{E6DF869A-E8BD-4A47-B2EE-0AD3E4F5B68D}" type="slidenum">
              <a:rPr lang="en-US" sz="1200" smtClean="0">
                <a:solidFill>
                  <a:srgbClr val="0070C0"/>
                </a:solidFill>
                <a:latin typeface="Open Sans Light" panose="020B0306030504020204"/>
              </a:rPr>
              <a:t>4</a:t>
            </a:fld>
            <a:endParaRPr lang="en-US" sz="1200" dirty="0">
              <a:solidFill>
                <a:srgbClr val="0070C0"/>
              </a:solidFill>
              <a:latin typeface="Open Sans Light" panose="020B0306030504020204"/>
            </a:endParaRPr>
          </a:p>
        </p:txBody>
      </p:sp>
    </p:spTree>
    <p:extLst>
      <p:ext uri="{BB962C8B-B14F-4D97-AF65-F5344CB8AC3E}">
        <p14:creationId xmlns:p14="http://schemas.microsoft.com/office/powerpoint/2010/main" val="787754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6C7656-12CF-4843-AFF9-9DDA511C57A8}"/>
              </a:ext>
            </a:extLst>
          </p:cNvPr>
          <p:cNvSpPr txBox="1">
            <a:spLocks/>
          </p:cNvSpPr>
          <p:nvPr/>
        </p:nvSpPr>
        <p:spPr>
          <a:xfrm>
            <a:off x="571500" y="498256"/>
            <a:ext cx="8801100" cy="5533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800" b="1" kern="1200">
                <a:solidFill>
                  <a:srgbClr val="074C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70C0"/>
                </a:solidFill>
                <a:latin typeface="Open Sans Light" panose="020B0306030504020204"/>
              </a:rPr>
              <a:t>Our Responsibility as an Employer</a:t>
            </a:r>
          </a:p>
        </p:txBody>
      </p:sp>
      <p:sp>
        <p:nvSpPr>
          <p:cNvPr id="560" name="Content Placeholder 6">
            <a:extLst>
              <a:ext uri="{FF2B5EF4-FFF2-40B4-BE49-F238E27FC236}">
                <a16:creationId xmlns:a16="http://schemas.microsoft.com/office/drawing/2014/main" id="{3E74B48E-24C2-4C46-8651-55BA39438C8F}"/>
              </a:ext>
            </a:extLst>
          </p:cNvPr>
          <p:cNvSpPr txBox="1">
            <a:spLocks/>
          </p:cNvSpPr>
          <p:nvPr/>
        </p:nvSpPr>
        <p:spPr>
          <a:xfrm>
            <a:off x="615771" y="1110335"/>
            <a:ext cx="8789927" cy="3721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74C88"/>
                </a:solidFill>
                <a:latin typeface="Open Sans Light" panose="020B0306030504020204"/>
                <a:cs typeface="Arial" panose="020B0604020202020204" pitchFamily="34" charset="0"/>
              </a:rPr>
              <a:t>A Diverse Workforce and Provider of Equal Opportunities  </a:t>
            </a:r>
          </a:p>
        </p:txBody>
      </p:sp>
      <p:sp>
        <p:nvSpPr>
          <p:cNvPr id="6" name="Slide Number Placeholder 5">
            <a:extLst>
              <a:ext uri="{FF2B5EF4-FFF2-40B4-BE49-F238E27FC236}">
                <a16:creationId xmlns:a16="http://schemas.microsoft.com/office/drawing/2014/main" id="{0574DA78-B353-4C0B-9967-80443372D900}"/>
              </a:ext>
            </a:extLst>
          </p:cNvPr>
          <p:cNvSpPr>
            <a:spLocks noGrp="1"/>
          </p:cNvSpPr>
          <p:nvPr>
            <p:ph type="sldNum" sz="quarter" idx="12"/>
          </p:nvPr>
        </p:nvSpPr>
        <p:spPr/>
        <p:txBody>
          <a:bodyPr/>
          <a:lstStyle/>
          <a:p>
            <a:fld id="{E6DF869A-E8BD-4A47-B2EE-0AD3E4F5B68D}" type="slidenum">
              <a:rPr lang="en-US" sz="1200" smtClean="0">
                <a:solidFill>
                  <a:srgbClr val="0070C0"/>
                </a:solidFill>
                <a:latin typeface="Open Sans Light" panose="020B0306030504020204"/>
              </a:rPr>
              <a:t>5</a:t>
            </a:fld>
            <a:endParaRPr lang="en-US" sz="1200" dirty="0">
              <a:solidFill>
                <a:srgbClr val="0070C0"/>
              </a:solidFill>
              <a:latin typeface="Open Sans Light" panose="020B0306030504020204"/>
            </a:endParaRPr>
          </a:p>
        </p:txBody>
      </p:sp>
      <p:sp>
        <p:nvSpPr>
          <p:cNvPr id="555" name="object 11">
            <a:extLst>
              <a:ext uri="{FF2B5EF4-FFF2-40B4-BE49-F238E27FC236}">
                <a16:creationId xmlns:a16="http://schemas.microsoft.com/office/drawing/2014/main" id="{E18D4942-278E-4D4B-8B35-4C25ED71997E}"/>
              </a:ext>
            </a:extLst>
          </p:cNvPr>
          <p:cNvSpPr/>
          <p:nvPr/>
        </p:nvSpPr>
        <p:spPr>
          <a:xfrm>
            <a:off x="674763" y="1007365"/>
            <a:ext cx="730250" cy="0"/>
          </a:xfrm>
          <a:custGeom>
            <a:avLst/>
            <a:gdLst/>
            <a:ahLst/>
            <a:cxnLst/>
            <a:rect l="l" t="t" r="r" b="b"/>
            <a:pathLst>
              <a:path w="730250">
                <a:moveTo>
                  <a:pt x="0" y="0"/>
                </a:moveTo>
                <a:lnTo>
                  <a:pt x="730084" y="0"/>
                </a:lnTo>
              </a:path>
            </a:pathLst>
          </a:custGeom>
          <a:ln w="31216">
            <a:solidFill>
              <a:srgbClr val="EF4035"/>
            </a:solidFill>
          </a:ln>
        </p:spPr>
        <p:txBody>
          <a:bodyPr wrap="square" lIns="0" tIns="0" rIns="0" bIns="0" rtlCol="0">
            <a:spAutoFit/>
          </a:bodyPr>
          <a:lstStyle/>
          <a:p>
            <a:endParaRPr dirty="0"/>
          </a:p>
        </p:txBody>
      </p:sp>
      <p:sp>
        <p:nvSpPr>
          <p:cNvPr id="556" name="Rectangle 555">
            <a:extLst>
              <a:ext uri="{FF2B5EF4-FFF2-40B4-BE49-F238E27FC236}">
                <a16:creationId xmlns:a16="http://schemas.microsoft.com/office/drawing/2014/main" id="{504D9841-4F96-4BA0-B5BE-FDFB255FDF7B}"/>
              </a:ext>
            </a:extLst>
          </p:cNvPr>
          <p:cNvSpPr/>
          <p:nvPr/>
        </p:nvSpPr>
        <p:spPr>
          <a:xfrm>
            <a:off x="571499" y="2224848"/>
            <a:ext cx="3113115" cy="3810976"/>
          </a:xfrm>
          <a:prstGeom prst="rect">
            <a:avLst/>
          </a:prstGeom>
          <a:solidFill>
            <a:schemeClr val="bg1">
              <a:lumMod val="85000"/>
              <a:alpha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prstClr val="white"/>
              </a:solidFill>
              <a:latin typeface="Calibri" panose="020F0502020204030204"/>
            </a:endParaRPr>
          </a:p>
        </p:txBody>
      </p:sp>
      <p:graphicFrame>
        <p:nvGraphicFramePr>
          <p:cNvPr id="557" name="Chart 556">
            <a:extLst>
              <a:ext uri="{FF2B5EF4-FFF2-40B4-BE49-F238E27FC236}">
                <a16:creationId xmlns:a16="http://schemas.microsoft.com/office/drawing/2014/main" id="{4B95FAD9-0898-4CB1-AE9B-ADBE989A3FC8}"/>
              </a:ext>
            </a:extLst>
          </p:cNvPr>
          <p:cNvGraphicFramePr/>
          <p:nvPr>
            <p:extLst>
              <p:ext uri="{D42A27DB-BD31-4B8C-83A1-F6EECF244321}">
                <p14:modId xmlns:p14="http://schemas.microsoft.com/office/powerpoint/2010/main" val="2981342219"/>
              </p:ext>
            </p:extLst>
          </p:nvPr>
        </p:nvGraphicFramePr>
        <p:xfrm>
          <a:off x="439025" y="2738673"/>
          <a:ext cx="3336513" cy="2702190"/>
        </p:xfrm>
        <a:graphic>
          <a:graphicData uri="http://schemas.openxmlformats.org/drawingml/2006/chart">
            <c:chart xmlns:c="http://schemas.openxmlformats.org/drawingml/2006/chart" xmlns:r="http://schemas.openxmlformats.org/officeDocument/2006/relationships" r:id="rId377"/>
          </a:graphicData>
        </a:graphic>
      </p:graphicFrame>
      <p:sp>
        <p:nvSpPr>
          <p:cNvPr id="559" name="Rectangle 558">
            <a:extLst>
              <a:ext uri="{FF2B5EF4-FFF2-40B4-BE49-F238E27FC236}">
                <a16:creationId xmlns:a16="http://schemas.microsoft.com/office/drawing/2014/main" id="{8F4F22F4-E9DA-4205-A99F-714181E5F92A}"/>
              </a:ext>
            </a:extLst>
          </p:cNvPr>
          <p:cNvSpPr/>
          <p:nvPr/>
        </p:nvSpPr>
        <p:spPr>
          <a:xfrm>
            <a:off x="571499" y="1852949"/>
            <a:ext cx="3113115" cy="365382"/>
          </a:xfrm>
          <a:prstGeom prst="rect">
            <a:avLst/>
          </a:prstGeom>
          <a:solidFill>
            <a:srgbClr val="074C88"/>
          </a:solidFill>
          <a:ln w="6350">
            <a:solidFill>
              <a:srgbClr val="07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Open Sans Light" panose="020B0306030504020204"/>
                <a:cs typeface="Arial" panose="020B0604020202020204" pitchFamily="34" charset="0"/>
              </a:rPr>
              <a:t>Female to Male Employees </a:t>
            </a:r>
          </a:p>
        </p:txBody>
      </p:sp>
      <p:grpSp>
        <p:nvGrpSpPr>
          <p:cNvPr id="564" name="Group 563">
            <a:extLst>
              <a:ext uri="{FF2B5EF4-FFF2-40B4-BE49-F238E27FC236}">
                <a16:creationId xmlns:a16="http://schemas.microsoft.com/office/drawing/2014/main" id="{7C94E777-5461-4E77-9A95-EB5F3BCD4D5F}"/>
              </a:ext>
            </a:extLst>
          </p:cNvPr>
          <p:cNvGrpSpPr/>
          <p:nvPr/>
        </p:nvGrpSpPr>
        <p:grpSpPr>
          <a:xfrm>
            <a:off x="3893574" y="2521849"/>
            <a:ext cx="5401622" cy="2952396"/>
            <a:chOff x="3264241" y="2310505"/>
            <a:chExt cx="6385059" cy="3204528"/>
          </a:xfrm>
        </p:grpSpPr>
        <p:sp>
          <p:nvSpPr>
            <p:cNvPr id="565" name="Freeform 4">
              <a:extLst>
                <a:ext uri="{FF2B5EF4-FFF2-40B4-BE49-F238E27FC236}">
                  <a16:creationId xmlns:a16="http://schemas.microsoft.com/office/drawing/2014/main" id="{EBFE0766-0BE2-4318-91BD-DB68AA733661}"/>
                </a:ext>
              </a:extLst>
            </p:cNvPr>
            <p:cNvSpPr>
              <a:spLocks/>
            </p:cNvSpPr>
            <p:nvPr>
              <p:custDataLst>
                <p:tags r:id="rId1"/>
              </p:custDataLst>
            </p:nvPr>
          </p:nvSpPr>
          <p:spPr bwMode="auto">
            <a:xfrm>
              <a:off x="4959926" y="5468208"/>
              <a:ext cx="30697" cy="42141"/>
            </a:xfrm>
            <a:custGeom>
              <a:avLst/>
              <a:gdLst>
                <a:gd name="T0" fmla="*/ 0 w 73"/>
                <a:gd name="T1" fmla="*/ 0 h 20"/>
                <a:gd name="T2" fmla="*/ 1 w 73"/>
                <a:gd name="T3" fmla="*/ 5 h 20"/>
                <a:gd name="T4" fmla="*/ 4 w 73"/>
                <a:gd name="T5" fmla="*/ 10 h 20"/>
                <a:gd name="T6" fmla="*/ 8 w 73"/>
                <a:gd name="T7" fmla="*/ 14 h 20"/>
                <a:gd name="T8" fmla="*/ 13 w 73"/>
                <a:gd name="T9" fmla="*/ 20 h 20"/>
                <a:gd name="T10" fmla="*/ 16 w 73"/>
                <a:gd name="T11" fmla="*/ 17 h 20"/>
                <a:gd name="T12" fmla="*/ 19 w 73"/>
                <a:gd name="T13" fmla="*/ 13 h 20"/>
                <a:gd name="T14" fmla="*/ 23 w 73"/>
                <a:gd name="T15" fmla="*/ 11 h 20"/>
                <a:gd name="T16" fmla="*/ 27 w 73"/>
                <a:gd name="T17" fmla="*/ 10 h 20"/>
                <a:gd name="T18" fmla="*/ 36 w 73"/>
                <a:gd name="T19" fmla="*/ 8 h 20"/>
                <a:gd name="T20" fmla="*/ 46 w 73"/>
                <a:gd name="T21" fmla="*/ 7 h 20"/>
                <a:gd name="T22" fmla="*/ 54 w 73"/>
                <a:gd name="T23" fmla="*/ 7 h 20"/>
                <a:gd name="T24" fmla="*/ 63 w 73"/>
                <a:gd name="T25" fmla="*/ 6 h 20"/>
                <a:gd name="T26" fmla="*/ 66 w 73"/>
                <a:gd name="T27" fmla="*/ 5 h 20"/>
                <a:gd name="T28" fmla="*/ 69 w 73"/>
                <a:gd name="T29" fmla="*/ 4 h 20"/>
                <a:gd name="T30" fmla="*/ 71 w 73"/>
                <a:gd name="T31" fmla="*/ 2 h 20"/>
                <a:gd name="T32" fmla="*/ 73 w 73"/>
                <a:gd name="T33" fmla="*/ 0 h 20"/>
                <a:gd name="T34" fmla="*/ 0 w 73"/>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566" name="Freeform 8">
              <a:extLst>
                <a:ext uri="{FF2B5EF4-FFF2-40B4-BE49-F238E27FC236}">
                  <a16:creationId xmlns:a16="http://schemas.microsoft.com/office/drawing/2014/main" id="{0A3B10F1-6113-4117-8CFD-6F00CBD894E7}"/>
                </a:ext>
              </a:extLst>
            </p:cNvPr>
            <p:cNvSpPr>
              <a:spLocks/>
            </p:cNvSpPr>
            <p:nvPr>
              <p:custDataLst>
                <p:tags r:id="rId2"/>
              </p:custDataLst>
            </p:nvPr>
          </p:nvSpPr>
          <p:spPr bwMode="auto">
            <a:xfrm>
              <a:off x="4731887" y="4544015"/>
              <a:ext cx="241197" cy="833469"/>
            </a:xfrm>
            <a:custGeom>
              <a:avLst/>
              <a:gdLst>
                <a:gd name="T0" fmla="*/ 418 w 598"/>
                <a:gd name="T1" fmla="*/ 2021 h 2158"/>
                <a:gd name="T2" fmla="*/ 342 w 598"/>
                <a:gd name="T3" fmla="*/ 1955 h 2158"/>
                <a:gd name="T4" fmla="*/ 339 w 598"/>
                <a:gd name="T5" fmla="*/ 1893 h 2158"/>
                <a:gd name="T6" fmla="*/ 345 w 598"/>
                <a:gd name="T7" fmla="*/ 1843 h 2158"/>
                <a:gd name="T8" fmla="*/ 362 w 598"/>
                <a:gd name="T9" fmla="*/ 1791 h 2158"/>
                <a:gd name="T10" fmla="*/ 354 w 598"/>
                <a:gd name="T11" fmla="*/ 1740 h 2158"/>
                <a:gd name="T12" fmla="*/ 332 w 598"/>
                <a:gd name="T13" fmla="*/ 1683 h 2158"/>
                <a:gd name="T14" fmla="*/ 303 w 598"/>
                <a:gd name="T15" fmla="*/ 1581 h 2158"/>
                <a:gd name="T16" fmla="*/ 226 w 598"/>
                <a:gd name="T17" fmla="*/ 1460 h 2158"/>
                <a:gd name="T18" fmla="*/ 206 w 598"/>
                <a:gd name="T19" fmla="*/ 1381 h 2158"/>
                <a:gd name="T20" fmla="*/ 217 w 598"/>
                <a:gd name="T21" fmla="*/ 1299 h 2158"/>
                <a:gd name="T22" fmla="*/ 208 w 598"/>
                <a:gd name="T23" fmla="*/ 1235 h 2158"/>
                <a:gd name="T24" fmla="*/ 185 w 598"/>
                <a:gd name="T25" fmla="*/ 1165 h 2158"/>
                <a:gd name="T26" fmla="*/ 211 w 598"/>
                <a:gd name="T27" fmla="*/ 1123 h 2158"/>
                <a:gd name="T28" fmla="*/ 195 w 598"/>
                <a:gd name="T29" fmla="*/ 1082 h 2158"/>
                <a:gd name="T30" fmla="*/ 211 w 598"/>
                <a:gd name="T31" fmla="*/ 1025 h 2158"/>
                <a:gd name="T32" fmla="*/ 210 w 598"/>
                <a:gd name="T33" fmla="*/ 993 h 2158"/>
                <a:gd name="T34" fmla="*/ 187 w 598"/>
                <a:gd name="T35" fmla="*/ 927 h 2158"/>
                <a:gd name="T36" fmla="*/ 136 w 598"/>
                <a:gd name="T37" fmla="*/ 852 h 2158"/>
                <a:gd name="T38" fmla="*/ 134 w 598"/>
                <a:gd name="T39" fmla="*/ 686 h 2158"/>
                <a:gd name="T40" fmla="*/ 183 w 598"/>
                <a:gd name="T41" fmla="*/ 584 h 2158"/>
                <a:gd name="T42" fmla="*/ 189 w 598"/>
                <a:gd name="T43" fmla="*/ 522 h 2158"/>
                <a:gd name="T44" fmla="*/ 160 w 598"/>
                <a:gd name="T45" fmla="*/ 459 h 2158"/>
                <a:gd name="T46" fmla="*/ 182 w 598"/>
                <a:gd name="T47" fmla="*/ 406 h 2158"/>
                <a:gd name="T48" fmla="*/ 229 w 598"/>
                <a:gd name="T49" fmla="*/ 346 h 2158"/>
                <a:gd name="T50" fmla="*/ 200 w 598"/>
                <a:gd name="T51" fmla="*/ 308 h 2158"/>
                <a:gd name="T52" fmla="*/ 148 w 598"/>
                <a:gd name="T53" fmla="*/ 222 h 2158"/>
                <a:gd name="T54" fmla="*/ 129 w 598"/>
                <a:gd name="T55" fmla="*/ 125 h 2158"/>
                <a:gd name="T56" fmla="*/ 91 w 598"/>
                <a:gd name="T57" fmla="*/ 37 h 2158"/>
                <a:gd name="T58" fmla="*/ 0 w 598"/>
                <a:gd name="T59" fmla="*/ 44 h 2158"/>
                <a:gd name="T60" fmla="*/ 31 w 598"/>
                <a:gd name="T61" fmla="*/ 200 h 2158"/>
                <a:gd name="T62" fmla="*/ 42 w 598"/>
                <a:gd name="T63" fmla="*/ 304 h 2158"/>
                <a:gd name="T64" fmla="*/ 27 w 598"/>
                <a:gd name="T65" fmla="*/ 374 h 2158"/>
                <a:gd name="T66" fmla="*/ 52 w 598"/>
                <a:gd name="T67" fmla="*/ 524 h 2158"/>
                <a:gd name="T68" fmla="*/ 46 w 598"/>
                <a:gd name="T69" fmla="*/ 649 h 2158"/>
                <a:gd name="T70" fmla="*/ 36 w 598"/>
                <a:gd name="T71" fmla="*/ 718 h 2158"/>
                <a:gd name="T72" fmla="*/ 52 w 598"/>
                <a:gd name="T73" fmla="*/ 767 h 2158"/>
                <a:gd name="T74" fmla="*/ 64 w 598"/>
                <a:gd name="T75" fmla="*/ 871 h 2158"/>
                <a:gd name="T76" fmla="*/ 81 w 598"/>
                <a:gd name="T77" fmla="*/ 913 h 2158"/>
                <a:gd name="T78" fmla="*/ 73 w 598"/>
                <a:gd name="T79" fmla="*/ 1045 h 2158"/>
                <a:gd name="T80" fmla="*/ 63 w 598"/>
                <a:gd name="T81" fmla="*/ 1152 h 2158"/>
                <a:gd name="T82" fmla="*/ 40 w 598"/>
                <a:gd name="T83" fmla="*/ 1188 h 2158"/>
                <a:gd name="T84" fmla="*/ 60 w 598"/>
                <a:gd name="T85" fmla="*/ 1258 h 2158"/>
                <a:gd name="T86" fmla="*/ 106 w 598"/>
                <a:gd name="T87" fmla="*/ 1343 h 2158"/>
                <a:gd name="T88" fmla="*/ 93 w 598"/>
                <a:gd name="T89" fmla="*/ 1396 h 2158"/>
                <a:gd name="T90" fmla="*/ 106 w 598"/>
                <a:gd name="T91" fmla="*/ 1449 h 2158"/>
                <a:gd name="T92" fmla="*/ 164 w 598"/>
                <a:gd name="T93" fmla="*/ 1467 h 2158"/>
                <a:gd name="T94" fmla="*/ 209 w 598"/>
                <a:gd name="T95" fmla="*/ 1621 h 2158"/>
                <a:gd name="T96" fmla="*/ 227 w 598"/>
                <a:gd name="T97" fmla="*/ 1709 h 2158"/>
                <a:gd name="T98" fmla="*/ 151 w 598"/>
                <a:gd name="T99" fmla="*/ 1749 h 2158"/>
                <a:gd name="T100" fmla="*/ 207 w 598"/>
                <a:gd name="T101" fmla="*/ 1776 h 2158"/>
                <a:gd name="T102" fmla="*/ 250 w 598"/>
                <a:gd name="T103" fmla="*/ 1820 h 2158"/>
                <a:gd name="T104" fmla="*/ 275 w 598"/>
                <a:gd name="T105" fmla="*/ 1871 h 2158"/>
                <a:gd name="T106" fmla="*/ 308 w 598"/>
                <a:gd name="T107" fmla="*/ 1961 h 2158"/>
                <a:gd name="T108" fmla="*/ 359 w 598"/>
                <a:gd name="T109" fmla="*/ 2013 h 2158"/>
                <a:gd name="T110" fmla="*/ 393 w 598"/>
                <a:gd name="T111" fmla="*/ 2048 h 2158"/>
                <a:gd name="T112" fmla="*/ 424 w 598"/>
                <a:gd name="T113" fmla="*/ 2074 h 2158"/>
                <a:gd name="T114" fmla="*/ 465 w 598"/>
                <a:gd name="T115" fmla="*/ 2110 h 2158"/>
                <a:gd name="T116" fmla="*/ 519 w 598"/>
                <a:gd name="T117" fmla="*/ 2140 h 2158"/>
                <a:gd name="T118" fmla="*/ 538 w 598"/>
                <a:gd name="T119" fmla="*/ 2151 h 2158"/>
                <a:gd name="T120" fmla="*/ 586 w 598"/>
                <a:gd name="T121" fmla="*/ 2098 h 2158"/>
                <a:gd name="T122" fmla="*/ 591 w 598"/>
                <a:gd name="T123" fmla="*/ 2071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567" name="Freeform 25">
              <a:extLst>
                <a:ext uri="{FF2B5EF4-FFF2-40B4-BE49-F238E27FC236}">
                  <a16:creationId xmlns:a16="http://schemas.microsoft.com/office/drawing/2014/main" id="{F89552B5-43EB-49F2-8D70-54513C8C0593}"/>
                </a:ext>
              </a:extLst>
            </p:cNvPr>
            <p:cNvSpPr>
              <a:spLocks/>
            </p:cNvSpPr>
            <p:nvPr>
              <p:custDataLst>
                <p:tags r:id="rId3"/>
              </p:custDataLst>
            </p:nvPr>
          </p:nvSpPr>
          <p:spPr bwMode="auto">
            <a:xfrm>
              <a:off x="4976006" y="5472892"/>
              <a:ext cx="21928" cy="42141"/>
            </a:xfrm>
            <a:custGeom>
              <a:avLst/>
              <a:gdLst>
                <a:gd name="T0" fmla="*/ 0 w 53"/>
                <a:gd name="T1" fmla="*/ 8 h 19"/>
                <a:gd name="T2" fmla="*/ 7 w 53"/>
                <a:gd name="T3" fmla="*/ 13 h 19"/>
                <a:gd name="T4" fmla="*/ 14 w 53"/>
                <a:gd name="T5" fmla="*/ 17 h 19"/>
                <a:gd name="T6" fmla="*/ 22 w 53"/>
                <a:gd name="T7" fmla="*/ 19 h 19"/>
                <a:gd name="T8" fmla="*/ 29 w 53"/>
                <a:gd name="T9" fmla="*/ 19 h 19"/>
                <a:gd name="T10" fmla="*/ 35 w 53"/>
                <a:gd name="T11" fmla="*/ 18 h 19"/>
                <a:gd name="T12" fmla="*/ 42 w 53"/>
                <a:gd name="T13" fmla="*/ 15 h 19"/>
                <a:gd name="T14" fmla="*/ 47 w 53"/>
                <a:gd name="T15" fmla="*/ 12 h 19"/>
                <a:gd name="T16" fmla="*/ 53 w 53"/>
                <a:gd name="T17" fmla="*/ 8 h 19"/>
                <a:gd name="T18" fmla="*/ 47 w 53"/>
                <a:gd name="T19" fmla="*/ 5 h 19"/>
                <a:gd name="T20" fmla="*/ 42 w 53"/>
                <a:gd name="T21" fmla="*/ 2 h 19"/>
                <a:gd name="T22" fmla="*/ 35 w 53"/>
                <a:gd name="T23" fmla="*/ 1 h 19"/>
                <a:gd name="T24" fmla="*/ 29 w 53"/>
                <a:gd name="T25" fmla="*/ 0 h 19"/>
                <a:gd name="T26" fmla="*/ 22 w 53"/>
                <a:gd name="T27" fmla="*/ 0 h 19"/>
                <a:gd name="T28" fmla="*/ 14 w 53"/>
                <a:gd name="T29" fmla="*/ 1 h 19"/>
                <a:gd name="T30" fmla="*/ 7 w 53"/>
                <a:gd name="T31" fmla="*/ 3 h 19"/>
                <a:gd name="T32" fmla="*/ 0 w 53"/>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7F7F7F"/>
            </a:solidFill>
            <a:ln w="3175" cmpd="sng">
              <a:solidFill>
                <a:schemeClr val="bg1"/>
              </a:solidFill>
              <a:prstDash val="solid"/>
              <a:round/>
              <a:headEnd/>
              <a:tailEnd/>
            </a:ln>
          </p:spPr>
          <p:txBody>
            <a:bodyPr/>
            <a:lstStyle/>
            <a:p>
              <a:endParaRPr lang="en-US" sz="1056" dirty="0"/>
            </a:p>
          </p:txBody>
        </p:sp>
        <p:grpSp>
          <p:nvGrpSpPr>
            <p:cNvPr id="568" name="Group 38">
              <a:extLst>
                <a:ext uri="{FF2B5EF4-FFF2-40B4-BE49-F238E27FC236}">
                  <a16:creationId xmlns:a16="http://schemas.microsoft.com/office/drawing/2014/main" id="{50F22FE6-8B1A-4C5D-BABF-46672D8720BA}"/>
                </a:ext>
              </a:extLst>
            </p:cNvPr>
            <p:cNvGrpSpPr>
              <a:grpSpLocks/>
            </p:cNvGrpSpPr>
            <p:nvPr>
              <p:custDataLst>
                <p:tags r:id="rId4"/>
              </p:custDataLst>
            </p:nvPr>
          </p:nvGrpSpPr>
          <p:grpSpPr bwMode="auto">
            <a:xfrm>
              <a:off x="5132418" y="5395631"/>
              <a:ext cx="59934" cy="40971"/>
              <a:chOff x="1654" y="3671"/>
              <a:chExt cx="49" cy="17"/>
            </a:xfrm>
            <a:solidFill>
              <a:srgbClr val="7F7F7F"/>
            </a:solidFill>
          </p:grpSpPr>
          <p:sp>
            <p:nvSpPr>
              <p:cNvPr id="1645" name="Freeform 39">
                <a:extLst>
                  <a:ext uri="{FF2B5EF4-FFF2-40B4-BE49-F238E27FC236}">
                    <a16:creationId xmlns:a16="http://schemas.microsoft.com/office/drawing/2014/main" id="{09CF12C4-FF3C-4874-BAD0-4DA24372A567}"/>
                  </a:ext>
                </a:extLst>
              </p:cNvPr>
              <p:cNvSpPr>
                <a:spLocks/>
              </p:cNvSpPr>
              <p:nvPr/>
            </p:nvSpPr>
            <p:spPr bwMode="auto">
              <a:xfrm>
                <a:off x="1654" y="3672"/>
                <a:ext cx="20" cy="14"/>
              </a:xfrm>
              <a:custGeom>
                <a:avLst/>
                <a:gdLst>
                  <a:gd name="T0" fmla="*/ 26 w 59"/>
                  <a:gd name="T1" fmla="*/ 43 h 43"/>
                  <a:gd name="T2" fmla="*/ 59 w 59"/>
                  <a:gd name="T3" fmla="*/ 18 h 43"/>
                  <a:gd name="T4" fmla="*/ 55 w 59"/>
                  <a:gd name="T5" fmla="*/ 14 h 43"/>
                  <a:gd name="T6" fmla="*/ 51 w 59"/>
                  <a:gd name="T7" fmla="*/ 9 h 43"/>
                  <a:gd name="T8" fmla="*/ 47 w 59"/>
                  <a:gd name="T9" fmla="*/ 5 h 43"/>
                  <a:gd name="T10" fmla="*/ 46 w 59"/>
                  <a:gd name="T11" fmla="*/ 0 h 43"/>
                  <a:gd name="T12" fmla="*/ 41 w 59"/>
                  <a:gd name="T13" fmla="*/ 1 h 43"/>
                  <a:gd name="T14" fmla="*/ 34 w 59"/>
                  <a:gd name="T15" fmla="*/ 4 h 43"/>
                  <a:gd name="T16" fmla="*/ 31 w 59"/>
                  <a:gd name="T17" fmla="*/ 6 h 43"/>
                  <a:gd name="T18" fmla="*/ 29 w 59"/>
                  <a:gd name="T19" fmla="*/ 8 h 43"/>
                  <a:gd name="T20" fmla="*/ 26 w 59"/>
                  <a:gd name="T21" fmla="*/ 10 h 43"/>
                  <a:gd name="T22" fmla="*/ 26 w 59"/>
                  <a:gd name="T23" fmla="*/ 12 h 43"/>
                  <a:gd name="T24" fmla="*/ 20 w 59"/>
                  <a:gd name="T25" fmla="*/ 13 h 43"/>
                  <a:gd name="T26" fmla="*/ 13 w 59"/>
                  <a:gd name="T27" fmla="*/ 16 h 43"/>
                  <a:gd name="T28" fmla="*/ 6 w 59"/>
                  <a:gd name="T29" fmla="*/ 20 h 43"/>
                  <a:gd name="T30" fmla="*/ 0 w 59"/>
                  <a:gd name="T31" fmla="*/ 24 h 43"/>
                  <a:gd name="T32" fmla="*/ 5 w 59"/>
                  <a:gd name="T33" fmla="*/ 29 h 43"/>
                  <a:gd name="T34" fmla="*/ 10 w 59"/>
                  <a:gd name="T35" fmla="*/ 34 h 43"/>
                  <a:gd name="T36" fmla="*/ 18 w 59"/>
                  <a:gd name="T37" fmla="*/ 39 h 43"/>
                  <a:gd name="T38" fmla="*/ 26 w 59"/>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grpFill/>
              <a:ln w="3175" cmpd="sng">
                <a:solidFill>
                  <a:schemeClr val="bg1"/>
                </a:solidFill>
                <a:prstDash val="solid"/>
                <a:round/>
                <a:headEnd/>
                <a:tailEnd/>
              </a:ln>
            </p:spPr>
            <p:txBody>
              <a:bodyPr/>
              <a:lstStyle/>
              <a:p>
                <a:endParaRPr lang="en-US" sz="1056" dirty="0"/>
              </a:p>
            </p:txBody>
          </p:sp>
          <p:sp>
            <p:nvSpPr>
              <p:cNvPr id="1646" name="Freeform 40">
                <a:extLst>
                  <a:ext uri="{FF2B5EF4-FFF2-40B4-BE49-F238E27FC236}">
                    <a16:creationId xmlns:a16="http://schemas.microsoft.com/office/drawing/2014/main" id="{BD168338-1E25-4990-B859-A5C8BBB24D73}"/>
                  </a:ext>
                </a:extLst>
              </p:cNvPr>
              <p:cNvSpPr>
                <a:spLocks/>
              </p:cNvSpPr>
              <p:nvPr/>
            </p:nvSpPr>
            <p:spPr bwMode="auto">
              <a:xfrm>
                <a:off x="1681" y="3671"/>
                <a:ext cx="22" cy="17"/>
              </a:xfrm>
              <a:custGeom>
                <a:avLst/>
                <a:gdLst>
                  <a:gd name="T0" fmla="*/ 0 w 67"/>
                  <a:gd name="T1" fmla="*/ 2 h 51"/>
                  <a:gd name="T2" fmla="*/ 24 w 67"/>
                  <a:gd name="T3" fmla="*/ 1 h 51"/>
                  <a:gd name="T4" fmla="*/ 39 w 67"/>
                  <a:gd name="T5" fmla="*/ 0 h 51"/>
                  <a:gd name="T6" fmla="*/ 45 w 67"/>
                  <a:gd name="T7" fmla="*/ 1 h 51"/>
                  <a:gd name="T8" fmla="*/ 51 w 67"/>
                  <a:gd name="T9" fmla="*/ 2 h 51"/>
                  <a:gd name="T10" fmla="*/ 58 w 67"/>
                  <a:gd name="T11" fmla="*/ 4 h 51"/>
                  <a:gd name="T12" fmla="*/ 67 w 67"/>
                  <a:gd name="T13" fmla="*/ 8 h 51"/>
                  <a:gd name="T14" fmla="*/ 55 w 67"/>
                  <a:gd name="T15" fmla="*/ 13 h 51"/>
                  <a:gd name="T16" fmla="*/ 46 w 67"/>
                  <a:gd name="T17" fmla="*/ 19 h 51"/>
                  <a:gd name="T18" fmla="*/ 42 w 67"/>
                  <a:gd name="T19" fmla="*/ 22 h 51"/>
                  <a:gd name="T20" fmla="*/ 36 w 67"/>
                  <a:gd name="T21" fmla="*/ 24 h 51"/>
                  <a:gd name="T22" fmla="*/ 29 w 67"/>
                  <a:gd name="T23" fmla="*/ 26 h 51"/>
                  <a:gd name="T24" fmla="*/ 20 w 67"/>
                  <a:gd name="T25" fmla="*/ 26 h 51"/>
                  <a:gd name="T26" fmla="*/ 24 w 67"/>
                  <a:gd name="T27" fmla="*/ 26 h 51"/>
                  <a:gd name="T28" fmla="*/ 34 w 67"/>
                  <a:gd name="T29" fmla="*/ 26 h 51"/>
                  <a:gd name="T30" fmla="*/ 29 w 67"/>
                  <a:gd name="T31" fmla="*/ 34 h 51"/>
                  <a:gd name="T32" fmla="*/ 25 w 67"/>
                  <a:gd name="T33" fmla="*/ 40 h 51"/>
                  <a:gd name="T34" fmla="*/ 22 w 67"/>
                  <a:gd name="T35" fmla="*/ 44 h 51"/>
                  <a:gd name="T36" fmla="*/ 20 w 67"/>
                  <a:gd name="T37" fmla="*/ 46 h 51"/>
                  <a:gd name="T38" fmla="*/ 12 w 67"/>
                  <a:gd name="T39" fmla="*/ 48 h 51"/>
                  <a:gd name="T40" fmla="*/ 0 w 67"/>
                  <a:gd name="T41" fmla="*/ 51 h 51"/>
                  <a:gd name="T42" fmla="*/ 0 w 67"/>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grpFill/>
              <a:ln w="3175" cmpd="sng">
                <a:solidFill>
                  <a:schemeClr val="bg1"/>
                </a:solidFill>
                <a:prstDash val="solid"/>
                <a:round/>
                <a:headEnd/>
                <a:tailEnd/>
              </a:ln>
            </p:spPr>
            <p:txBody>
              <a:bodyPr/>
              <a:lstStyle/>
              <a:p>
                <a:endParaRPr lang="en-US" sz="1056" dirty="0"/>
              </a:p>
            </p:txBody>
          </p:sp>
        </p:grpSp>
        <p:sp>
          <p:nvSpPr>
            <p:cNvPr id="569" name="Freeform 105">
              <a:extLst>
                <a:ext uri="{FF2B5EF4-FFF2-40B4-BE49-F238E27FC236}">
                  <a16:creationId xmlns:a16="http://schemas.microsoft.com/office/drawing/2014/main" id="{E5CBE9BA-D138-4D49-8B96-BC4B73F011EE}"/>
                </a:ext>
              </a:extLst>
            </p:cNvPr>
            <p:cNvSpPr>
              <a:spLocks/>
            </p:cNvSpPr>
            <p:nvPr>
              <p:custDataLst>
                <p:tags r:id="rId5"/>
              </p:custDataLst>
            </p:nvPr>
          </p:nvSpPr>
          <p:spPr bwMode="auto">
            <a:xfrm>
              <a:off x="5513919" y="5449479"/>
              <a:ext cx="49700" cy="43312"/>
            </a:xfrm>
            <a:custGeom>
              <a:avLst/>
              <a:gdLst>
                <a:gd name="T0" fmla="*/ 0 w 126"/>
                <a:gd name="T1" fmla="*/ 19 h 62"/>
                <a:gd name="T2" fmla="*/ 11 w 126"/>
                <a:gd name="T3" fmla="*/ 20 h 62"/>
                <a:gd name="T4" fmla="*/ 21 w 126"/>
                <a:gd name="T5" fmla="*/ 21 h 62"/>
                <a:gd name="T6" fmla="*/ 29 w 126"/>
                <a:gd name="T7" fmla="*/ 23 h 62"/>
                <a:gd name="T8" fmla="*/ 36 w 126"/>
                <a:gd name="T9" fmla="*/ 26 h 62"/>
                <a:gd name="T10" fmla="*/ 50 w 126"/>
                <a:gd name="T11" fmla="*/ 33 h 62"/>
                <a:gd name="T12" fmla="*/ 61 w 126"/>
                <a:gd name="T13" fmla="*/ 40 h 62"/>
                <a:gd name="T14" fmla="*/ 70 w 126"/>
                <a:gd name="T15" fmla="*/ 48 h 62"/>
                <a:gd name="T16" fmla="*/ 79 w 126"/>
                <a:gd name="T17" fmla="*/ 55 h 62"/>
                <a:gd name="T18" fmla="*/ 84 w 126"/>
                <a:gd name="T19" fmla="*/ 58 h 62"/>
                <a:gd name="T20" fmla="*/ 89 w 126"/>
                <a:gd name="T21" fmla="*/ 60 h 62"/>
                <a:gd name="T22" fmla="*/ 95 w 126"/>
                <a:gd name="T23" fmla="*/ 61 h 62"/>
                <a:gd name="T24" fmla="*/ 100 w 126"/>
                <a:gd name="T25" fmla="*/ 62 h 62"/>
                <a:gd name="T26" fmla="*/ 105 w 126"/>
                <a:gd name="T27" fmla="*/ 61 h 62"/>
                <a:gd name="T28" fmla="*/ 109 w 126"/>
                <a:gd name="T29" fmla="*/ 60 h 62"/>
                <a:gd name="T30" fmla="*/ 113 w 126"/>
                <a:gd name="T31" fmla="*/ 58 h 62"/>
                <a:gd name="T32" fmla="*/ 117 w 126"/>
                <a:gd name="T33" fmla="*/ 56 h 62"/>
                <a:gd name="T34" fmla="*/ 122 w 126"/>
                <a:gd name="T35" fmla="*/ 51 h 62"/>
                <a:gd name="T36" fmla="*/ 126 w 126"/>
                <a:gd name="T37" fmla="*/ 49 h 62"/>
                <a:gd name="T38" fmla="*/ 110 w 126"/>
                <a:gd name="T39" fmla="*/ 33 h 62"/>
                <a:gd name="T40" fmla="*/ 96 w 126"/>
                <a:gd name="T41" fmla="*/ 21 h 62"/>
                <a:gd name="T42" fmla="*/ 89 w 126"/>
                <a:gd name="T43" fmla="*/ 15 h 62"/>
                <a:gd name="T44" fmla="*/ 81 w 126"/>
                <a:gd name="T45" fmla="*/ 9 h 62"/>
                <a:gd name="T46" fmla="*/ 72 w 126"/>
                <a:gd name="T47" fmla="*/ 5 h 62"/>
                <a:gd name="T48" fmla="*/ 61 w 126"/>
                <a:gd name="T49" fmla="*/ 0 h 62"/>
                <a:gd name="T50" fmla="*/ 0 w 126"/>
                <a:gd name="T51" fmla="*/ 0 h 62"/>
                <a:gd name="T52" fmla="*/ 0 w 126"/>
                <a:gd name="T53" fmla="*/ 9 h 62"/>
                <a:gd name="T54" fmla="*/ 0 w 126"/>
                <a:gd name="T55" fmla="*/ 1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570" name="Freeform 197">
              <a:extLst>
                <a:ext uri="{FF2B5EF4-FFF2-40B4-BE49-F238E27FC236}">
                  <a16:creationId xmlns:a16="http://schemas.microsoft.com/office/drawing/2014/main" id="{E0990925-CA8D-43D4-B5E9-AFF4367DDF0D}"/>
                </a:ext>
              </a:extLst>
            </p:cNvPr>
            <p:cNvSpPr>
              <a:spLocks/>
            </p:cNvSpPr>
            <p:nvPr>
              <p:custDataLst>
                <p:tags r:id="rId6"/>
              </p:custDataLst>
            </p:nvPr>
          </p:nvSpPr>
          <p:spPr bwMode="auto">
            <a:xfrm>
              <a:off x="4976006" y="5472892"/>
              <a:ext cx="21928" cy="42141"/>
            </a:xfrm>
            <a:custGeom>
              <a:avLst/>
              <a:gdLst>
                <a:gd name="T0" fmla="*/ 0 w 53"/>
                <a:gd name="T1" fmla="*/ 8 h 19"/>
                <a:gd name="T2" fmla="*/ 7 w 53"/>
                <a:gd name="T3" fmla="*/ 13 h 19"/>
                <a:gd name="T4" fmla="*/ 14 w 53"/>
                <a:gd name="T5" fmla="*/ 17 h 19"/>
                <a:gd name="T6" fmla="*/ 22 w 53"/>
                <a:gd name="T7" fmla="*/ 19 h 19"/>
                <a:gd name="T8" fmla="*/ 29 w 53"/>
                <a:gd name="T9" fmla="*/ 19 h 19"/>
                <a:gd name="T10" fmla="*/ 35 w 53"/>
                <a:gd name="T11" fmla="*/ 18 h 19"/>
                <a:gd name="T12" fmla="*/ 42 w 53"/>
                <a:gd name="T13" fmla="*/ 15 h 19"/>
                <a:gd name="T14" fmla="*/ 47 w 53"/>
                <a:gd name="T15" fmla="*/ 12 h 19"/>
                <a:gd name="T16" fmla="*/ 53 w 53"/>
                <a:gd name="T17" fmla="*/ 8 h 19"/>
                <a:gd name="T18" fmla="*/ 47 w 53"/>
                <a:gd name="T19" fmla="*/ 5 h 19"/>
                <a:gd name="T20" fmla="*/ 42 w 53"/>
                <a:gd name="T21" fmla="*/ 2 h 19"/>
                <a:gd name="T22" fmla="*/ 35 w 53"/>
                <a:gd name="T23" fmla="*/ 1 h 19"/>
                <a:gd name="T24" fmla="*/ 29 w 53"/>
                <a:gd name="T25" fmla="*/ 0 h 19"/>
                <a:gd name="T26" fmla="*/ 22 w 53"/>
                <a:gd name="T27" fmla="*/ 0 h 19"/>
                <a:gd name="T28" fmla="*/ 14 w 53"/>
                <a:gd name="T29" fmla="*/ 1 h 19"/>
                <a:gd name="T30" fmla="*/ 7 w 53"/>
                <a:gd name="T31" fmla="*/ 3 h 19"/>
                <a:gd name="T32" fmla="*/ 0 w 53"/>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571" name="Freeform 198">
              <a:extLst>
                <a:ext uri="{FF2B5EF4-FFF2-40B4-BE49-F238E27FC236}">
                  <a16:creationId xmlns:a16="http://schemas.microsoft.com/office/drawing/2014/main" id="{8D5AA20E-A464-4279-9D34-159191874758}"/>
                </a:ext>
              </a:extLst>
            </p:cNvPr>
            <p:cNvSpPr>
              <a:spLocks/>
            </p:cNvSpPr>
            <p:nvPr>
              <p:custDataLst>
                <p:tags r:id="rId7"/>
              </p:custDataLst>
            </p:nvPr>
          </p:nvSpPr>
          <p:spPr bwMode="auto">
            <a:xfrm>
              <a:off x="4943846" y="5457673"/>
              <a:ext cx="32159" cy="43311"/>
            </a:xfrm>
            <a:custGeom>
              <a:avLst/>
              <a:gdLst>
                <a:gd name="T0" fmla="*/ 0 w 80"/>
                <a:gd name="T1" fmla="*/ 0 h 18"/>
                <a:gd name="T2" fmla="*/ 1 w 80"/>
                <a:gd name="T3" fmla="*/ 6 h 18"/>
                <a:gd name="T4" fmla="*/ 5 w 80"/>
                <a:gd name="T5" fmla="*/ 12 h 18"/>
                <a:gd name="T6" fmla="*/ 8 w 80"/>
                <a:gd name="T7" fmla="*/ 14 h 18"/>
                <a:gd name="T8" fmla="*/ 11 w 80"/>
                <a:gd name="T9" fmla="*/ 16 h 18"/>
                <a:gd name="T10" fmla="*/ 15 w 80"/>
                <a:gd name="T11" fmla="*/ 18 h 18"/>
                <a:gd name="T12" fmla="*/ 20 w 80"/>
                <a:gd name="T13" fmla="*/ 18 h 18"/>
                <a:gd name="T14" fmla="*/ 22 w 80"/>
                <a:gd name="T15" fmla="*/ 15 h 18"/>
                <a:gd name="T16" fmla="*/ 24 w 80"/>
                <a:gd name="T17" fmla="*/ 13 h 18"/>
                <a:gd name="T18" fmla="*/ 26 w 80"/>
                <a:gd name="T19" fmla="*/ 11 h 18"/>
                <a:gd name="T20" fmla="*/ 31 w 80"/>
                <a:gd name="T21" fmla="*/ 10 h 18"/>
                <a:gd name="T22" fmla="*/ 38 w 80"/>
                <a:gd name="T23" fmla="*/ 8 h 18"/>
                <a:gd name="T24" fmla="*/ 47 w 80"/>
                <a:gd name="T25" fmla="*/ 7 h 18"/>
                <a:gd name="T26" fmla="*/ 57 w 80"/>
                <a:gd name="T27" fmla="*/ 7 h 18"/>
                <a:gd name="T28" fmla="*/ 66 w 80"/>
                <a:gd name="T29" fmla="*/ 6 h 18"/>
                <a:gd name="T30" fmla="*/ 70 w 80"/>
                <a:gd name="T31" fmla="*/ 5 h 18"/>
                <a:gd name="T32" fmla="*/ 74 w 80"/>
                <a:gd name="T33" fmla="*/ 4 h 18"/>
                <a:gd name="T34" fmla="*/ 77 w 80"/>
                <a:gd name="T35" fmla="*/ 2 h 18"/>
                <a:gd name="T36" fmla="*/ 80 w 80"/>
                <a:gd name="T37" fmla="*/ 0 h 18"/>
                <a:gd name="T38" fmla="*/ 0 w 80"/>
                <a:gd name="T3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113" name="Freeform 199">
              <a:extLst>
                <a:ext uri="{FF2B5EF4-FFF2-40B4-BE49-F238E27FC236}">
                  <a16:creationId xmlns:a16="http://schemas.microsoft.com/office/drawing/2014/main" id="{FC89509B-A34D-486B-8834-171B66DB56EE}"/>
                </a:ext>
              </a:extLst>
            </p:cNvPr>
            <p:cNvSpPr>
              <a:spLocks/>
            </p:cNvSpPr>
            <p:nvPr>
              <p:custDataLst>
                <p:tags r:id="rId8"/>
              </p:custDataLst>
            </p:nvPr>
          </p:nvSpPr>
          <p:spPr bwMode="auto">
            <a:xfrm>
              <a:off x="4943846" y="5442456"/>
              <a:ext cx="20465" cy="44483"/>
            </a:xfrm>
            <a:custGeom>
              <a:avLst/>
              <a:gdLst>
                <a:gd name="T0" fmla="*/ 20 w 46"/>
                <a:gd name="T1" fmla="*/ 0 h 27"/>
                <a:gd name="T2" fmla="*/ 0 w 46"/>
                <a:gd name="T3" fmla="*/ 18 h 27"/>
                <a:gd name="T4" fmla="*/ 9 w 46"/>
                <a:gd name="T5" fmla="*/ 22 h 27"/>
                <a:gd name="T6" fmla="*/ 16 w 46"/>
                <a:gd name="T7" fmla="*/ 25 h 27"/>
                <a:gd name="T8" fmla="*/ 23 w 46"/>
                <a:gd name="T9" fmla="*/ 27 h 27"/>
                <a:gd name="T10" fmla="*/ 29 w 46"/>
                <a:gd name="T11" fmla="*/ 27 h 27"/>
                <a:gd name="T12" fmla="*/ 33 w 46"/>
                <a:gd name="T13" fmla="*/ 27 h 27"/>
                <a:gd name="T14" fmla="*/ 37 w 46"/>
                <a:gd name="T15" fmla="*/ 25 h 27"/>
                <a:gd name="T16" fmla="*/ 42 w 46"/>
                <a:gd name="T17" fmla="*/ 22 h 27"/>
                <a:gd name="T18" fmla="*/ 46 w 46"/>
                <a:gd name="T19" fmla="*/ 18 h 27"/>
                <a:gd name="T20" fmla="*/ 41 w 46"/>
                <a:gd name="T21" fmla="*/ 16 h 27"/>
                <a:gd name="T22" fmla="*/ 33 w 46"/>
                <a:gd name="T23" fmla="*/ 11 h 27"/>
                <a:gd name="T24" fmla="*/ 26 w 46"/>
                <a:gd name="T25" fmla="*/ 5 h 27"/>
                <a:gd name="T26" fmla="*/ 20 w 46"/>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114" name="Freeform 200">
              <a:extLst>
                <a:ext uri="{FF2B5EF4-FFF2-40B4-BE49-F238E27FC236}">
                  <a16:creationId xmlns:a16="http://schemas.microsoft.com/office/drawing/2014/main" id="{332284BC-30AD-4B54-9FDA-9FBACE574584}"/>
                </a:ext>
              </a:extLst>
            </p:cNvPr>
            <p:cNvSpPr>
              <a:spLocks/>
            </p:cNvSpPr>
            <p:nvPr>
              <p:custDataLst>
                <p:tags r:id="rId9"/>
              </p:custDataLst>
            </p:nvPr>
          </p:nvSpPr>
          <p:spPr bwMode="auto">
            <a:xfrm>
              <a:off x="4916073" y="5437773"/>
              <a:ext cx="23389" cy="44483"/>
            </a:xfrm>
            <a:custGeom>
              <a:avLst/>
              <a:gdLst>
                <a:gd name="T0" fmla="*/ 34 w 54"/>
                <a:gd name="T1" fmla="*/ 0 h 39"/>
                <a:gd name="T2" fmla="*/ 20 w 54"/>
                <a:gd name="T3" fmla="*/ 4 h 39"/>
                <a:gd name="T4" fmla="*/ 10 w 54"/>
                <a:gd name="T5" fmla="*/ 10 h 39"/>
                <a:gd name="T6" fmla="*/ 6 w 54"/>
                <a:gd name="T7" fmla="*/ 13 h 39"/>
                <a:gd name="T8" fmla="*/ 4 w 54"/>
                <a:gd name="T9" fmla="*/ 16 h 39"/>
                <a:gd name="T10" fmla="*/ 2 w 54"/>
                <a:gd name="T11" fmla="*/ 20 h 39"/>
                <a:gd name="T12" fmla="*/ 0 w 54"/>
                <a:gd name="T13" fmla="*/ 24 h 39"/>
                <a:gd name="T14" fmla="*/ 2 w 54"/>
                <a:gd name="T15" fmla="*/ 28 h 39"/>
                <a:gd name="T16" fmla="*/ 3 w 54"/>
                <a:gd name="T17" fmla="*/ 32 h 39"/>
                <a:gd name="T18" fmla="*/ 5 w 54"/>
                <a:gd name="T19" fmla="*/ 35 h 39"/>
                <a:gd name="T20" fmla="*/ 8 w 54"/>
                <a:gd name="T21" fmla="*/ 37 h 39"/>
                <a:gd name="T22" fmla="*/ 11 w 54"/>
                <a:gd name="T23" fmla="*/ 38 h 39"/>
                <a:gd name="T24" fmla="*/ 16 w 54"/>
                <a:gd name="T25" fmla="*/ 39 h 39"/>
                <a:gd name="T26" fmla="*/ 20 w 54"/>
                <a:gd name="T27" fmla="*/ 39 h 39"/>
                <a:gd name="T28" fmla="*/ 25 w 54"/>
                <a:gd name="T29" fmla="*/ 39 h 39"/>
                <a:gd name="T30" fmla="*/ 30 w 54"/>
                <a:gd name="T31" fmla="*/ 38 h 39"/>
                <a:gd name="T32" fmla="*/ 34 w 54"/>
                <a:gd name="T33" fmla="*/ 37 h 39"/>
                <a:gd name="T34" fmla="*/ 39 w 54"/>
                <a:gd name="T35" fmla="*/ 35 h 39"/>
                <a:gd name="T36" fmla="*/ 43 w 54"/>
                <a:gd name="T37" fmla="*/ 33 h 39"/>
                <a:gd name="T38" fmla="*/ 47 w 54"/>
                <a:gd name="T39" fmla="*/ 30 h 39"/>
                <a:gd name="T40" fmla="*/ 50 w 54"/>
                <a:gd name="T41" fmla="*/ 26 h 39"/>
                <a:gd name="T42" fmla="*/ 52 w 54"/>
                <a:gd name="T43" fmla="*/ 22 h 39"/>
                <a:gd name="T44" fmla="*/ 54 w 54"/>
                <a:gd name="T45" fmla="*/ 18 h 39"/>
                <a:gd name="T46" fmla="*/ 51 w 54"/>
                <a:gd name="T47" fmla="*/ 17 h 39"/>
                <a:gd name="T48" fmla="*/ 48 w 54"/>
                <a:gd name="T49" fmla="*/ 16 h 39"/>
                <a:gd name="T50" fmla="*/ 44 w 54"/>
                <a:gd name="T51" fmla="*/ 14 h 39"/>
                <a:gd name="T52" fmla="*/ 42 w 54"/>
                <a:gd name="T53" fmla="*/ 11 h 39"/>
                <a:gd name="T54" fmla="*/ 39 w 54"/>
                <a:gd name="T55" fmla="*/ 8 h 39"/>
                <a:gd name="T56" fmla="*/ 37 w 54"/>
                <a:gd name="T57" fmla="*/ 5 h 39"/>
                <a:gd name="T58" fmla="*/ 34 w 54"/>
                <a:gd name="T59" fmla="*/ 2 h 39"/>
                <a:gd name="T60" fmla="*/ 34 w 54"/>
                <a:gd name="T6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115" name="Freeform 201">
              <a:extLst>
                <a:ext uri="{FF2B5EF4-FFF2-40B4-BE49-F238E27FC236}">
                  <a16:creationId xmlns:a16="http://schemas.microsoft.com/office/drawing/2014/main" id="{8B544845-8E6C-4A8F-A001-95502F05A535}"/>
                </a:ext>
              </a:extLst>
            </p:cNvPr>
            <p:cNvSpPr>
              <a:spLocks/>
            </p:cNvSpPr>
            <p:nvPr>
              <p:custDataLst>
                <p:tags r:id="rId10"/>
              </p:custDataLst>
            </p:nvPr>
          </p:nvSpPr>
          <p:spPr bwMode="auto">
            <a:xfrm>
              <a:off x="4892684" y="5430749"/>
              <a:ext cx="26311" cy="43312"/>
            </a:xfrm>
            <a:custGeom>
              <a:avLst/>
              <a:gdLst>
                <a:gd name="T0" fmla="*/ 0 w 60"/>
                <a:gd name="T1" fmla="*/ 11 h 15"/>
                <a:gd name="T2" fmla="*/ 10 w 60"/>
                <a:gd name="T3" fmla="*/ 13 h 15"/>
                <a:gd name="T4" fmla="*/ 18 w 60"/>
                <a:gd name="T5" fmla="*/ 14 h 15"/>
                <a:gd name="T6" fmla="*/ 27 w 60"/>
                <a:gd name="T7" fmla="*/ 15 h 15"/>
                <a:gd name="T8" fmla="*/ 35 w 60"/>
                <a:gd name="T9" fmla="*/ 15 h 15"/>
                <a:gd name="T10" fmla="*/ 41 w 60"/>
                <a:gd name="T11" fmla="*/ 14 h 15"/>
                <a:gd name="T12" fmla="*/ 48 w 60"/>
                <a:gd name="T13" fmla="*/ 12 h 15"/>
                <a:gd name="T14" fmla="*/ 55 w 60"/>
                <a:gd name="T15" fmla="*/ 9 h 15"/>
                <a:gd name="T16" fmla="*/ 60 w 60"/>
                <a:gd name="T17" fmla="*/ 5 h 15"/>
                <a:gd name="T18" fmla="*/ 57 w 60"/>
                <a:gd name="T19" fmla="*/ 3 h 15"/>
                <a:gd name="T20" fmla="*/ 54 w 60"/>
                <a:gd name="T21" fmla="*/ 0 h 15"/>
                <a:gd name="T22" fmla="*/ 51 w 60"/>
                <a:gd name="T23" fmla="*/ 0 h 15"/>
                <a:gd name="T24" fmla="*/ 47 w 60"/>
                <a:gd name="T25" fmla="*/ 0 h 15"/>
                <a:gd name="T26" fmla="*/ 40 w 60"/>
                <a:gd name="T27" fmla="*/ 0 h 15"/>
                <a:gd name="T28" fmla="*/ 33 w 60"/>
                <a:gd name="T29" fmla="*/ 3 h 15"/>
                <a:gd name="T30" fmla="*/ 24 w 60"/>
                <a:gd name="T31" fmla="*/ 6 h 15"/>
                <a:gd name="T32" fmla="*/ 16 w 60"/>
                <a:gd name="T33" fmla="*/ 8 h 15"/>
                <a:gd name="T34" fmla="*/ 7 w 60"/>
                <a:gd name="T35" fmla="*/ 10 h 15"/>
                <a:gd name="T36" fmla="*/ 0 w 60"/>
                <a:gd name="T3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116" name="Freeform 202">
              <a:extLst>
                <a:ext uri="{FF2B5EF4-FFF2-40B4-BE49-F238E27FC236}">
                  <a16:creationId xmlns:a16="http://schemas.microsoft.com/office/drawing/2014/main" id="{99E97FF9-7C95-4174-BAFC-A201C76A5CE4}"/>
                </a:ext>
              </a:extLst>
            </p:cNvPr>
            <p:cNvSpPr>
              <a:spLocks/>
            </p:cNvSpPr>
            <p:nvPr>
              <p:custDataLst>
                <p:tags r:id="rId11"/>
              </p:custDataLst>
            </p:nvPr>
          </p:nvSpPr>
          <p:spPr bwMode="auto">
            <a:xfrm>
              <a:off x="4870756" y="5421385"/>
              <a:ext cx="30698" cy="42141"/>
            </a:xfrm>
            <a:custGeom>
              <a:avLst/>
              <a:gdLst>
                <a:gd name="T0" fmla="*/ 40 w 79"/>
                <a:gd name="T1" fmla="*/ 0 h 32"/>
                <a:gd name="T2" fmla="*/ 34 w 79"/>
                <a:gd name="T3" fmla="*/ 1 h 32"/>
                <a:gd name="T4" fmla="*/ 30 w 79"/>
                <a:gd name="T5" fmla="*/ 2 h 32"/>
                <a:gd name="T6" fmla="*/ 25 w 79"/>
                <a:gd name="T7" fmla="*/ 4 h 32"/>
                <a:gd name="T8" fmla="*/ 20 w 79"/>
                <a:gd name="T9" fmla="*/ 6 h 32"/>
                <a:gd name="T10" fmla="*/ 15 w 79"/>
                <a:gd name="T11" fmla="*/ 9 h 32"/>
                <a:gd name="T12" fmla="*/ 10 w 79"/>
                <a:gd name="T13" fmla="*/ 11 h 32"/>
                <a:gd name="T14" fmla="*/ 5 w 79"/>
                <a:gd name="T15" fmla="*/ 12 h 32"/>
                <a:gd name="T16" fmla="*/ 0 w 79"/>
                <a:gd name="T17" fmla="*/ 13 h 32"/>
                <a:gd name="T18" fmla="*/ 5 w 79"/>
                <a:gd name="T19" fmla="*/ 21 h 32"/>
                <a:gd name="T20" fmla="*/ 10 w 79"/>
                <a:gd name="T21" fmla="*/ 26 h 32"/>
                <a:gd name="T22" fmla="*/ 12 w 79"/>
                <a:gd name="T23" fmla="*/ 29 h 32"/>
                <a:gd name="T24" fmla="*/ 15 w 79"/>
                <a:gd name="T25" fmla="*/ 31 h 32"/>
                <a:gd name="T26" fmla="*/ 18 w 79"/>
                <a:gd name="T27" fmla="*/ 31 h 32"/>
                <a:gd name="T28" fmla="*/ 20 w 79"/>
                <a:gd name="T29" fmla="*/ 32 h 32"/>
                <a:gd name="T30" fmla="*/ 27 w 79"/>
                <a:gd name="T31" fmla="*/ 31 h 32"/>
                <a:gd name="T32" fmla="*/ 34 w 79"/>
                <a:gd name="T33" fmla="*/ 30 h 32"/>
                <a:gd name="T34" fmla="*/ 41 w 79"/>
                <a:gd name="T35" fmla="*/ 27 h 32"/>
                <a:gd name="T36" fmla="*/ 48 w 79"/>
                <a:gd name="T37" fmla="*/ 24 h 32"/>
                <a:gd name="T38" fmla="*/ 62 w 79"/>
                <a:gd name="T39" fmla="*/ 18 h 32"/>
                <a:gd name="T40" fmla="*/ 79 w 79"/>
                <a:gd name="T41" fmla="*/ 13 h 32"/>
                <a:gd name="T42" fmla="*/ 67 w 79"/>
                <a:gd name="T43" fmla="*/ 6 h 32"/>
                <a:gd name="T44" fmla="*/ 58 w 79"/>
                <a:gd name="T45" fmla="*/ 2 h 32"/>
                <a:gd name="T46" fmla="*/ 49 w 79"/>
                <a:gd name="T47" fmla="*/ 1 h 32"/>
                <a:gd name="T48" fmla="*/ 40 w 79"/>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117" name="Freeform 203">
              <a:extLst>
                <a:ext uri="{FF2B5EF4-FFF2-40B4-BE49-F238E27FC236}">
                  <a16:creationId xmlns:a16="http://schemas.microsoft.com/office/drawing/2014/main" id="{47CDD9B2-5F55-42B7-8D9A-88E3CF9DF29B}"/>
                </a:ext>
              </a:extLst>
            </p:cNvPr>
            <p:cNvSpPr>
              <a:spLocks/>
            </p:cNvSpPr>
            <p:nvPr>
              <p:custDataLst>
                <p:tags r:id="rId12"/>
              </p:custDataLst>
            </p:nvPr>
          </p:nvSpPr>
          <p:spPr bwMode="auto">
            <a:xfrm>
              <a:off x="4864908" y="5407337"/>
              <a:ext cx="27775" cy="42141"/>
            </a:xfrm>
            <a:custGeom>
              <a:avLst/>
              <a:gdLst>
                <a:gd name="T0" fmla="*/ 33 w 66"/>
                <a:gd name="T1" fmla="*/ 0 h 19"/>
                <a:gd name="T2" fmla="*/ 25 w 66"/>
                <a:gd name="T3" fmla="*/ 1 h 19"/>
                <a:gd name="T4" fmla="*/ 19 w 66"/>
                <a:gd name="T5" fmla="*/ 2 h 19"/>
                <a:gd name="T6" fmla="*/ 13 w 66"/>
                <a:gd name="T7" fmla="*/ 4 h 19"/>
                <a:gd name="T8" fmla="*/ 9 w 66"/>
                <a:gd name="T9" fmla="*/ 7 h 19"/>
                <a:gd name="T10" fmla="*/ 5 w 66"/>
                <a:gd name="T11" fmla="*/ 11 h 19"/>
                <a:gd name="T12" fmla="*/ 2 w 66"/>
                <a:gd name="T13" fmla="*/ 14 h 19"/>
                <a:gd name="T14" fmla="*/ 0 w 66"/>
                <a:gd name="T15" fmla="*/ 17 h 19"/>
                <a:gd name="T16" fmla="*/ 0 w 66"/>
                <a:gd name="T17" fmla="*/ 19 h 19"/>
                <a:gd name="T18" fmla="*/ 19 w 66"/>
                <a:gd name="T19" fmla="*/ 19 h 19"/>
                <a:gd name="T20" fmla="*/ 38 w 66"/>
                <a:gd name="T21" fmla="*/ 19 h 19"/>
                <a:gd name="T22" fmla="*/ 46 w 66"/>
                <a:gd name="T23" fmla="*/ 18 h 19"/>
                <a:gd name="T24" fmla="*/ 54 w 66"/>
                <a:gd name="T25" fmla="*/ 17 h 19"/>
                <a:gd name="T26" fmla="*/ 61 w 66"/>
                <a:gd name="T27" fmla="*/ 15 h 19"/>
                <a:gd name="T28" fmla="*/ 66 w 66"/>
                <a:gd name="T29" fmla="*/ 13 h 19"/>
                <a:gd name="T30" fmla="*/ 57 w 66"/>
                <a:gd name="T31" fmla="*/ 8 h 19"/>
                <a:gd name="T32" fmla="*/ 50 w 66"/>
                <a:gd name="T33" fmla="*/ 4 h 19"/>
                <a:gd name="T34" fmla="*/ 42 w 66"/>
                <a:gd name="T35" fmla="*/ 1 h 19"/>
                <a:gd name="T36" fmla="*/ 33 w 66"/>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118" name="Freeform 210">
              <a:extLst>
                <a:ext uri="{FF2B5EF4-FFF2-40B4-BE49-F238E27FC236}">
                  <a16:creationId xmlns:a16="http://schemas.microsoft.com/office/drawing/2014/main" id="{39272EB3-B5F0-4294-95AE-F7DAFABA0779}"/>
                </a:ext>
              </a:extLst>
            </p:cNvPr>
            <p:cNvSpPr>
              <a:spLocks/>
            </p:cNvSpPr>
            <p:nvPr>
              <p:custDataLst>
                <p:tags r:id="rId13"/>
              </p:custDataLst>
            </p:nvPr>
          </p:nvSpPr>
          <p:spPr bwMode="auto">
            <a:xfrm>
              <a:off x="4831289" y="5369878"/>
              <a:ext cx="19002" cy="40971"/>
            </a:xfrm>
            <a:custGeom>
              <a:avLst/>
              <a:gdLst>
                <a:gd name="T0" fmla="*/ 53 w 53"/>
                <a:gd name="T1" fmla="*/ 0 h 21"/>
                <a:gd name="T2" fmla="*/ 41 w 53"/>
                <a:gd name="T3" fmla="*/ 1 h 21"/>
                <a:gd name="T4" fmla="*/ 32 w 53"/>
                <a:gd name="T5" fmla="*/ 2 h 21"/>
                <a:gd name="T6" fmla="*/ 25 w 53"/>
                <a:gd name="T7" fmla="*/ 5 h 21"/>
                <a:gd name="T8" fmla="*/ 21 w 53"/>
                <a:gd name="T9" fmla="*/ 7 h 21"/>
                <a:gd name="T10" fmla="*/ 17 w 53"/>
                <a:gd name="T11" fmla="*/ 10 h 21"/>
                <a:gd name="T12" fmla="*/ 13 w 53"/>
                <a:gd name="T13" fmla="*/ 13 h 21"/>
                <a:gd name="T14" fmla="*/ 8 w 53"/>
                <a:gd name="T15" fmla="*/ 16 h 21"/>
                <a:gd name="T16" fmla="*/ 0 w 53"/>
                <a:gd name="T17" fmla="*/ 18 h 21"/>
                <a:gd name="T18" fmla="*/ 5 w 53"/>
                <a:gd name="T19" fmla="*/ 20 h 21"/>
                <a:gd name="T20" fmla="*/ 11 w 53"/>
                <a:gd name="T21" fmla="*/ 21 h 21"/>
                <a:gd name="T22" fmla="*/ 17 w 53"/>
                <a:gd name="T23" fmla="*/ 21 h 21"/>
                <a:gd name="T24" fmla="*/ 24 w 53"/>
                <a:gd name="T25" fmla="*/ 21 h 21"/>
                <a:gd name="T26" fmla="*/ 38 w 53"/>
                <a:gd name="T27" fmla="*/ 19 h 21"/>
                <a:gd name="T28" fmla="*/ 53 w 53"/>
                <a:gd name="T29" fmla="*/ 18 h 21"/>
                <a:gd name="T30" fmla="*/ 53 w 53"/>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119" name="Freeform 211">
              <a:extLst>
                <a:ext uri="{FF2B5EF4-FFF2-40B4-BE49-F238E27FC236}">
                  <a16:creationId xmlns:a16="http://schemas.microsoft.com/office/drawing/2014/main" id="{FB74D761-3CBE-42C7-B1FB-C79D82E42460}"/>
                </a:ext>
              </a:extLst>
            </p:cNvPr>
            <p:cNvSpPr>
              <a:spLocks/>
            </p:cNvSpPr>
            <p:nvPr>
              <p:custDataLst>
                <p:tags r:id="rId14"/>
              </p:custDataLst>
            </p:nvPr>
          </p:nvSpPr>
          <p:spPr bwMode="auto">
            <a:xfrm>
              <a:off x="4853214" y="5380413"/>
              <a:ext cx="16081" cy="42141"/>
            </a:xfrm>
            <a:custGeom>
              <a:avLst/>
              <a:gdLst>
                <a:gd name="T0" fmla="*/ 22 w 43"/>
                <a:gd name="T1" fmla="*/ 0 h 38"/>
                <a:gd name="T2" fmla="*/ 12 w 43"/>
                <a:gd name="T3" fmla="*/ 0 h 38"/>
                <a:gd name="T4" fmla="*/ 2 w 43"/>
                <a:gd name="T5" fmla="*/ 0 h 38"/>
                <a:gd name="T6" fmla="*/ 1 w 43"/>
                <a:gd name="T7" fmla="*/ 0 h 38"/>
                <a:gd name="T8" fmla="*/ 0 w 43"/>
                <a:gd name="T9" fmla="*/ 1 h 38"/>
                <a:gd name="T10" fmla="*/ 0 w 43"/>
                <a:gd name="T11" fmla="*/ 3 h 38"/>
                <a:gd name="T12" fmla="*/ 0 w 43"/>
                <a:gd name="T13" fmla="*/ 6 h 38"/>
                <a:gd name="T14" fmla="*/ 1 w 43"/>
                <a:gd name="T15" fmla="*/ 10 h 38"/>
                <a:gd name="T16" fmla="*/ 2 w 43"/>
                <a:gd name="T17" fmla="*/ 12 h 38"/>
                <a:gd name="T18" fmla="*/ 3 w 43"/>
                <a:gd name="T19" fmla="*/ 18 h 38"/>
                <a:gd name="T20" fmla="*/ 5 w 43"/>
                <a:gd name="T21" fmla="*/ 25 h 38"/>
                <a:gd name="T22" fmla="*/ 10 w 43"/>
                <a:gd name="T23" fmla="*/ 30 h 38"/>
                <a:gd name="T24" fmla="*/ 15 w 43"/>
                <a:gd name="T25" fmla="*/ 34 h 38"/>
                <a:gd name="T26" fmla="*/ 21 w 43"/>
                <a:gd name="T27" fmla="*/ 37 h 38"/>
                <a:gd name="T28" fmla="*/ 27 w 43"/>
                <a:gd name="T29" fmla="*/ 38 h 38"/>
                <a:gd name="T30" fmla="*/ 35 w 43"/>
                <a:gd name="T31" fmla="*/ 38 h 38"/>
                <a:gd name="T32" fmla="*/ 43 w 43"/>
                <a:gd name="T33" fmla="*/ 37 h 38"/>
                <a:gd name="T34" fmla="*/ 40 w 43"/>
                <a:gd name="T35" fmla="*/ 29 h 38"/>
                <a:gd name="T36" fmla="*/ 36 w 43"/>
                <a:gd name="T37" fmla="*/ 23 h 38"/>
                <a:gd name="T38" fmla="*/ 33 w 43"/>
                <a:gd name="T39" fmla="*/ 17 h 38"/>
                <a:gd name="T40" fmla="*/ 30 w 43"/>
                <a:gd name="T41" fmla="*/ 13 h 38"/>
                <a:gd name="T42" fmla="*/ 27 w 43"/>
                <a:gd name="T43" fmla="*/ 10 h 38"/>
                <a:gd name="T44" fmla="*/ 24 w 43"/>
                <a:gd name="T45" fmla="*/ 7 h 38"/>
                <a:gd name="T46" fmla="*/ 23 w 43"/>
                <a:gd name="T47" fmla="*/ 4 h 38"/>
                <a:gd name="T48" fmla="*/ 22 w 43"/>
                <a:gd name="T4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120" name="Freeform 212">
              <a:extLst>
                <a:ext uri="{FF2B5EF4-FFF2-40B4-BE49-F238E27FC236}">
                  <a16:creationId xmlns:a16="http://schemas.microsoft.com/office/drawing/2014/main" id="{2BFDD7EB-1FAE-43B8-884C-51F350E4D742}"/>
                </a:ext>
              </a:extLst>
            </p:cNvPr>
            <p:cNvSpPr>
              <a:spLocks/>
            </p:cNvSpPr>
            <p:nvPr>
              <p:custDataLst>
                <p:tags r:id="rId15"/>
              </p:custDataLst>
            </p:nvPr>
          </p:nvSpPr>
          <p:spPr bwMode="auto">
            <a:xfrm>
              <a:off x="4854678" y="5401485"/>
              <a:ext cx="5848" cy="42141"/>
            </a:xfrm>
            <a:custGeom>
              <a:avLst/>
              <a:gdLst>
                <a:gd name="T0" fmla="*/ 0 w 20"/>
                <a:gd name="T1" fmla="*/ 0 h 5"/>
                <a:gd name="T2" fmla="*/ 1 w 20"/>
                <a:gd name="T3" fmla="*/ 2 h 5"/>
                <a:gd name="T4" fmla="*/ 2 w 20"/>
                <a:gd name="T5" fmla="*/ 3 h 5"/>
                <a:gd name="T6" fmla="*/ 4 w 20"/>
                <a:gd name="T7" fmla="*/ 4 h 5"/>
                <a:gd name="T8" fmla="*/ 7 w 20"/>
                <a:gd name="T9" fmla="*/ 5 h 5"/>
                <a:gd name="T10" fmla="*/ 11 w 20"/>
                <a:gd name="T11" fmla="*/ 4 h 5"/>
                <a:gd name="T12" fmla="*/ 14 w 20"/>
                <a:gd name="T13" fmla="*/ 3 h 5"/>
                <a:gd name="T14" fmla="*/ 17 w 20"/>
                <a:gd name="T15" fmla="*/ 2 h 5"/>
                <a:gd name="T16" fmla="*/ 20 w 20"/>
                <a:gd name="T17" fmla="*/ 0 h 5"/>
                <a:gd name="T18" fmla="*/ 0 w 20"/>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121" name="Freeform 213">
              <a:extLst>
                <a:ext uri="{FF2B5EF4-FFF2-40B4-BE49-F238E27FC236}">
                  <a16:creationId xmlns:a16="http://schemas.microsoft.com/office/drawing/2014/main" id="{4B45805D-B63F-4E60-9273-BB784E1B34D3}"/>
                </a:ext>
              </a:extLst>
            </p:cNvPr>
            <p:cNvSpPr>
              <a:spLocks/>
            </p:cNvSpPr>
            <p:nvPr>
              <p:custDataLst>
                <p:tags r:id="rId16"/>
              </p:custDataLst>
            </p:nvPr>
          </p:nvSpPr>
          <p:spPr bwMode="auto">
            <a:xfrm>
              <a:off x="4923381" y="5452992"/>
              <a:ext cx="32159" cy="42141"/>
            </a:xfrm>
            <a:custGeom>
              <a:avLst/>
              <a:gdLst>
                <a:gd name="T0" fmla="*/ 40 w 73"/>
                <a:gd name="T1" fmla="*/ 0 h 22"/>
                <a:gd name="T2" fmla="*/ 32 w 73"/>
                <a:gd name="T3" fmla="*/ 1 h 22"/>
                <a:gd name="T4" fmla="*/ 26 w 73"/>
                <a:gd name="T5" fmla="*/ 2 h 22"/>
                <a:gd name="T6" fmla="*/ 20 w 73"/>
                <a:gd name="T7" fmla="*/ 5 h 22"/>
                <a:gd name="T8" fmla="*/ 15 w 73"/>
                <a:gd name="T9" fmla="*/ 8 h 22"/>
                <a:gd name="T10" fmla="*/ 6 w 73"/>
                <a:gd name="T11" fmla="*/ 14 h 22"/>
                <a:gd name="T12" fmla="*/ 0 w 73"/>
                <a:gd name="T13" fmla="*/ 19 h 22"/>
                <a:gd name="T14" fmla="*/ 20 w 73"/>
                <a:gd name="T15" fmla="*/ 20 h 22"/>
                <a:gd name="T16" fmla="*/ 39 w 73"/>
                <a:gd name="T17" fmla="*/ 22 h 22"/>
                <a:gd name="T18" fmla="*/ 49 w 73"/>
                <a:gd name="T19" fmla="*/ 22 h 22"/>
                <a:gd name="T20" fmla="*/ 57 w 73"/>
                <a:gd name="T21" fmla="*/ 22 h 22"/>
                <a:gd name="T22" fmla="*/ 65 w 73"/>
                <a:gd name="T23" fmla="*/ 21 h 22"/>
                <a:gd name="T24" fmla="*/ 73 w 73"/>
                <a:gd name="T25" fmla="*/ 19 h 22"/>
                <a:gd name="T26" fmla="*/ 64 w 73"/>
                <a:gd name="T27" fmla="*/ 14 h 22"/>
                <a:gd name="T28" fmla="*/ 56 w 73"/>
                <a:gd name="T29" fmla="*/ 8 h 22"/>
                <a:gd name="T30" fmla="*/ 53 w 73"/>
                <a:gd name="T31" fmla="*/ 5 h 22"/>
                <a:gd name="T32" fmla="*/ 49 w 73"/>
                <a:gd name="T33" fmla="*/ 2 h 22"/>
                <a:gd name="T34" fmla="*/ 44 w 73"/>
                <a:gd name="T35" fmla="*/ 1 h 22"/>
                <a:gd name="T36" fmla="*/ 40 w 73"/>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122" name="Freeform 214">
              <a:extLst>
                <a:ext uri="{FF2B5EF4-FFF2-40B4-BE49-F238E27FC236}">
                  <a16:creationId xmlns:a16="http://schemas.microsoft.com/office/drawing/2014/main" id="{5B5256DF-7F0B-4C47-AA14-FBCB69509FBE}"/>
                </a:ext>
              </a:extLst>
            </p:cNvPr>
            <p:cNvSpPr>
              <a:spLocks/>
            </p:cNvSpPr>
            <p:nvPr>
              <p:custDataLst>
                <p:tags r:id="rId17"/>
              </p:custDataLst>
            </p:nvPr>
          </p:nvSpPr>
          <p:spPr bwMode="auto">
            <a:xfrm>
              <a:off x="4958464" y="5409679"/>
              <a:ext cx="114020" cy="73748"/>
            </a:xfrm>
            <a:custGeom>
              <a:avLst/>
              <a:gdLst>
                <a:gd name="T0" fmla="*/ 235 w 281"/>
                <a:gd name="T1" fmla="*/ 168 h 193"/>
                <a:gd name="T2" fmla="*/ 188 w 281"/>
                <a:gd name="T3" fmla="*/ 171 h 193"/>
                <a:gd name="T4" fmla="*/ 168 w 281"/>
                <a:gd name="T5" fmla="*/ 168 h 193"/>
                <a:gd name="T6" fmla="*/ 155 w 281"/>
                <a:gd name="T7" fmla="*/ 164 h 193"/>
                <a:gd name="T8" fmla="*/ 130 w 281"/>
                <a:gd name="T9" fmla="*/ 135 h 193"/>
                <a:gd name="T10" fmla="*/ 104 w 281"/>
                <a:gd name="T11" fmla="*/ 94 h 193"/>
                <a:gd name="T12" fmla="*/ 94 w 281"/>
                <a:gd name="T13" fmla="*/ 74 h 193"/>
                <a:gd name="T14" fmla="*/ 87 w 281"/>
                <a:gd name="T15" fmla="*/ 51 h 193"/>
                <a:gd name="T16" fmla="*/ 83 w 281"/>
                <a:gd name="T17" fmla="*/ 27 h 193"/>
                <a:gd name="T18" fmla="*/ 43 w 281"/>
                <a:gd name="T19" fmla="*/ 0 h 193"/>
                <a:gd name="T20" fmla="*/ 28 w 281"/>
                <a:gd name="T21" fmla="*/ 52 h 193"/>
                <a:gd name="T22" fmla="*/ 18 w 281"/>
                <a:gd name="T23" fmla="*/ 61 h 193"/>
                <a:gd name="T24" fmla="*/ 6 w 281"/>
                <a:gd name="T25" fmla="*/ 69 h 193"/>
                <a:gd name="T26" fmla="*/ 0 w 281"/>
                <a:gd name="T27" fmla="*/ 73 h 193"/>
                <a:gd name="T28" fmla="*/ 1 w 281"/>
                <a:gd name="T29" fmla="*/ 75 h 193"/>
                <a:gd name="T30" fmla="*/ 9 w 281"/>
                <a:gd name="T31" fmla="*/ 81 h 193"/>
                <a:gd name="T32" fmla="*/ 37 w 281"/>
                <a:gd name="T33" fmla="*/ 111 h 193"/>
                <a:gd name="T34" fmla="*/ 45 w 281"/>
                <a:gd name="T35" fmla="*/ 122 h 193"/>
                <a:gd name="T36" fmla="*/ 53 w 281"/>
                <a:gd name="T37" fmla="*/ 129 h 193"/>
                <a:gd name="T38" fmla="*/ 62 w 281"/>
                <a:gd name="T39" fmla="*/ 134 h 193"/>
                <a:gd name="T40" fmla="*/ 71 w 281"/>
                <a:gd name="T41" fmla="*/ 136 h 193"/>
                <a:gd name="T42" fmla="*/ 76 w 281"/>
                <a:gd name="T43" fmla="*/ 141 h 193"/>
                <a:gd name="T44" fmla="*/ 79 w 281"/>
                <a:gd name="T45" fmla="*/ 148 h 193"/>
                <a:gd name="T46" fmla="*/ 86 w 281"/>
                <a:gd name="T47" fmla="*/ 153 h 193"/>
                <a:gd name="T48" fmla="*/ 99 w 281"/>
                <a:gd name="T49" fmla="*/ 154 h 193"/>
                <a:gd name="T50" fmla="*/ 106 w 281"/>
                <a:gd name="T51" fmla="*/ 157 h 193"/>
                <a:gd name="T52" fmla="*/ 109 w 281"/>
                <a:gd name="T53" fmla="*/ 163 h 193"/>
                <a:gd name="T54" fmla="*/ 109 w 281"/>
                <a:gd name="T55" fmla="*/ 179 h 193"/>
                <a:gd name="T56" fmla="*/ 111 w 281"/>
                <a:gd name="T57" fmla="*/ 189 h 193"/>
                <a:gd name="T58" fmla="*/ 115 w 281"/>
                <a:gd name="T59" fmla="*/ 193 h 193"/>
                <a:gd name="T60" fmla="*/ 129 w 281"/>
                <a:gd name="T61" fmla="*/ 193 h 193"/>
                <a:gd name="T62" fmla="*/ 164 w 281"/>
                <a:gd name="T63" fmla="*/ 191 h 193"/>
                <a:gd name="T64" fmla="*/ 180 w 281"/>
                <a:gd name="T65" fmla="*/ 189 h 193"/>
                <a:gd name="T66" fmla="*/ 192 w 281"/>
                <a:gd name="T67" fmla="*/ 186 h 193"/>
                <a:gd name="T68" fmla="*/ 212 w 281"/>
                <a:gd name="T69" fmla="*/ 188 h 193"/>
                <a:gd name="T70" fmla="*/ 281 w 281"/>
                <a:gd name="T71"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7F7F7F"/>
            </a:solidFill>
            <a:ln w="3175" cmpd="sng">
              <a:solidFill>
                <a:schemeClr val="bg1"/>
              </a:solidFill>
              <a:prstDash val="solid"/>
              <a:round/>
              <a:headEnd/>
              <a:tailEnd/>
            </a:ln>
          </p:spPr>
          <p:txBody>
            <a:bodyPr/>
            <a:lstStyle/>
            <a:p>
              <a:endParaRPr lang="en-US" sz="1056" dirty="0"/>
            </a:p>
          </p:txBody>
        </p:sp>
        <p:grpSp>
          <p:nvGrpSpPr>
            <p:cNvPr id="1123" name="Group 438">
              <a:extLst>
                <a:ext uri="{FF2B5EF4-FFF2-40B4-BE49-F238E27FC236}">
                  <a16:creationId xmlns:a16="http://schemas.microsoft.com/office/drawing/2014/main" id="{2ED099FC-BF1B-4698-91E0-B9438E9D0487}"/>
                </a:ext>
              </a:extLst>
            </p:cNvPr>
            <p:cNvGrpSpPr>
              <a:grpSpLocks/>
            </p:cNvGrpSpPr>
            <p:nvPr>
              <p:custDataLst>
                <p:tags r:id="rId18"/>
              </p:custDataLst>
            </p:nvPr>
          </p:nvGrpSpPr>
          <p:grpSpPr bwMode="auto">
            <a:xfrm>
              <a:off x="4785972" y="4651711"/>
              <a:ext cx="353756" cy="760892"/>
              <a:chOff x="1589" y="3126"/>
              <a:chExt cx="290" cy="657"/>
            </a:xfrm>
            <a:solidFill>
              <a:schemeClr val="bg1">
                <a:lumMod val="50000"/>
              </a:schemeClr>
            </a:solidFill>
          </p:grpSpPr>
          <p:sp>
            <p:nvSpPr>
              <p:cNvPr id="1642" name="Freeform 439">
                <a:extLst>
                  <a:ext uri="{FF2B5EF4-FFF2-40B4-BE49-F238E27FC236}">
                    <a16:creationId xmlns:a16="http://schemas.microsoft.com/office/drawing/2014/main" id="{6D8CDA2B-9F65-4FF0-AF85-F967E5DD33B6}"/>
                  </a:ext>
                </a:extLst>
              </p:cNvPr>
              <p:cNvSpPr>
                <a:spLocks/>
              </p:cNvSpPr>
              <p:nvPr/>
            </p:nvSpPr>
            <p:spPr bwMode="auto">
              <a:xfrm>
                <a:off x="1748" y="3531"/>
                <a:ext cx="15" cy="17"/>
              </a:xfrm>
              <a:custGeom>
                <a:avLst/>
                <a:gdLst>
                  <a:gd name="T0" fmla="*/ 46 w 46"/>
                  <a:gd name="T1" fmla="*/ 12 h 51"/>
                  <a:gd name="T2" fmla="*/ 19 w 46"/>
                  <a:gd name="T3" fmla="*/ 0 h 51"/>
                  <a:gd name="T4" fmla="*/ 13 w 46"/>
                  <a:gd name="T5" fmla="*/ 5 h 51"/>
                  <a:gd name="T6" fmla="*/ 7 w 46"/>
                  <a:gd name="T7" fmla="*/ 9 h 51"/>
                  <a:gd name="T8" fmla="*/ 4 w 46"/>
                  <a:gd name="T9" fmla="*/ 12 h 51"/>
                  <a:gd name="T10" fmla="*/ 2 w 46"/>
                  <a:gd name="T11" fmla="*/ 14 h 51"/>
                  <a:gd name="T12" fmla="*/ 0 w 46"/>
                  <a:gd name="T13" fmla="*/ 16 h 51"/>
                  <a:gd name="T14" fmla="*/ 0 w 46"/>
                  <a:gd name="T15" fmla="*/ 19 h 51"/>
                  <a:gd name="T16" fmla="*/ 0 w 46"/>
                  <a:gd name="T17" fmla="*/ 24 h 51"/>
                  <a:gd name="T18" fmla="*/ 2 w 46"/>
                  <a:gd name="T19" fmla="*/ 29 h 51"/>
                  <a:gd name="T20" fmla="*/ 4 w 46"/>
                  <a:gd name="T21" fmla="*/ 36 h 51"/>
                  <a:gd name="T22" fmla="*/ 7 w 46"/>
                  <a:gd name="T23" fmla="*/ 41 h 51"/>
                  <a:gd name="T24" fmla="*/ 10 w 46"/>
                  <a:gd name="T25" fmla="*/ 46 h 51"/>
                  <a:gd name="T26" fmla="*/ 13 w 46"/>
                  <a:gd name="T27" fmla="*/ 49 h 51"/>
                  <a:gd name="T28" fmla="*/ 15 w 46"/>
                  <a:gd name="T29" fmla="*/ 50 h 51"/>
                  <a:gd name="T30" fmla="*/ 16 w 46"/>
                  <a:gd name="T31" fmla="*/ 51 h 51"/>
                  <a:gd name="T32" fmla="*/ 18 w 46"/>
                  <a:gd name="T33" fmla="*/ 51 h 51"/>
                  <a:gd name="T34" fmla="*/ 19 w 46"/>
                  <a:gd name="T35" fmla="*/ 50 h 51"/>
                  <a:gd name="T36" fmla="*/ 35 w 46"/>
                  <a:gd name="T37" fmla="*/ 50 h 51"/>
                  <a:gd name="T38" fmla="*/ 46 w 46"/>
                  <a:gd name="T39" fmla="*/ 50 h 51"/>
                  <a:gd name="T40" fmla="*/ 46 w 46"/>
                  <a:gd name="T41" fmla="*/ 37 h 51"/>
                  <a:gd name="T42" fmla="*/ 46 w 46"/>
                  <a:gd name="T43" fmla="*/ 26 h 51"/>
                  <a:gd name="T44" fmla="*/ 46 w 46"/>
                  <a:gd name="T45" fmla="*/ 18 h 51"/>
                  <a:gd name="T46" fmla="*/ 46 w 46"/>
                  <a:gd name="T47"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643" name="Freeform 440">
                <a:extLst>
                  <a:ext uri="{FF2B5EF4-FFF2-40B4-BE49-F238E27FC236}">
                    <a16:creationId xmlns:a16="http://schemas.microsoft.com/office/drawing/2014/main" id="{803DE236-6F78-487F-85E3-4D129D2E7BDC}"/>
                  </a:ext>
                </a:extLst>
              </p:cNvPr>
              <p:cNvSpPr>
                <a:spLocks/>
              </p:cNvSpPr>
              <p:nvPr/>
            </p:nvSpPr>
            <p:spPr bwMode="auto">
              <a:xfrm>
                <a:off x="1759" y="3730"/>
                <a:ext cx="63" cy="53"/>
              </a:xfrm>
              <a:custGeom>
                <a:avLst/>
                <a:gdLst>
                  <a:gd name="T0" fmla="*/ 0 w 192"/>
                  <a:gd name="T1" fmla="*/ 0 h 158"/>
                  <a:gd name="T2" fmla="*/ 0 w 192"/>
                  <a:gd name="T3" fmla="*/ 14 h 158"/>
                  <a:gd name="T4" fmla="*/ 2 w 192"/>
                  <a:gd name="T5" fmla="*/ 26 h 158"/>
                  <a:gd name="T6" fmla="*/ 4 w 192"/>
                  <a:gd name="T7" fmla="*/ 38 h 158"/>
                  <a:gd name="T8" fmla="*/ 7 w 192"/>
                  <a:gd name="T9" fmla="*/ 50 h 158"/>
                  <a:gd name="T10" fmla="*/ 11 w 192"/>
                  <a:gd name="T11" fmla="*/ 61 h 158"/>
                  <a:gd name="T12" fmla="*/ 15 w 192"/>
                  <a:gd name="T13" fmla="*/ 71 h 158"/>
                  <a:gd name="T14" fmla="*/ 21 w 192"/>
                  <a:gd name="T15" fmla="*/ 81 h 158"/>
                  <a:gd name="T16" fmla="*/ 25 w 192"/>
                  <a:gd name="T17" fmla="*/ 90 h 158"/>
                  <a:gd name="T18" fmla="*/ 47 w 192"/>
                  <a:gd name="T19" fmla="*/ 122 h 158"/>
                  <a:gd name="T20" fmla="*/ 66 w 192"/>
                  <a:gd name="T21" fmla="*/ 148 h 158"/>
                  <a:gd name="T22" fmla="*/ 72 w 192"/>
                  <a:gd name="T23" fmla="*/ 151 h 158"/>
                  <a:gd name="T24" fmla="*/ 79 w 192"/>
                  <a:gd name="T25" fmla="*/ 153 h 158"/>
                  <a:gd name="T26" fmla="*/ 85 w 192"/>
                  <a:gd name="T27" fmla="*/ 155 h 158"/>
                  <a:gd name="T28" fmla="*/ 92 w 192"/>
                  <a:gd name="T29" fmla="*/ 156 h 158"/>
                  <a:gd name="T30" fmla="*/ 105 w 192"/>
                  <a:gd name="T31" fmla="*/ 158 h 158"/>
                  <a:gd name="T32" fmla="*/ 119 w 192"/>
                  <a:gd name="T33" fmla="*/ 158 h 158"/>
                  <a:gd name="T34" fmla="*/ 152 w 192"/>
                  <a:gd name="T35" fmla="*/ 155 h 158"/>
                  <a:gd name="T36" fmla="*/ 192 w 192"/>
                  <a:gd name="T37" fmla="*/ 154 h 158"/>
                  <a:gd name="T38" fmla="*/ 184 w 192"/>
                  <a:gd name="T39" fmla="*/ 153 h 158"/>
                  <a:gd name="T40" fmla="*/ 176 w 192"/>
                  <a:gd name="T41" fmla="*/ 152 h 158"/>
                  <a:gd name="T42" fmla="*/ 168 w 192"/>
                  <a:gd name="T43" fmla="*/ 151 h 158"/>
                  <a:gd name="T44" fmla="*/ 160 w 192"/>
                  <a:gd name="T45" fmla="*/ 149 h 158"/>
                  <a:gd name="T46" fmla="*/ 145 w 192"/>
                  <a:gd name="T47" fmla="*/ 144 h 158"/>
                  <a:gd name="T48" fmla="*/ 129 w 192"/>
                  <a:gd name="T49" fmla="*/ 138 h 158"/>
                  <a:gd name="T50" fmla="*/ 115 w 192"/>
                  <a:gd name="T51" fmla="*/ 130 h 158"/>
                  <a:gd name="T52" fmla="*/ 101 w 192"/>
                  <a:gd name="T53" fmla="*/ 120 h 158"/>
                  <a:gd name="T54" fmla="*/ 87 w 192"/>
                  <a:gd name="T55" fmla="*/ 110 h 158"/>
                  <a:gd name="T56" fmla="*/ 75 w 192"/>
                  <a:gd name="T57" fmla="*/ 98 h 158"/>
                  <a:gd name="T58" fmla="*/ 63 w 192"/>
                  <a:gd name="T59" fmla="*/ 87 h 158"/>
                  <a:gd name="T60" fmla="*/ 52 w 192"/>
                  <a:gd name="T61" fmla="*/ 75 h 158"/>
                  <a:gd name="T62" fmla="*/ 42 w 192"/>
                  <a:gd name="T63" fmla="*/ 63 h 158"/>
                  <a:gd name="T64" fmla="*/ 35 w 192"/>
                  <a:gd name="T65" fmla="*/ 50 h 158"/>
                  <a:gd name="T66" fmla="*/ 27 w 192"/>
                  <a:gd name="T67" fmla="*/ 38 h 158"/>
                  <a:gd name="T68" fmla="*/ 21 w 192"/>
                  <a:gd name="T69" fmla="*/ 26 h 158"/>
                  <a:gd name="T70" fmla="*/ 16 w 192"/>
                  <a:gd name="T71" fmla="*/ 16 h 158"/>
                  <a:gd name="T72" fmla="*/ 13 w 192"/>
                  <a:gd name="T73" fmla="*/ 6 h 158"/>
                  <a:gd name="T74" fmla="*/ 0 w 192"/>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644" name="Freeform 441">
                <a:extLst>
                  <a:ext uri="{FF2B5EF4-FFF2-40B4-BE49-F238E27FC236}">
                    <a16:creationId xmlns:a16="http://schemas.microsoft.com/office/drawing/2014/main" id="{54932F8E-5CE6-45E6-B196-7B51DA675008}"/>
                  </a:ext>
                </a:extLst>
              </p:cNvPr>
              <p:cNvSpPr>
                <a:spLocks/>
              </p:cNvSpPr>
              <p:nvPr/>
            </p:nvSpPr>
            <p:spPr bwMode="auto">
              <a:xfrm>
                <a:off x="1589" y="3126"/>
                <a:ext cx="290" cy="606"/>
              </a:xfrm>
              <a:custGeom>
                <a:avLst/>
                <a:gdLst>
                  <a:gd name="T0" fmla="*/ 772 w 884"/>
                  <a:gd name="T1" fmla="*/ 415 h 1818"/>
                  <a:gd name="T2" fmla="*/ 873 w 884"/>
                  <a:gd name="T3" fmla="*/ 342 h 1818"/>
                  <a:gd name="T4" fmla="*/ 884 w 884"/>
                  <a:gd name="T5" fmla="*/ 232 h 1818"/>
                  <a:gd name="T6" fmla="*/ 840 w 884"/>
                  <a:gd name="T7" fmla="*/ 192 h 1818"/>
                  <a:gd name="T8" fmla="*/ 841 w 884"/>
                  <a:gd name="T9" fmla="*/ 262 h 1818"/>
                  <a:gd name="T10" fmla="*/ 774 w 884"/>
                  <a:gd name="T11" fmla="*/ 328 h 1818"/>
                  <a:gd name="T12" fmla="*/ 667 w 884"/>
                  <a:gd name="T13" fmla="*/ 331 h 1818"/>
                  <a:gd name="T14" fmla="*/ 625 w 884"/>
                  <a:gd name="T15" fmla="*/ 290 h 1818"/>
                  <a:gd name="T16" fmla="*/ 658 w 884"/>
                  <a:gd name="T17" fmla="*/ 215 h 1818"/>
                  <a:gd name="T18" fmla="*/ 544 w 884"/>
                  <a:gd name="T19" fmla="*/ 148 h 1818"/>
                  <a:gd name="T20" fmla="*/ 425 w 884"/>
                  <a:gd name="T21" fmla="*/ 87 h 1818"/>
                  <a:gd name="T22" fmla="*/ 373 w 884"/>
                  <a:gd name="T23" fmla="*/ 10 h 1818"/>
                  <a:gd name="T24" fmla="*/ 286 w 884"/>
                  <a:gd name="T25" fmla="*/ 22 h 1818"/>
                  <a:gd name="T26" fmla="*/ 234 w 884"/>
                  <a:gd name="T27" fmla="*/ 24 h 1818"/>
                  <a:gd name="T28" fmla="*/ 171 w 884"/>
                  <a:gd name="T29" fmla="*/ 8 h 1818"/>
                  <a:gd name="T30" fmla="*/ 98 w 884"/>
                  <a:gd name="T31" fmla="*/ 54 h 1818"/>
                  <a:gd name="T32" fmla="*/ 67 w 884"/>
                  <a:gd name="T33" fmla="*/ 116 h 1818"/>
                  <a:gd name="T34" fmla="*/ 27 w 884"/>
                  <a:gd name="T35" fmla="*/ 179 h 1818"/>
                  <a:gd name="T36" fmla="*/ 55 w 884"/>
                  <a:gd name="T37" fmla="*/ 251 h 1818"/>
                  <a:gd name="T38" fmla="*/ 51 w 884"/>
                  <a:gd name="T39" fmla="*/ 319 h 1818"/>
                  <a:gd name="T40" fmla="*/ 0 w 884"/>
                  <a:gd name="T41" fmla="*/ 432 h 1818"/>
                  <a:gd name="T42" fmla="*/ 12 w 884"/>
                  <a:gd name="T43" fmla="*/ 609 h 1818"/>
                  <a:gd name="T44" fmla="*/ 76 w 884"/>
                  <a:gd name="T45" fmla="*/ 696 h 1818"/>
                  <a:gd name="T46" fmla="*/ 60 w 884"/>
                  <a:gd name="T47" fmla="*/ 753 h 1818"/>
                  <a:gd name="T48" fmla="*/ 60 w 884"/>
                  <a:gd name="T49" fmla="*/ 808 h 1818"/>
                  <a:gd name="T50" fmla="*/ 81 w 884"/>
                  <a:gd name="T51" fmla="*/ 850 h 1818"/>
                  <a:gd name="T52" fmla="*/ 53 w 884"/>
                  <a:gd name="T53" fmla="*/ 900 h 1818"/>
                  <a:gd name="T54" fmla="*/ 82 w 884"/>
                  <a:gd name="T55" fmla="*/ 983 h 1818"/>
                  <a:gd name="T56" fmla="*/ 81 w 884"/>
                  <a:gd name="T57" fmla="*/ 1055 h 1818"/>
                  <a:gd name="T58" fmla="*/ 78 w 884"/>
                  <a:gd name="T59" fmla="*/ 1152 h 1818"/>
                  <a:gd name="T60" fmla="*/ 137 w 884"/>
                  <a:gd name="T61" fmla="*/ 1265 h 1818"/>
                  <a:gd name="T62" fmla="*/ 198 w 884"/>
                  <a:gd name="T63" fmla="*/ 1394 h 1818"/>
                  <a:gd name="T64" fmla="*/ 217 w 884"/>
                  <a:gd name="T65" fmla="*/ 1463 h 1818"/>
                  <a:gd name="T66" fmla="*/ 230 w 884"/>
                  <a:gd name="T67" fmla="*/ 1526 h 1818"/>
                  <a:gd name="T68" fmla="*/ 213 w 884"/>
                  <a:gd name="T69" fmla="*/ 1590 h 1818"/>
                  <a:gd name="T70" fmla="*/ 201 w 884"/>
                  <a:gd name="T71" fmla="*/ 1644 h 1818"/>
                  <a:gd name="T72" fmla="*/ 228 w 884"/>
                  <a:gd name="T73" fmla="*/ 1718 h 1818"/>
                  <a:gd name="T74" fmla="*/ 311 w 884"/>
                  <a:gd name="T75" fmla="*/ 1772 h 1818"/>
                  <a:gd name="T76" fmla="*/ 392 w 884"/>
                  <a:gd name="T77" fmla="*/ 1798 h 1818"/>
                  <a:gd name="T78" fmla="*/ 451 w 884"/>
                  <a:gd name="T79" fmla="*/ 1786 h 1818"/>
                  <a:gd name="T80" fmla="*/ 454 w 884"/>
                  <a:gd name="T81" fmla="*/ 1703 h 1818"/>
                  <a:gd name="T82" fmla="*/ 470 w 884"/>
                  <a:gd name="T83" fmla="*/ 1612 h 1818"/>
                  <a:gd name="T84" fmla="*/ 495 w 884"/>
                  <a:gd name="T85" fmla="*/ 1509 h 1818"/>
                  <a:gd name="T86" fmla="*/ 420 w 884"/>
                  <a:gd name="T87" fmla="*/ 1486 h 1818"/>
                  <a:gd name="T88" fmla="*/ 401 w 884"/>
                  <a:gd name="T89" fmla="*/ 1430 h 1818"/>
                  <a:gd name="T90" fmla="*/ 453 w 884"/>
                  <a:gd name="T91" fmla="*/ 1395 h 1818"/>
                  <a:gd name="T92" fmla="*/ 484 w 884"/>
                  <a:gd name="T93" fmla="*/ 1332 h 1818"/>
                  <a:gd name="T94" fmla="*/ 455 w 884"/>
                  <a:gd name="T95" fmla="*/ 1224 h 1818"/>
                  <a:gd name="T96" fmla="*/ 425 w 884"/>
                  <a:gd name="T97" fmla="*/ 1141 h 1818"/>
                  <a:gd name="T98" fmla="*/ 518 w 884"/>
                  <a:gd name="T99" fmla="*/ 1166 h 1818"/>
                  <a:gd name="T100" fmla="*/ 568 w 884"/>
                  <a:gd name="T101" fmla="*/ 1151 h 1818"/>
                  <a:gd name="T102" fmla="*/ 558 w 884"/>
                  <a:gd name="T103" fmla="*/ 1078 h 1818"/>
                  <a:gd name="T104" fmla="*/ 565 w 884"/>
                  <a:gd name="T105" fmla="*/ 1030 h 1818"/>
                  <a:gd name="T106" fmla="*/ 676 w 884"/>
                  <a:gd name="T107" fmla="*/ 1023 h 1818"/>
                  <a:gd name="T108" fmla="*/ 795 w 884"/>
                  <a:gd name="T109" fmla="*/ 973 h 1818"/>
                  <a:gd name="T110" fmla="*/ 816 w 884"/>
                  <a:gd name="T111" fmla="*/ 882 h 1818"/>
                  <a:gd name="T112" fmla="*/ 781 w 884"/>
                  <a:gd name="T113" fmla="*/ 852 h 1818"/>
                  <a:gd name="T114" fmla="*/ 758 w 884"/>
                  <a:gd name="T115" fmla="*/ 810 h 1818"/>
                  <a:gd name="T116" fmla="*/ 692 w 884"/>
                  <a:gd name="T117" fmla="*/ 752 h 1818"/>
                  <a:gd name="T118" fmla="*/ 701 w 884"/>
                  <a:gd name="T119" fmla="*/ 532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grpSp>
        <p:sp>
          <p:nvSpPr>
            <p:cNvPr id="1124" name="Freeform 5">
              <a:extLst>
                <a:ext uri="{FF2B5EF4-FFF2-40B4-BE49-F238E27FC236}">
                  <a16:creationId xmlns:a16="http://schemas.microsoft.com/office/drawing/2014/main" id="{86544C57-28AB-45FD-BF87-448C0DE752EB}"/>
                </a:ext>
              </a:extLst>
            </p:cNvPr>
            <p:cNvSpPr>
              <a:spLocks/>
            </p:cNvSpPr>
            <p:nvPr>
              <p:custDataLst>
                <p:tags r:id="rId19"/>
              </p:custDataLst>
            </p:nvPr>
          </p:nvSpPr>
          <p:spPr bwMode="auto">
            <a:xfrm>
              <a:off x="3264241" y="2530578"/>
              <a:ext cx="722128" cy="328939"/>
            </a:xfrm>
            <a:custGeom>
              <a:avLst/>
              <a:gdLst>
                <a:gd name="T0" fmla="*/ 1395 w 1808"/>
                <a:gd name="T1" fmla="*/ 807 h 850"/>
                <a:gd name="T2" fmla="*/ 1394 w 1808"/>
                <a:gd name="T3" fmla="*/ 753 h 850"/>
                <a:gd name="T4" fmla="*/ 1373 w 1808"/>
                <a:gd name="T5" fmla="*/ 648 h 850"/>
                <a:gd name="T6" fmla="*/ 1323 w 1808"/>
                <a:gd name="T7" fmla="*/ 641 h 850"/>
                <a:gd name="T8" fmla="*/ 1264 w 1808"/>
                <a:gd name="T9" fmla="*/ 639 h 850"/>
                <a:gd name="T10" fmla="*/ 1134 w 1808"/>
                <a:gd name="T11" fmla="*/ 582 h 850"/>
                <a:gd name="T12" fmla="*/ 973 w 1808"/>
                <a:gd name="T13" fmla="*/ 537 h 850"/>
                <a:gd name="T14" fmla="*/ 943 w 1808"/>
                <a:gd name="T15" fmla="*/ 504 h 850"/>
                <a:gd name="T16" fmla="*/ 901 w 1808"/>
                <a:gd name="T17" fmla="*/ 516 h 850"/>
                <a:gd name="T18" fmla="*/ 849 w 1808"/>
                <a:gd name="T19" fmla="*/ 570 h 850"/>
                <a:gd name="T20" fmla="*/ 675 w 1808"/>
                <a:gd name="T21" fmla="*/ 619 h 850"/>
                <a:gd name="T22" fmla="*/ 678 w 1808"/>
                <a:gd name="T23" fmla="*/ 578 h 850"/>
                <a:gd name="T24" fmla="*/ 721 w 1808"/>
                <a:gd name="T25" fmla="*/ 548 h 850"/>
                <a:gd name="T26" fmla="*/ 786 w 1808"/>
                <a:gd name="T27" fmla="*/ 545 h 850"/>
                <a:gd name="T28" fmla="*/ 724 w 1808"/>
                <a:gd name="T29" fmla="*/ 528 h 850"/>
                <a:gd name="T30" fmla="*/ 578 w 1808"/>
                <a:gd name="T31" fmla="*/ 589 h 850"/>
                <a:gd name="T32" fmla="*/ 547 w 1808"/>
                <a:gd name="T33" fmla="*/ 625 h 850"/>
                <a:gd name="T34" fmla="*/ 526 w 1808"/>
                <a:gd name="T35" fmla="*/ 650 h 850"/>
                <a:gd name="T36" fmla="*/ 452 w 1808"/>
                <a:gd name="T37" fmla="*/ 654 h 850"/>
                <a:gd name="T38" fmla="*/ 383 w 1808"/>
                <a:gd name="T39" fmla="*/ 702 h 850"/>
                <a:gd name="T40" fmla="*/ 252 w 1808"/>
                <a:gd name="T41" fmla="*/ 750 h 850"/>
                <a:gd name="T42" fmla="*/ 105 w 1808"/>
                <a:gd name="T43" fmla="*/ 807 h 850"/>
                <a:gd name="T44" fmla="*/ 4 w 1808"/>
                <a:gd name="T45" fmla="*/ 813 h 850"/>
                <a:gd name="T46" fmla="*/ 14 w 1808"/>
                <a:gd name="T47" fmla="*/ 789 h 850"/>
                <a:gd name="T48" fmla="*/ 127 w 1808"/>
                <a:gd name="T49" fmla="*/ 761 h 850"/>
                <a:gd name="T50" fmla="*/ 265 w 1808"/>
                <a:gd name="T51" fmla="*/ 696 h 850"/>
                <a:gd name="T52" fmla="*/ 300 w 1808"/>
                <a:gd name="T53" fmla="*/ 626 h 850"/>
                <a:gd name="T54" fmla="*/ 253 w 1808"/>
                <a:gd name="T55" fmla="*/ 657 h 850"/>
                <a:gd name="T56" fmla="*/ 150 w 1808"/>
                <a:gd name="T57" fmla="*/ 643 h 850"/>
                <a:gd name="T58" fmla="*/ 172 w 1808"/>
                <a:gd name="T59" fmla="*/ 610 h 850"/>
                <a:gd name="T60" fmla="*/ 240 w 1808"/>
                <a:gd name="T61" fmla="*/ 547 h 850"/>
                <a:gd name="T62" fmla="*/ 152 w 1808"/>
                <a:gd name="T63" fmla="*/ 575 h 850"/>
                <a:gd name="T64" fmla="*/ 143 w 1808"/>
                <a:gd name="T65" fmla="*/ 536 h 850"/>
                <a:gd name="T66" fmla="*/ 346 w 1808"/>
                <a:gd name="T67" fmla="*/ 380 h 850"/>
                <a:gd name="T68" fmla="*/ 444 w 1808"/>
                <a:gd name="T69" fmla="*/ 382 h 850"/>
                <a:gd name="T70" fmla="*/ 569 w 1808"/>
                <a:gd name="T71" fmla="*/ 349 h 850"/>
                <a:gd name="T72" fmla="*/ 592 w 1808"/>
                <a:gd name="T73" fmla="*/ 306 h 850"/>
                <a:gd name="T74" fmla="*/ 506 w 1808"/>
                <a:gd name="T75" fmla="*/ 331 h 850"/>
                <a:gd name="T76" fmla="*/ 438 w 1808"/>
                <a:gd name="T77" fmla="*/ 318 h 850"/>
                <a:gd name="T78" fmla="*/ 472 w 1808"/>
                <a:gd name="T79" fmla="*/ 287 h 850"/>
                <a:gd name="T80" fmla="*/ 711 w 1808"/>
                <a:gd name="T81" fmla="*/ 238 h 850"/>
                <a:gd name="T82" fmla="*/ 749 w 1808"/>
                <a:gd name="T83" fmla="*/ 210 h 850"/>
                <a:gd name="T84" fmla="*/ 684 w 1808"/>
                <a:gd name="T85" fmla="*/ 176 h 850"/>
                <a:gd name="T86" fmla="*/ 739 w 1808"/>
                <a:gd name="T87" fmla="*/ 109 h 850"/>
                <a:gd name="T88" fmla="*/ 988 w 1808"/>
                <a:gd name="T89" fmla="*/ 27 h 850"/>
                <a:gd name="T90" fmla="*/ 1157 w 1808"/>
                <a:gd name="T91" fmla="*/ 9 h 850"/>
                <a:gd name="T92" fmla="*/ 1277 w 1808"/>
                <a:gd name="T93" fmla="*/ 2 h 850"/>
                <a:gd name="T94" fmla="*/ 1354 w 1808"/>
                <a:gd name="T95" fmla="*/ 10 h 850"/>
                <a:gd name="T96" fmla="*/ 1516 w 1808"/>
                <a:gd name="T97" fmla="*/ 34 h 850"/>
                <a:gd name="T98" fmla="*/ 1761 w 1808"/>
                <a:gd name="T99" fmla="*/ 41 h 850"/>
                <a:gd name="T100" fmla="*/ 1287 w 1808"/>
                <a:gd name="T101" fmla="*/ 540 h 850"/>
                <a:gd name="T102" fmla="*/ 1321 w 1808"/>
                <a:gd name="T103" fmla="*/ 571 h 850"/>
                <a:gd name="T104" fmla="*/ 1327 w 1808"/>
                <a:gd name="T105" fmla="*/ 601 h 850"/>
                <a:gd name="T106" fmla="*/ 1382 w 1808"/>
                <a:gd name="T107" fmla="*/ 599 h 850"/>
                <a:gd name="T108" fmla="*/ 1429 w 1808"/>
                <a:gd name="T109" fmla="*/ 577 h 850"/>
                <a:gd name="T110" fmla="*/ 1475 w 1808"/>
                <a:gd name="T111" fmla="*/ 667 h 850"/>
                <a:gd name="T112" fmla="*/ 1462 w 1808"/>
                <a:gd name="T113" fmla="*/ 706 h 850"/>
                <a:gd name="T114" fmla="*/ 1449 w 1808"/>
                <a:gd name="T115" fmla="*/ 742 h 850"/>
                <a:gd name="T116" fmla="*/ 1477 w 1808"/>
                <a:gd name="T117" fmla="*/ 783 h 850"/>
                <a:gd name="T118" fmla="*/ 1477 w 1808"/>
                <a:gd name="T119" fmla="*/ 811 h 850"/>
                <a:gd name="T120" fmla="*/ 1426 w 1808"/>
                <a:gd name="T121" fmla="*/ 848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125" name="Freeform 6">
              <a:extLst>
                <a:ext uri="{FF2B5EF4-FFF2-40B4-BE49-F238E27FC236}">
                  <a16:creationId xmlns:a16="http://schemas.microsoft.com/office/drawing/2014/main" id="{C5DE2B4A-E278-43F7-A749-13F5DD2D9A70}"/>
                </a:ext>
              </a:extLst>
            </p:cNvPr>
            <p:cNvSpPr>
              <a:spLocks/>
            </p:cNvSpPr>
            <p:nvPr>
              <p:custDataLst>
                <p:tags r:id="rId20"/>
              </p:custDataLst>
            </p:nvPr>
          </p:nvSpPr>
          <p:spPr bwMode="auto">
            <a:xfrm>
              <a:off x="3688162" y="2984773"/>
              <a:ext cx="1271765" cy="567743"/>
            </a:xfrm>
            <a:custGeom>
              <a:avLst/>
              <a:gdLst>
                <a:gd name="T0" fmla="*/ 2928 w 3175"/>
                <a:gd name="T1" fmla="*/ 353 h 1472"/>
                <a:gd name="T2" fmla="*/ 2896 w 3175"/>
                <a:gd name="T3" fmla="*/ 440 h 1472"/>
                <a:gd name="T4" fmla="*/ 2843 w 3175"/>
                <a:gd name="T5" fmla="*/ 462 h 1472"/>
                <a:gd name="T6" fmla="*/ 2667 w 3175"/>
                <a:gd name="T7" fmla="*/ 566 h 1472"/>
                <a:gd name="T8" fmla="*/ 2595 w 3175"/>
                <a:gd name="T9" fmla="*/ 585 h 1472"/>
                <a:gd name="T10" fmla="*/ 2570 w 3175"/>
                <a:gd name="T11" fmla="*/ 677 h 1472"/>
                <a:gd name="T12" fmla="*/ 2514 w 3175"/>
                <a:gd name="T13" fmla="*/ 621 h 1472"/>
                <a:gd name="T14" fmla="*/ 2499 w 3175"/>
                <a:gd name="T15" fmla="*/ 690 h 1472"/>
                <a:gd name="T16" fmla="*/ 2465 w 3175"/>
                <a:gd name="T17" fmla="*/ 744 h 1472"/>
                <a:gd name="T18" fmla="*/ 2471 w 3175"/>
                <a:gd name="T19" fmla="*/ 823 h 1472"/>
                <a:gd name="T20" fmla="*/ 2332 w 3175"/>
                <a:gd name="T21" fmla="*/ 928 h 1472"/>
                <a:gd name="T22" fmla="*/ 2165 w 3175"/>
                <a:gd name="T23" fmla="*/ 1045 h 1472"/>
                <a:gd name="T24" fmla="*/ 2112 w 3175"/>
                <a:gd name="T25" fmla="*/ 1195 h 1472"/>
                <a:gd name="T26" fmla="*/ 2103 w 3175"/>
                <a:gd name="T27" fmla="*/ 1457 h 1472"/>
                <a:gd name="T28" fmla="*/ 2026 w 3175"/>
                <a:gd name="T29" fmla="*/ 1414 h 1472"/>
                <a:gd name="T30" fmla="*/ 1993 w 3175"/>
                <a:gd name="T31" fmla="*/ 1326 h 1472"/>
                <a:gd name="T32" fmla="*/ 1959 w 3175"/>
                <a:gd name="T33" fmla="*/ 1184 h 1472"/>
                <a:gd name="T34" fmla="*/ 1832 w 3175"/>
                <a:gd name="T35" fmla="*/ 1168 h 1472"/>
                <a:gd name="T36" fmla="*/ 1653 w 3175"/>
                <a:gd name="T37" fmla="*/ 1143 h 1472"/>
                <a:gd name="T38" fmla="*/ 1616 w 3175"/>
                <a:gd name="T39" fmla="*/ 1186 h 1472"/>
                <a:gd name="T40" fmla="*/ 1548 w 3175"/>
                <a:gd name="T41" fmla="*/ 1238 h 1472"/>
                <a:gd name="T42" fmla="*/ 1436 w 3175"/>
                <a:gd name="T43" fmla="*/ 1192 h 1472"/>
                <a:gd name="T44" fmla="*/ 1231 w 3175"/>
                <a:gd name="T45" fmla="*/ 1272 h 1472"/>
                <a:gd name="T46" fmla="*/ 1160 w 3175"/>
                <a:gd name="T47" fmla="*/ 1392 h 1472"/>
                <a:gd name="T48" fmla="*/ 1080 w 3175"/>
                <a:gd name="T49" fmla="*/ 1382 h 1472"/>
                <a:gd name="T50" fmla="*/ 1037 w 3175"/>
                <a:gd name="T51" fmla="*/ 1227 h 1472"/>
                <a:gd name="T52" fmla="*/ 940 w 3175"/>
                <a:gd name="T53" fmla="*/ 1190 h 1472"/>
                <a:gd name="T54" fmla="*/ 867 w 3175"/>
                <a:gd name="T55" fmla="*/ 1219 h 1472"/>
                <a:gd name="T56" fmla="*/ 782 w 3175"/>
                <a:gd name="T57" fmla="*/ 1087 h 1472"/>
                <a:gd name="T58" fmla="*/ 670 w 3175"/>
                <a:gd name="T59" fmla="*/ 1065 h 1472"/>
                <a:gd name="T60" fmla="*/ 462 w 3175"/>
                <a:gd name="T61" fmla="*/ 1065 h 1472"/>
                <a:gd name="T62" fmla="*/ 220 w 3175"/>
                <a:gd name="T63" fmla="*/ 1016 h 1472"/>
                <a:gd name="T64" fmla="*/ 88 w 3175"/>
                <a:gd name="T65" fmla="*/ 920 h 1472"/>
                <a:gd name="T66" fmla="*/ 39 w 3175"/>
                <a:gd name="T67" fmla="*/ 848 h 1472"/>
                <a:gd name="T68" fmla="*/ 29 w 3175"/>
                <a:gd name="T69" fmla="*/ 662 h 1472"/>
                <a:gd name="T70" fmla="*/ 0 w 3175"/>
                <a:gd name="T71" fmla="*/ 604 h 1472"/>
                <a:gd name="T72" fmla="*/ 141 w 3175"/>
                <a:gd name="T73" fmla="*/ 336 h 1472"/>
                <a:gd name="T74" fmla="*/ 247 w 3175"/>
                <a:gd name="T75" fmla="*/ 176 h 1472"/>
                <a:gd name="T76" fmla="*/ 355 w 3175"/>
                <a:gd name="T77" fmla="*/ 102 h 1472"/>
                <a:gd name="T78" fmla="*/ 376 w 3175"/>
                <a:gd name="T79" fmla="*/ 120 h 1472"/>
                <a:gd name="T80" fmla="*/ 1827 w 3175"/>
                <a:gd name="T81" fmla="*/ 0 h 1472"/>
                <a:gd name="T82" fmla="*/ 1926 w 3175"/>
                <a:gd name="T83" fmla="*/ 55 h 1472"/>
                <a:gd name="T84" fmla="*/ 2015 w 3175"/>
                <a:gd name="T85" fmla="*/ 69 h 1472"/>
                <a:gd name="T86" fmla="*/ 1929 w 3175"/>
                <a:gd name="T87" fmla="*/ 128 h 1472"/>
                <a:gd name="T88" fmla="*/ 1977 w 3175"/>
                <a:gd name="T89" fmla="*/ 166 h 1472"/>
                <a:gd name="T90" fmla="*/ 2094 w 3175"/>
                <a:gd name="T91" fmla="*/ 155 h 1472"/>
                <a:gd name="T92" fmla="*/ 2284 w 3175"/>
                <a:gd name="T93" fmla="*/ 193 h 1472"/>
                <a:gd name="T94" fmla="*/ 2217 w 3175"/>
                <a:gd name="T95" fmla="*/ 204 h 1472"/>
                <a:gd name="T96" fmla="*/ 2087 w 3175"/>
                <a:gd name="T97" fmla="*/ 264 h 1472"/>
                <a:gd name="T98" fmla="*/ 2021 w 3175"/>
                <a:gd name="T99" fmla="*/ 355 h 1472"/>
                <a:gd name="T100" fmla="*/ 2012 w 3175"/>
                <a:gd name="T101" fmla="*/ 451 h 1472"/>
                <a:gd name="T102" fmla="*/ 2076 w 3175"/>
                <a:gd name="T103" fmla="*/ 417 h 1472"/>
                <a:gd name="T104" fmla="*/ 2205 w 3175"/>
                <a:gd name="T105" fmla="*/ 252 h 1472"/>
                <a:gd name="T106" fmla="*/ 2267 w 3175"/>
                <a:gd name="T107" fmla="*/ 303 h 1472"/>
                <a:gd name="T108" fmla="*/ 2299 w 3175"/>
                <a:gd name="T109" fmla="*/ 394 h 1472"/>
                <a:gd name="T110" fmla="*/ 2206 w 3175"/>
                <a:gd name="T111" fmla="*/ 454 h 1472"/>
                <a:gd name="T112" fmla="*/ 2317 w 3175"/>
                <a:gd name="T113" fmla="*/ 457 h 1472"/>
                <a:gd name="T114" fmla="*/ 2570 w 3175"/>
                <a:gd name="T115" fmla="*/ 373 h 1472"/>
                <a:gd name="T116" fmla="*/ 2730 w 3175"/>
                <a:gd name="T117" fmla="*/ 252 h 1472"/>
                <a:gd name="T118" fmla="*/ 3016 w 3175"/>
                <a:gd name="T119" fmla="*/ 203 h 1472"/>
                <a:gd name="T120" fmla="*/ 3136 w 3175"/>
                <a:gd name="T121" fmla="*/ 118 h 1472"/>
                <a:gd name="T122" fmla="*/ 3149 w 3175"/>
                <a:gd name="T123" fmla="*/ 184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9" y="394"/>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0070C0"/>
            </a:solidFill>
            <a:ln w="3175" cmpd="sng">
              <a:solidFill>
                <a:schemeClr val="bg1"/>
              </a:solidFill>
              <a:prstDash val="solid"/>
              <a:round/>
              <a:headEnd/>
              <a:tailEnd/>
            </a:ln>
          </p:spPr>
          <p:txBody>
            <a:bodyPr/>
            <a:lstStyle/>
            <a:p>
              <a:endParaRPr lang="en-US" sz="1056" dirty="0"/>
            </a:p>
          </p:txBody>
        </p:sp>
        <p:sp>
          <p:nvSpPr>
            <p:cNvPr id="1126" name="Freeform 7">
              <a:extLst>
                <a:ext uri="{FF2B5EF4-FFF2-40B4-BE49-F238E27FC236}">
                  <a16:creationId xmlns:a16="http://schemas.microsoft.com/office/drawing/2014/main" id="{A431A27E-1C39-4C29-BA19-B67CAA2E5F12}"/>
                </a:ext>
              </a:extLst>
            </p:cNvPr>
            <p:cNvSpPr>
              <a:spLocks/>
            </p:cNvSpPr>
            <p:nvPr>
              <p:custDataLst>
                <p:tags r:id="rId21"/>
              </p:custDataLst>
            </p:nvPr>
          </p:nvSpPr>
          <p:spPr bwMode="auto">
            <a:xfrm>
              <a:off x="4455605" y="4128452"/>
              <a:ext cx="312824" cy="435465"/>
            </a:xfrm>
            <a:custGeom>
              <a:avLst/>
              <a:gdLst>
                <a:gd name="T0" fmla="*/ 583 w 784"/>
                <a:gd name="T1" fmla="*/ 277 h 1128"/>
                <a:gd name="T2" fmla="*/ 549 w 784"/>
                <a:gd name="T3" fmla="*/ 295 h 1128"/>
                <a:gd name="T4" fmla="*/ 484 w 784"/>
                <a:gd name="T5" fmla="*/ 387 h 1128"/>
                <a:gd name="T6" fmla="*/ 465 w 784"/>
                <a:gd name="T7" fmla="*/ 457 h 1128"/>
                <a:gd name="T8" fmla="*/ 481 w 784"/>
                <a:gd name="T9" fmla="*/ 522 h 1128"/>
                <a:gd name="T10" fmla="*/ 530 w 784"/>
                <a:gd name="T11" fmla="*/ 591 h 1128"/>
                <a:gd name="T12" fmla="*/ 579 w 784"/>
                <a:gd name="T13" fmla="*/ 616 h 1128"/>
                <a:gd name="T14" fmla="*/ 625 w 784"/>
                <a:gd name="T15" fmla="*/ 600 h 1128"/>
                <a:gd name="T16" fmla="*/ 654 w 784"/>
                <a:gd name="T17" fmla="*/ 653 h 1128"/>
                <a:gd name="T18" fmla="*/ 672 w 784"/>
                <a:gd name="T19" fmla="*/ 683 h 1128"/>
                <a:gd name="T20" fmla="*/ 714 w 784"/>
                <a:gd name="T21" fmla="*/ 687 h 1128"/>
                <a:gd name="T22" fmla="*/ 749 w 784"/>
                <a:gd name="T23" fmla="*/ 712 h 1128"/>
                <a:gd name="T24" fmla="*/ 770 w 784"/>
                <a:gd name="T25" fmla="*/ 756 h 1128"/>
                <a:gd name="T26" fmla="*/ 761 w 784"/>
                <a:gd name="T27" fmla="*/ 790 h 1128"/>
                <a:gd name="T28" fmla="*/ 760 w 784"/>
                <a:gd name="T29" fmla="*/ 825 h 1128"/>
                <a:gd name="T30" fmla="*/ 772 w 784"/>
                <a:gd name="T31" fmla="*/ 882 h 1128"/>
                <a:gd name="T32" fmla="*/ 758 w 784"/>
                <a:gd name="T33" fmla="*/ 932 h 1128"/>
                <a:gd name="T34" fmla="*/ 770 w 784"/>
                <a:gd name="T35" fmla="*/ 994 h 1128"/>
                <a:gd name="T36" fmla="*/ 763 w 784"/>
                <a:gd name="T37" fmla="*/ 1054 h 1128"/>
                <a:gd name="T38" fmla="*/ 691 w 784"/>
                <a:gd name="T39" fmla="*/ 1122 h 1128"/>
                <a:gd name="T40" fmla="*/ 648 w 784"/>
                <a:gd name="T41" fmla="*/ 1103 h 1128"/>
                <a:gd name="T42" fmla="*/ 602 w 784"/>
                <a:gd name="T43" fmla="*/ 1056 h 1128"/>
                <a:gd name="T44" fmla="*/ 463 w 784"/>
                <a:gd name="T45" fmla="*/ 998 h 1128"/>
                <a:gd name="T46" fmla="*/ 425 w 784"/>
                <a:gd name="T47" fmla="*/ 967 h 1128"/>
                <a:gd name="T48" fmla="*/ 331 w 784"/>
                <a:gd name="T49" fmla="*/ 894 h 1128"/>
                <a:gd name="T50" fmla="*/ 318 w 784"/>
                <a:gd name="T51" fmla="*/ 867 h 1128"/>
                <a:gd name="T52" fmla="*/ 328 w 784"/>
                <a:gd name="T53" fmla="*/ 815 h 1128"/>
                <a:gd name="T54" fmla="*/ 290 w 784"/>
                <a:gd name="T55" fmla="*/ 778 h 1128"/>
                <a:gd name="T56" fmla="*/ 259 w 784"/>
                <a:gd name="T57" fmla="*/ 745 h 1128"/>
                <a:gd name="T58" fmla="*/ 243 w 784"/>
                <a:gd name="T59" fmla="*/ 689 h 1128"/>
                <a:gd name="T60" fmla="*/ 153 w 784"/>
                <a:gd name="T61" fmla="*/ 530 h 1128"/>
                <a:gd name="T62" fmla="*/ 120 w 784"/>
                <a:gd name="T63" fmla="*/ 487 h 1128"/>
                <a:gd name="T64" fmla="*/ 90 w 784"/>
                <a:gd name="T65" fmla="*/ 432 h 1128"/>
                <a:gd name="T66" fmla="*/ 22 w 784"/>
                <a:gd name="T67" fmla="*/ 397 h 1128"/>
                <a:gd name="T68" fmla="*/ 0 w 784"/>
                <a:gd name="T69" fmla="*/ 363 h 1128"/>
                <a:gd name="T70" fmla="*/ 13 w 784"/>
                <a:gd name="T71" fmla="*/ 276 h 1128"/>
                <a:gd name="T72" fmla="*/ 28 w 784"/>
                <a:gd name="T73" fmla="*/ 246 h 1128"/>
                <a:gd name="T74" fmla="*/ 72 w 784"/>
                <a:gd name="T75" fmla="*/ 222 h 1128"/>
                <a:gd name="T76" fmla="*/ 95 w 784"/>
                <a:gd name="T77" fmla="*/ 272 h 1128"/>
                <a:gd name="T78" fmla="*/ 158 w 784"/>
                <a:gd name="T79" fmla="*/ 307 h 1128"/>
                <a:gd name="T80" fmla="*/ 184 w 784"/>
                <a:gd name="T81" fmla="*/ 271 h 1128"/>
                <a:gd name="T82" fmla="*/ 201 w 784"/>
                <a:gd name="T83" fmla="*/ 225 h 1128"/>
                <a:gd name="T84" fmla="*/ 270 w 784"/>
                <a:gd name="T85" fmla="*/ 170 h 1128"/>
                <a:gd name="T86" fmla="*/ 344 w 784"/>
                <a:gd name="T87" fmla="*/ 120 h 1128"/>
                <a:gd name="T88" fmla="*/ 357 w 784"/>
                <a:gd name="T89" fmla="*/ 70 h 1128"/>
                <a:gd name="T90" fmla="*/ 347 w 784"/>
                <a:gd name="T91" fmla="*/ 5 h 1128"/>
                <a:gd name="T92" fmla="*/ 422 w 784"/>
                <a:gd name="T93" fmla="*/ 53 h 1128"/>
                <a:gd name="T94" fmla="*/ 467 w 784"/>
                <a:gd name="T95" fmla="*/ 107 h 1128"/>
                <a:gd name="T96" fmla="*/ 506 w 784"/>
                <a:gd name="T97" fmla="*/ 154 h 1128"/>
                <a:gd name="T98" fmla="*/ 561 w 784"/>
                <a:gd name="T99" fmla="*/ 157 h 1128"/>
                <a:gd name="T100" fmla="*/ 617 w 784"/>
                <a:gd name="T101" fmla="*/ 149 h 1128"/>
                <a:gd name="T102" fmla="*/ 640 w 784"/>
                <a:gd name="T103" fmla="*/ 156 h 1128"/>
                <a:gd name="T104" fmla="*/ 654 w 784"/>
                <a:gd name="T105" fmla="*/ 193 h 1128"/>
                <a:gd name="T106" fmla="*/ 627 w 784"/>
                <a:gd name="T107" fmla="*/ 210 h 1128"/>
                <a:gd name="T108" fmla="*/ 627 w 784"/>
                <a:gd name="T109" fmla="*/ 24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127" name="Freeform 9">
              <a:extLst>
                <a:ext uri="{FF2B5EF4-FFF2-40B4-BE49-F238E27FC236}">
                  <a16:creationId xmlns:a16="http://schemas.microsoft.com/office/drawing/2014/main" id="{60682F5F-05F1-4F70-8003-A05059EFC13F}"/>
                </a:ext>
              </a:extLst>
            </p:cNvPr>
            <p:cNvSpPr>
              <a:spLocks/>
            </p:cNvSpPr>
            <p:nvPr>
              <p:custDataLst>
                <p:tags r:id="rId22"/>
              </p:custDataLst>
            </p:nvPr>
          </p:nvSpPr>
          <p:spPr bwMode="auto">
            <a:xfrm>
              <a:off x="4644178" y="4014903"/>
              <a:ext cx="890235" cy="887317"/>
            </a:xfrm>
            <a:custGeom>
              <a:avLst/>
              <a:gdLst>
                <a:gd name="T0" fmla="*/ 440 w 2226"/>
                <a:gd name="T1" fmla="*/ 896 h 2292"/>
                <a:gd name="T2" fmla="*/ 505 w 2226"/>
                <a:gd name="T3" fmla="*/ 985 h 2292"/>
                <a:gd name="T4" fmla="*/ 572 w 2226"/>
                <a:gd name="T5" fmla="*/ 1054 h 2292"/>
                <a:gd name="T6" fmla="*/ 716 w 2226"/>
                <a:gd name="T7" fmla="*/ 1098 h 2292"/>
                <a:gd name="T8" fmla="*/ 798 w 2226"/>
                <a:gd name="T9" fmla="*/ 1204 h 2292"/>
                <a:gd name="T10" fmla="*/ 846 w 2226"/>
                <a:gd name="T11" fmla="*/ 1292 h 2292"/>
                <a:gd name="T12" fmla="*/ 939 w 2226"/>
                <a:gd name="T13" fmla="*/ 1355 h 2292"/>
                <a:gd name="T14" fmla="*/ 957 w 2226"/>
                <a:gd name="T15" fmla="*/ 1466 h 2292"/>
                <a:gd name="T16" fmla="*/ 976 w 2226"/>
                <a:gd name="T17" fmla="*/ 1541 h 2292"/>
                <a:gd name="T18" fmla="*/ 992 w 2226"/>
                <a:gd name="T19" fmla="*/ 1632 h 2292"/>
                <a:gd name="T20" fmla="*/ 1131 w 2226"/>
                <a:gd name="T21" fmla="*/ 1698 h 2292"/>
                <a:gd name="T22" fmla="*/ 1193 w 2226"/>
                <a:gd name="T23" fmla="*/ 1805 h 2292"/>
                <a:gd name="T24" fmla="*/ 1243 w 2226"/>
                <a:gd name="T25" fmla="*/ 1864 h 2292"/>
                <a:gd name="T26" fmla="*/ 1183 w 2226"/>
                <a:gd name="T27" fmla="*/ 2003 h 2292"/>
                <a:gd name="T28" fmla="*/ 1084 w 2226"/>
                <a:gd name="T29" fmla="*/ 2128 h 2292"/>
                <a:gd name="T30" fmla="*/ 1180 w 2226"/>
                <a:gd name="T31" fmla="*/ 2161 h 2292"/>
                <a:gd name="T32" fmla="*/ 1296 w 2226"/>
                <a:gd name="T33" fmla="*/ 2234 h 2292"/>
                <a:gd name="T34" fmla="*/ 1419 w 2226"/>
                <a:gd name="T35" fmla="*/ 2198 h 2292"/>
                <a:gd name="T36" fmla="*/ 1518 w 2226"/>
                <a:gd name="T37" fmla="*/ 2036 h 2292"/>
                <a:gd name="T38" fmla="*/ 1512 w 2226"/>
                <a:gd name="T39" fmla="*/ 1918 h 2292"/>
                <a:gd name="T40" fmla="*/ 1561 w 2226"/>
                <a:gd name="T41" fmla="*/ 1793 h 2292"/>
                <a:gd name="T42" fmla="*/ 1706 w 2226"/>
                <a:gd name="T43" fmla="*/ 1727 h 2292"/>
                <a:gd name="T44" fmla="*/ 1798 w 2226"/>
                <a:gd name="T45" fmla="*/ 1681 h 2292"/>
                <a:gd name="T46" fmla="*/ 1897 w 2226"/>
                <a:gd name="T47" fmla="*/ 1641 h 2292"/>
                <a:gd name="T48" fmla="*/ 1982 w 2226"/>
                <a:gd name="T49" fmla="*/ 1400 h 2292"/>
                <a:gd name="T50" fmla="*/ 2014 w 2226"/>
                <a:gd name="T51" fmla="*/ 1288 h 2292"/>
                <a:gd name="T52" fmla="*/ 2002 w 2226"/>
                <a:gd name="T53" fmla="*/ 1090 h 2292"/>
                <a:gd name="T54" fmla="*/ 2073 w 2226"/>
                <a:gd name="T55" fmla="*/ 1009 h 2292"/>
                <a:gd name="T56" fmla="*/ 2190 w 2226"/>
                <a:gd name="T57" fmla="*/ 877 h 2292"/>
                <a:gd name="T58" fmla="*/ 2222 w 2226"/>
                <a:gd name="T59" fmla="*/ 732 h 2292"/>
                <a:gd name="T60" fmla="*/ 2157 w 2226"/>
                <a:gd name="T61" fmla="*/ 599 h 2292"/>
                <a:gd name="T62" fmla="*/ 2059 w 2226"/>
                <a:gd name="T63" fmla="*/ 563 h 2292"/>
                <a:gd name="T64" fmla="*/ 1921 w 2226"/>
                <a:gd name="T65" fmla="*/ 462 h 2292"/>
                <a:gd name="T66" fmla="*/ 1742 w 2226"/>
                <a:gd name="T67" fmla="*/ 450 h 2292"/>
                <a:gd name="T68" fmla="*/ 1670 w 2226"/>
                <a:gd name="T69" fmla="*/ 447 h 2292"/>
                <a:gd name="T70" fmla="*/ 1636 w 2226"/>
                <a:gd name="T71" fmla="*/ 394 h 2292"/>
                <a:gd name="T72" fmla="*/ 1512 w 2226"/>
                <a:gd name="T73" fmla="*/ 348 h 2292"/>
                <a:gd name="T74" fmla="*/ 1411 w 2226"/>
                <a:gd name="T75" fmla="*/ 409 h 2292"/>
                <a:gd name="T76" fmla="*/ 1338 w 2226"/>
                <a:gd name="T77" fmla="*/ 405 h 2292"/>
                <a:gd name="T78" fmla="*/ 1247 w 2226"/>
                <a:gd name="T79" fmla="*/ 384 h 2292"/>
                <a:gd name="T80" fmla="*/ 1317 w 2226"/>
                <a:gd name="T81" fmla="*/ 268 h 2292"/>
                <a:gd name="T82" fmla="*/ 1338 w 2226"/>
                <a:gd name="T83" fmla="*/ 184 h 2292"/>
                <a:gd name="T84" fmla="*/ 1291 w 2226"/>
                <a:gd name="T85" fmla="*/ 68 h 2292"/>
                <a:gd name="T86" fmla="*/ 1124 w 2226"/>
                <a:gd name="T87" fmla="*/ 135 h 2292"/>
                <a:gd name="T88" fmla="*/ 1003 w 2226"/>
                <a:gd name="T89" fmla="*/ 170 h 2292"/>
                <a:gd name="T90" fmla="*/ 960 w 2226"/>
                <a:gd name="T91" fmla="*/ 187 h 2292"/>
                <a:gd name="T92" fmla="*/ 812 w 2226"/>
                <a:gd name="T93" fmla="*/ 176 h 2292"/>
                <a:gd name="T94" fmla="*/ 811 w 2226"/>
                <a:gd name="T95" fmla="*/ 67 h 2292"/>
                <a:gd name="T96" fmla="*/ 745 w 2226"/>
                <a:gd name="T97" fmla="*/ 0 h 2292"/>
                <a:gd name="T98" fmla="*/ 700 w 2226"/>
                <a:gd name="T99" fmla="*/ 31 h 2292"/>
                <a:gd name="T100" fmla="*/ 589 w 2226"/>
                <a:gd name="T101" fmla="*/ 70 h 2292"/>
                <a:gd name="T102" fmla="*/ 560 w 2226"/>
                <a:gd name="T103" fmla="*/ 198 h 2292"/>
                <a:gd name="T104" fmla="*/ 453 w 2226"/>
                <a:gd name="T105" fmla="*/ 258 h 2292"/>
                <a:gd name="T106" fmla="*/ 286 w 2226"/>
                <a:gd name="T107" fmla="*/ 197 h 2292"/>
                <a:gd name="T108" fmla="*/ 253 w 2226"/>
                <a:gd name="T109" fmla="*/ 240 h 2292"/>
                <a:gd name="T110" fmla="*/ 198 w 2226"/>
                <a:gd name="T111" fmla="*/ 311 h 2292"/>
                <a:gd name="T112" fmla="*/ 246 w 2226"/>
                <a:gd name="T113" fmla="*/ 388 h 2292"/>
                <a:gd name="T114" fmla="*/ 194 w 2226"/>
                <a:gd name="T115" fmla="*/ 560 h 2292"/>
                <a:gd name="T116" fmla="*/ 100 w 2226"/>
                <a:gd name="T117" fmla="*/ 567 h 2292"/>
                <a:gd name="T118" fmla="*/ 16 w 2226"/>
                <a:gd name="T119" fmla="*/ 687 h 2292"/>
                <a:gd name="T120" fmla="*/ 22 w 2226"/>
                <a:gd name="T121" fmla="*/ 824 h 2292"/>
                <a:gd name="T122" fmla="*/ 120 w 2226"/>
                <a:gd name="T123" fmla="*/ 905 h 2292"/>
                <a:gd name="T124" fmla="*/ 191 w 2226"/>
                <a:gd name="T125" fmla="*/ 949 h 2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128" name="Freeform 10">
              <a:extLst>
                <a:ext uri="{FF2B5EF4-FFF2-40B4-BE49-F238E27FC236}">
                  <a16:creationId xmlns:a16="http://schemas.microsoft.com/office/drawing/2014/main" id="{37766331-353B-45FE-8F65-77994078B928}"/>
                </a:ext>
              </a:extLst>
            </p:cNvPr>
            <p:cNvSpPr>
              <a:spLocks/>
            </p:cNvSpPr>
            <p:nvPr>
              <p:custDataLst>
                <p:tags r:id="rId23"/>
              </p:custDataLst>
            </p:nvPr>
          </p:nvSpPr>
          <p:spPr bwMode="auto">
            <a:xfrm>
              <a:off x="6113211" y="3237622"/>
              <a:ext cx="64320" cy="36289"/>
            </a:xfrm>
            <a:custGeom>
              <a:avLst/>
              <a:gdLst>
                <a:gd name="T0" fmla="*/ 94 w 161"/>
                <a:gd name="T1" fmla="*/ 0 h 93"/>
                <a:gd name="T2" fmla="*/ 107 w 161"/>
                <a:gd name="T3" fmla="*/ 18 h 93"/>
                <a:gd name="T4" fmla="*/ 112 w 161"/>
                <a:gd name="T5" fmla="*/ 12 h 93"/>
                <a:gd name="T6" fmla="*/ 117 w 161"/>
                <a:gd name="T7" fmla="*/ 8 h 93"/>
                <a:gd name="T8" fmla="*/ 122 w 161"/>
                <a:gd name="T9" fmla="*/ 5 h 93"/>
                <a:gd name="T10" fmla="*/ 127 w 161"/>
                <a:gd name="T11" fmla="*/ 3 h 93"/>
                <a:gd name="T12" fmla="*/ 137 w 161"/>
                <a:gd name="T13" fmla="*/ 1 h 93"/>
                <a:gd name="T14" fmla="*/ 148 w 161"/>
                <a:gd name="T15" fmla="*/ 0 h 93"/>
                <a:gd name="T16" fmla="*/ 151 w 161"/>
                <a:gd name="T17" fmla="*/ 0 h 93"/>
                <a:gd name="T18" fmla="*/ 161 w 161"/>
                <a:gd name="T19" fmla="*/ 0 h 93"/>
                <a:gd name="T20" fmla="*/ 161 w 161"/>
                <a:gd name="T21" fmla="*/ 92 h 93"/>
                <a:gd name="T22" fmla="*/ 155 w 161"/>
                <a:gd name="T23" fmla="*/ 93 h 93"/>
                <a:gd name="T24" fmla="*/ 150 w 161"/>
                <a:gd name="T25" fmla="*/ 93 h 93"/>
                <a:gd name="T26" fmla="*/ 145 w 161"/>
                <a:gd name="T27" fmla="*/ 92 h 93"/>
                <a:gd name="T28" fmla="*/ 140 w 161"/>
                <a:gd name="T29" fmla="*/ 91 h 93"/>
                <a:gd name="T30" fmla="*/ 129 w 161"/>
                <a:gd name="T31" fmla="*/ 88 h 93"/>
                <a:gd name="T32" fmla="*/ 120 w 161"/>
                <a:gd name="T33" fmla="*/ 82 h 93"/>
                <a:gd name="T34" fmla="*/ 111 w 161"/>
                <a:gd name="T35" fmla="*/ 75 h 93"/>
                <a:gd name="T36" fmla="*/ 104 w 161"/>
                <a:gd name="T37" fmla="*/ 67 h 93"/>
                <a:gd name="T38" fmla="*/ 97 w 161"/>
                <a:gd name="T39" fmla="*/ 59 h 93"/>
                <a:gd name="T40" fmla="*/ 94 w 161"/>
                <a:gd name="T41" fmla="*/ 49 h 93"/>
                <a:gd name="T42" fmla="*/ 92 w 161"/>
                <a:gd name="T43" fmla="*/ 50 h 93"/>
                <a:gd name="T44" fmla="*/ 89 w 161"/>
                <a:gd name="T45" fmla="*/ 51 h 93"/>
                <a:gd name="T46" fmla="*/ 86 w 161"/>
                <a:gd name="T47" fmla="*/ 51 h 93"/>
                <a:gd name="T48" fmla="*/ 84 w 161"/>
                <a:gd name="T49" fmla="*/ 51 h 93"/>
                <a:gd name="T50" fmla="*/ 78 w 161"/>
                <a:gd name="T51" fmla="*/ 50 h 93"/>
                <a:gd name="T52" fmla="*/ 74 w 161"/>
                <a:gd name="T53" fmla="*/ 49 h 93"/>
                <a:gd name="T54" fmla="*/ 65 w 161"/>
                <a:gd name="T55" fmla="*/ 48 h 93"/>
                <a:gd name="T56" fmla="*/ 55 w 161"/>
                <a:gd name="T57" fmla="*/ 45 h 93"/>
                <a:gd name="T58" fmla="*/ 44 w 161"/>
                <a:gd name="T59" fmla="*/ 40 h 93"/>
                <a:gd name="T60" fmla="*/ 32 w 161"/>
                <a:gd name="T61" fmla="*/ 34 h 93"/>
                <a:gd name="T62" fmla="*/ 21 w 161"/>
                <a:gd name="T63" fmla="*/ 26 h 93"/>
                <a:gd name="T64" fmla="*/ 12 w 161"/>
                <a:gd name="T65" fmla="*/ 18 h 93"/>
                <a:gd name="T66" fmla="*/ 8 w 161"/>
                <a:gd name="T67" fmla="*/ 14 h 93"/>
                <a:gd name="T68" fmla="*/ 5 w 161"/>
                <a:gd name="T69" fmla="*/ 9 h 93"/>
                <a:gd name="T70" fmla="*/ 3 w 161"/>
                <a:gd name="T71" fmla="*/ 5 h 93"/>
                <a:gd name="T72" fmla="*/ 0 w 161"/>
                <a:gd name="T73" fmla="*/ 0 h 93"/>
                <a:gd name="T74" fmla="*/ 94 w 161"/>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129" name="Freeform 11">
              <a:extLst>
                <a:ext uri="{FF2B5EF4-FFF2-40B4-BE49-F238E27FC236}">
                  <a16:creationId xmlns:a16="http://schemas.microsoft.com/office/drawing/2014/main" id="{0DE6D481-9E7B-4A35-B7E4-629A63E7C2F7}"/>
                </a:ext>
              </a:extLst>
            </p:cNvPr>
            <p:cNvSpPr>
              <a:spLocks/>
            </p:cNvSpPr>
            <p:nvPr>
              <p:custDataLst>
                <p:tags r:id="rId24"/>
              </p:custDataLst>
            </p:nvPr>
          </p:nvSpPr>
          <p:spPr bwMode="auto">
            <a:xfrm>
              <a:off x="5701598" y="3142756"/>
              <a:ext cx="76014" cy="118231"/>
            </a:xfrm>
            <a:custGeom>
              <a:avLst/>
              <a:gdLst>
                <a:gd name="T0" fmla="*/ 38 w 192"/>
                <a:gd name="T1" fmla="*/ 3 h 307"/>
                <a:gd name="T2" fmla="*/ 37 w 192"/>
                <a:gd name="T3" fmla="*/ 0 h 307"/>
                <a:gd name="T4" fmla="*/ 57 w 192"/>
                <a:gd name="T5" fmla="*/ 3 h 307"/>
                <a:gd name="T6" fmla="*/ 110 w 192"/>
                <a:gd name="T7" fmla="*/ 14 h 307"/>
                <a:gd name="T8" fmla="*/ 155 w 192"/>
                <a:gd name="T9" fmla="*/ 25 h 307"/>
                <a:gd name="T10" fmla="*/ 181 w 192"/>
                <a:gd name="T11" fmla="*/ 28 h 307"/>
                <a:gd name="T12" fmla="*/ 192 w 192"/>
                <a:gd name="T13" fmla="*/ 35 h 307"/>
                <a:gd name="T14" fmla="*/ 188 w 192"/>
                <a:gd name="T15" fmla="*/ 47 h 307"/>
                <a:gd name="T16" fmla="*/ 175 w 192"/>
                <a:gd name="T17" fmla="*/ 82 h 307"/>
                <a:gd name="T18" fmla="*/ 158 w 192"/>
                <a:gd name="T19" fmla="*/ 127 h 307"/>
                <a:gd name="T20" fmla="*/ 147 w 192"/>
                <a:gd name="T21" fmla="*/ 165 h 307"/>
                <a:gd name="T22" fmla="*/ 146 w 192"/>
                <a:gd name="T23" fmla="*/ 207 h 307"/>
                <a:gd name="T24" fmla="*/ 144 w 192"/>
                <a:gd name="T25" fmla="*/ 249 h 307"/>
                <a:gd name="T26" fmla="*/ 134 w 192"/>
                <a:gd name="T27" fmla="*/ 277 h 307"/>
                <a:gd name="T28" fmla="*/ 106 w 192"/>
                <a:gd name="T29" fmla="*/ 296 h 307"/>
                <a:gd name="T30" fmla="*/ 83 w 192"/>
                <a:gd name="T31" fmla="*/ 303 h 307"/>
                <a:gd name="T32" fmla="*/ 72 w 192"/>
                <a:gd name="T33" fmla="*/ 307 h 307"/>
                <a:gd name="T34" fmla="*/ 52 w 192"/>
                <a:gd name="T35" fmla="*/ 305 h 307"/>
                <a:gd name="T36" fmla="*/ 32 w 192"/>
                <a:gd name="T37" fmla="*/ 291 h 307"/>
                <a:gd name="T38" fmla="*/ 30 w 192"/>
                <a:gd name="T39" fmla="*/ 277 h 307"/>
                <a:gd name="T40" fmla="*/ 22 w 192"/>
                <a:gd name="T41" fmla="*/ 257 h 307"/>
                <a:gd name="T42" fmla="*/ 10 w 192"/>
                <a:gd name="T43" fmla="*/ 231 h 307"/>
                <a:gd name="T44" fmla="*/ 2 w 192"/>
                <a:gd name="T45" fmla="*/ 211 h 307"/>
                <a:gd name="T46" fmla="*/ 0 w 192"/>
                <a:gd name="T47" fmla="*/ 197 h 307"/>
                <a:gd name="T48" fmla="*/ 0 w 192"/>
                <a:gd name="T49" fmla="*/ 180 h 307"/>
                <a:gd name="T50" fmla="*/ 2 w 192"/>
                <a:gd name="T51" fmla="*/ 165 h 307"/>
                <a:gd name="T52" fmla="*/ 11 w 192"/>
                <a:gd name="T53" fmla="*/ 145 h 307"/>
                <a:gd name="T54" fmla="*/ 33 w 192"/>
                <a:gd name="T55" fmla="*/ 109 h 307"/>
                <a:gd name="T56" fmla="*/ 48 w 192"/>
                <a:gd name="T57" fmla="*/ 81 h 307"/>
                <a:gd name="T58" fmla="*/ 52 w 192"/>
                <a:gd name="T59" fmla="*/ 62 h 307"/>
                <a:gd name="T60" fmla="*/ 53 w 192"/>
                <a:gd name="T61" fmla="*/ 41 h 307"/>
                <a:gd name="T62" fmla="*/ 55 w 192"/>
                <a:gd name="T63" fmla="*/ 30 h 307"/>
                <a:gd name="T64" fmla="*/ 57 w 192"/>
                <a:gd name="T65" fmla="*/ 26 h 307"/>
                <a:gd name="T66" fmla="*/ 60 w 192"/>
                <a:gd name="T67" fmla="*/ 22 h 307"/>
                <a:gd name="T68" fmla="*/ 44 w 192"/>
                <a:gd name="T69" fmla="*/ 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130" name="Freeform 12">
              <a:extLst>
                <a:ext uri="{FF2B5EF4-FFF2-40B4-BE49-F238E27FC236}">
                  <a16:creationId xmlns:a16="http://schemas.microsoft.com/office/drawing/2014/main" id="{40E23333-3F22-42A8-B682-B5BCD7BDE5A4}"/>
                </a:ext>
              </a:extLst>
            </p:cNvPr>
            <p:cNvSpPr>
              <a:spLocks/>
            </p:cNvSpPr>
            <p:nvPr>
              <p:custDataLst>
                <p:tags r:id="rId25"/>
              </p:custDataLst>
            </p:nvPr>
          </p:nvSpPr>
          <p:spPr bwMode="auto">
            <a:xfrm>
              <a:off x="5725834" y="2765869"/>
              <a:ext cx="157875" cy="199003"/>
            </a:xfrm>
            <a:custGeom>
              <a:avLst/>
              <a:gdLst>
                <a:gd name="T0" fmla="*/ 26 w 398"/>
                <a:gd name="T1" fmla="*/ 2 h 518"/>
                <a:gd name="T2" fmla="*/ 95 w 398"/>
                <a:gd name="T3" fmla="*/ 13 h 518"/>
                <a:gd name="T4" fmla="*/ 116 w 398"/>
                <a:gd name="T5" fmla="*/ 23 h 518"/>
                <a:gd name="T6" fmla="*/ 80 w 398"/>
                <a:gd name="T7" fmla="*/ 47 h 518"/>
                <a:gd name="T8" fmla="*/ 64 w 398"/>
                <a:gd name="T9" fmla="*/ 62 h 518"/>
                <a:gd name="T10" fmla="*/ 77 w 398"/>
                <a:gd name="T11" fmla="*/ 69 h 518"/>
                <a:gd name="T12" fmla="*/ 167 w 398"/>
                <a:gd name="T13" fmla="*/ 79 h 518"/>
                <a:gd name="T14" fmla="*/ 210 w 398"/>
                <a:gd name="T15" fmla="*/ 109 h 518"/>
                <a:gd name="T16" fmla="*/ 154 w 398"/>
                <a:gd name="T17" fmla="*/ 127 h 518"/>
                <a:gd name="T18" fmla="*/ 147 w 398"/>
                <a:gd name="T19" fmla="*/ 138 h 518"/>
                <a:gd name="T20" fmla="*/ 191 w 398"/>
                <a:gd name="T21" fmla="*/ 143 h 518"/>
                <a:gd name="T22" fmla="*/ 211 w 398"/>
                <a:gd name="T23" fmla="*/ 156 h 518"/>
                <a:gd name="T24" fmla="*/ 243 w 398"/>
                <a:gd name="T25" fmla="*/ 191 h 518"/>
                <a:gd name="T26" fmla="*/ 258 w 398"/>
                <a:gd name="T27" fmla="*/ 212 h 518"/>
                <a:gd name="T28" fmla="*/ 260 w 398"/>
                <a:gd name="T29" fmla="*/ 237 h 518"/>
                <a:gd name="T30" fmla="*/ 272 w 398"/>
                <a:gd name="T31" fmla="*/ 254 h 518"/>
                <a:gd name="T32" fmla="*/ 286 w 398"/>
                <a:gd name="T33" fmla="*/ 279 h 518"/>
                <a:gd name="T34" fmla="*/ 306 w 398"/>
                <a:gd name="T35" fmla="*/ 297 h 518"/>
                <a:gd name="T36" fmla="*/ 327 w 398"/>
                <a:gd name="T37" fmla="*/ 320 h 518"/>
                <a:gd name="T38" fmla="*/ 346 w 398"/>
                <a:gd name="T39" fmla="*/ 337 h 518"/>
                <a:gd name="T40" fmla="*/ 370 w 398"/>
                <a:gd name="T41" fmla="*/ 341 h 518"/>
                <a:gd name="T42" fmla="*/ 396 w 398"/>
                <a:gd name="T43" fmla="*/ 365 h 518"/>
                <a:gd name="T44" fmla="*/ 395 w 398"/>
                <a:gd name="T45" fmla="*/ 395 h 518"/>
                <a:gd name="T46" fmla="*/ 382 w 398"/>
                <a:gd name="T47" fmla="*/ 404 h 518"/>
                <a:gd name="T48" fmla="*/ 367 w 398"/>
                <a:gd name="T49" fmla="*/ 415 h 518"/>
                <a:gd name="T50" fmla="*/ 368 w 398"/>
                <a:gd name="T51" fmla="*/ 426 h 518"/>
                <a:gd name="T52" fmla="*/ 376 w 398"/>
                <a:gd name="T53" fmla="*/ 443 h 518"/>
                <a:gd name="T54" fmla="*/ 359 w 398"/>
                <a:gd name="T55" fmla="*/ 463 h 518"/>
                <a:gd name="T56" fmla="*/ 146 w 398"/>
                <a:gd name="T57" fmla="*/ 500 h 518"/>
                <a:gd name="T58" fmla="*/ 68 w 398"/>
                <a:gd name="T59" fmla="*/ 508 h 518"/>
                <a:gd name="T60" fmla="*/ 53 w 398"/>
                <a:gd name="T61" fmla="*/ 518 h 518"/>
                <a:gd name="T62" fmla="*/ 58 w 398"/>
                <a:gd name="T63" fmla="*/ 493 h 518"/>
                <a:gd name="T64" fmla="*/ 71 w 398"/>
                <a:gd name="T65" fmla="*/ 476 h 518"/>
                <a:gd name="T66" fmla="*/ 114 w 398"/>
                <a:gd name="T67" fmla="*/ 458 h 518"/>
                <a:gd name="T68" fmla="*/ 172 w 398"/>
                <a:gd name="T69" fmla="*/ 439 h 518"/>
                <a:gd name="T70" fmla="*/ 179 w 398"/>
                <a:gd name="T71" fmla="*/ 426 h 518"/>
                <a:gd name="T72" fmla="*/ 171 w 398"/>
                <a:gd name="T73" fmla="*/ 434 h 518"/>
                <a:gd name="T74" fmla="*/ 111 w 398"/>
                <a:gd name="T75" fmla="*/ 432 h 518"/>
                <a:gd name="T76" fmla="*/ 76 w 398"/>
                <a:gd name="T77" fmla="*/ 420 h 518"/>
                <a:gd name="T78" fmla="*/ 77 w 398"/>
                <a:gd name="T79" fmla="*/ 402 h 518"/>
                <a:gd name="T80" fmla="*/ 95 w 398"/>
                <a:gd name="T81" fmla="*/ 391 h 518"/>
                <a:gd name="T82" fmla="*/ 87 w 398"/>
                <a:gd name="T83" fmla="*/ 352 h 518"/>
                <a:gd name="T84" fmla="*/ 105 w 398"/>
                <a:gd name="T85" fmla="*/ 329 h 518"/>
                <a:gd name="T86" fmla="*/ 154 w 398"/>
                <a:gd name="T87" fmla="*/ 309 h 518"/>
                <a:gd name="T88" fmla="*/ 172 w 398"/>
                <a:gd name="T89" fmla="*/ 291 h 518"/>
                <a:gd name="T90" fmla="*/ 148 w 398"/>
                <a:gd name="T91" fmla="*/ 271 h 518"/>
                <a:gd name="T92" fmla="*/ 139 w 398"/>
                <a:gd name="T93" fmla="*/ 247 h 518"/>
                <a:gd name="T94" fmla="*/ 94 w 398"/>
                <a:gd name="T95" fmla="*/ 239 h 518"/>
                <a:gd name="T96" fmla="*/ 80 w 398"/>
                <a:gd name="T97" fmla="*/ 216 h 518"/>
                <a:gd name="T98" fmla="*/ 90 w 398"/>
                <a:gd name="T99" fmla="*/ 192 h 518"/>
                <a:gd name="T100" fmla="*/ 100 w 398"/>
                <a:gd name="T101" fmla="*/ 168 h 518"/>
                <a:gd name="T102" fmla="*/ 73 w 398"/>
                <a:gd name="T103" fmla="*/ 186 h 518"/>
                <a:gd name="T104" fmla="*/ 22 w 398"/>
                <a:gd name="T105" fmla="*/ 162 h 518"/>
                <a:gd name="T106" fmla="*/ 20 w 398"/>
                <a:gd name="T107" fmla="*/ 142 h 518"/>
                <a:gd name="T108" fmla="*/ 14 w 398"/>
                <a:gd name="T109" fmla="*/ 131 h 518"/>
                <a:gd name="T110" fmla="*/ 20 w 398"/>
                <a:gd name="T111" fmla="*/ 63 h 518"/>
                <a:gd name="T112" fmla="*/ 19 w 398"/>
                <a:gd name="T113" fmla="*/ 49 h 518"/>
                <a:gd name="T114" fmla="*/ 4 w 398"/>
                <a:gd name="T115" fmla="*/ 40 h 518"/>
                <a:gd name="T116" fmla="*/ 20 w 398"/>
                <a:gd name="T117" fmla="*/ 19 h 518"/>
                <a:gd name="T118" fmla="*/ 3 w 398"/>
                <a:gd name="T119" fmla="*/ 9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0070C0"/>
            </a:solidFill>
            <a:ln w="3175" cmpd="sng">
              <a:solidFill>
                <a:schemeClr val="bg1"/>
              </a:solidFill>
              <a:prstDash val="solid"/>
              <a:round/>
              <a:headEnd/>
              <a:tailEnd/>
            </a:ln>
          </p:spPr>
          <p:txBody>
            <a:bodyPr/>
            <a:lstStyle/>
            <a:p>
              <a:endParaRPr lang="en-US" sz="1056" dirty="0"/>
            </a:p>
          </p:txBody>
        </p:sp>
        <p:sp>
          <p:nvSpPr>
            <p:cNvPr id="1131" name="Freeform 13">
              <a:extLst>
                <a:ext uri="{FF2B5EF4-FFF2-40B4-BE49-F238E27FC236}">
                  <a16:creationId xmlns:a16="http://schemas.microsoft.com/office/drawing/2014/main" id="{ED9ABAC0-032C-490D-B613-B60511DF9D76}"/>
                </a:ext>
              </a:extLst>
            </p:cNvPr>
            <p:cNvSpPr>
              <a:spLocks/>
            </p:cNvSpPr>
            <p:nvPr>
              <p:custDataLst>
                <p:tags r:id="rId26"/>
              </p:custDataLst>
            </p:nvPr>
          </p:nvSpPr>
          <p:spPr bwMode="auto">
            <a:xfrm>
              <a:off x="6056200" y="2989454"/>
              <a:ext cx="156411" cy="56189"/>
            </a:xfrm>
            <a:custGeom>
              <a:avLst/>
              <a:gdLst>
                <a:gd name="T0" fmla="*/ 190 w 382"/>
                <a:gd name="T1" fmla="*/ 21 h 148"/>
                <a:gd name="T2" fmla="*/ 177 w 382"/>
                <a:gd name="T3" fmla="*/ 31 h 148"/>
                <a:gd name="T4" fmla="*/ 174 w 382"/>
                <a:gd name="T5" fmla="*/ 45 h 148"/>
                <a:gd name="T6" fmla="*/ 168 w 382"/>
                <a:gd name="T7" fmla="*/ 53 h 148"/>
                <a:gd name="T8" fmla="*/ 166 w 382"/>
                <a:gd name="T9" fmla="*/ 61 h 148"/>
                <a:gd name="T10" fmla="*/ 177 w 382"/>
                <a:gd name="T11" fmla="*/ 74 h 148"/>
                <a:gd name="T12" fmla="*/ 155 w 382"/>
                <a:gd name="T13" fmla="*/ 86 h 148"/>
                <a:gd name="T14" fmla="*/ 108 w 382"/>
                <a:gd name="T15" fmla="*/ 96 h 148"/>
                <a:gd name="T16" fmla="*/ 77 w 382"/>
                <a:gd name="T17" fmla="*/ 97 h 148"/>
                <a:gd name="T18" fmla="*/ 52 w 382"/>
                <a:gd name="T19" fmla="*/ 95 h 148"/>
                <a:gd name="T20" fmla="*/ 4 w 382"/>
                <a:gd name="T21" fmla="*/ 111 h 148"/>
                <a:gd name="T22" fmla="*/ 0 w 382"/>
                <a:gd name="T23" fmla="*/ 129 h 148"/>
                <a:gd name="T24" fmla="*/ 4 w 382"/>
                <a:gd name="T25" fmla="*/ 131 h 148"/>
                <a:gd name="T26" fmla="*/ 12 w 382"/>
                <a:gd name="T27" fmla="*/ 131 h 148"/>
                <a:gd name="T28" fmla="*/ 51 w 382"/>
                <a:gd name="T29" fmla="*/ 129 h 148"/>
                <a:gd name="T30" fmla="*/ 114 w 382"/>
                <a:gd name="T31" fmla="*/ 127 h 148"/>
                <a:gd name="T32" fmla="*/ 123 w 382"/>
                <a:gd name="T33" fmla="*/ 134 h 148"/>
                <a:gd name="T34" fmla="*/ 137 w 382"/>
                <a:gd name="T35" fmla="*/ 141 h 148"/>
                <a:gd name="T36" fmla="*/ 159 w 382"/>
                <a:gd name="T37" fmla="*/ 147 h 148"/>
                <a:gd name="T38" fmla="*/ 185 w 382"/>
                <a:gd name="T39" fmla="*/ 148 h 148"/>
                <a:gd name="T40" fmla="*/ 210 w 382"/>
                <a:gd name="T41" fmla="*/ 148 h 148"/>
                <a:gd name="T42" fmla="*/ 233 w 382"/>
                <a:gd name="T43" fmla="*/ 148 h 148"/>
                <a:gd name="T44" fmla="*/ 255 w 382"/>
                <a:gd name="T45" fmla="*/ 148 h 148"/>
                <a:gd name="T46" fmla="*/ 275 w 382"/>
                <a:gd name="T47" fmla="*/ 143 h 148"/>
                <a:gd name="T48" fmla="*/ 301 w 382"/>
                <a:gd name="T49" fmla="*/ 134 h 148"/>
                <a:gd name="T50" fmla="*/ 334 w 382"/>
                <a:gd name="T51" fmla="*/ 121 h 148"/>
                <a:gd name="T52" fmla="*/ 353 w 382"/>
                <a:gd name="T53" fmla="*/ 103 h 148"/>
                <a:gd name="T54" fmla="*/ 372 w 382"/>
                <a:gd name="T55" fmla="*/ 72 h 148"/>
                <a:gd name="T56" fmla="*/ 376 w 382"/>
                <a:gd name="T57" fmla="*/ 52 h 148"/>
                <a:gd name="T58" fmla="*/ 363 w 382"/>
                <a:gd name="T59" fmla="*/ 44 h 148"/>
                <a:gd name="T60" fmla="*/ 357 w 382"/>
                <a:gd name="T61" fmla="*/ 32 h 148"/>
                <a:gd name="T62" fmla="*/ 347 w 382"/>
                <a:gd name="T63" fmla="*/ 22 h 148"/>
                <a:gd name="T64" fmla="*/ 334 w 382"/>
                <a:gd name="T65" fmla="*/ 17 h 148"/>
                <a:gd name="T66" fmla="*/ 319 w 382"/>
                <a:gd name="T67" fmla="*/ 8 h 148"/>
                <a:gd name="T68" fmla="*/ 203 w 382"/>
                <a:gd name="T69" fmla="*/ 1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132" name="Freeform 14">
              <a:extLst>
                <a:ext uri="{FF2B5EF4-FFF2-40B4-BE49-F238E27FC236}">
                  <a16:creationId xmlns:a16="http://schemas.microsoft.com/office/drawing/2014/main" id="{73E92CA1-54BD-44A9-9923-1168621C39E2}"/>
                </a:ext>
              </a:extLst>
            </p:cNvPr>
            <p:cNvSpPr>
              <a:spLocks/>
            </p:cNvSpPr>
            <p:nvPr>
              <p:custDataLst>
                <p:tags r:id="rId27"/>
              </p:custDataLst>
            </p:nvPr>
          </p:nvSpPr>
          <p:spPr bwMode="auto">
            <a:xfrm>
              <a:off x="7430291" y="2878248"/>
              <a:ext cx="1179671" cy="765575"/>
            </a:xfrm>
            <a:custGeom>
              <a:avLst/>
              <a:gdLst>
                <a:gd name="T0" fmla="*/ 373 w 2936"/>
                <a:gd name="T1" fmla="*/ 1071 h 1983"/>
                <a:gd name="T2" fmla="*/ 385 w 2936"/>
                <a:gd name="T3" fmla="*/ 1182 h 1983"/>
                <a:gd name="T4" fmla="*/ 478 w 2936"/>
                <a:gd name="T5" fmla="*/ 1358 h 1983"/>
                <a:gd name="T6" fmla="*/ 768 w 2936"/>
                <a:gd name="T7" fmla="*/ 1492 h 1983"/>
                <a:gd name="T8" fmla="*/ 1036 w 2936"/>
                <a:gd name="T9" fmla="*/ 1552 h 1983"/>
                <a:gd name="T10" fmla="*/ 1124 w 2936"/>
                <a:gd name="T11" fmla="*/ 1529 h 1983"/>
                <a:gd name="T12" fmla="*/ 1401 w 2936"/>
                <a:gd name="T13" fmla="*/ 1448 h 1983"/>
                <a:gd name="T14" fmla="*/ 1547 w 2936"/>
                <a:gd name="T15" fmla="*/ 1542 h 1983"/>
                <a:gd name="T16" fmla="*/ 1577 w 2936"/>
                <a:gd name="T17" fmla="*/ 1697 h 1983"/>
                <a:gd name="T18" fmla="*/ 1607 w 2936"/>
                <a:gd name="T19" fmla="*/ 1773 h 1983"/>
                <a:gd name="T20" fmla="*/ 1706 w 2936"/>
                <a:gd name="T21" fmla="*/ 1912 h 1983"/>
                <a:gd name="T22" fmla="*/ 1842 w 2936"/>
                <a:gd name="T23" fmla="*/ 1859 h 1983"/>
                <a:gd name="T24" fmla="*/ 2072 w 2936"/>
                <a:gd name="T25" fmla="*/ 1854 h 1983"/>
                <a:gd name="T26" fmla="*/ 2265 w 2936"/>
                <a:gd name="T27" fmla="*/ 1983 h 1983"/>
                <a:gd name="T28" fmla="*/ 2357 w 2936"/>
                <a:gd name="T29" fmla="*/ 1910 h 1983"/>
                <a:gd name="T30" fmla="*/ 2457 w 2936"/>
                <a:gd name="T31" fmla="*/ 1866 h 1983"/>
                <a:gd name="T32" fmla="*/ 2546 w 2936"/>
                <a:gd name="T33" fmla="*/ 1826 h 1983"/>
                <a:gd name="T34" fmla="*/ 2683 w 2936"/>
                <a:gd name="T35" fmla="*/ 1732 h 1983"/>
                <a:gd name="T36" fmla="*/ 2719 w 2936"/>
                <a:gd name="T37" fmla="*/ 1616 h 1983"/>
                <a:gd name="T38" fmla="*/ 2794 w 2936"/>
                <a:gd name="T39" fmla="*/ 1420 h 1983"/>
                <a:gd name="T40" fmla="*/ 2705 w 2936"/>
                <a:gd name="T41" fmla="*/ 1375 h 1983"/>
                <a:gd name="T42" fmla="*/ 2640 w 2936"/>
                <a:gd name="T43" fmla="*/ 1273 h 1983"/>
                <a:gd name="T44" fmla="*/ 2669 w 2936"/>
                <a:gd name="T45" fmla="*/ 1227 h 1983"/>
                <a:gd name="T46" fmla="*/ 2532 w 2936"/>
                <a:gd name="T47" fmla="*/ 1061 h 1983"/>
                <a:gd name="T48" fmla="*/ 2583 w 2936"/>
                <a:gd name="T49" fmla="*/ 993 h 1983"/>
                <a:gd name="T50" fmla="*/ 2453 w 2936"/>
                <a:gd name="T51" fmla="*/ 962 h 1983"/>
                <a:gd name="T52" fmla="*/ 2333 w 2936"/>
                <a:gd name="T53" fmla="*/ 887 h 1983"/>
                <a:gd name="T54" fmla="*/ 2368 w 2936"/>
                <a:gd name="T55" fmla="*/ 836 h 1983"/>
                <a:gd name="T56" fmla="*/ 2443 w 2936"/>
                <a:gd name="T57" fmla="*/ 756 h 1983"/>
                <a:gd name="T58" fmla="*/ 2496 w 2936"/>
                <a:gd name="T59" fmla="*/ 780 h 1983"/>
                <a:gd name="T60" fmla="*/ 2532 w 2936"/>
                <a:gd name="T61" fmla="*/ 853 h 1983"/>
                <a:gd name="T62" fmla="*/ 2689 w 2936"/>
                <a:gd name="T63" fmla="*/ 763 h 1983"/>
                <a:gd name="T64" fmla="*/ 2828 w 2936"/>
                <a:gd name="T65" fmla="*/ 673 h 1983"/>
                <a:gd name="T66" fmla="*/ 2886 w 2936"/>
                <a:gd name="T67" fmla="*/ 564 h 1983"/>
                <a:gd name="T68" fmla="*/ 2928 w 2936"/>
                <a:gd name="T69" fmla="*/ 494 h 1983"/>
                <a:gd name="T70" fmla="*/ 2893 w 2936"/>
                <a:gd name="T71" fmla="*/ 307 h 1983"/>
                <a:gd name="T72" fmla="*/ 2722 w 2936"/>
                <a:gd name="T73" fmla="*/ 341 h 1983"/>
                <a:gd name="T74" fmla="*/ 2461 w 2936"/>
                <a:gd name="T75" fmla="*/ 205 h 1983"/>
                <a:gd name="T76" fmla="*/ 2300 w 2936"/>
                <a:gd name="T77" fmla="*/ 89 h 1983"/>
                <a:gd name="T78" fmla="*/ 1980 w 2936"/>
                <a:gd name="T79" fmla="*/ 53 h 1983"/>
                <a:gd name="T80" fmla="*/ 2007 w 2936"/>
                <a:gd name="T81" fmla="*/ 155 h 1983"/>
                <a:gd name="T82" fmla="*/ 1952 w 2936"/>
                <a:gd name="T83" fmla="*/ 227 h 1983"/>
                <a:gd name="T84" fmla="*/ 2025 w 2936"/>
                <a:gd name="T85" fmla="*/ 350 h 1983"/>
                <a:gd name="T86" fmla="*/ 2146 w 2936"/>
                <a:gd name="T87" fmla="*/ 370 h 1983"/>
                <a:gd name="T88" fmla="*/ 2041 w 2936"/>
                <a:gd name="T89" fmla="*/ 455 h 1983"/>
                <a:gd name="T90" fmla="*/ 1891 w 2936"/>
                <a:gd name="T91" fmla="*/ 570 h 1983"/>
                <a:gd name="T92" fmla="*/ 1630 w 2936"/>
                <a:gd name="T93" fmla="*/ 713 h 1983"/>
                <a:gd name="T94" fmla="*/ 1228 w 2936"/>
                <a:gd name="T95" fmla="*/ 659 h 1983"/>
                <a:gd name="T96" fmla="*/ 1036 w 2936"/>
                <a:gd name="T97" fmla="*/ 560 h 1983"/>
                <a:gd name="T98" fmla="*/ 752 w 2936"/>
                <a:gd name="T99" fmla="*/ 495 h 1983"/>
                <a:gd name="T100" fmla="*/ 686 w 2936"/>
                <a:gd name="T101" fmla="*/ 379 h 1983"/>
                <a:gd name="T102" fmla="*/ 512 w 2936"/>
                <a:gd name="T103" fmla="*/ 299 h 1983"/>
                <a:gd name="T104" fmla="*/ 430 w 2936"/>
                <a:gd name="T105" fmla="*/ 311 h 1983"/>
                <a:gd name="T106" fmla="*/ 423 w 2936"/>
                <a:gd name="T107" fmla="*/ 388 h 1983"/>
                <a:gd name="T108" fmla="*/ 305 w 2936"/>
                <a:gd name="T109" fmla="*/ 382 h 1983"/>
                <a:gd name="T110" fmla="*/ 227 w 2936"/>
                <a:gd name="T111" fmla="*/ 507 h 1983"/>
                <a:gd name="T112" fmla="*/ 260 w 2936"/>
                <a:gd name="T113" fmla="*/ 595 h 1983"/>
                <a:gd name="T114" fmla="*/ 252 w 2936"/>
                <a:gd name="T115" fmla="*/ 716 h 1983"/>
                <a:gd name="T116" fmla="*/ 118 w 2936"/>
                <a:gd name="T117" fmla="*/ 781 h 1983"/>
                <a:gd name="T118" fmla="*/ 40 w 2936"/>
                <a:gd name="T119" fmla="*/ 894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33" name="Freeform 15">
              <a:extLst>
                <a:ext uri="{FF2B5EF4-FFF2-40B4-BE49-F238E27FC236}">
                  <a16:creationId xmlns:a16="http://schemas.microsoft.com/office/drawing/2014/main" id="{058F1831-46C1-4D23-8D6E-2C895CEE6CC0}"/>
                </a:ext>
              </a:extLst>
            </p:cNvPr>
            <p:cNvSpPr>
              <a:spLocks/>
            </p:cNvSpPr>
            <p:nvPr>
              <p:custDataLst>
                <p:tags r:id="rId28"/>
              </p:custDataLst>
            </p:nvPr>
          </p:nvSpPr>
          <p:spPr bwMode="auto">
            <a:xfrm>
              <a:off x="6225769" y="2539943"/>
              <a:ext cx="203189" cy="201345"/>
            </a:xfrm>
            <a:custGeom>
              <a:avLst/>
              <a:gdLst>
                <a:gd name="T0" fmla="*/ 345 w 504"/>
                <a:gd name="T1" fmla="*/ 493 h 524"/>
                <a:gd name="T2" fmla="*/ 256 w 504"/>
                <a:gd name="T3" fmla="*/ 505 h 524"/>
                <a:gd name="T4" fmla="*/ 235 w 504"/>
                <a:gd name="T5" fmla="*/ 517 h 524"/>
                <a:gd name="T6" fmla="*/ 210 w 504"/>
                <a:gd name="T7" fmla="*/ 522 h 524"/>
                <a:gd name="T8" fmla="*/ 155 w 504"/>
                <a:gd name="T9" fmla="*/ 524 h 524"/>
                <a:gd name="T10" fmla="*/ 106 w 504"/>
                <a:gd name="T11" fmla="*/ 522 h 524"/>
                <a:gd name="T12" fmla="*/ 94 w 504"/>
                <a:gd name="T13" fmla="*/ 516 h 524"/>
                <a:gd name="T14" fmla="*/ 71 w 504"/>
                <a:gd name="T15" fmla="*/ 509 h 524"/>
                <a:gd name="T16" fmla="*/ 36 w 504"/>
                <a:gd name="T17" fmla="*/ 496 h 524"/>
                <a:gd name="T18" fmla="*/ 22 w 504"/>
                <a:gd name="T19" fmla="*/ 486 h 524"/>
                <a:gd name="T20" fmla="*/ 20 w 504"/>
                <a:gd name="T21" fmla="*/ 477 h 524"/>
                <a:gd name="T22" fmla="*/ 27 w 504"/>
                <a:gd name="T23" fmla="*/ 463 h 524"/>
                <a:gd name="T24" fmla="*/ 32 w 504"/>
                <a:gd name="T25" fmla="*/ 445 h 524"/>
                <a:gd name="T26" fmla="*/ 28 w 504"/>
                <a:gd name="T27" fmla="*/ 432 h 524"/>
                <a:gd name="T28" fmla="*/ 10 w 504"/>
                <a:gd name="T29" fmla="*/ 417 h 524"/>
                <a:gd name="T30" fmla="*/ 1 w 504"/>
                <a:gd name="T31" fmla="*/ 407 h 524"/>
                <a:gd name="T32" fmla="*/ 1 w 504"/>
                <a:gd name="T33" fmla="*/ 391 h 524"/>
                <a:gd name="T34" fmla="*/ 17 w 504"/>
                <a:gd name="T35" fmla="*/ 360 h 524"/>
                <a:gd name="T36" fmla="*/ 48 w 504"/>
                <a:gd name="T37" fmla="*/ 328 h 524"/>
                <a:gd name="T38" fmla="*/ 86 w 504"/>
                <a:gd name="T39" fmla="*/ 299 h 524"/>
                <a:gd name="T40" fmla="*/ 124 w 504"/>
                <a:gd name="T41" fmla="*/ 279 h 524"/>
                <a:gd name="T42" fmla="*/ 160 w 504"/>
                <a:gd name="T43" fmla="*/ 272 h 524"/>
                <a:gd name="T44" fmla="*/ 155 w 504"/>
                <a:gd name="T45" fmla="*/ 264 h 524"/>
                <a:gd name="T46" fmla="*/ 142 w 504"/>
                <a:gd name="T47" fmla="*/ 259 h 524"/>
                <a:gd name="T48" fmla="*/ 133 w 504"/>
                <a:gd name="T49" fmla="*/ 251 h 524"/>
                <a:gd name="T50" fmla="*/ 127 w 504"/>
                <a:gd name="T51" fmla="*/ 229 h 524"/>
                <a:gd name="T52" fmla="*/ 124 w 504"/>
                <a:gd name="T53" fmla="*/ 195 h 524"/>
                <a:gd name="T54" fmla="*/ 115 w 504"/>
                <a:gd name="T55" fmla="*/ 161 h 524"/>
                <a:gd name="T56" fmla="*/ 100 w 504"/>
                <a:gd name="T57" fmla="*/ 134 h 524"/>
                <a:gd name="T58" fmla="*/ 68 w 504"/>
                <a:gd name="T59" fmla="*/ 90 h 524"/>
                <a:gd name="T60" fmla="*/ 86 w 504"/>
                <a:gd name="T61" fmla="*/ 60 h 524"/>
                <a:gd name="T62" fmla="*/ 106 w 504"/>
                <a:gd name="T63" fmla="*/ 56 h 524"/>
                <a:gd name="T64" fmla="*/ 130 w 504"/>
                <a:gd name="T65" fmla="*/ 58 h 524"/>
                <a:gd name="T66" fmla="*/ 139 w 504"/>
                <a:gd name="T67" fmla="*/ 61 h 524"/>
                <a:gd name="T68" fmla="*/ 160 w 504"/>
                <a:gd name="T69" fmla="*/ 56 h 524"/>
                <a:gd name="T70" fmla="*/ 164 w 504"/>
                <a:gd name="T71" fmla="*/ 33 h 524"/>
                <a:gd name="T72" fmla="*/ 171 w 504"/>
                <a:gd name="T73" fmla="*/ 13 h 524"/>
                <a:gd name="T74" fmla="*/ 187 w 504"/>
                <a:gd name="T75" fmla="*/ 0 h 524"/>
                <a:gd name="T76" fmla="*/ 225 w 504"/>
                <a:gd name="T77" fmla="*/ 0 h 524"/>
                <a:gd name="T78" fmla="*/ 254 w 504"/>
                <a:gd name="T79" fmla="*/ 8 h 524"/>
                <a:gd name="T80" fmla="*/ 280 w 504"/>
                <a:gd name="T81" fmla="*/ 21 h 524"/>
                <a:gd name="T82" fmla="*/ 279 w 504"/>
                <a:gd name="T83" fmla="*/ 62 h 524"/>
                <a:gd name="T84" fmla="*/ 292 w 504"/>
                <a:gd name="T85" fmla="*/ 77 h 524"/>
                <a:gd name="T86" fmla="*/ 319 w 504"/>
                <a:gd name="T87" fmla="*/ 94 h 524"/>
                <a:gd name="T88" fmla="*/ 356 w 504"/>
                <a:gd name="T89" fmla="*/ 119 h 524"/>
                <a:gd name="T90" fmla="*/ 346 w 504"/>
                <a:gd name="T91" fmla="*/ 135 h 524"/>
                <a:gd name="T92" fmla="*/ 340 w 504"/>
                <a:gd name="T93" fmla="*/ 153 h 524"/>
                <a:gd name="T94" fmla="*/ 344 w 504"/>
                <a:gd name="T95" fmla="*/ 176 h 524"/>
                <a:gd name="T96" fmla="*/ 363 w 504"/>
                <a:gd name="T97" fmla="*/ 200 h 524"/>
                <a:gd name="T98" fmla="*/ 378 w 504"/>
                <a:gd name="T99" fmla="*/ 210 h 524"/>
                <a:gd name="T100" fmla="*/ 386 w 504"/>
                <a:gd name="T101" fmla="*/ 256 h 524"/>
                <a:gd name="T102" fmla="*/ 404 w 504"/>
                <a:gd name="T103" fmla="*/ 289 h 524"/>
                <a:gd name="T104" fmla="*/ 432 w 504"/>
                <a:gd name="T105" fmla="*/ 315 h 524"/>
                <a:gd name="T106" fmla="*/ 463 w 504"/>
                <a:gd name="T107" fmla="*/ 335 h 524"/>
                <a:gd name="T108" fmla="*/ 466 w 504"/>
                <a:gd name="T109" fmla="*/ 390 h 524"/>
                <a:gd name="T110" fmla="*/ 397 w 504"/>
                <a:gd name="T111" fmla="*/ 45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134" name="Freeform 16">
              <a:extLst>
                <a:ext uri="{FF2B5EF4-FFF2-40B4-BE49-F238E27FC236}">
                  <a16:creationId xmlns:a16="http://schemas.microsoft.com/office/drawing/2014/main" id="{37066F33-B50F-4DAB-B2EA-24474B799595}"/>
                </a:ext>
              </a:extLst>
            </p:cNvPr>
            <p:cNvSpPr>
              <a:spLocks/>
            </p:cNvSpPr>
            <p:nvPr>
              <p:custDataLst>
                <p:tags r:id="rId29"/>
              </p:custDataLst>
            </p:nvPr>
          </p:nvSpPr>
          <p:spPr bwMode="auto">
            <a:xfrm>
              <a:off x="5983111" y="2847812"/>
              <a:ext cx="168106" cy="175590"/>
            </a:xfrm>
            <a:custGeom>
              <a:avLst/>
              <a:gdLst>
                <a:gd name="T0" fmla="*/ 426 w 438"/>
                <a:gd name="T1" fmla="*/ 190 h 451"/>
                <a:gd name="T2" fmla="*/ 408 w 438"/>
                <a:gd name="T3" fmla="*/ 128 h 451"/>
                <a:gd name="T4" fmla="*/ 387 w 438"/>
                <a:gd name="T5" fmla="*/ 85 h 451"/>
                <a:gd name="T6" fmla="*/ 367 w 438"/>
                <a:gd name="T7" fmla="*/ 62 h 451"/>
                <a:gd name="T8" fmla="*/ 356 w 438"/>
                <a:gd name="T9" fmla="*/ 58 h 451"/>
                <a:gd name="T10" fmla="*/ 335 w 438"/>
                <a:gd name="T11" fmla="*/ 45 h 451"/>
                <a:gd name="T12" fmla="*/ 314 w 438"/>
                <a:gd name="T13" fmla="*/ 38 h 451"/>
                <a:gd name="T14" fmla="*/ 293 w 438"/>
                <a:gd name="T15" fmla="*/ 38 h 451"/>
                <a:gd name="T16" fmla="*/ 276 w 438"/>
                <a:gd name="T17" fmla="*/ 42 h 451"/>
                <a:gd name="T18" fmla="*/ 251 w 438"/>
                <a:gd name="T19" fmla="*/ 58 h 451"/>
                <a:gd name="T20" fmla="*/ 235 w 438"/>
                <a:gd name="T21" fmla="*/ 67 h 451"/>
                <a:gd name="T22" fmla="*/ 217 w 438"/>
                <a:gd name="T23" fmla="*/ 66 h 451"/>
                <a:gd name="T24" fmla="*/ 174 w 438"/>
                <a:gd name="T25" fmla="*/ 37 h 451"/>
                <a:gd name="T26" fmla="*/ 113 w 438"/>
                <a:gd name="T27" fmla="*/ 0 h 451"/>
                <a:gd name="T28" fmla="*/ 95 w 438"/>
                <a:gd name="T29" fmla="*/ 23 h 451"/>
                <a:gd name="T30" fmla="*/ 93 w 438"/>
                <a:gd name="T31" fmla="*/ 43 h 451"/>
                <a:gd name="T32" fmla="*/ 98 w 438"/>
                <a:gd name="T33" fmla="*/ 52 h 451"/>
                <a:gd name="T34" fmla="*/ 119 w 438"/>
                <a:gd name="T35" fmla="*/ 69 h 451"/>
                <a:gd name="T36" fmla="*/ 99 w 438"/>
                <a:gd name="T37" fmla="*/ 73 h 451"/>
                <a:gd name="T38" fmla="*/ 66 w 438"/>
                <a:gd name="T39" fmla="*/ 93 h 451"/>
                <a:gd name="T40" fmla="*/ 58 w 438"/>
                <a:gd name="T41" fmla="*/ 119 h 451"/>
                <a:gd name="T42" fmla="*/ 45 w 438"/>
                <a:gd name="T43" fmla="*/ 138 h 451"/>
                <a:gd name="T44" fmla="*/ 35 w 438"/>
                <a:gd name="T45" fmla="*/ 156 h 451"/>
                <a:gd name="T46" fmla="*/ 33 w 438"/>
                <a:gd name="T47" fmla="*/ 179 h 451"/>
                <a:gd name="T48" fmla="*/ 7 w 438"/>
                <a:gd name="T49" fmla="*/ 238 h 451"/>
                <a:gd name="T50" fmla="*/ 15 w 438"/>
                <a:gd name="T51" fmla="*/ 246 h 451"/>
                <a:gd name="T52" fmla="*/ 26 w 438"/>
                <a:gd name="T53" fmla="*/ 247 h 451"/>
                <a:gd name="T54" fmla="*/ 33 w 438"/>
                <a:gd name="T55" fmla="*/ 346 h 451"/>
                <a:gd name="T56" fmla="*/ 93 w 438"/>
                <a:gd name="T57" fmla="*/ 353 h 451"/>
                <a:gd name="T58" fmla="*/ 104 w 438"/>
                <a:gd name="T59" fmla="*/ 376 h 451"/>
                <a:gd name="T60" fmla="*/ 89 w 438"/>
                <a:gd name="T61" fmla="*/ 425 h 451"/>
                <a:gd name="T62" fmla="*/ 109 w 438"/>
                <a:gd name="T63" fmla="*/ 447 h 451"/>
                <a:gd name="T64" fmla="*/ 152 w 438"/>
                <a:gd name="T65" fmla="*/ 447 h 451"/>
                <a:gd name="T66" fmla="*/ 205 w 438"/>
                <a:gd name="T67" fmla="*/ 444 h 451"/>
                <a:gd name="T68" fmla="*/ 276 w 438"/>
                <a:gd name="T69" fmla="*/ 446 h 451"/>
                <a:gd name="T70" fmla="*/ 343 w 438"/>
                <a:gd name="T71" fmla="*/ 442 h 451"/>
                <a:gd name="T72" fmla="*/ 372 w 438"/>
                <a:gd name="T73" fmla="*/ 432 h 451"/>
                <a:gd name="T74" fmla="*/ 359 w 438"/>
                <a:gd name="T75" fmla="*/ 413 h 451"/>
                <a:gd name="T76" fmla="*/ 369 w 438"/>
                <a:gd name="T77" fmla="*/ 403 h 451"/>
                <a:gd name="T78" fmla="*/ 372 w 438"/>
                <a:gd name="T79" fmla="*/ 382 h 451"/>
                <a:gd name="T80" fmla="*/ 380 w 438"/>
                <a:gd name="T81" fmla="*/ 367 h 451"/>
                <a:gd name="T82" fmla="*/ 343 w 438"/>
                <a:gd name="T83" fmla="*/ 344 h 451"/>
                <a:gd name="T84" fmla="*/ 325 w 438"/>
                <a:gd name="T85" fmla="*/ 323 h 451"/>
                <a:gd name="T86" fmla="*/ 311 w 438"/>
                <a:gd name="T87" fmla="*/ 294 h 451"/>
                <a:gd name="T88" fmla="*/ 294 w 438"/>
                <a:gd name="T89" fmla="*/ 277 h 451"/>
                <a:gd name="T90" fmla="*/ 314 w 438"/>
                <a:gd name="T91" fmla="*/ 275 h 451"/>
                <a:gd name="T92" fmla="*/ 346 w 438"/>
                <a:gd name="T93" fmla="*/ 271 h 451"/>
                <a:gd name="T94" fmla="*/ 369 w 438"/>
                <a:gd name="T95" fmla="*/ 260 h 451"/>
                <a:gd name="T96" fmla="*/ 407 w 438"/>
                <a:gd name="T97" fmla="*/ 240 h 451"/>
                <a:gd name="T98" fmla="*/ 438 w 438"/>
                <a:gd name="T99" fmla="*/ 23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135" name="Freeform 17">
              <a:extLst>
                <a:ext uri="{FF2B5EF4-FFF2-40B4-BE49-F238E27FC236}">
                  <a16:creationId xmlns:a16="http://schemas.microsoft.com/office/drawing/2014/main" id="{B1E753FC-0F7F-4669-B8CD-7721A239E49F}"/>
                </a:ext>
              </a:extLst>
            </p:cNvPr>
            <p:cNvSpPr>
              <a:spLocks/>
            </p:cNvSpPr>
            <p:nvPr>
              <p:custDataLst>
                <p:tags r:id="rId30"/>
              </p:custDataLst>
            </p:nvPr>
          </p:nvSpPr>
          <p:spPr bwMode="auto">
            <a:xfrm>
              <a:off x="6006499" y="3037450"/>
              <a:ext cx="230964" cy="202514"/>
            </a:xfrm>
            <a:custGeom>
              <a:avLst/>
              <a:gdLst>
                <a:gd name="T0" fmla="*/ 327 w 578"/>
                <a:gd name="T1" fmla="*/ 88 h 524"/>
                <a:gd name="T2" fmla="*/ 312 w 578"/>
                <a:gd name="T3" fmla="*/ 85 h 524"/>
                <a:gd name="T4" fmla="*/ 301 w 578"/>
                <a:gd name="T5" fmla="*/ 79 h 524"/>
                <a:gd name="T6" fmla="*/ 275 w 578"/>
                <a:gd name="T7" fmla="*/ 66 h 524"/>
                <a:gd name="T8" fmla="*/ 251 w 578"/>
                <a:gd name="T9" fmla="*/ 78 h 524"/>
                <a:gd name="T10" fmla="*/ 246 w 578"/>
                <a:gd name="T11" fmla="*/ 105 h 524"/>
                <a:gd name="T12" fmla="*/ 253 w 578"/>
                <a:gd name="T13" fmla="*/ 153 h 524"/>
                <a:gd name="T14" fmla="*/ 270 w 578"/>
                <a:gd name="T15" fmla="*/ 172 h 524"/>
                <a:gd name="T16" fmla="*/ 287 w 578"/>
                <a:gd name="T17" fmla="*/ 178 h 524"/>
                <a:gd name="T18" fmla="*/ 298 w 578"/>
                <a:gd name="T19" fmla="*/ 191 h 524"/>
                <a:gd name="T20" fmla="*/ 351 w 578"/>
                <a:gd name="T21" fmla="*/ 225 h 524"/>
                <a:gd name="T22" fmla="*/ 449 w 578"/>
                <a:gd name="T23" fmla="*/ 309 h 524"/>
                <a:gd name="T24" fmla="*/ 477 w 578"/>
                <a:gd name="T25" fmla="*/ 322 h 524"/>
                <a:gd name="T26" fmla="*/ 504 w 578"/>
                <a:gd name="T27" fmla="*/ 328 h 524"/>
                <a:gd name="T28" fmla="*/ 536 w 578"/>
                <a:gd name="T29" fmla="*/ 356 h 524"/>
                <a:gd name="T30" fmla="*/ 578 w 578"/>
                <a:gd name="T31" fmla="*/ 376 h 524"/>
                <a:gd name="T32" fmla="*/ 565 w 578"/>
                <a:gd name="T33" fmla="*/ 407 h 524"/>
                <a:gd name="T34" fmla="*/ 526 w 578"/>
                <a:gd name="T35" fmla="*/ 383 h 524"/>
                <a:gd name="T36" fmla="*/ 508 w 578"/>
                <a:gd name="T37" fmla="*/ 376 h 524"/>
                <a:gd name="T38" fmla="*/ 498 w 578"/>
                <a:gd name="T39" fmla="*/ 397 h 524"/>
                <a:gd name="T40" fmla="*/ 506 w 578"/>
                <a:gd name="T41" fmla="*/ 426 h 524"/>
                <a:gd name="T42" fmla="*/ 514 w 578"/>
                <a:gd name="T43" fmla="*/ 442 h 524"/>
                <a:gd name="T44" fmla="*/ 500 w 578"/>
                <a:gd name="T45" fmla="*/ 468 h 524"/>
                <a:gd name="T46" fmla="*/ 483 w 578"/>
                <a:gd name="T47" fmla="*/ 505 h 524"/>
                <a:gd name="T48" fmla="*/ 465 w 578"/>
                <a:gd name="T49" fmla="*/ 522 h 524"/>
                <a:gd name="T50" fmla="*/ 436 w 578"/>
                <a:gd name="T51" fmla="*/ 505 h 524"/>
                <a:gd name="T52" fmla="*/ 456 w 578"/>
                <a:gd name="T53" fmla="*/ 484 h 524"/>
                <a:gd name="T54" fmla="*/ 465 w 578"/>
                <a:gd name="T55" fmla="*/ 467 h 524"/>
                <a:gd name="T56" fmla="*/ 461 w 578"/>
                <a:gd name="T57" fmla="*/ 441 h 524"/>
                <a:gd name="T58" fmla="*/ 427 w 578"/>
                <a:gd name="T59" fmla="*/ 395 h 524"/>
                <a:gd name="T60" fmla="*/ 385 w 578"/>
                <a:gd name="T61" fmla="*/ 369 h 524"/>
                <a:gd name="T62" fmla="*/ 355 w 578"/>
                <a:gd name="T63" fmla="*/ 356 h 524"/>
                <a:gd name="T64" fmla="*/ 318 w 578"/>
                <a:gd name="T65" fmla="*/ 330 h 524"/>
                <a:gd name="T66" fmla="*/ 268 w 578"/>
                <a:gd name="T67" fmla="*/ 315 h 524"/>
                <a:gd name="T68" fmla="*/ 218 w 578"/>
                <a:gd name="T69" fmla="*/ 285 h 524"/>
                <a:gd name="T70" fmla="*/ 162 w 578"/>
                <a:gd name="T71" fmla="*/ 229 h 524"/>
                <a:gd name="T72" fmla="*/ 126 w 578"/>
                <a:gd name="T73" fmla="*/ 168 h 524"/>
                <a:gd name="T74" fmla="*/ 77 w 578"/>
                <a:gd name="T75" fmla="*/ 154 h 524"/>
                <a:gd name="T76" fmla="*/ 51 w 578"/>
                <a:gd name="T77" fmla="*/ 157 h 524"/>
                <a:gd name="T78" fmla="*/ 15 w 578"/>
                <a:gd name="T79" fmla="*/ 165 h 524"/>
                <a:gd name="T80" fmla="*/ 3 w 578"/>
                <a:gd name="T81" fmla="*/ 133 h 524"/>
                <a:gd name="T82" fmla="*/ 1 w 578"/>
                <a:gd name="T83" fmla="*/ 93 h 524"/>
                <a:gd name="T84" fmla="*/ 6 w 578"/>
                <a:gd name="T85" fmla="*/ 49 h 524"/>
                <a:gd name="T86" fmla="*/ 45 w 578"/>
                <a:gd name="T87" fmla="*/ 41 h 524"/>
                <a:gd name="T88" fmla="*/ 68 w 578"/>
                <a:gd name="T89" fmla="*/ 33 h 524"/>
                <a:gd name="T90" fmla="*/ 83 w 578"/>
                <a:gd name="T91" fmla="*/ 48 h 524"/>
                <a:gd name="T92" fmla="*/ 104 w 578"/>
                <a:gd name="T93" fmla="*/ 44 h 524"/>
                <a:gd name="T94" fmla="*/ 149 w 578"/>
                <a:gd name="T95" fmla="*/ 16 h 524"/>
                <a:gd name="T96" fmla="*/ 239 w 578"/>
                <a:gd name="T97" fmla="*/ 0 h 524"/>
                <a:gd name="T98" fmla="*/ 257 w 578"/>
                <a:gd name="T99" fmla="*/ 13 h 524"/>
                <a:gd name="T100" fmla="*/ 332 w 578"/>
                <a:gd name="T101" fmla="*/ 19 h 524"/>
                <a:gd name="T102" fmla="*/ 322 w 578"/>
                <a:gd name="T103" fmla="*/ 65 h 524"/>
                <a:gd name="T104" fmla="*/ 325 w 578"/>
                <a:gd name="T105" fmla="*/ 9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136" name="Freeform 18">
              <a:extLst>
                <a:ext uri="{FF2B5EF4-FFF2-40B4-BE49-F238E27FC236}">
                  <a16:creationId xmlns:a16="http://schemas.microsoft.com/office/drawing/2014/main" id="{03625310-7C17-4299-9254-A0FBA7493DE7}"/>
                </a:ext>
              </a:extLst>
            </p:cNvPr>
            <p:cNvSpPr>
              <a:spLocks/>
            </p:cNvSpPr>
            <p:nvPr>
              <p:custDataLst>
                <p:tags r:id="rId31"/>
              </p:custDataLst>
            </p:nvPr>
          </p:nvSpPr>
          <p:spPr bwMode="auto">
            <a:xfrm>
              <a:off x="6022579" y="3161534"/>
              <a:ext cx="30698" cy="60871"/>
            </a:xfrm>
            <a:custGeom>
              <a:avLst/>
              <a:gdLst>
                <a:gd name="T0" fmla="*/ 0 w 79"/>
                <a:gd name="T1" fmla="*/ 37 h 160"/>
                <a:gd name="T2" fmla="*/ 6 w 79"/>
                <a:gd name="T3" fmla="*/ 37 h 160"/>
                <a:gd name="T4" fmla="*/ 11 w 79"/>
                <a:gd name="T5" fmla="*/ 36 h 160"/>
                <a:gd name="T6" fmla="*/ 16 w 79"/>
                <a:gd name="T7" fmla="*/ 35 h 160"/>
                <a:gd name="T8" fmla="*/ 19 w 79"/>
                <a:gd name="T9" fmla="*/ 33 h 160"/>
                <a:gd name="T10" fmla="*/ 26 w 79"/>
                <a:gd name="T11" fmla="*/ 28 h 160"/>
                <a:gd name="T12" fmla="*/ 31 w 79"/>
                <a:gd name="T13" fmla="*/ 22 h 160"/>
                <a:gd name="T14" fmla="*/ 37 w 79"/>
                <a:gd name="T15" fmla="*/ 16 h 160"/>
                <a:gd name="T16" fmla="*/ 41 w 79"/>
                <a:gd name="T17" fmla="*/ 10 h 160"/>
                <a:gd name="T18" fmla="*/ 46 w 79"/>
                <a:gd name="T19" fmla="*/ 5 h 160"/>
                <a:gd name="T20" fmla="*/ 53 w 79"/>
                <a:gd name="T21" fmla="*/ 0 h 160"/>
                <a:gd name="T22" fmla="*/ 57 w 79"/>
                <a:gd name="T23" fmla="*/ 3 h 160"/>
                <a:gd name="T24" fmla="*/ 62 w 79"/>
                <a:gd name="T25" fmla="*/ 7 h 160"/>
                <a:gd name="T26" fmla="*/ 64 w 79"/>
                <a:gd name="T27" fmla="*/ 10 h 160"/>
                <a:gd name="T28" fmla="*/ 66 w 79"/>
                <a:gd name="T29" fmla="*/ 14 h 160"/>
                <a:gd name="T30" fmla="*/ 69 w 79"/>
                <a:gd name="T31" fmla="*/ 22 h 160"/>
                <a:gd name="T32" fmla="*/ 72 w 79"/>
                <a:gd name="T33" fmla="*/ 32 h 160"/>
                <a:gd name="T34" fmla="*/ 73 w 79"/>
                <a:gd name="T35" fmla="*/ 40 h 160"/>
                <a:gd name="T36" fmla="*/ 74 w 79"/>
                <a:gd name="T37" fmla="*/ 49 h 160"/>
                <a:gd name="T38" fmla="*/ 76 w 79"/>
                <a:gd name="T39" fmla="*/ 58 h 160"/>
                <a:gd name="T40" fmla="*/ 79 w 79"/>
                <a:gd name="T41" fmla="*/ 67 h 160"/>
                <a:gd name="T42" fmla="*/ 79 w 79"/>
                <a:gd name="T43" fmla="*/ 98 h 160"/>
                <a:gd name="T44" fmla="*/ 68 w 79"/>
                <a:gd name="T45" fmla="*/ 115 h 160"/>
                <a:gd name="T46" fmla="*/ 59 w 79"/>
                <a:gd name="T47" fmla="*/ 129 h 160"/>
                <a:gd name="T48" fmla="*/ 53 w 79"/>
                <a:gd name="T49" fmla="*/ 136 h 160"/>
                <a:gd name="T50" fmla="*/ 50 w 79"/>
                <a:gd name="T51" fmla="*/ 144 h 160"/>
                <a:gd name="T52" fmla="*/ 48 w 79"/>
                <a:gd name="T53" fmla="*/ 151 h 160"/>
                <a:gd name="T54" fmla="*/ 46 w 79"/>
                <a:gd name="T55" fmla="*/ 160 h 160"/>
                <a:gd name="T56" fmla="*/ 40 w 79"/>
                <a:gd name="T57" fmla="*/ 155 h 160"/>
                <a:gd name="T58" fmla="*/ 33 w 79"/>
                <a:gd name="T59" fmla="*/ 150 h 160"/>
                <a:gd name="T60" fmla="*/ 28 w 79"/>
                <a:gd name="T61" fmla="*/ 144 h 160"/>
                <a:gd name="T62" fmla="*/ 22 w 79"/>
                <a:gd name="T63" fmla="*/ 137 h 160"/>
                <a:gd name="T64" fmla="*/ 18 w 79"/>
                <a:gd name="T65" fmla="*/ 130 h 160"/>
                <a:gd name="T66" fmla="*/ 15 w 79"/>
                <a:gd name="T67" fmla="*/ 123 h 160"/>
                <a:gd name="T68" fmla="*/ 11 w 79"/>
                <a:gd name="T69" fmla="*/ 115 h 160"/>
                <a:gd name="T70" fmla="*/ 8 w 79"/>
                <a:gd name="T71" fmla="*/ 108 h 160"/>
                <a:gd name="T72" fmla="*/ 4 w 79"/>
                <a:gd name="T73" fmla="*/ 91 h 160"/>
                <a:gd name="T74" fmla="*/ 1 w 79"/>
                <a:gd name="T75" fmla="*/ 73 h 160"/>
                <a:gd name="T76" fmla="*/ 0 w 79"/>
                <a:gd name="T77" fmla="*/ 55 h 160"/>
                <a:gd name="T78" fmla="*/ 0 w 79"/>
                <a:gd name="T79" fmla="*/ 3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grpSp>
          <p:nvGrpSpPr>
            <p:cNvPr id="1137" name="Group 19">
              <a:extLst>
                <a:ext uri="{FF2B5EF4-FFF2-40B4-BE49-F238E27FC236}">
                  <a16:creationId xmlns:a16="http://schemas.microsoft.com/office/drawing/2014/main" id="{0001734D-DD85-4281-B683-1E879255827D}"/>
                </a:ext>
              </a:extLst>
            </p:cNvPr>
            <p:cNvGrpSpPr>
              <a:grpSpLocks/>
            </p:cNvGrpSpPr>
            <p:nvPr>
              <p:custDataLst>
                <p:tags r:id="rId32"/>
              </p:custDataLst>
            </p:nvPr>
          </p:nvGrpSpPr>
          <p:grpSpPr bwMode="auto">
            <a:xfrm>
              <a:off x="8158266" y="3943496"/>
              <a:ext cx="435615" cy="156861"/>
              <a:chOff x="4488" y="2394"/>
              <a:chExt cx="358" cy="124"/>
            </a:xfrm>
            <a:solidFill>
              <a:srgbClr val="7F7F7F"/>
            </a:solidFill>
          </p:grpSpPr>
          <p:sp>
            <p:nvSpPr>
              <p:cNvPr id="1640" name="Freeform 20">
                <a:extLst>
                  <a:ext uri="{FF2B5EF4-FFF2-40B4-BE49-F238E27FC236}">
                    <a16:creationId xmlns:a16="http://schemas.microsoft.com/office/drawing/2014/main" id="{1B80FCA1-85D9-429B-8F82-BB7A998274B6}"/>
                  </a:ext>
                </a:extLst>
              </p:cNvPr>
              <p:cNvSpPr>
                <a:spLocks/>
              </p:cNvSpPr>
              <p:nvPr/>
            </p:nvSpPr>
            <p:spPr bwMode="auto">
              <a:xfrm>
                <a:off x="4675" y="2394"/>
                <a:ext cx="171" cy="124"/>
              </a:xfrm>
              <a:custGeom>
                <a:avLst/>
                <a:gdLst>
                  <a:gd name="T0" fmla="*/ 424 w 512"/>
                  <a:gd name="T1" fmla="*/ 198 h 408"/>
                  <a:gd name="T2" fmla="*/ 387 w 512"/>
                  <a:gd name="T3" fmla="*/ 193 h 408"/>
                  <a:gd name="T4" fmla="*/ 367 w 512"/>
                  <a:gd name="T5" fmla="*/ 203 h 408"/>
                  <a:gd name="T6" fmla="*/ 354 w 512"/>
                  <a:gd name="T7" fmla="*/ 217 h 408"/>
                  <a:gd name="T8" fmla="*/ 347 w 512"/>
                  <a:gd name="T9" fmla="*/ 254 h 408"/>
                  <a:gd name="T10" fmla="*/ 327 w 512"/>
                  <a:gd name="T11" fmla="*/ 306 h 408"/>
                  <a:gd name="T12" fmla="*/ 305 w 512"/>
                  <a:gd name="T13" fmla="*/ 335 h 408"/>
                  <a:gd name="T14" fmla="*/ 289 w 512"/>
                  <a:gd name="T15" fmla="*/ 350 h 408"/>
                  <a:gd name="T16" fmla="*/ 271 w 512"/>
                  <a:gd name="T17" fmla="*/ 359 h 408"/>
                  <a:gd name="T18" fmla="*/ 256 w 512"/>
                  <a:gd name="T19" fmla="*/ 368 h 408"/>
                  <a:gd name="T20" fmla="*/ 253 w 512"/>
                  <a:gd name="T21" fmla="*/ 376 h 408"/>
                  <a:gd name="T22" fmla="*/ 215 w 512"/>
                  <a:gd name="T23" fmla="*/ 370 h 408"/>
                  <a:gd name="T24" fmla="*/ 183 w 512"/>
                  <a:gd name="T25" fmla="*/ 367 h 408"/>
                  <a:gd name="T26" fmla="*/ 155 w 512"/>
                  <a:gd name="T27" fmla="*/ 373 h 408"/>
                  <a:gd name="T28" fmla="*/ 138 w 512"/>
                  <a:gd name="T29" fmla="*/ 388 h 408"/>
                  <a:gd name="T30" fmla="*/ 97 w 512"/>
                  <a:gd name="T31" fmla="*/ 405 h 408"/>
                  <a:gd name="T32" fmla="*/ 62 w 512"/>
                  <a:gd name="T33" fmla="*/ 407 h 408"/>
                  <a:gd name="T34" fmla="*/ 45 w 512"/>
                  <a:gd name="T35" fmla="*/ 400 h 408"/>
                  <a:gd name="T36" fmla="*/ 15 w 512"/>
                  <a:gd name="T37" fmla="*/ 368 h 408"/>
                  <a:gd name="T38" fmla="*/ 2 w 512"/>
                  <a:gd name="T39" fmla="*/ 344 h 408"/>
                  <a:gd name="T40" fmla="*/ 8 w 512"/>
                  <a:gd name="T41" fmla="*/ 335 h 408"/>
                  <a:gd name="T42" fmla="*/ 34 w 512"/>
                  <a:gd name="T43" fmla="*/ 344 h 408"/>
                  <a:gd name="T44" fmla="*/ 53 w 512"/>
                  <a:gd name="T45" fmla="*/ 336 h 408"/>
                  <a:gd name="T46" fmla="*/ 56 w 512"/>
                  <a:gd name="T47" fmla="*/ 314 h 408"/>
                  <a:gd name="T48" fmla="*/ 71 w 512"/>
                  <a:gd name="T49" fmla="*/ 300 h 408"/>
                  <a:gd name="T50" fmla="*/ 82 w 512"/>
                  <a:gd name="T51" fmla="*/ 286 h 408"/>
                  <a:gd name="T52" fmla="*/ 89 w 512"/>
                  <a:gd name="T53" fmla="*/ 272 h 408"/>
                  <a:gd name="T54" fmla="*/ 101 w 512"/>
                  <a:gd name="T55" fmla="*/ 262 h 408"/>
                  <a:gd name="T56" fmla="*/ 137 w 512"/>
                  <a:gd name="T57" fmla="*/ 246 h 408"/>
                  <a:gd name="T58" fmla="*/ 175 w 512"/>
                  <a:gd name="T59" fmla="*/ 232 h 408"/>
                  <a:gd name="T60" fmla="*/ 202 w 512"/>
                  <a:gd name="T61" fmla="*/ 217 h 408"/>
                  <a:gd name="T62" fmla="*/ 213 w 512"/>
                  <a:gd name="T63" fmla="*/ 205 h 408"/>
                  <a:gd name="T64" fmla="*/ 219 w 512"/>
                  <a:gd name="T65" fmla="*/ 191 h 408"/>
                  <a:gd name="T66" fmla="*/ 227 w 512"/>
                  <a:gd name="T67" fmla="*/ 161 h 408"/>
                  <a:gd name="T68" fmla="*/ 229 w 512"/>
                  <a:gd name="T69" fmla="*/ 149 h 408"/>
                  <a:gd name="T70" fmla="*/ 231 w 512"/>
                  <a:gd name="T71" fmla="*/ 152 h 408"/>
                  <a:gd name="T72" fmla="*/ 239 w 512"/>
                  <a:gd name="T73" fmla="*/ 143 h 408"/>
                  <a:gd name="T74" fmla="*/ 237 w 512"/>
                  <a:gd name="T75" fmla="*/ 155 h 408"/>
                  <a:gd name="T76" fmla="*/ 240 w 512"/>
                  <a:gd name="T77" fmla="*/ 174 h 408"/>
                  <a:gd name="T78" fmla="*/ 251 w 512"/>
                  <a:gd name="T79" fmla="*/ 193 h 408"/>
                  <a:gd name="T80" fmla="*/ 272 w 512"/>
                  <a:gd name="T81" fmla="*/ 205 h 408"/>
                  <a:gd name="T82" fmla="*/ 306 w 512"/>
                  <a:gd name="T83" fmla="*/ 204 h 408"/>
                  <a:gd name="T84" fmla="*/ 320 w 512"/>
                  <a:gd name="T85" fmla="*/ 205 h 408"/>
                  <a:gd name="T86" fmla="*/ 327 w 512"/>
                  <a:gd name="T87" fmla="*/ 198 h 408"/>
                  <a:gd name="T88" fmla="*/ 324 w 512"/>
                  <a:gd name="T89" fmla="*/ 176 h 408"/>
                  <a:gd name="T90" fmla="*/ 299 w 512"/>
                  <a:gd name="T91" fmla="*/ 130 h 408"/>
                  <a:gd name="T92" fmla="*/ 319 w 512"/>
                  <a:gd name="T93" fmla="*/ 109 h 408"/>
                  <a:gd name="T94" fmla="*/ 344 w 512"/>
                  <a:gd name="T95" fmla="*/ 66 h 408"/>
                  <a:gd name="T96" fmla="*/ 374 w 512"/>
                  <a:gd name="T97" fmla="*/ 22 h 408"/>
                  <a:gd name="T98" fmla="*/ 399 w 512"/>
                  <a:gd name="T99" fmla="*/ 0 h 408"/>
                  <a:gd name="T100" fmla="*/ 401 w 512"/>
                  <a:gd name="T101" fmla="*/ 23 h 408"/>
                  <a:gd name="T102" fmla="*/ 413 w 512"/>
                  <a:gd name="T103" fmla="*/ 50 h 408"/>
                  <a:gd name="T104" fmla="*/ 439 w 512"/>
                  <a:gd name="T105" fmla="*/ 75 h 408"/>
                  <a:gd name="T106" fmla="*/ 486 w 512"/>
                  <a:gd name="T107" fmla="*/ 106 h 408"/>
                  <a:gd name="T108" fmla="*/ 508 w 512"/>
                  <a:gd name="T109" fmla="*/ 132 h 408"/>
                  <a:gd name="T110" fmla="*/ 499 w 512"/>
                  <a:gd name="T111" fmla="*/ 149 h 408"/>
                  <a:gd name="T112" fmla="*/ 478 w 512"/>
                  <a:gd name="T113" fmla="*/ 152 h 408"/>
                  <a:gd name="T114" fmla="*/ 458 w 512"/>
                  <a:gd name="T115"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641" name="Freeform 21">
                <a:extLst>
                  <a:ext uri="{FF2B5EF4-FFF2-40B4-BE49-F238E27FC236}">
                    <a16:creationId xmlns:a16="http://schemas.microsoft.com/office/drawing/2014/main" id="{29011F96-13CC-4E0F-AD8F-99F786C6975F}"/>
                  </a:ext>
                </a:extLst>
              </p:cNvPr>
              <p:cNvSpPr>
                <a:spLocks/>
              </p:cNvSpPr>
              <p:nvPr/>
            </p:nvSpPr>
            <p:spPr bwMode="auto">
              <a:xfrm>
                <a:off x="4488" y="2420"/>
                <a:ext cx="77" cy="89"/>
              </a:xfrm>
              <a:custGeom>
                <a:avLst/>
                <a:gdLst>
                  <a:gd name="T0" fmla="*/ 151 w 232"/>
                  <a:gd name="T1" fmla="*/ 24 h 289"/>
                  <a:gd name="T2" fmla="*/ 165 w 232"/>
                  <a:gd name="T3" fmla="*/ 48 h 289"/>
                  <a:gd name="T4" fmla="*/ 174 w 232"/>
                  <a:gd name="T5" fmla="*/ 56 h 289"/>
                  <a:gd name="T6" fmla="*/ 181 w 232"/>
                  <a:gd name="T7" fmla="*/ 60 h 289"/>
                  <a:gd name="T8" fmla="*/ 186 w 232"/>
                  <a:gd name="T9" fmla="*/ 166 h 289"/>
                  <a:gd name="T10" fmla="*/ 189 w 232"/>
                  <a:gd name="T11" fmla="*/ 196 h 289"/>
                  <a:gd name="T12" fmla="*/ 193 w 232"/>
                  <a:gd name="T13" fmla="*/ 207 h 289"/>
                  <a:gd name="T14" fmla="*/ 199 w 232"/>
                  <a:gd name="T15" fmla="*/ 216 h 289"/>
                  <a:gd name="T16" fmla="*/ 232 w 232"/>
                  <a:gd name="T17" fmla="*/ 246 h 289"/>
                  <a:gd name="T18" fmla="*/ 219 w 232"/>
                  <a:gd name="T19" fmla="*/ 288 h 289"/>
                  <a:gd name="T20" fmla="*/ 186 w 232"/>
                  <a:gd name="T21" fmla="*/ 282 h 289"/>
                  <a:gd name="T22" fmla="*/ 151 w 232"/>
                  <a:gd name="T23" fmla="*/ 264 h 289"/>
                  <a:gd name="T24" fmla="*/ 113 w 232"/>
                  <a:gd name="T25" fmla="*/ 235 h 289"/>
                  <a:gd name="T26" fmla="*/ 81 w 232"/>
                  <a:gd name="T27" fmla="*/ 207 h 289"/>
                  <a:gd name="T28" fmla="*/ 56 w 232"/>
                  <a:gd name="T29" fmla="*/ 176 h 289"/>
                  <a:gd name="T30" fmla="*/ 31 w 232"/>
                  <a:gd name="T31" fmla="*/ 145 h 289"/>
                  <a:gd name="T32" fmla="*/ 9 w 232"/>
                  <a:gd name="T33" fmla="*/ 126 h 289"/>
                  <a:gd name="T34" fmla="*/ 2 w 232"/>
                  <a:gd name="T35" fmla="*/ 117 h 289"/>
                  <a:gd name="T36" fmla="*/ 0 w 232"/>
                  <a:gd name="T37" fmla="*/ 109 h 289"/>
                  <a:gd name="T38" fmla="*/ 0 w 232"/>
                  <a:gd name="T39" fmla="*/ 100 h 289"/>
                  <a:gd name="T40" fmla="*/ 3 w 232"/>
                  <a:gd name="T41" fmla="*/ 92 h 289"/>
                  <a:gd name="T42" fmla="*/ 11 w 232"/>
                  <a:gd name="T43" fmla="*/ 79 h 289"/>
                  <a:gd name="T44" fmla="*/ 12 w 232"/>
                  <a:gd name="T45" fmla="*/ 52 h 289"/>
                  <a:gd name="T46" fmla="*/ 7 w 232"/>
                  <a:gd name="T47" fmla="*/ 15 h 289"/>
                  <a:gd name="T48" fmla="*/ 13 w 232"/>
                  <a:gd name="T49" fmla="*/ 0 h 289"/>
                  <a:gd name="T50" fmla="*/ 26 w 232"/>
                  <a:gd name="T51" fmla="*/ 3 h 289"/>
                  <a:gd name="T52" fmla="*/ 42 w 232"/>
                  <a:gd name="T53" fmla="*/ 10 h 289"/>
                  <a:gd name="T54" fmla="*/ 59 w 232"/>
                  <a:gd name="T55" fmla="*/ 21 h 289"/>
                  <a:gd name="T56" fmla="*/ 73 w 232"/>
                  <a:gd name="T57" fmla="*/ 28 h 289"/>
                  <a:gd name="T58" fmla="*/ 81 w 232"/>
                  <a:gd name="T59" fmla="*/ 31 h 289"/>
                  <a:gd name="T60" fmla="*/ 91 w 232"/>
                  <a:gd name="T61" fmla="*/ 31 h 289"/>
                  <a:gd name="T62" fmla="*/ 105 w 232"/>
                  <a:gd name="T63" fmla="*/ 26 h 289"/>
                  <a:gd name="T64" fmla="*/ 120 w 232"/>
                  <a:gd name="T65" fmla="*/ 19 h 289"/>
                  <a:gd name="T66" fmla="*/ 133 w 232"/>
                  <a:gd name="T67" fmla="*/ 1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grpSp>
        <p:sp>
          <p:nvSpPr>
            <p:cNvPr id="1138" name="Freeform 22">
              <a:extLst>
                <a:ext uri="{FF2B5EF4-FFF2-40B4-BE49-F238E27FC236}">
                  <a16:creationId xmlns:a16="http://schemas.microsoft.com/office/drawing/2014/main" id="{B29FF6F8-F0D2-498C-B71D-26B9091B7DAB}"/>
                </a:ext>
              </a:extLst>
            </p:cNvPr>
            <p:cNvSpPr>
              <a:spLocks/>
            </p:cNvSpPr>
            <p:nvPr>
              <p:custDataLst>
                <p:tags r:id="rId33"/>
              </p:custDataLst>
            </p:nvPr>
          </p:nvSpPr>
          <p:spPr bwMode="auto">
            <a:xfrm>
              <a:off x="6336866" y="2377230"/>
              <a:ext cx="2822732" cy="792498"/>
            </a:xfrm>
            <a:custGeom>
              <a:avLst/>
              <a:gdLst>
                <a:gd name="T0" fmla="*/ 725 w 7049"/>
                <a:gd name="T1" fmla="*/ 1733 h 2048"/>
                <a:gd name="T2" fmla="*/ 1070 w 7049"/>
                <a:gd name="T3" fmla="*/ 1937 h 2048"/>
                <a:gd name="T4" fmla="*/ 1212 w 7049"/>
                <a:gd name="T5" fmla="*/ 1814 h 2048"/>
                <a:gd name="T6" fmla="*/ 1674 w 7049"/>
                <a:gd name="T7" fmla="*/ 1469 h 2048"/>
                <a:gd name="T8" fmla="*/ 2618 w 7049"/>
                <a:gd name="T9" fmla="*/ 1315 h 2048"/>
                <a:gd name="T10" fmla="*/ 3350 w 7049"/>
                <a:gd name="T11" fmla="*/ 1494 h 2048"/>
                <a:gd name="T12" fmla="*/ 3676 w 7049"/>
                <a:gd name="T13" fmla="*/ 1438 h 2048"/>
                <a:gd name="T14" fmla="*/ 4136 w 7049"/>
                <a:gd name="T15" fmla="*/ 1492 h 2048"/>
                <a:gd name="T16" fmla="*/ 4577 w 7049"/>
                <a:gd name="T17" fmla="*/ 1509 h 2048"/>
                <a:gd name="T18" fmla="*/ 4759 w 7049"/>
                <a:gd name="T19" fmla="*/ 1372 h 2048"/>
                <a:gd name="T20" fmla="*/ 5156 w 7049"/>
                <a:gd name="T21" fmla="*/ 1476 h 2048"/>
                <a:gd name="T22" fmla="*/ 5614 w 7049"/>
                <a:gd name="T23" fmla="*/ 1598 h 2048"/>
                <a:gd name="T24" fmla="*/ 5604 w 7049"/>
                <a:gd name="T25" fmla="*/ 1844 h 2048"/>
                <a:gd name="T26" fmla="*/ 5853 w 7049"/>
                <a:gd name="T27" fmla="*/ 1612 h 2048"/>
                <a:gd name="T28" fmla="*/ 5570 w 7049"/>
                <a:gd name="T29" fmla="*/ 1256 h 2048"/>
                <a:gd name="T30" fmla="*/ 5331 w 7049"/>
                <a:gd name="T31" fmla="*/ 1147 h 2048"/>
                <a:gd name="T32" fmla="*/ 5857 w 7049"/>
                <a:gd name="T33" fmla="*/ 982 h 2048"/>
                <a:gd name="T34" fmla="*/ 5974 w 7049"/>
                <a:gd name="T35" fmla="*/ 822 h 2048"/>
                <a:gd name="T36" fmla="*/ 6132 w 7049"/>
                <a:gd name="T37" fmla="*/ 761 h 2048"/>
                <a:gd name="T38" fmla="*/ 6195 w 7049"/>
                <a:gd name="T39" fmla="*/ 974 h 2048"/>
                <a:gd name="T40" fmla="*/ 6352 w 7049"/>
                <a:gd name="T41" fmla="*/ 1251 h 2048"/>
                <a:gd name="T42" fmla="*/ 6575 w 7049"/>
                <a:gd name="T43" fmla="*/ 1410 h 2048"/>
                <a:gd name="T44" fmla="*/ 6566 w 7049"/>
                <a:gd name="T45" fmla="*/ 1214 h 2048"/>
                <a:gd name="T46" fmla="*/ 6373 w 7049"/>
                <a:gd name="T47" fmla="*/ 1037 h 2048"/>
                <a:gd name="T48" fmla="*/ 6547 w 7049"/>
                <a:gd name="T49" fmla="*/ 885 h 2048"/>
                <a:gd name="T50" fmla="*/ 6801 w 7049"/>
                <a:gd name="T51" fmla="*/ 784 h 2048"/>
                <a:gd name="T52" fmla="*/ 6628 w 7049"/>
                <a:gd name="T53" fmla="*/ 618 h 2048"/>
                <a:gd name="T54" fmla="*/ 6799 w 7049"/>
                <a:gd name="T55" fmla="*/ 636 h 2048"/>
                <a:gd name="T56" fmla="*/ 6861 w 7049"/>
                <a:gd name="T57" fmla="*/ 543 h 2048"/>
                <a:gd name="T58" fmla="*/ 6500 w 7049"/>
                <a:gd name="T59" fmla="*/ 462 h 2048"/>
                <a:gd name="T60" fmla="*/ 5843 w 7049"/>
                <a:gd name="T61" fmla="*/ 410 h 2048"/>
                <a:gd name="T62" fmla="*/ 5693 w 7049"/>
                <a:gd name="T63" fmla="*/ 415 h 2048"/>
                <a:gd name="T64" fmla="*/ 4991 w 7049"/>
                <a:gd name="T65" fmla="*/ 351 h 2048"/>
                <a:gd name="T66" fmla="*/ 4728 w 7049"/>
                <a:gd name="T67" fmla="*/ 290 h 2048"/>
                <a:gd name="T68" fmla="*/ 4412 w 7049"/>
                <a:gd name="T69" fmla="*/ 290 h 2048"/>
                <a:gd name="T70" fmla="*/ 4009 w 7049"/>
                <a:gd name="T71" fmla="*/ 318 h 2048"/>
                <a:gd name="T72" fmla="*/ 3574 w 7049"/>
                <a:gd name="T73" fmla="*/ 261 h 2048"/>
                <a:gd name="T74" fmla="*/ 3290 w 7049"/>
                <a:gd name="T75" fmla="*/ 244 h 2048"/>
                <a:gd name="T76" fmla="*/ 3008 w 7049"/>
                <a:gd name="T77" fmla="*/ 235 h 2048"/>
                <a:gd name="T78" fmla="*/ 2724 w 7049"/>
                <a:gd name="T79" fmla="*/ 58 h 2048"/>
                <a:gd name="T80" fmla="*/ 2617 w 7049"/>
                <a:gd name="T81" fmla="*/ 140 h 2048"/>
                <a:gd name="T82" fmla="*/ 2134 w 7049"/>
                <a:gd name="T83" fmla="*/ 167 h 2048"/>
                <a:gd name="T84" fmla="*/ 2159 w 7049"/>
                <a:gd name="T85" fmla="*/ 200 h 2048"/>
                <a:gd name="T86" fmla="*/ 2198 w 7049"/>
                <a:gd name="T87" fmla="*/ 342 h 2048"/>
                <a:gd name="T88" fmla="*/ 1933 w 7049"/>
                <a:gd name="T89" fmla="*/ 256 h 2048"/>
                <a:gd name="T90" fmla="*/ 1787 w 7049"/>
                <a:gd name="T91" fmla="*/ 273 h 2048"/>
                <a:gd name="T92" fmla="*/ 1917 w 7049"/>
                <a:gd name="T93" fmla="*/ 446 h 2048"/>
                <a:gd name="T94" fmla="*/ 2076 w 7049"/>
                <a:gd name="T95" fmla="*/ 529 h 2048"/>
                <a:gd name="T96" fmla="*/ 1883 w 7049"/>
                <a:gd name="T97" fmla="*/ 593 h 2048"/>
                <a:gd name="T98" fmla="*/ 1832 w 7049"/>
                <a:gd name="T99" fmla="*/ 464 h 2048"/>
                <a:gd name="T100" fmla="*/ 1621 w 7049"/>
                <a:gd name="T101" fmla="*/ 231 h 2048"/>
                <a:gd name="T102" fmla="*/ 1623 w 7049"/>
                <a:gd name="T103" fmla="*/ 451 h 2048"/>
                <a:gd name="T104" fmla="*/ 1238 w 7049"/>
                <a:gd name="T105" fmla="*/ 397 h 2048"/>
                <a:gd name="T106" fmla="*/ 1198 w 7049"/>
                <a:gd name="T107" fmla="*/ 477 h 2048"/>
                <a:gd name="T108" fmla="*/ 908 w 7049"/>
                <a:gd name="T109" fmla="*/ 500 h 2048"/>
                <a:gd name="T110" fmla="*/ 692 w 7049"/>
                <a:gd name="T111" fmla="*/ 483 h 2048"/>
                <a:gd name="T112" fmla="*/ 602 w 7049"/>
                <a:gd name="T113" fmla="*/ 585 h 2048"/>
                <a:gd name="T114" fmla="*/ 407 w 7049"/>
                <a:gd name="T115" fmla="*/ 739 h 2048"/>
                <a:gd name="T116" fmla="*/ 390 w 7049"/>
                <a:gd name="T117" fmla="*/ 612 h 2048"/>
                <a:gd name="T118" fmla="*/ 150 w 7049"/>
                <a:gd name="T119" fmla="*/ 440 h 2048"/>
                <a:gd name="T120" fmla="*/ 71 w 7049"/>
                <a:gd name="T121" fmla="*/ 605 h 2048"/>
                <a:gd name="T122" fmla="*/ 112 w 7049"/>
                <a:gd name="T123" fmla="*/ 95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139" name="Freeform 23">
              <a:extLst>
                <a:ext uri="{FF2B5EF4-FFF2-40B4-BE49-F238E27FC236}">
                  <a16:creationId xmlns:a16="http://schemas.microsoft.com/office/drawing/2014/main" id="{354E3A88-341C-49BB-B6D1-7BC287811E9E}"/>
                </a:ext>
              </a:extLst>
            </p:cNvPr>
            <p:cNvSpPr>
              <a:spLocks/>
            </p:cNvSpPr>
            <p:nvPr>
              <p:custDataLst>
                <p:tags r:id="rId34"/>
              </p:custDataLst>
            </p:nvPr>
          </p:nvSpPr>
          <p:spPr bwMode="auto">
            <a:xfrm>
              <a:off x="5708908" y="3102956"/>
              <a:ext cx="258738" cy="182614"/>
            </a:xfrm>
            <a:custGeom>
              <a:avLst/>
              <a:gdLst>
                <a:gd name="T0" fmla="*/ 406 w 647"/>
                <a:gd name="T1" fmla="*/ 27 h 470"/>
                <a:gd name="T2" fmla="*/ 428 w 647"/>
                <a:gd name="T3" fmla="*/ 45 h 470"/>
                <a:gd name="T4" fmla="*/ 458 w 647"/>
                <a:gd name="T5" fmla="*/ 60 h 470"/>
                <a:gd name="T6" fmla="*/ 512 w 647"/>
                <a:gd name="T7" fmla="*/ 78 h 470"/>
                <a:gd name="T8" fmla="*/ 538 w 647"/>
                <a:gd name="T9" fmla="*/ 81 h 470"/>
                <a:gd name="T10" fmla="*/ 562 w 647"/>
                <a:gd name="T11" fmla="*/ 99 h 470"/>
                <a:gd name="T12" fmla="*/ 567 w 647"/>
                <a:gd name="T13" fmla="*/ 97 h 470"/>
                <a:gd name="T14" fmla="*/ 575 w 647"/>
                <a:gd name="T15" fmla="*/ 85 h 470"/>
                <a:gd name="T16" fmla="*/ 583 w 647"/>
                <a:gd name="T17" fmla="*/ 78 h 470"/>
                <a:gd name="T18" fmla="*/ 603 w 647"/>
                <a:gd name="T19" fmla="*/ 80 h 470"/>
                <a:gd name="T20" fmla="*/ 624 w 647"/>
                <a:gd name="T21" fmla="*/ 79 h 470"/>
                <a:gd name="T22" fmla="*/ 640 w 647"/>
                <a:gd name="T23" fmla="*/ 84 h 470"/>
                <a:gd name="T24" fmla="*/ 646 w 647"/>
                <a:gd name="T25" fmla="*/ 103 h 470"/>
                <a:gd name="T26" fmla="*/ 646 w 647"/>
                <a:gd name="T27" fmla="*/ 123 h 470"/>
                <a:gd name="T28" fmla="*/ 618 w 647"/>
                <a:gd name="T29" fmla="*/ 131 h 470"/>
                <a:gd name="T30" fmla="*/ 586 w 647"/>
                <a:gd name="T31" fmla="*/ 146 h 470"/>
                <a:gd name="T32" fmla="*/ 560 w 647"/>
                <a:gd name="T33" fmla="*/ 165 h 470"/>
                <a:gd name="T34" fmla="*/ 504 w 647"/>
                <a:gd name="T35" fmla="*/ 214 h 470"/>
                <a:gd name="T36" fmla="*/ 489 w 647"/>
                <a:gd name="T37" fmla="*/ 227 h 470"/>
                <a:gd name="T38" fmla="*/ 474 w 647"/>
                <a:gd name="T39" fmla="*/ 254 h 470"/>
                <a:gd name="T40" fmla="*/ 473 w 647"/>
                <a:gd name="T41" fmla="*/ 282 h 470"/>
                <a:gd name="T42" fmla="*/ 473 w 647"/>
                <a:gd name="T43" fmla="*/ 311 h 470"/>
                <a:gd name="T44" fmla="*/ 463 w 647"/>
                <a:gd name="T45" fmla="*/ 340 h 470"/>
                <a:gd name="T46" fmla="*/ 450 w 647"/>
                <a:gd name="T47" fmla="*/ 354 h 470"/>
                <a:gd name="T48" fmla="*/ 411 w 647"/>
                <a:gd name="T49" fmla="*/ 384 h 470"/>
                <a:gd name="T50" fmla="*/ 383 w 647"/>
                <a:gd name="T51" fmla="*/ 411 h 470"/>
                <a:gd name="T52" fmla="*/ 374 w 647"/>
                <a:gd name="T53" fmla="*/ 425 h 470"/>
                <a:gd name="T54" fmla="*/ 369 w 647"/>
                <a:gd name="T55" fmla="*/ 432 h 470"/>
                <a:gd name="T56" fmla="*/ 310 w 647"/>
                <a:gd name="T57" fmla="*/ 429 h 470"/>
                <a:gd name="T58" fmla="*/ 257 w 647"/>
                <a:gd name="T59" fmla="*/ 434 h 470"/>
                <a:gd name="T60" fmla="*/ 224 w 647"/>
                <a:gd name="T61" fmla="*/ 446 h 470"/>
                <a:gd name="T62" fmla="*/ 193 w 647"/>
                <a:gd name="T63" fmla="*/ 467 h 470"/>
                <a:gd name="T64" fmla="*/ 179 w 647"/>
                <a:gd name="T65" fmla="*/ 469 h 470"/>
                <a:gd name="T66" fmla="*/ 169 w 647"/>
                <a:gd name="T67" fmla="*/ 461 h 470"/>
                <a:gd name="T68" fmla="*/ 153 w 647"/>
                <a:gd name="T69" fmla="*/ 432 h 470"/>
                <a:gd name="T70" fmla="*/ 140 w 647"/>
                <a:gd name="T71" fmla="*/ 414 h 470"/>
                <a:gd name="T72" fmla="*/ 122 w 647"/>
                <a:gd name="T73" fmla="*/ 400 h 470"/>
                <a:gd name="T74" fmla="*/ 114 w 647"/>
                <a:gd name="T75" fmla="*/ 379 h 470"/>
                <a:gd name="T76" fmla="*/ 126 w 647"/>
                <a:gd name="T77" fmla="*/ 336 h 470"/>
                <a:gd name="T78" fmla="*/ 127 w 647"/>
                <a:gd name="T79" fmla="*/ 267 h 470"/>
                <a:gd name="T80" fmla="*/ 147 w 647"/>
                <a:gd name="T81" fmla="*/ 206 h 470"/>
                <a:gd name="T82" fmla="*/ 168 w 647"/>
                <a:gd name="T83" fmla="*/ 149 h 470"/>
                <a:gd name="T84" fmla="*/ 172 w 647"/>
                <a:gd name="T85" fmla="*/ 131 h 470"/>
                <a:gd name="T86" fmla="*/ 116 w 647"/>
                <a:gd name="T87" fmla="*/ 123 h 470"/>
                <a:gd name="T88" fmla="*/ 62 w 647"/>
                <a:gd name="T89" fmla="*/ 109 h 470"/>
                <a:gd name="T90" fmla="*/ 17 w 647"/>
                <a:gd name="T91" fmla="*/ 93 h 470"/>
                <a:gd name="T92" fmla="*/ 0 w 647"/>
                <a:gd name="T93" fmla="*/ 38 h 470"/>
                <a:gd name="T94" fmla="*/ 23 w 647"/>
                <a:gd name="T95" fmla="*/ 34 h 470"/>
                <a:gd name="T96" fmla="*/ 51 w 647"/>
                <a:gd name="T97" fmla="*/ 20 h 470"/>
                <a:gd name="T98" fmla="*/ 73 w 647"/>
                <a:gd name="T99" fmla="*/ 4 h 470"/>
                <a:gd name="T100" fmla="*/ 86 w 647"/>
                <a:gd name="T101" fmla="*/ 0 h 470"/>
                <a:gd name="T102" fmla="*/ 132 w 647"/>
                <a:gd name="T103" fmla="*/ 7 h 470"/>
                <a:gd name="T104" fmla="*/ 171 w 647"/>
                <a:gd name="T105" fmla="*/ 17 h 470"/>
                <a:gd name="T106" fmla="*/ 209 w 647"/>
                <a:gd name="T107" fmla="*/ 20 h 470"/>
                <a:gd name="T108" fmla="*/ 235 w 647"/>
                <a:gd name="T109" fmla="*/ 29 h 470"/>
                <a:gd name="T110" fmla="*/ 258 w 647"/>
                <a:gd name="T111" fmla="*/ 37 h 470"/>
                <a:gd name="T112" fmla="*/ 385 w 647"/>
                <a:gd name="T113" fmla="*/ 2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140" name="Freeform 24">
              <a:extLst>
                <a:ext uri="{FF2B5EF4-FFF2-40B4-BE49-F238E27FC236}">
                  <a16:creationId xmlns:a16="http://schemas.microsoft.com/office/drawing/2014/main" id="{D033DB63-F4D5-47FA-B939-CE6279BB1A3C}"/>
                </a:ext>
              </a:extLst>
            </p:cNvPr>
            <p:cNvSpPr>
              <a:spLocks/>
            </p:cNvSpPr>
            <p:nvPr>
              <p:custDataLst>
                <p:tags r:id="rId35"/>
              </p:custDataLst>
            </p:nvPr>
          </p:nvSpPr>
          <p:spPr bwMode="auto">
            <a:xfrm>
              <a:off x="8082252" y="3649675"/>
              <a:ext cx="191494" cy="335963"/>
            </a:xfrm>
            <a:custGeom>
              <a:avLst/>
              <a:gdLst>
                <a:gd name="T0" fmla="*/ 379 w 479"/>
                <a:gd name="T1" fmla="*/ 357 h 868"/>
                <a:gd name="T2" fmla="*/ 333 w 479"/>
                <a:gd name="T3" fmla="*/ 370 h 868"/>
                <a:gd name="T4" fmla="*/ 314 w 479"/>
                <a:gd name="T5" fmla="*/ 390 h 868"/>
                <a:gd name="T6" fmla="*/ 316 w 479"/>
                <a:gd name="T7" fmla="*/ 428 h 868"/>
                <a:gd name="T8" fmla="*/ 352 w 479"/>
                <a:gd name="T9" fmla="*/ 492 h 868"/>
                <a:gd name="T10" fmla="*/ 359 w 479"/>
                <a:gd name="T11" fmla="*/ 530 h 868"/>
                <a:gd name="T12" fmla="*/ 366 w 479"/>
                <a:gd name="T13" fmla="*/ 555 h 868"/>
                <a:gd name="T14" fmla="*/ 323 w 479"/>
                <a:gd name="T15" fmla="*/ 526 h 868"/>
                <a:gd name="T16" fmla="*/ 309 w 479"/>
                <a:gd name="T17" fmla="*/ 492 h 868"/>
                <a:gd name="T18" fmla="*/ 269 w 479"/>
                <a:gd name="T19" fmla="*/ 467 h 868"/>
                <a:gd name="T20" fmla="*/ 210 w 479"/>
                <a:gd name="T21" fmla="*/ 439 h 868"/>
                <a:gd name="T22" fmla="*/ 193 w 479"/>
                <a:gd name="T23" fmla="*/ 406 h 868"/>
                <a:gd name="T24" fmla="*/ 156 w 479"/>
                <a:gd name="T25" fmla="*/ 477 h 868"/>
                <a:gd name="T26" fmla="*/ 156 w 479"/>
                <a:gd name="T27" fmla="*/ 524 h 868"/>
                <a:gd name="T28" fmla="*/ 132 w 479"/>
                <a:gd name="T29" fmla="*/ 575 h 868"/>
                <a:gd name="T30" fmla="*/ 128 w 479"/>
                <a:gd name="T31" fmla="*/ 621 h 868"/>
                <a:gd name="T32" fmla="*/ 154 w 479"/>
                <a:gd name="T33" fmla="*/ 650 h 868"/>
                <a:gd name="T34" fmla="*/ 175 w 479"/>
                <a:gd name="T35" fmla="*/ 685 h 868"/>
                <a:gd name="T36" fmla="*/ 185 w 479"/>
                <a:gd name="T37" fmla="*/ 730 h 868"/>
                <a:gd name="T38" fmla="*/ 226 w 479"/>
                <a:gd name="T39" fmla="*/ 780 h 868"/>
                <a:gd name="T40" fmla="*/ 281 w 479"/>
                <a:gd name="T41" fmla="*/ 825 h 868"/>
                <a:gd name="T42" fmla="*/ 340 w 479"/>
                <a:gd name="T43" fmla="*/ 850 h 868"/>
                <a:gd name="T44" fmla="*/ 298 w 479"/>
                <a:gd name="T45" fmla="*/ 867 h 868"/>
                <a:gd name="T46" fmla="*/ 269 w 479"/>
                <a:gd name="T47" fmla="*/ 864 h 868"/>
                <a:gd name="T48" fmla="*/ 229 w 479"/>
                <a:gd name="T49" fmla="*/ 841 h 868"/>
                <a:gd name="T50" fmla="*/ 200 w 479"/>
                <a:gd name="T51" fmla="*/ 823 h 868"/>
                <a:gd name="T52" fmla="*/ 137 w 479"/>
                <a:gd name="T53" fmla="*/ 759 h 868"/>
                <a:gd name="T54" fmla="*/ 83 w 479"/>
                <a:gd name="T55" fmla="*/ 730 h 868"/>
                <a:gd name="T56" fmla="*/ 74 w 479"/>
                <a:gd name="T57" fmla="*/ 688 h 868"/>
                <a:gd name="T58" fmla="*/ 80 w 479"/>
                <a:gd name="T59" fmla="*/ 653 h 868"/>
                <a:gd name="T60" fmla="*/ 88 w 479"/>
                <a:gd name="T61" fmla="*/ 617 h 868"/>
                <a:gd name="T62" fmla="*/ 120 w 479"/>
                <a:gd name="T63" fmla="*/ 498 h 868"/>
                <a:gd name="T64" fmla="*/ 108 w 479"/>
                <a:gd name="T65" fmla="*/ 404 h 868"/>
                <a:gd name="T66" fmla="*/ 62 w 479"/>
                <a:gd name="T67" fmla="*/ 319 h 868"/>
                <a:gd name="T68" fmla="*/ 64 w 479"/>
                <a:gd name="T69" fmla="*/ 285 h 868"/>
                <a:gd name="T70" fmla="*/ 74 w 479"/>
                <a:gd name="T71" fmla="*/ 265 h 868"/>
                <a:gd name="T72" fmla="*/ 56 w 479"/>
                <a:gd name="T73" fmla="*/ 202 h 868"/>
                <a:gd name="T74" fmla="*/ 23 w 479"/>
                <a:gd name="T75" fmla="*/ 158 h 868"/>
                <a:gd name="T76" fmla="*/ 1 w 479"/>
                <a:gd name="T77" fmla="*/ 102 h 868"/>
                <a:gd name="T78" fmla="*/ 11 w 479"/>
                <a:gd name="T79" fmla="*/ 44 h 868"/>
                <a:gd name="T80" fmla="*/ 49 w 479"/>
                <a:gd name="T81" fmla="*/ 16 h 868"/>
                <a:gd name="T82" fmla="*/ 120 w 479"/>
                <a:gd name="T83" fmla="*/ 0 h 868"/>
                <a:gd name="T84" fmla="*/ 156 w 479"/>
                <a:gd name="T85" fmla="*/ 28 h 868"/>
                <a:gd name="T86" fmla="*/ 179 w 479"/>
                <a:gd name="T87" fmla="*/ 36 h 868"/>
                <a:gd name="T88" fmla="*/ 197 w 479"/>
                <a:gd name="T89" fmla="*/ 136 h 868"/>
                <a:gd name="T90" fmla="*/ 213 w 479"/>
                <a:gd name="T91" fmla="*/ 166 h 868"/>
                <a:gd name="T92" fmla="*/ 231 w 479"/>
                <a:gd name="T93" fmla="*/ 155 h 868"/>
                <a:gd name="T94" fmla="*/ 258 w 479"/>
                <a:gd name="T95" fmla="*/ 126 h 868"/>
                <a:gd name="T96" fmla="*/ 281 w 479"/>
                <a:gd name="T97" fmla="*/ 141 h 868"/>
                <a:gd name="T98" fmla="*/ 298 w 479"/>
                <a:gd name="T99" fmla="*/ 136 h 868"/>
                <a:gd name="T100" fmla="*/ 316 w 479"/>
                <a:gd name="T101" fmla="*/ 108 h 868"/>
                <a:gd name="T102" fmla="*/ 346 w 479"/>
                <a:gd name="T103" fmla="*/ 108 h 868"/>
                <a:gd name="T104" fmla="*/ 387 w 479"/>
                <a:gd name="T105" fmla="*/ 157 h 868"/>
                <a:gd name="T106" fmla="*/ 454 w 479"/>
                <a:gd name="T107" fmla="*/ 246 h 868"/>
                <a:gd name="T108" fmla="*/ 478 w 479"/>
                <a:gd name="T109" fmla="*/ 307 h 868"/>
                <a:gd name="T110" fmla="*/ 468 w 479"/>
                <a:gd name="T111" fmla="*/ 33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41" name="Line 26" descr="Horizontal dunkel">
              <a:extLst>
                <a:ext uri="{FF2B5EF4-FFF2-40B4-BE49-F238E27FC236}">
                  <a16:creationId xmlns:a16="http://schemas.microsoft.com/office/drawing/2014/main" id="{1BA86553-86E0-4839-A8B7-4B659D2A8054}"/>
                </a:ext>
              </a:extLst>
            </p:cNvPr>
            <p:cNvSpPr>
              <a:spLocks noChangeShapeType="1"/>
            </p:cNvSpPr>
            <p:nvPr>
              <p:custDataLst>
                <p:tags r:id="rId36"/>
              </p:custDataLst>
            </p:nvPr>
          </p:nvSpPr>
          <p:spPr bwMode="auto">
            <a:xfrm>
              <a:off x="3559525" y="3140463"/>
              <a:ext cx="2923" cy="7023"/>
            </a:xfrm>
            <a:prstGeom prst="line">
              <a:avLst/>
            </a:prstGeom>
            <a:noFill/>
            <a:ln w="3175">
              <a:solidFill>
                <a:schemeClr val="bg1"/>
              </a:solidFill>
              <a:round/>
              <a:headEnd/>
              <a:tailEnd/>
            </a:ln>
          </p:spPr>
          <p:txBody>
            <a:bodyPr/>
            <a:lstStyle/>
            <a:p>
              <a:endParaRPr lang="en-US" sz="1056" dirty="0"/>
            </a:p>
          </p:txBody>
        </p:sp>
        <p:sp>
          <p:nvSpPr>
            <p:cNvPr id="1142" name="Freeform 27">
              <a:extLst>
                <a:ext uri="{FF2B5EF4-FFF2-40B4-BE49-F238E27FC236}">
                  <a16:creationId xmlns:a16="http://schemas.microsoft.com/office/drawing/2014/main" id="{0D9149BD-BB08-4FB9-A747-479FC65B82CB}"/>
                </a:ext>
              </a:extLst>
            </p:cNvPr>
            <p:cNvSpPr>
              <a:spLocks/>
            </p:cNvSpPr>
            <p:nvPr>
              <p:custDataLst>
                <p:tags r:id="rId37"/>
              </p:custDataLst>
            </p:nvPr>
          </p:nvSpPr>
          <p:spPr bwMode="auto">
            <a:xfrm>
              <a:off x="3562447" y="3138122"/>
              <a:ext cx="2923" cy="40970"/>
            </a:xfrm>
            <a:custGeom>
              <a:avLst/>
              <a:gdLst>
                <a:gd name="T0" fmla="*/ 0 w 6"/>
                <a:gd name="T1" fmla="*/ 24 h 24"/>
                <a:gd name="T2" fmla="*/ 0 w 6"/>
                <a:gd name="T3" fmla="*/ 19 h 24"/>
                <a:gd name="T4" fmla="*/ 1 w 6"/>
                <a:gd name="T5" fmla="*/ 14 h 24"/>
                <a:gd name="T6" fmla="*/ 3 w 6"/>
                <a:gd name="T7" fmla="*/ 8 h 24"/>
                <a:gd name="T8" fmla="*/ 6 w 6"/>
                <a:gd name="T9" fmla="*/ 0 h 24"/>
              </a:gdLst>
              <a:ahLst/>
              <a:cxnLst>
                <a:cxn ang="0">
                  <a:pos x="T0" y="T1"/>
                </a:cxn>
                <a:cxn ang="0">
                  <a:pos x="T2" y="T3"/>
                </a:cxn>
                <a:cxn ang="0">
                  <a:pos x="T4" y="T5"/>
                </a:cxn>
                <a:cxn ang="0">
                  <a:pos x="T6" y="T7"/>
                </a:cxn>
                <a:cxn ang="0">
                  <a:pos x="T8" y="T9"/>
                </a:cxn>
              </a:cxnLst>
              <a:rect l="0" t="0" r="r" b="b"/>
              <a:pathLst>
                <a:path w="6" h="24">
                  <a:moveTo>
                    <a:pt x="0" y="24"/>
                  </a:moveTo>
                  <a:lnTo>
                    <a:pt x="0" y="19"/>
                  </a:lnTo>
                  <a:lnTo>
                    <a:pt x="1" y="14"/>
                  </a:lnTo>
                  <a:lnTo>
                    <a:pt x="3" y="8"/>
                  </a:lnTo>
                  <a:lnTo>
                    <a:pt x="6"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43" name="Freeform 28">
              <a:extLst>
                <a:ext uri="{FF2B5EF4-FFF2-40B4-BE49-F238E27FC236}">
                  <a16:creationId xmlns:a16="http://schemas.microsoft.com/office/drawing/2014/main" id="{48E05D71-88C4-4C23-8127-47A871582DF7}"/>
                </a:ext>
              </a:extLst>
            </p:cNvPr>
            <p:cNvSpPr>
              <a:spLocks/>
            </p:cNvSpPr>
            <p:nvPr>
              <p:custDataLst>
                <p:tags r:id="rId38"/>
              </p:custDataLst>
            </p:nvPr>
          </p:nvSpPr>
          <p:spPr bwMode="auto">
            <a:xfrm>
              <a:off x="3540520" y="3177921"/>
              <a:ext cx="21928" cy="42141"/>
            </a:xfrm>
            <a:custGeom>
              <a:avLst/>
              <a:gdLst>
                <a:gd name="T0" fmla="*/ 0 w 47"/>
                <a:gd name="T1" fmla="*/ 24 h 67"/>
                <a:gd name="T2" fmla="*/ 0 w 47"/>
                <a:gd name="T3" fmla="*/ 30 h 67"/>
                <a:gd name="T4" fmla="*/ 2 w 47"/>
                <a:gd name="T5" fmla="*/ 36 h 67"/>
                <a:gd name="T6" fmla="*/ 3 w 47"/>
                <a:gd name="T7" fmla="*/ 42 h 67"/>
                <a:gd name="T8" fmla="*/ 5 w 47"/>
                <a:gd name="T9" fmla="*/ 47 h 67"/>
                <a:gd name="T10" fmla="*/ 9 w 47"/>
                <a:gd name="T11" fmla="*/ 58 h 67"/>
                <a:gd name="T12" fmla="*/ 14 w 47"/>
                <a:gd name="T13" fmla="*/ 67 h 67"/>
                <a:gd name="T14" fmla="*/ 47 w 47"/>
                <a:gd name="T15" fmla="*/ 67 h 67"/>
                <a:gd name="T16" fmla="*/ 47 w 47"/>
                <a:gd name="T17" fmla="*/ 0 h 67"/>
                <a:gd name="T18" fmla="*/ 36 w 47"/>
                <a:gd name="T19" fmla="*/ 2 h 67"/>
                <a:gd name="T20" fmla="*/ 26 w 47"/>
                <a:gd name="T21" fmla="*/ 4 h 67"/>
                <a:gd name="T22" fmla="*/ 18 w 47"/>
                <a:gd name="T23" fmla="*/ 7 h 67"/>
                <a:gd name="T24" fmla="*/ 11 w 47"/>
                <a:gd name="T25" fmla="*/ 9 h 67"/>
                <a:gd name="T26" fmla="*/ 6 w 47"/>
                <a:gd name="T27" fmla="*/ 12 h 67"/>
                <a:gd name="T28" fmla="*/ 3 w 47"/>
                <a:gd name="T29" fmla="*/ 16 h 67"/>
                <a:gd name="T30" fmla="*/ 0 w 47"/>
                <a:gd name="T31" fmla="*/ 20 h 67"/>
                <a:gd name="T32" fmla="*/ 0 w 47"/>
                <a:gd name="T33" fmla="*/ 2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44" name="Freeform 29">
              <a:extLst>
                <a:ext uri="{FF2B5EF4-FFF2-40B4-BE49-F238E27FC236}">
                  <a16:creationId xmlns:a16="http://schemas.microsoft.com/office/drawing/2014/main" id="{BA1EF058-FB72-477E-A592-06D52516C0B7}"/>
                </a:ext>
              </a:extLst>
            </p:cNvPr>
            <p:cNvSpPr>
              <a:spLocks/>
            </p:cNvSpPr>
            <p:nvPr>
              <p:custDataLst>
                <p:tags r:id="rId39"/>
              </p:custDataLst>
            </p:nvPr>
          </p:nvSpPr>
          <p:spPr bwMode="auto">
            <a:xfrm>
              <a:off x="4761123" y="3174410"/>
              <a:ext cx="45315" cy="42141"/>
            </a:xfrm>
            <a:custGeom>
              <a:avLst/>
              <a:gdLst>
                <a:gd name="T0" fmla="*/ 0 w 112"/>
                <a:gd name="T1" fmla="*/ 36 h 36"/>
                <a:gd name="T2" fmla="*/ 59 w 112"/>
                <a:gd name="T3" fmla="*/ 36 h 36"/>
                <a:gd name="T4" fmla="*/ 67 w 112"/>
                <a:gd name="T5" fmla="*/ 30 h 36"/>
                <a:gd name="T6" fmla="*/ 75 w 112"/>
                <a:gd name="T7" fmla="*/ 26 h 36"/>
                <a:gd name="T8" fmla="*/ 84 w 112"/>
                <a:gd name="T9" fmla="*/ 23 h 36"/>
                <a:gd name="T10" fmla="*/ 91 w 112"/>
                <a:gd name="T11" fmla="*/ 20 h 36"/>
                <a:gd name="T12" fmla="*/ 98 w 112"/>
                <a:gd name="T13" fmla="*/ 17 h 36"/>
                <a:gd name="T14" fmla="*/ 104 w 112"/>
                <a:gd name="T15" fmla="*/ 13 h 36"/>
                <a:gd name="T16" fmla="*/ 107 w 112"/>
                <a:gd name="T17" fmla="*/ 11 h 36"/>
                <a:gd name="T18" fmla="*/ 109 w 112"/>
                <a:gd name="T19" fmla="*/ 8 h 36"/>
                <a:gd name="T20" fmla="*/ 111 w 112"/>
                <a:gd name="T21" fmla="*/ 4 h 36"/>
                <a:gd name="T22" fmla="*/ 112 w 112"/>
                <a:gd name="T23" fmla="*/ 0 h 36"/>
                <a:gd name="T24" fmla="*/ 100 w 112"/>
                <a:gd name="T25" fmla="*/ 0 h 36"/>
                <a:gd name="T26" fmla="*/ 85 w 112"/>
                <a:gd name="T27" fmla="*/ 1 h 36"/>
                <a:gd name="T28" fmla="*/ 67 w 112"/>
                <a:gd name="T29" fmla="*/ 3 h 36"/>
                <a:gd name="T30" fmla="*/ 48 w 112"/>
                <a:gd name="T31" fmla="*/ 7 h 36"/>
                <a:gd name="T32" fmla="*/ 40 w 112"/>
                <a:gd name="T33" fmla="*/ 9 h 36"/>
                <a:gd name="T34" fmla="*/ 31 w 112"/>
                <a:gd name="T35" fmla="*/ 11 h 36"/>
                <a:gd name="T36" fmla="*/ 23 w 112"/>
                <a:gd name="T37" fmla="*/ 14 h 36"/>
                <a:gd name="T38" fmla="*/ 17 w 112"/>
                <a:gd name="T39" fmla="*/ 18 h 36"/>
                <a:gd name="T40" fmla="*/ 10 w 112"/>
                <a:gd name="T41" fmla="*/ 22 h 36"/>
                <a:gd name="T42" fmla="*/ 6 w 112"/>
                <a:gd name="T43" fmla="*/ 26 h 36"/>
                <a:gd name="T44" fmla="*/ 1 w 112"/>
                <a:gd name="T45" fmla="*/ 31 h 36"/>
                <a:gd name="T46" fmla="*/ 0 w 112"/>
                <a:gd name="T4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45" name="Freeform 30">
              <a:extLst>
                <a:ext uri="{FF2B5EF4-FFF2-40B4-BE49-F238E27FC236}">
                  <a16:creationId xmlns:a16="http://schemas.microsoft.com/office/drawing/2014/main" id="{5929C14D-CAFD-404D-8962-9F36827872E6}"/>
                </a:ext>
              </a:extLst>
            </p:cNvPr>
            <p:cNvSpPr>
              <a:spLocks/>
            </p:cNvSpPr>
            <p:nvPr>
              <p:custDataLst>
                <p:tags r:id="rId40"/>
              </p:custDataLst>
            </p:nvPr>
          </p:nvSpPr>
          <p:spPr bwMode="auto">
            <a:xfrm>
              <a:off x="6806103" y="2847812"/>
              <a:ext cx="805451" cy="333621"/>
            </a:xfrm>
            <a:custGeom>
              <a:avLst/>
              <a:gdLst>
                <a:gd name="T0" fmla="*/ 433 w 2006"/>
                <a:gd name="T1" fmla="*/ 765 h 863"/>
                <a:gd name="T2" fmla="*/ 412 w 2006"/>
                <a:gd name="T3" fmla="*/ 764 h 863"/>
                <a:gd name="T4" fmla="*/ 390 w 2006"/>
                <a:gd name="T5" fmla="*/ 794 h 863"/>
                <a:gd name="T6" fmla="*/ 375 w 2006"/>
                <a:gd name="T7" fmla="*/ 792 h 863"/>
                <a:gd name="T8" fmla="*/ 370 w 2006"/>
                <a:gd name="T9" fmla="*/ 751 h 863"/>
                <a:gd name="T10" fmla="*/ 324 w 2006"/>
                <a:gd name="T11" fmla="*/ 724 h 863"/>
                <a:gd name="T12" fmla="*/ 312 w 2006"/>
                <a:gd name="T13" fmla="*/ 708 h 863"/>
                <a:gd name="T14" fmla="*/ 288 w 2006"/>
                <a:gd name="T15" fmla="*/ 692 h 863"/>
                <a:gd name="T16" fmla="*/ 251 w 2006"/>
                <a:gd name="T17" fmla="*/ 641 h 863"/>
                <a:gd name="T18" fmla="*/ 232 w 2006"/>
                <a:gd name="T19" fmla="*/ 610 h 863"/>
                <a:gd name="T20" fmla="*/ 253 w 2006"/>
                <a:gd name="T21" fmla="*/ 594 h 863"/>
                <a:gd name="T22" fmla="*/ 279 w 2006"/>
                <a:gd name="T23" fmla="*/ 573 h 863"/>
                <a:gd name="T24" fmla="*/ 338 w 2006"/>
                <a:gd name="T25" fmla="*/ 544 h 863"/>
                <a:gd name="T26" fmla="*/ 319 w 2006"/>
                <a:gd name="T27" fmla="*/ 487 h 863"/>
                <a:gd name="T28" fmla="*/ 258 w 2006"/>
                <a:gd name="T29" fmla="*/ 475 h 863"/>
                <a:gd name="T30" fmla="*/ 209 w 2006"/>
                <a:gd name="T31" fmla="*/ 470 h 863"/>
                <a:gd name="T32" fmla="*/ 157 w 2006"/>
                <a:gd name="T33" fmla="*/ 495 h 863"/>
                <a:gd name="T34" fmla="*/ 106 w 2006"/>
                <a:gd name="T35" fmla="*/ 505 h 863"/>
                <a:gd name="T36" fmla="*/ 27 w 2006"/>
                <a:gd name="T37" fmla="*/ 413 h 863"/>
                <a:gd name="T38" fmla="*/ 20 w 2006"/>
                <a:gd name="T39" fmla="*/ 283 h 863"/>
                <a:gd name="T40" fmla="*/ 113 w 2006"/>
                <a:gd name="T41" fmla="*/ 259 h 863"/>
                <a:gd name="T42" fmla="*/ 292 w 2006"/>
                <a:gd name="T43" fmla="*/ 222 h 863"/>
                <a:gd name="T44" fmla="*/ 498 w 2006"/>
                <a:gd name="T45" fmla="*/ 253 h 863"/>
                <a:gd name="T46" fmla="*/ 717 w 2006"/>
                <a:gd name="T47" fmla="*/ 253 h 863"/>
                <a:gd name="T48" fmla="*/ 658 w 2006"/>
                <a:gd name="T49" fmla="*/ 185 h 863"/>
                <a:gd name="T50" fmla="*/ 830 w 2006"/>
                <a:gd name="T51" fmla="*/ 68 h 863"/>
                <a:gd name="T52" fmla="*/ 1050 w 2006"/>
                <a:gd name="T53" fmla="*/ 13 h 863"/>
                <a:gd name="T54" fmla="*/ 1176 w 2006"/>
                <a:gd name="T55" fmla="*/ 61 h 863"/>
                <a:gd name="T56" fmla="*/ 1296 w 2006"/>
                <a:gd name="T57" fmla="*/ 111 h 863"/>
                <a:gd name="T58" fmla="*/ 1442 w 2006"/>
                <a:gd name="T59" fmla="*/ 99 h 863"/>
                <a:gd name="T60" fmla="*/ 1647 w 2006"/>
                <a:gd name="T61" fmla="*/ 271 h 863"/>
                <a:gd name="T62" fmla="*/ 1793 w 2006"/>
                <a:gd name="T63" fmla="*/ 265 h 863"/>
                <a:gd name="T64" fmla="*/ 2000 w 2006"/>
                <a:gd name="T65" fmla="*/ 339 h 863"/>
                <a:gd name="T66" fmla="*/ 2002 w 2006"/>
                <a:gd name="T67" fmla="*/ 381 h 863"/>
                <a:gd name="T68" fmla="*/ 1981 w 2006"/>
                <a:gd name="T69" fmla="*/ 399 h 863"/>
                <a:gd name="T70" fmla="*/ 1960 w 2006"/>
                <a:gd name="T71" fmla="*/ 404 h 863"/>
                <a:gd name="T72" fmla="*/ 1963 w 2006"/>
                <a:gd name="T73" fmla="*/ 425 h 863"/>
                <a:gd name="T74" fmla="*/ 1985 w 2006"/>
                <a:gd name="T75" fmla="*/ 466 h 863"/>
                <a:gd name="T76" fmla="*/ 1979 w 2006"/>
                <a:gd name="T77" fmla="*/ 478 h 863"/>
                <a:gd name="T78" fmla="*/ 1939 w 2006"/>
                <a:gd name="T79" fmla="*/ 481 h 863"/>
                <a:gd name="T80" fmla="*/ 1893 w 2006"/>
                <a:gd name="T81" fmla="*/ 474 h 863"/>
                <a:gd name="T82" fmla="*/ 1864 w 2006"/>
                <a:gd name="T83" fmla="*/ 474 h 863"/>
                <a:gd name="T84" fmla="*/ 1878 w 2006"/>
                <a:gd name="T85" fmla="*/ 548 h 863"/>
                <a:gd name="T86" fmla="*/ 1880 w 2006"/>
                <a:gd name="T87" fmla="*/ 586 h 863"/>
                <a:gd name="T88" fmla="*/ 1789 w 2006"/>
                <a:gd name="T89" fmla="*/ 588 h 863"/>
                <a:gd name="T90" fmla="*/ 1768 w 2006"/>
                <a:gd name="T91" fmla="*/ 604 h 863"/>
                <a:gd name="T92" fmla="*/ 1795 w 2006"/>
                <a:gd name="T93" fmla="*/ 619 h 863"/>
                <a:gd name="T94" fmla="*/ 1814 w 2006"/>
                <a:gd name="T95" fmla="*/ 650 h 863"/>
                <a:gd name="T96" fmla="*/ 1834 w 2006"/>
                <a:gd name="T97" fmla="*/ 689 h 863"/>
                <a:gd name="T98" fmla="*/ 1837 w 2006"/>
                <a:gd name="T99" fmla="*/ 706 h 863"/>
                <a:gd name="T100" fmla="*/ 1837 w 2006"/>
                <a:gd name="T101" fmla="*/ 754 h 863"/>
                <a:gd name="T102" fmla="*/ 1741 w 2006"/>
                <a:gd name="T103" fmla="*/ 740 h 863"/>
                <a:gd name="T104" fmla="*/ 1475 w 2006"/>
                <a:gd name="T105" fmla="*/ 764 h 863"/>
                <a:gd name="T106" fmla="*/ 1316 w 2006"/>
                <a:gd name="T107" fmla="*/ 795 h 863"/>
                <a:gd name="T108" fmla="*/ 1142 w 2006"/>
                <a:gd name="T109" fmla="*/ 838 h 863"/>
                <a:gd name="T110" fmla="*/ 963 w 2006"/>
                <a:gd name="T111" fmla="*/ 697 h 863"/>
                <a:gd name="T112" fmla="*/ 684 w 2006"/>
                <a:gd name="T113" fmla="*/ 586 h 863"/>
                <a:gd name="T114" fmla="*/ 584 w 2006"/>
                <a:gd name="T115" fmla="*/ 832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146" name="Freeform 31">
              <a:extLst>
                <a:ext uri="{FF2B5EF4-FFF2-40B4-BE49-F238E27FC236}">
                  <a16:creationId xmlns:a16="http://schemas.microsoft.com/office/drawing/2014/main" id="{99366DE7-DF0C-4B55-8C95-239DA08E5245}"/>
                </a:ext>
              </a:extLst>
            </p:cNvPr>
            <p:cNvSpPr>
              <a:spLocks/>
            </p:cNvSpPr>
            <p:nvPr>
              <p:custDataLst>
                <p:tags r:id="rId41"/>
              </p:custDataLst>
            </p:nvPr>
          </p:nvSpPr>
          <p:spPr bwMode="auto">
            <a:xfrm>
              <a:off x="7018063" y="3071397"/>
              <a:ext cx="377143" cy="183785"/>
            </a:xfrm>
            <a:custGeom>
              <a:avLst/>
              <a:gdLst>
                <a:gd name="T0" fmla="*/ 638 w 950"/>
                <a:gd name="T1" fmla="*/ 443 h 468"/>
                <a:gd name="T2" fmla="*/ 558 w 950"/>
                <a:gd name="T3" fmla="*/ 418 h 468"/>
                <a:gd name="T4" fmla="*/ 471 w 950"/>
                <a:gd name="T5" fmla="*/ 376 h 468"/>
                <a:gd name="T6" fmla="*/ 392 w 950"/>
                <a:gd name="T7" fmla="*/ 307 h 468"/>
                <a:gd name="T8" fmla="*/ 305 w 950"/>
                <a:gd name="T9" fmla="*/ 258 h 468"/>
                <a:gd name="T10" fmla="*/ 253 w 950"/>
                <a:gd name="T11" fmla="*/ 209 h 468"/>
                <a:gd name="T12" fmla="*/ 186 w 950"/>
                <a:gd name="T13" fmla="*/ 172 h 468"/>
                <a:gd name="T14" fmla="*/ 133 w 950"/>
                <a:gd name="T15" fmla="*/ 190 h 468"/>
                <a:gd name="T16" fmla="*/ 99 w 950"/>
                <a:gd name="T17" fmla="*/ 240 h 468"/>
                <a:gd name="T18" fmla="*/ 40 w 950"/>
                <a:gd name="T19" fmla="*/ 246 h 468"/>
                <a:gd name="T20" fmla="*/ 0 w 950"/>
                <a:gd name="T21" fmla="*/ 24 h 468"/>
                <a:gd name="T22" fmla="*/ 79 w 950"/>
                <a:gd name="T23" fmla="*/ 6 h 468"/>
                <a:gd name="T24" fmla="*/ 133 w 950"/>
                <a:gd name="T25" fmla="*/ 55 h 468"/>
                <a:gd name="T26" fmla="*/ 157 w 950"/>
                <a:gd name="T27" fmla="*/ 15 h 468"/>
                <a:gd name="T28" fmla="*/ 332 w 950"/>
                <a:gd name="T29" fmla="*/ 117 h 468"/>
                <a:gd name="T30" fmla="*/ 438 w 950"/>
                <a:gd name="T31" fmla="*/ 117 h 468"/>
                <a:gd name="T32" fmla="*/ 525 w 950"/>
                <a:gd name="T33" fmla="*/ 135 h 468"/>
                <a:gd name="T34" fmla="*/ 597 w 950"/>
                <a:gd name="T35" fmla="*/ 228 h 468"/>
                <a:gd name="T36" fmla="*/ 671 w 950"/>
                <a:gd name="T37" fmla="*/ 252 h 468"/>
                <a:gd name="T38" fmla="*/ 730 w 950"/>
                <a:gd name="T39" fmla="*/ 258 h 468"/>
                <a:gd name="T40" fmla="*/ 791 w 950"/>
                <a:gd name="T41" fmla="*/ 215 h 468"/>
                <a:gd name="T42" fmla="*/ 843 w 950"/>
                <a:gd name="T43" fmla="*/ 196 h 468"/>
                <a:gd name="T44" fmla="*/ 824 w 950"/>
                <a:gd name="T45" fmla="*/ 252 h 468"/>
                <a:gd name="T46" fmla="*/ 870 w 950"/>
                <a:gd name="T47" fmla="*/ 240 h 468"/>
                <a:gd name="T48" fmla="*/ 950 w 950"/>
                <a:gd name="T49" fmla="*/ 283 h 468"/>
                <a:gd name="T50" fmla="*/ 883 w 950"/>
                <a:gd name="T51" fmla="*/ 320 h 468"/>
                <a:gd name="T52" fmla="*/ 824 w 950"/>
                <a:gd name="T53" fmla="*/ 283 h 468"/>
                <a:gd name="T54" fmla="*/ 764 w 950"/>
                <a:gd name="T55" fmla="*/ 277 h 468"/>
                <a:gd name="T56" fmla="*/ 737 w 950"/>
                <a:gd name="T57" fmla="*/ 320 h 468"/>
                <a:gd name="T58" fmla="*/ 684 w 950"/>
                <a:gd name="T59" fmla="*/ 357 h 468"/>
                <a:gd name="T60" fmla="*/ 710 w 950"/>
                <a:gd name="T61" fmla="*/ 388 h 468"/>
                <a:gd name="T62" fmla="*/ 743 w 950"/>
                <a:gd name="T63" fmla="*/ 437 h 468"/>
                <a:gd name="T64" fmla="*/ 717 w 950"/>
                <a:gd name="T65" fmla="*/ 468 h 468"/>
                <a:gd name="T66" fmla="*/ 703 w 950"/>
                <a:gd name="T67" fmla="*/ 465 h 468"/>
                <a:gd name="T68" fmla="*/ 684 w 950"/>
                <a:gd name="T69" fmla="*/ 461 h 468"/>
                <a:gd name="T70" fmla="*/ 658 w 950"/>
                <a:gd name="T71" fmla="*/ 46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47" name="Freeform 32">
              <a:extLst>
                <a:ext uri="{FF2B5EF4-FFF2-40B4-BE49-F238E27FC236}">
                  <a16:creationId xmlns:a16="http://schemas.microsoft.com/office/drawing/2014/main" id="{119B726E-05B3-435A-BF4A-6F93D53529E4}"/>
                </a:ext>
              </a:extLst>
            </p:cNvPr>
            <p:cNvSpPr>
              <a:spLocks/>
            </p:cNvSpPr>
            <p:nvPr>
              <p:custDataLst>
                <p:tags r:id="rId42"/>
              </p:custDataLst>
            </p:nvPr>
          </p:nvSpPr>
          <p:spPr bwMode="auto">
            <a:xfrm>
              <a:off x="5920253" y="3811219"/>
              <a:ext cx="273357" cy="213049"/>
            </a:xfrm>
            <a:custGeom>
              <a:avLst/>
              <a:gdLst>
                <a:gd name="T0" fmla="*/ 6 w 671"/>
                <a:gd name="T1" fmla="*/ 383 h 549"/>
                <a:gd name="T2" fmla="*/ 8 w 671"/>
                <a:gd name="T3" fmla="*/ 316 h 549"/>
                <a:gd name="T4" fmla="*/ 17 w 671"/>
                <a:gd name="T5" fmla="*/ 287 h 549"/>
                <a:gd name="T6" fmla="*/ 52 w 671"/>
                <a:gd name="T7" fmla="*/ 238 h 549"/>
                <a:gd name="T8" fmla="*/ 71 w 671"/>
                <a:gd name="T9" fmla="*/ 205 h 549"/>
                <a:gd name="T10" fmla="*/ 73 w 671"/>
                <a:gd name="T11" fmla="*/ 167 h 549"/>
                <a:gd name="T12" fmla="*/ 73 w 671"/>
                <a:gd name="T13" fmla="*/ 137 h 549"/>
                <a:gd name="T14" fmla="*/ 54 w 671"/>
                <a:gd name="T15" fmla="*/ 108 h 549"/>
                <a:gd name="T16" fmla="*/ 61 w 671"/>
                <a:gd name="T17" fmla="*/ 79 h 549"/>
                <a:gd name="T18" fmla="*/ 76 w 671"/>
                <a:gd name="T19" fmla="*/ 50 h 549"/>
                <a:gd name="T20" fmla="*/ 96 w 671"/>
                <a:gd name="T21" fmla="*/ 25 h 549"/>
                <a:gd name="T22" fmla="*/ 120 w 671"/>
                <a:gd name="T23" fmla="*/ 7 h 549"/>
                <a:gd name="T24" fmla="*/ 146 w 671"/>
                <a:gd name="T25" fmla="*/ 0 h 549"/>
                <a:gd name="T26" fmla="*/ 173 w 671"/>
                <a:gd name="T27" fmla="*/ 5 h 549"/>
                <a:gd name="T28" fmla="*/ 206 w 671"/>
                <a:gd name="T29" fmla="*/ 26 h 549"/>
                <a:gd name="T30" fmla="*/ 236 w 671"/>
                <a:gd name="T31" fmla="*/ 45 h 549"/>
                <a:gd name="T32" fmla="*/ 259 w 671"/>
                <a:gd name="T33" fmla="*/ 50 h 549"/>
                <a:gd name="T34" fmla="*/ 272 w 671"/>
                <a:gd name="T35" fmla="*/ 44 h 549"/>
                <a:gd name="T36" fmla="*/ 284 w 671"/>
                <a:gd name="T37" fmla="*/ 35 h 549"/>
                <a:gd name="T38" fmla="*/ 300 w 671"/>
                <a:gd name="T39" fmla="*/ 32 h 549"/>
                <a:gd name="T40" fmla="*/ 318 w 671"/>
                <a:gd name="T41" fmla="*/ 39 h 549"/>
                <a:gd name="T42" fmla="*/ 337 w 671"/>
                <a:gd name="T43" fmla="*/ 65 h 549"/>
                <a:gd name="T44" fmla="*/ 353 w 671"/>
                <a:gd name="T45" fmla="*/ 79 h 549"/>
                <a:gd name="T46" fmla="*/ 370 w 671"/>
                <a:gd name="T47" fmla="*/ 81 h 549"/>
                <a:gd name="T48" fmla="*/ 381 w 671"/>
                <a:gd name="T49" fmla="*/ 75 h 549"/>
                <a:gd name="T50" fmla="*/ 397 w 671"/>
                <a:gd name="T51" fmla="*/ 56 h 549"/>
                <a:gd name="T52" fmla="*/ 419 w 671"/>
                <a:gd name="T53" fmla="*/ 38 h 549"/>
                <a:gd name="T54" fmla="*/ 458 w 671"/>
                <a:gd name="T55" fmla="*/ 22 h 549"/>
                <a:gd name="T56" fmla="*/ 487 w 671"/>
                <a:gd name="T57" fmla="*/ 25 h 549"/>
                <a:gd name="T58" fmla="*/ 511 w 671"/>
                <a:gd name="T59" fmla="*/ 35 h 549"/>
                <a:gd name="T60" fmla="*/ 537 w 671"/>
                <a:gd name="T61" fmla="*/ 43 h 549"/>
                <a:gd name="T62" fmla="*/ 571 w 671"/>
                <a:gd name="T63" fmla="*/ 39 h 549"/>
                <a:gd name="T64" fmla="*/ 646 w 671"/>
                <a:gd name="T65" fmla="*/ 67 h 549"/>
                <a:gd name="T66" fmla="*/ 665 w 671"/>
                <a:gd name="T67" fmla="*/ 105 h 549"/>
                <a:gd name="T68" fmla="*/ 623 w 671"/>
                <a:gd name="T69" fmla="*/ 183 h 549"/>
                <a:gd name="T70" fmla="*/ 593 w 671"/>
                <a:gd name="T71" fmla="*/ 233 h 549"/>
                <a:gd name="T72" fmla="*/ 570 w 671"/>
                <a:gd name="T73" fmla="*/ 291 h 549"/>
                <a:gd name="T74" fmla="*/ 550 w 671"/>
                <a:gd name="T75" fmla="*/ 343 h 549"/>
                <a:gd name="T76" fmla="*/ 525 w 671"/>
                <a:gd name="T77" fmla="*/ 407 h 549"/>
                <a:gd name="T78" fmla="*/ 516 w 671"/>
                <a:gd name="T79" fmla="*/ 422 h 549"/>
                <a:gd name="T80" fmla="*/ 500 w 671"/>
                <a:gd name="T81" fmla="*/ 439 h 549"/>
                <a:gd name="T82" fmla="*/ 482 w 671"/>
                <a:gd name="T83" fmla="*/ 443 h 549"/>
                <a:gd name="T84" fmla="*/ 459 w 671"/>
                <a:gd name="T85" fmla="*/ 432 h 549"/>
                <a:gd name="T86" fmla="*/ 440 w 671"/>
                <a:gd name="T87" fmla="*/ 421 h 549"/>
                <a:gd name="T88" fmla="*/ 408 w 671"/>
                <a:gd name="T89" fmla="*/ 424 h 549"/>
                <a:gd name="T90" fmla="*/ 381 w 671"/>
                <a:gd name="T91" fmla="*/ 441 h 549"/>
                <a:gd name="T92" fmla="*/ 364 w 671"/>
                <a:gd name="T93" fmla="*/ 469 h 549"/>
                <a:gd name="T94" fmla="*/ 342 w 671"/>
                <a:gd name="T95" fmla="*/ 521 h 549"/>
                <a:gd name="T96" fmla="*/ 325 w 671"/>
                <a:gd name="T97" fmla="*/ 549 h 549"/>
                <a:gd name="T98" fmla="*/ 229 w 671"/>
                <a:gd name="T99" fmla="*/ 546 h 549"/>
                <a:gd name="T100" fmla="*/ 217 w 671"/>
                <a:gd name="T101" fmla="*/ 548 h 549"/>
                <a:gd name="T102" fmla="*/ 179 w 671"/>
                <a:gd name="T103" fmla="*/ 543 h 549"/>
                <a:gd name="T104" fmla="*/ 161 w 671"/>
                <a:gd name="T105" fmla="*/ 540 h 549"/>
                <a:gd name="T106" fmla="*/ 144 w 671"/>
                <a:gd name="T107" fmla="*/ 531 h 549"/>
                <a:gd name="T108" fmla="*/ 129 w 671"/>
                <a:gd name="T109" fmla="*/ 515 h 549"/>
                <a:gd name="T110" fmla="*/ 119 w 671"/>
                <a:gd name="T111" fmla="*/ 496 h 549"/>
                <a:gd name="T112" fmla="*/ 113 w 671"/>
                <a:gd name="T113" fmla="*/ 472 h 549"/>
                <a:gd name="T114" fmla="*/ 100 w 671"/>
                <a:gd name="T115" fmla="*/ 460 h 549"/>
                <a:gd name="T116" fmla="*/ 83 w 671"/>
                <a:gd name="T117" fmla="*/ 447 h 549"/>
                <a:gd name="T118" fmla="*/ 63 w 671"/>
                <a:gd name="T119" fmla="*/ 432 h 549"/>
                <a:gd name="T120" fmla="*/ 39 w 671"/>
                <a:gd name="T121" fmla="*/ 429 h 549"/>
                <a:gd name="T122" fmla="*/ 0 w 671"/>
                <a:gd name="T123" fmla="*/ 43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48" name="Freeform 33">
              <a:extLst>
                <a:ext uri="{FF2B5EF4-FFF2-40B4-BE49-F238E27FC236}">
                  <a16:creationId xmlns:a16="http://schemas.microsoft.com/office/drawing/2014/main" id="{57D4412A-3089-4B65-9EA6-C33A0C848041}"/>
                </a:ext>
              </a:extLst>
            </p:cNvPr>
            <p:cNvSpPr>
              <a:spLocks/>
            </p:cNvSpPr>
            <p:nvPr>
              <p:custDataLst>
                <p:tags r:id="rId43"/>
              </p:custDataLst>
            </p:nvPr>
          </p:nvSpPr>
          <p:spPr bwMode="auto">
            <a:xfrm>
              <a:off x="6696467" y="3711717"/>
              <a:ext cx="140333" cy="125254"/>
            </a:xfrm>
            <a:custGeom>
              <a:avLst/>
              <a:gdLst>
                <a:gd name="T0" fmla="*/ 326 w 358"/>
                <a:gd name="T1" fmla="*/ 324 h 327"/>
                <a:gd name="T2" fmla="*/ 331 w 358"/>
                <a:gd name="T3" fmla="*/ 321 h 327"/>
                <a:gd name="T4" fmla="*/ 337 w 358"/>
                <a:gd name="T5" fmla="*/ 318 h 327"/>
                <a:gd name="T6" fmla="*/ 346 w 358"/>
                <a:gd name="T7" fmla="*/ 318 h 327"/>
                <a:gd name="T8" fmla="*/ 356 w 358"/>
                <a:gd name="T9" fmla="*/ 324 h 327"/>
                <a:gd name="T10" fmla="*/ 319 w 358"/>
                <a:gd name="T11" fmla="*/ 285 h 327"/>
                <a:gd name="T12" fmla="*/ 278 w 358"/>
                <a:gd name="T13" fmla="*/ 235 h 327"/>
                <a:gd name="T14" fmla="*/ 253 w 358"/>
                <a:gd name="T15" fmla="*/ 204 h 327"/>
                <a:gd name="T16" fmla="*/ 232 w 358"/>
                <a:gd name="T17" fmla="*/ 186 h 327"/>
                <a:gd name="T18" fmla="*/ 219 w 358"/>
                <a:gd name="T19" fmla="*/ 181 h 327"/>
                <a:gd name="T20" fmla="*/ 208 w 358"/>
                <a:gd name="T21" fmla="*/ 180 h 327"/>
                <a:gd name="T22" fmla="*/ 201 w 358"/>
                <a:gd name="T23" fmla="*/ 179 h 327"/>
                <a:gd name="T24" fmla="*/ 199 w 358"/>
                <a:gd name="T25" fmla="*/ 174 h 327"/>
                <a:gd name="T26" fmla="*/ 198 w 358"/>
                <a:gd name="T27" fmla="*/ 170 h 327"/>
                <a:gd name="T28" fmla="*/ 195 w 358"/>
                <a:gd name="T29" fmla="*/ 169 h 327"/>
                <a:gd name="T30" fmla="*/ 184 w 358"/>
                <a:gd name="T31" fmla="*/ 172 h 327"/>
                <a:gd name="T32" fmla="*/ 171 w 358"/>
                <a:gd name="T33" fmla="*/ 172 h 327"/>
                <a:gd name="T34" fmla="*/ 165 w 358"/>
                <a:gd name="T35" fmla="*/ 168 h 327"/>
                <a:gd name="T36" fmla="*/ 160 w 358"/>
                <a:gd name="T37" fmla="*/ 161 h 327"/>
                <a:gd name="T38" fmla="*/ 152 w 358"/>
                <a:gd name="T39" fmla="*/ 144 h 327"/>
                <a:gd name="T40" fmla="*/ 143 w 358"/>
                <a:gd name="T41" fmla="*/ 131 h 327"/>
                <a:gd name="T42" fmla="*/ 133 w 358"/>
                <a:gd name="T43" fmla="*/ 119 h 327"/>
                <a:gd name="T44" fmla="*/ 127 w 358"/>
                <a:gd name="T45" fmla="*/ 105 h 327"/>
                <a:gd name="T46" fmla="*/ 122 w 358"/>
                <a:gd name="T47" fmla="*/ 84 h 327"/>
                <a:gd name="T48" fmla="*/ 119 w 358"/>
                <a:gd name="T49" fmla="*/ 53 h 327"/>
                <a:gd name="T50" fmla="*/ 117 w 358"/>
                <a:gd name="T51" fmla="*/ 23 h 327"/>
                <a:gd name="T52" fmla="*/ 112 w 358"/>
                <a:gd name="T53" fmla="*/ 0 h 327"/>
                <a:gd name="T54" fmla="*/ 73 w 358"/>
                <a:gd name="T55" fmla="*/ 26 h 327"/>
                <a:gd name="T56" fmla="*/ 61 w 358"/>
                <a:gd name="T57" fmla="*/ 33 h 327"/>
                <a:gd name="T58" fmla="*/ 33 w 358"/>
                <a:gd name="T59" fmla="*/ 50 h 327"/>
                <a:gd name="T60" fmla="*/ 21 w 358"/>
                <a:gd name="T61" fmla="*/ 61 h 327"/>
                <a:gd name="T62" fmla="*/ 17 w 358"/>
                <a:gd name="T63" fmla="*/ 72 h 327"/>
                <a:gd name="T64" fmla="*/ 16 w 358"/>
                <a:gd name="T65" fmla="*/ 83 h 327"/>
                <a:gd name="T66" fmla="*/ 20 w 358"/>
                <a:gd name="T67" fmla="*/ 93 h 327"/>
                <a:gd name="T68" fmla="*/ 22 w 358"/>
                <a:gd name="T69" fmla="*/ 100 h 327"/>
                <a:gd name="T70" fmla="*/ 20 w 358"/>
                <a:gd name="T71" fmla="*/ 110 h 327"/>
                <a:gd name="T72" fmla="*/ 15 w 358"/>
                <a:gd name="T73" fmla="*/ 123 h 327"/>
                <a:gd name="T74" fmla="*/ 7 w 358"/>
                <a:gd name="T75" fmla="*/ 136 h 327"/>
                <a:gd name="T76" fmla="*/ 0 w 358"/>
                <a:gd name="T77" fmla="*/ 155 h 327"/>
                <a:gd name="T78" fmla="*/ 0 w 358"/>
                <a:gd name="T79" fmla="*/ 174 h 327"/>
                <a:gd name="T80" fmla="*/ 5 w 358"/>
                <a:gd name="T81" fmla="*/ 182 h 327"/>
                <a:gd name="T82" fmla="*/ 11 w 358"/>
                <a:gd name="T83" fmla="*/ 187 h 327"/>
                <a:gd name="T84" fmla="*/ 20 w 358"/>
                <a:gd name="T85" fmla="*/ 186 h 327"/>
                <a:gd name="T86" fmla="*/ 44 w 358"/>
                <a:gd name="T87" fmla="*/ 168 h 327"/>
                <a:gd name="T88" fmla="*/ 60 w 358"/>
                <a:gd name="T89" fmla="*/ 161 h 327"/>
                <a:gd name="T90" fmla="*/ 76 w 358"/>
                <a:gd name="T91" fmla="*/ 150 h 327"/>
                <a:gd name="T92" fmla="*/ 93 w 358"/>
                <a:gd name="T93" fmla="*/ 159 h 327"/>
                <a:gd name="T94" fmla="*/ 110 w 358"/>
                <a:gd name="T95" fmla="*/ 164 h 327"/>
                <a:gd name="T96" fmla="*/ 142 w 358"/>
                <a:gd name="T97" fmla="*/ 180 h 327"/>
                <a:gd name="T98" fmla="*/ 163 w 358"/>
                <a:gd name="T99" fmla="*/ 190 h 327"/>
                <a:gd name="T100" fmla="*/ 196 w 358"/>
                <a:gd name="T101" fmla="*/ 209 h 327"/>
                <a:gd name="T102" fmla="*/ 219 w 358"/>
                <a:gd name="T103" fmla="*/ 225 h 327"/>
                <a:gd name="T104" fmla="*/ 245 w 358"/>
                <a:gd name="T105" fmla="*/ 244 h 327"/>
                <a:gd name="T106" fmla="*/ 256 w 358"/>
                <a:gd name="T107" fmla="*/ 254 h 327"/>
                <a:gd name="T108" fmla="*/ 267 w 358"/>
                <a:gd name="T109" fmla="*/ 270 h 327"/>
                <a:gd name="T110" fmla="*/ 269 w 358"/>
                <a:gd name="T111" fmla="*/ 279 h 327"/>
                <a:gd name="T112" fmla="*/ 269 w 358"/>
                <a:gd name="T113" fmla="*/ 286 h 327"/>
                <a:gd name="T114" fmla="*/ 270 w 358"/>
                <a:gd name="T115" fmla="*/ 290 h 327"/>
                <a:gd name="T116" fmla="*/ 276 w 358"/>
                <a:gd name="T117" fmla="*/ 292 h 327"/>
                <a:gd name="T118" fmla="*/ 292 w 358"/>
                <a:gd name="T119" fmla="*/ 302 h 327"/>
                <a:gd name="T120" fmla="*/ 318 w 358"/>
                <a:gd name="T121" fmla="*/ 3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149" name="Freeform 34">
              <a:extLst>
                <a:ext uri="{FF2B5EF4-FFF2-40B4-BE49-F238E27FC236}">
                  <a16:creationId xmlns:a16="http://schemas.microsoft.com/office/drawing/2014/main" id="{9021CE6A-5CCE-4162-8587-338108E5A06B}"/>
                </a:ext>
              </a:extLst>
            </p:cNvPr>
            <p:cNvSpPr>
              <a:spLocks/>
            </p:cNvSpPr>
            <p:nvPr>
              <p:custDataLst>
                <p:tags r:id="rId44"/>
              </p:custDataLst>
            </p:nvPr>
          </p:nvSpPr>
          <p:spPr bwMode="auto">
            <a:xfrm>
              <a:off x="6200918" y="2977749"/>
              <a:ext cx="115483" cy="42141"/>
            </a:xfrm>
            <a:custGeom>
              <a:avLst/>
              <a:gdLst>
                <a:gd name="T0" fmla="*/ 126 w 292"/>
                <a:gd name="T1" fmla="*/ 0 h 99"/>
                <a:gd name="T2" fmla="*/ 153 w 292"/>
                <a:gd name="T3" fmla="*/ 0 h 99"/>
                <a:gd name="T4" fmla="*/ 198 w 292"/>
                <a:gd name="T5" fmla="*/ 1 h 99"/>
                <a:gd name="T6" fmla="*/ 250 w 292"/>
                <a:gd name="T7" fmla="*/ 6 h 99"/>
                <a:gd name="T8" fmla="*/ 292 w 292"/>
                <a:gd name="T9" fmla="*/ 7 h 99"/>
                <a:gd name="T10" fmla="*/ 290 w 292"/>
                <a:gd name="T11" fmla="*/ 20 h 99"/>
                <a:gd name="T12" fmla="*/ 285 w 292"/>
                <a:gd name="T13" fmla="*/ 33 h 99"/>
                <a:gd name="T14" fmla="*/ 279 w 292"/>
                <a:gd name="T15" fmla="*/ 55 h 99"/>
                <a:gd name="T16" fmla="*/ 135 w 292"/>
                <a:gd name="T17" fmla="*/ 70 h 99"/>
                <a:gd name="T18" fmla="*/ 99 w 292"/>
                <a:gd name="T19" fmla="*/ 89 h 99"/>
                <a:gd name="T20" fmla="*/ 79 w 292"/>
                <a:gd name="T21" fmla="*/ 96 h 99"/>
                <a:gd name="T22" fmla="*/ 66 w 292"/>
                <a:gd name="T23" fmla="*/ 98 h 99"/>
                <a:gd name="T24" fmla="*/ 55 w 292"/>
                <a:gd name="T25" fmla="*/ 98 h 99"/>
                <a:gd name="T26" fmla="*/ 45 w 292"/>
                <a:gd name="T27" fmla="*/ 94 h 99"/>
                <a:gd name="T28" fmla="*/ 33 w 292"/>
                <a:gd name="T29" fmla="*/ 86 h 99"/>
                <a:gd name="T30" fmla="*/ 20 w 292"/>
                <a:gd name="T31" fmla="*/ 77 h 99"/>
                <a:gd name="T32" fmla="*/ 7 w 292"/>
                <a:gd name="T33" fmla="*/ 69 h 99"/>
                <a:gd name="T34" fmla="*/ 1 w 292"/>
                <a:gd name="T35" fmla="*/ 57 h 99"/>
                <a:gd name="T36" fmla="*/ 0 w 292"/>
                <a:gd name="T37" fmla="*/ 42 h 99"/>
                <a:gd name="T38" fmla="*/ 1 w 292"/>
                <a:gd name="T39" fmla="*/ 25 h 99"/>
                <a:gd name="T40" fmla="*/ 3 w 292"/>
                <a:gd name="T41" fmla="*/ 20 h 99"/>
                <a:gd name="T42" fmla="*/ 9 w 292"/>
                <a:gd name="T43" fmla="*/ 18 h 99"/>
                <a:gd name="T44" fmla="*/ 15 w 292"/>
                <a:gd name="T45" fmla="*/ 21 h 99"/>
                <a:gd name="T46" fmla="*/ 25 w 292"/>
                <a:gd name="T47" fmla="*/ 28 h 99"/>
                <a:gd name="T48" fmla="*/ 35 w 292"/>
                <a:gd name="T49" fmla="*/ 32 h 99"/>
                <a:gd name="T50" fmla="*/ 45 w 292"/>
                <a:gd name="T51" fmla="*/ 34 h 99"/>
                <a:gd name="T52" fmla="*/ 54 w 292"/>
                <a:gd name="T53" fmla="*/ 33 h 99"/>
                <a:gd name="T54" fmla="*/ 67 w 292"/>
                <a:gd name="T55" fmla="*/ 29 h 99"/>
                <a:gd name="T56" fmla="*/ 81 w 292"/>
                <a:gd name="T57" fmla="*/ 19 h 99"/>
                <a:gd name="T58" fmla="*/ 88 w 292"/>
                <a:gd name="T59" fmla="*/ 11 h 99"/>
                <a:gd name="T60" fmla="*/ 94 w 292"/>
                <a:gd name="T61" fmla="*/ 6 h 99"/>
                <a:gd name="T62" fmla="*/ 109 w 292"/>
                <a:gd name="T63" fmla="*/ 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150" name="Freeform 36">
              <a:extLst>
                <a:ext uri="{FF2B5EF4-FFF2-40B4-BE49-F238E27FC236}">
                  <a16:creationId xmlns:a16="http://schemas.microsoft.com/office/drawing/2014/main" id="{A8337100-4404-4F0F-80D0-4CB121068D58}"/>
                </a:ext>
              </a:extLst>
            </p:cNvPr>
            <p:cNvSpPr>
              <a:spLocks/>
            </p:cNvSpPr>
            <p:nvPr>
              <p:custDataLst>
                <p:tags r:id="rId45"/>
              </p:custDataLst>
            </p:nvPr>
          </p:nvSpPr>
          <p:spPr bwMode="auto">
            <a:xfrm>
              <a:off x="7105771" y="3512715"/>
              <a:ext cx="13156" cy="42141"/>
            </a:xfrm>
            <a:custGeom>
              <a:avLst/>
              <a:gdLst>
                <a:gd name="T0" fmla="*/ 40 w 40"/>
                <a:gd name="T1" fmla="*/ 56 h 56"/>
                <a:gd name="T2" fmla="*/ 37 w 40"/>
                <a:gd name="T3" fmla="*/ 46 h 56"/>
                <a:gd name="T4" fmla="*/ 33 w 40"/>
                <a:gd name="T5" fmla="*/ 38 h 56"/>
                <a:gd name="T6" fmla="*/ 28 w 40"/>
                <a:gd name="T7" fmla="*/ 32 h 56"/>
                <a:gd name="T8" fmla="*/ 23 w 40"/>
                <a:gd name="T9" fmla="*/ 28 h 56"/>
                <a:gd name="T10" fmla="*/ 11 w 40"/>
                <a:gd name="T11" fmla="*/ 21 h 56"/>
                <a:gd name="T12" fmla="*/ 0 w 40"/>
                <a:gd name="T13" fmla="*/ 12 h 56"/>
                <a:gd name="T14" fmla="*/ 13 w 40"/>
                <a:gd name="T15" fmla="*/ 4 h 56"/>
                <a:gd name="T16" fmla="*/ 20 w 40"/>
                <a:gd name="T17" fmla="*/ 0 h 56"/>
                <a:gd name="T18" fmla="*/ 28 w 40"/>
                <a:gd name="T19" fmla="*/ 12 h 56"/>
                <a:gd name="T20" fmla="*/ 35 w 40"/>
                <a:gd name="T21" fmla="*/ 22 h 56"/>
                <a:gd name="T22" fmla="*/ 37 w 40"/>
                <a:gd name="T23" fmla="*/ 25 h 56"/>
                <a:gd name="T24" fmla="*/ 39 w 40"/>
                <a:gd name="T25" fmla="*/ 29 h 56"/>
                <a:gd name="T26" fmla="*/ 39 w 40"/>
                <a:gd name="T27" fmla="*/ 33 h 56"/>
                <a:gd name="T28" fmla="*/ 40 w 40"/>
                <a:gd name="T29" fmla="*/ 37 h 56"/>
                <a:gd name="T30" fmla="*/ 40 w 40"/>
                <a:gd name="T31" fmla="*/ 44 h 56"/>
                <a:gd name="T32" fmla="*/ 40 w 40"/>
                <a:gd name="T33" fmla="*/ 46 h 56"/>
                <a:gd name="T34" fmla="*/ 40 w 40"/>
                <a:gd name="T35" fmla="*/ 49 h 56"/>
                <a:gd name="T36" fmla="*/ 40 w 40"/>
                <a:gd name="T3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151" name="Freeform 37">
              <a:extLst>
                <a:ext uri="{FF2B5EF4-FFF2-40B4-BE49-F238E27FC236}">
                  <a16:creationId xmlns:a16="http://schemas.microsoft.com/office/drawing/2014/main" id="{7A7D8366-7976-41B6-8EEE-A8796AB7D2B8}"/>
                </a:ext>
              </a:extLst>
            </p:cNvPr>
            <p:cNvSpPr>
              <a:spLocks/>
            </p:cNvSpPr>
            <p:nvPr>
              <p:custDataLst>
                <p:tags r:id="rId46"/>
              </p:custDataLst>
            </p:nvPr>
          </p:nvSpPr>
          <p:spPr bwMode="auto">
            <a:xfrm>
              <a:off x="8475476" y="3999685"/>
              <a:ext cx="40931" cy="42141"/>
            </a:xfrm>
            <a:custGeom>
              <a:avLst/>
              <a:gdLst>
                <a:gd name="T0" fmla="*/ 0 w 106"/>
                <a:gd name="T1" fmla="*/ 7 h 71"/>
                <a:gd name="T2" fmla="*/ 12 w 106"/>
                <a:gd name="T3" fmla="*/ 10 h 71"/>
                <a:gd name="T4" fmla="*/ 24 w 106"/>
                <a:gd name="T5" fmla="*/ 12 h 71"/>
                <a:gd name="T6" fmla="*/ 35 w 106"/>
                <a:gd name="T7" fmla="*/ 13 h 71"/>
                <a:gd name="T8" fmla="*/ 45 w 106"/>
                <a:gd name="T9" fmla="*/ 13 h 71"/>
                <a:gd name="T10" fmla="*/ 54 w 106"/>
                <a:gd name="T11" fmla="*/ 11 h 71"/>
                <a:gd name="T12" fmla="*/ 61 w 106"/>
                <a:gd name="T13" fmla="*/ 8 h 71"/>
                <a:gd name="T14" fmla="*/ 68 w 106"/>
                <a:gd name="T15" fmla="*/ 5 h 71"/>
                <a:gd name="T16" fmla="*/ 74 w 106"/>
                <a:gd name="T17" fmla="*/ 0 h 71"/>
                <a:gd name="T18" fmla="*/ 84 w 106"/>
                <a:gd name="T19" fmla="*/ 16 h 71"/>
                <a:gd name="T20" fmla="*/ 94 w 106"/>
                <a:gd name="T21" fmla="*/ 30 h 71"/>
                <a:gd name="T22" fmla="*/ 101 w 106"/>
                <a:gd name="T23" fmla="*/ 44 h 71"/>
                <a:gd name="T24" fmla="*/ 105 w 106"/>
                <a:gd name="T25" fmla="*/ 55 h 71"/>
                <a:gd name="T26" fmla="*/ 106 w 106"/>
                <a:gd name="T27" fmla="*/ 60 h 71"/>
                <a:gd name="T28" fmla="*/ 106 w 106"/>
                <a:gd name="T29" fmla="*/ 63 h 71"/>
                <a:gd name="T30" fmla="*/ 105 w 106"/>
                <a:gd name="T31" fmla="*/ 67 h 71"/>
                <a:gd name="T32" fmla="*/ 103 w 106"/>
                <a:gd name="T33" fmla="*/ 69 h 71"/>
                <a:gd name="T34" fmla="*/ 101 w 106"/>
                <a:gd name="T35" fmla="*/ 70 h 71"/>
                <a:gd name="T36" fmla="*/ 98 w 106"/>
                <a:gd name="T37" fmla="*/ 70 h 71"/>
                <a:gd name="T38" fmla="*/ 92 w 106"/>
                <a:gd name="T39" fmla="*/ 70 h 71"/>
                <a:gd name="T40" fmla="*/ 87 w 106"/>
                <a:gd name="T41" fmla="*/ 68 h 71"/>
                <a:gd name="T42" fmla="*/ 74 w 106"/>
                <a:gd name="T43" fmla="*/ 70 h 71"/>
                <a:gd name="T44" fmla="*/ 63 w 106"/>
                <a:gd name="T45" fmla="*/ 71 h 71"/>
                <a:gd name="T46" fmla="*/ 53 w 106"/>
                <a:gd name="T47" fmla="*/ 69 h 71"/>
                <a:gd name="T48" fmla="*/ 45 w 106"/>
                <a:gd name="T49" fmla="*/ 66 h 71"/>
                <a:gd name="T50" fmla="*/ 37 w 106"/>
                <a:gd name="T51" fmla="*/ 62 h 71"/>
                <a:gd name="T52" fmla="*/ 32 w 106"/>
                <a:gd name="T53" fmla="*/ 57 h 71"/>
                <a:gd name="T54" fmla="*/ 27 w 106"/>
                <a:gd name="T55" fmla="*/ 51 h 71"/>
                <a:gd name="T56" fmla="*/ 24 w 106"/>
                <a:gd name="T57" fmla="*/ 45 h 71"/>
                <a:gd name="T58" fmla="*/ 21 w 106"/>
                <a:gd name="T59" fmla="*/ 38 h 71"/>
                <a:gd name="T60" fmla="*/ 20 w 106"/>
                <a:gd name="T61" fmla="*/ 30 h 71"/>
                <a:gd name="T62" fmla="*/ 19 w 106"/>
                <a:gd name="T63" fmla="*/ 24 h 71"/>
                <a:gd name="T64" fmla="*/ 18 w 106"/>
                <a:gd name="T65" fmla="*/ 19 h 71"/>
                <a:gd name="T66" fmla="*/ 18 w 106"/>
                <a:gd name="T67" fmla="*/ 14 h 71"/>
                <a:gd name="T68" fmla="*/ 19 w 106"/>
                <a:gd name="T69" fmla="*/ 10 h 71"/>
                <a:gd name="T70" fmla="*/ 20 w 106"/>
                <a:gd name="T71" fmla="*/ 7 h 71"/>
                <a:gd name="T72" fmla="*/ 21 w 106"/>
                <a:gd name="T73" fmla="*/ 7 h 71"/>
                <a:gd name="T74" fmla="*/ 20 w 106"/>
                <a:gd name="T75" fmla="*/ 10 h 71"/>
                <a:gd name="T76" fmla="*/ 19 w 106"/>
                <a:gd name="T77" fmla="*/ 16 h 71"/>
                <a:gd name="T78" fmla="*/ 19 w 106"/>
                <a:gd name="T79" fmla="*/ 17 h 71"/>
                <a:gd name="T80" fmla="*/ 19 w 106"/>
                <a:gd name="T81" fmla="*/ 17 h 71"/>
                <a:gd name="T82" fmla="*/ 20 w 106"/>
                <a:gd name="T83" fmla="*/ 17 h 71"/>
                <a:gd name="T84" fmla="*/ 21 w 106"/>
                <a:gd name="T85" fmla="*/ 17 h 71"/>
                <a:gd name="T86" fmla="*/ 23 w 106"/>
                <a:gd name="T87" fmla="*/ 13 h 71"/>
                <a:gd name="T88" fmla="*/ 27 w 106"/>
                <a:gd name="T89" fmla="*/ 7 h 71"/>
                <a:gd name="T90" fmla="*/ 0 w 106"/>
                <a:gd name="T91"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19" y="17"/>
                  </a:lnTo>
                  <a:lnTo>
                    <a:pt x="20" y="17"/>
                  </a:lnTo>
                  <a:lnTo>
                    <a:pt x="21" y="17"/>
                  </a:lnTo>
                  <a:lnTo>
                    <a:pt x="23" y="13"/>
                  </a:lnTo>
                  <a:lnTo>
                    <a:pt x="27" y="7"/>
                  </a:lnTo>
                  <a:lnTo>
                    <a:pt x="0" y="7"/>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152" name="Freeform 41">
              <a:extLst>
                <a:ext uri="{FF2B5EF4-FFF2-40B4-BE49-F238E27FC236}">
                  <a16:creationId xmlns:a16="http://schemas.microsoft.com/office/drawing/2014/main" id="{B48CE999-E771-4988-ADD8-4AAB349EAA7D}"/>
                </a:ext>
              </a:extLst>
            </p:cNvPr>
            <p:cNvSpPr>
              <a:spLocks/>
            </p:cNvSpPr>
            <p:nvPr>
              <p:custDataLst>
                <p:tags r:id="rId47"/>
              </p:custDataLst>
            </p:nvPr>
          </p:nvSpPr>
          <p:spPr bwMode="auto">
            <a:xfrm>
              <a:off x="4807900" y="3707034"/>
              <a:ext cx="29237" cy="43311"/>
            </a:xfrm>
            <a:custGeom>
              <a:avLst/>
              <a:gdLst>
                <a:gd name="T0" fmla="*/ 0 w 80"/>
                <a:gd name="T1" fmla="*/ 15 h 34"/>
                <a:gd name="T2" fmla="*/ 1 w 80"/>
                <a:gd name="T3" fmla="*/ 19 h 34"/>
                <a:gd name="T4" fmla="*/ 2 w 80"/>
                <a:gd name="T5" fmla="*/ 21 h 34"/>
                <a:gd name="T6" fmla="*/ 4 w 80"/>
                <a:gd name="T7" fmla="*/ 24 h 34"/>
                <a:gd name="T8" fmla="*/ 7 w 80"/>
                <a:gd name="T9" fmla="*/ 26 h 34"/>
                <a:gd name="T10" fmla="*/ 13 w 80"/>
                <a:gd name="T11" fmla="*/ 29 h 34"/>
                <a:gd name="T12" fmla="*/ 22 w 80"/>
                <a:gd name="T13" fmla="*/ 31 h 34"/>
                <a:gd name="T14" fmla="*/ 40 w 80"/>
                <a:gd name="T15" fmla="*/ 33 h 34"/>
                <a:gd name="T16" fmla="*/ 54 w 80"/>
                <a:gd name="T17" fmla="*/ 34 h 34"/>
                <a:gd name="T18" fmla="*/ 58 w 80"/>
                <a:gd name="T19" fmla="*/ 33 h 34"/>
                <a:gd name="T20" fmla="*/ 62 w 80"/>
                <a:gd name="T21" fmla="*/ 32 h 34"/>
                <a:gd name="T22" fmla="*/ 65 w 80"/>
                <a:gd name="T23" fmla="*/ 29 h 34"/>
                <a:gd name="T24" fmla="*/ 67 w 80"/>
                <a:gd name="T25" fmla="*/ 27 h 34"/>
                <a:gd name="T26" fmla="*/ 73 w 80"/>
                <a:gd name="T27" fmla="*/ 21 h 34"/>
                <a:gd name="T28" fmla="*/ 80 w 80"/>
                <a:gd name="T29" fmla="*/ 15 h 34"/>
                <a:gd name="T30" fmla="*/ 75 w 80"/>
                <a:gd name="T31" fmla="*/ 10 h 34"/>
                <a:gd name="T32" fmla="*/ 70 w 80"/>
                <a:gd name="T33" fmla="*/ 7 h 34"/>
                <a:gd name="T34" fmla="*/ 65 w 80"/>
                <a:gd name="T35" fmla="*/ 4 h 34"/>
                <a:gd name="T36" fmla="*/ 60 w 80"/>
                <a:gd name="T37" fmla="*/ 2 h 34"/>
                <a:gd name="T38" fmla="*/ 55 w 80"/>
                <a:gd name="T39" fmla="*/ 0 h 34"/>
                <a:gd name="T40" fmla="*/ 51 w 80"/>
                <a:gd name="T41" fmla="*/ 0 h 34"/>
                <a:gd name="T42" fmla="*/ 45 w 80"/>
                <a:gd name="T43" fmla="*/ 1 h 34"/>
                <a:gd name="T44" fmla="*/ 41 w 80"/>
                <a:gd name="T45" fmla="*/ 2 h 34"/>
                <a:gd name="T46" fmla="*/ 34 w 80"/>
                <a:gd name="T47" fmla="*/ 2 h 34"/>
                <a:gd name="T48" fmla="*/ 21 w 80"/>
                <a:gd name="T49" fmla="*/ 2 h 34"/>
                <a:gd name="T50" fmla="*/ 13 w 80"/>
                <a:gd name="T51" fmla="*/ 3 h 34"/>
                <a:gd name="T52" fmla="*/ 7 w 80"/>
                <a:gd name="T53" fmla="*/ 5 h 34"/>
                <a:gd name="T54" fmla="*/ 4 w 80"/>
                <a:gd name="T55" fmla="*/ 7 h 34"/>
                <a:gd name="T56" fmla="*/ 2 w 80"/>
                <a:gd name="T57" fmla="*/ 9 h 34"/>
                <a:gd name="T58" fmla="*/ 1 w 80"/>
                <a:gd name="T59" fmla="*/ 11 h 34"/>
                <a:gd name="T60" fmla="*/ 0 w 80"/>
                <a:gd name="T6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53" name="Freeform 42">
              <a:extLst>
                <a:ext uri="{FF2B5EF4-FFF2-40B4-BE49-F238E27FC236}">
                  <a16:creationId xmlns:a16="http://schemas.microsoft.com/office/drawing/2014/main" id="{A41462C6-3598-4764-8980-0928B9160512}"/>
                </a:ext>
              </a:extLst>
            </p:cNvPr>
            <p:cNvSpPr>
              <a:spLocks/>
            </p:cNvSpPr>
            <p:nvPr>
              <p:custDataLst>
                <p:tags r:id="rId48"/>
              </p:custDataLst>
            </p:nvPr>
          </p:nvSpPr>
          <p:spPr bwMode="auto">
            <a:xfrm>
              <a:off x="4859062" y="3711717"/>
              <a:ext cx="1463" cy="43311"/>
            </a:xfrm>
            <a:custGeom>
              <a:avLst/>
              <a:gdLst>
                <a:gd name="T0" fmla="*/ 0 w 7"/>
                <a:gd name="T1" fmla="*/ 0 h 13"/>
                <a:gd name="T2" fmla="*/ 7 w 7"/>
                <a:gd name="T3" fmla="*/ 13 h 13"/>
                <a:gd name="T4" fmla="*/ 7 w 7"/>
                <a:gd name="T5" fmla="*/ 7 h 13"/>
              </a:gdLst>
              <a:ahLst/>
              <a:cxnLst>
                <a:cxn ang="0">
                  <a:pos x="T0" y="T1"/>
                </a:cxn>
                <a:cxn ang="0">
                  <a:pos x="T2" y="T3"/>
                </a:cxn>
                <a:cxn ang="0">
                  <a:pos x="T4" y="T5"/>
                </a:cxn>
              </a:cxnLst>
              <a:rect l="0" t="0" r="r" b="b"/>
              <a:pathLst>
                <a:path w="7" h="13">
                  <a:moveTo>
                    <a:pt x="0" y="0"/>
                  </a:moveTo>
                  <a:lnTo>
                    <a:pt x="7" y="13"/>
                  </a:lnTo>
                  <a:lnTo>
                    <a:pt x="7" y="7"/>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54" name="Freeform 43">
              <a:extLst>
                <a:ext uri="{FF2B5EF4-FFF2-40B4-BE49-F238E27FC236}">
                  <a16:creationId xmlns:a16="http://schemas.microsoft.com/office/drawing/2014/main" id="{13DD3684-02BF-4F32-8A11-E9624B11EF28}"/>
                </a:ext>
              </a:extLst>
            </p:cNvPr>
            <p:cNvSpPr>
              <a:spLocks/>
            </p:cNvSpPr>
            <p:nvPr>
              <p:custDataLst>
                <p:tags r:id="rId49"/>
              </p:custDataLst>
            </p:nvPr>
          </p:nvSpPr>
          <p:spPr bwMode="auto">
            <a:xfrm>
              <a:off x="4870756" y="3712887"/>
              <a:ext cx="5848" cy="43312"/>
            </a:xfrm>
            <a:custGeom>
              <a:avLst/>
              <a:gdLst>
                <a:gd name="T0" fmla="*/ 0 w 20"/>
                <a:gd name="T1" fmla="*/ 0 h 6"/>
                <a:gd name="T2" fmla="*/ 7 w 20"/>
                <a:gd name="T3" fmla="*/ 3 h 6"/>
                <a:gd name="T4" fmla="*/ 20 w 20"/>
                <a:gd name="T5" fmla="*/ 6 h 6"/>
                <a:gd name="T6" fmla="*/ 0 w 20"/>
                <a:gd name="T7" fmla="*/ 0 h 6"/>
              </a:gdLst>
              <a:ahLst/>
              <a:cxnLst>
                <a:cxn ang="0">
                  <a:pos x="T0" y="T1"/>
                </a:cxn>
                <a:cxn ang="0">
                  <a:pos x="T2" y="T3"/>
                </a:cxn>
                <a:cxn ang="0">
                  <a:pos x="T4" y="T5"/>
                </a:cxn>
                <a:cxn ang="0">
                  <a:pos x="T6" y="T7"/>
                </a:cxn>
              </a:cxnLst>
              <a:rect l="0" t="0" r="r" b="b"/>
              <a:pathLst>
                <a:path w="20" h="6">
                  <a:moveTo>
                    <a:pt x="0" y="0"/>
                  </a:moveTo>
                  <a:lnTo>
                    <a:pt x="7" y="3"/>
                  </a:lnTo>
                  <a:lnTo>
                    <a:pt x="20" y="6"/>
                  </a:lnTo>
                  <a:lnTo>
                    <a:pt x="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55" name="Freeform 44">
              <a:extLst>
                <a:ext uri="{FF2B5EF4-FFF2-40B4-BE49-F238E27FC236}">
                  <a16:creationId xmlns:a16="http://schemas.microsoft.com/office/drawing/2014/main" id="{E6C8FA05-A852-43E3-8F0F-0C142106CF50}"/>
                </a:ext>
              </a:extLst>
            </p:cNvPr>
            <p:cNvSpPr>
              <a:spLocks/>
            </p:cNvSpPr>
            <p:nvPr>
              <p:custDataLst>
                <p:tags r:id="rId50"/>
              </p:custDataLst>
            </p:nvPr>
          </p:nvSpPr>
          <p:spPr bwMode="auto">
            <a:xfrm>
              <a:off x="4883913" y="3705864"/>
              <a:ext cx="7308" cy="42141"/>
            </a:xfrm>
            <a:custGeom>
              <a:avLst/>
              <a:gdLst>
                <a:gd name="T0" fmla="*/ 0 w 14"/>
                <a:gd name="T1" fmla="*/ 12 h 12"/>
                <a:gd name="T2" fmla="*/ 14 w 14"/>
                <a:gd name="T3" fmla="*/ 0 h 12"/>
                <a:gd name="T4" fmla="*/ 0 w 14"/>
                <a:gd name="T5" fmla="*/ 12 h 12"/>
              </a:gdLst>
              <a:ahLst/>
              <a:cxnLst>
                <a:cxn ang="0">
                  <a:pos x="T0" y="T1"/>
                </a:cxn>
                <a:cxn ang="0">
                  <a:pos x="T2" y="T3"/>
                </a:cxn>
                <a:cxn ang="0">
                  <a:pos x="T4" y="T5"/>
                </a:cxn>
              </a:cxnLst>
              <a:rect l="0" t="0" r="r" b="b"/>
              <a:pathLst>
                <a:path w="14" h="12">
                  <a:moveTo>
                    <a:pt x="0" y="12"/>
                  </a:moveTo>
                  <a:lnTo>
                    <a:pt x="14" y="0"/>
                  </a:lnTo>
                  <a:lnTo>
                    <a:pt x="0" y="12"/>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56" name="Freeform 45">
              <a:extLst>
                <a:ext uri="{FF2B5EF4-FFF2-40B4-BE49-F238E27FC236}">
                  <a16:creationId xmlns:a16="http://schemas.microsoft.com/office/drawing/2014/main" id="{D4AC954B-B7EE-428A-888C-75532E4B6F8F}"/>
                </a:ext>
              </a:extLst>
            </p:cNvPr>
            <p:cNvSpPr>
              <a:spLocks/>
            </p:cNvSpPr>
            <p:nvPr>
              <p:custDataLst>
                <p:tags r:id="rId51"/>
              </p:custDataLst>
            </p:nvPr>
          </p:nvSpPr>
          <p:spPr bwMode="auto">
            <a:xfrm>
              <a:off x="4864908" y="3700011"/>
              <a:ext cx="10233" cy="43311"/>
            </a:xfrm>
            <a:custGeom>
              <a:avLst/>
              <a:gdLst>
                <a:gd name="T0" fmla="*/ 0 w 27"/>
                <a:gd name="T1" fmla="*/ 0 h 7"/>
                <a:gd name="T2" fmla="*/ 0 w 27"/>
                <a:gd name="T3" fmla="*/ 4 h 7"/>
                <a:gd name="T4" fmla="*/ 2 w 27"/>
                <a:gd name="T5" fmla="*/ 6 h 7"/>
                <a:gd name="T6" fmla="*/ 7 w 27"/>
                <a:gd name="T7" fmla="*/ 7 h 7"/>
                <a:gd name="T8" fmla="*/ 10 w 27"/>
                <a:gd name="T9" fmla="*/ 7 h 7"/>
                <a:gd name="T10" fmla="*/ 15 w 27"/>
                <a:gd name="T11" fmla="*/ 6 h 7"/>
                <a:gd name="T12" fmla="*/ 19 w 27"/>
                <a:gd name="T13" fmla="*/ 4 h 7"/>
                <a:gd name="T14" fmla="*/ 23 w 27"/>
                <a:gd name="T15" fmla="*/ 2 h 7"/>
                <a:gd name="T16" fmla="*/ 27 w 27"/>
                <a:gd name="T17" fmla="*/ 0 h 7"/>
                <a:gd name="T18" fmla="*/ 0 w 2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57" name="Freeform 46">
              <a:extLst>
                <a:ext uri="{FF2B5EF4-FFF2-40B4-BE49-F238E27FC236}">
                  <a16:creationId xmlns:a16="http://schemas.microsoft.com/office/drawing/2014/main" id="{617E4D63-D66B-4EC5-BF14-85888D60BCA4}"/>
                </a:ext>
              </a:extLst>
            </p:cNvPr>
            <p:cNvSpPr>
              <a:spLocks/>
            </p:cNvSpPr>
            <p:nvPr>
              <p:custDataLst>
                <p:tags r:id="rId52"/>
              </p:custDataLst>
            </p:nvPr>
          </p:nvSpPr>
          <p:spPr bwMode="auto">
            <a:xfrm>
              <a:off x="4910226" y="3721082"/>
              <a:ext cx="13156" cy="44483"/>
            </a:xfrm>
            <a:custGeom>
              <a:avLst/>
              <a:gdLst>
                <a:gd name="T0" fmla="*/ 0 w 27"/>
                <a:gd name="T1" fmla="*/ 0 h 6"/>
                <a:gd name="T2" fmla="*/ 11 w 27"/>
                <a:gd name="T3" fmla="*/ 3 h 6"/>
                <a:gd name="T4" fmla="*/ 27 w 27"/>
                <a:gd name="T5" fmla="*/ 6 h 6"/>
              </a:gdLst>
              <a:ahLst/>
              <a:cxnLst>
                <a:cxn ang="0">
                  <a:pos x="T0" y="T1"/>
                </a:cxn>
                <a:cxn ang="0">
                  <a:pos x="T2" y="T3"/>
                </a:cxn>
                <a:cxn ang="0">
                  <a:pos x="T4" y="T5"/>
                </a:cxn>
              </a:cxnLst>
              <a:rect l="0" t="0" r="r" b="b"/>
              <a:pathLst>
                <a:path w="27" h="6">
                  <a:moveTo>
                    <a:pt x="0" y="0"/>
                  </a:moveTo>
                  <a:lnTo>
                    <a:pt x="11" y="3"/>
                  </a:lnTo>
                  <a:lnTo>
                    <a:pt x="27" y="6"/>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58" name="Line 47">
              <a:extLst>
                <a:ext uri="{FF2B5EF4-FFF2-40B4-BE49-F238E27FC236}">
                  <a16:creationId xmlns:a16="http://schemas.microsoft.com/office/drawing/2014/main" id="{834E0EE5-E7F9-4197-83B6-973B411432C8}"/>
                </a:ext>
              </a:extLst>
            </p:cNvPr>
            <p:cNvSpPr>
              <a:spLocks noChangeShapeType="1"/>
            </p:cNvSpPr>
            <p:nvPr>
              <p:custDataLst>
                <p:tags r:id="rId53"/>
              </p:custDataLst>
            </p:nvPr>
          </p:nvSpPr>
          <p:spPr bwMode="auto">
            <a:xfrm flipH="1" flipV="1">
              <a:off x="4917534" y="3718741"/>
              <a:ext cx="5848" cy="7023"/>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056" dirty="0"/>
            </a:p>
          </p:txBody>
        </p:sp>
        <p:sp>
          <p:nvSpPr>
            <p:cNvPr id="1159" name="Line 48">
              <a:extLst>
                <a:ext uri="{FF2B5EF4-FFF2-40B4-BE49-F238E27FC236}">
                  <a16:creationId xmlns:a16="http://schemas.microsoft.com/office/drawing/2014/main" id="{71D31EED-2631-434D-ABCA-07DAFB30AD68}"/>
                </a:ext>
              </a:extLst>
            </p:cNvPr>
            <p:cNvSpPr>
              <a:spLocks noChangeShapeType="1"/>
            </p:cNvSpPr>
            <p:nvPr>
              <p:custDataLst>
                <p:tags r:id="rId54"/>
              </p:custDataLst>
            </p:nvPr>
          </p:nvSpPr>
          <p:spPr bwMode="auto">
            <a:xfrm flipH="1">
              <a:off x="4917534" y="3737470"/>
              <a:ext cx="5848" cy="8193"/>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056" dirty="0"/>
            </a:p>
          </p:txBody>
        </p:sp>
        <p:sp>
          <p:nvSpPr>
            <p:cNvPr id="1160" name="Freeform 49">
              <a:extLst>
                <a:ext uri="{FF2B5EF4-FFF2-40B4-BE49-F238E27FC236}">
                  <a16:creationId xmlns:a16="http://schemas.microsoft.com/office/drawing/2014/main" id="{E2B73E1D-3B64-4270-BB02-1F6EE8CFCF8E}"/>
                </a:ext>
              </a:extLst>
            </p:cNvPr>
            <p:cNvSpPr>
              <a:spLocks/>
            </p:cNvSpPr>
            <p:nvPr>
              <p:custDataLst>
                <p:tags r:id="rId55"/>
              </p:custDataLst>
            </p:nvPr>
          </p:nvSpPr>
          <p:spPr bwMode="auto">
            <a:xfrm>
              <a:off x="4917534" y="3733958"/>
              <a:ext cx="10233" cy="43312"/>
            </a:xfrm>
            <a:custGeom>
              <a:avLst/>
              <a:gdLst>
                <a:gd name="T0" fmla="*/ 0 w 20"/>
                <a:gd name="T1" fmla="*/ 24 h 24"/>
                <a:gd name="T2" fmla="*/ 2 w 20"/>
                <a:gd name="T3" fmla="*/ 24 h 24"/>
                <a:gd name="T4" fmla="*/ 6 w 20"/>
                <a:gd name="T5" fmla="*/ 22 h 24"/>
                <a:gd name="T6" fmla="*/ 9 w 20"/>
                <a:gd name="T7" fmla="*/ 20 h 24"/>
                <a:gd name="T8" fmla="*/ 12 w 20"/>
                <a:gd name="T9" fmla="*/ 16 h 24"/>
                <a:gd name="T10" fmla="*/ 15 w 20"/>
                <a:gd name="T11" fmla="*/ 13 h 24"/>
                <a:gd name="T12" fmla="*/ 18 w 20"/>
                <a:gd name="T13" fmla="*/ 9 h 24"/>
                <a:gd name="T14" fmla="*/ 19 w 20"/>
                <a:gd name="T15" fmla="*/ 4 h 24"/>
                <a:gd name="T16" fmla="*/ 20 w 20"/>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61" name="Freeform 50">
              <a:extLst>
                <a:ext uri="{FF2B5EF4-FFF2-40B4-BE49-F238E27FC236}">
                  <a16:creationId xmlns:a16="http://schemas.microsoft.com/office/drawing/2014/main" id="{68833714-D312-4A6E-A1C3-D4196DBB2AC7}"/>
                </a:ext>
              </a:extLst>
            </p:cNvPr>
            <p:cNvSpPr>
              <a:spLocks/>
            </p:cNvSpPr>
            <p:nvPr>
              <p:custDataLst>
                <p:tags r:id="rId56"/>
              </p:custDataLst>
            </p:nvPr>
          </p:nvSpPr>
          <p:spPr bwMode="auto">
            <a:xfrm>
              <a:off x="4923381" y="3755029"/>
              <a:ext cx="16081" cy="40971"/>
            </a:xfrm>
            <a:custGeom>
              <a:avLst/>
              <a:gdLst>
                <a:gd name="T0" fmla="*/ 13 w 33"/>
                <a:gd name="T1" fmla="*/ 7 h 25"/>
                <a:gd name="T2" fmla="*/ 0 w 33"/>
                <a:gd name="T3" fmla="*/ 19 h 25"/>
                <a:gd name="T4" fmla="*/ 10 w 33"/>
                <a:gd name="T5" fmla="*/ 20 h 25"/>
                <a:gd name="T6" fmla="*/ 19 w 33"/>
                <a:gd name="T7" fmla="*/ 22 h 25"/>
                <a:gd name="T8" fmla="*/ 27 w 33"/>
                <a:gd name="T9" fmla="*/ 25 h 25"/>
                <a:gd name="T10" fmla="*/ 33 w 33"/>
                <a:gd name="T11" fmla="*/ 25 h 25"/>
                <a:gd name="T12" fmla="*/ 33 w 33"/>
                <a:gd name="T13" fmla="*/ 0 h 25"/>
                <a:gd name="T14" fmla="*/ 27 w 33"/>
                <a:gd name="T15" fmla="*/ 0 h 25"/>
                <a:gd name="T16" fmla="*/ 13 w 33"/>
                <a:gd name="T1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62" name="Freeform 51">
              <a:extLst>
                <a:ext uri="{FF2B5EF4-FFF2-40B4-BE49-F238E27FC236}">
                  <a16:creationId xmlns:a16="http://schemas.microsoft.com/office/drawing/2014/main" id="{BFA06E91-5D6E-41DF-A3F4-9B5DCF298EAF}"/>
                </a:ext>
              </a:extLst>
            </p:cNvPr>
            <p:cNvSpPr>
              <a:spLocks/>
            </p:cNvSpPr>
            <p:nvPr>
              <p:custDataLst>
                <p:tags r:id="rId57"/>
              </p:custDataLst>
            </p:nvPr>
          </p:nvSpPr>
          <p:spPr bwMode="auto">
            <a:xfrm>
              <a:off x="4929228" y="3790147"/>
              <a:ext cx="14617" cy="42141"/>
            </a:xfrm>
            <a:custGeom>
              <a:avLst/>
              <a:gdLst>
                <a:gd name="T0" fmla="*/ 0 w 40"/>
                <a:gd name="T1" fmla="*/ 0 h 18"/>
                <a:gd name="T2" fmla="*/ 3 w 40"/>
                <a:gd name="T3" fmla="*/ 6 h 18"/>
                <a:gd name="T4" fmla="*/ 6 w 40"/>
                <a:gd name="T5" fmla="*/ 11 h 18"/>
                <a:gd name="T6" fmla="*/ 10 w 40"/>
                <a:gd name="T7" fmla="*/ 14 h 18"/>
                <a:gd name="T8" fmla="*/ 15 w 40"/>
                <a:gd name="T9" fmla="*/ 16 h 18"/>
                <a:gd name="T10" fmla="*/ 27 w 40"/>
                <a:gd name="T11" fmla="*/ 18 h 18"/>
                <a:gd name="T12" fmla="*/ 40 w 40"/>
                <a:gd name="T13" fmla="*/ 18 h 18"/>
                <a:gd name="T14" fmla="*/ 40 w 40"/>
                <a:gd name="T15" fmla="*/ 0 h 18"/>
                <a:gd name="T16" fmla="*/ 30 w 40"/>
                <a:gd name="T17" fmla="*/ 0 h 18"/>
                <a:gd name="T18" fmla="*/ 20 w 40"/>
                <a:gd name="T19" fmla="*/ 0 h 18"/>
                <a:gd name="T20" fmla="*/ 10 w 40"/>
                <a:gd name="T21" fmla="*/ 0 h 18"/>
                <a:gd name="T22" fmla="*/ 0 w 4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63" name="Freeform 52">
              <a:extLst>
                <a:ext uri="{FF2B5EF4-FFF2-40B4-BE49-F238E27FC236}">
                  <a16:creationId xmlns:a16="http://schemas.microsoft.com/office/drawing/2014/main" id="{99EEDD47-6A3E-4523-91A3-1DFA30F2CF27}"/>
                </a:ext>
              </a:extLst>
            </p:cNvPr>
            <p:cNvSpPr>
              <a:spLocks/>
            </p:cNvSpPr>
            <p:nvPr>
              <p:custDataLst>
                <p:tags r:id="rId58"/>
              </p:custDataLst>
            </p:nvPr>
          </p:nvSpPr>
          <p:spPr bwMode="auto">
            <a:xfrm>
              <a:off x="4938000" y="3808877"/>
              <a:ext cx="2923" cy="42141"/>
            </a:xfrm>
            <a:custGeom>
              <a:avLst/>
              <a:gdLst>
                <a:gd name="T0" fmla="*/ 4 w 11"/>
                <a:gd name="T1" fmla="*/ 32 h 32"/>
                <a:gd name="T2" fmla="*/ 6 w 11"/>
                <a:gd name="T3" fmla="*/ 28 h 32"/>
                <a:gd name="T4" fmla="*/ 8 w 11"/>
                <a:gd name="T5" fmla="*/ 25 h 32"/>
                <a:gd name="T6" fmla="*/ 9 w 11"/>
                <a:gd name="T7" fmla="*/ 22 h 32"/>
                <a:gd name="T8" fmla="*/ 10 w 11"/>
                <a:gd name="T9" fmla="*/ 18 h 32"/>
                <a:gd name="T10" fmla="*/ 11 w 11"/>
                <a:gd name="T11" fmla="*/ 9 h 32"/>
                <a:gd name="T12" fmla="*/ 11 w 11"/>
                <a:gd name="T13" fmla="*/ 0 h 32"/>
                <a:gd name="T14" fmla="*/ 6 w 11"/>
                <a:gd name="T15" fmla="*/ 3 h 32"/>
                <a:gd name="T16" fmla="*/ 3 w 11"/>
                <a:gd name="T17" fmla="*/ 7 h 32"/>
                <a:gd name="T18" fmla="*/ 1 w 11"/>
                <a:gd name="T19" fmla="*/ 11 h 32"/>
                <a:gd name="T20" fmla="*/ 0 w 11"/>
                <a:gd name="T21" fmla="*/ 16 h 32"/>
                <a:gd name="T22" fmla="*/ 0 w 11"/>
                <a:gd name="T23" fmla="*/ 20 h 32"/>
                <a:gd name="T24" fmla="*/ 1 w 11"/>
                <a:gd name="T25" fmla="*/ 24 h 32"/>
                <a:gd name="T26" fmla="*/ 2 w 11"/>
                <a:gd name="T27" fmla="*/ 28 h 32"/>
                <a:gd name="T28" fmla="*/ 4 w 11"/>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64" name="Freeform 53">
              <a:extLst>
                <a:ext uri="{FF2B5EF4-FFF2-40B4-BE49-F238E27FC236}">
                  <a16:creationId xmlns:a16="http://schemas.microsoft.com/office/drawing/2014/main" id="{5928BB00-2F87-4966-8F6A-27D1D05F19B0}"/>
                </a:ext>
              </a:extLst>
            </p:cNvPr>
            <p:cNvSpPr>
              <a:spLocks/>
            </p:cNvSpPr>
            <p:nvPr>
              <p:custDataLst>
                <p:tags r:id="rId59"/>
              </p:custDataLst>
            </p:nvPr>
          </p:nvSpPr>
          <p:spPr bwMode="auto">
            <a:xfrm>
              <a:off x="4958464" y="3831119"/>
              <a:ext cx="1463" cy="40970"/>
            </a:xfrm>
            <a:custGeom>
              <a:avLst/>
              <a:gdLst>
                <a:gd name="T0" fmla="*/ 0 w 14"/>
                <a:gd name="T1" fmla="*/ 0 h 24"/>
                <a:gd name="T2" fmla="*/ 0 w 14"/>
                <a:gd name="T3" fmla="*/ 24 h 24"/>
                <a:gd name="T4" fmla="*/ 14 w 14"/>
                <a:gd name="T5" fmla="*/ 12 h 24"/>
                <a:gd name="T6" fmla="*/ 0 w 14"/>
                <a:gd name="T7" fmla="*/ 0 h 24"/>
              </a:gdLst>
              <a:ahLst/>
              <a:cxnLst>
                <a:cxn ang="0">
                  <a:pos x="T0" y="T1"/>
                </a:cxn>
                <a:cxn ang="0">
                  <a:pos x="T2" y="T3"/>
                </a:cxn>
                <a:cxn ang="0">
                  <a:pos x="T4" y="T5"/>
                </a:cxn>
                <a:cxn ang="0">
                  <a:pos x="T6" y="T7"/>
                </a:cxn>
              </a:cxnLst>
              <a:rect l="0" t="0" r="r" b="b"/>
              <a:pathLst>
                <a:path w="14" h="24">
                  <a:moveTo>
                    <a:pt x="0" y="0"/>
                  </a:moveTo>
                  <a:lnTo>
                    <a:pt x="0" y="24"/>
                  </a:lnTo>
                  <a:lnTo>
                    <a:pt x="14" y="12"/>
                  </a:lnTo>
                  <a:lnTo>
                    <a:pt x="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65" name="Freeform 54">
              <a:extLst>
                <a:ext uri="{FF2B5EF4-FFF2-40B4-BE49-F238E27FC236}">
                  <a16:creationId xmlns:a16="http://schemas.microsoft.com/office/drawing/2014/main" id="{7776F4DF-6378-4EB5-8462-896E41BFE489}"/>
                </a:ext>
              </a:extLst>
            </p:cNvPr>
            <p:cNvSpPr>
              <a:spLocks/>
            </p:cNvSpPr>
            <p:nvPr>
              <p:custDataLst>
                <p:tags r:id="rId60"/>
              </p:custDataLst>
            </p:nvPr>
          </p:nvSpPr>
          <p:spPr bwMode="auto">
            <a:xfrm>
              <a:off x="4923381" y="3840484"/>
              <a:ext cx="14617" cy="43311"/>
            </a:xfrm>
            <a:custGeom>
              <a:avLst/>
              <a:gdLst>
                <a:gd name="T0" fmla="*/ 0 w 27"/>
                <a:gd name="T1" fmla="*/ 12 h 18"/>
                <a:gd name="T2" fmla="*/ 7 w 27"/>
                <a:gd name="T3" fmla="*/ 15 h 18"/>
                <a:gd name="T4" fmla="*/ 13 w 27"/>
                <a:gd name="T5" fmla="*/ 18 h 18"/>
                <a:gd name="T6" fmla="*/ 22 w 27"/>
                <a:gd name="T7" fmla="*/ 7 h 18"/>
                <a:gd name="T8" fmla="*/ 27 w 27"/>
                <a:gd name="T9" fmla="*/ 0 h 18"/>
                <a:gd name="T10" fmla="*/ 22 w 27"/>
                <a:gd name="T11" fmla="*/ 0 h 18"/>
                <a:gd name="T12" fmla="*/ 18 w 27"/>
                <a:gd name="T13" fmla="*/ 1 h 18"/>
                <a:gd name="T14" fmla="*/ 13 w 27"/>
                <a:gd name="T15" fmla="*/ 2 h 18"/>
                <a:gd name="T16" fmla="*/ 10 w 27"/>
                <a:gd name="T17" fmla="*/ 4 h 18"/>
                <a:gd name="T18" fmla="*/ 5 w 27"/>
                <a:gd name="T19" fmla="*/ 8 h 18"/>
                <a:gd name="T20" fmla="*/ 0 w 27"/>
                <a:gd name="T2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66" name="Freeform 55">
              <a:extLst>
                <a:ext uri="{FF2B5EF4-FFF2-40B4-BE49-F238E27FC236}">
                  <a16:creationId xmlns:a16="http://schemas.microsoft.com/office/drawing/2014/main" id="{EB3A17C3-B4C6-4B7C-BFB0-D758B884BAFD}"/>
                </a:ext>
              </a:extLst>
            </p:cNvPr>
            <p:cNvSpPr>
              <a:spLocks/>
            </p:cNvSpPr>
            <p:nvPr>
              <p:custDataLst>
                <p:tags r:id="rId61"/>
              </p:custDataLst>
            </p:nvPr>
          </p:nvSpPr>
          <p:spPr bwMode="auto">
            <a:xfrm>
              <a:off x="4910226" y="3888477"/>
              <a:ext cx="21926" cy="42141"/>
            </a:xfrm>
            <a:custGeom>
              <a:avLst/>
              <a:gdLst>
                <a:gd name="T0" fmla="*/ 0 w 47"/>
                <a:gd name="T1" fmla="*/ 36 h 49"/>
                <a:gd name="T2" fmla="*/ 1 w 47"/>
                <a:gd name="T3" fmla="*/ 39 h 49"/>
                <a:gd name="T4" fmla="*/ 2 w 47"/>
                <a:gd name="T5" fmla="*/ 41 h 49"/>
                <a:gd name="T6" fmla="*/ 4 w 47"/>
                <a:gd name="T7" fmla="*/ 43 h 49"/>
                <a:gd name="T8" fmla="*/ 6 w 47"/>
                <a:gd name="T9" fmla="*/ 45 h 49"/>
                <a:gd name="T10" fmla="*/ 12 w 47"/>
                <a:gd name="T11" fmla="*/ 48 h 49"/>
                <a:gd name="T12" fmla="*/ 14 w 47"/>
                <a:gd name="T13" fmla="*/ 49 h 49"/>
                <a:gd name="T14" fmla="*/ 18 w 47"/>
                <a:gd name="T15" fmla="*/ 49 h 49"/>
                <a:gd name="T16" fmla="*/ 24 w 47"/>
                <a:gd name="T17" fmla="*/ 46 h 49"/>
                <a:gd name="T18" fmla="*/ 29 w 47"/>
                <a:gd name="T19" fmla="*/ 42 h 49"/>
                <a:gd name="T20" fmla="*/ 35 w 47"/>
                <a:gd name="T21" fmla="*/ 39 h 49"/>
                <a:gd name="T22" fmla="*/ 39 w 47"/>
                <a:gd name="T23" fmla="*/ 35 h 49"/>
                <a:gd name="T24" fmla="*/ 44 w 47"/>
                <a:gd name="T25" fmla="*/ 31 h 49"/>
                <a:gd name="T26" fmla="*/ 46 w 47"/>
                <a:gd name="T27" fmla="*/ 27 h 49"/>
                <a:gd name="T28" fmla="*/ 47 w 47"/>
                <a:gd name="T29" fmla="*/ 24 h 49"/>
                <a:gd name="T30" fmla="*/ 47 w 47"/>
                <a:gd name="T31" fmla="*/ 12 h 49"/>
                <a:gd name="T32" fmla="*/ 47 w 47"/>
                <a:gd name="T33" fmla="*/ 0 h 49"/>
                <a:gd name="T34" fmla="*/ 27 w 47"/>
                <a:gd name="T35" fmla="*/ 0 h 49"/>
                <a:gd name="T36" fmla="*/ 17 w 47"/>
                <a:gd name="T37" fmla="*/ 8 h 49"/>
                <a:gd name="T38" fmla="*/ 9 w 47"/>
                <a:gd name="T39" fmla="*/ 16 h 49"/>
                <a:gd name="T40" fmla="*/ 5 w 47"/>
                <a:gd name="T41" fmla="*/ 20 h 49"/>
                <a:gd name="T42" fmla="*/ 2 w 47"/>
                <a:gd name="T43" fmla="*/ 25 h 49"/>
                <a:gd name="T44" fmla="*/ 1 w 47"/>
                <a:gd name="T45" fmla="*/ 30 h 49"/>
                <a:gd name="T46" fmla="*/ 0 w 47"/>
                <a:gd name="T4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67" name="Freeform 56">
              <a:extLst>
                <a:ext uri="{FF2B5EF4-FFF2-40B4-BE49-F238E27FC236}">
                  <a16:creationId xmlns:a16="http://schemas.microsoft.com/office/drawing/2014/main" id="{BA1243E9-E7F4-41D9-AC65-B89B5DBE128D}"/>
                </a:ext>
              </a:extLst>
            </p:cNvPr>
            <p:cNvSpPr>
              <a:spLocks/>
            </p:cNvSpPr>
            <p:nvPr>
              <p:custDataLst>
                <p:tags r:id="rId62"/>
              </p:custDataLst>
            </p:nvPr>
          </p:nvSpPr>
          <p:spPr bwMode="auto">
            <a:xfrm>
              <a:off x="4927767" y="3870919"/>
              <a:ext cx="11694" cy="42141"/>
            </a:xfrm>
            <a:custGeom>
              <a:avLst/>
              <a:gdLst>
                <a:gd name="T0" fmla="*/ 0 w 26"/>
                <a:gd name="T1" fmla="*/ 0 h 9"/>
                <a:gd name="T2" fmla="*/ 0 w 26"/>
                <a:gd name="T3" fmla="*/ 4 h 9"/>
                <a:gd name="T4" fmla="*/ 3 w 26"/>
                <a:gd name="T5" fmla="*/ 7 h 9"/>
                <a:gd name="T6" fmla="*/ 6 w 26"/>
                <a:gd name="T7" fmla="*/ 8 h 9"/>
                <a:gd name="T8" fmla="*/ 11 w 26"/>
                <a:gd name="T9" fmla="*/ 9 h 9"/>
                <a:gd name="T10" fmla="*/ 15 w 26"/>
                <a:gd name="T11" fmla="*/ 8 h 9"/>
                <a:gd name="T12" fmla="*/ 20 w 26"/>
                <a:gd name="T13" fmla="*/ 7 h 9"/>
                <a:gd name="T14" fmla="*/ 23 w 26"/>
                <a:gd name="T15" fmla="*/ 4 h 9"/>
                <a:gd name="T16" fmla="*/ 26 w 26"/>
                <a:gd name="T17" fmla="*/ 0 h 9"/>
                <a:gd name="T18" fmla="*/ 0 w 26"/>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68" name="Freeform 57">
              <a:extLst>
                <a:ext uri="{FF2B5EF4-FFF2-40B4-BE49-F238E27FC236}">
                  <a16:creationId xmlns:a16="http://schemas.microsoft.com/office/drawing/2014/main" id="{B179186D-94E7-4544-9D05-3A062B2EE89B}"/>
                </a:ext>
              </a:extLst>
            </p:cNvPr>
            <p:cNvSpPr>
              <a:spLocks/>
            </p:cNvSpPr>
            <p:nvPr>
              <p:custDataLst>
                <p:tags r:id="rId63"/>
              </p:custDataLst>
            </p:nvPr>
          </p:nvSpPr>
          <p:spPr bwMode="auto">
            <a:xfrm>
              <a:off x="4451221" y="3628603"/>
              <a:ext cx="14617" cy="42141"/>
            </a:xfrm>
            <a:custGeom>
              <a:avLst/>
              <a:gdLst>
                <a:gd name="T0" fmla="*/ 0 w 39"/>
                <a:gd name="T1" fmla="*/ 0 h 18"/>
                <a:gd name="T2" fmla="*/ 0 w 39"/>
                <a:gd name="T3" fmla="*/ 18 h 18"/>
                <a:gd name="T4" fmla="*/ 6 w 39"/>
                <a:gd name="T5" fmla="*/ 18 h 18"/>
                <a:gd name="T6" fmla="*/ 13 w 39"/>
                <a:gd name="T7" fmla="*/ 18 h 18"/>
                <a:gd name="T8" fmla="*/ 23 w 39"/>
                <a:gd name="T9" fmla="*/ 17 h 18"/>
                <a:gd name="T10" fmla="*/ 30 w 39"/>
                <a:gd name="T11" fmla="*/ 14 h 18"/>
                <a:gd name="T12" fmla="*/ 34 w 39"/>
                <a:gd name="T13" fmla="*/ 12 h 18"/>
                <a:gd name="T14" fmla="*/ 37 w 39"/>
                <a:gd name="T15" fmla="*/ 10 h 18"/>
                <a:gd name="T16" fmla="*/ 38 w 39"/>
                <a:gd name="T17" fmla="*/ 8 h 18"/>
                <a:gd name="T18" fmla="*/ 39 w 39"/>
                <a:gd name="T19" fmla="*/ 6 h 18"/>
                <a:gd name="T20" fmla="*/ 29 w 39"/>
                <a:gd name="T21" fmla="*/ 5 h 18"/>
                <a:gd name="T22" fmla="*/ 19 w 39"/>
                <a:gd name="T23" fmla="*/ 3 h 18"/>
                <a:gd name="T24" fmla="*/ 10 w 39"/>
                <a:gd name="T25" fmla="*/ 0 h 18"/>
                <a:gd name="T26" fmla="*/ 0 w 3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grpSp>
          <p:nvGrpSpPr>
            <p:cNvPr id="1169" name="Group 58">
              <a:extLst>
                <a:ext uri="{FF2B5EF4-FFF2-40B4-BE49-F238E27FC236}">
                  <a16:creationId xmlns:a16="http://schemas.microsoft.com/office/drawing/2014/main" id="{E49F988E-EC48-482F-B4E1-4747A11DCD86}"/>
                </a:ext>
              </a:extLst>
            </p:cNvPr>
            <p:cNvGrpSpPr>
              <a:grpSpLocks/>
            </p:cNvGrpSpPr>
            <p:nvPr>
              <p:custDataLst>
                <p:tags r:id="rId64"/>
              </p:custDataLst>
            </p:nvPr>
          </p:nvGrpSpPr>
          <p:grpSpPr bwMode="auto">
            <a:xfrm>
              <a:off x="4566703" y="3505690"/>
              <a:ext cx="121329" cy="143984"/>
              <a:chOff x="1199" y="2121"/>
              <a:chExt cx="97" cy="123"/>
            </a:xfrm>
            <a:solidFill>
              <a:schemeClr val="bg1">
                <a:lumMod val="50000"/>
              </a:schemeClr>
            </a:solidFill>
          </p:grpSpPr>
          <p:sp>
            <p:nvSpPr>
              <p:cNvPr id="1630" name="Freeform 59">
                <a:extLst>
                  <a:ext uri="{FF2B5EF4-FFF2-40B4-BE49-F238E27FC236}">
                    <a16:creationId xmlns:a16="http://schemas.microsoft.com/office/drawing/2014/main" id="{AF926FE4-7F5A-4AB8-91EC-A72EC05742DE}"/>
                  </a:ext>
                </a:extLst>
              </p:cNvPr>
              <p:cNvSpPr>
                <a:spLocks/>
              </p:cNvSpPr>
              <p:nvPr/>
            </p:nvSpPr>
            <p:spPr bwMode="auto">
              <a:xfrm>
                <a:off x="1274" y="2236"/>
                <a:ext cx="16" cy="8"/>
              </a:xfrm>
              <a:custGeom>
                <a:avLst/>
                <a:gdLst>
                  <a:gd name="T0" fmla="*/ 0 w 52"/>
                  <a:gd name="T1" fmla="*/ 25 h 25"/>
                  <a:gd name="T2" fmla="*/ 7 w 52"/>
                  <a:gd name="T3" fmla="*/ 25 h 25"/>
                  <a:gd name="T4" fmla="*/ 15 w 52"/>
                  <a:gd name="T5" fmla="*/ 24 h 25"/>
                  <a:gd name="T6" fmla="*/ 23 w 52"/>
                  <a:gd name="T7" fmla="*/ 22 h 25"/>
                  <a:gd name="T8" fmla="*/ 30 w 52"/>
                  <a:gd name="T9" fmla="*/ 19 h 25"/>
                  <a:gd name="T10" fmla="*/ 38 w 52"/>
                  <a:gd name="T11" fmla="*/ 15 h 25"/>
                  <a:gd name="T12" fmla="*/ 43 w 52"/>
                  <a:gd name="T13" fmla="*/ 11 h 25"/>
                  <a:gd name="T14" fmla="*/ 49 w 52"/>
                  <a:gd name="T15" fmla="*/ 6 h 25"/>
                  <a:gd name="T16" fmla="*/ 52 w 52"/>
                  <a:gd name="T17" fmla="*/ 0 h 25"/>
                  <a:gd name="T18" fmla="*/ 40 w 52"/>
                  <a:gd name="T19" fmla="*/ 0 h 25"/>
                  <a:gd name="T20" fmla="*/ 31 w 52"/>
                  <a:gd name="T21" fmla="*/ 0 h 25"/>
                  <a:gd name="T22" fmla="*/ 23 w 52"/>
                  <a:gd name="T23" fmla="*/ 1 h 25"/>
                  <a:gd name="T24" fmla="*/ 16 w 52"/>
                  <a:gd name="T25" fmla="*/ 3 h 25"/>
                  <a:gd name="T26" fmla="*/ 11 w 52"/>
                  <a:gd name="T27" fmla="*/ 6 h 25"/>
                  <a:gd name="T28" fmla="*/ 5 w 52"/>
                  <a:gd name="T29" fmla="*/ 10 h 25"/>
                  <a:gd name="T30" fmla="*/ 2 w 52"/>
                  <a:gd name="T31" fmla="*/ 16 h 25"/>
                  <a:gd name="T32" fmla="*/ 0 w 52"/>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3175" cmpd="sng">
                <a:solidFill>
                  <a:schemeClr val="bg1"/>
                </a:solidFill>
                <a:prstDash val="solid"/>
                <a:round/>
                <a:headEnd/>
                <a:tailEnd/>
              </a:ln>
            </p:spPr>
            <p:txBody>
              <a:bodyPr/>
              <a:lstStyle/>
              <a:p>
                <a:endParaRPr lang="en-US" sz="1056" dirty="0"/>
              </a:p>
            </p:txBody>
          </p:sp>
          <p:sp>
            <p:nvSpPr>
              <p:cNvPr id="1631" name="Freeform 60">
                <a:extLst>
                  <a:ext uri="{FF2B5EF4-FFF2-40B4-BE49-F238E27FC236}">
                    <a16:creationId xmlns:a16="http://schemas.microsoft.com/office/drawing/2014/main" id="{0802B512-1F88-4825-B273-CC2E53BD97C9}"/>
                  </a:ext>
                </a:extLst>
              </p:cNvPr>
              <p:cNvSpPr>
                <a:spLocks/>
              </p:cNvSpPr>
              <p:nvPr/>
            </p:nvSpPr>
            <p:spPr bwMode="auto">
              <a:xfrm>
                <a:off x="1199" y="2131"/>
                <a:ext cx="11" cy="4"/>
              </a:xfrm>
              <a:custGeom>
                <a:avLst/>
                <a:gdLst>
                  <a:gd name="T0" fmla="*/ 0 w 33"/>
                  <a:gd name="T1" fmla="*/ 0 h 13"/>
                  <a:gd name="T2" fmla="*/ 0 w 33"/>
                  <a:gd name="T3" fmla="*/ 6 h 13"/>
                  <a:gd name="T4" fmla="*/ 0 w 33"/>
                  <a:gd name="T5" fmla="*/ 13 h 13"/>
                  <a:gd name="T6" fmla="*/ 9 w 33"/>
                  <a:gd name="T7" fmla="*/ 13 h 13"/>
                  <a:gd name="T8" fmla="*/ 16 w 33"/>
                  <a:gd name="T9" fmla="*/ 13 h 13"/>
                  <a:gd name="T10" fmla="*/ 24 w 33"/>
                  <a:gd name="T11" fmla="*/ 11 h 13"/>
                  <a:gd name="T12" fmla="*/ 33 w 33"/>
                  <a:gd name="T13" fmla="*/ 6 h 13"/>
                  <a:gd name="T14" fmla="*/ 24 w 33"/>
                  <a:gd name="T15" fmla="*/ 3 h 13"/>
                  <a:gd name="T16" fmla="*/ 16 w 33"/>
                  <a:gd name="T17" fmla="*/ 1 h 13"/>
                  <a:gd name="T18" fmla="*/ 9 w 33"/>
                  <a:gd name="T19" fmla="*/ 0 h 13"/>
                  <a:gd name="T20" fmla="*/ 0 w 33"/>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3175" cmpd="sng">
                <a:solidFill>
                  <a:schemeClr val="bg1"/>
                </a:solidFill>
                <a:prstDash val="solid"/>
                <a:round/>
                <a:headEnd/>
                <a:tailEnd/>
              </a:ln>
            </p:spPr>
            <p:txBody>
              <a:bodyPr/>
              <a:lstStyle/>
              <a:p>
                <a:endParaRPr lang="en-US" sz="1056" dirty="0"/>
              </a:p>
            </p:txBody>
          </p:sp>
          <p:sp>
            <p:nvSpPr>
              <p:cNvPr id="1632" name="Freeform 61">
                <a:extLst>
                  <a:ext uri="{FF2B5EF4-FFF2-40B4-BE49-F238E27FC236}">
                    <a16:creationId xmlns:a16="http://schemas.microsoft.com/office/drawing/2014/main" id="{A667B053-B306-401A-97EE-071FFB6774E6}"/>
                  </a:ext>
                </a:extLst>
              </p:cNvPr>
              <p:cNvSpPr>
                <a:spLocks/>
              </p:cNvSpPr>
              <p:nvPr/>
            </p:nvSpPr>
            <p:spPr bwMode="auto">
              <a:xfrm>
                <a:off x="1210" y="2121"/>
                <a:ext cx="20" cy="28"/>
              </a:xfrm>
              <a:custGeom>
                <a:avLst/>
                <a:gdLst>
                  <a:gd name="T0" fmla="*/ 26 w 67"/>
                  <a:gd name="T1" fmla="*/ 18 h 86"/>
                  <a:gd name="T2" fmla="*/ 0 w 67"/>
                  <a:gd name="T3" fmla="*/ 0 h 86"/>
                  <a:gd name="T4" fmla="*/ 26 w 67"/>
                  <a:gd name="T5" fmla="*/ 0 h 86"/>
                  <a:gd name="T6" fmla="*/ 29 w 67"/>
                  <a:gd name="T7" fmla="*/ 4 h 86"/>
                  <a:gd name="T8" fmla="*/ 33 w 67"/>
                  <a:gd name="T9" fmla="*/ 8 h 86"/>
                  <a:gd name="T10" fmla="*/ 36 w 67"/>
                  <a:gd name="T11" fmla="*/ 11 h 86"/>
                  <a:gd name="T12" fmla="*/ 39 w 67"/>
                  <a:gd name="T13" fmla="*/ 14 h 86"/>
                  <a:gd name="T14" fmla="*/ 47 w 67"/>
                  <a:gd name="T15" fmla="*/ 17 h 86"/>
                  <a:gd name="T16" fmla="*/ 54 w 67"/>
                  <a:gd name="T17" fmla="*/ 18 h 86"/>
                  <a:gd name="T18" fmla="*/ 58 w 67"/>
                  <a:gd name="T19" fmla="*/ 30 h 86"/>
                  <a:gd name="T20" fmla="*/ 62 w 67"/>
                  <a:gd name="T21" fmla="*/ 40 h 86"/>
                  <a:gd name="T22" fmla="*/ 63 w 67"/>
                  <a:gd name="T23" fmla="*/ 45 h 86"/>
                  <a:gd name="T24" fmla="*/ 66 w 67"/>
                  <a:gd name="T25" fmla="*/ 50 h 86"/>
                  <a:gd name="T26" fmla="*/ 66 w 67"/>
                  <a:gd name="T27" fmla="*/ 55 h 86"/>
                  <a:gd name="T28" fmla="*/ 67 w 67"/>
                  <a:gd name="T29" fmla="*/ 61 h 86"/>
                  <a:gd name="T30" fmla="*/ 63 w 67"/>
                  <a:gd name="T31" fmla="*/ 74 h 86"/>
                  <a:gd name="T32" fmla="*/ 60 w 67"/>
                  <a:gd name="T33" fmla="*/ 86 h 86"/>
                  <a:gd name="T34" fmla="*/ 55 w 67"/>
                  <a:gd name="T35" fmla="*/ 69 h 86"/>
                  <a:gd name="T36" fmla="*/ 51 w 67"/>
                  <a:gd name="T37" fmla="*/ 54 h 86"/>
                  <a:gd name="T38" fmla="*/ 50 w 67"/>
                  <a:gd name="T39" fmla="*/ 47 h 86"/>
                  <a:gd name="T40" fmla="*/ 50 w 67"/>
                  <a:gd name="T41" fmla="*/ 41 h 86"/>
                  <a:gd name="T42" fmla="*/ 51 w 67"/>
                  <a:gd name="T43" fmla="*/ 35 h 86"/>
                  <a:gd name="T44" fmla="*/ 54 w 67"/>
                  <a:gd name="T45" fmla="*/ 30 h 86"/>
                  <a:gd name="T46" fmla="*/ 44 w 67"/>
                  <a:gd name="T47" fmla="*/ 30 h 86"/>
                  <a:gd name="T48" fmla="*/ 35 w 67"/>
                  <a:gd name="T49" fmla="*/ 29 h 86"/>
                  <a:gd name="T50" fmla="*/ 32 w 67"/>
                  <a:gd name="T51" fmla="*/ 27 h 86"/>
                  <a:gd name="T52" fmla="*/ 28 w 67"/>
                  <a:gd name="T53" fmla="*/ 25 h 86"/>
                  <a:gd name="T54" fmla="*/ 27 w 67"/>
                  <a:gd name="T55" fmla="*/ 22 h 86"/>
                  <a:gd name="T56" fmla="*/ 26 w 67"/>
                  <a:gd name="T57"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3175" cmpd="sng">
                <a:solidFill>
                  <a:schemeClr val="bg1"/>
                </a:solidFill>
                <a:prstDash val="solid"/>
                <a:round/>
                <a:headEnd/>
                <a:tailEnd/>
              </a:ln>
            </p:spPr>
            <p:txBody>
              <a:bodyPr/>
              <a:lstStyle/>
              <a:p>
                <a:endParaRPr lang="en-US" sz="1056" dirty="0"/>
              </a:p>
            </p:txBody>
          </p:sp>
          <p:sp>
            <p:nvSpPr>
              <p:cNvPr id="1633" name="Freeform 62">
                <a:extLst>
                  <a:ext uri="{FF2B5EF4-FFF2-40B4-BE49-F238E27FC236}">
                    <a16:creationId xmlns:a16="http://schemas.microsoft.com/office/drawing/2014/main" id="{9D2EFA49-8369-4211-B502-EE460E462F5A}"/>
                  </a:ext>
                </a:extLst>
              </p:cNvPr>
              <p:cNvSpPr>
                <a:spLocks/>
              </p:cNvSpPr>
              <p:nvPr/>
            </p:nvSpPr>
            <p:spPr bwMode="auto">
              <a:xfrm>
                <a:off x="1201" y="2159"/>
                <a:ext cx="16" cy="28"/>
              </a:xfrm>
              <a:custGeom>
                <a:avLst/>
                <a:gdLst>
                  <a:gd name="T0" fmla="*/ 27 w 49"/>
                  <a:gd name="T1" fmla="*/ 12 h 86"/>
                  <a:gd name="T2" fmla="*/ 20 w 49"/>
                  <a:gd name="T3" fmla="*/ 6 h 86"/>
                  <a:gd name="T4" fmla="*/ 14 w 49"/>
                  <a:gd name="T5" fmla="*/ 0 h 86"/>
                  <a:gd name="T6" fmla="*/ 9 w 49"/>
                  <a:gd name="T7" fmla="*/ 5 h 86"/>
                  <a:gd name="T8" fmla="*/ 5 w 49"/>
                  <a:gd name="T9" fmla="*/ 13 h 86"/>
                  <a:gd name="T10" fmla="*/ 1 w 49"/>
                  <a:gd name="T11" fmla="*/ 21 h 86"/>
                  <a:gd name="T12" fmla="*/ 0 w 49"/>
                  <a:gd name="T13" fmla="*/ 30 h 86"/>
                  <a:gd name="T14" fmla="*/ 0 w 49"/>
                  <a:gd name="T15" fmla="*/ 36 h 86"/>
                  <a:gd name="T16" fmla="*/ 3 w 49"/>
                  <a:gd name="T17" fmla="*/ 43 h 86"/>
                  <a:gd name="T18" fmla="*/ 5 w 49"/>
                  <a:gd name="T19" fmla="*/ 50 h 86"/>
                  <a:gd name="T20" fmla="*/ 8 w 49"/>
                  <a:gd name="T21" fmla="*/ 58 h 86"/>
                  <a:gd name="T22" fmla="*/ 12 w 49"/>
                  <a:gd name="T23" fmla="*/ 66 h 86"/>
                  <a:gd name="T24" fmla="*/ 17 w 49"/>
                  <a:gd name="T25" fmla="*/ 74 h 86"/>
                  <a:gd name="T26" fmla="*/ 22 w 49"/>
                  <a:gd name="T27" fmla="*/ 80 h 86"/>
                  <a:gd name="T28" fmla="*/ 27 w 49"/>
                  <a:gd name="T29" fmla="*/ 86 h 86"/>
                  <a:gd name="T30" fmla="*/ 31 w 49"/>
                  <a:gd name="T31" fmla="*/ 79 h 86"/>
                  <a:gd name="T32" fmla="*/ 37 w 49"/>
                  <a:gd name="T33" fmla="*/ 69 h 86"/>
                  <a:gd name="T34" fmla="*/ 42 w 49"/>
                  <a:gd name="T35" fmla="*/ 57 h 86"/>
                  <a:gd name="T36" fmla="*/ 46 w 49"/>
                  <a:gd name="T37" fmla="*/ 45 h 86"/>
                  <a:gd name="T38" fmla="*/ 49 w 49"/>
                  <a:gd name="T39" fmla="*/ 39 h 86"/>
                  <a:gd name="T40" fmla="*/ 49 w 49"/>
                  <a:gd name="T41" fmla="*/ 33 h 86"/>
                  <a:gd name="T42" fmla="*/ 49 w 49"/>
                  <a:gd name="T43" fmla="*/ 26 h 86"/>
                  <a:gd name="T44" fmla="*/ 48 w 49"/>
                  <a:gd name="T45" fmla="*/ 22 h 86"/>
                  <a:gd name="T46" fmla="*/ 44 w 49"/>
                  <a:gd name="T47" fmla="*/ 18 h 86"/>
                  <a:gd name="T48" fmla="*/ 40 w 49"/>
                  <a:gd name="T49" fmla="*/ 15 h 86"/>
                  <a:gd name="T50" fmla="*/ 34 w 49"/>
                  <a:gd name="T51" fmla="*/ 13 h 86"/>
                  <a:gd name="T52" fmla="*/ 27 w 49"/>
                  <a:gd name="T53"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grpFill/>
              <a:ln w="3175" cmpd="sng">
                <a:solidFill>
                  <a:schemeClr val="bg1"/>
                </a:solidFill>
                <a:prstDash val="solid"/>
                <a:round/>
                <a:headEnd/>
                <a:tailEnd/>
              </a:ln>
            </p:spPr>
            <p:txBody>
              <a:bodyPr/>
              <a:lstStyle/>
              <a:p>
                <a:endParaRPr lang="en-US" sz="1056" dirty="0"/>
              </a:p>
            </p:txBody>
          </p:sp>
          <p:sp>
            <p:nvSpPr>
              <p:cNvPr id="1634" name="Freeform 63">
                <a:extLst>
                  <a:ext uri="{FF2B5EF4-FFF2-40B4-BE49-F238E27FC236}">
                    <a16:creationId xmlns:a16="http://schemas.microsoft.com/office/drawing/2014/main" id="{E15ED4A8-26CD-4ACA-AB6A-E4C897EF62A9}"/>
                  </a:ext>
                </a:extLst>
              </p:cNvPr>
              <p:cNvSpPr>
                <a:spLocks/>
              </p:cNvSpPr>
              <p:nvPr/>
            </p:nvSpPr>
            <p:spPr bwMode="auto">
              <a:xfrm>
                <a:off x="1226" y="2161"/>
                <a:ext cx="2" cy="4"/>
              </a:xfrm>
              <a:custGeom>
                <a:avLst/>
                <a:gdLst>
                  <a:gd name="T0" fmla="*/ 0 w 6"/>
                  <a:gd name="T1" fmla="*/ 12 h 12"/>
                  <a:gd name="T2" fmla="*/ 6 w 6"/>
                  <a:gd name="T3" fmla="*/ 0 h 12"/>
                  <a:gd name="T4" fmla="*/ 4 w 6"/>
                  <a:gd name="T5" fmla="*/ 0 h 12"/>
                  <a:gd name="T6" fmla="*/ 2 w 6"/>
                  <a:gd name="T7" fmla="*/ 2 h 12"/>
                  <a:gd name="T8" fmla="*/ 1 w 6"/>
                  <a:gd name="T9" fmla="*/ 4 h 12"/>
                  <a:gd name="T10" fmla="*/ 0 w 6"/>
                  <a:gd name="T11" fmla="*/ 6 h 12"/>
                  <a:gd name="T12" fmla="*/ 0 w 6"/>
                  <a:gd name="T13" fmla="*/ 10 h 12"/>
                  <a:gd name="T14" fmla="*/ 0 w 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3175" cmpd="sng">
                <a:solidFill>
                  <a:schemeClr val="bg1"/>
                </a:solidFill>
                <a:prstDash val="solid"/>
                <a:round/>
                <a:headEnd/>
                <a:tailEnd/>
              </a:ln>
            </p:spPr>
            <p:txBody>
              <a:bodyPr/>
              <a:lstStyle/>
              <a:p>
                <a:endParaRPr lang="en-US" sz="1056" dirty="0"/>
              </a:p>
            </p:txBody>
          </p:sp>
          <p:sp>
            <p:nvSpPr>
              <p:cNvPr id="1635" name="Freeform 64">
                <a:extLst>
                  <a:ext uri="{FF2B5EF4-FFF2-40B4-BE49-F238E27FC236}">
                    <a16:creationId xmlns:a16="http://schemas.microsoft.com/office/drawing/2014/main" id="{579535BA-E7C8-41B6-B950-1D86D47E0B37}"/>
                  </a:ext>
                </a:extLst>
              </p:cNvPr>
              <p:cNvSpPr>
                <a:spLocks/>
              </p:cNvSpPr>
              <p:nvPr/>
            </p:nvSpPr>
            <p:spPr bwMode="auto">
              <a:xfrm>
                <a:off x="1230" y="2154"/>
                <a:ext cx="13" cy="15"/>
              </a:xfrm>
              <a:custGeom>
                <a:avLst/>
                <a:gdLst>
                  <a:gd name="T0" fmla="*/ 0 w 39"/>
                  <a:gd name="T1" fmla="*/ 0 h 48"/>
                  <a:gd name="T2" fmla="*/ 11 w 39"/>
                  <a:gd name="T3" fmla="*/ 9 h 48"/>
                  <a:gd name="T4" fmla="*/ 22 w 39"/>
                  <a:gd name="T5" fmla="*/ 17 h 48"/>
                  <a:gd name="T6" fmla="*/ 32 w 39"/>
                  <a:gd name="T7" fmla="*/ 24 h 48"/>
                  <a:gd name="T8" fmla="*/ 39 w 39"/>
                  <a:gd name="T9" fmla="*/ 30 h 48"/>
                  <a:gd name="T10" fmla="*/ 36 w 39"/>
                  <a:gd name="T11" fmla="*/ 39 h 48"/>
                  <a:gd name="T12" fmla="*/ 33 w 39"/>
                  <a:gd name="T13" fmla="*/ 48 h 48"/>
                  <a:gd name="T14" fmla="*/ 18 w 39"/>
                  <a:gd name="T15" fmla="*/ 36 h 48"/>
                  <a:gd name="T16" fmla="*/ 8 w 39"/>
                  <a:gd name="T17" fmla="*/ 26 h 48"/>
                  <a:gd name="T18" fmla="*/ 4 w 39"/>
                  <a:gd name="T19" fmla="*/ 21 h 48"/>
                  <a:gd name="T20" fmla="*/ 2 w 39"/>
                  <a:gd name="T21" fmla="*/ 15 h 48"/>
                  <a:gd name="T22" fmla="*/ 0 w 39"/>
                  <a:gd name="T23" fmla="*/ 8 h 48"/>
                  <a:gd name="T24" fmla="*/ 0 w 39"/>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3175" cmpd="sng">
                <a:solidFill>
                  <a:schemeClr val="bg1"/>
                </a:solidFill>
                <a:prstDash val="solid"/>
                <a:round/>
                <a:headEnd/>
                <a:tailEnd/>
              </a:ln>
            </p:spPr>
            <p:txBody>
              <a:bodyPr/>
              <a:lstStyle/>
              <a:p>
                <a:endParaRPr lang="en-US" sz="1056" dirty="0"/>
              </a:p>
            </p:txBody>
          </p:sp>
          <p:sp>
            <p:nvSpPr>
              <p:cNvPr id="1636" name="Freeform 65">
                <a:extLst>
                  <a:ext uri="{FF2B5EF4-FFF2-40B4-BE49-F238E27FC236}">
                    <a16:creationId xmlns:a16="http://schemas.microsoft.com/office/drawing/2014/main" id="{3E6D1B5A-2F98-4521-8139-372B992A6767}"/>
                  </a:ext>
                </a:extLst>
              </p:cNvPr>
              <p:cNvSpPr>
                <a:spLocks/>
              </p:cNvSpPr>
              <p:nvPr/>
            </p:nvSpPr>
            <p:spPr bwMode="auto">
              <a:xfrm>
                <a:off x="1247" y="2167"/>
                <a:ext cx="6" cy="14"/>
              </a:xfrm>
              <a:custGeom>
                <a:avLst/>
                <a:gdLst>
                  <a:gd name="T0" fmla="*/ 7 w 16"/>
                  <a:gd name="T1" fmla="*/ 0 h 43"/>
                  <a:gd name="T2" fmla="*/ 11 w 16"/>
                  <a:gd name="T3" fmla="*/ 9 h 43"/>
                  <a:gd name="T4" fmla="*/ 15 w 16"/>
                  <a:gd name="T5" fmla="*/ 16 h 43"/>
                  <a:gd name="T6" fmla="*/ 16 w 16"/>
                  <a:gd name="T7" fmla="*/ 22 h 43"/>
                  <a:gd name="T8" fmla="*/ 16 w 16"/>
                  <a:gd name="T9" fmla="*/ 27 h 43"/>
                  <a:gd name="T10" fmla="*/ 15 w 16"/>
                  <a:gd name="T11" fmla="*/ 31 h 43"/>
                  <a:gd name="T12" fmla="*/ 11 w 16"/>
                  <a:gd name="T13" fmla="*/ 35 h 43"/>
                  <a:gd name="T14" fmla="*/ 7 w 16"/>
                  <a:gd name="T15" fmla="*/ 39 h 43"/>
                  <a:gd name="T16" fmla="*/ 0 w 16"/>
                  <a:gd name="T17" fmla="*/ 43 h 43"/>
                  <a:gd name="T18" fmla="*/ 2 w 16"/>
                  <a:gd name="T19" fmla="*/ 28 h 43"/>
                  <a:gd name="T20" fmla="*/ 4 w 16"/>
                  <a:gd name="T21" fmla="*/ 18 h 43"/>
                  <a:gd name="T22" fmla="*/ 6 w 16"/>
                  <a:gd name="T23" fmla="*/ 9 h 43"/>
                  <a:gd name="T24" fmla="*/ 7 w 1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3175" cmpd="sng">
                <a:solidFill>
                  <a:schemeClr val="bg1"/>
                </a:solidFill>
                <a:prstDash val="solid"/>
                <a:round/>
                <a:headEnd/>
                <a:tailEnd/>
              </a:ln>
            </p:spPr>
            <p:txBody>
              <a:bodyPr/>
              <a:lstStyle/>
              <a:p>
                <a:endParaRPr lang="en-US" sz="1056" dirty="0"/>
              </a:p>
            </p:txBody>
          </p:sp>
          <p:sp>
            <p:nvSpPr>
              <p:cNvPr id="1637" name="Freeform 66">
                <a:extLst>
                  <a:ext uri="{FF2B5EF4-FFF2-40B4-BE49-F238E27FC236}">
                    <a16:creationId xmlns:a16="http://schemas.microsoft.com/office/drawing/2014/main" id="{FC0B1C43-6819-4DC0-97E6-DECAE2C0A7E6}"/>
                  </a:ext>
                </a:extLst>
              </p:cNvPr>
              <p:cNvSpPr>
                <a:spLocks/>
              </p:cNvSpPr>
              <p:nvPr/>
            </p:nvSpPr>
            <p:spPr bwMode="auto">
              <a:xfrm>
                <a:off x="1248" y="2190"/>
                <a:ext cx="8" cy="12"/>
              </a:xfrm>
              <a:custGeom>
                <a:avLst/>
                <a:gdLst>
                  <a:gd name="T0" fmla="*/ 24 w 24"/>
                  <a:gd name="T1" fmla="*/ 36 h 37"/>
                  <a:gd name="T2" fmla="*/ 19 w 24"/>
                  <a:gd name="T3" fmla="*/ 27 h 37"/>
                  <a:gd name="T4" fmla="*/ 15 w 24"/>
                  <a:gd name="T5" fmla="*/ 18 h 37"/>
                  <a:gd name="T6" fmla="*/ 12 w 24"/>
                  <a:gd name="T7" fmla="*/ 9 h 37"/>
                  <a:gd name="T8" fmla="*/ 11 w 24"/>
                  <a:gd name="T9" fmla="*/ 0 h 37"/>
                  <a:gd name="T10" fmla="*/ 6 w 24"/>
                  <a:gd name="T11" fmla="*/ 10 h 37"/>
                  <a:gd name="T12" fmla="*/ 3 w 24"/>
                  <a:gd name="T13" fmla="*/ 19 h 37"/>
                  <a:gd name="T14" fmla="*/ 1 w 24"/>
                  <a:gd name="T15" fmla="*/ 26 h 37"/>
                  <a:gd name="T16" fmla="*/ 0 w 24"/>
                  <a:gd name="T17" fmla="*/ 31 h 37"/>
                  <a:gd name="T18" fmla="*/ 1 w 24"/>
                  <a:gd name="T19" fmla="*/ 33 h 37"/>
                  <a:gd name="T20" fmla="*/ 2 w 24"/>
                  <a:gd name="T21" fmla="*/ 35 h 37"/>
                  <a:gd name="T22" fmla="*/ 4 w 24"/>
                  <a:gd name="T23" fmla="*/ 36 h 37"/>
                  <a:gd name="T24" fmla="*/ 6 w 24"/>
                  <a:gd name="T25" fmla="*/ 37 h 37"/>
                  <a:gd name="T26" fmla="*/ 14 w 24"/>
                  <a:gd name="T27" fmla="*/ 37 h 37"/>
                  <a:gd name="T28" fmla="*/ 24 w 24"/>
                  <a:gd name="T29"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3175" cmpd="sng">
                <a:solidFill>
                  <a:schemeClr val="bg1"/>
                </a:solidFill>
                <a:prstDash val="solid"/>
                <a:round/>
                <a:headEnd/>
                <a:tailEnd/>
              </a:ln>
            </p:spPr>
            <p:txBody>
              <a:bodyPr/>
              <a:lstStyle/>
              <a:p>
                <a:endParaRPr lang="en-US" sz="1056" dirty="0"/>
              </a:p>
            </p:txBody>
          </p:sp>
          <p:sp>
            <p:nvSpPr>
              <p:cNvPr id="1638" name="Freeform 67">
                <a:extLst>
                  <a:ext uri="{FF2B5EF4-FFF2-40B4-BE49-F238E27FC236}">
                    <a16:creationId xmlns:a16="http://schemas.microsoft.com/office/drawing/2014/main" id="{900A8BCE-3B8F-46E4-BCD3-6E7A9C52C4C2}"/>
                  </a:ext>
                </a:extLst>
              </p:cNvPr>
              <p:cNvSpPr>
                <a:spLocks/>
              </p:cNvSpPr>
              <p:nvPr/>
            </p:nvSpPr>
            <p:spPr bwMode="auto">
              <a:xfrm>
                <a:off x="1265" y="2204"/>
                <a:ext cx="11" cy="17"/>
              </a:xfrm>
              <a:custGeom>
                <a:avLst/>
                <a:gdLst>
                  <a:gd name="T0" fmla="*/ 34 w 34"/>
                  <a:gd name="T1" fmla="*/ 0 h 55"/>
                  <a:gd name="T2" fmla="*/ 34 w 34"/>
                  <a:gd name="T3" fmla="*/ 13 h 55"/>
                  <a:gd name="T4" fmla="*/ 34 w 34"/>
                  <a:gd name="T5" fmla="*/ 25 h 55"/>
                  <a:gd name="T6" fmla="*/ 33 w 34"/>
                  <a:gd name="T7" fmla="*/ 32 h 55"/>
                  <a:gd name="T8" fmla="*/ 31 w 34"/>
                  <a:gd name="T9" fmla="*/ 38 h 55"/>
                  <a:gd name="T10" fmla="*/ 29 w 34"/>
                  <a:gd name="T11" fmla="*/ 43 h 55"/>
                  <a:gd name="T12" fmla="*/ 24 w 34"/>
                  <a:gd name="T13" fmla="*/ 47 h 55"/>
                  <a:gd name="T14" fmla="*/ 20 w 34"/>
                  <a:gd name="T15" fmla="*/ 51 h 55"/>
                  <a:gd name="T16" fmla="*/ 14 w 34"/>
                  <a:gd name="T17" fmla="*/ 53 h 55"/>
                  <a:gd name="T18" fmla="*/ 8 w 34"/>
                  <a:gd name="T19" fmla="*/ 55 h 55"/>
                  <a:gd name="T20" fmla="*/ 0 w 34"/>
                  <a:gd name="T21" fmla="*/ 55 h 55"/>
                  <a:gd name="T22" fmla="*/ 9 w 34"/>
                  <a:gd name="T23" fmla="*/ 36 h 55"/>
                  <a:gd name="T24" fmla="*/ 14 w 34"/>
                  <a:gd name="T25" fmla="*/ 21 h 55"/>
                  <a:gd name="T26" fmla="*/ 18 w 34"/>
                  <a:gd name="T27" fmla="*/ 16 h 55"/>
                  <a:gd name="T28" fmla="*/ 22 w 34"/>
                  <a:gd name="T29" fmla="*/ 10 h 55"/>
                  <a:gd name="T30" fmla="*/ 28 w 34"/>
                  <a:gd name="T31" fmla="*/ 5 h 55"/>
                  <a:gd name="T32" fmla="*/ 34 w 3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3175" cmpd="sng">
                <a:solidFill>
                  <a:schemeClr val="bg1"/>
                </a:solidFill>
                <a:prstDash val="solid"/>
                <a:round/>
                <a:headEnd/>
                <a:tailEnd/>
              </a:ln>
            </p:spPr>
            <p:txBody>
              <a:bodyPr/>
              <a:lstStyle/>
              <a:p>
                <a:endParaRPr lang="en-US" sz="1056" dirty="0"/>
              </a:p>
            </p:txBody>
          </p:sp>
          <p:sp>
            <p:nvSpPr>
              <p:cNvPr id="1639" name="Freeform 68">
                <a:extLst>
                  <a:ext uri="{FF2B5EF4-FFF2-40B4-BE49-F238E27FC236}">
                    <a16:creationId xmlns:a16="http://schemas.microsoft.com/office/drawing/2014/main" id="{9F22D314-1E59-4FA9-9BFB-FE09131A26BD}"/>
                  </a:ext>
                </a:extLst>
              </p:cNvPr>
              <p:cNvSpPr>
                <a:spLocks/>
              </p:cNvSpPr>
              <p:nvPr/>
            </p:nvSpPr>
            <p:spPr bwMode="auto">
              <a:xfrm>
                <a:off x="1285" y="2215"/>
                <a:ext cx="11" cy="4"/>
              </a:xfrm>
              <a:custGeom>
                <a:avLst/>
                <a:gdLst>
                  <a:gd name="T0" fmla="*/ 0 w 33"/>
                  <a:gd name="T1" fmla="*/ 0 h 12"/>
                  <a:gd name="T2" fmla="*/ 2 w 33"/>
                  <a:gd name="T3" fmla="*/ 4 h 12"/>
                  <a:gd name="T4" fmla="*/ 6 w 33"/>
                  <a:gd name="T5" fmla="*/ 7 h 12"/>
                  <a:gd name="T6" fmla="*/ 10 w 33"/>
                  <a:gd name="T7" fmla="*/ 9 h 12"/>
                  <a:gd name="T8" fmla="*/ 14 w 33"/>
                  <a:gd name="T9" fmla="*/ 11 h 12"/>
                  <a:gd name="T10" fmla="*/ 23 w 33"/>
                  <a:gd name="T11" fmla="*/ 12 h 12"/>
                  <a:gd name="T12" fmla="*/ 33 w 33"/>
                  <a:gd name="T13" fmla="*/ 12 h 12"/>
                  <a:gd name="T14" fmla="*/ 28 w 33"/>
                  <a:gd name="T15" fmla="*/ 8 h 12"/>
                  <a:gd name="T16" fmla="*/ 19 w 33"/>
                  <a:gd name="T17" fmla="*/ 4 h 12"/>
                  <a:gd name="T18" fmla="*/ 10 w 33"/>
                  <a:gd name="T19" fmla="*/ 1 h 12"/>
                  <a:gd name="T20" fmla="*/ 0 w 3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3175" cmpd="sng">
                <a:solidFill>
                  <a:schemeClr val="bg1"/>
                </a:solidFill>
                <a:prstDash val="solid"/>
                <a:round/>
                <a:headEnd/>
                <a:tailEnd/>
              </a:ln>
            </p:spPr>
            <p:txBody>
              <a:bodyPr/>
              <a:lstStyle/>
              <a:p>
                <a:endParaRPr lang="en-US" sz="1056" dirty="0"/>
              </a:p>
            </p:txBody>
          </p:sp>
        </p:grpSp>
        <p:sp>
          <p:nvSpPr>
            <p:cNvPr id="1170" name="Freeform 69">
              <a:extLst>
                <a:ext uri="{FF2B5EF4-FFF2-40B4-BE49-F238E27FC236}">
                  <a16:creationId xmlns:a16="http://schemas.microsoft.com/office/drawing/2014/main" id="{4B3C849E-68FB-4120-A74C-28A2FAB4C904}"/>
                </a:ext>
              </a:extLst>
            </p:cNvPr>
            <p:cNvSpPr>
              <a:spLocks/>
            </p:cNvSpPr>
            <p:nvPr>
              <p:custDataLst>
                <p:tags r:id="rId65"/>
              </p:custDataLst>
            </p:nvPr>
          </p:nvSpPr>
          <p:spPr bwMode="auto">
            <a:xfrm>
              <a:off x="9443185" y="4558063"/>
              <a:ext cx="11694" cy="42141"/>
            </a:xfrm>
            <a:custGeom>
              <a:avLst/>
              <a:gdLst>
                <a:gd name="T0" fmla="*/ 0 w 33"/>
                <a:gd name="T1" fmla="*/ 62 h 62"/>
                <a:gd name="T2" fmla="*/ 0 w 33"/>
                <a:gd name="T3" fmla="*/ 53 h 62"/>
                <a:gd name="T4" fmla="*/ 0 w 33"/>
                <a:gd name="T5" fmla="*/ 45 h 62"/>
                <a:gd name="T6" fmla="*/ 0 w 33"/>
                <a:gd name="T7" fmla="*/ 37 h 62"/>
                <a:gd name="T8" fmla="*/ 0 w 33"/>
                <a:gd name="T9" fmla="*/ 31 h 62"/>
                <a:gd name="T10" fmla="*/ 0 w 33"/>
                <a:gd name="T11" fmla="*/ 26 h 62"/>
                <a:gd name="T12" fmla="*/ 2 w 33"/>
                <a:gd name="T13" fmla="*/ 22 h 62"/>
                <a:gd name="T14" fmla="*/ 4 w 33"/>
                <a:gd name="T15" fmla="*/ 17 h 62"/>
                <a:gd name="T16" fmla="*/ 8 w 33"/>
                <a:gd name="T17" fmla="*/ 13 h 62"/>
                <a:gd name="T18" fmla="*/ 14 w 33"/>
                <a:gd name="T19" fmla="*/ 6 h 62"/>
                <a:gd name="T20" fmla="*/ 20 w 33"/>
                <a:gd name="T21" fmla="*/ 0 h 62"/>
                <a:gd name="T22" fmla="*/ 26 w 33"/>
                <a:gd name="T23" fmla="*/ 6 h 62"/>
                <a:gd name="T24" fmla="*/ 33 w 33"/>
                <a:gd name="T25"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71" name="Freeform 70">
              <a:extLst>
                <a:ext uri="{FF2B5EF4-FFF2-40B4-BE49-F238E27FC236}">
                  <a16:creationId xmlns:a16="http://schemas.microsoft.com/office/drawing/2014/main" id="{A2B9CA6B-F66F-4F93-9393-BDDC191E49E6}"/>
                </a:ext>
              </a:extLst>
            </p:cNvPr>
            <p:cNvSpPr>
              <a:spLocks/>
            </p:cNvSpPr>
            <p:nvPr>
              <p:custDataLst>
                <p:tags r:id="rId66"/>
              </p:custDataLst>
            </p:nvPr>
          </p:nvSpPr>
          <p:spPr bwMode="auto">
            <a:xfrm>
              <a:off x="9451957" y="4624787"/>
              <a:ext cx="8771" cy="43311"/>
            </a:xfrm>
            <a:custGeom>
              <a:avLst/>
              <a:gdLst>
                <a:gd name="T0" fmla="*/ 0 w 26"/>
                <a:gd name="T1" fmla="*/ 18 h 18"/>
                <a:gd name="T2" fmla="*/ 0 w 26"/>
                <a:gd name="T3" fmla="*/ 0 h 18"/>
                <a:gd name="T4" fmla="*/ 26 w 26"/>
                <a:gd name="T5" fmla="*/ 0 h 18"/>
                <a:gd name="T6" fmla="*/ 6 w 26"/>
                <a:gd name="T7" fmla="*/ 12 h 18"/>
                <a:gd name="T8" fmla="*/ 6 w 26"/>
                <a:gd name="T9" fmla="*/ 6 h 18"/>
              </a:gdLst>
              <a:ahLst/>
              <a:cxnLst>
                <a:cxn ang="0">
                  <a:pos x="T0" y="T1"/>
                </a:cxn>
                <a:cxn ang="0">
                  <a:pos x="T2" y="T3"/>
                </a:cxn>
                <a:cxn ang="0">
                  <a:pos x="T4" y="T5"/>
                </a:cxn>
                <a:cxn ang="0">
                  <a:pos x="T6" y="T7"/>
                </a:cxn>
                <a:cxn ang="0">
                  <a:pos x="T8" y="T9"/>
                </a:cxn>
              </a:cxnLst>
              <a:rect l="0" t="0" r="r" b="b"/>
              <a:pathLst>
                <a:path w="26" h="18">
                  <a:moveTo>
                    <a:pt x="0" y="18"/>
                  </a:moveTo>
                  <a:lnTo>
                    <a:pt x="0" y="0"/>
                  </a:lnTo>
                  <a:lnTo>
                    <a:pt x="26" y="0"/>
                  </a:lnTo>
                  <a:lnTo>
                    <a:pt x="6" y="12"/>
                  </a:lnTo>
                  <a:lnTo>
                    <a:pt x="6" y="6"/>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72" name="Freeform 71">
              <a:extLst>
                <a:ext uri="{FF2B5EF4-FFF2-40B4-BE49-F238E27FC236}">
                  <a16:creationId xmlns:a16="http://schemas.microsoft.com/office/drawing/2014/main" id="{17E67562-1EC4-4BEF-A986-FD29883044B9}"/>
                </a:ext>
              </a:extLst>
            </p:cNvPr>
            <p:cNvSpPr>
              <a:spLocks/>
            </p:cNvSpPr>
            <p:nvPr>
              <p:custDataLst>
                <p:tags r:id="rId67"/>
              </p:custDataLst>
            </p:nvPr>
          </p:nvSpPr>
          <p:spPr bwMode="auto">
            <a:xfrm>
              <a:off x="9557206" y="4558063"/>
              <a:ext cx="71629" cy="95989"/>
            </a:xfrm>
            <a:custGeom>
              <a:avLst/>
              <a:gdLst>
                <a:gd name="T0" fmla="*/ 180 w 180"/>
                <a:gd name="T1" fmla="*/ 222 h 240"/>
                <a:gd name="T2" fmla="*/ 175 w 180"/>
                <a:gd name="T3" fmla="*/ 223 h 240"/>
                <a:gd name="T4" fmla="*/ 171 w 180"/>
                <a:gd name="T5" fmla="*/ 223 h 240"/>
                <a:gd name="T6" fmla="*/ 167 w 180"/>
                <a:gd name="T7" fmla="*/ 225 h 240"/>
                <a:gd name="T8" fmla="*/ 164 w 180"/>
                <a:gd name="T9" fmla="*/ 227 h 240"/>
                <a:gd name="T10" fmla="*/ 158 w 180"/>
                <a:gd name="T11" fmla="*/ 232 h 240"/>
                <a:gd name="T12" fmla="*/ 153 w 180"/>
                <a:gd name="T13" fmla="*/ 240 h 240"/>
                <a:gd name="T14" fmla="*/ 140 w 180"/>
                <a:gd name="T15" fmla="*/ 232 h 240"/>
                <a:gd name="T16" fmla="*/ 131 w 180"/>
                <a:gd name="T17" fmla="*/ 223 h 240"/>
                <a:gd name="T18" fmla="*/ 123 w 180"/>
                <a:gd name="T19" fmla="*/ 214 h 240"/>
                <a:gd name="T20" fmla="*/ 118 w 180"/>
                <a:gd name="T21" fmla="*/ 206 h 240"/>
                <a:gd name="T22" fmla="*/ 112 w 180"/>
                <a:gd name="T23" fmla="*/ 195 h 240"/>
                <a:gd name="T24" fmla="*/ 106 w 180"/>
                <a:gd name="T25" fmla="*/ 185 h 240"/>
                <a:gd name="T26" fmla="*/ 98 w 180"/>
                <a:gd name="T27" fmla="*/ 174 h 240"/>
                <a:gd name="T28" fmla="*/ 87 w 180"/>
                <a:gd name="T29" fmla="*/ 161 h 240"/>
                <a:gd name="T30" fmla="*/ 82 w 180"/>
                <a:gd name="T31" fmla="*/ 153 h 240"/>
                <a:gd name="T32" fmla="*/ 75 w 180"/>
                <a:gd name="T33" fmla="*/ 146 h 240"/>
                <a:gd name="T34" fmla="*/ 70 w 180"/>
                <a:gd name="T35" fmla="*/ 139 h 240"/>
                <a:gd name="T36" fmla="*/ 62 w 180"/>
                <a:gd name="T37" fmla="*/ 133 h 240"/>
                <a:gd name="T38" fmla="*/ 48 w 180"/>
                <a:gd name="T39" fmla="*/ 121 h 240"/>
                <a:gd name="T40" fmla="*/ 33 w 180"/>
                <a:gd name="T41" fmla="*/ 110 h 240"/>
                <a:gd name="T42" fmla="*/ 27 w 180"/>
                <a:gd name="T43" fmla="*/ 104 h 240"/>
                <a:gd name="T44" fmla="*/ 21 w 180"/>
                <a:gd name="T45" fmla="*/ 98 h 240"/>
                <a:gd name="T46" fmla="*/ 15 w 180"/>
                <a:gd name="T47" fmla="*/ 92 h 240"/>
                <a:gd name="T48" fmla="*/ 10 w 180"/>
                <a:gd name="T49" fmla="*/ 84 h 240"/>
                <a:gd name="T50" fmla="*/ 6 w 180"/>
                <a:gd name="T51" fmla="*/ 77 h 240"/>
                <a:gd name="T52" fmla="*/ 4 w 180"/>
                <a:gd name="T53" fmla="*/ 68 h 240"/>
                <a:gd name="T54" fmla="*/ 1 w 180"/>
                <a:gd name="T55" fmla="*/ 60 h 240"/>
                <a:gd name="T56" fmla="*/ 0 w 180"/>
                <a:gd name="T57" fmla="*/ 50 h 240"/>
                <a:gd name="T58" fmla="*/ 0 w 180"/>
                <a:gd name="T59" fmla="*/ 35 h 240"/>
                <a:gd name="T60" fmla="*/ 0 w 180"/>
                <a:gd name="T61" fmla="*/ 25 h 240"/>
                <a:gd name="T62" fmla="*/ 0 w 180"/>
                <a:gd name="T63" fmla="*/ 15 h 240"/>
                <a:gd name="T64" fmla="*/ 0 w 180"/>
                <a:gd name="T65" fmla="*/ 0 h 240"/>
                <a:gd name="T66" fmla="*/ 10 w 180"/>
                <a:gd name="T67" fmla="*/ 8 h 240"/>
                <a:gd name="T68" fmla="*/ 19 w 180"/>
                <a:gd name="T69" fmla="*/ 17 h 240"/>
                <a:gd name="T70" fmla="*/ 27 w 180"/>
                <a:gd name="T71" fmla="*/ 27 h 240"/>
                <a:gd name="T72" fmla="*/ 34 w 180"/>
                <a:gd name="T73" fmla="*/ 38 h 240"/>
                <a:gd name="T74" fmla="*/ 41 w 180"/>
                <a:gd name="T75" fmla="*/ 48 h 240"/>
                <a:gd name="T76" fmla="*/ 46 w 180"/>
                <a:gd name="T77" fmla="*/ 58 h 240"/>
                <a:gd name="T78" fmla="*/ 51 w 180"/>
                <a:gd name="T79" fmla="*/ 66 h 240"/>
                <a:gd name="T80" fmla="*/ 54 w 180"/>
                <a:gd name="T81" fmla="*/ 74 h 240"/>
                <a:gd name="T82" fmla="*/ 60 w 180"/>
                <a:gd name="T83" fmla="*/ 86 h 240"/>
                <a:gd name="T84" fmla="*/ 66 w 180"/>
                <a:gd name="T85" fmla="*/ 98 h 240"/>
                <a:gd name="T86" fmla="*/ 74 w 180"/>
                <a:gd name="T87" fmla="*/ 107 h 240"/>
                <a:gd name="T88" fmla="*/ 82 w 180"/>
                <a:gd name="T89" fmla="*/ 116 h 240"/>
                <a:gd name="T90" fmla="*/ 100 w 180"/>
                <a:gd name="T91" fmla="*/ 133 h 240"/>
                <a:gd name="T92" fmla="*/ 119 w 180"/>
                <a:gd name="T93" fmla="*/ 149 h 240"/>
                <a:gd name="T94" fmla="*/ 139 w 180"/>
                <a:gd name="T95" fmla="*/ 164 h 240"/>
                <a:gd name="T96" fmla="*/ 155 w 180"/>
                <a:gd name="T97" fmla="*/ 180 h 240"/>
                <a:gd name="T98" fmla="*/ 163 w 180"/>
                <a:gd name="T99" fmla="*/ 189 h 240"/>
                <a:gd name="T100" fmla="*/ 169 w 180"/>
                <a:gd name="T101" fmla="*/ 199 h 240"/>
                <a:gd name="T102" fmla="*/ 175 w 180"/>
                <a:gd name="T103" fmla="*/ 210 h 240"/>
                <a:gd name="T104" fmla="*/ 180 w 180"/>
                <a:gd name="T105"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73" name="Freeform 72">
              <a:extLst>
                <a:ext uri="{FF2B5EF4-FFF2-40B4-BE49-F238E27FC236}">
                  <a16:creationId xmlns:a16="http://schemas.microsoft.com/office/drawing/2014/main" id="{8DBA1F17-7B33-4D9F-8552-621622886FE2}"/>
                </a:ext>
              </a:extLst>
            </p:cNvPr>
            <p:cNvSpPr>
              <a:spLocks/>
            </p:cNvSpPr>
            <p:nvPr>
              <p:custDataLst>
                <p:tags r:id="rId68"/>
              </p:custDataLst>
            </p:nvPr>
          </p:nvSpPr>
          <p:spPr bwMode="auto">
            <a:xfrm>
              <a:off x="9557206" y="4538162"/>
              <a:ext cx="13157" cy="42141"/>
            </a:xfrm>
            <a:custGeom>
              <a:avLst/>
              <a:gdLst>
                <a:gd name="T0" fmla="*/ 0 w 27"/>
                <a:gd name="T1" fmla="*/ 0 h 30"/>
                <a:gd name="T2" fmla="*/ 1 w 27"/>
                <a:gd name="T3" fmla="*/ 5 h 30"/>
                <a:gd name="T4" fmla="*/ 3 w 27"/>
                <a:gd name="T5" fmla="*/ 11 h 30"/>
                <a:gd name="T6" fmla="*/ 4 w 27"/>
                <a:gd name="T7" fmla="*/ 14 h 30"/>
                <a:gd name="T8" fmla="*/ 4 w 27"/>
                <a:gd name="T9" fmla="*/ 19 h 30"/>
                <a:gd name="T10" fmla="*/ 3 w 27"/>
                <a:gd name="T11" fmla="*/ 24 h 30"/>
                <a:gd name="T12" fmla="*/ 0 w 27"/>
                <a:gd name="T13" fmla="*/ 30 h 30"/>
                <a:gd name="T14" fmla="*/ 17 w 27"/>
                <a:gd name="T15" fmla="*/ 27 h 30"/>
                <a:gd name="T16" fmla="*/ 27 w 27"/>
                <a:gd name="T17" fmla="*/ 24 h 30"/>
                <a:gd name="T18" fmla="*/ 23 w 27"/>
                <a:gd name="T19" fmla="*/ 20 h 30"/>
                <a:gd name="T20" fmla="*/ 17 w 27"/>
                <a:gd name="T21" fmla="*/ 12 h 30"/>
                <a:gd name="T22" fmla="*/ 11 w 27"/>
                <a:gd name="T23" fmla="*/ 8 h 30"/>
                <a:gd name="T24" fmla="*/ 7 w 27"/>
                <a:gd name="T25" fmla="*/ 4 h 30"/>
                <a:gd name="T26" fmla="*/ 4 w 27"/>
                <a:gd name="T27" fmla="*/ 1 h 30"/>
                <a:gd name="T28" fmla="*/ 0 w 27"/>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grpSp>
          <p:nvGrpSpPr>
            <p:cNvPr id="1174" name="Group 73">
              <a:extLst>
                <a:ext uri="{FF2B5EF4-FFF2-40B4-BE49-F238E27FC236}">
                  <a16:creationId xmlns:a16="http://schemas.microsoft.com/office/drawing/2014/main" id="{340CA134-4DB9-44CE-ACA0-59D8C5D03506}"/>
                </a:ext>
              </a:extLst>
            </p:cNvPr>
            <p:cNvGrpSpPr>
              <a:grpSpLocks/>
            </p:cNvGrpSpPr>
            <p:nvPr>
              <p:custDataLst>
                <p:tags r:id="rId69"/>
              </p:custDataLst>
            </p:nvPr>
          </p:nvGrpSpPr>
          <p:grpSpPr bwMode="auto">
            <a:xfrm>
              <a:off x="9020665" y="4966930"/>
              <a:ext cx="413787" cy="283164"/>
              <a:chOff x="5169" y="3361"/>
              <a:chExt cx="334" cy="240"/>
            </a:xfrm>
            <a:solidFill>
              <a:schemeClr val="bg1">
                <a:lumMod val="50000"/>
              </a:schemeClr>
            </a:solidFill>
          </p:grpSpPr>
          <p:sp>
            <p:nvSpPr>
              <p:cNvPr id="1627" name="Freeform 74">
                <a:extLst>
                  <a:ext uri="{FF2B5EF4-FFF2-40B4-BE49-F238E27FC236}">
                    <a16:creationId xmlns:a16="http://schemas.microsoft.com/office/drawing/2014/main" id="{EBB331FF-88F4-4BC1-8020-54F05363490A}"/>
                  </a:ext>
                </a:extLst>
              </p:cNvPr>
              <p:cNvSpPr>
                <a:spLocks/>
              </p:cNvSpPr>
              <p:nvPr/>
            </p:nvSpPr>
            <p:spPr bwMode="auto">
              <a:xfrm>
                <a:off x="5372" y="3565"/>
                <a:ext cx="16" cy="11"/>
              </a:xfrm>
              <a:custGeom>
                <a:avLst/>
                <a:gdLst>
                  <a:gd name="T0" fmla="*/ 0 w 53"/>
                  <a:gd name="T1" fmla="*/ 31 h 33"/>
                  <a:gd name="T2" fmla="*/ 4 w 53"/>
                  <a:gd name="T3" fmla="*/ 26 h 33"/>
                  <a:gd name="T4" fmla="*/ 8 w 53"/>
                  <a:gd name="T5" fmla="*/ 21 h 33"/>
                  <a:gd name="T6" fmla="*/ 15 w 53"/>
                  <a:gd name="T7" fmla="*/ 16 h 33"/>
                  <a:gd name="T8" fmla="*/ 21 w 53"/>
                  <a:gd name="T9" fmla="*/ 11 h 33"/>
                  <a:gd name="T10" fmla="*/ 29 w 53"/>
                  <a:gd name="T11" fmla="*/ 7 h 33"/>
                  <a:gd name="T12" fmla="*/ 38 w 53"/>
                  <a:gd name="T13" fmla="*/ 3 h 33"/>
                  <a:gd name="T14" fmla="*/ 45 w 53"/>
                  <a:gd name="T15" fmla="*/ 1 h 33"/>
                  <a:gd name="T16" fmla="*/ 53 w 53"/>
                  <a:gd name="T17" fmla="*/ 0 h 33"/>
                  <a:gd name="T18" fmla="*/ 53 w 53"/>
                  <a:gd name="T19" fmla="*/ 18 h 33"/>
                  <a:gd name="T20" fmla="*/ 38 w 53"/>
                  <a:gd name="T21" fmla="*/ 24 h 33"/>
                  <a:gd name="T22" fmla="*/ 27 w 53"/>
                  <a:gd name="T23" fmla="*/ 30 h 33"/>
                  <a:gd name="T24" fmla="*/ 21 w 53"/>
                  <a:gd name="T25" fmla="*/ 32 h 33"/>
                  <a:gd name="T26" fmla="*/ 16 w 53"/>
                  <a:gd name="T27" fmla="*/ 33 h 33"/>
                  <a:gd name="T28" fmla="*/ 9 w 53"/>
                  <a:gd name="T29" fmla="*/ 33 h 33"/>
                  <a:gd name="T30" fmla="*/ 0 w 53"/>
                  <a:gd name="T3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628" name="Freeform 75">
                <a:extLst>
                  <a:ext uri="{FF2B5EF4-FFF2-40B4-BE49-F238E27FC236}">
                    <a16:creationId xmlns:a16="http://schemas.microsoft.com/office/drawing/2014/main" id="{BFEBE60C-AEF3-4802-8E71-B4B1A05AB932}"/>
                  </a:ext>
                </a:extLst>
              </p:cNvPr>
              <p:cNvSpPr>
                <a:spLocks/>
              </p:cNvSpPr>
              <p:nvPr/>
            </p:nvSpPr>
            <p:spPr bwMode="auto">
              <a:xfrm>
                <a:off x="5169" y="3484"/>
                <a:ext cx="202" cy="117"/>
              </a:xfrm>
              <a:custGeom>
                <a:avLst/>
                <a:gdLst>
                  <a:gd name="T0" fmla="*/ 24 w 631"/>
                  <a:gd name="T1" fmla="*/ 296 h 358"/>
                  <a:gd name="T2" fmla="*/ 50 w 631"/>
                  <a:gd name="T3" fmla="*/ 290 h 358"/>
                  <a:gd name="T4" fmla="*/ 65 w 631"/>
                  <a:gd name="T5" fmla="*/ 277 h 358"/>
                  <a:gd name="T6" fmla="*/ 79 w 631"/>
                  <a:gd name="T7" fmla="*/ 253 h 358"/>
                  <a:gd name="T8" fmla="*/ 100 w 631"/>
                  <a:gd name="T9" fmla="*/ 256 h 358"/>
                  <a:gd name="T10" fmla="*/ 126 w 631"/>
                  <a:gd name="T11" fmla="*/ 253 h 358"/>
                  <a:gd name="T12" fmla="*/ 141 w 631"/>
                  <a:gd name="T13" fmla="*/ 247 h 358"/>
                  <a:gd name="T14" fmla="*/ 162 w 631"/>
                  <a:gd name="T15" fmla="*/ 229 h 358"/>
                  <a:gd name="T16" fmla="*/ 180 w 631"/>
                  <a:gd name="T17" fmla="*/ 208 h 358"/>
                  <a:gd name="T18" fmla="*/ 211 w 631"/>
                  <a:gd name="T19" fmla="*/ 192 h 358"/>
                  <a:gd name="T20" fmla="*/ 260 w 631"/>
                  <a:gd name="T21" fmla="*/ 175 h 358"/>
                  <a:gd name="T22" fmla="*/ 329 w 631"/>
                  <a:gd name="T23" fmla="*/ 152 h 358"/>
                  <a:gd name="T24" fmla="*/ 361 w 631"/>
                  <a:gd name="T25" fmla="*/ 137 h 358"/>
                  <a:gd name="T26" fmla="*/ 392 w 631"/>
                  <a:gd name="T27" fmla="*/ 130 h 358"/>
                  <a:gd name="T28" fmla="*/ 406 w 631"/>
                  <a:gd name="T29" fmla="*/ 127 h 358"/>
                  <a:gd name="T30" fmla="*/ 440 w 631"/>
                  <a:gd name="T31" fmla="*/ 107 h 358"/>
                  <a:gd name="T32" fmla="*/ 469 w 631"/>
                  <a:gd name="T33" fmla="*/ 80 h 358"/>
                  <a:gd name="T34" fmla="*/ 478 w 631"/>
                  <a:gd name="T35" fmla="*/ 63 h 358"/>
                  <a:gd name="T36" fmla="*/ 504 w 631"/>
                  <a:gd name="T37" fmla="*/ 58 h 358"/>
                  <a:gd name="T38" fmla="*/ 537 w 631"/>
                  <a:gd name="T39" fmla="*/ 36 h 358"/>
                  <a:gd name="T40" fmla="*/ 568 w 631"/>
                  <a:gd name="T41" fmla="*/ 11 h 358"/>
                  <a:gd name="T42" fmla="*/ 591 w 631"/>
                  <a:gd name="T43" fmla="*/ 0 h 358"/>
                  <a:gd name="T44" fmla="*/ 602 w 631"/>
                  <a:gd name="T45" fmla="*/ 22 h 358"/>
                  <a:gd name="T46" fmla="*/ 617 w 631"/>
                  <a:gd name="T47" fmla="*/ 30 h 358"/>
                  <a:gd name="T48" fmla="*/ 625 w 631"/>
                  <a:gd name="T49" fmla="*/ 46 h 358"/>
                  <a:gd name="T50" fmla="*/ 601 w 631"/>
                  <a:gd name="T51" fmla="*/ 88 h 358"/>
                  <a:gd name="T52" fmla="*/ 568 w 631"/>
                  <a:gd name="T53" fmla="*/ 125 h 358"/>
                  <a:gd name="T54" fmla="*/ 529 w 631"/>
                  <a:gd name="T55" fmla="*/ 154 h 358"/>
                  <a:gd name="T56" fmla="*/ 487 w 631"/>
                  <a:gd name="T57" fmla="*/ 173 h 358"/>
                  <a:gd name="T58" fmla="*/ 445 w 631"/>
                  <a:gd name="T59" fmla="*/ 180 h 358"/>
                  <a:gd name="T60" fmla="*/ 438 w 631"/>
                  <a:gd name="T61" fmla="*/ 197 h 358"/>
                  <a:gd name="T62" fmla="*/ 433 w 631"/>
                  <a:gd name="T63" fmla="*/ 200 h 358"/>
                  <a:gd name="T64" fmla="*/ 395 w 631"/>
                  <a:gd name="T65" fmla="*/ 199 h 358"/>
                  <a:gd name="T66" fmla="*/ 367 w 631"/>
                  <a:gd name="T67" fmla="*/ 210 h 358"/>
                  <a:gd name="T68" fmla="*/ 347 w 631"/>
                  <a:gd name="T69" fmla="*/ 212 h 358"/>
                  <a:gd name="T70" fmla="*/ 338 w 631"/>
                  <a:gd name="T71" fmla="*/ 204 h 358"/>
                  <a:gd name="T72" fmla="*/ 313 w 631"/>
                  <a:gd name="T73" fmla="*/ 241 h 358"/>
                  <a:gd name="T74" fmla="*/ 272 w 631"/>
                  <a:gd name="T75" fmla="*/ 280 h 358"/>
                  <a:gd name="T76" fmla="*/ 220 w 631"/>
                  <a:gd name="T77" fmla="*/ 315 h 358"/>
                  <a:gd name="T78" fmla="*/ 164 w 631"/>
                  <a:gd name="T79" fmla="*/ 343 h 358"/>
                  <a:gd name="T80" fmla="*/ 110 w 631"/>
                  <a:gd name="T81" fmla="*/ 357 h 358"/>
                  <a:gd name="T82" fmla="*/ 71 w 631"/>
                  <a:gd name="T83" fmla="*/ 356 h 358"/>
                  <a:gd name="T84" fmla="*/ 56 w 631"/>
                  <a:gd name="T85" fmla="*/ 348 h 358"/>
                  <a:gd name="T86" fmla="*/ 33 w 631"/>
                  <a:gd name="T87" fmla="*/ 34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629" name="Freeform 76">
                <a:extLst>
                  <a:ext uri="{FF2B5EF4-FFF2-40B4-BE49-F238E27FC236}">
                    <a16:creationId xmlns:a16="http://schemas.microsoft.com/office/drawing/2014/main" id="{9F04CF56-74F9-41C9-8892-F81D721F4373}"/>
                  </a:ext>
                </a:extLst>
              </p:cNvPr>
              <p:cNvSpPr>
                <a:spLocks/>
              </p:cNvSpPr>
              <p:nvPr/>
            </p:nvSpPr>
            <p:spPr bwMode="auto">
              <a:xfrm>
                <a:off x="5387" y="3361"/>
                <a:ext cx="116" cy="141"/>
              </a:xfrm>
              <a:custGeom>
                <a:avLst/>
                <a:gdLst>
                  <a:gd name="T0" fmla="*/ 60 w 359"/>
                  <a:gd name="T1" fmla="*/ 288 h 431"/>
                  <a:gd name="T2" fmla="*/ 95 w 359"/>
                  <a:gd name="T3" fmla="*/ 269 h 431"/>
                  <a:gd name="T4" fmla="*/ 165 w 359"/>
                  <a:gd name="T5" fmla="*/ 209 h 431"/>
                  <a:gd name="T6" fmla="*/ 172 w 359"/>
                  <a:gd name="T7" fmla="*/ 168 h 431"/>
                  <a:gd name="T8" fmla="*/ 180 w 359"/>
                  <a:gd name="T9" fmla="*/ 149 h 431"/>
                  <a:gd name="T10" fmla="*/ 193 w 359"/>
                  <a:gd name="T11" fmla="*/ 137 h 431"/>
                  <a:gd name="T12" fmla="*/ 190 w 359"/>
                  <a:gd name="T13" fmla="*/ 126 h 431"/>
                  <a:gd name="T14" fmla="*/ 179 w 359"/>
                  <a:gd name="T15" fmla="*/ 94 h 431"/>
                  <a:gd name="T16" fmla="*/ 173 w 359"/>
                  <a:gd name="T17" fmla="*/ 34 h 431"/>
                  <a:gd name="T18" fmla="*/ 182 w 359"/>
                  <a:gd name="T19" fmla="*/ 0 h 431"/>
                  <a:gd name="T20" fmla="*/ 194 w 359"/>
                  <a:gd name="T21" fmla="*/ 11 h 431"/>
                  <a:gd name="T22" fmla="*/ 207 w 359"/>
                  <a:gd name="T23" fmla="*/ 29 h 431"/>
                  <a:gd name="T24" fmla="*/ 231 w 359"/>
                  <a:gd name="T25" fmla="*/ 56 h 431"/>
                  <a:gd name="T26" fmla="*/ 238 w 359"/>
                  <a:gd name="T27" fmla="*/ 73 h 431"/>
                  <a:gd name="T28" fmla="*/ 237 w 359"/>
                  <a:gd name="T29" fmla="*/ 88 h 431"/>
                  <a:gd name="T30" fmla="*/ 226 w 359"/>
                  <a:gd name="T31" fmla="*/ 102 h 431"/>
                  <a:gd name="T32" fmla="*/ 205 w 359"/>
                  <a:gd name="T33" fmla="*/ 120 h 431"/>
                  <a:gd name="T34" fmla="*/ 199 w 359"/>
                  <a:gd name="T35" fmla="*/ 131 h 431"/>
                  <a:gd name="T36" fmla="*/ 199 w 359"/>
                  <a:gd name="T37" fmla="*/ 149 h 431"/>
                  <a:gd name="T38" fmla="*/ 205 w 359"/>
                  <a:gd name="T39" fmla="*/ 159 h 431"/>
                  <a:gd name="T40" fmla="*/ 226 w 359"/>
                  <a:gd name="T41" fmla="*/ 160 h 431"/>
                  <a:gd name="T42" fmla="*/ 233 w 359"/>
                  <a:gd name="T43" fmla="*/ 153 h 431"/>
                  <a:gd name="T44" fmla="*/ 232 w 359"/>
                  <a:gd name="T45" fmla="*/ 135 h 431"/>
                  <a:gd name="T46" fmla="*/ 259 w 359"/>
                  <a:gd name="T47" fmla="*/ 193 h 431"/>
                  <a:gd name="T48" fmla="*/ 271 w 359"/>
                  <a:gd name="T49" fmla="*/ 208 h 431"/>
                  <a:gd name="T50" fmla="*/ 291 w 359"/>
                  <a:gd name="T51" fmla="*/ 219 h 431"/>
                  <a:gd name="T52" fmla="*/ 300 w 359"/>
                  <a:gd name="T53" fmla="*/ 217 h 431"/>
                  <a:gd name="T54" fmla="*/ 312 w 359"/>
                  <a:gd name="T55" fmla="*/ 206 h 431"/>
                  <a:gd name="T56" fmla="*/ 341 w 359"/>
                  <a:gd name="T57" fmla="*/ 194 h 431"/>
                  <a:gd name="T58" fmla="*/ 355 w 359"/>
                  <a:gd name="T59" fmla="*/ 206 h 431"/>
                  <a:gd name="T60" fmla="*/ 342 w 359"/>
                  <a:gd name="T61" fmla="*/ 240 h 431"/>
                  <a:gd name="T62" fmla="*/ 321 w 359"/>
                  <a:gd name="T63" fmla="*/ 261 h 431"/>
                  <a:gd name="T64" fmla="*/ 295 w 359"/>
                  <a:gd name="T65" fmla="*/ 275 h 431"/>
                  <a:gd name="T66" fmla="*/ 247 w 359"/>
                  <a:gd name="T67" fmla="*/ 288 h 431"/>
                  <a:gd name="T68" fmla="*/ 208 w 359"/>
                  <a:gd name="T69" fmla="*/ 299 h 431"/>
                  <a:gd name="T70" fmla="*/ 193 w 359"/>
                  <a:gd name="T71" fmla="*/ 308 h 431"/>
                  <a:gd name="T72" fmla="*/ 179 w 359"/>
                  <a:gd name="T73" fmla="*/ 339 h 431"/>
                  <a:gd name="T74" fmla="*/ 163 w 359"/>
                  <a:gd name="T75" fmla="*/ 356 h 431"/>
                  <a:gd name="T76" fmla="*/ 109 w 359"/>
                  <a:gd name="T77" fmla="*/ 394 h 431"/>
                  <a:gd name="T78" fmla="*/ 48 w 359"/>
                  <a:gd name="T79" fmla="*/ 424 h 431"/>
                  <a:gd name="T80" fmla="*/ 19 w 359"/>
                  <a:gd name="T81" fmla="*/ 431 h 431"/>
                  <a:gd name="T82" fmla="*/ 7 w 359"/>
                  <a:gd name="T83" fmla="*/ 426 h 431"/>
                  <a:gd name="T84" fmla="*/ 1 w 359"/>
                  <a:gd name="T85" fmla="*/ 415 h 431"/>
                  <a:gd name="T86" fmla="*/ 1 w 359"/>
                  <a:gd name="T87" fmla="*/ 402 h 431"/>
                  <a:gd name="T88" fmla="*/ 9 w 359"/>
                  <a:gd name="T89" fmla="*/ 391 h 431"/>
                  <a:gd name="T90" fmla="*/ 56 w 359"/>
                  <a:gd name="T91" fmla="*/ 374 h 431"/>
                  <a:gd name="T92" fmla="*/ 73 w 359"/>
                  <a:gd name="T93" fmla="*/ 351 h 431"/>
                  <a:gd name="T94" fmla="*/ 71 w 359"/>
                  <a:gd name="T95" fmla="*/ 335 h 431"/>
                  <a:gd name="T96" fmla="*/ 64 w 359"/>
                  <a:gd name="T97" fmla="*/ 326 h 431"/>
                  <a:gd name="T98" fmla="*/ 51 w 359"/>
                  <a:gd name="T99" fmla="*/ 320 h 431"/>
                  <a:gd name="T100" fmla="*/ 19 w 359"/>
                  <a:gd name="T101" fmla="*/ 32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grpSp>
        <p:sp>
          <p:nvSpPr>
            <p:cNvPr id="1175" name="Freeform 77">
              <a:extLst>
                <a:ext uri="{FF2B5EF4-FFF2-40B4-BE49-F238E27FC236}">
                  <a16:creationId xmlns:a16="http://schemas.microsoft.com/office/drawing/2014/main" id="{A76C1417-8B56-40BE-AAF1-80621424524C}"/>
                </a:ext>
              </a:extLst>
            </p:cNvPr>
            <p:cNvSpPr>
              <a:spLocks/>
            </p:cNvSpPr>
            <p:nvPr>
              <p:custDataLst>
                <p:tags r:id="rId70"/>
              </p:custDataLst>
            </p:nvPr>
          </p:nvSpPr>
          <p:spPr bwMode="auto">
            <a:xfrm>
              <a:off x="8943250" y="3931790"/>
              <a:ext cx="8771" cy="42141"/>
            </a:xfrm>
            <a:custGeom>
              <a:avLst/>
              <a:gdLst>
                <a:gd name="T0" fmla="*/ 0 w 21"/>
                <a:gd name="T1" fmla="*/ 43 h 62"/>
                <a:gd name="T2" fmla="*/ 1 w 21"/>
                <a:gd name="T3" fmla="*/ 29 h 62"/>
                <a:gd name="T4" fmla="*/ 3 w 21"/>
                <a:gd name="T5" fmla="*/ 17 h 62"/>
                <a:gd name="T6" fmla="*/ 4 w 21"/>
                <a:gd name="T7" fmla="*/ 11 h 62"/>
                <a:gd name="T8" fmla="*/ 6 w 21"/>
                <a:gd name="T9" fmla="*/ 7 h 62"/>
                <a:gd name="T10" fmla="*/ 9 w 21"/>
                <a:gd name="T11" fmla="*/ 3 h 62"/>
                <a:gd name="T12" fmla="*/ 15 w 21"/>
                <a:gd name="T13" fmla="*/ 0 h 62"/>
                <a:gd name="T14" fmla="*/ 15 w 21"/>
                <a:gd name="T15" fmla="*/ 15 h 62"/>
                <a:gd name="T16" fmla="*/ 18 w 21"/>
                <a:gd name="T17" fmla="*/ 31 h 62"/>
                <a:gd name="T18" fmla="*/ 20 w 21"/>
                <a:gd name="T19" fmla="*/ 44 h 62"/>
                <a:gd name="T20" fmla="*/ 21 w 21"/>
                <a:gd name="T21" fmla="*/ 49 h 62"/>
                <a:gd name="T22" fmla="*/ 10 w 21"/>
                <a:gd name="T23" fmla="*/ 55 h 62"/>
                <a:gd name="T24" fmla="*/ 0 w 21"/>
                <a:gd name="T25" fmla="*/ 62 h 62"/>
                <a:gd name="T26" fmla="*/ 0 w 21"/>
                <a:gd name="T2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76" name="Freeform 78">
              <a:extLst>
                <a:ext uri="{FF2B5EF4-FFF2-40B4-BE49-F238E27FC236}">
                  <a16:creationId xmlns:a16="http://schemas.microsoft.com/office/drawing/2014/main" id="{1689A8B0-705B-4258-BFE0-57E9C065BC81}"/>
                </a:ext>
              </a:extLst>
            </p:cNvPr>
            <p:cNvSpPr>
              <a:spLocks/>
            </p:cNvSpPr>
            <p:nvPr>
              <p:custDataLst>
                <p:tags r:id="rId71"/>
              </p:custDataLst>
            </p:nvPr>
          </p:nvSpPr>
          <p:spPr bwMode="auto">
            <a:xfrm>
              <a:off x="9612754" y="4596692"/>
              <a:ext cx="13157" cy="42141"/>
            </a:xfrm>
            <a:custGeom>
              <a:avLst/>
              <a:gdLst>
                <a:gd name="T0" fmla="*/ 0 w 33"/>
                <a:gd name="T1" fmla="*/ 0 h 24"/>
                <a:gd name="T2" fmla="*/ 5 w 33"/>
                <a:gd name="T3" fmla="*/ 5 h 24"/>
                <a:gd name="T4" fmla="*/ 10 w 33"/>
                <a:gd name="T5" fmla="*/ 10 h 24"/>
                <a:gd name="T6" fmla="*/ 11 w 33"/>
                <a:gd name="T7" fmla="*/ 13 h 24"/>
                <a:gd name="T8" fmla="*/ 12 w 33"/>
                <a:gd name="T9" fmla="*/ 16 h 24"/>
                <a:gd name="T10" fmla="*/ 13 w 33"/>
                <a:gd name="T11" fmla="*/ 20 h 24"/>
                <a:gd name="T12" fmla="*/ 13 w 33"/>
                <a:gd name="T13" fmla="*/ 24 h 24"/>
                <a:gd name="T14" fmla="*/ 33 w 33"/>
                <a:gd name="T15" fmla="*/ 0 h 24"/>
                <a:gd name="T16" fmla="*/ 24 w 33"/>
                <a:gd name="T17" fmla="*/ 0 h 24"/>
                <a:gd name="T18" fmla="*/ 16 w 33"/>
                <a:gd name="T19" fmla="*/ 0 h 24"/>
                <a:gd name="T20" fmla="*/ 9 w 33"/>
                <a:gd name="T21" fmla="*/ 0 h 24"/>
                <a:gd name="T22" fmla="*/ 0 w 33"/>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77" name="Freeform 79">
              <a:extLst>
                <a:ext uri="{FF2B5EF4-FFF2-40B4-BE49-F238E27FC236}">
                  <a16:creationId xmlns:a16="http://schemas.microsoft.com/office/drawing/2014/main" id="{1AF1646D-3C11-4D2B-B0C2-875CA8DBB314}"/>
                </a:ext>
              </a:extLst>
            </p:cNvPr>
            <p:cNvSpPr>
              <a:spLocks/>
            </p:cNvSpPr>
            <p:nvPr>
              <p:custDataLst>
                <p:tags r:id="rId72"/>
              </p:custDataLst>
            </p:nvPr>
          </p:nvSpPr>
          <p:spPr bwMode="auto">
            <a:xfrm>
              <a:off x="9633219" y="4603716"/>
              <a:ext cx="16081" cy="43311"/>
            </a:xfrm>
            <a:custGeom>
              <a:avLst/>
              <a:gdLst>
                <a:gd name="T0" fmla="*/ 26 w 33"/>
                <a:gd name="T1" fmla="*/ 25 h 25"/>
                <a:gd name="T2" fmla="*/ 29 w 33"/>
                <a:gd name="T3" fmla="*/ 22 h 25"/>
                <a:gd name="T4" fmla="*/ 33 w 33"/>
                <a:gd name="T5" fmla="*/ 18 h 25"/>
                <a:gd name="T6" fmla="*/ 33 w 33"/>
                <a:gd name="T7" fmla="*/ 0 h 25"/>
                <a:gd name="T8" fmla="*/ 25 w 33"/>
                <a:gd name="T9" fmla="*/ 0 h 25"/>
                <a:gd name="T10" fmla="*/ 16 w 33"/>
                <a:gd name="T11" fmla="*/ 0 h 25"/>
                <a:gd name="T12" fmla="*/ 6 w 33"/>
                <a:gd name="T13" fmla="*/ 0 h 25"/>
                <a:gd name="T14" fmla="*/ 0 w 33"/>
                <a:gd name="T15" fmla="*/ 0 h 25"/>
                <a:gd name="T16" fmla="*/ 26 w 33"/>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78" name="Freeform 80">
              <a:extLst>
                <a:ext uri="{FF2B5EF4-FFF2-40B4-BE49-F238E27FC236}">
                  <a16:creationId xmlns:a16="http://schemas.microsoft.com/office/drawing/2014/main" id="{E7A37DC5-1B0C-4B2B-85AE-0235330EFD6D}"/>
                </a:ext>
              </a:extLst>
            </p:cNvPr>
            <p:cNvSpPr>
              <a:spLocks/>
            </p:cNvSpPr>
            <p:nvPr>
              <p:custDataLst>
                <p:tags r:id="rId73"/>
              </p:custDataLst>
            </p:nvPr>
          </p:nvSpPr>
          <p:spPr bwMode="auto">
            <a:xfrm>
              <a:off x="9001723" y="3923595"/>
              <a:ext cx="1463" cy="40971"/>
            </a:xfrm>
            <a:custGeom>
              <a:avLst/>
              <a:gdLst>
                <a:gd name="T0" fmla="*/ 0 w 7"/>
                <a:gd name="T1" fmla="*/ 7 w 7"/>
                <a:gd name="T2" fmla="*/ 0 w 7"/>
              </a:gdLst>
              <a:ahLst/>
              <a:cxnLst>
                <a:cxn ang="0">
                  <a:pos x="T0" y="0"/>
                </a:cxn>
                <a:cxn ang="0">
                  <a:pos x="T1" y="0"/>
                </a:cxn>
                <a:cxn ang="0">
                  <a:pos x="T2" y="0"/>
                </a:cxn>
              </a:cxnLst>
              <a:rect l="0" t="0" r="r" b="b"/>
              <a:pathLst>
                <a:path w="7">
                  <a:moveTo>
                    <a:pt x="0" y="0"/>
                  </a:moveTo>
                  <a:lnTo>
                    <a:pt x="7" y="0"/>
                  </a:lnTo>
                  <a:lnTo>
                    <a:pt x="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79" name="Freeform 81">
              <a:extLst>
                <a:ext uri="{FF2B5EF4-FFF2-40B4-BE49-F238E27FC236}">
                  <a16:creationId xmlns:a16="http://schemas.microsoft.com/office/drawing/2014/main" id="{37A48717-7806-4DA9-B002-AD12D75AC971}"/>
                </a:ext>
              </a:extLst>
            </p:cNvPr>
            <p:cNvSpPr>
              <a:spLocks/>
            </p:cNvSpPr>
            <p:nvPr>
              <p:custDataLst>
                <p:tags r:id="rId74"/>
              </p:custDataLst>
            </p:nvPr>
          </p:nvSpPr>
          <p:spPr bwMode="auto">
            <a:xfrm>
              <a:off x="9055810" y="3882625"/>
              <a:ext cx="5848" cy="42141"/>
            </a:xfrm>
            <a:custGeom>
              <a:avLst/>
              <a:gdLst>
                <a:gd name="T0" fmla="*/ 16 w 16"/>
                <a:gd name="T1" fmla="*/ 0 h 25"/>
                <a:gd name="T2" fmla="*/ 16 w 16"/>
                <a:gd name="T3" fmla="*/ 6 h 25"/>
                <a:gd name="T4" fmla="*/ 14 w 16"/>
                <a:gd name="T5" fmla="*/ 13 h 25"/>
                <a:gd name="T6" fmla="*/ 13 w 16"/>
                <a:gd name="T7" fmla="*/ 16 h 25"/>
                <a:gd name="T8" fmla="*/ 11 w 16"/>
                <a:gd name="T9" fmla="*/ 20 h 25"/>
                <a:gd name="T10" fmla="*/ 7 w 16"/>
                <a:gd name="T11" fmla="*/ 23 h 25"/>
                <a:gd name="T12" fmla="*/ 3 w 16"/>
                <a:gd name="T13" fmla="*/ 25 h 25"/>
                <a:gd name="T14" fmla="*/ 1 w 16"/>
                <a:gd name="T15" fmla="*/ 24 h 25"/>
                <a:gd name="T16" fmla="*/ 0 w 16"/>
                <a:gd name="T17" fmla="*/ 21 h 25"/>
                <a:gd name="T18" fmla="*/ 1 w 16"/>
                <a:gd name="T19" fmla="*/ 18 h 25"/>
                <a:gd name="T20" fmla="*/ 2 w 16"/>
                <a:gd name="T21" fmla="*/ 13 h 25"/>
                <a:gd name="T22" fmla="*/ 4 w 16"/>
                <a:gd name="T23" fmla="*/ 9 h 25"/>
                <a:gd name="T24" fmla="*/ 7 w 16"/>
                <a:gd name="T25" fmla="*/ 4 h 25"/>
                <a:gd name="T26" fmla="*/ 11 w 16"/>
                <a:gd name="T27" fmla="*/ 1 h 25"/>
                <a:gd name="T28" fmla="*/ 16 w 16"/>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80" name="Freeform 82">
              <a:extLst>
                <a:ext uri="{FF2B5EF4-FFF2-40B4-BE49-F238E27FC236}">
                  <a16:creationId xmlns:a16="http://schemas.microsoft.com/office/drawing/2014/main" id="{D22F32F9-10BD-4411-8759-49E5ACF8D9E8}"/>
                </a:ext>
              </a:extLst>
            </p:cNvPr>
            <p:cNvSpPr>
              <a:spLocks/>
            </p:cNvSpPr>
            <p:nvPr>
              <p:custDataLst>
                <p:tags r:id="rId75"/>
              </p:custDataLst>
            </p:nvPr>
          </p:nvSpPr>
          <p:spPr bwMode="auto">
            <a:xfrm>
              <a:off x="9159597" y="3800682"/>
              <a:ext cx="4386" cy="42141"/>
            </a:xfrm>
            <a:custGeom>
              <a:avLst/>
              <a:gdLst>
                <a:gd name="T0" fmla="*/ 0 w 14"/>
                <a:gd name="T1" fmla="*/ 0 h 18"/>
                <a:gd name="T2" fmla="*/ 3 w 14"/>
                <a:gd name="T3" fmla="*/ 1 h 18"/>
                <a:gd name="T4" fmla="*/ 5 w 14"/>
                <a:gd name="T5" fmla="*/ 2 h 18"/>
                <a:gd name="T6" fmla="*/ 7 w 14"/>
                <a:gd name="T7" fmla="*/ 4 h 18"/>
                <a:gd name="T8" fmla="*/ 9 w 14"/>
                <a:gd name="T9" fmla="*/ 7 h 18"/>
                <a:gd name="T10" fmla="*/ 13 w 14"/>
                <a:gd name="T11" fmla="*/ 13 h 18"/>
                <a:gd name="T12" fmla="*/ 14 w 14"/>
                <a:gd name="T13" fmla="*/ 18 h 18"/>
                <a:gd name="T14" fmla="*/ 0 w 1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81" name="Freeform 83">
              <a:extLst>
                <a:ext uri="{FF2B5EF4-FFF2-40B4-BE49-F238E27FC236}">
                  <a16:creationId xmlns:a16="http://schemas.microsoft.com/office/drawing/2014/main" id="{30E75D7B-149A-4421-BF3A-3F74B563465D}"/>
                </a:ext>
              </a:extLst>
            </p:cNvPr>
            <p:cNvSpPr>
              <a:spLocks/>
            </p:cNvSpPr>
            <p:nvPr>
              <p:custDataLst>
                <p:tags r:id="rId76"/>
              </p:custDataLst>
            </p:nvPr>
          </p:nvSpPr>
          <p:spPr bwMode="auto">
            <a:xfrm>
              <a:off x="9299930" y="4315749"/>
              <a:ext cx="24851" cy="43311"/>
            </a:xfrm>
            <a:custGeom>
              <a:avLst/>
              <a:gdLst>
                <a:gd name="T0" fmla="*/ 0 w 67"/>
                <a:gd name="T1" fmla="*/ 0 h 74"/>
                <a:gd name="T2" fmla="*/ 1 w 67"/>
                <a:gd name="T3" fmla="*/ 17 h 74"/>
                <a:gd name="T4" fmla="*/ 3 w 67"/>
                <a:gd name="T5" fmla="*/ 30 h 74"/>
                <a:gd name="T6" fmla="*/ 7 w 67"/>
                <a:gd name="T7" fmla="*/ 41 h 74"/>
                <a:gd name="T8" fmla="*/ 12 w 67"/>
                <a:gd name="T9" fmla="*/ 50 h 74"/>
                <a:gd name="T10" fmla="*/ 17 w 67"/>
                <a:gd name="T11" fmla="*/ 58 h 74"/>
                <a:gd name="T12" fmla="*/ 23 w 67"/>
                <a:gd name="T13" fmla="*/ 64 h 74"/>
                <a:gd name="T14" fmla="*/ 28 w 67"/>
                <a:gd name="T15" fmla="*/ 69 h 74"/>
                <a:gd name="T16" fmla="*/ 33 w 67"/>
                <a:gd name="T17" fmla="*/ 74 h 74"/>
                <a:gd name="T18" fmla="*/ 44 w 67"/>
                <a:gd name="T19" fmla="*/ 65 h 74"/>
                <a:gd name="T20" fmla="*/ 55 w 67"/>
                <a:gd name="T21" fmla="*/ 55 h 74"/>
                <a:gd name="T22" fmla="*/ 59 w 67"/>
                <a:gd name="T23" fmla="*/ 49 h 74"/>
                <a:gd name="T24" fmla="*/ 63 w 67"/>
                <a:gd name="T25" fmla="*/ 43 h 74"/>
                <a:gd name="T26" fmla="*/ 66 w 67"/>
                <a:gd name="T27" fmla="*/ 37 h 74"/>
                <a:gd name="T28" fmla="*/ 67 w 67"/>
                <a:gd name="T29" fmla="*/ 30 h 74"/>
                <a:gd name="T30" fmla="*/ 67 w 67"/>
                <a:gd name="T31" fmla="*/ 25 h 74"/>
                <a:gd name="T32" fmla="*/ 67 w 67"/>
                <a:gd name="T33" fmla="*/ 18 h 74"/>
                <a:gd name="T34" fmla="*/ 67 w 67"/>
                <a:gd name="T35" fmla="*/ 9 h 74"/>
                <a:gd name="T36" fmla="*/ 67 w 67"/>
                <a:gd name="T37" fmla="*/ 0 h 74"/>
                <a:gd name="T38" fmla="*/ 48 w 67"/>
                <a:gd name="T39" fmla="*/ 0 h 74"/>
                <a:gd name="T40" fmla="*/ 33 w 67"/>
                <a:gd name="T41" fmla="*/ 0 h 74"/>
                <a:gd name="T42" fmla="*/ 17 w 67"/>
                <a:gd name="T43" fmla="*/ 0 h 74"/>
                <a:gd name="T44" fmla="*/ 0 w 67"/>
                <a:gd name="T4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82" name="Freeform 84">
              <a:extLst>
                <a:ext uri="{FF2B5EF4-FFF2-40B4-BE49-F238E27FC236}">
                  <a16:creationId xmlns:a16="http://schemas.microsoft.com/office/drawing/2014/main" id="{333EAE13-406D-4906-8922-E43110E38238}"/>
                </a:ext>
              </a:extLst>
            </p:cNvPr>
            <p:cNvSpPr>
              <a:spLocks/>
            </p:cNvSpPr>
            <p:nvPr>
              <p:custDataLst>
                <p:tags r:id="rId77"/>
              </p:custDataLst>
            </p:nvPr>
          </p:nvSpPr>
          <p:spPr bwMode="auto">
            <a:xfrm>
              <a:off x="9358402" y="4326283"/>
              <a:ext cx="11694" cy="42141"/>
            </a:xfrm>
            <a:custGeom>
              <a:avLst/>
              <a:gdLst>
                <a:gd name="T0" fmla="*/ 0 w 34"/>
                <a:gd name="T1" fmla="*/ 0 h 38"/>
                <a:gd name="T2" fmla="*/ 2 w 34"/>
                <a:gd name="T3" fmla="*/ 3 h 38"/>
                <a:gd name="T4" fmla="*/ 4 w 34"/>
                <a:gd name="T5" fmla="*/ 7 h 38"/>
                <a:gd name="T6" fmla="*/ 5 w 34"/>
                <a:gd name="T7" fmla="*/ 11 h 38"/>
                <a:gd name="T8" fmla="*/ 6 w 34"/>
                <a:gd name="T9" fmla="*/ 16 h 38"/>
                <a:gd name="T10" fmla="*/ 10 w 34"/>
                <a:gd name="T11" fmla="*/ 28 h 38"/>
                <a:gd name="T12" fmla="*/ 13 w 34"/>
                <a:gd name="T13" fmla="*/ 38 h 38"/>
                <a:gd name="T14" fmla="*/ 16 w 34"/>
                <a:gd name="T15" fmla="*/ 37 h 38"/>
                <a:gd name="T16" fmla="*/ 20 w 34"/>
                <a:gd name="T17" fmla="*/ 36 h 38"/>
                <a:gd name="T18" fmla="*/ 23 w 34"/>
                <a:gd name="T19" fmla="*/ 34 h 38"/>
                <a:gd name="T20" fmla="*/ 26 w 34"/>
                <a:gd name="T21" fmla="*/ 31 h 38"/>
                <a:gd name="T22" fmla="*/ 28 w 34"/>
                <a:gd name="T23" fmla="*/ 28 h 38"/>
                <a:gd name="T24" fmla="*/ 32 w 34"/>
                <a:gd name="T25" fmla="*/ 24 h 38"/>
                <a:gd name="T26" fmla="*/ 33 w 34"/>
                <a:gd name="T27" fmla="*/ 21 h 38"/>
                <a:gd name="T28" fmla="*/ 34 w 34"/>
                <a:gd name="T29" fmla="*/ 19 h 38"/>
                <a:gd name="T30" fmla="*/ 31 w 34"/>
                <a:gd name="T31" fmla="*/ 18 h 38"/>
                <a:gd name="T32" fmla="*/ 28 w 34"/>
                <a:gd name="T33" fmla="*/ 17 h 38"/>
                <a:gd name="T34" fmla="*/ 26 w 34"/>
                <a:gd name="T35" fmla="*/ 14 h 38"/>
                <a:gd name="T36" fmla="*/ 24 w 34"/>
                <a:gd name="T37" fmla="*/ 12 h 38"/>
                <a:gd name="T38" fmla="*/ 19 w 34"/>
                <a:gd name="T39" fmla="*/ 6 h 38"/>
                <a:gd name="T40" fmla="*/ 13 w 34"/>
                <a:gd name="T41" fmla="*/ 0 h 38"/>
                <a:gd name="T42" fmla="*/ 6 w 34"/>
                <a:gd name="T43" fmla="*/ 0 h 38"/>
                <a:gd name="T44" fmla="*/ 0 w 3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83" name="Freeform 85">
              <a:extLst>
                <a:ext uri="{FF2B5EF4-FFF2-40B4-BE49-F238E27FC236}">
                  <a16:creationId xmlns:a16="http://schemas.microsoft.com/office/drawing/2014/main" id="{978F94F7-755B-4848-A5F0-6C229E324523}"/>
                </a:ext>
              </a:extLst>
            </p:cNvPr>
            <p:cNvSpPr>
              <a:spLocks/>
            </p:cNvSpPr>
            <p:nvPr>
              <p:custDataLst>
                <p:tags r:id="rId78"/>
              </p:custDataLst>
            </p:nvPr>
          </p:nvSpPr>
          <p:spPr bwMode="auto">
            <a:xfrm>
              <a:off x="9226840" y="4161228"/>
              <a:ext cx="23389" cy="40970"/>
            </a:xfrm>
            <a:custGeom>
              <a:avLst/>
              <a:gdLst>
                <a:gd name="T0" fmla="*/ 53 w 53"/>
                <a:gd name="T1" fmla="*/ 23 h 23"/>
                <a:gd name="T2" fmla="*/ 53 w 53"/>
                <a:gd name="T3" fmla="*/ 4 h 23"/>
                <a:gd name="T4" fmla="*/ 49 w 53"/>
                <a:gd name="T5" fmla="*/ 2 h 23"/>
                <a:gd name="T6" fmla="*/ 45 w 53"/>
                <a:gd name="T7" fmla="*/ 1 h 23"/>
                <a:gd name="T8" fmla="*/ 42 w 53"/>
                <a:gd name="T9" fmla="*/ 0 h 23"/>
                <a:gd name="T10" fmla="*/ 38 w 53"/>
                <a:gd name="T11" fmla="*/ 0 h 23"/>
                <a:gd name="T12" fmla="*/ 31 w 53"/>
                <a:gd name="T13" fmla="*/ 1 h 23"/>
                <a:gd name="T14" fmla="*/ 24 w 53"/>
                <a:gd name="T15" fmla="*/ 4 h 23"/>
                <a:gd name="T16" fmla="*/ 11 w 53"/>
                <a:gd name="T17" fmla="*/ 13 h 23"/>
                <a:gd name="T18" fmla="*/ 0 w 53"/>
                <a:gd name="T19" fmla="*/ 23 h 23"/>
                <a:gd name="T20" fmla="*/ 53 w 53"/>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84" name="Freeform 86">
              <a:extLst>
                <a:ext uri="{FF2B5EF4-FFF2-40B4-BE49-F238E27FC236}">
                  <a16:creationId xmlns:a16="http://schemas.microsoft.com/office/drawing/2014/main" id="{DD4D534A-F9F3-422F-A154-359CCEBC63BE}"/>
                </a:ext>
              </a:extLst>
            </p:cNvPr>
            <p:cNvSpPr>
              <a:spLocks/>
            </p:cNvSpPr>
            <p:nvPr>
              <p:custDataLst>
                <p:tags r:id="rId79"/>
              </p:custDataLst>
            </p:nvPr>
          </p:nvSpPr>
          <p:spPr bwMode="auto">
            <a:xfrm>
              <a:off x="9174215" y="4142499"/>
              <a:ext cx="10233" cy="42141"/>
            </a:xfrm>
            <a:custGeom>
              <a:avLst/>
              <a:gdLst>
                <a:gd name="T0" fmla="*/ 0 w 26"/>
                <a:gd name="T1" fmla="*/ 0 h 12"/>
                <a:gd name="T2" fmla="*/ 4 w 26"/>
                <a:gd name="T3" fmla="*/ 4 h 12"/>
                <a:gd name="T4" fmla="*/ 11 w 26"/>
                <a:gd name="T5" fmla="*/ 8 h 12"/>
                <a:gd name="T6" fmla="*/ 14 w 26"/>
                <a:gd name="T7" fmla="*/ 9 h 12"/>
                <a:gd name="T8" fmla="*/ 18 w 26"/>
                <a:gd name="T9" fmla="*/ 11 h 12"/>
                <a:gd name="T10" fmla="*/ 22 w 26"/>
                <a:gd name="T11" fmla="*/ 11 h 12"/>
                <a:gd name="T12" fmla="*/ 26 w 26"/>
                <a:gd name="T13" fmla="*/ 12 h 12"/>
                <a:gd name="T14" fmla="*/ 21 w 26"/>
                <a:gd name="T15" fmla="*/ 7 h 12"/>
                <a:gd name="T16" fmla="*/ 13 w 26"/>
                <a:gd name="T17" fmla="*/ 3 h 12"/>
                <a:gd name="T18" fmla="*/ 5 w 26"/>
                <a:gd name="T19" fmla="*/ 1 h 12"/>
                <a:gd name="T20" fmla="*/ 0 w 26"/>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85" name="Freeform 87">
              <a:extLst>
                <a:ext uri="{FF2B5EF4-FFF2-40B4-BE49-F238E27FC236}">
                  <a16:creationId xmlns:a16="http://schemas.microsoft.com/office/drawing/2014/main" id="{A46583C8-1EA5-409F-83FA-551B8E8EA4A2}"/>
                </a:ext>
              </a:extLst>
            </p:cNvPr>
            <p:cNvSpPr>
              <a:spLocks/>
            </p:cNvSpPr>
            <p:nvPr>
              <p:custDataLst>
                <p:tags r:id="rId80"/>
              </p:custDataLst>
            </p:nvPr>
          </p:nvSpPr>
          <p:spPr bwMode="auto">
            <a:xfrm>
              <a:off x="9358402" y="4387155"/>
              <a:ext cx="29237" cy="42141"/>
            </a:xfrm>
            <a:custGeom>
              <a:avLst/>
              <a:gdLst>
                <a:gd name="T0" fmla="*/ 0 w 73"/>
                <a:gd name="T1" fmla="*/ 20 w 73"/>
                <a:gd name="T2" fmla="*/ 37 w 73"/>
                <a:gd name="T3" fmla="*/ 55 w 73"/>
                <a:gd name="T4" fmla="*/ 73 w 73"/>
              </a:gdLst>
              <a:ahLst/>
              <a:cxnLst>
                <a:cxn ang="0">
                  <a:pos x="T0" y="0"/>
                </a:cxn>
                <a:cxn ang="0">
                  <a:pos x="T1" y="0"/>
                </a:cxn>
                <a:cxn ang="0">
                  <a:pos x="T2" y="0"/>
                </a:cxn>
                <a:cxn ang="0">
                  <a:pos x="T3" y="0"/>
                </a:cxn>
                <a:cxn ang="0">
                  <a:pos x="T4" y="0"/>
                </a:cxn>
              </a:cxnLst>
              <a:rect l="0" t="0" r="r" b="b"/>
              <a:pathLst>
                <a:path w="73">
                  <a:moveTo>
                    <a:pt x="0" y="0"/>
                  </a:moveTo>
                  <a:lnTo>
                    <a:pt x="20" y="0"/>
                  </a:lnTo>
                  <a:lnTo>
                    <a:pt x="37" y="0"/>
                  </a:lnTo>
                  <a:lnTo>
                    <a:pt x="55" y="0"/>
                  </a:lnTo>
                  <a:lnTo>
                    <a:pt x="73"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86" name="Freeform 88">
              <a:extLst>
                <a:ext uri="{FF2B5EF4-FFF2-40B4-BE49-F238E27FC236}">
                  <a16:creationId xmlns:a16="http://schemas.microsoft.com/office/drawing/2014/main" id="{D4002E05-F21A-41EA-974D-4D8E149FEB6C}"/>
                </a:ext>
              </a:extLst>
            </p:cNvPr>
            <p:cNvSpPr>
              <a:spLocks/>
            </p:cNvSpPr>
            <p:nvPr>
              <p:custDataLst>
                <p:tags r:id="rId81"/>
              </p:custDataLst>
            </p:nvPr>
          </p:nvSpPr>
          <p:spPr bwMode="auto">
            <a:xfrm>
              <a:off x="9317471" y="4378961"/>
              <a:ext cx="20465" cy="42141"/>
            </a:xfrm>
            <a:custGeom>
              <a:avLst/>
              <a:gdLst>
                <a:gd name="T0" fmla="*/ 0 w 53"/>
                <a:gd name="T1" fmla="*/ 0 h 3"/>
                <a:gd name="T2" fmla="*/ 14 w 53"/>
                <a:gd name="T3" fmla="*/ 0 h 3"/>
                <a:gd name="T4" fmla="*/ 27 w 53"/>
                <a:gd name="T5" fmla="*/ 3 h 3"/>
                <a:gd name="T6" fmla="*/ 32 w 53"/>
                <a:gd name="T7" fmla="*/ 3 h 3"/>
                <a:gd name="T8" fmla="*/ 39 w 53"/>
                <a:gd name="T9" fmla="*/ 3 h 3"/>
                <a:gd name="T10" fmla="*/ 45 w 53"/>
                <a:gd name="T11" fmla="*/ 1 h 3"/>
                <a:gd name="T12" fmla="*/ 53 w 5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3" h="3">
                  <a:moveTo>
                    <a:pt x="0" y="0"/>
                  </a:moveTo>
                  <a:lnTo>
                    <a:pt x="14" y="0"/>
                  </a:lnTo>
                  <a:lnTo>
                    <a:pt x="27" y="3"/>
                  </a:lnTo>
                  <a:lnTo>
                    <a:pt x="32" y="3"/>
                  </a:lnTo>
                  <a:lnTo>
                    <a:pt x="39" y="3"/>
                  </a:lnTo>
                  <a:lnTo>
                    <a:pt x="45" y="1"/>
                  </a:lnTo>
                  <a:lnTo>
                    <a:pt x="53"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87" name="Line 89">
              <a:extLst>
                <a:ext uri="{FF2B5EF4-FFF2-40B4-BE49-F238E27FC236}">
                  <a16:creationId xmlns:a16="http://schemas.microsoft.com/office/drawing/2014/main" id="{6ADA3360-2D4C-4D3B-8256-7254854276AA}"/>
                </a:ext>
              </a:extLst>
            </p:cNvPr>
            <p:cNvSpPr>
              <a:spLocks noChangeShapeType="1"/>
            </p:cNvSpPr>
            <p:nvPr>
              <p:custDataLst>
                <p:tags r:id="rId82"/>
              </p:custDataLst>
            </p:nvPr>
          </p:nvSpPr>
          <p:spPr bwMode="auto">
            <a:xfrm>
              <a:off x="9348170" y="4368425"/>
              <a:ext cx="19002" cy="4682"/>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056" dirty="0"/>
            </a:p>
          </p:txBody>
        </p:sp>
        <p:sp>
          <p:nvSpPr>
            <p:cNvPr id="1188" name="Freeform 90">
              <a:extLst>
                <a:ext uri="{FF2B5EF4-FFF2-40B4-BE49-F238E27FC236}">
                  <a16:creationId xmlns:a16="http://schemas.microsoft.com/office/drawing/2014/main" id="{A09DECD4-2812-4D40-AEE8-9B91228DE280}"/>
                </a:ext>
              </a:extLst>
            </p:cNvPr>
            <p:cNvSpPr>
              <a:spLocks/>
            </p:cNvSpPr>
            <p:nvPr>
              <p:custDataLst>
                <p:tags r:id="rId83"/>
              </p:custDataLst>
            </p:nvPr>
          </p:nvSpPr>
          <p:spPr bwMode="auto">
            <a:xfrm>
              <a:off x="9367173" y="4373107"/>
              <a:ext cx="1463" cy="42141"/>
            </a:xfrm>
            <a:custGeom>
              <a:avLst/>
              <a:gdLst>
                <a:gd name="T0" fmla="*/ 0 h 13"/>
                <a:gd name="T1" fmla="*/ 6 h 13"/>
                <a:gd name="T2" fmla="*/ 13 h 13"/>
              </a:gdLst>
              <a:ahLst/>
              <a:cxnLst>
                <a:cxn ang="0">
                  <a:pos x="0" y="T0"/>
                </a:cxn>
                <a:cxn ang="0">
                  <a:pos x="0" y="T1"/>
                </a:cxn>
                <a:cxn ang="0">
                  <a:pos x="0" y="T2"/>
                </a:cxn>
              </a:cxnLst>
              <a:rect l="0" t="0" r="r" b="b"/>
              <a:pathLst>
                <a:path h="13">
                  <a:moveTo>
                    <a:pt x="0" y="0"/>
                  </a:moveTo>
                  <a:lnTo>
                    <a:pt x="0" y="6"/>
                  </a:lnTo>
                  <a:lnTo>
                    <a:pt x="0" y="13"/>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89" name="Freeform 91">
              <a:extLst>
                <a:ext uri="{FF2B5EF4-FFF2-40B4-BE49-F238E27FC236}">
                  <a16:creationId xmlns:a16="http://schemas.microsoft.com/office/drawing/2014/main" id="{B4AA6AAF-442E-4F45-8276-E07E356A2F2E}"/>
                </a:ext>
              </a:extLst>
            </p:cNvPr>
            <p:cNvSpPr>
              <a:spLocks/>
            </p:cNvSpPr>
            <p:nvPr>
              <p:custDataLst>
                <p:tags r:id="rId84"/>
              </p:custDataLst>
            </p:nvPr>
          </p:nvSpPr>
          <p:spPr bwMode="auto">
            <a:xfrm>
              <a:off x="9324780" y="4368425"/>
              <a:ext cx="13156" cy="43312"/>
            </a:xfrm>
            <a:custGeom>
              <a:avLst/>
              <a:gdLst>
                <a:gd name="T0" fmla="*/ 0 w 26"/>
                <a:gd name="T1" fmla="*/ 15 w 26"/>
                <a:gd name="T2" fmla="*/ 26 w 26"/>
              </a:gdLst>
              <a:ahLst/>
              <a:cxnLst>
                <a:cxn ang="0">
                  <a:pos x="T0" y="0"/>
                </a:cxn>
                <a:cxn ang="0">
                  <a:pos x="T1" y="0"/>
                </a:cxn>
                <a:cxn ang="0">
                  <a:pos x="T2" y="0"/>
                </a:cxn>
              </a:cxnLst>
              <a:rect l="0" t="0" r="r" b="b"/>
              <a:pathLst>
                <a:path w="26">
                  <a:moveTo>
                    <a:pt x="0" y="0"/>
                  </a:moveTo>
                  <a:lnTo>
                    <a:pt x="15" y="0"/>
                  </a:lnTo>
                  <a:lnTo>
                    <a:pt x="26"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90" name="Freeform 92">
              <a:extLst>
                <a:ext uri="{FF2B5EF4-FFF2-40B4-BE49-F238E27FC236}">
                  <a16:creationId xmlns:a16="http://schemas.microsoft.com/office/drawing/2014/main" id="{8CB664A1-FF20-4AF4-9E5F-3B47C9808772}"/>
                </a:ext>
              </a:extLst>
            </p:cNvPr>
            <p:cNvSpPr>
              <a:spLocks/>
            </p:cNvSpPr>
            <p:nvPr>
              <p:custDataLst>
                <p:tags r:id="rId85"/>
              </p:custDataLst>
            </p:nvPr>
          </p:nvSpPr>
          <p:spPr bwMode="auto">
            <a:xfrm>
              <a:off x="9318933" y="4354377"/>
              <a:ext cx="5848" cy="44483"/>
            </a:xfrm>
            <a:custGeom>
              <a:avLst/>
              <a:gdLst>
                <a:gd name="T0" fmla="*/ 20 w 20"/>
                <a:gd name="T1" fmla="*/ 0 h 25"/>
                <a:gd name="T2" fmla="*/ 0 w 20"/>
                <a:gd name="T3" fmla="*/ 13 h 25"/>
                <a:gd name="T4" fmla="*/ 4 w 20"/>
                <a:gd name="T5" fmla="*/ 18 h 25"/>
                <a:gd name="T6" fmla="*/ 10 w 20"/>
                <a:gd name="T7" fmla="*/ 21 h 25"/>
                <a:gd name="T8" fmla="*/ 14 w 20"/>
                <a:gd name="T9" fmla="*/ 24 h 25"/>
                <a:gd name="T10" fmla="*/ 20 w 20"/>
                <a:gd name="T11" fmla="*/ 25 h 25"/>
                <a:gd name="T12" fmla="*/ 20 w 20"/>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20" y="0"/>
                  </a:moveTo>
                  <a:lnTo>
                    <a:pt x="0" y="13"/>
                  </a:lnTo>
                  <a:lnTo>
                    <a:pt x="4" y="18"/>
                  </a:lnTo>
                  <a:lnTo>
                    <a:pt x="10" y="21"/>
                  </a:lnTo>
                  <a:lnTo>
                    <a:pt x="14" y="24"/>
                  </a:lnTo>
                  <a:lnTo>
                    <a:pt x="20" y="25"/>
                  </a:lnTo>
                  <a:lnTo>
                    <a:pt x="2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91" name="Freeform 93">
              <a:extLst>
                <a:ext uri="{FF2B5EF4-FFF2-40B4-BE49-F238E27FC236}">
                  <a16:creationId xmlns:a16="http://schemas.microsoft.com/office/drawing/2014/main" id="{21E8F070-7C3F-499C-B5C9-D93B3F6A4169}"/>
                </a:ext>
              </a:extLst>
            </p:cNvPr>
            <p:cNvSpPr>
              <a:spLocks/>
            </p:cNvSpPr>
            <p:nvPr>
              <p:custDataLst>
                <p:tags r:id="rId86"/>
              </p:custDataLst>
            </p:nvPr>
          </p:nvSpPr>
          <p:spPr bwMode="auto">
            <a:xfrm>
              <a:off x="9393485" y="4153034"/>
              <a:ext cx="1463" cy="42141"/>
            </a:xfrm>
            <a:custGeom>
              <a:avLst/>
              <a:gdLst>
                <a:gd name="T0" fmla="*/ 0 w 6"/>
                <a:gd name="T1" fmla="*/ 24 h 24"/>
                <a:gd name="T2" fmla="*/ 0 w 6"/>
                <a:gd name="T3" fmla="*/ 0 h 24"/>
                <a:gd name="T4" fmla="*/ 6 w 6"/>
                <a:gd name="T5" fmla="*/ 12 h 24"/>
                <a:gd name="T6" fmla="*/ 0 w 6"/>
                <a:gd name="T7" fmla="*/ 24 h 24"/>
              </a:gdLst>
              <a:ahLst/>
              <a:cxnLst>
                <a:cxn ang="0">
                  <a:pos x="T0" y="T1"/>
                </a:cxn>
                <a:cxn ang="0">
                  <a:pos x="T2" y="T3"/>
                </a:cxn>
                <a:cxn ang="0">
                  <a:pos x="T4" y="T5"/>
                </a:cxn>
                <a:cxn ang="0">
                  <a:pos x="T6" y="T7"/>
                </a:cxn>
              </a:cxnLst>
              <a:rect l="0" t="0" r="r" b="b"/>
              <a:pathLst>
                <a:path w="6" h="24">
                  <a:moveTo>
                    <a:pt x="0" y="24"/>
                  </a:moveTo>
                  <a:lnTo>
                    <a:pt x="0" y="0"/>
                  </a:lnTo>
                  <a:lnTo>
                    <a:pt x="6" y="12"/>
                  </a:lnTo>
                  <a:lnTo>
                    <a:pt x="0" y="24"/>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grpSp>
          <p:nvGrpSpPr>
            <p:cNvPr id="1192" name="Group 94">
              <a:extLst>
                <a:ext uri="{FF2B5EF4-FFF2-40B4-BE49-F238E27FC236}">
                  <a16:creationId xmlns:a16="http://schemas.microsoft.com/office/drawing/2014/main" id="{6755F25B-988C-4BA7-87A6-F4C1A0B5D7D8}"/>
                </a:ext>
              </a:extLst>
            </p:cNvPr>
            <p:cNvGrpSpPr>
              <a:grpSpLocks/>
            </p:cNvGrpSpPr>
            <p:nvPr>
              <p:custDataLst>
                <p:tags r:id="rId87"/>
              </p:custDataLst>
            </p:nvPr>
          </p:nvGrpSpPr>
          <p:grpSpPr bwMode="auto">
            <a:xfrm>
              <a:off x="9278004" y="3910720"/>
              <a:ext cx="150564" cy="84284"/>
              <a:chOff x="5379" y="2466"/>
              <a:chExt cx="122" cy="71"/>
            </a:xfrm>
            <a:solidFill>
              <a:schemeClr val="bg1">
                <a:lumMod val="50000"/>
              </a:schemeClr>
            </a:solidFill>
          </p:grpSpPr>
          <p:sp>
            <p:nvSpPr>
              <p:cNvPr id="1618" name="Freeform 95">
                <a:extLst>
                  <a:ext uri="{FF2B5EF4-FFF2-40B4-BE49-F238E27FC236}">
                    <a16:creationId xmlns:a16="http://schemas.microsoft.com/office/drawing/2014/main" id="{62F1BFF5-2C44-44B8-8967-D0E83640AE53}"/>
                  </a:ext>
                </a:extLst>
              </p:cNvPr>
              <p:cNvSpPr>
                <a:spLocks/>
              </p:cNvSpPr>
              <p:nvPr/>
            </p:nvSpPr>
            <p:spPr bwMode="auto">
              <a:xfrm>
                <a:off x="5428" y="2492"/>
                <a:ext cx="6" cy="9"/>
              </a:xfrm>
              <a:custGeom>
                <a:avLst/>
                <a:gdLst>
                  <a:gd name="T0" fmla="*/ 19 w 19"/>
                  <a:gd name="T1" fmla="*/ 25 h 25"/>
                  <a:gd name="T2" fmla="*/ 18 w 19"/>
                  <a:gd name="T3" fmla="*/ 20 h 25"/>
                  <a:gd name="T4" fmla="*/ 17 w 19"/>
                  <a:gd name="T5" fmla="*/ 12 h 25"/>
                  <a:gd name="T6" fmla="*/ 16 w 19"/>
                  <a:gd name="T7" fmla="*/ 9 h 25"/>
                  <a:gd name="T8" fmla="*/ 17 w 19"/>
                  <a:gd name="T9" fmla="*/ 6 h 25"/>
                  <a:gd name="T10" fmla="*/ 17 w 19"/>
                  <a:gd name="T11" fmla="*/ 3 h 25"/>
                  <a:gd name="T12" fmla="*/ 19 w 19"/>
                  <a:gd name="T13" fmla="*/ 0 h 25"/>
                  <a:gd name="T14" fmla="*/ 0 w 19"/>
                  <a:gd name="T15" fmla="*/ 0 h 25"/>
                  <a:gd name="T16" fmla="*/ 1 w 19"/>
                  <a:gd name="T17" fmla="*/ 7 h 25"/>
                  <a:gd name="T18" fmla="*/ 5 w 19"/>
                  <a:gd name="T19" fmla="*/ 15 h 25"/>
                  <a:gd name="T20" fmla="*/ 7 w 19"/>
                  <a:gd name="T21" fmla="*/ 19 h 25"/>
                  <a:gd name="T22" fmla="*/ 11 w 19"/>
                  <a:gd name="T23" fmla="*/ 23 h 25"/>
                  <a:gd name="T24" fmla="*/ 15 w 19"/>
                  <a:gd name="T25" fmla="*/ 25 h 25"/>
                  <a:gd name="T26" fmla="*/ 19 w 19"/>
                  <a:gd name="T2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grpFill/>
              <a:ln w="3175" cmpd="sng">
                <a:solidFill>
                  <a:schemeClr val="bg1"/>
                </a:solidFill>
                <a:prstDash val="solid"/>
                <a:round/>
                <a:headEnd/>
                <a:tailEnd/>
              </a:ln>
            </p:spPr>
            <p:txBody>
              <a:bodyPr/>
              <a:lstStyle/>
              <a:p>
                <a:endParaRPr lang="en-US" sz="1056" dirty="0"/>
              </a:p>
            </p:txBody>
          </p:sp>
          <p:sp>
            <p:nvSpPr>
              <p:cNvPr id="1619" name="Freeform 96">
                <a:extLst>
                  <a:ext uri="{FF2B5EF4-FFF2-40B4-BE49-F238E27FC236}">
                    <a16:creationId xmlns:a16="http://schemas.microsoft.com/office/drawing/2014/main" id="{5F36D5BD-51DF-4B9A-B139-BA1E57E89D3F}"/>
                  </a:ext>
                </a:extLst>
              </p:cNvPr>
              <p:cNvSpPr>
                <a:spLocks/>
              </p:cNvSpPr>
              <p:nvPr/>
            </p:nvSpPr>
            <p:spPr bwMode="auto">
              <a:xfrm>
                <a:off x="5379" y="2505"/>
                <a:ext cx="7" cy="6"/>
              </a:xfrm>
              <a:custGeom>
                <a:avLst/>
                <a:gdLst>
                  <a:gd name="T0" fmla="*/ 26 w 26"/>
                  <a:gd name="T1" fmla="*/ 18 h 18"/>
                  <a:gd name="T2" fmla="*/ 7 w 26"/>
                  <a:gd name="T3" fmla="*/ 18 h 18"/>
                  <a:gd name="T4" fmla="*/ 3 w 26"/>
                  <a:gd name="T5" fmla="*/ 9 h 18"/>
                  <a:gd name="T6" fmla="*/ 0 w 26"/>
                  <a:gd name="T7" fmla="*/ 0 h 18"/>
                  <a:gd name="T8" fmla="*/ 6 w 26"/>
                  <a:gd name="T9" fmla="*/ 2 h 18"/>
                  <a:gd name="T10" fmla="*/ 13 w 26"/>
                  <a:gd name="T11" fmla="*/ 6 h 18"/>
                  <a:gd name="T12" fmla="*/ 20 w 26"/>
                  <a:gd name="T13" fmla="*/ 12 h 18"/>
                  <a:gd name="T14" fmla="*/ 26 w 2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grpFill/>
              <a:ln w="3175" cmpd="sng">
                <a:solidFill>
                  <a:schemeClr val="bg1"/>
                </a:solidFill>
                <a:prstDash val="solid"/>
                <a:round/>
                <a:headEnd/>
                <a:tailEnd/>
              </a:ln>
            </p:spPr>
            <p:txBody>
              <a:bodyPr/>
              <a:lstStyle/>
              <a:p>
                <a:endParaRPr lang="en-US" sz="1056" dirty="0"/>
              </a:p>
            </p:txBody>
          </p:sp>
          <p:sp>
            <p:nvSpPr>
              <p:cNvPr id="1620" name="Freeform 97">
                <a:extLst>
                  <a:ext uri="{FF2B5EF4-FFF2-40B4-BE49-F238E27FC236}">
                    <a16:creationId xmlns:a16="http://schemas.microsoft.com/office/drawing/2014/main" id="{8F0EECBD-E13F-4A1F-AF59-F0C234AF4F3B}"/>
                  </a:ext>
                </a:extLst>
              </p:cNvPr>
              <p:cNvSpPr>
                <a:spLocks/>
              </p:cNvSpPr>
              <p:nvPr/>
            </p:nvSpPr>
            <p:spPr bwMode="auto">
              <a:xfrm>
                <a:off x="5392" y="2466"/>
                <a:ext cx="5" cy="6"/>
              </a:xfrm>
              <a:custGeom>
                <a:avLst/>
                <a:gdLst>
                  <a:gd name="T0" fmla="*/ 0 w 13"/>
                  <a:gd name="T1" fmla="*/ 18 h 18"/>
                  <a:gd name="T2" fmla="*/ 13 w 13"/>
                  <a:gd name="T3" fmla="*/ 0 h 18"/>
                  <a:gd name="T4" fmla="*/ 0 w 13"/>
                  <a:gd name="T5" fmla="*/ 18 h 18"/>
                </a:gdLst>
                <a:ahLst/>
                <a:cxnLst>
                  <a:cxn ang="0">
                    <a:pos x="T0" y="T1"/>
                  </a:cxn>
                  <a:cxn ang="0">
                    <a:pos x="T2" y="T3"/>
                  </a:cxn>
                  <a:cxn ang="0">
                    <a:pos x="T4" y="T5"/>
                  </a:cxn>
                </a:cxnLst>
                <a:rect l="0" t="0" r="r" b="b"/>
                <a:pathLst>
                  <a:path w="13" h="18">
                    <a:moveTo>
                      <a:pt x="0" y="18"/>
                    </a:moveTo>
                    <a:lnTo>
                      <a:pt x="13" y="0"/>
                    </a:lnTo>
                    <a:lnTo>
                      <a:pt x="0" y="18"/>
                    </a:lnTo>
                  </a:path>
                </a:pathLst>
              </a:custGeom>
              <a:grpFill/>
              <a:ln w="3175" cmpd="sng">
                <a:solidFill>
                  <a:schemeClr val="bg1"/>
                </a:solidFill>
                <a:prstDash val="solid"/>
                <a:round/>
                <a:headEnd/>
                <a:tailEnd/>
              </a:ln>
            </p:spPr>
            <p:txBody>
              <a:bodyPr/>
              <a:lstStyle/>
              <a:p>
                <a:endParaRPr lang="en-US" sz="1056" dirty="0"/>
              </a:p>
            </p:txBody>
          </p:sp>
          <p:sp>
            <p:nvSpPr>
              <p:cNvPr id="1621" name="Freeform 98">
                <a:extLst>
                  <a:ext uri="{FF2B5EF4-FFF2-40B4-BE49-F238E27FC236}">
                    <a16:creationId xmlns:a16="http://schemas.microsoft.com/office/drawing/2014/main" id="{B717EF71-4806-4882-AE2F-697107025777}"/>
                  </a:ext>
                </a:extLst>
              </p:cNvPr>
              <p:cNvSpPr>
                <a:spLocks/>
              </p:cNvSpPr>
              <p:nvPr/>
            </p:nvSpPr>
            <p:spPr bwMode="auto">
              <a:xfrm>
                <a:off x="5426" y="2468"/>
                <a:ext cx="8" cy="8"/>
              </a:xfrm>
              <a:custGeom>
                <a:avLst/>
                <a:gdLst>
                  <a:gd name="T0" fmla="*/ 0 w 26"/>
                  <a:gd name="T1" fmla="*/ 24 h 24"/>
                  <a:gd name="T2" fmla="*/ 3 w 26"/>
                  <a:gd name="T3" fmla="*/ 23 h 24"/>
                  <a:gd name="T4" fmla="*/ 7 w 26"/>
                  <a:gd name="T5" fmla="*/ 22 h 24"/>
                  <a:gd name="T6" fmla="*/ 11 w 26"/>
                  <a:gd name="T7" fmla="*/ 19 h 24"/>
                  <a:gd name="T8" fmla="*/ 16 w 26"/>
                  <a:gd name="T9" fmla="*/ 16 h 24"/>
                  <a:gd name="T10" fmla="*/ 20 w 26"/>
                  <a:gd name="T11" fmla="*/ 13 h 24"/>
                  <a:gd name="T12" fmla="*/ 23 w 26"/>
                  <a:gd name="T13" fmla="*/ 9 h 24"/>
                  <a:gd name="T14" fmla="*/ 25 w 26"/>
                  <a:gd name="T15" fmla="*/ 4 h 24"/>
                  <a:gd name="T16" fmla="*/ 26 w 26"/>
                  <a:gd name="T17" fmla="*/ 0 h 24"/>
                  <a:gd name="T18" fmla="*/ 0 w 2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grpFill/>
              <a:ln w="3175" cmpd="sng">
                <a:solidFill>
                  <a:schemeClr val="bg1"/>
                </a:solidFill>
                <a:prstDash val="solid"/>
                <a:round/>
                <a:headEnd/>
                <a:tailEnd/>
              </a:ln>
            </p:spPr>
            <p:txBody>
              <a:bodyPr/>
              <a:lstStyle/>
              <a:p>
                <a:endParaRPr lang="en-US" sz="1056" dirty="0"/>
              </a:p>
            </p:txBody>
          </p:sp>
          <p:sp>
            <p:nvSpPr>
              <p:cNvPr id="1622" name="Freeform 99">
                <a:extLst>
                  <a:ext uri="{FF2B5EF4-FFF2-40B4-BE49-F238E27FC236}">
                    <a16:creationId xmlns:a16="http://schemas.microsoft.com/office/drawing/2014/main" id="{67409285-C86E-4153-9CA5-8E7F00981277}"/>
                  </a:ext>
                </a:extLst>
              </p:cNvPr>
              <p:cNvSpPr>
                <a:spLocks/>
              </p:cNvSpPr>
              <p:nvPr/>
            </p:nvSpPr>
            <p:spPr bwMode="auto">
              <a:xfrm>
                <a:off x="5490" y="2490"/>
                <a:ext cx="11" cy="2"/>
              </a:xfrm>
              <a:custGeom>
                <a:avLst/>
                <a:gdLst>
                  <a:gd name="T0" fmla="*/ 0 w 34"/>
                  <a:gd name="T1" fmla="*/ 6 h 6"/>
                  <a:gd name="T2" fmla="*/ 10 w 34"/>
                  <a:gd name="T3" fmla="*/ 6 h 6"/>
                  <a:gd name="T4" fmla="*/ 17 w 34"/>
                  <a:gd name="T5" fmla="*/ 5 h 6"/>
                  <a:gd name="T6" fmla="*/ 25 w 34"/>
                  <a:gd name="T7" fmla="*/ 4 h 6"/>
                  <a:gd name="T8" fmla="*/ 34 w 34"/>
                  <a:gd name="T9" fmla="*/ 0 h 6"/>
                </a:gdLst>
                <a:ahLst/>
                <a:cxnLst>
                  <a:cxn ang="0">
                    <a:pos x="T0" y="T1"/>
                  </a:cxn>
                  <a:cxn ang="0">
                    <a:pos x="T2" y="T3"/>
                  </a:cxn>
                  <a:cxn ang="0">
                    <a:pos x="T4" y="T5"/>
                  </a:cxn>
                  <a:cxn ang="0">
                    <a:pos x="T6" y="T7"/>
                  </a:cxn>
                  <a:cxn ang="0">
                    <a:pos x="T8" y="T9"/>
                  </a:cxn>
                </a:cxnLst>
                <a:rect l="0" t="0" r="r" b="b"/>
                <a:pathLst>
                  <a:path w="34" h="6">
                    <a:moveTo>
                      <a:pt x="0" y="6"/>
                    </a:moveTo>
                    <a:lnTo>
                      <a:pt x="10" y="6"/>
                    </a:lnTo>
                    <a:lnTo>
                      <a:pt x="17" y="5"/>
                    </a:lnTo>
                    <a:lnTo>
                      <a:pt x="25" y="4"/>
                    </a:lnTo>
                    <a:lnTo>
                      <a:pt x="34" y="0"/>
                    </a:lnTo>
                  </a:path>
                </a:pathLst>
              </a:custGeom>
              <a:grpFill/>
              <a:ln w="3175" cmpd="sng">
                <a:solidFill>
                  <a:schemeClr val="bg1"/>
                </a:solidFill>
                <a:prstDash val="solid"/>
                <a:round/>
                <a:headEnd/>
                <a:tailEnd/>
              </a:ln>
            </p:spPr>
            <p:txBody>
              <a:bodyPr/>
              <a:lstStyle/>
              <a:p>
                <a:endParaRPr lang="en-US" sz="1056" dirty="0"/>
              </a:p>
            </p:txBody>
          </p:sp>
          <p:sp>
            <p:nvSpPr>
              <p:cNvPr id="1623" name="Line 100">
                <a:extLst>
                  <a:ext uri="{FF2B5EF4-FFF2-40B4-BE49-F238E27FC236}">
                    <a16:creationId xmlns:a16="http://schemas.microsoft.com/office/drawing/2014/main" id="{ED114A10-E15E-4B53-8555-D8BD6586E9C6}"/>
                  </a:ext>
                </a:extLst>
              </p:cNvPr>
              <p:cNvSpPr>
                <a:spLocks noChangeShapeType="1"/>
              </p:cNvSpPr>
              <p:nvPr/>
            </p:nvSpPr>
            <p:spPr bwMode="auto">
              <a:xfrm flipH="1">
                <a:off x="5495" y="2490"/>
                <a:ext cx="6" cy="1"/>
              </a:xfrm>
              <a:prstGeom prst="line">
                <a:avLst/>
              </a:prstGeom>
              <a:grpFill/>
              <a:ln w="3175">
                <a:solidFill>
                  <a:schemeClr val="bg1"/>
                </a:solidFill>
                <a:round/>
                <a:headEnd/>
                <a:tailEnd/>
              </a:ln>
            </p:spPr>
            <p:txBody>
              <a:bodyPr/>
              <a:lstStyle/>
              <a:p>
                <a:endParaRPr lang="en-US" sz="1056" dirty="0"/>
              </a:p>
            </p:txBody>
          </p:sp>
          <p:sp>
            <p:nvSpPr>
              <p:cNvPr id="1624" name="Freeform 101">
                <a:extLst>
                  <a:ext uri="{FF2B5EF4-FFF2-40B4-BE49-F238E27FC236}">
                    <a16:creationId xmlns:a16="http://schemas.microsoft.com/office/drawing/2014/main" id="{403C3428-F832-44F6-BE94-9D8255B0F25F}"/>
                  </a:ext>
                </a:extLst>
              </p:cNvPr>
              <p:cNvSpPr>
                <a:spLocks/>
              </p:cNvSpPr>
              <p:nvPr/>
            </p:nvSpPr>
            <p:spPr bwMode="auto">
              <a:xfrm>
                <a:off x="5464" y="2530"/>
                <a:ext cx="1" cy="7"/>
              </a:xfrm>
              <a:custGeom>
                <a:avLst/>
                <a:gdLst>
                  <a:gd name="T0" fmla="*/ 19 h 19"/>
                  <a:gd name="T1" fmla="*/ 9 h 19"/>
                  <a:gd name="T2" fmla="*/ 0 h 19"/>
                </a:gdLst>
                <a:ahLst/>
                <a:cxnLst>
                  <a:cxn ang="0">
                    <a:pos x="0" y="T0"/>
                  </a:cxn>
                  <a:cxn ang="0">
                    <a:pos x="0" y="T1"/>
                  </a:cxn>
                  <a:cxn ang="0">
                    <a:pos x="0" y="T2"/>
                  </a:cxn>
                </a:cxnLst>
                <a:rect l="0" t="0" r="r" b="b"/>
                <a:pathLst>
                  <a:path h="19">
                    <a:moveTo>
                      <a:pt x="0" y="19"/>
                    </a:moveTo>
                    <a:lnTo>
                      <a:pt x="0" y="9"/>
                    </a:lnTo>
                    <a:lnTo>
                      <a:pt x="0" y="0"/>
                    </a:lnTo>
                  </a:path>
                </a:pathLst>
              </a:custGeom>
              <a:grpFill/>
              <a:ln w="3175" cmpd="sng">
                <a:solidFill>
                  <a:schemeClr val="bg1"/>
                </a:solidFill>
                <a:prstDash val="solid"/>
                <a:round/>
                <a:headEnd/>
                <a:tailEnd/>
              </a:ln>
            </p:spPr>
            <p:txBody>
              <a:bodyPr/>
              <a:lstStyle/>
              <a:p>
                <a:endParaRPr lang="en-US" sz="1056" dirty="0"/>
              </a:p>
            </p:txBody>
          </p:sp>
          <p:sp>
            <p:nvSpPr>
              <p:cNvPr id="1625" name="Line 102">
                <a:extLst>
                  <a:ext uri="{FF2B5EF4-FFF2-40B4-BE49-F238E27FC236}">
                    <a16:creationId xmlns:a16="http://schemas.microsoft.com/office/drawing/2014/main" id="{669A91CE-07A1-4B4D-8648-8E8C0867B49E}"/>
                  </a:ext>
                </a:extLst>
              </p:cNvPr>
              <p:cNvSpPr>
                <a:spLocks noChangeShapeType="1"/>
              </p:cNvSpPr>
              <p:nvPr/>
            </p:nvSpPr>
            <p:spPr bwMode="auto">
              <a:xfrm>
                <a:off x="5464" y="2530"/>
                <a:ext cx="6" cy="1"/>
              </a:xfrm>
              <a:prstGeom prst="line">
                <a:avLst/>
              </a:prstGeom>
              <a:grpFill/>
              <a:ln w="3175">
                <a:solidFill>
                  <a:schemeClr val="bg1"/>
                </a:solidFill>
                <a:round/>
                <a:headEnd/>
                <a:tailEnd/>
              </a:ln>
            </p:spPr>
            <p:txBody>
              <a:bodyPr/>
              <a:lstStyle/>
              <a:p>
                <a:endParaRPr lang="en-US" sz="1056" dirty="0"/>
              </a:p>
            </p:txBody>
          </p:sp>
          <p:sp>
            <p:nvSpPr>
              <p:cNvPr id="1626" name="Freeform 103">
                <a:extLst>
                  <a:ext uri="{FF2B5EF4-FFF2-40B4-BE49-F238E27FC236}">
                    <a16:creationId xmlns:a16="http://schemas.microsoft.com/office/drawing/2014/main" id="{1E5BA4AE-59D7-43CC-AC0F-E6710ACEC4EB}"/>
                  </a:ext>
                </a:extLst>
              </p:cNvPr>
              <p:cNvSpPr>
                <a:spLocks/>
              </p:cNvSpPr>
              <p:nvPr/>
            </p:nvSpPr>
            <p:spPr bwMode="auto">
              <a:xfrm>
                <a:off x="5466" y="2530"/>
                <a:ext cx="4" cy="2"/>
              </a:xfrm>
              <a:custGeom>
                <a:avLst/>
                <a:gdLst>
                  <a:gd name="T0" fmla="*/ 14 w 14"/>
                  <a:gd name="T1" fmla="*/ 0 h 6"/>
                  <a:gd name="T2" fmla="*/ 7 w 14"/>
                  <a:gd name="T3" fmla="*/ 3 h 6"/>
                  <a:gd name="T4" fmla="*/ 0 w 14"/>
                  <a:gd name="T5" fmla="*/ 6 h 6"/>
                </a:gdLst>
                <a:ahLst/>
                <a:cxnLst>
                  <a:cxn ang="0">
                    <a:pos x="T0" y="T1"/>
                  </a:cxn>
                  <a:cxn ang="0">
                    <a:pos x="T2" y="T3"/>
                  </a:cxn>
                  <a:cxn ang="0">
                    <a:pos x="T4" y="T5"/>
                  </a:cxn>
                </a:cxnLst>
                <a:rect l="0" t="0" r="r" b="b"/>
                <a:pathLst>
                  <a:path w="14" h="6">
                    <a:moveTo>
                      <a:pt x="14" y="0"/>
                    </a:moveTo>
                    <a:lnTo>
                      <a:pt x="7" y="3"/>
                    </a:lnTo>
                    <a:lnTo>
                      <a:pt x="0" y="6"/>
                    </a:lnTo>
                  </a:path>
                </a:pathLst>
              </a:custGeom>
              <a:grpFill/>
              <a:ln w="3175" cmpd="sng">
                <a:solidFill>
                  <a:schemeClr val="bg1"/>
                </a:solidFill>
                <a:prstDash val="solid"/>
                <a:round/>
                <a:headEnd/>
                <a:tailEnd/>
              </a:ln>
            </p:spPr>
            <p:txBody>
              <a:bodyPr/>
              <a:lstStyle/>
              <a:p>
                <a:endParaRPr lang="en-US" sz="1056" dirty="0"/>
              </a:p>
            </p:txBody>
          </p:sp>
        </p:grpSp>
        <p:sp>
          <p:nvSpPr>
            <p:cNvPr id="1193" name="Freeform 104">
              <a:extLst>
                <a:ext uri="{FF2B5EF4-FFF2-40B4-BE49-F238E27FC236}">
                  <a16:creationId xmlns:a16="http://schemas.microsoft.com/office/drawing/2014/main" id="{0B7C74C8-CEE3-4499-9E2D-4D0F132CF67A}"/>
                </a:ext>
              </a:extLst>
            </p:cNvPr>
            <p:cNvSpPr>
              <a:spLocks/>
            </p:cNvSpPr>
            <p:nvPr>
              <p:custDataLst>
                <p:tags r:id="rId88"/>
              </p:custDataLst>
            </p:nvPr>
          </p:nvSpPr>
          <p:spPr bwMode="auto">
            <a:xfrm>
              <a:off x="7974079" y="3808877"/>
              <a:ext cx="5848" cy="42141"/>
            </a:xfrm>
            <a:custGeom>
              <a:avLst/>
              <a:gdLst>
                <a:gd name="T0" fmla="*/ 13 w 26"/>
                <a:gd name="T1" fmla="*/ 111 h 111"/>
                <a:gd name="T2" fmla="*/ 9 w 26"/>
                <a:gd name="T3" fmla="*/ 103 h 111"/>
                <a:gd name="T4" fmla="*/ 4 w 26"/>
                <a:gd name="T5" fmla="*/ 95 h 111"/>
                <a:gd name="T6" fmla="*/ 2 w 26"/>
                <a:gd name="T7" fmla="*/ 91 h 111"/>
                <a:gd name="T8" fmla="*/ 1 w 26"/>
                <a:gd name="T9" fmla="*/ 87 h 111"/>
                <a:gd name="T10" fmla="*/ 0 w 26"/>
                <a:gd name="T11" fmla="*/ 80 h 111"/>
                <a:gd name="T12" fmla="*/ 0 w 26"/>
                <a:gd name="T13" fmla="*/ 74 h 111"/>
                <a:gd name="T14" fmla="*/ 0 w 26"/>
                <a:gd name="T15" fmla="*/ 61 h 111"/>
                <a:gd name="T16" fmla="*/ 1 w 26"/>
                <a:gd name="T17" fmla="*/ 51 h 111"/>
                <a:gd name="T18" fmla="*/ 3 w 26"/>
                <a:gd name="T19" fmla="*/ 41 h 111"/>
                <a:gd name="T20" fmla="*/ 5 w 26"/>
                <a:gd name="T21" fmla="*/ 33 h 111"/>
                <a:gd name="T22" fmla="*/ 9 w 26"/>
                <a:gd name="T23" fmla="*/ 24 h 111"/>
                <a:gd name="T24" fmla="*/ 14 w 26"/>
                <a:gd name="T25" fmla="*/ 17 h 111"/>
                <a:gd name="T26" fmla="*/ 20 w 26"/>
                <a:gd name="T27" fmla="*/ 9 h 111"/>
                <a:gd name="T28" fmla="*/ 26 w 26"/>
                <a:gd name="T29" fmla="*/ 0 h 111"/>
                <a:gd name="T30" fmla="*/ 26 w 26"/>
                <a:gd name="T31" fmla="*/ 6 h 111"/>
                <a:gd name="T32" fmla="*/ 26 w 26"/>
                <a:gd name="T33" fmla="*/ 13 h 111"/>
                <a:gd name="T34" fmla="*/ 26 w 26"/>
                <a:gd name="T35" fmla="*/ 22 h 111"/>
                <a:gd name="T36" fmla="*/ 26 w 26"/>
                <a:gd name="T37" fmla="*/ 32 h 111"/>
                <a:gd name="T38" fmla="*/ 25 w 26"/>
                <a:gd name="T39" fmla="*/ 44 h 111"/>
                <a:gd name="T40" fmla="*/ 22 w 26"/>
                <a:gd name="T41" fmla="*/ 56 h 111"/>
                <a:gd name="T42" fmla="*/ 18 w 26"/>
                <a:gd name="T43" fmla="*/ 67 h 111"/>
                <a:gd name="T44" fmla="*/ 13 w 26"/>
                <a:gd name="T45" fmla="*/ 80 h 111"/>
                <a:gd name="T46" fmla="*/ 13 w 26"/>
                <a:gd name="T4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94" name="Freeform 106">
              <a:extLst>
                <a:ext uri="{FF2B5EF4-FFF2-40B4-BE49-F238E27FC236}">
                  <a16:creationId xmlns:a16="http://schemas.microsoft.com/office/drawing/2014/main" id="{9B23A600-81BB-4DE6-9EAA-DC2CFAECE153}"/>
                </a:ext>
              </a:extLst>
            </p:cNvPr>
            <p:cNvSpPr>
              <a:spLocks/>
            </p:cNvSpPr>
            <p:nvPr>
              <p:custDataLst>
                <p:tags r:id="rId89"/>
              </p:custDataLst>
            </p:nvPr>
          </p:nvSpPr>
          <p:spPr bwMode="auto">
            <a:xfrm>
              <a:off x="7238795" y="5267448"/>
              <a:ext cx="27775" cy="40971"/>
            </a:xfrm>
            <a:custGeom>
              <a:avLst/>
              <a:gdLst>
                <a:gd name="T0" fmla="*/ 0 w 66"/>
                <a:gd name="T1" fmla="*/ 0 h 44"/>
                <a:gd name="T2" fmla="*/ 13 w 66"/>
                <a:gd name="T3" fmla="*/ 1 h 44"/>
                <a:gd name="T4" fmla="*/ 23 w 66"/>
                <a:gd name="T5" fmla="*/ 2 h 44"/>
                <a:gd name="T6" fmla="*/ 32 w 66"/>
                <a:gd name="T7" fmla="*/ 4 h 44"/>
                <a:gd name="T8" fmla="*/ 38 w 66"/>
                <a:gd name="T9" fmla="*/ 7 h 44"/>
                <a:gd name="T10" fmla="*/ 44 w 66"/>
                <a:gd name="T11" fmla="*/ 9 h 44"/>
                <a:gd name="T12" fmla="*/ 50 w 66"/>
                <a:gd name="T13" fmla="*/ 11 h 44"/>
                <a:gd name="T14" fmla="*/ 57 w 66"/>
                <a:gd name="T15" fmla="*/ 12 h 44"/>
                <a:gd name="T16" fmla="*/ 66 w 66"/>
                <a:gd name="T17" fmla="*/ 13 h 44"/>
                <a:gd name="T18" fmla="*/ 65 w 66"/>
                <a:gd name="T19" fmla="*/ 17 h 44"/>
                <a:gd name="T20" fmla="*/ 62 w 66"/>
                <a:gd name="T21" fmla="*/ 21 h 44"/>
                <a:gd name="T22" fmla="*/ 60 w 66"/>
                <a:gd name="T23" fmla="*/ 25 h 44"/>
                <a:gd name="T24" fmla="*/ 57 w 66"/>
                <a:gd name="T25" fmla="*/ 28 h 44"/>
                <a:gd name="T26" fmla="*/ 49 w 66"/>
                <a:gd name="T27" fmla="*/ 34 h 44"/>
                <a:gd name="T28" fmla="*/ 40 w 66"/>
                <a:gd name="T29" fmla="*/ 39 h 44"/>
                <a:gd name="T30" fmla="*/ 31 w 66"/>
                <a:gd name="T31" fmla="*/ 42 h 44"/>
                <a:gd name="T32" fmla="*/ 21 w 66"/>
                <a:gd name="T33" fmla="*/ 44 h 44"/>
                <a:gd name="T34" fmla="*/ 10 w 66"/>
                <a:gd name="T35" fmla="*/ 44 h 44"/>
                <a:gd name="T36" fmla="*/ 0 w 66"/>
                <a:gd name="T37" fmla="*/ 43 h 44"/>
                <a:gd name="T38" fmla="*/ 0 w 66"/>
                <a:gd name="T39" fmla="*/ 31 h 44"/>
                <a:gd name="T40" fmla="*/ 0 w 66"/>
                <a:gd name="T41" fmla="*/ 22 h 44"/>
                <a:gd name="T42" fmla="*/ 0 w 66"/>
                <a:gd name="T43" fmla="*/ 12 h 44"/>
                <a:gd name="T44" fmla="*/ 0 w 66"/>
                <a:gd name="T4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3175" cmpd="sng">
              <a:solidFill>
                <a:schemeClr val="bg1"/>
              </a:solidFill>
              <a:prstDash val="solid"/>
              <a:round/>
              <a:headEnd/>
              <a:tailEnd/>
            </a:ln>
          </p:spPr>
          <p:txBody>
            <a:bodyPr/>
            <a:lstStyle/>
            <a:p>
              <a:endParaRPr lang="en-US" sz="1056" dirty="0"/>
            </a:p>
          </p:txBody>
        </p:sp>
        <p:sp>
          <p:nvSpPr>
            <p:cNvPr id="1195" name="Freeform 107">
              <a:extLst>
                <a:ext uri="{FF2B5EF4-FFF2-40B4-BE49-F238E27FC236}">
                  <a16:creationId xmlns:a16="http://schemas.microsoft.com/office/drawing/2014/main" id="{A812F523-3729-40B5-B218-14304DE29DF8}"/>
                </a:ext>
              </a:extLst>
            </p:cNvPr>
            <p:cNvSpPr>
              <a:spLocks/>
            </p:cNvSpPr>
            <p:nvPr>
              <p:custDataLst>
                <p:tags r:id="rId90"/>
              </p:custDataLst>
            </p:nvPr>
          </p:nvSpPr>
          <p:spPr bwMode="auto">
            <a:xfrm>
              <a:off x="9222454" y="2886441"/>
              <a:ext cx="19002" cy="42141"/>
            </a:xfrm>
            <a:custGeom>
              <a:avLst/>
              <a:gdLst>
                <a:gd name="T0" fmla="*/ 46 w 46"/>
                <a:gd name="T1" fmla="*/ 0 h 16"/>
                <a:gd name="T2" fmla="*/ 40 w 46"/>
                <a:gd name="T3" fmla="*/ 7 h 16"/>
                <a:gd name="T4" fmla="*/ 35 w 46"/>
                <a:gd name="T5" fmla="*/ 13 h 16"/>
                <a:gd name="T6" fmla="*/ 31 w 46"/>
                <a:gd name="T7" fmla="*/ 14 h 16"/>
                <a:gd name="T8" fmla="*/ 29 w 46"/>
                <a:gd name="T9" fmla="*/ 15 h 16"/>
                <a:gd name="T10" fmla="*/ 26 w 46"/>
                <a:gd name="T11" fmla="*/ 16 h 16"/>
                <a:gd name="T12" fmla="*/ 23 w 46"/>
                <a:gd name="T13" fmla="*/ 16 h 16"/>
                <a:gd name="T14" fmla="*/ 16 w 46"/>
                <a:gd name="T15" fmla="*/ 14 h 16"/>
                <a:gd name="T16" fmla="*/ 11 w 46"/>
                <a:gd name="T17" fmla="*/ 11 h 16"/>
                <a:gd name="T18" fmla="*/ 5 w 46"/>
                <a:gd name="T19" fmla="*/ 6 h 16"/>
                <a:gd name="T20" fmla="*/ 0 w 46"/>
                <a:gd name="T21" fmla="*/ 0 h 16"/>
                <a:gd name="T22" fmla="*/ 46 w 4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0070C0"/>
            </a:solidFill>
            <a:ln w="3175" cmpd="sng">
              <a:solidFill>
                <a:schemeClr val="bg1"/>
              </a:solidFill>
              <a:prstDash val="solid"/>
              <a:round/>
              <a:headEnd/>
              <a:tailEnd/>
            </a:ln>
          </p:spPr>
          <p:txBody>
            <a:bodyPr/>
            <a:lstStyle/>
            <a:p>
              <a:endParaRPr lang="en-US" sz="1056" dirty="0"/>
            </a:p>
          </p:txBody>
        </p:sp>
        <p:sp>
          <p:nvSpPr>
            <p:cNvPr id="1196" name="Freeform 108">
              <a:extLst>
                <a:ext uri="{FF2B5EF4-FFF2-40B4-BE49-F238E27FC236}">
                  <a16:creationId xmlns:a16="http://schemas.microsoft.com/office/drawing/2014/main" id="{B6FBC3C0-917F-4D0D-A39C-863222236D98}"/>
                </a:ext>
              </a:extLst>
            </p:cNvPr>
            <p:cNvSpPr>
              <a:spLocks/>
            </p:cNvSpPr>
            <p:nvPr>
              <p:custDataLst>
                <p:tags r:id="rId91"/>
              </p:custDataLst>
            </p:nvPr>
          </p:nvSpPr>
          <p:spPr bwMode="auto">
            <a:xfrm>
              <a:off x="9384714" y="2911024"/>
              <a:ext cx="14617" cy="42141"/>
            </a:xfrm>
            <a:custGeom>
              <a:avLst/>
              <a:gdLst>
                <a:gd name="T0" fmla="*/ 39 w 39"/>
                <a:gd name="T1" fmla="*/ 25 h 26"/>
                <a:gd name="T2" fmla="*/ 36 w 39"/>
                <a:gd name="T3" fmla="*/ 26 h 26"/>
                <a:gd name="T4" fmla="*/ 32 w 39"/>
                <a:gd name="T5" fmla="*/ 26 h 26"/>
                <a:gd name="T6" fmla="*/ 28 w 39"/>
                <a:gd name="T7" fmla="*/ 26 h 26"/>
                <a:gd name="T8" fmla="*/ 25 w 39"/>
                <a:gd name="T9" fmla="*/ 25 h 26"/>
                <a:gd name="T10" fmla="*/ 18 w 39"/>
                <a:gd name="T11" fmla="*/ 22 h 26"/>
                <a:gd name="T12" fmla="*/ 12 w 39"/>
                <a:gd name="T13" fmla="*/ 18 h 26"/>
                <a:gd name="T14" fmla="*/ 7 w 39"/>
                <a:gd name="T15" fmla="*/ 13 h 26"/>
                <a:gd name="T16" fmla="*/ 3 w 39"/>
                <a:gd name="T17" fmla="*/ 7 h 26"/>
                <a:gd name="T18" fmla="*/ 1 w 39"/>
                <a:gd name="T19" fmla="*/ 3 h 26"/>
                <a:gd name="T20" fmla="*/ 0 w 39"/>
                <a:gd name="T21" fmla="*/ 0 h 26"/>
                <a:gd name="T22" fmla="*/ 11 w 39"/>
                <a:gd name="T23" fmla="*/ 6 h 26"/>
                <a:gd name="T24" fmla="*/ 22 w 39"/>
                <a:gd name="T25" fmla="*/ 13 h 26"/>
                <a:gd name="T26" fmla="*/ 33 w 39"/>
                <a:gd name="T27" fmla="*/ 20 h 26"/>
                <a:gd name="T28" fmla="*/ 39 w 39"/>
                <a:gd name="T2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97" name="Freeform 109">
              <a:extLst>
                <a:ext uri="{FF2B5EF4-FFF2-40B4-BE49-F238E27FC236}">
                  <a16:creationId xmlns:a16="http://schemas.microsoft.com/office/drawing/2014/main" id="{A2982F70-9F85-43A3-BA38-7084E71847CE}"/>
                </a:ext>
              </a:extLst>
            </p:cNvPr>
            <p:cNvSpPr>
              <a:spLocks/>
            </p:cNvSpPr>
            <p:nvPr>
              <p:custDataLst>
                <p:tags r:id="rId92"/>
              </p:custDataLst>
            </p:nvPr>
          </p:nvSpPr>
          <p:spPr bwMode="auto">
            <a:xfrm>
              <a:off x="8877470" y="3080762"/>
              <a:ext cx="4385" cy="43312"/>
            </a:xfrm>
            <a:custGeom>
              <a:avLst/>
              <a:gdLst>
                <a:gd name="T0" fmla="*/ 11 w 11"/>
                <a:gd name="T1" fmla="*/ 0 h 25"/>
                <a:gd name="T2" fmla="*/ 11 w 11"/>
                <a:gd name="T3" fmla="*/ 5 h 25"/>
                <a:gd name="T4" fmla="*/ 10 w 11"/>
                <a:gd name="T5" fmla="*/ 12 h 25"/>
                <a:gd name="T6" fmla="*/ 9 w 11"/>
                <a:gd name="T7" fmla="*/ 20 h 25"/>
                <a:gd name="T8" fmla="*/ 4 w 11"/>
                <a:gd name="T9" fmla="*/ 25 h 25"/>
                <a:gd name="T10" fmla="*/ 2 w 11"/>
                <a:gd name="T11" fmla="*/ 23 h 25"/>
                <a:gd name="T12" fmla="*/ 1 w 11"/>
                <a:gd name="T13" fmla="*/ 20 h 25"/>
                <a:gd name="T14" fmla="*/ 0 w 11"/>
                <a:gd name="T15" fmla="*/ 15 h 25"/>
                <a:gd name="T16" fmla="*/ 0 w 11"/>
                <a:gd name="T17" fmla="*/ 12 h 25"/>
                <a:gd name="T18" fmla="*/ 1 w 11"/>
                <a:gd name="T19" fmla="*/ 9 h 25"/>
                <a:gd name="T20" fmla="*/ 3 w 11"/>
                <a:gd name="T21" fmla="*/ 5 h 25"/>
                <a:gd name="T22" fmla="*/ 6 w 11"/>
                <a:gd name="T23" fmla="*/ 2 h 25"/>
                <a:gd name="T24" fmla="*/ 11 w 1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98" name="Freeform 110">
              <a:extLst>
                <a:ext uri="{FF2B5EF4-FFF2-40B4-BE49-F238E27FC236}">
                  <a16:creationId xmlns:a16="http://schemas.microsoft.com/office/drawing/2014/main" id="{41F5E863-D374-42F7-8EE0-3430A85A967B}"/>
                </a:ext>
              </a:extLst>
            </p:cNvPr>
            <p:cNvSpPr>
              <a:spLocks/>
            </p:cNvSpPr>
            <p:nvPr>
              <p:custDataLst>
                <p:tags r:id="rId93"/>
              </p:custDataLst>
            </p:nvPr>
          </p:nvSpPr>
          <p:spPr bwMode="auto">
            <a:xfrm>
              <a:off x="8706440" y="3495155"/>
              <a:ext cx="13157" cy="43312"/>
            </a:xfrm>
            <a:custGeom>
              <a:avLst/>
              <a:gdLst>
                <a:gd name="T0" fmla="*/ 20 w 20"/>
                <a:gd name="T1" fmla="*/ 0 h 31"/>
                <a:gd name="T2" fmla="*/ 16 w 20"/>
                <a:gd name="T3" fmla="*/ 12 h 31"/>
                <a:gd name="T4" fmla="*/ 10 w 20"/>
                <a:gd name="T5" fmla="*/ 20 h 31"/>
                <a:gd name="T6" fmla="*/ 5 w 20"/>
                <a:gd name="T7" fmla="*/ 26 h 31"/>
                <a:gd name="T8" fmla="*/ 0 w 20"/>
                <a:gd name="T9" fmla="*/ 31 h 31"/>
                <a:gd name="T10" fmla="*/ 0 w 20"/>
                <a:gd name="T11" fmla="*/ 25 h 31"/>
                <a:gd name="T12" fmla="*/ 1 w 20"/>
                <a:gd name="T13" fmla="*/ 19 h 31"/>
                <a:gd name="T14" fmla="*/ 2 w 20"/>
                <a:gd name="T15" fmla="*/ 13 h 31"/>
                <a:gd name="T16" fmla="*/ 5 w 20"/>
                <a:gd name="T17" fmla="*/ 9 h 31"/>
                <a:gd name="T18" fmla="*/ 8 w 20"/>
                <a:gd name="T19" fmla="*/ 6 h 31"/>
                <a:gd name="T20" fmla="*/ 11 w 20"/>
                <a:gd name="T21" fmla="*/ 3 h 31"/>
                <a:gd name="T22" fmla="*/ 16 w 20"/>
                <a:gd name="T23" fmla="*/ 0 h 31"/>
                <a:gd name="T24" fmla="*/ 20 w 2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199" name="Freeform 111">
              <a:extLst>
                <a:ext uri="{FF2B5EF4-FFF2-40B4-BE49-F238E27FC236}">
                  <a16:creationId xmlns:a16="http://schemas.microsoft.com/office/drawing/2014/main" id="{5FED5D95-D1C2-4B45-9FDD-67C6DD98DA95}"/>
                </a:ext>
              </a:extLst>
            </p:cNvPr>
            <p:cNvSpPr>
              <a:spLocks/>
            </p:cNvSpPr>
            <p:nvPr>
              <p:custDataLst>
                <p:tags r:id="rId94"/>
              </p:custDataLst>
            </p:nvPr>
          </p:nvSpPr>
          <p:spPr bwMode="auto">
            <a:xfrm>
              <a:off x="8722520" y="3447160"/>
              <a:ext cx="14617" cy="42141"/>
            </a:xfrm>
            <a:custGeom>
              <a:avLst/>
              <a:gdLst>
                <a:gd name="T0" fmla="*/ 13 w 26"/>
                <a:gd name="T1" fmla="*/ 37 h 37"/>
                <a:gd name="T2" fmla="*/ 0 w 26"/>
                <a:gd name="T3" fmla="*/ 12 h 37"/>
                <a:gd name="T4" fmla="*/ 6 w 26"/>
                <a:gd name="T5" fmla="*/ 7 h 37"/>
                <a:gd name="T6" fmla="*/ 13 w 26"/>
                <a:gd name="T7" fmla="*/ 4 h 37"/>
                <a:gd name="T8" fmla="*/ 21 w 26"/>
                <a:gd name="T9" fmla="*/ 1 h 37"/>
                <a:gd name="T10" fmla="*/ 26 w 26"/>
                <a:gd name="T11" fmla="*/ 0 h 37"/>
                <a:gd name="T12" fmla="*/ 26 w 26"/>
                <a:gd name="T13" fmla="*/ 6 h 37"/>
                <a:gd name="T14" fmla="*/ 25 w 26"/>
                <a:gd name="T15" fmla="*/ 11 h 37"/>
                <a:gd name="T16" fmla="*/ 24 w 26"/>
                <a:gd name="T17" fmla="*/ 17 h 37"/>
                <a:gd name="T18" fmla="*/ 23 w 26"/>
                <a:gd name="T19" fmla="*/ 21 h 37"/>
                <a:gd name="T20" fmla="*/ 18 w 26"/>
                <a:gd name="T21" fmla="*/ 29 h 37"/>
                <a:gd name="T22" fmla="*/ 13 w 26"/>
                <a:gd name="T2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00" name="Freeform 112">
              <a:extLst>
                <a:ext uri="{FF2B5EF4-FFF2-40B4-BE49-F238E27FC236}">
                  <a16:creationId xmlns:a16="http://schemas.microsoft.com/office/drawing/2014/main" id="{968D947C-236C-45C3-9091-C0F88F578BC7}"/>
                </a:ext>
              </a:extLst>
            </p:cNvPr>
            <p:cNvSpPr>
              <a:spLocks/>
            </p:cNvSpPr>
            <p:nvPr>
              <p:custDataLst>
                <p:tags r:id="rId95"/>
              </p:custDataLst>
            </p:nvPr>
          </p:nvSpPr>
          <p:spPr bwMode="auto">
            <a:xfrm>
              <a:off x="8620195" y="3335954"/>
              <a:ext cx="1462" cy="44483"/>
            </a:xfrm>
            <a:custGeom>
              <a:avLst/>
              <a:gdLst>
                <a:gd name="T0" fmla="*/ 0 w 7"/>
                <a:gd name="T1" fmla="*/ 18 h 18"/>
                <a:gd name="T2" fmla="*/ 0 w 7"/>
                <a:gd name="T3" fmla="*/ 0 h 18"/>
                <a:gd name="T4" fmla="*/ 7 w 7"/>
                <a:gd name="T5" fmla="*/ 12 h 18"/>
                <a:gd name="T6" fmla="*/ 0 w 7"/>
                <a:gd name="T7" fmla="*/ 18 h 18"/>
              </a:gdLst>
              <a:ahLst/>
              <a:cxnLst>
                <a:cxn ang="0">
                  <a:pos x="T0" y="T1"/>
                </a:cxn>
                <a:cxn ang="0">
                  <a:pos x="T2" y="T3"/>
                </a:cxn>
                <a:cxn ang="0">
                  <a:pos x="T4" y="T5"/>
                </a:cxn>
                <a:cxn ang="0">
                  <a:pos x="T6" y="T7"/>
                </a:cxn>
              </a:cxnLst>
              <a:rect l="0" t="0" r="r" b="b"/>
              <a:pathLst>
                <a:path w="7" h="18">
                  <a:moveTo>
                    <a:pt x="0" y="18"/>
                  </a:moveTo>
                  <a:lnTo>
                    <a:pt x="0" y="0"/>
                  </a:lnTo>
                  <a:lnTo>
                    <a:pt x="7" y="12"/>
                  </a:lnTo>
                  <a:lnTo>
                    <a:pt x="0" y="18"/>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01" name="Freeform 113">
              <a:extLst>
                <a:ext uri="{FF2B5EF4-FFF2-40B4-BE49-F238E27FC236}">
                  <a16:creationId xmlns:a16="http://schemas.microsoft.com/office/drawing/2014/main" id="{913C0670-3CB3-4D58-9E8A-A44462A44243}"/>
                </a:ext>
              </a:extLst>
            </p:cNvPr>
            <p:cNvSpPr>
              <a:spLocks/>
            </p:cNvSpPr>
            <p:nvPr>
              <p:custDataLst>
                <p:tags r:id="rId96"/>
              </p:custDataLst>
            </p:nvPr>
          </p:nvSpPr>
          <p:spPr bwMode="auto">
            <a:xfrm>
              <a:off x="5798905" y="2950904"/>
              <a:ext cx="8771" cy="42141"/>
            </a:xfrm>
            <a:custGeom>
              <a:avLst/>
              <a:gdLst>
                <a:gd name="T0" fmla="*/ 0 w 33"/>
                <a:gd name="T1" fmla="*/ 12 h 31"/>
                <a:gd name="T2" fmla="*/ 19 w 33"/>
                <a:gd name="T3" fmla="*/ 0 h 31"/>
                <a:gd name="T4" fmla="*/ 24 w 33"/>
                <a:gd name="T5" fmla="*/ 5 h 31"/>
                <a:gd name="T6" fmla="*/ 28 w 33"/>
                <a:gd name="T7" fmla="*/ 12 h 31"/>
                <a:gd name="T8" fmla="*/ 32 w 33"/>
                <a:gd name="T9" fmla="*/ 22 h 31"/>
                <a:gd name="T10" fmla="*/ 33 w 33"/>
                <a:gd name="T11" fmla="*/ 31 h 31"/>
                <a:gd name="T12" fmla="*/ 27 w 33"/>
                <a:gd name="T13" fmla="*/ 30 h 31"/>
                <a:gd name="T14" fmla="*/ 22 w 33"/>
                <a:gd name="T15" fmla="*/ 28 h 31"/>
                <a:gd name="T16" fmla="*/ 16 w 33"/>
                <a:gd name="T17" fmla="*/ 25 h 31"/>
                <a:gd name="T18" fmla="*/ 11 w 33"/>
                <a:gd name="T19" fmla="*/ 22 h 31"/>
                <a:gd name="T20" fmla="*/ 3 w 33"/>
                <a:gd name="T21" fmla="*/ 15 h 31"/>
                <a:gd name="T22" fmla="*/ 0 w 33"/>
                <a:gd name="T23"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202" name="Freeform 114">
              <a:extLst>
                <a:ext uri="{FF2B5EF4-FFF2-40B4-BE49-F238E27FC236}">
                  <a16:creationId xmlns:a16="http://schemas.microsoft.com/office/drawing/2014/main" id="{758E1932-FCC2-4F39-B702-3D3B0276C0A8}"/>
                </a:ext>
              </a:extLst>
            </p:cNvPr>
            <p:cNvSpPr>
              <a:spLocks/>
            </p:cNvSpPr>
            <p:nvPr>
              <p:custDataLst>
                <p:tags r:id="rId97"/>
              </p:custDataLst>
            </p:nvPr>
          </p:nvSpPr>
          <p:spPr bwMode="auto">
            <a:xfrm>
              <a:off x="5708294" y="2521214"/>
              <a:ext cx="2923" cy="42141"/>
            </a:xfrm>
            <a:custGeom>
              <a:avLst/>
              <a:gdLst>
                <a:gd name="T0" fmla="*/ 14 w 14"/>
                <a:gd name="T1" fmla="*/ 0 h 6"/>
                <a:gd name="T2" fmla="*/ 0 w 14"/>
                <a:gd name="T3" fmla="*/ 6 h 6"/>
                <a:gd name="T4" fmla="*/ 14 w 14"/>
                <a:gd name="T5" fmla="*/ 0 h 6"/>
              </a:gdLst>
              <a:ahLst/>
              <a:cxnLst>
                <a:cxn ang="0">
                  <a:pos x="T0" y="T1"/>
                </a:cxn>
                <a:cxn ang="0">
                  <a:pos x="T2" y="T3"/>
                </a:cxn>
                <a:cxn ang="0">
                  <a:pos x="T4" y="T5"/>
                </a:cxn>
              </a:cxnLst>
              <a:rect l="0" t="0" r="r" b="b"/>
              <a:pathLst>
                <a:path w="14" h="6">
                  <a:moveTo>
                    <a:pt x="14" y="0"/>
                  </a:moveTo>
                  <a:lnTo>
                    <a:pt x="0" y="6"/>
                  </a:lnTo>
                  <a:lnTo>
                    <a:pt x="14"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03" name="Freeform 115">
              <a:extLst>
                <a:ext uri="{FF2B5EF4-FFF2-40B4-BE49-F238E27FC236}">
                  <a16:creationId xmlns:a16="http://schemas.microsoft.com/office/drawing/2014/main" id="{4E130F19-4DC3-4DF2-A65E-D5D9849A55FD}"/>
                </a:ext>
              </a:extLst>
            </p:cNvPr>
            <p:cNvSpPr>
              <a:spLocks/>
            </p:cNvSpPr>
            <p:nvPr>
              <p:custDataLst>
                <p:tags r:id="rId98"/>
              </p:custDataLst>
            </p:nvPr>
          </p:nvSpPr>
          <p:spPr bwMode="auto">
            <a:xfrm>
              <a:off x="7072149" y="3832288"/>
              <a:ext cx="23389" cy="40971"/>
            </a:xfrm>
            <a:custGeom>
              <a:avLst/>
              <a:gdLst>
                <a:gd name="T0" fmla="*/ 59 w 59"/>
                <a:gd name="T1" fmla="*/ 6 h 31"/>
                <a:gd name="T2" fmla="*/ 57 w 59"/>
                <a:gd name="T3" fmla="*/ 11 h 31"/>
                <a:gd name="T4" fmla="*/ 53 w 59"/>
                <a:gd name="T5" fmla="*/ 15 h 31"/>
                <a:gd name="T6" fmla="*/ 49 w 59"/>
                <a:gd name="T7" fmla="*/ 19 h 31"/>
                <a:gd name="T8" fmla="*/ 45 w 59"/>
                <a:gd name="T9" fmla="*/ 24 h 31"/>
                <a:gd name="T10" fmla="*/ 40 w 59"/>
                <a:gd name="T11" fmla="*/ 27 h 31"/>
                <a:gd name="T12" fmla="*/ 36 w 59"/>
                <a:gd name="T13" fmla="*/ 29 h 31"/>
                <a:gd name="T14" fmla="*/ 30 w 59"/>
                <a:gd name="T15" fmla="*/ 31 h 31"/>
                <a:gd name="T16" fmla="*/ 26 w 59"/>
                <a:gd name="T17" fmla="*/ 31 h 31"/>
                <a:gd name="T18" fmla="*/ 21 w 59"/>
                <a:gd name="T19" fmla="*/ 31 h 31"/>
                <a:gd name="T20" fmla="*/ 17 w 59"/>
                <a:gd name="T21" fmla="*/ 30 h 31"/>
                <a:gd name="T22" fmla="*/ 14 w 59"/>
                <a:gd name="T23" fmla="*/ 29 h 31"/>
                <a:gd name="T24" fmla="*/ 11 w 59"/>
                <a:gd name="T25" fmla="*/ 27 h 31"/>
                <a:gd name="T26" fmla="*/ 4 w 59"/>
                <a:gd name="T27" fmla="*/ 20 h 31"/>
                <a:gd name="T28" fmla="*/ 0 w 59"/>
                <a:gd name="T29" fmla="*/ 12 h 31"/>
                <a:gd name="T30" fmla="*/ 1 w 59"/>
                <a:gd name="T31" fmla="*/ 9 h 31"/>
                <a:gd name="T32" fmla="*/ 3 w 59"/>
                <a:gd name="T33" fmla="*/ 6 h 31"/>
                <a:gd name="T34" fmla="*/ 5 w 59"/>
                <a:gd name="T35" fmla="*/ 4 h 31"/>
                <a:gd name="T36" fmla="*/ 8 w 59"/>
                <a:gd name="T37" fmla="*/ 3 h 31"/>
                <a:gd name="T38" fmla="*/ 16 w 59"/>
                <a:gd name="T39" fmla="*/ 1 h 31"/>
                <a:gd name="T40" fmla="*/ 24 w 59"/>
                <a:gd name="T41" fmla="*/ 0 h 31"/>
                <a:gd name="T42" fmla="*/ 34 w 59"/>
                <a:gd name="T43" fmla="*/ 0 h 31"/>
                <a:gd name="T44" fmla="*/ 42 w 59"/>
                <a:gd name="T45" fmla="*/ 2 h 31"/>
                <a:gd name="T46" fmla="*/ 51 w 59"/>
                <a:gd name="T47" fmla="*/ 4 h 31"/>
                <a:gd name="T48" fmla="*/ 59 w 59"/>
                <a:gd name="T4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204" name="Freeform 116">
              <a:extLst>
                <a:ext uri="{FF2B5EF4-FFF2-40B4-BE49-F238E27FC236}">
                  <a16:creationId xmlns:a16="http://schemas.microsoft.com/office/drawing/2014/main" id="{DBACD34E-F0FE-4426-A259-D75B8FEAA02B}"/>
                </a:ext>
              </a:extLst>
            </p:cNvPr>
            <p:cNvSpPr>
              <a:spLocks/>
            </p:cNvSpPr>
            <p:nvPr>
              <p:custDataLst>
                <p:tags r:id="rId99"/>
              </p:custDataLst>
            </p:nvPr>
          </p:nvSpPr>
          <p:spPr bwMode="auto">
            <a:xfrm>
              <a:off x="6798793" y="3730447"/>
              <a:ext cx="17542" cy="43311"/>
            </a:xfrm>
            <a:custGeom>
              <a:avLst/>
              <a:gdLst>
                <a:gd name="T0" fmla="*/ 14 w 47"/>
                <a:gd name="T1" fmla="*/ 0 h 68"/>
                <a:gd name="T2" fmla="*/ 8 w 47"/>
                <a:gd name="T3" fmla="*/ 10 h 68"/>
                <a:gd name="T4" fmla="*/ 4 w 47"/>
                <a:gd name="T5" fmla="*/ 19 h 68"/>
                <a:gd name="T6" fmla="*/ 2 w 47"/>
                <a:gd name="T7" fmla="*/ 28 h 68"/>
                <a:gd name="T8" fmla="*/ 0 w 47"/>
                <a:gd name="T9" fmla="*/ 37 h 68"/>
                <a:gd name="T10" fmla="*/ 0 w 47"/>
                <a:gd name="T11" fmla="*/ 42 h 68"/>
                <a:gd name="T12" fmla="*/ 2 w 47"/>
                <a:gd name="T13" fmla="*/ 47 h 68"/>
                <a:gd name="T14" fmla="*/ 3 w 47"/>
                <a:gd name="T15" fmla="*/ 51 h 68"/>
                <a:gd name="T16" fmla="*/ 5 w 47"/>
                <a:gd name="T17" fmla="*/ 55 h 68"/>
                <a:gd name="T18" fmla="*/ 7 w 47"/>
                <a:gd name="T19" fmla="*/ 58 h 68"/>
                <a:gd name="T20" fmla="*/ 9 w 47"/>
                <a:gd name="T21" fmla="*/ 60 h 68"/>
                <a:gd name="T22" fmla="*/ 13 w 47"/>
                <a:gd name="T23" fmla="*/ 62 h 68"/>
                <a:gd name="T24" fmla="*/ 16 w 47"/>
                <a:gd name="T25" fmla="*/ 64 h 68"/>
                <a:gd name="T26" fmla="*/ 22 w 47"/>
                <a:gd name="T27" fmla="*/ 67 h 68"/>
                <a:gd name="T28" fmla="*/ 31 w 47"/>
                <a:gd name="T29" fmla="*/ 68 h 68"/>
                <a:gd name="T30" fmla="*/ 39 w 47"/>
                <a:gd name="T31" fmla="*/ 68 h 68"/>
                <a:gd name="T32" fmla="*/ 47 w 47"/>
                <a:gd name="T33" fmla="*/ 68 h 68"/>
                <a:gd name="T34" fmla="*/ 41 w 47"/>
                <a:gd name="T35" fmla="*/ 58 h 68"/>
                <a:gd name="T36" fmla="*/ 38 w 47"/>
                <a:gd name="T37" fmla="*/ 48 h 68"/>
                <a:gd name="T38" fmla="*/ 36 w 47"/>
                <a:gd name="T39" fmla="*/ 43 h 68"/>
                <a:gd name="T40" fmla="*/ 35 w 47"/>
                <a:gd name="T41" fmla="*/ 38 h 68"/>
                <a:gd name="T42" fmla="*/ 33 w 47"/>
                <a:gd name="T43" fmla="*/ 31 h 68"/>
                <a:gd name="T44" fmla="*/ 33 w 47"/>
                <a:gd name="T45" fmla="*/ 25 h 68"/>
                <a:gd name="T46" fmla="*/ 24 w 47"/>
                <a:gd name="T47" fmla="*/ 13 h 68"/>
                <a:gd name="T48" fmla="*/ 14 w 47"/>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7F7F7F"/>
            </a:solidFill>
            <a:ln w="3175" cmpd="sng">
              <a:solidFill>
                <a:schemeClr val="bg1"/>
              </a:solidFill>
              <a:prstDash val="solid"/>
              <a:round/>
              <a:headEnd/>
              <a:tailEnd/>
            </a:ln>
          </p:spPr>
          <p:txBody>
            <a:bodyPr/>
            <a:lstStyle/>
            <a:p>
              <a:endParaRPr lang="en-US" sz="1056" dirty="0"/>
            </a:p>
          </p:txBody>
        </p:sp>
        <p:grpSp>
          <p:nvGrpSpPr>
            <p:cNvPr id="1205" name="Group 117">
              <a:extLst>
                <a:ext uri="{FF2B5EF4-FFF2-40B4-BE49-F238E27FC236}">
                  <a16:creationId xmlns:a16="http://schemas.microsoft.com/office/drawing/2014/main" id="{D074F5D2-3F6E-4F12-ABED-5C6348CE3CD4}"/>
                </a:ext>
              </a:extLst>
            </p:cNvPr>
            <p:cNvGrpSpPr>
              <a:grpSpLocks/>
            </p:cNvGrpSpPr>
            <p:nvPr>
              <p:custDataLst>
                <p:tags r:id="rId100"/>
              </p:custDataLst>
            </p:nvPr>
          </p:nvGrpSpPr>
          <p:grpSpPr bwMode="auto">
            <a:xfrm>
              <a:off x="7537002" y="3894331"/>
              <a:ext cx="42391" cy="276262"/>
              <a:chOff x="3950" y="2430"/>
              <a:chExt cx="36" cy="234"/>
            </a:xfrm>
            <a:solidFill>
              <a:schemeClr val="bg1">
                <a:lumMod val="50000"/>
              </a:schemeClr>
            </a:solidFill>
          </p:grpSpPr>
          <p:sp>
            <p:nvSpPr>
              <p:cNvPr id="1587" name="Freeform 118">
                <a:extLst>
                  <a:ext uri="{FF2B5EF4-FFF2-40B4-BE49-F238E27FC236}">
                    <a16:creationId xmlns:a16="http://schemas.microsoft.com/office/drawing/2014/main" id="{33321640-BC37-4CF6-A559-6A45A2D468E2}"/>
                  </a:ext>
                </a:extLst>
              </p:cNvPr>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grpFill/>
              <a:ln w="3175" cmpd="sng">
                <a:solidFill>
                  <a:schemeClr val="bg1"/>
                </a:solidFill>
                <a:prstDash val="solid"/>
                <a:round/>
                <a:headEnd/>
                <a:tailEnd/>
              </a:ln>
            </p:spPr>
            <p:txBody>
              <a:bodyPr/>
              <a:lstStyle/>
              <a:p>
                <a:endParaRPr lang="en-US" sz="1056" dirty="0"/>
              </a:p>
            </p:txBody>
          </p:sp>
          <p:sp>
            <p:nvSpPr>
              <p:cNvPr id="1588" name="Freeform 119">
                <a:extLst>
                  <a:ext uri="{FF2B5EF4-FFF2-40B4-BE49-F238E27FC236}">
                    <a16:creationId xmlns:a16="http://schemas.microsoft.com/office/drawing/2014/main" id="{16CDBE79-9302-425F-B643-C231E51172D7}"/>
                  </a:ext>
                </a:extLst>
              </p:cNvPr>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grpFill/>
              <a:ln w="3175" cmpd="sng">
                <a:solidFill>
                  <a:schemeClr val="bg1"/>
                </a:solidFill>
                <a:prstDash val="solid"/>
                <a:round/>
                <a:headEnd/>
                <a:tailEnd/>
              </a:ln>
            </p:spPr>
            <p:txBody>
              <a:bodyPr/>
              <a:lstStyle/>
              <a:p>
                <a:endParaRPr lang="en-US" sz="1056" dirty="0"/>
              </a:p>
            </p:txBody>
          </p:sp>
          <p:sp>
            <p:nvSpPr>
              <p:cNvPr id="1589" name="Freeform 120">
                <a:extLst>
                  <a:ext uri="{FF2B5EF4-FFF2-40B4-BE49-F238E27FC236}">
                    <a16:creationId xmlns:a16="http://schemas.microsoft.com/office/drawing/2014/main" id="{1F314145-4A67-41D8-B726-BB6368223683}"/>
                  </a:ext>
                </a:extLst>
              </p:cNvPr>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grpFill/>
              <a:ln w="3175" cmpd="sng">
                <a:solidFill>
                  <a:schemeClr val="bg1"/>
                </a:solidFill>
                <a:prstDash val="solid"/>
                <a:round/>
                <a:headEnd/>
                <a:tailEnd/>
              </a:ln>
            </p:spPr>
            <p:txBody>
              <a:bodyPr/>
              <a:lstStyle/>
              <a:p>
                <a:endParaRPr lang="en-US" sz="1056" dirty="0"/>
              </a:p>
            </p:txBody>
          </p:sp>
          <p:sp>
            <p:nvSpPr>
              <p:cNvPr id="1590" name="Rectangle 121">
                <a:extLst>
                  <a:ext uri="{FF2B5EF4-FFF2-40B4-BE49-F238E27FC236}">
                    <a16:creationId xmlns:a16="http://schemas.microsoft.com/office/drawing/2014/main" id="{0B3A3988-2C9F-474F-86A9-2F01E38178FB}"/>
                  </a:ext>
                </a:extLst>
              </p:cNvPr>
              <p:cNvSpPr>
                <a:spLocks noChangeArrowheads="1"/>
              </p:cNvSpPr>
              <p:nvPr/>
            </p:nvSpPr>
            <p:spPr bwMode="auto">
              <a:xfrm>
                <a:off x="3975" y="2632"/>
                <a:ext cx="8" cy="2"/>
              </a:xfrm>
              <a:prstGeom prst="rect">
                <a:avLst/>
              </a:prstGeom>
              <a:grpFill/>
              <a:ln w="3175">
                <a:solidFill>
                  <a:schemeClr val="bg1"/>
                </a:solidFill>
                <a:miter lim="800000"/>
                <a:headEnd/>
                <a:tailEnd/>
              </a:ln>
            </p:spPr>
            <p:txBody>
              <a:bodyPr/>
              <a:lstStyle/>
              <a:p>
                <a:endParaRPr lang="en-US" sz="1056" dirty="0"/>
              </a:p>
            </p:txBody>
          </p:sp>
          <p:sp>
            <p:nvSpPr>
              <p:cNvPr id="1591" name="Line 122">
                <a:extLst>
                  <a:ext uri="{FF2B5EF4-FFF2-40B4-BE49-F238E27FC236}">
                    <a16:creationId xmlns:a16="http://schemas.microsoft.com/office/drawing/2014/main" id="{ADAC77E8-8D7D-4859-ADB2-C9C1FEE2E4FB}"/>
                  </a:ext>
                </a:extLst>
              </p:cNvPr>
              <p:cNvSpPr>
                <a:spLocks noChangeShapeType="1"/>
              </p:cNvSpPr>
              <p:nvPr/>
            </p:nvSpPr>
            <p:spPr bwMode="auto">
              <a:xfrm flipV="1">
                <a:off x="3972" y="2595"/>
                <a:ext cx="5" cy="4"/>
              </a:xfrm>
              <a:prstGeom prst="line">
                <a:avLst/>
              </a:prstGeom>
              <a:grpFill/>
              <a:ln w="3175">
                <a:solidFill>
                  <a:schemeClr val="bg1"/>
                </a:solidFill>
                <a:round/>
                <a:headEnd/>
                <a:tailEnd/>
              </a:ln>
            </p:spPr>
            <p:txBody>
              <a:bodyPr/>
              <a:lstStyle/>
              <a:p>
                <a:endParaRPr lang="en-US" sz="1056" dirty="0"/>
              </a:p>
            </p:txBody>
          </p:sp>
          <p:sp>
            <p:nvSpPr>
              <p:cNvPr id="1592" name="Freeform 123">
                <a:extLst>
                  <a:ext uri="{FF2B5EF4-FFF2-40B4-BE49-F238E27FC236}">
                    <a16:creationId xmlns:a16="http://schemas.microsoft.com/office/drawing/2014/main" id="{025FE1B4-E45E-446F-B73C-4B398513B22D}"/>
                  </a:ext>
                </a:extLst>
              </p:cNvPr>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grpFill/>
              <a:ln w="3175" cmpd="sng">
                <a:solidFill>
                  <a:schemeClr val="bg1"/>
                </a:solidFill>
                <a:prstDash val="solid"/>
                <a:round/>
                <a:headEnd/>
                <a:tailEnd/>
              </a:ln>
            </p:spPr>
            <p:txBody>
              <a:bodyPr/>
              <a:lstStyle/>
              <a:p>
                <a:endParaRPr lang="en-US" sz="1056" dirty="0"/>
              </a:p>
            </p:txBody>
          </p:sp>
          <p:sp>
            <p:nvSpPr>
              <p:cNvPr id="1593" name="Freeform 124">
                <a:extLst>
                  <a:ext uri="{FF2B5EF4-FFF2-40B4-BE49-F238E27FC236}">
                    <a16:creationId xmlns:a16="http://schemas.microsoft.com/office/drawing/2014/main" id="{D9347463-F9DE-452E-A0B9-3C6CAAAB23F8}"/>
                  </a:ext>
                </a:extLst>
              </p:cNvPr>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grpFill/>
              <a:ln w="3175" cmpd="sng">
                <a:solidFill>
                  <a:schemeClr val="bg1"/>
                </a:solidFill>
                <a:prstDash val="solid"/>
                <a:round/>
                <a:headEnd/>
                <a:tailEnd/>
              </a:ln>
            </p:spPr>
            <p:txBody>
              <a:bodyPr/>
              <a:lstStyle/>
              <a:p>
                <a:endParaRPr lang="en-US" sz="1056" dirty="0"/>
              </a:p>
            </p:txBody>
          </p:sp>
          <p:sp>
            <p:nvSpPr>
              <p:cNvPr id="1594" name="Line 125">
                <a:extLst>
                  <a:ext uri="{FF2B5EF4-FFF2-40B4-BE49-F238E27FC236}">
                    <a16:creationId xmlns:a16="http://schemas.microsoft.com/office/drawing/2014/main" id="{80ADCAF5-096D-44AC-97A2-92D98684F7E7}"/>
                  </a:ext>
                </a:extLst>
              </p:cNvPr>
              <p:cNvSpPr>
                <a:spLocks noChangeShapeType="1"/>
              </p:cNvSpPr>
              <p:nvPr/>
            </p:nvSpPr>
            <p:spPr bwMode="auto">
              <a:xfrm>
                <a:off x="3981" y="2559"/>
                <a:ext cx="2" cy="1"/>
              </a:xfrm>
              <a:prstGeom prst="line">
                <a:avLst/>
              </a:prstGeom>
              <a:grpFill/>
              <a:ln w="3175">
                <a:solidFill>
                  <a:schemeClr val="bg1"/>
                </a:solidFill>
                <a:round/>
                <a:headEnd/>
                <a:tailEnd/>
              </a:ln>
            </p:spPr>
            <p:txBody>
              <a:bodyPr/>
              <a:lstStyle/>
              <a:p>
                <a:endParaRPr lang="en-US" sz="1056" dirty="0"/>
              </a:p>
            </p:txBody>
          </p:sp>
          <p:sp>
            <p:nvSpPr>
              <p:cNvPr id="1595" name="Freeform 126">
                <a:extLst>
                  <a:ext uri="{FF2B5EF4-FFF2-40B4-BE49-F238E27FC236}">
                    <a16:creationId xmlns:a16="http://schemas.microsoft.com/office/drawing/2014/main" id="{AAE2BAAC-2159-4C62-B82F-6E916678C00D}"/>
                  </a:ext>
                </a:extLst>
              </p:cNvPr>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grpFill/>
              <a:ln w="3175" cmpd="sng">
                <a:solidFill>
                  <a:schemeClr val="bg1"/>
                </a:solidFill>
                <a:prstDash val="solid"/>
                <a:round/>
                <a:headEnd/>
                <a:tailEnd/>
              </a:ln>
            </p:spPr>
            <p:txBody>
              <a:bodyPr/>
              <a:lstStyle/>
              <a:p>
                <a:endParaRPr lang="en-US" sz="1056" dirty="0"/>
              </a:p>
            </p:txBody>
          </p:sp>
          <p:sp>
            <p:nvSpPr>
              <p:cNvPr id="1596" name="Freeform 127">
                <a:extLst>
                  <a:ext uri="{FF2B5EF4-FFF2-40B4-BE49-F238E27FC236}">
                    <a16:creationId xmlns:a16="http://schemas.microsoft.com/office/drawing/2014/main" id="{8BE9CD89-BB15-4B0B-9387-2A75501C2AA5}"/>
                  </a:ext>
                </a:extLst>
              </p:cNvPr>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grpFill/>
              <a:ln w="3175" cmpd="sng">
                <a:solidFill>
                  <a:schemeClr val="bg1"/>
                </a:solidFill>
                <a:prstDash val="solid"/>
                <a:round/>
                <a:headEnd/>
                <a:tailEnd/>
              </a:ln>
            </p:spPr>
            <p:txBody>
              <a:bodyPr/>
              <a:lstStyle/>
              <a:p>
                <a:endParaRPr lang="en-US" sz="1056" dirty="0"/>
              </a:p>
            </p:txBody>
          </p:sp>
          <p:sp>
            <p:nvSpPr>
              <p:cNvPr id="1597" name="Line 128">
                <a:extLst>
                  <a:ext uri="{FF2B5EF4-FFF2-40B4-BE49-F238E27FC236}">
                    <a16:creationId xmlns:a16="http://schemas.microsoft.com/office/drawing/2014/main" id="{01113964-909F-41C8-A26D-5D3C968204FB}"/>
                  </a:ext>
                </a:extLst>
              </p:cNvPr>
              <p:cNvSpPr>
                <a:spLocks noChangeShapeType="1"/>
              </p:cNvSpPr>
              <p:nvPr/>
            </p:nvSpPr>
            <p:spPr bwMode="auto">
              <a:xfrm flipV="1">
                <a:off x="3981" y="2599"/>
                <a:ext cx="1" cy="4"/>
              </a:xfrm>
              <a:prstGeom prst="line">
                <a:avLst/>
              </a:prstGeom>
              <a:grpFill/>
              <a:ln w="3175">
                <a:solidFill>
                  <a:schemeClr val="bg1"/>
                </a:solidFill>
                <a:round/>
                <a:headEnd/>
                <a:tailEnd/>
              </a:ln>
            </p:spPr>
            <p:txBody>
              <a:bodyPr/>
              <a:lstStyle/>
              <a:p>
                <a:endParaRPr lang="en-US" sz="1056" dirty="0"/>
              </a:p>
            </p:txBody>
          </p:sp>
          <p:sp>
            <p:nvSpPr>
              <p:cNvPr id="1598" name="Freeform 129">
                <a:extLst>
                  <a:ext uri="{FF2B5EF4-FFF2-40B4-BE49-F238E27FC236}">
                    <a16:creationId xmlns:a16="http://schemas.microsoft.com/office/drawing/2014/main" id="{D79B7AC0-C647-4F27-846C-D77C2562975F}"/>
                  </a:ext>
                </a:extLst>
              </p:cNvPr>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grpFill/>
              <a:ln w="3175" cmpd="sng">
                <a:solidFill>
                  <a:schemeClr val="bg1"/>
                </a:solidFill>
                <a:prstDash val="solid"/>
                <a:round/>
                <a:headEnd/>
                <a:tailEnd/>
              </a:ln>
            </p:spPr>
            <p:txBody>
              <a:bodyPr/>
              <a:lstStyle/>
              <a:p>
                <a:endParaRPr lang="en-US" sz="1056" dirty="0"/>
              </a:p>
            </p:txBody>
          </p:sp>
          <p:sp>
            <p:nvSpPr>
              <p:cNvPr id="1599" name="Freeform 130">
                <a:extLst>
                  <a:ext uri="{FF2B5EF4-FFF2-40B4-BE49-F238E27FC236}">
                    <a16:creationId xmlns:a16="http://schemas.microsoft.com/office/drawing/2014/main" id="{1745F43F-181F-4B93-A612-6B2E4F60EFBE}"/>
                  </a:ext>
                </a:extLst>
              </p:cNvPr>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grpFill/>
              <a:ln w="3175" cmpd="sng">
                <a:solidFill>
                  <a:schemeClr val="bg1"/>
                </a:solidFill>
                <a:prstDash val="solid"/>
                <a:round/>
                <a:headEnd/>
                <a:tailEnd/>
              </a:ln>
            </p:spPr>
            <p:txBody>
              <a:bodyPr/>
              <a:lstStyle/>
              <a:p>
                <a:endParaRPr lang="en-US" sz="1056" dirty="0"/>
              </a:p>
            </p:txBody>
          </p:sp>
          <p:sp>
            <p:nvSpPr>
              <p:cNvPr id="1600" name="Freeform 131">
                <a:extLst>
                  <a:ext uri="{FF2B5EF4-FFF2-40B4-BE49-F238E27FC236}">
                    <a16:creationId xmlns:a16="http://schemas.microsoft.com/office/drawing/2014/main" id="{930DE4BE-EF9D-4125-B276-7D62A4F04D93}"/>
                  </a:ext>
                </a:extLst>
              </p:cNvPr>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grpFill/>
              <a:ln w="3175" cmpd="sng">
                <a:solidFill>
                  <a:schemeClr val="bg1"/>
                </a:solidFill>
                <a:prstDash val="solid"/>
                <a:round/>
                <a:headEnd/>
                <a:tailEnd/>
              </a:ln>
            </p:spPr>
            <p:txBody>
              <a:bodyPr/>
              <a:lstStyle/>
              <a:p>
                <a:endParaRPr lang="en-US" sz="1056" dirty="0"/>
              </a:p>
            </p:txBody>
          </p:sp>
          <p:sp>
            <p:nvSpPr>
              <p:cNvPr id="1601" name="Freeform 132">
                <a:extLst>
                  <a:ext uri="{FF2B5EF4-FFF2-40B4-BE49-F238E27FC236}">
                    <a16:creationId xmlns:a16="http://schemas.microsoft.com/office/drawing/2014/main" id="{5D86160F-AFBD-49E3-86FB-0493D0431415}"/>
                  </a:ext>
                </a:extLst>
              </p:cNvPr>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grpFill/>
              <a:ln w="3175" cmpd="sng">
                <a:solidFill>
                  <a:schemeClr val="bg1"/>
                </a:solidFill>
                <a:prstDash val="solid"/>
                <a:round/>
                <a:headEnd/>
                <a:tailEnd/>
              </a:ln>
            </p:spPr>
            <p:txBody>
              <a:bodyPr/>
              <a:lstStyle/>
              <a:p>
                <a:endParaRPr lang="en-US" sz="1056" dirty="0"/>
              </a:p>
            </p:txBody>
          </p:sp>
          <p:sp>
            <p:nvSpPr>
              <p:cNvPr id="1602" name="Freeform 133">
                <a:extLst>
                  <a:ext uri="{FF2B5EF4-FFF2-40B4-BE49-F238E27FC236}">
                    <a16:creationId xmlns:a16="http://schemas.microsoft.com/office/drawing/2014/main" id="{035E5BB9-AB64-41F2-BA56-4044B0545CEB}"/>
                  </a:ext>
                </a:extLst>
              </p:cNvPr>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grpFill/>
              <a:ln w="3175" cmpd="sng">
                <a:solidFill>
                  <a:schemeClr val="bg1"/>
                </a:solidFill>
                <a:prstDash val="solid"/>
                <a:round/>
                <a:headEnd/>
                <a:tailEnd/>
              </a:ln>
            </p:spPr>
            <p:txBody>
              <a:bodyPr/>
              <a:lstStyle/>
              <a:p>
                <a:endParaRPr lang="en-US" sz="1056" dirty="0"/>
              </a:p>
            </p:txBody>
          </p:sp>
          <p:sp>
            <p:nvSpPr>
              <p:cNvPr id="1603" name="Freeform 134">
                <a:extLst>
                  <a:ext uri="{FF2B5EF4-FFF2-40B4-BE49-F238E27FC236}">
                    <a16:creationId xmlns:a16="http://schemas.microsoft.com/office/drawing/2014/main" id="{07BE73BC-62E5-451C-AE86-60C22F8D79CD}"/>
                  </a:ext>
                </a:extLst>
              </p:cNvPr>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grpFill/>
              <a:ln w="3175" cmpd="sng">
                <a:solidFill>
                  <a:schemeClr val="bg1"/>
                </a:solidFill>
                <a:prstDash val="solid"/>
                <a:round/>
                <a:headEnd/>
                <a:tailEnd/>
              </a:ln>
            </p:spPr>
            <p:txBody>
              <a:bodyPr/>
              <a:lstStyle/>
              <a:p>
                <a:endParaRPr lang="en-US" sz="1056" dirty="0"/>
              </a:p>
            </p:txBody>
          </p:sp>
          <p:sp>
            <p:nvSpPr>
              <p:cNvPr id="1604" name="Freeform 135">
                <a:extLst>
                  <a:ext uri="{FF2B5EF4-FFF2-40B4-BE49-F238E27FC236}">
                    <a16:creationId xmlns:a16="http://schemas.microsoft.com/office/drawing/2014/main" id="{EB552D0B-63DE-420E-BF96-86589C5EE470}"/>
                  </a:ext>
                </a:extLst>
              </p:cNvPr>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grpFill/>
              <a:ln w="3175" cmpd="sng">
                <a:solidFill>
                  <a:schemeClr val="bg1"/>
                </a:solidFill>
                <a:prstDash val="solid"/>
                <a:round/>
                <a:headEnd/>
                <a:tailEnd/>
              </a:ln>
            </p:spPr>
            <p:txBody>
              <a:bodyPr/>
              <a:lstStyle/>
              <a:p>
                <a:endParaRPr lang="en-US" sz="1056" dirty="0"/>
              </a:p>
            </p:txBody>
          </p:sp>
          <p:sp>
            <p:nvSpPr>
              <p:cNvPr id="1605" name="Rectangle 136">
                <a:extLst>
                  <a:ext uri="{FF2B5EF4-FFF2-40B4-BE49-F238E27FC236}">
                    <a16:creationId xmlns:a16="http://schemas.microsoft.com/office/drawing/2014/main" id="{4AC3BEA8-2183-4E52-B8EE-0BEF3FC67135}"/>
                  </a:ext>
                </a:extLst>
              </p:cNvPr>
              <p:cNvSpPr>
                <a:spLocks noChangeArrowheads="1"/>
              </p:cNvSpPr>
              <p:nvPr/>
            </p:nvSpPr>
            <p:spPr bwMode="auto">
              <a:xfrm>
                <a:off x="3975" y="2632"/>
                <a:ext cx="8" cy="2"/>
              </a:xfrm>
              <a:prstGeom prst="rect">
                <a:avLst/>
              </a:prstGeom>
              <a:grpFill/>
              <a:ln w="3175">
                <a:solidFill>
                  <a:schemeClr val="bg1"/>
                </a:solidFill>
                <a:miter lim="800000"/>
                <a:headEnd/>
                <a:tailEnd/>
              </a:ln>
            </p:spPr>
            <p:txBody>
              <a:bodyPr/>
              <a:lstStyle/>
              <a:p>
                <a:endParaRPr lang="en-US" sz="1056" dirty="0"/>
              </a:p>
            </p:txBody>
          </p:sp>
          <p:sp>
            <p:nvSpPr>
              <p:cNvPr id="1606" name="Line 137">
                <a:extLst>
                  <a:ext uri="{FF2B5EF4-FFF2-40B4-BE49-F238E27FC236}">
                    <a16:creationId xmlns:a16="http://schemas.microsoft.com/office/drawing/2014/main" id="{F1B7139C-1ECF-484F-987C-712CB71FDC5F}"/>
                  </a:ext>
                </a:extLst>
              </p:cNvPr>
              <p:cNvSpPr>
                <a:spLocks noChangeShapeType="1"/>
              </p:cNvSpPr>
              <p:nvPr/>
            </p:nvSpPr>
            <p:spPr bwMode="auto">
              <a:xfrm flipV="1">
                <a:off x="3972" y="2595"/>
                <a:ext cx="5" cy="4"/>
              </a:xfrm>
              <a:prstGeom prst="line">
                <a:avLst/>
              </a:prstGeom>
              <a:grpFill/>
              <a:ln w="3175">
                <a:solidFill>
                  <a:schemeClr val="bg1"/>
                </a:solidFill>
                <a:round/>
                <a:headEnd/>
                <a:tailEnd/>
              </a:ln>
            </p:spPr>
            <p:txBody>
              <a:bodyPr/>
              <a:lstStyle/>
              <a:p>
                <a:endParaRPr lang="en-US" sz="1056" dirty="0"/>
              </a:p>
            </p:txBody>
          </p:sp>
          <p:sp>
            <p:nvSpPr>
              <p:cNvPr id="1607" name="Freeform 138">
                <a:extLst>
                  <a:ext uri="{FF2B5EF4-FFF2-40B4-BE49-F238E27FC236}">
                    <a16:creationId xmlns:a16="http://schemas.microsoft.com/office/drawing/2014/main" id="{314941AC-551B-497B-960A-CAA47C0D5763}"/>
                  </a:ext>
                </a:extLst>
              </p:cNvPr>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grpFill/>
              <a:ln w="3175" cmpd="sng">
                <a:solidFill>
                  <a:schemeClr val="bg1"/>
                </a:solidFill>
                <a:prstDash val="solid"/>
                <a:round/>
                <a:headEnd/>
                <a:tailEnd/>
              </a:ln>
            </p:spPr>
            <p:txBody>
              <a:bodyPr/>
              <a:lstStyle/>
              <a:p>
                <a:endParaRPr lang="en-US" sz="1056" dirty="0"/>
              </a:p>
            </p:txBody>
          </p:sp>
          <p:sp>
            <p:nvSpPr>
              <p:cNvPr id="1608" name="Freeform 139">
                <a:extLst>
                  <a:ext uri="{FF2B5EF4-FFF2-40B4-BE49-F238E27FC236}">
                    <a16:creationId xmlns:a16="http://schemas.microsoft.com/office/drawing/2014/main" id="{D813BE96-1DE3-457A-8826-62F2651815E5}"/>
                  </a:ext>
                </a:extLst>
              </p:cNvPr>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grpFill/>
              <a:ln w="3175" cmpd="sng">
                <a:solidFill>
                  <a:schemeClr val="bg1"/>
                </a:solidFill>
                <a:prstDash val="solid"/>
                <a:round/>
                <a:headEnd/>
                <a:tailEnd/>
              </a:ln>
            </p:spPr>
            <p:txBody>
              <a:bodyPr/>
              <a:lstStyle/>
              <a:p>
                <a:endParaRPr lang="en-US" sz="1056" dirty="0"/>
              </a:p>
            </p:txBody>
          </p:sp>
          <p:sp>
            <p:nvSpPr>
              <p:cNvPr id="1609" name="Line 140">
                <a:extLst>
                  <a:ext uri="{FF2B5EF4-FFF2-40B4-BE49-F238E27FC236}">
                    <a16:creationId xmlns:a16="http://schemas.microsoft.com/office/drawing/2014/main" id="{1B55C0AB-7D8F-43AE-A856-5BA5C12000E8}"/>
                  </a:ext>
                </a:extLst>
              </p:cNvPr>
              <p:cNvSpPr>
                <a:spLocks noChangeShapeType="1"/>
              </p:cNvSpPr>
              <p:nvPr/>
            </p:nvSpPr>
            <p:spPr bwMode="auto">
              <a:xfrm>
                <a:off x="3981" y="2559"/>
                <a:ext cx="2" cy="1"/>
              </a:xfrm>
              <a:prstGeom prst="line">
                <a:avLst/>
              </a:prstGeom>
              <a:grpFill/>
              <a:ln w="3175">
                <a:solidFill>
                  <a:schemeClr val="bg1"/>
                </a:solidFill>
                <a:round/>
                <a:headEnd/>
                <a:tailEnd/>
              </a:ln>
            </p:spPr>
            <p:txBody>
              <a:bodyPr/>
              <a:lstStyle/>
              <a:p>
                <a:endParaRPr lang="en-US" sz="1056" dirty="0"/>
              </a:p>
            </p:txBody>
          </p:sp>
          <p:sp>
            <p:nvSpPr>
              <p:cNvPr id="1610" name="Freeform 141">
                <a:extLst>
                  <a:ext uri="{FF2B5EF4-FFF2-40B4-BE49-F238E27FC236}">
                    <a16:creationId xmlns:a16="http://schemas.microsoft.com/office/drawing/2014/main" id="{C893DF52-1EE8-40CE-A7D1-3FE1DAD5828E}"/>
                  </a:ext>
                </a:extLst>
              </p:cNvPr>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grpFill/>
              <a:ln w="3175" cmpd="sng">
                <a:solidFill>
                  <a:schemeClr val="bg1"/>
                </a:solidFill>
                <a:prstDash val="solid"/>
                <a:round/>
                <a:headEnd/>
                <a:tailEnd/>
              </a:ln>
            </p:spPr>
            <p:txBody>
              <a:bodyPr/>
              <a:lstStyle/>
              <a:p>
                <a:endParaRPr lang="en-US" sz="1056" dirty="0"/>
              </a:p>
            </p:txBody>
          </p:sp>
          <p:sp>
            <p:nvSpPr>
              <p:cNvPr id="1611" name="Freeform 142">
                <a:extLst>
                  <a:ext uri="{FF2B5EF4-FFF2-40B4-BE49-F238E27FC236}">
                    <a16:creationId xmlns:a16="http://schemas.microsoft.com/office/drawing/2014/main" id="{CEF8175E-FB05-4844-B3E0-E2D23AFC23BA}"/>
                  </a:ext>
                </a:extLst>
              </p:cNvPr>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grpFill/>
              <a:ln w="3175" cmpd="sng">
                <a:solidFill>
                  <a:schemeClr val="bg1"/>
                </a:solidFill>
                <a:prstDash val="solid"/>
                <a:round/>
                <a:headEnd/>
                <a:tailEnd/>
              </a:ln>
            </p:spPr>
            <p:txBody>
              <a:bodyPr/>
              <a:lstStyle/>
              <a:p>
                <a:endParaRPr lang="en-US" sz="1056" dirty="0"/>
              </a:p>
            </p:txBody>
          </p:sp>
          <p:sp>
            <p:nvSpPr>
              <p:cNvPr id="1612" name="Line 143">
                <a:extLst>
                  <a:ext uri="{FF2B5EF4-FFF2-40B4-BE49-F238E27FC236}">
                    <a16:creationId xmlns:a16="http://schemas.microsoft.com/office/drawing/2014/main" id="{1D94FC92-6279-4C8F-AF2F-70FF1162D689}"/>
                  </a:ext>
                </a:extLst>
              </p:cNvPr>
              <p:cNvSpPr>
                <a:spLocks noChangeShapeType="1"/>
              </p:cNvSpPr>
              <p:nvPr/>
            </p:nvSpPr>
            <p:spPr bwMode="auto">
              <a:xfrm flipV="1">
                <a:off x="3981" y="2599"/>
                <a:ext cx="1" cy="4"/>
              </a:xfrm>
              <a:prstGeom prst="line">
                <a:avLst/>
              </a:prstGeom>
              <a:grpFill/>
              <a:ln w="3175">
                <a:solidFill>
                  <a:schemeClr val="bg1"/>
                </a:solidFill>
                <a:round/>
                <a:headEnd/>
                <a:tailEnd/>
              </a:ln>
            </p:spPr>
            <p:txBody>
              <a:bodyPr/>
              <a:lstStyle/>
              <a:p>
                <a:endParaRPr lang="en-US" sz="1056" dirty="0"/>
              </a:p>
            </p:txBody>
          </p:sp>
          <p:sp>
            <p:nvSpPr>
              <p:cNvPr id="1613" name="Freeform 144">
                <a:extLst>
                  <a:ext uri="{FF2B5EF4-FFF2-40B4-BE49-F238E27FC236}">
                    <a16:creationId xmlns:a16="http://schemas.microsoft.com/office/drawing/2014/main" id="{0C3520B1-1EA0-4099-8DC2-1C45A98CFCC0}"/>
                  </a:ext>
                </a:extLst>
              </p:cNvPr>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grpFill/>
              <a:ln w="3175" cmpd="sng">
                <a:solidFill>
                  <a:schemeClr val="bg1"/>
                </a:solidFill>
                <a:prstDash val="solid"/>
                <a:round/>
                <a:headEnd/>
                <a:tailEnd/>
              </a:ln>
            </p:spPr>
            <p:txBody>
              <a:bodyPr/>
              <a:lstStyle/>
              <a:p>
                <a:endParaRPr lang="en-US" sz="1056" dirty="0"/>
              </a:p>
            </p:txBody>
          </p:sp>
          <p:sp>
            <p:nvSpPr>
              <p:cNvPr id="1614" name="Freeform 145">
                <a:extLst>
                  <a:ext uri="{FF2B5EF4-FFF2-40B4-BE49-F238E27FC236}">
                    <a16:creationId xmlns:a16="http://schemas.microsoft.com/office/drawing/2014/main" id="{3E7CAABD-88A5-42F0-86F3-CBE4C7AF0792}"/>
                  </a:ext>
                </a:extLst>
              </p:cNvPr>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grpFill/>
              <a:ln w="3175" cmpd="sng">
                <a:solidFill>
                  <a:schemeClr val="bg1"/>
                </a:solidFill>
                <a:prstDash val="solid"/>
                <a:round/>
                <a:headEnd/>
                <a:tailEnd/>
              </a:ln>
            </p:spPr>
            <p:txBody>
              <a:bodyPr/>
              <a:lstStyle/>
              <a:p>
                <a:endParaRPr lang="en-US" sz="1056" dirty="0"/>
              </a:p>
            </p:txBody>
          </p:sp>
          <p:sp>
            <p:nvSpPr>
              <p:cNvPr id="1615" name="Freeform 146">
                <a:extLst>
                  <a:ext uri="{FF2B5EF4-FFF2-40B4-BE49-F238E27FC236}">
                    <a16:creationId xmlns:a16="http://schemas.microsoft.com/office/drawing/2014/main" id="{CC011804-BA6D-45F5-975B-C2162F65E7B7}"/>
                  </a:ext>
                </a:extLst>
              </p:cNvPr>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grpFill/>
              <a:ln w="3175" cmpd="sng">
                <a:solidFill>
                  <a:schemeClr val="bg1"/>
                </a:solidFill>
                <a:prstDash val="solid"/>
                <a:round/>
                <a:headEnd/>
                <a:tailEnd/>
              </a:ln>
            </p:spPr>
            <p:txBody>
              <a:bodyPr/>
              <a:lstStyle/>
              <a:p>
                <a:endParaRPr lang="en-US" sz="1056" dirty="0"/>
              </a:p>
            </p:txBody>
          </p:sp>
          <p:sp>
            <p:nvSpPr>
              <p:cNvPr id="1616" name="Freeform 147">
                <a:extLst>
                  <a:ext uri="{FF2B5EF4-FFF2-40B4-BE49-F238E27FC236}">
                    <a16:creationId xmlns:a16="http://schemas.microsoft.com/office/drawing/2014/main" id="{97A97955-ED50-4F86-B8AD-3F4C06CF7837}"/>
                  </a:ext>
                </a:extLst>
              </p:cNvPr>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grpFill/>
              <a:ln w="3175" cmpd="sng">
                <a:solidFill>
                  <a:schemeClr val="bg1"/>
                </a:solidFill>
                <a:prstDash val="solid"/>
                <a:round/>
                <a:headEnd/>
                <a:tailEnd/>
              </a:ln>
            </p:spPr>
            <p:txBody>
              <a:bodyPr/>
              <a:lstStyle/>
              <a:p>
                <a:endParaRPr lang="en-US" sz="1056" dirty="0"/>
              </a:p>
            </p:txBody>
          </p:sp>
          <p:sp>
            <p:nvSpPr>
              <p:cNvPr id="1617" name="Freeform 148">
                <a:extLst>
                  <a:ext uri="{FF2B5EF4-FFF2-40B4-BE49-F238E27FC236}">
                    <a16:creationId xmlns:a16="http://schemas.microsoft.com/office/drawing/2014/main" id="{C236FF28-1D64-4A3A-BF15-7ABB566CA458}"/>
                  </a:ext>
                </a:extLst>
              </p:cNvPr>
              <p:cNvSpPr>
                <a:spLocks/>
              </p:cNvSpPr>
              <p:nvPr/>
            </p:nvSpPr>
            <p:spPr bwMode="auto">
              <a:xfrm>
                <a:off x="3950" y="2430"/>
                <a:ext cx="7" cy="6"/>
              </a:xfrm>
              <a:custGeom>
                <a:avLst/>
                <a:gdLst>
                  <a:gd name="T0" fmla="*/ 13 w 20"/>
                  <a:gd name="T1" fmla="*/ 18 h 18"/>
                  <a:gd name="T2" fmla="*/ 20 w 20"/>
                  <a:gd name="T3" fmla="*/ 0 h 18"/>
                  <a:gd name="T4" fmla="*/ 0 w 20"/>
                  <a:gd name="T5" fmla="*/ 0 h 18"/>
                  <a:gd name="T6" fmla="*/ 13 w 20"/>
                  <a:gd name="T7" fmla="*/ 18 h 18"/>
                </a:gdLst>
                <a:ahLst/>
                <a:cxnLst>
                  <a:cxn ang="0">
                    <a:pos x="T0" y="T1"/>
                  </a:cxn>
                  <a:cxn ang="0">
                    <a:pos x="T2" y="T3"/>
                  </a:cxn>
                  <a:cxn ang="0">
                    <a:pos x="T4" y="T5"/>
                  </a:cxn>
                  <a:cxn ang="0">
                    <a:pos x="T6" y="T7"/>
                  </a:cxn>
                </a:cxnLst>
                <a:rect l="0" t="0" r="r" b="b"/>
                <a:pathLst>
                  <a:path w="20" h="18">
                    <a:moveTo>
                      <a:pt x="13" y="18"/>
                    </a:moveTo>
                    <a:lnTo>
                      <a:pt x="20" y="0"/>
                    </a:lnTo>
                    <a:lnTo>
                      <a:pt x="0" y="0"/>
                    </a:lnTo>
                    <a:lnTo>
                      <a:pt x="13" y="18"/>
                    </a:lnTo>
                  </a:path>
                </a:pathLst>
              </a:custGeom>
              <a:grpFill/>
              <a:ln w="3175" cmpd="sng">
                <a:solidFill>
                  <a:schemeClr val="bg1"/>
                </a:solidFill>
                <a:prstDash val="solid"/>
                <a:round/>
                <a:headEnd/>
                <a:tailEnd/>
              </a:ln>
            </p:spPr>
            <p:txBody>
              <a:bodyPr/>
              <a:lstStyle/>
              <a:p>
                <a:endParaRPr lang="en-US" sz="1056" dirty="0"/>
              </a:p>
            </p:txBody>
          </p:sp>
        </p:grpSp>
        <p:grpSp>
          <p:nvGrpSpPr>
            <p:cNvPr id="1206" name="Group 149">
              <a:extLst>
                <a:ext uri="{FF2B5EF4-FFF2-40B4-BE49-F238E27FC236}">
                  <a16:creationId xmlns:a16="http://schemas.microsoft.com/office/drawing/2014/main" id="{4B9F2F4B-E130-4767-83FD-821FB6067618}"/>
                </a:ext>
              </a:extLst>
            </p:cNvPr>
            <p:cNvGrpSpPr>
              <a:grpSpLocks/>
            </p:cNvGrpSpPr>
            <p:nvPr>
              <p:custDataLst>
                <p:tags r:id="rId101"/>
              </p:custDataLst>
            </p:nvPr>
          </p:nvGrpSpPr>
          <p:grpSpPr bwMode="auto">
            <a:xfrm>
              <a:off x="9411027" y="4237317"/>
              <a:ext cx="171031" cy="158031"/>
              <a:chOff x="5486" y="2743"/>
              <a:chExt cx="137" cy="132"/>
            </a:xfrm>
            <a:solidFill>
              <a:schemeClr val="bg1">
                <a:lumMod val="50000"/>
              </a:schemeClr>
            </a:solidFill>
          </p:grpSpPr>
          <p:sp>
            <p:nvSpPr>
              <p:cNvPr id="1578" name="Freeform 150">
                <a:extLst>
                  <a:ext uri="{FF2B5EF4-FFF2-40B4-BE49-F238E27FC236}">
                    <a16:creationId xmlns:a16="http://schemas.microsoft.com/office/drawing/2014/main" id="{FCC4FCF4-BF61-445C-8D76-4621E41AC2BF}"/>
                  </a:ext>
                </a:extLst>
              </p:cNvPr>
              <p:cNvSpPr>
                <a:spLocks/>
              </p:cNvSpPr>
              <p:nvPr/>
            </p:nvSpPr>
            <p:spPr bwMode="auto">
              <a:xfrm>
                <a:off x="5595" y="2806"/>
                <a:ext cx="13" cy="28"/>
              </a:xfrm>
              <a:custGeom>
                <a:avLst/>
                <a:gdLst>
                  <a:gd name="T0" fmla="*/ 0 w 40"/>
                  <a:gd name="T1" fmla="*/ 31 h 87"/>
                  <a:gd name="T2" fmla="*/ 0 w 40"/>
                  <a:gd name="T3" fmla="*/ 42 h 87"/>
                  <a:gd name="T4" fmla="*/ 2 w 40"/>
                  <a:gd name="T5" fmla="*/ 51 h 87"/>
                  <a:gd name="T6" fmla="*/ 5 w 40"/>
                  <a:gd name="T7" fmla="*/ 59 h 87"/>
                  <a:gd name="T8" fmla="*/ 10 w 40"/>
                  <a:gd name="T9" fmla="*/ 66 h 87"/>
                  <a:gd name="T10" fmla="*/ 15 w 40"/>
                  <a:gd name="T11" fmla="*/ 72 h 87"/>
                  <a:gd name="T12" fmla="*/ 22 w 40"/>
                  <a:gd name="T13" fmla="*/ 77 h 87"/>
                  <a:gd name="T14" fmla="*/ 31 w 40"/>
                  <a:gd name="T15" fmla="*/ 82 h 87"/>
                  <a:gd name="T16" fmla="*/ 40 w 40"/>
                  <a:gd name="T17" fmla="*/ 87 h 87"/>
                  <a:gd name="T18" fmla="*/ 35 w 40"/>
                  <a:gd name="T19" fmla="*/ 82 h 87"/>
                  <a:gd name="T20" fmla="*/ 32 w 40"/>
                  <a:gd name="T21" fmla="*/ 77 h 87"/>
                  <a:gd name="T22" fmla="*/ 29 w 40"/>
                  <a:gd name="T23" fmla="*/ 71 h 87"/>
                  <a:gd name="T24" fmla="*/ 26 w 40"/>
                  <a:gd name="T25" fmla="*/ 65 h 87"/>
                  <a:gd name="T26" fmla="*/ 22 w 40"/>
                  <a:gd name="T27" fmla="*/ 52 h 87"/>
                  <a:gd name="T28" fmla="*/ 20 w 40"/>
                  <a:gd name="T29" fmla="*/ 39 h 87"/>
                  <a:gd name="T30" fmla="*/ 18 w 40"/>
                  <a:gd name="T31" fmla="*/ 27 h 87"/>
                  <a:gd name="T32" fmla="*/ 13 w 40"/>
                  <a:gd name="T33" fmla="*/ 16 h 87"/>
                  <a:gd name="T34" fmla="*/ 11 w 40"/>
                  <a:gd name="T35" fmla="*/ 11 h 87"/>
                  <a:gd name="T36" fmla="*/ 8 w 40"/>
                  <a:gd name="T37" fmla="*/ 6 h 87"/>
                  <a:gd name="T38" fmla="*/ 4 w 40"/>
                  <a:gd name="T39" fmla="*/ 3 h 87"/>
                  <a:gd name="T40" fmla="*/ 0 w 40"/>
                  <a:gd name="T41" fmla="*/ 0 h 87"/>
                  <a:gd name="T42" fmla="*/ 0 w 40"/>
                  <a:gd name="T43" fmla="*/ 9 h 87"/>
                  <a:gd name="T44" fmla="*/ 0 w 40"/>
                  <a:gd name="T45" fmla="*/ 16 h 87"/>
                  <a:gd name="T46" fmla="*/ 0 w 40"/>
                  <a:gd name="T47" fmla="*/ 23 h 87"/>
                  <a:gd name="T48" fmla="*/ 0 w 40"/>
                  <a:gd name="T4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grpFill/>
              <a:ln w="3175" cmpd="sng">
                <a:solidFill>
                  <a:schemeClr val="bg1"/>
                </a:solidFill>
                <a:prstDash val="solid"/>
                <a:round/>
                <a:headEnd/>
                <a:tailEnd/>
              </a:ln>
            </p:spPr>
            <p:txBody>
              <a:bodyPr/>
              <a:lstStyle/>
              <a:p>
                <a:endParaRPr lang="en-US" sz="1056" dirty="0"/>
              </a:p>
            </p:txBody>
          </p:sp>
          <p:sp>
            <p:nvSpPr>
              <p:cNvPr id="1579" name="Freeform 151">
                <a:extLst>
                  <a:ext uri="{FF2B5EF4-FFF2-40B4-BE49-F238E27FC236}">
                    <a16:creationId xmlns:a16="http://schemas.microsoft.com/office/drawing/2014/main" id="{935EEB9A-8F42-4A4C-9C24-ED84C6D1DE5C}"/>
                  </a:ext>
                </a:extLst>
              </p:cNvPr>
              <p:cNvSpPr>
                <a:spLocks/>
              </p:cNvSpPr>
              <p:nvPr/>
            </p:nvSpPr>
            <p:spPr bwMode="auto">
              <a:xfrm>
                <a:off x="5603" y="2842"/>
                <a:ext cx="20" cy="12"/>
              </a:xfrm>
              <a:custGeom>
                <a:avLst/>
                <a:gdLst>
                  <a:gd name="T0" fmla="*/ 0 w 61"/>
                  <a:gd name="T1" fmla="*/ 31 h 37"/>
                  <a:gd name="T2" fmla="*/ 19 w 61"/>
                  <a:gd name="T3" fmla="*/ 32 h 37"/>
                  <a:gd name="T4" fmla="*/ 35 w 61"/>
                  <a:gd name="T5" fmla="*/ 34 h 37"/>
                  <a:gd name="T6" fmla="*/ 49 w 61"/>
                  <a:gd name="T7" fmla="*/ 36 h 37"/>
                  <a:gd name="T8" fmla="*/ 61 w 61"/>
                  <a:gd name="T9" fmla="*/ 37 h 37"/>
                  <a:gd name="T10" fmla="*/ 55 w 61"/>
                  <a:gd name="T11" fmla="*/ 29 h 37"/>
                  <a:gd name="T12" fmla="*/ 49 w 61"/>
                  <a:gd name="T13" fmla="*/ 22 h 37"/>
                  <a:gd name="T14" fmla="*/ 42 w 61"/>
                  <a:gd name="T15" fmla="*/ 17 h 37"/>
                  <a:gd name="T16" fmla="*/ 35 w 61"/>
                  <a:gd name="T17" fmla="*/ 12 h 37"/>
                  <a:gd name="T18" fmla="*/ 28 w 61"/>
                  <a:gd name="T19" fmla="*/ 9 h 37"/>
                  <a:gd name="T20" fmla="*/ 19 w 61"/>
                  <a:gd name="T21" fmla="*/ 5 h 37"/>
                  <a:gd name="T22" fmla="*/ 10 w 61"/>
                  <a:gd name="T23" fmla="*/ 2 h 37"/>
                  <a:gd name="T24" fmla="*/ 0 w 61"/>
                  <a:gd name="T25" fmla="*/ 0 h 37"/>
                  <a:gd name="T26" fmla="*/ 0 w 61"/>
                  <a:gd name="T2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grpFill/>
              <a:ln w="3175" cmpd="sng">
                <a:solidFill>
                  <a:schemeClr val="bg1"/>
                </a:solidFill>
                <a:prstDash val="solid"/>
                <a:round/>
                <a:headEnd/>
                <a:tailEnd/>
              </a:ln>
            </p:spPr>
            <p:txBody>
              <a:bodyPr/>
              <a:lstStyle/>
              <a:p>
                <a:endParaRPr lang="en-US" sz="1056" dirty="0"/>
              </a:p>
            </p:txBody>
          </p:sp>
          <p:sp>
            <p:nvSpPr>
              <p:cNvPr id="1580" name="Freeform 152">
                <a:extLst>
                  <a:ext uri="{FF2B5EF4-FFF2-40B4-BE49-F238E27FC236}">
                    <a16:creationId xmlns:a16="http://schemas.microsoft.com/office/drawing/2014/main" id="{3BCEE707-E399-449D-8E61-C266CBADBCA6}"/>
                  </a:ext>
                </a:extLst>
              </p:cNvPr>
              <p:cNvSpPr>
                <a:spLocks/>
              </p:cNvSpPr>
              <p:nvPr/>
            </p:nvSpPr>
            <p:spPr bwMode="auto">
              <a:xfrm>
                <a:off x="5568" y="2865"/>
                <a:ext cx="13" cy="10"/>
              </a:xfrm>
              <a:custGeom>
                <a:avLst/>
                <a:gdLst>
                  <a:gd name="T0" fmla="*/ 40 w 40"/>
                  <a:gd name="T1" fmla="*/ 30 h 30"/>
                  <a:gd name="T2" fmla="*/ 33 w 40"/>
                  <a:gd name="T3" fmla="*/ 28 h 30"/>
                  <a:gd name="T4" fmla="*/ 26 w 40"/>
                  <a:gd name="T5" fmla="*/ 25 h 30"/>
                  <a:gd name="T6" fmla="*/ 21 w 40"/>
                  <a:gd name="T7" fmla="*/ 22 h 30"/>
                  <a:gd name="T8" fmla="*/ 15 w 40"/>
                  <a:gd name="T9" fmla="*/ 19 h 30"/>
                  <a:gd name="T10" fmla="*/ 11 w 40"/>
                  <a:gd name="T11" fmla="*/ 16 h 30"/>
                  <a:gd name="T12" fmla="*/ 6 w 40"/>
                  <a:gd name="T13" fmla="*/ 11 h 30"/>
                  <a:gd name="T14" fmla="*/ 3 w 40"/>
                  <a:gd name="T15" fmla="*/ 6 h 30"/>
                  <a:gd name="T16" fmla="*/ 0 w 40"/>
                  <a:gd name="T17" fmla="*/ 0 h 30"/>
                  <a:gd name="T18" fmla="*/ 8 w 40"/>
                  <a:gd name="T19" fmla="*/ 2 h 30"/>
                  <a:gd name="T20" fmla="*/ 15 w 40"/>
                  <a:gd name="T21" fmla="*/ 6 h 30"/>
                  <a:gd name="T22" fmla="*/ 22 w 40"/>
                  <a:gd name="T23" fmla="*/ 10 h 30"/>
                  <a:gd name="T24" fmla="*/ 27 w 40"/>
                  <a:gd name="T25" fmla="*/ 15 h 30"/>
                  <a:gd name="T26" fmla="*/ 33 w 40"/>
                  <a:gd name="T27" fmla="*/ 19 h 30"/>
                  <a:gd name="T28" fmla="*/ 36 w 40"/>
                  <a:gd name="T29" fmla="*/ 23 h 30"/>
                  <a:gd name="T30" fmla="*/ 39 w 40"/>
                  <a:gd name="T31" fmla="*/ 27 h 30"/>
                  <a:gd name="T32" fmla="*/ 40 w 40"/>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grpFill/>
              <a:ln w="3175" cmpd="sng">
                <a:solidFill>
                  <a:schemeClr val="bg1"/>
                </a:solidFill>
                <a:prstDash val="solid"/>
                <a:round/>
                <a:headEnd/>
                <a:tailEnd/>
              </a:ln>
            </p:spPr>
            <p:txBody>
              <a:bodyPr/>
              <a:lstStyle/>
              <a:p>
                <a:endParaRPr lang="en-US" sz="1056" dirty="0"/>
              </a:p>
            </p:txBody>
          </p:sp>
          <p:sp>
            <p:nvSpPr>
              <p:cNvPr id="1581" name="Freeform 153">
                <a:extLst>
                  <a:ext uri="{FF2B5EF4-FFF2-40B4-BE49-F238E27FC236}">
                    <a16:creationId xmlns:a16="http://schemas.microsoft.com/office/drawing/2014/main" id="{EA437645-FC5D-47E4-B17B-82B1E74D3714}"/>
                  </a:ext>
                </a:extLst>
              </p:cNvPr>
              <p:cNvSpPr>
                <a:spLocks/>
              </p:cNvSpPr>
              <p:nvPr/>
            </p:nvSpPr>
            <p:spPr bwMode="auto">
              <a:xfrm>
                <a:off x="5515" y="2789"/>
                <a:ext cx="24" cy="26"/>
              </a:xfrm>
              <a:custGeom>
                <a:avLst/>
                <a:gdLst>
                  <a:gd name="T0" fmla="*/ 74 w 74"/>
                  <a:gd name="T1" fmla="*/ 80 h 80"/>
                  <a:gd name="T2" fmla="*/ 72 w 74"/>
                  <a:gd name="T3" fmla="*/ 73 h 80"/>
                  <a:gd name="T4" fmla="*/ 71 w 74"/>
                  <a:gd name="T5" fmla="*/ 66 h 80"/>
                  <a:gd name="T6" fmla="*/ 69 w 74"/>
                  <a:gd name="T7" fmla="*/ 60 h 80"/>
                  <a:gd name="T8" fmla="*/ 66 w 74"/>
                  <a:gd name="T9" fmla="*/ 53 h 80"/>
                  <a:gd name="T10" fmla="*/ 58 w 74"/>
                  <a:gd name="T11" fmla="*/ 42 h 80"/>
                  <a:gd name="T12" fmla="*/ 48 w 74"/>
                  <a:gd name="T13" fmla="*/ 33 h 80"/>
                  <a:gd name="T14" fmla="*/ 38 w 74"/>
                  <a:gd name="T15" fmla="*/ 25 h 80"/>
                  <a:gd name="T16" fmla="*/ 29 w 74"/>
                  <a:gd name="T17" fmla="*/ 17 h 80"/>
                  <a:gd name="T18" fmla="*/ 20 w 74"/>
                  <a:gd name="T19" fmla="*/ 9 h 80"/>
                  <a:gd name="T20" fmla="*/ 13 w 74"/>
                  <a:gd name="T21" fmla="*/ 0 h 80"/>
                  <a:gd name="T22" fmla="*/ 9 w 74"/>
                  <a:gd name="T23" fmla="*/ 5 h 80"/>
                  <a:gd name="T24" fmla="*/ 4 w 74"/>
                  <a:gd name="T25" fmla="*/ 10 h 80"/>
                  <a:gd name="T26" fmla="*/ 1 w 74"/>
                  <a:gd name="T27" fmla="*/ 14 h 80"/>
                  <a:gd name="T28" fmla="*/ 0 w 74"/>
                  <a:gd name="T29" fmla="*/ 19 h 80"/>
                  <a:gd name="T30" fmla="*/ 0 w 74"/>
                  <a:gd name="T31" fmla="*/ 25 h 80"/>
                  <a:gd name="T32" fmla="*/ 2 w 74"/>
                  <a:gd name="T33" fmla="*/ 30 h 80"/>
                  <a:gd name="T34" fmla="*/ 4 w 74"/>
                  <a:gd name="T35" fmla="*/ 36 h 80"/>
                  <a:gd name="T36" fmla="*/ 7 w 74"/>
                  <a:gd name="T37" fmla="*/ 41 h 80"/>
                  <a:gd name="T38" fmla="*/ 10 w 74"/>
                  <a:gd name="T39" fmla="*/ 46 h 80"/>
                  <a:gd name="T40" fmla="*/ 14 w 74"/>
                  <a:gd name="T41" fmla="*/ 51 h 80"/>
                  <a:gd name="T42" fmla="*/ 19 w 74"/>
                  <a:gd name="T43" fmla="*/ 56 h 80"/>
                  <a:gd name="T44" fmla="*/ 24 w 74"/>
                  <a:gd name="T45" fmla="*/ 61 h 80"/>
                  <a:gd name="T46" fmla="*/ 30 w 74"/>
                  <a:gd name="T47" fmla="*/ 66 h 80"/>
                  <a:gd name="T48" fmla="*/ 35 w 74"/>
                  <a:gd name="T49" fmla="*/ 69 h 80"/>
                  <a:gd name="T50" fmla="*/ 42 w 74"/>
                  <a:gd name="T51" fmla="*/ 72 h 80"/>
                  <a:gd name="T52" fmla="*/ 47 w 74"/>
                  <a:gd name="T53" fmla="*/ 75 h 80"/>
                  <a:gd name="T54" fmla="*/ 54 w 74"/>
                  <a:gd name="T55" fmla="*/ 77 h 80"/>
                  <a:gd name="T56" fmla="*/ 60 w 74"/>
                  <a:gd name="T57" fmla="*/ 79 h 80"/>
                  <a:gd name="T58" fmla="*/ 67 w 74"/>
                  <a:gd name="T59" fmla="*/ 80 h 80"/>
                  <a:gd name="T60" fmla="*/ 74 w 74"/>
                  <a:gd name="T6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grpFill/>
              <a:ln w="3175" cmpd="sng">
                <a:solidFill>
                  <a:schemeClr val="bg1"/>
                </a:solidFill>
                <a:prstDash val="solid"/>
                <a:round/>
                <a:headEnd/>
                <a:tailEnd/>
              </a:ln>
            </p:spPr>
            <p:txBody>
              <a:bodyPr/>
              <a:lstStyle/>
              <a:p>
                <a:endParaRPr lang="en-US" sz="1056" dirty="0"/>
              </a:p>
            </p:txBody>
          </p:sp>
          <p:sp>
            <p:nvSpPr>
              <p:cNvPr id="1582" name="Freeform 154">
                <a:extLst>
                  <a:ext uri="{FF2B5EF4-FFF2-40B4-BE49-F238E27FC236}">
                    <a16:creationId xmlns:a16="http://schemas.microsoft.com/office/drawing/2014/main" id="{546ADF35-6C59-416D-888E-47A9F2400E0D}"/>
                  </a:ext>
                </a:extLst>
              </p:cNvPr>
              <p:cNvSpPr>
                <a:spLocks/>
              </p:cNvSpPr>
              <p:nvPr/>
            </p:nvSpPr>
            <p:spPr bwMode="auto">
              <a:xfrm>
                <a:off x="5555" y="2785"/>
                <a:ext cx="26" cy="27"/>
              </a:xfrm>
              <a:custGeom>
                <a:avLst/>
                <a:gdLst>
                  <a:gd name="T0" fmla="*/ 52 w 86"/>
                  <a:gd name="T1" fmla="*/ 80 h 80"/>
                  <a:gd name="T2" fmla="*/ 86 w 86"/>
                  <a:gd name="T3" fmla="*/ 80 h 80"/>
                  <a:gd name="T4" fmla="*/ 86 w 86"/>
                  <a:gd name="T5" fmla="*/ 61 h 80"/>
                  <a:gd name="T6" fmla="*/ 79 w 86"/>
                  <a:gd name="T7" fmla="*/ 59 h 80"/>
                  <a:gd name="T8" fmla="*/ 72 w 86"/>
                  <a:gd name="T9" fmla="*/ 56 h 80"/>
                  <a:gd name="T10" fmla="*/ 67 w 86"/>
                  <a:gd name="T11" fmla="*/ 53 h 80"/>
                  <a:gd name="T12" fmla="*/ 61 w 86"/>
                  <a:gd name="T13" fmla="*/ 49 h 80"/>
                  <a:gd name="T14" fmla="*/ 51 w 86"/>
                  <a:gd name="T15" fmla="*/ 41 h 80"/>
                  <a:gd name="T16" fmla="*/ 43 w 86"/>
                  <a:gd name="T17" fmla="*/ 33 h 80"/>
                  <a:gd name="T18" fmla="*/ 34 w 86"/>
                  <a:gd name="T19" fmla="*/ 25 h 80"/>
                  <a:gd name="T20" fmla="*/ 24 w 86"/>
                  <a:gd name="T21" fmla="*/ 16 h 80"/>
                  <a:gd name="T22" fmla="*/ 13 w 86"/>
                  <a:gd name="T23" fmla="*/ 7 h 80"/>
                  <a:gd name="T24" fmla="*/ 0 w 86"/>
                  <a:gd name="T25" fmla="*/ 0 h 80"/>
                  <a:gd name="T26" fmla="*/ 1 w 86"/>
                  <a:gd name="T27" fmla="*/ 8 h 80"/>
                  <a:gd name="T28" fmla="*/ 5 w 86"/>
                  <a:gd name="T29" fmla="*/ 20 h 80"/>
                  <a:gd name="T30" fmla="*/ 11 w 86"/>
                  <a:gd name="T31" fmla="*/ 32 h 80"/>
                  <a:gd name="T32" fmla="*/ 18 w 86"/>
                  <a:gd name="T33" fmla="*/ 44 h 80"/>
                  <a:gd name="T34" fmla="*/ 27 w 86"/>
                  <a:gd name="T35" fmla="*/ 57 h 80"/>
                  <a:gd name="T36" fmla="*/ 36 w 86"/>
                  <a:gd name="T37" fmla="*/ 67 h 80"/>
                  <a:gd name="T38" fmla="*/ 40 w 86"/>
                  <a:gd name="T39" fmla="*/ 72 h 80"/>
                  <a:gd name="T40" fmla="*/ 45 w 86"/>
                  <a:gd name="T41" fmla="*/ 76 h 80"/>
                  <a:gd name="T42" fmla="*/ 49 w 86"/>
                  <a:gd name="T43" fmla="*/ 79 h 80"/>
                  <a:gd name="T44" fmla="*/ 52 w 86"/>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grpFill/>
              <a:ln w="3175" cmpd="sng">
                <a:solidFill>
                  <a:schemeClr val="bg1"/>
                </a:solidFill>
                <a:prstDash val="solid"/>
                <a:round/>
                <a:headEnd/>
                <a:tailEnd/>
              </a:ln>
            </p:spPr>
            <p:txBody>
              <a:bodyPr/>
              <a:lstStyle/>
              <a:p>
                <a:endParaRPr lang="en-US" sz="1056" dirty="0"/>
              </a:p>
            </p:txBody>
          </p:sp>
          <p:sp>
            <p:nvSpPr>
              <p:cNvPr id="1583" name="Freeform 155">
                <a:extLst>
                  <a:ext uri="{FF2B5EF4-FFF2-40B4-BE49-F238E27FC236}">
                    <a16:creationId xmlns:a16="http://schemas.microsoft.com/office/drawing/2014/main" id="{CE06C5F6-9A67-4F60-94AA-EE49ECAB2723}"/>
                  </a:ext>
                </a:extLst>
              </p:cNvPr>
              <p:cNvSpPr>
                <a:spLocks/>
              </p:cNvSpPr>
              <p:nvPr/>
            </p:nvSpPr>
            <p:spPr bwMode="auto">
              <a:xfrm>
                <a:off x="5570" y="2825"/>
                <a:ext cx="25" cy="11"/>
              </a:xfrm>
              <a:custGeom>
                <a:avLst/>
                <a:gdLst>
                  <a:gd name="T0" fmla="*/ 0 w 74"/>
                  <a:gd name="T1" fmla="*/ 7 h 31"/>
                  <a:gd name="T2" fmla="*/ 3 w 74"/>
                  <a:gd name="T3" fmla="*/ 11 h 31"/>
                  <a:gd name="T4" fmla="*/ 5 w 74"/>
                  <a:gd name="T5" fmla="*/ 15 h 31"/>
                  <a:gd name="T6" fmla="*/ 9 w 74"/>
                  <a:gd name="T7" fmla="*/ 18 h 31"/>
                  <a:gd name="T8" fmla="*/ 14 w 74"/>
                  <a:gd name="T9" fmla="*/ 21 h 31"/>
                  <a:gd name="T10" fmla="*/ 18 w 74"/>
                  <a:gd name="T11" fmla="*/ 24 h 31"/>
                  <a:gd name="T12" fmla="*/ 23 w 74"/>
                  <a:gd name="T13" fmla="*/ 26 h 31"/>
                  <a:gd name="T14" fmla="*/ 29 w 74"/>
                  <a:gd name="T15" fmla="*/ 28 h 31"/>
                  <a:gd name="T16" fmla="*/ 34 w 74"/>
                  <a:gd name="T17" fmla="*/ 29 h 31"/>
                  <a:gd name="T18" fmla="*/ 47 w 74"/>
                  <a:gd name="T19" fmla="*/ 31 h 31"/>
                  <a:gd name="T20" fmla="*/ 58 w 74"/>
                  <a:gd name="T21" fmla="*/ 31 h 31"/>
                  <a:gd name="T22" fmla="*/ 63 w 74"/>
                  <a:gd name="T23" fmla="*/ 30 h 31"/>
                  <a:gd name="T24" fmla="*/ 67 w 74"/>
                  <a:gd name="T25" fmla="*/ 29 h 31"/>
                  <a:gd name="T26" fmla="*/ 71 w 74"/>
                  <a:gd name="T27" fmla="*/ 27 h 31"/>
                  <a:gd name="T28" fmla="*/ 74 w 74"/>
                  <a:gd name="T29" fmla="*/ 25 h 31"/>
                  <a:gd name="T30" fmla="*/ 64 w 74"/>
                  <a:gd name="T31" fmla="*/ 18 h 31"/>
                  <a:gd name="T32" fmla="*/ 55 w 74"/>
                  <a:gd name="T33" fmla="*/ 13 h 31"/>
                  <a:gd name="T34" fmla="*/ 51 w 74"/>
                  <a:gd name="T35" fmla="*/ 10 h 31"/>
                  <a:gd name="T36" fmla="*/ 47 w 74"/>
                  <a:gd name="T37" fmla="*/ 8 h 31"/>
                  <a:gd name="T38" fmla="*/ 43 w 74"/>
                  <a:gd name="T39" fmla="*/ 5 h 31"/>
                  <a:gd name="T40" fmla="*/ 41 w 74"/>
                  <a:gd name="T41" fmla="*/ 0 h 31"/>
                  <a:gd name="T42" fmla="*/ 33 w 74"/>
                  <a:gd name="T43" fmla="*/ 1 h 31"/>
                  <a:gd name="T44" fmla="*/ 28 w 74"/>
                  <a:gd name="T45" fmla="*/ 1 h 31"/>
                  <a:gd name="T46" fmla="*/ 22 w 74"/>
                  <a:gd name="T47" fmla="*/ 1 h 31"/>
                  <a:gd name="T48" fmla="*/ 18 w 74"/>
                  <a:gd name="T49" fmla="*/ 0 h 31"/>
                  <a:gd name="T50" fmla="*/ 14 w 74"/>
                  <a:gd name="T51" fmla="*/ 0 h 31"/>
                  <a:gd name="T52" fmla="*/ 10 w 74"/>
                  <a:gd name="T53" fmla="*/ 0 h 31"/>
                  <a:gd name="T54" fmla="*/ 6 w 74"/>
                  <a:gd name="T55" fmla="*/ 3 h 31"/>
                  <a:gd name="T56" fmla="*/ 0 w 74"/>
                  <a:gd name="T5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grpFill/>
              <a:ln w="3175" cmpd="sng">
                <a:solidFill>
                  <a:schemeClr val="bg1"/>
                </a:solidFill>
                <a:prstDash val="solid"/>
                <a:round/>
                <a:headEnd/>
                <a:tailEnd/>
              </a:ln>
            </p:spPr>
            <p:txBody>
              <a:bodyPr/>
              <a:lstStyle/>
              <a:p>
                <a:endParaRPr lang="en-US" sz="1056" dirty="0"/>
              </a:p>
            </p:txBody>
          </p:sp>
          <p:sp>
            <p:nvSpPr>
              <p:cNvPr id="1584" name="Freeform 156">
                <a:extLst>
                  <a:ext uri="{FF2B5EF4-FFF2-40B4-BE49-F238E27FC236}">
                    <a16:creationId xmlns:a16="http://schemas.microsoft.com/office/drawing/2014/main" id="{62548BEB-712E-4529-AB92-412A24F37889}"/>
                  </a:ext>
                </a:extLst>
              </p:cNvPr>
              <p:cNvSpPr>
                <a:spLocks/>
              </p:cNvSpPr>
              <p:nvPr/>
            </p:nvSpPr>
            <p:spPr bwMode="auto">
              <a:xfrm>
                <a:off x="5562" y="2819"/>
                <a:ext cx="6" cy="1"/>
              </a:xfrm>
              <a:custGeom>
                <a:avLst/>
                <a:gdLst>
                  <a:gd name="T0" fmla="*/ 20 w 20"/>
                  <a:gd name="T1" fmla="*/ 0 w 20"/>
                  <a:gd name="T2" fmla="*/ 10 w 20"/>
                  <a:gd name="T3" fmla="*/ 20 w 20"/>
                </a:gdLst>
                <a:ahLst/>
                <a:cxnLst>
                  <a:cxn ang="0">
                    <a:pos x="T0" y="0"/>
                  </a:cxn>
                  <a:cxn ang="0">
                    <a:pos x="T1" y="0"/>
                  </a:cxn>
                  <a:cxn ang="0">
                    <a:pos x="T2" y="0"/>
                  </a:cxn>
                  <a:cxn ang="0">
                    <a:pos x="T3" y="0"/>
                  </a:cxn>
                </a:cxnLst>
                <a:rect l="0" t="0" r="r" b="b"/>
                <a:pathLst>
                  <a:path w="20">
                    <a:moveTo>
                      <a:pt x="20" y="0"/>
                    </a:moveTo>
                    <a:lnTo>
                      <a:pt x="0" y="0"/>
                    </a:lnTo>
                    <a:lnTo>
                      <a:pt x="10" y="0"/>
                    </a:lnTo>
                    <a:lnTo>
                      <a:pt x="20" y="0"/>
                    </a:lnTo>
                  </a:path>
                </a:pathLst>
              </a:custGeom>
              <a:grpFill/>
              <a:ln w="3175" cmpd="sng">
                <a:solidFill>
                  <a:schemeClr val="bg1"/>
                </a:solidFill>
                <a:prstDash val="solid"/>
                <a:round/>
                <a:headEnd/>
                <a:tailEnd/>
              </a:ln>
            </p:spPr>
            <p:txBody>
              <a:bodyPr/>
              <a:lstStyle/>
              <a:p>
                <a:endParaRPr lang="en-US" sz="1056" dirty="0"/>
              </a:p>
            </p:txBody>
          </p:sp>
          <p:sp>
            <p:nvSpPr>
              <p:cNvPr id="1585" name="Freeform 157">
                <a:extLst>
                  <a:ext uri="{FF2B5EF4-FFF2-40B4-BE49-F238E27FC236}">
                    <a16:creationId xmlns:a16="http://schemas.microsoft.com/office/drawing/2014/main" id="{611210DE-19A0-4D16-A69B-6735CCD99BA3}"/>
                  </a:ext>
                </a:extLst>
              </p:cNvPr>
              <p:cNvSpPr>
                <a:spLocks/>
              </p:cNvSpPr>
              <p:nvPr/>
            </p:nvSpPr>
            <p:spPr bwMode="auto">
              <a:xfrm>
                <a:off x="5509" y="2769"/>
                <a:ext cx="32" cy="21"/>
              </a:xfrm>
              <a:custGeom>
                <a:avLst/>
                <a:gdLst>
                  <a:gd name="T0" fmla="*/ 7 w 100"/>
                  <a:gd name="T1" fmla="*/ 25 h 65"/>
                  <a:gd name="T2" fmla="*/ 35 w 100"/>
                  <a:gd name="T3" fmla="*/ 40 h 65"/>
                  <a:gd name="T4" fmla="*/ 61 w 100"/>
                  <a:gd name="T5" fmla="*/ 55 h 65"/>
                  <a:gd name="T6" fmla="*/ 72 w 100"/>
                  <a:gd name="T7" fmla="*/ 60 h 65"/>
                  <a:gd name="T8" fmla="*/ 83 w 100"/>
                  <a:gd name="T9" fmla="*/ 65 h 65"/>
                  <a:gd name="T10" fmla="*/ 87 w 100"/>
                  <a:gd name="T11" fmla="*/ 65 h 65"/>
                  <a:gd name="T12" fmla="*/ 91 w 100"/>
                  <a:gd name="T13" fmla="*/ 65 h 65"/>
                  <a:gd name="T14" fmla="*/ 96 w 100"/>
                  <a:gd name="T15" fmla="*/ 65 h 65"/>
                  <a:gd name="T16" fmla="*/ 100 w 100"/>
                  <a:gd name="T17" fmla="*/ 62 h 65"/>
                  <a:gd name="T18" fmla="*/ 94 w 100"/>
                  <a:gd name="T19" fmla="*/ 60 h 65"/>
                  <a:gd name="T20" fmla="*/ 88 w 100"/>
                  <a:gd name="T21" fmla="*/ 56 h 65"/>
                  <a:gd name="T22" fmla="*/ 83 w 100"/>
                  <a:gd name="T23" fmla="*/ 52 h 65"/>
                  <a:gd name="T24" fmla="*/ 78 w 100"/>
                  <a:gd name="T25" fmla="*/ 46 h 65"/>
                  <a:gd name="T26" fmla="*/ 67 w 100"/>
                  <a:gd name="T27" fmla="*/ 34 h 65"/>
                  <a:gd name="T28" fmla="*/ 57 w 100"/>
                  <a:gd name="T29" fmla="*/ 21 h 65"/>
                  <a:gd name="T30" fmla="*/ 52 w 100"/>
                  <a:gd name="T31" fmla="*/ 15 h 65"/>
                  <a:gd name="T32" fmla="*/ 46 w 100"/>
                  <a:gd name="T33" fmla="*/ 10 h 65"/>
                  <a:gd name="T34" fmla="*/ 40 w 100"/>
                  <a:gd name="T35" fmla="*/ 4 h 65"/>
                  <a:gd name="T36" fmla="*/ 33 w 100"/>
                  <a:gd name="T37" fmla="*/ 1 h 65"/>
                  <a:gd name="T38" fmla="*/ 27 w 100"/>
                  <a:gd name="T39" fmla="*/ 0 h 65"/>
                  <a:gd name="T40" fmla="*/ 18 w 100"/>
                  <a:gd name="T41" fmla="*/ 0 h 65"/>
                  <a:gd name="T42" fmla="*/ 10 w 100"/>
                  <a:gd name="T43" fmla="*/ 2 h 65"/>
                  <a:gd name="T44" fmla="*/ 0 w 100"/>
                  <a:gd name="T45" fmla="*/ 6 h 65"/>
                  <a:gd name="T46" fmla="*/ 7 w 100"/>
                  <a:gd name="T4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grpFill/>
              <a:ln w="3175" cmpd="sng">
                <a:solidFill>
                  <a:schemeClr val="bg1"/>
                </a:solidFill>
                <a:prstDash val="solid"/>
                <a:round/>
                <a:headEnd/>
                <a:tailEnd/>
              </a:ln>
            </p:spPr>
            <p:txBody>
              <a:bodyPr/>
              <a:lstStyle/>
              <a:p>
                <a:endParaRPr lang="en-US" sz="1056" dirty="0"/>
              </a:p>
            </p:txBody>
          </p:sp>
          <p:sp>
            <p:nvSpPr>
              <p:cNvPr id="1586" name="Freeform 158">
                <a:extLst>
                  <a:ext uri="{FF2B5EF4-FFF2-40B4-BE49-F238E27FC236}">
                    <a16:creationId xmlns:a16="http://schemas.microsoft.com/office/drawing/2014/main" id="{35FFBB72-EFA4-4C1F-AEE3-136176E172D1}"/>
                  </a:ext>
                </a:extLst>
              </p:cNvPr>
              <p:cNvSpPr>
                <a:spLocks/>
              </p:cNvSpPr>
              <p:nvPr/>
            </p:nvSpPr>
            <p:spPr bwMode="auto">
              <a:xfrm>
                <a:off x="5486" y="2743"/>
                <a:ext cx="24" cy="34"/>
              </a:xfrm>
              <a:custGeom>
                <a:avLst/>
                <a:gdLst>
                  <a:gd name="T0" fmla="*/ 72 w 79"/>
                  <a:gd name="T1" fmla="*/ 85 h 104"/>
                  <a:gd name="T2" fmla="*/ 56 w 79"/>
                  <a:gd name="T3" fmla="*/ 61 h 104"/>
                  <a:gd name="T4" fmla="*/ 43 w 79"/>
                  <a:gd name="T5" fmla="*/ 41 h 104"/>
                  <a:gd name="T6" fmla="*/ 29 w 79"/>
                  <a:gd name="T7" fmla="*/ 20 h 104"/>
                  <a:gd name="T8" fmla="*/ 12 w 79"/>
                  <a:gd name="T9" fmla="*/ 0 h 104"/>
                  <a:gd name="T10" fmla="*/ 6 w 79"/>
                  <a:gd name="T11" fmla="*/ 16 h 104"/>
                  <a:gd name="T12" fmla="*/ 2 w 79"/>
                  <a:gd name="T13" fmla="*/ 33 h 104"/>
                  <a:gd name="T14" fmla="*/ 0 w 79"/>
                  <a:gd name="T15" fmla="*/ 40 h 104"/>
                  <a:gd name="T16" fmla="*/ 0 w 79"/>
                  <a:gd name="T17" fmla="*/ 48 h 104"/>
                  <a:gd name="T18" fmla="*/ 0 w 79"/>
                  <a:gd name="T19" fmla="*/ 55 h 104"/>
                  <a:gd name="T20" fmla="*/ 0 w 79"/>
                  <a:gd name="T21" fmla="*/ 62 h 104"/>
                  <a:gd name="T22" fmla="*/ 1 w 79"/>
                  <a:gd name="T23" fmla="*/ 68 h 104"/>
                  <a:gd name="T24" fmla="*/ 3 w 79"/>
                  <a:gd name="T25" fmla="*/ 74 h 104"/>
                  <a:gd name="T26" fmla="*/ 6 w 79"/>
                  <a:gd name="T27" fmla="*/ 79 h 104"/>
                  <a:gd name="T28" fmla="*/ 10 w 79"/>
                  <a:gd name="T29" fmla="*/ 83 h 104"/>
                  <a:gd name="T30" fmla="*/ 14 w 79"/>
                  <a:gd name="T31" fmla="*/ 88 h 104"/>
                  <a:gd name="T32" fmla="*/ 20 w 79"/>
                  <a:gd name="T33" fmla="*/ 90 h 104"/>
                  <a:gd name="T34" fmla="*/ 25 w 79"/>
                  <a:gd name="T35" fmla="*/ 92 h 104"/>
                  <a:gd name="T36" fmla="*/ 33 w 79"/>
                  <a:gd name="T37" fmla="*/ 92 h 104"/>
                  <a:gd name="T38" fmla="*/ 43 w 79"/>
                  <a:gd name="T39" fmla="*/ 93 h 104"/>
                  <a:gd name="T40" fmla="*/ 54 w 79"/>
                  <a:gd name="T41" fmla="*/ 96 h 104"/>
                  <a:gd name="T42" fmla="*/ 65 w 79"/>
                  <a:gd name="T43" fmla="*/ 100 h 104"/>
                  <a:gd name="T44" fmla="*/ 79 w 79"/>
                  <a:gd name="T45" fmla="*/ 104 h 104"/>
                  <a:gd name="T46" fmla="*/ 72 w 79"/>
                  <a:gd name="T47"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grpFill/>
              <a:ln w="3175" cmpd="sng">
                <a:solidFill>
                  <a:schemeClr val="bg1"/>
                </a:solidFill>
                <a:prstDash val="solid"/>
                <a:round/>
                <a:headEnd/>
                <a:tailEnd/>
              </a:ln>
            </p:spPr>
            <p:txBody>
              <a:bodyPr/>
              <a:lstStyle/>
              <a:p>
                <a:endParaRPr lang="en-US" sz="1056" dirty="0"/>
              </a:p>
            </p:txBody>
          </p:sp>
        </p:grpSp>
        <p:sp>
          <p:nvSpPr>
            <p:cNvPr id="1207" name="Freeform 159">
              <a:extLst>
                <a:ext uri="{FF2B5EF4-FFF2-40B4-BE49-F238E27FC236}">
                  <a16:creationId xmlns:a16="http://schemas.microsoft.com/office/drawing/2014/main" id="{C3C4177F-154F-4258-A287-700E5C457197}"/>
                </a:ext>
              </a:extLst>
            </p:cNvPr>
            <p:cNvSpPr>
              <a:spLocks/>
            </p:cNvSpPr>
            <p:nvPr>
              <p:custDataLst>
                <p:tags r:id="rId102"/>
              </p:custDataLst>
            </p:nvPr>
          </p:nvSpPr>
          <p:spPr bwMode="auto">
            <a:xfrm>
              <a:off x="6045968" y="4044168"/>
              <a:ext cx="10233" cy="40970"/>
            </a:xfrm>
            <a:custGeom>
              <a:avLst/>
              <a:gdLst>
                <a:gd name="T0" fmla="*/ 27 w 27"/>
                <a:gd name="T1" fmla="*/ 0 h 19"/>
                <a:gd name="T2" fmla="*/ 27 w 27"/>
                <a:gd name="T3" fmla="*/ 12 h 19"/>
                <a:gd name="T4" fmla="*/ 27 w 27"/>
                <a:gd name="T5" fmla="*/ 19 h 19"/>
                <a:gd name="T6" fmla="*/ 9 w 27"/>
                <a:gd name="T7" fmla="*/ 19 h 19"/>
                <a:gd name="T8" fmla="*/ 0 w 27"/>
                <a:gd name="T9" fmla="*/ 19 h 19"/>
                <a:gd name="T10" fmla="*/ 9 w 27"/>
                <a:gd name="T11" fmla="*/ 12 h 19"/>
                <a:gd name="T12" fmla="*/ 27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27" y="0"/>
                  </a:moveTo>
                  <a:lnTo>
                    <a:pt x="27" y="12"/>
                  </a:lnTo>
                  <a:lnTo>
                    <a:pt x="27" y="19"/>
                  </a:lnTo>
                  <a:lnTo>
                    <a:pt x="9" y="19"/>
                  </a:lnTo>
                  <a:lnTo>
                    <a:pt x="0" y="19"/>
                  </a:lnTo>
                  <a:lnTo>
                    <a:pt x="9" y="12"/>
                  </a:lnTo>
                  <a:lnTo>
                    <a:pt x="27"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08" name="Freeform 160">
              <a:extLst>
                <a:ext uri="{FF2B5EF4-FFF2-40B4-BE49-F238E27FC236}">
                  <a16:creationId xmlns:a16="http://schemas.microsoft.com/office/drawing/2014/main" id="{55D7A5CE-4C41-42AA-ABD0-38BF2EE48FDD}"/>
                </a:ext>
              </a:extLst>
            </p:cNvPr>
            <p:cNvSpPr>
              <a:spLocks/>
            </p:cNvSpPr>
            <p:nvPr>
              <p:custDataLst>
                <p:tags r:id="rId103"/>
              </p:custDataLst>
            </p:nvPr>
          </p:nvSpPr>
          <p:spPr bwMode="auto">
            <a:xfrm>
              <a:off x="5975802" y="4147181"/>
              <a:ext cx="13157" cy="42141"/>
            </a:xfrm>
            <a:custGeom>
              <a:avLst/>
              <a:gdLst>
                <a:gd name="T0" fmla="*/ 0 w 39"/>
                <a:gd name="T1" fmla="*/ 0 h 35"/>
                <a:gd name="T2" fmla="*/ 39 w 39"/>
                <a:gd name="T3" fmla="*/ 0 h 35"/>
                <a:gd name="T4" fmla="*/ 36 w 39"/>
                <a:gd name="T5" fmla="*/ 9 h 35"/>
                <a:gd name="T6" fmla="*/ 33 w 39"/>
                <a:gd name="T7" fmla="*/ 19 h 35"/>
                <a:gd name="T8" fmla="*/ 27 w 39"/>
                <a:gd name="T9" fmla="*/ 28 h 35"/>
                <a:gd name="T10" fmla="*/ 22 w 39"/>
                <a:gd name="T11" fmla="*/ 34 h 35"/>
                <a:gd name="T12" fmla="*/ 19 w 39"/>
                <a:gd name="T13" fmla="*/ 35 h 35"/>
                <a:gd name="T14" fmla="*/ 16 w 39"/>
                <a:gd name="T15" fmla="*/ 35 h 35"/>
                <a:gd name="T16" fmla="*/ 13 w 39"/>
                <a:gd name="T17" fmla="*/ 34 h 35"/>
                <a:gd name="T18" fmla="*/ 11 w 39"/>
                <a:gd name="T19" fmla="*/ 31 h 35"/>
                <a:gd name="T20" fmla="*/ 7 w 39"/>
                <a:gd name="T21" fmla="*/ 26 h 35"/>
                <a:gd name="T22" fmla="*/ 5 w 39"/>
                <a:gd name="T23" fmla="*/ 20 h 35"/>
                <a:gd name="T24" fmla="*/ 2 w 39"/>
                <a:gd name="T25" fmla="*/ 11 h 35"/>
                <a:gd name="T26" fmla="*/ 0 w 39"/>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09" name="Freeform 161">
              <a:extLst>
                <a:ext uri="{FF2B5EF4-FFF2-40B4-BE49-F238E27FC236}">
                  <a16:creationId xmlns:a16="http://schemas.microsoft.com/office/drawing/2014/main" id="{FEF125A2-9C4C-4D90-B237-B50ADBC5D571}"/>
                </a:ext>
              </a:extLst>
            </p:cNvPr>
            <p:cNvSpPr>
              <a:spLocks/>
            </p:cNvSpPr>
            <p:nvPr>
              <p:custDataLst>
                <p:tags r:id="rId104"/>
              </p:custDataLst>
            </p:nvPr>
          </p:nvSpPr>
          <p:spPr bwMode="auto">
            <a:xfrm>
              <a:off x="7632020" y="2913366"/>
              <a:ext cx="670965" cy="244655"/>
            </a:xfrm>
            <a:custGeom>
              <a:avLst/>
              <a:gdLst>
                <a:gd name="T0" fmla="*/ 32 w 1688"/>
                <a:gd name="T1" fmla="*/ 216 h 630"/>
                <a:gd name="T2" fmla="*/ 86 w 1688"/>
                <a:gd name="T3" fmla="*/ 249 h 630"/>
                <a:gd name="T4" fmla="*/ 155 w 1688"/>
                <a:gd name="T5" fmla="*/ 264 h 630"/>
                <a:gd name="T6" fmla="*/ 191 w 1688"/>
                <a:gd name="T7" fmla="*/ 281 h 630"/>
                <a:gd name="T8" fmla="*/ 238 w 1688"/>
                <a:gd name="T9" fmla="*/ 331 h 630"/>
                <a:gd name="T10" fmla="*/ 253 w 1688"/>
                <a:gd name="T11" fmla="*/ 349 h 630"/>
                <a:gd name="T12" fmla="*/ 254 w 1688"/>
                <a:gd name="T13" fmla="*/ 386 h 630"/>
                <a:gd name="T14" fmla="*/ 273 w 1688"/>
                <a:gd name="T15" fmla="*/ 408 h 630"/>
                <a:gd name="T16" fmla="*/ 341 w 1688"/>
                <a:gd name="T17" fmla="*/ 416 h 630"/>
                <a:gd name="T18" fmla="*/ 463 w 1688"/>
                <a:gd name="T19" fmla="*/ 452 h 630"/>
                <a:gd name="T20" fmla="*/ 546 w 1688"/>
                <a:gd name="T21" fmla="*/ 469 h 630"/>
                <a:gd name="T22" fmla="*/ 575 w 1688"/>
                <a:gd name="T23" fmla="*/ 510 h 630"/>
                <a:gd name="T24" fmla="*/ 622 w 1688"/>
                <a:gd name="T25" fmla="*/ 542 h 630"/>
                <a:gd name="T26" fmla="*/ 670 w 1688"/>
                <a:gd name="T27" fmla="*/ 555 h 630"/>
                <a:gd name="T28" fmla="*/ 917 w 1688"/>
                <a:gd name="T29" fmla="*/ 576 h 630"/>
                <a:gd name="T30" fmla="*/ 1037 w 1688"/>
                <a:gd name="T31" fmla="*/ 614 h 630"/>
                <a:gd name="T32" fmla="*/ 1117 w 1688"/>
                <a:gd name="T33" fmla="*/ 630 h 630"/>
                <a:gd name="T34" fmla="*/ 1157 w 1688"/>
                <a:gd name="T35" fmla="*/ 613 h 630"/>
                <a:gd name="T36" fmla="*/ 1344 w 1688"/>
                <a:gd name="T37" fmla="*/ 564 h 630"/>
                <a:gd name="T38" fmla="*/ 1395 w 1688"/>
                <a:gd name="T39" fmla="*/ 510 h 630"/>
                <a:gd name="T40" fmla="*/ 1403 w 1688"/>
                <a:gd name="T41" fmla="*/ 483 h 630"/>
                <a:gd name="T42" fmla="*/ 1386 w 1688"/>
                <a:gd name="T43" fmla="*/ 455 h 630"/>
                <a:gd name="T44" fmla="*/ 1370 w 1688"/>
                <a:gd name="T45" fmla="*/ 415 h 630"/>
                <a:gd name="T46" fmla="*/ 1499 w 1688"/>
                <a:gd name="T47" fmla="*/ 394 h 630"/>
                <a:gd name="T48" fmla="*/ 1594 w 1688"/>
                <a:gd name="T49" fmla="*/ 343 h 630"/>
                <a:gd name="T50" fmla="*/ 1651 w 1688"/>
                <a:gd name="T51" fmla="*/ 325 h 630"/>
                <a:gd name="T52" fmla="*/ 1688 w 1688"/>
                <a:gd name="T53" fmla="*/ 297 h 630"/>
                <a:gd name="T54" fmla="*/ 1656 w 1688"/>
                <a:gd name="T55" fmla="*/ 279 h 630"/>
                <a:gd name="T56" fmla="*/ 1619 w 1688"/>
                <a:gd name="T57" fmla="*/ 252 h 630"/>
                <a:gd name="T58" fmla="*/ 1583 w 1688"/>
                <a:gd name="T59" fmla="*/ 248 h 630"/>
                <a:gd name="T60" fmla="*/ 1553 w 1688"/>
                <a:gd name="T61" fmla="*/ 258 h 630"/>
                <a:gd name="T62" fmla="*/ 1497 w 1688"/>
                <a:gd name="T63" fmla="*/ 256 h 630"/>
                <a:gd name="T64" fmla="*/ 1457 w 1688"/>
                <a:gd name="T65" fmla="*/ 235 h 630"/>
                <a:gd name="T66" fmla="*/ 1434 w 1688"/>
                <a:gd name="T67" fmla="*/ 187 h 630"/>
                <a:gd name="T68" fmla="*/ 1367 w 1688"/>
                <a:gd name="T69" fmla="*/ 124 h 630"/>
                <a:gd name="T70" fmla="*/ 1286 w 1688"/>
                <a:gd name="T71" fmla="*/ 120 h 630"/>
                <a:gd name="T72" fmla="*/ 1260 w 1688"/>
                <a:gd name="T73" fmla="*/ 147 h 630"/>
                <a:gd name="T74" fmla="*/ 1236 w 1688"/>
                <a:gd name="T75" fmla="*/ 165 h 630"/>
                <a:gd name="T76" fmla="*/ 1168 w 1688"/>
                <a:gd name="T77" fmla="*/ 167 h 630"/>
                <a:gd name="T78" fmla="*/ 1044 w 1688"/>
                <a:gd name="T79" fmla="*/ 167 h 630"/>
                <a:gd name="T80" fmla="*/ 986 w 1688"/>
                <a:gd name="T81" fmla="*/ 140 h 630"/>
                <a:gd name="T82" fmla="*/ 922 w 1688"/>
                <a:gd name="T83" fmla="*/ 108 h 630"/>
                <a:gd name="T84" fmla="*/ 852 w 1688"/>
                <a:gd name="T85" fmla="*/ 100 h 630"/>
                <a:gd name="T86" fmla="*/ 801 w 1688"/>
                <a:gd name="T87" fmla="*/ 114 h 630"/>
                <a:gd name="T88" fmla="*/ 740 w 1688"/>
                <a:gd name="T89" fmla="*/ 116 h 630"/>
                <a:gd name="T90" fmla="*/ 692 w 1688"/>
                <a:gd name="T91" fmla="*/ 101 h 630"/>
                <a:gd name="T92" fmla="*/ 662 w 1688"/>
                <a:gd name="T93" fmla="*/ 68 h 630"/>
                <a:gd name="T94" fmla="*/ 446 w 1688"/>
                <a:gd name="T95" fmla="*/ 7 h 630"/>
                <a:gd name="T96" fmla="*/ 446 w 1688"/>
                <a:gd name="T97" fmla="*/ 44 h 630"/>
                <a:gd name="T98" fmla="*/ 471 w 1688"/>
                <a:gd name="T99" fmla="*/ 79 h 630"/>
                <a:gd name="T100" fmla="*/ 490 w 1688"/>
                <a:gd name="T101" fmla="*/ 106 h 630"/>
                <a:gd name="T102" fmla="*/ 307 w 1688"/>
                <a:gd name="T103" fmla="*/ 122 h 630"/>
                <a:gd name="T104" fmla="*/ 294 w 1688"/>
                <a:gd name="T105" fmla="*/ 87 h 630"/>
                <a:gd name="T106" fmla="*/ 225 w 1688"/>
                <a:gd name="T107" fmla="*/ 97 h 630"/>
                <a:gd name="T108" fmla="*/ 185 w 1688"/>
                <a:gd name="T109" fmla="*/ 88 h 630"/>
                <a:gd name="T110" fmla="*/ 138 w 1688"/>
                <a:gd name="T111" fmla="*/ 97 h 630"/>
                <a:gd name="T112" fmla="*/ 68 w 1688"/>
                <a:gd name="T113" fmla="*/ 143 h 630"/>
                <a:gd name="T114" fmla="*/ 31 w 1688"/>
                <a:gd name="T115" fmla="*/ 151 h 630"/>
                <a:gd name="T116" fmla="*/ 4 w 1688"/>
                <a:gd name="T117" fmla="*/ 16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10" name="Freeform 162">
              <a:extLst>
                <a:ext uri="{FF2B5EF4-FFF2-40B4-BE49-F238E27FC236}">
                  <a16:creationId xmlns:a16="http://schemas.microsoft.com/office/drawing/2014/main" id="{7AF515AC-2192-4DD4-923D-D19F9B9E754C}"/>
                </a:ext>
              </a:extLst>
            </p:cNvPr>
            <p:cNvSpPr>
              <a:spLocks/>
            </p:cNvSpPr>
            <p:nvPr>
              <p:custDataLst>
                <p:tags r:id="rId105"/>
              </p:custDataLst>
            </p:nvPr>
          </p:nvSpPr>
          <p:spPr bwMode="auto">
            <a:xfrm>
              <a:off x="4726038" y="4363742"/>
              <a:ext cx="302592" cy="306698"/>
            </a:xfrm>
            <a:custGeom>
              <a:avLst/>
              <a:gdLst>
                <a:gd name="T0" fmla="*/ 26 w 758"/>
                <a:gd name="T1" fmla="*/ 80 h 795"/>
                <a:gd name="T2" fmla="*/ 49 w 758"/>
                <a:gd name="T3" fmla="*/ 88 h 795"/>
                <a:gd name="T4" fmla="*/ 72 w 758"/>
                <a:gd name="T5" fmla="*/ 108 h 795"/>
                <a:gd name="T6" fmla="*/ 88 w 758"/>
                <a:gd name="T7" fmla="*/ 134 h 795"/>
                <a:gd name="T8" fmla="*/ 93 w 758"/>
                <a:gd name="T9" fmla="*/ 169 h 795"/>
                <a:gd name="T10" fmla="*/ 84 w 758"/>
                <a:gd name="T11" fmla="*/ 186 h 795"/>
                <a:gd name="T12" fmla="*/ 81 w 758"/>
                <a:gd name="T13" fmla="*/ 205 h 795"/>
                <a:gd name="T14" fmla="*/ 88 w 758"/>
                <a:gd name="T15" fmla="*/ 240 h 795"/>
                <a:gd name="T16" fmla="*/ 95 w 758"/>
                <a:gd name="T17" fmla="*/ 278 h 795"/>
                <a:gd name="T18" fmla="*/ 83 w 758"/>
                <a:gd name="T19" fmla="*/ 308 h 795"/>
                <a:gd name="T20" fmla="*/ 81 w 758"/>
                <a:gd name="T21" fmla="*/ 352 h 795"/>
                <a:gd name="T22" fmla="*/ 93 w 758"/>
                <a:gd name="T23" fmla="*/ 390 h 795"/>
                <a:gd name="T24" fmla="*/ 99 w 758"/>
                <a:gd name="T25" fmla="*/ 415 h 795"/>
                <a:gd name="T26" fmla="*/ 78 w 758"/>
                <a:gd name="T27" fmla="*/ 457 h 795"/>
                <a:gd name="T28" fmla="*/ 113 w 758"/>
                <a:gd name="T29" fmla="*/ 529 h 795"/>
                <a:gd name="T30" fmla="*/ 138 w 758"/>
                <a:gd name="T31" fmla="*/ 577 h 795"/>
                <a:gd name="T32" fmla="*/ 146 w 758"/>
                <a:gd name="T33" fmla="*/ 622 h 795"/>
                <a:gd name="T34" fmla="*/ 152 w 758"/>
                <a:gd name="T35" fmla="*/ 659 h 795"/>
                <a:gd name="T36" fmla="*/ 187 w 758"/>
                <a:gd name="T37" fmla="*/ 738 h 795"/>
                <a:gd name="T38" fmla="*/ 214 w 758"/>
                <a:gd name="T39" fmla="*/ 782 h 795"/>
                <a:gd name="T40" fmla="*/ 230 w 758"/>
                <a:gd name="T41" fmla="*/ 794 h 795"/>
                <a:gd name="T42" fmla="*/ 251 w 758"/>
                <a:gd name="T43" fmla="*/ 790 h 795"/>
                <a:gd name="T44" fmla="*/ 289 w 758"/>
                <a:gd name="T45" fmla="*/ 761 h 795"/>
                <a:gd name="T46" fmla="*/ 324 w 758"/>
                <a:gd name="T47" fmla="*/ 746 h 795"/>
                <a:gd name="T48" fmla="*/ 355 w 758"/>
                <a:gd name="T49" fmla="*/ 748 h 795"/>
                <a:gd name="T50" fmla="*/ 388 w 758"/>
                <a:gd name="T51" fmla="*/ 770 h 795"/>
                <a:gd name="T52" fmla="*/ 418 w 758"/>
                <a:gd name="T53" fmla="*/ 780 h 795"/>
                <a:gd name="T54" fmla="*/ 437 w 758"/>
                <a:gd name="T55" fmla="*/ 758 h 795"/>
                <a:gd name="T56" fmla="*/ 478 w 758"/>
                <a:gd name="T57" fmla="*/ 745 h 795"/>
                <a:gd name="T58" fmla="*/ 525 w 758"/>
                <a:gd name="T59" fmla="*/ 622 h 795"/>
                <a:gd name="T60" fmla="*/ 539 w 758"/>
                <a:gd name="T61" fmla="*/ 600 h 795"/>
                <a:gd name="T62" fmla="*/ 575 w 758"/>
                <a:gd name="T63" fmla="*/ 584 h 795"/>
                <a:gd name="T64" fmla="*/ 665 w 758"/>
                <a:gd name="T65" fmla="*/ 573 h 795"/>
                <a:gd name="T66" fmla="*/ 687 w 758"/>
                <a:gd name="T67" fmla="*/ 579 h 795"/>
                <a:gd name="T68" fmla="*/ 704 w 758"/>
                <a:gd name="T69" fmla="*/ 585 h 795"/>
                <a:gd name="T70" fmla="*/ 744 w 758"/>
                <a:gd name="T71" fmla="*/ 573 h 795"/>
                <a:gd name="T72" fmla="*/ 757 w 758"/>
                <a:gd name="T73" fmla="*/ 541 h 795"/>
                <a:gd name="T74" fmla="*/ 752 w 758"/>
                <a:gd name="T75" fmla="*/ 499 h 795"/>
                <a:gd name="T76" fmla="*/ 726 w 758"/>
                <a:gd name="T77" fmla="*/ 462 h 795"/>
                <a:gd name="T78" fmla="*/ 710 w 758"/>
                <a:gd name="T79" fmla="*/ 435 h 795"/>
                <a:gd name="T80" fmla="*/ 671 w 758"/>
                <a:gd name="T81" fmla="*/ 401 h 795"/>
                <a:gd name="T82" fmla="*/ 633 w 758"/>
                <a:gd name="T83" fmla="*/ 399 h 795"/>
                <a:gd name="T84" fmla="*/ 605 w 758"/>
                <a:gd name="T85" fmla="*/ 378 h 795"/>
                <a:gd name="T86" fmla="*/ 590 w 758"/>
                <a:gd name="T87" fmla="*/ 349 h 795"/>
                <a:gd name="T88" fmla="*/ 585 w 758"/>
                <a:gd name="T89" fmla="*/ 311 h 795"/>
                <a:gd name="T90" fmla="*/ 583 w 758"/>
                <a:gd name="T91" fmla="*/ 269 h 795"/>
                <a:gd name="T92" fmla="*/ 560 w 758"/>
                <a:gd name="T93" fmla="*/ 242 h 795"/>
                <a:gd name="T94" fmla="*/ 503 w 758"/>
                <a:gd name="T95" fmla="*/ 205 h 795"/>
                <a:gd name="T96" fmla="*/ 440 w 758"/>
                <a:gd name="T97" fmla="*/ 178 h 795"/>
                <a:gd name="T98" fmla="*/ 392 w 758"/>
                <a:gd name="T99" fmla="*/ 167 h 795"/>
                <a:gd name="T100" fmla="*/ 359 w 758"/>
                <a:gd name="T101" fmla="*/ 161 h 795"/>
                <a:gd name="T102" fmla="*/ 330 w 758"/>
                <a:gd name="T103" fmla="*/ 145 h 795"/>
                <a:gd name="T104" fmla="*/ 307 w 758"/>
                <a:gd name="T105" fmla="*/ 122 h 795"/>
                <a:gd name="T106" fmla="*/ 292 w 758"/>
                <a:gd name="T107" fmla="*/ 92 h 795"/>
                <a:gd name="T108" fmla="*/ 279 w 758"/>
                <a:gd name="T109" fmla="*/ 19 h 795"/>
                <a:gd name="T110" fmla="*/ 261 w 758"/>
                <a:gd name="T111" fmla="*/ 3 h 795"/>
                <a:gd name="T112" fmla="*/ 227 w 758"/>
                <a:gd name="T113" fmla="*/ 3 h 795"/>
                <a:gd name="T114" fmla="*/ 173 w 758"/>
                <a:gd name="T115" fmla="*/ 30 h 795"/>
                <a:gd name="T116" fmla="*/ 119 w 758"/>
                <a:gd name="T117" fmla="*/ 66 h 795"/>
                <a:gd name="T118" fmla="*/ 0 w 758"/>
                <a:gd name="T119" fmla="*/ 8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211" name="Freeform 163">
              <a:extLst>
                <a:ext uri="{FF2B5EF4-FFF2-40B4-BE49-F238E27FC236}">
                  <a16:creationId xmlns:a16="http://schemas.microsoft.com/office/drawing/2014/main" id="{365B5944-1A81-421A-B643-1E55510E4CE8}"/>
                </a:ext>
              </a:extLst>
            </p:cNvPr>
            <p:cNvSpPr>
              <a:spLocks/>
            </p:cNvSpPr>
            <p:nvPr>
              <p:custDataLst>
                <p:tags r:id="rId106"/>
              </p:custDataLst>
            </p:nvPr>
          </p:nvSpPr>
          <p:spPr bwMode="auto">
            <a:xfrm>
              <a:off x="4923381" y="3943496"/>
              <a:ext cx="109635" cy="159201"/>
            </a:xfrm>
            <a:custGeom>
              <a:avLst/>
              <a:gdLst>
                <a:gd name="T0" fmla="*/ 225 w 273"/>
                <a:gd name="T1" fmla="*/ 140 h 414"/>
                <a:gd name="T2" fmla="*/ 213 w 273"/>
                <a:gd name="T3" fmla="*/ 133 h 414"/>
                <a:gd name="T4" fmla="*/ 201 w 273"/>
                <a:gd name="T5" fmla="*/ 121 h 414"/>
                <a:gd name="T6" fmla="*/ 190 w 273"/>
                <a:gd name="T7" fmla="*/ 105 h 414"/>
                <a:gd name="T8" fmla="*/ 183 w 273"/>
                <a:gd name="T9" fmla="*/ 96 h 414"/>
                <a:gd name="T10" fmla="*/ 176 w 273"/>
                <a:gd name="T11" fmla="*/ 93 h 414"/>
                <a:gd name="T12" fmla="*/ 167 w 273"/>
                <a:gd name="T13" fmla="*/ 94 h 414"/>
                <a:gd name="T14" fmla="*/ 161 w 273"/>
                <a:gd name="T15" fmla="*/ 101 h 414"/>
                <a:gd name="T16" fmla="*/ 153 w 273"/>
                <a:gd name="T17" fmla="*/ 86 h 414"/>
                <a:gd name="T18" fmla="*/ 142 w 273"/>
                <a:gd name="T19" fmla="*/ 54 h 414"/>
                <a:gd name="T20" fmla="*/ 132 w 273"/>
                <a:gd name="T21" fmla="*/ 36 h 414"/>
                <a:gd name="T22" fmla="*/ 123 w 273"/>
                <a:gd name="T23" fmla="*/ 25 h 414"/>
                <a:gd name="T24" fmla="*/ 111 w 273"/>
                <a:gd name="T25" fmla="*/ 14 h 414"/>
                <a:gd name="T26" fmla="*/ 96 w 273"/>
                <a:gd name="T27" fmla="*/ 5 h 414"/>
                <a:gd name="T28" fmla="*/ 80 w 273"/>
                <a:gd name="T29" fmla="*/ 7 h 414"/>
                <a:gd name="T30" fmla="*/ 69 w 273"/>
                <a:gd name="T31" fmla="*/ 19 h 414"/>
                <a:gd name="T32" fmla="*/ 63 w 273"/>
                <a:gd name="T33" fmla="*/ 25 h 414"/>
                <a:gd name="T34" fmla="*/ 57 w 273"/>
                <a:gd name="T35" fmla="*/ 32 h 414"/>
                <a:gd name="T36" fmla="*/ 56 w 273"/>
                <a:gd name="T37" fmla="*/ 42 h 414"/>
                <a:gd name="T38" fmla="*/ 58 w 273"/>
                <a:gd name="T39" fmla="*/ 59 h 414"/>
                <a:gd name="T40" fmla="*/ 52 w 273"/>
                <a:gd name="T41" fmla="*/ 78 h 414"/>
                <a:gd name="T42" fmla="*/ 33 w 273"/>
                <a:gd name="T43" fmla="*/ 90 h 414"/>
                <a:gd name="T44" fmla="*/ 17 w 273"/>
                <a:gd name="T45" fmla="*/ 104 h 414"/>
                <a:gd name="T46" fmla="*/ 4 w 273"/>
                <a:gd name="T47" fmla="*/ 118 h 414"/>
                <a:gd name="T48" fmla="*/ 40 w 273"/>
                <a:gd name="T49" fmla="*/ 198 h 414"/>
                <a:gd name="T50" fmla="*/ 73 w 273"/>
                <a:gd name="T51" fmla="*/ 205 h 414"/>
                <a:gd name="T52" fmla="*/ 84 w 273"/>
                <a:gd name="T53" fmla="*/ 210 h 414"/>
                <a:gd name="T54" fmla="*/ 93 w 273"/>
                <a:gd name="T55" fmla="*/ 218 h 414"/>
                <a:gd name="T56" fmla="*/ 99 w 273"/>
                <a:gd name="T57" fmla="*/ 226 h 414"/>
                <a:gd name="T58" fmla="*/ 103 w 273"/>
                <a:gd name="T59" fmla="*/ 237 h 414"/>
                <a:gd name="T60" fmla="*/ 106 w 273"/>
                <a:gd name="T61" fmla="*/ 265 h 414"/>
                <a:gd name="T62" fmla="*/ 103 w 273"/>
                <a:gd name="T63" fmla="*/ 279 h 414"/>
                <a:gd name="T64" fmla="*/ 96 w 273"/>
                <a:gd name="T65" fmla="*/ 293 h 414"/>
                <a:gd name="T66" fmla="*/ 89 w 273"/>
                <a:gd name="T67" fmla="*/ 307 h 414"/>
                <a:gd name="T68" fmla="*/ 86 w 273"/>
                <a:gd name="T69" fmla="*/ 321 h 414"/>
                <a:gd name="T70" fmla="*/ 91 w 273"/>
                <a:gd name="T71" fmla="*/ 343 h 414"/>
                <a:gd name="T72" fmla="*/ 107 w 273"/>
                <a:gd name="T73" fmla="*/ 374 h 414"/>
                <a:gd name="T74" fmla="*/ 117 w 273"/>
                <a:gd name="T75" fmla="*/ 389 h 414"/>
                <a:gd name="T76" fmla="*/ 129 w 273"/>
                <a:gd name="T77" fmla="*/ 401 h 414"/>
                <a:gd name="T78" fmla="*/ 141 w 273"/>
                <a:gd name="T79" fmla="*/ 411 h 414"/>
                <a:gd name="T80" fmla="*/ 153 w 273"/>
                <a:gd name="T81" fmla="*/ 414 h 414"/>
                <a:gd name="T82" fmla="*/ 215 w 273"/>
                <a:gd name="T83" fmla="*/ 398 h 414"/>
                <a:gd name="T84" fmla="*/ 255 w 273"/>
                <a:gd name="T85" fmla="*/ 385 h 414"/>
                <a:gd name="T86" fmla="*/ 267 w 273"/>
                <a:gd name="T87" fmla="*/ 377 h 414"/>
                <a:gd name="T88" fmla="*/ 273 w 273"/>
                <a:gd name="T89" fmla="*/ 370 h 414"/>
                <a:gd name="T90" fmla="*/ 269 w 273"/>
                <a:gd name="T91" fmla="*/ 352 h 414"/>
                <a:gd name="T92" fmla="*/ 263 w 273"/>
                <a:gd name="T93" fmla="*/ 335 h 414"/>
                <a:gd name="T94" fmla="*/ 242 w 273"/>
                <a:gd name="T95" fmla="*/ 309 h 414"/>
                <a:gd name="T96" fmla="*/ 222 w 273"/>
                <a:gd name="T97" fmla="*/ 282 h 414"/>
                <a:gd name="T98" fmla="*/ 215 w 273"/>
                <a:gd name="T99" fmla="*/ 266 h 414"/>
                <a:gd name="T100" fmla="*/ 212 w 273"/>
                <a:gd name="T101" fmla="*/ 247 h 414"/>
                <a:gd name="T102" fmla="*/ 215 w 273"/>
                <a:gd name="T103" fmla="*/ 215 h 414"/>
                <a:gd name="T104" fmla="*/ 222 w 273"/>
                <a:gd name="T105" fmla="*/ 190 h 414"/>
                <a:gd name="T106" fmla="*/ 230 w 273"/>
                <a:gd name="T107" fmla="*/ 167 h 414"/>
                <a:gd name="T108" fmla="*/ 232 w 273"/>
                <a:gd name="T109" fmla="*/ 14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grpSp>
          <p:nvGrpSpPr>
            <p:cNvPr id="1212" name="Group 164">
              <a:extLst>
                <a:ext uri="{FF2B5EF4-FFF2-40B4-BE49-F238E27FC236}">
                  <a16:creationId xmlns:a16="http://schemas.microsoft.com/office/drawing/2014/main" id="{A677092C-A15D-4274-AE28-15743518DAF9}"/>
                </a:ext>
              </a:extLst>
            </p:cNvPr>
            <p:cNvGrpSpPr>
              <a:grpSpLocks/>
            </p:cNvGrpSpPr>
            <p:nvPr>
              <p:custDataLst>
                <p:tags r:id="rId107"/>
              </p:custDataLst>
            </p:nvPr>
          </p:nvGrpSpPr>
          <p:grpSpPr bwMode="auto">
            <a:xfrm>
              <a:off x="4660258" y="3821754"/>
              <a:ext cx="298206" cy="296162"/>
              <a:chOff x="1486" y="2412"/>
              <a:chExt cx="244" cy="256"/>
            </a:xfrm>
            <a:solidFill>
              <a:schemeClr val="bg1">
                <a:lumMod val="50000"/>
              </a:schemeClr>
            </a:solidFill>
          </p:grpSpPr>
          <p:sp>
            <p:nvSpPr>
              <p:cNvPr id="1574" name="Freeform 165">
                <a:extLst>
                  <a:ext uri="{FF2B5EF4-FFF2-40B4-BE49-F238E27FC236}">
                    <a16:creationId xmlns:a16="http://schemas.microsoft.com/office/drawing/2014/main" id="{995D1801-DEB3-49C0-B68A-E3558843C396}"/>
                  </a:ext>
                </a:extLst>
              </p:cNvPr>
              <p:cNvSpPr>
                <a:spLocks/>
              </p:cNvSpPr>
              <p:nvPr/>
            </p:nvSpPr>
            <p:spPr bwMode="auto">
              <a:xfrm>
                <a:off x="1639" y="2457"/>
                <a:ext cx="18" cy="7"/>
              </a:xfrm>
              <a:custGeom>
                <a:avLst/>
                <a:gdLst>
                  <a:gd name="T0" fmla="*/ 0 w 54"/>
                  <a:gd name="T1" fmla="*/ 0 h 22"/>
                  <a:gd name="T2" fmla="*/ 0 w 54"/>
                  <a:gd name="T3" fmla="*/ 18 h 22"/>
                  <a:gd name="T4" fmla="*/ 6 w 54"/>
                  <a:gd name="T5" fmla="*/ 20 h 22"/>
                  <a:gd name="T6" fmla="*/ 10 w 54"/>
                  <a:gd name="T7" fmla="*/ 21 h 22"/>
                  <a:gd name="T8" fmla="*/ 14 w 54"/>
                  <a:gd name="T9" fmla="*/ 22 h 22"/>
                  <a:gd name="T10" fmla="*/ 20 w 54"/>
                  <a:gd name="T11" fmla="*/ 22 h 22"/>
                  <a:gd name="T12" fmla="*/ 23 w 54"/>
                  <a:gd name="T13" fmla="*/ 22 h 22"/>
                  <a:gd name="T14" fmla="*/ 27 w 54"/>
                  <a:gd name="T15" fmla="*/ 21 h 22"/>
                  <a:gd name="T16" fmla="*/ 31 w 54"/>
                  <a:gd name="T17" fmla="*/ 20 h 22"/>
                  <a:gd name="T18" fmla="*/ 33 w 54"/>
                  <a:gd name="T19" fmla="*/ 18 h 22"/>
                  <a:gd name="T20" fmla="*/ 35 w 54"/>
                  <a:gd name="T21" fmla="*/ 16 h 22"/>
                  <a:gd name="T22" fmla="*/ 41 w 54"/>
                  <a:gd name="T23" fmla="*/ 12 h 22"/>
                  <a:gd name="T24" fmla="*/ 47 w 54"/>
                  <a:gd name="T25" fmla="*/ 8 h 22"/>
                  <a:gd name="T26" fmla="*/ 54 w 54"/>
                  <a:gd name="T27" fmla="*/ 6 h 22"/>
                  <a:gd name="T28" fmla="*/ 36 w 54"/>
                  <a:gd name="T29" fmla="*/ 5 h 22"/>
                  <a:gd name="T30" fmla="*/ 20 w 54"/>
                  <a:gd name="T31" fmla="*/ 3 h 22"/>
                  <a:gd name="T32" fmla="*/ 6 w 54"/>
                  <a:gd name="T33" fmla="*/ 1 h 22"/>
                  <a:gd name="T34" fmla="*/ 0 w 54"/>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75" name="Freeform 166">
                <a:extLst>
                  <a:ext uri="{FF2B5EF4-FFF2-40B4-BE49-F238E27FC236}">
                    <a16:creationId xmlns:a16="http://schemas.microsoft.com/office/drawing/2014/main" id="{C2B0FD8C-3865-4B3C-A10B-3D05EA7A6E08}"/>
                  </a:ext>
                </a:extLst>
              </p:cNvPr>
              <p:cNvSpPr>
                <a:spLocks/>
              </p:cNvSpPr>
              <p:nvPr/>
            </p:nvSpPr>
            <p:spPr bwMode="auto">
              <a:xfrm>
                <a:off x="1526" y="2412"/>
                <a:ext cx="2" cy="8"/>
              </a:xfrm>
              <a:custGeom>
                <a:avLst/>
                <a:gdLst>
                  <a:gd name="T0" fmla="*/ 6 w 6"/>
                  <a:gd name="T1" fmla="*/ 24 h 24"/>
                  <a:gd name="T2" fmla="*/ 6 w 6"/>
                  <a:gd name="T3" fmla="*/ 0 h 24"/>
                  <a:gd name="T4" fmla="*/ 4 w 6"/>
                  <a:gd name="T5" fmla="*/ 1 h 24"/>
                  <a:gd name="T6" fmla="*/ 1 w 6"/>
                  <a:gd name="T7" fmla="*/ 3 h 24"/>
                  <a:gd name="T8" fmla="*/ 0 w 6"/>
                  <a:gd name="T9" fmla="*/ 7 h 24"/>
                  <a:gd name="T10" fmla="*/ 0 w 6"/>
                  <a:gd name="T11" fmla="*/ 12 h 24"/>
                  <a:gd name="T12" fmla="*/ 0 w 6"/>
                  <a:gd name="T13" fmla="*/ 16 h 24"/>
                  <a:gd name="T14" fmla="*/ 1 w 6"/>
                  <a:gd name="T15" fmla="*/ 20 h 24"/>
                  <a:gd name="T16" fmla="*/ 4 w 6"/>
                  <a:gd name="T17" fmla="*/ 23 h 24"/>
                  <a:gd name="T18" fmla="*/ 6 w 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76" name="Freeform 167">
                <a:extLst>
                  <a:ext uri="{FF2B5EF4-FFF2-40B4-BE49-F238E27FC236}">
                    <a16:creationId xmlns:a16="http://schemas.microsoft.com/office/drawing/2014/main" id="{02E03FA1-4B3B-43F5-89C6-5F6B9C57CCA1}"/>
                  </a:ext>
                </a:extLst>
              </p:cNvPr>
              <p:cNvSpPr>
                <a:spLocks/>
              </p:cNvSpPr>
              <p:nvPr/>
            </p:nvSpPr>
            <p:spPr bwMode="auto">
              <a:xfrm>
                <a:off x="1557" y="2438"/>
                <a:ext cx="8" cy="4"/>
              </a:xfrm>
              <a:custGeom>
                <a:avLst/>
                <a:gdLst>
                  <a:gd name="T0" fmla="*/ 0 w 27"/>
                  <a:gd name="T1" fmla="*/ 12 h 12"/>
                  <a:gd name="T2" fmla="*/ 27 w 27"/>
                  <a:gd name="T3" fmla="*/ 12 h 12"/>
                  <a:gd name="T4" fmla="*/ 14 w 27"/>
                  <a:gd name="T5" fmla="*/ 0 h 12"/>
                  <a:gd name="T6" fmla="*/ 0 w 27"/>
                  <a:gd name="T7" fmla="*/ 12 h 12"/>
                </a:gdLst>
                <a:ahLst/>
                <a:cxnLst>
                  <a:cxn ang="0">
                    <a:pos x="T0" y="T1"/>
                  </a:cxn>
                  <a:cxn ang="0">
                    <a:pos x="T2" y="T3"/>
                  </a:cxn>
                  <a:cxn ang="0">
                    <a:pos x="T4" y="T5"/>
                  </a:cxn>
                  <a:cxn ang="0">
                    <a:pos x="T6" y="T7"/>
                  </a:cxn>
                </a:cxnLst>
                <a:rect l="0" t="0" r="r" b="b"/>
                <a:pathLst>
                  <a:path w="27" h="12">
                    <a:moveTo>
                      <a:pt x="0" y="12"/>
                    </a:moveTo>
                    <a:lnTo>
                      <a:pt x="27" y="12"/>
                    </a:lnTo>
                    <a:lnTo>
                      <a:pt x="14" y="0"/>
                    </a:lnTo>
                    <a:lnTo>
                      <a:pt x="0" y="12"/>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77" name="Freeform 168">
                <a:extLst>
                  <a:ext uri="{FF2B5EF4-FFF2-40B4-BE49-F238E27FC236}">
                    <a16:creationId xmlns:a16="http://schemas.microsoft.com/office/drawing/2014/main" id="{F7EB499D-EAC0-44A6-B892-D3EF6856796E}"/>
                  </a:ext>
                </a:extLst>
              </p:cNvPr>
              <p:cNvSpPr>
                <a:spLocks/>
              </p:cNvSpPr>
              <p:nvPr/>
            </p:nvSpPr>
            <p:spPr bwMode="auto">
              <a:xfrm>
                <a:off x="1486" y="2444"/>
                <a:ext cx="244" cy="224"/>
              </a:xfrm>
              <a:custGeom>
                <a:avLst/>
                <a:gdLst>
                  <a:gd name="T0" fmla="*/ 9 w 743"/>
                  <a:gd name="T1" fmla="*/ 208 h 672"/>
                  <a:gd name="T2" fmla="*/ 50 w 743"/>
                  <a:gd name="T3" fmla="*/ 266 h 672"/>
                  <a:gd name="T4" fmla="*/ 121 w 743"/>
                  <a:gd name="T5" fmla="*/ 294 h 672"/>
                  <a:gd name="T6" fmla="*/ 166 w 743"/>
                  <a:gd name="T7" fmla="*/ 316 h 672"/>
                  <a:gd name="T8" fmla="*/ 198 w 743"/>
                  <a:gd name="T9" fmla="*/ 346 h 672"/>
                  <a:gd name="T10" fmla="*/ 296 w 743"/>
                  <a:gd name="T11" fmla="*/ 379 h 672"/>
                  <a:gd name="T12" fmla="*/ 286 w 743"/>
                  <a:gd name="T13" fmla="*/ 420 h 672"/>
                  <a:gd name="T14" fmla="*/ 311 w 743"/>
                  <a:gd name="T15" fmla="*/ 513 h 672"/>
                  <a:gd name="T16" fmla="*/ 303 w 743"/>
                  <a:gd name="T17" fmla="*/ 535 h 672"/>
                  <a:gd name="T18" fmla="*/ 302 w 743"/>
                  <a:gd name="T19" fmla="*/ 566 h 672"/>
                  <a:gd name="T20" fmla="*/ 328 w 743"/>
                  <a:gd name="T21" fmla="*/ 617 h 672"/>
                  <a:gd name="T22" fmla="*/ 371 w 743"/>
                  <a:gd name="T23" fmla="*/ 659 h 672"/>
                  <a:gd name="T24" fmla="*/ 415 w 743"/>
                  <a:gd name="T25" fmla="*/ 671 h 672"/>
                  <a:gd name="T26" fmla="*/ 465 w 743"/>
                  <a:gd name="T27" fmla="*/ 653 h 672"/>
                  <a:gd name="T28" fmla="*/ 507 w 743"/>
                  <a:gd name="T29" fmla="*/ 619 h 672"/>
                  <a:gd name="T30" fmla="*/ 524 w 743"/>
                  <a:gd name="T31" fmla="*/ 586 h 672"/>
                  <a:gd name="T32" fmla="*/ 477 w 743"/>
                  <a:gd name="T33" fmla="*/ 469 h 672"/>
                  <a:gd name="T34" fmla="*/ 577 w 743"/>
                  <a:gd name="T35" fmla="*/ 500 h 672"/>
                  <a:gd name="T36" fmla="*/ 600 w 743"/>
                  <a:gd name="T37" fmla="*/ 477 h 672"/>
                  <a:gd name="T38" fmla="*/ 652 w 743"/>
                  <a:gd name="T39" fmla="*/ 445 h 672"/>
                  <a:gd name="T40" fmla="*/ 669 w 743"/>
                  <a:gd name="T41" fmla="*/ 441 h 672"/>
                  <a:gd name="T42" fmla="*/ 685 w 743"/>
                  <a:gd name="T43" fmla="*/ 435 h 672"/>
                  <a:gd name="T44" fmla="*/ 666 w 743"/>
                  <a:gd name="T45" fmla="*/ 327 h 672"/>
                  <a:gd name="T46" fmla="*/ 709 w 743"/>
                  <a:gd name="T47" fmla="*/ 294 h 672"/>
                  <a:gd name="T48" fmla="*/ 714 w 743"/>
                  <a:gd name="T49" fmla="*/ 253 h 672"/>
                  <a:gd name="T50" fmla="*/ 726 w 743"/>
                  <a:gd name="T51" fmla="*/ 235 h 672"/>
                  <a:gd name="T52" fmla="*/ 728 w 743"/>
                  <a:gd name="T53" fmla="*/ 213 h 672"/>
                  <a:gd name="T54" fmla="*/ 700 w 743"/>
                  <a:gd name="T55" fmla="*/ 196 h 672"/>
                  <a:gd name="T56" fmla="*/ 686 w 743"/>
                  <a:gd name="T57" fmla="*/ 168 h 672"/>
                  <a:gd name="T58" fmla="*/ 670 w 743"/>
                  <a:gd name="T59" fmla="*/ 145 h 672"/>
                  <a:gd name="T60" fmla="*/ 639 w 743"/>
                  <a:gd name="T61" fmla="*/ 152 h 672"/>
                  <a:gd name="T62" fmla="*/ 630 w 743"/>
                  <a:gd name="T63" fmla="*/ 134 h 672"/>
                  <a:gd name="T64" fmla="*/ 602 w 743"/>
                  <a:gd name="T65" fmla="*/ 115 h 672"/>
                  <a:gd name="T66" fmla="*/ 584 w 743"/>
                  <a:gd name="T67" fmla="*/ 97 h 672"/>
                  <a:gd name="T68" fmla="*/ 536 w 743"/>
                  <a:gd name="T69" fmla="*/ 75 h 672"/>
                  <a:gd name="T70" fmla="*/ 490 w 743"/>
                  <a:gd name="T71" fmla="*/ 87 h 672"/>
                  <a:gd name="T72" fmla="*/ 472 w 743"/>
                  <a:gd name="T73" fmla="*/ 101 h 672"/>
                  <a:gd name="T74" fmla="*/ 434 w 743"/>
                  <a:gd name="T75" fmla="*/ 116 h 672"/>
                  <a:gd name="T76" fmla="*/ 418 w 743"/>
                  <a:gd name="T77" fmla="*/ 104 h 672"/>
                  <a:gd name="T78" fmla="*/ 393 w 743"/>
                  <a:gd name="T79" fmla="*/ 102 h 672"/>
                  <a:gd name="T80" fmla="*/ 359 w 743"/>
                  <a:gd name="T81" fmla="*/ 83 h 672"/>
                  <a:gd name="T82" fmla="*/ 317 w 743"/>
                  <a:gd name="T83" fmla="*/ 85 h 672"/>
                  <a:gd name="T84" fmla="*/ 291 w 743"/>
                  <a:gd name="T85" fmla="*/ 92 h 672"/>
                  <a:gd name="T86" fmla="*/ 252 w 743"/>
                  <a:gd name="T87" fmla="*/ 93 h 672"/>
                  <a:gd name="T88" fmla="*/ 233 w 743"/>
                  <a:gd name="T89" fmla="*/ 52 h 672"/>
                  <a:gd name="T90" fmla="*/ 179 w 743"/>
                  <a:gd name="T91" fmla="*/ 22 h 672"/>
                  <a:gd name="T92" fmla="*/ 148 w 743"/>
                  <a:gd name="T93" fmla="*/ 10 h 672"/>
                  <a:gd name="T94" fmla="*/ 136 w 743"/>
                  <a:gd name="T95" fmla="*/ 46 h 672"/>
                  <a:gd name="T96" fmla="*/ 119 w 743"/>
                  <a:gd name="T97" fmla="*/ 69 h 672"/>
                  <a:gd name="T98" fmla="*/ 119 w 743"/>
                  <a:gd name="T99" fmla="*/ 137 h 672"/>
                  <a:gd name="T100" fmla="*/ 104 w 743"/>
                  <a:gd name="T101" fmla="*/ 194 h 672"/>
                  <a:gd name="T102" fmla="*/ 87 w 743"/>
                  <a:gd name="T103" fmla="*/ 190 h 672"/>
                  <a:gd name="T104" fmla="*/ 70 w 743"/>
                  <a:gd name="T105" fmla="*/ 184 h 672"/>
                  <a:gd name="T106" fmla="*/ 57 w 743"/>
                  <a:gd name="T107" fmla="*/ 169 h 672"/>
                  <a:gd name="T108" fmla="*/ 52 w 743"/>
                  <a:gd name="T109" fmla="*/ 119 h 672"/>
                  <a:gd name="T110" fmla="*/ 73 w 743"/>
                  <a:gd name="T111" fmla="*/ 61 h 672"/>
                  <a:gd name="T112" fmla="*/ 97 w 743"/>
                  <a:gd name="T113" fmla="*/ 15 h 672"/>
                  <a:gd name="T114" fmla="*/ 52 w 743"/>
                  <a:gd name="T115" fmla="*/ 30 h 672"/>
                  <a:gd name="T116" fmla="*/ 16 w 743"/>
                  <a:gd name="T117" fmla="*/ 70 h 672"/>
                  <a:gd name="T118" fmla="*/ 1 w 743"/>
                  <a:gd name="T119" fmla="*/ 12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grpSp>
        <p:sp>
          <p:nvSpPr>
            <p:cNvPr id="1213" name="Freeform 169">
              <a:extLst>
                <a:ext uri="{FF2B5EF4-FFF2-40B4-BE49-F238E27FC236}">
                  <a16:creationId xmlns:a16="http://schemas.microsoft.com/office/drawing/2014/main" id="{49F8BA98-0CD9-4F45-A5D7-6C0E6E15C44F}"/>
                </a:ext>
              </a:extLst>
            </p:cNvPr>
            <p:cNvSpPr>
              <a:spLocks/>
            </p:cNvSpPr>
            <p:nvPr>
              <p:custDataLst>
                <p:tags r:id="rId108"/>
              </p:custDataLst>
            </p:nvPr>
          </p:nvSpPr>
          <p:spPr bwMode="auto">
            <a:xfrm>
              <a:off x="8807304" y="4957238"/>
              <a:ext cx="29237" cy="8193"/>
            </a:xfrm>
            <a:custGeom>
              <a:avLst/>
              <a:gdLst>
                <a:gd name="T0" fmla="*/ 0 w 79"/>
                <a:gd name="T1" fmla="*/ 23 h 23"/>
                <a:gd name="T2" fmla="*/ 22 w 79"/>
                <a:gd name="T3" fmla="*/ 13 h 23"/>
                <a:gd name="T4" fmla="*/ 45 w 79"/>
                <a:gd name="T5" fmla="*/ 4 h 23"/>
                <a:gd name="T6" fmla="*/ 56 w 79"/>
                <a:gd name="T7" fmla="*/ 1 h 23"/>
                <a:gd name="T8" fmla="*/ 65 w 79"/>
                <a:gd name="T9" fmla="*/ 0 h 23"/>
                <a:gd name="T10" fmla="*/ 69 w 79"/>
                <a:gd name="T11" fmla="*/ 0 h 23"/>
                <a:gd name="T12" fmla="*/ 74 w 79"/>
                <a:gd name="T13" fmla="*/ 1 h 23"/>
                <a:gd name="T14" fmla="*/ 77 w 79"/>
                <a:gd name="T15" fmla="*/ 2 h 23"/>
                <a:gd name="T16" fmla="*/ 79 w 79"/>
                <a:gd name="T17" fmla="*/ 4 h 23"/>
                <a:gd name="T18" fmla="*/ 77 w 79"/>
                <a:gd name="T19" fmla="*/ 8 h 23"/>
                <a:gd name="T20" fmla="*/ 75 w 79"/>
                <a:gd name="T21" fmla="*/ 13 h 23"/>
                <a:gd name="T22" fmla="*/ 72 w 79"/>
                <a:gd name="T23" fmla="*/ 16 h 23"/>
                <a:gd name="T24" fmla="*/ 68 w 79"/>
                <a:gd name="T25" fmla="*/ 19 h 23"/>
                <a:gd name="T26" fmla="*/ 64 w 79"/>
                <a:gd name="T27" fmla="*/ 21 h 23"/>
                <a:gd name="T28" fmla="*/ 59 w 79"/>
                <a:gd name="T29" fmla="*/ 22 h 23"/>
                <a:gd name="T30" fmla="*/ 53 w 79"/>
                <a:gd name="T31" fmla="*/ 23 h 23"/>
                <a:gd name="T32" fmla="*/ 46 w 79"/>
                <a:gd name="T33" fmla="*/ 23 h 23"/>
                <a:gd name="T34" fmla="*/ 37 w 79"/>
                <a:gd name="T35" fmla="*/ 23 h 23"/>
                <a:gd name="T36" fmla="*/ 32 w 79"/>
                <a:gd name="T37" fmla="*/ 21 h 23"/>
                <a:gd name="T38" fmla="*/ 26 w 79"/>
                <a:gd name="T39" fmla="*/ 20 h 23"/>
                <a:gd name="T40" fmla="*/ 23 w 79"/>
                <a:gd name="T41" fmla="*/ 19 h 23"/>
                <a:gd name="T42" fmla="*/ 19 w 79"/>
                <a:gd name="T43" fmla="*/ 18 h 23"/>
                <a:gd name="T44" fmla="*/ 14 w 79"/>
                <a:gd name="T45" fmla="*/ 18 h 23"/>
                <a:gd name="T46" fmla="*/ 9 w 79"/>
                <a:gd name="T47" fmla="*/ 20 h 23"/>
                <a:gd name="T48" fmla="*/ 0 w 79"/>
                <a:gd name="T4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14" name="Freeform 170">
              <a:extLst>
                <a:ext uri="{FF2B5EF4-FFF2-40B4-BE49-F238E27FC236}">
                  <a16:creationId xmlns:a16="http://schemas.microsoft.com/office/drawing/2014/main" id="{B8889CB6-8679-4E64-8381-4391BF02B59C}"/>
                </a:ext>
              </a:extLst>
            </p:cNvPr>
            <p:cNvSpPr>
              <a:spLocks/>
            </p:cNvSpPr>
            <p:nvPr>
              <p:custDataLst>
                <p:tags r:id="rId109"/>
              </p:custDataLst>
            </p:nvPr>
          </p:nvSpPr>
          <p:spPr bwMode="auto">
            <a:xfrm>
              <a:off x="8914015" y="5055569"/>
              <a:ext cx="1463" cy="3511"/>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15" name="Line 171">
              <a:extLst>
                <a:ext uri="{FF2B5EF4-FFF2-40B4-BE49-F238E27FC236}">
                  <a16:creationId xmlns:a16="http://schemas.microsoft.com/office/drawing/2014/main" id="{30415DAE-C4C4-4C03-9D09-933F51D12E14}"/>
                </a:ext>
              </a:extLst>
            </p:cNvPr>
            <p:cNvSpPr>
              <a:spLocks noChangeShapeType="1"/>
            </p:cNvSpPr>
            <p:nvPr>
              <p:custDataLst>
                <p:tags r:id="rId110"/>
              </p:custDataLst>
            </p:nvPr>
          </p:nvSpPr>
          <p:spPr bwMode="auto">
            <a:xfrm flipV="1">
              <a:off x="8997338" y="5054398"/>
              <a:ext cx="1462" cy="9365"/>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056" dirty="0"/>
            </a:p>
          </p:txBody>
        </p:sp>
        <p:sp>
          <p:nvSpPr>
            <p:cNvPr id="1216" name="Freeform 172">
              <a:extLst>
                <a:ext uri="{FF2B5EF4-FFF2-40B4-BE49-F238E27FC236}">
                  <a16:creationId xmlns:a16="http://schemas.microsoft.com/office/drawing/2014/main" id="{21B6B839-DABE-48FB-B4E1-9E1EB48B24DC}"/>
                </a:ext>
              </a:extLst>
            </p:cNvPr>
            <p:cNvSpPr>
              <a:spLocks/>
            </p:cNvSpPr>
            <p:nvPr>
              <p:custDataLst>
                <p:tags r:id="rId111"/>
              </p:custDataLst>
            </p:nvPr>
          </p:nvSpPr>
          <p:spPr bwMode="auto">
            <a:xfrm>
              <a:off x="8997338" y="5054398"/>
              <a:ext cx="2923" cy="11706"/>
            </a:xfrm>
            <a:custGeom>
              <a:avLst/>
              <a:gdLst>
                <a:gd name="T0" fmla="*/ 0 w 5"/>
                <a:gd name="T1" fmla="*/ 0 h 30"/>
                <a:gd name="T2" fmla="*/ 2 w 5"/>
                <a:gd name="T3" fmla="*/ 1 h 30"/>
                <a:gd name="T4" fmla="*/ 4 w 5"/>
                <a:gd name="T5" fmla="*/ 4 h 30"/>
                <a:gd name="T6" fmla="*/ 5 w 5"/>
                <a:gd name="T7" fmla="*/ 8 h 30"/>
                <a:gd name="T8" fmla="*/ 5 w 5"/>
                <a:gd name="T9" fmla="*/ 13 h 30"/>
                <a:gd name="T10" fmla="*/ 5 w 5"/>
                <a:gd name="T11" fmla="*/ 18 h 30"/>
                <a:gd name="T12" fmla="*/ 4 w 5"/>
                <a:gd name="T13" fmla="*/ 23 h 30"/>
                <a:gd name="T14" fmla="*/ 2 w 5"/>
                <a:gd name="T15" fmla="*/ 27 h 30"/>
                <a:gd name="T16" fmla="*/ 0 w 5"/>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17" name="Freeform 173">
              <a:extLst>
                <a:ext uri="{FF2B5EF4-FFF2-40B4-BE49-F238E27FC236}">
                  <a16:creationId xmlns:a16="http://schemas.microsoft.com/office/drawing/2014/main" id="{8B467348-CC2C-46CD-8392-50F657DBFC1E}"/>
                </a:ext>
              </a:extLst>
            </p:cNvPr>
            <p:cNvSpPr>
              <a:spLocks/>
            </p:cNvSpPr>
            <p:nvPr>
              <p:custDataLst>
                <p:tags r:id="rId112"/>
              </p:custDataLst>
            </p:nvPr>
          </p:nvSpPr>
          <p:spPr bwMode="auto">
            <a:xfrm>
              <a:off x="9272157" y="4663416"/>
              <a:ext cx="20465" cy="21071"/>
            </a:xfrm>
            <a:custGeom>
              <a:avLst/>
              <a:gdLst>
                <a:gd name="T0" fmla="*/ 0 w 53"/>
                <a:gd name="T1" fmla="*/ 12 h 55"/>
                <a:gd name="T2" fmla="*/ 1 w 53"/>
                <a:gd name="T3" fmla="*/ 17 h 55"/>
                <a:gd name="T4" fmla="*/ 5 w 53"/>
                <a:gd name="T5" fmla="*/ 22 h 55"/>
                <a:gd name="T6" fmla="*/ 9 w 53"/>
                <a:gd name="T7" fmla="*/ 27 h 55"/>
                <a:gd name="T8" fmla="*/ 15 w 53"/>
                <a:gd name="T9" fmla="*/ 33 h 55"/>
                <a:gd name="T10" fmla="*/ 26 w 53"/>
                <a:gd name="T11" fmla="*/ 44 h 55"/>
                <a:gd name="T12" fmla="*/ 33 w 53"/>
                <a:gd name="T13" fmla="*/ 55 h 55"/>
                <a:gd name="T14" fmla="*/ 53 w 53"/>
                <a:gd name="T15" fmla="*/ 55 h 55"/>
                <a:gd name="T16" fmla="*/ 40 w 53"/>
                <a:gd name="T17" fmla="*/ 41 h 55"/>
                <a:gd name="T18" fmla="*/ 28 w 53"/>
                <a:gd name="T19" fmla="*/ 29 h 55"/>
                <a:gd name="T20" fmla="*/ 23 w 53"/>
                <a:gd name="T21" fmla="*/ 23 h 55"/>
                <a:gd name="T22" fmla="*/ 19 w 53"/>
                <a:gd name="T23" fmla="*/ 16 h 55"/>
                <a:gd name="T24" fmla="*/ 16 w 53"/>
                <a:gd name="T25" fmla="*/ 8 h 55"/>
                <a:gd name="T26" fmla="*/ 14 w 53"/>
                <a:gd name="T27" fmla="*/ 0 h 55"/>
                <a:gd name="T28" fmla="*/ 7 w 53"/>
                <a:gd name="T29" fmla="*/ 6 h 55"/>
                <a:gd name="T30" fmla="*/ 0 w 53"/>
                <a:gd name="T31"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18" name="Freeform 174">
              <a:extLst>
                <a:ext uri="{FF2B5EF4-FFF2-40B4-BE49-F238E27FC236}">
                  <a16:creationId xmlns:a16="http://schemas.microsoft.com/office/drawing/2014/main" id="{D24DAA81-2F61-448A-91F6-BC2754CA7784}"/>
                </a:ext>
              </a:extLst>
            </p:cNvPr>
            <p:cNvSpPr>
              <a:spLocks/>
            </p:cNvSpPr>
            <p:nvPr>
              <p:custDataLst>
                <p:tags r:id="rId113"/>
              </p:custDataLst>
            </p:nvPr>
          </p:nvSpPr>
          <p:spPr bwMode="auto">
            <a:xfrm>
              <a:off x="9278004" y="4609570"/>
              <a:ext cx="24851" cy="29266"/>
            </a:xfrm>
            <a:custGeom>
              <a:avLst/>
              <a:gdLst>
                <a:gd name="T0" fmla="*/ 0 w 65"/>
                <a:gd name="T1" fmla="*/ 32 h 75"/>
                <a:gd name="T2" fmla="*/ 9 w 65"/>
                <a:gd name="T3" fmla="*/ 43 h 75"/>
                <a:gd name="T4" fmla="*/ 20 w 65"/>
                <a:gd name="T5" fmla="*/ 55 h 75"/>
                <a:gd name="T6" fmla="*/ 26 w 65"/>
                <a:gd name="T7" fmla="*/ 61 h 75"/>
                <a:gd name="T8" fmla="*/ 32 w 65"/>
                <a:gd name="T9" fmla="*/ 67 h 75"/>
                <a:gd name="T10" fmla="*/ 39 w 65"/>
                <a:gd name="T11" fmla="*/ 71 h 75"/>
                <a:gd name="T12" fmla="*/ 46 w 65"/>
                <a:gd name="T13" fmla="*/ 75 h 75"/>
                <a:gd name="T14" fmla="*/ 51 w 65"/>
                <a:gd name="T15" fmla="*/ 61 h 75"/>
                <a:gd name="T16" fmla="*/ 58 w 65"/>
                <a:gd name="T17" fmla="*/ 48 h 75"/>
                <a:gd name="T18" fmla="*/ 61 w 65"/>
                <a:gd name="T19" fmla="*/ 42 h 75"/>
                <a:gd name="T20" fmla="*/ 63 w 65"/>
                <a:gd name="T21" fmla="*/ 36 h 75"/>
                <a:gd name="T22" fmla="*/ 65 w 65"/>
                <a:gd name="T23" fmla="*/ 31 h 75"/>
                <a:gd name="T24" fmla="*/ 65 w 65"/>
                <a:gd name="T25" fmla="*/ 26 h 75"/>
                <a:gd name="T26" fmla="*/ 65 w 65"/>
                <a:gd name="T27" fmla="*/ 21 h 75"/>
                <a:gd name="T28" fmla="*/ 63 w 65"/>
                <a:gd name="T29" fmla="*/ 18 h 75"/>
                <a:gd name="T30" fmla="*/ 61 w 65"/>
                <a:gd name="T31" fmla="*/ 13 h 75"/>
                <a:gd name="T32" fmla="*/ 58 w 65"/>
                <a:gd name="T33" fmla="*/ 10 h 75"/>
                <a:gd name="T34" fmla="*/ 51 w 65"/>
                <a:gd name="T35" fmla="*/ 5 h 75"/>
                <a:gd name="T36" fmla="*/ 46 w 65"/>
                <a:gd name="T37" fmla="*/ 0 h 75"/>
                <a:gd name="T38" fmla="*/ 34 w 65"/>
                <a:gd name="T39" fmla="*/ 0 h 75"/>
                <a:gd name="T40" fmla="*/ 26 w 65"/>
                <a:gd name="T41" fmla="*/ 0 h 75"/>
                <a:gd name="T42" fmla="*/ 25 w 65"/>
                <a:gd name="T43" fmla="*/ 2 h 75"/>
                <a:gd name="T44" fmla="*/ 24 w 65"/>
                <a:gd name="T45" fmla="*/ 7 h 75"/>
                <a:gd name="T46" fmla="*/ 23 w 65"/>
                <a:gd name="T47" fmla="*/ 9 h 75"/>
                <a:gd name="T48" fmla="*/ 23 w 65"/>
                <a:gd name="T49" fmla="*/ 11 h 75"/>
                <a:gd name="T50" fmla="*/ 24 w 65"/>
                <a:gd name="T51" fmla="*/ 12 h 75"/>
                <a:gd name="T52" fmla="*/ 26 w 65"/>
                <a:gd name="T53"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19" name="Freeform 175">
              <a:extLst>
                <a:ext uri="{FF2B5EF4-FFF2-40B4-BE49-F238E27FC236}">
                  <a16:creationId xmlns:a16="http://schemas.microsoft.com/office/drawing/2014/main" id="{FD48D187-D64F-47E0-B68E-ED1100419A4C}"/>
                </a:ext>
              </a:extLst>
            </p:cNvPr>
            <p:cNvSpPr>
              <a:spLocks/>
            </p:cNvSpPr>
            <p:nvPr>
              <p:custDataLst>
                <p:tags r:id="rId114"/>
              </p:custDataLst>
            </p:nvPr>
          </p:nvSpPr>
          <p:spPr bwMode="auto">
            <a:xfrm>
              <a:off x="9256076" y="4592010"/>
              <a:ext cx="16081" cy="22242"/>
            </a:xfrm>
            <a:custGeom>
              <a:avLst/>
              <a:gdLst>
                <a:gd name="T0" fmla="*/ 0 w 40"/>
                <a:gd name="T1" fmla="*/ 62 h 62"/>
                <a:gd name="T2" fmla="*/ 3 w 40"/>
                <a:gd name="T3" fmla="*/ 52 h 62"/>
                <a:gd name="T4" fmla="*/ 7 w 40"/>
                <a:gd name="T5" fmla="*/ 43 h 62"/>
                <a:gd name="T6" fmla="*/ 12 w 40"/>
                <a:gd name="T7" fmla="*/ 33 h 62"/>
                <a:gd name="T8" fmla="*/ 17 w 40"/>
                <a:gd name="T9" fmla="*/ 25 h 62"/>
                <a:gd name="T10" fmla="*/ 23 w 40"/>
                <a:gd name="T11" fmla="*/ 17 h 62"/>
                <a:gd name="T12" fmla="*/ 29 w 40"/>
                <a:gd name="T13" fmla="*/ 9 h 62"/>
                <a:gd name="T14" fmla="*/ 35 w 40"/>
                <a:gd name="T15" fmla="*/ 3 h 62"/>
                <a:gd name="T16" fmla="*/ 40 w 40"/>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20" name="Freeform 176">
              <a:extLst>
                <a:ext uri="{FF2B5EF4-FFF2-40B4-BE49-F238E27FC236}">
                  <a16:creationId xmlns:a16="http://schemas.microsoft.com/office/drawing/2014/main" id="{0A4C30CE-55EE-490B-B0B9-F5AE356B8721}"/>
                </a:ext>
              </a:extLst>
            </p:cNvPr>
            <p:cNvSpPr>
              <a:spLocks/>
            </p:cNvSpPr>
            <p:nvPr>
              <p:custDataLst>
                <p:tags r:id="rId115"/>
              </p:custDataLst>
            </p:nvPr>
          </p:nvSpPr>
          <p:spPr bwMode="auto">
            <a:xfrm>
              <a:off x="9181524" y="4501874"/>
              <a:ext cx="62857" cy="101843"/>
            </a:xfrm>
            <a:custGeom>
              <a:avLst/>
              <a:gdLst>
                <a:gd name="T0" fmla="*/ 159 w 159"/>
                <a:gd name="T1" fmla="*/ 259 h 259"/>
                <a:gd name="T2" fmla="*/ 159 w 159"/>
                <a:gd name="T3" fmla="*/ 251 h 259"/>
                <a:gd name="T4" fmla="*/ 159 w 159"/>
                <a:gd name="T5" fmla="*/ 244 h 259"/>
                <a:gd name="T6" fmla="*/ 159 w 159"/>
                <a:gd name="T7" fmla="*/ 236 h 259"/>
                <a:gd name="T8" fmla="*/ 159 w 159"/>
                <a:gd name="T9" fmla="*/ 228 h 259"/>
                <a:gd name="T10" fmla="*/ 159 w 159"/>
                <a:gd name="T11" fmla="*/ 224 h 259"/>
                <a:gd name="T12" fmla="*/ 158 w 159"/>
                <a:gd name="T13" fmla="*/ 219 h 259"/>
                <a:gd name="T14" fmla="*/ 156 w 159"/>
                <a:gd name="T15" fmla="*/ 215 h 259"/>
                <a:gd name="T16" fmla="*/ 153 w 159"/>
                <a:gd name="T17" fmla="*/ 210 h 259"/>
                <a:gd name="T18" fmla="*/ 145 w 159"/>
                <a:gd name="T19" fmla="*/ 202 h 259"/>
                <a:gd name="T20" fmla="*/ 135 w 159"/>
                <a:gd name="T21" fmla="*/ 195 h 259"/>
                <a:gd name="T22" fmla="*/ 124 w 159"/>
                <a:gd name="T23" fmla="*/ 189 h 259"/>
                <a:gd name="T24" fmla="*/ 112 w 159"/>
                <a:gd name="T25" fmla="*/ 184 h 259"/>
                <a:gd name="T26" fmla="*/ 99 w 159"/>
                <a:gd name="T27" fmla="*/ 180 h 259"/>
                <a:gd name="T28" fmla="*/ 87 w 159"/>
                <a:gd name="T29" fmla="*/ 179 h 259"/>
                <a:gd name="T30" fmla="*/ 85 w 159"/>
                <a:gd name="T31" fmla="*/ 178 h 259"/>
                <a:gd name="T32" fmla="*/ 82 w 159"/>
                <a:gd name="T33" fmla="*/ 177 h 259"/>
                <a:gd name="T34" fmla="*/ 81 w 159"/>
                <a:gd name="T35" fmla="*/ 175 h 259"/>
                <a:gd name="T36" fmla="*/ 80 w 159"/>
                <a:gd name="T37" fmla="*/ 173 h 259"/>
                <a:gd name="T38" fmla="*/ 80 w 159"/>
                <a:gd name="T39" fmla="*/ 167 h 259"/>
                <a:gd name="T40" fmla="*/ 81 w 159"/>
                <a:gd name="T41" fmla="*/ 161 h 259"/>
                <a:gd name="T42" fmla="*/ 85 w 159"/>
                <a:gd name="T43" fmla="*/ 148 h 259"/>
                <a:gd name="T44" fmla="*/ 87 w 159"/>
                <a:gd name="T45" fmla="*/ 142 h 259"/>
                <a:gd name="T46" fmla="*/ 73 w 159"/>
                <a:gd name="T47" fmla="*/ 141 h 259"/>
                <a:gd name="T48" fmla="*/ 59 w 159"/>
                <a:gd name="T49" fmla="*/ 139 h 259"/>
                <a:gd name="T50" fmla="*/ 48 w 159"/>
                <a:gd name="T51" fmla="*/ 135 h 259"/>
                <a:gd name="T52" fmla="*/ 40 w 159"/>
                <a:gd name="T53" fmla="*/ 129 h 259"/>
                <a:gd name="T54" fmla="*/ 31 w 159"/>
                <a:gd name="T55" fmla="*/ 121 h 259"/>
                <a:gd name="T56" fmla="*/ 24 w 159"/>
                <a:gd name="T57" fmla="*/ 113 h 259"/>
                <a:gd name="T58" fmla="*/ 18 w 159"/>
                <a:gd name="T59" fmla="*/ 104 h 259"/>
                <a:gd name="T60" fmla="*/ 13 w 159"/>
                <a:gd name="T61" fmla="*/ 94 h 259"/>
                <a:gd name="T62" fmla="*/ 9 w 159"/>
                <a:gd name="T63" fmla="*/ 84 h 259"/>
                <a:gd name="T64" fmla="*/ 7 w 159"/>
                <a:gd name="T65" fmla="*/ 73 h 259"/>
                <a:gd name="T66" fmla="*/ 5 w 159"/>
                <a:gd name="T67" fmla="*/ 60 h 259"/>
                <a:gd name="T68" fmla="*/ 2 w 159"/>
                <a:gd name="T69" fmla="*/ 48 h 259"/>
                <a:gd name="T70" fmla="*/ 0 w 159"/>
                <a:gd name="T71" fmla="*/ 25 h 259"/>
                <a:gd name="T72" fmla="*/ 0 w 159"/>
                <a:gd name="T7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21" name="Line 177">
              <a:extLst>
                <a:ext uri="{FF2B5EF4-FFF2-40B4-BE49-F238E27FC236}">
                  <a16:creationId xmlns:a16="http://schemas.microsoft.com/office/drawing/2014/main" id="{8D6374FA-B77D-4DD0-B2F3-34530D248FAB}"/>
                </a:ext>
              </a:extLst>
            </p:cNvPr>
            <p:cNvSpPr>
              <a:spLocks noChangeShapeType="1"/>
            </p:cNvSpPr>
            <p:nvPr>
              <p:custDataLst>
                <p:tags r:id="rId116"/>
              </p:custDataLst>
            </p:nvPr>
          </p:nvSpPr>
          <p:spPr bwMode="auto">
            <a:xfrm flipH="1" flipV="1">
              <a:off x="9175677" y="4477291"/>
              <a:ext cx="5848" cy="24582"/>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056" dirty="0"/>
            </a:p>
          </p:txBody>
        </p:sp>
        <p:sp>
          <p:nvSpPr>
            <p:cNvPr id="1222" name="Freeform 178">
              <a:extLst>
                <a:ext uri="{FF2B5EF4-FFF2-40B4-BE49-F238E27FC236}">
                  <a16:creationId xmlns:a16="http://schemas.microsoft.com/office/drawing/2014/main" id="{91069FAE-68F5-4764-B52D-99FA66479957}"/>
                </a:ext>
              </a:extLst>
            </p:cNvPr>
            <p:cNvSpPr>
              <a:spLocks/>
            </p:cNvSpPr>
            <p:nvPr>
              <p:custDataLst>
                <p:tags r:id="rId117"/>
              </p:custDataLst>
            </p:nvPr>
          </p:nvSpPr>
          <p:spPr bwMode="auto">
            <a:xfrm>
              <a:off x="9175677" y="4465586"/>
              <a:ext cx="5848" cy="11706"/>
            </a:xfrm>
            <a:custGeom>
              <a:avLst/>
              <a:gdLst>
                <a:gd name="T0" fmla="*/ 0 w 13"/>
                <a:gd name="T1" fmla="*/ 25 h 25"/>
                <a:gd name="T2" fmla="*/ 1 w 13"/>
                <a:gd name="T3" fmla="*/ 19 h 25"/>
                <a:gd name="T4" fmla="*/ 4 w 13"/>
                <a:gd name="T5" fmla="*/ 13 h 25"/>
                <a:gd name="T6" fmla="*/ 8 w 13"/>
                <a:gd name="T7" fmla="*/ 6 h 25"/>
                <a:gd name="T8" fmla="*/ 13 w 13"/>
                <a:gd name="T9" fmla="*/ 0 h 25"/>
              </a:gdLst>
              <a:ahLst/>
              <a:cxnLst>
                <a:cxn ang="0">
                  <a:pos x="T0" y="T1"/>
                </a:cxn>
                <a:cxn ang="0">
                  <a:pos x="T2" y="T3"/>
                </a:cxn>
                <a:cxn ang="0">
                  <a:pos x="T4" y="T5"/>
                </a:cxn>
                <a:cxn ang="0">
                  <a:pos x="T6" y="T7"/>
                </a:cxn>
                <a:cxn ang="0">
                  <a:pos x="T8" y="T9"/>
                </a:cxn>
              </a:cxnLst>
              <a:rect l="0" t="0" r="r" b="b"/>
              <a:pathLst>
                <a:path w="13" h="25">
                  <a:moveTo>
                    <a:pt x="0" y="25"/>
                  </a:moveTo>
                  <a:lnTo>
                    <a:pt x="1" y="19"/>
                  </a:lnTo>
                  <a:lnTo>
                    <a:pt x="4" y="13"/>
                  </a:lnTo>
                  <a:lnTo>
                    <a:pt x="8" y="6"/>
                  </a:lnTo>
                  <a:lnTo>
                    <a:pt x="13"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23" name="Line 179">
              <a:extLst>
                <a:ext uri="{FF2B5EF4-FFF2-40B4-BE49-F238E27FC236}">
                  <a16:creationId xmlns:a16="http://schemas.microsoft.com/office/drawing/2014/main" id="{CFC8B41A-2280-4F28-9584-EC76DC1847B7}"/>
                </a:ext>
              </a:extLst>
            </p:cNvPr>
            <p:cNvSpPr>
              <a:spLocks noChangeShapeType="1"/>
            </p:cNvSpPr>
            <p:nvPr>
              <p:custDataLst>
                <p:tags r:id="rId118"/>
              </p:custDataLst>
            </p:nvPr>
          </p:nvSpPr>
          <p:spPr bwMode="auto">
            <a:xfrm flipV="1">
              <a:off x="9181524" y="4456220"/>
              <a:ext cx="0" cy="9365"/>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056" dirty="0"/>
            </a:p>
          </p:txBody>
        </p:sp>
        <p:sp>
          <p:nvSpPr>
            <p:cNvPr id="1224" name="Freeform 180">
              <a:extLst>
                <a:ext uri="{FF2B5EF4-FFF2-40B4-BE49-F238E27FC236}">
                  <a16:creationId xmlns:a16="http://schemas.microsoft.com/office/drawing/2014/main" id="{79C2579D-5744-4273-883B-B9071CA6F05D}"/>
                </a:ext>
              </a:extLst>
            </p:cNvPr>
            <p:cNvSpPr>
              <a:spLocks/>
            </p:cNvSpPr>
            <p:nvPr>
              <p:custDataLst>
                <p:tags r:id="rId119"/>
              </p:custDataLst>
            </p:nvPr>
          </p:nvSpPr>
          <p:spPr bwMode="auto">
            <a:xfrm>
              <a:off x="9139132" y="4407056"/>
              <a:ext cx="42392" cy="49166"/>
            </a:xfrm>
            <a:custGeom>
              <a:avLst/>
              <a:gdLst>
                <a:gd name="T0" fmla="*/ 100 w 100"/>
                <a:gd name="T1" fmla="*/ 123 h 123"/>
                <a:gd name="T2" fmla="*/ 90 w 100"/>
                <a:gd name="T3" fmla="*/ 122 h 123"/>
                <a:gd name="T4" fmla="*/ 76 w 100"/>
                <a:gd name="T5" fmla="*/ 119 h 123"/>
                <a:gd name="T6" fmla="*/ 60 w 100"/>
                <a:gd name="T7" fmla="*/ 114 h 123"/>
                <a:gd name="T8" fmla="*/ 43 w 100"/>
                <a:gd name="T9" fmla="*/ 107 h 123"/>
                <a:gd name="T10" fmla="*/ 34 w 100"/>
                <a:gd name="T11" fmla="*/ 103 h 123"/>
                <a:gd name="T12" fmla="*/ 27 w 100"/>
                <a:gd name="T13" fmla="*/ 99 h 123"/>
                <a:gd name="T14" fmla="*/ 20 w 100"/>
                <a:gd name="T15" fmla="*/ 94 h 123"/>
                <a:gd name="T16" fmla="*/ 13 w 100"/>
                <a:gd name="T17" fmla="*/ 89 h 123"/>
                <a:gd name="T18" fmla="*/ 8 w 100"/>
                <a:gd name="T19" fmla="*/ 84 h 123"/>
                <a:gd name="T20" fmla="*/ 4 w 100"/>
                <a:gd name="T21" fmla="*/ 79 h 123"/>
                <a:gd name="T22" fmla="*/ 1 w 100"/>
                <a:gd name="T23" fmla="*/ 73 h 123"/>
                <a:gd name="T24" fmla="*/ 0 w 100"/>
                <a:gd name="T25" fmla="*/ 68 h 123"/>
                <a:gd name="T26" fmla="*/ 2 w 100"/>
                <a:gd name="T27" fmla="*/ 55 h 123"/>
                <a:gd name="T28" fmla="*/ 7 w 100"/>
                <a:gd name="T29" fmla="*/ 36 h 123"/>
                <a:gd name="T30" fmla="*/ 11 w 100"/>
                <a:gd name="T31" fmla="*/ 17 h 123"/>
                <a:gd name="T32" fmla="*/ 13 w 100"/>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25" name="Freeform 181">
              <a:extLst>
                <a:ext uri="{FF2B5EF4-FFF2-40B4-BE49-F238E27FC236}">
                  <a16:creationId xmlns:a16="http://schemas.microsoft.com/office/drawing/2014/main" id="{DBDA84DC-6DD7-41A7-A2F6-4E2253D7C0F6}"/>
                </a:ext>
              </a:extLst>
            </p:cNvPr>
            <p:cNvSpPr>
              <a:spLocks/>
            </p:cNvSpPr>
            <p:nvPr>
              <p:custDataLst>
                <p:tags r:id="rId120"/>
              </p:custDataLst>
            </p:nvPr>
          </p:nvSpPr>
          <p:spPr bwMode="auto">
            <a:xfrm>
              <a:off x="9152288" y="4364913"/>
              <a:ext cx="1462" cy="37459"/>
            </a:xfrm>
            <a:custGeom>
              <a:avLst/>
              <a:gdLst>
                <a:gd name="T0" fmla="*/ 5 w 5"/>
                <a:gd name="T1" fmla="*/ 0 h 99"/>
                <a:gd name="T2" fmla="*/ 4 w 5"/>
                <a:gd name="T3" fmla="*/ 34 h 99"/>
                <a:gd name="T4" fmla="*/ 1 w 5"/>
                <a:gd name="T5" fmla="*/ 59 h 99"/>
                <a:gd name="T6" fmla="*/ 0 w 5"/>
                <a:gd name="T7" fmla="*/ 69 h 99"/>
                <a:gd name="T8" fmla="*/ 0 w 5"/>
                <a:gd name="T9" fmla="*/ 78 h 99"/>
                <a:gd name="T10" fmla="*/ 2 w 5"/>
                <a:gd name="T11" fmla="*/ 87 h 99"/>
                <a:gd name="T12" fmla="*/ 5 w 5"/>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5" h="99">
                  <a:moveTo>
                    <a:pt x="5" y="0"/>
                  </a:moveTo>
                  <a:lnTo>
                    <a:pt x="4" y="34"/>
                  </a:lnTo>
                  <a:lnTo>
                    <a:pt x="1" y="59"/>
                  </a:lnTo>
                  <a:lnTo>
                    <a:pt x="0" y="69"/>
                  </a:lnTo>
                  <a:lnTo>
                    <a:pt x="0" y="78"/>
                  </a:lnTo>
                  <a:lnTo>
                    <a:pt x="2" y="87"/>
                  </a:lnTo>
                  <a:lnTo>
                    <a:pt x="5" y="99"/>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26" name="Freeform 182">
              <a:extLst>
                <a:ext uri="{FF2B5EF4-FFF2-40B4-BE49-F238E27FC236}">
                  <a16:creationId xmlns:a16="http://schemas.microsoft.com/office/drawing/2014/main" id="{B062365B-F437-492A-987B-0285E80F1DA3}"/>
                </a:ext>
              </a:extLst>
            </p:cNvPr>
            <p:cNvSpPr>
              <a:spLocks/>
            </p:cNvSpPr>
            <p:nvPr>
              <p:custDataLst>
                <p:tags r:id="rId121"/>
              </p:custDataLst>
            </p:nvPr>
          </p:nvSpPr>
          <p:spPr bwMode="auto">
            <a:xfrm>
              <a:off x="9158135" y="4360231"/>
              <a:ext cx="7308" cy="26923"/>
            </a:xfrm>
            <a:custGeom>
              <a:avLst/>
              <a:gdLst>
                <a:gd name="T0" fmla="*/ 14 w 14"/>
                <a:gd name="T1" fmla="*/ 0 h 68"/>
                <a:gd name="T2" fmla="*/ 8 w 14"/>
                <a:gd name="T3" fmla="*/ 16 h 68"/>
                <a:gd name="T4" fmla="*/ 4 w 14"/>
                <a:gd name="T5" fmla="*/ 33 h 68"/>
                <a:gd name="T6" fmla="*/ 2 w 14"/>
                <a:gd name="T7" fmla="*/ 52 h 68"/>
                <a:gd name="T8" fmla="*/ 0 w 14"/>
                <a:gd name="T9" fmla="*/ 68 h 68"/>
              </a:gdLst>
              <a:ahLst/>
              <a:cxnLst>
                <a:cxn ang="0">
                  <a:pos x="T0" y="T1"/>
                </a:cxn>
                <a:cxn ang="0">
                  <a:pos x="T2" y="T3"/>
                </a:cxn>
                <a:cxn ang="0">
                  <a:pos x="T4" y="T5"/>
                </a:cxn>
                <a:cxn ang="0">
                  <a:pos x="T6" y="T7"/>
                </a:cxn>
                <a:cxn ang="0">
                  <a:pos x="T8" y="T9"/>
                </a:cxn>
              </a:cxnLst>
              <a:rect l="0" t="0" r="r" b="b"/>
              <a:pathLst>
                <a:path w="14" h="68">
                  <a:moveTo>
                    <a:pt x="14" y="0"/>
                  </a:moveTo>
                  <a:lnTo>
                    <a:pt x="8" y="16"/>
                  </a:lnTo>
                  <a:lnTo>
                    <a:pt x="4" y="33"/>
                  </a:lnTo>
                  <a:lnTo>
                    <a:pt x="2" y="52"/>
                  </a:lnTo>
                  <a:lnTo>
                    <a:pt x="0" y="68"/>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27" name="Freeform 183">
              <a:extLst>
                <a:ext uri="{FF2B5EF4-FFF2-40B4-BE49-F238E27FC236}">
                  <a16:creationId xmlns:a16="http://schemas.microsoft.com/office/drawing/2014/main" id="{BB77EB56-4370-4123-9E01-E0E765BDF467}"/>
                </a:ext>
              </a:extLst>
            </p:cNvPr>
            <p:cNvSpPr>
              <a:spLocks/>
            </p:cNvSpPr>
            <p:nvPr>
              <p:custDataLst>
                <p:tags r:id="rId122"/>
              </p:custDataLst>
            </p:nvPr>
          </p:nvSpPr>
          <p:spPr bwMode="auto">
            <a:xfrm>
              <a:off x="9172754" y="4346184"/>
              <a:ext cx="1462" cy="16389"/>
            </a:xfrm>
            <a:custGeom>
              <a:avLst/>
              <a:gdLst>
                <a:gd name="T0" fmla="*/ 0 h 43"/>
                <a:gd name="T1" fmla="*/ 13 h 43"/>
                <a:gd name="T2" fmla="*/ 26 h 43"/>
                <a:gd name="T3" fmla="*/ 37 h 43"/>
                <a:gd name="T4" fmla="*/ 43 h 43"/>
              </a:gdLst>
              <a:ahLst/>
              <a:cxnLst>
                <a:cxn ang="0">
                  <a:pos x="0" y="T0"/>
                </a:cxn>
                <a:cxn ang="0">
                  <a:pos x="0" y="T1"/>
                </a:cxn>
                <a:cxn ang="0">
                  <a:pos x="0" y="T2"/>
                </a:cxn>
                <a:cxn ang="0">
                  <a:pos x="0" y="T3"/>
                </a:cxn>
                <a:cxn ang="0">
                  <a:pos x="0" y="T4"/>
                </a:cxn>
              </a:cxnLst>
              <a:rect l="0" t="0" r="r" b="b"/>
              <a:pathLst>
                <a:path h="43">
                  <a:moveTo>
                    <a:pt x="0" y="0"/>
                  </a:moveTo>
                  <a:lnTo>
                    <a:pt x="0" y="13"/>
                  </a:lnTo>
                  <a:lnTo>
                    <a:pt x="0" y="26"/>
                  </a:lnTo>
                  <a:lnTo>
                    <a:pt x="0" y="37"/>
                  </a:lnTo>
                  <a:lnTo>
                    <a:pt x="0" y="43"/>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28" name="Line 184">
              <a:extLst>
                <a:ext uri="{FF2B5EF4-FFF2-40B4-BE49-F238E27FC236}">
                  <a16:creationId xmlns:a16="http://schemas.microsoft.com/office/drawing/2014/main" id="{A04E243C-B3F1-41DD-87B1-9E727C801457}"/>
                </a:ext>
              </a:extLst>
            </p:cNvPr>
            <p:cNvSpPr>
              <a:spLocks noChangeShapeType="1"/>
            </p:cNvSpPr>
            <p:nvPr>
              <p:custDataLst>
                <p:tags r:id="rId123"/>
              </p:custDataLst>
            </p:nvPr>
          </p:nvSpPr>
          <p:spPr bwMode="auto">
            <a:xfrm flipV="1">
              <a:off x="9172754" y="4360231"/>
              <a:ext cx="1462" cy="2341"/>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056" dirty="0"/>
            </a:p>
          </p:txBody>
        </p:sp>
        <p:sp>
          <p:nvSpPr>
            <p:cNvPr id="1229" name="Freeform 185">
              <a:extLst>
                <a:ext uri="{FF2B5EF4-FFF2-40B4-BE49-F238E27FC236}">
                  <a16:creationId xmlns:a16="http://schemas.microsoft.com/office/drawing/2014/main" id="{A8165ADD-1184-44F0-BC2A-B57AF826D80E}"/>
                </a:ext>
              </a:extLst>
            </p:cNvPr>
            <p:cNvSpPr>
              <a:spLocks/>
            </p:cNvSpPr>
            <p:nvPr>
              <p:custDataLst>
                <p:tags r:id="rId124"/>
              </p:custDataLst>
            </p:nvPr>
          </p:nvSpPr>
          <p:spPr bwMode="auto">
            <a:xfrm>
              <a:off x="9158135" y="4348525"/>
              <a:ext cx="1462" cy="11706"/>
            </a:xfrm>
            <a:custGeom>
              <a:avLst/>
              <a:gdLst>
                <a:gd name="T0" fmla="*/ 31 h 31"/>
                <a:gd name="T1" fmla="*/ 22 h 31"/>
                <a:gd name="T2" fmla="*/ 15 h 31"/>
                <a:gd name="T3" fmla="*/ 8 h 31"/>
                <a:gd name="T4" fmla="*/ 0 h 31"/>
              </a:gdLst>
              <a:ahLst/>
              <a:cxnLst>
                <a:cxn ang="0">
                  <a:pos x="0" y="T0"/>
                </a:cxn>
                <a:cxn ang="0">
                  <a:pos x="0" y="T1"/>
                </a:cxn>
                <a:cxn ang="0">
                  <a:pos x="0" y="T2"/>
                </a:cxn>
                <a:cxn ang="0">
                  <a:pos x="0" y="T3"/>
                </a:cxn>
                <a:cxn ang="0">
                  <a:pos x="0" y="T4"/>
                </a:cxn>
              </a:cxnLst>
              <a:rect l="0" t="0" r="r" b="b"/>
              <a:pathLst>
                <a:path h="31">
                  <a:moveTo>
                    <a:pt x="0" y="31"/>
                  </a:moveTo>
                  <a:lnTo>
                    <a:pt x="0" y="22"/>
                  </a:lnTo>
                  <a:lnTo>
                    <a:pt x="0" y="15"/>
                  </a:lnTo>
                  <a:lnTo>
                    <a:pt x="0" y="8"/>
                  </a:lnTo>
                  <a:lnTo>
                    <a:pt x="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30" name="Freeform 186">
              <a:extLst>
                <a:ext uri="{FF2B5EF4-FFF2-40B4-BE49-F238E27FC236}">
                  <a16:creationId xmlns:a16="http://schemas.microsoft.com/office/drawing/2014/main" id="{3859720A-E087-42E9-BF40-007A92DAE208}"/>
                </a:ext>
              </a:extLst>
            </p:cNvPr>
            <p:cNvSpPr>
              <a:spLocks/>
            </p:cNvSpPr>
            <p:nvPr>
              <p:custDataLst>
                <p:tags r:id="rId125"/>
              </p:custDataLst>
            </p:nvPr>
          </p:nvSpPr>
          <p:spPr bwMode="auto">
            <a:xfrm>
              <a:off x="8900859" y="5077810"/>
              <a:ext cx="89169" cy="64384"/>
            </a:xfrm>
            <a:custGeom>
              <a:avLst/>
              <a:gdLst>
                <a:gd name="T0" fmla="*/ 19 w 225"/>
                <a:gd name="T1" fmla="*/ 158 h 167"/>
                <a:gd name="T2" fmla="*/ 7 w 225"/>
                <a:gd name="T3" fmla="*/ 142 h 167"/>
                <a:gd name="T4" fmla="*/ 0 w 225"/>
                <a:gd name="T5" fmla="*/ 130 h 167"/>
                <a:gd name="T6" fmla="*/ 1 w 225"/>
                <a:gd name="T7" fmla="*/ 108 h 167"/>
                <a:gd name="T8" fmla="*/ 11 w 225"/>
                <a:gd name="T9" fmla="*/ 68 h 167"/>
                <a:gd name="T10" fmla="*/ 24 w 225"/>
                <a:gd name="T11" fmla="*/ 39 h 167"/>
                <a:gd name="T12" fmla="*/ 34 w 225"/>
                <a:gd name="T13" fmla="*/ 21 h 167"/>
                <a:gd name="T14" fmla="*/ 44 w 225"/>
                <a:gd name="T15" fmla="*/ 9 h 167"/>
                <a:gd name="T16" fmla="*/ 54 w 225"/>
                <a:gd name="T17" fmla="*/ 1 h 167"/>
                <a:gd name="T18" fmla="*/ 65 w 225"/>
                <a:gd name="T19" fmla="*/ 1 h 167"/>
                <a:gd name="T20" fmla="*/ 76 w 225"/>
                <a:gd name="T21" fmla="*/ 3 h 167"/>
                <a:gd name="T22" fmla="*/ 88 w 225"/>
                <a:gd name="T23" fmla="*/ 8 h 167"/>
                <a:gd name="T24" fmla="*/ 100 w 225"/>
                <a:gd name="T25" fmla="*/ 17 h 167"/>
                <a:gd name="T26" fmla="*/ 112 w 225"/>
                <a:gd name="T27" fmla="*/ 24 h 167"/>
                <a:gd name="T28" fmla="*/ 128 w 225"/>
                <a:gd name="T29" fmla="*/ 24 h 167"/>
                <a:gd name="T30" fmla="*/ 145 w 225"/>
                <a:gd name="T31" fmla="*/ 19 h 167"/>
                <a:gd name="T32" fmla="*/ 165 w 225"/>
                <a:gd name="T33" fmla="*/ 7 h 167"/>
                <a:gd name="T34" fmla="*/ 225 w 225"/>
                <a:gd name="T35" fmla="*/ 0 h 167"/>
                <a:gd name="T36" fmla="*/ 215 w 225"/>
                <a:gd name="T37" fmla="*/ 22 h 167"/>
                <a:gd name="T38" fmla="*/ 201 w 225"/>
                <a:gd name="T39" fmla="*/ 41 h 167"/>
                <a:gd name="T40" fmla="*/ 168 w 225"/>
                <a:gd name="T41" fmla="*/ 72 h 167"/>
                <a:gd name="T42" fmla="*/ 138 w 225"/>
                <a:gd name="T43" fmla="*/ 100 h 167"/>
                <a:gd name="T44" fmla="*/ 129 w 225"/>
                <a:gd name="T45" fmla="*/ 114 h 167"/>
                <a:gd name="T46" fmla="*/ 126 w 225"/>
                <a:gd name="T47" fmla="*/ 130 h 167"/>
                <a:gd name="T48" fmla="*/ 123 w 225"/>
                <a:gd name="T49" fmla="*/ 126 h 167"/>
                <a:gd name="T50" fmla="*/ 120 w 225"/>
                <a:gd name="T51" fmla="*/ 117 h 167"/>
                <a:gd name="T52" fmla="*/ 106 w 225"/>
                <a:gd name="T53" fmla="*/ 121 h 167"/>
                <a:gd name="T54" fmla="*/ 97 w 225"/>
                <a:gd name="T55" fmla="*/ 128 h 167"/>
                <a:gd name="T56" fmla="*/ 80 w 225"/>
                <a:gd name="T57" fmla="*/ 145 h 167"/>
                <a:gd name="T58" fmla="*/ 71 w 225"/>
                <a:gd name="T59" fmla="*/ 153 h 167"/>
                <a:gd name="T60" fmla="*/ 60 w 225"/>
                <a:gd name="T61" fmla="*/ 160 h 167"/>
                <a:gd name="T62" fmla="*/ 46 w 225"/>
                <a:gd name="T63" fmla="*/ 165 h 167"/>
                <a:gd name="T64" fmla="*/ 26 w 225"/>
                <a:gd name="T6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31" name="Freeform 187">
              <a:extLst>
                <a:ext uri="{FF2B5EF4-FFF2-40B4-BE49-F238E27FC236}">
                  <a16:creationId xmlns:a16="http://schemas.microsoft.com/office/drawing/2014/main" id="{E2D6CFE7-6144-4B05-A2D9-16F5070E74A9}"/>
                </a:ext>
              </a:extLst>
            </p:cNvPr>
            <p:cNvSpPr>
              <a:spLocks/>
            </p:cNvSpPr>
            <p:nvPr>
              <p:custDataLst>
                <p:tags r:id="rId126"/>
              </p:custDataLst>
            </p:nvPr>
          </p:nvSpPr>
          <p:spPr bwMode="auto">
            <a:xfrm>
              <a:off x="9028035" y="4501874"/>
              <a:ext cx="2923" cy="12877"/>
            </a:xfrm>
            <a:custGeom>
              <a:avLst/>
              <a:gdLst>
                <a:gd name="T0" fmla="*/ 0 w 7"/>
                <a:gd name="T1" fmla="*/ 31 h 31"/>
                <a:gd name="T2" fmla="*/ 5 w 7"/>
                <a:gd name="T3" fmla="*/ 22 h 31"/>
                <a:gd name="T4" fmla="*/ 6 w 7"/>
                <a:gd name="T5" fmla="*/ 13 h 31"/>
                <a:gd name="T6" fmla="*/ 7 w 7"/>
                <a:gd name="T7" fmla="*/ 6 h 31"/>
                <a:gd name="T8" fmla="*/ 7 w 7"/>
                <a:gd name="T9" fmla="*/ 0 h 31"/>
                <a:gd name="T10" fmla="*/ 6 w 7"/>
                <a:gd name="T11" fmla="*/ 6 h 31"/>
                <a:gd name="T12" fmla="*/ 4 w 7"/>
                <a:gd name="T13" fmla="*/ 13 h 31"/>
                <a:gd name="T14" fmla="*/ 1 w 7"/>
                <a:gd name="T15" fmla="*/ 22 h 31"/>
                <a:gd name="T16" fmla="*/ 0 w 7"/>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32" name="Freeform 188">
              <a:extLst>
                <a:ext uri="{FF2B5EF4-FFF2-40B4-BE49-F238E27FC236}">
                  <a16:creationId xmlns:a16="http://schemas.microsoft.com/office/drawing/2014/main" id="{0EB1A5C0-8B7D-4057-AF00-D57CC0797CD2}"/>
                </a:ext>
              </a:extLst>
            </p:cNvPr>
            <p:cNvSpPr>
              <a:spLocks/>
            </p:cNvSpPr>
            <p:nvPr>
              <p:custDataLst>
                <p:tags r:id="rId127"/>
              </p:custDataLst>
            </p:nvPr>
          </p:nvSpPr>
          <p:spPr bwMode="auto">
            <a:xfrm>
              <a:off x="8966640" y="4444514"/>
              <a:ext cx="14617" cy="11706"/>
            </a:xfrm>
            <a:custGeom>
              <a:avLst/>
              <a:gdLst>
                <a:gd name="T0" fmla="*/ 33 w 33"/>
                <a:gd name="T1" fmla="*/ 31 h 31"/>
                <a:gd name="T2" fmla="*/ 33 w 33"/>
                <a:gd name="T3" fmla="*/ 0 h 31"/>
                <a:gd name="T4" fmla="*/ 27 w 33"/>
                <a:gd name="T5" fmla="*/ 0 h 31"/>
                <a:gd name="T6" fmla="*/ 22 w 33"/>
                <a:gd name="T7" fmla="*/ 2 h 31"/>
                <a:gd name="T8" fmla="*/ 16 w 33"/>
                <a:gd name="T9" fmla="*/ 5 h 31"/>
                <a:gd name="T10" fmla="*/ 11 w 33"/>
                <a:gd name="T11" fmla="*/ 8 h 31"/>
                <a:gd name="T12" fmla="*/ 6 w 33"/>
                <a:gd name="T13" fmla="*/ 12 h 31"/>
                <a:gd name="T14" fmla="*/ 3 w 33"/>
                <a:gd name="T15" fmla="*/ 16 h 31"/>
                <a:gd name="T16" fmla="*/ 1 w 33"/>
                <a:gd name="T17" fmla="*/ 21 h 31"/>
                <a:gd name="T18" fmla="*/ 0 w 33"/>
                <a:gd name="T19" fmla="*/ 25 h 31"/>
                <a:gd name="T20" fmla="*/ 1 w 33"/>
                <a:gd name="T21" fmla="*/ 27 h 31"/>
                <a:gd name="T22" fmla="*/ 3 w 33"/>
                <a:gd name="T23" fmla="*/ 29 h 31"/>
                <a:gd name="T24" fmla="*/ 6 w 33"/>
                <a:gd name="T25" fmla="*/ 30 h 31"/>
                <a:gd name="T26" fmla="*/ 11 w 33"/>
                <a:gd name="T27" fmla="*/ 30 h 31"/>
                <a:gd name="T28" fmla="*/ 22 w 33"/>
                <a:gd name="T29" fmla="*/ 31 h 31"/>
                <a:gd name="T30" fmla="*/ 33 w 33"/>
                <a:gd name="T3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33" name="Freeform 189">
              <a:extLst>
                <a:ext uri="{FF2B5EF4-FFF2-40B4-BE49-F238E27FC236}">
                  <a16:creationId xmlns:a16="http://schemas.microsoft.com/office/drawing/2014/main" id="{CA91AA8D-D200-44FF-95D8-6A57A0203E8F}"/>
                </a:ext>
              </a:extLst>
            </p:cNvPr>
            <p:cNvSpPr>
              <a:spLocks/>
            </p:cNvSpPr>
            <p:nvPr>
              <p:custDataLst>
                <p:tags r:id="rId128"/>
              </p:custDataLst>
            </p:nvPr>
          </p:nvSpPr>
          <p:spPr bwMode="auto">
            <a:xfrm>
              <a:off x="8981258" y="4380131"/>
              <a:ext cx="2923" cy="7023"/>
            </a:xfrm>
            <a:custGeom>
              <a:avLst/>
              <a:gdLst>
                <a:gd name="T0" fmla="*/ 0 w 13"/>
                <a:gd name="T1" fmla="*/ 19 h 19"/>
                <a:gd name="T2" fmla="*/ 2 w 13"/>
                <a:gd name="T3" fmla="*/ 18 h 19"/>
                <a:gd name="T4" fmla="*/ 5 w 13"/>
                <a:gd name="T5" fmla="*/ 17 h 19"/>
                <a:gd name="T6" fmla="*/ 7 w 13"/>
                <a:gd name="T7" fmla="*/ 15 h 19"/>
                <a:gd name="T8" fmla="*/ 8 w 13"/>
                <a:gd name="T9" fmla="*/ 12 h 19"/>
                <a:gd name="T10" fmla="*/ 12 w 13"/>
                <a:gd name="T11" fmla="*/ 6 h 19"/>
                <a:gd name="T12" fmla="*/ 13 w 13"/>
                <a:gd name="T13" fmla="*/ 0 h 19"/>
                <a:gd name="T14" fmla="*/ 0 w 13"/>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34" name="Freeform 190">
              <a:extLst>
                <a:ext uri="{FF2B5EF4-FFF2-40B4-BE49-F238E27FC236}">
                  <a16:creationId xmlns:a16="http://schemas.microsoft.com/office/drawing/2014/main" id="{34B1F19D-BB69-49C0-9137-9EFBC3EE808D}"/>
                </a:ext>
              </a:extLst>
            </p:cNvPr>
            <p:cNvSpPr>
              <a:spLocks/>
            </p:cNvSpPr>
            <p:nvPr>
              <p:custDataLst>
                <p:tags r:id="rId129"/>
              </p:custDataLst>
            </p:nvPr>
          </p:nvSpPr>
          <p:spPr bwMode="auto">
            <a:xfrm>
              <a:off x="8833617" y="4382472"/>
              <a:ext cx="33621" cy="16389"/>
            </a:xfrm>
            <a:custGeom>
              <a:avLst/>
              <a:gdLst>
                <a:gd name="T0" fmla="*/ 54 w 87"/>
                <a:gd name="T1" fmla="*/ 42 h 42"/>
                <a:gd name="T2" fmla="*/ 59 w 87"/>
                <a:gd name="T3" fmla="*/ 42 h 42"/>
                <a:gd name="T4" fmla="*/ 64 w 87"/>
                <a:gd name="T5" fmla="*/ 41 h 42"/>
                <a:gd name="T6" fmla="*/ 68 w 87"/>
                <a:gd name="T7" fmla="*/ 40 h 42"/>
                <a:gd name="T8" fmla="*/ 71 w 87"/>
                <a:gd name="T9" fmla="*/ 38 h 42"/>
                <a:gd name="T10" fmla="*/ 75 w 87"/>
                <a:gd name="T11" fmla="*/ 34 h 42"/>
                <a:gd name="T12" fmla="*/ 78 w 87"/>
                <a:gd name="T13" fmla="*/ 28 h 42"/>
                <a:gd name="T14" fmla="*/ 79 w 87"/>
                <a:gd name="T15" fmla="*/ 22 h 42"/>
                <a:gd name="T16" fmla="*/ 80 w 87"/>
                <a:gd name="T17" fmla="*/ 16 h 42"/>
                <a:gd name="T18" fmla="*/ 82 w 87"/>
                <a:gd name="T19" fmla="*/ 11 h 42"/>
                <a:gd name="T20" fmla="*/ 87 w 87"/>
                <a:gd name="T21" fmla="*/ 6 h 42"/>
                <a:gd name="T22" fmla="*/ 77 w 87"/>
                <a:gd name="T23" fmla="*/ 2 h 42"/>
                <a:gd name="T24" fmla="*/ 67 w 87"/>
                <a:gd name="T25" fmla="*/ 0 h 42"/>
                <a:gd name="T26" fmla="*/ 57 w 87"/>
                <a:gd name="T27" fmla="*/ 0 h 42"/>
                <a:gd name="T28" fmla="*/ 47 w 87"/>
                <a:gd name="T29" fmla="*/ 0 h 42"/>
                <a:gd name="T30" fmla="*/ 40 w 87"/>
                <a:gd name="T31" fmla="*/ 0 h 42"/>
                <a:gd name="T32" fmla="*/ 32 w 87"/>
                <a:gd name="T33" fmla="*/ 2 h 42"/>
                <a:gd name="T34" fmla="*/ 25 w 87"/>
                <a:gd name="T35" fmla="*/ 4 h 42"/>
                <a:gd name="T36" fmla="*/ 19 w 87"/>
                <a:gd name="T37" fmla="*/ 6 h 42"/>
                <a:gd name="T38" fmla="*/ 8 w 87"/>
                <a:gd name="T39" fmla="*/ 12 h 42"/>
                <a:gd name="T40" fmla="*/ 0 w 87"/>
                <a:gd name="T41" fmla="*/ 18 h 42"/>
                <a:gd name="T42" fmla="*/ 11 w 87"/>
                <a:gd name="T43" fmla="*/ 24 h 42"/>
                <a:gd name="T44" fmla="*/ 27 w 87"/>
                <a:gd name="T45" fmla="*/ 32 h 42"/>
                <a:gd name="T46" fmla="*/ 43 w 87"/>
                <a:gd name="T47" fmla="*/ 39 h 42"/>
                <a:gd name="T48" fmla="*/ 54 w 87"/>
                <a:gd name="T4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35" name="Freeform 191">
              <a:extLst>
                <a:ext uri="{FF2B5EF4-FFF2-40B4-BE49-F238E27FC236}">
                  <a16:creationId xmlns:a16="http://schemas.microsoft.com/office/drawing/2014/main" id="{6EDA6923-A2A2-47A2-9D4B-5EADDDF690D9}"/>
                </a:ext>
              </a:extLst>
            </p:cNvPr>
            <p:cNvSpPr>
              <a:spLocks/>
            </p:cNvSpPr>
            <p:nvPr>
              <p:custDataLst>
                <p:tags r:id="rId130"/>
              </p:custDataLst>
            </p:nvPr>
          </p:nvSpPr>
          <p:spPr bwMode="auto">
            <a:xfrm>
              <a:off x="9058734" y="4724287"/>
              <a:ext cx="1462" cy="10536"/>
            </a:xfrm>
            <a:custGeom>
              <a:avLst/>
              <a:gdLst>
                <a:gd name="T0" fmla="*/ 0 w 7"/>
                <a:gd name="T1" fmla="*/ 0 h 31"/>
                <a:gd name="T2" fmla="*/ 7 w 7"/>
                <a:gd name="T3" fmla="*/ 0 h 31"/>
                <a:gd name="T4" fmla="*/ 7 w 7"/>
                <a:gd name="T5" fmla="*/ 18 h 31"/>
                <a:gd name="T6" fmla="*/ 0 w 7"/>
                <a:gd name="T7" fmla="*/ 31 h 31"/>
                <a:gd name="T8" fmla="*/ 0 w 7"/>
                <a:gd name="T9" fmla="*/ 0 h 31"/>
              </a:gdLst>
              <a:ahLst/>
              <a:cxnLst>
                <a:cxn ang="0">
                  <a:pos x="T0" y="T1"/>
                </a:cxn>
                <a:cxn ang="0">
                  <a:pos x="T2" y="T3"/>
                </a:cxn>
                <a:cxn ang="0">
                  <a:pos x="T4" y="T5"/>
                </a:cxn>
                <a:cxn ang="0">
                  <a:pos x="T6" y="T7"/>
                </a:cxn>
                <a:cxn ang="0">
                  <a:pos x="T8" y="T9"/>
                </a:cxn>
              </a:cxnLst>
              <a:rect l="0" t="0" r="r" b="b"/>
              <a:pathLst>
                <a:path w="7" h="31">
                  <a:moveTo>
                    <a:pt x="0" y="0"/>
                  </a:moveTo>
                  <a:lnTo>
                    <a:pt x="7" y="0"/>
                  </a:lnTo>
                  <a:lnTo>
                    <a:pt x="7" y="18"/>
                  </a:lnTo>
                  <a:lnTo>
                    <a:pt x="0" y="31"/>
                  </a:lnTo>
                  <a:lnTo>
                    <a:pt x="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36" name="Freeform 192">
              <a:extLst>
                <a:ext uri="{FF2B5EF4-FFF2-40B4-BE49-F238E27FC236}">
                  <a16:creationId xmlns:a16="http://schemas.microsoft.com/office/drawing/2014/main" id="{44DF71FB-EF21-4215-8A03-C1233DC6AE0F}"/>
                </a:ext>
              </a:extLst>
            </p:cNvPr>
            <p:cNvSpPr>
              <a:spLocks/>
            </p:cNvSpPr>
            <p:nvPr>
              <p:custDataLst>
                <p:tags r:id="rId131"/>
              </p:custDataLst>
            </p:nvPr>
          </p:nvSpPr>
          <p:spPr bwMode="auto">
            <a:xfrm>
              <a:off x="8355608" y="4360231"/>
              <a:ext cx="938474" cy="669585"/>
            </a:xfrm>
            <a:custGeom>
              <a:avLst/>
              <a:gdLst>
                <a:gd name="T0" fmla="*/ 214 w 2332"/>
                <a:gd name="T1" fmla="*/ 707 h 1731"/>
                <a:gd name="T2" fmla="*/ 325 w 2332"/>
                <a:gd name="T3" fmla="*/ 649 h 1731"/>
                <a:gd name="T4" fmla="*/ 435 w 2332"/>
                <a:gd name="T5" fmla="*/ 606 h 1731"/>
                <a:gd name="T6" fmla="*/ 605 w 2332"/>
                <a:gd name="T7" fmla="*/ 570 h 1731"/>
                <a:gd name="T8" fmla="*/ 677 w 2332"/>
                <a:gd name="T9" fmla="*/ 437 h 1731"/>
                <a:gd name="T10" fmla="*/ 758 w 2332"/>
                <a:gd name="T11" fmla="*/ 439 h 1731"/>
                <a:gd name="T12" fmla="*/ 784 w 2332"/>
                <a:gd name="T13" fmla="*/ 363 h 1731"/>
                <a:gd name="T14" fmla="*/ 866 w 2332"/>
                <a:gd name="T15" fmla="*/ 316 h 1731"/>
                <a:gd name="T16" fmla="*/ 939 w 2332"/>
                <a:gd name="T17" fmla="*/ 246 h 1731"/>
                <a:gd name="T18" fmla="*/ 1027 w 2332"/>
                <a:gd name="T19" fmla="*/ 223 h 1731"/>
                <a:gd name="T20" fmla="*/ 1078 w 2332"/>
                <a:gd name="T21" fmla="*/ 284 h 1731"/>
                <a:gd name="T22" fmla="*/ 1135 w 2332"/>
                <a:gd name="T23" fmla="*/ 270 h 1731"/>
                <a:gd name="T24" fmla="*/ 1176 w 2332"/>
                <a:gd name="T25" fmla="*/ 172 h 1731"/>
                <a:gd name="T26" fmla="*/ 1320 w 2332"/>
                <a:gd name="T27" fmla="*/ 117 h 1731"/>
                <a:gd name="T28" fmla="*/ 1336 w 2332"/>
                <a:gd name="T29" fmla="*/ 41 h 1731"/>
                <a:gd name="T30" fmla="*/ 1432 w 2332"/>
                <a:gd name="T31" fmla="*/ 107 h 1731"/>
                <a:gd name="T32" fmla="*/ 1544 w 2332"/>
                <a:gd name="T33" fmla="*/ 117 h 1731"/>
                <a:gd name="T34" fmla="*/ 1465 w 2332"/>
                <a:gd name="T35" fmla="*/ 262 h 1731"/>
                <a:gd name="T36" fmla="*/ 1509 w 2332"/>
                <a:gd name="T37" fmla="*/ 333 h 1731"/>
                <a:gd name="T38" fmla="*/ 1582 w 2332"/>
                <a:gd name="T39" fmla="*/ 354 h 1731"/>
                <a:gd name="T40" fmla="*/ 1668 w 2332"/>
                <a:gd name="T41" fmla="*/ 423 h 1731"/>
                <a:gd name="T42" fmla="*/ 1764 w 2332"/>
                <a:gd name="T43" fmla="*/ 413 h 1731"/>
                <a:gd name="T44" fmla="*/ 1830 w 2332"/>
                <a:gd name="T45" fmla="*/ 205 h 1731"/>
                <a:gd name="T46" fmla="*/ 1904 w 2332"/>
                <a:gd name="T47" fmla="*/ 10 h 1731"/>
                <a:gd name="T48" fmla="*/ 1933 w 2332"/>
                <a:gd name="T49" fmla="*/ 80 h 1731"/>
                <a:gd name="T50" fmla="*/ 1944 w 2332"/>
                <a:gd name="T51" fmla="*/ 176 h 1731"/>
                <a:gd name="T52" fmla="*/ 1986 w 2332"/>
                <a:gd name="T53" fmla="*/ 240 h 1731"/>
                <a:gd name="T54" fmla="*/ 2040 w 2332"/>
                <a:gd name="T55" fmla="*/ 429 h 1731"/>
                <a:gd name="T56" fmla="*/ 2089 w 2332"/>
                <a:gd name="T57" fmla="*/ 540 h 1731"/>
                <a:gd name="T58" fmla="*/ 2163 w 2332"/>
                <a:gd name="T59" fmla="*/ 686 h 1731"/>
                <a:gd name="T60" fmla="*/ 2219 w 2332"/>
                <a:gd name="T61" fmla="*/ 769 h 1731"/>
                <a:gd name="T62" fmla="*/ 2332 w 2332"/>
                <a:gd name="T63" fmla="*/ 892 h 1731"/>
                <a:gd name="T64" fmla="*/ 2276 w 2332"/>
                <a:gd name="T65" fmla="*/ 1105 h 1731"/>
                <a:gd name="T66" fmla="*/ 2087 w 2332"/>
                <a:gd name="T67" fmla="*/ 1362 h 1731"/>
                <a:gd name="T68" fmla="*/ 2005 w 2332"/>
                <a:gd name="T69" fmla="*/ 1432 h 1731"/>
                <a:gd name="T70" fmla="*/ 1838 w 2332"/>
                <a:gd name="T71" fmla="*/ 1591 h 1731"/>
                <a:gd name="T72" fmla="*/ 1749 w 2332"/>
                <a:gd name="T73" fmla="*/ 1676 h 1731"/>
                <a:gd name="T74" fmla="*/ 1589 w 2332"/>
                <a:gd name="T75" fmla="*/ 1726 h 1731"/>
                <a:gd name="T76" fmla="*/ 1517 w 2332"/>
                <a:gd name="T77" fmla="*/ 1693 h 1731"/>
                <a:gd name="T78" fmla="*/ 1410 w 2332"/>
                <a:gd name="T79" fmla="*/ 1729 h 1731"/>
                <a:gd name="T80" fmla="*/ 1297 w 2332"/>
                <a:gd name="T81" fmla="*/ 1693 h 1731"/>
                <a:gd name="T82" fmla="*/ 1279 w 2332"/>
                <a:gd name="T83" fmla="*/ 1614 h 1731"/>
                <a:gd name="T84" fmla="*/ 1263 w 2332"/>
                <a:gd name="T85" fmla="*/ 1516 h 1731"/>
                <a:gd name="T86" fmla="*/ 1225 w 2332"/>
                <a:gd name="T87" fmla="*/ 1500 h 1731"/>
                <a:gd name="T88" fmla="*/ 1280 w 2332"/>
                <a:gd name="T89" fmla="*/ 1382 h 1731"/>
                <a:gd name="T90" fmla="*/ 1088 w 2332"/>
                <a:gd name="T91" fmla="*/ 1362 h 1731"/>
                <a:gd name="T92" fmla="*/ 961 w 2332"/>
                <a:gd name="T93" fmla="*/ 1282 h 1731"/>
                <a:gd name="T94" fmla="*/ 754 w 2332"/>
                <a:gd name="T95" fmla="*/ 1323 h 1731"/>
                <a:gd name="T96" fmla="*/ 507 w 2332"/>
                <a:gd name="T97" fmla="*/ 1419 h 1731"/>
                <a:gd name="T98" fmla="*/ 214 w 2332"/>
                <a:gd name="T99" fmla="*/ 1473 h 1731"/>
                <a:gd name="T100" fmla="*/ 55 w 2332"/>
                <a:gd name="T101" fmla="*/ 1490 h 1731"/>
                <a:gd name="T102" fmla="*/ 2 w 2332"/>
                <a:gd name="T103" fmla="*/ 1423 h 1731"/>
                <a:gd name="T104" fmla="*/ 97 w 2332"/>
                <a:gd name="T105" fmla="*/ 1344 h 1731"/>
                <a:gd name="T106" fmla="*/ 75 w 2332"/>
                <a:gd name="T107" fmla="*/ 1241 h 1731"/>
                <a:gd name="T108" fmla="*/ 113 w 2332"/>
                <a:gd name="T109" fmla="*/ 1170 h 1731"/>
                <a:gd name="T110" fmla="*/ 58 w 2332"/>
                <a:gd name="T111" fmla="*/ 943 h 1731"/>
                <a:gd name="T112" fmla="*/ 113 w 2332"/>
                <a:gd name="T113" fmla="*/ 964 h 1731"/>
                <a:gd name="T114" fmla="*/ 106 w 2332"/>
                <a:gd name="T115" fmla="*/ 862 h 1731"/>
                <a:gd name="T116" fmla="*/ 147 w 2332"/>
                <a:gd name="T117" fmla="*/ 7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37" name="Freeform 193">
              <a:extLst>
                <a:ext uri="{FF2B5EF4-FFF2-40B4-BE49-F238E27FC236}">
                  <a16:creationId xmlns:a16="http://schemas.microsoft.com/office/drawing/2014/main" id="{270ECA49-251A-40BA-A240-63956B78F09A}"/>
                </a:ext>
              </a:extLst>
            </p:cNvPr>
            <p:cNvSpPr>
              <a:spLocks/>
            </p:cNvSpPr>
            <p:nvPr>
              <p:custDataLst>
                <p:tags r:id="rId132"/>
              </p:custDataLst>
            </p:nvPr>
          </p:nvSpPr>
          <p:spPr bwMode="auto">
            <a:xfrm>
              <a:off x="3755406" y="3376925"/>
              <a:ext cx="615417" cy="428440"/>
            </a:xfrm>
            <a:custGeom>
              <a:avLst/>
              <a:gdLst>
                <a:gd name="T0" fmla="*/ 1243 w 1535"/>
                <a:gd name="T1" fmla="*/ 925 h 1109"/>
                <a:gd name="T2" fmla="*/ 1299 w 1535"/>
                <a:gd name="T3" fmla="*/ 982 h 1109"/>
                <a:gd name="T4" fmla="*/ 1220 w 1535"/>
                <a:gd name="T5" fmla="*/ 999 h 1109"/>
                <a:gd name="T6" fmla="*/ 1177 w 1535"/>
                <a:gd name="T7" fmla="*/ 1095 h 1109"/>
                <a:gd name="T8" fmla="*/ 1065 w 1535"/>
                <a:gd name="T9" fmla="*/ 1006 h 1109"/>
                <a:gd name="T10" fmla="*/ 994 w 1535"/>
                <a:gd name="T11" fmla="*/ 1012 h 1109"/>
                <a:gd name="T12" fmla="*/ 913 w 1535"/>
                <a:gd name="T13" fmla="*/ 1039 h 1109"/>
                <a:gd name="T14" fmla="*/ 786 w 1535"/>
                <a:gd name="T15" fmla="*/ 971 h 1109"/>
                <a:gd name="T16" fmla="*/ 648 w 1535"/>
                <a:gd name="T17" fmla="*/ 917 h 1109"/>
                <a:gd name="T18" fmla="*/ 588 w 1535"/>
                <a:gd name="T19" fmla="*/ 883 h 1109"/>
                <a:gd name="T20" fmla="*/ 537 w 1535"/>
                <a:gd name="T21" fmla="*/ 835 h 1109"/>
                <a:gd name="T22" fmla="*/ 485 w 1535"/>
                <a:gd name="T23" fmla="*/ 826 h 1109"/>
                <a:gd name="T24" fmla="*/ 439 w 1535"/>
                <a:gd name="T25" fmla="*/ 757 h 1109"/>
                <a:gd name="T26" fmla="*/ 467 w 1535"/>
                <a:gd name="T27" fmla="*/ 705 h 1109"/>
                <a:gd name="T28" fmla="*/ 450 w 1535"/>
                <a:gd name="T29" fmla="*/ 601 h 1109"/>
                <a:gd name="T30" fmla="*/ 352 w 1535"/>
                <a:gd name="T31" fmla="*/ 468 h 1109"/>
                <a:gd name="T32" fmla="*/ 304 w 1535"/>
                <a:gd name="T33" fmla="*/ 426 h 1109"/>
                <a:gd name="T34" fmla="*/ 293 w 1535"/>
                <a:gd name="T35" fmla="*/ 369 h 1109"/>
                <a:gd name="T36" fmla="*/ 217 w 1535"/>
                <a:gd name="T37" fmla="*/ 248 h 1109"/>
                <a:gd name="T38" fmla="*/ 167 w 1535"/>
                <a:gd name="T39" fmla="*/ 74 h 1109"/>
                <a:gd name="T40" fmla="*/ 84 w 1535"/>
                <a:gd name="T41" fmla="*/ 104 h 1109"/>
                <a:gd name="T42" fmla="*/ 113 w 1535"/>
                <a:gd name="T43" fmla="*/ 222 h 1109"/>
                <a:gd name="T44" fmla="*/ 150 w 1535"/>
                <a:gd name="T45" fmla="*/ 326 h 1109"/>
                <a:gd name="T46" fmla="*/ 196 w 1535"/>
                <a:gd name="T47" fmla="*/ 402 h 1109"/>
                <a:gd name="T48" fmla="*/ 200 w 1535"/>
                <a:gd name="T49" fmla="*/ 465 h 1109"/>
                <a:gd name="T50" fmla="*/ 213 w 1535"/>
                <a:gd name="T51" fmla="*/ 524 h 1109"/>
                <a:gd name="T52" fmla="*/ 259 w 1535"/>
                <a:gd name="T53" fmla="*/ 571 h 1109"/>
                <a:gd name="T54" fmla="*/ 214 w 1535"/>
                <a:gd name="T55" fmla="*/ 596 h 1109"/>
                <a:gd name="T56" fmla="*/ 193 w 1535"/>
                <a:gd name="T57" fmla="*/ 542 h 1109"/>
                <a:gd name="T58" fmla="*/ 120 w 1535"/>
                <a:gd name="T59" fmla="*/ 474 h 1109"/>
                <a:gd name="T60" fmla="*/ 146 w 1535"/>
                <a:gd name="T61" fmla="*/ 420 h 1109"/>
                <a:gd name="T62" fmla="*/ 89 w 1535"/>
                <a:gd name="T63" fmla="*/ 366 h 1109"/>
                <a:gd name="T64" fmla="*/ 27 w 1535"/>
                <a:gd name="T65" fmla="*/ 307 h 1109"/>
                <a:gd name="T66" fmla="*/ 65 w 1535"/>
                <a:gd name="T67" fmla="*/ 289 h 1109"/>
                <a:gd name="T68" fmla="*/ 64 w 1535"/>
                <a:gd name="T69" fmla="*/ 225 h 1109"/>
                <a:gd name="T70" fmla="*/ 6 w 1535"/>
                <a:gd name="T71" fmla="*/ 117 h 1109"/>
                <a:gd name="T72" fmla="*/ 38 w 1535"/>
                <a:gd name="T73" fmla="*/ 5 h 1109"/>
                <a:gd name="T74" fmla="*/ 211 w 1535"/>
                <a:gd name="T75" fmla="*/ 18 h 1109"/>
                <a:gd name="T76" fmla="*/ 361 w 1535"/>
                <a:gd name="T77" fmla="*/ 76 h 1109"/>
                <a:gd name="T78" fmla="*/ 498 w 1535"/>
                <a:gd name="T79" fmla="*/ 55 h 1109"/>
                <a:gd name="T80" fmla="*/ 593 w 1535"/>
                <a:gd name="T81" fmla="*/ 54 h 1109"/>
                <a:gd name="T82" fmla="*/ 633 w 1535"/>
                <a:gd name="T83" fmla="*/ 110 h 1109"/>
                <a:gd name="T84" fmla="*/ 700 w 1535"/>
                <a:gd name="T85" fmla="*/ 215 h 1109"/>
                <a:gd name="T86" fmla="*/ 750 w 1535"/>
                <a:gd name="T87" fmla="*/ 192 h 1109"/>
                <a:gd name="T88" fmla="*/ 822 w 1535"/>
                <a:gd name="T89" fmla="*/ 176 h 1109"/>
                <a:gd name="T90" fmla="*/ 879 w 1535"/>
                <a:gd name="T91" fmla="*/ 244 h 1109"/>
                <a:gd name="T92" fmla="*/ 905 w 1535"/>
                <a:gd name="T93" fmla="*/ 362 h 1109"/>
                <a:gd name="T94" fmla="*/ 964 w 1535"/>
                <a:gd name="T95" fmla="*/ 405 h 1109"/>
                <a:gd name="T96" fmla="*/ 977 w 1535"/>
                <a:gd name="T97" fmla="*/ 456 h 1109"/>
                <a:gd name="T98" fmla="*/ 931 w 1535"/>
                <a:gd name="T99" fmla="*/ 492 h 1109"/>
                <a:gd name="T100" fmla="*/ 917 w 1535"/>
                <a:gd name="T101" fmla="*/ 634 h 1109"/>
                <a:gd name="T102" fmla="*/ 956 w 1535"/>
                <a:gd name="T103" fmla="*/ 791 h 1109"/>
                <a:gd name="T104" fmla="*/ 1054 w 1535"/>
                <a:gd name="T105" fmla="*/ 877 h 1109"/>
                <a:gd name="T106" fmla="*/ 1166 w 1535"/>
                <a:gd name="T107" fmla="*/ 849 h 1109"/>
                <a:gd name="T108" fmla="*/ 1249 w 1535"/>
                <a:gd name="T109" fmla="*/ 850 h 1109"/>
                <a:gd name="T110" fmla="*/ 1296 w 1535"/>
                <a:gd name="T111" fmla="*/ 742 h 1109"/>
                <a:gd name="T112" fmla="*/ 1336 w 1535"/>
                <a:gd name="T113" fmla="*/ 693 h 1109"/>
                <a:gd name="T114" fmla="*/ 1506 w 1535"/>
                <a:gd name="T115" fmla="*/ 678 h 1109"/>
                <a:gd name="T116" fmla="*/ 1503 w 1535"/>
                <a:gd name="T117" fmla="*/ 729 h 1109"/>
                <a:gd name="T118" fmla="*/ 1468 w 1535"/>
                <a:gd name="T119" fmla="*/ 821 h 1109"/>
                <a:gd name="T120" fmla="*/ 1369 w 1535"/>
                <a:gd name="T121" fmla="*/ 888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238" name="Freeform 194">
              <a:extLst>
                <a:ext uri="{FF2B5EF4-FFF2-40B4-BE49-F238E27FC236}">
                  <a16:creationId xmlns:a16="http://schemas.microsoft.com/office/drawing/2014/main" id="{373FABF9-6A87-4863-925D-DB162064699D}"/>
                </a:ext>
              </a:extLst>
            </p:cNvPr>
            <p:cNvSpPr>
              <a:spLocks/>
            </p:cNvSpPr>
            <p:nvPr>
              <p:custDataLst>
                <p:tags r:id="rId133"/>
              </p:custDataLst>
            </p:nvPr>
          </p:nvSpPr>
          <p:spPr bwMode="auto">
            <a:xfrm>
              <a:off x="4929228" y="4586158"/>
              <a:ext cx="194421" cy="195491"/>
            </a:xfrm>
            <a:custGeom>
              <a:avLst/>
              <a:gdLst>
                <a:gd name="T0" fmla="*/ 14 w 486"/>
                <a:gd name="T1" fmla="*/ 176 h 505"/>
                <a:gd name="T2" fmla="*/ 31 w 486"/>
                <a:gd name="T3" fmla="*/ 198 h 505"/>
                <a:gd name="T4" fmla="*/ 51 w 486"/>
                <a:gd name="T5" fmla="*/ 232 h 505"/>
                <a:gd name="T6" fmla="*/ 82 w 486"/>
                <a:gd name="T7" fmla="*/ 266 h 505"/>
                <a:gd name="T8" fmla="*/ 126 w 486"/>
                <a:gd name="T9" fmla="*/ 293 h 505"/>
                <a:gd name="T10" fmla="*/ 170 w 486"/>
                <a:gd name="T11" fmla="*/ 310 h 505"/>
                <a:gd name="T12" fmla="*/ 246 w 486"/>
                <a:gd name="T13" fmla="*/ 328 h 505"/>
                <a:gd name="T14" fmla="*/ 295 w 486"/>
                <a:gd name="T15" fmla="*/ 344 h 505"/>
                <a:gd name="T16" fmla="*/ 299 w 486"/>
                <a:gd name="T17" fmla="*/ 381 h 505"/>
                <a:gd name="T18" fmla="*/ 277 w 486"/>
                <a:gd name="T19" fmla="*/ 418 h 505"/>
                <a:gd name="T20" fmla="*/ 267 w 486"/>
                <a:gd name="T21" fmla="*/ 443 h 505"/>
                <a:gd name="T22" fmla="*/ 266 w 486"/>
                <a:gd name="T23" fmla="*/ 463 h 505"/>
                <a:gd name="T24" fmla="*/ 278 w 486"/>
                <a:gd name="T25" fmla="*/ 482 h 505"/>
                <a:gd name="T26" fmla="*/ 299 w 486"/>
                <a:gd name="T27" fmla="*/ 494 h 505"/>
                <a:gd name="T28" fmla="*/ 344 w 486"/>
                <a:gd name="T29" fmla="*/ 504 h 505"/>
                <a:gd name="T30" fmla="*/ 387 w 486"/>
                <a:gd name="T31" fmla="*/ 504 h 505"/>
                <a:gd name="T32" fmla="*/ 415 w 486"/>
                <a:gd name="T33" fmla="*/ 494 h 505"/>
                <a:gd name="T34" fmla="*/ 446 w 486"/>
                <a:gd name="T35" fmla="*/ 474 h 505"/>
                <a:gd name="T36" fmla="*/ 473 w 486"/>
                <a:gd name="T37" fmla="*/ 447 h 505"/>
                <a:gd name="T38" fmla="*/ 485 w 486"/>
                <a:gd name="T39" fmla="*/ 418 h 505"/>
                <a:gd name="T40" fmla="*/ 484 w 486"/>
                <a:gd name="T41" fmla="*/ 397 h 505"/>
                <a:gd name="T42" fmla="*/ 478 w 486"/>
                <a:gd name="T43" fmla="*/ 358 h 505"/>
                <a:gd name="T44" fmla="*/ 471 w 486"/>
                <a:gd name="T45" fmla="*/ 316 h 505"/>
                <a:gd name="T46" fmla="*/ 465 w 486"/>
                <a:gd name="T47" fmla="*/ 270 h 505"/>
                <a:gd name="T48" fmla="*/ 456 w 486"/>
                <a:gd name="T49" fmla="*/ 252 h 505"/>
                <a:gd name="T50" fmla="*/ 439 w 486"/>
                <a:gd name="T51" fmla="*/ 239 h 505"/>
                <a:gd name="T52" fmla="*/ 413 w 486"/>
                <a:gd name="T53" fmla="*/ 232 h 505"/>
                <a:gd name="T54" fmla="*/ 392 w 486"/>
                <a:gd name="T55" fmla="*/ 222 h 505"/>
                <a:gd name="T56" fmla="*/ 370 w 486"/>
                <a:gd name="T57" fmla="*/ 207 h 505"/>
                <a:gd name="T58" fmla="*/ 330 w 486"/>
                <a:gd name="T59" fmla="*/ 188 h 505"/>
                <a:gd name="T60" fmla="*/ 290 w 486"/>
                <a:gd name="T61" fmla="*/ 172 h 505"/>
                <a:gd name="T62" fmla="*/ 273 w 486"/>
                <a:gd name="T63" fmla="*/ 160 h 505"/>
                <a:gd name="T64" fmla="*/ 264 w 486"/>
                <a:gd name="T65" fmla="*/ 151 h 505"/>
                <a:gd name="T66" fmla="*/ 261 w 486"/>
                <a:gd name="T67" fmla="*/ 125 h 505"/>
                <a:gd name="T68" fmla="*/ 261 w 486"/>
                <a:gd name="T69" fmla="*/ 90 h 505"/>
                <a:gd name="T70" fmla="*/ 255 w 486"/>
                <a:gd name="T71" fmla="*/ 71 h 505"/>
                <a:gd name="T72" fmla="*/ 241 w 486"/>
                <a:gd name="T73" fmla="*/ 55 h 505"/>
                <a:gd name="T74" fmla="*/ 234 w 486"/>
                <a:gd name="T75" fmla="*/ 37 h 505"/>
                <a:gd name="T76" fmla="*/ 199 w 486"/>
                <a:gd name="T77" fmla="*/ 12 h 505"/>
                <a:gd name="T78" fmla="*/ 186 w 486"/>
                <a:gd name="T79" fmla="*/ 8 h 505"/>
                <a:gd name="T80" fmla="*/ 173 w 486"/>
                <a:gd name="T81" fmla="*/ 2 h 505"/>
                <a:gd name="T82" fmla="*/ 139 w 486"/>
                <a:gd name="T83" fmla="*/ 1 h 505"/>
                <a:gd name="T84" fmla="*/ 70 w 486"/>
                <a:gd name="T85" fmla="*/ 11 h 505"/>
                <a:gd name="T86" fmla="*/ 42 w 486"/>
                <a:gd name="T87" fmla="*/ 21 h 505"/>
                <a:gd name="T88" fmla="*/ 24 w 486"/>
                <a:gd name="T89" fmla="*/ 37 h 505"/>
                <a:gd name="T90" fmla="*/ 20 w 486"/>
                <a:gd name="T91" fmla="*/ 6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239" name="Freeform 195">
              <a:extLst>
                <a:ext uri="{FF2B5EF4-FFF2-40B4-BE49-F238E27FC236}">
                  <a16:creationId xmlns:a16="http://schemas.microsoft.com/office/drawing/2014/main" id="{D881F851-5666-42BF-A225-373FE8A66A4B}"/>
                </a:ext>
              </a:extLst>
            </p:cNvPr>
            <p:cNvSpPr>
              <a:spLocks/>
            </p:cNvSpPr>
            <p:nvPr>
              <p:custDataLst>
                <p:tags r:id="rId134"/>
              </p:custDataLst>
            </p:nvPr>
          </p:nvSpPr>
          <p:spPr bwMode="auto">
            <a:xfrm>
              <a:off x="5085640" y="3999685"/>
              <a:ext cx="67243" cy="80772"/>
            </a:xfrm>
            <a:custGeom>
              <a:avLst/>
              <a:gdLst>
                <a:gd name="T0" fmla="*/ 7 w 166"/>
                <a:gd name="T1" fmla="*/ 183 h 208"/>
                <a:gd name="T2" fmla="*/ 79 w 166"/>
                <a:gd name="T3" fmla="*/ 208 h 208"/>
                <a:gd name="T4" fmla="*/ 85 w 166"/>
                <a:gd name="T5" fmla="*/ 207 h 208"/>
                <a:gd name="T6" fmla="*/ 90 w 166"/>
                <a:gd name="T7" fmla="*/ 204 h 208"/>
                <a:gd name="T8" fmla="*/ 97 w 166"/>
                <a:gd name="T9" fmla="*/ 198 h 208"/>
                <a:gd name="T10" fmla="*/ 104 w 166"/>
                <a:gd name="T11" fmla="*/ 192 h 208"/>
                <a:gd name="T12" fmla="*/ 117 w 166"/>
                <a:gd name="T13" fmla="*/ 176 h 208"/>
                <a:gd name="T14" fmla="*/ 130 w 166"/>
                <a:gd name="T15" fmla="*/ 158 h 208"/>
                <a:gd name="T16" fmla="*/ 154 w 166"/>
                <a:gd name="T17" fmla="*/ 122 h 208"/>
                <a:gd name="T18" fmla="*/ 166 w 166"/>
                <a:gd name="T19" fmla="*/ 103 h 208"/>
                <a:gd name="T20" fmla="*/ 144 w 166"/>
                <a:gd name="T21" fmla="*/ 94 h 208"/>
                <a:gd name="T22" fmla="*/ 126 w 166"/>
                <a:gd name="T23" fmla="*/ 84 h 208"/>
                <a:gd name="T24" fmla="*/ 108 w 166"/>
                <a:gd name="T25" fmla="*/ 74 h 208"/>
                <a:gd name="T26" fmla="*/ 93 w 166"/>
                <a:gd name="T27" fmla="*/ 64 h 208"/>
                <a:gd name="T28" fmla="*/ 86 w 166"/>
                <a:gd name="T29" fmla="*/ 58 h 208"/>
                <a:gd name="T30" fmla="*/ 81 w 166"/>
                <a:gd name="T31" fmla="*/ 53 h 208"/>
                <a:gd name="T32" fmla="*/ 75 w 166"/>
                <a:gd name="T33" fmla="*/ 47 h 208"/>
                <a:gd name="T34" fmla="*/ 71 w 166"/>
                <a:gd name="T35" fmla="*/ 40 h 208"/>
                <a:gd name="T36" fmla="*/ 67 w 166"/>
                <a:gd name="T37" fmla="*/ 33 h 208"/>
                <a:gd name="T38" fmla="*/ 64 w 166"/>
                <a:gd name="T39" fmla="*/ 26 h 208"/>
                <a:gd name="T40" fmla="*/ 62 w 166"/>
                <a:gd name="T41" fmla="*/ 18 h 208"/>
                <a:gd name="T42" fmla="*/ 60 w 166"/>
                <a:gd name="T43" fmla="*/ 11 h 208"/>
                <a:gd name="T44" fmla="*/ 50 w 166"/>
                <a:gd name="T45" fmla="*/ 10 h 208"/>
                <a:gd name="T46" fmla="*/ 43 w 166"/>
                <a:gd name="T47" fmla="*/ 8 h 208"/>
                <a:gd name="T48" fmla="*/ 40 w 166"/>
                <a:gd name="T49" fmla="*/ 5 h 208"/>
                <a:gd name="T50" fmla="*/ 39 w 166"/>
                <a:gd name="T51" fmla="*/ 3 h 208"/>
                <a:gd name="T52" fmla="*/ 38 w 166"/>
                <a:gd name="T53" fmla="*/ 1 h 208"/>
                <a:gd name="T54" fmla="*/ 36 w 166"/>
                <a:gd name="T55" fmla="*/ 0 h 208"/>
                <a:gd name="T56" fmla="*/ 32 w 166"/>
                <a:gd name="T57" fmla="*/ 1 h 208"/>
                <a:gd name="T58" fmla="*/ 27 w 166"/>
                <a:gd name="T59" fmla="*/ 5 h 208"/>
                <a:gd name="T60" fmla="*/ 20 w 166"/>
                <a:gd name="T61" fmla="*/ 11 h 208"/>
                <a:gd name="T62" fmla="*/ 11 w 166"/>
                <a:gd name="T63" fmla="*/ 22 h 208"/>
                <a:gd name="T64" fmla="*/ 7 w 166"/>
                <a:gd name="T65" fmla="*/ 29 h 208"/>
                <a:gd name="T66" fmla="*/ 4 w 166"/>
                <a:gd name="T67" fmla="*/ 37 h 208"/>
                <a:gd name="T68" fmla="*/ 2 w 166"/>
                <a:gd name="T69" fmla="*/ 45 h 208"/>
                <a:gd name="T70" fmla="*/ 0 w 166"/>
                <a:gd name="T71" fmla="*/ 54 h 208"/>
                <a:gd name="T72" fmla="*/ 0 w 166"/>
                <a:gd name="T73" fmla="*/ 60 h 208"/>
                <a:gd name="T74" fmla="*/ 2 w 166"/>
                <a:gd name="T75" fmla="*/ 65 h 208"/>
                <a:gd name="T76" fmla="*/ 3 w 166"/>
                <a:gd name="T77" fmla="*/ 70 h 208"/>
                <a:gd name="T78" fmla="*/ 5 w 166"/>
                <a:gd name="T79" fmla="*/ 76 h 208"/>
                <a:gd name="T80" fmla="*/ 10 w 166"/>
                <a:gd name="T81" fmla="*/ 86 h 208"/>
                <a:gd name="T82" fmla="*/ 17 w 166"/>
                <a:gd name="T83" fmla="*/ 98 h 208"/>
                <a:gd name="T84" fmla="*/ 22 w 166"/>
                <a:gd name="T85" fmla="*/ 109 h 208"/>
                <a:gd name="T86" fmla="*/ 28 w 166"/>
                <a:gd name="T87" fmla="*/ 120 h 208"/>
                <a:gd name="T88" fmla="*/ 30 w 166"/>
                <a:gd name="T89" fmla="*/ 126 h 208"/>
                <a:gd name="T90" fmla="*/ 32 w 166"/>
                <a:gd name="T91" fmla="*/ 133 h 208"/>
                <a:gd name="T92" fmla="*/ 33 w 166"/>
                <a:gd name="T93" fmla="*/ 139 h 208"/>
                <a:gd name="T94" fmla="*/ 33 w 166"/>
                <a:gd name="T95" fmla="*/ 147 h 208"/>
                <a:gd name="T96" fmla="*/ 32 w 166"/>
                <a:gd name="T97" fmla="*/ 153 h 208"/>
                <a:gd name="T98" fmla="*/ 31 w 166"/>
                <a:gd name="T99" fmla="*/ 159 h 208"/>
                <a:gd name="T100" fmla="*/ 28 w 166"/>
                <a:gd name="T101" fmla="*/ 165 h 208"/>
                <a:gd name="T102" fmla="*/ 25 w 166"/>
                <a:gd name="T103" fmla="*/ 169 h 208"/>
                <a:gd name="T104" fmla="*/ 21 w 166"/>
                <a:gd name="T105" fmla="*/ 174 h 208"/>
                <a:gd name="T106" fmla="*/ 17 w 166"/>
                <a:gd name="T107" fmla="*/ 177 h 208"/>
                <a:gd name="T108" fmla="*/ 11 w 166"/>
                <a:gd name="T109" fmla="*/ 180 h 208"/>
                <a:gd name="T110" fmla="*/ 7 w 166"/>
                <a:gd name="T111" fmla="*/ 18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240" name="Freeform 196">
              <a:extLst>
                <a:ext uri="{FF2B5EF4-FFF2-40B4-BE49-F238E27FC236}">
                  <a16:creationId xmlns:a16="http://schemas.microsoft.com/office/drawing/2014/main" id="{8CDAEA4D-126B-4793-B6A8-D39CD87181BC}"/>
                </a:ext>
              </a:extLst>
            </p:cNvPr>
            <p:cNvSpPr>
              <a:spLocks/>
            </p:cNvSpPr>
            <p:nvPr>
              <p:custDataLst>
                <p:tags r:id="rId135"/>
              </p:custDataLst>
            </p:nvPr>
          </p:nvSpPr>
          <p:spPr bwMode="auto">
            <a:xfrm>
              <a:off x="4638331" y="3674258"/>
              <a:ext cx="64320" cy="43311"/>
            </a:xfrm>
            <a:custGeom>
              <a:avLst/>
              <a:gdLst>
                <a:gd name="T0" fmla="*/ 153 w 164"/>
                <a:gd name="T1" fmla="*/ 104 h 104"/>
                <a:gd name="T2" fmla="*/ 134 w 164"/>
                <a:gd name="T3" fmla="*/ 102 h 104"/>
                <a:gd name="T4" fmla="*/ 110 w 164"/>
                <a:gd name="T5" fmla="*/ 97 h 104"/>
                <a:gd name="T6" fmla="*/ 96 w 164"/>
                <a:gd name="T7" fmla="*/ 94 h 104"/>
                <a:gd name="T8" fmla="*/ 80 w 164"/>
                <a:gd name="T9" fmla="*/ 93 h 104"/>
                <a:gd name="T10" fmla="*/ 73 w 164"/>
                <a:gd name="T11" fmla="*/ 93 h 104"/>
                <a:gd name="T12" fmla="*/ 64 w 164"/>
                <a:gd name="T13" fmla="*/ 94 h 104"/>
                <a:gd name="T14" fmla="*/ 55 w 164"/>
                <a:gd name="T15" fmla="*/ 96 h 104"/>
                <a:gd name="T16" fmla="*/ 47 w 164"/>
                <a:gd name="T17" fmla="*/ 98 h 104"/>
                <a:gd name="T18" fmla="*/ 41 w 164"/>
                <a:gd name="T19" fmla="*/ 100 h 104"/>
                <a:gd name="T20" fmla="*/ 34 w 164"/>
                <a:gd name="T21" fmla="*/ 100 h 104"/>
                <a:gd name="T22" fmla="*/ 27 w 164"/>
                <a:gd name="T23" fmla="*/ 99 h 104"/>
                <a:gd name="T24" fmla="*/ 19 w 164"/>
                <a:gd name="T25" fmla="*/ 96 h 104"/>
                <a:gd name="T26" fmla="*/ 11 w 164"/>
                <a:gd name="T27" fmla="*/ 92 h 104"/>
                <a:gd name="T28" fmla="*/ 6 w 164"/>
                <a:gd name="T29" fmla="*/ 88 h 104"/>
                <a:gd name="T30" fmla="*/ 3 w 164"/>
                <a:gd name="T31" fmla="*/ 86 h 104"/>
                <a:gd name="T32" fmla="*/ 1 w 164"/>
                <a:gd name="T33" fmla="*/ 84 h 104"/>
                <a:gd name="T34" fmla="*/ 0 w 164"/>
                <a:gd name="T35" fmla="*/ 81 h 104"/>
                <a:gd name="T36" fmla="*/ 0 w 164"/>
                <a:gd name="T37" fmla="*/ 79 h 104"/>
                <a:gd name="T38" fmla="*/ 0 w 164"/>
                <a:gd name="T39" fmla="*/ 76 h 104"/>
                <a:gd name="T40" fmla="*/ 1 w 164"/>
                <a:gd name="T41" fmla="*/ 74 h 104"/>
                <a:gd name="T42" fmla="*/ 3 w 164"/>
                <a:gd name="T43" fmla="*/ 71 h 104"/>
                <a:gd name="T44" fmla="*/ 6 w 164"/>
                <a:gd name="T45" fmla="*/ 70 h 104"/>
                <a:gd name="T46" fmla="*/ 12 w 164"/>
                <a:gd name="T47" fmla="*/ 67 h 104"/>
                <a:gd name="T48" fmla="*/ 20 w 164"/>
                <a:gd name="T49" fmla="*/ 66 h 104"/>
                <a:gd name="T50" fmla="*/ 40 w 164"/>
                <a:gd name="T51" fmla="*/ 66 h 104"/>
                <a:gd name="T52" fmla="*/ 61 w 164"/>
                <a:gd name="T53" fmla="*/ 67 h 104"/>
                <a:gd name="T54" fmla="*/ 70 w 164"/>
                <a:gd name="T55" fmla="*/ 67 h 104"/>
                <a:gd name="T56" fmla="*/ 79 w 164"/>
                <a:gd name="T57" fmla="*/ 67 h 104"/>
                <a:gd name="T58" fmla="*/ 87 w 164"/>
                <a:gd name="T59" fmla="*/ 67 h 104"/>
                <a:gd name="T60" fmla="*/ 94 w 164"/>
                <a:gd name="T61" fmla="*/ 67 h 104"/>
                <a:gd name="T62" fmla="*/ 94 w 164"/>
                <a:gd name="T63" fmla="*/ 56 h 104"/>
                <a:gd name="T64" fmla="*/ 94 w 164"/>
                <a:gd name="T65" fmla="*/ 43 h 104"/>
                <a:gd name="T66" fmla="*/ 94 w 164"/>
                <a:gd name="T67" fmla="*/ 29 h 104"/>
                <a:gd name="T68" fmla="*/ 94 w 164"/>
                <a:gd name="T69" fmla="*/ 18 h 104"/>
                <a:gd name="T70" fmla="*/ 79 w 164"/>
                <a:gd name="T71" fmla="*/ 17 h 104"/>
                <a:gd name="T72" fmla="*/ 67 w 164"/>
                <a:gd name="T73" fmla="*/ 15 h 104"/>
                <a:gd name="T74" fmla="*/ 62 w 164"/>
                <a:gd name="T75" fmla="*/ 13 h 104"/>
                <a:gd name="T76" fmla="*/ 57 w 164"/>
                <a:gd name="T77" fmla="*/ 10 h 104"/>
                <a:gd name="T78" fmla="*/ 52 w 164"/>
                <a:gd name="T79" fmla="*/ 6 h 104"/>
                <a:gd name="T80" fmla="*/ 47 w 164"/>
                <a:gd name="T81" fmla="*/ 0 h 104"/>
                <a:gd name="T82" fmla="*/ 146 w 164"/>
                <a:gd name="T83" fmla="*/ 0 h 104"/>
                <a:gd name="T84" fmla="*/ 147 w 164"/>
                <a:gd name="T85" fmla="*/ 6 h 104"/>
                <a:gd name="T86" fmla="*/ 148 w 164"/>
                <a:gd name="T87" fmla="*/ 13 h 104"/>
                <a:gd name="T88" fmla="*/ 150 w 164"/>
                <a:gd name="T89" fmla="*/ 19 h 104"/>
                <a:gd name="T90" fmla="*/ 152 w 164"/>
                <a:gd name="T91" fmla="*/ 25 h 104"/>
                <a:gd name="T92" fmla="*/ 156 w 164"/>
                <a:gd name="T93" fmla="*/ 35 h 104"/>
                <a:gd name="T94" fmla="*/ 159 w 164"/>
                <a:gd name="T95" fmla="*/ 46 h 104"/>
                <a:gd name="T96" fmla="*/ 163 w 164"/>
                <a:gd name="T97" fmla="*/ 54 h 104"/>
                <a:gd name="T98" fmla="*/ 164 w 164"/>
                <a:gd name="T99" fmla="*/ 62 h 104"/>
                <a:gd name="T100" fmla="*/ 163 w 164"/>
                <a:gd name="T101" fmla="*/ 65 h 104"/>
                <a:gd name="T102" fmla="*/ 160 w 164"/>
                <a:gd name="T103" fmla="*/ 68 h 104"/>
                <a:gd name="T104" fmla="*/ 157 w 164"/>
                <a:gd name="T105" fmla="*/ 71 h 104"/>
                <a:gd name="T106" fmla="*/ 153 w 164"/>
                <a:gd name="T107" fmla="*/ 73 h 104"/>
                <a:gd name="T108" fmla="*/ 153 w 164"/>
                <a:gd name="T10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41" name="Freeform 204">
              <a:extLst>
                <a:ext uri="{FF2B5EF4-FFF2-40B4-BE49-F238E27FC236}">
                  <a16:creationId xmlns:a16="http://schemas.microsoft.com/office/drawing/2014/main" id="{F8A05EC2-07E2-4901-BDEE-C03E007A939C}"/>
                </a:ext>
              </a:extLst>
            </p:cNvPr>
            <p:cNvSpPr>
              <a:spLocks/>
            </p:cNvSpPr>
            <p:nvPr>
              <p:custDataLst>
                <p:tags r:id="rId136"/>
              </p:custDataLst>
            </p:nvPr>
          </p:nvSpPr>
          <p:spPr bwMode="auto">
            <a:xfrm>
              <a:off x="4772817" y="5116440"/>
              <a:ext cx="23389" cy="44483"/>
            </a:xfrm>
            <a:custGeom>
              <a:avLst/>
              <a:gdLst>
                <a:gd name="T0" fmla="*/ 13 w 53"/>
                <a:gd name="T1" fmla="*/ 0 h 80"/>
                <a:gd name="T2" fmla="*/ 8 w 53"/>
                <a:gd name="T3" fmla="*/ 5 h 80"/>
                <a:gd name="T4" fmla="*/ 4 w 53"/>
                <a:gd name="T5" fmla="*/ 10 h 80"/>
                <a:gd name="T6" fmla="*/ 2 w 53"/>
                <a:gd name="T7" fmla="*/ 13 h 80"/>
                <a:gd name="T8" fmla="*/ 1 w 53"/>
                <a:gd name="T9" fmla="*/ 16 h 80"/>
                <a:gd name="T10" fmla="*/ 0 w 53"/>
                <a:gd name="T11" fmla="*/ 20 h 80"/>
                <a:gd name="T12" fmla="*/ 0 w 53"/>
                <a:gd name="T13" fmla="*/ 25 h 80"/>
                <a:gd name="T14" fmla="*/ 0 w 53"/>
                <a:gd name="T15" fmla="*/ 30 h 80"/>
                <a:gd name="T16" fmla="*/ 2 w 53"/>
                <a:gd name="T17" fmla="*/ 39 h 80"/>
                <a:gd name="T18" fmla="*/ 6 w 53"/>
                <a:gd name="T19" fmla="*/ 48 h 80"/>
                <a:gd name="T20" fmla="*/ 9 w 53"/>
                <a:gd name="T21" fmla="*/ 57 h 80"/>
                <a:gd name="T22" fmla="*/ 13 w 53"/>
                <a:gd name="T23" fmla="*/ 66 h 80"/>
                <a:gd name="T24" fmla="*/ 20 w 53"/>
                <a:gd name="T25" fmla="*/ 73 h 80"/>
                <a:gd name="T26" fmla="*/ 22 w 53"/>
                <a:gd name="T27" fmla="*/ 76 h 80"/>
                <a:gd name="T28" fmla="*/ 26 w 53"/>
                <a:gd name="T29" fmla="*/ 78 h 80"/>
                <a:gd name="T30" fmla="*/ 30 w 53"/>
                <a:gd name="T31" fmla="*/ 80 h 80"/>
                <a:gd name="T32" fmla="*/ 33 w 53"/>
                <a:gd name="T33" fmla="*/ 80 h 80"/>
                <a:gd name="T34" fmla="*/ 36 w 53"/>
                <a:gd name="T35" fmla="*/ 79 h 80"/>
                <a:gd name="T36" fmla="*/ 38 w 53"/>
                <a:gd name="T37" fmla="*/ 78 h 80"/>
                <a:gd name="T38" fmla="*/ 42 w 53"/>
                <a:gd name="T39" fmla="*/ 76 h 80"/>
                <a:gd name="T40" fmla="*/ 45 w 53"/>
                <a:gd name="T41" fmla="*/ 73 h 80"/>
                <a:gd name="T42" fmla="*/ 48 w 53"/>
                <a:gd name="T43" fmla="*/ 70 h 80"/>
                <a:gd name="T44" fmla="*/ 51 w 53"/>
                <a:gd name="T45" fmla="*/ 67 h 80"/>
                <a:gd name="T46" fmla="*/ 53 w 53"/>
                <a:gd name="T47" fmla="*/ 64 h 80"/>
                <a:gd name="T48" fmla="*/ 53 w 53"/>
                <a:gd name="T49" fmla="*/ 62 h 80"/>
                <a:gd name="T50" fmla="*/ 52 w 53"/>
                <a:gd name="T51" fmla="*/ 54 h 80"/>
                <a:gd name="T52" fmla="*/ 49 w 53"/>
                <a:gd name="T53" fmla="*/ 47 h 80"/>
                <a:gd name="T54" fmla="*/ 46 w 53"/>
                <a:gd name="T55" fmla="*/ 42 h 80"/>
                <a:gd name="T56" fmla="*/ 43 w 53"/>
                <a:gd name="T57" fmla="*/ 37 h 80"/>
                <a:gd name="T58" fmla="*/ 40 w 53"/>
                <a:gd name="T59" fmla="*/ 32 h 80"/>
                <a:gd name="T60" fmla="*/ 36 w 53"/>
                <a:gd name="T61" fmla="*/ 27 h 80"/>
                <a:gd name="T62" fmla="*/ 34 w 53"/>
                <a:gd name="T63" fmla="*/ 20 h 80"/>
                <a:gd name="T64" fmla="*/ 33 w 53"/>
                <a:gd name="T65" fmla="*/ 12 h 80"/>
                <a:gd name="T66" fmla="*/ 33 w 53"/>
                <a:gd name="T67" fmla="*/ 10 h 80"/>
                <a:gd name="T68" fmla="*/ 31 w 53"/>
                <a:gd name="T69" fmla="*/ 8 h 80"/>
                <a:gd name="T70" fmla="*/ 29 w 53"/>
                <a:gd name="T71" fmla="*/ 6 h 80"/>
                <a:gd name="T72" fmla="*/ 25 w 53"/>
                <a:gd name="T73" fmla="*/ 4 h 80"/>
                <a:gd name="T74" fmla="*/ 19 w 53"/>
                <a:gd name="T75" fmla="*/ 1 h 80"/>
                <a:gd name="T76" fmla="*/ 13 w 53"/>
                <a:gd name="T7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42" name="Freeform 205">
              <a:extLst>
                <a:ext uri="{FF2B5EF4-FFF2-40B4-BE49-F238E27FC236}">
                  <a16:creationId xmlns:a16="http://schemas.microsoft.com/office/drawing/2014/main" id="{51C8AF4F-842E-4996-819D-8596D4031064}"/>
                </a:ext>
              </a:extLst>
            </p:cNvPr>
            <p:cNvSpPr>
              <a:spLocks/>
            </p:cNvSpPr>
            <p:nvPr>
              <p:custDataLst>
                <p:tags r:id="rId137"/>
              </p:custDataLst>
            </p:nvPr>
          </p:nvSpPr>
          <p:spPr bwMode="auto">
            <a:xfrm>
              <a:off x="4800591" y="5186677"/>
              <a:ext cx="16081" cy="39799"/>
            </a:xfrm>
            <a:custGeom>
              <a:avLst/>
              <a:gdLst>
                <a:gd name="T0" fmla="*/ 0 w 41"/>
                <a:gd name="T1" fmla="*/ 43 h 43"/>
                <a:gd name="T2" fmla="*/ 27 w 41"/>
                <a:gd name="T3" fmla="*/ 43 h 43"/>
                <a:gd name="T4" fmla="*/ 41 w 41"/>
                <a:gd name="T5" fmla="*/ 24 h 43"/>
                <a:gd name="T6" fmla="*/ 38 w 41"/>
                <a:gd name="T7" fmla="*/ 12 h 43"/>
                <a:gd name="T8" fmla="*/ 34 w 41"/>
                <a:gd name="T9" fmla="*/ 0 h 43"/>
                <a:gd name="T10" fmla="*/ 27 w 41"/>
                <a:gd name="T11" fmla="*/ 4 h 43"/>
                <a:gd name="T12" fmla="*/ 20 w 41"/>
                <a:gd name="T13" fmla="*/ 9 h 43"/>
                <a:gd name="T14" fmla="*/ 15 w 41"/>
                <a:gd name="T15" fmla="*/ 14 h 43"/>
                <a:gd name="T16" fmla="*/ 10 w 41"/>
                <a:gd name="T17" fmla="*/ 19 h 43"/>
                <a:gd name="T18" fmla="*/ 6 w 41"/>
                <a:gd name="T19" fmla="*/ 24 h 43"/>
                <a:gd name="T20" fmla="*/ 3 w 41"/>
                <a:gd name="T21" fmla="*/ 30 h 43"/>
                <a:gd name="T22" fmla="*/ 1 w 41"/>
                <a:gd name="T23" fmla="*/ 37 h 43"/>
                <a:gd name="T24" fmla="*/ 0 w 41"/>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43" name="Freeform 206">
              <a:extLst>
                <a:ext uri="{FF2B5EF4-FFF2-40B4-BE49-F238E27FC236}">
                  <a16:creationId xmlns:a16="http://schemas.microsoft.com/office/drawing/2014/main" id="{4D94CFC0-7D08-4F9E-B00E-D31E22F4379A}"/>
                </a:ext>
              </a:extLst>
            </p:cNvPr>
            <p:cNvSpPr>
              <a:spLocks/>
            </p:cNvSpPr>
            <p:nvPr>
              <p:custDataLst>
                <p:tags r:id="rId138"/>
              </p:custDataLst>
            </p:nvPr>
          </p:nvSpPr>
          <p:spPr bwMode="auto">
            <a:xfrm>
              <a:off x="4804975" y="5203066"/>
              <a:ext cx="7308" cy="43311"/>
            </a:xfrm>
            <a:custGeom>
              <a:avLst/>
              <a:gdLst>
                <a:gd name="T0" fmla="*/ 20 w 20"/>
                <a:gd name="T1" fmla="*/ 0 h 24"/>
                <a:gd name="T2" fmla="*/ 0 w 20"/>
                <a:gd name="T3" fmla="*/ 0 h 24"/>
                <a:gd name="T4" fmla="*/ 1 w 20"/>
                <a:gd name="T5" fmla="*/ 5 h 24"/>
                <a:gd name="T6" fmla="*/ 2 w 20"/>
                <a:gd name="T7" fmla="*/ 9 h 24"/>
                <a:gd name="T8" fmla="*/ 4 w 20"/>
                <a:gd name="T9" fmla="*/ 13 h 24"/>
                <a:gd name="T10" fmla="*/ 7 w 20"/>
                <a:gd name="T11" fmla="*/ 17 h 24"/>
                <a:gd name="T12" fmla="*/ 10 w 20"/>
                <a:gd name="T13" fmla="*/ 20 h 24"/>
                <a:gd name="T14" fmla="*/ 14 w 20"/>
                <a:gd name="T15" fmla="*/ 22 h 24"/>
                <a:gd name="T16" fmla="*/ 17 w 20"/>
                <a:gd name="T17" fmla="*/ 24 h 24"/>
                <a:gd name="T18" fmla="*/ 20 w 20"/>
                <a:gd name="T19" fmla="*/ 24 h 24"/>
                <a:gd name="T20" fmla="*/ 20 w 2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44" name="Freeform 207">
              <a:extLst>
                <a:ext uri="{FF2B5EF4-FFF2-40B4-BE49-F238E27FC236}">
                  <a16:creationId xmlns:a16="http://schemas.microsoft.com/office/drawing/2014/main" id="{45CBF458-CE12-4B49-83E7-C92A6AC7CC06}"/>
                </a:ext>
              </a:extLst>
            </p:cNvPr>
            <p:cNvSpPr>
              <a:spLocks/>
            </p:cNvSpPr>
            <p:nvPr>
              <p:custDataLst>
                <p:tags r:id="rId139"/>
              </p:custDataLst>
            </p:nvPr>
          </p:nvSpPr>
          <p:spPr bwMode="auto">
            <a:xfrm>
              <a:off x="4818131" y="5248718"/>
              <a:ext cx="16081" cy="44483"/>
            </a:xfrm>
            <a:custGeom>
              <a:avLst/>
              <a:gdLst>
                <a:gd name="T0" fmla="*/ 0 w 39"/>
                <a:gd name="T1" fmla="*/ 12 h 43"/>
                <a:gd name="T2" fmla="*/ 2 w 39"/>
                <a:gd name="T3" fmla="*/ 17 h 43"/>
                <a:gd name="T4" fmla="*/ 6 w 39"/>
                <a:gd name="T5" fmla="*/ 22 h 43"/>
                <a:gd name="T6" fmla="*/ 12 w 39"/>
                <a:gd name="T7" fmla="*/ 27 h 43"/>
                <a:gd name="T8" fmla="*/ 16 w 39"/>
                <a:gd name="T9" fmla="*/ 32 h 43"/>
                <a:gd name="T10" fmla="*/ 23 w 39"/>
                <a:gd name="T11" fmla="*/ 37 h 43"/>
                <a:gd name="T12" fmla="*/ 28 w 39"/>
                <a:gd name="T13" fmla="*/ 40 h 43"/>
                <a:gd name="T14" fmla="*/ 34 w 39"/>
                <a:gd name="T15" fmla="*/ 43 h 43"/>
                <a:gd name="T16" fmla="*/ 39 w 39"/>
                <a:gd name="T17" fmla="*/ 43 h 43"/>
                <a:gd name="T18" fmla="*/ 38 w 39"/>
                <a:gd name="T19" fmla="*/ 32 h 43"/>
                <a:gd name="T20" fmla="*/ 36 w 39"/>
                <a:gd name="T21" fmla="*/ 19 h 43"/>
                <a:gd name="T22" fmla="*/ 34 w 39"/>
                <a:gd name="T23" fmla="*/ 8 h 43"/>
                <a:gd name="T24" fmla="*/ 32 w 39"/>
                <a:gd name="T25" fmla="*/ 0 h 43"/>
                <a:gd name="T26" fmla="*/ 19 w 39"/>
                <a:gd name="T27" fmla="*/ 3 h 43"/>
                <a:gd name="T28" fmla="*/ 6 w 39"/>
                <a:gd name="T29" fmla="*/ 6 h 43"/>
                <a:gd name="T30" fmla="*/ 0 w 39"/>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45" name="Freeform 208">
              <a:extLst>
                <a:ext uri="{FF2B5EF4-FFF2-40B4-BE49-F238E27FC236}">
                  <a16:creationId xmlns:a16="http://schemas.microsoft.com/office/drawing/2014/main" id="{7E6B25B0-F006-447A-8ED2-BDB9A37BC056}"/>
                </a:ext>
              </a:extLst>
            </p:cNvPr>
            <p:cNvSpPr>
              <a:spLocks/>
            </p:cNvSpPr>
            <p:nvPr>
              <p:custDataLst>
                <p:tags r:id="rId140"/>
              </p:custDataLst>
            </p:nvPr>
          </p:nvSpPr>
          <p:spPr bwMode="auto">
            <a:xfrm>
              <a:off x="4806437" y="5258083"/>
              <a:ext cx="24851" cy="43312"/>
            </a:xfrm>
            <a:custGeom>
              <a:avLst/>
              <a:gdLst>
                <a:gd name="T0" fmla="*/ 29 w 55"/>
                <a:gd name="T1" fmla="*/ 26 h 62"/>
                <a:gd name="T2" fmla="*/ 8 w 55"/>
                <a:gd name="T3" fmla="*/ 0 h 62"/>
                <a:gd name="T4" fmla="*/ 4 w 55"/>
                <a:gd name="T5" fmla="*/ 5 h 62"/>
                <a:gd name="T6" fmla="*/ 1 w 55"/>
                <a:gd name="T7" fmla="*/ 11 h 62"/>
                <a:gd name="T8" fmla="*/ 0 w 55"/>
                <a:gd name="T9" fmla="*/ 16 h 62"/>
                <a:gd name="T10" fmla="*/ 0 w 55"/>
                <a:gd name="T11" fmla="*/ 21 h 62"/>
                <a:gd name="T12" fmla="*/ 2 w 55"/>
                <a:gd name="T13" fmla="*/ 26 h 62"/>
                <a:gd name="T14" fmla="*/ 4 w 55"/>
                <a:gd name="T15" fmla="*/ 31 h 62"/>
                <a:gd name="T16" fmla="*/ 8 w 55"/>
                <a:gd name="T17" fmla="*/ 36 h 62"/>
                <a:gd name="T18" fmla="*/ 11 w 55"/>
                <a:gd name="T19" fmla="*/ 41 h 62"/>
                <a:gd name="T20" fmla="*/ 16 w 55"/>
                <a:gd name="T21" fmla="*/ 45 h 62"/>
                <a:gd name="T22" fmla="*/ 21 w 55"/>
                <a:gd name="T23" fmla="*/ 49 h 62"/>
                <a:gd name="T24" fmla="*/ 26 w 55"/>
                <a:gd name="T25" fmla="*/ 53 h 62"/>
                <a:gd name="T26" fmla="*/ 33 w 55"/>
                <a:gd name="T27" fmla="*/ 56 h 62"/>
                <a:gd name="T28" fmla="*/ 38 w 55"/>
                <a:gd name="T29" fmla="*/ 58 h 62"/>
                <a:gd name="T30" fmla="*/ 44 w 55"/>
                <a:gd name="T31" fmla="*/ 60 h 62"/>
                <a:gd name="T32" fmla="*/ 49 w 55"/>
                <a:gd name="T33" fmla="*/ 61 h 62"/>
                <a:gd name="T34" fmla="*/ 55 w 55"/>
                <a:gd name="T35" fmla="*/ 62 h 62"/>
                <a:gd name="T36" fmla="*/ 54 w 55"/>
                <a:gd name="T37" fmla="*/ 53 h 62"/>
                <a:gd name="T38" fmla="*/ 53 w 55"/>
                <a:gd name="T39" fmla="*/ 46 h 62"/>
                <a:gd name="T40" fmla="*/ 49 w 55"/>
                <a:gd name="T41" fmla="*/ 40 h 62"/>
                <a:gd name="T42" fmla="*/ 46 w 55"/>
                <a:gd name="T43" fmla="*/ 35 h 62"/>
                <a:gd name="T44" fmla="*/ 43 w 55"/>
                <a:gd name="T45" fmla="*/ 31 h 62"/>
                <a:gd name="T46" fmla="*/ 38 w 55"/>
                <a:gd name="T47" fmla="*/ 28 h 62"/>
                <a:gd name="T48" fmla="*/ 33 w 55"/>
                <a:gd name="T49" fmla="*/ 26 h 62"/>
                <a:gd name="T50" fmla="*/ 29 w 55"/>
                <a:gd name="T51"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46" name="Freeform 209">
              <a:extLst>
                <a:ext uri="{FF2B5EF4-FFF2-40B4-BE49-F238E27FC236}">
                  <a16:creationId xmlns:a16="http://schemas.microsoft.com/office/drawing/2014/main" id="{8DE4B7E5-8FE1-4E3F-8DB3-1B0245BAF263}"/>
                </a:ext>
              </a:extLst>
            </p:cNvPr>
            <p:cNvSpPr>
              <a:spLocks/>
            </p:cNvSpPr>
            <p:nvPr>
              <p:custDataLst>
                <p:tags r:id="rId141"/>
              </p:custDataLst>
            </p:nvPr>
          </p:nvSpPr>
          <p:spPr bwMode="auto">
            <a:xfrm>
              <a:off x="4834211" y="5345296"/>
              <a:ext cx="10232" cy="43311"/>
            </a:xfrm>
            <a:custGeom>
              <a:avLst/>
              <a:gdLst>
                <a:gd name="T0" fmla="*/ 33 w 35"/>
                <a:gd name="T1" fmla="*/ 13 h 43"/>
                <a:gd name="T2" fmla="*/ 7 w 35"/>
                <a:gd name="T3" fmla="*/ 0 h 43"/>
                <a:gd name="T4" fmla="*/ 4 w 35"/>
                <a:gd name="T5" fmla="*/ 8 h 43"/>
                <a:gd name="T6" fmla="*/ 0 w 35"/>
                <a:gd name="T7" fmla="*/ 19 h 43"/>
                <a:gd name="T8" fmla="*/ 2 w 35"/>
                <a:gd name="T9" fmla="*/ 28 h 43"/>
                <a:gd name="T10" fmla="*/ 5 w 35"/>
                <a:gd name="T11" fmla="*/ 36 h 43"/>
                <a:gd name="T12" fmla="*/ 6 w 35"/>
                <a:gd name="T13" fmla="*/ 39 h 43"/>
                <a:gd name="T14" fmla="*/ 8 w 35"/>
                <a:gd name="T15" fmla="*/ 41 h 43"/>
                <a:gd name="T16" fmla="*/ 11 w 35"/>
                <a:gd name="T17" fmla="*/ 43 h 43"/>
                <a:gd name="T18" fmla="*/ 14 w 35"/>
                <a:gd name="T19" fmla="*/ 43 h 43"/>
                <a:gd name="T20" fmla="*/ 18 w 35"/>
                <a:gd name="T21" fmla="*/ 43 h 43"/>
                <a:gd name="T22" fmla="*/ 22 w 35"/>
                <a:gd name="T23" fmla="*/ 42 h 43"/>
                <a:gd name="T24" fmla="*/ 26 w 35"/>
                <a:gd name="T25" fmla="*/ 41 h 43"/>
                <a:gd name="T26" fmla="*/ 28 w 35"/>
                <a:gd name="T27" fmla="*/ 39 h 43"/>
                <a:gd name="T28" fmla="*/ 31 w 35"/>
                <a:gd name="T29" fmla="*/ 35 h 43"/>
                <a:gd name="T30" fmla="*/ 33 w 35"/>
                <a:gd name="T31" fmla="*/ 30 h 43"/>
                <a:gd name="T32" fmla="*/ 35 w 35"/>
                <a:gd name="T33" fmla="*/ 20 h 43"/>
                <a:gd name="T34" fmla="*/ 33 w 35"/>
                <a:gd name="T3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247" name="Freeform 215">
              <a:extLst>
                <a:ext uri="{FF2B5EF4-FFF2-40B4-BE49-F238E27FC236}">
                  <a16:creationId xmlns:a16="http://schemas.microsoft.com/office/drawing/2014/main" id="{0515AAD8-8501-4A59-986D-B7412FCEE6AE}"/>
                </a:ext>
              </a:extLst>
            </p:cNvPr>
            <p:cNvSpPr>
              <a:spLocks/>
            </p:cNvSpPr>
            <p:nvPr>
              <p:custDataLst>
                <p:tags r:id="rId142"/>
              </p:custDataLst>
            </p:nvPr>
          </p:nvSpPr>
          <p:spPr bwMode="auto">
            <a:xfrm>
              <a:off x="4546238" y="3700011"/>
              <a:ext cx="48240" cy="43311"/>
            </a:xfrm>
            <a:custGeom>
              <a:avLst/>
              <a:gdLst>
                <a:gd name="T0" fmla="*/ 0 w 120"/>
                <a:gd name="T1" fmla="*/ 18 h 56"/>
                <a:gd name="T2" fmla="*/ 4 w 120"/>
                <a:gd name="T3" fmla="*/ 26 h 56"/>
                <a:gd name="T4" fmla="*/ 10 w 120"/>
                <a:gd name="T5" fmla="*/ 33 h 56"/>
                <a:gd name="T6" fmla="*/ 15 w 120"/>
                <a:gd name="T7" fmla="*/ 37 h 56"/>
                <a:gd name="T8" fmla="*/ 21 w 120"/>
                <a:gd name="T9" fmla="*/ 41 h 56"/>
                <a:gd name="T10" fmla="*/ 27 w 120"/>
                <a:gd name="T11" fmla="*/ 44 h 56"/>
                <a:gd name="T12" fmla="*/ 35 w 120"/>
                <a:gd name="T13" fmla="*/ 46 h 56"/>
                <a:gd name="T14" fmla="*/ 43 w 120"/>
                <a:gd name="T15" fmla="*/ 48 h 56"/>
                <a:gd name="T16" fmla="*/ 51 w 120"/>
                <a:gd name="T17" fmla="*/ 49 h 56"/>
                <a:gd name="T18" fmla="*/ 67 w 120"/>
                <a:gd name="T19" fmla="*/ 50 h 56"/>
                <a:gd name="T20" fmla="*/ 85 w 120"/>
                <a:gd name="T21" fmla="*/ 51 h 56"/>
                <a:gd name="T22" fmla="*/ 102 w 120"/>
                <a:gd name="T23" fmla="*/ 52 h 56"/>
                <a:gd name="T24" fmla="*/ 120 w 120"/>
                <a:gd name="T25" fmla="*/ 56 h 56"/>
                <a:gd name="T26" fmla="*/ 120 w 120"/>
                <a:gd name="T27" fmla="*/ 37 h 56"/>
                <a:gd name="T28" fmla="*/ 111 w 120"/>
                <a:gd name="T29" fmla="*/ 34 h 56"/>
                <a:gd name="T30" fmla="*/ 102 w 120"/>
                <a:gd name="T31" fmla="*/ 30 h 56"/>
                <a:gd name="T32" fmla="*/ 94 w 120"/>
                <a:gd name="T33" fmla="*/ 24 h 56"/>
                <a:gd name="T34" fmla="*/ 88 w 120"/>
                <a:gd name="T35" fmla="*/ 18 h 56"/>
                <a:gd name="T36" fmla="*/ 81 w 120"/>
                <a:gd name="T37" fmla="*/ 13 h 56"/>
                <a:gd name="T38" fmla="*/ 75 w 120"/>
                <a:gd name="T39" fmla="*/ 7 h 56"/>
                <a:gd name="T40" fmla="*/ 67 w 120"/>
                <a:gd name="T41" fmla="*/ 3 h 56"/>
                <a:gd name="T42" fmla="*/ 60 w 120"/>
                <a:gd name="T43" fmla="*/ 0 h 56"/>
                <a:gd name="T44" fmla="*/ 55 w 120"/>
                <a:gd name="T45" fmla="*/ 1 h 56"/>
                <a:gd name="T46" fmla="*/ 48 w 120"/>
                <a:gd name="T47" fmla="*/ 3 h 56"/>
                <a:gd name="T48" fmla="*/ 41 w 120"/>
                <a:gd name="T49" fmla="*/ 6 h 56"/>
                <a:gd name="T50" fmla="*/ 33 w 120"/>
                <a:gd name="T51" fmla="*/ 9 h 56"/>
                <a:gd name="T52" fmla="*/ 24 w 120"/>
                <a:gd name="T53" fmla="*/ 13 h 56"/>
                <a:gd name="T54" fmla="*/ 16 w 120"/>
                <a:gd name="T55" fmla="*/ 15 h 56"/>
                <a:gd name="T56" fmla="*/ 8 w 120"/>
                <a:gd name="T57" fmla="*/ 18 h 56"/>
                <a:gd name="T58" fmla="*/ 0 w 120"/>
                <a:gd name="T59"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48" name="Freeform 216">
              <a:extLst>
                <a:ext uri="{FF2B5EF4-FFF2-40B4-BE49-F238E27FC236}">
                  <a16:creationId xmlns:a16="http://schemas.microsoft.com/office/drawing/2014/main" id="{1A518EDA-57C4-4299-B0CD-D537E0881D49}"/>
                </a:ext>
              </a:extLst>
            </p:cNvPr>
            <p:cNvSpPr>
              <a:spLocks/>
            </p:cNvSpPr>
            <p:nvPr>
              <p:custDataLst>
                <p:tags r:id="rId143"/>
              </p:custDataLst>
            </p:nvPr>
          </p:nvSpPr>
          <p:spPr bwMode="auto">
            <a:xfrm>
              <a:off x="4414676" y="3598168"/>
              <a:ext cx="230964" cy="80772"/>
            </a:xfrm>
            <a:custGeom>
              <a:avLst/>
              <a:gdLst>
                <a:gd name="T0" fmla="*/ 127 w 574"/>
                <a:gd name="T1" fmla="*/ 1 h 204"/>
                <a:gd name="T2" fmla="*/ 95 w 574"/>
                <a:gd name="T3" fmla="*/ 6 h 204"/>
                <a:gd name="T4" fmla="*/ 66 w 574"/>
                <a:gd name="T5" fmla="*/ 16 h 204"/>
                <a:gd name="T6" fmla="*/ 43 w 574"/>
                <a:gd name="T7" fmla="*/ 26 h 204"/>
                <a:gd name="T8" fmla="*/ 30 w 574"/>
                <a:gd name="T9" fmla="*/ 35 h 204"/>
                <a:gd name="T10" fmla="*/ 16 w 574"/>
                <a:gd name="T11" fmla="*/ 51 h 204"/>
                <a:gd name="T12" fmla="*/ 4 w 574"/>
                <a:gd name="T13" fmla="*/ 71 h 204"/>
                <a:gd name="T14" fmla="*/ 0 w 574"/>
                <a:gd name="T15" fmla="*/ 82 h 204"/>
                <a:gd name="T16" fmla="*/ 1 w 574"/>
                <a:gd name="T17" fmla="*/ 86 h 204"/>
                <a:gd name="T18" fmla="*/ 13 w 574"/>
                <a:gd name="T19" fmla="*/ 86 h 204"/>
                <a:gd name="T20" fmla="*/ 29 w 574"/>
                <a:gd name="T21" fmla="*/ 83 h 204"/>
                <a:gd name="T22" fmla="*/ 52 w 574"/>
                <a:gd name="T23" fmla="*/ 75 h 204"/>
                <a:gd name="T24" fmla="*/ 80 w 574"/>
                <a:gd name="T25" fmla="*/ 58 h 204"/>
                <a:gd name="T26" fmla="*/ 102 w 574"/>
                <a:gd name="T27" fmla="*/ 46 h 204"/>
                <a:gd name="T28" fmla="*/ 119 w 574"/>
                <a:gd name="T29" fmla="*/ 40 h 204"/>
                <a:gd name="T30" fmla="*/ 175 w 574"/>
                <a:gd name="T31" fmla="*/ 37 h 204"/>
                <a:gd name="T32" fmla="*/ 176 w 574"/>
                <a:gd name="T33" fmla="*/ 48 h 204"/>
                <a:gd name="T34" fmla="*/ 180 w 574"/>
                <a:gd name="T35" fmla="*/ 55 h 204"/>
                <a:gd name="T36" fmla="*/ 184 w 574"/>
                <a:gd name="T37" fmla="*/ 59 h 204"/>
                <a:gd name="T38" fmla="*/ 190 w 574"/>
                <a:gd name="T39" fmla="*/ 61 h 204"/>
                <a:gd name="T40" fmla="*/ 229 w 574"/>
                <a:gd name="T41" fmla="*/ 61 h 204"/>
                <a:gd name="T42" fmla="*/ 269 w 574"/>
                <a:gd name="T43" fmla="*/ 78 h 204"/>
                <a:gd name="T44" fmla="*/ 302 w 574"/>
                <a:gd name="T45" fmla="*/ 95 h 204"/>
                <a:gd name="T46" fmla="*/ 336 w 574"/>
                <a:gd name="T47" fmla="*/ 111 h 204"/>
                <a:gd name="T48" fmla="*/ 375 w 574"/>
                <a:gd name="T49" fmla="*/ 123 h 204"/>
                <a:gd name="T50" fmla="*/ 376 w 574"/>
                <a:gd name="T51" fmla="*/ 134 h 204"/>
                <a:gd name="T52" fmla="*/ 382 w 574"/>
                <a:gd name="T53" fmla="*/ 142 h 204"/>
                <a:gd name="T54" fmla="*/ 396 w 574"/>
                <a:gd name="T55" fmla="*/ 152 h 204"/>
                <a:gd name="T56" fmla="*/ 428 w 574"/>
                <a:gd name="T57" fmla="*/ 166 h 204"/>
                <a:gd name="T58" fmla="*/ 402 w 574"/>
                <a:gd name="T59" fmla="*/ 191 h 204"/>
                <a:gd name="T60" fmla="*/ 407 w 574"/>
                <a:gd name="T61" fmla="*/ 197 h 204"/>
                <a:gd name="T62" fmla="*/ 414 w 574"/>
                <a:gd name="T63" fmla="*/ 201 h 204"/>
                <a:gd name="T64" fmla="*/ 429 w 574"/>
                <a:gd name="T65" fmla="*/ 204 h 204"/>
                <a:gd name="T66" fmla="*/ 461 w 574"/>
                <a:gd name="T67" fmla="*/ 204 h 204"/>
                <a:gd name="T68" fmla="*/ 555 w 574"/>
                <a:gd name="T69" fmla="*/ 189 h 204"/>
                <a:gd name="T70" fmla="*/ 559 w 574"/>
                <a:gd name="T71" fmla="*/ 183 h 204"/>
                <a:gd name="T72" fmla="*/ 565 w 574"/>
                <a:gd name="T73" fmla="*/ 177 h 204"/>
                <a:gd name="T74" fmla="*/ 572 w 574"/>
                <a:gd name="T75" fmla="*/ 173 h 204"/>
                <a:gd name="T76" fmla="*/ 574 w 574"/>
                <a:gd name="T77" fmla="*/ 161 h 204"/>
                <a:gd name="T78" fmla="*/ 561 w 574"/>
                <a:gd name="T79" fmla="*/ 153 h 204"/>
                <a:gd name="T80" fmla="*/ 532 w 574"/>
                <a:gd name="T81" fmla="*/ 148 h 204"/>
                <a:gd name="T82" fmla="*/ 504 w 574"/>
                <a:gd name="T83" fmla="*/ 138 h 204"/>
                <a:gd name="T84" fmla="*/ 475 w 574"/>
                <a:gd name="T85" fmla="*/ 124 h 204"/>
                <a:gd name="T86" fmla="*/ 433 w 574"/>
                <a:gd name="T87" fmla="*/ 100 h 204"/>
                <a:gd name="T88" fmla="*/ 383 w 574"/>
                <a:gd name="T89" fmla="*/ 68 h 204"/>
                <a:gd name="T90" fmla="*/ 358 w 574"/>
                <a:gd name="T91" fmla="*/ 54 h 204"/>
                <a:gd name="T92" fmla="*/ 348 w 574"/>
                <a:gd name="T93" fmla="*/ 52 h 204"/>
                <a:gd name="T94" fmla="*/ 330 w 574"/>
                <a:gd name="T95" fmla="*/ 52 h 204"/>
                <a:gd name="T96" fmla="*/ 312 w 574"/>
                <a:gd name="T97" fmla="*/ 51 h 204"/>
                <a:gd name="T98" fmla="*/ 302 w 574"/>
                <a:gd name="T99" fmla="*/ 49 h 204"/>
                <a:gd name="T100" fmla="*/ 294 w 574"/>
                <a:gd name="T101" fmla="*/ 43 h 204"/>
                <a:gd name="T102" fmla="*/ 290 w 574"/>
                <a:gd name="T103" fmla="*/ 32 h 204"/>
                <a:gd name="T104" fmla="*/ 142 w 574"/>
                <a:gd name="T10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49" name="Freeform 217">
              <a:extLst>
                <a:ext uri="{FF2B5EF4-FFF2-40B4-BE49-F238E27FC236}">
                  <a16:creationId xmlns:a16="http://schemas.microsoft.com/office/drawing/2014/main" id="{BE7B1873-16DA-4BE5-80EE-05C77BEAC808}"/>
                </a:ext>
              </a:extLst>
            </p:cNvPr>
            <p:cNvSpPr>
              <a:spLocks/>
            </p:cNvSpPr>
            <p:nvPr>
              <p:custDataLst>
                <p:tags r:id="rId144"/>
              </p:custDataLst>
            </p:nvPr>
          </p:nvSpPr>
          <p:spPr bwMode="auto">
            <a:xfrm>
              <a:off x="4695341" y="3674258"/>
              <a:ext cx="81861" cy="51506"/>
            </a:xfrm>
            <a:custGeom>
              <a:avLst/>
              <a:gdLst>
                <a:gd name="T0" fmla="*/ 41 w 207"/>
                <a:gd name="T1" fmla="*/ 129 h 129"/>
                <a:gd name="T2" fmla="*/ 50 w 207"/>
                <a:gd name="T3" fmla="*/ 121 h 129"/>
                <a:gd name="T4" fmla="*/ 60 w 207"/>
                <a:gd name="T5" fmla="*/ 115 h 129"/>
                <a:gd name="T6" fmla="*/ 70 w 207"/>
                <a:gd name="T7" fmla="*/ 110 h 129"/>
                <a:gd name="T8" fmla="*/ 81 w 207"/>
                <a:gd name="T9" fmla="*/ 105 h 129"/>
                <a:gd name="T10" fmla="*/ 105 w 207"/>
                <a:gd name="T11" fmla="*/ 99 h 129"/>
                <a:gd name="T12" fmla="*/ 129 w 207"/>
                <a:gd name="T13" fmla="*/ 92 h 129"/>
                <a:gd name="T14" fmla="*/ 152 w 207"/>
                <a:gd name="T15" fmla="*/ 87 h 129"/>
                <a:gd name="T16" fmla="*/ 173 w 207"/>
                <a:gd name="T17" fmla="*/ 81 h 129"/>
                <a:gd name="T18" fmla="*/ 182 w 207"/>
                <a:gd name="T19" fmla="*/ 77 h 129"/>
                <a:gd name="T20" fmla="*/ 191 w 207"/>
                <a:gd name="T21" fmla="*/ 73 h 129"/>
                <a:gd name="T22" fmla="*/ 200 w 207"/>
                <a:gd name="T23" fmla="*/ 67 h 129"/>
                <a:gd name="T24" fmla="*/ 207 w 207"/>
                <a:gd name="T25" fmla="*/ 61 h 129"/>
                <a:gd name="T26" fmla="*/ 198 w 207"/>
                <a:gd name="T27" fmla="*/ 54 h 129"/>
                <a:gd name="T28" fmla="*/ 188 w 207"/>
                <a:gd name="T29" fmla="*/ 47 h 129"/>
                <a:gd name="T30" fmla="*/ 179 w 207"/>
                <a:gd name="T31" fmla="*/ 42 h 129"/>
                <a:gd name="T32" fmla="*/ 169 w 207"/>
                <a:gd name="T33" fmla="*/ 36 h 129"/>
                <a:gd name="T34" fmla="*/ 150 w 207"/>
                <a:gd name="T35" fmla="*/ 29 h 129"/>
                <a:gd name="T36" fmla="*/ 129 w 207"/>
                <a:gd name="T37" fmla="*/ 23 h 129"/>
                <a:gd name="T38" fmla="*/ 107 w 207"/>
                <a:gd name="T39" fmla="*/ 18 h 129"/>
                <a:gd name="T40" fmla="*/ 85 w 207"/>
                <a:gd name="T41" fmla="*/ 13 h 129"/>
                <a:gd name="T42" fmla="*/ 63 w 207"/>
                <a:gd name="T43" fmla="*/ 7 h 129"/>
                <a:gd name="T44" fmla="*/ 41 w 207"/>
                <a:gd name="T45" fmla="*/ 0 h 129"/>
                <a:gd name="T46" fmla="*/ 0 w 207"/>
                <a:gd name="T47" fmla="*/ 0 h 129"/>
                <a:gd name="T48" fmla="*/ 1 w 207"/>
                <a:gd name="T49" fmla="*/ 6 h 129"/>
                <a:gd name="T50" fmla="*/ 2 w 207"/>
                <a:gd name="T51" fmla="*/ 13 h 129"/>
                <a:gd name="T52" fmla="*/ 4 w 207"/>
                <a:gd name="T53" fmla="*/ 19 h 129"/>
                <a:gd name="T54" fmla="*/ 6 w 207"/>
                <a:gd name="T55" fmla="*/ 25 h 129"/>
                <a:gd name="T56" fmla="*/ 10 w 207"/>
                <a:gd name="T57" fmla="*/ 35 h 129"/>
                <a:gd name="T58" fmla="*/ 13 w 207"/>
                <a:gd name="T59" fmla="*/ 46 h 129"/>
                <a:gd name="T60" fmla="*/ 17 w 207"/>
                <a:gd name="T61" fmla="*/ 54 h 129"/>
                <a:gd name="T62" fmla="*/ 18 w 207"/>
                <a:gd name="T63" fmla="*/ 62 h 129"/>
                <a:gd name="T64" fmla="*/ 17 w 207"/>
                <a:gd name="T65" fmla="*/ 65 h 129"/>
                <a:gd name="T66" fmla="*/ 14 w 207"/>
                <a:gd name="T67" fmla="*/ 68 h 129"/>
                <a:gd name="T68" fmla="*/ 11 w 207"/>
                <a:gd name="T69" fmla="*/ 71 h 129"/>
                <a:gd name="T70" fmla="*/ 7 w 207"/>
                <a:gd name="T71" fmla="*/ 73 h 129"/>
                <a:gd name="T72" fmla="*/ 0 w 207"/>
                <a:gd name="T73" fmla="*/ 104 h 129"/>
                <a:gd name="T74" fmla="*/ 4 w 207"/>
                <a:gd name="T75" fmla="*/ 106 h 129"/>
                <a:gd name="T76" fmla="*/ 13 w 207"/>
                <a:gd name="T77" fmla="*/ 110 h 129"/>
                <a:gd name="T78" fmla="*/ 19 w 207"/>
                <a:gd name="T79" fmla="*/ 113 h 129"/>
                <a:gd name="T80" fmla="*/ 25 w 207"/>
                <a:gd name="T81" fmla="*/ 117 h 129"/>
                <a:gd name="T82" fmla="*/ 33 w 207"/>
                <a:gd name="T83" fmla="*/ 122 h 129"/>
                <a:gd name="T84" fmla="*/ 41 w 207"/>
                <a:gd name="T8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50" name="Freeform 218">
              <a:extLst>
                <a:ext uri="{FF2B5EF4-FFF2-40B4-BE49-F238E27FC236}">
                  <a16:creationId xmlns:a16="http://schemas.microsoft.com/office/drawing/2014/main" id="{22433879-BA77-42D5-BD37-8DB57630B808}"/>
                </a:ext>
              </a:extLst>
            </p:cNvPr>
            <p:cNvSpPr>
              <a:spLocks/>
            </p:cNvSpPr>
            <p:nvPr>
              <p:custDataLst>
                <p:tags r:id="rId145"/>
              </p:custDataLst>
            </p:nvPr>
          </p:nvSpPr>
          <p:spPr bwMode="auto">
            <a:xfrm>
              <a:off x="4297731" y="3718741"/>
              <a:ext cx="30698" cy="62041"/>
            </a:xfrm>
            <a:custGeom>
              <a:avLst/>
              <a:gdLst>
                <a:gd name="T0" fmla="*/ 72 w 72"/>
                <a:gd name="T1" fmla="*/ 0 h 154"/>
                <a:gd name="T2" fmla="*/ 69 w 72"/>
                <a:gd name="T3" fmla="*/ 4 h 154"/>
                <a:gd name="T4" fmla="*/ 67 w 72"/>
                <a:gd name="T5" fmla="*/ 9 h 154"/>
                <a:gd name="T6" fmla="*/ 66 w 72"/>
                <a:gd name="T7" fmla="*/ 13 h 154"/>
                <a:gd name="T8" fmla="*/ 66 w 72"/>
                <a:gd name="T9" fmla="*/ 18 h 154"/>
                <a:gd name="T10" fmla="*/ 66 w 72"/>
                <a:gd name="T11" fmla="*/ 27 h 154"/>
                <a:gd name="T12" fmla="*/ 66 w 72"/>
                <a:gd name="T13" fmla="*/ 37 h 154"/>
                <a:gd name="T14" fmla="*/ 69 w 72"/>
                <a:gd name="T15" fmla="*/ 43 h 154"/>
                <a:gd name="T16" fmla="*/ 71 w 72"/>
                <a:gd name="T17" fmla="*/ 50 h 154"/>
                <a:gd name="T18" fmla="*/ 71 w 72"/>
                <a:gd name="T19" fmla="*/ 57 h 154"/>
                <a:gd name="T20" fmla="*/ 71 w 72"/>
                <a:gd name="T21" fmla="*/ 65 h 154"/>
                <a:gd name="T22" fmla="*/ 69 w 72"/>
                <a:gd name="T23" fmla="*/ 73 h 154"/>
                <a:gd name="T24" fmla="*/ 67 w 72"/>
                <a:gd name="T25" fmla="*/ 82 h 154"/>
                <a:gd name="T26" fmla="*/ 65 w 72"/>
                <a:gd name="T27" fmla="*/ 91 h 154"/>
                <a:gd name="T28" fmla="*/ 61 w 72"/>
                <a:gd name="T29" fmla="*/ 100 h 154"/>
                <a:gd name="T30" fmla="*/ 53 w 72"/>
                <a:gd name="T31" fmla="*/ 116 h 154"/>
                <a:gd name="T32" fmla="*/ 44 w 72"/>
                <a:gd name="T33" fmla="*/ 131 h 154"/>
                <a:gd name="T34" fmla="*/ 34 w 72"/>
                <a:gd name="T35" fmla="*/ 144 h 154"/>
                <a:gd name="T36" fmla="*/ 26 w 72"/>
                <a:gd name="T37" fmla="*/ 154 h 154"/>
                <a:gd name="T38" fmla="*/ 26 w 72"/>
                <a:gd name="T39" fmla="*/ 141 h 154"/>
                <a:gd name="T40" fmla="*/ 15 w 72"/>
                <a:gd name="T41" fmla="*/ 144 h 154"/>
                <a:gd name="T42" fmla="*/ 0 w 72"/>
                <a:gd name="T43" fmla="*/ 148 h 154"/>
                <a:gd name="T44" fmla="*/ 3 w 72"/>
                <a:gd name="T45" fmla="*/ 129 h 154"/>
                <a:gd name="T46" fmla="*/ 8 w 72"/>
                <a:gd name="T47" fmla="*/ 105 h 154"/>
                <a:gd name="T48" fmla="*/ 9 w 72"/>
                <a:gd name="T49" fmla="*/ 92 h 154"/>
                <a:gd name="T50" fmla="*/ 12 w 72"/>
                <a:gd name="T51" fmla="*/ 77 h 154"/>
                <a:gd name="T52" fmla="*/ 15 w 72"/>
                <a:gd name="T53" fmla="*/ 63 h 154"/>
                <a:gd name="T54" fmla="*/ 20 w 72"/>
                <a:gd name="T55" fmla="*/ 49 h 154"/>
                <a:gd name="T56" fmla="*/ 20 w 72"/>
                <a:gd name="T57" fmla="*/ 0 h 154"/>
                <a:gd name="T58" fmla="*/ 25 w 72"/>
                <a:gd name="T59" fmla="*/ 0 h 154"/>
                <a:gd name="T60" fmla="*/ 38 w 72"/>
                <a:gd name="T61" fmla="*/ 0 h 154"/>
                <a:gd name="T62" fmla="*/ 56 w 72"/>
                <a:gd name="T63" fmla="*/ 0 h 154"/>
                <a:gd name="T64" fmla="*/ 72 w 72"/>
                <a:gd name="T6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251" name="Freeform 219">
              <a:extLst>
                <a:ext uri="{FF2B5EF4-FFF2-40B4-BE49-F238E27FC236}">
                  <a16:creationId xmlns:a16="http://schemas.microsoft.com/office/drawing/2014/main" id="{1F0269BA-FD8C-4E49-8FAC-BF867CF25311}"/>
                </a:ext>
              </a:extLst>
            </p:cNvPr>
            <p:cNvSpPr>
              <a:spLocks/>
            </p:cNvSpPr>
            <p:nvPr>
              <p:custDataLst>
                <p:tags r:id="rId146"/>
              </p:custDataLst>
            </p:nvPr>
          </p:nvSpPr>
          <p:spPr bwMode="auto">
            <a:xfrm>
              <a:off x="4224642" y="3718741"/>
              <a:ext cx="86246" cy="107696"/>
            </a:xfrm>
            <a:custGeom>
              <a:avLst/>
              <a:gdLst>
                <a:gd name="T0" fmla="*/ 8 w 214"/>
                <a:gd name="T1" fmla="*/ 207 h 271"/>
                <a:gd name="T2" fmla="*/ 12 w 214"/>
                <a:gd name="T3" fmla="*/ 181 h 271"/>
                <a:gd name="T4" fmla="*/ 24 w 214"/>
                <a:gd name="T5" fmla="*/ 148 h 271"/>
                <a:gd name="T6" fmla="*/ 35 w 214"/>
                <a:gd name="T7" fmla="*/ 118 h 271"/>
                <a:gd name="T8" fmla="*/ 44 w 214"/>
                <a:gd name="T9" fmla="*/ 112 h 271"/>
                <a:gd name="T10" fmla="*/ 65 w 214"/>
                <a:gd name="T11" fmla="*/ 111 h 271"/>
                <a:gd name="T12" fmla="*/ 89 w 214"/>
                <a:gd name="T13" fmla="*/ 111 h 271"/>
                <a:gd name="T14" fmla="*/ 106 w 214"/>
                <a:gd name="T15" fmla="*/ 110 h 271"/>
                <a:gd name="T16" fmla="*/ 120 w 214"/>
                <a:gd name="T17" fmla="*/ 105 h 271"/>
                <a:gd name="T18" fmla="*/ 130 w 214"/>
                <a:gd name="T19" fmla="*/ 94 h 271"/>
                <a:gd name="T20" fmla="*/ 113 w 214"/>
                <a:gd name="T21" fmla="*/ 73 h 271"/>
                <a:gd name="T22" fmla="*/ 86 w 214"/>
                <a:gd name="T23" fmla="*/ 58 h 271"/>
                <a:gd name="T24" fmla="*/ 77 w 214"/>
                <a:gd name="T25" fmla="*/ 49 h 271"/>
                <a:gd name="T26" fmla="*/ 74 w 214"/>
                <a:gd name="T27" fmla="*/ 41 h 271"/>
                <a:gd name="T28" fmla="*/ 75 w 214"/>
                <a:gd name="T29" fmla="*/ 34 h 271"/>
                <a:gd name="T30" fmla="*/ 82 w 214"/>
                <a:gd name="T31" fmla="*/ 28 h 271"/>
                <a:gd name="T32" fmla="*/ 101 w 214"/>
                <a:gd name="T33" fmla="*/ 19 h 271"/>
                <a:gd name="T34" fmla="*/ 150 w 214"/>
                <a:gd name="T35" fmla="*/ 3 h 271"/>
                <a:gd name="T36" fmla="*/ 180 w 214"/>
                <a:gd name="T37" fmla="*/ 0 h 271"/>
                <a:gd name="T38" fmla="*/ 198 w 214"/>
                <a:gd name="T39" fmla="*/ 0 h 271"/>
                <a:gd name="T40" fmla="*/ 207 w 214"/>
                <a:gd name="T41" fmla="*/ 49 h 271"/>
                <a:gd name="T42" fmla="*/ 199 w 214"/>
                <a:gd name="T43" fmla="*/ 77 h 271"/>
                <a:gd name="T44" fmla="*/ 195 w 214"/>
                <a:gd name="T45" fmla="*/ 105 h 271"/>
                <a:gd name="T46" fmla="*/ 187 w 214"/>
                <a:gd name="T47" fmla="*/ 148 h 271"/>
                <a:gd name="T48" fmla="*/ 213 w 214"/>
                <a:gd name="T49" fmla="*/ 154 h 271"/>
                <a:gd name="T50" fmla="*/ 214 w 214"/>
                <a:gd name="T51" fmla="*/ 166 h 271"/>
                <a:gd name="T52" fmla="*/ 210 w 214"/>
                <a:gd name="T53" fmla="*/ 174 h 271"/>
                <a:gd name="T54" fmla="*/ 207 w 214"/>
                <a:gd name="T55" fmla="*/ 177 h 271"/>
                <a:gd name="T56" fmla="*/ 200 w 214"/>
                <a:gd name="T57" fmla="*/ 178 h 271"/>
                <a:gd name="T58" fmla="*/ 192 w 214"/>
                <a:gd name="T59" fmla="*/ 196 h 271"/>
                <a:gd name="T60" fmla="*/ 181 w 214"/>
                <a:gd name="T61" fmla="*/ 214 h 271"/>
                <a:gd name="T62" fmla="*/ 155 w 214"/>
                <a:gd name="T63" fmla="*/ 243 h 271"/>
                <a:gd name="T64" fmla="*/ 120 w 214"/>
                <a:gd name="T65" fmla="*/ 271 h 271"/>
                <a:gd name="T66" fmla="*/ 87 w 214"/>
                <a:gd name="T67" fmla="*/ 261 h 271"/>
                <a:gd name="T68" fmla="*/ 55 w 214"/>
                <a:gd name="T69" fmla="*/ 248 h 271"/>
                <a:gd name="T70" fmla="*/ 0 w 214"/>
                <a:gd name="T71" fmla="*/ 2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252" name="Freeform 220">
              <a:extLst>
                <a:ext uri="{FF2B5EF4-FFF2-40B4-BE49-F238E27FC236}">
                  <a16:creationId xmlns:a16="http://schemas.microsoft.com/office/drawing/2014/main" id="{8CCF1D72-6DFB-4E6C-9115-A3381D0241F8}"/>
                </a:ext>
              </a:extLst>
            </p:cNvPr>
            <p:cNvSpPr>
              <a:spLocks/>
            </p:cNvSpPr>
            <p:nvPr>
              <p:custDataLst>
                <p:tags r:id="rId147"/>
              </p:custDataLst>
            </p:nvPr>
          </p:nvSpPr>
          <p:spPr bwMode="auto">
            <a:xfrm>
              <a:off x="4268496" y="3800682"/>
              <a:ext cx="65781" cy="42141"/>
            </a:xfrm>
            <a:custGeom>
              <a:avLst/>
              <a:gdLst>
                <a:gd name="T0" fmla="*/ 60 w 153"/>
                <a:gd name="T1" fmla="*/ 0 h 80"/>
                <a:gd name="T2" fmla="*/ 83 w 153"/>
                <a:gd name="T3" fmla="*/ 14 h 80"/>
                <a:gd name="T4" fmla="*/ 104 w 153"/>
                <a:gd name="T5" fmla="*/ 24 h 80"/>
                <a:gd name="T6" fmla="*/ 115 w 153"/>
                <a:gd name="T7" fmla="*/ 28 h 80"/>
                <a:gd name="T8" fmla="*/ 126 w 153"/>
                <a:gd name="T9" fmla="*/ 31 h 80"/>
                <a:gd name="T10" fmla="*/ 133 w 153"/>
                <a:gd name="T11" fmla="*/ 32 h 80"/>
                <a:gd name="T12" fmla="*/ 139 w 153"/>
                <a:gd name="T13" fmla="*/ 32 h 80"/>
                <a:gd name="T14" fmla="*/ 146 w 153"/>
                <a:gd name="T15" fmla="*/ 31 h 80"/>
                <a:gd name="T16" fmla="*/ 153 w 153"/>
                <a:gd name="T17" fmla="*/ 30 h 80"/>
                <a:gd name="T18" fmla="*/ 153 w 153"/>
                <a:gd name="T19" fmla="*/ 56 h 80"/>
                <a:gd name="T20" fmla="*/ 149 w 153"/>
                <a:gd name="T21" fmla="*/ 60 h 80"/>
                <a:gd name="T22" fmla="*/ 145 w 153"/>
                <a:gd name="T23" fmla="*/ 65 h 80"/>
                <a:gd name="T24" fmla="*/ 138 w 153"/>
                <a:gd name="T25" fmla="*/ 69 h 80"/>
                <a:gd name="T26" fmla="*/ 132 w 153"/>
                <a:gd name="T27" fmla="*/ 72 h 80"/>
                <a:gd name="T28" fmla="*/ 125 w 153"/>
                <a:gd name="T29" fmla="*/ 75 h 80"/>
                <a:gd name="T30" fmla="*/ 119 w 153"/>
                <a:gd name="T31" fmla="*/ 78 h 80"/>
                <a:gd name="T32" fmla="*/ 112 w 153"/>
                <a:gd name="T33" fmla="*/ 79 h 80"/>
                <a:gd name="T34" fmla="*/ 106 w 153"/>
                <a:gd name="T35" fmla="*/ 80 h 80"/>
                <a:gd name="T36" fmla="*/ 90 w 153"/>
                <a:gd name="T37" fmla="*/ 74 h 80"/>
                <a:gd name="T38" fmla="*/ 76 w 153"/>
                <a:gd name="T39" fmla="*/ 71 h 80"/>
                <a:gd name="T40" fmla="*/ 63 w 153"/>
                <a:gd name="T41" fmla="*/ 69 h 80"/>
                <a:gd name="T42" fmla="*/ 50 w 153"/>
                <a:gd name="T43" fmla="*/ 69 h 80"/>
                <a:gd name="T44" fmla="*/ 39 w 153"/>
                <a:gd name="T45" fmla="*/ 68 h 80"/>
                <a:gd name="T46" fmla="*/ 27 w 153"/>
                <a:gd name="T47" fmla="*/ 67 h 80"/>
                <a:gd name="T48" fmla="*/ 14 w 153"/>
                <a:gd name="T49" fmla="*/ 65 h 80"/>
                <a:gd name="T50" fmla="*/ 0 w 153"/>
                <a:gd name="T51" fmla="*/ 62 h 80"/>
                <a:gd name="T52" fmla="*/ 7 w 153"/>
                <a:gd name="T53" fmla="*/ 58 h 80"/>
                <a:gd name="T54" fmla="*/ 23 w 153"/>
                <a:gd name="T55" fmla="*/ 45 h 80"/>
                <a:gd name="T56" fmla="*/ 34 w 153"/>
                <a:gd name="T57" fmla="*/ 37 h 80"/>
                <a:gd name="T58" fmla="*/ 45 w 153"/>
                <a:gd name="T59" fmla="*/ 28 h 80"/>
                <a:gd name="T60" fmla="*/ 56 w 153"/>
                <a:gd name="T61" fmla="*/ 17 h 80"/>
                <a:gd name="T62" fmla="*/ 67 w 153"/>
                <a:gd name="T63" fmla="*/ 6 h 80"/>
                <a:gd name="T64" fmla="*/ 60 w 153"/>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253" name="Freeform 221">
              <a:extLst>
                <a:ext uri="{FF2B5EF4-FFF2-40B4-BE49-F238E27FC236}">
                  <a16:creationId xmlns:a16="http://schemas.microsoft.com/office/drawing/2014/main" id="{2C4E435B-CAEF-44B3-990A-582243C3762B}"/>
                </a:ext>
              </a:extLst>
            </p:cNvPr>
            <p:cNvSpPr>
              <a:spLocks/>
            </p:cNvSpPr>
            <p:nvPr>
              <p:custDataLst>
                <p:tags r:id="rId148"/>
              </p:custDataLst>
            </p:nvPr>
          </p:nvSpPr>
          <p:spPr bwMode="auto">
            <a:xfrm>
              <a:off x="4297731" y="3772588"/>
              <a:ext cx="131562" cy="64383"/>
            </a:xfrm>
            <a:custGeom>
              <a:avLst/>
              <a:gdLst>
                <a:gd name="T0" fmla="*/ 0 w 332"/>
                <a:gd name="T1" fmla="*/ 77 h 169"/>
                <a:gd name="T2" fmla="*/ 44 w 332"/>
                <a:gd name="T3" fmla="*/ 101 h 169"/>
                <a:gd name="T4" fmla="*/ 66 w 332"/>
                <a:gd name="T5" fmla="*/ 108 h 169"/>
                <a:gd name="T6" fmla="*/ 79 w 332"/>
                <a:gd name="T7" fmla="*/ 109 h 169"/>
                <a:gd name="T8" fmla="*/ 93 w 332"/>
                <a:gd name="T9" fmla="*/ 107 h 169"/>
                <a:gd name="T10" fmla="*/ 90 w 332"/>
                <a:gd name="T11" fmla="*/ 144 h 169"/>
                <a:gd name="T12" fmla="*/ 95 w 332"/>
                <a:gd name="T13" fmla="*/ 154 h 169"/>
                <a:gd name="T14" fmla="*/ 99 w 332"/>
                <a:gd name="T15" fmla="*/ 163 h 169"/>
                <a:gd name="T16" fmla="*/ 107 w 332"/>
                <a:gd name="T17" fmla="*/ 168 h 169"/>
                <a:gd name="T18" fmla="*/ 117 w 332"/>
                <a:gd name="T19" fmla="*/ 169 h 169"/>
                <a:gd name="T20" fmla="*/ 123 w 332"/>
                <a:gd name="T21" fmla="*/ 166 h 169"/>
                <a:gd name="T22" fmla="*/ 132 w 332"/>
                <a:gd name="T23" fmla="*/ 157 h 169"/>
                <a:gd name="T24" fmla="*/ 146 w 332"/>
                <a:gd name="T25" fmla="*/ 136 h 169"/>
                <a:gd name="T26" fmla="*/ 174 w 332"/>
                <a:gd name="T27" fmla="*/ 115 h 169"/>
                <a:gd name="T28" fmla="*/ 214 w 332"/>
                <a:gd name="T29" fmla="*/ 96 h 169"/>
                <a:gd name="T30" fmla="*/ 256 w 332"/>
                <a:gd name="T31" fmla="*/ 80 h 169"/>
                <a:gd name="T32" fmla="*/ 304 w 332"/>
                <a:gd name="T33" fmla="*/ 65 h 169"/>
                <a:gd name="T34" fmla="*/ 332 w 332"/>
                <a:gd name="T35" fmla="*/ 46 h 169"/>
                <a:gd name="T36" fmla="*/ 332 w 332"/>
                <a:gd name="T37" fmla="*/ 22 h 169"/>
                <a:gd name="T38" fmla="*/ 320 w 332"/>
                <a:gd name="T39" fmla="*/ 2 h 169"/>
                <a:gd name="T40" fmla="*/ 283 w 332"/>
                <a:gd name="T41" fmla="*/ 1 h 169"/>
                <a:gd name="T42" fmla="*/ 234 w 332"/>
                <a:gd name="T43" fmla="*/ 0 h 169"/>
                <a:gd name="T44" fmla="*/ 180 w 332"/>
                <a:gd name="T45" fmla="*/ 1 h 169"/>
                <a:gd name="T46" fmla="*/ 131 w 332"/>
                <a:gd name="T47" fmla="*/ 4 h 169"/>
                <a:gd name="T48" fmla="*/ 90 w 332"/>
                <a:gd name="T49" fmla="*/ 10 h 169"/>
                <a:gd name="T50" fmla="*/ 59 w 332"/>
                <a:gd name="T51" fmla="*/ 19 h 169"/>
                <a:gd name="T52" fmla="*/ 42 w 332"/>
                <a:gd name="T53" fmla="*/ 22 h 169"/>
                <a:gd name="T54" fmla="*/ 35 w 332"/>
                <a:gd name="T55" fmla="*/ 23 h 169"/>
                <a:gd name="T56" fmla="*/ 34 w 332"/>
                <a:gd name="T57" fmla="*/ 26 h 169"/>
                <a:gd name="T58" fmla="*/ 33 w 332"/>
                <a:gd name="T59" fmla="*/ 38 h 169"/>
                <a:gd name="T60" fmla="*/ 29 w 332"/>
                <a:gd name="T61" fmla="*/ 44 h 169"/>
                <a:gd name="T62" fmla="*/ 23 w 332"/>
                <a:gd name="T63" fmla="*/ 46 h 169"/>
                <a:gd name="T64" fmla="*/ 19 w 332"/>
                <a:gd name="T65" fmla="*/ 55 h 169"/>
                <a:gd name="T66" fmla="*/ 11 w 332"/>
                <a:gd name="T67" fmla="*/ 72 h 169"/>
                <a:gd name="T68" fmla="*/ 7 w 332"/>
                <a:gd name="T6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254" name="Freeform 222">
              <a:extLst>
                <a:ext uri="{FF2B5EF4-FFF2-40B4-BE49-F238E27FC236}">
                  <a16:creationId xmlns:a16="http://schemas.microsoft.com/office/drawing/2014/main" id="{F875E993-D5D4-49C9-A9E9-C9189AB1754C}"/>
                </a:ext>
              </a:extLst>
            </p:cNvPr>
            <p:cNvSpPr>
              <a:spLocks/>
            </p:cNvSpPr>
            <p:nvPr>
              <p:custDataLst>
                <p:tags r:id="rId149"/>
              </p:custDataLst>
            </p:nvPr>
          </p:nvSpPr>
          <p:spPr bwMode="auto">
            <a:xfrm>
              <a:off x="4313812" y="3794830"/>
              <a:ext cx="115481" cy="90137"/>
            </a:xfrm>
            <a:custGeom>
              <a:avLst/>
              <a:gdLst>
                <a:gd name="T0" fmla="*/ 44 w 286"/>
                <a:gd name="T1" fmla="*/ 86 h 235"/>
                <a:gd name="T2" fmla="*/ 49 w 286"/>
                <a:gd name="T3" fmla="*/ 96 h 235"/>
                <a:gd name="T4" fmla="*/ 53 w 286"/>
                <a:gd name="T5" fmla="*/ 105 h 235"/>
                <a:gd name="T6" fmla="*/ 61 w 286"/>
                <a:gd name="T7" fmla="*/ 110 h 235"/>
                <a:gd name="T8" fmla="*/ 71 w 286"/>
                <a:gd name="T9" fmla="*/ 111 h 235"/>
                <a:gd name="T10" fmla="*/ 77 w 286"/>
                <a:gd name="T11" fmla="*/ 108 h 235"/>
                <a:gd name="T12" fmla="*/ 86 w 286"/>
                <a:gd name="T13" fmla="*/ 99 h 235"/>
                <a:gd name="T14" fmla="*/ 100 w 286"/>
                <a:gd name="T15" fmla="*/ 78 h 235"/>
                <a:gd name="T16" fmla="*/ 128 w 286"/>
                <a:gd name="T17" fmla="*/ 57 h 235"/>
                <a:gd name="T18" fmla="*/ 168 w 286"/>
                <a:gd name="T19" fmla="*/ 38 h 235"/>
                <a:gd name="T20" fmla="*/ 210 w 286"/>
                <a:gd name="T21" fmla="*/ 22 h 235"/>
                <a:gd name="T22" fmla="*/ 258 w 286"/>
                <a:gd name="T23" fmla="*/ 7 h 235"/>
                <a:gd name="T24" fmla="*/ 286 w 286"/>
                <a:gd name="T25" fmla="*/ 11 h 235"/>
                <a:gd name="T26" fmla="*/ 282 w 286"/>
                <a:gd name="T27" fmla="*/ 32 h 235"/>
                <a:gd name="T28" fmla="*/ 272 w 286"/>
                <a:gd name="T29" fmla="*/ 70 h 235"/>
                <a:gd name="T30" fmla="*/ 254 w 286"/>
                <a:gd name="T31" fmla="*/ 128 h 235"/>
                <a:gd name="T32" fmla="*/ 244 w 286"/>
                <a:gd name="T33" fmla="*/ 174 h 235"/>
                <a:gd name="T34" fmla="*/ 240 w 286"/>
                <a:gd name="T35" fmla="*/ 206 h 235"/>
                <a:gd name="T36" fmla="*/ 146 w 286"/>
                <a:gd name="T37" fmla="*/ 216 h 235"/>
                <a:gd name="T38" fmla="*/ 138 w 286"/>
                <a:gd name="T39" fmla="*/ 218 h 235"/>
                <a:gd name="T40" fmla="*/ 132 w 286"/>
                <a:gd name="T41" fmla="*/ 223 h 235"/>
                <a:gd name="T42" fmla="*/ 127 w 286"/>
                <a:gd name="T43" fmla="*/ 235 h 235"/>
                <a:gd name="T44" fmla="*/ 109 w 286"/>
                <a:gd name="T45" fmla="*/ 217 h 235"/>
                <a:gd name="T46" fmla="*/ 94 w 286"/>
                <a:gd name="T47" fmla="*/ 199 h 235"/>
                <a:gd name="T48" fmla="*/ 69 w 286"/>
                <a:gd name="T49" fmla="*/ 160 h 235"/>
                <a:gd name="T50" fmla="*/ 55 w 286"/>
                <a:gd name="T51" fmla="*/ 142 h 235"/>
                <a:gd name="T52" fmla="*/ 41 w 286"/>
                <a:gd name="T53" fmla="*/ 125 h 235"/>
                <a:gd name="T54" fmla="*/ 22 w 286"/>
                <a:gd name="T55" fmla="*/ 110 h 235"/>
                <a:gd name="T56" fmla="*/ 0 w 286"/>
                <a:gd name="T57" fmla="*/ 99 h 235"/>
                <a:gd name="T58" fmla="*/ 13 w 286"/>
                <a:gd name="T59" fmla="*/ 97 h 235"/>
                <a:gd name="T60" fmla="*/ 26 w 286"/>
                <a:gd name="T61" fmla="*/ 91 h 235"/>
                <a:gd name="T62" fmla="*/ 39 w 286"/>
                <a:gd name="T63" fmla="*/ 84 h 235"/>
                <a:gd name="T64" fmla="*/ 47 w 286"/>
                <a:gd name="T65" fmla="*/ 7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255" name="Freeform 223">
              <a:extLst>
                <a:ext uri="{FF2B5EF4-FFF2-40B4-BE49-F238E27FC236}">
                  <a16:creationId xmlns:a16="http://schemas.microsoft.com/office/drawing/2014/main" id="{A1DCCF87-0C10-4D27-B6BD-232A10CF18D4}"/>
                </a:ext>
              </a:extLst>
            </p:cNvPr>
            <p:cNvSpPr>
              <a:spLocks/>
            </p:cNvSpPr>
            <p:nvPr>
              <p:custDataLst>
                <p:tags r:id="rId150"/>
              </p:custDataLst>
            </p:nvPr>
          </p:nvSpPr>
          <p:spPr bwMode="auto">
            <a:xfrm>
              <a:off x="4360589" y="3877943"/>
              <a:ext cx="77474" cy="73748"/>
            </a:xfrm>
            <a:custGeom>
              <a:avLst/>
              <a:gdLst>
                <a:gd name="T0" fmla="*/ 188 w 205"/>
                <a:gd name="T1" fmla="*/ 185 h 191"/>
                <a:gd name="T2" fmla="*/ 175 w 205"/>
                <a:gd name="T3" fmla="*/ 185 h 191"/>
                <a:gd name="T4" fmla="*/ 158 w 205"/>
                <a:gd name="T5" fmla="*/ 185 h 191"/>
                <a:gd name="T6" fmla="*/ 144 w 205"/>
                <a:gd name="T7" fmla="*/ 180 h 191"/>
                <a:gd name="T8" fmla="*/ 136 w 205"/>
                <a:gd name="T9" fmla="*/ 173 h 191"/>
                <a:gd name="T10" fmla="*/ 129 w 205"/>
                <a:gd name="T11" fmla="*/ 163 h 191"/>
                <a:gd name="T12" fmla="*/ 120 w 205"/>
                <a:gd name="T13" fmla="*/ 147 h 191"/>
                <a:gd name="T14" fmla="*/ 110 w 205"/>
                <a:gd name="T15" fmla="*/ 131 h 191"/>
                <a:gd name="T16" fmla="*/ 99 w 205"/>
                <a:gd name="T17" fmla="*/ 121 h 191"/>
                <a:gd name="T18" fmla="*/ 93 w 205"/>
                <a:gd name="T19" fmla="*/ 126 h 191"/>
                <a:gd name="T20" fmla="*/ 90 w 205"/>
                <a:gd name="T21" fmla="*/ 135 h 191"/>
                <a:gd name="T22" fmla="*/ 84 w 205"/>
                <a:gd name="T23" fmla="*/ 130 h 191"/>
                <a:gd name="T24" fmla="*/ 72 w 205"/>
                <a:gd name="T25" fmla="*/ 113 h 191"/>
                <a:gd name="T26" fmla="*/ 56 w 205"/>
                <a:gd name="T27" fmla="*/ 87 h 191"/>
                <a:gd name="T28" fmla="*/ 41 w 205"/>
                <a:gd name="T29" fmla="*/ 67 h 191"/>
                <a:gd name="T30" fmla="*/ 31 w 205"/>
                <a:gd name="T31" fmla="*/ 58 h 191"/>
                <a:gd name="T32" fmla="*/ 26 w 205"/>
                <a:gd name="T33" fmla="*/ 60 h 191"/>
                <a:gd name="T34" fmla="*/ 29 w 205"/>
                <a:gd name="T35" fmla="*/ 69 h 191"/>
                <a:gd name="T36" fmla="*/ 34 w 205"/>
                <a:gd name="T37" fmla="*/ 78 h 191"/>
                <a:gd name="T38" fmla="*/ 41 w 205"/>
                <a:gd name="T39" fmla="*/ 84 h 191"/>
                <a:gd name="T40" fmla="*/ 46 w 205"/>
                <a:gd name="T41" fmla="*/ 105 h 191"/>
                <a:gd name="T42" fmla="*/ 13 w 205"/>
                <a:gd name="T43" fmla="*/ 98 h 191"/>
                <a:gd name="T44" fmla="*/ 4 w 205"/>
                <a:gd name="T45" fmla="*/ 84 h 191"/>
                <a:gd name="T46" fmla="*/ 0 w 205"/>
                <a:gd name="T47" fmla="*/ 60 h 191"/>
                <a:gd name="T48" fmla="*/ 0 w 205"/>
                <a:gd name="T49" fmla="*/ 38 h 191"/>
                <a:gd name="T50" fmla="*/ 3 w 205"/>
                <a:gd name="T51" fmla="*/ 28 h 191"/>
                <a:gd name="T52" fmla="*/ 8 w 205"/>
                <a:gd name="T53" fmla="*/ 22 h 191"/>
                <a:gd name="T54" fmla="*/ 14 w 205"/>
                <a:gd name="T55" fmla="*/ 13 h 191"/>
                <a:gd name="T56" fmla="*/ 20 w 205"/>
                <a:gd name="T57" fmla="*/ 4 h 191"/>
                <a:gd name="T58" fmla="*/ 28 w 205"/>
                <a:gd name="T59" fmla="*/ 0 h 191"/>
                <a:gd name="T60" fmla="*/ 126 w 205"/>
                <a:gd name="T61" fmla="*/ 6 h 191"/>
                <a:gd name="T62" fmla="*/ 127 w 205"/>
                <a:gd name="T63" fmla="*/ 21 h 191"/>
                <a:gd name="T64" fmla="*/ 130 w 205"/>
                <a:gd name="T65" fmla="*/ 37 h 191"/>
                <a:gd name="T66" fmla="*/ 143 w 205"/>
                <a:gd name="T67" fmla="*/ 70 h 191"/>
                <a:gd name="T68" fmla="*/ 165 w 205"/>
                <a:gd name="T69" fmla="*/ 102 h 191"/>
                <a:gd name="T70" fmla="*/ 177 w 205"/>
                <a:gd name="T71" fmla="*/ 117 h 191"/>
                <a:gd name="T72" fmla="*/ 192 w 205"/>
                <a:gd name="T73" fmla="*/ 130 h 191"/>
                <a:gd name="T74" fmla="*/ 189 w 205"/>
                <a:gd name="T75" fmla="*/ 143 h 191"/>
                <a:gd name="T76" fmla="*/ 189 w 205"/>
                <a:gd name="T77" fmla="*/ 156 h 191"/>
                <a:gd name="T78" fmla="*/ 192 w 205"/>
                <a:gd name="T79" fmla="*/ 191 h 191"/>
                <a:gd name="T80" fmla="*/ 205 w 205"/>
                <a:gd name="T81" fmla="*/ 18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256" name="Freeform 224">
              <a:extLst>
                <a:ext uri="{FF2B5EF4-FFF2-40B4-BE49-F238E27FC236}">
                  <a16:creationId xmlns:a16="http://schemas.microsoft.com/office/drawing/2014/main" id="{5F38DADD-A5C7-434C-98AD-A45A622640DF}"/>
                </a:ext>
              </a:extLst>
            </p:cNvPr>
            <p:cNvSpPr>
              <a:spLocks/>
            </p:cNvSpPr>
            <p:nvPr>
              <p:custDataLst>
                <p:tags r:id="rId151"/>
              </p:custDataLst>
            </p:nvPr>
          </p:nvSpPr>
          <p:spPr bwMode="auto">
            <a:xfrm>
              <a:off x="4435140" y="3917743"/>
              <a:ext cx="131562" cy="58529"/>
            </a:xfrm>
            <a:custGeom>
              <a:avLst/>
              <a:gdLst>
                <a:gd name="T0" fmla="*/ 3 w 329"/>
                <a:gd name="T1" fmla="*/ 58 h 154"/>
                <a:gd name="T2" fmla="*/ 0 w 329"/>
                <a:gd name="T3" fmla="*/ 42 h 154"/>
                <a:gd name="T4" fmla="*/ 2 w 329"/>
                <a:gd name="T5" fmla="*/ 31 h 154"/>
                <a:gd name="T6" fmla="*/ 17 w 329"/>
                <a:gd name="T7" fmla="*/ 33 h 154"/>
                <a:gd name="T8" fmla="*/ 36 w 329"/>
                <a:gd name="T9" fmla="*/ 41 h 154"/>
                <a:gd name="T10" fmla="*/ 49 w 329"/>
                <a:gd name="T11" fmla="*/ 43 h 154"/>
                <a:gd name="T12" fmla="*/ 67 w 329"/>
                <a:gd name="T13" fmla="*/ 43 h 154"/>
                <a:gd name="T14" fmla="*/ 86 w 329"/>
                <a:gd name="T15" fmla="*/ 39 h 154"/>
                <a:gd name="T16" fmla="*/ 110 w 329"/>
                <a:gd name="T17" fmla="*/ 30 h 154"/>
                <a:gd name="T18" fmla="*/ 140 w 329"/>
                <a:gd name="T19" fmla="*/ 13 h 154"/>
                <a:gd name="T20" fmla="*/ 162 w 329"/>
                <a:gd name="T21" fmla="*/ 4 h 154"/>
                <a:gd name="T22" fmla="*/ 179 w 329"/>
                <a:gd name="T23" fmla="*/ 0 h 154"/>
                <a:gd name="T24" fmla="*/ 203 w 329"/>
                <a:gd name="T25" fmla="*/ 0 h 154"/>
                <a:gd name="T26" fmla="*/ 224 w 329"/>
                <a:gd name="T27" fmla="*/ 6 h 154"/>
                <a:gd name="T28" fmla="*/ 243 w 329"/>
                <a:gd name="T29" fmla="*/ 15 h 154"/>
                <a:gd name="T30" fmla="*/ 259 w 329"/>
                <a:gd name="T31" fmla="*/ 28 h 154"/>
                <a:gd name="T32" fmla="*/ 280 w 329"/>
                <a:gd name="T33" fmla="*/ 46 h 154"/>
                <a:gd name="T34" fmla="*/ 302 w 329"/>
                <a:gd name="T35" fmla="*/ 61 h 154"/>
                <a:gd name="T36" fmla="*/ 319 w 329"/>
                <a:gd name="T37" fmla="*/ 67 h 154"/>
                <a:gd name="T38" fmla="*/ 313 w 329"/>
                <a:gd name="T39" fmla="*/ 82 h 154"/>
                <a:gd name="T40" fmla="*/ 293 w 329"/>
                <a:gd name="T41" fmla="*/ 106 h 154"/>
                <a:gd name="T42" fmla="*/ 277 w 329"/>
                <a:gd name="T43" fmla="*/ 138 h 154"/>
                <a:gd name="T44" fmla="*/ 265 w 329"/>
                <a:gd name="T45" fmla="*/ 153 h 154"/>
                <a:gd name="T46" fmla="*/ 253 w 329"/>
                <a:gd name="T47" fmla="*/ 146 h 154"/>
                <a:gd name="T48" fmla="*/ 240 w 329"/>
                <a:gd name="T49" fmla="*/ 136 h 154"/>
                <a:gd name="T50" fmla="*/ 230 w 329"/>
                <a:gd name="T51" fmla="*/ 126 h 154"/>
                <a:gd name="T52" fmla="*/ 230 w 329"/>
                <a:gd name="T53" fmla="*/ 114 h 154"/>
                <a:gd name="T54" fmla="*/ 235 w 329"/>
                <a:gd name="T55" fmla="*/ 100 h 154"/>
                <a:gd name="T56" fmla="*/ 249 w 329"/>
                <a:gd name="T57" fmla="*/ 86 h 154"/>
                <a:gd name="T58" fmla="*/ 233 w 329"/>
                <a:gd name="T59" fmla="*/ 68 h 154"/>
                <a:gd name="T60" fmla="*/ 207 w 329"/>
                <a:gd name="T61" fmla="*/ 55 h 154"/>
                <a:gd name="T62" fmla="*/ 195 w 329"/>
                <a:gd name="T63" fmla="*/ 41 h 154"/>
                <a:gd name="T64" fmla="*/ 179 w 329"/>
                <a:gd name="T65" fmla="*/ 34 h 154"/>
                <a:gd name="T66" fmla="*/ 163 w 329"/>
                <a:gd name="T67" fmla="*/ 41 h 154"/>
                <a:gd name="T68" fmla="*/ 150 w 329"/>
                <a:gd name="T69" fmla="*/ 50 h 154"/>
                <a:gd name="T70" fmla="*/ 140 w 329"/>
                <a:gd name="T71" fmla="*/ 61 h 154"/>
                <a:gd name="T72" fmla="*/ 132 w 329"/>
                <a:gd name="T73" fmla="*/ 74 h 154"/>
                <a:gd name="T74" fmla="*/ 128 w 329"/>
                <a:gd name="T75" fmla="*/ 88 h 154"/>
                <a:gd name="T76" fmla="*/ 123 w 329"/>
                <a:gd name="T77" fmla="*/ 109 h 154"/>
                <a:gd name="T78" fmla="*/ 122 w 329"/>
                <a:gd name="T79" fmla="*/ 125 h 154"/>
                <a:gd name="T80" fmla="*/ 118 w 329"/>
                <a:gd name="T81" fmla="*/ 129 h 154"/>
                <a:gd name="T82" fmla="*/ 108 w 329"/>
                <a:gd name="T83" fmla="*/ 135 h 154"/>
                <a:gd name="T84" fmla="*/ 96 w 329"/>
                <a:gd name="T85" fmla="*/ 135 h 154"/>
                <a:gd name="T86" fmla="*/ 83 w 329"/>
                <a:gd name="T87" fmla="*/ 129 h 154"/>
                <a:gd name="T88" fmla="*/ 66 w 329"/>
                <a:gd name="T89" fmla="*/ 116 h 154"/>
                <a:gd name="T90" fmla="*/ 48 w 329"/>
                <a:gd name="T91" fmla="*/ 94 h 154"/>
                <a:gd name="T92" fmla="*/ 33 w 329"/>
                <a:gd name="T93" fmla="*/ 80 h 154"/>
                <a:gd name="T94" fmla="*/ 22 w 329"/>
                <a:gd name="T95" fmla="*/ 74 h 154"/>
                <a:gd name="T96" fmla="*/ 3 w 329"/>
                <a:gd name="T97" fmla="*/ 7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257" name="Freeform 225">
              <a:extLst>
                <a:ext uri="{FF2B5EF4-FFF2-40B4-BE49-F238E27FC236}">
                  <a16:creationId xmlns:a16="http://schemas.microsoft.com/office/drawing/2014/main" id="{066E858F-14C9-45B2-BCB4-869DBCFDC52D}"/>
                </a:ext>
              </a:extLst>
            </p:cNvPr>
            <p:cNvSpPr>
              <a:spLocks/>
            </p:cNvSpPr>
            <p:nvPr>
              <p:custDataLst>
                <p:tags r:id="rId152"/>
              </p:custDataLst>
            </p:nvPr>
          </p:nvSpPr>
          <p:spPr bwMode="auto">
            <a:xfrm>
              <a:off x="5062253" y="4842519"/>
              <a:ext cx="122792" cy="114719"/>
            </a:xfrm>
            <a:custGeom>
              <a:avLst/>
              <a:gdLst>
                <a:gd name="T0" fmla="*/ 297 w 306"/>
                <a:gd name="T1" fmla="*/ 181 h 293"/>
                <a:gd name="T2" fmla="*/ 296 w 306"/>
                <a:gd name="T3" fmla="*/ 185 h 293"/>
                <a:gd name="T4" fmla="*/ 291 w 306"/>
                <a:gd name="T5" fmla="*/ 194 h 293"/>
                <a:gd name="T6" fmla="*/ 282 w 306"/>
                <a:gd name="T7" fmla="*/ 199 h 293"/>
                <a:gd name="T8" fmla="*/ 272 w 306"/>
                <a:gd name="T9" fmla="*/ 201 h 293"/>
                <a:gd name="T10" fmla="*/ 263 w 306"/>
                <a:gd name="T11" fmla="*/ 207 h 293"/>
                <a:gd name="T12" fmla="*/ 253 w 306"/>
                <a:gd name="T13" fmla="*/ 229 h 293"/>
                <a:gd name="T14" fmla="*/ 242 w 306"/>
                <a:gd name="T15" fmla="*/ 254 h 293"/>
                <a:gd name="T16" fmla="*/ 231 w 306"/>
                <a:gd name="T17" fmla="*/ 267 h 293"/>
                <a:gd name="T18" fmla="*/ 221 w 306"/>
                <a:gd name="T19" fmla="*/ 273 h 293"/>
                <a:gd name="T20" fmla="*/ 200 w 306"/>
                <a:gd name="T21" fmla="*/ 281 h 293"/>
                <a:gd name="T22" fmla="*/ 164 w 306"/>
                <a:gd name="T23" fmla="*/ 290 h 293"/>
                <a:gd name="T24" fmla="*/ 139 w 306"/>
                <a:gd name="T25" fmla="*/ 293 h 293"/>
                <a:gd name="T26" fmla="*/ 123 w 306"/>
                <a:gd name="T27" fmla="*/ 293 h 293"/>
                <a:gd name="T28" fmla="*/ 106 w 306"/>
                <a:gd name="T29" fmla="*/ 290 h 293"/>
                <a:gd name="T30" fmla="*/ 92 w 306"/>
                <a:gd name="T31" fmla="*/ 286 h 293"/>
                <a:gd name="T32" fmla="*/ 80 w 306"/>
                <a:gd name="T33" fmla="*/ 278 h 293"/>
                <a:gd name="T34" fmla="*/ 71 w 306"/>
                <a:gd name="T35" fmla="*/ 268 h 293"/>
                <a:gd name="T36" fmla="*/ 1 w 306"/>
                <a:gd name="T37" fmla="*/ 236 h 293"/>
                <a:gd name="T38" fmla="*/ 0 w 306"/>
                <a:gd name="T39" fmla="*/ 88 h 293"/>
                <a:gd name="T40" fmla="*/ 1 w 306"/>
                <a:gd name="T41" fmla="*/ 49 h 293"/>
                <a:gd name="T42" fmla="*/ 4 w 306"/>
                <a:gd name="T43" fmla="*/ 35 h 293"/>
                <a:gd name="T44" fmla="*/ 11 w 306"/>
                <a:gd name="T45" fmla="*/ 21 h 293"/>
                <a:gd name="T46" fmla="*/ 20 w 306"/>
                <a:gd name="T47" fmla="*/ 8 h 293"/>
                <a:gd name="T48" fmla="*/ 41 w 306"/>
                <a:gd name="T49" fmla="*/ 2 h 293"/>
                <a:gd name="T50" fmla="*/ 53 w 306"/>
                <a:gd name="T51" fmla="*/ 0 h 293"/>
                <a:gd name="T52" fmla="*/ 72 w 306"/>
                <a:gd name="T53" fmla="*/ 6 h 293"/>
                <a:gd name="T54" fmla="*/ 80 w 306"/>
                <a:gd name="T55" fmla="*/ 7 h 293"/>
                <a:gd name="T56" fmla="*/ 84 w 306"/>
                <a:gd name="T57" fmla="*/ 4 h 293"/>
                <a:gd name="T58" fmla="*/ 87 w 306"/>
                <a:gd name="T59" fmla="*/ 5 h 293"/>
                <a:gd name="T60" fmla="*/ 90 w 306"/>
                <a:gd name="T61" fmla="*/ 11 h 293"/>
                <a:gd name="T62" fmla="*/ 99 w 306"/>
                <a:gd name="T63" fmla="*/ 19 h 293"/>
                <a:gd name="T64" fmla="*/ 121 w 306"/>
                <a:gd name="T65" fmla="*/ 31 h 293"/>
                <a:gd name="T66" fmla="*/ 148 w 306"/>
                <a:gd name="T67" fmla="*/ 41 h 293"/>
                <a:gd name="T68" fmla="*/ 182 w 306"/>
                <a:gd name="T69" fmla="*/ 59 h 293"/>
                <a:gd name="T70" fmla="*/ 210 w 306"/>
                <a:gd name="T71" fmla="*/ 79 h 293"/>
                <a:gd name="T72" fmla="*/ 241 w 306"/>
                <a:gd name="T73" fmla="*/ 102 h 293"/>
                <a:gd name="T74" fmla="*/ 261 w 306"/>
                <a:gd name="T75" fmla="*/ 117 h 293"/>
                <a:gd name="T76" fmla="*/ 266 w 306"/>
                <a:gd name="T77" fmla="*/ 124 h 293"/>
                <a:gd name="T78" fmla="*/ 280 w 306"/>
                <a:gd name="T79" fmla="*/ 135 h 293"/>
                <a:gd name="T80" fmla="*/ 299 w 306"/>
                <a:gd name="T81" fmla="*/ 151 h 293"/>
                <a:gd name="T82" fmla="*/ 306 w 306"/>
                <a:gd name="T83" fmla="*/ 161 h 293"/>
                <a:gd name="T84" fmla="*/ 304 w 306"/>
                <a:gd name="T85" fmla="*/ 16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258" name="Freeform 227">
              <a:extLst>
                <a:ext uri="{FF2B5EF4-FFF2-40B4-BE49-F238E27FC236}">
                  <a16:creationId xmlns:a16="http://schemas.microsoft.com/office/drawing/2014/main" id="{42224064-6E60-49AD-AC26-CBC8588A8C37}"/>
                </a:ext>
              </a:extLst>
            </p:cNvPr>
            <p:cNvSpPr>
              <a:spLocks/>
            </p:cNvSpPr>
            <p:nvPr>
              <p:custDataLst>
                <p:tags r:id="rId153"/>
              </p:custDataLst>
            </p:nvPr>
          </p:nvSpPr>
          <p:spPr bwMode="auto">
            <a:xfrm>
              <a:off x="5942180" y="2517702"/>
              <a:ext cx="413689" cy="266897"/>
            </a:xfrm>
            <a:custGeom>
              <a:avLst/>
              <a:gdLst>
                <a:gd name="T0" fmla="*/ 240 w 1037"/>
                <a:gd name="T1" fmla="*/ 622 h 690"/>
                <a:gd name="T2" fmla="*/ 155 w 1037"/>
                <a:gd name="T3" fmla="*/ 683 h 690"/>
                <a:gd name="T4" fmla="*/ 32 w 1037"/>
                <a:gd name="T5" fmla="*/ 654 h 690"/>
                <a:gd name="T6" fmla="*/ 67 w 1037"/>
                <a:gd name="T7" fmla="*/ 634 h 690"/>
                <a:gd name="T8" fmla="*/ 18 w 1037"/>
                <a:gd name="T9" fmla="*/ 596 h 690"/>
                <a:gd name="T10" fmla="*/ 44 w 1037"/>
                <a:gd name="T11" fmla="*/ 595 h 690"/>
                <a:gd name="T12" fmla="*/ 67 w 1037"/>
                <a:gd name="T13" fmla="*/ 567 h 690"/>
                <a:gd name="T14" fmla="*/ 8 w 1037"/>
                <a:gd name="T15" fmla="*/ 546 h 690"/>
                <a:gd name="T16" fmla="*/ 74 w 1037"/>
                <a:gd name="T17" fmla="*/ 523 h 690"/>
                <a:gd name="T18" fmla="*/ 0 w 1037"/>
                <a:gd name="T19" fmla="*/ 499 h 690"/>
                <a:gd name="T20" fmla="*/ 20 w 1037"/>
                <a:gd name="T21" fmla="*/ 456 h 690"/>
                <a:gd name="T22" fmla="*/ 37 w 1037"/>
                <a:gd name="T23" fmla="*/ 461 h 690"/>
                <a:gd name="T24" fmla="*/ 77 w 1037"/>
                <a:gd name="T25" fmla="*/ 449 h 690"/>
                <a:gd name="T26" fmla="*/ 92 w 1037"/>
                <a:gd name="T27" fmla="*/ 424 h 690"/>
                <a:gd name="T28" fmla="*/ 130 w 1037"/>
                <a:gd name="T29" fmla="*/ 409 h 690"/>
                <a:gd name="T30" fmla="*/ 220 w 1037"/>
                <a:gd name="T31" fmla="*/ 382 h 690"/>
                <a:gd name="T32" fmla="*/ 227 w 1037"/>
                <a:gd name="T33" fmla="*/ 339 h 690"/>
                <a:gd name="T34" fmla="*/ 283 w 1037"/>
                <a:gd name="T35" fmla="*/ 325 h 690"/>
                <a:gd name="T36" fmla="*/ 282 w 1037"/>
                <a:gd name="T37" fmla="*/ 310 h 690"/>
                <a:gd name="T38" fmla="*/ 298 w 1037"/>
                <a:gd name="T39" fmla="*/ 285 h 690"/>
                <a:gd name="T40" fmla="*/ 335 w 1037"/>
                <a:gd name="T41" fmla="*/ 243 h 690"/>
                <a:gd name="T42" fmla="*/ 343 w 1037"/>
                <a:gd name="T43" fmla="*/ 226 h 690"/>
                <a:gd name="T44" fmla="*/ 390 w 1037"/>
                <a:gd name="T45" fmla="*/ 200 h 690"/>
                <a:gd name="T46" fmla="*/ 387 w 1037"/>
                <a:gd name="T47" fmla="*/ 157 h 690"/>
                <a:gd name="T48" fmla="*/ 373 w 1037"/>
                <a:gd name="T49" fmla="*/ 142 h 690"/>
                <a:gd name="T50" fmla="*/ 334 w 1037"/>
                <a:gd name="T51" fmla="*/ 154 h 690"/>
                <a:gd name="T52" fmla="*/ 390 w 1037"/>
                <a:gd name="T53" fmla="*/ 103 h 690"/>
                <a:gd name="T54" fmla="*/ 411 w 1037"/>
                <a:gd name="T55" fmla="*/ 96 h 690"/>
                <a:gd name="T56" fmla="*/ 463 w 1037"/>
                <a:gd name="T57" fmla="*/ 114 h 690"/>
                <a:gd name="T58" fmla="*/ 466 w 1037"/>
                <a:gd name="T59" fmla="*/ 91 h 690"/>
                <a:gd name="T60" fmla="*/ 558 w 1037"/>
                <a:gd name="T61" fmla="*/ 61 h 690"/>
                <a:gd name="T62" fmla="*/ 591 w 1037"/>
                <a:gd name="T63" fmla="*/ 63 h 690"/>
                <a:gd name="T64" fmla="*/ 645 w 1037"/>
                <a:gd name="T65" fmla="*/ 55 h 690"/>
                <a:gd name="T66" fmla="*/ 645 w 1037"/>
                <a:gd name="T67" fmla="*/ 33 h 690"/>
                <a:gd name="T68" fmla="*/ 699 w 1037"/>
                <a:gd name="T69" fmla="*/ 13 h 690"/>
                <a:gd name="T70" fmla="*/ 705 w 1037"/>
                <a:gd name="T71" fmla="*/ 29 h 690"/>
                <a:gd name="T72" fmla="*/ 712 w 1037"/>
                <a:gd name="T73" fmla="*/ 40 h 690"/>
                <a:gd name="T74" fmla="*/ 758 w 1037"/>
                <a:gd name="T75" fmla="*/ 12 h 690"/>
                <a:gd name="T76" fmla="*/ 817 w 1037"/>
                <a:gd name="T77" fmla="*/ 6 h 690"/>
                <a:gd name="T78" fmla="*/ 844 w 1037"/>
                <a:gd name="T79" fmla="*/ 8 h 690"/>
                <a:gd name="T80" fmla="*/ 862 w 1037"/>
                <a:gd name="T81" fmla="*/ 11 h 690"/>
                <a:gd name="T82" fmla="*/ 924 w 1037"/>
                <a:gd name="T83" fmla="*/ 6 h 690"/>
                <a:gd name="T84" fmla="*/ 1037 w 1037"/>
                <a:gd name="T85" fmla="*/ 43 h 690"/>
                <a:gd name="T86" fmla="*/ 1005 w 1037"/>
                <a:gd name="T87" fmla="*/ 79 h 690"/>
                <a:gd name="T88" fmla="*/ 930 w 1037"/>
                <a:gd name="T89" fmla="*/ 55 h 690"/>
                <a:gd name="T90" fmla="*/ 873 w 1037"/>
                <a:gd name="T91" fmla="*/ 74 h 690"/>
                <a:gd name="T92" fmla="*/ 848 w 1037"/>
                <a:gd name="T93" fmla="*/ 116 h 690"/>
                <a:gd name="T94" fmla="*/ 811 w 1037"/>
                <a:gd name="T95" fmla="*/ 111 h 690"/>
                <a:gd name="T96" fmla="*/ 745 w 1037"/>
                <a:gd name="T97" fmla="*/ 128 h 690"/>
                <a:gd name="T98" fmla="*/ 694 w 1037"/>
                <a:gd name="T99" fmla="*/ 92 h 690"/>
                <a:gd name="T100" fmla="*/ 620 w 1037"/>
                <a:gd name="T101" fmla="*/ 112 h 690"/>
                <a:gd name="T102" fmla="*/ 534 w 1037"/>
                <a:gd name="T103" fmla="*/ 134 h 690"/>
                <a:gd name="T104" fmla="*/ 486 w 1037"/>
                <a:gd name="T105" fmla="*/ 210 h 690"/>
                <a:gd name="T106" fmla="*/ 430 w 1037"/>
                <a:gd name="T107" fmla="*/ 279 h 690"/>
                <a:gd name="T108" fmla="*/ 399 w 1037"/>
                <a:gd name="T109" fmla="*/ 364 h 690"/>
                <a:gd name="T110" fmla="*/ 333 w 1037"/>
                <a:gd name="T111" fmla="*/ 425 h 690"/>
                <a:gd name="T112" fmla="*/ 355 w 1037"/>
                <a:gd name="T113" fmla="*/ 497 h 690"/>
                <a:gd name="T114" fmla="*/ 354 w 1037"/>
                <a:gd name="T115" fmla="*/ 558 h 690"/>
                <a:gd name="T116" fmla="*/ 331 w 1037"/>
                <a:gd name="T117" fmla="*/ 615 h 690"/>
                <a:gd name="T118" fmla="*/ 295 w 1037"/>
                <a:gd name="T119" fmla="*/ 64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259" name="Freeform 228">
              <a:extLst>
                <a:ext uri="{FF2B5EF4-FFF2-40B4-BE49-F238E27FC236}">
                  <a16:creationId xmlns:a16="http://schemas.microsoft.com/office/drawing/2014/main" id="{8175D1B3-CD83-452B-A9E0-0346AC7A9530}"/>
                </a:ext>
              </a:extLst>
            </p:cNvPr>
            <p:cNvSpPr>
              <a:spLocks/>
            </p:cNvSpPr>
            <p:nvPr>
              <p:custDataLst>
                <p:tags r:id="rId154"/>
              </p:custDataLst>
            </p:nvPr>
          </p:nvSpPr>
          <p:spPr bwMode="auto">
            <a:xfrm>
              <a:off x="6255006" y="3138122"/>
              <a:ext cx="45315" cy="66724"/>
            </a:xfrm>
            <a:custGeom>
              <a:avLst/>
              <a:gdLst>
                <a:gd name="T0" fmla="*/ 120 w 120"/>
                <a:gd name="T1" fmla="*/ 99 h 173"/>
                <a:gd name="T2" fmla="*/ 92 w 120"/>
                <a:gd name="T3" fmla="*/ 60 h 173"/>
                <a:gd name="T4" fmla="*/ 70 w 120"/>
                <a:gd name="T5" fmla="*/ 28 h 173"/>
                <a:gd name="T6" fmla="*/ 60 w 120"/>
                <a:gd name="T7" fmla="*/ 16 h 173"/>
                <a:gd name="T8" fmla="*/ 53 w 120"/>
                <a:gd name="T9" fmla="*/ 8 h 173"/>
                <a:gd name="T10" fmla="*/ 48 w 120"/>
                <a:gd name="T11" fmla="*/ 4 h 173"/>
                <a:gd name="T12" fmla="*/ 45 w 120"/>
                <a:gd name="T13" fmla="*/ 2 h 173"/>
                <a:gd name="T14" fmla="*/ 43 w 120"/>
                <a:gd name="T15" fmla="*/ 1 h 173"/>
                <a:gd name="T16" fmla="*/ 39 w 120"/>
                <a:gd name="T17" fmla="*/ 0 h 173"/>
                <a:gd name="T18" fmla="*/ 33 w 120"/>
                <a:gd name="T19" fmla="*/ 0 h 173"/>
                <a:gd name="T20" fmla="*/ 27 w 120"/>
                <a:gd name="T21" fmla="*/ 1 h 173"/>
                <a:gd name="T22" fmla="*/ 24 w 120"/>
                <a:gd name="T23" fmla="*/ 3 h 173"/>
                <a:gd name="T24" fmla="*/ 21 w 120"/>
                <a:gd name="T25" fmla="*/ 5 h 173"/>
                <a:gd name="T26" fmla="*/ 19 w 120"/>
                <a:gd name="T27" fmla="*/ 8 h 173"/>
                <a:gd name="T28" fmla="*/ 16 w 120"/>
                <a:gd name="T29" fmla="*/ 12 h 173"/>
                <a:gd name="T30" fmla="*/ 15 w 120"/>
                <a:gd name="T31" fmla="*/ 15 h 173"/>
                <a:gd name="T32" fmla="*/ 15 w 120"/>
                <a:gd name="T33" fmla="*/ 20 h 173"/>
                <a:gd name="T34" fmla="*/ 14 w 120"/>
                <a:gd name="T35" fmla="*/ 30 h 173"/>
                <a:gd name="T36" fmla="*/ 12 w 120"/>
                <a:gd name="T37" fmla="*/ 42 h 173"/>
                <a:gd name="T38" fmla="*/ 10 w 120"/>
                <a:gd name="T39" fmla="*/ 48 h 173"/>
                <a:gd name="T40" fmla="*/ 8 w 120"/>
                <a:gd name="T41" fmla="*/ 54 h 173"/>
                <a:gd name="T42" fmla="*/ 4 w 120"/>
                <a:gd name="T43" fmla="*/ 61 h 173"/>
                <a:gd name="T44" fmla="*/ 0 w 120"/>
                <a:gd name="T45" fmla="*/ 68 h 173"/>
                <a:gd name="T46" fmla="*/ 5 w 120"/>
                <a:gd name="T47" fmla="*/ 82 h 173"/>
                <a:gd name="T48" fmla="*/ 10 w 120"/>
                <a:gd name="T49" fmla="*/ 99 h 173"/>
                <a:gd name="T50" fmla="*/ 15 w 120"/>
                <a:gd name="T51" fmla="*/ 115 h 173"/>
                <a:gd name="T52" fmla="*/ 20 w 120"/>
                <a:gd name="T53" fmla="*/ 129 h 173"/>
                <a:gd name="T54" fmla="*/ 24 w 120"/>
                <a:gd name="T55" fmla="*/ 134 h 173"/>
                <a:gd name="T56" fmla="*/ 30 w 120"/>
                <a:gd name="T57" fmla="*/ 139 h 173"/>
                <a:gd name="T58" fmla="*/ 37 w 120"/>
                <a:gd name="T59" fmla="*/ 145 h 173"/>
                <a:gd name="T60" fmla="*/ 46 w 120"/>
                <a:gd name="T61" fmla="*/ 151 h 173"/>
                <a:gd name="T62" fmla="*/ 54 w 120"/>
                <a:gd name="T63" fmla="*/ 157 h 173"/>
                <a:gd name="T64" fmla="*/ 60 w 120"/>
                <a:gd name="T65" fmla="*/ 163 h 173"/>
                <a:gd name="T66" fmla="*/ 62 w 120"/>
                <a:gd name="T67" fmla="*/ 165 h 173"/>
                <a:gd name="T68" fmla="*/ 65 w 120"/>
                <a:gd name="T69" fmla="*/ 168 h 173"/>
                <a:gd name="T70" fmla="*/ 66 w 120"/>
                <a:gd name="T71" fmla="*/ 170 h 173"/>
                <a:gd name="T72" fmla="*/ 67 w 120"/>
                <a:gd name="T73" fmla="*/ 173 h 173"/>
                <a:gd name="T74" fmla="*/ 76 w 120"/>
                <a:gd name="T75" fmla="*/ 167 h 173"/>
                <a:gd name="T76" fmla="*/ 86 w 120"/>
                <a:gd name="T77" fmla="*/ 160 h 173"/>
                <a:gd name="T78" fmla="*/ 93 w 120"/>
                <a:gd name="T79" fmla="*/ 152 h 173"/>
                <a:gd name="T80" fmla="*/ 101 w 120"/>
                <a:gd name="T81" fmla="*/ 142 h 173"/>
                <a:gd name="T82" fmla="*/ 106 w 120"/>
                <a:gd name="T83" fmla="*/ 132 h 173"/>
                <a:gd name="T84" fmla="*/ 112 w 120"/>
                <a:gd name="T85" fmla="*/ 121 h 173"/>
                <a:gd name="T86" fmla="*/ 116 w 120"/>
                <a:gd name="T87" fmla="*/ 110 h 173"/>
                <a:gd name="T88" fmla="*/ 120 w 120"/>
                <a:gd name="T89" fmla="*/ 9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260" name="Freeform 229">
              <a:extLst>
                <a:ext uri="{FF2B5EF4-FFF2-40B4-BE49-F238E27FC236}">
                  <a16:creationId xmlns:a16="http://schemas.microsoft.com/office/drawing/2014/main" id="{30262D23-AE0F-4536-863E-11EA5B4401F7}"/>
                </a:ext>
              </a:extLst>
            </p:cNvPr>
            <p:cNvSpPr>
              <a:spLocks/>
            </p:cNvSpPr>
            <p:nvPr>
              <p:custDataLst>
                <p:tags r:id="rId155"/>
              </p:custDataLst>
            </p:nvPr>
          </p:nvSpPr>
          <p:spPr bwMode="auto">
            <a:xfrm>
              <a:off x="5986035" y="3019891"/>
              <a:ext cx="77474" cy="43312"/>
            </a:xfrm>
            <a:custGeom>
              <a:avLst/>
              <a:gdLst>
                <a:gd name="T0" fmla="*/ 200 w 200"/>
                <a:gd name="T1" fmla="*/ 55 h 98"/>
                <a:gd name="T2" fmla="*/ 195 w 200"/>
                <a:gd name="T3" fmla="*/ 56 h 98"/>
                <a:gd name="T4" fmla="*/ 186 w 200"/>
                <a:gd name="T5" fmla="*/ 60 h 98"/>
                <a:gd name="T6" fmla="*/ 177 w 200"/>
                <a:gd name="T7" fmla="*/ 65 h 98"/>
                <a:gd name="T8" fmla="*/ 166 w 200"/>
                <a:gd name="T9" fmla="*/ 73 h 98"/>
                <a:gd name="T10" fmla="*/ 155 w 200"/>
                <a:gd name="T11" fmla="*/ 80 h 98"/>
                <a:gd name="T12" fmla="*/ 145 w 200"/>
                <a:gd name="T13" fmla="*/ 87 h 98"/>
                <a:gd name="T14" fmla="*/ 137 w 200"/>
                <a:gd name="T15" fmla="*/ 93 h 98"/>
                <a:gd name="T16" fmla="*/ 133 w 200"/>
                <a:gd name="T17" fmla="*/ 98 h 98"/>
                <a:gd name="T18" fmla="*/ 127 w 200"/>
                <a:gd name="T19" fmla="*/ 98 h 98"/>
                <a:gd name="T20" fmla="*/ 122 w 200"/>
                <a:gd name="T21" fmla="*/ 98 h 98"/>
                <a:gd name="T22" fmla="*/ 116 w 200"/>
                <a:gd name="T23" fmla="*/ 97 h 98"/>
                <a:gd name="T24" fmla="*/ 111 w 200"/>
                <a:gd name="T25" fmla="*/ 95 h 98"/>
                <a:gd name="T26" fmla="*/ 106 w 200"/>
                <a:gd name="T27" fmla="*/ 93 h 98"/>
                <a:gd name="T28" fmla="*/ 103 w 200"/>
                <a:gd name="T29" fmla="*/ 88 h 98"/>
                <a:gd name="T30" fmla="*/ 101 w 200"/>
                <a:gd name="T31" fmla="*/ 82 h 98"/>
                <a:gd name="T32" fmla="*/ 100 w 200"/>
                <a:gd name="T33" fmla="*/ 74 h 98"/>
                <a:gd name="T34" fmla="*/ 91 w 200"/>
                <a:gd name="T35" fmla="*/ 80 h 98"/>
                <a:gd name="T36" fmla="*/ 82 w 200"/>
                <a:gd name="T37" fmla="*/ 86 h 98"/>
                <a:gd name="T38" fmla="*/ 78 w 200"/>
                <a:gd name="T39" fmla="*/ 90 h 98"/>
                <a:gd name="T40" fmla="*/ 72 w 200"/>
                <a:gd name="T41" fmla="*/ 93 h 98"/>
                <a:gd name="T42" fmla="*/ 67 w 200"/>
                <a:gd name="T43" fmla="*/ 96 h 98"/>
                <a:gd name="T44" fmla="*/ 60 w 200"/>
                <a:gd name="T45" fmla="*/ 98 h 98"/>
                <a:gd name="T46" fmla="*/ 39 w 200"/>
                <a:gd name="T47" fmla="*/ 98 h 98"/>
                <a:gd name="T48" fmla="*/ 34 w 200"/>
                <a:gd name="T49" fmla="*/ 98 h 98"/>
                <a:gd name="T50" fmla="*/ 28 w 200"/>
                <a:gd name="T51" fmla="*/ 95 h 98"/>
                <a:gd name="T52" fmla="*/ 22 w 200"/>
                <a:gd name="T53" fmla="*/ 92 h 98"/>
                <a:gd name="T54" fmla="*/ 15 w 200"/>
                <a:gd name="T55" fmla="*/ 89 h 98"/>
                <a:gd name="T56" fmla="*/ 9 w 200"/>
                <a:gd name="T57" fmla="*/ 85 h 98"/>
                <a:gd name="T58" fmla="*/ 4 w 200"/>
                <a:gd name="T59" fmla="*/ 81 h 98"/>
                <a:gd name="T60" fmla="*/ 1 w 200"/>
                <a:gd name="T61" fmla="*/ 77 h 98"/>
                <a:gd name="T62" fmla="*/ 0 w 200"/>
                <a:gd name="T63" fmla="*/ 74 h 98"/>
                <a:gd name="T64" fmla="*/ 5 w 200"/>
                <a:gd name="T65" fmla="*/ 71 h 98"/>
                <a:gd name="T66" fmla="*/ 10 w 200"/>
                <a:gd name="T67" fmla="*/ 67 h 98"/>
                <a:gd name="T68" fmla="*/ 14 w 200"/>
                <a:gd name="T69" fmla="*/ 60 h 98"/>
                <a:gd name="T70" fmla="*/ 20 w 200"/>
                <a:gd name="T71" fmla="*/ 53 h 98"/>
                <a:gd name="T72" fmla="*/ 23 w 200"/>
                <a:gd name="T73" fmla="*/ 45 h 98"/>
                <a:gd name="T74" fmla="*/ 27 w 200"/>
                <a:gd name="T75" fmla="*/ 37 h 98"/>
                <a:gd name="T76" fmla="*/ 30 w 200"/>
                <a:gd name="T77" fmla="*/ 28 h 98"/>
                <a:gd name="T78" fmla="*/ 33 w 200"/>
                <a:gd name="T79" fmla="*/ 19 h 98"/>
                <a:gd name="T80" fmla="*/ 66 w 200"/>
                <a:gd name="T81" fmla="*/ 14 h 98"/>
                <a:gd name="T82" fmla="*/ 103 w 200"/>
                <a:gd name="T83" fmla="*/ 9 h 98"/>
                <a:gd name="T84" fmla="*/ 145 w 200"/>
                <a:gd name="T85" fmla="*/ 4 h 98"/>
                <a:gd name="T86" fmla="*/ 193 w 200"/>
                <a:gd name="T87" fmla="*/ 0 h 98"/>
                <a:gd name="T88" fmla="*/ 166 w 200"/>
                <a:gd name="T89" fmla="*/ 31 h 98"/>
                <a:gd name="T90" fmla="*/ 166 w 200"/>
                <a:gd name="T91" fmla="*/ 34 h 98"/>
                <a:gd name="T92" fmla="*/ 164 w 200"/>
                <a:gd name="T93" fmla="*/ 37 h 98"/>
                <a:gd name="T94" fmla="*/ 162 w 200"/>
                <a:gd name="T95" fmla="*/ 39 h 98"/>
                <a:gd name="T96" fmla="*/ 161 w 200"/>
                <a:gd name="T97" fmla="*/ 41 h 98"/>
                <a:gd name="T98" fmla="*/ 157 w 200"/>
                <a:gd name="T99" fmla="*/ 45 h 98"/>
                <a:gd name="T100" fmla="*/ 156 w 200"/>
                <a:gd name="T101" fmla="*/ 47 h 98"/>
                <a:gd name="T102" fmla="*/ 156 w 200"/>
                <a:gd name="T103" fmla="*/ 49 h 98"/>
                <a:gd name="T104" fmla="*/ 157 w 200"/>
                <a:gd name="T105" fmla="*/ 50 h 98"/>
                <a:gd name="T106" fmla="*/ 159 w 200"/>
                <a:gd name="T107" fmla="*/ 50 h 98"/>
                <a:gd name="T108" fmla="*/ 163 w 200"/>
                <a:gd name="T109" fmla="*/ 51 h 98"/>
                <a:gd name="T110" fmla="*/ 177 w 200"/>
                <a:gd name="T111" fmla="*/ 53 h 98"/>
                <a:gd name="T112" fmla="*/ 200 w 200"/>
                <a:gd name="T113"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261" name="Freeform 230">
              <a:extLst>
                <a:ext uri="{FF2B5EF4-FFF2-40B4-BE49-F238E27FC236}">
                  <a16:creationId xmlns:a16="http://schemas.microsoft.com/office/drawing/2014/main" id="{7292C2E0-9BA7-47E7-BB52-033DF150C927}"/>
                </a:ext>
              </a:extLst>
            </p:cNvPr>
            <p:cNvSpPr>
              <a:spLocks/>
            </p:cNvSpPr>
            <p:nvPr>
              <p:custDataLst>
                <p:tags r:id="rId156"/>
              </p:custDataLst>
            </p:nvPr>
          </p:nvSpPr>
          <p:spPr bwMode="auto">
            <a:xfrm>
              <a:off x="5929024" y="2886441"/>
              <a:ext cx="77475" cy="53848"/>
            </a:xfrm>
            <a:custGeom>
              <a:avLst/>
              <a:gdLst>
                <a:gd name="T0" fmla="*/ 0 w 186"/>
                <a:gd name="T1" fmla="*/ 112 h 142"/>
                <a:gd name="T2" fmla="*/ 2 w 186"/>
                <a:gd name="T3" fmla="*/ 116 h 142"/>
                <a:gd name="T4" fmla="*/ 3 w 186"/>
                <a:gd name="T5" fmla="*/ 107 h 142"/>
                <a:gd name="T6" fmla="*/ 3 w 186"/>
                <a:gd name="T7" fmla="*/ 93 h 142"/>
                <a:gd name="T8" fmla="*/ 9 w 186"/>
                <a:gd name="T9" fmla="*/ 82 h 142"/>
                <a:gd name="T10" fmla="*/ 17 w 186"/>
                <a:gd name="T11" fmla="*/ 69 h 142"/>
                <a:gd name="T12" fmla="*/ 20 w 186"/>
                <a:gd name="T13" fmla="*/ 56 h 142"/>
                <a:gd name="T14" fmla="*/ 23 w 186"/>
                <a:gd name="T15" fmla="*/ 46 h 142"/>
                <a:gd name="T16" fmla="*/ 28 w 186"/>
                <a:gd name="T17" fmla="*/ 37 h 142"/>
                <a:gd name="T18" fmla="*/ 35 w 186"/>
                <a:gd name="T19" fmla="*/ 32 h 142"/>
                <a:gd name="T20" fmla="*/ 41 w 186"/>
                <a:gd name="T21" fmla="*/ 38 h 142"/>
                <a:gd name="T22" fmla="*/ 43 w 186"/>
                <a:gd name="T23" fmla="*/ 49 h 142"/>
                <a:gd name="T24" fmla="*/ 47 w 186"/>
                <a:gd name="T25" fmla="*/ 58 h 142"/>
                <a:gd name="T26" fmla="*/ 55 w 186"/>
                <a:gd name="T27" fmla="*/ 65 h 142"/>
                <a:gd name="T28" fmla="*/ 87 w 186"/>
                <a:gd name="T29" fmla="*/ 67 h 142"/>
                <a:gd name="T30" fmla="*/ 79 w 186"/>
                <a:gd name="T31" fmla="*/ 41 h 142"/>
                <a:gd name="T32" fmla="*/ 69 w 186"/>
                <a:gd name="T33" fmla="*/ 36 h 142"/>
                <a:gd name="T34" fmla="*/ 63 w 186"/>
                <a:gd name="T35" fmla="*/ 30 h 142"/>
                <a:gd name="T36" fmla="*/ 61 w 186"/>
                <a:gd name="T37" fmla="*/ 23 h 142"/>
                <a:gd name="T38" fmla="*/ 70 w 186"/>
                <a:gd name="T39" fmla="*/ 17 h 142"/>
                <a:gd name="T40" fmla="*/ 87 w 186"/>
                <a:gd name="T41" fmla="*/ 14 h 142"/>
                <a:gd name="T42" fmla="*/ 98 w 186"/>
                <a:gd name="T43" fmla="*/ 10 h 142"/>
                <a:gd name="T44" fmla="*/ 111 w 186"/>
                <a:gd name="T45" fmla="*/ 6 h 142"/>
                <a:gd name="T46" fmla="*/ 130 w 186"/>
                <a:gd name="T47" fmla="*/ 3 h 142"/>
                <a:gd name="T48" fmla="*/ 147 w 186"/>
                <a:gd name="T49" fmla="*/ 1 h 142"/>
                <a:gd name="T50" fmla="*/ 159 w 186"/>
                <a:gd name="T51" fmla="*/ 2 h 142"/>
                <a:gd name="T52" fmla="*/ 176 w 186"/>
                <a:gd name="T53" fmla="*/ 1 h 142"/>
                <a:gd name="T54" fmla="*/ 183 w 186"/>
                <a:gd name="T55" fmla="*/ 10 h 142"/>
                <a:gd name="T56" fmla="*/ 178 w 186"/>
                <a:gd name="T57" fmla="*/ 26 h 142"/>
                <a:gd name="T58" fmla="*/ 169 w 186"/>
                <a:gd name="T59" fmla="*/ 40 h 142"/>
                <a:gd name="T60" fmla="*/ 159 w 186"/>
                <a:gd name="T61" fmla="*/ 51 h 142"/>
                <a:gd name="T62" fmla="*/ 155 w 186"/>
                <a:gd name="T63" fmla="*/ 63 h 142"/>
                <a:gd name="T64" fmla="*/ 153 w 186"/>
                <a:gd name="T65" fmla="*/ 76 h 142"/>
                <a:gd name="T66" fmla="*/ 120 w 186"/>
                <a:gd name="T67" fmla="*/ 142 h 142"/>
                <a:gd name="T68" fmla="*/ 80 w 186"/>
                <a:gd name="T69" fmla="*/ 122 h 142"/>
                <a:gd name="T70" fmla="*/ 35 w 186"/>
                <a:gd name="T71" fmla="*/ 117 h 142"/>
                <a:gd name="T72" fmla="*/ 8 w 186"/>
                <a:gd name="T73" fmla="*/ 1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262" name="Freeform 231">
              <a:extLst>
                <a:ext uri="{FF2B5EF4-FFF2-40B4-BE49-F238E27FC236}">
                  <a16:creationId xmlns:a16="http://schemas.microsoft.com/office/drawing/2014/main" id="{EC2922D9-B478-4A38-9EBF-BB7DC1987E71}"/>
                </a:ext>
              </a:extLst>
            </p:cNvPr>
            <p:cNvSpPr>
              <a:spLocks/>
            </p:cNvSpPr>
            <p:nvPr>
              <p:custDataLst>
                <p:tags r:id="rId157"/>
              </p:custDataLst>
            </p:nvPr>
          </p:nvSpPr>
          <p:spPr bwMode="auto">
            <a:xfrm>
              <a:off x="5911483" y="2933266"/>
              <a:ext cx="77475" cy="42141"/>
            </a:xfrm>
            <a:custGeom>
              <a:avLst/>
              <a:gdLst>
                <a:gd name="T0" fmla="*/ 192 w 192"/>
                <a:gd name="T1" fmla="*/ 61 h 105"/>
                <a:gd name="T2" fmla="*/ 189 w 192"/>
                <a:gd name="T3" fmla="*/ 62 h 105"/>
                <a:gd name="T4" fmla="*/ 184 w 192"/>
                <a:gd name="T5" fmla="*/ 63 h 105"/>
                <a:gd name="T6" fmla="*/ 180 w 192"/>
                <a:gd name="T7" fmla="*/ 64 h 105"/>
                <a:gd name="T8" fmla="*/ 177 w 192"/>
                <a:gd name="T9" fmla="*/ 67 h 105"/>
                <a:gd name="T10" fmla="*/ 168 w 192"/>
                <a:gd name="T11" fmla="*/ 72 h 105"/>
                <a:gd name="T12" fmla="*/ 160 w 192"/>
                <a:gd name="T13" fmla="*/ 79 h 105"/>
                <a:gd name="T14" fmla="*/ 154 w 192"/>
                <a:gd name="T15" fmla="*/ 86 h 105"/>
                <a:gd name="T16" fmla="*/ 147 w 192"/>
                <a:gd name="T17" fmla="*/ 93 h 105"/>
                <a:gd name="T18" fmla="*/ 143 w 192"/>
                <a:gd name="T19" fmla="*/ 99 h 105"/>
                <a:gd name="T20" fmla="*/ 139 w 192"/>
                <a:gd name="T21" fmla="*/ 105 h 105"/>
                <a:gd name="T22" fmla="*/ 120 w 192"/>
                <a:gd name="T23" fmla="*/ 97 h 105"/>
                <a:gd name="T24" fmla="*/ 102 w 192"/>
                <a:gd name="T25" fmla="*/ 89 h 105"/>
                <a:gd name="T26" fmla="*/ 86 w 192"/>
                <a:gd name="T27" fmla="*/ 80 h 105"/>
                <a:gd name="T28" fmla="*/ 69 w 192"/>
                <a:gd name="T29" fmla="*/ 71 h 105"/>
                <a:gd name="T30" fmla="*/ 53 w 192"/>
                <a:gd name="T31" fmla="*/ 61 h 105"/>
                <a:gd name="T32" fmla="*/ 36 w 192"/>
                <a:gd name="T33" fmla="*/ 53 h 105"/>
                <a:gd name="T34" fmla="*/ 19 w 192"/>
                <a:gd name="T35" fmla="*/ 44 h 105"/>
                <a:gd name="T36" fmla="*/ 0 w 192"/>
                <a:gd name="T37" fmla="*/ 37 h 105"/>
                <a:gd name="T38" fmla="*/ 0 w 192"/>
                <a:gd name="T39" fmla="*/ 13 h 105"/>
                <a:gd name="T40" fmla="*/ 7 w 192"/>
                <a:gd name="T41" fmla="*/ 7 h 105"/>
                <a:gd name="T42" fmla="*/ 16 w 192"/>
                <a:gd name="T43" fmla="*/ 4 h 105"/>
                <a:gd name="T44" fmla="*/ 29 w 192"/>
                <a:gd name="T45" fmla="*/ 1 h 105"/>
                <a:gd name="T46" fmla="*/ 40 w 192"/>
                <a:gd name="T47" fmla="*/ 0 h 105"/>
                <a:gd name="T48" fmla="*/ 60 w 192"/>
                <a:gd name="T49" fmla="*/ 2 h 105"/>
                <a:gd name="T50" fmla="*/ 93 w 192"/>
                <a:gd name="T51" fmla="*/ 5 h 105"/>
                <a:gd name="T52" fmla="*/ 111 w 192"/>
                <a:gd name="T53" fmla="*/ 7 h 105"/>
                <a:gd name="T54" fmla="*/ 128 w 192"/>
                <a:gd name="T55" fmla="*/ 7 h 105"/>
                <a:gd name="T56" fmla="*/ 143 w 192"/>
                <a:gd name="T57" fmla="*/ 7 h 105"/>
                <a:gd name="T58" fmla="*/ 153 w 192"/>
                <a:gd name="T59" fmla="*/ 6 h 105"/>
                <a:gd name="T60" fmla="*/ 155 w 192"/>
                <a:gd name="T61" fmla="*/ 11 h 105"/>
                <a:gd name="T62" fmla="*/ 159 w 192"/>
                <a:gd name="T63" fmla="*/ 17 h 105"/>
                <a:gd name="T64" fmla="*/ 161 w 192"/>
                <a:gd name="T65" fmla="*/ 20 h 105"/>
                <a:gd name="T66" fmla="*/ 164 w 192"/>
                <a:gd name="T67" fmla="*/ 23 h 105"/>
                <a:gd name="T68" fmla="*/ 165 w 192"/>
                <a:gd name="T69" fmla="*/ 27 h 105"/>
                <a:gd name="T70" fmla="*/ 166 w 192"/>
                <a:gd name="T71" fmla="*/ 31 h 105"/>
                <a:gd name="T72" fmla="*/ 170 w 192"/>
                <a:gd name="T73" fmla="*/ 32 h 105"/>
                <a:gd name="T74" fmla="*/ 177 w 192"/>
                <a:gd name="T75" fmla="*/ 33 h 105"/>
                <a:gd name="T76" fmla="*/ 180 w 192"/>
                <a:gd name="T77" fmla="*/ 34 h 105"/>
                <a:gd name="T78" fmla="*/ 183 w 192"/>
                <a:gd name="T79" fmla="*/ 34 h 105"/>
                <a:gd name="T80" fmla="*/ 188 w 192"/>
                <a:gd name="T81" fmla="*/ 33 h 105"/>
                <a:gd name="T82" fmla="*/ 192 w 192"/>
                <a:gd name="T83" fmla="*/ 31 h 105"/>
                <a:gd name="T84" fmla="*/ 192 w 192"/>
                <a:gd name="T85" fmla="*/ 6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263" name="Freeform 232">
              <a:extLst>
                <a:ext uri="{FF2B5EF4-FFF2-40B4-BE49-F238E27FC236}">
                  <a16:creationId xmlns:a16="http://schemas.microsoft.com/office/drawing/2014/main" id="{35B52ACE-118A-4E80-9A7C-EFB9D2F30139}"/>
                </a:ext>
              </a:extLst>
            </p:cNvPr>
            <p:cNvSpPr>
              <a:spLocks/>
            </p:cNvSpPr>
            <p:nvPr>
              <p:custDataLst>
                <p:tags r:id="rId158"/>
              </p:custDataLst>
            </p:nvPr>
          </p:nvSpPr>
          <p:spPr bwMode="auto">
            <a:xfrm>
              <a:off x="6611684" y="3341807"/>
              <a:ext cx="30697" cy="97159"/>
            </a:xfrm>
            <a:custGeom>
              <a:avLst/>
              <a:gdLst>
                <a:gd name="T0" fmla="*/ 33 w 80"/>
                <a:gd name="T1" fmla="*/ 0 h 254"/>
                <a:gd name="T2" fmla="*/ 37 w 80"/>
                <a:gd name="T3" fmla="*/ 2 h 254"/>
                <a:gd name="T4" fmla="*/ 40 w 80"/>
                <a:gd name="T5" fmla="*/ 4 h 254"/>
                <a:gd name="T6" fmla="*/ 43 w 80"/>
                <a:gd name="T7" fmla="*/ 7 h 254"/>
                <a:gd name="T8" fmla="*/ 46 w 80"/>
                <a:gd name="T9" fmla="*/ 10 h 254"/>
                <a:gd name="T10" fmla="*/ 52 w 80"/>
                <a:gd name="T11" fmla="*/ 18 h 254"/>
                <a:gd name="T12" fmla="*/ 56 w 80"/>
                <a:gd name="T13" fmla="*/ 25 h 254"/>
                <a:gd name="T14" fmla="*/ 62 w 80"/>
                <a:gd name="T15" fmla="*/ 32 h 254"/>
                <a:gd name="T16" fmla="*/ 67 w 80"/>
                <a:gd name="T17" fmla="*/ 38 h 254"/>
                <a:gd name="T18" fmla="*/ 70 w 80"/>
                <a:gd name="T19" fmla="*/ 40 h 254"/>
                <a:gd name="T20" fmla="*/ 73 w 80"/>
                <a:gd name="T21" fmla="*/ 42 h 254"/>
                <a:gd name="T22" fmla="*/ 76 w 80"/>
                <a:gd name="T23" fmla="*/ 43 h 254"/>
                <a:gd name="T24" fmla="*/ 80 w 80"/>
                <a:gd name="T25" fmla="*/ 44 h 254"/>
                <a:gd name="T26" fmla="*/ 80 w 80"/>
                <a:gd name="T27" fmla="*/ 53 h 254"/>
                <a:gd name="T28" fmla="*/ 80 w 80"/>
                <a:gd name="T29" fmla="*/ 62 h 254"/>
                <a:gd name="T30" fmla="*/ 53 w 80"/>
                <a:gd name="T31" fmla="*/ 254 h 254"/>
                <a:gd name="T32" fmla="*/ 0 w 80"/>
                <a:gd name="T33" fmla="*/ 93 h 254"/>
                <a:gd name="T34" fmla="*/ 4 w 80"/>
                <a:gd name="T35" fmla="*/ 88 h 254"/>
                <a:gd name="T36" fmla="*/ 11 w 80"/>
                <a:gd name="T37" fmla="*/ 71 h 254"/>
                <a:gd name="T38" fmla="*/ 17 w 80"/>
                <a:gd name="T39" fmla="*/ 57 h 254"/>
                <a:gd name="T40" fmla="*/ 22 w 80"/>
                <a:gd name="T41" fmla="*/ 41 h 254"/>
                <a:gd name="T42" fmla="*/ 28 w 80"/>
                <a:gd name="T43" fmla="*/ 23 h 254"/>
                <a:gd name="T44" fmla="*/ 33 w 80"/>
                <a:gd name="T4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264" name="Freeform 233">
              <a:extLst>
                <a:ext uri="{FF2B5EF4-FFF2-40B4-BE49-F238E27FC236}">
                  <a16:creationId xmlns:a16="http://schemas.microsoft.com/office/drawing/2014/main" id="{3A09434D-5221-4A8E-B5C2-44086C538326}"/>
                </a:ext>
              </a:extLst>
            </p:cNvPr>
            <p:cNvSpPr>
              <a:spLocks/>
            </p:cNvSpPr>
            <p:nvPr>
              <p:custDataLst>
                <p:tags r:id="rId159"/>
              </p:custDataLst>
            </p:nvPr>
          </p:nvSpPr>
          <p:spPr bwMode="auto">
            <a:xfrm>
              <a:off x="6564906" y="3380436"/>
              <a:ext cx="64320" cy="95989"/>
            </a:xfrm>
            <a:custGeom>
              <a:avLst/>
              <a:gdLst>
                <a:gd name="T0" fmla="*/ 114 w 167"/>
                <a:gd name="T1" fmla="*/ 0 h 259"/>
                <a:gd name="T2" fmla="*/ 167 w 167"/>
                <a:gd name="T3" fmla="*/ 155 h 259"/>
                <a:gd name="T4" fmla="*/ 121 w 167"/>
                <a:gd name="T5" fmla="*/ 259 h 259"/>
                <a:gd name="T6" fmla="*/ 113 w 167"/>
                <a:gd name="T7" fmla="*/ 259 h 259"/>
                <a:gd name="T8" fmla="*/ 107 w 167"/>
                <a:gd name="T9" fmla="*/ 257 h 259"/>
                <a:gd name="T10" fmla="*/ 100 w 167"/>
                <a:gd name="T11" fmla="*/ 254 h 259"/>
                <a:gd name="T12" fmla="*/ 95 w 167"/>
                <a:gd name="T13" fmla="*/ 251 h 259"/>
                <a:gd name="T14" fmla="*/ 89 w 167"/>
                <a:gd name="T15" fmla="*/ 245 h 259"/>
                <a:gd name="T16" fmla="*/ 85 w 167"/>
                <a:gd name="T17" fmla="*/ 240 h 259"/>
                <a:gd name="T18" fmla="*/ 80 w 167"/>
                <a:gd name="T19" fmla="*/ 235 h 259"/>
                <a:gd name="T20" fmla="*/ 76 w 167"/>
                <a:gd name="T21" fmla="*/ 229 h 259"/>
                <a:gd name="T22" fmla="*/ 69 w 167"/>
                <a:gd name="T23" fmla="*/ 217 h 259"/>
                <a:gd name="T24" fmla="*/ 65 w 167"/>
                <a:gd name="T25" fmla="*/ 205 h 259"/>
                <a:gd name="T26" fmla="*/ 62 w 167"/>
                <a:gd name="T27" fmla="*/ 194 h 259"/>
                <a:gd name="T28" fmla="*/ 62 w 167"/>
                <a:gd name="T29" fmla="*/ 185 h 259"/>
                <a:gd name="T30" fmla="*/ 55 w 167"/>
                <a:gd name="T31" fmla="*/ 184 h 259"/>
                <a:gd name="T32" fmla="*/ 51 w 167"/>
                <a:gd name="T33" fmla="*/ 183 h 259"/>
                <a:gd name="T34" fmla="*/ 45 w 167"/>
                <a:gd name="T35" fmla="*/ 182 h 259"/>
                <a:gd name="T36" fmla="*/ 42 w 167"/>
                <a:gd name="T37" fmla="*/ 180 h 259"/>
                <a:gd name="T38" fmla="*/ 39 w 167"/>
                <a:gd name="T39" fmla="*/ 177 h 259"/>
                <a:gd name="T40" fmla="*/ 36 w 167"/>
                <a:gd name="T41" fmla="*/ 174 h 259"/>
                <a:gd name="T42" fmla="*/ 34 w 167"/>
                <a:gd name="T43" fmla="*/ 170 h 259"/>
                <a:gd name="T44" fmla="*/ 32 w 167"/>
                <a:gd name="T45" fmla="*/ 167 h 259"/>
                <a:gd name="T46" fmla="*/ 30 w 167"/>
                <a:gd name="T47" fmla="*/ 158 h 259"/>
                <a:gd name="T48" fmla="*/ 29 w 167"/>
                <a:gd name="T49" fmla="*/ 149 h 259"/>
                <a:gd name="T50" fmla="*/ 28 w 167"/>
                <a:gd name="T51" fmla="*/ 140 h 259"/>
                <a:gd name="T52" fmla="*/ 28 w 167"/>
                <a:gd name="T53" fmla="*/ 129 h 259"/>
                <a:gd name="T54" fmla="*/ 21 w 167"/>
                <a:gd name="T55" fmla="*/ 129 h 259"/>
                <a:gd name="T56" fmla="*/ 16 w 167"/>
                <a:gd name="T57" fmla="*/ 127 h 259"/>
                <a:gd name="T58" fmla="*/ 11 w 167"/>
                <a:gd name="T59" fmla="*/ 125 h 259"/>
                <a:gd name="T60" fmla="*/ 7 w 167"/>
                <a:gd name="T61" fmla="*/ 121 h 259"/>
                <a:gd name="T62" fmla="*/ 5 w 167"/>
                <a:gd name="T63" fmla="*/ 117 h 259"/>
                <a:gd name="T64" fmla="*/ 2 w 167"/>
                <a:gd name="T65" fmla="*/ 112 h 259"/>
                <a:gd name="T66" fmla="*/ 0 w 167"/>
                <a:gd name="T67" fmla="*/ 107 h 259"/>
                <a:gd name="T68" fmla="*/ 0 w 167"/>
                <a:gd name="T69" fmla="*/ 101 h 259"/>
                <a:gd name="T70" fmla="*/ 0 w 167"/>
                <a:gd name="T71" fmla="*/ 75 h 259"/>
                <a:gd name="T72" fmla="*/ 1 w 167"/>
                <a:gd name="T73" fmla="*/ 50 h 259"/>
                <a:gd name="T74" fmla="*/ 12 w 167"/>
                <a:gd name="T75" fmla="*/ 52 h 259"/>
                <a:gd name="T76" fmla="*/ 22 w 167"/>
                <a:gd name="T77" fmla="*/ 53 h 259"/>
                <a:gd name="T78" fmla="*/ 32 w 167"/>
                <a:gd name="T79" fmla="*/ 53 h 259"/>
                <a:gd name="T80" fmla="*/ 42 w 167"/>
                <a:gd name="T81" fmla="*/ 52 h 259"/>
                <a:gd name="T82" fmla="*/ 50 w 167"/>
                <a:gd name="T83" fmla="*/ 51 h 259"/>
                <a:gd name="T84" fmla="*/ 58 w 167"/>
                <a:gd name="T85" fmla="*/ 49 h 259"/>
                <a:gd name="T86" fmla="*/ 66 w 167"/>
                <a:gd name="T87" fmla="*/ 47 h 259"/>
                <a:gd name="T88" fmla="*/ 73 w 167"/>
                <a:gd name="T89" fmla="*/ 44 h 259"/>
                <a:gd name="T90" fmla="*/ 79 w 167"/>
                <a:gd name="T91" fmla="*/ 40 h 259"/>
                <a:gd name="T92" fmla="*/ 86 w 167"/>
                <a:gd name="T93" fmla="*/ 36 h 259"/>
                <a:gd name="T94" fmla="*/ 91 w 167"/>
                <a:gd name="T95" fmla="*/ 31 h 259"/>
                <a:gd name="T96" fmla="*/ 97 w 167"/>
                <a:gd name="T97" fmla="*/ 26 h 259"/>
                <a:gd name="T98" fmla="*/ 107 w 167"/>
                <a:gd name="T99" fmla="*/ 13 h 259"/>
                <a:gd name="T100" fmla="*/ 114 w 167"/>
                <a:gd name="T10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65" name="Freeform 234">
              <a:extLst>
                <a:ext uri="{FF2B5EF4-FFF2-40B4-BE49-F238E27FC236}">
                  <a16:creationId xmlns:a16="http://schemas.microsoft.com/office/drawing/2014/main" id="{D409379A-13B9-4456-AC97-5345289411F9}"/>
                </a:ext>
              </a:extLst>
            </p:cNvPr>
            <p:cNvSpPr>
              <a:spLocks/>
            </p:cNvSpPr>
            <p:nvPr>
              <p:custDataLst>
                <p:tags r:id="rId160"/>
              </p:custDataLst>
            </p:nvPr>
          </p:nvSpPr>
          <p:spPr bwMode="auto">
            <a:xfrm>
              <a:off x="5645435" y="2830253"/>
              <a:ext cx="89170" cy="106525"/>
            </a:xfrm>
            <a:custGeom>
              <a:avLst/>
              <a:gdLst>
                <a:gd name="T0" fmla="*/ 185 w 225"/>
                <a:gd name="T1" fmla="*/ 67 h 273"/>
                <a:gd name="T2" fmla="*/ 173 w 225"/>
                <a:gd name="T3" fmla="*/ 78 h 273"/>
                <a:gd name="T4" fmla="*/ 159 w 225"/>
                <a:gd name="T5" fmla="*/ 82 h 273"/>
                <a:gd name="T6" fmla="*/ 163 w 225"/>
                <a:gd name="T7" fmla="*/ 93 h 273"/>
                <a:gd name="T8" fmla="*/ 174 w 225"/>
                <a:gd name="T9" fmla="*/ 101 h 273"/>
                <a:gd name="T10" fmla="*/ 195 w 225"/>
                <a:gd name="T11" fmla="*/ 105 h 273"/>
                <a:gd name="T12" fmla="*/ 225 w 225"/>
                <a:gd name="T13" fmla="*/ 106 h 273"/>
                <a:gd name="T14" fmla="*/ 225 w 225"/>
                <a:gd name="T15" fmla="*/ 152 h 273"/>
                <a:gd name="T16" fmla="*/ 224 w 225"/>
                <a:gd name="T17" fmla="*/ 176 h 273"/>
                <a:gd name="T18" fmla="*/ 215 w 225"/>
                <a:gd name="T19" fmla="*/ 187 h 273"/>
                <a:gd name="T20" fmla="*/ 197 w 225"/>
                <a:gd name="T21" fmla="*/ 205 h 273"/>
                <a:gd name="T22" fmla="*/ 192 w 225"/>
                <a:gd name="T23" fmla="*/ 214 h 273"/>
                <a:gd name="T24" fmla="*/ 179 w 225"/>
                <a:gd name="T25" fmla="*/ 218 h 273"/>
                <a:gd name="T26" fmla="*/ 164 w 225"/>
                <a:gd name="T27" fmla="*/ 225 h 273"/>
                <a:gd name="T28" fmla="*/ 159 w 225"/>
                <a:gd name="T29" fmla="*/ 236 h 273"/>
                <a:gd name="T30" fmla="*/ 140 w 225"/>
                <a:gd name="T31" fmla="*/ 242 h 273"/>
                <a:gd name="T32" fmla="*/ 128 w 225"/>
                <a:gd name="T33" fmla="*/ 252 h 273"/>
                <a:gd name="T34" fmla="*/ 101 w 225"/>
                <a:gd name="T35" fmla="*/ 255 h 273"/>
                <a:gd name="T36" fmla="*/ 60 w 225"/>
                <a:gd name="T37" fmla="*/ 261 h 273"/>
                <a:gd name="T38" fmla="*/ 19 w 225"/>
                <a:gd name="T39" fmla="*/ 261 h 273"/>
                <a:gd name="T40" fmla="*/ 0 w 225"/>
                <a:gd name="T41" fmla="*/ 217 h 273"/>
                <a:gd name="T42" fmla="*/ 21 w 225"/>
                <a:gd name="T43" fmla="*/ 212 h 273"/>
                <a:gd name="T44" fmla="*/ 26 w 225"/>
                <a:gd name="T45" fmla="*/ 205 h 273"/>
                <a:gd name="T46" fmla="*/ 60 w 225"/>
                <a:gd name="T47" fmla="*/ 202 h 273"/>
                <a:gd name="T48" fmla="*/ 72 w 225"/>
                <a:gd name="T49" fmla="*/ 193 h 273"/>
                <a:gd name="T50" fmla="*/ 48 w 225"/>
                <a:gd name="T51" fmla="*/ 198 h 273"/>
                <a:gd name="T52" fmla="*/ 40 w 225"/>
                <a:gd name="T53" fmla="*/ 197 h 273"/>
                <a:gd name="T54" fmla="*/ 39 w 225"/>
                <a:gd name="T55" fmla="*/ 188 h 273"/>
                <a:gd name="T56" fmla="*/ 46 w 225"/>
                <a:gd name="T57" fmla="*/ 173 h 273"/>
                <a:gd name="T58" fmla="*/ 39 w 225"/>
                <a:gd name="T59" fmla="*/ 160 h 273"/>
                <a:gd name="T60" fmla="*/ 14 w 225"/>
                <a:gd name="T61" fmla="*/ 150 h 273"/>
                <a:gd name="T62" fmla="*/ 6 w 225"/>
                <a:gd name="T63" fmla="*/ 130 h 273"/>
                <a:gd name="T64" fmla="*/ 22 w 225"/>
                <a:gd name="T65" fmla="*/ 115 h 273"/>
                <a:gd name="T66" fmla="*/ 35 w 225"/>
                <a:gd name="T67" fmla="*/ 102 h 273"/>
                <a:gd name="T68" fmla="*/ 68 w 225"/>
                <a:gd name="T69" fmla="*/ 94 h 273"/>
                <a:gd name="T70" fmla="*/ 90 w 225"/>
                <a:gd name="T71" fmla="*/ 94 h 273"/>
                <a:gd name="T72" fmla="*/ 100 w 225"/>
                <a:gd name="T73" fmla="*/ 88 h 273"/>
                <a:gd name="T74" fmla="*/ 108 w 225"/>
                <a:gd name="T75" fmla="*/ 52 h 273"/>
                <a:gd name="T76" fmla="*/ 120 w 225"/>
                <a:gd name="T77" fmla="*/ 31 h 273"/>
                <a:gd name="T78" fmla="*/ 130 w 225"/>
                <a:gd name="T79" fmla="*/ 20 h 273"/>
                <a:gd name="T80" fmla="*/ 141 w 225"/>
                <a:gd name="T81" fmla="*/ 7 h 273"/>
                <a:gd name="T82" fmla="*/ 155 w 225"/>
                <a:gd name="T83" fmla="*/ 1 h 273"/>
                <a:gd name="T84" fmla="*/ 179 w 225"/>
                <a:gd name="T85" fmla="*/ 3 h 273"/>
                <a:gd name="T86" fmla="*/ 195 w 225"/>
                <a:gd name="T87" fmla="*/ 38 h 273"/>
                <a:gd name="T88" fmla="*/ 196 w 225"/>
                <a:gd name="T89" fmla="*/ 47 h 273"/>
                <a:gd name="T90" fmla="*/ 190 w 225"/>
                <a:gd name="T91" fmla="*/ 5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266" name="Freeform 235">
              <a:extLst>
                <a:ext uri="{FF2B5EF4-FFF2-40B4-BE49-F238E27FC236}">
                  <a16:creationId xmlns:a16="http://schemas.microsoft.com/office/drawing/2014/main" id="{9752C2C4-CCDF-456B-90D9-001DEE5DC1CE}"/>
                </a:ext>
              </a:extLst>
            </p:cNvPr>
            <p:cNvSpPr>
              <a:spLocks/>
            </p:cNvSpPr>
            <p:nvPr>
              <p:custDataLst>
                <p:tags r:id="rId161"/>
              </p:custDataLst>
            </p:nvPr>
          </p:nvSpPr>
          <p:spPr bwMode="auto">
            <a:xfrm>
              <a:off x="5472942" y="3502178"/>
              <a:ext cx="282127" cy="287969"/>
            </a:xfrm>
            <a:custGeom>
              <a:avLst/>
              <a:gdLst>
                <a:gd name="T0" fmla="*/ 94 w 232"/>
                <a:gd name="T1" fmla="*/ 246 h 248"/>
                <a:gd name="T2" fmla="*/ 96 w 232"/>
                <a:gd name="T3" fmla="*/ 243 h 248"/>
                <a:gd name="T4" fmla="*/ 98 w 232"/>
                <a:gd name="T5" fmla="*/ 238 h 248"/>
                <a:gd name="T6" fmla="*/ 100 w 232"/>
                <a:gd name="T7" fmla="*/ 232 h 248"/>
                <a:gd name="T8" fmla="*/ 103 w 232"/>
                <a:gd name="T9" fmla="*/ 231 h 248"/>
                <a:gd name="T10" fmla="*/ 104 w 232"/>
                <a:gd name="T11" fmla="*/ 238 h 248"/>
                <a:gd name="T12" fmla="*/ 106 w 232"/>
                <a:gd name="T13" fmla="*/ 241 h 248"/>
                <a:gd name="T14" fmla="*/ 108 w 232"/>
                <a:gd name="T15" fmla="*/ 242 h 248"/>
                <a:gd name="T16" fmla="*/ 110 w 232"/>
                <a:gd name="T17" fmla="*/ 242 h 248"/>
                <a:gd name="T18" fmla="*/ 113 w 232"/>
                <a:gd name="T19" fmla="*/ 241 h 248"/>
                <a:gd name="T20" fmla="*/ 116 w 232"/>
                <a:gd name="T21" fmla="*/ 238 h 248"/>
                <a:gd name="T22" fmla="*/ 216 w 232"/>
                <a:gd name="T23" fmla="*/ 234 h 248"/>
                <a:gd name="T24" fmla="*/ 213 w 232"/>
                <a:gd name="T25" fmla="*/ 204 h 248"/>
                <a:gd name="T26" fmla="*/ 207 w 232"/>
                <a:gd name="T27" fmla="*/ 138 h 248"/>
                <a:gd name="T28" fmla="*/ 201 w 232"/>
                <a:gd name="T29" fmla="*/ 73 h 248"/>
                <a:gd name="T30" fmla="*/ 198 w 232"/>
                <a:gd name="T31" fmla="*/ 43 h 248"/>
                <a:gd name="T32" fmla="*/ 215 w 232"/>
                <a:gd name="T33" fmla="*/ 44 h 248"/>
                <a:gd name="T34" fmla="*/ 232 w 232"/>
                <a:gd name="T35" fmla="*/ 46 h 248"/>
                <a:gd name="T36" fmla="*/ 161 w 232"/>
                <a:gd name="T37" fmla="*/ 2 h 248"/>
                <a:gd name="T38" fmla="*/ 160 w 232"/>
                <a:gd name="T39" fmla="*/ 8 h 248"/>
                <a:gd name="T40" fmla="*/ 161 w 232"/>
                <a:gd name="T41" fmla="*/ 18 h 248"/>
                <a:gd name="T42" fmla="*/ 98 w 232"/>
                <a:gd name="T43" fmla="*/ 24 h 248"/>
                <a:gd name="T44" fmla="*/ 98 w 232"/>
                <a:gd name="T45" fmla="*/ 74 h 248"/>
                <a:gd name="T46" fmla="*/ 95 w 232"/>
                <a:gd name="T47" fmla="*/ 76 h 248"/>
                <a:gd name="T48" fmla="*/ 87 w 232"/>
                <a:gd name="T49" fmla="*/ 78 h 248"/>
                <a:gd name="T50" fmla="*/ 72 w 232"/>
                <a:gd name="T51" fmla="*/ 82 h 248"/>
                <a:gd name="T52" fmla="*/ 74 w 232"/>
                <a:gd name="T53" fmla="*/ 88 h 248"/>
                <a:gd name="T54" fmla="*/ 78 w 232"/>
                <a:gd name="T55" fmla="*/ 96 h 248"/>
                <a:gd name="T56" fmla="*/ 80 w 232"/>
                <a:gd name="T57" fmla="*/ 105 h 248"/>
                <a:gd name="T58" fmla="*/ 81 w 232"/>
                <a:gd name="T59" fmla="*/ 115 h 248"/>
                <a:gd name="T60" fmla="*/ 9 w 232"/>
                <a:gd name="T61" fmla="*/ 119 h 248"/>
                <a:gd name="T62" fmla="*/ 5 w 232"/>
                <a:gd name="T63" fmla="*/ 130 h 248"/>
                <a:gd name="T64" fmla="*/ 6 w 232"/>
                <a:gd name="T65" fmla="*/ 143 h 248"/>
                <a:gd name="T66" fmla="*/ 8 w 232"/>
                <a:gd name="T67" fmla="*/ 155 h 248"/>
                <a:gd name="T68" fmla="*/ 9 w 232"/>
                <a:gd name="T69" fmla="*/ 168 h 248"/>
                <a:gd name="T70" fmla="*/ 9 w 232"/>
                <a:gd name="T71" fmla="*/ 182 h 248"/>
                <a:gd name="T72" fmla="*/ 8 w 232"/>
                <a:gd name="T73" fmla="*/ 194 h 248"/>
                <a:gd name="T74" fmla="*/ 6 w 232"/>
                <a:gd name="T75" fmla="*/ 206 h 248"/>
                <a:gd name="T76" fmla="*/ 2 w 232"/>
                <a:gd name="T77" fmla="*/ 216 h 248"/>
                <a:gd name="T78" fmla="*/ 2 w 232"/>
                <a:gd name="T79" fmla="*/ 219 h 248"/>
                <a:gd name="T80" fmla="*/ 3 w 232"/>
                <a:gd name="T81" fmla="*/ 220 h 248"/>
                <a:gd name="T82" fmla="*/ 3 w 232"/>
                <a:gd name="T83" fmla="*/ 222 h 248"/>
                <a:gd name="T84" fmla="*/ 7 w 232"/>
                <a:gd name="T85" fmla="*/ 217 h 248"/>
                <a:gd name="T86" fmla="*/ 18 w 232"/>
                <a:gd name="T87" fmla="*/ 213 h 248"/>
                <a:gd name="T88" fmla="*/ 36 w 232"/>
                <a:gd name="T89" fmla="*/ 207 h 248"/>
                <a:gd name="T90" fmla="*/ 45 w 232"/>
                <a:gd name="T91" fmla="*/ 208 h 248"/>
                <a:gd name="T92" fmla="*/ 51 w 232"/>
                <a:gd name="T93" fmla="*/ 212 h 248"/>
                <a:gd name="T94" fmla="*/ 56 w 232"/>
                <a:gd name="T95" fmla="*/ 214 h 248"/>
                <a:gd name="T96" fmla="*/ 62 w 232"/>
                <a:gd name="T97" fmla="*/ 215 h 248"/>
                <a:gd name="T98" fmla="*/ 66 w 232"/>
                <a:gd name="T99" fmla="*/ 219 h 248"/>
                <a:gd name="T100" fmla="*/ 67 w 232"/>
                <a:gd name="T101" fmla="*/ 225 h 248"/>
                <a:gd name="T102" fmla="*/ 70 w 232"/>
                <a:gd name="T103" fmla="*/ 231 h 248"/>
                <a:gd name="T104" fmla="*/ 74 w 232"/>
                <a:gd name="T105" fmla="*/ 235 h 248"/>
                <a:gd name="T106" fmla="*/ 85 w 232"/>
                <a:gd name="T107" fmla="*/ 24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67" name="Freeform 236">
              <a:extLst>
                <a:ext uri="{FF2B5EF4-FFF2-40B4-BE49-F238E27FC236}">
                  <a16:creationId xmlns:a16="http://schemas.microsoft.com/office/drawing/2014/main" id="{59CABC21-FBB7-4891-B622-BB49D1B1F59F}"/>
                </a:ext>
              </a:extLst>
            </p:cNvPr>
            <p:cNvSpPr>
              <a:spLocks/>
            </p:cNvSpPr>
            <p:nvPr>
              <p:custDataLst>
                <p:tags r:id="rId162"/>
              </p:custDataLst>
            </p:nvPr>
          </p:nvSpPr>
          <p:spPr bwMode="auto">
            <a:xfrm>
              <a:off x="5579654" y="3546662"/>
              <a:ext cx="381529" cy="345329"/>
            </a:xfrm>
            <a:custGeom>
              <a:avLst/>
              <a:gdLst>
                <a:gd name="T0" fmla="*/ 90 w 948"/>
                <a:gd name="T1" fmla="*/ 788 h 893"/>
                <a:gd name="T2" fmla="*/ 121 w 948"/>
                <a:gd name="T3" fmla="*/ 788 h 893"/>
                <a:gd name="T4" fmla="*/ 146 w 948"/>
                <a:gd name="T5" fmla="*/ 783 h 893"/>
                <a:gd name="T6" fmla="*/ 186 w 948"/>
                <a:gd name="T7" fmla="*/ 776 h 893"/>
                <a:gd name="T8" fmla="*/ 197 w 948"/>
                <a:gd name="T9" fmla="*/ 813 h 893"/>
                <a:gd name="T10" fmla="*/ 212 w 948"/>
                <a:gd name="T11" fmla="*/ 835 h 893"/>
                <a:gd name="T12" fmla="*/ 226 w 948"/>
                <a:gd name="T13" fmla="*/ 846 h 893"/>
                <a:gd name="T14" fmla="*/ 246 w 948"/>
                <a:gd name="T15" fmla="*/ 850 h 893"/>
                <a:gd name="T16" fmla="*/ 246 w 948"/>
                <a:gd name="T17" fmla="*/ 881 h 893"/>
                <a:gd name="T18" fmla="*/ 326 w 948"/>
                <a:gd name="T19" fmla="*/ 889 h 893"/>
                <a:gd name="T20" fmla="*/ 334 w 948"/>
                <a:gd name="T21" fmla="*/ 876 h 893"/>
                <a:gd name="T22" fmla="*/ 347 w 948"/>
                <a:gd name="T23" fmla="*/ 871 h 893"/>
                <a:gd name="T24" fmla="*/ 348 w 948"/>
                <a:gd name="T25" fmla="*/ 888 h 893"/>
                <a:gd name="T26" fmla="*/ 358 w 948"/>
                <a:gd name="T27" fmla="*/ 893 h 893"/>
                <a:gd name="T28" fmla="*/ 385 w 948"/>
                <a:gd name="T29" fmla="*/ 893 h 893"/>
                <a:gd name="T30" fmla="*/ 401 w 948"/>
                <a:gd name="T31" fmla="*/ 854 h 893"/>
                <a:gd name="T32" fmla="*/ 412 w 948"/>
                <a:gd name="T33" fmla="*/ 788 h 893"/>
                <a:gd name="T34" fmla="*/ 424 w 948"/>
                <a:gd name="T35" fmla="*/ 771 h 893"/>
                <a:gd name="T36" fmla="*/ 452 w 948"/>
                <a:gd name="T37" fmla="*/ 754 h 893"/>
                <a:gd name="T38" fmla="*/ 485 w 948"/>
                <a:gd name="T39" fmla="*/ 743 h 893"/>
                <a:gd name="T40" fmla="*/ 501 w 948"/>
                <a:gd name="T41" fmla="*/ 729 h 893"/>
                <a:gd name="T42" fmla="*/ 515 w 948"/>
                <a:gd name="T43" fmla="*/ 702 h 893"/>
                <a:gd name="T44" fmla="*/ 535 w 948"/>
                <a:gd name="T45" fmla="*/ 668 h 893"/>
                <a:gd name="T46" fmla="*/ 547 w 948"/>
                <a:gd name="T47" fmla="*/ 660 h 893"/>
                <a:gd name="T48" fmla="*/ 572 w 948"/>
                <a:gd name="T49" fmla="*/ 659 h 893"/>
                <a:gd name="T50" fmla="*/ 605 w 948"/>
                <a:gd name="T51" fmla="*/ 644 h 893"/>
                <a:gd name="T52" fmla="*/ 639 w 948"/>
                <a:gd name="T53" fmla="*/ 624 h 893"/>
                <a:gd name="T54" fmla="*/ 674 w 948"/>
                <a:gd name="T55" fmla="*/ 613 h 893"/>
                <a:gd name="T56" fmla="*/ 724 w 948"/>
                <a:gd name="T57" fmla="*/ 610 h 893"/>
                <a:gd name="T58" fmla="*/ 788 w 948"/>
                <a:gd name="T59" fmla="*/ 602 h 893"/>
                <a:gd name="T60" fmla="*/ 815 w 948"/>
                <a:gd name="T61" fmla="*/ 594 h 893"/>
                <a:gd name="T62" fmla="*/ 863 w 948"/>
                <a:gd name="T63" fmla="*/ 590 h 893"/>
                <a:gd name="T64" fmla="*/ 901 w 948"/>
                <a:gd name="T65" fmla="*/ 583 h 893"/>
                <a:gd name="T66" fmla="*/ 913 w 948"/>
                <a:gd name="T67" fmla="*/ 574 h 893"/>
                <a:gd name="T68" fmla="*/ 931 w 948"/>
                <a:gd name="T69" fmla="*/ 544 h 893"/>
                <a:gd name="T70" fmla="*/ 943 w 948"/>
                <a:gd name="T71" fmla="*/ 504 h 893"/>
                <a:gd name="T72" fmla="*/ 948 w 948"/>
                <a:gd name="T73" fmla="*/ 461 h 893"/>
                <a:gd name="T74" fmla="*/ 947 w 948"/>
                <a:gd name="T75" fmla="*/ 421 h 893"/>
                <a:gd name="T76" fmla="*/ 943 w 948"/>
                <a:gd name="T77" fmla="*/ 363 h 893"/>
                <a:gd name="T78" fmla="*/ 922 w 948"/>
                <a:gd name="T79" fmla="*/ 356 h 893"/>
                <a:gd name="T80" fmla="*/ 862 w 948"/>
                <a:gd name="T81" fmla="*/ 322 h 893"/>
                <a:gd name="T82" fmla="*/ 794 w 948"/>
                <a:gd name="T83" fmla="*/ 278 h 893"/>
                <a:gd name="T84" fmla="*/ 738 w 948"/>
                <a:gd name="T85" fmla="*/ 216 h 893"/>
                <a:gd name="T86" fmla="*/ 412 w 948"/>
                <a:gd name="T87" fmla="*/ 12 h 893"/>
                <a:gd name="T88" fmla="*/ 348 w 948"/>
                <a:gd name="T89" fmla="*/ 102 h 893"/>
                <a:gd name="T90" fmla="*/ 379 w 948"/>
                <a:gd name="T91" fmla="*/ 405 h 893"/>
                <a:gd name="T92" fmla="*/ 392 w 948"/>
                <a:gd name="T93" fmla="*/ 565 h 893"/>
                <a:gd name="T94" fmla="*/ 93 w 948"/>
                <a:gd name="T95" fmla="*/ 591 h 893"/>
                <a:gd name="T96" fmla="*/ 79 w 948"/>
                <a:gd name="T97" fmla="*/ 606 h 893"/>
                <a:gd name="T98" fmla="*/ 67 w 948"/>
                <a:gd name="T99" fmla="*/ 610 h 893"/>
                <a:gd name="T100" fmla="*/ 57 w 948"/>
                <a:gd name="T101" fmla="*/ 607 h 893"/>
                <a:gd name="T102" fmla="*/ 49 w 948"/>
                <a:gd name="T103" fmla="*/ 591 h 893"/>
                <a:gd name="T104" fmla="*/ 40 w 948"/>
                <a:gd name="T105" fmla="*/ 581 h 893"/>
                <a:gd name="T106" fmla="*/ 29 w 948"/>
                <a:gd name="T107" fmla="*/ 605 h 893"/>
                <a:gd name="T108" fmla="*/ 15 w 948"/>
                <a:gd name="T109" fmla="*/ 623 h 893"/>
                <a:gd name="T110" fmla="*/ 67 w 948"/>
                <a:gd name="T111" fmla="*/ 733 h 893"/>
                <a:gd name="T112" fmla="*/ 61 w 948"/>
                <a:gd name="T113" fmla="*/ 748 h 893"/>
                <a:gd name="T114" fmla="*/ 62 w 948"/>
                <a:gd name="T115" fmla="*/ 760 h 893"/>
                <a:gd name="T116" fmla="*/ 54 w 948"/>
                <a:gd name="T117" fmla="*/ 788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68" name="Freeform 237">
              <a:extLst>
                <a:ext uri="{FF2B5EF4-FFF2-40B4-BE49-F238E27FC236}">
                  <a16:creationId xmlns:a16="http://schemas.microsoft.com/office/drawing/2014/main" id="{DD38534F-0237-4B77-82C0-94362B95B603}"/>
                </a:ext>
              </a:extLst>
            </p:cNvPr>
            <p:cNvSpPr>
              <a:spLocks/>
            </p:cNvSpPr>
            <p:nvPr>
              <p:custDataLst>
                <p:tags r:id="rId163"/>
              </p:custDataLst>
            </p:nvPr>
          </p:nvSpPr>
          <p:spPr bwMode="auto">
            <a:xfrm>
              <a:off x="5670286" y="3256353"/>
              <a:ext cx="454619" cy="427269"/>
            </a:xfrm>
            <a:custGeom>
              <a:avLst/>
              <a:gdLst>
                <a:gd name="T0" fmla="*/ 238 w 373"/>
                <a:gd name="T1" fmla="*/ 367 h 370"/>
                <a:gd name="T2" fmla="*/ 244 w 373"/>
                <a:gd name="T3" fmla="*/ 365 h 370"/>
                <a:gd name="T4" fmla="*/ 255 w 373"/>
                <a:gd name="T5" fmla="*/ 368 h 370"/>
                <a:gd name="T6" fmla="*/ 372 w 373"/>
                <a:gd name="T7" fmla="*/ 277 h 370"/>
                <a:gd name="T8" fmla="*/ 369 w 373"/>
                <a:gd name="T9" fmla="*/ 270 h 370"/>
                <a:gd name="T10" fmla="*/ 361 w 373"/>
                <a:gd name="T11" fmla="*/ 264 h 370"/>
                <a:gd name="T12" fmla="*/ 347 w 373"/>
                <a:gd name="T13" fmla="*/ 259 h 370"/>
                <a:gd name="T14" fmla="*/ 339 w 373"/>
                <a:gd name="T15" fmla="*/ 254 h 370"/>
                <a:gd name="T16" fmla="*/ 336 w 373"/>
                <a:gd name="T17" fmla="*/ 247 h 370"/>
                <a:gd name="T18" fmla="*/ 337 w 373"/>
                <a:gd name="T19" fmla="*/ 228 h 370"/>
                <a:gd name="T20" fmla="*/ 337 w 373"/>
                <a:gd name="T21" fmla="*/ 196 h 370"/>
                <a:gd name="T22" fmla="*/ 334 w 373"/>
                <a:gd name="T23" fmla="*/ 168 h 370"/>
                <a:gd name="T24" fmla="*/ 329 w 373"/>
                <a:gd name="T25" fmla="*/ 155 h 370"/>
                <a:gd name="T26" fmla="*/ 323 w 373"/>
                <a:gd name="T27" fmla="*/ 142 h 370"/>
                <a:gd name="T28" fmla="*/ 315 w 373"/>
                <a:gd name="T29" fmla="*/ 109 h 370"/>
                <a:gd name="T30" fmla="*/ 306 w 373"/>
                <a:gd name="T31" fmla="*/ 90 h 370"/>
                <a:gd name="T32" fmla="*/ 297 w 373"/>
                <a:gd name="T33" fmla="*/ 78 h 370"/>
                <a:gd name="T34" fmla="*/ 300 w 373"/>
                <a:gd name="T35" fmla="*/ 63 h 370"/>
                <a:gd name="T36" fmla="*/ 301 w 373"/>
                <a:gd name="T37" fmla="*/ 43 h 370"/>
                <a:gd name="T38" fmla="*/ 302 w 373"/>
                <a:gd name="T39" fmla="*/ 23 h 370"/>
                <a:gd name="T40" fmla="*/ 310 w 373"/>
                <a:gd name="T41" fmla="*/ 7 h 370"/>
                <a:gd name="T42" fmla="*/ 302 w 373"/>
                <a:gd name="T43" fmla="*/ 6 h 370"/>
                <a:gd name="T44" fmla="*/ 278 w 373"/>
                <a:gd name="T45" fmla="*/ 12 h 370"/>
                <a:gd name="T46" fmla="*/ 245 w 373"/>
                <a:gd name="T47" fmla="*/ 12 h 370"/>
                <a:gd name="T48" fmla="*/ 206 w 373"/>
                <a:gd name="T49" fmla="*/ 14 h 370"/>
                <a:gd name="T50" fmla="*/ 168 w 373"/>
                <a:gd name="T51" fmla="*/ 24 h 370"/>
                <a:gd name="T52" fmla="*/ 145 w 373"/>
                <a:gd name="T53" fmla="*/ 32 h 370"/>
                <a:gd name="T54" fmla="*/ 124 w 373"/>
                <a:gd name="T55" fmla="*/ 44 h 370"/>
                <a:gd name="T56" fmla="*/ 123 w 373"/>
                <a:gd name="T57" fmla="*/ 52 h 370"/>
                <a:gd name="T58" fmla="*/ 131 w 373"/>
                <a:gd name="T59" fmla="*/ 89 h 370"/>
                <a:gd name="T60" fmla="*/ 134 w 373"/>
                <a:gd name="T61" fmla="*/ 93 h 370"/>
                <a:gd name="T62" fmla="*/ 141 w 373"/>
                <a:gd name="T63" fmla="*/ 98 h 370"/>
                <a:gd name="T64" fmla="*/ 142 w 373"/>
                <a:gd name="T65" fmla="*/ 102 h 370"/>
                <a:gd name="T66" fmla="*/ 139 w 373"/>
                <a:gd name="T67" fmla="*/ 107 h 370"/>
                <a:gd name="T68" fmla="*/ 128 w 373"/>
                <a:gd name="T69" fmla="*/ 107 h 370"/>
                <a:gd name="T70" fmla="*/ 106 w 373"/>
                <a:gd name="T71" fmla="*/ 113 h 370"/>
                <a:gd name="T72" fmla="*/ 95 w 373"/>
                <a:gd name="T73" fmla="*/ 122 h 370"/>
                <a:gd name="T74" fmla="*/ 90 w 373"/>
                <a:gd name="T75" fmla="*/ 131 h 370"/>
                <a:gd name="T76" fmla="*/ 82 w 373"/>
                <a:gd name="T77" fmla="*/ 137 h 370"/>
                <a:gd name="T78" fmla="*/ 66 w 373"/>
                <a:gd name="T79" fmla="*/ 150 h 370"/>
                <a:gd name="T80" fmla="*/ 51 w 373"/>
                <a:gd name="T81" fmla="*/ 158 h 370"/>
                <a:gd name="T82" fmla="*/ 31 w 373"/>
                <a:gd name="T83" fmla="*/ 160 h 370"/>
                <a:gd name="T84" fmla="*/ 20 w 373"/>
                <a:gd name="T85" fmla="*/ 164 h 370"/>
                <a:gd name="T86" fmla="*/ 8 w 373"/>
                <a:gd name="T87" fmla="*/ 174 h 370"/>
                <a:gd name="T88" fmla="*/ 0 w 373"/>
                <a:gd name="T89" fmla="*/ 200 h 370"/>
                <a:gd name="T90" fmla="*/ 179 w 373"/>
                <a:gd name="T91" fmla="*/ 331 h 370"/>
                <a:gd name="T92" fmla="*/ 201 w 373"/>
                <a:gd name="T93" fmla="*/ 352 h 370"/>
                <a:gd name="T94" fmla="*/ 229 w 373"/>
                <a:gd name="T95" fmla="*/ 36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3" h="370">
                  <a:moveTo>
                    <a:pt x="235" y="370"/>
                  </a:moveTo>
                  <a:lnTo>
                    <a:pt x="237" y="369"/>
                  </a:lnTo>
                  <a:lnTo>
                    <a:pt x="238" y="367"/>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69" name="Freeform 238">
              <a:extLst>
                <a:ext uri="{FF2B5EF4-FFF2-40B4-BE49-F238E27FC236}">
                  <a16:creationId xmlns:a16="http://schemas.microsoft.com/office/drawing/2014/main" id="{35F8E422-DDC4-4660-8689-FC1ADAB48B42}"/>
                </a:ext>
              </a:extLst>
            </p:cNvPr>
            <p:cNvSpPr>
              <a:spLocks/>
            </p:cNvSpPr>
            <p:nvPr>
              <p:custDataLst>
                <p:tags r:id="rId164"/>
              </p:custDataLst>
            </p:nvPr>
          </p:nvSpPr>
          <p:spPr bwMode="auto">
            <a:xfrm>
              <a:off x="6072280" y="3355854"/>
              <a:ext cx="353756" cy="321915"/>
            </a:xfrm>
            <a:custGeom>
              <a:avLst/>
              <a:gdLst>
                <a:gd name="T0" fmla="*/ 36 w 877"/>
                <a:gd name="T1" fmla="*/ 141 h 826"/>
                <a:gd name="T2" fmla="*/ 46 w 877"/>
                <a:gd name="T3" fmla="*/ 109 h 826"/>
                <a:gd name="T4" fmla="*/ 46 w 877"/>
                <a:gd name="T5" fmla="*/ 70 h 826"/>
                <a:gd name="T6" fmla="*/ 61 w 877"/>
                <a:gd name="T7" fmla="*/ 64 h 826"/>
                <a:gd name="T8" fmla="*/ 89 w 877"/>
                <a:gd name="T9" fmla="*/ 55 h 826"/>
                <a:gd name="T10" fmla="*/ 99 w 877"/>
                <a:gd name="T11" fmla="*/ 20 h 826"/>
                <a:gd name="T12" fmla="*/ 168 w 877"/>
                <a:gd name="T13" fmla="*/ 6 h 826"/>
                <a:gd name="T14" fmla="*/ 242 w 877"/>
                <a:gd name="T15" fmla="*/ 24 h 826"/>
                <a:gd name="T16" fmla="*/ 273 w 877"/>
                <a:gd name="T17" fmla="*/ 43 h 826"/>
                <a:gd name="T18" fmla="*/ 285 w 877"/>
                <a:gd name="T19" fmla="*/ 78 h 826"/>
                <a:gd name="T20" fmla="*/ 295 w 877"/>
                <a:gd name="T21" fmla="*/ 101 h 826"/>
                <a:gd name="T22" fmla="*/ 325 w 877"/>
                <a:gd name="T23" fmla="*/ 110 h 826"/>
                <a:gd name="T24" fmla="*/ 363 w 877"/>
                <a:gd name="T25" fmla="*/ 109 h 826"/>
                <a:gd name="T26" fmla="*/ 421 w 877"/>
                <a:gd name="T27" fmla="*/ 133 h 826"/>
                <a:gd name="T28" fmla="*/ 478 w 877"/>
                <a:gd name="T29" fmla="*/ 162 h 826"/>
                <a:gd name="T30" fmla="*/ 513 w 877"/>
                <a:gd name="T31" fmla="*/ 166 h 826"/>
                <a:gd name="T32" fmla="*/ 538 w 877"/>
                <a:gd name="T33" fmla="*/ 158 h 826"/>
                <a:gd name="T34" fmla="*/ 549 w 877"/>
                <a:gd name="T35" fmla="*/ 126 h 826"/>
                <a:gd name="T36" fmla="*/ 544 w 877"/>
                <a:gd name="T37" fmla="*/ 103 h 826"/>
                <a:gd name="T38" fmla="*/ 531 w 877"/>
                <a:gd name="T39" fmla="*/ 81 h 826"/>
                <a:gd name="T40" fmla="*/ 539 w 877"/>
                <a:gd name="T41" fmla="*/ 49 h 826"/>
                <a:gd name="T42" fmla="*/ 574 w 877"/>
                <a:gd name="T43" fmla="*/ 34 h 826"/>
                <a:gd name="T44" fmla="*/ 617 w 877"/>
                <a:gd name="T45" fmla="*/ 4 h 826"/>
                <a:gd name="T46" fmla="*/ 650 w 877"/>
                <a:gd name="T47" fmla="*/ 0 h 826"/>
                <a:gd name="T48" fmla="*/ 681 w 877"/>
                <a:gd name="T49" fmla="*/ 6 h 826"/>
                <a:gd name="T50" fmla="*/ 695 w 877"/>
                <a:gd name="T51" fmla="*/ 24 h 826"/>
                <a:gd name="T52" fmla="*/ 706 w 877"/>
                <a:gd name="T53" fmla="*/ 50 h 826"/>
                <a:gd name="T54" fmla="*/ 728 w 877"/>
                <a:gd name="T55" fmla="*/ 63 h 826"/>
                <a:gd name="T56" fmla="*/ 798 w 877"/>
                <a:gd name="T57" fmla="*/ 71 h 826"/>
                <a:gd name="T58" fmla="*/ 830 w 877"/>
                <a:gd name="T59" fmla="*/ 97 h 826"/>
                <a:gd name="T60" fmla="*/ 834 w 877"/>
                <a:gd name="T61" fmla="*/ 117 h 826"/>
                <a:gd name="T62" fmla="*/ 843 w 877"/>
                <a:gd name="T63" fmla="*/ 140 h 826"/>
                <a:gd name="T64" fmla="*/ 836 w 877"/>
                <a:gd name="T65" fmla="*/ 159 h 826"/>
                <a:gd name="T66" fmla="*/ 824 w 877"/>
                <a:gd name="T67" fmla="*/ 170 h 826"/>
                <a:gd name="T68" fmla="*/ 829 w 877"/>
                <a:gd name="T69" fmla="*/ 207 h 826"/>
                <a:gd name="T70" fmla="*/ 858 w 877"/>
                <a:gd name="T71" fmla="*/ 245 h 826"/>
                <a:gd name="T72" fmla="*/ 876 w 877"/>
                <a:gd name="T73" fmla="*/ 687 h 826"/>
                <a:gd name="T74" fmla="*/ 877 w 877"/>
                <a:gd name="T75" fmla="*/ 741 h 826"/>
                <a:gd name="T76" fmla="*/ 870 w 877"/>
                <a:gd name="T77" fmla="*/ 775 h 826"/>
                <a:gd name="T78" fmla="*/ 848 w 877"/>
                <a:gd name="T79" fmla="*/ 783 h 826"/>
                <a:gd name="T80" fmla="*/ 830 w 877"/>
                <a:gd name="T81" fmla="*/ 804 h 826"/>
                <a:gd name="T82" fmla="*/ 366 w 877"/>
                <a:gd name="T83" fmla="*/ 593 h 826"/>
                <a:gd name="T84" fmla="*/ 331 w 877"/>
                <a:gd name="T85" fmla="*/ 607 h 826"/>
                <a:gd name="T86" fmla="*/ 292 w 877"/>
                <a:gd name="T87" fmla="*/ 626 h 826"/>
                <a:gd name="T88" fmla="*/ 263 w 877"/>
                <a:gd name="T89" fmla="*/ 627 h 826"/>
                <a:gd name="T90" fmla="*/ 230 w 877"/>
                <a:gd name="T91" fmla="*/ 609 h 826"/>
                <a:gd name="T92" fmla="*/ 193 w 877"/>
                <a:gd name="T93" fmla="*/ 586 h 826"/>
                <a:gd name="T94" fmla="*/ 152 w 877"/>
                <a:gd name="T95" fmla="*/ 578 h 826"/>
                <a:gd name="T96" fmla="*/ 138 w 877"/>
                <a:gd name="T97" fmla="*/ 577 h 826"/>
                <a:gd name="T98" fmla="*/ 130 w 877"/>
                <a:gd name="T99" fmla="*/ 553 h 826"/>
                <a:gd name="T100" fmla="*/ 109 w 877"/>
                <a:gd name="T101" fmla="*/ 535 h 826"/>
                <a:gd name="T102" fmla="*/ 63 w 877"/>
                <a:gd name="T103" fmla="*/ 517 h 826"/>
                <a:gd name="T104" fmla="*/ 28 w 877"/>
                <a:gd name="T105" fmla="*/ 499 h 826"/>
                <a:gd name="T106" fmla="*/ 16 w 877"/>
                <a:gd name="T107" fmla="*/ 482 h 826"/>
                <a:gd name="T108" fmla="*/ 14 w 877"/>
                <a:gd name="T109" fmla="*/ 439 h 826"/>
                <a:gd name="T110" fmla="*/ 19 w 877"/>
                <a:gd name="T111" fmla="*/ 352 h 826"/>
                <a:gd name="T112" fmla="*/ 17 w 877"/>
                <a:gd name="T113" fmla="*/ 258 h 826"/>
                <a:gd name="T114" fmla="*/ 4 w 877"/>
                <a:gd name="T115" fmla="*/ 20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70" name="Freeform 239">
              <a:extLst>
                <a:ext uri="{FF2B5EF4-FFF2-40B4-BE49-F238E27FC236}">
                  <a16:creationId xmlns:a16="http://schemas.microsoft.com/office/drawing/2014/main" id="{7A5EE15B-78BA-40CF-8968-60325538930B}"/>
                </a:ext>
              </a:extLst>
            </p:cNvPr>
            <p:cNvSpPr>
              <a:spLocks/>
            </p:cNvSpPr>
            <p:nvPr>
              <p:custDataLst>
                <p:tags r:id="rId165"/>
              </p:custDataLst>
            </p:nvPr>
          </p:nvSpPr>
          <p:spPr bwMode="auto">
            <a:xfrm>
              <a:off x="6028426" y="3256353"/>
              <a:ext cx="86246" cy="174421"/>
            </a:xfrm>
            <a:custGeom>
              <a:avLst/>
              <a:gdLst>
                <a:gd name="T0" fmla="*/ 103 w 206"/>
                <a:gd name="T1" fmla="*/ 441 h 455"/>
                <a:gd name="T2" fmla="*/ 125 w 206"/>
                <a:gd name="T3" fmla="*/ 420 h 455"/>
                <a:gd name="T4" fmla="*/ 140 w 206"/>
                <a:gd name="T5" fmla="*/ 404 h 455"/>
                <a:gd name="T6" fmla="*/ 147 w 206"/>
                <a:gd name="T7" fmla="*/ 390 h 455"/>
                <a:gd name="T8" fmla="*/ 152 w 206"/>
                <a:gd name="T9" fmla="*/ 373 h 455"/>
                <a:gd name="T10" fmla="*/ 154 w 206"/>
                <a:gd name="T11" fmla="*/ 352 h 455"/>
                <a:gd name="T12" fmla="*/ 153 w 206"/>
                <a:gd name="T13" fmla="*/ 335 h 455"/>
                <a:gd name="T14" fmla="*/ 156 w 206"/>
                <a:gd name="T15" fmla="*/ 331 h 455"/>
                <a:gd name="T16" fmla="*/ 168 w 206"/>
                <a:gd name="T17" fmla="*/ 329 h 455"/>
                <a:gd name="T18" fmla="*/ 185 w 206"/>
                <a:gd name="T19" fmla="*/ 325 h 455"/>
                <a:gd name="T20" fmla="*/ 196 w 206"/>
                <a:gd name="T21" fmla="*/ 318 h 455"/>
                <a:gd name="T22" fmla="*/ 203 w 206"/>
                <a:gd name="T23" fmla="*/ 304 h 455"/>
                <a:gd name="T24" fmla="*/ 206 w 206"/>
                <a:gd name="T25" fmla="*/ 280 h 455"/>
                <a:gd name="T26" fmla="*/ 202 w 206"/>
                <a:gd name="T27" fmla="*/ 265 h 455"/>
                <a:gd name="T28" fmla="*/ 193 w 206"/>
                <a:gd name="T29" fmla="*/ 264 h 455"/>
                <a:gd name="T30" fmla="*/ 177 w 206"/>
                <a:gd name="T31" fmla="*/ 256 h 455"/>
                <a:gd name="T32" fmla="*/ 155 w 206"/>
                <a:gd name="T33" fmla="*/ 242 h 455"/>
                <a:gd name="T34" fmla="*/ 140 w 206"/>
                <a:gd name="T35" fmla="*/ 231 h 455"/>
                <a:gd name="T36" fmla="*/ 130 w 206"/>
                <a:gd name="T37" fmla="*/ 228 h 455"/>
                <a:gd name="T38" fmla="*/ 119 w 206"/>
                <a:gd name="T39" fmla="*/ 222 h 455"/>
                <a:gd name="T40" fmla="*/ 101 w 206"/>
                <a:gd name="T41" fmla="*/ 212 h 455"/>
                <a:gd name="T42" fmla="*/ 95 w 206"/>
                <a:gd name="T43" fmla="*/ 206 h 455"/>
                <a:gd name="T44" fmla="*/ 95 w 206"/>
                <a:gd name="T45" fmla="*/ 199 h 455"/>
                <a:gd name="T46" fmla="*/ 104 w 206"/>
                <a:gd name="T47" fmla="*/ 181 h 455"/>
                <a:gd name="T48" fmla="*/ 119 w 206"/>
                <a:gd name="T49" fmla="*/ 158 h 455"/>
                <a:gd name="T50" fmla="*/ 134 w 206"/>
                <a:gd name="T51" fmla="*/ 140 h 455"/>
                <a:gd name="T52" fmla="*/ 136 w 206"/>
                <a:gd name="T53" fmla="*/ 129 h 455"/>
                <a:gd name="T54" fmla="*/ 126 w 206"/>
                <a:gd name="T55" fmla="*/ 116 h 455"/>
                <a:gd name="T56" fmla="*/ 115 w 206"/>
                <a:gd name="T57" fmla="*/ 105 h 455"/>
                <a:gd name="T58" fmla="*/ 108 w 206"/>
                <a:gd name="T59" fmla="*/ 93 h 455"/>
                <a:gd name="T60" fmla="*/ 107 w 206"/>
                <a:gd name="T61" fmla="*/ 84 h 455"/>
                <a:gd name="T62" fmla="*/ 111 w 206"/>
                <a:gd name="T63" fmla="*/ 78 h 455"/>
                <a:gd name="T64" fmla="*/ 116 w 206"/>
                <a:gd name="T65" fmla="*/ 72 h 455"/>
                <a:gd name="T66" fmla="*/ 123 w 206"/>
                <a:gd name="T67" fmla="*/ 69 h 455"/>
                <a:gd name="T68" fmla="*/ 126 w 206"/>
                <a:gd name="T69" fmla="*/ 37 h 455"/>
                <a:gd name="T70" fmla="*/ 110 w 206"/>
                <a:gd name="T71" fmla="*/ 32 h 455"/>
                <a:gd name="T72" fmla="*/ 87 w 206"/>
                <a:gd name="T73" fmla="*/ 21 h 455"/>
                <a:gd name="T74" fmla="*/ 53 w 206"/>
                <a:gd name="T75" fmla="*/ 0 h 455"/>
                <a:gd name="T76" fmla="*/ 47 w 206"/>
                <a:gd name="T77" fmla="*/ 11 h 455"/>
                <a:gd name="T78" fmla="*/ 34 w 206"/>
                <a:gd name="T79" fmla="*/ 44 h 455"/>
                <a:gd name="T80" fmla="*/ 28 w 206"/>
                <a:gd name="T81" fmla="*/ 70 h 455"/>
                <a:gd name="T82" fmla="*/ 22 w 206"/>
                <a:gd name="T83" fmla="*/ 99 h 455"/>
                <a:gd name="T84" fmla="*/ 20 w 206"/>
                <a:gd name="T85" fmla="*/ 133 h 455"/>
                <a:gd name="T86" fmla="*/ 20 w 206"/>
                <a:gd name="T87" fmla="*/ 172 h 455"/>
                <a:gd name="T88" fmla="*/ 12 w 206"/>
                <a:gd name="T89" fmla="*/ 188 h 455"/>
                <a:gd name="T90" fmla="*/ 8 w 206"/>
                <a:gd name="T91" fmla="*/ 206 h 455"/>
                <a:gd name="T92" fmla="*/ 0 w 206"/>
                <a:gd name="T93" fmla="*/ 235 h 455"/>
                <a:gd name="T94" fmla="*/ 22 w 206"/>
                <a:gd name="T95" fmla="*/ 259 h 455"/>
                <a:gd name="T96" fmla="*/ 41 w 206"/>
                <a:gd name="T97" fmla="*/ 281 h 455"/>
                <a:gd name="T98" fmla="*/ 55 w 206"/>
                <a:gd name="T99" fmla="*/ 305 h 455"/>
                <a:gd name="T100" fmla="*/ 66 w 206"/>
                <a:gd name="T101" fmla="*/ 329 h 455"/>
                <a:gd name="T102" fmla="*/ 75 w 206"/>
                <a:gd name="T103" fmla="*/ 355 h 455"/>
                <a:gd name="T104" fmla="*/ 82 w 206"/>
                <a:gd name="T105" fmla="*/ 384 h 455"/>
                <a:gd name="T106" fmla="*/ 93 w 20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71" name="Freeform 240">
              <a:extLst>
                <a:ext uri="{FF2B5EF4-FFF2-40B4-BE49-F238E27FC236}">
                  <a16:creationId xmlns:a16="http://schemas.microsoft.com/office/drawing/2014/main" id="{E6DD7D84-D23E-4A79-A7A0-234DD495BC0F}"/>
                </a:ext>
              </a:extLst>
            </p:cNvPr>
            <p:cNvSpPr>
              <a:spLocks/>
            </p:cNvSpPr>
            <p:nvPr>
              <p:custDataLst>
                <p:tags r:id="rId166"/>
              </p:custDataLst>
            </p:nvPr>
          </p:nvSpPr>
          <p:spPr bwMode="auto">
            <a:xfrm>
              <a:off x="5459787" y="3485791"/>
              <a:ext cx="213423" cy="159201"/>
            </a:xfrm>
            <a:custGeom>
              <a:avLst/>
              <a:gdLst>
                <a:gd name="T0" fmla="*/ 326 w 518"/>
                <a:gd name="T1" fmla="*/ 110 h 406"/>
                <a:gd name="T2" fmla="*/ 326 w 518"/>
                <a:gd name="T3" fmla="*/ 259 h 406"/>
                <a:gd name="T4" fmla="*/ 315 w 518"/>
                <a:gd name="T5" fmla="*/ 264 h 406"/>
                <a:gd name="T6" fmla="*/ 291 w 518"/>
                <a:gd name="T7" fmla="*/ 271 h 406"/>
                <a:gd name="T8" fmla="*/ 246 w 518"/>
                <a:gd name="T9" fmla="*/ 283 h 406"/>
                <a:gd name="T10" fmla="*/ 253 w 518"/>
                <a:gd name="T11" fmla="*/ 302 h 406"/>
                <a:gd name="T12" fmla="*/ 265 w 518"/>
                <a:gd name="T13" fmla="*/ 326 h 406"/>
                <a:gd name="T14" fmla="*/ 269 w 518"/>
                <a:gd name="T15" fmla="*/ 353 h 406"/>
                <a:gd name="T16" fmla="*/ 272 w 518"/>
                <a:gd name="T17" fmla="*/ 382 h 406"/>
                <a:gd name="T18" fmla="*/ 52 w 518"/>
                <a:gd name="T19" fmla="*/ 394 h 406"/>
                <a:gd name="T20" fmla="*/ 22 w 518"/>
                <a:gd name="T21" fmla="*/ 406 h 406"/>
                <a:gd name="T22" fmla="*/ 5 w 518"/>
                <a:gd name="T23" fmla="*/ 403 h 406"/>
                <a:gd name="T24" fmla="*/ 1 w 518"/>
                <a:gd name="T25" fmla="*/ 398 h 406"/>
                <a:gd name="T26" fmla="*/ 1 w 518"/>
                <a:gd name="T27" fmla="*/ 385 h 406"/>
                <a:gd name="T28" fmla="*/ 4 w 518"/>
                <a:gd name="T29" fmla="*/ 371 h 406"/>
                <a:gd name="T30" fmla="*/ 11 w 518"/>
                <a:gd name="T31" fmla="*/ 354 h 406"/>
                <a:gd name="T32" fmla="*/ 20 w 518"/>
                <a:gd name="T33" fmla="*/ 341 h 406"/>
                <a:gd name="T34" fmla="*/ 30 w 518"/>
                <a:gd name="T35" fmla="*/ 334 h 406"/>
                <a:gd name="T36" fmla="*/ 38 w 518"/>
                <a:gd name="T37" fmla="*/ 326 h 406"/>
                <a:gd name="T38" fmla="*/ 44 w 518"/>
                <a:gd name="T39" fmla="*/ 317 h 406"/>
                <a:gd name="T40" fmla="*/ 49 w 518"/>
                <a:gd name="T41" fmla="*/ 292 h 406"/>
                <a:gd name="T42" fmla="*/ 56 w 518"/>
                <a:gd name="T43" fmla="*/ 265 h 406"/>
                <a:gd name="T44" fmla="*/ 62 w 518"/>
                <a:gd name="T45" fmla="*/ 257 h 406"/>
                <a:gd name="T46" fmla="*/ 74 w 518"/>
                <a:gd name="T47" fmla="*/ 246 h 406"/>
                <a:gd name="T48" fmla="*/ 92 w 518"/>
                <a:gd name="T49" fmla="*/ 238 h 406"/>
                <a:gd name="T50" fmla="*/ 107 w 518"/>
                <a:gd name="T51" fmla="*/ 231 h 406"/>
                <a:gd name="T52" fmla="*/ 122 w 518"/>
                <a:gd name="T53" fmla="*/ 218 h 406"/>
                <a:gd name="T54" fmla="*/ 136 w 518"/>
                <a:gd name="T55" fmla="*/ 195 h 406"/>
                <a:gd name="T56" fmla="*/ 150 w 518"/>
                <a:gd name="T57" fmla="*/ 156 h 406"/>
                <a:gd name="T58" fmla="*/ 162 w 518"/>
                <a:gd name="T59" fmla="*/ 117 h 406"/>
                <a:gd name="T60" fmla="*/ 172 w 518"/>
                <a:gd name="T61" fmla="*/ 94 h 406"/>
                <a:gd name="T62" fmla="*/ 186 w 518"/>
                <a:gd name="T63" fmla="*/ 73 h 406"/>
                <a:gd name="T64" fmla="*/ 201 w 518"/>
                <a:gd name="T65" fmla="*/ 62 h 406"/>
                <a:gd name="T66" fmla="*/ 213 w 518"/>
                <a:gd name="T67" fmla="*/ 57 h 406"/>
                <a:gd name="T68" fmla="*/ 219 w 518"/>
                <a:gd name="T69" fmla="*/ 44 h 406"/>
                <a:gd name="T70" fmla="*/ 223 w 518"/>
                <a:gd name="T71" fmla="*/ 28 h 406"/>
                <a:gd name="T72" fmla="*/ 228 w 518"/>
                <a:gd name="T73" fmla="*/ 16 h 406"/>
                <a:gd name="T74" fmla="*/ 239 w 518"/>
                <a:gd name="T75" fmla="*/ 8 h 406"/>
                <a:gd name="T76" fmla="*/ 511 w 518"/>
                <a:gd name="T77" fmla="*/ 0 h 406"/>
                <a:gd name="T78" fmla="*/ 515 w 518"/>
                <a:gd name="T79" fmla="*/ 46 h 406"/>
                <a:gd name="T80" fmla="*/ 518 w 518"/>
                <a:gd name="T81" fmla="*/ 11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72" name="Freeform 241">
              <a:extLst>
                <a:ext uri="{FF2B5EF4-FFF2-40B4-BE49-F238E27FC236}">
                  <a16:creationId xmlns:a16="http://schemas.microsoft.com/office/drawing/2014/main" id="{84F36BC2-ABBC-4146-A30C-899A1D554261}"/>
                </a:ext>
              </a:extLst>
            </p:cNvPr>
            <p:cNvSpPr>
              <a:spLocks/>
            </p:cNvSpPr>
            <p:nvPr>
              <p:custDataLst>
                <p:tags r:id="rId167"/>
              </p:custDataLst>
            </p:nvPr>
          </p:nvSpPr>
          <p:spPr bwMode="auto">
            <a:xfrm>
              <a:off x="5430551" y="2606668"/>
              <a:ext cx="175416" cy="69065"/>
            </a:xfrm>
            <a:custGeom>
              <a:avLst/>
              <a:gdLst>
                <a:gd name="T0" fmla="*/ 34 w 446"/>
                <a:gd name="T1" fmla="*/ 61 h 178"/>
                <a:gd name="T2" fmla="*/ 41 w 446"/>
                <a:gd name="T3" fmla="*/ 42 h 178"/>
                <a:gd name="T4" fmla="*/ 68 w 446"/>
                <a:gd name="T5" fmla="*/ 37 h 178"/>
                <a:gd name="T6" fmla="*/ 80 w 446"/>
                <a:gd name="T7" fmla="*/ 18 h 178"/>
                <a:gd name="T8" fmla="*/ 72 w 446"/>
                <a:gd name="T9" fmla="*/ 14 h 178"/>
                <a:gd name="T10" fmla="*/ 60 w 446"/>
                <a:gd name="T11" fmla="*/ 0 h 178"/>
                <a:gd name="T12" fmla="*/ 85 w 446"/>
                <a:gd name="T13" fmla="*/ 10 h 178"/>
                <a:gd name="T14" fmla="*/ 108 w 446"/>
                <a:gd name="T15" fmla="*/ 39 h 178"/>
                <a:gd name="T16" fmla="*/ 125 w 446"/>
                <a:gd name="T17" fmla="*/ 62 h 178"/>
                <a:gd name="T18" fmla="*/ 139 w 446"/>
                <a:gd name="T19" fmla="*/ 67 h 178"/>
                <a:gd name="T20" fmla="*/ 157 w 446"/>
                <a:gd name="T21" fmla="*/ 63 h 178"/>
                <a:gd name="T22" fmla="*/ 181 w 446"/>
                <a:gd name="T23" fmla="*/ 45 h 178"/>
                <a:gd name="T24" fmla="*/ 205 w 446"/>
                <a:gd name="T25" fmla="*/ 23 h 178"/>
                <a:gd name="T26" fmla="*/ 220 w 446"/>
                <a:gd name="T27" fmla="*/ 31 h 178"/>
                <a:gd name="T28" fmla="*/ 359 w 446"/>
                <a:gd name="T29" fmla="*/ 11 h 178"/>
                <a:gd name="T30" fmla="*/ 376 w 446"/>
                <a:gd name="T31" fmla="*/ 23 h 178"/>
                <a:gd name="T32" fmla="*/ 396 w 446"/>
                <a:gd name="T33" fmla="*/ 22 h 178"/>
                <a:gd name="T34" fmla="*/ 413 w 446"/>
                <a:gd name="T35" fmla="*/ 37 h 178"/>
                <a:gd name="T36" fmla="*/ 415 w 446"/>
                <a:gd name="T37" fmla="*/ 43 h 178"/>
                <a:gd name="T38" fmla="*/ 429 w 446"/>
                <a:gd name="T39" fmla="*/ 54 h 178"/>
                <a:gd name="T40" fmla="*/ 443 w 446"/>
                <a:gd name="T41" fmla="*/ 68 h 178"/>
                <a:gd name="T42" fmla="*/ 446 w 446"/>
                <a:gd name="T43" fmla="*/ 80 h 178"/>
                <a:gd name="T44" fmla="*/ 438 w 446"/>
                <a:gd name="T45" fmla="*/ 96 h 178"/>
                <a:gd name="T46" fmla="*/ 413 w 446"/>
                <a:gd name="T47" fmla="*/ 111 h 178"/>
                <a:gd name="T48" fmla="*/ 397 w 446"/>
                <a:gd name="T49" fmla="*/ 120 h 178"/>
                <a:gd name="T50" fmla="*/ 366 w 446"/>
                <a:gd name="T51" fmla="*/ 123 h 178"/>
                <a:gd name="T52" fmla="*/ 300 w 446"/>
                <a:gd name="T53" fmla="*/ 146 h 178"/>
                <a:gd name="T54" fmla="*/ 234 w 446"/>
                <a:gd name="T55" fmla="*/ 171 h 178"/>
                <a:gd name="T56" fmla="*/ 199 w 446"/>
                <a:gd name="T57" fmla="*/ 178 h 178"/>
                <a:gd name="T58" fmla="*/ 177 w 446"/>
                <a:gd name="T59" fmla="*/ 174 h 178"/>
                <a:gd name="T60" fmla="*/ 172 w 446"/>
                <a:gd name="T61" fmla="*/ 164 h 178"/>
                <a:gd name="T62" fmla="*/ 170 w 446"/>
                <a:gd name="T63" fmla="*/ 161 h 178"/>
                <a:gd name="T64" fmla="*/ 156 w 446"/>
                <a:gd name="T65" fmla="*/ 161 h 178"/>
                <a:gd name="T66" fmla="*/ 139 w 446"/>
                <a:gd name="T67" fmla="*/ 160 h 178"/>
                <a:gd name="T68" fmla="*/ 100 w 446"/>
                <a:gd name="T69" fmla="*/ 147 h 178"/>
                <a:gd name="T70" fmla="*/ 85 w 446"/>
                <a:gd name="T71" fmla="*/ 137 h 178"/>
                <a:gd name="T72" fmla="*/ 81 w 446"/>
                <a:gd name="T73" fmla="*/ 125 h 178"/>
                <a:gd name="T74" fmla="*/ 87 w 446"/>
                <a:gd name="T75" fmla="*/ 111 h 178"/>
                <a:gd name="T76" fmla="*/ 27 w 446"/>
                <a:gd name="T77" fmla="*/ 103 h 178"/>
                <a:gd name="T78" fmla="*/ 9 w 446"/>
                <a:gd name="T79" fmla="*/ 105 h 178"/>
                <a:gd name="T80" fmla="*/ 0 w 446"/>
                <a:gd name="T81" fmla="*/ 80 h 178"/>
                <a:gd name="T82" fmla="*/ 60 w 446"/>
                <a:gd name="T83" fmla="*/ 86 h 178"/>
                <a:gd name="T84" fmla="*/ 87 w 446"/>
                <a:gd name="T85" fmla="*/ 80 h 178"/>
                <a:gd name="T86" fmla="*/ 23 w 446"/>
                <a:gd name="T87" fmla="*/ 68 h 178"/>
                <a:gd name="T88" fmla="*/ 16 w 446"/>
                <a:gd name="T89" fmla="*/ 5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73" name="Freeform 242">
              <a:extLst>
                <a:ext uri="{FF2B5EF4-FFF2-40B4-BE49-F238E27FC236}">
                  <a16:creationId xmlns:a16="http://schemas.microsoft.com/office/drawing/2014/main" id="{8F5A355C-3A4F-4835-A7DC-9DB13552C917}"/>
                </a:ext>
              </a:extLst>
            </p:cNvPr>
            <p:cNvSpPr>
              <a:spLocks/>
            </p:cNvSpPr>
            <p:nvPr>
              <p:custDataLst>
                <p:tags r:id="rId168"/>
              </p:custDataLst>
            </p:nvPr>
          </p:nvSpPr>
          <p:spPr bwMode="auto">
            <a:xfrm>
              <a:off x="6159988" y="2800988"/>
              <a:ext cx="13157" cy="42141"/>
            </a:xfrm>
            <a:custGeom>
              <a:avLst/>
              <a:gdLst>
                <a:gd name="T0" fmla="*/ 0 w 28"/>
                <a:gd name="T1" fmla="*/ 73 h 73"/>
                <a:gd name="T2" fmla="*/ 2 w 28"/>
                <a:gd name="T3" fmla="*/ 47 h 73"/>
                <a:gd name="T4" fmla="*/ 6 w 28"/>
                <a:gd name="T5" fmla="*/ 28 h 73"/>
                <a:gd name="T6" fmla="*/ 7 w 28"/>
                <a:gd name="T7" fmla="*/ 20 h 73"/>
                <a:gd name="T8" fmla="*/ 6 w 28"/>
                <a:gd name="T9" fmla="*/ 13 h 73"/>
                <a:gd name="T10" fmla="*/ 4 w 28"/>
                <a:gd name="T11" fmla="*/ 7 h 73"/>
                <a:gd name="T12" fmla="*/ 0 w 28"/>
                <a:gd name="T13" fmla="*/ 0 h 73"/>
                <a:gd name="T14" fmla="*/ 28 w 28"/>
                <a:gd name="T15" fmla="*/ 0 h 73"/>
                <a:gd name="T16" fmla="*/ 22 w 28"/>
                <a:gd name="T17" fmla="*/ 16 h 73"/>
                <a:gd name="T18" fmla="*/ 17 w 28"/>
                <a:gd name="T19" fmla="*/ 30 h 73"/>
                <a:gd name="T20" fmla="*/ 12 w 28"/>
                <a:gd name="T21" fmla="*/ 43 h 73"/>
                <a:gd name="T22" fmla="*/ 7 w 28"/>
                <a:gd name="T23" fmla="*/ 55 h 73"/>
                <a:gd name="T24" fmla="*/ 0 w 28"/>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274" name="Freeform 243">
              <a:extLst>
                <a:ext uri="{FF2B5EF4-FFF2-40B4-BE49-F238E27FC236}">
                  <a16:creationId xmlns:a16="http://schemas.microsoft.com/office/drawing/2014/main" id="{28096628-C6C6-4A5B-B445-BA109125E776}"/>
                </a:ext>
              </a:extLst>
            </p:cNvPr>
            <p:cNvSpPr>
              <a:spLocks/>
            </p:cNvSpPr>
            <p:nvPr>
              <p:custDataLst>
                <p:tags r:id="rId169"/>
              </p:custDataLst>
            </p:nvPr>
          </p:nvSpPr>
          <p:spPr bwMode="auto">
            <a:xfrm>
              <a:off x="6056200" y="2552820"/>
              <a:ext cx="216346" cy="291479"/>
            </a:xfrm>
            <a:custGeom>
              <a:avLst/>
              <a:gdLst>
                <a:gd name="T0" fmla="*/ 419 w 531"/>
                <a:gd name="T1" fmla="*/ 203 h 757"/>
                <a:gd name="T2" fmla="*/ 406 w 531"/>
                <a:gd name="T3" fmla="*/ 221 h 757"/>
                <a:gd name="T4" fmla="*/ 404 w 531"/>
                <a:gd name="T5" fmla="*/ 237 h 757"/>
                <a:gd name="T6" fmla="*/ 382 w 531"/>
                <a:gd name="T7" fmla="*/ 275 h 757"/>
                <a:gd name="T8" fmla="*/ 325 w 531"/>
                <a:gd name="T9" fmla="*/ 306 h 757"/>
                <a:gd name="T10" fmla="*/ 252 w 531"/>
                <a:gd name="T11" fmla="*/ 354 h 757"/>
                <a:gd name="T12" fmla="*/ 237 w 531"/>
                <a:gd name="T13" fmla="*/ 369 h 757"/>
                <a:gd name="T14" fmla="*/ 245 w 531"/>
                <a:gd name="T15" fmla="*/ 381 h 757"/>
                <a:gd name="T16" fmla="*/ 240 w 531"/>
                <a:gd name="T17" fmla="*/ 424 h 757"/>
                <a:gd name="T18" fmla="*/ 239 w 531"/>
                <a:gd name="T19" fmla="*/ 449 h 757"/>
                <a:gd name="T20" fmla="*/ 262 w 531"/>
                <a:gd name="T21" fmla="*/ 468 h 757"/>
                <a:gd name="T22" fmla="*/ 320 w 531"/>
                <a:gd name="T23" fmla="*/ 485 h 757"/>
                <a:gd name="T24" fmla="*/ 332 w 531"/>
                <a:gd name="T25" fmla="*/ 505 h 757"/>
                <a:gd name="T26" fmla="*/ 310 w 531"/>
                <a:gd name="T27" fmla="*/ 531 h 757"/>
                <a:gd name="T28" fmla="*/ 272 w 531"/>
                <a:gd name="T29" fmla="*/ 547 h 757"/>
                <a:gd name="T30" fmla="*/ 265 w 531"/>
                <a:gd name="T31" fmla="*/ 560 h 757"/>
                <a:gd name="T32" fmla="*/ 252 w 531"/>
                <a:gd name="T33" fmla="*/ 631 h 757"/>
                <a:gd name="T34" fmla="*/ 239 w 531"/>
                <a:gd name="T35" fmla="*/ 721 h 757"/>
                <a:gd name="T36" fmla="*/ 173 w 531"/>
                <a:gd name="T37" fmla="*/ 727 h 757"/>
                <a:gd name="T38" fmla="*/ 152 w 531"/>
                <a:gd name="T39" fmla="*/ 738 h 757"/>
                <a:gd name="T40" fmla="*/ 153 w 531"/>
                <a:gd name="T41" fmla="*/ 757 h 757"/>
                <a:gd name="T42" fmla="*/ 106 w 531"/>
                <a:gd name="T43" fmla="*/ 757 h 757"/>
                <a:gd name="T44" fmla="*/ 95 w 531"/>
                <a:gd name="T45" fmla="*/ 752 h 757"/>
                <a:gd name="T46" fmla="*/ 71 w 531"/>
                <a:gd name="T47" fmla="*/ 718 h 757"/>
                <a:gd name="T48" fmla="*/ 41 w 531"/>
                <a:gd name="T49" fmla="*/ 640 h 757"/>
                <a:gd name="T50" fmla="*/ 34 w 531"/>
                <a:gd name="T51" fmla="*/ 597 h 757"/>
                <a:gd name="T52" fmla="*/ 14 w 531"/>
                <a:gd name="T53" fmla="*/ 586 h 757"/>
                <a:gd name="T54" fmla="*/ 19 w 531"/>
                <a:gd name="T55" fmla="*/ 561 h 757"/>
                <a:gd name="T56" fmla="*/ 36 w 531"/>
                <a:gd name="T57" fmla="*/ 538 h 757"/>
                <a:gd name="T58" fmla="*/ 53 w 531"/>
                <a:gd name="T59" fmla="*/ 504 h 757"/>
                <a:gd name="T60" fmla="*/ 61 w 531"/>
                <a:gd name="T61" fmla="*/ 471 h 757"/>
                <a:gd name="T62" fmla="*/ 64 w 531"/>
                <a:gd name="T63" fmla="*/ 441 h 757"/>
                <a:gd name="T64" fmla="*/ 58 w 531"/>
                <a:gd name="T65" fmla="*/ 408 h 757"/>
                <a:gd name="T66" fmla="*/ 43 w 531"/>
                <a:gd name="T67" fmla="*/ 377 h 757"/>
                <a:gd name="T68" fmla="*/ 74 w 531"/>
                <a:gd name="T69" fmla="*/ 276 h 757"/>
                <a:gd name="T70" fmla="*/ 103 w 531"/>
                <a:gd name="T71" fmla="*/ 275 h 757"/>
                <a:gd name="T72" fmla="*/ 113 w 531"/>
                <a:gd name="T73" fmla="*/ 234 h 757"/>
                <a:gd name="T74" fmla="*/ 137 w 531"/>
                <a:gd name="T75" fmla="*/ 192 h 757"/>
                <a:gd name="T76" fmla="*/ 180 w 531"/>
                <a:gd name="T77" fmla="*/ 145 h 757"/>
                <a:gd name="T78" fmla="*/ 198 w 531"/>
                <a:gd name="T79" fmla="*/ 111 h 757"/>
                <a:gd name="T80" fmla="*/ 228 w 531"/>
                <a:gd name="T81" fmla="*/ 60 h 757"/>
                <a:gd name="T82" fmla="*/ 249 w 531"/>
                <a:gd name="T83" fmla="*/ 43 h 757"/>
                <a:gd name="T84" fmla="*/ 309 w 531"/>
                <a:gd name="T85" fmla="*/ 29 h 757"/>
                <a:gd name="T86" fmla="*/ 368 w 531"/>
                <a:gd name="T87" fmla="*/ 13 h 757"/>
                <a:gd name="T88" fmla="*/ 401 w 531"/>
                <a:gd name="T89" fmla="*/ 5 h 757"/>
                <a:gd name="T90" fmla="*/ 431 w 531"/>
                <a:gd name="T91" fmla="*/ 32 h 757"/>
                <a:gd name="T92" fmla="*/ 457 w 531"/>
                <a:gd name="T93" fmla="*/ 42 h 757"/>
                <a:gd name="T94" fmla="*/ 513 w 531"/>
                <a:gd name="T95" fmla="*/ 111 h 757"/>
                <a:gd name="T96" fmla="*/ 528 w 531"/>
                <a:gd name="T97" fmla="*/ 15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275" name="Freeform 244">
              <a:extLst>
                <a:ext uri="{FF2B5EF4-FFF2-40B4-BE49-F238E27FC236}">
                  <a16:creationId xmlns:a16="http://schemas.microsoft.com/office/drawing/2014/main" id="{C261A63B-3992-40EA-B569-0C9499047482}"/>
                </a:ext>
              </a:extLst>
            </p:cNvPr>
            <p:cNvSpPr>
              <a:spLocks/>
            </p:cNvSpPr>
            <p:nvPr>
              <p:custDataLst>
                <p:tags r:id="rId170"/>
              </p:custDataLst>
            </p:nvPr>
          </p:nvSpPr>
          <p:spPr bwMode="auto">
            <a:xfrm>
              <a:off x="6183377" y="2784599"/>
              <a:ext cx="24851" cy="42141"/>
            </a:xfrm>
            <a:custGeom>
              <a:avLst/>
              <a:gdLst>
                <a:gd name="T0" fmla="*/ 0 w 60"/>
                <a:gd name="T1" fmla="*/ 37 h 51"/>
                <a:gd name="T2" fmla="*/ 6 w 60"/>
                <a:gd name="T3" fmla="*/ 30 h 51"/>
                <a:gd name="T4" fmla="*/ 15 w 60"/>
                <a:gd name="T5" fmla="*/ 19 h 51"/>
                <a:gd name="T6" fmla="*/ 20 w 60"/>
                <a:gd name="T7" fmla="*/ 13 h 51"/>
                <a:gd name="T8" fmla="*/ 27 w 60"/>
                <a:gd name="T9" fmla="*/ 8 h 51"/>
                <a:gd name="T10" fmla="*/ 33 w 60"/>
                <a:gd name="T11" fmla="*/ 4 h 51"/>
                <a:gd name="T12" fmla="*/ 40 w 60"/>
                <a:gd name="T13" fmla="*/ 0 h 51"/>
                <a:gd name="T14" fmla="*/ 50 w 60"/>
                <a:gd name="T15" fmla="*/ 7 h 51"/>
                <a:gd name="T16" fmla="*/ 60 w 60"/>
                <a:gd name="T17" fmla="*/ 13 h 51"/>
                <a:gd name="T18" fmla="*/ 59 w 60"/>
                <a:gd name="T19" fmla="*/ 20 h 51"/>
                <a:gd name="T20" fmla="*/ 56 w 60"/>
                <a:gd name="T21" fmla="*/ 29 h 51"/>
                <a:gd name="T22" fmla="*/ 54 w 60"/>
                <a:gd name="T23" fmla="*/ 34 h 51"/>
                <a:gd name="T24" fmla="*/ 52 w 60"/>
                <a:gd name="T25" fmla="*/ 38 h 51"/>
                <a:gd name="T26" fmla="*/ 49 w 60"/>
                <a:gd name="T27" fmla="*/ 42 h 51"/>
                <a:gd name="T28" fmla="*/ 45 w 60"/>
                <a:gd name="T29" fmla="*/ 45 h 51"/>
                <a:gd name="T30" fmla="*/ 41 w 60"/>
                <a:gd name="T31" fmla="*/ 48 h 51"/>
                <a:gd name="T32" fmla="*/ 37 w 60"/>
                <a:gd name="T33" fmla="*/ 50 h 51"/>
                <a:gd name="T34" fmla="*/ 31 w 60"/>
                <a:gd name="T35" fmla="*/ 51 h 51"/>
                <a:gd name="T36" fmla="*/ 27 w 60"/>
                <a:gd name="T37" fmla="*/ 51 h 51"/>
                <a:gd name="T38" fmla="*/ 20 w 60"/>
                <a:gd name="T39" fmla="*/ 50 h 51"/>
                <a:gd name="T40" fmla="*/ 15 w 60"/>
                <a:gd name="T41" fmla="*/ 47 h 51"/>
                <a:gd name="T42" fmla="*/ 7 w 60"/>
                <a:gd name="T43" fmla="*/ 43 h 51"/>
                <a:gd name="T44" fmla="*/ 0 w 60"/>
                <a:gd name="T45"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276" name="Freeform 245">
              <a:extLst>
                <a:ext uri="{FF2B5EF4-FFF2-40B4-BE49-F238E27FC236}">
                  <a16:creationId xmlns:a16="http://schemas.microsoft.com/office/drawing/2014/main" id="{0AE9B8C5-89E0-48A9-A4D0-26A6AB85F187}"/>
                </a:ext>
              </a:extLst>
            </p:cNvPr>
            <p:cNvSpPr>
              <a:spLocks/>
            </p:cNvSpPr>
            <p:nvPr>
              <p:custDataLst>
                <p:tags r:id="rId171"/>
              </p:custDataLst>
            </p:nvPr>
          </p:nvSpPr>
          <p:spPr bwMode="auto">
            <a:xfrm>
              <a:off x="5671748" y="2904001"/>
              <a:ext cx="26311" cy="42141"/>
            </a:xfrm>
            <a:custGeom>
              <a:avLst/>
              <a:gdLst>
                <a:gd name="T0" fmla="*/ 59 w 66"/>
                <a:gd name="T1" fmla="*/ 48 h 51"/>
                <a:gd name="T2" fmla="*/ 42 w 66"/>
                <a:gd name="T3" fmla="*/ 50 h 51"/>
                <a:gd name="T4" fmla="*/ 22 w 66"/>
                <a:gd name="T5" fmla="*/ 51 h 51"/>
                <a:gd name="T6" fmla="*/ 17 w 66"/>
                <a:gd name="T7" fmla="*/ 50 h 51"/>
                <a:gd name="T8" fmla="*/ 13 w 66"/>
                <a:gd name="T9" fmla="*/ 49 h 51"/>
                <a:gd name="T10" fmla="*/ 10 w 66"/>
                <a:gd name="T11" fmla="*/ 48 h 51"/>
                <a:gd name="T12" fmla="*/ 7 w 66"/>
                <a:gd name="T13" fmla="*/ 46 h 51"/>
                <a:gd name="T14" fmla="*/ 3 w 66"/>
                <a:gd name="T15" fmla="*/ 43 h 51"/>
                <a:gd name="T16" fmla="*/ 1 w 66"/>
                <a:gd name="T17" fmla="*/ 40 h 51"/>
                <a:gd name="T18" fmla="*/ 0 w 66"/>
                <a:gd name="T19" fmla="*/ 35 h 51"/>
                <a:gd name="T20" fmla="*/ 0 w 66"/>
                <a:gd name="T21" fmla="*/ 30 h 51"/>
                <a:gd name="T22" fmla="*/ 4 w 66"/>
                <a:gd name="T23" fmla="*/ 29 h 51"/>
                <a:gd name="T24" fmla="*/ 10 w 66"/>
                <a:gd name="T25" fmla="*/ 27 h 51"/>
                <a:gd name="T26" fmla="*/ 14 w 66"/>
                <a:gd name="T27" fmla="*/ 24 h 51"/>
                <a:gd name="T28" fmla="*/ 19 w 66"/>
                <a:gd name="T29" fmla="*/ 20 h 51"/>
                <a:gd name="T30" fmla="*/ 26 w 66"/>
                <a:gd name="T31" fmla="*/ 10 h 51"/>
                <a:gd name="T32" fmla="*/ 33 w 66"/>
                <a:gd name="T33" fmla="*/ 0 h 51"/>
                <a:gd name="T34" fmla="*/ 46 w 66"/>
                <a:gd name="T35" fmla="*/ 1 h 51"/>
                <a:gd name="T36" fmla="*/ 52 w 66"/>
                <a:gd name="T37" fmla="*/ 2 h 51"/>
                <a:gd name="T38" fmla="*/ 56 w 66"/>
                <a:gd name="T39" fmla="*/ 3 h 51"/>
                <a:gd name="T40" fmla="*/ 66 w 66"/>
                <a:gd name="T41" fmla="*/ 0 h 51"/>
                <a:gd name="T42" fmla="*/ 65 w 66"/>
                <a:gd name="T43" fmla="*/ 13 h 51"/>
                <a:gd name="T44" fmla="*/ 63 w 66"/>
                <a:gd name="T45" fmla="*/ 24 h 51"/>
                <a:gd name="T46" fmla="*/ 60 w 66"/>
                <a:gd name="T47" fmla="*/ 36 h 51"/>
                <a:gd name="T48" fmla="*/ 59 w 66"/>
                <a:gd name="T49"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277" name="Freeform 246">
              <a:extLst>
                <a:ext uri="{FF2B5EF4-FFF2-40B4-BE49-F238E27FC236}">
                  <a16:creationId xmlns:a16="http://schemas.microsoft.com/office/drawing/2014/main" id="{16EF123A-84A9-4A73-B15D-CCB3534A1EED}"/>
                </a:ext>
              </a:extLst>
            </p:cNvPr>
            <p:cNvSpPr>
              <a:spLocks/>
            </p:cNvSpPr>
            <p:nvPr>
              <p:custDataLst>
                <p:tags r:id="rId172"/>
              </p:custDataLst>
            </p:nvPr>
          </p:nvSpPr>
          <p:spPr bwMode="auto">
            <a:xfrm>
              <a:off x="6548826" y="3293811"/>
              <a:ext cx="46778" cy="42141"/>
            </a:xfrm>
            <a:custGeom>
              <a:avLst/>
              <a:gdLst>
                <a:gd name="T0" fmla="*/ 0 w 113"/>
                <a:gd name="T1" fmla="*/ 44 h 74"/>
                <a:gd name="T2" fmla="*/ 20 w 113"/>
                <a:gd name="T3" fmla="*/ 74 h 74"/>
                <a:gd name="T4" fmla="*/ 37 w 113"/>
                <a:gd name="T5" fmla="*/ 69 h 74"/>
                <a:gd name="T6" fmla="*/ 51 w 113"/>
                <a:gd name="T7" fmla="*/ 65 h 74"/>
                <a:gd name="T8" fmla="*/ 64 w 113"/>
                <a:gd name="T9" fmla="*/ 59 h 74"/>
                <a:gd name="T10" fmla="*/ 74 w 113"/>
                <a:gd name="T11" fmla="*/ 53 h 74"/>
                <a:gd name="T12" fmla="*/ 78 w 113"/>
                <a:gd name="T13" fmla="*/ 49 h 74"/>
                <a:gd name="T14" fmla="*/ 83 w 113"/>
                <a:gd name="T15" fmla="*/ 45 h 74"/>
                <a:gd name="T16" fmla="*/ 86 w 113"/>
                <a:gd name="T17" fmla="*/ 41 h 74"/>
                <a:gd name="T18" fmla="*/ 88 w 113"/>
                <a:gd name="T19" fmla="*/ 37 h 74"/>
                <a:gd name="T20" fmla="*/ 90 w 113"/>
                <a:gd name="T21" fmla="*/ 32 h 74"/>
                <a:gd name="T22" fmla="*/ 91 w 113"/>
                <a:gd name="T23" fmla="*/ 26 h 74"/>
                <a:gd name="T24" fmla="*/ 93 w 113"/>
                <a:gd name="T25" fmla="*/ 19 h 74"/>
                <a:gd name="T26" fmla="*/ 94 w 113"/>
                <a:gd name="T27" fmla="*/ 13 h 74"/>
                <a:gd name="T28" fmla="*/ 99 w 113"/>
                <a:gd name="T29" fmla="*/ 12 h 74"/>
                <a:gd name="T30" fmla="*/ 106 w 113"/>
                <a:gd name="T31" fmla="*/ 9 h 74"/>
                <a:gd name="T32" fmla="*/ 108 w 113"/>
                <a:gd name="T33" fmla="*/ 7 h 74"/>
                <a:gd name="T34" fmla="*/ 111 w 113"/>
                <a:gd name="T35" fmla="*/ 5 h 74"/>
                <a:gd name="T36" fmla="*/ 112 w 113"/>
                <a:gd name="T37" fmla="*/ 3 h 74"/>
                <a:gd name="T38" fmla="*/ 113 w 113"/>
                <a:gd name="T39" fmla="*/ 0 h 74"/>
                <a:gd name="T40" fmla="*/ 98 w 113"/>
                <a:gd name="T41" fmla="*/ 4 h 74"/>
                <a:gd name="T42" fmla="*/ 82 w 113"/>
                <a:gd name="T43" fmla="*/ 8 h 74"/>
                <a:gd name="T44" fmla="*/ 65 w 113"/>
                <a:gd name="T45" fmla="*/ 13 h 74"/>
                <a:gd name="T46" fmla="*/ 49 w 113"/>
                <a:gd name="T47" fmla="*/ 19 h 74"/>
                <a:gd name="T48" fmla="*/ 20 w 113"/>
                <a:gd name="T49" fmla="*/ 33 h 74"/>
                <a:gd name="T50" fmla="*/ 0 w 113"/>
                <a:gd name="T51"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278" name="Freeform 247">
              <a:extLst>
                <a:ext uri="{FF2B5EF4-FFF2-40B4-BE49-F238E27FC236}">
                  <a16:creationId xmlns:a16="http://schemas.microsoft.com/office/drawing/2014/main" id="{ADA621E0-0B0A-4CC6-8DB2-1EEAA6E80AF8}"/>
                </a:ext>
              </a:extLst>
            </p:cNvPr>
            <p:cNvSpPr>
              <a:spLocks/>
            </p:cNvSpPr>
            <p:nvPr>
              <p:custDataLst>
                <p:tags r:id="rId173"/>
              </p:custDataLst>
            </p:nvPr>
          </p:nvSpPr>
          <p:spPr bwMode="auto">
            <a:xfrm>
              <a:off x="6187763" y="3877943"/>
              <a:ext cx="299667" cy="180273"/>
            </a:xfrm>
            <a:custGeom>
              <a:avLst/>
              <a:gdLst>
                <a:gd name="T0" fmla="*/ 98 w 746"/>
                <a:gd name="T1" fmla="*/ 452 h 469"/>
                <a:gd name="T2" fmla="*/ 54 w 746"/>
                <a:gd name="T3" fmla="*/ 440 h 469"/>
                <a:gd name="T4" fmla="*/ 21 w 746"/>
                <a:gd name="T5" fmla="*/ 429 h 469"/>
                <a:gd name="T6" fmla="*/ 5 w 746"/>
                <a:gd name="T7" fmla="*/ 413 h 469"/>
                <a:gd name="T8" fmla="*/ 0 w 746"/>
                <a:gd name="T9" fmla="*/ 363 h 469"/>
                <a:gd name="T10" fmla="*/ 5 w 746"/>
                <a:gd name="T11" fmla="*/ 309 h 469"/>
                <a:gd name="T12" fmla="*/ 23 w 746"/>
                <a:gd name="T13" fmla="*/ 273 h 469"/>
                <a:gd name="T14" fmla="*/ 56 w 746"/>
                <a:gd name="T15" fmla="*/ 228 h 469"/>
                <a:gd name="T16" fmla="*/ 121 w 746"/>
                <a:gd name="T17" fmla="*/ 204 h 469"/>
                <a:gd name="T18" fmla="*/ 166 w 746"/>
                <a:gd name="T19" fmla="*/ 188 h 469"/>
                <a:gd name="T20" fmla="*/ 235 w 746"/>
                <a:gd name="T21" fmla="*/ 173 h 469"/>
                <a:gd name="T22" fmla="*/ 262 w 746"/>
                <a:gd name="T23" fmla="*/ 153 h 469"/>
                <a:gd name="T24" fmla="*/ 267 w 746"/>
                <a:gd name="T25" fmla="*/ 136 h 469"/>
                <a:gd name="T26" fmla="*/ 292 w 746"/>
                <a:gd name="T27" fmla="*/ 120 h 469"/>
                <a:gd name="T28" fmla="*/ 332 w 746"/>
                <a:gd name="T29" fmla="*/ 115 h 469"/>
                <a:gd name="T30" fmla="*/ 359 w 746"/>
                <a:gd name="T31" fmla="*/ 101 h 469"/>
                <a:gd name="T32" fmla="*/ 389 w 746"/>
                <a:gd name="T33" fmla="*/ 67 h 469"/>
                <a:gd name="T34" fmla="*/ 425 w 746"/>
                <a:gd name="T35" fmla="*/ 22 h 469"/>
                <a:gd name="T36" fmla="*/ 450 w 746"/>
                <a:gd name="T37" fmla="*/ 6 h 469"/>
                <a:gd name="T38" fmla="*/ 486 w 746"/>
                <a:gd name="T39" fmla="*/ 0 h 469"/>
                <a:gd name="T40" fmla="*/ 507 w 746"/>
                <a:gd name="T41" fmla="*/ 29 h 469"/>
                <a:gd name="T42" fmla="*/ 532 w 746"/>
                <a:gd name="T43" fmla="*/ 53 h 469"/>
                <a:gd name="T44" fmla="*/ 553 w 746"/>
                <a:gd name="T45" fmla="*/ 107 h 469"/>
                <a:gd name="T46" fmla="*/ 579 w 746"/>
                <a:gd name="T47" fmla="*/ 159 h 469"/>
                <a:gd name="T48" fmla="*/ 613 w 746"/>
                <a:gd name="T49" fmla="*/ 172 h 469"/>
                <a:gd name="T50" fmla="*/ 628 w 746"/>
                <a:gd name="T51" fmla="*/ 193 h 469"/>
                <a:gd name="T52" fmla="*/ 650 w 746"/>
                <a:gd name="T53" fmla="*/ 233 h 469"/>
                <a:gd name="T54" fmla="*/ 702 w 746"/>
                <a:gd name="T55" fmla="*/ 279 h 469"/>
                <a:gd name="T56" fmla="*/ 741 w 746"/>
                <a:gd name="T57" fmla="*/ 315 h 469"/>
                <a:gd name="T58" fmla="*/ 711 w 746"/>
                <a:gd name="T59" fmla="*/ 345 h 469"/>
                <a:gd name="T60" fmla="*/ 691 w 746"/>
                <a:gd name="T61" fmla="*/ 342 h 469"/>
                <a:gd name="T62" fmla="*/ 679 w 746"/>
                <a:gd name="T63" fmla="*/ 321 h 469"/>
                <a:gd name="T64" fmla="*/ 651 w 746"/>
                <a:gd name="T65" fmla="*/ 330 h 469"/>
                <a:gd name="T66" fmla="*/ 639 w 746"/>
                <a:gd name="T67" fmla="*/ 352 h 469"/>
                <a:gd name="T68" fmla="*/ 604 w 746"/>
                <a:gd name="T69" fmla="*/ 356 h 469"/>
                <a:gd name="T70" fmla="*/ 553 w 746"/>
                <a:gd name="T71" fmla="*/ 356 h 469"/>
                <a:gd name="T72" fmla="*/ 522 w 746"/>
                <a:gd name="T73" fmla="*/ 365 h 469"/>
                <a:gd name="T74" fmla="*/ 496 w 746"/>
                <a:gd name="T75" fmla="*/ 387 h 469"/>
                <a:gd name="T76" fmla="*/ 486 w 746"/>
                <a:gd name="T77" fmla="*/ 394 h 469"/>
                <a:gd name="T78" fmla="*/ 426 w 746"/>
                <a:gd name="T79" fmla="*/ 400 h 469"/>
                <a:gd name="T80" fmla="*/ 396 w 746"/>
                <a:gd name="T81" fmla="*/ 392 h 469"/>
                <a:gd name="T82" fmla="*/ 349 w 746"/>
                <a:gd name="T83" fmla="*/ 354 h 469"/>
                <a:gd name="T84" fmla="*/ 319 w 746"/>
                <a:gd name="T85" fmla="*/ 345 h 469"/>
                <a:gd name="T86" fmla="*/ 291 w 746"/>
                <a:gd name="T87" fmla="*/ 355 h 469"/>
                <a:gd name="T88" fmla="*/ 266 w 746"/>
                <a:gd name="T89" fmla="*/ 377 h 469"/>
                <a:gd name="T90" fmla="*/ 227 w 746"/>
                <a:gd name="T91" fmla="*/ 437 h 469"/>
                <a:gd name="T92" fmla="*/ 150 w 746"/>
                <a:gd name="T93" fmla="*/ 439 h 469"/>
                <a:gd name="T94" fmla="*/ 135 w 746"/>
                <a:gd name="T95" fmla="*/ 44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79" name="Freeform 248">
              <a:extLst>
                <a:ext uri="{FF2B5EF4-FFF2-40B4-BE49-F238E27FC236}">
                  <a16:creationId xmlns:a16="http://schemas.microsoft.com/office/drawing/2014/main" id="{00757301-8D74-4ECB-B8B3-43803707EAA6}"/>
                </a:ext>
              </a:extLst>
            </p:cNvPr>
            <p:cNvSpPr>
              <a:spLocks/>
            </p:cNvSpPr>
            <p:nvPr>
              <p:custDataLst>
                <p:tags r:id="rId174"/>
              </p:custDataLst>
            </p:nvPr>
          </p:nvSpPr>
          <p:spPr bwMode="auto">
            <a:xfrm>
              <a:off x="6129291" y="4002027"/>
              <a:ext cx="460466" cy="407370"/>
            </a:xfrm>
            <a:custGeom>
              <a:avLst/>
              <a:gdLst>
                <a:gd name="T0" fmla="*/ 902 w 1145"/>
                <a:gd name="T1" fmla="*/ 57 h 1053"/>
                <a:gd name="T2" fmla="*/ 993 w 1145"/>
                <a:gd name="T3" fmla="*/ 66 h 1053"/>
                <a:gd name="T4" fmla="*/ 1080 w 1145"/>
                <a:gd name="T5" fmla="*/ 81 h 1053"/>
                <a:gd name="T6" fmla="*/ 1126 w 1145"/>
                <a:gd name="T7" fmla="*/ 175 h 1053"/>
                <a:gd name="T8" fmla="*/ 1133 w 1145"/>
                <a:gd name="T9" fmla="*/ 211 h 1053"/>
                <a:gd name="T10" fmla="*/ 1058 w 1145"/>
                <a:gd name="T11" fmla="*/ 272 h 1053"/>
                <a:gd name="T12" fmla="*/ 1045 w 1145"/>
                <a:gd name="T13" fmla="*/ 360 h 1053"/>
                <a:gd name="T14" fmla="*/ 1003 w 1145"/>
                <a:gd name="T15" fmla="*/ 440 h 1053"/>
                <a:gd name="T16" fmla="*/ 990 w 1145"/>
                <a:gd name="T17" fmla="*/ 476 h 1053"/>
                <a:gd name="T18" fmla="*/ 1019 w 1145"/>
                <a:gd name="T19" fmla="*/ 576 h 1053"/>
                <a:gd name="T20" fmla="*/ 1026 w 1145"/>
                <a:gd name="T21" fmla="*/ 664 h 1053"/>
                <a:gd name="T22" fmla="*/ 1047 w 1145"/>
                <a:gd name="T23" fmla="*/ 731 h 1053"/>
                <a:gd name="T24" fmla="*/ 1079 w 1145"/>
                <a:gd name="T25" fmla="*/ 765 h 1053"/>
                <a:gd name="T26" fmla="*/ 1092 w 1145"/>
                <a:gd name="T27" fmla="*/ 825 h 1053"/>
                <a:gd name="T28" fmla="*/ 1040 w 1145"/>
                <a:gd name="T29" fmla="*/ 844 h 1053"/>
                <a:gd name="T30" fmla="*/ 997 w 1145"/>
                <a:gd name="T31" fmla="*/ 856 h 1053"/>
                <a:gd name="T32" fmla="*/ 960 w 1145"/>
                <a:gd name="T33" fmla="*/ 992 h 1053"/>
                <a:gd name="T34" fmla="*/ 930 w 1145"/>
                <a:gd name="T35" fmla="*/ 1026 h 1053"/>
                <a:gd name="T36" fmla="*/ 902 w 1145"/>
                <a:gd name="T37" fmla="*/ 1031 h 1053"/>
                <a:gd name="T38" fmla="*/ 840 w 1145"/>
                <a:gd name="T39" fmla="*/ 1053 h 1053"/>
                <a:gd name="T40" fmla="*/ 782 w 1145"/>
                <a:gd name="T41" fmla="*/ 1037 h 1053"/>
                <a:gd name="T42" fmla="*/ 743 w 1145"/>
                <a:gd name="T43" fmla="*/ 1014 h 1053"/>
                <a:gd name="T44" fmla="*/ 707 w 1145"/>
                <a:gd name="T45" fmla="*/ 997 h 1053"/>
                <a:gd name="T46" fmla="*/ 674 w 1145"/>
                <a:gd name="T47" fmla="*/ 986 h 1053"/>
                <a:gd name="T48" fmla="*/ 608 w 1145"/>
                <a:gd name="T49" fmla="*/ 987 h 1053"/>
                <a:gd name="T50" fmla="*/ 594 w 1145"/>
                <a:gd name="T51" fmla="*/ 942 h 1053"/>
                <a:gd name="T52" fmla="*/ 575 w 1145"/>
                <a:gd name="T53" fmla="*/ 884 h 1053"/>
                <a:gd name="T54" fmla="*/ 590 w 1145"/>
                <a:gd name="T55" fmla="*/ 846 h 1053"/>
                <a:gd name="T56" fmla="*/ 590 w 1145"/>
                <a:gd name="T57" fmla="*/ 779 h 1053"/>
                <a:gd name="T58" fmla="*/ 454 w 1145"/>
                <a:gd name="T59" fmla="*/ 755 h 1053"/>
                <a:gd name="T60" fmla="*/ 443 w 1145"/>
                <a:gd name="T61" fmla="*/ 785 h 1053"/>
                <a:gd name="T62" fmla="*/ 396 w 1145"/>
                <a:gd name="T63" fmla="*/ 817 h 1053"/>
                <a:gd name="T64" fmla="*/ 337 w 1145"/>
                <a:gd name="T65" fmla="*/ 797 h 1053"/>
                <a:gd name="T66" fmla="*/ 297 w 1145"/>
                <a:gd name="T67" fmla="*/ 708 h 1053"/>
                <a:gd name="T68" fmla="*/ 3 w 1145"/>
                <a:gd name="T69" fmla="*/ 671 h 1053"/>
                <a:gd name="T70" fmla="*/ 45 w 1145"/>
                <a:gd name="T71" fmla="*/ 667 h 1053"/>
                <a:gd name="T72" fmla="*/ 26 w 1145"/>
                <a:gd name="T73" fmla="*/ 631 h 1053"/>
                <a:gd name="T74" fmla="*/ 75 w 1145"/>
                <a:gd name="T75" fmla="*/ 615 h 1053"/>
                <a:gd name="T76" fmla="*/ 145 w 1145"/>
                <a:gd name="T77" fmla="*/ 614 h 1053"/>
                <a:gd name="T78" fmla="*/ 183 w 1145"/>
                <a:gd name="T79" fmla="*/ 620 h 1053"/>
                <a:gd name="T80" fmla="*/ 220 w 1145"/>
                <a:gd name="T81" fmla="*/ 574 h 1053"/>
                <a:gd name="T82" fmla="*/ 260 w 1145"/>
                <a:gd name="T83" fmla="*/ 555 h 1053"/>
                <a:gd name="T84" fmla="*/ 281 w 1145"/>
                <a:gd name="T85" fmla="*/ 440 h 1053"/>
                <a:gd name="T86" fmla="*/ 346 w 1145"/>
                <a:gd name="T87" fmla="*/ 370 h 1053"/>
                <a:gd name="T88" fmla="*/ 370 w 1145"/>
                <a:gd name="T89" fmla="*/ 276 h 1053"/>
                <a:gd name="T90" fmla="*/ 372 w 1145"/>
                <a:gd name="T91" fmla="*/ 180 h 1053"/>
                <a:gd name="T92" fmla="*/ 383 w 1145"/>
                <a:gd name="T93" fmla="*/ 122 h 1053"/>
                <a:gd name="T94" fmla="*/ 440 w 1145"/>
                <a:gd name="T95" fmla="*/ 35 h 1053"/>
                <a:gd name="T96" fmla="*/ 491 w 1145"/>
                <a:gd name="T97" fmla="*/ 30 h 1053"/>
                <a:gd name="T98" fmla="*/ 558 w 1145"/>
                <a:gd name="T99" fmla="*/ 77 h 1053"/>
                <a:gd name="T100" fmla="*/ 637 w 1145"/>
                <a:gd name="T101" fmla="*/ 73 h 1053"/>
                <a:gd name="T102" fmla="*/ 670 w 1145"/>
                <a:gd name="T103" fmla="*/ 44 h 1053"/>
                <a:gd name="T104" fmla="*/ 734 w 1145"/>
                <a:gd name="T105" fmla="*/ 34 h 1053"/>
                <a:gd name="T106" fmla="*/ 795 w 1145"/>
                <a:gd name="T107" fmla="*/ 17 h 1053"/>
                <a:gd name="T108" fmla="*/ 828 w 1145"/>
                <a:gd name="T109" fmla="*/ 8 h 1053"/>
                <a:gd name="T110" fmla="*/ 859 w 1145"/>
                <a:gd name="T111" fmla="*/ 2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80" name="Freeform 249">
              <a:extLst>
                <a:ext uri="{FF2B5EF4-FFF2-40B4-BE49-F238E27FC236}">
                  <a16:creationId xmlns:a16="http://schemas.microsoft.com/office/drawing/2014/main" id="{87468681-130D-46C8-93D7-FD383AD7C669}"/>
                </a:ext>
              </a:extLst>
            </p:cNvPr>
            <p:cNvSpPr>
              <a:spLocks/>
            </p:cNvSpPr>
            <p:nvPr>
              <p:custDataLst>
                <p:tags r:id="rId175"/>
              </p:custDataLst>
            </p:nvPr>
          </p:nvSpPr>
          <p:spPr bwMode="auto">
            <a:xfrm>
              <a:off x="6070819" y="4075774"/>
              <a:ext cx="51163" cy="40971"/>
            </a:xfrm>
            <a:custGeom>
              <a:avLst/>
              <a:gdLst>
                <a:gd name="T0" fmla="*/ 120 w 125"/>
                <a:gd name="T1" fmla="*/ 0 h 81"/>
                <a:gd name="T2" fmla="*/ 121 w 125"/>
                <a:gd name="T3" fmla="*/ 27 h 81"/>
                <a:gd name="T4" fmla="*/ 124 w 125"/>
                <a:gd name="T5" fmla="*/ 46 h 81"/>
                <a:gd name="T6" fmla="*/ 125 w 125"/>
                <a:gd name="T7" fmla="*/ 53 h 81"/>
                <a:gd name="T8" fmla="*/ 125 w 125"/>
                <a:gd name="T9" fmla="*/ 59 h 81"/>
                <a:gd name="T10" fmla="*/ 125 w 125"/>
                <a:gd name="T11" fmla="*/ 65 h 81"/>
                <a:gd name="T12" fmla="*/ 123 w 125"/>
                <a:gd name="T13" fmla="*/ 69 h 81"/>
                <a:gd name="T14" fmla="*/ 119 w 125"/>
                <a:gd name="T15" fmla="*/ 72 h 81"/>
                <a:gd name="T16" fmla="*/ 112 w 125"/>
                <a:gd name="T17" fmla="*/ 74 h 81"/>
                <a:gd name="T18" fmla="*/ 103 w 125"/>
                <a:gd name="T19" fmla="*/ 76 h 81"/>
                <a:gd name="T20" fmla="*/ 91 w 125"/>
                <a:gd name="T21" fmla="*/ 77 h 81"/>
                <a:gd name="T22" fmla="*/ 57 w 125"/>
                <a:gd name="T23" fmla="*/ 79 h 81"/>
                <a:gd name="T24" fmla="*/ 7 w 125"/>
                <a:gd name="T25" fmla="*/ 81 h 81"/>
                <a:gd name="T26" fmla="*/ 5 w 125"/>
                <a:gd name="T27" fmla="*/ 79 h 81"/>
                <a:gd name="T28" fmla="*/ 3 w 125"/>
                <a:gd name="T29" fmla="*/ 72 h 81"/>
                <a:gd name="T30" fmla="*/ 1 w 125"/>
                <a:gd name="T31" fmla="*/ 59 h 81"/>
                <a:gd name="T32" fmla="*/ 0 w 125"/>
                <a:gd name="T33" fmla="*/ 43 h 81"/>
                <a:gd name="T34" fmla="*/ 0 w 125"/>
                <a:gd name="T35" fmla="*/ 37 h 81"/>
                <a:gd name="T36" fmla="*/ 1 w 125"/>
                <a:gd name="T37" fmla="*/ 31 h 81"/>
                <a:gd name="T38" fmla="*/ 2 w 125"/>
                <a:gd name="T39" fmla="*/ 25 h 81"/>
                <a:gd name="T40" fmla="*/ 4 w 125"/>
                <a:gd name="T41" fmla="*/ 20 h 81"/>
                <a:gd name="T42" fmla="*/ 8 w 125"/>
                <a:gd name="T43" fmla="*/ 15 h 81"/>
                <a:gd name="T44" fmla="*/ 11 w 125"/>
                <a:gd name="T45" fmla="*/ 10 h 81"/>
                <a:gd name="T46" fmla="*/ 14 w 125"/>
                <a:gd name="T47" fmla="*/ 5 h 81"/>
                <a:gd name="T48" fmla="*/ 20 w 125"/>
                <a:gd name="T49" fmla="*/ 0 h 81"/>
                <a:gd name="T50" fmla="*/ 120 w 125"/>
                <a:gd name="T5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81" name="Freeform 250">
              <a:extLst>
                <a:ext uri="{FF2B5EF4-FFF2-40B4-BE49-F238E27FC236}">
                  <a16:creationId xmlns:a16="http://schemas.microsoft.com/office/drawing/2014/main" id="{C80E56CB-B1F1-4F11-8237-B65D0D6C4104}"/>
                </a:ext>
              </a:extLst>
            </p:cNvPr>
            <p:cNvSpPr>
              <a:spLocks/>
            </p:cNvSpPr>
            <p:nvPr>
              <p:custDataLst>
                <p:tags r:id="rId176"/>
              </p:custDataLst>
            </p:nvPr>
          </p:nvSpPr>
          <p:spPr bwMode="auto">
            <a:xfrm>
              <a:off x="6054739" y="4075774"/>
              <a:ext cx="140333" cy="148666"/>
            </a:xfrm>
            <a:custGeom>
              <a:avLst/>
              <a:gdLst>
                <a:gd name="T0" fmla="*/ 262 w 355"/>
                <a:gd name="T1" fmla="*/ 15 h 388"/>
                <a:gd name="T2" fmla="*/ 257 w 355"/>
                <a:gd name="T3" fmla="*/ 37 h 388"/>
                <a:gd name="T4" fmla="*/ 264 w 355"/>
                <a:gd name="T5" fmla="*/ 51 h 388"/>
                <a:gd name="T6" fmla="*/ 283 w 355"/>
                <a:gd name="T7" fmla="*/ 60 h 388"/>
                <a:gd name="T8" fmla="*/ 319 w 355"/>
                <a:gd name="T9" fmla="*/ 55 h 388"/>
                <a:gd name="T10" fmla="*/ 332 w 355"/>
                <a:gd name="T11" fmla="*/ 57 h 388"/>
                <a:gd name="T12" fmla="*/ 340 w 355"/>
                <a:gd name="T13" fmla="*/ 68 h 388"/>
                <a:gd name="T14" fmla="*/ 345 w 355"/>
                <a:gd name="T15" fmla="*/ 83 h 388"/>
                <a:gd name="T16" fmla="*/ 351 w 355"/>
                <a:gd name="T17" fmla="*/ 94 h 388"/>
                <a:gd name="T18" fmla="*/ 345 w 355"/>
                <a:gd name="T19" fmla="*/ 108 h 388"/>
                <a:gd name="T20" fmla="*/ 320 w 355"/>
                <a:gd name="T21" fmla="*/ 136 h 388"/>
                <a:gd name="T22" fmla="*/ 348 w 355"/>
                <a:gd name="T23" fmla="*/ 175 h 388"/>
                <a:gd name="T24" fmla="*/ 355 w 355"/>
                <a:gd name="T25" fmla="*/ 202 h 388"/>
                <a:gd name="T26" fmla="*/ 353 w 355"/>
                <a:gd name="T27" fmla="*/ 219 h 388"/>
                <a:gd name="T28" fmla="*/ 345 w 355"/>
                <a:gd name="T29" fmla="*/ 254 h 388"/>
                <a:gd name="T30" fmla="*/ 333 w 355"/>
                <a:gd name="T31" fmla="*/ 271 h 388"/>
                <a:gd name="T32" fmla="*/ 312 w 355"/>
                <a:gd name="T33" fmla="*/ 280 h 388"/>
                <a:gd name="T34" fmla="*/ 286 w 355"/>
                <a:gd name="T35" fmla="*/ 282 h 388"/>
                <a:gd name="T36" fmla="*/ 270 w 355"/>
                <a:gd name="T37" fmla="*/ 282 h 388"/>
                <a:gd name="T38" fmla="*/ 252 w 355"/>
                <a:gd name="T39" fmla="*/ 265 h 388"/>
                <a:gd name="T40" fmla="*/ 240 w 355"/>
                <a:gd name="T41" fmla="*/ 259 h 388"/>
                <a:gd name="T42" fmla="*/ 221 w 355"/>
                <a:gd name="T43" fmla="*/ 269 h 388"/>
                <a:gd name="T44" fmla="*/ 205 w 355"/>
                <a:gd name="T45" fmla="*/ 279 h 388"/>
                <a:gd name="T46" fmla="*/ 194 w 355"/>
                <a:gd name="T47" fmla="*/ 285 h 388"/>
                <a:gd name="T48" fmla="*/ 185 w 355"/>
                <a:gd name="T49" fmla="*/ 298 h 388"/>
                <a:gd name="T50" fmla="*/ 187 w 355"/>
                <a:gd name="T51" fmla="*/ 321 h 388"/>
                <a:gd name="T52" fmla="*/ 207 w 355"/>
                <a:gd name="T53" fmla="*/ 358 h 388"/>
                <a:gd name="T54" fmla="*/ 195 w 355"/>
                <a:gd name="T55" fmla="*/ 353 h 388"/>
                <a:gd name="T56" fmla="*/ 177 w 355"/>
                <a:gd name="T57" fmla="*/ 355 h 388"/>
                <a:gd name="T58" fmla="*/ 162 w 355"/>
                <a:gd name="T59" fmla="*/ 365 h 388"/>
                <a:gd name="T60" fmla="*/ 146 w 355"/>
                <a:gd name="T61" fmla="*/ 388 h 388"/>
                <a:gd name="T62" fmla="*/ 123 w 355"/>
                <a:gd name="T63" fmla="*/ 370 h 388"/>
                <a:gd name="T64" fmla="*/ 113 w 355"/>
                <a:gd name="T65" fmla="*/ 358 h 388"/>
                <a:gd name="T66" fmla="*/ 96 w 355"/>
                <a:gd name="T67" fmla="*/ 324 h 388"/>
                <a:gd name="T68" fmla="*/ 50 w 355"/>
                <a:gd name="T69" fmla="*/ 280 h 388"/>
                <a:gd name="T70" fmla="*/ 22 w 355"/>
                <a:gd name="T71" fmla="*/ 254 h 388"/>
                <a:gd name="T72" fmla="*/ 5 w 355"/>
                <a:gd name="T73" fmla="*/ 223 h 388"/>
                <a:gd name="T74" fmla="*/ 1 w 355"/>
                <a:gd name="T75" fmla="*/ 187 h 388"/>
                <a:gd name="T76" fmla="*/ 11 w 355"/>
                <a:gd name="T77" fmla="*/ 162 h 388"/>
                <a:gd name="T78" fmla="*/ 41 w 355"/>
                <a:gd name="T79" fmla="*/ 134 h 388"/>
                <a:gd name="T80" fmla="*/ 54 w 355"/>
                <a:gd name="T81" fmla="*/ 116 h 388"/>
                <a:gd name="T82" fmla="*/ 56 w 355"/>
                <a:gd name="T83" fmla="*/ 91 h 388"/>
                <a:gd name="T84" fmla="*/ 108 w 355"/>
                <a:gd name="T85" fmla="*/ 83 h 388"/>
                <a:gd name="T86" fmla="*/ 156 w 355"/>
                <a:gd name="T87" fmla="*/ 80 h 388"/>
                <a:gd name="T88" fmla="*/ 172 w 355"/>
                <a:gd name="T89" fmla="*/ 73 h 388"/>
                <a:gd name="T90" fmla="*/ 177 w 355"/>
                <a:gd name="T91" fmla="*/ 63 h 388"/>
                <a:gd name="T92" fmla="*/ 174 w 355"/>
                <a:gd name="T93" fmla="*/ 41 h 388"/>
                <a:gd name="T94" fmla="*/ 167 w 355"/>
                <a:gd name="T95" fmla="*/ 1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82" name="Freeform 251">
              <a:extLst>
                <a:ext uri="{FF2B5EF4-FFF2-40B4-BE49-F238E27FC236}">
                  <a16:creationId xmlns:a16="http://schemas.microsoft.com/office/drawing/2014/main" id="{52D10AEA-557C-4106-8D1A-984A32B93C44}"/>
                </a:ext>
              </a:extLst>
            </p:cNvPr>
            <p:cNvSpPr>
              <a:spLocks/>
            </p:cNvSpPr>
            <p:nvPr>
              <p:custDataLst>
                <p:tags r:id="rId177"/>
              </p:custDataLst>
            </p:nvPr>
          </p:nvSpPr>
          <p:spPr bwMode="auto">
            <a:xfrm>
              <a:off x="6545903" y="4374279"/>
              <a:ext cx="239735" cy="383958"/>
            </a:xfrm>
            <a:custGeom>
              <a:avLst/>
              <a:gdLst>
                <a:gd name="T0" fmla="*/ 0 w 599"/>
                <a:gd name="T1" fmla="*/ 259 h 993"/>
                <a:gd name="T2" fmla="*/ 182 w 599"/>
                <a:gd name="T3" fmla="*/ 224 h 993"/>
                <a:gd name="T4" fmla="*/ 230 w 599"/>
                <a:gd name="T5" fmla="*/ 240 h 993"/>
                <a:gd name="T6" fmla="*/ 258 w 599"/>
                <a:gd name="T7" fmla="*/ 258 h 993"/>
                <a:gd name="T8" fmla="*/ 252 w 599"/>
                <a:gd name="T9" fmla="*/ 296 h 993"/>
                <a:gd name="T10" fmla="*/ 234 w 599"/>
                <a:gd name="T11" fmla="*/ 327 h 993"/>
                <a:gd name="T12" fmla="*/ 250 w 599"/>
                <a:gd name="T13" fmla="*/ 357 h 993"/>
                <a:gd name="T14" fmla="*/ 294 w 599"/>
                <a:gd name="T15" fmla="*/ 365 h 993"/>
                <a:gd name="T16" fmla="*/ 319 w 599"/>
                <a:gd name="T17" fmla="*/ 340 h 993"/>
                <a:gd name="T18" fmla="*/ 338 w 599"/>
                <a:gd name="T19" fmla="*/ 317 h 993"/>
                <a:gd name="T20" fmla="*/ 332 w 599"/>
                <a:gd name="T21" fmla="*/ 261 h 993"/>
                <a:gd name="T22" fmla="*/ 314 w 599"/>
                <a:gd name="T23" fmla="*/ 204 h 993"/>
                <a:gd name="T24" fmla="*/ 271 w 599"/>
                <a:gd name="T25" fmla="*/ 157 h 993"/>
                <a:gd name="T26" fmla="*/ 254 w 599"/>
                <a:gd name="T27" fmla="*/ 125 h 993"/>
                <a:gd name="T28" fmla="*/ 270 w 599"/>
                <a:gd name="T29" fmla="*/ 62 h 993"/>
                <a:gd name="T30" fmla="*/ 320 w 599"/>
                <a:gd name="T31" fmla="*/ 55 h 993"/>
                <a:gd name="T32" fmla="*/ 418 w 599"/>
                <a:gd name="T33" fmla="*/ 60 h 993"/>
                <a:gd name="T34" fmla="*/ 521 w 599"/>
                <a:gd name="T35" fmla="*/ 36 h 993"/>
                <a:gd name="T36" fmla="*/ 597 w 599"/>
                <a:gd name="T37" fmla="*/ 3 h 993"/>
                <a:gd name="T38" fmla="*/ 597 w 599"/>
                <a:gd name="T39" fmla="*/ 30 h 993"/>
                <a:gd name="T40" fmla="*/ 597 w 599"/>
                <a:gd name="T41" fmla="*/ 126 h 993"/>
                <a:gd name="T42" fmla="*/ 592 w 599"/>
                <a:gd name="T43" fmla="*/ 228 h 993"/>
                <a:gd name="T44" fmla="*/ 585 w 599"/>
                <a:gd name="T45" fmla="*/ 276 h 993"/>
                <a:gd name="T46" fmla="*/ 550 w 599"/>
                <a:gd name="T47" fmla="*/ 337 h 993"/>
                <a:gd name="T48" fmla="*/ 468 w 599"/>
                <a:gd name="T49" fmla="*/ 402 h 993"/>
                <a:gd name="T50" fmla="*/ 374 w 599"/>
                <a:gd name="T51" fmla="*/ 426 h 993"/>
                <a:gd name="T52" fmla="*/ 353 w 599"/>
                <a:gd name="T53" fmla="*/ 464 h 993"/>
                <a:gd name="T54" fmla="*/ 293 w 599"/>
                <a:gd name="T55" fmla="*/ 507 h 993"/>
                <a:gd name="T56" fmla="*/ 243 w 599"/>
                <a:gd name="T57" fmla="*/ 549 h 993"/>
                <a:gd name="T58" fmla="*/ 229 w 599"/>
                <a:gd name="T59" fmla="*/ 582 h 993"/>
                <a:gd name="T60" fmla="*/ 237 w 599"/>
                <a:gd name="T61" fmla="*/ 619 h 993"/>
                <a:gd name="T62" fmla="*/ 267 w 599"/>
                <a:gd name="T63" fmla="*/ 654 h 993"/>
                <a:gd name="T64" fmla="*/ 254 w 599"/>
                <a:gd name="T65" fmla="*/ 694 h 993"/>
                <a:gd name="T66" fmla="*/ 265 w 599"/>
                <a:gd name="T67" fmla="*/ 729 h 993"/>
                <a:gd name="T68" fmla="*/ 267 w 599"/>
                <a:gd name="T69" fmla="*/ 790 h 993"/>
                <a:gd name="T70" fmla="*/ 256 w 599"/>
                <a:gd name="T71" fmla="*/ 814 h 993"/>
                <a:gd name="T72" fmla="*/ 193 w 599"/>
                <a:gd name="T73" fmla="*/ 873 h 993"/>
                <a:gd name="T74" fmla="*/ 147 w 599"/>
                <a:gd name="T75" fmla="*/ 887 h 993"/>
                <a:gd name="T76" fmla="*/ 102 w 599"/>
                <a:gd name="T77" fmla="*/ 894 h 993"/>
                <a:gd name="T78" fmla="*/ 87 w 599"/>
                <a:gd name="T79" fmla="*/ 913 h 993"/>
                <a:gd name="T80" fmla="*/ 95 w 599"/>
                <a:gd name="T81" fmla="*/ 939 h 993"/>
                <a:gd name="T82" fmla="*/ 91 w 599"/>
                <a:gd name="T83" fmla="*/ 992 h 993"/>
                <a:gd name="T84" fmla="*/ 74 w 599"/>
                <a:gd name="T85" fmla="*/ 810 h 993"/>
                <a:gd name="T86" fmla="*/ 58 w 599"/>
                <a:gd name="T87" fmla="*/ 765 h 993"/>
                <a:gd name="T88" fmla="*/ 41 w 599"/>
                <a:gd name="T89" fmla="*/ 720 h 993"/>
                <a:gd name="T90" fmla="*/ 108 w 599"/>
                <a:gd name="T91" fmla="*/ 666 h 993"/>
                <a:gd name="T92" fmla="*/ 109 w 599"/>
                <a:gd name="T93" fmla="*/ 614 h 993"/>
                <a:gd name="T94" fmla="*/ 149 w 599"/>
                <a:gd name="T95" fmla="*/ 571 h 993"/>
                <a:gd name="T96" fmla="*/ 174 w 599"/>
                <a:gd name="T97" fmla="*/ 526 h 993"/>
                <a:gd name="T98" fmla="*/ 168 w 599"/>
                <a:gd name="T99" fmla="*/ 441 h 993"/>
                <a:gd name="T100" fmla="*/ 152 w 599"/>
                <a:gd name="T101" fmla="*/ 364 h 993"/>
                <a:gd name="T102" fmla="*/ 81 w 599"/>
                <a:gd name="T103" fmla="*/ 341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83" name="Freeform 252">
              <a:extLst>
                <a:ext uri="{FF2B5EF4-FFF2-40B4-BE49-F238E27FC236}">
                  <a16:creationId xmlns:a16="http://schemas.microsoft.com/office/drawing/2014/main" id="{DF9A13E6-90D0-4400-8569-6F1D7A3B7619}"/>
                </a:ext>
              </a:extLst>
            </p:cNvPr>
            <p:cNvSpPr>
              <a:spLocks/>
            </p:cNvSpPr>
            <p:nvPr>
              <p:custDataLst>
                <p:tags r:id="rId178"/>
              </p:custDataLst>
            </p:nvPr>
          </p:nvSpPr>
          <p:spPr bwMode="auto">
            <a:xfrm>
              <a:off x="6301783" y="4551039"/>
              <a:ext cx="219269" cy="211879"/>
            </a:xfrm>
            <a:custGeom>
              <a:avLst/>
              <a:gdLst>
                <a:gd name="T0" fmla="*/ 30 w 545"/>
                <a:gd name="T1" fmla="*/ 428 h 549"/>
                <a:gd name="T2" fmla="*/ 46 w 545"/>
                <a:gd name="T3" fmla="*/ 454 h 549"/>
                <a:gd name="T4" fmla="*/ 46 w 545"/>
                <a:gd name="T5" fmla="*/ 512 h 549"/>
                <a:gd name="T6" fmla="*/ 48 w 545"/>
                <a:gd name="T7" fmla="*/ 527 h 549"/>
                <a:gd name="T8" fmla="*/ 55 w 545"/>
                <a:gd name="T9" fmla="*/ 537 h 549"/>
                <a:gd name="T10" fmla="*/ 68 w 545"/>
                <a:gd name="T11" fmla="*/ 545 h 549"/>
                <a:gd name="T12" fmla="*/ 100 w 545"/>
                <a:gd name="T13" fmla="*/ 549 h 549"/>
                <a:gd name="T14" fmla="*/ 113 w 545"/>
                <a:gd name="T15" fmla="*/ 546 h 549"/>
                <a:gd name="T16" fmla="*/ 130 w 545"/>
                <a:gd name="T17" fmla="*/ 533 h 549"/>
                <a:gd name="T18" fmla="*/ 143 w 545"/>
                <a:gd name="T19" fmla="*/ 507 h 549"/>
                <a:gd name="T20" fmla="*/ 154 w 545"/>
                <a:gd name="T21" fmla="*/ 477 h 549"/>
                <a:gd name="T22" fmla="*/ 169 w 545"/>
                <a:gd name="T23" fmla="*/ 454 h 549"/>
                <a:gd name="T24" fmla="*/ 183 w 545"/>
                <a:gd name="T25" fmla="*/ 445 h 549"/>
                <a:gd name="T26" fmla="*/ 201 w 545"/>
                <a:gd name="T27" fmla="*/ 444 h 549"/>
                <a:gd name="T28" fmla="*/ 222 w 545"/>
                <a:gd name="T29" fmla="*/ 448 h 549"/>
                <a:gd name="T30" fmla="*/ 252 w 545"/>
                <a:gd name="T31" fmla="*/ 461 h 549"/>
                <a:gd name="T32" fmla="*/ 272 w 545"/>
                <a:gd name="T33" fmla="*/ 468 h 549"/>
                <a:gd name="T34" fmla="*/ 297 w 545"/>
                <a:gd name="T35" fmla="*/ 469 h 549"/>
                <a:gd name="T36" fmla="*/ 319 w 545"/>
                <a:gd name="T37" fmla="*/ 464 h 549"/>
                <a:gd name="T38" fmla="*/ 332 w 545"/>
                <a:gd name="T39" fmla="*/ 453 h 549"/>
                <a:gd name="T40" fmla="*/ 359 w 545"/>
                <a:gd name="T41" fmla="*/ 388 h 549"/>
                <a:gd name="T42" fmla="*/ 382 w 545"/>
                <a:gd name="T43" fmla="*/ 363 h 549"/>
                <a:gd name="T44" fmla="*/ 447 w 545"/>
                <a:gd name="T45" fmla="*/ 314 h 549"/>
                <a:gd name="T46" fmla="*/ 527 w 545"/>
                <a:gd name="T47" fmla="*/ 264 h 549"/>
                <a:gd name="T48" fmla="*/ 528 w 545"/>
                <a:gd name="T49" fmla="*/ 232 h 549"/>
                <a:gd name="T50" fmla="*/ 503 w 545"/>
                <a:gd name="T51" fmla="*/ 218 h 549"/>
                <a:gd name="T52" fmla="*/ 485 w 545"/>
                <a:gd name="T53" fmla="*/ 199 h 549"/>
                <a:gd name="T54" fmla="*/ 460 w 545"/>
                <a:gd name="T55" fmla="*/ 157 h 549"/>
                <a:gd name="T56" fmla="*/ 440 w 545"/>
                <a:gd name="T57" fmla="*/ 132 h 549"/>
                <a:gd name="T58" fmla="*/ 377 w 545"/>
                <a:gd name="T59" fmla="*/ 76 h 549"/>
                <a:gd name="T60" fmla="*/ 359 w 545"/>
                <a:gd name="T61" fmla="*/ 53 h 549"/>
                <a:gd name="T62" fmla="*/ 348 w 545"/>
                <a:gd name="T63" fmla="*/ 24 h 549"/>
                <a:gd name="T64" fmla="*/ 319 w 545"/>
                <a:gd name="T65" fmla="*/ 0 h 549"/>
                <a:gd name="T66" fmla="*/ 244 w 545"/>
                <a:gd name="T67" fmla="*/ 2 h 549"/>
                <a:gd name="T68" fmla="*/ 176 w 545"/>
                <a:gd name="T69" fmla="*/ 13 h 549"/>
                <a:gd name="T70" fmla="*/ 95 w 545"/>
                <a:gd name="T71" fmla="*/ 22 h 549"/>
                <a:gd name="T72" fmla="*/ 71 w 545"/>
                <a:gd name="T73" fmla="*/ 27 h 549"/>
                <a:gd name="T74" fmla="*/ 67 w 545"/>
                <a:gd name="T75" fmla="*/ 38 h 549"/>
                <a:gd name="T76" fmla="*/ 73 w 545"/>
                <a:gd name="T77" fmla="*/ 56 h 549"/>
                <a:gd name="T78" fmla="*/ 84 w 545"/>
                <a:gd name="T79" fmla="*/ 74 h 549"/>
                <a:gd name="T80" fmla="*/ 86 w 545"/>
                <a:gd name="T81" fmla="*/ 107 h 549"/>
                <a:gd name="T82" fmla="*/ 74 w 545"/>
                <a:gd name="T83" fmla="*/ 171 h 549"/>
                <a:gd name="T84" fmla="*/ 62 w 545"/>
                <a:gd name="T85" fmla="*/ 237 h 549"/>
                <a:gd name="T86" fmla="*/ 47 w 545"/>
                <a:gd name="T87" fmla="*/ 263 h 549"/>
                <a:gd name="T88" fmla="*/ 26 w 545"/>
                <a:gd name="T89" fmla="*/ 277 h 549"/>
                <a:gd name="T90" fmla="*/ 5 w 545"/>
                <a:gd name="T91" fmla="*/ 307 h 549"/>
                <a:gd name="T92" fmla="*/ 1 w 545"/>
                <a:gd name="T93" fmla="*/ 339 h 549"/>
                <a:gd name="T94" fmla="*/ 8 w 545"/>
                <a:gd name="T95" fmla="*/ 367 h 549"/>
                <a:gd name="T96" fmla="*/ 8 w 545"/>
                <a:gd name="T97" fmla="*/ 391 h 549"/>
                <a:gd name="T98" fmla="*/ 0 w 545"/>
                <a:gd name="T99" fmla="*/ 40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84" name="Freeform 253">
              <a:extLst>
                <a:ext uri="{FF2B5EF4-FFF2-40B4-BE49-F238E27FC236}">
                  <a16:creationId xmlns:a16="http://schemas.microsoft.com/office/drawing/2014/main" id="{268976C0-1513-46B7-8C6B-F2F6E9591B28}"/>
                </a:ext>
              </a:extLst>
            </p:cNvPr>
            <p:cNvSpPr>
              <a:spLocks/>
            </p:cNvSpPr>
            <p:nvPr>
              <p:custDataLst>
                <p:tags r:id="rId179"/>
              </p:custDataLst>
            </p:nvPr>
          </p:nvSpPr>
          <p:spPr bwMode="auto">
            <a:xfrm>
              <a:off x="6829492" y="4404715"/>
              <a:ext cx="181263" cy="320745"/>
            </a:xfrm>
            <a:custGeom>
              <a:avLst/>
              <a:gdLst>
                <a:gd name="T0" fmla="*/ 112 w 452"/>
                <a:gd name="T1" fmla="*/ 261 h 832"/>
                <a:gd name="T2" fmla="*/ 138 w 452"/>
                <a:gd name="T3" fmla="*/ 248 h 832"/>
                <a:gd name="T4" fmla="*/ 165 w 452"/>
                <a:gd name="T5" fmla="*/ 240 h 832"/>
                <a:gd name="T6" fmla="*/ 192 w 452"/>
                <a:gd name="T7" fmla="*/ 232 h 832"/>
                <a:gd name="T8" fmla="*/ 215 w 452"/>
                <a:gd name="T9" fmla="*/ 217 h 832"/>
                <a:gd name="T10" fmla="*/ 232 w 452"/>
                <a:gd name="T11" fmla="*/ 200 h 832"/>
                <a:gd name="T12" fmla="*/ 232 w 452"/>
                <a:gd name="T13" fmla="*/ 179 h 832"/>
                <a:gd name="T14" fmla="*/ 265 w 452"/>
                <a:gd name="T15" fmla="*/ 178 h 832"/>
                <a:gd name="T16" fmla="*/ 282 w 452"/>
                <a:gd name="T17" fmla="*/ 173 h 832"/>
                <a:gd name="T18" fmla="*/ 298 w 452"/>
                <a:gd name="T19" fmla="*/ 162 h 832"/>
                <a:gd name="T20" fmla="*/ 320 w 452"/>
                <a:gd name="T21" fmla="*/ 133 h 832"/>
                <a:gd name="T22" fmla="*/ 350 w 452"/>
                <a:gd name="T23" fmla="*/ 75 h 832"/>
                <a:gd name="T24" fmla="*/ 378 w 452"/>
                <a:gd name="T25" fmla="*/ 0 h 832"/>
                <a:gd name="T26" fmla="*/ 385 w 452"/>
                <a:gd name="T27" fmla="*/ 19 h 832"/>
                <a:gd name="T28" fmla="*/ 407 w 452"/>
                <a:gd name="T29" fmla="*/ 47 h 832"/>
                <a:gd name="T30" fmla="*/ 448 w 452"/>
                <a:gd name="T31" fmla="*/ 85 h 832"/>
                <a:gd name="T32" fmla="*/ 440 w 452"/>
                <a:gd name="T33" fmla="*/ 103 h 832"/>
                <a:gd name="T34" fmla="*/ 444 w 452"/>
                <a:gd name="T35" fmla="*/ 138 h 832"/>
                <a:gd name="T36" fmla="*/ 452 w 452"/>
                <a:gd name="T37" fmla="*/ 185 h 832"/>
                <a:gd name="T38" fmla="*/ 448 w 452"/>
                <a:gd name="T39" fmla="*/ 206 h 832"/>
                <a:gd name="T40" fmla="*/ 428 w 452"/>
                <a:gd name="T41" fmla="*/ 234 h 832"/>
                <a:gd name="T42" fmla="*/ 409 w 452"/>
                <a:gd name="T43" fmla="*/ 261 h 832"/>
                <a:gd name="T44" fmla="*/ 405 w 452"/>
                <a:gd name="T45" fmla="*/ 283 h 832"/>
                <a:gd name="T46" fmla="*/ 393 w 452"/>
                <a:gd name="T47" fmla="*/ 308 h 832"/>
                <a:gd name="T48" fmla="*/ 383 w 452"/>
                <a:gd name="T49" fmla="*/ 318 h 832"/>
                <a:gd name="T50" fmla="*/ 377 w 452"/>
                <a:gd name="T51" fmla="*/ 332 h 832"/>
                <a:gd name="T52" fmla="*/ 368 w 452"/>
                <a:gd name="T53" fmla="*/ 364 h 832"/>
                <a:gd name="T54" fmla="*/ 338 w 452"/>
                <a:gd name="T55" fmla="*/ 427 h 832"/>
                <a:gd name="T56" fmla="*/ 321 w 452"/>
                <a:gd name="T57" fmla="*/ 470 h 832"/>
                <a:gd name="T58" fmla="*/ 318 w 452"/>
                <a:gd name="T59" fmla="*/ 500 h 832"/>
                <a:gd name="T60" fmla="*/ 310 w 452"/>
                <a:gd name="T61" fmla="*/ 531 h 832"/>
                <a:gd name="T62" fmla="*/ 281 w 452"/>
                <a:gd name="T63" fmla="*/ 602 h 832"/>
                <a:gd name="T64" fmla="*/ 260 w 452"/>
                <a:gd name="T65" fmla="*/ 637 h 832"/>
                <a:gd name="T66" fmla="*/ 242 w 452"/>
                <a:gd name="T67" fmla="*/ 655 h 832"/>
                <a:gd name="T68" fmla="*/ 232 w 452"/>
                <a:gd name="T69" fmla="*/ 660 h 832"/>
                <a:gd name="T70" fmla="*/ 228 w 452"/>
                <a:gd name="T71" fmla="*/ 714 h 832"/>
                <a:gd name="T72" fmla="*/ 215 w 452"/>
                <a:gd name="T73" fmla="*/ 759 h 832"/>
                <a:gd name="T74" fmla="*/ 191 w 452"/>
                <a:gd name="T75" fmla="*/ 795 h 832"/>
                <a:gd name="T76" fmla="*/ 157 w 452"/>
                <a:gd name="T77" fmla="*/ 819 h 832"/>
                <a:gd name="T78" fmla="*/ 110 w 452"/>
                <a:gd name="T79" fmla="*/ 831 h 832"/>
                <a:gd name="T80" fmla="*/ 80 w 452"/>
                <a:gd name="T81" fmla="*/ 827 h 832"/>
                <a:gd name="T82" fmla="*/ 73 w 452"/>
                <a:gd name="T83" fmla="*/ 817 h 832"/>
                <a:gd name="T84" fmla="*/ 50 w 452"/>
                <a:gd name="T85" fmla="*/ 810 h 832"/>
                <a:gd name="T86" fmla="*/ 26 w 452"/>
                <a:gd name="T87" fmla="*/ 798 h 832"/>
                <a:gd name="T88" fmla="*/ 12 w 452"/>
                <a:gd name="T89" fmla="*/ 777 h 832"/>
                <a:gd name="T90" fmla="*/ 3 w 452"/>
                <a:gd name="T91" fmla="*/ 752 h 832"/>
                <a:gd name="T92" fmla="*/ 0 w 452"/>
                <a:gd name="T93" fmla="*/ 708 h 832"/>
                <a:gd name="T94" fmla="*/ 4 w 452"/>
                <a:gd name="T95" fmla="*/ 694 h 832"/>
                <a:gd name="T96" fmla="*/ 19 w 452"/>
                <a:gd name="T97" fmla="*/ 678 h 832"/>
                <a:gd name="T98" fmla="*/ 11 w 452"/>
                <a:gd name="T99" fmla="*/ 672 h 832"/>
                <a:gd name="T100" fmla="*/ 0 w 452"/>
                <a:gd name="T101" fmla="*/ 652 h 832"/>
                <a:gd name="T102" fmla="*/ 5 w 452"/>
                <a:gd name="T103" fmla="*/ 628 h 832"/>
                <a:gd name="T104" fmla="*/ 8 w 452"/>
                <a:gd name="T105" fmla="*/ 610 h 832"/>
                <a:gd name="T106" fmla="*/ 5 w 452"/>
                <a:gd name="T107" fmla="*/ 591 h 832"/>
                <a:gd name="T108" fmla="*/ 18 w 452"/>
                <a:gd name="T109" fmla="*/ 587 h 832"/>
                <a:gd name="T110" fmla="*/ 43 w 452"/>
                <a:gd name="T111" fmla="*/ 568 h 832"/>
                <a:gd name="T112" fmla="*/ 63 w 452"/>
                <a:gd name="T113" fmla="*/ 538 h 832"/>
                <a:gd name="T114" fmla="*/ 76 w 452"/>
                <a:gd name="T115" fmla="*/ 506 h 832"/>
                <a:gd name="T116" fmla="*/ 86 w 452"/>
                <a:gd name="T117" fmla="*/ 462 h 832"/>
                <a:gd name="T118" fmla="*/ 83 w 452"/>
                <a:gd name="T119" fmla="*/ 438 h 832"/>
                <a:gd name="T120" fmla="*/ 70 w 452"/>
                <a:gd name="T121" fmla="*/ 408 h 832"/>
                <a:gd name="T122" fmla="*/ 56 w 452"/>
                <a:gd name="T123" fmla="*/ 382 h 832"/>
                <a:gd name="T124" fmla="*/ 53 w 452"/>
                <a:gd name="T125" fmla="*/ 363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85" name="Freeform 254">
              <a:extLst>
                <a:ext uri="{FF2B5EF4-FFF2-40B4-BE49-F238E27FC236}">
                  <a16:creationId xmlns:a16="http://schemas.microsoft.com/office/drawing/2014/main" id="{F7D89EFF-66FA-4918-9907-FB7EA28F1986}"/>
                </a:ext>
              </a:extLst>
            </p:cNvPr>
            <p:cNvSpPr>
              <a:spLocks/>
            </p:cNvSpPr>
            <p:nvPr>
              <p:custDataLst>
                <p:tags r:id="rId180"/>
              </p:custDataLst>
            </p:nvPr>
          </p:nvSpPr>
          <p:spPr bwMode="auto">
            <a:xfrm>
              <a:off x="6531283" y="4182300"/>
              <a:ext cx="33622" cy="49166"/>
            </a:xfrm>
            <a:custGeom>
              <a:avLst/>
              <a:gdLst>
                <a:gd name="T0" fmla="*/ 80 w 80"/>
                <a:gd name="T1" fmla="*/ 2 h 126"/>
                <a:gd name="T2" fmla="*/ 80 w 80"/>
                <a:gd name="T3" fmla="*/ 101 h 126"/>
                <a:gd name="T4" fmla="*/ 78 w 80"/>
                <a:gd name="T5" fmla="*/ 104 h 126"/>
                <a:gd name="T6" fmla="*/ 75 w 80"/>
                <a:gd name="T7" fmla="*/ 107 h 126"/>
                <a:gd name="T8" fmla="*/ 70 w 80"/>
                <a:gd name="T9" fmla="*/ 109 h 126"/>
                <a:gd name="T10" fmla="*/ 67 w 80"/>
                <a:gd name="T11" fmla="*/ 111 h 126"/>
                <a:gd name="T12" fmla="*/ 58 w 80"/>
                <a:gd name="T13" fmla="*/ 114 h 126"/>
                <a:gd name="T14" fmla="*/ 48 w 80"/>
                <a:gd name="T15" fmla="*/ 116 h 126"/>
                <a:gd name="T16" fmla="*/ 36 w 80"/>
                <a:gd name="T17" fmla="*/ 117 h 126"/>
                <a:gd name="T18" fmla="*/ 25 w 80"/>
                <a:gd name="T19" fmla="*/ 119 h 126"/>
                <a:gd name="T20" fmla="*/ 13 w 80"/>
                <a:gd name="T21" fmla="*/ 123 h 126"/>
                <a:gd name="T22" fmla="*/ 0 w 80"/>
                <a:gd name="T23" fmla="*/ 126 h 126"/>
                <a:gd name="T24" fmla="*/ 7 w 80"/>
                <a:gd name="T25" fmla="*/ 40 h 126"/>
                <a:gd name="T26" fmla="*/ 23 w 80"/>
                <a:gd name="T27" fmla="*/ 27 h 126"/>
                <a:gd name="T28" fmla="*/ 41 w 80"/>
                <a:gd name="T29" fmla="*/ 12 h 126"/>
                <a:gd name="T30" fmla="*/ 51 w 80"/>
                <a:gd name="T31" fmla="*/ 5 h 126"/>
                <a:gd name="T32" fmla="*/ 60 w 80"/>
                <a:gd name="T33" fmla="*/ 1 h 126"/>
                <a:gd name="T34" fmla="*/ 65 w 80"/>
                <a:gd name="T35" fmla="*/ 0 h 126"/>
                <a:gd name="T36" fmla="*/ 70 w 80"/>
                <a:gd name="T37" fmla="*/ 0 h 126"/>
                <a:gd name="T38" fmla="*/ 75 w 80"/>
                <a:gd name="T39" fmla="*/ 1 h 126"/>
                <a:gd name="T40" fmla="*/ 80 w 80"/>
                <a:gd name="T41" fmla="*/ 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86" name="Freeform 255">
              <a:extLst>
                <a:ext uri="{FF2B5EF4-FFF2-40B4-BE49-F238E27FC236}">
                  <a16:creationId xmlns:a16="http://schemas.microsoft.com/office/drawing/2014/main" id="{0373B25A-F61E-4147-8909-F328591AE359}"/>
                </a:ext>
              </a:extLst>
            </p:cNvPr>
            <p:cNvSpPr>
              <a:spLocks/>
            </p:cNvSpPr>
            <p:nvPr>
              <p:custDataLst>
                <p:tags r:id="rId181"/>
              </p:custDataLst>
            </p:nvPr>
          </p:nvSpPr>
          <p:spPr bwMode="auto">
            <a:xfrm>
              <a:off x="6521053" y="4153034"/>
              <a:ext cx="51163" cy="44483"/>
            </a:xfrm>
            <a:custGeom>
              <a:avLst/>
              <a:gdLst>
                <a:gd name="T0" fmla="*/ 113 w 124"/>
                <a:gd name="T1" fmla="*/ 0 h 117"/>
                <a:gd name="T2" fmla="*/ 116 w 124"/>
                <a:gd name="T3" fmla="*/ 15 h 117"/>
                <a:gd name="T4" fmla="*/ 122 w 124"/>
                <a:gd name="T5" fmla="*/ 35 h 117"/>
                <a:gd name="T6" fmla="*/ 124 w 124"/>
                <a:gd name="T7" fmla="*/ 45 h 117"/>
                <a:gd name="T8" fmla="*/ 124 w 124"/>
                <a:gd name="T9" fmla="*/ 54 h 117"/>
                <a:gd name="T10" fmla="*/ 124 w 124"/>
                <a:gd name="T11" fmla="*/ 59 h 117"/>
                <a:gd name="T12" fmla="*/ 123 w 124"/>
                <a:gd name="T13" fmla="*/ 64 h 117"/>
                <a:gd name="T14" fmla="*/ 122 w 124"/>
                <a:gd name="T15" fmla="*/ 69 h 117"/>
                <a:gd name="T16" fmla="*/ 119 w 124"/>
                <a:gd name="T17" fmla="*/ 73 h 117"/>
                <a:gd name="T18" fmla="*/ 114 w 124"/>
                <a:gd name="T19" fmla="*/ 72 h 117"/>
                <a:gd name="T20" fmla="*/ 108 w 124"/>
                <a:gd name="T21" fmla="*/ 71 h 117"/>
                <a:gd name="T22" fmla="*/ 103 w 124"/>
                <a:gd name="T23" fmla="*/ 72 h 117"/>
                <a:gd name="T24" fmla="*/ 96 w 124"/>
                <a:gd name="T25" fmla="*/ 73 h 117"/>
                <a:gd name="T26" fmla="*/ 83 w 124"/>
                <a:gd name="T27" fmla="*/ 78 h 117"/>
                <a:gd name="T28" fmla="*/ 71 w 124"/>
                <a:gd name="T29" fmla="*/ 85 h 117"/>
                <a:gd name="T30" fmla="*/ 46 w 124"/>
                <a:gd name="T31" fmla="*/ 103 h 117"/>
                <a:gd name="T32" fmla="*/ 26 w 124"/>
                <a:gd name="T33" fmla="*/ 117 h 117"/>
                <a:gd name="T34" fmla="*/ 23 w 124"/>
                <a:gd name="T35" fmla="*/ 112 h 117"/>
                <a:gd name="T36" fmla="*/ 13 w 124"/>
                <a:gd name="T37" fmla="*/ 101 h 117"/>
                <a:gd name="T38" fmla="*/ 4 w 124"/>
                <a:gd name="T39" fmla="*/ 89 h 117"/>
                <a:gd name="T40" fmla="*/ 0 w 124"/>
                <a:gd name="T41" fmla="*/ 79 h 117"/>
                <a:gd name="T42" fmla="*/ 1 w 124"/>
                <a:gd name="T43" fmla="*/ 76 h 117"/>
                <a:gd name="T44" fmla="*/ 2 w 124"/>
                <a:gd name="T45" fmla="*/ 72 h 117"/>
                <a:gd name="T46" fmla="*/ 5 w 124"/>
                <a:gd name="T47" fmla="*/ 67 h 117"/>
                <a:gd name="T48" fmla="*/ 9 w 124"/>
                <a:gd name="T49" fmla="*/ 62 h 117"/>
                <a:gd name="T50" fmla="*/ 17 w 124"/>
                <a:gd name="T51" fmla="*/ 52 h 117"/>
                <a:gd name="T52" fmla="*/ 27 w 124"/>
                <a:gd name="T53" fmla="*/ 42 h 117"/>
                <a:gd name="T54" fmla="*/ 48 w 124"/>
                <a:gd name="T55" fmla="*/ 22 h 117"/>
                <a:gd name="T56" fmla="*/ 60 w 124"/>
                <a:gd name="T57" fmla="*/ 12 h 117"/>
                <a:gd name="T58" fmla="*/ 73 w 124"/>
                <a:gd name="T59" fmla="*/ 12 h 117"/>
                <a:gd name="T60" fmla="*/ 86 w 124"/>
                <a:gd name="T61" fmla="*/ 12 h 117"/>
                <a:gd name="T62" fmla="*/ 100 w 124"/>
                <a:gd name="T63" fmla="*/ 6 h 117"/>
                <a:gd name="T64" fmla="*/ 113 w 124"/>
                <a:gd name="T6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287" name="Freeform 256">
              <a:extLst>
                <a:ext uri="{FF2B5EF4-FFF2-40B4-BE49-F238E27FC236}">
                  <a16:creationId xmlns:a16="http://schemas.microsoft.com/office/drawing/2014/main" id="{342537B6-9767-42DC-B8C9-D8EEC9093F3E}"/>
                </a:ext>
              </a:extLst>
            </p:cNvPr>
            <p:cNvSpPr>
              <a:spLocks/>
            </p:cNvSpPr>
            <p:nvPr>
              <p:custDataLst>
                <p:tags r:id="rId182"/>
              </p:custDataLst>
            </p:nvPr>
          </p:nvSpPr>
          <p:spPr bwMode="auto">
            <a:xfrm>
              <a:off x="6806103" y="3194311"/>
              <a:ext cx="463390" cy="348840"/>
            </a:xfrm>
            <a:custGeom>
              <a:avLst/>
              <a:gdLst>
                <a:gd name="T0" fmla="*/ 928 w 1156"/>
                <a:gd name="T1" fmla="*/ 191 h 900"/>
                <a:gd name="T2" fmla="*/ 859 w 1156"/>
                <a:gd name="T3" fmla="*/ 162 h 900"/>
                <a:gd name="T4" fmla="*/ 773 w 1156"/>
                <a:gd name="T5" fmla="*/ 111 h 900"/>
                <a:gd name="T6" fmla="*/ 617 w 1156"/>
                <a:gd name="T7" fmla="*/ 104 h 900"/>
                <a:gd name="T8" fmla="*/ 551 w 1156"/>
                <a:gd name="T9" fmla="*/ 154 h 900"/>
                <a:gd name="T10" fmla="*/ 504 w 1156"/>
                <a:gd name="T11" fmla="*/ 179 h 900"/>
                <a:gd name="T12" fmla="*/ 426 w 1156"/>
                <a:gd name="T13" fmla="*/ 197 h 900"/>
                <a:gd name="T14" fmla="*/ 383 w 1156"/>
                <a:gd name="T15" fmla="*/ 199 h 900"/>
                <a:gd name="T16" fmla="*/ 355 w 1156"/>
                <a:gd name="T17" fmla="*/ 173 h 900"/>
                <a:gd name="T18" fmla="*/ 260 w 1156"/>
                <a:gd name="T19" fmla="*/ 136 h 900"/>
                <a:gd name="T20" fmla="*/ 228 w 1156"/>
                <a:gd name="T21" fmla="*/ 86 h 900"/>
                <a:gd name="T22" fmla="*/ 220 w 1156"/>
                <a:gd name="T23" fmla="*/ 23 h 900"/>
                <a:gd name="T24" fmla="*/ 188 w 1156"/>
                <a:gd name="T25" fmla="*/ 1 h 900"/>
                <a:gd name="T26" fmla="*/ 155 w 1156"/>
                <a:gd name="T27" fmla="*/ 21 h 900"/>
                <a:gd name="T28" fmla="*/ 136 w 1156"/>
                <a:gd name="T29" fmla="*/ 67 h 900"/>
                <a:gd name="T30" fmla="*/ 79 w 1156"/>
                <a:gd name="T31" fmla="*/ 54 h 900"/>
                <a:gd name="T32" fmla="*/ 4 w 1156"/>
                <a:gd name="T33" fmla="*/ 16 h 900"/>
                <a:gd name="T34" fmla="*/ 5 w 1156"/>
                <a:gd name="T35" fmla="*/ 72 h 900"/>
                <a:gd name="T36" fmla="*/ 45 w 1156"/>
                <a:gd name="T37" fmla="*/ 146 h 900"/>
                <a:gd name="T38" fmla="*/ 73 w 1156"/>
                <a:gd name="T39" fmla="*/ 205 h 900"/>
                <a:gd name="T40" fmla="*/ 135 w 1156"/>
                <a:gd name="T41" fmla="*/ 284 h 900"/>
                <a:gd name="T42" fmla="*/ 122 w 1156"/>
                <a:gd name="T43" fmla="*/ 316 h 900"/>
                <a:gd name="T44" fmla="*/ 133 w 1156"/>
                <a:gd name="T45" fmla="*/ 370 h 900"/>
                <a:gd name="T46" fmla="*/ 188 w 1156"/>
                <a:gd name="T47" fmla="*/ 428 h 900"/>
                <a:gd name="T48" fmla="*/ 259 w 1156"/>
                <a:gd name="T49" fmla="*/ 456 h 900"/>
                <a:gd name="T50" fmla="*/ 259 w 1156"/>
                <a:gd name="T51" fmla="*/ 524 h 900"/>
                <a:gd name="T52" fmla="*/ 335 w 1156"/>
                <a:gd name="T53" fmla="*/ 581 h 900"/>
                <a:gd name="T54" fmla="*/ 423 w 1156"/>
                <a:gd name="T55" fmla="*/ 664 h 900"/>
                <a:gd name="T56" fmla="*/ 471 w 1156"/>
                <a:gd name="T57" fmla="*/ 720 h 900"/>
                <a:gd name="T58" fmla="*/ 504 w 1156"/>
                <a:gd name="T59" fmla="*/ 733 h 900"/>
                <a:gd name="T60" fmla="*/ 542 w 1156"/>
                <a:gd name="T61" fmla="*/ 755 h 900"/>
                <a:gd name="T62" fmla="*/ 598 w 1156"/>
                <a:gd name="T63" fmla="*/ 787 h 900"/>
                <a:gd name="T64" fmla="*/ 685 w 1156"/>
                <a:gd name="T65" fmla="*/ 795 h 900"/>
                <a:gd name="T66" fmla="*/ 732 w 1156"/>
                <a:gd name="T67" fmla="*/ 780 h 900"/>
                <a:gd name="T68" fmla="*/ 779 w 1156"/>
                <a:gd name="T69" fmla="*/ 764 h 900"/>
                <a:gd name="T70" fmla="*/ 801 w 1156"/>
                <a:gd name="T71" fmla="*/ 796 h 900"/>
                <a:gd name="T72" fmla="*/ 813 w 1156"/>
                <a:gd name="T73" fmla="*/ 857 h 900"/>
                <a:gd name="T74" fmla="*/ 874 w 1156"/>
                <a:gd name="T75" fmla="*/ 874 h 900"/>
                <a:gd name="T76" fmla="*/ 1011 w 1156"/>
                <a:gd name="T77" fmla="*/ 892 h 900"/>
                <a:gd name="T78" fmla="*/ 1091 w 1156"/>
                <a:gd name="T79" fmla="*/ 879 h 900"/>
                <a:gd name="T80" fmla="*/ 1099 w 1156"/>
                <a:gd name="T81" fmla="*/ 831 h 900"/>
                <a:gd name="T82" fmla="*/ 1156 w 1156"/>
                <a:gd name="T83" fmla="*/ 770 h 900"/>
                <a:gd name="T84" fmla="*/ 1132 w 1156"/>
                <a:gd name="T85" fmla="*/ 750 h 900"/>
                <a:gd name="T86" fmla="*/ 1096 w 1156"/>
                <a:gd name="T87" fmla="*/ 708 h 900"/>
                <a:gd name="T88" fmla="*/ 1031 w 1156"/>
                <a:gd name="T89" fmla="*/ 643 h 900"/>
                <a:gd name="T90" fmla="*/ 1018 w 1156"/>
                <a:gd name="T91" fmla="*/ 603 h 900"/>
                <a:gd name="T92" fmla="*/ 1044 w 1156"/>
                <a:gd name="T93" fmla="*/ 559 h 900"/>
                <a:gd name="T94" fmla="*/ 1048 w 1156"/>
                <a:gd name="T95" fmla="*/ 526 h 900"/>
                <a:gd name="T96" fmla="*/ 1030 w 1156"/>
                <a:gd name="T97" fmla="*/ 512 h 900"/>
                <a:gd name="T98" fmla="*/ 983 w 1156"/>
                <a:gd name="T99" fmla="*/ 507 h 900"/>
                <a:gd name="T100" fmla="*/ 954 w 1156"/>
                <a:gd name="T101" fmla="*/ 453 h 900"/>
                <a:gd name="T102" fmla="*/ 937 w 1156"/>
                <a:gd name="T103" fmla="*/ 373 h 900"/>
                <a:gd name="T104" fmla="*/ 924 w 1156"/>
                <a:gd name="T105" fmla="*/ 357 h 900"/>
                <a:gd name="T106" fmla="*/ 940 w 1156"/>
                <a:gd name="T107" fmla="*/ 334 h 900"/>
                <a:gd name="T108" fmla="*/ 960 w 1156"/>
                <a:gd name="T109" fmla="*/ 293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88" name="Freeform 257">
              <a:extLst>
                <a:ext uri="{FF2B5EF4-FFF2-40B4-BE49-F238E27FC236}">
                  <a16:creationId xmlns:a16="http://schemas.microsoft.com/office/drawing/2014/main" id="{644262BC-057F-4E95-90C6-F446E11256BF}"/>
                </a:ext>
              </a:extLst>
            </p:cNvPr>
            <p:cNvSpPr>
              <a:spLocks/>
            </p:cNvSpPr>
            <p:nvPr>
              <p:custDataLst>
                <p:tags r:id="rId183"/>
              </p:custDataLst>
            </p:nvPr>
          </p:nvSpPr>
          <p:spPr bwMode="auto">
            <a:xfrm>
              <a:off x="6851368" y="3678940"/>
              <a:ext cx="204702" cy="151129"/>
            </a:xfrm>
            <a:custGeom>
              <a:avLst/>
              <a:gdLst>
                <a:gd name="T0" fmla="*/ 26 w 571"/>
                <a:gd name="T1" fmla="*/ 190 h 443"/>
                <a:gd name="T2" fmla="*/ 37 w 571"/>
                <a:gd name="T3" fmla="*/ 177 h 443"/>
                <a:gd name="T4" fmla="*/ 41 w 571"/>
                <a:gd name="T5" fmla="*/ 164 h 443"/>
                <a:gd name="T6" fmla="*/ 39 w 571"/>
                <a:gd name="T7" fmla="*/ 129 h 443"/>
                <a:gd name="T8" fmla="*/ 44 w 571"/>
                <a:gd name="T9" fmla="*/ 120 h 443"/>
                <a:gd name="T10" fmla="*/ 55 w 571"/>
                <a:gd name="T11" fmla="*/ 112 h 443"/>
                <a:gd name="T12" fmla="*/ 68 w 571"/>
                <a:gd name="T13" fmla="*/ 107 h 443"/>
                <a:gd name="T14" fmla="*/ 80 w 571"/>
                <a:gd name="T15" fmla="*/ 104 h 443"/>
                <a:gd name="T16" fmla="*/ 103 w 571"/>
                <a:gd name="T17" fmla="*/ 106 h 443"/>
                <a:gd name="T18" fmla="*/ 124 w 571"/>
                <a:gd name="T19" fmla="*/ 109 h 443"/>
                <a:gd name="T20" fmla="*/ 158 w 571"/>
                <a:gd name="T21" fmla="*/ 120 h 443"/>
                <a:gd name="T22" fmla="*/ 184 w 571"/>
                <a:gd name="T23" fmla="*/ 135 h 443"/>
                <a:gd name="T24" fmla="*/ 206 w 571"/>
                <a:gd name="T25" fmla="*/ 154 h 443"/>
                <a:gd name="T26" fmla="*/ 254 w 571"/>
                <a:gd name="T27" fmla="*/ 92 h 443"/>
                <a:gd name="T28" fmla="*/ 285 w 571"/>
                <a:gd name="T29" fmla="*/ 49 h 443"/>
                <a:gd name="T30" fmla="*/ 538 w 571"/>
                <a:gd name="T31" fmla="*/ 43 h 443"/>
                <a:gd name="T32" fmla="*/ 557 w 571"/>
                <a:gd name="T33" fmla="*/ 78 h 443"/>
                <a:gd name="T34" fmla="*/ 562 w 571"/>
                <a:gd name="T35" fmla="*/ 98 h 443"/>
                <a:gd name="T36" fmla="*/ 564 w 571"/>
                <a:gd name="T37" fmla="*/ 123 h 443"/>
                <a:gd name="T38" fmla="*/ 568 w 571"/>
                <a:gd name="T39" fmla="*/ 151 h 443"/>
                <a:gd name="T40" fmla="*/ 571 w 571"/>
                <a:gd name="T41" fmla="*/ 178 h 443"/>
                <a:gd name="T42" fmla="*/ 564 w 571"/>
                <a:gd name="T43" fmla="*/ 180 h 443"/>
                <a:gd name="T44" fmla="*/ 562 w 571"/>
                <a:gd name="T45" fmla="*/ 179 h 443"/>
                <a:gd name="T46" fmla="*/ 558 w 571"/>
                <a:gd name="T47" fmla="*/ 184 h 443"/>
                <a:gd name="T48" fmla="*/ 548 w 571"/>
                <a:gd name="T49" fmla="*/ 207 h 443"/>
                <a:gd name="T50" fmla="*/ 534 w 571"/>
                <a:gd name="T51" fmla="*/ 225 h 443"/>
                <a:gd name="T52" fmla="*/ 515 w 571"/>
                <a:gd name="T53" fmla="*/ 239 h 443"/>
                <a:gd name="T54" fmla="*/ 494 w 571"/>
                <a:gd name="T55" fmla="*/ 249 h 443"/>
                <a:gd name="T56" fmla="*/ 405 w 571"/>
                <a:gd name="T57" fmla="*/ 283 h 443"/>
                <a:gd name="T58" fmla="*/ 347 w 571"/>
                <a:gd name="T59" fmla="*/ 307 h 443"/>
                <a:gd name="T60" fmla="*/ 295 w 571"/>
                <a:gd name="T61" fmla="*/ 328 h 443"/>
                <a:gd name="T62" fmla="*/ 245 w 571"/>
                <a:gd name="T63" fmla="*/ 345 h 443"/>
                <a:gd name="T64" fmla="*/ 186 w 571"/>
                <a:gd name="T65" fmla="*/ 363 h 443"/>
                <a:gd name="T66" fmla="*/ 167 w 571"/>
                <a:gd name="T67" fmla="*/ 371 h 443"/>
                <a:gd name="T68" fmla="*/ 149 w 571"/>
                <a:gd name="T69" fmla="*/ 381 h 443"/>
                <a:gd name="T70" fmla="*/ 119 w 571"/>
                <a:gd name="T71" fmla="*/ 403 h 443"/>
                <a:gd name="T72" fmla="*/ 92 w 571"/>
                <a:gd name="T73" fmla="*/ 426 h 443"/>
                <a:gd name="T74" fmla="*/ 67 w 571"/>
                <a:gd name="T75" fmla="*/ 443 h 443"/>
                <a:gd name="T76" fmla="*/ 50 w 571"/>
                <a:gd name="T77" fmla="*/ 378 h 443"/>
                <a:gd name="T78" fmla="*/ 33 w 571"/>
                <a:gd name="T79" fmla="*/ 313 h 443"/>
                <a:gd name="T80" fmla="*/ 16 w 571"/>
                <a:gd name="T81" fmla="*/ 251 h 443"/>
                <a:gd name="T82" fmla="*/ 0 w 571"/>
                <a:gd name="T83" fmla="*/ 19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289" name="Freeform 258">
              <a:extLst>
                <a:ext uri="{FF2B5EF4-FFF2-40B4-BE49-F238E27FC236}">
                  <a16:creationId xmlns:a16="http://schemas.microsoft.com/office/drawing/2014/main" id="{9DBD4CCF-B07B-4ABD-9B03-F30F980655F9}"/>
                </a:ext>
              </a:extLst>
            </p:cNvPr>
            <p:cNvSpPr>
              <a:spLocks/>
            </p:cNvSpPr>
            <p:nvPr>
              <p:custDataLst>
                <p:tags r:id="rId184"/>
              </p:custDataLst>
            </p:nvPr>
          </p:nvSpPr>
          <p:spPr bwMode="auto">
            <a:xfrm>
              <a:off x="7007831" y="3512715"/>
              <a:ext cx="111097" cy="88966"/>
            </a:xfrm>
            <a:custGeom>
              <a:avLst/>
              <a:gdLst>
                <a:gd name="T0" fmla="*/ 0 w 286"/>
                <a:gd name="T1" fmla="*/ 111 h 228"/>
                <a:gd name="T2" fmla="*/ 4 w 286"/>
                <a:gd name="T3" fmla="*/ 109 h 228"/>
                <a:gd name="T4" fmla="*/ 7 w 286"/>
                <a:gd name="T5" fmla="*/ 109 h 228"/>
                <a:gd name="T6" fmla="*/ 10 w 286"/>
                <a:gd name="T7" fmla="*/ 110 h 228"/>
                <a:gd name="T8" fmla="*/ 11 w 286"/>
                <a:gd name="T9" fmla="*/ 111 h 228"/>
                <a:gd name="T10" fmla="*/ 12 w 286"/>
                <a:gd name="T11" fmla="*/ 117 h 228"/>
                <a:gd name="T12" fmla="*/ 13 w 286"/>
                <a:gd name="T13" fmla="*/ 123 h 228"/>
                <a:gd name="T14" fmla="*/ 14 w 286"/>
                <a:gd name="T15" fmla="*/ 128 h 228"/>
                <a:gd name="T16" fmla="*/ 16 w 286"/>
                <a:gd name="T17" fmla="*/ 131 h 228"/>
                <a:gd name="T18" fmla="*/ 19 w 286"/>
                <a:gd name="T19" fmla="*/ 134 h 228"/>
                <a:gd name="T20" fmla="*/ 24 w 286"/>
                <a:gd name="T21" fmla="*/ 136 h 228"/>
                <a:gd name="T22" fmla="*/ 29 w 286"/>
                <a:gd name="T23" fmla="*/ 137 h 228"/>
                <a:gd name="T24" fmla="*/ 37 w 286"/>
                <a:gd name="T25" fmla="*/ 138 h 228"/>
                <a:gd name="T26" fmla="*/ 48 w 286"/>
                <a:gd name="T27" fmla="*/ 138 h 228"/>
                <a:gd name="T28" fmla="*/ 60 w 286"/>
                <a:gd name="T29" fmla="*/ 136 h 228"/>
                <a:gd name="T30" fmla="*/ 98 w 286"/>
                <a:gd name="T31" fmla="*/ 130 h 228"/>
                <a:gd name="T32" fmla="*/ 129 w 286"/>
                <a:gd name="T33" fmla="*/ 122 h 228"/>
                <a:gd name="T34" fmla="*/ 143 w 286"/>
                <a:gd name="T35" fmla="*/ 118 h 228"/>
                <a:gd name="T36" fmla="*/ 156 w 286"/>
                <a:gd name="T37" fmla="*/ 114 h 228"/>
                <a:gd name="T38" fmla="*/ 167 w 286"/>
                <a:gd name="T39" fmla="*/ 109 h 228"/>
                <a:gd name="T40" fmla="*/ 178 w 286"/>
                <a:gd name="T41" fmla="*/ 103 h 228"/>
                <a:gd name="T42" fmla="*/ 188 w 286"/>
                <a:gd name="T43" fmla="*/ 96 h 228"/>
                <a:gd name="T44" fmla="*/ 198 w 286"/>
                <a:gd name="T45" fmla="*/ 87 h 228"/>
                <a:gd name="T46" fmla="*/ 208 w 286"/>
                <a:gd name="T47" fmla="*/ 78 h 228"/>
                <a:gd name="T48" fmla="*/ 219 w 286"/>
                <a:gd name="T49" fmla="*/ 65 h 228"/>
                <a:gd name="T50" fmla="*/ 229 w 286"/>
                <a:gd name="T51" fmla="*/ 52 h 228"/>
                <a:gd name="T52" fmla="*/ 241 w 286"/>
                <a:gd name="T53" fmla="*/ 37 h 228"/>
                <a:gd name="T54" fmla="*/ 253 w 286"/>
                <a:gd name="T55" fmla="*/ 20 h 228"/>
                <a:gd name="T56" fmla="*/ 266 w 286"/>
                <a:gd name="T57" fmla="*/ 0 h 228"/>
                <a:gd name="T58" fmla="*/ 270 w 286"/>
                <a:gd name="T59" fmla="*/ 7 h 228"/>
                <a:gd name="T60" fmla="*/ 274 w 286"/>
                <a:gd name="T61" fmla="*/ 13 h 228"/>
                <a:gd name="T62" fmla="*/ 276 w 286"/>
                <a:gd name="T63" fmla="*/ 20 h 228"/>
                <a:gd name="T64" fmla="*/ 279 w 286"/>
                <a:gd name="T65" fmla="*/ 27 h 228"/>
                <a:gd name="T66" fmla="*/ 282 w 286"/>
                <a:gd name="T67" fmla="*/ 42 h 228"/>
                <a:gd name="T68" fmla="*/ 286 w 286"/>
                <a:gd name="T69" fmla="*/ 62 h 228"/>
                <a:gd name="T70" fmla="*/ 246 w 286"/>
                <a:gd name="T71" fmla="*/ 198 h 228"/>
                <a:gd name="T72" fmla="*/ 226 w 286"/>
                <a:gd name="T73" fmla="*/ 228 h 228"/>
                <a:gd name="T74" fmla="*/ 53 w 286"/>
                <a:gd name="T75" fmla="*/ 210 h 228"/>
                <a:gd name="T76" fmla="*/ 0 w 286"/>
                <a:gd name="T77" fmla="*/ 11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290" name="Freeform 259">
              <a:extLst>
                <a:ext uri="{FF2B5EF4-FFF2-40B4-BE49-F238E27FC236}">
                  <a16:creationId xmlns:a16="http://schemas.microsoft.com/office/drawing/2014/main" id="{B031E571-A682-4667-AC01-AEA5793B3810}"/>
                </a:ext>
              </a:extLst>
            </p:cNvPr>
            <p:cNvSpPr>
              <a:spLocks/>
            </p:cNvSpPr>
            <p:nvPr>
              <p:custDataLst>
                <p:tags r:id="rId185"/>
              </p:custDataLst>
            </p:nvPr>
          </p:nvSpPr>
          <p:spPr bwMode="auto">
            <a:xfrm>
              <a:off x="6719857" y="3256353"/>
              <a:ext cx="204651" cy="194320"/>
            </a:xfrm>
            <a:custGeom>
              <a:avLst/>
              <a:gdLst>
                <a:gd name="T0" fmla="*/ 478 w 524"/>
                <a:gd name="T1" fmla="*/ 370 h 505"/>
                <a:gd name="T2" fmla="*/ 484 w 524"/>
                <a:gd name="T3" fmla="*/ 346 h 505"/>
                <a:gd name="T4" fmla="*/ 483 w 524"/>
                <a:gd name="T5" fmla="*/ 329 h 505"/>
                <a:gd name="T6" fmla="*/ 478 w 524"/>
                <a:gd name="T7" fmla="*/ 302 h 505"/>
                <a:gd name="T8" fmla="*/ 455 w 524"/>
                <a:gd name="T9" fmla="*/ 299 h 505"/>
                <a:gd name="T10" fmla="*/ 431 w 524"/>
                <a:gd name="T11" fmla="*/ 288 h 505"/>
                <a:gd name="T12" fmla="*/ 407 w 524"/>
                <a:gd name="T13" fmla="*/ 274 h 505"/>
                <a:gd name="T14" fmla="*/ 386 w 524"/>
                <a:gd name="T15" fmla="*/ 256 h 505"/>
                <a:gd name="T16" fmla="*/ 366 w 524"/>
                <a:gd name="T17" fmla="*/ 237 h 505"/>
                <a:gd name="T18" fmla="*/ 352 w 524"/>
                <a:gd name="T19" fmla="*/ 216 h 505"/>
                <a:gd name="T20" fmla="*/ 342 w 524"/>
                <a:gd name="T21" fmla="*/ 196 h 505"/>
                <a:gd name="T22" fmla="*/ 339 w 524"/>
                <a:gd name="T23" fmla="*/ 178 h 505"/>
                <a:gd name="T24" fmla="*/ 341 w 524"/>
                <a:gd name="T25" fmla="*/ 162 h 505"/>
                <a:gd name="T26" fmla="*/ 349 w 524"/>
                <a:gd name="T27" fmla="*/ 150 h 505"/>
                <a:gd name="T28" fmla="*/ 365 w 524"/>
                <a:gd name="T29" fmla="*/ 136 h 505"/>
                <a:gd name="T30" fmla="*/ 354 w 524"/>
                <a:gd name="T31" fmla="*/ 130 h 505"/>
                <a:gd name="T32" fmla="*/ 341 w 524"/>
                <a:gd name="T33" fmla="*/ 119 h 505"/>
                <a:gd name="T34" fmla="*/ 315 w 524"/>
                <a:gd name="T35" fmla="*/ 87 h 505"/>
                <a:gd name="T36" fmla="*/ 292 w 524"/>
                <a:gd name="T37" fmla="*/ 51 h 505"/>
                <a:gd name="T38" fmla="*/ 279 w 524"/>
                <a:gd name="T39" fmla="*/ 25 h 505"/>
                <a:gd name="T40" fmla="*/ 260 w 524"/>
                <a:gd name="T41" fmla="*/ 24 h 505"/>
                <a:gd name="T42" fmla="*/ 239 w 524"/>
                <a:gd name="T43" fmla="*/ 19 h 505"/>
                <a:gd name="T44" fmla="*/ 219 w 524"/>
                <a:gd name="T45" fmla="*/ 11 h 505"/>
                <a:gd name="T46" fmla="*/ 197 w 524"/>
                <a:gd name="T47" fmla="*/ 6 h 505"/>
                <a:gd name="T48" fmla="*/ 170 w 524"/>
                <a:gd name="T49" fmla="*/ 3 h 505"/>
                <a:gd name="T50" fmla="*/ 149 w 524"/>
                <a:gd name="T51" fmla="*/ 8 h 505"/>
                <a:gd name="T52" fmla="*/ 114 w 524"/>
                <a:gd name="T53" fmla="*/ 41 h 505"/>
                <a:gd name="T54" fmla="*/ 98 w 524"/>
                <a:gd name="T55" fmla="*/ 57 h 505"/>
                <a:gd name="T56" fmla="*/ 93 w 524"/>
                <a:gd name="T57" fmla="*/ 64 h 505"/>
                <a:gd name="T58" fmla="*/ 94 w 524"/>
                <a:gd name="T59" fmla="*/ 94 h 505"/>
                <a:gd name="T60" fmla="*/ 95 w 524"/>
                <a:gd name="T61" fmla="*/ 140 h 505"/>
                <a:gd name="T62" fmla="*/ 94 w 524"/>
                <a:gd name="T63" fmla="*/ 164 h 505"/>
                <a:gd name="T64" fmla="*/ 86 w 524"/>
                <a:gd name="T65" fmla="*/ 180 h 505"/>
                <a:gd name="T66" fmla="*/ 67 w 524"/>
                <a:gd name="T67" fmla="*/ 197 h 505"/>
                <a:gd name="T68" fmla="*/ 40 w 524"/>
                <a:gd name="T69" fmla="*/ 214 h 505"/>
                <a:gd name="T70" fmla="*/ 13 w 524"/>
                <a:gd name="T71" fmla="*/ 228 h 505"/>
                <a:gd name="T72" fmla="*/ 2 w 524"/>
                <a:gd name="T73" fmla="*/ 246 h 505"/>
                <a:gd name="T74" fmla="*/ 2 w 524"/>
                <a:gd name="T75" fmla="*/ 264 h 505"/>
                <a:gd name="T76" fmla="*/ 0 w 524"/>
                <a:gd name="T77" fmla="*/ 278 h 505"/>
                <a:gd name="T78" fmla="*/ 0 w 524"/>
                <a:gd name="T79" fmla="*/ 289 h 505"/>
                <a:gd name="T80" fmla="*/ 7 w 524"/>
                <a:gd name="T81" fmla="*/ 301 h 505"/>
                <a:gd name="T82" fmla="*/ 26 w 524"/>
                <a:gd name="T83" fmla="*/ 314 h 505"/>
                <a:gd name="T84" fmla="*/ 62 w 524"/>
                <a:gd name="T85" fmla="*/ 331 h 505"/>
                <a:gd name="T86" fmla="*/ 120 w 524"/>
                <a:gd name="T87" fmla="*/ 355 h 505"/>
                <a:gd name="T88" fmla="*/ 180 w 524"/>
                <a:gd name="T89" fmla="*/ 374 h 505"/>
                <a:gd name="T90" fmla="*/ 214 w 524"/>
                <a:gd name="T91" fmla="*/ 385 h 505"/>
                <a:gd name="T92" fmla="*/ 237 w 524"/>
                <a:gd name="T93" fmla="*/ 400 h 505"/>
                <a:gd name="T94" fmla="*/ 252 w 524"/>
                <a:gd name="T95" fmla="*/ 418 h 505"/>
                <a:gd name="T96" fmla="*/ 262 w 524"/>
                <a:gd name="T97" fmla="*/ 435 h 505"/>
                <a:gd name="T98" fmla="*/ 266 w 524"/>
                <a:gd name="T99" fmla="*/ 451 h 505"/>
                <a:gd name="T100" fmla="*/ 270 w 524"/>
                <a:gd name="T101" fmla="*/ 469 h 505"/>
                <a:gd name="T102" fmla="*/ 277 w 524"/>
                <a:gd name="T103" fmla="*/ 481 h 505"/>
                <a:gd name="T104" fmla="*/ 287 w 524"/>
                <a:gd name="T105" fmla="*/ 489 h 505"/>
                <a:gd name="T106" fmla="*/ 307 w 524"/>
                <a:gd name="T107" fmla="*/ 497 h 505"/>
                <a:gd name="T108" fmla="*/ 328 w 524"/>
                <a:gd name="T109" fmla="*/ 503 h 505"/>
                <a:gd name="T110" fmla="*/ 335 w 524"/>
                <a:gd name="T111" fmla="*/ 500 h 505"/>
                <a:gd name="T112" fmla="*/ 346 w 524"/>
                <a:gd name="T113" fmla="*/ 499 h 505"/>
                <a:gd name="T114" fmla="*/ 366 w 524"/>
                <a:gd name="T115" fmla="*/ 503 h 505"/>
                <a:gd name="T116" fmla="*/ 383 w 524"/>
                <a:gd name="T117" fmla="*/ 505 h 505"/>
                <a:gd name="T118" fmla="*/ 437 w 524"/>
                <a:gd name="T119" fmla="*/ 505 h 505"/>
                <a:gd name="T120" fmla="*/ 465 w 524"/>
                <a:gd name="T121" fmla="*/ 449 h 505"/>
                <a:gd name="T122" fmla="*/ 492 w 524"/>
                <a:gd name="T123" fmla="*/ 43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91" name="Freeform 260">
              <a:extLst>
                <a:ext uri="{FF2B5EF4-FFF2-40B4-BE49-F238E27FC236}">
                  <a16:creationId xmlns:a16="http://schemas.microsoft.com/office/drawing/2014/main" id="{530DD7AA-D3AB-4A77-9834-A5C077ACC954}"/>
                </a:ext>
              </a:extLst>
            </p:cNvPr>
            <p:cNvSpPr>
              <a:spLocks/>
            </p:cNvSpPr>
            <p:nvPr>
              <p:custDataLst>
                <p:tags r:id="rId186"/>
              </p:custDataLst>
            </p:nvPr>
          </p:nvSpPr>
          <p:spPr bwMode="auto">
            <a:xfrm>
              <a:off x="7180324" y="3227087"/>
              <a:ext cx="305515" cy="214220"/>
            </a:xfrm>
            <a:custGeom>
              <a:avLst/>
              <a:gdLst>
                <a:gd name="T0" fmla="*/ 62 w 764"/>
                <a:gd name="T1" fmla="*/ 196 h 555"/>
                <a:gd name="T2" fmla="*/ 93 w 764"/>
                <a:gd name="T3" fmla="*/ 190 h 555"/>
                <a:gd name="T4" fmla="*/ 128 w 764"/>
                <a:gd name="T5" fmla="*/ 182 h 555"/>
                <a:gd name="T6" fmla="*/ 175 w 764"/>
                <a:gd name="T7" fmla="*/ 151 h 555"/>
                <a:gd name="T8" fmla="*/ 194 w 764"/>
                <a:gd name="T9" fmla="*/ 126 h 555"/>
                <a:gd name="T10" fmla="*/ 199 w 764"/>
                <a:gd name="T11" fmla="*/ 88 h 555"/>
                <a:gd name="T12" fmla="*/ 208 w 764"/>
                <a:gd name="T13" fmla="*/ 69 h 555"/>
                <a:gd name="T14" fmla="*/ 240 w 764"/>
                <a:gd name="T15" fmla="*/ 60 h 555"/>
                <a:gd name="T16" fmla="*/ 294 w 764"/>
                <a:gd name="T17" fmla="*/ 62 h 555"/>
                <a:gd name="T18" fmla="*/ 329 w 764"/>
                <a:gd name="T19" fmla="*/ 71 h 555"/>
                <a:gd name="T20" fmla="*/ 362 w 764"/>
                <a:gd name="T21" fmla="*/ 90 h 555"/>
                <a:gd name="T22" fmla="*/ 386 w 764"/>
                <a:gd name="T23" fmla="*/ 93 h 555"/>
                <a:gd name="T24" fmla="*/ 419 w 764"/>
                <a:gd name="T25" fmla="*/ 84 h 555"/>
                <a:gd name="T26" fmla="*/ 460 w 764"/>
                <a:gd name="T27" fmla="*/ 61 h 555"/>
                <a:gd name="T28" fmla="*/ 479 w 764"/>
                <a:gd name="T29" fmla="*/ 33 h 555"/>
                <a:gd name="T30" fmla="*/ 508 w 764"/>
                <a:gd name="T31" fmla="*/ 4 h 555"/>
                <a:gd name="T32" fmla="*/ 530 w 764"/>
                <a:gd name="T33" fmla="*/ 19 h 555"/>
                <a:gd name="T34" fmla="*/ 550 w 764"/>
                <a:gd name="T35" fmla="*/ 45 h 555"/>
                <a:gd name="T36" fmla="*/ 561 w 764"/>
                <a:gd name="T37" fmla="*/ 87 h 555"/>
                <a:gd name="T38" fmla="*/ 570 w 764"/>
                <a:gd name="T39" fmla="*/ 101 h 555"/>
                <a:gd name="T40" fmla="*/ 589 w 764"/>
                <a:gd name="T41" fmla="*/ 104 h 555"/>
                <a:gd name="T42" fmla="*/ 622 w 764"/>
                <a:gd name="T43" fmla="*/ 73 h 555"/>
                <a:gd name="T44" fmla="*/ 743 w 764"/>
                <a:gd name="T45" fmla="*/ 66 h 555"/>
                <a:gd name="T46" fmla="*/ 759 w 764"/>
                <a:gd name="T47" fmla="*/ 87 h 555"/>
                <a:gd name="T48" fmla="*/ 679 w 764"/>
                <a:gd name="T49" fmla="*/ 100 h 555"/>
                <a:gd name="T50" fmla="*/ 605 w 764"/>
                <a:gd name="T51" fmla="*/ 112 h 555"/>
                <a:gd name="T52" fmla="*/ 574 w 764"/>
                <a:gd name="T53" fmla="*/ 130 h 555"/>
                <a:gd name="T54" fmla="*/ 571 w 764"/>
                <a:gd name="T55" fmla="*/ 147 h 555"/>
                <a:gd name="T56" fmla="*/ 582 w 764"/>
                <a:gd name="T57" fmla="*/ 164 h 555"/>
                <a:gd name="T58" fmla="*/ 601 w 764"/>
                <a:gd name="T59" fmla="*/ 180 h 555"/>
                <a:gd name="T60" fmla="*/ 604 w 764"/>
                <a:gd name="T61" fmla="*/ 195 h 555"/>
                <a:gd name="T62" fmla="*/ 594 w 764"/>
                <a:gd name="T63" fmla="*/ 213 h 555"/>
                <a:gd name="T64" fmla="*/ 574 w 764"/>
                <a:gd name="T65" fmla="*/ 237 h 555"/>
                <a:gd name="T66" fmla="*/ 565 w 764"/>
                <a:gd name="T67" fmla="*/ 255 h 555"/>
                <a:gd name="T68" fmla="*/ 542 w 764"/>
                <a:gd name="T69" fmla="*/ 269 h 555"/>
                <a:gd name="T70" fmla="*/ 519 w 764"/>
                <a:gd name="T71" fmla="*/ 310 h 555"/>
                <a:gd name="T72" fmla="*/ 508 w 764"/>
                <a:gd name="T73" fmla="*/ 363 h 555"/>
                <a:gd name="T74" fmla="*/ 497 w 764"/>
                <a:gd name="T75" fmla="*/ 425 h 555"/>
                <a:gd name="T76" fmla="*/ 477 w 764"/>
                <a:gd name="T77" fmla="*/ 412 h 555"/>
                <a:gd name="T78" fmla="*/ 460 w 764"/>
                <a:gd name="T79" fmla="*/ 407 h 555"/>
                <a:gd name="T80" fmla="*/ 439 w 764"/>
                <a:gd name="T81" fmla="*/ 418 h 555"/>
                <a:gd name="T82" fmla="*/ 411 w 764"/>
                <a:gd name="T83" fmla="*/ 440 h 555"/>
                <a:gd name="T84" fmla="*/ 393 w 764"/>
                <a:gd name="T85" fmla="*/ 444 h 555"/>
                <a:gd name="T86" fmla="*/ 375 w 764"/>
                <a:gd name="T87" fmla="*/ 463 h 555"/>
                <a:gd name="T88" fmla="*/ 365 w 764"/>
                <a:gd name="T89" fmla="*/ 511 h 555"/>
                <a:gd name="T90" fmla="*/ 350 w 764"/>
                <a:gd name="T91" fmla="*/ 525 h 555"/>
                <a:gd name="T92" fmla="*/ 270 w 764"/>
                <a:gd name="T93" fmla="*/ 546 h 555"/>
                <a:gd name="T94" fmla="*/ 194 w 764"/>
                <a:gd name="T95" fmla="*/ 554 h 555"/>
                <a:gd name="T96" fmla="*/ 113 w 764"/>
                <a:gd name="T97" fmla="*/ 542 h 555"/>
                <a:gd name="T98" fmla="*/ 95 w 764"/>
                <a:gd name="T99" fmla="*/ 518 h 555"/>
                <a:gd name="T100" fmla="*/ 115 w 764"/>
                <a:gd name="T101" fmla="*/ 488 h 555"/>
                <a:gd name="T102" fmla="*/ 125 w 764"/>
                <a:gd name="T103" fmla="*/ 462 h 555"/>
                <a:gd name="T104" fmla="*/ 123 w 764"/>
                <a:gd name="T105" fmla="*/ 442 h 555"/>
                <a:gd name="T106" fmla="*/ 111 w 764"/>
                <a:gd name="T107" fmla="*/ 433 h 555"/>
                <a:gd name="T108" fmla="*/ 69 w 764"/>
                <a:gd name="T109" fmla="*/ 431 h 555"/>
                <a:gd name="T110" fmla="*/ 52 w 764"/>
                <a:gd name="T111" fmla="*/ 421 h 555"/>
                <a:gd name="T112" fmla="*/ 34 w 764"/>
                <a:gd name="T113" fmla="*/ 384 h 555"/>
                <a:gd name="T114" fmla="*/ 19 w 764"/>
                <a:gd name="T115" fmla="*/ 309 h 555"/>
                <a:gd name="T116" fmla="*/ 10 w 764"/>
                <a:gd name="T117" fmla="*/ 291 h 555"/>
                <a:gd name="T118" fmla="*/ 0 w 764"/>
                <a:gd name="T119" fmla="*/ 280 h 555"/>
                <a:gd name="T120" fmla="*/ 2 w 764"/>
                <a:gd name="T121" fmla="*/ 268 h 555"/>
                <a:gd name="T122" fmla="*/ 22 w 764"/>
                <a:gd name="T123" fmla="*/ 248 h 555"/>
                <a:gd name="T124" fmla="*/ 34 w 764"/>
                <a:gd name="T125" fmla="*/ 221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92" name="Freeform 261">
              <a:extLst>
                <a:ext uri="{FF2B5EF4-FFF2-40B4-BE49-F238E27FC236}">
                  <a16:creationId xmlns:a16="http://schemas.microsoft.com/office/drawing/2014/main" id="{F751F42C-F562-415E-B767-ACC0EF8AB53F}"/>
                </a:ext>
              </a:extLst>
            </p:cNvPr>
            <p:cNvSpPr>
              <a:spLocks/>
            </p:cNvSpPr>
            <p:nvPr>
              <p:custDataLst>
                <p:tags r:id="rId187"/>
              </p:custDataLst>
            </p:nvPr>
          </p:nvSpPr>
          <p:spPr bwMode="auto">
            <a:xfrm>
              <a:off x="7209559" y="3263376"/>
              <a:ext cx="336214" cy="312552"/>
            </a:xfrm>
            <a:custGeom>
              <a:avLst/>
              <a:gdLst>
                <a:gd name="T0" fmla="*/ 779 w 831"/>
                <a:gd name="T1" fmla="*/ 82 h 812"/>
                <a:gd name="T2" fmla="*/ 707 w 831"/>
                <a:gd name="T3" fmla="*/ 29 h 812"/>
                <a:gd name="T4" fmla="*/ 562 w 831"/>
                <a:gd name="T5" fmla="*/ 10 h 812"/>
                <a:gd name="T6" fmla="*/ 499 w 831"/>
                <a:gd name="T7" fmla="*/ 29 h 812"/>
                <a:gd name="T8" fmla="*/ 486 w 831"/>
                <a:gd name="T9" fmla="*/ 49 h 812"/>
                <a:gd name="T10" fmla="*/ 497 w 831"/>
                <a:gd name="T11" fmla="*/ 71 h 812"/>
                <a:gd name="T12" fmla="*/ 517 w 831"/>
                <a:gd name="T13" fmla="*/ 90 h 812"/>
                <a:gd name="T14" fmla="*/ 516 w 831"/>
                <a:gd name="T15" fmla="*/ 111 h 812"/>
                <a:gd name="T16" fmla="*/ 491 w 831"/>
                <a:gd name="T17" fmla="*/ 140 h 812"/>
                <a:gd name="T18" fmla="*/ 480 w 831"/>
                <a:gd name="T19" fmla="*/ 162 h 812"/>
                <a:gd name="T20" fmla="*/ 450 w 831"/>
                <a:gd name="T21" fmla="*/ 184 h 812"/>
                <a:gd name="T22" fmla="*/ 427 w 831"/>
                <a:gd name="T23" fmla="*/ 243 h 812"/>
                <a:gd name="T24" fmla="*/ 420 w 831"/>
                <a:gd name="T25" fmla="*/ 332 h 812"/>
                <a:gd name="T26" fmla="*/ 392 w 831"/>
                <a:gd name="T27" fmla="*/ 319 h 812"/>
                <a:gd name="T28" fmla="*/ 370 w 831"/>
                <a:gd name="T29" fmla="*/ 315 h 812"/>
                <a:gd name="T30" fmla="*/ 338 w 831"/>
                <a:gd name="T31" fmla="*/ 339 h 812"/>
                <a:gd name="T32" fmla="*/ 313 w 831"/>
                <a:gd name="T33" fmla="*/ 351 h 812"/>
                <a:gd name="T34" fmla="*/ 290 w 831"/>
                <a:gd name="T35" fmla="*/ 370 h 812"/>
                <a:gd name="T36" fmla="*/ 280 w 831"/>
                <a:gd name="T37" fmla="*/ 424 h 812"/>
                <a:gd name="T38" fmla="*/ 235 w 831"/>
                <a:gd name="T39" fmla="*/ 442 h 812"/>
                <a:gd name="T40" fmla="*/ 127 w 831"/>
                <a:gd name="T41" fmla="*/ 462 h 812"/>
                <a:gd name="T42" fmla="*/ 26 w 831"/>
                <a:gd name="T43" fmla="*/ 449 h 812"/>
                <a:gd name="T44" fmla="*/ 51 w 831"/>
                <a:gd name="T45" fmla="*/ 505 h 812"/>
                <a:gd name="T46" fmla="*/ 96 w 831"/>
                <a:gd name="T47" fmla="*/ 540 h 812"/>
                <a:gd name="T48" fmla="*/ 123 w 831"/>
                <a:gd name="T49" fmla="*/ 577 h 812"/>
                <a:gd name="T50" fmla="*/ 142 w 831"/>
                <a:gd name="T51" fmla="*/ 596 h 812"/>
                <a:gd name="T52" fmla="*/ 99 w 831"/>
                <a:gd name="T53" fmla="*/ 647 h 812"/>
                <a:gd name="T54" fmla="*/ 87 w 831"/>
                <a:gd name="T55" fmla="*/ 671 h 812"/>
                <a:gd name="T56" fmla="*/ 109 w 831"/>
                <a:gd name="T57" fmla="*/ 720 h 812"/>
                <a:gd name="T58" fmla="*/ 222 w 831"/>
                <a:gd name="T59" fmla="*/ 710 h 812"/>
                <a:gd name="T60" fmla="*/ 302 w 831"/>
                <a:gd name="T61" fmla="*/ 705 h 812"/>
                <a:gd name="T62" fmla="*/ 330 w 831"/>
                <a:gd name="T63" fmla="*/ 721 h 812"/>
                <a:gd name="T64" fmla="*/ 359 w 831"/>
                <a:gd name="T65" fmla="*/ 756 h 812"/>
                <a:gd name="T66" fmla="*/ 408 w 831"/>
                <a:gd name="T67" fmla="*/ 785 h 812"/>
                <a:gd name="T68" fmla="*/ 449 w 831"/>
                <a:gd name="T69" fmla="*/ 803 h 812"/>
                <a:gd name="T70" fmla="*/ 460 w 831"/>
                <a:gd name="T71" fmla="*/ 791 h 812"/>
                <a:gd name="T72" fmla="*/ 487 w 831"/>
                <a:gd name="T73" fmla="*/ 774 h 812"/>
                <a:gd name="T74" fmla="*/ 554 w 831"/>
                <a:gd name="T75" fmla="*/ 764 h 812"/>
                <a:gd name="T76" fmla="*/ 597 w 831"/>
                <a:gd name="T77" fmla="*/ 750 h 812"/>
                <a:gd name="T78" fmla="*/ 618 w 831"/>
                <a:gd name="T79" fmla="*/ 727 h 812"/>
                <a:gd name="T80" fmla="*/ 584 w 831"/>
                <a:gd name="T81" fmla="*/ 700 h 812"/>
                <a:gd name="T82" fmla="*/ 542 w 831"/>
                <a:gd name="T83" fmla="*/ 641 h 812"/>
                <a:gd name="T84" fmla="*/ 526 w 831"/>
                <a:gd name="T85" fmla="*/ 624 h 812"/>
                <a:gd name="T86" fmla="*/ 526 w 831"/>
                <a:gd name="T87" fmla="*/ 578 h 812"/>
                <a:gd name="T88" fmla="*/ 582 w 831"/>
                <a:gd name="T89" fmla="*/ 563 h 812"/>
                <a:gd name="T90" fmla="*/ 622 w 831"/>
                <a:gd name="T91" fmla="*/ 531 h 812"/>
                <a:gd name="T92" fmla="*/ 688 w 831"/>
                <a:gd name="T93" fmla="*/ 417 h 812"/>
                <a:gd name="T94" fmla="*/ 730 w 831"/>
                <a:gd name="T95" fmla="*/ 368 h 812"/>
                <a:gd name="T96" fmla="*/ 725 w 831"/>
                <a:gd name="T97" fmla="*/ 330 h 812"/>
                <a:gd name="T98" fmla="*/ 729 w 831"/>
                <a:gd name="T99" fmla="*/ 305 h 812"/>
                <a:gd name="T100" fmla="*/ 751 w 831"/>
                <a:gd name="T101" fmla="*/ 289 h 812"/>
                <a:gd name="T102" fmla="*/ 670 w 831"/>
                <a:gd name="T103" fmla="*/ 207 h 812"/>
                <a:gd name="T104" fmla="*/ 758 w 831"/>
                <a:gd name="T105" fmla="*/ 140 h 812"/>
                <a:gd name="T106" fmla="*/ 805 w 831"/>
                <a:gd name="T107" fmla="*/ 123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0070C0"/>
            </a:solidFill>
            <a:ln w="3175" cmpd="sng">
              <a:solidFill>
                <a:schemeClr val="bg1"/>
              </a:solidFill>
              <a:prstDash val="solid"/>
              <a:round/>
              <a:headEnd/>
              <a:tailEnd/>
            </a:ln>
          </p:spPr>
          <p:txBody>
            <a:bodyPr/>
            <a:lstStyle/>
            <a:p>
              <a:endParaRPr lang="en-US" sz="1056" dirty="0"/>
            </a:p>
          </p:txBody>
        </p:sp>
        <p:sp>
          <p:nvSpPr>
            <p:cNvPr id="1293" name="Freeform 262">
              <a:extLst>
                <a:ext uri="{FF2B5EF4-FFF2-40B4-BE49-F238E27FC236}">
                  <a16:creationId xmlns:a16="http://schemas.microsoft.com/office/drawing/2014/main" id="{6E460011-91C3-4819-B71F-8365A6FF8852}"/>
                </a:ext>
              </a:extLst>
            </p:cNvPr>
            <p:cNvSpPr>
              <a:spLocks/>
            </p:cNvSpPr>
            <p:nvPr>
              <p:custDataLst>
                <p:tags r:id="rId188"/>
              </p:custDataLst>
            </p:nvPr>
          </p:nvSpPr>
          <p:spPr bwMode="auto">
            <a:xfrm>
              <a:off x="7937534" y="3461208"/>
              <a:ext cx="203190" cy="431953"/>
            </a:xfrm>
            <a:custGeom>
              <a:avLst/>
              <a:gdLst>
                <a:gd name="T0" fmla="*/ 438 w 505"/>
                <a:gd name="T1" fmla="*/ 1067 h 1121"/>
                <a:gd name="T2" fmla="*/ 443 w 505"/>
                <a:gd name="T3" fmla="*/ 1028 h 1121"/>
                <a:gd name="T4" fmla="*/ 399 w 505"/>
                <a:gd name="T5" fmla="*/ 1022 h 1121"/>
                <a:gd name="T6" fmla="*/ 405 w 505"/>
                <a:gd name="T7" fmla="*/ 957 h 1121"/>
                <a:gd name="T8" fmla="*/ 419 w 505"/>
                <a:gd name="T9" fmla="*/ 931 h 1121"/>
                <a:gd name="T10" fmla="*/ 413 w 505"/>
                <a:gd name="T11" fmla="*/ 899 h 1121"/>
                <a:gd name="T12" fmla="*/ 398 w 505"/>
                <a:gd name="T13" fmla="*/ 893 h 1121"/>
                <a:gd name="T14" fmla="*/ 382 w 505"/>
                <a:gd name="T15" fmla="*/ 838 h 1121"/>
                <a:gd name="T16" fmla="*/ 324 w 505"/>
                <a:gd name="T17" fmla="*/ 719 h 1121"/>
                <a:gd name="T18" fmla="*/ 296 w 505"/>
                <a:gd name="T19" fmla="*/ 703 h 1121"/>
                <a:gd name="T20" fmla="*/ 282 w 505"/>
                <a:gd name="T21" fmla="*/ 718 h 1121"/>
                <a:gd name="T22" fmla="*/ 226 w 505"/>
                <a:gd name="T23" fmla="*/ 742 h 1121"/>
                <a:gd name="T24" fmla="*/ 169 w 505"/>
                <a:gd name="T25" fmla="*/ 736 h 1121"/>
                <a:gd name="T26" fmla="*/ 133 w 505"/>
                <a:gd name="T27" fmla="*/ 567 h 1121"/>
                <a:gd name="T28" fmla="*/ 101 w 505"/>
                <a:gd name="T29" fmla="*/ 520 h 1121"/>
                <a:gd name="T30" fmla="*/ 51 w 505"/>
                <a:gd name="T31" fmla="*/ 502 h 1121"/>
                <a:gd name="T32" fmla="*/ 8 w 505"/>
                <a:gd name="T33" fmla="*/ 471 h 1121"/>
                <a:gd name="T34" fmla="*/ 23 w 505"/>
                <a:gd name="T35" fmla="*/ 445 h 1121"/>
                <a:gd name="T36" fmla="*/ 58 w 505"/>
                <a:gd name="T37" fmla="*/ 361 h 1121"/>
                <a:gd name="T38" fmla="*/ 67 w 505"/>
                <a:gd name="T39" fmla="*/ 277 h 1121"/>
                <a:gd name="T40" fmla="*/ 80 w 505"/>
                <a:gd name="T41" fmla="*/ 265 h 1121"/>
                <a:gd name="T42" fmla="*/ 113 w 505"/>
                <a:gd name="T43" fmla="*/ 258 h 1121"/>
                <a:gd name="T44" fmla="*/ 134 w 505"/>
                <a:gd name="T45" fmla="*/ 222 h 1121"/>
                <a:gd name="T46" fmla="*/ 140 w 505"/>
                <a:gd name="T47" fmla="*/ 117 h 1121"/>
                <a:gd name="T48" fmla="*/ 159 w 505"/>
                <a:gd name="T49" fmla="*/ 98 h 1121"/>
                <a:gd name="T50" fmla="*/ 213 w 505"/>
                <a:gd name="T51" fmla="*/ 74 h 1121"/>
                <a:gd name="T52" fmla="*/ 234 w 505"/>
                <a:gd name="T53" fmla="*/ 21 h 1121"/>
                <a:gd name="T54" fmla="*/ 277 w 505"/>
                <a:gd name="T55" fmla="*/ 31 h 1121"/>
                <a:gd name="T56" fmla="*/ 312 w 505"/>
                <a:gd name="T57" fmla="*/ 49 h 1121"/>
                <a:gd name="T58" fmla="*/ 337 w 505"/>
                <a:gd name="T59" fmla="*/ 122 h 1121"/>
                <a:gd name="T60" fmla="*/ 335 w 505"/>
                <a:gd name="T61" fmla="*/ 167 h 1121"/>
                <a:gd name="T62" fmla="*/ 300 w 505"/>
                <a:gd name="T63" fmla="*/ 216 h 1121"/>
                <a:gd name="T64" fmla="*/ 293 w 505"/>
                <a:gd name="T65" fmla="*/ 245 h 1121"/>
                <a:gd name="T66" fmla="*/ 309 w 505"/>
                <a:gd name="T67" fmla="*/ 261 h 1121"/>
                <a:gd name="T68" fmla="*/ 346 w 505"/>
                <a:gd name="T69" fmla="*/ 270 h 1121"/>
                <a:gd name="T70" fmla="*/ 371 w 505"/>
                <a:gd name="T71" fmla="*/ 291 h 1121"/>
                <a:gd name="T72" fmla="*/ 398 w 505"/>
                <a:gd name="T73" fmla="*/ 345 h 1121"/>
                <a:gd name="T74" fmla="*/ 430 w 505"/>
                <a:gd name="T75" fmla="*/ 400 h 1121"/>
                <a:gd name="T76" fmla="*/ 464 w 505"/>
                <a:gd name="T77" fmla="*/ 418 h 1121"/>
                <a:gd name="T78" fmla="*/ 505 w 505"/>
                <a:gd name="T79" fmla="*/ 418 h 1121"/>
                <a:gd name="T80" fmla="*/ 476 w 505"/>
                <a:gd name="T81" fmla="*/ 494 h 1121"/>
                <a:gd name="T82" fmla="*/ 427 w 505"/>
                <a:gd name="T83" fmla="*/ 510 h 1121"/>
                <a:gd name="T84" fmla="*/ 383 w 505"/>
                <a:gd name="T85" fmla="*/ 528 h 1121"/>
                <a:gd name="T86" fmla="*/ 360 w 505"/>
                <a:gd name="T87" fmla="*/ 572 h 1121"/>
                <a:gd name="T88" fmla="*/ 370 w 505"/>
                <a:gd name="T89" fmla="*/ 637 h 1121"/>
                <a:gd name="T90" fmla="*/ 402 w 505"/>
                <a:gd name="T91" fmla="*/ 683 h 1121"/>
                <a:gd name="T92" fmla="*/ 430 w 505"/>
                <a:gd name="T93" fmla="*/ 735 h 1121"/>
                <a:gd name="T94" fmla="*/ 428 w 505"/>
                <a:gd name="T95" fmla="*/ 776 h 1121"/>
                <a:gd name="T96" fmla="*/ 419 w 505"/>
                <a:gd name="T97" fmla="*/ 801 h 1121"/>
                <a:gd name="T98" fmla="*/ 435 w 505"/>
                <a:gd name="T99" fmla="*/ 851 h 1121"/>
                <a:gd name="T100" fmla="*/ 483 w 505"/>
                <a:gd name="T101" fmla="*/ 965 h 1121"/>
                <a:gd name="T102" fmla="*/ 458 w 505"/>
                <a:gd name="T103" fmla="*/ 1082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294" name="Freeform 263">
              <a:extLst>
                <a:ext uri="{FF2B5EF4-FFF2-40B4-BE49-F238E27FC236}">
                  <a16:creationId xmlns:a16="http://schemas.microsoft.com/office/drawing/2014/main" id="{1AC83744-7578-413E-994D-36F891386953}"/>
                </a:ext>
              </a:extLst>
            </p:cNvPr>
            <p:cNvSpPr>
              <a:spLocks/>
            </p:cNvSpPr>
            <p:nvPr>
              <p:custDataLst>
                <p:tags r:id="rId189"/>
              </p:custDataLst>
            </p:nvPr>
          </p:nvSpPr>
          <p:spPr bwMode="auto">
            <a:xfrm>
              <a:off x="5472942" y="3836971"/>
              <a:ext cx="74553" cy="43312"/>
            </a:xfrm>
            <a:custGeom>
              <a:avLst/>
              <a:gdLst>
                <a:gd name="T0" fmla="*/ 180 w 180"/>
                <a:gd name="T1" fmla="*/ 7 h 112"/>
                <a:gd name="T2" fmla="*/ 171 w 180"/>
                <a:gd name="T3" fmla="*/ 24 h 112"/>
                <a:gd name="T4" fmla="*/ 163 w 180"/>
                <a:gd name="T5" fmla="*/ 39 h 112"/>
                <a:gd name="T6" fmla="*/ 152 w 180"/>
                <a:gd name="T7" fmla="*/ 53 h 112"/>
                <a:gd name="T8" fmla="*/ 141 w 180"/>
                <a:gd name="T9" fmla="*/ 66 h 112"/>
                <a:gd name="T10" fmla="*/ 129 w 180"/>
                <a:gd name="T11" fmla="*/ 80 h 112"/>
                <a:gd name="T12" fmla="*/ 115 w 180"/>
                <a:gd name="T13" fmla="*/ 92 h 112"/>
                <a:gd name="T14" fmla="*/ 101 w 180"/>
                <a:gd name="T15" fmla="*/ 102 h 112"/>
                <a:gd name="T16" fmla="*/ 87 w 180"/>
                <a:gd name="T17" fmla="*/ 112 h 112"/>
                <a:gd name="T18" fmla="*/ 82 w 180"/>
                <a:gd name="T19" fmla="*/ 107 h 112"/>
                <a:gd name="T20" fmla="*/ 79 w 180"/>
                <a:gd name="T21" fmla="*/ 101 h 112"/>
                <a:gd name="T22" fmla="*/ 76 w 180"/>
                <a:gd name="T23" fmla="*/ 95 h 112"/>
                <a:gd name="T24" fmla="*/ 74 w 180"/>
                <a:gd name="T25" fmla="*/ 88 h 112"/>
                <a:gd name="T26" fmla="*/ 70 w 180"/>
                <a:gd name="T27" fmla="*/ 81 h 112"/>
                <a:gd name="T28" fmla="*/ 68 w 180"/>
                <a:gd name="T29" fmla="*/ 74 h 112"/>
                <a:gd name="T30" fmla="*/ 65 w 180"/>
                <a:gd name="T31" fmla="*/ 69 h 112"/>
                <a:gd name="T32" fmla="*/ 60 w 180"/>
                <a:gd name="T33" fmla="*/ 63 h 112"/>
                <a:gd name="T34" fmla="*/ 45 w 180"/>
                <a:gd name="T35" fmla="*/ 48 h 112"/>
                <a:gd name="T36" fmla="*/ 36 w 180"/>
                <a:gd name="T37" fmla="*/ 38 h 112"/>
                <a:gd name="T38" fmla="*/ 30 w 180"/>
                <a:gd name="T39" fmla="*/ 33 h 112"/>
                <a:gd name="T40" fmla="*/ 25 w 180"/>
                <a:gd name="T41" fmla="*/ 31 h 112"/>
                <a:gd name="T42" fmla="*/ 18 w 180"/>
                <a:gd name="T43" fmla="*/ 30 h 112"/>
                <a:gd name="T44" fmla="*/ 0 w 180"/>
                <a:gd name="T45" fmla="*/ 26 h 112"/>
                <a:gd name="T46" fmla="*/ 26 w 180"/>
                <a:gd name="T47" fmla="*/ 14 h 112"/>
                <a:gd name="T48" fmla="*/ 41 w 180"/>
                <a:gd name="T49" fmla="*/ 9 h 112"/>
                <a:gd name="T50" fmla="*/ 56 w 180"/>
                <a:gd name="T51" fmla="*/ 5 h 112"/>
                <a:gd name="T52" fmla="*/ 74 w 180"/>
                <a:gd name="T53" fmla="*/ 3 h 112"/>
                <a:gd name="T54" fmla="*/ 93 w 180"/>
                <a:gd name="T55" fmla="*/ 1 h 112"/>
                <a:gd name="T56" fmla="*/ 114 w 180"/>
                <a:gd name="T57" fmla="*/ 0 h 112"/>
                <a:gd name="T58" fmla="*/ 135 w 180"/>
                <a:gd name="T59" fmla="*/ 1 h 112"/>
                <a:gd name="T60" fmla="*/ 157 w 180"/>
                <a:gd name="T61" fmla="*/ 3 h 112"/>
                <a:gd name="T62" fmla="*/ 180 w 180"/>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95" name="Freeform 264">
              <a:extLst>
                <a:ext uri="{FF2B5EF4-FFF2-40B4-BE49-F238E27FC236}">
                  <a16:creationId xmlns:a16="http://schemas.microsoft.com/office/drawing/2014/main" id="{1042DD17-0577-4815-86C0-9B8E73A6886C}"/>
                </a:ext>
              </a:extLst>
            </p:cNvPr>
            <p:cNvSpPr>
              <a:spLocks/>
            </p:cNvSpPr>
            <p:nvPr>
              <p:custDataLst>
                <p:tags r:id="rId190"/>
              </p:custDataLst>
            </p:nvPr>
          </p:nvSpPr>
          <p:spPr bwMode="auto">
            <a:xfrm>
              <a:off x="5550419" y="3897843"/>
              <a:ext cx="68705" cy="73748"/>
            </a:xfrm>
            <a:custGeom>
              <a:avLst/>
              <a:gdLst>
                <a:gd name="T0" fmla="*/ 0 w 173"/>
                <a:gd name="T1" fmla="*/ 68 h 192"/>
                <a:gd name="T2" fmla="*/ 27 w 173"/>
                <a:gd name="T3" fmla="*/ 42 h 192"/>
                <a:gd name="T4" fmla="*/ 51 w 173"/>
                <a:gd name="T5" fmla="*/ 21 h 192"/>
                <a:gd name="T6" fmla="*/ 56 w 173"/>
                <a:gd name="T7" fmla="*/ 16 h 192"/>
                <a:gd name="T8" fmla="*/ 63 w 173"/>
                <a:gd name="T9" fmla="*/ 12 h 192"/>
                <a:gd name="T10" fmla="*/ 70 w 173"/>
                <a:gd name="T11" fmla="*/ 8 h 192"/>
                <a:gd name="T12" fmla="*/ 76 w 173"/>
                <a:gd name="T13" fmla="*/ 6 h 192"/>
                <a:gd name="T14" fmla="*/ 83 w 173"/>
                <a:gd name="T15" fmla="*/ 3 h 192"/>
                <a:gd name="T16" fmla="*/ 90 w 173"/>
                <a:gd name="T17" fmla="*/ 2 h 192"/>
                <a:gd name="T18" fmla="*/ 98 w 173"/>
                <a:gd name="T19" fmla="*/ 1 h 192"/>
                <a:gd name="T20" fmla="*/ 107 w 173"/>
                <a:gd name="T21" fmla="*/ 0 h 192"/>
                <a:gd name="T22" fmla="*/ 116 w 173"/>
                <a:gd name="T23" fmla="*/ 1 h 192"/>
                <a:gd name="T24" fmla="*/ 124 w 173"/>
                <a:gd name="T25" fmla="*/ 2 h 192"/>
                <a:gd name="T26" fmla="*/ 132 w 173"/>
                <a:gd name="T27" fmla="*/ 5 h 192"/>
                <a:gd name="T28" fmla="*/ 139 w 173"/>
                <a:gd name="T29" fmla="*/ 8 h 192"/>
                <a:gd name="T30" fmla="*/ 145 w 173"/>
                <a:gd name="T31" fmla="*/ 13 h 192"/>
                <a:gd name="T32" fmla="*/ 151 w 173"/>
                <a:gd name="T33" fmla="*/ 19 h 192"/>
                <a:gd name="T34" fmla="*/ 155 w 173"/>
                <a:gd name="T35" fmla="*/ 24 h 192"/>
                <a:gd name="T36" fmla="*/ 160 w 173"/>
                <a:gd name="T37" fmla="*/ 30 h 192"/>
                <a:gd name="T38" fmla="*/ 163 w 173"/>
                <a:gd name="T39" fmla="*/ 37 h 192"/>
                <a:gd name="T40" fmla="*/ 166 w 173"/>
                <a:gd name="T41" fmla="*/ 43 h 192"/>
                <a:gd name="T42" fmla="*/ 168 w 173"/>
                <a:gd name="T43" fmla="*/ 50 h 192"/>
                <a:gd name="T44" fmla="*/ 169 w 173"/>
                <a:gd name="T45" fmla="*/ 57 h 192"/>
                <a:gd name="T46" fmla="*/ 172 w 173"/>
                <a:gd name="T47" fmla="*/ 72 h 192"/>
                <a:gd name="T48" fmla="*/ 173 w 173"/>
                <a:gd name="T49" fmla="*/ 87 h 192"/>
                <a:gd name="T50" fmla="*/ 157 w 173"/>
                <a:gd name="T51" fmla="*/ 114 h 192"/>
                <a:gd name="T52" fmla="*/ 146 w 173"/>
                <a:gd name="T53" fmla="*/ 137 h 192"/>
                <a:gd name="T54" fmla="*/ 139 w 173"/>
                <a:gd name="T55" fmla="*/ 148 h 192"/>
                <a:gd name="T56" fmla="*/ 130 w 173"/>
                <a:gd name="T57" fmla="*/ 160 h 192"/>
                <a:gd name="T58" fmla="*/ 117 w 173"/>
                <a:gd name="T59" fmla="*/ 174 h 192"/>
                <a:gd name="T60" fmla="*/ 99 w 173"/>
                <a:gd name="T61" fmla="*/ 192 h 192"/>
                <a:gd name="T62" fmla="*/ 86 w 173"/>
                <a:gd name="T63" fmla="*/ 183 h 192"/>
                <a:gd name="T64" fmla="*/ 74 w 173"/>
                <a:gd name="T65" fmla="*/ 176 h 192"/>
                <a:gd name="T66" fmla="*/ 63 w 173"/>
                <a:gd name="T67" fmla="*/ 169 h 192"/>
                <a:gd name="T68" fmla="*/ 54 w 173"/>
                <a:gd name="T69" fmla="*/ 163 h 192"/>
                <a:gd name="T70" fmla="*/ 46 w 173"/>
                <a:gd name="T71" fmla="*/ 156 h 192"/>
                <a:gd name="T72" fmla="*/ 40 w 173"/>
                <a:gd name="T73" fmla="*/ 150 h 192"/>
                <a:gd name="T74" fmla="*/ 34 w 173"/>
                <a:gd name="T75" fmla="*/ 144 h 192"/>
                <a:gd name="T76" fmla="*/ 30 w 173"/>
                <a:gd name="T77" fmla="*/ 137 h 192"/>
                <a:gd name="T78" fmla="*/ 22 w 173"/>
                <a:gd name="T79" fmla="*/ 123 h 192"/>
                <a:gd name="T80" fmla="*/ 16 w 173"/>
                <a:gd name="T81" fmla="*/ 107 h 192"/>
                <a:gd name="T82" fmla="*/ 9 w 173"/>
                <a:gd name="T83" fmla="*/ 90 h 192"/>
                <a:gd name="T84" fmla="*/ 0 w 173"/>
                <a:gd name="T85" fmla="*/ 6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96" name="Freeform 265">
              <a:extLst>
                <a:ext uri="{FF2B5EF4-FFF2-40B4-BE49-F238E27FC236}">
                  <a16:creationId xmlns:a16="http://schemas.microsoft.com/office/drawing/2014/main" id="{08CB24D4-8986-447E-A7E2-715EA977D540}"/>
                </a:ext>
              </a:extLst>
            </p:cNvPr>
            <p:cNvSpPr>
              <a:spLocks/>
            </p:cNvSpPr>
            <p:nvPr>
              <p:custDataLst>
                <p:tags r:id="rId191"/>
              </p:custDataLst>
            </p:nvPr>
          </p:nvSpPr>
          <p:spPr bwMode="auto">
            <a:xfrm>
              <a:off x="5589887" y="3935302"/>
              <a:ext cx="96478" cy="97160"/>
            </a:xfrm>
            <a:custGeom>
              <a:avLst/>
              <a:gdLst>
                <a:gd name="T0" fmla="*/ 74 w 233"/>
                <a:gd name="T1" fmla="*/ 0 h 252"/>
                <a:gd name="T2" fmla="*/ 83 w 233"/>
                <a:gd name="T3" fmla="*/ 2 h 252"/>
                <a:gd name="T4" fmla="*/ 89 w 233"/>
                <a:gd name="T5" fmla="*/ 3 h 252"/>
                <a:gd name="T6" fmla="*/ 95 w 233"/>
                <a:gd name="T7" fmla="*/ 3 h 252"/>
                <a:gd name="T8" fmla="*/ 99 w 233"/>
                <a:gd name="T9" fmla="*/ 2 h 252"/>
                <a:gd name="T10" fmla="*/ 106 w 233"/>
                <a:gd name="T11" fmla="*/ 1 h 252"/>
                <a:gd name="T12" fmla="*/ 113 w 233"/>
                <a:gd name="T13" fmla="*/ 0 h 252"/>
                <a:gd name="T14" fmla="*/ 125 w 233"/>
                <a:gd name="T15" fmla="*/ 17 h 252"/>
                <a:gd name="T16" fmla="*/ 140 w 233"/>
                <a:gd name="T17" fmla="*/ 37 h 252"/>
                <a:gd name="T18" fmla="*/ 144 w 233"/>
                <a:gd name="T19" fmla="*/ 42 h 252"/>
                <a:gd name="T20" fmla="*/ 148 w 233"/>
                <a:gd name="T21" fmla="*/ 46 h 252"/>
                <a:gd name="T22" fmla="*/ 153 w 233"/>
                <a:gd name="T23" fmla="*/ 49 h 252"/>
                <a:gd name="T24" fmla="*/ 157 w 233"/>
                <a:gd name="T25" fmla="*/ 52 h 252"/>
                <a:gd name="T26" fmla="*/ 163 w 233"/>
                <a:gd name="T27" fmla="*/ 54 h 252"/>
                <a:gd name="T28" fmla="*/ 168 w 233"/>
                <a:gd name="T29" fmla="*/ 56 h 252"/>
                <a:gd name="T30" fmla="*/ 174 w 233"/>
                <a:gd name="T31" fmla="*/ 56 h 252"/>
                <a:gd name="T32" fmla="*/ 180 w 233"/>
                <a:gd name="T33" fmla="*/ 56 h 252"/>
                <a:gd name="T34" fmla="*/ 180 w 233"/>
                <a:gd name="T35" fmla="*/ 80 h 252"/>
                <a:gd name="T36" fmla="*/ 193 w 233"/>
                <a:gd name="T37" fmla="*/ 103 h 252"/>
                <a:gd name="T38" fmla="*/ 212 w 233"/>
                <a:gd name="T39" fmla="*/ 128 h 252"/>
                <a:gd name="T40" fmla="*/ 215 w 233"/>
                <a:gd name="T41" fmla="*/ 135 h 252"/>
                <a:gd name="T42" fmla="*/ 220 w 233"/>
                <a:gd name="T43" fmla="*/ 142 h 252"/>
                <a:gd name="T44" fmla="*/ 223 w 233"/>
                <a:gd name="T45" fmla="*/ 151 h 252"/>
                <a:gd name="T46" fmla="*/ 226 w 233"/>
                <a:gd name="T47" fmla="*/ 160 h 252"/>
                <a:gd name="T48" fmla="*/ 230 w 233"/>
                <a:gd name="T49" fmla="*/ 170 h 252"/>
                <a:gd name="T50" fmla="*/ 232 w 233"/>
                <a:gd name="T51" fmla="*/ 180 h 252"/>
                <a:gd name="T52" fmla="*/ 233 w 233"/>
                <a:gd name="T53" fmla="*/ 191 h 252"/>
                <a:gd name="T54" fmla="*/ 233 w 233"/>
                <a:gd name="T55" fmla="*/ 204 h 252"/>
                <a:gd name="T56" fmla="*/ 232 w 233"/>
                <a:gd name="T57" fmla="*/ 216 h 252"/>
                <a:gd name="T58" fmla="*/ 230 w 233"/>
                <a:gd name="T59" fmla="*/ 228 h 252"/>
                <a:gd name="T60" fmla="*/ 227 w 233"/>
                <a:gd name="T61" fmla="*/ 240 h 252"/>
                <a:gd name="T62" fmla="*/ 226 w 233"/>
                <a:gd name="T63" fmla="*/ 252 h 252"/>
                <a:gd name="T64" fmla="*/ 222 w 233"/>
                <a:gd name="T65" fmla="*/ 252 h 252"/>
                <a:gd name="T66" fmla="*/ 215 w 233"/>
                <a:gd name="T67" fmla="*/ 250 h 252"/>
                <a:gd name="T68" fmla="*/ 208 w 233"/>
                <a:gd name="T69" fmla="*/ 246 h 252"/>
                <a:gd name="T70" fmla="*/ 198 w 233"/>
                <a:gd name="T71" fmla="*/ 241 h 252"/>
                <a:gd name="T72" fmla="*/ 176 w 233"/>
                <a:gd name="T73" fmla="*/ 226 h 252"/>
                <a:gd name="T74" fmla="*/ 151 w 233"/>
                <a:gd name="T75" fmla="*/ 208 h 252"/>
                <a:gd name="T76" fmla="*/ 125 w 233"/>
                <a:gd name="T77" fmla="*/ 186 h 252"/>
                <a:gd name="T78" fmla="*/ 100 w 233"/>
                <a:gd name="T79" fmla="*/ 165 h 252"/>
                <a:gd name="T80" fmla="*/ 78 w 233"/>
                <a:gd name="T81" fmla="*/ 145 h 252"/>
                <a:gd name="T82" fmla="*/ 61 w 233"/>
                <a:gd name="T83" fmla="*/ 129 h 252"/>
                <a:gd name="T84" fmla="*/ 55 w 233"/>
                <a:gd name="T85" fmla="*/ 125 h 252"/>
                <a:gd name="T86" fmla="*/ 48 w 233"/>
                <a:gd name="T87" fmla="*/ 120 h 252"/>
                <a:gd name="T88" fmla="*/ 41 w 233"/>
                <a:gd name="T89" fmla="*/ 116 h 252"/>
                <a:gd name="T90" fmla="*/ 33 w 233"/>
                <a:gd name="T91" fmla="*/ 112 h 252"/>
                <a:gd name="T92" fmla="*/ 17 w 233"/>
                <a:gd name="T93" fmla="*/ 104 h 252"/>
                <a:gd name="T94" fmla="*/ 0 w 233"/>
                <a:gd name="T95" fmla="*/ 99 h 252"/>
                <a:gd name="T96" fmla="*/ 40 w 233"/>
                <a:gd name="T97" fmla="*/ 63 h 252"/>
                <a:gd name="T98" fmla="*/ 59 w 233"/>
                <a:gd name="T99" fmla="*/ 43 h 252"/>
                <a:gd name="T100" fmla="*/ 65 w 233"/>
                <a:gd name="T101" fmla="*/ 33 h 252"/>
                <a:gd name="T102" fmla="*/ 69 w 233"/>
                <a:gd name="T103" fmla="*/ 25 h 252"/>
                <a:gd name="T104" fmla="*/ 72 w 233"/>
                <a:gd name="T105" fmla="*/ 14 h 252"/>
                <a:gd name="T106" fmla="*/ 74 w 233"/>
                <a:gd name="T10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97" name="Freeform 266">
              <a:extLst>
                <a:ext uri="{FF2B5EF4-FFF2-40B4-BE49-F238E27FC236}">
                  <a16:creationId xmlns:a16="http://schemas.microsoft.com/office/drawing/2014/main" id="{576BA809-D56E-4902-94E3-674D1CE332CE}"/>
                </a:ext>
              </a:extLst>
            </p:cNvPr>
            <p:cNvSpPr>
              <a:spLocks/>
            </p:cNvSpPr>
            <p:nvPr>
              <p:custDataLst>
                <p:tags r:id="rId192"/>
              </p:custDataLst>
            </p:nvPr>
          </p:nvSpPr>
          <p:spPr bwMode="auto">
            <a:xfrm>
              <a:off x="5787230" y="3875602"/>
              <a:ext cx="96478" cy="148666"/>
            </a:xfrm>
            <a:custGeom>
              <a:avLst/>
              <a:gdLst>
                <a:gd name="T0" fmla="*/ 13 w 246"/>
                <a:gd name="T1" fmla="*/ 376 h 380"/>
                <a:gd name="T2" fmla="*/ 14 w 246"/>
                <a:gd name="T3" fmla="*/ 367 h 380"/>
                <a:gd name="T4" fmla="*/ 15 w 246"/>
                <a:gd name="T5" fmla="*/ 359 h 380"/>
                <a:gd name="T6" fmla="*/ 18 w 246"/>
                <a:gd name="T7" fmla="*/ 351 h 380"/>
                <a:gd name="T8" fmla="*/ 20 w 246"/>
                <a:gd name="T9" fmla="*/ 344 h 380"/>
                <a:gd name="T10" fmla="*/ 25 w 246"/>
                <a:gd name="T11" fmla="*/ 333 h 380"/>
                <a:gd name="T12" fmla="*/ 26 w 246"/>
                <a:gd name="T13" fmla="*/ 327 h 380"/>
                <a:gd name="T14" fmla="*/ 25 w 246"/>
                <a:gd name="T15" fmla="*/ 321 h 380"/>
                <a:gd name="T16" fmla="*/ 23 w 246"/>
                <a:gd name="T17" fmla="*/ 314 h 380"/>
                <a:gd name="T18" fmla="*/ 19 w 246"/>
                <a:gd name="T19" fmla="*/ 305 h 380"/>
                <a:gd name="T20" fmla="*/ 13 w 246"/>
                <a:gd name="T21" fmla="*/ 295 h 380"/>
                <a:gd name="T22" fmla="*/ 9 w 246"/>
                <a:gd name="T23" fmla="*/ 285 h 380"/>
                <a:gd name="T24" fmla="*/ 4 w 246"/>
                <a:gd name="T25" fmla="*/ 275 h 380"/>
                <a:gd name="T26" fmla="*/ 1 w 246"/>
                <a:gd name="T27" fmla="*/ 267 h 380"/>
                <a:gd name="T28" fmla="*/ 0 w 246"/>
                <a:gd name="T29" fmla="*/ 259 h 380"/>
                <a:gd name="T30" fmla="*/ 1 w 246"/>
                <a:gd name="T31" fmla="*/ 251 h 380"/>
                <a:gd name="T32" fmla="*/ 2 w 246"/>
                <a:gd name="T33" fmla="*/ 243 h 380"/>
                <a:gd name="T34" fmla="*/ 3 w 246"/>
                <a:gd name="T35" fmla="*/ 236 h 380"/>
                <a:gd name="T36" fmla="*/ 6 w 246"/>
                <a:gd name="T37" fmla="*/ 230 h 380"/>
                <a:gd name="T38" fmla="*/ 11 w 246"/>
                <a:gd name="T39" fmla="*/ 218 h 380"/>
                <a:gd name="T40" fmla="*/ 19 w 246"/>
                <a:gd name="T41" fmla="*/ 207 h 380"/>
                <a:gd name="T42" fmla="*/ 26 w 246"/>
                <a:gd name="T43" fmla="*/ 197 h 380"/>
                <a:gd name="T44" fmla="*/ 34 w 246"/>
                <a:gd name="T45" fmla="*/ 185 h 380"/>
                <a:gd name="T46" fmla="*/ 41 w 246"/>
                <a:gd name="T47" fmla="*/ 173 h 380"/>
                <a:gd name="T48" fmla="*/ 47 w 246"/>
                <a:gd name="T49" fmla="*/ 160 h 380"/>
                <a:gd name="T50" fmla="*/ 26 w 246"/>
                <a:gd name="T51" fmla="*/ 73 h 380"/>
                <a:gd name="T52" fmla="*/ 26 w 246"/>
                <a:gd name="T53" fmla="*/ 50 h 380"/>
                <a:gd name="T54" fmla="*/ 24 w 246"/>
                <a:gd name="T55" fmla="*/ 33 h 380"/>
                <a:gd name="T56" fmla="*/ 24 w 246"/>
                <a:gd name="T57" fmla="*/ 25 h 380"/>
                <a:gd name="T58" fmla="*/ 24 w 246"/>
                <a:gd name="T59" fmla="*/ 16 h 380"/>
                <a:gd name="T60" fmla="*/ 25 w 246"/>
                <a:gd name="T61" fmla="*/ 8 h 380"/>
                <a:gd name="T62" fmla="*/ 26 w 246"/>
                <a:gd name="T63" fmla="*/ 0 h 380"/>
                <a:gd name="T64" fmla="*/ 180 w 246"/>
                <a:gd name="T65" fmla="*/ 0 h 380"/>
                <a:gd name="T66" fmla="*/ 220 w 246"/>
                <a:gd name="T67" fmla="*/ 129 h 380"/>
                <a:gd name="T68" fmla="*/ 220 w 246"/>
                <a:gd name="T69" fmla="*/ 210 h 380"/>
                <a:gd name="T70" fmla="*/ 220 w 246"/>
                <a:gd name="T71" fmla="*/ 220 h 380"/>
                <a:gd name="T72" fmla="*/ 221 w 246"/>
                <a:gd name="T73" fmla="*/ 230 h 380"/>
                <a:gd name="T74" fmla="*/ 223 w 246"/>
                <a:gd name="T75" fmla="*/ 240 h 380"/>
                <a:gd name="T76" fmla="*/ 225 w 246"/>
                <a:gd name="T77" fmla="*/ 250 h 380"/>
                <a:gd name="T78" fmla="*/ 228 w 246"/>
                <a:gd name="T79" fmla="*/ 259 h 380"/>
                <a:gd name="T80" fmla="*/ 234 w 246"/>
                <a:gd name="T81" fmla="*/ 268 h 380"/>
                <a:gd name="T82" fmla="*/ 239 w 246"/>
                <a:gd name="T83" fmla="*/ 278 h 380"/>
                <a:gd name="T84" fmla="*/ 246 w 246"/>
                <a:gd name="T85" fmla="*/ 289 h 380"/>
                <a:gd name="T86" fmla="*/ 224 w 246"/>
                <a:gd name="T87" fmla="*/ 295 h 380"/>
                <a:gd name="T88" fmla="*/ 202 w 246"/>
                <a:gd name="T89" fmla="*/ 302 h 380"/>
                <a:gd name="T90" fmla="*/ 181 w 246"/>
                <a:gd name="T91" fmla="*/ 310 h 380"/>
                <a:gd name="T92" fmla="*/ 160 w 246"/>
                <a:gd name="T93" fmla="*/ 319 h 380"/>
                <a:gd name="T94" fmla="*/ 141 w 246"/>
                <a:gd name="T95" fmla="*/ 328 h 380"/>
                <a:gd name="T96" fmla="*/ 120 w 246"/>
                <a:gd name="T97" fmla="*/ 338 h 380"/>
                <a:gd name="T98" fmla="*/ 100 w 246"/>
                <a:gd name="T99" fmla="*/ 347 h 380"/>
                <a:gd name="T100" fmla="*/ 80 w 246"/>
                <a:gd name="T101" fmla="*/ 358 h 380"/>
                <a:gd name="T102" fmla="*/ 75 w 246"/>
                <a:gd name="T103" fmla="*/ 363 h 380"/>
                <a:gd name="T104" fmla="*/ 69 w 246"/>
                <a:gd name="T105" fmla="*/ 367 h 380"/>
                <a:gd name="T106" fmla="*/ 62 w 246"/>
                <a:gd name="T107" fmla="*/ 372 h 380"/>
                <a:gd name="T108" fmla="*/ 54 w 246"/>
                <a:gd name="T109" fmla="*/ 376 h 380"/>
                <a:gd name="T110" fmla="*/ 46 w 246"/>
                <a:gd name="T111" fmla="*/ 379 h 380"/>
                <a:gd name="T112" fmla="*/ 36 w 246"/>
                <a:gd name="T113" fmla="*/ 380 h 380"/>
                <a:gd name="T114" fmla="*/ 31 w 246"/>
                <a:gd name="T115" fmla="*/ 380 h 380"/>
                <a:gd name="T116" fmla="*/ 25 w 246"/>
                <a:gd name="T117" fmla="*/ 379 h 380"/>
                <a:gd name="T118" fmla="*/ 20 w 246"/>
                <a:gd name="T119" fmla="*/ 378 h 380"/>
                <a:gd name="T120" fmla="*/ 13 w 246"/>
                <a:gd name="T121" fmla="*/ 37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98" name="Freeform 267">
              <a:extLst>
                <a:ext uri="{FF2B5EF4-FFF2-40B4-BE49-F238E27FC236}">
                  <a16:creationId xmlns:a16="http://schemas.microsoft.com/office/drawing/2014/main" id="{B0BAB6BE-1BC7-4EA1-86CD-15BF1105EB7B}"/>
                </a:ext>
              </a:extLst>
            </p:cNvPr>
            <p:cNvSpPr>
              <a:spLocks/>
            </p:cNvSpPr>
            <p:nvPr>
              <p:custDataLst>
                <p:tags r:id="rId193"/>
              </p:custDataLst>
            </p:nvPr>
          </p:nvSpPr>
          <p:spPr bwMode="auto">
            <a:xfrm>
              <a:off x="5467095" y="3813560"/>
              <a:ext cx="80400" cy="43312"/>
            </a:xfrm>
            <a:custGeom>
              <a:avLst/>
              <a:gdLst>
                <a:gd name="T0" fmla="*/ 7 w 193"/>
                <a:gd name="T1" fmla="*/ 20 h 38"/>
                <a:gd name="T2" fmla="*/ 38 w 193"/>
                <a:gd name="T3" fmla="*/ 11 h 38"/>
                <a:gd name="T4" fmla="*/ 67 w 193"/>
                <a:gd name="T5" fmla="*/ 5 h 38"/>
                <a:gd name="T6" fmla="*/ 80 w 193"/>
                <a:gd name="T7" fmla="*/ 3 h 38"/>
                <a:gd name="T8" fmla="*/ 94 w 193"/>
                <a:gd name="T9" fmla="*/ 2 h 38"/>
                <a:gd name="T10" fmla="*/ 110 w 193"/>
                <a:gd name="T11" fmla="*/ 1 h 38"/>
                <a:gd name="T12" fmla="*/ 126 w 193"/>
                <a:gd name="T13" fmla="*/ 0 h 38"/>
                <a:gd name="T14" fmla="*/ 138 w 193"/>
                <a:gd name="T15" fmla="*/ 1 h 38"/>
                <a:gd name="T16" fmla="*/ 149 w 193"/>
                <a:gd name="T17" fmla="*/ 1 h 38"/>
                <a:gd name="T18" fmla="*/ 160 w 193"/>
                <a:gd name="T19" fmla="*/ 2 h 38"/>
                <a:gd name="T20" fmla="*/ 169 w 193"/>
                <a:gd name="T21" fmla="*/ 4 h 38"/>
                <a:gd name="T22" fmla="*/ 178 w 193"/>
                <a:gd name="T23" fmla="*/ 6 h 38"/>
                <a:gd name="T24" fmla="*/ 184 w 193"/>
                <a:gd name="T25" fmla="*/ 11 h 38"/>
                <a:gd name="T26" fmla="*/ 187 w 193"/>
                <a:gd name="T27" fmla="*/ 13 h 38"/>
                <a:gd name="T28" fmla="*/ 189 w 193"/>
                <a:gd name="T29" fmla="*/ 18 h 38"/>
                <a:gd name="T30" fmla="*/ 191 w 193"/>
                <a:gd name="T31" fmla="*/ 21 h 38"/>
                <a:gd name="T32" fmla="*/ 193 w 193"/>
                <a:gd name="T33" fmla="*/ 26 h 38"/>
                <a:gd name="T34" fmla="*/ 183 w 193"/>
                <a:gd name="T35" fmla="*/ 27 h 38"/>
                <a:gd name="T36" fmla="*/ 173 w 193"/>
                <a:gd name="T37" fmla="*/ 28 h 38"/>
                <a:gd name="T38" fmla="*/ 165 w 193"/>
                <a:gd name="T39" fmla="*/ 28 h 38"/>
                <a:gd name="T40" fmla="*/ 156 w 193"/>
                <a:gd name="T41" fmla="*/ 28 h 38"/>
                <a:gd name="T42" fmla="*/ 138 w 193"/>
                <a:gd name="T43" fmla="*/ 27 h 38"/>
                <a:gd name="T44" fmla="*/ 120 w 193"/>
                <a:gd name="T45" fmla="*/ 26 h 38"/>
                <a:gd name="T46" fmla="*/ 103 w 193"/>
                <a:gd name="T47" fmla="*/ 26 h 38"/>
                <a:gd name="T48" fmla="*/ 89 w 193"/>
                <a:gd name="T49" fmla="*/ 28 h 38"/>
                <a:gd name="T50" fmla="*/ 76 w 193"/>
                <a:gd name="T51" fmla="*/ 30 h 38"/>
                <a:gd name="T52" fmla="*/ 63 w 193"/>
                <a:gd name="T53" fmla="*/ 32 h 38"/>
                <a:gd name="T54" fmla="*/ 49 w 193"/>
                <a:gd name="T55" fmla="*/ 34 h 38"/>
                <a:gd name="T56" fmla="*/ 35 w 193"/>
                <a:gd name="T57" fmla="*/ 36 h 38"/>
                <a:gd name="T58" fmla="*/ 19 w 193"/>
                <a:gd name="T59" fmla="*/ 37 h 38"/>
                <a:gd name="T60" fmla="*/ 0 w 193"/>
                <a:gd name="T61" fmla="*/ 38 h 38"/>
                <a:gd name="T62" fmla="*/ 0 w 193"/>
                <a:gd name="T63" fmla="*/ 33 h 38"/>
                <a:gd name="T64" fmla="*/ 1 w 193"/>
                <a:gd name="T65" fmla="*/ 29 h 38"/>
                <a:gd name="T66" fmla="*/ 3 w 193"/>
                <a:gd name="T67" fmla="*/ 24 h 38"/>
                <a:gd name="T68" fmla="*/ 7 w 193"/>
                <a:gd name="T6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299" name="Freeform 268">
              <a:extLst>
                <a:ext uri="{FF2B5EF4-FFF2-40B4-BE49-F238E27FC236}">
                  <a16:creationId xmlns:a16="http://schemas.microsoft.com/office/drawing/2014/main" id="{BBD2EE1F-7F9F-4CA5-BD02-AAD52DBC9EB3}"/>
                </a:ext>
              </a:extLst>
            </p:cNvPr>
            <p:cNvSpPr>
              <a:spLocks/>
            </p:cNvSpPr>
            <p:nvPr>
              <p:custDataLst>
                <p:tags r:id="rId194"/>
              </p:custDataLst>
            </p:nvPr>
          </p:nvSpPr>
          <p:spPr bwMode="auto">
            <a:xfrm>
              <a:off x="5858857" y="3870919"/>
              <a:ext cx="39469" cy="114719"/>
            </a:xfrm>
            <a:custGeom>
              <a:avLst/>
              <a:gdLst>
                <a:gd name="T0" fmla="*/ 53 w 99"/>
                <a:gd name="T1" fmla="*/ 12 h 301"/>
                <a:gd name="T2" fmla="*/ 59 w 99"/>
                <a:gd name="T3" fmla="*/ 12 h 301"/>
                <a:gd name="T4" fmla="*/ 59 w 99"/>
                <a:gd name="T5" fmla="*/ 19 h 301"/>
                <a:gd name="T6" fmla="*/ 62 w 99"/>
                <a:gd name="T7" fmla="*/ 26 h 301"/>
                <a:gd name="T8" fmla="*/ 63 w 99"/>
                <a:gd name="T9" fmla="*/ 33 h 301"/>
                <a:gd name="T10" fmla="*/ 66 w 99"/>
                <a:gd name="T11" fmla="*/ 42 h 301"/>
                <a:gd name="T12" fmla="*/ 72 w 99"/>
                <a:gd name="T13" fmla="*/ 58 h 301"/>
                <a:gd name="T14" fmla="*/ 79 w 99"/>
                <a:gd name="T15" fmla="*/ 75 h 301"/>
                <a:gd name="T16" fmla="*/ 87 w 99"/>
                <a:gd name="T17" fmla="*/ 93 h 301"/>
                <a:gd name="T18" fmla="*/ 93 w 99"/>
                <a:gd name="T19" fmla="*/ 111 h 301"/>
                <a:gd name="T20" fmla="*/ 96 w 99"/>
                <a:gd name="T21" fmla="*/ 120 h 301"/>
                <a:gd name="T22" fmla="*/ 98 w 99"/>
                <a:gd name="T23" fmla="*/ 129 h 301"/>
                <a:gd name="T24" fmla="*/ 99 w 99"/>
                <a:gd name="T25" fmla="*/ 138 h 301"/>
                <a:gd name="T26" fmla="*/ 99 w 99"/>
                <a:gd name="T27" fmla="*/ 148 h 301"/>
                <a:gd name="T28" fmla="*/ 99 w 99"/>
                <a:gd name="T29" fmla="*/ 289 h 301"/>
                <a:gd name="T30" fmla="*/ 89 w 99"/>
                <a:gd name="T31" fmla="*/ 290 h 301"/>
                <a:gd name="T32" fmla="*/ 80 w 99"/>
                <a:gd name="T33" fmla="*/ 293 h 301"/>
                <a:gd name="T34" fmla="*/ 73 w 99"/>
                <a:gd name="T35" fmla="*/ 297 h 301"/>
                <a:gd name="T36" fmla="*/ 66 w 99"/>
                <a:gd name="T37" fmla="*/ 301 h 301"/>
                <a:gd name="T38" fmla="*/ 59 w 99"/>
                <a:gd name="T39" fmla="*/ 290 h 301"/>
                <a:gd name="T40" fmla="*/ 54 w 99"/>
                <a:gd name="T41" fmla="*/ 280 h 301"/>
                <a:gd name="T42" fmla="*/ 48 w 99"/>
                <a:gd name="T43" fmla="*/ 271 h 301"/>
                <a:gd name="T44" fmla="*/ 45 w 99"/>
                <a:gd name="T45" fmla="*/ 262 h 301"/>
                <a:gd name="T46" fmla="*/ 43 w 99"/>
                <a:gd name="T47" fmla="*/ 252 h 301"/>
                <a:gd name="T48" fmla="*/ 41 w 99"/>
                <a:gd name="T49" fmla="*/ 242 h 301"/>
                <a:gd name="T50" fmla="*/ 40 w 99"/>
                <a:gd name="T51" fmla="*/ 232 h 301"/>
                <a:gd name="T52" fmla="*/ 40 w 99"/>
                <a:gd name="T53" fmla="*/ 222 h 301"/>
                <a:gd name="T54" fmla="*/ 40 w 99"/>
                <a:gd name="T55" fmla="*/ 141 h 301"/>
                <a:gd name="T56" fmla="*/ 0 w 99"/>
                <a:gd name="T57" fmla="*/ 6 h 301"/>
                <a:gd name="T58" fmla="*/ 5 w 99"/>
                <a:gd name="T59" fmla="*/ 2 h 301"/>
                <a:gd name="T60" fmla="*/ 10 w 99"/>
                <a:gd name="T61" fmla="*/ 0 h 301"/>
                <a:gd name="T62" fmla="*/ 14 w 99"/>
                <a:gd name="T63" fmla="*/ 0 h 301"/>
                <a:gd name="T64" fmla="*/ 20 w 99"/>
                <a:gd name="T65" fmla="*/ 0 h 301"/>
                <a:gd name="T66" fmla="*/ 26 w 99"/>
                <a:gd name="T67" fmla="*/ 0 h 301"/>
                <a:gd name="T68" fmla="*/ 32 w 99"/>
                <a:gd name="T69" fmla="*/ 2 h 301"/>
                <a:gd name="T70" fmla="*/ 37 w 99"/>
                <a:gd name="T71" fmla="*/ 4 h 301"/>
                <a:gd name="T72" fmla="*/ 41 w 99"/>
                <a:gd name="T73" fmla="*/ 6 h 301"/>
                <a:gd name="T74" fmla="*/ 47 w 99"/>
                <a:gd name="T75" fmla="*/ 10 h 301"/>
                <a:gd name="T76" fmla="*/ 53 w 99"/>
                <a:gd name="T77" fmla="*/ 1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00" name="Freeform 269">
              <a:extLst>
                <a:ext uri="{FF2B5EF4-FFF2-40B4-BE49-F238E27FC236}">
                  <a16:creationId xmlns:a16="http://schemas.microsoft.com/office/drawing/2014/main" id="{272494D1-9580-4E35-BA1B-4649C73A4ACE}"/>
                </a:ext>
              </a:extLst>
            </p:cNvPr>
            <p:cNvSpPr>
              <a:spLocks/>
            </p:cNvSpPr>
            <p:nvPr>
              <p:custDataLst>
                <p:tags r:id="rId195"/>
              </p:custDataLst>
            </p:nvPr>
          </p:nvSpPr>
          <p:spPr bwMode="auto">
            <a:xfrm>
              <a:off x="5882246" y="3842825"/>
              <a:ext cx="70166" cy="139301"/>
            </a:xfrm>
            <a:custGeom>
              <a:avLst/>
              <a:gdLst>
                <a:gd name="T0" fmla="*/ 0 w 173"/>
                <a:gd name="T1" fmla="*/ 80 h 357"/>
                <a:gd name="T2" fmla="*/ 9 w 173"/>
                <a:gd name="T3" fmla="*/ 72 h 357"/>
                <a:gd name="T4" fmla="*/ 17 w 173"/>
                <a:gd name="T5" fmla="*/ 65 h 357"/>
                <a:gd name="T6" fmla="*/ 25 w 173"/>
                <a:gd name="T7" fmla="*/ 60 h 357"/>
                <a:gd name="T8" fmla="*/ 33 w 173"/>
                <a:gd name="T9" fmla="*/ 56 h 357"/>
                <a:gd name="T10" fmla="*/ 40 w 173"/>
                <a:gd name="T11" fmla="*/ 50 h 357"/>
                <a:gd name="T12" fmla="*/ 67 w 173"/>
                <a:gd name="T13" fmla="*/ 50 h 357"/>
                <a:gd name="T14" fmla="*/ 94 w 173"/>
                <a:gd name="T15" fmla="*/ 0 h 357"/>
                <a:gd name="T16" fmla="*/ 101 w 173"/>
                <a:gd name="T17" fmla="*/ 3 h 357"/>
                <a:gd name="T18" fmla="*/ 108 w 173"/>
                <a:gd name="T19" fmla="*/ 7 h 357"/>
                <a:gd name="T20" fmla="*/ 116 w 173"/>
                <a:gd name="T21" fmla="*/ 12 h 357"/>
                <a:gd name="T22" fmla="*/ 123 w 173"/>
                <a:gd name="T23" fmla="*/ 18 h 357"/>
                <a:gd name="T24" fmla="*/ 131 w 173"/>
                <a:gd name="T25" fmla="*/ 22 h 357"/>
                <a:gd name="T26" fmla="*/ 139 w 173"/>
                <a:gd name="T27" fmla="*/ 27 h 357"/>
                <a:gd name="T28" fmla="*/ 145 w 173"/>
                <a:gd name="T29" fmla="*/ 29 h 357"/>
                <a:gd name="T30" fmla="*/ 153 w 173"/>
                <a:gd name="T31" fmla="*/ 30 h 357"/>
                <a:gd name="T32" fmla="*/ 163 w 173"/>
                <a:gd name="T33" fmla="*/ 39 h 357"/>
                <a:gd name="T34" fmla="*/ 173 w 173"/>
                <a:gd name="T35" fmla="*/ 50 h 357"/>
                <a:gd name="T36" fmla="*/ 173 w 173"/>
                <a:gd name="T37" fmla="*/ 61 h 357"/>
                <a:gd name="T38" fmla="*/ 173 w 173"/>
                <a:gd name="T39" fmla="*/ 69 h 357"/>
                <a:gd name="T40" fmla="*/ 173 w 173"/>
                <a:gd name="T41" fmla="*/ 80 h 357"/>
                <a:gd name="T42" fmla="*/ 173 w 173"/>
                <a:gd name="T43" fmla="*/ 98 h 357"/>
                <a:gd name="T44" fmla="*/ 173 w 173"/>
                <a:gd name="T45" fmla="*/ 109 h 357"/>
                <a:gd name="T46" fmla="*/ 171 w 173"/>
                <a:gd name="T47" fmla="*/ 118 h 357"/>
                <a:gd name="T48" fmla="*/ 167 w 173"/>
                <a:gd name="T49" fmla="*/ 127 h 357"/>
                <a:gd name="T50" fmla="*/ 163 w 173"/>
                <a:gd name="T51" fmla="*/ 135 h 357"/>
                <a:gd name="T52" fmla="*/ 152 w 173"/>
                <a:gd name="T53" fmla="*/ 151 h 357"/>
                <a:gd name="T54" fmla="*/ 140 w 173"/>
                <a:gd name="T55" fmla="*/ 167 h 357"/>
                <a:gd name="T56" fmla="*/ 128 w 173"/>
                <a:gd name="T57" fmla="*/ 183 h 357"/>
                <a:gd name="T58" fmla="*/ 117 w 173"/>
                <a:gd name="T59" fmla="*/ 200 h 357"/>
                <a:gd name="T60" fmla="*/ 112 w 173"/>
                <a:gd name="T61" fmla="*/ 209 h 357"/>
                <a:gd name="T62" fmla="*/ 109 w 173"/>
                <a:gd name="T63" fmla="*/ 219 h 357"/>
                <a:gd name="T64" fmla="*/ 108 w 173"/>
                <a:gd name="T65" fmla="*/ 229 h 357"/>
                <a:gd name="T66" fmla="*/ 107 w 173"/>
                <a:gd name="T67" fmla="*/ 240 h 357"/>
                <a:gd name="T68" fmla="*/ 108 w 173"/>
                <a:gd name="T69" fmla="*/ 273 h 357"/>
                <a:gd name="T70" fmla="*/ 109 w 173"/>
                <a:gd name="T71" fmla="*/ 293 h 357"/>
                <a:gd name="T72" fmla="*/ 110 w 173"/>
                <a:gd name="T73" fmla="*/ 302 h 357"/>
                <a:gd name="T74" fmla="*/ 109 w 173"/>
                <a:gd name="T75" fmla="*/ 313 h 357"/>
                <a:gd name="T76" fmla="*/ 109 w 173"/>
                <a:gd name="T77" fmla="*/ 327 h 357"/>
                <a:gd name="T78" fmla="*/ 107 w 173"/>
                <a:gd name="T79" fmla="*/ 345 h 357"/>
                <a:gd name="T80" fmla="*/ 97 w 173"/>
                <a:gd name="T81" fmla="*/ 346 h 357"/>
                <a:gd name="T82" fmla="*/ 88 w 173"/>
                <a:gd name="T83" fmla="*/ 347 h 357"/>
                <a:gd name="T84" fmla="*/ 79 w 173"/>
                <a:gd name="T85" fmla="*/ 349 h 357"/>
                <a:gd name="T86" fmla="*/ 71 w 173"/>
                <a:gd name="T87" fmla="*/ 351 h 357"/>
                <a:gd name="T88" fmla="*/ 63 w 173"/>
                <a:gd name="T89" fmla="*/ 353 h 357"/>
                <a:gd name="T90" fmla="*/ 55 w 173"/>
                <a:gd name="T91" fmla="*/ 355 h 357"/>
                <a:gd name="T92" fmla="*/ 48 w 173"/>
                <a:gd name="T93" fmla="*/ 357 h 357"/>
                <a:gd name="T94" fmla="*/ 40 w 173"/>
                <a:gd name="T95" fmla="*/ 357 h 357"/>
                <a:gd name="T96" fmla="*/ 40 w 173"/>
                <a:gd name="T97" fmla="*/ 216 h 357"/>
                <a:gd name="T98" fmla="*/ 40 w 173"/>
                <a:gd name="T99" fmla="*/ 206 h 357"/>
                <a:gd name="T100" fmla="*/ 39 w 173"/>
                <a:gd name="T101" fmla="*/ 197 h 357"/>
                <a:gd name="T102" fmla="*/ 37 w 173"/>
                <a:gd name="T103" fmla="*/ 188 h 357"/>
                <a:gd name="T104" fmla="*/ 34 w 173"/>
                <a:gd name="T105" fmla="*/ 179 h 357"/>
                <a:gd name="T106" fmla="*/ 28 w 173"/>
                <a:gd name="T107" fmla="*/ 161 h 357"/>
                <a:gd name="T108" fmla="*/ 20 w 173"/>
                <a:gd name="T109" fmla="*/ 143 h 357"/>
                <a:gd name="T110" fmla="*/ 13 w 173"/>
                <a:gd name="T111" fmla="*/ 126 h 357"/>
                <a:gd name="T112" fmla="*/ 7 w 173"/>
                <a:gd name="T113" fmla="*/ 110 h 357"/>
                <a:gd name="T114" fmla="*/ 4 w 173"/>
                <a:gd name="T115" fmla="*/ 101 h 357"/>
                <a:gd name="T116" fmla="*/ 3 w 173"/>
                <a:gd name="T117" fmla="*/ 94 h 357"/>
                <a:gd name="T118" fmla="*/ 0 w 173"/>
                <a:gd name="T119" fmla="*/ 87 h 357"/>
                <a:gd name="T120" fmla="*/ 0 w 173"/>
                <a:gd name="T121" fmla="*/ 8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01" name="Freeform 270">
              <a:extLst>
                <a:ext uri="{FF2B5EF4-FFF2-40B4-BE49-F238E27FC236}">
                  <a16:creationId xmlns:a16="http://schemas.microsoft.com/office/drawing/2014/main" id="{2EAB9791-A61C-4977-A843-0278C4CAB652}"/>
                </a:ext>
              </a:extLst>
            </p:cNvPr>
            <p:cNvSpPr>
              <a:spLocks/>
            </p:cNvSpPr>
            <p:nvPr>
              <p:custDataLst>
                <p:tags r:id="rId196"/>
              </p:custDataLst>
            </p:nvPr>
          </p:nvSpPr>
          <p:spPr bwMode="auto">
            <a:xfrm>
              <a:off x="6553212" y="4731311"/>
              <a:ext cx="23389" cy="44483"/>
            </a:xfrm>
            <a:custGeom>
              <a:avLst/>
              <a:gdLst>
                <a:gd name="T0" fmla="*/ 10 w 50"/>
                <a:gd name="T1" fmla="*/ 0 h 74"/>
                <a:gd name="T2" fmla="*/ 6 w 50"/>
                <a:gd name="T3" fmla="*/ 14 h 74"/>
                <a:gd name="T4" fmla="*/ 2 w 50"/>
                <a:gd name="T5" fmla="*/ 26 h 74"/>
                <a:gd name="T6" fmla="*/ 0 w 50"/>
                <a:gd name="T7" fmla="*/ 36 h 74"/>
                <a:gd name="T8" fmla="*/ 0 w 50"/>
                <a:gd name="T9" fmla="*/ 43 h 74"/>
                <a:gd name="T10" fmla="*/ 0 w 50"/>
                <a:gd name="T11" fmla="*/ 50 h 74"/>
                <a:gd name="T12" fmla="*/ 2 w 50"/>
                <a:gd name="T13" fmla="*/ 56 h 74"/>
                <a:gd name="T14" fmla="*/ 6 w 50"/>
                <a:gd name="T15" fmla="*/ 61 h 74"/>
                <a:gd name="T16" fmla="*/ 10 w 50"/>
                <a:gd name="T17" fmla="*/ 68 h 74"/>
                <a:gd name="T18" fmla="*/ 50 w 50"/>
                <a:gd name="T19" fmla="*/ 74 h 74"/>
                <a:gd name="T20" fmla="*/ 50 w 50"/>
                <a:gd name="T21" fmla="*/ 51 h 74"/>
                <a:gd name="T22" fmla="*/ 50 w 50"/>
                <a:gd name="T23" fmla="*/ 34 h 74"/>
                <a:gd name="T24" fmla="*/ 50 w 50"/>
                <a:gd name="T25" fmla="*/ 19 h 74"/>
                <a:gd name="T26" fmla="*/ 50 w 50"/>
                <a:gd name="T27" fmla="*/ 0 h 74"/>
                <a:gd name="T28" fmla="*/ 38 w 50"/>
                <a:gd name="T29" fmla="*/ 0 h 74"/>
                <a:gd name="T30" fmla="*/ 25 w 50"/>
                <a:gd name="T31" fmla="*/ 0 h 74"/>
                <a:gd name="T32" fmla="*/ 14 w 50"/>
                <a:gd name="T33" fmla="*/ 0 h 74"/>
                <a:gd name="T34" fmla="*/ 10 w 50"/>
                <a:gd name="T3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02" name="Freeform 271">
              <a:extLst>
                <a:ext uri="{FF2B5EF4-FFF2-40B4-BE49-F238E27FC236}">
                  <a16:creationId xmlns:a16="http://schemas.microsoft.com/office/drawing/2014/main" id="{152F975E-0207-4AF3-AEA1-E05A1CCA717A}"/>
                </a:ext>
              </a:extLst>
            </p:cNvPr>
            <p:cNvSpPr>
              <a:spLocks/>
            </p:cNvSpPr>
            <p:nvPr>
              <p:custDataLst>
                <p:tags r:id="rId197"/>
              </p:custDataLst>
            </p:nvPr>
          </p:nvSpPr>
          <p:spPr bwMode="auto">
            <a:xfrm>
              <a:off x="6456733" y="4802718"/>
              <a:ext cx="57010" cy="42141"/>
            </a:xfrm>
            <a:custGeom>
              <a:avLst/>
              <a:gdLst>
                <a:gd name="T0" fmla="*/ 3 w 135"/>
                <a:gd name="T1" fmla="*/ 55 h 98"/>
                <a:gd name="T2" fmla="*/ 11 w 135"/>
                <a:gd name="T3" fmla="*/ 54 h 98"/>
                <a:gd name="T4" fmla="*/ 18 w 135"/>
                <a:gd name="T5" fmla="*/ 53 h 98"/>
                <a:gd name="T6" fmla="*/ 24 w 135"/>
                <a:gd name="T7" fmla="*/ 50 h 98"/>
                <a:gd name="T8" fmla="*/ 31 w 135"/>
                <a:gd name="T9" fmla="*/ 47 h 98"/>
                <a:gd name="T10" fmla="*/ 42 w 135"/>
                <a:gd name="T11" fmla="*/ 38 h 98"/>
                <a:gd name="T12" fmla="*/ 52 w 135"/>
                <a:gd name="T13" fmla="*/ 28 h 98"/>
                <a:gd name="T14" fmla="*/ 61 w 135"/>
                <a:gd name="T15" fmla="*/ 18 h 98"/>
                <a:gd name="T16" fmla="*/ 71 w 135"/>
                <a:gd name="T17" fmla="*/ 8 h 98"/>
                <a:gd name="T18" fmla="*/ 76 w 135"/>
                <a:gd name="T19" fmla="*/ 5 h 98"/>
                <a:gd name="T20" fmla="*/ 82 w 135"/>
                <a:gd name="T21" fmla="*/ 2 h 98"/>
                <a:gd name="T22" fmla="*/ 88 w 135"/>
                <a:gd name="T23" fmla="*/ 0 h 98"/>
                <a:gd name="T24" fmla="*/ 96 w 135"/>
                <a:gd name="T25" fmla="*/ 0 h 98"/>
                <a:gd name="T26" fmla="*/ 102 w 135"/>
                <a:gd name="T27" fmla="*/ 0 h 98"/>
                <a:gd name="T28" fmla="*/ 110 w 135"/>
                <a:gd name="T29" fmla="*/ 3 h 98"/>
                <a:gd name="T30" fmla="*/ 117 w 135"/>
                <a:gd name="T31" fmla="*/ 6 h 98"/>
                <a:gd name="T32" fmla="*/ 123 w 135"/>
                <a:gd name="T33" fmla="*/ 11 h 98"/>
                <a:gd name="T34" fmla="*/ 128 w 135"/>
                <a:gd name="T35" fmla="*/ 16 h 98"/>
                <a:gd name="T36" fmla="*/ 132 w 135"/>
                <a:gd name="T37" fmla="*/ 24 h 98"/>
                <a:gd name="T38" fmla="*/ 134 w 135"/>
                <a:gd name="T39" fmla="*/ 30 h 98"/>
                <a:gd name="T40" fmla="*/ 135 w 135"/>
                <a:gd name="T41" fmla="*/ 37 h 98"/>
                <a:gd name="T42" fmla="*/ 134 w 135"/>
                <a:gd name="T43" fmla="*/ 40 h 98"/>
                <a:gd name="T44" fmla="*/ 132 w 135"/>
                <a:gd name="T45" fmla="*/ 43 h 98"/>
                <a:gd name="T46" fmla="*/ 129 w 135"/>
                <a:gd name="T47" fmla="*/ 47 h 98"/>
                <a:gd name="T48" fmla="*/ 124 w 135"/>
                <a:gd name="T49" fmla="*/ 51 h 98"/>
                <a:gd name="T50" fmla="*/ 113 w 135"/>
                <a:gd name="T51" fmla="*/ 61 h 98"/>
                <a:gd name="T52" fmla="*/ 100 w 135"/>
                <a:gd name="T53" fmla="*/ 72 h 98"/>
                <a:gd name="T54" fmla="*/ 87 w 135"/>
                <a:gd name="T55" fmla="*/ 82 h 98"/>
                <a:gd name="T56" fmla="*/ 74 w 135"/>
                <a:gd name="T57" fmla="*/ 91 h 98"/>
                <a:gd name="T58" fmla="*/ 63 w 135"/>
                <a:gd name="T59" fmla="*/ 96 h 98"/>
                <a:gd name="T60" fmla="*/ 55 w 135"/>
                <a:gd name="T61" fmla="*/ 98 h 98"/>
                <a:gd name="T62" fmla="*/ 51 w 135"/>
                <a:gd name="T63" fmla="*/ 97 h 98"/>
                <a:gd name="T64" fmla="*/ 43 w 135"/>
                <a:gd name="T65" fmla="*/ 92 h 98"/>
                <a:gd name="T66" fmla="*/ 32 w 135"/>
                <a:gd name="T67" fmla="*/ 85 h 98"/>
                <a:gd name="T68" fmla="*/ 21 w 135"/>
                <a:gd name="T69" fmla="*/ 77 h 98"/>
                <a:gd name="T70" fmla="*/ 11 w 135"/>
                <a:gd name="T71" fmla="*/ 68 h 98"/>
                <a:gd name="T72" fmla="*/ 5 w 135"/>
                <a:gd name="T73" fmla="*/ 62 h 98"/>
                <a:gd name="T74" fmla="*/ 1 w 135"/>
                <a:gd name="T75" fmla="*/ 59 h 98"/>
                <a:gd name="T76" fmla="*/ 0 w 135"/>
                <a:gd name="T77" fmla="*/ 57 h 98"/>
                <a:gd name="T78" fmla="*/ 0 w 135"/>
                <a:gd name="T79" fmla="*/ 56 h 98"/>
                <a:gd name="T80" fmla="*/ 3 w 135"/>
                <a:gd name="T81"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03" name="Freeform 272">
              <a:extLst>
                <a:ext uri="{FF2B5EF4-FFF2-40B4-BE49-F238E27FC236}">
                  <a16:creationId xmlns:a16="http://schemas.microsoft.com/office/drawing/2014/main" id="{A67823C2-D89F-4473-B866-04EF3ABD7F46}"/>
                </a:ext>
              </a:extLst>
            </p:cNvPr>
            <p:cNvSpPr>
              <a:spLocks/>
            </p:cNvSpPr>
            <p:nvPr>
              <p:custDataLst>
                <p:tags r:id="rId198"/>
              </p:custDataLst>
            </p:nvPr>
          </p:nvSpPr>
          <p:spPr bwMode="auto">
            <a:xfrm>
              <a:off x="8498863" y="3117051"/>
              <a:ext cx="111097" cy="126425"/>
            </a:xfrm>
            <a:custGeom>
              <a:avLst/>
              <a:gdLst>
                <a:gd name="T0" fmla="*/ 240 w 266"/>
                <a:gd name="T1" fmla="*/ 9 h 326"/>
                <a:gd name="T2" fmla="*/ 240 w 266"/>
                <a:gd name="T3" fmla="*/ 28 h 326"/>
                <a:gd name="T4" fmla="*/ 249 w 266"/>
                <a:gd name="T5" fmla="*/ 42 h 326"/>
                <a:gd name="T6" fmla="*/ 245 w 266"/>
                <a:gd name="T7" fmla="*/ 55 h 326"/>
                <a:gd name="T8" fmla="*/ 225 w 266"/>
                <a:gd name="T9" fmla="*/ 50 h 326"/>
                <a:gd name="T10" fmla="*/ 210 w 266"/>
                <a:gd name="T11" fmla="*/ 51 h 326"/>
                <a:gd name="T12" fmla="*/ 195 w 266"/>
                <a:gd name="T13" fmla="*/ 65 h 326"/>
                <a:gd name="T14" fmla="*/ 193 w 266"/>
                <a:gd name="T15" fmla="*/ 78 h 326"/>
                <a:gd name="T16" fmla="*/ 198 w 266"/>
                <a:gd name="T17" fmla="*/ 89 h 326"/>
                <a:gd name="T18" fmla="*/ 215 w 266"/>
                <a:gd name="T19" fmla="*/ 110 h 326"/>
                <a:gd name="T20" fmla="*/ 224 w 266"/>
                <a:gd name="T21" fmla="*/ 122 h 326"/>
                <a:gd name="T22" fmla="*/ 225 w 266"/>
                <a:gd name="T23" fmla="*/ 133 h 326"/>
                <a:gd name="T24" fmla="*/ 222 w 266"/>
                <a:gd name="T25" fmla="*/ 143 h 326"/>
                <a:gd name="T26" fmla="*/ 207 w 266"/>
                <a:gd name="T27" fmla="*/ 154 h 326"/>
                <a:gd name="T28" fmla="*/ 200 w 266"/>
                <a:gd name="T29" fmla="*/ 160 h 326"/>
                <a:gd name="T30" fmla="*/ 181 w 266"/>
                <a:gd name="T31" fmla="*/ 166 h 326"/>
                <a:gd name="T32" fmla="*/ 164 w 266"/>
                <a:gd name="T33" fmla="*/ 178 h 326"/>
                <a:gd name="T34" fmla="*/ 160 w 266"/>
                <a:gd name="T35" fmla="*/ 191 h 326"/>
                <a:gd name="T36" fmla="*/ 173 w 266"/>
                <a:gd name="T37" fmla="*/ 207 h 326"/>
                <a:gd name="T38" fmla="*/ 189 w 266"/>
                <a:gd name="T39" fmla="*/ 215 h 326"/>
                <a:gd name="T40" fmla="*/ 214 w 266"/>
                <a:gd name="T41" fmla="*/ 227 h 326"/>
                <a:gd name="T42" fmla="*/ 245 w 266"/>
                <a:gd name="T43" fmla="*/ 259 h 326"/>
                <a:gd name="T44" fmla="*/ 251 w 266"/>
                <a:gd name="T45" fmla="*/ 285 h 326"/>
                <a:gd name="T46" fmla="*/ 220 w 266"/>
                <a:gd name="T47" fmla="*/ 291 h 326"/>
                <a:gd name="T48" fmla="*/ 207 w 266"/>
                <a:gd name="T49" fmla="*/ 298 h 326"/>
                <a:gd name="T50" fmla="*/ 198 w 266"/>
                <a:gd name="T51" fmla="*/ 312 h 326"/>
                <a:gd name="T52" fmla="*/ 189 w 266"/>
                <a:gd name="T53" fmla="*/ 326 h 326"/>
                <a:gd name="T54" fmla="*/ 170 w 266"/>
                <a:gd name="T55" fmla="*/ 321 h 326"/>
                <a:gd name="T56" fmla="*/ 167 w 266"/>
                <a:gd name="T57" fmla="*/ 316 h 326"/>
                <a:gd name="T58" fmla="*/ 154 w 266"/>
                <a:gd name="T59" fmla="*/ 310 h 326"/>
                <a:gd name="T60" fmla="*/ 139 w 266"/>
                <a:gd name="T61" fmla="*/ 301 h 326"/>
                <a:gd name="T62" fmla="*/ 126 w 266"/>
                <a:gd name="T63" fmla="*/ 295 h 326"/>
                <a:gd name="T64" fmla="*/ 98 w 266"/>
                <a:gd name="T65" fmla="*/ 290 h 326"/>
                <a:gd name="T66" fmla="*/ 63 w 266"/>
                <a:gd name="T67" fmla="*/ 277 h 326"/>
                <a:gd name="T68" fmla="*/ 54 w 266"/>
                <a:gd name="T69" fmla="*/ 268 h 326"/>
                <a:gd name="T70" fmla="*/ 55 w 266"/>
                <a:gd name="T71" fmla="*/ 256 h 326"/>
                <a:gd name="T72" fmla="*/ 70 w 266"/>
                <a:gd name="T73" fmla="*/ 244 h 326"/>
                <a:gd name="T74" fmla="*/ 59 w 266"/>
                <a:gd name="T75" fmla="*/ 221 h 326"/>
                <a:gd name="T76" fmla="*/ 34 w 266"/>
                <a:gd name="T77" fmla="*/ 194 h 326"/>
                <a:gd name="T78" fmla="*/ 13 w 266"/>
                <a:gd name="T79" fmla="*/ 182 h 326"/>
                <a:gd name="T80" fmla="*/ 4 w 266"/>
                <a:gd name="T81" fmla="*/ 171 h 326"/>
                <a:gd name="T82" fmla="*/ 19 w 266"/>
                <a:gd name="T83" fmla="*/ 152 h 326"/>
                <a:gd name="T84" fmla="*/ 54 w 266"/>
                <a:gd name="T85" fmla="*/ 124 h 326"/>
                <a:gd name="T86" fmla="*/ 73 w 266"/>
                <a:gd name="T87" fmla="*/ 105 h 326"/>
                <a:gd name="T88" fmla="*/ 88 w 266"/>
                <a:gd name="T89" fmla="*/ 92 h 326"/>
                <a:gd name="T90" fmla="*/ 110 w 266"/>
                <a:gd name="T91" fmla="*/ 88 h 326"/>
                <a:gd name="T92" fmla="*/ 144 w 266"/>
                <a:gd name="T93" fmla="*/ 70 h 326"/>
                <a:gd name="T94" fmla="*/ 168 w 266"/>
                <a:gd name="T95" fmla="*/ 46 h 326"/>
                <a:gd name="T96" fmla="*/ 191 w 266"/>
                <a:gd name="T97" fmla="*/ 21 h 326"/>
                <a:gd name="T98" fmla="*/ 220 w 266"/>
                <a:gd name="T99" fmla="*/ 4 h 326"/>
                <a:gd name="T100" fmla="*/ 238 w 266"/>
                <a:gd name="T10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04" name="Freeform 273">
              <a:extLst>
                <a:ext uri="{FF2B5EF4-FFF2-40B4-BE49-F238E27FC236}">
                  <a16:creationId xmlns:a16="http://schemas.microsoft.com/office/drawing/2014/main" id="{8A7EC339-1C46-431F-8BCF-A078813A0E86}"/>
                </a:ext>
              </a:extLst>
            </p:cNvPr>
            <p:cNvSpPr>
              <a:spLocks/>
            </p:cNvSpPr>
            <p:nvPr>
              <p:custDataLst>
                <p:tags r:id="rId199"/>
              </p:custDataLst>
            </p:nvPr>
          </p:nvSpPr>
          <p:spPr bwMode="auto">
            <a:xfrm>
              <a:off x="7643714" y="3422578"/>
              <a:ext cx="190034" cy="91307"/>
            </a:xfrm>
            <a:custGeom>
              <a:avLst/>
              <a:gdLst>
                <a:gd name="T0" fmla="*/ 86 w 471"/>
                <a:gd name="T1" fmla="*/ 0 h 237"/>
                <a:gd name="T2" fmla="*/ 92 w 471"/>
                <a:gd name="T3" fmla="*/ 7 h 237"/>
                <a:gd name="T4" fmla="*/ 102 w 471"/>
                <a:gd name="T5" fmla="*/ 13 h 237"/>
                <a:gd name="T6" fmla="*/ 125 w 471"/>
                <a:gd name="T7" fmla="*/ 23 h 237"/>
                <a:gd name="T8" fmla="*/ 159 w 471"/>
                <a:gd name="T9" fmla="*/ 37 h 237"/>
                <a:gd name="T10" fmla="*/ 223 w 471"/>
                <a:gd name="T11" fmla="*/ 77 h 237"/>
                <a:gd name="T12" fmla="*/ 253 w 471"/>
                <a:gd name="T13" fmla="*/ 97 h 237"/>
                <a:gd name="T14" fmla="*/ 283 w 471"/>
                <a:gd name="T15" fmla="*/ 113 h 237"/>
                <a:gd name="T16" fmla="*/ 316 w 471"/>
                <a:gd name="T17" fmla="*/ 127 h 237"/>
                <a:gd name="T18" fmla="*/ 355 w 471"/>
                <a:gd name="T19" fmla="*/ 139 h 237"/>
                <a:gd name="T20" fmla="*/ 399 w 471"/>
                <a:gd name="T21" fmla="*/ 146 h 237"/>
                <a:gd name="T22" fmla="*/ 451 w 471"/>
                <a:gd name="T23" fmla="*/ 148 h 237"/>
                <a:gd name="T24" fmla="*/ 452 w 471"/>
                <a:gd name="T25" fmla="*/ 187 h 237"/>
                <a:gd name="T26" fmla="*/ 459 w 471"/>
                <a:gd name="T27" fmla="*/ 211 h 237"/>
                <a:gd name="T28" fmla="*/ 467 w 471"/>
                <a:gd name="T29" fmla="*/ 227 h 237"/>
                <a:gd name="T30" fmla="*/ 467 w 471"/>
                <a:gd name="T31" fmla="*/ 236 h 237"/>
                <a:gd name="T32" fmla="*/ 451 w 471"/>
                <a:gd name="T33" fmla="*/ 236 h 237"/>
                <a:gd name="T34" fmla="*/ 416 w 471"/>
                <a:gd name="T35" fmla="*/ 231 h 237"/>
                <a:gd name="T36" fmla="*/ 362 w 471"/>
                <a:gd name="T37" fmla="*/ 219 h 237"/>
                <a:gd name="T38" fmla="*/ 315 w 471"/>
                <a:gd name="T39" fmla="*/ 207 h 237"/>
                <a:gd name="T40" fmla="*/ 294 w 471"/>
                <a:gd name="T41" fmla="*/ 203 h 237"/>
                <a:gd name="T42" fmla="*/ 287 w 471"/>
                <a:gd name="T43" fmla="*/ 199 h 237"/>
                <a:gd name="T44" fmla="*/ 277 w 471"/>
                <a:gd name="T45" fmla="*/ 190 h 237"/>
                <a:gd name="T46" fmla="*/ 267 w 471"/>
                <a:gd name="T47" fmla="*/ 178 h 237"/>
                <a:gd name="T48" fmla="*/ 255 w 471"/>
                <a:gd name="T49" fmla="*/ 166 h 237"/>
                <a:gd name="T50" fmla="*/ 240 w 471"/>
                <a:gd name="T51" fmla="*/ 159 h 237"/>
                <a:gd name="T52" fmla="*/ 227 w 471"/>
                <a:gd name="T53" fmla="*/ 159 h 237"/>
                <a:gd name="T54" fmla="*/ 205 w 471"/>
                <a:gd name="T55" fmla="*/ 163 h 237"/>
                <a:gd name="T56" fmla="*/ 183 w 471"/>
                <a:gd name="T57" fmla="*/ 167 h 237"/>
                <a:gd name="T58" fmla="*/ 169 w 471"/>
                <a:gd name="T59" fmla="*/ 168 h 237"/>
                <a:gd name="T60" fmla="*/ 158 w 471"/>
                <a:gd name="T61" fmla="*/ 164 h 237"/>
                <a:gd name="T62" fmla="*/ 148 w 471"/>
                <a:gd name="T63" fmla="*/ 155 h 237"/>
                <a:gd name="T64" fmla="*/ 139 w 471"/>
                <a:gd name="T65" fmla="*/ 148 h 237"/>
                <a:gd name="T66" fmla="*/ 122 w 471"/>
                <a:gd name="T67" fmla="*/ 145 h 237"/>
                <a:gd name="T68" fmla="*/ 92 w 471"/>
                <a:gd name="T69" fmla="*/ 135 h 237"/>
                <a:gd name="T70" fmla="*/ 48 w 471"/>
                <a:gd name="T71" fmla="*/ 117 h 237"/>
                <a:gd name="T72" fmla="*/ 12 w 471"/>
                <a:gd name="T73" fmla="*/ 96 h 237"/>
                <a:gd name="T74" fmla="*/ 7 w 471"/>
                <a:gd name="T7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0070C0"/>
            </a:solidFill>
            <a:ln w="3175" cmpd="sng">
              <a:solidFill>
                <a:schemeClr val="bg1"/>
              </a:solidFill>
              <a:prstDash val="solid"/>
              <a:round/>
              <a:headEnd/>
              <a:tailEnd/>
            </a:ln>
          </p:spPr>
          <p:txBody>
            <a:bodyPr/>
            <a:lstStyle/>
            <a:p>
              <a:endParaRPr lang="en-US" sz="1056" dirty="0"/>
            </a:p>
          </p:txBody>
        </p:sp>
        <p:sp>
          <p:nvSpPr>
            <p:cNvPr id="1305" name="Freeform 274">
              <a:extLst>
                <a:ext uri="{FF2B5EF4-FFF2-40B4-BE49-F238E27FC236}">
                  <a16:creationId xmlns:a16="http://schemas.microsoft.com/office/drawing/2014/main" id="{AFB659BC-5490-46C0-A929-CCA75F7CD180}"/>
                </a:ext>
              </a:extLst>
            </p:cNvPr>
            <p:cNvSpPr>
              <a:spLocks/>
            </p:cNvSpPr>
            <p:nvPr>
              <p:custDataLst>
                <p:tags r:id="rId200"/>
              </p:custDataLst>
            </p:nvPr>
          </p:nvSpPr>
          <p:spPr bwMode="auto">
            <a:xfrm>
              <a:off x="7842518" y="3463550"/>
              <a:ext cx="67243" cy="47995"/>
            </a:xfrm>
            <a:custGeom>
              <a:avLst/>
              <a:gdLst>
                <a:gd name="T0" fmla="*/ 167 w 167"/>
                <a:gd name="T1" fmla="*/ 43 h 123"/>
                <a:gd name="T2" fmla="*/ 164 w 167"/>
                <a:gd name="T3" fmla="*/ 54 h 123"/>
                <a:gd name="T4" fmla="*/ 161 w 167"/>
                <a:gd name="T5" fmla="*/ 66 h 123"/>
                <a:gd name="T6" fmla="*/ 155 w 167"/>
                <a:gd name="T7" fmla="*/ 79 h 123"/>
                <a:gd name="T8" fmla="*/ 150 w 167"/>
                <a:gd name="T9" fmla="*/ 93 h 123"/>
                <a:gd name="T10" fmla="*/ 146 w 167"/>
                <a:gd name="T11" fmla="*/ 99 h 123"/>
                <a:gd name="T12" fmla="*/ 142 w 167"/>
                <a:gd name="T13" fmla="*/ 105 h 123"/>
                <a:gd name="T14" fmla="*/ 138 w 167"/>
                <a:gd name="T15" fmla="*/ 110 h 123"/>
                <a:gd name="T16" fmla="*/ 132 w 167"/>
                <a:gd name="T17" fmla="*/ 114 h 123"/>
                <a:gd name="T18" fmla="*/ 127 w 167"/>
                <a:gd name="T19" fmla="*/ 118 h 123"/>
                <a:gd name="T20" fmla="*/ 121 w 167"/>
                <a:gd name="T21" fmla="*/ 121 h 123"/>
                <a:gd name="T22" fmla="*/ 115 w 167"/>
                <a:gd name="T23" fmla="*/ 122 h 123"/>
                <a:gd name="T24" fmla="*/ 107 w 167"/>
                <a:gd name="T25" fmla="*/ 123 h 123"/>
                <a:gd name="T26" fmla="*/ 100 w 167"/>
                <a:gd name="T27" fmla="*/ 122 h 123"/>
                <a:gd name="T28" fmla="*/ 92 w 167"/>
                <a:gd name="T29" fmla="*/ 119 h 123"/>
                <a:gd name="T30" fmla="*/ 87 w 167"/>
                <a:gd name="T31" fmla="*/ 116 h 123"/>
                <a:gd name="T32" fmla="*/ 84 w 167"/>
                <a:gd name="T33" fmla="*/ 113 h 123"/>
                <a:gd name="T34" fmla="*/ 82 w 167"/>
                <a:gd name="T35" fmla="*/ 109 h 123"/>
                <a:gd name="T36" fmla="*/ 81 w 167"/>
                <a:gd name="T37" fmla="*/ 105 h 123"/>
                <a:gd name="T38" fmla="*/ 71 w 167"/>
                <a:gd name="T39" fmla="*/ 104 h 123"/>
                <a:gd name="T40" fmla="*/ 61 w 167"/>
                <a:gd name="T41" fmla="*/ 103 h 123"/>
                <a:gd name="T42" fmla="*/ 51 w 167"/>
                <a:gd name="T43" fmla="*/ 101 h 123"/>
                <a:gd name="T44" fmla="*/ 41 w 167"/>
                <a:gd name="T45" fmla="*/ 98 h 123"/>
                <a:gd name="T46" fmla="*/ 21 w 167"/>
                <a:gd name="T47" fmla="*/ 92 h 123"/>
                <a:gd name="T48" fmla="*/ 0 w 167"/>
                <a:gd name="T49" fmla="*/ 86 h 123"/>
                <a:gd name="T50" fmla="*/ 2 w 167"/>
                <a:gd name="T51" fmla="*/ 77 h 123"/>
                <a:gd name="T52" fmla="*/ 5 w 167"/>
                <a:gd name="T53" fmla="*/ 67 h 123"/>
                <a:gd name="T54" fmla="*/ 9 w 167"/>
                <a:gd name="T55" fmla="*/ 56 h 123"/>
                <a:gd name="T56" fmla="*/ 15 w 167"/>
                <a:gd name="T57" fmla="*/ 43 h 123"/>
                <a:gd name="T58" fmla="*/ 20 w 167"/>
                <a:gd name="T59" fmla="*/ 43 h 123"/>
                <a:gd name="T60" fmla="*/ 26 w 167"/>
                <a:gd name="T61" fmla="*/ 42 h 123"/>
                <a:gd name="T62" fmla="*/ 30 w 167"/>
                <a:gd name="T63" fmla="*/ 41 h 123"/>
                <a:gd name="T64" fmla="*/ 33 w 167"/>
                <a:gd name="T65" fmla="*/ 38 h 123"/>
                <a:gd name="T66" fmla="*/ 40 w 167"/>
                <a:gd name="T67" fmla="*/ 33 h 123"/>
                <a:gd name="T68" fmla="*/ 45 w 167"/>
                <a:gd name="T69" fmla="*/ 26 h 123"/>
                <a:gd name="T70" fmla="*/ 52 w 167"/>
                <a:gd name="T71" fmla="*/ 12 h 123"/>
                <a:gd name="T72" fmla="*/ 61 w 167"/>
                <a:gd name="T73" fmla="*/ 0 h 123"/>
                <a:gd name="T74" fmla="*/ 64 w 167"/>
                <a:gd name="T75" fmla="*/ 4 h 123"/>
                <a:gd name="T76" fmla="*/ 67 w 167"/>
                <a:gd name="T77" fmla="*/ 7 h 123"/>
                <a:gd name="T78" fmla="*/ 73 w 167"/>
                <a:gd name="T79" fmla="*/ 11 h 123"/>
                <a:gd name="T80" fmla="*/ 78 w 167"/>
                <a:gd name="T81" fmla="*/ 14 h 123"/>
                <a:gd name="T82" fmla="*/ 92 w 167"/>
                <a:gd name="T83" fmla="*/ 21 h 123"/>
                <a:gd name="T84" fmla="*/ 107 w 167"/>
                <a:gd name="T85" fmla="*/ 28 h 123"/>
                <a:gd name="T86" fmla="*/ 122 w 167"/>
                <a:gd name="T87" fmla="*/ 35 h 123"/>
                <a:gd name="T88" fmla="*/ 139 w 167"/>
                <a:gd name="T89" fmla="*/ 39 h 123"/>
                <a:gd name="T90" fmla="*/ 153 w 167"/>
                <a:gd name="T91" fmla="*/ 42 h 123"/>
                <a:gd name="T92" fmla="*/ 167 w 167"/>
                <a:gd name="T93" fmla="*/ 4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06" name="Freeform 275">
              <a:extLst>
                <a:ext uri="{FF2B5EF4-FFF2-40B4-BE49-F238E27FC236}">
                  <a16:creationId xmlns:a16="http://schemas.microsoft.com/office/drawing/2014/main" id="{6EF7DA66-6981-49C4-96E0-6AFE06E4A345}"/>
                </a:ext>
              </a:extLst>
            </p:cNvPr>
            <p:cNvSpPr>
              <a:spLocks/>
            </p:cNvSpPr>
            <p:nvPr>
              <p:custDataLst>
                <p:tags r:id="rId201"/>
              </p:custDataLst>
            </p:nvPr>
          </p:nvSpPr>
          <p:spPr bwMode="auto">
            <a:xfrm>
              <a:off x="7833747" y="3516227"/>
              <a:ext cx="122792" cy="122913"/>
            </a:xfrm>
            <a:custGeom>
              <a:avLst/>
              <a:gdLst>
                <a:gd name="T0" fmla="*/ 259 w 306"/>
                <a:gd name="T1" fmla="*/ 160 h 321"/>
                <a:gd name="T2" fmla="*/ 252 w 306"/>
                <a:gd name="T3" fmla="*/ 173 h 321"/>
                <a:gd name="T4" fmla="*/ 243 w 306"/>
                <a:gd name="T5" fmla="*/ 182 h 321"/>
                <a:gd name="T6" fmla="*/ 233 w 306"/>
                <a:gd name="T7" fmla="*/ 186 h 321"/>
                <a:gd name="T8" fmla="*/ 223 w 306"/>
                <a:gd name="T9" fmla="*/ 184 h 321"/>
                <a:gd name="T10" fmla="*/ 214 w 306"/>
                <a:gd name="T11" fmla="*/ 178 h 321"/>
                <a:gd name="T12" fmla="*/ 209 w 306"/>
                <a:gd name="T13" fmla="*/ 169 h 321"/>
                <a:gd name="T14" fmla="*/ 206 w 306"/>
                <a:gd name="T15" fmla="*/ 160 h 321"/>
                <a:gd name="T16" fmla="*/ 209 w 306"/>
                <a:gd name="T17" fmla="*/ 148 h 321"/>
                <a:gd name="T18" fmla="*/ 213 w 306"/>
                <a:gd name="T19" fmla="*/ 136 h 321"/>
                <a:gd name="T20" fmla="*/ 230 w 306"/>
                <a:gd name="T21" fmla="*/ 114 h 321"/>
                <a:gd name="T22" fmla="*/ 246 w 306"/>
                <a:gd name="T23" fmla="*/ 93 h 321"/>
                <a:gd name="T24" fmla="*/ 250 w 306"/>
                <a:gd name="T25" fmla="*/ 82 h 321"/>
                <a:gd name="T26" fmla="*/ 253 w 306"/>
                <a:gd name="T27" fmla="*/ 69 h 321"/>
                <a:gd name="T28" fmla="*/ 129 w 306"/>
                <a:gd name="T29" fmla="*/ 68 h 321"/>
                <a:gd name="T30" fmla="*/ 119 w 306"/>
                <a:gd name="T31" fmla="*/ 59 h 321"/>
                <a:gd name="T32" fmla="*/ 112 w 306"/>
                <a:gd name="T33" fmla="*/ 45 h 321"/>
                <a:gd name="T34" fmla="*/ 108 w 306"/>
                <a:gd name="T35" fmla="*/ 28 h 321"/>
                <a:gd name="T36" fmla="*/ 101 w 306"/>
                <a:gd name="T37" fmla="*/ 19 h 321"/>
                <a:gd name="T38" fmla="*/ 90 w 306"/>
                <a:gd name="T39" fmla="*/ 17 h 321"/>
                <a:gd name="T40" fmla="*/ 80 w 306"/>
                <a:gd name="T41" fmla="*/ 12 h 321"/>
                <a:gd name="T42" fmla="*/ 75 w 306"/>
                <a:gd name="T43" fmla="*/ 4 h 321"/>
                <a:gd name="T44" fmla="*/ 65 w 306"/>
                <a:gd name="T45" fmla="*/ 0 h 321"/>
                <a:gd name="T46" fmla="*/ 49 w 306"/>
                <a:gd name="T47" fmla="*/ 0 h 321"/>
                <a:gd name="T48" fmla="*/ 34 w 306"/>
                <a:gd name="T49" fmla="*/ 1 h 321"/>
                <a:gd name="T50" fmla="*/ 22 w 306"/>
                <a:gd name="T51" fmla="*/ 5 h 321"/>
                <a:gd name="T52" fmla="*/ 10 w 306"/>
                <a:gd name="T53" fmla="*/ 14 h 321"/>
                <a:gd name="T54" fmla="*/ 1 w 306"/>
                <a:gd name="T55" fmla="*/ 25 h 321"/>
                <a:gd name="T56" fmla="*/ 2 w 306"/>
                <a:gd name="T57" fmla="*/ 35 h 321"/>
                <a:gd name="T58" fmla="*/ 15 w 306"/>
                <a:gd name="T59" fmla="*/ 46 h 321"/>
                <a:gd name="T60" fmla="*/ 35 w 306"/>
                <a:gd name="T61" fmla="*/ 58 h 321"/>
                <a:gd name="T62" fmla="*/ 54 w 306"/>
                <a:gd name="T63" fmla="*/ 67 h 321"/>
                <a:gd name="T64" fmla="*/ 47 w 306"/>
                <a:gd name="T65" fmla="*/ 79 h 321"/>
                <a:gd name="T66" fmla="*/ 25 w 306"/>
                <a:gd name="T67" fmla="*/ 97 h 321"/>
                <a:gd name="T68" fmla="*/ 17 w 306"/>
                <a:gd name="T69" fmla="*/ 107 h 321"/>
                <a:gd name="T70" fmla="*/ 14 w 306"/>
                <a:gd name="T71" fmla="*/ 114 h 321"/>
                <a:gd name="T72" fmla="*/ 14 w 306"/>
                <a:gd name="T73" fmla="*/ 122 h 321"/>
                <a:gd name="T74" fmla="*/ 18 w 306"/>
                <a:gd name="T75" fmla="*/ 129 h 321"/>
                <a:gd name="T76" fmla="*/ 28 w 306"/>
                <a:gd name="T77" fmla="*/ 141 h 321"/>
                <a:gd name="T78" fmla="*/ 47 w 306"/>
                <a:gd name="T79" fmla="*/ 156 h 321"/>
                <a:gd name="T80" fmla="*/ 64 w 306"/>
                <a:gd name="T81" fmla="*/ 164 h 321"/>
                <a:gd name="T82" fmla="*/ 75 w 306"/>
                <a:gd name="T83" fmla="*/ 166 h 321"/>
                <a:gd name="T84" fmla="*/ 107 w 306"/>
                <a:gd name="T85" fmla="*/ 271 h 321"/>
                <a:gd name="T86" fmla="*/ 108 w 306"/>
                <a:gd name="T87" fmla="*/ 263 h 321"/>
                <a:gd name="T88" fmla="*/ 112 w 306"/>
                <a:gd name="T89" fmla="*/ 256 h 321"/>
                <a:gd name="T90" fmla="*/ 127 w 306"/>
                <a:gd name="T91" fmla="*/ 246 h 321"/>
                <a:gd name="T92" fmla="*/ 148 w 306"/>
                <a:gd name="T93" fmla="*/ 240 h 321"/>
                <a:gd name="T94" fmla="*/ 174 w 306"/>
                <a:gd name="T95" fmla="*/ 235 h 321"/>
                <a:gd name="T96" fmla="*/ 174 w 306"/>
                <a:gd name="T97" fmla="*/ 210 h 321"/>
                <a:gd name="T98" fmla="*/ 183 w 306"/>
                <a:gd name="T99" fmla="*/ 212 h 321"/>
                <a:gd name="T100" fmla="*/ 193 w 306"/>
                <a:gd name="T101" fmla="*/ 212 h 321"/>
                <a:gd name="T102" fmla="*/ 213 w 306"/>
                <a:gd name="T103" fmla="*/ 210 h 321"/>
                <a:gd name="T104" fmla="*/ 232 w 306"/>
                <a:gd name="T105" fmla="*/ 261 h 321"/>
                <a:gd name="T106" fmla="*/ 259 w 306"/>
                <a:gd name="T107" fmla="*/ 321 h 321"/>
                <a:gd name="T108" fmla="*/ 272 w 306"/>
                <a:gd name="T109" fmla="*/ 311 h 321"/>
                <a:gd name="T110" fmla="*/ 282 w 306"/>
                <a:gd name="T111" fmla="*/ 302 h 321"/>
                <a:gd name="T112" fmla="*/ 295 w 306"/>
                <a:gd name="T113" fmla="*/ 280 h 321"/>
                <a:gd name="T114" fmla="*/ 306 w 306"/>
                <a:gd name="T115" fmla="*/ 23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07" name="Freeform 276">
              <a:extLst>
                <a:ext uri="{FF2B5EF4-FFF2-40B4-BE49-F238E27FC236}">
                  <a16:creationId xmlns:a16="http://schemas.microsoft.com/office/drawing/2014/main" id="{678A7A49-24B3-49FC-9BD8-469BB850091D}"/>
                </a:ext>
              </a:extLst>
            </p:cNvPr>
            <p:cNvSpPr>
              <a:spLocks/>
            </p:cNvSpPr>
            <p:nvPr>
              <p:custDataLst>
                <p:tags r:id="rId202"/>
              </p:custDataLst>
            </p:nvPr>
          </p:nvSpPr>
          <p:spPr bwMode="auto">
            <a:xfrm>
              <a:off x="8126107" y="3601681"/>
              <a:ext cx="185648" cy="199003"/>
            </a:xfrm>
            <a:custGeom>
              <a:avLst/>
              <a:gdLst>
                <a:gd name="T0" fmla="*/ 94 w 471"/>
                <a:gd name="T1" fmla="*/ 12 h 518"/>
                <a:gd name="T2" fmla="*/ 67 w 471"/>
                <a:gd name="T3" fmla="*/ 32 h 518"/>
                <a:gd name="T4" fmla="*/ 40 w 471"/>
                <a:gd name="T5" fmla="*/ 49 h 518"/>
                <a:gd name="T6" fmla="*/ 27 w 471"/>
                <a:gd name="T7" fmla="*/ 82 h 518"/>
                <a:gd name="T8" fmla="*/ 8 w 471"/>
                <a:gd name="T9" fmla="*/ 118 h 518"/>
                <a:gd name="T10" fmla="*/ 7 w 471"/>
                <a:gd name="T11" fmla="*/ 136 h 518"/>
                <a:gd name="T12" fmla="*/ 30 w 471"/>
                <a:gd name="T13" fmla="*/ 153 h 518"/>
                <a:gd name="T14" fmla="*/ 50 w 471"/>
                <a:gd name="T15" fmla="*/ 168 h 518"/>
                <a:gd name="T16" fmla="*/ 62 w 471"/>
                <a:gd name="T17" fmla="*/ 172 h 518"/>
                <a:gd name="T18" fmla="*/ 75 w 471"/>
                <a:gd name="T19" fmla="*/ 211 h 518"/>
                <a:gd name="T20" fmla="*/ 84 w 471"/>
                <a:gd name="T21" fmla="*/ 272 h 518"/>
                <a:gd name="T22" fmla="*/ 94 w 471"/>
                <a:gd name="T23" fmla="*/ 299 h 518"/>
                <a:gd name="T24" fmla="*/ 104 w 471"/>
                <a:gd name="T25" fmla="*/ 302 h 518"/>
                <a:gd name="T26" fmla="*/ 112 w 471"/>
                <a:gd name="T27" fmla="*/ 297 h 518"/>
                <a:gd name="T28" fmla="*/ 128 w 471"/>
                <a:gd name="T29" fmla="*/ 268 h 518"/>
                <a:gd name="T30" fmla="*/ 145 w 471"/>
                <a:gd name="T31" fmla="*/ 262 h 518"/>
                <a:gd name="T32" fmla="*/ 160 w 471"/>
                <a:gd name="T33" fmla="*/ 272 h 518"/>
                <a:gd name="T34" fmla="*/ 173 w 471"/>
                <a:gd name="T35" fmla="*/ 277 h 518"/>
                <a:gd name="T36" fmla="*/ 183 w 471"/>
                <a:gd name="T37" fmla="*/ 274 h 518"/>
                <a:gd name="T38" fmla="*/ 192 w 471"/>
                <a:gd name="T39" fmla="*/ 259 h 518"/>
                <a:gd name="T40" fmla="*/ 203 w 471"/>
                <a:gd name="T41" fmla="*/ 244 h 518"/>
                <a:gd name="T42" fmla="*/ 212 w 471"/>
                <a:gd name="T43" fmla="*/ 241 h 518"/>
                <a:gd name="T44" fmla="*/ 241 w 471"/>
                <a:gd name="T45" fmla="*/ 247 h 518"/>
                <a:gd name="T46" fmla="*/ 259 w 471"/>
                <a:gd name="T47" fmla="*/ 271 h 518"/>
                <a:gd name="T48" fmla="*/ 308 w 471"/>
                <a:gd name="T49" fmla="*/ 336 h 518"/>
                <a:gd name="T50" fmla="*/ 341 w 471"/>
                <a:gd name="T51" fmla="*/ 382 h 518"/>
                <a:gd name="T52" fmla="*/ 358 w 471"/>
                <a:gd name="T53" fmla="*/ 419 h 518"/>
                <a:gd name="T54" fmla="*/ 366 w 471"/>
                <a:gd name="T55" fmla="*/ 457 h 518"/>
                <a:gd name="T56" fmla="*/ 359 w 471"/>
                <a:gd name="T57" fmla="*/ 470 h 518"/>
                <a:gd name="T58" fmla="*/ 339 w 471"/>
                <a:gd name="T59" fmla="*/ 487 h 518"/>
                <a:gd name="T60" fmla="*/ 363 w 471"/>
                <a:gd name="T61" fmla="*/ 496 h 518"/>
                <a:gd name="T62" fmla="*/ 392 w 471"/>
                <a:gd name="T63" fmla="*/ 518 h 518"/>
                <a:gd name="T64" fmla="*/ 401 w 471"/>
                <a:gd name="T65" fmla="*/ 499 h 518"/>
                <a:gd name="T66" fmla="*/ 413 w 471"/>
                <a:gd name="T67" fmla="*/ 489 h 518"/>
                <a:gd name="T68" fmla="*/ 444 w 471"/>
                <a:gd name="T69" fmla="*/ 483 h 518"/>
                <a:gd name="T70" fmla="*/ 468 w 471"/>
                <a:gd name="T71" fmla="*/ 438 h 518"/>
                <a:gd name="T72" fmla="*/ 449 w 471"/>
                <a:gd name="T73" fmla="*/ 387 h 518"/>
                <a:gd name="T74" fmla="*/ 421 w 471"/>
                <a:gd name="T75" fmla="*/ 347 h 518"/>
                <a:gd name="T76" fmla="*/ 345 w 471"/>
                <a:gd name="T77" fmla="*/ 277 h 518"/>
                <a:gd name="T78" fmla="*/ 279 w 471"/>
                <a:gd name="T79" fmla="*/ 218 h 518"/>
                <a:gd name="T80" fmla="*/ 224 w 471"/>
                <a:gd name="T81" fmla="*/ 162 h 518"/>
                <a:gd name="T82" fmla="*/ 179 w 471"/>
                <a:gd name="T83" fmla="*/ 105 h 518"/>
                <a:gd name="T84" fmla="*/ 127 w 471"/>
                <a:gd name="T85" fmla="*/ 40 h 518"/>
                <a:gd name="T86" fmla="*/ 115 w 471"/>
                <a:gd name="T87" fmla="*/ 14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08" name="Freeform 277">
              <a:extLst>
                <a:ext uri="{FF2B5EF4-FFF2-40B4-BE49-F238E27FC236}">
                  <a16:creationId xmlns:a16="http://schemas.microsoft.com/office/drawing/2014/main" id="{84FCE5B4-6D37-40A9-8183-4F21B23B3901}"/>
                </a:ext>
              </a:extLst>
            </p:cNvPr>
            <p:cNvSpPr>
              <a:spLocks/>
            </p:cNvSpPr>
            <p:nvPr>
              <p:custDataLst>
                <p:tags r:id="rId203"/>
              </p:custDataLst>
            </p:nvPr>
          </p:nvSpPr>
          <p:spPr bwMode="auto">
            <a:xfrm>
              <a:off x="8202120" y="3786636"/>
              <a:ext cx="122792" cy="95989"/>
            </a:xfrm>
            <a:custGeom>
              <a:avLst/>
              <a:gdLst>
                <a:gd name="T0" fmla="*/ 152 w 293"/>
                <a:gd name="T1" fmla="*/ 19 h 246"/>
                <a:gd name="T2" fmla="*/ 179 w 293"/>
                <a:gd name="T3" fmla="*/ 30 h 246"/>
                <a:gd name="T4" fmla="*/ 196 w 293"/>
                <a:gd name="T5" fmla="*/ 30 h 246"/>
                <a:gd name="T6" fmla="*/ 202 w 293"/>
                <a:gd name="T7" fmla="*/ 18 h 246"/>
                <a:gd name="T8" fmla="*/ 210 w 293"/>
                <a:gd name="T9" fmla="*/ 10 h 246"/>
                <a:gd name="T10" fmla="*/ 219 w 293"/>
                <a:gd name="T11" fmla="*/ 6 h 246"/>
                <a:gd name="T12" fmla="*/ 245 w 293"/>
                <a:gd name="T13" fmla="*/ 2 h 246"/>
                <a:gd name="T14" fmla="*/ 293 w 293"/>
                <a:gd name="T15" fmla="*/ 80 h 246"/>
                <a:gd name="T16" fmla="*/ 266 w 293"/>
                <a:gd name="T17" fmla="*/ 107 h 246"/>
                <a:gd name="T18" fmla="*/ 237 w 293"/>
                <a:gd name="T19" fmla="*/ 141 h 246"/>
                <a:gd name="T20" fmla="*/ 225 w 293"/>
                <a:gd name="T21" fmla="*/ 159 h 246"/>
                <a:gd name="T22" fmla="*/ 215 w 293"/>
                <a:gd name="T23" fmla="*/ 178 h 246"/>
                <a:gd name="T24" fmla="*/ 209 w 293"/>
                <a:gd name="T25" fmla="*/ 197 h 246"/>
                <a:gd name="T26" fmla="*/ 206 w 293"/>
                <a:gd name="T27" fmla="*/ 216 h 246"/>
                <a:gd name="T28" fmla="*/ 196 w 293"/>
                <a:gd name="T29" fmla="*/ 217 h 246"/>
                <a:gd name="T30" fmla="*/ 186 w 293"/>
                <a:gd name="T31" fmla="*/ 220 h 246"/>
                <a:gd name="T32" fmla="*/ 170 w 293"/>
                <a:gd name="T33" fmla="*/ 229 h 246"/>
                <a:gd name="T34" fmla="*/ 154 w 293"/>
                <a:gd name="T35" fmla="*/ 239 h 246"/>
                <a:gd name="T36" fmla="*/ 133 w 293"/>
                <a:gd name="T37" fmla="*/ 246 h 246"/>
                <a:gd name="T38" fmla="*/ 102 w 293"/>
                <a:gd name="T39" fmla="*/ 240 h 246"/>
                <a:gd name="T40" fmla="*/ 71 w 293"/>
                <a:gd name="T41" fmla="*/ 232 h 246"/>
                <a:gd name="T42" fmla="*/ 59 w 293"/>
                <a:gd name="T43" fmla="*/ 226 h 246"/>
                <a:gd name="T44" fmla="*/ 49 w 293"/>
                <a:gd name="T45" fmla="*/ 220 h 246"/>
                <a:gd name="T46" fmla="*/ 43 w 293"/>
                <a:gd name="T47" fmla="*/ 212 h 246"/>
                <a:gd name="T48" fmla="*/ 41 w 293"/>
                <a:gd name="T49" fmla="*/ 204 h 246"/>
                <a:gd name="T50" fmla="*/ 47 w 293"/>
                <a:gd name="T51" fmla="*/ 178 h 246"/>
                <a:gd name="T52" fmla="*/ 45 w 293"/>
                <a:gd name="T53" fmla="*/ 162 h 246"/>
                <a:gd name="T54" fmla="*/ 40 w 293"/>
                <a:gd name="T55" fmla="*/ 147 h 246"/>
                <a:gd name="T56" fmla="*/ 24 w 293"/>
                <a:gd name="T57" fmla="*/ 119 h 246"/>
                <a:gd name="T58" fmla="*/ 8 w 293"/>
                <a:gd name="T59" fmla="*/ 91 h 246"/>
                <a:gd name="T60" fmla="*/ 2 w 293"/>
                <a:gd name="T61" fmla="*/ 74 h 246"/>
                <a:gd name="T62" fmla="*/ 0 w 293"/>
                <a:gd name="T63" fmla="*/ 55 h 246"/>
                <a:gd name="T64" fmla="*/ 2 w 293"/>
                <a:gd name="T65" fmla="*/ 45 h 246"/>
                <a:gd name="T66" fmla="*/ 8 w 293"/>
                <a:gd name="T67" fmla="*/ 36 h 246"/>
                <a:gd name="T68" fmla="*/ 17 w 293"/>
                <a:gd name="T69" fmla="*/ 29 h 246"/>
                <a:gd name="T70" fmla="*/ 26 w 293"/>
                <a:gd name="T71" fmla="*/ 22 h 246"/>
                <a:gd name="T72" fmla="*/ 48 w 293"/>
                <a:gd name="T73" fmla="*/ 14 h 246"/>
                <a:gd name="T74" fmla="*/ 67 w 293"/>
                <a:gd name="T75" fmla="*/ 12 h 246"/>
                <a:gd name="T76" fmla="*/ 96 w 293"/>
                <a:gd name="T77" fmla="*/ 12 h 246"/>
                <a:gd name="T78" fmla="*/ 133 w 293"/>
                <a:gd name="T79" fmla="*/ 1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09" name="Freeform 278">
              <a:extLst>
                <a:ext uri="{FF2B5EF4-FFF2-40B4-BE49-F238E27FC236}">
                  <a16:creationId xmlns:a16="http://schemas.microsoft.com/office/drawing/2014/main" id="{B77A7955-60C9-4695-B6F6-98CB5694D4FA}"/>
                </a:ext>
              </a:extLst>
            </p:cNvPr>
            <p:cNvSpPr>
              <a:spLocks/>
            </p:cNvSpPr>
            <p:nvPr>
              <p:custDataLst>
                <p:tags r:id="rId204"/>
              </p:custDataLst>
            </p:nvPr>
          </p:nvSpPr>
          <p:spPr bwMode="auto">
            <a:xfrm>
              <a:off x="8571955" y="3223575"/>
              <a:ext cx="78937" cy="95989"/>
            </a:xfrm>
            <a:custGeom>
              <a:avLst/>
              <a:gdLst>
                <a:gd name="T0" fmla="*/ 18 w 200"/>
                <a:gd name="T1" fmla="*/ 41 h 246"/>
                <a:gd name="T2" fmla="*/ 28 w 200"/>
                <a:gd name="T3" fmla="*/ 26 h 246"/>
                <a:gd name="T4" fmla="*/ 38 w 200"/>
                <a:gd name="T5" fmla="*/ 16 h 246"/>
                <a:gd name="T6" fmla="*/ 50 w 200"/>
                <a:gd name="T7" fmla="*/ 9 h 246"/>
                <a:gd name="T8" fmla="*/ 73 w 200"/>
                <a:gd name="T9" fmla="*/ 1 h 246"/>
                <a:gd name="T10" fmla="*/ 88 w 200"/>
                <a:gd name="T11" fmla="*/ 12 h 246"/>
                <a:gd name="T12" fmla="*/ 108 w 200"/>
                <a:gd name="T13" fmla="*/ 34 h 246"/>
                <a:gd name="T14" fmla="*/ 125 w 200"/>
                <a:gd name="T15" fmla="*/ 50 h 246"/>
                <a:gd name="T16" fmla="*/ 139 w 200"/>
                <a:gd name="T17" fmla="*/ 58 h 246"/>
                <a:gd name="T18" fmla="*/ 152 w 200"/>
                <a:gd name="T19" fmla="*/ 64 h 246"/>
                <a:gd name="T20" fmla="*/ 166 w 200"/>
                <a:gd name="T21" fmla="*/ 67 h 246"/>
                <a:gd name="T22" fmla="*/ 184 w 200"/>
                <a:gd name="T23" fmla="*/ 96 h 246"/>
                <a:gd name="T24" fmla="*/ 195 w 200"/>
                <a:gd name="T25" fmla="*/ 137 h 246"/>
                <a:gd name="T26" fmla="*/ 199 w 200"/>
                <a:gd name="T27" fmla="*/ 165 h 246"/>
                <a:gd name="T28" fmla="*/ 200 w 200"/>
                <a:gd name="T29" fmla="*/ 185 h 246"/>
                <a:gd name="T30" fmla="*/ 198 w 200"/>
                <a:gd name="T31" fmla="*/ 197 h 246"/>
                <a:gd name="T32" fmla="*/ 195 w 200"/>
                <a:gd name="T33" fmla="*/ 207 h 246"/>
                <a:gd name="T34" fmla="*/ 189 w 200"/>
                <a:gd name="T35" fmla="*/ 214 h 246"/>
                <a:gd name="T36" fmla="*/ 179 w 200"/>
                <a:gd name="T37" fmla="*/ 220 h 246"/>
                <a:gd name="T38" fmla="*/ 164 w 200"/>
                <a:gd name="T39" fmla="*/ 224 h 246"/>
                <a:gd name="T40" fmla="*/ 140 w 200"/>
                <a:gd name="T41" fmla="*/ 224 h 246"/>
                <a:gd name="T42" fmla="*/ 118 w 200"/>
                <a:gd name="T43" fmla="*/ 229 h 246"/>
                <a:gd name="T44" fmla="*/ 111 w 200"/>
                <a:gd name="T45" fmla="*/ 235 h 246"/>
                <a:gd name="T46" fmla="*/ 108 w 200"/>
                <a:gd name="T47" fmla="*/ 242 h 246"/>
                <a:gd name="T48" fmla="*/ 98 w 200"/>
                <a:gd name="T49" fmla="*/ 245 h 246"/>
                <a:gd name="T50" fmla="*/ 85 w 200"/>
                <a:gd name="T51" fmla="*/ 240 h 246"/>
                <a:gd name="T52" fmla="*/ 77 w 200"/>
                <a:gd name="T53" fmla="*/ 230 h 246"/>
                <a:gd name="T54" fmla="*/ 73 w 200"/>
                <a:gd name="T55" fmla="*/ 216 h 246"/>
                <a:gd name="T56" fmla="*/ 72 w 200"/>
                <a:gd name="T57" fmla="*/ 192 h 246"/>
                <a:gd name="T58" fmla="*/ 71 w 200"/>
                <a:gd name="T59" fmla="*/ 168 h 246"/>
                <a:gd name="T60" fmla="*/ 69 w 200"/>
                <a:gd name="T61" fmla="*/ 154 h 246"/>
                <a:gd name="T62" fmla="*/ 64 w 200"/>
                <a:gd name="T63" fmla="*/ 142 h 246"/>
                <a:gd name="T64" fmla="*/ 56 w 200"/>
                <a:gd name="T65" fmla="*/ 134 h 246"/>
                <a:gd name="T66" fmla="*/ 40 w 200"/>
                <a:gd name="T67" fmla="*/ 125 h 246"/>
                <a:gd name="T68" fmla="*/ 18 w 200"/>
                <a:gd name="T69" fmla="*/ 115 h 246"/>
                <a:gd name="T70" fmla="*/ 6 w 200"/>
                <a:gd name="T71" fmla="*/ 106 h 246"/>
                <a:gd name="T72" fmla="*/ 1 w 200"/>
                <a:gd name="T73" fmla="*/ 98 h 246"/>
                <a:gd name="T74" fmla="*/ 1 w 200"/>
                <a:gd name="T75" fmla="*/ 87 h 246"/>
                <a:gd name="T76" fmla="*/ 5 w 200"/>
                <a:gd name="T77" fmla="*/ 78 h 246"/>
                <a:gd name="T78" fmla="*/ 10 w 200"/>
                <a:gd name="T79" fmla="*/ 68 h 246"/>
                <a:gd name="T80" fmla="*/ 13 w 200"/>
                <a:gd name="T81" fmla="*/ 5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10" name="Freeform 279">
              <a:extLst>
                <a:ext uri="{FF2B5EF4-FFF2-40B4-BE49-F238E27FC236}">
                  <a16:creationId xmlns:a16="http://schemas.microsoft.com/office/drawing/2014/main" id="{47370CCC-A4B2-413C-A242-442A6DA6B186}"/>
                </a:ext>
              </a:extLst>
            </p:cNvPr>
            <p:cNvSpPr>
              <a:spLocks/>
            </p:cNvSpPr>
            <p:nvPr>
              <p:custDataLst>
                <p:tags r:id="rId205"/>
              </p:custDataLst>
            </p:nvPr>
          </p:nvSpPr>
          <p:spPr bwMode="auto">
            <a:xfrm>
              <a:off x="9095278" y="4179958"/>
              <a:ext cx="213423" cy="187296"/>
            </a:xfrm>
            <a:custGeom>
              <a:avLst/>
              <a:gdLst>
                <a:gd name="T0" fmla="*/ 91 w 538"/>
                <a:gd name="T1" fmla="*/ 21 h 487"/>
                <a:gd name="T2" fmla="*/ 160 w 538"/>
                <a:gd name="T3" fmla="*/ 47 h 487"/>
                <a:gd name="T4" fmla="*/ 202 w 538"/>
                <a:gd name="T5" fmla="*/ 70 h 487"/>
                <a:gd name="T6" fmla="*/ 253 w 538"/>
                <a:gd name="T7" fmla="*/ 110 h 487"/>
                <a:gd name="T8" fmla="*/ 300 w 538"/>
                <a:gd name="T9" fmla="*/ 136 h 487"/>
                <a:gd name="T10" fmla="*/ 299 w 538"/>
                <a:gd name="T11" fmla="*/ 161 h 487"/>
                <a:gd name="T12" fmla="*/ 347 w 538"/>
                <a:gd name="T13" fmla="*/ 205 h 487"/>
                <a:gd name="T14" fmla="*/ 393 w 538"/>
                <a:gd name="T15" fmla="*/ 248 h 487"/>
                <a:gd name="T16" fmla="*/ 379 w 538"/>
                <a:gd name="T17" fmla="*/ 250 h 487"/>
                <a:gd name="T18" fmla="*/ 372 w 538"/>
                <a:gd name="T19" fmla="*/ 256 h 487"/>
                <a:gd name="T20" fmla="*/ 372 w 538"/>
                <a:gd name="T21" fmla="*/ 278 h 487"/>
                <a:gd name="T22" fmla="*/ 377 w 538"/>
                <a:gd name="T23" fmla="*/ 301 h 487"/>
                <a:gd name="T24" fmla="*/ 389 w 538"/>
                <a:gd name="T25" fmla="*/ 325 h 487"/>
                <a:gd name="T26" fmla="*/ 407 w 538"/>
                <a:gd name="T27" fmla="*/ 348 h 487"/>
                <a:gd name="T28" fmla="*/ 428 w 538"/>
                <a:gd name="T29" fmla="*/ 366 h 487"/>
                <a:gd name="T30" fmla="*/ 451 w 538"/>
                <a:gd name="T31" fmla="*/ 376 h 487"/>
                <a:gd name="T32" fmla="*/ 461 w 538"/>
                <a:gd name="T33" fmla="*/ 390 h 487"/>
                <a:gd name="T34" fmla="*/ 472 w 538"/>
                <a:gd name="T35" fmla="*/ 406 h 487"/>
                <a:gd name="T36" fmla="*/ 489 w 538"/>
                <a:gd name="T37" fmla="*/ 417 h 487"/>
                <a:gd name="T38" fmla="*/ 513 w 538"/>
                <a:gd name="T39" fmla="*/ 432 h 487"/>
                <a:gd name="T40" fmla="*/ 518 w 538"/>
                <a:gd name="T41" fmla="*/ 444 h 487"/>
                <a:gd name="T42" fmla="*/ 525 w 538"/>
                <a:gd name="T43" fmla="*/ 450 h 487"/>
                <a:gd name="T44" fmla="*/ 538 w 538"/>
                <a:gd name="T45" fmla="*/ 456 h 487"/>
                <a:gd name="T46" fmla="*/ 534 w 538"/>
                <a:gd name="T47" fmla="*/ 472 h 487"/>
                <a:gd name="T48" fmla="*/ 519 w 538"/>
                <a:gd name="T49" fmla="*/ 484 h 487"/>
                <a:gd name="T50" fmla="*/ 490 w 538"/>
                <a:gd name="T51" fmla="*/ 487 h 487"/>
                <a:gd name="T52" fmla="*/ 448 w 538"/>
                <a:gd name="T53" fmla="*/ 480 h 487"/>
                <a:gd name="T54" fmla="*/ 414 w 538"/>
                <a:gd name="T55" fmla="*/ 466 h 487"/>
                <a:gd name="T56" fmla="*/ 386 w 538"/>
                <a:gd name="T57" fmla="*/ 446 h 487"/>
                <a:gd name="T58" fmla="*/ 355 w 538"/>
                <a:gd name="T59" fmla="*/ 415 h 487"/>
                <a:gd name="T60" fmla="*/ 312 w 538"/>
                <a:gd name="T61" fmla="*/ 365 h 487"/>
                <a:gd name="T62" fmla="*/ 274 w 538"/>
                <a:gd name="T63" fmla="*/ 330 h 487"/>
                <a:gd name="T64" fmla="*/ 246 w 538"/>
                <a:gd name="T65" fmla="*/ 316 h 487"/>
                <a:gd name="T66" fmla="*/ 212 w 538"/>
                <a:gd name="T67" fmla="*/ 309 h 487"/>
                <a:gd name="T68" fmla="*/ 180 w 538"/>
                <a:gd name="T69" fmla="*/ 310 h 487"/>
                <a:gd name="T70" fmla="*/ 153 w 538"/>
                <a:gd name="T71" fmla="*/ 317 h 487"/>
                <a:gd name="T72" fmla="*/ 113 w 538"/>
                <a:gd name="T73" fmla="*/ 345 h 487"/>
                <a:gd name="T74" fmla="*/ 136 w 538"/>
                <a:gd name="T75" fmla="*/ 361 h 487"/>
                <a:gd name="T76" fmla="*/ 140 w 538"/>
                <a:gd name="T77" fmla="*/ 370 h 487"/>
                <a:gd name="T78" fmla="*/ 124 w 538"/>
                <a:gd name="T79" fmla="*/ 401 h 487"/>
                <a:gd name="T80" fmla="*/ 113 w 538"/>
                <a:gd name="T81" fmla="*/ 414 h 487"/>
                <a:gd name="T82" fmla="*/ 47 w 538"/>
                <a:gd name="T83" fmla="*/ 403 h 487"/>
                <a:gd name="T84" fmla="*/ 20 w 538"/>
                <a:gd name="T85" fmla="*/ 259 h 487"/>
                <a:gd name="T86" fmla="*/ 20 w 538"/>
                <a:gd name="T87"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11" name="Freeform 280">
              <a:extLst>
                <a:ext uri="{FF2B5EF4-FFF2-40B4-BE49-F238E27FC236}">
                  <a16:creationId xmlns:a16="http://schemas.microsoft.com/office/drawing/2014/main" id="{B1FA2249-5D7A-42AC-ADC0-9DF627769787}"/>
                </a:ext>
              </a:extLst>
            </p:cNvPr>
            <p:cNvSpPr>
              <a:spLocks/>
            </p:cNvSpPr>
            <p:nvPr>
              <p:custDataLst>
                <p:tags r:id="rId206"/>
              </p:custDataLst>
            </p:nvPr>
          </p:nvSpPr>
          <p:spPr bwMode="auto">
            <a:xfrm>
              <a:off x="9272157" y="4168252"/>
              <a:ext cx="97940" cy="94818"/>
            </a:xfrm>
            <a:custGeom>
              <a:avLst/>
              <a:gdLst>
                <a:gd name="T0" fmla="*/ 136 w 253"/>
                <a:gd name="T1" fmla="*/ 1 h 246"/>
                <a:gd name="T2" fmla="*/ 157 w 253"/>
                <a:gd name="T3" fmla="*/ 8 h 246"/>
                <a:gd name="T4" fmla="*/ 179 w 253"/>
                <a:gd name="T5" fmla="*/ 21 h 246"/>
                <a:gd name="T6" fmla="*/ 199 w 253"/>
                <a:gd name="T7" fmla="*/ 37 h 246"/>
                <a:gd name="T8" fmla="*/ 218 w 253"/>
                <a:gd name="T9" fmla="*/ 57 h 246"/>
                <a:gd name="T10" fmla="*/ 234 w 253"/>
                <a:gd name="T11" fmla="*/ 76 h 246"/>
                <a:gd name="T12" fmla="*/ 245 w 253"/>
                <a:gd name="T13" fmla="*/ 94 h 246"/>
                <a:gd name="T14" fmla="*/ 252 w 253"/>
                <a:gd name="T15" fmla="*/ 111 h 246"/>
                <a:gd name="T16" fmla="*/ 252 w 253"/>
                <a:gd name="T17" fmla="*/ 128 h 246"/>
                <a:gd name="T18" fmla="*/ 243 w 253"/>
                <a:gd name="T19" fmla="*/ 151 h 246"/>
                <a:gd name="T20" fmla="*/ 229 w 253"/>
                <a:gd name="T21" fmla="*/ 174 h 246"/>
                <a:gd name="T22" fmla="*/ 209 w 253"/>
                <a:gd name="T23" fmla="*/ 195 h 246"/>
                <a:gd name="T24" fmla="*/ 184 w 253"/>
                <a:gd name="T25" fmla="*/ 214 h 246"/>
                <a:gd name="T26" fmla="*/ 157 w 253"/>
                <a:gd name="T27" fmla="*/ 229 h 246"/>
                <a:gd name="T28" fmla="*/ 129 w 253"/>
                <a:gd name="T29" fmla="*/ 240 h 246"/>
                <a:gd name="T30" fmla="*/ 100 w 253"/>
                <a:gd name="T31" fmla="*/ 245 h 246"/>
                <a:gd name="T32" fmla="*/ 74 w 253"/>
                <a:gd name="T33" fmla="*/ 245 h 246"/>
                <a:gd name="T34" fmla="*/ 53 w 253"/>
                <a:gd name="T35" fmla="*/ 240 h 246"/>
                <a:gd name="T36" fmla="*/ 33 w 253"/>
                <a:gd name="T37" fmla="*/ 234 h 246"/>
                <a:gd name="T38" fmla="*/ 11 w 253"/>
                <a:gd name="T39" fmla="*/ 229 h 246"/>
                <a:gd name="T40" fmla="*/ 3 w 253"/>
                <a:gd name="T41" fmla="*/ 219 h 246"/>
                <a:gd name="T42" fmla="*/ 10 w 253"/>
                <a:gd name="T43" fmla="*/ 205 h 246"/>
                <a:gd name="T44" fmla="*/ 22 w 253"/>
                <a:gd name="T45" fmla="*/ 196 h 246"/>
                <a:gd name="T46" fmla="*/ 37 w 253"/>
                <a:gd name="T47" fmla="*/ 191 h 246"/>
                <a:gd name="T48" fmla="*/ 50 w 253"/>
                <a:gd name="T49" fmla="*/ 197 h 246"/>
                <a:gd name="T50" fmla="*/ 60 w 253"/>
                <a:gd name="T51" fmla="*/ 207 h 246"/>
                <a:gd name="T52" fmla="*/ 68 w 253"/>
                <a:gd name="T53" fmla="*/ 201 h 246"/>
                <a:gd name="T54" fmla="*/ 75 w 253"/>
                <a:gd name="T55" fmla="*/ 190 h 246"/>
                <a:gd name="T56" fmla="*/ 84 w 253"/>
                <a:gd name="T57" fmla="*/ 180 h 246"/>
                <a:gd name="T58" fmla="*/ 91 w 253"/>
                <a:gd name="T59" fmla="*/ 181 h 246"/>
                <a:gd name="T60" fmla="*/ 98 w 253"/>
                <a:gd name="T61" fmla="*/ 179 h 246"/>
                <a:gd name="T62" fmla="*/ 106 w 253"/>
                <a:gd name="T63" fmla="*/ 178 h 246"/>
                <a:gd name="T64" fmla="*/ 120 w 253"/>
                <a:gd name="T65" fmla="*/ 174 h 246"/>
                <a:gd name="T66" fmla="*/ 149 w 253"/>
                <a:gd name="T67" fmla="*/ 164 h 246"/>
                <a:gd name="T68" fmla="*/ 179 w 253"/>
                <a:gd name="T69" fmla="*/ 147 h 246"/>
                <a:gd name="T70" fmla="*/ 197 w 253"/>
                <a:gd name="T71" fmla="*/ 135 h 246"/>
                <a:gd name="T72" fmla="*/ 210 w 253"/>
                <a:gd name="T73" fmla="*/ 123 h 246"/>
                <a:gd name="T74" fmla="*/ 218 w 253"/>
                <a:gd name="T75" fmla="*/ 111 h 246"/>
                <a:gd name="T76" fmla="*/ 219 w 253"/>
                <a:gd name="T77" fmla="*/ 98 h 246"/>
                <a:gd name="T78" fmla="*/ 214 w 253"/>
                <a:gd name="T79" fmla="*/ 88 h 246"/>
                <a:gd name="T80" fmla="*/ 210 w 253"/>
                <a:gd name="T81" fmla="*/ 80 h 246"/>
                <a:gd name="T82" fmla="*/ 207 w 253"/>
                <a:gd name="T83" fmla="*/ 72 h 246"/>
                <a:gd name="T84" fmla="*/ 201 w 253"/>
                <a:gd name="T85" fmla="*/ 67 h 246"/>
                <a:gd name="T86" fmla="*/ 191 w 253"/>
                <a:gd name="T87" fmla="*/ 65 h 246"/>
                <a:gd name="T88" fmla="*/ 184 w 253"/>
                <a:gd name="T89" fmla="*/ 61 h 246"/>
                <a:gd name="T90" fmla="*/ 180 w 253"/>
                <a:gd name="T91" fmla="*/ 54 h 246"/>
                <a:gd name="T92" fmla="*/ 140 w 253"/>
                <a:gd name="T93" fmla="*/ 49 h 246"/>
                <a:gd name="T94" fmla="*/ 136 w 253"/>
                <a:gd name="T95" fmla="*/ 44 h 246"/>
                <a:gd name="T96" fmla="*/ 136 w 253"/>
                <a:gd name="T97" fmla="*/ 36 h 246"/>
                <a:gd name="T98" fmla="*/ 140 w 253"/>
                <a:gd name="T99" fmla="*/ 18 h 246"/>
                <a:gd name="T100" fmla="*/ 110 w 253"/>
                <a:gd name="T101" fmla="*/ 11 h 246"/>
                <a:gd name="T102" fmla="*/ 97 w 253"/>
                <a:gd name="T103" fmla="*/ 12 h 246"/>
                <a:gd name="T104" fmla="*/ 86 w 253"/>
                <a:gd name="T105" fmla="*/ 18 h 246"/>
                <a:gd name="T106" fmla="*/ 104 w 253"/>
                <a:gd name="T107" fmla="*/ 5 h 246"/>
                <a:gd name="T108" fmla="*/ 113 w 253"/>
                <a:gd name="T109" fmla="*/ 1 h 246"/>
                <a:gd name="T110" fmla="*/ 127 w 253"/>
                <a:gd name="T11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12" name="Freeform 281">
              <a:extLst>
                <a:ext uri="{FF2B5EF4-FFF2-40B4-BE49-F238E27FC236}">
                  <a16:creationId xmlns:a16="http://schemas.microsoft.com/office/drawing/2014/main" id="{46EBD580-205E-4D14-9AC3-3D9BE6CFC1E3}"/>
                </a:ext>
              </a:extLst>
            </p:cNvPr>
            <p:cNvSpPr>
              <a:spLocks/>
            </p:cNvSpPr>
            <p:nvPr>
              <p:custDataLst>
                <p:tags r:id="rId207"/>
              </p:custDataLst>
            </p:nvPr>
          </p:nvSpPr>
          <p:spPr bwMode="auto">
            <a:xfrm>
              <a:off x="7684643" y="3897843"/>
              <a:ext cx="58472" cy="87795"/>
            </a:xfrm>
            <a:custGeom>
              <a:avLst/>
              <a:gdLst>
                <a:gd name="T0" fmla="*/ 41 w 141"/>
                <a:gd name="T1" fmla="*/ 228 h 228"/>
                <a:gd name="T2" fmla="*/ 36 w 141"/>
                <a:gd name="T3" fmla="*/ 220 h 228"/>
                <a:gd name="T4" fmla="*/ 29 w 141"/>
                <a:gd name="T5" fmla="*/ 208 h 228"/>
                <a:gd name="T6" fmla="*/ 22 w 141"/>
                <a:gd name="T7" fmla="*/ 194 h 228"/>
                <a:gd name="T8" fmla="*/ 16 w 141"/>
                <a:gd name="T9" fmla="*/ 178 h 228"/>
                <a:gd name="T10" fmla="*/ 10 w 141"/>
                <a:gd name="T11" fmla="*/ 163 h 228"/>
                <a:gd name="T12" fmla="*/ 5 w 141"/>
                <a:gd name="T13" fmla="*/ 148 h 228"/>
                <a:gd name="T14" fmla="*/ 2 w 141"/>
                <a:gd name="T15" fmla="*/ 135 h 228"/>
                <a:gd name="T16" fmla="*/ 0 w 141"/>
                <a:gd name="T17" fmla="*/ 123 h 228"/>
                <a:gd name="T18" fmla="*/ 2 w 141"/>
                <a:gd name="T19" fmla="*/ 104 h 228"/>
                <a:gd name="T20" fmla="*/ 4 w 141"/>
                <a:gd name="T21" fmla="*/ 87 h 228"/>
                <a:gd name="T22" fmla="*/ 6 w 141"/>
                <a:gd name="T23" fmla="*/ 70 h 228"/>
                <a:gd name="T24" fmla="*/ 9 w 141"/>
                <a:gd name="T25" fmla="*/ 55 h 228"/>
                <a:gd name="T26" fmla="*/ 18 w 141"/>
                <a:gd name="T27" fmla="*/ 28 h 228"/>
                <a:gd name="T28" fmla="*/ 28 w 141"/>
                <a:gd name="T29" fmla="*/ 0 h 228"/>
                <a:gd name="T30" fmla="*/ 45 w 141"/>
                <a:gd name="T31" fmla="*/ 16 h 228"/>
                <a:gd name="T32" fmla="*/ 62 w 141"/>
                <a:gd name="T33" fmla="*/ 28 h 228"/>
                <a:gd name="T34" fmla="*/ 76 w 141"/>
                <a:gd name="T35" fmla="*/ 37 h 228"/>
                <a:gd name="T36" fmla="*/ 89 w 141"/>
                <a:gd name="T37" fmla="*/ 48 h 228"/>
                <a:gd name="T38" fmla="*/ 95 w 141"/>
                <a:gd name="T39" fmla="*/ 55 h 228"/>
                <a:gd name="T40" fmla="*/ 101 w 141"/>
                <a:gd name="T41" fmla="*/ 63 h 228"/>
                <a:gd name="T42" fmla="*/ 107 w 141"/>
                <a:gd name="T43" fmla="*/ 74 h 228"/>
                <a:gd name="T44" fmla="*/ 114 w 141"/>
                <a:gd name="T45" fmla="*/ 86 h 228"/>
                <a:gd name="T46" fmla="*/ 120 w 141"/>
                <a:gd name="T47" fmla="*/ 100 h 228"/>
                <a:gd name="T48" fmla="*/ 127 w 141"/>
                <a:gd name="T49" fmla="*/ 117 h 228"/>
                <a:gd name="T50" fmla="*/ 133 w 141"/>
                <a:gd name="T51" fmla="*/ 138 h 228"/>
                <a:gd name="T52" fmla="*/ 141 w 141"/>
                <a:gd name="T53" fmla="*/ 161 h 228"/>
                <a:gd name="T54" fmla="*/ 140 w 141"/>
                <a:gd name="T55" fmla="*/ 169 h 228"/>
                <a:gd name="T56" fmla="*/ 138 w 141"/>
                <a:gd name="T57" fmla="*/ 177 h 228"/>
                <a:gd name="T58" fmla="*/ 135 w 141"/>
                <a:gd name="T59" fmla="*/ 186 h 228"/>
                <a:gd name="T60" fmla="*/ 131 w 141"/>
                <a:gd name="T61" fmla="*/ 192 h 228"/>
                <a:gd name="T62" fmla="*/ 127 w 141"/>
                <a:gd name="T63" fmla="*/ 199 h 228"/>
                <a:gd name="T64" fmla="*/ 121 w 141"/>
                <a:gd name="T65" fmla="*/ 204 h 228"/>
                <a:gd name="T66" fmla="*/ 115 w 141"/>
                <a:gd name="T67" fmla="*/ 209 h 228"/>
                <a:gd name="T68" fmla="*/ 108 w 141"/>
                <a:gd name="T69" fmla="*/ 213 h 228"/>
                <a:gd name="T70" fmla="*/ 100 w 141"/>
                <a:gd name="T71" fmla="*/ 217 h 228"/>
                <a:gd name="T72" fmla="*/ 93 w 141"/>
                <a:gd name="T73" fmla="*/ 220 h 228"/>
                <a:gd name="T74" fmla="*/ 85 w 141"/>
                <a:gd name="T75" fmla="*/ 223 h 228"/>
                <a:gd name="T76" fmla="*/ 76 w 141"/>
                <a:gd name="T77" fmla="*/ 225 h 228"/>
                <a:gd name="T78" fmla="*/ 59 w 141"/>
                <a:gd name="T79" fmla="*/ 227 h 228"/>
                <a:gd name="T80" fmla="*/ 41 w 141"/>
                <a:gd name="T81"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0070C0"/>
            </a:solidFill>
            <a:ln w="3175" cmpd="sng">
              <a:solidFill>
                <a:schemeClr val="bg1"/>
              </a:solidFill>
              <a:prstDash val="solid"/>
              <a:round/>
              <a:headEnd/>
              <a:tailEnd/>
            </a:ln>
          </p:spPr>
          <p:txBody>
            <a:bodyPr/>
            <a:lstStyle/>
            <a:p>
              <a:endParaRPr lang="en-US" sz="1056" dirty="0"/>
            </a:p>
          </p:txBody>
        </p:sp>
        <p:grpSp>
          <p:nvGrpSpPr>
            <p:cNvPr id="1313" name="Group 282">
              <a:extLst>
                <a:ext uri="{FF2B5EF4-FFF2-40B4-BE49-F238E27FC236}">
                  <a16:creationId xmlns:a16="http://schemas.microsoft.com/office/drawing/2014/main" id="{8CEB57CA-180E-4973-AF58-715346A3C060}"/>
                </a:ext>
              </a:extLst>
            </p:cNvPr>
            <p:cNvGrpSpPr>
              <a:grpSpLocks/>
            </p:cNvGrpSpPr>
            <p:nvPr>
              <p:custDataLst>
                <p:tags r:id="rId208"/>
              </p:custDataLst>
            </p:nvPr>
          </p:nvGrpSpPr>
          <p:grpSpPr bwMode="auto">
            <a:xfrm>
              <a:off x="8550027" y="3684792"/>
              <a:ext cx="214883" cy="324258"/>
              <a:chOff x="5062" y="2295"/>
              <a:chExt cx="177" cy="279"/>
            </a:xfrm>
            <a:solidFill>
              <a:schemeClr val="bg1">
                <a:lumMod val="50000"/>
              </a:schemeClr>
            </a:solidFill>
          </p:grpSpPr>
          <p:sp>
            <p:nvSpPr>
              <p:cNvPr id="1550" name="Freeform 283">
                <a:extLst>
                  <a:ext uri="{FF2B5EF4-FFF2-40B4-BE49-F238E27FC236}">
                    <a16:creationId xmlns:a16="http://schemas.microsoft.com/office/drawing/2014/main" id="{CF0A64FC-1835-4B7A-B398-05AC35E18C63}"/>
                  </a:ext>
                </a:extLst>
              </p:cNvPr>
              <p:cNvSpPr>
                <a:spLocks/>
              </p:cNvSpPr>
              <p:nvPr/>
            </p:nvSpPr>
            <p:spPr bwMode="auto">
              <a:xfrm>
                <a:off x="5154" y="2449"/>
                <a:ext cx="19" cy="37"/>
              </a:xfrm>
              <a:custGeom>
                <a:avLst/>
                <a:gdLst>
                  <a:gd name="T0" fmla="*/ 39 w 60"/>
                  <a:gd name="T1" fmla="*/ 110 h 110"/>
                  <a:gd name="T2" fmla="*/ 42 w 60"/>
                  <a:gd name="T3" fmla="*/ 109 h 110"/>
                  <a:gd name="T4" fmla="*/ 46 w 60"/>
                  <a:gd name="T5" fmla="*/ 106 h 110"/>
                  <a:gd name="T6" fmla="*/ 49 w 60"/>
                  <a:gd name="T7" fmla="*/ 101 h 110"/>
                  <a:gd name="T8" fmla="*/ 52 w 60"/>
                  <a:gd name="T9" fmla="*/ 96 h 110"/>
                  <a:gd name="T10" fmla="*/ 54 w 60"/>
                  <a:gd name="T11" fmla="*/ 90 h 110"/>
                  <a:gd name="T12" fmla="*/ 57 w 60"/>
                  <a:gd name="T13" fmla="*/ 84 h 110"/>
                  <a:gd name="T14" fmla="*/ 59 w 60"/>
                  <a:gd name="T15" fmla="*/ 78 h 110"/>
                  <a:gd name="T16" fmla="*/ 60 w 60"/>
                  <a:gd name="T17" fmla="*/ 73 h 110"/>
                  <a:gd name="T18" fmla="*/ 59 w 60"/>
                  <a:gd name="T19" fmla="*/ 60 h 110"/>
                  <a:gd name="T20" fmla="*/ 58 w 60"/>
                  <a:gd name="T21" fmla="*/ 48 h 110"/>
                  <a:gd name="T22" fmla="*/ 57 w 60"/>
                  <a:gd name="T23" fmla="*/ 38 h 110"/>
                  <a:gd name="T24" fmla="*/ 54 w 60"/>
                  <a:gd name="T25" fmla="*/ 29 h 110"/>
                  <a:gd name="T26" fmla="*/ 51 w 60"/>
                  <a:gd name="T27" fmla="*/ 21 h 110"/>
                  <a:gd name="T28" fmla="*/ 48 w 60"/>
                  <a:gd name="T29" fmla="*/ 13 h 110"/>
                  <a:gd name="T30" fmla="*/ 45 w 60"/>
                  <a:gd name="T31" fmla="*/ 6 h 110"/>
                  <a:gd name="T32" fmla="*/ 39 w 60"/>
                  <a:gd name="T33" fmla="*/ 0 h 110"/>
                  <a:gd name="T34" fmla="*/ 35 w 60"/>
                  <a:gd name="T35" fmla="*/ 3 h 110"/>
                  <a:gd name="T36" fmla="*/ 30 w 60"/>
                  <a:gd name="T37" fmla="*/ 8 h 110"/>
                  <a:gd name="T38" fmla="*/ 27 w 60"/>
                  <a:gd name="T39" fmla="*/ 13 h 110"/>
                  <a:gd name="T40" fmla="*/ 24 w 60"/>
                  <a:gd name="T41" fmla="*/ 18 h 110"/>
                  <a:gd name="T42" fmla="*/ 18 w 60"/>
                  <a:gd name="T43" fmla="*/ 29 h 110"/>
                  <a:gd name="T44" fmla="*/ 15 w 60"/>
                  <a:gd name="T45" fmla="*/ 40 h 110"/>
                  <a:gd name="T46" fmla="*/ 10 w 60"/>
                  <a:gd name="T47" fmla="*/ 51 h 110"/>
                  <a:gd name="T48" fmla="*/ 7 w 60"/>
                  <a:gd name="T49" fmla="*/ 62 h 110"/>
                  <a:gd name="T50" fmla="*/ 6 w 60"/>
                  <a:gd name="T51" fmla="*/ 66 h 110"/>
                  <a:gd name="T52" fmla="*/ 4 w 60"/>
                  <a:gd name="T53" fmla="*/ 69 h 110"/>
                  <a:gd name="T54" fmla="*/ 2 w 60"/>
                  <a:gd name="T55" fmla="*/ 72 h 110"/>
                  <a:gd name="T56" fmla="*/ 0 w 60"/>
                  <a:gd name="T57" fmla="*/ 73 h 110"/>
                  <a:gd name="T58" fmla="*/ 1 w 60"/>
                  <a:gd name="T59" fmla="*/ 78 h 110"/>
                  <a:gd name="T60" fmla="*/ 3 w 60"/>
                  <a:gd name="T61" fmla="*/ 84 h 110"/>
                  <a:gd name="T62" fmla="*/ 7 w 60"/>
                  <a:gd name="T63" fmla="*/ 90 h 110"/>
                  <a:gd name="T64" fmla="*/ 12 w 60"/>
                  <a:gd name="T65" fmla="*/ 96 h 110"/>
                  <a:gd name="T66" fmla="*/ 18 w 60"/>
                  <a:gd name="T67" fmla="*/ 101 h 110"/>
                  <a:gd name="T68" fmla="*/ 25 w 60"/>
                  <a:gd name="T69" fmla="*/ 106 h 110"/>
                  <a:gd name="T70" fmla="*/ 32 w 60"/>
                  <a:gd name="T71" fmla="*/ 109 h 110"/>
                  <a:gd name="T72" fmla="*/ 39 w 60"/>
                  <a:gd name="T7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3175" cmpd="sng">
                <a:solidFill>
                  <a:schemeClr val="bg1"/>
                </a:solidFill>
                <a:prstDash val="solid"/>
                <a:round/>
                <a:headEnd/>
                <a:tailEnd/>
              </a:ln>
            </p:spPr>
            <p:txBody>
              <a:bodyPr/>
              <a:lstStyle/>
              <a:p>
                <a:endParaRPr lang="en-US" sz="1056" dirty="0"/>
              </a:p>
            </p:txBody>
          </p:sp>
          <p:sp>
            <p:nvSpPr>
              <p:cNvPr id="1551" name="Freeform 284">
                <a:extLst>
                  <a:ext uri="{FF2B5EF4-FFF2-40B4-BE49-F238E27FC236}">
                    <a16:creationId xmlns:a16="http://schemas.microsoft.com/office/drawing/2014/main" id="{7E18E4D7-D019-4D9A-B29C-2C820B9EBD77}"/>
                  </a:ext>
                </a:extLst>
              </p:cNvPr>
              <p:cNvSpPr>
                <a:spLocks/>
              </p:cNvSpPr>
              <p:nvPr/>
            </p:nvSpPr>
            <p:spPr bwMode="auto">
              <a:xfrm>
                <a:off x="5189" y="2422"/>
                <a:ext cx="24" cy="25"/>
              </a:xfrm>
              <a:custGeom>
                <a:avLst/>
                <a:gdLst>
                  <a:gd name="T0" fmla="*/ 0 w 72"/>
                  <a:gd name="T1" fmla="*/ 13 h 75"/>
                  <a:gd name="T2" fmla="*/ 8 w 72"/>
                  <a:gd name="T3" fmla="*/ 18 h 75"/>
                  <a:gd name="T4" fmla="*/ 15 w 72"/>
                  <a:gd name="T5" fmla="*/ 25 h 75"/>
                  <a:gd name="T6" fmla="*/ 23 w 72"/>
                  <a:gd name="T7" fmla="*/ 32 h 75"/>
                  <a:gd name="T8" fmla="*/ 31 w 72"/>
                  <a:gd name="T9" fmla="*/ 40 h 75"/>
                  <a:gd name="T10" fmla="*/ 37 w 72"/>
                  <a:gd name="T11" fmla="*/ 48 h 75"/>
                  <a:gd name="T12" fmla="*/ 42 w 72"/>
                  <a:gd name="T13" fmla="*/ 57 h 75"/>
                  <a:gd name="T14" fmla="*/ 45 w 72"/>
                  <a:gd name="T15" fmla="*/ 65 h 75"/>
                  <a:gd name="T16" fmla="*/ 46 w 72"/>
                  <a:gd name="T17" fmla="*/ 75 h 75"/>
                  <a:gd name="T18" fmla="*/ 72 w 72"/>
                  <a:gd name="T19" fmla="*/ 75 h 75"/>
                  <a:gd name="T20" fmla="*/ 65 w 72"/>
                  <a:gd name="T21" fmla="*/ 50 h 75"/>
                  <a:gd name="T22" fmla="*/ 60 w 72"/>
                  <a:gd name="T23" fmla="*/ 34 h 75"/>
                  <a:gd name="T24" fmla="*/ 60 w 72"/>
                  <a:gd name="T25" fmla="*/ 27 h 75"/>
                  <a:gd name="T26" fmla="*/ 63 w 72"/>
                  <a:gd name="T27" fmla="*/ 19 h 75"/>
                  <a:gd name="T28" fmla="*/ 67 w 72"/>
                  <a:gd name="T29" fmla="*/ 11 h 75"/>
                  <a:gd name="T30" fmla="*/ 72 w 72"/>
                  <a:gd name="T31" fmla="*/ 1 h 75"/>
                  <a:gd name="T32" fmla="*/ 52 w 72"/>
                  <a:gd name="T33" fmla="*/ 0 h 75"/>
                  <a:gd name="T34" fmla="*/ 32 w 72"/>
                  <a:gd name="T35" fmla="*/ 0 h 75"/>
                  <a:gd name="T36" fmla="*/ 22 w 72"/>
                  <a:gd name="T37" fmla="*/ 1 h 75"/>
                  <a:gd name="T38" fmla="*/ 13 w 72"/>
                  <a:gd name="T39" fmla="*/ 3 h 75"/>
                  <a:gd name="T40" fmla="*/ 9 w 72"/>
                  <a:gd name="T41" fmla="*/ 5 h 75"/>
                  <a:gd name="T42" fmla="*/ 6 w 72"/>
                  <a:gd name="T43" fmla="*/ 7 h 75"/>
                  <a:gd name="T44" fmla="*/ 2 w 72"/>
                  <a:gd name="T45" fmla="*/ 10 h 75"/>
                  <a:gd name="T46" fmla="*/ 0 w 72"/>
                  <a:gd name="T47"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3175" cmpd="sng">
                <a:solidFill>
                  <a:schemeClr val="bg1"/>
                </a:solidFill>
                <a:prstDash val="solid"/>
                <a:round/>
                <a:headEnd/>
                <a:tailEnd/>
              </a:ln>
            </p:spPr>
            <p:txBody>
              <a:bodyPr/>
              <a:lstStyle/>
              <a:p>
                <a:endParaRPr lang="en-US" sz="1056" dirty="0"/>
              </a:p>
            </p:txBody>
          </p:sp>
          <p:sp>
            <p:nvSpPr>
              <p:cNvPr id="1552" name="Freeform 285">
                <a:extLst>
                  <a:ext uri="{FF2B5EF4-FFF2-40B4-BE49-F238E27FC236}">
                    <a16:creationId xmlns:a16="http://schemas.microsoft.com/office/drawing/2014/main" id="{0E77FE39-4AB4-4A39-9237-748F91E451F2}"/>
                  </a:ext>
                </a:extLst>
              </p:cNvPr>
              <p:cNvSpPr>
                <a:spLocks/>
              </p:cNvSpPr>
              <p:nvPr/>
            </p:nvSpPr>
            <p:spPr bwMode="auto">
              <a:xfrm>
                <a:off x="5160" y="2389"/>
                <a:ext cx="5" cy="16"/>
              </a:xfrm>
              <a:custGeom>
                <a:avLst/>
                <a:gdLst>
                  <a:gd name="T0" fmla="*/ 15 w 15"/>
                  <a:gd name="T1" fmla="*/ 49 h 49"/>
                  <a:gd name="T2" fmla="*/ 15 w 15"/>
                  <a:gd name="T3" fmla="*/ 33 h 49"/>
                  <a:gd name="T4" fmla="*/ 15 w 15"/>
                  <a:gd name="T5" fmla="*/ 19 h 49"/>
                  <a:gd name="T6" fmla="*/ 14 w 15"/>
                  <a:gd name="T7" fmla="*/ 13 h 49"/>
                  <a:gd name="T8" fmla="*/ 13 w 15"/>
                  <a:gd name="T9" fmla="*/ 7 h 49"/>
                  <a:gd name="T10" fmla="*/ 11 w 15"/>
                  <a:gd name="T11" fmla="*/ 3 h 49"/>
                  <a:gd name="T12" fmla="*/ 9 w 15"/>
                  <a:gd name="T13" fmla="*/ 0 h 49"/>
                  <a:gd name="T14" fmla="*/ 4 w 15"/>
                  <a:gd name="T15" fmla="*/ 7 h 49"/>
                  <a:gd name="T16" fmla="*/ 2 w 15"/>
                  <a:gd name="T17" fmla="*/ 15 h 49"/>
                  <a:gd name="T18" fmla="*/ 0 w 15"/>
                  <a:gd name="T19" fmla="*/ 23 h 49"/>
                  <a:gd name="T20" fmla="*/ 0 w 15"/>
                  <a:gd name="T21" fmla="*/ 30 h 49"/>
                  <a:gd name="T22" fmla="*/ 1 w 15"/>
                  <a:gd name="T23" fmla="*/ 36 h 49"/>
                  <a:gd name="T24" fmla="*/ 4 w 15"/>
                  <a:gd name="T25" fmla="*/ 42 h 49"/>
                  <a:gd name="T26" fmla="*/ 7 w 15"/>
                  <a:gd name="T27" fmla="*/ 44 h 49"/>
                  <a:gd name="T28" fmla="*/ 9 w 15"/>
                  <a:gd name="T29" fmla="*/ 46 h 49"/>
                  <a:gd name="T30" fmla="*/ 12 w 15"/>
                  <a:gd name="T31" fmla="*/ 48 h 49"/>
                  <a:gd name="T32" fmla="*/ 15 w 15"/>
                  <a:gd name="T3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3175" cmpd="sng">
                <a:solidFill>
                  <a:schemeClr val="bg1"/>
                </a:solidFill>
                <a:prstDash val="solid"/>
                <a:round/>
                <a:headEnd/>
                <a:tailEnd/>
              </a:ln>
            </p:spPr>
            <p:txBody>
              <a:bodyPr/>
              <a:lstStyle/>
              <a:p>
                <a:endParaRPr lang="en-US" sz="1056" dirty="0"/>
              </a:p>
            </p:txBody>
          </p:sp>
          <p:sp>
            <p:nvSpPr>
              <p:cNvPr id="1553" name="Freeform 286">
                <a:extLst>
                  <a:ext uri="{FF2B5EF4-FFF2-40B4-BE49-F238E27FC236}">
                    <a16:creationId xmlns:a16="http://schemas.microsoft.com/office/drawing/2014/main" id="{C8B32201-A870-4DA1-A3FB-CE9BC3306FE0}"/>
                  </a:ext>
                </a:extLst>
              </p:cNvPr>
              <p:cNvSpPr>
                <a:spLocks/>
              </p:cNvSpPr>
              <p:nvPr/>
            </p:nvSpPr>
            <p:spPr bwMode="auto">
              <a:xfrm>
                <a:off x="5139" y="2387"/>
                <a:ext cx="15" cy="13"/>
              </a:xfrm>
              <a:custGeom>
                <a:avLst/>
                <a:gdLst>
                  <a:gd name="T0" fmla="*/ 20 w 47"/>
                  <a:gd name="T1" fmla="*/ 6 h 40"/>
                  <a:gd name="T2" fmla="*/ 0 w 47"/>
                  <a:gd name="T3" fmla="*/ 37 h 40"/>
                  <a:gd name="T4" fmla="*/ 6 w 47"/>
                  <a:gd name="T5" fmla="*/ 39 h 40"/>
                  <a:gd name="T6" fmla="*/ 12 w 47"/>
                  <a:gd name="T7" fmla="*/ 40 h 40"/>
                  <a:gd name="T8" fmla="*/ 19 w 47"/>
                  <a:gd name="T9" fmla="*/ 39 h 40"/>
                  <a:gd name="T10" fmla="*/ 26 w 47"/>
                  <a:gd name="T11" fmla="*/ 38 h 40"/>
                  <a:gd name="T12" fmla="*/ 32 w 47"/>
                  <a:gd name="T13" fmla="*/ 36 h 40"/>
                  <a:gd name="T14" fmla="*/ 39 w 47"/>
                  <a:gd name="T15" fmla="*/ 33 h 40"/>
                  <a:gd name="T16" fmla="*/ 43 w 47"/>
                  <a:gd name="T17" fmla="*/ 30 h 40"/>
                  <a:gd name="T18" fmla="*/ 47 w 47"/>
                  <a:gd name="T19" fmla="*/ 25 h 40"/>
                  <a:gd name="T20" fmla="*/ 47 w 47"/>
                  <a:gd name="T21" fmla="*/ 0 h 40"/>
                  <a:gd name="T22" fmla="*/ 41 w 47"/>
                  <a:gd name="T23" fmla="*/ 0 h 40"/>
                  <a:gd name="T24" fmla="*/ 33 w 47"/>
                  <a:gd name="T25" fmla="*/ 1 h 40"/>
                  <a:gd name="T26" fmla="*/ 26 w 47"/>
                  <a:gd name="T27" fmla="*/ 3 h 40"/>
                  <a:gd name="T28" fmla="*/ 20 w 47"/>
                  <a:gd name="T2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3175" cmpd="sng">
                <a:solidFill>
                  <a:schemeClr val="bg1"/>
                </a:solidFill>
                <a:prstDash val="solid"/>
                <a:round/>
                <a:headEnd/>
                <a:tailEnd/>
              </a:ln>
            </p:spPr>
            <p:txBody>
              <a:bodyPr/>
              <a:lstStyle/>
              <a:p>
                <a:endParaRPr lang="en-US" sz="1056" dirty="0"/>
              </a:p>
            </p:txBody>
          </p:sp>
          <p:sp>
            <p:nvSpPr>
              <p:cNvPr id="1554" name="Freeform 287">
                <a:extLst>
                  <a:ext uri="{FF2B5EF4-FFF2-40B4-BE49-F238E27FC236}">
                    <a16:creationId xmlns:a16="http://schemas.microsoft.com/office/drawing/2014/main" id="{930E21E4-7F4B-4B22-A54D-F1C2F0BBE668}"/>
                  </a:ext>
                </a:extLst>
              </p:cNvPr>
              <p:cNvSpPr>
                <a:spLocks/>
              </p:cNvSpPr>
              <p:nvPr/>
            </p:nvSpPr>
            <p:spPr bwMode="auto">
              <a:xfrm>
                <a:off x="5184" y="2465"/>
                <a:ext cx="13" cy="10"/>
              </a:xfrm>
              <a:custGeom>
                <a:avLst/>
                <a:gdLst>
                  <a:gd name="T0" fmla="*/ 0 w 39"/>
                  <a:gd name="T1" fmla="*/ 0 h 31"/>
                  <a:gd name="T2" fmla="*/ 3 w 39"/>
                  <a:gd name="T3" fmla="*/ 8 h 31"/>
                  <a:gd name="T4" fmla="*/ 6 w 39"/>
                  <a:gd name="T5" fmla="*/ 13 h 31"/>
                  <a:gd name="T6" fmla="*/ 12 w 39"/>
                  <a:gd name="T7" fmla="*/ 19 h 31"/>
                  <a:gd name="T8" fmla="*/ 17 w 39"/>
                  <a:gd name="T9" fmla="*/ 23 h 31"/>
                  <a:gd name="T10" fmla="*/ 23 w 39"/>
                  <a:gd name="T11" fmla="*/ 26 h 31"/>
                  <a:gd name="T12" fmla="*/ 28 w 39"/>
                  <a:gd name="T13" fmla="*/ 29 h 31"/>
                  <a:gd name="T14" fmla="*/ 34 w 39"/>
                  <a:gd name="T15" fmla="*/ 31 h 31"/>
                  <a:gd name="T16" fmla="*/ 39 w 39"/>
                  <a:gd name="T17" fmla="*/ 31 h 31"/>
                  <a:gd name="T18" fmla="*/ 33 w 39"/>
                  <a:gd name="T19" fmla="*/ 22 h 31"/>
                  <a:gd name="T20" fmla="*/ 25 w 39"/>
                  <a:gd name="T21" fmla="*/ 14 h 31"/>
                  <a:gd name="T22" fmla="*/ 16 w 39"/>
                  <a:gd name="T23" fmla="*/ 7 h 31"/>
                  <a:gd name="T24" fmla="*/ 6 w 3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3175" cmpd="sng">
                <a:solidFill>
                  <a:schemeClr val="bg1"/>
                </a:solidFill>
                <a:prstDash val="solid"/>
                <a:round/>
                <a:headEnd/>
                <a:tailEnd/>
              </a:ln>
            </p:spPr>
            <p:txBody>
              <a:bodyPr/>
              <a:lstStyle/>
              <a:p>
                <a:endParaRPr lang="en-US" sz="1056" dirty="0"/>
              </a:p>
            </p:txBody>
          </p:sp>
          <p:sp>
            <p:nvSpPr>
              <p:cNvPr id="1555" name="Freeform 288">
                <a:extLst>
                  <a:ext uri="{FF2B5EF4-FFF2-40B4-BE49-F238E27FC236}">
                    <a16:creationId xmlns:a16="http://schemas.microsoft.com/office/drawing/2014/main" id="{978BABD2-BA09-4D57-8BDE-5A512CDDCD5E}"/>
                  </a:ext>
                </a:extLst>
              </p:cNvPr>
              <p:cNvSpPr>
                <a:spLocks/>
              </p:cNvSpPr>
              <p:nvPr/>
            </p:nvSpPr>
            <p:spPr bwMode="auto">
              <a:xfrm>
                <a:off x="5172" y="2410"/>
                <a:ext cx="10" cy="6"/>
              </a:xfrm>
              <a:custGeom>
                <a:avLst/>
                <a:gdLst>
                  <a:gd name="T0" fmla="*/ 0 w 34"/>
                  <a:gd name="T1" fmla="*/ 0 h 19"/>
                  <a:gd name="T2" fmla="*/ 34 w 34"/>
                  <a:gd name="T3" fmla="*/ 19 h 19"/>
                  <a:gd name="T4" fmla="*/ 34 w 34"/>
                  <a:gd name="T5" fmla="*/ 0 h 19"/>
                  <a:gd name="T6" fmla="*/ 24 w 34"/>
                  <a:gd name="T7" fmla="*/ 0 h 19"/>
                  <a:gd name="T8" fmla="*/ 14 w 34"/>
                  <a:gd name="T9" fmla="*/ 0 h 19"/>
                  <a:gd name="T10" fmla="*/ 7 w 34"/>
                  <a:gd name="T11" fmla="*/ 0 h 19"/>
                  <a:gd name="T12" fmla="*/ 0 w 3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4" h="19">
                    <a:moveTo>
                      <a:pt x="0" y="0"/>
                    </a:moveTo>
                    <a:lnTo>
                      <a:pt x="34" y="19"/>
                    </a:lnTo>
                    <a:lnTo>
                      <a:pt x="34" y="0"/>
                    </a:lnTo>
                    <a:lnTo>
                      <a:pt x="24" y="0"/>
                    </a:lnTo>
                    <a:lnTo>
                      <a:pt x="14" y="0"/>
                    </a:lnTo>
                    <a:lnTo>
                      <a:pt x="7" y="0"/>
                    </a:lnTo>
                    <a:lnTo>
                      <a:pt x="0" y="0"/>
                    </a:lnTo>
                  </a:path>
                </a:pathLst>
              </a:custGeom>
              <a:grpFill/>
              <a:ln w="3175" cmpd="sng">
                <a:solidFill>
                  <a:schemeClr val="bg1"/>
                </a:solidFill>
                <a:prstDash val="solid"/>
                <a:round/>
                <a:headEnd/>
                <a:tailEnd/>
              </a:ln>
            </p:spPr>
            <p:txBody>
              <a:bodyPr/>
              <a:lstStyle/>
              <a:p>
                <a:endParaRPr lang="en-US" sz="1056" dirty="0"/>
              </a:p>
            </p:txBody>
          </p:sp>
          <p:sp>
            <p:nvSpPr>
              <p:cNvPr id="1556" name="Freeform 289">
                <a:extLst>
                  <a:ext uri="{FF2B5EF4-FFF2-40B4-BE49-F238E27FC236}">
                    <a16:creationId xmlns:a16="http://schemas.microsoft.com/office/drawing/2014/main" id="{C1623B34-D6B8-4E4F-961E-662D95EB05A0}"/>
                  </a:ext>
                </a:extLst>
              </p:cNvPr>
              <p:cNvSpPr>
                <a:spLocks/>
              </p:cNvSpPr>
              <p:nvPr/>
            </p:nvSpPr>
            <p:spPr bwMode="auto">
              <a:xfrm>
                <a:off x="5180" y="2471"/>
                <a:ext cx="6" cy="4"/>
              </a:xfrm>
              <a:custGeom>
                <a:avLst/>
                <a:gdLst>
                  <a:gd name="T0" fmla="*/ 0 w 19"/>
                  <a:gd name="T1" fmla="*/ 0 h 12"/>
                  <a:gd name="T2" fmla="*/ 19 w 19"/>
                  <a:gd name="T3" fmla="*/ 12 h 12"/>
                  <a:gd name="T4" fmla="*/ 13 w 19"/>
                  <a:gd name="T5" fmla="*/ 6 h 12"/>
                  <a:gd name="T6" fmla="*/ 6 w 19"/>
                  <a:gd name="T7" fmla="*/ 6 h 12"/>
                </a:gdLst>
                <a:ahLst/>
                <a:cxnLst>
                  <a:cxn ang="0">
                    <a:pos x="T0" y="T1"/>
                  </a:cxn>
                  <a:cxn ang="0">
                    <a:pos x="T2" y="T3"/>
                  </a:cxn>
                  <a:cxn ang="0">
                    <a:pos x="T4" y="T5"/>
                  </a:cxn>
                  <a:cxn ang="0">
                    <a:pos x="T6" y="T7"/>
                  </a:cxn>
                </a:cxnLst>
                <a:rect l="0" t="0" r="r" b="b"/>
                <a:pathLst>
                  <a:path w="19" h="12">
                    <a:moveTo>
                      <a:pt x="0" y="0"/>
                    </a:moveTo>
                    <a:lnTo>
                      <a:pt x="19" y="12"/>
                    </a:lnTo>
                    <a:lnTo>
                      <a:pt x="13" y="6"/>
                    </a:lnTo>
                    <a:lnTo>
                      <a:pt x="6" y="6"/>
                    </a:lnTo>
                  </a:path>
                </a:pathLst>
              </a:custGeom>
              <a:grpFill/>
              <a:ln w="3175" cmpd="sng">
                <a:solidFill>
                  <a:schemeClr val="bg1"/>
                </a:solidFill>
                <a:prstDash val="solid"/>
                <a:round/>
                <a:headEnd/>
                <a:tailEnd/>
              </a:ln>
            </p:spPr>
            <p:txBody>
              <a:bodyPr/>
              <a:lstStyle/>
              <a:p>
                <a:endParaRPr lang="en-US" sz="1056" dirty="0"/>
              </a:p>
            </p:txBody>
          </p:sp>
          <p:sp>
            <p:nvSpPr>
              <p:cNvPr id="1557" name="Freeform 290">
                <a:extLst>
                  <a:ext uri="{FF2B5EF4-FFF2-40B4-BE49-F238E27FC236}">
                    <a16:creationId xmlns:a16="http://schemas.microsoft.com/office/drawing/2014/main" id="{9A618116-DF94-4F33-928B-886C2375BEFF}"/>
                  </a:ext>
                </a:extLst>
              </p:cNvPr>
              <p:cNvSpPr>
                <a:spLocks/>
              </p:cNvSpPr>
              <p:nvPr/>
            </p:nvSpPr>
            <p:spPr bwMode="auto">
              <a:xfrm>
                <a:off x="5062" y="2447"/>
                <a:ext cx="42" cy="55"/>
              </a:xfrm>
              <a:custGeom>
                <a:avLst/>
                <a:gdLst>
                  <a:gd name="T0" fmla="*/ 113 w 126"/>
                  <a:gd name="T1" fmla="*/ 0 h 166"/>
                  <a:gd name="T2" fmla="*/ 117 w 126"/>
                  <a:gd name="T3" fmla="*/ 5 h 166"/>
                  <a:gd name="T4" fmla="*/ 121 w 126"/>
                  <a:gd name="T5" fmla="*/ 10 h 166"/>
                  <a:gd name="T6" fmla="*/ 124 w 126"/>
                  <a:gd name="T7" fmla="*/ 13 h 166"/>
                  <a:gd name="T8" fmla="*/ 125 w 126"/>
                  <a:gd name="T9" fmla="*/ 17 h 166"/>
                  <a:gd name="T10" fmla="*/ 126 w 126"/>
                  <a:gd name="T11" fmla="*/ 20 h 166"/>
                  <a:gd name="T12" fmla="*/ 126 w 126"/>
                  <a:gd name="T13" fmla="*/ 25 h 166"/>
                  <a:gd name="T14" fmla="*/ 123 w 126"/>
                  <a:gd name="T15" fmla="*/ 32 h 166"/>
                  <a:gd name="T16" fmla="*/ 118 w 126"/>
                  <a:gd name="T17" fmla="*/ 41 h 166"/>
                  <a:gd name="T18" fmla="*/ 113 w 126"/>
                  <a:gd name="T19" fmla="*/ 50 h 166"/>
                  <a:gd name="T20" fmla="*/ 106 w 126"/>
                  <a:gd name="T21" fmla="*/ 61 h 166"/>
                  <a:gd name="T22" fmla="*/ 91 w 126"/>
                  <a:gd name="T23" fmla="*/ 83 h 166"/>
                  <a:gd name="T24" fmla="*/ 72 w 126"/>
                  <a:gd name="T25" fmla="*/ 104 h 166"/>
                  <a:gd name="T26" fmla="*/ 53 w 126"/>
                  <a:gd name="T27" fmla="*/ 126 h 166"/>
                  <a:gd name="T28" fmla="*/ 34 w 126"/>
                  <a:gd name="T29" fmla="*/ 144 h 166"/>
                  <a:gd name="T30" fmla="*/ 25 w 126"/>
                  <a:gd name="T31" fmla="*/ 152 h 166"/>
                  <a:gd name="T32" fmla="*/ 16 w 126"/>
                  <a:gd name="T33" fmla="*/ 158 h 166"/>
                  <a:gd name="T34" fmla="*/ 7 w 126"/>
                  <a:gd name="T35" fmla="*/ 163 h 166"/>
                  <a:gd name="T36" fmla="*/ 0 w 126"/>
                  <a:gd name="T37" fmla="*/ 166 h 166"/>
                  <a:gd name="T38" fmla="*/ 0 w 126"/>
                  <a:gd name="T39" fmla="*/ 160 h 166"/>
                  <a:gd name="T40" fmla="*/ 0 w 126"/>
                  <a:gd name="T41" fmla="*/ 153 h 166"/>
                  <a:gd name="T42" fmla="*/ 0 w 126"/>
                  <a:gd name="T43" fmla="*/ 145 h 166"/>
                  <a:gd name="T44" fmla="*/ 0 w 126"/>
                  <a:gd name="T45" fmla="*/ 136 h 166"/>
                  <a:gd name="T46" fmla="*/ 3 w 126"/>
                  <a:gd name="T47" fmla="*/ 131 h 166"/>
                  <a:gd name="T48" fmla="*/ 6 w 126"/>
                  <a:gd name="T49" fmla="*/ 128 h 166"/>
                  <a:gd name="T50" fmla="*/ 12 w 126"/>
                  <a:gd name="T51" fmla="*/ 124 h 166"/>
                  <a:gd name="T52" fmla="*/ 16 w 126"/>
                  <a:gd name="T53" fmla="*/ 121 h 166"/>
                  <a:gd name="T54" fmla="*/ 26 w 126"/>
                  <a:gd name="T55" fmla="*/ 116 h 166"/>
                  <a:gd name="T56" fmla="*/ 33 w 126"/>
                  <a:gd name="T57" fmla="*/ 110 h 166"/>
                  <a:gd name="T58" fmla="*/ 40 w 126"/>
                  <a:gd name="T59" fmla="*/ 104 h 166"/>
                  <a:gd name="T60" fmla="*/ 48 w 126"/>
                  <a:gd name="T61" fmla="*/ 96 h 166"/>
                  <a:gd name="T62" fmla="*/ 53 w 126"/>
                  <a:gd name="T63" fmla="*/ 89 h 166"/>
                  <a:gd name="T64" fmla="*/ 58 w 126"/>
                  <a:gd name="T65" fmla="*/ 82 h 166"/>
                  <a:gd name="T66" fmla="*/ 67 w 126"/>
                  <a:gd name="T67" fmla="*/ 66 h 166"/>
                  <a:gd name="T68" fmla="*/ 72 w 126"/>
                  <a:gd name="T69" fmla="*/ 50 h 166"/>
                  <a:gd name="T70" fmla="*/ 79 w 126"/>
                  <a:gd name="T71" fmla="*/ 36 h 166"/>
                  <a:gd name="T72" fmla="*/ 87 w 126"/>
                  <a:gd name="T73" fmla="*/ 23 h 166"/>
                  <a:gd name="T74" fmla="*/ 92 w 126"/>
                  <a:gd name="T75" fmla="*/ 16 h 166"/>
                  <a:gd name="T76" fmla="*/ 97 w 126"/>
                  <a:gd name="T77" fmla="*/ 11 h 166"/>
                  <a:gd name="T78" fmla="*/ 104 w 126"/>
                  <a:gd name="T79" fmla="*/ 5 h 166"/>
                  <a:gd name="T80" fmla="*/ 113 w 126"/>
                  <a:gd name="T8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3175" cmpd="sng">
                <a:solidFill>
                  <a:schemeClr val="bg1"/>
                </a:solidFill>
                <a:prstDash val="solid"/>
                <a:round/>
                <a:headEnd/>
                <a:tailEnd/>
              </a:ln>
            </p:spPr>
            <p:txBody>
              <a:bodyPr/>
              <a:lstStyle/>
              <a:p>
                <a:endParaRPr lang="en-US" sz="1056" dirty="0"/>
              </a:p>
            </p:txBody>
          </p:sp>
          <p:sp>
            <p:nvSpPr>
              <p:cNvPr id="1558" name="Freeform 291">
                <a:extLst>
                  <a:ext uri="{FF2B5EF4-FFF2-40B4-BE49-F238E27FC236}">
                    <a16:creationId xmlns:a16="http://schemas.microsoft.com/office/drawing/2014/main" id="{2A6B23D5-FFF5-4EEE-9CAB-24D6E20FBB56}"/>
                  </a:ext>
                </a:extLst>
              </p:cNvPr>
              <p:cNvSpPr>
                <a:spLocks/>
              </p:cNvSpPr>
              <p:nvPr/>
            </p:nvSpPr>
            <p:spPr bwMode="auto">
              <a:xfrm>
                <a:off x="5154" y="2465"/>
                <a:ext cx="85" cy="86"/>
              </a:xfrm>
              <a:custGeom>
                <a:avLst/>
                <a:gdLst>
                  <a:gd name="T0" fmla="*/ 8 w 259"/>
                  <a:gd name="T1" fmla="*/ 182 h 259"/>
                  <a:gd name="T2" fmla="*/ 1 w 259"/>
                  <a:gd name="T3" fmla="*/ 163 h 259"/>
                  <a:gd name="T4" fmla="*/ 0 w 259"/>
                  <a:gd name="T5" fmla="*/ 142 h 259"/>
                  <a:gd name="T6" fmla="*/ 6 w 259"/>
                  <a:gd name="T7" fmla="*/ 130 h 259"/>
                  <a:gd name="T8" fmla="*/ 19 w 259"/>
                  <a:gd name="T9" fmla="*/ 126 h 259"/>
                  <a:gd name="T10" fmla="*/ 34 w 259"/>
                  <a:gd name="T11" fmla="*/ 117 h 259"/>
                  <a:gd name="T12" fmla="*/ 48 w 259"/>
                  <a:gd name="T13" fmla="*/ 100 h 259"/>
                  <a:gd name="T14" fmla="*/ 60 w 259"/>
                  <a:gd name="T15" fmla="*/ 91 h 259"/>
                  <a:gd name="T16" fmla="*/ 68 w 259"/>
                  <a:gd name="T17" fmla="*/ 87 h 259"/>
                  <a:gd name="T18" fmla="*/ 83 w 259"/>
                  <a:gd name="T19" fmla="*/ 87 h 259"/>
                  <a:gd name="T20" fmla="*/ 94 w 259"/>
                  <a:gd name="T21" fmla="*/ 93 h 259"/>
                  <a:gd name="T22" fmla="*/ 101 w 259"/>
                  <a:gd name="T23" fmla="*/ 105 h 259"/>
                  <a:gd name="T24" fmla="*/ 108 w 259"/>
                  <a:gd name="T25" fmla="*/ 110 h 259"/>
                  <a:gd name="T26" fmla="*/ 120 w 259"/>
                  <a:gd name="T27" fmla="*/ 110 h 259"/>
                  <a:gd name="T28" fmla="*/ 135 w 259"/>
                  <a:gd name="T29" fmla="*/ 104 h 259"/>
                  <a:gd name="T30" fmla="*/ 148 w 259"/>
                  <a:gd name="T31" fmla="*/ 93 h 259"/>
                  <a:gd name="T32" fmla="*/ 160 w 259"/>
                  <a:gd name="T33" fmla="*/ 78 h 259"/>
                  <a:gd name="T34" fmla="*/ 174 w 259"/>
                  <a:gd name="T35" fmla="*/ 51 h 259"/>
                  <a:gd name="T36" fmla="*/ 188 w 259"/>
                  <a:gd name="T37" fmla="*/ 16 h 259"/>
                  <a:gd name="T38" fmla="*/ 195 w 259"/>
                  <a:gd name="T39" fmla="*/ 4 h 259"/>
                  <a:gd name="T40" fmla="*/ 202 w 259"/>
                  <a:gd name="T41" fmla="*/ 12 h 259"/>
                  <a:gd name="T42" fmla="*/ 213 w 259"/>
                  <a:gd name="T43" fmla="*/ 18 h 259"/>
                  <a:gd name="T44" fmla="*/ 219 w 259"/>
                  <a:gd name="T45" fmla="*/ 32 h 259"/>
                  <a:gd name="T46" fmla="*/ 219 w 259"/>
                  <a:gd name="T47" fmla="*/ 52 h 259"/>
                  <a:gd name="T48" fmla="*/ 227 w 259"/>
                  <a:gd name="T49" fmla="*/ 61 h 259"/>
                  <a:gd name="T50" fmla="*/ 234 w 259"/>
                  <a:gd name="T51" fmla="*/ 70 h 259"/>
                  <a:gd name="T52" fmla="*/ 234 w 259"/>
                  <a:gd name="T53" fmla="*/ 88 h 259"/>
                  <a:gd name="T54" fmla="*/ 234 w 259"/>
                  <a:gd name="T55" fmla="*/ 104 h 259"/>
                  <a:gd name="T56" fmla="*/ 237 w 259"/>
                  <a:gd name="T57" fmla="*/ 110 h 259"/>
                  <a:gd name="T58" fmla="*/ 243 w 259"/>
                  <a:gd name="T59" fmla="*/ 121 h 259"/>
                  <a:gd name="T60" fmla="*/ 249 w 259"/>
                  <a:gd name="T61" fmla="*/ 137 h 259"/>
                  <a:gd name="T62" fmla="*/ 254 w 259"/>
                  <a:gd name="T63" fmla="*/ 161 h 259"/>
                  <a:gd name="T64" fmla="*/ 245 w 259"/>
                  <a:gd name="T65" fmla="*/ 235 h 259"/>
                  <a:gd name="T66" fmla="*/ 239 w 259"/>
                  <a:gd name="T67" fmla="*/ 222 h 259"/>
                  <a:gd name="T68" fmla="*/ 237 w 259"/>
                  <a:gd name="T69" fmla="*/ 208 h 259"/>
                  <a:gd name="T70" fmla="*/ 239 w 259"/>
                  <a:gd name="T71" fmla="*/ 192 h 259"/>
                  <a:gd name="T72" fmla="*/ 222 w 259"/>
                  <a:gd name="T73" fmla="*/ 188 h 259"/>
                  <a:gd name="T74" fmla="*/ 206 w 259"/>
                  <a:gd name="T75" fmla="*/ 179 h 259"/>
                  <a:gd name="T76" fmla="*/ 194 w 259"/>
                  <a:gd name="T77" fmla="*/ 199 h 259"/>
                  <a:gd name="T78" fmla="*/ 188 w 259"/>
                  <a:gd name="T79" fmla="*/ 219 h 259"/>
                  <a:gd name="T80" fmla="*/ 185 w 259"/>
                  <a:gd name="T81" fmla="*/ 259 h 259"/>
                  <a:gd name="T82" fmla="*/ 124 w 259"/>
                  <a:gd name="T83" fmla="*/ 242 h 259"/>
                  <a:gd name="T84" fmla="*/ 110 w 259"/>
                  <a:gd name="T85" fmla="*/ 220 h 259"/>
                  <a:gd name="T86" fmla="*/ 99 w 259"/>
                  <a:gd name="T87" fmla="*/ 209 h 259"/>
                  <a:gd name="T88" fmla="*/ 97 w 259"/>
                  <a:gd name="T89" fmla="*/ 196 h 259"/>
                  <a:gd name="T90" fmla="*/ 105 w 259"/>
                  <a:gd name="T91" fmla="*/ 186 h 259"/>
                  <a:gd name="T92" fmla="*/ 112 w 259"/>
                  <a:gd name="T93" fmla="*/ 180 h 259"/>
                  <a:gd name="T94" fmla="*/ 117 w 259"/>
                  <a:gd name="T95" fmla="*/ 173 h 259"/>
                  <a:gd name="T96" fmla="*/ 93 w 259"/>
                  <a:gd name="T97" fmla="*/ 154 h 259"/>
                  <a:gd name="T98" fmla="*/ 28 w 259"/>
                  <a:gd name="T99" fmla="*/ 155 h 259"/>
                  <a:gd name="T100" fmla="*/ 20 w 259"/>
                  <a:gd name="T101" fmla="*/ 163 h 259"/>
                  <a:gd name="T102" fmla="*/ 16 w 259"/>
                  <a:gd name="T103" fmla="*/ 175 h 259"/>
                  <a:gd name="T104" fmla="*/ 13 w 259"/>
                  <a:gd name="T105" fmla="*/ 18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3175" cmpd="sng">
                <a:solidFill>
                  <a:schemeClr val="bg1"/>
                </a:solidFill>
                <a:prstDash val="solid"/>
                <a:round/>
                <a:headEnd/>
                <a:tailEnd/>
              </a:ln>
            </p:spPr>
            <p:txBody>
              <a:bodyPr/>
              <a:lstStyle/>
              <a:p>
                <a:endParaRPr lang="en-US" sz="1056" dirty="0"/>
              </a:p>
            </p:txBody>
          </p:sp>
          <p:sp>
            <p:nvSpPr>
              <p:cNvPr id="1559" name="Freeform 292">
                <a:extLst>
                  <a:ext uri="{FF2B5EF4-FFF2-40B4-BE49-F238E27FC236}">
                    <a16:creationId xmlns:a16="http://schemas.microsoft.com/office/drawing/2014/main" id="{B57B29C6-78CC-4D07-9B94-1F0D842654CC}"/>
                  </a:ext>
                </a:extLst>
              </p:cNvPr>
              <p:cNvSpPr>
                <a:spLocks/>
              </p:cNvSpPr>
              <p:nvPr/>
            </p:nvSpPr>
            <p:spPr bwMode="auto">
              <a:xfrm>
                <a:off x="5104" y="2395"/>
                <a:ext cx="23" cy="31"/>
              </a:xfrm>
              <a:custGeom>
                <a:avLst/>
                <a:gdLst>
                  <a:gd name="T0" fmla="*/ 72 w 72"/>
                  <a:gd name="T1" fmla="*/ 43 h 92"/>
                  <a:gd name="T2" fmla="*/ 72 w 72"/>
                  <a:gd name="T3" fmla="*/ 92 h 92"/>
                  <a:gd name="T4" fmla="*/ 65 w 72"/>
                  <a:gd name="T5" fmla="*/ 86 h 92"/>
                  <a:gd name="T6" fmla="*/ 58 w 72"/>
                  <a:gd name="T7" fmla="*/ 81 h 92"/>
                  <a:gd name="T8" fmla="*/ 51 w 72"/>
                  <a:gd name="T9" fmla="*/ 75 h 92"/>
                  <a:gd name="T10" fmla="*/ 46 w 72"/>
                  <a:gd name="T11" fmla="*/ 69 h 92"/>
                  <a:gd name="T12" fmla="*/ 38 w 72"/>
                  <a:gd name="T13" fmla="*/ 58 h 92"/>
                  <a:gd name="T14" fmla="*/ 32 w 72"/>
                  <a:gd name="T15" fmla="*/ 46 h 92"/>
                  <a:gd name="T16" fmla="*/ 25 w 72"/>
                  <a:gd name="T17" fmla="*/ 34 h 92"/>
                  <a:gd name="T18" fmla="*/ 19 w 72"/>
                  <a:gd name="T19" fmla="*/ 23 h 92"/>
                  <a:gd name="T20" fmla="*/ 11 w 72"/>
                  <a:gd name="T21" fmla="*/ 12 h 92"/>
                  <a:gd name="T22" fmla="*/ 0 w 72"/>
                  <a:gd name="T23" fmla="*/ 0 h 92"/>
                  <a:gd name="T24" fmla="*/ 25 w 72"/>
                  <a:gd name="T25" fmla="*/ 12 h 92"/>
                  <a:gd name="T26" fmla="*/ 44 w 72"/>
                  <a:gd name="T27" fmla="*/ 21 h 92"/>
                  <a:gd name="T28" fmla="*/ 51 w 72"/>
                  <a:gd name="T29" fmla="*/ 26 h 92"/>
                  <a:gd name="T30" fmla="*/ 58 w 72"/>
                  <a:gd name="T31" fmla="*/ 31 h 92"/>
                  <a:gd name="T32" fmla="*/ 66 w 72"/>
                  <a:gd name="T33" fmla="*/ 36 h 92"/>
                  <a:gd name="T34" fmla="*/ 72 w 72"/>
                  <a:gd name="T35" fmla="*/ 4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3175" cmpd="sng">
                <a:solidFill>
                  <a:schemeClr val="bg1"/>
                </a:solidFill>
                <a:prstDash val="solid"/>
                <a:round/>
                <a:headEnd/>
                <a:tailEnd/>
              </a:ln>
            </p:spPr>
            <p:txBody>
              <a:bodyPr/>
              <a:lstStyle/>
              <a:p>
                <a:endParaRPr lang="en-US" sz="1056" dirty="0"/>
              </a:p>
            </p:txBody>
          </p:sp>
          <p:sp>
            <p:nvSpPr>
              <p:cNvPr id="1560" name="Freeform 293">
                <a:extLst>
                  <a:ext uri="{FF2B5EF4-FFF2-40B4-BE49-F238E27FC236}">
                    <a16:creationId xmlns:a16="http://schemas.microsoft.com/office/drawing/2014/main" id="{E3AA261A-8C60-4C7E-BDFE-F6BDF9BDCF52}"/>
                  </a:ext>
                </a:extLst>
              </p:cNvPr>
              <p:cNvSpPr>
                <a:spLocks/>
              </p:cNvSpPr>
              <p:nvPr/>
            </p:nvSpPr>
            <p:spPr bwMode="auto">
              <a:xfrm>
                <a:off x="5143" y="2436"/>
                <a:ext cx="16" cy="21"/>
              </a:xfrm>
              <a:custGeom>
                <a:avLst/>
                <a:gdLst>
                  <a:gd name="T0" fmla="*/ 6 w 46"/>
                  <a:gd name="T1" fmla="*/ 6 h 62"/>
                  <a:gd name="T2" fmla="*/ 19 w 46"/>
                  <a:gd name="T3" fmla="*/ 5 h 62"/>
                  <a:gd name="T4" fmla="*/ 31 w 46"/>
                  <a:gd name="T5" fmla="*/ 3 h 62"/>
                  <a:gd name="T6" fmla="*/ 39 w 46"/>
                  <a:gd name="T7" fmla="*/ 1 h 62"/>
                  <a:gd name="T8" fmla="*/ 46 w 46"/>
                  <a:gd name="T9" fmla="*/ 0 h 62"/>
                  <a:gd name="T10" fmla="*/ 46 w 46"/>
                  <a:gd name="T11" fmla="*/ 9 h 62"/>
                  <a:gd name="T12" fmla="*/ 46 w 46"/>
                  <a:gd name="T13" fmla="*/ 18 h 62"/>
                  <a:gd name="T14" fmla="*/ 46 w 46"/>
                  <a:gd name="T15" fmla="*/ 27 h 62"/>
                  <a:gd name="T16" fmla="*/ 46 w 46"/>
                  <a:gd name="T17" fmla="*/ 38 h 62"/>
                  <a:gd name="T18" fmla="*/ 45 w 46"/>
                  <a:gd name="T19" fmla="*/ 46 h 62"/>
                  <a:gd name="T20" fmla="*/ 41 w 46"/>
                  <a:gd name="T21" fmla="*/ 54 h 62"/>
                  <a:gd name="T22" fmla="*/ 39 w 46"/>
                  <a:gd name="T23" fmla="*/ 57 h 62"/>
                  <a:gd name="T24" fmla="*/ 37 w 46"/>
                  <a:gd name="T25" fmla="*/ 60 h 62"/>
                  <a:gd name="T26" fmla="*/ 35 w 46"/>
                  <a:gd name="T27" fmla="*/ 61 h 62"/>
                  <a:gd name="T28" fmla="*/ 33 w 46"/>
                  <a:gd name="T29" fmla="*/ 62 h 62"/>
                  <a:gd name="T30" fmla="*/ 27 w 46"/>
                  <a:gd name="T31" fmla="*/ 61 h 62"/>
                  <a:gd name="T32" fmla="*/ 22 w 46"/>
                  <a:gd name="T33" fmla="*/ 60 h 62"/>
                  <a:gd name="T34" fmla="*/ 17 w 46"/>
                  <a:gd name="T35" fmla="*/ 59 h 62"/>
                  <a:gd name="T36" fmla="*/ 14 w 46"/>
                  <a:gd name="T37" fmla="*/ 57 h 62"/>
                  <a:gd name="T38" fmla="*/ 11 w 46"/>
                  <a:gd name="T39" fmla="*/ 54 h 62"/>
                  <a:gd name="T40" fmla="*/ 7 w 46"/>
                  <a:gd name="T41" fmla="*/ 51 h 62"/>
                  <a:gd name="T42" fmla="*/ 5 w 46"/>
                  <a:gd name="T43" fmla="*/ 47 h 62"/>
                  <a:gd name="T44" fmla="*/ 4 w 46"/>
                  <a:gd name="T45" fmla="*/ 44 h 62"/>
                  <a:gd name="T46" fmla="*/ 1 w 46"/>
                  <a:gd name="T47" fmla="*/ 34 h 62"/>
                  <a:gd name="T48" fmla="*/ 0 w 46"/>
                  <a:gd name="T49" fmla="*/ 25 h 62"/>
                  <a:gd name="T50" fmla="*/ 0 w 46"/>
                  <a:gd name="T51" fmla="*/ 16 h 62"/>
                  <a:gd name="T52" fmla="*/ 0 w 46"/>
                  <a:gd name="T53" fmla="*/ 6 h 62"/>
                  <a:gd name="T54" fmla="*/ 6 w 46"/>
                  <a:gd name="T55"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3175" cmpd="sng">
                <a:solidFill>
                  <a:schemeClr val="bg1"/>
                </a:solidFill>
                <a:prstDash val="solid"/>
                <a:round/>
                <a:headEnd/>
                <a:tailEnd/>
              </a:ln>
            </p:spPr>
            <p:txBody>
              <a:bodyPr/>
              <a:lstStyle/>
              <a:p>
                <a:endParaRPr lang="en-US" sz="1056" dirty="0"/>
              </a:p>
            </p:txBody>
          </p:sp>
          <p:sp>
            <p:nvSpPr>
              <p:cNvPr id="1561" name="Freeform 294">
                <a:extLst>
                  <a:ext uri="{FF2B5EF4-FFF2-40B4-BE49-F238E27FC236}">
                    <a16:creationId xmlns:a16="http://schemas.microsoft.com/office/drawing/2014/main" id="{E22B3927-A697-41AA-BE57-061595781775}"/>
                  </a:ext>
                </a:extLst>
              </p:cNvPr>
              <p:cNvSpPr>
                <a:spLocks/>
              </p:cNvSpPr>
              <p:nvPr/>
            </p:nvSpPr>
            <p:spPr bwMode="auto">
              <a:xfrm>
                <a:off x="5089" y="2295"/>
                <a:ext cx="50" cy="98"/>
              </a:xfrm>
              <a:custGeom>
                <a:avLst/>
                <a:gdLst>
                  <a:gd name="T0" fmla="*/ 59 w 152"/>
                  <a:gd name="T1" fmla="*/ 0 h 296"/>
                  <a:gd name="T2" fmla="*/ 66 w 152"/>
                  <a:gd name="T3" fmla="*/ 9 h 296"/>
                  <a:gd name="T4" fmla="*/ 77 w 152"/>
                  <a:gd name="T5" fmla="*/ 17 h 296"/>
                  <a:gd name="T6" fmla="*/ 88 w 152"/>
                  <a:gd name="T7" fmla="*/ 23 h 296"/>
                  <a:gd name="T8" fmla="*/ 99 w 152"/>
                  <a:gd name="T9" fmla="*/ 25 h 296"/>
                  <a:gd name="T10" fmla="*/ 108 w 152"/>
                  <a:gd name="T11" fmla="*/ 21 h 296"/>
                  <a:gd name="T12" fmla="*/ 118 w 152"/>
                  <a:gd name="T13" fmla="*/ 12 h 296"/>
                  <a:gd name="T14" fmla="*/ 122 w 152"/>
                  <a:gd name="T15" fmla="*/ 35 h 296"/>
                  <a:gd name="T16" fmla="*/ 130 w 152"/>
                  <a:gd name="T17" fmla="*/ 62 h 296"/>
                  <a:gd name="T18" fmla="*/ 141 w 152"/>
                  <a:gd name="T19" fmla="*/ 86 h 296"/>
                  <a:gd name="T20" fmla="*/ 147 w 152"/>
                  <a:gd name="T21" fmla="*/ 94 h 296"/>
                  <a:gd name="T22" fmla="*/ 152 w 152"/>
                  <a:gd name="T23" fmla="*/ 99 h 296"/>
                  <a:gd name="T24" fmla="*/ 143 w 152"/>
                  <a:gd name="T25" fmla="*/ 120 h 296"/>
                  <a:gd name="T26" fmla="*/ 129 w 152"/>
                  <a:gd name="T27" fmla="*/ 140 h 296"/>
                  <a:gd name="T28" fmla="*/ 117 w 152"/>
                  <a:gd name="T29" fmla="*/ 157 h 296"/>
                  <a:gd name="T30" fmla="*/ 112 w 152"/>
                  <a:gd name="T31" fmla="*/ 172 h 296"/>
                  <a:gd name="T32" fmla="*/ 115 w 152"/>
                  <a:gd name="T33" fmla="*/ 197 h 296"/>
                  <a:gd name="T34" fmla="*/ 115 w 152"/>
                  <a:gd name="T35" fmla="*/ 205 h 296"/>
                  <a:gd name="T36" fmla="*/ 112 w 152"/>
                  <a:gd name="T37" fmla="*/ 216 h 296"/>
                  <a:gd name="T38" fmla="*/ 126 w 152"/>
                  <a:gd name="T39" fmla="*/ 216 h 296"/>
                  <a:gd name="T40" fmla="*/ 146 w 152"/>
                  <a:gd name="T41" fmla="*/ 216 h 296"/>
                  <a:gd name="T42" fmla="*/ 136 w 152"/>
                  <a:gd name="T43" fmla="*/ 252 h 296"/>
                  <a:gd name="T44" fmla="*/ 136 w 152"/>
                  <a:gd name="T45" fmla="*/ 267 h 296"/>
                  <a:gd name="T46" fmla="*/ 146 w 152"/>
                  <a:gd name="T47" fmla="*/ 283 h 296"/>
                  <a:gd name="T48" fmla="*/ 125 w 152"/>
                  <a:gd name="T49" fmla="*/ 291 h 296"/>
                  <a:gd name="T50" fmla="*/ 105 w 152"/>
                  <a:gd name="T51" fmla="*/ 296 h 296"/>
                  <a:gd name="T52" fmla="*/ 85 w 152"/>
                  <a:gd name="T53" fmla="*/ 294 h 296"/>
                  <a:gd name="T54" fmla="*/ 73 w 152"/>
                  <a:gd name="T55" fmla="*/ 288 h 296"/>
                  <a:gd name="T56" fmla="*/ 67 w 152"/>
                  <a:gd name="T57" fmla="*/ 280 h 296"/>
                  <a:gd name="T58" fmla="*/ 66 w 152"/>
                  <a:gd name="T59" fmla="*/ 271 h 296"/>
                  <a:gd name="T60" fmla="*/ 85 w 152"/>
                  <a:gd name="T61" fmla="*/ 253 h 296"/>
                  <a:gd name="T62" fmla="*/ 69 w 152"/>
                  <a:gd name="T63" fmla="*/ 249 h 296"/>
                  <a:gd name="T64" fmla="*/ 52 w 152"/>
                  <a:gd name="T65" fmla="*/ 242 h 296"/>
                  <a:gd name="T66" fmla="*/ 38 w 152"/>
                  <a:gd name="T67" fmla="*/ 231 h 296"/>
                  <a:gd name="T68" fmla="*/ 25 w 152"/>
                  <a:gd name="T69" fmla="*/ 219 h 296"/>
                  <a:gd name="T70" fmla="*/ 14 w 152"/>
                  <a:gd name="T71" fmla="*/ 205 h 296"/>
                  <a:gd name="T72" fmla="*/ 6 w 152"/>
                  <a:gd name="T73" fmla="*/ 190 h 296"/>
                  <a:gd name="T74" fmla="*/ 1 w 152"/>
                  <a:gd name="T75" fmla="*/ 172 h 296"/>
                  <a:gd name="T76" fmla="*/ 0 w 152"/>
                  <a:gd name="T77" fmla="*/ 154 h 296"/>
                  <a:gd name="T78" fmla="*/ 0 w 152"/>
                  <a:gd name="T79" fmla="*/ 130 h 296"/>
                  <a:gd name="T80" fmla="*/ 27 w 152"/>
                  <a:gd name="T81" fmla="*/ 106 h 296"/>
                  <a:gd name="T82" fmla="*/ 32 w 152"/>
                  <a:gd name="T83" fmla="*/ 46 h 296"/>
                  <a:gd name="T84" fmla="*/ 31 w 152"/>
                  <a:gd name="T85" fmla="*/ 18 h 296"/>
                  <a:gd name="T86" fmla="*/ 28 w 152"/>
                  <a:gd name="T87" fmla="*/ 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3175" cmpd="sng">
                <a:solidFill>
                  <a:schemeClr val="bg1"/>
                </a:solidFill>
                <a:prstDash val="solid"/>
                <a:round/>
                <a:headEnd/>
                <a:tailEnd/>
              </a:ln>
            </p:spPr>
            <p:txBody>
              <a:bodyPr/>
              <a:lstStyle/>
              <a:p>
                <a:endParaRPr lang="en-US" sz="1056" dirty="0"/>
              </a:p>
            </p:txBody>
          </p:sp>
          <p:sp>
            <p:nvSpPr>
              <p:cNvPr id="1562" name="Freeform 295">
                <a:extLst>
                  <a:ext uri="{FF2B5EF4-FFF2-40B4-BE49-F238E27FC236}">
                    <a16:creationId xmlns:a16="http://schemas.microsoft.com/office/drawing/2014/main" id="{4E9B54FF-770D-440D-8B69-F7D5A13DB1C4}"/>
                  </a:ext>
                </a:extLst>
              </p:cNvPr>
              <p:cNvSpPr>
                <a:spLocks/>
              </p:cNvSpPr>
              <p:nvPr/>
            </p:nvSpPr>
            <p:spPr bwMode="auto">
              <a:xfrm>
                <a:off x="5189" y="2442"/>
                <a:ext cx="8" cy="13"/>
              </a:xfrm>
              <a:custGeom>
                <a:avLst/>
                <a:gdLst>
                  <a:gd name="T0" fmla="*/ 26 w 26"/>
                  <a:gd name="T1" fmla="*/ 38 h 38"/>
                  <a:gd name="T2" fmla="*/ 26 w 26"/>
                  <a:gd name="T3" fmla="*/ 0 h 38"/>
                  <a:gd name="T4" fmla="*/ 21 w 26"/>
                  <a:gd name="T5" fmla="*/ 1 h 38"/>
                  <a:gd name="T6" fmla="*/ 13 w 26"/>
                  <a:gd name="T7" fmla="*/ 4 h 38"/>
                  <a:gd name="T8" fmla="*/ 6 w 26"/>
                  <a:gd name="T9" fmla="*/ 8 h 38"/>
                  <a:gd name="T10" fmla="*/ 0 w 26"/>
                  <a:gd name="T11" fmla="*/ 13 h 38"/>
                  <a:gd name="T12" fmla="*/ 18 w 26"/>
                  <a:gd name="T13" fmla="*/ 30 h 38"/>
                  <a:gd name="T14" fmla="*/ 26 w 2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3175" cmpd="sng">
                <a:solidFill>
                  <a:schemeClr val="bg1"/>
                </a:solidFill>
                <a:prstDash val="solid"/>
                <a:round/>
                <a:headEnd/>
                <a:tailEnd/>
              </a:ln>
            </p:spPr>
            <p:txBody>
              <a:bodyPr/>
              <a:lstStyle/>
              <a:p>
                <a:endParaRPr lang="en-US" sz="1056" dirty="0"/>
              </a:p>
            </p:txBody>
          </p:sp>
          <p:sp>
            <p:nvSpPr>
              <p:cNvPr id="1563" name="Freeform 296">
                <a:extLst>
                  <a:ext uri="{FF2B5EF4-FFF2-40B4-BE49-F238E27FC236}">
                    <a16:creationId xmlns:a16="http://schemas.microsoft.com/office/drawing/2014/main" id="{6AFC3A9B-8589-4111-9674-6F553D29A6CA}"/>
                  </a:ext>
                </a:extLst>
              </p:cNvPr>
              <p:cNvSpPr>
                <a:spLocks/>
              </p:cNvSpPr>
              <p:nvPr/>
            </p:nvSpPr>
            <p:spPr bwMode="auto">
              <a:xfrm>
                <a:off x="5165" y="2420"/>
                <a:ext cx="10" cy="10"/>
              </a:xfrm>
              <a:custGeom>
                <a:avLst/>
                <a:gdLst>
                  <a:gd name="T0" fmla="*/ 0 w 34"/>
                  <a:gd name="T1" fmla="*/ 18 h 31"/>
                  <a:gd name="T2" fmla="*/ 8 w 34"/>
                  <a:gd name="T3" fmla="*/ 22 h 31"/>
                  <a:gd name="T4" fmla="*/ 17 w 34"/>
                  <a:gd name="T5" fmla="*/ 26 h 31"/>
                  <a:gd name="T6" fmla="*/ 27 w 34"/>
                  <a:gd name="T7" fmla="*/ 30 h 31"/>
                  <a:gd name="T8" fmla="*/ 34 w 34"/>
                  <a:gd name="T9" fmla="*/ 31 h 31"/>
                  <a:gd name="T10" fmla="*/ 33 w 34"/>
                  <a:gd name="T11" fmla="*/ 24 h 31"/>
                  <a:gd name="T12" fmla="*/ 30 w 34"/>
                  <a:gd name="T13" fmla="*/ 15 h 31"/>
                  <a:gd name="T14" fmla="*/ 26 w 34"/>
                  <a:gd name="T15" fmla="*/ 6 h 31"/>
                  <a:gd name="T16" fmla="*/ 20 w 34"/>
                  <a:gd name="T17" fmla="*/ 0 h 31"/>
                  <a:gd name="T18" fmla="*/ 16 w 34"/>
                  <a:gd name="T19" fmla="*/ 5 h 31"/>
                  <a:gd name="T20" fmla="*/ 10 w 34"/>
                  <a:gd name="T21" fmla="*/ 11 h 31"/>
                  <a:gd name="T22" fmla="*/ 8 w 34"/>
                  <a:gd name="T23" fmla="*/ 14 h 31"/>
                  <a:gd name="T24" fmla="*/ 6 w 34"/>
                  <a:gd name="T25" fmla="*/ 16 h 31"/>
                  <a:gd name="T26" fmla="*/ 4 w 34"/>
                  <a:gd name="T27" fmla="*/ 18 h 31"/>
                  <a:gd name="T28" fmla="*/ 0 w 34"/>
                  <a:gd name="T2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3175" cmpd="sng">
                <a:solidFill>
                  <a:schemeClr val="bg1"/>
                </a:solidFill>
                <a:prstDash val="solid"/>
                <a:round/>
                <a:headEnd/>
                <a:tailEnd/>
              </a:ln>
            </p:spPr>
            <p:txBody>
              <a:bodyPr/>
              <a:lstStyle/>
              <a:p>
                <a:endParaRPr lang="en-US" sz="1056" dirty="0"/>
              </a:p>
            </p:txBody>
          </p:sp>
          <p:sp>
            <p:nvSpPr>
              <p:cNvPr id="1564" name="Freeform 297">
                <a:extLst>
                  <a:ext uri="{FF2B5EF4-FFF2-40B4-BE49-F238E27FC236}">
                    <a16:creationId xmlns:a16="http://schemas.microsoft.com/office/drawing/2014/main" id="{46C72946-0819-4756-B206-E0E056E5D5B1}"/>
                  </a:ext>
                </a:extLst>
              </p:cNvPr>
              <p:cNvSpPr>
                <a:spLocks/>
              </p:cNvSpPr>
              <p:nvPr/>
            </p:nvSpPr>
            <p:spPr bwMode="auto">
              <a:xfrm>
                <a:off x="5139" y="2418"/>
                <a:ext cx="6" cy="12"/>
              </a:xfrm>
              <a:custGeom>
                <a:avLst/>
                <a:gdLst>
                  <a:gd name="T0" fmla="*/ 0 w 20"/>
                  <a:gd name="T1" fmla="*/ 6 h 37"/>
                  <a:gd name="T2" fmla="*/ 0 w 20"/>
                  <a:gd name="T3" fmla="*/ 37 h 37"/>
                  <a:gd name="T4" fmla="*/ 7 w 20"/>
                  <a:gd name="T5" fmla="*/ 33 h 37"/>
                  <a:gd name="T6" fmla="*/ 20 w 20"/>
                  <a:gd name="T7" fmla="*/ 30 h 37"/>
                  <a:gd name="T8" fmla="*/ 20 w 20"/>
                  <a:gd name="T9" fmla="*/ 0 h 37"/>
                  <a:gd name="T10" fmla="*/ 0 w 20"/>
                  <a:gd name="T11" fmla="*/ 6 h 37"/>
                </a:gdLst>
                <a:ahLst/>
                <a:cxnLst>
                  <a:cxn ang="0">
                    <a:pos x="T0" y="T1"/>
                  </a:cxn>
                  <a:cxn ang="0">
                    <a:pos x="T2" y="T3"/>
                  </a:cxn>
                  <a:cxn ang="0">
                    <a:pos x="T4" y="T5"/>
                  </a:cxn>
                  <a:cxn ang="0">
                    <a:pos x="T6" y="T7"/>
                  </a:cxn>
                  <a:cxn ang="0">
                    <a:pos x="T8" y="T9"/>
                  </a:cxn>
                  <a:cxn ang="0">
                    <a:pos x="T10" y="T11"/>
                  </a:cxn>
                </a:cxnLst>
                <a:rect l="0" t="0" r="r" b="b"/>
                <a:pathLst>
                  <a:path w="20" h="37">
                    <a:moveTo>
                      <a:pt x="0" y="6"/>
                    </a:moveTo>
                    <a:lnTo>
                      <a:pt x="0" y="37"/>
                    </a:lnTo>
                    <a:lnTo>
                      <a:pt x="7" y="33"/>
                    </a:lnTo>
                    <a:lnTo>
                      <a:pt x="20" y="30"/>
                    </a:lnTo>
                    <a:lnTo>
                      <a:pt x="20" y="0"/>
                    </a:lnTo>
                    <a:lnTo>
                      <a:pt x="0" y="6"/>
                    </a:lnTo>
                  </a:path>
                </a:pathLst>
              </a:custGeom>
              <a:grpFill/>
              <a:ln w="3175" cmpd="sng">
                <a:solidFill>
                  <a:schemeClr val="bg1"/>
                </a:solidFill>
                <a:prstDash val="solid"/>
                <a:round/>
                <a:headEnd/>
                <a:tailEnd/>
              </a:ln>
            </p:spPr>
            <p:txBody>
              <a:bodyPr/>
              <a:lstStyle/>
              <a:p>
                <a:endParaRPr lang="en-US" sz="1056" dirty="0"/>
              </a:p>
            </p:txBody>
          </p:sp>
          <p:sp>
            <p:nvSpPr>
              <p:cNvPr id="1565" name="Line 298">
                <a:extLst>
                  <a:ext uri="{FF2B5EF4-FFF2-40B4-BE49-F238E27FC236}">
                    <a16:creationId xmlns:a16="http://schemas.microsoft.com/office/drawing/2014/main" id="{7E0D45B3-A559-47AA-9B3A-C5290B907E80}"/>
                  </a:ext>
                </a:extLst>
              </p:cNvPr>
              <p:cNvSpPr>
                <a:spLocks noChangeShapeType="1"/>
              </p:cNvSpPr>
              <p:nvPr/>
            </p:nvSpPr>
            <p:spPr bwMode="auto">
              <a:xfrm>
                <a:off x="5180" y="2449"/>
                <a:ext cx="1" cy="10"/>
              </a:xfrm>
              <a:prstGeom prst="line">
                <a:avLst/>
              </a:prstGeom>
              <a:grpFill/>
              <a:ln w="3175">
                <a:solidFill>
                  <a:schemeClr val="bg1"/>
                </a:solidFill>
                <a:round/>
                <a:headEnd/>
                <a:tailEnd/>
              </a:ln>
            </p:spPr>
            <p:txBody>
              <a:bodyPr/>
              <a:lstStyle/>
              <a:p>
                <a:endParaRPr lang="en-US" sz="1056" dirty="0"/>
              </a:p>
            </p:txBody>
          </p:sp>
          <p:sp>
            <p:nvSpPr>
              <p:cNvPr id="1566" name="Freeform 299">
                <a:extLst>
                  <a:ext uri="{FF2B5EF4-FFF2-40B4-BE49-F238E27FC236}">
                    <a16:creationId xmlns:a16="http://schemas.microsoft.com/office/drawing/2014/main" id="{C82C8877-4E05-4230-A9B9-F0529FB01460}"/>
                  </a:ext>
                </a:extLst>
              </p:cNvPr>
              <p:cNvSpPr>
                <a:spLocks/>
              </p:cNvSpPr>
              <p:nvPr/>
            </p:nvSpPr>
            <p:spPr bwMode="auto">
              <a:xfrm>
                <a:off x="5180" y="2453"/>
                <a:ext cx="4" cy="6"/>
              </a:xfrm>
              <a:custGeom>
                <a:avLst/>
                <a:gdLst>
                  <a:gd name="T0" fmla="*/ 0 w 13"/>
                  <a:gd name="T1" fmla="*/ 18 h 18"/>
                  <a:gd name="T2" fmla="*/ 1 w 13"/>
                  <a:gd name="T3" fmla="*/ 13 h 18"/>
                  <a:gd name="T4" fmla="*/ 3 w 13"/>
                  <a:gd name="T5" fmla="*/ 9 h 18"/>
                  <a:gd name="T6" fmla="*/ 7 w 13"/>
                  <a:gd name="T7" fmla="*/ 4 h 18"/>
                  <a:gd name="T8" fmla="*/ 13 w 13"/>
                  <a:gd name="T9" fmla="*/ 0 h 18"/>
                </a:gdLst>
                <a:ahLst/>
                <a:cxnLst>
                  <a:cxn ang="0">
                    <a:pos x="T0" y="T1"/>
                  </a:cxn>
                  <a:cxn ang="0">
                    <a:pos x="T2" y="T3"/>
                  </a:cxn>
                  <a:cxn ang="0">
                    <a:pos x="T4" y="T5"/>
                  </a:cxn>
                  <a:cxn ang="0">
                    <a:pos x="T6" y="T7"/>
                  </a:cxn>
                  <a:cxn ang="0">
                    <a:pos x="T8" y="T9"/>
                  </a:cxn>
                </a:cxnLst>
                <a:rect l="0" t="0" r="r" b="b"/>
                <a:pathLst>
                  <a:path w="13" h="18">
                    <a:moveTo>
                      <a:pt x="0" y="18"/>
                    </a:moveTo>
                    <a:lnTo>
                      <a:pt x="1" y="13"/>
                    </a:lnTo>
                    <a:lnTo>
                      <a:pt x="3" y="9"/>
                    </a:lnTo>
                    <a:lnTo>
                      <a:pt x="7" y="4"/>
                    </a:lnTo>
                    <a:lnTo>
                      <a:pt x="13" y="0"/>
                    </a:lnTo>
                  </a:path>
                </a:pathLst>
              </a:custGeom>
              <a:grpFill/>
              <a:ln w="3175" cmpd="sng">
                <a:solidFill>
                  <a:schemeClr val="bg1"/>
                </a:solidFill>
                <a:prstDash val="solid"/>
                <a:round/>
                <a:headEnd/>
                <a:tailEnd/>
              </a:ln>
            </p:spPr>
            <p:txBody>
              <a:bodyPr/>
              <a:lstStyle/>
              <a:p>
                <a:endParaRPr lang="en-US" sz="1056" dirty="0"/>
              </a:p>
            </p:txBody>
          </p:sp>
          <p:sp>
            <p:nvSpPr>
              <p:cNvPr id="1567" name="Line 300">
                <a:extLst>
                  <a:ext uri="{FF2B5EF4-FFF2-40B4-BE49-F238E27FC236}">
                    <a16:creationId xmlns:a16="http://schemas.microsoft.com/office/drawing/2014/main" id="{223C3028-7382-4578-B504-6207D7D77586}"/>
                  </a:ext>
                </a:extLst>
              </p:cNvPr>
              <p:cNvSpPr>
                <a:spLocks noChangeShapeType="1"/>
              </p:cNvSpPr>
              <p:nvPr/>
            </p:nvSpPr>
            <p:spPr bwMode="auto">
              <a:xfrm flipH="1" flipV="1">
                <a:off x="5178" y="2447"/>
                <a:ext cx="6" cy="6"/>
              </a:xfrm>
              <a:prstGeom prst="line">
                <a:avLst/>
              </a:prstGeom>
              <a:grpFill/>
              <a:ln w="3175">
                <a:solidFill>
                  <a:schemeClr val="bg1"/>
                </a:solidFill>
                <a:round/>
                <a:headEnd/>
                <a:tailEnd/>
              </a:ln>
            </p:spPr>
            <p:txBody>
              <a:bodyPr/>
              <a:lstStyle/>
              <a:p>
                <a:endParaRPr lang="en-US" sz="1056" dirty="0"/>
              </a:p>
            </p:txBody>
          </p:sp>
          <p:sp>
            <p:nvSpPr>
              <p:cNvPr id="1568" name="Freeform 301">
                <a:extLst>
                  <a:ext uri="{FF2B5EF4-FFF2-40B4-BE49-F238E27FC236}">
                    <a16:creationId xmlns:a16="http://schemas.microsoft.com/office/drawing/2014/main" id="{C62641A1-00F3-4CC1-8665-61DBD6C68136}"/>
                  </a:ext>
                </a:extLst>
              </p:cNvPr>
              <p:cNvSpPr>
                <a:spLocks/>
              </p:cNvSpPr>
              <p:nvPr/>
            </p:nvSpPr>
            <p:spPr bwMode="auto">
              <a:xfrm>
                <a:off x="5116" y="2564"/>
                <a:ext cx="9" cy="10"/>
              </a:xfrm>
              <a:custGeom>
                <a:avLst/>
                <a:gdLst>
                  <a:gd name="T0" fmla="*/ 0 w 27"/>
                  <a:gd name="T1" fmla="*/ 0 h 31"/>
                  <a:gd name="T2" fmla="*/ 20 w 27"/>
                  <a:gd name="T3" fmla="*/ 31 h 31"/>
                  <a:gd name="T4" fmla="*/ 27 w 27"/>
                  <a:gd name="T5" fmla="*/ 13 h 31"/>
                </a:gdLst>
                <a:ahLst/>
                <a:cxnLst>
                  <a:cxn ang="0">
                    <a:pos x="T0" y="T1"/>
                  </a:cxn>
                  <a:cxn ang="0">
                    <a:pos x="T2" y="T3"/>
                  </a:cxn>
                  <a:cxn ang="0">
                    <a:pos x="T4" y="T5"/>
                  </a:cxn>
                </a:cxnLst>
                <a:rect l="0" t="0" r="r" b="b"/>
                <a:pathLst>
                  <a:path w="27" h="31">
                    <a:moveTo>
                      <a:pt x="0" y="0"/>
                    </a:moveTo>
                    <a:lnTo>
                      <a:pt x="20" y="31"/>
                    </a:lnTo>
                    <a:lnTo>
                      <a:pt x="27" y="13"/>
                    </a:lnTo>
                  </a:path>
                </a:pathLst>
              </a:custGeom>
              <a:grpFill/>
              <a:ln w="3175" cmpd="sng">
                <a:solidFill>
                  <a:schemeClr val="bg1"/>
                </a:solidFill>
                <a:prstDash val="solid"/>
                <a:round/>
                <a:headEnd/>
                <a:tailEnd/>
              </a:ln>
            </p:spPr>
            <p:txBody>
              <a:bodyPr/>
              <a:lstStyle/>
              <a:p>
                <a:endParaRPr lang="en-US" sz="1056" dirty="0"/>
              </a:p>
            </p:txBody>
          </p:sp>
          <p:sp>
            <p:nvSpPr>
              <p:cNvPr id="1569" name="Freeform 302">
                <a:extLst>
                  <a:ext uri="{FF2B5EF4-FFF2-40B4-BE49-F238E27FC236}">
                    <a16:creationId xmlns:a16="http://schemas.microsoft.com/office/drawing/2014/main" id="{0B5C34F5-811B-473F-A1FB-065812F2BF6A}"/>
                  </a:ext>
                </a:extLst>
              </p:cNvPr>
              <p:cNvSpPr>
                <a:spLocks/>
              </p:cNvSpPr>
              <p:nvPr/>
            </p:nvSpPr>
            <p:spPr bwMode="auto">
              <a:xfrm>
                <a:off x="5119" y="2568"/>
                <a:ext cx="6" cy="1"/>
              </a:xfrm>
              <a:custGeom>
                <a:avLst/>
                <a:gdLst>
                  <a:gd name="T0" fmla="*/ 20 w 20"/>
                  <a:gd name="T1" fmla="*/ 10 w 20"/>
                  <a:gd name="T2" fmla="*/ 0 w 20"/>
                </a:gdLst>
                <a:ahLst/>
                <a:cxnLst>
                  <a:cxn ang="0">
                    <a:pos x="T0" y="0"/>
                  </a:cxn>
                  <a:cxn ang="0">
                    <a:pos x="T1" y="0"/>
                  </a:cxn>
                  <a:cxn ang="0">
                    <a:pos x="T2" y="0"/>
                  </a:cxn>
                </a:cxnLst>
                <a:rect l="0" t="0" r="r" b="b"/>
                <a:pathLst>
                  <a:path w="20">
                    <a:moveTo>
                      <a:pt x="20" y="0"/>
                    </a:moveTo>
                    <a:lnTo>
                      <a:pt x="10" y="0"/>
                    </a:lnTo>
                    <a:lnTo>
                      <a:pt x="0" y="0"/>
                    </a:lnTo>
                  </a:path>
                </a:pathLst>
              </a:custGeom>
              <a:grpFill/>
              <a:ln w="3175" cmpd="sng">
                <a:solidFill>
                  <a:schemeClr val="bg1"/>
                </a:solidFill>
                <a:prstDash val="solid"/>
                <a:round/>
                <a:headEnd/>
                <a:tailEnd/>
              </a:ln>
            </p:spPr>
            <p:txBody>
              <a:bodyPr/>
              <a:lstStyle/>
              <a:p>
                <a:endParaRPr lang="en-US" sz="1056" dirty="0"/>
              </a:p>
            </p:txBody>
          </p:sp>
          <p:sp>
            <p:nvSpPr>
              <p:cNvPr id="1570" name="Freeform 303">
                <a:extLst>
                  <a:ext uri="{FF2B5EF4-FFF2-40B4-BE49-F238E27FC236}">
                    <a16:creationId xmlns:a16="http://schemas.microsoft.com/office/drawing/2014/main" id="{857A5973-3AE9-4135-8EAF-8DD9B2D45E4B}"/>
                  </a:ext>
                </a:extLst>
              </p:cNvPr>
              <p:cNvSpPr>
                <a:spLocks/>
              </p:cNvSpPr>
              <p:nvPr/>
            </p:nvSpPr>
            <p:spPr bwMode="auto">
              <a:xfrm>
                <a:off x="5127" y="2557"/>
                <a:ext cx="12" cy="5"/>
              </a:xfrm>
              <a:custGeom>
                <a:avLst/>
                <a:gdLst>
                  <a:gd name="T0" fmla="*/ 0 w 34"/>
                  <a:gd name="T1" fmla="*/ 13 h 13"/>
                  <a:gd name="T2" fmla="*/ 6 w 34"/>
                  <a:gd name="T3" fmla="*/ 13 h 13"/>
                  <a:gd name="T4" fmla="*/ 10 w 34"/>
                  <a:gd name="T5" fmla="*/ 11 h 13"/>
                  <a:gd name="T6" fmla="*/ 16 w 34"/>
                  <a:gd name="T7" fmla="*/ 10 h 13"/>
                  <a:gd name="T8" fmla="*/ 20 w 34"/>
                  <a:gd name="T9" fmla="*/ 7 h 13"/>
                  <a:gd name="T10" fmla="*/ 28 w 34"/>
                  <a:gd name="T11" fmla="*/ 2 h 13"/>
                  <a:gd name="T12" fmla="*/ 34 w 34"/>
                  <a:gd name="T13" fmla="*/ 0 h 13"/>
                  <a:gd name="T14" fmla="*/ 25 w 34"/>
                  <a:gd name="T15" fmla="*/ 0 h 13"/>
                  <a:gd name="T16" fmla="*/ 15 w 3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3175" cmpd="sng">
                <a:solidFill>
                  <a:schemeClr val="bg1"/>
                </a:solidFill>
                <a:prstDash val="solid"/>
                <a:round/>
                <a:headEnd/>
                <a:tailEnd/>
              </a:ln>
            </p:spPr>
            <p:txBody>
              <a:bodyPr/>
              <a:lstStyle/>
              <a:p>
                <a:endParaRPr lang="en-US" sz="1056" dirty="0"/>
              </a:p>
            </p:txBody>
          </p:sp>
          <p:sp>
            <p:nvSpPr>
              <p:cNvPr id="1571" name="Freeform 304">
                <a:extLst>
                  <a:ext uri="{FF2B5EF4-FFF2-40B4-BE49-F238E27FC236}">
                    <a16:creationId xmlns:a16="http://schemas.microsoft.com/office/drawing/2014/main" id="{96BBD4DD-1055-40B0-AEE2-5528BEA6D80F}"/>
                  </a:ext>
                </a:extLst>
              </p:cNvPr>
              <p:cNvSpPr>
                <a:spLocks/>
              </p:cNvSpPr>
              <p:nvPr/>
            </p:nvSpPr>
            <p:spPr bwMode="auto">
              <a:xfrm>
                <a:off x="5127" y="2547"/>
                <a:ext cx="12" cy="6"/>
              </a:xfrm>
              <a:custGeom>
                <a:avLst/>
                <a:gdLst>
                  <a:gd name="T0" fmla="*/ 34 w 34"/>
                  <a:gd name="T1" fmla="*/ 18 h 18"/>
                  <a:gd name="T2" fmla="*/ 34 w 34"/>
                  <a:gd name="T3" fmla="*/ 0 h 18"/>
                  <a:gd name="T4" fmla="*/ 28 w 34"/>
                  <a:gd name="T5" fmla="*/ 0 h 18"/>
                  <a:gd name="T6" fmla="*/ 20 w 34"/>
                  <a:gd name="T7" fmla="*/ 0 h 18"/>
                  <a:gd name="T8" fmla="*/ 10 w 34"/>
                  <a:gd name="T9" fmla="*/ 0 h 18"/>
                  <a:gd name="T10" fmla="*/ 0 w 34"/>
                  <a:gd name="T11" fmla="*/ 0 h 18"/>
                  <a:gd name="T12" fmla="*/ 34 w 3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34" y="18"/>
                    </a:moveTo>
                    <a:lnTo>
                      <a:pt x="34" y="0"/>
                    </a:lnTo>
                    <a:lnTo>
                      <a:pt x="28" y="0"/>
                    </a:lnTo>
                    <a:lnTo>
                      <a:pt x="20" y="0"/>
                    </a:lnTo>
                    <a:lnTo>
                      <a:pt x="10" y="0"/>
                    </a:lnTo>
                    <a:lnTo>
                      <a:pt x="0" y="0"/>
                    </a:lnTo>
                    <a:lnTo>
                      <a:pt x="34" y="18"/>
                    </a:lnTo>
                  </a:path>
                </a:pathLst>
              </a:custGeom>
              <a:grpFill/>
              <a:ln w="3175" cmpd="sng">
                <a:solidFill>
                  <a:schemeClr val="bg1"/>
                </a:solidFill>
                <a:prstDash val="solid"/>
                <a:round/>
                <a:headEnd/>
                <a:tailEnd/>
              </a:ln>
            </p:spPr>
            <p:txBody>
              <a:bodyPr/>
              <a:lstStyle/>
              <a:p>
                <a:endParaRPr lang="en-US" sz="1056" dirty="0"/>
              </a:p>
            </p:txBody>
          </p:sp>
          <p:sp>
            <p:nvSpPr>
              <p:cNvPr id="1572" name="Freeform 305">
                <a:extLst>
                  <a:ext uri="{FF2B5EF4-FFF2-40B4-BE49-F238E27FC236}">
                    <a16:creationId xmlns:a16="http://schemas.microsoft.com/office/drawing/2014/main" id="{10AC566F-8EC6-424F-A5A8-711E9CDDC0C9}"/>
                  </a:ext>
                </a:extLst>
              </p:cNvPr>
              <p:cNvSpPr>
                <a:spLocks/>
              </p:cNvSpPr>
              <p:nvPr/>
            </p:nvSpPr>
            <p:spPr bwMode="auto">
              <a:xfrm>
                <a:off x="5141" y="2535"/>
                <a:ext cx="20" cy="8"/>
              </a:xfrm>
              <a:custGeom>
                <a:avLst/>
                <a:gdLst>
                  <a:gd name="T0" fmla="*/ 53 w 59"/>
                  <a:gd name="T1" fmla="*/ 25 h 25"/>
                  <a:gd name="T2" fmla="*/ 56 w 59"/>
                  <a:gd name="T3" fmla="*/ 12 h 25"/>
                  <a:gd name="T4" fmla="*/ 59 w 59"/>
                  <a:gd name="T5" fmla="*/ 0 h 25"/>
                  <a:gd name="T6" fmla="*/ 44 w 59"/>
                  <a:gd name="T7" fmla="*/ 0 h 25"/>
                  <a:gd name="T8" fmla="*/ 27 w 59"/>
                  <a:gd name="T9" fmla="*/ 0 h 25"/>
                  <a:gd name="T10" fmla="*/ 19 w 59"/>
                  <a:gd name="T11" fmla="*/ 1 h 25"/>
                  <a:gd name="T12" fmla="*/ 12 w 59"/>
                  <a:gd name="T13" fmla="*/ 2 h 25"/>
                  <a:gd name="T14" fmla="*/ 5 w 59"/>
                  <a:gd name="T15" fmla="*/ 4 h 25"/>
                  <a:gd name="T16" fmla="*/ 0 w 59"/>
                  <a:gd name="T17" fmla="*/ 6 h 25"/>
                  <a:gd name="T18" fmla="*/ 13 w 59"/>
                  <a:gd name="T19" fmla="*/ 14 h 25"/>
                  <a:gd name="T20" fmla="*/ 26 w 59"/>
                  <a:gd name="T21" fmla="*/ 20 h 25"/>
                  <a:gd name="T22" fmla="*/ 33 w 59"/>
                  <a:gd name="T23" fmla="*/ 22 h 25"/>
                  <a:gd name="T24" fmla="*/ 38 w 59"/>
                  <a:gd name="T25" fmla="*/ 24 h 25"/>
                  <a:gd name="T26" fmla="*/ 46 w 59"/>
                  <a:gd name="T27" fmla="*/ 25 h 25"/>
                  <a:gd name="T28" fmla="*/ 53 w 59"/>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3175" cmpd="sng">
                <a:solidFill>
                  <a:schemeClr val="bg1"/>
                </a:solidFill>
                <a:prstDash val="solid"/>
                <a:round/>
                <a:headEnd/>
                <a:tailEnd/>
              </a:ln>
            </p:spPr>
            <p:txBody>
              <a:bodyPr/>
              <a:lstStyle/>
              <a:p>
                <a:endParaRPr lang="en-US" sz="1056" dirty="0"/>
              </a:p>
            </p:txBody>
          </p:sp>
          <p:sp>
            <p:nvSpPr>
              <p:cNvPr id="1573" name="Line 306">
                <a:extLst>
                  <a:ext uri="{FF2B5EF4-FFF2-40B4-BE49-F238E27FC236}">
                    <a16:creationId xmlns:a16="http://schemas.microsoft.com/office/drawing/2014/main" id="{D755147B-6DC0-4C0C-BE68-84726BBFC887}"/>
                  </a:ext>
                </a:extLst>
              </p:cNvPr>
              <p:cNvSpPr>
                <a:spLocks noChangeShapeType="1"/>
              </p:cNvSpPr>
              <p:nvPr/>
            </p:nvSpPr>
            <p:spPr bwMode="auto">
              <a:xfrm flipV="1">
                <a:off x="5191" y="2516"/>
                <a:ext cx="6" cy="2"/>
              </a:xfrm>
              <a:prstGeom prst="line">
                <a:avLst/>
              </a:prstGeom>
              <a:grpFill/>
              <a:ln w="3175">
                <a:solidFill>
                  <a:schemeClr val="bg1"/>
                </a:solidFill>
                <a:round/>
                <a:headEnd/>
                <a:tailEnd/>
              </a:ln>
            </p:spPr>
            <p:txBody>
              <a:bodyPr/>
              <a:lstStyle/>
              <a:p>
                <a:endParaRPr lang="en-US" sz="1056" dirty="0"/>
              </a:p>
            </p:txBody>
          </p:sp>
        </p:grpSp>
        <p:sp>
          <p:nvSpPr>
            <p:cNvPr id="1314" name="Freeform 307">
              <a:extLst>
                <a:ext uri="{FF2B5EF4-FFF2-40B4-BE49-F238E27FC236}">
                  <a16:creationId xmlns:a16="http://schemas.microsoft.com/office/drawing/2014/main" id="{D68218A5-DB01-4FF6-9545-CE4682231593}"/>
                </a:ext>
              </a:extLst>
            </p:cNvPr>
            <p:cNvSpPr>
              <a:spLocks/>
            </p:cNvSpPr>
            <p:nvPr>
              <p:custDataLst>
                <p:tags r:id="rId209"/>
              </p:custDataLst>
            </p:nvPr>
          </p:nvSpPr>
          <p:spPr bwMode="auto">
            <a:xfrm>
              <a:off x="8867237" y="4288824"/>
              <a:ext cx="13157" cy="40971"/>
            </a:xfrm>
            <a:custGeom>
              <a:avLst/>
              <a:gdLst>
                <a:gd name="T0" fmla="*/ 0 w 33"/>
                <a:gd name="T1" fmla="*/ 43 h 43"/>
                <a:gd name="T2" fmla="*/ 1 w 33"/>
                <a:gd name="T3" fmla="*/ 34 h 43"/>
                <a:gd name="T4" fmla="*/ 2 w 33"/>
                <a:gd name="T5" fmla="*/ 27 h 43"/>
                <a:gd name="T6" fmla="*/ 5 w 33"/>
                <a:gd name="T7" fmla="*/ 21 h 43"/>
                <a:gd name="T8" fmla="*/ 9 w 33"/>
                <a:gd name="T9" fmla="*/ 15 h 43"/>
                <a:gd name="T10" fmla="*/ 14 w 33"/>
                <a:gd name="T11" fmla="*/ 9 h 43"/>
                <a:gd name="T12" fmla="*/ 20 w 33"/>
                <a:gd name="T13" fmla="*/ 5 h 43"/>
                <a:gd name="T14" fmla="*/ 26 w 33"/>
                <a:gd name="T15" fmla="*/ 2 h 43"/>
                <a:gd name="T16" fmla="*/ 33 w 33"/>
                <a:gd name="T17" fmla="*/ 0 h 43"/>
                <a:gd name="T18" fmla="*/ 33 w 33"/>
                <a:gd name="T19" fmla="*/ 25 h 43"/>
                <a:gd name="T20" fmla="*/ 23 w 33"/>
                <a:gd name="T21" fmla="*/ 27 h 43"/>
                <a:gd name="T22" fmla="*/ 18 w 33"/>
                <a:gd name="T23" fmla="*/ 29 h 43"/>
                <a:gd name="T24" fmla="*/ 16 w 33"/>
                <a:gd name="T25" fmla="*/ 32 h 43"/>
                <a:gd name="T26" fmla="*/ 16 w 33"/>
                <a:gd name="T27" fmla="*/ 34 h 43"/>
                <a:gd name="T28" fmla="*/ 16 w 33"/>
                <a:gd name="T29" fmla="*/ 36 h 43"/>
                <a:gd name="T30" fmla="*/ 14 w 33"/>
                <a:gd name="T31" fmla="*/ 38 h 43"/>
                <a:gd name="T32" fmla="*/ 10 w 33"/>
                <a:gd name="T33" fmla="*/ 41 h 43"/>
                <a:gd name="T34" fmla="*/ 0 w 33"/>
                <a:gd name="T3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15" name="Freeform 308">
              <a:extLst>
                <a:ext uri="{FF2B5EF4-FFF2-40B4-BE49-F238E27FC236}">
                  <a16:creationId xmlns:a16="http://schemas.microsoft.com/office/drawing/2014/main" id="{F67FF9BB-465A-4A14-962F-3EEA2FBBC6F8}"/>
                </a:ext>
              </a:extLst>
            </p:cNvPr>
            <p:cNvSpPr>
              <a:spLocks/>
            </p:cNvSpPr>
            <p:nvPr>
              <p:custDataLst>
                <p:tags r:id="rId210"/>
              </p:custDataLst>
            </p:nvPr>
          </p:nvSpPr>
          <p:spPr bwMode="auto">
            <a:xfrm>
              <a:off x="8937404" y="4244341"/>
              <a:ext cx="20465" cy="43312"/>
            </a:xfrm>
            <a:custGeom>
              <a:avLst/>
              <a:gdLst>
                <a:gd name="T0" fmla="*/ 0 w 54"/>
                <a:gd name="T1" fmla="*/ 55 h 92"/>
                <a:gd name="T2" fmla="*/ 1 w 54"/>
                <a:gd name="T3" fmla="*/ 51 h 92"/>
                <a:gd name="T4" fmla="*/ 2 w 54"/>
                <a:gd name="T5" fmla="*/ 46 h 92"/>
                <a:gd name="T6" fmla="*/ 3 w 54"/>
                <a:gd name="T7" fmla="*/ 42 h 92"/>
                <a:gd name="T8" fmla="*/ 6 w 54"/>
                <a:gd name="T9" fmla="*/ 37 h 92"/>
                <a:gd name="T10" fmla="*/ 11 w 54"/>
                <a:gd name="T11" fmla="*/ 29 h 92"/>
                <a:gd name="T12" fmla="*/ 18 w 54"/>
                <a:gd name="T13" fmla="*/ 21 h 92"/>
                <a:gd name="T14" fmla="*/ 31 w 54"/>
                <a:gd name="T15" fmla="*/ 7 h 92"/>
                <a:gd name="T16" fmla="*/ 41 w 54"/>
                <a:gd name="T17" fmla="*/ 0 h 92"/>
                <a:gd name="T18" fmla="*/ 54 w 54"/>
                <a:gd name="T19" fmla="*/ 12 h 92"/>
                <a:gd name="T20" fmla="*/ 51 w 54"/>
                <a:gd name="T21" fmla="*/ 21 h 92"/>
                <a:gd name="T22" fmla="*/ 47 w 54"/>
                <a:gd name="T23" fmla="*/ 29 h 92"/>
                <a:gd name="T24" fmla="*/ 44 w 54"/>
                <a:gd name="T25" fmla="*/ 35 h 92"/>
                <a:gd name="T26" fmla="*/ 41 w 54"/>
                <a:gd name="T27" fmla="*/ 41 h 92"/>
                <a:gd name="T28" fmla="*/ 33 w 54"/>
                <a:gd name="T29" fmla="*/ 49 h 92"/>
                <a:gd name="T30" fmla="*/ 28 w 54"/>
                <a:gd name="T31" fmla="*/ 55 h 92"/>
                <a:gd name="T32" fmla="*/ 26 w 54"/>
                <a:gd name="T33" fmla="*/ 64 h 92"/>
                <a:gd name="T34" fmla="*/ 26 w 54"/>
                <a:gd name="T35" fmla="*/ 74 h 92"/>
                <a:gd name="T36" fmla="*/ 24 w 54"/>
                <a:gd name="T37" fmla="*/ 83 h 92"/>
                <a:gd name="T38" fmla="*/ 20 w 54"/>
                <a:gd name="T39" fmla="*/ 92 h 92"/>
                <a:gd name="T40" fmla="*/ 14 w 54"/>
                <a:gd name="T41" fmla="*/ 83 h 92"/>
                <a:gd name="T42" fmla="*/ 8 w 54"/>
                <a:gd name="T43" fmla="*/ 74 h 92"/>
                <a:gd name="T44" fmla="*/ 5 w 54"/>
                <a:gd name="T45" fmla="*/ 70 h 92"/>
                <a:gd name="T46" fmla="*/ 2 w 54"/>
                <a:gd name="T47" fmla="*/ 64 h 92"/>
                <a:gd name="T48" fmla="*/ 1 w 54"/>
                <a:gd name="T49" fmla="*/ 60 h 92"/>
                <a:gd name="T50" fmla="*/ 0 w 54"/>
                <a:gd name="T5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16" name="Freeform 309">
              <a:extLst>
                <a:ext uri="{FF2B5EF4-FFF2-40B4-BE49-F238E27FC236}">
                  <a16:creationId xmlns:a16="http://schemas.microsoft.com/office/drawing/2014/main" id="{3802A71D-A197-45DE-A409-B1B9B2058050}"/>
                </a:ext>
              </a:extLst>
            </p:cNvPr>
            <p:cNvSpPr>
              <a:spLocks/>
            </p:cNvSpPr>
            <p:nvPr>
              <p:custDataLst>
                <p:tags r:id="rId211"/>
              </p:custDataLst>
            </p:nvPr>
          </p:nvSpPr>
          <p:spPr bwMode="auto">
            <a:xfrm>
              <a:off x="8981258" y="4155374"/>
              <a:ext cx="21928" cy="42141"/>
            </a:xfrm>
            <a:custGeom>
              <a:avLst/>
              <a:gdLst>
                <a:gd name="T0" fmla="*/ 0 w 60"/>
                <a:gd name="T1" fmla="*/ 0 h 18"/>
                <a:gd name="T2" fmla="*/ 19 w 60"/>
                <a:gd name="T3" fmla="*/ 4 h 18"/>
                <a:gd name="T4" fmla="*/ 37 w 60"/>
                <a:gd name="T5" fmla="*/ 9 h 18"/>
                <a:gd name="T6" fmla="*/ 45 w 60"/>
                <a:gd name="T7" fmla="*/ 11 h 18"/>
                <a:gd name="T8" fmla="*/ 51 w 60"/>
                <a:gd name="T9" fmla="*/ 13 h 18"/>
                <a:gd name="T10" fmla="*/ 56 w 60"/>
                <a:gd name="T11" fmla="*/ 16 h 18"/>
                <a:gd name="T12" fmla="*/ 60 w 60"/>
                <a:gd name="T13" fmla="*/ 18 h 18"/>
                <a:gd name="T14" fmla="*/ 38 w 60"/>
                <a:gd name="T15" fmla="*/ 18 h 18"/>
                <a:gd name="T16" fmla="*/ 23 w 60"/>
                <a:gd name="T17" fmla="*/ 18 h 18"/>
                <a:gd name="T18" fmla="*/ 10 w 60"/>
                <a:gd name="T19" fmla="*/ 18 h 18"/>
                <a:gd name="T20" fmla="*/ 0 w 60"/>
                <a:gd name="T21" fmla="*/ 18 h 18"/>
                <a:gd name="T22" fmla="*/ 0 w 6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17" name="Freeform 310">
              <a:extLst>
                <a:ext uri="{FF2B5EF4-FFF2-40B4-BE49-F238E27FC236}">
                  <a16:creationId xmlns:a16="http://schemas.microsoft.com/office/drawing/2014/main" id="{65D2141F-D55D-4E00-B4EB-94BBE9E7F4F6}"/>
                </a:ext>
              </a:extLst>
            </p:cNvPr>
            <p:cNvSpPr>
              <a:spLocks/>
            </p:cNvSpPr>
            <p:nvPr>
              <p:custDataLst>
                <p:tags r:id="rId212"/>
              </p:custDataLst>
            </p:nvPr>
          </p:nvSpPr>
          <p:spPr bwMode="auto">
            <a:xfrm>
              <a:off x="8966640" y="4133134"/>
              <a:ext cx="23389" cy="42141"/>
            </a:xfrm>
            <a:custGeom>
              <a:avLst/>
              <a:gdLst>
                <a:gd name="T0" fmla="*/ 0 w 66"/>
                <a:gd name="T1" fmla="*/ 18 h 18"/>
                <a:gd name="T2" fmla="*/ 66 w 66"/>
                <a:gd name="T3" fmla="*/ 18 h 18"/>
                <a:gd name="T4" fmla="*/ 52 w 66"/>
                <a:gd name="T5" fmla="*/ 13 h 18"/>
                <a:gd name="T6" fmla="*/ 40 w 66"/>
                <a:gd name="T7" fmla="*/ 7 h 18"/>
                <a:gd name="T8" fmla="*/ 35 w 66"/>
                <a:gd name="T9" fmla="*/ 4 h 18"/>
                <a:gd name="T10" fmla="*/ 29 w 66"/>
                <a:gd name="T11" fmla="*/ 2 h 18"/>
                <a:gd name="T12" fmla="*/ 25 w 66"/>
                <a:gd name="T13" fmla="*/ 1 h 18"/>
                <a:gd name="T14" fmla="*/ 19 w 66"/>
                <a:gd name="T15" fmla="*/ 0 h 18"/>
                <a:gd name="T16" fmla="*/ 0 w 66"/>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18" name="Freeform 311">
              <a:extLst>
                <a:ext uri="{FF2B5EF4-FFF2-40B4-BE49-F238E27FC236}">
                  <a16:creationId xmlns:a16="http://schemas.microsoft.com/office/drawing/2014/main" id="{D2E5BFA6-C576-413D-A758-0C019A2DB338}"/>
                </a:ext>
              </a:extLst>
            </p:cNvPr>
            <p:cNvSpPr>
              <a:spLocks/>
            </p:cNvSpPr>
            <p:nvPr>
              <p:custDataLst>
                <p:tags r:id="rId213"/>
              </p:custDataLst>
            </p:nvPr>
          </p:nvSpPr>
          <p:spPr bwMode="auto">
            <a:xfrm>
              <a:off x="8805842" y="4057044"/>
              <a:ext cx="7309" cy="42141"/>
            </a:xfrm>
            <a:custGeom>
              <a:avLst/>
              <a:gdLst>
                <a:gd name="T0" fmla="*/ 0 w 17"/>
                <a:gd name="T1" fmla="*/ 36 h 42"/>
                <a:gd name="T2" fmla="*/ 13 w 17"/>
                <a:gd name="T3" fmla="*/ 42 h 42"/>
                <a:gd name="T4" fmla="*/ 14 w 17"/>
                <a:gd name="T5" fmla="*/ 33 h 42"/>
                <a:gd name="T6" fmla="*/ 16 w 17"/>
                <a:gd name="T7" fmla="*/ 23 h 42"/>
                <a:gd name="T8" fmla="*/ 17 w 17"/>
                <a:gd name="T9" fmla="*/ 18 h 42"/>
                <a:gd name="T10" fmla="*/ 16 w 17"/>
                <a:gd name="T11" fmla="*/ 12 h 42"/>
                <a:gd name="T12" fmla="*/ 16 w 17"/>
                <a:gd name="T13" fmla="*/ 6 h 42"/>
                <a:gd name="T14" fmla="*/ 13 w 17"/>
                <a:gd name="T15" fmla="*/ 0 h 42"/>
                <a:gd name="T16" fmla="*/ 0 w 17"/>
                <a:gd name="T1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19" name="Freeform 312">
              <a:extLst>
                <a:ext uri="{FF2B5EF4-FFF2-40B4-BE49-F238E27FC236}">
                  <a16:creationId xmlns:a16="http://schemas.microsoft.com/office/drawing/2014/main" id="{BA52817D-3723-4B58-B4CB-F30E5513DE9A}"/>
                </a:ext>
              </a:extLst>
            </p:cNvPr>
            <p:cNvSpPr>
              <a:spLocks/>
            </p:cNvSpPr>
            <p:nvPr>
              <p:custDataLst>
                <p:tags r:id="rId214"/>
              </p:custDataLst>
            </p:nvPr>
          </p:nvSpPr>
          <p:spPr bwMode="auto">
            <a:xfrm>
              <a:off x="8738599" y="4156546"/>
              <a:ext cx="27775" cy="43311"/>
            </a:xfrm>
            <a:custGeom>
              <a:avLst/>
              <a:gdLst>
                <a:gd name="T0" fmla="*/ 6 w 72"/>
                <a:gd name="T1" fmla="*/ 29 h 29"/>
                <a:gd name="T2" fmla="*/ 15 w 72"/>
                <a:gd name="T3" fmla="*/ 26 h 29"/>
                <a:gd name="T4" fmla="*/ 24 w 72"/>
                <a:gd name="T5" fmla="*/ 24 h 29"/>
                <a:gd name="T6" fmla="*/ 32 w 72"/>
                <a:gd name="T7" fmla="*/ 24 h 29"/>
                <a:gd name="T8" fmla="*/ 39 w 72"/>
                <a:gd name="T9" fmla="*/ 24 h 29"/>
                <a:gd name="T10" fmla="*/ 55 w 72"/>
                <a:gd name="T11" fmla="*/ 27 h 29"/>
                <a:gd name="T12" fmla="*/ 72 w 72"/>
                <a:gd name="T13" fmla="*/ 29 h 29"/>
                <a:gd name="T14" fmla="*/ 72 w 72"/>
                <a:gd name="T15" fmla="*/ 4 h 29"/>
                <a:gd name="T16" fmla="*/ 58 w 72"/>
                <a:gd name="T17" fmla="*/ 1 h 29"/>
                <a:gd name="T18" fmla="*/ 47 w 72"/>
                <a:gd name="T19" fmla="*/ 0 h 29"/>
                <a:gd name="T20" fmla="*/ 39 w 72"/>
                <a:gd name="T21" fmla="*/ 0 h 29"/>
                <a:gd name="T22" fmla="*/ 34 w 72"/>
                <a:gd name="T23" fmla="*/ 2 h 29"/>
                <a:gd name="T24" fmla="*/ 27 w 72"/>
                <a:gd name="T25" fmla="*/ 3 h 29"/>
                <a:gd name="T26" fmla="*/ 21 w 72"/>
                <a:gd name="T27" fmla="*/ 5 h 29"/>
                <a:gd name="T28" fmla="*/ 12 w 72"/>
                <a:gd name="T29" fmla="*/ 5 h 29"/>
                <a:gd name="T30" fmla="*/ 0 w 72"/>
                <a:gd name="T31" fmla="*/ 4 h 29"/>
                <a:gd name="T32" fmla="*/ 3 w 72"/>
                <a:gd name="T33" fmla="*/ 16 h 29"/>
                <a:gd name="T34" fmla="*/ 6 w 72"/>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20" name="Freeform 313">
              <a:extLst>
                <a:ext uri="{FF2B5EF4-FFF2-40B4-BE49-F238E27FC236}">
                  <a16:creationId xmlns:a16="http://schemas.microsoft.com/office/drawing/2014/main" id="{A08075F1-867E-40DB-ABE4-D4A9C176E2B7}"/>
                </a:ext>
              </a:extLst>
            </p:cNvPr>
            <p:cNvSpPr>
              <a:spLocks/>
            </p:cNvSpPr>
            <p:nvPr>
              <p:custDataLst>
                <p:tags r:id="rId215"/>
              </p:custDataLst>
            </p:nvPr>
          </p:nvSpPr>
          <p:spPr bwMode="auto">
            <a:xfrm>
              <a:off x="8745909" y="4293506"/>
              <a:ext cx="17542" cy="40971"/>
            </a:xfrm>
            <a:custGeom>
              <a:avLst/>
              <a:gdLst>
                <a:gd name="T0" fmla="*/ 0 w 46"/>
                <a:gd name="T1" fmla="*/ 0 h 37"/>
                <a:gd name="T2" fmla="*/ 9 w 46"/>
                <a:gd name="T3" fmla="*/ 9 h 37"/>
                <a:gd name="T4" fmla="*/ 20 w 46"/>
                <a:gd name="T5" fmla="*/ 15 h 37"/>
                <a:gd name="T6" fmla="*/ 31 w 46"/>
                <a:gd name="T7" fmla="*/ 20 h 37"/>
                <a:gd name="T8" fmla="*/ 46 w 46"/>
                <a:gd name="T9" fmla="*/ 25 h 37"/>
                <a:gd name="T10" fmla="*/ 37 w 46"/>
                <a:gd name="T11" fmla="*/ 29 h 37"/>
                <a:gd name="T12" fmla="*/ 29 w 46"/>
                <a:gd name="T13" fmla="*/ 33 h 37"/>
                <a:gd name="T14" fmla="*/ 21 w 46"/>
                <a:gd name="T15" fmla="*/ 36 h 37"/>
                <a:gd name="T16" fmla="*/ 13 w 46"/>
                <a:gd name="T17" fmla="*/ 37 h 37"/>
                <a:gd name="T18" fmla="*/ 9 w 46"/>
                <a:gd name="T19" fmla="*/ 36 h 37"/>
                <a:gd name="T20" fmla="*/ 7 w 46"/>
                <a:gd name="T21" fmla="*/ 33 h 37"/>
                <a:gd name="T22" fmla="*/ 5 w 46"/>
                <a:gd name="T23" fmla="*/ 29 h 37"/>
                <a:gd name="T24" fmla="*/ 3 w 46"/>
                <a:gd name="T25" fmla="*/ 23 h 37"/>
                <a:gd name="T26" fmla="*/ 1 w 46"/>
                <a:gd name="T27" fmla="*/ 12 h 37"/>
                <a:gd name="T28" fmla="*/ 0 w 46"/>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21" name="Freeform 314">
              <a:extLst>
                <a:ext uri="{FF2B5EF4-FFF2-40B4-BE49-F238E27FC236}">
                  <a16:creationId xmlns:a16="http://schemas.microsoft.com/office/drawing/2014/main" id="{4DD0D959-0904-4E81-9EB6-D8E80544B2CA}"/>
                </a:ext>
              </a:extLst>
            </p:cNvPr>
            <p:cNvSpPr>
              <a:spLocks/>
            </p:cNvSpPr>
            <p:nvPr>
              <p:custDataLst>
                <p:tags r:id="rId216"/>
              </p:custDataLst>
            </p:nvPr>
          </p:nvSpPr>
          <p:spPr bwMode="auto">
            <a:xfrm>
              <a:off x="8849695" y="4160057"/>
              <a:ext cx="10233" cy="42141"/>
            </a:xfrm>
            <a:custGeom>
              <a:avLst/>
              <a:gdLst>
                <a:gd name="T0" fmla="*/ 0 w 26"/>
                <a:gd name="T1" fmla="*/ 0 h 19"/>
                <a:gd name="T2" fmla="*/ 26 w 26"/>
                <a:gd name="T3" fmla="*/ 19 h 19"/>
                <a:gd name="T4" fmla="*/ 26 w 26"/>
                <a:gd name="T5" fmla="*/ 9 h 19"/>
                <a:gd name="T6" fmla="*/ 26 w 26"/>
                <a:gd name="T7" fmla="*/ 0 h 19"/>
                <a:gd name="T8" fmla="*/ 15 w 26"/>
                <a:gd name="T9" fmla="*/ 0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lnTo>
                    <a:pt x="26" y="19"/>
                  </a:lnTo>
                  <a:lnTo>
                    <a:pt x="26" y="9"/>
                  </a:lnTo>
                  <a:lnTo>
                    <a:pt x="26" y="0"/>
                  </a:lnTo>
                  <a:lnTo>
                    <a:pt x="15" y="0"/>
                  </a:lnTo>
                  <a:lnTo>
                    <a:pt x="0" y="0"/>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22" name="Freeform 315">
              <a:extLst>
                <a:ext uri="{FF2B5EF4-FFF2-40B4-BE49-F238E27FC236}">
                  <a16:creationId xmlns:a16="http://schemas.microsoft.com/office/drawing/2014/main" id="{8D0D9FAD-1005-4A58-8BF0-B9FC89125D9F}"/>
                </a:ext>
              </a:extLst>
            </p:cNvPr>
            <p:cNvSpPr>
              <a:spLocks/>
            </p:cNvSpPr>
            <p:nvPr>
              <p:custDataLst>
                <p:tags r:id="rId217"/>
              </p:custDataLst>
            </p:nvPr>
          </p:nvSpPr>
          <p:spPr bwMode="auto">
            <a:xfrm>
              <a:off x="8721058" y="4156546"/>
              <a:ext cx="17542" cy="43311"/>
            </a:xfrm>
            <a:custGeom>
              <a:avLst/>
              <a:gdLst>
                <a:gd name="T0" fmla="*/ 2 w 43"/>
                <a:gd name="T1" fmla="*/ 0 h 31"/>
                <a:gd name="T2" fmla="*/ 1 w 43"/>
                <a:gd name="T3" fmla="*/ 12 h 31"/>
                <a:gd name="T4" fmla="*/ 0 w 43"/>
                <a:gd name="T5" fmla="*/ 23 h 31"/>
                <a:gd name="T6" fmla="*/ 0 w 43"/>
                <a:gd name="T7" fmla="*/ 26 h 31"/>
                <a:gd name="T8" fmla="*/ 0 w 43"/>
                <a:gd name="T9" fmla="*/ 29 h 31"/>
                <a:gd name="T10" fmla="*/ 0 w 43"/>
                <a:gd name="T11" fmla="*/ 31 h 31"/>
                <a:gd name="T12" fmla="*/ 2 w 43"/>
                <a:gd name="T13" fmla="*/ 31 h 31"/>
                <a:gd name="T14" fmla="*/ 13 w 43"/>
                <a:gd name="T15" fmla="*/ 22 h 31"/>
                <a:gd name="T16" fmla="*/ 25 w 43"/>
                <a:gd name="T17" fmla="*/ 13 h 31"/>
                <a:gd name="T18" fmla="*/ 35 w 43"/>
                <a:gd name="T19" fmla="*/ 5 h 31"/>
                <a:gd name="T20" fmla="*/ 43 w 43"/>
                <a:gd name="T21" fmla="*/ 0 h 31"/>
                <a:gd name="T22" fmla="*/ 2 w 4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23" name="Freeform 316">
              <a:extLst>
                <a:ext uri="{FF2B5EF4-FFF2-40B4-BE49-F238E27FC236}">
                  <a16:creationId xmlns:a16="http://schemas.microsoft.com/office/drawing/2014/main" id="{1B84C5FF-EBFE-4A8F-B002-75BE2042AC9F}"/>
                </a:ext>
              </a:extLst>
            </p:cNvPr>
            <p:cNvSpPr>
              <a:spLocks/>
            </p:cNvSpPr>
            <p:nvPr>
              <p:custDataLst>
                <p:tags r:id="rId218"/>
              </p:custDataLst>
            </p:nvPr>
          </p:nvSpPr>
          <p:spPr bwMode="auto">
            <a:xfrm>
              <a:off x="8761989" y="4191663"/>
              <a:ext cx="27775" cy="42141"/>
            </a:xfrm>
            <a:custGeom>
              <a:avLst/>
              <a:gdLst>
                <a:gd name="T0" fmla="*/ 4 w 71"/>
                <a:gd name="T1" fmla="*/ 12 h 49"/>
                <a:gd name="T2" fmla="*/ 4 w 71"/>
                <a:gd name="T3" fmla="*/ 18 h 49"/>
                <a:gd name="T4" fmla="*/ 5 w 71"/>
                <a:gd name="T5" fmla="*/ 25 h 49"/>
                <a:gd name="T6" fmla="*/ 7 w 71"/>
                <a:gd name="T7" fmla="*/ 31 h 49"/>
                <a:gd name="T8" fmla="*/ 9 w 71"/>
                <a:gd name="T9" fmla="*/ 37 h 49"/>
                <a:gd name="T10" fmla="*/ 14 w 71"/>
                <a:gd name="T11" fmla="*/ 41 h 49"/>
                <a:gd name="T12" fmla="*/ 18 w 71"/>
                <a:gd name="T13" fmla="*/ 46 h 49"/>
                <a:gd name="T14" fmla="*/ 23 w 71"/>
                <a:gd name="T15" fmla="*/ 48 h 49"/>
                <a:gd name="T16" fmla="*/ 30 w 71"/>
                <a:gd name="T17" fmla="*/ 49 h 49"/>
                <a:gd name="T18" fmla="*/ 35 w 71"/>
                <a:gd name="T19" fmla="*/ 48 h 49"/>
                <a:gd name="T20" fmla="*/ 40 w 71"/>
                <a:gd name="T21" fmla="*/ 46 h 49"/>
                <a:gd name="T22" fmla="*/ 45 w 71"/>
                <a:gd name="T23" fmla="*/ 42 h 49"/>
                <a:gd name="T24" fmla="*/ 50 w 71"/>
                <a:gd name="T25" fmla="*/ 37 h 49"/>
                <a:gd name="T26" fmla="*/ 60 w 71"/>
                <a:gd name="T27" fmla="*/ 28 h 49"/>
                <a:gd name="T28" fmla="*/ 71 w 71"/>
                <a:gd name="T29" fmla="*/ 18 h 49"/>
                <a:gd name="T30" fmla="*/ 61 w 71"/>
                <a:gd name="T31" fmla="*/ 12 h 49"/>
                <a:gd name="T32" fmla="*/ 52 w 71"/>
                <a:gd name="T33" fmla="*/ 9 h 49"/>
                <a:gd name="T34" fmla="*/ 44 w 71"/>
                <a:gd name="T35" fmla="*/ 7 h 49"/>
                <a:gd name="T36" fmla="*/ 37 w 71"/>
                <a:gd name="T37" fmla="*/ 6 h 49"/>
                <a:gd name="T38" fmla="*/ 29 w 71"/>
                <a:gd name="T39" fmla="*/ 6 h 49"/>
                <a:gd name="T40" fmla="*/ 21 w 71"/>
                <a:gd name="T41" fmla="*/ 5 h 49"/>
                <a:gd name="T42" fmla="*/ 14 w 71"/>
                <a:gd name="T43" fmla="*/ 3 h 49"/>
                <a:gd name="T44" fmla="*/ 4 w 71"/>
                <a:gd name="T45" fmla="*/ 0 h 49"/>
                <a:gd name="T46" fmla="*/ 3 w 71"/>
                <a:gd name="T47" fmla="*/ 1 h 49"/>
                <a:gd name="T48" fmla="*/ 1 w 71"/>
                <a:gd name="T49" fmla="*/ 6 h 49"/>
                <a:gd name="T50" fmla="*/ 0 w 71"/>
                <a:gd name="T51" fmla="*/ 8 h 49"/>
                <a:gd name="T52" fmla="*/ 0 w 71"/>
                <a:gd name="T53" fmla="*/ 10 h 49"/>
                <a:gd name="T54" fmla="*/ 1 w 71"/>
                <a:gd name="T55" fmla="*/ 11 h 49"/>
                <a:gd name="T56" fmla="*/ 4 w 71"/>
                <a:gd name="T57"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24" name="Freeform 317">
              <a:extLst>
                <a:ext uri="{FF2B5EF4-FFF2-40B4-BE49-F238E27FC236}">
                  <a16:creationId xmlns:a16="http://schemas.microsoft.com/office/drawing/2014/main" id="{92B28D94-C299-4D20-91FF-50CA4E944889}"/>
                </a:ext>
              </a:extLst>
            </p:cNvPr>
            <p:cNvSpPr>
              <a:spLocks/>
            </p:cNvSpPr>
            <p:nvPr>
              <p:custDataLst>
                <p:tags r:id="rId219"/>
              </p:custDataLst>
            </p:nvPr>
          </p:nvSpPr>
          <p:spPr bwMode="auto">
            <a:xfrm>
              <a:off x="8579264" y="4341502"/>
              <a:ext cx="42391" cy="43311"/>
            </a:xfrm>
            <a:custGeom>
              <a:avLst/>
              <a:gdLst>
                <a:gd name="T0" fmla="*/ 46 w 112"/>
                <a:gd name="T1" fmla="*/ 2 h 26"/>
                <a:gd name="T2" fmla="*/ 56 w 112"/>
                <a:gd name="T3" fmla="*/ 2 h 26"/>
                <a:gd name="T4" fmla="*/ 66 w 112"/>
                <a:gd name="T5" fmla="*/ 3 h 26"/>
                <a:gd name="T6" fmla="*/ 74 w 112"/>
                <a:gd name="T7" fmla="*/ 4 h 26"/>
                <a:gd name="T8" fmla="*/ 84 w 112"/>
                <a:gd name="T9" fmla="*/ 6 h 26"/>
                <a:gd name="T10" fmla="*/ 92 w 112"/>
                <a:gd name="T11" fmla="*/ 9 h 26"/>
                <a:gd name="T12" fmla="*/ 100 w 112"/>
                <a:gd name="T13" fmla="*/ 12 h 26"/>
                <a:gd name="T14" fmla="*/ 106 w 112"/>
                <a:gd name="T15" fmla="*/ 16 h 26"/>
                <a:gd name="T16" fmla="*/ 112 w 112"/>
                <a:gd name="T17" fmla="*/ 20 h 26"/>
                <a:gd name="T18" fmla="*/ 110 w 112"/>
                <a:gd name="T19" fmla="*/ 22 h 26"/>
                <a:gd name="T20" fmla="*/ 105 w 112"/>
                <a:gd name="T21" fmla="*/ 23 h 26"/>
                <a:gd name="T22" fmla="*/ 101 w 112"/>
                <a:gd name="T23" fmla="*/ 25 h 26"/>
                <a:gd name="T24" fmla="*/ 95 w 112"/>
                <a:gd name="T25" fmla="*/ 25 h 26"/>
                <a:gd name="T26" fmla="*/ 87 w 112"/>
                <a:gd name="T27" fmla="*/ 26 h 26"/>
                <a:gd name="T28" fmla="*/ 79 w 112"/>
                <a:gd name="T29" fmla="*/ 26 h 26"/>
                <a:gd name="T30" fmla="*/ 66 w 112"/>
                <a:gd name="T31" fmla="*/ 24 h 26"/>
                <a:gd name="T32" fmla="*/ 41 w 112"/>
                <a:gd name="T33" fmla="*/ 19 h 26"/>
                <a:gd name="T34" fmla="*/ 16 w 112"/>
                <a:gd name="T35" fmla="*/ 13 h 26"/>
                <a:gd name="T36" fmla="*/ 0 w 112"/>
                <a:gd name="T37" fmla="*/ 8 h 26"/>
                <a:gd name="T38" fmla="*/ 5 w 112"/>
                <a:gd name="T39" fmla="*/ 4 h 26"/>
                <a:gd name="T40" fmla="*/ 11 w 112"/>
                <a:gd name="T41" fmla="*/ 2 h 26"/>
                <a:gd name="T42" fmla="*/ 18 w 112"/>
                <a:gd name="T43" fmla="*/ 1 h 26"/>
                <a:gd name="T44" fmla="*/ 25 w 112"/>
                <a:gd name="T45" fmla="*/ 0 h 26"/>
                <a:gd name="T46" fmla="*/ 37 w 112"/>
                <a:gd name="T47" fmla="*/ 1 h 26"/>
                <a:gd name="T48" fmla="*/ 46 w 112"/>
                <a:gd name="T4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25" name="Freeform 318">
              <a:extLst>
                <a:ext uri="{FF2B5EF4-FFF2-40B4-BE49-F238E27FC236}">
                  <a16:creationId xmlns:a16="http://schemas.microsoft.com/office/drawing/2014/main" id="{DD13FE10-CFCE-4A5D-963F-72D59C7C2CEF}"/>
                </a:ext>
              </a:extLst>
            </p:cNvPr>
            <p:cNvSpPr>
              <a:spLocks/>
            </p:cNvSpPr>
            <p:nvPr>
              <p:custDataLst>
                <p:tags r:id="rId220"/>
              </p:custDataLst>
            </p:nvPr>
          </p:nvSpPr>
          <p:spPr bwMode="auto">
            <a:xfrm>
              <a:off x="8669895" y="4369596"/>
              <a:ext cx="13156" cy="43311"/>
            </a:xfrm>
            <a:custGeom>
              <a:avLst/>
              <a:gdLst>
                <a:gd name="T0" fmla="*/ 0 w 41"/>
                <a:gd name="T1" fmla="*/ 0 h 25"/>
                <a:gd name="T2" fmla="*/ 41 w 41"/>
                <a:gd name="T3" fmla="*/ 0 h 25"/>
                <a:gd name="T4" fmla="*/ 28 w 41"/>
                <a:gd name="T5" fmla="*/ 8 h 25"/>
                <a:gd name="T6" fmla="*/ 18 w 41"/>
                <a:gd name="T7" fmla="*/ 15 h 25"/>
                <a:gd name="T8" fmla="*/ 9 w 41"/>
                <a:gd name="T9" fmla="*/ 20 h 25"/>
                <a:gd name="T10" fmla="*/ 0 w 41"/>
                <a:gd name="T11" fmla="*/ 25 h 25"/>
                <a:gd name="T12" fmla="*/ 0 w 41"/>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41" h="25">
                  <a:moveTo>
                    <a:pt x="0" y="0"/>
                  </a:moveTo>
                  <a:lnTo>
                    <a:pt x="41" y="0"/>
                  </a:lnTo>
                  <a:lnTo>
                    <a:pt x="28" y="8"/>
                  </a:lnTo>
                  <a:lnTo>
                    <a:pt x="18" y="15"/>
                  </a:lnTo>
                  <a:lnTo>
                    <a:pt x="9" y="20"/>
                  </a:lnTo>
                  <a:lnTo>
                    <a:pt x="0" y="25"/>
                  </a:lnTo>
                  <a:lnTo>
                    <a:pt x="0" y="0"/>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26" name="Freeform 319">
              <a:extLst>
                <a:ext uri="{FF2B5EF4-FFF2-40B4-BE49-F238E27FC236}">
                  <a16:creationId xmlns:a16="http://schemas.microsoft.com/office/drawing/2014/main" id="{A5A69BC8-3630-4196-B715-38978D6F7519}"/>
                </a:ext>
              </a:extLst>
            </p:cNvPr>
            <p:cNvSpPr>
              <a:spLocks/>
            </p:cNvSpPr>
            <p:nvPr>
              <p:custDataLst>
                <p:tags r:id="rId221"/>
              </p:custDataLst>
            </p:nvPr>
          </p:nvSpPr>
          <p:spPr bwMode="auto">
            <a:xfrm>
              <a:off x="8516406" y="4319260"/>
              <a:ext cx="33622" cy="40971"/>
            </a:xfrm>
            <a:custGeom>
              <a:avLst/>
              <a:gdLst>
                <a:gd name="T0" fmla="*/ 0 w 81"/>
                <a:gd name="T1" fmla="*/ 31 h 31"/>
                <a:gd name="T2" fmla="*/ 0 w 81"/>
                <a:gd name="T3" fmla="*/ 22 h 31"/>
                <a:gd name="T4" fmla="*/ 0 w 81"/>
                <a:gd name="T5" fmla="*/ 13 h 31"/>
                <a:gd name="T6" fmla="*/ 0 w 81"/>
                <a:gd name="T7" fmla="*/ 10 h 31"/>
                <a:gd name="T8" fmla="*/ 2 w 81"/>
                <a:gd name="T9" fmla="*/ 8 h 31"/>
                <a:gd name="T10" fmla="*/ 3 w 81"/>
                <a:gd name="T11" fmla="*/ 6 h 31"/>
                <a:gd name="T12" fmla="*/ 4 w 81"/>
                <a:gd name="T13" fmla="*/ 4 h 31"/>
                <a:gd name="T14" fmla="*/ 8 w 81"/>
                <a:gd name="T15" fmla="*/ 2 h 31"/>
                <a:gd name="T16" fmla="*/ 14 w 81"/>
                <a:gd name="T17" fmla="*/ 0 h 31"/>
                <a:gd name="T18" fmla="*/ 26 w 81"/>
                <a:gd name="T19" fmla="*/ 1 h 31"/>
                <a:gd name="T20" fmla="*/ 41 w 81"/>
                <a:gd name="T21" fmla="*/ 1 h 31"/>
                <a:gd name="T22" fmla="*/ 56 w 81"/>
                <a:gd name="T23" fmla="*/ 1 h 31"/>
                <a:gd name="T24" fmla="*/ 65 w 81"/>
                <a:gd name="T25" fmla="*/ 1 h 31"/>
                <a:gd name="T26" fmla="*/ 73 w 81"/>
                <a:gd name="T27" fmla="*/ 1 h 31"/>
                <a:gd name="T28" fmla="*/ 81 w 81"/>
                <a:gd name="T29" fmla="*/ 1 h 31"/>
                <a:gd name="T30" fmla="*/ 73 w 81"/>
                <a:gd name="T31" fmla="*/ 6 h 31"/>
                <a:gd name="T32" fmla="*/ 67 w 81"/>
                <a:gd name="T33" fmla="*/ 10 h 31"/>
                <a:gd name="T34" fmla="*/ 64 w 81"/>
                <a:gd name="T35" fmla="*/ 14 h 31"/>
                <a:gd name="T36" fmla="*/ 62 w 81"/>
                <a:gd name="T37" fmla="*/ 18 h 31"/>
                <a:gd name="T38" fmla="*/ 59 w 81"/>
                <a:gd name="T39" fmla="*/ 21 h 31"/>
                <a:gd name="T40" fmla="*/ 54 w 81"/>
                <a:gd name="T41" fmla="*/ 23 h 31"/>
                <a:gd name="T42" fmla="*/ 47 w 81"/>
                <a:gd name="T43" fmla="*/ 25 h 31"/>
                <a:gd name="T44" fmla="*/ 34 w 81"/>
                <a:gd name="T45" fmla="*/ 25 h 31"/>
                <a:gd name="T46" fmla="*/ 0 w 81"/>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27" name="Freeform 320">
              <a:extLst>
                <a:ext uri="{FF2B5EF4-FFF2-40B4-BE49-F238E27FC236}">
                  <a16:creationId xmlns:a16="http://schemas.microsoft.com/office/drawing/2014/main" id="{C0A2207F-56B9-486F-8FC8-58E9D388EDCF}"/>
                </a:ext>
              </a:extLst>
            </p:cNvPr>
            <p:cNvSpPr>
              <a:spLocks/>
            </p:cNvSpPr>
            <p:nvPr>
              <p:custDataLst>
                <p:tags r:id="rId222"/>
              </p:custDataLst>
            </p:nvPr>
          </p:nvSpPr>
          <p:spPr bwMode="auto">
            <a:xfrm>
              <a:off x="8557336" y="4308723"/>
              <a:ext cx="36546" cy="40970"/>
            </a:xfrm>
            <a:custGeom>
              <a:avLst/>
              <a:gdLst>
                <a:gd name="T0" fmla="*/ 2 w 89"/>
                <a:gd name="T1" fmla="*/ 49 h 49"/>
                <a:gd name="T2" fmla="*/ 89 w 89"/>
                <a:gd name="T3" fmla="*/ 49 h 49"/>
                <a:gd name="T4" fmla="*/ 78 w 89"/>
                <a:gd name="T5" fmla="*/ 41 h 49"/>
                <a:gd name="T6" fmla="*/ 68 w 89"/>
                <a:gd name="T7" fmla="*/ 35 h 49"/>
                <a:gd name="T8" fmla="*/ 57 w 89"/>
                <a:gd name="T9" fmla="*/ 30 h 49"/>
                <a:gd name="T10" fmla="*/ 46 w 89"/>
                <a:gd name="T11" fmla="*/ 25 h 49"/>
                <a:gd name="T12" fmla="*/ 36 w 89"/>
                <a:gd name="T13" fmla="*/ 21 h 49"/>
                <a:gd name="T14" fmla="*/ 26 w 89"/>
                <a:gd name="T15" fmla="*/ 14 h 49"/>
                <a:gd name="T16" fmla="*/ 16 w 89"/>
                <a:gd name="T17" fmla="*/ 8 h 49"/>
                <a:gd name="T18" fmla="*/ 9 w 89"/>
                <a:gd name="T19" fmla="*/ 0 h 49"/>
                <a:gd name="T20" fmla="*/ 4 w 89"/>
                <a:gd name="T21" fmla="*/ 10 h 49"/>
                <a:gd name="T22" fmla="*/ 1 w 89"/>
                <a:gd name="T23" fmla="*/ 23 h 49"/>
                <a:gd name="T24" fmla="*/ 0 w 89"/>
                <a:gd name="T25" fmla="*/ 29 h 49"/>
                <a:gd name="T26" fmla="*/ 0 w 89"/>
                <a:gd name="T27" fmla="*/ 36 h 49"/>
                <a:gd name="T28" fmla="*/ 0 w 89"/>
                <a:gd name="T29" fmla="*/ 43 h 49"/>
                <a:gd name="T30" fmla="*/ 2 w 89"/>
                <a:gd name="T3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28" name="Freeform 321">
              <a:extLst>
                <a:ext uri="{FF2B5EF4-FFF2-40B4-BE49-F238E27FC236}">
                  <a16:creationId xmlns:a16="http://schemas.microsoft.com/office/drawing/2014/main" id="{A7DB0C72-EDD1-480F-9BCC-0C82C444AA86}"/>
                </a:ext>
              </a:extLst>
            </p:cNvPr>
            <p:cNvSpPr>
              <a:spLocks/>
            </p:cNvSpPr>
            <p:nvPr>
              <p:custDataLst>
                <p:tags r:id="rId223"/>
              </p:custDataLst>
            </p:nvPr>
          </p:nvSpPr>
          <p:spPr bwMode="auto">
            <a:xfrm>
              <a:off x="8605575" y="4315749"/>
              <a:ext cx="33621" cy="43311"/>
            </a:xfrm>
            <a:custGeom>
              <a:avLst/>
              <a:gdLst>
                <a:gd name="T0" fmla="*/ 0 w 86"/>
                <a:gd name="T1" fmla="*/ 21 h 46"/>
                <a:gd name="T2" fmla="*/ 14 w 86"/>
                <a:gd name="T3" fmla="*/ 26 h 46"/>
                <a:gd name="T4" fmla="*/ 25 w 86"/>
                <a:gd name="T5" fmla="*/ 29 h 46"/>
                <a:gd name="T6" fmla="*/ 30 w 86"/>
                <a:gd name="T7" fmla="*/ 30 h 46"/>
                <a:gd name="T8" fmla="*/ 36 w 86"/>
                <a:gd name="T9" fmla="*/ 30 h 46"/>
                <a:gd name="T10" fmla="*/ 41 w 86"/>
                <a:gd name="T11" fmla="*/ 29 h 46"/>
                <a:gd name="T12" fmla="*/ 46 w 86"/>
                <a:gd name="T13" fmla="*/ 27 h 46"/>
                <a:gd name="T14" fmla="*/ 46 w 86"/>
                <a:gd name="T15" fmla="*/ 36 h 46"/>
                <a:gd name="T16" fmla="*/ 46 w 86"/>
                <a:gd name="T17" fmla="*/ 46 h 46"/>
                <a:gd name="T18" fmla="*/ 56 w 86"/>
                <a:gd name="T19" fmla="*/ 45 h 46"/>
                <a:gd name="T20" fmla="*/ 67 w 86"/>
                <a:gd name="T21" fmla="*/ 43 h 46"/>
                <a:gd name="T22" fmla="*/ 77 w 86"/>
                <a:gd name="T23" fmla="*/ 40 h 46"/>
                <a:gd name="T24" fmla="*/ 86 w 86"/>
                <a:gd name="T25" fmla="*/ 40 h 46"/>
                <a:gd name="T26" fmla="*/ 83 w 86"/>
                <a:gd name="T27" fmla="*/ 32 h 46"/>
                <a:gd name="T28" fmla="*/ 80 w 86"/>
                <a:gd name="T29" fmla="*/ 25 h 46"/>
                <a:gd name="T30" fmla="*/ 74 w 86"/>
                <a:gd name="T31" fmla="*/ 19 h 46"/>
                <a:gd name="T32" fmla="*/ 70 w 86"/>
                <a:gd name="T33" fmla="*/ 14 h 46"/>
                <a:gd name="T34" fmla="*/ 64 w 86"/>
                <a:gd name="T35" fmla="*/ 9 h 46"/>
                <a:gd name="T36" fmla="*/ 58 w 86"/>
                <a:gd name="T37" fmla="*/ 6 h 46"/>
                <a:gd name="T38" fmla="*/ 51 w 86"/>
                <a:gd name="T39" fmla="*/ 3 h 46"/>
                <a:gd name="T40" fmla="*/ 46 w 86"/>
                <a:gd name="T41" fmla="*/ 1 h 46"/>
                <a:gd name="T42" fmla="*/ 39 w 86"/>
                <a:gd name="T43" fmla="*/ 0 h 46"/>
                <a:gd name="T44" fmla="*/ 33 w 86"/>
                <a:gd name="T45" fmla="*/ 0 h 46"/>
                <a:gd name="T46" fmla="*/ 26 w 86"/>
                <a:gd name="T47" fmla="*/ 1 h 46"/>
                <a:gd name="T48" fmla="*/ 19 w 86"/>
                <a:gd name="T49" fmla="*/ 3 h 46"/>
                <a:gd name="T50" fmla="*/ 14 w 86"/>
                <a:gd name="T51" fmla="*/ 6 h 46"/>
                <a:gd name="T52" fmla="*/ 8 w 86"/>
                <a:gd name="T53" fmla="*/ 10 h 46"/>
                <a:gd name="T54" fmla="*/ 4 w 86"/>
                <a:gd name="T55" fmla="*/ 15 h 46"/>
                <a:gd name="T56" fmla="*/ 0 w 86"/>
                <a:gd name="T5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29" name="Freeform 322">
              <a:extLst>
                <a:ext uri="{FF2B5EF4-FFF2-40B4-BE49-F238E27FC236}">
                  <a16:creationId xmlns:a16="http://schemas.microsoft.com/office/drawing/2014/main" id="{56BACCA4-9F0B-486D-A1AE-5809FA6D3C2B}"/>
                </a:ext>
              </a:extLst>
            </p:cNvPr>
            <p:cNvSpPr>
              <a:spLocks/>
            </p:cNvSpPr>
            <p:nvPr>
              <p:custDataLst>
                <p:tags r:id="rId224"/>
              </p:custDataLst>
            </p:nvPr>
          </p:nvSpPr>
          <p:spPr bwMode="auto">
            <a:xfrm>
              <a:off x="8653816" y="4319260"/>
              <a:ext cx="23389" cy="40971"/>
            </a:xfrm>
            <a:custGeom>
              <a:avLst/>
              <a:gdLst>
                <a:gd name="T0" fmla="*/ 0 w 59"/>
                <a:gd name="T1" fmla="*/ 0 h 18"/>
                <a:gd name="T2" fmla="*/ 0 w 59"/>
                <a:gd name="T3" fmla="*/ 18 h 18"/>
                <a:gd name="T4" fmla="*/ 39 w 59"/>
                <a:gd name="T5" fmla="*/ 18 h 18"/>
                <a:gd name="T6" fmla="*/ 59 w 59"/>
                <a:gd name="T7" fmla="*/ 6 h 18"/>
                <a:gd name="T8" fmla="*/ 51 w 59"/>
                <a:gd name="T9" fmla="*/ 5 h 18"/>
                <a:gd name="T10" fmla="*/ 45 w 59"/>
                <a:gd name="T11" fmla="*/ 4 h 18"/>
                <a:gd name="T12" fmla="*/ 37 w 59"/>
                <a:gd name="T13" fmla="*/ 5 h 18"/>
                <a:gd name="T14" fmla="*/ 29 w 59"/>
                <a:gd name="T15" fmla="*/ 6 h 18"/>
                <a:gd name="T16" fmla="*/ 22 w 59"/>
                <a:gd name="T17" fmla="*/ 6 h 18"/>
                <a:gd name="T18" fmla="*/ 14 w 59"/>
                <a:gd name="T19" fmla="*/ 5 h 18"/>
                <a:gd name="T20" fmla="*/ 7 w 59"/>
                <a:gd name="T21" fmla="*/ 4 h 18"/>
                <a:gd name="T22" fmla="*/ 0 w 59"/>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30" name="Freeform 323">
              <a:extLst>
                <a:ext uri="{FF2B5EF4-FFF2-40B4-BE49-F238E27FC236}">
                  <a16:creationId xmlns:a16="http://schemas.microsoft.com/office/drawing/2014/main" id="{091A6105-A618-4E80-88FA-EA615EFDC179}"/>
                </a:ext>
              </a:extLst>
            </p:cNvPr>
            <p:cNvSpPr>
              <a:spLocks/>
            </p:cNvSpPr>
            <p:nvPr>
              <p:custDataLst>
                <p:tags r:id="rId225"/>
              </p:custDataLst>
            </p:nvPr>
          </p:nvSpPr>
          <p:spPr bwMode="auto">
            <a:xfrm>
              <a:off x="8721058" y="4313407"/>
              <a:ext cx="1463" cy="40970"/>
            </a:xfrm>
            <a:custGeom>
              <a:avLst/>
              <a:gdLst>
                <a:gd name="T0" fmla="*/ 4 w 4"/>
                <a:gd name="T1" fmla="*/ 19 h 19"/>
                <a:gd name="T2" fmla="*/ 4 w 4"/>
                <a:gd name="T3" fmla="*/ 0 h 19"/>
                <a:gd name="T4" fmla="*/ 2 w 4"/>
                <a:gd name="T5" fmla="*/ 1 h 19"/>
                <a:gd name="T6" fmla="*/ 1 w 4"/>
                <a:gd name="T7" fmla="*/ 3 h 19"/>
                <a:gd name="T8" fmla="*/ 0 w 4"/>
                <a:gd name="T9" fmla="*/ 6 h 19"/>
                <a:gd name="T10" fmla="*/ 0 w 4"/>
                <a:gd name="T11" fmla="*/ 10 h 19"/>
                <a:gd name="T12" fmla="*/ 0 w 4"/>
                <a:gd name="T13" fmla="*/ 14 h 19"/>
                <a:gd name="T14" fmla="*/ 1 w 4"/>
                <a:gd name="T15" fmla="*/ 16 h 19"/>
                <a:gd name="T16" fmla="*/ 2 w 4"/>
                <a:gd name="T17" fmla="*/ 19 h 19"/>
                <a:gd name="T18" fmla="*/ 4 w 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31" name="Freeform 324">
              <a:extLst>
                <a:ext uri="{FF2B5EF4-FFF2-40B4-BE49-F238E27FC236}">
                  <a16:creationId xmlns:a16="http://schemas.microsoft.com/office/drawing/2014/main" id="{90801B54-A1F8-43C0-AD26-CAAD2C9B4B58}"/>
                </a:ext>
              </a:extLst>
            </p:cNvPr>
            <p:cNvSpPr>
              <a:spLocks/>
            </p:cNvSpPr>
            <p:nvPr>
              <p:custDataLst>
                <p:tags r:id="rId226"/>
              </p:custDataLst>
            </p:nvPr>
          </p:nvSpPr>
          <p:spPr bwMode="auto">
            <a:xfrm>
              <a:off x="8329296" y="4176446"/>
              <a:ext cx="19003" cy="43312"/>
            </a:xfrm>
            <a:custGeom>
              <a:avLst/>
              <a:gdLst>
                <a:gd name="T0" fmla="*/ 0 w 46"/>
                <a:gd name="T1" fmla="*/ 50 h 50"/>
                <a:gd name="T2" fmla="*/ 7 w 46"/>
                <a:gd name="T3" fmla="*/ 0 h 50"/>
                <a:gd name="T4" fmla="*/ 23 w 46"/>
                <a:gd name="T5" fmla="*/ 8 h 50"/>
                <a:gd name="T6" fmla="*/ 34 w 46"/>
                <a:gd name="T7" fmla="*/ 14 h 50"/>
                <a:gd name="T8" fmla="*/ 37 w 46"/>
                <a:gd name="T9" fmla="*/ 18 h 50"/>
                <a:gd name="T10" fmla="*/ 41 w 46"/>
                <a:gd name="T11" fmla="*/ 22 h 50"/>
                <a:gd name="T12" fmla="*/ 44 w 46"/>
                <a:gd name="T13" fmla="*/ 30 h 50"/>
                <a:gd name="T14" fmla="*/ 46 w 46"/>
                <a:gd name="T15" fmla="*/ 38 h 50"/>
                <a:gd name="T16" fmla="*/ 34 w 46"/>
                <a:gd name="T17" fmla="*/ 42 h 50"/>
                <a:gd name="T18" fmla="*/ 21 w 46"/>
                <a:gd name="T19" fmla="*/ 46 h 50"/>
                <a:gd name="T20" fmla="*/ 8 w 46"/>
                <a:gd name="T21" fmla="*/ 49 h 50"/>
                <a:gd name="T22" fmla="*/ 0 w 46"/>
                <a:gd name="T2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32" name="Freeform 325">
              <a:extLst>
                <a:ext uri="{FF2B5EF4-FFF2-40B4-BE49-F238E27FC236}">
                  <a16:creationId xmlns:a16="http://schemas.microsoft.com/office/drawing/2014/main" id="{44F933EF-4DF3-4D83-A0E4-9C961567D622}"/>
                </a:ext>
              </a:extLst>
            </p:cNvPr>
            <p:cNvSpPr>
              <a:spLocks/>
            </p:cNvSpPr>
            <p:nvPr>
              <p:custDataLst>
                <p:tags r:id="rId227"/>
              </p:custDataLst>
            </p:nvPr>
          </p:nvSpPr>
          <p:spPr bwMode="auto">
            <a:xfrm>
              <a:off x="8279595" y="4156546"/>
              <a:ext cx="27775" cy="43311"/>
            </a:xfrm>
            <a:custGeom>
              <a:avLst/>
              <a:gdLst>
                <a:gd name="T0" fmla="*/ 0 w 66"/>
                <a:gd name="T1" fmla="*/ 0 h 80"/>
                <a:gd name="T2" fmla="*/ 10 w 66"/>
                <a:gd name="T3" fmla="*/ 0 h 80"/>
                <a:gd name="T4" fmla="*/ 18 w 66"/>
                <a:gd name="T5" fmla="*/ 0 h 80"/>
                <a:gd name="T6" fmla="*/ 26 w 66"/>
                <a:gd name="T7" fmla="*/ 0 h 80"/>
                <a:gd name="T8" fmla="*/ 33 w 66"/>
                <a:gd name="T9" fmla="*/ 0 h 80"/>
                <a:gd name="T10" fmla="*/ 33 w 66"/>
                <a:gd name="T11" fmla="*/ 7 h 80"/>
                <a:gd name="T12" fmla="*/ 34 w 66"/>
                <a:gd name="T13" fmla="*/ 14 h 80"/>
                <a:gd name="T14" fmla="*/ 36 w 66"/>
                <a:gd name="T15" fmla="*/ 21 h 80"/>
                <a:gd name="T16" fmla="*/ 38 w 66"/>
                <a:gd name="T17" fmla="*/ 27 h 80"/>
                <a:gd name="T18" fmla="*/ 44 w 66"/>
                <a:gd name="T19" fmla="*/ 36 h 80"/>
                <a:gd name="T20" fmla="*/ 49 w 66"/>
                <a:gd name="T21" fmla="*/ 45 h 80"/>
                <a:gd name="T22" fmla="*/ 56 w 66"/>
                <a:gd name="T23" fmla="*/ 52 h 80"/>
                <a:gd name="T24" fmla="*/ 61 w 66"/>
                <a:gd name="T25" fmla="*/ 60 h 80"/>
                <a:gd name="T26" fmla="*/ 62 w 66"/>
                <a:gd name="T27" fmla="*/ 65 h 80"/>
                <a:gd name="T28" fmla="*/ 65 w 66"/>
                <a:gd name="T29" fmla="*/ 69 h 80"/>
                <a:gd name="T30" fmla="*/ 66 w 66"/>
                <a:gd name="T31" fmla="*/ 75 h 80"/>
                <a:gd name="T32" fmla="*/ 66 w 66"/>
                <a:gd name="T33" fmla="*/ 80 h 80"/>
                <a:gd name="T34" fmla="*/ 0 w 66"/>
                <a:gd name="T35" fmla="*/ 18 h 80"/>
                <a:gd name="T36" fmla="*/ 0 w 66"/>
                <a:gd name="T3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33" name="Freeform 326">
              <a:extLst>
                <a:ext uri="{FF2B5EF4-FFF2-40B4-BE49-F238E27FC236}">
                  <a16:creationId xmlns:a16="http://schemas.microsoft.com/office/drawing/2014/main" id="{B0F779B3-2471-4D0D-B60E-3D0DF4C78B83}"/>
                </a:ext>
              </a:extLst>
            </p:cNvPr>
            <p:cNvSpPr>
              <a:spLocks/>
            </p:cNvSpPr>
            <p:nvPr>
              <p:custDataLst>
                <p:tags r:id="rId228"/>
              </p:custDataLst>
            </p:nvPr>
          </p:nvSpPr>
          <p:spPr bwMode="auto">
            <a:xfrm>
              <a:off x="8127568" y="4144841"/>
              <a:ext cx="7309" cy="42141"/>
            </a:xfrm>
            <a:custGeom>
              <a:avLst/>
              <a:gdLst>
                <a:gd name="T0" fmla="*/ 20 w 20"/>
                <a:gd name="T1" fmla="*/ 48 h 48"/>
                <a:gd name="T2" fmla="*/ 20 w 20"/>
                <a:gd name="T3" fmla="*/ 39 h 48"/>
                <a:gd name="T4" fmla="*/ 19 w 20"/>
                <a:gd name="T5" fmla="*/ 32 h 48"/>
                <a:gd name="T6" fmla="*/ 16 w 20"/>
                <a:gd name="T7" fmla="*/ 25 h 48"/>
                <a:gd name="T8" fmla="*/ 14 w 20"/>
                <a:gd name="T9" fmla="*/ 19 h 48"/>
                <a:gd name="T10" fmla="*/ 12 w 20"/>
                <a:gd name="T11" fmla="*/ 14 h 48"/>
                <a:gd name="T12" fmla="*/ 9 w 20"/>
                <a:gd name="T13" fmla="*/ 9 h 48"/>
                <a:gd name="T14" fmla="*/ 4 w 20"/>
                <a:gd name="T15" fmla="*/ 4 h 48"/>
                <a:gd name="T16" fmla="*/ 0 w 20"/>
                <a:gd name="T17" fmla="*/ 0 h 48"/>
                <a:gd name="T18" fmla="*/ 0 w 20"/>
                <a:gd name="T19" fmla="*/ 8 h 48"/>
                <a:gd name="T20" fmla="*/ 2 w 20"/>
                <a:gd name="T21" fmla="*/ 17 h 48"/>
                <a:gd name="T22" fmla="*/ 4 w 20"/>
                <a:gd name="T23" fmla="*/ 24 h 48"/>
                <a:gd name="T24" fmla="*/ 8 w 20"/>
                <a:gd name="T25" fmla="*/ 31 h 48"/>
                <a:gd name="T26" fmla="*/ 14 w 20"/>
                <a:gd name="T27" fmla="*/ 41 h 48"/>
                <a:gd name="T28" fmla="*/ 20 w 20"/>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34" name="Line 327" descr="Horizontal dunkel">
              <a:extLst>
                <a:ext uri="{FF2B5EF4-FFF2-40B4-BE49-F238E27FC236}">
                  <a16:creationId xmlns:a16="http://schemas.microsoft.com/office/drawing/2014/main" id="{CBD4A938-EF84-4CC8-8A90-C46B015843A5}"/>
                </a:ext>
              </a:extLst>
            </p:cNvPr>
            <p:cNvSpPr>
              <a:spLocks noChangeShapeType="1"/>
            </p:cNvSpPr>
            <p:nvPr>
              <p:custDataLst>
                <p:tags r:id="rId229"/>
              </p:custDataLst>
            </p:nvPr>
          </p:nvSpPr>
          <p:spPr bwMode="auto">
            <a:xfrm>
              <a:off x="8150957" y="4171764"/>
              <a:ext cx="4386" cy="4682"/>
            </a:xfrm>
            <a:prstGeom prst="line">
              <a:avLst/>
            </a:prstGeom>
            <a:no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335" name="Freeform 328">
              <a:extLst>
                <a:ext uri="{FF2B5EF4-FFF2-40B4-BE49-F238E27FC236}">
                  <a16:creationId xmlns:a16="http://schemas.microsoft.com/office/drawing/2014/main" id="{B068DB0F-CE19-491C-9D8B-B5CAC451B419}"/>
                </a:ext>
              </a:extLst>
            </p:cNvPr>
            <p:cNvSpPr>
              <a:spLocks/>
            </p:cNvSpPr>
            <p:nvPr>
              <p:custDataLst>
                <p:tags r:id="rId230"/>
              </p:custDataLst>
            </p:nvPr>
          </p:nvSpPr>
          <p:spPr bwMode="auto">
            <a:xfrm>
              <a:off x="8148033" y="4171764"/>
              <a:ext cx="7309" cy="42141"/>
            </a:xfrm>
            <a:custGeom>
              <a:avLst/>
              <a:gdLst>
                <a:gd name="T0" fmla="*/ 20 w 20"/>
                <a:gd name="T1" fmla="*/ 12 h 12"/>
                <a:gd name="T2" fmla="*/ 20 w 20"/>
                <a:gd name="T3" fmla="*/ 8 h 12"/>
                <a:gd name="T4" fmla="*/ 18 w 20"/>
                <a:gd name="T5" fmla="*/ 5 h 12"/>
                <a:gd name="T6" fmla="*/ 15 w 20"/>
                <a:gd name="T7" fmla="*/ 3 h 12"/>
                <a:gd name="T8" fmla="*/ 13 w 20"/>
                <a:gd name="T9" fmla="*/ 2 h 12"/>
                <a:gd name="T10" fmla="*/ 7 w 20"/>
                <a:gd name="T11" fmla="*/ 0 h 12"/>
                <a:gd name="T12" fmla="*/ 0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20" y="8"/>
                  </a:lnTo>
                  <a:lnTo>
                    <a:pt x="18" y="5"/>
                  </a:lnTo>
                  <a:lnTo>
                    <a:pt x="15" y="3"/>
                  </a:lnTo>
                  <a:lnTo>
                    <a:pt x="13" y="2"/>
                  </a:lnTo>
                  <a:lnTo>
                    <a:pt x="7" y="0"/>
                  </a:lnTo>
                  <a:lnTo>
                    <a:pt x="0" y="0"/>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36" name="Freeform 329">
              <a:extLst>
                <a:ext uri="{FF2B5EF4-FFF2-40B4-BE49-F238E27FC236}">
                  <a16:creationId xmlns:a16="http://schemas.microsoft.com/office/drawing/2014/main" id="{5A220222-1655-4284-B2F7-E8225932BA9B}"/>
                </a:ext>
              </a:extLst>
            </p:cNvPr>
            <p:cNvSpPr>
              <a:spLocks/>
            </p:cNvSpPr>
            <p:nvPr>
              <p:custDataLst>
                <p:tags r:id="rId231"/>
              </p:custDataLst>
            </p:nvPr>
          </p:nvSpPr>
          <p:spPr bwMode="auto">
            <a:xfrm>
              <a:off x="8057402" y="4057044"/>
              <a:ext cx="20465" cy="42141"/>
            </a:xfrm>
            <a:custGeom>
              <a:avLst/>
              <a:gdLst>
                <a:gd name="T0" fmla="*/ 7 w 53"/>
                <a:gd name="T1" fmla="*/ 0 h 30"/>
                <a:gd name="T2" fmla="*/ 11 w 53"/>
                <a:gd name="T3" fmla="*/ 4 h 30"/>
                <a:gd name="T4" fmla="*/ 23 w 53"/>
                <a:gd name="T5" fmla="*/ 13 h 30"/>
                <a:gd name="T6" fmla="*/ 37 w 53"/>
                <a:gd name="T7" fmla="*/ 23 h 30"/>
                <a:gd name="T8" fmla="*/ 46 w 53"/>
                <a:gd name="T9" fmla="*/ 30 h 30"/>
                <a:gd name="T10" fmla="*/ 49 w 53"/>
                <a:gd name="T11" fmla="*/ 18 h 30"/>
                <a:gd name="T12" fmla="*/ 53 w 53"/>
                <a:gd name="T13" fmla="*/ 6 h 30"/>
                <a:gd name="T14" fmla="*/ 37 w 53"/>
                <a:gd name="T15" fmla="*/ 5 h 30"/>
                <a:gd name="T16" fmla="*/ 26 w 53"/>
                <a:gd name="T17" fmla="*/ 3 h 30"/>
                <a:gd name="T18" fmla="*/ 21 w 53"/>
                <a:gd name="T19" fmla="*/ 3 h 30"/>
                <a:gd name="T20" fmla="*/ 15 w 53"/>
                <a:gd name="T21" fmla="*/ 3 h 30"/>
                <a:gd name="T22" fmla="*/ 9 w 53"/>
                <a:gd name="T23" fmla="*/ 4 h 30"/>
                <a:gd name="T24" fmla="*/ 0 w 53"/>
                <a:gd name="T25" fmla="*/ 6 h 30"/>
                <a:gd name="T26" fmla="*/ 7 w 53"/>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37" name="Freeform 330">
              <a:extLst>
                <a:ext uri="{FF2B5EF4-FFF2-40B4-BE49-F238E27FC236}">
                  <a16:creationId xmlns:a16="http://schemas.microsoft.com/office/drawing/2014/main" id="{A8D02D5F-AA72-4CF5-B6DA-8BD35DE3F0CC}"/>
                </a:ext>
              </a:extLst>
            </p:cNvPr>
            <p:cNvSpPr>
              <a:spLocks/>
            </p:cNvSpPr>
            <p:nvPr>
              <p:custDataLst>
                <p:tags r:id="rId232"/>
              </p:custDataLst>
            </p:nvPr>
          </p:nvSpPr>
          <p:spPr bwMode="auto">
            <a:xfrm>
              <a:off x="8544181" y="4325113"/>
              <a:ext cx="10232" cy="42141"/>
            </a:xfrm>
            <a:custGeom>
              <a:avLst/>
              <a:gdLst>
                <a:gd name="T0" fmla="*/ 0 w 33"/>
                <a:gd name="T1" fmla="*/ 6 h 31"/>
                <a:gd name="T2" fmla="*/ 4 w 33"/>
                <a:gd name="T3" fmla="*/ 21 h 31"/>
                <a:gd name="T4" fmla="*/ 7 w 33"/>
                <a:gd name="T5" fmla="*/ 31 h 31"/>
                <a:gd name="T6" fmla="*/ 22 w 33"/>
                <a:gd name="T7" fmla="*/ 31 h 31"/>
                <a:gd name="T8" fmla="*/ 33 w 33"/>
                <a:gd name="T9" fmla="*/ 31 h 31"/>
                <a:gd name="T10" fmla="*/ 33 w 33"/>
                <a:gd name="T11" fmla="*/ 0 h 31"/>
                <a:gd name="T12" fmla="*/ 27 w 33"/>
                <a:gd name="T13" fmla="*/ 0 h 31"/>
                <a:gd name="T14" fmla="*/ 19 w 33"/>
                <a:gd name="T15" fmla="*/ 0 h 31"/>
                <a:gd name="T16" fmla="*/ 10 w 33"/>
                <a:gd name="T17" fmla="*/ 0 h 31"/>
                <a:gd name="T18" fmla="*/ 0 w 33"/>
                <a:gd name="T19" fmla="*/ 0 h 31"/>
                <a:gd name="T20" fmla="*/ 0 w 33"/>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38" name="Freeform 331">
              <a:extLst>
                <a:ext uri="{FF2B5EF4-FFF2-40B4-BE49-F238E27FC236}">
                  <a16:creationId xmlns:a16="http://schemas.microsoft.com/office/drawing/2014/main" id="{E0860367-0187-47CF-872F-3144C9FC6794}"/>
                </a:ext>
              </a:extLst>
            </p:cNvPr>
            <p:cNvSpPr>
              <a:spLocks/>
            </p:cNvSpPr>
            <p:nvPr>
              <p:custDataLst>
                <p:tags r:id="rId233"/>
              </p:custDataLst>
            </p:nvPr>
          </p:nvSpPr>
          <p:spPr bwMode="auto">
            <a:xfrm>
              <a:off x="9019265" y="4293506"/>
              <a:ext cx="26311" cy="40971"/>
            </a:xfrm>
            <a:custGeom>
              <a:avLst/>
              <a:gdLst>
                <a:gd name="T0" fmla="*/ 19 w 65"/>
                <a:gd name="T1" fmla="*/ 68 h 68"/>
                <a:gd name="T2" fmla="*/ 16 w 65"/>
                <a:gd name="T3" fmla="*/ 68 h 68"/>
                <a:gd name="T4" fmla="*/ 14 w 65"/>
                <a:gd name="T5" fmla="*/ 66 h 68"/>
                <a:gd name="T6" fmla="*/ 11 w 65"/>
                <a:gd name="T7" fmla="*/ 64 h 68"/>
                <a:gd name="T8" fmla="*/ 7 w 65"/>
                <a:gd name="T9" fmla="*/ 61 h 68"/>
                <a:gd name="T10" fmla="*/ 4 w 65"/>
                <a:gd name="T11" fmla="*/ 59 h 68"/>
                <a:gd name="T12" fmla="*/ 2 w 65"/>
                <a:gd name="T13" fmla="*/ 55 h 68"/>
                <a:gd name="T14" fmla="*/ 0 w 65"/>
                <a:gd name="T15" fmla="*/ 52 h 68"/>
                <a:gd name="T16" fmla="*/ 0 w 65"/>
                <a:gd name="T17" fmla="*/ 49 h 68"/>
                <a:gd name="T18" fmla="*/ 0 w 65"/>
                <a:gd name="T19" fmla="*/ 38 h 68"/>
                <a:gd name="T20" fmla="*/ 2 w 65"/>
                <a:gd name="T21" fmla="*/ 29 h 68"/>
                <a:gd name="T22" fmla="*/ 5 w 65"/>
                <a:gd name="T23" fmla="*/ 21 h 68"/>
                <a:gd name="T24" fmla="*/ 9 w 65"/>
                <a:gd name="T25" fmla="*/ 14 h 68"/>
                <a:gd name="T26" fmla="*/ 15 w 65"/>
                <a:gd name="T27" fmla="*/ 8 h 68"/>
                <a:gd name="T28" fmla="*/ 22 w 65"/>
                <a:gd name="T29" fmla="*/ 4 h 68"/>
                <a:gd name="T30" fmla="*/ 30 w 65"/>
                <a:gd name="T31" fmla="*/ 2 h 68"/>
                <a:gd name="T32" fmla="*/ 39 w 65"/>
                <a:gd name="T33" fmla="*/ 0 h 68"/>
                <a:gd name="T34" fmla="*/ 52 w 65"/>
                <a:gd name="T35" fmla="*/ 0 h 68"/>
                <a:gd name="T36" fmla="*/ 65 w 65"/>
                <a:gd name="T37" fmla="*/ 0 h 68"/>
                <a:gd name="T38" fmla="*/ 65 w 65"/>
                <a:gd name="T39" fmla="*/ 43 h 68"/>
                <a:gd name="T40" fmla="*/ 56 w 65"/>
                <a:gd name="T41" fmla="*/ 52 h 68"/>
                <a:gd name="T42" fmla="*/ 45 w 65"/>
                <a:gd name="T43" fmla="*/ 61 h 68"/>
                <a:gd name="T44" fmla="*/ 39 w 65"/>
                <a:gd name="T45" fmla="*/ 64 h 68"/>
                <a:gd name="T46" fmla="*/ 34 w 65"/>
                <a:gd name="T47" fmla="*/ 66 h 68"/>
                <a:gd name="T48" fmla="*/ 27 w 65"/>
                <a:gd name="T49" fmla="*/ 68 h 68"/>
                <a:gd name="T50" fmla="*/ 19 w 65"/>
                <a:gd name="T5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39" name="Freeform 332">
              <a:extLst>
                <a:ext uri="{FF2B5EF4-FFF2-40B4-BE49-F238E27FC236}">
                  <a16:creationId xmlns:a16="http://schemas.microsoft.com/office/drawing/2014/main" id="{C79C3DBF-C215-4519-9667-80CD1F00943C}"/>
                </a:ext>
              </a:extLst>
            </p:cNvPr>
            <p:cNvSpPr>
              <a:spLocks/>
            </p:cNvSpPr>
            <p:nvPr>
              <p:custDataLst>
                <p:tags r:id="rId234"/>
              </p:custDataLst>
            </p:nvPr>
          </p:nvSpPr>
          <p:spPr bwMode="auto">
            <a:xfrm>
              <a:off x="8041322" y="3985638"/>
              <a:ext cx="252891" cy="271580"/>
            </a:xfrm>
            <a:custGeom>
              <a:avLst/>
              <a:gdLst>
                <a:gd name="T0" fmla="*/ 502 w 625"/>
                <a:gd name="T1" fmla="*/ 337 h 694"/>
                <a:gd name="T2" fmla="*/ 484 w 625"/>
                <a:gd name="T3" fmla="*/ 341 h 694"/>
                <a:gd name="T4" fmla="*/ 479 w 625"/>
                <a:gd name="T5" fmla="*/ 382 h 694"/>
                <a:gd name="T6" fmla="*/ 515 w 625"/>
                <a:gd name="T7" fmla="*/ 404 h 694"/>
                <a:gd name="T8" fmla="*/ 534 w 625"/>
                <a:gd name="T9" fmla="*/ 405 h 694"/>
                <a:gd name="T10" fmla="*/ 550 w 625"/>
                <a:gd name="T11" fmla="*/ 424 h 694"/>
                <a:gd name="T12" fmla="*/ 560 w 625"/>
                <a:gd name="T13" fmla="*/ 459 h 694"/>
                <a:gd name="T14" fmla="*/ 572 w 625"/>
                <a:gd name="T15" fmla="*/ 474 h 694"/>
                <a:gd name="T16" fmla="*/ 588 w 625"/>
                <a:gd name="T17" fmla="*/ 483 h 694"/>
                <a:gd name="T18" fmla="*/ 614 w 625"/>
                <a:gd name="T19" fmla="*/ 487 h 694"/>
                <a:gd name="T20" fmla="*/ 625 w 625"/>
                <a:gd name="T21" fmla="*/ 505 h 694"/>
                <a:gd name="T22" fmla="*/ 625 w 625"/>
                <a:gd name="T23" fmla="*/ 539 h 694"/>
                <a:gd name="T24" fmla="*/ 618 w 625"/>
                <a:gd name="T25" fmla="*/ 603 h 694"/>
                <a:gd name="T26" fmla="*/ 611 w 625"/>
                <a:gd name="T27" fmla="*/ 672 h 694"/>
                <a:gd name="T28" fmla="*/ 562 w 625"/>
                <a:gd name="T29" fmla="*/ 693 h 694"/>
                <a:gd name="T30" fmla="*/ 539 w 625"/>
                <a:gd name="T31" fmla="*/ 693 h 694"/>
                <a:gd name="T32" fmla="*/ 394 w 625"/>
                <a:gd name="T33" fmla="*/ 564 h 694"/>
                <a:gd name="T34" fmla="*/ 397 w 625"/>
                <a:gd name="T35" fmla="*/ 552 h 694"/>
                <a:gd name="T36" fmla="*/ 394 w 625"/>
                <a:gd name="T37" fmla="*/ 539 h 694"/>
                <a:gd name="T38" fmla="*/ 338 w 625"/>
                <a:gd name="T39" fmla="*/ 488 h 694"/>
                <a:gd name="T40" fmla="*/ 305 w 625"/>
                <a:gd name="T41" fmla="*/ 453 h 694"/>
                <a:gd name="T42" fmla="*/ 293 w 625"/>
                <a:gd name="T43" fmla="*/ 419 h 694"/>
                <a:gd name="T44" fmla="*/ 291 w 625"/>
                <a:gd name="T45" fmla="*/ 381 h 694"/>
                <a:gd name="T46" fmla="*/ 285 w 625"/>
                <a:gd name="T47" fmla="*/ 360 h 694"/>
                <a:gd name="T48" fmla="*/ 268 w 625"/>
                <a:gd name="T49" fmla="*/ 342 h 694"/>
                <a:gd name="T50" fmla="*/ 241 w 625"/>
                <a:gd name="T51" fmla="*/ 310 h 694"/>
                <a:gd name="T52" fmla="*/ 224 w 625"/>
                <a:gd name="T53" fmla="*/ 269 h 694"/>
                <a:gd name="T54" fmla="*/ 213 w 625"/>
                <a:gd name="T55" fmla="*/ 238 h 694"/>
                <a:gd name="T56" fmla="*/ 190 w 625"/>
                <a:gd name="T57" fmla="*/ 212 h 694"/>
                <a:gd name="T58" fmla="*/ 150 w 625"/>
                <a:gd name="T59" fmla="*/ 171 h 694"/>
                <a:gd name="T60" fmla="*/ 136 w 625"/>
                <a:gd name="T61" fmla="*/ 146 h 694"/>
                <a:gd name="T62" fmla="*/ 112 w 625"/>
                <a:gd name="T63" fmla="*/ 132 h 694"/>
                <a:gd name="T64" fmla="*/ 80 w 625"/>
                <a:gd name="T65" fmla="*/ 113 h 694"/>
                <a:gd name="T66" fmla="*/ 49 w 625"/>
                <a:gd name="T67" fmla="*/ 85 h 694"/>
                <a:gd name="T68" fmla="*/ 23 w 625"/>
                <a:gd name="T69" fmla="*/ 51 h 694"/>
                <a:gd name="T70" fmla="*/ 5 w 625"/>
                <a:gd name="T71" fmla="*/ 19 h 694"/>
                <a:gd name="T72" fmla="*/ 10 w 625"/>
                <a:gd name="T73" fmla="*/ 4 h 694"/>
                <a:gd name="T74" fmla="*/ 37 w 625"/>
                <a:gd name="T75" fmla="*/ 13 h 694"/>
                <a:gd name="T76" fmla="*/ 84 w 625"/>
                <a:gd name="T77" fmla="*/ 16 h 694"/>
                <a:gd name="T78" fmla="*/ 116 w 625"/>
                <a:gd name="T79" fmla="*/ 20 h 694"/>
                <a:gd name="T80" fmla="*/ 138 w 625"/>
                <a:gd name="T81" fmla="*/ 27 h 694"/>
                <a:gd name="T82" fmla="*/ 156 w 625"/>
                <a:gd name="T83" fmla="*/ 42 h 694"/>
                <a:gd name="T84" fmla="*/ 204 w 625"/>
                <a:gd name="T85" fmla="*/ 109 h 694"/>
                <a:gd name="T86" fmla="*/ 254 w 625"/>
                <a:gd name="T87" fmla="*/ 163 h 694"/>
                <a:gd name="T88" fmla="*/ 299 w 625"/>
                <a:gd name="T89" fmla="*/ 202 h 694"/>
                <a:gd name="T90" fmla="*/ 329 w 625"/>
                <a:gd name="T91" fmla="*/ 219 h 694"/>
                <a:gd name="T92" fmla="*/ 366 w 625"/>
                <a:gd name="T93" fmla="*/ 227 h 694"/>
                <a:gd name="T94" fmla="*/ 388 w 625"/>
                <a:gd name="T95" fmla="*/ 230 h 694"/>
                <a:gd name="T96" fmla="*/ 401 w 625"/>
                <a:gd name="T97" fmla="*/ 241 h 694"/>
                <a:gd name="T98" fmla="*/ 416 w 625"/>
                <a:gd name="T99" fmla="*/ 260 h 694"/>
                <a:gd name="T100" fmla="*/ 427 w 625"/>
                <a:gd name="T101" fmla="*/ 26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40" name="Freeform 333">
              <a:extLst>
                <a:ext uri="{FF2B5EF4-FFF2-40B4-BE49-F238E27FC236}">
                  <a16:creationId xmlns:a16="http://schemas.microsoft.com/office/drawing/2014/main" id="{6F2E9E3B-D441-4506-A056-D415D58A61A3}"/>
                </a:ext>
              </a:extLst>
            </p:cNvPr>
            <p:cNvSpPr>
              <a:spLocks/>
            </p:cNvSpPr>
            <p:nvPr>
              <p:custDataLst>
                <p:tags r:id="rId235"/>
              </p:custDataLst>
            </p:nvPr>
          </p:nvSpPr>
          <p:spPr bwMode="auto">
            <a:xfrm>
              <a:off x="8355608" y="4021926"/>
              <a:ext cx="233888" cy="189638"/>
            </a:xfrm>
            <a:custGeom>
              <a:avLst/>
              <a:gdLst>
                <a:gd name="T0" fmla="*/ 516 w 585"/>
                <a:gd name="T1" fmla="*/ 28 h 493"/>
                <a:gd name="T2" fmla="*/ 495 w 585"/>
                <a:gd name="T3" fmla="*/ 55 h 493"/>
                <a:gd name="T4" fmla="*/ 512 w 585"/>
                <a:gd name="T5" fmla="*/ 93 h 493"/>
                <a:gd name="T6" fmla="*/ 534 w 585"/>
                <a:gd name="T7" fmla="*/ 130 h 493"/>
                <a:gd name="T8" fmla="*/ 573 w 585"/>
                <a:gd name="T9" fmla="*/ 177 h 493"/>
                <a:gd name="T10" fmla="*/ 580 w 585"/>
                <a:gd name="T11" fmla="*/ 205 h 493"/>
                <a:gd name="T12" fmla="*/ 547 w 585"/>
                <a:gd name="T13" fmla="*/ 204 h 493"/>
                <a:gd name="T14" fmla="*/ 516 w 585"/>
                <a:gd name="T15" fmla="*/ 233 h 493"/>
                <a:gd name="T16" fmla="*/ 506 w 585"/>
                <a:gd name="T17" fmla="*/ 246 h 493"/>
                <a:gd name="T18" fmla="*/ 518 w 585"/>
                <a:gd name="T19" fmla="*/ 271 h 493"/>
                <a:gd name="T20" fmla="*/ 525 w 585"/>
                <a:gd name="T21" fmla="*/ 294 h 493"/>
                <a:gd name="T22" fmla="*/ 505 w 585"/>
                <a:gd name="T23" fmla="*/ 308 h 493"/>
                <a:gd name="T24" fmla="*/ 459 w 585"/>
                <a:gd name="T25" fmla="*/ 323 h 493"/>
                <a:gd name="T26" fmla="*/ 443 w 585"/>
                <a:gd name="T27" fmla="*/ 354 h 493"/>
                <a:gd name="T28" fmla="*/ 445 w 585"/>
                <a:gd name="T29" fmla="*/ 415 h 493"/>
                <a:gd name="T30" fmla="*/ 430 w 585"/>
                <a:gd name="T31" fmla="*/ 454 h 493"/>
                <a:gd name="T32" fmla="*/ 400 w 585"/>
                <a:gd name="T33" fmla="*/ 472 h 493"/>
                <a:gd name="T34" fmla="*/ 370 w 585"/>
                <a:gd name="T35" fmla="*/ 488 h 493"/>
                <a:gd name="T36" fmla="*/ 341 w 585"/>
                <a:gd name="T37" fmla="*/ 493 h 493"/>
                <a:gd name="T38" fmla="*/ 329 w 585"/>
                <a:gd name="T39" fmla="*/ 487 h 493"/>
                <a:gd name="T40" fmla="*/ 327 w 585"/>
                <a:gd name="T41" fmla="*/ 471 h 493"/>
                <a:gd name="T42" fmla="*/ 304 w 585"/>
                <a:gd name="T43" fmla="*/ 451 h 493"/>
                <a:gd name="T44" fmla="*/ 251 w 585"/>
                <a:gd name="T45" fmla="*/ 454 h 493"/>
                <a:gd name="T46" fmla="*/ 219 w 585"/>
                <a:gd name="T47" fmla="*/ 462 h 493"/>
                <a:gd name="T48" fmla="*/ 176 w 585"/>
                <a:gd name="T49" fmla="*/ 440 h 493"/>
                <a:gd name="T50" fmla="*/ 122 w 585"/>
                <a:gd name="T51" fmla="*/ 436 h 493"/>
                <a:gd name="T52" fmla="*/ 95 w 585"/>
                <a:gd name="T53" fmla="*/ 429 h 493"/>
                <a:gd name="T54" fmla="*/ 81 w 585"/>
                <a:gd name="T55" fmla="*/ 366 h 493"/>
                <a:gd name="T56" fmla="*/ 58 w 585"/>
                <a:gd name="T57" fmla="*/ 310 h 493"/>
                <a:gd name="T58" fmla="*/ 35 w 585"/>
                <a:gd name="T59" fmla="*/ 292 h 493"/>
                <a:gd name="T60" fmla="*/ 12 w 585"/>
                <a:gd name="T61" fmla="*/ 260 h 493"/>
                <a:gd name="T62" fmla="*/ 5 w 585"/>
                <a:gd name="T63" fmla="*/ 204 h 493"/>
                <a:gd name="T64" fmla="*/ 31 w 585"/>
                <a:gd name="T65" fmla="*/ 153 h 493"/>
                <a:gd name="T66" fmla="*/ 54 w 585"/>
                <a:gd name="T67" fmla="*/ 141 h 493"/>
                <a:gd name="T68" fmla="*/ 75 w 585"/>
                <a:gd name="T69" fmla="*/ 152 h 493"/>
                <a:gd name="T70" fmla="*/ 97 w 585"/>
                <a:gd name="T71" fmla="*/ 187 h 493"/>
                <a:gd name="T72" fmla="*/ 129 w 585"/>
                <a:gd name="T73" fmla="*/ 214 h 493"/>
                <a:gd name="T74" fmla="*/ 170 w 585"/>
                <a:gd name="T75" fmla="*/ 213 h 493"/>
                <a:gd name="T76" fmla="*/ 221 w 585"/>
                <a:gd name="T77" fmla="*/ 189 h 493"/>
                <a:gd name="T78" fmla="*/ 233 w 585"/>
                <a:gd name="T79" fmla="*/ 172 h 493"/>
                <a:gd name="T80" fmla="*/ 288 w 585"/>
                <a:gd name="T81" fmla="*/ 178 h 493"/>
                <a:gd name="T82" fmla="*/ 326 w 585"/>
                <a:gd name="T83" fmla="*/ 181 h 493"/>
                <a:gd name="T84" fmla="*/ 337 w 585"/>
                <a:gd name="T85" fmla="*/ 170 h 493"/>
                <a:gd name="T86" fmla="*/ 362 w 585"/>
                <a:gd name="T87" fmla="*/ 158 h 493"/>
                <a:gd name="T88" fmla="*/ 383 w 585"/>
                <a:gd name="T89" fmla="*/ 136 h 493"/>
                <a:gd name="T90" fmla="*/ 415 w 585"/>
                <a:gd name="T91" fmla="*/ 79 h 493"/>
                <a:gd name="T92" fmla="*/ 427 w 585"/>
                <a:gd name="T93" fmla="*/ 25 h 493"/>
                <a:gd name="T94" fmla="*/ 447 w 585"/>
                <a:gd name="T95" fmla="*/ 6 h 493"/>
                <a:gd name="T96" fmla="*/ 479 w 585"/>
                <a:gd name="T97" fmla="*/ 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41" name="Freeform 334">
              <a:extLst>
                <a:ext uri="{FF2B5EF4-FFF2-40B4-BE49-F238E27FC236}">
                  <a16:creationId xmlns:a16="http://schemas.microsoft.com/office/drawing/2014/main" id="{EF768283-0611-4726-9A29-49287CC142DB}"/>
                </a:ext>
              </a:extLst>
            </p:cNvPr>
            <p:cNvSpPr>
              <a:spLocks/>
            </p:cNvSpPr>
            <p:nvPr>
              <p:custDataLst>
                <p:tags r:id="rId236"/>
              </p:custDataLst>
            </p:nvPr>
          </p:nvSpPr>
          <p:spPr bwMode="auto">
            <a:xfrm>
              <a:off x="8683051" y="4321601"/>
              <a:ext cx="84783" cy="42141"/>
            </a:xfrm>
            <a:custGeom>
              <a:avLst/>
              <a:gdLst>
                <a:gd name="T0" fmla="*/ 0 w 212"/>
                <a:gd name="T1" fmla="*/ 105 h 105"/>
                <a:gd name="T2" fmla="*/ 16 w 212"/>
                <a:gd name="T3" fmla="*/ 85 h 105"/>
                <a:gd name="T4" fmla="*/ 35 w 212"/>
                <a:gd name="T5" fmla="*/ 68 h 105"/>
                <a:gd name="T6" fmla="*/ 44 w 212"/>
                <a:gd name="T7" fmla="*/ 60 h 105"/>
                <a:gd name="T8" fmla="*/ 54 w 212"/>
                <a:gd name="T9" fmla="*/ 53 h 105"/>
                <a:gd name="T10" fmla="*/ 64 w 212"/>
                <a:gd name="T11" fmla="*/ 46 h 105"/>
                <a:gd name="T12" fmla="*/ 73 w 212"/>
                <a:gd name="T13" fmla="*/ 38 h 105"/>
                <a:gd name="T14" fmla="*/ 83 w 212"/>
                <a:gd name="T15" fmla="*/ 32 h 105"/>
                <a:gd name="T16" fmla="*/ 94 w 212"/>
                <a:gd name="T17" fmla="*/ 27 h 105"/>
                <a:gd name="T18" fmla="*/ 106 w 212"/>
                <a:gd name="T19" fmla="*/ 21 h 105"/>
                <a:gd name="T20" fmla="*/ 118 w 212"/>
                <a:gd name="T21" fmla="*/ 16 h 105"/>
                <a:gd name="T22" fmla="*/ 144 w 212"/>
                <a:gd name="T23" fmla="*/ 8 h 105"/>
                <a:gd name="T24" fmla="*/ 172 w 212"/>
                <a:gd name="T25" fmla="*/ 0 h 105"/>
                <a:gd name="T26" fmla="*/ 212 w 212"/>
                <a:gd name="T27" fmla="*/ 0 h 105"/>
                <a:gd name="T28" fmla="*/ 202 w 212"/>
                <a:gd name="T29" fmla="*/ 9 h 105"/>
                <a:gd name="T30" fmla="*/ 190 w 212"/>
                <a:gd name="T31" fmla="*/ 18 h 105"/>
                <a:gd name="T32" fmla="*/ 178 w 212"/>
                <a:gd name="T33" fmla="*/ 27 h 105"/>
                <a:gd name="T34" fmla="*/ 165 w 212"/>
                <a:gd name="T35" fmla="*/ 35 h 105"/>
                <a:gd name="T36" fmla="*/ 137 w 212"/>
                <a:gd name="T37" fmla="*/ 52 h 105"/>
                <a:gd name="T38" fmla="*/ 109 w 212"/>
                <a:gd name="T39" fmla="*/ 66 h 105"/>
                <a:gd name="T40" fmla="*/ 79 w 212"/>
                <a:gd name="T41" fmla="*/ 79 h 105"/>
                <a:gd name="T42" fmla="*/ 50 w 212"/>
                <a:gd name="T43" fmla="*/ 90 h 105"/>
                <a:gd name="T44" fmla="*/ 23 w 212"/>
                <a:gd name="T45" fmla="*/ 99 h 105"/>
                <a:gd name="T46" fmla="*/ 0 w 212"/>
                <a:gd name="T4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42" name="Freeform 335">
              <a:extLst>
                <a:ext uri="{FF2B5EF4-FFF2-40B4-BE49-F238E27FC236}">
                  <a16:creationId xmlns:a16="http://schemas.microsoft.com/office/drawing/2014/main" id="{CBC155B9-5B8B-4F82-BAC5-E69221574D15}"/>
                </a:ext>
              </a:extLst>
            </p:cNvPr>
            <p:cNvSpPr>
              <a:spLocks/>
            </p:cNvSpPr>
            <p:nvPr>
              <p:custDataLst>
                <p:tags r:id="rId237"/>
              </p:custDataLst>
            </p:nvPr>
          </p:nvSpPr>
          <p:spPr bwMode="auto">
            <a:xfrm>
              <a:off x="8789762" y="4075774"/>
              <a:ext cx="39469" cy="65554"/>
            </a:xfrm>
            <a:custGeom>
              <a:avLst/>
              <a:gdLst>
                <a:gd name="T0" fmla="*/ 0 w 92"/>
                <a:gd name="T1" fmla="*/ 81 h 166"/>
                <a:gd name="T2" fmla="*/ 0 w 92"/>
                <a:gd name="T3" fmla="*/ 148 h 166"/>
                <a:gd name="T4" fmla="*/ 5 w 92"/>
                <a:gd name="T5" fmla="*/ 144 h 166"/>
                <a:gd name="T6" fmla="*/ 12 w 92"/>
                <a:gd name="T7" fmla="*/ 139 h 166"/>
                <a:gd name="T8" fmla="*/ 14 w 92"/>
                <a:gd name="T9" fmla="*/ 137 h 166"/>
                <a:gd name="T10" fmla="*/ 17 w 92"/>
                <a:gd name="T11" fmla="*/ 135 h 166"/>
                <a:gd name="T12" fmla="*/ 18 w 92"/>
                <a:gd name="T13" fmla="*/ 132 h 166"/>
                <a:gd name="T14" fmla="*/ 19 w 92"/>
                <a:gd name="T15" fmla="*/ 130 h 166"/>
                <a:gd name="T16" fmla="*/ 20 w 92"/>
                <a:gd name="T17" fmla="*/ 138 h 166"/>
                <a:gd name="T18" fmla="*/ 24 w 92"/>
                <a:gd name="T19" fmla="*/ 148 h 166"/>
                <a:gd name="T20" fmla="*/ 27 w 92"/>
                <a:gd name="T21" fmla="*/ 154 h 166"/>
                <a:gd name="T22" fmla="*/ 30 w 92"/>
                <a:gd name="T23" fmla="*/ 159 h 166"/>
                <a:gd name="T24" fmla="*/ 35 w 92"/>
                <a:gd name="T25" fmla="*/ 163 h 166"/>
                <a:gd name="T26" fmla="*/ 39 w 92"/>
                <a:gd name="T27" fmla="*/ 166 h 166"/>
                <a:gd name="T28" fmla="*/ 41 w 92"/>
                <a:gd name="T29" fmla="*/ 158 h 166"/>
                <a:gd name="T30" fmla="*/ 41 w 92"/>
                <a:gd name="T31" fmla="*/ 148 h 166"/>
                <a:gd name="T32" fmla="*/ 41 w 92"/>
                <a:gd name="T33" fmla="*/ 137 h 166"/>
                <a:gd name="T34" fmla="*/ 41 w 92"/>
                <a:gd name="T35" fmla="*/ 126 h 166"/>
                <a:gd name="T36" fmla="*/ 40 w 92"/>
                <a:gd name="T37" fmla="*/ 107 h 166"/>
                <a:gd name="T38" fmla="*/ 39 w 92"/>
                <a:gd name="T39" fmla="*/ 99 h 166"/>
                <a:gd name="T40" fmla="*/ 48 w 92"/>
                <a:gd name="T41" fmla="*/ 100 h 166"/>
                <a:gd name="T42" fmla="*/ 57 w 92"/>
                <a:gd name="T43" fmla="*/ 102 h 166"/>
                <a:gd name="T44" fmla="*/ 64 w 92"/>
                <a:gd name="T45" fmla="*/ 105 h 166"/>
                <a:gd name="T46" fmla="*/ 71 w 92"/>
                <a:gd name="T47" fmla="*/ 108 h 166"/>
                <a:gd name="T48" fmla="*/ 76 w 92"/>
                <a:gd name="T49" fmla="*/ 111 h 166"/>
                <a:gd name="T50" fmla="*/ 82 w 92"/>
                <a:gd name="T51" fmla="*/ 114 h 166"/>
                <a:gd name="T52" fmla="*/ 87 w 92"/>
                <a:gd name="T53" fmla="*/ 116 h 166"/>
                <a:gd name="T54" fmla="*/ 92 w 92"/>
                <a:gd name="T55" fmla="*/ 118 h 166"/>
                <a:gd name="T56" fmla="*/ 85 w 92"/>
                <a:gd name="T57" fmla="*/ 103 h 166"/>
                <a:gd name="T58" fmla="*/ 81 w 92"/>
                <a:gd name="T59" fmla="*/ 89 h 166"/>
                <a:gd name="T60" fmla="*/ 76 w 92"/>
                <a:gd name="T61" fmla="*/ 75 h 166"/>
                <a:gd name="T62" fmla="*/ 73 w 92"/>
                <a:gd name="T63" fmla="*/ 60 h 166"/>
                <a:gd name="T64" fmla="*/ 70 w 92"/>
                <a:gd name="T65" fmla="*/ 47 h 166"/>
                <a:gd name="T66" fmla="*/ 67 w 92"/>
                <a:gd name="T67" fmla="*/ 34 h 166"/>
                <a:gd name="T68" fmla="*/ 63 w 92"/>
                <a:gd name="T69" fmla="*/ 23 h 166"/>
                <a:gd name="T70" fmla="*/ 59 w 92"/>
                <a:gd name="T71" fmla="*/ 13 h 166"/>
                <a:gd name="T72" fmla="*/ 59 w 92"/>
                <a:gd name="T73" fmla="*/ 19 h 166"/>
                <a:gd name="T74" fmla="*/ 59 w 92"/>
                <a:gd name="T75" fmla="*/ 25 h 166"/>
                <a:gd name="T76" fmla="*/ 50 w 92"/>
                <a:gd name="T77" fmla="*/ 23 h 166"/>
                <a:gd name="T78" fmla="*/ 42 w 92"/>
                <a:gd name="T79" fmla="*/ 19 h 166"/>
                <a:gd name="T80" fmla="*/ 35 w 92"/>
                <a:gd name="T81" fmla="*/ 15 h 166"/>
                <a:gd name="T82" fmla="*/ 29 w 92"/>
                <a:gd name="T83" fmla="*/ 11 h 166"/>
                <a:gd name="T84" fmla="*/ 23 w 92"/>
                <a:gd name="T85" fmla="*/ 7 h 166"/>
                <a:gd name="T86" fmla="*/ 16 w 92"/>
                <a:gd name="T87" fmla="*/ 3 h 166"/>
                <a:gd name="T88" fmla="*/ 8 w 92"/>
                <a:gd name="T89" fmla="*/ 1 h 166"/>
                <a:gd name="T90" fmla="*/ 0 w 92"/>
                <a:gd name="T91" fmla="*/ 0 h 166"/>
                <a:gd name="T92" fmla="*/ 0 w 92"/>
                <a:gd name="T93" fmla="*/ 10 h 166"/>
                <a:gd name="T94" fmla="*/ 0 w 92"/>
                <a:gd name="T95" fmla="*/ 19 h 166"/>
                <a:gd name="T96" fmla="*/ 0 w 92"/>
                <a:gd name="T97" fmla="*/ 33 h 166"/>
                <a:gd name="T98" fmla="*/ 0 w 92"/>
                <a:gd name="T99" fmla="*/ 52 h 166"/>
                <a:gd name="T100" fmla="*/ 0 w 92"/>
                <a:gd name="T101" fmla="*/ 70 h 166"/>
                <a:gd name="T102" fmla="*/ 0 w 92"/>
                <a:gd name="T103" fmla="*/ 8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43" name="Freeform 336">
              <a:extLst>
                <a:ext uri="{FF2B5EF4-FFF2-40B4-BE49-F238E27FC236}">
                  <a16:creationId xmlns:a16="http://schemas.microsoft.com/office/drawing/2014/main" id="{07903D21-246D-4DEC-92DA-918E0A5A7D5E}"/>
                </a:ext>
              </a:extLst>
            </p:cNvPr>
            <p:cNvSpPr>
              <a:spLocks/>
            </p:cNvSpPr>
            <p:nvPr>
              <p:custDataLst>
                <p:tags r:id="rId238"/>
              </p:custDataLst>
            </p:nvPr>
          </p:nvSpPr>
          <p:spPr bwMode="auto">
            <a:xfrm>
              <a:off x="8801456" y="4182300"/>
              <a:ext cx="65780" cy="40970"/>
            </a:xfrm>
            <a:custGeom>
              <a:avLst/>
              <a:gdLst>
                <a:gd name="T0" fmla="*/ 7 w 166"/>
                <a:gd name="T1" fmla="*/ 0 h 62"/>
                <a:gd name="T2" fmla="*/ 14 w 166"/>
                <a:gd name="T3" fmla="*/ 3 h 62"/>
                <a:gd name="T4" fmla="*/ 22 w 166"/>
                <a:gd name="T5" fmla="*/ 6 h 62"/>
                <a:gd name="T6" fmla="*/ 30 w 166"/>
                <a:gd name="T7" fmla="*/ 7 h 62"/>
                <a:gd name="T8" fmla="*/ 36 w 166"/>
                <a:gd name="T9" fmla="*/ 8 h 62"/>
                <a:gd name="T10" fmla="*/ 48 w 166"/>
                <a:gd name="T11" fmla="*/ 8 h 62"/>
                <a:gd name="T12" fmla="*/ 58 w 166"/>
                <a:gd name="T13" fmla="*/ 7 h 62"/>
                <a:gd name="T14" fmla="*/ 69 w 166"/>
                <a:gd name="T15" fmla="*/ 5 h 62"/>
                <a:gd name="T16" fmla="*/ 80 w 166"/>
                <a:gd name="T17" fmla="*/ 3 h 62"/>
                <a:gd name="T18" fmla="*/ 92 w 166"/>
                <a:gd name="T19" fmla="*/ 1 h 62"/>
                <a:gd name="T20" fmla="*/ 106 w 166"/>
                <a:gd name="T21" fmla="*/ 0 h 62"/>
                <a:gd name="T22" fmla="*/ 111 w 166"/>
                <a:gd name="T23" fmla="*/ 1 h 62"/>
                <a:gd name="T24" fmla="*/ 115 w 166"/>
                <a:gd name="T25" fmla="*/ 2 h 62"/>
                <a:gd name="T26" fmla="*/ 120 w 166"/>
                <a:gd name="T27" fmla="*/ 5 h 62"/>
                <a:gd name="T28" fmla="*/ 124 w 166"/>
                <a:gd name="T29" fmla="*/ 8 h 62"/>
                <a:gd name="T30" fmla="*/ 132 w 166"/>
                <a:gd name="T31" fmla="*/ 17 h 62"/>
                <a:gd name="T32" fmla="*/ 138 w 166"/>
                <a:gd name="T33" fmla="*/ 26 h 62"/>
                <a:gd name="T34" fmla="*/ 145 w 166"/>
                <a:gd name="T35" fmla="*/ 36 h 62"/>
                <a:gd name="T36" fmla="*/ 151 w 166"/>
                <a:gd name="T37" fmla="*/ 45 h 62"/>
                <a:gd name="T38" fmla="*/ 155 w 166"/>
                <a:gd name="T39" fmla="*/ 49 h 62"/>
                <a:gd name="T40" fmla="*/ 158 w 166"/>
                <a:gd name="T41" fmla="*/ 52 h 62"/>
                <a:gd name="T42" fmla="*/ 162 w 166"/>
                <a:gd name="T43" fmla="*/ 54 h 62"/>
                <a:gd name="T44" fmla="*/ 166 w 166"/>
                <a:gd name="T45" fmla="*/ 56 h 62"/>
                <a:gd name="T46" fmla="*/ 159 w 166"/>
                <a:gd name="T47" fmla="*/ 57 h 62"/>
                <a:gd name="T48" fmla="*/ 151 w 166"/>
                <a:gd name="T49" fmla="*/ 59 h 62"/>
                <a:gd name="T50" fmla="*/ 143 w 166"/>
                <a:gd name="T51" fmla="*/ 61 h 62"/>
                <a:gd name="T52" fmla="*/ 133 w 166"/>
                <a:gd name="T53" fmla="*/ 62 h 62"/>
                <a:gd name="T54" fmla="*/ 125 w 166"/>
                <a:gd name="T55" fmla="*/ 61 h 62"/>
                <a:gd name="T56" fmla="*/ 119 w 166"/>
                <a:gd name="T57" fmla="*/ 58 h 62"/>
                <a:gd name="T58" fmla="*/ 112 w 166"/>
                <a:gd name="T59" fmla="*/ 54 h 62"/>
                <a:gd name="T60" fmla="*/ 106 w 166"/>
                <a:gd name="T61" fmla="*/ 50 h 62"/>
                <a:gd name="T62" fmla="*/ 100 w 166"/>
                <a:gd name="T63" fmla="*/ 45 h 62"/>
                <a:gd name="T64" fmla="*/ 93 w 166"/>
                <a:gd name="T65" fmla="*/ 41 h 62"/>
                <a:gd name="T66" fmla="*/ 87 w 166"/>
                <a:gd name="T67" fmla="*/ 39 h 62"/>
                <a:gd name="T68" fmla="*/ 79 w 166"/>
                <a:gd name="T69" fmla="*/ 38 h 62"/>
                <a:gd name="T70" fmla="*/ 56 w 166"/>
                <a:gd name="T71" fmla="*/ 38 h 62"/>
                <a:gd name="T72" fmla="*/ 35 w 166"/>
                <a:gd name="T73" fmla="*/ 39 h 62"/>
                <a:gd name="T74" fmla="*/ 26 w 166"/>
                <a:gd name="T75" fmla="*/ 41 h 62"/>
                <a:gd name="T76" fmla="*/ 19 w 166"/>
                <a:gd name="T77" fmla="*/ 43 h 62"/>
                <a:gd name="T78" fmla="*/ 12 w 166"/>
                <a:gd name="T79" fmla="*/ 46 h 62"/>
                <a:gd name="T80" fmla="*/ 7 w 166"/>
                <a:gd name="T81" fmla="*/ 50 h 62"/>
                <a:gd name="T82" fmla="*/ 2 w 166"/>
                <a:gd name="T83" fmla="*/ 45 h 62"/>
                <a:gd name="T84" fmla="*/ 1 w 166"/>
                <a:gd name="T85" fmla="*/ 40 h 62"/>
                <a:gd name="T86" fmla="*/ 0 w 166"/>
                <a:gd name="T87" fmla="*/ 34 h 62"/>
                <a:gd name="T88" fmla="*/ 1 w 166"/>
                <a:gd name="T89" fmla="*/ 28 h 62"/>
                <a:gd name="T90" fmla="*/ 4 w 166"/>
                <a:gd name="T91" fmla="*/ 15 h 62"/>
                <a:gd name="T92" fmla="*/ 7 w 166"/>
                <a:gd name="T9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44" name="Freeform 337">
              <a:extLst>
                <a:ext uri="{FF2B5EF4-FFF2-40B4-BE49-F238E27FC236}">
                  <a16:creationId xmlns:a16="http://schemas.microsoft.com/office/drawing/2014/main" id="{9CBF68AD-F794-42C3-941C-30EA7EA30B53}"/>
                </a:ext>
              </a:extLst>
            </p:cNvPr>
            <p:cNvSpPr>
              <a:spLocks/>
            </p:cNvSpPr>
            <p:nvPr>
              <p:custDataLst>
                <p:tags r:id="rId239"/>
              </p:custDataLst>
            </p:nvPr>
          </p:nvSpPr>
          <p:spPr bwMode="auto">
            <a:xfrm>
              <a:off x="8871623" y="4126111"/>
              <a:ext cx="78937" cy="46825"/>
            </a:xfrm>
            <a:custGeom>
              <a:avLst/>
              <a:gdLst>
                <a:gd name="T0" fmla="*/ 33 w 193"/>
                <a:gd name="T1" fmla="*/ 35 h 121"/>
                <a:gd name="T2" fmla="*/ 48 w 193"/>
                <a:gd name="T3" fmla="*/ 25 h 121"/>
                <a:gd name="T4" fmla="*/ 68 w 193"/>
                <a:gd name="T5" fmla="*/ 12 h 121"/>
                <a:gd name="T6" fmla="*/ 84 w 193"/>
                <a:gd name="T7" fmla="*/ 4 h 121"/>
                <a:gd name="T8" fmla="*/ 94 w 193"/>
                <a:gd name="T9" fmla="*/ 1 h 121"/>
                <a:gd name="T10" fmla="*/ 105 w 193"/>
                <a:gd name="T11" fmla="*/ 1 h 121"/>
                <a:gd name="T12" fmla="*/ 116 w 193"/>
                <a:gd name="T13" fmla="*/ 3 h 121"/>
                <a:gd name="T14" fmla="*/ 131 w 193"/>
                <a:gd name="T15" fmla="*/ 10 h 121"/>
                <a:gd name="T16" fmla="*/ 148 w 193"/>
                <a:gd name="T17" fmla="*/ 21 h 121"/>
                <a:gd name="T18" fmla="*/ 162 w 193"/>
                <a:gd name="T19" fmla="*/ 28 h 121"/>
                <a:gd name="T20" fmla="*/ 173 w 193"/>
                <a:gd name="T21" fmla="*/ 30 h 121"/>
                <a:gd name="T22" fmla="*/ 179 w 193"/>
                <a:gd name="T23" fmla="*/ 48 h 121"/>
                <a:gd name="T24" fmla="*/ 178 w 193"/>
                <a:gd name="T25" fmla="*/ 66 h 121"/>
                <a:gd name="T26" fmla="*/ 182 w 193"/>
                <a:gd name="T27" fmla="*/ 75 h 121"/>
                <a:gd name="T28" fmla="*/ 187 w 193"/>
                <a:gd name="T29" fmla="*/ 89 h 121"/>
                <a:gd name="T30" fmla="*/ 188 w 193"/>
                <a:gd name="T31" fmla="*/ 102 h 121"/>
                <a:gd name="T32" fmla="*/ 191 w 193"/>
                <a:gd name="T33" fmla="*/ 109 h 121"/>
                <a:gd name="T34" fmla="*/ 188 w 193"/>
                <a:gd name="T35" fmla="*/ 114 h 121"/>
                <a:gd name="T36" fmla="*/ 177 w 193"/>
                <a:gd name="T37" fmla="*/ 118 h 121"/>
                <a:gd name="T38" fmla="*/ 159 w 193"/>
                <a:gd name="T39" fmla="*/ 121 h 121"/>
                <a:gd name="T40" fmla="*/ 116 w 193"/>
                <a:gd name="T41" fmla="*/ 119 h 121"/>
                <a:gd name="T42" fmla="*/ 72 w 193"/>
                <a:gd name="T43" fmla="*/ 116 h 121"/>
                <a:gd name="T44" fmla="*/ 63 w 193"/>
                <a:gd name="T45" fmla="*/ 110 h 121"/>
                <a:gd name="T46" fmla="*/ 56 w 193"/>
                <a:gd name="T47" fmla="*/ 100 h 121"/>
                <a:gd name="T48" fmla="*/ 54 w 193"/>
                <a:gd name="T49" fmla="*/ 87 h 121"/>
                <a:gd name="T50" fmla="*/ 47 w 193"/>
                <a:gd name="T51" fmla="*/ 79 h 121"/>
                <a:gd name="T52" fmla="*/ 31 w 193"/>
                <a:gd name="T53" fmla="*/ 75 h 121"/>
                <a:gd name="T54" fmla="*/ 13 w 193"/>
                <a:gd name="T55" fmla="*/ 69 h 121"/>
                <a:gd name="T56" fmla="*/ 3 w 193"/>
                <a:gd name="T57" fmla="*/ 62 h 121"/>
                <a:gd name="T58" fmla="*/ 0 w 193"/>
                <a:gd name="T59" fmla="*/ 58 h 121"/>
                <a:gd name="T60" fmla="*/ 1 w 193"/>
                <a:gd name="T61" fmla="*/ 51 h 121"/>
                <a:gd name="T62" fmla="*/ 7 w 193"/>
                <a:gd name="T63" fmla="*/ 45 h 121"/>
                <a:gd name="T64" fmla="*/ 20 w 193"/>
                <a:gd name="T65" fmla="*/ 3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45" name="Freeform 338">
              <a:extLst>
                <a:ext uri="{FF2B5EF4-FFF2-40B4-BE49-F238E27FC236}">
                  <a16:creationId xmlns:a16="http://schemas.microsoft.com/office/drawing/2014/main" id="{90E7B8D8-8592-462D-BF62-49EDB31C4D74}"/>
                </a:ext>
              </a:extLst>
            </p:cNvPr>
            <p:cNvSpPr>
              <a:spLocks/>
            </p:cNvSpPr>
            <p:nvPr>
              <p:custDataLst>
                <p:tags r:id="rId240"/>
              </p:custDataLst>
            </p:nvPr>
          </p:nvSpPr>
          <p:spPr bwMode="auto">
            <a:xfrm>
              <a:off x="8585111" y="4080457"/>
              <a:ext cx="153489" cy="169738"/>
            </a:xfrm>
            <a:custGeom>
              <a:avLst/>
              <a:gdLst>
                <a:gd name="T0" fmla="*/ 37 w 379"/>
                <a:gd name="T1" fmla="*/ 419 h 437"/>
                <a:gd name="T2" fmla="*/ 46 w 379"/>
                <a:gd name="T3" fmla="*/ 407 h 437"/>
                <a:gd name="T4" fmla="*/ 24 w 379"/>
                <a:gd name="T5" fmla="*/ 311 h 437"/>
                <a:gd name="T6" fmla="*/ 2 w 379"/>
                <a:gd name="T7" fmla="*/ 294 h 437"/>
                <a:gd name="T8" fmla="*/ 15 w 379"/>
                <a:gd name="T9" fmla="*/ 270 h 437"/>
                <a:gd name="T10" fmla="*/ 31 w 379"/>
                <a:gd name="T11" fmla="*/ 221 h 437"/>
                <a:gd name="T12" fmla="*/ 39 w 379"/>
                <a:gd name="T13" fmla="*/ 172 h 437"/>
                <a:gd name="T14" fmla="*/ 57 w 379"/>
                <a:gd name="T15" fmla="*/ 159 h 437"/>
                <a:gd name="T16" fmla="*/ 65 w 379"/>
                <a:gd name="T17" fmla="*/ 130 h 437"/>
                <a:gd name="T18" fmla="*/ 76 w 379"/>
                <a:gd name="T19" fmla="*/ 78 h 437"/>
                <a:gd name="T20" fmla="*/ 90 w 379"/>
                <a:gd name="T21" fmla="*/ 51 h 437"/>
                <a:gd name="T22" fmla="*/ 115 w 379"/>
                <a:gd name="T23" fmla="*/ 31 h 437"/>
                <a:gd name="T24" fmla="*/ 153 w 379"/>
                <a:gd name="T25" fmla="*/ 25 h 437"/>
                <a:gd name="T26" fmla="*/ 217 w 379"/>
                <a:gd name="T27" fmla="*/ 38 h 437"/>
                <a:gd name="T28" fmla="*/ 262 w 379"/>
                <a:gd name="T29" fmla="*/ 48 h 437"/>
                <a:gd name="T30" fmla="*/ 303 w 379"/>
                <a:gd name="T31" fmla="*/ 45 h 437"/>
                <a:gd name="T32" fmla="*/ 329 w 379"/>
                <a:gd name="T33" fmla="*/ 31 h 437"/>
                <a:gd name="T34" fmla="*/ 356 w 379"/>
                <a:gd name="T35" fmla="*/ 7 h 437"/>
                <a:gd name="T36" fmla="*/ 374 w 379"/>
                <a:gd name="T37" fmla="*/ 9 h 437"/>
                <a:gd name="T38" fmla="*/ 372 w 379"/>
                <a:gd name="T39" fmla="*/ 35 h 437"/>
                <a:gd name="T40" fmla="*/ 329 w 379"/>
                <a:gd name="T41" fmla="*/ 80 h 437"/>
                <a:gd name="T42" fmla="*/ 292 w 379"/>
                <a:gd name="T43" fmla="*/ 97 h 437"/>
                <a:gd name="T44" fmla="*/ 271 w 379"/>
                <a:gd name="T45" fmla="*/ 94 h 437"/>
                <a:gd name="T46" fmla="*/ 238 w 379"/>
                <a:gd name="T47" fmla="*/ 69 h 437"/>
                <a:gd name="T48" fmla="*/ 212 w 379"/>
                <a:gd name="T49" fmla="*/ 56 h 437"/>
                <a:gd name="T50" fmla="*/ 177 w 379"/>
                <a:gd name="T51" fmla="*/ 56 h 437"/>
                <a:gd name="T52" fmla="*/ 138 w 379"/>
                <a:gd name="T53" fmla="*/ 61 h 437"/>
                <a:gd name="T54" fmla="*/ 114 w 379"/>
                <a:gd name="T55" fmla="*/ 79 h 437"/>
                <a:gd name="T56" fmla="*/ 79 w 379"/>
                <a:gd name="T57" fmla="*/ 161 h 437"/>
                <a:gd name="T58" fmla="*/ 119 w 379"/>
                <a:gd name="T59" fmla="*/ 169 h 437"/>
                <a:gd name="T60" fmla="*/ 133 w 379"/>
                <a:gd name="T61" fmla="*/ 191 h 437"/>
                <a:gd name="T62" fmla="*/ 155 w 379"/>
                <a:gd name="T63" fmla="*/ 168 h 437"/>
                <a:gd name="T64" fmla="*/ 172 w 379"/>
                <a:gd name="T65" fmla="*/ 153 h 437"/>
                <a:gd name="T66" fmla="*/ 221 w 379"/>
                <a:gd name="T67" fmla="*/ 150 h 437"/>
                <a:gd name="T68" fmla="*/ 250 w 379"/>
                <a:gd name="T69" fmla="*/ 147 h 437"/>
                <a:gd name="T70" fmla="*/ 273 w 379"/>
                <a:gd name="T71" fmla="*/ 173 h 437"/>
                <a:gd name="T72" fmla="*/ 279 w 379"/>
                <a:gd name="T73" fmla="*/ 203 h 437"/>
                <a:gd name="T74" fmla="*/ 246 w 379"/>
                <a:gd name="T75" fmla="*/ 192 h 437"/>
                <a:gd name="T76" fmla="*/ 218 w 379"/>
                <a:gd name="T77" fmla="*/ 185 h 437"/>
                <a:gd name="T78" fmla="*/ 192 w 379"/>
                <a:gd name="T79" fmla="*/ 195 h 437"/>
                <a:gd name="T80" fmla="*/ 186 w 379"/>
                <a:gd name="T81" fmla="*/ 209 h 437"/>
                <a:gd name="T82" fmla="*/ 192 w 379"/>
                <a:gd name="T83" fmla="*/ 233 h 437"/>
                <a:gd name="T84" fmla="*/ 220 w 379"/>
                <a:gd name="T85" fmla="*/ 272 h 437"/>
                <a:gd name="T86" fmla="*/ 225 w 379"/>
                <a:gd name="T87" fmla="*/ 296 h 437"/>
                <a:gd name="T88" fmla="*/ 215 w 379"/>
                <a:gd name="T89" fmla="*/ 322 h 437"/>
                <a:gd name="T90" fmla="*/ 205 w 379"/>
                <a:gd name="T91" fmla="*/ 345 h 437"/>
                <a:gd name="T92" fmla="*/ 210 w 379"/>
                <a:gd name="T93" fmla="*/ 356 h 437"/>
                <a:gd name="T94" fmla="*/ 236 w 379"/>
                <a:gd name="T95" fmla="*/ 368 h 437"/>
                <a:gd name="T96" fmla="*/ 252 w 379"/>
                <a:gd name="T97" fmla="*/ 400 h 437"/>
                <a:gd name="T98" fmla="*/ 239 w 379"/>
                <a:gd name="T99" fmla="*/ 429 h 437"/>
                <a:gd name="T100" fmla="*/ 221 w 379"/>
                <a:gd name="T101" fmla="*/ 421 h 437"/>
                <a:gd name="T102" fmla="*/ 202 w 379"/>
                <a:gd name="T103" fmla="*/ 417 h 437"/>
                <a:gd name="T104" fmla="*/ 177 w 379"/>
                <a:gd name="T105" fmla="*/ 400 h 437"/>
                <a:gd name="T106" fmla="*/ 153 w 379"/>
                <a:gd name="T107" fmla="*/ 356 h 437"/>
                <a:gd name="T108" fmla="*/ 137 w 379"/>
                <a:gd name="T109" fmla="*/ 304 h 437"/>
                <a:gd name="T110" fmla="*/ 114 w 379"/>
                <a:gd name="T111" fmla="*/ 263 h 437"/>
                <a:gd name="T112" fmla="*/ 97 w 379"/>
                <a:gd name="T113" fmla="*/ 259 h 437"/>
                <a:gd name="T114" fmla="*/ 105 w 379"/>
                <a:gd name="T115" fmla="*/ 381 h 437"/>
                <a:gd name="T116" fmla="*/ 93 w 379"/>
                <a:gd name="T117" fmla="*/ 404 h 437"/>
                <a:gd name="T118" fmla="*/ 57 w 379"/>
                <a:gd name="T119" fmla="*/ 426 h 437"/>
                <a:gd name="T120" fmla="*/ 59 w 379"/>
                <a:gd name="T121"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46" name="Freeform 339">
              <a:extLst>
                <a:ext uri="{FF2B5EF4-FFF2-40B4-BE49-F238E27FC236}">
                  <a16:creationId xmlns:a16="http://schemas.microsoft.com/office/drawing/2014/main" id="{0E7AB03E-A885-4C7D-B9E0-92C0A2E22DD8}"/>
                </a:ext>
              </a:extLst>
            </p:cNvPr>
            <p:cNvSpPr>
              <a:spLocks/>
            </p:cNvSpPr>
            <p:nvPr>
              <p:custDataLst>
                <p:tags r:id="rId241"/>
              </p:custDataLst>
            </p:nvPr>
          </p:nvSpPr>
          <p:spPr bwMode="auto">
            <a:xfrm>
              <a:off x="8276671" y="4258388"/>
              <a:ext cx="230964" cy="70235"/>
            </a:xfrm>
            <a:custGeom>
              <a:avLst/>
              <a:gdLst>
                <a:gd name="T0" fmla="*/ 11 w 578"/>
                <a:gd name="T1" fmla="*/ 50 h 184"/>
                <a:gd name="T2" fmla="*/ 24 w 578"/>
                <a:gd name="T3" fmla="*/ 32 h 184"/>
                <a:gd name="T4" fmla="*/ 41 w 578"/>
                <a:gd name="T5" fmla="*/ 7 h 184"/>
                <a:gd name="T6" fmla="*/ 54 w 578"/>
                <a:gd name="T7" fmla="*/ 0 h 184"/>
                <a:gd name="T8" fmla="*/ 79 w 578"/>
                <a:gd name="T9" fmla="*/ 2 h 184"/>
                <a:gd name="T10" fmla="*/ 95 w 578"/>
                <a:gd name="T11" fmla="*/ 2 h 184"/>
                <a:gd name="T12" fmla="*/ 101 w 578"/>
                <a:gd name="T13" fmla="*/ 5 h 184"/>
                <a:gd name="T14" fmla="*/ 115 w 578"/>
                <a:gd name="T15" fmla="*/ 15 h 184"/>
                <a:gd name="T16" fmla="*/ 147 w 578"/>
                <a:gd name="T17" fmla="*/ 27 h 184"/>
                <a:gd name="T18" fmla="*/ 168 w 578"/>
                <a:gd name="T19" fmla="*/ 37 h 184"/>
                <a:gd name="T20" fmla="*/ 178 w 578"/>
                <a:gd name="T21" fmla="*/ 53 h 184"/>
                <a:gd name="T22" fmla="*/ 192 w 578"/>
                <a:gd name="T23" fmla="*/ 61 h 184"/>
                <a:gd name="T24" fmla="*/ 231 w 578"/>
                <a:gd name="T25" fmla="*/ 60 h 184"/>
                <a:gd name="T26" fmla="*/ 277 w 578"/>
                <a:gd name="T27" fmla="*/ 51 h 184"/>
                <a:gd name="T28" fmla="*/ 299 w 578"/>
                <a:gd name="T29" fmla="*/ 39 h 184"/>
                <a:gd name="T30" fmla="*/ 314 w 578"/>
                <a:gd name="T31" fmla="*/ 34 h 184"/>
                <a:gd name="T32" fmla="*/ 327 w 578"/>
                <a:gd name="T33" fmla="*/ 35 h 184"/>
                <a:gd name="T34" fmla="*/ 339 w 578"/>
                <a:gd name="T35" fmla="*/ 31 h 184"/>
                <a:gd name="T36" fmla="*/ 366 w 578"/>
                <a:gd name="T37" fmla="*/ 34 h 184"/>
                <a:gd name="T38" fmla="*/ 399 w 578"/>
                <a:gd name="T39" fmla="*/ 59 h 184"/>
                <a:gd name="T40" fmla="*/ 428 w 578"/>
                <a:gd name="T41" fmla="*/ 89 h 184"/>
                <a:gd name="T42" fmla="*/ 456 w 578"/>
                <a:gd name="T43" fmla="*/ 105 h 184"/>
                <a:gd name="T44" fmla="*/ 479 w 578"/>
                <a:gd name="T45" fmla="*/ 107 h 184"/>
                <a:gd name="T46" fmla="*/ 493 w 578"/>
                <a:gd name="T47" fmla="*/ 108 h 184"/>
                <a:gd name="T48" fmla="*/ 505 w 578"/>
                <a:gd name="T49" fmla="*/ 125 h 184"/>
                <a:gd name="T50" fmla="*/ 522 w 578"/>
                <a:gd name="T51" fmla="*/ 140 h 184"/>
                <a:gd name="T52" fmla="*/ 534 w 578"/>
                <a:gd name="T53" fmla="*/ 139 h 184"/>
                <a:gd name="T54" fmla="*/ 546 w 578"/>
                <a:gd name="T55" fmla="*/ 128 h 184"/>
                <a:gd name="T56" fmla="*/ 558 w 578"/>
                <a:gd name="T57" fmla="*/ 134 h 184"/>
                <a:gd name="T58" fmla="*/ 571 w 578"/>
                <a:gd name="T59" fmla="*/ 145 h 184"/>
                <a:gd name="T60" fmla="*/ 578 w 578"/>
                <a:gd name="T61" fmla="*/ 160 h 184"/>
                <a:gd name="T62" fmla="*/ 575 w 578"/>
                <a:gd name="T63" fmla="*/ 173 h 184"/>
                <a:gd name="T64" fmla="*/ 567 w 578"/>
                <a:gd name="T65" fmla="*/ 182 h 184"/>
                <a:gd name="T66" fmla="*/ 551 w 578"/>
                <a:gd name="T67" fmla="*/ 178 h 184"/>
                <a:gd name="T68" fmla="*/ 526 w 578"/>
                <a:gd name="T69" fmla="*/ 170 h 184"/>
                <a:gd name="T70" fmla="*/ 491 w 578"/>
                <a:gd name="T71" fmla="*/ 172 h 184"/>
                <a:gd name="T72" fmla="*/ 462 w 578"/>
                <a:gd name="T73" fmla="*/ 170 h 184"/>
                <a:gd name="T74" fmla="*/ 451 w 578"/>
                <a:gd name="T75" fmla="*/ 160 h 184"/>
                <a:gd name="T76" fmla="*/ 438 w 578"/>
                <a:gd name="T77" fmla="*/ 154 h 184"/>
                <a:gd name="T78" fmla="*/ 426 w 578"/>
                <a:gd name="T79" fmla="*/ 160 h 184"/>
                <a:gd name="T80" fmla="*/ 416 w 578"/>
                <a:gd name="T81" fmla="*/ 170 h 184"/>
                <a:gd name="T82" fmla="*/ 398 w 578"/>
                <a:gd name="T83" fmla="*/ 171 h 184"/>
                <a:gd name="T84" fmla="*/ 328 w 578"/>
                <a:gd name="T85" fmla="*/ 153 h 184"/>
                <a:gd name="T86" fmla="*/ 277 w 578"/>
                <a:gd name="T87" fmla="*/ 132 h 184"/>
                <a:gd name="T88" fmla="*/ 266 w 578"/>
                <a:gd name="T89" fmla="*/ 123 h 184"/>
                <a:gd name="T90" fmla="*/ 230 w 578"/>
                <a:gd name="T91" fmla="*/ 119 h 184"/>
                <a:gd name="T92" fmla="*/ 201 w 578"/>
                <a:gd name="T93" fmla="*/ 113 h 184"/>
                <a:gd name="T94" fmla="*/ 168 w 578"/>
                <a:gd name="T95" fmla="*/ 111 h 184"/>
                <a:gd name="T96" fmla="*/ 146 w 578"/>
                <a:gd name="T97" fmla="*/ 111 h 184"/>
                <a:gd name="T98" fmla="*/ 124 w 578"/>
                <a:gd name="T99" fmla="*/ 105 h 184"/>
                <a:gd name="T100" fmla="*/ 120 w 578"/>
                <a:gd name="T101" fmla="*/ 99 h 184"/>
                <a:gd name="T102" fmla="*/ 69 w 578"/>
                <a:gd name="T103" fmla="*/ 97 h 184"/>
                <a:gd name="T104" fmla="*/ 46 w 578"/>
                <a:gd name="T105" fmla="*/ 88 h 184"/>
                <a:gd name="T106" fmla="*/ 0 w 578"/>
                <a:gd name="T107" fmla="*/ 5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47" name="Freeform 340">
              <a:extLst>
                <a:ext uri="{FF2B5EF4-FFF2-40B4-BE49-F238E27FC236}">
                  <a16:creationId xmlns:a16="http://schemas.microsoft.com/office/drawing/2014/main" id="{DFD3BC31-8AEB-4C73-9BBA-383188103312}"/>
                </a:ext>
              </a:extLst>
            </p:cNvPr>
            <p:cNvSpPr>
              <a:spLocks/>
            </p:cNvSpPr>
            <p:nvPr>
              <p:custDataLst>
                <p:tags r:id="rId242"/>
              </p:custDataLst>
            </p:nvPr>
          </p:nvSpPr>
          <p:spPr bwMode="auto">
            <a:xfrm>
              <a:off x="8903783" y="4153034"/>
              <a:ext cx="197343" cy="186126"/>
            </a:xfrm>
            <a:custGeom>
              <a:avLst/>
              <a:gdLst>
                <a:gd name="T0" fmla="*/ 482 w 491"/>
                <a:gd name="T1" fmla="*/ 479 h 481"/>
                <a:gd name="T2" fmla="*/ 457 w 491"/>
                <a:gd name="T3" fmla="*/ 465 h 481"/>
                <a:gd name="T4" fmla="*/ 422 w 491"/>
                <a:gd name="T5" fmla="*/ 434 h 481"/>
                <a:gd name="T6" fmla="*/ 412 w 491"/>
                <a:gd name="T7" fmla="*/ 417 h 481"/>
                <a:gd name="T8" fmla="*/ 376 w 491"/>
                <a:gd name="T9" fmla="*/ 410 h 481"/>
                <a:gd name="T10" fmla="*/ 360 w 491"/>
                <a:gd name="T11" fmla="*/ 406 h 481"/>
                <a:gd name="T12" fmla="*/ 350 w 491"/>
                <a:gd name="T13" fmla="*/ 396 h 481"/>
                <a:gd name="T14" fmla="*/ 346 w 491"/>
                <a:gd name="T15" fmla="*/ 374 h 481"/>
                <a:gd name="T16" fmla="*/ 342 w 491"/>
                <a:gd name="T17" fmla="*/ 332 h 481"/>
                <a:gd name="T18" fmla="*/ 327 w 491"/>
                <a:gd name="T19" fmla="*/ 303 h 481"/>
                <a:gd name="T20" fmla="*/ 319 w 491"/>
                <a:gd name="T21" fmla="*/ 277 h 481"/>
                <a:gd name="T22" fmla="*/ 314 w 491"/>
                <a:gd name="T23" fmla="*/ 244 h 481"/>
                <a:gd name="T24" fmla="*/ 292 w 491"/>
                <a:gd name="T25" fmla="*/ 223 h 481"/>
                <a:gd name="T26" fmla="*/ 260 w 491"/>
                <a:gd name="T27" fmla="*/ 205 h 481"/>
                <a:gd name="T28" fmla="*/ 221 w 491"/>
                <a:gd name="T29" fmla="*/ 190 h 481"/>
                <a:gd name="T30" fmla="*/ 178 w 491"/>
                <a:gd name="T31" fmla="*/ 181 h 481"/>
                <a:gd name="T32" fmla="*/ 133 w 491"/>
                <a:gd name="T33" fmla="*/ 178 h 481"/>
                <a:gd name="T34" fmla="*/ 133 w 491"/>
                <a:gd name="T35" fmla="*/ 156 h 481"/>
                <a:gd name="T36" fmla="*/ 110 w 491"/>
                <a:gd name="T37" fmla="*/ 145 h 481"/>
                <a:gd name="T38" fmla="*/ 85 w 491"/>
                <a:gd name="T39" fmla="*/ 130 h 481"/>
                <a:gd name="T40" fmla="*/ 66 w 491"/>
                <a:gd name="T41" fmla="*/ 111 h 481"/>
                <a:gd name="T42" fmla="*/ 73 w 491"/>
                <a:gd name="T43" fmla="*/ 133 h 481"/>
                <a:gd name="T44" fmla="*/ 54 w 491"/>
                <a:gd name="T45" fmla="*/ 147 h 481"/>
                <a:gd name="T46" fmla="*/ 40 w 491"/>
                <a:gd name="T47" fmla="*/ 178 h 481"/>
                <a:gd name="T48" fmla="*/ 24 w 491"/>
                <a:gd name="T49" fmla="*/ 220 h 481"/>
                <a:gd name="T50" fmla="*/ 13 w 491"/>
                <a:gd name="T51" fmla="*/ 265 h 481"/>
                <a:gd name="T52" fmla="*/ 14 w 491"/>
                <a:gd name="T53" fmla="*/ 237 h 481"/>
                <a:gd name="T54" fmla="*/ 23 w 491"/>
                <a:gd name="T55" fmla="*/ 209 h 481"/>
                <a:gd name="T56" fmla="*/ 32 w 491"/>
                <a:gd name="T57" fmla="*/ 181 h 481"/>
                <a:gd name="T58" fmla="*/ 30 w 491"/>
                <a:gd name="T59" fmla="*/ 143 h 481"/>
                <a:gd name="T60" fmla="*/ 17 w 491"/>
                <a:gd name="T61" fmla="*/ 111 h 481"/>
                <a:gd name="T62" fmla="*/ 0 w 491"/>
                <a:gd name="T63" fmla="*/ 73 h 481"/>
                <a:gd name="T64" fmla="*/ 34 w 491"/>
                <a:gd name="T65" fmla="*/ 59 h 481"/>
                <a:gd name="T66" fmla="*/ 59 w 491"/>
                <a:gd name="T67" fmla="*/ 55 h 481"/>
                <a:gd name="T68" fmla="*/ 84 w 491"/>
                <a:gd name="T69" fmla="*/ 58 h 481"/>
                <a:gd name="T70" fmla="*/ 102 w 491"/>
                <a:gd name="T71" fmla="*/ 66 h 481"/>
                <a:gd name="T72" fmla="*/ 121 w 491"/>
                <a:gd name="T73" fmla="*/ 82 h 481"/>
                <a:gd name="T74" fmla="*/ 140 w 491"/>
                <a:gd name="T75" fmla="*/ 111 h 481"/>
                <a:gd name="T76" fmla="*/ 183 w 491"/>
                <a:gd name="T77" fmla="*/ 103 h 481"/>
                <a:gd name="T78" fmla="*/ 196 w 491"/>
                <a:gd name="T79" fmla="*/ 96 h 481"/>
                <a:gd name="T80" fmla="*/ 200 w 491"/>
                <a:gd name="T81" fmla="*/ 90 h 481"/>
                <a:gd name="T82" fmla="*/ 207 w 491"/>
                <a:gd name="T83" fmla="*/ 73 h 481"/>
                <a:gd name="T84" fmla="*/ 232 w 491"/>
                <a:gd name="T85" fmla="*/ 54 h 481"/>
                <a:gd name="T86" fmla="*/ 254 w 491"/>
                <a:gd name="T87" fmla="*/ 49 h 481"/>
                <a:gd name="T88" fmla="*/ 263 w 491"/>
                <a:gd name="T89" fmla="*/ 30 h 481"/>
                <a:gd name="T90" fmla="*/ 280 w 491"/>
                <a:gd name="T91" fmla="*/ 9 h 481"/>
                <a:gd name="T92" fmla="*/ 300 w 491"/>
                <a:gd name="T93" fmla="*/ 1 h 481"/>
                <a:gd name="T94" fmla="*/ 323 w 491"/>
                <a:gd name="T95" fmla="*/ 0 h 481"/>
                <a:gd name="T96" fmla="*/ 351 w 491"/>
                <a:gd name="T97" fmla="*/ 8 h 481"/>
                <a:gd name="T98" fmla="*/ 399 w 491"/>
                <a:gd name="T99" fmla="*/ 38 h 481"/>
                <a:gd name="T100" fmla="*/ 428 w 491"/>
                <a:gd name="T101" fmla="*/ 53 h 481"/>
                <a:gd name="T102" fmla="*/ 459 w 491"/>
                <a:gd name="T103" fmla="*/ 60 h 481"/>
                <a:gd name="T104" fmla="*/ 491 w 491"/>
                <a:gd name="T105" fmla="*/ 67 h 481"/>
                <a:gd name="T106" fmla="*/ 491 w 491"/>
                <a:gd name="T107" fmla="*/ 32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48" name="Freeform 341">
              <a:extLst>
                <a:ext uri="{FF2B5EF4-FFF2-40B4-BE49-F238E27FC236}">
                  <a16:creationId xmlns:a16="http://schemas.microsoft.com/office/drawing/2014/main" id="{28BDCCC3-C2EA-4A49-9E54-363F9F7CF9E6}"/>
                </a:ext>
              </a:extLst>
            </p:cNvPr>
            <p:cNvSpPr>
              <a:spLocks/>
            </p:cNvSpPr>
            <p:nvPr>
              <p:custDataLst>
                <p:tags r:id="rId243"/>
              </p:custDataLst>
            </p:nvPr>
          </p:nvSpPr>
          <p:spPr bwMode="auto">
            <a:xfrm>
              <a:off x="7551619" y="3291471"/>
              <a:ext cx="49700" cy="44483"/>
            </a:xfrm>
            <a:custGeom>
              <a:avLst/>
              <a:gdLst>
                <a:gd name="T0" fmla="*/ 0 w 133"/>
                <a:gd name="T1" fmla="*/ 19 h 117"/>
                <a:gd name="T2" fmla="*/ 72 w 133"/>
                <a:gd name="T3" fmla="*/ 0 h 117"/>
                <a:gd name="T4" fmla="*/ 81 w 133"/>
                <a:gd name="T5" fmla="*/ 6 h 117"/>
                <a:gd name="T6" fmla="*/ 91 w 133"/>
                <a:gd name="T7" fmla="*/ 14 h 117"/>
                <a:gd name="T8" fmla="*/ 101 w 133"/>
                <a:gd name="T9" fmla="*/ 25 h 117"/>
                <a:gd name="T10" fmla="*/ 109 w 133"/>
                <a:gd name="T11" fmla="*/ 37 h 117"/>
                <a:gd name="T12" fmla="*/ 118 w 133"/>
                <a:gd name="T13" fmla="*/ 49 h 117"/>
                <a:gd name="T14" fmla="*/ 126 w 133"/>
                <a:gd name="T15" fmla="*/ 62 h 117"/>
                <a:gd name="T16" fmla="*/ 128 w 133"/>
                <a:gd name="T17" fmla="*/ 68 h 117"/>
                <a:gd name="T18" fmla="*/ 130 w 133"/>
                <a:gd name="T19" fmla="*/ 74 h 117"/>
                <a:gd name="T20" fmla="*/ 131 w 133"/>
                <a:gd name="T21" fmla="*/ 80 h 117"/>
                <a:gd name="T22" fmla="*/ 133 w 133"/>
                <a:gd name="T23" fmla="*/ 86 h 117"/>
                <a:gd name="T24" fmla="*/ 131 w 133"/>
                <a:gd name="T25" fmla="*/ 92 h 117"/>
                <a:gd name="T26" fmla="*/ 128 w 133"/>
                <a:gd name="T27" fmla="*/ 97 h 117"/>
                <a:gd name="T28" fmla="*/ 124 w 133"/>
                <a:gd name="T29" fmla="*/ 102 h 117"/>
                <a:gd name="T30" fmla="*/ 118 w 133"/>
                <a:gd name="T31" fmla="*/ 107 h 117"/>
                <a:gd name="T32" fmla="*/ 113 w 133"/>
                <a:gd name="T33" fmla="*/ 111 h 117"/>
                <a:gd name="T34" fmla="*/ 107 w 133"/>
                <a:gd name="T35" fmla="*/ 114 h 117"/>
                <a:gd name="T36" fmla="*/ 103 w 133"/>
                <a:gd name="T37" fmla="*/ 117 h 117"/>
                <a:gd name="T38" fmla="*/ 100 w 133"/>
                <a:gd name="T39" fmla="*/ 117 h 117"/>
                <a:gd name="T40" fmla="*/ 72 w 133"/>
                <a:gd name="T41" fmla="*/ 95 h 117"/>
                <a:gd name="T42" fmla="*/ 45 w 133"/>
                <a:gd name="T43" fmla="*/ 70 h 117"/>
                <a:gd name="T44" fmla="*/ 32 w 133"/>
                <a:gd name="T45" fmla="*/ 58 h 117"/>
                <a:gd name="T46" fmla="*/ 18 w 133"/>
                <a:gd name="T47" fmla="*/ 46 h 117"/>
                <a:gd name="T48" fmla="*/ 8 w 133"/>
                <a:gd name="T49" fmla="*/ 33 h 117"/>
                <a:gd name="T50" fmla="*/ 0 w 133"/>
                <a:gd name="T51" fmla="*/ 1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49" name="Freeform 342">
              <a:extLst>
                <a:ext uri="{FF2B5EF4-FFF2-40B4-BE49-F238E27FC236}">
                  <a16:creationId xmlns:a16="http://schemas.microsoft.com/office/drawing/2014/main" id="{38D8809A-D42C-43F1-9A55-57B50C66E96B}"/>
                </a:ext>
              </a:extLst>
            </p:cNvPr>
            <p:cNvSpPr>
              <a:spLocks/>
            </p:cNvSpPr>
            <p:nvPr>
              <p:custDataLst>
                <p:tags r:id="rId244"/>
              </p:custDataLst>
            </p:nvPr>
          </p:nvSpPr>
          <p:spPr bwMode="auto">
            <a:xfrm>
              <a:off x="6130752" y="2852495"/>
              <a:ext cx="203190" cy="131107"/>
            </a:xfrm>
            <a:custGeom>
              <a:avLst/>
              <a:gdLst>
                <a:gd name="T0" fmla="*/ 272 w 505"/>
                <a:gd name="T1" fmla="*/ 36 h 339"/>
                <a:gd name="T2" fmla="*/ 484 w 505"/>
                <a:gd name="T3" fmla="*/ 86 h 339"/>
                <a:gd name="T4" fmla="*/ 478 w 505"/>
                <a:gd name="T5" fmla="*/ 109 h 339"/>
                <a:gd name="T6" fmla="*/ 471 w 505"/>
                <a:gd name="T7" fmla="*/ 129 h 339"/>
                <a:gd name="T8" fmla="*/ 461 w 505"/>
                <a:gd name="T9" fmla="*/ 145 h 339"/>
                <a:gd name="T10" fmla="*/ 451 w 505"/>
                <a:gd name="T11" fmla="*/ 153 h 339"/>
                <a:gd name="T12" fmla="*/ 461 w 505"/>
                <a:gd name="T13" fmla="*/ 184 h 339"/>
                <a:gd name="T14" fmla="*/ 477 w 505"/>
                <a:gd name="T15" fmla="*/ 215 h 339"/>
                <a:gd name="T16" fmla="*/ 505 w 505"/>
                <a:gd name="T17" fmla="*/ 258 h 339"/>
                <a:gd name="T18" fmla="*/ 493 w 505"/>
                <a:gd name="T19" fmla="*/ 271 h 339"/>
                <a:gd name="T20" fmla="*/ 479 w 505"/>
                <a:gd name="T21" fmla="*/ 292 h 339"/>
                <a:gd name="T22" fmla="*/ 468 w 505"/>
                <a:gd name="T23" fmla="*/ 314 h 339"/>
                <a:gd name="T24" fmla="*/ 464 w 505"/>
                <a:gd name="T25" fmla="*/ 339 h 339"/>
                <a:gd name="T26" fmla="*/ 443 w 505"/>
                <a:gd name="T27" fmla="*/ 338 h 339"/>
                <a:gd name="T28" fmla="*/ 414 w 505"/>
                <a:gd name="T29" fmla="*/ 335 h 339"/>
                <a:gd name="T30" fmla="*/ 385 w 505"/>
                <a:gd name="T31" fmla="*/ 331 h 339"/>
                <a:gd name="T32" fmla="*/ 358 w 505"/>
                <a:gd name="T33" fmla="*/ 326 h 339"/>
                <a:gd name="T34" fmla="*/ 304 w 505"/>
                <a:gd name="T35" fmla="*/ 325 h 339"/>
                <a:gd name="T36" fmla="*/ 264 w 505"/>
                <a:gd name="T37" fmla="*/ 321 h 339"/>
                <a:gd name="T38" fmla="*/ 248 w 505"/>
                <a:gd name="T39" fmla="*/ 317 h 339"/>
                <a:gd name="T40" fmla="*/ 232 w 505"/>
                <a:gd name="T41" fmla="*/ 310 h 339"/>
                <a:gd name="T42" fmla="*/ 213 w 505"/>
                <a:gd name="T43" fmla="*/ 300 h 339"/>
                <a:gd name="T44" fmla="*/ 180 w 505"/>
                <a:gd name="T45" fmla="*/ 289 h 339"/>
                <a:gd name="T46" fmla="*/ 146 w 505"/>
                <a:gd name="T47" fmla="*/ 273 h 339"/>
                <a:gd name="T48" fmla="*/ 98 w 505"/>
                <a:gd name="T49" fmla="*/ 249 h 339"/>
                <a:gd name="T50" fmla="*/ 62 w 505"/>
                <a:gd name="T51" fmla="*/ 206 h 339"/>
                <a:gd name="T52" fmla="*/ 52 w 505"/>
                <a:gd name="T53" fmla="*/ 169 h 339"/>
                <a:gd name="T54" fmla="*/ 36 w 505"/>
                <a:gd name="T55" fmla="*/ 124 h 339"/>
                <a:gd name="T56" fmla="*/ 15 w 505"/>
                <a:gd name="T57" fmla="*/ 83 h 339"/>
                <a:gd name="T58" fmla="*/ 2 w 505"/>
                <a:gd name="T59" fmla="*/ 64 h 339"/>
                <a:gd name="T60" fmla="*/ 5 w 505"/>
                <a:gd name="T61" fmla="*/ 61 h 339"/>
                <a:gd name="T62" fmla="*/ 11 w 505"/>
                <a:gd name="T63" fmla="*/ 56 h 339"/>
                <a:gd name="T64" fmla="*/ 11 w 505"/>
                <a:gd name="T65" fmla="*/ 48 h 339"/>
                <a:gd name="T66" fmla="*/ 11 w 505"/>
                <a:gd name="T67" fmla="*/ 43 h 339"/>
                <a:gd name="T68" fmla="*/ 34 w 505"/>
                <a:gd name="T69" fmla="*/ 34 h 339"/>
                <a:gd name="T70" fmla="*/ 73 w 505"/>
                <a:gd name="T71" fmla="*/ 22 h 339"/>
                <a:gd name="T72" fmla="*/ 128 w 505"/>
                <a:gd name="T73" fmla="*/ 8 h 339"/>
                <a:gd name="T74" fmla="*/ 173 w 505"/>
                <a:gd name="T75" fmla="*/ 11 h 339"/>
                <a:gd name="T76" fmla="*/ 188 w 505"/>
                <a:gd name="T77" fmla="*/ 28 h 339"/>
                <a:gd name="T78" fmla="*/ 201 w 505"/>
                <a:gd name="T79" fmla="*/ 35 h 339"/>
                <a:gd name="T80" fmla="*/ 219 w 505"/>
                <a:gd name="T81" fmla="*/ 36 h 339"/>
                <a:gd name="T82" fmla="*/ 239 w 505"/>
                <a:gd name="T83" fmla="*/ 36 h 339"/>
                <a:gd name="T84" fmla="*/ 259 w 505"/>
                <a:gd name="T85" fmla="*/ 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50" name="Freeform 343">
              <a:extLst>
                <a:ext uri="{FF2B5EF4-FFF2-40B4-BE49-F238E27FC236}">
                  <a16:creationId xmlns:a16="http://schemas.microsoft.com/office/drawing/2014/main" id="{44697104-8A16-4C49-ABB7-E09DDD81775D}"/>
                </a:ext>
              </a:extLst>
            </p:cNvPr>
            <p:cNvSpPr>
              <a:spLocks/>
            </p:cNvSpPr>
            <p:nvPr>
              <p:custDataLst>
                <p:tags r:id="rId245"/>
              </p:custDataLst>
            </p:nvPr>
          </p:nvSpPr>
          <p:spPr bwMode="auto">
            <a:xfrm>
              <a:off x="6189224" y="3003502"/>
              <a:ext cx="134486" cy="52678"/>
            </a:xfrm>
            <a:custGeom>
              <a:avLst/>
              <a:gdLst>
                <a:gd name="T0" fmla="*/ 312 w 338"/>
                <a:gd name="T1" fmla="*/ 0 h 141"/>
                <a:gd name="T2" fmla="*/ 186 w 338"/>
                <a:gd name="T3" fmla="*/ 0 h 141"/>
                <a:gd name="T4" fmla="*/ 168 w 338"/>
                <a:gd name="T5" fmla="*/ 8 h 141"/>
                <a:gd name="T6" fmla="*/ 144 w 338"/>
                <a:gd name="T7" fmla="*/ 21 h 141"/>
                <a:gd name="T8" fmla="*/ 132 w 338"/>
                <a:gd name="T9" fmla="*/ 27 h 141"/>
                <a:gd name="T10" fmla="*/ 119 w 338"/>
                <a:gd name="T11" fmla="*/ 32 h 141"/>
                <a:gd name="T12" fmla="*/ 112 w 338"/>
                <a:gd name="T13" fmla="*/ 34 h 141"/>
                <a:gd name="T14" fmla="*/ 105 w 338"/>
                <a:gd name="T15" fmla="*/ 35 h 141"/>
                <a:gd name="T16" fmla="*/ 99 w 338"/>
                <a:gd name="T17" fmla="*/ 36 h 141"/>
                <a:gd name="T18" fmla="*/ 93 w 338"/>
                <a:gd name="T19" fmla="*/ 37 h 141"/>
                <a:gd name="T20" fmla="*/ 88 w 338"/>
                <a:gd name="T21" fmla="*/ 36 h 141"/>
                <a:gd name="T22" fmla="*/ 84 w 338"/>
                <a:gd name="T23" fmla="*/ 35 h 141"/>
                <a:gd name="T24" fmla="*/ 78 w 338"/>
                <a:gd name="T25" fmla="*/ 32 h 141"/>
                <a:gd name="T26" fmla="*/ 74 w 338"/>
                <a:gd name="T27" fmla="*/ 30 h 141"/>
                <a:gd name="T28" fmla="*/ 66 w 338"/>
                <a:gd name="T29" fmla="*/ 24 h 141"/>
                <a:gd name="T30" fmla="*/ 59 w 338"/>
                <a:gd name="T31" fmla="*/ 18 h 141"/>
                <a:gd name="T32" fmla="*/ 49 w 338"/>
                <a:gd name="T33" fmla="*/ 34 h 141"/>
                <a:gd name="T34" fmla="*/ 37 w 338"/>
                <a:gd name="T35" fmla="*/ 51 h 141"/>
                <a:gd name="T36" fmla="*/ 30 w 338"/>
                <a:gd name="T37" fmla="*/ 60 h 141"/>
                <a:gd name="T38" fmla="*/ 21 w 338"/>
                <a:gd name="T39" fmla="*/ 68 h 141"/>
                <a:gd name="T40" fmla="*/ 11 w 338"/>
                <a:gd name="T41" fmla="*/ 75 h 141"/>
                <a:gd name="T42" fmla="*/ 0 w 338"/>
                <a:gd name="T43" fmla="*/ 80 h 141"/>
                <a:gd name="T44" fmla="*/ 12 w 338"/>
                <a:gd name="T45" fmla="*/ 90 h 141"/>
                <a:gd name="T46" fmla="*/ 23 w 338"/>
                <a:gd name="T47" fmla="*/ 100 h 141"/>
                <a:gd name="T48" fmla="*/ 33 w 338"/>
                <a:gd name="T49" fmla="*/ 108 h 141"/>
                <a:gd name="T50" fmla="*/ 44 w 338"/>
                <a:gd name="T51" fmla="*/ 116 h 141"/>
                <a:gd name="T52" fmla="*/ 55 w 338"/>
                <a:gd name="T53" fmla="*/ 122 h 141"/>
                <a:gd name="T54" fmla="*/ 66 w 338"/>
                <a:gd name="T55" fmla="*/ 129 h 141"/>
                <a:gd name="T56" fmla="*/ 79 w 338"/>
                <a:gd name="T57" fmla="*/ 135 h 141"/>
                <a:gd name="T58" fmla="*/ 93 w 338"/>
                <a:gd name="T59" fmla="*/ 141 h 141"/>
                <a:gd name="T60" fmla="*/ 259 w 338"/>
                <a:gd name="T61" fmla="*/ 141 h 141"/>
                <a:gd name="T62" fmla="*/ 269 w 338"/>
                <a:gd name="T63" fmla="*/ 124 h 141"/>
                <a:gd name="T64" fmla="*/ 281 w 338"/>
                <a:gd name="T65" fmla="*/ 107 h 141"/>
                <a:gd name="T66" fmla="*/ 292 w 338"/>
                <a:gd name="T67" fmla="*/ 92 h 141"/>
                <a:gd name="T68" fmla="*/ 304 w 338"/>
                <a:gd name="T69" fmla="*/ 78 h 141"/>
                <a:gd name="T70" fmla="*/ 315 w 338"/>
                <a:gd name="T71" fmla="*/ 64 h 141"/>
                <a:gd name="T72" fmla="*/ 324 w 338"/>
                <a:gd name="T73" fmla="*/ 48 h 141"/>
                <a:gd name="T74" fmla="*/ 333 w 338"/>
                <a:gd name="T75" fmla="*/ 34 h 141"/>
                <a:gd name="T76" fmla="*/ 338 w 338"/>
                <a:gd name="T77" fmla="*/ 18 h 141"/>
                <a:gd name="T78" fmla="*/ 312 w 338"/>
                <a:gd name="T7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51" name="Freeform 344">
              <a:extLst>
                <a:ext uri="{FF2B5EF4-FFF2-40B4-BE49-F238E27FC236}">
                  <a16:creationId xmlns:a16="http://schemas.microsoft.com/office/drawing/2014/main" id="{8565B676-F2BB-4D17-98A1-B48E1308E6E3}"/>
                </a:ext>
              </a:extLst>
            </p:cNvPr>
            <p:cNvSpPr>
              <a:spLocks/>
            </p:cNvSpPr>
            <p:nvPr>
              <p:custDataLst>
                <p:tags r:id="rId246"/>
              </p:custDataLst>
            </p:nvPr>
          </p:nvSpPr>
          <p:spPr bwMode="auto">
            <a:xfrm>
              <a:off x="6281317" y="2749481"/>
              <a:ext cx="102326" cy="47995"/>
            </a:xfrm>
            <a:custGeom>
              <a:avLst/>
              <a:gdLst>
                <a:gd name="T0" fmla="*/ 259 w 259"/>
                <a:gd name="T1" fmla="*/ 129 h 129"/>
                <a:gd name="T2" fmla="*/ 255 w 259"/>
                <a:gd name="T3" fmla="*/ 102 h 129"/>
                <a:gd name="T4" fmla="*/ 252 w 259"/>
                <a:gd name="T5" fmla="*/ 80 h 129"/>
                <a:gd name="T6" fmla="*/ 252 w 259"/>
                <a:gd name="T7" fmla="*/ 63 h 129"/>
                <a:gd name="T8" fmla="*/ 253 w 259"/>
                <a:gd name="T9" fmla="*/ 50 h 129"/>
                <a:gd name="T10" fmla="*/ 257 w 259"/>
                <a:gd name="T11" fmla="*/ 29 h 129"/>
                <a:gd name="T12" fmla="*/ 259 w 259"/>
                <a:gd name="T13" fmla="*/ 12 h 129"/>
                <a:gd name="T14" fmla="*/ 258 w 259"/>
                <a:gd name="T15" fmla="*/ 14 h 129"/>
                <a:gd name="T16" fmla="*/ 256 w 259"/>
                <a:gd name="T17" fmla="*/ 16 h 129"/>
                <a:gd name="T18" fmla="*/ 253 w 259"/>
                <a:gd name="T19" fmla="*/ 17 h 129"/>
                <a:gd name="T20" fmla="*/ 249 w 259"/>
                <a:gd name="T21" fmla="*/ 18 h 129"/>
                <a:gd name="T22" fmla="*/ 239 w 259"/>
                <a:gd name="T23" fmla="*/ 19 h 129"/>
                <a:gd name="T24" fmla="*/ 228 w 259"/>
                <a:gd name="T25" fmla="*/ 19 h 129"/>
                <a:gd name="T26" fmla="*/ 205 w 259"/>
                <a:gd name="T27" fmla="*/ 19 h 129"/>
                <a:gd name="T28" fmla="*/ 192 w 259"/>
                <a:gd name="T29" fmla="*/ 18 h 129"/>
                <a:gd name="T30" fmla="*/ 181 w 259"/>
                <a:gd name="T31" fmla="*/ 17 h 129"/>
                <a:gd name="T32" fmla="*/ 172 w 259"/>
                <a:gd name="T33" fmla="*/ 15 h 129"/>
                <a:gd name="T34" fmla="*/ 163 w 259"/>
                <a:gd name="T35" fmla="*/ 12 h 129"/>
                <a:gd name="T36" fmla="*/ 156 w 259"/>
                <a:gd name="T37" fmla="*/ 9 h 129"/>
                <a:gd name="T38" fmla="*/ 146 w 259"/>
                <a:gd name="T39" fmla="*/ 6 h 129"/>
                <a:gd name="T40" fmla="*/ 134 w 259"/>
                <a:gd name="T41" fmla="*/ 3 h 129"/>
                <a:gd name="T42" fmla="*/ 118 w 259"/>
                <a:gd name="T43" fmla="*/ 1 h 129"/>
                <a:gd name="T44" fmla="*/ 99 w 259"/>
                <a:gd name="T45" fmla="*/ 0 h 129"/>
                <a:gd name="T46" fmla="*/ 83 w 259"/>
                <a:gd name="T47" fmla="*/ 0 h 129"/>
                <a:gd name="T48" fmla="*/ 67 w 259"/>
                <a:gd name="T49" fmla="*/ 0 h 129"/>
                <a:gd name="T50" fmla="*/ 50 w 259"/>
                <a:gd name="T51" fmla="*/ 0 h 129"/>
                <a:gd name="T52" fmla="*/ 34 w 259"/>
                <a:gd name="T53" fmla="*/ 2 h 129"/>
                <a:gd name="T54" fmla="*/ 27 w 259"/>
                <a:gd name="T55" fmla="*/ 4 h 129"/>
                <a:gd name="T56" fmla="*/ 21 w 259"/>
                <a:gd name="T57" fmla="*/ 6 h 129"/>
                <a:gd name="T58" fmla="*/ 14 w 259"/>
                <a:gd name="T59" fmla="*/ 9 h 129"/>
                <a:gd name="T60" fmla="*/ 10 w 259"/>
                <a:gd name="T61" fmla="*/ 13 h 129"/>
                <a:gd name="T62" fmla="*/ 5 w 259"/>
                <a:gd name="T63" fmla="*/ 17 h 129"/>
                <a:gd name="T64" fmla="*/ 2 w 259"/>
                <a:gd name="T65" fmla="*/ 22 h 129"/>
                <a:gd name="T66" fmla="*/ 0 w 259"/>
                <a:gd name="T67" fmla="*/ 29 h 129"/>
                <a:gd name="T68" fmla="*/ 0 w 259"/>
                <a:gd name="T69" fmla="*/ 36 h 129"/>
                <a:gd name="T70" fmla="*/ 0 w 259"/>
                <a:gd name="T71" fmla="*/ 48 h 129"/>
                <a:gd name="T72" fmla="*/ 3 w 259"/>
                <a:gd name="T73" fmla="*/ 58 h 129"/>
                <a:gd name="T74" fmla="*/ 6 w 259"/>
                <a:gd name="T75" fmla="*/ 65 h 129"/>
                <a:gd name="T76" fmla="*/ 12 w 259"/>
                <a:gd name="T77" fmla="*/ 71 h 129"/>
                <a:gd name="T78" fmla="*/ 17 w 259"/>
                <a:gd name="T79" fmla="*/ 76 h 129"/>
                <a:gd name="T80" fmla="*/ 24 w 259"/>
                <a:gd name="T81" fmla="*/ 80 h 129"/>
                <a:gd name="T82" fmla="*/ 31 w 259"/>
                <a:gd name="T83" fmla="*/ 83 h 129"/>
                <a:gd name="T84" fmla="*/ 37 w 259"/>
                <a:gd name="T85" fmla="*/ 85 h 129"/>
                <a:gd name="T86" fmla="*/ 50 w 259"/>
                <a:gd name="T87" fmla="*/ 88 h 129"/>
                <a:gd name="T88" fmla="*/ 61 w 259"/>
                <a:gd name="T89" fmla="*/ 92 h 129"/>
                <a:gd name="T90" fmla="*/ 65 w 259"/>
                <a:gd name="T91" fmla="*/ 95 h 129"/>
                <a:gd name="T92" fmla="*/ 67 w 259"/>
                <a:gd name="T93" fmla="*/ 99 h 129"/>
                <a:gd name="T94" fmla="*/ 67 w 259"/>
                <a:gd name="T95" fmla="*/ 105 h 129"/>
                <a:gd name="T96" fmla="*/ 66 w 259"/>
                <a:gd name="T97" fmla="*/ 111 h 129"/>
                <a:gd name="T98" fmla="*/ 81 w 259"/>
                <a:gd name="T99" fmla="*/ 110 h 129"/>
                <a:gd name="T100" fmla="*/ 91 w 259"/>
                <a:gd name="T101" fmla="*/ 108 h 129"/>
                <a:gd name="T102" fmla="*/ 98 w 259"/>
                <a:gd name="T103" fmla="*/ 106 h 129"/>
                <a:gd name="T104" fmla="*/ 105 w 259"/>
                <a:gd name="T105" fmla="*/ 105 h 129"/>
                <a:gd name="T106" fmla="*/ 120 w 259"/>
                <a:gd name="T107" fmla="*/ 106 h 129"/>
                <a:gd name="T108" fmla="*/ 140 w 259"/>
                <a:gd name="T109" fmla="*/ 108 h 129"/>
                <a:gd name="T110" fmla="*/ 166 w 259"/>
                <a:gd name="T111" fmla="*/ 112 h 129"/>
                <a:gd name="T112" fmla="*/ 192 w 259"/>
                <a:gd name="T113" fmla="*/ 117 h 129"/>
                <a:gd name="T114" fmla="*/ 238 w 259"/>
                <a:gd name="T115" fmla="*/ 125 h 129"/>
                <a:gd name="T116" fmla="*/ 259 w 259"/>
                <a:gd name="T1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52" name="Freeform 345">
              <a:extLst>
                <a:ext uri="{FF2B5EF4-FFF2-40B4-BE49-F238E27FC236}">
                  <a16:creationId xmlns:a16="http://schemas.microsoft.com/office/drawing/2014/main" id="{E97E9AA1-DF97-42AD-96E5-EF248F35E1DA}"/>
                </a:ext>
              </a:extLst>
            </p:cNvPr>
            <p:cNvSpPr>
              <a:spLocks/>
            </p:cNvSpPr>
            <p:nvPr>
              <p:custDataLst>
                <p:tags r:id="rId247"/>
              </p:custDataLst>
            </p:nvPr>
          </p:nvSpPr>
          <p:spPr bwMode="auto">
            <a:xfrm>
              <a:off x="6293011" y="3005843"/>
              <a:ext cx="165183" cy="105354"/>
            </a:xfrm>
            <a:custGeom>
              <a:avLst/>
              <a:gdLst>
                <a:gd name="T0" fmla="*/ 418 w 425"/>
                <a:gd name="T1" fmla="*/ 170 h 272"/>
                <a:gd name="T2" fmla="*/ 398 w 425"/>
                <a:gd name="T3" fmla="*/ 188 h 272"/>
                <a:gd name="T4" fmla="*/ 383 w 425"/>
                <a:gd name="T5" fmla="*/ 206 h 272"/>
                <a:gd name="T6" fmla="*/ 384 w 425"/>
                <a:gd name="T7" fmla="*/ 221 h 272"/>
                <a:gd name="T8" fmla="*/ 389 w 425"/>
                <a:gd name="T9" fmla="*/ 237 h 272"/>
                <a:gd name="T10" fmla="*/ 375 w 425"/>
                <a:gd name="T11" fmla="*/ 244 h 272"/>
                <a:gd name="T12" fmla="*/ 347 w 425"/>
                <a:gd name="T13" fmla="*/ 238 h 272"/>
                <a:gd name="T14" fmla="*/ 324 w 425"/>
                <a:gd name="T15" fmla="*/ 235 h 272"/>
                <a:gd name="T16" fmla="*/ 295 w 425"/>
                <a:gd name="T17" fmla="*/ 235 h 272"/>
                <a:gd name="T18" fmla="*/ 263 w 425"/>
                <a:gd name="T19" fmla="*/ 243 h 272"/>
                <a:gd name="T20" fmla="*/ 232 w 425"/>
                <a:gd name="T21" fmla="*/ 254 h 272"/>
                <a:gd name="T22" fmla="*/ 197 w 425"/>
                <a:gd name="T23" fmla="*/ 267 h 272"/>
                <a:gd name="T24" fmla="*/ 100 w 425"/>
                <a:gd name="T25" fmla="*/ 240 h 272"/>
                <a:gd name="T26" fmla="*/ 85 w 425"/>
                <a:gd name="T27" fmla="*/ 226 h 272"/>
                <a:gd name="T28" fmla="*/ 70 w 425"/>
                <a:gd name="T29" fmla="*/ 214 h 272"/>
                <a:gd name="T30" fmla="*/ 37 w 425"/>
                <a:gd name="T31" fmla="*/ 192 h 272"/>
                <a:gd name="T32" fmla="*/ 22 w 425"/>
                <a:gd name="T33" fmla="*/ 180 h 272"/>
                <a:gd name="T34" fmla="*/ 11 w 425"/>
                <a:gd name="T35" fmla="*/ 167 h 272"/>
                <a:gd name="T36" fmla="*/ 2 w 425"/>
                <a:gd name="T37" fmla="*/ 150 h 272"/>
                <a:gd name="T38" fmla="*/ 0 w 425"/>
                <a:gd name="T39" fmla="*/ 129 h 272"/>
                <a:gd name="T40" fmla="*/ 50 w 425"/>
                <a:gd name="T41" fmla="*/ 66 h 272"/>
                <a:gd name="T42" fmla="*/ 71 w 425"/>
                <a:gd name="T43" fmla="*/ 36 h 272"/>
                <a:gd name="T44" fmla="*/ 80 w 425"/>
                <a:gd name="T45" fmla="*/ 22 h 272"/>
                <a:gd name="T46" fmla="*/ 85 w 425"/>
                <a:gd name="T47" fmla="*/ 6 h 272"/>
                <a:gd name="T48" fmla="*/ 123 w 425"/>
                <a:gd name="T49" fmla="*/ 10 h 272"/>
                <a:gd name="T50" fmla="*/ 153 w 425"/>
                <a:gd name="T51" fmla="*/ 18 h 272"/>
                <a:gd name="T52" fmla="*/ 180 w 425"/>
                <a:gd name="T53" fmla="*/ 27 h 272"/>
                <a:gd name="T54" fmla="*/ 205 w 425"/>
                <a:gd name="T55" fmla="*/ 31 h 272"/>
                <a:gd name="T56" fmla="*/ 214 w 425"/>
                <a:gd name="T57" fmla="*/ 29 h 272"/>
                <a:gd name="T58" fmla="*/ 221 w 425"/>
                <a:gd name="T59" fmla="*/ 26 h 272"/>
                <a:gd name="T60" fmla="*/ 232 w 425"/>
                <a:gd name="T61" fmla="*/ 15 h 272"/>
                <a:gd name="T62" fmla="*/ 242 w 425"/>
                <a:gd name="T63" fmla="*/ 5 h 272"/>
                <a:gd name="T64" fmla="*/ 250 w 425"/>
                <a:gd name="T65" fmla="*/ 2 h 272"/>
                <a:gd name="T66" fmla="*/ 259 w 425"/>
                <a:gd name="T67" fmla="*/ 0 h 272"/>
                <a:gd name="T68" fmla="*/ 275 w 425"/>
                <a:gd name="T69" fmla="*/ 2 h 272"/>
                <a:gd name="T70" fmla="*/ 289 w 425"/>
                <a:gd name="T71" fmla="*/ 7 h 272"/>
                <a:gd name="T72" fmla="*/ 302 w 425"/>
                <a:gd name="T73" fmla="*/ 15 h 272"/>
                <a:gd name="T74" fmla="*/ 310 w 425"/>
                <a:gd name="T75" fmla="*/ 26 h 272"/>
                <a:gd name="T76" fmla="*/ 325 w 425"/>
                <a:gd name="T77" fmla="*/ 53 h 272"/>
                <a:gd name="T78" fmla="*/ 337 w 425"/>
                <a:gd name="T79" fmla="*/ 82 h 272"/>
                <a:gd name="T80" fmla="*/ 349 w 425"/>
                <a:gd name="T81" fmla="*/ 113 h 272"/>
                <a:gd name="T82" fmla="*/ 356 w 425"/>
                <a:gd name="T83" fmla="*/ 126 h 272"/>
                <a:gd name="T84" fmla="*/ 365 w 425"/>
                <a:gd name="T85" fmla="*/ 138 h 272"/>
                <a:gd name="T86" fmla="*/ 376 w 425"/>
                <a:gd name="T87" fmla="*/ 147 h 272"/>
                <a:gd name="T88" fmla="*/ 389 w 425"/>
                <a:gd name="T89" fmla="*/ 156 h 272"/>
                <a:gd name="T90" fmla="*/ 405 w 425"/>
                <a:gd name="T91" fmla="*/ 160 h 272"/>
                <a:gd name="T92" fmla="*/ 425 w 425"/>
                <a:gd name="T93" fmla="*/ 16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53" name="Freeform 346">
              <a:extLst>
                <a:ext uri="{FF2B5EF4-FFF2-40B4-BE49-F238E27FC236}">
                  <a16:creationId xmlns:a16="http://schemas.microsoft.com/office/drawing/2014/main" id="{28706D7A-3C08-4ED2-9C76-AECC1185C80B}"/>
                </a:ext>
              </a:extLst>
            </p:cNvPr>
            <p:cNvSpPr>
              <a:spLocks/>
            </p:cNvSpPr>
            <p:nvPr>
              <p:custDataLst>
                <p:tags r:id="rId248"/>
              </p:custDataLst>
            </p:nvPr>
          </p:nvSpPr>
          <p:spPr bwMode="auto">
            <a:xfrm>
              <a:off x="4927767" y="3771417"/>
              <a:ext cx="13156" cy="40971"/>
            </a:xfrm>
            <a:custGeom>
              <a:avLst/>
              <a:gdLst>
                <a:gd name="T0" fmla="*/ 13 w 33"/>
                <a:gd name="T1" fmla="*/ 6 h 31"/>
                <a:gd name="T2" fmla="*/ 0 w 33"/>
                <a:gd name="T3" fmla="*/ 19 h 31"/>
                <a:gd name="T4" fmla="*/ 5 w 33"/>
                <a:gd name="T5" fmla="*/ 21 h 31"/>
                <a:gd name="T6" fmla="*/ 14 w 33"/>
                <a:gd name="T7" fmla="*/ 25 h 31"/>
                <a:gd name="T8" fmla="*/ 19 w 33"/>
                <a:gd name="T9" fmla="*/ 27 h 31"/>
                <a:gd name="T10" fmla="*/ 23 w 33"/>
                <a:gd name="T11" fmla="*/ 29 h 31"/>
                <a:gd name="T12" fmla="*/ 27 w 33"/>
                <a:gd name="T13" fmla="*/ 30 h 31"/>
                <a:gd name="T14" fmla="*/ 33 w 33"/>
                <a:gd name="T15" fmla="*/ 31 h 31"/>
                <a:gd name="T16" fmla="*/ 33 w 33"/>
                <a:gd name="T17" fmla="*/ 0 h 31"/>
                <a:gd name="T18" fmla="*/ 20 w 33"/>
                <a:gd name="T19" fmla="*/ 0 h 31"/>
                <a:gd name="T20" fmla="*/ 13 w 33"/>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54" name="Freeform 347">
              <a:extLst>
                <a:ext uri="{FF2B5EF4-FFF2-40B4-BE49-F238E27FC236}">
                  <a16:creationId xmlns:a16="http://schemas.microsoft.com/office/drawing/2014/main" id="{6C1D0325-0041-49B8-BF2C-02FD94D7007E}"/>
                </a:ext>
              </a:extLst>
            </p:cNvPr>
            <p:cNvSpPr>
              <a:spLocks/>
            </p:cNvSpPr>
            <p:nvPr>
              <p:custDataLst>
                <p:tags r:id="rId249"/>
              </p:custDataLst>
            </p:nvPr>
          </p:nvSpPr>
          <p:spPr bwMode="auto">
            <a:xfrm>
              <a:off x="6389491" y="2999990"/>
              <a:ext cx="78937" cy="58529"/>
            </a:xfrm>
            <a:custGeom>
              <a:avLst/>
              <a:gdLst>
                <a:gd name="T0" fmla="*/ 6 w 192"/>
                <a:gd name="T1" fmla="*/ 19 h 154"/>
                <a:gd name="T2" fmla="*/ 52 w 192"/>
                <a:gd name="T3" fmla="*/ 0 h 154"/>
                <a:gd name="T4" fmla="*/ 92 w 192"/>
                <a:gd name="T5" fmla="*/ 19 h 154"/>
                <a:gd name="T6" fmla="*/ 119 w 192"/>
                <a:gd name="T7" fmla="*/ 31 h 154"/>
                <a:gd name="T8" fmla="*/ 146 w 192"/>
                <a:gd name="T9" fmla="*/ 63 h 154"/>
                <a:gd name="T10" fmla="*/ 166 w 192"/>
                <a:gd name="T11" fmla="*/ 93 h 154"/>
                <a:gd name="T12" fmla="*/ 192 w 192"/>
                <a:gd name="T13" fmla="*/ 118 h 154"/>
                <a:gd name="T14" fmla="*/ 152 w 192"/>
                <a:gd name="T15" fmla="*/ 124 h 154"/>
                <a:gd name="T16" fmla="*/ 126 w 192"/>
                <a:gd name="T17" fmla="*/ 130 h 154"/>
                <a:gd name="T18" fmla="*/ 126 w 192"/>
                <a:gd name="T19" fmla="*/ 154 h 154"/>
                <a:gd name="T20" fmla="*/ 106 w 192"/>
                <a:gd name="T21" fmla="*/ 154 h 154"/>
                <a:gd name="T22" fmla="*/ 99 w 192"/>
                <a:gd name="T23" fmla="*/ 146 h 154"/>
                <a:gd name="T24" fmla="*/ 93 w 192"/>
                <a:gd name="T25" fmla="*/ 137 h 154"/>
                <a:gd name="T26" fmla="*/ 88 w 192"/>
                <a:gd name="T27" fmla="*/ 126 h 154"/>
                <a:gd name="T28" fmla="*/ 82 w 192"/>
                <a:gd name="T29" fmla="*/ 115 h 154"/>
                <a:gd name="T30" fmla="*/ 74 w 192"/>
                <a:gd name="T31" fmla="*/ 93 h 154"/>
                <a:gd name="T32" fmla="*/ 65 w 192"/>
                <a:gd name="T33" fmla="*/ 71 h 154"/>
                <a:gd name="T34" fmla="*/ 60 w 192"/>
                <a:gd name="T35" fmla="*/ 61 h 154"/>
                <a:gd name="T36" fmla="*/ 55 w 192"/>
                <a:gd name="T37" fmla="*/ 50 h 154"/>
                <a:gd name="T38" fmla="*/ 48 w 192"/>
                <a:gd name="T39" fmla="*/ 42 h 154"/>
                <a:gd name="T40" fmla="*/ 41 w 192"/>
                <a:gd name="T41" fmla="*/ 34 h 154"/>
                <a:gd name="T42" fmla="*/ 33 w 192"/>
                <a:gd name="T43" fmla="*/ 28 h 154"/>
                <a:gd name="T44" fmla="*/ 24 w 192"/>
                <a:gd name="T45" fmla="*/ 23 h 154"/>
                <a:gd name="T46" fmla="*/ 18 w 192"/>
                <a:gd name="T47" fmla="*/ 22 h 154"/>
                <a:gd name="T48" fmla="*/ 12 w 192"/>
                <a:gd name="T49" fmla="*/ 20 h 154"/>
                <a:gd name="T50" fmla="*/ 6 w 192"/>
                <a:gd name="T51" fmla="*/ 20 h 154"/>
                <a:gd name="T52" fmla="*/ 0 w 192"/>
                <a:gd name="T53" fmla="*/ 19 h 154"/>
                <a:gd name="T54" fmla="*/ 6 w 192"/>
                <a:gd name="T55" fmla="*/ 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355" name="Freeform 348">
              <a:extLst>
                <a:ext uri="{FF2B5EF4-FFF2-40B4-BE49-F238E27FC236}">
                  <a16:creationId xmlns:a16="http://schemas.microsoft.com/office/drawing/2014/main" id="{0040C8C9-B049-4940-82FA-A6549934D30C}"/>
                </a:ext>
              </a:extLst>
            </p:cNvPr>
            <p:cNvSpPr>
              <a:spLocks/>
            </p:cNvSpPr>
            <p:nvPr>
              <p:custDataLst>
                <p:tags r:id="rId250"/>
              </p:custDataLst>
            </p:nvPr>
          </p:nvSpPr>
          <p:spPr bwMode="auto">
            <a:xfrm>
              <a:off x="6313478" y="2913366"/>
              <a:ext cx="350831" cy="182614"/>
            </a:xfrm>
            <a:custGeom>
              <a:avLst/>
              <a:gdLst>
                <a:gd name="T0" fmla="*/ 392 w 877"/>
                <a:gd name="T1" fmla="*/ 340 h 469"/>
                <a:gd name="T2" fmla="*/ 319 w 877"/>
                <a:gd name="T3" fmla="*/ 253 h 469"/>
                <a:gd name="T4" fmla="*/ 206 w 877"/>
                <a:gd name="T5" fmla="*/ 241 h 469"/>
                <a:gd name="T6" fmla="*/ 191 w 877"/>
                <a:gd name="T7" fmla="*/ 243 h 469"/>
                <a:gd name="T8" fmla="*/ 178 w 877"/>
                <a:gd name="T9" fmla="*/ 251 h 469"/>
                <a:gd name="T10" fmla="*/ 162 w 877"/>
                <a:gd name="T11" fmla="*/ 267 h 469"/>
                <a:gd name="T12" fmla="*/ 151 w 877"/>
                <a:gd name="T13" fmla="*/ 271 h 469"/>
                <a:gd name="T14" fmla="*/ 121 w 877"/>
                <a:gd name="T15" fmla="*/ 268 h 469"/>
                <a:gd name="T16" fmla="*/ 79 w 877"/>
                <a:gd name="T17" fmla="*/ 255 h 469"/>
                <a:gd name="T18" fmla="*/ 26 w 877"/>
                <a:gd name="T19" fmla="*/ 247 h 469"/>
                <a:gd name="T20" fmla="*/ 8 w 877"/>
                <a:gd name="T21" fmla="*/ 212 h 469"/>
                <a:gd name="T22" fmla="*/ 13 w 877"/>
                <a:gd name="T23" fmla="*/ 187 h 469"/>
                <a:gd name="T24" fmla="*/ 13 w 877"/>
                <a:gd name="T25" fmla="*/ 180 h 469"/>
                <a:gd name="T26" fmla="*/ 23 w 877"/>
                <a:gd name="T27" fmla="*/ 144 h 469"/>
                <a:gd name="T28" fmla="*/ 44 w 877"/>
                <a:gd name="T29" fmla="*/ 112 h 469"/>
                <a:gd name="T30" fmla="*/ 54 w 877"/>
                <a:gd name="T31" fmla="*/ 92 h 469"/>
                <a:gd name="T32" fmla="*/ 26 w 877"/>
                <a:gd name="T33" fmla="*/ 50 h 469"/>
                <a:gd name="T34" fmla="*/ 173 w 877"/>
                <a:gd name="T35" fmla="*/ 26 h 469"/>
                <a:gd name="T36" fmla="*/ 339 w 877"/>
                <a:gd name="T37" fmla="*/ 50 h 469"/>
                <a:gd name="T38" fmla="*/ 392 w 877"/>
                <a:gd name="T39" fmla="*/ 13 h 469"/>
                <a:gd name="T40" fmla="*/ 485 w 877"/>
                <a:gd name="T41" fmla="*/ 0 h 469"/>
                <a:gd name="T42" fmla="*/ 579 w 877"/>
                <a:gd name="T43" fmla="*/ 38 h 469"/>
                <a:gd name="T44" fmla="*/ 638 w 877"/>
                <a:gd name="T45" fmla="*/ 111 h 469"/>
                <a:gd name="T46" fmla="*/ 725 w 877"/>
                <a:gd name="T47" fmla="*/ 111 h 469"/>
                <a:gd name="T48" fmla="*/ 838 w 877"/>
                <a:gd name="T49" fmla="*/ 155 h 469"/>
                <a:gd name="T50" fmla="*/ 864 w 877"/>
                <a:gd name="T51" fmla="*/ 235 h 469"/>
                <a:gd name="T52" fmla="*/ 804 w 877"/>
                <a:gd name="T53" fmla="*/ 272 h 469"/>
                <a:gd name="T54" fmla="*/ 754 w 877"/>
                <a:gd name="T55" fmla="*/ 313 h 469"/>
                <a:gd name="T56" fmla="*/ 688 w 877"/>
                <a:gd name="T57" fmla="*/ 330 h 469"/>
                <a:gd name="T58" fmla="*/ 663 w 877"/>
                <a:gd name="T59" fmla="*/ 343 h 469"/>
                <a:gd name="T60" fmla="*/ 648 w 877"/>
                <a:gd name="T61" fmla="*/ 358 h 469"/>
                <a:gd name="T62" fmla="*/ 646 w 877"/>
                <a:gd name="T63" fmla="*/ 375 h 469"/>
                <a:gd name="T64" fmla="*/ 653 w 877"/>
                <a:gd name="T65" fmla="*/ 390 h 469"/>
                <a:gd name="T66" fmla="*/ 666 w 877"/>
                <a:gd name="T67" fmla="*/ 401 h 469"/>
                <a:gd name="T68" fmla="*/ 711 w 877"/>
                <a:gd name="T69" fmla="*/ 396 h 469"/>
                <a:gd name="T70" fmla="*/ 741 w 877"/>
                <a:gd name="T71" fmla="*/ 394 h 469"/>
                <a:gd name="T72" fmla="*/ 734 w 877"/>
                <a:gd name="T73" fmla="*/ 403 h 469"/>
                <a:gd name="T74" fmla="*/ 716 w 877"/>
                <a:gd name="T75" fmla="*/ 421 h 469"/>
                <a:gd name="T76" fmla="*/ 698 w 877"/>
                <a:gd name="T77" fmla="*/ 438 h 469"/>
                <a:gd name="T78" fmla="*/ 689 w 877"/>
                <a:gd name="T79" fmla="*/ 419 h 469"/>
                <a:gd name="T80" fmla="*/ 671 w 877"/>
                <a:gd name="T81" fmla="*/ 408 h 469"/>
                <a:gd name="T82" fmla="*/ 666 w 877"/>
                <a:gd name="T83" fmla="*/ 423 h 469"/>
                <a:gd name="T84" fmla="*/ 643 w 877"/>
                <a:gd name="T85" fmla="*/ 442 h 469"/>
                <a:gd name="T86" fmla="*/ 619 w 877"/>
                <a:gd name="T87" fmla="*/ 460 h 469"/>
                <a:gd name="T88" fmla="*/ 611 w 877"/>
                <a:gd name="T89" fmla="*/ 469 h 469"/>
                <a:gd name="T90" fmla="*/ 595 w 877"/>
                <a:gd name="T91" fmla="*/ 464 h 469"/>
                <a:gd name="T92" fmla="*/ 584 w 877"/>
                <a:gd name="T93" fmla="*/ 455 h 469"/>
                <a:gd name="T94" fmla="*/ 575 w 877"/>
                <a:gd name="T95" fmla="*/ 439 h 469"/>
                <a:gd name="T96" fmla="*/ 572 w 877"/>
                <a:gd name="T97" fmla="*/ 408 h 469"/>
                <a:gd name="T98" fmla="*/ 548 w 877"/>
                <a:gd name="T99" fmla="*/ 404 h 469"/>
                <a:gd name="T100" fmla="*/ 518 w 877"/>
                <a:gd name="T101" fmla="*/ 389 h 469"/>
                <a:gd name="T102" fmla="*/ 559 w 877"/>
                <a:gd name="T103" fmla="*/ 379 h 469"/>
                <a:gd name="T104" fmla="*/ 625 w 877"/>
                <a:gd name="T105" fmla="*/ 370 h 469"/>
                <a:gd name="T106" fmla="*/ 493 w 877"/>
                <a:gd name="T107" fmla="*/ 354 h 469"/>
                <a:gd name="T108" fmla="*/ 445 w 877"/>
                <a:gd name="T109" fmla="*/ 333 h 469"/>
                <a:gd name="T110" fmla="*/ 398 w 877"/>
                <a:gd name="T111" fmla="*/ 369 h 469"/>
                <a:gd name="T112" fmla="*/ 380 w 877"/>
                <a:gd name="T113" fmla="*/ 395 h 469"/>
                <a:gd name="T114" fmla="*/ 353 w 877"/>
                <a:gd name="T115" fmla="*/ 400 h 469"/>
                <a:gd name="T116" fmla="*/ 328 w 877"/>
                <a:gd name="T117" fmla="*/ 392 h 469"/>
                <a:gd name="T118" fmla="*/ 306 w 877"/>
                <a:gd name="T119" fmla="*/ 37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56" name="Freeform 349">
              <a:extLst>
                <a:ext uri="{FF2B5EF4-FFF2-40B4-BE49-F238E27FC236}">
                  <a16:creationId xmlns:a16="http://schemas.microsoft.com/office/drawing/2014/main" id="{B8494614-1D5B-4EAF-88FE-5BFFFEF260FE}"/>
                </a:ext>
              </a:extLst>
            </p:cNvPr>
            <p:cNvSpPr>
              <a:spLocks/>
            </p:cNvSpPr>
            <p:nvPr>
              <p:custDataLst>
                <p:tags r:id="rId251"/>
              </p:custDataLst>
            </p:nvPr>
          </p:nvSpPr>
          <p:spPr bwMode="auto">
            <a:xfrm>
              <a:off x="6784176" y="3166216"/>
              <a:ext cx="43854" cy="46825"/>
            </a:xfrm>
            <a:custGeom>
              <a:avLst/>
              <a:gdLst>
                <a:gd name="T0" fmla="*/ 48 w 107"/>
                <a:gd name="T1" fmla="*/ 0 h 123"/>
                <a:gd name="T2" fmla="*/ 81 w 107"/>
                <a:gd name="T3" fmla="*/ 31 h 123"/>
                <a:gd name="T4" fmla="*/ 94 w 107"/>
                <a:gd name="T5" fmla="*/ 67 h 123"/>
                <a:gd name="T6" fmla="*/ 107 w 107"/>
                <a:gd name="T7" fmla="*/ 86 h 123"/>
                <a:gd name="T8" fmla="*/ 107 w 107"/>
                <a:gd name="T9" fmla="*/ 117 h 123"/>
                <a:gd name="T10" fmla="*/ 107 w 107"/>
                <a:gd name="T11" fmla="*/ 123 h 123"/>
                <a:gd name="T12" fmla="*/ 88 w 107"/>
                <a:gd name="T13" fmla="*/ 114 h 123"/>
                <a:gd name="T14" fmla="*/ 73 w 107"/>
                <a:gd name="T15" fmla="*/ 105 h 123"/>
                <a:gd name="T16" fmla="*/ 61 w 107"/>
                <a:gd name="T17" fmla="*/ 98 h 123"/>
                <a:gd name="T18" fmla="*/ 54 w 107"/>
                <a:gd name="T19" fmla="*/ 92 h 123"/>
                <a:gd name="T20" fmla="*/ 51 w 107"/>
                <a:gd name="T21" fmla="*/ 83 h 123"/>
                <a:gd name="T22" fmla="*/ 48 w 107"/>
                <a:gd name="T23" fmla="*/ 73 h 123"/>
                <a:gd name="T24" fmla="*/ 39 w 107"/>
                <a:gd name="T25" fmla="*/ 74 h 123"/>
                <a:gd name="T26" fmla="*/ 32 w 107"/>
                <a:gd name="T27" fmla="*/ 73 h 123"/>
                <a:gd name="T28" fmla="*/ 26 w 107"/>
                <a:gd name="T29" fmla="*/ 72 h 123"/>
                <a:gd name="T30" fmla="*/ 21 w 107"/>
                <a:gd name="T31" fmla="*/ 70 h 123"/>
                <a:gd name="T32" fmla="*/ 17 w 107"/>
                <a:gd name="T33" fmla="*/ 67 h 123"/>
                <a:gd name="T34" fmla="*/ 14 w 107"/>
                <a:gd name="T35" fmla="*/ 63 h 123"/>
                <a:gd name="T36" fmla="*/ 11 w 107"/>
                <a:gd name="T37" fmla="*/ 59 h 123"/>
                <a:gd name="T38" fmla="*/ 9 w 107"/>
                <a:gd name="T39" fmla="*/ 54 h 123"/>
                <a:gd name="T40" fmla="*/ 4 w 107"/>
                <a:gd name="T41" fmla="*/ 31 h 123"/>
                <a:gd name="T42" fmla="*/ 0 w 107"/>
                <a:gd name="T43" fmla="*/ 6 h 123"/>
                <a:gd name="T44" fmla="*/ 34 w 107"/>
                <a:gd name="T45" fmla="*/ 0 h 123"/>
                <a:gd name="T46" fmla="*/ 48 w 107"/>
                <a:gd name="T4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57" name="Freeform 350">
              <a:extLst>
                <a:ext uri="{FF2B5EF4-FFF2-40B4-BE49-F238E27FC236}">
                  <a16:creationId xmlns:a16="http://schemas.microsoft.com/office/drawing/2014/main" id="{438FB8DB-1CCF-4B3C-9461-9C901336BCDB}"/>
                </a:ext>
              </a:extLst>
            </p:cNvPr>
            <p:cNvSpPr>
              <a:spLocks/>
            </p:cNvSpPr>
            <p:nvPr>
              <p:custDataLst>
                <p:tags r:id="rId252"/>
              </p:custDataLst>
            </p:nvPr>
          </p:nvSpPr>
          <p:spPr bwMode="auto">
            <a:xfrm>
              <a:off x="7284110" y="3176750"/>
              <a:ext cx="191494" cy="90137"/>
            </a:xfrm>
            <a:custGeom>
              <a:avLst/>
              <a:gdLst>
                <a:gd name="T0" fmla="*/ 106 w 471"/>
                <a:gd name="T1" fmla="*/ 67 h 234"/>
                <a:gd name="T2" fmla="*/ 166 w 471"/>
                <a:gd name="T3" fmla="*/ 86 h 234"/>
                <a:gd name="T4" fmla="*/ 272 w 471"/>
                <a:gd name="T5" fmla="*/ 105 h 234"/>
                <a:gd name="T6" fmla="*/ 372 w 471"/>
                <a:gd name="T7" fmla="*/ 86 h 234"/>
                <a:gd name="T8" fmla="*/ 383 w 471"/>
                <a:gd name="T9" fmla="*/ 95 h 234"/>
                <a:gd name="T10" fmla="*/ 391 w 471"/>
                <a:gd name="T11" fmla="*/ 114 h 234"/>
                <a:gd name="T12" fmla="*/ 406 w 471"/>
                <a:gd name="T13" fmla="*/ 124 h 234"/>
                <a:gd name="T14" fmla="*/ 424 w 471"/>
                <a:gd name="T15" fmla="*/ 129 h 234"/>
                <a:gd name="T16" fmla="*/ 433 w 471"/>
                <a:gd name="T17" fmla="*/ 134 h 234"/>
                <a:gd name="T18" fmla="*/ 441 w 471"/>
                <a:gd name="T19" fmla="*/ 141 h 234"/>
                <a:gd name="T20" fmla="*/ 448 w 471"/>
                <a:gd name="T21" fmla="*/ 151 h 234"/>
                <a:gd name="T22" fmla="*/ 455 w 471"/>
                <a:gd name="T23" fmla="*/ 170 h 234"/>
                <a:gd name="T24" fmla="*/ 471 w 471"/>
                <a:gd name="T25" fmla="*/ 190 h 234"/>
                <a:gd name="T26" fmla="*/ 350 w 471"/>
                <a:gd name="T27" fmla="*/ 202 h 234"/>
                <a:gd name="T28" fmla="*/ 330 w 471"/>
                <a:gd name="T29" fmla="*/ 224 h 234"/>
                <a:gd name="T30" fmla="*/ 317 w 471"/>
                <a:gd name="T31" fmla="*/ 233 h 234"/>
                <a:gd name="T32" fmla="*/ 306 w 471"/>
                <a:gd name="T33" fmla="*/ 233 h 234"/>
                <a:gd name="T34" fmla="*/ 298 w 471"/>
                <a:gd name="T35" fmla="*/ 230 h 234"/>
                <a:gd name="T36" fmla="*/ 292 w 471"/>
                <a:gd name="T37" fmla="*/ 224 h 234"/>
                <a:gd name="T38" fmla="*/ 289 w 471"/>
                <a:gd name="T39" fmla="*/ 216 h 234"/>
                <a:gd name="T40" fmla="*/ 284 w 471"/>
                <a:gd name="T41" fmla="*/ 199 h 234"/>
                <a:gd name="T42" fmla="*/ 278 w 471"/>
                <a:gd name="T43" fmla="*/ 174 h 234"/>
                <a:gd name="T44" fmla="*/ 269 w 471"/>
                <a:gd name="T45" fmla="*/ 155 h 234"/>
                <a:gd name="T46" fmla="*/ 258 w 471"/>
                <a:gd name="T47" fmla="*/ 148 h 234"/>
                <a:gd name="T48" fmla="*/ 246 w 471"/>
                <a:gd name="T49" fmla="*/ 141 h 234"/>
                <a:gd name="T50" fmla="*/ 236 w 471"/>
                <a:gd name="T51" fmla="*/ 133 h 234"/>
                <a:gd name="T52" fmla="*/ 224 w 471"/>
                <a:gd name="T53" fmla="*/ 140 h 234"/>
                <a:gd name="T54" fmla="*/ 207 w 471"/>
                <a:gd name="T55" fmla="*/ 162 h 234"/>
                <a:gd name="T56" fmla="*/ 200 w 471"/>
                <a:gd name="T57" fmla="*/ 177 h 234"/>
                <a:gd name="T58" fmla="*/ 188 w 471"/>
                <a:gd name="T59" fmla="*/ 190 h 234"/>
                <a:gd name="T60" fmla="*/ 167 w 471"/>
                <a:gd name="T61" fmla="*/ 201 h 234"/>
                <a:gd name="T62" fmla="*/ 147 w 471"/>
                <a:gd name="T63" fmla="*/ 213 h 234"/>
                <a:gd name="T64" fmla="*/ 130 w 471"/>
                <a:gd name="T65" fmla="*/ 219 h 234"/>
                <a:gd name="T66" fmla="*/ 114 w 471"/>
                <a:gd name="T67" fmla="*/ 222 h 234"/>
                <a:gd name="T68" fmla="*/ 97 w 471"/>
                <a:gd name="T69" fmla="*/ 221 h 234"/>
                <a:gd name="T70" fmla="*/ 82 w 471"/>
                <a:gd name="T71" fmla="*/ 217 h 234"/>
                <a:gd name="T72" fmla="*/ 63 w 471"/>
                <a:gd name="T73" fmla="*/ 205 h 234"/>
                <a:gd name="T74" fmla="*/ 59 w 471"/>
                <a:gd name="T75" fmla="*/ 197 h 234"/>
                <a:gd name="T76" fmla="*/ 59 w 471"/>
                <a:gd name="T77" fmla="*/ 135 h 234"/>
                <a:gd name="T78" fmla="*/ 0 w 471"/>
                <a:gd name="T79" fmla="*/ 98 h 234"/>
                <a:gd name="T80" fmla="*/ 53 w 471"/>
                <a:gd name="T81" fmla="*/ 80 h 234"/>
                <a:gd name="T82" fmla="*/ 86 w 471"/>
                <a:gd name="T83" fmla="*/ 30 h 234"/>
                <a:gd name="T84" fmla="*/ 133 w 471"/>
                <a:gd name="T85" fmla="*/ 0 h 234"/>
                <a:gd name="T86" fmla="*/ 166 w 471"/>
                <a:gd name="T87" fmla="*/ 4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58" name="Freeform 351">
              <a:extLst>
                <a:ext uri="{FF2B5EF4-FFF2-40B4-BE49-F238E27FC236}">
                  <a16:creationId xmlns:a16="http://schemas.microsoft.com/office/drawing/2014/main" id="{2D947625-1F17-4427-9B8D-FAB638BA9ED1}"/>
                </a:ext>
              </a:extLst>
            </p:cNvPr>
            <p:cNvSpPr>
              <a:spLocks/>
            </p:cNvSpPr>
            <p:nvPr>
              <p:custDataLst>
                <p:tags r:id="rId253"/>
              </p:custDataLst>
            </p:nvPr>
          </p:nvSpPr>
          <p:spPr bwMode="auto">
            <a:xfrm>
              <a:off x="7329427" y="3124074"/>
              <a:ext cx="207575" cy="92478"/>
            </a:xfrm>
            <a:custGeom>
              <a:avLst/>
              <a:gdLst>
                <a:gd name="T0" fmla="*/ 106 w 525"/>
                <a:gd name="T1" fmla="*/ 185 h 241"/>
                <a:gd name="T2" fmla="*/ 173 w 525"/>
                <a:gd name="T3" fmla="*/ 148 h 241"/>
                <a:gd name="T4" fmla="*/ 93 w 525"/>
                <a:gd name="T5" fmla="*/ 105 h 241"/>
                <a:gd name="T6" fmla="*/ 47 w 525"/>
                <a:gd name="T7" fmla="*/ 117 h 241"/>
                <a:gd name="T8" fmla="*/ 66 w 525"/>
                <a:gd name="T9" fmla="*/ 61 h 241"/>
                <a:gd name="T10" fmla="*/ 40 w 525"/>
                <a:gd name="T11" fmla="*/ 43 h 241"/>
                <a:gd name="T12" fmla="*/ 112 w 525"/>
                <a:gd name="T13" fmla="*/ 25 h 241"/>
                <a:gd name="T14" fmla="*/ 186 w 525"/>
                <a:gd name="T15" fmla="*/ 0 h 241"/>
                <a:gd name="T16" fmla="*/ 312 w 525"/>
                <a:gd name="T17" fmla="*/ 19 h 241"/>
                <a:gd name="T18" fmla="*/ 439 w 525"/>
                <a:gd name="T19" fmla="*/ 25 h 241"/>
                <a:gd name="T20" fmla="*/ 525 w 525"/>
                <a:gd name="T21" fmla="*/ 55 h 241"/>
                <a:gd name="T22" fmla="*/ 519 w 525"/>
                <a:gd name="T23" fmla="*/ 69 h 241"/>
                <a:gd name="T24" fmla="*/ 510 w 525"/>
                <a:gd name="T25" fmla="*/ 82 h 241"/>
                <a:gd name="T26" fmla="*/ 499 w 525"/>
                <a:gd name="T27" fmla="*/ 92 h 241"/>
                <a:gd name="T28" fmla="*/ 485 w 525"/>
                <a:gd name="T29" fmla="*/ 99 h 241"/>
                <a:gd name="T30" fmla="*/ 442 w 525"/>
                <a:gd name="T31" fmla="*/ 103 h 241"/>
                <a:gd name="T32" fmla="*/ 418 w 525"/>
                <a:gd name="T33" fmla="*/ 107 h 241"/>
                <a:gd name="T34" fmla="*/ 407 w 525"/>
                <a:gd name="T35" fmla="*/ 111 h 241"/>
                <a:gd name="T36" fmla="*/ 399 w 525"/>
                <a:gd name="T37" fmla="*/ 117 h 241"/>
                <a:gd name="T38" fmla="*/ 387 w 525"/>
                <a:gd name="T39" fmla="*/ 136 h 241"/>
                <a:gd name="T40" fmla="*/ 378 w 525"/>
                <a:gd name="T41" fmla="*/ 147 h 241"/>
                <a:gd name="T42" fmla="*/ 365 w 525"/>
                <a:gd name="T43" fmla="*/ 154 h 241"/>
                <a:gd name="T44" fmla="*/ 305 w 525"/>
                <a:gd name="T45" fmla="*/ 166 h 241"/>
                <a:gd name="T46" fmla="*/ 273 w 525"/>
                <a:gd name="T47" fmla="*/ 173 h 241"/>
                <a:gd name="T48" fmla="*/ 260 w 525"/>
                <a:gd name="T49" fmla="*/ 178 h 241"/>
                <a:gd name="T50" fmla="*/ 261 w 525"/>
                <a:gd name="T51" fmla="*/ 192 h 241"/>
                <a:gd name="T52" fmla="*/ 263 w 525"/>
                <a:gd name="T53" fmla="*/ 203 h 241"/>
                <a:gd name="T54" fmla="*/ 273 w 525"/>
                <a:gd name="T55" fmla="*/ 222 h 241"/>
                <a:gd name="T56" fmla="*/ 219 w 525"/>
                <a:gd name="T57" fmla="*/ 228 h 241"/>
                <a:gd name="T58" fmla="*/ 112 w 525"/>
                <a:gd name="T59" fmla="*/ 234 h 241"/>
                <a:gd name="T60" fmla="*/ 20 w 525"/>
                <a:gd name="T61" fmla="*/ 222 h 241"/>
                <a:gd name="T62" fmla="*/ 53 w 525"/>
                <a:gd name="T63" fmla="*/ 16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59" name="Freeform 352">
              <a:extLst>
                <a:ext uri="{FF2B5EF4-FFF2-40B4-BE49-F238E27FC236}">
                  <a16:creationId xmlns:a16="http://schemas.microsoft.com/office/drawing/2014/main" id="{C81B1D05-EADE-491D-AC12-AB07C7E945F7}"/>
                </a:ext>
              </a:extLst>
            </p:cNvPr>
            <p:cNvSpPr>
              <a:spLocks/>
            </p:cNvSpPr>
            <p:nvPr>
              <p:custDataLst>
                <p:tags r:id="rId254"/>
              </p:custDataLst>
            </p:nvPr>
          </p:nvSpPr>
          <p:spPr bwMode="auto">
            <a:xfrm>
              <a:off x="6966901" y="3135781"/>
              <a:ext cx="315748" cy="167396"/>
            </a:xfrm>
            <a:custGeom>
              <a:avLst/>
              <a:gdLst>
                <a:gd name="T0" fmla="*/ 768 w 784"/>
                <a:gd name="T1" fmla="*/ 292 h 430"/>
                <a:gd name="T2" fmla="*/ 751 w 784"/>
                <a:gd name="T3" fmla="*/ 293 h 430"/>
                <a:gd name="T4" fmla="*/ 731 w 784"/>
                <a:gd name="T5" fmla="*/ 302 h 430"/>
                <a:gd name="T6" fmla="*/ 723 w 784"/>
                <a:gd name="T7" fmla="*/ 308 h 430"/>
                <a:gd name="T8" fmla="*/ 717 w 784"/>
                <a:gd name="T9" fmla="*/ 332 h 430"/>
                <a:gd name="T10" fmla="*/ 713 w 784"/>
                <a:gd name="T11" fmla="*/ 360 h 430"/>
                <a:gd name="T12" fmla="*/ 704 w 784"/>
                <a:gd name="T13" fmla="*/ 376 h 430"/>
                <a:gd name="T14" fmla="*/ 671 w 784"/>
                <a:gd name="T15" fmla="*/ 402 h 430"/>
                <a:gd name="T16" fmla="*/ 633 w 784"/>
                <a:gd name="T17" fmla="*/ 420 h 430"/>
                <a:gd name="T18" fmla="*/ 612 w 784"/>
                <a:gd name="T19" fmla="*/ 424 h 430"/>
                <a:gd name="T20" fmla="*/ 587 w 784"/>
                <a:gd name="T21" fmla="*/ 429 h 430"/>
                <a:gd name="T22" fmla="*/ 567 w 784"/>
                <a:gd name="T23" fmla="*/ 428 h 430"/>
                <a:gd name="T24" fmla="*/ 545 w 784"/>
                <a:gd name="T25" fmla="*/ 388 h 430"/>
                <a:gd name="T26" fmla="*/ 515 w 784"/>
                <a:gd name="T27" fmla="*/ 344 h 430"/>
                <a:gd name="T28" fmla="*/ 478 w 784"/>
                <a:gd name="T29" fmla="*/ 334 h 430"/>
                <a:gd name="T30" fmla="*/ 448 w 784"/>
                <a:gd name="T31" fmla="*/ 315 h 430"/>
                <a:gd name="T32" fmla="*/ 417 w 784"/>
                <a:gd name="T33" fmla="*/ 294 h 430"/>
                <a:gd name="T34" fmla="*/ 373 w 784"/>
                <a:gd name="T35" fmla="*/ 274 h 430"/>
                <a:gd name="T36" fmla="*/ 306 w 784"/>
                <a:gd name="T37" fmla="*/ 258 h 430"/>
                <a:gd name="T38" fmla="*/ 182 w 784"/>
                <a:gd name="T39" fmla="*/ 283 h 430"/>
                <a:gd name="T40" fmla="*/ 151 w 784"/>
                <a:gd name="T41" fmla="*/ 306 h 430"/>
                <a:gd name="T42" fmla="*/ 127 w 784"/>
                <a:gd name="T43" fmla="*/ 308 h 430"/>
                <a:gd name="T44" fmla="*/ 66 w 784"/>
                <a:gd name="T45" fmla="*/ 252 h 430"/>
                <a:gd name="T46" fmla="*/ 66 w 784"/>
                <a:gd name="T47" fmla="*/ 204 h 430"/>
                <a:gd name="T48" fmla="*/ 40 w 784"/>
                <a:gd name="T49" fmla="*/ 179 h 430"/>
                <a:gd name="T50" fmla="*/ 42 w 784"/>
                <a:gd name="T51" fmla="*/ 199 h 430"/>
                <a:gd name="T52" fmla="*/ 36 w 784"/>
                <a:gd name="T53" fmla="*/ 218 h 430"/>
                <a:gd name="T54" fmla="*/ 30 w 784"/>
                <a:gd name="T55" fmla="*/ 221 h 430"/>
                <a:gd name="T56" fmla="*/ 31 w 784"/>
                <a:gd name="T57" fmla="*/ 203 h 430"/>
                <a:gd name="T58" fmla="*/ 27 w 784"/>
                <a:gd name="T59" fmla="*/ 174 h 430"/>
                <a:gd name="T60" fmla="*/ 33 w 784"/>
                <a:gd name="T61" fmla="*/ 163 h 430"/>
                <a:gd name="T62" fmla="*/ 40 w 784"/>
                <a:gd name="T63" fmla="*/ 152 h 430"/>
                <a:gd name="T64" fmla="*/ 27 w 784"/>
                <a:gd name="T65" fmla="*/ 129 h 430"/>
                <a:gd name="T66" fmla="*/ 7 w 784"/>
                <a:gd name="T67" fmla="*/ 126 h 430"/>
                <a:gd name="T68" fmla="*/ 0 w 784"/>
                <a:gd name="T69" fmla="*/ 117 h 430"/>
                <a:gd name="T70" fmla="*/ 3 w 784"/>
                <a:gd name="T71" fmla="*/ 104 h 430"/>
                <a:gd name="T72" fmla="*/ 11 w 784"/>
                <a:gd name="T73" fmla="*/ 94 h 430"/>
                <a:gd name="T74" fmla="*/ 27 w 784"/>
                <a:gd name="T75" fmla="*/ 92 h 430"/>
                <a:gd name="T76" fmla="*/ 41 w 784"/>
                <a:gd name="T77" fmla="*/ 99 h 430"/>
                <a:gd name="T78" fmla="*/ 57 w 784"/>
                <a:gd name="T79" fmla="*/ 104 h 430"/>
                <a:gd name="T80" fmla="*/ 71 w 784"/>
                <a:gd name="T81" fmla="*/ 92 h 430"/>
                <a:gd name="T82" fmla="*/ 83 w 784"/>
                <a:gd name="T83" fmla="*/ 77 h 430"/>
                <a:gd name="T84" fmla="*/ 87 w 784"/>
                <a:gd name="T85" fmla="*/ 64 h 430"/>
                <a:gd name="T86" fmla="*/ 78 w 784"/>
                <a:gd name="T87" fmla="*/ 55 h 430"/>
                <a:gd name="T88" fmla="*/ 55 w 784"/>
                <a:gd name="T89" fmla="*/ 49 h 430"/>
                <a:gd name="T90" fmla="*/ 47 w 784"/>
                <a:gd name="T91" fmla="*/ 40 h 430"/>
                <a:gd name="T92" fmla="*/ 41 w 784"/>
                <a:gd name="T93" fmla="*/ 28 h 430"/>
                <a:gd name="T94" fmla="*/ 107 w 784"/>
                <a:gd name="T95" fmla="*/ 43 h 430"/>
                <a:gd name="T96" fmla="*/ 219 w 784"/>
                <a:gd name="T97" fmla="*/ 74 h 430"/>
                <a:gd name="T98" fmla="*/ 273 w 784"/>
                <a:gd name="T99" fmla="*/ 0 h 430"/>
                <a:gd name="T100" fmla="*/ 373 w 784"/>
                <a:gd name="T101" fmla="*/ 43 h 430"/>
                <a:gd name="T102" fmla="*/ 465 w 784"/>
                <a:gd name="T103" fmla="*/ 92 h 430"/>
                <a:gd name="T104" fmla="*/ 591 w 784"/>
                <a:gd name="T105" fmla="*/ 210 h 430"/>
                <a:gd name="T106" fmla="*/ 724 w 784"/>
                <a:gd name="T107" fmla="*/ 265 h 430"/>
                <a:gd name="T108" fmla="*/ 778 w 784"/>
                <a:gd name="T109" fmla="*/ 29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60" name="Freeform 353">
              <a:extLst>
                <a:ext uri="{FF2B5EF4-FFF2-40B4-BE49-F238E27FC236}">
                  <a16:creationId xmlns:a16="http://schemas.microsoft.com/office/drawing/2014/main" id="{AB914498-C37A-4E4F-B940-260833D536A5}"/>
                </a:ext>
              </a:extLst>
            </p:cNvPr>
            <p:cNvSpPr>
              <a:spLocks/>
            </p:cNvSpPr>
            <p:nvPr>
              <p:custDataLst>
                <p:tags r:id="rId255"/>
              </p:custDataLst>
            </p:nvPr>
          </p:nvSpPr>
          <p:spPr bwMode="auto">
            <a:xfrm>
              <a:off x="6238925" y="3052667"/>
              <a:ext cx="99403" cy="110037"/>
            </a:xfrm>
            <a:custGeom>
              <a:avLst/>
              <a:gdLst>
                <a:gd name="T0" fmla="*/ 30 w 246"/>
                <a:gd name="T1" fmla="*/ 27 h 284"/>
                <a:gd name="T2" fmla="*/ 28 w 246"/>
                <a:gd name="T3" fmla="*/ 24 h 284"/>
                <a:gd name="T4" fmla="*/ 24 w 246"/>
                <a:gd name="T5" fmla="*/ 17 h 284"/>
                <a:gd name="T6" fmla="*/ 35 w 246"/>
                <a:gd name="T7" fmla="*/ 5 h 284"/>
                <a:gd name="T8" fmla="*/ 67 w 246"/>
                <a:gd name="T9" fmla="*/ 1 h 284"/>
                <a:gd name="T10" fmla="*/ 126 w 246"/>
                <a:gd name="T11" fmla="*/ 12 h 284"/>
                <a:gd name="T12" fmla="*/ 131 w 246"/>
                <a:gd name="T13" fmla="*/ 30 h 284"/>
                <a:gd name="T14" fmla="*/ 139 w 246"/>
                <a:gd name="T15" fmla="*/ 46 h 284"/>
                <a:gd name="T16" fmla="*/ 151 w 246"/>
                <a:gd name="T17" fmla="*/ 57 h 284"/>
                <a:gd name="T18" fmla="*/ 165 w 246"/>
                <a:gd name="T19" fmla="*/ 67 h 284"/>
                <a:gd name="T20" fmla="*/ 191 w 246"/>
                <a:gd name="T21" fmla="*/ 87 h 284"/>
                <a:gd name="T22" fmla="*/ 203 w 246"/>
                <a:gd name="T23" fmla="*/ 101 h 284"/>
                <a:gd name="T24" fmla="*/ 212 w 246"/>
                <a:gd name="T25" fmla="*/ 117 h 284"/>
                <a:gd name="T26" fmla="*/ 226 w 246"/>
                <a:gd name="T27" fmla="*/ 117 h 284"/>
                <a:gd name="T28" fmla="*/ 221 w 246"/>
                <a:gd name="T29" fmla="*/ 124 h 284"/>
                <a:gd name="T30" fmla="*/ 221 w 246"/>
                <a:gd name="T31" fmla="*/ 129 h 284"/>
                <a:gd name="T32" fmla="*/ 228 w 246"/>
                <a:gd name="T33" fmla="*/ 140 h 284"/>
                <a:gd name="T34" fmla="*/ 239 w 246"/>
                <a:gd name="T35" fmla="*/ 154 h 284"/>
                <a:gd name="T36" fmla="*/ 244 w 246"/>
                <a:gd name="T37" fmla="*/ 162 h 284"/>
                <a:gd name="T38" fmla="*/ 246 w 246"/>
                <a:gd name="T39" fmla="*/ 173 h 284"/>
                <a:gd name="T40" fmla="*/ 241 w 246"/>
                <a:gd name="T41" fmla="*/ 184 h 284"/>
                <a:gd name="T42" fmla="*/ 233 w 246"/>
                <a:gd name="T43" fmla="*/ 192 h 284"/>
                <a:gd name="T44" fmla="*/ 223 w 246"/>
                <a:gd name="T45" fmla="*/ 198 h 284"/>
                <a:gd name="T46" fmla="*/ 220 w 246"/>
                <a:gd name="T47" fmla="*/ 204 h 284"/>
                <a:gd name="T48" fmla="*/ 189 w 246"/>
                <a:gd name="T49" fmla="*/ 215 h 284"/>
                <a:gd name="T50" fmla="*/ 164 w 246"/>
                <a:gd name="T51" fmla="*/ 230 h 284"/>
                <a:gd name="T52" fmla="*/ 113 w 246"/>
                <a:gd name="T53" fmla="*/ 265 h 284"/>
                <a:gd name="T54" fmla="*/ 88 w 246"/>
                <a:gd name="T55" fmla="*/ 231 h 284"/>
                <a:gd name="T56" fmla="*/ 79 w 246"/>
                <a:gd name="T57" fmla="*/ 220 h 284"/>
                <a:gd name="T58" fmla="*/ 72 w 246"/>
                <a:gd name="T59" fmla="*/ 216 h 284"/>
                <a:gd name="T60" fmla="*/ 60 w 246"/>
                <a:gd name="T61" fmla="*/ 217 h 284"/>
                <a:gd name="T62" fmla="*/ 54 w 246"/>
                <a:gd name="T63" fmla="*/ 221 h 284"/>
                <a:gd name="T64" fmla="*/ 49 w 246"/>
                <a:gd name="T65" fmla="*/ 228 h 284"/>
                <a:gd name="T66" fmla="*/ 48 w 246"/>
                <a:gd name="T67" fmla="*/ 236 h 284"/>
                <a:gd name="T68" fmla="*/ 45 w 246"/>
                <a:gd name="T69" fmla="*/ 257 h 284"/>
                <a:gd name="T70" fmla="*/ 41 w 246"/>
                <a:gd name="T71" fmla="*/ 270 h 284"/>
                <a:gd name="T72" fmla="*/ 33 w 246"/>
                <a:gd name="T73" fmla="*/ 284 h 284"/>
                <a:gd name="T74" fmla="*/ 26 w 246"/>
                <a:gd name="T75" fmla="*/ 243 h 284"/>
                <a:gd name="T76" fmla="*/ 17 w 246"/>
                <a:gd name="T77" fmla="*/ 227 h 284"/>
                <a:gd name="T78" fmla="*/ 11 w 246"/>
                <a:gd name="T79" fmla="*/ 221 h 284"/>
                <a:gd name="T80" fmla="*/ 0 w 246"/>
                <a:gd name="T81" fmla="*/ 216 h 284"/>
                <a:gd name="T82" fmla="*/ 1 w 246"/>
                <a:gd name="T83" fmla="*/ 204 h 284"/>
                <a:gd name="T84" fmla="*/ 4 w 246"/>
                <a:gd name="T85" fmla="*/ 193 h 284"/>
                <a:gd name="T86" fmla="*/ 15 w 246"/>
                <a:gd name="T87" fmla="*/ 176 h 284"/>
                <a:gd name="T88" fmla="*/ 31 w 246"/>
                <a:gd name="T89" fmla="*/ 161 h 284"/>
                <a:gd name="T90" fmla="*/ 46 w 246"/>
                <a:gd name="T91" fmla="*/ 141 h 284"/>
                <a:gd name="T92" fmla="*/ 33 w 246"/>
                <a:gd name="T93" fmla="*/ 4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6" h="284">
                  <a:moveTo>
                    <a:pt x="33" y="44"/>
                  </a:moveTo>
                  <a:lnTo>
                    <a:pt x="30" y="27"/>
                  </a:lnTo>
                  <a:lnTo>
                    <a:pt x="28" y="24"/>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61" name="Freeform 354">
              <a:extLst>
                <a:ext uri="{FF2B5EF4-FFF2-40B4-BE49-F238E27FC236}">
                  <a16:creationId xmlns:a16="http://schemas.microsoft.com/office/drawing/2014/main" id="{31AD7C29-0FB0-4969-9655-DF4F51FF46F6}"/>
                </a:ext>
              </a:extLst>
            </p:cNvPr>
            <p:cNvSpPr>
              <a:spLocks/>
            </p:cNvSpPr>
            <p:nvPr>
              <p:custDataLst>
                <p:tags r:id="rId256"/>
              </p:custDataLst>
            </p:nvPr>
          </p:nvSpPr>
          <p:spPr bwMode="auto">
            <a:xfrm>
              <a:off x="6282780" y="3132268"/>
              <a:ext cx="62858" cy="44483"/>
            </a:xfrm>
            <a:custGeom>
              <a:avLst/>
              <a:gdLst>
                <a:gd name="T0" fmla="*/ 114 w 160"/>
                <a:gd name="T1" fmla="*/ 0 h 117"/>
                <a:gd name="T2" fmla="*/ 114 w 160"/>
                <a:gd name="T3" fmla="*/ 9 h 117"/>
                <a:gd name="T4" fmla="*/ 114 w 160"/>
                <a:gd name="T5" fmla="*/ 18 h 117"/>
                <a:gd name="T6" fmla="*/ 115 w 160"/>
                <a:gd name="T7" fmla="*/ 25 h 117"/>
                <a:gd name="T8" fmla="*/ 117 w 160"/>
                <a:gd name="T9" fmla="*/ 32 h 117"/>
                <a:gd name="T10" fmla="*/ 119 w 160"/>
                <a:gd name="T11" fmla="*/ 34 h 117"/>
                <a:gd name="T12" fmla="*/ 121 w 160"/>
                <a:gd name="T13" fmla="*/ 37 h 117"/>
                <a:gd name="T14" fmla="*/ 123 w 160"/>
                <a:gd name="T15" fmla="*/ 38 h 117"/>
                <a:gd name="T16" fmla="*/ 127 w 160"/>
                <a:gd name="T17" fmla="*/ 39 h 117"/>
                <a:gd name="T18" fmla="*/ 131 w 160"/>
                <a:gd name="T19" fmla="*/ 40 h 117"/>
                <a:gd name="T20" fmla="*/ 135 w 160"/>
                <a:gd name="T21" fmla="*/ 39 h 117"/>
                <a:gd name="T22" fmla="*/ 140 w 160"/>
                <a:gd name="T23" fmla="*/ 38 h 117"/>
                <a:gd name="T24" fmla="*/ 146 w 160"/>
                <a:gd name="T25" fmla="*/ 36 h 117"/>
                <a:gd name="T26" fmla="*/ 149 w 160"/>
                <a:gd name="T27" fmla="*/ 43 h 117"/>
                <a:gd name="T28" fmla="*/ 153 w 160"/>
                <a:gd name="T29" fmla="*/ 52 h 117"/>
                <a:gd name="T30" fmla="*/ 157 w 160"/>
                <a:gd name="T31" fmla="*/ 64 h 117"/>
                <a:gd name="T32" fmla="*/ 160 w 160"/>
                <a:gd name="T33" fmla="*/ 74 h 117"/>
                <a:gd name="T34" fmla="*/ 133 w 160"/>
                <a:gd name="T35" fmla="*/ 88 h 117"/>
                <a:gd name="T36" fmla="*/ 106 w 160"/>
                <a:gd name="T37" fmla="*/ 102 h 117"/>
                <a:gd name="T38" fmla="*/ 92 w 160"/>
                <a:gd name="T39" fmla="*/ 107 h 117"/>
                <a:gd name="T40" fmla="*/ 76 w 160"/>
                <a:gd name="T41" fmla="*/ 113 h 117"/>
                <a:gd name="T42" fmla="*/ 62 w 160"/>
                <a:gd name="T43" fmla="*/ 116 h 117"/>
                <a:gd name="T44" fmla="*/ 47 w 160"/>
                <a:gd name="T45" fmla="*/ 117 h 117"/>
                <a:gd name="T46" fmla="*/ 32 w 160"/>
                <a:gd name="T47" fmla="*/ 99 h 117"/>
                <a:gd name="T48" fmla="*/ 21 w 160"/>
                <a:gd name="T49" fmla="*/ 83 h 117"/>
                <a:gd name="T50" fmla="*/ 10 w 160"/>
                <a:gd name="T51" fmla="*/ 69 h 117"/>
                <a:gd name="T52" fmla="*/ 0 w 160"/>
                <a:gd name="T53" fmla="*/ 55 h 117"/>
                <a:gd name="T54" fmla="*/ 13 w 160"/>
                <a:gd name="T55" fmla="*/ 48 h 117"/>
                <a:gd name="T56" fmla="*/ 41 w 160"/>
                <a:gd name="T57" fmla="*/ 32 h 117"/>
                <a:gd name="T58" fmla="*/ 60 w 160"/>
                <a:gd name="T59" fmla="*/ 23 h 117"/>
                <a:gd name="T60" fmla="*/ 78 w 160"/>
                <a:gd name="T61" fmla="*/ 14 h 117"/>
                <a:gd name="T62" fmla="*/ 97 w 160"/>
                <a:gd name="T63" fmla="*/ 6 h 117"/>
                <a:gd name="T64" fmla="*/ 114 w 160"/>
                <a:gd name="T6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62" name="Freeform 355">
              <a:extLst>
                <a:ext uri="{FF2B5EF4-FFF2-40B4-BE49-F238E27FC236}">
                  <a16:creationId xmlns:a16="http://schemas.microsoft.com/office/drawing/2014/main" id="{F4BFC4B7-7A40-43E0-8B9B-231AEEEE6CD0}"/>
                </a:ext>
              </a:extLst>
            </p:cNvPr>
            <p:cNvSpPr>
              <a:spLocks/>
            </p:cNvSpPr>
            <p:nvPr>
              <p:custDataLst>
                <p:tags r:id="rId257"/>
              </p:custDataLst>
            </p:nvPr>
          </p:nvSpPr>
          <p:spPr bwMode="auto">
            <a:xfrm>
              <a:off x="6360255" y="3592315"/>
              <a:ext cx="378605" cy="450682"/>
            </a:xfrm>
            <a:custGeom>
              <a:avLst/>
              <a:gdLst>
                <a:gd name="T0" fmla="*/ 742 w 943"/>
                <a:gd name="T1" fmla="*/ 5 h 1172"/>
                <a:gd name="T2" fmla="*/ 765 w 943"/>
                <a:gd name="T3" fmla="*/ 23 h 1172"/>
                <a:gd name="T4" fmla="*/ 803 w 943"/>
                <a:gd name="T5" fmla="*/ 30 h 1172"/>
                <a:gd name="T6" fmla="*/ 814 w 943"/>
                <a:gd name="T7" fmla="*/ 55 h 1172"/>
                <a:gd name="T8" fmla="*/ 835 w 943"/>
                <a:gd name="T9" fmla="*/ 109 h 1172"/>
                <a:gd name="T10" fmla="*/ 837 w 943"/>
                <a:gd name="T11" fmla="*/ 187 h 1172"/>
                <a:gd name="T12" fmla="*/ 857 w 943"/>
                <a:gd name="T13" fmla="*/ 243 h 1172"/>
                <a:gd name="T14" fmla="*/ 922 w 943"/>
                <a:gd name="T15" fmla="*/ 292 h 1172"/>
                <a:gd name="T16" fmla="*/ 879 w 943"/>
                <a:gd name="T17" fmla="*/ 361 h 1172"/>
                <a:gd name="T18" fmla="*/ 851 w 943"/>
                <a:gd name="T19" fmla="*/ 410 h 1172"/>
                <a:gd name="T20" fmla="*/ 809 w 943"/>
                <a:gd name="T21" fmla="*/ 635 h 1172"/>
                <a:gd name="T22" fmla="*/ 770 w 943"/>
                <a:gd name="T23" fmla="*/ 677 h 1172"/>
                <a:gd name="T24" fmla="*/ 763 w 943"/>
                <a:gd name="T25" fmla="*/ 721 h 1172"/>
                <a:gd name="T26" fmla="*/ 745 w 943"/>
                <a:gd name="T27" fmla="*/ 735 h 1172"/>
                <a:gd name="T28" fmla="*/ 723 w 943"/>
                <a:gd name="T29" fmla="*/ 798 h 1172"/>
                <a:gd name="T30" fmla="*/ 692 w 943"/>
                <a:gd name="T31" fmla="*/ 877 h 1172"/>
                <a:gd name="T32" fmla="*/ 662 w 943"/>
                <a:gd name="T33" fmla="*/ 903 h 1172"/>
                <a:gd name="T34" fmla="*/ 664 w 943"/>
                <a:gd name="T35" fmla="*/ 934 h 1172"/>
                <a:gd name="T36" fmla="*/ 686 w 943"/>
                <a:gd name="T37" fmla="*/ 939 h 1172"/>
                <a:gd name="T38" fmla="*/ 709 w 943"/>
                <a:gd name="T39" fmla="*/ 950 h 1172"/>
                <a:gd name="T40" fmla="*/ 742 w 943"/>
                <a:gd name="T41" fmla="*/ 971 h 1172"/>
                <a:gd name="T42" fmla="*/ 756 w 943"/>
                <a:gd name="T43" fmla="*/ 1007 h 1172"/>
                <a:gd name="T44" fmla="*/ 775 w 943"/>
                <a:gd name="T45" fmla="*/ 1043 h 1172"/>
                <a:gd name="T46" fmla="*/ 803 w 943"/>
                <a:gd name="T47" fmla="*/ 1053 h 1172"/>
                <a:gd name="T48" fmla="*/ 809 w 943"/>
                <a:gd name="T49" fmla="*/ 1094 h 1172"/>
                <a:gd name="T50" fmla="*/ 718 w 943"/>
                <a:gd name="T51" fmla="*/ 1115 h 1172"/>
                <a:gd name="T52" fmla="*/ 687 w 943"/>
                <a:gd name="T53" fmla="*/ 1157 h 1172"/>
                <a:gd name="T54" fmla="*/ 598 w 943"/>
                <a:gd name="T55" fmla="*/ 1170 h 1172"/>
                <a:gd name="T56" fmla="*/ 515 w 943"/>
                <a:gd name="T57" fmla="*/ 1158 h 1172"/>
                <a:gd name="T58" fmla="*/ 464 w 943"/>
                <a:gd name="T59" fmla="*/ 1123 h 1172"/>
                <a:gd name="T60" fmla="*/ 390 w 943"/>
                <a:gd name="T61" fmla="*/ 1125 h 1172"/>
                <a:gd name="T62" fmla="*/ 319 w 943"/>
                <a:gd name="T63" fmla="*/ 1120 h 1172"/>
                <a:gd name="T64" fmla="*/ 297 w 943"/>
                <a:gd name="T65" fmla="*/ 1104 h 1172"/>
                <a:gd name="T66" fmla="*/ 294 w 943"/>
                <a:gd name="T67" fmla="*/ 1075 h 1172"/>
                <a:gd name="T68" fmla="*/ 274 w 943"/>
                <a:gd name="T69" fmla="*/ 1029 h 1172"/>
                <a:gd name="T70" fmla="*/ 216 w 943"/>
                <a:gd name="T71" fmla="*/ 974 h 1172"/>
                <a:gd name="T72" fmla="*/ 193 w 943"/>
                <a:gd name="T73" fmla="*/ 925 h 1172"/>
                <a:gd name="T74" fmla="*/ 152 w 943"/>
                <a:gd name="T75" fmla="*/ 903 h 1172"/>
                <a:gd name="T76" fmla="*/ 120 w 943"/>
                <a:gd name="T77" fmla="*/ 846 h 1172"/>
                <a:gd name="T78" fmla="*/ 97 w 943"/>
                <a:gd name="T79" fmla="*/ 788 h 1172"/>
                <a:gd name="T80" fmla="*/ 65 w 943"/>
                <a:gd name="T81" fmla="*/ 758 h 1172"/>
                <a:gd name="T82" fmla="*/ 33 w 943"/>
                <a:gd name="T83" fmla="*/ 676 h 1172"/>
                <a:gd name="T84" fmla="*/ 4 w 943"/>
                <a:gd name="T85" fmla="*/ 611 h 1172"/>
                <a:gd name="T86" fmla="*/ 18 w 943"/>
                <a:gd name="T87" fmla="*/ 577 h 1172"/>
                <a:gd name="T88" fmla="*/ 29 w 943"/>
                <a:gd name="T89" fmla="*/ 521 h 1172"/>
                <a:gd name="T90" fmla="*/ 64 w 943"/>
                <a:gd name="T91" fmla="*/ 474 h 1172"/>
                <a:gd name="T92" fmla="*/ 113 w 943"/>
                <a:gd name="T93" fmla="*/ 222 h 1172"/>
                <a:gd name="T94" fmla="*/ 123 w 943"/>
                <a:gd name="T95" fmla="*/ 179 h 1172"/>
                <a:gd name="T96" fmla="*/ 153 w 943"/>
                <a:gd name="T97" fmla="*/ 171 h 1172"/>
                <a:gd name="T98" fmla="*/ 160 w 943"/>
                <a:gd name="T99" fmla="*/ 122 h 1172"/>
                <a:gd name="T100" fmla="*/ 159 w 943"/>
                <a:gd name="T101" fmla="*/ 67 h 1172"/>
                <a:gd name="T102" fmla="*/ 679 w 943"/>
                <a:gd name="T103" fmla="*/ 69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63" name="Freeform 356">
              <a:extLst>
                <a:ext uri="{FF2B5EF4-FFF2-40B4-BE49-F238E27FC236}">
                  <a16:creationId xmlns:a16="http://schemas.microsoft.com/office/drawing/2014/main" id="{EF9EBB44-2EBF-4BBD-84C8-212A5FDA6CE9}"/>
                </a:ext>
              </a:extLst>
            </p:cNvPr>
            <p:cNvSpPr>
              <a:spLocks/>
            </p:cNvSpPr>
            <p:nvPr>
              <p:custDataLst>
                <p:tags r:id="rId258"/>
              </p:custDataLst>
            </p:nvPr>
          </p:nvSpPr>
          <p:spPr bwMode="auto">
            <a:xfrm>
              <a:off x="6806103" y="3842825"/>
              <a:ext cx="225118" cy="318403"/>
            </a:xfrm>
            <a:custGeom>
              <a:avLst/>
              <a:gdLst>
                <a:gd name="T0" fmla="*/ 98 w 556"/>
                <a:gd name="T1" fmla="*/ 62 h 819"/>
                <a:gd name="T2" fmla="*/ 112 w 556"/>
                <a:gd name="T3" fmla="*/ 56 h 819"/>
                <a:gd name="T4" fmla="*/ 129 w 556"/>
                <a:gd name="T5" fmla="*/ 69 h 819"/>
                <a:gd name="T6" fmla="*/ 149 w 556"/>
                <a:gd name="T7" fmla="*/ 85 h 819"/>
                <a:gd name="T8" fmla="*/ 171 w 556"/>
                <a:gd name="T9" fmla="*/ 92 h 819"/>
                <a:gd name="T10" fmla="*/ 215 w 556"/>
                <a:gd name="T11" fmla="*/ 88 h 819"/>
                <a:gd name="T12" fmla="*/ 257 w 556"/>
                <a:gd name="T13" fmla="*/ 82 h 819"/>
                <a:gd name="T14" fmla="*/ 291 w 556"/>
                <a:gd name="T15" fmla="*/ 79 h 819"/>
                <a:gd name="T16" fmla="*/ 301 w 556"/>
                <a:gd name="T17" fmla="*/ 74 h 819"/>
                <a:gd name="T18" fmla="*/ 301 w 556"/>
                <a:gd name="T19" fmla="*/ 68 h 819"/>
                <a:gd name="T20" fmla="*/ 355 w 556"/>
                <a:gd name="T21" fmla="*/ 63 h 819"/>
                <a:gd name="T22" fmla="*/ 434 w 556"/>
                <a:gd name="T23" fmla="*/ 45 h 819"/>
                <a:gd name="T24" fmla="*/ 479 w 556"/>
                <a:gd name="T25" fmla="*/ 28 h 819"/>
                <a:gd name="T26" fmla="*/ 514 w 556"/>
                <a:gd name="T27" fmla="*/ 8 h 819"/>
                <a:gd name="T28" fmla="*/ 547 w 556"/>
                <a:gd name="T29" fmla="*/ 31 h 819"/>
                <a:gd name="T30" fmla="*/ 555 w 556"/>
                <a:gd name="T31" fmla="*/ 57 h 819"/>
                <a:gd name="T32" fmla="*/ 552 w 556"/>
                <a:gd name="T33" fmla="*/ 113 h 819"/>
                <a:gd name="T34" fmla="*/ 532 w 556"/>
                <a:gd name="T35" fmla="*/ 174 h 819"/>
                <a:gd name="T36" fmla="*/ 502 w 556"/>
                <a:gd name="T37" fmla="*/ 231 h 819"/>
                <a:gd name="T38" fmla="*/ 447 w 556"/>
                <a:gd name="T39" fmla="*/ 321 h 819"/>
                <a:gd name="T40" fmla="*/ 423 w 556"/>
                <a:gd name="T41" fmla="*/ 375 h 819"/>
                <a:gd name="T42" fmla="*/ 410 w 556"/>
                <a:gd name="T43" fmla="*/ 415 h 819"/>
                <a:gd name="T44" fmla="*/ 379 w 556"/>
                <a:gd name="T45" fmla="*/ 473 h 819"/>
                <a:gd name="T46" fmla="*/ 330 w 556"/>
                <a:gd name="T47" fmla="*/ 531 h 819"/>
                <a:gd name="T48" fmla="*/ 288 w 556"/>
                <a:gd name="T49" fmla="*/ 566 h 819"/>
                <a:gd name="T50" fmla="*/ 239 w 556"/>
                <a:gd name="T51" fmla="*/ 600 h 819"/>
                <a:gd name="T52" fmla="*/ 168 w 556"/>
                <a:gd name="T53" fmla="*/ 651 h 819"/>
                <a:gd name="T54" fmla="*/ 143 w 556"/>
                <a:gd name="T55" fmla="*/ 680 h 819"/>
                <a:gd name="T56" fmla="*/ 131 w 556"/>
                <a:gd name="T57" fmla="*/ 700 h 819"/>
                <a:gd name="T58" fmla="*/ 116 w 556"/>
                <a:gd name="T59" fmla="*/ 717 h 819"/>
                <a:gd name="T60" fmla="*/ 71 w 556"/>
                <a:gd name="T61" fmla="*/ 745 h 819"/>
                <a:gd name="T62" fmla="*/ 19 w 556"/>
                <a:gd name="T63" fmla="*/ 801 h 819"/>
                <a:gd name="T64" fmla="*/ 2 w 556"/>
                <a:gd name="T65" fmla="*/ 564 h 819"/>
                <a:gd name="T66" fmla="*/ 3 w 556"/>
                <a:gd name="T67" fmla="*/ 554 h 819"/>
                <a:gd name="T68" fmla="*/ 27 w 556"/>
                <a:gd name="T69" fmla="*/ 533 h 819"/>
                <a:gd name="T70" fmla="*/ 42 w 556"/>
                <a:gd name="T71" fmla="*/ 516 h 819"/>
                <a:gd name="T72" fmla="*/ 60 w 556"/>
                <a:gd name="T73" fmla="*/ 497 h 819"/>
                <a:gd name="T74" fmla="*/ 111 w 556"/>
                <a:gd name="T75" fmla="*/ 480 h 819"/>
                <a:gd name="T76" fmla="*/ 119 w 556"/>
                <a:gd name="T77" fmla="*/ 470 h 819"/>
                <a:gd name="T78" fmla="*/ 129 w 556"/>
                <a:gd name="T79" fmla="*/ 452 h 819"/>
                <a:gd name="T80" fmla="*/ 152 w 556"/>
                <a:gd name="T81" fmla="*/ 440 h 819"/>
                <a:gd name="T82" fmla="*/ 174 w 556"/>
                <a:gd name="T83" fmla="*/ 439 h 819"/>
                <a:gd name="T84" fmla="*/ 196 w 556"/>
                <a:gd name="T85" fmla="*/ 439 h 819"/>
                <a:gd name="T86" fmla="*/ 228 w 556"/>
                <a:gd name="T87" fmla="*/ 429 h 819"/>
                <a:gd name="T88" fmla="*/ 251 w 556"/>
                <a:gd name="T89" fmla="*/ 405 h 819"/>
                <a:gd name="T90" fmla="*/ 265 w 556"/>
                <a:gd name="T91" fmla="*/ 379 h 819"/>
                <a:gd name="T92" fmla="*/ 296 w 556"/>
                <a:gd name="T93" fmla="*/ 347 h 819"/>
                <a:gd name="T94" fmla="*/ 354 w 556"/>
                <a:gd name="T95" fmla="*/ 293 h 819"/>
                <a:gd name="T96" fmla="*/ 377 w 556"/>
                <a:gd name="T97" fmla="*/ 266 h 819"/>
                <a:gd name="T98" fmla="*/ 324 w 556"/>
                <a:gd name="T99" fmla="*/ 246 h 819"/>
                <a:gd name="T100" fmla="*/ 257 w 556"/>
                <a:gd name="T101" fmla="*/ 228 h 819"/>
                <a:gd name="T102" fmla="*/ 184 w 556"/>
                <a:gd name="T103" fmla="*/ 209 h 819"/>
                <a:gd name="T104" fmla="*/ 149 w 556"/>
                <a:gd name="T105" fmla="*/ 187 h 819"/>
                <a:gd name="T106" fmla="*/ 112 w 556"/>
                <a:gd name="T107" fmla="*/ 154 h 819"/>
                <a:gd name="T108" fmla="*/ 89 w 556"/>
                <a:gd name="T109" fmla="*/ 121 h 819"/>
                <a:gd name="T110" fmla="*/ 77 w 556"/>
                <a:gd name="T111" fmla="*/ 80 h 819"/>
                <a:gd name="T112" fmla="*/ 65 w 556"/>
                <a:gd name="T113" fmla="*/ 87 h 819"/>
                <a:gd name="T114" fmla="*/ 84 w 556"/>
                <a:gd name="T115" fmla="*/ 68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64" name="Freeform 357">
              <a:extLst>
                <a:ext uri="{FF2B5EF4-FFF2-40B4-BE49-F238E27FC236}">
                  <a16:creationId xmlns:a16="http://schemas.microsoft.com/office/drawing/2014/main" id="{5C9C68BC-93AB-4719-8367-1AF929433F62}"/>
                </a:ext>
              </a:extLst>
            </p:cNvPr>
            <p:cNvSpPr>
              <a:spLocks/>
            </p:cNvSpPr>
            <p:nvPr>
              <p:custDataLst>
                <p:tags r:id="rId259"/>
              </p:custDataLst>
            </p:nvPr>
          </p:nvSpPr>
          <p:spPr bwMode="auto">
            <a:xfrm>
              <a:off x="6813413" y="3833459"/>
              <a:ext cx="35083" cy="43311"/>
            </a:xfrm>
            <a:custGeom>
              <a:avLst/>
              <a:gdLst>
                <a:gd name="T0" fmla="*/ 59 w 86"/>
                <a:gd name="T1" fmla="*/ 0 h 97"/>
                <a:gd name="T2" fmla="*/ 56 w 86"/>
                <a:gd name="T3" fmla="*/ 2 h 97"/>
                <a:gd name="T4" fmla="*/ 52 w 86"/>
                <a:gd name="T5" fmla="*/ 3 h 97"/>
                <a:gd name="T6" fmla="*/ 46 w 86"/>
                <a:gd name="T7" fmla="*/ 3 h 97"/>
                <a:gd name="T8" fmla="*/ 40 w 86"/>
                <a:gd name="T9" fmla="*/ 3 h 97"/>
                <a:gd name="T10" fmla="*/ 33 w 86"/>
                <a:gd name="T11" fmla="*/ 3 h 97"/>
                <a:gd name="T12" fmla="*/ 27 w 86"/>
                <a:gd name="T13" fmla="*/ 3 h 97"/>
                <a:gd name="T14" fmla="*/ 23 w 86"/>
                <a:gd name="T15" fmla="*/ 4 h 97"/>
                <a:gd name="T16" fmla="*/ 20 w 86"/>
                <a:gd name="T17" fmla="*/ 6 h 97"/>
                <a:gd name="T18" fmla="*/ 16 w 86"/>
                <a:gd name="T19" fmla="*/ 9 h 97"/>
                <a:gd name="T20" fmla="*/ 13 w 86"/>
                <a:gd name="T21" fmla="*/ 12 h 97"/>
                <a:gd name="T22" fmla="*/ 11 w 86"/>
                <a:gd name="T23" fmla="*/ 15 h 97"/>
                <a:gd name="T24" fmla="*/ 8 w 86"/>
                <a:gd name="T25" fmla="*/ 20 h 97"/>
                <a:gd name="T26" fmla="*/ 4 w 86"/>
                <a:gd name="T27" fmla="*/ 29 h 97"/>
                <a:gd name="T28" fmla="*/ 2 w 86"/>
                <a:gd name="T29" fmla="*/ 38 h 97"/>
                <a:gd name="T30" fmla="*/ 0 w 86"/>
                <a:gd name="T31" fmla="*/ 57 h 97"/>
                <a:gd name="T32" fmla="*/ 0 w 86"/>
                <a:gd name="T33" fmla="*/ 75 h 97"/>
                <a:gd name="T34" fmla="*/ 0 w 86"/>
                <a:gd name="T35" fmla="*/ 81 h 97"/>
                <a:gd name="T36" fmla="*/ 1 w 86"/>
                <a:gd name="T37" fmla="*/ 86 h 97"/>
                <a:gd name="T38" fmla="*/ 3 w 86"/>
                <a:gd name="T39" fmla="*/ 90 h 97"/>
                <a:gd name="T40" fmla="*/ 7 w 86"/>
                <a:gd name="T41" fmla="*/ 93 h 97"/>
                <a:gd name="T42" fmla="*/ 10 w 86"/>
                <a:gd name="T43" fmla="*/ 95 h 97"/>
                <a:gd name="T44" fmla="*/ 13 w 86"/>
                <a:gd name="T45" fmla="*/ 96 h 97"/>
                <a:gd name="T46" fmla="*/ 18 w 86"/>
                <a:gd name="T47" fmla="*/ 97 h 97"/>
                <a:gd name="T48" fmla="*/ 21 w 86"/>
                <a:gd name="T49" fmla="*/ 97 h 97"/>
                <a:gd name="T50" fmla="*/ 40 w 86"/>
                <a:gd name="T51" fmla="*/ 95 h 97"/>
                <a:gd name="T52" fmla="*/ 53 w 86"/>
                <a:gd name="T53" fmla="*/ 93 h 97"/>
                <a:gd name="T54" fmla="*/ 86 w 86"/>
                <a:gd name="T55" fmla="*/ 68 h 97"/>
                <a:gd name="T56" fmla="*/ 59 w 86"/>
                <a:gd name="T5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365" name="Freeform 358">
              <a:extLst>
                <a:ext uri="{FF2B5EF4-FFF2-40B4-BE49-F238E27FC236}">
                  <a16:creationId xmlns:a16="http://schemas.microsoft.com/office/drawing/2014/main" id="{42D3E59A-B5A4-41C5-AFBF-F7E4A36E0049}"/>
                </a:ext>
              </a:extLst>
            </p:cNvPr>
            <p:cNvSpPr>
              <a:spLocks/>
            </p:cNvSpPr>
            <p:nvPr>
              <p:custDataLst>
                <p:tags r:id="rId260"/>
              </p:custDataLst>
            </p:nvPr>
          </p:nvSpPr>
          <p:spPr bwMode="auto">
            <a:xfrm>
              <a:off x="6627764" y="3767906"/>
              <a:ext cx="334752" cy="277432"/>
            </a:xfrm>
            <a:custGeom>
              <a:avLst/>
              <a:gdLst>
                <a:gd name="T0" fmla="*/ 182 w 845"/>
                <a:gd name="T1" fmla="*/ 36 h 720"/>
                <a:gd name="T2" fmla="*/ 205 w 845"/>
                <a:gd name="T3" fmla="*/ 28 h 720"/>
                <a:gd name="T4" fmla="*/ 247 w 845"/>
                <a:gd name="T5" fmla="*/ 0 h 720"/>
                <a:gd name="T6" fmla="*/ 273 w 845"/>
                <a:gd name="T7" fmla="*/ 12 h 720"/>
                <a:gd name="T8" fmla="*/ 327 w 845"/>
                <a:gd name="T9" fmla="*/ 37 h 720"/>
                <a:gd name="T10" fmla="*/ 380 w 845"/>
                <a:gd name="T11" fmla="*/ 67 h 720"/>
                <a:gd name="T12" fmla="*/ 426 w 845"/>
                <a:gd name="T13" fmla="*/ 98 h 720"/>
                <a:gd name="T14" fmla="*/ 442 w 845"/>
                <a:gd name="T15" fmla="*/ 125 h 720"/>
                <a:gd name="T16" fmla="*/ 443 w 845"/>
                <a:gd name="T17" fmla="*/ 140 h 720"/>
                <a:gd name="T18" fmla="*/ 458 w 845"/>
                <a:gd name="T19" fmla="*/ 147 h 720"/>
                <a:gd name="T20" fmla="*/ 499 w 845"/>
                <a:gd name="T21" fmla="*/ 178 h 720"/>
                <a:gd name="T22" fmla="*/ 506 w 845"/>
                <a:gd name="T23" fmla="*/ 172 h 720"/>
                <a:gd name="T24" fmla="*/ 488 w 845"/>
                <a:gd name="T25" fmla="*/ 184 h 720"/>
                <a:gd name="T26" fmla="*/ 481 w 845"/>
                <a:gd name="T27" fmla="*/ 202 h 720"/>
                <a:gd name="T28" fmla="*/ 481 w 845"/>
                <a:gd name="T29" fmla="*/ 252 h 720"/>
                <a:gd name="T30" fmla="*/ 493 w 845"/>
                <a:gd name="T31" fmla="*/ 264 h 720"/>
                <a:gd name="T32" fmla="*/ 526 w 845"/>
                <a:gd name="T33" fmla="*/ 265 h 720"/>
                <a:gd name="T34" fmla="*/ 545 w 845"/>
                <a:gd name="T35" fmla="*/ 319 h 720"/>
                <a:gd name="T36" fmla="*/ 583 w 845"/>
                <a:gd name="T37" fmla="*/ 361 h 720"/>
                <a:gd name="T38" fmla="*/ 645 w 845"/>
                <a:gd name="T39" fmla="*/ 400 h 720"/>
                <a:gd name="T40" fmla="*/ 738 w 845"/>
                <a:gd name="T41" fmla="*/ 430 h 720"/>
                <a:gd name="T42" fmla="*/ 845 w 845"/>
                <a:gd name="T43" fmla="*/ 449 h 720"/>
                <a:gd name="T44" fmla="*/ 811 w 845"/>
                <a:gd name="T45" fmla="*/ 482 h 720"/>
                <a:gd name="T46" fmla="*/ 731 w 845"/>
                <a:gd name="T47" fmla="*/ 547 h 720"/>
                <a:gd name="T48" fmla="*/ 712 w 845"/>
                <a:gd name="T49" fmla="*/ 579 h 720"/>
                <a:gd name="T50" fmla="*/ 697 w 845"/>
                <a:gd name="T51" fmla="*/ 617 h 720"/>
                <a:gd name="T52" fmla="*/ 674 w 845"/>
                <a:gd name="T53" fmla="*/ 629 h 720"/>
                <a:gd name="T54" fmla="*/ 580 w 845"/>
                <a:gd name="T55" fmla="*/ 655 h 720"/>
                <a:gd name="T56" fmla="*/ 559 w 845"/>
                <a:gd name="T57" fmla="*/ 671 h 720"/>
                <a:gd name="T58" fmla="*/ 525 w 845"/>
                <a:gd name="T59" fmla="*/ 681 h 720"/>
                <a:gd name="T60" fmla="*/ 482 w 845"/>
                <a:gd name="T61" fmla="*/ 693 h 720"/>
                <a:gd name="T62" fmla="*/ 461 w 845"/>
                <a:gd name="T63" fmla="*/ 680 h 720"/>
                <a:gd name="T64" fmla="*/ 427 w 845"/>
                <a:gd name="T65" fmla="*/ 679 h 720"/>
                <a:gd name="T66" fmla="*/ 405 w 845"/>
                <a:gd name="T67" fmla="*/ 699 h 720"/>
                <a:gd name="T68" fmla="*/ 390 w 845"/>
                <a:gd name="T69" fmla="*/ 714 h 720"/>
                <a:gd name="T70" fmla="*/ 360 w 845"/>
                <a:gd name="T71" fmla="*/ 720 h 720"/>
                <a:gd name="T72" fmla="*/ 318 w 845"/>
                <a:gd name="T73" fmla="*/ 714 h 720"/>
                <a:gd name="T74" fmla="*/ 289 w 845"/>
                <a:gd name="T75" fmla="*/ 698 h 720"/>
                <a:gd name="T76" fmla="*/ 246 w 845"/>
                <a:gd name="T77" fmla="*/ 671 h 720"/>
                <a:gd name="T78" fmla="*/ 181 w 845"/>
                <a:gd name="T79" fmla="*/ 661 h 720"/>
                <a:gd name="T80" fmla="*/ 140 w 845"/>
                <a:gd name="T81" fmla="*/ 653 h 720"/>
                <a:gd name="T82" fmla="*/ 151 w 845"/>
                <a:gd name="T83" fmla="*/ 614 h 720"/>
                <a:gd name="T84" fmla="*/ 127 w 845"/>
                <a:gd name="T85" fmla="*/ 596 h 720"/>
                <a:gd name="T86" fmla="*/ 108 w 845"/>
                <a:gd name="T87" fmla="*/ 583 h 720"/>
                <a:gd name="T88" fmla="*/ 93 w 845"/>
                <a:gd name="T89" fmla="*/ 551 h 720"/>
                <a:gd name="T90" fmla="*/ 77 w 845"/>
                <a:gd name="T91" fmla="*/ 511 h 720"/>
                <a:gd name="T92" fmla="*/ 49 w 845"/>
                <a:gd name="T93" fmla="*/ 489 h 720"/>
                <a:gd name="T94" fmla="*/ 16 w 845"/>
                <a:gd name="T95" fmla="*/ 477 h 720"/>
                <a:gd name="T96" fmla="*/ 5 w 845"/>
                <a:gd name="T97" fmla="*/ 472 h 720"/>
                <a:gd name="T98" fmla="*/ 2 w 845"/>
                <a:gd name="T99" fmla="*/ 448 h 720"/>
                <a:gd name="T100" fmla="*/ 21 w 845"/>
                <a:gd name="T101" fmla="*/ 422 h 720"/>
                <a:gd name="T102" fmla="*/ 55 w 845"/>
                <a:gd name="T103" fmla="*/ 413 h 720"/>
                <a:gd name="T104" fmla="*/ 67 w 845"/>
                <a:gd name="T105" fmla="*/ 321 h 720"/>
                <a:gd name="T106" fmla="*/ 82 w 845"/>
                <a:gd name="T107" fmla="*/ 275 h 720"/>
                <a:gd name="T108" fmla="*/ 95 w 845"/>
                <a:gd name="T109" fmla="*/ 260 h 720"/>
                <a:gd name="T110" fmla="*/ 103 w 845"/>
                <a:gd name="T111" fmla="*/ 236 h 720"/>
                <a:gd name="T112" fmla="*/ 116 w 845"/>
                <a:gd name="T113" fmla="*/ 206 h 720"/>
                <a:gd name="T114" fmla="*/ 148 w 845"/>
                <a:gd name="T115" fmla="*/ 178 h 720"/>
                <a:gd name="T116" fmla="*/ 167 w 845"/>
                <a:gd name="T117" fmla="*/ 16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66" name="Line 359">
              <a:extLst>
                <a:ext uri="{FF2B5EF4-FFF2-40B4-BE49-F238E27FC236}">
                  <a16:creationId xmlns:a16="http://schemas.microsoft.com/office/drawing/2014/main" id="{2EB0C27C-0A76-4945-9168-2721EB7A7681}"/>
                </a:ext>
              </a:extLst>
            </p:cNvPr>
            <p:cNvSpPr>
              <a:spLocks noChangeShapeType="1"/>
            </p:cNvSpPr>
            <p:nvPr>
              <p:custDataLst>
                <p:tags r:id="rId261"/>
              </p:custDataLst>
            </p:nvPr>
          </p:nvSpPr>
          <p:spPr bwMode="auto">
            <a:xfrm flipH="1">
              <a:off x="4212948" y="4150693"/>
              <a:ext cx="4386" cy="5853"/>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056" dirty="0"/>
            </a:p>
          </p:txBody>
        </p:sp>
        <p:sp>
          <p:nvSpPr>
            <p:cNvPr id="1367" name="Freeform 360">
              <a:extLst>
                <a:ext uri="{FF2B5EF4-FFF2-40B4-BE49-F238E27FC236}">
                  <a16:creationId xmlns:a16="http://schemas.microsoft.com/office/drawing/2014/main" id="{3B8B1A4F-F7A2-402A-9001-B1684BAF6B33}"/>
                </a:ext>
              </a:extLst>
            </p:cNvPr>
            <p:cNvSpPr>
              <a:spLocks/>
            </p:cNvSpPr>
            <p:nvPr>
              <p:custDataLst>
                <p:tags r:id="rId262"/>
              </p:custDataLst>
            </p:nvPr>
          </p:nvSpPr>
          <p:spPr bwMode="auto">
            <a:xfrm>
              <a:off x="4212948" y="4156546"/>
              <a:ext cx="11694" cy="43311"/>
            </a:xfrm>
            <a:custGeom>
              <a:avLst/>
              <a:gdLst>
                <a:gd name="T0" fmla="*/ 0 w 33"/>
                <a:gd name="T1" fmla="*/ 0 h 6"/>
                <a:gd name="T2" fmla="*/ 7 w 33"/>
                <a:gd name="T3" fmla="*/ 1 h 6"/>
                <a:gd name="T4" fmla="*/ 15 w 33"/>
                <a:gd name="T5" fmla="*/ 3 h 6"/>
                <a:gd name="T6" fmla="*/ 23 w 33"/>
                <a:gd name="T7" fmla="*/ 5 h 6"/>
                <a:gd name="T8" fmla="*/ 33 w 33"/>
                <a:gd name="T9" fmla="*/ 6 h 6"/>
              </a:gdLst>
              <a:ahLst/>
              <a:cxnLst>
                <a:cxn ang="0">
                  <a:pos x="T0" y="T1"/>
                </a:cxn>
                <a:cxn ang="0">
                  <a:pos x="T2" y="T3"/>
                </a:cxn>
                <a:cxn ang="0">
                  <a:pos x="T4" y="T5"/>
                </a:cxn>
                <a:cxn ang="0">
                  <a:pos x="T6" y="T7"/>
                </a:cxn>
                <a:cxn ang="0">
                  <a:pos x="T8" y="T9"/>
                </a:cxn>
              </a:cxnLst>
              <a:rect l="0" t="0" r="r" b="b"/>
              <a:pathLst>
                <a:path w="33" h="6">
                  <a:moveTo>
                    <a:pt x="0" y="0"/>
                  </a:moveTo>
                  <a:lnTo>
                    <a:pt x="7" y="1"/>
                  </a:lnTo>
                  <a:lnTo>
                    <a:pt x="15" y="3"/>
                  </a:lnTo>
                  <a:lnTo>
                    <a:pt x="23" y="5"/>
                  </a:lnTo>
                  <a:lnTo>
                    <a:pt x="33" y="6"/>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68" name="Freeform 361">
              <a:extLst>
                <a:ext uri="{FF2B5EF4-FFF2-40B4-BE49-F238E27FC236}">
                  <a16:creationId xmlns:a16="http://schemas.microsoft.com/office/drawing/2014/main" id="{0ACA64D5-584E-4534-A179-8EC6B8608BCA}"/>
                </a:ext>
              </a:extLst>
            </p:cNvPr>
            <p:cNvSpPr>
              <a:spLocks/>
            </p:cNvSpPr>
            <p:nvPr>
              <p:custDataLst>
                <p:tags r:id="rId263"/>
              </p:custDataLst>
            </p:nvPr>
          </p:nvSpPr>
          <p:spPr bwMode="auto">
            <a:xfrm>
              <a:off x="4220257" y="4147181"/>
              <a:ext cx="4385" cy="42141"/>
            </a:xfrm>
            <a:custGeom>
              <a:avLst/>
              <a:gdLst>
                <a:gd name="T0" fmla="*/ 13 w 13"/>
                <a:gd name="T1" fmla="*/ 30 h 30"/>
                <a:gd name="T2" fmla="*/ 13 w 13"/>
                <a:gd name="T3" fmla="*/ 0 h 30"/>
                <a:gd name="T4" fmla="*/ 0 w 13"/>
                <a:gd name="T5" fmla="*/ 0 h 30"/>
              </a:gdLst>
              <a:ahLst/>
              <a:cxnLst>
                <a:cxn ang="0">
                  <a:pos x="T0" y="T1"/>
                </a:cxn>
                <a:cxn ang="0">
                  <a:pos x="T2" y="T3"/>
                </a:cxn>
                <a:cxn ang="0">
                  <a:pos x="T4" y="T5"/>
                </a:cxn>
              </a:cxnLst>
              <a:rect l="0" t="0" r="r" b="b"/>
              <a:pathLst>
                <a:path w="13" h="30">
                  <a:moveTo>
                    <a:pt x="13" y="30"/>
                  </a:moveTo>
                  <a:lnTo>
                    <a:pt x="13" y="0"/>
                  </a:lnTo>
                  <a:lnTo>
                    <a:pt x="0"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grpSp>
          <p:nvGrpSpPr>
            <p:cNvPr id="1369" name="Group 362">
              <a:extLst>
                <a:ext uri="{FF2B5EF4-FFF2-40B4-BE49-F238E27FC236}">
                  <a16:creationId xmlns:a16="http://schemas.microsoft.com/office/drawing/2014/main" id="{B12D4236-67E8-46FA-8DB3-9561D5A379C9}"/>
                </a:ext>
              </a:extLst>
            </p:cNvPr>
            <p:cNvGrpSpPr>
              <a:grpSpLocks/>
            </p:cNvGrpSpPr>
            <p:nvPr>
              <p:custDataLst>
                <p:tags r:id="rId264"/>
              </p:custDataLst>
            </p:nvPr>
          </p:nvGrpSpPr>
          <p:grpSpPr bwMode="auto">
            <a:xfrm>
              <a:off x="4212948" y="4099186"/>
              <a:ext cx="384453" cy="148666"/>
              <a:chOff x="912" y="2626"/>
              <a:chExt cx="311" cy="127"/>
            </a:xfrm>
            <a:solidFill>
              <a:schemeClr val="bg1">
                <a:lumMod val="50000"/>
              </a:schemeClr>
            </a:solidFill>
          </p:grpSpPr>
          <p:sp>
            <p:nvSpPr>
              <p:cNvPr id="1547" name="Freeform 363">
                <a:extLst>
                  <a:ext uri="{FF2B5EF4-FFF2-40B4-BE49-F238E27FC236}">
                    <a16:creationId xmlns:a16="http://schemas.microsoft.com/office/drawing/2014/main" id="{3D7992E9-36FA-4DEC-A17B-2250C334CBF9}"/>
                  </a:ext>
                </a:extLst>
              </p:cNvPr>
              <p:cNvSpPr>
                <a:spLocks/>
              </p:cNvSpPr>
              <p:nvPr/>
            </p:nvSpPr>
            <p:spPr bwMode="auto">
              <a:xfrm>
                <a:off x="1110" y="2626"/>
                <a:ext cx="113" cy="127"/>
              </a:xfrm>
              <a:custGeom>
                <a:avLst/>
                <a:gdLst>
                  <a:gd name="T0" fmla="*/ 312 w 352"/>
                  <a:gd name="T1" fmla="*/ 79 h 387"/>
                  <a:gd name="T2" fmla="*/ 286 w 352"/>
                  <a:gd name="T3" fmla="*/ 79 h 387"/>
                  <a:gd name="T4" fmla="*/ 265 w 352"/>
                  <a:gd name="T5" fmla="*/ 79 h 387"/>
                  <a:gd name="T6" fmla="*/ 249 w 352"/>
                  <a:gd name="T7" fmla="*/ 74 h 387"/>
                  <a:gd name="T8" fmla="*/ 222 w 352"/>
                  <a:gd name="T9" fmla="*/ 59 h 387"/>
                  <a:gd name="T10" fmla="*/ 168 w 352"/>
                  <a:gd name="T11" fmla="*/ 20 h 387"/>
                  <a:gd name="T12" fmla="*/ 137 w 352"/>
                  <a:gd name="T13" fmla="*/ 6 h 387"/>
                  <a:gd name="T14" fmla="*/ 129 w 352"/>
                  <a:gd name="T15" fmla="*/ 19 h 387"/>
                  <a:gd name="T16" fmla="*/ 119 w 352"/>
                  <a:gd name="T17" fmla="*/ 29 h 387"/>
                  <a:gd name="T18" fmla="*/ 107 w 352"/>
                  <a:gd name="T19" fmla="*/ 35 h 387"/>
                  <a:gd name="T20" fmla="*/ 86 w 352"/>
                  <a:gd name="T21" fmla="*/ 56 h 387"/>
                  <a:gd name="T22" fmla="*/ 53 w 352"/>
                  <a:gd name="T23" fmla="*/ 97 h 387"/>
                  <a:gd name="T24" fmla="*/ 30 w 352"/>
                  <a:gd name="T25" fmla="*/ 131 h 387"/>
                  <a:gd name="T26" fmla="*/ 17 w 352"/>
                  <a:gd name="T27" fmla="*/ 154 h 387"/>
                  <a:gd name="T28" fmla="*/ 7 w 352"/>
                  <a:gd name="T29" fmla="*/ 177 h 387"/>
                  <a:gd name="T30" fmla="*/ 0 w 352"/>
                  <a:gd name="T31" fmla="*/ 198 h 387"/>
                  <a:gd name="T32" fmla="*/ 0 w 352"/>
                  <a:gd name="T33" fmla="*/ 213 h 387"/>
                  <a:gd name="T34" fmla="*/ 3 w 352"/>
                  <a:gd name="T35" fmla="*/ 222 h 387"/>
                  <a:gd name="T36" fmla="*/ 9 w 352"/>
                  <a:gd name="T37" fmla="*/ 231 h 387"/>
                  <a:gd name="T38" fmla="*/ 24 w 352"/>
                  <a:gd name="T39" fmla="*/ 241 h 387"/>
                  <a:gd name="T40" fmla="*/ 39 w 352"/>
                  <a:gd name="T41" fmla="*/ 245 h 387"/>
                  <a:gd name="T42" fmla="*/ 52 w 352"/>
                  <a:gd name="T43" fmla="*/ 245 h 387"/>
                  <a:gd name="T44" fmla="*/ 63 w 352"/>
                  <a:gd name="T45" fmla="*/ 241 h 387"/>
                  <a:gd name="T46" fmla="*/ 73 w 352"/>
                  <a:gd name="T47" fmla="*/ 236 h 387"/>
                  <a:gd name="T48" fmla="*/ 78 w 352"/>
                  <a:gd name="T49" fmla="*/ 236 h 387"/>
                  <a:gd name="T50" fmla="*/ 80 w 352"/>
                  <a:gd name="T51" fmla="*/ 238 h 387"/>
                  <a:gd name="T52" fmla="*/ 80 w 352"/>
                  <a:gd name="T53" fmla="*/ 257 h 387"/>
                  <a:gd name="T54" fmla="*/ 76 w 352"/>
                  <a:gd name="T55" fmla="*/ 279 h 387"/>
                  <a:gd name="T56" fmla="*/ 71 w 352"/>
                  <a:gd name="T57" fmla="*/ 290 h 387"/>
                  <a:gd name="T58" fmla="*/ 73 w 352"/>
                  <a:gd name="T59" fmla="*/ 307 h 387"/>
                  <a:gd name="T60" fmla="*/ 80 w 352"/>
                  <a:gd name="T61" fmla="*/ 331 h 387"/>
                  <a:gd name="T62" fmla="*/ 89 w 352"/>
                  <a:gd name="T63" fmla="*/ 351 h 387"/>
                  <a:gd name="T64" fmla="*/ 122 w 352"/>
                  <a:gd name="T65" fmla="*/ 373 h 387"/>
                  <a:gd name="T66" fmla="*/ 142 w 352"/>
                  <a:gd name="T67" fmla="*/ 385 h 387"/>
                  <a:gd name="T68" fmla="*/ 152 w 352"/>
                  <a:gd name="T69" fmla="*/ 386 h 387"/>
                  <a:gd name="T70" fmla="*/ 163 w 352"/>
                  <a:gd name="T71" fmla="*/ 377 h 387"/>
                  <a:gd name="T72" fmla="*/ 173 w 352"/>
                  <a:gd name="T73" fmla="*/ 363 h 387"/>
                  <a:gd name="T74" fmla="*/ 178 w 352"/>
                  <a:gd name="T75" fmla="*/ 350 h 387"/>
                  <a:gd name="T76" fmla="*/ 181 w 352"/>
                  <a:gd name="T77" fmla="*/ 338 h 387"/>
                  <a:gd name="T78" fmla="*/ 184 w 352"/>
                  <a:gd name="T79" fmla="*/ 323 h 387"/>
                  <a:gd name="T80" fmla="*/ 195 w 352"/>
                  <a:gd name="T81" fmla="*/ 304 h 387"/>
                  <a:gd name="T82" fmla="*/ 216 w 352"/>
                  <a:gd name="T83" fmla="*/ 281 h 387"/>
                  <a:gd name="T84" fmla="*/ 238 w 352"/>
                  <a:gd name="T85" fmla="*/ 263 h 387"/>
                  <a:gd name="T86" fmla="*/ 264 w 352"/>
                  <a:gd name="T87" fmla="*/ 249 h 387"/>
                  <a:gd name="T88" fmla="*/ 300 w 352"/>
                  <a:gd name="T89" fmla="*/ 229 h 387"/>
                  <a:gd name="T90" fmla="*/ 324 w 352"/>
                  <a:gd name="T91" fmla="*/ 212 h 387"/>
                  <a:gd name="T92" fmla="*/ 338 w 352"/>
                  <a:gd name="T93" fmla="*/ 199 h 387"/>
                  <a:gd name="T94" fmla="*/ 346 w 352"/>
                  <a:gd name="T95" fmla="*/ 185 h 387"/>
                  <a:gd name="T96" fmla="*/ 352 w 352"/>
                  <a:gd name="T97" fmla="*/ 169 h 387"/>
                  <a:gd name="T98" fmla="*/ 351 w 352"/>
                  <a:gd name="T99" fmla="*/ 149 h 387"/>
                  <a:gd name="T100" fmla="*/ 344 w 352"/>
                  <a:gd name="T101" fmla="*/ 125 h 387"/>
                  <a:gd name="T102" fmla="*/ 330 w 352"/>
                  <a:gd name="T103" fmla="*/ 9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48" name="Freeform 364">
                <a:extLst>
                  <a:ext uri="{FF2B5EF4-FFF2-40B4-BE49-F238E27FC236}">
                    <a16:creationId xmlns:a16="http://schemas.microsoft.com/office/drawing/2014/main" id="{272032CA-5EEB-4EB8-A935-58857B634F8F}"/>
                  </a:ext>
                </a:extLst>
              </p:cNvPr>
              <p:cNvSpPr>
                <a:spLocks/>
              </p:cNvSpPr>
              <p:nvPr/>
            </p:nvSpPr>
            <p:spPr bwMode="auto">
              <a:xfrm>
                <a:off x="923" y="2662"/>
                <a:ext cx="17" cy="26"/>
              </a:xfrm>
              <a:custGeom>
                <a:avLst/>
                <a:gdLst>
                  <a:gd name="T0" fmla="*/ 14 w 52"/>
                  <a:gd name="T1" fmla="*/ 0 h 78"/>
                  <a:gd name="T2" fmla="*/ 20 w 52"/>
                  <a:gd name="T3" fmla="*/ 0 h 78"/>
                  <a:gd name="T4" fmla="*/ 25 w 52"/>
                  <a:gd name="T5" fmla="*/ 2 h 78"/>
                  <a:gd name="T6" fmla="*/ 30 w 52"/>
                  <a:gd name="T7" fmla="*/ 6 h 78"/>
                  <a:gd name="T8" fmla="*/ 36 w 52"/>
                  <a:gd name="T9" fmla="*/ 9 h 78"/>
                  <a:gd name="T10" fmla="*/ 40 w 52"/>
                  <a:gd name="T11" fmla="*/ 13 h 78"/>
                  <a:gd name="T12" fmla="*/ 45 w 52"/>
                  <a:gd name="T13" fmla="*/ 17 h 78"/>
                  <a:gd name="T14" fmla="*/ 47 w 52"/>
                  <a:gd name="T15" fmla="*/ 21 h 78"/>
                  <a:gd name="T16" fmla="*/ 48 w 52"/>
                  <a:gd name="T17" fmla="*/ 24 h 78"/>
                  <a:gd name="T18" fmla="*/ 51 w 52"/>
                  <a:gd name="T19" fmla="*/ 34 h 78"/>
                  <a:gd name="T20" fmla="*/ 52 w 52"/>
                  <a:gd name="T21" fmla="*/ 41 h 78"/>
                  <a:gd name="T22" fmla="*/ 51 w 52"/>
                  <a:gd name="T23" fmla="*/ 46 h 78"/>
                  <a:gd name="T24" fmla="*/ 49 w 52"/>
                  <a:gd name="T25" fmla="*/ 50 h 78"/>
                  <a:gd name="T26" fmla="*/ 47 w 52"/>
                  <a:gd name="T27" fmla="*/ 54 h 78"/>
                  <a:gd name="T28" fmla="*/ 44 w 52"/>
                  <a:gd name="T29" fmla="*/ 60 h 78"/>
                  <a:gd name="T30" fmla="*/ 41 w 52"/>
                  <a:gd name="T31" fmla="*/ 65 h 78"/>
                  <a:gd name="T32" fmla="*/ 41 w 52"/>
                  <a:gd name="T33" fmla="*/ 73 h 78"/>
                  <a:gd name="T34" fmla="*/ 29 w 52"/>
                  <a:gd name="T35" fmla="*/ 75 h 78"/>
                  <a:gd name="T36" fmla="*/ 16 w 52"/>
                  <a:gd name="T37" fmla="*/ 78 h 78"/>
                  <a:gd name="T38" fmla="*/ 11 w 52"/>
                  <a:gd name="T39" fmla="*/ 78 h 78"/>
                  <a:gd name="T40" fmla="*/ 5 w 52"/>
                  <a:gd name="T41" fmla="*/ 78 h 78"/>
                  <a:gd name="T42" fmla="*/ 4 w 52"/>
                  <a:gd name="T43" fmla="*/ 78 h 78"/>
                  <a:gd name="T44" fmla="*/ 2 w 52"/>
                  <a:gd name="T45" fmla="*/ 77 h 78"/>
                  <a:gd name="T46" fmla="*/ 2 w 52"/>
                  <a:gd name="T47" fmla="*/ 75 h 78"/>
                  <a:gd name="T48" fmla="*/ 1 w 52"/>
                  <a:gd name="T49" fmla="*/ 73 h 78"/>
                  <a:gd name="T50" fmla="*/ 0 w 52"/>
                  <a:gd name="T51" fmla="*/ 69 h 78"/>
                  <a:gd name="T52" fmla="*/ 1 w 52"/>
                  <a:gd name="T53" fmla="*/ 64 h 78"/>
                  <a:gd name="T54" fmla="*/ 3 w 52"/>
                  <a:gd name="T55" fmla="*/ 60 h 78"/>
                  <a:gd name="T56" fmla="*/ 7 w 52"/>
                  <a:gd name="T57" fmla="*/ 56 h 78"/>
                  <a:gd name="T58" fmla="*/ 17 w 52"/>
                  <a:gd name="T59" fmla="*/ 47 h 78"/>
                  <a:gd name="T60" fmla="*/ 28 w 52"/>
                  <a:gd name="T61" fmla="*/ 42 h 78"/>
                  <a:gd name="T62" fmla="*/ 24 w 52"/>
                  <a:gd name="T63" fmla="*/ 32 h 78"/>
                  <a:gd name="T64" fmla="*/ 21 w 52"/>
                  <a:gd name="T65" fmla="*/ 21 h 78"/>
                  <a:gd name="T66" fmla="*/ 18 w 52"/>
                  <a:gd name="T67" fmla="*/ 10 h 78"/>
                  <a:gd name="T68" fmla="*/ 14 w 52"/>
                  <a:gd name="T6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49" name="Freeform 365">
                <a:extLst>
                  <a:ext uri="{FF2B5EF4-FFF2-40B4-BE49-F238E27FC236}">
                    <a16:creationId xmlns:a16="http://schemas.microsoft.com/office/drawing/2014/main" id="{41F80752-69AE-4686-A47B-018E86F6B305}"/>
                  </a:ext>
                </a:extLst>
              </p:cNvPr>
              <p:cNvSpPr>
                <a:spLocks/>
              </p:cNvSpPr>
              <p:nvPr/>
            </p:nvSpPr>
            <p:spPr bwMode="auto">
              <a:xfrm>
                <a:off x="912" y="2666"/>
                <a:ext cx="9" cy="10"/>
              </a:xfrm>
              <a:custGeom>
                <a:avLst/>
                <a:gdLst>
                  <a:gd name="T0" fmla="*/ 13 w 33"/>
                  <a:gd name="T1" fmla="*/ 6 h 30"/>
                  <a:gd name="T2" fmla="*/ 0 w 33"/>
                  <a:gd name="T3" fmla="*/ 24 h 30"/>
                  <a:gd name="T4" fmla="*/ 7 w 33"/>
                  <a:gd name="T5" fmla="*/ 25 h 30"/>
                  <a:gd name="T6" fmla="*/ 15 w 33"/>
                  <a:gd name="T7" fmla="*/ 27 h 30"/>
                  <a:gd name="T8" fmla="*/ 23 w 33"/>
                  <a:gd name="T9" fmla="*/ 29 h 30"/>
                  <a:gd name="T10" fmla="*/ 33 w 33"/>
                  <a:gd name="T11" fmla="*/ 30 h 30"/>
                  <a:gd name="T12" fmla="*/ 33 w 33"/>
                  <a:gd name="T13" fmla="*/ 0 h 30"/>
                  <a:gd name="T14" fmla="*/ 20 w 33"/>
                  <a:gd name="T15" fmla="*/ 0 h 30"/>
                  <a:gd name="T16" fmla="*/ 13 w 33"/>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grpSp>
        <p:sp>
          <p:nvSpPr>
            <p:cNvPr id="1370" name="Freeform 366">
              <a:extLst>
                <a:ext uri="{FF2B5EF4-FFF2-40B4-BE49-F238E27FC236}">
                  <a16:creationId xmlns:a16="http://schemas.microsoft.com/office/drawing/2014/main" id="{52E85CFC-A80F-42A8-8E62-63AB2A26411E}"/>
                </a:ext>
              </a:extLst>
            </p:cNvPr>
            <p:cNvSpPr>
              <a:spLocks/>
            </p:cNvSpPr>
            <p:nvPr>
              <p:custDataLst>
                <p:tags r:id="rId265"/>
              </p:custDataLst>
            </p:nvPr>
          </p:nvSpPr>
          <p:spPr bwMode="auto">
            <a:xfrm>
              <a:off x="7095538" y="4628299"/>
              <a:ext cx="17542" cy="43312"/>
            </a:xfrm>
            <a:custGeom>
              <a:avLst/>
              <a:gdLst>
                <a:gd name="T0" fmla="*/ 13 w 47"/>
                <a:gd name="T1" fmla="*/ 0 h 28"/>
                <a:gd name="T2" fmla="*/ 25 w 47"/>
                <a:gd name="T3" fmla="*/ 0 h 28"/>
                <a:gd name="T4" fmla="*/ 31 w 47"/>
                <a:gd name="T5" fmla="*/ 2 h 28"/>
                <a:gd name="T6" fmla="*/ 33 w 47"/>
                <a:gd name="T7" fmla="*/ 4 h 28"/>
                <a:gd name="T8" fmla="*/ 33 w 47"/>
                <a:gd name="T9" fmla="*/ 6 h 28"/>
                <a:gd name="T10" fmla="*/ 32 w 47"/>
                <a:gd name="T11" fmla="*/ 8 h 28"/>
                <a:gd name="T12" fmla="*/ 33 w 47"/>
                <a:gd name="T13" fmla="*/ 10 h 28"/>
                <a:gd name="T14" fmla="*/ 37 w 47"/>
                <a:gd name="T15" fmla="*/ 12 h 28"/>
                <a:gd name="T16" fmla="*/ 47 w 47"/>
                <a:gd name="T17" fmla="*/ 12 h 28"/>
                <a:gd name="T18" fmla="*/ 42 w 47"/>
                <a:gd name="T19" fmla="*/ 19 h 28"/>
                <a:gd name="T20" fmla="*/ 37 w 47"/>
                <a:gd name="T21" fmla="*/ 25 h 28"/>
                <a:gd name="T22" fmla="*/ 33 w 47"/>
                <a:gd name="T23" fmla="*/ 27 h 28"/>
                <a:gd name="T24" fmla="*/ 28 w 47"/>
                <a:gd name="T25" fmla="*/ 28 h 28"/>
                <a:gd name="T26" fmla="*/ 16 w 47"/>
                <a:gd name="T27" fmla="*/ 27 h 28"/>
                <a:gd name="T28" fmla="*/ 0 w 47"/>
                <a:gd name="T29" fmla="*/ 25 h 28"/>
                <a:gd name="T30" fmla="*/ 1 w 47"/>
                <a:gd name="T31" fmla="*/ 19 h 28"/>
                <a:gd name="T32" fmla="*/ 2 w 47"/>
                <a:gd name="T33" fmla="*/ 15 h 28"/>
                <a:gd name="T34" fmla="*/ 4 w 47"/>
                <a:gd name="T35" fmla="*/ 13 h 28"/>
                <a:gd name="T36" fmla="*/ 6 w 47"/>
                <a:gd name="T37" fmla="*/ 12 h 28"/>
                <a:gd name="T38" fmla="*/ 9 w 47"/>
                <a:gd name="T39" fmla="*/ 11 h 28"/>
                <a:gd name="T40" fmla="*/ 11 w 47"/>
                <a:gd name="T41" fmla="*/ 9 h 28"/>
                <a:gd name="T42" fmla="*/ 13 w 47"/>
                <a:gd name="T43" fmla="*/ 5 h 28"/>
                <a:gd name="T44" fmla="*/ 13 w 47"/>
                <a:gd name="T4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371" name="Freeform 367">
              <a:extLst>
                <a:ext uri="{FF2B5EF4-FFF2-40B4-BE49-F238E27FC236}">
                  <a16:creationId xmlns:a16="http://schemas.microsoft.com/office/drawing/2014/main" id="{B292776D-F9AC-4FD9-8D4B-A5A900269522}"/>
                </a:ext>
              </a:extLst>
            </p:cNvPr>
            <p:cNvSpPr>
              <a:spLocks/>
            </p:cNvSpPr>
            <p:nvPr>
              <p:custDataLst>
                <p:tags r:id="rId266"/>
              </p:custDataLst>
            </p:nvPr>
          </p:nvSpPr>
          <p:spPr bwMode="auto">
            <a:xfrm>
              <a:off x="7069226" y="4648200"/>
              <a:ext cx="21928" cy="42141"/>
            </a:xfrm>
            <a:custGeom>
              <a:avLst/>
              <a:gdLst>
                <a:gd name="T0" fmla="*/ 13 w 53"/>
                <a:gd name="T1" fmla="*/ 0 h 33"/>
                <a:gd name="T2" fmla="*/ 26 w 53"/>
                <a:gd name="T3" fmla="*/ 1 h 33"/>
                <a:gd name="T4" fmla="*/ 34 w 53"/>
                <a:gd name="T5" fmla="*/ 1 h 33"/>
                <a:gd name="T6" fmla="*/ 37 w 53"/>
                <a:gd name="T7" fmla="*/ 3 h 33"/>
                <a:gd name="T8" fmla="*/ 37 w 53"/>
                <a:gd name="T9" fmla="*/ 4 h 33"/>
                <a:gd name="T10" fmla="*/ 37 w 53"/>
                <a:gd name="T11" fmla="*/ 6 h 33"/>
                <a:gd name="T12" fmla="*/ 39 w 53"/>
                <a:gd name="T13" fmla="*/ 8 h 33"/>
                <a:gd name="T14" fmla="*/ 44 w 53"/>
                <a:gd name="T15" fmla="*/ 10 h 33"/>
                <a:gd name="T16" fmla="*/ 53 w 53"/>
                <a:gd name="T17" fmla="*/ 12 h 33"/>
                <a:gd name="T18" fmla="*/ 48 w 53"/>
                <a:gd name="T19" fmla="*/ 22 h 33"/>
                <a:gd name="T20" fmla="*/ 44 w 53"/>
                <a:gd name="T21" fmla="*/ 28 h 33"/>
                <a:gd name="T22" fmla="*/ 42 w 53"/>
                <a:gd name="T23" fmla="*/ 31 h 33"/>
                <a:gd name="T24" fmla="*/ 38 w 53"/>
                <a:gd name="T25" fmla="*/ 32 h 33"/>
                <a:gd name="T26" fmla="*/ 36 w 53"/>
                <a:gd name="T27" fmla="*/ 33 h 33"/>
                <a:gd name="T28" fmla="*/ 34 w 53"/>
                <a:gd name="T29" fmla="*/ 33 h 33"/>
                <a:gd name="T30" fmla="*/ 20 w 53"/>
                <a:gd name="T31" fmla="*/ 30 h 33"/>
                <a:gd name="T32" fmla="*/ 0 w 53"/>
                <a:gd name="T33" fmla="*/ 24 h 33"/>
                <a:gd name="T34" fmla="*/ 0 w 53"/>
                <a:gd name="T35" fmla="*/ 19 h 33"/>
                <a:gd name="T36" fmla="*/ 2 w 53"/>
                <a:gd name="T37" fmla="*/ 16 h 33"/>
                <a:gd name="T38" fmla="*/ 4 w 53"/>
                <a:gd name="T39" fmla="*/ 14 h 33"/>
                <a:gd name="T40" fmla="*/ 7 w 53"/>
                <a:gd name="T41" fmla="*/ 12 h 33"/>
                <a:gd name="T42" fmla="*/ 9 w 53"/>
                <a:gd name="T43" fmla="*/ 11 h 33"/>
                <a:gd name="T44" fmla="*/ 11 w 53"/>
                <a:gd name="T45" fmla="*/ 9 h 33"/>
                <a:gd name="T46" fmla="*/ 12 w 53"/>
                <a:gd name="T47" fmla="*/ 6 h 33"/>
                <a:gd name="T48" fmla="*/ 13 w 53"/>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7F7F7F"/>
            </a:solidFill>
            <a:ln w="3175" cmpd="sng">
              <a:solidFill>
                <a:schemeClr val="bg1"/>
              </a:solidFill>
              <a:prstDash val="solid"/>
              <a:round/>
              <a:headEnd/>
              <a:tailEnd/>
            </a:ln>
          </p:spPr>
          <p:txBody>
            <a:bodyPr/>
            <a:lstStyle/>
            <a:p>
              <a:endParaRPr lang="en-US" sz="1056" dirty="0"/>
            </a:p>
          </p:txBody>
        </p:sp>
        <p:grpSp>
          <p:nvGrpSpPr>
            <p:cNvPr id="1372" name="Group 368">
              <a:extLst>
                <a:ext uri="{FF2B5EF4-FFF2-40B4-BE49-F238E27FC236}">
                  <a16:creationId xmlns:a16="http://schemas.microsoft.com/office/drawing/2014/main" id="{C3920965-DDFB-4759-9F8D-758482B3BD99}"/>
                </a:ext>
              </a:extLst>
            </p:cNvPr>
            <p:cNvGrpSpPr>
              <a:grpSpLocks/>
            </p:cNvGrpSpPr>
            <p:nvPr>
              <p:custDataLst>
                <p:tags r:id="rId267"/>
              </p:custDataLst>
            </p:nvPr>
          </p:nvGrpSpPr>
          <p:grpSpPr bwMode="auto">
            <a:xfrm>
              <a:off x="6923046" y="4273606"/>
              <a:ext cx="154951" cy="76090"/>
              <a:chOff x="3481" y="2773"/>
              <a:chExt cx="125" cy="65"/>
            </a:xfrm>
            <a:solidFill>
              <a:schemeClr val="bg1">
                <a:lumMod val="50000"/>
              </a:schemeClr>
            </a:solidFill>
          </p:grpSpPr>
          <p:sp>
            <p:nvSpPr>
              <p:cNvPr id="1536" name="Freeform 369">
                <a:extLst>
                  <a:ext uri="{FF2B5EF4-FFF2-40B4-BE49-F238E27FC236}">
                    <a16:creationId xmlns:a16="http://schemas.microsoft.com/office/drawing/2014/main" id="{9A672CD7-2276-4DD3-9370-82160744BAD4}"/>
                  </a:ext>
                </a:extLst>
              </p:cNvPr>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13" y="0"/>
                    </a:moveTo>
                    <a:lnTo>
                      <a:pt x="10" y="9"/>
                    </a:lnTo>
                    <a:lnTo>
                      <a:pt x="6" y="18"/>
                    </a:lnTo>
                    <a:lnTo>
                      <a:pt x="5" y="17"/>
                    </a:lnTo>
                    <a:lnTo>
                      <a:pt x="3" y="14"/>
                    </a:lnTo>
                    <a:lnTo>
                      <a:pt x="1" y="10"/>
                    </a:lnTo>
                    <a:lnTo>
                      <a:pt x="0" y="6"/>
                    </a:lnTo>
                  </a:path>
                </a:pathLst>
              </a:custGeom>
              <a:grpFill/>
              <a:ln w="3175" cmpd="sng">
                <a:solidFill>
                  <a:schemeClr val="bg1"/>
                </a:solidFill>
                <a:prstDash val="solid"/>
                <a:round/>
                <a:headEnd/>
                <a:tailEnd/>
              </a:ln>
            </p:spPr>
            <p:txBody>
              <a:bodyPr/>
              <a:lstStyle/>
              <a:p>
                <a:endParaRPr lang="en-US" sz="1056" dirty="0"/>
              </a:p>
            </p:txBody>
          </p:sp>
          <p:sp>
            <p:nvSpPr>
              <p:cNvPr id="1537" name="Line 370">
                <a:extLst>
                  <a:ext uri="{FF2B5EF4-FFF2-40B4-BE49-F238E27FC236}">
                    <a16:creationId xmlns:a16="http://schemas.microsoft.com/office/drawing/2014/main" id="{0FDFDFCB-ADF6-48E1-B820-98B9242DF74C}"/>
                  </a:ext>
                </a:extLst>
              </p:cNvPr>
              <p:cNvSpPr>
                <a:spLocks noChangeShapeType="1"/>
              </p:cNvSpPr>
              <p:nvPr/>
            </p:nvSpPr>
            <p:spPr bwMode="auto">
              <a:xfrm>
                <a:off x="3583" y="2800"/>
                <a:ext cx="2" cy="1"/>
              </a:xfrm>
              <a:prstGeom prst="line">
                <a:avLst/>
              </a:prstGeom>
              <a:grpFill/>
              <a:ln w="3175">
                <a:solidFill>
                  <a:schemeClr val="bg1"/>
                </a:solidFill>
                <a:round/>
                <a:headEnd/>
                <a:tailEnd/>
              </a:ln>
            </p:spPr>
            <p:txBody>
              <a:bodyPr/>
              <a:lstStyle/>
              <a:p>
                <a:endParaRPr lang="en-US" sz="1056" dirty="0"/>
              </a:p>
            </p:txBody>
          </p:sp>
          <p:sp>
            <p:nvSpPr>
              <p:cNvPr id="1538" name="Freeform 371">
                <a:extLst>
                  <a:ext uri="{FF2B5EF4-FFF2-40B4-BE49-F238E27FC236}">
                    <a16:creationId xmlns:a16="http://schemas.microsoft.com/office/drawing/2014/main" id="{CC29E193-E180-4B87-8B9A-3C335E6AEF59}"/>
                  </a:ext>
                </a:extLst>
              </p:cNvPr>
              <p:cNvSpPr>
                <a:spLocks/>
              </p:cNvSpPr>
              <p:nvPr/>
            </p:nvSpPr>
            <p:spPr bwMode="auto">
              <a:xfrm>
                <a:off x="3554" y="2819"/>
                <a:ext cx="5" cy="6"/>
              </a:xfrm>
              <a:custGeom>
                <a:avLst/>
                <a:gdLst>
                  <a:gd name="T0" fmla="*/ 14 w 14"/>
                  <a:gd name="T1" fmla="*/ 19 h 19"/>
                  <a:gd name="T2" fmla="*/ 0 w 14"/>
                  <a:gd name="T3" fmla="*/ 0 h 19"/>
                  <a:gd name="T4" fmla="*/ 14 w 14"/>
                  <a:gd name="T5" fmla="*/ 19 h 19"/>
                </a:gdLst>
                <a:ahLst/>
                <a:cxnLst>
                  <a:cxn ang="0">
                    <a:pos x="T0" y="T1"/>
                  </a:cxn>
                  <a:cxn ang="0">
                    <a:pos x="T2" y="T3"/>
                  </a:cxn>
                  <a:cxn ang="0">
                    <a:pos x="T4" y="T5"/>
                  </a:cxn>
                </a:cxnLst>
                <a:rect l="0" t="0" r="r" b="b"/>
                <a:pathLst>
                  <a:path w="14" h="19">
                    <a:moveTo>
                      <a:pt x="14" y="19"/>
                    </a:moveTo>
                    <a:lnTo>
                      <a:pt x="0" y="0"/>
                    </a:lnTo>
                    <a:lnTo>
                      <a:pt x="14" y="19"/>
                    </a:lnTo>
                  </a:path>
                </a:pathLst>
              </a:custGeom>
              <a:grpFill/>
              <a:ln w="3175" cmpd="sng">
                <a:solidFill>
                  <a:schemeClr val="bg1"/>
                </a:solidFill>
                <a:prstDash val="solid"/>
                <a:round/>
                <a:headEnd/>
                <a:tailEnd/>
              </a:ln>
            </p:spPr>
            <p:txBody>
              <a:bodyPr/>
              <a:lstStyle/>
              <a:p>
                <a:endParaRPr lang="en-US" sz="1056" dirty="0"/>
              </a:p>
            </p:txBody>
          </p:sp>
          <p:sp>
            <p:nvSpPr>
              <p:cNvPr id="1539" name="Freeform 372">
                <a:extLst>
                  <a:ext uri="{FF2B5EF4-FFF2-40B4-BE49-F238E27FC236}">
                    <a16:creationId xmlns:a16="http://schemas.microsoft.com/office/drawing/2014/main" id="{F712615D-8FFE-4EA5-945E-F9056BFD3E94}"/>
                  </a:ext>
                </a:extLst>
              </p:cNvPr>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Lst>
                <a:ahLst/>
                <a:cxnLst>
                  <a:cxn ang="0">
                    <a:pos x="T0" y="T1"/>
                  </a:cxn>
                  <a:cxn ang="0">
                    <a:pos x="T2" y="T3"/>
                  </a:cxn>
                  <a:cxn ang="0">
                    <a:pos x="T4" y="T5"/>
                  </a:cxn>
                  <a:cxn ang="0">
                    <a:pos x="T6" y="T7"/>
                  </a:cxn>
                  <a:cxn ang="0">
                    <a:pos x="T8" y="T9"/>
                  </a:cxn>
                </a:cxnLst>
                <a:rect l="0" t="0" r="r" b="b"/>
                <a:pathLst>
                  <a:path w="7" h="18">
                    <a:moveTo>
                      <a:pt x="0" y="6"/>
                    </a:moveTo>
                    <a:lnTo>
                      <a:pt x="7" y="18"/>
                    </a:lnTo>
                    <a:lnTo>
                      <a:pt x="0" y="18"/>
                    </a:lnTo>
                    <a:lnTo>
                      <a:pt x="0" y="0"/>
                    </a:lnTo>
                    <a:lnTo>
                      <a:pt x="7" y="0"/>
                    </a:lnTo>
                  </a:path>
                </a:pathLst>
              </a:custGeom>
              <a:grpFill/>
              <a:ln w="3175" cmpd="sng">
                <a:solidFill>
                  <a:schemeClr val="bg1"/>
                </a:solidFill>
                <a:prstDash val="solid"/>
                <a:round/>
                <a:headEnd/>
                <a:tailEnd/>
              </a:ln>
            </p:spPr>
            <p:txBody>
              <a:bodyPr/>
              <a:lstStyle/>
              <a:p>
                <a:endParaRPr lang="en-US" sz="1056" dirty="0"/>
              </a:p>
            </p:txBody>
          </p:sp>
          <p:sp>
            <p:nvSpPr>
              <p:cNvPr id="1540" name="Freeform 373">
                <a:extLst>
                  <a:ext uri="{FF2B5EF4-FFF2-40B4-BE49-F238E27FC236}">
                    <a16:creationId xmlns:a16="http://schemas.microsoft.com/office/drawing/2014/main" id="{5574229A-44B7-4A19-8A5D-7E769C3EB7C2}"/>
                  </a:ext>
                </a:extLst>
              </p:cNvPr>
              <p:cNvSpPr>
                <a:spLocks/>
              </p:cNvSpPr>
              <p:nvPr/>
            </p:nvSpPr>
            <p:spPr bwMode="auto">
              <a:xfrm>
                <a:off x="3599" y="2773"/>
                <a:ext cx="7" cy="4"/>
              </a:xfrm>
              <a:custGeom>
                <a:avLst/>
                <a:gdLst>
                  <a:gd name="T0" fmla="*/ 20 w 20"/>
                  <a:gd name="T1" fmla="*/ 12 h 12"/>
                  <a:gd name="T2" fmla="*/ 10 w 20"/>
                  <a:gd name="T3" fmla="*/ 9 h 12"/>
                  <a:gd name="T4" fmla="*/ 0 w 20"/>
                  <a:gd name="T5" fmla="*/ 6 h 12"/>
                  <a:gd name="T6" fmla="*/ 1 w 20"/>
                  <a:gd name="T7" fmla="*/ 5 h 12"/>
                  <a:gd name="T8" fmla="*/ 3 w 20"/>
                  <a:gd name="T9" fmla="*/ 3 h 12"/>
                  <a:gd name="T10" fmla="*/ 8 w 20"/>
                  <a:gd name="T11" fmla="*/ 1 h 12"/>
                  <a:gd name="T12" fmla="*/ 13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10" y="9"/>
                    </a:lnTo>
                    <a:lnTo>
                      <a:pt x="0" y="6"/>
                    </a:lnTo>
                    <a:lnTo>
                      <a:pt x="1" y="5"/>
                    </a:lnTo>
                    <a:lnTo>
                      <a:pt x="3" y="3"/>
                    </a:lnTo>
                    <a:lnTo>
                      <a:pt x="8" y="1"/>
                    </a:lnTo>
                    <a:lnTo>
                      <a:pt x="13" y="0"/>
                    </a:lnTo>
                  </a:path>
                </a:pathLst>
              </a:custGeom>
              <a:grpFill/>
              <a:ln w="3175" cmpd="sng">
                <a:solidFill>
                  <a:schemeClr val="bg1"/>
                </a:solidFill>
                <a:prstDash val="solid"/>
                <a:round/>
                <a:headEnd/>
                <a:tailEnd/>
              </a:ln>
            </p:spPr>
            <p:txBody>
              <a:bodyPr/>
              <a:lstStyle/>
              <a:p>
                <a:endParaRPr lang="en-US" sz="1056" dirty="0"/>
              </a:p>
            </p:txBody>
          </p:sp>
          <p:sp>
            <p:nvSpPr>
              <p:cNvPr id="1541" name="Line 374">
                <a:extLst>
                  <a:ext uri="{FF2B5EF4-FFF2-40B4-BE49-F238E27FC236}">
                    <a16:creationId xmlns:a16="http://schemas.microsoft.com/office/drawing/2014/main" id="{DD569004-F1A3-45B1-BB62-7429FE0ECEE1}"/>
                  </a:ext>
                </a:extLst>
              </p:cNvPr>
              <p:cNvSpPr>
                <a:spLocks noChangeShapeType="1"/>
              </p:cNvSpPr>
              <p:nvPr/>
            </p:nvSpPr>
            <p:spPr bwMode="auto">
              <a:xfrm>
                <a:off x="3603" y="2773"/>
                <a:ext cx="1" cy="2"/>
              </a:xfrm>
              <a:prstGeom prst="line">
                <a:avLst/>
              </a:prstGeom>
              <a:grpFill/>
              <a:ln w="3175">
                <a:solidFill>
                  <a:schemeClr val="bg1"/>
                </a:solidFill>
                <a:round/>
                <a:headEnd/>
                <a:tailEnd/>
              </a:ln>
            </p:spPr>
            <p:txBody>
              <a:bodyPr/>
              <a:lstStyle/>
              <a:p>
                <a:endParaRPr lang="en-US" sz="1056" dirty="0"/>
              </a:p>
            </p:txBody>
          </p:sp>
          <p:sp>
            <p:nvSpPr>
              <p:cNvPr id="1542" name="Freeform 375">
                <a:extLst>
                  <a:ext uri="{FF2B5EF4-FFF2-40B4-BE49-F238E27FC236}">
                    <a16:creationId xmlns:a16="http://schemas.microsoft.com/office/drawing/2014/main" id="{82467ED0-12D0-4458-8E47-E7456CE1B3C3}"/>
                  </a:ext>
                </a:extLst>
              </p:cNvPr>
              <p:cNvSpPr>
                <a:spLocks/>
              </p:cNvSpPr>
              <p:nvPr/>
            </p:nvSpPr>
            <p:spPr bwMode="auto">
              <a:xfrm>
                <a:off x="3481" y="2828"/>
                <a:ext cx="7" cy="6"/>
              </a:xfrm>
              <a:custGeom>
                <a:avLst/>
                <a:gdLst>
                  <a:gd name="T0" fmla="*/ 0 w 20"/>
                  <a:gd name="T1" fmla="*/ 0 h 18"/>
                  <a:gd name="T2" fmla="*/ 0 w 20"/>
                  <a:gd name="T3" fmla="*/ 18 h 18"/>
                  <a:gd name="T4" fmla="*/ 20 w 20"/>
                  <a:gd name="T5" fmla="*/ 18 h 18"/>
                </a:gdLst>
                <a:ahLst/>
                <a:cxnLst>
                  <a:cxn ang="0">
                    <a:pos x="T0" y="T1"/>
                  </a:cxn>
                  <a:cxn ang="0">
                    <a:pos x="T2" y="T3"/>
                  </a:cxn>
                  <a:cxn ang="0">
                    <a:pos x="T4" y="T5"/>
                  </a:cxn>
                </a:cxnLst>
                <a:rect l="0" t="0" r="r" b="b"/>
                <a:pathLst>
                  <a:path w="20" h="18">
                    <a:moveTo>
                      <a:pt x="0" y="0"/>
                    </a:moveTo>
                    <a:lnTo>
                      <a:pt x="0" y="18"/>
                    </a:lnTo>
                    <a:lnTo>
                      <a:pt x="20" y="18"/>
                    </a:lnTo>
                  </a:path>
                </a:pathLst>
              </a:custGeom>
              <a:grpFill/>
              <a:ln w="3175" cmpd="sng">
                <a:solidFill>
                  <a:schemeClr val="bg1"/>
                </a:solidFill>
                <a:prstDash val="solid"/>
                <a:round/>
                <a:headEnd/>
                <a:tailEnd/>
              </a:ln>
            </p:spPr>
            <p:txBody>
              <a:bodyPr/>
              <a:lstStyle/>
              <a:p>
                <a:endParaRPr lang="en-US" sz="1056" dirty="0"/>
              </a:p>
            </p:txBody>
          </p:sp>
          <p:sp>
            <p:nvSpPr>
              <p:cNvPr id="1543" name="Freeform 376">
                <a:extLst>
                  <a:ext uri="{FF2B5EF4-FFF2-40B4-BE49-F238E27FC236}">
                    <a16:creationId xmlns:a16="http://schemas.microsoft.com/office/drawing/2014/main" id="{A509B2D1-550D-47FB-8194-7B11A7447A23}"/>
                  </a:ext>
                </a:extLst>
              </p:cNvPr>
              <p:cNvSpPr>
                <a:spLocks/>
              </p:cNvSpPr>
              <p:nvPr/>
            </p:nvSpPr>
            <p:spPr bwMode="auto">
              <a:xfrm>
                <a:off x="3485" y="2830"/>
                <a:ext cx="3" cy="4"/>
              </a:xfrm>
              <a:custGeom>
                <a:avLst/>
                <a:gdLst>
                  <a:gd name="T0" fmla="*/ 7 w 7"/>
                  <a:gd name="T1" fmla="*/ 12 h 12"/>
                  <a:gd name="T2" fmla="*/ 4 w 7"/>
                  <a:gd name="T3" fmla="*/ 6 h 12"/>
                  <a:gd name="T4" fmla="*/ 0 w 7"/>
                  <a:gd name="T5" fmla="*/ 0 h 12"/>
                </a:gdLst>
                <a:ahLst/>
                <a:cxnLst>
                  <a:cxn ang="0">
                    <a:pos x="T0" y="T1"/>
                  </a:cxn>
                  <a:cxn ang="0">
                    <a:pos x="T2" y="T3"/>
                  </a:cxn>
                  <a:cxn ang="0">
                    <a:pos x="T4" y="T5"/>
                  </a:cxn>
                </a:cxnLst>
                <a:rect l="0" t="0" r="r" b="b"/>
                <a:pathLst>
                  <a:path w="7" h="12">
                    <a:moveTo>
                      <a:pt x="7" y="12"/>
                    </a:moveTo>
                    <a:lnTo>
                      <a:pt x="4" y="6"/>
                    </a:lnTo>
                    <a:lnTo>
                      <a:pt x="0" y="0"/>
                    </a:lnTo>
                  </a:path>
                </a:pathLst>
              </a:custGeom>
              <a:grpFill/>
              <a:ln w="3175" cmpd="sng">
                <a:solidFill>
                  <a:schemeClr val="bg1"/>
                </a:solidFill>
                <a:prstDash val="solid"/>
                <a:round/>
                <a:headEnd/>
                <a:tailEnd/>
              </a:ln>
            </p:spPr>
            <p:txBody>
              <a:bodyPr/>
              <a:lstStyle/>
              <a:p>
                <a:endParaRPr lang="en-US" sz="1056" dirty="0"/>
              </a:p>
            </p:txBody>
          </p:sp>
          <p:sp>
            <p:nvSpPr>
              <p:cNvPr id="1544" name="Freeform 377">
                <a:extLst>
                  <a:ext uri="{FF2B5EF4-FFF2-40B4-BE49-F238E27FC236}">
                    <a16:creationId xmlns:a16="http://schemas.microsoft.com/office/drawing/2014/main" id="{B8A316E6-4716-4EBA-BD4E-3E679CED73F3}"/>
                  </a:ext>
                </a:extLst>
              </p:cNvPr>
              <p:cNvSpPr>
                <a:spLocks/>
              </p:cNvSpPr>
              <p:nvPr/>
            </p:nvSpPr>
            <p:spPr bwMode="auto">
              <a:xfrm>
                <a:off x="3481" y="2828"/>
                <a:ext cx="7" cy="6"/>
              </a:xfrm>
              <a:custGeom>
                <a:avLst/>
                <a:gdLst>
                  <a:gd name="T0" fmla="*/ 0 w 20"/>
                  <a:gd name="T1" fmla="*/ 0 h 18"/>
                  <a:gd name="T2" fmla="*/ 0 w 20"/>
                  <a:gd name="T3" fmla="*/ 18 h 18"/>
                  <a:gd name="T4" fmla="*/ 20 w 20"/>
                  <a:gd name="T5" fmla="*/ 18 h 18"/>
                  <a:gd name="T6" fmla="*/ 17 w 20"/>
                  <a:gd name="T7" fmla="*/ 12 h 18"/>
                  <a:gd name="T8" fmla="*/ 13 w 20"/>
                  <a:gd name="T9" fmla="*/ 6 h 18"/>
                  <a:gd name="T10" fmla="*/ 0 w 20"/>
                  <a:gd name="T11" fmla="*/ 0 h 18"/>
                </a:gdLst>
                <a:ahLst/>
                <a:cxnLst>
                  <a:cxn ang="0">
                    <a:pos x="T0" y="T1"/>
                  </a:cxn>
                  <a:cxn ang="0">
                    <a:pos x="T2" y="T3"/>
                  </a:cxn>
                  <a:cxn ang="0">
                    <a:pos x="T4" y="T5"/>
                  </a:cxn>
                  <a:cxn ang="0">
                    <a:pos x="T6" y="T7"/>
                  </a:cxn>
                  <a:cxn ang="0">
                    <a:pos x="T8" y="T9"/>
                  </a:cxn>
                  <a:cxn ang="0">
                    <a:pos x="T10" y="T11"/>
                  </a:cxn>
                </a:cxnLst>
                <a:rect l="0" t="0" r="r" b="b"/>
                <a:pathLst>
                  <a:path w="20" h="18">
                    <a:moveTo>
                      <a:pt x="0" y="0"/>
                    </a:moveTo>
                    <a:lnTo>
                      <a:pt x="0" y="18"/>
                    </a:lnTo>
                    <a:lnTo>
                      <a:pt x="20" y="18"/>
                    </a:lnTo>
                    <a:lnTo>
                      <a:pt x="17" y="12"/>
                    </a:lnTo>
                    <a:lnTo>
                      <a:pt x="13" y="6"/>
                    </a:lnTo>
                    <a:lnTo>
                      <a:pt x="0" y="0"/>
                    </a:lnTo>
                  </a:path>
                </a:pathLst>
              </a:custGeom>
              <a:grpFill/>
              <a:ln w="3175" cmpd="sng">
                <a:solidFill>
                  <a:schemeClr val="bg1"/>
                </a:solidFill>
                <a:prstDash val="solid"/>
                <a:round/>
                <a:headEnd/>
                <a:tailEnd/>
              </a:ln>
            </p:spPr>
            <p:txBody>
              <a:bodyPr/>
              <a:lstStyle/>
              <a:p>
                <a:endParaRPr lang="en-US" sz="1056" dirty="0"/>
              </a:p>
            </p:txBody>
          </p:sp>
          <p:sp>
            <p:nvSpPr>
              <p:cNvPr id="1545" name="Freeform 378">
                <a:extLst>
                  <a:ext uri="{FF2B5EF4-FFF2-40B4-BE49-F238E27FC236}">
                    <a16:creationId xmlns:a16="http://schemas.microsoft.com/office/drawing/2014/main" id="{633F833F-E290-4C13-B4F0-9B3D3B7D4DBD}"/>
                  </a:ext>
                </a:extLst>
              </p:cNvPr>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 name="T10" fmla="*/ 0 w 7"/>
                  <a:gd name="T11" fmla="*/ 6 h 18"/>
                </a:gdLst>
                <a:ahLst/>
                <a:cxnLst>
                  <a:cxn ang="0">
                    <a:pos x="T0" y="T1"/>
                  </a:cxn>
                  <a:cxn ang="0">
                    <a:pos x="T2" y="T3"/>
                  </a:cxn>
                  <a:cxn ang="0">
                    <a:pos x="T4" y="T5"/>
                  </a:cxn>
                  <a:cxn ang="0">
                    <a:pos x="T6" y="T7"/>
                  </a:cxn>
                  <a:cxn ang="0">
                    <a:pos x="T8" y="T9"/>
                  </a:cxn>
                  <a:cxn ang="0">
                    <a:pos x="T10" y="T11"/>
                  </a:cxn>
                </a:cxnLst>
                <a:rect l="0" t="0" r="r" b="b"/>
                <a:pathLst>
                  <a:path w="7" h="18">
                    <a:moveTo>
                      <a:pt x="0" y="6"/>
                    </a:moveTo>
                    <a:lnTo>
                      <a:pt x="7" y="18"/>
                    </a:lnTo>
                    <a:lnTo>
                      <a:pt x="0" y="18"/>
                    </a:lnTo>
                    <a:lnTo>
                      <a:pt x="0" y="0"/>
                    </a:lnTo>
                    <a:lnTo>
                      <a:pt x="7" y="0"/>
                    </a:lnTo>
                    <a:lnTo>
                      <a:pt x="0" y="6"/>
                    </a:lnTo>
                  </a:path>
                </a:pathLst>
              </a:custGeom>
              <a:grpFill/>
              <a:ln w="3175" cmpd="sng">
                <a:solidFill>
                  <a:schemeClr val="bg1"/>
                </a:solidFill>
                <a:prstDash val="solid"/>
                <a:round/>
                <a:headEnd/>
                <a:tailEnd/>
              </a:ln>
            </p:spPr>
            <p:txBody>
              <a:bodyPr/>
              <a:lstStyle/>
              <a:p>
                <a:endParaRPr lang="en-US" sz="1056" dirty="0"/>
              </a:p>
            </p:txBody>
          </p:sp>
          <p:sp>
            <p:nvSpPr>
              <p:cNvPr id="1546" name="Freeform 379">
                <a:extLst>
                  <a:ext uri="{FF2B5EF4-FFF2-40B4-BE49-F238E27FC236}">
                    <a16:creationId xmlns:a16="http://schemas.microsoft.com/office/drawing/2014/main" id="{984F1E66-27B8-4EED-A229-AEAF17DD2656}"/>
                  </a:ext>
                </a:extLst>
              </p:cNvPr>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 name="T14" fmla="*/ 6 w 13"/>
                  <a:gd name="T15" fmla="*/ 6 h 18"/>
                  <a:gd name="T16" fmla="*/ 13 w 13"/>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grpFill/>
              <a:ln w="3175" cmpd="sng">
                <a:solidFill>
                  <a:schemeClr val="bg1"/>
                </a:solidFill>
                <a:prstDash val="solid"/>
                <a:round/>
                <a:headEnd/>
                <a:tailEnd/>
              </a:ln>
            </p:spPr>
            <p:txBody>
              <a:bodyPr/>
              <a:lstStyle/>
              <a:p>
                <a:endParaRPr lang="en-US" sz="1056" dirty="0"/>
              </a:p>
            </p:txBody>
          </p:sp>
        </p:grpSp>
        <p:sp>
          <p:nvSpPr>
            <p:cNvPr id="1373" name="Freeform 380">
              <a:extLst>
                <a:ext uri="{FF2B5EF4-FFF2-40B4-BE49-F238E27FC236}">
                  <a16:creationId xmlns:a16="http://schemas.microsoft.com/office/drawing/2014/main" id="{DD8AD1F1-EC10-4143-9276-56E46A3424BF}"/>
                </a:ext>
              </a:extLst>
            </p:cNvPr>
            <p:cNvSpPr>
              <a:spLocks/>
            </p:cNvSpPr>
            <p:nvPr>
              <p:custDataLst>
                <p:tags r:id="rId268"/>
              </p:custDataLst>
            </p:nvPr>
          </p:nvSpPr>
          <p:spPr bwMode="auto">
            <a:xfrm>
              <a:off x="6120519" y="4267753"/>
              <a:ext cx="293820" cy="279774"/>
            </a:xfrm>
            <a:custGeom>
              <a:avLst/>
              <a:gdLst>
                <a:gd name="T0" fmla="*/ 60 w 736"/>
                <a:gd name="T1" fmla="*/ 685 h 721"/>
                <a:gd name="T2" fmla="*/ 91 w 736"/>
                <a:gd name="T3" fmla="*/ 668 h 721"/>
                <a:gd name="T4" fmla="*/ 126 w 736"/>
                <a:gd name="T5" fmla="*/ 668 h 721"/>
                <a:gd name="T6" fmla="*/ 196 w 736"/>
                <a:gd name="T7" fmla="*/ 692 h 721"/>
                <a:gd name="T8" fmla="*/ 245 w 736"/>
                <a:gd name="T9" fmla="*/ 705 h 721"/>
                <a:gd name="T10" fmla="*/ 292 w 736"/>
                <a:gd name="T11" fmla="*/ 703 h 721"/>
                <a:gd name="T12" fmla="*/ 611 w 736"/>
                <a:gd name="T13" fmla="*/ 717 h 721"/>
                <a:gd name="T14" fmla="*/ 651 w 736"/>
                <a:gd name="T15" fmla="*/ 707 h 721"/>
                <a:gd name="T16" fmla="*/ 627 w 736"/>
                <a:gd name="T17" fmla="*/ 657 h 721"/>
                <a:gd name="T18" fmla="*/ 664 w 736"/>
                <a:gd name="T19" fmla="*/ 433 h 721"/>
                <a:gd name="T20" fmla="*/ 709 w 736"/>
                <a:gd name="T21" fmla="*/ 429 h 721"/>
                <a:gd name="T22" fmla="*/ 723 w 736"/>
                <a:gd name="T23" fmla="*/ 416 h 721"/>
                <a:gd name="T24" fmla="*/ 734 w 736"/>
                <a:gd name="T25" fmla="*/ 360 h 721"/>
                <a:gd name="T26" fmla="*/ 722 w 736"/>
                <a:gd name="T27" fmla="*/ 302 h 721"/>
                <a:gd name="T28" fmla="*/ 708 w 736"/>
                <a:gd name="T29" fmla="*/ 304 h 721"/>
                <a:gd name="T30" fmla="*/ 676 w 736"/>
                <a:gd name="T31" fmla="*/ 300 h 721"/>
                <a:gd name="T32" fmla="*/ 634 w 736"/>
                <a:gd name="T33" fmla="*/ 299 h 721"/>
                <a:gd name="T34" fmla="*/ 623 w 736"/>
                <a:gd name="T35" fmla="*/ 290 h 721"/>
                <a:gd name="T36" fmla="*/ 617 w 736"/>
                <a:gd name="T37" fmla="*/ 253 h 721"/>
                <a:gd name="T38" fmla="*/ 607 w 736"/>
                <a:gd name="T39" fmla="*/ 219 h 721"/>
                <a:gd name="T40" fmla="*/ 597 w 736"/>
                <a:gd name="T41" fmla="*/ 186 h 721"/>
                <a:gd name="T42" fmla="*/ 607 w 736"/>
                <a:gd name="T43" fmla="*/ 167 h 721"/>
                <a:gd name="T44" fmla="*/ 617 w 736"/>
                <a:gd name="T45" fmla="*/ 148 h 721"/>
                <a:gd name="T46" fmla="*/ 611 w 736"/>
                <a:gd name="T47" fmla="*/ 100 h 721"/>
                <a:gd name="T48" fmla="*/ 544 w 736"/>
                <a:gd name="T49" fmla="*/ 70 h 721"/>
                <a:gd name="T50" fmla="*/ 477 w 736"/>
                <a:gd name="T51" fmla="*/ 66 h 721"/>
                <a:gd name="T52" fmla="*/ 471 w 736"/>
                <a:gd name="T53" fmla="*/ 81 h 721"/>
                <a:gd name="T54" fmla="*/ 463 w 736"/>
                <a:gd name="T55" fmla="*/ 101 h 721"/>
                <a:gd name="T56" fmla="*/ 440 w 736"/>
                <a:gd name="T57" fmla="*/ 122 h 721"/>
                <a:gd name="T58" fmla="*/ 392 w 736"/>
                <a:gd name="T59" fmla="*/ 130 h 721"/>
                <a:gd name="T60" fmla="*/ 364 w 736"/>
                <a:gd name="T61" fmla="*/ 115 h 721"/>
                <a:gd name="T62" fmla="*/ 339 w 736"/>
                <a:gd name="T63" fmla="*/ 82 h 721"/>
                <a:gd name="T64" fmla="*/ 319 w 736"/>
                <a:gd name="T65" fmla="*/ 39 h 721"/>
                <a:gd name="T66" fmla="*/ 312 w 736"/>
                <a:gd name="T67" fmla="*/ 0 h 721"/>
                <a:gd name="T68" fmla="*/ 30 w 736"/>
                <a:gd name="T69" fmla="*/ 15 h 721"/>
                <a:gd name="T70" fmla="*/ 47 w 736"/>
                <a:gd name="T71" fmla="*/ 29 h 721"/>
                <a:gd name="T72" fmla="*/ 75 w 736"/>
                <a:gd name="T73" fmla="*/ 75 h 721"/>
                <a:gd name="T74" fmla="*/ 102 w 736"/>
                <a:gd name="T75" fmla="*/ 130 h 721"/>
                <a:gd name="T76" fmla="*/ 103 w 736"/>
                <a:gd name="T77" fmla="*/ 171 h 721"/>
                <a:gd name="T78" fmla="*/ 93 w 736"/>
                <a:gd name="T79" fmla="*/ 203 h 721"/>
                <a:gd name="T80" fmla="*/ 96 w 736"/>
                <a:gd name="T81" fmla="*/ 229 h 721"/>
                <a:gd name="T82" fmla="*/ 119 w 736"/>
                <a:gd name="T83" fmla="*/ 272 h 721"/>
                <a:gd name="T84" fmla="*/ 131 w 736"/>
                <a:gd name="T85" fmla="*/ 307 h 721"/>
                <a:gd name="T86" fmla="*/ 127 w 736"/>
                <a:gd name="T87" fmla="*/ 352 h 721"/>
                <a:gd name="T88" fmla="*/ 106 w 736"/>
                <a:gd name="T89" fmla="*/ 403 h 721"/>
                <a:gd name="T90" fmla="*/ 77 w 736"/>
                <a:gd name="T91" fmla="*/ 446 h 721"/>
                <a:gd name="T92" fmla="*/ 41 w 736"/>
                <a:gd name="T93" fmla="*/ 477 h 721"/>
                <a:gd name="T94" fmla="*/ 25 w 736"/>
                <a:gd name="T95" fmla="*/ 591 h 721"/>
                <a:gd name="T96" fmla="*/ 11 w 736"/>
                <a:gd name="T97" fmla="*/ 627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74" name="Freeform 381">
              <a:extLst>
                <a:ext uri="{FF2B5EF4-FFF2-40B4-BE49-F238E27FC236}">
                  <a16:creationId xmlns:a16="http://schemas.microsoft.com/office/drawing/2014/main" id="{BFC2D461-8F19-4D73-A6BB-E1E5913C8D74}"/>
                </a:ext>
              </a:extLst>
            </p:cNvPr>
            <p:cNvSpPr>
              <a:spLocks/>
            </p:cNvSpPr>
            <p:nvPr>
              <p:custDataLst>
                <p:tags r:id="rId269"/>
              </p:custDataLst>
            </p:nvPr>
          </p:nvSpPr>
          <p:spPr bwMode="auto">
            <a:xfrm>
              <a:off x="6130752" y="4247852"/>
              <a:ext cx="14617" cy="44483"/>
            </a:xfrm>
            <a:custGeom>
              <a:avLst/>
              <a:gdLst>
                <a:gd name="T0" fmla="*/ 0 w 39"/>
                <a:gd name="T1" fmla="*/ 31 h 31"/>
                <a:gd name="T2" fmla="*/ 12 w 39"/>
                <a:gd name="T3" fmla="*/ 28 h 31"/>
                <a:gd name="T4" fmla="*/ 22 w 39"/>
                <a:gd name="T5" fmla="*/ 28 h 31"/>
                <a:gd name="T6" fmla="*/ 26 w 39"/>
                <a:gd name="T7" fmla="*/ 28 h 31"/>
                <a:gd name="T8" fmla="*/ 30 w 39"/>
                <a:gd name="T9" fmla="*/ 28 h 31"/>
                <a:gd name="T10" fmla="*/ 35 w 39"/>
                <a:gd name="T11" fmla="*/ 27 h 31"/>
                <a:gd name="T12" fmla="*/ 39 w 39"/>
                <a:gd name="T13" fmla="*/ 25 h 31"/>
                <a:gd name="T14" fmla="*/ 39 w 39"/>
                <a:gd name="T15" fmla="*/ 0 h 31"/>
                <a:gd name="T16" fmla="*/ 26 w 39"/>
                <a:gd name="T17" fmla="*/ 0 h 31"/>
                <a:gd name="T18" fmla="*/ 17 w 39"/>
                <a:gd name="T19" fmla="*/ 0 h 31"/>
                <a:gd name="T20" fmla="*/ 8 w 39"/>
                <a:gd name="T21" fmla="*/ 0 h 31"/>
                <a:gd name="T22" fmla="*/ 0 w 39"/>
                <a:gd name="T23" fmla="*/ 0 h 31"/>
                <a:gd name="T24" fmla="*/ 0 w 39"/>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75" name="Freeform 382">
              <a:extLst>
                <a:ext uri="{FF2B5EF4-FFF2-40B4-BE49-F238E27FC236}">
                  <a16:creationId xmlns:a16="http://schemas.microsoft.com/office/drawing/2014/main" id="{4F938A37-E67E-416C-A953-F51D404F280E}"/>
                </a:ext>
              </a:extLst>
            </p:cNvPr>
            <p:cNvSpPr>
              <a:spLocks/>
            </p:cNvSpPr>
            <p:nvPr>
              <p:custDataLst>
                <p:tags r:id="rId270"/>
              </p:custDataLst>
            </p:nvPr>
          </p:nvSpPr>
          <p:spPr bwMode="auto">
            <a:xfrm>
              <a:off x="6224307" y="4648200"/>
              <a:ext cx="365449" cy="293821"/>
            </a:xfrm>
            <a:custGeom>
              <a:avLst/>
              <a:gdLst>
                <a:gd name="T0" fmla="*/ 899 w 903"/>
                <a:gd name="T1" fmla="*/ 291 h 759"/>
                <a:gd name="T2" fmla="*/ 863 w 903"/>
                <a:gd name="T3" fmla="*/ 388 h 759"/>
                <a:gd name="T4" fmla="*/ 832 w 903"/>
                <a:gd name="T5" fmla="*/ 414 h 759"/>
                <a:gd name="T6" fmla="*/ 761 w 903"/>
                <a:gd name="T7" fmla="*/ 507 h 759"/>
                <a:gd name="T8" fmla="*/ 720 w 903"/>
                <a:gd name="T9" fmla="*/ 561 h 759"/>
                <a:gd name="T10" fmla="*/ 647 w 903"/>
                <a:gd name="T11" fmla="*/ 613 h 759"/>
                <a:gd name="T12" fmla="*/ 583 w 903"/>
                <a:gd name="T13" fmla="*/ 666 h 759"/>
                <a:gd name="T14" fmla="*/ 557 w 903"/>
                <a:gd name="T15" fmla="*/ 698 h 759"/>
                <a:gd name="T16" fmla="*/ 520 w 903"/>
                <a:gd name="T17" fmla="*/ 705 h 759"/>
                <a:gd name="T18" fmla="*/ 496 w 903"/>
                <a:gd name="T19" fmla="*/ 710 h 759"/>
                <a:gd name="T20" fmla="*/ 485 w 903"/>
                <a:gd name="T21" fmla="*/ 727 h 759"/>
                <a:gd name="T22" fmla="*/ 372 w 903"/>
                <a:gd name="T23" fmla="*/ 727 h 759"/>
                <a:gd name="T24" fmla="*/ 339 w 903"/>
                <a:gd name="T25" fmla="*/ 732 h 759"/>
                <a:gd name="T26" fmla="*/ 316 w 903"/>
                <a:gd name="T27" fmla="*/ 732 h 759"/>
                <a:gd name="T28" fmla="*/ 286 w 903"/>
                <a:gd name="T29" fmla="*/ 727 h 759"/>
                <a:gd name="T30" fmla="*/ 263 w 903"/>
                <a:gd name="T31" fmla="*/ 737 h 759"/>
                <a:gd name="T32" fmla="*/ 146 w 903"/>
                <a:gd name="T33" fmla="*/ 759 h 759"/>
                <a:gd name="T34" fmla="*/ 116 w 903"/>
                <a:gd name="T35" fmla="*/ 753 h 759"/>
                <a:gd name="T36" fmla="*/ 90 w 903"/>
                <a:gd name="T37" fmla="*/ 739 h 759"/>
                <a:gd name="T38" fmla="*/ 76 w 903"/>
                <a:gd name="T39" fmla="*/ 719 h 759"/>
                <a:gd name="T40" fmla="*/ 79 w 903"/>
                <a:gd name="T41" fmla="*/ 697 h 759"/>
                <a:gd name="T42" fmla="*/ 75 w 903"/>
                <a:gd name="T43" fmla="*/ 628 h 759"/>
                <a:gd name="T44" fmla="*/ 79 w 903"/>
                <a:gd name="T45" fmla="*/ 608 h 759"/>
                <a:gd name="T46" fmla="*/ 68 w 903"/>
                <a:gd name="T47" fmla="*/ 572 h 759"/>
                <a:gd name="T48" fmla="*/ 22 w 903"/>
                <a:gd name="T49" fmla="*/ 516 h 759"/>
                <a:gd name="T50" fmla="*/ 12 w 903"/>
                <a:gd name="T51" fmla="*/ 484 h 759"/>
                <a:gd name="T52" fmla="*/ 10 w 903"/>
                <a:gd name="T53" fmla="*/ 439 h 759"/>
                <a:gd name="T54" fmla="*/ 0 w 903"/>
                <a:gd name="T55" fmla="*/ 377 h 759"/>
                <a:gd name="T56" fmla="*/ 39 w 903"/>
                <a:gd name="T57" fmla="*/ 377 h 759"/>
                <a:gd name="T58" fmla="*/ 57 w 903"/>
                <a:gd name="T59" fmla="*/ 396 h 759"/>
                <a:gd name="T60" fmla="*/ 94 w 903"/>
                <a:gd name="T61" fmla="*/ 410 h 759"/>
                <a:gd name="T62" fmla="*/ 135 w 903"/>
                <a:gd name="T63" fmla="*/ 411 h 759"/>
                <a:gd name="T64" fmla="*/ 160 w 903"/>
                <a:gd name="T65" fmla="*/ 400 h 759"/>
                <a:gd name="T66" fmla="*/ 182 w 903"/>
                <a:gd name="T67" fmla="*/ 372 h 759"/>
                <a:gd name="T68" fmla="*/ 197 w 903"/>
                <a:gd name="T69" fmla="*/ 229 h 759"/>
                <a:gd name="T70" fmla="*/ 204 w 903"/>
                <a:gd name="T71" fmla="*/ 184 h 759"/>
                <a:gd name="T72" fmla="*/ 210 w 903"/>
                <a:gd name="T73" fmla="*/ 168 h 759"/>
                <a:gd name="T74" fmla="*/ 239 w 903"/>
                <a:gd name="T75" fmla="*/ 178 h 759"/>
                <a:gd name="T76" fmla="*/ 245 w 903"/>
                <a:gd name="T77" fmla="*/ 238 h 759"/>
                <a:gd name="T78" fmla="*/ 247 w 903"/>
                <a:gd name="T79" fmla="*/ 274 h 759"/>
                <a:gd name="T80" fmla="*/ 256 w 903"/>
                <a:gd name="T81" fmla="*/ 287 h 759"/>
                <a:gd name="T82" fmla="*/ 287 w 903"/>
                <a:gd name="T83" fmla="*/ 295 h 759"/>
                <a:gd name="T84" fmla="*/ 312 w 903"/>
                <a:gd name="T85" fmla="*/ 293 h 759"/>
                <a:gd name="T86" fmla="*/ 333 w 903"/>
                <a:gd name="T87" fmla="*/ 272 h 759"/>
                <a:gd name="T88" fmla="*/ 350 w 903"/>
                <a:gd name="T89" fmla="*/ 234 h 759"/>
                <a:gd name="T90" fmla="*/ 368 w 903"/>
                <a:gd name="T91" fmla="*/ 201 h 759"/>
                <a:gd name="T92" fmla="*/ 387 w 903"/>
                <a:gd name="T93" fmla="*/ 191 h 759"/>
                <a:gd name="T94" fmla="*/ 414 w 903"/>
                <a:gd name="T95" fmla="*/ 193 h 759"/>
                <a:gd name="T96" fmla="*/ 451 w 903"/>
                <a:gd name="T97" fmla="*/ 208 h 759"/>
                <a:gd name="T98" fmla="*/ 478 w 903"/>
                <a:gd name="T99" fmla="*/ 216 h 759"/>
                <a:gd name="T100" fmla="*/ 512 w 903"/>
                <a:gd name="T101" fmla="*/ 213 h 759"/>
                <a:gd name="T102" fmla="*/ 531 w 903"/>
                <a:gd name="T103" fmla="*/ 200 h 759"/>
                <a:gd name="T104" fmla="*/ 564 w 903"/>
                <a:gd name="T105" fmla="*/ 127 h 759"/>
                <a:gd name="T106" fmla="*/ 620 w 903"/>
                <a:gd name="T107" fmla="*/ 80 h 759"/>
                <a:gd name="T108" fmla="*/ 732 w 903"/>
                <a:gd name="T109" fmla="*/ 11 h 759"/>
                <a:gd name="T110" fmla="*/ 806 w 903"/>
                <a:gd name="T111" fmla="*/ 3 h 759"/>
                <a:gd name="T112" fmla="*/ 830 w 903"/>
                <a:gd name="T113" fmla="*/ 6 h 759"/>
                <a:gd name="T114" fmla="*/ 854 w 903"/>
                <a:gd name="T115" fmla="*/ 35 h 759"/>
                <a:gd name="T116" fmla="*/ 873 w 903"/>
                <a:gd name="T117" fmla="*/ 71 h 759"/>
                <a:gd name="T118" fmla="*/ 883 w 903"/>
                <a:gd name="T119" fmla="*/ 107 h 759"/>
                <a:gd name="T120" fmla="*/ 868 w 903"/>
                <a:gd name="T121" fmla="*/ 207 h 759"/>
                <a:gd name="T122" fmla="*/ 830 w 903"/>
                <a:gd name="T123" fmla="*/ 204 h 759"/>
                <a:gd name="T124" fmla="*/ 826 w 903"/>
                <a:gd name="T125" fmla="*/ 281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76" name="Freeform 383">
              <a:extLst>
                <a:ext uri="{FF2B5EF4-FFF2-40B4-BE49-F238E27FC236}">
                  <a16:creationId xmlns:a16="http://schemas.microsoft.com/office/drawing/2014/main" id="{5A8C1B09-BC06-4BD6-A622-AABBC22FCDB7}"/>
                </a:ext>
              </a:extLst>
            </p:cNvPr>
            <p:cNvSpPr>
              <a:spLocks/>
            </p:cNvSpPr>
            <p:nvPr>
              <p:custDataLst>
                <p:tags r:id="rId271"/>
              </p:custDataLst>
            </p:nvPr>
          </p:nvSpPr>
          <p:spPr bwMode="auto">
            <a:xfrm>
              <a:off x="6360255" y="3592315"/>
              <a:ext cx="378605" cy="450682"/>
            </a:xfrm>
            <a:custGeom>
              <a:avLst/>
              <a:gdLst>
                <a:gd name="T0" fmla="*/ 742 w 943"/>
                <a:gd name="T1" fmla="*/ 5 h 1172"/>
                <a:gd name="T2" fmla="*/ 765 w 943"/>
                <a:gd name="T3" fmla="*/ 23 h 1172"/>
                <a:gd name="T4" fmla="*/ 803 w 943"/>
                <a:gd name="T5" fmla="*/ 30 h 1172"/>
                <a:gd name="T6" fmla="*/ 814 w 943"/>
                <a:gd name="T7" fmla="*/ 55 h 1172"/>
                <a:gd name="T8" fmla="*/ 835 w 943"/>
                <a:gd name="T9" fmla="*/ 109 h 1172"/>
                <a:gd name="T10" fmla="*/ 837 w 943"/>
                <a:gd name="T11" fmla="*/ 187 h 1172"/>
                <a:gd name="T12" fmla="*/ 857 w 943"/>
                <a:gd name="T13" fmla="*/ 243 h 1172"/>
                <a:gd name="T14" fmla="*/ 922 w 943"/>
                <a:gd name="T15" fmla="*/ 292 h 1172"/>
                <a:gd name="T16" fmla="*/ 879 w 943"/>
                <a:gd name="T17" fmla="*/ 361 h 1172"/>
                <a:gd name="T18" fmla="*/ 851 w 943"/>
                <a:gd name="T19" fmla="*/ 410 h 1172"/>
                <a:gd name="T20" fmla="*/ 809 w 943"/>
                <a:gd name="T21" fmla="*/ 635 h 1172"/>
                <a:gd name="T22" fmla="*/ 770 w 943"/>
                <a:gd name="T23" fmla="*/ 677 h 1172"/>
                <a:gd name="T24" fmla="*/ 763 w 943"/>
                <a:gd name="T25" fmla="*/ 721 h 1172"/>
                <a:gd name="T26" fmla="*/ 745 w 943"/>
                <a:gd name="T27" fmla="*/ 735 h 1172"/>
                <a:gd name="T28" fmla="*/ 723 w 943"/>
                <a:gd name="T29" fmla="*/ 798 h 1172"/>
                <a:gd name="T30" fmla="*/ 692 w 943"/>
                <a:gd name="T31" fmla="*/ 877 h 1172"/>
                <a:gd name="T32" fmla="*/ 662 w 943"/>
                <a:gd name="T33" fmla="*/ 903 h 1172"/>
                <a:gd name="T34" fmla="*/ 664 w 943"/>
                <a:gd name="T35" fmla="*/ 934 h 1172"/>
                <a:gd name="T36" fmla="*/ 686 w 943"/>
                <a:gd name="T37" fmla="*/ 939 h 1172"/>
                <a:gd name="T38" fmla="*/ 709 w 943"/>
                <a:gd name="T39" fmla="*/ 950 h 1172"/>
                <a:gd name="T40" fmla="*/ 742 w 943"/>
                <a:gd name="T41" fmla="*/ 971 h 1172"/>
                <a:gd name="T42" fmla="*/ 756 w 943"/>
                <a:gd name="T43" fmla="*/ 1007 h 1172"/>
                <a:gd name="T44" fmla="*/ 775 w 943"/>
                <a:gd name="T45" fmla="*/ 1043 h 1172"/>
                <a:gd name="T46" fmla="*/ 803 w 943"/>
                <a:gd name="T47" fmla="*/ 1053 h 1172"/>
                <a:gd name="T48" fmla="*/ 809 w 943"/>
                <a:gd name="T49" fmla="*/ 1094 h 1172"/>
                <a:gd name="T50" fmla="*/ 718 w 943"/>
                <a:gd name="T51" fmla="*/ 1115 h 1172"/>
                <a:gd name="T52" fmla="*/ 687 w 943"/>
                <a:gd name="T53" fmla="*/ 1157 h 1172"/>
                <a:gd name="T54" fmla="*/ 598 w 943"/>
                <a:gd name="T55" fmla="*/ 1170 h 1172"/>
                <a:gd name="T56" fmla="*/ 515 w 943"/>
                <a:gd name="T57" fmla="*/ 1158 h 1172"/>
                <a:gd name="T58" fmla="*/ 464 w 943"/>
                <a:gd name="T59" fmla="*/ 1123 h 1172"/>
                <a:gd name="T60" fmla="*/ 390 w 943"/>
                <a:gd name="T61" fmla="*/ 1125 h 1172"/>
                <a:gd name="T62" fmla="*/ 319 w 943"/>
                <a:gd name="T63" fmla="*/ 1120 h 1172"/>
                <a:gd name="T64" fmla="*/ 297 w 943"/>
                <a:gd name="T65" fmla="*/ 1104 h 1172"/>
                <a:gd name="T66" fmla="*/ 294 w 943"/>
                <a:gd name="T67" fmla="*/ 1075 h 1172"/>
                <a:gd name="T68" fmla="*/ 274 w 943"/>
                <a:gd name="T69" fmla="*/ 1029 h 1172"/>
                <a:gd name="T70" fmla="*/ 216 w 943"/>
                <a:gd name="T71" fmla="*/ 974 h 1172"/>
                <a:gd name="T72" fmla="*/ 193 w 943"/>
                <a:gd name="T73" fmla="*/ 925 h 1172"/>
                <a:gd name="T74" fmla="*/ 152 w 943"/>
                <a:gd name="T75" fmla="*/ 903 h 1172"/>
                <a:gd name="T76" fmla="*/ 120 w 943"/>
                <a:gd name="T77" fmla="*/ 846 h 1172"/>
                <a:gd name="T78" fmla="*/ 97 w 943"/>
                <a:gd name="T79" fmla="*/ 788 h 1172"/>
                <a:gd name="T80" fmla="*/ 65 w 943"/>
                <a:gd name="T81" fmla="*/ 758 h 1172"/>
                <a:gd name="T82" fmla="*/ 33 w 943"/>
                <a:gd name="T83" fmla="*/ 676 h 1172"/>
                <a:gd name="T84" fmla="*/ 4 w 943"/>
                <a:gd name="T85" fmla="*/ 611 h 1172"/>
                <a:gd name="T86" fmla="*/ 18 w 943"/>
                <a:gd name="T87" fmla="*/ 577 h 1172"/>
                <a:gd name="T88" fmla="*/ 29 w 943"/>
                <a:gd name="T89" fmla="*/ 521 h 1172"/>
                <a:gd name="T90" fmla="*/ 64 w 943"/>
                <a:gd name="T91" fmla="*/ 474 h 1172"/>
                <a:gd name="T92" fmla="*/ 113 w 943"/>
                <a:gd name="T93" fmla="*/ 222 h 1172"/>
                <a:gd name="T94" fmla="*/ 123 w 943"/>
                <a:gd name="T95" fmla="*/ 179 h 1172"/>
                <a:gd name="T96" fmla="*/ 153 w 943"/>
                <a:gd name="T97" fmla="*/ 171 h 1172"/>
                <a:gd name="T98" fmla="*/ 160 w 943"/>
                <a:gd name="T99" fmla="*/ 122 h 1172"/>
                <a:gd name="T100" fmla="*/ 159 w 943"/>
                <a:gd name="T101" fmla="*/ 67 h 1172"/>
                <a:gd name="T102" fmla="*/ 679 w 943"/>
                <a:gd name="T103" fmla="*/ 69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grpSp>
          <p:nvGrpSpPr>
            <p:cNvPr id="1377" name="Group 384">
              <a:extLst>
                <a:ext uri="{FF2B5EF4-FFF2-40B4-BE49-F238E27FC236}">
                  <a16:creationId xmlns:a16="http://schemas.microsoft.com/office/drawing/2014/main" id="{ED3A431C-DC95-439F-85A5-82858A74D929}"/>
                </a:ext>
              </a:extLst>
            </p:cNvPr>
            <p:cNvGrpSpPr>
              <a:grpSpLocks/>
            </p:cNvGrpSpPr>
            <p:nvPr>
              <p:custDataLst>
                <p:tags r:id="rId272"/>
              </p:custDataLst>
            </p:nvPr>
          </p:nvGrpSpPr>
          <p:grpSpPr bwMode="auto">
            <a:xfrm>
              <a:off x="5635250" y="3740982"/>
              <a:ext cx="74552" cy="60871"/>
              <a:chOff x="2352" y="2343"/>
              <a:chExt cx="65" cy="53"/>
            </a:xfrm>
            <a:solidFill>
              <a:schemeClr val="bg1">
                <a:lumMod val="50000"/>
              </a:schemeClr>
            </a:solidFill>
          </p:grpSpPr>
          <p:sp>
            <p:nvSpPr>
              <p:cNvPr id="1530" name="Freeform 385">
                <a:extLst>
                  <a:ext uri="{FF2B5EF4-FFF2-40B4-BE49-F238E27FC236}">
                    <a16:creationId xmlns:a16="http://schemas.microsoft.com/office/drawing/2014/main" id="{38379237-8779-4EAC-B440-787E68D0918C}"/>
                  </a:ext>
                </a:extLst>
              </p:cNvPr>
              <p:cNvSpPr>
                <a:spLocks/>
              </p:cNvSpPr>
              <p:nvPr/>
            </p:nvSpPr>
            <p:spPr bwMode="auto">
              <a:xfrm>
                <a:off x="2352" y="2343"/>
                <a:ext cx="16" cy="11"/>
              </a:xfrm>
              <a:custGeom>
                <a:avLst/>
                <a:gdLst>
                  <a:gd name="T0" fmla="*/ 46 w 51"/>
                  <a:gd name="T1" fmla="*/ 0 h 33"/>
                  <a:gd name="T2" fmla="*/ 0 w 51"/>
                  <a:gd name="T3" fmla="*/ 5 h 33"/>
                  <a:gd name="T4" fmla="*/ 4 w 51"/>
                  <a:gd name="T5" fmla="*/ 28 h 33"/>
                  <a:gd name="T6" fmla="*/ 10 w 51"/>
                  <a:gd name="T7" fmla="*/ 33 h 33"/>
                  <a:gd name="T8" fmla="*/ 35 w 51"/>
                  <a:gd name="T9" fmla="*/ 25 h 33"/>
                  <a:gd name="T10" fmla="*/ 48 w 51"/>
                  <a:gd name="T11" fmla="*/ 15 h 33"/>
                  <a:gd name="T12" fmla="*/ 51 w 51"/>
                  <a:gd name="T13" fmla="*/ 8 h 33"/>
                  <a:gd name="T14" fmla="*/ 46 w 51"/>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grpFill/>
              <a:ln w="3175" cmpd="sng">
                <a:solidFill>
                  <a:schemeClr val="bg1"/>
                </a:solidFill>
                <a:prstDash val="solid"/>
                <a:round/>
                <a:headEnd/>
                <a:tailEnd/>
              </a:ln>
            </p:spPr>
            <p:txBody>
              <a:bodyPr/>
              <a:lstStyle/>
              <a:p>
                <a:endParaRPr lang="en-US" sz="1056" dirty="0"/>
              </a:p>
            </p:txBody>
          </p:sp>
          <p:sp>
            <p:nvSpPr>
              <p:cNvPr id="1531" name="Freeform 386">
                <a:extLst>
                  <a:ext uri="{FF2B5EF4-FFF2-40B4-BE49-F238E27FC236}">
                    <a16:creationId xmlns:a16="http://schemas.microsoft.com/office/drawing/2014/main" id="{C4819E27-4847-4827-B751-B8F68B6292DB}"/>
                  </a:ext>
                </a:extLst>
              </p:cNvPr>
              <p:cNvSpPr>
                <a:spLocks/>
              </p:cNvSpPr>
              <p:nvPr/>
            </p:nvSpPr>
            <p:spPr bwMode="auto">
              <a:xfrm>
                <a:off x="2372" y="2354"/>
                <a:ext cx="20" cy="7"/>
              </a:xfrm>
              <a:custGeom>
                <a:avLst/>
                <a:gdLst>
                  <a:gd name="T0" fmla="*/ 61 w 61"/>
                  <a:gd name="T1" fmla="*/ 6 h 20"/>
                  <a:gd name="T2" fmla="*/ 53 w 61"/>
                  <a:gd name="T3" fmla="*/ 2 h 20"/>
                  <a:gd name="T4" fmla="*/ 0 w 61"/>
                  <a:gd name="T5" fmla="*/ 0 h 20"/>
                  <a:gd name="T6" fmla="*/ 2 w 61"/>
                  <a:gd name="T7" fmla="*/ 14 h 20"/>
                  <a:gd name="T8" fmla="*/ 7 w 61"/>
                  <a:gd name="T9" fmla="*/ 20 h 20"/>
                  <a:gd name="T10" fmla="*/ 18 w 61"/>
                  <a:gd name="T11" fmla="*/ 13 h 20"/>
                  <a:gd name="T12" fmla="*/ 61 w 61"/>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61" h="20">
                    <a:moveTo>
                      <a:pt x="61" y="6"/>
                    </a:moveTo>
                    <a:lnTo>
                      <a:pt x="53" y="2"/>
                    </a:lnTo>
                    <a:lnTo>
                      <a:pt x="0" y="0"/>
                    </a:lnTo>
                    <a:lnTo>
                      <a:pt x="2" y="14"/>
                    </a:lnTo>
                    <a:lnTo>
                      <a:pt x="7" y="20"/>
                    </a:lnTo>
                    <a:lnTo>
                      <a:pt x="18" y="13"/>
                    </a:lnTo>
                    <a:lnTo>
                      <a:pt x="61" y="6"/>
                    </a:lnTo>
                  </a:path>
                </a:pathLst>
              </a:custGeom>
              <a:grpFill/>
              <a:ln w="3175" cmpd="sng">
                <a:solidFill>
                  <a:schemeClr val="bg1"/>
                </a:solidFill>
                <a:prstDash val="solid"/>
                <a:round/>
                <a:headEnd/>
                <a:tailEnd/>
              </a:ln>
            </p:spPr>
            <p:txBody>
              <a:bodyPr/>
              <a:lstStyle/>
              <a:p>
                <a:endParaRPr lang="en-US" sz="1056" dirty="0"/>
              </a:p>
            </p:txBody>
          </p:sp>
          <p:sp>
            <p:nvSpPr>
              <p:cNvPr id="1532" name="Freeform 387">
                <a:extLst>
                  <a:ext uri="{FF2B5EF4-FFF2-40B4-BE49-F238E27FC236}">
                    <a16:creationId xmlns:a16="http://schemas.microsoft.com/office/drawing/2014/main" id="{18327711-320F-4879-A1AB-2CE770DA2D0D}"/>
                  </a:ext>
                </a:extLst>
              </p:cNvPr>
              <p:cNvSpPr>
                <a:spLocks/>
              </p:cNvSpPr>
              <p:nvPr/>
            </p:nvSpPr>
            <p:spPr bwMode="auto">
              <a:xfrm>
                <a:off x="2407" y="2346"/>
                <a:ext cx="5" cy="12"/>
              </a:xfrm>
              <a:custGeom>
                <a:avLst/>
                <a:gdLst>
                  <a:gd name="T0" fmla="*/ 2 w 15"/>
                  <a:gd name="T1" fmla="*/ 0 h 36"/>
                  <a:gd name="T2" fmla="*/ 0 w 15"/>
                  <a:gd name="T3" fmla="*/ 20 h 36"/>
                  <a:gd name="T4" fmla="*/ 0 w 15"/>
                  <a:gd name="T5" fmla="*/ 36 h 36"/>
                  <a:gd name="T6" fmla="*/ 11 w 15"/>
                  <a:gd name="T7" fmla="*/ 35 h 36"/>
                  <a:gd name="T8" fmla="*/ 15 w 15"/>
                  <a:gd name="T9" fmla="*/ 14 h 36"/>
                  <a:gd name="T10" fmla="*/ 2 w 15"/>
                  <a:gd name="T11" fmla="*/ 0 h 36"/>
                </a:gdLst>
                <a:ahLst/>
                <a:cxnLst>
                  <a:cxn ang="0">
                    <a:pos x="T0" y="T1"/>
                  </a:cxn>
                  <a:cxn ang="0">
                    <a:pos x="T2" y="T3"/>
                  </a:cxn>
                  <a:cxn ang="0">
                    <a:pos x="T4" y="T5"/>
                  </a:cxn>
                  <a:cxn ang="0">
                    <a:pos x="T6" y="T7"/>
                  </a:cxn>
                  <a:cxn ang="0">
                    <a:pos x="T8" y="T9"/>
                  </a:cxn>
                  <a:cxn ang="0">
                    <a:pos x="T10" y="T11"/>
                  </a:cxn>
                </a:cxnLst>
                <a:rect l="0" t="0" r="r" b="b"/>
                <a:pathLst>
                  <a:path w="15" h="36">
                    <a:moveTo>
                      <a:pt x="2" y="0"/>
                    </a:moveTo>
                    <a:lnTo>
                      <a:pt x="0" y="20"/>
                    </a:lnTo>
                    <a:lnTo>
                      <a:pt x="0" y="36"/>
                    </a:lnTo>
                    <a:lnTo>
                      <a:pt x="11" y="35"/>
                    </a:lnTo>
                    <a:lnTo>
                      <a:pt x="15" y="14"/>
                    </a:lnTo>
                    <a:lnTo>
                      <a:pt x="2" y="0"/>
                    </a:lnTo>
                  </a:path>
                </a:pathLst>
              </a:custGeom>
              <a:grpFill/>
              <a:ln w="3175" cmpd="sng">
                <a:solidFill>
                  <a:schemeClr val="bg1"/>
                </a:solidFill>
                <a:prstDash val="solid"/>
                <a:round/>
                <a:headEnd/>
                <a:tailEnd/>
              </a:ln>
            </p:spPr>
            <p:txBody>
              <a:bodyPr/>
              <a:lstStyle/>
              <a:p>
                <a:endParaRPr lang="en-US" sz="1056" dirty="0"/>
              </a:p>
            </p:txBody>
          </p:sp>
          <p:sp>
            <p:nvSpPr>
              <p:cNvPr id="1533" name="Freeform 388">
                <a:extLst>
                  <a:ext uri="{FF2B5EF4-FFF2-40B4-BE49-F238E27FC236}">
                    <a16:creationId xmlns:a16="http://schemas.microsoft.com/office/drawing/2014/main" id="{79E55117-7B1F-4A28-B1CD-F81BBB4B3A4E}"/>
                  </a:ext>
                </a:extLst>
              </p:cNvPr>
              <p:cNvSpPr>
                <a:spLocks/>
              </p:cNvSpPr>
              <p:nvPr/>
            </p:nvSpPr>
            <p:spPr bwMode="auto">
              <a:xfrm>
                <a:off x="2406" y="2361"/>
                <a:ext cx="11" cy="11"/>
              </a:xfrm>
              <a:custGeom>
                <a:avLst/>
                <a:gdLst>
                  <a:gd name="T0" fmla="*/ 4 w 37"/>
                  <a:gd name="T1" fmla="*/ 4 h 33"/>
                  <a:gd name="T2" fmla="*/ 22 w 37"/>
                  <a:gd name="T3" fmla="*/ 0 h 33"/>
                  <a:gd name="T4" fmla="*/ 35 w 37"/>
                  <a:gd name="T5" fmla="*/ 6 h 33"/>
                  <a:gd name="T6" fmla="*/ 37 w 37"/>
                  <a:gd name="T7" fmla="*/ 22 h 33"/>
                  <a:gd name="T8" fmla="*/ 24 w 37"/>
                  <a:gd name="T9" fmla="*/ 33 h 33"/>
                  <a:gd name="T10" fmla="*/ 11 w 37"/>
                  <a:gd name="T11" fmla="*/ 33 h 33"/>
                  <a:gd name="T12" fmla="*/ 2 w 37"/>
                  <a:gd name="T13" fmla="*/ 24 h 33"/>
                  <a:gd name="T14" fmla="*/ 0 w 37"/>
                  <a:gd name="T15" fmla="*/ 16 h 33"/>
                  <a:gd name="T16" fmla="*/ 4 w 37"/>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grpFill/>
              <a:ln w="3175" cmpd="sng">
                <a:solidFill>
                  <a:schemeClr val="bg1"/>
                </a:solidFill>
                <a:prstDash val="solid"/>
                <a:round/>
                <a:headEnd/>
                <a:tailEnd/>
              </a:ln>
            </p:spPr>
            <p:txBody>
              <a:bodyPr/>
              <a:lstStyle/>
              <a:p>
                <a:endParaRPr lang="en-US" sz="1056" dirty="0"/>
              </a:p>
            </p:txBody>
          </p:sp>
          <p:sp>
            <p:nvSpPr>
              <p:cNvPr id="1534" name="Freeform 389">
                <a:extLst>
                  <a:ext uri="{FF2B5EF4-FFF2-40B4-BE49-F238E27FC236}">
                    <a16:creationId xmlns:a16="http://schemas.microsoft.com/office/drawing/2014/main" id="{B0C299EA-439B-4F5B-A12D-9B121DB490CD}"/>
                  </a:ext>
                </a:extLst>
              </p:cNvPr>
              <p:cNvSpPr>
                <a:spLocks/>
              </p:cNvSpPr>
              <p:nvPr/>
            </p:nvSpPr>
            <p:spPr bwMode="auto">
              <a:xfrm>
                <a:off x="2388" y="2378"/>
                <a:ext cx="16" cy="18"/>
              </a:xfrm>
              <a:custGeom>
                <a:avLst/>
                <a:gdLst>
                  <a:gd name="T0" fmla="*/ 2 w 49"/>
                  <a:gd name="T1" fmla="*/ 0 h 54"/>
                  <a:gd name="T2" fmla="*/ 0 w 49"/>
                  <a:gd name="T3" fmla="*/ 0 h 54"/>
                  <a:gd name="T4" fmla="*/ 2 w 49"/>
                  <a:gd name="T5" fmla="*/ 50 h 54"/>
                  <a:gd name="T6" fmla="*/ 18 w 49"/>
                  <a:gd name="T7" fmla="*/ 54 h 54"/>
                  <a:gd name="T8" fmla="*/ 44 w 49"/>
                  <a:gd name="T9" fmla="*/ 45 h 54"/>
                  <a:gd name="T10" fmla="*/ 49 w 49"/>
                  <a:gd name="T11" fmla="*/ 31 h 54"/>
                  <a:gd name="T12" fmla="*/ 40 w 49"/>
                  <a:gd name="T13" fmla="*/ 21 h 54"/>
                  <a:gd name="T14" fmla="*/ 19 w 49"/>
                  <a:gd name="T15" fmla="*/ 8 h 54"/>
                  <a:gd name="T16" fmla="*/ 2 w 49"/>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grpFill/>
              <a:ln w="3175" cmpd="sng">
                <a:solidFill>
                  <a:schemeClr val="bg1"/>
                </a:solidFill>
                <a:prstDash val="solid"/>
                <a:round/>
                <a:headEnd/>
                <a:tailEnd/>
              </a:ln>
            </p:spPr>
            <p:txBody>
              <a:bodyPr/>
              <a:lstStyle/>
              <a:p>
                <a:endParaRPr lang="en-US" sz="1056" dirty="0"/>
              </a:p>
            </p:txBody>
          </p:sp>
          <p:sp>
            <p:nvSpPr>
              <p:cNvPr id="1535" name="Freeform 390">
                <a:extLst>
                  <a:ext uri="{FF2B5EF4-FFF2-40B4-BE49-F238E27FC236}">
                    <a16:creationId xmlns:a16="http://schemas.microsoft.com/office/drawing/2014/main" id="{26F866FC-1963-422F-B8C6-57A884A9D11B}"/>
                  </a:ext>
                </a:extLst>
              </p:cNvPr>
              <p:cNvSpPr>
                <a:spLocks/>
              </p:cNvSpPr>
              <p:nvPr/>
            </p:nvSpPr>
            <p:spPr bwMode="auto">
              <a:xfrm>
                <a:off x="2374" y="2388"/>
                <a:ext cx="9" cy="7"/>
              </a:xfrm>
              <a:custGeom>
                <a:avLst/>
                <a:gdLst>
                  <a:gd name="T0" fmla="*/ 18 w 26"/>
                  <a:gd name="T1" fmla="*/ 0 h 22"/>
                  <a:gd name="T2" fmla="*/ 3 w 26"/>
                  <a:gd name="T3" fmla="*/ 2 h 22"/>
                  <a:gd name="T4" fmla="*/ 0 w 26"/>
                  <a:gd name="T5" fmla="*/ 15 h 22"/>
                  <a:gd name="T6" fmla="*/ 6 w 26"/>
                  <a:gd name="T7" fmla="*/ 21 h 22"/>
                  <a:gd name="T8" fmla="*/ 19 w 26"/>
                  <a:gd name="T9" fmla="*/ 22 h 22"/>
                  <a:gd name="T10" fmla="*/ 26 w 26"/>
                  <a:gd name="T11" fmla="*/ 11 h 22"/>
                  <a:gd name="T12" fmla="*/ 18 w 2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6" h="22">
                    <a:moveTo>
                      <a:pt x="18" y="0"/>
                    </a:moveTo>
                    <a:lnTo>
                      <a:pt x="3" y="2"/>
                    </a:lnTo>
                    <a:lnTo>
                      <a:pt x="0" y="15"/>
                    </a:lnTo>
                    <a:lnTo>
                      <a:pt x="6" y="21"/>
                    </a:lnTo>
                    <a:lnTo>
                      <a:pt x="19" y="22"/>
                    </a:lnTo>
                    <a:lnTo>
                      <a:pt x="26" y="11"/>
                    </a:lnTo>
                    <a:lnTo>
                      <a:pt x="18" y="0"/>
                    </a:lnTo>
                  </a:path>
                </a:pathLst>
              </a:custGeom>
              <a:grpFill/>
              <a:ln w="3175" cmpd="sng">
                <a:solidFill>
                  <a:schemeClr val="bg1"/>
                </a:solidFill>
                <a:prstDash val="solid"/>
                <a:round/>
                <a:headEnd/>
                <a:tailEnd/>
              </a:ln>
            </p:spPr>
            <p:txBody>
              <a:bodyPr/>
              <a:lstStyle/>
              <a:p>
                <a:endParaRPr lang="en-US" sz="1056" dirty="0"/>
              </a:p>
            </p:txBody>
          </p:sp>
        </p:grpSp>
        <p:grpSp>
          <p:nvGrpSpPr>
            <p:cNvPr id="1378" name="Group 391">
              <a:extLst>
                <a:ext uri="{FF2B5EF4-FFF2-40B4-BE49-F238E27FC236}">
                  <a16:creationId xmlns:a16="http://schemas.microsoft.com/office/drawing/2014/main" id="{D20F70AE-2257-420E-9DAC-23FDDA913477}"/>
                </a:ext>
              </a:extLst>
            </p:cNvPr>
            <p:cNvGrpSpPr>
              <a:grpSpLocks/>
            </p:cNvGrpSpPr>
            <p:nvPr>
              <p:custDataLst>
                <p:tags r:id="rId273"/>
              </p:custDataLst>
            </p:nvPr>
          </p:nvGrpSpPr>
          <p:grpSpPr bwMode="auto">
            <a:xfrm>
              <a:off x="3733478" y="2310505"/>
              <a:ext cx="1746849" cy="835810"/>
              <a:chOff x="527" y="1110"/>
              <a:chExt cx="1410" cy="709"/>
            </a:xfrm>
            <a:solidFill>
              <a:srgbClr val="7F7F7F"/>
            </a:solidFill>
          </p:grpSpPr>
          <p:sp>
            <p:nvSpPr>
              <p:cNvPr id="1488" name="Freeform 392">
                <a:extLst>
                  <a:ext uri="{FF2B5EF4-FFF2-40B4-BE49-F238E27FC236}">
                    <a16:creationId xmlns:a16="http://schemas.microsoft.com/office/drawing/2014/main" id="{B79701C7-4A79-407B-B24F-9DE526343EBB}"/>
                  </a:ext>
                </a:extLst>
              </p:cNvPr>
              <p:cNvSpPr>
                <a:spLocks/>
              </p:cNvSpPr>
              <p:nvPr/>
            </p:nvSpPr>
            <p:spPr bwMode="auto">
              <a:xfrm>
                <a:off x="1401" y="1427"/>
                <a:ext cx="31" cy="17"/>
              </a:xfrm>
              <a:custGeom>
                <a:avLst/>
                <a:gdLst>
                  <a:gd name="T0" fmla="*/ 0 w 98"/>
                  <a:gd name="T1" fmla="*/ 41 h 54"/>
                  <a:gd name="T2" fmla="*/ 5 w 98"/>
                  <a:gd name="T3" fmla="*/ 46 h 54"/>
                  <a:gd name="T4" fmla="*/ 13 w 98"/>
                  <a:gd name="T5" fmla="*/ 50 h 54"/>
                  <a:gd name="T6" fmla="*/ 23 w 98"/>
                  <a:gd name="T7" fmla="*/ 53 h 54"/>
                  <a:gd name="T8" fmla="*/ 32 w 98"/>
                  <a:gd name="T9" fmla="*/ 54 h 54"/>
                  <a:gd name="T10" fmla="*/ 38 w 98"/>
                  <a:gd name="T11" fmla="*/ 54 h 54"/>
                  <a:gd name="T12" fmla="*/ 45 w 98"/>
                  <a:gd name="T13" fmla="*/ 53 h 54"/>
                  <a:gd name="T14" fmla="*/ 50 w 98"/>
                  <a:gd name="T15" fmla="*/ 51 h 54"/>
                  <a:gd name="T16" fmla="*/ 56 w 98"/>
                  <a:gd name="T17" fmla="*/ 49 h 54"/>
                  <a:gd name="T18" fmla="*/ 67 w 98"/>
                  <a:gd name="T19" fmla="*/ 42 h 54"/>
                  <a:gd name="T20" fmla="*/ 75 w 98"/>
                  <a:gd name="T21" fmla="*/ 35 h 54"/>
                  <a:gd name="T22" fmla="*/ 84 w 98"/>
                  <a:gd name="T23" fmla="*/ 28 h 54"/>
                  <a:gd name="T24" fmla="*/ 91 w 98"/>
                  <a:gd name="T25" fmla="*/ 20 h 54"/>
                  <a:gd name="T26" fmla="*/ 95 w 98"/>
                  <a:gd name="T27" fmla="*/ 12 h 54"/>
                  <a:gd name="T28" fmla="*/ 98 w 98"/>
                  <a:gd name="T29" fmla="*/ 4 h 54"/>
                  <a:gd name="T30" fmla="*/ 91 w 98"/>
                  <a:gd name="T31" fmla="*/ 2 h 54"/>
                  <a:gd name="T32" fmla="*/ 83 w 98"/>
                  <a:gd name="T33" fmla="*/ 0 h 54"/>
                  <a:gd name="T34" fmla="*/ 75 w 98"/>
                  <a:gd name="T35" fmla="*/ 0 h 54"/>
                  <a:gd name="T36" fmla="*/ 68 w 98"/>
                  <a:gd name="T37" fmla="*/ 0 h 54"/>
                  <a:gd name="T38" fmla="*/ 59 w 98"/>
                  <a:gd name="T39" fmla="*/ 1 h 54"/>
                  <a:gd name="T40" fmla="*/ 51 w 98"/>
                  <a:gd name="T41" fmla="*/ 3 h 54"/>
                  <a:gd name="T42" fmla="*/ 43 w 98"/>
                  <a:gd name="T43" fmla="*/ 6 h 54"/>
                  <a:gd name="T44" fmla="*/ 37 w 98"/>
                  <a:gd name="T45" fmla="*/ 9 h 54"/>
                  <a:gd name="T46" fmla="*/ 23 w 98"/>
                  <a:gd name="T47" fmla="*/ 17 h 54"/>
                  <a:gd name="T48" fmla="*/ 12 w 98"/>
                  <a:gd name="T49" fmla="*/ 25 h 54"/>
                  <a:gd name="T50" fmla="*/ 7 w 98"/>
                  <a:gd name="T51" fmla="*/ 29 h 54"/>
                  <a:gd name="T52" fmla="*/ 4 w 98"/>
                  <a:gd name="T53" fmla="*/ 33 h 54"/>
                  <a:gd name="T54" fmla="*/ 1 w 98"/>
                  <a:gd name="T55" fmla="*/ 37 h 54"/>
                  <a:gd name="T56" fmla="*/ 0 w 98"/>
                  <a:gd name="T57"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489" name="Freeform 393">
                <a:extLst>
                  <a:ext uri="{FF2B5EF4-FFF2-40B4-BE49-F238E27FC236}">
                    <a16:creationId xmlns:a16="http://schemas.microsoft.com/office/drawing/2014/main" id="{D8716F44-8130-4686-A124-91E232502DDC}"/>
                  </a:ext>
                </a:extLst>
              </p:cNvPr>
              <p:cNvSpPr>
                <a:spLocks/>
              </p:cNvSpPr>
              <p:nvPr/>
            </p:nvSpPr>
            <p:spPr bwMode="auto">
              <a:xfrm>
                <a:off x="1387" y="1551"/>
                <a:ext cx="21" cy="8"/>
              </a:xfrm>
              <a:custGeom>
                <a:avLst/>
                <a:gdLst>
                  <a:gd name="T0" fmla="*/ 0 w 67"/>
                  <a:gd name="T1" fmla="*/ 27 h 28"/>
                  <a:gd name="T2" fmla="*/ 11 w 67"/>
                  <a:gd name="T3" fmla="*/ 28 h 28"/>
                  <a:gd name="T4" fmla="*/ 21 w 67"/>
                  <a:gd name="T5" fmla="*/ 27 h 28"/>
                  <a:gd name="T6" fmla="*/ 31 w 67"/>
                  <a:gd name="T7" fmla="*/ 25 h 28"/>
                  <a:gd name="T8" fmla="*/ 41 w 67"/>
                  <a:gd name="T9" fmla="*/ 21 h 28"/>
                  <a:gd name="T10" fmla="*/ 49 w 67"/>
                  <a:gd name="T11" fmla="*/ 17 h 28"/>
                  <a:gd name="T12" fmla="*/ 57 w 67"/>
                  <a:gd name="T13" fmla="*/ 12 h 28"/>
                  <a:gd name="T14" fmla="*/ 63 w 67"/>
                  <a:gd name="T15" fmla="*/ 7 h 28"/>
                  <a:gd name="T16" fmla="*/ 67 w 67"/>
                  <a:gd name="T17" fmla="*/ 3 h 28"/>
                  <a:gd name="T18" fmla="*/ 57 w 67"/>
                  <a:gd name="T19" fmla="*/ 1 h 28"/>
                  <a:gd name="T20" fmla="*/ 46 w 67"/>
                  <a:gd name="T21" fmla="*/ 0 h 28"/>
                  <a:gd name="T22" fmla="*/ 36 w 67"/>
                  <a:gd name="T23" fmla="*/ 1 h 28"/>
                  <a:gd name="T24" fmla="*/ 26 w 67"/>
                  <a:gd name="T25" fmla="*/ 3 h 28"/>
                  <a:gd name="T26" fmla="*/ 17 w 67"/>
                  <a:gd name="T27" fmla="*/ 7 h 28"/>
                  <a:gd name="T28" fmla="*/ 10 w 67"/>
                  <a:gd name="T29" fmla="*/ 12 h 28"/>
                  <a:gd name="T30" fmla="*/ 7 w 67"/>
                  <a:gd name="T31" fmla="*/ 15 h 28"/>
                  <a:gd name="T32" fmla="*/ 4 w 67"/>
                  <a:gd name="T33" fmla="*/ 19 h 28"/>
                  <a:gd name="T34" fmla="*/ 2 w 67"/>
                  <a:gd name="T35" fmla="*/ 22 h 28"/>
                  <a:gd name="T36" fmla="*/ 0 w 67"/>
                  <a:gd name="T3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490" name="Freeform 394">
                <a:extLst>
                  <a:ext uri="{FF2B5EF4-FFF2-40B4-BE49-F238E27FC236}">
                    <a16:creationId xmlns:a16="http://schemas.microsoft.com/office/drawing/2014/main" id="{9703C517-23BC-4D2E-A6E8-6273159ABF46}"/>
                  </a:ext>
                </a:extLst>
              </p:cNvPr>
              <p:cNvSpPr>
                <a:spLocks/>
              </p:cNvSpPr>
              <p:nvPr/>
            </p:nvSpPr>
            <p:spPr bwMode="auto">
              <a:xfrm>
                <a:off x="1332" y="1608"/>
                <a:ext cx="11" cy="11"/>
              </a:xfrm>
              <a:custGeom>
                <a:avLst/>
                <a:gdLst>
                  <a:gd name="T0" fmla="*/ 0 w 32"/>
                  <a:gd name="T1" fmla="*/ 18 h 36"/>
                  <a:gd name="T2" fmla="*/ 1 w 32"/>
                  <a:gd name="T3" fmla="*/ 24 h 36"/>
                  <a:gd name="T4" fmla="*/ 4 w 32"/>
                  <a:gd name="T5" fmla="*/ 29 h 36"/>
                  <a:gd name="T6" fmla="*/ 6 w 32"/>
                  <a:gd name="T7" fmla="*/ 32 h 36"/>
                  <a:gd name="T8" fmla="*/ 8 w 32"/>
                  <a:gd name="T9" fmla="*/ 34 h 36"/>
                  <a:gd name="T10" fmla="*/ 11 w 32"/>
                  <a:gd name="T11" fmla="*/ 36 h 36"/>
                  <a:gd name="T12" fmla="*/ 13 w 32"/>
                  <a:gd name="T13" fmla="*/ 36 h 36"/>
                  <a:gd name="T14" fmla="*/ 32 w 32"/>
                  <a:gd name="T15" fmla="*/ 36 h 36"/>
                  <a:gd name="T16" fmla="*/ 32 w 32"/>
                  <a:gd name="T17" fmla="*/ 22 h 36"/>
                  <a:gd name="T18" fmla="*/ 31 w 32"/>
                  <a:gd name="T19" fmla="*/ 14 h 36"/>
                  <a:gd name="T20" fmla="*/ 30 w 32"/>
                  <a:gd name="T21" fmla="*/ 7 h 36"/>
                  <a:gd name="T22" fmla="*/ 26 w 32"/>
                  <a:gd name="T23" fmla="*/ 0 h 36"/>
                  <a:gd name="T24" fmla="*/ 19 w 32"/>
                  <a:gd name="T25" fmla="*/ 2 h 36"/>
                  <a:gd name="T26" fmla="*/ 11 w 32"/>
                  <a:gd name="T27" fmla="*/ 7 h 36"/>
                  <a:gd name="T28" fmla="*/ 6 w 32"/>
                  <a:gd name="T29" fmla="*/ 10 h 36"/>
                  <a:gd name="T30" fmla="*/ 3 w 32"/>
                  <a:gd name="T31" fmla="*/ 13 h 36"/>
                  <a:gd name="T32" fmla="*/ 1 w 32"/>
                  <a:gd name="T33" fmla="*/ 16 h 36"/>
                  <a:gd name="T34" fmla="*/ 0 w 32"/>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491" name="Freeform 395">
                <a:extLst>
                  <a:ext uri="{FF2B5EF4-FFF2-40B4-BE49-F238E27FC236}">
                    <a16:creationId xmlns:a16="http://schemas.microsoft.com/office/drawing/2014/main" id="{C23E1378-C052-4FD2-B5F7-E119AD71DDBE}"/>
                  </a:ext>
                </a:extLst>
              </p:cNvPr>
              <p:cNvSpPr>
                <a:spLocks/>
              </p:cNvSpPr>
              <p:nvPr/>
            </p:nvSpPr>
            <p:spPr bwMode="auto">
              <a:xfrm>
                <a:off x="1279" y="1314"/>
                <a:ext cx="46" cy="17"/>
              </a:xfrm>
              <a:custGeom>
                <a:avLst/>
                <a:gdLst>
                  <a:gd name="T0" fmla="*/ 0 w 146"/>
                  <a:gd name="T1" fmla="*/ 43 h 52"/>
                  <a:gd name="T2" fmla="*/ 11 w 146"/>
                  <a:gd name="T3" fmla="*/ 46 h 52"/>
                  <a:gd name="T4" fmla="*/ 22 w 146"/>
                  <a:gd name="T5" fmla="*/ 48 h 52"/>
                  <a:gd name="T6" fmla="*/ 33 w 146"/>
                  <a:gd name="T7" fmla="*/ 51 h 52"/>
                  <a:gd name="T8" fmla="*/ 43 w 146"/>
                  <a:gd name="T9" fmla="*/ 52 h 52"/>
                  <a:gd name="T10" fmla="*/ 63 w 146"/>
                  <a:gd name="T11" fmla="*/ 52 h 52"/>
                  <a:gd name="T12" fmla="*/ 82 w 146"/>
                  <a:gd name="T13" fmla="*/ 51 h 52"/>
                  <a:gd name="T14" fmla="*/ 117 w 146"/>
                  <a:gd name="T15" fmla="*/ 46 h 52"/>
                  <a:gd name="T16" fmla="*/ 146 w 146"/>
                  <a:gd name="T17" fmla="*/ 43 h 52"/>
                  <a:gd name="T18" fmla="*/ 144 w 146"/>
                  <a:gd name="T19" fmla="*/ 36 h 52"/>
                  <a:gd name="T20" fmla="*/ 142 w 146"/>
                  <a:gd name="T21" fmla="*/ 30 h 52"/>
                  <a:gd name="T22" fmla="*/ 139 w 146"/>
                  <a:gd name="T23" fmla="*/ 24 h 52"/>
                  <a:gd name="T24" fmla="*/ 137 w 146"/>
                  <a:gd name="T25" fmla="*/ 19 h 52"/>
                  <a:gd name="T26" fmla="*/ 134 w 146"/>
                  <a:gd name="T27" fmla="*/ 15 h 52"/>
                  <a:gd name="T28" fmla="*/ 129 w 146"/>
                  <a:gd name="T29" fmla="*/ 11 h 52"/>
                  <a:gd name="T30" fmla="*/ 125 w 146"/>
                  <a:gd name="T31" fmla="*/ 8 h 52"/>
                  <a:gd name="T32" fmla="*/ 121 w 146"/>
                  <a:gd name="T33" fmla="*/ 6 h 52"/>
                  <a:gd name="T34" fmla="*/ 111 w 146"/>
                  <a:gd name="T35" fmla="*/ 2 h 52"/>
                  <a:gd name="T36" fmla="*/ 101 w 146"/>
                  <a:gd name="T37" fmla="*/ 0 h 52"/>
                  <a:gd name="T38" fmla="*/ 89 w 146"/>
                  <a:gd name="T39" fmla="*/ 1 h 52"/>
                  <a:gd name="T40" fmla="*/ 78 w 146"/>
                  <a:gd name="T41" fmla="*/ 2 h 52"/>
                  <a:gd name="T42" fmla="*/ 66 w 146"/>
                  <a:gd name="T43" fmla="*/ 5 h 52"/>
                  <a:gd name="T44" fmla="*/ 54 w 146"/>
                  <a:gd name="T45" fmla="*/ 9 h 52"/>
                  <a:gd name="T46" fmla="*/ 43 w 146"/>
                  <a:gd name="T47" fmla="*/ 14 h 52"/>
                  <a:gd name="T48" fmla="*/ 32 w 146"/>
                  <a:gd name="T49" fmla="*/ 19 h 52"/>
                  <a:gd name="T50" fmla="*/ 22 w 146"/>
                  <a:gd name="T51" fmla="*/ 25 h 52"/>
                  <a:gd name="T52" fmla="*/ 13 w 146"/>
                  <a:gd name="T53" fmla="*/ 31 h 52"/>
                  <a:gd name="T54" fmla="*/ 5 w 146"/>
                  <a:gd name="T55" fmla="*/ 37 h 52"/>
                  <a:gd name="T56" fmla="*/ 0 w 146"/>
                  <a:gd name="T5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492" name="Freeform 396">
                <a:extLst>
                  <a:ext uri="{FF2B5EF4-FFF2-40B4-BE49-F238E27FC236}">
                    <a16:creationId xmlns:a16="http://schemas.microsoft.com/office/drawing/2014/main" id="{72809DE0-9874-422A-8D9D-6DB7F72B48B6}"/>
                  </a:ext>
                </a:extLst>
              </p:cNvPr>
              <p:cNvSpPr>
                <a:spLocks/>
              </p:cNvSpPr>
              <p:nvPr/>
            </p:nvSpPr>
            <p:spPr bwMode="auto">
              <a:xfrm>
                <a:off x="1261" y="1252"/>
                <a:ext cx="20" cy="10"/>
              </a:xfrm>
              <a:custGeom>
                <a:avLst/>
                <a:gdLst>
                  <a:gd name="T0" fmla="*/ 60 w 60"/>
                  <a:gd name="T1" fmla="*/ 0 h 31"/>
                  <a:gd name="T2" fmla="*/ 49 w 60"/>
                  <a:gd name="T3" fmla="*/ 0 h 31"/>
                  <a:gd name="T4" fmla="*/ 38 w 60"/>
                  <a:gd name="T5" fmla="*/ 0 h 31"/>
                  <a:gd name="T6" fmla="*/ 31 w 60"/>
                  <a:gd name="T7" fmla="*/ 0 h 31"/>
                  <a:gd name="T8" fmla="*/ 27 w 60"/>
                  <a:gd name="T9" fmla="*/ 0 h 31"/>
                  <a:gd name="T10" fmla="*/ 18 w 60"/>
                  <a:gd name="T11" fmla="*/ 0 h 31"/>
                  <a:gd name="T12" fmla="*/ 9 w 60"/>
                  <a:gd name="T13" fmla="*/ 2 h 31"/>
                  <a:gd name="T14" fmla="*/ 5 w 60"/>
                  <a:gd name="T15" fmla="*/ 3 h 31"/>
                  <a:gd name="T16" fmla="*/ 2 w 60"/>
                  <a:gd name="T17" fmla="*/ 5 h 31"/>
                  <a:gd name="T18" fmla="*/ 1 w 60"/>
                  <a:gd name="T19" fmla="*/ 8 h 31"/>
                  <a:gd name="T20" fmla="*/ 0 w 60"/>
                  <a:gd name="T21" fmla="*/ 12 h 31"/>
                  <a:gd name="T22" fmla="*/ 1 w 60"/>
                  <a:gd name="T23" fmla="*/ 15 h 31"/>
                  <a:gd name="T24" fmla="*/ 2 w 60"/>
                  <a:gd name="T25" fmla="*/ 18 h 31"/>
                  <a:gd name="T26" fmla="*/ 5 w 60"/>
                  <a:gd name="T27" fmla="*/ 22 h 31"/>
                  <a:gd name="T28" fmla="*/ 9 w 60"/>
                  <a:gd name="T29" fmla="*/ 24 h 31"/>
                  <a:gd name="T30" fmla="*/ 12 w 60"/>
                  <a:gd name="T31" fmla="*/ 27 h 31"/>
                  <a:gd name="T32" fmla="*/ 18 w 60"/>
                  <a:gd name="T33" fmla="*/ 29 h 31"/>
                  <a:gd name="T34" fmla="*/ 22 w 60"/>
                  <a:gd name="T35" fmla="*/ 31 h 31"/>
                  <a:gd name="T36" fmla="*/ 27 w 60"/>
                  <a:gd name="T37" fmla="*/ 31 h 31"/>
                  <a:gd name="T38" fmla="*/ 32 w 60"/>
                  <a:gd name="T39" fmla="*/ 30 h 31"/>
                  <a:gd name="T40" fmla="*/ 37 w 60"/>
                  <a:gd name="T41" fmla="*/ 28 h 31"/>
                  <a:gd name="T42" fmla="*/ 43 w 60"/>
                  <a:gd name="T43" fmla="*/ 24 h 31"/>
                  <a:gd name="T44" fmla="*/ 48 w 60"/>
                  <a:gd name="T45" fmla="*/ 18 h 31"/>
                  <a:gd name="T46" fmla="*/ 57 w 60"/>
                  <a:gd name="T47" fmla="*/ 10 h 31"/>
                  <a:gd name="T48" fmla="*/ 60 w 60"/>
                  <a:gd name="T49" fmla="*/ 6 h 31"/>
                  <a:gd name="T50" fmla="*/ 60 w 60"/>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493" name="Freeform 397">
                <a:extLst>
                  <a:ext uri="{FF2B5EF4-FFF2-40B4-BE49-F238E27FC236}">
                    <a16:creationId xmlns:a16="http://schemas.microsoft.com/office/drawing/2014/main" id="{13D3D960-70CC-463C-A7BC-0034D8D398AC}"/>
                  </a:ext>
                </a:extLst>
              </p:cNvPr>
              <p:cNvSpPr>
                <a:spLocks/>
              </p:cNvSpPr>
              <p:nvPr/>
            </p:nvSpPr>
            <p:spPr bwMode="auto">
              <a:xfrm>
                <a:off x="1730" y="1713"/>
                <a:ext cx="26" cy="20"/>
              </a:xfrm>
              <a:custGeom>
                <a:avLst/>
                <a:gdLst>
                  <a:gd name="T0" fmla="*/ 0 w 80"/>
                  <a:gd name="T1" fmla="*/ 43 h 62"/>
                  <a:gd name="T2" fmla="*/ 1 w 80"/>
                  <a:gd name="T3" fmla="*/ 46 h 62"/>
                  <a:gd name="T4" fmla="*/ 1 w 80"/>
                  <a:gd name="T5" fmla="*/ 49 h 62"/>
                  <a:gd name="T6" fmla="*/ 3 w 80"/>
                  <a:gd name="T7" fmla="*/ 51 h 62"/>
                  <a:gd name="T8" fmla="*/ 4 w 80"/>
                  <a:gd name="T9" fmla="*/ 53 h 62"/>
                  <a:gd name="T10" fmla="*/ 10 w 80"/>
                  <a:gd name="T11" fmla="*/ 57 h 62"/>
                  <a:gd name="T12" fmla="*/ 15 w 80"/>
                  <a:gd name="T13" fmla="*/ 59 h 62"/>
                  <a:gd name="T14" fmla="*/ 28 w 80"/>
                  <a:gd name="T15" fmla="*/ 62 h 62"/>
                  <a:gd name="T16" fmla="*/ 40 w 80"/>
                  <a:gd name="T17" fmla="*/ 62 h 62"/>
                  <a:gd name="T18" fmla="*/ 45 w 80"/>
                  <a:gd name="T19" fmla="*/ 62 h 62"/>
                  <a:gd name="T20" fmla="*/ 49 w 80"/>
                  <a:gd name="T21" fmla="*/ 59 h 62"/>
                  <a:gd name="T22" fmla="*/ 54 w 80"/>
                  <a:gd name="T23" fmla="*/ 57 h 62"/>
                  <a:gd name="T24" fmla="*/ 58 w 80"/>
                  <a:gd name="T25" fmla="*/ 54 h 62"/>
                  <a:gd name="T26" fmla="*/ 65 w 80"/>
                  <a:gd name="T27" fmla="*/ 47 h 62"/>
                  <a:gd name="T28" fmla="*/ 70 w 80"/>
                  <a:gd name="T29" fmla="*/ 38 h 62"/>
                  <a:gd name="T30" fmla="*/ 74 w 80"/>
                  <a:gd name="T31" fmla="*/ 28 h 62"/>
                  <a:gd name="T32" fmla="*/ 78 w 80"/>
                  <a:gd name="T33" fmla="*/ 18 h 62"/>
                  <a:gd name="T34" fmla="*/ 79 w 80"/>
                  <a:gd name="T35" fmla="*/ 8 h 62"/>
                  <a:gd name="T36" fmla="*/ 80 w 80"/>
                  <a:gd name="T37" fmla="*/ 0 h 62"/>
                  <a:gd name="T38" fmla="*/ 71 w 80"/>
                  <a:gd name="T39" fmla="*/ 0 h 62"/>
                  <a:gd name="T40" fmla="*/ 59 w 80"/>
                  <a:gd name="T41" fmla="*/ 3 h 62"/>
                  <a:gd name="T42" fmla="*/ 46 w 80"/>
                  <a:gd name="T43" fmla="*/ 8 h 62"/>
                  <a:gd name="T44" fmla="*/ 33 w 80"/>
                  <a:gd name="T45" fmla="*/ 13 h 62"/>
                  <a:gd name="T46" fmla="*/ 21 w 80"/>
                  <a:gd name="T47" fmla="*/ 19 h 62"/>
                  <a:gd name="T48" fmla="*/ 10 w 80"/>
                  <a:gd name="T49" fmla="*/ 26 h 62"/>
                  <a:gd name="T50" fmla="*/ 6 w 80"/>
                  <a:gd name="T51" fmla="*/ 30 h 62"/>
                  <a:gd name="T52" fmla="*/ 3 w 80"/>
                  <a:gd name="T53" fmla="*/ 34 h 62"/>
                  <a:gd name="T54" fmla="*/ 1 w 80"/>
                  <a:gd name="T55" fmla="*/ 39 h 62"/>
                  <a:gd name="T56" fmla="*/ 0 w 80"/>
                  <a:gd name="T5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494" name="Freeform 398">
                <a:extLst>
                  <a:ext uri="{FF2B5EF4-FFF2-40B4-BE49-F238E27FC236}">
                    <a16:creationId xmlns:a16="http://schemas.microsoft.com/office/drawing/2014/main" id="{1EDB774A-8406-42BA-B169-DBDDEE16279A}"/>
                  </a:ext>
                </a:extLst>
              </p:cNvPr>
              <p:cNvSpPr>
                <a:spLocks/>
              </p:cNvSpPr>
              <p:nvPr/>
            </p:nvSpPr>
            <p:spPr bwMode="auto">
              <a:xfrm>
                <a:off x="1583" y="1674"/>
                <a:ext cx="33" cy="16"/>
              </a:xfrm>
              <a:custGeom>
                <a:avLst/>
                <a:gdLst>
                  <a:gd name="T0" fmla="*/ 80 w 106"/>
                  <a:gd name="T1" fmla="*/ 13 h 49"/>
                  <a:gd name="T2" fmla="*/ 72 w 106"/>
                  <a:gd name="T3" fmla="*/ 12 h 49"/>
                  <a:gd name="T4" fmla="*/ 66 w 106"/>
                  <a:gd name="T5" fmla="*/ 11 h 49"/>
                  <a:gd name="T6" fmla="*/ 59 w 106"/>
                  <a:gd name="T7" fmla="*/ 8 h 49"/>
                  <a:gd name="T8" fmla="*/ 53 w 106"/>
                  <a:gd name="T9" fmla="*/ 6 h 49"/>
                  <a:gd name="T10" fmla="*/ 47 w 106"/>
                  <a:gd name="T11" fmla="*/ 4 h 49"/>
                  <a:gd name="T12" fmla="*/ 41 w 106"/>
                  <a:gd name="T13" fmla="*/ 2 h 49"/>
                  <a:gd name="T14" fmla="*/ 34 w 106"/>
                  <a:gd name="T15" fmla="*/ 0 h 49"/>
                  <a:gd name="T16" fmla="*/ 26 w 106"/>
                  <a:gd name="T17" fmla="*/ 0 h 49"/>
                  <a:gd name="T18" fmla="*/ 15 w 106"/>
                  <a:gd name="T19" fmla="*/ 0 h 49"/>
                  <a:gd name="T20" fmla="*/ 0 w 106"/>
                  <a:gd name="T21" fmla="*/ 0 h 49"/>
                  <a:gd name="T22" fmla="*/ 9 w 106"/>
                  <a:gd name="T23" fmla="*/ 11 h 49"/>
                  <a:gd name="T24" fmla="*/ 17 w 106"/>
                  <a:gd name="T25" fmla="*/ 21 h 49"/>
                  <a:gd name="T26" fmla="*/ 26 w 106"/>
                  <a:gd name="T27" fmla="*/ 29 h 49"/>
                  <a:gd name="T28" fmla="*/ 34 w 106"/>
                  <a:gd name="T29" fmla="*/ 36 h 49"/>
                  <a:gd name="T30" fmla="*/ 42 w 106"/>
                  <a:gd name="T31" fmla="*/ 42 h 49"/>
                  <a:gd name="T32" fmla="*/ 52 w 106"/>
                  <a:gd name="T33" fmla="*/ 46 h 49"/>
                  <a:gd name="T34" fmla="*/ 61 w 106"/>
                  <a:gd name="T35" fmla="*/ 48 h 49"/>
                  <a:gd name="T36" fmla="*/ 72 w 106"/>
                  <a:gd name="T37" fmla="*/ 49 h 49"/>
                  <a:gd name="T38" fmla="*/ 79 w 106"/>
                  <a:gd name="T39" fmla="*/ 48 h 49"/>
                  <a:gd name="T40" fmla="*/ 87 w 106"/>
                  <a:gd name="T41" fmla="*/ 45 h 49"/>
                  <a:gd name="T42" fmla="*/ 97 w 106"/>
                  <a:gd name="T43" fmla="*/ 39 h 49"/>
                  <a:gd name="T44" fmla="*/ 106 w 106"/>
                  <a:gd name="T45" fmla="*/ 31 h 49"/>
                  <a:gd name="T46" fmla="*/ 101 w 106"/>
                  <a:gd name="T47" fmla="*/ 30 h 49"/>
                  <a:gd name="T48" fmla="*/ 98 w 106"/>
                  <a:gd name="T49" fmla="*/ 28 h 49"/>
                  <a:gd name="T50" fmla="*/ 93 w 106"/>
                  <a:gd name="T51" fmla="*/ 25 h 49"/>
                  <a:gd name="T52" fmla="*/ 90 w 106"/>
                  <a:gd name="T53" fmla="*/ 22 h 49"/>
                  <a:gd name="T54" fmla="*/ 88 w 106"/>
                  <a:gd name="T55" fmla="*/ 19 h 49"/>
                  <a:gd name="T56" fmla="*/ 84 w 106"/>
                  <a:gd name="T57" fmla="*/ 16 h 49"/>
                  <a:gd name="T58" fmla="*/ 82 w 106"/>
                  <a:gd name="T59" fmla="*/ 14 h 49"/>
                  <a:gd name="T60" fmla="*/ 80 w 106"/>
                  <a:gd name="T61"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495" name="Freeform 399">
                <a:extLst>
                  <a:ext uri="{FF2B5EF4-FFF2-40B4-BE49-F238E27FC236}">
                    <a16:creationId xmlns:a16="http://schemas.microsoft.com/office/drawing/2014/main" id="{8F4261FA-5F49-4D49-84DE-5101F50F305F}"/>
                  </a:ext>
                </a:extLst>
              </p:cNvPr>
              <p:cNvSpPr>
                <a:spLocks/>
              </p:cNvSpPr>
              <p:nvPr/>
            </p:nvSpPr>
            <p:spPr bwMode="auto">
              <a:xfrm>
                <a:off x="1599" y="1713"/>
                <a:ext cx="15" cy="7"/>
              </a:xfrm>
              <a:custGeom>
                <a:avLst/>
                <a:gdLst>
                  <a:gd name="T0" fmla="*/ 0 w 47"/>
                  <a:gd name="T1" fmla="*/ 19 h 22"/>
                  <a:gd name="T2" fmla="*/ 5 w 47"/>
                  <a:gd name="T3" fmla="*/ 21 h 22"/>
                  <a:gd name="T4" fmla="*/ 12 w 47"/>
                  <a:gd name="T5" fmla="*/ 22 h 22"/>
                  <a:gd name="T6" fmla="*/ 18 w 47"/>
                  <a:gd name="T7" fmla="*/ 22 h 22"/>
                  <a:gd name="T8" fmla="*/ 26 w 47"/>
                  <a:gd name="T9" fmla="*/ 21 h 22"/>
                  <a:gd name="T10" fmla="*/ 33 w 47"/>
                  <a:gd name="T11" fmla="*/ 19 h 22"/>
                  <a:gd name="T12" fmla="*/ 38 w 47"/>
                  <a:gd name="T13" fmla="*/ 15 h 22"/>
                  <a:gd name="T14" fmla="*/ 41 w 47"/>
                  <a:gd name="T15" fmla="*/ 12 h 22"/>
                  <a:gd name="T16" fmla="*/ 44 w 47"/>
                  <a:gd name="T17" fmla="*/ 9 h 22"/>
                  <a:gd name="T18" fmla="*/ 45 w 47"/>
                  <a:gd name="T19" fmla="*/ 5 h 22"/>
                  <a:gd name="T20" fmla="*/ 47 w 47"/>
                  <a:gd name="T21" fmla="*/ 0 h 22"/>
                  <a:gd name="T22" fmla="*/ 0 w 47"/>
                  <a:gd name="T23"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496" name="Freeform 400">
                <a:extLst>
                  <a:ext uri="{FF2B5EF4-FFF2-40B4-BE49-F238E27FC236}">
                    <a16:creationId xmlns:a16="http://schemas.microsoft.com/office/drawing/2014/main" id="{2CF81D48-6A16-4928-B4B3-EEA6E29A4B55}"/>
                  </a:ext>
                </a:extLst>
              </p:cNvPr>
              <p:cNvSpPr>
                <a:spLocks/>
              </p:cNvSpPr>
              <p:nvPr/>
            </p:nvSpPr>
            <p:spPr bwMode="auto">
              <a:xfrm>
                <a:off x="1608" y="1742"/>
                <a:ext cx="17" cy="11"/>
              </a:xfrm>
              <a:custGeom>
                <a:avLst/>
                <a:gdLst>
                  <a:gd name="T0" fmla="*/ 53 w 53"/>
                  <a:gd name="T1" fmla="*/ 0 h 32"/>
                  <a:gd name="T2" fmla="*/ 37 w 53"/>
                  <a:gd name="T3" fmla="*/ 9 h 32"/>
                  <a:gd name="T4" fmla="*/ 23 w 53"/>
                  <a:gd name="T5" fmla="*/ 18 h 32"/>
                  <a:gd name="T6" fmla="*/ 11 w 53"/>
                  <a:gd name="T7" fmla="*/ 26 h 32"/>
                  <a:gd name="T8" fmla="*/ 0 w 53"/>
                  <a:gd name="T9" fmla="*/ 32 h 32"/>
                  <a:gd name="T10" fmla="*/ 13 w 53"/>
                  <a:gd name="T11" fmla="*/ 32 h 32"/>
                  <a:gd name="T12" fmla="*/ 26 w 53"/>
                  <a:gd name="T13" fmla="*/ 32 h 32"/>
                  <a:gd name="T14" fmla="*/ 39 w 53"/>
                  <a:gd name="T15" fmla="*/ 32 h 32"/>
                  <a:gd name="T16" fmla="*/ 53 w 53"/>
                  <a:gd name="T17" fmla="*/ 32 h 32"/>
                  <a:gd name="T18" fmla="*/ 53 w 53"/>
                  <a:gd name="T19" fmla="*/ 24 h 32"/>
                  <a:gd name="T20" fmla="*/ 53 w 53"/>
                  <a:gd name="T21" fmla="*/ 16 h 32"/>
                  <a:gd name="T22" fmla="*/ 53 w 53"/>
                  <a:gd name="T23" fmla="*/ 9 h 32"/>
                  <a:gd name="T24" fmla="*/ 53 w 53"/>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497" name="Freeform 401">
                <a:extLst>
                  <a:ext uri="{FF2B5EF4-FFF2-40B4-BE49-F238E27FC236}">
                    <a16:creationId xmlns:a16="http://schemas.microsoft.com/office/drawing/2014/main" id="{E334D414-CFA6-46EC-BBE1-208EFD087467}"/>
                  </a:ext>
                </a:extLst>
              </p:cNvPr>
              <p:cNvSpPr>
                <a:spLocks/>
              </p:cNvSpPr>
              <p:nvPr/>
            </p:nvSpPr>
            <p:spPr bwMode="auto">
              <a:xfrm>
                <a:off x="1450" y="1438"/>
                <a:ext cx="14" cy="12"/>
              </a:xfrm>
              <a:custGeom>
                <a:avLst/>
                <a:gdLst>
                  <a:gd name="T0" fmla="*/ 27 w 46"/>
                  <a:gd name="T1" fmla="*/ 3 h 34"/>
                  <a:gd name="T2" fmla="*/ 0 w 46"/>
                  <a:gd name="T3" fmla="*/ 16 h 34"/>
                  <a:gd name="T4" fmla="*/ 0 w 46"/>
                  <a:gd name="T5" fmla="*/ 34 h 34"/>
                  <a:gd name="T6" fmla="*/ 27 w 46"/>
                  <a:gd name="T7" fmla="*/ 34 h 34"/>
                  <a:gd name="T8" fmla="*/ 31 w 46"/>
                  <a:gd name="T9" fmla="*/ 32 h 34"/>
                  <a:gd name="T10" fmla="*/ 35 w 46"/>
                  <a:gd name="T11" fmla="*/ 28 h 34"/>
                  <a:gd name="T12" fmla="*/ 39 w 46"/>
                  <a:gd name="T13" fmla="*/ 25 h 34"/>
                  <a:gd name="T14" fmla="*/ 42 w 46"/>
                  <a:gd name="T15" fmla="*/ 21 h 34"/>
                  <a:gd name="T16" fmla="*/ 44 w 46"/>
                  <a:gd name="T17" fmla="*/ 17 h 34"/>
                  <a:gd name="T18" fmla="*/ 45 w 46"/>
                  <a:gd name="T19" fmla="*/ 13 h 34"/>
                  <a:gd name="T20" fmla="*/ 46 w 46"/>
                  <a:gd name="T21" fmla="*/ 8 h 34"/>
                  <a:gd name="T22" fmla="*/ 46 w 46"/>
                  <a:gd name="T23" fmla="*/ 3 h 34"/>
                  <a:gd name="T24" fmla="*/ 46 w 46"/>
                  <a:gd name="T25" fmla="*/ 1 h 34"/>
                  <a:gd name="T26" fmla="*/ 44 w 46"/>
                  <a:gd name="T27" fmla="*/ 0 h 34"/>
                  <a:gd name="T28" fmla="*/ 42 w 46"/>
                  <a:gd name="T29" fmla="*/ 0 h 34"/>
                  <a:gd name="T30" fmla="*/ 39 w 46"/>
                  <a:gd name="T31" fmla="*/ 0 h 34"/>
                  <a:gd name="T32" fmla="*/ 32 w 46"/>
                  <a:gd name="T33" fmla="*/ 2 h 34"/>
                  <a:gd name="T34" fmla="*/ 27 w 46"/>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498" name="Freeform 402">
                <a:extLst>
                  <a:ext uri="{FF2B5EF4-FFF2-40B4-BE49-F238E27FC236}">
                    <a16:creationId xmlns:a16="http://schemas.microsoft.com/office/drawing/2014/main" id="{73774DFC-8DBD-4EEA-91DE-A5BD3BB154C0}"/>
                  </a:ext>
                </a:extLst>
              </p:cNvPr>
              <p:cNvSpPr>
                <a:spLocks/>
              </p:cNvSpPr>
              <p:nvPr/>
            </p:nvSpPr>
            <p:spPr bwMode="auto">
              <a:xfrm>
                <a:off x="1305" y="1224"/>
                <a:ext cx="16" cy="8"/>
              </a:xfrm>
              <a:custGeom>
                <a:avLst/>
                <a:gdLst>
                  <a:gd name="T0" fmla="*/ 0 w 48"/>
                  <a:gd name="T1" fmla="*/ 25 h 25"/>
                  <a:gd name="T2" fmla="*/ 14 w 48"/>
                  <a:gd name="T3" fmla="*/ 25 h 25"/>
                  <a:gd name="T4" fmla="*/ 28 w 48"/>
                  <a:gd name="T5" fmla="*/ 25 h 25"/>
                  <a:gd name="T6" fmla="*/ 30 w 48"/>
                  <a:gd name="T7" fmla="*/ 24 h 25"/>
                  <a:gd name="T8" fmla="*/ 33 w 48"/>
                  <a:gd name="T9" fmla="*/ 22 h 25"/>
                  <a:gd name="T10" fmla="*/ 37 w 48"/>
                  <a:gd name="T11" fmla="*/ 18 h 25"/>
                  <a:gd name="T12" fmla="*/ 40 w 48"/>
                  <a:gd name="T13" fmla="*/ 15 h 25"/>
                  <a:gd name="T14" fmla="*/ 45 w 48"/>
                  <a:gd name="T15" fmla="*/ 7 h 25"/>
                  <a:gd name="T16" fmla="*/ 48 w 48"/>
                  <a:gd name="T17" fmla="*/ 0 h 25"/>
                  <a:gd name="T18" fmla="*/ 40 w 48"/>
                  <a:gd name="T19" fmla="*/ 1 h 25"/>
                  <a:gd name="T20" fmla="*/ 33 w 48"/>
                  <a:gd name="T21" fmla="*/ 2 h 25"/>
                  <a:gd name="T22" fmla="*/ 28 w 48"/>
                  <a:gd name="T23" fmla="*/ 5 h 25"/>
                  <a:gd name="T24" fmla="*/ 21 w 48"/>
                  <a:gd name="T25" fmla="*/ 8 h 25"/>
                  <a:gd name="T26" fmla="*/ 11 w 48"/>
                  <a:gd name="T27" fmla="*/ 16 h 25"/>
                  <a:gd name="T28" fmla="*/ 0 w 48"/>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499" name="Freeform 403">
                <a:extLst>
                  <a:ext uri="{FF2B5EF4-FFF2-40B4-BE49-F238E27FC236}">
                    <a16:creationId xmlns:a16="http://schemas.microsoft.com/office/drawing/2014/main" id="{8237DDAB-2C52-451A-8436-797DE6867F4D}"/>
                  </a:ext>
                </a:extLst>
              </p:cNvPr>
              <p:cNvSpPr>
                <a:spLocks/>
              </p:cNvSpPr>
              <p:nvPr/>
            </p:nvSpPr>
            <p:spPr bwMode="auto">
              <a:xfrm>
                <a:off x="1343" y="1188"/>
                <a:ext cx="8" cy="11"/>
              </a:xfrm>
              <a:custGeom>
                <a:avLst/>
                <a:gdLst>
                  <a:gd name="T0" fmla="*/ 0 w 30"/>
                  <a:gd name="T1" fmla="*/ 0 h 37"/>
                  <a:gd name="T2" fmla="*/ 0 w 30"/>
                  <a:gd name="T3" fmla="*/ 37 h 37"/>
                  <a:gd name="T4" fmla="*/ 11 w 30"/>
                  <a:gd name="T5" fmla="*/ 36 h 37"/>
                  <a:gd name="T6" fmla="*/ 20 w 30"/>
                  <a:gd name="T7" fmla="*/ 34 h 37"/>
                  <a:gd name="T8" fmla="*/ 22 w 30"/>
                  <a:gd name="T9" fmla="*/ 33 h 37"/>
                  <a:gd name="T10" fmla="*/ 26 w 30"/>
                  <a:gd name="T11" fmla="*/ 32 h 37"/>
                  <a:gd name="T12" fmla="*/ 28 w 30"/>
                  <a:gd name="T13" fmla="*/ 30 h 37"/>
                  <a:gd name="T14" fmla="*/ 29 w 30"/>
                  <a:gd name="T15" fmla="*/ 28 h 37"/>
                  <a:gd name="T16" fmla="*/ 30 w 30"/>
                  <a:gd name="T17" fmla="*/ 23 h 37"/>
                  <a:gd name="T18" fmla="*/ 30 w 30"/>
                  <a:gd name="T19" fmla="*/ 16 h 37"/>
                  <a:gd name="T20" fmla="*/ 29 w 30"/>
                  <a:gd name="T21" fmla="*/ 9 h 37"/>
                  <a:gd name="T22" fmla="*/ 27 w 30"/>
                  <a:gd name="T23" fmla="*/ 0 h 37"/>
                  <a:gd name="T24" fmla="*/ 0 w 3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00" name="Freeform 404">
                <a:extLst>
                  <a:ext uri="{FF2B5EF4-FFF2-40B4-BE49-F238E27FC236}">
                    <a16:creationId xmlns:a16="http://schemas.microsoft.com/office/drawing/2014/main" id="{6C459185-3370-417D-8C60-425303E727EC}"/>
                  </a:ext>
                </a:extLst>
              </p:cNvPr>
              <p:cNvSpPr>
                <a:spLocks/>
              </p:cNvSpPr>
              <p:nvPr/>
            </p:nvSpPr>
            <p:spPr bwMode="auto">
              <a:xfrm>
                <a:off x="1334" y="1208"/>
                <a:ext cx="36" cy="16"/>
              </a:xfrm>
              <a:custGeom>
                <a:avLst/>
                <a:gdLst>
                  <a:gd name="T0" fmla="*/ 33 w 113"/>
                  <a:gd name="T1" fmla="*/ 3 h 46"/>
                  <a:gd name="T2" fmla="*/ 22 w 113"/>
                  <a:gd name="T3" fmla="*/ 3 h 46"/>
                  <a:gd name="T4" fmla="*/ 12 w 113"/>
                  <a:gd name="T5" fmla="*/ 5 h 46"/>
                  <a:gd name="T6" fmla="*/ 7 w 113"/>
                  <a:gd name="T7" fmla="*/ 7 h 46"/>
                  <a:gd name="T8" fmla="*/ 3 w 113"/>
                  <a:gd name="T9" fmla="*/ 11 h 46"/>
                  <a:gd name="T10" fmla="*/ 1 w 113"/>
                  <a:gd name="T11" fmla="*/ 15 h 46"/>
                  <a:gd name="T12" fmla="*/ 0 w 113"/>
                  <a:gd name="T13" fmla="*/ 21 h 46"/>
                  <a:gd name="T14" fmla="*/ 6 w 113"/>
                  <a:gd name="T15" fmla="*/ 27 h 46"/>
                  <a:gd name="T16" fmla="*/ 10 w 113"/>
                  <a:gd name="T17" fmla="*/ 33 h 46"/>
                  <a:gd name="T18" fmla="*/ 16 w 113"/>
                  <a:gd name="T19" fmla="*/ 37 h 46"/>
                  <a:gd name="T20" fmla="*/ 20 w 113"/>
                  <a:gd name="T21" fmla="*/ 41 h 46"/>
                  <a:gd name="T22" fmla="*/ 25 w 113"/>
                  <a:gd name="T23" fmla="*/ 43 h 46"/>
                  <a:gd name="T24" fmla="*/ 30 w 113"/>
                  <a:gd name="T25" fmla="*/ 45 h 46"/>
                  <a:gd name="T26" fmla="*/ 35 w 113"/>
                  <a:gd name="T27" fmla="*/ 46 h 46"/>
                  <a:gd name="T28" fmla="*/ 40 w 113"/>
                  <a:gd name="T29" fmla="*/ 46 h 46"/>
                  <a:gd name="T30" fmla="*/ 56 w 113"/>
                  <a:gd name="T31" fmla="*/ 46 h 46"/>
                  <a:gd name="T32" fmla="*/ 70 w 113"/>
                  <a:gd name="T33" fmla="*/ 43 h 46"/>
                  <a:gd name="T34" fmla="*/ 76 w 113"/>
                  <a:gd name="T35" fmla="*/ 41 h 46"/>
                  <a:gd name="T36" fmla="*/ 81 w 113"/>
                  <a:gd name="T37" fmla="*/ 38 h 46"/>
                  <a:gd name="T38" fmla="*/ 87 w 113"/>
                  <a:gd name="T39" fmla="*/ 36 h 46"/>
                  <a:gd name="T40" fmla="*/ 91 w 113"/>
                  <a:gd name="T41" fmla="*/ 33 h 46"/>
                  <a:gd name="T42" fmla="*/ 99 w 113"/>
                  <a:gd name="T43" fmla="*/ 27 h 46"/>
                  <a:gd name="T44" fmla="*/ 106 w 113"/>
                  <a:gd name="T45" fmla="*/ 20 h 46"/>
                  <a:gd name="T46" fmla="*/ 110 w 113"/>
                  <a:gd name="T47" fmla="*/ 12 h 46"/>
                  <a:gd name="T48" fmla="*/ 113 w 113"/>
                  <a:gd name="T49" fmla="*/ 3 h 46"/>
                  <a:gd name="T50" fmla="*/ 99 w 113"/>
                  <a:gd name="T51" fmla="*/ 1 h 46"/>
                  <a:gd name="T52" fmla="*/ 87 w 113"/>
                  <a:gd name="T53" fmla="*/ 0 h 46"/>
                  <a:gd name="T54" fmla="*/ 76 w 113"/>
                  <a:gd name="T55" fmla="*/ 0 h 46"/>
                  <a:gd name="T56" fmla="*/ 66 w 113"/>
                  <a:gd name="T57" fmla="*/ 1 h 46"/>
                  <a:gd name="T58" fmla="*/ 48 w 113"/>
                  <a:gd name="T59" fmla="*/ 2 h 46"/>
                  <a:gd name="T60" fmla="*/ 33 w 113"/>
                  <a:gd name="T61"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01" name="Freeform 405">
                <a:extLst>
                  <a:ext uri="{FF2B5EF4-FFF2-40B4-BE49-F238E27FC236}">
                    <a16:creationId xmlns:a16="http://schemas.microsoft.com/office/drawing/2014/main" id="{95724823-E0EC-4D56-964F-FCD4AA9F29C0}"/>
                  </a:ext>
                </a:extLst>
              </p:cNvPr>
              <p:cNvSpPr>
                <a:spLocks/>
              </p:cNvSpPr>
              <p:nvPr/>
            </p:nvSpPr>
            <p:spPr bwMode="auto">
              <a:xfrm>
                <a:off x="1365" y="1201"/>
                <a:ext cx="49" cy="28"/>
              </a:xfrm>
              <a:custGeom>
                <a:avLst/>
                <a:gdLst>
                  <a:gd name="T0" fmla="*/ 0 w 153"/>
                  <a:gd name="T1" fmla="*/ 79 h 82"/>
                  <a:gd name="T2" fmla="*/ 2 w 153"/>
                  <a:gd name="T3" fmla="*/ 81 h 82"/>
                  <a:gd name="T4" fmla="*/ 6 w 153"/>
                  <a:gd name="T5" fmla="*/ 82 h 82"/>
                  <a:gd name="T6" fmla="*/ 10 w 153"/>
                  <a:gd name="T7" fmla="*/ 82 h 82"/>
                  <a:gd name="T8" fmla="*/ 14 w 153"/>
                  <a:gd name="T9" fmla="*/ 82 h 82"/>
                  <a:gd name="T10" fmla="*/ 23 w 153"/>
                  <a:gd name="T11" fmla="*/ 80 h 82"/>
                  <a:gd name="T12" fmla="*/ 33 w 153"/>
                  <a:gd name="T13" fmla="*/ 79 h 82"/>
                  <a:gd name="T14" fmla="*/ 40 w 153"/>
                  <a:gd name="T15" fmla="*/ 79 h 82"/>
                  <a:gd name="T16" fmla="*/ 47 w 153"/>
                  <a:gd name="T17" fmla="*/ 78 h 82"/>
                  <a:gd name="T18" fmla="*/ 56 w 153"/>
                  <a:gd name="T19" fmla="*/ 76 h 82"/>
                  <a:gd name="T20" fmla="*/ 65 w 153"/>
                  <a:gd name="T21" fmla="*/ 74 h 82"/>
                  <a:gd name="T22" fmla="*/ 83 w 153"/>
                  <a:gd name="T23" fmla="*/ 68 h 82"/>
                  <a:gd name="T24" fmla="*/ 103 w 153"/>
                  <a:gd name="T25" fmla="*/ 59 h 82"/>
                  <a:gd name="T26" fmla="*/ 112 w 153"/>
                  <a:gd name="T27" fmla="*/ 54 h 82"/>
                  <a:gd name="T28" fmla="*/ 121 w 153"/>
                  <a:gd name="T29" fmla="*/ 49 h 82"/>
                  <a:gd name="T30" fmla="*/ 129 w 153"/>
                  <a:gd name="T31" fmla="*/ 43 h 82"/>
                  <a:gd name="T32" fmla="*/ 136 w 153"/>
                  <a:gd name="T33" fmla="*/ 38 h 82"/>
                  <a:gd name="T34" fmla="*/ 142 w 153"/>
                  <a:gd name="T35" fmla="*/ 32 h 82"/>
                  <a:gd name="T36" fmla="*/ 147 w 153"/>
                  <a:gd name="T37" fmla="*/ 25 h 82"/>
                  <a:gd name="T38" fmla="*/ 150 w 153"/>
                  <a:gd name="T39" fmla="*/ 19 h 82"/>
                  <a:gd name="T40" fmla="*/ 153 w 153"/>
                  <a:gd name="T41" fmla="*/ 12 h 82"/>
                  <a:gd name="T42" fmla="*/ 134 w 153"/>
                  <a:gd name="T43" fmla="*/ 8 h 82"/>
                  <a:gd name="T44" fmla="*/ 115 w 153"/>
                  <a:gd name="T45" fmla="*/ 3 h 82"/>
                  <a:gd name="T46" fmla="*/ 96 w 153"/>
                  <a:gd name="T47" fmla="*/ 1 h 82"/>
                  <a:gd name="T48" fmla="*/ 77 w 153"/>
                  <a:gd name="T49" fmla="*/ 0 h 82"/>
                  <a:gd name="T50" fmla="*/ 68 w 153"/>
                  <a:gd name="T51" fmla="*/ 1 h 82"/>
                  <a:gd name="T52" fmla="*/ 60 w 153"/>
                  <a:gd name="T53" fmla="*/ 1 h 82"/>
                  <a:gd name="T54" fmla="*/ 52 w 153"/>
                  <a:gd name="T55" fmla="*/ 2 h 82"/>
                  <a:gd name="T56" fmla="*/ 45 w 153"/>
                  <a:gd name="T57" fmla="*/ 4 h 82"/>
                  <a:gd name="T58" fmla="*/ 38 w 153"/>
                  <a:gd name="T59" fmla="*/ 7 h 82"/>
                  <a:gd name="T60" fmla="*/ 34 w 153"/>
                  <a:gd name="T61" fmla="*/ 10 h 82"/>
                  <a:gd name="T62" fmla="*/ 30 w 153"/>
                  <a:gd name="T63" fmla="*/ 14 h 82"/>
                  <a:gd name="T64" fmla="*/ 26 w 153"/>
                  <a:gd name="T65" fmla="*/ 18 h 82"/>
                  <a:gd name="T66" fmla="*/ 32 w 153"/>
                  <a:gd name="T67" fmla="*/ 23 h 82"/>
                  <a:gd name="T68" fmla="*/ 36 w 153"/>
                  <a:gd name="T69" fmla="*/ 29 h 82"/>
                  <a:gd name="T70" fmla="*/ 38 w 153"/>
                  <a:gd name="T71" fmla="*/ 32 h 82"/>
                  <a:gd name="T72" fmla="*/ 42 w 153"/>
                  <a:gd name="T73" fmla="*/ 34 h 82"/>
                  <a:gd name="T74" fmla="*/ 44 w 153"/>
                  <a:gd name="T75" fmla="*/ 36 h 82"/>
                  <a:gd name="T76" fmla="*/ 46 w 153"/>
                  <a:gd name="T77" fmla="*/ 36 h 82"/>
                  <a:gd name="T78" fmla="*/ 40 w 153"/>
                  <a:gd name="T79" fmla="*/ 41 h 82"/>
                  <a:gd name="T80" fmla="*/ 33 w 153"/>
                  <a:gd name="T81" fmla="*/ 46 h 82"/>
                  <a:gd name="T82" fmla="*/ 29 w 153"/>
                  <a:gd name="T83" fmla="*/ 52 h 82"/>
                  <a:gd name="T84" fmla="*/ 23 w 153"/>
                  <a:gd name="T85" fmla="*/ 57 h 82"/>
                  <a:gd name="T86" fmla="*/ 18 w 153"/>
                  <a:gd name="T87" fmla="*/ 64 h 82"/>
                  <a:gd name="T88" fmla="*/ 13 w 153"/>
                  <a:gd name="T89" fmla="*/ 69 h 82"/>
                  <a:gd name="T90" fmla="*/ 7 w 153"/>
                  <a:gd name="T91" fmla="*/ 75 h 82"/>
                  <a:gd name="T92" fmla="*/ 0 w 153"/>
                  <a:gd name="T93"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02" name="Freeform 406">
                <a:extLst>
                  <a:ext uri="{FF2B5EF4-FFF2-40B4-BE49-F238E27FC236}">
                    <a16:creationId xmlns:a16="http://schemas.microsoft.com/office/drawing/2014/main" id="{2B5EB840-5578-4AEE-AC54-6DF74F205234}"/>
                  </a:ext>
                </a:extLst>
              </p:cNvPr>
              <p:cNvSpPr>
                <a:spLocks/>
              </p:cNvSpPr>
              <p:nvPr/>
            </p:nvSpPr>
            <p:spPr bwMode="auto">
              <a:xfrm>
                <a:off x="1414" y="1217"/>
                <a:ext cx="29" cy="17"/>
              </a:xfrm>
              <a:custGeom>
                <a:avLst/>
                <a:gdLst>
                  <a:gd name="T0" fmla="*/ 0 w 86"/>
                  <a:gd name="T1" fmla="*/ 37 h 50"/>
                  <a:gd name="T2" fmla="*/ 5 w 86"/>
                  <a:gd name="T3" fmla="*/ 41 h 50"/>
                  <a:gd name="T4" fmla="*/ 11 w 86"/>
                  <a:gd name="T5" fmla="*/ 44 h 50"/>
                  <a:gd name="T6" fmla="*/ 16 w 86"/>
                  <a:gd name="T7" fmla="*/ 47 h 50"/>
                  <a:gd name="T8" fmla="*/ 23 w 86"/>
                  <a:gd name="T9" fmla="*/ 48 h 50"/>
                  <a:gd name="T10" fmla="*/ 35 w 86"/>
                  <a:gd name="T11" fmla="*/ 49 h 50"/>
                  <a:gd name="T12" fmla="*/ 46 w 86"/>
                  <a:gd name="T13" fmla="*/ 50 h 50"/>
                  <a:gd name="T14" fmla="*/ 58 w 86"/>
                  <a:gd name="T15" fmla="*/ 49 h 50"/>
                  <a:gd name="T16" fmla="*/ 67 w 86"/>
                  <a:gd name="T17" fmla="*/ 48 h 50"/>
                  <a:gd name="T18" fmla="*/ 73 w 86"/>
                  <a:gd name="T19" fmla="*/ 47 h 50"/>
                  <a:gd name="T20" fmla="*/ 79 w 86"/>
                  <a:gd name="T21" fmla="*/ 44 h 50"/>
                  <a:gd name="T22" fmla="*/ 82 w 86"/>
                  <a:gd name="T23" fmla="*/ 41 h 50"/>
                  <a:gd name="T24" fmla="*/ 84 w 86"/>
                  <a:gd name="T25" fmla="*/ 37 h 50"/>
                  <a:gd name="T26" fmla="*/ 85 w 86"/>
                  <a:gd name="T27" fmla="*/ 32 h 50"/>
                  <a:gd name="T28" fmla="*/ 86 w 86"/>
                  <a:gd name="T29" fmla="*/ 25 h 50"/>
                  <a:gd name="T30" fmla="*/ 85 w 86"/>
                  <a:gd name="T31" fmla="*/ 17 h 50"/>
                  <a:gd name="T32" fmla="*/ 84 w 86"/>
                  <a:gd name="T33" fmla="*/ 10 h 50"/>
                  <a:gd name="T34" fmla="*/ 83 w 86"/>
                  <a:gd name="T35" fmla="*/ 7 h 50"/>
                  <a:gd name="T36" fmla="*/ 81 w 86"/>
                  <a:gd name="T37" fmla="*/ 5 h 50"/>
                  <a:gd name="T38" fmla="*/ 77 w 86"/>
                  <a:gd name="T39" fmla="*/ 2 h 50"/>
                  <a:gd name="T40" fmla="*/ 73 w 86"/>
                  <a:gd name="T41" fmla="*/ 0 h 50"/>
                  <a:gd name="T42" fmla="*/ 0 w 86"/>
                  <a:gd name="T4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03" name="Freeform 407">
                <a:extLst>
                  <a:ext uri="{FF2B5EF4-FFF2-40B4-BE49-F238E27FC236}">
                    <a16:creationId xmlns:a16="http://schemas.microsoft.com/office/drawing/2014/main" id="{0B8E133D-FE61-4FC8-923E-DCB98AB2693A}"/>
                  </a:ext>
                </a:extLst>
              </p:cNvPr>
              <p:cNvSpPr>
                <a:spLocks/>
              </p:cNvSpPr>
              <p:nvPr/>
            </p:nvSpPr>
            <p:spPr bwMode="auto">
              <a:xfrm>
                <a:off x="1379" y="1163"/>
                <a:ext cx="55" cy="25"/>
              </a:xfrm>
              <a:custGeom>
                <a:avLst/>
                <a:gdLst>
                  <a:gd name="T0" fmla="*/ 119 w 172"/>
                  <a:gd name="T1" fmla="*/ 61 h 74"/>
                  <a:gd name="T2" fmla="*/ 109 w 172"/>
                  <a:gd name="T3" fmla="*/ 61 h 74"/>
                  <a:gd name="T4" fmla="*/ 99 w 172"/>
                  <a:gd name="T5" fmla="*/ 61 h 74"/>
                  <a:gd name="T6" fmla="*/ 90 w 172"/>
                  <a:gd name="T7" fmla="*/ 61 h 74"/>
                  <a:gd name="T8" fmla="*/ 80 w 172"/>
                  <a:gd name="T9" fmla="*/ 61 h 74"/>
                  <a:gd name="T10" fmla="*/ 60 w 172"/>
                  <a:gd name="T11" fmla="*/ 74 h 74"/>
                  <a:gd name="T12" fmla="*/ 33 w 172"/>
                  <a:gd name="T13" fmla="*/ 74 h 74"/>
                  <a:gd name="T14" fmla="*/ 36 w 172"/>
                  <a:gd name="T15" fmla="*/ 61 h 74"/>
                  <a:gd name="T16" fmla="*/ 39 w 172"/>
                  <a:gd name="T17" fmla="*/ 49 h 74"/>
                  <a:gd name="T18" fmla="*/ 30 w 172"/>
                  <a:gd name="T19" fmla="*/ 49 h 74"/>
                  <a:gd name="T20" fmla="*/ 23 w 172"/>
                  <a:gd name="T21" fmla="*/ 48 h 74"/>
                  <a:gd name="T22" fmla="*/ 15 w 172"/>
                  <a:gd name="T23" fmla="*/ 47 h 74"/>
                  <a:gd name="T24" fmla="*/ 9 w 172"/>
                  <a:gd name="T25" fmla="*/ 45 h 74"/>
                  <a:gd name="T26" fmla="*/ 5 w 172"/>
                  <a:gd name="T27" fmla="*/ 42 h 74"/>
                  <a:gd name="T28" fmla="*/ 2 w 172"/>
                  <a:gd name="T29" fmla="*/ 39 h 74"/>
                  <a:gd name="T30" fmla="*/ 1 w 172"/>
                  <a:gd name="T31" fmla="*/ 35 h 74"/>
                  <a:gd name="T32" fmla="*/ 0 w 172"/>
                  <a:gd name="T33" fmla="*/ 31 h 74"/>
                  <a:gd name="T34" fmla="*/ 1 w 172"/>
                  <a:gd name="T35" fmla="*/ 26 h 74"/>
                  <a:gd name="T36" fmla="*/ 2 w 172"/>
                  <a:gd name="T37" fmla="*/ 21 h 74"/>
                  <a:gd name="T38" fmla="*/ 5 w 172"/>
                  <a:gd name="T39" fmla="*/ 17 h 74"/>
                  <a:gd name="T40" fmla="*/ 8 w 172"/>
                  <a:gd name="T41" fmla="*/ 14 h 74"/>
                  <a:gd name="T42" fmla="*/ 13 w 172"/>
                  <a:gd name="T43" fmla="*/ 10 h 74"/>
                  <a:gd name="T44" fmla="*/ 18 w 172"/>
                  <a:gd name="T45" fmla="*/ 7 h 74"/>
                  <a:gd name="T46" fmla="*/ 24 w 172"/>
                  <a:gd name="T47" fmla="*/ 5 h 74"/>
                  <a:gd name="T48" fmla="*/ 29 w 172"/>
                  <a:gd name="T49" fmla="*/ 4 h 74"/>
                  <a:gd name="T50" fmla="*/ 42 w 172"/>
                  <a:gd name="T51" fmla="*/ 1 h 74"/>
                  <a:gd name="T52" fmla="*/ 56 w 172"/>
                  <a:gd name="T53" fmla="*/ 0 h 74"/>
                  <a:gd name="T54" fmla="*/ 69 w 172"/>
                  <a:gd name="T55" fmla="*/ 0 h 74"/>
                  <a:gd name="T56" fmla="*/ 80 w 172"/>
                  <a:gd name="T57" fmla="*/ 0 h 74"/>
                  <a:gd name="T58" fmla="*/ 94 w 172"/>
                  <a:gd name="T59" fmla="*/ 1 h 74"/>
                  <a:gd name="T60" fmla="*/ 106 w 172"/>
                  <a:gd name="T61" fmla="*/ 4 h 74"/>
                  <a:gd name="T62" fmla="*/ 117 w 172"/>
                  <a:gd name="T63" fmla="*/ 7 h 74"/>
                  <a:gd name="T64" fmla="*/ 128 w 172"/>
                  <a:gd name="T65" fmla="*/ 13 h 74"/>
                  <a:gd name="T66" fmla="*/ 139 w 172"/>
                  <a:gd name="T67" fmla="*/ 17 h 74"/>
                  <a:gd name="T68" fmla="*/ 150 w 172"/>
                  <a:gd name="T69" fmla="*/ 21 h 74"/>
                  <a:gd name="T70" fmla="*/ 161 w 172"/>
                  <a:gd name="T71" fmla="*/ 24 h 74"/>
                  <a:gd name="T72" fmla="*/ 172 w 172"/>
                  <a:gd name="T73" fmla="*/ 25 h 74"/>
                  <a:gd name="T74" fmla="*/ 172 w 172"/>
                  <a:gd name="T75" fmla="*/ 43 h 74"/>
                  <a:gd name="T76" fmla="*/ 169 w 172"/>
                  <a:gd name="T77" fmla="*/ 48 h 74"/>
                  <a:gd name="T78" fmla="*/ 165 w 172"/>
                  <a:gd name="T79" fmla="*/ 53 h 74"/>
                  <a:gd name="T80" fmla="*/ 161 w 172"/>
                  <a:gd name="T81" fmla="*/ 57 h 74"/>
                  <a:gd name="T82" fmla="*/ 158 w 172"/>
                  <a:gd name="T83" fmla="*/ 60 h 74"/>
                  <a:gd name="T84" fmla="*/ 153 w 172"/>
                  <a:gd name="T85" fmla="*/ 62 h 74"/>
                  <a:gd name="T86" fmla="*/ 149 w 172"/>
                  <a:gd name="T87" fmla="*/ 63 h 74"/>
                  <a:gd name="T88" fmla="*/ 146 w 172"/>
                  <a:gd name="T89" fmla="*/ 65 h 74"/>
                  <a:gd name="T90" fmla="*/ 141 w 172"/>
                  <a:gd name="T91" fmla="*/ 65 h 74"/>
                  <a:gd name="T92" fmla="*/ 131 w 172"/>
                  <a:gd name="T93" fmla="*/ 65 h 74"/>
                  <a:gd name="T94" fmla="*/ 121 w 172"/>
                  <a:gd name="T95" fmla="*/ 63 h 74"/>
                  <a:gd name="T96" fmla="*/ 112 w 172"/>
                  <a:gd name="T97" fmla="*/ 59 h 74"/>
                  <a:gd name="T98" fmla="*/ 99 w 172"/>
                  <a:gd name="T99" fmla="*/ 55 h 74"/>
                  <a:gd name="T100" fmla="*/ 106 w 172"/>
                  <a:gd name="T101" fmla="*/ 55 h 74"/>
                  <a:gd name="T102" fmla="*/ 119 w 172"/>
                  <a:gd name="T103"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04" name="Freeform 408">
                <a:extLst>
                  <a:ext uri="{FF2B5EF4-FFF2-40B4-BE49-F238E27FC236}">
                    <a16:creationId xmlns:a16="http://schemas.microsoft.com/office/drawing/2014/main" id="{9D2A1511-CB76-44B7-8FBF-0B5488874201}"/>
                  </a:ext>
                </a:extLst>
              </p:cNvPr>
              <p:cNvSpPr>
                <a:spLocks/>
              </p:cNvSpPr>
              <p:nvPr/>
            </p:nvSpPr>
            <p:spPr bwMode="auto">
              <a:xfrm>
                <a:off x="1450" y="1171"/>
                <a:ext cx="38" cy="17"/>
              </a:xfrm>
              <a:custGeom>
                <a:avLst/>
                <a:gdLst>
                  <a:gd name="T0" fmla="*/ 27 w 120"/>
                  <a:gd name="T1" fmla="*/ 49 h 49"/>
                  <a:gd name="T2" fmla="*/ 47 w 120"/>
                  <a:gd name="T3" fmla="*/ 49 h 49"/>
                  <a:gd name="T4" fmla="*/ 64 w 120"/>
                  <a:gd name="T5" fmla="*/ 48 h 49"/>
                  <a:gd name="T6" fmla="*/ 78 w 120"/>
                  <a:gd name="T7" fmla="*/ 46 h 49"/>
                  <a:gd name="T8" fmla="*/ 90 w 120"/>
                  <a:gd name="T9" fmla="*/ 43 h 49"/>
                  <a:gd name="T10" fmla="*/ 96 w 120"/>
                  <a:gd name="T11" fmla="*/ 39 h 49"/>
                  <a:gd name="T12" fmla="*/ 100 w 120"/>
                  <a:gd name="T13" fmla="*/ 37 h 49"/>
                  <a:gd name="T14" fmla="*/ 104 w 120"/>
                  <a:gd name="T15" fmla="*/ 34 h 49"/>
                  <a:gd name="T16" fmla="*/ 108 w 120"/>
                  <a:gd name="T17" fmla="*/ 31 h 49"/>
                  <a:gd name="T18" fmla="*/ 114 w 120"/>
                  <a:gd name="T19" fmla="*/ 22 h 49"/>
                  <a:gd name="T20" fmla="*/ 120 w 120"/>
                  <a:gd name="T21" fmla="*/ 12 h 49"/>
                  <a:gd name="T22" fmla="*/ 102 w 120"/>
                  <a:gd name="T23" fmla="*/ 6 h 49"/>
                  <a:gd name="T24" fmla="*/ 84 w 120"/>
                  <a:gd name="T25" fmla="*/ 3 h 49"/>
                  <a:gd name="T26" fmla="*/ 66 w 120"/>
                  <a:gd name="T27" fmla="*/ 1 h 49"/>
                  <a:gd name="T28" fmla="*/ 50 w 120"/>
                  <a:gd name="T29" fmla="*/ 0 h 49"/>
                  <a:gd name="T30" fmla="*/ 34 w 120"/>
                  <a:gd name="T31" fmla="*/ 1 h 49"/>
                  <a:gd name="T32" fmla="*/ 20 w 120"/>
                  <a:gd name="T33" fmla="*/ 2 h 49"/>
                  <a:gd name="T34" fmla="*/ 9 w 120"/>
                  <a:gd name="T35" fmla="*/ 4 h 49"/>
                  <a:gd name="T36" fmla="*/ 0 w 120"/>
                  <a:gd name="T37" fmla="*/ 6 h 49"/>
                  <a:gd name="T38" fmla="*/ 0 w 120"/>
                  <a:gd name="T39" fmla="*/ 30 h 49"/>
                  <a:gd name="T40" fmla="*/ 2 w 120"/>
                  <a:gd name="T41" fmla="*/ 35 h 49"/>
                  <a:gd name="T42" fmla="*/ 6 w 120"/>
                  <a:gd name="T43" fmla="*/ 38 h 49"/>
                  <a:gd name="T44" fmla="*/ 9 w 120"/>
                  <a:gd name="T45" fmla="*/ 41 h 49"/>
                  <a:gd name="T46" fmla="*/ 13 w 120"/>
                  <a:gd name="T47" fmla="*/ 45 h 49"/>
                  <a:gd name="T48" fmla="*/ 20 w 120"/>
                  <a:gd name="T49" fmla="*/ 48 h 49"/>
                  <a:gd name="T50" fmla="*/ 27 w 120"/>
                  <a:gd name="T5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05" name="Freeform 409">
                <a:extLst>
                  <a:ext uri="{FF2B5EF4-FFF2-40B4-BE49-F238E27FC236}">
                    <a16:creationId xmlns:a16="http://schemas.microsoft.com/office/drawing/2014/main" id="{FBEE6D42-27CB-4B95-A467-0EEEAFE4F676}"/>
                  </a:ext>
                </a:extLst>
              </p:cNvPr>
              <p:cNvSpPr>
                <a:spLocks/>
              </p:cNvSpPr>
              <p:nvPr/>
            </p:nvSpPr>
            <p:spPr bwMode="auto">
              <a:xfrm>
                <a:off x="1441" y="1194"/>
                <a:ext cx="26" cy="19"/>
              </a:xfrm>
              <a:custGeom>
                <a:avLst/>
                <a:gdLst>
                  <a:gd name="T0" fmla="*/ 33 w 85"/>
                  <a:gd name="T1" fmla="*/ 0 h 61"/>
                  <a:gd name="T2" fmla="*/ 22 w 85"/>
                  <a:gd name="T3" fmla="*/ 5 h 61"/>
                  <a:gd name="T4" fmla="*/ 11 w 85"/>
                  <a:gd name="T5" fmla="*/ 12 h 61"/>
                  <a:gd name="T6" fmla="*/ 6 w 85"/>
                  <a:gd name="T7" fmla="*/ 17 h 61"/>
                  <a:gd name="T8" fmla="*/ 3 w 85"/>
                  <a:gd name="T9" fmla="*/ 21 h 61"/>
                  <a:gd name="T10" fmla="*/ 0 w 85"/>
                  <a:gd name="T11" fmla="*/ 25 h 61"/>
                  <a:gd name="T12" fmla="*/ 0 w 85"/>
                  <a:gd name="T13" fmla="*/ 31 h 61"/>
                  <a:gd name="T14" fmla="*/ 0 w 85"/>
                  <a:gd name="T15" fmla="*/ 34 h 61"/>
                  <a:gd name="T16" fmla="*/ 1 w 85"/>
                  <a:gd name="T17" fmla="*/ 37 h 61"/>
                  <a:gd name="T18" fmla="*/ 2 w 85"/>
                  <a:gd name="T19" fmla="*/ 40 h 61"/>
                  <a:gd name="T20" fmla="*/ 5 w 85"/>
                  <a:gd name="T21" fmla="*/ 43 h 61"/>
                  <a:gd name="T22" fmla="*/ 11 w 85"/>
                  <a:gd name="T23" fmla="*/ 48 h 61"/>
                  <a:gd name="T24" fmla="*/ 18 w 85"/>
                  <a:gd name="T25" fmla="*/ 53 h 61"/>
                  <a:gd name="T26" fmla="*/ 27 w 85"/>
                  <a:gd name="T27" fmla="*/ 56 h 61"/>
                  <a:gd name="T28" fmla="*/ 36 w 85"/>
                  <a:gd name="T29" fmla="*/ 59 h 61"/>
                  <a:gd name="T30" fmla="*/ 45 w 85"/>
                  <a:gd name="T31" fmla="*/ 61 h 61"/>
                  <a:gd name="T32" fmla="*/ 53 w 85"/>
                  <a:gd name="T33" fmla="*/ 61 h 61"/>
                  <a:gd name="T34" fmla="*/ 56 w 85"/>
                  <a:gd name="T35" fmla="*/ 61 h 61"/>
                  <a:gd name="T36" fmla="*/ 59 w 85"/>
                  <a:gd name="T37" fmla="*/ 60 h 61"/>
                  <a:gd name="T38" fmla="*/ 62 w 85"/>
                  <a:gd name="T39" fmla="*/ 59 h 61"/>
                  <a:gd name="T40" fmla="*/ 66 w 85"/>
                  <a:gd name="T41" fmla="*/ 57 h 61"/>
                  <a:gd name="T42" fmla="*/ 72 w 85"/>
                  <a:gd name="T43" fmla="*/ 52 h 61"/>
                  <a:gd name="T44" fmla="*/ 77 w 85"/>
                  <a:gd name="T45" fmla="*/ 47 h 61"/>
                  <a:gd name="T46" fmla="*/ 80 w 85"/>
                  <a:gd name="T47" fmla="*/ 40 h 61"/>
                  <a:gd name="T48" fmla="*/ 83 w 85"/>
                  <a:gd name="T49" fmla="*/ 33 h 61"/>
                  <a:gd name="T50" fmla="*/ 85 w 85"/>
                  <a:gd name="T51" fmla="*/ 25 h 61"/>
                  <a:gd name="T52" fmla="*/ 85 w 85"/>
                  <a:gd name="T53" fmla="*/ 18 h 61"/>
                  <a:gd name="T54" fmla="*/ 33 w 85"/>
                  <a:gd name="T5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06" name="Freeform 410">
                <a:extLst>
                  <a:ext uri="{FF2B5EF4-FFF2-40B4-BE49-F238E27FC236}">
                    <a16:creationId xmlns:a16="http://schemas.microsoft.com/office/drawing/2014/main" id="{75F99720-9B67-477F-9A99-D737EE1D7465}"/>
                  </a:ext>
                </a:extLst>
              </p:cNvPr>
              <p:cNvSpPr>
                <a:spLocks/>
              </p:cNvSpPr>
              <p:nvPr/>
            </p:nvSpPr>
            <p:spPr bwMode="auto">
              <a:xfrm>
                <a:off x="1254" y="1188"/>
                <a:ext cx="31" cy="6"/>
              </a:xfrm>
              <a:custGeom>
                <a:avLst/>
                <a:gdLst>
                  <a:gd name="T0" fmla="*/ 0 w 100"/>
                  <a:gd name="T1" fmla="*/ 6 h 19"/>
                  <a:gd name="T2" fmla="*/ 7 w 100"/>
                  <a:gd name="T3" fmla="*/ 11 h 19"/>
                  <a:gd name="T4" fmla="*/ 13 w 100"/>
                  <a:gd name="T5" fmla="*/ 15 h 19"/>
                  <a:gd name="T6" fmla="*/ 21 w 100"/>
                  <a:gd name="T7" fmla="*/ 18 h 19"/>
                  <a:gd name="T8" fmla="*/ 27 w 100"/>
                  <a:gd name="T9" fmla="*/ 19 h 19"/>
                  <a:gd name="T10" fmla="*/ 100 w 100"/>
                  <a:gd name="T11" fmla="*/ 6 h 19"/>
                  <a:gd name="T12" fmla="*/ 73 w 100"/>
                  <a:gd name="T13" fmla="*/ 2 h 19"/>
                  <a:gd name="T14" fmla="*/ 47 w 100"/>
                  <a:gd name="T15" fmla="*/ 0 h 19"/>
                  <a:gd name="T16" fmla="*/ 36 w 100"/>
                  <a:gd name="T17" fmla="*/ 0 h 19"/>
                  <a:gd name="T18" fmla="*/ 24 w 100"/>
                  <a:gd name="T19" fmla="*/ 1 h 19"/>
                  <a:gd name="T20" fmla="*/ 12 w 100"/>
                  <a:gd name="T21" fmla="*/ 3 h 19"/>
                  <a:gd name="T22" fmla="*/ 0 w 100"/>
                  <a:gd name="T2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07" name="Freeform 411">
                <a:extLst>
                  <a:ext uri="{FF2B5EF4-FFF2-40B4-BE49-F238E27FC236}">
                    <a16:creationId xmlns:a16="http://schemas.microsoft.com/office/drawing/2014/main" id="{85E76F01-3474-441B-87D1-749C80644CBE}"/>
                  </a:ext>
                </a:extLst>
              </p:cNvPr>
              <p:cNvSpPr>
                <a:spLocks/>
              </p:cNvSpPr>
              <p:nvPr/>
            </p:nvSpPr>
            <p:spPr bwMode="auto">
              <a:xfrm>
                <a:off x="1272" y="1168"/>
                <a:ext cx="53" cy="15"/>
              </a:xfrm>
              <a:custGeom>
                <a:avLst/>
                <a:gdLst>
                  <a:gd name="T0" fmla="*/ 0 w 166"/>
                  <a:gd name="T1" fmla="*/ 27 h 45"/>
                  <a:gd name="T2" fmla="*/ 0 w 166"/>
                  <a:gd name="T3" fmla="*/ 29 h 45"/>
                  <a:gd name="T4" fmla="*/ 3 w 166"/>
                  <a:gd name="T5" fmla="*/ 31 h 45"/>
                  <a:gd name="T6" fmla="*/ 8 w 166"/>
                  <a:gd name="T7" fmla="*/ 33 h 45"/>
                  <a:gd name="T8" fmla="*/ 13 w 166"/>
                  <a:gd name="T9" fmla="*/ 35 h 45"/>
                  <a:gd name="T10" fmla="*/ 27 w 166"/>
                  <a:gd name="T11" fmla="*/ 38 h 45"/>
                  <a:gd name="T12" fmla="*/ 44 w 166"/>
                  <a:gd name="T13" fmla="*/ 41 h 45"/>
                  <a:gd name="T14" fmla="*/ 75 w 166"/>
                  <a:gd name="T15" fmla="*/ 44 h 45"/>
                  <a:gd name="T16" fmla="*/ 92 w 166"/>
                  <a:gd name="T17" fmla="*/ 45 h 45"/>
                  <a:gd name="T18" fmla="*/ 166 w 166"/>
                  <a:gd name="T19" fmla="*/ 27 h 45"/>
                  <a:gd name="T20" fmla="*/ 157 w 166"/>
                  <a:gd name="T21" fmla="*/ 25 h 45"/>
                  <a:gd name="T22" fmla="*/ 137 w 166"/>
                  <a:gd name="T23" fmla="*/ 19 h 45"/>
                  <a:gd name="T24" fmla="*/ 110 w 166"/>
                  <a:gd name="T25" fmla="*/ 11 h 45"/>
                  <a:gd name="T26" fmla="*/ 80 w 166"/>
                  <a:gd name="T27" fmla="*/ 4 h 45"/>
                  <a:gd name="T28" fmla="*/ 65 w 166"/>
                  <a:gd name="T29" fmla="*/ 2 h 45"/>
                  <a:gd name="T30" fmla="*/ 50 w 166"/>
                  <a:gd name="T31" fmla="*/ 1 h 45"/>
                  <a:gd name="T32" fmla="*/ 36 w 166"/>
                  <a:gd name="T33" fmla="*/ 0 h 45"/>
                  <a:gd name="T34" fmla="*/ 24 w 166"/>
                  <a:gd name="T35" fmla="*/ 2 h 45"/>
                  <a:gd name="T36" fmla="*/ 19 w 166"/>
                  <a:gd name="T37" fmla="*/ 3 h 45"/>
                  <a:gd name="T38" fmla="*/ 14 w 166"/>
                  <a:gd name="T39" fmla="*/ 5 h 45"/>
                  <a:gd name="T40" fmla="*/ 10 w 166"/>
                  <a:gd name="T41" fmla="*/ 7 h 45"/>
                  <a:gd name="T42" fmla="*/ 7 w 166"/>
                  <a:gd name="T43" fmla="*/ 10 h 45"/>
                  <a:gd name="T44" fmla="*/ 3 w 166"/>
                  <a:gd name="T45" fmla="*/ 13 h 45"/>
                  <a:gd name="T46" fmla="*/ 1 w 166"/>
                  <a:gd name="T47" fmla="*/ 17 h 45"/>
                  <a:gd name="T48" fmla="*/ 0 w 166"/>
                  <a:gd name="T49" fmla="*/ 22 h 45"/>
                  <a:gd name="T50" fmla="*/ 0 w 166"/>
                  <a:gd name="T51"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08" name="Freeform 412">
                <a:extLst>
                  <a:ext uri="{FF2B5EF4-FFF2-40B4-BE49-F238E27FC236}">
                    <a16:creationId xmlns:a16="http://schemas.microsoft.com/office/drawing/2014/main" id="{9D5AF9D1-A069-4E14-BC3D-208CAE7BCACE}"/>
                  </a:ext>
                </a:extLst>
              </p:cNvPr>
              <p:cNvSpPr>
                <a:spLocks/>
              </p:cNvSpPr>
              <p:nvPr/>
            </p:nvSpPr>
            <p:spPr bwMode="auto">
              <a:xfrm>
                <a:off x="1488" y="1422"/>
                <a:ext cx="11" cy="8"/>
              </a:xfrm>
              <a:custGeom>
                <a:avLst/>
                <a:gdLst>
                  <a:gd name="T0" fmla="*/ 0 w 33"/>
                  <a:gd name="T1" fmla="*/ 0 h 25"/>
                  <a:gd name="T2" fmla="*/ 0 w 33"/>
                  <a:gd name="T3" fmla="*/ 9 h 25"/>
                  <a:gd name="T4" fmla="*/ 3 w 33"/>
                  <a:gd name="T5" fmla="*/ 15 h 25"/>
                  <a:gd name="T6" fmla="*/ 6 w 33"/>
                  <a:gd name="T7" fmla="*/ 20 h 25"/>
                  <a:gd name="T8" fmla="*/ 11 w 33"/>
                  <a:gd name="T9" fmla="*/ 22 h 25"/>
                  <a:gd name="T10" fmla="*/ 16 w 33"/>
                  <a:gd name="T11" fmla="*/ 24 h 25"/>
                  <a:gd name="T12" fmla="*/ 22 w 33"/>
                  <a:gd name="T13" fmla="*/ 25 h 25"/>
                  <a:gd name="T14" fmla="*/ 27 w 33"/>
                  <a:gd name="T15" fmla="*/ 25 h 25"/>
                  <a:gd name="T16" fmla="*/ 33 w 33"/>
                  <a:gd name="T17" fmla="*/ 25 h 25"/>
                  <a:gd name="T18" fmla="*/ 33 w 33"/>
                  <a:gd name="T19" fmla="*/ 0 h 25"/>
                  <a:gd name="T20" fmla="*/ 24 w 33"/>
                  <a:gd name="T21" fmla="*/ 0 h 25"/>
                  <a:gd name="T22" fmla="*/ 16 w 33"/>
                  <a:gd name="T23" fmla="*/ 0 h 25"/>
                  <a:gd name="T24" fmla="*/ 9 w 33"/>
                  <a:gd name="T25" fmla="*/ 0 h 25"/>
                  <a:gd name="T26" fmla="*/ 0 w 33"/>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09" name="Freeform 413">
                <a:extLst>
                  <a:ext uri="{FF2B5EF4-FFF2-40B4-BE49-F238E27FC236}">
                    <a16:creationId xmlns:a16="http://schemas.microsoft.com/office/drawing/2014/main" id="{8895DBAD-07BD-4667-8C8C-8BE58B6D2229}"/>
                  </a:ext>
                </a:extLst>
              </p:cNvPr>
              <p:cNvSpPr>
                <a:spLocks/>
              </p:cNvSpPr>
              <p:nvPr/>
            </p:nvSpPr>
            <p:spPr bwMode="auto">
              <a:xfrm>
                <a:off x="1605" y="1729"/>
                <a:ext cx="16" cy="20"/>
              </a:xfrm>
              <a:custGeom>
                <a:avLst/>
                <a:gdLst>
                  <a:gd name="T0" fmla="*/ 0 w 48"/>
                  <a:gd name="T1" fmla="*/ 62 h 62"/>
                  <a:gd name="T2" fmla="*/ 12 w 48"/>
                  <a:gd name="T3" fmla="*/ 56 h 62"/>
                  <a:gd name="T4" fmla="*/ 22 w 48"/>
                  <a:gd name="T5" fmla="*/ 50 h 62"/>
                  <a:gd name="T6" fmla="*/ 30 w 48"/>
                  <a:gd name="T7" fmla="*/ 43 h 62"/>
                  <a:gd name="T8" fmla="*/ 37 w 48"/>
                  <a:gd name="T9" fmla="*/ 36 h 62"/>
                  <a:gd name="T10" fmla="*/ 41 w 48"/>
                  <a:gd name="T11" fmla="*/ 28 h 62"/>
                  <a:gd name="T12" fmla="*/ 44 w 48"/>
                  <a:gd name="T13" fmla="*/ 19 h 62"/>
                  <a:gd name="T14" fmla="*/ 47 w 48"/>
                  <a:gd name="T15" fmla="*/ 9 h 62"/>
                  <a:gd name="T16" fmla="*/ 48 w 48"/>
                  <a:gd name="T17" fmla="*/ 0 h 62"/>
                  <a:gd name="T18" fmla="*/ 40 w 48"/>
                  <a:gd name="T19" fmla="*/ 3 h 62"/>
                  <a:gd name="T20" fmla="*/ 32 w 48"/>
                  <a:gd name="T21" fmla="*/ 6 h 62"/>
                  <a:gd name="T22" fmla="*/ 23 w 48"/>
                  <a:gd name="T23" fmla="*/ 10 h 62"/>
                  <a:gd name="T24" fmla="*/ 17 w 48"/>
                  <a:gd name="T25" fmla="*/ 15 h 62"/>
                  <a:gd name="T26" fmla="*/ 10 w 48"/>
                  <a:gd name="T27" fmla="*/ 21 h 62"/>
                  <a:gd name="T28" fmla="*/ 6 w 48"/>
                  <a:gd name="T29" fmla="*/ 27 h 62"/>
                  <a:gd name="T30" fmla="*/ 4 w 48"/>
                  <a:gd name="T31" fmla="*/ 31 h 62"/>
                  <a:gd name="T32" fmla="*/ 3 w 48"/>
                  <a:gd name="T33" fmla="*/ 35 h 62"/>
                  <a:gd name="T34" fmla="*/ 1 w 48"/>
                  <a:gd name="T35" fmla="*/ 39 h 62"/>
                  <a:gd name="T36" fmla="*/ 0 w 48"/>
                  <a:gd name="T37" fmla="*/ 43 h 62"/>
                  <a:gd name="T38" fmla="*/ 0 w 48"/>
                  <a:gd name="T39" fmla="*/ 52 h 62"/>
                  <a:gd name="T40" fmla="*/ 0 w 48"/>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10" name="Freeform 414">
                <a:extLst>
                  <a:ext uri="{FF2B5EF4-FFF2-40B4-BE49-F238E27FC236}">
                    <a16:creationId xmlns:a16="http://schemas.microsoft.com/office/drawing/2014/main" id="{9D9380AE-2E3E-46C1-A463-345D5CB8D699}"/>
                  </a:ext>
                </a:extLst>
              </p:cNvPr>
              <p:cNvSpPr>
                <a:spLocks/>
              </p:cNvSpPr>
              <p:nvPr/>
            </p:nvSpPr>
            <p:spPr bwMode="auto">
              <a:xfrm>
                <a:off x="1554" y="1729"/>
                <a:ext cx="36" cy="20"/>
              </a:xfrm>
              <a:custGeom>
                <a:avLst/>
                <a:gdLst>
                  <a:gd name="T0" fmla="*/ 47 w 113"/>
                  <a:gd name="T1" fmla="*/ 0 h 62"/>
                  <a:gd name="T2" fmla="*/ 36 w 113"/>
                  <a:gd name="T3" fmla="*/ 7 h 62"/>
                  <a:gd name="T4" fmla="*/ 23 w 113"/>
                  <a:gd name="T5" fmla="*/ 17 h 62"/>
                  <a:gd name="T6" fmla="*/ 11 w 113"/>
                  <a:gd name="T7" fmla="*/ 27 h 62"/>
                  <a:gd name="T8" fmla="*/ 0 w 113"/>
                  <a:gd name="T9" fmla="*/ 37 h 62"/>
                  <a:gd name="T10" fmla="*/ 22 w 113"/>
                  <a:gd name="T11" fmla="*/ 46 h 62"/>
                  <a:gd name="T12" fmla="*/ 41 w 113"/>
                  <a:gd name="T13" fmla="*/ 54 h 62"/>
                  <a:gd name="T14" fmla="*/ 51 w 113"/>
                  <a:gd name="T15" fmla="*/ 57 h 62"/>
                  <a:gd name="T16" fmla="*/ 62 w 113"/>
                  <a:gd name="T17" fmla="*/ 59 h 62"/>
                  <a:gd name="T18" fmla="*/ 73 w 113"/>
                  <a:gd name="T19" fmla="*/ 61 h 62"/>
                  <a:gd name="T20" fmla="*/ 87 w 113"/>
                  <a:gd name="T21" fmla="*/ 62 h 62"/>
                  <a:gd name="T22" fmla="*/ 97 w 113"/>
                  <a:gd name="T23" fmla="*/ 61 h 62"/>
                  <a:gd name="T24" fmla="*/ 106 w 113"/>
                  <a:gd name="T25" fmla="*/ 58 h 62"/>
                  <a:gd name="T26" fmla="*/ 109 w 113"/>
                  <a:gd name="T27" fmla="*/ 56 h 62"/>
                  <a:gd name="T28" fmla="*/ 111 w 113"/>
                  <a:gd name="T29" fmla="*/ 54 h 62"/>
                  <a:gd name="T30" fmla="*/ 113 w 113"/>
                  <a:gd name="T31" fmla="*/ 52 h 62"/>
                  <a:gd name="T32" fmla="*/ 113 w 113"/>
                  <a:gd name="T33" fmla="*/ 49 h 62"/>
                  <a:gd name="T34" fmla="*/ 91 w 113"/>
                  <a:gd name="T35" fmla="*/ 41 h 62"/>
                  <a:gd name="T36" fmla="*/ 70 w 113"/>
                  <a:gd name="T37" fmla="*/ 32 h 62"/>
                  <a:gd name="T38" fmla="*/ 65 w 113"/>
                  <a:gd name="T39" fmla="*/ 29 h 62"/>
                  <a:gd name="T40" fmla="*/ 61 w 113"/>
                  <a:gd name="T41" fmla="*/ 26 h 62"/>
                  <a:gd name="T42" fmla="*/ 57 w 113"/>
                  <a:gd name="T43" fmla="*/ 23 h 62"/>
                  <a:gd name="T44" fmla="*/ 54 w 113"/>
                  <a:gd name="T45" fmla="*/ 20 h 62"/>
                  <a:gd name="T46" fmla="*/ 51 w 113"/>
                  <a:gd name="T47" fmla="*/ 16 h 62"/>
                  <a:gd name="T48" fmla="*/ 48 w 113"/>
                  <a:gd name="T49" fmla="*/ 10 h 62"/>
                  <a:gd name="T50" fmla="*/ 47 w 113"/>
                  <a:gd name="T51" fmla="*/ 5 h 62"/>
                  <a:gd name="T52" fmla="*/ 47 w 113"/>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11" name="Freeform 415">
                <a:extLst>
                  <a:ext uri="{FF2B5EF4-FFF2-40B4-BE49-F238E27FC236}">
                    <a16:creationId xmlns:a16="http://schemas.microsoft.com/office/drawing/2014/main" id="{9BC7C84D-557D-4087-91C2-F01686E7BEB8}"/>
                  </a:ext>
                </a:extLst>
              </p:cNvPr>
              <p:cNvSpPr>
                <a:spLocks/>
              </p:cNvSpPr>
              <p:nvPr/>
            </p:nvSpPr>
            <p:spPr bwMode="auto">
              <a:xfrm>
                <a:off x="1748" y="1188"/>
                <a:ext cx="29" cy="15"/>
              </a:xfrm>
              <a:custGeom>
                <a:avLst/>
                <a:gdLst>
                  <a:gd name="T0" fmla="*/ 0 w 93"/>
                  <a:gd name="T1" fmla="*/ 0 h 50"/>
                  <a:gd name="T2" fmla="*/ 15 w 93"/>
                  <a:gd name="T3" fmla="*/ 0 h 50"/>
                  <a:gd name="T4" fmla="*/ 30 w 93"/>
                  <a:gd name="T5" fmla="*/ 1 h 50"/>
                  <a:gd name="T6" fmla="*/ 45 w 93"/>
                  <a:gd name="T7" fmla="*/ 2 h 50"/>
                  <a:gd name="T8" fmla="*/ 59 w 93"/>
                  <a:gd name="T9" fmla="*/ 5 h 50"/>
                  <a:gd name="T10" fmla="*/ 64 w 93"/>
                  <a:gd name="T11" fmla="*/ 7 h 50"/>
                  <a:gd name="T12" fmla="*/ 71 w 93"/>
                  <a:gd name="T13" fmla="*/ 9 h 50"/>
                  <a:gd name="T14" fmla="*/ 75 w 93"/>
                  <a:gd name="T15" fmla="*/ 12 h 50"/>
                  <a:gd name="T16" fmla="*/ 81 w 93"/>
                  <a:gd name="T17" fmla="*/ 16 h 50"/>
                  <a:gd name="T18" fmla="*/ 85 w 93"/>
                  <a:gd name="T19" fmla="*/ 20 h 50"/>
                  <a:gd name="T20" fmla="*/ 89 w 93"/>
                  <a:gd name="T21" fmla="*/ 25 h 50"/>
                  <a:gd name="T22" fmla="*/ 91 w 93"/>
                  <a:gd name="T23" fmla="*/ 30 h 50"/>
                  <a:gd name="T24" fmla="*/ 93 w 93"/>
                  <a:gd name="T25" fmla="*/ 37 h 50"/>
                  <a:gd name="T26" fmla="*/ 79 w 93"/>
                  <a:gd name="T27" fmla="*/ 37 h 50"/>
                  <a:gd name="T28" fmla="*/ 68 w 93"/>
                  <a:gd name="T29" fmla="*/ 39 h 50"/>
                  <a:gd name="T30" fmla="*/ 60 w 93"/>
                  <a:gd name="T31" fmla="*/ 41 h 50"/>
                  <a:gd name="T32" fmla="*/ 52 w 93"/>
                  <a:gd name="T33" fmla="*/ 43 h 50"/>
                  <a:gd name="T34" fmla="*/ 42 w 93"/>
                  <a:gd name="T35" fmla="*/ 47 h 50"/>
                  <a:gd name="T36" fmla="*/ 33 w 93"/>
                  <a:gd name="T37" fmla="*/ 50 h 50"/>
                  <a:gd name="T38" fmla="*/ 30 w 93"/>
                  <a:gd name="T39" fmla="*/ 50 h 50"/>
                  <a:gd name="T40" fmla="*/ 28 w 93"/>
                  <a:gd name="T41" fmla="*/ 48 h 50"/>
                  <a:gd name="T42" fmla="*/ 26 w 93"/>
                  <a:gd name="T43" fmla="*/ 47 h 50"/>
                  <a:gd name="T44" fmla="*/ 25 w 93"/>
                  <a:gd name="T45" fmla="*/ 45 h 50"/>
                  <a:gd name="T46" fmla="*/ 23 w 93"/>
                  <a:gd name="T47" fmla="*/ 41 h 50"/>
                  <a:gd name="T48" fmla="*/ 22 w 93"/>
                  <a:gd name="T49" fmla="*/ 36 h 50"/>
                  <a:gd name="T50" fmla="*/ 22 w 93"/>
                  <a:gd name="T51" fmla="*/ 31 h 50"/>
                  <a:gd name="T52" fmla="*/ 23 w 93"/>
                  <a:gd name="T53" fmla="*/ 26 h 50"/>
                  <a:gd name="T54" fmla="*/ 24 w 93"/>
                  <a:gd name="T55" fmla="*/ 22 h 50"/>
                  <a:gd name="T56" fmla="*/ 26 w 93"/>
                  <a:gd name="T57" fmla="*/ 19 h 50"/>
                  <a:gd name="T58" fmla="*/ 0 w 93"/>
                  <a:gd name="T59" fmla="*/ 19 h 50"/>
                  <a:gd name="T60" fmla="*/ 0 w 93"/>
                  <a:gd name="T6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12" name="Freeform 416">
                <a:extLst>
                  <a:ext uri="{FF2B5EF4-FFF2-40B4-BE49-F238E27FC236}">
                    <a16:creationId xmlns:a16="http://schemas.microsoft.com/office/drawing/2014/main" id="{00F9D80E-EEFB-4BE9-A9BB-1A80B7892FDB}"/>
                  </a:ext>
                </a:extLst>
              </p:cNvPr>
              <p:cNvSpPr>
                <a:spLocks/>
              </p:cNvSpPr>
              <p:nvPr/>
            </p:nvSpPr>
            <p:spPr bwMode="auto">
              <a:xfrm>
                <a:off x="1436" y="1246"/>
                <a:ext cx="331" cy="198"/>
              </a:xfrm>
              <a:custGeom>
                <a:avLst/>
                <a:gdLst>
                  <a:gd name="T0" fmla="*/ 20 w 1029"/>
                  <a:gd name="T1" fmla="*/ 112 h 604"/>
                  <a:gd name="T2" fmla="*/ 67 w 1029"/>
                  <a:gd name="T3" fmla="*/ 60 h 604"/>
                  <a:gd name="T4" fmla="*/ 266 w 1029"/>
                  <a:gd name="T5" fmla="*/ 0 h 604"/>
                  <a:gd name="T6" fmla="*/ 205 w 1029"/>
                  <a:gd name="T7" fmla="*/ 47 h 604"/>
                  <a:gd name="T8" fmla="*/ 180 w 1029"/>
                  <a:gd name="T9" fmla="*/ 105 h 604"/>
                  <a:gd name="T10" fmla="*/ 274 w 1029"/>
                  <a:gd name="T11" fmla="*/ 60 h 604"/>
                  <a:gd name="T12" fmla="*/ 397 w 1029"/>
                  <a:gd name="T13" fmla="*/ 14 h 604"/>
                  <a:gd name="T14" fmla="*/ 438 w 1029"/>
                  <a:gd name="T15" fmla="*/ 23 h 604"/>
                  <a:gd name="T16" fmla="*/ 433 w 1029"/>
                  <a:gd name="T17" fmla="*/ 71 h 604"/>
                  <a:gd name="T18" fmla="*/ 581 w 1029"/>
                  <a:gd name="T19" fmla="*/ 80 h 604"/>
                  <a:gd name="T20" fmla="*/ 675 w 1029"/>
                  <a:gd name="T21" fmla="*/ 89 h 604"/>
                  <a:gd name="T22" fmla="*/ 749 w 1029"/>
                  <a:gd name="T23" fmla="*/ 111 h 604"/>
                  <a:gd name="T24" fmla="*/ 749 w 1029"/>
                  <a:gd name="T25" fmla="*/ 134 h 604"/>
                  <a:gd name="T26" fmla="*/ 711 w 1029"/>
                  <a:gd name="T27" fmla="*/ 184 h 604"/>
                  <a:gd name="T28" fmla="*/ 799 w 1029"/>
                  <a:gd name="T29" fmla="*/ 168 h 604"/>
                  <a:gd name="T30" fmla="*/ 866 w 1029"/>
                  <a:gd name="T31" fmla="*/ 191 h 604"/>
                  <a:gd name="T32" fmla="*/ 856 w 1029"/>
                  <a:gd name="T33" fmla="*/ 239 h 604"/>
                  <a:gd name="T34" fmla="*/ 788 w 1029"/>
                  <a:gd name="T35" fmla="*/ 248 h 604"/>
                  <a:gd name="T36" fmla="*/ 859 w 1029"/>
                  <a:gd name="T37" fmla="*/ 284 h 604"/>
                  <a:gd name="T38" fmla="*/ 903 w 1029"/>
                  <a:gd name="T39" fmla="*/ 327 h 604"/>
                  <a:gd name="T40" fmla="*/ 977 w 1029"/>
                  <a:gd name="T41" fmla="*/ 329 h 604"/>
                  <a:gd name="T42" fmla="*/ 1029 w 1029"/>
                  <a:gd name="T43" fmla="*/ 351 h 604"/>
                  <a:gd name="T44" fmla="*/ 939 w 1029"/>
                  <a:gd name="T45" fmla="*/ 409 h 604"/>
                  <a:gd name="T46" fmla="*/ 899 w 1029"/>
                  <a:gd name="T47" fmla="*/ 417 h 604"/>
                  <a:gd name="T48" fmla="*/ 874 w 1029"/>
                  <a:gd name="T49" fmla="*/ 443 h 604"/>
                  <a:gd name="T50" fmla="*/ 830 w 1029"/>
                  <a:gd name="T51" fmla="*/ 414 h 604"/>
                  <a:gd name="T52" fmla="*/ 851 w 1029"/>
                  <a:gd name="T53" fmla="*/ 393 h 604"/>
                  <a:gd name="T54" fmla="*/ 792 w 1029"/>
                  <a:gd name="T55" fmla="*/ 379 h 604"/>
                  <a:gd name="T56" fmla="*/ 759 w 1029"/>
                  <a:gd name="T57" fmla="*/ 364 h 604"/>
                  <a:gd name="T58" fmla="*/ 744 w 1029"/>
                  <a:gd name="T59" fmla="*/ 394 h 604"/>
                  <a:gd name="T60" fmla="*/ 747 w 1029"/>
                  <a:gd name="T61" fmla="*/ 445 h 604"/>
                  <a:gd name="T62" fmla="*/ 795 w 1029"/>
                  <a:gd name="T63" fmla="*/ 523 h 604"/>
                  <a:gd name="T64" fmla="*/ 771 w 1029"/>
                  <a:gd name="T65" fmla="*/ 547 h 604"/>
                  <a:gd name="T66" fmla="*/ 708 w 1029"/>
                  <a:gd name="T67" fmla="*/ 556 h 604"/>
                  <a:gd name="T68" fmla="*/ 618 w 1029"/>
                  <a:gd name="T69" fmla="*/ 517 h 604"/>
                  <a:gd name="T70" fmla="*/ 668 w 1029"/>
                  <a:gd name="T71" fmla="*/ 567 h 604"/>
                  <a:gd name="T72" fmla="*/ 665 w 1029"/>
                  <a:gd name="T73" fmla="*/ 604 h 604"/>
                  <a:gd name="T74" fmla="*/ 518 w 1029"/>
                  <a:gd name="T75" fmla="*/ 570 h 604"/>
                  <a:gd name="T76" fmla="*/ 471 w 1029"/>
                  <a:gd name="T77" fmla="*/ 523 h 604"/>
                  <a:gd name="T78" fmla="*/ 410 w 1029"/>
                  <a:gd name="T79" fmla="*/ 473 h 604"/>
                  <a:gd name="T80" fmla="*/ 367 w 1029"/>
                  <a:gd name="T81" fmla="*/ 453 h 604"/>
                  <a:gd name="T82" fmla="*/ 392 w 1029"/>
                  <a:gd name="T83" fmla="*/ 433 h 604"/>
                  <a:gd name="T84" fmla="*/ 459 w 1029"/>
                  <a:gd name="T85" fmla="*/ 399 h 604"/>
                  <a:gd name="T86" fmla="*/ 500 w 1029"/>
                  <a:gd name="T87" fmla="*/ 378 h 604"/>
                  <a:gd name="T88" fmla="*/ 577 w 1029"/>
                  <a:gd name="T89" fmla="*/ 380 h 604"/>
                  <a:gd name="T90" fmla="*/ 614 w 1029"/>
                  <a:gd name="T91" fmla="*/ 395 h 604"/>
                  <a:gd name="T92" fmla="*/ 687 w 1029"/>
                  <a:gd name="T93" fmla="*/ 387 h 604"/>
                  <a:gd name="T94" fmla="*/ 581 w 1029"/>
                  <a:gd name="T95" fmla="*/ 355 h 604"/>
                  <a:gd name="T96" fmla="*/ 542 w 1029"/>
                  <a:gd name="T97" fmla="*/ 361 h 604"/>
                  <a:gd name="T98" fmla="*/ 539 w 1029"/>
                  <a:gd name="T99" fmla="*/ 350 h 604"/>
                  <a:gd name="T100" fmla="*/ 576 w 1029"/>
                  <a:gd name="T101" fmla="*/ 306 h 604"/>
                  <a:gd name="T102" fmla="*/ 576 w 1029"/>
                  <a:gd name="T103" fmla="*/ 274 h 604"/>
                  <a:gd name="T104" fmla="*/ 524 w 1029"/>
                  <a:gd name="T105" fmla="*/ 254 h 604"/>
                  <a:gd name="T106" fmla="*/ 473 w 1029"/>
                  <a:gd name="T107" fmla="*/ 198 h 604"/>
                  <a:gd name="T108" fmla="*/ 434 w 1029"/>
                  <a:gd name="T109" fmla="*/ 168 h 604"/>
                  <a:gd name="T110" fmla="*/ 408 w 1029"/>
                  <a:gd name="T111" fmla="*/ 163 h 604"/>
                  <a:gd name="T112" fmla="*/ 378 w 1029"/>
                  <a:gd name="T113" fmla="*/ 203 h 604"/>
                  <a:gd name="T114" fmla="*/ 207 w 1029"/>
                  <a:gd name="T115" fmla="*/ 174 h 604"/>
                  <a:gd name="T116" fmla="*/ 114 w 1029"/>
                  <a:gd name="T117" fmla="*/ 189 h 604"/>
                  <a:gd name="T118" fmla="*/ 79 w 1029"/>
                  <a:gd name="T119" fmla="*/ 187 h 604"/>
                  <a:gd name="T120" fmla="*/ 16 w 1029"/>
                  <a:gd name="T121" fmla="*/ 180 h 604"/>
                  <a:gd name="T122" fmla="*/ 9 w 1029"/>
                  <a:gd name="T123" fmla="*/ 158 h 604"/>
                  <a:gd name="T124" fmla="*/ 75 w 1029"/>
                  <a:gd name="T125" fmla="*/ 14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13" name="Freeform 417">
                <a:extLst>
                  <a:ext uri="{FF2B5EF4-FFF2-40B4-BE49-F238E27FC236}">
                    <a16:creationId xmlns:a16="http://schemas.microsoft.com/office/drawing/2014/main" id="{18EDC9CA-AD03-4FCD-B66D-280F907A17DE}"/>
                  </a:ext>
                </a:extLst>
              </p:cNvPr>
              <p:cNvSpPr>
                <a:spLocks/>
              </p:cNvSpPr>
              <p:nvPr/>
            </p:nvSpPr>
            <p:spPr bwMode="auto">
              <a:xfrm>
                <a:off x="1528" y="1110"/>
                <a:ext cx="409" cy="105"/>
              </a:xfrm>
              <a:custGeom>
                <a:avLst/>
                <a:gdLst>
                  <a:gd name="T0" fmla="*/ 797 w 1268"/>
                  <a:gd name="T1" fmla="*/ 38 h 321"/>
                  <a:gd name="T2" fmla="*/ 813 w 1268"/>
                  <a:gd name="T3" fmla="*/ 16 h 321"/>
                  <a:gd name="T4" fmla="*/ 846 w 1268"/>
                  <a:gd name="T5" fmla="*/ 10 h 321"/>
                  <a:gd name="T6" fmla="*/ 865 w 1268"/>
                  <a:gd name="T7" fmla="*/ 25 h 321"/>
                  <a:gd name="T8" fmla="*/ 938 w 1268"/>
                  <a:gd name="T9" fmla="*/ 14 h 321"/>
                  <a:gd name="T10" fmla="*/ 1020 w 1268"/>
                  <a:gd name="T11" fmla="*/ 1 h 321"/>
                  <a:gd name="T12" fmla="*/ 1084 w 1268"/>
                  <a:gd name="T13" fmla="*/ 17 h 321"/>
                  <a:gd name="T14" fmla="*/ 1133 w 1268"/>
                  <a:gd name="T15" fmla="*/ 20 h 321"/>
                  <a:gd name="T16" fmla="*/ 1268 w 1268"/>
                  <a:gd name="T17" fmla="*/ 32 h 321"/>
                  <a:gd name="T18" fmla="*/ 1242 w 1268"/>
                  <a:gd name="T19" fmla="*/ 50 h 321"/>
                  <a:gd name="T20" fmla="*/ 1163 w 1268"/>
                  <a:gd name="T21" fmla="*/ 64 h 321"/>
                  <a:gd name="T22" fmla="*/ 1053 w 1268"/>
                  <a:gd name="T23" fmla="*/ 77 h 321"/>
                  <a:gd name="T24" fmla="*/ 1029 w 1268"/>
                  <a:gd name="T25" fmla="*/ 96 h 321"/>
                  <a:gd name="T26" fmla="*/ 999 w 1268"/>
                  <a:gd name="T27" fmla="*/ 104 h 321"/>
                  <a:gd name="T28" fmla="*/ 942 w 1268"/>
                  <a:gd name="T29" fmla="*/ 102 h 321"/>
                  <a:gd name="T30" fmla="*/ 930 w 1268"/>
                  <a:gd name="T31" fmla="*/ 118 h 321"/>
                  <a:gd name="T32" fmla="*/ 747 w 1268"/>
                  <a:gd name="T33" fmla="*/ 133 h 321"/>
                  <a:gd name="T34" fmla="*/ 666 w 1268"/>
                  <a:gd name="T35" fmla="*/ 156 h 321"/>
                  <a:gd name="T36" fmla="*/ 635 w 1268"/>
                  <a:gd name="T37" fmla="*/ 181 h 321"/>
                  <a:gd name="T38" fmla="*/ 591 w 1268"/>
                  <a:gd name="T39" fmla="*/ 167 h 321"/>
                  <a:gd name="T40" fmla="*/ 570 w 1268"/>
                  <a:gd name="T41" fmla="*/ 181 h 321"/>
                  <a:gd name="T42" fmla="*/ 590 w 1268"/>
                  <a:gd name="T43" fmla="*/ 207 h 321"/>
                  <a:gd name="T44" fmla="*/ 545 w 1268"/>
                  <a:gd name="T45" fmla="*/ 237 h 321"/>
                  <a:gd name="T46" fmla="*/ 483 w 1268"/>
                  <a:gd name="T47" fmla="*/ 236 h 321"/>
                  <a:gd name="T48" fmla="*/ 404 w 1268"/>
                  <a:gd name="T49" fmla="*/ 242 h 321"/>
                  <a:gd name="T50" fmla="*/ 405 w 1268"/>
                  <a:gd name="T51" fmla="*/ 257 h 321"/>
                  <a:gd name="T52" fmla="*/ 392 w 1268"/>
                  <a:gd name="T53" fmla="*/ 293 h 321"/>
                  <a:gd name="T54" fmla="*/ 333 w 1268"/>
                  <a:gd name="T55" fmla="*/ 320 h 321"/>
                  <a:gd name="T56" fmla="*/ 290 w 1268"/>
                  <a:gd name="T57" fmla="*/ 296 h 321"/>
                  <a:gd name="T58" fmla="*/ 253 w 1268"/>
                  <a:gd name="T59" fmla="*/ 285 h 321"/>
                  <a:gd name="T60" fmla="*/ 96 w 1268"/>
                  <a:gd name="T61" fmla="*/ 276 h 321"/>
                  <a:gd name="T62" fmla="*/ 0 w 1268"/>
                  <a:gd name="T63" fmla="*/ 285 h 321"/>
                  <a:gd name="T64" fmla="*/ 10 w 1268"/>
                  <a:gd name="T65" fmla="*/ 266 h 321"/>
                  <a:gd name="T66" fmla="*/ 56 w 1268"/>
                  <a:gd name="T67" fmla="*/ 246 h 321"/>
                  <a:gd name="T68" fmla="*/ 143 w 1268"/>
                  <a:gd name="T69" fmla="*/ 235 h 321"/>
                  <a:gd name="T70" fmla="*/ 170 w 1268"/>
                  <a:gd name="T71" fmla="*/ 225 h 321"/>
                  <a:gd name="T72" fmla="*/ 190 w 1268"/>
                  <a:gd name="T73" fmla="*/ 217 h 321"/>
                  <a:gd name="T74" fmla="*/ 219 w 1268"/>
                  <a:gd name="T75" fmla="*/ 232 h 321"/>
                  <a:gd name="T76" fmla="*/ 247 w 1268"/>
                  <a:gd name="T77" fmla="*/ 247 h 321"/>
                  <a:gd name="T78" fmla="*/ 208 w 1268"/>
                  <a:gd name="T79" fmla="*/ 207 h 321"/>
                  <a:gd name="T80" fmla="*/ 193 w 1268"/>
                  <a:gd name="T81" fmla="*/ 200 h 321"/>
                  <a:gd name="T82" fmla="*/ 197 w 1268"/>
                  <a:gd name="T83" fmla="*/ 181 h 321"/>
                  <a:gd name="T84" fmla="*/ 246 w 1268"/>
                  <a:gd name="T85" fmla="*/ 174 h 321"/>
                  <a:gd name="T86" fmla="*/ 365 w 1268"/>
                  <a:gd name="T87" fmla="*/ 186 h 321"/>
                  <a:gd name="T88" fmla="*/ 418 w 1268"/>
                  <a:gd name="T89" fmla="*/ 174 h 321"/>
                  <a:gd name="T90" fmla="*/ 322 w 1268"/>
                  <a:gd name="T91" fmla="*/ 169 h 321"/>
                  <a:gd name="T92" fmla="*/ 299 w 1268"/>
                  <a:gd name="T93" fmla="*/ 149 h 321"/>
                  <a:gd name="T94" fmla="*/ 378 w 1268"/>
                  <a:gd name="T95" fmla="*/ 137 h 321"/>
                  <a:gd name="T96" fmla="*/ 438 w 1268"/>
                  <a:gd name="T97" fmla="*/ 155 h 321"/>
                  <a:gd name="T98" fmla="*/ 478 w 1268"/>
                  <a:gd name="T99" fmla="*/ 124 h 321"/>
                  <a:gd name="T100" fmla="*/ 664 w 1268"/>
                  <a:gd name="T101" fmla="*/ 87 h 321"/>
                  <a:gd name="T102" fmla="*/ 589 w 1268"/>
                  <a:gd name="T103" fmla="*/ 110 h 321"/>
                  <a:gd name="T104" fmla="*/ 449 w 1268"/>
                  <a:gd name="T105" fmla="*/ 111 h 321"/>
                  <a:gd name="T106" fmla="*/ 312 w 1268"/>
                  <a:gd name="T107" fmla="*/ 116 h 321"/>
                  <a:gd name="T108" fmla="*/ 253 w 1268"/>
                  <a:gd name="T109" fmla="*/ 101 h 321"/>
                  <a:gd name="T110" fmla="*/ 219 w 1268"/>
                  <a:gd name="T111" fmla="*/ 80 h 321"/>
                  <a:gd name="T112" fmla="*/ 253 w 1268"/>
                  <a:gd name="T113" fmla="*/ 71 h 321"/>
                  <a:gd name="T114" fmla="*/ 446 w 1268"/>
                  <a:gd name="T115" fmla="*/ 47 h 321"/>
                  <a:gd name="T116" fmla="*/ 618 w 1268"/>
                  <a:gd name="T117" fmla="*/ 32 h 321"/>
                  <a:gd name="T118" fmla="*/ 674 w 1268"/>
                  <a:gd name="T119" fmla="*/ 20 h 321"/>
                  <a:gd name="T120" fmla="*/ 757 w 1268"/>
                  <a:gd name="T121" fmla="*/ 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14" name="Freeform 418">
                <a:extLst>
                  <a:ext uri="{FF2B5EF4-FFF2-40B4-BE49-F238E27FC236}">
                    <a16:creationId xmlns:a16="http://schemas.microsoft.com/office/drawing/2014/main" id="{FD931F13-6544-4D2E-8380-4F27B35821F6}"/>
                  </a:ext>
                </a:extLst>
              </p:cNvPr>
              <p:cNvSpPr>
                <a:spLocks/>
              </p:cNvSpPr>
              <p:nvPr/>
            </p:nvSpPr>
            <p:spPr bwMode="auto">
              <a:xfrm>
                <a:off x="553" y="1660"/>
                <a:ext cx="51" cy="38"/>
              </a:xfrm>
              <a:custGeom>
                <a:avLst/>
                <a:gdLst>
                  <a:gd name="T0" fmla="*/ 0 w 160"/>
                  <a:gd name="T1" fmla="*/ 0 h 117"/>
                  <a:gd name="T2" fmla="*/ 1 w 160"/>
                  <a:gd name="T3" fmla="*/ 10 h 117"/>
                  <a:gd name="T4" fmla="*/ 4 w 160"/>
                  <a:gd name="T5" fmla="*/ 19 h 117"/>
                  <a:gd name="T6" fmla="*/ 9 w 160"/>
                  <a:gd name="T7" fmla="*/ 29 h 117"/>
                  <a:gd name="T8" fmla="*/ 15 w 160"/>
                  <a:gd name="T9" fmla="*/ 39 h 117"/>
                  <a:gd name="T10" fmla="*/ 22 w 160"/>
                  <a:gd name="T11" fmla="*/ 48 h 117"/>
                  <a:gd name="T12" fmla="*/ 31 w 160"/>
                  <a:gd name="T13" fmla="*/ 59 h 117"/>
                  <a:gd name="T14" fmla="*/ 41 w 160"/>
                  <a:gd name="T15" fmla="*/ 68 h 117"/>
                  <a:gd name="T16" fmla="*/ 51 w 160"/>
                  <a:gd name="T17" fmla="*/ 77 h 117"/>
                  <a:gd name="T18" fmla="*/ 62 w 160"/>
                  <a:gd name="T19" fmla="*/ 85 h 117"/>
                  <a:gd name="T20" fmla="*/ 73 w 160"/>
                  <a:gd name="T21" fmla="*/ 93 h 117"/>
                  <a:gd name="T22" fmla="*/ 84 w 160"/>
                  <a:gd name="T23" fmla="*/ 99 h 117"/>
                  <a:gd name="T24" fmla="*/ 95 w 160"/>
                  <a:gd name="T25" fmla="*/ 105 h 117"/>
                  <a:gd name="T26" fmla="*/ 106 w 160"/>
                  <a:gd name="T27" fmla="*/ 111 h 117"/>
                  <a:gd name="T28" fmla="*/ 116 w 160"/>
                  <a:gd name="T29" fmla="*/ 114 h 117"/>
                  <a:gd name="T30" fmla="*/ 124 w 160"/>
                  <a:gd name="T31" fmla="*/ 117 h 117"/>
                  <a:gd name="T32" fmla="*/ 133 w 160"/>
                  <a:gd name="T33" fmla="*/ 117 h 117"/>
                  <a:gd name="T34" fmla="*/ 139 w 160"/>
                  <a:gd name="T35" fmla="*/ 116 h 117"/>
                  <a:gd name="T36" fmla="*/ 146 w 160"/>
                  <a:gd name="T37" fmla="*/ 113 h 117"/>
                  <a:gd name="T38" fmla="*/ 153 w 160"/>
                  <a:gd name="T39" fmla="*/ 110 h 117"/>
                  <a:gd name="T40" fmla="*/ 160 w 160"/>
                  <a:gd name="T41" fmla="*/ 104 h 117"/>
                  <a:gd name="T42" fmla="*/ 150 w 160"/>
                  <a:gd name="T43" fmla="*/ 91 h 117"/>
                  <a:gd name="T44" fmla="*/ 141 w 160"/>
                  <a:gd name="T45" fmla="*/ 79 h 117"/>
                  <a:gd name="T46" fmla="*/ 138 w 160"/>
                  <a:gd name="T47" fmla="*/ 73 h 117"/>
                  <a:gd name="T48" fmla="*/ 135 w 160"/>
                  <a:gd name="T49" fmla="*/ 66 h 117"/>
                  <a:gd name="T50" fmla="*/ 133 w 160"/>
                  <a:gd name="T51" fmla="*/ 58 h 117"/>
                  <a:gd name="T52" fmla="*/ 133 w 160"/>
                  <a:gd name="T53" fmla="*/ 49 h 117"/>
                  <a:gd name="T54" fmla="*/ 127 w 160"/>
                  <a:gd name="T55" fmla="*/ 48 h 117"/>
                  <a:gd name="T56" fmla="*/ 118 w 160"/>
                  <a:gd name="T57" fmla="*/ 45 h 117"/>
                  <a:gd name="T58" fmla="*/ 108 w 160"/>
                  <a:gd name="T59" fmla="*/ 40 h 117"/>
                  <a:gd name="T60" fmla="*/ 97 w 160"/>
                  <a:gd name="T61" fmla="*/ 34 h 117"/>
                  <a:gd name="T62" fmla="*/ 87 w 160"/>
                  <a:gd name="T63" fmla="*/ 28 h 117"/>
                  <a:gd name="T64" fmla="*/ 77 w 160"/>
                  <a:gd name="T65" fmla="*/ 21 h 117"/>
                  <a:gd name="T66" fmla="*/ 74 w 160"/>
                  <a:gd name="T67" fmla="*/ 17 h 117"/>
                  <a:gd name="T68" fmla="*/ 71 w 160"/>
                  <a:gd name="T69" fmla="*/ 13 h 117"/>
                  <a:gd name="T70" fmla="*/ 68 w 160"/>
                  <a:gd name="T71" fmla="*/ 10 h 117"/>
                  <a:gd name="T72" fmla="*/ 66 w 160"/>
                  <a:gd name="T73" fmla="*/ 6 h 117"/>
                  <a:gd name="T74" fmla="*/ 60 w 160"/>
                  <a:gd name="T75" fmla="*/ 6 h 117"/>
                  <a:gd name="T76" fmla="*/ 52 w 160"/>
                  <a:gd name="T77" fmla="*/ 6 h 117"/>
                  <a:gd name="T78" fmla="*/ 43 w 160"/>
                  <a:gd name="T79" fmla="*/ 4 h 117"/>
                  <a:gd name="T80" fmla="*/ 33 w 160"/>
                  <a:gd name="T81" fmla="*/ 0 h 117"/>
                  <a:gd name="T82" fmla="*/ 0 w 160"/>
                  <a:gd name="T8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15" name="Freeform 419">
                <a:extLst>
                  <a:ext uri="{FF2B5EF4-FFF2-40B4-BE49-F238E27FC236}">
                    <a16:creationId xmlns:a16="http://schemas.microsoft.com/office/drawing/2014/main" id="{FEE5B00B-6401-4951-8441-CE269FBB4CD0}"/>
                  </a:ext>
                </a:extLst>
              </p:cNvPr>
              <p:cNvSpPr>
                <a:spLocks/>
              </p:cNvSpPr>
              <p:nvPr/>
            </p:nvSpPr>
            <p:spPr bwMode="auto">
              <a:xfrm>
                <a:off x="527" y="1592"/>
                <a:ext cx="26" cy="46"/>
              </a:xfrm>
              <a:custGeom>
                <a:avLst/>
                <a:gdLst>
                  <a:gd name="T0" fmla="*/ 40 w 80"/>
                  <a:gd name="T1" fmla="*/ 123 h 141"/>
                  <a:gd name="T2" fmla="*/ 80 w 80"/>
                  <a:gd name="T3" fmla="*/ 36 h 141"/>
                  <a:gd name="T4" fmla="*/ 80 w 80"/>
                  <a:gd name="T5" fmla="*/ 18 h 141"/>
                  <a:gd name="T6" fmla="*/ 68 w 80"/>
                  <a:gd name="T7" fmla="*/ 17 h 141"/>
                  <a:gd name="T8" fmla="*/ 59 w 80"/>
                  <a:gd name="T9" fmla="*/ 16 h 141"/>
                  <a:gd name="T10" fmla="*/ 53 w 80"/>
                  <a:gd name="T11" fmla="*/ 14 h 141"/>
                  <a:gd name="T12" fmla="*/ 47 w 80"/>
                  <a:gd name="T13" fmla="*/ 11 h 141"/>
                  <a:gd name="T14" fmla="*/ 44 w 80"/>
                  <a:gd name="T15" fmla="*/ 8 h 141"/>
                  <a:gd name="T16" fmla="*/ 42 w 80"/>
                  <a:gd name="T17" fmla="*/ 5 h 141"/>
                  <a:gd name="T18" fmla="*/ 41 w 80"/>
                  <a:gd name="T19" fmla="*/ 2 h 141"/>
                  <a:gd name="T20" fmla="*/ 40 w 80"/>
                  <a:gd name="T21" fmla="*/ 0 h 141"/>
                  <a:gd name="T22" fmla="*/ 0 w 80"/>
                  <a:gd name="T23" fmla="*/ 0 h 141"/>
                  <a:gd name="T24" fmla="*/ 0 w 80"/>
                  <a:gd name="T25" fmla="*/ 23 h 141"/>
                  <a:gd name="T26" fmla="*/ 0 w 80"/>
                  <a:gd name="T27" fmla="*/ 40 h 141"/>
                  <a:gd name="T28" fmla="*/ 0 w 80"/>
                  <a:gd name="T29" fmla="*/ 52 h 141"/>
                  <a:gd name="T30" fmla="*/ 0 w 80"/>
                  <a:gd name="T31" fmla="*/ 61 h 141"/>
                  <a:gd name="T32" fmla="*/ 1 w 80"/>
                  <a:gd name="T33" fmla="*/ 69 h 141"/>
                  <a:gd name="T34" fmla="*/ 3 w 80"/>
                  <a:gd name="T35" fmla="*/ 78 h 141"/>
                  <a:gd name="T36" fmla="*/ 7 w 80"/>
                  <a:gd name="T37" fmla="*/ 88 h 141"/>
                  <a:gd name="T38" fmla="*/ 11 w 80"/>
                  <a:gd name="T39" fmla="*/ 99 h 141"/>
                  <a:gd name="T40" fmla="*/ 20 w 80"/>
                  <a:gd name="T41" fmla="*/ 121 h 141"/>
                  <a:gd name="T42" fmla="*/ 27 w 80"/>
                  <a:gd name="T43" fmla="*/ 141 h 141"/>
                  <a:gd name="T44" fmla="*/ 31 w 80"/>
                  <a:gd name="T45" fmla="*/ 135 h 141"/>
                  <a:gd name="T46" fmla="*/ 33 w 80"/>
                  <a:gd name="T47" fmla="*/ 129 h 141"/>
                  <a:gd name="T48" fmla="*/ 34 w 80"/>
                  <a:gd name="T49" fmla="*/ 127 h 141"/>
                  <a:gd name="T50" fmla="*/ 36 w 80"/>
                  <a:gd name="T51" fmla="*/ 125 h 141"/>
                  <a:gd name="T52" fmla="*/ 38 w 80"/>
                  <a:gd name="T53" fmla="*/ 123 h 141"/>
                  <a:gd name="T54" fmla="*/ 40 w 80"/>
                  <a:gd name="T55" fmla="*/ 1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16" name="Freeform 420">
                <a:extLst>
                  <a:ext uri="{FF2B5EF4-FFF2-40B4-BE49-F238E27FC236}">
                    <a16:creationId xmlns:a16="http://schemas.microsoft.com/office/drawing/2014/main" id="{E7F16118-A165-4E1B-81E4-0B02EEBA816B}"/>
                  </a:ext>
                </a:extLst>
              </p:cNvPr>
              <p:cNvSpPr>
                <a:spLocks/>
              </p:cNvSpPr>
              <p:nvPr/>
            </p:nvSpPr>
            <p:spPr bwMode="auto">
              <a:xfrm>
                <a:off x="1379" y="1383"/>
                <a:ext cx="83" cy="41"/>
              </a:xfrm>
              <a:custGeom>
                <a:avLst/>
                <a:gdLst>
                  <a:gd name="T0" fmla="*/ 0 w 259"/>
                  <a:gd name="T1" fmla="*/ 93 h 124"/>
                  <a:gd name="T2" fmla="*/ 0 w 259"/>
                  <a:gd name="T3" fmla="*/ 96 h 124"/>
                  <a:gd name="T4" fmla="*/ 2 w 259"/>
                  <a:gd name="T5" fmla="*/ 100 h 124"/>
                  <a:gd name="T6" fmla="*/ 4 w 259"/>
                  <a:gd name="T7" fmla="*/ 103 h 124"/>
                  <a:gd name="T8" fmla="*/ 6 w 259"/>
                  <a:gd name="T9" fmla="*/ 106 h 124"/>
                  <a:gd name="T10" fmla="*/ 14 w 259"/>
                  <a:gd name="T11" fmla="*/ 111 h 124"/>
                  <a:gd name="T12" fmla="*/ 23 w 259"/>
                  <a:gd name="T13" fmla="*/ 115 h 124"/>
                  <a:gd name="T14" fmla="*/ 31 w 259"/>
                  <a:gd name="T15" fmla="*/ 120 h 124"/>
                  <a:gd name="T16" fmla="*/ 41 w 259"/>
                  <a:gd name="T17" fmla="*/ 122 h 124"/>
                  <a:gd name="T18" fmla="*/ 51 w 259"/>
                  <a:gd name="T19" fmla="*/ 124 h 124"/>
                  <a:gd name="T20" fmla="*/ 60 w 259"/>
                  <a:gd name="T21" fmla="*/ 124 h 124"/>
                  <a:gd name="T22" fmla="*/ 68 w 259"/>
                  <a:gd name="T23" fmla="*/ 124 h 124"/>
                  <a:gd name="T24" fmla="*/ 75 w 259"/>
                  <a:gd name="T25" fmla="*/ 123 h 124"/>
                  <a:gd name="T26" fmla="*/ 81 w 259"/>
                  <a:gd name="T27" fmla="*/ 122 h 124"/>
                  <a:gd name="T28" fmla="*/ 87 w 259"/>
                  <a:gd name="T29" fmla="*/ 120 h 124"/>
                  <a:gd name="T30" fmla="*/ 97 w 259"/>
                  <a:gd name="T31" fmla="*/ 114 h 124"/>
                  <a:gd name="T32" fmla="*/ 106 w 259"/>
                  <a:gd name="T33" fmla="*/ 108 h 124"/>
                  <a:gd name="T34" fmla="*/ 115 w 259"/>
                  <a:gd name="T35" fmla="*/ 103 h 124"/>
                  <a:gd name="T36" fmla="*/ 125 w 259"/>
                  <a:gd name="T37" fmla="*/ 98 h 124"/>
                  <a:gd name="T38" fmla="*/ 130 w 259"/>
                  <a:gd name="T39" fmla="*/ 96 h 124"/>
                  <a:gd name="T40" fmla="*/ 137 w 259"/>
                  <a:gd name="T41" fmla="*/ 94 h 124"/>
                  <a:gd name="T42" fmla="*/ 145 w 259"/>
                  <a:gd name="T43" fmla="*/ 93 h 124"/>
                  <a:gd name="T44" fmla="*/ 152 w 259"/>
                  <a:gd name="T45" fmla="*/ 93 h 124"/>
                  <a:gd name="T46" fmla="*/ 162 w 259"/>
                  <a:gd name="T47" fmla="*/ 94 h 124"/>
                  <a:gd name="T48" fmla="*/ 171 w 259"/>
                  <a:gd name="T49" fmla="*/ 96 h 124"/>
                  <a:gd name="T50" fmla="*/ 180 w 259"/>
                  <a:gd name="T51" fmla="*/ 99 h 124"/>
                  <a:gd name="T52" fmla="*/ 188 w 259"/>
                  <a:gd name="T53" fmla="*/ 103 h 124"/>
                  <a:gd name="T54" fmla="*/ 204 w 259"/>
                  <a:gd name="T55" fmla="*/ 111 h 124"/>
                  <a:gd name="T56" fmla="*/ 219 w 259"/>
                  <a:gd name="T57" fmla="*/ 117 h 124"/>
                  <a:gd name="T58" fmla="*/ 259 w 259"/>
                  <a:gd name="T59" fmla="*/ 117 h 124"/>
                  <a:gd name="T60" fmla="*/ 259 w 259"/>
                  <a:gd name="T61" fmla="*/ 99 h 124"/>
                  <a:gd name="T62" fmla="*/ 252 w 259"/>
                  <a:gd name="T63" fmla="*/ 98 h 124"/>
                  <a:gd name="T64" fmla="*/ 244 w 259"/>
                  <a:gd name="T65" fmla="*/ 96 h 124"/>
                  <a:gd name="T66" fmla="*/ 236 w 259"/>
                  <a:gd name="T67" fmla="*/ 94 h 124"/>
                  <a:gd name="T68" fmla="*/ 226 w 259"/>
                  <a:gd name="T69" fmla="*/ 93 h 124"/>
                  <a:gd name="T70" fmla="*/ 230 w 259"/>
                  <a:gd name="T71" fmla="*/ 85 h 124"/>
                  <a:gd name="T72" fmla="*/ 236 w 259"/>
                  <a:gd name="T73" fmla="*/ 79 h 124"/>
                  <a:gd name="T74" fmla="*/ 240 w 259"/>
                  <a:gd name="T75" fmla="*/ 74 h 124"/>
                  <a:gd name="T76" fmla="*/ 246 w 259"/>
                  <a:gd name="T77" fmla="*/ 69 h 124"/>
                  <a:gd name="T78" fmla="*/ 238 w 259"/>
                  <a:gd name="T79" fmla="*/ 61 h 124"/>
                  <a:gd name="T80" fmla="*/ 230 w 259"/>
                  <a:gd name="T81" fmla="*/ 56 h 124"/>
                  <a:gd name="T82" fmla="*/ 222 w 259"/>
                  <a:gd name="T83" fmla="*/ 50 h 124"/>
                  <a:gd name="T84" fmla="*/ 214 w 259"/>
                  <a:gd name="T85" fmla="*/ 46 h 124"/>
                  <a:gd name="T86" fmla="*/ 197 w 259"/>
                  <a:gd name="T87" fmla="*/ 37 h 124"/>
                  <a:gd name="T88" fmla="*/ 182 w 259"/>
                  <a:gd name="T89" fmla="*/ 30 h 124"/>
                  <a:gd name="T90" fmla="*/ 166 w 259"/>
                  <a:gd name="T91" fmla="*/ 23 h 124"/>
                  <a:gd name="T92" fmla="*/ 153 w 259"/>
                  <a:gd name="T93" fmla="*/ 17 h 124"/>
                  <a:gd name="T94" fmla="*/ 147 w 259"/>
                  <a:gd name="T95" fmla="*/ 13 h 124"/>
                  <a:gd name="T96" fmla="*/ 141 w 259"/>
                  <a:gd name="T97" fmla="*/ 10 h 124"/>
                  <a:gd name="T98" fmla="*/ 137 w 259"/>
                  <a:gd name="T99" fmla="*/ 5 h 124"/>
                  <a:gd name="T100" fmla="*/ 132 w 259"/>
                  <a:gd name="T101" fmla="*/ 0 h 124"/>
                  <a:gd name="T102" fmla="*/ 124 w 259"/>
                  <a:gd name="T103" fmla="*/ 3 h 124"/>
                  <a:gd name="T104" fmla="*/ 114 w 259"/>
                  <a:gd name="T105" fmla="*/ 7 h 124"/>
                  <a:gd name="T106" fmla="*/ 105 w 259"/>
                  <a:gd name="T107" fmla="*/ 12 h 124"/>
                  <a:gd name="T108" fmla="*/ 95 w 259"/>
                  <a:gd name="T109" fmla="*/ 17 h 124"/>
                  <a:gd name="T110" fmla="*/ 75 w 259"/>
                  <a:gd name="T111" fmla="*/ 29 h 124"/>
                  <a:gd name="T112" fmla="*/ 57 w 259"/>
                  <a:gd name="T113" fmla="*/ 42 h 124"/>
                  <a:gd name="T114" fmla="*/ 38 w 259"/>
                  <a:gd name="T115" fmla="*/ 56 h 124"/>
                  <a:gd name="T116" fmla="*/ 23 w 259"/>
                  <a:gd name="T117" fmla="*/ 70 h 124"/>
                  <a:gd name="T118" fmla="*/ 9 w 259"/>
                  <a:gd name="T119" fmla="*/ 83 h 124"/>
                  <a:gd name="T120" fmla="*/ 0 w 259"/>
                  <a:gd name="T121" fmla="*/ 9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17" name="Freeform 421">
                <a:extLst>
                  <a:ext uri="{FF2B5EF4-FFF2-40B4-BE49-F238E27FC236}">
                    <a16:creationId xmlns:a16="http://schemas.microsoft.com/office/drawing/2014/main" id="{51860570-3DD8-4F95-B2BE-AC239D0AEC12}"/>
                  </a:ext>
                </a:extLst>
              </p:cNvPr>
              <p:cNvSpPr>
                <a:spLocks/>
              </p:cNvSpPr>
              <p:nvPr/>
            </p:nvSpPr>
            <p:spPr bwMode="auto">
              <a:xfrm>
                <a:off x="1509" y="1389"/>
                <a:ext cx="38" cy="19"/>
              </a:xfrm>
              <a:custGeom>
                <a:avLst/>
                <a:gdLst>
                  <a:gd name="T0" fmla="*/ 0 w 119"/>
                  <a:gd name="T1" fmla="*/ 32 h 57"/>
                  <a:gd name="T2" fmla="*/ 7 w 119"/>
                  <a:gd name="T3" fmla="*/ 35 h 57"/>
                  <a:gd name="T4" fmla="*/ 14 w 119"/>
                  <a:gd name="T5" fmla="*/ 38 h 57"/>
                  <a:gd name="T6" fmla="*/ 20 w 119"/>
                  <a:gd name="T7" fmla="*/ 42 h 57"/>
                  <a:gd name="T8" fmla="*/ 26 w 119"/>
                  <a:gd name="T9" fmla="*/ 47 h 57"/>
                  <a:gd name="T10" fmla="*/ 32 w 119"/>
                  <a:gd name="T11" fmla="*/ 51 h 57"/>
                  <a:gd name="T12" fmla="*/ 36 w 119"/>
                  <a:gd name="T13" fmla="*/ 54 h 57"/>
                  <a:gd name="T14" fmla="*/ 41 w 119"/>
                  <a:gd name="T15" fmla="*/ 56 h 57"/>
                  <a:gd name="T16" fmla="*/ 47 w 119"/>
                  <a:gd name="T17" fmla="*/ 57 h 57"/>
                  <a:gd name="T18" fmla="*/ 55 w 119"/>
                  <a:gd name="T19" fmla="*/ 57 h 57"/>
                  <a:gd name="T20" fmla="*/ 62 w 119"/>
                  <a:gd name="T21" fmla="*/ 56 h 57"/>
                  <a:gd name="T22" fmla="*/ 70 w 119"/>
                  <a:gd name="T23" fmla="*/ 55 h 57"/>
                  <a:gd name="T24" fmla="*/ 77 w 119"/>
                  <a:gd name="T25" fmla="*/ 53 h 57"/>
                  <a:gd name="T26" fmla="*/ 83 w 119"/>
                  <a:gd name="T27" fmla="*/ 50 h 57"/>
                  <a:gd name="T28" fmla="*/ 89 w 119"/>
                  <a:gd name="T29" fmla="*/ 48 h 57"/>
                  <a:gd name="T30" fmla="*/ 93 w 119"/>
                  <a:gd name="T31" fmla="*/ 44 h 57"/>
                  <a:gd name="T32" fmla="*/ 97 w 119"/>
                  <a:gd name="T33" fmla="*/ 40 h 57"/>
                  <a:gd name="T34" fmla="*/ 106 w 119"/>
                  <a:gd name="T35" fmla="*/ 32 h 57"/>
                  <a:gd name="T36" fmla="*/ 112 w 119"/>
                  <a:gd name="T37" fmla="*/ 23 h 57"/>
                  <a:gd name="T38" fmla="*/ 116 w 119"/>
                  <a:gd name="T39" fmla="*/ 13 h 57"/>
                  <a:gd name="T40" fmla="*/ 119 w 119"/>
                  <a:gd name="T41" fmla="*/ 1 h 57"/>
                  <a:gd name="T42" fmla="*/ 101 w 119"/>
                  <a:gd name="T43" fmla="*/ 0 h 57"/>
                  <a:gd name="T44" fmla="*/ 82 w 119"/>
                  <a:gd name="T45" fmla="*/ 0 h 57"/>
                  <a:gd name="T46" fmla="*/ 63 w 119"/>
                  <a:gd name="T47" fmla="*/ 2 h 57"/>
                  <a:gd name="T48" fmla="*/ 45 w 119"/>
                  <a:gd name="T49" fmla="*/ 5 h 57"/>
                  <a:gd name="T50" fmla="*/ 36 w 119"/>
                  <a:gd name="T51" fmla="*/ 7 h 57"/>
                  <a:gd name="T52" fmla="*/ 28 w 119"/>
                  <a:gd name="T53" fmla="*/ 10 h 57"/>
                  <a:gd name="T54" fmla="*/ 22 w 119"/>
                  <a:gd name="T55" fmla="*/ 13 h 57"/>
                  <a:gd name="T56" fmla="*/ 15 w 119"/>
                  <a:gd name="T57" fmla="*/ 16 h 57"/>
                  <a:gd name="T58" fmla="*/ 10 w 119"/>
                  <a:gd name="T59" fmla="*/ 19 h 57"/>
                  <a:gd name="T60" fmla="*/ 5 w 119"/>
                  <a:gd name="T61" fmla="*/ 23 h 57"/>
                  <a:gd name="T62" fmla="*/ 2 w 119"/>
                  <a:gd name="T63" fmla="*/ 27 h 57"/>
                  <a:gd name="T64" fmla="*/ 0 w 119"/>
                  <a:gd name="T6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18" name="Freeform 422">
                <a:extLst>
                  <a:ext uri="{FF2B5EF4-FFF2-40B4-BE49-F238E27FC236}">
                    <a16:creationId xmlns:a16="http://schemas.microsoft.com/office/drawing/2014/main" id="{BD7E1D2F-9499-424E-B34C-E9A24009810A}"/>
                  </a:ext>
                </a:extLst>
              </p:cNvPr>
              <p:cNvSpPr>
                <a:spLocks/>
              </p:cNvSpPr>
              <p:nvPr/>
            </p:nvSpPr>
            <p:spPr bwMode="auto">
              <a:xfrm>
                <a:off x="1554" y="1335"/>
                <a:ext cx="34" cy="17"/>
              </a:xfrm>
              <a:custGeom>
                <a:avLst/>
                <a:gdLst>
                  <a:gd name="T0" fmla="*/ 0 w 107"/>
                  <a:gd name="T1" fmla="*/ 50 h 52"/>
                  <a:gd name="T2" fmla="*/ 6 w 107"/>
                  <a:gd name="T3" fmla="*/ 51 h 52"/>
                  <a:gd name="T4" fmla="*/ 9 w 107"/>
                  <a:gd name="T5" fmla="*/ 52 h 52"/>
                  <a:gd name="T6" fmla="*/ 13 w 107"/>
                  <a:gd name="T7" fmla="*/ 52 h 52"/>
                  <a:gd name="T8" fmla="*/ 17 w 107"/>
                  <a:gd name="T9" fmla="*/ 52 h 52"/>
                  <a:gd name="T10" fmla="*/ 24 w 107"/>
                  <a:gd name="T11" fmla="*/ 50 h 52"/>
                  <a:gd name="T12" fmla="*/ 34 w 107"/>
                  <a:gd name="T13" fmla="*/ 50 h 52"/>
                  <a:gd name="T14" fmla="*/ 43 w 107"/>
                  <a:gd name="T15" fmla="*/ 49 h 52"/>
                  <a:gd name="T16" fmla="*/ 53 w 107"/>
                  <a:gd name="T17" fmla="*/ 48 h 52"/>
                  <a:gd name="T18" fmla="*/ 62 w 107"/>
                  <a:gd name="T19" fmla="*/ 47 h 52"/>
                  <a:gd name="T20" fmla="*/ 70 w 107"/>
                  <a:gd name="T21" fmla="*/ 43 h 52"/>
                  <a:gd name="T22" fmla="*/ 79 w 107"/>
                  <a:gd name="T23" fmla="*/ 40 h 52"/>
                  <a:gd name="T24" fmla="*/ 88 w 107"/>
                  <a:gd name="T25" fmla="*/ 36 h 52"/>
                  <a:gd name="T26" fmla="*/ 97 w 107"/>
                  <a:gd name="T27" fmla="*/ 31 h 52"/>
                  <a:gd name="T28" fmla="*/ 107 w 107"/>
                  <a:gd name="T29" fmla="*/ 24 h 52"/>
                  <a:gd name="T30" fmla="*/ 107 w 107"/>
                  <a:gd name="T31" fmla="*/ 0 h 52"/>
                  <a:gd name="T32" fmla="*/ 98 w 107"/>
                  <a:gd name="T33" fmla="*/ 1 h 52"/>
                  <a:gd name="T34" fmla="*/ 86 w 107"/>
                  <a:gd name="T35" fmla="*/ 3 h 52"/>
                  <a:gd name="T36" fmla="*/ 72 w 107"/>
                  <a:gd name="T37" fmla="*/ 7 h 52"/>
                  <a:gd name="T38" fmla="*/ 56 w 107"/>
                  <a:gd name="T39" fmla="*/ 13 h 52"/>
                  <a:gd name="T40" fmla="*/ 41 w 107"/>
                  <a:gd name="T41" fmla="*/ 20 h 52"/>
                  <a:gd name="T42" fmla="*/ 25 w 107"/>
                  <a:gd name="T43" fmla="*/ 28 h 52"/>
                  <a:gd name="T44" fmla="*/ 19 w 107"/>
                  <a:gd name="T45" fmla="*/ 33 h 52"/>
                  <a:gd name="T46" fmla="*/ 12 w 107"/>
                  <a:gd name="T47" fmla="*/ 38 h 52"/>
                  <a:gd name="T48" fmla="*/ 6 w 107"/>
                  <a:gd name="T49" fmla="*/ 43 h 52"/>
                  <a:gd name="T50" fmla="*/ 0 w 107"/>
                  <a:gd name="T51"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19" name="Freeform 423">
                <a:extLst>
                  <a:ext uri="{FF2B5EF4-FFF2-40B4-BE49-F238E27FC236}">
                    <a16:creationId xmlns:a16="http://schemas.microsoft.com/office/drawing/2014/main" id="{13A415EC-51CC-4A53-8715-BB781CAFF383}"/>
                  </a:ext>
                </a:extLst>
              </p:cNvPr>
              <p:cNvSpPr>
                <a:spLocks/>
              </p:cNvSpPr>
              <p:nvPr/>
            </p:nvSpPr>
            <p:spPr bwMode="auto">
              <a:xfrm>
                <a:off x="1381" y="1244"/>
                <a:ext cx="79" cy="32"/>
              </a:xfrm>
              <a:custGeom>
                <a:avLst/>
                <a:gdLst>
                  <a:gd name="T0" fmla="*/ 27 w 246"/>
                  <a:gd name="T1" fmla="*/ 99 h 99"/>
                  <a:gd name="T2" fmla="*/ 22 w 246"/>
                  <a:gd name="T3" fmla="*/ 97 h 99"/>
                  <a:gd name="T4" fmla="*/ 17 w 246"/>
                  <a:gd name="T5" fmla="*/ 96 h 99"/>
                  <a:gd name="T6" fmla="*/ 12 w 246"/>
                  <a:gd name="T7" fmla="*/ 93 h 99"/>
                  <a:gd name="T8" fmla="*/ 9 w 246"/>
                  <a:gd name="T9" fmla="*/ 90 h 99"/>
                  <a:gd name="T10" fmla="*/ 6 w 246"/>
                  <a:gd name="T11" fmla="*/ 86 h 99"/>
                  <a:gd name="T12" fmla="*/ 2 w 246"/>
                  <a:gd name="T13" fmla="*/ 82 h 99"/>
                  <a:gd name="T14" fmla="*/ 1 w 246"/>
                  <a:gd name="T15" fmla="*/ 78 h 99"/>
                  <a:gd name="T16" fmla="*/ 0 w 246"/>
                  <a:gd name="T17" fmla="*/ 73 h 99"/>
                  <a:gd name="T18" fmla="*/ 0 w 246"/>
                  <a:gd name="T19" fmla="*/ 69 h 99"/>
                  <a:gd name="T20" fmla="*/ 1 w 246"/>
                  <a:gd name="T21" fmla="*/ 65 h 99"/>
                  <a:gd name="T22" fmla="*/ 3 w 246"/>
                  <a:gd name="T23" fmla="*/ 60 h 99"/>
                  <a:gd name="T24" fmla="*/ 5 w 246"/>
                  <a:gd name="T25" fmla="*/ 56 h 99"/>
                  <a:gd name="T26" fmla="*/ 10 w 246"/>
                  <a:gd name="T27" fmla="*/ 49 h 99"/>
                  <a:gd name="T28" fmla="*/ 18 w 246"/>
                  <a:gd name="T29" fmla="*/ 41 h 99"/>
                  <a:gd name="T30" fmla="*/ 25 w 246"/>
                  <a:gd name="T31" fmla="*/ 34 h 99"/>
                  <a:gd name="T32" fmla="*/ 35 w 246"/>
                  <a:gd name="T33" fmla="*/ 28 h 99"/>
                  <a:gd name="T34" fmla="*/ 46 w 246"/>
                  <a:gd name="T35" fmla="*/ 23 h 99"/>
                  <a:gd name="T36" fmla="*/ 57 w 246"/>
                  <a:gd name="T37" fmla="*/ 18 h 99"/>
                  <a:gd name="T38" fmla="*/ 69 w 246"/>
                  <a:gd name="T39" fmla="*/ 14 h 99"/>
                  <a:gd name="T40" fmla="*/ 81 w 246"/>
                  <a:gd name="T41" fmla="*/ 10 h 99"/>
                  <a:gd name="T42" fmla="*/ 92 w 246"/>
                  <a:gd name="T43" fmla="*/ 7 h 99"/>
                  <a:gd name="T44" fmla="*/ 104 w 246"/>
                  <a:gd name="T45" fmla="*/ 4 h 99"/>
                  <a:gd name="T46" fmla="*/ 124 w 246"/>
                  <a:gd name="T47" fmla="*/ 1 h 99"/>
                  <a:gd name="T48" fmla="*/ 140 w 246"/>
                  <a:gd name="T49" fmla="*/ 0 h 99"/>
                  <a:gd name="T50" fmla="*/ 168 w 246"/>
                  <a:gd name="T51" fmla="*/ 0 h 99"/>
                  <a:gd name="T52" fmla="*/ 193 w 246"/>
                  <a:gd name="T53" fmla="*/ 1 h 99"/>
                  <a:gd name="T54" fmla="*/ 219 w 246"/>
                  <a:gd name="T55" fmla="*/ 2 h 99"/>
                  <a:gd name="T56" fmla="*/ 246 w 246"/>
                  <a:gd name="T57" fmla="*/ 6 h 99"/>
                  <a:gd name="T58" fmla="*/ 244 w 246"/>
                  <a:gd name="T59" fmla="*/ 11 h 99"/>
                  <a:gd name="T60" fmla="*/ 241 w 246"/>
                  <a:gd name="T61" fmla="*/ 15 h 99"/>
                  <a:gd name="T62" fmla="*/ 236 w 246"/>
                  <a:gd name="T63" fmla="*/ 20 h 99"/>
                  <a:gd name="T64" fmla="*/ 231 w 246"/>
                  <a:gd name="T65" fmla="*/ 26 h 99"/>
                  <a:gd name="T66" fmla="*/ 215 w 246"/>
                  <a:gd name="T67" fmla="*/ 36 h 99"/>
                  <a:gd name="T68" fmla="*/ 199 w 246"/>
                  <a:gd name="T69" fmla="*/ 46 h 99"/>
                  <a:gd name="T70" fmla="*/ 180 w 246"/>
                  <a:gd name="T71" fmla="*/ 55 h 99"/>
                  <a:gd name="T72" fmla="*/ 162 w 246"/>
                  <a:gd name="T73" fmla="*/ 61 h 99"/>
                  <a:gd name="T74" fmla="*/ 152 w 246"/>
                  <a:gd name="T75" fmla="*/ 64 h 99"/>
                  <a:gd name="T76" fmla="*/ 143 w 246"/>
                  <a:gd name="T77" fmla="*/ 66 h 99"/>
                  <a:gd name="T78" fmla="*/ 134 w 246"/>
                  <a:gd name="T79" fmla="*/ 67 h 99"/>
                  <a:gd name="T80" fmla="*/ 126 w 246"/>
                  <a:gd name="T81" fmla="*/ 67 h 99"/>
                  <a:gd name="T82" fmla="*/ 120 w 246"/>
                  <a:gd name="T83" fmla="*/ 67 h 99"/>
                  <a:gd name="T84" fmla="*/ 110 w 246"/>
                  <a:gd name="T85" fmla="*/ 67 h 99"/>
                  <a:gd name="T86" fmla="*/ 100 w 246"/>
                  <a:gd name="T87" fmla="*/ 67 h 99"/>
                  <a:gd name="T88" fmla="*/ 93 w 246"/>
                  <a:gd name="T89" fmla="*/ 67 h 99"/>
                  <a:gd name="T90" fmla="*/ 88 w 246"/>
                  <a:gd name="T91" fmla="*/ 69 h 99"/>
                  <a:gd name="T92" fmla="*/ 80 w 246"/>
                  <a:gd name="T93" fmla="*/ 72 h 99"/>
                  <a:gd name="T94" fmla="*/ 72 w 246"/>
                  <a:gd name="T95" fmla="*/ 77 h 99"/>
                  <a:gd name="T96" fmla="*/ 63 w 246"/>
                  <a:gd name="T97" fmla="*/ 83 h 99"/>
                  <a:gd name="T98" fmla="*/ 53 w 246"/>
                  <a:gd name="T99" fmla="*/ 88 h 99"/>
                  <a:gd name="T100" fmla="*/ 44 w 246"/>
                  <a:gd name="T101" fmla="*/ 93 h 99"/>
                  <a:gd name="T102" fmla="*/ 35 w 246"/>
                  <a:gd name="T103" fmla="*/ 96 h 99"/>
                  <a:gd name="T104" fmla="*/ 27 w 246"/>
                  <a:gd name="T10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20" name="Freeform 424">
                <a:extLst>
                  <a:ext uri="{FF2B5EF4-FFF2-40B4-BE49-F238E27FC236}">
                    <a16:creationId xmlns:a16="http://schemas.microsoft.com/office/drawing/2014/main" id="{6FC11C2A-A43F-4432-BB0E-AA9C64C4A650}"/>
                  </a:ext>
                </a:extLst>
              </p:cNvPr>
              <p:cNvSpPr>
                <a:spLocks/>
              </p:cNvSpPr>
              <p:nvPr/>
            </p:nvSpPr>
            <p:spPr bwMode="auto">
              <a:xfrm>
                <a:off x="1294" y="1248"/>
                <a:ext cx="76" cy="40"/>
              </a:xfrm>
              <a:custGeom>
                <a:avLst/>
                <a:gdLst>
                  <a:gd name="T0" fmla="*/ 33 w 233"/>
                  <a:gd name="T1" fmla="*/ 88 h 123"/>
                  <a:gd name="T2" fmla="*/ 10 w 233"/>
                  <a:gd name="T3" fmla="*/ 78 h 123"/>
                  <a:gd name="T4" fmla="*/ 0 w 233"/>
                  <a:gd name="T5" fmla="*/ 55 h 123"/>
                  <a:gd name="T6" fmla="*/ 20 w 233"/>
                  <a:gd name="T7" fmla="*/ 37 h 123"/>
                  <a:gd name="T8" fmla="*/ 40 w 233"/>
                  <a:gd name="T9" fmla="*/ 37 h 123"/>
                  <a:gd name="T10" fmla="*/ 61 w 233"/>
                  <a:gd name="T11" fmla="*/ 37 h 123"/>
                  <a:gd name="T12" fmla="*/ 72 w 233"/>
                  <a:gd name="T13" fmla="*/ 36 h 123"/>
                  <a:gd name="T14" fmla="*/ 83 w 233"/>
                  <a:gd name="T15" fmla="*/ 33 h 123"/>
                  <a:gd name="T16" fmla="*/ 104 w 233"/>
                  <a:gd name="T17" fmla="*/ 23 h 123"/>
                  <a:gd name="T18" fmla="*/ 123 w 233"/>
                  <a:gd name="T19" fmla="*/ 11 h 123"/>
                  <a:gd name="T20" fmla="*/ 146 w 233"/>
                  <a:gd name="T21" fmla="*/ 0 h 123"/>
                  <a:gd name="T22" fmla="*/ 161 w 233"/>
                  <a:gd name="T23" fmla="*/ 8 h 123"/>
                  <a:gd name="T24" fmla="*/ 181 w 233"/>
                  <a:gd name="T25" fmla="*/ 12 h 123"/>
                  <a:gd name="T26" fmla="*/ 190 w 233"/>
                  <a:gd name="T27" fmla="*/ 10 h 123"/>
                  <a:gd name="T28" fmla="*/ 201 w 233"/>
                  <a:gd name="T29" fmla="*/ 6 h 123"/>
                  <a:gd name="T30" fmla="*/ 213 w 233"/>
                  <a:gd name="T31" fmla="*/ 0 h 123"/>
                  <a:gd name="T32" fmla="*/ 232 w 233"/>
                  <a:gd name="T33" fmla="*/ 6 h 123"/>
                  <a:gd name="T34" fmla="*/ 228 w 233"/>
                  <a:gd name="T35" fmla="*/ 18 h 123"/>
                  <a:gd name="T36" fmla="*/ 219 w 233"/>
                  <a:gd name="T37" fmla="*/ 25 h 123"/>
                  <a:gd name="T38" fmla="*/ 207 w 233"/>
                  <a:gd name="T39" fmla="*/ 30 h 123"/>
                  <a:gd name="T40" fmla="*/ 201 w 233"/>
                  <a:gd name="T41" fmla="*/ 43 h 123"/>
                  <a:gd name="T42" fmla="*/ 206 w 233"/>
                  <a:gd name="T43" fmla="*/ 62 h 123"/>
                  <a:gd name="T44" fmla="*/ 185 w 233"/>
                  <a:gd name="T45" fmla="*/ 85 h 123"/>
                  <a:gd name="T46" fmla="*/ 157 w 233"/>
                  <a:gd name="T47" fmla="*/ 96 h 123"/>
                  <a:gd name="T48" fmla="*/ 139 w 233"/>
                  <a:gd name="T49" fmla="*/ 98 h 123"/>
                  <a:gd name="T50" fmla="*/ 116 w 233"/>
                  <a:gd name="T51" fmla="*/ 100 h 123"/>
                  <a:gd name="T52" fmla="*/ 96 w 233"/>
                  <a:gd name="T53" fmla="*/ 106 h 123"/>
                  <a:gd name="T54" fmla="*/ 82 w 233"/>
                  <a:gd name="T55" fmla="*/ 115 h 123"/>
                  <a:gd name="T56" fmla="*/ 67 w 233"/>
                  <a:gd name="T57" fmla="*/ 122 h 123"/>
                  <a:gd name="T58" fmla="*/ 58 w 233"/>
                  <a:gd name="T59" fmla="*/ 122 h 123"/>
                  <a:gd name="T60" fmla="*/ 53 w 233"/>
                  <a:gd name="T61" fmla="*/ 115 h 123"/>
                  <a:gd name="T62" fmla="*/ 48 w 233"/>
                  <a:gd name="T63"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21" name="Freeform 425">
                <a:extLst>
                  <a:ext uri="{FF2B5EF4-FFF2-40B4-BE49-F238E27FC236}">
                    <a16:creationId xmlns:a16="http://schemas.microsoft.com/office/drawing/2014/main" id="{350DBE79-5B09-428D-A70A-266D73B0BA58}"/>
                  </a:ext>
                </a:extLst>
              </p:cNvPr>
              <p:cNvSpPr>
                <a:spLocks/>
              </p:cNvSpPr>
              <p:nvPr/>
            </p:nvSpPr>
            <p:spPr bwMode="auto">
              <a:xfrm>
                <a:off x="983" y="1236"/>
                <a:ext cx="157" cy="56"/>
              </a:xfrm>
              <a:custGeom>
                <a:avLst/>
                <a:gdLst>
                  <a:gd name="T0" fmla="*/ 0 w 484"/>
                  <a:gd name="T1" fmla="*/ 147 h 172"/>
                  <a:gd name="T2" fmla="*/ 3 w 484"/>
                  <a:gd name="T3" fmla="*/ 156 h 172"/>
                  <a:gd name="T4" fmla="*/ 9 w 484"/>
                  <a:gd name="T5" fmla="*/ 162 h 172"/>
                  <a:gd name="T6" fmla="*/ 17 w 484"/>
                  <a:gd name="T7" fmla="*/ 167 h 172"/>
                  <a:gd name="T8" fmla="*/ 31 w 484"/>
                  <a:gd name="T9" fmla="*/ 170 h 172"/>
                  <a:gd name="T10" fmla="*/ 51 w 484"/>
                  <a:gd name="T11" fmla="*/ 172 h 172"/>
                  <a:gd name="T12" fmla="*/ 73 w 484"/>
                  <a:gd name="T13" fmla="*/ 172 h 172"/>
                  <a:gd name="T14" fmla="*/ 99 w 484"/>
                  <a:gd name="T15" fmla="*/ 167 h 172"/>
                  <a:gd name="T16" fmla="*/ 139 w 484"/>
                  <a:gd name="T17" fmla="*/ 156 h 172"/>
                  <a:gd name="T18" fmla="*/ 189 w 484"/>
                  <a:gd name="T19" fmla="*/ 135 h 172"/>
                  <a:gd name="T20" fmla="*/ 240 w 484"/>
                  <a:gd name="T21" fmla="*/ 113 h 172"/>
                  <a:gd name="T22" fmla="*/ 287 w 484"/>
                  <a:gd name="T23" fmla="*/ 100 h 172"/>
                  <a:gd name="T24" fmla="*/ 350 w 484"/>
                  <a:gd name="T25" fmla="*/ 87 h 172"/>
                  <a:gd name="T26" fmla="*/ 401 w 484"/>
                  <a:gd name="T27" fmla="*/ 75 h 172"/>
                  <a:gd name="T28" fmla="*/ 434 w 484"/>
                  <a:gd name="T29" fmla="*/ 64 h 172"/>
                  <a:gd name="T30" fmla="*/ 461 w 484"/>
                  <a:gd name="T31" fmla="*/ 52 h 172"/>
                  <a:gd name="T32" fmla="*/ 475 w 484"/>
                  <a:gd name="T33" fmla="*/ 42 h 172"/>
                  <a:gd name="T34" fmla="*/ 482 w 484"/>
                  <a:gd name="T35" fmla="*/ 35 h 172"/>
                  <a:gd name="T36" fmla="*/ 449 w 484"/>
                  <a:gd name="T37" fmla="*/ 26 h 172"/>
                  <a:gd name="T38" fmla="*/ 387 w 484"/>
                  <a:gd name="T39" fmla="*/ 16 h 172"/>
                  <a:gd name="T40" fmla="*/ 331 w 484"/>
                  <a:gd name="T41" fmla="*/ 6 h 172"/>
                  <a:gd name="T42" fmla="*/ 272 w 484"/>
                  <a:gd name="T43" fmla="*/ 0 h 172"/>
                  <a:gd name="T44" fmla="*/ 225 w 484"/>
                  <a:gd name="T45" fmla="*/ 0 h 172"/>
                  <a:gd name="T46" fmla="*/ 203 w 484"/>
                  <a:gd name="T47" fmla="*/ 4 h 172"/>
                  <a:gd name="T48" fmla="*/ 186 w 484"/>
                  <a:gd name="T49" fmla="*/ 8 h 172"/>
                  <a:gd name="T50" fmla="*/ 176 w 484"/>
                  <a:gd name="T51" fmla="*/ 6 h 172"/>
                  <a:gd name="T52" fmla="*/ 169 w 484"/>
                  <a:gd name="T53" fmla="*/ 3 h 172"/>
                  <a:gd name="T54" fmla="*/ 165 w 484"/>
                  <a:gd name="T55" fmla="*/ 8 h 172"/>
                  <a:gd name="T56" fmla="*/ 161 w 484"/>
                  <a:gd name="T57" fmla="*/ 24 h 172"/>
                  <a:gd name="T58" fmla="*/ 154 w 484"/>
                  <a:gd name="T59" fmla="*/ 36 h 172"/>
                  <a:gd name="T60" fmla="*/ 144 w 484"/>
                  <a:gd name="T61" fmla="*/ 46 h 172"/>
                  <a:gd name="T62" fmla="*/ 127 w 484"/>
                  <a:gd name="T63" fmla="*/ 58 h 172"/>
                  <a:gd name="T64" fmla="*/ 97 w 484"/>
                  <a:gd name="T65" fmla="*/ 69 h 172"/>
                  <a:gd name="T66" fmla="*/ 66 w 484"/>
                  <a:gd name="T67" fmla="*/ 78 h 172"/>
                  <a:gd name="T68" fmla="*/ 38 w 484"/>
                  <a:gd name="T69" fmla="*/ 88 h 172"/>
                  <a:gd name="T70" fmla="*/ 19 w 484"/>
                  <a:gd name="T71" fmla="*/ 98 h 172"/>
                  <a:gd name="T72" fmla="*/ 10 w 484"/>
                  <a:gd name="T73" fmla="*/ 107 h 172"/>
                  <a:gd name="T74" fmla="*/ 3 w 484"/>
                  <a:gd name="T75" fmla="*/ 119 h 172"/>
                  <a:gd name="T76" fmla="*/ 0 w 484"/>
                  <a:gd name="T77" fmla="*/ 1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22" name="Freeform 426">
                <a:extLst>
                  <a:ext uri="{FF2B5EF4-FFF2-40B4-BE49-F238E27FC236}">
                    <a16:creationId xmlns:a16="http://schemas.microsoft.com/office/drawing/2014/main" id="{F5295CFF-F454-47C0-BF2C-FBC7B29A6C46}"/>
                  </a:ext>
                </a:extLst>
              </p:cNvPr>
              <p:cNvSpPr>
                <a:spLocks/>
              </p:cNvSpPr>
              <p:nvPr/>
            </p:nvSpPr>
            <p:spPr bwMode="auto">
              <a:xfrm>
                <a:off x="1043" y="1255"/>
                <a:ext cx="221" cy="79"/>
              </a:xfrm>
              <a:custGeom>
                <a:avLst/>
                <a:gdLst>
                  <a:gd name="T0" fmla="*/ 317 w 684"/>
                  <a:gd name="T1" fmla="*/ 5 h 240"/>
                  <a:gd name="T2" fmla="*/ 304 w 684"/>
                  <a:gd name="T3" fmla="*/ 27 h 240"/>
                  <a:gd name="T4" fmla="*/ 297 w 684"/>
                  <a:gd name="T5" fmla="*/ 41 h 240"/>
                  <a:gd name="T6" fmla="*/ 299 w 684"/>
                  <a:gd name="T7" fmla="*/ 43 h 240"/>
                  <a:gd name="T8" fmla="*/ 337 w 684"/>
                  <a:gd name="T9" fmla="*/ 39 h 240"/>
                  <a:gd name="T10" fmla="*/ 372 w 684"/>
                  <a:gd name="T11" fmla="*/ 19 h 240"/>
                  <a:gd name="T12" fmla="*/ 379 w 684"/>
                  <a:gd name="T13" fmla="*/ 38 h 240"/>
                  <a:gd name="T14" fmla="*/ 377 w 684"/>
                  <a:gd name="T15" fmla="*/ 55 h 240"/>
                  <a:gd name="T16" fmla="*/ 405 w 684"/>
                  <a:gd name="T17" fmla="*/ 69 h 240"/>
                  <a:gd name="T18" fmla="*/ 511 w 684"/>
                  <a:gd name="T19" fmla="*/ 51 h 240"/>
                  <a:gd name="T20" fmla="*/ 514 w 684"/>
                  <a:gd name="T21" fmla="*/ 70 h 240"/>
                  <a:gd name="T22" fmla="*/ 541 w 684"/>
                  <a:gd name="T23" fmla="*/ 63 h 240"/>
                  <a:gd name="T24" fmla="*/ 557 w 684"/>
                  <a:gd name="T25" fmla="*/ 45 h 240"/>
                  <a:gd name="T26" fmla="*/ 558 w 684"/>
                  <a:gd name="T27" fmla="*/ 19 h 240"/>
                  <a:gd name="T28" fmla="*/ 563 w 684"/>
                  <a:gd name="T29" fmla="*/ 8 h 240"/>
                  <a:gd name="T30" fmla="*/ 579 w 684"/>
                  <a:gd name="T31" fmla="*/ 0 h 240"/>
                  <a:gd name="T32" fmla="*/ 624 w 684"/>
                  <a:gd name="T33" fmla="*/ 3 h 240"/>
                  <a:gd name="T34" fmla="*/ 645 w 684"/>
                  <a:gd name="T35" fmla="*/ 0 h 240"/>
                  <a:gd name="T36" fmla="*/ 657 w 684"/>
                  <a:gd name="T37" fmla="*/ 39 h 240"/>
                  <a:gd name="T38" fmla="*/ 653 w 684"/>
                  <a:gd name="T39" fmla="*/ 70 h 240"/>
                  <a:gd name="T40" fmla="*/ 637 w 684"/>
                  <a:gd name="T41" fmla="*/ 101 h 240"/>
                  <a:gd name="T42" fmla="*/ 618 w 684"/>
                  <a:gd name="T43" fmla="*/ 124 h 240"/>
                  <a:gd name="T44" fmla="*/ 648 w 684"/>
                  <a:gd name="T45" fmla="*/ 137 h 240"/>
                  <a:gd name="T46" fmla="*/ 672 w 684"/>
                  <a:gd name="T47" fmla="*/ 145 h 240"/>
                  <a:gd name="T48" fmla="*/ 684 w 684"/>
                  <a:gd name="T49" fmla="*/ 180 h 240"/>
                  <a:gd name="T50" fmla="*/ 639 w 684"/>
                  <a:gd name="T51" fmla="*/ 185 h 240"/>
                  <a:gd name="T52" fmla="*/ 608 w 684"/>
                  <a:gd name="T53" fmla="*/ 181 h 240"/>
                  <a:gd name="T54" fmla="*/ 574 w 684"/>
                  <a:gd name="T55" fmla="*/ 180 h 240"/>
                  <a:gd name="T56" fmla="*/ 564 w 684"/>
                  <a:gd name="T57" fmla="*/ 184 h 240"/>
                  <a:gd name="T58" fmla="*/ 542 w 684"/>
                  <a:gd name="T59" fmla="*/ 200 h 240"/>
                  <a:gd name="T60" fmla="*/ 524 w 684"/>
                  <a:gd name="T61" fmla="*/ 209 h 240"/>
                  <a:gd name="T62" fmla="*/ 493 w 684"/>
                  <a:gd name="T63" fmla="*/ 209 h 240"/>
                  <a:gd name="T64" fmla="*/ 452 w 684"/>
                  <a:gd name="T65" fmla="*/ 204 h 240"/>
                  <a:gd name="T66" fmla="*/ 422 w 684"/>
                  <a:gd name="T67" fmla="*/ 198 h 240"/>
                  <a:gd name="T68" fmla="*/ 337 w 684"/>
                  <a:gd name="T69" fmla="*/ 211 h 240"/>
                  <a:gd name="T70" fmla="*/ 231 w 684"/>
                  <a:gd name="T71" fmla="*/ 230 h 240"/>
                  <a:gd name="T72" fmla="*/ 169 w 684"/>
                  <a:gd name="T73" fmla="*/ 238 h 240"/>
                  <a:gd name="T74" fmla="*/ 124 w 684"/>
                  <a:gd name="T75" fmla="*/ 238 h 240"/>
                  <a:gd name="T76" fmla="*/ 100 w 684"/>
                  <a:gd name="T77" fmla="*/ 228 h 240"/>
                  <a:gd name="T78" fmla="*/ 67 w 684"/>
                  <a:gd name="T79" fmla="*/ 208 h 240"/>
                  <a:gd name="T80" fmla="*/ 29 w 684"/>
                  <a:gd name="T81" fmla="*/ 196 h 240"/>
                  <a:gd name="T82" fmla="*/ 0 w 684"/>
                  <a:gd name="T83" fmla="*/ 173 h 240"/>
                  <a:gd name="T84" fmla="*/ 64 w 684"/>
                  <a:gd name="T85" fmla="*/ 159 h 240"/>
                  <a:gd name="T86" fmla="*/ 100 w 684"/>
                  <a:gd name="T87" fmla="*/ 154 h 240"/>
                  <a:gd name="T88" fmla="*/ 156 w 684"/>
                  <a:gd name="T89" fmla="*/ 160 h 240"/>
                  <a:gd name="T90" fmla="*/ 201 w 684"/>
                  <a:gd name="T91" fmla="*/ 165 h 240"/>
                  <a:gd name="T92" fmla="*/ 224 w 684"/>
                  <a:gd name="T93" fmla="*/ 162 h 240"/>
                  <a:gd name="T94" fmla="*/ 26 w 684"/>
                  <a:gd name="T95" fmla="*/ 136 h 240"/>
                  <a:gd name="T96" fmla="*/ 52 w 684"/>
                  <a:gd name="T97" fmla="*/ 128 h 240"/>
                  <a:gd name="T98" fmla="*/ 109 w 684"/>
                  <a:gd name="T99" fmla="*/ 117 h 240"/>
                  <a:gd name="T100" fmla="*/ 165 w 684"/>
                  <a:gd name="T101" fmla="*/ 108 h 240"/>
                  <a:gd name="T102" fmla="*/ 187 w 684"/>
                  <a:gd name="T103" fmla="*/ 99 h 240"/>
                  <a:gd name="T104" fmla="*/ 166 w 684"/>
                  <a:gd name="T105" fmla="*/ 93 h 240"/>
                  <a:gd name="T106" fmla="*/ 125 w 684"/>
                  <a:gd name="T107" fmla="*/ 98 h 240"/>
                  <a:gd name="T108" fmla="*/ 71 w 684"/>
                  <a:gd name="T109" fmla="*/ 110 h 240"/>
                  <a:gd name="T110" fmla="*/ 52 w 684"/>
                  <a:gd name="T111" fmla="*/ 106 h 240"/>
                  <a:gd name="T112" fmla="*/ 55 w 684"/>
                  <a:gd name="T113" fmla="*/ 90 h 240"/>
                  <a:gd name="T114" fmla="*/ 54 w 684"/>
                  <a:gd name="T115" fmla="*/ 81 h 240"/>
                  <a:gd name="T116" fmla="*/ 59 w 684"/>
                  <a:gd name="T117"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23" name="Freeform 427">
                <a:extLst>
                  <a:ext uri="{FF2B5EF4-FFF2-40B4-BE49-F238E27FC236}">
                    <a16:creationId xmlns:a16="http://schemas.microsoft.com/office/drawing/2014/main" id="{24B5C43F-1220-4521-A22B-166C89DEB3E8}"/>
                  </a:ext>
                </a:extLst>
              </p:cNvPr>
              <p:cNvSpPr>
                <a:spLocks/>
              </p:cNvSpPr>
              <p:nvPr/>
            </p:nvSpPr>
            <p:spPr bwMode="auto">
              <a:xfrm>
                <a:off x="1645" y="1643"/>
                <a:ext cx="108" cy="93"/>
              </a:xfrm>
              <a:custGeom>
                <a:avLst/>
                <a:gdLst>
                  <a:gd name="T0" fmla="*/ 180 w 332"/>
                  <a:gd name="T1" fmla="*/ 38 h 287"/>
                  <a:gd name="T2" fmla="*/ 202 w 332"/>
                  <a:gd name="T3" fmla="*/ 24 h 287"/>
                  <a:gd name="T4" fmla="*/ 226 w 332"/>
                  <a:gd name="T5" fmla="*/ 7 h 287"/>
                  <a:gd name="T6" fmla="*/ 240 w 332"/>
                  <a:gd name="T7" fmla="*/ 1 h 287"/>
                  <a:gd name="T8" fmla="*/ 246 w 332"/>
                  <a:gd name="T9" fmla="*/ 1 h 287"/>
                  <a:gd name="T10" fmla="*/ 245 w 332"/>
                  <a:gd name="T11" fmla="*/ 12 h 287"/>
                  <a:gd name="T12" fmla="*/ 234 w 332"/>
                  <a:gd name="T13" fmla="*/ 33 h 287"/>
                  <a:gd name="T14" fmla="*/ 217 w 332"/>
                  <a:gd name="T15" fmla="*/ 55 h 287"/>
                  <a:gd name="T16" fmla="*/ 202 w 332"/>
                  <a:gd name="T17" fmla="*/ 67 h 287"/>
                  <a:gd name="T18" fmla="*/ 191 w 332"/>
                  <a:gd name="T19" fmla="*/ 71 h 287"/>
                  <a:gd name="T20" fmla="*/ 191 w 332"/>
                  <a:gd name="T21" fmla="*/ 73 h 287"/>
                  <a:gd name="T22" fmla="*/ 201 w 332"/>
                  <a:gd name="T23" fmla="*/ 74 h 287"/>
                  <a:gd name="T24" fmla="*/ 216 w 332"/>
                  <a:gd name="T25" fmla="*/ 72 h 287"/>
                  <a:gd name="T26" fmla="*/ 224 w 332"/>
                  <a:gd name="T27" fmla="*/ 77 h 287"/>
                  <a:gd name="T28" fmla="*/ 217 w 332"/>
                  <a:gd name="T29" fmla="*/ 88 h 287"/>
                  <a:gd name="T30" fmla="*/ 214 w 332"/>
                  <a:gd name="T31" fmla="*/ 97 h 287"/>
                  <a:gd name="T32" fmla="*/ 217 w 332"/>
                  <a:gd name="T33" fmla="*/ 105 h 287"/>
                  <a:gd name="T34" fmla="*/ 249 w 332"/>
                  <a:gd name="T35" fmla="*/ 113 h 287"/>
                  <a:gd name="T36" fmla="*/ 308 w 332"/>
                  <a:gd name="T37" fmla="*/ 124 h 287"/>
                  <a:gd name="T38" fmla="*/ 322 w 332"/>
                  <a:gd name="T39" fmla="*/ 131 h 287"/>
                  <a:gd name="T40" fmla="*/ 315 w 332"/>
                  <a:gd name="T41" fmla="*/ 140 h 287"/>
                  <a:gd name="T42" fmla="*/ 303 w 332"/>
                  <a:gd name="T43" fmla="*/ 149 h 287"/>
                  <a:gd name="T44" fmla="*/ 299 w 332"/>
                  <a:gd name="T45" fmla="*/ 154 h 287"/>
                  <a:gd name="T46" fmla="*/ 302 w 332"/>
                  <a:gd name="T47" fmla="*/ 160 h 287"/>
                  <a:gd name="T48" fmla="*/ 308 w 332"/>
                  <a:gd name="T49" fmla="*/ 168 h 287"/>
                  <a:gd name="T50" fmla="*/ 319 w 332"/>
                  <a:gd name="T51" fmla="*/ 176 h 287"/>
                  <a:gd name="T52" fmla="*/ 329 w 332"/>
                  <a:gd name="T53" fmla="*/ 184 h 287"/>
                  <a:gd name="T54" fmla="*/ 290 w 332"/>
                  <a:gd name="T55" fmla="*/ 211 h 287"/>
                  <a:gd name="T56" fmla="*/ 241 w 332"/>
                  <a:gd name="T57" fmla="*/ 241 h 287"/>
                  <a:gd name="T58" fmla="*/ 207 w 332"/>
                  <a:gd name="T59" fmla="*/ 268 h 287"/>
                  <a:gd name="T60" fmla="*/ 173 w 332"/>
                  <a:gd name="T61" fmla="*/ 244 h 287"/>
                  <a:gd name="T62" fmla="*/ 182 w 332"/>
                  <a:gd name="T63" fmla="*/ 243 h 287"/>
                  <a:gd name="T64" fmla="*/ 189 w 332"/>
                  <a:gd name="T65" fmla="*/ 240 h 287"/>
                  <a:gd name="T66" fmla="*/ 200 w 332"/>
                  <a:gd name="T67" fmla="*/ 232 h 287"/>
                  <a:gd name="T68" fmla="*/ 149 w 332"/>
                  <a:gd name="T69" fmla="*/ 232 h 287"/>
                  <a:gd name="T70" fmla="*/ 101 w 332"/>
                  <a:gd name="T71" fmla="*/ 232 h 287"/>
                  <a:gd name="T72" fmla="*/ 58 w 332"/>
                  <a:gd name="T73" fmla="*/ 232 h 287"/>
                  <a:gd name="T74" fmla="*/ 27 w 332"/>
                  <a:gd name="T75" fmla="*/ 232 h 287"/>
                  <a:gd name="T76" fmla="*/ 11 w 332"/>
                  <a:gd name="T77" fmla="*/ 227 h 287"/>
                  <a:gd name="T78" fmla="*/ 3 w 332"/>
                  <a:gd name="T79" fmla="*/ 222 h 287"/>
                  <a:gd name="T80" fmla="*/ 0 w 332"/>
                  <a:gd name="T81" fmla="*/ 213 h 287"/>
                  <a:gd name="T82" fmla="*/ 4 w 332"/>
                  <a:gd name="T83" fmla="*/ 205 h 287"/>
                  <a:gd name="T84" fmla="*/ 13 w 332"/>
                  <a:gd name="T85" fmla="*/ 197 h 287"/>
                  <a:gd name="T86" fmla="*/ 41 w 332"/>
                  <a:gd name="T87" fmla="*/ 179 h 287"/>
                  <a:gd name="T88" fmla="*/ 73 w 332"/>
                  <a:gd name="T89" fmla="*/ 162 h 287"/>
                  <a:gd name="T90" fmla="*/ 85 w 332"/>
                  <a:gd name="T91" fmla="*/ 152 h 287"/>
                  <a:gd name="T92" fmla="*/ 93 w 332"/>
                  <a:gd name="T93" fmla="*/ 145 h 287"/>
                  <a:gd name="T94" fmla="*/ 106 w 332"/>
                  <a:gd name="T95" fmla="*/ 130 h 287"/>
                  <a:gd name="T96" fmla="*/ 116 w 332"/>
                  <a:gd name="T97" fmla="*/ 114 h 287"/>
                  <a:gd name="T98" fmla="*/ 130 w 332"/>
                  <a:gd name="T99" fmla="*/ 79 h 287"/>
                  <a:gd name="T100" fmla="*/ 138 w 332"/>
                  <a:gd name="T101" fmla="*/ 64 h 287"/>
                  <a:gd name="T102" fmla="*/ 147 w 332"/>
                  <a:gd name="T103" fmla="*/ 52 h 287"/>
                  <a:gd name="T104" fmla="*/ 158 w 332"/>
                  <a:gd name="T105" fmla="*/ 43 h 287"/>
                  <a:gd name="T106" fmla="*/ 173 w 332"/>
                  <a:gd name="T107" fmla="*/ 4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24" name="Freeform 428">
                <a:extLst>
                  <a:ext uri="{FF2B5EF4-FFF2-40B4-BE49-F238E27FC236}">
                    <a16:creationId xmlns:a16="http://schemas.microsoft.com/office/drawing/2014/main" id="{CF61E62B-56A9-4F59-86B5-0E714A7A9831}"/>
                  </a:ext>
                </a:extLst>
              </p:cNvPr>
              <p:cNvSpPr>
                <a:spLocks/>
              </p:cNvSpPr>
              <p:nvPr/>
            </p:nvSpPr>
            <p:spPr bwMode="auto">
              <a:xfrm>
                <a:off x="1102" y="1190"/>
                <a:ext cx="111" cy="27"/>
              </a:xfrm>
              <a:custGeom>
                <a:avLst/>
                <a:gdLst>
                  <a:gd name="T0" fmla="*/ 106 w 345"/>
                  <a:gd name="T1" fmla="*/ 86 h 86"/>
                  <a:gd name="T2" fmla="*/ 119 w 345"/>
                  <a:gd name="T3" fmla="*/ 81 h 86"/>
                  <a:gd name="T4" fmla="*/ 133 w 345"/>
                  <a:gd name="T5" fmla="*/ 76 h 86"/>
                  <a:gd name="T6" fmla="*/ 148 w 345"/>
                  <a:gd name="T7" fmla="*/ 72 h 86"/>
                  <a:gd name="T8" fmla="*/ 164 w 345"/>
                  <a:gd name="T9" fmla="*/ 69 h 86"/>
                  <a:gd name="T10" fmla="*/ 197 w 345"/>
                  <a:gd name="T11" fmla="*/ 63 h 86"/>
                  <a:gd name="T12" fmla="*/ 231 w 345"/>
                  <a:gd name="T13" fmla="*/ 57 h 86"/>
                  <a:gd name="T14" fmla="*/ 247 w 345"/>
                  <a:gd name="T15" fmla="*/ 53 h 86"/>
                  <a:gd name="T16" fmla="*/ 264 w 345"/>
                  <a:gd name="T17" fmla="*/ 50 h 86"/>
                  <a:gd name="T18" fmla="*/ 279 w 345"/>
                  <a:gd name="T19" fmla="*/ 46 h 86"/>
                  <a:gd name="T20" fmla="*/ 294 w 345"/>
                  <a:gd name="T21" fmla="*/ 40 h 86"/>
                  <a:gd name="T22" fmla="*/ 309 w 345"/>
                  <a:gd name="T23" fmla="*/ 35 h 86"/>
                  <a:gd name="T24" fmla="*/ 322 w 345"/>
                  <a:gd name="T25" fmla="*/ 28 h 86"/>
                  <a:gd name="T26" fmla="*/ 334 w 345"/>
                  <a:gd name="T27" fmla="*/ 21 h 86"/>
                  <a:gd name="T28" fmla="*/ 345 w 345"/>
                  <a:gd name="T29" fmla="*/ 13 h 86"/>
                  <a:gd name="T30" fmla="*/ 335 w 345"/>
                  <a:gd name="T31" fmla="*/ 12 h 86"/>
                  <a:gd name="T32" fmla="*/ 326 w 345"/>
                  <a:gd name="T33" fmla="*/ 11 h 86"/>
                  <a:gd name="T34" fmla="*/ 317 w 345"/>
                  <a:gd name="T35" fmla="*/ 9 h 86"/>
                  <a:gd name="T36" fmla="*/ 309 w 345"/>
                  <a:gd name="T37" fmla="*/ 6 h 86"/>
                  <a:gd name="T38" fmla="*/ 300 w 345"/>
                  <a:gd name="T39" fmla="*/ 4 h 86"/>
                  <a:gd name="T40" fmla="*/ 291 w 345"/>
                  <a:gd name="T41" fmla="*/ 2 h 86"/>
                  <a:gd name="T42" fmla="*/ 281 w 345"/>
                  <a:gd name="T43" fmla="*/ 1 h 86"/>
                  <a:gd name="T44" fmla="*/ 272 w 345"/>
                  <a:gd name="T45" fmla="*/ 0 h 86"/>
                  <a:gd name="T46" fmla="*/ 259 w 345"/>
                  <a:gd name="T47" fmla="*/ 1 h 86"/>
                  <a:gd name="T48" fmla="*/ 245 w 345"/>
                  <a:gd name="T49" fmla="*/ 3 h 86"/>
                  <a:gd name="T50" fmla="*/ 227 w 345"/>
                  <a:gd name="T51" fmla="*/ 5 h 86"/>
                  <a:gd name="T52" fmla="*/ 209 w 345"/>
                  <a:gd name="T53" fmla="*/ 9 h 86"/>
                  <a:gd name="T54" fmla="*/ 168 w 345"/>
                  <a:gd name="T55" fmla="*/ 18 h 86"/>
                  <a:gd name="T56" fmla="*/ 126 w 345"/>
                  <a:gd name="T57" fmla="*/ 29 h 86"/>
                  <a:gd name="T58" fmla="*/ 104 w 345"/>
                  <a:gd name="T59" fmla="*/ 36 h 86"/>
                  <a:gd name="T60" fmla="*/ 85 w 345"/>
                  <a:gd name="T61" fmla="*/ 42 h 86"/>
                  <a:gd name="T62" fmla="*/ 66 w 345"/>
                  <a:gd name="T63" fmla="*/ 50 h 86"/>
                  <a:gd name="T64" fmla="*/ 47 w 345"/>
                  <a:gd name="T65" fmla="*/ 58 h 86"/>
                  <a:gd name="T66" fmla="*/ 32 w 345"/>
                  <a:gd name="T67" fmla="*/ 65 h 86"/>
                  <a:gd name="T68" fmla="*/ 19 w 345"/>
                  <a:gd name="T69" fmla="*/ 72 h 86"/>
                  <a:gd name="T70" fmla="*/ 8 w 345"/>
                  <a:gd name="T71" fmla="*/ 79 h 86"/>
                  <a:gd name="T72" fmla="*/ 0 w 345"/>
                  <a:gd name="T73" fmla="*/ 86 h 86"/>
                  <a:gd name="T74" fmla="*/ 106 w 345"/>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25" name="Freeform 429">
                <a:extLst>
                  <a:ext uri="{FF2B5EF4-FFF2-40B4-BE49-F238E27FC236}">
                    <a16:creationId xmlns:a16="http://schemas.microsoft.com/office/drawing/2014/main" id="{75B6011F-30A3-41F4-A19A-6236A0FA8303}"/>
                  </a:ext>
                </a:extLst>
              </p:cNvPr>
              <p:cNvSpPr>
                <a:spLocks/>
              </p:cNvSpPr>
              <p:nvPr/>
            </p:nvSpPr>
            <p:spPr bwMode="auto">
              <a:xfrm>
                <a:off x="1158" y="1199"/>
                <a:ext cx="149" cy="43"/>
              </a:xfrm>
              <a:custGeom>
                <a:avLst/>
                <a:gdLst>
                  <a:gd name="T0" fmla="*/ 19 w 464"/>
                  <a:gd name="T1" fmla="*/ 86 h 130"/>
                  <a:gd name="T2" fmla="*/ 77 w 464"/>
                  <a:gd name="T3" fmla="*/ 81 h 130"/>
                  <a:gd name="T4" fmla="*/ 103 w 464"/>
                  <a:gd name="T5" fmla="*/ 81 h 130"/>
                  <a:gd name="T6" fmla="*/ 92 w 464"/>
                  <a:gd name="T7" fmla="*/ 89 h 130"/>
                  <a:gd name="T8" fmla="*/ 81 w 464"/>
                  <a:gd name="T9" fmla="*/ 100 h 130"/>
                  <a:gd name="T10" fmla="*/ 73 w 464"/>
                  <a:gd name="T11" fmla="*/ 112 h 130"/>
                  <a:gd name="T12" fmla="*/ 73 w 464"/>
                  <a:gd name="T13" fmla="*/ 119 h 130"/>
                  <a:gd name="T14" fmla="*/ 79 w 464"/>
                  <a:gd name="T15" fmla="*/ 124 h 130"/>
                  <a:gd name="T16" fmla="*/ 92 w 464"/>
                  <a:gd name="T17" fmla="*/ 129 h 130"/>
                  <a:gd name="T18" fmla="*/ 109 w 464"/>
                  <a:gd name="T19" fmla="*/ 129 h 130"/>
                  <a:gd name="T20" fmla="*/ 128 w 464"/>
                  <a:gd name="T21" fmla="*/ 127 h 130"/>
                  <a:gd name="T22" fmla="*/ 157 w 464"/>
                  <a:gd name="T23" fmla="*/ 119 h 130"/>
                  <a:gd name="T24" fmla="*/ 196 w 464"/>
                  <a:gd name="T25" fmla="*/ 108 h 130"/>
                  <a:gd name="T26" fmla="*/ 226 w 464"/>
                  <a:gd name="T27" fmla="*/ 101 h 130"/>
                  <a:gd name="T28" fmla="*/ 248 w 464"/>
                  <a:gd name="T29" fmla="*/ 99 h 130"/>
                  <a:gd name="T30" fmla="*/ 266 w 464"/>
                  <a:gd name="T31" fmla="*/ 99 h 130"/>
                  <a:gd name="T32" fmla="*/ 304 w 464"/>
                  <a:gd name="T33" fmla="*/ 99 h 130"/>
                  <a:gd name="T34" fmla="*/ 333 w 464"/>
                  <a:gd name="T35" fmla="*/ 98 h 130"/>
                  <a:gd name="T36" fmla="*/ 376 w 464"/>
                  <a:gd name="T37" fmla="*/ 93 h 130"/>
                  <a:gd name="T38" fmla="*/ 415 w 464"/>
                  <a:gd name="T39" fmla="*/ 83 h 130"/>
                  <a:gd name="T40" fmla="*/ 449 w 464"/>
                  <a:gd name="T41" fmla="*/ 66 h 130"/>
                  <a:gd name="T42" fmla="*/ 455 w 464"/>
                  <a:gd name="T43" fmla="*/ 51 h 130"/>
                  <a:gd name="T44" fmla="*/ 439 w 464"/>
                  <a:gd name="T45" fmla="*/ 48 h 130"/>
                  <a:gd name="T46" fmla="*/ 413 w 464"/>
                  <a:gd name="T47" fmla="*/ 48 h 130"/>
                  <a:gd name="T48" fmla="*/ 396 w 464"/>
                  <a:gd name="T49" fmla="*/ 46 h 130"/>
                  <a:gd name="T50" fmla="*/ 406 w 464"/>
                  <a:gd name="T51" fmla="*/ 36 h 130"/>
                  <a:gd name="T52" fmla="*/ 413 w 464"/>
                  <a:gd name="T53" fmla="*/ 22 h 130"/>
                  <a:gd name="T54" fmla="*/ 418 w 464"/>
                  <a:gd name="T55" fmla="*/ 7 h 130"/>
                  <a:gd name="T56" fmla="*/ 378 w 464"/>
                  <a:gd name="T57" fmla="*/ 0 h 130"/>
                  <a:gd name="T58" fmla="*/ 360 w 464"/>
                  <a:gd name="T59" fmla="*/ 19 h 130"/>
                  <a:gd name="T60" fmla="*/ 343 w 464"/>
                  <a:gd name="T61" fmla="*/ 41 h 130"/>
                  <a:gd name="T62" fmla="*/ 323 w 464"/>
                  <a:gd name="T63" fmla="*/ 59 h 130"/>
                  <a:gd name="T64" fmla="*/ 312 w 464"/>
                  <a:gd name="T65" fmla="*/ 65 h 130"/>
                  <a:gd name="T66" fmla="*/ 298 w 464"/>
                  <a:gd name="T67" fmla="*/ 68 h 130"/>
                  <a:gd name="T68" fmla="*/ 278 w 464"/>
                  <a:gd name="T69" fmla="*/ 66 h 130"/>
                  <a:gd name="T70" fmla="*/ 262 w 464"/>
                  <a:gd name="T71" fmla="*/ 63 h 130"/>
                  <a:gd name="T72" fmla="*/ 239 w 464"/>
                  <a:gd name="T73" fmla="*/ 54 h 130"/>
                  <a:gd name="T74" fmla="*/ 205 w 464"/>
                  <a:gd name="T75" fmla="*/ 31 h 130"/>
                  <a:gd name="T76" fmla="*/ 180 w 464"/>
                  <a:gd name="T77" fmla="*/ 29 h 130"/>
                  <a:gd name="T78" fmla="*/ 150 w 464"/>
                  <a:gd name="T79" fmla="*/ 31 h 130"/>
                  <a:gd name="T80" fmla="*/ 117 w 464"/>
                  <a:gd name="T81" fmla="*/ 37 h 130"/>
                  <a:gd name="T82" fmla="*/ 85 w 464"/>
                  <a:gd name="T83" fmla="*/ 45 h 130"/>
                  <a:gd name="T84" fmla="*/ 54 w 464"/>
                  <a:gd name="T85" fmla="*/ 54 h 130"/>
                  <a:gd name="T86" fmla="*/ 29 w 464"/>
                  <a:gd name="T87" fmla="*/ 65 h 130"/>
                  <a:gd name="T88" fmla="*/ 9 w 464"/>
                  <a:gd name="T89" fmla="*/ 77 h 130"/>
                  <a:gd name="T90" fmla="*/ 0 w 464"/>
                  <a:gd name="T91" fmla="*/ 8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26" name="Freeform 430">
                <a:extLst>
                  <a:ext uri="{FF2B5EF4-FFF2-40B4-BE49-F238E27FC236}">
                    <a16:creationId xmlns:a16="http://schemas.microsoft.com/office/drawing/2014/main" id="{21670D99-D6A5-4C15-A6A0-EEBB668F08BA}"/>
                  </a:ext>
                </a:extLst>
              </p:cNvPr>
              <p:cNvSpPr>
                <a:spLocks/>
              </p:cNvSpPr>
              <p:nvPr/>
            </p:nvSpPr>
            <p:spPr bwMode="auto">
              <a:xfrm>
                <a:off x="1472" y="1205"/>
                <a:ext cx="153" cy="31"/>
              </a:xfrm>
              <a:custGeom>
                <a:avLst/>
                <a:gdLst>
                  <a:gd name="T0" fmla="*/ 63 w 472"/>
                  <a:gd name="T1" fmla="*/ 0 h 92"/>
                  <a:gd name="T2" fmla="*/ 44 w 472"/>
                  <a:gd name="T3" fmla="*/ 0 h 92"/>
                  <a:gd name="T4" fmla="*/ 24 w 472"/>
                  <a:gd name="T5" fmla="*/ 0 h 92"/>
                  <a:gd name="T6" fmla="*/ 12 w 472"/>
                  <a:gd name="T7" fmla="*/ 3 h 92"/>
                  <a:gd name="T8" fmla="*/ 7 w 472"/>
                  <a:gd name="T9" fmla="*/ 8 h 92"/>
                  <a:gd name="T10" fmla="*/ 7 w 472"/>
                  <a:gd name="T11" fmla="*/ 16 h 92"/>
                  <a:gd name="T12" fmla="*/ 10 w 472"/>
                  <a:gd name="T13" fmla="*/ 23 h 92"/>
                  <a:gd name="T14" fmla="*/ 15 w 472"/>
                  <a:gd name="T15" fmla="*/ 32 h 92"/>
                  <a:gd name="T16" fmla="*/ 14 w 472"/>
                  <a:gd name="T17" fmla="*/ 41 h 92"/>
                  <a:gd name="T18" fmla="*/ 4 w 472"/>
                  <a:gd name="T19" fmla="*/ 50 h 92"/>
                  <a:gd name="T20" fmla="*/ 1 w 472"/>
                  <a:gd name="T21" fmla="*/ 57 h 92"/>
                  <a:gd name="T22" fmla="*/ 2 w 472"/>
                  <a:gd name="T23" fmla="*/ 64 h 92"/>
                  <a:gd name="T24" fmla="*/ 14 w 472"/>
                  <a:gd name="T25" fmla="*/ 69 h 92"/>
                  <a:gd name="T26" fmla="*/ 48 w 472"/>
                  <a:gd name="T27" fmla="*/ 76 h 92"/>
                  <a:gd name="T28" fmla="*/ 109 w 472"/>
                  <a:gd name="T29" fmla="*/ 85 h 92"/>
                  <a:gd name="T30" fmla="*/ 167 w 472"/>
                  <a:gd name="T31" fmla="*/ 91 h 92"/>
                  <a:gd name="T32" fmla="*/ 365 w 472"/>
                  <a:gd name="T33" fmla="*/ 92 h 92"/>
                  <a:gd name="T34" fmla="*/ 374 w 472"/>
                  <a:gd name="T35" fmla="*/ 81 h 92"/>
                  <a:gd name="T36" fmla="*/ 385 w 472"/>
                  <a:gd name="T37" fmla="*/ 75 h 92"/>
                  <a:gd name="T38" fmla="*/ 397 w 472"/>
                  <a:gd name="T39" fmla="*/ 73 h 92"/>
                  <a:gd name="T40" fmla="*/ 411 w 472"/>
                  <a:gd name="T41" fmla="*/ 73 h 92"/>
                  <a:gd name="T42" fmla="*/ 441 w 472"/>
                  <a:gd name="T43" fmla="*/ 76 h 92"/>
                  <a:gd name="T44" fmla="*/ 456 w 472"/>
                  <a:gd name="T45" fmla="*/ 76 h 92"/>
                  <a:gd name="T46" fmla="*/ 472 w 472"/>
                  <a:gd name="T47" fmla="*/ 73 h 92"/>
                  <a:gd name="T48" fmla="*/ 465 w 472"/>
                  <a:gd name="T49" fmla="*/ 33 h 92"/>
                  <a:gd name="T50" fmla="*/ 453 w 472"/>
                  <a:gd name="T51" fmla="*/ 26 h 92"/>
                  <a:gd name="T52" fmla="*/ 443 w 472"/>
                  <a:gd name="T53" fmla="*/ 18 h 92"/>
                  <a:gd name="T54" fmla="*/ 432 w 472"/>
                  <a:gd name="T55" fmla="*/ 13 h 92"/>
                  <a:gd name="T56" fmla="*/ 416 w 472"/>
                  <a:gd name="T57" fmla="*/ 12 h 92"/>
                  <a:gd name="T58" fmla="*/ 396 w 472"/>
                  <a:gd name="T59" fmla="*/ 15 h 92"/>
                  <a:gd name="T60" fmla="*/ 367 w 472"/>
                  <a:gd name="T61" fmla="*/ 22 h 92"/>
                  <a:gd name="T62" fmla="*/ 328 w 472"/>
                  <a:gd name="T63" fmla="*/ 33 h 92"/>
                  <a:gd name="T64" fmla="*/ 298 w 472"/>
                  <a:gd name="T65" fmla="*/ 39 h 92"/>
                  <a:gd name="T66" fmla="*/ 276 w 472"/>
                  <a:gd name="T67" fmla="*/ 42 h 92"/>
                  <a:gd name="T68" fmla="*/ 236 w 472"/>
                  <a:gd name="T69" fmla="*/ 42 h 92"/>
                  <a:gd name="T70" fmla="*/ 191 w 472"/>
                  <a:gd name="T71" fmla="*/ 42 h 92"/>
                  <a:gd name="T72" fmla="*/ 156 w 472"/>
                  <a:gd name="T73" fmla="*/ 42 h 92"/>
                  <a:gd name="T74" fmla="*/ 120 w 472"/>
                  <a:gd name="T75" fmla="*/ 42 h 92"/>
                  <a:gd name="T76" fmla="*/ 91 w 472"/>
                  <a:gd name="T77" fmla="*/ 41 h 92"/>
                  <a:gd name="T78" fmla="*/ 78 w 472"/>
                  <a:gd name="T79" fmla="*/ 36 h 92"/>
                  <a:gd name="T80" fmla="*/ 70 w 472"/>
                  <a:gd name="T81" fmla="*/ 27 h 92"/>
                  <a:gd name="T82" fmla="*/ 67 w 472"/>
                  <a:gd name="T83" fmla="*/ 17 h 92"/>
                  <a:gd name="T84" fmla="*/ 69 w 472"/>
                  <a:gd name="T85" fmla="*/ 8 h 92"/>
                  <a:gd name="T86" fmla="*/ 74 w 472"/>
                  <a:gd name="T87" fmla="*/ 2 h 92"/>
                  <a:gd name="T88" fmla="*/ 74 w 472"/>
                  <a:gd name="T8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27" name="Freeform 431">
                <a:extLst>
                  <a:ext uri="{FF2B5EF4-FFF2-40B4-BE49-F238E27FC236}">
                    <a16:creationId xmlns:a16="http://schemas.microsoft.com/office/drawing/2014/main" id="{1C649D2B-8A66-4DCC-BE96-7653BD99E424}"/>
                  </a:ext>
                </a:extLst>
              </p:cNvPr>
              <p:cNvSpPr>
                <a:spLocks/>
              </p:cNvSpPr>
              <p:nvPr/>
            </p:nvSpPr>
            <p:spPr bwMode="auto">
              <a:xfrm>
                <a:off x="1513" y="1136"/>
                <a:ext cx="106" cy="45"/>
              </a:xfrm>
              <a:custGeom>
                <a:avLst/>
                <a:gdLst>
                  <a:gd name="T0" fmla="*/ 145 w 326"/>
                  <a:gd name="T1" fmla="*/ 107 h 135"/>
                  <a:gd name="T2" fmla="*/ 203 w 326"/>
                  <a:gd name="T3" fmla="*/ 97 h 135"/>
                  <a:gd name="T4" fmla="*/ 262 w 326"/>
                  <a:gd name="T5" fmla="*/ 84 h 135"/>
                  <a:gd name="T6" fmla="*/ 300 w 326"/>
                  <a:gd name="T7" fmla="*/ 74 h 135"/>
                  <a:gd name="T8" fmla="*/ 318 w 326"/>
                  <a:gd name="T9" fmla="*/ 66 h 135"/>
                  <a:gd name="T10" fmla="*/ 322 w 326"/>
                  <a:gd name="T11" fmla="*/ 56 h 135"/>
                  <a:gd name="T12" fmla="*/ 312 w 326"/>
                  <a:gd name="T13" fmla="*/ 48 h 135"/>
                  <a:gd name="T14" fmla="*/ 300 w 326"/>
                  <a:gd name="T15" fmla="*/ 41 h 135"/>
                  <a:gd name="T16" fmla="*/ 286 w 326"/>
                  <a:gd name="T17" fmla="*/ 37 h 135"/>
                  <a:gd name="T18" fmla="*/ 263 w 326"/>
                  <a:gd name="T19" fmla="*/ 32 h 135"/>
                  <a:gd name="T20" fmla="*/ 230 w 326"/>
                  <a:gd name="T21" fmla="*/ 30 h 135"/>
                  <a:gd name="T22" fmla="*/ 209 w 326"/>
                  <a:gd name="T23" fmla="*/ 30 h 135"/>
                  <a:gd name="T24" fmla="*/ 202 w 326"/>
                  <a:gd name="T25" fmla="*/ 24 h 135"/>
                  <a:gd name="T26" fmla="*/ 196 w 326"/>
                  <a:gd name="T27" fmla="*/ 17 h 135"/>
                  <a:gd name="T28" fmla="*/ 191 w 326"/>
                  <a:gd name="T29" fmla="*/ 9 h 135"/>
                  <a:gd name="T30" fmla="*/ 180 w 326"/>
                  <a:gd name="T31" fmla="*/ 5 h 135"/>
                  <a:gd name="T32" fmla="*/ 162 w 326"/>
                  <a:gd name="T33" fmla="*/ 1 h 135"/>
                  <a:gd name="T34" fmla="*/ 135 w 326"/>
                  <a:gd name="T35" fmla="*/ 1 h 135"/>
                  <a:gd name="T36" fmla="*/ 87 w 326"/>
                  <a:gd name="T37" fmla="*/ 8 h 135"/>
                  <a:gd name="T38" fmla="*/ 49 w 326"/>
                  <a:gd name="T39" fmla="*/ 17 h 135"/>
                  <a:gd name="T40" fmla="*/ 27 w 326"/>
                  <a:gd name="T41" fmla="*/ 26 h 135"/>
                  <a:gd name="T42" fmla="*/ 11 w 326"/>
                  <a:gd name="T43" fmla="*/ 37 h 135"/>
                  <a:gd name="T44" fmla="*/ 3 w 326"/>
                  <a:gd name="T45" fmla="*/ 46 h 135"/>
                  <a:gd name="T46" fmla="*/ 1 w 326"/>
                  <a:gd name="T47" fmla="*/ 52 h 135"/>
                  <a:gd name="T48" fmla="*/ 34 w 326"/>
                  <a:gd name="T49" fmla="*/ 74 h 135"/>
                  <a:gd name="T50" fmla="*/ 56 w 326"/>
                  <a:gd name="T51" fmla="*/ 81 h 135"/>
                  <a:gd name="T52" fmla="*/ 41 w 326"/>
                  <a:gd name="T53" fmla="*/ 90 h 135"/>
                  <a:gd name="T54" fmla="*/ 38 w 326"/>
                  <a:gd name="T55" fmla="*/ 99 h 135"/>
                  <a:gd name="T56" fmla="*/ 44 w 326"/>
                  <a:gd name="T57" fmla="*/ 114 h 135"/>
                  <a:gd name="T58" fmla="*/ 48 w 326"/>
                  <a:gd name="T59" fmla="*/ 128 h 135"/>
                  <a:gd name="T60" fmla="*/ 55 w 326"/>
                  <a:gd name="T61" fmla="*/ 134 h 135"/>
                  <a:gd name="T62" fmla="*/ 69 w 326"/>
                  <a:gd name="T63" fmla="*/ 135 h 135"/>
                  <a:gd name="T64" fmla="*/ 86 w 326"/>
                  <a:gd name="T65" fmla="*/ 131 h 135"/>
                  <a:gd name="T66" fmla="*/ 101 w 326"/>
                  <a:gd name="T67" fmla="*/ 127 h 135"/>
                  <a:gd name="T68" fmla="*/ 117 w 326"/>
                  <a:gd name="T69" fmla="*/ 124 h 135"/>
                  <a:gd name="T70" fmla="*/ 120 w 326"/>
                  <a:gd name="T71" fmla="*/ 1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28" name="Freeform 432">
                <a:extLst>
                  <a:ext uri="{FF2B5EF4-FFF2-40B4-BE49-F238E27FC236}">
                    <a16:creationId xmlns:a16="http://schemas.microsoft.com/office/drawing/2014/main" id="{791482FA-97A9-4699-9741-B9E9AC75DA8B}"/>
                  </a:ext>
                </a:extLst>
              </p:cNvPr>
              <p:cNvSpPr>
                <a:spLocks/>
              </p:cNvSpPr>
              <p:nvPr/>
            </p:nvSpPr>
            <p:spPr bwMode="auto">
              <a:xfrm>
                <a:off x="1584" y="1245"/>
                <a:ext cx="51" cy="18"/>
              </a:xfrm>
              <a:custGeom>
                <a:avLst/>
                <a:gdLst>
                  <a:gd name="T0" fmla="*/ 46 w 159"/>
                  <a:gd name="T1" fmla="*/ 53 h 56"/>
                  <a:gd name="T2" fmla="*/ 40 w 159"/>
                  <a:gd name="T3" fmla="*/ 52 h 56"/>
                  <a:gd name="T4" fmla="*/ 34 w 159"/>
                  <a:gd name="T5" fmla="*/ 49 h 56"/>
                  <a:gd name="T6" fmla="*/ 26 w 159"/>
                  <a:gd name="T7" fmla="*/ 45 h 56"/>
                  <a:gd name="T8" fmla="*/ 18 w 159"/>
                  <a:gd name="T9" fmla="*/ 38 h 56"/>
                  <a:gd name="T10" fmla="*/ 10 w 159"/>
                  <a:gd name="T11" fmla="*/ 31 h 56"/>
                  <a:gd name="T12" fmla="*/ 5 w 159"/>
                  <a:gd name="T13" fmla="*/ 24 h 56"/>
                  <a:gd name="T14" fmla="*/ 3 w 159"/>
                  <a:gd name="T15" fmla="*/ 21 h 56"/>
                  <a:gd name="T16" fmla="*/ 1 w 159"/>
                  <a:gd name="T17" fmla="*/ 17 h 56"/>
                  <a:gd name="T18" fmla="*/ 0 w 159"/>
                  <a:gd name="T19" fmla="*/ 13 h 56"/>
                  <a:gd name="T20" fmla="*/ 0 w 159"/>
                  <a:gd name="T21" fmla="*/ 10 h 56"/>
                  <a:gd name="T22" fmla="*/ 21 w 159"/>
                  <a:gd name="T23" fmla="*/ 10 h 56"/>
                  <a:gd name="T24" fmla="*/ 39 w 159"/>
                  <a:gd name="T25" fmla="*/ 10 h 56"/>
                  <a:gd name="T26" fmla="*/ 52 w 159"/>
                  <a:gd name="T27" fmla="*/ 10 h 56"/>
                  <a:gd name="T28" fmla="*/ 59 w 159"/>
                  <a:gd name="T29" fmla="*/ 10 h 56"/>
                  <a:gd name="T30" fmla="*/ 83 w 159"/>
                  <a:gd name="T31" fmla="*/ 6 h 56"/>
                  <a:gd name="T32" fmla="*/ 117 w 159"/>
                  <a:gd name="T33" fmla="*/ 0 h 56"/>
                  <a:gd name="T34" fmla="*/ 125 w 159"/>
                  <a:gd name="T35" fmla="*/ 0 h 56"/>
                  <a:gd name="T36" fmla="*/ 132 w 159"/>
                  <a:gd name="T37" fmla="*/ 0 h 56"/>
                  <a:gd name="T38" fmla="*/ 140 w 159"/>
                  <a:gd name="T39" fmla="*/ 0 h 56"/>
                  <a:gd name="T40" fmla="*/ 147 w 159"/>
                  <a:gd name="T41" fmla="*/ 2 h 56"/>
                  <a:gd name="T42" fmla="*/ 151 w 159"/>
                  <a:gd name="T43" fmla="*/ 5 h 56"/>
                  <a:gd name="T44" fmla="*/ 155 w 159"/>
                  <a:gd name="T45" fmla="*/ 9 h 56"/>
                  <a:gd name="T46" fmla="*/ 158 w 159"/>
                  <a:gd name="T47" fmla="*/ 15 h 56"/>
                  <a:gd name="T48" fmla="*/ 159 w 159"/>
                  <a:gd name="T49" fmla="*/ 22 h 56"/>
                  <a:gd name="T50" fmla="*/ 158 w 159"/>
                  <a:gd name="T51" fmla="*/ 30 h 56"/>
                  <a:gd name="T52" fmla="*/ 155 w 159"/>
                  <a:gd name="T53" fmla="*/ 37 h 56"/>
                  <a:gd name="T54" fmla="*/ 151 w 159"/>
                  <a:gd name="T55" fmla="*/ 44 h 56"/>
                  <a:gd name="T56" fmla="*/ 146 w 159"/>
                  <a:gd name="T57" fmla="*/ 48 h 56"/>
                  <a:gd name="T58" fmla="*/ 139 w 159"/>
                  <a:gd name="T59" fmla="*/ 52 h 56"/>
                  <a:gd name="T60" fmla="*/ 132 w 159"/>
                  <a:gd name="T61" fmla="*/ 54 h 56"/>
                  <a:gd name="T62" fmla="*/ 124 w 159"/>
                  <a:gd name="T63" fmla="*/ 55 h 56"/>
                  <a:gd name="T64" fmla="*/ 115 w 159"/>
                  <a:gd name="T65" fmla="*/ 56 h 56"/>
                  <a:gd name="T66" fmla="*/ 77 w 159"/>
                  <a:gd name="T67" fmla="*/ 55 h 56"/>
                  <a:gd name="T68" fmla="*/ 46 w 159"/>
                  <a:gd name="T6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529" name="Freeform 433">
                <a:extLst>
                  <a:ext uri="{FF2B5EF4-FFF2-40B4-BE49-F238E27FC236}">
                    <a16:creationId xmlns:a16="http://schemas.microsoft.com/office/drawing/2014/main" id="{3DC81660-AD92-476D-8B40-27966F5CADAC}"/>
                  </a:ext>
                </a:extLst>
              </p:cNvPr>
              <p:cNvSpPr>
                <a:spLocks/>
              </p:cNvSpPr>
              <p:nvPr/>
            </p:nvSpPr>
            <p:spPr bwMode="auto">
              <a:xfrm>
                <a:off x="534" y="1280"/>
                <a:ext cx="1205" cy="539"/>
              </a:xfrm>
              <a:custGeom>
                <a:avLst/>
                <a:gdLst>
                  <a:gd name="T0" fmla="*/ 2931 w 3734"/>
                  <a:gd name="T1" fmla="*/ 1362 h 1644"/>
                  <a:gd name="T2" fmla="*/ 2556 w 3734"/>
                  <a:gd name="T3" fmla="*/ 1522 h 1644"/>
                  <a:gd name="T4" fmla="*/ 2312 w 3734"/>
                  <a:gd name="T5" fmla="*/ 1592 h 1644"/>
                  <a:gd name="T6" fmla="*/ 2294 w 3734"/>
                  <a:gd name="T7" fmla="*/ 1634 h 1644"/>
                  <a:gd name="T8" fmla="*/ 2177 w 3734"/>
                  <a:gd name="T9" fmla="*/ 1607 h 1644"/>
                  <a:gd name="T10" fmla="*/ 2279 w 3734"/>
                  <a:gd name="T11" fmla="*/ 1512 h 1644"/>
                  <a:gd name="T12" fmla="*/ 2166 w 3734"/>
                  <a:gd name="T13" fmla="*/ 1416 h 1644"/>
                  <a:gd name="T14" fmla="*/ 2094 w 3734"/>
                  <a:gd name="T15" fmla="*/ 1295 h 1644"/>
                  <a:gd name="T16" fmla="*/ 1947 w 3734"/>
                  <a:gd name="T17" fmla="*/ 1317 h 1644"/>
                  <a:gd name="T18" fmla="*/ 1771 w 3734"/>
                  <a:gd name="T19" fmla="*/ 1281 h 1644"/>
                  <a:gd name="T20" fmla="*/ 261 w 3734"/>
                  <a:gd name="T21" fmla="*/ 1235 h 1644"/>
                  <a:gd name="T22" fmla="*/ 127 w 3734"/>
                  <a:gd name="T23" fmla="*/ 1125 h 1644"/>
                  <a:gd name="T24" fmla="*/ 151 w 3734"/>
                  <a:gd name="T25" fmla="*/ 1040 h 1644"/>
                  <a:gd name="T26" fmla="*/ 147 w 3734"/>
                  <a:gd name="T27" fmla="*/ 927 h 1644"/>
                  <a:gd name="T28" fmla="*/ 259 w 3734"/>
                  <a:gd name="T29" fmla="*/ 859 h 1644"/>
                  <a:gd name="T30" fmla="*/ 250 w 3734"/>
                  <a:gd name="T31" fmla="*/ 747 h 1644"/>
                  <a:gd name="T32" fmla="*/ 128 w 3734"/>
                  <a:gd name="T33" fmla="*/ 665 h 1644"/>
                  <a:gd name="T34" fmla="*/ 602 w 3734"/>
                  <a:gd name="T35" fmla="*/ 114 h 1644"/>
                  <a:gd name="T36" fmla="*/ 1146 w 3734"/>
                  <a:gd name="T37" fmla="*/ 105 h 1644"/>
                  <a:gd name="T38" fmla="*/ 1296 w 3734"/>
                  <a:gd name="T39" fmla="*/ 117 h 1644"/>
                  <a:gd name="T40" fmla="*/ 1641 w 3734"/>
                  <a:gd name="T41" fmla="*/ 166 h 1644"/>
                  <a:gd name="T42" fmla="*/ 1771 w 3734"/>
                  <a:gd name="T43" fmla="*/ 206 h 1644"/>
                  <a:gd name="T44" fmla="*/ 2076 w 3734"/>
                  <a:gd name="T45" fmla="*/ 193 h 1644"/>
                  <a:gd name="T46" fmla="*/ 2286 w 3734"/>
                  <a:gd name="T47" fmla="*/ 216 h 1644"/>
                  <a:gd name="T48" fmla="*/ 2365 w 3734"/>
                  <a:gd name="T49" fmla="*/ 216 h 1644"/>
                  <a:gd name="T50" fmla="*/ 2518 w 3734"/>
                  <a:gd name="T51" fmla="*/ 123 h 1644"/>
                  <a:gd name="T52" fmla="*/ 2587 w 3734"/>
                  <a:gd name="T53" fmla="*/ 2 h 1644"/>
                  <a:gd name="T54" fmla="*/ 2644 w 3734"/>
                  <a:gd name="T55" fmla="*/ 105 h 1644"/>
                  <a:gd name="T56" fmla="*/ 2664 w 3734"/>
                  <a:gd name="T57" fmla="*/ 166 h 1644"/>
                  <a:gd name="T58" fmla="*/ 2716 w 3734"/>
                  <a:gd name="T59" fmla="*/ 196 h 1644"/>
                  <a:gd name="T60" fmla="*/ 2891 w 3734"/>
                  <a:gd name="T61" fmla="*/ 121 h 1644"/>
                  <a:gd name="T62" fmla="*/ 3036 w 3734"/>
                  <a:gd name="T63" fmla="*/ 135 h 1644"/>
                  <a:gd name="T64" fmla="*/ 2883 w 3734"/>
                  <a:gd name="T65" fmla="*/ 271 h 1644"/>
                  <a:gd name="T66" fmla="*/ 2790 w 3734"/>
                  <a:gd name="T67" fmla="*/ 289 h 1644"/>
                  <a:gd name="T68" fmla="*/ 2569 w 3734"/>
                  <a:gd name="T69" fmla="*/ 304 h 1644"/>
                  <a:gd name="T70" fmla="*/ 2501 w 3734"/>
                  <a:gd name="T71" fmla="*/ 402 h 1644"/>
                  <a:gd name="T72" fmla="*/ 2333 w 3734"/>
                  <a:gd name="T73" fmla="*/ 471 h 1644"/>
                  <a:gd name="T74" fmla="*/ 2087 w 3734"/>
                  <a:gd name="T75" fmla="*/ 625 h 1644"/>
                  <a:gd name="T76" fmla="*/ 2106 w 3734"/>
                  <a:gd name="T77" fmla="*/ 793 h 1644"/>
                  <a:gd name="T78" fmla="*/ 2360 w 3734"/>
                  <a:gd name="T79" fmla="*/ 907 h 1644"/>
                  <a:gd name="T80" fmla="*/ 2443 w 3734"/>
                  <a:gd name="T81" fmla="*/ 1059 h 1644"/>
                  <a:gd name="T82" fmla="*/ 2614 w 3734"/>
                  <a:gd name="T83" fmla="*/ 987 h 1644"/>
                  <a:gd name="T84" fmla="*/ 2848 w 3734"/>
                  <a:gd name="T85" fmla="*/ 785 h 1644"/>
                  <a:gd name="T86" fmla="*/ 2896 w 3734"/>
                  <a:gd name="T87" fmla="*/ 597 h 1644"/>
                  <a:gd name="T88" fmla="*/ 3156 w 3734"/>
                  <a:gd name="T89" fmla="*/ 500 h 1644"/>
                  <a:gd name="T90" fmla="*/ 3276 w 3734"/>
                  <a:gd name="T91" fmla="*/ 592 h 1644"/>
                  <a:gd name="T92" fmla="*/ 3226 w 3734"/>
                  <a:gd name="T93" fmla="*/ 736 h 1644"/>
                  <a:gd name="T94" fmla="*/ 3492 w 3734"/>
                  <a:gd name="T95" fmla="*/ 613 h 1644"/>
                  <a:gd name="T96" fmla="*/ 3545 w 3734"/>
                  <a:gd name="T97" fmla="*/ 774 h 1644"/>
                  <a:gd name="T98" fmla="*/ 3662 w 3734"/>
                  <a:gd name="T99" fmla="*/ 924 h 1644"/>
                  <a:gd name="T100" fmla="*/ 3616 w 3734"/>
                  <a:gd name="T101" fmla="*/ 961 h 1644"/>
                  <a:gd name="T102" fmla="*/ 3694 w 3734"/>
                  <a:gd name="T103" fmla="*/ 1028 h 1644"/>
                  <a:gd name="T104" fmla="*/ 3556 w 3734"/>
                  <a:gd name="T105" fmla="*/ 1108 h 1644"/>
                  <a:gd name="T106" fmla="*/ 3151 w 3734"/>
                  <a:gd name="T107" fmla="*/ 1168 h 1644"/>
                  <a:gd name="T108" fmla="*/ 2853 w 3734"/>
                  <a:gd name="T109" fmla="*/ 1335 h 1644"/>
                  <a:gd name="T110" fmla="*/ 2905 w 3734"/>
                  <a:gd name="T111" fmla="*/ 1337 h 1644"/>
                  <a:gd name="T112" fmla="*/ 3216 w 3734"/>
                  <a:gd name="T113" fmla="*/ 1256 h 1644"/>
                  <a:gd name="T114" fmla="*/ 3066 w 3734"/>
                  <a:gd name="T115" fmla="*/ 1298 h 1644"/>
                  <a:gd name="T116" fmla="*/ 3138 w 3734"/>
                  <a:gd name="T117" fmla="*/ 1391 h 1644"/>
                  <a:gd name="T118" fmla="*/ 3248 w 3734"/>
                  <a:gd name="T119" fmla="*/ 1473 h 1644"/>
                  <a:gd name="T120" fmla="*/ 3018 w 3734"/>
                  <a:gd name="T121" fmla="*/ 1564 h 1644"/>
                  <a:gd name="T122" fmla="*/ 3189 w 3734"/>
                  <a:gd name="T123" fmla="*/ 1466 h 1644"/>
                  <a:gd name="T124" fmla="*/ 3016 w 3734"/>
                  <a:gd name="T125" fmla="*/ 1484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grpSp>
        <p:sp>
          <p:nvSpPr>
            <p:cNvPr id="1379" name="Freeform 434">
              <a:extLst>
                <a:ext uri="{FF2B5EF4-FFF2-40B4-BE49-F238E27FC236}">
                  <a16:creationId xmlns:a16="http://schemas.microsoft.com/office/drawing/2014/main" id="{EDE48E42-3740-4FA2-B185-A9FBB90AD1F1}"/>
                </a:ext>
              </a:extLst>
            </p:cNvPr>
            <p:cNvSpPr>
              <a:spLocks/>
            </p:cNvSpPr>
            <p:nvPr>
              <p:custDataLst>
                <p:tags r:id="rId274"/>
              </p:custDataLst>
            </p:nvPr>
          </p:nvSpPr>
          <p:spPr bwMode="auto">
            <a:xfrm>
              <a:off x="6544441" y="4039485"/>
              <a:ext cx="116944" cy="117060"/>
            </a:xfrm>
            <a:custGeom>
              <a:avLst/>
              <a:gdLst>
                <a:gd name="T0" fmla="*/ 265 w 292"/>
                <a:gd name="T1" fmla="*/ 10 h 308"/>
                <a:gd name="T2" fmla="*/ 276 w 292"/>
                <a:gd name="T3" fmla="*/ 37 h 308"/>
                <a:gd name="T4" fmla="*/ 286 w 292"/>
                <a:gd name="T5" fmla="*/ 91 h 308"/>
                <a:gd name="T6" fmla="*/ 292 w 292"/>
                <a:gd name="T7" fmla="*/ 144 h 308"/>
                <a:gd name="T8" fmla="*/ 291 w 292"/>
                <a:gd name="T9" fmla="*/ 161 h 308"/>
                <a:gd name="T10" fmla="*/ 286 w 292"/>
                <a:gd name="T11" fmla="*/ 179 h 308"/>
                <a:gd name="T12" fmla="*/ 269 w 292"/>
                <a:gd name="T13" fmla="*/ 206 h 308"/>
                <a:gd name="T14" fmla="*/ 231 w 292"/>
                <a:gd name="T15" fmla="*/ 185 h 308"/>
                <a:gd name="T16" fmla="*/ 165 w 292"/>
                <a:gd name="T17" fmla="*/ 258 h 308"/>
                <a:gd name="T18" fmla="*/ 132 w 292"/>
                <a:gd name="T19" fmla="*/ 278 h 308"/>
                <a:gd name="T20" fmla="*/ 59 w 292"/>
                <a:gd name="T21" fmla="*/ 296 h 308"/>
                <a:gd name="T22" fmla="*/ 32 w 292"/>
                <a:gd name="T23" fmla="*/ 308 h 308"/>
                <a:gd name="T24" fmla="*/ 6 w 292"/>
                <a:gd name="T25" fmla="*/ 308 h 308"/>
                <a:gd name="T26" fmla="*/ 9 w 292"/>
                <a:gd name="T27" fmla="*/ 297 h 308"/>
                <a:gd name="T28" fmla="*/ 11 w 292"/>
                <a:gd name="T29" fmla="*/ 286 h 308"/>
                <a:gd name="T30" fmla="*/ 7 w 292"/>
                <a:gd name="T31" fmla="*/ 265 h 308"/>
                <a:gd name="T32" fmla="*/ 2 w 292"/>
                <a:gd name="T33" fmla="*/ 246 h 308"/>
                <a:gd name="T34" fmla="*/ 0 w 292"/>
                <a:gd name="T35" fmla="*/ 228 h 308"/>
                <a:gd name="T36" fmla="*/ 3 w 292"/>
                <a:gd name="T37" fmla="*/ 205 h 308"/>
                <a:gd name="T38" fmla="*/ 12 w 292"/>
                <a:gd name="T39" fmla="*/ 188 h 308"/>
                <a:gd name="T40" fmla="*/ 26 w 292"/>
                <a:gd name="T41" fmla="*/ 174 h 308"/>
                <a:gd name="T42" fmla="*/ 42 w 292"/>
                <a:gd name="T43" fmla="*/ 161 h 308"/>
                <a:gd name="T44" fmla="*/ 77 w 292"/>
                <a:gd name="T45" fmla="*/ 135 h 308"/>
                <a:gd name="T46" fmla="*/ 93 w 292"/>
                <a:gd name="T47" fmla="*/ 119 h 308"/>
                <a:gd name="T48" fmla="*/ 105 w 292"/>
                <a:gd name="T49" fmla="*/ 98 h 308"/>
                <a:gd name="T50" fmla="*/ 98 w 292"/>
                <a:gd name="T51" fmla="*/ 96 h 308"/>
                <a:gd name="T52" fmla="*/ 92 w 292"/>
                <a:gd name="T53" fmla="*/ 91 h 308"/>
                <a:gd name="T54" fmla="*/ 82 w 292"/>
                <a:gd name="T55" fmla="*/ 73 h 308"/>
                <a:gd name="T56" fmla="*/ 74 w 292"/>
                <a:gd name="T57" fmla="*/ 50 h 308"/>
                <a:gd name="T58" fmla="*/ 72 w 292"/>
                <a:gd name="T59" fmla="*/ 24 h 308"/>
                <a:gd name="T60" fmla="*/ 90 w 292"/>
                <a:gd name="T61" fmla="*/ 19 h 308"/>
                <a:gd name="T62" fmla="*/ 105 w 292"/>
                <a:gd name="T63" fmla="*/ 20 h 308"/>
                <a:gd name="T64" fmla="*/ 132 w 292"/>
                <a:gd name="T65" fmla="*/ 24 h 308"/>
                <a:gd name="T66" fmla="*/ 169 w 292"/>
                <a:gd name="T67" fmla="*/ 21 h 308"/>
                <a:gd name="T68" fmla="*/ 210 w 292"/>
                <a:gd name="T69" fmla="*/ 12 h 308"/>
                <a:gd name="T70" fmla="*/ 259 w 292"/>
                <a:gd name="T7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80" name="Freeform 435">
              <a:extLst>
                <a:ext uri="{FF2B5EF4-FFF2-40B4-BE49-F238E27FC236}">
                  <a16:creationId xmlns:a16="http://schemas.microsoft.com/office/drawing/2014/main" id="{32CD2586-8D62-46E9-8754-266A66EEB049}"/>
                </a:ext>
              </a:extLst>
            </p:cNvPr>
            <p:cNvSpPr>
              <a:spLocks/>
            </p:cNvSpPr>
            <p:nvPr>
              <p:custDataLst>
                <p:tags r:id="rId275"/>
              </p:custDataLst>
            </p:nvPr>
          </p:nvSpPr>
          <p:spPr bwMode="auto">
            <a:xfrm>
              <a:off x="6642381" y="4150693"/>
              <a:ext cx="5848" cy="42141"/>
            </a:xfrm>
            <a:custGeom>
              <a:avLst/>
              <a:gdLst>
                <a:gd name="T0" fmla="*/ 11 w 14"/>
                <a:gd name="T1" fmla="*/ 0 h 7"/>
                <a:gd name="T2" fmla="*/ 13 w 14"/>
                <a:gd name="T3" fmla="*/ 3 h 7"/>
                <a:gd name="T4" fmla="*/ 14 w 14"/>
                <a:gd name="T5" fmla="*/ 7 h 7"/>
                <a:gd name="T6" fmla="*/ 0 w 14"/>
                <a:gd name="T7" fmla="*/ 7 h 7"/>
                <a:gd name="T8" fmla="*/ 11 w 14"/>
                <a:gd name="T9" fmla="*/ 0 h 7"/>
              </a:gdLst>
              <a:ahLst/>
              <a:cxnLst>
                <a:cxn ang="0">
                  <a:pos x="T0" y="T1"/>
                </a:cxn>
                <a:cxn ang="0">
                  <a:pos x="T2" y="T3"/>
                </a:cxn>
                <a:cxn ang="0">
                  <a:pos x="T4" y="T5"/>
                </a:cxn>
                <a:cxn ang="0">
                  <a:pos x="T6" y="T7"/>
                </a:cxn>
                <a:cxn ang="0">
                  <a:pos x="T8" y="T9"/>
                </a:cxn>
              </a:cxnLst>
              <a:rect l="0" t="0" r="r" b="b"/>
              <a:pathLst>
                <a:path w="14" h="7">
                  <a:moveTo>
                    <a:pt x="11" y="0"/>
                  </a:moveTo>
                  <a:lnTo>
                    <a:pt x="13" y="3"/>
                  </a:lnTo>
                  <a:lnTo>
                    <a:pt x="14" y="7"/>
                  </a:lnTo>
                  <a:lnTo>
                    <a:pt x="0" y="7"/>
                  </a:lnTo>
                  <a:lnTo>
                    <a:pt x="11"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81" name="Freeform 436">
              <a:extLst>
                <a:ext uri="{FF2B5EF4-FFF2-40B4-BE49-F238E27FC236}">
                  <a16:creationId xmlns:a16="http://schemas.microsoft.com/office/drawing/2014/main" id="{35F06961-B07F-4C6E-9D1D-74B6761FD112}"/>
                </a:ext>
              </a:extLst>
            </p:cNvPr>
            <p:cNvSpPr>
              <a:spLocks/>
            </p:cNvSpPr>
            <p:nvPr>
              <p:custDataLst>
                <p:tags r:id="rId276"/>
              </p:custDataLst>
            </p:nvPr>
          </p:nvSpPr>
          <p:spPr bwMode="auto">
            <a:xfrm>
              <a:off x="6173145" y="3587633"/>
              <a:ext cx="229502" cy="368739"/>
            </a:xfrm>
            <a:custGeom>
              <a:avLst/>
              <a:gdLst>
                <a:gd name="T0" fmla="*/ 81 w 581"/>
                <a:gd name="T1" fmla="*/ 115 h 955"/>
                <a:gd name="T2" fmla="*/ 104 w 581"/>
                <a:gd name="T3" fmla="*/ 152 h 955"/>
                <a:gd name="T4" fmla="*/ 111 w 581"/>
                <a:gd name="T5" fmla="*/ 180 h 955"/>
                <a:gd name="T6" fmla="*/ 95 w 581"/>
                <a:gd name="T7" fmla="*/ 234 h 955"/>
                <a:gd name="T8" fmla="*/ 96 w 581"/>
                <a:gd name="T9" fmla="*/ 325 h 955"/>
                <a:gd name="T10" fmla="*/ 93 w 581"/>
                <a:gd name="T11" fmla="*/ 363 h 955"/>
                <a:gd name="T12" fmla="*/ 82 w 581"/>
                <a:gd name="T13" fmla="*/ 396 h 955"/>
                <a:gd name="T14" fmla="*/ 59 w 581"/>
                <a:gd name="T15" fmla="*/ 429 h 955"/>
                <a:gd name="T16" fmla="*/ 31 w 581"/>
                <a:gd name="T17" fmla="*/ 461 h 955"/>
                <a:gd name="T18" fmla="*/ 17 w 581"/>
                <a:gd name="T19" fmla="*/ 481 h 955"/>
                <a:gd name="T20" fmla="*/ 2 w 581"/>
                <a:gd name="T21" fmla="*/ 542 h 955"/>
                <a:gd name="T22" fmla="*/ 69 w 581"/>
                <a:gd name="T23" fmla="*/ 616 h 955"/>
                <a:gd name="T24" fmla="*/ 69 w 581"/>
                <a:gd name="T25" fmla="*/ 634 h 955"/>
                <a:gd name="T26" fmla="*/ 74 w 581"/>
                <a:gd name="T27" fmla="*/ 665 h 955"/>
                <a:gd name="T28" fmla="*/ 74 w 581"/>
                <a:gd name="T29" fmla="*/ 696 h 955"/>
                <a:gd name="T30" fmla="*/ 78 w 581"/>
                <a:gd name="T31" fmla="*/ 733 h 955"/>
                <a:gd name="T32" fmla="*/ 94 w 581"/>
                <a:gd name="T33" fmla="*/ 778 h 955"/>
                <a:gd name="T34" fmla="*/ 105 w 581"/>
                <a:gd name="T35" fmla="*/ 792 h 955"/>
                <a:gd name="T36" fmla="*/ 68 w 581"/>
                <a:gd name="T37" fmla="*/ 794 h 955"/>
                <a:gd name="T38" fmla="*/ 42 w 581"/>
                <a:gd name="T39" fmla="*/ 802 h 955"/>
                <a:gd name="T40" fmla="*/ 36 w 581"/>
                <a:gd name="T41" fmla="*/ 812 h 955"/>
                <a:gd name="T42" fmla="*/ 42 w 581"/>
                <a:gd name="T43" fmla="*/ 842 h 955"/>
                <a:gd name="T44" fmla="*/ 69 w 581"/>
                <a:gd name="T45" fmla="*/ 876 h 955"/>
                <a:gd name="T46" fmla="*/ 87 w 581"/>
                <a:gd name="T47" fmla="*/ 899 h 955"/>
                <a:gd name="T48" fmla="*/ 100 w 581"/>
                <a:gd name="T49" fmla="*/ 927 h 955"/>
                <a:gd name="T50" fmla="*/ 156 w 581"/>
                <a:gd name="T51" fmla="*/ 955 h 955"/>
                <a:gd name="T52" fmla="*/ 189 w 581"/>
                <a:gd name="T53" fmla="*/ 942 h 955"/>
                <a:gd name="T54" fmla="*/ 248 w 581"/>
                <a:gd name="T55" fmla="*/ 929 h 955"/>
                <a:gd name="T56" fmla="*/ 279 w 581"/>
                <a:gd name="T57" fmla="*/ 921 h 955"/>
                <a:gd name="T58" fmla="*/ 297 w 581"/>
                <a:gd name="T59" fmla="*/ 904 h 955"/>
                <a:gd name="T60" fmla="*/ 302 w 581"/>
                <a:gd name="T61" fmla="*/ 892 h 955"/>
                <a:gd name="T62" fmla="*/ 302 w 581"/>
                <a:gd name="T63" fmla="*/ 868 h 955"/>
                <a:gd name="T64" fmla="*/ 338 w 581"/>
                <a:gd name="T65" fmla="*/ 871 h 955"/>
                <a:gd name="T66" fmla="*/ 367 w 581"/>
                <a:gd name="T67" fmla="*/ 866 h 955"/>
                <a:gd name="T68" fmla="*/ 389 w 581"/>
                <a:gd name="T69" fmla="*/ 856 h 955"/>
                <a:gd name="T70" fmla="*/ 405 w 581"/>
                <a:gd name="T71" fmla="*/ 842 h 955"/>
                <a:gd name="T72" fmla="*/ 432 w 581"/>
                <a:gd name="T73" fmla="*/ 807 h 955"/>
                <a:gd name="T74" fmla="*/ 460 w 581"/>
                <a:gd name="T75" fmla="*/ 773 h 955"/>
                <a:gd name="T76" fmla="*/ 477 w 581"/>
                <a:gd name="T77" fmla="*/ 760 h 955"/>
                <a:gd name="T78" fmla="*/ 502 w 581"/>
                <a:gd name="T79" fmla="*/ 752 h 955"/>
                <a:gd name="T80" fmla="*/ 521 w 581"/>
                <a:gd name="T81" fmla="*/ 745 h 955"/>
                <a:gd name="T82" fmla="*/ 499 w 581"/>
                <a:gd name="T83" fmla="*/ 697 h 955"/>
                <a:gd name="T84" fmla="*/ 484 w 581"/>
                <a:gd name="T85" fmla="*/ 653 h 955"/>
                <a:gd name="T86" fmla="*/ 472 w 581"/>
                <a:gd name="T87" fmla="*/ 623 h 955"/>
                <a:gd name="T88" fmla="*/ 481 w 581"/>
                <a:gd name="T89" fmla="*/ 610 h 955"/>
                <a:gd name="T90" fmla="*/ 487 w 581"/>
                <a:gd name="T91" fmla="*/ 579 h 955"/>
                <a:gd name="T92" fmla="*/ 494 w 581"/>
                <a:gd name="T93" fmla="*/ 541 h 955"/>
                <a:gd name="T94" fmla="*/ 505 w 581"/>
                <a:gd name="T95" fmla="*/ 519 h 955"/>
                <a:gd name="T96" fmla="*/ 532 w 581"/>
                <a:gd name="T97" fmla="*/ 486 h 955"/>
                <a:gd name="T98" fmla="*/ 570 w 581"/>
                <a:gd name="T99" fmla="*/ 461 h 955"/>
                <a:gd name="T100" fmla="*/ 129 w 581"/>
                <a:gd name="T101" fmla="*/ 0 h 955"/>
                <a:gd name="T102" fmla="*/ 98 w 581"/>
                <a:gd name="T103" fmla="*/ 5 h 955"/>
                <a:gd name="T104" fmla="*/ 69 w 581"/>
                <a:gd name="T105" fmla="*/ 24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82" name="Freeform 437">
              <a:extLst>
                <a:ext uri="{FF2B5EF4-FFF2-40B4-BE49-F238E27FC236}">
                  <a16:creationId xmlns:a16="http://schemas.microsoft.com/office/drawing/2014/main" id="{7A3149B0-FD61-4876-A6C0-96BE322BA844}"/>
                </a:ext>
              </a:extLst>
            </p:cNvPr>
            <p:cNvSpPr>
              <a:spLocks/>
            </p:cNvSpPr>
            <p:nvPr>
              <p:custDataLst>
                <p:tags r:id="rId277"/>
              </p:custDataLst>
            </p:nvPr>
          </p:nvSpPr>
          <p:spPr bwMode="auto">
            <a:xfrm>
              <a:off x="5874938" y="3132268"/>
              <a:ext cx="14617" cy="42141"/>
            </a:xfrm>
            <a:custGeom>
              <a:avLst/>
              <a:gdLst>
                <a:gd name="T0" fmla="*/ 26 w 45"/>
                <a:gd name="T1" fmla="*/ 0 h 36"/>
                <a:gd name="T2" fmla="*/ 0 w 45"/>
                <a:gd name="T3" fmla="*/ 18 h 36"/>
                <a:gd name="T4" fmla="*/ 23 w 45"/>
                <a:gd name="T5" fmla="*/ 36 h 36"/>
                <a:gd name="T6" fmla="*/ 45 w 45"/>
                <a:gd name="T7" fmla="*/ 15 h 36"/>
                <a:gd name="T8" fmla="*/ 26 w 45"/>
                <a:gd name="T9" fmla="*/ 0 h 36"/>
              </a:gdLst>
              <a:ahLst/>
              <a:cxnLst>
                <a:cxn ang="0">
                  <a:pos x="T0" y="T1"/>
                </a:cxn>
                <a:cxn ang="0">
                  <a:pos x="T2" y="T3"/>
                </a:cxn>
                <a:cxn ang="0">
                  <a:pos x="T4" y="T5"/>
                </a:cxn>
                <a:cxn ang="0">
                  <a:pos x="T6" y="T7"/>
                </a:cxn>
                <a:cxn ang="0">
                  <a:pos x="T8" y="T9"/>
                </a:cxn>
              </a:cxnLst>
              <a:rect l="0" t="0" r="r" b="b"/>
              <a:pathLst>
                <a:path w="45" h="36">
                  <a:moveTo>
                    <a:pt x="26" y="0"/>
                  </a:moveTo>
                  <a:lnTo>
                    <a:pt x="0" y="18"/>
                  </a:lnTo>
                  <a:lnTo>
                    <a:pt x="23" y="36"/>
                  </a:lnTo>
                  <a:lnTo>
                    <a:pt x="45" y="15"/>
                  </a:lnTo>
                  <a:lnTo>
                    <a:pt x="26" y="0"/>
                  </a:lnTo>
                  <a:close/>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83" name="Freeform 442">
              <a:extLst>
                <a:ext uri="{FF2B5EF4-FFF2-40B4-BE49-F238E27FC236}">
                  <a16:creationId xmlns:a16="http://schemas.microsoft.com/office/drawing/2014/main" id="{7413D3C5-F2B5-4FC0-A9BC-B3F748654693}"/>
                </a:ext>
              </a:extLst>
            </p:cNvPr>
            <p:cNvSpPr>
              <a:spLocks/>
            </p:cNvSpPr>
            <p:nvPr>
              <p:custDataLst>
                <p:tags r:id="rId278"/>
              </p:custDataLst>
            </p:nvPr>
          </p:nvSpPr>
          <p:spPr bwMode="auto">
            <a:xfrm>
              <a:off x="6804641" y="3141632"/>
              <a:ext cx="114020" cy="80772"/>
            </a:xfrm>
            <a:custGeom>
              <a:avLst/>
              <a:gdLst>
                <a:gd name="T0" fmla="*/ 33 w 279"/>
                <a:gd name="T1" fmla="*/ 87 h 204"/>
                <a:gd name="T2" fmla="*/ 59 w 279"/>
                <a:gd name="T3" fmla="*/ 142 h 204"/>
                <a:gd name="T4" fmla="*/ 59 w 279"/>
                <a:gd name="T5" fmla="*/ 179 h 204"/>
                <a:gd name="T6" fmla="*/ 102 w 279"/>
                <a:gd name="T7" fmla="*/ 196 h 204"/>
                <a:gd name="T8" fmla="*/ 122 w 279"/>
                <a:gd name="T9" fmla="*/ 202 h 204"/>
                <a:gd name="T10" fmla="*/ 139 w 279"/>
                <a:gd name="T11" fmla="*/ 204 h 204"/>
                <a:gd name="T12" fmla="*/ 146 w 279"/>
                <a:gd name="T13" fmla="*/ 201 h 204"/>
                <a:gd name="T14" fmla="*/ 151 w 279"/>
                <a:gd name="T15" fmla="*/ 194 h 204"/>
                <a:gd name="T16" fmla="*/ 160 w 279"/>
                <a:gd name="T17" fmla="*/ 172 h 204"/>
                <a:gd name="T18" fmla="*/ 172 w 279"/>
                <a:gd name="T19" fmla="*/ 149 h 204"/>
                <a:gd name="T20" fmla="*/ 181 w 279"/>
                <a:gd name="T21" fmla="*/ 141 h 204"/>
                <a:gd name="T22" fmla="*/ 192 w 279"/>
                <a:gd name="T23" fmla="*/ 136 h 204"/>
                <a:gd name="T24" fmla="*/ 209 w 279"/>
                <a:gd name="T25" fmla="*/ 138 h 204"/>
                <a:gd name="T26" fmla="*/ 220 w 279"/>
                <a:gd name="T27" fmla="*/ 142 h 204"/>
                <a:gd name="T28" fmla="*/ 228 w 279"/>
                <a:gd name="T29" fmla="*/ 148 h 204"/>
                <a:gd name="T30" fmla="*/ 231 w 279"/>
                <a:gd name="T31" fmla="*/ 154 h 204"/>
                <a:gd name="T32" fmla="*/ 234 w 279"/>
                <a:gd name="T33" fmla="*/ 164 h 204"/>
                <a:gd name="T34" fmla="*/ 231 w 279"/>
                <a:gd name="T35" fmla="*/ 167 h 204"/>
                <a:gd name="T36" fmla="*/ 234 w 279"/>
                <a:gd name="T37" fmla="*/ 153 h 204"/>
                <a:gd name="T38" fmla="*/ 238 w 279"/>
                <a:gd name="T39" fmla="*/ 140 h 204"/>
                <a:gd name="T40" fmla="*/ 245 w 279"/>
                <a:gd name="T41" fmla="*/ 117 h 204"/>
                <a:gd name="T42" fmla="*/ 254 w 279"/>
                <a:gd name="T43" fmla="*/ 115 h 204"/>
                <a:gd name="T44" fmla="*/ 264 w 279"/>
                <a:gd name="T45" fmla="*/ 110 h 204"/>
                <a:gd name="T46" fmla="*/ 279 w 279"/>
                <a:gd name="T47" fmla="*/ 99 h 204"/>
                <a:gd name="T48" fmla="*/ 252 w 279"/>
                <a:gd name="T49" fmla="*/ 75 h 204"/>
                <a:gd name="T50" fmla="*/ 227 w 279"/>
                <a:gd name="T51" fmla="*/ 58 h 204"/>
                <a:gd name="T52" fmla="*/ 204 w 279"/>
                <a:gd name="T53" fmla="*/ 44 h 204"/>
                <a:gd name="T54" fmla="*/ 185 w 279"/>
                <a:gd name="T55" fmla="*/ 31 h 204"/>
                <a:gd name="T56" fmla="*/ 146 w 279"/>
                <a:gd name="T57" fmla="*/ 68 h 204"/>
                <a:gd name="T58" fmla="*/ 79 w 279"/>
                <a:gd name="T59" fmla="*/ 25 h 204"/>
                <a:gd name="T60" fmla="*/ 52 w 279"/>
                <a:gd name="T61" fmla="*/ 12 h 204"/>
                <a:gd name="T62" fmla="*/ 46 w 279"/>
                <a:gd name="T63" fmla="*/ 62 h 204"/>
                <a:gd name="T64" fmla="*/ 0 w 279"/>
                <a:gd name="T65" fmla="*/ 5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0070C0"/>
            </a:solidFill>
            <a:ln w="3175" cmpd="sng">
              <a:solidFill>
                <a:schemeClr val="bg1"/>
              </a:solidFill>
              <a:prstDash val="solid"/>
              <a:round/>
              <a:headEnd/>
              <a:tailEnd/>
            </a:ln>
          </p:spPr>
          <p:txBody>
            <a:bodyPr/>
            <a:lstStyle/>
            <a:p>
              <a:endParaRPr lang="en-US" sz="1056" dirty="0"/>
            </a:p>
          </p:txBody>
        </p:sp>
        <p:sp>
          <p:nvSpPr>
            <p:cNvPr id="1384" name="Freeform 443">
              <a:extLst>
                <a:ext uri="{FF2B5EF4-FFF2-40B4-BE49-F238E27FC236}">
                  <a16:creationId xmlns:a16="http://schemas.microsoft.com/office/drawing/2014/main" id="{FD2908A2-39CC-4B71-A03A-EAD936D38FFE}"/>
                </a:ext>
              </a:extLst>
            </p:cNvPr>
            <p:cNvSpPr>
              <a:spLocks/>
            </p:cNvSpPr>
            <p:nvPr>
              <p:custDataLst>
                <p:tags r:id="rId279"/>
              </p:custDataLst>
            </p:nvPr>
          </p:nvSpPr>
          <p:spPr bwMode="auto">
            <a:xfrm>
              <a:off x="6313478" y="2826742"/>
              <a:ext cx="192957" cy="111208"/>
            </a:xfrm>
            <a:custGeom>
              <a:avLst/>
              <a:gdLst>
                <a:gd name="T0" fmla="*/ 252 w 485"/>
                <a:gd name="T1" fmla="*/ 20 h 291"/>
                <a:gd name="T2" fmla="*/ 300 w 485"/>
                <a:gd name="T3" fmla="*/ 44 h 291"/>
                <a:gd name="T4" fmla="*/ 372 w 485"/>
                <a:gd name="T5" fmla="*/ 44 h 291"/>
                <a:gd name="T6" fmla="*/ 425 w 485"/>
                <a:gd name="T7" fmla="*/ 131 h 291"/>
                <a:gd name="T8" fmla="*/ 485 w 485"/>
                <a:gd name="T9" fmla="*/ 167 h 291"/>
                <a:gd name="T10" fmla="*/ 412 w 485"/>
                <a:gd name="T11" fmla="*/ 173 h 291"/>
                <a:gd name="T12" fmla="*/ 433 w 485"/>
                <a:gd name="T13" fmla="*/ 210 h 291"/>
                <a:gd name="T14" fmla="*/ 392 w 485"/>
                <a:gd name="T15" fmla="*/ 241 h 291"/>
                <a:gd name="T16" fmla="*/ 385 w 485"/>
                <a:gd name="T17" fmla="*/ 291 h 291"/>
                <a:gd name="T18" fmla="*/ 285 w 485"/>
                <a:gd name="T19" fmla="*/ 266 h 291"/>
                <a:gd name="T20" fmla="*/ 173 w 485"/>
                <a:gd name="T21" fmla="*/ 254 h 291"/>
                <a:gd name="T22" fmla="*/ 60 w 485"/>
                <a:gd name="T23" fmla="*/ 266 h 291"/>
                <a:gd name="T24" fmla="*/ 15 w 485"/>
                <a:gd name="T25" fmla="*/ 271 h 291"/>
                <a:gd name="T26" fmla="*/ 8 w 485"/>
                <a:gd name="T27" fmla="*/ 257 h 291"/>
                <a:gd name="T28" fmla="*/ 3 w 485"/>
                <a:gd name="T29" fmla="*/ 244 h 291"/>
                <a:gd name="T30" fmla="*/ 0 w 485"/>
                <a:gd name="T31" fmla="*/ 229 h 291"/>
                <a:gd name="T32" fmla="*/ 5 w 485"/>
                <a:gd name="T33" fmla="*/ 219 h 291"/>
                <a:gd name="T34" fmla="*/ 14 w 485"/>
                <a:gd name="T35" fmla="*/ 207 h 291"/>
                <a:gd name="T36" fmla="*/ 23 w 485"/>
                <a:gd name="T37" fmla="*/ 189 h 291"/>
                <a:gd name="T38" fmla="*/ 31 w 485"/>
                <a:gd name="T39" fmla="*/ 166 h 291"/>
                <a:gd name="T40" fmla="*/ 41 w 485"/>
                <a:gd name="T41" fmla="*/ 137 h 291"/>
                <a:gd name="T42" fmla="*/ 48 w 485"/>
                <a:gd name="T43" fmla="*/ 126 h 291"/>
                <a:gd name="T44" fmla="*/ 60 w 485"/>
                <a:gd name="T45" fmla="*/ 119 h 291"/>
                <a:gd name="T46" fmla="*/ 87 w 485"/>
                <a:gd name="T47" fmla="*/ 111 h 291"/>
                <a:gd name="T48" fmla="*/ 89 w 485"/>
                <a:gd name="T49" fmla="*/ 106 h 291"/>
                <a:gd name="T50" fmla="*/ 94 w 485"/>
                <a:gd name="T51" fmla="*/ 100 h 291"/>
                <a:gd name="T52" fmla="*/ 101 w 485"/>
                <a:gd name="T53" fmla="*/ 95 h 291"/>
                <a:gd name="T54" fmla="*/ 106 w 485"/>
                <a:gd name="T55" fmla="*/ 93 h 291"/>
                <a:gd name="T56" fmla="*/ 106 w 485"/>
                <a:gd name="T57" fmla="*/ 76 h 291"/>
                <a:gd name="T58" fmla="*/ 109 w 485"/>
                <a:gd name="T59" fmla="*/ 70 h 291"/>
                <a:gd name="T60" fmla="*/ 113 w 485"/>
                <a:gd name="T61" fmla="*/ 67 h 291"/>
                <a:gd name="T62" fmla="*/ 122 w 485"/>
                <a:gd name="T63" fmla="*/ 69 h 291"/>
                <a:gd name="T64" fmla="*/ 128 w 485"/>
                <a:gd name="T65" fmla="*/ 69 h 291"/>
                <a:gd name="T66" fmla="*/ 132 w 485"/>
                <a:gd name="T67" fmla="*/ 66 h 291"/>
                <a:gd name="T68" fmla="*/ 134 w 485"/>
                <a:gd name="T69" fmla="*/ 56 h 291"/>
                <a:gd name="T70" fmla="*/ 139 w 485"/>
                <a:gd name="T71" fmla="*/ 44 h 291"/>
                <a:gd name="T72" fmla="*/ 144 w 485"/>
                <a:gd name="T73" fmla="*/ 39 h 291"/>
                <a:gd name="T74" fmla="*/ 213 w 485"/>
                <a:gd name="T7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385" name="Freeform 444">
              <a:extLst>
                <a:ext uri="{FF2B5EF4-FFF2-40B4-BE49-F238E27FC236}">
                  <a16:creationId xmlns:a16="http://schemas.microsoft.com/office/drawing/2014/main" id="{B63AFBB2-E7FD-42A1-8569-BE50C58899F1}"/>
                </a:ext>
              </a:extLst>
            </p:cNvPr>
            <p:cNvSpPr>
              <a:spLocks/>
            </p:cNvSpPr>
            <p:nvPr>
              <p:custDataLst>
                <p:tags r:id="rId280"/>
              </p:custDataLst>
            </p:nvPr>
          </p:nvSpPr>
          <p:spPr bwMode="auto">
            <a:xfrm>
              <a:off x="6181916" y="3071397"/>
              <a:ext cx="76014" cy="64384"/>
            </a:xfrm>
            <a:custGeom>
              <a:avLst/>
              <a:gdLst>
                <a:gd name="T0" fmla="*/ 86 w 186"/>
                <a:gd name="T1" fmla="*/ 147 h 166"/>
                <a:gd name="T2" fmla="*/ 83 w 186"/>
                <a:gd name="T3" fmla="*/ 136 h 166"/>
                <a:gd name="T4" fmla="*/ 78 w 186"/>
                <a:gd name="T5" fmla="*/ 127 h 166"/>
                <a:gd name="T6" fmla="*/ 74 w 186"/>
                <a:gd name="T7" fmla="*/ 118 h 166"/>
                <a:gd name="T8" fmla="*/ 70 w 186"/>
                <a:gd name="T9" fmla="*/ 110 h 166"/>
                <a:gd name="T10" fmla="*/ 60 w 186"/>
                <a:gd name="T11" fmla="*/ 95 h 166"/>
                <a:gd name="T12" fmla="*/ 49 w 186"/>
                <a:gd name="T13" fmla="*/ 82 h 166"/>
                <a:gd name="T14" fmla="*/ 37 w 186"/>
                <a:gd name="T15" fmla="*/ 70 h 166"/>
                <a:gd name="T16" fmla="*/ 25 w 186"/>
                <a:gd name="T17" fmla="*/ 56 h 166"/>
                <a:gd name="T18" fmla="*/ 13 w 186"/>
                <a:gd name="T19" fmla="*/ 38 h 166"/>
                <a:gd name="T20" fmla="*/ 0 w 186"/>
                <a:gd name="T21" fmla="*/ 18 h 166"/>
                <a:gd name="T22" fmla="*/ 0 w 186"/>
                <a:gd name="T23" fmla="*/ 0 h 166"/>
                <a:gd name="T24" fmla="*/ 7 w 186"/>
                <a:gd name="T25" fmla="*/ 2 h 166"/>
                <a:gd name="T26" fmla="*/ 14 w 186"/>
                <a:gd name="T27" fmla="*/ 3 h 166"/>
                <a:gd name="T28" fmla="*/ 20 w 186"/>
                <a:gd name="T29" fmla="*/ 4 h 166"/>
                <a:gd name="T30" fmla="*/ 27 w 186"/>
                <a:gd name="T31" fmla="*/ 4 h 166"/>
                <a:gd name="T32" fmla="*/ 33 w 186"/>
                <a:gd name="T33" fmla="*/ 4 h 166"/>
                <a:gd name="T34" fmla="*/ 40 w 186"/>
                <a:gd name="T35" fmla="*/ 3 h 166"/>
                <a:gd name="T36" fmla="*/ 47 w 186"/>
                <a:gd name="T37" fmla="*/ 2 h 166"/>
                <a:gd name="T38" fmla="*/ 53 w 186"/>
                <a:gd name="T39" fmla="*/ 0 h 166"/>
                <a:gd name="T40" fmla="*/ 140 w 186"/>
                <a:gd name="T41" fmla="*/ 12 h 166"/>
                <a:gd name="T42" fmla="*/ 186 w 186"/>
                <a:gd name="T43" fmla="*/ 91 h 166"/>
                <a:gd name="T44" fmla="*/ 171 w 186"/>
                <a:gd name="T45" fmla="*/ 112 h 166"/>
                <a:gd name="T46" fmla="*/ 155 w 186"/>
                <a:gd name="T47" fmla="*/ 129 h 166"/>
                <a:gd name="T48" fmla="*/ 149 w 186"/>
                <a:gd name="T49" fmla="*/ 137 h 166"/>
                <a:gd name="T50" fmla="*/ 144 w 186"/>
                <a:gd name="T51" fmla="*/ 145 h 166"/>
                <a:gd name="T52" fmla="*/ 142 w 186"/>
                <a:gd name="T53" fmla="*/ 150 h 166"/>
                <a:gd name="T54" fmla="*/ 141 w 186"/>
                <a:gd name="T55" fmla="*/ 156 h 166"/>
                <a:gd name="T56" fmla="*/ 140 w 186"/>
                <a:gd name="T57" fmla="*/ 161 h 166"/>
                <a:gd name="T58" fmla="*/ 140 w 186"/>
                <a:gd name="T59" fmla="*/ 166 h 166"/>
                <a:gd name="T60" fmla="*/ 86 w 186"/>
                <a:gd name="T61" fmla="*/ 14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86" name="Freeform 445">
              <a:extLst>
                <a:ext uri="{FF2B5EF4-FFF2-40B4-BE49-F238E27FC236}">
                  <a16:creationId xmlns:a16="http://schemas.microsoft.com/office/drawing/2014/main" id="{B1354DBB-F2FF-4A1E-8AE4-DB3C77464147}"/>
                </a:ext>
              </a:extLst>
            </p:cNvPr>
            <p:cNvSpPr>
              <a:spLocks/>
            </p:cNvSpPr>
            <p:nvPr>
              <p:custDataLst>
                <p:tags r:id="rId281"/>
              </p:custDataLst>
            </p:nvPr>
          </p:nvSpPr>
          <p:spPr bwMode="auto">
            <a:xfrm>
              <a:off x="5152884" y="4130792"/>
              <a:ext cx="76014" cy="42141"/>
            </a:xfrm>
            <a:custGeom>
              <a:avLst/>
              <a:gdLst>
                <a:gd name="T0" fmla="*/ 153 w 186"/>
                <a:gd name="T1" fmla="*/ 21 h 104"/>
                <a:gd name="T2" fmla="*/ 146 w 186"/>
                <a:gd name="T3" fmla="*/ 21 h 104"/>
                <a:gd name="T4" fmla="*/ 141 w 186"/>
                <a:gd name="T5" fmla="*/ 20 h 104"/>
                <a:gd name="T6" fmla="*/ 136 w 186"/>
                <a:gd name="T7" fmla="*/ 18 h 104"/>
                <a:gd name="T8" fmla="*/ 133 w 186"/>
                <a:gd name="T9" fmla="*/ 15 h 104"/>
                <a:gd name="T10" fmla="*/ 130 w 186"/>
                <a:gd name="T11" fmla="*/ 13 h 104"/>
                <a:gd name="T12" fmla="*/ 125 w 186"/>
                <a:gd name="T13" fmla="*/ 11 h 104"/>
                <a:gd name="T14" fmla="*/ 120 w 186"/>
                <a:gd name="T15" fmla="*/ 10 h 104"/>
                <a:gd name="T16" fmla="*/ 113 w 186"/>
                <a:gd name="T17" fmla="*/ 9 h 104"/>
                <a:gd name="T18" fmla="*/ 100 w 186"/>
                <a:gd name="T19" fmla="*/ 8 h 104"/>
                <a:gd name="T20" fmla="*/ 88 w 186"/>
                <a:gd name="T21" fmla="*/ 6 h 104"/>
                <a:gd name="T22" fmla="*/ 75 w 186"/>
                <a:gd name="T23" fmla="*/ 3 h 104"/>
                <a:gd name="T24" fmla="*/ 64 w 186"/>
                <a:gd name="T25" fmla="*/ 1 h 104"/>
                <a:gd name="T26" fmla="*/ 60 w 186"/>
                <a:gd name="T27" fmla="*/ 0 h 104"/>
                <a:gd name="T28" fmla="*/ 54 w 186"/>
                <a:gd name="T29" fmla="*/ 0 h 104"/>
                <a:gd name="T30" fmla="*/ 51 w 186"/>
                <a:gd name="T31" fmla="*/ 1 h 104"/>
                <a:gd name="T32" fmla="*/ 46 w 186"/>
                <a:gd name="T33" fmla="*/ 2 h 104"/>
                <a:gd name="T34" fmla="*/ 44 w 186"/>
                <a:gd name="T35" fmla="*/ 4 h 104"/>
                <a:gd name="T36" fmla="*/ 42 w 186"/>
                <a:gd name="T37" fmla="*/ 6 h 104"/>
                <a:gd name="T38" fmla="*/ 41 w 186"/>
                <a:gd name="T39" fmla="*/ 10 h 104"/>
                <a:gd name="T40" fmla="*/ 40 w 186"/>
                <a:gd name="T41" fmla="*/ 15 h 104"/>
                <a:gd name="T42" fmla="*/ 34 w 186"/>
                <a:gd name="T43" fmla="*/ 27 h 104"/>
                <a:gd name="T44" fmla="*/ 20 w 186"/>
                <a:gd name="T45" fmla="*/ 47 h 104"/>
                <a:gd name="T46" fmla="*/ 7 w 186"/>
                <a:gd name="T47" fmla="*/ 66 h 104"/>
                <a:gd name="T48" fmla="*/ 0 w 186"/>
                <a:gd name="T49" fmla="*/ 77 h 104"/>
                <a:gd name="T50" fmla="*/ 8 w 186"/>
                <a:gd name="T51" fmla="*/ 77 h 104"/>
                <a:gd name="T52" fmla="*/ 16 w 186"/>
                <a:gd name="T53" fmla="*/ 78 h 104"/>
                <a:gd name="T54" fmla="*/ 21 w 186"/>
                <a:gd name="T55" fmla="*/ 79 h 104"/>
                <a:gd name="T56" fmla="*/ 25 w 186"/>
                <a:gd name="T57" fmla="*/ 81 h 104"/>
                <a:gd name="T58" fmla="*/ 33 w 186"/>
                <a:gd name="T59" fmla="*/ 85 h 104"/>
                <a:gd name="T60" fmla="*/ 40 w 186"/>
                <a:gd name="T61" fmla="*/ 89 h 104"/>
                <a:gd name="T62" fmla="*/ 45 w 186"/>
                <a:gd name="T63" fmla="*/ 94 h 104"/>
                <a:gd name="T64" fmla="*/ 52 w 186"/>
                <a:gd name="T65" fmla="*/ 98 h 104"/>
                <a:gd name="T66" fmla="*/ 56 w 186"/>
                <a:gd name="T67" fmla="*/ 100 h 104"/>
                <a:gd name="T68" fmla="*/ 61 w 186"/>
                <a:gd name="T69" fmla="*/ 101 h 104"/>
                <a:gd name="T70" fmla="*/ 66 w 186"/>
                <a:gd name="T71" fmla="*/ 102 h 104"/>
                <a:gd name="T72" fmla="*/ 74 w 186"/>
                <a:gd name="T73" fmla="*/ 102 h 104"/>
                <a:gd name="T74" fmla="*/ 107 w 186"/>
                <a:gd name="T75" fmla="*/ 103 h 104"/>
                <a:gd name="T76" fmla="*/ 131 w 186"/>
                <a:gd name="T77" fmla="*/ 104 h 104"/>
                <a:gd name="T78" fmla="*/ 135 w 186"/>
                <a:gd name="T79" fmla="*/ 103 h 104"/>
                <a:gd name="T80" fmla="*/ 139 w 186"/>
                <a:gd name="T81" fmla="*/ 102 h 104"/>
                <a:gd name="T82" fmla="*/ 142 w 186"/>
                <a:gd name="T83" fmla="*/ 100 h 104"/>
                <a:gd name="T84" fmla="*/ 145 w 186"/>
                <a:gd name="T85" fmla="*/ 97 h 104"/>
                <a:gd name="T86" fmla="*/ 147 w 186"/>
                <a:gd name="T87" fmla="*/ 94 h 104"/>
                <a:gd name="T88" fmla="*/ 150 w 186"/>
                <a:gd name="T89" fmla="*/ 88 h 104"/>
                <a:gd name="T90" fmla="*/ 152 w 186"/>
                <a:gd name="T91" fmla="*/ 83 h 104"/>
                <a:gd name="T92" fmla="*/ 153 w 186"/>
                <a:gd name="T93" fmla="*/ 77 h 104"/>
                <a:gd name="T94" fmla="*/ 186 w 186"/>
                <a:gd name="T95" fmla="*/ 27 h 104"/>
                <a:gd name="T96" fmla="*/ 153 w 186"/>
                <a:gd name="T97" fmla="*/ 2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87" name="Freeform 446">
              <a:extLst>
                <a:ext uri="{FF2B5EF4-FFF2-40B4-BE49-F238E27FC236}">
                  <a16:creationId xmlns:a16="http://schemas.microsoft.com/office/drawing/2014/main" id="{064E4054-DB72-443F-AE6E-72B5FB8AB5BF}"/>
                </a:ext>
              </a:extLst>
            </p:cNvPr>
            <p:cNvSpPr>
              <a:spLocks/>
            </p:cNvSpPr>
            <p:nvPr>
              <p:custDataLst>
                <p:tags r:id="rId282"/>
              </p:custDataLst>
            </p:nvPr>
          </p:nvSpPr>
          <p:spPr bwMode="auto">
            <a:xfrm>
              <a:off x="6328095" y="3097150"/>
              <a:ext cx="122792" cy="71407"/>
            </a:xfrm>
            <a:custGeom>
              <a:avLst/>
              <a:gdLst>
                <a:gd name="T0" fmla="*/ 79 w 311"/>
                <a:gd name="T1" fmla="*/ 38 h 179"/>
                <a:gd name="T2" fmla="*/ 115 w 311"/>
                <a:gd name="T3" fmla="*/ 26 h 179"/>
                <a:gd name="T4" fmla="*/ 148 w 311"/>
                <a:gd name="T5" fmla="*/ 14 h 179"/>
                <a:gd name="T6" fmla="*/ 178 w 311"/>
                <a:gd name="T7" fmla="*/ 4 h 179"/>
                <a:gd name="T8" fmla="*/ 211 w 311"/>
                <a:gd name="T9" fmla="*/ 0 h 179"/>
                <a:gd name="T10" fmla="*/ 236 w 311"/>
                <a:gd name="T11" fmla="*/ 2 h 179"/>
                <a:gd name="T12" fmla="*/ 256 w 311"/>
                <a:gd name="T13" fmla="*/ 6 h 179"/>
                <a:gd name="T14" fmla="*/ 292 w 311"/>
                <a:gd name="T15" fmla="*/ 12 h 179"/>
                <a:gd name="T16" fmla="*/ 287 w 311"/>
                <a:gd name="T17" fmla="*/ 28 h 179"/>
                <a:gd name="T18" fmla="*/ 278 w 311"/>
                <a:gd name="T19" fmla="*/ 42 h 179"/>
                <a:gd name="T20" fmla="*/ 269 w 311"/>
                <a:gd name="T21" fmla="*/ 53 h 179"/>
                <a:gd name="T22" fmla="*/ 265 w 311"/>
                <a:gd name="T23" fmla="*/ 62 h 179"/>
                <a:gd name="T24" fmla="*/ 266 w 311"/>
                <a:gd name="T25" fmla="*/ 66 h 179"/>
                <a:gd name="T26" fmla="*/ 271 w 311"/>
                <a:gd name="T27" fmla="*/ 71 h 179"/>
                <a:gd name="T28" fmla="*/ 285 w 311"/>
                <a:gd name="T29" fmla="*/ 79 h 179"/>
                <a:gd name="T30" fmla="*/ 311 w 311"/>
                <a:gd name="T31" fmla="*/ 93 h 179"/>
                <a:gd name="T32" fmla="*/ 287 w 311"/>
                <a:gd name="T33" fmla="*/ 107 h 179"/>
                <a:gd name="T34" fmla="*/ 281 w 311"/>
                <a:gd name="T35" fmla="*/ 115 h 179"/>
                <a:gd name="T36" fmla="*/ 278 w 311"/>
                <a:gd name="T37" fmla="*/ 129 h 179"/>
                <a:gd name="T38" fmla="*/ 252 w 311"/>
                <a:gd name="T39" fmla="*/ 136 h 179"/>
                <a:gd name="T40" fmla="*/ 211 w 311"/>
                <a:gd name="T41" fmla="*/ 148 h 179"/>
                <a:gd name="T42" fmla="*/ 191 w 311"/>
                <a:gd name="T43" fmla="*/ 168 h 179"/>
                <a:gd name="T44" fmla="*/ 178 w 311"/>
                <a:gd name="T45" fmla="*/ 176 h 179"/>
                <a:gd name="T46" fmla="*/ 165 w 311"/>
                <a:gd name="T47" fmla="*/ 179 h 179"/>
                <a:gd name="T48" fmla="*/ 151 w 311"/>
                <a:gd name="T49" fmla="*/ 175 h 179"/>
                <a:gd name="T50" fmla="*/ 137 w 311"/>
                <a:gd name="T51" fmla="*/ 167 h 179"/>
                <a:gd name="T52" fmla="*/ 120 w 311"/>
                <a:gd name="T53" fmla="*/ 158 h 179"/>
                <a:gd name="T54" fmla="*/ 98 w 311"/>
                <a:gd name="T55" fmla="*/ 155 h 179"/>
                <a:gd name="T56" fmla="*/ 66 w 311"/>
                <a:gd name="T57" fmla="*/ 155 h 179"/>
                <a:gd name="T58" fmla="*/ 51 w 311"/>
                <a:gd name="T59" fmla="*/ 157 h 179"/>
                <a:gd name="T60" fmla="*/ 39 w 311"/>
                <a:gd name="T61" fmla="*/ 161 h 179"/>
                <a:gd name="T62" fmla="*/ 36 w 311"/>
                <a:gd name="T63" fmla="*/ 142 h 179"/>
                <a:gd name="T64" fmla="*/ 32 w 311"/>
                <a:gd name="T65" fmla="*/ 123 h 179"/>
                <a:gd name="T66" fmla="*/ 21 w 311"/>
                <a:gd name="T67" fmla="*/ 128 h 179"/>
                <a:gd name="T68" fmla="*/ 13 w 311"/>
                <a:gd name="T69" fmla="*/ 129 h 179"/>
                <a:gd name="T70" fmla="*/ 7 w 311"/>
                <a:gd name="T71" fmla="*/ 126 h 179"/>
                <a:gd name="T72" fmla="*/ 3 w 311"/>
                <a:gd name="T73" fmla="*/ 121 h 179"/>
                <a:gd name="T74" fmla="*/ 0 w 311"/>
                <a:gd name="T75" fmla="*/ 105 h 179"/>
                <a:gd name="T76" fmla="*/ 0 w 311"/>
                <a:gd name="T77" fmla="*/ 87 h 179"/>
                <a:gd name="T78" fmla="*/ 3 w 311"/>
                <a:gd name="T79" fmla="*/ 82 h 179"/>
                <a:gd name="T80" fmla="*/ 13 w 311"/>
                <a:gd name="T81" fmla="*/ 78 h 179"/>
                <a:gd name="T82" fmla="*/ 21 w 311"/>
                <a:gd name="T83" fmla="*/ 72 h 179"/>
                <a:gd name="T84" fmla="*/ 25 w 311"/>
                <a:gd name="T85" fmla="*/ 68 h 179"/>
                <a:gd name="T86" fmla="*/ 26 w 311"/>
                <a:gd name="T87" fmla="*/ 62 h 179"/>
                <a:gd name="T88" fmla="*/ 24 w 311"/>
                <a:gd name="T89" fmla="*/ 51 h 179"/>
                <a:gd name="T90" fmla="*/ 19 w 311"/>
                <a:gd name="T91" fmla="*/ 43 h 179"/>
                <a:gd name="T92" fmla="*/ 8 w 311"/>
                <a:gd name="T93" fmla="*/ 29 h 179"/>
                <a:gd name="T94" fmla="*/ 1 w 311"/>
                <a:gd name="T95" fmla="*/ 18 h 179"/>
                <a:gd name="T96" fmla="*/ 1 w 311"/>
                <a:gd name="T97" fmla="*/ 13 h 179"/>
                <a:gd name="T98" fmla="*/ 6 w 311"/>
                <a:gd name="T99" fmla="*/ 6 h 179"/>
                <a:gd name="T100" fmla="*/ 0 w 311"/>
                <a:gd name="T101"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88" name="Freeform 447">
              <a:extLst>
                <a:ext uri="{FF2B5EF4-FFF2-40B4-BE49-F238E27FC236}">
                  <a16:creationId xmlns:a16="http://schemas.microsoft.com/office/drawing/2014/main" id="{6A24E296-49E4-4EBE-9C0B-57EDC2E18060}"/>
                </a:ext>
              </a:extLst>
            </p:cNvPr>
            <p:cNvSpPr>
              <a:spLocks/>
            </p:cNvSpPr>
            <p:nvPr>
              <p:custDataLst>
                <p:tags r:id="rId283"/>
              </p:custDataLst>
            </p:nvPr>
          </p:nvSpPr>
          <p:spPr bwMode="auto">
            <a:xfrm>
              <a:off x="5734605" y="3780782"/>
              <a:ext cx="163721" cy="121742"/>
            </a:xfrm>
            <a:custGeom>
              <a:avLst/>
              <a:gdLst>
                <a:gd name="T0" fmla="*/ 6 w 405"/>
                <a:gd name="T1" fmla="*/ 260 h 314"/>
                <a:gd name="T2" fmla="*/ 13 w 405"/>
                <a:gd name="T3" fmla="*/ 237 h 314"/>
                <a:gd name="T4" fmla="*/ 17 w 405"/>
                <a:gd name="T5" fmla="*/ 202 h 314"/>
                <a:gd name="T6" fmla="*/ 23 w 405"/>
                <a:gd name="T7" fmla="*/ 173 h 314"/>
                <a:gd name="T8" fmla="*/ 32 w 405"/>
                <a:gd name="T9" fmla="*/ 162 h 314"/>
                <a:gd name="T10" fmla="*/ 48 w 405"/>
                <a:gd name="T11" fmla="*/ 150 h 314"/>
                <a:gd name="T12" fmla="*/ 72 w 405"/>
                <a:gd name="T13" fmla="*/ 141 h 314"/>
                <a:gd name="T14" fmla="*/ 93 w 405"/>
                <a:gd name="T15" fmla="*/ 134 h 314"/>
                <a:gd name="T16" fmla="*/ 104 w 405"/>
                <a:gd name="T17" fmla="*/ 125 h 314"/>
                <a:gd name="T18" fmla="*/ 113 w 405"/>
                <a:gd name="T19" fmla="*/ 114 h 314"/>
                <a:gd name="T20" fmla="*/ 123 w 405"/>
                <a:gd name="T21" fmla="*/ 93 h 314"/>
                <a:gd name="T22" fmla="*/ 136 w 405"/>
                <a:gd name="T23" fmla="*/ 69 h 314"/>
                <a:gd name="T24" fmla="*/ 147 w 405"/>
                <a:gd name="T25" fmla="*/ 55 h 314"/>
                <a:gd name="T26" fmla="*/ 155 w 405"/>
                <a:gd name="T27" fmla="*/ 51 h 314"/>
                <a:gd name="T28" fmla="*/ 170 w 405"/>
                <a:gd name="T29" fmla="*/ 51 h 314"/>
                <a:gd name="T30" fmla="*/ 189 w 405"/>
                <a:gd name="T31" fmla="*/ 48 h 314"/>
                <a:gd name="T32" fmla="*/ 213 w 405"/>
                <a:gd name="T33" fmla="*/ 35 h 314"/>
                <a:gd name="T34" fmla="*/ 237 w 405"/>
                <a:gd name="T35" fmla="*/ 20 h 314"/>
                <a:gd name="T36" fmla="*/ 257 w 405"/>
                <a:gd name="T37" fmla="*/ 11 h 314"/>
                <a:gd name="T38" fmla="*/ 282 w 405"/>
                <a:gd name="T39" fmla="*/ 4 h 314"/>
                <a:gd name="T40" fmla="*/ 314 w 405"/>
                <a:gd name="T41" fmla="*/ 0 h 314"/>
                <a:gd name="T42" fmla="*/ 332 w 405"/>
                <a:gd name="T43" fmla="*/ 14 h 314"/>
                <a:gd name="T44" fmla="*/ 337 w 405"/>
                <a:gd name="T45" fmla="*/ 34 h 314"/>
                <a:gd name="T46" fmla="*/ 343 w 405"/>
                <a:gd name="T47" fmla="*/ 50 h 314"/>
                <a:gd name="T48" fmla="*/ 352 w 405"/>
                <a:gd name="T49" fmla="*/ 62 h 314"/>
                <a:gd name="T50" fmla="*/ 368 w 405"/>
                <a:gd name="T51" fmla="*/ 74 h 314"/>
                <a:gd name="T52" fmla="*/ 382 w 405"/>
                <a:gd name="T53" fmla="*/ 85 h 314"/>
                <a:gd name="T54" fmla="*/ 390 w 405"/>
                <a:gd name="T55" fmla="*/ 93 h 314"/>
                <a:gd name="T56" fmla="*/ 396 w 405"/>
                <a:gd name="T57" fmla="*/ 115 h 314"/>
                <a:gd name="T58" fmla="*/ 398 w 405"/>
                <a:gd name="T59" fmla="*/ 143 h 314"/>
                <a:gd name="T60" fmla="*/ 398 w 405"/>
                <a:gd name="T61" fmla="*/ 170 h 314"/>
                <a:gd name="T62" fmla="*/ 402 w 405"/>
                <a:gd name="T63" fmla="*/ 196 h 314"/>
                <a:gd name="T64" fmla="*/ 398 w 405"/>
                <a:gd name="T65" fmla="*/ 217 h 314"/>
                <a:gd name="T66" fmla="*/ 382 w 405"/>
                <a:gd name="T67" fmla="*/ 226 h 314"/>
                <a:gd name="T68" fmla="*/ 365 w 405"/>
                <a:gd name="T69" fmla="*/ 241 h 314"/>
                <a:gd name="T70" fmla="*/ 363 w 405"/>
                <a:gd name="T71" fmla="*/ 237 h 314"/>
                <a:gd name="T72" fmla="*/ 358 w 405"/>
                <a:gd name="T73" fmla="*/ 233 h 314"/>
                <a:gd name="T74" fmla="*/ 342 w 405"/>
                <a:gd name="T75" fmla="*/ 227 h 314"/>
                <a:gd name="T76" fmla="*/ 319 w 405"/>
                <a:gd name="T77" fmla="*/ 223 h 314"/>
                <a:gd name="T78" fmla="*/ 152 w 405"/>
                <a:gd name="T79" fmla="*/ 241 h 314"/>
                <a:gd name="T80" fmla="*/ 150 w 405"/>
                <a:gd name="T81" fmla="*/ 257 h 314"/>
                <a:gd name="T82" fmla="*/ 150 w 405"/>
                <a:gd name="T83" fmla="*/ 274 h 314"/>
                <a:gd name="T84" fmla="*/ 152 w 405"/>
                <a:gd name="T85" fmla="*/ 314 h 314"/>
                <a:gd name="T86" fmla="*/ 139 w 405"/>
                <a:gd name="T87" fmla="*/ 312 h 314"/>
                <a:gd name="T88" fmla="*/ 126 w 405"/>
                <a:gd name="T89" fmla="*/ 305 h 314"/>
                <a:gd name="T90" fmla="*/ 100 w 405"/>
                <a:gd name="T91" fmla="*/ 290 h 314"/>
                <a:gd name="T92" fmla="*/ 89 w 405"/>
                <a:gd name="T93" fmla="*/ 307 h 314"/>
                <a:gd name="T94" fmla="*/ 82 w 405"/>
                <a:gd name="T95" fmla="*/ 312 h 314"/>
                <a:gd name="T96" fmla="*/ 73 w 405"/>
                <a:gd name="T97" fmla="*/ 314 h 314"/>
                <a:gd name="T98" fmla="*/ 60 w 405"/>
                <a:gd name="T99" fmla="*/ 311 h 314"/>
                <a:gd name="T100" fmla="*/ 47 w 405"/>
                <a:gd name="T101" fmla="*/ 302 h 314"/>
                <a:gd name="T102" fmla="*/ 28 w 405"/>
                <a:gd name="T103" fmla="*/ 291 h 314"/>
                <a:gd name="T104" fmla="*/ 0 w 405"/>
                <a:gd name="T105" fmla="*/ 28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89" name="Freeform 448">
              <a:extLst>
                <a:ext uri="{FF2B5EF4-FFF2-40B4-BE49-F238E27FC236}">
                  <a16:creationId xmlns:a16="http://schemas.microsoft.com/office/drawing/2014/main" id="{5291F152-7836-4800-A8DF-07BF233255D2}"/>
                </a:ext>
              </a:extLst>
            </p:cNvPr>
            <p:cNvSpPr>
              <a:spLocks/>
            </p:cNvSpPr>
            <p:nvPr>
              <p:custDataLst>
                <p:tags r:id="rId284"/>
              </p:custDataLst>
            </p:nvPr>
          </p:nvSpPr>
          <p:spPr bwMode="auto">
            <a:xfrm>
              <a:off x="6054739" y="3831119"/>
              <a:ext cx="178339" cy="257533"/>
            </a:xfrm>
            <a:custGeom>
              <a:avLst/>
              <a:gdLst>
                <a:gd name="T0" fmla="*/ 335 w 453"/>
                <a:gd name="T1" fmla="*/ 36 h 661"/>
                <a:gd name="T2" fmla="*/ 321 w 453"/>
                <a:gd name="T3" fmla="*/ 98 h 661"/>
                <a:gd name="T4" fmla="*/ 277 w 453"/>
                <a:gd name="T5" fmla="*/ 162 h 661"/>
                <a:gd name="T6" fmla="*/ 253 w 453"/>
                <a:gd name="T7" fmla="*/ 219 h 661"/>
                <a:gd name="T8" fmla="*/ 232 w 453"/>
                <a:gd name="T9" fmla="*/ 272 h 661"/>
                <a:gd name="T10" fmla="*/ 209 w 453"/>
                <a:gd name="T11" fmla="*/ 329 h 661"/>
                <a:gd name="T12" fmla="*/ 196 w 453"/>
                <a:gd name="T13" fmla="*/ 362 h 661"/>
                <a:gd name="T14" fmla="*/ 180 w 453"/>
                <a:gd name="T15" fmla="*/ 380 h 661"/>
                <a:gd name="T16" fmla="*/ 167 w 453"/>
                <a:gd name="T17" fmla="*/ 390 h 661"/>
                <a:gd name="T18" fmla="*/ 141 w 453"/>
                <a:gd name="T19" fmla="*/ 382 h 661"/>
                <a:gd name="T20" fmla="*/ 121 w 453"/>
                <a:gd name="T21" fmla="*/ 370 h 661"/>
                <a:gd name="T22" fmla="*/ 94 w 453"/>
                <a:gd name="T23" fmla="*/ 367 h 661"/>
                <a:gd name="T24" fmla="*/ 64 w 453"/>
                <a:gd name="T25" fmla="*/ 380 h 661"/>
                <a:gd name="T26" fmla="*/ 44 w 453"/>
                <a:gd name="T27" fmla="*/ 403 h 661"/>
                <a:gd name="T28" fmla="*/ 21 w 453"/>
                <a:gd name="T29" fmla="*/ 454 h 661"/>
                <a:gd name="T30" fmla="*/ 7 w 453"/>
                <a:gd name="T31" fmla="*/ 482 h 661"/>
                <a:gd name="T32" fmla="*/ 1 w 453"/>
                <a:gd name="T33" fmla="*/ 500 h 661"/>
                <a:gd name="T34" fmla="*/ 8 w 453"/>
                <a:gd name="T35" fmla="*/ 517 h 661"/>
                <a:gd name="T36" fmla="*/ 20 w 453"/>
                <a:gd name="T37" fmla="*/ 526 h 661"/>
                <a:gd name="T38" fmla="*/ 55 w 453"/>
                <a:gd name="T39" fmla="*/ 526 h 661"/>
                <a:gd name="T40" fmla="*/ 71 w 453"/>
                <a:gd name="T41" fmla="*/ 548 h 661"/>
                <a:gd name="T42" fmla="*/ 73 w 453"/>
                <a:gd name="T43" fmla="*/ 590 h 661"/>
                <a:gd name="T44" fmla="*/ 67 w 453"/>
                <a:gd name="T45" fmla="*/ 630 h 661"/>
                <a:gd name="T46" fmla="*/ 433 w 453"/>
                <a:gd name="T47" fmla="*/ 661 h 661"/>
                <a:gd name="T48" fmla="*/ 442 w 453"/>
                <a:gd name="T49" fmla="*/ 582 h 661"/>
                <a:gd name="T50" fmla="*/ 415 w 453"/>
                <a:gd name="T51" fmla="*/ 568 h 661"/>
                <a:gd name="T52" fmla="*/ 373 w 453"/>
                <a:gd name="T53" fmla="*/ 557 h 661"/>
                <a:gd name="T54" fmla="*/ 353 w 453"/>
                <a:gd name="T55" fmla="*/ 549 h 661"/>
                <a:gd name="T56" fmla="*/ 340 w 453"/>
                <a:gd name="T57" fmla="*/ 537 h 661"/>
                <a:gd name="T58" fmla="*/ 333 w 453"/>
                <a:gd name="T59" fmla="*/ 515 h 661"/>
                <a:gd name="T60" fmla="*/ 333 w 453"/>
                <a:gd name="T61" fmla="*/ 464 h 661"/>
                <a:gd name="T62" fmla="*/ 337 w 453"/>
                <a:gd name="T63" fmla="*/ 428 h 661"/>
                <a:gd name="T64" fmla="*/ 351 w 453"/>
                <a:gd name="T65" fmla="*/ 397 h 661"/>
                <a:gd name="T66" fmla="*/ 373 w 453"/>
                <a:gd name="T67" fmla="*/ 364 h 661"/>
                <a:gd name="T68" fmla="*/ 392 w 453"/>
                <a:gd name="T69" fmla="*/ 330 h 661"/>
                <a:gd name="T70" fmla="*/ 399 w 453"/>
                <a:gd name="T71" fmla="*/ 297 h 661"/>
                <a:gd name="T72" fmla="*/ 389 w 453"/>
                <a:gd name="T73" fmla="*/ 267 h 661"/>
                <a:gd name="T74" fmla="*/ 373 w 453"/>
                <a:gd name="T75" fmla="*/ 246 h 661"/>
                <a:gd name="T76" fmla="*/ 343 w 453"/>
                <a:gd name="T77" fmla="*/ 217 h 661"/>
                <a:gd name="T78" fmla="*/ 333 w 453"/>
                <a:gd name="T79" fmla="*/ 192 h 661"/>
                <a:gd name="T80" fmla="*/ 335 w 453"/>
                <a:gd name="T81" fmla="*/ 173 h 661"/>
                <a:gd name="T82" fmla="*/ 353 w 453"/>
                <a:gd name="T83" fmla="*/ 164 h 661"/>
                <a:gd name="T84" fmla="*/ 406 w 453"/>
                <a:gd name="T85" fmla="*/ 162 h 661"/>
                <a:gd name="T86" fmla="*/ 395 w 453"/>
                <a:gd name="T87" fmla="*/ 151 h 661"/>
                <a:gd name="T88" fmla="*/ 379 w 453"/>
                <a:gd name="T89" fmla="*/ 117 h 661"/>
                <a:gd name="T90" fmla="*/ 371 w 453"/>
                <a:gd name="T91" fmla="*/ 73 h 661"/>
                <a:gd name="T92" fmla="*/ 373 w 453"/>
                <a:gd name="T93" fmla="*/ 45 h 661"/>
                <a:gd name="T94" fmla="*/ 367 w 453"/>
                <a:gd name="T95" fmla="*/ 11 h 661"/>
                <a:gd name="T96" fmla="*/ 347 w 453"/>
                <a:gd name="T97"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90" name="Freeform 449">
              <a:extLst>
                <a:ext uri="{FF2B5EF4-FFF2-40B4-BE49-F238E27FC236}">
                  <a16:creationId xmlns:a16="http://schemas.microsoft.com/office/drawing/2014/main" id="{BC9FB2D7-A091-4B52-A4D9-4723784C3481}"/>
                </a:ext>
              </a:extLst>
            </p:cNvPr>
            <p:cNvSpPr>
              <a:spLocks/>
            </p:cNvSpPr>
            <p:nvPr>
              <p:custDataLst>
                <p:tags r:id="rId285"/>
              </p:custDataLst>
            </p:nvPr>
          </p:nvSpPr>
          <p:spPr bwMode="auto">
            <a:xfrm>
              <a:off x="8311754" y="3653186"/>
              <a:ext cx="51164" cy="42141"/>
            </a:xfrm>
            <a:custGeom>
              <a:avLst/>
              <a:gdLst>
                <a:gd name="T0" fmla="*/ 0 w 126"/>
                <a:gd name="T1" fmla="*/ 56 h 105"/>
                <a:gd name="T2" fmla="*/ 4 w 126"/>
                <a:gd name="T3" fmla="*/ 49 h 105"/>
                <a:gd name="T4" fmla="*/ 10 w 126"/>
                <a:gd name="T5" fmla="*/ 41 h 105"/>
                <a:gd name="T6" fmla="*/ 16 w 126"/>
                <a:gd name="T7" fmla="*/ 33 h 105"/>
                <a:gd name="T8" fmla="*/ 24 w 126"/>
                <a:gd name="T9" fmla="*/ 25 h 105"/>
                <a:gd name="T10" fmla="*/ 37 w 126"/>
                <a:gd name="T11" fmla="*/ 11 h 105"/>
                <a:gd name="T12" fmla="*/ 47 w 126"/>
                <a:gd name="T13" fmla="*/ 0 h 105"/>
                <a:gd name="T14" fmla="*/ 113 w 126"/>
                <a:gd name="T15" fmla="*/ 0 h 105"/>
                <a:gd name="T16" fmla="*/ 114 w 126"/>
                <a:gd name="T17" fmla="*/ 4 h 105"/>
                <a:gd name="T18" fmla="*/ 115 w 126"/>
                <a:gd name="T19" fmla="*/ 8 h 105"/>
                <a:gd name="T20" fmla="*/ 117 w 126"/>
                <a:gd name="T21" fmla="*/ 12 h 105"/>
                <a:gd name="T22" fmla="*/ 119 w 126"/>
                <a:gd name="T23" fmla="*/ 14 h 105"/>
                <a:gd name="T24" fmla="*/ 124 w 126"/>
                <a:gd name="T25" fmla="*/ 20 h 105"/>
                <a:gd name="T26" fmla="*/ 126 w 126"/>
                <a:gd name="T27" fmla="*/ 24 h 105"/>
                <a:gd name="T28" fmla="*/ 126 w 126"/>
                <a:gd name="T29" fmla="*/ 32 h 105"/>
                <a:gd name="T30" fmla="*/ 125 w 126"/>
                <a:gd name="T31" fmla="*/ 41 h 105"/>
                <a:gd name="T32" fmla="*/ 124 w 126"/>
                <a:gd name="T33" fmla="*/ 48 h 105"/>
                <a:gd name="T34" fmla="*/ 122 w 126"/>
                <a:gd name="T35" fmla="*/ 55 h 105"/>
                <a:gd name="T36" fmla="*/ 119 w 126"/>
                <a:gd name="T37" fmla="*/ 62 h 105"/>
                <a:gd name="T38" fmla="*/ 116 w 126"/>
                <a:gd name="T39" fmla="*/ 69 h 105"/>
                <a:gd name="T40" fmla="*/ 112 w 126"/>
                <a:gd name="T41" fmla="*/ 75 h 105"/>
                <a:gd name="T42" fmla="*/ 108 w 126"/>
                <a:gd name="T43" fmla="*/ 81 h 105"/>
                <a:gd name="T44" fmla="*/ 104 w 126"/>
                <a:gd name="T45" fmla="*/ 86 h 105"/>
                <a:gd name="T46" fmla="*/ 99 w 126"/>
                <a:gd name="T47" fmla="*/ 90 h 105"/>
                <a:gd name="T48" fmla="*/ 93 w 126"/>
                <a:gd name="T49" fmla="*/ 94 h 105"/>
                <a:gd name="T50" fmla="*/ 88 w 126"/>
                <a:gd name="T51" fmla="*/ 99 h 105"/>
                <a:gd name="T52" fmla="*/ 81 w 126"/>
                <a:gd name="T53" fmla="*/ 101 h 105"/>
                <a:gd name="T54" fmla="*/ 74 w 126"/>
                <a:gd name="T55" fmla="*/ 103 h 105"/>
                <a:gd name="T56" fmla="*/ 67 w 126"/>
                <a:gd name="T57" fmla="*/ 105 h 105"/>
                <a:gd name="T58" fmla="*/ 60 w 126"/>
                <a:gd name="T59" fmla="*/ 105 h 105"/>
                <a:gd name="T60" fmla="*/ 48 w 126"/>
                <a:gd name="T61" fmla="*/ 104 h 105"/>
                <a:gd name="T62" fmla="*/ 38 w 126"/>
                <a:gd name="T63" fmla="*/ 102 h 105"/>
                <a:gd name="T64" fmla="*/ 31 w 126"/>
                <a:gd name="T65" fmla="*/ 98 h 105"/>
                <a:gd name="T66" fmla="*/ 24 w 126"/>
                <a:gd name="T67" fmla="*/ 92 h 105"/>
                <a:gd name="T68" fmla="*/ 20 w 126"/>
                <a:gd name="T69" fmla="*/ 86 h 105"/>
                <a:gd name="T70" fmla="*/ 16 w 126"/>
                <a:gd name="T71" fmla="*/ 78 h 105"/>
                <a:gd name="T72" fmla="*/ 14 w 126"/>
                <a:gd name="T73" fmla="*/ 70 h 105"/>
                <a:gd name="T74" fmla="*/ 13 w 126"/>
                <a:gd name="T75" fmla="*/ 62 h 105"/>
                <a:gd name="T76" fmla="*/ 0 w 126"/>
                <a:gd name="T77" fmla="*/ 5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91" name="Freeform 450">
              <a:extLst>
                <a:ext uri="{FF2B5EF4-FFF2-40B4-BE49-F238E27FC236}">
                  <a16:creationId xmlns:a16="http://schemas.microsoft.com/office/drawing/2014/main" id="{A3698FD9-A6C8-4A23-8935-7391325FCAA1}"/>
                </a:ext>
              </a:extLst>
            </p:cNvPr>
            <p:cNvSpPr>
              <a:spLocks/>
            </p:cNvSpPr>
            <p:nvPr>
              <p:custDataLst>
                <p:tags r:id="rId286"/>
              </p:custDataLst>
            </p:nvPr>
          </p:nvSpPr>
          <p:spPr bwMode="auto">
            <a:xfrm>
              <a:off x="4511154" y="3847507"/>
              <a:ext cx="274818" cy="386299"/>
            </a:xfrm>
            <a:custGeom>
              <a:avLst/>
              <a:gdLst>
                <a:gd name="T0" fmla="*/ 671 w 684"/>
                <a:gd name="T1" fmla="*/ 573 h 998"/>
                <a:gd name="T2" fmla="*/ 680 w 684"/>
                <a:gd name="T3" fmla="*/ 550 h 998"/>
                <a:gd name="T4" fmla="*/ 671 w 684"/>
                <a:gd name="T5" fmla="*/ 491 h 998"/>
                <a:gd name="T6" fmla="*/ 659 w 684"/>
                <a:gd name="T7" fmla="*/ 423 h 998"/>
                <a:gd name="T8" fmla="*/ 678 w 684"/>
                <a:gd name="T9" fmla="*/ 389 h 998"/>
                <a:gd name="T10" fmla="*/ 557 w 684"/>
                <a:gd name="T11" fmla="*/ 361 h 998"/>
                <a:gd name="T12" fmla="*/ 533 w 684"/>
                <a:gd name="T13" fmla="*/ 326 h 998"/>
                <a:gd name="T14" fmla="*/ 462 w 684"/>
                <a:gd name="T15" fmla="*/ 310 h 998"/>
                <a:gd name="T16" fmla="*/ 402 w 684"/>
                <a:gd name="T17" fmla="*/ 270 h 998"/>
                <a:gd name="T18" fmla="*/ 375 w 684"/>
                <a:gd name="T19" fmla="*/ 201 h 998"/>
                <a:gd name="T20" fmla="*/ 375 w 684"/>
                <a:gd name="T21" fmla="*/ 133 h 998"/>
                <a:gd name="T22" fmla="*/ 395 w 684"/>
                <a:gd name="T23" fmla="*/ 84 h 998"/>
                <a:gd name="T24" fmla="*/ 435 w 684"/>
                <a:gd name="T25" fmla="*/ 48 h 998"/>
                <a:gd name="T26" fmla="*/ 463 w 684"/>
                <a:gd name="T27" fmla="*/ 11 h 998"/>
                <a:gd name="T28" fmla="*/ 389 w 684"/>
                <a:gd name="T29" fmla="*/ 39 h 998"/>
                <a:gd name="T30" fmla="*/ 335 w 684"/>
                <a:gd name="T31" fmla="*/ 68 h 998"/>
                <a:gd name="T32" fmla="*/ 304 w 684"/>
                <a:gd name="T33" fmla="*/ 78 h 998"/>
                <a:gd name="T34" fmla="*/ 278 w 684"/>
                <a:gd name="T35" fmla="*/ 84 h 998"/>
                <a:gd name="T36" fmla="*/ 241 w 684"/>
                <a:gd name="T37" fmla="*/ 81 h 998"/>
                <a:gd name="T38" fmla="*/ 217 w 684"/>
                <a:gd name="T39" fmla="*/ 108 h 998"/>
                <a:gd name="T40" fmla="*/ 196 w 684"/>
                <a:gd name="T41" fmla="*/ 175 h 998"/>
                <a:gd name="T42" fmla="*/ 157 w 684"/>
                <a:gd name="T43" fmla="*/ 227 h 998"/>
                <a:gd name="T44" fmla="*/ 107 w 684"/>
                <a:gd name="T45" fmla="*/ 284 h 998"/>
                <a:gd name="T46" fmla="*/ 90 w 684"/>
                <a:gd name="T47" fmla="*/ 317 h 998"/>
                <a:gd name="T48" fmla="*/ 86 w 684"/>
                <a:gd name="T49" fmla="*/ 356 h 998"/>
                <a:gd name="T50" fmla="*/ 97 w 684"/>
                <a:gd name="T51" fmla="*/ 382 h 998"/>
                <a:gd name="T52" fmla="*/ 97 w 684"/>
                <a:gd name="T53" fmla="*/ 451 h 998"/>
                <a:gd name="T54" fmla="*/ 95 w 684"/>
                <a:gd name="T55" fmla="*/ 525 h 998"/>
                <a:gd name="T56" fmla="*/ 72 w 684"/>
                <a:gd name="T57" fmla="*/ 563 h 998"/>
                <a:gd name="T58" fmla="*/ 37 w 684"/>
                <a:gd name="T59" fmla="*/ 592 h 998"/>
                <a:gd name="T60" fmla="*/ 11 w 684"/>
                <a:gd name="T61" fmla="*/ 612 h 998"/>
                <a:gd name="T62" fmla="*/ 30 w 684"/>
                <a:gd name="T63" fmla="*/ 668 h 998"/>
                <a:gd name="T64" fmla="*/ 123 w 684"/>
                <a:gd name="T65" fmla="*/ 725 h 998"/>
                <a:gd name="T66" fmla="*/ 175 w 684"/>
                <a:gd name="T67" fmla="*/ 728 h 998"/>
                <a:gd name="T68" fmla="*/ 234 w 684"/>
                <a:gd name="T69" fmla="*/ 746 h 998"/>
                <a:gd name="T70" fmla="*/ 299 w 684"/>
                <a:gd name="T71" fmla="*/ 795 h 998"/>
                <a:gd name="T72" fmla="*/ 337 w 684"/>
                <a:gd name="T73" fmla="*/ 850 h 998"/>
                <a:gd name="T74" fmla="*/ 367 w 684"/>
                <a:gd name="T75" fmla="*/ 881 h 998"/>
                <a:gd name="T76" fmla="*/ 412 w 684"/>
                <a:gd name="T77" fmla="*/ 886 h 998"/>
                <a:gd name="T78" fmla="*/ 462 w 684"/>
                <a:gd name="T79" fmla="*/ 876 h 998"/>
                <a:gd name="T80" fmla="*/ 492 w 684"/>
                <a:gd name="T81" fmla="*/ 878 h 998"/>
                <a:gd name="T82" fmla="*/ 515 w 684"/>
                <a:gd name="T83" fmla="*/ 904 h 998"/>
                <a:gd name="T84" fmla="*/ 513 w 684"/>
                <a:gd name="T85" fmla="*/ 922 h 998"/>
                <a:gd name="T86" fmla="*/ 488 w 684"/>
                <a:gd name="T87" fmla="*/ 937 h 998"/>
                <a:gd name="T88" fmla="*/ 488 w 684"/>
                <a:gd name="T89" fmla="*/ 963 h 998"/>
                <a:gd name="T90" fmla="*/ 511 w 684"/>
                <a:gd name="T91" fmla="*/ 994 h 998"/>
                <a:gd name="T92" fmla="*/ 542 w 684"/>
                <a:gd name="T93" fmla="*/ 962 h 998"/>
                <a:gd name="T94" fmla="*/ 566 w 684"/>
                <a:gd name="T95" fmla="*/ 861 h 998"/>
                <a:gd name="T96" fmla="*/ 571 w 684"/>
                <a:gd name="T97" fmla="*/ 803 h 998"/>
                <a:gd name="T98" fmla="*/ 555 w 684"/>
                <a:gd name="T99" fmla="*/ 771 h 998"/>
                <a:gd name="T100" fmla="*/ 523 w 684"/>
                <a:gd name="T101" fmla="*/ 749 h 998"/>
                <a:gd name="T102" fmla="*/ 521 w 684"/>
                <a:gd name="T103" fmla="*/ 723 h 998"/>
                <a:gd name="T104" fmla="*/ 566 w 684"/>
                <a:gd name="T105" fmla="*/ 700 h 998"/>
                <a:gd name="T106" fmla="*/ 556 w 684"/>
                <a:gd name="T107" fmla="*/ 665 h 998"/>
                <a:gd name="T108" fmla="*/ 556 w 684"/>
                <a:gd name="T109" fmla="*/ 649 h 998"/>
                <a:gd name="T110" fmla="*/ 655 w 684"/>
                <a:gd name="T111" fmla="*/ 628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92" name="Freeform 451">
              <a:extLst>
                <a:ext uri="{FF2B5EF4-FFF2-40B4-BE49-F238E27FC236}">
                  <a16:creationId xmlns:a16="http://schemas.microsoft.com/office/drawing/2014/main" id="{D2E9EEE5-0859-48C2-95B7-87129E87C41B}"/>
                </a:ext>
              </a:extLst>
            </p:cNvPr>
            <p:cNvSpPr>
              <a:spLocks/>
            </p:cNvSpPr>
            <p:nvPr>
              <p:custDataLst>
                <p:tags r:id="rId287"/>
              </p:custDataLst>
            </p:nvPr>
          </p:nvSpPr>
          <p:spPr bwMode="auto">
            <a:xfrm>
              <a:off x="6108825" y="4045339"/>
              <a:ext cx="172492" cy="202514"/>
            </a:xfrm>
            <a:custGeom>
              <a:avLst/>
              <a:gdLst>
                <a:gd name="T0" fmla="*/ 429 w 429"/>
                <a:gd name="T1" fmla="*/ 22 h 524"/>
                <a:gd name="T2" fmla="*/ 428 w 429"/>
                <a:gd name="T3" fmla="*/ 43 h 524"/>
                <a:gd name="T4" fmla="*/ 424 w 429"/>
                <a:gd name="T5" fmla="*/ 54 h 524"/>
                <a:gd name="T6" fmla="*/ 415 w 429"/>
                <a:gd name="T7" fmla="*/ 67 h 524"/>
                <a:gd name="T8" fmla="*/ 413 w 429"/>
                <a:gd name="T9" fmla="*/ 81 h 524"/>
                <a:gd name="T10" fmla="*/ 414 w 429"/>
                <a:gd name="T11" fmla="*/ 160 h 524"/>
                <a:gd name="T12" fmla="*/ 408 w 429"/>
                <a:gd name="T13" fmla="*/ 207 h 524"/>
                <a:gd name="T14" fmla="*/ 396 w 429"/>
                <a:gd name="T15" fmla="*/ 241 h 524"/>
                <a:gd name="T16" fmla="*/ 372 w 429"/>
                <a:gd name="T17" fmla="*/ 278 h 524"/>
                <a:gd name="T18" fmla="*/ 338 w 429"/>
                <a:gd name="T19" fmla="*/ 309 h 524"/>
                <a:gd name="T20" fmla="*/ 319 w 429"/>
                <a:gd name="T21" fmla="*/ 333 h 524"/>
                <a:gd name="T22" fmla="*/ 312 w 429"/>
                <a:gd name="T23" fmla="*/ 412 h 524"/>
                <a:gd name="T24" fmla="*/ 304 w 429"/>
                <a:gd name="T25" fmla="*/ 439 h 524"/>
                <a:gd name="T26" fmla="*/ 290 w 429"/>
                <a:gd name="T27" fmla="*/ 448 h 524"/>
                <a:gd name="T28" fmla="*/ 269 w 429"/>
                <a:gd name="T29" fmla="*/ 455 h 524"/>
                <a:gd name="T30" fmla="*/ 253 w 429"/>
                <a:gd name="T31" fmla="*/ 472 h 524"/>
                <a:gd name="T32" fmla="*/ 234 w 429"/>
                <a:gd name="T33" fmla="*/ 500 h 524"/>
                <a:gd name="T34" fmla="*/ 223 w 429"/>
                <a:gd name="T35" fmla="*/ 505 h 524"/>
                <a:gd name="T36" fmla="*/ 201 w 429"/>
                <a:gd name="T37" fmla="*/ 504 h 524"/>
                <a:gd name="T38" fmla="*/ 189 w 429"/>
                <a:gd name="T39" fmla="*/ 498 h 524"/>
                <a:gd name="T40" fmla="*/ 145 w 429"/>
                <a:gd name="T41" fmla="*/ 500 h 524"/>
                <a:gd name="T42" fmla="*/ 123 w 429"/>
                <a:gd name="T43" fmla="*/ 500 h 524"/>
                <a:gd name="T44" fmla="*/ 113 w 429"/>
                <a:gd name="T45" fmla="*/ 494 h 524"/>
                <a:gd name="T46" fmla="*/ 95 w 429"/>
                <a:gd name="T47" fmla="*/ 493 h 524"/>
                <a:gd name="T48" fmla="*/ 78 w 429"/>
                <a:gd name="T49" fmla="*/ 502 h 524"/>
                <a:gd name="T50" fmla="*/ 62 w 429"/>
                <a:gd name="T51" fmla="*/ 519 h 524"/>
                <a:gd name="T52" fmla="*/ 27 w 429"/>
                <a:gd name="T53" fmla="*/ 491 h 524"/>
                <a:gd name="T54" fmla="*/ 6 w 429"/>
                <a:gd name="T55" fmla="*/ 447 h 524"/>
                <a:gd name="T56" fmla="*/ 25 w 429"/>
                <a:gd name="T57" fmla="*/ 430 h 524"/>
                <a:gd name="T58" fmla="*/ 42 w 429"/>
                <a:gd name="T59" fmla="*/ 424 h 524"/>
                <a:gd name="T60" fmla="*/ 61 w 429"/>
                <a:gd name="T61" fmla="*/ 428 h 524"/>
                <a:gd name="T62" fmla="*/ 58 w 429"/>
                <a:gd name="T63" fmla="*/ 418 h 524"/>
                <a:gd name="T64" fmla="*/ 45 w 429"/>
                <a:gd name="T65" fmla="*/ 386 h 524"/>
                <a:gd name="T66" fmla="*/ 47 w 429"/>
                <a:gd name="T67" fmla="*/ 366 h 524"/>
                <a:gd name="T68" fmla="*/ 57 w 429"/>
                <a:gd name="T69" fmla="*/ 356 h 524"/>
                <a:gd name="T70" fmla="*/ 71 w 429"/>
                <a:gd name="T71" fmla="*/ 352 h 524"/>
                <a:gd name="T72" fmla="*/ 89 w 429"/>
                <a:gd name="T73" fmla="*/ 337 h 524"/>
                <a:gd name="T74" fmla="*/ 104 w 429"/>
                <a:gd name="T75" fmla="*/ 333 h 524"/>
                <a:gd name="T76" fmla="*/ 115 w 429"/>
                <a:gd name="T77" fmla="*/ 342 h 524"/>
                <a:gd name="T78" fmla="*/ 135 w 429"/>
                <a:gd name="T79" fmla="*/ 359 h 524"/>
                <a:gd name="T80" fmla="*/ 154 w 429"/>
                <a:gd name="T81" fmla="*/ 351 h 524"/>
                <a:gd name="T82" fmla="*/ 181 w 429"/>
                <a:gd name="T83" fmla="*/ 353 h 524"/>
                <a:gd name="T84" fmla="*/ 199 w 429"/>
                <a:gd name="T85" fmla="*/ 340 h 524"/>
                <a:gd name="T86" fmla="*/ 210 w 429"/>
                <a:gd name="T87" fmla="*/ 315 h 524"/>
                <a:gd name="T88" fmla="*/ 213 w 429"/>
                <a:gd name="T89" fmla="*/ 290 h 524"/>
                <a:gd name="T90" fmla="*/ 215 w 429"/>
                <a:gd name="T91" fmla="*/ 269 h 524"/>
                <a:gd name="T92" fmla="*/ 201 w 429"/>
                <a:gd name="T93" fmla="*/ 236 h 524"/>
                <a:gd name="T94" fmla="*/ 188 w 429"/>
                <a:gd name="T95" fmla="*/ 203 h 524"/>
                <a:gd name="T96" fmla="*/ 207 w 429"/>
                <a:gd name="T97" fmla="*/ 177 h 524"/>
                <a:gd name="T98" fmla="*/ 210 w 429"/>
                <a:gd name="T99" fmla="*/ 164 h 524"/>
                <a:gd name="T100" fmla="*/ 200 w 429"/>
                <a:gd name="T101" fmla="*/ 155 h 524"/>
                <a:gd name="T102" fmla="*/ 197 w 429"/>
                <a:gd name="T103" fmla="*/ 137 h 524"/>
                <a:gd name="T104" fmla="*/ 188 w 429"/>
                <a:gd name="T105" fmla="*/ 129 h 524"/>
                <a:gd name="T106" fmla="*/ 161 w 429"/>
                <a:gd name="T107" fmla="*/ 132 h 524"/>
                <a:gd name="T108" fmla="*/ 137 w 429"/>
                <a:gd name="T109" fmla="*/ 131 h 524"/>
                <a:gd name="T110" fmla="*/ 125 w 429"/>
                <a:gd name="T111" fmla="*/ 119 h 524"/>
                <a:gd name="T112" fmla="*/ 123 w 429"/>
                <a:gd name="T113" fmla="*/ 103 h 524"/>
                <a:gd name="T114" fmla="*/ 132 w 429"/>
                <a:gd name="T115" fmla="*/ 76 h 524"/>
                <a:gd name="T116" fmla="*/ 306 w 429"/>
                <a:gd name="T117" fmla="*/ 38 h 524"/>
                <a:gd name="T118" fmla="*/ 323 w 429"/>
                <a:gd name="T119" fmla="*/ 17 h 524"/>
                <a:gd name="T120" fmla="*/ 343 w 429"/>
                <a:gd name="T121" fmla="*/ 7 h 524"/>
                <a:gd name="T122" fmla="*/ 374 w 429"/>
                <a:gd name="T123" fmla="*/ 5 h 524"/>
                <a:gd name="T124" fmla="*/ 408 w 429"/>
                <a:gd name="T125" fmla="*/ 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393" name="Freeform 452">
              <a:extLst>
                <a:ext uri="{FF2B5EF4-FFF2-40B4-BE49-F238E27FC236}">
                  <a16:creationId xmlns:a16="http://schemas.microsoft.com/office/drawing/2014/main" id="{4A592D6A-0F23-4F5D-B3A6-72AB2513EF60}"/>
                </a:ext>
              </a:extLst>
            </p:cNvPr>
            <p:cNvSpPr>
              <a:spLocks/>
            </p:cNvSpPr>
            <p:nvPr>
              <p:custDataLst>
                <p:tags r:id="rId288"/>
              </p:custDataLst>
            </p:nvPr>
          </p:nvSpPr>
          <p:spPr bwMode="auto">
            <a:xfrm>
              <a:off x="6138061" y="3044473"/>
              <a:ext cx="116944" cy="84284"/>
            </a:xfrm>
            <a:custGeom>
              <a:avLst/>
              <a:gdLst>
                <a:gd name="T0" fmla="*/ 259 w 292"/>
                <a:gd name="T1" fmla="*/ 93 h 223"/>
                <a:gd name="T2" fmla="*/ 166 w 292"/>
                <a:gd name="T3" fmla="*/ 77 h 223"/>
                <a:gd name="T4" fmla="*/ 152 w 292"/>
                <a:gd name="T5" fmla="*/ 79 h 223"/>
                <a:gd name="T6" fmla="*/ 139 w 292"/>
                <a:gd name="T7" fmla="*/ 79 h 223"/>
                <a:gd name="T8" fmla="*/ 126 w 292"/>
                <a:gd name="T9" fmla="*/ 77 h 223"/>
                <a:gd name="T10" fmla="*/ 119 w 292"/>
                <a:gd name="T11" fmla="*/ 93 h 223"/>
                <a:gd name="T12" fmla="*/ 144 w 292"/>
                <a:gd name="T13" fmla="*/ 131 h 223"/>
                <a:gd name="T14" fmla="*/ 168 w 292"/>
                <a:gd name="T15" fmla="*/ 157 h 223"/>
                <a:gd name="T16" fmla="*/ 189 w 292"/>
                <a:gd name="T17" fmla="*/ 185 h 223"/>
                <a:gd name="T18" fmla="*/ 197 w 292"/>
                <a:gd name="T19" fmla="*/ 202 h 223"/>
                <a:gd name="T20" fmla="*/ 205 w 292"/>
                <a:gd name="T21" fmla="*/ 222 h 223"/>
                <a:gd name="T22" fmla="*/ 175 w 292"/>
                <a:gd name="T23" fmla="*/ 223 h 223"/>
                <a:gd name="T24" fmla="*/ 161 w 292"/>
                <a:gd name="T25" fmla="*/ 222 h 223"/>
                <a:gd name="T26" fmla="*/ 146 w 292"/>
                <a:gd name="T27" fmla="*/ 216 h 223"/>
                <a:gd name="T28" fmla="*/ 134 w 292"/>
                <a:gd name="T29" fmla="*/ 209 h 223"/>
                <a:gd name="T30" fmla="*/ 127 w 292"/>
                <a:gd name="T31" fmla="*/ 198 h 223"/>
                <a:gd name="T32" fmla="*/ 121 w 292"/>
                <a:gd name="T33" fmla="*/ 187 h 223"/>
                <a:gd name="T34" fmla="*/ 113 w 292"/>
                <a:gd name="T35" fmla="*/ 180 h 223"/>
                <a:gd name="T36" fmla="*/ 91 w 292"/>
                <a:gd name="T37" fmla="*/ 145 h 223"/>
                <a:gd name="T38" fmla="*/ 68 w 292"/>
                <a:gd name="T39" fmla="*/ 113 h 223"/>
                <a:gd name="T40" fmla="*/ 55 w 292"/>
                <a:gd name="T41" fmla="*/ 99 h 223"/>
                <a:gd name="T42" fmla="*/ 42 w 292"/>
                <a:gd name="T43" fmla="*/ 87 h 223"/>
                <a:gd name="T44" fmla="*/ 27 w 292"/>
                <a:gd name="T45" fmla="*/ 79 h 223"/>
                <a:gd name="T46" fmla="*/ 13 w 292"/>
                <a:gd name="T47" fmla="*/ 75 h 223"/>
                <a:gd name="T48" fmla="*/ 4 w 292"/>
                <a:gd name="T49" fmla="*/ 65 h 223"/>
                <a:gd name="T50" fmla="*/ 1 w 292"/>
                <a:gd name="T51" fmla="*/ 58 h 223"/>
                <a:gd name="T52" fmla="*/ 0 w 292"/>
                <a:gd name="T53" fmla="*/ 49 h 223"/>
                <a:gd name="T54" fmla="*/ 40 w 292"/>
                <a:gd name="T55" fmla="*/ 55 h 223"/>
                <a:gd name="T56" fmla="*/ 70 w 292"/>
                <a:gd name="T57" fmla="*/ 55 h 223"/>
                <a:gd name="T58" fmla="*/ 91 w 292"/>
                <a:gd name="T59" fmla="*/ 50 h 223"/>
                <a:gd name="T60" fmla="*/ 106 w 292"/>
                <a:gd name="T61" fmla="*/ 41 h 223"/>
                <a:gd name="T62" fmla="*/ 127 w 292"/>
                <a:gd name="T63" fmla="*/ 20 h 223"/>
                <a:gd name="T64" fmla="*/ 138 w 292"/>
                <a:gd name="T65" fmla="*/ 9 h 223"/>
                <a:gd name="T66" fmla="*/ 152 w 292"/>
                <a:gd name="T67" fmla="*/ 0 h 223"/>
                <a:gd name="T68" fmla="*/ 172 w 292"/>
                <a:gd name="T69" fmla="*/ 14 h 223"/>
                <a:gd name="T70" fmla="*/ 194 w 292"/>
                <a:gd name="T71" fmla="*/ 26 h 223"/>
                <a:gd name="T72" fmla="*/ 218 w 292"/>
                <a:gd name="T73" fmla="*/ 34 h 223"/>
                <a:gd name="T74" fmla="*/ 246 w 292"/>
                <a:gd name="T75" fmla="*/ 37 h 223"/>
                <a:gd name="T76" fmla="*/ 262 w 292"/>
                <a:gd name="T77" fmla="*/ 34 h 223"/>
                <a:gd name="T78" fmla="*/ 279 w 292"/>
                <a:gd name="T79" fmla="*/ 31 h 223"/>
                <a:gd name="T80" fmla="*/ 285 w 292"/>
                <a:gd name="T81" fmla="*/ 47 h 223"/>
                <a:gd name="T82" fmla="*/ 287 w 292"/>
                <a:gd name="T83" fmla="*/ 49 h 223"/>
                <a:gd name="T84" fmla="*/ 292 w 292"/>
                <a:gd name="T85" fmla="*/ 6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7" y="49"/>
                  </a:lnTo>
                  <a:lnTo>
                    <a:pt x="289" y="52"/>
                  </a:lnTo>
                  <a:lnTo>
                    <a:pt x="292" y="69"/>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94" name="Freeform 453">
              <a:extLst>
                <a:ext uri="{FF2B5EF4-FFF2-40B4-BE49-F238E27FC236}">
                  <a16:creationId xmlns:a16="http://schemas.microsoft.com/office/drawing/2014/main" id="{44F8546B-887E-4029-9A0F-15670C451A66}"/>
                </a:ext>
              </a:extLst>
            </p:cNvPr>
            <p:cNvSpPr>
              <a:spLocks/>
            </p:cNvSpPr>
            <p:nvPr>
              <p:custDataLst>
                <p:tags r:id="rId289"/>
              </p:custDataLst>
            </p:nvPr>
          </p:nvSpPr>
          <p:spPr bwMode="auto">
            <a:xfrm>
              <a:off x="6092745" y="2940289"/>
              <a:ext cx="154951" cy="57360"/>
            </a:xfrm>
            <a:custGeom>
              <a:avLst/>
              <a:gdLst>
                <a:gd name="T0" fmla="*/ 375 w 379"/>
                <a:gd name="T1" fmla="*/ 94 h 147"/>
                <a:gd name="T2" fmla="*/ 360 w 379"/>
                <a:gd name="T3" fmla="*/ 101 h 147"/>
                <a:gd name="T4" fmla="*/ 354 w 379"/>
                <a:gd name="T5" fmla="*/ 108 h 147"/>
                <a:gd name="T6" fmla="*/ 347 w 379"/>
                <a:gd name="T7" fmla="*/ 117 h 147"/>
                <a:gd name="T8" fmla="*/ 333 w 379"/>
                <a:gd name="T9" fmla="*/ 127 h 147"/>
                <a:gd name="T10" fmla="*/ 320 w 379"/>
                <a:gd name="T11" fmla="*/ 131 h 147"/>
                <a:gd name="T12" fmla="*/ 311 w 379"/>
                <a:gd name="T13" fmla="*/ 132 h 147"/>
                <a:gd name="T14" fmla="*/ 301 w 379"/>
                <a:gd name="T15" fmla="*/ 130 h 147"/>
                <a:gd name="T16" fmla="*/ 291 w 379"/>
                <a:gd name="T17" fmla="*/ 126 h 147"/>
                <a:gd name="T18" fmla="*/ 281 w 379"/>
                <a:gd name="T19" fmla="*/ 119 h 147"/>
                <a:gd name="T20" fmla="*/ 275 w 379"/>
                <a:gd name="T21" fmla="*/ 116 h 147"/>
                <a:gd name="T22" fmla="*/ 269 w 379"/>
                <a:gd name="T23" fmla="*/ 118 h 147"/>
                <a:gd name="T24" fmla="*/ 267 w 379"/>
                <a:gd name="T25" fmla="*/ 123 h 147"/>
                <a:gd name="T26" fmla="*/ 266 w 379"/>
                <a:gd name="T27" fmla="*/ 140 h 147"/>
                <a:gd name="T28" fmla="*/ 257 w 379"/>
                <a:gd name="T29" fmla="*/ 145 h 147"/>
                <a:gd name="T30" fmla="*/ 244 w 379"/>
                <a:gd name="T31" fmla="*/ 140 h 147"/>
                <a:gd name="T32" fmla="*/ 229 w 379"/>
                <a:gd name="T33" fmla="*/ 131 h 147"/>
                <a:gd name="T34" fmla="*/ 113 w 379"/>
                <a:gd name="T35" fmla="*/ 141 h 147"/>
                <a:gd name="T36" fmla="*/ 80 w 379"/>
                <a:gd name="T37" fmla="*/ 124 h 147"/>
                <a:gd name="T38" fmla="*/ 58 w 379"/>
                <a:gd name="T39" fmla="*/ 109 h 147"/>
                <a:gd name="T40" fmla="*/ 45 w 379"/>
                <a:gd name="T41" fmla="*/ 94 h 147"/>
                <a:gd name="T42" fmla="*/ 37 w 379"/>
                <a:gd name="T43" fmla="*/ 82 h 147"/>
                <a:gd name="T44" fmla="*/ 26 w 379"/>
                <a:gd name="T45" fmla="*/ 59 h 147"/>
                <a:gd name="T46" fmla="*/ 16 w 379"/>
                <a:gd name="T47" fmla="*/ 48 h 147"/>
                <a:gd name="T48" fmla="*/ 0 w 379"/>
                <a:gd name="T49" fmla="*/ 36 h 147"/>
                <a:gd name="T50" fmla="*/ 29 w 379"/>
                <a:gd name="T51" fmla="*/ 40 h 147"/>
                <a:gd name="T52" fmla="*/ 52 w 379"/>
                <a:gd name="T53" fmla="*/ 38 h 147"/>
                <a:gd name="T54" fmla="*/ 72 w 379"/>
                <a:gd name="T55" fmla="*/ 33 h 147"/>
                <a:gd name="T56" fmla="*/ 87 w 379"/>
                <a:gd name="T57" fmla="*/ 25 h 147"/>
                <a:gd name="T58" fmla="*/ 119 w 379"/>
                <a:gd name="T59" fmla="*/ 8 h 147"/>
                <a:gd name="T60" fmla="*/ 138 w 379"/>
                <a:gd name="T61" fmla="*/ 2 h 147"/>
                <a:gd name="T62" fmla="*/ 159 w 379"/>
                <a:gd name="T63" fmla="*/ 0 h 147"/>
                <a:gd name="T64" fmla="*/ 200 w 379"/>
                <a:gd name="T65" fmla="*/ 23 h 147"/>
                <a:gd name="T66" fmla="*/ 244 w 379"/>
                <a:gd name="T67" fmla="*/ 45 h 147"/>
                <a:gd name="T68" fmla="*/ 292 w 379"/>
                <a:gd name="T69" fmla="*/ 67 h 147"/>
                <a:gd name="T70" fmla="*/ 333 w 379"/>
                <a:gd name="T71" fmla="*/ 80 h 147"/>
                <a:gd name="T72" fmla="*/ 354 w 379"/>
                <a:gd name="T73" fmla="*/ 86 h 147"/>
                <a:gd name="T74" fmla="*/ 379 w 379"/>
                <a:gd name="T75" fmla="*/ 9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95" name="Freeform 454">
              <a:extLst>
                <a:ext uri="{FF2B5EF4-FFF2-40B4-BE49-F238E27FC236}">
                  <a16:creationId xmlns:a16="http://schemas.microsoft.com/office/drawing/2014/main" id="{61486EC3-001D-43CE-B0E6-F487BCEBF7F6}"/>
                </a:ext>
              </a:extLst>
            </p:cNvPr>
            <p:cNvSpPr>
              <a:spLocks/>
            </p:cNvSpPr>
            <p:nvPr>
              <p:custDataLst>
                <p:tags r:id="rId290"/>
              </p:custDataLst>
            </p:nvPr>
          </p:nvSpPr>
          <p:spPr bwMode="auto">
            <a:xfrm>
              <a:off x="6059124" y="2833766"/>
              <a:ext cx="27774" cy="44483"/>
            </a:xfrm>
            <a:custGeom>
              <a:avLst/>
              <a:gdLst>
                <a:gd name="T0" fmla="*/ 0 w 61"/>
                <a:gd name="T1" fmla="*/ 0 h 67"/>
                <a:gd name="T2" fmla="*/ 0 w 61"/>
                <a:gd name="T3" fmla="*/ 9 h 67"/>
                <a:gd name="T4" fmla="*/ 0 w 61"/>
                <a:gd name="T5" fmla="*/ 18 h 67"/>
                <a:gd name="T6" fmla="*/ 1 w 61"/>
                <a:gd name="T7" fmla="*/ 24 h 67"/>
                <a:gd name="T8" fmla="*/ 2 w 61"/>
                <a:gd name="T9" fmla="*/ 30 h 67"/>
                <a:gd name="T10" fmla="*/ 3 w 61"/>
                <a:gd name="T11" fmla="*/ 36 h 67"/>
                <a:gd name="T12" fmla="*/ 6 w 61"/>
                <a:gd name="T13" fmla="*/ 42 h 67"/>
                <a:gd name="T14" fmla="*/ 12 w 61"/>
                <a:gd name="T15" fmla="*/ 55 h 67"/>
                <a:gd name="T16" fmla="*/ 21 w 61"/>
                <a:gd name="T17" fmla="*/ 67 h 67"/>
                <a:gd name="T18" fmla="*/ 28 w 61"/>
                <a:gd name="T19" fmla="*/ 65 h 67"/>
                <a:gd name="T20" fmla="*/ 35 w 61"/>
                <a:gd name="T21" fmla="*/ 61 h 67"/>
                <a:gd name="T22" fmla="*/ 42 w 61"/>
                <a:gd name="T23" fmla="*/ 58 h 67"/>
                <a:gd name="T24" fmla="*/ 48 w 61"/>
                <a:gd name="T25" fmla="*/ 53 h 67"/>
                <a:gd name="T26" fmla="*/ 53 w 61"/>
                <a:gd name="T27" fmla="*/ 47 h 67"/>
                <a:gd name="T28" fmla="*/ 57 w 61"/>
                <a:gd name="T29" fmla="*/ 40 h 67"/>
                <a:gd name="T30" fmla="*/ 59 w 61"/>
                <a:gd name="T31" fmla="*/ 32 h 67"/>
                <a:gd name="T32" fmla="*/ 61 w 61"/>
                <a:gd name="T33" fmla="*/ 24 h 67"/>
                <a:gd name="T34" fmla="*/ 53 w 61"/>
                <a:gd name="T35" fmla="*/ 14 h 67"/>
                <a:gd name="T36" fmla="*/ 41 w 61"/>
                <a:gd name="T37" fmla="*/ 0 h 67"/>
                <a:gd name="T38" fmla="*/ 28 w 61"/>
                <a:gd name="T39" fmla="*/ 3 h 67"/>
                <a:gd name="T40" fmla="*/ 18 w 61"/>
                <a:gd name="T41" fmla="*/ 4 h 67"/>
                <a:gd name="T42" fmla="*/ 13 w 61"/>
                <a:gd name="T43" fmla="*/ 4 h 67"/>
                <a:gd name="T44" fmla="*/ 10 w 61"/>
                <a:gd name="T45" fmla="*/ 3 h 67"/>
                <a:gd name="T46" fmla="*/ 6 w 61"/>
                <a:gd name="T47" fmla="*/ 2 h 67"/>
                <a:gd name="T48" fmla="*/ 0 w 61"/>
                <a:gd name="T4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96" name="Freeform 455">
              <a:extLst>
                <a:ext uri="{FF2B5EF4-FFF2-40B4-BE49-F238E27FC236}">
                  <a16:creationId xmlns:a16="http://schemas.microsoft.com/office/drawing/2014/main" id="{EC022CA6-82FE-4EA5-B7C1-1361DE3CA228}"/>
                </a:ext>
              </a:extLst>
            </p:cNvPr>
            <p:cNvSpPr>
              <a:spLocks/>
            </p:cNvSpPr>
            <p:nvPr>
              <p:custDataLst>
                <p:tags r:id="rId291"/>
              </p:custDataLst>
            </p:nvPr>
          </p:nvSpPr>
          <p:spPr bwMode="auto">
            <a:xfrm>
              <a:off x="6032812" y="2837276"/>
              <a:ext cx="23389" cy="43312"/>
            </a:xfrm>
            <a:custGeom>
              <a:avLst/>
              <a:gdLst>
                <a:gd name="T0" fmla="*/ 0 w 60"/>
                <a:gd name="T1" fmla="*/ 6 h 55"/>
                <a:gd name="T2" fmla="*/ 0 w 60"/>
                <a:gd name="T3" fmla="*/ 24 h 55"/>
                <a:gd name="T4" fmla="*/ 5 w 60"/>
                <a:gd name="T5" fmla="*/ 32 h 55"/>
                <a:gd name="T6" fmla="*/ 10 w 60"/>
                <a:gd name="T7" fmla="*/ 40 h 55"/>
                <a:gd name="T8" fmla="*/ 16 w 60"/>
                <a:gd name="T9" fmla="*/ 45 h 55"/>
                <a:gd name="T10" fmla="*/ 21 w 60"/>
                <a:gd name="T11" fmla="*/ 49 h 55"/>
                <a:gd name="T12" fmla="*/ 27 w 60"/>
                <a:gd name="T13" fmla="*/ 52 h 55"/>
                <a:gd name="T14" fmla="*/ 33 w 60"/>
                <a:gd name="T15" fmla="*/ 54 h 55"/>
                <a:gd name="T16" fmla="*/ 40 w 60"/>
                <a:gd name="T17" fmla="*/ 55 h 55"/>
                <a:gd name="T18" fmla="*/ 46 w 60"/>
                <a:gd name="T19" fmla="*/ 55 h 55"/>
                <a:gd name="T20" fmla="*/ 53 w 60"/>
                <a:gd name="T21" fmla="*/ 52 h 55"/>
                <a:gd name="T22" fmla="*/ 60 w 60"/>
                <a:gd name="T23" fmla="*/ 49 h 55"/>
                <a:gd name="T24" fmla="*/ 50 w 60"/>
                <a:gd name="T25" fmla="*/ 34 h 55"/>
                <a:gd name="T26" fmla="*/ 42 w 60"/>
                <a:gd name="T27" fmla="*/ 22 h 55"/>
                <a:gd name="T28" fmla="*/ 39 w 60"/>
                <a:gd name="T29" fmla="*/ 17 h 55"/>
                <a:gd name="T30" fmla="*/ 35 w 60"/>
                <a:gd name="T31" fmla="*/ 12 h 55"/>
                <a:gd name="T32" fmla="*/ 34 w 60"/>
                <a:gd name="T33" fmla="*/ 6 h 55"/>
                <a:gd name="T34" fmla="*/ 33 w 60"/>
                <a:gd name="T35" fmla="*/ 0 h 55"/>
                <a:gd name="T36" fmla="*/ 23 w 60"/>
                <a:gd name="T37" fmla="*/ 1 h 55"/>
                <a:gd name="T38" fmla="*/ 15 w 60"/>
                <a:gd name="T39" fmla="*/ 3 h 55"/>
                <a:gd name="T40" fmla="*/ 7 w 60"/>
                <a:gd name="T41" fmla="*/ 5 h 55"/>
                <a:gd name="T42" fmla="*/ 0 w 60"/>
                <a:gd name="T43" fmla="*/ 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397" name="Freeform 456">
              <a:extLst>
                <a:ext uri="{FF2B5EF4-FFF2-40B4-BE49-F238E27FC236}">
                  <a16:creationId xmlns:a16="http://schemas.microsoft.com/office/drawing/2014/main" id="{FB54951A-CE3A-4E40-A92C-42DEF02FD086}"/>
                </a:ext>
              </a:extLst>
            </p:cNvPr>
            <p:cNvSpPr>
              <a:spLocks/>
            </p:cNvSpPr>
            <p:nvPr>
              <p:custDataLst>
                <p:tags r:id="rId292"/>
              </p:custDataLst>
            </p:nvPr>
          </p:nvSpPr>
          <p:spPr bwMode="auto">
            <a:xfrm>
              <a:off x="6005038" y="2797476"/>
              <a:ext cx="48240" cy="57360"/>
            </a:xfrm>
            <a:custGeom>
              <a:avLst/>
              <a:gdLst>
                <a:gd name="T0" fmla="*/ 74 w 120"/>
                <a:gd name="T1" fmla="*/ 129 h 148"/>
                <a:gd name="T2" fmla="*/ 70 w 120"/>
                <a:gd name="T3" fmla="*/ 131 h 148"/>
                <a:gd name="T4" fmla="*/ 67 w 120"/>
                <a:gd name="T5" fmla="*/ 132 h 148"/>
                <a:gd name="T6" fmla="*/ 64 w 120"/>
                <a:gd name="T7" fmla="*/ 133 h 148"/>
                <a:gd name="T8" fmla="*/ 60 w 120"/>
                <a:gd name="T9" fmla="*/ 133 h 148"/>
                <a:gd name="T10" fmla="*/ 56 w 120"/>
                <a:gd name="T11" fmla="*/ 133 h 148"/>
                <a:gd name="T12" fmla="*/ 53 w 120"/>
                <a:gd name="T13" fmla="*/ 132 h 148"/>
                <a:gd name="T14" fmla="*/ 50 w 120"/>
                <a:gd name="T15" fmla="*/ 131 h 148"/>
                <a:gd name="T16" fmla="*/ 47 w 120"/>
                <a:gd name="T17" fmla="*/ 129 h 148"/>
                <a:gd name="T18" fmla="*/ 41 w 120"/>
                <a:gd name="T19" fmla="*/ 128 h 148"/>
                <a:gd name="T20" fmla="*/ 34 w 120"/>
                <a:gd name="T21" fmla="*/ 125 h 148"/>
                <a:gd name="T22" fmla="*/ 26 w 120"/>
                <a:gd name="T23" fmla="*/ 120 h 148"/>
                <a:gd name="T24" fmla="*/ 19 w 120"/>
                <a:gd name="T25" fmla="*/ 115 h 148"/>
                <a:gd name="T26" fmla="*/ 11 w 120"/>
                <a:gd name="T27" fmla="*/ 108 h 148"/>
                <a:gd name="T28" fmla="*/ 6 w 120"/>
                <a:gd name="T29" fmla="*/ 101 h 148"/>
                <a:gd name="T30" fmla="*/ 3 w 120"/>
                <a:gd name="T31" fmla="*/ 97 h 148"/>
                <a:gd name="T32" fmla="*/ 2 w 120"/>
                <a:gd name="T33" fmla="*/ 94 h 148"/>
                <a:gd name="T34" fmla="*/ 1 w 120"/>
                <a:gd name="T35" fmla="*/ 90 h 148"/>
                <a:gd name="T36" fmla="*/ 0 w 120"/>
                <a:gd name="T37" fmla="*/ 87 h 148"/>
                <a:gd name="T38" fmla="*/ 2 w 120"/>
                <a:gd name="T39" fmla="*/ 73 h 148"/>
                <a:gd name="T40" fmla="*/ 8 w 120"/>
                <a:gd name="T41" fmla="*/ 55 h 148"/>
                <a:gd name="T42" fmla="*/ 14 w 120"/>
                <a:gd name="T43" fmla="*/ 35 h 148"/>
                <a:gd name="T44" fmla="*/ 20 w 120"/>
                <a:gd name="T45" fmla="*/ 18 h 148"/>
                <a:gd name="T46" fmla="*/ 32 w 120"/>
                <a:gd name="T47" fmla="*/ 17 h 148"/>
                <a:gd name="T48" fmla="*/ 42 w 120"/>
                <a:gd name="T49" fmla="*/ 16 h 148"/>
                <a:gd name="T50" fmla="*/ 51 w 120"/>
                <a:gd name="T51" fmla="*/ 14 h 148"/>
                <a:gd name="T52" fmla="*/ 58 w 120"/>
                <a:gd name="T53" fmla="*/ 11 h 148"/>
                <a:gd name="T54" fmla="*/ 70 w 120"/>
                <a:gd name="T55" fmla="*/ 5 h 148"/>
                <a:gd name="T56" fmla="*/ 80 w 120"/>
                <a:gd name="T57" fmla="*/ 0 h 148"/>
                <a:gd name="T58" fmla="*/ 85 w 120"/>
                <a:gd name="T59" fmla="*/ 2 h 148"/>
                <a:gd name="T60" fmla="*/ 93 w 120"/>
                <a:gd name="T61" fmla="*/ 7 h 148"/>
                <a:gd name="T62" fmla="*/ 98 w 120"/>
                <a:gd name="T63" fmla="*/ 10 h 148"/>
                <a:gd name="T64" fmla="*/ 102 w 120"/>
                <a:gd name="T65" fmla="*/ 13 h 148"/>
                <a:gd name="T66" fmla="*/ 106 w 120"/>
                <a:gd name="T67" fmla="*/ 16 h 148"/>
                <a:gd name="T68" fmla="*/ 107 w 120"/>
                <a:gd name="T69" fmla="*/ 18 h 148"/>
                <a:gd name="T70" fmla="*/ 100 w 120"/>
                <a:gd name="T71" fmla="*/ 28 h 148"/>
                <a:gd name="T72" fmla="*/ 93 w 120"/>
                <a:gd name="T73" fmla="*/ 37 h 148"/>
                <a:gd name="T74" fmla="*/ 95 w 120"/>
                <a:gd name="T75" fmla="*/ 42 h 148"/>
                <a:gd name="T76" fmla="*/ 98 w 120"/>
                <a:gd name="T77" fmla="*/ 49 h 148"/>
                <a:gd name="T78" fmla="*/ 102 w 120"/>
                <a:gd name="T79" fmla="*/ 56 h 148"/>
                <a:gd name="T80" fmla="*/ 107 w 120"/>
                <a:gd name="T81" fmla="*/ 63 h 148"/>
                <a:gd name="T82" fmla="*/ 115 w 120"/>
                <a:gd name="T83" fmla="*/ 75 h 148"/>
                <a:gd name="T84" fmla="*/ 120 w 120"/>
                <a:gd name="T85" fmla="*/ 79 h 148"/>
                <a:gd name="T86" fmla="*/ 113 w 120"/>
                <a:gd name="T87" fmla="*/ 81 h 148"/>
                <a:gd name="T88" fmla="*/ 107 w 120"/>
                <a:gd name="T89" fmla="*/ 84 h 148"/>
                <a:gd name="T90" fmla="*/ 100 w 120"/>
                <a:gd name="T91" fmla="*/ 87 h 148"/>
                <a:gd name="T92" fmla="*/ 96 w 120"/>
                <a:gd name="T93" fmla="*/ 91 h 148"/>
                <a:gd name="T94" fmla="*/ 90 w 120"/>
                <a:gd name="T95" fmla="*/ 95 h 148"/>
                <a:gd name="T96" fmla="*/ 87 w 120"/>
                <a:gd name="T97" fmla="*/ 99 h 148"/>
                <a:gd name="T98" fmla="*/ 82 w 120"/>
                <a:gd name="T99" fmla="*/ 104 h 148"/>
                <a:gd name="T100" fmla="*/ 80 w 120"/>
                <a:gd name="T101" fmla="*/ 109 h 148"/>
                <a:gd name="T102" fmla="*/ 78 w 120"/>
                <a:gd name="T103" fmla="*/ 114 h 148"/>
                <a:gd name="T104" fmla="*/ 77 w 120"/>
                <a:gd name="T105" fmla="*/ 120 h 148"/>
                <a:gd name="T106" fmla="*/ 76 w 120"/>
                <a:gd name="T107" fmla="*/ 125 h 148"/>
                <a:gd name="T108" fmla="*/ 75 w 120"/>
                <a:gd name="T109" fmla="*/ 130 h 148"/>
                <a:gd name="T110" fmla="*/ 76 w 120"/>
                <a:gd name="T111" fmla="*/ 135 h 148"/>
                <a:gd name="T112" fmla="*/ 77 w 120"/>
                <a:gd name="T113" fmla="*/ 140 h 148"/>
                <a:gd name="T114" fmla="*/ 78 w 120"/>
                <a:gd name="T115" fmla="*/ 144 h 148"/>
                <a:gd name="T116" fmla="*/ 80 w 120"/>
                <a:gd name="T117" fmla="*/ 148 h 148"/>
                <a:gd name="T118" fmla="*/ 74 w 120"/>
                <a:gd name="T119" fmla="*/ 12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98" name="Freeform 457">
              <a:extLst>
                <a:ext uri="{FF2B5EF4-FFF2-40B4-BE49-F238E27FC236}">
                  <a16:creationId xmlns:a16="http://schemas.microsoft.com/office/drawing/2014/main" id="{69AD87BE-3F9C-49A1-B469-80589BAE00F1}"/>
                </a:ext>
              </a:extLst>
            </p:cNvPr>
            <p:cNvSpPr>
              <a:spLocks/>
            </p:cNvSpPr>
            <p:nvPr>
              <p:custDataLst>
                <p:tags r:id="rId293"/>
              </p:custDataLst>
            </p:nvPr>
          </p:nvSpPr>
          <p:spPr bwMode="auto">
            <a:xfrm>
              <a:off x="6402646" y="3390972"/>
              <a:ext cx="251429" cy="227098"/>
            </a:xfrm>
            <a:custGeom>
              <a:avLst/>
              <a:gdLst>
                <a:gd name="T0" fmla="*/ 21 w 631"/>
                <a:gd name="T1" fmla="*/ 2 h 592"/>
                <a:gd name="T2" fmla="*/ 32 w 631"/>
                <a:gd name="T3" fmla="*/ 4 h 592"/>
                <a:gd name="T4" fmla="*/ 54 w 631"/>
                <a:gd name="T5" fmla="*/ 8 h 592"/>
                <a:gd name="T6" fmla="*/ 78 w 631"/>
                <a:gd name="T7" fmla="*/ 11 h 592"/>
                <a:gd name="T8" fmla="*/ 104 w 631"/>
                <a:gd name="T9" fmla="*/ 19 h 592"/>
                <a:gd name="T10" fmla="*/ 130 w 631"/>
                <a:gd name="T11" fmla="*/ 32 h 592"/>
                <a:gd name="T12" fmla="*/ 146 w 631"/>
                <a:gd name="T13" fmla="*/ 40 h 592"/>
                <a:gd name="T14" fmla="*/ 159 w 631"/>
                <a:gd name="T15" fmla="*/ 43 h 592"/>
                <a:gd name="T16" fmla="*/ 189 w 631"/>
                <a:gd name="T17" fmla="*/ 43 h 592"/>
                <a:gd name="T18" fmla="*/ 227 w 631"/>
                <a:gd name="T19" fmla="*/ 37 h 592"/>
                <a:gd name="T20" fmla="*/ 277 w 631"/>
                <a:gd name="T21" fmla="*/ 23 h 592"/>
                <a:gd name="T22" fmla="*/ 399 w 631"/>
                <a:gd name="T23" fmla="*/ 38 h 592"/>
                <a:gd name="T24" fmla="*/ 403 w 631"/>
                <a:gd name="T25" fmla="*/ 69 h 592"/>
                <a:gd name="T26" fmla="*/ 410 w 631"/>
                <a:gd name="T27" fmla="*/ 95 h 592"/>
                <a:gd name="T28" fmla="*/ 417 w 631"/>
                <a:gd name="T29" fmla="*/ 119 h 592"/>
                <a:gd name="T30" fmla="*/ 427 w 631"/>
                <a:gd name="T31" fmla="*/ 140 h 592"/>
                <a:gd name="T32" fmla="*/ 450 w 631"/>
                <a:gd name="T33" fmla="*/ 175 h 592"/>
                <a:gd name="T34" fmla="*/ 472 w 631"/>
                <a:gd name="T35" fmla="*/ 204 h 592"/>
                <a:gd name="T36" fmla="*/ 482 w 631"/>
                <a:gd name="T37" fmla="*/ 222 h 592"/>
                <a:gd name="T38" fmla="*/ 485 w 631"/>
                <a:gd name="T39" fmla="*/ 240 h 592"/>
                <a:gd name="T40" fmla="*/ 491 w 631"/>
                <a:gd name="T41" fmla="*/ 255 h 592"/>
                <a:gd name="T42" fmla="*/ 496 w 631"/>
                <a:gd name="T43" fmla="*/ 261 h 592"/>
                <a:gd name="T44" fmla="*/ 505 w 631"/>
                <a:gd name="T45" fmla="*/ 266 h 592"/>
                <a:gd name="T46" fmla="*/ 513 w 631"/>
                <a:gd name="T47" fmla="*/ 270 h 592"/>
                <a:gd name="T48" fmla="*/ 519 w 631"/>
                <a:gd name="T49" fmla="*/ 278 h 592"/>
                <a:gd name="T50" fmla="*/ 533 w 631"/>
                <a:gd name="T51" fmla="*/ 303 h 592"/>
                <a:gd name="T52" fmla="*/ 541 w 631"/>
                <a:gd name="T53" fmla="*/ 331 h 592"/>
                <a:gd name="T54" fmla="*/ 545 w 631"/>
                <a:gd name="T55" fmla="*/ 358 h 592"/>
                <a:gd name="T56" fmla="*/ 548 w 631"/>
                <a:gd name="T57" fmla="*/ 368 h 592"/>
                <a:gd name="T58" fmla="*/ 557 w 631"/>
                <a:gd name="T59" fmla="*/ 381 h 592"/>
                <a:gd name="T60" fmla="*/ 583 w 631"/>
                <a:gd name="T61" fmla="*/ 415 h 592"/>
                <a:gd name="T62" fmla="*/ 612 w 631"/>
                <a:gd name="T63" fmla="*/ 447 h 592"/>
                <a:gd name="T64" fmla="*/ 631 w 631"/>
                <a:gd name="T65" fmla="*/ 463 h 592"/>
                <a:gd name="T66" fmla="*/ 612 w 631"/>
                <a:gd name="T67" fmla="*/ 481 h 592"/>
                <a:gd name="T68" fmla="*/ 624 w 631"/>
                <a:gd name="T69" fmla="*/ 496 h 592"/>
                <a:gd name="T70" fmla="*/ 626 w 631"/>
                <a:gd name="T71" fmla="*/ 507 h 592"/>
                <a:gd name="T72" fmla="*/ 626 w 631"/>
                <a:gd name="T73" fmla="*/ 516 h 592"/>
                <a:gd name="T74" fmla="*/ 631 w 631"/>
                <a:gd name="T75" fmla="*/ 531 h 592"/>
                <a:gd name="T76" fmla="*/ 626 w 631"/>
                <a:gd name="T77" fmla="*/ 539 h 592"/>
                <a:gd name="T78" fmla="*/ 617 w 631"/>
                <a:gd name="T79" fmla="*/ 548 h 592"/>
                <a:gd name="T80" fmla="*/ 592 w 631"/>
                <a:gd name="T81" fmla="*/ 569 h 592"/>
                <a:gd name="T82" fmla="*/ 558 w 631"/>
                <a:gd name="T83" fmla="*/ 592 h 592"/>
                <a:gd name="T84" fmla="*/ 46 w 631"/>
                <a:gd name="T85" fmla="*/ 174 h 592"/>
                <a:gd name="T86" fmla="*/ 25 w 631"/>
                <a:gd name="T87" fmla="*/ 157 h 592"/>
                <a:gd name="T88" fmla="*/ 11 w 631"/>
                <a:gd name="T89" fmla="*/ 138 h 592"/>
                <a:gd name="T90" fmla="*/ 2 w 631"/>
                <a:gd name="T91" fmla="*/ 117 h 592"/>
                <a:gd name="T92" fmla="*/ 0 w 631"/>
                <a:gd name="T93" fmla="*/ 93 h 592"/>
                <a:gd name="T94" fmla="*/ 3 w 631"/>
                <a:gd name="T95" fmla="*/ 89 h 592"/>
                <a:gd name="T96" fmla="*/ 10 w 631"/>
                <a:gd name="T97" fmla="*/ 83 h 592"/>
                <a:gd name="T98" fmla="*/ 17 w 631"/>
                <a:gd name="T99" fmla="*/ 77 h 592"/>
                <a:gd name="T100" fmla="*/ 20 w 631"/>
                <a:gd name="T101" fmla="*/ 69 h 592"/>
                <a:gd name="T102" fmla="*/ 18 w 631"/>
                <a:gd name="T103" fmla="*/ 53 h 592"/>
                <a:gd name="T104" fmla="*/ 13 w 631"/>
                <a:gd name="T105" fmla="*/ 42 h 592"/>
                <a:gd name="T106" fmla="*/ 9 w 631"/>
                <a:gd name="T107" fmla="*/ 34 h 592"/>
                <a:gd name="T108" fmla="*/ 7 w 631"/>
                <a:gd name="T109" fmla="*/ 26 h 592"/>
                <a:gd name="T110" fmla="*/ 13 w 631"/>
                <a:gd name="T111"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399" name="Freeform 458">
              <a:extLst>
                <a:ext uri="{FF2B5EF4-FFF2-40B4-BE49-F238E27FC236}">
                  <a16:creationId xmlns:a16="http://schemas.microsoft.com/office/drawing/2014/main" id="{6843C818-AE4D-4880-BD9D-DCE309EC7FDD}"/>
                </a:ext>
              </a:extLst>
            </p:cNvPr>
            <p:cNvSpPr>
              <a:spLocks/>
            </p:cNvSpPr>
            <p:nvPr>
              <p:custDataLst>
                <p:tags r:id="rId294"/>
              </p:custDataLst>
            </p:nvPr>
          </p:nvSpPr>
          <p:spPr bwMode="auto">
            <a:xfrm>
              <a:off x="6029888" y="3121733"/>
              <a:ext cx="16080" cy="42141"/>
            </a:xfrm>
            <a:custGeom>
              <a:avLst/>
              <a:gdLst>
                <a:gd name="T0" fmla="*/ 7 w 40"/>
                <a:gd name="T1" fmla="*/ 31 h 93"/>
                <a:gd name="T2" fmla="*/ 10 w 40"/>
                <a:gd name="T3" fmla="*/ 30 h 93"/>
                <a:gd name="T4" fmla="*/ 14 w 40"/>
                <a:gd name="T5" fmla="*/ 26 h 93"/>
                <a:gd name="T6" fmla="*/ 20 w 40"/>
                <a:gd name="T7" fmla="*/ 20 h 93"/>
                <a:gd name="T8" fmla="*/ 25 w 40"/>
                <a:gd name="T9" fmla="*/ 15 h 93"/>
                <a:gd name="T10" fmla="*/ 35 w 40"/>
                <a:gd name="T11" fmla="*/ 4 h 93"/>
                <a:gd name="T12" fmla="*/ 40 w 40"/>
                <a:gd name="T13" fmla="*/ 0 h 93"/>
                <a:gd name="T14" fmla="*/ 37 w 40"/>
                <a:gd name="T15" fmla="*/ 26 h 93"/>
                <a:gd name="T16" fmla="*/ 35 w 40"/>
                <a:gd name="T17" fmla="*/ 53 h 93"/>
                <a:gd name="T18" fmla="*/ 34 w 40"/>
                <a:gd name="T19" fmla="*/ 65 h 93"/>
                <a:gd name="T20" fmla="*/ 34 w 40"/>
                <a:gd name="T21" fmla="*/ 77 h 93"/>
                <a:gd name="T22" fmla="*/ 35 w 40"/>
                <a:gd name="T23" fmla="*/ 82 h 93"/>
                <a:gd name="T24" fmla="*/ 36 w 40"/>
                <a:gd name="T25" fmla="*/ 86 h 93"/>
                <a:gd name="T26" fmla="*/ 37 w 40"/>
                <a:gd name="T27" fmla="*/ 90 h 93"/>
                <a:gd name="T28" fmla="*/ 40 w 40"/>
                <a:gd name="T29" fmla="*/ 93 h 93"/>
                <a:gd name="T30" fmla="*/ 26 w 40"/>
                <a:gd name="T31" fmla="*/ 93 h 93"/>
                <a:gd name="T32" fmla="*/ 13 w 40"/>
                <a:gd name="T33" fmla="*/ 93 h 93"/>
                <a:gd name="T34" fmla="*/ 11 w 40"/>
                <a:gd name="T35" fmla="*/ 92 h 93"/>
                <a:gd name="T36" fmla="*/ 8 w 40"/>
                <a:gd name="T37" fmla="*/ 91 h 93"/>
                <a:gd name="T38" fmla="*/ 6 w 40"/>
                <a:gd name="T39" fmla="*/ 88 h 93"/>
                <a:gd name="T40" fmla="*/ 4 w 40"/>
                <a:gd name="T41" fmla="*/ 86 h 93"/>
                <a:gd name="T42" fmla="*/ 1 w 40"/>
                <a:gd name="T43" fmla="*/ 80 h 93"/>
                <a:gd name="T44" fmla="*/ 0 w 40"/>
                <a:gd name="T45" fmla="*/ 73 h 93"/>
                <a:gd name="T46" fmla="*/ 1 w 40"/>
                <a:gd name="T47" fmla="*/ 64 h 93"/>
                <a:gd name="T48" fmla="*/ 3 w 40"/>
                <a:gd name="T49" fmla="*/ 50 h 93"/>
                <a:gd name="T50" fmla="*/ 6 w 40"/>
                <a:gd name="T51" fmla="*/ 37 h 93"/>
                <a:gd name="T52" fmla="*/ 7 w 40"/>
                <a:gd name="T53"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00" name="Freeform 459">
              <a:extLst>
                <a:ext uri="{FF2B5EF4-FFF2-40B4-BE49-F238E27FC236}">
                  <a16:creationId xmlns:a16="http://schemas.microsoft.com/office/drawing/2014/main" id="{91DFC959-1021-4CBA-964B-C4530C7CD11E}"/>
                </a:ext>
              </a:extLst>
            </p:cNvPr>
            <p:cNvSpPr>
              <a:spLocks/>
            </p:cNvSpPr>
            <p:nvPr>
              <p:custDataLst>
                <p:tags r:id="rId295"/>
              </p:custDataLst>
            </p:nvPr>
          </p:nvSpPr>
          <p:spPr bwMode="auto">
            <a:xfrm>
              <a:off x="5748375" y="2935559"/>
              <a:ext cx="271895" cy="201345"/>
            </a:xfrm>
            <a:custGeom>
              <a:avLst/>
              <a:gdLst>
                <a:gd name="T0" fmla="*/ 149 w 664"/>
                <a:gd name="T1" fmla="*/ 445 h 518"/>
                <a:gd name="T2" fmla="*/ 151 w 664"/>
                <a:gd name="T3" fmla="*/ 431 h 518"/>
                <a:gd name="T4" fmla="*/ 146 w 664"/>
                <a:gd name="T5" fmla="*/ 400 h 518"/>
                <a:gd name="T6" fmla="*/ 151 w 664"/>
                <a:gd name="T7" fmla="*/ 353 h 518"/>
                <a:gd name="T8" fmla="*/ 146 w 664"/>
                <a:gd name="T9" fmla="*/ 298 h 518"/>
                <a:gd name="T10" fmla="*/ 134 w 664"/>
                <a:gd name="T11" fmla="*/ 251 h 518"/>
                <a:gd name="T12" fmla="*/ 109 w 664"/>
                <a:gd name="T13" fmla="*/ 241 h 518"/>
                <a:gd name="T14" fmla="*/ 20 w 664"/>
                <a:gd name="T15" fmla="*/ 192 h 518"/>
                <a:gd name="T16" fmla="*/ 24 w 664"/>
                <a:gd name="T17" fmla="*/ 171 h 518"/>
                <a:gd name="T18" fmla="*/ 36 w 664"/>
                <a:gd name="T19" fmla="*/ 159 h 518"/>
                <a:gd name="T20" fmla="*/ 48 w 664"/>
                <a:gd name="T21" fmla="*/ 148 h 518"/>
                <a:gd name="T22" fmla="*/ 100 w 664"/>
                <a:gd name="T23" fmla="*/ 155 h 518"/>
                <a:gd name="T24" fmla="*/ 125 w 664"/>
                <a:gd name="T25" fmla="*/ 152 h 518"/>
                <a:gd name="T26" fmla="*/ 147 w 664"/>
                <a:gd name="T27" fmla="*/ 157 h 518"/>
                <a:gd name="T28" fmla="*/ 165 w 664"/>
                <a:gd name="T29" fmla="*/ 94 h 518"/>
                <a:gd name="T30" fmla="*/ 185 w 664"/>
                <a:gd name="T31" fmla="*/ 109 h 518"/>
                <a:gd name="T32" fmla="*/ 207 w 664"/>
                <a:gd name="T33" fmla="*/ 110 h 518"/>
                <a:gd name="T34" fmla="*/ 236 w 664"/>
                <a:gd name="T35" fmla="*/ 99 h 518"/>
                <a:gd name="T36" fmla="*/ 264 w 664"/>
                <a:gd name="T37" fmla="*/ 80 h 518"/>
                <a:gd name="T38" fmla="*/ 289 w 664"/>
                <a:gd name="T39" fmla="*/ 57 h 518"/>
                <a:gd name="T40" fmla="*/ 308 w 664"/>
                <a:gd name="T41" fmla="*/ 32 h 518"/>
                <a:gd name="T42" fmla="*/ 318 w 664"/>
                <a:gd name="T43" fmla="*/ 12 h 518"/>
                <a:gd name="T44" fmla="*/ 370 w 664"/>
                <a:gd name="T45" fmla="*/ 4 h 518"/>
                <a:gd name="T46" fmla="*/ 404 w 664"/>
                <a:gd name="T47" fmla="*/ 32 h 518"/>
                <a:gd name="T48" fmla="*/ 457 w 664"/>
                <a:gd name="T49" fmla="*/ 61 h 518"/>
                <a:gd name="T50" fmla="*/ 511 w 664"/>
                <a:gd name="T51" fmla="*/ 90 h 518"/>
                <a:gd name="T52" fmla="*/ 552 w 664"/>
                <a:gd name="T53" fmla="*/ 107 h 518"/>
                <a:gd name="T54" fmla="*/ 578 w 664"/>
                <a:gd name="T55" fmla="*/ 116 h 518"/>
                <a:gd name="T56" fmla="*/ 623 w 664"/>
                <a:gd name="T57" fmla="*/ 121 h 518"/>
                <a:gd name="T58" fmla="*/ 658 w 664"/>
                <a:gd name="T59" fmla="*/ 136 h 518"/>
                <a:gd name="T60" fmla="*/ 645 w 664"/>
                <a:gd name="T61" fmla="*/ 166 h 518"/>
                <a:gd name="T62" fmla="*/ 620 w 664"/>
                <a:gd name="T63" fmla="*/ 236 h 518"/>
                <a:gd name="T64" fmla="*/ 598 w 664"/>
                <a:gd name="T65" fmla="*/ 272 h 518"/>
                <a:gd name="T66" fmla="*/ 585 w 664"/>
                <a:gd name="T67" fmla="*/ 286 h 518"/>
                <a:gd name="T68" fmla="*/ 599 w 664"/>
                <a:gd name="T69" fmla="*/ 298 h 518"/>
                <a:gd name="T70" fmla="*/ 618 w 664"/>
                <a:gd name="T71" fmla="*/ 307 h 518"/>
                <a:gd name="T72" fmla="*/ 623 w 664"/>
                <a:gd name="T73" fmla="*/ 334 h 518"/>
                <a:gd name="T74" fmla="*/ 620 w 664"/>
                <a:gd name="T75" fmla="*/ 347 h 518"/>
                <a:gd name="T76" fmla="*/ 618 w 664"/>
                <a:gd name="T77" fmla="*/ 372 h 518"/>
                <a:gd name="T78" fmla="*/ 622 w 664"/>
                <a:gd name="T79" fmla="*/ 399 h 518"/>
                <a:gd name="T80" fmla="*/ 632 w 664"/>
                <a:gd name="T81" fmla="*/ 423 h 518"/>
                <a:gd name="T82" fmla="*/ 608 w 664"/>
                <a:gd name="T83" fmla="*/ 457 h 518"/>
                <a:gd name="T84" fmla="*/ 569 w 664"/>
                <a:gd name="T85" fmla="*/ 484 h 518"/>
                <a:gd name="T86" fmla="*/ 542 w 664"/>
                <a:gd name="T87" fmla="*/ 489 h 518"/>
                <a:gd name="T88" fmla="*/ 509 w 664"/>
                <a:gd name="T89" fmla="*/ 481 h 518"/>
                <a:gd name="T90" fmla="*/ 477 w 664"/>
                <a:gd name="T91" fmla="*/ 460 h 518"/>
                <a:gd name="T92" fmla="*/ 463 w 664"/>
                <a:gd name="T93" fmla="*/ 456 h 518"/>
                <a:gd name="T94" fmla="*/ 443 w 664"/>
                <a:gd name="T95" fmla="*/ 457 h 518"/>
                <a:gd name="T96" fmla="*/ 423 w 664"/>
                <a:gd name="T97" fmla="*/ 465 h 518"/>
                <a:gd name="T98" fmla="*/ 406 w 664"/>
                <a:gd name="T99" fmla="*/ 477 h 518"/>
                <a:gd name="T100" fmla="*/ 388 w 664"/>
                <a:gd name="T101" fmla="*/ 503 h 518"/>
                <a:gd name="T102" fmla="*/ 385 w 664"/>
                <a:gd name="T103" fmla="*/ 517 h 518"/>
                <a:gd name="T104" fmla="*/ 333 w 664"/>
                <a:gd name="T105" fmla="*/ 515 h 518"/>
                <a:gd name="T106" fmla="*/ 317 w 664"/>
                <a:gd name="T107" fmla="*/ 507 h 518"/>
                <a:gd name="T108" fmla="*/ 307 w 664"/>
                <a:gd name="T109" fmla="*/ 500 h 518"/>
                <a:gd name="T110" fmla="*/ 296 w 664"/>
                <a:gd name="T111" fmla="*/ 508 h 518"/>
                <a:gd name="T112" fmla="*/ 287 w 664"/>
                <a:gd name="T113" fmla="*/ 516 h 518"/>
                <a:gd name="T114" fmla="*/ 268 w 664"/>
                <a:gd name="T115" fmla="*/ 516 h 518"/>
                <a:gd name="T116" fmla="*/ 227 w 664"/>
                <a:gd name="T117" fmla="*/ 506 h 518"/>
                <a:gd name="T118" fmla="*/ 185 w 664"/>
                <a:gd name="T119" fmla="*/ 487 h 518"/>
                <a:gd name="T120" fmla="*/ 160 w 664"/>
                <a:gd name="T121" fmla="*/ 469 h 518"/>
                <a:gd name="T122" fmla="*/ 146 w 664"/>
                <a:gd name="T123" fmla="*/ 45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01" name="Freeform 460">
              <a:extLst>
                <a:ext uri="{FF2B5EF4-FFF2-40B4-BE49-F238E27FC236}">
                  <a16:creationId xmlns:a16="http://schemas.microsoft.com/office/drawing/2014/main" id="{2D964739-7FED-453D-A469-51460B03360B}"/>
                </a:ext>
              </a:extLst>
            </p:cNvPr>
            <p:cNvSpPr>
              <a:spLocks/>
            </p:cNvSpPr>
            <p:nvPr>
              <p:custDataLst>
                <p:tags r:id="rId296"/>
              </p:custDataLst>
            </p:nvPr>
          </p:nvSpPr>
          <p:spPr bwMode="auto">
            <a:xfrm>
              <a:off x="6693545" y="3111197"/>
              <a:ext cx="138870" cy="60871"/>
            </a:xfrm>
            <a:custGeom>
              <a:avLst/>
              <a:gdLst>
                <a:gd name="T0" fmla="*/ 332 w 352"/>
                <a:gd name="T1" fmla="*/ 91 h 153"/>
                <a:gd name="T2" fmla="*/ 352 w 352"/>
                <a:gd name="T3" fmla="*/ 153 h 153"/>
                <a:gd name="T4" fmla="*/ 326 w 352"/>
                <a:gd name="T5" fmla="*/ 141 h 153"/>
                <a:gd name="T6" fmla="*/ 299 w 352"/>
                <a:gd name="T7" fmla="*/ 129 h 153"/>
                <a:gd name="T8" fmla="*/ 266 w 352"/>
                <a:gd name="T9" fmla="*/ 141 h 153"/>
                <a:gd name="T10" fmla="*/ 232 w 352"/>
                <a:gd name="T11" fmla="*/ 141 h 153"/>
                <a:gd name="T12" fmla="*/ 227 w 352"/>
                <a:gd name="T13" fmla="*/ 135 h 153"/>
                <a:gd name="T14" fmla="*/ 226 w 352"/>
                <a:gd name="T15" fmla="*/ 135 h 153"/>
                <a:gd name="T16" fmla="*/ 219 w 352"/>
                <a:gd name="T17" fmla="*/ 129 h 153"/>
                <a:gd name="T18" fmla="*/ 213 w 352"/>
                <a:gd name="T19" fmla="*/ 125 h 153"/>
                <a:gd name="T20" fmla="*/ 205 w 352"/>
                <a:gd name="T21" fmla="*/ 121 h 153"/>
                <a:gd name="T22" fmla="*/ 197 w 352"/>
                <a:gd name="T23" fmla="*/ 118 h 153"/>
                <a:gd name="T24" fmla="*/ 181 w 352"/>
                <a:gd name="T25" fmla="*/ 113 h 153"/>
                <a:gd name="T26" fmla="*/ 163 w 352"/>
                <a:gd name="T27" fmla="*/ 110 h 153"/>
                <a:gd name="T28" fmla="*/ 126 w 352"/>
                <a:gd name="T29" fmla="*/ 107 h 153"/>
                <a:gd name="T30" fmla="*/ 86 w 352"/>
                <a:gd name="T31" fmla="*/ 104 h 153"/>
                <a:gd name="T32" fmla="*/ 85 w 352"/>
                <a:gd name="T33" fmla="*/ 94 h 153"/>
                <a:gd name="T34" fmla="*/ 82 w 352"/>
                <a:gd name="T35" fmla="*/ 84 h 153"/>
                <a:gd name="T36" fmla="*/ 80 w 352"/>
                <a:gd name="T37" fmla="*/ 75 h 153"/>
                <a:gd name="T38" fmla="*/ 75 w 352"/>
                <a:gd name="T39" fmla="*/ 67 h 153"/>
                <a:gd name="T40" fmla="*/ 71 w 352"/>
                <a:gd name="T41" fmla="*/ 59 h 153"/>
                <a:gd name="T42" fmla="*/ 67 w 352"/>
                <a:gd name="T43" fmla="*/ 52 h 153"/>
                <a:gd name="T44" fmla="*/ 61 w 352"/>
                <a:gd name="T45" fmla="*/ 44 h 153"/>
                <a:gd name="T46" fmla="*/ 56 w 352"/>
                <a:gd name="T47" fmla="*/ 37 h 153"/>
                <a:gd name="T48" fmla="*/ 44 w 352"/>
                <a:gd name="T49" fmla="*/ 26 h 153"/>
                <a:gd name="T50" fmla="*/ 29 w 352"/>
                <a:gd name="T51" fmla="*/ 16 h 153"/>
                <a:gd name="T52" fmla="*/ 15 w 352"/>
                <a:gd name="T53" fmla="*/ 7 h 153"/>
                <a:gd name="T54" fmla="*/ 0 w 352"/>
                <a:gd name="T55" fmla="*/ 0 h 153"/>
                <a:gd name="T56" fmla="*/ 7 w 352"/>
                <a:gd name="T57" fmla="*/ 0 h 153"/>
                <a:gd name="T58" fmla="*/ 60 w 352"/>
                <a:gd name="T59" fmla="*/ 18 h 153"/>
                <a:gd name="T60" fmla="*/ 106 w 352"/>
                <a:gd name="T61" fmla="*/ 30 h 153"/>
                <a:gd name="T62" fmla="*/ 134 w 352"/>
                <a:gd name="T63" fmla="*/ 18 h 153"/>
                <a:gd name="T64" fmla="*/ 180 w 352"/>
                <a:gd name="T65" fmla="*/ 36 h 153"/>
                <a:gd name="T66" fmla="*/ 206 w 352"/>
                <a:gd name="T67" fmla="*/ 55 h 153"/>
                <a:gd name="T68" fmla="*/ 246 w 352"/>
                <a:gd name="T69" fmla="*/ 49 h 153"/>
                <a:gd name="T70" fmla="*/ 286 w 352"/>
                <a:gd name="T71" fmla="*/ 61 h 153"/>
                <a:gd name="T72" fmla="*/ 313 w 352"/>
                <a:gd name="T73" fmla="*/ 79 h 153"/>
                <a:gd name="T74" fmla="*/ 332 w 352"/>
                <a:gd name="T75" fmla="*/ 9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402" name="Freeform 461">
              <a:extLst>
                <a:ext uri="{FF2B5EF4-FFF2-40B4-BE49-F238E27FC236}">
                  <a16:creationId xmlns:a16="http://schemas.microsoft.com/office/drawing/2014/main" id="{F72FABCB-0A7C-4D7F-92C4-B9655ACE1A79}"/>
                </a:ext>
              </a:extLst>
            </p:cNvPr>
            <p:cNvSpPr>
              <a:spLocks/>
            </p:cNvSpPr>
            <p:nvPr>
              <p:custDataLst>
                <p:tags r:id="rId297"/>
              </p:custDataLst>
            </p:nvPr>
          </p:nvSpPr>
          <p:spPr bwMode="auto">
            <a:xfrm>
              <a:off x="6278394" y="3155681"/>
              <a:ext cx="135946" cy="127596"/>
            </a:xfrm>
            <a:custGeom>
              <a:avLst/>
              <a:gdLst>
                <a:gd name="T0" fmla="*/ 230 w 331"/>
                <a:gd name="T1" fmla="*/ 40 h 327"/>
                <a:gd name="T2" fmla="*/ 193 w 331"/>
                <a:gd name="T3" fmla="*/ 56 h 327"/>
                <a:gd name="T4" fmla="*/ 182 w 331"/>
                <a:gd name="T5" fmla="*/ 67 h 327"/>
                <a:gd name="T6" fmla="*/ 181 w 331"/>
                <a:gd name="T7" fmla="*/ 81 h 327"/>
                <a:gd name="T8" fmla="*/ 184 w 331"/>
                <a:gd name="T9" fmla="*/ 94 h 327"/>
                <a:gd name="T10" fmla="*/ 177 w 331"/>
                <a:gd name="T11" fmla="*/ 102 h 327"/>
                <a:gd name="T12" fmla="*/ 168 w 331"/>
                <a:gd name="T13" fmla="*/ 105 h 327"/>
                <a:gd name="T14" fmla="*/ 160 w 331"/>
                <a:gd name="T15" fmla="*/ 98 h 327"/>
                <a:gd name="T16" fmla="*/ 149 w 331"/>
                <a:gd name="T17" fmla="*/ 85 h 327"/>
                <a:gd name="T18" fmla="*/ 126 w 331"/>
                <a:gd name="T19" fmla="*/ 74 h 327"/>
                <a:gd name="T20" fmla="*/ 127 w 331"/>
                <a:gd name="T21" fmla="*/ 96 h 327"/>
                <a:gd name="T22" fmla="*/ 139 w 331"/>
                <a:gd name="T23" fmla="*/ 116 h 327"/>
                <a:gd name="T24" fmla="*/ 154 w 331"/>
                <a:gd name="T25" fmla="*/ 129 h 327"/>
                <a:gd name="T26" fmla="*/ 159 w 331"/>
                <a:gd name="T27" fmla="*/ 130 h 327"/>
                <a:gd name="T28" fmla="*/ 159 w 331"/>
                <a:gd name="T29" fmla="*/ 177 h 327"/>
                <a:gd name="T30" fmla="*/ 159 w 331"/>
                <a:gd name="T31" fmla="*/ 237 h 327"/>
                <a:gd name="T32" fmla="*/ 156 w 331"/>
                <a:gd name="T33" fmla="*/ 251 h 327"/>
                <a:gd name="T34" fmla="*/ 147 w 331"/>
                <a:gd name="T35" fmla="*/ 259 h 327"/>
                <a:gd name="T36" fmla="*/ 145 w 331"/>
                <a:gd name="T37" fmla="*/ 264 h 327"/>
                <a:gd name="T38" fmla="*/ 162 w 331"/>
                <a:gd name="T39" fmla="*/ 276 h 327"/>
                <a:gd name="T40" fmla="*/ 167 w 331"/>
                <a:gd name="T41" fmla="*/ 286 h 327"/>
                <a:gd name="T42" fmla="*/ 155 w 331"/>
                <a:gd name="T43" fmla="*/ 295 h 327"/>
                <a:gd name="T44" fmla="*/ 140 w 331"/>
                <a:gd name="T45" fmla="*/ 297 h 327"/>
                <a:gd name="T46" fmla="*/ 130 w 331"/>
                <a:gd name="T47" fmla="*/ 307 h 327"/>
                <a:gd name="T48" fmla="*/ 126 w 331"/>
                <a:gd name="T49" fmla="*/ 321 h 327"/>
                <a:gd name="T50" fmla="*/ 121 w 331"/>
                <a:gd name="T51" fmla="*/ 300 h 327"/>
                <a:gd name="T52" fmla="*/ 124 w 331"/>
                <a:gd name="T53" fmla="*/ 288 h 327"/>
                <a:gd name="T54" fmla="*/ 109 w 331"/>
                <a:gd name="T55" fmla="*/ 286 h 327"/>
                <a:gd name="T56" fmla="*/ 93 w 331"/>
                <a:gd name="T57" fmla="*/ 292 h 327"/>
                <a:gd name="T58" fmla="*/ 79 w 331"/>
                <a:gd name="T59" fmla="*/ 296 h 327"/>
                <a:gd name="T60" fmla="*/ 73 w 331"/>
                <a:gd name="T61" fmla="*/ 242 h 327"/>
                <a:gd name="T62" fmla="*/ 79 w 331"/>
                <a:gd name="T63" fmla="*/ 216 h 327"/>
                <a:gd name="T64" fmla="*/ 48 w 331"/>
                <a:gd name="T65" fmla="*/ 211 h 327"/>
                <a:gd name="T66" fmla="*/ 28 w 331"/>
                <a:gd name="T67" fmla="*/ 198 h 327"/>
                <a:gd name="T68" fmla="*/ 13 w 331"/>
                <a:gd name="T69" fmla="*/ 173 h 327"/>
                <a:gd name="T70" fmla="*/ 0 w 331"/>
                <a:gd name="T71" fmla="*/ 130 h 327"/>
                <a:gd name="T72" fmla="*/ 28 w 331"/>
                <a:gd name="T73" fmla="*/ 111 h 327"/>
                <a:gd name="T74" fmla="*/ 50 w 331"/>
                <a:gd name="T75" fmla="*/ 81 h 327"/>
                <a:gd name="T76" fmla="*/ 73 w 331"/>
                <a:gd name="T77" fmla="*/ 55 h 327"/>
                <a:gd name="T78" fmla="*/ 115 w 331"/>
                <a:gd name="T79" fmla="*/ 41 h 327"/>
                <a:gd name="T80" fmla="*/ 180 w 331"/>
                <a:gd name="T81" fmla="*/ 14 h 327"/>
                <a:gd name="T82" fmla="*/ 218 w 331"/>
                <a:gd name="T83" fmla="*/ 7 h 327"/>
                <a:gd name="T84" fmla="*/ 249 w 331"/>
                <a:gd name="T85" fmla="*/ 14 h 327"/>
                <a:gd name="T86" fmla="*/ 271 w 331"/>
                <a:gd name="T87" fmla="*/ 27 h 327"/>
                <a:gd name="T88" fmla="*/ 292 w 331"/>
                <a:gd name="T89" fmla="*/ 30 h 327"/>
                <a:gd name="T90" fmla="*/ 307 w 331"/>
                <a:gd name="T91" fmla="*/ 20 h 327"/>
                <a:gd name="T92" fmla="*/ 327 w 331"/>
                <a:gd name="T93" fmla="*/ 6 h 327"/>
                <a:gd name="T94" fmla="*/ 330 w 331"/>
                <a:gd name="T95" fmla="*/ 3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403" name="Freeform 462">
              <a:extLst>
                <a:ext uri="{FF2B5EF4-FFF2-40B4-BE49-F238E27FC236}">
                  <a16:creationId xmlns:a16="http://schemas.microsoft.com/office/drawing/2014/main" id="{CEA71F4C-32E9-4485-908B-BABAEBA5989C}"/>
                </a:ext>
              </a:extLst>
            </p:cNvPr>
            <p:cNvSpPr>
              <a:spLocks/>
            </p:cNvSpPr>
            <p:nvPr>
              <p:custDataLst>
                <p:tags r:id="rId298"/>
              </p:custDataLst>
            </p:nvPr>
          </p:nvSpPr>
          <p:spPr bwMode="auto">
            <a:xfrm>
              <a:off x="6355869" y="3297323"/>
              <a:ext cx="64320" cy="42141"/>
            </a:xfrm>
            <a:custGeom>
              <a:avLst/>
              <a:gdLst>
                <a:gd name="T0" fmla="*/ 0 w 153"/>
                <a:gd name="T1" fmla="*/ 0 h 49"/>
                <a:gd name="T2" fmla="*/ 44 w 153"/>
                <a:gd name="T3" fmla="*/ 2 h 49"/>
                <a:gd name="T4" fmla="*/ 83 w 153"/>
                <a:gd name="T5" fmla="*/ 6 h 49"/>
                <a:gd name="T6" fmla="*/ 103 w 153"/>
                <a:gd name="T7" fmla="*/ 8 h 49"/>
                <a:gd name="T8" fmla="*/ 121 w 153"/>
                <a:gd name="T9" fmla="*/ 7 h 49"/>
                <a:gd name="T10" fmla="*/ 130 w 153"/>
                <a:gd name="T11" fmla="*/ 6 h 49"/>
                <a:gd name="T12" fmla="*/ 137 w 153"/>
                <a:gd name="T13" fmla="*/ 5 h 49"/>
                <a:gd name="T14" fmla="*/ 145 w 153"/>
                <a:gd name="T15" fmla="*/ 3 h 49"/>
                <a:gd name="T16" fmla="*/ 153 w 153"/>
                <a:gd name="T17" fmla="*/ 0 h 49"/>
                <a:gd name="T18" fmla="*/ 153 w 153"/>
                <a:gd name="T19" fmla="*/ 9 h 49"/>
                <a:gd name="T20" fmla="*/ 153 w 153"/>
                <a:gd name="T21" fmla="*/ 25 h 49"/>
                <a:gd name="T22" fmla="*/ 143 w 153"/>
                <a:gd name="T23" fmla="*/ 31 h 49"/>
                <a:gd name="T24" fmla="*/ 133 w 153"/>
                <a:gd name="T25" fmla="*/ 36 h 49"/>
                <a:gd name="T26" fmla="*/ 124 w 153"/>
                <a:gd name="T27" fmla="*/ 40 h 49"/>
                <a:gd name="T28" fmla="*/ 114 w 153"/>
                <a:gd name="T29" fmla="*/ 44 h 49"/>
                <a:gd name="T30" fmla="*/ 106 w 153"/>
                <a:gd name="T31" fmla="*/ 46 h 49"/>
                <a:gd name="T32" fmla="*/ 99 w 153"/>
                <a:gd name="T33" fmla="*/ 48 h 49"/>
                <a:gd name="T34" fmla="*/ 92 w 153"/>
                <a:gd name="T35" fmla="*/ 49 h 49"/>
                <a:gd name="T36" fmla="*/ 87 w 153"/>
                <a:gd name="T37" fmla="*/ 49 h 49"/>
                <a:gd name="T38" fmla="*/ 72 w 153"/>
                <a:gd name="T39" fmla="*/ 48 h 49"/>
                <a:gd name="T40" fmla="*/ 60 w 153"/>
                <a:gd name="T41" fmla="*/ 46 h 49"/>
                <a:gd name="T42" fmla="*/ 50 w 153"/>
                <a:gd name="T43" fmla="*/ 43 h 49"/>
                <a:gd name="T44" fmla="*/ 41 w 153"/>
                <a:gd name="T45" fmla="*/ 38 h 49"/>
                <a:gd name="T46" fmla="*/ 22 w 153"/>
                <a:gd name="T47" fmla="*/ 29 h 49"/>
                <a:gd name="T48" fmla="*/ 0 w 153"/>
                <a:gd name="T49" fmla="*/ 19 h 49"/>
                <a:gd name="T50" fmla="*/ 0 w 153"/>
                <a:gd name="T5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04" name="Freeform 463">
              <a:extLst>
                <a:ext uri="{FF2B5EF4-FFF2-40B4-BE49-F238E27FC236}">
                  <a16:creationId xmlns:a16="http://schemas.microsoft.com/office/drawing/2014/main" id="{D6141ADE-6F94-41D4-A0ED-2BE8705BA2E8}"/>
                </a:ext>
              </a:extLst>
            </p:cNvPr>
            <p:cNvSpPr>
              <a:spLocks/>
            </p:cNvSpPr>
            <p:nvPr>
              <p:custDataLst>
                <p:tags r:id="rId299"/>
              </p:custDataLst>
            </p:nvPr>
          </p:nvSpPr>
          <p:spPr bwMode="auto">
            <a:xfrm>
              <a:off x="5508026" y="3836971"/>
              <a:ext cx="172492" cy="117060"/>
            </a:xfrm>
            <a:custGeom>
              <a:avLst/>
              <a:gdLst>
                <a:gd name="T0" fmla="*/ 194 w 426"/>
                <a:gd name="T1" fmla="*/ 16 h 299"/>
                <a:gd name="T2" fmla="*/ 216 w 426"/>
                <a:gd name="T3" fmla="*/ 22 h 299"/>
                <a:gd name="T4" fmla="*/ 230 w 426"/>
                <a:gd name="T5" fmla="*/ 29 h 299"/>
                <a:gd name="T6" fmla="*/ 253 w 426"/>
                <a:gd name="T7" fmla="*/ 35 h 299"/>
                <a:gd name="T8" fmla="*/ 279 w 426"/>
                <a:gd name="T9" fmla="*/ 37 h 299"/>
                <a:gd name="T10" fmla="*/ 300 w 426"/>
                <a:gd name="T11" fmla="*/ 37 h 299"/>
                <a:gd name="T12" fmla="*/ 319 w 426"/>
                <a:gd name="T13" fmla="*/ 34 h 299"/>
                <a:gd name="T14" fmla="*/ 329 w 426"/>
                <a:gd name="T15" fmla="*/ 29 h 299"/>
                <a:gd name="T16" fmla="*/ 365 w 426"/>
                <a:gd name="T17" fmla="*/ 25 h 299"/>
                <a:gd name="T18" fmla="*/ 372 w 426"/>
                <a:gd name="T19" fmla="*/ 49 h 299"/>
                <a:gd name="T20" fmla="*/ 383 w 426"/>
                <a:gd name="T21" fmla="*/ 74 h 299"/>
                <a:gd name="T22" fmla="*/ 391 w 426"/>
                <a:gd name="T23" fmla="*/ 84 h 299"/>
                <a:gd name="T24" fmla="*/ 400 w 426"/>
                <a:gd name="T25" fmla="*/ 92 h 299"/>
                <a:gd name="T26" fmla="*/ 412 w 426"/>
                <a:gd name="T27" fmla="*/ 97 h 299"/>
                <a:gd name="T28" fmla="*/ 425 w 426"/>
                <a:gd name="T29" fmla="*/ 99 h 299"/>
                <a:gd name="T30" fmla="*/ 425 w 426"/>
                <a:gd name="T31" fmla="*/ 120 h 299"/>
                <a:gd name="T32" fmla="*/ 425 w 426"/>
                <a:gd name="T33" fmla="*/ 142 h 299"/>
                <a:gd name="T34" fmla="*/ 416 w 426"/>
                <a:gd name="T35" fmla="*/ 158 h 299"/>
                <a:gd name="T36" fmla="*/ 412 w 426"/>
                <a:gd name="T37" fmla="*/ 170 h 299"/>
                <a:gd name="T38" fmla="*/ 412 w 426"/>
                <a:gd name="T39" fmla="*/ 181 h 299"/>
                <a:gd name="T40" fmla="*/ 415 w 426"/>
                <a:gd name="T41" fmla="*/ 190 h 299"/>
                <a:gd name="T42" fmla="*/ 423 w 426"/>
                <a:gd name="T43" fmla="*/ 211 h 299"/>
                <a:gd name="T44" fmla="*/ 426 w 426"/>
                <a:gd name="T45" fmla="*/ 226 h 299"/>
                <a:gd name="T46" fmla="*/ 425 w 426"/>
                <a:gd name="T47" fmla="*/ 247 h 299"/>
                <a:gd name="T48" fmla="*/ 426 w 426"/>
                <a:gd name="T49" fmla="*/ 274 h 299"/>
                <a:gd name="T50" fmla="*/ 423 w 426"/>
                <a:gd name="T51" fmla="*/ 285 h 299"/>
                <a:gd name="T52" fmla="*/ 412 w 426"/>
                <a:gd name="T53" fmla="*/ 296 h 299"/>
                <a:gd name="T54" fmla="*/ 380 w 426"/>
                <a:gd name="T55" fmla="*/ 298 h 299"/>
                <a:gd name="T56" fmla="*/ 370 w 426"/>
                <a:gd name="T57" fmla="*/ 299 h 299"/>
                <a:gd name="T58" fmla="*/ 360 w 426"/>
                <a:gd name="T59" fmla="*/ 296 h 299"/>
                <a:gd name="T60" fmla="*/ 351 w 426"/>
                <a:gd name="T61" fmla="*/ 290 h 299"/>
                <a:gd name="T62" fmla="*/ 338 w 426"/>
                <a:gd name="T63" fmla="*/ 278 h 299"/>
                <a:gd name="T64" fmla="*/ 324 w 426"/>
                <a:gd name="T65" fmla="*/ 261 h 299"/>
                <a:gd name="T66" fmla="*/ 311 w 426"/>
                <a:gd name="T67" fmla="*/ 253 h 299"/>
                <a:gd name="T68" fmla="*/ 294 w 426"/>
                <a:gd name="T69" fmla="*/ 251 h 299"/>
                <a:gd name="T70" fmla="*/ 278 w 426"/>
                <a:gd name="T71" fmla="*/ 232 h 299"/>
                <a:gd name="T72" fmla="*/ 274 w 426"/>
                <a:gd name="T73" fmla="*/ 210 h 299"/>
                <a:gd name="T74" fmla="*/ 269 w 426"/>
                <a:gd name="T75" fmla="*/ 197 h 299"/>
                <a:gd name="T76" fmla="*/ 261 w 426"/>
                <a:gd name="T77" fmla="*/ 184 h 299"/>
                <a:gd name="T78" fmla="*/ 251 w 426"/>
                <a:gd name="T79" fmla="*/ 173 h 299"/>
                <a:gd name="T80" fmla="*/ 238 w 426"/>
                <a:gd name="T81" fmla="*/ 165 h 299"/>
                <a:gd name="T82" fmla="*/ 222 w 426"/>
                <a:gd name="T83" fmla="*/ 161 h 299"/>
                <a:gd name="T84" fmla="*/ 204 w 426"/>
                <a:gd name="T85" fmla="*/ 161 h 299"/>
                <a:gd name="T86" fmla="*/ 188 w 426"/>
                <a:gd name="T87" fmla="*/ 163 h 299"/>
                <a:gd name="T88" fmla="*/ 173 w 426"/>
                <a:gd name="T89" fmla="*/ 168 h 299"/>
                <a:gd name="T90" fmla="*/ 160 w 426"/>
                <a:gd name="T91" fmla="*/ 176 h 299"/>
                <a:gd name="T92" fmla="*/ 141 w 426"/>
                <a:gd name="T93" fmla="*/ 191 h 299"/>
                <a:gd name="T94" fmla="*/ 118 w 426"/>
                <a:gd name="T95" fmla="*/ 215 h 299"/>
                <a:gd name="T96" fmla="*/ 105 w 426"/>
                <a:gd name="T97" fmla="*/ 218 h 299"/>
                <a:gd name="T98" fmla="*/ 100 w 426"/>
                <a:gd name="T99" fmla="*/ 201 h 299"/>
                <a:gd name="T100" fmla="*/ 90 w 426"/>
                <a:gd name="T101" fmla="*/ 186 h 299"/>
                <a:gd name="T102" fmla="*/ 76 w 426"/>
                <a:gd name="T103" fmla="*/ 171 h 299"/>
                <a:gd name="T104" fmla="*/ 50 w 426"/>
                <a:gd name="T105" fmla="*/ 153 h 299"/>
                <a:gd name="T106" fmla="*/ 24 w 426"/>
                <a:gd name="T107" fmla="*/ 134 h 299"/>
                <a:gd name="T108" fmla="*/ 8 w 426"/>
                <a:gd name="T109" fmla="*/ 119 h 299"/>
                <a:gd name="T110" fmla="*/ 15 w 426"/>
                <a:gd name="T111" fmla="*/ 101 h 299"/>
                <a:gd name="T112" fmla="*/ 46 w 426"/>
                <a:gd name="T113" fmla="*/ 77 h 299"/>
                <a:gd name="T114" fmla="*/ 75 w 426"/>
                <a:gd name="T115" fmla="*/ 48 h 299"/>
                <a:gd name="T116" fmla="*/ 98 w 426"/>
                <a:gd name="T117" fmla="*/ 17 h 299"/>
                <a:gd name="T118" fmla="*/ 179 w 426"/>
                <a:gd name="T119" fmla="*/ 1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405" name="Freeform 464">
              <a:extLst>
                <a:ext uri="{FF2B5EF4-FFF2-40B4-BE49-F238E27FC236}">
                  <a16:creationId xmlns:a16="http://schemas.microsoft.com/office/drawing/2014/main" id="{38045116-7058-4EEE-87C2-E8913C0A0E86}"/>
                </a:ext>
              </a:extLst>
            </p:cNvPr>
            <p:cNvSpPr>
              <a:spLocks/>
            </p:cNvSpPr>
            <p:nvPr>
              <p:custDataLst>
                <p:tags r:id="rId300"/>
              </p:custDataLst>
            </p:nvPr>
          </p:nvSpPr>
          <p:spPr bwMode="auto">
            <a:xfrm>
              <a:off x="7390822" y="3293811"/>
              <a:ext cx="637343" cy="645002"/>
            </a:xfrm>
            <a:custGeom>
              <a:avLst/>
              <a:gdLst>
                <a:gd name="T0" fmla="*/ 477 w 1594"/>
                <a:gd name="T1" fmla="*/ 107 h 1670"/>
                <a:gd name="T2" fmla="*/ 485 w 1594"/>
                <a:gd name="T3" fmla="*/ 185 h 1670"/>
                <a:gd name="T4" fmla="*/ 578 w 1594"/>
                <a:gd name="T5" fmla="*/ 287 h 1670"/>
                <a:gd name="T6" fmla="*/ 701 w 1594"/>
                <a:gd name="T7" fmla="*/ 459 h 1670"/>
                <a:gd name="T8" fmla="*/ 795 w 1594"/>
                <a:gd name="T9" fmla="*/ 499 h 1670"/>
                <a:gd name="T10" fmla="*/ 877 w 1594"/>
                <a:gd name="T11" fmla="*/ 493 h 1670"/>
                <a:gd name="T12" fmla="*/ 930 w 1594"/>
                <a:gd name="T13" fmla="*/ 537 h 1670"/>
                <a:gd name="T14" fmla="*/ 1102 w 1594"/>
                <a:gd name="T15" fmla="*/ 567 h 1670"/>
                <a:gd name="T16" fmla="*/ 1121 w 1594"/>
                <a:gd name="T17" fmla="*/ 461 h 1670"/>
                <a:gd name="T18" fmla="*/ 1179 w 1594"/>
                <a:gd name="T19" fmla="*/ 539 h 1670"/>
                <a:gd name="T20" fmla="*/ 1243 w 1594"/>
                <a:gd name="T21" fmla="*/ 561 h 1670"/>
                <a:gd name="T22" fmla="*/ 1299 w 1594"/>
                <a:gd name="T23" fmla="*/ 498 h 1670"/>
                <a:gd name="T24" fmla="*/ 1404 w 1594"/>
                <a:gd name="T25" fmla="*/ 409 h 1670"/>
                <a:gd name="T26" fmla="*/ 1549 w 1594"/>
                <a:gd name="T27" fmla="*/ 428 h 1670"/>
                <a:gd name="T28" fmla="*/ 1579 w 1594"/>
                <a:gd name="T29" fmla="*/ 498 h 1670"/>
                <a:gd name="T30" fmla="*/ 1504 w 1594"/>
                <a:gd name="T31" fmla="*/ 542 h 1670"/>
                <a:gd name="T32" fmla="*/ 1485 w 1594"/>
                <a:gd name="T33" fmla="*/ 679 h 1670"/>
                <a:gd name="T34" fmla="*/ 1429 w 1594"/>
                <a:gd name="T35" fmla="*/ 704 h 1670"/>
                <a:gd name="T36" fmla="*/ 1408 w 1594"/>
                <a:gd name="T37" fmla="*/ 814 h 1670"/>
                <a:gd name="T38" fmla="*/ 1321 w 1594"/>
                <a:gd name="T39" fmla="*/ 754 h 1670"/>
                <a:gd name="T40" fmla="*/ 1323 w 1594"/>
                <a:gd name="T41" fmla="*/ 698 h 1670"/>
                <a:gd name="T42" fmla="*/ 1225 w 1594"/>
                <a:gd name="T43" fmla="*/ 638 h 1670"/>
                <a:gd name="T44" fmla="*/ 1187 w 1594"/>
                <a:gd name="T45" fmla="*/ 588 h 1670"/>
                <a:gd name="T46" fmla="*/ 1131 w 1594"/>
                <a:gd name="T47" fmla="*/ 575 h 1670"/>
                <a:gd name="T48" fmla="*/ 1127 w 1594"/>
                <a:gd name="T49" fmla="*/ 625 h 1670"/>
                <a:gd name="T50" fmla="*/ 1117 w 1594"/>
                <a:gd name="T51" fmla="*/ 683 h 1670"/>
                <a:gd name="T52" fmla="*/ 1160 w 1594"/>
                <a:gd name="T53" fmla="*/ 735 h 1670"/>
                <a:gd name="T54" fmla="*/ 1149 w 1594"/>
                <a:gd name="T55" fmla="*/ 843 h 1670"/>
                <a:gd name="T56" fmla="*/ 1075 w 1594"/>
                <a:gd name="T57" fmla="*/ 864 h 1670"/>
                <a:gd name="T58" fmla="*/ 1049 w 1594"/>
                <a:gd name="T59" fmla="*/ 937 h 1670"/>
                <a:gd name="T60" fmla="*/ 954 w 1594"/>
                <a:gd name="T61" fmla="*/ 1001 h 1670"/>
                <a:gd name="T62" fmla="*/ 912 w 1594"/>
                <a:gd name="T63" fmla="*/ 1050 h 1670"/>
                <a:gd name="T64" fmla="*/ 780 w 1594"/>
                <a:gd name="T65" fmla="*/ 1188 h 1670"/>
                <a:gd name="T66" fmla="*/ 723 w 1594"/>
                <a:gd name="T67" fmla="*/ 1233 h 1670"/>
                <a:gd name="T68" fmla="*/ 744 w 1594"/>
                <a:gd name="T69" fmla="*/ 1344 h 1670"/>
                <a:gd name="T70" fmla="*/ 712 w 1594"/>
                <a:gd name="T71" fmla="*/ 1445 h 1670"/>
                <a:gd name="T72" fmla="*/ 722 w 1594"/>
                <a:gd name="T73" fmla="*/ 1524 h 1670"/>
                <a:gd name="T74" fmla="*/ 693 w 1594"/>
                <a:gd name="T75" fmla="*/ 1576 h 1670"/>
                <a:gd name="T76" fmla="*/ 595 w 1594"/>
                <a:gd name="T77" fmla="*/ 1663 h 1670"/>
                <a:gd name="T78" fmla="*/ 516 w 1594"/>
                <a:gd name="T79" fmla="*/ 1529 h 1670"/>
                <a:gd name="T80" fmla="*/ 419 w 1594"/>
                <a:gd name="T81" fmla="*/ 1334 h 1670"/>
                <a:gd name="T82" fmla="*/ 301 w 1594"/>
                <a:gd name="T83" fmla="*/ 1114 h 1670"/>
                <a:gd name="T84" fmla="*/ 259 w 1594"/>
                <a:gd name="T85" fmla="*/ 861 h 1670"/>
                <a:gd name="T86" fmla="*/ 230 w 1594"/>
                <a:gd name="T87" fmla="*/ 814 h 1670"/>
                <a:gd name="T88" fmla="*/ 164 w 1594"/>
                <a:gd name="T89" fmla="*/ 900 h 1670"/>
                <a:gd name="T90" fmla="*/ 90 w 1594"/>
                <a:gd name="T91" fmla="*/ 876 h 1670"/>
                <a:gd name="T92" fmla="*/ 51 w 1594"/>
                <a:gd name="T93" fmla="*/ 798 h 1670"/>
                <a:gd name="T94" fmla="*/ 30 w 1594"/>
                <a:gd name="T95" fmla="*/ 771 h 1670"/>
                <a:gd name="T96" fmla="*/ 32 w 1594"/>
                <a:gd name="T97" fmla="*/ 708 h 1670"/>
                <a:gd name="T98" fmla="*/ 159 w 1594"/>
                <a:gd name="T99" fmla="*/ 659 h 1670"/>
                <a:gd name="T100" fmla="*/ 92 w 1594"/>
                <a:gd name="T101" fmla="*/ 569 h 1670"/>
                <a:gd name="T102" fmla="*/ 59 w 1594"/>
                <a:gd name="T103" fmla="*/ 500 h 1670"/>
                <a:gd name="T104" fmla="*/ 162 w 1594"/>
                <a:gd name="T105" fmla="*/ 459 h 1670"/>
                <a:gd name="T106" fmla="*/ 270 w 1594"/>
                <a:gd name="T107" fmla="*/ 294 h 1670"/>
                <a:gd name="T108" fmla="*/ 274 w 1594"/>
                <a:gd name="T109" fmla="*/ 230 h 1670"/>
                <a:gd name="T110" fmla="*/ 227 w 1594"/>
                <a:gd name="T111" fmla="*/ 142 h 1670"/>
                <a:gd name="T112" fmla="*/ 322 w 1594"/>
                <a:gd name="T113" fmla="*/ 54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0070C0"/>
            </a:solidFill>
            <a:ln w="3175" cmpd="sng">
              <a:solidFill>
                <a:schemeClr val="bg1"/>
              </a:solidFill>
              <a:prstDash val="solid"/>
              <a:round/>
              <a:headEnd/>
              <a:tailEnd/>
            </a:ln>
          </p:spPr>
          <p:txBody>
            <a:bodyPr/>
            <a:lstStyle/>
            <a:p>
              <a:endParaRPr lang="en-US" sz="1056" dirty="0"/>
            </a:p>
          </p:txBody>
        </p:sp>
        <p:sp>
          <p:nvSpPr>
            <p:cNvPr id="1406" name="Freeform 465">
              <a:extLst>
                <a:ext uri="{FF2B5EF4-FFF2-40B4-BE49-F238E27FC236}">
                  <a16:creationId xmlns:a16="http://schemas.microsoft.com/office/drawing/2014/main" id="{C9417630-9775-4A6B-A7BC-3E4225E15BB2}"/>
                </a:ext>
              </a:extLst>
            </p:cNvPr>
            <p:cNvSpPr>
              <a:spLocks/>
            </p:cNvSpPr>
            <p:nvPr>
              <p:custDataLst>
                <p:tags r:id="rId301"/>
              </p:custDataLst>
            </p:nvPr>
          </p:nvSpPr>
          <p:spPr bwMode="auto">
            <a:xfrm>
              <a:off x="5661515" y="3880284"/>
              <a:ext cx="146181" cy="152178"/>
            </a:xfrm>
            <a:custGeom>
              <a:avLst/>
              <a:gdLst>
                <a:gd name="T0" fmla="*/ 53 w 359"/>
                <a:gd name="T1" fmla="*/ 382 h 394"/>
                <a:gd name="T2" fmla="*/ 53 w 359"/>
                <a:gd name="T3" fmla="*/ 358 h 394"/>
                <a:gd name="T4" fmla="*/ 53 w 359"/>
                <a:gd name="T5" fmla="*/ 333 h 394"/>
                <a:gd name="T6" fmla="*/ 50 w 359"/>
                <a:gd name="T7" fmla="*/ 312 h 394"/>
                <a:gd name="T8" fmla="*/ 43 w 359"/>
                <a:gd name="T9" fmla="*/ 293 h 394"/>
                <a:gd name="T10" fmla="*/ 35 w 359"/>
                <a:gd name="T11" fmla="*/ 277 h 394"/>
                <a:gd name="T12" fmla="*/ 13 w 359"/>
                <a:gd name="T13" fmla="*/ 245 h 394"/>
                <a:gd name="T14" fmla="*/ 0 w 359"/>
                <a:gd name="T15" fmla="*/ 185 h 394"/>
                <a:gd name="T16" fmla="*/ 33 w 359"/>
                <a:gd name="T17" fmla="*/ 181 h 394"/>
                <a:gd name="T18" fmla="*/ 40 w 359"/>
                <a:gd name="T19" fmla="*/ 169 h 394"/>
                <a:gd name="T20" fmla="*/ 41 w 359"/>
                <a:gd name="T21" fmla="*/ 150 h 394"/>
                <a:gd name="T22" fmla="*/ 38 w 359"/>
                <a:gd name="T23" fmla="*/ 107 h 394"/>
                <a:gd name="T24" fmla="*/ 31 w 359"/>
                <a:gd name="T25" fmla="*/ 65 h 394"/>
                <a:gd name="T26" fmla="*/ 32 w 359"/>
                <a:gd name="T27" fmla="*/ 47 h 394"/>
                <a:gd name="T28" fmla="*/ 36 w 359"/>
                <a:gd name="T29" fmla="*/ 36 h 394"/>
                <a:gd name="T30" fmla="*/ 120 w 359"/>
                <a:gd name="T31" fmla="*/ 31 h 394"/>
                <a:gd name="T32" fmla="*/ 122 w 359"/>
                <a:gd name="T33" fmla="*/ 22 h 394"/>
                <a:gd name="T34" fmla="*/ 128 w 359"/>
                <a:gd name="T35" fmla="*/ 14 h 394"/>
                <a:gd name="T36" fmla="*/ 140 w 359"/>
                <a:gd name="T37" fmla="*/ 0 h 394"/>
                <a:gd name="T38" fmla="*/ 142 w 359"/>
                <a:gd name="T39" fmla="*/ 18 h 394"/>
                <a:gd name="T40" fmla="*/ 142 w 359"/>
                <a:gd name="T41" fmla="*/ 26 h 394"/>
                <a:gd name="T42" fmla="*/ 140 w 359"/>
                <a:gd name="T43" fmla="*/ 31 h 394"/>
                <a:gd name="T44" fmla="*/ 168 w 359"/>
                <a:gd name="T45" fmla="*/ 31 h 394"/>
                <a:gd name="T46" fmla="*/ 186 w 359"/>
                <a:gd name="T47" fmla="*/ 31 h 394"/>
                <a:gd name="T48" fmla="*/ 214 w 359"/>
                <a:gd name="T49" fmla="*/ 38 h 394"/>
                <a:gd name="T50" fmla="*/ 233 w 359"/>
                <a:gd name="T51" fmla="*/ 49 h 394"/>
                <a:gd name="T52" fmla="*/ 246 w 359"/>
                <a:gd name="T53" fmla="*/ 58 h 394"/>
                <a:gd name="T54" fmla="*/ 259 w 359"/>
                <a:gd name="T55" fmla="*/ 61 h 394"/>
                <a:gd name="T56" fmla="*/ 268 w 359"/>
                <a:gd name="T57" fmla="*/ 59 h 394"/>
                <a:gd name="T58" fmla="*/ 275 w 359"/>
                <a:gd name="T59" fmla="*/ 54 h 394"/>
                <a:gd name="T60" fmla="*/ 286 w 359"/>
                <a:gd name="T61" fmla="*/ 37 h 394"/>
                <a:gd name="T62" fmla="*/ 312 w 359"/>
                <a:gd name="T63" fmla="*/ 52 h 394"/>
                <a:gd name="T64" fmla="*/ 325 w 359"/>
                <a:gd name="T65" fmla="*/ 59 h 394"/>
                <a:gd name="T66" fmla="*/ 338 w 359"/>
                <a:gd name="T67" fmla="*/ 61 h 394"/>
                <a:gd name="T68" fmla="*/ 353 w 359"/>
                <a:gd name="T69" fmla="*/ 161 h 394"/>
                <a:gd name="T70" fmla="*/ 338 w 359"/>
                <a:gd name="T71" fmla="*/ 185 h 394"/>
                <a:gd name="T72" fmla="*/ 323 w 359"/>
                <a:gd name="T73" fmla="*/ 206 h 394"/>
                <a:gd name="T74" fmla="*/ 315 w 359"/>
                <a:gd name="T75" fmla="*/ 224 h 394"/>
                <a:gd name="T76" fmla="*/ 313 w 359"/>
                <a:gd name="T77" fmla="*/ 239 h 394"/>
                <a:gd name="T78" fmla="*/ 313 w 359"/>
                <a:gd name="T79" fmla="*/ 255 h 394"/>
                <a:gd name="T80" fmla="*/ 321 w 359"/>
                <a:gd name="T81" fmla="*/ 273 h 394"/>
                <a:gd name="T82" fmla="*/ 331 w 359"/>
                <a:gd name="T83" fmla="*/ 293 h 394"/>
                <a:gd name="T84" fmla="*/ 337 w 359"/>
                <a:gd name="T85" fmla="*/ 309 h 394"/>
                <a:gd name="T86" fmla="*/ 337 w 359"/>
                <a:gd name="T87" fmla="*/ 321 h 394"/>
                <a:gd name="T88" fmla="*/ 330 w 359"/>
                <a:gd name="T89" fmla="*/ 337 h 394"/>
                <a:gd name="T90" fmla="*/ 326 w 359"/>
                <a:gd name="T91" fmla="*/ 351 h 394"/>
                <a:gd name="T92" fmla="*/ 319 w 359"/>
                <a:gd name="T93" fmla="*/ 358 h 394"/>
                <a:gd name="T94" fmla="*/ 308 w 359"/>
                <a:gd name="T95" fmla="*/ 356 h 394"/>
                <a:gd name="T96" fmla="*/ 298 w 359"/>
                <a:gd name="T97" fmla="*/ 350 h 394"/>
                <a:gd name="T98" fmla="*/ 287 w 359"/>
                <a:gd name="T99" fmla="*/ 340 h 394"/>
                <a:gd name="T100" fmla="*/ 277 w 359"/>
                <a:gd name="T101" fmla="*/ 335 h 394"/>
                <a:gd name="T102" fmla="*/ 266 w 359"/>
                <a:gd name="T103" fmla="*/ 333 h 394"/>
                <a:gd name="T104" fmla="*/ 246 w 359"/>
                <a:gd name="T105" fmla="*/ 333 h 394"/>
                <a:gd name="T106" fmla="*/ 221 w 359"/>
                <a:gd name="T107" fmla="*/ 336 h 394"/>
                <a:gd name="T108" fmla="*/ 181 w 359"/>
                <a:gd name="T109" fmla="*/ 343 h 394"/>
                <a:gd name="T110" fmla="*/ 131 w 359"/>
                <a:gd name="T111" fmla="*/ 359 h 394"/>
                <a:gd name="T112" fmla="*/ 86 w 359"/>
                <a:gd name="T113" fmla="*/ 375 h 394"/>
                <a:gd name="T114" fmla="*/ 53 w 359"/>
                <a:gd name="T115"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407" name="Freeform 466">
              <a:extLst>
                <a:ext uri="{FF2B5EF4-FFF2-40B4-BE49-F238E27FC236}">
                  <a16:creationId xmlns:a16="http://schemas.microsoft.com/office/drawing/2014/main" id="{46881B37-A191-43F2-A416-9C22374CE8B1}"/>
                </a:ext>
              </a:extLst>
            </p:cNvPr>
            <p:cNvSpPr>
              <a:spLocks/>
            </p:cNvSpPr>
            <p:nvPr>
              <p:custDataLst>
                <p:tags r:id="rId302"/>
              </p:custDataLst>
            </p:nvPr>
          </p:nvSpPr>
          <p:spPr bwMode="auto">
            <a:xfrm>
              <a:off x="6645305" y="4024268"/>
              <a:ext cx="176878" cy="200174"/>
            </a:xfrm>
            <a:custGeom>
              <a:avLst/>
              <a:gdLst>
                <a:gd name="T0" fmla="*/ 410 w 449"/>
                <a:gd name="T1" fmla="*/ 105 h 523"/>
                <a:gd name="T2" fmla="*/ 405 w 449"/>
                <a:gd name="T3" fmla="*/ 98 h 523"/>
                <a:gd name="T4" fmla="*/ 408 w 449"/>
                <a:gd name="T5" fmla="*/ 92 h 523"/>
                <a:gd name="T6" fmla="*/ 422 w 449"/>
                <a:gd name="T7" fmla="*/ 77 h 523"/>
                <a:gd name="T8" fmla="*/ 441 w 449"/>
                <a:gd name="T9" fmla="*/ 60 h 523"/>
                <a:gd name="T10" fmla="*/ 447 w 449"/>
                <a:gd name="T11" fmla="*/ 50 h 523"/>
                <a:gd name="T12" fmla="*/ 449 w 449"/>
                <a:gd name="T13" fmla="*/ 37 h 523"/>
                <a:gd name="T14" fmla="*/ 432 w 449"/>
                <a:gd name="T15" fmla="*/ 34 h 523"/>
                <a:gd name="T16" fmla="*/ 422 w 449"/>
                <a:gd name="T17" fmla="*/ 27 h 523"/>
                <a:gd name="T18" fmla="*/ 411 w 449"/>
                <a:gd name="T19" fmla="*/ 21 h 523"/>
                <a:gd name="T20" fmla="*/ 390 w 449"/>
                <a:gd name="T21" fmla="*/ 18 h 523"/>
                <a:gd name="T22" fmla="*/ 377 w 449"/>
                <a:gd name="T23" fmla="*/ 20 h 523"/>
                <a:gd name="T24" fmla="*/ 368 w 449"/>
                <a:gd name="T25" fmla="*/ 24 h 523"/>
                <a:gd name="T26" fmla="*/ 355 w 449"/>
                <a:gd name="T27" fmla="*/ 37 h 523"/>
                <a:gd name="T28" fmla="*/ 340 w 449"/>
                <a:gd name="T29" fmla="*/ 50 h 523"/>
                <a:gd name="T30" fmla="*/ 326 w 449"/>
                <a:gd name="T31" fmla="*/ 54 h 523"/>
                <a:gd name="T32" fmla="*/ 310 w 449"/>
                <a:gd name="T33" fmla="*/ 55 h 523"/>
                <a:gd name="T34" fmla="*/ 287 w 449"/>
                <a:gd name="T35" fmla="*/ 54 h 523"/>
                <a:gd name="T36" fmla="*/ 267 w 449"/>
                <a:gd name="T37" fmla="*/ 50 h 523"/>
                <a:gd name="T38" fmla="*/ 235 w 449"/>
                <a:gd name="T39" fmla="*/ 36 h 523"/>
                <a:gd name="T40" fmla="*/ 206 w 449"/>
                <a:gd name="T41" fmla="*/ 19 h 523"/>
                <a:gd name="T42" fmla="*/ 189 w 449"/>
                <a:gd name="T43" fmla="*/ 12 h 523"/>
                <a:gd name="T44" fmla="*/ 170 w 449"/>
                <a:gd name="T45" fmla="*/ 6 h 523"/>
                <a:gd name="T46" fmla="*/ 134 w 449"/>
                <a:gd name="T47" fmla="*/ 8 h 523"/>
                <a:gd name="T48" fmla="*/ 119 w 449"/>
                <a:gd name="T49" fmla="*/ 6 h 523"/>
                <a:gd name="T50" fmla="*/ 103 w 449"/>
                <a:gd name="T51" fmla="*/ 0 h 523"/>
                <a:gd name="T52" fmla="*/ 52 w 449"/>
                <a:gd name="T53" fmla="*/ 0 h 523"/>
                <a:gd name="T54" fmla="*/ 5 w 449"/>
                <a:gd name="T55" fmla="*/ 0 h 523"/>
                <a:gd name="T56" fmla="*/ 5 w 449"/>
                <a:gd name="T57" fmla="*/ 18 h 523"/>
                <a:gd name="T58" fmla="*/ 5 w 449"/>
                <a:gd name="T59" fmla="*/ 37 h 523"/>
                <a:gd name="T60" fmla="*/ 15 w 449"/>
                <a:gd name="T61" fmla="*/ 60 h 523"/>
                <a:gd name="T62" fmla="*/ 23 w 449"/>
                <a:gd name="T63" fmla="*/ 91 h 523"/>
                <a:gd name="T64" fmla="*/ 31 w 449"/>
                <a:gd name="T65" fmla="*/ 128 h 523"/>
                <a:gd name="T66" fmla="*/ 38 w 449"/>
                <a:gd name="T67" fmla="*/ 172 h 523"/>
                <a:gd name="T68" fmla="*/ 37 w 449"/>
                <a:gd name="T69" fmla="*/ 206 h 523"/>
                <a:gd name="T70" fmla="*/ 29 w 449"/>
                <a:gd name="T71" fmla="*/ 230 h 523"/>
                <a:gd name="T72" fmla="*/ 7 w 449"/>
                <a:gd name="T73" fmla="*/ 269 h 523"/>
                <a:gd name="T74" fmla="*/ 10 w 449"/>
                <a:gd name="T75" fmla="*/ 321 h 523"/>
                <a:gd name="T76" fmla="*/ 28 w 449"/>
                <a:gd name="T77" fmla="*/ 339 h 523"/>
                <a:gd name="T78" fmla="*/ 84 w 449"/>
                <a:gd name="T79" fmla="*/ 367 h 523"/>
                <a:gd name="T80" fmla="*/ 136 w 449"/>
                <a:gd name="T81" fmla="*/ 396 h 523"/>
                <a:gd name="T82" fmla="*/ 170 w 449"/>
                <a:gd name="T83" fmla="*/ 420 h 523"/>
                <a:gd name="T84" fmla="*/ 189 w 449"/>
                <a:gd name="T85" fmla="*/ 436 h 523"/>
                <a:gd name="T86" fmla="*/ 198 w 449"/>
                <a:gd name="T87" fmla="*/ 451 h 523"/>
                <a:gd name="T88" fmla="*/ 201 w 449"/>
                <a:gd name="T89" fmla="*/ 464 h 523"/>
                <a:gd name="T90" fmla="*/ 209 w 449"/>
                <a:gd name="T91" fmla="*/ 479 h 523"/>
                <a:gd name="T92" fmla="*/ 220 w 449"/>
                <a:gd name="T93" fmla="*/ 492 h 523"/>
                <a:gd name="T94" fmla="*/ 233 w 449"/>
                <a:gd name="T95" fmla="*/ 503 h 523"/>
                <a:gd name="T96" fmla="*/ 247 w 449"/>
                <a:gd name="T97" fmla="*/ 512 h 523"/>
                <a:gd name="T98" fmla="*/ 264 w 449"/>
                <a:gd name="T99" fmla="*/ 519 h 523"/>
                <a:gd name="T100" fmla="*/ 281 w 449"/>
                <a:gd name="T101" fmla="*/ 523 h 523"/>
                <a:gd name="T102" fmla="*/ 304 w 449"/>
                <a:gd name="T103" fmla="*/ 502 h 523"/>
                <a:gd name="T104" fmla="*/ 335 w 449"/>
                <a:gd name="T105" fmla="*/ 462 h 523"/>
                <a:gd name="T106" fmla="*/ 365 w 449"/>
                <a:gd name="T107" fmla="*/ 427 h 523"/>
                <a:gd name="T108" fmla="*/ 394 w 449"/>
                <a:gd name="T109" fmla="*/ 39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0070C0"/>
            </a:solidFill>
            <a:ln w="3175" cmpd="sng">
              <a:solidFill>
                <a:schemeClr val="bg1"/>
              </a:solidFill>
              <a:prstDash val="solid"/>
              <a:round/>
              <a:headEnd/>
              <a:tailEnd/>
            </a:ln>
          </p:spPr>
          <p:txBody>
            <a:bodyPr/>
            <a:lstStyle/>
            <a:p>
              <a:endParaRPr lang="en-US" sz="1056" dirty="0"/>
            </a:p>
          </p:txBody>
        </p:sp>
        <p:sp>
          <p:nvSpPr>
            <p:cNvPr id="1408" name="Freeform 467">
              <a:extLst>
                <a:ext uri="{FF2B5EF4-FFF2-40B4-BE49-F238E27FC236}">
                  <a16:creationId xmlns:a16="http://schemas.microsoft.com/office/drawing/2014/main" id="{7E76EF49-7E1A-43E1-82C5-D5134039D24D}"/>
                </a:ext>
              </a:extLst>
            </p:cNvPr>
            <p:cNvSpPr>
              <a:spLocks/>
            </p:cNvSpPr>
            <p:nvPr>
              <p:custDataLst>
                <p:tags r:id="rId303"/>
              </p:custDataLst>
            </p:nvPr>
          </p:nvSpPr>
          <p:spPr bwMode="auto">
            <a:xfrm>
              <a:off x="6632879" y="3357025"/>
              <a:ext cx="93555" cy="95989"/>
            </a:xfrm>
            <a:custGeom>
              <a:avLst/>
              <a:gdLst>
                <a:gd name="T0" fmla="*/ 12 w 226"/>
                <a:gd name="T1" fmla="*/ 228 h 246"/>
                <a:gd name="T2" fmla="*/ 36 w 226"/>
                <a:gd name="T3" fmla="*/ 240 h 246"/>
                <a:gd name="T4" fmla="*/ 53 w 226"/>
                <a:gd name="T5" fmla="*/ 245 h 246"/>
                <a:gd name="T6" fmla="*/ 68 w 226"/>
                <a:gd name="T7" fmla="*/ 245 h 246"/>
                <a:gd name="T8" fmla="*/ 85 w 226"/>
                <a:gd name="T9" fmla="*/ 241 h 246"/>
                <a:gd name="T10" fmla="*/ 110 w 226"/>
                <a:gd name="T11" fmla="*/ 228 h 246"/>
                <a:gd name="T12" fmla="*/ 141 w 226"/>
                <a:gd name="T13" fmla="*/ 205 h 246"/>
                <a:gd name="T14" fmla="*/ 161 w 226"/>
                <a:gd name="T15" fmla="*/ 184 h 246"/>
                <a:gd name="T16" fmla="*/ 159 w 226"/>
                <a:gd name="T17" fmla="*/ 173 h 246"/>
                <a:gd name="T18" fmla="*/ 149 w 226"/>
                <a:gd name="T19" fmla="*/ 160 h 246"/>
                <a:gd name="T20" fmla="*/ 143 w 226"/>
                <a:gd name="T21" fmla="*/ 145 h 246"/>
                <a:gd name="T22" fmla="*/ 141 w 226"/>
                <a:gd name="T23" fmla="*/ 130 h 246"/>
                <a:gd name="T24" fmla="*/ 141 w 226"/>
                <a:gd name="T25" fmla="*/ 116 h 246"/>
                <a:gd name="T26" fmla="*/ 146 w 226"/>
                <a:gd name="T27" fmla="*/ 105 h 246"/>
                <a:gd name="T28" fmla="*/ 156 w 226"/>
                <a:gd name="T29" fmla="*/ 94 h 246"/>
                <a:gd name="T30" fmla="*/ 168 w 226"/>
                <a:gd name="T31" fmla="*/ 86 h 246"/>
                <a:gd name="T32" fmla="*/ 204 w 226"/>
                <a:gd name="T33" fmla="*/ 71 h 246"/>
                <a:gd name="T34" fmla="*/ 225 w 226"/>
                <a:gd name="T35" fmla="*/ 49 h 246"/>
                <a:gd name="T36" fmla="*/ 221 w 226"/>
                <a:gd name="T37" fmla="*/ 30 h 246"/>
                <a:gd name="T38" fmla="*/ 214 w 226"/>
                <a:gd name="T39" fmla="*/ 17 h 246"/>
                <a:gd name="T40" fmla="*/ 212 w 226"/>
                <a:gd name="T41" fmla="*/ 6 h 246"/>
                <a:gd name="T42" fmla="*/ 202 w 226"/>
                <a:gd name="T43" fmla="*/ 1 h 246"/>
                <a:gd name="T44" fmla="*/ 181 w 226"/>
                <a:gd name="T45" fmla="*/ 7 h 246"/>
                <a:gd name="T46" fmla="*/ 154 w 226"/>
                <a:gd name="T47" fmla="*/ 20 h 246"/>
                <a:gd name="T48" fmla="*/ 121 w 226"/>
                <a:gd name="T49" fmla="*/ 38 h 246"/>
                <a:gd name="T50" fmla="*/ 100 w 226"/>
                <a:gd name="T51" fmla="*/ 51 h 246"/>
                <a:gd name="T52" fmla="*/ 87 w 226"/>
                <a:gd name="T53" fmla="*/ 55 h 246"/>
                <a:gd name="T54" fmla="*/ 75 w 226"/>
                <a:gd name="T55" fmla="*/ 54 h 246"/>
                <a:gd name="T56" fmla="*/ 59 w 226"/>
                <a:gd name="T57" fmla="*/ 47 h 246"/>
                <a:gd name="T58" fmla="*/ 36 w 226"/>
                <a:gd name="T59" fmla="*/ 31 h 246"/>
                <a:gd name="T60" fmla="*/ 24 w 226"/>
                <a:gd name="T61" fmla="*/ 39 h 246"/>
                <a:gd name="T62" fmla="*/ 18 w 226"/>
                <a:gd name="T63" fmla="*/ 95 h 246"/>
                <a:gd name="T64" fmla="*/ 10 w 226"/>
                <a:gd name="T65" fmla="*/ 163 h 246"/>
                <a:gd name="T66" fmla="*/ 3 w 226"/>
                <a:gd name="T67" fmla="*/ 21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0070C0"/>
            </a:solidFill>
            <a:ln w="3175" cmpd="sng">
              <a:solidFill>
                <a:schemeClr val="bg1"/>
              </a:solidFill>
              <a:prstDash val="solid"/>
              <a:round/>
              <a:headEnd/>
              <a:tailEnd/>
            </a:ln>
          </p:spPr>
          <p:txBody>
            <a:bodyPr/>
            <a:lstStyle/>
            <a:p>
              <a:endParaRPr lang="en-US" sz="1056" dirty="0"/>
            </a:p>
          </p:txBody>
        </p:sp>
        <p:sp>
          <p:nvSpPr>
            <p:cNvPr id="1409" name="Freeform 468">
              <a:extLst>
                <a:ext uri="{FF2B5EF4-FFF2-40B4-BE49-F238E27FC236}">
                  <a16:creationId xmlns:a16="http://schemas.microsoft.com/office/drawing/2014/main" id="{4F962ADC-6669-4352-8036-D9A4AC32A545}"/>
                </a:ext>
              </a:extLst>
            </p:cNvPr>
            <p:cNvSpPr>
              <a:spLocks/>
            </p:cNvSpPr>
            <p:nvPr>
              <p:custDataLst>
                <p:tags r:id="rId304"/>
              </p:custDataLst>
            </p:nvPr>
          </p:nvSpPr>
          <p:spPr bwMode="auto">
            <a:xfrm>
              <a:off x="6904043" y="3426090"/>
              <a:ext cx="20465" cy="40970"/>
            </a:xfrm>
            <a:custGeom>
              <a:avLst/>
              <a:gdLst>
                <a:gd name="T0" fmla="*/ 27 w 60"/>
                <a:gd name="T1" fmla="*/ 0 h 81"/>
                <a:gd name="T2" fmla="*/ 29 w 60"/>
                <a:gd name="T3" fmla="*/ 2 h 81"/>
                <a:gd name="T4" fmla="*/ 32 w 60"/>
                <a:gd name="T5" fmla="*/ 3 h 81"/>
                <a:gd name="T6" fmla="*/ 36 w 60"/>
                <a:gd name="T7" fmla="*/ 3 h 81"/>
                <a:gd name="T8" fmla="*/ 40 w 60"/>
                <a:gd name="T9" fmla="*/ 2 h 81"/>
                <a:gd name="T10" fmla="*/ 47 w 60"/>
                <a:gd name="T11" fmla="*/ 1 h 81"/>
                <a:gd name="T12" fmla="*/ 53 w 60"/>
                <a:gd name="T13" fmla="*/ 0 h 81"/>
                <a:gd name="T14" fmla="*/ 53 w 60"/>
                <a:gd name="T15" fmla="*/ 26 h 81"/>
                <a:gd name="T16" fmla="*/ 54 w 60"/>
                <a:gd name="T17" fmla="*/ 47 h 81"/>
                <a:gd name="T18" fmla="*/ 54 w 60"/>
                <a:gd name="T19" fmla="*/ 57 h 81"/>
                <a:gd name="T20" fmla="*/ 56 w 60"/>
                <a:gd name="T21" fmla="*/ 65 h 81"/>
                <a:gd name="T22" fmla="*/ 58 w 60"/>
                <a:gd name="T23" fmla="*/ 73 h 81"/>
                <a:gd name="T24" fmla="*/ 60 w 60"/>
                <a:gd name="T25" fmla="*/ 81 h 81"/>
                <a:gd name="T26" fmla="*/ 20 w 60"/>
                <a:gd name="T27" fmla="*/ 81 h 81"/>
                <a:gd name="T28" fmla="*/ 14 w 60"/>
                <a:gd name="T29" fmla="*/ 80 h 81"/>
                <a:gd name="T30" fmla="*/ 7 w 60"/>
                <a:gd name="T31" fmla="*/ 77 h 81"/>
                <a:gd name="T32" fmla="*/ 5 w 60"/>
                <a:gd name="T33" fmla="*/ 74 h 81"/>
                <a:gd name="T34" fmla="*/ 2 w 60"/>
                <a:gd name="T35" fmla="*/ 72 h 81"/>
                <a:gd name="T36" fmla="*/ 1 w 60"/>
                <a:gd name="T37" fmla="*/ 70 h 81"/>
                <a:gd name="T38" fmla="*/ 0 w 60"/>
                <a:gd name="T39" fmla="*/ 68 h 81"/>
                <a:gd name="T40" fmla="*/ 7 w 60"/>
                <a:gd name="T41" fmla="*/ 12 h 81"/>
                <a:gd name="T42" fmla="*/ 20 w 60"/>
                <a:gd name="T43" fmla="*/ 6 h 81"/>
                <a:gd name="T44" fmla="*/ 34 w 60"/>
                <a:gd name="T45" fmla="*/ 0 h 81"/>
                <a:gd name="T46" fmla="*/ 27 w 60"/>
                <a:gd name="T4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410" name="Freeform 469">
              <a:extLst>
                <a:ext uri="{FF2B5EF4-FFF2-40B4-BE49-F238E27FC236}">
                  <a16:creationId xmlns:a16="http://schemas.microsoft.com/office/drawing/2014/main" id="{40126513-84D4-4AD4-95B8-BCA6B1DEE6A0}"/>
                </a:ext>
              </a:extLst>
            </p:cNvPr>
            <p:cNvSpPr>
              <a:spLocks/>
            </p:cNvSpPr>
            <p:nvPr>
              <p:custDataLst>
                <p:tags r:id="rId305"/>
              </p:custDataLst>
            </p:nvPr>
          </p:nvSpPr>
          <p:spPr bwMode="auto">
            <a:xfrm>
              <a:off x="6247697" y="2788111"/>
              <a:ext cx="149103" cy="49166"/>
            </a:xfrm>
            <a:custGeom>
              <a:avLst/>
              <a:gdLst>
                <a:gd name="T0" fmla="*/ 250 w 370"/>
                <a:gd name="T1" fmla="*/ 117 h 129"/>
                <a:gd name="T2" fmla="*/ 258 w 370"/>
                <a:gd name="T3" fmla="*/ 119 h 129"/>
                <a:gd name="T4" fmla="*/ 277 w 370"/>
                <a:gd name="T5" fmla="*/ 123 h 129"/>
                <a:gd name="T6" fmla="*/ 295 w 370"/>
                <a:gd name="T7" fmla="*/ 127 h 129"/>
                <a:gd name="T8" fmla="*/ 303 w 370"/>
                <a:gd name="T9" fmla="*/ 129 h 129"/>
                <a:gd name="T10" fmla="*/ 370 w 370"/>
                <a:gd name="T11" fmla="*/ 97 h 129"/>
                <a:gd name="T12" fmla="*/ 358 w 370"/>
                <a:gd name="T13" fmla="*/ 75 h 129"/>
                <a:gd name="T14" fmla="*/ 345 w 370"/>
                <a:gd name="T15" fmla="*/ 48 h 129"/>
                <a:gd name="T16" fmla="*/ 335 w 370"/>
                <a:gd name="T17" fmla="*/ 27 h 129"/>
                <a:gd name="T18" fmla="*/ 330 w 370"/>
                <a:gd name="T19" fmla="*/ 18 h 129"/>
                <a:gd name="T20" fmla="*/ 300 w 370"/>
                <a:gd name="T21" fmla="*/ 15 h 129"/>
                <a:gd name="T22" fmla="*/ 257 w 370"/>
                <a:gd name="T23" fmla="*/ 9 h 129"/>
                <a:gd name="T24" fmla="*/ 214 w 370"/>
                <a:gd name="T25" fmla="*/ 2 h 129"/>
                <a:gd name="T26" fmla="*/ 183 w 370"/>
                <a:gd name="T27" fmla="*/ 0 h 129"/>
                <a:gd name="T28" fmla="*/ 179 w 370"/>
                <a:gd name="T29" fmla="*/ 0 h 129"/>
                <a:gd name="T30" fmla="*/ 176 w 370"/>
                <a:gd name="T31" fmla="*/ 1 h 129"/>
                <a:gd name="T32" fmla="*/ 172 w 370"/>
                <a:gd name="T33" fmla="*/ 2 h 129"/>
                <a:gd name="T34" fmla="*/ 170 w 370"/>
                <a:gd name="T35" fmla="*/ 3 h 129"/>
                <a:gd name="T36" fmla="*/ 162 w 370"/>
                <a:gd name="T37" fmla="*/ 7 h 129"/>
                <a:gd name="T38" fmla="*/ 150 w 370"/>
                <a:gd name="T39" fmla="*/ 12 h 129"/>
                <a:gd name="T40" fmla="*/ 147 w 370"/>
                <a:gd name="T41" fmla="*/ 21 h 129"/>
                <a:gd name="T42" fmla="*/ 140 w 370"/>
                <a:gd name="T43" fmla="*/ 35 h 129"/>
                <a:gd name="T44" fmla="*/ 134 w 370"/>
                <a:gd name="T45" fmla="*/ 48 h 129"/>
                <a:gd name="T46" fmla="*/ 131 w 370"/>
                <a:gd name="T47" fmla="*/ 55 h 129"/>
                <a:gd name="T48" fmla="*/ 122 w 370"/>
                <a:gd name="T49" fmla="*/ 54 h 129"/>
                <a:gd name="T50" fmla="*/ 111 w 370"/>
                <a:gd name="T51" fmla="*/ 49 h 129"/>
                <a:gd name="T52" fmla="*/ 98 w 370"/>
                <a:gd name="T53" fmla="*/ 44 h 129"/>
                <a:gd name="T54" fmla="*/ 84 w 370"/>
                <a:gd name="T55" fmla="*/ 38 h 129"/>
                <a:gd name="T56" fmla="*/ 60 w 370"/>
                <a:gd name="T57" fmla="*/ 26 h 129"/>
                <a:gd name="T58" fmla="*/ 44 w 370"/>
                <a:gd name="T59" fmla="*/ 18 h 129"/>
                <a:gd name="T60" fmla="*/ 32 w 370"/>
                <a:gd name="T61" fmla="*/ 25 h 129"/>
                <a:gd name="T62" fmla="*/ 21 w 370"/>
                <a:gd name="T63" fmla="*/ 33 h 129"/>
                <a:gd name="T64" fmla="*/ 16 w 370"/>
                <a:gd name="T65" fmla="*/ 37 h 129"/>
                <a:gd name="T66" fmla="*/ 12 w 370"/>
                <a:gd name="T67" fmla="*/ 41 h 129"/>
                <a:gd name="T68" fmla="*/ 9 w 370"/>
                <a:gd name="T69" fmla="*/ 46 h 129"/>
                <a:gd name="T70" fmla="*/ 5 w 370"/>
                <a:gd name="T71" fmla="*/ 52 h 129"/>
                <a:gd name="T72" fmla="*/ 3 w 370"/>
                <a:gd name="T73" fmla="*/ 57 h 129"/>
                <a:gd name="T74" fmla="*/ 1 w 370"/>
                <a:gd name="T75" fmla="*/ 63 h 129"/>
                <a:gd name="T76" fmla="*/ 0 w 370"/>
                <a:gd name="T77" fmla="*/ 69 h 129"/>
                <a:gd name="T78" fmla="*/ 0 w 370"/>
                <a:gd name="T79" fmla="*/ 75 h 129"/>
                <a:gd name="T80" fmla="*/ 1 w 370"/>
                <a:gd name="T81" fmla="*/ 82 h 129"/>
                <a:gd name="T82" fmla="*/ 3 w 370"/>
                <a:gd name="T83" fmla="*/ 88 h 129"/>
                <a:gd name="T84" fmla="*/ 6 w 370"/>
                <a:gd name="T85" fmla="*/ 96 h 129"/>
                <a:gd name="T86" fmla="*/ 11 w 370"/>
                <a:gd name="T87" fmla="*/ 103 h 129"/>
                <a:gd name="T88" fmla="*/ 20 w 370"/>
                <a:gd name="T89" fmla="*/ 101 h 129"/>
                <a:gd name="T90" fmla="*/ 33 w 370"/>
                <a:gd name="T91" fmla="*/ 99 h 129"/>
                <a:gd name="T92" fmla="*/ 50 w 370"/>
                <a:gd name="T93" fmla="*/ 97 h 129"/>
                <a:gd name="T94" fmla="*/ 69 w 370"/>
                <a:gd name="T95" fmla="*/ 95 h 129"/>
                <a:gd name="T96" fmla="*/ 102 w 370"/>
                <a:gd name="T97" fmla="*/ 92 h 129"/>
                <a:gd name="T98" fmla="*/ 117 w 370"/>
                <a:gd name="T99" fmla="*/ 91 h 129"/>
                <a:gd name="T100" fmla="*/ 137 w 370"/>
                <a:gd name="T101" fmla="*/ 92 h 129"/>
                <a:gd name="T102" fmla="*/ 152 w 370"/>
                <a:gd name="T103" fmla="*/ 94 h 129"/>
                <a:gd name="T104" fmla="*/ 166 w 370"/>
                <a:gd name="T105" fmla="*/ 97 h 129"/>
                <a:gd name="T106" fmla="*/ 177 w 370"/>
                <a:gd name="T107" fmla="*/ 100 h 129"/>
                <a:gd name="T108" fmla="*/ 189 w 370"/>
                <a:gd name="T109" fmla="*/ 104 h 129"/>
                <a:gd name="T110" fmla="*/ 201 w 370"/>
                <a:gd name="T111" fmla="*/ 108 h 129"/>
                <a:gd name="T112" fmla="*/ 217 w 370"/>
                <a:gd name="T113" fmla="*/ 110 h 129"/>
                <a:gd name="T114" fmla="*/ 237 w 370"/>
                <a:gd name="T115" fmla="*/ 111 h 129"/>
                <a:gd name="T116" fmla="*/ 237 w 370"/>
                <a:gd name="T117" fmla="*/ 117 h 129"/>
                <a:gd name="T118" fmla="*/ 250 w 370"/>
                <a:gd name="T119" fmla="*/ 11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11" name="Freeform 470">
              <a:extLst>
                <a:ext uri="{FF2B5EF4-FFF2-40B4-BE49-F238E27FC236}">
                  <a16:creationId xmlns:a16="http://schemas.microsoft.com/office/drawing/2014/main" id="{6B505AEF-C18D-4C24-B2D0-627CB72A36F4}"/>
                </a:ext>
              </a:extLst>
            </p:cNvPr>
            <p:cNvSpPr>
              <a:spLocks/>
            </p:cNvSpPr>
            <p:nvPr>
              <p:custDataLst>
                <p:tags r:id="rId306"/>
              </p:custDataLst>
            </p:nvPr>
          </p:nvSpPr>
          <p:spPr bwMode="auto">
            <a:xfrm>
              <a:off x="6626301" y="3319565"/>
              <a:ext cx="27774" cy="42141"/>
            </a:xfrm>
            <a:custGeom>
              <a:avLst/>
              <a:gdLst>
                <a:gd name="T0" fmla="*/ 27 w 80"/>
                <a:gd name="T1" fmla="*/ 1 h 94"/>
                <a:gd name="T2" fmla="*/ 34 w 80"/>
                <a:gd name="T3" fmla="*/ 0 h 94"/>
                <a:gd name="T4" fmla="*/ 41 w 80"/>
                <a:gd name="T5" fmla="*/ 0 h 94"/>
                <a:gd name="T6" fmla="*/ 47 w 80"/>
                <a:gd name="T7" fmla="*/ 2 h 94"/>
                <a:gd name="T8" fmla="*/ 54 w 80"/>
                <a:gd name="T9" fmla="*/ 4 h 94"/>
                <a:gd name="T10" fmla="*/ 60 w 80"/>
                <a:gd name="T11" fmla="*/ 6 h 94"/>
                <a:gd name="T12" fmla="*/ 66 w 80"/>
                <a:gd name="T13" fmla="*/ 8 h 94"/>
                <a:gd name="T14" fmla="*/ 73 w 80"/>
                <a:gd name="T15" fmla="*/ 8 h 94"/>
                <a:gd name="T16" fmla="*/ 80 w 80"/>
                <a:gd name="T17" fmla="*/ 7 h 94"/>
                <a:gd name="T18" fmla="*/ 80 w 80"/>
                <a:gd name="T19" fmla="*/ 38 h 94"/>
                <a:gd name="T20" fmla="*/ 75 w 80"/>
                <a:gd name="T21" fmla="*/ 44 h 94"/>
                <a:gd name="T22" fmla="*/ 69 w 80"/>
                <a:gd name="T23" fmla="*/ 51 h 94"/>
                <a:gd name="T24" fmla="*/ 64 w 80"/>
                <a:gd name="T25" fmla="*/ 59 h 94"/>
                <a:gd name="T26" fmla="*/ 58 w 80"/>
                <a:gd name="T27" fmla="*/ 68 h 94"/>
                <a:gd name="T28" fmla="*/ 51 w 80"/>
                <a:gd name="T29" fmla="*/ 84 h 94"/>
                <a:gd name="T30" fmla="*/ 47 w 80"/>
                <a:gd name="T31" fmla="*/ 94 h 94"/>
                <a:gd name="T32" fmla="*/ 43 w 80"/>
                <a:gd name="T33" fmla="*/ 93 h 94"/>
                <a:gd name="T34" fmla="*/ 40 w 80"/>
                <a:gd name="T35" fmla="*/ 92 h 94"/>
                <a:gd name="T36" fmla="*/ 37 w 80"/>
                <a:gd name="T37" fmla="*/ 91 h 94"/>
                <a:gd name="T38" fmla="*/ 34 w 80"/>
                <a:gd name="T39" fmla="*/ 89 h 94"/>
                <a:gd name="T40" fmla="*/ 29 w 80"/>
                <a:gd name="T41" fmla="*/ 84 h 94"/>
                <a:gd name="T42" fmla="*/ 23 w 80"/>
                <a:gd name="T43" fmla="*/ 78 h 94"/>
                <a:gd name="T44" fmla="*/ 19 w 80"/>
                <a:gd name="T45" fmla="*/ 72 h 94"/>
                <a:gd name="T46" fmla="*/ 13 w 80"/>
                <a:gd name="T47" fmla="*/ 65 h 94"/>
                <a:gd name="T48" fmla="*/ 7 w 80"/>
                <a:gd name="T49" fmla="*/ 60 h 94"/>
                <a:gd name="T50" fmla="*/ 0 w 80"/>
                <a:gd name="T51" fmla="*/ 56 h 94"/>
                <a:gd name="T52" fmla="*/ 8 w 80"/>
                <a:gd name="T53" fmla="*/ 41 h 94"/>
                <a:gd name="T54" fmla="*/ 13 w 80"/>
                <a:gd name="T55" fmla="*/ 29 h 94"/>
                <a:gd name="T56" fmla="*/ 19 w 80"/>
                <a:gd name="T57" fmla="*/ 17 h 94"/>
                <a:gd name="T58" fmla="*/ 27 w 80"/>
                <a:gd name="T59"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0070C0"/>
            </a:solidFill>
            <a:ln w="3175" cmpd="sng">
              <a:solidFill>
                <a:schemeClr val="bg1"/>
              </a:solidFill>
              <a:prstDash val="solid"/>
              <a:round/>
              <a:headEnd/>
              <a:tailEnd/>
            </a:ln>
          </p:spPr>
          <p:txBody>
            <a:bodyPr/>
            <a:lstStyle/>
            <a:p>
              <a:endParaRPr lang="en-US" sz="1056" dirty="0"/>
            </a:p>
          </p:txBody>
        </p:sp>
        <p:sp>
          <p:nvSpPr>
            <p:cNvPr id="1412" name="Freeform 471">
              <a:extLst>
                <a:ext uri="{FF2B5EF4-FFF2-40B4-BE49-F238E27FC236}">
                  <a16:creationId xmlns:a16="http://schemas.microsoft.com/office/drawing/2014/main" id="{61CD6255-94AA-4005-8F3D-B83014DAE878}"/>
                </a:ext>
              </a:extLst>
            </p:cNvPr>
            <p:cNvSpPr>
              <a:spLocks/>
            </p:cNvSpPr>
            <p:nvPr>
              <p:custDataLst>
                <p:tags r:id="rId307"/>
              </p:custDataLst>
            </p:nvPr>
          </p:nvSpPr>
          <p:spPr bwMode="auto">
            <a:xfrm>
              <a:off x="6456733" y="4802718"/>
              <a:ext cx="57010" cy="42141"/>
            </a:xfrm>
            <a:custGeom>
              <a:avLst/>
              <a:gdLst>
                <a:gd name="T0" fmla="*/ 3 w 135"/>
                <a:gd name="T1" fmla="*/ 55 h 98"/>
                <a:gd name="T2" fmla="*/ 11 w 135"/>
                <a:gd name="T3" fmla="*/ 54 h 98"/>
                <a:gd name="T4" fmla="*/ 18 w 135"/>
                <a:gd name="T5" fmla="*/ 53 h 98"/>
                <a:gd name="T6" fmla="*/ 24 w 135"/>
                <a:gd name="T7" fmla="*/ 50 h 98"/>
                <a:gd name="T8" fmla="*/ 31 w 135"/>
                <a:gd name="T9" fmla="*/ 47 h 98"/>
                <a:gd name="T10" fmla="*/ 42 w 135"/>
                <a:gd name="T11" fmla="*/ 38 h 98"/>
                <a:gd name="T12" fmla="*/ 52 w 135"/>
                <a:gd name="T13" fmla="*/ 28 h 98"/>
                <a:gd name="T14" fmla="*/ 61 w 135"/>
                <a:gd name="T15" fmla="*/ 18 h 98"/>
                <a:gd name="T16" fmla="*/ 71 w 135"/>
                <a:gd name="T17" fmla="*/ 8 h 98"/>
                <a:gd name="T18" fmla="*/ 76 w 135"/>
                <a:gd name="T19" fmla="*/ 5 h 98"/>
                <a:gd name="T20" fmla="*/ 82 w 135"/>
                <a:gd name="T21" fmla="*/ 2 h 98"/>
                <a:gd name="T22" fmla="*/ 88 w 135"/>
                <a:gd name="T23" fmla="*/ 0 h 98"/>
                <a:gd name="T24" fmla="*/ 96 w 135"/>
                <a:gd name="T25" fmla="*/ 0 h 98"/>
                <a:gd name="T26" fmla="*/ 102 w 135"/>
                <a:gd name="T27" fmla="*/ 0 h 98"/>
                <a:gd name="T28" fmla="*/ 110 w 135"/>
                <a:gd name="T29" fmla="*/ 3 h 98"/>
                <a:gd name="T30" fmla="*/ 117 w 135"/>
                <a:gd name="T31" fmla="*/ 6 h 98"/>
                <a:gd name="T32" fmla="*/ 123 w 135"/>
                <a:gd name="T33" fmla="*/ 11 h 98"/>
                <a:gd name="T34" fmla="*/ 128 w 135"/>
                <a:gd name="T35" fmla="*/ 16 h 98"/>
                <a:gd name="T36" fmla="*/ 132 w 135"/>
                <a:gd name="T37" fmla="*/ 24 h 98"/>
                <a:gd name="T38" fmla="*/ 134 w 135"/>
                <a:gd name="T39" fmla="*/ 30 h 98"/>
                <a:gd name="T40" fmla="*/ 135 w 135"/>
                <a:gd name="T41" fmla="*/ 37 h 98"/>
                <a:gd name="T42" fmla="*/ 134 w 135"/>
                <a:gd name="T43" fmla="*/ 40 h 98"/>
                <a:gd name="T44" fmla="*/ 132 w 135"/>
                <a:gd name="T45" fmla="*/ 43 h 98"/>
                <a:gd name="T46" fmla="*/ 129 w 135"/>
                <a:gd name="T47" fmla="*/ 47 h 98"/>
                <a:gd name="T48" fmla="*/ 124 w 135"/>
                <a:gd name="T49" fmla="*/ 51 h 98"/>
                <a:gd name="T50" fmla="*/ 113 w 135"/>
                <a:gd name="T51" fmla="*/ 61 h 98"/>
                <a:gd name="T52" fmla="*/ 100 w 135"/>
                <a:gd name="T53" fmla="*/ 72 h 98"/>
                <a:gd name="T54" fmla="*/ 87 w 135"/>
                <a:gd name="T55" fmla="*/ 82 h 98"/>
                <a:gd name="T56" fmla="*/ 74 w 135"/>
                <a:gd name="T57" fmla="*/ 91 h 98"/>
                <a:gd name="T58" fmla="*/ 63 w 135"/>
                <a:gd name="T59" fmla="*/ 96 h 98"/>
                <a:gd name="T60" fmla="*/ 55 w 135"/>
                <a:gd name="T61" fmla="*/ 98 h 98"/>
                <a:gd name="T62" fmla="*/ 51 w 135"/>
                <a:gd name="T63" fmla="*/ 97 h 98"/>
                <a:gd name="T64" fmla="*/ 43 w 135"/>
                <a:gd name="T65" fmla="*/ 92 h 98"/>
                <a:gd name="T66" fmla="*/ 32 w 135"/>
                <a:gd name="T67" fmla="*/ 85 h 98"/>
                <a:gd name="T68" fmla="*/ 21 w 135"/>
                <a:gd name="T69" fmla="*/ 77 h 98"/>
                <a:gd name="T70" fmla="*/ 11 w 135"/>
                <a:gd name="T71" fmla="*/ 68 h 98"/>
                <a:gd name="T72" fmla="*/ 5 w 135"/>
                <a:gd name="T73" fmla="*/ 62 h 98"/>
                <a:gd name="T74" fmla="*/ 1 w 135"/>
                <a:gd name="T75" fmla="*/ 59 h 98"/>
                <a:gd name="T76" fmla="*/ 0 w 135"/>
                <a:gd name="T77" fmla="*/ 57 h 98"/>
                <a:gd name="T78" fmla="*/ 0 w 135"/>
                <a:gd name="T79" fmla="*/ 56 h 98"/>
                <a:gd name="T80" fmla="*/ 3 w 135"/>
                <a:gd name="T81"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413" name="Freeform 472">
              <a:extLst>
                <a:ext uri="{FF2B5EF4-FFF2-40B4-BE49-F238E27FC236}">
                  <a16:creationId xmlns:a16="http://schemas.microsoft.com/office/drawing/2014/main" id="{2C97454D-6374-4FC5-8F84-C09AF15A0D73}"/>
                </a:ext>
              </a:extLst>
            </p:cNvPr>
            <p:cNvSpPr>
              <a:spLocks/>
            </p:cNvSpPr>
            <p:nvPr>
              <p:custDataLst>
                <p:tags r:id="rId308"/>
              </p:custDataLst>
            </p:nvPr>
          </p:nvSpPr>
          <p:spPr bwMode="auto">
            <a:xfrm>
              <a:off x="6246234" y="2823229"/>
              <a:ext cx="121328" cy="62042"/>
            </a:xfrm>
            <a:custGeom>
              <a:avLst/>
              <a:gdLst>
                <a:gd name="T0" fmla="*/ 192 w 312"/>
                <a:gd name="T1" fmla="*/ 155 h 155"/>
                <a:gd name="T2" fmla="*/ 194 w 312"/>
                <a:gd name="T3" fmla="*/ 151 h 155"/>
                <a:gd name="T4" fmla="*/ 197 w 312"/>
                <a:gd name="T5" fmla="*/ 148 h 155"/>
                <a:gd name="T6" fmla="*/ 200 w 312"/>
                <a:gd name="T7" fmla="*/ 145 h 155"/>
                <a:gd name="T8" fmla="*/ 203 w 312"/>
                <a:gd name="T9" fmla="*/ 142 h 155"/>
                <a:gd name="T10" fmla="*/ 211 w 312"/>
                <a:gd name="T11" fmla="*/ 137 h 155"/>
                <a:gd name="T12" fmla="*/ 220 w 312"/>
                <a:gd name="T13" fmla="*/ 132 h 155"/>
                <a:gd name="T14" fmla="*/ 238 w 312"/>
                <a:gd name="T15" fmla="*/ 123 h 155"/>
                <a:gd name="T16" fmla="*/ 253 w 312"/>
                <a:gd name="T17" fmla="*/ 117 h 155"/>
                <a:gd name="T18" fmla="*/ 255 w 312"/>
                <a:gd name="T19" fmla="*/ 109 h 155"/>
                <a:gd name="T20" fmla="*/ 260 w 312"/>
                <a:gd name="T21" fmla="*/ 97 h 155"/>
                <a:gd name="T22" fmla="*/ 264 w 312"/>
                <a:gd name="T23" fmla="*/ 91 h 155"/>
                <a:gd name="T24" fmla="*/ 267 w 312"/>
                <a:gd name="T25" fmla="*/ 86 h 155"/>
                <a:gd name="T26" fmla="*/ 269 w 312"/>
                <a:gd name="T27" fmla="*/ 82 h 155"/>
                <a:gd name="T28" fmla="*/ 272 w 312"/>
                <a:gd name="T29" fmla="*/ 81 h 155"/>
                <a:gd name="T30" fmla="*/ 312 w 312"/>
                <a:gd name="T31" fmla="*/ 44 h 155"/>
                <a:gd name="T32" fmla="*/ 312 w 312"/>
                <a:gd name="T33" fmla="*/ 39 h 155"/>
                <a:gd name="T34" fmla="*/ 310 w 312"/>
                <a:gd name="T35" fmla="*/ 35 h 155"/>
                <a:gd name="T36" fmla="*/ 306 w 312"/>
                <a:gd name="T37" fmla="*/ 32 h 155"/>
                <a:gd name="T38" fmla="*/ 302 w 312"/>
                <a:gd name="T39" fmla="*/ 30 h 155"/>
                <a:gd name="T40" fmla="*/ 291 w 312"/>
                <a:gd name="T41" fmla="*/ 28 h 155"/>
                <a:gd name="T42" fmla="*/ 280 w 312"/>
                <a:gd name="T43" fmla="*/ 27 h 155"/>
                <a:gd name="T44" fmla="*/ 268 w 312"/>
                <a:gd name="T45" fmla="*/ 27 h 155"/>
                <a:gd name="T46" fmla="*/ 259 w 312"/>
                <a:gd name="T47" fmla="*/ 27 h 155"/>
                <a:gd name="T48" fmla="*/ 256 w 312"/>
                <a:gd name="T49" fmla="*/ 26 h 155"/>
                <a:gd name="T50" fmla="*/ 253 w 312"/>
                <a:gd name="T51" fmla="*/ 25 h 155"/>
                <a:gd name="T52" fmla="*/ 252 w 312"/>
                <a:gd name="T53" fmla="*/ 23 h 155"/>
                <a:gd name="T54" fmla="*/ 253 w 312"/>
                <a:gd name="T55" fmla="*/ 20 h 155"/>
                <a:gd name="T56" fmla="*/ 232 w 312"/>
                <a:gd name="T57" fmla="*/ 19 h 155"/>
                <a:gd name="T58" fmla="*/ 216 w 312"/>
                <a:gd name="T59" fmla="*/ 17 h 155"/>
                <a:gd name="T60" fmla="*/ 202 w 312"/>
                <a:gd name="T61" fmla="*/ 13 h 155"/>
                <a:gd name="T62" fmla="*/ 189 w 312"/>
                <a:gd name="T63" fmla="*/ 9 h 155"/>
                <a:gd name="T64" fmla="*/ 177 w 312"/>
                <a:gd name="T65" fmla="*/ 6 h 155"/>
                <a:gd name="T66" fmla="*/ 163 w 312"/>
                <a:gd name="T67" fmla="*/ 3 h 155"/>
                <a:gd name="T68" fmla="*/ 146 w 312"/>
                <a:gd name="T69" fmla="*/ 1 h 155"/>
                <a:gd name="T70" fmla="*/ 126 w 312"/>
                <a:gd name="T71" fmla="*/ 0 h 155"/>
                <a:gd name="T72" fmla="*/ 110 w 312"/>
                <a:gd name="T73" fmla="*/ 1 h 155"/>
                <a:gd name="T74" fmla="*/ 74 w 312"/>
                <a:gd name="T75" fmla="*/ 4 h 155"/>
                <a:gd name="T76" fmla="*/ 53 w 312"/>
                <a:gd name="T77" fmla="*/ 6 h 155"/>
                <a:gd name="T78" fmla="*/ 34 w 312"/>
                <a:gd name="T79" fmla="*/ 8 h 155"/>
                <a:gd name="T80" fmla="*/ 18 w 312"/>
                <a:gd name="T81" fmla="*/ 10 h 155"/>
                <a:gd name="T82" fmla="*/ 7 w 312"/>
                <a:gd name="T83" fmla="*/ 12 h 155"/>
                <a:gd name="T84" fmla="*/ 9 w 312"/>
                <a:gd name="T85" fmla="*/ 17 h 155"/>
                <a:gd name="T86" fmla="*/ 11 w 312"/>
                <a:gd name="T87" fmla="*/ 19 h 155"/>
                <a:gd name="T88" fmla="*/ 13 w 312"/>
                <a:gd name="T89" fmla="*/ 19 h 155"/>
                <a:gd name="T90" fmla="*/ 15 w 312"/>
                <a:gd name="T91" fmla="*/ 20 h 155"/>
                <a:gd name="T92" fmla="*/ 18 w 312"/>
                <a:gd name="T93" fmla="*/ 20 h 155"/>
                <a:gd name="T94" fmla="*/ 19 w 312"/>
                <a:gd name="T95" fmla="*/ 20 h 155"/>
                <a:gd name="T96" fmla="*/ 20 w 312"/>
                <a:gd name="T97" fmla="*/ 22 h 155"/>
                <a:gd name="T98" fmla="*/ 20 w 312"/>
                <a:gd name="T99" fmla="*/ 26 h 155"/>
                <a:gd name="T100" fmla="*/ 20 w 312"/>
                <a:gd name="T101" fmla="*/ 30 h 155"/>
                <a:gd name="T102" fmla="*/ 19 w 312"/>
                <a:gd name="T103" fmla="*/ 35 h 155"/>
                <a:gd name="T104" fmla="*/ 18 w 312"/>
                <a:gd name="T105" fmla="*/ 39 h 155"/>
                <a:gd name="T106" fmla="*/ 15 w 312"/>
                <a:gd name="T107" fmla="*/ 42 h 155"/>
                <a:gd name="T108" fmla="*/ 12 w 312"/>
                <a:gd name="T109" fmla="*/ 45 h 155"/>
                <a:gd name="T110" fmla="*/ 9 w 312"/>
                <a:gd name="T111" fmla="*/ 48 h 155"/>
                <a:gd name="T112" fmla="*/ 4 w 312"/>
                <a:gd name="T113" fmla="*/ 49 h 155"/>
                <a:gd name="T114" fmla="*/ 0 w 312"/>
                <a:gd name="T115" fmla="*/ 50 h 155"/>
                <a:gd name="T116" fmla="*/ 74 w 312"/>
                <a:gd name="T117" fmla="*/ 68 h 155"/>
                <a:gd name="T118" fmla="*/ 87 w 312"/>
                <a:gd name="T119" fmla="*/ 111 h 155"/>
                <a:gd name="T120" fmla="*/ 166 w 312"/>
                <a:gd name="T121" fmla="*/ 123 h 155"/>
                <a:gd name="T122" fmla="*/ 192 w 312"/>
                <a:gd name="T1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14" name="Freeform 473">
              <a:extLst>
                <a:ext uri="{FF2B5EF4-FFF2-40B4-BE49-F238E27FC236}">
                  <a16:creationId xmlns:a16="http://schemas.microsoft.com/office/drawing/2014/main" id="{626CDB3F-E9C4-40AD-A419-7FAF4A28E017}"/>
                </a:ext>
              </a:extLst>
            </p:cNvPr>
            <p:cNvSpPr>
              <a:spLocks/>
            </p:cNvSpPr>
            <p:nvPr>
              <p:custDataLst>
                <p:tags r:id="rId309"/>
              </p:custDataLst>
            </p:nvPr>
          </p:nvSpPr>
          <p:spPr bwMode="auto">
            <a:xfrm>
              <a:off x="5975802" y="2960190"/>
              <a:ext cx="17542" cy="44483"/>
            </a:xfrm>
            <a:custGeom>
              <a:avLst/>
              <a:gdLst>
                <a:gd name="T0" fmla="*/ 0 w 46"/>
                <a:gd name="T1" fmla="*/ 25 h 50"/>
                <a:gd name="T2" fmla="*/ 2 w 46"/>
                <a:gd name="T3" fmla="*/ 18 h 50"/>
                <a:gd name="T4" fmla="*/ 1 w 46"/>
                <a:gd name="T5" fmla="*/ 14 h 50"/>
                <a:gd name="T6" fmla="*/ 2 w 46"/>
                <a:gd name="T7" fmla="*/ 13 h 50"/>
                <a:gd name="T8" fmla="*/ 3 w 46"/>
                <a:gd name="T9" fmla="*/ 13 h 50"/>
                <a:gd name="T10" fmla="*/ 6 w 46"/>
                <a:gd name="T11" fmla="*/ 12 h 50"/>
                <a:gd name="T12" fmla="*/ 13 w 46"/>
                <a:gd name="T13" fmla="*/ 12 h 50"/>
                <a:gd name="T14" fmla="*/ 46 w 46"/>
                <a:gd name="T15" fmla="*/ 0 h 50"/>
                <a:gd name="T16" fmla="*/ 46 w 46"/>
                <a:gd name="T17" fmla="*/ 50 h 50"/>
                <a:gd name="T18" fmla="*/ 40 w 46"/>
                <a:gd name="T19" fmla="*/ 49 h 50"/>
                <a:gd name="T20" fmla="*/ 33 w 46"/>
                <a:gd name="T21" fmla="*/ 45 h 50"/>
                <a:gd name="T22" fmla="*/ 25 w 46"/>
                <a:gd name="T23" fmla="*/ 41 h 50"/>
                <a:gd name="T24" fmla="*/ 17 w 46"/>
                <a:gd name="T25" fmla="*/ 37 h 50"/>
                <a:gd name="T26" fmla="*/ 5 w 46"/>
                <a:gd name="T27" fmla="*/ 28 h 50"/>
                <a:gd name="T28" fmla="*/ 0 w 46"/>
                <a:gd name="T29"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15" name="Freeform 474">
              <a:extLst>
                <a:ext uri="{FF2B5EF4-FFF2-40B4-BE49-F238E27FC236}">
                  <a16:creationId xmlns:a16="http://schemas.microsoft.com/office/drawing/2014/main" id="{CA3C93E8-FBCF-478F-AC31-BBD03D204FEA}"/>
                </a:ext>
              </a:extLst>
            </p:cNvPr>
            <p:cNvSpPr>
              <a:spLocks/>
            </p:cNvSpPr>
            <p:nvPr>
              <p:custDataLst>
                <p:tags r:id="rId310"/>
              </p:custDataLst>
            </p:nvPr>
          </p:nvSpPr>
          <p:spPr bwMode="auto">
            <a:xfrm>
              <a:off x="6617532" y="4349696"/>
              <a:ext cx="64320" cy="177932"/>
            </a:xfrm>
            <a:custGeom>
              <a:avLst/>
              <a:gdLst>
                <a:gd name="T0" fmla="*/ 10 w 166"/>
                <a:gd name="T1" fmla="*/ 282 h 456"/>
                <a:gd name="T2" fmla="*/ 19 w 166"/>
                <a:gd name="T3" fmla="*/ 290 h 456"/>
                <a:gd name="T4" fmla="*/ 37 w 166"/>
                <a:gd name="T5" fmla="*/ 300 h 456"/>
                <a:gd name="T6" fmla="*/ 58 w 166"/>
                <a:gd name="T7" fmla="*/ 306 h 456"/>
                <a:gd name="T8" fmla="*/ 70 w 166"/>
                <a:gd name="T9" fmla="*/ 312 h 456"/>
                <a:gd name="T10" fmla="*/ 80 w 166"/>
                <a:gd name="T11" fmla="*/ 320 h 456"/>
                <a:gd name="T12" fmla="*/ 86 w 166"/>
                <a:gd name="T13" fmla="*/ 331 h 456"/>
                <a:gd name="T14" fmla="*/ 86 w 166"/>
                <a:gd name="T15" fmla="*/ 347 h 456"/>
                <a:gd name="T16" fmla="*/ 78 w 166"/>
                <a:gd name="T17" fmla="*/ 363 h 456"/>
                <a:gd name="T18" fmla="*/ 68 w 166"/>
                <a:gd name="T19" fmla="*/ 375 h 456"/>
                <a:gd name="T20" fmla="*/ 62 w 166"/>
                <a:gd name="T21" fmla="*/ 388 h 456"/>
                <a:gd name="T22" fmla="*/ 60 w 166"/>
                <a:gd name="T23" fmla="*/ 400 h 456"/>
                <a:gd name="T24" fmla="*/ 64 w 166"/>
                <a:gd name="T25" fmla="*/ 411 h 456"/>
                <a:gd name="T26" fmla="*/ 76 w 166"/>
                <a:gd name="T27" fmla="*/ 424 h 456"/>
                <a:gd name="T28" fmla="*/ 104 w 166"/>
                <a:gd name="T29" fmla="*/ 445 h 456"/>
                <a:gd name="T30" fmla="*/ 120 w 166"/>
                <a:gd name="T31" fmla="*/ 443 h 456"/>
                <a:gd name="T32" fmla="*/ 120 w 166"/>
                <a:gd name="T33" fmla="*/ 423 h 456"/>
                <a:gd name="T34" fmla="*/ 131 w 166"/>
                <a:gd name="T35" fmla="*/ 413 h 456"/>
                <a:gd name="T36" fmla="*/ 145 w 166"/>
                <a:gd name="T37" fmla="*/ 407 h 456"/>
                <a:gd name="T38" fmla="*/ 153 w 166"/>
                <a:gd name="T39" fmla="*/ 402 h 456"/>
                <a:gd name="T40" fmla="*/ 160 w 166"/>
                <a:gd name="T41" fmla="*/ 393 h 456"/>
                <a:gd name="T42" fmla="*/ 166 w 166"/>
                <a:gd name="T43" fmla="*/ 375 h 456"/>
                <a:gd name="T44" fmla="*/ 165 w 166"/>
                <a:gd name="T45" fmla="*/ 350 h 456"/>
                <a:gd name="T46" fmla="*/ 158 w 166"/>
                <a:gd name="T47" fmla="*/ 328 h 456"/>
                <a:gd name="T48" fmla="*/ 148 w 166"/>
                <a:gd name="T49" fmla="*/ 307 h 456"/>
                <a:gd name="T50" fmla="*/ 141 w 166"/>
                <a:gd name="T51" fmla="*/ 284 h 456"/>
                <a:gd name="T52" fmla="*/ 135 w 166"/>
                <a:gd name="T53" fmla="*/ 269 h 456"/>
                <a:gd name="T54" fmla="*/ 118 w 166"/>
                <a:gd name="T55" fmla="*/ 251 h 456"/>
                <a:gd name="T56" fmla="*/ 97 w 166"/>
                <a:gd name="T57" fmla="*/ 224 h 456"/>
                <a:gd name="T58" fmla="*/ 85 w 166"/>
                <a:gd name="T59" fmla="*/ 206 h 456"/>
                <a:gd name="T60" fmla="*/ 80 w 166"/>
                <a:gd name="T61" fmla="*/ 195 h 456"/>
                <a:gd name="T62" fmla="*/ 81 w 166"/>
                <a:gd name="T63" fmla="*/ 177 h 456"/>
                <a:gd name="T64" fmla="*/ 88 w 166"/>
                <a:gd name="T65" fmla="*/ 147 h 456"/>
                <a:gd name="T66" fmla="*/ 96 w 166"/>
                <a:gd name="T67" fmla="*/ 129 h 456"/>
                <a:gd name="T68" fmla="*/ 98 w 166"/>
                <a:gd name="T69" fmla="*/ 113 h 456"/>
                <a:gd name="T70" fmla="*/ 95 w 166"/>
                <a:gd name="T71" fmla="*/ 82 h 456"/>
                <a:gd name="T72" fmla="*/ 92 w 166"/>
                <a:gd name="T73" fmla="*/ 45 h 456"/>
                <a:gd name="T74" fmla="*/ 89 w 166"/>
                <a:gd name="T75" fmla="*/ 18 h 456"/>
                <a:gd name="T76" fmla="*/ 71 w 166"/>
                <a:gd name="T77" fmla="*/ 8 h 456"/>
                <a:gd name="T78" fmla="*/ 33 w 166"/>
                <a:gd name="T79" fmla="*/ 4 h 456"/>
                <a:gd name="T80" fmla="*/ 12 w 166"/>
                <a:gd name="T81" fmla="*/ 10 h 456"/>
                <a:gd name="T82" fmla="*/ 22 w 166"/>
                <a:gd name="T83" fmla="*/ 25 h 456"/>
                <a:gd name="T84" fmla="*/ 33 w 166"/>
                <a:gd name="T85" fmla="*/ 30 h 456"/>
                <a:gd name="T86" fmla="*/ 40 w 166"/>
                <a:gd name="T87" fmla="*/ 44 h 456"/>
                <a:gd name="T88" fmla="*/ 40 w 166"/>
                <a:gd name="T89" fmla="*/ 64 h 456"/>
                <a:gd name="T90" fmla="*/ 40 w 166"/>
                <a:gd name="T91" fmla="*/ 78 h 456"/>
                <a:gd name="T92" fmla="*/ 36 w 166"/>
                <a:gd name="T93" fmla="*/ 85 h 456"/>
                <a:gd name="T94" fmla="*/ 29 w 166"/>
                <a:gd name="T95" fmla="*/ 95 h 456"/>
                <a:gd name="T96" fmla="*/ 15 w 166"/>
                <a:gd name="T97" fmla="*/ 109 h 456"/>
                <a:gd name="T98" fmla="*/ 3 w 166"/>
                <a:gd name="T99" fmla="*/ 122 h 456"/>
                <a:gd name="T100" fmla="*/ 7 w 166"/>
                <a:gd name="T101" fmla="*/ 27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416" name="Freeform 475">
              <a:extLst>
                <a:ext uri="{FF2B5EF4-FFF2-40B4-BE49-F238E27FC236}">
                  <a16:creationId xmlns:a16="http://schemas.microsoft.com/office/drawing/2014/main" id="{0B2F00C2-54F0-432D-8DC8-77758A2F1990}"/>
                </a:ext>
              </a:extLst>
            </p:cNvPr>
            <p:cNvSpPr>
              <a:spLocks/>
            </p:cNvSpPr>
            <p:nvPr>
              <p:custDataLst>
                <p:tags r:id="rId311"/>
              </p:custDataLst>
            </p:nvPr>
          </p:nvSpPr>
          <p:spPr bwMode="auto">
            <a:xfrm>
              <a:off x="6149755" y="3296152"/>
              <a:ext cx="13156" cy="42141"/>
            </a:xfrm>
            <a:custGeom>
              <a:avLst/>
              <a:gdLst>
                <a:gd name="T0" fmla="*/ 27 w 27"/>
                <a:gd name="T1" fmla="*/ 0 h 19"/>
                <a:gd name="T2" fmla="*/ 27 w 27"/>
                <a:gd name="T3" fmla="*/ 12 h 19"/>
                <a:gd name="T4" fmla="*/ 27 w 27"/>
                <a:gd name="T5" fmla="*/ 19 h 19"/>
                <a:gd name="T6" fmla="*/ 9 w 27"/>
                <a:gd name="T7" fmla="*/ 19 h 19"/>
                <a:gd name="T8" fmla="*/ 0 w 27"/>
                <a:gd name="T9" fmla="*/ 19 h 19"/>
                <a:gd name="T10" fmla="*/ 9 w 27"/>
                <a:gd name="T11" fmla="*/ 12 h 19"/>
                <a:gd name="T12" fmla="*/ 27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27" y="0"/>
                  </a:moveTo>
                  <a:lnTo>
                    <a:pt x="27" y="12"/>
                  </a:lnTo>
                  <a:lnTo>
                    <a:pt x="27" y="19"/>
                  </a:lnTo>
                  <a:lnTo>
                    <a:pt x="9" y="19"/>
                  </a:lnTo>
                  <a:lnTo>
                    <a:pt x="0" y="19"/>
                  </a:lnTo>
                  <a:lnTo>
                    <a:pt x="9" y="12"/>
                  </a:lnTo>
                  <a:lnTo>
                    <a:pt x="27"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417" name="Freeform 476">
              <a:extLst>
                <a:ext uri="{FF2B5EF4-FFF2-40B4-BE49-F238E27FC236}">
                  <a16:creationId xmlns:a16="http://schemas.microsoft.com/office/drawing/2014/main" id="{FD6E226C-789C-45DD-883D-607C066D6F22}"/>
                </a:ext>
              </a:extLst>
            </p:cNvPr>
            <p:cNvSpPr>
              <a:spLocks/>
            </p:cNvSpPr>
            <p:nvPr>
              <p:custDataLst>
                <p:tags r:id="rId312"/>
              </p:custDataLst>
            </p:nvPr>
          </p:nvSpPr>
          <p:spPr bwMode="auto">
            <a:xfrm>
              <a:off x="6443577" y="4491339"/>
              <a:ext cx="173955" cy="160372"/>
            </a:xfrm>
            <a:custGeom>
              <a:avLst/>
              <a:gdLst>
                <a:gd name="T0" fmla="*/ 284 w 438"/>
                <a:gd name="T1" fmla="*/ 8 h 406"/>
                <a:gd name="T2" fmla="*/ 320 w 438"/>
                <a:gd name="T3" fmla="*/ 27 h 406"/>
                <a:gd name="T4" fmla="*/ 363 w 438"/>
                <a:gd name="T5" fmla="*/ 47 h 406"/>
                <a:gd name="T6" fmla="*/ 395 w 438"/>
                <a:gd name="T7" fmla="*/ 58 h 406"/>
                <a:gd name="T8" fmla="*/ 416 w 438"/>
                <a:gd name="T9" fmla="*/ 61 h 406"/>
                <a:gd name="T10" fmla="*/ 425 w 438"/>
                <a:gd name="T11" fmla="*/ 81 h 406"/>
                <a:gd name="T12" fmla="*/ 429 w 438"/>
                <a:gd name="T13" fmla="*/ 120 h 406"/>
                <a:gd name="T14" fmla="*/ 434 w 438"/>
                <a:gd name="T15" fmla="*/ 157 h 406"/>
                <a:gd name="T16" fmla="*/ 438 w 438"/>
                <a:gd name="T17" fmla="*/ 195 h 406"/>
                <a:gd name="T18" fmla="*/ 438 w 438"/>
                <a:gd name="T19" fmla="*/ 223 h 406"/>
                <a:gd name="T20" fmla="*/ 435 w 438"/>
                <a:gd name="T21" fmla="*/ 237 h 406"/>
                <a:gd name="T22" fmla="*/ 425 w 438"/>
                <a:gd name="T23" fmla="*/ 259 h 406"/>
                <a:gd name="T24" fmla="*/ 407 w 438"/>
                <a:gd name="T25" fmla="*/ 287 h 406"/>
                <a:gd name="T26" fmla="*/ 391 w 438"/>
                <a:gd name="T27" fmla="*/ 307 h 406"/>
                <a:gd name="T28" fmla="*/ 381 w 438"/>
                <a:gd name="T29" fmla="*/ 320 h 406"/>
                <a:gd name="T30" fmla="*/ 374 w 438"/>
                <a:gd name="T31" fmla="*/ 332 h 406"/>
                <a:gd name="T32" fmla="*/ 372 w 438"/>
                <a:gd name="T33" fmla="*/ 352 h 406"/>
                <a:gd name="T34" fmla="*/ 359 w 438"/>
                <a:gd name="T35" fmla="*/ 372 h 406"/>
                <a:gd name="T36" fmla="*/ 321 w 438"/>
                <a:gd name="T37" fmla="*/ 401 h 406"/>
                <a:gd name="T38" fmla="*/ 205 w 438"/>
                <a:gd name="T39" fmla="*/ 388 h 406"/>
                <a:gd name="T40" fmla="*/ 182 w 438"/>
                <a:gd name="T41" fmla="*/ 379 h 406"/>
                <a:gd name="T42" fmla="*/ 165 w 438"/>
                <a:gd name="T43" fmla="*/ 370 h 406"/>
                <a:gd name="T44" fmla="*/ 150 w 438"/>
                <a:gd name="T45" fmla="*/ 359 h 406"/>
                <a:gd name="T46" fmla="*/ 139 w 438"/>
                <a:gd name="T47" fmla="*/ 346 h 406"/>
                <a:gd name="T48" fmla="*/ 124 w 438"/>
                <a:gd name="T49" fmla="*/ 322 h 406"/>
                <a:gd name="T50" fmla="*/ 108 w 438"/>
                <a:gd name="T51" fmla="*/ 296 h 406"/>
                <a:gd name="T52" fmla="*/ 94 w 438"/>
                <a:gd name="T53" fmla="*/ 279 h 406"/>
                <a:gd name="T54" fmla="*/ 72 w 438"/>
                <a:gd name="T55" fmla="*/ 259 h 406"/>
                <a:gd name="T56" fmla="*/ 44 w 438"/>
                <a:gd name="T57" fmla="*/ 234 h 406"/>
                <a:gd name="T58" fmla="*/ 24 w 438"/>
                <a:gd name="T59" fmla="*/ 213 h 406"/>
                <a:gd name="T60" fmla="*/ 13 w 438"/>
                <a:gd name="T61" fmla="*/ 195 h 406"/>
                <a:gd name="T62" fmla="*/ 4 w 438"/>
                <a:gd name="T63" fmla="*/ 176 h 406"/>
                <a:gd name="T64" fmla="*/ 0 w 438"/>
                <a:gd name="T65" fmla="*/ 154 h 406"/>
                <a:gd name="T66" fmla="*/ 18 w 438"/>
                <a:gd name="T67" fmla="*/ 141 h 406"/>
                <a:gd name="T68" fmla="*/ 40 w 438"/>
                <a:gd name="T69" fmla="*/ 141 h 406"/>
                <a:gd name="T70" fmla="*/ 53 w 438"/>
                <a:gd name="T71" fmla="*/ 141 h 406"/>
                <a:gd name="T72" fmla="*/ 63 w 438"/>
                <a:gd name="T73" fmla="*/ 138 h 406"/>
                <a:gd name="T74" fmla="*/ 77 w 438"/>
                <a:gd name="T75" fmla="*/ 131 h 406"/>
                <a:gd name="T76" fmla="*/ 99 w 438"/>
                <a:gd name="T77" fmla="*/ 108 h 406"/>
                <a:gd name="T78" fmla="*/ 117 w 438"/>
                <a:gd name="T79" fmla="*/ 87 h 406"/>
                <a:gd name="T80" fmla="*/ 130 w 438"/>
                <a:gd name="T81" fmla="*/ 80 h 406"/>
                <a:gd name="T82" fmla="*/ 150 w 438"/>
                <a:gd name="T83" fmla="*/ 71 h 406"/>
                <a:gd name="T84" fmla="*/ 179 w 438"/>
                <a:gd name="T85" fmla="*/ 60 h 406"/>
                <a:gd name="T86" fmla="*/ 203 w 438"/>
                <a:gd name="T87" fmla="*/ 50 h 406"/>
                <a:gd name="T88" fmla="*/ 211 w 438"/>
                <a:gd name="T89" fmla="*/ 43 h 406"/>
                <a:gd name="T90" fmla="*/ 210 w 438"/>
                <a:gd name="T91" fmla="*/ 38 h 406"/>
                <a:gd name="T92" fmla="*/ 211 w 438"/>
                <a:gd name="T93" fmla="*/ 30 h 406"/>
                <a:gd name="T94" fmla="*/ 213 w 438"/>
                <a:gd name="T95" fmla="*/ 17 h 406"/>
                <a:gd name="T96" fmla="*/ 217 w 438"/>
                <a:gd name="T97" fmla="*/ 12 h 406"/>
                <a:gd name="T98" fmla="*/ 225 w 438"/>
                <a:gd name="T99" fmla="*/ 12 h 406"/>
                <a:gd name="T100" fmla="*/ 232 w 438"/>
                <a:gd name="T101" fmla="*/ 9 h 406"/>
                <a:gd name="T102" fmla="*/ 236 w 438"/>
                <a:gd name="T103" fmla="*/ 4 h 406"/>
                <a:gd name="T104" fmla="*/ 244 w 438"/>
                <a:gd name="T105" fmla="*/ 2 h 406"/>
                <a:gd name="T106" fmla="*/ 251 w 438"/>
                <a:gd name="T107" fmla="*/ 3 h 406"/>
                <a:gd name="T108" fmla="*/ 264 w 438"/>
                <a:gd name="T109" fmla="*/ 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418" name="Freeform 477">
              <a:extLst>
                <a:ext uri="{FF2B5EF4-FFF2-40B4-BE49-F238E27FC236}">
                  <a16:creationId xmlns:a16="http://schemas.microsoft.com/office/drawing/2014/main" id="{C17E0015-8FCA-4D0C-B98E-8E34CAD40E3A}"/>
                </a:ext>
              </a:extLst>
            </p:cNvPr>
            <p:cNvSpPr>
              <a:spLocks/>
            </p:cNvSpPr>
            <p:nvPr>
              <p:custDataLst>
                <p:tags r:id="rId313"/>
              </p:custDataLst>
            </p:nvPr>
          </p:nvSpPr>
          <p:spPr bwMode="auto">
            <a:xfrm>
              <a:off x="6363178" y="4326283"/>
              <a:ext cx="270432" cy="221244"/>
            </a:xfrm>
            <a:custGeom>
              <a:avLst/>
              <a:gdLst>
                <a:gd name="T0" fmla="*/ 513 w 678"/>
                <a:gd name="T1" fmla="*/ 8 h 574"/>
                <a:gd name="T2" fmla="*/ 552 w 678"/>
                <a:gd name="T3" fmla="*/ 26 h 574"/>
                <a:gd name="T4" fmla="*/ 645 w 678"/>
                <a:gd name="T5" fmla="*/ 63 h 574"/>
                <a:gd name="T6" fmla="*/ 660 w 678"/>
                <a:gd name="T7" fmla="*/ 88 h 574"/>
                <a:gd name="T8" fmla="*/ 678 w 678"/>
                <a:gd name="T9" fmla="*/ 94 h 574"/>
                <a:gd name="T10" fmla="*/ 678 w 678"/>
                <a:gd name="T11" fmla="*/ 127 h 574"/>
                <a:gd name="T12" fmla="*/ 677 w 678"/>
                <a:gd name="T13" fmla="*/ 144 h 574"/>
                <a:gd name="T14" fmla="*/ 667 w 678"/>
                <a:gd name="T15" fmla="*/ 158 h 574"/>
                <a:gd name="T16" fmla="*/ 647 w 678"/>
                <a:gd name="T17" fmla="*/ 178 h 574"/>
                <a:gd name="T18" fmla="*/ 638 w 678"/>
                <a:gd name="T19" fmla="*/ 346 h 574"/>
                <a:gd name="T20" fmla="*/ 461 w 678"/>
                <a:gd name="T21" fmla="*/ 388 h 574"/>
                <a:gd name="T22" fmla="*/ 461 w 678"/>
                <a:gd name="T23" fmla="*/ 415 h 574"/>
                <a:gd name="T24" fmla="*/ 455 w 678"/>
                <a:gd name="T25" fmla="*/ 435 h 574"/>
                <a:gd name="T26" fmla="*/ 444 w 678"/>
                <a:gd name="T27" fmla="*/ 435 h 574"/>
                <a:gd name="T28" fmla="*/ 434 w 678"/>
                <a:gd name="T29" fmla="*/ 440 h 574"/>
                <a:gd name="T30" fmla="*/ 425 w 678"/>
                <a:gd name="T31" fmla="*/ 445 h 574"/>
                <a:gd name="T32" fmla="*/ 414 w 678"/>
                <a:gd name="T33" fmla="*/ 447 h 574"/>
                <a:gd name="T34" fmla="*/ 411 w 678"/>
                <a:gd name="T35" fmla="*/ 463 h 574"/>
                <a:gd name="T36" fmla="*/ 410 w 678"/>
                <a:gd name="T37" fmla="*/ 474 h 574"/>
                <a:gd name="T38" fmla="*/ 403 w 678"/>
                <a:gd name="T39" fmla="*/ 483 h 574"/>
                <a:gd name="T40" fmla="*/ 365 w 678"/>
                <a:gd name="T41" fmla="*/ 498 h 574"/>
                <a:gd name="T42" fmla="*/ 330 w 678"/>
                <a:gd name="T43" fmla="*/ 513 h 574"/>
                <a:gd name="T44" fmla="*/ 313 w 678"/>
                <a:gd name="T45" fmla="*/ 525 h 574"/>
                <a:gd name="T46" fmla="*/ 277 w 678"/>
                <a:gd name="T47" fmla="*/ 564 h 574"/>
                <a:gd name="T48" fmla="*/ 258 w 678"/>
                <a:gd name="T49" fmla="*/ 573 h 574"/>
                <a:gd name="T50" fmla="*/ 238 w 678"/>
                <a:gd name="T51" fmla="*/ 574 h 574"/>
                <a:gd name="T52" fmla="*/ 193 w 678"/>
                <a:gd name="T53" fmla="*/ 574 h 574"/>
                <a:gd name="T54" fmla="*/ 186 w 678"/>
                <a:gd name="T55" fmla="*/ 559 h 574"/>
                <a:gd name="T56" fmla="*/ 165 w 678"/>
                <a:gd name="T57" fmla="*/ 547 h 574"/>
                <a:gd name="T58" fmla="*/ 133 w 678"/>
                <a:gd name="T59" fmla="*/ 545 h 574"/>
                <a:gd name="T60" fmla="*/ 93 w 678"/>
                <a:gd name="T61" fmla="*/ 556 h 574"/>
                <a:gd name="T62" fmla="*/ 33 w 678"/>
                <a:gd name="T63" fmla="*/ 527 h 574"/>
                <a:gd name="T64" fmla="*/ 0 w 678"/>
                <a:gd name="T65" fmla="*/ 285 h 574"/>
                <a:gd name="T66" fmla="*/ 73 w 678"/>
                <a:gd name="T67" fmla="*/ 286 h 574"/>
                <a:gd name="T68" fmla="*/ 103 w 678"/>
                <a:gd name="T69" fmla="*/ 282 h 574"/>
                <a:gd name="T70" fmla="*/ 119 w 678"/>
                <a:gd name="T71" fmla="*/ 275 h 574"/>
                <a:gd name="T72" fmla="*/ 129 w 678"/>
                <a:gd name="T73" fmla="*/ 256 h 574"/>
                <a:gd name="T74" fmla="*/ 131 w 678"/>
                <a:gd name="T75" fmla="*/ 229 h 574"/>
                <a:gd name="T76" fmla="*/ 126 w 678"/>
                <a:gd name="T77" fmla="*/ 185 h 574"/>
                <a:gd name="T78" fmla="*/ 130 w 678"/>
                <a:gd name="T79" fmla="*/ 165 h 574"/>
                <a:gd name="T80" fmla="*/ 140 w 678"/>
                <a:gd name="T81" fmla="*/ 171 h 574"/>
                <a:gd name="T82" fmla="*/ 174 w 678"/>
                <a:gd name="T83" fmla="*/ 175 h 574"/>
                <a:gd name="T84" fmla="*/ 188 w 678"/>
                <a:gd name="T85" fmla="*/ 186 h 574"/>
                <a:gd name="T86" fmla="*/ 195 w 678"/>
                <a:gd name="T87" fmla="*/ 201 h 574"/>
                <a:gd name="T88" fmla="*/ 208 w 678"/>
                <a:gd name="T89" fmla="*/ 210 h 574"/>
                <a:gd name="T90" fmla="*/ 241 w 678"/>
                <a:gd name="T91" fmla="*/ 217 h 574"/>
                <a:gd name="T92" fmla="*/ 269 w 678"/>
                <a:gd name="T93" fmla="*/ 214 h 574"/>
                <a:gd name="T94" fmla="*/ 301 w 678"/>
                <a:gd name="T95" fmla="*/ 199 h 574"/>
                <a:gd name="T96" fmla="*/ 319 w 678"/>
                <a:gd name="T97" fmla="*/ 196 h 574"/>
                <a:gd name="T98" fmla="*/ 331 w 678"/>
                <a:gd name="T99" fmla="*/ 193 h 574"/>
                <a:gd name="T100" fmla="*/ 343 w 678"/>
                <a:gd name="T101" fmla="*/ 190 h 574"/>
                <a:gd name="T102" fmla="*/ 357 w 678"/>
                <a:gd name="T103" fmla="*/ 182 h 574"/>
                <a:gd name="T104" fmla="*/ 368 w 678"/>
                <a:gd name="T105" fmla="*/ 168 h 574"/>
                <a:gd name="T106" fmla="*/ 383 w 678"/>
                <a:gd name="T107" fmla="*/ 126 h 574"/>
                <a:gd name="T108" fmla="*/ 403 w 678"/>
                <a:gd name="T109" fmla="*/ 47 h 574"/>
                <a:gd name="T110" fmla="*/ 414 w 678"/>
                <a:gd name="T111" fmla="*/ 10 h 574"/>
                <a:gd name="T112" fmla="*/ 431 w 678"/>
                <a:gd name="T113" fmla="*/ 6 h 574"/>
                <a:gd name="T114" fmla="*/ 453 w 678"/>
                <a:gd name="T115" fmla="*/ 8 h 574"/>
                <a:gd name="T116" fmla="*/ 482 w 678"/>
                <a:gd name="T117" fmla="*/ 1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419" name="Freeform 478">
              <a:extLst>
                <a:ext uri="{FF2B5EF4-FFF2-40B4-BE49-F238E27FC236}">
                  <a16:creationId xmlns:a16="http://schemas.microsoft.com/office/drawing/2014/main" id="{D5F8FCD4-8C97-4C7B-94A8-195DC96E6FC6}"/>
                </a:ext>
              </a:extLst>
            </p:cNvPr>
            <p:cNvSpPr>
              <a:spLocks/>
            </p:cNvSpPr>
            <p:nvPr>
              <p:custDataLst>
                <p:tags r:id="rId314"/>
              </p:custDataLst>
            </p:nvPr>
          </p:nvSpPr>
          <p:spPr bwMode="auto">
            <a:xfrm>
              <a:off x="6120519" y="4527627"/>
              <a:ext cx="323056" cy="280944"/>
            </a:xfrm>
            <a:custGeom>
              <a:avLst/>
              <a:gdLst>
                <a:gd name="T0" fmla="*/ 797 w 810"/>
                <a:gd name="T1" fmla="*/ 42 h 727"/>
                <a:gd name="T2" fmla="*/ 766 w 810"/>
                <a:gd name="T3" fmla="*/ 26 h 727"/>
                <a:gd name="T4" fmla="*/ 718 w 810"/>
                <a:gd name="T5" fmla="*/ 33 h 727"/>
                <a:gd name="T6" fmla="*/ 634 w 810"/>
                <a:gd name="T7" fmla="*/ 44 h 727"/>
                <a:gd name="T8" fmla="*/ 604 w 810"/>
                <a:gd name="T9" fmla="*/ 55 h 727"/>
                <a:gd name="T10" fmla="*/ 280 w 810"/>
                <a:gd name="T11" fmla="*/ 40 h 727"/>
                <a:gd name="T12" fmla="*/ 232 w 810"/>
                <a:gd name="T13" fmla="*/ 37 h 727"/>
                <a:gd name="T14" fmla="*/ 172 w 810"/>
                <a:gd name="T15" fmla="*/ 17 h 727"/>
                <a:gd name="T16" fmla="*/ 116 w 810"/>
                <a:gd name="T17" fmla="*/ 0 h 727"/>
                <a:gd name="T18" fmla="*/ 83 w 810"/>
                <a:gd name="T19" fmla="*/ 5 h 727"/>
                <a:gd name="T20" fmla="*/ 53 w 810"/>
                <a:gd name="T21" fmla="*/ 24 h 727"/>
                <a:gd name="T22" fmla="*/ 0 w 810"/>
                <a:gd name="T23" fmla="*/ 55 h 727"/>
                <a:gd name="T24" fmla="*/ 7 w 810"/>
                <a:gd name="T25" fmla="*/ 68 h 727"/>
                <a:gd name="T26" fmla="*/ 26 w 810"/>
                <a:gd name="T27" fmla="*/ 74 h 727"/>
                <a:gd name="T28" fmla="*/ 36 w 810"/>
                <a:gd name="T29" fmla="*/ 129 h 727"/>
                <a:gd name="T30" fmla="*/ 60 w 810"/>
                <a:gd name="T31" fmla="*/ 192 h 727"/>
                <a:gd name="T32" fmla="*/ 109 w 810"/>
                <a:gd name="T33" fmla="*/ 276 h 727"/>
                <a:gd name="T34" fmla="*/ 133 w 810"/>
                <a:gd name="T35" fmla="*/ 300 h 727"/>
                <a:gd name="T36" fmla="*/ 159 w 810"/>
                <a:gd name="T37" fmla="*/ 302 h 727"/>
                <a:gd name="T38" fmla="*/ 159 w 810"/>
                <a:gd name="T39" fmla="*/ 332 h 727"/>
                <a:gd name="T40" fmla="*/ 152 w 810"/>
                <a:gd name="T41" fmla="*/ 359 h 727"/>
                <a:gd name="T42" fmla="*/ 146 w 810"/>
                <a:gd name="T43" fmla="*/ 394 h 727"/>
                <a:gd name="T44" fmla="*/ 150 w 810"/>
                <a:gd name="T45" fmla="*/ 425 h 727"/>
                <a:gd name="T46" fmla="*/ 173 w 810"/>
                <a:gd name="T47" fmla="*/ 484 h 727"/>
                <a:gd name="T48" fmla="*/ 179 w 810"/>
                <a:gd name="T49" fmla="*/ 518 h 727"/>
                <a:gd name="T50" fmla="*/ 187 w 810"/>
                <a:gd name="T51" fmla="*/ 606 h 727"/>
                <a:gd name="T52" fmla="*/ 204 w 810"/>
                <a:gd name="T53" fmla="*/ 647 h 727"/>
                <a:gd name="T54" fmla="*/ 231 w 810"/>
                <a:gd name="T55" fmla="*/ 690 h 727"/>
                <a:gd name="T56" fmla="*/ 245 w 810"/>
                <a:gd name="T57" fmla="*/ 700 h 727"/>
                <a:gd name="T58" fmla="*/ 259 w 810"/>
                <a:gd name="T59" fmla="*/ 715 h 727"/>
                <a:gd name="T60" fmla="*/ 265 w 810"/>
                <a:gd name="T61" fmla="*/ 678 h 727"/>
                <a:gd name="T62" fmla="*/ 308 w 810"/>
                <a:gd name="T63" fmla="*/ 696 h 727"/>
                <a:gd name="T64" fmla="*/ 328 w 810"/>
                <a:gd name="T65" fmla="*/ 713 h 727"/>
                <a:gd name="T66" fmla="*/ 372 w 810"/>
                <a:gd name="T67" fmla="*/ 726 h 727"/>
                <a:gd name="T68" fmla="*/ 407 w 810"/>
                <a:gd name="T69" fmla="*/ 723 h 727"/>
                <a:gd name="T70" fmla="*/ 429 w 810"/>
                <a:gd name="T71" fmla="*/ 710 h 727"/>
                <a:gd name="T72" fmla="*/ 452 w 810"/>
                <a:gd name="T73" fmla="*/ 675 h 727"/>
                <a:gd name="T74" fmla="*/ 463 w 810"/>
                <a:gd name="T75" fmla="*/ 529 h 727"/>
                <a:gd name="T76" fmla="*/ 465 w 810"/>
                <a:gd name="T77" fmla="*/ 480 h 727"/>
                <a:gd name="T78" fmla="*/ 471 w 810"/>
                <a:gd name="T79" fmla="*/ 469 h 727"/>
                <a:gd name="T80" fmla="*/ 463 w 810"/>
                <a:gd name="T81" fmla="*/ 426 h 727"/>
                <a:gd name="T82" fmla="*/ 469 w 810"/>
                <a:gd name="T83" fmla="*/ 368 h 727"/>
                <a:gd name="T84" fmla="*/ 500 w 810"/>
                <a:gd name="T85" fmla="*/ 330 h 727"/>
                <a:gd name="T86" fmla="*/ 525 w 810"/>
                <a:gd name="T87" fmla="*/ 320 h 727"/>
                <a:gd name="T88" fmla="*/ 538 w 810"/>
                <a:gd name="T89" fmla="*/ 232 h 727"/>
                <a:gd name="T90" fmla="*/ 551 w 810"/>
                <a:gd name="T91" fmla="*/ 148 h 727"/>
                <a:gd name="T92" fmla="*/ 541 w 810"/>
                <a:gd name="T93" fmla="*/ 124 h 727"/>
                <a:gd name="T94" fmla="*/ 531 w 810"/>
                <a:gd name="T95" fmla="*/ 99 h 727"/>
                <a:gd name="T96" fmla="*/ 539 w 810"/>
                <a:gd name="T97" fmla="*/ 86 h 727"/>
                <a:gd name="T98" fmla="*/ 617 w 810"/>
                <a:gd name="T99" fmla="*/ 80 h 727"/>
                <a:gd name="T100" fmla="*/ 708 w 810"/>
                <a:gd name="T101" fmla="*/ 63 h 727"/>
                <a:gd name="T102" fmla="*/ 803 w 810"/>
                <a:gd name="T103" fmla="*/ 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420" name="Freeform 479">
              <a:extLst>
                <a:ext uri="{FF2B5EF4-FFF2-40B4-BE49-F238E27FC236}">
                  <a16:creationId xmlns:a16="http://schemas.microsoft.com/office/drawing/2014/main" id="{3EF30097-BED6-4023-A64B-B251E89B1931}"/>
                </a:ext>
              </a:extLst>
            </p:cNvPr>
            <p:cNvSpPr>
              <a:spLocks/>
            </p:cNvSpPr>
            <p:nvPr>
              <p:custDataLst>
                <p:tags r:id="rId315"/>
              </p:custDataLst>
            </p:nvPr>
          </p:nvSpPr>
          <p:spPr bwMode="auto">
            <a:xfrm>
              <a:off x="5456865" y="3738640"/>
              <a:ext cx="149103" cy="104184"/>
            </a:xfrm>
            <a:custGeom>
              <a:avLst/>
              <a:gdLst>
                <a:gd name="T0" fmla="*/ 203 w 365"/>
                <a:gd name="T1" fmla="*/ 250 h 271"/>
                <a:gd name="T2" fmla="*/ 163 w 365"/>
                <a:gd name="T3" fmla="*/ 246 h 271"/>
                <a:gd name="T4" fmla="*/ 121 w 365"/>
                <a:gd name="T5" fmla="*/ 247 h 271"/>
                <a:gd name="T6" fmla="*/ 92 w 365"/>
                <a:gd name="T7" fmla="*/ 250 h 271"/>
                <a:gd name="T8" fmla="*/ 74 w 365"/>
                <a:gd name="T9" fmla="*/ 255 h 271"/>
                <a:gd name="T10" fmla="*/ 26 w 365"/>
                <a:gd name="T11" fmla="*/ 271 h 271"/>
                <a:gd name="T12" fmla="*/ 20 w 365"/>
                <a:gd name="T13" fmla="*/ 270 h 271"/>
                <a:gd name="T14" fmla="*/ 17 w 365"/>
                <a:gd name="T15" fmla="*/ 266 h 271"/>
                <a:gd name="T16" fmla="*/ 18 w 365"/>
                <a:gd name="T17" fmla="*/ 254 h 271"/>
                <a:gd name="T18" fmla="*/ 26 w 365"/>
                <a:gd name="T19" fmla="*/ 228 h 271"/>
                <a:gd name="T20" fmla="*/ 61 w 365"/>
                <a:gd name="T21" fmla="*/ 226 h 271"/>
                <a:gd name="T22" fmla="*/ 89 w 365"/>
                <a:gd name="T23" fmla="*/ 222 h 271"/>
                <a:gd name="T24" fmla="*/ 115 w 365"/>
                <a:gd name="T25" fmla="*/ 218 h 271"/>
                <a:gd name="T26" fmla="*/ 146 w 365"/>
                <a:gd name="T27" fmla="*/ 216 h 271"/>
                <a:gd name="T28" fmla="*/ 182 w 365"/>
                <a:gd name="T29" fmla="*/ 218 h 271"/>
                <a:gd name="T30" fmla="*/ 199 w 365"/>
                <a:gd name="T31" fmla="*/ 218 h 271"/>
                <a:gd name="T32" fmla="*/ 219 w 365"/>
                <a:gd name="T33" fmla="*/ 216 h 271"/>
                <a:gd name="T34" fmla="*/ 215 w 365"/>
                <a:gd name="T35" fmla="*/ 208 h 271"/>
                <a:gd name="T36" fmla="*/ 210 w 365"/>
                <a:gd name="T37" fmla="*/ 201 h 271"/>
                <a:gd name="T38" fmla="*/ 195 w 365"/>
                <a:gd name="T39" fmla="*/ 194 h 271"/>
                <a:gd name="T40" fmla="*/ 175 w 365"/>
                <a:gd name="T41" fmla="*/ 191 h 271"/>
                <a:gd name="T42" fmla="*/ 152 w 365"/>
                <a:gd name="T43" fmla="*/ 190 h 271"/>
                <a:gd name="T44" fmla="*/ 93 w 365"/>
                <a:gd name="T45" fmla="*/ 192 h 271"/>
                <a:gd name="T46" fmla="*/ 64 w 365"/>
                <a:gd name="T47" fmla="*/ 196 h 271"/>
                <a:gd name="T48" fmla="*/ 33 w 365"/>
                <a:gd name="T49" fmla="*/ 203 h 271"/>
                <a:gd name="T50" fmla="*/ 38 w 365"/>
                <a:gd name="T51" fmla="*/ 183 h 271"/>
                <a:gd name="T52" fmla="*/ 39 w 365"/>
                <a:gd name="T53" fmla="*/ 172 h 271"/>
                <a:gd name="T54" fmla="*/ 26 w 365"/>
                <a:gd name="T55" fmla="*/ 164 h 271"/>
                <a:gd name="T56" fmla="*/ 13 w 365"/>
                <a:gd name="T57" fmla="*/ 160 h 271"/>
                <a:gd name="T58" fmla="*/ 11 w 365"/>
                <a:gd name="T59" fmla="*/ 147 h 271"/>
                <a:gd name="T60" fmla="*/ 6 w 365"/>
                <a:gd name="T61" fmla="*/ 143 h 271"/>
                <a:gd name="T62" fmla="*/ 2 w 365"/>
                <a:gd name="T63" fmla="*/ 141 h 271"/>
                <a:gd name="T64" fmla="*/ 0 w 365"/>
                <a:gd name="T65" fmla="*/ 135 h 271"/>
                <a:gd name="T66" fmla="*/ 5 w 365"/>
                <a:gd name="T67" fmla="*/ 115 h 271"/>
                <a:gd name="T68" fmla="*/ 17 w 365"/>
                <a:gd name="T69" fmla="*/ 92 h 271"/>
                <a:gd name="T70" fmla="*/ 30 w 365"/>
                <a:gd name="T71" fmla="*/ 69 h 271"/>
                <a:gd name="T72" fmla="*/ 39 w 365"/>
                <a:gd name="T73" fmla="*/ 49 h 271"/>
                <a:gd name="T74" fmla="*/ 48 w 365"/>
                <a:gd name="T75" fmla="*/ 42 h 271"/>
                <a:gd name="T76" fmla="*/ 49 w 365"/>
                <a:gd name="T77" fmla="*/ 48 h 271"/>
                <a:gd name="T78" fmla="*/ 52 w 365"/>
                <a:gd name="T79" fmla="*/ 36 h 271"/>
                <a:gd name="T80" fmla="*/ 75 w 365"/>
                <a:gd name="T81" fmla="*/ 31 h 271"/>
                <a:gd name="T82" fmla="*/ 114 w 365"/>
                <a:gd name="T83" fmla="*/ 18 h 271"/>
                <a:gd name="T84" fmla="*/ 165 w 365"/>
                <a:gd name="T85" fmla="*/ 0 h 271"/>
                <a:gd name="T86" fmla="*/ 184 w 365"/>
                <a:gd name="T87" fmla="*/ 15 h 271"/>
                <a:gd name="T88" fmla="*/ 202 w 365"/>
                <a:gd name="T89" fmla="*/ 24 h 271"/>
                <a:gd name="T90" fmla="*/ 220 w 365"/>
                <a:gd name="T91" fmla="*/ 29 h 271"/>
                <a:gd name="T92" fmla="*/ 239 w 365"/>
                <a:gd name="T93" fmla="*/ 30 h 271"/>
                <a:gd name="T94" fmla="*/ 241 w 365"/>
                <a:gd name="T95" fmla="*/ 52 h 271"/>
                <a:gd name="T96" fmla="*/ 247 w 365"/>
                <a:gd name="T97" fmla="*/ 69 h 271"/>
                <a:gd name="T98" fmla="*/ 254 w 365"/>
                <a:gd name="T99" fmla="*/ 84 h 271"/>
                <a:gd name="T100" fmla="*/ 264 w 365"/>
                <a:gd name="T101" fmla="*/ 95 h 271"/>
                <a:gd name="T102" fmla="*/ 305 w 365"/>
                <a:gd name="T103" fmla="*/ 129 h 271"/>
                <a:gd name="T104" fmla="*/ 352 w 365"/>
                <a:gd name="T105" fmla="*/ 234 h 271"/>
                <a:gd name="T106" fmla="*/ 359 w 365"/>
                <a:gd name="T107" fmla="*/ 257 h 271"/>
                <a:gd name="T108" fmla="*/ 365 w 365"/>
                <a:gd name="T109" fmla="*/ 271 h 271"/>
                <a:gd name="T110" fmla="*/ 321 w 365"/>
                <a:gd name="T111" fmla="*/ 259 h 271"/>
                <a:gd name="T112" fmla="*/ 275 w 365"/>
                <a:gd name="T113" fmla="*/ 252 h 271"/>
                <a:gd name="T114" fmla="*/ 248 w 365"/>
                <a:gd name="T115" fmla="*/ 251 h 271"/>
                <a:gd name="T116" fmla="*/ 219 w 365"/>
                <a:gd name="T117" fmla="*/ 25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421" name="Freeform 480">
              <a:extLst>
                <a:ext uri="{FF2B5EF4-FFF2-40B4-BE49-F238E27FC236}">
                  <a16:creationId xmlns:a16="http://schemas.microsoft.com/office/drawing/2014/main" id="{BC53576F-5BF4-4951-9407-7806A32C62E5}"/>
                </a:ext>
              </a:extLst>
            </p:cNvPr>
            <p:cNvSpPr>
              <a:spLocks/>
            </p:cNvSpPr>
            <p:nvPr>
              <p:custDataLst>
                <p:tags r:id="rId316"/>
              </p:custDataLst>
            </p:nvPr>
          </p:nvSpPr>
          <p:spPr bwMode="auto">
            <a:xfrm>
              <a:off x="6537131" y="4153034"/>
              <a:ext cx="248506" cy="246998"/>
            </a:xfrm>
            <a:custGeom>
              <a:avLst/>
              <a:gdLst>
                <a:gd name="T0" fmla="*/ 146 w 624"/>
                <a:gd name="T1" fmla="*/ 12 h 640"/>
                <a:gd name="T2" fmla="*/ 239 w 624"/>
                <a:gd name="T3" fmla="*/ 12 h 640"/>
                <a:gd name="T4" fmla="*/ 287 w 624"/>
                <a:gd name="T5" fmla="*/ 5 h 640"/>
                <a:gd name="T6" fmla="*/ 326 w 624"/>
                <a:gd name="T7" fmla="*/ 22 h 640"/>
                <a:gd name="T8" fmla="*/ 396 w 624"/>
                <a:gd name="T9" fmla="*/ 66 h 640"/>
                <a:gd name="T10" fmla="*/ 465 w 624"/>
                <a:gd name="T11" fmla="*/ 111 h 640"/>
                <a:gd name="T12" fmla="*/ 469 w 624"/>
                <a:gd name="T13" fmla="*/ 131 h 640"/>
                <a:gd name="T14" fmla="*/ 480 w 624"/>
                <a:gd name="T15" fmla="*/ 153 h 640"/>
                <a:gd name="T16" fmla="*/ 497 w 624"/>
                <a:gd name="T17" fmla="*/ 170 h 640"/>
                <a:gd name="T18" fmla="*/ 519 w 624"/>
                <a:gd name="T19" fmla="*/ 183 h 640"/>
                <a:gd name="T20" fmla="*/ 543 w 624"/>
                <a:gd name="T21" fmla="*/ 190 h 640"/>
                <a:gd name="T22" fmla="*/ 554 w 624"/>
                <a:gd name="T23" fmla="*/ 195 h 640"/>
                <a:gd name="T24" fmla="*/ 565 w 624"/>
                <a:gd name="T25" fmla="*/ 205 h 640"/>
                <a:gd name="T26" fmla="*/ 561 w 624"/>
                <a:gd name="T27" fmla="*/ 227 h 640"/>
                <a:gd name="T28" fmla="*/ 537 w 624"/>
                <a:gd name="T29" fmla="*/ 252 h 640"/>
                <a:gd name="T30" fmla="*/ 525 w 624"/>
                <a:gd name="T31" fmla="*/ 271 h 640"/>
                <a:gd name="T32" fmla="*/ 533 w 624"/>
                <a:gd name="T33" fmla="*/ 287 h 640"/>
                <a:gd name="T34" fmla="*/ 547 w 624"/>
                <a:gd name="T35" fmla="*/ 299 h 640"/>
                <a:gd name="T36" fmla="*/ 552 w 624"/>
                <a:gd name="T37" fmla="*/ 425 h 640"/>
                <a:gd name="T38" fmla="*/ 550 w 624"/>
                <a:gd name="T39" fmla="*/ 439 h 640"/>
                <a:gd name="T40" fmla="*/ 558 w 624"/>
                <a:gd name="T41" fmla="*/ 462 h 640"/>
                <a:gd name="T42" fmla="*/ 558 w 624"/>
                <a:gd name="T43" fmla="*/ 489 h 640"/>
                <a:gd name="T44" fmla="*/ 561 w 624"/>
                <a:gd name="T45" fmla="*/ 515 h 640"/>
                <a:gd name="T46" fmla="*/ 594 w 624"/>
                <a:gd name="T47" fmla="*/ 549 h 640"/>
                <a:gd name="T48" fmla="*/ 616 w 624"/>
                <a:gd name="T49" fmla="*/ 579 h 640"/>
                <a:gd name="T50" fmla="*/ 575 w 624"/>
                <a:gd name="T51" fmla="*/ 600 h 640"/>
                <a:gd name="T52" fmla="*/ 491 w 624"/>
                <a:gd name="T53" fmla="*/ 631 h 640"/>
                <a:gd name="T54" fmla="*/ 443 w 624"/>
                <a:gd name="T55" fmla="*/ 638 h 640"/>
                <a:gd name="T56" fmla="*/ 392 w 624"/>
                <a:gd name="T57" fmla="*/ 628 h 640"/>
                <a:gd name="T58" fmla="*/ 339 w 624"/>
                <a:gd name="T59" fmla="*/ 633 h 640"/>
                <a:gd name="T60" fmla="*/ 306 w 624"/>
                <a:gd name="T61" fmla="*/ 628 h 640"/>
                <a:gd name="T62" fmla="*/ 299 w 624"/>
                <a:gd name="T63" fmla="*/ 614 h 640"/>
                <a:gd name="T64" fmla="*/ 294 w 624"/>
                <a:gd name="T65" fmla="*/ 573 h 640"/>
                <a:gd name="T66" fmla="*/ 288 w 624"/>
                <a:gd name="T67" fmla="*/ 529 h 640"/>
                <a:gd name="T68" fmla="*/ 253 w 624"/>
                <a:gd name="T69" fmla="*/ 517 h 640"/>
                <a:gd name="T70" fmla="*/ 185 w 624"/>
                <a:gd name="T71" fmla="*/ 502 h 640"/>
                <a:gd name="T72" fmla="*/ 90 w 624"/>
                <a:gd name="T73" fmla="*/ 459 h 640"/>
                <a:gd name="T74" fmla="*/ 68 w 624"/>
                <a:gd name="T75" fmla="*/ 446 h 640"/>
                <a:gd name="T76" fmla="*/ 66 w 624"/>
                <a:gd name="T77" fmla="*/ 428 h 640"/>
                <a:gd name="T78" fmla="*/ 65 w 624"/>
                <a:gd name="T79" fmla="*/ 402 h 640"/>
                <a:gd name="T80" fmla="*/ 53 w 624"/>
                <a:gd name="T81" fmla="*/ 377 h 640"/>
                <a:gd name="T82" fmla="*/ 41 w 624"/>
                <a:gd name="T83" fmla="*/ 357 h 640"/>
                <a:gd name="T84" fmla="*/ 27 w 624"/>
                <a:gd name="T85" fmla="*/ 347 h 640"/>
                <a:gd name="T86" fmla="*/ 12 w 624"/>
                <a:gd name="T87" fmla="*/ 332 h 640"/>
                <a:gd name="T88" fmla="*/ 5 w 624"/>
                <a:gd name="T89" fmla="*/ 308 h 640"/>
                <a:gd name="T90" fmla="*/ 0 w 624"/>
                <a:gd name="T91" fmla="*/ 262 h 640"/>
                <a:gd name="T92" fmla="*/ 0 w 624"/>
                <a:gd name="T93" fmla="*/ 234 h 640"/>
                <a:gd name="T94" fmla="*/ 10 w 624"/>
                <a:gd name="T95" fmla="*/ 212 h 640"/>
                <a:gd name="T96" fmla="*/ 38 w 624"/>
                <a:gd name="T97" fmla="*/ 195 h 640"/>
                <a:gd name="T98" fmla="*/ 61 w 624"/>
                <a:gd name="T99" fmla="*/ 173 h 640"/>
                <a:gd name="T100" fmla="*/ 77 w 624"/>
                <a:gd name="T101" fmla="*/ 77 h 640"/>
                <a:gd name="T102" fmla="*/ 84 w 624"/>
                <a:gd name="T103" fmla="*/ 43 h 640"/>
                <a:gd name="T104" fmla="*/ 82 w 624"/>
                <a:gd name="T105" fmla="*/ 8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422" name="Freeform 481">
              <a:extLst>
                <a:ext uri="{FF2B5EF4-FFF2-40B4-BE49-F238E27FC236}">
                  <a16:creationId xmlns:a16="http://schemas.microsoft.com/office/drawing/2014/main" id="{D4445157-46F6-47A6-A713-F6A343FB6255}"/>
                </a:ext>
              </a:extLst>
            </p:cNvPr>
            <p:cNvSpPr>
              <a:spLocks/>
            </p:cNvSpPr>
            <p:nvPr>
              <p:custDataLst>
                <p:tags r:id="rId317"/>
              </p:custDataLst>
            </p:nvPr>
          </p:nvSpPr>
          <p:spPr bwMode="auto">
            <a:xfrm>
              <a:off x="8897937" y="3057350"/>
              <a:ext cx="17542" cy="42141"/>
            </a:xfrm>
            <a:custGeom>
              <a:avLst/>
              <a:gdLst>
                <a:gd name="T0" fmla="*/ 13 w 52"/>
                <a:gd name="T1" fmla="*/ 50 h 50"/>
                <a:gd name="T2" fmla="*/ 0 w 52"/>
                <a:gd name="T3" fmla="*/ 32 h 50"/>
                <a:gd name="T4" fmla="*/ 2 w 52"/>
                <a:gd name="T5" fmla="*/ 25 h 50"/>
                <a:gd name="T6" fmla="*/ 6 w 52"/>
                <a:gd name="T7" fmla="*/ 18 h 50"/>
                <a:gd name="T8" fmla="*/ 12 w 52"/>
                <a:gd name="T9" fmla="*/ 13 h 50"/>
                <a:gd name="T10" fmla="*/ 18 w 52"/>
                <a:gd name="T11" fmla="*/ 9 h 50"/>
                <a:gd name="T12" fmla="*/ 26 w 52"/>
                <a:gd name="T13" fmla="*/ 5 h 50"/>
                <a:gd name="T14" fmla="*/ 34 w 52"/>
                <a:gd name="T15" fmla="*/ 3 h 50"/>
                <a:gd name="T16" fmla="*/ 43 w 52"/>
                <a:gd name="T17" fmla="*/ 1 h 50"/>
                <a:gd name="T18" fmla="*/ 52 w 52"/>
                <a:gd name="T19" fmla="*/ 0 h 50"/>
                <a:gd name="T20" fmla="*/ 40 w 52"/>
                <a:gd name="T21" fmla="*/ 11 h 50"/>
                <a:gd name="T22" fmla="*/ 27 w 52"/>
                <a:gd name="T23" fmla="*/ 22 h 50"/>
                <a:gd name="T24" fmla="*/ 22 w 52"/>
                <a:gd name="T25" fmla="*/ 30 h 50"/>
                <a:gd name="T26" fmla="*/ 17 w 52"/>
                <a:gd name="T27" fmla="*/ 36 h 50"/>
                <a:gd name="T28" fmla="*/ 14 w 52"/>
                <a:gd name="T29" fmla="*/ 43 h 50"/>
                <a:gd name="T30" fmla="*/ 13 w 52"/>
                <a:gd name="T3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23" name="Freeform 482">
              <a:extLst>
                <a:ext uri="{FF2B5EF4-FFF2-40B4-BE49-F238E27FC236}">
                  <a16:creationId xmlns:a16="http://schemas.microsoft.com/office/drawing/2014/main" id="{3A28DBDB-101B-4196-9214-D85B8D507EC3}"/>
                </a:ext>
              </a:extLst>
            </p:cNvPr>
            <p:cNvSpPr>
              <a:spLocks/>
            </p:cNvSpPr>
            <p:nvPr>
              <p:custDataLst>
                <p:tags r:id="rId318"/>
              </p:custDataLst>
            </p:nvPr>
          </p:nvSpPr>
          <p:spPr bwMode="auto">
            <a:xfrm>
              <a:off x="8767836" y="3058521"/>
              <a:ext cx="130101" cy="92478"/>
            </a:xfrm>
            <a:custGeom>
              <a:avLst/>
              <a:gdLst>
                <a:gd name="T0" fmla="*/ 76 w 320"/>
                <a:gd name="T1" fmla="*/ 231 h 234"/>
                <a:gd name="T2" fmla="*/ 61 w 320"/>
                <a:gd name="T3" fmla="*/ 226 h 234"/>
                <a:gd name="T4" fmla="*/ 66 w 320"/>
                <a:gd name="T5" fmla="*/ 222 h 234"/>
                <a:gd name="T6" fmla="*/ 77 w 320"/>
                <a:gd name="T7" fmla="*/ 217 h 234"/>
                <a:gd name="T8" fmla="*/ 64 w 320"/>
                <a:gd name="T9" fmla="*/ 204 h 234"/>
                <a:gd name="T10" fmla="*/ 43 w 320"/>
                <a:gd name="T11" fmla="*/ 189 h 234"/>
                <a:gd name="T12" fmla="*/ 36 w 320"/>
                <a:gd name="T13" fmla="*/ 179 h 234"/>
                <a:gd name="T14" fmla="*/ 34 w 320"/>
                <a:gd name="T15" fmla="*/ 171 h 234"/>
                <a:gd name="T16" fmla="*/ 34 w 320"/>
                <a:gd name="T17" fmla="*/ 164 h 234"/>
                <a:gd name="T18" fmla="*/ 36 w 320"/>
                <a:gd name="T19" fmla="*/ 157 h 234"/>
                <a:gd name="T20" fmla="*/ 43 w 320"/>
                <a:gd name="T21" fmla="*/ 149 h 234"/>
                <a:gd name="T22" fmla="*/ 56 w 320"/>
                <a:gd name="T23" fmla="*/ 141 h 234"/>
                <a:gd name="T24" fmla="*/ 73 w 320"/>
                <a:gd name="T25" fmla="*/ 137 h 234"/>
                <a:gd name="T26" fmla="*/ 80 w 320"/>
                <a:gd name="T27" fmla="*/ 126 h 234"/>
                <a:gd name="T28" fmla="*/ 67 w 320"/>
                <a:gd name="T29" fmla="*/ 111 h 234"/>
                <a:gd name="T30" fmla="*/ 61 w 320"/>
                <a:gd name="T31" fmla="*/ 102 h 234"/>
                <a:gd name="T32" fmla="*/ 60 w 320"/>
                <a:gd name="T33" fmla="*/ 86 h 234"/>
                <a:gd name="T34" fmla="*/ 55 w 320"/>
                <a:gd name="T35" fmla="*/ 70 h 234"/>
                <a:gd name="T36" fmla="*/ 46 w 320"/>
                <a:gd name="T37" fmla="*/ 46 h 234"/>
                <a:gd name="T38" fmla="*/ 33 w 320"/>
                <a:gd name="T39" fmla="*/ 31 h 234"/>
                <a:gd name="T40" fmla="*/ 20 w 320"/>
                <a:gd name="T41" fmla="*/ 25 h 234"/>
                <a:gd name="T42" fmla="*/ 7 w 320"/>
                <a:gd name="T43" fmla="*/ 10 h 234"/>
                <a:gd name="T44" fmla="*/ 9 w 320"/>
                <a:gd name="T45" fmla="*/ 0 h 234"/>
                <a:gd name="T46" fmla="*/ 24 w 320"/>
                <a:gd name="T47" fmla="*/ 0 h 234"/>
                <a:gd name="T48" fmla="*/ 38 w 320"/>
                <a:gd name="T49" fmla="*/ 3 h 234"/>
                <a:gd name="T50" fmla="*/ 56 w 320"/>
                <a:gd name="T51" fmla="*/ 16 h 234"/>
                <a:gd name="T52" fmla="*/ 78 w 320"/>
                <a:gd name="T53" fmla="*/ 35 h 234"/>
                <a:gd name="T54" fmla="*/ 96 w 320"/>
                <a:gd name="T55" fmla="*/ 48 h 234"/>
                <a:gd name="T56" fmla="*/ 119 w 320"/>
                <a:gd name="T57" fmla="*/ 58 h 234"/>
                <a:gd name="T58" fmla="*/ 152 w 320"/>
                <a:gd name="T59" fmla="*/ 70 h 234"/>
                <a:gd name="T60" fmla="*/ 181 w 320"/>
                <a:gd name="T61" fmla="*/ 79 h 234"/>
                <a:gd name="T62" fmla="*/ 214 w 320"/>
                <a:gd name="T63" fmla="*/ 85 h 234"/>
                <a:gd name="T64" fmla="*/ 236 w 320"/>
                <a:gd name="T65" fmla="*/ 77 h 234"/>
                <a:gd name="T66" fmla="*/ 257 w 320"/>
                <a:gd name="T67" fmla="*/ 83 h 234"/>
                <a:gd name="T68" fmla="*/ 284 w 320"/>
                <a:gd name="T69" fmla="*/ 107 h 234"/>
                <a:gd name="T70" fmla="*/ 305 w 320"/>
                <a:gd name="T71" fmla="*/ 119 h 234"/>
                <a:gd name="T72" fmla="*/ 297 w 320"/>
                <a:gd name="T73" fmla="*/ 133 h 234"/>
                <a:gd name="T74" fmla="*/ 268 w 320"/>
                <a:gd name="T75" fmla="*/ 144 h 234"/>
                <a:gd name="T76" fmla="*/ 249 w 320"/>
                <a:gd name="T77" fmla="*/ 148 h 234"/>
                <a:gd name="T78" fmla="*/ 237 w 320"/>
                <a:gd name="T79" fmla="*/ 159 h 234"/>
                <a:gd name="T80" fmla="*/ 232 w 320"/>
                <a:gd name="T81" fmla="*/ 176 h 234"/>
                <a:gd name="T82" fmla="*/ 231 w 320"/>
                <a:gd name="T83" fmla="*/ 187 h 234"/>
                <a:gd name="T84" fmla="*/ 222 w 320"/>
                <a:gd name="T85" fmla="*/ 192 h 234"/>
                <a:gd name="T86" fmla="*/ 204 w 320"/>
                <a:gd name="T87" fmla="*/ 189 h 234"/>
                <a:gd name="T88" fmla="*/ 186 w 320"/>
                <a:gd name="T89" fmla="*/ 181 h 234"/>
                <a:gd name="T90" fmla="*/ 168 w 320"/>
                <a:gd name="T91" fmla="*/ 170 h 234"/>
                <a:gd name="T92" fmla="*/ 155 w 320"/>
                <a:gd name="T93" fmla="*/ 164 h 234"/>
                <a:gd name="T94" fmla="*/ 145 w 320"/>
                <a:gd name="T95" fmla="*/ 161 h 234"/>
                <a:gd name="T96" fmla="*/ 131 w 320"/>
                <a:gd name="T97" fmla="*/ 162 h 234"/>
                <a:gd name="T98" fmla="*/ 114 w 320"/>
                <a:gd name="T99" fmla="*/ 167 h 234"/>
                <a:gd name="T100" fmla="*/ 100 w 320"/>
                <a:gd name="T101" fmla="*/ 173 h 234"/>
                <a:gd name="T102" fmla="*/ 87 w 320"/>
                <a:gd name="T103" fmla="*/ 178 h 234"/>
                <a:gd name="T104" fmla="*/ 85 w 320"/>
                <a:gd name="T105" fmla="*/ 183 h 234"/>
                <a:gd name="T106" fmla="*/ 96 w 320"/>
                <a:gd name="T107" fmla="*/ 191 h 234"/>
                <a:gd name="T108" fmla="*/ 116 w 320"/>
                <a:gd name="T109" fmla="*/ 200 h 234"/>
                <a:gd name="T110" fmla="*/ 126 w 320"/>
                <a:gd name="T111" fmla="*/ 212 h 234"/>
                <a:gd name="T112" fmla="*/ 113 w 320"/>
                <a:gd name="T113" fmla="*/ 224 h 234"/>
                <a:gd name="T114" fmla="*/ 102 w 320"/>
                <a:gd name="T115" fmla="*/ 231 h 234"/>
                <a:gd name="T116" fmla="*/ 91 w 320"/>
                <a:gd name="T11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24" name="Freeform 483">
              <a:extLst>
                <a:ext uri="{FF2B5EF4-FFF2-40B4-BE49-F238E27FC236}">
                  <a16:creationId xmlns:a16="http://schemas.microsoft.com/office/drawing/2014/main" id="{7C12765A-CA8D-40CA-B68E-2C4CF2EC8AFF}"/>
                </a:ext>
              </a:extLst>
            </p:cNvPr>
            <p:cNvSpPr>
              <a:spLocks/>
            </p:cNvSpPr>
            <p:nvPr>
              <p:custDataLst>
                <p:tags r:id="rId319"/>
              </p:custDataLst>
            </p:nvPr>
          </p:nvSpPr>
          <p:spPr bwMode="auto">
            <a:xfrm>
              <a:off x="8740062" y="3319565"/>
              <a:ext cx="48239" cy="42141"/>
            </a:xfrm>
            <a:custGeom>
              <a:avLst/>
              <a:gdLst>
                <a:gd name="T0" fmla="*/ 33 w 125"/>
                <a:gd name="T1" fmla="*/ 19 h 93"/>
                <a:gd name="T2" fmla="*/ 43 w 125"/>
                <a:gd name="T3" fmla="*/ 19 h 93"/>
                <a:gd name="T4" fmla="*/ 52 w 125"/>
                <a:gd name="T5" fmla="*/ 19 h 93"/>
                <a:gd name="T6" fmla="*/ 55 w 125"/>
                <a:gd name="T7" fmla="*/ 19 h 93"/>
                <a:gd name="T8" fmla="*/ 58 w 125"/>
                <a:gd name="T9" fmla="*/ 17 h 93"/>
                <a:gd name="T10" fmla="*/ 61 w 125"/>
                <a:gd name="T11" fmla="*/ 15 h 93"/>
                <a:gd name="T12" fmla="*/ 65 w 125"/>
                <a:gd name="T13" fmla="*/ 11 h 93"/>
                <a:gd name="T14" fmla="*/ 68 w 125"/>
                <a:gd name="T15" fmla="*/ 8 h 93"/>
                <a:gd name="T16" fmla="*/ 70 w 125"/>
                <a:gd name="T17" fmla="*/ 5 h 93"/>
                <a:gd name="T18" fmla="*/ 72 w 125"/>
                <a:gd name="T19" fmla="*/ 3 h 93"/>
                <a:gd name="T20" fmla="*/ 72 w 125"/>
                <a:gd name="T21" fmla="*/ 0 h 93"/>
                <a:gd name="T22" fmla="*/ 118 w 125"/>
                <a:gd name="T23" fmla="*/ 0 h 93"/>
                <a:gd name="T24" fmla="*/ 122 w 125"/>
                <a:gd name="T25" fmla="*/ 15 h 93"/>
                <a:gd name="T26" fmla="*/ 125 w 125"/>
                <a:gd name="T27" fmla="*/ 25 h 93"/>
                <a:gd name="T28" fmla="*/ 124 w 125"/>
                <a:gd name="T29" fmla="*/ 29 h 93"/>
                <a:gd name="T30" fmla="*/ 122 w 125"/>
                <a:gd name="T31" fmla="*/ 33 h 93"/>
                <a:gd name="T32" fmla="*/ 119 w 125"/>
                <a:gd name="T33" fmla="*/ 35 h 93"/>
                <a:gd name="T34" fmla="*/ 117 w 125"/>
                <a:gd name="T35" fmla="*/ 37 h 93"/>
                <a:gd name="T36" fmla="*/ 111 w 125"/>
                <a:gd name="T37" fmla="*/ 40 h 93"/>
                <a:gd name="T38" fmla="*/ 104 w 125"/>
                <a:gd name="T39" fmla="*/ 41 h 93"/>
                <a:gd name="T40" fmla="*/ 88 w 125"/>
                <a:gd name="T41" fmla="*/ 41 h 93"/>
                <a:gd name="T42" fmla="*/ 72 w 125"/>
                <a:gd name="T43" fmla="*/ 43 h 93"/>
                <a:gd name="T44" fmla="*/ 70 w 125"/>
                <a:gd name="T45" fmla="*/ 47 h 93"/>
                <a:gd name="T46" fmla="*/ 69 w 125"/>
                <a:gd name="T47" fmla="*/ 53 h 93"/>
                <a:gd name="T48" fmla="*/ 67 w 125"/>
                <a:gd name="T49" fmla="*/ 61 h 93"/>
                <a:gd name="T50" fmla="*/ 67 w 125"/>
                <a:gd name="T51" fmla="*/ 71 h 93"/>
                <a:gd name="T52" fmla="*/ 66 w 125"/>
                <a:gd name="T53" fmla="*/ 86 h 93"/>
                <a:gd name="T54" fmla="*/ 66 w 125"/>
                <a:gd name="T55" fmla="*/ 93 h 93"/>
                <a:gd name="T56" fmla="*/ 49 w 125"/>
                <a:gd name="T57" fmla="*/ 85 h 93"/>
                <a:gd name="T58" fmla="*/ 27 w 125"/>
                <a:gd name="T59" fmla="*/ 73 h 93"/>
                <a:gd name="T60" fmla="*/ 16 w 125"/>
                <a:gd name="T61" fmla="*/ 65 h 93"/>
                <a:gd name="T62" fmla="*/ 7 w 125"/>
                <a:gd name="T63" fmla="*/ 58 h 93"/>
                <a:gd name="T64" fmla="*/ 4 w 125"/>
                <a:gd name="T65" fmla="*/ 54 h 93"/>
                <a:gd name="T66" fmla="*/ 2 w 125"/>
                <a:gd name="T67" fmla="*/ 50 h 93"/>
                <a:gd name="T68" fmla="*/ 0 w 125"/>
                <a:gd name="T69" fmla="*/ 47 h 93"/>
                <a:gd name="T70" fmla="*/ 0 w 125"/>
                <a:gd name="T71" fmla="*/ 43 h 93"/>
                <a:gd name="T72" fmla="*/ 7 w 125"/>
                <a:gd name="T73" fmla="*/ 43 h 93"/>
                <a:gd name="T74" fmla="*/ 15 w 125"/>
                <a:gd name="T75" fmla="*/ 41 h 93"/>
                <a:gd name="T76" fmla="*/ 20 w 125"/>
                <a:gd name="T77" fmla="*/ 39 h 93"/>
                <a:gd name="T78" fmla="*/ 23 w 125"/>
                <a:gd name="T79" fmla="*/ 36 h 93"/>
                <a:gd name="T80" fmla="*/ 28 w 125"/>
                <a:gd name="T81" fmla="*/ 28 h 93"/>
                <a:gd name="T82" fmla="*/ 33 w 125"/>
                <a:gd name="T83"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25" name="Freeform 484">
              <a:extLst>
                <a:ext uri="{FF2B5EF4-FFF2-40B4-BE49-F238E27FC236}">
                  <a16:creationId xmlns:a16="http://schemas.microsoft.com/office/drawing/2014/main" id="{77679001-2294-4745-88B2-1E6471140B03}"/>
                </a:ext>
              </a:extLst>
            </p:cNvPr>
            <p:cNvSpPr>
              <a:spLocks/>
            </p:cNvSpPr>
            <p:nvPr>
              <p:custDataLst>
                <p:tags r:id="rId320"/>
              </p:custDataLst>
            </p:nvPr>
          </p:nvSpPr>
          <p:spPr bwMode="auto">
            <a:xfrm>
              <a:off x="8690361" y="3330100"/>
              <a:ext cx="55548" cy="62041"/>
            </a:xfrm>
            <a:custGeom>
              <a:avLst/>
              <a:gdLst>
                <a:gd name="T0" fmla="*/ 20 w 133"/>
                <a:gd name="T1" fmla="*/ 12 h 154"/>
                <a:gd name="T2" fmla="*/ 24 w 133"/>
                <a:gd name="T3" fmla="*/ 10 h 154"/>
                <a:gd name="T4" fmla="*/ 31 w 133"/>
                <a:gd name="T5" fmla="*/ 6 h 154"/>
                <a:gd name="T6" fmla="*/ 34 w 133"/>
                <a:gd name="T7" fmla="*/ 4 h 154"/>
                <a:gd name="T8" fmla="*/ 37 w 133"/>
                <a:gd name="T9" fmla="*/ 2 h 154"/>
                <a:gd name="T10" fmla="*/ 42 w 133"/>
                <a:gd name="T11" fmla="*/ 1 h 154"/>
                <a:gd name="T12" fmla="*/ 46 w 133"/>
                <a:gd name="T13" fmla="*/ 0 h 154"/>
                <a:gd name="T14" fmla="*/ 59 w 133"/>
                <a:gd name="T15" fmla="*/ 1 h 154"/>
                <a:gd name="T16" fmla="*/ 70 w 133"/>
                <a:gd name="T17" fmla="*/ 4 h 154"/>
                <a:gd name="T18" fmla="*/ 81 w 133"/>
                <a:gd name="T19" fmla="*/ 8 h 154"/>
                <a:gd name="T20" fmla="*/ 90 w 133"/>
                <a:gd name="T21" fmla="*/ 14 h 154"/>
                <a:gd name="T22" fmla="*/ 99 w 133"/>
                <a:gd name="T23" fmla="*/ 21 h 154"/>
                <a:gd name="T24" fmla="*/ 105 w 133"/>
                <a:gd name="T25" fmla="*/ 30 h 154"/>
                <a:gd name="T26" fmla="*/ 112 w 133"/>
                <a:gd name="T27" fmla="*/ 40 h 154"/>
                <a:gd name="T28" fmla="*/ 116 w 133"/>
                <a:gd name="T29" fmla="*/ 50 h 154"/>
                <a:gd name="T30" fmla="*/ 121 w 133"/>
                <a:gd name="T31" fmla="*/ 60 h 154"/>
                <a:gd name="T32" fmla="*/ 124 w 133"/>
                <a:gd name="T33" fmla="*/ 71 h 154"/>
                <a:gd name="T34" fmla="*/ 127 w 133"/>
                <a:gd name="T35" fmla="*/ 82 h 154"/>
                <a:gd name="T36" fmla="*/ 130 w 133"/>
                <a:gd name="T37" fmla="*/ 94 h 154"/>
                <a:gd name="T38" fmla="*/ 132 w 133"/>
                <a:gd name="T39" fmla="*/ 116 h 154"/>
                <a:gd name="T40" fmla="*/ 133 w 133"/>
                <a:gd name="T41" fmla="*/ 135 h 154"/>
                <a:gd name="T42" fmla="*/ 132 w 133"/>
                <a:gd name="T43" fmla="*/ 138 h 154"/>
                <a:gd name="T44" fmla="*/ 130 w 133"/>
                <a:gd name="T45" fmla="*/ 141 h 154"/>
                <a:gd name="T46" fmla="*/ 125 w 133"/>
                <a:gd name="T47" fmla="*/ 144 h 154"/>
                <a:gd name="T48" fmla="*/ 121 w 133"/>
                <a:gd name="T49" fmla="*/ 147 h 154"/>
                <a:gd name="T50" fmla="*/ 115 w 133"/>
                <a:gd name="T51" fmla="*/ 150 h 154"/>
                <a:gd name="T52" fmla="*/ 110 w 133"/>
                <a:gd name="T53" fmla="*/ 153 h 154"/>
                <a:gd name="T54" fmla="*/ 104 w 133"/>
                <a:gd name="T55" fmla="*/ 154 h 154"/>
                <a:gd name="T56" fmla="*/ 99 w 133"/>
                <a:gd name="T57" fmla="*/ 154 h 154"/>
                <a:gd name="T58" fmla="*/ 93 w 133"/>
                <a:gd name="T59" fmla="*/ 153 h 154"/>
                <a:gd name="T60" fmla="*/ 87 w 133"/>
                <a:gd name="T61" fmla="*/ 149 h 154"/>
                <a:gd name="T62" fmla="*/ 79 w 133"/>
                <a:gd name="T63" fmla="*/ 141 h 154"/>
                <a:gd name="T64" fmla="*/ 71 w 133"/>
                <a:gd name="T65" fmla="*/ 134 h 154"/>
                <a:gd name="T66" fmla="*/ 64 w 133"/>
                <a:gd name="T67" fmla="*/ 126 h 154"/>
                <a:gd name="T68" fmla="*/ 58 w 133"/>
                <a:gd name="T69" fmla="*/ 118 h 154"/>
                <a:gd name="T70" fmla="*/ 54 w 133"/>
                <a:gd name="T71" fmla="*/ 111 h 154"/>
                <a:gd name="T72" fmla="*/ 53 w 133"/>
                <a:gd name="T73" fmla="*/ 105 h 154"/>
                <a:gd name="T74" fmla="*/ 54 w 133"/>
                <a:gd name="T75" fmla="*/ 98 h 154"/>
                <a:gd name="T76" fmla="*/ 56 w 133"/>
                <a:gd name="T77" fmla="*/ 83 h 154"/>
                <a:gd name="T78" fmla="*/ 58 w 133"/>
                <a:gd name="T79" fmla="*/ 68 h 154"/>
                <a:gd name="T80" fmla="*/ 59 w 133"/>
                <a:gd name="T81" fmla="*/ 62 h 154"/>
                <a:gd name="T82" fmla="*/ 47 w 133"/>
                <a:gd name="T83" fmla="*/ 61 h 154"/>
                <a:gd name="T84" fmla="*/ 36 w 133"/>
                <a:gd name="T85" fmla="*/ 59 h 154"/>
                <a:gd name="T86" fmla="*/ 25 w 133"/>
                <a:gd name="T87" fmla="*/ 56 h 154"/>
                <a:gd name="T88" fmla="*/ 17 w 133"/>
                <a:gd name="T89" fmla="*/ 52 h 154"/>
                <a:gd name="T90" fmla="*/ 13 w 133"/>
                <a:gd name="T91" fmla="*/ 49 h 154"/>
                <a:gd name="T92" fmla="*/ 10 w 133"/>
                <a:gd name="T93" fmla="*/ 46 h 154"/>
                <a:gd name="T94" fmla="*/ 7 w 133"/>
                <a:gd name="T95" fmla="*/ 43 h 154"/>
                <a:gd name="T96" fmla="*/ 4 w 133"/>
                <a:gd name="T97" fmla="*/ 39 h 154"/>
                <a:gd name="T98" fmla="*/ 2 w 133"/>
                <a:gd name="T99" fmla="*/ 34 h 154"/>
                <a:gd name="T100" fmla="*/ 1 w 133"/>
                <a:gd name="T101" fmla="*/ 29 h 154"/>
                <a:gd name="T102" fmla="*/ 0 w 133"/>
                <a:gd name="T103" fmla="*/ 24 h 154"/>
                <a:gd name="T104" fmla="*/ 0 w 133"/>
                <a:gd name="T105" fmla="*/ 18 h 154"/>
                <a:gd name="T106" fmla="*/ 7 w 133"/>
                <a:gd name="T107" fmla="*/ 15 h 154"/>
                <a:gd name="T108" fmla="*/ 20 w 133"/>
                <a:gd name="T109"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26" name="Freeform 485">
              <a:extLst>
                <a:ext uri="{FF2B5EF4-FFF2-40B4-BE49-F238E27FC236}">
                  <a16:creationId xmlns:a16="http://schemas.microsoft.com/office/drawing/2014/main" id="{75E4FA68-92DA-453F-B74A-C6C56FE3FBE8}"/>
                </a:ext>
              </a:extLst>
            </p:cNvPr>
            <p:cNvSpPr>
              <a:spLocks/>
            </p:cNvSpPr>
            <p:nvPr>
              <p:custDataLst>
                <p:tags r:id="rId321"/>
              </p:custDataLst>
            </p:nvPr>
          </p:nvSpPr>
          <p:spPr bwMode="auto">
            <a:xfrm>
              <a:off x="8704978" y="3154510"/>
              <a:ext cx="192957" cy="180273"/>
            </a:xfrm>
            <a:custGeom>
              <a:avLst/>
              <a:gdLst>
                <a:gd name="T0" fmla="*/ 134 w 485"/>
                <a:gd name="T1" fmla="*/ 351 h 468"/>
                <a:gd name="T2" fmla="*/ 167 w 485"/>
                <a:gd name="T3" fmla="*/ 339 h 468"/>
                <a:gd name="T4" fmla="*/ 200 w 485"/>
                <a:gd name="T5" fmla="*/ 339 h 468"/>
                <a:gd name="T6" fmla="*/ 226 w 485"/>
                <a:gd name="T7" fmla="*/ 348 h 468"/>
                <a:gd name="T8" fmla="*/ 224 w 485"/>
                <a:gd name="T9" fmla="*/ 327 h 468"/>
                <a:gd name="T10" fmla="*/ 220 w 485"/>
                <a:gd name="T11" fmla="*/ 316 h 468"/>
                <a:gd name="T12" fmla="*/ 233 w 485"/>
                <a:gd name="T13" fmla="*/ 303 h 468"/>
                <a:gd name="T14" fmla="*/ 239 w 485"/>
                <a:gd name="T15" fmla="*/ 276 h 468"/>
                <a:gd name="T16" fmla="*/ 242 w 485"/>
                <a:gd name="T17" fmla="*/ 246 h 468"/>
                <a:gd name="T18" fmla="*/ 268 w 485"/>
                <a:gd name="T19" fmla="*/ 255 h 468"/>
                <a:gd name="T20" fmla="*/ 300 w 485"/>
                <a:gd name="T21" fmla="*/ 238 h 468"/>
                <a:gd name="T22" fmla="*/ 316 w 485"/>
                <a:gd name="T23" fmla="*/ 217 h 468"/>
                <a:gd name="T24" fmla="*/ 293 w 485"/>
                <a:gd name="T25" fmla="*/ 194 h 468"/>
                <a:gd name="T26" fmla="*/ 318 w 485"/>
                <a:gd name="T27" fmla="*/ 199 h 468"/>
                <a:gd name="T28" fmla="*/ 343 w 485"/>
                <a:gd name="T29" fmla="*/ 202 h 468"/>
                <a:gd name="T30" fmla="*/ 346 w 485"/>
                <a:gd name="T31" fmla="*/ 185 h 468"/>
                <a:gd name="T32" fmla="*/ 295 w 485"/>
                <a:gd name="T33" fmla="*/ 96 h 468"/>
                <a:gd name="T34" fmla="*/ 285 w 485"/>
                <a:gd name="T35" fmla="*/ 53 h 468"/>
                <a:gd name="T36" fmla="*/ 291 w 485"/>
                <a:gd name="T37" fmla="*/ 19 h 468"/>
                <a:gd name="T38" fmla="*/ 316 w 485"/>
                <a:gd name="T39" fmla="*/ 1 h 468"/>
                <a:gd name="T40" fmla="*/ 336 w 485"/>
                <a:gd name="T41" fmla="*/ 18 h 468"/>
                <a:gd name="T42" fmla="*/ 377 w 485"/>
                <a:gd name="T43" fmla="*/ 45 h 468"/>
                <a:gd name="T44" fmla="*/ 415 w 485"/>
                <a:gd name="T45" fmla="*/ 72 h 468"/>
                <a:gd name="T46" fmla="*/ 426 w 485"/>
                <a:gd name="T47" fmla="*/ 98 h 468"/>
                <a:gd name="T48" fmla="*/ 436 w 485"/>
                <a:gd name="T49" fmla="*/ 137 h 468"/>
                <a:gd name="T50" fmla="*/ 445 w 485"/>
                <a:gd name="T51" fmla="*/ 173 h 468"/>
                <a:gd name="T52" fmla="*/ 428 w 485"/>
                <a:gd name="T53" fmla="*/ 179 h 468"/>
                <a:gd name="T54" fmla="*/ 412 w 485"/>
                <a:gd name="T55" fmla="*/ 185 h 468"/>
                <a:gd name="T56" fmla="*/ 426 w 485"/>
                <a:gd name="T57" fmla="*/ 199 h 468"/>
                <a:gd name="T58" fmla="*/ 445 w 485"/>
                <a:gd name="T59" fmla="*/ 203 h 468"/>
                <a:gd name="T60" fmla="*/ 455 w 485"/>
                <a:gd name="T61" fmla="*/ 262 h 468"/>
                <a:gd name="T62" fmla="*/ 475 w 485"/>
                <a:gd name="T63" fmla="*/ 312 h 468"/>
                <a:gd name="T64" fmla="*/ 480 w 485"/>
                <a:gd name="T65" fmla="*/ 381 h 468"/>
                <a:gd name="T66" fmla="*/ 463 w 485"/>
                <a:gd name="T67" fmla="*/ 364 h 468"/>
                <a:gd name="T68" fmla="*/ 453 w 485"/>
                <a:gd name="T69" fmla="*/ 356 h 468"/>
                <a:gd name="T70" fmla="*/ 436 w 485"/>
                <a:gd name="T71" fmla="*/ 363 h 468"/>
                <a:gd name="T72" fmla="*/ 429 w 485"/>
                <a:gd name="T73" fmla="*/ 399 h 468"/>
                <a:gd name="T74" fmla="*/ 408 w 485"/>
                <a:gd name="T75" fmla="*/ 389 h 468"/>
                <a:gd name="T76" fmla="*/ 389 w 485"/>
                <a:gd name="T77" fmla="*/ 382 h 468"/>
                <a:gd name="T78" fmla="*/ 376 w 485"/>
                <a:gd name="T79" fmla="*/ 402 h 468"/>
                <a:gd name="T80" fmla="*/ 345 w 485"/>
                <a:gd name="T81" fmla="*/ 413 h 468"/>
                <a:gd name="T82" fmla="*/ 334 w 485"/>
                <a:gd name="T83" fmla="*/ 400 h 468"/>
                <a:gd name="T84" fmla="*/ 312 w 485"/>
                <a:gd name="T85" fmla="*/ 395 h 468"/>
                <a:gd name="T86" fmla="*/ 303 w 485"/>
                <a:gd name="T87" fmla="*/ 426 h 468"/>
                <a:gd name="T88" fmla="*/ 299 w 485"/>
                <a:gd name="T89" fmla="*/ 450 h 468"/>
                <a:gd name="T90" fmla="*/ 307 w 485"/>
                <a:gd name="T91" fmla="*/ 466 h 468"/>
                <a:gd name="T92" fmla="*/ 272 w 485"/>
                <a:gd name="T93" fmla="*/ 468 h 468"/>
                <a:gd name="T94" fmla="*/ 258 w 485"/>
                <a:gd name="T95" fmla="*/ 465 h 468"/>
                <a:gd name="T96" fmla="*/ 244 w 485"/>
                <a:gd name="T97" fmla="*/ 440 h 468"/>
                <a:gd name="T98" fmla="*/ 229 w 485"/>
                <a:gd name="T99" fmla="*/ 418 h 468"/>
                <a:gd name="T100" fmla="*/ 204 w 485"/>
                <a:gd name="T101" fmla="*/ 406 h 468"/>
                <a:gd name="T102" fmla="*/ 190 w 485"/>
                <a:gd name="T103" fmla="*/ 394 h 468"/>
                <a:gd name="T104" fmla="*/ 136 w 485"/>
                <a:gd name="T105" fmla="*/ 417 h 468"/>
                <a:gd name="T106" fmla="*/ 90 w 485"/>
                <a:gd name="T107" fmla="*/ 435 h 468"/>
                <a:gd name="T108" fmla="*/ 65 w 485"/>
                <a:gd name="T109" fmla="*/ 459 h 468"/>
                <a:gd name="T110" fmla="*/ 27 w 485"/>
                <a:gd name="T111" fmla="*/ 461 h 468"/>
                <a:gd name="T112" fmla="*/ 7 w 485"/>
                <a:gd name="T113" fmla="*/ 438 h 468"/>
                <a:gd name="T114" fmla="*/ 0 w 485"/>
                <a:gd name="T115" fmla="*/ 417 h 468"/>
                <a:gd name="T116" fmla="*/ 7 w 485"/>
                <a:gd name="T117" fmla="*/ 413 h 468"/>
                <a:gd name="T118" fmla="*/ 27 w 485"/>
                <a:gd name="T119" fmla="*/ 414 h 468"/>
                <a:gd name="T120" fmla="*/ 48 w 485"/>
                <a:gd name="T121" fmla="*/ 405 h 468"/>
                <a:gd name="T122" fmla="*/ 72 w 485"/>
                <a:gd name="T123" fmla="*/ 369 h 468"/>
                <a:gd name="T124" fmla="*/ 93 w 485"/>
                <a:gd name="T125"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27" name="Freeform 489">
              <a:extLst>
                <a:ext uri="{FF2B5EF4-FFF2-40B4-BE49-F238E27FC236}">
                  <a16:creationId xmlns:a16="http://schemas.microsoft.com/office/drawing/2014/main" id="{F476FECC-6980-4D81-BDC3-663A4ED8482F}"/>
                </a:ext>
              </a:extLst>
            </p:cNvPr>
            <p:cNvSpPr>
              <a:spLocks/>
            </p:cNvSpPr>
            <p:nvPr>
              <p:custDataLst>
                <p:tags r:id="rId322"/>
              </p:custDataLst>
            </p:nvPr>
          </p:nvSpPr>
          <p:spPr bwMode="auto">
            <a:xfrm>
              <a:off x="7136469" y="2466195"/>
              <a:ext cx="38006" cy="42141"/>
            </a:xfrm>
            <a:custGeom>
              <a:avLst/>
              <a:gdLst>
                <a:gd name="T0" fmla="*/ 93 w 100"/>
                <a:gd name="T1" fmla="*/ 0 h 42"/>
                <a:gd name="T2" fmla="*/ 97 w 100"/>
                <a:gd name="T3" fmla="*/ 7 h 42"/>
                <a:gd name="T4" fmla="*/ 100 w 100"/>
                <a:gd name="T5" fmla="*/ 18 h 42"/>
                <a:gd name="T6" fmla="*/ 92 w 100"/>
                <a:gd name="T7" fmla="*/ 24 h 42"/>
                <a:gd name="T8" fmla="*/ 86 w 100"/>
                <a:gd name="T9" fmla="*/ 29 h 42"/>
                <a:gd name="T10" fmla="*/ 79 w 100"/>
                <a:gd name="T11" fmla="*/ 34 h 42"/>
                <a:gd name="T12" fmla="*/ 72 w 100"/>
                <a:gd name="T13" fmla="*/ 37 h 42"/>
                <a:gd name="T14" fmla="*/ 65 w 100"/>
                <a:gd name="T15" fmla="*/ 39 h 42"/>
                <a:gd name="T16" fmla="*/ 57 w 100"/>
                <a:gd name="T17" fmla="*/ 41 h 42"/>
                <a:gd name="T18" fmla="*/ 49 w 100"/>
                <a:gd name="T19" fmla="*/ 42 h 42"/>
                <a:gd name="T20" fmla="*/ 40 w 100"/>
                <a:gd name="T21" fmla="*/ 42 h 42"/>
                <a:gd name="T22" fmla="*/ 27 w 100"/>
                <a:gd name="T23" fmla="*/ 41 h 42"/>
                <a:gd name="T24" fmla="*/ 12 w 100"/>
                <a:gd name="T25" fmla="*/ 39 h 42"/>
                <a:gd name="T26" fmla="*/ 1 w 100"/>
                <a:gd name="T27" fmla="*/ 37 h 42"/>
                <a:gd name="T28" fmla="*/ 0 w 100"/>
                <a:gd name="T29" fmla="*/ 36 h 42"/>
                <a:gd name="T30" fmla="*/ 6 w 100"/>
                <a:gd name="T31" fmla="*/ 36 h 42"/>
                <a:gd name="T32" fmla="*/ 12 w 100"/>
                <a:gd name="T33" fmla="*/ 35 h 42"/>
                <a:gd name="T34" fmla="*/ 18 w 100"/>
                <a:gd name="T35" fmla="*/ 33 h 42"/>
                <a:gd name="T36" fmla="*/ 23 w 100"/>
                <a:gd name="T37" fmla="*/ 30 h 42"/>
                <a:gd name="T38" fmla="*/ 33 w 100"/>
                <a:gd name="T39" fmla="*/ 25 h 42"/>
                <a:gd name="T40" fmla="*/ 44 w 100"/>
                <a:gd name="T41" fmla="*/ 18 h 42"/>
                <a:gd name="T42" fmla="*/ 55 w 100"/>
                <a:gd name="T43" fmla="*/ 11 h 42"/>
                <a:gd name="T44" fmla="*/ 66 w 100"/>
                <a:gd name="T45" fmla="*/ 5 h 42"/>
                <a:gd name="T46" fmla="*/ 72 w 100"/>
                <a:gd name="T47" fmla="*/ 3 h 42"/>
                <a:gd name="T48" fmla="*/ 79 w 100"/>
                <a:gd name="T49" fmla="*/ 1 h 42"/>
                <a:gd name="T50" fmla="*/ 86 w 100"/>
                <a:gd name="T51" fmla="*/ 0 h 42"/>
                <a:gd name="T52" fmla="*/ 93 w 100"/>
                <a:gd name="T5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28" name="Freeform 490">
              <a:extLst>
                <a:ext uri="{FF2B5EF4-FFF2-40B4-BE49-F238E27FC236}">
                  <a16:creationId xmlns:a16="http://schemas.microsoft.com/office/drawing/2014/main" id="{8834AEEE-BC48-40F1-87FB-CFABD612FF97}"/>
                </a:ext>
              </a:extLst>
            </p:cNvPr>
            <p:cNvSpPr>
              <a:spLocks/>
            </p:cNvSpPr>
            <p:nvPr>
              <p:custDataLst>
                <p:tags r:id="rId323"/>
              </p:custDataLst>
            </p:nvPr>
          </p:nvSpPr>
          <p:spPr bwMode="auto">
            <a:xfrm>
              <a:off x="7053147" y="2362011"/>
              <a:ext cx="14617" cy="43312"/>
            </a:xfrm>
            <a:custGeom>
              <a:avLst/>
              <a:gdLst>
                <a:gd name="T0" fmla="*/ 40 w 40"/>
                <a:gd name="T1" fmla="*/ 5 h 5"/>
                <a:gd name="T2" fmla="*/ 0 w 40"/>
                <a:gd name="T3" fmla="*/ 5 h 5"/>
                <a:gd name="T4" fmla="*/ 5 w 40"/>
                <a:gd name="T5" fmla="*/ 3 h 5"/>
                <a:gd name="T6" fmla="*/ 9 w 40"/>
                <a:gd name="T7" fmla="*/ 1 h 5"/>
                <a:gd name="T8" fmla="*/ 15 w 40"/>
                <a:gd name="T9" fmla="*/ 0 h 5"/>
                <a:gd name="T10" fmla="*/ 20 w 40"/>
                <a:gd name="T11" fmla="*/ 0 h 5"/>
                <a:gd name="T12" fmla="*/ 25 w 40"/>
                <a:gd name="T13" fmla="*/ 0 h 5"/>
                <a:gd name="T14" fmla="*/ 30 w 40"/>
                <a:gd name="T15" fmla="*/ 1 h 5"/>
                <a:gd name="T16" fmla="*/ 35 w 40"/>
                <a:gd name="T17" fmla="*/ 3 h 5"/>
                <a:gd name="T18" fmla="*/ 40 w 40"/>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29" name="Freeform 492">
              <a:extLst>
                <a:ext uri="{FF2B5EF4-FFF2-40B4-BE49-F238E27FC236}">
                  <a16:creationId xmlns:a16="http://schemas.microsoft.com/office/drawing/2014/main" id="{BF6C8245-38E2-4FA5-B406-58C23C6C0C00}"/>
                </a:ext>
              </a:extLst>
            </p:cNvPr>
            <p:cNvSpPr>
              <a:spLocks/>
            </p:cNvSpPr>
            <p:nvPr>
              <p:custDataLst>
                <p:tags r:id="rId324"/>
              </p:custDataLst>
            </p:nvPr>
          </p:nvSpPr>
          <p:spPr bwMode="auto">
            <a:xfrm>
              <a:off x="7206635" y="2417030"/>
              <a:ext cx="16081" cy="42141"/>
            </a:xfrm>
            <a:custGeom>
              <a:avLst/>
              <a:gdLst>
                <a:gd name="T0" fmla="*/ 41 w 41"/>
                <a:gd name="T1" fmla="*/ 0 h 43"/>
                <a:gd name="T2" fmla="*/ 41 w 41"/>
                <a:gd name="T3" fmla="*/ 43 h 43"/>
                <a:gd name="T4" fmla="*/ 31 w 41"/>
                <a:gd name="T5" fmla="*/ 42 h 43"/>
                <a:gd name="T6" fmla="*/ 24 w 41"/>
                <a:gd name="T7" fmla="*/ 40 h 43"/>
                <a:gd name="T8" fmla="*/ 18 w 41"/>
                <a:gd name="T9" fmla="*/ 37 h 43"/>
                <a:gd name="T10" fmla="*/ 13 w 41"/>
                <a:gd name="T11" fmla="*/ 33 h 43"/>
                <a:gd name="T12" fmla="*/ 5 w 41"/>
                <a:gd name="T13" fmla="*/ 25 h 43"/>
                <a:gd name="T14" fmla="*/ 0 w 41"/>
                <a:gd name="T15" fmla="*/ 19 h 43"/>
                <a:gd name="T16" fmla="*/ 12 w 41"/>
                <a:gd name="T17" fmla="*/ 13 h 43"/>
                <a:gd name="T18" fmla="*/ 25 w 41"/>
                <a:gd name="T19" fmla="*/ 7 h 43"/>
                <a:gd name="T20" fmla="*/ 36 w 41"/>
                <a:gd name="T21" fmla="*/ 2 h 43"/>
                <a:gd name="T22" fmla="*/ 41 w 41"/>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30" name="Freeform 494">
              <a:extLst>
                <a:ext uri="{FF2B5EF4-FFF2-40B4-BE49-F238E27FC236}">
                  <a16:creationId xmlns:a16="http://schemas.microsoft.com/office/drawing/2014/main" id="{6ECC7FDE-9E57-4F37-8D2D-929B52F30202}"/>
                </a:ext>
              </a:extLst>
            </p:cNvPr>
            <p:cNvSpPr>
              <a:spLocks/>
            </p:cNvSpPr>
            <p:nvPr>
              <p:custDataLst>
                <p:tags r:id="rId325"/>
              </p:custDataLst>
            </p:nvPr>
          </p:nvSpPr>
          <p:spPr bwMode="auto">
            <a:xfrm>
              <a:off x="7311885" y="2350304"/>
              <a:ext cx="95018" cy="44483"/>
            </a:xfrm>
            <a:custGeom>
              <a:avLst/>
              <a:gdLst>
                <a:gd name="T0" fmla="*/ 41 w 239"/>
                <a:gd name="T1" fmla="*/ 0 h 56"/>
                <a:gd name="T2" fmla="*/ 30 w 239"/>
                <a:gd name="T3" fmla="*/ 3 h 56"/>
                <a:gd name="T4" fmla="*/ 23 w 239"/>
                <a:gd name="T5" fmla="*/ 5 h 56"/>
                <a:gd name="T6" fmla="*/ 19 w 239"/>
                <a:gd name="T7" fmla="*/ 7 h 56"/>
                <a:gd name="T8" fmla="*/ 15 w 239"/>
                <a:gd name="T9" fmla="*/ 9 h 56"/>
                <a:gd name="T10" fmla="*/ 13 w 239"/>
                <a:gd name="T11" fmla="*/ 13 h 56"/>
                <a:gd name="T12" fmla="*/ 10 w 239"/>
                <a:gd name="T13" fmla="*/ 15 h 56"/>
                <a:gd name="T14" fmla="*/ 7 w 239"/>
                <a:gd name="T15" fmla="*/ 17 h 56"/>
                <a:gd name="T16" fmla="*/ 0 w 239"/>
                <a:gd name="T17" fmla="*/ 19 h 56"/>
                <a:gd name="T18" fmla="*/ 2 w 239"/>
                <a:gd name="T19" fmla="*/ 24 h 56"/>
                <a:gd name="T20" fmla="*/ 5 w 239"/>
                <a:gd name="T21" fmla="*/ 27 h 56"/>
                <a:gd name="T22" fmla="*/ 7 w 239"/>
                <a:gd name="T23" fmla="*/ 30 h 56"/>
                <a:gd name="T24" fmla="*/ 10 w 239"/>
                <a:gd name="T25" fmla="*/ 33 h 56"/>
                <a:gd name="T26" fmla="*/ 17 w 239"/>
                <a:gd name="T27" fmla="*/ 36 h 56"/>
                <a:gd name="T28" fmla="*/ 24 w 239"/>
                <a:gd name="T29" fmla="*/ 38 h 56"/>
                <a:gd name="T30" fmla="*/ 41 w 239"/>
                <a:gd name="T31" fmla="*/ 38 h 56"/>
                <a:gd name="T32" fmla="*/ 54 w 239"/>
                <a:gd name="T33" fmla="*/ 38 h 56"/>
                <a:gd name="T34" fmla="*/ 153 w 239"/>
                <a:gd name="T35" fmla="*/ 38 h 56"/>
                <a:gd name="T36" fmla="*/ 155 w 239"/>
                <a:gd name="T37" fmla="*/ 41 h 56"/>
                <a:gd name="T38" fmla="*/ 156 w 239"/>
                <a:gd name="T39" fmla="*/ 44 h 56"/>
                <a:gd name="T40" fmla="*/ 159 w 239"/>
                <a:gd name="T41" fmla="*/ 46 h 56"/>
                <a:gd name="T42" fmla="*/ 162 w 239"/>
                <a:gd name="T43" fmla="*/ 48 h 56"/>
                <a:gd name="T44" fmla="*/ 167 w 239"/>
                <a:gd name="T45" fmla="*/ 51 h 56"/>
                <a:gd name="T46" fmla="*/ 174 w 239"/>
                <a:gd name="T47" fmla="*/ 54 h 56"/>
                <a:gd name="T48" fmla="*/ 188 w 239"/>
                <a:gd name="T49" fmla="*/ 56 h 56"/>
                <a:gd name="T50" fmla="*/ 200 w 239"/>
                <a:gd name="T51" fmla="*/ 56 h 56"/>
                <a:gd name="T52" fmla="*/ 204 w 239"/>
                <a:gd name="T53" fmla="*/ 55 h 56"/>
                <a:gd name="T54" fmla="*/ 210 w 239"/>
                <a:gd name="T55" fmla="*/ 54 h 56"/>
                <a:gd name="T56" fmla="*/ 214 w 239"/>
                <a:gd name="T57" fmla="*/ 52 h 56"/>
                <a:gd name="T58" fmla="*/ 220 w 239"/>
                <a:gd name="T59" fmla="*/ 49 h 56"/>
                <a:gd name="T60" fmla="*/ 230 w 239"/>
                <a:gd name="T61" fmla="*/ 43 h 56"/>
                <a:gd name="T62" fmla="*/ 239 w 239"/>
                <a:gd name="T63" fmla="*/ 38 h 56"/>
                <a:gd name="T64" fmla="*/ 232 w 239"/>
                <a:gd name="T65" fmla="*/ 37 h 56"/>
                <a:gd name="T66" fmla="*/ 225 w 239"/>
                <a:gd name="T67" fmla="*/ 36 h 56"/>
                <a:gd name="T68" fmla="*/ 219 w 239"/>
                <a:gd name="T69" fmla="*/ 34 h 56"/>
                <a:gd name="T70" fmla="*/ 213 w 239"/>
                <a:gd name="T71" fmla="*/ 32 h 56"/>
                <a:gd name="T72" fmla="*/ 201 w 239"/>
                <a:gd name="T73" fmla="*/ 26 h 56"/>
                <a:gd name="T74" fmla="*/ 190 w 239"/>
                <a:gd name="T75" fmla="*/ 19 h 56"/>
                <a:gd name="T76" fmla="*/ 178 w 239"/>
                <a:gd name="T77" fmla="*/ 13 h 56"/>
                <a:gd name="T78" fmla="*/ 167 w 239"/>
                <a:gd name="T79" fmla="*/ 6 h 56"/>
                <a:gd name="T80" fmla="*/ 160 w 239"/>
                <a:gd name="T81" fmla="*/ 4 h 56"/>
                <a:gd name="T82" fmla="*/ 154 w 239"/>
                <a:gd name="T83" fmla="*/ 2 h 56"/>
                <a:gd name="T84" fmla="*/ 147 w 239"/>
                <a:gd name="T85" fmla="*/ 1 h 56"/>
                <a:gd name="T86" fmla="*/ 140 w 239"/>
                <a:gd name="T87" fmla="*/ 0 h 56"/>
                <a:gd name="T88" fmla="*/ 134 w 239"/>
                <a:gd name="T89" fmla="*/ 1 h 56"/>
                <a:gd name="T90" fmla="*/ 127 w 239"/>
                <a:gd name="T91" fmla="*/ 4 h 56"/>
                <a:gd name="T92" fmla="*/ 124 w 239"/>
                <a:gd name="T93" fmla="*/ 6 h 56"/>
                <a:gd name="T94" fmla="*/ 122 w 239"/>
                <a:gd name="T95" fmla="*/ 8 h 56"/>
                <a:gd name="T96" fmla="*/ 121 w 239"/>
                <a:gd name="T97" fmla="*/ 10 h 56"/>
                <a:gd name="T98" fmla="*/ 120 w 239"/>
                <a:gd name="T99" fmla="*/ 13 h 56"/>
                <a:gd name="T100" fmla="*/ 100 w 239"/>
                <a:gd name="T101" fmla="*/ 8 h 56"/>
                <a:gd name="T102" fmla="*/ 80 w 239"/>
                <a:gd name="T103" fmla="*/ 4 h 56"/>
                <a:gd name="T104" fmla="*/ 61 w 239"/>
                <a:gd name="T105" fmla="*/ 1 h 56"/>
                <a:gd name="T106" fmla="*/ 41 w 239"/>
                <a:gd name="T10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31" name="Freeform 495">
              <a:extLst>
                <a:ext uri="{FF2B5EF4-FFF2-40B4-BE49-F238E27FC236}">
                  <a16:creationId xmlns:a16="http://schemas.microsoft.com/office/drawing/2014/main" id="{DDAC868B-4FB0-42E3-8864-D37F61BB791F}"/>
                </a:ext>
              </a:extLst>
            </p:cNvPr>
            <p:cNvSpPr>
              <a:spLocks/>
            </p:cNvSpPr>
            <p:nvPr>
              <p:custDataLst>
                <p:tags r:id="rId326"/>
              </p:custDataLst>
            </p:nvPr>
          </p:nvSpPr>
          <p:spPr bwMode="auto">
            <a:xfrm>
              <a:off x="7420058" y="2360841"/>
              <a:ext cx="76014" cy="42141"/>
            </a:xfrm>
            <a:custGeom>
              <a:avLst/>
              <a:gdLst>
                <a:gd name="T0" fmla="*/ 14 w 187"/>
                <a:gd name="T1" fmla="*/ 19 h 80"/>
                <a:gd name="T2" fmla="*/ 41 w 187"/>
                <a:gd name="T3" fmla="*/ 0 h 80"/>
                <a:gd name="T4" fmla="*/ 44 w 187"/>
                <a:gd name="T5" fmla="*/ 3 h 80"/>
                <a:gd name="T6" fmla="*/ 50 w 187"/>
                <a:gd name="T7" fmla="*/ 6 h 80"/>
                <a:gd name="T8" fmla="*/ 58 w 187"/>
                <a:gd name="T9" fmla="*/ 9 h 80"/>
                <a:gd name="T10" fmla="*/ 67 w 187"/>
                <a:gd name="T11" fmla="*/ 12 h 80"/>
                <a:gd name="T12" fmla="*/ 89 w 187"/>
                <a:gd name="T13" fmla="*/ 19 h 80"/>
                <a:gd name="T14" fmla="*/ 114 w 187"/>
                <a:gd name="T15" fmla="*/ 26 h 80"/>
                <a:gd name="T16" fmla="*/ 139 w 187"/>
                <a:gd name="T17" fmla="*/ 33 h 80"/>
                <a:gd name="T18" fmla="*/ 161 w 187"/>
                <a:gd name="T19" fmla="*/ 38 h 80"/>
                <a:gd name="T20" fmla="*/ 177 w 187"/>
                <a:gd name="T21" fmla="*/ 42 h 80"/>
                <a:gd name="T22" fmla="*/ 187 w 187"/>
                <a:gd name="T23" fmla="*/ 43 h 80"/>
                <a:gd name="T24" fmla="*/ 187 w 187"/>
                <a:gd name="T25" fmla="*/ 56 h 80"/>
                <a:gd name="T26" fmla="*/ 187 w 187"/>
                <a:gd name="T27" fmla="*/ 68 h 80"/>
                <a:gd name="T28" fmla="*/ 170 w 187"/>
                <a:gd name="T29" fmla="*/ 70 h 80"/>
                <a:gd name="T30" fmla="*/ 151 w 187"/>
                <a:gd name="T31" fmla="*/ 71 h 80"/>
                <a:gd name="T32" fmla="*/ 133 w 187"/>
                <a:gd name="T33" fmla="*/ 71 h 80"/>
                <a:gd name="T34" fmla="*/ 116 w 187"/>
                <a:gd name="T35" fmla="*/ 70 h 80"/>
                <a:gd name="T36" fmla="*/ 85 w 187"/>
                <a:gd name="T37" fmla="*/ 69 h 80"/>
                <a:gd name="T38" fmla="*/ 61 w 187"/>
                <a:gd name="T39" fmla="*/ 68 h 80"/>
                <a:gd name="T40" fmla="*/ 55 w 187"/>
                <a:gd name="T41" fmla="*/ 69 h 80"/>
                <a:gd name="T42" fmla="*/ 51 w 187"/>
                <a:gd name="T43" fmla="*/ 70 h 80"/>
                <a:gd name="T44" fmla="*/ 45 w 187"/>
                <a:gd name="T45" fmla="*/ 72 h 80"/>
                <a:gd name="T46" fmla="*/ 41 w 187"/>
                <a:gd name="T47" fmla="*/ 74 h 80"/>
                <a:gd name="T48" fmla="*/ 33 w 187"/>
                <a:gd name="T49" fmla="*/ 78 h 80"/>
                <a:gd name="T50" fmla="*/ 28 w 187"/>
                <a:gd name="T51" fmla="*/ 80 h 80"/>
                <a:gd name="T52" fmla="*/ 22 w 187"/>
                <a:gd name="T53" fmla="*/ 79 h 80"/>
                <a:gd name="T54" fmla="*/ 18 w 187"/>
                <a:gd name="T55" fmla="*/ 76 h 80"/>
                <a:gd name="T56" fmla="*/ 14 w 187"/>
                <a:gd name="T57" fmla="*/ 72 h 80"/>
                <a:gd name="T58" fmla="*/ 9 w 187"/>
                <a:gd name="T59" fmla="*/ 67 h 80"/>
                <a:gd name="T60" fmla="*/ 6 w 187"/>
                <a:gd name="T61" fmla="*/ 62 h 80"/>
                <a:gd name="T62" fmla="*/ 3 w 187"/>
                <a:gd name="T63" fmla="*/ 57 h 80"/>
                <a:gd name="T64" fmla="*/ 2 w 187"/>
                <a:gd name="T65" fmla="*/ 53 h 80"/>
                <a:gd name="T66" fmla="*/ 0 w 187"/>
                <a:gd name="T67" fmla="*/ 50 h 80"/>
                <a:gd name="T68" fmla="*/ 2 w 187"/>
                <a:gd name="T69" fmla="*/ 44 h 80"/>
                <a:gd name="T70" fmla="*/ 3 w 187"/>
                <a:gd name="T71" fmla="*/ 40 h 80"/>
                <a:gd name="T72" fmla="*/ 5 w 187"/>
                <a:gd name="T73" fmla="*/ 36 h 80"/>
                <a:gd name="T74" fmla="*/ 7 w 187"/>
                <a:gd name="T75" fmla="*/ 31 h 80"/>
                <a:gd name="T76" fmla="*/ 13 w 187"/>
                <a:gd name="T77" fmla="*/ 24 h 80"/>
                <a:gd name="T78" fmla="*/ 14 w 187"/>
                <a:gd name="T79" fmla="*/ 1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32" name="Freeform 496">
              <a:extLst>
                <a:ext uri="{FF2B5EF4-FFF2-40B4-BE49-F238E27FC236}">
                  <a16:creationId xmlns:a16="http://schemas.microsoft.com/office/drawing/2014/main" id="{ECAEE0EE-9E00-43D4-A4E9-3E0A14638A31}"/>
                </a:ext>
              </a:extLst>
            </p:cNvPr>
            <p:cNvSpPr>
              <a:spLocks/>
            </p:cNvSpPr>
            <p:nvPr>
              <p:custDataLst>
                <p:tags r:id="rId327"/>
              </p:custDataLst>
            </p:nvPr>
          </p:nvSpPr>
          <p:spPr bwMode="auto">
            <a:xfrm>
              <a:off x="7905375" y="2453319"/>
              <a:ext cx="73089" cy="43312"/>
            </a:xfrm>
            <a:custGeom>
              <a:avLst/>
              <a:gdLst>
                <a:gd name="T0" fmla="*/ 50 w 183"/>
                <a:gd name="T1" fmla="*/ 0 h 73"/>
                <a:gd name="T2" fmla="*/ 63 w 183"/>
                <a:gd name="T3" fmla="*/ 0 h 73"/>
                <a:gd name="T4" fmla="*/ 75 w 183"/>
                <a:gd name="T5" fmla="*/ 1 h 73"/>
                <a:gd name="T6" fmla="*/ 86 w 183"/>
                <a:gd name="T7" fmla="*/ 4 h 73"/>
                <a:gd name="T8" fmla="*/ 97 w 183"/>
                <a:gd name="T9" fmla="*/ 7 h 73"/>
                <a:gd name="T10" fmla="*/ 106 w 183"/>
                <a:gd name="T11" fmla="*/ 10 h 73"/>
                <a:gd name="T12" fmla="*/ 116 w 183"/>
                <a:gd name="T13" fmla="*/ 15 h 73"/>
                <a:gd name="T14" fmla="*/ 124 w 183"/>
                <a:gd name="T15" fmla="*/ 19 h 73"/>
                <a:gd name="T16" fmla="*/ 131 w 183"/>
                <a:gd name="T17" fmla="*/ 25 h 73"/>
                <a:gd name="T18" fmla="*/ 159 w 183"/>
                <a:gd name="T19" fmla="*/ 49 h 73"/>
                <a:gd name="T20" fmla="*/ 183 w 183"/>
                <a:gd name="T21" fmla="*/ 73 h 73"/>
                <a:gd name="T22" fmla="*/ 137 w 183"/>
                <a:gd name="T23" fmla="*/ 73 h 73"/>
                <a:gd name="T24" fmla="*/ 128 w 183"/>
                <a:gd name="T25" fmla="*/ 72 h 73"/>
                <a:gd name="T26" fmla="*/ 117 w 183"/>
                <a:gd name="T27" fmla="*/ 70 h 73"/>
                <a:gd name="T28" fmla="*/ 104 w 183"/>
                <a:gd name="T29" fmla="*/ 66 h 73"/>
                <a:gd name="T30" fmla="*/ 90 w 183"/>
                <a:gd name="T31" fmla="*/ 62 h 73"/>
                <a:gd name="T32" fmla="*/ 73 w 183"/>
                <a:gd name="T33" fmla="*/ 56 h 73"/>
                <a:gd name="T34" fmla="*/ 58 w 183"/>
                <a:gd name="T35" fmla="*/ 50 h 73"/>
                <a:gd name="T36" fmla="*/ 42 w 183"/>
                <a:gd name="T37" fmla="*/ 44 h 73"/>
                <a:gd name="T38" fmla="*/ 28 w 183"/>
                <a:gd name="T39" fmla="*/ 37 h 73"/>
                <a:gd name="T40" fmla="*/ 16 w 183"/>
                <a:gd name="T41" fmla="*/ 30 h 73"/>
                <a:gd name="T42" fmla="*/ 7 w 183"/>
                <a:gd name="T43" fmla="*/ 23 h 73"/>
                <a:gd name="T44" fmla="*/ 4 w 183"/>
                <a:gd name="T45" fmla="*/ 19 h 73"/>
                <a:gd name="T46" fmla="*/ 2 w 183"/>
                <a:gd name="T47" fmla="*/ 16 h 73"/>
                <a:gd name="T48" fmla="*/ 1 w 183"/>
                <a:gd name="T49" fmla="*/ 14 h 73"/>
                <a:gd name="T50" fmla="*/ 0 w 183"/>
                <a:gd name="T51" fmla="*/ 11 h 73"/>
                <a:gd name="T52" fmla="*/ 1 w 183"/>
                <a:gd name="T53" fmla="*/ 8 h 73"/>
                <a:gd name="T54" fmla="*/ 3 w 183"/>
                <a:gd name="T55" fmla="*/ 6 h 73"/>
                <a:gd name="T56" fmla="*/ 7 w 183"/>
                <a:gd name="T57" fmla="*/ 4 h 73"/>
                <a:gd name="T58" fmla="*/ 13 w 183"/>
                <a:gd name="T59" fmla="*/ 3 h 73"/>
                <a:gd name="T60" fmla="*/ 19 w 183"/>
                <a:gd name="T61" fmla="*/ 1 h 73"/>
                <a:gd name="T62" fmla="*/ 28 w 183"/>
                <a:gd name="T63" fmla="*/ 0 h 73"/>
                <a:gd name="T64" fmla="*/ 38 w 183"/>
                <a:gd name="T65" fmla="*/ 0 h 73"/>
                <a:gd name="T66" fmla="*/ 50 w 183"/>
                <a:gd name="T6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33" name="Freeform 497">
              <a:extLst>
                <a:ext uri="{FF2B5EF4-FFF2-40B4-BE49-F238E27FC236}">
                  <a16:creationId xmlns:a16="http://schemas.microsoft.com/office/drawing/2014/main" id="{96592030-1C65-47C0-A641-DC8D9AA29E14}"/>
                </a:ext>
              </a:extLst>
            </p:cNvPr>
            <p:cNvSpPr>
              <a:spLocks/>
            </p:cNvSpPr>
            <p:nvPr>
              <p:custDataLst>
                <p:tags r:id="rId328"/>
              </p:custDataLst>
            </p:nvPr>
          </p:nvSpPr>
          <p:spPr bwMode="auto">
            <a:xfrm>
              <a:off x="7966770" y="2466195"/>
              <a:ext cx="30698" cy="42141"/>
            </a:xfrm>
            <a:custGeom>
              <a:avLst/>
              <a:gdLst>
                <a:gd name="T0" fmla="*/ 0 w 79"/>
                <a:gd name="T1" fmla="*/ 6 h 42"/>
                <a:gd name="T2" fmla="*/ 23 w 79"/>
                <a:gd name="T3" fmla="*/ 2 h 42"/>
                <a:gd name="T4" fmla="*/ 41 w 79"/>
                <a:gd name="T5" fmla="*/ 1 h 42"/>
                <a:gd name="T6" fmla="*/ 60 w 79"/>
                <a:gd name="T7" fmla="*/ 0 h 42"/>
                <a:gd name="T8" fmla="*/ 79 w 79"/>
                <a:gd name="T9" fmla="*/ 0 h 42"/>
                <a:gd name="T10" fmla="*/ 79 w 79"/>
                <a:gd name="T11" fmla="*/ 9 h 42"/>
                <a:gd name="T12" fmla="*/ 79 w 79"/>
                <a:gd name="T13" fmla="*/ 18 h 42"/>
                <a:gd name="T14" fmla="*/ 79 w 79"/>
                <a:gd name="T15" fmla="*/ 22 h 42"/>
                <a:gd name="T16" fmla="*/ 75 w 79"/>
                <a:gd name="T17" fmla="*/ 27 h 42"/>
                <a:gd name="T18" fmla="*/ 72 w 79"/>
                <a:gd name="T19" fmla="*/ 31 h 42"/>
                <a:gd name="T20" fmla="*/ 68 w 79"/>
                <a:gd name="T21" fmla="*/ 35 h 42"/>
                <a:gd name="T22" fmla="*/ 62 w 79"/>
                <a:gd name="T23" fmla="*/ 38 h 42"/>
                <a:gd name="T24" fmla="*/ 57 w 79"/>
                <a:gd name="T25" fmla="*/ 40 h 42"/>
                <a:gd name="T26" fmla="*/ 51 w 79"/>
                <a:gd name="T27" fmla="*/ 42 h 42"/>
                <a:gd name="T28" fmla="*/ 46 w 79"/>
                <a:gd name="T29" fmla="*/ 42 h 42"/>
                <a:gd name="T30" fmla="*/ 40 w 79"/>
                <a:gd name="T31" fmla="*/ 42 h 42"/>
                <a:gd name="T32" fmla="*/ 35 w 79"/>
                <a:gd name="T33" fmla="*/ 41 h 42"/>
                <a:gd name="T34" fmla="*/ 29 w 79"/>
                <a:gd name="T35" fmla="*/ 39 h 42"/>
                <a:gd name="T36" fmla="*/ 25 w 79"/>
                <a:gd name="T37" fmla="*/ 37 h 42"/>
                <a:gd name="T38" fmla="*/ 16 w 79"/>
                <a:gd name="T39" fmla="*/ 32 h 42"/>
                <a:gd name="T40" fmla="*/ 11 w 79"/>
                <a:gd name="T41" fmla="*/ 26 h 42"/>
                <a:gd name="T42" fmla="*/ 5 w 79"/>
                <a:gd name="T43" fmla="*/ 20 h 42"/>
                <a:gd name="T44" fmla="*/ 2 w 79"/>
                <a:gd name="T45" fmla="*/ 14 h 42"/>
                <a:gd name="T46" fmla="*/ 0 w 79"/>
                <a:gd name="T47" fmla="*/ 9 h 42"/>
                <a:gd name="T48" fmla="*/ 0 w 79"/>
                <a:gd name="T4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34" name="Freeform 498">
              <a:extLst>
                <a:ext uri="{FF2B5EF4-FFF2-40B4-BE49-F238E27FC236}">
                  <a16:creationId xmlns:a16="http://schemas.microsoft.com/office/drawing/2014/main" id="{B6AC5DA8-BFF9-4742-A6C1-99D8F65D90B6}"/>
                </a:ext>
              </a:extLst>
            </p:cNvPr>
            <p:cNvSpPr>
              <a:spLocks/>
            </p:cNvSpPr>
            <p:nvPr>
              <p:custDataLst>
                <p:tags r:id="rId329"/>
              </p:custDataLst>
            </p:nvPr>
          </p:nvSpPr>
          <p:spPr bwMode="auto">
            <a:xfrm>
              <a:off x="7994545" y="2474390"/>
              <a:ext cx="48239" cy="43312"/>
            </a:xfrm>
            <a:custGeom>
              <a:avLst/>
              <a:gdLst>
                <a:gd name="T0" fmla="*/ 113 w 113"/>
                <a:gd name="T1" fmla="*/ 39 h 52"/>
                <a:gd name="T2" fmla="*/ 112 w 113"/>
                <a:gd name="T3" fmla="*/ 42 h 52"/>
                <a:gd name="T4" fmla="*/ 109 w 113"/>
                <a:gd name="T5" fmla="*/ 45 h 52"/>
                <a:gd name="T6" fmla="*/ 106 w 113"/>
                <a:gd name="T7" fmla="*/ 47 h 52"/>
                <a:gd name="T8" fmla="*/ 103 w 113"/>
                <a:gd name="T9" fmla="*/ 49 h 52"/>
                <a:gd name="T10" fmla="*/ 94 w 113"/>
                <a:gd name="T11" fmla="*/ 51 h 52"/>
                <a:gd name="T12" fmla="*/ 85 w 113"/>
                <a:gd name="T13" fmla="*/ 52 h 52"/>
                <a:gd name="T14" fmla="*/ 66 w 113"/>
                <a:gd name="T15" fmla="*/ 52 h 52"/>
                <a:gd name="T16" fmla="*/ 53 w 113"/>
                <a:gd name="T17" fmla="*/ 51 h 52"/>
                <a:gd name="T18" fmla="*/ 47 w 113"/>
                <a:gd name="T19" fmla="*/ 51 h 52"/>
                <a:gd name="T20" fmla="*/ 39 w 113"/>
                <a:gd name="T21" fmla="*/ 48 h 52"/>
                <a:gd name="T22" fmla="*/ 30 w 113"/>
                <a:gd name="T23" fmla="*/ 45 h 52"/>
                <a:gd name="T24" fmla="*/ 21 w 113"/>
                <a:gd name="T25" fmla="*/ 41 h 52"/>
                <a:gd name="T26" fmla="*/ 13 w 113"/>
                <a:gd name="T27" fmla="*/ 36 h 52"/>
                <a:gd name="T28" fmla="*/ 6 w 113"/>
                <a:gd name="T29" fmla="*/ 31 h 52"/>
                <a:gd name="T30" fmla="*/ 4 w 113"/>
                <a:gd name="T31" fmla="*/ 28 h 52"/>
                <a:gd name="T32" fmla="*/ 2 w 113"/>
                <a:gd name="T33" fmla="*/ 25 h 52"/>
                <a:gd name="T34" fmla="*/ 1 w 113"/>
                <a:gd name="T35" fmla="*/ 22 h 52"/>
                <a:gd name="T36" fmla="*/ 0 w 113"/>
                <a:gd name="T37" fmla="*/ 20 h 52"/>
                <a:gd name="T38" fmla="*/ 1 w 113"/>
                <a:gd name="T39" fmla="*/ 15 h 52"/>
                <a:gd name="T40" fmla="*/ 1 w 113"/>
                <a:gd name="T41" fmla="*/ 11 h 52"/>
                <a:gd name="T42" fmla="*/ 3 w 113"/>
                <a:gd name="T43" fmla="*/ 8 h 52"/>
                <a:gd name="T44" fmla="*/ 5 w 113"/>
                <a:gd name="T45" fmla="*/ 5 h 52"/>
                <a:gd name="T46" fmla="*/ 7 w 113"/>
                <a:gd name="T47" fmla="*/ 3 h 52"/>
                <a:gd name="T48" fmla="*/ 10 w 113"/>
                <a:gd name="T49" fmla="*/ 2 h 52"/>
                <a:gd name="T50" fmla="*/ 14 w 113"/>
                <a:gd name="T51" fmla="*/ 1 h 52"/>
                <a:gd name="T52" fmla="*/ 17 w 113"/>
                <a:gd name="T53" fmla="*/ 0 h 52"/>
                <a:gd name="T54" fmla="*/ 26 w 113"/>
                <a:gd name="T55" fmla="*/ 0 h 52"/>
                <a:gd name="T56" fmla="*/ 36 w 113"/>
                <a:gd name="T57" fmla="*/ 2 h 52"/>
                <a:gd name="T58" fmla="*/ 46 w 113"/>
                <a:gd name="T59" fmla="*/ 5 h 52"/>
                <a:gd name="T60" fmla="*/ 57 w 113"/>
                <a:gd name="T61" fmla="*/ 9 h 52"/>
                <a:gd name="T62" fmla="*/ 77 w 113"/>
                <a:gd name="T63" fmla="*/ 18 h 52"/>
                <a:gd name="T64" fmla="*/ 95 w 113"/>
                <a:gd name="T65" fmla="*/ 29 h 52"/>
                <a:gd name="T66" fmla="*/ 108 w 113"/>
                <a:gd name="T67" fmla="*/ 36 h 52"/>
                <a:gd name="T68" fmla="*/ 113 w 113"/>
                <a:gd name="T69" fmla="*/ 3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35" name="Freeform 499">
              <a:extLst>
                <a:ext uri="{FF2B5EF4-FFF2-40B4-BE49-F238E27FC236}">
                  <a16:creationId xmlns:a16="http://schemas.microsoft.com/office/drawing/2014/main" id="{DCA34F55-3CC2-4C02-A3E2-5927D63AF879}"/>
                </a:ext>
              </a:extLst>
            </p:cNvPr>
            <p:cNvSpPr>
              <a:spLocks/>
            </p:cNvSpPr>
            <p:nvPr>
              <p:custDataLst>
                <p:tags r:id="rId330"/>
              </p:custDataLst>
            </p:nvPr>
          </p:nvSpPr>
          <p:spPr bwMode="auto">
            <a:xfrm>
              <a:off x="7784046" y="2454489"/>
              <a:ext cx="57010" cy="43311"/>
            </a:xfrm>
            <a:custGeom>
              <a:avLst/>
              <a:gdLst>
                <a:gd name="T0" fmla="*/ 0 w 139"/>
                <a:gd name="T1" fmla="*/ 8 h 40"/>
                <a:gd name="T2" fmla="*/ 8 w 139"/>
                <a:gd name="T3" fmla="*/ 9 h 40"/>
                <a:gd name="T4" fmla="*/ 19 w 139"/>
                <a:gd name="T5" fmla="*/ 8 h 40"/>
                <a:gd name="T6" fmla="*/ 30 w 139"/>
                <a:gd name="T7" fmla="*/ 7 h 40"/>
                <a:gd name="T8" fmla="*/ 42 w 139"/>
                <a:gd name="T9" fmla="*/ 5 h 40"/>
                <a:gd name="T10" fmla="*/ 53 w 139"/>
                <a:gd name="T11" fmla="*/ 2 h 40"/>
                <a:gd name="T12" fmla="*/ 64 w 139"/>
                <a:gd name="T13" fmla="*/ 1 h 40"/>
                <a:gd name="T14" fmla="*/ 73 w 139"/>
                <a:gd name="T15" fmla="*/ 0 h 40"/>
                <a:gd name="T16" fmla="*/ 80 w 139"/>
                <a:gd name="T17" fmla="*/ 2 h 40"/>
                <a:gd name="T18" fmla="*/ 139 w 139"/>
                <a:gd name="T19" fmla="*/ 39 h 40"/>
                <a:gd name="T20" fmla="*/ 133 w 139"/>
                <a:gd name="T21" fmla="*/ 40 h 40"/>
                <a:gd name="T22" fmla="*/ 125 w 139"/>
                <a:gd name="T23" fmla="*/ 39 h 40"/>
                <a:gd name="T24" fmla="*/ 116 w 139"/>
                <a:gd name="T25" fmla="*/ 38 h 40"/>
                <a:gd name="T26" fmla="*/ 106 w 139"/>
                <a:gd name="T27" fmla="*/ 36 h 40"/>
                <a:gd name="T28" fmla="*/ 86 w 139"/>
                <a:gd name="T29" fmla="*/ 30 h 40"/>
                <a:gd name="T30" fmla="*/ 64 w 139"/>
                <a:gd name="T31" fmla="*/ 24 h 40"/>
                <a:gd name="T32" fmla="*/ 44 w 139"/>
                <a:gd name="T33" fmla="*/ 16 h 40"/>
                <a:gd name="T34" fmla="*/ 26 w 139"/>
                <a:gd name="T35" fmla="*/ 11 h 40"/>
                <a:gd name="T36" fmla="*/ 17 w 139"/>
                <a:gd name="T37" fmla="*/ 9 h 40"/>
                <a:gd name="T38" fmla="*/ 11 w 139"/>
                <a:gd name="T39" fmla="*/ 7 h 40"/>
                <a:gd name="T40" fmla="*/ 4 w 139"/>
                <a:gd name="T41" fmla="*/ 7 h 40"/>
                <a:gd name="T42" fmla="*/ 0 w 139"/>
                <a:gd name="T43"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36" name="Freeform 500">
              <a:extLst>
                <a:ext uri="{FF2B5EF4-FFF2-40B4-BE49-F238E27FC236}">
                  <a16:creationId xmlns:a16="http://schemas.microsoft.com/office/drawing/2014/main" id="{8E3FE9EC-2131-4CF1-BB4E-39D7B53E8F24}"/>
                </a:ext>
              </a:extLst>
            </p:cNvPr>
            <p:cNvSpPr>
              <a:spLocks/>
            </p:cNvSpPr>
            <p:nvPr>
              <p:custDataLst>
                <p:tags r:id="rId331"/>
              </p:custDataLst>
            </p:nvPr>
          </p:nvSpPr>
          <p:spPr bwMode="auto">
            <a:xfrm>
              <a:off x="8060325" y="2411177"/>
              <a:ext cx="128638" cy="42141"/>
            </a:xfrm>
            <a:custGeom>
              <a:avLst/>
              <a:gdLst>
                <a:gd name="T0" fmla="*/ 10 w 325"/>
                <a:gd name="T1" fmla="*/ 7 h 71"/>
                <a:gd name="T2" fmla="*/ 31 w 325"/>
                <a:gd name="T3" fmla="*/ 1 h 71"/>
                <a:gd name="T4" fmla="*/ 53 w 325"/>
                <a:gd name="T5" fmla="*/ 0 h 71"/>
                <a:gd name="T6" fmla="*/ 73 w 325"/>
                <a:gd name="T7" fmla="*/ 4 h 71"/>
                <a:gd name="T8" fmla="*/ 92 w 325"/>
                <a:gd name="T9" fmla="*/ 10 h 71"/>
                <a:gd name="T10" fmla="*/ 110 w 325"/>
                <a:gd name="T11" fmla="*/ 18 h 71"/>
                <a:gd name="T12" fmla="*/ 122 w 325"/>
                <a:gd name="T13" fmla="*/ 29 h 71"/>
                <a:gd name="T14" fmla="*/ 130 w 325"/>
                <a:gd name="T15" fmla="*/ 38 h 71"/>
                <a:gd name="T16" fmla="*/ 136 w 325"/>
                <a:gd name="T17" fmla="*/ 34 h 71"/>
                <a:gd name="T18" fmla="*/ 139 w 325"/>
                <a:gd name="T19" fmla="*/ 15 h 71"/>
                <a:gd name="T20" fmla="*/ 161 w 325"/>
                <a:gd name="T21" fmla="*/ 7 h 71"/>
                <a:gd name="T22" fmla="*/ 216 w 325"/>
                <a:gd name="T23" fmla="*/ 13 h 71"/>
                <a:gd name="T24" fmla="*/ 258 w 325"/>
                <a:gd name="T25" fmla="*/ 23 h 71"/>
                <a:gd name="T26" fmla="*/ 283 w 325"/>
                <a:gd name="T27" fmla="*/ 32 h 71"/>
                <a:gd name="T28" fmla="*/ 305 w 325"/>
                <a:gd name="T29" fmla="*/ 43 h 71"/>
                <a:gd name="T30" fmla="*/ 320 w 325"/>
                <a:gd name="T31" fmla="*/ 55 h 71"/>
                <a:gd name="T32" fmla="*/ 316 w 325"/>
                <a:gd name="T33" fmla="*/ 64 h 71"/>
                <a:gd name="T34" fmla="*/ 294 w 325"/>
                <a:gd name="T35" fmla="*/ 68 h 71"/>
                <a:gd name="T36" fmla="*/ 259 w 325"/>
                <a:gd name="T37" fmla="*/ 71 h 71"/>
                <a:gd name="T38" fmla="*/ 210 w 325"/>
                <a:gd name="T39" fmla="*/ 70 h 71"/>
                <a:gd name="T40" fmla="*/ 167 w 325"/>
                <a:gd name="T41" fmla="*/ 68 h 71"/>
                <a:gd name="T42" fmla="*/ 133 w 325"/>
                <a:gd name="T43" fmla="*/ 69 h 71"/>
                <a:gd name="T44" fmla="*/ 90 w 325"/>
                <a:gd name="T45" fmla="*/ 71 h 71"/>
                <a:gd name="T46" fmla="*/ 72 w 325"/>
                <a:gd name="T47" fmla="*/ 68 h 71"/>
                <a:gd name="T48" fmla="*/ 67 w 325"/>
                <a:gd name="T49" fmla="*/ 64 h 71"/>
                <a:gd name="T50" fmla="*/ 58 w 325"/>
                <a:gd name="T51" fmla="*/ 61 h 71"/>
                <a:gd name="T52" fmla="*/ 46 w 325"/>
                <a:gd name="T53" fmla="*/ 59 h 71"/>
                <a:gd name="T54" fmla="*/ 35 w 325"/>
                <a:gd name="T55" fmla="*/ 53 h 71"/>
                <a:gd name="T56" fmla="*/ 25 w 325"/>
                <a:gd name="T57" fmla="*/ 45 h 71"/>
                <a:gd name="T58" fmla="*/ 16 w 325"/>
                <a:gd name="T59" fmla="*/ 39 h 71"/>
                <a:gd name="T60" fmla="*/ 6 w 325"/>
                <a:gd name="T61" fmla="*/ 37 h 71"/>
                <a:gd name="T62" fmla="*/ 0 w 325"/>
                <a:gd name="T63"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37" name="Freeform 501">
              <a:extLst>
                <a:ext uri="{FF2B5EF4-FFF2-40B4-BE49-F238E27FC236}">
                  <a16:creationId xmlns:a16="http://schemas.microsoft.com/office/drawing/2014/main" id="{2946160A-4B41-47D4-8228-36624244A9E5}"/>
                </a:ext>
              </a:extLst>
            </p:cNvPr>
            <p:cNvSpPr>
              <a:spLocks/>
            </p:cNvSpPr>
            <p:nvPr>
              <p:custDataLst>
                <p:tags r:id="rId332"/>
              </p:custDataLst>
            </p:nvPr>
          </p:nvSpPr>
          <p:spPr bwMode="auto">
            <a:xfrm>
              <a:off x="8207967" y="2417030"/>
              <a:ext cx="87709" cy="42141"/>
            </a:xfrm>
            <a:custGeom>
              <a:avLst/>
              <a:gdLst>
                <a:gd name="T0" fmla="*/ 87 w 220"/>
                <a:gd name="T1" fmla="*/ 25 h 72"/>
                <a:gd name="T2" fmla="*/ 92 w 220"/>
                <a:gd name="T3" fmla="*/ 26 h 72"/>
                <a:gd name="T4" fmla="*/ 98 w 220"/>
                <a:gd name="T5" fmla="*/ 27 h 72"/>
                <a:gd name="T6" fmla="*/ 101 w 220"/>
                <a:gd name="T7" fmla="*/ 28 h 72"/>
                <a:gd name="T8" fmla="*/ 104 w 220"/>
                <a:gd name="T9" fmla="*/ 27 h 72"/>
                <a:gd name="T10" fmla="*/ 109 w 220"/>
                <a:gd name="T11" fmla="*/ 27 h 72"/>
                <a:gd name="T12" fmla="*/ 113 w 220"/>
                <a:gd name="T13" fmla="*/ 25 h 72"/>
                <a:gd name="T14" fmla="*/ 114 w 220"/>
                <a:gd name="T15" fmla="*/ 26 h 72"/>
                <a:gd name="T16" fmla="*/ 115 w 220"/>
                <a:gd name="T17" fmla="*/ 26 h 72"/>
                <a:gd name="T18" fmla="*/ 116 w 220"/>
                <a:gd name="T19" fmla="*/ 25 h 72"/>
                <a:gd name="T20" fmla="*/ 117 w 220"/>
                <a:gd name="T21" fmla="*/ 25 h 72"/>
                <a:gd name="T22" fmla="*/ 119 w 220"/>
                <a:gd name="T23" fmla="*/ 22 h 72"/>
                <a:gd name="T24" fmla="*/ 120 w 220"/>
                <a:gd name="T25" fmla="*/ 17 h 72"/>
                <a:gd name="T26" fmla="*/ 120 w 220"/>
                <a:gd name="T27" fmla="*/ 7 h 72"/>
                <a:gd name="T28" fmla="*/ 120 w 220"/>
                <a:gd name="T29" fmla="*/ 0 h 72"/>
                <a:gd name="T30" fmla="*/ 125 w 220"/>
                <a:gd name="T31" fmla="*/ 5 h 72"/>
                <a:gd name="T32" fmla="*/ 131 w 220"/>
                <a:gd name="T33" fmla="*/ 10 h 72"/>
                <a:gd name="T34" fmla="*/ 137 w 220"/>
                <a:gd name="T35" fmla="*/ 15 h 72"/>
                <a:gd name="T36" fmla="*/ 143 w 220"/>
                <a:gd name="T37" fmla="*/ 19 h 72"/>
                <a:gd name="T38" fmla="*/ 156 w 220"/>
                <a:gd name="T39" fmla="*/ 25 h 72"/>
                <a:gd name="T40" fmla="*/ 170 w 220"/>
                <a:gd name="T41" fmla="*/ 30 h 72"/>
                <a:gd name="T42" fmla="*/ 183 w 220"/>
                <a:gd name="T43" fmla="*/ 35 h 72"/>
                <a:gd name="T44" fmla="*/ 196 w 220"/>
                <a:gd name="T45" fmla="*/ 41 h 72"/>
                <a:gd name="T46" fmla="*/ 203 w 220"/>
                <a:gd name="T47" fmla="*/ 44 h 72"/>
                <a:gd name="T48" fmla="*/ 209 w 220"/>
                <a:gd name="T49" fmla="*/ 47 h 72"/>
                <a:gd name="T50" fmla="*/ 214 w 220"/>
                <a:gd name="T51" fmla="*/ 51 h 72"/>
                <a:gd name="T52" fmla="*/ 220 w 220"/>
                <a:gd name="T53" fmla="*/ 55 h 72"/>
                <a:gd name="T54" fmla="*/ 206 w 220"/>
                <a:gd name="T55" fmla="*/ 56 h 72"/>
                <a:gd name="T56" fmla="*/ 194 w 220"/>
                <a:gd name="T57" fmla="*/ 57 h 72"/>
                <a:gd name="T58" fmla="*/ 182 w 220"/>
                <a:gd name="T59" fmla="*/ 58 h 72"/>
                <a:gd name="T60" fmla="*/ 171 w 220"/>
                <a:gd name="T61" fmla="*/ 60 h 72"/>
                <a:gd name="T62" fmla="*/ 151 w 220"/>
                <a:gd name="T63" fmla="*/ 65 h 72"/>
                <a:gd name="T64" fmla="*/ 134 w 220"/>
                <a:gd name="T65" fmla="*/ 70 h 72"/>
                <a:gd name="T66" fmla="*/ 126 w 220"/>
                <a:gd name="T67" fmla="*/ 71 h 72"/>
                <a:gd name="T68" fmla="*/ 117 w 220"/>
                <a:gd name="T69" fmla="*/ 72 h 72"/>
                <a:gd name="T70" fmla="*/ 110 w 220"/>
                <a:gd name="T71" fmla="*/ 72 h 72"/>
                <a:gd name="T72" fmla="*/ 103 w 220"/>
                <a:gd name="T73" fmla="*/ 72 h 72"/>
                <a:gd name="T74" fmla="*/ 95 w 220"/>
                <a:gd name="T75" fmla="*/ 70 h 72"/>
                <a:gd name="T76" fmla="*/ 88 w 220"/>
                <a:gd name="T77" fmla="*/ 66 h 72"/>
                <a:gd name="T78" fmla="*/ 81 w 220"/>
                <a:gd name="T79" fmla="*/ 61 h 72"/>
                <a:gd name="T80" fmla="*/ 74 w 220"/>
                <a:gd name="T81" fmla="*/ 55 h 72"/>
                <a:gd name="T82" fmla="*/ 59 w 220"/>
                <a:gd name="T83" fmla="*/ 53 h 72"/>
                <a:gd name="T84" fmla="*/ 45 w 220"/>
                <a:gd name="T85" fmla="*/ 50 h 72"/>
                <a:gd name="T86" fmla="*/ 33 w 220"/>
                <a:gd name="T87" fmla="*/ 47 h 72"/>
                <a:gd name="T88" fmla="*/ 22 w 220"/>
                <a:gd name="T89" fmla="*/ 43 h 72"/>
                <a:gd name="T90" fmla="*/ 18 w 220"/>
                <a:gd name="T91" fmla="*/ 41 h 72"/>
                <a:gd name="T92" fmla="*/ 13 w 220"/>
                <a:gd name="T93" fmla="*/ 38 h 72"/>
                <a:gd name="T94" fmla="*/ 9 w 220"/>
                <a:gd name="T95" fmla="*/ 35 h 72"/>
                <a:gd name="T96" fmla="*/ 7 w 220"/>
                <a:gd name="T97" fmla="*/ 31 h 72"/>
                <a:gd name="T98" fmla="*/ 3 w 220"/>
                <a:gd name="T99" fmla="*/ 27 h 72"/>
                <a:gd name="T100" fmla="*/ 2 w 220"/>
                <a:gd name="T101" fmla="*/ 23 h 72"/>
                <a:gd name="T102" fmla="*/ 1 w 220"/>
                <a:gd name="T103" fmla="*/ 18 h 72"/>
                <a:gd name="T104" fmla="*/ 0 w 220"/>
                <a:gd name="T105" fmla="*/ 13 h 72"/>
                <a:gd name="T106" fmla="*/ 23 w 220"/>
                <a:gd name="T107" fmla="*/ 17 h 72"/>
                <a:gd name="T108" fmla="*/ 44 w 220"/>
                <a:gd name="T109" fmla="*/ 21 h 72"/>
                <a:gd name="T110" fmla="*/ 64 w 220"/>
                <a:gd name="T111" fmla="*/ 24 h 72"/>
                <a:gd name="T112" fmla="*/ 87 w 220"/>
                <a:gd name="T113"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38" name="Freeform 502">
              <a:extLst>
                <a:ext uri="{FF2B5EF4-FFF2-40B4-BE49-F238E27FC236}">
                  <a16:creationId xmlns:a16="http://schemas.microsoft.com/office/drawing/2014/main" id="{015C717A-12BB-416C-BE74-532FF276524B}"/>
                </a:ext>
              </a:extLst>
            </p:cNvPr>
            <p:cNvSpPr>
              <a:spLocks/>
            </p:cNvSpPr>
            <p:nvPr>
              <p:custDataLst>
                <p:tags r:id="rId333"/>
              </p:custDataLst>
            </p:nvPr>
          </p:nvSpPr>
          <p:spPr bwMode="auto">
            <a:xfrm>
              <a:off x="8171422" y="2452148"/>
              <a:ext cx="58472" cy="43311"/>
            </a:xfrm>
            <a:custGeom>
              <a:avLst/>
              <a:gdLst>
                <a:gd name="T0" fmla="*/ 146 w 146"/>
                <a:gd name="T1" fmla="*/ 25 h 30"/>
                <a:gd name="T2" fmla="*/ 140 w 146"/>
                <a:gd name="T3" fmla="*/ 16 h 30"/>
                <a:gd name="T4" fmla="*/ 137 w 146"/>
                <a:gd name="T5" fmla="*/ 9 h 30"/>
                <a:gd name="T6" fmla="*/ 133 w 146"/>
                <a:gd name="T7" fmla="*/ 4 h 30"/>
                <a:gd name="T8" fmla="*/ 128 w 146"/>
                <a:gd name="T9" fmla="*/ 1 h 30"/>
                <a:gd name="T10" fmla="*/ 126 w 146"/>
                <a:gd name="T11" fmla="*/ 1 h 30"/>
                <a:gd name="T12" fmla="*/ 124 w 146"/>
                <a:gd name="T13" fmla="*/ 1 h 30"/>
                <a:gd name="T14" fmla="*/ 120 w 146"/>
                <a:gd name="T15" fmla="*/ 2 h 30"/>
                <a:gd name="T16" fmla="*/ 118 w 146"/>
                <a:gd name="T17" fmla="*/ 3 h 30"/>
                <a:gd name="T18" fmla="*/ 113 w 146"/>
                <a:gd name="T19" fmla="*/ 9 h 30"/>
                <a:gd name="T20" fmla="*/ 105 w 146"/>
                <a:gd name="T21" fmla="*/ 19 h 30"/>
                <a:gd name="T22" fmla="*/ 72 w 146"/>
                <a:gd name="T23" fmla="*/ 19 h 30"/>
                <a:gd name="T24" fmla="*/ 63 w 146"/>
                <a:gd name="T25" fmla="*/ 18 h 30"/>
                <a:gd name="T26" fmla="*/ 55 w 146"/>
                <a:gd name="T27" fmla="*/ 17 h 30"/>
                <a:gd name="T28" fmla="*/ 47 w 146"/>
                <a:gd name="T29" fmla="*/ 14 h 30"/>
                <a:gd name="T30" fmla="*/ 40 w 146"/>
                <a:gd name="T31" fmla="*/ 12 h 30"/>
                <a:gd name="T32" fmla="*/ 29 w 146"/>
                <a:gd name="T33" fmla="*/ 6 h 30"/>
                <a:gd name="T34" fmla="*/ 19 w 146"/>
                <a:gd name="T35" fmla="*/ 0 h 30"/>
                <a:gd name="T36" fmla="*/ 14 w 146"/>
                <a:gd name="T37" fmla="*/ 9 h 30"/>
                <a:gd name="T38" fmla="*/ 10 w 146"/>
                <a:gd name="T39" fmla="*/ 15 h 30"/>
                <a:gd name="T40" fmla="*/ 4 w 146"/>
                <a:gd name="T41" fmla="*/ 20 h 30"/>
                <a:gd name="T42" fmla="*/ 0 w 146"/>
                <a:gd name="T43" fmla="*/ 25 h 30"/>
                <a:gd name="T44" fmla="*/ 33 w 146"/>
                <a:gd name="T45" fmla="*/ 25 h 30"/>
                <a:gd name="T46" fmla="*/ 57 w 146"/>
                <a:gd name="T47" fmla="*/ 25 h 30"/>
                <a:gd name="T48" fmla="*/ 77 w 146"/>
                <a:gd name="T49" fmla="*/ 25 h 30"/>
                <a:gd name="T50" fmla="*/ 99 w 146"/>
                <a:gd name="T51" fmla="*/ 25 h 30"/>
                <a:gd name="T52" fmla="*/ 110 w 146"/>
                <a:gd name="T53" fmla="*/ 26 h 30"/>
                <a:gd name="T54" fmla="*/ 123 w 146"/>
                <a:gd name="T55" fmla="*/ 29 h 30"/>
                <a:gd name="T56" fmla="*/ 128 w 146"/>
                <a:gd name="T57" fmla="*/ 30 h 30"/>
                <a:gd name="T58" fmla="*/ 135 w 146"/>
                <a:gd name="T59" fmla="*/ 30 h 30"/>
                <a:gd name="T60" fmla="*/ 140 w 146"/>
                <a:gd name="T61" fmla="*/ 28 h 30"/>
                <a:gd name="T62" fmla="*/ 146 w 146"/>
                <a:gd name="T63"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39" name="Freeform 503">
              <a:extLst>
                <a:ext uri="{FF2B5EF4-FFF2-40B4-BE49-F238E27FC236}">
                  <a16:creationId xmlns:a16="http://schemas.microsoft.com/office/drawing/2014/main" id="{7CFB8EDF-EE03-49D3-BEBB-1FE673E4B159}"/>
                </a:ext>
              </a:extLst>
            </p:cNvPr>
            <p:cNvSpPr>
              <a:spLocks/>
            </p:cNvSpPr>
            <p:nvPr>
              <p:custDataLst>
                <p:tags r:id="rId334"/>
              </p:custDataLst>
            </p:nvPr>
          </p:nvSpPr>
          <p:spPr bwMode="auto">
            <a:xfrm>
              <a:off x="8152418" y="2449808"/>
              <a:ext cx="19002" cy="43311"/>
            </a:xfrm>
            <a:custGeom>
              <a:avLst/>
              <a:gdLst>
                <a:gd name="T0" fmla="*/ 0 w 53"/>
                <a:gd name="T1" fmla="*/ 9 h 9"/>
                <a:gd name="T2" fmla="*/ 17 w 53"/>
                <a:gd name="T3" fmla="*/ 9 h 9"/>
                <a:gd name="T4" fmla="*/ 29 w 53"/>
                <a:gd name="T5" fmla="*/ 9 h 9"/>
                <a:gd name="T6" fmla="*/ 40 w 53"/>
                <a:gd name="T7" fmla="*/ 9 h 9"/>
                <a:gd name="T8" fmla="*/ 53 w 53"/>
                <a:gd name="T9" fmla="*/ 9 h 9"/>
                <a:gd name="T10" fmla="*/ 46 w 53"/>
                <a:gd name="T11" fmla="*/ 6 h 9"/>
                <a:gd name="T12" fmla="*/ 38 w 53"/>
                <a:gd name="T13" fmla="*/ 3 h 9"/>
                <a:gd name="T14" fmla="*/ 31 w 53"/>
                <a:gd name="T15" fmla="*/ 1 h 9"/>
                <a:gd name="T16" fmla="*/ 25 w 53"/>
                <a:gd name="T17" fmla="*/ 0 h 9"/>
                <a:gd name="T18" fmla="*/ 19 w 53"/>
                <a:gd name="T19" fmla="*/ 0 h 9"/>
                <a:gd name="T20" fmla="*/ 14 w 53"/>
                <a:gd name="T21" fmla="*/ 0 h 9"/>
                <a:gd name="T22" fmla="*/ 9 w 53"/>
                <a:gd name="T23" fmla="*/ 1 h 9"/>
                <a:gd name="T24" fmla="*/ 6 w 53"/>
                <a:gd name="T2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40" name="Line 504">
              <a:extLst>
                <a:ext uri="{FF2B5EF4-FFF2-40B4-BE49-F238E27FC236}">
                  <a16:creationId xmlns:a16="http://schemas.microsoft.com/office/drawing/2014/main" id="{6A245B93-14EC-4803-8322-DEED87C117E2}"/>
                </a:ext>
              </a:extLst>
            </p:cNvPr>
            <p:cNvSpPr>
              <a:spLocks noChangeShapeType="1"/>
            </p:cNvSpPr>
            <p:nvPr>
              <p:custDataLst>
                <p:tags r:id="rId335"/>
              </p:custDataLst>
            </p:nvPr>
          </p:nvSpPr>
          <p:spPr bwMode="auto">
            <a:xfrm flipV="1">
              <a:off x="8153879" y="2448637"/>
              <a:ext cx="0" cy="1171"/>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441" name="Freeform 505">
              <a:extLst>
                <a:ext uri="{FF2B5EF4-FFF2-40B4-BE49-F238E27FC236}">
                  <a16:creationId xmlns:a16="http://schemas.microsoft.com/office/drawing/2014/main" id="{4C70BE5F-4ED6-4B48-B284-28D2236139D9}"/>
                </a:ext>
              </a:extLst>
            </p:cNvPr>
            <p:cNvSpPr>
              <a:spLocks/>
            </p:cNvSpPr>
            <p:nvPr>
              <p:custDataLst>
                <p:tags r:id="rId336"/>
              </p:custDataLst>
            </p:nvPr>
          </p:nvSpPr>
          <p:spPr bwMode="auto">
            <a:xfrm>
              <a:off x="7389361" y="2395960"/>
              <a:ext cx="10232" cy="40970"/>
            </a:xfrm>
            <a:custGeom>
              <a:avLst/>
              <a:gdLst>
                <a:gd name="T0" fmla="*/ 0 w 26"/>
                <a:gd name="T1" fmla="*/ 25 h 25"/>
                <a:gd name="T2" fmla="*/ 5 w 26"/>
                <a:gd name="T3" fmla="*/ 17 h 25"/>
                <a:gd name="T4" fmla="*/ 13 w 26"/>
                <a:gd name="T5" fmla="*/ 8 h 25"/>
                <a:gd name="T6" fmla="*/ 16 w 26"/>
                <a:gd name="T7" fmla="*/ 5 h 25"/>
                <a:gd name="T8" fmla="*/ 20 w 26"/>
                <a:gd name="T9" fmla="*/ 2 h 25"/>
                <a:gd name="T10" fmla="*/ 23 w 26"/>
                <a:gd name="T11" fmla="*/ 1 h 25"/>
                <a:gd name="T12" fmla="*/ 26 w 26"/>
                <a:gd name="T13" fmla="*/ 0 h 25"/>
                <a:gd name="T14" fmla="*/ 26 w 26"/>
                <a:gd name="T15" fmla="*/ 25 h 25"/>
                <a:gd name="T16" fmla="*/ 20 w 26"/>
                <a:gd name="T17" fmla="*/ 25 h 25"/>
                <a:gd name="T18" fmla="*/ 13 w 26"/>
                <a:gd name="T19" fmla="*/ 25 h 25"/>
                <a:gd name="T20" fmla="*/ 0 w 26"/>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42" name="Freeform 506">
              <a:extLst>
                <a:ext uri="{FF2B5EF4-FFF2-40B4-BE49-F238E27FC236}">
                  <a16:creationId xmlns:a16="http://schemas.microsoft.com/office/drawing/2014/main" id="{4CBD447C-4EEA-4EE2-8E39-ADF58BB382A9}"/>
                </a:ext>
              </a:extLst>
            </p:cNvPr>
            <p:cNvSpPr>
              <a:spLocks/>
            </p:cNvSpPr>
            <p:nvPr>
              <p:custDataLst>
                <p:tags r:id="rId337"/>
              </p:custDataLst>
            </p:nvPr>
          </p:nvSpPr>
          <p:spPr bwMode="auto">
            <a:xfrm>
              <a:off x="8079330" y="2448637"/>
              <a:ext cx="8771" cy="42141"/>
            </a:xfrm>
            <a:custGeom>
              <a:avLst/>
              <a:gdLst>
                <a:gd name="T0" fmla="*/ 33 w 33"/>
                <a:gd name="T1" fmla="*/ 25 h 25"/>
                <a:gd name="T2" fmla="*/ 33 w 33"/>
                <a:gd name="T3" fmla="*/ 12 h 25"/>
                <a:gd name="T4" fmla="*/ 33 w 33"/>
                <a:gd name="T5" fmla="*/ 0 h 25"/>
                <a:gd name="T6" fmla="*/ 0 w 33"/>
                <a:gd name="T7" fmla="*/ 0 h 25"/>
                <a:gd name="T8" fmla="*/ 9 w 33"/>
                <a:gd name="T9" fmla="*/ 9 h 25"/>
                <a:gd name="T10" fmla="*/ 16 w 33"/>
                <a:gd name="T11" fmla="*/ 17 h 25"/>
                <a:gd name="T12" fmla="*/ 20 w 33"/>
                <a:gd name="T13" fmla="*/ 20 h 25"/>
                <a:gd name="T14" fmla="*/ 24 w 33"/>
                <a:gd name="T15" fmla="*/ 23 h 25"/>
                <a:gd name="T16" fmla="*/ 28 w 33"/>
                <a:gd name="T17" fmla="*/ 24 h 25"/>
                <a:gd name="T18" fmla="*/ 33 w 33"/>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43" name="Freeform 507">
              <a:extLst>
                <a:ext uri="{FF2B5EF4-FFF2-40B4-BE49-F238E27FC236}">
                  <a16:creationId xmlns:a16="http://schemas.microsoft.com/office/drawing/2014/main" id="{1EF601D9-2F57-432D-A660-E1C27E98322D}"/>
                </a:ext>
              </a:extLst>
            </p:cNvPr>
            <p:cNvSpPr>
              <a:spLocks/>
            </p:cNvSpPr>
            <p:nvPr>
              <p:custDataLst>
                <p:tags r:id="rId338"/>
              </p:custDataLst>
            </p:nvPr>
          </p:nvSpPr>
          <p:spPr bwMode="auto">
            <a:xfrm>
              <a:off x="8036937" y="2421713"/>
              <a:ext cx="8771" cy="42141"/>
            </a:xfrm>
            <a:custGeom>
              <a:avLst/>
              <a:gdLst>
                <a:gd name="T0" fmla="*/ 0 w 20"/>
                <a:gd name="T1" fmla="*/ 0 h 18"/>
                <a:gd name="T2" fmla="*/ 13 w 20"/>
                <a:gd name="T3" fmla="*/ 18 h 18"/>
                <a:gd name="T4" fmla="*/ 16 w 20"/>
                <a:gd name="T5" fmla="*/ 11 h 18"/>
                <a:gd name="T6" fmla="*/ 20 w 20"/>
                <a:gd name="T7" fmla="*/ 0 h 18"/>
                <a:gd name="T8" fmla="*/ 0 w 20"/>
                <a:gd name="T9" fmla="*/ 0 h 18"/>
              </a:gdLst>
              <a:ahLst/>
              <a:cxnLst>
                <a:cxn ang="0">
                  <a:pos x="T0" y="T1"/>
                </a:cxn>
                <a:cxn ang="0">
                  <a:pos x="T2" y="T3"/>
                </a:cxn>
                <a:cxn ang="0">
                  <a:pos x="T4" y="T5"/>
                </a:cxn>
                <a:cxn ang="0">
                  <a:pos x="T6" y="T7"/>
                </a:cxn>
                <a:cxn ang="0">
                  <a:pos x="T8" y="T9"/>
                </a:cxn>
              </a:cxnLst>
              <a:rect l="0" t="0" r="r" b="b"/>
              <a:pathLst>
                <a:path w="20" h="18">
                  <a:moveTo>
                    <a:pt x="0" y="0"/>
                  </a:moveTo>
                  <a:lnTo>
                    <a:pt x="13" y="18"/>
                  </a:lnTo>
                  <a:lnTo>
                    <a:pt x="16" y="11"/>
                  </a:lnTo>
                  <a:lnTo>
                    <a:pt x="20" y="0"/>
                  </a:lnTo>
                  <a:lnTo>
                    <a:pt x="0" y="0"/>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44" name="Freeform 508">
              <a:extLst>
                <a:ext uri="{FF2B5EF4-FFF2-40B4-BE49-F238E27FC236}">
                  <a16:creationId xmlns:a16="http://schemas.microsoft.com/office/drawing/2014/main" id="{5DF42408-A0CD-4A65-8E2D-CA78F776E53E}"/>
                </a:ext>
              </a:extLst>
            </p:cNvPr>
            <p:cNvSpPr>
              <a:spLocks/>
            </p:cNvSpPr>
            <p:nvPr>
              <p:custDataLst>
                <p:tags r:id="rId339"/>
              </p:custDataLst>
            </p:nvPr>
          </p:nvSpPr>
          <p:spPr bwMode="auto">
            <a:xfrm>
              <a:off x="8497403" y="2841959"/>
              <a:ext cx="11694" cy="43312"/>
            </a:xfrm>
            <a:custGeom>
              <a:avLst/>
              <a:gdLst>
                <a:gd name="T0" fmla="*/ 0 w 33"/>
                <a:gd name="T1" fmla="*/ 31 h 31"/>
                <a:gd name="T2" fmla="*/ 0 w 33"/>
                <a:gd name="T3" fmla="*/ 0 h 31"/>
                <a:gd name="T4" fmla="*/ 9 w 33"/>
                <a:gd name="T5" fmla="*/ 0 h 31"/>
                <a:gd name="T6" fmla="*/ 16 w 33"/>
                <a:gd name="T7" fmla="*/ 0 h 31"/>
                <a:gd name="T8" fmla="*/ 24 w 33"/>
                <a:gd name="T9" fmla="*/ 0 h 31"/>
                <a:gd name="T10" fmla="*/ 33 w 33"/>
                <a:gd name="T11" fmla="*/ 0 h 31"/>
                <a:gd name="T12" fmla="*/ 30 w 33"/>
                <a:gd name="T13" fmla="*/ 2 h 31"/>
                <a:gd name="T14" fmla="*/ 29 w 33"/>
                <a:gd name="T15" fmla="*/ 5 h 31"/>
                <a:gd name="T16" fmla="*/ 28 w 33"/>
                <a:gd name="T17" fmla="*/ 9 h 31"/>
                <a:gd name="T18" fmla="*/ 28 w 33"/>
                <a:gd name="T19" fmla="*/ 13 h 31"/>
                <a:gd name="T20" fmla="*/ 28 w 33"/>
                <a:gd name="T21" fmla="*/ 17 h 31"/>
                <a:gd name="T22" fmla="*/ 29 w 33"/>
                <a:gd name="T23" fmla="*/ 21 h 31"/>
                <a:gd name="T24" fmla="*/ 30 w 33"/>
                <a:gd name="T25" fmla="*/ 26 h 31"/>
                <a:gd name="T26" fmla="*/ 33 w 33"/>
                <a:gd name="T27" fmla="*/ 31 h 31"/>
                <a:gd name="T28" fmla="*/ 0 w 33"/>
                <a:gd name="T2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45" name="Freeform 509">
              <a:extLst>
                <a:ext uri="{FF2B5EF4-FFF2-40B4-BE49-F238E27FC236}">
                  <a16:creationId xmlns:a16="http://schemas.microsoft.com/office/drawing/2014/main" id="{56BDC6FF-4E77-45DC-B4CC-B50ECCBC784A}"/>
                </a:ext>
              </a:extLst>
            </p:cNvPr>
            <p:cNvSpPr>
              <a:spLocks/>
            </p:cNvSpPr>
            <p:nvPr>
              <p:custDataLst>
                <p:tags r:id="rId340"/>
              </p:custDataLst>
            </p:nvPr>
          </p:nvSpPr>
          <p:spPr bwMode="auto">
            <a:xfrm>
              <a:off x="8767836" y="2489607"/>
              <a:ext cx="51164" cy="43311"/>
            </a:xfrm>
            <a:custGeom>
              <a:avLst/>
              <a:gdLst>
                <a:gd name="T0" fmla="*/ 3 w 129"/>
                <a:gd name="T1" fmla="*/ 44 h 56"/>
                <a:gd name="T2" fmla="*/ 1 w 129"/>
                <a:gd name="T3" fmla="*/ 42 h 56"/>
                <a:gd name="T4" fmla="*/ 1 w 129"/>
                <a:gd name="T5" fmla="*/ 40 h 56"/>
                <a:gd name="T6" fmla="*/ 0 w 129"/>
                <a:gd name="T7" fmla="*/ 37 h 56"/>
                <a:gd name="T8" fmla="*/ 1 w 129"/>
                <a:gd name="T9" fmla="*/ 33 h 56"/>
                <a:gd name="T10" fmla="*/ 2 w 129"/>
                <a:gd name="T11" fmla="*/ 25 h 56"/>
                <a:gd name="T12" fmla="*/ 3 w 129"/>
                <a:gd name="T13" fmla="*/ 18 h 56"/>
                <a:gd name="T14" fmla="*/ 9 w 129"/>
                <a:gd name="T15" fmla="*/ 13 h 56"/>
                <a:gd name="T16" fmla="*/ 16 w 129"/>
                <a:gd name="T17" fmla="*/ 9 h 56"/>
                <a:gd name="T18" fmla="*/ 21 w 129"/>
                <a:gd name="T19" fmla="*/ 6 h 56"/>
                <a:gd name="T20" fmla="*/ 27 w 129"/>
                <a:gd name="T21" fmla="*/ 5 h 56"/>
                <a:gd name="T22" fmla="*/ 39 w 129"/>
                <a:gd name="T23" fmla="*/ 3 h 56"/>
                <a:gd name="T24" fmla="*/ 57 w 129"/>
                <a:gd name="T25" fmla="*/ 0 h 56"/>
                <a:gd name="T26" fmla="*/ 60 w 129"/>
                <a:gd name="T27" fmla="*/ 5 h 56"/>
                <a:gd name="T28" fmla="*/ 64 w 129"/>
                <a:gd name="T29" fmla="*/ 8 h 56"/>
                <a:gd name="T30" fmla="*/ 69 w 129"/>
                <a:gd name="T31" fmla="*/ 11 h 56"/>
                <a:gd name="T32" fmla="*/ 73 w 129"/>
                <a:gd name="T33" fmla="*/ 14 h 56"/>
                <a:gd name="T34" fmla="*/ 83 w 129"/>
                <a:gd name="T35" fmla="*/ 18 h 56"/>
                <a:gd name="T36" fmla="*/ 93 w 129"/>
                <a:gd name="T37" fmla="*/ 21 h 56"/>
                <a:gd name="T38" fmla="*/ 103 w 129"/>
                <a:gd name="T39" fmla="*/ 25 h 56"/>
                <a:gd name="T40" fmla="*/ 113 w 129"/>
                <a:gd name="T41" fmla="*/ 29 h 56"/>
                <a:gd name="T42" fmla="*/ 117 w 129"/>
                <a:gd name="T43" fmla="*/ 32 h 56"/>
                <a:gd name="T44" fmla="*/ 121 w 129"/>
                <a:gd name="T45" fmla="*/ 35 h 56"/>
                <a:gd name="T46" fmla="*/ 126 w 129"/>
                <a:gd name="T47" fmla="*/ 38 h 56"/>
                <a:gd name="T48" fmla="*/ 129 w 129"/>
                <a:gd name="T49" fmla="*/ 44 h 56"/>
                <a:gd name="T50" fmla="*/ 119 w 129"/>
                <a:gd name="T51" fmla="*/ 48 h 56"/>
                <a:gd name="T52" fmla="*/ 109 w 129"/>
                <a:gd name="T53" fmla="*/ 51 h 56"/>
                <a:gd name="T54" fmla="*/ 99 w 129"/>
                <a:gd name="T55" fmla="*/ 53 h 56"/>
                <a:gd name="T56" fmla="*/ 90 w 129"/>
                <a:gd name="T57" fmla="*/ 54 h 56"/>
                <a:gd name="T58" fmla="*/ 70 w 129"/>
                <a:gd name="T59" fmla="*/ 56 h 56"/>
                <a:gd name="T60" fmla="*/ 49 w 129"/>
                <a:gd name="T61" fmla="*/ 56 h 56"/>
                <a:gd name="T62" fmla="*/ 40 w 129"/>
                <a:gd name="T63" fmla="*/ 55 h 56"/>
                <a:gd name="T64" fmla="*/ 31 w 129"/>
                <a:gd name="T65" fmla="*/ 54 h 56"/>
                <a:gd name="T66" fmla="*/ 23 w 129"/>
                <a:gd name="T67" fmla="*/ 52 h 56"/>
                <a:gd name="T68" fmla="*/ 16 w 129"/>
                <a:gd name="T69" fmla="*/ 50 h 56"/>
                <a:gd name="T70" fmla="*/ 6 w 129"/>
                <a:gd name="T71" fmla="*/ 46 h 56"/>
                <a:gd name="T72" fmla="*/ 3 w 129"/>
                <a:gd name="T73"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46" name="Freeform 510">
              <a:extLst>
                <a:ext uri="{FF2B5EF4-FFF2-40B4-BE49-F238E27FC236}">
                  <a16:creationId xmlns:a16="http://schemas.microsoft.com/office/drawing/2014/main" id="{DC4020C9-29C0-42D3-BE4F-36DC55F0B50D}"/>
                </a:ext>
              </a:extLst>
            </p:cNvPr>
            <p:cNvSpPr>
              <a:spLocks/>
            </p:cNvSpPr>
            <p:nvPr>
              <p:custDataLst>
                <p:tags r:id="rId341"/>
              </p:custDataLst>
            </p:nvPr>
          </p:nvSpPr>
          <p:spPr bwMode="auto">
            <a:xfrm>
              <a:off x="8893550" y="2749481"/>
              <a:ext cx="13157" cy="42141"/>
            </a:xfrm>
            <a:custGeom>
              <a:avLst/>
              <a:gdLst>
                <a:gd name="T0" fmla="*/ 21 w 41"/>
                <a:gd name="T1" fmla="*/ 42 h 42"/>
                <a:gd name="T2" fmla="*/ 0 w 41"/>
                <a:gd name="T3" fmla="*/ 30 h 42"/>
                <a:gd name="T4" fmla="*/ 0 w 41"/>
                <a:gd name="T5" fmla="*/ 6 h 42"/>
                <a:gd name="T6" fmla="*/ 7 w 41"/>
                <a:gd name="T7" fmla="*/ 5 h 42"/>
                <a:gd name="T8" fmla="*/ 14 w 41"/>
                <a:gd name="T9" fmla="*/ 3 h 42"/>
                <a:gd name="T10" fmla="*/ 24 w 41"/>
                <a:gd name="T11" fmla="*/ 1 h 42"/>
                <a:gd name="T12" fmla="*/ 34 w 41"/>
                <a:gd name="T13" fmla="*/ 0 h 42"/>
                <a:gd name="T14" fmla="*/ 34 w 41"/>
                <a:gd name="T15" fmla="*/ 18 h 42"/>
                <a:gd name="T16" fmla="*/ 41 w 41"/>
                <a:gd name="T17" fmla="*/ 18 h 42"/>
                <a:gd name="T18" fmla="*/ 21 w 41"/>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47" name="Freeform 511">
              <a:extLst>
                <a:ext uri="{FF2B5EF4-FFF2-40B4-BE49-F238E27FC236}">
                  <a16:creationId xmlns:a16="http://schemas.microsoft.com/office/drawing/2014/main" id="{4B45FCDC-9BE0-4FA5-8D5D-28226359C400}"/>
                </a:ext>
              </a:extLst>
            </p:cNvPr>
            <p:cNvSpPr>
              <a:spLocks/>
            </p:cNvSpPr>
            <p:nvPr>
              <p:custDataLst>
                <p:tags r:id="rId342"/>
              </p:custDataLst>
            </p:nvPr>
          </p:nvSpPr>
          <p:spPr bwMode="auto">
            <a:xfrm>
              <a:off x="9030959" y="2832594"/>
              <a:ext cx="39469" cy="44483"/>
            </a:xfrm>
            <a:custGeom>
              <a:avLst/>
              <a:gdLst>
                <a:gd name="T0" fmla="*/ 60 w 93"/>
                <a:gd name="T1" fmla="*/ 9 h 39"/>
                <a:gd name="T2" fmla="*/ 67 w 93"/>
                <a:gd name="T3" fmla="*/ 18 h 39"/>
                <a:gd name="T4" fmla="*/ 77 w 93"/>
                <a:gd name="T5" fmla="*/ 28 h 39"/>
                <a:gd name="T6" fmla="*/ 81 w 93"/>
                <a:gd name="T7" fmla="*/ 33 h 39"/>
                <a:gd name="T8" fmla="*/ 86 w 93"/>
                <a:gd name="T9" fmla="*/ 36 h 39"/>
                <a:gd name="T10" fmla="*/ 90 w 93"/>
                <a:gd name="T11" fmla="*/ 38 h 39"/>
                <a:gd name="T12" fmla="*/ 93 w 93"/>
                <a:gd name="T13" fmla="*/ 39 h 39"/>
                <a:gd name="T14" fmla="*/ 60 w 93"/>
                <a:gd name="T15" fmla="*/ 39 h 39"/>
                <a:gd name="T16" fmla="*/ 50 w 93"/>
                <a:gd name="T17" fmla="*/ 36 h 39"/>
                <a:gd name="T18" fmla="*/ 43 w 93"/>
                <a:gd name="T19" fmla="*/ 32 h 39"/>
                <a:gd name="T20" fmla="*/ 36 w 93"/>
                <a:gd name="T21" fmla="*/ 28 h 39"/>
                <a:gd name="T22" fmla="*/ 30 w 93"/>
                <a:gd name="T23" fmla="*/ 23 h 39"/>
                <a:gd name="T24" fmla="*/ 24 w 93"/>
                <a:gd name="T25" fmla="*/ 18 h 39"/>
                <a:gd name="T26" fmla="*/ 16 w 93"/>
                <a:gd name="T27" fmla="*/ 13 h 39"/>
                <a:gd name="T28" fmla="*/ 9 w 93"/>
                <a:gd name="T29" fmla="*/ 7 h 39"/>
                <a:gd name="T30" fmla="*/ 0 w 93"/>
                <a:gd name="T31" fmla="*/ 3 h 39"/>
                <a:gd name="T32" fmla="*/ 11 w 93"/>
                <a:gd name="T33" fmla="*/ 1 h 39"/>
                <a:gd name="T34" fmla="*/ 20 w 93"/>
                <a:gd name="T35" fmla="*/ 0 h 39"/>
                <a:gd name="T36" fmla="*/ 26 w 93"/>
                <a:gd name="T37" fmla="*/ 0 h 39"/>
                <a:gd name="T38" fmla="*/ 33 w 93"/>
                <a:gd name="T39" fmla="*/ 1 h 39"/>
                <a:gd name="T40" fmla="*/ 44 w 93"/>
                <a:gd name="T41" fmla="*/ 4 h 39"/>
                <a:gd name="T42" fmla="*/ 60 w 93"/>
                <a:gd name="T4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48" name="Freeform 512">
              <a:extLst>
                <a:ext uri="{FF2B5EF4-FFF2-40B4-BE49-F238E27FC236}">
                  <a16:creationId xmlns:a16="http://schemas.microsoft.com/office/drawing/2014/main" id="{E4F66A1C-424B-4FC0-A090-23575228A0D6}"/>
                </a:ext>
              </a:extLst>
            </p:cNvPr>
            <p:cNvSpPr>
              <a:spLocks/>
            </p:cNvSpPr>
            <p:nvPr>
              <p:custDataLst>
                <p:tags r:id="rId343"/>
              </p:custDataLst>
            </p:nvPr>
          </p:nvSpPr>
          <p:spPr bwMode="auto">
            <a:xfrm>
              <a:off x="9077737" y="2844300"/>
              <a:ext cx="17542" cy="43312"/>
            </a:xfrm>
            <a:custGeom>
              <a:avLst/>
              <a:gdLst>
                <a:gd name="T0" fmla="*/ 39 w 39"/>
                <a:gd name="T1" fmla="*/ 19 h 19"/>
                <a:gd name="T2" fmla="*/ 13 w 39"/>
                <a:gd name="T3" fmla="*/ 19 h 19"/>
                <a:gd name="T4" fmla="*/ 8 w 39"/>
                <a:gd name="T5" fmla="*/ 19 h 19"/>
                <a:gd name="T6" fmla="*/ 5 w 39"/>
                <a:gd name="T7" fmla="*/ 17 h 19"/>
                <a:gd name="T8" fmla="*/ 3 w 39"/>
                <a:gd name="T9" fmla="*/ 14 h 19"/>
                <a:gd name="T10" fmla="*/ 2 w 39"/>
                <a:gd name="T11" fmla="*/ 11 h 19"/>
                <a:gd name="T12" fmla="*/ 0 w 39"/>
                <a:gd name="T13" fmla="*/ 5 h 19"/>
                <a:gd name="T14" fmla="*/ 0 w 39"/>
                <a:gd name="T15" fmla="*/ 0 h 19"/>
                <a:gd name="T16" fmla="*/ 13 w 39"/>
                <a:gd name="T17" fmla="*/ 4 h 19"/>
                <a:gd name="T18" fmla="*/ 22 w 39"/>
                <a:gd name="T19" fmla="*/ 9 h 19"/>
                <a:gd name="T20" fmla="*/ 30 w 39"/>
                <a:gd name="T21" fmla="*/ 14 h 19"/>
                <a:gd name="T22" fmla="*/ 39 w 39"/>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49" name="Freeform 513">
              <a:extLst>
                <a:ext uri="{FF2B5EF4-FFF2-40B4-BE49-F238E27FC236}">
                  <a16:creationId xmlns:a16="http://schemas.microsoft.com/office/drawing/2014/main" id="{C2955CD8-E54E-48C5-916C-0D8BC85D493C}"/>
                </a:ext>
              </a:extLst>
            </p:cNvPr>
            <p:cNvSpPr>
              <a:spLocks/>
            </p:cNvSpPr>
            <p:nvPr>
              <p:custDataLst>
                <p:tags r:id="rId344"/>
              </p:custDataLst>
            </p:nvPr>
          </p:nvSpPr>
          <p:spPr bwMode="auto">
            <a:xfrm>
              <a:off x="8953485" y="2937948"/>
              <a:ext cx="13156" cy="42141"/>
            </a:xfrm>
            <a:custGeom>
              <a:avLst/>
              <a:gdLst>
                <a:gd name="T0" fmla="*/ 0 w 26"/>
                <a:gd name="T1" fmla="*/ 36 h 36"/>
                <a:gd name="T2" fmla="*/ 3 w 26"/>
                <a:gd name="T3" fmla="*/ 31 h 36"/>
                <a:gd name="T4" fmla="*/ 10 w 26"/>
                <a:gd name="T5" fmla="*/ 20 h 36"/>
                <a:gd name="T6" fmla="*/ 18 w 26"/>
                <a:gd name="T7" fmla="*/ 8 h 36"/>
                <a:gd name="T8" fmla="*/ 26 w 26"/>
                <a:gd name="T9" fmla="*/ 0 h 36"/>
                <a:gd name="T10" fmla="*/ 26 w 26"/>
                <a:gd name="T11" fmla="*/ 9 h 36"/>
                <a:gd name="T12" fmla="*/ 26 w 26"/>
                <a:gd name="T13" fmla="*/ 18 h 36"/>
                <a:gd name="T14" fmla="*/ 25 w 26"/>
                <a:gd name="T15" fmla="*/ 22 h 36"/>
                <a:gd name="T16" fmla="*/ 24 w 26"/>
                <a:gd name="T17" fmla="*/ 26 h 36"/>
                <a:gd name="T18" fmla="*/ 21 w 26"/>
                <a:gd name="T19" fmla="*/ 29 h 36"/>
                <a:gd name="T20" fmla="*/ 17 w 26"/>
                <a:gd name="T21" fmla="*/ 32 h 36"/>
                <a:gd name="T22" fmla="*/ 14 w 26"/>
                <a:gd name="T23" fmla="*/ 34 h 36"/>
                <a:gd name="T24" fmla="*/ 10 w 26"/>
                <a:gd name="T25" fmla="*/ 35 h 36"/>
                <a:gd name="T26" fmla="*/ 4 w 26"/>
                <a:gd name="T27" fmla="*/ 36 h 36"/>
                <a:gd name="T28" fmla="*/ 0 w 26"/>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50" name="Freeform 514">
              <a:extLst>
                <a:ext uri="{FF2B5EF4-FFF2-40B4-BE49-F238E27FC236}">
                  <a16:creationId xmlns:a16="http://schemas.microsoft.com/office/drawing/2014/main" id="{2AF39BA8-E0B5-4CCC-A071-95386FDEAF57}"/>
                </a:ext>
              </a:extLst>
            </p:cNvPr>
            <p:cNvSpPr>
              <a:spLocks/>
            </p:cNvSpPr>
            <p:nvPr>
              <p:custDataLst>
                <p:tags r:id="rId345"/>
              </p:custDataLst>
            </p:nvPr>
          </p:nvSpPr>
          <p:spPr bwMode="auto">
            <a:xfrm>
              <a:off x="8963717" y="2959019"/>
              <a:ext cx="2923" cy="44483"/>
            </a:xfrm>
            <a:custGeom>
              <a:avLst/>
              <a:gdLst>
                <a:gd name="T0" fmla="*/ 0 w 6"/>
                <a:gd name="T1" fmla="*/ 37 h 37"/>
                <a:gd name="T2" fmla="*/ 0 w 6"/>
                <a:gd name="T3" fmla="*/ 0 h 37"/>
                <a:gd name="T4" fmla="*/ 6 w 6"/>
                <a:gd name="T5" fmla="*/ 0 h 37"/>
                <a:gd name="T6" fmla="*/ 6 w 6"/>
                <a:gd name="T7" fmla="*/ 31 h 37"/>
                <a:gd name="T8" fmla="*/ 0 w 6"/>
                <a:gd name="T9" fmla="*/ 37 h 37"/>
              </a:gdLst>
              <a:ahLst/>
              <a:cxnLst>
                <a:cxn ang="0">
                  <a:pos x="T0" y="T1"/>
                </a:cxn>
                <a:cxn ang="0">
                  <a:pos x="T2" y="T3"/>
                </a:cxn>
                <a:cxn ang="0">
                  <a:pos x="T4" y="T5"/>
                </a:cxn>
                <a:cxn ang="0">
                  <a:pos x="T6" y="T7"/>
                </a:cxn>
                <a:cxn ang="0">
                  <a:pos x="T8" y="T9"/>
                </a:cxn>
              </a:cxnLst>
              <a:rect l="0" t="0" r="r" b="b"/>
              <a:pathLst>
                <a:path w="6" h="37">
                  <a:moveTo>
                    <a:pt x="0" y="37"/>
                  </a:moveTo>
                  <a:lnTo>
                    <a:pt x="0" y="0"/>
                  </a:lnTo>
                  <a:lnTo>
                    <a:pt x="6" y="0"/>
                  </a:lnTo>
                  <a:lnTo>
                    <a:pt x="6" y="31"/>
                  </a:lnTo>
                  <a:lnTo>
                    <a:pt x="0" y="37"/>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51" name="Freeform 515">
              <a:extLst>
                <a:ext uri="{FF2B5EF4-FFF2-40B4-BE49-F238E27FC236}">
                  <a16:creationId xmlns:a16="http://schemas.microsoft.com/office/drawing/2014/main" id="{DDD76F09-0B59-4823-B427-C9A9BE2BDD56}"/>
                </a:ext>
              </a:extLst>
            </p:cNvPr>
            <p:cNvSpPr>
              <a:spLocks/>
            </p:cNvSpPr>
            <p:nvPr>
              <p:custDataLst>
                <p:tags r:id="rId346"/>
              </p:custDataLst>
            </p:nvPr>
          </p:nvSpPr>
          <p:spPr bwMode="auto">
            <a:xfrm>
              <a:off x="8952022" y="3019891"/>
              <a:ext cx="8771" cy="40971"/>
            </a:xfrm>
            <a:custGeom>
              <a:avLst/>
              <a:gdLst>
                <a:gd name="T0" fmla="*/ 0 w 20"/>
                <a:gd name="T1" fmla="*/ 31 h 43"/>
                <a:gd name="T2" fmla="*/ 0 w 20"/>
                <a:gd name="T3" fmla="*/ 25 h 43"/>
                <a:gd name="T4" fmla="*/ 0 w 20"/>
                <a:gd name="T5" fmla="*/ 18 h 43"/>
                <a:gd name="T6" fmla="*/ 2 w 20"/>
                <a:gd name="T7" fmla="*/ 9 h 43"/>
                <a:gd name="T8" fmla="*/ 7 w 20"/>
                <a:gd name="T9" fmla="*/ 0 h 43"/>
                <a:gd name="T10" fmla="*/ 11 w 20"/>
                <a:gd name="T11" fmla="*/ 7 h 43"/>
                <a:gd name="T12" fmla="*/ 16 w 20"/>
                <a:gd name="T13" fmla="*/ 12 h 43"/>
                <a:gd name="T14" fmla="*/ 17 w 20"/>
                <a:gd name="T15" fmla="*/ 14 h 43"/>
                <a:gd name="T16" fmla="*/ 19 w 20"/>
                <a:gd name="T17" fmla="*/ 18 h 43"/>
                <a:gd name="T18" fmla="*/ 19 w 20"/>
                <a:gd name="T19" fmla="*/ 21 h 43"/>
                <a:gd name="T20" fmla="*/ 20 w 20"/>
                <a:gd name="T21" fmla="*/ 25 h 43"/>
                <a:gd name="T22" fmla="*/ 19 w 20"/>
                <a:gd name="T23" fmla="*/ 27 h 43"/>
                <a:gd name="T24" fmla="*/ 18 w 20"/>
                <a:gd name="T25" fmla="*/ 30 h 43"/>
                <a:gd name="T26" fmla="*/ 16 w 20"/>
                <a:gd name="T27" fmla="*/ 33 h 43"/>
                <a:gd name="T28" fmla="*/ 12 w 20"/>
                <a:gd name="T29" fmla="*/ 36 h 43"/>
                <a:gd name="T30" fmla="*/ 9 w 20"/>
                <a:gd name="T31" fmla="*/ 39 h 43"/>
                <a:gd name="T32" fmla="*/ 6 w 20"/>
                <a:gd name="T33" fmla="*/ 41 h 43"/>
                <a:gd name="T34" fmla="*/ 2 w 20"/>
                <a:gd name="T35" fmla="*/ 42 h 43"/>
                <a:gd name="T36" fmla="*/ 0 w 20"/>
                <a:gd name="T37" fmla="*/ 43 h 43"/>
                <a:gd name="T38" fmla="*/ 0 w 20"/>
                <a:gd name="T3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52" name="Freeform 516">
              <a:extLst>
                <a:ext uri="{FF2B5EF4-FFF2-40B4-BE49-F238E27FC236}">
                  <a16:creationId xmlns:a16="http://schemas.microsoft.com/office/drawing/2014/main" id="{1A2ACA6F-4642-4FB0-8942-98670488284F}"/>
                </a:ext>
              </a:extLst>
            </p:cNvPr>
            <p:cNvSpPr>
              <a:spLocks/>
            </p:cNvSpPr>
            <p:nvPr>
              <p:custDataLst>
                <p:tags r:id="rId347"/>
              </p:custDataLst>
            </p:nvPr>
          </p:nvSpPr>
          <p:spPr bwMode="auto">
            <a:xfrm>
              <a:off x="8931556" y="3045644"/>
              <a:ext cx="0" cy="43312"/>
            </a:xfrm>
            <a:custGeom>
              <a:avLst/>
              <a:gdLst>
                <a:gd name="T0" fmla="*/ 30 h 30"/>
                <a:gd name="T1" fmla="*/ 25 h 30"/>
                <a:gd name="T2" fmla="*/ 18 h 30"/>
                <a:gd name="T3" fmla="*/ 9 h 30"/>
                <a:gd name="T4" fmla="*/ 0 h 30"/>
              </a:gdLst>
              <a:ahLst/>
              <a:cxnLst>
                <a:cxn ang="0">
                  <a:pos x="0" y="T0"/>
                </a:cxn>
                <a:cxn ang="0">
                  <a:pos x="0" y="T1"/>
                </a:cxn>
                <a:cxn ang="0">
                  <a:pos x="0" y="T2"/>
                </a:cxn>
                <a:cxn ang="0">
                  <a:pos x="0" y="T3"/>
                </a:cxn>
                <a:cxn ang="0">
                  <a:pos x="0" y="T4"/>
                </a:cxn>
              </a:cxnLst>
              <a:rect l="0" t="0" r="r" b="b"/>
              <a:pathLst>
                <a:path h="30">
                  <a:moveTo>
                    <a:pt x="0" y="30"/>
                  </a:moveTo>
                  <a:lnTo>
                    <a:pt x="0" y="25"/>
                  </a:lnTo>
                  <a:lnTo>
                    <a:pt x="0" y="18"/>
                  </a:lnTo>
                  <a:lnTo>
                    <a:pt x="0" y="9"/>
                  </a:lnTo>
                  <a:lnTo>
                    <a:pt x="0" y="0"/>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53" name="Freeform 517">
              <a:extLst>
                <a:ext uri="{FF2B5EF4-FFF2-40B4-BE49-F238E27FC236}">
                  <a16:creationId xmlns:a16="http://schemas.microsoft.com/office/drawing/2014/main" id="{70ABDB25-B263-4F4F-87D5-1AD14CEFAB53}"/>
                </a:ext>
              </a:extLst>
            </p:cNvPr>
            <p:cNvSpPr>
              <a:spLocks/>
            </p:cNvSpPr>
            <p:nvPr>
              <p:custDataLst>
                <p:tags r:id="rId348"/>
              </p:custDataLst>
            </p:nvPr>
          </p:nvSpPr>
          <p:spPr bwMode="auto">
            <a:xfrm>
              <a:off x="8931556" y="3045644"/>
              <a:ext cx="7309" cy="43312"/>
            </a:xfrm>
            <a:custGeom>
              <a:avLst/>
              <a:gdLst>
                <a:gd name="T0" fmla="*/ 0 w 20"/>
                <a:gd name="T1" fmla="*/ 0 h 24"/>
                <a:gd name="T2" fmla="*/ 20 w 20"/>
                <a:gd name="T3" fmla="*/ 0 h 24"/>
                <a:gd name="T4" fmla="*/ 0 w 20"/>
                <a:gd name="T5" fmla="*/ 24 h 24"/>
              </a:gdLst>
              <a:ahLst/>
              <a:cxnLst>
                <a:cxn ang="0">
                  <a:pos x="T0" y="T1"/>
                </a:cxn>
                <a:cxn ang="0">
                  <a:pos x="T2" y="T3"/>
                </a:cxn>
                <a:cxn ang="0">
                  <a:pos x="T4" y="T5"/>
                </a:cxn>
              </a:cxnLst>
              <a:rect l="0" t="0" r="r" b="b"/>
              <a:pathLst>
                <a:path w="20" h="24">
                  <a:moveTo>
                    <a:pt x="0" y="0"/>
                  </a:moveTo>
                  <a:lnTo>
                    <a:pt x="20" y="0"/>
                  </a:lnTo>
                  <a:lnTo>
                    <a:pt x="0" y="24"/>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54" name="Freeform 518">
              <a:extLst>
                <a:ext uri="{FF2B5EF4-FFF2-40B4-BE49-F238E27FC236}">
                  <a16:creationId xmlns:a16="http://schemas.microsoft.com/office/drawing/2014/main" id="{CA48F9F5-01A7-493E-87E8-6207CE8A7205}"/>
                </a:ext>
              </a:extLst>
            </p:cNvPr>
            <p:cNvSpPr>
              <a:spLocks/>
            </p:cNvSpPr>
            <p:nvPr>
              <p:custDataLst>
                <p:tags r:id="rId349"/>
              </p:custDataLst>
            </p:nvPr>
          </p:nvSpPr>
          <p:spPr bwMode="auto">
            <a:xfrm>
              <a:off x="8704978" y="2741287"/>
              <a:ext cx="16080" cy="44483"/>
            </a:xfrm>
            <a:custGeom>
              <a:avLst/>
              <a:gdLst>
                <a:gd name="T0" fmla="*/ 0 w 46"/>
                <a:gd name="T1" fmla="*/ 0 h 19"/>
                <a:gd name="T2" fmla="*/ 9 w 46"/>
                <a:gd name="T3" fmla="*/ 3 h 19"/>
                <a:gd name="T4" fmla="*/ 14 w 46"/>
                <a:gd name="T5" fmla="*/ 5 h 19"/>
                <a:gd name="T6" fmla="*/ 19 w 46"/>
                <a:gd name="T7" fmla="*/ 8 h 19"/>
                <a:gd name="T8" fmla="*/ 23 w 46"/>
                <a:gd name="T9" fmla="*/ 10 h 19"/>
                <a:gd name="T10" fmla="*/ 26 w 46"/>
                <a:gd name="T11" fmla="*/ 12 h 19"/>
                <a:gd name="T12" fmla="*/ 32 w 46"/>
                <a:gd name="T13" fmla="*/ 14 h 19"/>
                <a:gd name="T14" fmla="*/ 37 w 46"/>
                <a:gd name="T15" fmla="*/ 17 h 19"/>
                <a:gd name="T16" fmla="*/ 46 w 46"/>
                <a:gd name="T17" fmla="*/ 19 h 19"/>
                <a:gd name="T18" fmla="*/ 33 w 46"/>
                <a:gd name="T19" fmla="*/ 19 h 19"/>
                <a:gd name="T20" fmla="*/ 24 w 46"/>
                <a:gd name="T21" fmla="*/ 19 h 19"/>
                <a:gd name="T22" fmla="*/ 18 w 46"/>
                <a:gd name="T23" fmla="*/ 18 h 19"/>
                <a:gd name="T24" fmla="*/ 13 w 46"/>
                <a:gd name="T25" fmla="*/ 17 h 19"/>
                <a:gd name="T26" fmla="*/ 10 w 46"/>
                <a:gd name="T27" fmla="*/ 14 h 19"/>
                <a:gd name="T28" fmla="*/ 7 w 46"/>
                <a:gd name="T29" fmla="*/ 11 h 19"/>
                <a:gd name="T30" fmla="*/ 4 w 46"/>
                <a:gd name="T31" fmla="*/ 7 h 19"/>
                <a:gd name="T32" fmla="*/ 0 w 46"/>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55" name="Freeform 519">
              <a:extLst>
                <a:ext uri="{FF2B5EF4-FFF2-40B4-BE49-F238E27FC236}">
                  <a16:creationId xmlns:a16="http://schemas.microsoft.com/office/drawing/2014/main" id="{6698F9EE-48E5-403F-AD7D-C953D944CE59}"/>
                </a:ext>
              </a:extLst>
            </p:cNvPr>
            <p:cNvSpPr>
              <a:spLocks/>
            </p:cNvSpPr>
            <p:nvPr>
              <p:custDataLst>
                <p:tags r:id="rId350"/>
              </p:custDataLst>
            </p:nvPr>
          </p:nvSpPr>
          <p:spPr bwMode="auto">
            <a:xfrm>
              <a:off x="6233078" y="2844300"/>
              <a:ext cx="43854" cy="43312"/>
            </a:xfrm>
            <a:custGeom>
              <a:avLst/>
              <a:gdLst>
                <a:gd name="T0" fmla="*/ 33 w 100"/>
                <a:gd name="T1" fmla="*/ 0 h 55"/>
                <a:gd name="T2" fmla="*/ 100 w 100"/>
                <a:gd name="T3" fmla="*/ 12 h 55"/>
                <a:gd name="T4" fmla="*/ 100 w 100"/>
                <a:gd name="T5" fmla="*/ 55 h 55"/>
                <a:gd name="T6" fmla="*/ 13 w 100"/>
                <a:gd name="T7" fmla="*/ 55 h 55"/>
                <a:gd name="T8" fmla="*/ 0 w 100"/>
                <a:gd name="T9" fmla="*/ 43 h 55"/>
                <a:gd name="T10" fmla="*/ 1 w 100"/>
                <a:gd name="T11" fmla="*/ 38 h 55"/>
                <a:gd name="T12" fmla="*/ 4 w 100"/>
                <a:gd name="T13" fmla="*/ 32 h 55"/>
                <a:gd name="T14" fmla="*/ 10 w 100"/>
                <a:gd name="T15" fmla="*/ 25 h 55"/>
                <a:gd name="T16" fmla="*/ 16 w 100"/>
                <a:gd name="T17" fmla="*/ 18 h 55"/>
                <a:gd name="T18" fmla="*/ 27 w 100"/>
                <a:gd name="T19" fmla="*/ 5 h 55"/>
                <a:gd name="T20" fmla="*/ 33 w 100"/>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56" name="Freeform 520">
              <a:extLst>
                <a:ext uri="{FF2B5EF4-FFF2-40B4-BE49-F238E27FC236}">
                  <a16:creationId xmlns:a16="http://schemas.microsoft.com/office/drawing/2014/main" id="{B8053B9E-BB30-4F63-9483-2A9D69487C2F}"/>
                </a:ext>
              </a:extLst>
            </p:cNvPr>
            <p:cNvSpPr>
              <a:spLocks/>
            </p:cNvSpPr>
            <p:nvPr>
              <p:custDataLst>
                <p:tags r:id="rId351"/>
              </p:custDataLst>
            </p:nvPr>
          </p:nvSpPr>
          <p:spPr bwMode="auto">
            <a:xfrm>
              <a:off x="6646767" y="2543456"/>
              <a:ext cx="39469" cy="43311"/>
            </a:xfrm>
            <a:custGeom>
              <a:avLst/>
              <a:gdLst>
                <a:gd name="T0" fmla="*/ 53 w 99"/>
                <a:gd name="T1" fmla="*/ 2 h 51"/>
                <a:gd name="T2" fmla="*/ 58 w 99"/>
                <a:gd name="T3" fmla="*/ 1 h 51"/>
                <a:gd name="T4" fmla="*/ 62 w 99"/>
                <a:gd name="T5" fmla="*/ 0 h 51"/>
                <a:gd name="T6" fmla="*/ 65 w 99"/>
                <a:gd name="T7" fmla="*/ 0 h 51"/>
                <a:gd name="T8" fmla="*/ 69 w 99"/>
                <a:gd name="T9" fmla="*/ 1 h 51"/>
                <a:gd name="T10" fmla="*/ 74 w 99"/>
                <a:gd name="T11" fmla="*/ 5 h 51"/>
                <a:gd name="T12" fmla="*/ 79 w 99"/>
                <a:gd name="T13" fmla="*/ 11 h 51"/>
                <a:gd name="T14" fmla="*/ 83 w 99"/>
                <a:gd name="T15" fmla="*/ 18 h 51"/>
                <a:gd name="T16" fmla="*/ 87 w 99"/>
                <a:gd name="T17" fmla="*/ 25 h 51"/>
                <a:gd name="T18" fmla="*/ 91 w 99"/>
                <a:gd name="T19" fmla="*/ 28 h 51"/>
                <a:gd name="T20" fmla="*/ 93 w 99"/>
                <a:gd name="T21" fmla="*/ 30 h 51"/>
                <a:gd name="T22" fmla="*/ 96 w 99"/>
                <a:gd name="T23" fmla="*/ 32 h 51"/>
                <a:gd name="T24" fmla="*/ 99 w 99"/>
                <a:gd name="T25" fmla="*/ 34 h 51"/>
                <a:gd name="T26" fmla="*/ 99 w 99"/>
                <a:gd name="T27" fmla="*/ 37 h 51"/>
                <a:gd name="T28" fmla="*/ 97 w 99"/>
                <a:gd name="T29" fmla="*/ 40 h 51"/>
                <a:gd name="T30" fmla="*/ 95 w 99"/>
                <a:gd name="T31" fmla="*/ 43 h 51"/>
                <a:gd name="T32" fmla="*/ 91 w 99"/>
                <a:gd name="T33" fmla="*/ 45 h 51"/>
                <a:gd name="T34" fmla="*/ 86 w 99"/>
                <a:gd name="T35" fmla="*/ 47 h 51"/>
                <a:gd name="T36" fmla="*/ 81 w 99"/>
                <a:gd name="T37" fmla="*/ 48 h 51"/>
                <a:gd name="T38" fmla="*/ 74 w 99"/>
                <a:gd name="T39" fmla="*/ 50 h 51"/>
                <a:gd name="T40" fmla="*/ 68 w 99"/>
                <a:gd name="T41" fmla="*/ 50 h 51"/>
                <a:gd name="T42" fmla="*/ 52 w 99"/>
                <a:gd name="T43" fmla="*/ 51 h 51"/>
                <a:gd name="T44" fmla="*/ 36 w 99"/>
                <a:gd name="T45" fmla="*/ 49 h 51"/>
                <a:gd name="T46" fmla="*/ 27 w 99"/>
                <a:gd name="T47" fmla="*/ 48 h 51"/>
                <a:gd name="T48" fmla="*/ 18 w 99"/>
                <a:gd name="T49" fmla="*/ 45 h 51"/>
                <a:gd name="T50" fmla="*/ 9 w 99"/>
                <a:gd name="T51" fmla="*/ 43 h 51"/>
                <a:gd name="T52" fmla="*/ 1 w 99"/>
                <a:gd name="T53" fmla="*/ 40 h 51"/>
                <a:gd name="T54" fmla="*/ 0 w 99"/>
                <a:gd name="T55" fmla="*/ 39 h 51"/>
                <a:gd name="T56" fmla="*/ 1 w 99"/>
                <a:gd name="T57" fmla="*/ 37 h 51"/>
                <a:gd name="T58" fmla="*/ 3 w 99"/>
                <a:gd name="T59" fmla="*/ 35 h 51"/>
                <a:gd name="T60" fmla="*/ 6 w 99"/>
                <a:gd name="T61" fmla="*/ 33 h 51"/>
                <a:gd name="T62" fmla="*/ 14 w 99"/>
                <a:gd name="T63" fmla="*/ 29 h 51"/>
                <a:gd name="T64" fmla="*/ 25 w 99"/>
                <a:gd name="T65" fmla="*/ 24 h 51"/>
                <a:gd name="T66" fmla="*/ 35 w 99"/>
                <a:gd name="T67" fmla="*/ 19 h 51"/>
                <a:gd name="T68" fmla="*/ 45 w 99"/>
                <a:gd name="T69" fmla="*/ 12 h 51"/>
                <a:gd name="T70" fmla="*/ 48 w 99"/>
                <a:gd name="T71" fmla="*/ 10 h 51"/>
                <a:gd name="T72" fmla="*/ 51 w 99"/>
                <a:gd name="T73" fmla="*/ 7 h 51"/>
                <a:gd name="T74" fmla="*/ 52 w 99"/>
                <a:gd name="T75" fmla="*/ 5 h 51"/>
                <a:gd name="T76" fmla="*/ 53 w 99"/>
                <a:gd name="T77"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57" name="Freeform 521">
              <a:extLst>
                <a:ext uri="{FF2B5EF4-FFF2-40B4-BE49-F238E27FC236}">
                  <a16:creationId xmlns:a16="http://schemas.microsoft.com/office/drawing/2014/main" id="{8CCC4731-3260-421D-AFC3-D1E0405B4087}"/>
                </a:ext>
              </a:extLst>
            </p:cNvPr>
            <p:cNvSpPr>
              <a:spLocks/>
            </p:cNvSpPr>
            <p:nvPr>
              <p:custDataLst>
                <p:tags r:id="rId352"/>
              </p:custDataLst>
            </p:nvPr>
          </p:nvSpPr>
          <p:spPr bwMode="auto">
            <a:xfrm>
              <a:off x="6678927" y="2405323"/>
              <a:ext cx="210498" cy="120572"/>
            </a:xfrm>
            <a:custGeom>
              <a:avLst/>
              <a:gdLst>
                <a:gd name="T0" fmla="*/ 315 w 525"/>
                <a:gd name="T1" fmla="*/ 27 h 311"/>
                <a:gd name="T2" fmla="*/ 342 w 525"/>
                <a:gd name="T3" fmla="*/ 21 h 311"/>
                <a:gd name="T4" fmla="*/ 385 w 525"/>
                <a:gd name="T5" fmla="*/ 20 h 311"/>
                <a:gd name="T6" fmla="*/ 408 w 525"/>
                <a:gd name="T7" fmla="*/ 17 h 311"/>
                <a:gd name="T8" fmla="*/ 427 w 525"/>
                <a:gd name="T9" fmla="*/ 7 h 311"/>
                <a:gd name="T10" fmla="*/ 514 w 525"/>
                <a:gd name="T11" fmla="*/ 6 h 311"/>
                <a:gd name="T12" fmla="*/ 525 w 525"/>
                <a:gd name="T13" fmla="*/ 19 h 311"/>
                <a:gd name="T14" fmla="*/ 468 w 525"/>
                <a:gd name="T15" fmla="*/ 47 h 311"/>
                <a:gd name="T16" fmla="*/ 392 w 525"/>
                <a:gd name="T17" fmla="*/ 73 h 311"/>
                <a:gd name="T18" fmla="*/ 356 w 525"/>
                <a:gd name="T19" fmla="*/ 80 h 311"/>
                <a:gd name="T20" fmla="*/ 321 w 525"/>
                <a:gd name="T21" fmla="*/ 83 h 311"/>
                <a:gd name="T22" fmla="*/ 279 w 525"/>
                <a:gd name="T23" fmla="*/ 101 h 311"/>
                <a:gd name="T24" fmla="*/ 244 w 525"/>
                <a:gd name="T25" fmla="*/ 121 h 311"/>
                <a:gd name="T26" fmla="*/ 218 w 525"/>
                <a:gd name="T27" fmla="*/ 129 h 311"/>
                <a:gd name="T28" fmla="*/ 187 w 525"/>
                <a:gd name="T29" fmla="*/ 123 h 311"/>
                <a:gd name="T30" fmla="*/ 178 w 525"/>
                <a:gd name="T31" fmla="*/ 137 h 311"/>
                <a:gd name="T32" fmla="*/ 175 w 525"/>
                <a:gd name="T33" fmla="*/ 145 h 311"/>
                <a:gd name="T34" fmla="*/ 185 w 525"/>
                <a:gd name="T35" fmla="*/ 148 h 311"/>
                <a:gd name="T36" fmla="*/ 184 w 525"/>
                <a:gd name="T37" fmla="*/ 157 h 311"/>
                <a:gd name="T38" fmla="*/ 176 w 525"/>
                <a:gd name="T39" fmla="*/ 167 h 311"/>
                <a:gd name="T40" fmla="*/ 180 w 525"/>
                <a:gd name="T41" fmla="*/ 179 h 311"/>
                <a:gd name="T42" fmla="*/ 162 w 525"/>
                <a:gd name="T43" fmla="*/ 194 h 311"/>
                <a:gd name="T44" fmla="*/ 144 w 525"/>
                <a:gd name="T45" fmla="*/ 204 h 311"/>
                <a:gd name="T46" fmla="*/ 141 w 525"/>
                <a:gd name="T47" fmla="*/ 213 h 311"/>
                <a:gd name="T48" fmla="*/ 144 w 525"/>
                <a:gd name="T49" fmla="*/ 228 h 311"/>
                <a:gd name="T50" fmla="*/ 163 w 525"/>
                <a:gd name="T51" fmla="*/ 247 h 311"/>
                <a:gd name="T52" fmla="*/ 191 w 525"/>
                <a:gd name="T53" fmla="*/ 267 h 311"/>
                <a:gd name="T54" fmla="*/ 256 w 525"/>
                <a:gd name="T55" fmla="*/ 300 h 311"/>
                <a:gd name="T56" fmla="*/ 243 w 525"/>
                <a:gd name="T57" fmla="*/ 311 h 311"/>
                <a:gd name="T58" fmla="*/ 189 w 525"/>
                <a:gd name="T59" fmla="*/ 309 h 311"/>
                <a:gd name="T60" fmla="*/ 145 w 525"/>
                <a:gd name="T61" fmla="*/ 308 h 311"/>
                <a:gd name="T62" fmla="*/ 129 w 525"/>
                <a:gd name="T63" fmla="*/ 304 h 311"/>
                <a:gd name="T64" fmla="*/ 123 w 525"/>
                <a:gd name="T65" fmla="*/ 298 h 311"/>
                <a:gd name="T66" fmla="*/ 120 w 525"/>
                <a:gd name="T67" fmla="*/ 282 h 311"/>
                <a:gd name="T68" fmla="*/ 116 w 525"/>
                <a:gd name="T69" fmla="*/ 278 h 311"/>
                <a:gd name="T70" fmla="*/ 95 w 525"/>
                <a:gd name="T71" fmla="*/ 277 h 311"/>
                <a:gd name="T72" fmla="*/ 80 w 525"/>
                <a:gd name="T73" fmla="*/ 296 h 311"/>
                <a:gd name="T74" fmla="*/ 44 w 525"/>
                <a:gd name="T75" fmla="*/ 282 h 311"/>
                <a:gd name="T76" fmla="*/ 0 w 525"/>
                <a:gd name="T77" fmla="*/ 246 h 311"/>
                <a:gd name="T78" fmla="*/ 18 w 525"/>
                <a:gd name="T79" fmla="*/ 239 h 311"/>
                <a:gd name="T80" fmla="*/ 34 w 525"/>
                <a:gd name="T81" fmla="*/ 222 h 311"/>
                <a:gd name="T82" fmla="*/ 28 w 525"/>
                <a:gd name="T83" fmla="*/ 213 h 311"/>
                <a:gd name="T84" fmla="*/ 34 w 525"/>
                <a:gd name="T85" fmla="*/ 200 h 311"/>
                <a:gd name="T86" fmla="*/ 40 w 525"/>
                <a:gd name="T87" fmla="*/ 188 h 311"/>
                <a:gd name="T88" fmla="*/ 34 w 525"/>
                <a:gd name="T89" fmla="*/ 179 h 311"/>
                <a:gd name="T90" fmla="*/ 134 w 525"/>
                <a:gd name="T91" fmla="*/ 179 h 311"/>
                <a:gd name="T92" fmla="*/ 131 w 525"/>
                <a:gd name="T93" fmla="*/ 177 h 311"/>
                <a:gd name="T94" fmla="*/ 90 w 525"/>
                <a:gd name="T95" fmla="*/ 166 h 311"/>
                <a:gd name="T96" fmla="*/ 54 w 525"/>
                <a:gd name="T97" fmla="*/ 148 h 311"/>
                <a:gd name="T98" fmla="*/ 84 w 525"/>
                <a:gd name="T99" fmla="*/ 134 h 311"/>
                <a:gd name="T100" fmla="*/ 120 w 525"/>
                <a:gd name="T101" fmla="*/ 111 h 311"/>
                <a:gd name="T102" fmla="*/ 111 w 525"/>
                <a:gd name="T103" fmla="*/ 103 h 311"/>
                <a:gd name="T104" fmla="*/ 100 w 525"/>
                <a:gd name="T105" fmla="*/ 80 h 311"/>
                <a:gd name="T106" fmla="*/ 127 w 525"/>
                <a:gd name="T107" fmla="*/ 76 h 311"/>
                <a:gd name="T108" fmla="*/ 184 w 525"/>
                <a:gd name="T109" fmla="*/ 58 h 311"/>
                <a:gd name="T110" fmla="*/ 254 w 525"/>
                <a:gd name="T111" fmla="*/ 3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58" name="Freeform 522">
              <a:extLst>
                <a:ext uri="{FF2B5EF4-FFF2-40B4-BE49-F238E27FC236}">
                  <a16:creationId xmlns:a16="http://schemas.microsoft.com/office/drawing/2014/main" id="{6226694A-DF0E-464C-B904-13F83A914AC1}"/>
                </a:ext>
              </a:extLst>
            </p:cNvPr>
            <p:cNvSpPr>
              <a:spLocks/>
            </p:cNvSpPr>
            <p:nvPr>
              <p:custDataLst>
                <p:tags r:id="rId353"/>
              </p:custDataLst>
            </p:nvPr>
          </p:nvSpPr>
          <p:spPr bwMode="auto">
            <a:xfrm>
              <a:off x="6487431" y="2634763"/>
              <a:ext cx="29237" cy="40970"/>
            </a:xfrm>
            <a:custGeom>
              <a:avLst/>
              <a:gdLst>
                <a:gd name="T0" fmla="*/ 46 w 79"/>
                <a:gd name="T1" fmla="*/ 0 h 38"/>
                <a:gd name="T2" fmla="*/ 54 w 79"/>
                <a:gd name="T3" fmla="*/ 1 h 38"/>
                <a:gd name="T4" fmla="*/ 62 w 79"/>
                <a:gd name="T5" fmla="*/ 3 h 38"/>
                <a:gd name="T6" fmla="*/ 68 w 79"/>
                <a:gd name="T7" fmla="*/ 7 h 38"/>
                <a:gd name="T8" fmla="*/ 72 w 79"/>
                <a:gd name="T9" fmla="*/ 12 h 38"/>
                <a:gd name="T10" fmla="*/ 75 w 79"/>
                <a:gd name="T11" fmla="*/ 17 h 38"/>
                <a:gd name="T12" fmla="*/ 77 w 79"/>
                <a:gd name="T13" fmla="*/ 22 h 38"/>
                <a:gd name="T14" fmla="*/ 79 w 79"/>
                <a:gd name="T15" fmla="*/ 27 h 38"/>
                <a:gd name="T16" fmla="*/ 79 w 79"/>
                <a:gd name="T17" fmla="*/ 32 h 38"/>
                <a:gd name="T18" fmla="*/ 77 w 79"/>
                <a:gd name="T19" fmla="*/ 34 h 38"/>
                <a:gd name="T20" fmla="*/ 75 w 79"/>
                <a:gd name="T21" fmla="*/ 35 h 38"/>
                <a:gd name="T22" fmla="*/ 72 w 79"/>
                <a:gd name="T23" fmla="*/ 36 h 38"/>
                <a:gd name="T24" fmla="*/ 68 w 79"/>
                <a:gd name="T25" fmla="*/ 37 h 38"/>
                <a:gd name="T26" fmla="*/ 57 w 79"/>
                <a:gd name="T27" fmla="*/ 38 h 38"/>
                <a:gd name="T28" fmla="*/ 46 w 79"/>
                <a:gd name="T29" fmla="*/ 38 h 38"/>
                <a:gd name="T30" fmla="*/ 38 w 79"/>
                <a:gd name="T31" fmla="*/ 37 h 38"/>
                <a:gd name="T32" fmla="*/ 30 w 79"/>
                <a:gd name="T33" fmla="*/ 36 h 38"/>
                <a:gd name="T34" fmla="*/ 21 w 79"/>
                <a:gd name="T35" fmla="*/ 35 h 38"/>
                <a:gd name="T36" fmla="*/ 15 w 79"/>
                <a:gd name="T37" fmla="*/ 32 h 38"/>
                <a:gd name="T38" fmla="*/ 8 w 79"/>
                <a:gd name="T39" fmla="*/ 29 h 38"/>
                <a:gd name="T40" fmla="*/ 4 w 79"/>
                <a:gd name="T41" fmla="*/ 25 h 38"/>
                <a:gd name="T42" fmla="*/ 2 w 79"/>
                <a:gd name="T43" fmla="*/ 22 h 38"/>
                <a:gd name="T44" fmla="*/ 1 w 79"/>
                <a:gd name="T45" fmla="*/ 20 h 38"/>
                <a:gd name="T46" fmla="*/ 0 w 79"/>
                <a:gd name="T47" fmla="*/ 17 h 38"/>
                <a:gd name="T48" fmla="*/ 0 w 79"/>
                <a:gd name="T49" fmla="*/ 13 h 38"/>
                <a:gd name="T50" fmla="*/ 1 w 79"/>
                <a:gd name="T51" fmla="*/ 11 h 38"/>
                <a:gd name="T52" fmla="*/ 4 w 79"/>
                <a:gd name="T53" fmla="*/ 9 h 38"/>
                <a:gd name="T54" fmla="*/ 10 w 79"/>
                <a:gd name="T55" fmla="*/ 6 h 38"/>
                <a:gd name="T56" fmla="*/ 17 w 79"/>
                <a:gd name="T57" fmla="*/ 4 h 38"/>
                <a:gd name="T58" fmla="*/ 32 w 79"/>
                <a:gd name="T59" fmla="*/ 1 h 38"/>
                <a:gd name="T60" fmla="*/ 46 w 79"/>
                <a:gd name="T6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59" name="Freeform 523">
              <a:extLst>
                <a:ext uri="{FF2B5EF4-FFF2-40B4-BE49-F238E27FC236}">
                  <a16:creationId xmlns:a16="http://schemas.microsoft.com/office/drawing/2014/main" id="{99695777-D573-4B0E-8CC6-609045B1245B}"/>
                </a:ext>
              </a:extLst>
            </p:cNvPr>
            <p:cNvSpPr>
              <a:spLocks/>
            </p:cNvSpPr>
            <p:nvPr>
              <p:custDataLst>
                <p:tags r:id="rId354"/>
              </p:custDataLst>
            </p:nvPr>
          </p:nvSpPr>
          <p:spPr bwMode="auto">
            <a:xfrm>
              <a:off x="8609961" y="2853664"/>
              <a:ext cx="181263" cy="197833"/>
            </a:xfrm>
            <a:custGeom>
              <a:avLst/>
              <a:gdLst>
                <a:gd name="T0" fmla="*/ 26 w 459"/>
                <a:gd name="T1" fmla="*/ 45 h 511"/>
                <a:gd name="T2" fmla="*/ 12 w 459"/>
                <a:gd name="T3" fmla="*/ 25 h 511"/>
                <a:gd name="T4" fmla="*/ 0 w 459"/>
                <a:gd name="T5" fmla="*/ 0 h 511"/>
                <a:gd name="T6" fmla="*/ 22 w 459"/>
                <a:gd name="T7" fmla="*/ 7 h 511"/>
                <a:gd name="T8" fmla="*/ 33 w 459"/>
                <a:gd name="T9" fmla="*/ 6 h 511"/>
                <a:gd name="T10" fmla="*/ 95 w 459"/>
                <a:gd name="T11" fmla="*/ 67 h 511"/>
                <a:gd name="T12" fmla="*/ 146 w 459"/>
                <a:gd name="T13" fmla="*/ 123 h 511"/>
                <a:gd name="T14" fmla="*/ 216 w 459"/>
                <a:gd name="T15" fmla="*/ 198 h 511"/>
                <a:gd name="T16" fmla="*/ 258 w 459"/>
                <a:gd name="T17" fmla="*/ 237 h 511"/>
                <a:gd name="T18" fmla="*/ 303 w 459"/>
                <a:gd name="T19" fmla="*/ 266 h 511"/>
                <a:gd name="T20" fmla="*/ 372 w 459"/>
                <a:gd name="T21" fmla="*/ 311 h 511"/>
                <a:gd name="T22" fmla="*/ 398 w 459"/>
                <a:gd name="T23" fmla="*/ 336 h 511"/>
                <a:gd name="T24" fmla="*/ 365 w 459"/>
                <a:gd name="T25" fmla="*/ 320 h 511"/>
                <a:gd name="T26" fmla="*/ 324 w 459"/>
                <a:gd name="T27" fmla="*/ 296 h 511"/>
                <a:gd name="T28" fmla="*/ 314 w 459"/>
                <a:gd name="T29" fmla="*/ 298 h 511"/>
                <a:gd name="T30" fmla="*/ 313 w 459"/>
                <a:gd name="T31" fmla="*/ 311 h 511"/>
                <a:gd name="T32" fmla="*/ 317 w 459"/>
                <a:gd name="T33" fmla="*/ 337 h 511"/>
                <a:gd name="T34" fmla="*/ 326 w 459"/>
                <a:gd name="T35" fmla="*/ 358 h 511"/>
                <a:gd name="T36" fmla="*/ 348 w 459"/>
                <a:gd name="T37" fmla="*/ 387 h 511"/>
                <a:gd name="T38" fmla="*/ 394 w 459"/>
                <a:gd name="T39" fmla="*/ 421 h 511"/>
                <a:gd name="T40" fmla="*/ 440 w 459"/>
                <a:gd name="T41" fmla="*/ 458 h 511"/>
                <a:gd name="T42" fmla="*/ 448 w 459"/>
                <a:gd name="T43" fmla="*/ 476 h 511"/>
                <a:gd name="T44" fmla="*/ 428 w 459"/>
                <a:gd name="T45" fmla="*/ 469 h 511"/>
                <a:gd name="T46" fmla="*/ 392 w 459"/>
                <a:gd name="T47" fmla="*/ 462 h 511"/>
                <a:gd name="T48" fmla="*/ 393 w 459"/>
                <a:gd name="T49" fmla="*/ 494 h 511"/>
                <a:gd name="T50" fmla="*/ 398 w 459"/>
                <a:gd name="T51" fmla="*/ 511 h 511"/>
                <a:gd name="T52" fmla="*/ 388 w 459"/>
                <a:gd name="T53" fmla="*/ 492 h 511"/>
                <a:gd name="T54" fmla="*/ 363 w 459"/>
                <a:gd name="T55" fmla="*/ 466 h 511"/>
                <a:gd name="T56" fmla="*/ 343 w 459"/>
                <a:gd name="T57" fmla="*/ 445 h 511"/>
                <a:gd name="T58" fmla="*/ 339 w 459"/>
                <a:gd name="T59" fmla="*/ 431 h 511"/>
                <a:gd name="T60" fmla="*/ 328 w 459"/>
                <a:gd name="T61" fmla="*/ 411 h 511"/>
                <a:gd name="T62" fmla="*/ 310 w 459"/>
                <a:gd name="T63" fmla="*/ 384 h 511"/>
                <a:gd name="T64" fmla="*/ 298 w 459"/>
                <a:gd name="T65" fmla="*/ 367 h 511"/>
                <a:gd name="T66" fmla="*/ 280 w 459"/>
                <a:gd name="T67" fmla="*/ 358 h 511"/>
                <a:gd name="T68" fmla="*/ 264 w 459"/>
                <a:gd name="T69" fmla="*/ 343 h 511"/>
                <a:gd name="T70" fmla="*/ 249 w 459"/>
                <a:gd name="T71" fmla="*/ 314 h 511"/>
                <a:gd name="T72" fmla="*/ 245 w 459"/>
                <a:gd name="T73" fmla="*/ 293 h 511"/>
                <a:gd name="T74" fmla="*/ 234 w 459"/>
                <a:gd name="T75" fmla="*/ 281 h 511"/>
                <a:gd name="T76" fmla="*/ 194 w 459"/>
                <a:gd name="T77" fmla="*/ 244 h 511"/>
                <a:gd name="T78" fmla="*/ 171 w 459"/>
                <a:gd name="T79" fmla="*/ 220 h 511"/>
                <a:gd name="T80" fmla="*/ 163 w 459"/>
                <a:gd name="T81" fmla="*/ 203 h 511"/>
                <a:gd name="T82" fmla="*/ 154 w 459"/>
                <a:gd name="T83" fmla="*/ 187 h 511"/>
                <a:gd name="T84" fmla="*/ 115 w 459"/>
                <a:gd name="T85" fmla="*/ 155 h 511"/>
                <a:gd name="T86" fmla="*/ 70 w 459"/>
                <a:gd name="T87" fmla="*/ 130 h 511"/>
                <a:gd name="T88" fmla="*/ 47 w 459"/>
                <a:gd name="T89" fmla="*/ 110 h 511"/>
                <a:gd name="T90" fmla="*/ 38 w 459"/>
                <a:gd name="T91" fmla="*/ 93 h 511"/>
                <a:gd name="T92" fmla="*/ 34 w 459"/>
                <a:gd name="T93"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grpSp>
          <p:nvGrpSpPr>
            <p:cNvPr id="1460" name="Group 524">
              <a:extLst>
                <a:ext uri="{FF2B5EF4-FFF2-40B4-BE49-F238E27FC236}">
                  <a16:creationId xmlns:a16="http://schemas.microsoft.com/office/drawing/2014/main" id="{C1E58763-946F-41B1-AA9B-CEE7984D9B10}"/>
                </a:ext>
              </a:extLst>
            </p:cNvPr>
            <p:cNvGrpSpPr>
              <a:grpSpLocks/>
            </p:cNvGrpSpPr>
            <p:nvPr>
              <p:custDataLst>
                <p:tags r:id="rId355"/>
              </p:custDataLst>
            </p:nvPr>
          </p:nvGrpSpPr>
          <p:grpSpPr bwMode="auto">
            <a:xfrm>
              <a:off x="7496071" y="2820888"/>
              <a:ext cx="618341" cy="283286"/>
              <a:chOff x="4115" y="1551"/>
              <a:chExt cx="504" cy="244"/>
            </a:xfrm>
            <a:solidFill>
              <a:schemeClr val="bg1">
                <a:lumMod val="50000"/>
              </a:schemeClr>
            </a:solidFill>
          </p:grpSpPr>
          <p:sp>
            <p:nvSpPr>
              <p:cNvPr id="1486" name="Freeform 525">
                <a:extLst>
                  <a:ext uri="{FF2B5EF4-FFF2-40B4-BE49-F238E27FC236}">
                    <a16:creationId xmlns:a16="http://schemas.microsoft.com/office/drawing/2014/main" id="{AC1067FE-D6CA-4537-9D92-DD2C2E99CF6D}"/>
                  </a:ext>
                </a:extLst>
              </p:cNvPr>
              <p:cNvSpPr>
                <a:spLocks/>
              </p:cNvSpPr>
              <p:nvPr/>
            </p:nvSpPr>
            <p:spPr bwMode="auto">
              <a:xfrm>
                <a:off x="4540" y="1551"/>
                <a:ext cx="79" cy="86"/>
              </a:xfrm>
              <a:custGeom>
                <a:avLst/>
                <a:gdLst>
                  <a:gd name="T0" fmla="*/ 13 w 240"/>
                  <a:gd name="T1" fmla="*/ 247 h 259"/>
                  <a:gd name="T2" fmla="*/ 79 w 240"/>
                  <a:gd name="T3" fmla="*/ 259 h 259"/>
                  <a:gd name="T4" fmla="*/ 120 w 240"/>
                  <a:gd name="T5" fmla="*/ 240 h 259"/>
                  <a:gd name="T6" fmla="*/ 133 w 240"/>
                  <a:gd name="T7" fmla="*/ 210 h 259"/>
                  <a:gd name="T8" fmla="*/ 192 w 240"/>
                  <a:gd name="T9" fmla="*/ 161 h 259"/>
                  <a:gd name="T10" fmla="*/ 212 w 240"/>
                  <a:gd name="T11" fmla="*/ 111 h 259"/>
                  <a:gd name="T12" fmla="*/ 240 w 240"/>
                  <a:gd name="T13" fmla="*/ 26 h 259"/>
                  <a:gd name="T14" fmla="*/ 212 w 240"/>
                  <a:gd name="T15" fmla="*/ 0 h 259"/>
                  <a:gd name="T16" fmla="*/ 206 w 240"/>
                  <a:gd name="T17" fmla="*/ 32 h 259"/>
                  <a:gd name="T18" fmla="*/ 199 w 240"/>
                  <a:gd name="T19" fmla="*/ 74 h 259"/>
                  <a:gd name="T20" fmla="*/ 166 w 240"/>
                  <a:gd name="T21" fmla="*/ 105 h 259"/>
                  <a:gd name="T22" fmla="*/ 133 w 240"/>
                  <a:gd name="T23" fmla="*/ 149 h 259"/>
                  <a:gd name="T24" fmla="*/ 113 w 240"/>
                  <a:gd name="T25" fmla="*/ 179 h 259"/>
                  <a:gd name="T26" fmla="*/ 93 w 240"/>
                  <a:gd name="T27" fmla="*/ 216 h 259"/>
                  <a:gd name="T28" fmla="*/ 20 w 240"/>
                  <a:gd name="T29" fmla="*/ 222 h 259"/>
                  <a:gd name="T30" fmla="*/ 0 w 240"/>
                  <a:gd name="T31" fmla="*/ 222 h 259"/>
                  <a:gd name="T32" fmla="*/ 13 w 240"/>
                  <a:gd name="T33" fmla="*/ 24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grpFill/>
              <a:ln w="3175" cmpd="sng">
                <a:solidFill>
                  <a:schemeClr val="bg1"/>
                </a:solidFill>
                <a:prstDash val="solid"/>
                <a:round/>
                <a:headEnd/>
                <a:tailEnd/>
              </a:ln>
            </p:spPr>
            <p:txBody>
              <a:bodyPr/>
              <a:lstStyle/>
              <a:p>
                <a:endParaRPr lang="en-US" sz="1056" dirty="0"/>
              </a:p>
            </p:txBody>
          </p:sp>
          <p:sp>
            <p:nvSpPr>
              <p:cNvPr id="1487" name="Freeform 526">
                <a:extLst>
                  <a:ext uri="{FF2B5EF4-FFF2-40B4-BE49-F238E27FC236}">
                    <a16:creationId xmlns:a16="http://schemas.microsoft.com/office/drawing/2014/main" id="{6391362E-99DD-4345-8219-AB6F4D13642F}"/>
                  </a:ext>
                </a:extLst>
              </p:cNvPr>
              <p:cNvSpPr>
                <a:spLocks/>
              </p:cNvSpPr>
              <p:nvPr/>
            </p:nvSpPr>
            <p:spPr bwMode="auto">
              <a:xfrm>
                <a:off x="4115" y="1761"/>
                <a:ext cx="84" cy="34"/>
              </a:xfrm>
              <a:custGeom>
                <a:avLst/>
                <a:gdLst>
                  <a:gd name="T0" fmla="*/ 33 w 259"/>
                  <a:gd name="T1" fmla="*/ 104 h 104"/>
                  <a:gd name="T2" fmla="*/ 26 w 259"/>
                  <a:gd name="T3" fmla="*/ 86 h 104"/>
                  <a:gd name="T4" fmla="*/ 52 w 259"/>
                  <a:gd name="T5" fmla="*/ 62 h 104"/>
                  <a:gd name="T6" fmla="*/ 72 w 259"/>
                  <a:gd name="T7" fmla="*/ 49 h 104"/>
                  <a:gd name="T8" fmla="*/ 126 w 259"/>
                  <a:gd name="T9" fmla="*/ 43 h 104"/>
                  <a:gd name="T10" fmla="*/ 172 w 259"/>
                  <a:gd name="T11" fmla="*/ 43 h 104"/>
                  <a:gd name="T12" fmla="*/ 246 w 259"/>
                  <a:gd name="T13" fmla="*/ 31 h 104"/>
                  <a:gd name="T14" fmla="*/ 259 w 259"/>
                  <a:gd name="T15" fmla="*/ 7 h 104"/>
                  <a:gd name="T16" fmla="*/ 246 w 259"/>
                  <a:gd name="T17" fmla="*/ 0 h 104"/>
                  <a:gd name="T18" fmla="*/ 205 w 259"/>
                  <a:gd name="T19" fmla="*/ 13 h 104"/>
                  <a:gd name="T20" fmla="*/ 152 w 259"/>
                  <a:gd name="T21" fmla="*/ 7 h 104"/>
                  <a:gd name="T22" fmla="*/ 106 w 259"/>
                  <a:gd name="T23" fmla="*/ 13 h 104"/>
                  <a:gd name="T24" fmla="*/ 52 w 259"/>
                  <a:gd name="T25" fmla="*/ 19 h 104"/>
                  <a:gd name="T26" fmla="*/ 26 w 259"/>
                  <a:gd name="T27" fmla="*/ 43 h 104"/>
                  <a:gd name="T28" fmla="*/ 0 w 259"/>
                  <a:gd name="T29" fmla="*/ 68 h 104"/>
                  <a:gd name="T30" fmla="*/ 0 w 259"/>
                  <a:gd name="T31" fmla="*/ 104 h 104"/>
                  <a:gd name="T32" fmla="*/ 33 w 259"/>
                  <a:gd name="T3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grpFill/>
              <a:ln w="3175" cmpd="sng">
                <a:solidFill>
                  <a:schemeClr val="bg1"/>
                </a:solidFill>
                <a:prstDash val="solid"/>
                <a:round/>
                <a:headEnd/>
                <a:tailEnd/>
              </a:ln>
            </p:spPr>
            <p:txBody>
              <a:bodyPr/>
              <a:lstStyle/>
              <a:p>
                <a:endParaRPr lang="en-US" sz="1056" dirty="0"/>
              </a:p>
            </p:txBody>
          </p:sp>
        </p:grpSp>
        <p:sp>
          <p:nvSpPr>
            <p:cNvPr id="1461" name="Freeform 527">
              <a:extLst>
                <a:ext uri="{FF2B5EF4-FFF2-40B4-BE49-F238E27FC236}">
                  <a16:creationId xmlns:a16="http://schemas.microsoft.com/office/drawing/2014/main" id="{9E05B347-4C43-4315-9A15-6FA444EA569F}"/>
                </a:ext>
              </a:extLst>
            </p:cNvPr>
            <p:cNvSpPr>
              <a:spLocks/>
            </p:cNvSpPr>
            <p:nvPr>
              <p:custDataLst>
                <p:tags r:id="rId356"/>
              </p:custDataLst>
            </p:nvPr>
          </p:nvSpPr>
          <p:spPr bwMode="auto">
            <a:xfrm>
              <a:off x="6662116" y="3380683"/>
              <a:ext cx="488240" cy="376934"/>
            </a:xfrm>
            <a:custGeom>
              <a:avLst/>
              <a:gdLst>
                <a:gd name="T0" fmla="*/ 932 w 1227"/>
                <a:gd name="T1" fmla="*/ 466 h 979"/>
                <a:gd name="T2" fmla="*/ 932 w 1227"/>
                <a:gd name="T3" fmla="*/ 442 h 979"/>
                <a:gd name="T4" fmla="*/ 930 w 1227"/>
                <a:gd name="T5" fmla="*/ 412 h 979"/>
                <a:gd name="T6" fmla="*/ 908 w 1227"/>
                <a:gd name="T7" fmla="*/ 385 h 979"/>
                <a:gd name="T8" fmla="*/ 899 w 1227"/>
                <a:gd name="T9" fmla="*/ 367 h 979"/>
                <a:gd name="T10" fmla="*/ 817 w 1227"/>
                <a:gd name="T11" fmla="*/ 312 h 979"/>
                <a:gd name="T12" fmla="*/ 759 w 1227"/>
                <a:gd name="T13" fmla="*/ 263 h 979"/>
                <a:gd name="T14" fmla="*/ 752 w 1227"/>
                <a:gd name="T15" fmla="*/ 229 h 979"/>
                <a:gd name="T16" fmla="*/ 726 w 1227"/>
                <a:gd name="T17" fmla="*/ 218 h 979"/>
                <a:gd name="T18" fmla="*/ 695 w 1227"/>
                <a:gd name="T19" fmla="*/ 207 h 979"/>
                <a:gd name="T20" fmla="*/ 638 w 1227"/>
                <a:gd name="T21" fmla="*/ 196 h 979"/>
                <a:gd name="T22" fmla="*/ 596 w 1227"/>
                <a:gd name="T23" fmla="*/ 201 h 979"/>
                <a:gd name="T24" fmla="*/ 570 w 1227"/>
                <a:gd name="T25" fmla="*/ 204 h 979"/>
                <a:gd name="T26" fmla="*/ 530 w 1227"/>
                <a:gd name="T27" fmla="*/ 195 h 979"/>
                <a:gd name="T28" fmla="*/ 505 w 1227"/>
                <a:gd name="T29" fmla="*/ 179 h 979"/>
                <a:gd name="T30" fmla="*/ 483 w 1227"/>
                <a:gd name="T31" fmla="*/ 128 h 979"/>
                <a:gd name="T32" fmla="*/ 465 w 1227"/>
                <a:gd name="T33" fmla="*/ 103 h 979"/>
                <a:gd name="T34" fmla="*/ 432 w 1227"/>
                <a:gd name="T35" fmla="*/ 81 h 979"/>
                <a:gd name="T36" fmla="*/ 365 w 1227"/>
                <a:gd name="T37" fmla="*/ 61 h 979"/>
                <a:gd name="T38" fmla="*/ 303 w 1227"/>
                <a:gd name="T39" fmla="*/ 32 h 979"/>
                <a:gd name="T40" fmla="*/ 214 w 1227"/>
                <a:gd name="T41" fmla="*/ 10 h 979"/>
                <a:gd name="T42" fmla="*/ 166 w 1227"/>
                <a:gd name="T43" fmla="*/ 38 h 979"/>
                <a:gd name="T44" fmla="*/ 151 w 1227"/>
                <a:gd name="T45" fmla="*/ 61 h 979"/>
                <a:gd name="T46" fmla="*/ 153 w 1227"/>
                <a:gd name="T47" fmla="*/ 90 h 979"/>
                <a:gd name="T48" fmla="*/ 169 w 1227"/>
                <a:gd name="T49" fmla="*/ 118 h 979"/>
                <a:gd name="T50" fmla="*/ 151 w 1227"/>
                <a:gd name="T51" fmla="*/ 150 h 979"/>
                <a:gd name="T52" fmla="*/ 95 w 1227"/>
                <a:gd name="T53" fmla="*/ 186 h 979"/>
                <a:gd name="T54" fmla="*/ 54 w 1227"/>
                <a:gd name="T55" fmla="*/ 190 h 979"/>
                <a:gd name="T56" fmla="*/ 9 w 1227"/>
                <a:gd name="T57" fmla="*/ 183 h 979"/>
                <a:gd name="T58" fmla="*/ 0 w 1227"/>
                <a:gd name="T59" fmla="*/ 236 h 979"/>
                <a:gd name="T60" fmla="*/ 9 w 1227"/>
                <a:gd name="T61" fmla="*/ 269 h 979"/>
                <a:gd name="T62" fmla="*/ 25 w 1227"/>
                <a:gd name="T63" fmla="*/ 282 h 979"/>
                <a:gd name="T64" fmla="*/ 40 w 1227"/>
                <a:gd name="T65" fmla="*/ 307 h 979"/>
                <a:gd name="T66" fmla="*/ 83 w 1227"/>
                <a:gd name="T67" fmla="*/ 364 h 979"/>
                <a:gd name="T68" fmla="*/ 102 w 1227"/>
                <a:gd name="T69" fmla="*/ 414 h 979"/>
                <a:gd name="T70" fmla="*/ 121 w 1227"/>
                <a:gd name="T71" fmla="*/ 427 h 979"/>
                <a:gd name="T72" fmla="*/ 133 w 1227"/>
                <a:gd name="T73" fmla="*/ 438 h 979"/>
                <a:gd name="T74" fmla="*/ 148 w 1227"/>
                <a:gd name="T75" fmla="*/ 469 h 979"/>
                <a:gd name="T76" fmla="*/ 224 w 1227"/>
                <a:gd name="T77" fmla="*/ 546 h 979"/>
                <a:gd name="T78" fmla="*/ 249 w 1227"/>
                <a:gd name="T79" fmla="*/ 585 h 979"/>
                <a:gd name="T80" fmla="*/ 256 w 1227"/>
                <a:gd name="T81" fmla="*/ 624 h 979"/>
                <a:gd name="T82" fmla="*/ 266 w 1227"/>
                <a:gd name="T83" fmla="*/ 659 h 979"/>
                <a:gd name="T84" fmla="*/ 299 w 1227"/>
                <a:gd name="T85" fmla="*/ 701 h 979"/>
                <a:gd name="T86" fmla="*/ 361 w 1227"/>
                <a:gd name="T87" fmla="*/ 761 h 979"/>
                <a:gd name="T88" fmla="*/ 388 w 1227"/>
                <a:gd name="T89" fmla="*/ 814 h 979"/>
                <a:gd name="T90" fmla="*/ 425 w 1227"/>
                <a:gd name="T91" fmla="*/ 867 h 979"/>
                <a:gd name="T92" fmla="*/ 483 w 1227"/>
                <a:gd name="T93" fmla="*/ 938 h 979"/>
                <a:gd name="T94" fmla="*/ 528 w 1227"/>
                <a:gd name="T95" fmla="*/ 979 h 979"/>
                <a:gd name="T96" fmla="*/ 543 w 1227"/>
                <a:gd name="T97" fmla="*/ 953 h 979"/>
                <a:gd name="T98" fmla="*/ 546 w 1227"/>
                <a:gd name="T99" fmla="*/ 909 h 979"/>
                <a:gd name="T100" fmla="*/ 570 w 1227"/>
                <a:gd name="T101" fmla="*/ 896 h 979"/>
                <a:gd name="T102" fmla="*/ 605 w 1227"/>
                <a:gd name="T103" fmla="*/ 895 h 979"/>
                <a:gd name="T104" fmla="*/ 660 w 1227"/>
                <a:gd name="T105" fmla="*/ 909 h 979"/>
                <a:gd name="T106" fmla="*/ 708 w 1227"/>
                <a:gd name="T107" fmla="*/ 943 h 979"/>
                <a:gd name="T108" fmla="*/ 787 w 1227"/>
                <a:gd name="T109" fmla="*/ 838 h 979"/>
                <a:gd name="T110" fmla="*/ 1199 w 1227"/>
                <a:gd name="T111" fmla="*/ 567 h 979"/>
                <a:gd name="T112" fmla="*/ 940 w 1227"/>
                <a:gd name="T113" fmla="*/ 468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62" name="Freeform 528">
              <a:extLst>
                <a:ext uri="{FF2B5EF4-FFF2-40B4-BE49-F238E27FC236}">
                  <a16:creationId xmlns:a16="http://schemas.microsoft.com/office/drawing/2014/main" id="{C87BE2EA-8301-4D6E-887E-EC5A036B81D6}"/>
                </a:ext>
              </a:extLst>
            </p:cNvPr>
            <p:cNvSpPr>
              <a:spLocks/>
            </p:cNvSpPr>
            <p:nvPr>
              <p:custDataLst>
                <p:tags r:id="rId357"/>
              </p:custDataLst>
            </p:nvPr>
          </p:nvSpPr>
          <p:spPr bwMode="auto">
            <a:xfrm>
              <a:off x="6143908" y="3037450"/>
              <a:ext cx="52626" cy="42141"/>
            </a:xfrm>
            <a:custGeom>
              <a:avLst/>
              <a:gdLst>
                <a:gd name="T0" fmla="*/ 146 w 146"/>
                <a:gd name="T1" fmla="*/ 18 h 81"/>
                <a:gd name="T2" fmla="*/ 138 w 146"/>
                <a:gd name="T3" fmla="*/ 24 h 81"/>
                <a:gd name="T4" fmla="*/ 130 w 146"/>
                <a:gd name="T5" fmla="*/ 29 h 81"/>
                <a:gd name="T6" fmla="*/ 123 w 146"/>
                <a:gd name="T7" fmla="*/ 35 h 81"/>
                <a:gd name="T8" fmla="*/ 118 w 146"/>
                <a:gd name="T9" fmla="*/ 41 h 81"/>
                <a:gd name="T10" fmla="*/ 108 w 146"/>
                <a:gd name="T11" fmla="*/ 53 h 81"/>
                <a:gd name="T12" fmla="*/ 98 w 146"/>
                <a:gd name="T13" fmla="*/ 64 h 81"/>
                <a:gd name="T14" fmla="*/ 93 w 146"/>
                <a:gd name="T15" fmla="*/ 69 h 81"/>
                <a:gd name="T16" fmla="*/ 85 w 146"/>
                <a:gd name="T17" fmla="*/ 73 h 81"/>
                <a:gd name="T18" fmla="*/ 76 w 146"/>
                <a:gd name="T19" fmla="*/ 77 h 81"/>
                <a:gd name="T20" fmla="*/ 66 w 146"/>
                <a:gd name="T21" fmla="*/ 80 h 81"/>
                <a:gd name="T22" fmla="*/ 53 w 146"/>
                <a:gd name="T23" fmla="*/ 81 h 81"/>
                <a:gd name="T24" fmla="*/ 39 w 146"/>
                <a:gd name="T25" fmla="*/ 80 h 81"/>
                <a:gd name="T26" fmla="*/ 21 w 146"/>
                <a:gd name="T27" fmla="*/ 77 h 81"/>
                <a:gd name="T28" fmla="*/ 0 w 146"/>
                <a:gd name="T29" fmla="*/ 74 h 81"/>
                <a:gd name="T30" fmla="*/ 0 w 146"/>
                <a:gd name="T31" fmla="*/ 62 h 81"/>
                <a:gd name="T32" fmla="*/ 0 w 146"/>
                <a:gd name="T33" fmla="*/ 49 h 81"/>
                <a:gd name="T34" fmla="*/ 0 w 146"/>
                <a:gd name="T35" fmla="*/ 34 h 81"/>
                <a:gd name="T36" fmla="*/ 0 w 146"/>
                <a:gd name="T37" fmla="*/ 18 h 81"/>
                <a:gd name="T38" fmla="*/ 14 w 146"/>
                <a:gd name="T39" fmla="*/ 18 h 81"/>
                <a:gd name="T40" fmla="*/ 22 w 146"/>
                <a:gd name="T41" fmla="*/ 18 h 81"/>
                <a:gd name="T42" fmla="*/ 31 w 146"/>
                <a:gd name="T43" fmla="*/ 18 h 81"/>
                <a:gd name="T44" fmla="*/ 40 w 146"/>
                <a:gd name="T45" fmla="*/ 18 h 81"/>
                <a:gd name="T46" fmla="*/ 52 w 146"/>
                <a:gd name="T47" fmla="*/ 18 h 81"/>
                <a:gd name="T48" fmla="*/ 63 w 146"/>
                <a:gd name="T49" fmla="*/ 16 h 81"/>
                <a:gd name="T50" fmla="*/ 73 w 146"/>
                <a:gd name="T51" fmla="*/ 14 h 81"/>
                <a:gd name="T52" fmla="*/ 83 w 146"/>
                <a:gd name="T53" fmla="*/ 11 h 81"/>
                <a:gd name="T54" fmla="*/ 101 w 146"/>
                <a:gd name="T55" fmla="*/ 5 h 81"/>
                <a:gd name="T56" fmla="*/ 120 w 146"/>
                <a:gd name="T57" fmla="*/ 0 h 81"/>
                <a:gd name="T58" fmla="*/ 129 w 146"/>
                <a:gd name="T59" fmla="*/ 4 h 81"/>
                <a:gd name="T60" fmla="*/ 135 w 146"/>
                <a:gd name="T61" fmla="*/ 9 h 81"/>
                <a:gd name="T62" fmla="*/ 141 w 146"/>
                <a:gd name="T63" fmla="*/ 14 h 81"/>
                <a:gd name="T64" fmla="*/ 146 w 146"/>
                <a:gd name="T65" fmla="*/ 1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63" name="Freeform 529">
              <a:extLst>
                <a:ext uri="{FF2B5EF4-FFF2-40B4-BE49-F238E27FC236}">
                  <a16:creationId xmlns:a16="http://schemas.microsoft.com/office/drawing/2014/main" id="{D6527B81-12E3-4901-B27C-B804392EDD56}"/>
                </a:ext>
              </a:extLst>
            </p:cNvPr>
            <p:cNvSpPr>
              <a:spLocks/>
            </p:cNvSpPr>
            <p:nvPr>
              <p:custDataLst>
                <p:tags r:id="rId358"/>
              </p:custDataLst>
            </p:nvPr>
          </p:nvSpPr>
          <p:spPr bwMode="auto">
            <a:xfrm>
              <a:off x="5904174" y="3194311"/>
              <a:ext cx="14617" cy="42141"/>
            </a:xfrm>
            <a:custGeom>
              <a:avLst/>
              <a:gdLst>
                <a:gd name="T0" fmla="*/ 34 w 34"/>
                <a:gd name="T1" fmla="*/ 49 h 49"/>
                <a:gd name="T2" fmla="*/ 34 w 34"/>
                <a:gd name="T3" fmla="*/ 34 h 49"/>
                <a:gd name="T4" fmla="*/ 34 w 34"/>
                <a:gd name="T5" fmla="*/ 25 h 49"/>
                <a:gd name="T6" fmla="*/ 33 w 34"/>
                <a:gd name="T7" fmla="*/ 21 h 49"/>
                <a:gd name="T8" fmla="*/ 33 w 34"/>
                <a:gd name="T9" fmla="*/ 17 h 49"/>
                <a:gd name="T10" fmla="*/ 31 w 34"/>
                <a:gd name="T11" fmla="*/ 15 h 49"/>
                <a:gd name="T12" fmla="*/ 30 w 34"/>
                <a:gd name="T13" fmla="*/ 12 h 49"/>
                <a:gd name="T14" fmla="*/ 25 w 34"/>
                <a:gd name="T15" fmla="*/ 8 h 49"/>
                <a:gd name="T16" fmla="*/ 21 w 34"/>
                <a:gd name="T17" fmla="*/ 0 h 49"/>
                <a:gd name="T18" fmla="*/ 8 w 34"/>
                <a:gd name="T19" fmla="*/ 0 h 49"/>
                <a:gd name="T20" fmla="*/ 0 w 34"/>
                <a:gd name="T21" fmla="*/ 0 h 49"/>
                <a:gd name="T22" fmla="*/ 3 w 34"/>
                <a:gd name="T23" fmla="*/ 11 h 49"/>
                <a:gd name="T24" fmla="*/ 7 w 34"/>
                <a:gd name="T25" fmla="*/ 20 h 49"/>
                <a:gd name="T26" fmla="*/ 10 w 34"/>
                <a:gd name="T27" fmla="*/ 27 h 49"/>
                <a:gd name="T28" fmla="*/ 14 w 34"/>
                <a:gd name="T29" fmla="*/ 34 h 49"/>
                <a:gd name="T30" fmla="*/ 19 w 34"/>
                <a:gd name="T31" fmla="*/ 39 h 49"/>
                <a:gd name="T32" fmla="*/ 24 w 34"/>
                <a:gd name="T33" fmla="*/ 43 h 49"/>
                <a:gd name="T34" fmla="*/ 29 w 34"/>
                <a:gd name="T35" fmla="*/ 46 h 49"/>
                <a:gd name="T36" fmla="*/ 34 w 34"/>
                <a:gd name="T3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7F7F7F"/>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64" name="Freeform 530">
              <a:extLst>
                <a:ext uri="{FF2B5EF4-FFF2-40B4-BE49-F238E27FC236}">
                  <a16:creationId xmlns:a16="http://schemas.microsoft.com/office/drawing/2014/main" id="{00FB3F78-BD22-4E44-AF3F-3508ADA639D1}"/>
                </a:ext>
              </a:extLst>
            </p:cNvPr>
            <p:cNvSpPr>
              <a:spLocks/>
            </p:cNvSpPr>
            <p:nvPr>
              <p:custDataLst>
                <p:tags r:id="rId359"/>
              </p:custDataLst>
            </p:nvPr>
          </p:nvSpPr>
          <p:spPr bwMode="auto">
            <a:xfrm>
              <a:off x="5528491" y="3449501"/>
              <a:ext cx="26311" cy="42141"/>
            </a:xfrm>
            <a:custGeom>
              <a:avLst/>
              <a:gdLst>
                <a:gd name="T0" fmla="*/ 60 w 60"/>
                <a:gd name="T1" fmla="*/ 0 h 74"/>
                <a:gd name="T2" fmla="*/ 56 w 60"/>
                <a:gd name="T3" fmla="*/ 4 h 74"/>
                <a:gd name="T4" fmla="*/ 51 w 60"/>
                <a:gd name="T5" fmla="*/ 10 h 74"/>
                <a:gd name="T6" fmla="*/ 48 w 60"/>
                <a:gd name="T7" fmla="*/ 15 h 74"/>
                <a:gd name="T8" fmla="*/ 46 w 60"/>
                <a:gd name="T9" fmla="*/ 21 h 74"/>
                <a:gd name="T10" fmla="*/ 41 w 60"/>
                <a:gd name="T11" fmla="*/ 31 h 74"/>
                <a:gd name="T12" fmla="*/ 37 w 60"/>
                <a:gd name="T13" fmla="*/ 42 h 74"/>
                <a:gd name="T14" fmla="*/ 35 w 60"/>
                <a:gd name="T15" fmla="*/ 47 h 74"/>
                <a:gd name="T16" fmla="*/ 32 w 60"/>
                <a:gd name="T17" fmla="*/ 51 h 74"/>
                <a:gd name="T18" fmla="*/ 29 w 60"/>
                <a:gd name="T19" fmla="*/ 56 h 74"/>
                <a:gd name="T20" fmla="*/ 25 w 60"/>
                <a:gd name="T21" fmla="*/ 60 h 74"/>
                <a:gd name="T22" fmla="*/ 20 w 60"/>
                <a:gd name="T23" fmla="*/ 65 h 74"/>
                <a:gd name="T24" fmla="*/ 15 w 60"/>
                <a:gd name="T25" fmla="*/ 69 h 74"/>
                <a:gd name="T26" fmla="*/ 8 w 60"/>
                <a:gd name="T27" fmla="*/ 72 h 74"/>
                <a:gd name="T28" fmla="*/ 0 w 60"/>
                <a:gd name="T29" fmla="*/ 74 h 74"/>
                <a:gd name="T30" fmla="*/ 5 w 60"/>
                <a:gd name="T31" fmla="*/ 60 h 74"/>
                <a:gd name="T32" fmla="*/ 12 w 60"/>
                <a:gd name="T33" fmla="*/ 47 h 74"/>
                <a:gd name="T34" fmla="*/ 19 w 60"/>
                <a:gd name="T35" fmla="*/ 34 h 74"/>
                <a:gd name="T36" fmla="*/ 27 w 60"/>
                <a:gd name="T37" fmla="*/ 23 h 74"/>
                <a:gd name="T38" fmla="*/ 36 w 60"/>
                <a:gd name="T39" fmla="*/ 14 h 74"/>
                <a:gd name="T40" fmla="*/ 43 w 60"/>
                <a:gd name="T41" fmla="*/ 6 h 74"/>
                <a:gd name="T42" fmla="*/ 48 w 60"/>
                <a:gd name="T43" fmla="*/ 3 h 74"/>
                <a:gd name="T44" fmla="*/ 52 w 60"/>
                <a:gd name="T45" fmla="*/ 1 h 74"/>
                <a:gd name="T46" fmla="*/ 56 w 60"/>
                <a:gd name="T47" fmla="*/ 0 h 74"/>
                <a:gd name="T48" fmla="*/ 60 w 60"/>
                <a:gd name="T4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65" name="Freeform 531">
              <a:extLst>
                <a:ext uri="{FF2B5EF4-FFF2-40B4-BE49-F238E27FC236}">
                  <a16:creationId xmlns:a16="http://schemas.microsoft.com/office/drawing/2014/main" id="{612C3D83-BAE7-4442-A9C8-F7C23B17E06E}"/>
                </a:ext>
              </a:extLst>
            </p:cNvPr>
            <p:cNvSpPr>
              <a:spLocks/>
            </p:cNvSpPr>
            <p:nvPr>
              <p:custDataLst>
                <p:tags r:id="rId360"/>
              </p:custDataLst>
            </p:nvPr>
          </p:nvSpPr>
          <p:spPr bwMode="auto">
            <a:xfrm>
              <a:off x="5474405" y="3461208"/>
              <a:ext cx="21926" cy="44483"/>
            </a:xfrm>
            <a:custGeom>
              <a:avLst/>
              <a:gdLst>
                <a:gd name="T0" fmla="*/ 13 w 47"/>
                <a:gd name="T1" fmla="*/ 8 h 45"/>
                <a:gd name="T2" fmla="*/ 22 w 47"/>
                <a:gd name="T3" fmla="*/ 8 h 45"/>
                <a:gd name="T4" fmla="*/ 28 w 47"/>
                <a:gd name="T5" fmla="*/ 6 h 45"/>
                <a:gd name="T6" fmla="*/ 32 w 47"/>
                <a:gd name="T7" fmla="*/ 5 h 45"/>
                <a:gd name="T8" fmla="*/ 35 w 47"/>
                <a:gd name="T9" fmla="*/ 3 h 45"/>
                <a:gd name="T10" fmla="*/ 37 w 47"/>
                <a:gd name="T11" fmla="*/ 1 h 45"/>
                <a:gd name="T12" fmla="*/ 39 w 47"/>
                <a:gd name="T13" fmla="*/ 0 h 45"/>
                <a:gd name="T14" fmla="*/ 43 w 47"/>
                <a:gd name="T15" fmla="*/ 1 h 45"/>
                <a:gd name="T16" fmla="*/ 47 w 47"/>
                <a:gd name="T17" fmla="*/ 2 h 45"/>
                <a:gd name="T18" fmla="*/ 46 w 47"/>
                <a:gd name="T19" fmla="*/ 7 h 45"/>
                <a:gd name="T20" fmla="*/ 46 w 47"/>
                <a:gd name="T21" fmla="*/ 11 h 45"/>
                <a:gd name="T22" fmla="*/ 44 w 47"/>
                <a:gd name="T23" fmla="*/ 15 h 45"/>
                <a:gd name="T24" fmla="*/ 43 w 47"/>
                <a:gd name="T25" fmla="*/ 19 h 45"/>
                <a:gd name="T26" fmla="*/ 37 w 47"/>
                <a:gd name="T27" fmla="*/ 26 h 45"/>
                <a:gd name="T28" fmla="*/ 30 w 47"/>
                <a:gd name="T29" fmla="*/ 32 h 45"/>
                <a:gd name="T30" fmla="*/ 24 w 47"/>
                <a:gd name="T31" fmla="*/ 38 h 45"/>
                <a:gd name="T32" fmla="*/ 16 w 47"/>
                <a:gd name="T33" fmla="*/ 42 h 45"/>
                <a:gd name="T34" fmla="*/ 7 w 47"/>
                <a:gd name="T35" fmla="*/ 45 h 45"/>
                <a:gd name="T36" fmla="*/ 0 w 47"/>
                <a:gd name="T37" fmla="*/ 45 h 45"/>
                <a:gd name="T38" fmla="*/ 2 w 47"/>
                <a:gd name="T39" fmla="*/ 38 h 45"/>
                <a:gd name="T40" fmla="*/ 6 w 47"/>
                <a:gd name="T41" fmla="*/ 26 h 45"/>
                <a:gd name="T42" fmla="*/ 11 w 47"/>
                <a:gd name="T43" fmla="*/ 15 h 45"/>
                <a:gd name="T44" fmla="*/ 13 w 47"/>
                <a:gd name="T45"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66" name="Freeform 532">
              <a:extLst>
                <a:ext uri="{FF2B5EF4-FFF2-40B4-BE49-F238E27FC236}">
                  <a16:creationId xmlns:a16="http://schemas.microsoft.com/office/drawing/2014/main" id="{EF52A399-A56B-48D5-B66C-CA2A59256A9E}"/>
                </a:ext>
              </a:extLst>
            </p:cNvPr>
            <p:cNvSpPr>
              <a:spLocks/>
            </p:cNvSpPr>
            <p:nvPr>
              <p:custDataLst>
                <p:tags r:id="rId361"/>
              </p:custDataLst>
            </p:nvPr>
          </p:nvSpPr>
          <p:spPr bwMode="auto">
            <a:xfrm>
              <a:off x="5451017" y="3456525"/>
              <a:ext cx="5848" cy="42141"/>
            </a:xfrm>
            <a:custGeom>
              <a:avLst/>
              <a:gdLst>
                <a:gd name="T0" fmla="*/ 6 w 26"/>
                <a:gd name="T1" fmla="*/ 36 h 36"/>
                <a:gd name="T2" fmla="*/ 5 w 26"/>
                <a:gd name="T3" fmla="*/ 30 h 36"/>
                <a:gd name="T4" fmla="*/ 3 w 26"/>
                <a:gd name="T5" fmla="*/ 20 h 36"/>
                <a:gd name="T6" fmla="*/ 1 w 26"/>
                <a:gd name="T7" fmla="*/ 10 h 36"/>
                <a:gd name="T8" fmla="*/ 0 w 26"/>
                <a:gd name="T9" fmla="*/ 0 h 36"/>
                <a:gd name="T10" fmla="*/ 26 w 26"/>
                <a:gd name="T11" fmla="*/ 0 h 36"/>
                <a:gd name="T12" fmla="*/ 25 w 26"/>
                <a:gd name="T13" fmla="*/ 12 h 36"/>
                <a:gd name="T14" fmla="*/ 24 w 26"/>
                <a:gd name="T15" fmla="*/ 23 h 36"/>
                <a:gd name="T16" fmla="*/ 23 w 26"/>
                <a:gd name="T17" fmla="*/ 27 h 36"/>
                <a:gd name="T18" fmla="*/ 23 w 26"/>
                <a:gd name="T19" fmla="*/ 31 h 36"/>
                <a:gd name="T20" fmla="*/ 24 w 26"/>
                <a:gd name="T21" fmla="*/ 34 h 36"/>
                <a:gd name="T22" fmla="*/ 26 w 26"/>
                <a:gd name="T23" fmla="*/ 36 h 36"/>
                <a:gd name="T24" fmla="*/ 6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67" name="Freeform 533">
              <a:extLst>
                <a:ext uri="{FF2B5EF4-FFF2-40B4-BE49-F238E27FC236}">
                  <a16:creationId xmlns:a16="http://schemas.microsoft.com/office/drawing/2014/main" id="{F805579F-BFA1-4383-AF3C-56421DE6249A}"/>
                </a:ext>
              </a:extLst>
            </p:cNvPr>
            <p:cNvSpPr>
              <a:spLocks/>
            </p:cNvSpPr>
            <p:nvPr>
              <p:custDataLst>
                <p:tags r:id="rId362"/>
              </p:custDataLst>
            </p:nvPr>
          </p:nvSpPr>
          <p:spPr bwMode="auto">
            <a:xfrm>
              <a:off x="6621916" y="3256353"/>
              <a:ext cx="160798" cy="117060"/>
            </a:xfrm>
            <a:custGeom>
              <a:avLst/>
              <a:gdLst>
                <a:gd name="T0" fmla="*/ 26 w 405"/>
                <a:gd name="T1" fmla="*/ 162 h 302"/>
                <a:gd name="T2" fmla="*/ 28 w 405"/>
                <a:gd name="T3" fmla="*/ 156 h 302"/>
                <a:gd name="T4" fmla="*/ 30 w 405"/>
                <a:gd name="T5" fmla="*/ 154 h 302"/>
                <a:gd name="T6" fmla="*/ 28 w 405"/>
                <a:gd name="T7" fmla="*/ 151 h 302"/>
                <a:gd name="T8" fmla="*/ 18 w 405"/>
                <a:gd name="T9" fmla="*/ 143 h 302"/>
                <a:gd name="T10" fmla="*/ 6 w 405"/>
                <a:gd name="T11" fmla="*/ 127 h 302"/>
                <a:gd name="T12" fmla="*/ 2 w 405"/>
                <a:gd name="T13" fmla="*/ 116 h 302"/>
                <a:gd name="T14" fmla="*/ 5 w 405"/>
                <a:gd name="T15" fmla="*/ 112 h 302"/>
                <a:gd name="T16" fmla="*/ 6 w 405"/>
                <a:gd name="T17" fmla="*/ 104 h 302"/>
                <a:gd name="T18" fmla="*/ 17 w 405"/>
                <a:gd name="T19" fmla="*/ 97 h 302"/>
                <a:gd name="T20" fmla="*/ 34 w 405"/>
                <a:gd name="T21" fmla="*/ 93 h 302"/>
                <a:gd name="T22" fmla="*/ 47 w 405"/>
                <a:gd name="T23" fmla="*/ 88 h 302"/>
                <a:gd name="T24" fmla="*/ 57 w 405"/>
                <a:gd name="T25" fmla="*/ 82 h 302"/>
                <a:gd name="T26" fmla="*/ 67 w 405"/>
                <a:gd name="T27" fmla="*/ 70 h 302"/>
                <a:gd name="T28" fmla="*/ 75 w 405"/>
                <a:gd name="T29" fmla="*/ 52 h 302"/>
                <a:gd name="T30" fmla="*/ 84 w 405"/>
                <a:gd name="T31" fmla="*/ 47 h 302"/>
                <a:gd name="T32" fmla="*/ 95 w 405"/>
                <a:gd name="T33" fmla="*/ 52 h 302"/>
                <a:gd name="T34" fmla="*/ 117 w 405"/>
                <a:gd name="T35" fmla="*/ 54 h 302"/>
                <a:gd name="T36" fmla="*/ 169 w 405"/>
                <a:gd name="T37" fmla="*/ 46 h 302"/>
                <a:gd name="T38" fmla="*/ 212 w 405"/>
                <a:gd name="T39" fmla="*/ 43 h 302"/>
                <a:gd name="T40" fmla="*/ 234 w 405"/>
                <a:gd name="T41" fmla="*/ 41 h 302"/>
                <a:gd name="T42" fmla="*/ 264 w 405"/>
                <a:gd name="T43" fmla="*/ 35 h 302"/>
                <a:gd name="T44" fmla="*/ 318 w 405"/>
                <a:gd name="T45" fmla="*/ 17 h 302"/>
                <a:gd name="T46" fmla="*/ 359 w 405"/>
                <a:gd name="T47" fmla="*/ 4 h 302"/>
                <a:gd name="T48" fmla="*/ 372 w 405"/>
                <a:gd name="T49" fmla="*/ 3 h 302"/>
                <a:gd name="T50" fmla="*/ 385 w 405"/>
                <a:gd name="T51" fmla="*/ 3 h 302"/>
                <a:gd name="T52" fmla="*/ 398 w 405"/>
                <a:gd name="T53" fmla="*/ 1 h 302"/>
                <a:gd name="T54" fmla="*/ 395 w 405"/>
                <a:gd name="T55" fmla="*/ 8 h 302"/>
                <a:gd name="T56" fmla="*/ 360 w 405"/>
                <a:gd name="T57" fmla="*/ 41 h 302"/>
                <a:gd name="T58" fmla="*/ 344 w 405"/>
                <a:gd name="T59" fmla="*/ 57 h 302"/>
                <a:gd name="T60" fmla="*/ 339 w 405"/>
                <a:gd name="T61" fmla="*/ 64 h 302"/>
                <a:gd name="T62" fmla="*/ 339 w 405"/>
                <a:gd name="T63" fmla="*/ 96 h 302"/>
                <a:gd name="T64" fmla="*/ 337 w 405"/>
                <a:gd name="T65" fmla="*/ 149 h 302"/>
                <a:gd name="T66" fmla="*/ 335 w 405"/>
                <a:gd name="T67" fmla="*/ 180 h 302"/>
                <a:gd name="T68" fmla="*/ 326 w 405"/>
                <a:gd name="T69" fmla="*/ 198 h 302"/>
                <a:gd name="T70" fmla="*/ 305 w 405"/>
                <a:gd name="T71" fmla="*/ 210 h 302"/>
                <a:gd name="T72" fmla="*/ 265 w 405"/>
                <a:gd name="T73" fmla="*/ 227 h 302"/>
                <a:gd name="T74" fmla="*/ 106 w 405"/>
                <a:gd name="T75" fmla="*/ 302 h 302"/>
                <a:gd name="T76" fmla="*/ 57 w 405"/>
                <a:gd name="T77" fmla="*/ 260 h 302"/>
                <a:gd name="T78" fmla="*/ 70 w 405"/>
                <a:gd name="T79" fmla="*/ 228 h 302"/>
                <a:gd name="T80" fmla="*/ 81 w 405"/>
                <a:gd name="T81" fmla="*/ 209 h 302"/>
                <a:gd name="T82" fmla="*/ 86 w 405"/>
                <a:gd name="T83" fmla="*/ 172 h 302"/>
                <a:gd name="T84" fmla="*/ 71 w 405"/>
                <a:gd name="T85" fmla="*/ 173 h 302"/>
                <a:gd name="T86" fmla="*/ 57 w 405"/>
                <a:gd name="T87" fmla="*/ 169 h 302"/>
                <a:gd name="T88" fmla="*/ 41 w 405"/>
                <a:gd name="T89" fmla="*/ 165 h 302"/>
                <a:gd name="T90" fmla="*/ 26 w 405"/>
                <a:gd name="T91" fmla="*/ 16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468" name="Freeform 534">
              <a:extLst>
                <a:ext uri="{FF2B5EF4-FFF2-40B4-BE49-F238E27FC236}">
                  <a16:creationId xmlns:a16="http://schemas.microsoft.com/office/drawing/2014/main" id="{290FE556-C6DE-4C9C-81F0-1642D511445B}"/>
                </a:ext>
              </a:extLst>
            </p:cNvPr>
            <p:cNvSpPr>
              <a:spLocks/>
            </p:cNvSpPr>
            <p:nvPr>
              <p:custDataLst>
                <p:tags r:id="rId363"/>
              </p:custDataLst>
            </p:nvPr>
          </p:nvSpPr>
          <p:spPr bwMode="auto">
            <a:xfrm>
              <a:off x="8550027" y="3537296"/>
              <a:ext cx="39469" cy="58529"/>
            </a:xfrm>
            <a:custGeom>
              <a:avLst/>
              <a:gdLst>
                <a:gd name="T0" fmla="*/ 100 w 100"/>
                <a:gd name="T1" fmla="*/ 1 h 155"/>
                <a:gd name="T2" fmla="*/ 100 w 100"/>
                <a:gd name="T3" fmla="*/ 30 h 155"/>
                <a:gd name="T4" fmla="*/ 100 w 100"/>
                <a:gd name="T5" fmla="*/ 55 h 155"/>
                <a:gd name="T6" fmla="*/ 100 w 100"/>
                <a:gd name="T7" fmla="*/ 78 h 155"/>
                <a:gd name="T8" fmla="*/ 100 w 100"/>
                <a:gd name="T9" fmla="*/ 99 h 155"/>
                <a:gd name="T10" fmla="*/ 98 w 100"/>
                <a:gd name="T11" fmla="*/ 109 h 155"/>
                <a:gd name="T12" fmla="*/ 94 w 100"/>
                <a:gd name="T13" fmla="*/ 118 h 155"/>
                <a:gd name="T14" fmla="*/ 89 w 100"/>
                <a:gd name="T15" fmla="*/ 128 h 155"/>
                <a:gd name="T16" fmla="*/ 82 w 100"/>
                <a:gd name="T17" fmla="*/ 137 h 155"/>
                <a:gd name="T18" fmla="*/ 73 w 100"/>
                <a:gd name="T19" fmla="*/ 144 h 155"/>
                <a:gd name="T20" fmla="*/ 62 w 100"/>
                <a:gd name="T21" fmla="*/ 150 h 155"/>
                <a:gd name="T22" fmla="*/ 57 w 100"/>
                <a:gd name="T23" fmla="*/ 152 h 155"/>
                <a:gd name="T24" fmla="*/ 51 w 100"/>
                <a:gd name="T25" fmla="*/ 154 h 155"/>
                <a:gd name="T26" fmla="*/ 46 w 100"/>
                <a:gd name="T27" fmla="*/ 155 h 155"/>
                <a:gd name="T28" fmla="*/ 39 w 100"/>
                <a:gd name="T29" fmla="*/ 155 h 155"/>
                <a:gd name="T30" fmla="*/ 35 w 100"/>
                <a:gd name="T31" fmla="*/ 154 h 155"/>
                <a:gd name="T32" fmla="*/ 30 w 100"/>
                <a:gd name="T33" fmla="*/ 153 h 155"/>
                <a:gd name="T34" fmla="*/ 26 w 100"/>
                <a:gd name="T35" fmla="*/ 151 h 155"/>
                <a:gd name="T36" fmla="*/ 22 w 100"/>
                <a:gd name="T37" fmla="*/ 149 h 155"/>
                <a:gd name="T38" fmla="*/ 15 w 100"/>
                <a:gd name="T39" fmla="*/ 142 h 155"/>
                <a:gd name="T40" fmla="*/ 9 w 100"/>
                <a:gd name="T41" fmla="*/ 134 h 155"/>
                <a:gd name="T42" fmla="*/ 5 w 100"/>
                <a:gd name="T43" fmla="*/ 124 h 155"/>
                <a:gd name="T44" fmla="*/ 2 w 100"/>
                <a:gd name="T45" fmla="*/ 113 h 155"/>
                <a:gd name="T46" fmla="*/ 0 w 100"/>
                <a:gd name="T47" fmla="*/ 103 h 155"/>
                <a:gd name="T48" fmla="*/ 0 w 100"/>
                <a:gd name="T49" fmla="*/ 93 h 155"/>
                <a:gd name="T50" fmla="*/ 0 w 100"/>
                <a:gd name="T51" fmla="*/ 77 h 155"/>
                <a:gd name="T52" fmla="*/ 0 w 100"/>
                <a:gd name="T53" fmla="*/ 65 h 155"/>
                <a:gd name="T54" fmla="*/ 0 w 100"/>
                <a:gd name="T55" fmla="*/ 56 h 155"/>
                <a:gd name="T56" fmla="*/ 0 w 100"/>
                <a:gd name="T57" fmla="*/ 50 h 155"/>
                <a:gd name="T58" fmla="*/ 15 w 100"/>
                <a:gd name="T59" fmla="*/ 50 h 155"/>
                <a:gd name="T60" fmla="*/ 26 w 100"/>
                <a:gd name="T61" fmla="*/ 50 h 155"/>
                <a:gd name="T62" fmla="*/ 26 w 100"/>
                <a:gd name="T63" fmla="*/ 40 h 155"/>
                <a:gd name="T64" fmla="*/ 27 w 100"/>
                <a:gd name="T65" fmla="*/ 31 h 155"/>
                <a:gd name="T66" fmla="*/ 29 w 100"/>
                <a:gd name="T67" fmla="*/ 23 h 155"/>
                <a:gd name="T68" fmla="*/ 31 w 100"/>
                <a:gd name="T69" fmla="*/ 17 h 155"/>
                <a:gd name="T70" fmla="*/ 35 w 100"/>
                <a:gd name="T71" fmla="*/ 12 h 155"/>
                <a:gd name="T72" fmla="*/ 39 w 100"/>
                <a:gd name="T73" fmla="*/ 7 h 155"/>
                <a:gd name="T74" fmla="*/ 42 w 100"/>
                <a:gd name="T75" fmla="*/ 4 h 155"/>
                <a:gd name="T76" fmla="*/ 48 w 100"/>
                <a:gd name="T77" fmla="*/ 2 h 155"/>
                <a:gd name="T78" fmla="*/ 59 w 100"/>
                <a:gd name="T79" fmla="*/ 0 h 155"/>
                <a:gd name="T80" fmla="*/ 71 w 100"/>
                <a:gd name="T81" fmla="*/ 0 h 155"/>
                <a:gd name="T82" fmla="*/ 84 w 100"/>
                <a:gd name="T83" fmla="*/ 0 h 155"/>
                <a:gd name="T84" fmla="*/ 100 w 100"/>
                <a:gd name="T85" fmla="*/ 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grpSp>
          <p:nvGrpSpPr>
            <p:cNvPr id="1469" name="Group 535">
              <a:extLst>
                <a:ext uri="{FF2B5EF4-FFF2-40B4-BE49-F238E27FC236}">
                  <a16:creationId xmlns:a16="http://schemas.microsoft.com/office/drawing/2014/main" id="{6BC0577D-3A5F-4924-9791-D93D151F97B5}"/>
                </a:ext>
              </a:extLst>
            </p:cNvPr>
            <p:cNvGrpSpPr>
              <a:grpSpLocks/>
            </p:cNvGrpSpPr>
            <p:nvPr>
              <p:custDataLst>
                <p:tags r:id="rId364"/>
              </p:custDataLst>
            </p:nvPr>
          </p:nvGrpSpPr>
          <p:grpSpPr bwMode="auto">
            <a:xfrm>
              <a:off x="6383644" y="3145145"/>
              <a:ext cx="444387" cy="148666"/>
              <a:chOff x="3289" y="1830"/>
              <a:chExt cx="363" cy="128"/>
            </a:xfrm>
            <a:solidFill>
              <a:schemeClr val="bg1">
                <a:lumMod val="50000"/>
              </a:schemeClr>
            </a:solidFill>
          </p:grpSpPr>
          <p:sp>
            <p:nvSpPr>
              <p:cNvPr id="1481" name="Freeform 536">
                <a:extLst>
                  <a:ext uri="{FF2B5EF4-FFF2-40B4-BE49-F238E27FC236}">
                    <a16:creationId xmlns:a16="http://schemas.microsoft.com/office/drawing/2014/main" id="{007E8C38-3172-4AA8-BE85-64966B9D22A9}"/>
                  </a:ext>
                </a:extLst>
              </p:cNvPr>
              <p:cNvSpPr>
                <a:spLocks/>
              </p:cNvSpPr>
              <p:nvPr/>
            </p:nvSpPr>
            <p:spPr bwMode="auto">
              <a:xfrm>
                <a:off x="3289" y="1871"/>
                <a:ext cx="4" cy="3"/>
              </a:xfrm>
              <a:custGeom>
                <a:avLst/>
                <a:gdLst>
                  <a:gd name="T0" fmla="*/ 13 w 13"/>
                  <a:gd name="T1" fmla="*/ 0 h 7"/>
                  <a:gd name="T2" fmla="*/ 12 w 13"/>
                  <a:gd name="T3" fmla="*/ 1 h 7"/>
                  <a:gd name="T4" fmla="*/ 9 w 13"/>
                  <a:gd name="T5" fmla="*/ 3 h 7"/>
                  <a:gd name="T6" fmla="*/ 4 w 13"/>
                  <a:gd name="T7" fmla="*/ 5 h 7"/>
                  <a:gd name="T8" fmla="*/ 0 w 13"/>
                  <a:gd name="T9" fmla="*/ 7 h 7"/>
                  <a:gd name="T10" fmla="*/ 7 w 13"/>
                  <a:gd name="T11" fmla="*/ 3 h 7"/>
                  <a:gd name="T12" fmla="*/ 13 w 1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0"/>
                    </a:moveTo>
                    <a:lnTo>
                      <a:pt x="12" y="1"/>
                    </a:lnTo>
                    <a:lnTo>
                      <a:pt x="9" y="3"/>
                    </a:lnTo>
                    <a:lnTo>
                      <a:pt x="4" y="5"/>
                    </a:lnTo>
                    <a:lnTo>
                      <a:pt x="0" y="7"/>
                    </a:lnTo>
                    <a:lnTo>
                      <a:pt x="7" y="3"/>
                    </a:lnTo>
                    <a:lnTo>
                      <a:pt x="13" y="0"/>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482" name="Freeform 537">
                <a:extLst>
                  <a:ext uri="{FF2B5EF4-FFF2-40B4-BE49-F238E27FC236}">
                    <a16:creationId xmlns:a16="http://schemas.microsoft.com/office/drawing/2014/main" id="{40F89349-9129-4B74-B0C3-6F53C3D15479}"/>
                  </a:ext>
                </a:extLst>
              </p:cNvPr>
              <p:cNvSpPr>
                <a:spLocks/>
              </p:cNvSpPr>
              <p:nvPr/>
            </p:nvSpPr>
            <p:spPr bwMode="auto">
              <a:xfrm>
                <a:off x="3324" y="1937"/>
                <a:ext cx="10" cy="3"/>
              </a:xfrm>
              <a:custGeom>
                <a:avLst/>
                <a:gdLst>
                  <a:gd name="T0" fmla="*/ 0 w 34"/>
                  <a:gd name="T1" fmla="*/ 6 h 8"/>
                  <a:gd name="T2" fmla="*/ 7 w 34"/>
                  <a:gd name="T3" fmla="*/ 5 h 8"/>
                  <a:gd name="T4" fmla="*/ 15 w 34"/>
                  <a:gd name="T5" fmla="*/ 3 h 8"/>
                  <a:gd name="T6" fmla="*/ 25 w 34"/>
                  <a:gd name="T7" fmla="*/ 1 h 8"/>
                  <a:gd name="T8" fmla="*/ 34 w 34"/>
                  <a:gd name="T9" fmla="*/ 0 h 8"/>
                  <a:gd name="T10" fmla="*/ 31 w 34"/>
                  <a:gd name="T11" fmla="*/ 2 h 8"/>
                  <a:gd name="T12" fmla="*/ 27 w 34"/>
                  <a:gd name="T13" fmla="*/ 4 h 8"/>
                  <a:gd name="T14" fmla="*/ 22 w 34"/>
                  <a:gd name="T15" fmla="*/ 6 h 8"/>
                  <a:gd name="T16" fmla="*/ 18 w 34"/>
                  <a:gd name="T17" fmla="*/ 7 h 8"/>
                  <a:gd name="T18" fmla="*/ 12 w 34"/>
                  <a:gd name="T19" fmla="*/ 8 h 8"/>
                  <a:gd name="T20" fmla="*/ 8 w 34"/>
                  <a:gd name="T21" fmla="*/ 8 h 8"/>
                  <a:gd name="T22" fmla="*/ 4 w 34"/>
                  <a:gd name="T23" fmla="*/ 8 h 8"/>
                  <a:gd name="T24" fmla="*/ 0 w 34"/>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483" name="Freeform 538">
                <a:extLst>
                  <a:ext uri="{FF2B5EF4-FFF2-40B4-BE49-F238E27FC236}">
                    <a16:creationId xmlns:a16="http://schemas.microsoft.com/office/drawing/2014/main" id="{94DD4EEB-C215-4DAB-959D-A816193E5C9E}"/>
                  </a:ext>
                </a:extLst>
              </p:cNvPr>
              <p:cNvSpPr>
                <a:spLocks/>
              </p:cNvSpPr>
              <p:nvPr/>
            </p:nvSpPr>
            <p:spPr bwMode="auto">
              <a:xfrm>
                <a:off x="3343" y="1948"/>
                <a:ext cx="4" cy="8"/>
              </a:xfrm>
              <a:custGeom>
                <a:avLst/>
                <a:gdLst>
                  <a:gd name="T0" fmla="*/ 0 w 13"/>
                  <a:gd name="T1" fmla="*/ 24 h 24"/>
                  <a:gd name="T2" fmla="*/ 0 w 13"/>
                  <a:gd name="T3" fmla="*/ 0 h 24"/>
                  <a:gd name="T4" fmla="*/ 13 w 13"/>
                  <a:gd name="T5" fmla="*/ 12 h 24"/>
                  <a:gd name="T6" fmla="*/ 0 w 13"/>
                  <a:gd name="T7" fmla="*/ 24 h 24"/>
                </a:gdLst>
                <a:ahLst/>
                <a:cxnLst>
                  <a:cxn ang="0">
                    <a:pos x="T0" y="T1"/>
                  </a:cxn>
                  <a:cxn ang="0">
                    <a:pos x="T2" y="T3"/>
                  </a:cxn>
                  <a:cxn ang="0">
                    <a:pos x="T4" y="T5"/>
                  </a:cxn>
                  <a:cxn ang="0">
                    <a:pos x="T6" y="T7"/>
                  </a:cxn>
                </a:cxnLst>
                <a:rect l="0" t="0" r="r" b="b"/>
                <a:pathLst>
                  <a:path w="13" h="24">
                    <a:moveTo>
                      <a:pt x="0" y="24"/>
                    </a:moveTo>
                    <a:lnTo>
                      <a:pt x="0" y="0"/>
                    </a:lnTo>
                    <a:lnTo>
                      <a:pt x="13" y="12"/>
                    </a:lnTo>
                    <a:lnTo>
                      <a:pt x="0" y="24"/>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484" name="Freeform 539">
                <a:extLst>
                  <a:ext uri="{FF2B5EF4-FFF2-40B4-BE49-F238E27FC236}">
                    <a16:creationId xmlns:a16="http://schemas.microsoft.com/office/drawing/2014/main" id="{02E04F1A-4BF6-445A-85D6-52C15814B907}"/>
                  </a:ext>
                </a:extLst>
              </p:cNvPr>
              <p:cNvSpPr>
                <a:spLocks/>
              </p:cNvSpPr>
              <p:nvPr/>
            </p:nvSpPr>
            <p:spPr bwMode="auto">
              <a:xfrm>
                <a:off x="3313" y="1834"/>
                <a:ext cx="34" cy="23"/>
              </a:xfrm>
              <a:custGeom>
                <a:avLst/>
                <a:gdLst>
                  <a:gd name="T0" fmla="*/ 0 w 107"/>
                  <a:gd name="T1" fmla="*/ 13 h 69"/>
                  <a:gd name="T2" fmla="*/ 0 w 107"/>
                  <a:gd name="T3" fmla="*/ 27 h 69"/>
                  <a:gd name="T4" fmla="*/ 0 w 107"/>
                  <a:gd name="T5" fmla="*/ 45 h 69"/>
                  <a:gd name="T6" fmla="*/ 0 w 107"/>
                  <a:gd name="T7" fmla="*/ 62 h 69"/>
                  <a:gd name="T8" fmla="*/ 0 w 107"/>
                  <a:gd name="T9" fmla="*/ 69 h 69"/>
                  <a:gd name="T10" fmla="*/ 16 w 107"/>
                  <a:gd name="T11" fmla="*/ 66 h 69"/>
                  <a:gd name="T12" fmla="*/ 49 w 107"/>
                  <a:gd name="T13" fmla="*/ 58 h 69"/>
                  <a:gd name="T14" fmla="*/ 85 w 107"/>
                  <a:gd name="T15" fmla="*/ 50 h 69"/>
                  <a:gd name="T16" fmla="*/ 107 w 107"/>
                  <a:gd name="T17" fmla="*/ 44 h 69"/>
                  <a:gd name="T18" fmla="*/ 101 w 107"/>
                  <a:gd name="T19" fmla="*/ 38 h 69"/>
                  <a:gd name="T20" fmla="*/ 94 w 107"/>
                  <a:gd name="T21" fmla="*/ 34 h 69"/>
                  <a:gd name="T22" fmla="*/ 86 w 107"/>
                  <a:gd name="T23" fmla="*/ 30 h 69"/>
                  <a:gd name="T24" fmla="*/ 78 w 107"/>
                  <a:gd name="T25" fmla="*/ 27 h 69"/>
                  <a:gd name="T26" fmla="*/ 72 w 107"/>
                  <a:gd name="T27" fmla="*/ 23 h 69"/>
                  <a:gd name="T28" fmla="*/ 65 w 107"/>
                  <a:gd name="T29" fmla="*/ 18 h 69"/>
                  <a:gd name="T30" fmla="*/ 63 w 107"/>
                  <a:gd name="T31" fmla="*/ 15 h 69"/>
                  <a:gd name="T32" fmla="*/ 62 w 107"/>
                  <a:gd name="T33" fmla="*/ 11 h 69"/>
                  <a:gd name="T34" fmla="*/ 61 w 107"/>
                  <a:gd name="T35" fmla="*/ 7 h 69"/>
                  <a:gd name="T36" fmla="*/ 61 w 107"/>
                  <a:gd name="T37" fmla="*/ 0 h 69"/>
                  <a:gd name="T38" fmla="*/ 54 w 107"/>
                  <a:gd name="T39" fmla="*/ 1 h 69"/>
                  <a:gd name="T40" fmla="*/ 38 w 107"/>
                  <a:gd name="T41" fmla="*/ 4 h 69"/>
                  <a:gd name="T42" fmla="*/ 18 w 107"/>
                  <a:gd name="T43" fmla="*/ 9 h 69"/>
                  <a:gd name="T44" fmla="*/ 0 w 107"/>
                  <a:gd name="T45"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sp>
            <p:nvSpPr>
              <p:cNvPr id="1485" name="Freeform 540">
                <a:extLst>
                  <a:ext uri="{FF2B5EF4-FFF2-40B4-BE49-F238E27FC236}">
                    <a16:creationId xmlns:a16="http://schemas.microsoft.com/office/drawing/2014/main" id="{315AC010-1B59-4E5C-866A-34BFAD6130D4}"/>
                  </a:ext>
                </a:extLst>
              </p:cNvPr>
              <p:cNvSpPr>
                <a:spLocks/>
              </p:cNvSpPr>
              <p:nvPr/>
            </p:nvSpPr>
            <p:spPr bwMode="auto">
              <a:xfrm>
                <a:off x="3302" y="1830"/>
                <a:ext cx="350" cy="128"/>
              </a:xfrm>
              <a:custGeom>
                <a:avLst/>
                <a:gdLst>
                  <a:gd name="T0" fmla="*/ 992 w 1070"/>
                  <a:gd name="T1" fmla="*/ 124 h 382"/>
                  <a:gd name="T2" fmla="*/ 970 w 1070"/>
                  <a:gd name="T3" fmla="*/ 103 h 382"/>
                  <a:gd name="T4" fmla="*/ 962 w 1070"/>
                  <a:gd name="T5" fmla="*/ 57 h 382"/>
                  <a:gd name="T6" fmla="*/ 936 w 1070"/>
                  <a:gd name="T7" fmla="*/ 36 h 382"/>
                  <a:gd name="T8" fmla="*/ 817 w 1070"/>
                  <a:gd name="T9" fmla="*/ 19 h 382"/>
                  <a:gd name="T10" fmla="*/ 726 w 1070"/>
                  <a:gd name="T11" fmla="*/ 58 h 382"/>
                  <a:gd name="T12" fmla="*/ 678 w 1070"/>
                  <a:gd name="T13" fmla="*/ 65 h 382"/>
                  <a:gd name="T14" fmla="*/ 632 w 1070"/>
                  <a:gd name="T15" fmla="*/ 65 h 382"/>
                  <a:gd name="T16" fmla="*/ 612 w 1070"/>
                  <a:gd name="T17" fmla="*/ 44 h 382"/>
                  <a:gd name="T18" fmla="*/ 560 w 1070"/>
                  <a:gd name="T19" fmla="*/ 37 h 382"/>
                  <a:gd name="T20" fmla="*/ 525 w 1070"/>
                  <a:gd name="T21" fmla="*/ 19 h 382"/>
                  <a:gd name="T22" fmla="*/ 483 w 1070"/>
                  <a:gd name="T23" fmla="*/ 21 h 382"/>
                  <a:gd name="T24" fmla="*/ 465 w 1070"/>
                  <a:gd name="T25" fmla="*/ 0 h 382"/>
                  <a:gd name="T26" fmla="*/ 390 w 1070"/>
                  <a:gd name="T27" fmla="*/ 16 h 382"/>
                  <a:gd name="T28" fmla="*/ 299 w 1070"/>
                  <a:gd name="T29" fmla="*/ 26 h 382"/>
                  <a:gd name="T30" fmla="*/ 257 w 1070"/>
                  <a:gd name="T31" fmla="*/ 45 h 382"/>
                  <a:gd name="T32" fmla="*/ 138 w 1070"/>
                  <a:gd name="T33" fmla="*/ 61 h 382"/>
                  <a:gd name="T34" fmla="*/ 173 w 1070"/>
                  <a:gd name="T35" fmla="*/ 75 h 382"/>
                  <a:gd name="T36" fmla="*/ 164 w 1070"/>
                  <a:gd name="T37" fmla="*/ 90 h 382"/>
                  <a:gd name="T38" fmla="*/ 114 w 1070"/>
                  <a:gd name="T39" fmla="*/ 93 h 382"/>
                  <a:gd name="T40" fmla="*/ 42 w 1070"/>
                  <a:gd name="T41" fmla="*/ 94 h 382"/>
                  <a:gd name="T42" fmla="*/ 8 w 1070"/>
                  <a:gd name="T43" fmla="*/ 110 h 382"/>
                  <a:gd name="T44" fmla="*/ 0 w 1070"/>
                  <a:gd name="T45" fmla="*/ 147 h 382"/>
                  <a:gd name="T46" fmla="*/ 16 w 1070"/>
                  <a:gd name="T47" fmla="*/ 167 h 382"/>
                  <a:gd name="T48" fmla="*/ 22 w 1070"/>
                  <a:gd name="T49" fmla="*/ 193 h 382"/>
                  <a:gd name="T50" fmla="*/ 21 w 1070"/>
                  <a:gd name="T51" fmla="*/ 210 h 382"/>
                  <a:gd name="T52" fmla="*/ 49 w 1070"/>
                  <a:gd name="T53" fmla="*/ 237 h 382"/>
                  <a:gd name="T54" fmla="*/ 56 w 1070"/>
                  <a:gd name="T55" fmla="*/ 259 h 382"/>
                  <a:gd name="T56" fmla="*/ 74 w 1070"/>
                  <a:gd name="T57" fmla="*/ 271 h 382"/>
                  <a:gd name="T58" fmla="*/ 96 w 1070"/>
                  <a:gd name="T59" fmla="*/ 290 h 382"/>
                  <a:gd name="T60" fmla="*/ 205 w 1070"/>
                  <a:gd name="T61" fmla="*/ 352 h 382"/>
                  <a:gd name="T62" fmla="*/ 253 w 1070"/>
                  <a:gd name="T63" fmla="*/ 370 h 382"/>
                  <a:gd name="T64" fmla="*/ 267 w 1070"/>
                  <a:gd name="T65" fmla="*/ 358 h 382"/>
                  <a:gd name="T66" fmla="*/ 277 w 1070"/>
                  <a:gd name="T67" fmla="*/ 338 h 382"/>
                  <a:gd name="T68" fmla="*/ 297 w 1070"/>
                  <a:gd name="T69" fmla="*/ 316 h 382"/>
                  <a:gd name="T70" fmla="*/ 334 w 1070"/>
                  <a:gd name="T71" fmla="*/ 323 h 382"/>
                  <a:gd name="T72" fmla="*/ 362 w 1070"/>
                  <a:gd name="T73" fmla="*/ 358 h 382"/>
                  <a:gd name="T74" fmla="*/ 399 w 1070"/>
                  <a:gd name="T75" fmla="*/ 370 h 382"/>
                  <a:gd name="T76" fmla="*/ 447 w 1070"/>
                  <a:gd name="T77" fmla="*/ 359 h 382"/>
                  <a:gd name="T78" fmla="*/ 493 w 1070"/>
                  <a:gd name="T79" fmla="*/ 335 h 382"/>
                  <a:gd name="T80" fmla="*/ 525 w 1070"/>
                  <a:gd name="T81" fmla="*/ 327 h 382"/>
                  <a:gd name="T82" fmla="*/ 564 w 1070"/>
                  <a:gd name="T83" fmla="*/ 326 h 382"/>
                  <a:gd name="T84" fmla="*/ 567 w 1070"/>
                  <a:gd name="T85" fmla="*/ 367 h 382"/>
                  <a:gd name="T86" fmla="*/ 590 w 1070"/>
                  <a:gd name="T87" fmla="*/ 377 h 382"/>
                  <a:gd name="T88" fmla="*/ 613 w 1070"/>
                  <a:gd name="T89" fmla="*/ 362 h 382"/>
                  <a:gd name="T90" fmla="*/ 647 w 1070"/>
                  <a:gd name="T91" fmla="*/ 336 h 382"/>
                  <a:gd name="T92" fmla="*/ 752 w 1070"/>
                  <a:gd name="T93" fmla="*/ 327 h 382"/>
                  <a:gd name="T94" fmla="*/ 831 w 1070"/>
                  <a:gd name="T95" fmla="*/ 315 h 382"/>
                  <a:gd name="T96" fmla="*/ 918 w 1070"/>
                  <a:gd name="T97" fmla="*/ 283 h 382"/>
                  <a:gd name="T98" fmla="*/ 967 w 1070"/>
                  <a:gd name="T99" fmla="*/ 286 h 382"/>
                  <a:gd name="T100" fmla="*/ 1005 w 1070"/>
                  <a:gd name="T101" fmla="*/ 293 h 382"/>
                  <a:gd name="T102" fmla="*/ 1056 w 1070"/>
                  <a:gd name="T103" fmla="*/ 308 h 382"/>
                  <a:gd name="T104" fmla="*/ 1056 w 1070"/>
                  <a:gd name="T105" fmla="*/ 268 h 382"/>
                  <a:gd name="T106" fmla="*/ 1026 w 1070"/>
                  <a:gd name="T107" fmla="*/ 219 h 382"/>
                  <a:gd name="T108" fmla="*/ 1017 w 1070"/>
                  <a:gd name="T109" fmla="*/ 16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6" dirty="0"/>
              </a:p>
            </p:txBody>
          </p:sp>
        </p:grpSp>
        <p:sp>
          <p:nvSpPr>
            <p:cNvPr id="1470" name="Freeform 541">
              <a:extLst>
                <a:ext uri="{FF2B5EF4-FFF2-40B4-BE49-F238E27FC236}">
                  <a16:creationId xmlns:a16="http://schemas.microsoft.com/office/drawing/2014/main" id="{498938F0-632E-48D1-B1F4-5ED7975F05FA}"/>
                </a:ext>
              </a:extLst>
            </p:cNvPr>
            <p:cNvSpPr>
              <a:spLocks/>
            </p:cNvSpPr>
            <p:nvPr>
              <p:custDataLst>
                <p:tags r:id="rId365"/>
              </p:custDataLst>
            </p:nvPr>
          </p:nvSpPr>
          <p:spPr bwMode="auto">
            <a:xfrm>
              <a:off x="5008165" y="3995002"/>
              <a:ext cx="92094" cy="90136"/>
            </a:xfrm>
            <a:custGeom>
              <a:avLst/>
              <a:gdLst>
                <a:gd name="T0" fmla="*/ 63 w 226"/>
                <a:gd name="T1" fmla="*/ 236 h 237"/>
                <a:gd name="T2" fmla="*/ 68 w 226"/>
                <a:gd name="T3" fmla="*/ 237 h 237"/>
                <a:gd name="T4" fmla="*/ 75 w 226"/>
                <a:gd name="T5" fmla="*/ 235 h 237"/>
                <a:gd name="T6" fmla="*/ 83 w 226"/>
                <a:gd name="T7" fmla="*/ 234 h 237"/>
                <a:gd name="T8" fmla="*/ 89 w 226"/>
                <a:gd name="T9" fmla="*/ 230 h 237"/>
                <a:gd name="T10" fmla="*/ 96 w 226"/>
                <a:gd name="T11" fmla="*/ 223 h 237"/>
                <a:gd name="T12" fmla="*/ 99 w 226"/>
                <a:gd name="T13" fmla="*/ 214 h 237"/>
                <a:gd name="T14" fmla="*/ 123 w 226"/>
                <a:gd name="T15" fmla="*/ 209 h 237"/>
                <a:gd name="T16" fmla="*/ 166 w 226"/>
                <a:gd name="T17" fmla="*/ 205 h 237"/>
                <a:gd name="T18" fmla="*/ 195 w 226"/>
                <a:gd name="T19" fmla="*/ 198 h 237"/>
                <a:gd name="T20" fmla="*/ 209 w 226"/>
                <a:gd name="T21" fmla="*/ 191 h 237"/>
                <a:gd name="T22" fmla="*/ 220 w 226"/>
                <a:gd name="T23" fmla="*/ 181 h 237"/>
                <a:gd name="T24" fmla="*/ 225 w 226"/>
                <a:gd name="T25" fmla="*/ 168 h 237"/>
                <a:gd name="T26" fmla="*/ 226 w 226"/>
                <a:gd name="T27" fmla="*/ 153 h 237"/>
                <a:gd name="T28" fmla="*/ 223 w 226"/>
                <a:gd name="T29" fmla="*/ 140 h 237"/>
                <a:gd name="T30" fmla="*/ 215 w 226"/>
                <a:gd name="T31" fmla="*/ 123 h 237"/>
                <a:gd name="T32" fmla="*/ 203 w 226"/>
                <a:gd name="T33" fmla="*/ 100 h 237"/>
                <a:gd name="T34" fmla="*/ 196 w 226"/>
                <a:gd name="T35" fmla="*/ 84 h 237"/>
                <a:gd name="T36" fmla="*/ 193 w 226"/>
                <a:gd name="T37" fmla="*/ 74 h 237"/>
                <a:gd name="T38" fmla="*/ 195 w 226"/>
                <a:gd name="T39" fmla="*/ 59 h 237"/>
                <a:gd name="T40" fmla="*/ 200 w 226"/>
                <a:gd name="T41" fmla="*/ 43 h 237"/>
                <a:gd name="T42" fmla="*/ 213 w 226"/>
                <a:gd name="T43" fmla="*/ 25 h 237"/>
                <a:gd name="T44" fmla="*/ 213 w 226"/>
                <a:gd name="T45" fmla="*/ 14 h 237"/>
                <a:gd name="T46" fmla="*/ 191 w 226"/>
                <a:gd name="T47" fmla="*/ 7 h 237"/>
                <a:gd name="T48" fmla="*/ 154 w 226"/>
                <a:gd name="T49" fmla="*/ 2 h 237"/>
                <a:gd name="T50" fmla="*/ 20 w 226"/>
                <a:gd name="T51" fmla="*/ 6 h 237"/>
                <a:gd name="T52" fmla="*/ 18 w 226"/>
                <a:gd name="T53" fmla="*/ 31 h 237"/>
                <a:gd name="T54" fmla="*/ 10 w 226"/>
                <a:gd name="T55" fmla="*/ 54 h 237"/>
                <a:gd name="T56" fmla="*/ 3 w 226"/>
                <a:gd name="T57" fmla="*/ 79 h 237"/>
                <a:gd name="T58" fmla="*/ 0 w 226"/>
                <a:gd name="T59" fmla="*/ 111 h 237"/>
                <a:gd name="T60" fmla="*/ 3 w 226"/>
                <a:gd name="T61" fmla="*/ 130 h 237"/>
                <a:gd name="T62" fmla="*/ 10 w 226"/>
                <a:gd name="T63" fmla="*/ 146 h 237"/>
                <a:gd name="T64" fmla="*/ 30 w 226"/>
                <a:gd name="T65" fmla="*/ 173 h 237"/>
                <a:gd name="T66" fmla="*/ 51 w 226"/>
                <a:gd name="T67" fmla="*/ 199 h 237"/>
                <a:gd name="T68" fmla="*/ 57 w 226"/>
                <a:gd name="T69" fmla="*/ 216 h 237"/>
                <a:gd name="T70" fmla="*/ 61 w 226"/>
                <a:gd name="T71" fmla="*/ 23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71" name="Freeform 542">
              <a:extLst>
                <a:ext uri="{FF2B5EF4-FFF2-40B4-BE49-F238E27FC236}">
                  <a16:creationId xmlns:a16="http://schemas.microsoft.com/office/drawing/2014/main" id="{59A01DC8-CEA7-4E92-99B3-D1EB3CCD95A2}"/>
                </a:ext>
              </a:extLst>
            </p:cNvPr>
            <p:cNvSpPr>
              <a:spLocks/>
            </p:cNvSpPr>
            <p:nvPr>
              <p:custDataLst>
                <p:tags r:id="rId366"/>
              </p:custDataLst>
            </p:nvPr>
          </p:nvSpPr>
          <p:spPr bwMode="auto">
            <a:xfrm>
              <a:off x="8164113" y="3579439"/>
              <a:ext cx="191494" cy="338304"/>
            </a:xfrm>
            <a:custGeom>
              <a:avLst/>
              <a:gdLst>
                <a:gd name="T0" fmla="*/ 287 w 478"/>
                <a:gd name="T1" fmla="*/ 109 h 875"/>
                <a:gd name="T2" fmla="*/ 250 w 478"/>
                <a:gd name="T3" fmla="*/ 138 h 875"/>
                <a:gd name="T4" fmla="*/ 199 w 478"/>
                <a:gd name="T5" fmla="*/ 197 h 875"/>
                <a:gd name="T6" fmla="*/ 198 w 478"/>
                <a:gd name="T7" fmla="*/ 213 h 875"/>
                <a:gd name="T8" fmla="*/ 206 w 478"/>
                <a:gd name="T9" fmla="*/ 239 h 875"/>
                <a:gd name="T10" fmla="*/ 221 w 478"/>
                <a:gd name="T11" fmla="*/ 265 h 875"/>
                <a:gd name="T12" fmla="*/ 240 w 478"/>
                <a:gd name="T13" fmla="*/ 288 h 875"/>
                <a:gd name="T14" fmla="*/ 259 w 478"/>
                <a:gd name="T15" fmla="*/ 301 h 875"/>
                <a:gd name="T16" fmla="*/ 279 w 478"/>
                <a:gd name="T17" fmla="*/ 329 h 875"/>
                <a:gd name="T18" fmla="*/ 295 w 478"/>
                <a:gd name="T19" fmla="*/ 361 h 875"/>
                <a:gd name="T20" fmla="*/ 305 w 478"/>
                <a:gd name="T21" fmla="*/ 369 h 875"/>
                <a:gd name="T22" fmla="*/ 438 w 478"/>
                <a:gd name="T23" fmla="*/ 499 h 875"/>
                <a:gd name="T24" fmla="*/ 471 w 478"/>
                <a:gd name="T25" fmla="*/ 589 h 875"/>
                <a:gd name="T26" fmla="*/ 478 w 478"/>
                <a:gd name="T27" fmla="*/ 647 h 875"/>
                <a:gd name="T28" fmla="*/ 476 w 478"/>
                <a:gd name="T29" fmla="*/ 687 h 875"/>
                <a:gd name="T30" fmla="*/ 478 w 478"/>
                <a:gd name="T31" fmla="*/ 708 h 875"/>
                <a:gd name="T32" fmla="*/ 447 w 478"/>
                <a:gd name="T33" fmla="*/ 718 h 875"/>
                <a:gd name="T34" fmla="*/ 420 w 478"/>
                <a:gd name="T35" fmla="*/ 733 h 875"/>
                <a:gd name="T36" fmla="*/ 391 w 478"/>
                <a:gd name="T37" fmla="*/ 756 h 875"/>
                <a:gd name="T38" fmla="*/ 365 w 478"/>
                <a:gd name="T39" fmla="*/ 789 h 875"/>
                <a:gd name="T40" fmla="*/ 348 w 478"/>
                <a:gd name="T41" fmla="*/ 785 h 875"/>
                <a:gd name="T42" fmla="*/ 319 w 478"/>
                <a:gd name="T43" fmla="*/ 789 h 875"/>
                <a:gd name="T44" fmla="*/ 313 w 478"/>
                <a:gd name="T45" fmla="*/ 804 h 875"/>
                <a:gd name="T46" fmla="*/ 289 w 478"/>
                <a:gd name="T47" fmla="*/ 838 h 875"/>
                <a:gd name="T48" fmla="*/ 256 w 478"/>
                <a:gd name="T49" fmla="*/ 868 h 875"/>
                <a:gd name="T50" fmla="*/ 239 w 478"/>
                <a:gd name="T51" fmla="*/ 875 h 875"/>
                <a:gd name="T52" fmla="*/ 232 w 478"/>
                <a:gd name="T53" fmla="*/ 868 h 875"/>
                <a:gd name="T54" fmla="*/ 225 w 478"/>
                <a:gd name="T55" fmla="*/ 844 h 875"/>
                <a:gd name="T56" fmla="*/ 231 w 478"/>
                <a:gd name="T57" fmla="*/ 800 h 875"/>
                <a:gd name="T58" fmla="*/ 253 w 478"/>
                <a:gd name="T59" fmla="*/ 775 h 875"/>
                <a:gd name="T60" fmla="*/ 277 w 478"/>
                <a:gd name="T61" fmla="*/ 760 h 875"/>
                <a:gd name="T62" fmla="*/ 295 w 478"/>
                <a:gd name="T63" fmla="*/ 753 h 875"/>
                <a:gd name="T64" fmla="*/ 305 w 478"/>
                <a:gd name="T65" fmla="*/ 743 h 875"/>
                <a:gd name="T66" fmla="*/ 314 w 478"/>
                <a:gd name="T67" fmla="*/ 714 h 875"/>
                <a:gd name="T68" fmla="*/ 330 w 478"/>
                <a:gd name="T69" fmla="*/ 686 h 875"/>
                <a:gd name="T70" fmla="*/ 365 w 478"/>
                <a:gd name="T71" fmla="*/ 643 h 875"/>
                <a:gd name="T72" fmla="*/ 371 w 478"/>
                <a:gd name="T73" fmla="*/ 536 h 875"/>
                <a:gd name="T74" fmla="*/ 364 w 478"/>
                <a:gd name="T75" fmla="*/ 475 h 875"/>
                <a:gd name="T76" fmla="*/ 341 w 478"/>
                <a:gd name="T77" fmla="*/ 427 h 875"/>
                <a:gd name="T78" fmla="*/ 297 w 478"/>
                <a:gd name="T79" fmla="*/ 377 h 875"/>
                <a:gd name="T80" fmla="*/ 219 w 478"/>
                <a:gd name="T81" fmla="*/ 308 h 875"/>
                <a:gd name="T82" fmla="*/ 161 w 478"/>
                <a:gd name="T83" fmla="*/ 255 h 875"/>
                <a:gd name="T84" fmla="*/ 108 w 478"/>
                <a:gd name="T85" fmla="*/ 198 h 875"/>
                <a:gd name="T86" fmla="*/ 72 w 478"/>
                <a:gd name="T87" fmla="*/ 146 h 875"/>
                <a:gd name="T88" fmla="*/ 42 w 478"/>
                <a:gd name="T89" fmla="*/ 104 h 875"/>
                <a:gd name="T90" fmla="*/ 46 w 478"/>
                <a:gd name="T91" fmla="*/ 41 h 875"/>
                <a:gd name="T92" fmla="*/ 129 w 478"/>
                <a:gd name="T93" fmla="*/ 19 h 875"/>
                <a:gd name="T94" fmla="*/ 148 w 478"/>
                <a:gd name="T95" fmla="*/ 5 h 875"/>
                <a:gd name="T96" fmla="*/ 175 w 478"/>
                <a:gd name="T97" fmla="*/ 16 h 875"/>
                <a:gd name="T98" fmla="*/ 221 w 478"/>
                <a:gd name="T99" fmla="*/ 35 h 875"/>
                <a:gd name="T100" fmla="*/ 269 w 478"/>
                <a:gd name="T101" fmla="*/ 6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472" name="Freeform 543">
              <a:extLst>
                <a:ext uri="{FF2B5EF4-FFF2-40B4-BE49-F238E27FC236}">
                  <a16:creationId xmlns:a16="http://schemas.microsoft.com/office/drawing/2014/main" id="{153F0E0F-D015-41CB-A847-C2F5A19146E5}"/>
                </a:ext>
              </a:extLst>
            </p:cNvPr>
            <p:cNvSpPr>
              <a:spLocks/>
            </p:cNvSpPr>
            <p:nvPr>
              <p:custDataLst>
                <p:tags r:id="rId367"/>
              </p:custDataLst>
            </p:nvPr>
          </p:nvSpPr>
          <p:spPr bwMode="auto">
            <a:xfrm>
              <a:off x="8244512" y="4085139"/>
              <a:ext cx="23389" cy="42141"/>
            </a:xfrm>
            <a:custGeom>
              <a:avLst/>
              <a:gdLst>
                <a:gd name="T0" fmla="*/ 59 w 59"/>
                <a:gd name="T1" fmla="*/ 6 h 31"/>
                <a:gd name="T2" fmla="*/ 57 w 59"/>
                <a:gd name="T3" fmla="*/ 11 h 31"/>
                <a:gd name="T4" fmla="*/ 53 w 59"/>
                <a:gd name="T5" fmla="*/ 15 h 31"/>
                <a:gd name="T6" fmla="*/ 49 w 59"/>
                <a:gd name="T7" fmla="*/ 19 h 31"/>
                <a:gd name="T8" fmla="*/ 45 w 59"/>
                <a:gd name="T9" fmla="*/ 24 h 31"/>
                <a:gd name="T10" fmla="*/ 40 w 59"/>
                <a:gd name="T11" fmla="*/ 27 h 31"/>
                <a:gd name="T12" fmla="*/ 36 w 59"/>
                <a:gd name="T13" fmla="*/ 29 h 31"/>
                <a:gd name="T14" fmla="*/ 30 w 59"/>
                <a:gd name="T15" fmla="*/ 31 h 31"/>
                <a:gd name="T16" fmla="*/ 26 w 59"/>
                <a:gd name="T17" fmla="*/ 31 h 31"/>
                <a:gd name="T18" fmla="*/ 21 w 59"/>
                <a:gd name="T19" fmla="*/ 31 h 31"/>
                <a:gd name="T20" fmla="*/ 17 w 59"/>
                <a:gd name="T21" fmla="*/ 30 h 31"/>
                <a:gd name="T22" fmla="*/ 14 w 59"/>
                <a:gd name="T23" fmla="*/ 29 h 31"/>
                <a:gd name="T24" fmla="*/ 11 w 59"/>
                <a:gd name="T25" fmla="*/ 27 h 31"/>
                <a:gd name="T26" fmla="*/ 4 w 59"/>
                <a:gd name="T27" fmla="*/ 20 h 31"/>
                <a:gd name="T28" fmla="*/ 0 w 59"/>
                <a:gd name="T29" fmla="*/ 12 h 31"/>
                <a:gd name="T30" fmla="*/ 1 w 59"/>
                <a:gd name="T31" fmla="*/ 9 h 31"/>
                <a:gd name="T32" fmla="*/ 3 w 59"/>
                <a:gd name="T33" fmla="*/ 6 h 31"/>
                <a:gd name="T34" fmla="*/ 5 w 59"/>
                <a:gd name="T35" fmla="*/ 4 h 31"/>
                <a:gd name="T36" fmla="*/ 8 w 59"/>
                <a:gd name="T37" fmla="*/ 3 h 31"/>
                <a:gd name="T38" fmla="*/ 16 w 59"/>
                <a:gd name="T39" fmla="*/ 1 h 31"/>
                <a:gd name="T40" fmla="*/ 24 w 59"/>
                <a:gd name="T41" fmla="*/ 0 h 31"/>
                <a:gd name="T42" fmla="*/ 34 w 59"/>
                <a:gd name="T43" fmla="*/ 0 h 31"/>
                <a:gd name="T44" fmla="*/ 42 w 59"/>
                <a:gd name="T45" fmla="*/ 2 h 31"/>
                <a:gd name="T46" fmla="*/ 51 w 59"/>
                <a:gd name="T47" fmla="*/ 4 h 31"/>
                <a:gd name="T48" fmla="*/ 59 w 59"/>
                <a:gd name="T4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7F7F7F"/>
            </a:solidFill>
            <a:ln w="3175" cmpd="sng">
              <a:solidFill>
                <a:schemeClr val="bg1"/>
              </a:solidFill>
              <a:prstDash val="solid"/>
              <a:round/>
              <a:headEnd/>
              <a:tailEnd/>
            </a:ln>
          </p:spPr>
          <p:txBody>
            <a:bodyPr/>
            <a:lstStyle/>
            <a:p>
              <a:endParaRPr lang="en-US" sz="1056" dirty="0"/>
            </a:p>
          </p:txBody>
        </p:sp>
        <p:sp>
          <p:nvSpPr>
            <p:cNvPr id="1473" name="Freeform 544">
              <a:extLst>
                <a:ext uri="{FF2B5EF4-FFF2-40B4-BE49-F238E27FC236}">
                  <a16:creationId xmlns:a16="http://schemas.microsoft.com/office/drawing/2014/main" id="{0E6EB2E9-9A32-476C-A95F-E5A5D46AA94F}"/>
                </a:ext>
              </a:extLst>
            </p:cNvPr>
            <p:cNvSpPr>
              <a:spLocks/>
            </p:cNvSpPr>
            <p:nvPr>
              <p:custDataLst>
                <p:tags r:id="rId368"/>
              </p:custDataLst>
            </p:nvPr>
          </p:nvSpPr>
          <p:spPr bwMode="auto">
            <a:xfrm>
              <a:off x="7039990" y="3538467"/>
              <a:ext cx="160798" cy="200173"/>
            </a:xfrm>
            <a:custGeom>
              <a:avLst/>
              <a:gdLst>
                <a:gd name="T0" fmla="*/ 200 w 399"/>
                <a:gd name="T1" fmla="*/ 8 h 518"/>
                <a:gd name="T2" fmla="*/ 202 w 399"/>
                <a:gd name="T3" fmla="*/ 22 h 518"/>
                <a:gd name="T4" fmla="*/ 208 w 399"/>
                <a:gd name="T5" fmla="*/ 36 h 518"/>
                <a:gd name="T6" fmla="*/ 214 w 399"/>
                <a:gd name="T7" fmla="*/ 49 h 518"/>
                <a:gd name="T8" fmla="*/ 224 w 399"/>
                <a:gd name="T9" fmla="*/ 63 h 518"/>
                <a:gd name="T10" fmla="*/ 235 w 399"/>
                <a:gd name="T11" fmla="*/ 75 h 518"/>
                <a:gd name="T12" fmla="*/ 249 w 399"/>
                <a:gd name="T13" fmla="*/ 86 h 518"/>
                <a:gd name="T14" fmla="*/ 264 w 399"/>
                <a:gd name="T15" fmla="*/ 95 h 518"/>
                <a:gd name="T16" fmla="*/ 316 w 399"/>
                <a:gd name="T17" fmla="*/ 106 h 518"/>
                <a:gd name="T18" fmla="*/ 365 w 399"/>
                <a:gd name="T19" fmla="*/ 119 h 518"/>
                <a:gd name="T20" fmla="*/ 380 w 399"/>
                <a:gd name="T21" fmla="*/ 127 h 518"/>
                <a:gd name="T22" fmla="*/ 392 w 399"/>
                <a:gd name="T23" fmla="*/ 137 h 518"/>
                <a:gd name="T24" fmla="*/ 398 w 399"/>
                <a:gd name="T25" fmla="*/ 151 h 518"/>
                <a:gd name="T26" fmla="*/ 398 w 399"/>
                <a:gd name="T27" fmla="*/ 174 h 518"/>
                <a:gd name="T28" fmla="*/ 390 w 399"/>
                <a:gd name="T29" fmla="*/ 200 h 518"/>
                <a:gd name="T30" fmla="*/ 369 w 399"/>
                <a:gd name="T31" fmla="*/ 239 h 518"/>
                <a:gd name="T32" fmla="*/ 344 w 399"/>
                <a:gd name="T33" fmla="*/ 276 h 518"/>
                <a:gd name="T34" fmla="*/ 328 w 399"/>
                <a:gd name="T35" fmla="*/ 303 h 518"/>
                <a:gd name="T36" fmla="*/ 314 w 399"/>
                <a:gd name="T37" fmla="*/ 330 h 518"/>
                <a:gd name="T38" fmla="*/ 307 w 399"/>
                <a:gd name="T39" fmla="*/ 360 h 518"/>
                <a:gd name="T40" fmla="*/ 297 w 399"/>
                <a:gd name="T41" fmla="*/ 377 h 518"/>
                <a:gd name="T42" fmla="*/ 268 w 399"/>
                <a:gd name="T43" fmla="*/ 387 h 518"/>
                <a:gd name="T44" fmla="*/ 246 w 399"/>
                <a:gd name="T45" fmla="*/ 399 h 518"/>
                <a:gd name="T46" fmla="*/ 235 w 399"/>
                <a:gd name="T47" fmla="*/ 408 h 518"/>
                <a:gd name="T48" fmla="*/ 227 w 399"/>
                <a:gd name="T49" fmla="*/ 417 h 518"/>
                <a:gd name="T50" fmla="*/ 224 w 399"/>
                <a:gd name="T51" fmla="*/ 427 h 518"/>
                <a:gd name="T52" fmla="*/ 213 w 399"/>
                <a:gd name="T53" fmla="*/ 438 h 518"/>
                <a:gd name="T54" fmla="*/ 188 w 399"/>
                <a:gd name="T55" fmla="*/ 450 h 518"/>
                <a:gd name="T56" fmla="*/ 173 w 399"/>
                <a:gd name="T57" fmla="*/ 456 h 518"/>
                <a:gd name="T58" fmla="*/ 166 w 399"/>
                <a:gd name="T59" fmla="*/ 467 h 518"/>
                <a:gd name="T60" fmla="*/ 158 w 399"/>
                <a:gd name="T61" fmla="*/ 481 h 518"/>
                <a:gd name="T62" fmla="*/ 146 w 399"/>
                <a:gd name="T63" fmla="*/ 490 h 518"/>
                <a:gd name="T64" fmla="*/ 131 w 399"/>
                <a:gd name="T65" fmla="*/ 494 h 518"/>
                <a:gd name="T66" fmla="*/ 102 w 399"/>
                <a:gd name="T67" fmla="*/ 498 h 518"/>
                <a:gd name="T68" fmla="*/ 73 w 399"/>
                <a:gd name="T69" fmla="*/ 504 h 518"/>
                <a:gd name="T70" fmla="*/ 55 w 399"/>
                <a:gd name="T71" fmla="*/ 512 h 518"/>
                <a:gd name="T72" fmla="*/ 46 w 399"/>
                <a:gd name="T73" fmla="*/ 514 h 518"/>
                <a:gd name="T74" fmla="*/ 43 w 399"/>
                <a:gd name="T75" fmla="*/ 506 h 518"/>
                <a:gd name="T76" fmla="*/ 38 w 399"/>
                <a:gd name="T77" fmla="*/ 497 h 518"/>
                <a:gd name="T78" fmla="*/ 34 w 399"/>
                <a:gd name="T79" fmla="*/ 487 h 518"/>
                <a:gd name="T80" fmla="*/ 33 w 399"/>
                <a:gd name="T81" fmla="*/ 468 h 518"/>
                <a:gd name="T82" fmla="*/ 29 w 399"/>
                <a:gd name="T83" fmla="*/ 445 h 518"/>
                <a:gd name="T84" fmla="*/ 17 w 399"/>
                <a:gd name="T85" fmla="*/ 418 h 518"/>
                <a:gd name="T86" fmla="*/ 0 w 399"/>
                <a:gd name="T87" fmla="*/ 358 h 518"/>
                <a:gd name="T88" fmla="*/ 194 w 399"/>
                <a:gd name="T89" fmla="*/ 185 h 518"/>
                <a:gd name="T90" fmla="*/ 200 w 399"/>
                <a:gd name="T91"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74" name="Freeform 545">
              <a:extLst>
                <a:ext uri="{FF2B5EF4-FFF2-40B4-BE49-F238E27FC236}">
                  <a16:creationId xmlns:a16="http://schemas.microsoft.com/office/drawing/2014/main" id="{9036F526-61A8-4331-9E51-9E5E82711DAE}"/>
                </a:ext>
              </a:extLst>
            </p:cNvPr>
            <p:cNvSpPr>
              <a:spLocks/>
            </p:cNvSpPr>
            <p:nvPr>
              <p:custDataLst>
                <p:tags r:id="rId369"/>
              </p:custDataLst>
            </p:nvPr>
          </p:nvSpPr>
          <p:spPr bwMode="auto">
            <a:xfrm>
              <a:off x="5867629" y="3578269"/>
              <a:ext cx="346447" cy="284456"/>
            </a:xfrm>
            <a:custGeom>
              <a:avLst/>
              <a:gdLst>
                <a:gd name="T0" fmla="*/ 231 w 866"/>
                <a:gd name="T1" fmla="*/ 270 h 740"/>
                <a:gd name="T2" fmla="*/ 245 w 866"/>
                <a:gd name="T3" fmla="*/ 264 h 740"/>
                <a:gd name="T4" fmla="*/ 272 w 866"/>
                <a:gd name="T5" fmla="*/ 272 h 740"/>
                <a:gd name="T6" fmla="*/ 654 w 866"/>
                <a:gd name="T7" fmla="*/ 1 h 740"/>
                <a:gd name="T8" fmla="*/ 679 w 866"/>
                <a:gd name="T9" fmla="*/ 6 h 740"/>
                <a:gd name="T10" fmla="*/ 711 w 866"/>
                <a:gd name="T11" fmla="*/ 21 h 740"/>
                <a:gd name="T12" fmla="*/ 730 w 866"/>
                <a:gd name="T13" fmla="*/ 35 h 740"/>
                <a:gd name="T14" fmla="*/ 760 w 866"/>
                <a:gd name="T15" fmla="*/ 57 h 740"/>
                <a:gd name="T16" fmla="*/ 791 w 866"/>
                <a:gd name="T17" fmla="*/ 59 h 740"/>
                <a:gd name="T18" fmla="*/ 831 w 866"/>
                <a:gd name="T19" fmla="*/ 43 h 740"/>
                <a:gd name="T20" fmla="*/ 854 w 866"/>
                <a:gd name="T21" fmla="*/ 166 h 740"/>
                <a:gd name="T22" fmla="*/ 866 w 866"/>
                <a:gd name="T23" fmla="*/ 205 h 740"/>
                <a:gd name="T24" fmla="*/ 850 w 866"/>
                <a:gd name="T25" fmla="*/ 301 h 740"/>
                <a:gd name="T26" fmla="*/ 848 w 866"/>
                <a:gd name="T27" fmla="*/ 376 h 740"/>
                <a:gd name="T28" fmla="*/ 834 w 866"/>
                <a:gd name="T29" fmla="*/ 421 h 740"/>
                <a:gd name="T30" fmla="*/ 802 w 866"/>
                <a:gd name="T31" fmla="*/ 467 h 740"/>
                <a:gd name="T32" fmla="*/ 777 w 866"/>
                <a:gd name="T33" fmla="*/ 499 h 740"/>
                <a:gd name="T34" fmla="*/ 758 w 866"/>
                <a:gd name="T35" fmla="*/ 567 h 740"/>
                <a:gd name="T36" fmla="*/ 711 w 866"/>
                <a:gd name="T37" fmla="*/ 629 h 740"/>
                <a:gd name="T38" fmla="*/ 680 w 866"/>
                <a:gd name="T39" fmla="*/ 646 h 740"/>
                <a:gd name="T40" fmla="*/ 644 w 866"/>
                <a:gd name="T41" fmla="*/ 638 h 740"/>
                <a:gd name="T42" fmla="*/ 611 w 866"/>
                <a:gd name="T43" fmla="*/ 625 h 740"/>
                <a:gd name="T44" fmla="*/ 566 w 866"/>
                <a:gd name="T45" fmla="*/ 633 h 740"/>
                <a:gd name="T46" fmla="*/ 530 w 866"/>
                <a:gd name="T47" fmla="*/ 659 h 740"/>
                <a:gd name="T48" fmla="*/ 511 w 866"/>
                <a:gd name="T49" fmla="*/ 680 h 740"/>
                <a:gd name="T50" fmla="*/ 491 w 866"/>
                <a:gd name="T51" fmla="*/ 684 h 740"/>
                <a:gd name="T52" fmla="*/ 470 w 866"/>
                <a:gd name="T53" fmla="*/ 668 h 740"/>
                <a:gd name="T54" fmla="*/ 446 w 866"/>
                <a:gd name="T55" fmla="*/ 639 h 740"/>
                <a:gd name="T56" fmla="*/ 421 w 866"/>
                <a:gd name="T57" fmla="*/ 635 h 740"/>
                <a:gd name="T58" fmla="*/ 405 w 866"/>
                <a:gd name="T59" fmla="*/ 647 h 740"/>
                <a:gd name="T60" fmla="*/ 384 w 866"/>
                <a:gd name="T61" fmla="*/ 652 h 740"/>
                <a:gd name="T62" fmla="*/ 350 w 866"/>
                <a:gd name="T63" fmla="*/ 638 h 740"/>
                <a:gd name="T64" fmla="*/ 306 w 866"/>
                <a:gd name="T65" fmla="*/ 608 h 740"/>
                <a:gd name="T66" fmla="*/ 271 w 866"/>
                <a:gd name="T67" fmla="*/ 604 h 740"/>
                <a:gd name="T68" fmla="*/ 237 w 866"/>
                <a:gd name="T69" fmla="*/ 620 h 740"/>
                <a:gd name="T70" fmla="*/ 209 w 866"/>
                <a:gd name="T71" fmla="*/ 653 h 740"/>
                <a:gd name="T72" fmla="*/ 190 w 866"/>
                <a:gd name="T73" fmla="*/ 692 h 740"/>
                <a:gd name="T74" fmla="*/ 178 w 866"/>
                <a:gd name="T75" fmla="*/ 719 h 740"/>
                <a:gd name="T76" fmla="*/ 149 w 866"/>
                <a:gd name="T77" fmla="*/ 702 h 740"/>
                <a:gd name="T78" fmla="*/ 100 w 866"/>
                <a:gd name="T79" fmla="*/ 740 h 740"/>
                <a:gd name="T80" fmla="*/ 66 w 866"/>
                <a:gd name="T81" fmla="*/ 699 h 740"/>
                <a:gd name="T82" fmla="*/ 64 w 866"/>
                <a:gd name="T83" fmla="*/ 644 h 740"/>
                <a:gd name="T84" fmla="*/ 50 w 866"/>
                <a:gd name="T85" fmla="*/ 613 h 740"/>
                <a:gd name="T86" fmla="*/ 20 w 866"/>
                <a:gd name="T87" fmla="*/ 587 h 740"/>
                <a:gd name="T88" fmla="*/ 5 w 866"/>
                <a:gd name="T89" fmla="*/ 558 h 740"/>
                <a:gd name="T90" fmla="*/ 53 w 866"/>
                <a:gd name="T91" fmla="*/ 530 h 740"/>
                <a:gd name="T92" fmla="*/ 76 w 866"/>
                <a:gd name="T93" fmla="*/ 518 h 740"/>
                <a:gd name="T94" fmla="*/ 139 w 866"/>
                <a:gd name="T95" fmla="*/ 510 h 740"/>
                <a:gd name="T96" fmla="*/ 182 w 866"/>
                <a:gd name="T97" fmla="*/ 500 h 740"/>
                <a:gd name="T98" fmla="*/ 201 w 866"/>
                <a:gd name="T99" fmla="*/ 475 h 740"/>
                <a:gd name="T100" fmla="*/ 219 w 866"/>
                <a:gd name="T101" fmla="*/ 424 h 740"/>
                <a:gd name="T102" fmla="*/ 224 w 866"/>
                <a:gd name="T103" fmla="*/ 367 h 740"/>
                <a:gd name="T104" fmla="*/ 219 w 866"/>
                <a:gd name="T105" fmla="*/ 32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chemeClr val="bg1">
                <a:lumMod val="50000"/>
              </a:schemeClr>
            </a:solidFill>
            <a:ln w="3175" cmpd="sng">
              <a:solidFill>
                <a:schemeClr val="bg1"/>
              </a:solidFill>
              <a:prstDash val="solid"/>
              <a:round/>
              <a:headEnd/>
              <a:tailEnd/>
            </a:ln>
          </p:spPr>
          <p:txBody>
            <a:bodyPr/>
            <a:lstStyle/>
            <a:p>
              <a:endParaRPr lang="en-US" sz="1056" dirty="0"/>
            </a:p>
          </p:txBody>
        </p:sp>
        <p:sp>
          <p:nvSpPr>
            <p:cNvPr id="1475" name="Freeform 546">
              <a:extLst>
                <a:ext uri="{FF2B5EF4-FFF2-40B4-BE49-F238E27FC236}">
                  <a16:creationId xmlns:a16="http://schemas.microsoft.com/office/drawing/2014/main" id="{F918A8E1-6469-4D76-B506-A9A4B5B8A1DE}"/>
                </a:ext>
              </a:extLst>
            </p:cNvPr>
            <p:cNvSpPr>
              <a:spLocks/>
            </p:cNvSpPr>
            <p:nvPr>
              <p:custDataLst>
                <p:tags r:id="rId370"/>
              </p:custDataLst>
            </p:nvPr>
          </p:nvSpPr>
          <p:spPr bwMode="auto">
            <a:xfrm>
              <a:off x="5563574" y="3296152"/>
              <a:ext cx="276280" cy="191979"/>
            </a:xfrm>
            <a:custGeom>
              <a:avLst/>
              <a:gdLst>
                <a:gd name="T0" fmla="*/ 648 w 697"/>
                <a:gd name="T1" fmla="*/ 53 h 500"/>
                <a:gd name="T2" fmla="*/ 657 w 697"/>
                <a:gd name="T3" fmla="*/ 161 h 500"/>
                <a:gd name="T4" fmla="*/ 661 w 697"/>
                <a:gd name="T5" fmla="*/ 167 h 500"/>
                <a:gd name="T6" fmla="*/ 677 w 697"/>
                <a:gd name="T7" fmla="*/ 177 h 500"/>
                <a:gd name="T8" fmla="*/ 694 w 697"/>
                <a:gd name="T9" fmla="*/ 189 h 500"/>
                <a:gd name="T10" fmla="*/ 697 w 697"/>
                <a:gd name="T11" fmla="*/ 198 h 500"/>
                <a:gd name="T12" fmla="*/ 694 w 697"/>
                <a:gd name="T13" fmla="*/ 211 h 500"/>
                <a:gd name="T14" fmla="*/ 685 w 697"/>
                <a:gd name="T15" fmla="*/ 217 h 500"/>
                <a:gd name="T16" fmla="*/ 655 w 697"/>
                <a:gd name="T17" fmla="*/ 218 h 500"/>
                <a:gd name="T18" fmla="*/ 605 w 697"/>
                <a:gd name="T19" fmla="*/ 228 h 500"/>
                <a:gd name="T20" fmla="*/ 567 w 697"/>
                <a:gd name="T21" fmla="*/ 250 h 500"/>
                <a:gd name="T22" fmla="*/ 549 w 697"/>
                <a:gd name="T23" fmla="*/ 267 h 500"/>
                <a:gd name="T24" fmla="*/ 539 w 697"/>
                <a:gd name="T25" fmla="*/ 288 h 500"/>
                <a:gd name="T26" fmla="*/ 521 w 697"/>
                <a:gd name="T27" fmla="*/ 302 h 500"/>
                <a:gd name="T28" fmla="*/ 491 w 697"/>
                <a:gd name="T29" fmla="*/ 324 h 500"/>
                <a:gd name="T30" fmla="*/ 455 w 697"/>
                <a:gd name="T31" fmla="*/ 352 h 500"/>
                <a:gd name="T32" fmla="*/ 420 w 697"/>
                <a:gd name="T33" fmla="*/ 370 h 500"/>
                <a:gd name="T34" fmla="*/ 372 w 697"/>
                <a:gd name="T35" fmla="*/ 377 h 500"/>
                <a:gd name="T36" fmla="*/ 344 w 697"/>
                <a:gd name="T37" fmla="*/ 380 h 500"/>
                <a:gd name="T38" fmla="*/ 316 w 697"/>
                <a:gd name="T39" fmla="*/ 396 h 500"/>
                <a:gd name="T40" fmla="*/ 290 w 697"/>
                <a:gd name="T41" fmla="*/ 417 h 500"/>
                <a:gd name="T42" fmla="*/ 265 w 697"/>
                <a:gd name="T43" fmla="*/ 426 h 500"/>
                <a:gd name="T44" fmla="*/ 5 w 697"/>
                <a:gd name="T45" fmla="*/ 496 h 500"/>
                <a:gd name="T46" fmla="*/ 32 w 697"/>
                <a:gd name="T47" fmla="*/ 487 h 500"/>
                <a:gd name="T48" fmla="*/ 85 w 697"/>
                <a:gd name="T49" fmla="*/ 473 h 500"/>
                <a:gd name="T50" fmla="*/ 93 w 697"/>
                <a:gd name="T51" fmla="*/ 459 h 500"/>
                <a:gd name="T52" fmla="*/ 99 w 697"/>
                <a:gd name="T53" fmla="*/ 438 h 500"/>
                <a:gd name="T54" fmla="*/ 119 w 697"/>
                <a:gd name="T55" fmla="*/ 422 h 500"/>
                <a:gd name="T56" fmla="*/ 160 w 697"/>
                <a:gd name="T57" fmla="*/ 399 h 500"/>
                <a:gd name="T58" fmla="*/ 181 w 697"/>
                <a:gd name="T59" fmla="*/ 382 h 500"/>
                <a:gd name="T60" fmla="*/ 192 w 697"/>
                <a:gd name="T61" fmla="*/ 357 h 500"/>
                <a:gd name="T62" fmla="*/ 193 w 697"/>
                <a:gd name="T63" fmla="*/ 316 h 500"/>
                <a:gd name="T64" fmla="*/ 195 w 697"/>
                <a:gd name="T65" fmla="*/ 254 h 500"/>
                <a:gd name="T66" fmla="*/ 192 w 697"/>
                <a:gd name="T67" fmla="*/ 192 h 500"/>
                <a:gd name="T68" fmla="*/ 214 w 697"/>
                <a:gd name="T69" fmla="*/ 189 h 500"/>
                <a:gd name="T70" fmla="*/ 228 w 697"/>
                <a:gd name="T71" fmla="*/ 179 h 500"/>
                <a:gd name="T72" fmla="*/ 241 w 697"/>
                <a:gd name="T73" fmla="*/ 165 h 500"/>
                <a:gd name="T74" fmla="*/ 252 w 697"/>
                <a:gd name="T75" fmla="*/ 152 h 500"/>
                <a:gd name="T76" fmla="*/ 281 w 697"/>
                <a:gd name="T77" fmla="*/ 146 h 500"/>
                <a:gd name="T78" fmla="*/ 314 w 697"/>
                <a:gd name="T79" fmla="*/ 143 h 500"/>
                <a:gd name="T80" fmla="*/ 340 w 697"/>
                <a:gd name="T81" fmla="*/ 131 h 500"/>
                <a:gd name="T82" fmla="*/ 360 w 697"/>
                <a:gd name="T83" fmla="*/ 108 h 500"/>
                <a:gd name="T84" fmla="*/ 388 w 697"/>
                <a:gd name="T85" fmla="*/ 48 h 500"/>
                <a:gd name="T86" fmla="*/ 407 w 697"/>
                <a:gd name="T87" fmla="*/ 12 h 500"/>
                <a:gd name="T88" fmla="*/ 426 w 697"/>
                <a:gd name="T89" fmla="*/ 8 h 500"/>
                <a:gd name="T90" fmla="*/ 449 w 697"/>
                <a:gd name="T91" fmla="*/ 20 h 500"/>
                <a:gd name="T92" fmla="*/ 512 w 697"/>
                <a:gd name="T93" fmla="*/ 18 h 500"/>
                <a:gd name="T94" fmla="*/ 590 w 697"/>
                <a:gd name="T95" fmla="*/ 13 h 500"/>
                <a:gd name="T96" fmla="*/ 597 w 697"/>
                <a:gd name="T97" fmla="*/ 17 h 500"/>
                <a:gd name="T98" fmla="*/ 605 w 697"/>
                <a:gd name="T99" fmla="*/ 36 h 500"/>
                <a:gd name="T100" fmla="*/ 611 w 697"/>
                <a:gd name="T101" fmla="*/ 51 h 500"/>
                <a:gd name="T102" fmla="*/ 618 w 697"/>
                <a:gd name="T103" fmla="*/ 5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76" name="Freeform 547">
              <a:extLst>
                <a:ext uri="{FF2B5EF4-FFF2-40B4-BE49-F238E27FC236}">
                  <a16:creationId xmlns:a16="http://schemas.microsoft.com/office/drawing/2014/main" id="{FD48BFD8-71AB-442A-BE08-B6AF47E06B49}"/>
                </a:ext>
              </a:extLst>
            </p:cNvPr>
            <p:cNvSpPr>
              <a:spLocks/>
            </p:cNvSpPr>
            <p:nvPr>
              <p:custDataLst>
                <p:tags r:id="rId371"/>
              </p:custDataLst>
            </p:nvPr>
          </p:nvSpPr>
          <p:spPr bwMode="auto">
            <a:xfrm>
              <a:off x="6208228" y="2507167"/>
              <a:ext cx="217808" cy="67894"/>
            </a:xfrm>
            <a:custGeom>
              <a:avLst/>
              <a:gdLst>
                <a:gd name="T0" fmla="*/ 74 w 546"/>
                <a:gd name="T1" fmla="*/ 19 h 173"/>
                <a:gd name="T2" fmla="*/ 94 w 546"/>
                <a:gd name="T3" fmla="*/ 34 h 173"/>
                <a:gd name="T4" fmla="*/ 110 w 546"/>
                <a:gd name="T5" fmla="*/ 27 h 173"/>
                <a:gd name="T6" fmla="*/ 132 w 546"/>
                <a:gd name="T7" fmla="*/ 27 h 173"/>
                <a:gd name="T8" fmla="*/ 161 w 546"/>
                <a:gd name="T9" fmla="*/ 44 h 173"/>
                <a:gd name="T10" fmla="*/ 209 w 546"/>
                <a:gd name="T11" fmla="*/ 19 h 173"/>
                <a:gd name="T12" fmla="*/ 243 w 546"/>
                <a:gd name="T13" fmla="*/ 19 h 173"/>
                <a:gd name="T14" fmla="*/ 260 w 546"/>
                <a:gd name="T15" fmla="*/ 16 h 173"/>
                <a:gd name="T16" fmla="*/ 269 w 546"/>
                <a:gd name="T17" fmla="*/ 14 h 173"/>
                <a:gd name="T18" fmla="*/ 279 w 546"/>
                <a:gd name="T19" fmla="*/ 11 h 173"/>
                <a:gd name="T20" fmla="*/ 286 w 546"/>
                <a:gd name="T21" fmla="*/ 3 h 173"/>
                <a:gd name="T22" fmla="*/ 321 w 546"/>
                <a:gd name="T23" fmla="*/ 5 h 173"/>
                <a:gd name="T24" fmla="*/ 333 w 546"/>
                <a:gd name="T25" fmla="*/ 12 h 173"/>
                <a:gd name="T26" fmla="*/ 348 w 546"/>
                <a:gd name="T27" fmla="*/ 7 h 173"/>
                <a:gd name="T28" fmla="*/ 353 w 546"/>
                <a:gd name="T29" fmla="*/ 0 h 173"/>
                <a:gd name="T30" fmla="*/ 367 w 546"/>
                <a:gd name="T31" fmla="*/ 7 h 173"/>
                <a:gd name="T32" fmla="*/ 389 w 546"/>
                <a:gd name="T33" fmla="*/ 7 h 173"/>
                <a:gd name="T34" fmla="*/ 436 w 546"/>
                <a:gd name="T35" fmla="*/ 1 h 173"/>
                <a:gd name="T36" fmla="*/ 482 w 546"/>
                <a:gd name="T37" fmla="*/ 6 h 173"/>
                <a:gd name="T38" fmla="*/ 528 w 546"/>
                <a:gd name="T39" fmla="*/ 12 h 173"/>
                <a:gd name="T40" fmla="*/ 545 w 546"/>
                <a:gd name="T41" fmla="*/ 49 h 173"/>
                <a:gd name="T42" fmla="*/ 537 w 546"/>
                <a:gd name="T43" fmla="*/ 60 h 173"/>
                <a:gd name="T44" fmla="*/ 513 w 546"/>
                <a:gd name="T45" fmla="*/ 62 h 173"/>
                <a:gd name="T46" fmla="*/ 483 w 546"/>
                <a:gd name="T47" fmla="*/ 54 h 173"/>
                <a:gd name="T48" fmla="*/ 413 w 546"/>
                <a:gd name="T49" fmla="*/ 44 h 173"/>
                <a:gd name="T50" fmla="*/ 438 w 546"/>
                <a:gd name="T51" fmla="*/ 81 h 173"/>
                <a:gd name="T52" fmla="*/ 471 w 546"/>
                <a:gd name="T53" fmla="*/ 102 h 173"/>
                <a:gd name="T54" fmla="*/ 493 w 546"/>
                <a:gd name="T55" fmla="*/ 119 h 173"/>
                <a:gd name="T56" fmla="*/ 475 w 546"/>
                <a:gd name="T57" fmla="*/ 136 h 173"/>
                <a:gd name="T58" fmla="*/ 449 w 546"/>
                <a:gd name="T59" fmla="*/ 142 h 173"/>
                <a:gd name="T60" fmla="*/ 426 w 546"/>
                <a:gd name="T61" fmla="*/ 141 h 173"/>
                <a:gd name="T62" fmla="*/ 412 w 546"/>
                <a:gd name="T63" fmla="*/ 134 h 173"/>
                <a:gd name="T64" fmla="*/ 399 w 546"/>
                <a:gd name="T65" fmla="*/ 130 h 173"/>
                <a:gd name="T66" fmla="*/ 385 w 546"/>
                <a:gd name="T67" fmla="*/ 121 h 173"/>
                <a:gd name="T68" fmla="*/ 375 w 546"/>
                <a:gd name="T69" fmla="*/ 104 h 173"/>
                <a:gd name="T70" fmla="*/ 365 w 546"/>
                <a:gd name="T71" fmla="*/ 92 h 173"/>
                <a:gd name="T72" fmla="*/ 344 w 546"/>
                <a:gd name="T73" fmla="*/ 84 h 173"/>
                <a:gd name="T74" fmla="*/ 325 w 546"/>
                <a:gd name="T75" fmla="*/ 76 h 173"/>
                <a:gd name="T76" fmla="*/ 303 w 546"/>
                <a:gd name="T77" fmla="*/ 87 h 173"/>
                <a:gd name="T78" fmla="*/ 258 w 546"/>
                <a:gd name="T79" fmla="*/ 134 h 173"/>
                <a:gd name="T80" fmla="*/ 236 w 546"/>
                <a:gd name="T81" fmla="*/ 163 h 173"/>
                <a:gd name="T82" fmla="*/ 220 w 546"/>
                <a:gd name="T83" fmla="*/ 172 h 173"/>
                <a:gd name="T84" fmla="*/ 188 w 546"/>
                <a:gd name="T85" fmla="*/ 167 h 173"/>
                <a:gd name="T86" fmla="*/ 165 w 546"/>
                <a:gd name="T87" fmla="*/ 155 h 173"/>
                <a:gd name="T88" fmla="*/ 113 w 546"/>
                <a:gd name="T89" fmla="*/ 105 h 173"/>
                <a:gd name="T90" fmla="*/ 95 w 546"/>
                <a:gd name="T91" fmla="*/ 91 h 173"/>
                <a:gd name="T92" fmla="*/ 60 w 546"/>
                <a:gd name="T93" fmla="*/ 76 h 173"/>
                <a:gd name="T94" fmla="*/ 16 w 546"/>
                <a:gd name="T95" fmla="*/ 58 h 173"/>
                <a:gd name="T96" fmla="*/ 11 w 546"/>
                <a:gd name="T97" fmla="*/ 34 h 173"/>
                <a:gd name="T98" fmla="*/ 28 w 546"/>
                <a:gd name="T99" fmla="*/ 19 h 173"/>
                <a:gd name="T100" fmla="*/ 47 w 546"/>
                <a:gd name="T101"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chemeClr val="bg1">
                <a:lumMod val="50000"/>
              </a:schemeClr>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77" name="Freeform 548">
              <a:extLst>
                <a:ext uri="{FF2B5EF4-FFF2-40B4-BE49-F238E27FC236}">
                  <a16:creationId xmlns:a16="http://schemas.microsoft.com/office/drawing/2014/main" id="{9263B4CB-9CA4-44D4-943D-6F12A80CFBE5}"/>
                </a:ext>
              </a:extLst>
            </p:cNvPr>
            <p:cNvSpPr>
              <a:spLocks/>
            </p:cNvSpPr>
            <p:nvPr>
              <p:custDataLst>
                <p:tags r:id="rId372"/>
              </p:custDataLst>
            </p:nvPr>
          </p:nvSpPr>
          <p:spPr bwMode="auto">
            <a:xfrm>
              <a:off x="6678927" y="2495460"/>
              <a:ext cx="99403" cy="44483"/>
            </a:xfrm>
            <a:custGeom>
              <a:avLst/>
              <a:gdLst>
                <a:gd name="T0" fmla="*/ 27 w 246"/>
                <a:gd name="T1" fmla="*/ 36 h 42"/>
                <a:gd name="T2" fmla="*/ 36 w 246"/>
                <a:gd name="T3" fmla="*/ 36 h 42"/>
                <a:gd name="T4" fmla="*/ 45 w 246"/>
                <a:gd name="T5" fmla="*/ 35 h 42"/>
                <a:gd name="T6" fmla="*/ 53 w 246"/>
                <a:gd name="T7" fmla="*/ 33 h 42"/>
                <a:gd name="T8" fmla="*/ 59 w 246"/>
                <a:gd name="T9" fmla="*/ 31 h 42"/>
                <a:gd name="T10" fmla="*/ 66 w 246"/>
                <a:gd name="T11" fmla="*/ 30 h 42"/>
                <a:gd name="T12" fmla="*/ 72 w 246"/>
                <a:gd name="T13" fmla="*/ 29 h 42"/>
                <a:gd name="T14" fmla="*/ 80 w 246"/>
                <a:gd name="T15" fmla="*/ 29 h 42"/>
                <a:gd name="T16" fmla="*/ 87 w 246"/>
                <a:gd name="T17" fmla="*/ 30 h 42"/>
                <a:gd name="T18" fmla="*/ 87 w 246"/>
                <a:gd name="T19" fmla="*/ 42 h 42"/>
                <a:gd name="T20" fmla="*/ 154 w 246"/>
                <a:gd name="T21" fmla="*/ 42 h 42"/>
                <a:gd name="T22" fmla="*/ 154 w 246"/>
                <a:gd name="T23" fmla="*/ 39 h 42"/>
                <a:gd name="T24" fmla="*/ 156 w 246"/>
                <a:gd name="T25" fmla="*/ 36 h 42"/>
                <a:gd name="T26" fmla="*/ 159 w 246"/>
                <a:gd name="T27" fmla="*/ 33 h 42"/>
                <a:gd name="T28" fmla="*/ 163 w 246"/>
                <a:gd name="T29" fmla="*/ 31 h 42"/>
                <a:gd name="T30" fmla="*/ 175 w 246"/>
                <a:gd name="T31" fmla="*/ 26 h 42"/>
                <a:gd name="T32" fmla="*/ 190 w 246"/>
                <a:gd name="T33" fmla="*/ 23 h 42"/>
                <a:gd name="T34" fmla="*/ 221 w 246"/>
                <a:gd name="T35" fmla="*/ 17 h 42"/>
                <a:gd name="T36" fmla="*/ 246 w 246"/>
                <a:gd name="T37" fmla="*/ 12 h 42"/>
                <a:gd name="T38" fmla="*/ 212 w 246"/>
                <a:gd name="T39" fmla="*/ 13 h 42"/>
                <a:gd name="T40" fmla="*/ 186 w 246"/>
                <a:gd name="T41" fmla="*/ 14 h 42"/>
                <a:gd name="T42" fmla="*/ 178 w 246"/>
                <a:gd name="T43" fmla="*/ 15 h 42"/>
                <a:gd name="T44" fmla="*/ 171 w 246"/>
                <a:gd name="T45" fmla="*/ 15 h 42"/>
                <a:gd name="T46" fmla="*/ 168 w 246"/>
                <a:gd name="T47" fmla="*/ 14 h 42"/>
                <a:gd name="T48" fmla="*/ 167 w 246"/>
                <a:gd name="T49" fmla="*/ 12 h 42"/>
                <a:gd name="T50" fmla="*/ 159 w 246"/>
                <a:gd name="T51" fmla="*/ 16 h 42"/>
                <a:gd name="T52" fmla="*/ 152 w 246"/>
                <a:gd name="T53" fmla="*/ 17 h 42"/>
                <a:gd name="T54" fmla="*/ 147 w 246"/>
                <a:gd name="T55" fmla="*/ 17 h 42"/>
                <a:gd name="T56" fmla="*/ 141 w 246"/>
                <a:gd name="T57" fmla="*/ 15 h 42"/>
                <a:gd name="T58" fmla="*/ 137 w 246"/>
                <a:gd name="T59" fmla="*/ 12 h 42"/>
                <a:gd name="T60" fmla="*/ 133 w 246"/>
                <a:gd name="T61" fmla="*/ 9 h 42"/>
                <a:gd name="T62" fmla="*/ 129 w 246"/>
                <a:gd name="T63" fmla="*/ 5 h 42"/>
                <a:gd name="T64" fmla="*/ 126 w 246"/>
                <a:gd name="T65" fmla="*/ 0 h 42"/>
                <a:gd name="T66" fmla="*/ 121 w 246"/>
                <a:gd name="T67" fmla="*/ 2 h 42"/>
                <a:gd name="T68" fmla="*/ 113 w 246"/>
                <a:gd name="T69" fmla="*/ 4 h 42"/>
                <a:gd name="T70" fmla="*/ 103 w 246"/>
                <a:gd name="T71" fmla="*/ 5 h 42"/>
                <a:gd name="T72" fmla="*/ 93 w 246"/>
                <a:gd name="T73" fmla="*/ 5 h 42"/>
                <a:gd name="T74" fmla="*/ 74 w 246"/>
                <a:gd name="T75" fmla="*/ 6 h 42"/>
                <a:gd name="T76" fmla="*/ 60 w 246"/>
                <a:gd name="T77" fmla="*/ 6 h 42"/>
                <a:gd name="T78" fmla="*/ 58 w 246"/>
                <a:gd name="T79" fmla="*/ 9 h 42"/>
                <a:gd name="T80" fmla="*/ 56 w 246"/>
                <a:gd name="T81" fmla="*/ 12 h 42"/>
                <a:gd name="T82" fmla="*/ 54 w 246"/>
                <a:gd name="T83" fmla="*/ 15 h 42"/>
                <a:gd name="T84" fmla="*/ 50 w 246"/>
                <a:gd name="T85" fmla="*/ 17 h 42"/>
                <a:gd name="T86" fmla="*/ 42 w 246"/>
                <a:gd name="T87" fmla="*/ 20 h 42"/>
                <a:gd name="T88" fmla="*/ 33 w 246"/>
                <a:gd name="T89" fmla="*/ 22 h 42"/>
                <a:gd name="T90" fmla="*/ 14 w 246"/>
                <a:gd name="T91" fmla="*/ 24 h 42"/>
                <a:gd name="T92" fmla="*/ 0 w 246"/>
                <a:gd name="T93" fmla="*/ 24 h 42"/>
                <a:gd name="T94" fmla="*/ 1 w 246"/>
                <a:gd name="T95" fmla="*/ 27 h 42"/>
                <a:gd name="T96" fmla="*/ 3 w 246"/>
                <a:gd name="T97" fmla="*/ 29 h 42"/>
                <a:gd name="T98" fmla="*/ 5 w 246"/>
                <a:gd name="T99" fmla="*/ 31 h 42"/>
                <a:gd name="T100" fmla="*/ 9 w 246"/>
                <a:gd name="T101" fmla="*/ 33 h 42"/>
                <a:gd name="T102" fmla="*/ 17 w 246"/>
                <a:gd name="T103" fmla="*/ 35 h 42"/>
                <a:gd name="T104" fmla="*/ 27 w 246"/>
                <a:gd name="T10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78" name="Freeform 549">
              <a:extLst>
                <a:ext uri="{FF2B5EF4-FFF2-40B4-BE49-F238E27FC236}">
                  <a16:creationId xmlns:a16="http://schemas.microsoft.com/office/drawing/2014/main" id="{FDA5211F-A72C-48BE-B094-217222C7A99D}"/>
                </a:ext>
              </a:extLst>
            </p:cNvPr>
            <p:cNvSpPr>
              <a:spLocks/>
            </p:cNvSpPr>
            <p:nvPr>
              <p:custDataLst>
                <p:tags r:id="rId373"/>
              </p:custDataLst>
            </p:nvPr>
          </p:nvSpPr>
          <p:spPr bwMode="auto">
            <a:xfrm>
              <a:off x="6810488" y="2482584"/>
              <a:ext cx="58472" cy="42141"/>
            </a:xfrm>
            <a:custGeom>
              <a:avLst/>
              <a:gdLst>
                <a:gd name="T0" fmla="*/ 103 w 149"/>
                <a:gd name="T1" fmla="*/ 0 h 61"/>
                <a:gd name="T2" fmla="*/ 118 w 149"/>
                <a:gd name="T3" fmla="*/ 1 h 61"/>
                <a:gd name="T4" fmla="*/ 134 w 149"/>
                <a:gd name="T5" fmla="*/ 3 h 61"/>
                <a:gd name="T6" fmla="*/ 145 w 149"/>
                <a:gd name="T7" fmla="*/ 5 h 61"/>
                <a:gd name="T8" fmla="*/ 149 w 149"/>
                <a:gd name="T9" fmla="*/ 6 h 61"/>
                <a:gd name="T10" fmla="*/ 149 w 149"/>
                <a:gd name="T11" fmla="*/ 8 h 61"/>
                <a:gd name="T12" fmla="*/ 147 w 149"/>
                <a:gd name="T13" fmla="*/ 10 h 61"/>
                <a:gd name="T14" fmla="*/ 145 w 149"/>
                <a:gd name="T15" fmla="*/ 12 h 61"/>
                <a:gd name="T16" fmla="*/ 141 w 149"/>
                <a:gd name="T17" fmla="*/ 13 h 61"/>
                <a:gd name="T18" fmla="*/ 137 w 149"/>
                <a:gd name="T19" fmla="*/ 14 h 61"/>
                <a:gd name="T20" fmla="*/ 132 w 149"/>
                <a:gd name="T21" fmla="*/ 14 h 61"/>
                <a:gd name="T22" fmla="*/ 127 w 149"/>
                <a:gd name="T23" fmla="*/ 14 h 61"/>
                <a:gd name="T24" fmla="*/ 123 w 149"/>
                <a:gd name="T25" fmla="*/ 12 h 61"/>
                <a:gd name="T26" fmla="*/ 123 w 149"/>
                <a:gd name="T27" fmla="*/ 23 h 61"/>
                <a:gd name="T28" fmla="*/ 123 w 149"/>
                <a:gd name="T29" fmla="*/ 33 h 61"/>
                <a:gd name="T30" fmla="*/ 123 w 149"/>
                <a:gd name="T31" fmla="*/ 41 h 61"/>
                <a:gd name="T32" fmla="*/ 123 w 149"/>
                <a:gd name="T33" fmla="*/ 49 h 61"/>
                <a:gd name="T34" fmla="*/ 116 w 149"/>
                <a:gd name="T35" fmla="*/ 50 h 61"/>
                <a:gd name="T36" fmla="*/ 109 w 149"/>
                <a:gd name="T37" fmla="*/ 51 h 61"/>
                <a:gd name="T38" fmla="*/ 104 w 149"/>
                <a:gd name="T39" fmla="*/ 53 h 61"/>
                <a:gd name="T40" fmla="*/ 100 w 149"/>
                <a:gd name="T41" fmla="*/ 55 h 61"/>
                <a:gd name="T42" fmla="*/ 94 w 149"/>
                <a:gd name="T43" fmla="*/ 57 h 61"/>
                <a:gd name="T44" fmla="*/ 89 w 149"/>
                <a:gd name="T45" fmla="*/ 59 h 61"/>
                <a:gd name="T46" fmla="*/ 83 w 149"/>
                <a:gd name="T47" fmla="*/ 61 h 61"/>
                <a:gd name="T48" fmla="*/ 76 w 149"/>
                <a:gd name="T49" fmla="*/ 61 h 61"/>
                <a:gd name="T50" fmla="*/ 67 w 149"/>
                <a:gd name="T51" fmla="*/ 60 h 61"/>
                <a:gd name="T52" fmla="*/ 53 w 149"/>
                <a:gd name="T53" fmla="*/ 57 h 61"/>
                <a:gd name="T54" fmla="*/ 39 w 149"/>
                <a:gd name="T55" fmla="*/ 54 h 61"/>
                <a:gd name="T56" fmla="*/ 25 w 149"/>
                <a:gd name="T57" fmla="*/ 49 h 61"/>
                <a:gd name="T58" fmla="*/ 12 w 149"/>
                <a:gd name="T59" fmla="*/ 45 h 61"/>
                <a:gd name="T60" fmla="*/ 3 w 149"/>
                <a:gd name="T61" fmla="*/ 41 h 61"/>
                <a:gd name="T62" fmla="*/ 1 w 149"/>
                <a:gd name="T63" fmla="*/ 39 h 61"/>
                <a:gd name="T64" fmla="*/ 0 w 149"/>
                <a:gd name="T65" fmla="*/ 38 h 61"/>
                <a:gd name="T66" fmla="*/ 0 w 149"/>
                <a:gd name="T67" fmla="*/ 37 h 61"/>
                <a:gd name="T68" fmla="*/ 3 w 149"/>
                <a:gd name="T69" fmla="*/ 37 h 61"/>
                <a:gd name="T70" fmla="*/ 19 w 149"/>
                <a:gd name="T71" fmla="*/ 36 h 61"/>
                <a:gd name="T72" fmla="*/ 35 w 149"/>
                <a:gd name="T73" fmla="*/ 35 h 61"/>
                <a:gd name="T74" fmla="*/ 48 w 149"/>
                <a:gd name="T75" fmla="*/ 32 h 61"/>
                <a:gd name="T76" fmla="*/ 60 w 149"/>
                <a:gd name="T77" fmla="*/ 27 h 61"/>
                <a:gd name="T78" fmla="*/ 72 w 149"/>
                <a:gd name="T79" fmla="*/ 22 h 61"/>
                <a:gd name="T80" fmla="*/ 82 w 149"/>
                <a:gd name="T81" fmla="*/ 16 h 61"/>
                <a:gd name="T82" fmla="*/ 93 w 149"/>
                <a:gd name="T83" fmla="*/ 8 h 61"/>
                <a:gd name="T84" fmla="*/ 103 w 149"/>
                <a:gd name="T8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79" name="Freeform 550">
              <a:extLst>
                <a:ext uri="{FF2B5EF4-FFF2-40B4-BE49-F238E27FC236}">
                  <a16:creationId xmlns:a16="http://schemas.microsoft.com/office/drawing/2014/main" id="{E52F99B6-9A65-45E4-837E-7E302EF44426}"/>
                </a:ext>
              </a:extLst>
            </p:cNvPr>
            <p:cNvSpPr>
              <a:spLocks/>
            </p:cNvSpPr>
            <p:nvPr>
              <p:custDataLst>
                <p:tags r:id="rId374"/>
              </p:custDataLst>
            </p:nvPr>
          </p:nvSpPr>
          <p:spPr bwMode="auto">
            <a:xfrm>
              <a:off x="6844110" y="2488437"/>
              <a:ext cx="119867" cy="42141"/>
            </a:xfrm>
            <a:custGeom>
              <a:avLst/>
              <a:gdLst>
                <a:gd name="T0" fmla="*/ 133 w 299"/>
                <a:gd name="T1" fmla="*/ 72 h 74"/>
                <a:gd name="T2" fmla="*/ 154 w 299"/>
                <a:gd name="T3" fmla="*/ 65 h 74"/>
                <a:gd name="T4" fmla="*/ 178 w 299"/>
                <a:gd name="T5" fmla="*/ 54 h 74"/>
                <a:gd name="T6" fmla="*/ 199 w 299"/>
                <a:gd name="T7" fmla="*/ 42 h 74"/>
                <a:gd name="T8" fmla="*/ 207 w 299"/>
                <a:gd name="T9" fmla="*/ 40 h 74"/>
                <a:gd name="T10" fmla="*/ 211 w 299"/>
                <a:gd name="T11" fmla="*/ 46 h 74"/>
                <a:gd name="T12" fmla="*/ 220 w 299"/>
                <a:gd name="T13" fmla="*/ 51 h 74"/>
                <a:gd name="T14" fmla="*/ 243 w 299"/>
                <a:gd name="T15" fmla="*/ 55 h 74"/>
                <a:gd name="T16" fmla="*/ 269 w 299"/>
                <a:gd name="T17" fmla="*/ 55 h 74"/>
                <a:gd name="T18" fmla="*/ 286 w 299"/>
                <a:gd name="T19" fmla="*/ 55 h 74"/>
                <a:gd name="T20" fmla="*/ 293 w 299"/>
                <a:gd name="T21" fmla="*/ 46 h 74"/>
                <a:gd name="T22" fmla="*/ 298 w 299"/>
                <a:gd name="T23" fmla="*/ 31 h 74"/>
                <a:gd name="T24" fmla="*/ 279 w 299"/>
                <a:gd name="T25" fmla="*/ 25 h 74"/>
                <a:gd name="T26" fmla="*/ 244 w 299"/>
                <a:gd name="T27" fmla="*/ 25 h 74"/>
                <a:gd name="T28" fmla="*/ 225 w 299"/>
                <a:gd name="T29" fmla="*/ 25 h 74"/>
                <a:gd name="T30" fmla="*/ 214 w 299"/>
                <a:gd name="T31" fmla="*/ 27 h 74"/>
                <a:gd name="T32" fmla="*/ 204 w 299"/>
                <a:gd name="T33" fmla="*/ 33 h 74"/>
                <a:gd name="T34" fmla="*/ 172 w 299"/>
                <a:gd name="T35" fmla="*/ 37 h 74"/>
                <a:gd name="T36" fmla="*/ 176 w 299"/>
                <a:gd name="T37" fmla="*/ 28 h 74"/>
                <a:gd name="T38" fmla="*/ 180 w 299"/>
                <a:gd name="T39" fmla="*/ 21 h 74"/>
                <a:gd name="T40" fmla="*/ 194 w 299"/>
                <a:gd name="T41" fmla="*/ 13 h 74"/>
                <a:gd name="T42" fmla="*/ 210 w 299"/>
                <a:gd name="T43" fmla="*/ 9 h 74"/>
                <a:gd name="T44" fmla="*/ 225 w 299"/>
                <a:gd name="T45" fmla="*/ 0 h 74"/>
                <a:gd name="T46" fmla="*/ 185 w 299"/>
                <a:gd name="T47" fmla="*/ 3 h 74"/>
                <a:gd name="T48" fmla="*/ 157 w 299"/>
                <a:gd name="T49" fmla="*/ 11 h 74"/>
                <a:gd name="T50" fmla="*/ 134 w 299"/>
                <a:gd name="T51" fmla="*/ 25 h 74"/>
                <a:gd name="T52" fmla="*/ 114 w 299"/>
                <a:gd name="T53" fmla="*/ 40 h 74"/>
                <a:gd name="T54" fmla="*/ 100 w 299"/>
                <a:gd name="T55" fmla="*/ 53 h 74"/>
                <a:gd name="T56" fmla="*/ 87 w 299"/>
                <a:gd name="T57" fmla="*/ 59 h 74"/>
                <a:gd name="T58" fmla="*/ 64 w 299"/>
                <a:gd name="T59" fmla="*/ 63 h 74"/>
                <a:gd name="T60" fmla="*/ 32 w 299"/>
                <a:gd name="T61" fmla="*/ 64 h 74"/>
                <a:gd name="T62" fmla="*/ 12 w 299"/>
                <a:gd name="T63" fmla="*/ 67 h 74"/>
                <a:gd name="T64" fmla="*/ 2 w 299"/>
                <a:gd name="T65" fmla="*/ 70 h 74"/>
                <a:gd name="T66" fmla="*/ 39 w 299"/>
                <a:gd name="T67" fmla="*/ 74 h 74"/>
                <a:gd name="T68" fmla="*/ 102 w 299"/>
                <a:gd name="T6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0070C0"/>
            </a:solidFill>
            <a:ln w="3175" cap="flat" cmpd="sng">
              <a:solidFill>
                <a:schemeClr val="bg1"/>
              </a:solidFill>
              <a:prstDash val="solid"/>
              <a:round/>
              <a:headEnd type="none" w="med" len="med"/>
              <a:tailEnd type="none" w="med" len="med"/>
            </a:ln>
            <a:effectLst/>
          </p:spPr>
          <p:txBody>
            <a:bodyPr/>
            <a:lstStyle/>
            <a:p>
              <a:endParaRPr lang="en-US" sz="1056" dirty="0"/>
            </a:p>
          </p:txBody>
        </p:sp>
        <p:sp>
          <p:nvSpPr>
            <p:cNvPr id="1480" name="Freeform 35">
              <a:extLst>
                <a:ext uri="{FF2B5EF4-FFF2-40B4-BE49-F238E27FC236}">
                  <a16:creationId xmlns:a16="http://schemas.microsoft.com/office/drawing/2014/main" id="{192E8BFD-655E-48A9-AF8C-C2B9A7777B2E}"/>
                </a:ext>
              </a:extLst>
            </p:cNvPr>
            <p:cNvSpPr>
              <a:spLocks/>
            </p:cNvSpPr>
            <p:nvPr>
              <p:custDataLst>
                <p:tags r:id="rId375"/>
              </p:custDataLst>
            </p:nvPr>
          </p:nvSpPr>
          <p:spPr bwMode="auto">
            <a:xfrm rot="1449858">
              <a:off x="6985540" y="3512121"/>
              <a:ext cx="35083" cy="30436"/>
            </a:xfrm>
            <a:custGeom>
              <a:avLst/>
              <a:gdLst>
                <a:gd name="T0" fmla="*/ 39 w 43"/>
                <a:gd name="T1" fmla="*/ 93 h 93"/>
                <a:gd name="T2" fmla="*/ 31 w 43"/>
                <a:gd name="T3" fmla="*/ 91 h 93"/>
                <a:gd name="T4" fmla="*/ 26 w 43"/>
                <a:gd name="T5" fmla="*/ 89 h 93"/>
                <a:gd name="T6" fmla="*/ 21 w 43"/>
                <a:gd name="T7" fmla="*/ 87 h 93"/>
                <a:gd name="T8" fmla="*/ 18 w 43"/>
                <a:gd name="T9" fmla="*/ 84 h 93"/>
                <a:gd name="T10" fmla="*/ 15 w 43"/>
                <a:gd name="T11" fmla="*/ 79 h 93"/>
                <a:gd name="T12" fmla="*/ 14 w 43"/>
                <a:gd name="T13" fmla="*/ 73 h 93"/>
                <a:gd name="T14" fmla="*/ 13 w 43"/>
                <a:gd name="T15" fmla="*/ 65 h 93"/>
                <a:gd name="T16" fmla="*/ 11 w 43"/>
                <a:gd name="T17" fmla="*/ 55 h 93"/>
                <a:gd name="T18" fmla="*/ 11 w 43"/>
                <a:gd name="T19" fmla="*/ 48 h 93"/>
                <a:gd name="T20" fmla="*/ 9 w 43"/>
                <a:gd name="T21" fmla="*/ 42 h 93"/>
                <a:gd name="T22" fmla="*/ 6 w 43"/>
                <a:gd name="T23" fmla="*/ 38 h 93"/>
                <a:gd name="T24" fmla="*/ 4 w 43"/>
                <a:gd name="T25" fmla="*/ 36 h 93"/>
                <a:gd name="T26" fmla="*/ 2 w 43"/>
                <a:gd name="T27" fmla="*/ 34 h 93"/>
                <a:gd name="T28" fmla="*/ 0 w 43"/>
                <a:gd name="T29" fmla="*/ 32 h 93"/>
                <a:gd name="T30" fmla="*/ 2 w 43"/>
                <a:gd name="T31" fmla="*/ 29 h 93"/>
                <a:gd name="T32" fmla="*/ 5 w 43"/>
                <a:gd name="T33" fmla="*/ 24 h 93"/>
                <a:gd name="T34" fmla="*/ 6 w 43"/>
                <a:gd name="T35" fmla="*/ 28 h 93"/>
                <a:gd name="T36" fmla="*/ 7 w 43"/>
                <a:gd name="T37" fmla="*/ 29 h 93"/>
                <a:gd name="T38" fmla="*/ 8 w 43"/>
                <a:gd name="T39" fmla="*/ 30 h 93"/>
                <a:gd name="T40" fmla="*/ 9 w 43"/>
                <a:gd name="T41" fmla="*/ 29 h 93"/>
                <a:gd name="T42" fmla="*/ 11 w 43"/>
                <a:gd name="T43" fmla="*/ 25 h 93"/>
                <a:gd name="T44" fmla="*/ 14 w 43"/>
                <a:gd name="T45" fmla="*/ 19 h 93"/>
                <a:gd name="T46" fmla="*/ 16 w 43"/>
                <a:gd name="T47" fmla="*/ 12 h 93"/>
                <a:gd name="T48" fmla="*/ 20 w 43"/>
                <a:gd name="T49" fmla="*/ 6 h 93"/>
                <a:gd name="T50" fmla="*/ 22 w 43"/>
                <a:gd name="T51" fmla="*/ 4 h 93"/>
                <a:gd name="T52" fmla="*/ 25 w 43"/>
                <a:gd name="T53" fmla="*/ 2 h 93"/>
                <a:gd name="T54" fmla="*/ 28 w 43"/>
                <a:gd name="T55" fmla="*/ 0 h 93"/>
                <a:gd name="T56" fmla="*/ 32 w 43"/>
                <a:gd name="T57" fmla="*/ 0 h 93"/>
                <a:gd name="T58" fmla="*/ 33 w 43"/>
                <a:gd name="T59" fmla="*/ 10 h 93"/>
                <a:gd name="T60" fmla="*/ 33 w 43"/>
                <a:gd name="T61" fmla="*/ 16 h 93"/>
                <a:gd name="T62" fmla="*/ 33 w 43"/>
                <a:gd name="T63" fmla="*/ 20 h 93"/>
                <a:gd name="T64" fmla="*/ 32 w 43"/>
                <a:gd name="T65" fmla="*/ 23 h 93"/>
                <a:gd name="T66" fmla="*/ 32 w 43"/>
                <a:gd name="T67" fmla="*/ 27 h 93"/>
                <a:gd name="T68" fmla="*/ 32 w 43"/>
                <a:gd name="T69" fmla="*/ 31 h 93"/>
                <a:gd name="T70" fmla="*/ 35 w 43"/>
                <a:gd name="T71" fmla="*/ 36 h 93"/>
                <a:gd name="T72" fmla="*/ 39 w 43"/>
                <a:gd name="T73" fmla="*/ 43 h 93"/>
                <a:gd name="T74" fmla="*/ 38 w 43"/>
                <a:gd name="T75" fmla="*/ 44 h 93"/>
                <a:gd name="T76" fmla="*/ 37 w 43"/>
                <a:gd name="T77" fmla="*/ 45 h 93"/>
                <a:gd name="T78" fmla="*/ 37 w 43"/>
                <a:gd name="T79" fmla="*/ 48 h 93"/>
                <a:gd name="T80" fmla="*/ 38 w 43"/>
                <a:gd name="T81" fmla="*/ 51 h 93"/>
                <a:gd name="T82" fmla="*/ 39 w 43"/>
                <a:gd name="T83" fmla="*/ 59 h 93"/>
                <a:gd name="T84" fmla="*/ 41 w 43"/>
                <a:gd name="T85" fmla="*/ 68 h 93"/>
                <a:gd name="T86" fmla="*/ 42 w 43"/>
                <a:gd name="T87" fmla="*/ 76 h 93"/>
                <a:gd name="T88" fmla="*/ 43 w 43"/>
                <a:gd name="T89" fmla="*/ 85 h 93"/>
                <a:gd name="T90" fmla="*/ 43 w 43"/>
                <a:gd name="T91" fmla="*/ 88 h 93"/>
                <a:gd name="T92" fmla="*/ 42 w 43"/>
                <a:gd name="T93" fmla="*/ 91 h 93"/>
                <a:gd name="T94" fmla="*/ 40 w 43"/>
                <a:gd name="T95" fmla="*/ 92 h 93"/>
                <a:gd name="T96" fmla="*/ 39 w 43"/>
                <a:gd name="T9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7F7F7F"/>
            </a:solidFill>
            <a:ln w="3175" cmpd="sng">
              <a:solidFill>
                <a:schemeClr val="bg1"/>
              </a:solidFill>
              <a:prstDash val="solid"/>
              <a:round/>
              <a:headEnd/>
              <a:tailEnd/>
            </a:ln>
          </p:spPr>
          <p:txBody>
            <a:bodyPr/>
            <a:lstStyle/>
            <a:p>
              <a:endParaRPr lang="en-US" sz="1056" dirty="0"/>
            </a:p>
          </p:txBody>
        </p:sp>
      </p:grpSp>
      <p:sp>
        <p:nvSpPr>
          <p:cNvPr id="1655" name="Rectangle 1654">
            <a:extLst>
              <a:ext uri="{FF2B5EF4-FFF2-40B4-BE49-F238E27FC236}">
                <a16:creationId xmlns:a16="http://schemas.microsoft.com/office/drawing/2014/main" id="{A53CC44D-85FC-4AE2-9479-E4F1C05A3624}"/>
              </a:ext>
            </a:extLst>
          </p:cNvPr>
          <p:cNvSpPr/>
          <p:nvPr/>
        </p:nvSpPr>
        <p:spPr>
          <a:xfrm>
            <a:off x="3787484" y="1852949"/>
            <a:ext cx="5571071" cy="365382"/>
          </a:xfrm>
          <a:prstGeom prst="rect">
            <a:avLst/>
          </a:prstGeom>
          <a:solidFill>
            <a:srgbClr val="074C88"/>
          </a:solidFill>
          <a:ln w="6350">
            <a:solidFill>
              <a:srgbClr val="07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Open Sans Light" panose="020B0306030504020204"/>
                <a:cs typeface="Arial" panose="020B0604020202020204" pitchFamily="34" charset="0"/>
              </a:rPr>
              <a:t> </a:t>
            </a:r>
            <a:r>
              <a:rPr lang="en-US" sz="1500" b="1" dirty="0">
                <a:latin typeface="Open Sans Light" panose="020B0306030504020204"/>
                <a:cs typeface="Arial" panose="020B0604020202020204" pitchFamily="34" charset="0"/>
              </a:rPr>
              <a:t>Today employs people from </a:t>
            </a:r>
            <a:r>
              <a:rPr lang="en-US" sz="2000" b="1" u="sng" dirty="0">
                <a:latin typeface="Open Sans Light" panose="020B0306030504020204"/>
                <a:cs typeface="Arial" panose="020B0604020202020204" pitchFamily="34" charset="0"/>
              </a:rPr>
              <a:t>18</a:t>
            </a:r>
            <a:r>
              <a:rPr lang="en-US" sz="2000" b="1" dirty="0">
                <a:latin typeface="Open Sans Light" panose="020B0306030504020204"/>
                <a:cs typeface="Arial" panose="020B0604020202020204" pitchFamily="34" charset="0"/>
              </a:rPr>
              <a:t> </a:t>
            </a:r>
            <a:r>
              <a:rPr lang="en-US" sz="1500" b="1" dirty="0">
                <a:latin typeface="Open Sans Light" panose="020B0306030504020204"/>
                <a:cs typeface="Arial" panose="020B0604020202020204" pitchFamily="34" charset="0"/>
              </a:rPr>
              <a:t>different countries </a:t>
            </a:r>
          </a:p>
        </p:txBody>
      </p:sp>
      <p:sp>
        <p:nvSpPr>
          <p:cNvPr id="1657" name="Content Placeholder 6">
            <a:extLst>
              <a:ext uri="{FF2B5EF4-FFF2-40B4-BE49-F238E27FC236}">
                <a16:creationId xmlns:a16="http://schemas.microsoft.com/office/drawing/2014/main" id="{121A83DC-52E4-48D9-AD6D-409973BC6604}"/>
              </a:ext>
            </a:extLst>
          </p:cNvPr>
          <p:cNvSpPr txBox="1">
            <a:spLocks/>
          </p:cNvSpPr>
          <p:nvPr/>
        </p:nvSpPr>
        <p:spPr>
          <a:xfrm>
            <a:off x="4079406" y="5583461"/>
            <a:ext cx="5114547" cy="3721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70C0"/>
                </a:solidFill>
                <a:latin typeface="Open Sans Light" panose="020B0306030504020204"/>
                <a:cs typeface="Arial" panose="020B0604020202020204" pitchFamily="34" charset="0"/>
              </a:rPr>
              <a:t>&gt;70% </a:t>
            </a:r>
            <a:r>
              <a:rPr lang="en-US" sz="1400" b="1" dirty="0">
                <a:latin typeface="Open Sans Light" panose="020B0306030504020204"/>
                <a:cs typeface="Arial" panose="020B0604020202020204" pitchFamily="34" charset="0"/>
              </a:rPr>
              <a:t>Of our employees are from </a:t>
            </a:r>
            <a:r>
              <a:rPr lang="en-US" sz="1600" b="1" dirty="0">
                <a:solidFill>
                  <a:srgbClr val="0070C0"/>
                </a:solidFill>
                <a:latin typeface="Open Sans Light" panose="020B0306030504020204"/>
                <a:cs typeface="Arial" panose="020B0604020202020204" pitchFamily="34" charset="0"/>
              </a:rPr>
              <a:t>Growth Markets </a:t>
            </a:r>
            <a:endParaRPr lang="en-US" sz="1800" b="1" dirty="0">
              <a:solidFill>
                <a:srgbClr val="0070C0"/>
              </a:solidFill>
              <a:latin typeface="Open Sans Light" panose="020B0306030504020204"/>
              <a:cs typeface="Arial" panose="020B0604020202020204" pitchFamily="34" charset="0"/>
            </a:endParaRPr>
          </a:p>
        </p:txBody>
      </p:sp>
      <p:sp>
        <p:nvSpPr>
          <p:cNvPr id="1658" name="object 56">
            <a:extLst>
              <a:ext uri="{FF2B5EF4-FFF2-40B4-BE49-F238E27FC236}">
                <a16:creationId xmlns:a16="http://schemas.microsoft.com/office/drawing/2014/main" id="{8D1A7FF8-C2F9-4B1B-A220-1CF3F55D5624}"/>
              </a:ext>
            </a:extLst>
          </p:cNvPr>
          <p:cNvSpPr/>
          <p:nvPr/>
        </p:nvSpPr>
        <p:spPr>
          <a:xfrm>
            <a:off x="4032555" y="492553"/>
            <a:ext cx="3409315" cy="90170"/>
          </a:xfrm>
          <a:custGeom>
            <a:avLst/>
            <a:gdLst/>
            <a:ahLst/>
            <a:cxnLst/>
            <a:rect l="l" t="t" r="r" b="b"/>
            <a:pathLst>
              <a:path w="3409315" h="90170">
                <a:moveTo>
                  <a:pt x="3318903" y="0"/>
                </a:moveTo>
                <a:lnTo>
                  <a:pt x="0" y="0"/>
                </a:lnTo>
                <a:lnTo>
                  <a:pt x="90004" y="90004"/>
                </a:lnTo>
                <a:lnTo>
                  <a:pt x="3408908" y="90004"/>
                </a:lnTo>
                <a:lnTo>
                  <a:pt x="3318903" y="0"/>
                </a:lnTo>
                <a:close/>
              </a:path>
            </a:pathLst>
          </a:custGeom>
          <a:solidFill>
            <a:srgbClr val="0075C0"/>
          </a:solidFill>
        </p:spPr>
        <p:txBody>
          <a:bodyPr wrap="square" lIns="0" tIns="0" rIns="0" bIns="0" rtlCol="0">
            <a:spAutoFit/>
          </a:bodyPr>
          <a:lstStyle/>
          <a:p>
            <a:endParaRPr/>
          </a:p>
        </p:txBody>
      </p:sp>
      <p:sp>
        <p:nvSpPr>
          <p:cNvPr id="1659" name="object 57">
            <a:extLst>
              <a:ext uri="{FF2B5EF4-FFF2-40B4-BE49-F238E27FC236}">
                <a16:creationId xmlns:a16="http://schemas.microsoft.com/office/drawing/2014/main" id="{956FE2F5-B156-4C1C-8B21-10B08F7B2CB9}"/>
              </a:ext>
            </a:extLst>
          </p:cNvPr>
          <p:cNvSpPr/>
          <p:nvPr/>
        </p:nvSpPr>
        <p:spPr>
          <a:xfrm>
            <a:off x="7441457" y="492553"/>
            <a:ext cx="2464543" cy="90170"/>
          </a:xfrm>
          <a:custGeom>
            <a:avLst/>
            <a:gdLst/>
            <a:ahLst/>
            <a:cxnLst/>
            <a:rect l="l" t="t" r="r" b="b"/>
            <a:pathLst>
              <a:path w="1960245" h="90170">
                <a:moveTo>
                  <a:pt x="1959902" y="0"/>
                </a:moveTo>
                <a:lnTo>
                  <a:pt x="0" y="0"/>
                </a:lnTo>
                <a:lnTo>
                  <a:pt x="90004" y="90004"/>
                </a:lnTo>
                <a:lnTo>
                  <a:pt x="1959902" y="90004"/>
                </a:lnTo>
                <a:lnTo>
                  <a:pt x="1959902" y="0"/>
                </a:lnTo>
                <a:close/>
              </a:path>
            </a:pathLst>
          </a:custGeom>
          <a:solidFill>
            <a:srgbClr val="A7A9AC"/>
          </a:solidFill>
        </p:spPr>
        <p:txBody>
          <a:bodyPr wrap="square" lIns="0" tIns="0" rIns="0" bIns="0" rtlCol="0">
            <a:spAutoFit/>
          </a:bodyPr>
          <a:lstStyle/>
          <a:p>
            <a:endParaRPr/>
          </a:p>
        </p:txBody>
      </p:sp>
    </p:spTree>
    <p:extLst>
      <p:ext uri="{BB962C8B-B14F-4D97-AF65-F5344CB8AC3E}">
        <p14:creationId xmlns:p14="http://schemas.microsoft.com/office/powerpoint/2010/main" val="2520370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6C7656-12CF-4843-AFF9-9DDA511C57A8}"/>
              </a:ext>
            </a:extLst>
          </p:cNvPr>
          <p:cNvSpPr txBox="1">
            <a:spLocks/>
          </p:cNvSpPr>
          <p:nvPr/>
        </p:nvSpPr>
        <p:spPr>
          <a:xfrm>
            <a:off x="571500" y="498256"/>
            <a:ext cx="8801100" cy="5533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800" b="1" kern="1200">
                <a:solidFill>
                  <a:srgbClr val="074C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70C0"/>
                </a:solidFill>
                <a:latin typeface="Open Sans Light" panose="020B0306030504020204"/>
              </a:rPr>
              <a:t>Our Responsibility as an Employer</a:t>
            </a:r>
          </a:p>
        </p:txBody>
      </p:sp>
      <p:sp>
        <p:nvSpPr>
          <p:cNvPr id="31" name="Content Placeholder 6">
            <a:extLst>
              <a:ext uri="{FF2B5EF4-FFF2-40B4-BE49-F238E27FC236}">
                <a16:creationId xmlns:a16="http://schemas.microsoft.com/office/drawing/2014/main" id="{6C842E96-0826-4AD8-8721-14911DC781C0}"/>
              </a:ext>
            </a:extLst>
          </p:cNvPr>
          <p:cNvSpPr txBox="1">
            <a:spLocks/>
          </p:cNvSpPr>
          <p:nvPr/>
        </p:nvSpPr>
        <p:spPr>
          <a:xfrm>
            <a:off x="615771" y="1110335"/>
            <a:ext cx="8789927" cy="3721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74C88"/>
                </a:solidFill>
                <a:latin typeface="Open Sans Light" panose="020B0306030504020204"/>
                <a:cs typeface="Arial" panose="020B0604020202020204" pitchFamily="34" charset="0"/>
              </a:rPr>
              <a:t>Strong Corporate Governance </a:t>
            </a:r>
          </a:p>
        </p:txBody>
      </p:sp>
      <p:sp>
        <p:nvSpPr>
          <p:cNvPr id="3" name="Rectangle 2">
            <a:extLst>
              <a:ext uri="{FF2B5EF4-FFF2-40B4-BE49-F238E27FC236}">
                <a16:creationId xmlns:a16="http://schemas.microsoft.com/office/drawing/2014/main" id="{08E536C6-9FA7-4D10-9917-E9581584EDAC}"/>
              </a:ext>
            </a:extLst>
          </p:cNvPr>
          <p:cNvSpPr/>
          <p:nvPr/>
        </p:nvSpPr>
        <p:spPr>
          <a:xfrm>
            <a:off x="615771" y="1422368"/>
            <a:ext cx="8789927" cy="307777"/>
          </a:xfrm>
          <a:prstGeom prst="rect">
            <a:avLst/>
          </a:prstGeom>
        </p:spPr>
        <p:txBody>
          <a:bodyPr wrap="square">
            <a:spAutoFit/>
          </a:bodyPr>
          <a:lstStyle/>
          <a:p>
            <a:pPr algn="just"/>
            <a:endParaRPr lang="en-US" sz="1400" dirty="0">
              <a:latin typeface="Open Sans Light" panose="020B0306030504020204"/>
            </a:endParaRPr>
          </a:p>
        </p:txBody>
      </p:sp>
      <p:sp>
        <p:nvSpPr>
          <p:cNvPr id="4" name="Slide Number Placeholder 3">
            <a:extLst>
              <a:ext uri="{FF2B5EF4-FFF2-40B4-BE49-F238E27FC236}">
                <a16:creationId xmlns:a16="http://schemas.microsoft.com/office/drawing/2014/main" id="{82869747-7A92-4FCD-B571-609470D6C4E2}"/>
              </a:ext>
            </a:extLst>
          </p:cNvPr>
          <p:cNvSpPr>
            <a:spLocks noGrp="1"/>
          </p:cNvSpPr>
          <p:nvPr>
            <p:ph type="sldNum" sz="quarter" idx="12"/>
          </p:nvPr>
        </p:nvSpPr>
        <p:spPr/>
        <p:txBody>
          <a:bodyPr/>
          <a:lstStyle/>
          <a:p>
            <a:fld id="{E6DF869A-E8BD-4A47-B2EE-0AD3E4F5B68D}" type="slidenum">
              <a:rPr lang="en-US" sz="1200" smtClean="0">
                <a:solidFill>
                  <a:srgbClr val="0070C0"/>
                </a:solidFill>
                <a:latin typeface="Open Sans Light" panose="020B0306030504020204"/>
              </a:rPr>
              <a:t>6</a:t>
            </a:fld>
            <a:endParaRPr lang="en-US" sz="1200" dirty="0">
              <a:solidFill>
                <a:srgbClr val="0070C0"/>
              </a:solidFill>
              <a:latin typeface="Open Sans Light" panose="020B0306030504020204"/>
            </a:endParaRPr>
          </a:p>
        </p:txBody>
      </p:sp>
      <p:sp>
        <p:nvSpPr>
          <p:cNvPr id="49" name="object 11">
            <a:extLst>
              <a:ext uri="{FF2B5EF4-FFF2-40B4-BE49-F238E27FC236}">
                <a16:creationId xmlns:a16="http://schemas.microsoft.com/office/drawing/2014/main" id="{374FE9CE-7F2E-4FB8-B3BB-F8EF429C70C5}"/>
              </a:ext>
            </a:extLst>
          </p:cNvPr>
          <p:cNvSpPr/>
          <p:nvPr/>
        </p:nvSpPr>
        <p:spPr>
          <a:xfrm>
            <a:off x="674763" y="1007365"/>
            <a:ext cx="730250" cy="0"/>
          </a:xfrm>
          <a:custGeom>
            <a:avLst/>
            <a:gdLst/>
            <a:ahLst/>
            <a:cxnLst/>
            <a:rect l="l" t="t" r="r" b="b"/>
            <a:pathLst>
              <a:path w="730250">
                <a:moveTo>
                  <a:pt x="0" y="0"/>
                </a:moveTo>
                <a:lnTo>
                  <a:pt x="730084" y="0"/>
                </a:lnTo>
              </a:path>
            </a:pathLst>
          </a:custGeom>
          <a:ln w="31216">
            <a:solidFill>
              <a:srgbClr val="EF4035"/>
            </a:solidFill>
          </a:ln>
        </p:spPr>
        <p:txBody>
          <a:bodyPr wrap="square" lIns="0" tIns="0" rIns="0" bIns="0" rtlCol="0">
            <a:spAutoFit/>
          </a:bodyPr>
          <a:lstStyle/>
          <a:p>
            <a:endParaRPr dirty="0"/>
          </a:p>
        </p:txBody>
      </p:sp>
      <p:sp>
        <p:nvSpPr>
          <p:cNvPr id="90" name="object 56">
            <a:extLst>
              <a:ext uri="{FF2B5EF4-FFF2-40B4-BE49-F238E27FC236}">
                <a16:creationId xmlns:a16="http://schemas.microsoft.com/office/drawing/2014/main" id="{92860C68-EFFD-42EB-8A26-531A55462A32}"/>
              </a:ext>
            </a:extLst>
          </p:cNvPr>
          <p:cNvSpPr/>
          <p:nvPr/>
        </p:nvSpPr>
        <p:spPr>
          <a:xfrm>
            <a:off x="4032555" y="492553"/>
            <a:ext cx="3409315" cy="90170"/>
          </a:xfrm>
          <a:custGeom>
            <a:avLst/>
            <a:gdLst/>
            <a:ahLst/>
            <a:cxnLst/>
            <a:rect l="l" t="t" r="r" b="b"/>
            <a:pathLst>
              <a:path w="3409315" h="90170">
                <a:moveTo>
                  <a:pt x="3318903" y="0"/>
                </a:moveTo>
                <a:lnTo>
                  <a:pt x="0" y="0"/>
                </a:lnTo>
                <a:lnTo>
                  <a:pt x="90004" y="90004"/>
                </a:lnTo>
                <a:lnTo>
                  <a:pt x="3408908" y="90004"/>
                </a:lnTo>
                <a:lnTo>
                  <a:pt x="3318903" y="0"/>
                </a:lnTo>
                <a:close/>
              </a:path>
            </a:pathLst>
          </a:custGeom>
          <a:solidFill>
            <a:srgbClr val="0075C0"/>
          </a:solidFill>
        </p:spPr>
        <p:txBody>
          <a:bodyPr wrap="square" lIns="0" tIns="0" rIns="0" bIns="0" rtlCol="0">
            <a:spAutoFit/>
          </a:bodyPr>
          <a:lstStyle/>
          <a:p>
            <a:endParaRPr/>
          </a:p>
        </p:txBody>
      </p:sp>
      <p:sp>
        <p:nvSpPr>
          <p:cNvPr id="91" name="object 57">
            <a:extLst>
              <a:ext uri="{FF2B5EF4-FFF2-40B4-BE49-F238E27FC236}">
                <a16:creationId xmlns:a16="http://schemas.microsoft.com/office/drawing/2014/main" id="{77AD4F66-73AA-4694-A8D0-1D41DB549A2E}"/>
              </a:ext>
            </a:extLst>
          </p:cNvPr>
          <p:cNvSpPr/>
          <p:nvPr/>
        </p:nvSpPr>
        <p:spPr>
          <a:xfrm>
            <a:off x="7441457" y="492553"/>
            <a:ext cx="2464543" cy="90170"/>
          </a:xfrm>
          <a:custGeom>
            <a:avLst/>
            <a:gdLst/>
            <a:ahLst/>
            <a:cxnLst/>
            <a:rect l="l" t="t" r="r" b="b"/>
            <a:pathLst>
              <a:path w="1960245" h="90170">
                <a:moveTo>
                  <a:pt x="1959902" y="0"/>
                </a:moveTo>
                <a:lnTo>
                  <a:pt x="0" y="0"/>
                </a:lnTo>
                <a:lnTo>
                  <a:pt x="90004" y="90004"/>
                </a:lnTo>
                <a:lnTo>
                  <a:pt x="1959902" y="90004"/>
                </a:lnTo>
                <a:lnTo>
                  <a:pt x="1959902" y="0"/>
                </a:lnTo>
                <a:close/>
              </a:path>
            </a:pathLst>
          </a:custGeom>
          <a:solidFill>
            <a:srgbClr val="A7A9AC"/>
          </a:solidFill>
        </p:spPr>
        <p:txBody>
          <a:bodyPr wrap="square" lIns="0" tIns="0" rIns="0" bIns="0" rtlCol="0">
            <a:spAutoFit/>
          </a:bodyPr>
          <a:lstStyle/>
          <a:p>
            <a:endParaRPr/>
          </a:p>
        </p:txBody>
      </p:sp>
      <p:sp>
        <p:nvSpPr>
          <p:cNvPr id="146" name="Rectangle 145">
            <a:extLst>
              <a:ext uri="{FF2B5EF4-FFF2-40B4-BE49-F238E27FC236}">
                <a16:creationId xmlns:a16="http://schemas.microsoft.com/office/drawing/2014/main" id="{AC56FB2A-19FB-4E0E-9CFB-BC2667EE0DF5}"/>
              </a:ext>
            </a:extLst>
          </p:cNvPr>
          <p:cNvSpPr/>
          <p:nvPr/>
        </p:nvSpPr>
        <p:spPr>
          <a:xfrm>
            <a:off x="615771" y="1464899"/>
            <a:ext cx="8789927" cy="523220"/>
          </a:xfrm>
          <a:prstGeom prst="rect">
            <a:avLst/>
          </a:prstGeom>
        </p:spPr>
        <p:txBody>
          <a:bodyPr wrap="square">
            <a:spAutoFit/>
          </a:bodyPr>
          <a:lstStyle/>
          <a:p>
            <a:pPr algn="just"/>
            <a:r>
              <a:rPr lang="en-US" sz="1400" dirty="0">
                <a:latin typeface="Open Sans Light" panose="020B0306030504020204"/>
                <a:cs typeface="Arial" panose="020B0604020202020204" pitchFamily="34" charset="0"/>
              </a:rPr>
              <a:t>Our approach to corporate governance is to drive long term shareholder value whilst prudently managing risk and meet our broader responsibility to shareholders, investors and our communities that we operate in.</a:t>
            </a:r>
          </a:p>
        </p:txBody>
      </p:sp>
      <p:sp>
        <p:nvSpPr>
          <p:cNvPr id="115" name="Rounded Rectangle 20">
            <a:extLst>
              <a:ext uri="{FF2B5EF4-FFF2-40B4-BE49-F238E27FC236}">
                <a16:creationId xmlns:a16="http://schemas.microsoft.com/office/drawing/2014/main" id="{CDF42B20-BB53-42F0-A9D6-C9553E2F657B}"/>
              </a:ext>
            </a:extLst>
          </p:cNvPr>
          <p:cNvSpPr/>
          <p:nvPr/>
        </p:nvSpPr>
        <p:spPr>
          <a:xfrm>
            <a:off x="585874" y="2356526"/>
            <a:ext cx="4198002" cy="1021497"/>
          </a:xfrm>
          <a:prstGeom prst="roundRect">
            <a:avLst>
              <a:gd name="adj" fmla="val 1731"/>
            </a:avLst>
          </a:prstGeom>
          <a:solidFill>
            <a:schemeClr val="bg1">
              <a:lumMod val="95000"/>
            </a:schemeClr>
          </a:solidFill>
          <a:ln w="6350">
            <a:noFill/>
            <a:miter lim="800000"/>
            <a:headEnd/>
            <a:tailEnd/>
          </a:ln>
        </p:spPr>
        <p:txBody>
          <a:bodyPr wrap="square" lIns="0" tIns="0" rIns="0" bIns="0" anchor="ctr">
            <a:noAutofit/>
          </a:bodyPr>
          <a:lstStyle/>
          <a:p>
            <a:pPr algn="ctr"/>
            <a:endParaRPr lang="en-US" sz="800" b="1" kern="0" dirty="0">
              <a:solidFill>
                <a:schemeClr val="tx1"/>
              </a:solidFill>
              <a:latin typeface="Open Sans Light" panose="020B0306030504020204" pitchFamily="34" charset="0"/>
            </a:endParaRPr>
          </a:p>
        </p:txBody>
      </p:sp>
      <p:sp>
        <p:nvSpPr>
          <p:cNvPr id="150" name="Rectangle 149">
            <a:extLst>
              <a:ext uri="{FF2B5EF4-FFF2-40B4-BE49-F238E27FC236}">
                <a16:creationId xmlns:a16="http://schemas.microsoft.com/office/drawing/2014/main" id="{FF782F89-DF8D-417A-954A-863C1C8ECA52}"/>
              </a:ext>
            </a:extLst>
          </p:cNvPr>
          <p:cNvSpPr/>
          <p:nvPr/>
        </p:nvSpPr>
        <p:spPr>
          <a:xfrm>
            <a:off x="585874" y="2471934"/>
            <a:ext cx="4122452" cy="887359"/>
          </a:xfrm>
          <a:prstGeom prst="rect">
            <a:avLst/>
          </a:prstGeom>
        </p:spPr>
        <p:txBody>
          <a:bodyPr wrap="square">
            <a:spAutoFit/>
          </a:bodyPr>
          <a:lstStyle/>
          <a:p>
            <a:pPr marL="57150" marR="6350" indent="-57150" algn="just">
              <a:lnSpc>
                <a:spcPct val="111000"/>
              </a:lnSpc>
              <a:spcBef>
                <a:spcPts val="345"/>
              </a:spcBef>
              <a:buClr>
                <a:srgbClr val="0077C0"/>
              </a:buClr>
              <a:buFontTx/>
              <a:buChar char="›"/>
              <a:defRPr sz="1800">
                <a:solidFill>
                  <a:srgbClr val="000000"/>
                </a:solidFill>
              </a:defRPr>
            </a:pPr>
            <a:r>
              <a:rPr lang="en-US" sz="900" dirty="0">
                <a:solidFill>
                  <a:srgbClr val="414042"/>
                </a:solidFill>
                <a:latin typeface="Open Sans Light" panose="020B0306030504020204" pitchFamily="34" charset="0"/>
              </a:rPr>
              <a:t>Al Masah’s independent Board members are highly successful businessmen who built significant regional institutions. </a:t>
            </a:r>
          </a:p>
          <a:p>
            <a:pPr marL="57150" marR="6350" indent="-57150" algn="just">
              <a:lnSpc>
                <a:spcPct val="111000"/>
              </a:lnSpc>
              <a:spcBef>
                <a:spcPts val="345"/>
              </a:spcBef>
              <a:buClr>
                <a:srgbClr val="0077C0"/>
              </a:buClr>
              <a:buFontTx/>
              <a:buChar char="›"/>
              <a:defRPr sz="1800">
                <a:solidFill>
                  <a:srgbClr val="000000"/>
                </a:solidFill>
              </a:defRPr>
            </a:pPr>
            <a:r>
              <a:rPr lang="en-US" sz="900" dirty="0">
                <a:solidFill>
                  <a:srgbClr val="414042"/>
                </a:solidFill>
                <a:latin typeface="Open Sans Light" panose="020B0306030504020204" pitchFamily="34" charset="0"/>
              </a:rPr>
              <a:t>The Independent Board members have no relationships with the company and can safely express opinions on the soundness of any related party transaction. </a:t>
            </a:r>
          </a:p>
        </p:txBody>
      </p:sp>
      <p:cxnSp>
        <p:nvCxnSpPr>
          <p:cNvPr id="165" name="Straight Connector 164">
            <a:extLst>
              <a:ext uri="{FF2B5EF4-FFF2-40B4-BE49-F238E27FC236}">
                <a16:creationId xmlns:a16="http://schemas.microsoft.com/office/drawing/2014/main" id="{345B6F30-883C-44DE-8663-B685DBE3760A}"/>
              </a:ext>
            </a:extLst>
          </p:cNvPr>
          <p:cNvCxnSpPr>
            <a:cxnSpLocks/>
          </p:cNvCxnSpPr>
          <p:nvPr/>
        </p:nvCxnSpPr>
        <p:spPr>
          <a:xfrm>
            <a:off x="7114470" y="2616924"/>
            <a:ext cx="0" cy="226752"/>
          </a:xfrm>
          <a:prstGeom prst="line">
            <a:avLst/>
          </a:prstGeom>
          <a:ln w="31750">
            <a:solidFill>
              <a:srgbClr val="E54E45"/>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66" name="Rectangle: Rounded Corners 165">
            <a:extLst>
              <a:ext uri="{FF2B5EF4-FFF2-40B4-BE49-F238E27FC236}">
                <a16:creationId xmlns:a16="http://schemas.microsoft.com/office/drawing/2014/main" id="{7FDC6D3B-C336-40F0-968A-36684AB7696E}"/>
              </a:ext>
            </a:extLst>
          </p:cNvPr>
          <p:cNvSpPr/>
          <p:nvPr/>
        </p:nvSpPr>
        <p:spPr>
          <a:xfrm>
            <a:off x="5481218" y="2208957"/>
            <a:ext cx="3219236" cy="516839"/>
          </a:xfrm>
          <a:prstGeom prst="roundRect">
            <a:avLst/>
          </a:prstGeom>
          <a:solidFill>
            <a:srgbClr val="07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1555750">
              <a:lnSpc>
                <a:spcPct val="90000"/>
              </a:lnSpc>
              <a:spcBef>
                <a:spcPct val="0"/>
              </a:spcBef>
              <a:spcAft>
                <a:spcPct val="35000"/>
              </a:spcAft>
            </a:pPr>
            <a:r>
              <a:rPr lang="en-US" sz="1050" b="1" dirty="0">
                <a:solidFill>
                  <a:schemeClr val="bg1"/>
                </a:solidFill>
                <a:latin typeface="Open Sans Light" panose="020B0306030504020204"/>
              </a:rPr>
              <a:t>BOARD MEMBER COMMITTEE</a:t>
            </a:r>
          </a:p>
        </p:txBody>
      </p:sp>
      <p:sp>
        <p:nvSpPr>
          <p:cNvPr id="167" name="Rectangle: Rounded Corners 166">
            <a:extLst>
              <a:ext uri="{FF2B5EF4-FFF2-40B4-BE49-F238E27FC236}">
                <a16:creationId xmlns:a16="http://schemas.microsoft.com/office/drawing/2014/main" id="{81F08D48-4862-4A8C-A913-D11563D81B24}"/>
              </a:ext>
            </a:extLst>
          </p:cNvPr>
          <p:cNvSpPr/>
          <p:nvPr/>
        </p:nvSpPr>
        <p:spPr>
          <a:xfrm>
            <a:off x="5985895" y="2835810"/>
            <a:ext cx="2316221" cy="17518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555750">
              <a:lnSpc>
                <a:spcPct val="90000"/>
              </a:lnSpc>
              <a:spcBef>
                <a:spcPct val="0"/>
              </a:spcBef>
              <a:spcAft>
                <a:spcPct val="35000"/>
              </a:spcAft>
            </a:pPr>
            <a:r>
              <a:rPr lang="en-US" sz="800" b="1" dirty="0">
                <a:solidFill>
                  <a:schemeClr val="tx1">
                    <a:lumMod val="75000"/>
                    <a:lumOff val="25000"/>
                  </a:schemeClr>
                </a:solidFill>
                <a:latin typeface="Open Sans Light" panose="020B0306030504020204"/>
              </a:rPr>
              <a:t>Executive Management Committee</a:t>
            </a:r>
          </a:p>
        </p:txBody>
      </p:sp>
      <p:sp>
        <p:nvSpPr>
          <p:cNvPr id="168" name="Rectangle: Rounded Corners 167">
            <a:extLst>
              <a:ext uri="{FF2B5EF4-FFF2-40B4-BE49-F238E27FC236}">
                <a16:creationId xmlns:a16="http://schemas.microsoft.com/office/drawing/2014/main" id="{79A21131-3392-4259-AC45-7803062D4F29}"/>
              </a:ext>
            </a:extLst>
          </p:cNvPr>
          <p:cNvSpPr/>
          <p:nvPr/>
        </p:nvSpPr>
        <p:spPr>
          <a:xfrm>
            <a:off x="5681160" y="2448803"/>
            <a:ext cx="914400" cy="228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555750">
              <a:lnSpc>
                <a:spcPct val="90000"/>
              </a:lnSpc>
              <a:spcBef>
                <a:spcPct val="0"/>
              </a:spcBef>
              <a:spcAft>
                <a:spcPct val="35000"/>
              </a:spcAft>
            </a:pPr>
            <a:r>
              <a:rPr lang="en-US" sz="800" b="1" dirty="0">
                <a:solidFill>
                  <a:schemeClr val="tx1">
                    <a:lumMod val="75000"/>
                    <a:lumOff val="25000"/>
                  </a:schemeClr>
                </a:solidFill>
                <a:latin typeface="Open Sans Light" panose="020B0306030504020204"/>
              </a:rPr>
              <a:t>Risk Committee</a:t>
            </a:r>
          </a:p>
        </p:txBody>
      </p:sp>
      <p:sp>
        <p:nvSpPr>
          <p:cNvPr id="169" name="Rectangle: Rounded Corners 168">
            <a:extLst>
              <a:ext uri="{FF2B5EF4-FFF2-40B4-BE49-F238E27FC236}">
                <a16:creationId xmlns:a16="http://schemas.microsoft.com/office/drawing/2014/main" id="{B7639F05-46FC-457A-AE42-CF5C60AA36C2}"/>
              </a:ext>
            </a:extLst>
          </p:cNvPr>
          <p:cNvSpPr/>
          <p:nvPr/>
        </p:nvSpPr>
        <p:spPr>
          <a:xfrm>
            <a:off x="7639706" y="2449605"/>
            <a:ext cx="914400" cy="228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555750">
              <a:lnSpc>
                <a:spcPct val="90000"/>
              </a:lnSpc>
              <a:spcBef>
                <a:spcPct val="0"/>
              </a:spcBef>
              <a:spcAft>
                <a:spcPct val="35000"/>
              </a:spcAft>
            </a:pPr>
            <a:r>
              <a:rPr lang="en-US" sz="800" b="1" dirty="0">
                <a:solidFill>
                  <a:schemeClr val="tx1">
                    <a:lumMod val="75000"/>
                    <a:lumOff val="25000"/>
                  </a:schemeClr>
                </a:solidFill>
                <a:latin typeface="Open Sans Light" panose="020B0306030504020204"/>
              </a:rPr>
              <a:t>Audit Committee</a:t>
            </a:r>
          </a:p>
        </p:txBody>
      </p:sp>
      <p:sp>
        <p:nvSpPr>
          <p:cNvPr id="170" name="Rectangle: Rounded Corners 169">
            <a:extLst>
              <a:ext uri="{FF2B5EF4-FFF2-40B4-BE49-F238E27FC236}">
                <a16:creationId xmlns:a16="http://schemas.microsoft.com/office/drawing/2014/main" id="{64264602-8FDB-47B1-A072-0C8C6EE8C28D}"/>
              </a:ext>
            </a:extLst>
          </p:cNvPr>
          <p:cNvSpPr/>
          <p:nvPr/>
        </p:nvSpPr>
        <p:spPr>
          <a:xfrm>
            <a:off x="6644604" y="2449605"/>
            <a:ext cx="914400" cy="228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555750">
              <a:lnSpc>
                <a:spcPct val="90000"/>
              </a:lnSpc>
              <a:spcBef>
                <a:spcPct val="0"/>
              </a:spcBef>
              <a:spcAft>
                <a:spcPct val="35000"/>
              </a:spcAft>
            </a:pPr>
            <a:r>
              <a:rPr lang="en-US" sz="800" b="1" dirty="0">
                <a:solidFill>
                  <a:schemeClr val="tx1">
                    <a:lumMod val="75000"/>
                    <a:lumOff val="25000"/>
                  </a:schemeClr>
                </a:solidFill>
                <a:latin typeface="Open Sans Light" panose="020B0306030504020204"/>
              </a:rPr>
              <a:t>Remuneration Committee</a:t>
            </a:r>
          </a:p>
        </p:txBody>
      </p:sp>
      <p:sp>
        <p:nvSpPr>
          <p:cNvPr id="92" name="Rectangle 91">
            <a:extLst>
              <a:ext uri="{FF2B5EF4-FFF2-40B4-BE49-F238E27FC236}">
                <a16:creationId xmlns:a16="http://schemas.microsoft.com/office/drawing/2014/main" id="{92ED4489-8DF9-4C97-A2D1-55CBB3FAA84C}"/>
              </a:ext>
            </a:extLst>
          </p:cNvPr>
          <p:cNvSpPr/>
          <p:nvPr/>
        </p:nvSpPr>
        <p:spPr>
          <a:xfrm>
            <a:off x="590233" y="2224637"/>
            <a:ext cx="1816305" cy="184035"/>
          </a:xfrm>
          <a:prstGeom prst="rect">
            <a:avLst/>
          </a:prstGeom>
          <a:solidFill>
            <a:srgbClr val="074C88"/>
          </a:solidFill>
          <a:ln>
            <a:solidFill>
              <a:srgbClr val="07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Light" panose="020B0306030504020204"/>
                <a:cs typeface="Arial" panose="020B0604020202020204" pitchFamily="34" charset="0"/>
              </a:rPr>
              <a:t>Independence </a:t>
            </a:r>
          </a:p>
        </p:txBody>
      </p:sp>
      <p:sp>
        <p:nvSpPr>
          <p:cNvPr id="110" name="Rounded Rectangle 20">
            <a:extLst>
              <a:ext uri="{FF2B5EF4-FFF2-40B4-BE49-F238E27FC236}">
                <a16:creationId xmlns:a16="http://schemas.microsoft.com/office/drawing/2014/main" id="{4AB643FC-CA03-48E0-A756-451296A7A975}"/>
              </a:ext>
            </a:extLst>
          </p:cNvPr>
          <p:cNvSpPr/>
          <p:nvPr/>
        </p:nvSpPr>
        <p:spPr>
          <a:xfrm>
            <a:off x="584200" y="3663960"/>
            <a:ext cx="4192422" cy="1021497"/>
          </a:xfrm>
          <a:prstGeom prst="roundRect">
            <a:avLst>
              <a:gd name="adj" fmla="val 1731"/>
            </a:avLst>
          </a:prstGeom>
          <a:solidFill>
            <a:schemeClr val="bg1">
              <a:lumMod val="95000"/>
            </a:schemeClr>
          </a:solidFill>
          <a:ln w="6350">
            <a:noFill/>
            <a:miter lim="800000"/>
            <a:headEnd/>
            <a:tailEnd/>
          </a:ln>
        </p:spPr>
        <p:txBody>
          <a:bodyPr wrap="square" lIns="0" tIns="0" rIns="0" bIns="0" anchor="ctr">
            <a:noAutofit/>
          </a:bodyPr>
          <a:lstStyle/>
          <a:p>
            <a:pPr algn="ctr"/>
            <a:endParaRPr lang="en-US" sz="800" b="1" kern="0" dirty="0">
              <a:solidFill>
                <a:schemeClr val="tx1"/>
              </a:solidFill>
              <a:latin typeface="Open Sans Light" panose="020B0306030504020204" pitchFamily="34" charset="0"/>
            </a:endParaRPr>
          </a:p>
        </p:txBody>
      </p:sp>
      <p:sp>
        <p:nvSpPr>
          <p:cNvPr id="113" name="Rectangle 112">
            <a:extLst>
              <a:ext uri="{FF2B5EF4-FFF2-40B4-BE49-F238E27FC236}">
                <a16:creationId xmlns:a16="http://schemas.microsoft.com/office/drawing/2014/main" id="{3C12AD36-BDDB-45C6-85BF-CE4A92DBA828}"/>
              </a:ext>
            </a:extLst>
          </p:cNvPr>
          <p:cNvSpPr/>
          <p:nvPr/>
        </p:nvSpPr>
        <p:spPr>
          <a:xfrm>
            <a:off x="605925" y="3779368"/>
            <a:ext cx="4122452" cy="733599"/>
          </a:xfrm>
          <a:prstGeom prst="rect">
            <a:avLst/>
          </a:prstGeom>
        </p:spPr>
        <p:txBody>
          <a:bodyPr wrap="square">
            <a:spAutoFit/>
          </a:bodyPr>
          <a:lstStyle/>
          <a:p>
            <a:pPr marL="57150" marR="6350" indent="-57150" algn="just">
              <a:lnSpc>
                <a:spcPct val="111000"/>
              </a:lnSpc>
              <a:spcBef>
                <a:spcPts val="345"/>
              </a:spcBef>
              <a:buClr>
                <a:srgbClr val="0077C0"/>
              </a:buClr>
              <a:buFontTx/>
              <a:buChar char="›"/>
              <a:defRPr sz="1800">
                <a:solidFill>
                  <a:srgbClr val="000000"/>
                </a:solidFill>
              </a:defRPr>
            </a:pPr>
            <a:r>
              <a:rPr lang="en-US" sz="900" dirty="0">
                <a:solidFill>
                  <a:srgbClr val="414042"/>
                </a:solidFill>
                <a:latin typeface="Open Sans Light" panose="020B0306030504020204" pitchFamily="34" charset="0"/>
              </a:rPr>
              <a:t>The Board of Directors represent the appropriate balance of skills, experience, independence and knowledge. </a:t>
            </a:r>
          </a:p>
          <a:p>
            <a:pPr marL="57150" marR="6350" indent="-57150" algn="just">
              <a:lnSpc>
                <a:spcPct val="111000"/>
              </a:lnSpc>
              <a:spcBef>
                <a:spcPts val="345"/>
              </a:spcBef>
              <a:buClr>
                <a:srgbClr val="0077C0"/>
              </a:buClr>
              <a:buFontTx/>
              <a:buChar char="›"/>
              <a:defRPr sz="1800">
                <a:solidFill>
                  <a:srgbClr val="000000"/>
                </a:solidFill>
              </a:defRPr>
            </a:pPr>
            <a:r>
              <a:rPr lang="en-US" sz="900" dirty="0">
                <a:solidFill>
                  <a:srgbClr val="414042"/>
                </a:solidFill>
                <a:latin typeface="Open Sans Light" panose="020B0306030504020204" pitchFamily="34" charset="0"/>
              </a:rPr>
              <a:t>Al </a:t>
            </a:r>
            <a:r>
              <a:rPr lang="en-US" sz="900" dirty="0" err="1">
                <a:solidFill>
                  <a:srgbClr val="414042"/>
                </a:solidFill>
                <a:latin typeface="Open Sans Light" panose="020B0306030504020204" pitchFamily="34" charset="0"/>
              </a:rPr>
              <a:t>Masah</a:t>
            </a:r>
            <a:r>
              <a:rPr lang="en-US" sz="900" dirty="0">
                <a:solidFill>
                  <a:srgbClr val="414042"/>
                </a:solidFill>
                <a:latin typeface="Open Sans Light" panose="020B0306030504020204" pitchFamily="34" charset="0"/>
              </a:rPr>
              <a:t> Capital holds quarterly board meetings to evaluate and shape the company’s strategy effectively.</a:t>
            </a:r>
          </a:p>
        </p:txBody>
      </p:sp>
      <p:sp>
        <p:nvSpPr>
          <p:cNvPr id="121" name="Rectangle 120">
            <a:extLst>
              <a:ext uri="{FF2B5EF4-FFF2-40B4-BE49-F238E27FC236}">
                <a16:creationId xmlns:a16="http://schemas.microsoft.com/office/drawing/2014/main" id="{CE642076-E62B-4A6C-953C-D1579BD58006}"/>
              </a:ext>
            </a:extLst>
          </p:cNvPr>
          <p:cNvSpPr/>
          <p:nvPr/>
        </p:nvSpPr>
        <p:spPr>
          <a:xfrm>
            <a:off x="572184" y="3532071"/>
            <a:ext cx="1816305" cy="184035"/>
          </a:xfrm>
          <a:prstGeom prst="rect">
            <a:avLst/>
          </a:prstGeom>
          <a:solidFill>
            <a:srgbClr val="074C88"/>
          </a:solidFill>
          <a:ln>
            <a:solidFill>
              <a:srgbClr val="07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Light" panose="020B0306030504020204"/>
                <a:cs typeface="Arial" panose="020B0604020202020204" pitchFamily="34" charset="0"/>
              </a:rPr>
              <a:t>Effectiveness </a:t>
            </a:r>
          </a:p>
        </p:txBody>
      </p:sp>
      <p:sp>
        <p:nvSpPr>
          <p:cNvPr id="122" name="Rounded Rectangle 20">
            <a:extLst>
              <a:ext uri="{FF2B5EF4-FFF2-40B4-BE49-F238E27FC236}">
                <a16:creationId xmlns:a16="http://schemas.microsoft.com/office/drawing/2014/main" id="{44C2B187-5B62-40B9-BC8F-3C1EB1F92C78}"/>
              </a:ext>
            </a:extLst>
          </p:cNvPr>
          <p:cNvSpPr/>
          <p:nvPr/>
        </p:nvSpPr>
        <p:spPr>
          <a:xfrm>
            <a:off x="571500" y="4947231"/>
            <a:ext cx="4192422" cy="1281470"/>
          </a:xfrm>
          <a:prstGeom prst="roundRect">
            <a:avLst>
              <a:gd name="adj" fmla="val 1731"/>
            </a:avLst>
          </a:prstGeom>
          <a:solidFill>
            <a:schemeClr val="bg1">
              <a:lumMod val="95000"/>
            </a:schemeClr>
          </a:solidFill>
          <a:ln w="6350">
            <a:noFill/>
            <a:miter lim="800000"/>
            <a:headEnd/>
            <a:tailEnd/>
          </a:ln>
        </p:spPr>
        <p:txBody>
          <a:bodyPr wrap="square" lIns="0" tIns="0" rIns="0" bIns="0" anchor="ctr">
            <a:noAutofit/>
          </a:bodyPr>
          <a:lstStyle/>
          <a:p>
            <a:pPr algn="ctr"/>
            <a:endParaRPr lang="en-US" sz="800" b="1" kern="0" dirty="0">
              <a:solidFill>
                <a:schemeClr val="tx1"/>
              </a:solidFill>
              <a:latin typeface="Open Sans Light" panose="020B0306030504020204" pitchFamily="34" charset="0"/>
            </a:endParaRPr>
          </a:p>
        </p:txBody>
      </p:sp>
      <p:sp>
        <p:nvSpPr>
          <p:cNvPr id="123" name="Rectangle 122">
            <a:extLst>
              <a:ext uri="{FF2B5EF4-FFF2-40B4-BE49-F238E27FC236}">
                <a16:creationId xmlns:a16="http://schemas.microsoft.com/office/drawing/2014/main" id="{9B1BD32B-12F6-46CC-9236-501308DD7788}"/>
              </a:ext>
            </a:extLst>
          </p:cNvPr>
          <p:cNvSpPr/>
          <p:nvPr/>
        </p:nvSpPr>
        <p:spPr>
          <a:xfrm>
            <a:off x="613944" y="5062638"/>
            <a:ext cx="4122452" cy="1079591"/>
          </a:xfrm>
          <a:prstGeom prst="rect">
            <a:avLst/>
          </a:prstGeom>
        </p:spPr>
        <p:txBody>
          <a:bodyPr wrap="square">
            <a:spAutoFit/>
          </a:bodyPr>
          <a:lstStyle/>
          <a:p>
            <a:pPr marL="57150" marR="6350" indent="-57150" algn="just">
              <a:lnSpc>
                <a:spcPct val="111000"/>
              </a:lnSpc>
              <a:spcBef>
                <a:spcPts val="345"/>
              </a:spcBef>
              <a:buClr>
                <a:srgbClr val="0077C0"/>
              </a:buClr>
              <a:buFontTx/>
              <a:buChar char="›"/>
              <a:defRPr sz="1800">
                <a:solidFill>
                  <a:srgbClr val="000000"/>
                </a:solidFill>
              </a:defRPr>
            </a:pPr>
            <a:r>
              <a:rPr lang="en-US" sz="900" dirty="0">
                <a:solidFill>
                  <a:srgbClr val="414042"/>
                </a:solidFill>
                <a:latin typeface="Open Sans Light" panose="020B0306030504020204" pitchFamily="34" charset="0"/>
              </a:rPr>
              <a:t>Al </a:t>
            </a:r>
            <a:r>
              <a:rPr lang="en-US" sz="900" dirty="0" err="1">
                <a:solidFill>
                  <a:srgbClr val="414042"/>
                </a:solidFill>
                <a:latin typeface="Open Sans Light" panose="020B0306030504020204" pitchFamily="34" charset="0"/>
              </a:rPr>
              <a:t>Masah</a:t>
            </a:r>
            <a:r>
              <a:rPr lang="en-US" sz="900" dirty="0">
                <a:solidFill>
                  <a:srgbClr val="414042"/>
                </a:solidFill>
                <a:latin typeface="Open Sans Light" panose="020B0306030504020204" pitchFamily="34" charset="0"/>
              </a:rPr>
              <a:t> Capital maintains sound risk management and internal control systems through the framework of its board committees.  The members ensure internal and external audits and risk reviews are conducted periodically. </a:t>
            </a:r>
          </a:p>
          <a:p>
            <a:pPr marL="57150" marR="6350" indent="-57150" algn="just">
              <a:lnSpc>
                <a:spcPct val="111000"/>
              </a:lnSpc>
              <a:spcBef>
                <a:spcPts val="345"/>
              </a:spcBef>
              <a:buClr>
                <a:srgbClr val="0077C0"/>
              </a:buClr>
              <a:buFontTx/>
              <a:buChar char="›"/>
              <a:defRPr sz="1800">
                <a:solidFill>
                  <a:srgbClr val="000000"/>
                </a:solidFill>
              </a:defRPr>
            </a:pPr>
            <a:r>
              <a:rPr lang="en-US" sz="900" dirty="0">
                <a:solidFill>
                  <a:srgbClr val="414042"/>
                </a:solidFill>
                <a:latin typeface="Open Sans Light" panose="020B0306030504020204" pitchFamily="34" charset="0"/>
              </a:rPr>
              <a:t>The Group is regulated in various jurisdictions which include:</a:t>
            </a:r>
          </a:p>
          <a:p>
            <a:pPr marL="57150" marR="6350" indent="-57150" algn="just">
              <a:lnSpc>
                <a:spcPct val="111000"/>
              </a:lnSpc>
              <a:spcBef>
                <a:spcPts val="345"/>
              </a:spcBef>
              <a:buClr>
                <a:srgbClr val="0077C0"/>
              </a:buClr>
              <a:buFontTx/>
              <a:buChar char="›"/>
              <a:defRPr sz="1800">
                <a:solidFill>
                  <a:srgbClr val="000000"/>
                </a:solidFill>
              </a:defRPr>
            </a:pPr>
            <a:endParaRPr lang="en-US" sz="900" dirty="0">
              <a:solidFill>
                <a:srgbClr val="414042"/>
              </a:solidFill>
              <a:latin typeface="Open Sans Light" panose="020B0306030504020204" pitchFamily="34" charset="0"/>
            </a:endParaRPr>
          </a:p>
        </p:txBody>
      </p:sp>
      <p:sp>
        <p:nvSpPr>
          <p:cNvPr id="124" name="Rectangle 123">
            <a:extLst>
              <a:ext uri="{FF2B5EF4-FFF2-40B4-BE49-F238E27FC236}">
                <a16:creationId xmlns:a16="http://schemas.microsoft.com/office/drawing/2014/main" id="{02DC3412-0AE0-4D35-AB9C-13491399237A}"/>
              </a:ext>
            </a:extLst>
          </p:cNvPr>
          <p:cNvSpPr/>
          <p:nvPr/>
        </p:nvSpPr>
        <p:spPr>
          <a:xfrm>
            <a:off x="580203" y="4815341"/>
            <a:ext cx="1816305" cy="184035"/>
          </a:xfrm>
          <a:prstGeom prst="rect">
            <a:avLst/>
          </a:prstGeom>
          <a:solidFill>
            <a:srgbClr val="074C88"/>
          </a:solidFill>
          <a:ln>
            <a:solidFill>
              <a:srgbClr val="07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Light" panose="020B0306030504020204"/>
                <a:cs typeface="Arial" panose="020B0604020202020204" pitchFamily="34" charset="0"/>
              </a:rPr>
              <a:t>Accountability </a:t>
            </a:r>
          </a:p>
        </p:txBody>
      </p:sp>
      <p:sp>
        <p:nvSpPr>
          <p:cNvPr id="125" name="Rounded Rectangle 20">
            <a:extLst>
              <a:ext uri="{FF2B5EF4-FFF2-40B4-BE49-F238E27FC236}">
                <a16:creationId xmlns:a16="http://schemas.microsoft.com/office/drawing/2014/main" id="{233D7EAB-6C1F-4EF2-AEBE-38E3D542A578}"/>
              </a:ext>
            </a:extLst>
          </p:cNvPr>
          <p:cNvSpPr/>
          <p:nvPr/>
        </p:nvSpPr>
        <p:spPr>
          <a:xfrm>
            <a:off x="5009112" y="3145767"/>
            <a:ext cx="4331366" cy="1416507"/>
          </a:xfrm>
          <a:prstGeom prst="roundRect">
            <a:avLst>
              <a:gd name="adj" fmla="val 1731"/>
            </a:avLst>
          </a:prstGeom>
          <a:solidFill>
            <a:schemeClr val="bg1">
              <a:lumMod val="95000"/>
            </a:schemeClr>
          </a:solidFill>
          <a:ln w="6350">
            <a:noFill/>
            <a:miter lim="800000"/>
            <a:headEnd/>
            <a:tailEnd/>
          </a:ln>
        </p:spPr>
        <p:txBody>
          <a:bodyPr wrap="square" lIns="0" tIns="0" rIns="0" bIns="0" anchor="ctr">
            <a:noAutofit/>
          </a:bodyPr>
          <a:lstStyle/>
          <a:p>
            <a:pPr algn="ctr"/>
            <a:endParaRPr lang="en-US" sz="800" b="1" kern="0" dirty="0">
              <a:solidFill>
                <a:schemeClr val="tx1"/>
              </a:solidFill>
              <a:latin typeface="Open Sans Light" panose="020B0306030504020204" pitchFamily="34" charset="0"/>
            </a:endParaRPr>
          </a:p>
        </p:txBody>
      </p:sp>
      <p:sp>
        <p:nvSpPr>
          <p:cNvPr id="126" name="Rectangle 125">
            <a:extLst>
              <a:ext uri="{FF2B5EF4-FFF2-40B4-BE49-F238E27FC236}">
                <a16:creationId xmlns:a16="http://schemas.microsoft.com/office/drawing/2014/main" id="{9B7B0577-37EE-4705-87E9-766148978A93}"/>
              </a:ext>
            </a:extLst>
          </p:cNvPr>
          <p:cNvSpPr/>
          <p:nvPr/>
        </p:nvSpPr>
        <p:spPr>
          <a:xfrm>
            <a:off x="5029163" y="3291129"/>
            <a:ext cx="4388064" cy="733599"/>
          </a:xfrm>
          <a:prstGeom prst="rect">
            <a:avLst/>
          </a:prstGeom>
        </p:spPr>
        <p:txBody>
          <a:bodyPr wrap="square">
            <a:spAutoFit/>
          </a:bodyPr>
          <a:lstStyle/>
          <a:p>
            <a:pPr marL="57150" marR="6350" indent="-57150">
              <a:lnSpc>
                <a:spcPct val="111000"/>
              </a:lnSpc>
              <a:spcBef>
                <a:spcPts val="345"/>
              </a:spcBef>
              <a:buClr>
                <a:srgbClr val="0077C0"/>
              </a:buClr>
              <a:buFontTx/>
              <a:buChar char="›"/>
              <a:defRPr sz="1800">
                <a:solidFill>
                  <a:srgbClr val="000000"/>
                </a:solidFill>
              </a:defRPr>
            </a:pPr>
            <a:r>
              <a:rPr lang="en-US" sz="900" dirty="0">
                <a:solidFill>
                  <a:srgbClr val="414042"/>
                </a:solidFill>
                <a:latin typeface="Open Sans Light" panose="020B0306030504020204" pitchFamily="34" charset="0"/>
              </a:rPr>
              <a:t>Al </a:t>
            </a:r>
            <a:r>
              <a:rPr lang="en-US" sz="900" dirty="0" err="1">
                <a:solidFill>
                  <a:srgbClr val="414042"/>
                </a:solidFill>
                <a:latin typeface="Open Sans Light" panose="020B0306030504020204" pitchFamily="34" charset="0"/>
              </a:rPr>
              <a:t>Masah</a:t>
            </a:r>
            <a:r>
              <a:rPr lang="en-US" sz="900" dirty="0">
                <a:solidFill>
                  <a:srgbClr val="414042"/>
                </a:solidFill>
                <a:latin typeface="Open Sans Light" panose="020B0306030504020204" pitchFamily="34" charset="0"/>
              </a:rPr>
              <a:t> Capital’s board members ensure the Company’s strategies are frequently evaluated &amp; implemented appropriately.</a:t>
            </a:r>
          </a:p>
          <a:p>
            <a:pPr marL="57150" marR="6350" indent="-57150" algn="just">
              <a:lnSpc>
                <a:spcPct val="111000"/>
              </a:lnSpc>
              <a:spcBef>
                <a:spcPts val="345"/>
              </a:spcBef>
              <a:buClr>
                <a:srgbClr val="0077C0"/>
              </a:buClr>
              <a:buFontTx/>
              <a:buChar char="›"/>
              <a:defRPr sz="1800">
                <a:solidFill>
                  <a:srgbClr val="000000"/>
                </a:solidFill>
              </a:defRPr>
            </a:pPr>
            <a:r>
              <a:rPr lang="en-US" sz="900" dirty="0">
                <a:solidFill>
                  <a:srgbClr val="414042"/>
                </a:solidFill>
                <a:latin typeface="Open Sans Light" panose="020B0306030504020204" pitchFamily="34" charset="0"/>
              </a:rPr>
              <a:t>Our Board represents a pool of skilled individuals with expertise in the following respective fields: </a:t>
            </a:r>
          </a:p>
        </p:txBody>
      </p:sp>
      <p:grpSp>
        <p:nvGrpSpPr>
          <p:cNvPr id="7" name="Group 6">
            <a:extLst>
              <a:ext uri="{FF2B5EF4-FFF2-40B4-BE49-F238E27FC236}">
                <a16:creationId xmlns:a16="http://schemas.microsoft.com/office/drawing/2014/main" id="{A400E567-8ADF-434B-8A06-AD15459DCAA9}"/>
              </a:ext>
            </a:extLst>
          </p:cNvPr>
          <p:cNvGrpSpPr/>
          <p:nvPr/>
        </p:nvGrpSpPr>
        <p:grpSpPr>
          <a:xfrm>
            <a:off x="5142220" y="4024082"/>
            <a:ext cx="4078926" cy="471160"/>
            <a:chOff x="5429506" y="4013473"/>
            <a:chExt cx="4078926" cy="471160"/>
          </a:xfrm>
        </p:grpSpPr>
        <p:sp>
          <p:nvSpPr>
            <p:cNvPr id="175" name="Rectangle: Rounded Corners 174">
              <a:extLst>
                <a:ext uri="{FF2B5EF4-FFF2-40B4-BE49-F238E27FC236}">
                  <a16:creationId xmlns:a16="http://schemas.microsoft.com/office/drawing/2014/main" id="{1B75E5B8-D6E7-472D-81E2-45D9A02FDC1F}"/>
                </a:ext>
              </a:extLst>
            </p:cNvPr>
            <p:cNvSpPr/>
            <p:nvPr/>
          </p:nvSpPr>
          <p:spPr>
            <a:xfrm>
              <a:off x="5429506" y="4019396"/>
              <a:ext cx="633449" cy="22266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555750">
                <a:lnSpc>
                  <a:spcPct val="80000"/>
                </a:lnSpc>
                <a:spcBef>
                  <a:spcPct val="0"/>
                </a:spcBef>
                <a:spcAft>
                  <a:spcPct val="35000"/>
                </a:spcAft>
              </a:pPr>
              <a:r>
                <a:rPr lang="en-US" sz="700" dirty="0">
                  <a:solidFill>
                    <a:srgbClr val="0070C0"/>
                  </a:solidFill>
                  <a:latin typeface="Open Sans Light" panose="020B0306030504020204"/>
                </a:rPr>
                <a:t>Corporate Finance</a:t>
              </a:r>
            </a:p>
          </p:txBody>
        </p:sp>
        <p:sp>
          <p:nvSpPr>
            <p:cNvPr id="176" name="Rectangle: Rounded Corners 175">
              <a:extLst>
                <a:ext uri="{FF2B5EF4-FFF2-40B4-BE49-F238E27FC236}">
                  <a16:creationId xmlns:a16="http://schemas.microsoft.com/office/drawing/2014/main" id="{283E6FBF-7F0B-41D4-9263-BF2BB2833A23}"/>
                </a:ext>
              </a:extLst>
            </p:cNvPr>
            <p:cNvSpPr/>
            <p:nvPr/>
          </p:nvSpPr>
          <p:spPr>
            <a:xfrm>
              <a:off x="5429506" y="4270887"/>
              <a:ext cx="682633" cy="20612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555750">
                <a:lnSpc>
                  <a:spcPct val="80000"/>
                </a:lnSpc>
                <a:spcBef>
                  <a:spcPct val="0"/>
                </a:spcBef>
                <a:spcAft>
                  <a:spcPct val="35000"/>
                </a:spcAft>
              </a:pPr>
              <a:r>
                <a:rPr lang="en-US" sz="700" dirty="0">
                  <a:solidFill>
                    <a:srgbClr val="0070C0"/>
                  </a:solidFill>
                  <a:latin typeface="Open Sans Light" panose="020B0306030504020204"/>
                </a:rPr>
                <a:t>Investment Banking</a:t>
              </a:r>
            </a:p>
          </p:txBody>
        </p:sp>
        <p:sp>
          <p:nvSpPr>
            <p:cNvPr id="177" name="Rectangle: Rounded Corners 176">
              <a:extLst>
                <a:ext uri="{FF2B5EF4-FFF2-40B4-BE49-F238E27FC236}">
                  <a16:creationId xmlns:a16="http://schemas.microsoft.com/office/drawing/2014/main" id="{F4664E9C-D0C5-4901-921A-1CAA8A7286E0}"/>
                </a:ext>
              </a:extLst>
            </p:cNvPr>
            <p:cNvSpPr/>
            <p:nvPr/>
          </p:nvSpPr>
          <p:spPr>
            <a:xfrm>
              <a:off x="8202096" y="4020963"/>
              <a:ext cx="668809" cy="18366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555750">
                <a:lnSpc>
                  <a:spcPct val="80000"/>
                </a:lnSpc>
                <a:spcBef>
                  <a:spcPct val="0"/>
                </a:spcBef>
                <a:spcAft>
                  <a:spcPct val="35000"/>
                </a:spcAft>
              </a:pPr>
              <a:r>
                <a:rPr lang="en-US" sz="700" dirty="0">
                  <a:solidFill>
                    <a:srgbClr val="0070C0"/>
                  </a:solidFill>
                  <a:latin typeface="Open Sans Light" panose="020B0306030504020204"/>
                </a:rPr>
                <a:t>Healthcare</a:t>
              </a:r>
            </a:p>
          </p:txBody>
        </p:sp>
        <p:sp>
          <p:nvSpPr>
            <p:cNvPr id="178" name="Rectangle: Rounded Corners 177">
              <a:extLst>
                <a:ext uri="{FF2B5EF4-FFF2-40B4-BE49-F238E27FC236}">
                  <a16:creationId xmlns:a16="http://schemas.microsoft.com/office/drawing/2014/main" id="{863030DC-AF9F-49D9-80F2-D570644375D3}"/>
                </a:ext>
              </a:extLst>
            </p:cNvPr>
            <p:cNvSpPr/>
            <p:nvPr/>
          </p:nvSpPr>
          <p:spPr>
            <a:xfrm>
              <a:off x="8920333" y="4020771"/>
              <a:ext cx="588099" cy="19864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555750">
                <a:lnSpc>
                  <a:spcPct val="80000"/>
                </a:lnSpc>
                <a:spcBef>
                  <a:spcPct val="0"/>
                </a:spcBef>
                <a:spcAft>
                  <a:spcPct val="35000"/>
                </a:spcAft>
              </a:pPr>
              <a:r>
                <a:rPr lang="en-US" sz="700" dirty="0">
                  <a:solidFill>
                    <a:srgbClr val="0070C0"/>
                  </a:solidFill>
                  <a:latin typeface="Open Sans Light" panose="020B0306030504020204"/>
                </a:rPr>
                <a:t>Real Estate</a:t>
              </a:r>
            </a:p>
          </p:txBody>
        </p:sp>
        <p:sp>
          <p:nvSpPr>
            <p:cNvPr id="179" name="Rectangle: Rounded Corners 178">
              <a:extLst>
                <a:ext uri="{FF2B5EF4-FFF2-40B4-BE49-F238E27FC236}">
                  <a16:creationId xmlns:a16="http://schemas.microsoft.com/office/drawing/2014/main" id="{826F7776-39FC-458D-BCDA-3B65353DCE97}"/>
                </a:ext>
              </a:extLst>
            </p:cNvPr>
            <p:cNvSpPr/>
            <p:nvPr/>
          </p:nvSpPr>
          <p:spPr>
            <a:xfrm>
              <a:off x="6898318" y="4284152"/>
              <a:ext cx="482699" cy="19864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555750">
                <a:lnSpc>
                  <a:spcPct val="80000"/>
                </a:lnSpc>
                <a:spcBef>
                  <a:spcPct val="0"/>
                </a:spcBef>
                <a:spcAft>
                  <a:spcPct val="35000"/>
                </a:spcAft>
              </a:pPr>
              <a:r>
                <a:rPr lang="en-US" sz="700" dirty="0">
                  <a:solidFill>
                    <a:srgbClr val="0070C0"/>
                  </a:solidFill>
                  <a:latin typeface="Open Sans Light" panose="020B0306030504020204"/>
                </a:rPr>
                <a:t>Legal</a:t>
              </a:r>
            </a:p>
          </p:txBody>
        </p:sp>
        <p:sp>
          <p:nvSpPr>
            <p:cNvPr id="180" name="Rectangle: Rounded Corners 179">
              <a:extLst>
                <a:ext uri="{FF2B5EF4-FFF2-40B4-BE49-F238E27FC236}">
                  <a16:creationId xmlns:a16="http://schemas.microsoft.com/office/drawing/2014/main" id="{898F1012-2C80-4BC6-BF88-99BD2ABAEBDB}"/>
                </a:ext>
              </a:extLst>
            </p:cNvPr>
            <p:cNvSpPr/>
            <p:nvPr/>
          </p:nvSpPr>
          <p:spPr>
            <a:xfrm>
              <a:off x="7550400" y="4013473"/>
              <a:ext cx="602268" cy="19864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555750">
                <a:lnSpc>
                  <a:spcPct val="80000"/>
                </a:lnSpc>
                <a:spcBef>
                  <a:spcPct val="0"/>
                </a:spcBef>
                <a:spcAft>
                  <a:spcPct val="35000"/>
                </a:spcAft>
              </a:pPr>
              <a:r>
                <a:rPr lang="en-US" sz="700" dirty="0">
                  <a:solidFill>
                    <a:srgbClr val="0070C0"/>
                  </a:solidFill>
                  <a:latin typeface="Open Sans Light" panose="020B0306030504020204"/>
                </a:rPr>
                <a:t>Food &amp; Beverage</a:t>
              </a:r>
            </a:p>
          </p:txBody>
        </p:sp>
        <p:sp>
          <p:nvSpPr>
            <p:cNvPr id="181" name="Rectangle: Rounded Corners 180">
              <a:extLst>
                <a:ext uri="{FF2B5EF4-FFF2-40B4-BE49-F238E27FC236}">
                  <a16:creationId xmlns:a16="http://schemas.microsoft.com/office/drawing/2014/main" id="{842CE1F6-AF0C-4D7C-AFFB-554119EF7A78}"/>
                </a:ext>
              </a:extLst>
            </p:cNvPr>
            <p:cNvSpPr/>
            <p:nvPr/>
          </p:nvSpPr>
          <p:spPr>
            <a:xfrm>
              <a:off x="6092094" y="4024794"/>
              <a:ext cx="787608" cy="21646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555750">
                <a:lnSpc>
                  <a:spcPct val="80000"/>
                </a:lnSpc>
                <a:spcBef>
                  <a:spcPct val="0"/>
                </a:spcBef>
                <a:spcAft>
                  <a:spcPct val="35000"/>
                </a:spcAft>
              </a:pPr>
              <a:r>
                <a:rPr lang="en-US" sz="700" dirty="0">
                  <a:solidFill>
                    <a:srgbClr val="0070C0"/>
                  </a:solidFill>
                  <a:latin typeface="Open Sans Light" panose="020B0306030504020204"/>
                </a:rPr>
                <a:t>Fund management</a:t>
              </a:r>
            </a:p>
          </p:txBody>
        </p:sp>
        <p:sp>
          <p:nvSpPr>
            <p:cNvPr id="182" name="Rectangle: Rounded Corners 181">
              <a:extLst>
                <a:ext uri="{FF2B5EF4-FFF2-40B4-BE49-F238E27FC236}">
                  <a16:creationId xmlns:a16="http://schemas.microsoft.com/office/drawing/2014/main" id="{4F85C9B7-5E97-4C85-8A08-A546670FBDF8}"/>
                </a:ext>
              </a:extLst>
            </p:cNvPr>
            <p:cNvSpPr/>
            <p:nvPr/>
          </p:nvSpPr>
          <p:spPr>
            <a:xfrm>
              <a:off x="7436113" y="4284152"/>
              <a:ext cx="667401" cy="19864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555750">
                <a:lnSpc>
                  <a:spcPct val="80000"/>
                </a:lnSpc>
                <a:spcBef>
                  <a:spcPct val="0"/>
                </a:spcBef>
                <a:spcAft>
                  <a:spcPct val="35000"/>
                </a:spcAft>
              </a:pPr>
              <a:r>
                <a:rPr lang="en-US" sz="700" dirty="0">
                  <a:solidFill>
                    <a:srgbClr val="0070C0"/>
                  </a:solidFill>
                  <a:latin typeface="Open Sans Light" panose="020B0306030504020204"/>
                </a:rPr>
                <a:t>Debt Finance</a:t>
              </a:r>
            </a:p>
          </p:txBody>
        </p:sp>
        <p:sp>
          <p:nvSpPr>
            <p:cNvPr id="183" name="Rectangle: Rounded Corners 182">
              <a:extLst>
                <a:ext uri="{FF2B5EF4-FFF2-40B4-BE49-F238E27FC236}">
                  <a16:creationId xmlns:a16="http://schemas.microsoft.com/office/drawing/2014/main" id="{7896B811-7DA7-49B8-A5A9-701F21DB6936}"/>
                </a:ext>
              </a:extLst>
            </p:cNvPr>
            <p:cNvSpPr/>
            <p:nvPr/>
          </p:nvSpPr>
          <p:spPr>
            <a:xfrm>
              <a:off x="9007036" y="4277826"/>
              <a:ext cx="501396" cy="19864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555750">
                <a:lnSpc>
                  <a:spcPct val="80000"/>
                </a:lnSpc>
                <a:spcBef>
                  <a:spcPct val="0"/>
                </a:spcBef>
                <a:spcAft>
                  <a:spcPct val="35000"/>
                </a:spcAft>
              </a:pPr>
              <a:r>
                <a:rPr lang="en-US" sz="700" dirty="0">
                  <a:solidFill>
                    <a:srgbClr val="0070C0"/>
                  </a:solidFill>
                  <a:latin typeface="Open Sans Light" panose="020B0306030504020204"/>
                </a:rPr>
                <a:t>Energy</a:t>
              </a:r>
            </a:p>
          </p:txBody>
        </p:sp>
        <p:sp>
          <p:nvSpPr>
            <p:cNvPr id="184" name="Rectangle: Rounded Corners 183">
              <a:extLst>
                <a:ext uri="{FF2B5EF4-FFF2-40B4-BE49-F238E27FC236}">
                  <a16:creationId xmlns:a16="http://schemas.microsoft.com/office/drawing/2014/main" id="{158C7C14-7EAE-4E34-917F-D32F36E3ECCC}"/>
                </a:ext>
              </a:extLst>
            </p:cNvPr>
            <p:cNvSpPr/>
            <p:nvPr/>
          </p:nvSpPr>
          <p:spPr>
            <a:xfrm>
              <a:off x="8152668" y="4285986"/>
              <a:ext cx="798267" cy="19864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555750">
                <a:lnSpc>
                  <a:spcPct val="80000"/>
                </a:lnSpc>
                <a:spcBef>
                  <a:spcPct val="0"/>
                </a:spcBef>
                <a:spcAft>
                  <a:spcPct val="35000"/>
                </a:spcAft>
              </a:pPr>
              <a:r>
                <a:rPr lang="en-US" sz="700" dirty="0">
                  <a:solidFill>
                    <a:srgbClr val="0070C0"/>
                  </a:solidFill>
                  <a:latin typeface="Open Sans Light" panose="020B0306030504020204"/>
                </a:rPr>
                <a:t>Compliance</a:t>
              </a:r>
            </a:p>
          </p:txBody>
        </p:sp>
        <p:sp>
          <p:nvSpPr>
            <p:cNvPr id="185" name="Rectangle: Rounded Corners 184">
              <a:extLst>
                <a:ext uri="{FF2B5EF4-FFF2-40B4-BE49-F238E27FC236}">
                  <a16:creationId xmlns:a16="http://schemas.microsoft.com/office/drawing/2014/main" id="{199BE8BB-F8AE-47C3-8561-9C96CF8C8C5E}"/>
                </a:ext>
              </a:extLst>
            </p:cNvPr>
            <p:cNvSpPr/>
            <p:nvPr/>
          </p:nvSpPr>
          <p:spPr>
            <a:xfrm>
              <a:off x="6913917" y="4019396"/>
              <a:ext cx="602268" cy="19864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555750">
                <a:lnSpc>
                  <a:spcPct val="80000"/>
                </a:lnSpc>
                <a:spcBef>
                  <a:spcPct val="0"/>
                </a:spcBef>
                <a:spcAft>
                  <a:spcPct val="35000"/>
                </a:spcAft>
              </a:pPr>
              <a:r>
                <a:rPr lang="en-US" sz="700" dirty="0">
                  <a:solidFill>
                    <a:srgbClr val="0070C0"/>
                  </a:solidFill>
                  <a:latin typeface="Open Sans Light" panose="020B0306030504020204"/>
                </a:rPr>
                <a:t>Logistics</a:t>
              </a:r>
            </a:p>
          </p:txBody>
        </p:sp>
        <p:sp>
          <p:nvSpPr>
            <p:cNvPr id="186" name="Rectangle: Rounded Corners 185">
              <a:extLst>
                <a:ext uri="{FF2B5EF4-FFF2-40B4-BE49-F238E27FC236}">
                  <a16:creationId xmlns:a16="http://schemas.microsoft.com/office/drawing/2014/main" id="{A0D58C2B-9AF7-4D30-8EC6-2C2854A6575A}"/>
                </a:ext>
              </a:extLst>
            </p:cNvPr>
            <p:cNvSpPr/>
            <p:nvPr/>
          </p:nvSpPr>
          <p:spPr>
            <a:xfrm>
              <a:off x="6181188" y="4294546"/>
              <a:ext cx="662034" cy="18671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555750">
                <a:lnSpc>
                  <a:spcPct val="80000"/>
                </a:lnSpc>
                <a:spcBef>
                  <a:spcPct val="0"/>
                </a:spcBef>
                <a:spcAft>
                  <a:spcPct val="35000"/>
                </a:spcAft>
              </a:pPr>
              <a:r>
                <a:rPr lang="en-US" sz="700" dirty="0">
                  <a:solidFill>
                    <a:srgbClr val="0070C0"/>
                  </a:solidFill>
                  <a:latin typeface="Open Sans Light" panose="020B0306030504020204"/>
                </a:rPr>
                <a:t>Consulting</a:t>
              </a:r>
            </a:p>
          </p:txBody>
        </p:sp>
      </p:grpSp>
      <p:sp>
        <p:nvSpPr>
          <p:cNvPr id="127" name="Rounded Rectangle 20">
            <a:extLst>
              <a:ext uri="{FF2B5EF4-FFF2-40B4-BE49-F238E27FC236}">
                <a16:creationId xmlns:a16="http://schemas.microsoft.com/office/drawing/2014/main" id="{41BFBDD6-0C08-49FF-80DE-996174F6CAAF}"/>
              </a:ext>
            </a:extLst>
          </p:cNvPr>
          <p:cNvSpPr/>
          <p:nvPr/>
        </p:nvSpPr>
        <p:spPr>
          <a:xfrm>
            <a:off x="5016000" y="4768860"/>
            <a:ext cx="4331366" cy="461963"/>
          </a:xfrm>
          <a:prstGeom prst="roundRect">
            <a:avLst>
              <a:gd name="adj" fmla="val 1731"/>
            </a:avLst>
          </a:prstGeom>
          <a:solidFill>
            <a:schemeClr val="bg1">
              <a:lumMod val="95000"/>
            </a:schemeClr>
          </a:solidFill>
          <a:ln w="6350">
            <a:noFill/>
            <a:miter lim="800000"/>
            <a:headEnd/>
            <a:tailEnd/>
          </a:ln>
        </p:spPr>
        <p:txBody>
          <a:bodyPr wrap="square" lIns="0" tIns="0" rIns="0" bIns="0" anchor="ctr">
            <a:noAutofit/>
          </a:bodyPr>
          <a:lstStyle/>
          <a:p>
            <a:pPr algn="ctr"/>
            <a:endParaRPr lang="en-US" sz="800" b="1" kern="0" dirty="0">
              <a:solidFill>
                <a:schemeClr val="tx1"/>
              </a:solidFill>
              <a:latin typeface="Open Sans Light" panose="020B0306030504020204" pitchFamily="34" charset="0"/>
            </a:endParaRPr>
          </a:p>
        </p:txBody>
      </p:sp>
      <p:sp>
        <p:nvSpPr>
          <p:cNvPr id="128" name="Rectangle 127">
            <a:extLst>
              <a:ext uri="{FF2B5EF4-FFF2-40B4-BE49-F238E27FC236}">
                <a16:creationId xmlns:a16="http://schemas.microsoft.com/office/drawing/2014/main" id="{E5D0B591-E698-4BAB-98B3-5EC1146EDEEF}"/>
              </a:ext>
            </a:extLst>
          </p:cNvPr>
          <p:cNvSpPr/>
          <p:nvPr/>
        </p:nvSpPr>
        <p:spPr>
          <a:xfrm>
            <a:off x="5016000" y="4827268"/>
            <a:ext cx="4280440" cy="387607"/>
          </a:xfrm>
          <a:prstGeom prst="rect">
            <a:avLst/>
          </a:prstGeom>
        </p:spPr>
        <p:txBody>
          <a:bodyPr wrap="square">
            <a:spAutoFit/>
          </a:bodyPr>
          <a:lstStyle/>
          <a:p>
            <a:pPr marL="57150" marR="6350" indent="-57150" algn="just">
              <a:lnSpc>
                <a:spcPct val="111000"/>
              </a:lnSpc>
              <a:spcBef>
                <a:spcPts val="345"/>
              </a:spcBef>
              <a:buClr>
                <a:srgbClr val="0077C0"/>
              </a:buClr>
              <a:buFontTx/>
              <a:buChar char="›"/>
              <a:defRPr sz="1800">
                <a:solidFill>
                  <a:srgbClr val="000000"/>
                </a:solidFill>
              </a:defRPr>
            </a:pPr>
            <a:r>
              <a:rPr lang="en-US" sz="900" dirty="0">
                <a:solidFill>
                  <a:srgbClr val="414042"/>
                </a:solidFill>
                <a:latin typeface="Open Sans Light" panose="020B0306030504020204" pitchFamily="34" charset="0"/>
              </a:rPr>
              <a:t>We have external and internal procedures that control all transactions; and rely on global professional service firms to mitigate any conflicts of interest. </a:t>
            </a:r>
          </a:p>
        </p:txBody>
      </p:sp>
      <p:sp>
        <p:nvSpPr>
          <p:cNvPr id="129" name="Rectangle 128">
            <a:extLst>
              <a:ext uri="{FF2B5EF4-FFF2-40B4-BE49-F238E27FC236}">
                <a16:creationId xmlns:a16="http://schemas.microsoft.com/office/drawing/2014/main" id="{BA8118EF-CE09-4DFF-BCB8-FC49462C2B79}"/>
              </a:ext>
            </a:extLst>
          </p:cNvPr>
          <p:cNvSpPr/>
          <p:nvPr/>
        </p:nvSpPr>
        <p:spPr>
          <a:xfrm>
            <a:off x="5020359" y="4636971"/>
            <a:ext cx="1816305" cy="184035"/>
          </a:xfrm>
          <a:prstGeom prst="rect">
            <a:avLst/>
          </a:prstGeom>
          <a:solidFill>
            <a:srgbClr val="074C88"/>
          </a:solidFill>
          <a:ln>
            <a:solidFill>
              <a:srgbClr val="07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Light" panose="020B0306030504020204"/>
                <a:cs typeface="Arial" panose="020B0604020202020204" pitchFamily="34" charset="0"/>
              </a:rPr>
              <a:t>Integrity </a:t>
            </a:r>
          </a:p>
        </p:txBody>
      </p:sp>
      <p:sp>
        <p:nvSpPr>
          <p:cNvPr id="130" name="Rectangle 129">
            <a:extLst>
              <a:ext uri="{FF2B5EF4-FFF2-40B4-BE49-F238E27FC236}">
                <a16:creationId xmlns:a16="http://schemas.microsoft.com/office/drawing/2014/main" id="{9EB9AF94-5BFB-46E4-8ABB-BF2FFFF74F00}"/>
              </a:ext>
            </a:extLst>
          </p:cNvPr>
          <p:cNvSpPr/>
          <p:nvPr/>
        </p:nvSpPr>
        <p:spPr>
          <a:xfrm>
            <a:off x="5009112" y="3111133"/>
            <a:ext cx="1816305" cy="184035"/>
          </a:xfrm>
          <a:prstGeom prst="rect">
            <a:avLst/>
          </a:prstGeom>
          <a:solidFill>
            <a:srgbClr val="074C88"/>
          </a:solidFill>
          <a:ln>
            <a:solidFill>
              <a:srgbClr val="07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Light" panose="020B0306030504020204"/>
                <a:cs typeface="Arial" panose="020B0604020202020204" pitchFamily="34" charset="0"/>
              </a:rPr>
              <a:t>Strategy </a:t>
            </a:r>
          </a:p>
        </p:txBody>
      </p:sp>
      <p:sp>
        <p:nvSpPr>
          <p:cNvPr id="131" name="Rounded Rectangle 20">
            <a:extLst>
              <a:ext uri="{FF2B5EF4-FFF2-40B4-BE49-F238E27FC236}">
                <a16:creationId xmlns:a16="http://schemas.microsoft.com/office/drawing/2014/main" id="{1D9F8941-F959-4567-B23D-53F0C1477C04}"/>
              </a:ext>
            </a:extLst>
          </p:cNvPr>
          <p:cNvSpPr/>
          <p:nvPr/>
        </p:nvSpPr>
        <p:spPr>
          <a:xfrm>
            <a:off x="5019418" y="5439433"/>
            <a:ext cx="4331366" cy="763583"/>
          </a:xfrm>
          <a:prstGeom prst="roundRect">
            <a:avLst>
              <a:gd name="adj" fmla="val 1731"/>
            </a:avLst>
          </a:prstGeom>
          <a:solidFill>
            <a:schemeClr val="bg1">
              <a:lumMod val="95000"/>
            </a:schemeClr>
          </a:solidFill>
          <a:ln w="6350">
            <a:noFill/>
            <a:miter lim="800000"/>
            <a:headEnd/>
            <a:tailEnd/>
          </a:ln>
        </p:spPr>
        <p:txBody>
          <a:bodyPr wrap="square" lIns="0" tIns="0" rIns="0" bIns="0" anchor="ctr">
            <a:noAutofit/>
          </a:bodyPr>
          <a:lstStyle/>
          <a:p>
            <a:pPr algn="ctr"/>
            <a:endParaRPr lang="en-US" sz="800" b="1" kern="0" dirty="0">
              <a:solidFill>
                <a:schemeClr val="tx1"/>
              </a:solidFill>
              <a:latin typeface="Open Sans Light" panose="020B0306030504020204" pitchFamily="34" charset="0"/>
            </a:endParaRPr>
          </a:p>
        </p:txBody>
      </p:sp>
      <p:sp>
        <p:nvSpPr>
          <p:cNvPr id="132" name="Rectangle 131">
            <a:extLst>
              <a:ext uri="{FF2B5EF4-FFF2-40B4-BE49-F238E27FC236}">
                <a16:creationId xmlns:a16="http://schemas.microsoft.com/office/drawing/2014/main" id="{CFC6DD3E-4B46-4A44-909D-281157E48C13}"/>
              </a:ext>
            </a:extLst>
          </p:cNvPr>
          <p:cNvSpPr/>
          <p:nvPr/>
        </p:nvSpPr>
        <p:spPr>
          <a:xfrm>
            <a:off x="5019418" y="5497841"/>
            <a:ext cx="4280440" cy="733599"/>
          </a:xfrm>
          <a:prstGeom prst="rect">
            <a:avLst/>
          </a:prstGeom>
        </p:spPr>
        <p:txBody>
          <a:bodyPr wrap="square">
            <a:spAutoFit/>
          </a:bodyPr>
          <a:lstStyle/>
          <a:p>
            <a:pPr marL="57150" marR="6350" indent="-57150" algn="just">
              <a:lnSpc>
                <a:spcPct val="111000"/>
              </a:lnSpc>
              <a:spcBef>
                <a:spcPts val="345"/>
              </a:spcBef>
              <a:buClr>
                <a:srgbClr val="0077C0"/>
              </a:buClr>
              <a:buFontTx/>
              <a:buChar char="›"/>
              <a:defRPr sz="1800">
                <a:solidFill>
                  <a:srgbClr val="000000"/>
                </a:solidFill>
              </a:defRPr>
            </a:pPr>
            <a:r>
              <a:rPr lang="en-US" sz="900" dirty="0">
                <a:solidFill>
                  <a:srgbClr val="414042"/>
                </a:solidFill>
                <a:latin typeface="Open Sans Light" panose="020B0306030504020204" pitchFamily="34" charset="0"/>
              </a:rPr>
              <a:t>We communicate periodically with our stakeholders and encourage their participation to ensure a mutual understanding of the company’s objectives. </a:t>
            </a:r>
          </a:p>
          <a:p>
            <a:pPr marL="57150" marR="6350" indent="-57150" algn="just">
              <a:lnSpc>
                <a:spcPct val="111000"/>
              </a:lnSpc>
              <a:spcBef>
                <a:spcPts val="345"/>
              </a:spcBef>
              <a:buClr>
                <a:srgbClr val="0077C0"/>
              </a:buClr>
              <a:buFontTx/>
              <a:buChar char="›"/>
              <a:defRPr sz="1800">
                <a:solidFill>
                  <a:srgbClr val="000000"/>
                </a:solidFill>
              </a:defRPr>
            </a:pPr>
            <a:r>
              <a:rPr lang="en-US" sz="900" dirty="0">
                <a:solidFill>
                  <a:srgbClr val="414042"/>
                </a:solidFill>
                <a:latin typeface="Open Sans Light" panose="020B0306030504020204" pitchFamily="34" charset="0"/>
              </a:rPr>
              <a:t>Our Compliance team implements control procedures to ensure all regulatory requirements are met and best practices are followed. </a:t>
            </a:r>
          </a:p>
        </p:txBody>
      </p:sp>
      <p:sp>
        <p:nvSpPr>
          <p:cNvPr id="133" name="Rectangle 132">
            <a:extLst>
              <a:ext uri="{FF2B5EF4-FFF2-40B4-BE49-F238E27FC236}">
                <a16:creationId xmlns:a16="http://schemas.microsoft.com/office/drawing/2014/main" id="{6ADE8BD7-F64A-4542-B424-F565217469A4}"/>
              </a:ext>
            </a:extLst>
          </p:cNvPr>
          <p:cNvSpPr/>
          <p:nvPr/>
        </p:nvSpPr>
        <p:spPr>
          <a:xfrm>
            <a:off x="5023777" y="5307544"/>
            <a:ext cx="1816305" cy="184035"/>
          </a:xfrm>
          <a:prstGeom prst="rect">
            <a:avLst/>
          </a:prstGeom>
          <a:solidFill>
            <a:srgbClr val="074C88"/>
          </a:solidFill>
          <a:ln>
            <a:solidFill>
              <a:srgbClr val="07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Light" panose="020B0306030504020204"/>
                <a:cs typeface="Arial" panose="020B0604020202020204" pitchFamily="34" charset="0"/>
              </a:rPr>
              <a:t>Transparency </a:t>
            </a:r>
          </a:p>
        </p:txBody>
      </p:sp>
      <p:sp>
        <p:nvSpPr>
          <p:cNvPr id="134" name="Rectangle 133">
            <a:extLst>
              <a:ext uri="{FF2B5EF4-FFF2-40B4-BE49-F238E27FC236}">
                <a16:creationId xmlns:a16="http://schemas.microsoft.com/office/drawing/2014/main" id="{113FC5C4-30C4-4E4C-9710-1F335EF11605}"/>
              </a:ext>
            </a:extLst>
          </p:cNvPr>
          <p:cNvSpPr/>
          <p:nvPr/>
        </p:nvSpPr>
        <p:spPr>
          <a:xfrm>
            <a:off x="1131394" y="5934827"/>
            <a:ext cx="1280160" cy="26174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Open Sans Light" panose="020B0306030504020204"/>
                <a:cs typeface="Arial" panose="020B0604020202020204" pitchFamily="34" charset="0"/>
              </a:rPr>
              <a:t>Dubai Financial Services Authority </a:t>
            </a:r>
          </a:p>
        </p:txBody>
      </p:sp>
      <p:sp>
        <p:nvSpPr>
          <p:cNvPr id="135" name="Rectangle 134">
            <a:extLst>
              <a:ext uri="{FF2B5EF4-FFF2-40B4-BE49-F238E27FC236}">
                <a16:creationId xmlns:a16="http://schemas.microsoft.com/office/drawing/2014/main" id="{2F41CA82-874A-45EC-B218-255F14F7ED3E}"/>
              </a:ext>
            </a:extLst>
          </p:cNvPr>
          <p:cNvSpPr/>
          <p:nvPr/>
        </p:nvSpPr>
        <p:spPr>
          <a:xfrm>
            <a:off x="2527807" y="5938365"/>
            <a:ext cx="1280160" cy="26174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latin typeface="Open Sans Light" panose="020B0306030504020204"/>
                <a:cs typeface="Arial" panose="020B0604020202020204" pitchFamily="34" charset="0"/>
              </a:rPr>
              <a:t>Emirates Securities and Commodities Authority </a:t>
            </a:r>
          </a:p>
        </p:txBody>
      </p:sp>
    </p:spTree>
    <p:extLst>
      <p:ext uri="{BB962C8B-B14F-4D97-AF65-F5344CB8AC3E}">
        <p14:creationId xmlns:p14="http://schemas.microsoft.com/office/powerpoint/2010/main" val="531362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6C7656-12CF-4843-AFF9-9DDA511C57A8}"/>
              </a:ext>
            </a:extLst>
          </p:cNvPr>
          <p:cNvSpPr txBox="1">
            <a:spLocks/>
          </p:cNvSpPr>
          <p:nvPr/>
        </p:nvSpPr>
        <p:spPr>
          <a:xfrm>
            <a:off x="571500" y="498256"/>
            <a:ext cx="8801100" cy="5533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800" b="1" kern="1200">
                <a:solidFill>
                  <a:srgbClr val="074C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70C0"/>
                </a:solidFill>
                <a:latin typeface="Open Sans Light" panose="020B0306030504020204"/>
              </a:rPr>
              <a:t>Funding Growth</a:t>
            </a:r>
          </a:p>
        </p:txBody>
      </p:sp>
      <p:sp>
        <p:nvSpPr>
          <p:cNvPr id="31" name="Content Placeholder 6">
            <a:extLst>
              <a:ext uri="{FF2B5EF4-FFF2-40B4-BE49-F238E27FC236}">
                <a16:creationId xmlns:a16="http://schemas.microsoft.com/office/drawing/2014/main" id="{6C842E96-0826-4AD8-8721-14911DC781C0}"/>
              </a:ext>
            </a:extLst>
          </p:cNvPr>
          <p:cNvSpPr txBox="1">
            <a:spLocks/>
          </p:cNvSpPr>
          <p:nvPr/>
        </p:nvSpPr>
        <p:spPr>
          <a:xfrm>
            <a:off x="615771" y="1110335"/>
            <a:ext cx="8789927" cy="3721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74C88"/>
                </a:solidFill>
                <a:latin typeface="Open Sans Light" panose="020B0306030504020204"/>
                <a:cs typeface="Arial" panose="020B0604020202020204" pitchFamily="34" charset="0"/>
              </a:rPr>
              <a:t>Accelerating an Entrepreneurial Ecosystem  </a:t>
            </a:r>
          </a:p>
        </p:txBody>
      </p:sp>
      <p:sp>
        <p:nvSpPr>
          <p:cNvPr id="3" name="Rectangle 2">
            <a:extLst>
              <a:ext uri="{FF2B5EF4-FFF2-40B4-BE49-F238E27FC236}">
                <a16:creationId xmlns:a16="http://schemas.microsoft.com/office/drawing/2014/main" id="{08E536C6-9FA7-4D10-9917-E9581584EDAC}"/>
              </a:ext>
            </a:extLst>
          </p:cNvPr>
          <p:cNvSpPr/>
          <p:nvPr/>
        </p:nvSpPr>
        <p:spPr>
          <a:xfrm>
            <a:off x="615771" y="1422368"/>
            <a:ext cx="8789927" cy="523220"/>
          </a:xfrm>
          <a:prstGeom prst="rect">
            <a:avLst/>
          </a:prstGeom>
        </p:spPr>
        <p:txBody>
          <a:bodyPr wrap="square">
            <a:spAutoFit/>
          </a:bodyPr>
          <a:lstStyle/>
          <a:p>
            <a:pPr algn="just"/>
            <a:r>
              <a:rPr lang="en-US" sz="1400" dirty="0">
                <a:latin typeface="Open Sans Light" panose="020B0306030504020204"/>
                <a:cs typeface="Arial" panose="020B0604020202020204" pitchFamily="34" charset="0"/>
              </a:rPr>
              <a:t>Al </a:t>
            </a:r>
            <a:r>
              <a:rPr lang="en-US" sz="1400" dirty="0" err="1">
                <a:latin typeface="Open Sans Light" panose="020B0306030504020204"/>
                <a:cs typeface="Arial" panose="020B0604020202020204" pitchFamily="34" charset="0"/>
              </a:rPr>
              <a:t>Masah</a:t>
            </a:r>
            <a:r>
              <a:rPr lang="en-US" sz="1400" dirty="0">
                <a:latin typeface="Open Sans Light" panose="020B0306030504020204"/>
                <a:cs typeface="Arial" panose="020B0604020202020204" pitchFamily="34" charset="0"/>
              </a:rPr>
              <a:t> Capital provides a variety of avenues for small to medium sized enterprises, start-ups, and entrepreneurs to raise capital from venture capital firms, angel investors, and private equity firms.</a:t>
            </a:r>
          </a:p>
        </p:txBody>
      </p:sp>
      <p:sp>
        <p:nvSpPr>
          <p:cNvPr id="54" name="Oval 53">
            <a:extLst>
              <a:ext uri="{FF2B5EF4-FFF2-40B4-BE49-F238E27FC236}">
                <a16:creationId xmlns:a16="http://schemas.microsoft.com/office/drawing/2014/main" id="{ED9A8FE7-CE21-4573-A22D-DB1E4B64CD2F}"/>
              </a:ext>
            </a:extLst>
          </p:cNvPr>
          <p:cNvSpPr/>
          <p:nvPr/>
        </p:nvSpPr>
        <p:spPr>
          <a:xfrm>
            <a:off x="5275374" y="2936020"/>
            <a:ext cx="4114800" cy="3200400"/>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a:endParaRPr>
          </a:p>
        </p:txBody>
      </p:sp>
      <p:grpSp>
        <p:nvGrpSpPr>
          <p:cNvPr id="55" name="Group 54">
            <a:extLst>
              <a:ext uri="{FF2B5EF4-FFF2-40B4-BE49-F238E27FC236}">
                <a16:creationId xmlns:a16="http://schemas.microsoft.com/office/drawing/2014/main" id="{967D12A0-33A3-4D25-A5C5-A86476CA715D}"/>
              </a:ext>
            </a:extLst>
          </p:cNvPr>
          <p:cNvGrpSpPr/>
          <p:nvPr/>
        </p:nvGrpSpPr>
        <p:grpSpPr>
          <a:xfrm>
            <a:off x="730884" y="2948822"/>
            <a:ext cx="4114800" cy="3200400"/>
            <a:chOff x="744324" y="2866934"/>
            <a:chExt cx="4114800" cy="3200400"/>
          </a:xfrm>
        </p:grpSpPr>
        <p:sp>
          <p:nvSpPr>
            <p:cNvPr id="56" name="Oval 55">
              <a:extLst>
                <a:ext uri="{FF2B5EF4-FFF2-40B4-BE49-F238E27FC236}">
                  <a16:creationId xmlns:a16="http://schemas.microsoft.com/office/drawing/2014/main" id="{FFA6B005-2177-4071-8D51-323CB8DE4ED2}"/>
                </a:ext>
              </a:extLst>
            </p:cNvPr>
            <p:cNvSpPr/>
            <p:nvPr/>
          </p:nvSpPr>
          <p:spPr>
            <a:xfrm>
              <a:off x="744324" y="2866934"/>
              <a:ext cx="4114800" cy="3200400"/>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a:endParaRPr>
            </a:p>
          </p:txBody>
        </p:sp>
        <p:sp>
          <p:nvSpPr>
            <p:cNvPr id="57" name="Oval 56">
              <a:extLst>
                <a:ext uri="{FF2B5EF4-FFF2-40B4-BE49-F238E27FC236}">
                  <a16:creationId xmlns:a16="http://schemas.microsoft.com/office/drawing/2014/main" id="{D09AA38E-CFBF-475F-B8D0-AB95771710A8}"/>
                </a:ext>
              </a:extLst>
            </p:cNvPr>
            <p:cNvSpPr/>
            <p:nvPr/>
          </p:nvSpPr>
          <p:spPr>
            <a:xfrm>
              <a:off x="1557888" y="3411016"/>
              <a:ext cx="2468880" cy="210312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a:endParaRPr>
            </a:p>
          </p:txBody>
        </p:sp>
      </p:grpSp>
      <p:sp>
        <p:nvSpPr>
          <p:cNvPr id="58" name="Oval 57">
            <a:extLst>
              <a:ext uri="{FF2B5EF4-FFF2-40B4-BE49-F238E27FC236}">
                <a16:creationId xmlns:a16="http://schemas.microsoft.com/office/drawing/2014/main" id="{BE04ED9C-F828-4CA8-8958-01F577C512ED}"/>
              </a:ext>
            </a:extLst>
          </p:cNvPr>
          <p:cNvSpPr/>
          <p:nvPr/>
        </p:nvSpPr>
        <p:spPr>
          <a:xfrm>
            <a:off x="1820639" y="3672814"/>
            <a:ext cx="1920240" cy="1737360"/>
          </a:xfrm>
          <a:prstGeom prst="ellipse">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a:endParaRPr>
          </a:p>
        </p:txBody>
      </p:sp>
      <p:grpSp>
        <p:nvGrpSpPr>
          <p:cNvPr id="59" name="Group 58">
            <a:extLst>
              <a:ext uri="{FF2B5EF4-FFF2-40B4-BE49-F238E27FC236}">
                <a16:creationId xmlns:a16="http://schemas.microsoft.com/office/drawing/2014/main" id="{72C9235F-287B-4DA6-8A53-848A94211294}"/>
              </a:ext>
            </a:extLst>
          </p:cNvPr>
          <p:cNvGrpSpPr/>
          <p:nvPr/>
        </p:nvGrpSpPr>
        <p:grpSpPr>
          <a:xfrm>
            <a:off x="697452" y="2282387"/>
            <a:ext cx="4267200" cy="735104"/>
            <a:chOff x="786700" y="1817586"/>
            <a:chExt cx="3333463" cy="735104"/>
          </a:xfrm>
        </p:grpSpPr>
        <p:sp>
          <p:nvSpPr>
            <p:cNvPr id="60" name="Rectangle 59">
              <a:extLst>
                <a:ext uri="{FF2B5EF4-FFF2-40B4-BE49-F238E27FC236}">
                  <a16:creationId xmlns:a16="http://schemas.microsoft.com/office/drawing/2014/main" id="{4E2DBD73-957E-444D-A4CF-62E06A42E11C}"/>
                </a:ext>
              </a:extLst>
            </p:cNvPr>
            <p:cNvSpPr/>
            <p:nvPr/>
          </p:nvSpPr>
          <p:spPr>
            <a:xfrm>
              <a:off x="786700" y="2244913"/>
              <a:ext cx="3333463" cy="307777"/>
            </a:xfrm>
            <a:prstGeom prst="rect">
              <a:avLst/>
            </a:prstGeom>
          </p:spPr>
          <p:txBody>
            <a:bodyPr wrap="square">
              <a:spAutoFit/>
            </a:bodyPr>
            <a:lstStyle/>
            <a:p>
              <a:pPr marL="242619" marR="175225" indent="-242619">
                <a:spcBef>
                  <a:spcPts val="400"/>
                </a:spcBef>
                <a:spcAft>
                  <a:spcPts val="400"/>
                </a:spcAft>
                <a:buClr>
                  <a:srgbClr val="0070C0"/>
                </a:buClr>
                <a:buFontTx/>
                <a:buChar char="›"/>
                <a:defRPr sz="1800">
                  <a:solidFill>
                    <a:srgbClr val="000000"/>
                  </a:solidFill>
                </a:defRPr>
              </a:pPr>
              <a:endParaRPr lang="en-US" sz="1400" dirty="0">
                <a:solidFill>
                  <a:schemeClr val="bg2">
                    <a:lumMod val="10000"/>
                  </a:schemeClr>
                </a:solidFill>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F703EB66-D93D-42DF-95A0-A88E816C573C}"/>
                </a:ext>
              </a:extLst>
            </p:cNvPr>
            <p:cNvSpPr/>
            <p:nvPr/>
          </p:nvSpPr>
          <p:spPr>
            <a:xfrm>
              <a:off x="786700" y="1817586"/>
              <a:ext cx="3235958" cy="350148"/>
            </a:xfrm>
            <a:prstGeom prst="rect">
              <a:avLst/>
            </a:prstGeom>
            <a:solidFill>
              <a:srgbClr val="074C88"/>
            </a:solidFill>
            <a:ln>
              <a:solidFill>
                <a:srgbClr val="07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Light" panose="020B0306030504020204"/>
                  <a:cs typeface="Arial" panose="020B0604020202020204" pitchFamily="34" charset="0"/>
                </a:rPr>
                <a:t>Bespoke Solutions </a:t>
              </a:r>
            </a:p>
          </p:txBody>
        </p:sp>
      </p:grpSp>
      <p:grpSp>
        <p:nvGrpSpPr>
          <p:cNvPr id="62" name="Group 61">
            <a:extLst>
              <a:ext uri="{FF2B5EF4-FFF2-40B4-BE49-F238E27FC236}">
                <a16:creationId xmlns:a16="http://schemas.microsoft.com/office/drawing/2014/main" id="{B8D113A0-4C53-4112-9B3D-ABB2DA4A5E6F}"/>
              </a:ext>
            </a:extLst>
          </p:cNvPr>
          <p:cNvGrpSpPr/>
          <p:nvPr/>
        </p:nvGrpSpPr>
        <p:grpSpPr>
          <a:xfrm>
            <a:off x="5228137" y="2282387"/>
            <a:ext cx="4267200" cy="735106"/>
            <a:chOff x="786700" y="1817586"/>
            <a:chExt cx="3333463" cy="735106"/>
          </a:xfrm>
        </p:grpSpPr>
        <p:sp>
          <p:nvSpPr>
            <p:cNvPr id="63" name="Rectangle 62">
              <a:extLst>
                <a:ext uri="{FF2B5EF4-FFF2-40B4-BE49-F238E27FC236}">
                  <a16:creationId xmlns:a16="http://schemas.microsoft.com/office/drawing/2014/main" id="{FD9345CD-70F1-4143-B28B-BE06956B7107}"/>
                </a:ext>
              </a:extLst>
            </p:cNvPr>
            <p:cNvSpPr/>
            <p:nvPr/>
          </p:nvSpPr>
          <p:spPr>
            <a:xfrm>
              <a:off x="786700" y="2244915"/>
              <a:ext cx="3333463" cy="307777"/>
            </a:xfrm>
            <a:prstGeom prst="rect">
              <a:avLst/>
            </a:prstGeom>
          </p:spPr>
          <p:txBody>
            <a:bodyPr wrap="square">
              <a:spAutoFit/>
            </a:bodyPr>
            <a:lstStyle/>
            <a:p>
              <a:pPr marL="242619" marR="175225" indent="-242619">
                <a:spcBef>
                  <a:spcPts val="400"/>
                </a:spcBef>
                <a:spcAft>
                  <a:spcPts val="400"/>
                </a:spcAft>
                <a:buClr>
                  <a:srgbClr val="0070C0"/>
                </a:buClr>
                <a:buFontTx/>
                <a:buChar char="›"/>
                <a:defRPr sz="1800">
                  <a:solidFill>
                    <a:srgbClr val="000000"/>
                  </a:solidFill>
                </a:defRPr>
              </a:pPr>
              <a:endParaRPr lang="en-US" sz="1400" dirty="0">
                <a:solidFill>
                  <a:schemeClr val="bg2">
                    <a:lumMod val="10000"/>
                  </a:schemeClr>
                </a:solidFill>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7F840494-72CD-4E6B-8477-A48C04B591CE}"/>
                </a:ext>
              </a:extLst>
            </p:cNvPr>
            <p:cNvSpPr/>
            <p:nvPr/>
          </p:nvSpPr>
          <p:spPr>
            <a:xfrm>
              <a:off x="786700" y="1817586"/>
              <a:ext cx="3235958" cy="350148"/>
            </a:xfrm>
            <a:prstGeom prst="rect">
              <a:avLst/>
            </a:prstGeom>
            <a:solidFill>
              <a:srgbClr val="074C88"/>
            </a:solidFill>
            <a:ln>
              <a:solidFill>
                <a:srgbClr val="07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Light" panose="020B0306030504020204"/>
                  <a:cs typeface="Arial" panose="020B0604020202020204" pitchFamily="34" charset="0"/>
                </a:rPr>
                <a:t>Supporting an Array of Clients</a:t>
              </a:r>
            </a:p>
          </p:txBody>
        </p:sp>
      </p:grpSp>
      <p:sp>
        <p:nvSpPr>
          <p:cNvPr id="65" name="Rectangle: Diagonal Corners Rounded 64">
            <a:extLst>
              <a:ext uri="{FF2B5EF4-FFF2-40B4-BE49-F238E27FC236}">
                <a16:creationId xmlns:a16="http://schemas.microsoft.com/office/drawing/2014/main" id="{E465FA24-BEDF-4F06-99D8-3392E22FB5D9}"/>
              </a:ext>
            </a:extLst>
          </p:cNvPr>
          <p:cNvSpPr/>
          <p:nvPr/>
        </p:nvSpPr>
        <p:spPr>
          <a:xfrm>
            <a:off x="601983" y="4406218"/>
            <a:ext cx="995946" cy="266739"/>
          </a:xfrm>
          <a:prstGeom prst="round2Diag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50000"/>
                  </a:schemeClr>
                </a:solidFill>
                <a:latin typeface="Open Sans Light" panose="020B0306030504020204"/>
                <a:cs typeface="Arial" panose="020B0604020202020204" pitchFamily="34" charset="0"/>
              </a:rPr>
              <a:t>Private Placement </a:t>
            </a:r>
          </a:p>
        </p:txBody>
      </p:sp>
      <p:sp>
        <p:nvSpPr>
          <p:cNvPr id="66" name="Rectangle: Diagonal Corners Rounded 65">
            <a:extLst>
              <a:ext uri="{FF2B5EF4-FFF2-40B4-BE49-F238E27FC236}">
                <a16:creationId xmlns:a16="http://schemas.microsoft.com/office/drawing/2014/main" id="{FD5C84BB-8A95-4C31-B0B2-6B1D75C10AEE}"/>
              </a:ext>
            </a:extLst>
          </p:cNvPr>
          <p:cNvSpPr/>
          <p:nvPr/>
        </p:nvSpPr>
        <p:spPr>
          <a:xfrm>
            <a:off x="1171827" y="5324197"/>
            <a:ext cx="995946" cy="419397"/>
          </a:xfrm>
          <a:prstGeom prst="round2Diag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50000"/>
                  </a:schemeClr>
                </a:solidFill>
                <a:latin typeface="Open Sans Light" panose="020B0306030504020204"/>
                <a:cs typeface="Arial" panose="020B0604020202020204" pitchFamily="34" charset="0"/>
              </a:rPr>
              <a:t>Research</a:t>
            </a:r>
          </a:p>
        </p:txBody>
      </p:sp>
      <p:sp>
        <p:nvSpPr>
          <p:cNvPr id="67" name="Rectangle: Diagonal Corners Rounded 66">
            <a:extLst>
              <a:ext uri="{FF2B5EF4-FFF2-40B4-BE49-F238E27FC236}">
                <a16:creationId xmlns:a16="http://schemas.microsoft.com/office/drawing/2014/main" id="{0160AA00-6300-4D3E-B37D-59850E53A293}"/>
              </a:ext>
            </a:extLst>
          </p:cNvPr>
          <p:cNvSpPr/>
          <p:nvPr/>
        </p:nvSpPr>
        <p:spPr>
          <a:xfrm>
            <a:off x="3365422" y="5319888"/>
            <a:ext cx="1172159" cy="419397"/>
          </a:xfrm>
          <a:prstGeom prst="round2Diag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50000"/>
                  </a:schemeClr>
                </a:solidFill>
                <a:latin typeface="Open Sans Light" panose="020B0306030504020204"/>
                <a:cs typeface="Arial" panose="020B0604020202020204" pitchFamily="34" charset="0"/>
              </a:rPr>
              <a:t>Private Equity Advisory</a:t>
            </a:r>
          </a:p>
        </p:txBody>
      </p:sp>
      <p:sp>
        <p:nvSpPr>
          <p:cNvPr id="68" name="Rectangle: Diagonal Corners Rounded 67">
            <a:extLst>
              <a:ext uri="{FF2B5EF4-FFF2-40B4-BE49-F238E27FC236}">
                <a16:creationId xmlns:a16="http://schemas.microsoft.com/office/drawing/2014/main" id="{B783CAD3-C1F6-48F4-9828-AC5F3D51222D}"/>
              </a:ext>
            </a:extLst>
          </p:cNvPr>
          <p:cNvSpPr/>
          <p:nvPr/>
        </p:nvSpPr>
        <p:spPr>
          <a:xfrm>
            <a:off x="1121609" y="3385116"/>
            <a:ext cx="1031788" cy="419397"/>
          </a:xfrm>
          <a:prstGeom prst="round2Diag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50000"/>
                  </a:schemeClr>
                </a:solidFill>
                <a:latin typeface="Open Sans Light" panose="020B0306030504020204"/>
                <a:cs typeface="Arial" panose="020B0604020202020204" pitchFamily="34" charset="0"/>
              </a:rPr>
              <a:t>Corporate Advisory</a:t>
            </a:r>
          </a:p>
        </p:txBody>
      </p:sp>
      <p:sp>
        <p:nvSpPr>
          <p:cNvPr id="69" name="Rectangle: Diagonal Corners Rounded 68">
            <a:extLst>
              <a:ext uri="{FF2B5EF4-FFF2-40B4-BE49-F238E27FC236}">
                <a16:creationId xmlns:a16="http://schemas.microsoft.com/office/drawing/2014/main" id="{0195F338-7947-4236-91E4-F7021A8860E8}"/>
              </a:ext>
            </a:extLst>
          </p:cNvPr>
          <p:cNvSpPr/>
          <p:nvPr/>
        </p:nvSpPr>
        <p:spPr>
          <a:xfrm>
            <a:off x="3908163" y="4338453"/>
            <a:ext cx="1031788" cy="419397"/>
          </a:xfrm>
          <a:prstGeom prst="round2Diag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50000"/>
                  </a:schemeClr>
                </a:solidFill>
                <a:latin typeface="Open Sans Light" panose="020B0306030504020204"/>
                <a:cs typeface="Arial" panose="020B0604020202020204" pitchFamily="34" charset="0"/>
              </a:rPr>
              <a:t>Corporate Finance </a:t>
            </a:r>
          </a:p>
        </p:txBody>
      </p:sp>
      <p:sp>
        <p:nvSpPr>
          <p:cNvPr id="70" name="Rectangle: Diagonal Corners Rounded 69">
            <a:extLst>
              <a:ext uri="{FF2B5EF4-FFF2-40B4-BE49-F238E27FC236}">
                <a16:creationId xmlns:a16="http://schemas.microsoft.com/office/drawing/2014/main" id="{3A187DEE-89BA-4885-A7E0-34ECBFADA343}"/>
              </a:ext>
            </a:extLst>
          </p:cNvPr>
          <p:cNvSpPr/>
          <p:nvPr/>
        </p:nvSpPr>
        <p:spPr>
          <a:xfrm>
            <a:off x="3461679" y="3490176"/>
            <a:ext cx="995946" cy="266739"/>
          </a:xfrm>
          <a:prstGeom prst="round2Diag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50000"/>
                  </a:schemeClr>
                </a:solidFill>
                <a:latin typeface="Open Sans Light" panose="020B0306030504020204"/>
                <a:cs typeface="Arial" panose="020B0604020202020204" pitchFamily="34" charset="0"/>
              </a:rPr>
              <a:t>Feasibility Studies</a:t>
            </a:r>
          </a:p>
        </p:txBody>
      </p:sp>
      <p:sp>
        <p:nvSpPr>
          <p:cNvPr id="72" name="Oval 71">
            <a:extLst>
              <a:ext uri="{FF2B5EF4-FFF2-40B4-BE49-F238E27FC236}">
                <a16:creationId xmlns:a16="http://schemas.microsoft.com/office/drawing/2014/main" id="{BE3E787D-02DD-4A73-8580-1A39B1EEE826}"/>
              </a:ext>
            </a:extLst>
          </p:cNvPr>
          <p:cNvSpPr/>
          <p:nvPr/>
        </p:nvSpPr>
        <p:spPr>
          <a:xfrm>
            <a:off x="2243246" y="4135330"/>
            <a:ext cx="1091767" cy="82296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Light" panose="020B0306030504020204"/>
            </a:endParaRPr>
          </a:p>
        </p:txBody>
      </p:sp>
      <p:cxnSp>
        <p:nvCxnSpPr>
          <p:cNvPr id="76" name="Straight Connector 75">
            <a:extLst>
              <a:ext uri="{FF2B5EF4-FFF2-40B4-BE49-F238E27FC236}">
                <a16:creationId xmlns:a16="http://schemas.microsoft.com/office/drawing/2014/main" id="{D01B4B33-D8C4-4B12-97BF-81EEE6F88988}"/>
              </a:ext>
            </a:extLst>
          </p:cNvPr>
          <p:cNvCxnSpPr>
            <a:cxnSpLocks/>
          </p:cNvCxnSpPr>
          <p:nvPr/>
        </p:nvCxnSpPr>
        <p:spPr>
          <a:xfrm flipH="1">
            <a:off x="1545936" y="4535518"/>
            <a:ext cx="274703" cy="297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634E6E4-E86B-4966-9154-CF1CE48CB5F6}"/>
              </a:ext>
            </a:extLst>
          </p:cNvPr>
          <p:cNvCxnSpPr>
            <a:cxnSpLocks/>
            <a:stCxn id="57" idx="6"/>
            <a:endCxn id="58" idx="6"/>
          </p:cNvCxnSpPr>
          <p:nvPr/>
        </p:nvCxnSpPr>
        <p:spPr>
          <a:xfrm flipH="1" flipV="1">
            <a:off x="3740879" y="4541494"/>
            <a:ext cx="272449" cy="297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1F6867A-5D0A-4710-A6A7-8D884EC261B7}"/>
              </a:ext>
            </a:extLst>
          </p:cNvPr>
          <p:cNvCxnSpPr>
            <a:cxnSpLocks/>
            <a:stCxn id="57" idx="1"/>
            <a:endCxn id="58" idx="1"/>
          </p:cNvCxnSpPr>
          <p:nvPr/>
        </p:nvCxnSpPr>
        <p:spPr>
          <a:xfrm>
            <a:off x="1906007" y="3800899"/>
            <a:ext cx="195845" cy="12634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77373D6-5302-44B4-88A0-53368CBE183F}"/>
              </a:ext>
            </a:extLst>
          </p:cNvPr>
          <p:cNvCxnSpPr>
            <a:cxnSpLocks/>
            <a:stCxn id="58" idx="7"/>
            <a:endCxn id="57" idx="7"/>
          </p:cNvCxnSpPr>
          <p:nvPr/>
        </p:nvCxnSpPr>
        <p:spPr>
          <a:xfrm flipV="1">
            <a:off x="3459666" y="3800899"/>
            <a:ext cx="192103" cy="12634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B84981-3B89-472C-B74E-3F5783A0200E}"/>
              </a:ext>
            </a:extLst>
          </p:cNvPr>
          <p:cNvCxnSpPr>
            <a:cxnSpLocks/>
            <a:stCxn id="57" idx="3"/>
            <a:endCxn id="58" idx="3"/>
          </p:cNvCxnSpPr>
          <p:nvPr/>
        </p:nvCxnSpPr>
        <p:spPr>
          <a:xfrm flipV="1">
            <a:off x="1906007" y="5155744"/>
            <a:ext cx="195845" cy="13228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43F8E30-AF8E-4FA9-9A9B-3DEC592D3B1F}"/>
              </a:ext>
            </a:extLst>
          </p:cNvPr>
          <p:cNvCxnSpPr>
            <a:cxnSpLocks/>
            <a:stCxn id="58" idx="5"/>
            <a:endCxn id="57" idx="5"/>
          </p:cNvCxnSpPr>
          <p:nvPr/>
        </p:nvCxnSpPr>
        <p:spPr>
          <a:xfrm>
            <a:off x="3459666" y="5155744"/>
            <a:ext cx="192103" cy="13228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CC94B8DB-C370-48FE-9EB6-C0694273850A}"/>
              </a:ext>
            </a:extLst>
          </p:cNvPr>
          <p:cNvSpPr/>
          <p:nvPr/>
        </p:nvSpPr>
        <p:spPr>
          <a:xfrm>
            <a:off x="5963441" y="3275725"/>
            <a:ext cx="2775119" cy="369332"/>
          </a:xfrm>
          <a:prstGeom prst="rect">
            <a:avLst/>
          </a:prstGeom>
        </p:spPr>
        <p:txBody>
          <a:bodyPr wrap="none">
            <a:spAutoFit/>
          </a:bodyPr>
          <a:lstStyle/>
          <a:p>
            <a:r>
              <a:rPr lang="en-US" b="1" dirty="0">
                <a:solidFill>
                  <a:srgbClr val="0070C0"/>
                </a:solidFill>
                <a:latin typeface="Open Sans Light" panose="020B0306030504020204"/>
                <a:cs typeface="Arial" panose="020B0604020202020204" pitchFamily="34" charset="0"/>
              </a:rPr>
              <a:t>Across Growth Markets</a:t>
            </a:r>
            <a:endParaRPr lang="en-US" dirty="0">
              <a:latin typeface="Open Sans Light" panose="020B0306030504020204"/>
            </a:endParaRPr>
          </a:p>
        </p:txBody>
      </p:sp>
      <p:sp>
        <p:nvSpPr>
          <p:cNvPr id="83" name="TextBox 82">
            <a:extLst>
              <a:ext uri="{FF2B5EF4-FFF2-40B4-BE49-F238E27FC236}">
                <a16:creationId xmlns:a16="http://schemas.microsoft.com/office/drawing/2014/main" id="{7F87F9AE-26CB-451D-A6F2-48023EF4F543}"/>
              </a:ext>
            </a:extLst>
          </p:cNvPr>
          <p:cNvSpPr txBox="1"/>
          <p:nvPr/>
        </p:nvSpPr>
        <p:spPr>
          <a:xfrm>
            <a:off x="5534685" y="3676259"/>
            <a:ext cx="3574745" cy="523220"/>
          </a:xfrm>
          <a:prstGeom prst="rect">
            <a:avLst/>
          </a:prstGeom>
          <a:noFill/>
        </p:spPr>
        <p:txBody>
          <a:bodyPr wrap="square" rtlCol="0">
            <a:spAutoFit/>
          </a:bodyPr>
          <a:lstStyle/>
          <a:p>
            <a:pPr algn="ctr"/>
            <a:r>
              <a:rPr lang="en-US" sz="1400" b="1" dirty="0">
                <a:solidFill>
                  <a:schemeClr val="tx1">
                    <a:lumMod val="50000"/>
                  </a:schemeClr>
                </a:solidFill>
                <a:latin typeface="Open Sans Light" panose="020B0306030504020204"/>
                <a:cs typeface="Arial" panose="020B0604020202020204" pitchFamily="34" charset="0"/>
              </a:rPr>
              <a:t>Facilitating growth through financial  solutions for:- </a:t>
            </a:r>
          </a:p>
        </p:txBody>
      </p:sp>
      <p:sp>
        <p:nvSpPr>
          <p:cNvPr id="92" name="Rectangle: Rounded Corners 91">
            <a:extLst>
              <a:ext uri="{FF2B5EF4-FFF2-40B4-BE49-F238E27FC236}">
                <a16:creationId xmlns:a16="http://schemas.microsoft.com/office/drawing/2014/main" id="{433988E6-8879-4765-BBF5-1511186DEE76}"/>
              </a:ext>
            </a:extLst>
          </p:cNvPr>
          <p:cNvSpPr/>
          <p:nvPr/>
        </p:nvSpPr>
        <p:spPr>
          <a:xfrm>
            <a:off x="5895396" y="4191645"/>
            <a:ext cx="2838778" cy="1325875"/>
          </a:xfrm>
          <a:prstGeom prst="roundRect">
            <a:avLst>
              <a:gd name="adj" fmla="val 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Light" panose="020B0306030504020204"/>
              <a:cs typeface="Arial" panose="020B0604020202020204" pitchFamily="34" charset="0"/>
            </a:endParaRPr>
          </a:p>
        </p:txBody>
      </p:sp>
      <p:sp>
        <p:nvSpPr>
          <p:cNvPr id="4" name="Slide Number Placeholder 3">
            <a:extLst>
              <a:ext uri="{FF2B5EF4-FFF2-40B4-BE49-F238E27FC236}">
                <a16:creationId xmlns:a16="http://schemas.microsoft.com/office/drawing/2014/main" id="{82869747-7A92-4FCD-B571-609470D6C4E2}"/>
              </a:ext>
            </a:extLst>
          </p:cNvPr>
          <p:cNvSpPr>
            <a:spLocks noGrp="1"/>
          </p:cNvSpPr>
          <p:nvPr>
            <p:ph type="sldNum" sz="quarter" idx="12"/>
          </p:nvPr>
        </p:nvSpPr>
        <p:spPr/>
        <p:txBody>
          <a:bodyPr/>
          <a:lstStyle/>
          <a:p>
            <a:fld id="{E6DF869A-E8BD-4A47-B2EE-0AD3E4F5B68D}" type="slidenum">
              <a:rPr lang="en-US" sz="1200" smtClean="0">
                <a:solidFill>
                  <a:srgbClr val="0070C0"/>
                </a:solidFill>
                <a:latin typeface="Open Sans Light" panose="020B0306030504020204"/>
              </a:rPr>
              <a:t>7</a:t>
            </a:fld>
            <a:endParaRPr lang="en-US" sz="1200" dirty="0">
              <a:solidFill>
                <a:srgbClr val="0070C0"/>
              </a:solidFill>
              <a:latin typeface="Open Sans Light" panose="020B0306030504020204"/>
            </a:endParaRPr>
          </a:p>
        </p:txBody>
      </p:sp>
      <p:sp>
        <p:nvSpPr>
          <p:cNvPr id="49" name="object 11">
            <a:extLst>
              <a:ext uri="{FF2B5EF4-FFF2-40B4-BE49-F238E27FC236}">
                <a16:creationId xmlns:a16="http://schemas.microsoft.com/office/drawing/2014/main" id="{374FE9CE-7F2E-4FB8-B3BB-F8EF429C70C5}"/>
              </a:ext>
            </a:extLst>
          </p:cNvPr>
          <p:cNvSpPr/>
          <p:nvPr/>
        </p:nvSpPr>
        <p:spPr>
          <a:xfrm>
            <a:off x="674763" y="1007365"/>
            <a:ext cx="730250" cy="0"/>
          </a:xfrm>
          <a:custGeom>
            <a:avLst/>
            <a:gdLst/>
            <a:ahLst/>
            <a:cxnLst/>
            <a:rect l="l" t="t" r="r" b="b"/>
            <a:pathLst>
              <a:path w="730250">
                <a:moveTo>
                  <a:pt x="0" y="0"/>
                </a:moveTo>
                <a:lnTo>
                  <a:pt x="730084" y="0"/>
                </a:lnTo>
              </a:path>
            </a:pathLst>
          </a:custGeom>
          <a:ln w="31216">
            <a:solidFill>
              <a:srgbClr val="EF4035"/>
            </a:solidFill>
          </a:ln>
        </p:spPr>
        <p:txBody>
          <a:bodyPr wrap="square" lIns="0" tIns="0" rIns="0" bIns="0" rtlCol="0">
            <a:spAutoFit/>
          </a:bodyPr>
          <a:lstStyle/>
          <a:p>
            <a:endParaRPr dirty="0"/>
          </a:p>
        </p:txBody>
      </p:sp>
      <p:sp>
        <p:nvSpPr>
          <p:cNvPr id="52" name="Rectangle: Diagonal Corners Snipped 51">
            <a:extLst>
              <a:ext uri="{FF2B5EF4-FFF2-40B4-BE49-F238E27FC236}">
                <a16:creationId xmlns:a16="http://schemas.microsoft.com/office/drawing/2014/main" id="{723380A2-B0C4-4BAF-97DF-12FDF9672405}"/>
              </a:ext>
            </a:extLst>
          </p:cNvPr>
          <p:cNvSpPr/>
          <p:nvPr/>
        </p:nvSpPr>
        <p:spPr>
          <a:xfrm>
            <a:off x="2233999" y="4388186"/>
            <a:ext cx="1091765" cy="357191"/>
          </a:xfrm>
          <a:prstGeom prst="snip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Light" panose="020B0306030504020204"/>
                <a:cs typeface="Arial" panose="020B0604020202020204" pitchFamily="34" charset="0"/>
              </a:rPr>
              <a:t>Client</a:t>
            </a:r>
          </a:p>
        </p:txBody>
      </p:sp>
      <p:sp>
        <p:nvSpPr>
          <p:cNvPr id="53" name="Rectangle 52">
            <a:extLst>
              <a:ext uri="{FF2B5EF4-FFF2-40B4-BE49-F238E27FC236}">
                <a16:creationId xmlns:a16="http://schemas.microsoft.com/office/drawing/2014/main" id="{7BC58C95-02A0-47A1-B3CE-4133A2B14C96}"/>
              </a:ext>
            </a:extLst>
          </p:cNvPr>
          <p:cNvSpPr/>
          <p:nvPr/>
        </p:nvSpPr>
        <p:spPr>
          <a:xfrm>
            <a:off x="5995501" y="4488424"/>
            <a:ext cx="1280160" cy="35374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Light" panose="020B0306030504020204"/>
                <a:cs typeface="Arial" panose="020B0604020202020204" pitchFamily="34" charset="0"/>
              </a:rPr>
              <a:t>Corporates</a:t>
            </a:r>
          </a:p>
        </p:txBody>
      </p:sp>
      <p:sp>
        <p:nvSpPr>
          <p:cNvPr id="85" name="Rectangle 84">
            <a:extLst>
              <a:ext uri="{FF2B5EF4-FFF2-40B4-BE49-F238E27FC236}">
                <a16:creationId xmlns:a16="http://schemas.microsoft.com/office/drawing/2014/main" id="{B555AE81-52AA-4E0D-8143-5B24B7733CDD}"/>
              </a:ext>
            </a:extLst>
          </p:cNvPr>
          <p:cNvSpPr/>
          <p:nvPr/>
        </p:nvSpPr>
        <p:spPr>
          <a:xfrm>
            <a:off x="7372863" y="4488423"/>
            <a:ext cx="1280160" cy="35374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Light" panose="020B0306030504020204"/>
                <a:cs typeface="Arial" panose="020B0604020202020204" pitchFamily="34" charset="0"/>
              </a:rPr>
              <a:t>Entrepreneurs</a:t>
            </a:r>
          </a:p>
        </p:txBody>
      </p:sp>
      <p:sp>
        <p:nvSpPr>
          <p:cNvPr id="86" name="Rectangle 85">
            <a:extLst>
              <a:ext uri="{FF2B5EF4-FFF2-40B4-BE49-F238E27FC236}">
                <a16:creationId xmlns:a16="http://schemas.microsoft.com/office/drawing/2014/main" id="{66A074DC-3C81-4051-9F53-475E88CBBA3B}"/>
              </a:ext>
            </a:extLst>
          </p:cNvPr>
          <p:cNvSpPr/>
          <p:nvPr/>
        </p:nvSpPr>
        <p:spPr>
          <a:xfrm>
            <a:off x="7372863" y="4886479"/>
            <a:ext cx="1280160" cy="35374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Light" panose="020B0306030504020204"/>
                <a:cs typeface="Arial" panose="020B0604020202020204" pitchFamily="34" charset="0"/>
              </a:rPr>
              <a:t>Start-ups</a:t>
            </a:r>
          </a:p>
        </p:txBody>
      </p:sp>
      <p:sp>
        <p:nvSpPr>
          <p:cNvPr id="87" name="Rectangle 86">
            <a:extLst>
              <a:ext uri="{FF2B5EF4-FFF2-40B4-BE49-F238E27FC236}">
                <a16:creationId xmlns:a16="http://schemas.microsoft.com/office/drawing/2014/main" id="{A5E251B9-0A64-4E2B-B2B9-4A913DC1464F}"/>
              </a:ext>
            </a:extLst>
          </p:cNvPr>
          <p:cNvSpPr/>
          <p:nvPr/>
        </p:nvSpPr>
        <p:spPr>
          <a:xfrm>
            <a:off x="5996961" y="4886480"/>
            <a:ext cx="1280160" cy="35374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Light" panose="020B0306030504020204"/>
                <a:cs typeface="Arial" panose="020B0604020202020204" pitchFamily="34" charset="0"/>
              </a:rPr>
              <a:t>SMEs/ MNEs</a:t>
            </a:r>
          </a:p>
        </p:txBody>
      </p:sp>
      <p:sp>
        <p:nvSpPr>
          <p:cNvPr id="90" name="object 56">
            <a:extLst>
              <a:ext uri="{FF2B5EF4-FFF2-40B4-BE49-F238E27FC236}">
                <a16:creationId xmlns:a16="http://schemas.microsoft.com/office/drawing/2014/main" id="{92860C68-EFFD-42EB-8A26-531A55462A32}"/>
              </a:ext>
            </a:extLst>
          </p:cNvPr>
          <p:cNvSpPr/>
          <p:nvPr/>
        </p:nvSpPr>
        <p:spPr>
          <a:xfrm>
            <a:off x="4032555" y="492553"/>
            <a:ext cx="3409315" cy="90170"/>
          </a:xfrm>
          <a:custGeom>
            <a:avLst/>
            <a:gdLst/>
            <a:ahLst/>
            <a:cxnLst/>
            <a:rect l="l" t="t" r="r" b="b"/>
            <a:pathLst>
              <a:path w="3409315" h="90170">
                <a:moveTo>
                  <a:pt x="3318903" y="0"/>
                </a:moveTo>
                <a:lnTo>
                  <a:pt x="0" y="0"/>
                </a:lnTo>
                <a:lnTo>
                  <a:pt x="90004" y="90004"/>
                </a:lnTo>
                <a:lnTo>
                  <a:pt x="3408908" y="90004"/>
                </a:lnTo>
                <a:lnTo>
                  <a:pt x="3318903" y="0"/>
                </a:lnTo>
                <a:close/>
              </a:path>
            </a:pathLst>
          </a:custGeom>
          <a:solidFill>
            <a:srgbClr val="0075C0"/>
          </a:solidFill>
        </p:spPr>
        <p:txBody>
          <a:bodyPr wrap="square" lIns="0" tIns="0" rIns="0" bIns="0" rtlCol="0">
            <a:spAutoFit/>
          </a:bodyPr>
          <a:lstStyle/>
          <a:p>
            <a:endParaRPr/>
          </a:p>
        </p:txBody>
      </p:sp>
      <p:sp>
        <p:nvSpPr>
          <p:cNvPr id="91" name="object 57">
            <a:extLst>
              <a:ext uri="{FF2B5EF4-FFF2-40B4-BE49-F238E27FC236}">
                <a16:creationId xmlns:a16="http://schemas.microsoft.com/office/drawing/2014/main" id="{77AD4F66-73AA-4694-A8D0-1D41DB549A2E}"/>
              </a:ext>
            </a:extLst>
          </p:cNvPr>
          <p:cNvSpPr/>
          <p:nvPr/>
        </p:nvSpPr>
        <p:spPr>
          <a:xfrm>
            <a:off x="7441457" y="492553"/>
            <a:ext cx="2464543" cy="90170"/>
          </a:xfrm>
          <a:custGeom>
            <a:avLst/>
            <a:gdLst/>
            <a:ahLst/>
            <a:cxnLst/>
            <a:rect l="l" t="t" r="r" b="b"/>
            <a:pathLst>
              <a:path w="1960245" h="90170">
                <a:moveTo>
                  <a:pt x="1959902" y="0"/>
                </a:moveTo>
                <a:lnTo>
                  <a:pt x="0" y="0"/>
                </a:lnTo>
                <a:lnTo>
                  <a:pt x="90004" y="90004"/>
                </a:lnTo>
                <a:lnTo>
                  <a:pt x="1959902" y="90004"/>
                </a:lnTo>
                <a:lnTo>
                  <a:pt x="1959902" y="0"/>
                </a:lnTo>
                <a:close/>
              </a:path>
            </a:pathLst>
          </a:custGeom>
          <a:solidFill>
            <a:srgbClr val="A7A9AC"/>
          </a:solidFill>
        </p:spPr>
        <p:txBody>
          <a:bodyPr wrap="square" lIns="0" tIns="0" rIns="0" bIns="0" rtlCol="0">
            <a:spAutoFit/>
          </a:bodyPr>
          <a:lstStyle/>
          <a:p>
            <a:endParaRPr/>
          </a:p>
        </p:txBody>
      </p:sp>
    </p:spTree>
    <p:extLst>
      <p:ext uri="{BB962C8B-B14F-4D97-AF65-F5344CB8AC3E}">
        <p14:creationId xmlns:p14="http://schemas.microsoft.com/office/powerpoint/2010/main" val="1378580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4B5F7BB0-7383-4737-8922-9F7F5C7F3AAC}"/>
              </a:ext>
            </a:extLst>
          </p:cNvPr>
          <p:cNvSpPr/>
          <p:nvPr/>
        </p:nvSpPr>
        <p:spPr bwMode="auto">
          <a:xfrm>
            <a:off x="5181323" y="2341754"/>
            <a:ext cx="4184168" cy="45719"/>
          </a:xfrm>
          <a:prstGeom prst="rect">
            <a:avLst/>
          </a:prstGeom>
          <a:solidFill>
            <a:schemeClr val="bg1"/>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042988"/>
            <a:r>
              <a:rPr lang="en-US" sz="1600" b="1" dirty="0">
                <a:solidFill>
                  <a:srgbClr val="074C88"/>
                </a:solidFill>
                <a:latin typeface="Open Sans Light" panose="020B0306030504020204"/>
                <a:cs typeface="Arial" panose="020B0604020202020204" pitchFamily="34" charset="0"/>
              </a:rPr>
              <a:t>United Nations 17 Goals for </a:t>
            </a:r>
          </a:p>
          <a:p>
            <a:pPr algn="ctr" defTabSz="1042988"/>
            <a:r>
              <a:rPr lang="en-US" sz="1600" b="1" dirty="0">
                <a:solidFill>
                  <a:srgbClr val="074C88"/>
                </a:solidFill>
                <a:latin typeface="Open Sans Light" panose="020B0306030504020204"/>
                <a:cs typeface="Arial" panose="020B0604020202020204" pitchFamily="34" charset="0"/>
              </a:rPr>
              <a:t>Sustainable Development</a:t>
            </a:r>
          </a:p>
        </p:txBody>
      </p:sp>
      <p:sp>
        <p:nvSpPr>
          <p:cNvPr id="2" name="Text Placeholder 1">
            <a:extLst>
              <a:ext uri="{FF2B5EF4-FFF2-40B4-BE49-F238E27FC236}">
                <a16:creationId xmlns:a16="http://schemas.microsoft.com/office/drawing/2014/main" id="{076C7656-12CF-4843-AFF9-9DDA511C57A8}"/>
              </a:ext>
            </a:extLst>
          </p:cNvPr>
          <p:cNvSpPr txBox="1">
            <a:spLocks/>
          </p:cNvSpPr>
          <p:nvPr/>
        </p:nvSpPr>
        <p:spPr>
          <a:xfrm>
            <a:off x="571500" y="498256"/>
            <a:ext cx="8801100" cy="5533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800" b="1" kern="1200">
                <a:solidFill>
                  <a:srgbClr val="074C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70C0"/>
                </a:solidFill>
                <a:latin typeface="Open Sans Light" panose="020B0306030504020204"/>
              </a:rPr>
              <a:t>Sustainable Development Goals</a:t>
            </a:r>
          </a:p>
        </p:txBody>
      </p:sp>
      <p:sp>
        <p:nvSpPr>
          <p:cNvPr id="24" name="Content Placeholder 6">
            <a:extLst>
              <a:ext uri="{FF2B5EF4-FFF2-40B4-BE49-F238E27FC236}">
                <a16:creationId xmlns:a16="http://schemas.microsoft.com/office/drawing/2014/main" id="{A6230841-3B80-44B4-B4A4-3D3646FC5EFE}"/>
              </a:ext>
            </a:extLst>
          </p:cNvPr>
          <p:cNvSpPr txBox="1">
            <a:spLocks/>
          </p:cNvSpPr>
          <p:nvPr/>
        </p:nvSpPr>
        <p:spPr>
          <a:xfrm>
            <a:off x="615771" y="1110335"/>
            <a:ext cx="8789927" cy="3721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74C88"/>
                </a:solidFill>
                <a:latin typeface="Open Sans Light" panose="020B0306030504020204"/>
                <a:cs typeface="Arial" panose="020B0604020202020204" pitchFamily="34" charset="0"/>
              </a:rPr>
              <a:t>Addressing the Sustainable Development Challenges</a:t>
            </a:r>
          </a:p>
        </p:txBody>
      </p:sp>
      <p:sp>
        <p:nvSpPr>
          <p:cNvPr id="44" name="Rectangle 43">
            <a:extLst>
              <a:ext uri="{FF2B5EF4-FFF2-40B4-BE49-F238E27FC236}">
                <a16:creationId xmlns:a16="http://schemas.microsoft.com/office/drawing/2014/main" id="{6BCDF8C6-9298-42A5-B0B0-172E5C852DFA}"/>
              </a:ext>
            </a:extLst>
          </p:cNvPr>
          <p:cNvSpPr/>
          <p:nvPr/>
        </p:nvSpPr>
        <p:spPr>
          <a:xfrm>
            <a:off x="615771" y="1464899"/>
            <a:ext cx="8789927" cy="523220"/>
          </a:xfrm>
          <a:prstGeom prst="rect">
            <a:avLst/>
          </a:prstGeom>
        </p:spPr>
        <p:txBody>
          <a:bodyPr wrap="square">
            <a:spAutoFit/>
          </a:bodyPr>
          <a:lstStyle/>
          <a:p>
            <a:pPr algn="just"/>
            <a:r>
              <a:rPr lang="en-US" sz="1400" dirty="0">
                <a:latin typeface="Open Sans Light" panose="020B0306030504020204"/>
                <a:cs typeface="Arial" panose="020B0604020202020204" pitchFamily="34" charset="0"/>
              </a:rPr>
              <a:t>The role of the private sector has become an intrinsic part of sustainable development, and as an Emerging Markets specialist in the financial services industry we recognize our potential to help address the challenges.</a:t>
            </a:r>
          </a:p>
        </p:txBody>
      </p:sp>
      <p:sp>
        <p:nvSpPr>
          <p:cNvPr id="3" name="Slide Number Placeholder 2">
            <a:extLst>
              <a:ext uri="{FF2B5EF4-FFF2-40B4-BE49-F238E27FC236}">
                <a16:creationId xmlns:a16="http://schemas.microsoft.com/office/drawing/2014/main" id="{82FED233-E916-45D5-914F-B7A9B404AC7C}"/>
              </a:ext>
            </a:extLst>
          </p:cNvPr>
          <p:cNvSpPr>
            <a:spLocks noGrp="1"/>
          </p:cNvSpPr>
          <p:nvPr>
            <p:ph type="sldNum" sz="quarter" idx="12"/>
          </p:nvPr>
        </p:nvSpPr>
        <p:spPr/>
        <p:txBody>
          <a:bodyPr/>
          <a:lstStyle/>
          <a:p>
            <a:fld id="{E6DF869A-E8BD-4A47-B2EE-0AD3E4F5B68D}" type="slidenum">
              <a:rPr lang="en-US" sz="1200" smtClean="0">
                <a:solidFill>
                  <a:srgbClr val="0070C0"/>
                </a:solidFill>
                <a:latin typeface="Open Sans Light" panose="020B0306030504020204"/>
              </a:rPr>
              <a:t>8</a:t>
            </a:fld>
            <a:endParaRPr lang="en-US" sz="1200" dirty="0">
              <a:solidFill>
                <a:srgbClr val="0070C0"/>
              </a:solidFill>
              <a:latin typeface="Open Sans Light" panose="020B0306030504020204"/>
            </a:endParaRPr>
          </a:p>
        </p:txBody>
      </p:sp>
      <p:sp>
        <p:nvSpPr>
          <p:cNvPr id="25" name="object 11">
            <a:extLst>
              <a:ext uri="{FF2B5EF4-FFF2-40B4-BE49-F238E27FC236}">
                <a16:creationId xmlns:a16="http://schemas.microsoft.com/office/drawing/2014/main" id="{7B583DC7-E5BD-4A54-94F9-85C5A9CAC288}"/>
              </a:ext>
            </a:extLst>
          </p:cNvPr>
          <p:cNvSpPr/>
          <p:nvPr/>
        </p:nvSpPr>
        <p:spPr>
          <a:xfrm>
            <a:off x="674763" y="1007365"/>
            <a:ext cx="730250" cy="0"/>
          </a:xfrm>
          <a:custGeom>
            <a:avLst/>
            <a:gdLst/>
            <a:ahLst/>
            <a:cxnLst/>
            <a:rect l="l" t="t" r="r" b="b"/>
            <a:pathLst>
              <a:path w="730250">
                <a:moveTo>
                  <a:pt x="0" y="0"/>
                </a:moveTo>
                <a:lnTo>
                  <a:pt x="730084" y="0"/>
                </a:lnTo>
              </a:path>
            </a:pathLst>
          </a:custGeom>
          <a:ln w="31216">
            <a:solidFill>
              <a:srgbClr val="EF4035"/>
            </a:solidFill>
          </a:ln>
        </p:spPr>
        <p:txBody>
          <a:bodyPr wrap="square" lIns="0" tIns="0" rIns="0" bIns="0" rtlCol="0">
            <a:spAutoFit/>
          </a:bodyPr>
          <a:lstStyle/>
          <a:p>
            <a:endParaRPr dirty="0"/>
          </a:p>
        </p:txBody>
      </p:sp>
      <p:cxnSp>
        <p:nvCxnSpPr>
          <p:cNvPr id="74" name="Straight Arrow Connector 73">
            <a:extLst>
              <a:ext uri="{FF2B5EF4-FFF2-40B4-BE49-F238E27FC236}">
                <a16:creationId xmlns:a16="http://schemas.microsoft.com/office/drawing/2014/main" id="{0E0ABD35-28F3-43F6-9183-998355D7F8FB}"/>
              </a:ext>
            </a:extLst>
          </p:cNvPr>
          <p:cNvCxnSpPr>
            <a:cxnSpLocks/>
          </p:cNvCxnSpPr>
          <p:nvPr/>
        </p:nvCxnSpPr>
        <p:spPr>
          <a:xfrm>
            <a:off x="563880" y="2639815"/>
            <a:ext cx="8808720" cy="0"/>
          </a:xfrm>
          <a:prstGeom prst="straightConnector1">
            <a:avLst/>
          </a:prstGeom>
          <a:ln w="28575">
            <a:solidFill>
              <a:srgbClr val="ADAEB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44ECC502-C7D4-43BD-9211-AB2C2F324763}"/>
              </a:ext>
            </a:extLst>
          </p:cNvPr>
          <p:cNvSpPr/>
          <p:nvPr/>
        </p:nvSpPr>
        <p:spPr bwMode="auto">
          <a:xfrm>
            <a:off x="946387" y="2181423"/>
            <a:ext cx="3943732" cy="1603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042988"/>
            <a:r>
              <a:rPr lang="en-US" sz="1600" b="1" dirty="0">
                <a:solidFill>
                  <a:srgbClr val="074C88"/>
                </a:solidFill>
                <a:latin typeface="Open Sans Light" panose="020B0306030504020204"/>
                <a:cs typeface="Arial" panose="020B0604020202020204" pitchFamily="34" charset="0"/>
              </a:rPr>
              <a:t>UAE’s National Agenda </a:t>
            </a:r>
          </a:p>
        </p:txBody>
      </p:sp>
      <p:grpSp>
        <p:nvGrpSpPr>
          <p:cNvPr id="85" name="Group 84">
            <a:extLst>
              <a:ext uri="{FF2B5EF4-FFF2-40B4-BE49-F238E27FC236}">
                <a16:creationId xmlns:a16="http://schemas.microsoft.com/office/drawing/2014/main" id="{DEC31011-BE7C-48BA-A1D4-5C0D44E8927D}"/>
              </a:ext>
            </a:extLst>
          </p:cNvPr>
          <p:cNvGrpSpPr>
            <a:grpSpLocks noChangeAspect="1"/>
          </p:cNvGrpSpPr>
          <p:nvPr/>
        </p:nvGrpSpPr>
        <p:grpSpPr>
          <a:xfrm>
            <a:off x="5663819" y="3537564"/>
            <a:ext cx="3560490" cy="1766716"/>
            <a:chOff x="827584" y="1556793"/>
            <a:chExt cx="5958205" cy="2956450"/>
          </a:xfrm>
        </p:grpSpPr>
        <p:pic>
          <p:nvPicPr>
            <p:cNvPr id="88" name="Picture 2" descr="http://www.unglobalcompact.org/pics/un_images/site/TGG_Icon_Color_01.png">
              <a:extLst>
                <a:ext uri="{FF2B5EF4-FFF2-40B4-BE49-F238E27FC236}">
                  <a16:creationId xmlns:a16="http://schemas.microsoft.com/office/drawing/2014/main" id="{F07E5A85-D027-43C8-8244-7FBB1AD025D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3"/>
              <a:ext cx="947417" cy="947414"/>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http://www.unglobalcompact.org/pics/un_images/site/TGG_Icon_Color_02.png">
              <a:extLst>
                <a:ext uri="{FF2B5EF4-FFF2-40B4-BE49-F238E27FC236}">
                  <a16:creationId xmlns:a16="http://schemas.microsoft.com/office/drawing/2014/main" id="{7930B284-4D9B-4CEF-BB70-BBE3219D653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577" y="1556793"/>
              <a:ext cx="947417" cy="947414"/>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9" descr="http://www.unglobalcompact.org/pics/un_images/site/TGG_Icon_Color_03.png">
              <a:extLst>
                <a:ext uri="{FF2B5EF4-FFF2-40B4-BE49-F238E27FC236}">
                  <a16:creationId xmlns:a16="http://schemas.microsoft.com/office/drawing/2014/main" id="{51917FCA-56AB-49A0-8AB8-EE2D9EAC14D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790" y="1556793"/>
              <a:ext cx="947417" cy="94741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descr="http://www.unglobalcompact.org/pics/un_images/site/TGG_Icon_Color_04.png">
              <a:extLst>
                <a:ext uri="{FF2B5EF4-FFF2-40B4-BE49-F238E27FC236}">
                  <a16:creationId xmlns:a16="http://schemas.microsoft.com/office/drawing/2014/main" id="{9DF02CB7-49F5-4A12-A8B7-86220A7B86E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0386" y="1556793"/>
              <a:ext cx="947417" cy="947414"/>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0" descr="http://www.unglobalcompact.org/pics/un_images/site/TGG_Icon_Color_05.png">
              <a:extLst>
                <a:ext uri="{FF2B5EF4-FFF2-40B4-BE49-F238E27FC236}">
                  <a16:creationId xmlns:a16="http://schemas.microsoft.com/office/drawing/2014/main" id="{A6343B5E-80D8-440B-B206-8F50B6886879}"/>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9386" y="1556793"/>
              <a:ext cx="947417" cy="94741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2" descr="http://www.unglobalcompact.org/pics/un_images/site/TGG_Icon_Color_06.png">
              <a:extLst>
                <a:ext uri="{FF2B5EF4-FFF2-40B4-BE49-F238E27FC236}">
                  <a16:creationId xmlns:a16="http://schemas.microsoft.com/office/drawing/2014/main" id="{581B2C10-8080-40BD-B136-C83AEA49B667}"/>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8372" y="1556793"/>
              <a:ext cx="947417" cy="947414"/>
            </a:xfrm>
            <a:prstGeom prst="rect">
              <a:avLst/>
            </a:prstGeom>
            <a:solidFill>
              <a:schemeClr val="accent2"/>
            </a:solidFill>
          </p:spPr>
        </p:pic>
        <p:pic>
          <p:nvPicPr>
            <p:cNvPr id="94" name="Picture 93" descr="http://www.unglobalcompact.org/pics/un_images/site/TGG_Icon_Color_07.png">
              <a:extLst>
                <a:ext uri="{FF2B5EF4-FFF2-40B4-BE49-F238E27FC236}">
                  <a16:creationId xmlns:a16="http://schemas.microsoft.com/office/drawing/2014/main" id="{4B1B7B23-E0A8-4199-BD1D-CBDE3F592BE9}"/>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2561314"/>
              <a:ext cx="947417" cy="947414"/>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6" descr="http://www.unglobalcompact.org/pics/un_images/site/TGG_Icon_Color_08.png">
              <a:extLst>
                <a:ext uri="{FF2B5EF4-FFF2-40B4-BE49-F238E27FC236}">
                  <a16:creationId xmlns:a16="http://schemas.microsoft.com/office/drawing/2014/main" id="{92B44D15-5DFC-430D-B4F0-7B40574408FB}"/>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6577" y="2561314"/>
              <a:ext cx="947417" cy="947414"/>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8" descr="http://www.unglobalcompact.org/pics/un_images/site/TGG_Icon_Color_09.png">
              <a:extLst>
                <a:ext uri="{FF2B5EF4-FFF2-40B4-BE49-F238E27FC236}">
                  <a16:creationId xmlns:a16="http://schemas.microsoft.com/office/drawing/2014/main" id="{F2CF8951-36BF-4267-A093-5EF55AFE0C74}"/>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27788" y="2561314"/>
              <a:ext cx="947417" cy="947414"/>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0" descr="http://www.unglobalcompact.org/pics/un_images/site/TGG_Icon_Color_10.png">
              <a:extLst>
                <a:ext uri="{FF2B5EF4-FFF2-40B4-BE49-F238E27FC236}">
                  <a16:creationId xmlns:a16="http://schemas.microsoft.com/office/drawing/2014/main" id="{FC9372FC-09D5-4066-93F1-0219B0CD99F3}"/>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20384" y="2561314"/>
              <a:ext cx="947417" cy="947414"/>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2" descr="http://www.unglobalcompact.org/pics/un_images/site/TGG_Icon_Color_11.png">
              <a:extLst>
                <a:ext uri="{FF2B5EF4-FFF2-40B4-BE49-F238E27FC236}">
                  <a16:creationId xmlns:a16="http://schemas.microsoft.com/office/drawing/2014/main" id="{E27C1E41-5F0D-4887-9AE4-0B587653837D}"/>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29384" y="2561314"/>
              <a:ext cx="947417" cy="947414"/>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4" descr="http://www.unglobalcompact.org/pics/un_images/site/TGG_Icon_Color_12.png">
              <a:extLst>
                <a:ext uri="{FF2B5EF4-FFF2-40B4-BE49-F238E27FC236}">
                  <a16:creationId xmlns:a16="http://schemas.microsoft.com/office/drawing/2014/main" id="{97451E2D-A052-415F-A7D0-63A7513F1574}"/>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38372" y="2561314"/>
              <a:ext cx="947417" cy="947414"/>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6" descr="http://www.unglobalcompact.org/pics/un_images/site/TGG_Icon_Color_13.png">
              <a:extLst>
                <a:ext uri="{FF2B5EF4-FFF2-40B4-BE49-F238E27FC236}">
                  <a16:creationId xmlns:a16="http://schemas.microsoft.com/office/drawing/2014/main" id="{C186CA15-2F69-4E19-AEE5-FB1C9EB013FD}"/>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7584" y="3565827"/>
              <a:ext cx="947417" cy="947414"/>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8" descr="http://www.unglobalcompact.org/pics/un_images/site/TGG_Icon_Color_14.png">
              <a:extLst>
                <a:ext uri="{FF2B5EF4-FFF2-40B4-BE49-F238E27FC236}">
                  <a16:creationId xmlns:a16="http://schemas.microsoft.com/office/drawing/2014/main" id="{A465ABFE-E269-42EF-A669-23ECE5339BDD}"/>
                </a:ext>
              </a:extLst>
            </p:cNvPr>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36577" y="3565827"/>
              <a:ext cx="947417" cy="947414"/>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30" descr="http://www.unglobalcompact.org/pics/un_images/site/TGG_Icon_Color_15.png">
              <a:extLst>
                <a:ext uri="{FF2B5EF4-FFF2-40B4-BE49-F238E27FC236}">
                  <a16:creationId xmlns:a16="http://schemas.microsoft.com/office/drawing/2014/main" id="{F464C3DC-2CB2-4C5E-8A1A-EC57C1932DB7}"/>
                </a:ext>
              </a:extLst>
            </p:cNvPr>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27790" y="3565827"/>
              <a:ext cx="947417" cy="947414"/>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32" descr="http://www.unglobalcompact.org/pics/un_images/site/sdg_16_icon_with_text.jpg">
              <a:extLst>
                <a:ext uri="{FF2B5EF4-FFF2-40B4-BE49-F238E27FC236}">
                  <a16:creationId xmlns:a16="http://schemas.microsoft.com/office/drawing/2014/main" id="{A6202D4B-B4AE-4B9A-8478-30B6EF156D27}"/>
                </a:ext>
              </a:extLst>
            </p:cNvPr>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20386" y="3565829"/>
              <a:ext cx="947417" cy="947414"/>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34" descr="http://www.unglobalcompact.org/pics/un_images/site/TGG_Icon_Color_17.png">
              <a:extLst>
                <a:ext uri="{FF2B5EF4-FFF2-40B4-BE49-F238E27FC236}">
                  <a16:creationId xmlns:a16="http://schemas.microsoft.com/office/drawing/2014/main" id="{4A92BA6D-6BCA-4FBF-A29A-FC6B71986114}"/>
                </a:ext>
              </a:extLst>
            </p:cNvPr>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29384" y="3565828"/>
              <a:ext cx="947417" cy="947414"/>
            </a:xfrm>
            <a:prstGeom prst="rect">
              <a:avLst/>
            </a:prstGeom>
            <a:noFill/>
            <a:extLst>
              <a:ext uri="{909E8E84-426E-40DD-AFC4-6F175D3DCCD1}">
                <a14:hiddenFill xmlns:a14="http://schemas.microsoft.com/office/drawing/2010/main">
                  <a:solidFill>
                    <a:srgbClr val="FFFFFF"/>
                  </a:solidFill>
                </a14:hiddenFill>
              </a:ext>
            </a:extLst>
          </p:spPr>
        </p:pic>
      </p:grpSp>
      <p:sp>
        <p:nvSpPr>
          <p:cNvPr id="136" name="object 56">
            <a:extLst>
              <a:ext uri="{FF2B5EF4-FFF2-40B4-BE49-F238E27FC236}">
                <a16:creationId xmlns:a16="http://schemas.microsoft.com/office/drawing/2014/main" id="{D1742296-3394-4987-B08C-C65117CF09C1}"/>
              </a:ext>
            </a:extLst>
          </p:cNvPr>
          <p:cNvSpPr/>
          <p:nvPr/>
        </p:nvSpPr>
        <p:spPr>
          <a:xfrm>
            <a:off x="4032555" y="492553"/>
            <a:ext cx="3409315" cy="90170"/>
          </a:xfrm>
          <a:custGeom>
            <a:avLst/>
            <a:gdLst/>
            <a:ahLst/>
            <a:cxnLst/>
            <a:rect l="l" t="t" r="r" b="b"/>
            <a:pathLst>
              <a:path w="3409315" h="90170">
                <a:moveTo>
                  <a:pt x="3318903" y="0"/>
                </a:moveTo>
                <a:lnTo>
                  <a:pt x="0" y="0"/>
                </a:lnTo>
                <a:lnTo>
                  <a:pt x="90004" y="90004"/>
                </a:lnTo>
                <a:lnTo>
                  <a:pt x="3408908" y="90004"/>
                </a:lnTo>
                <a:lnTo>
                  <a:pt x="3318903" y="0"/>
                </a:lnTo>
                <a:close/>
              </a:path>
            </a:pathLst>
          </a:custGeom>
          <a:solidFill>
            <a:srgbClr val="0075C0"/>
          </a:solidFill>
        </p:spPr>
        <p:txBody>
          <a:bodyPr wrap="square" lIns="0" tIns="0" rIns="0" bIns="0" rtlCol="0">
            <a:spAutoFit/>
          </a:bodyPr>
          <a:lstStyle/>
          <a:p>
            <a:endParaRPr/>
          </a:p>
        </p:txBody>
      </p:sp>
      <p:sp>
        <p:nvSpPr>
          <p:cNvPr id="137" name="object 57">
            <a:extLst>
              <a:ext uri="{FF2B5EF4-FFF2-40B4-BE49-F238E27FC236}">
                <a16:creationId xmlns:a16="http://schemas.microsoft.com/office/drawing/2014/main" id="{BC228510-CACF-4A40-BCB7-02F6ABABCAAF}"/>
              </a:ext>
            </a:extLst>
          </p:cNvPr>
          <p:cNvSpPr/>
          <p:nvPr/>
        </p:nvSpPr>
        <p:spPr>
          <a:xfrm>
            <a:off x="7441457" y="492553"/>
            <a:ext cx="2464543" cy="90170"/>
          </a:xfrm>
          <a:custGeom>
            <a:avLst/>
            <a:gdLst/>
            <a:ahLst/>
            <a:cxnLst/>
            <a:rect l="l" t="t" r="r" b="b"/>
            <a:pathLst>
              <a:path w="1960245" h="90170">
                <a:moveTo>
                  <a:pt x="1959902" y="0"/>
                </a:moveTo>
                <a:lnTo>
                  <a:pt x="0" y="0"/>
                </a:lnTo>
                <a:lnTo>
                  <a:pt x="90004" y="90004"/>
                </a:lnTo>
                <a:lnTo>
                  <a:pt x="1959902" y="90004"/>
                </a:lnTo>
                <a:lnTo>
                  <a:pt x="1959902" y="0"/>
                </a:lnTo>
                <a:close/>
              </a:path>
            </a:pathLst>
          </a:custGeom>
          <a:solidFill>
            <a:srgbClr val="A7A9AC"/>
          </a:solidFill>
        </p:spPr>
        <p:txBody>
          <a:bodyPr wrap="square" lIns="0" tIns="0" rIns="0" bIns="0" rtlCol="0">
            <a:spAutoFit/>
          </a:bodyPr>
          <a:lstStyle/>
          <a:p>
            <a:endParaRPr/>
          </a:p>
        </p:txBody>
      </p:sp>
      <p:pic>
        <p:nvPicPr>
          <p:cNvPr id="76" name="Picture 34" descr="http://www.mapsofworld.com/images/world-countries-flags/united-arab-emirates-flag.gif">
            <a:extLst>
              <a:ext uri="{FF2B5EF4-FFF2-40B4-BE49-F238E27FC236}">
                <a16:creationId xmlns:a16="http://schemas.microsoft.com/office/drawing/2014/main" id="{E79C9998-854E-48C5-86D8-5B309CE909B9}"/>
              </a:ext>
            </a:extLst>
          </p:cNvPr>
          <p:cNvPicPr>
            <a:picLocks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325727" y="2156514"/>
            <a:ext cx="365125" cy="25053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B1E8F1D0-A1CB-4FBB-BECD-75018ECF558C}"/>
              </a:ext>
            </a:extLst>
          </p:cNvPr>
          <p:cNvGrpSpPr/>
          <p:nvPr/>
        </p:nvGrpSpPr>
        <p:grpSpPr>
          <a:xfrm>
            <a:off x="3334722" y="4030583"/>
            <a:ext cx="2221435" cy="1340675"/>
            <a:chOff x="4310638" y="3109945"/>
            <a:chExt cx="577691" cy="481015"/>
          </a:xfrm>
        </p:grpSpPr>
        <p:sp>
          <p:nvSpPr>
            <p:cNvPr id="78" name="Freeform 288">
              <a:extLst>
                <a:ext uri="{FF2B5EF4-FFF2-40B4-BE49-F238E27FC236}">
                  <a16:creationId xmlns:a16="http://schemas.microsoft.com/office/drawing/2014/main" id="{55DECEC9-D094-47E6-B5CB-BA0A3A201266}"/>
                </a:ext>
              </a:extLst>
            </p:cNvPr>
            <p:cNvSpPr>
              <a:spLocks/>
            </p:cNvSpPr>
            <p:nvPr/>
          </p:nvSpPr>
          <p:spPr bwMode="auto">
            <a:xfrm>
              <a:off x="4694262" y="3283403"/>
              <a:ext cx="112829" cy="71423"/>
            </a:xfrm>
            <a:custGeom>
              <a:avLst/>
              <a:gdLst>
                <a:gd name="T0" fmla="*/ 2147483646 w 90"/>
                <a:gd name="T1" fmla="*/ 2147483646 h 60"/>
                <a:gd name="T2" fmla="*/ 2147483646 w 90"/>
                <a:gd name="T3" fmla="*/ 2147483646 h 60"/>
                <a:gd name="T4" fmla="*/ 2147483646 w 90"/>
                <a:gd name="T5" fmla="*/ 2147483646 h 60"/>
                <a:gd name="T6" fmla="*/ 2147483646 w 90"/>
                <a:gd name="T7" fmla="*/ 2147483646 h 60"/>
                <a:gd name="T8" fmla="*/ 2147483646 w 90"/>
                <a:gd name="T9" fmla="*/ 0 h 60"/>
                <a:gd name="T10" fmla="*/ 2147483646 w 90"/>
                <a:gd name="T11" fmla="*/ 2147483646 h 60"/>
                <a:gd name="T12" fmla="*/ 2147483646 w 90"/>
                <a:gd name="T13" fmla="*/ 2147483646 h 60"/>
                <a:gd name="T14" fmla="*/ 0 w 90"/>
                <a:gd name="T15" fmla="*/ 2147483646 h 60"/>
                <a:gd name="T16" fmla="*/ 2147483646 w 9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rgbClr val="074C88"/>
            </a:solidFill>
            <a:ln w="9525">
              <a:solidFill>
                <a:schemeClr val="bg1"/>
              </a:solidFill>
              <a:round/>
              <a:headEnd/>
              <a:tailEnd/>
            </a:ln>
          </p:spPr>
          <p:txBody>
            <a:bodyPr/>
            <a:lstStyle/>
            <a:p>
              <a:endParaRPr lang="en-GB" sz="1579" dirty="0"/>
            </a:p>
          </p:txBody>
        </p:sp>
        <p:sp>
          <p:nvSpPr>
            <p:cNvPr id="79" name="Freeform 289">
              <a:extLst>
                <a:ext uri="{FF2B5EF4-FFF2-40B4-BE49-F238E27FC236}">
                  <a16:creationId xmlns:a16="http://schemas.microsoft.com/office/drawing/2014/main" id="{7BD433C2-E55F-4BC1-A140-BC40C7D64567}"/>
                </a:ext>
              </a:extLst>
            </p:cNvPr>
            <p:cNvSpPr>
              <a:spLocks/>
            </p:cNvSpPr>
            <p:nvPr/>
          </p:nvSpPr>
          <p:spPr bwMode="auto">
            <a:xfrm>
              <a:off x="4710810" y="3311097"/>
              <a:ext cx="177519" cy="199694"/>
            </a:xfrm>
            <a:custGeom>
              <a:avLst/>
              <a:gdLst>
                <a:gd name="T0" fmla="*/ 2147483646 w 24"/>
                <a:gd name="T1" fmla="*/ 2147483646 h 28"/>
                <a:gd name="T2" fmla="*/ 2147483646 w 24"/>
                <a:gd name="T3" fmla="*/ 2147483646 h 28"/>
                <a:gd name="T4" fmla="*/ 2147483646 w 24"/>
                <a:gd name="T5" fmla="*/ 2147483646 h 28"/>
                <a:gd name="T6" fmla="*/ 2147483646 w 24"/>
                <a:gd name="T7" fmla="*/ 2147483646 h 28"/>
                <a:gd name="T8" fmla="*/ 0 w 24"/>
                <a:gd name="T9" fmla="*/ 2147483646 h 28"/>
                <a:gd name="T10" fmla="*/ 2147483646 w 24"/>
                <a:gd name="T11" fmla="*/ 2147483646 h 28"/>
                <a:gd name="T12" fmla="*/ 2147483646 w 24"/>
                <a:gd name="T13" fmla="*/ 2147483646 h 28"/>
                <a:gd name="T14" fmla="*/ 2147483646 w 24"/>
                <a:gd name="T15" fmla="*/ 2147483646 h 28"/>
                <a:gd name="T16" fmla="*/ 2147483646 w 24"/>
                <a:gd name="T17" fmla="*/ 2147483646 h 28"/>
                <a:gd name="T18" fmla="*/ 2147483646 w 24"/>
                <a:gd name="T19" fmla="*/ 2147483646 h 28"/>
                <a:gd name="T20" fmla="*/ 2147483646 w 24"/>
                <a:gd name="T21" fmla="*/ 2147483646 h 28"/>
                <a:gd name="T22" fmla="*/ 2147483646 w 24"/>
                <a:gd name="T23" fmla="*/ 2147483646 h 28"/>
                <a:gd name="T24" fmla="*/ 2147483646 w 24"/>
                <a:gd name="T25" fmla="*/ 0 h 28"/>
                <a:gd name="T26" fmla="*/ 2147483646 w 24"/>
                <a:gd name="T27" fmla="*/ 0 h 28"/>
                <a:gd name="T28" fmla="*/ 2147483646 w 24"/>
                <a:gd name="T29" fmla="*/ 2147483646 h 28"/>
                <a:gd name="T30" fmla="*/ 2147483646 w 24"/>
                <a:gd name="T31" fmla="*/ 214748364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chemeClr val="bg1">
                <a:lumMod val="50000"/>
              </a:schemeClr>
            </a:solidFill>
            <a:ln w="9525">
              <a:solidFill>
                <a:schemeClr val="bg1"/>
              </a:solidFill>
              <a:round/>
              <a:headEnd/>
              <a:tailEnd/>
            </a:ln>
          </p:spPr>
          <p:txBody>
            <a:bodyPr/>
            <a:lstStyle/>
            <a:p>
              <a:endParaRPr lang="en-GB" sz="1579" dirty="0"/>
            </a:p>
          </p:txBody>
        </p:sp>
        <p:sp>
          <p:nvSpPr>
            <p:cNvPr id="80" name="Freeform 290">
              <a:extLst>
                <a:ext uri="{FF2B5EF4-FFF2-40B4-BE49-F238E27FC236}">
                  <a16:creationId xmlns:a16="http://schemas.microsoft.com/office/drawing/2014/main" id="{FC160B06-A9B2-4448-9DC4-D64DF6E6A04C}"/>
                </a:ext>
              </a:extLst>
            </p:cNvPr>
            <p:cNvSpPr>
              <a:spLocks/>
            </p:cNvSpPr>
            <p:nvPr/>
          </p:nvSpPr>
          <p:spPr bwMode="auto">
            <a:xfrm>
              <a:off x="4488158" y="3439368"/>
              <a:ext cx="251235" cy="151592"/>
            </a:xfrm>
            <a:custGeom>
              <a:avLst/>
              <a:gdLst>
                <a:gd name="T0" fmla="*/ 2147483646 w 34"/>
                <a:gd name="T1" fmla="*/ 0 h 21"/>
                <a:gd name="T2" fmla="*/ 2147483646 w 34"/>
                <a:gd name="T3" fmla="*/ 2147483646 h 21"/>
                <a:gd name="T4" fmla="*/ 2147483646 w 34"/>
                <a:gd name="T5" fmla="*/ 2147483646 h 21"/>
                <a:gd name="T6" fmla="*/ 2147483646 w 34"/>
                <a:gd name="T7" fmla="*/ 2147483646 h 21"/>
                <a:gd name="T8" fmla="*/ 0 w 34"/>
                <a:gd name="T9" fmla="*/ 2147483646 h 21"/>
                <a:gd name="T10" fmla="*/ 2147483646 w 34"/>
                <a:gd name="T11" fmla="*/ 2147483646 h 21"/>
                <a:gd name="T12" fmla="*/ 2147483646 w 34"/>
                <a:gd name="T13" fmla="*/ 2147483646 h 21"/>
                <a:gd name="T14" fmla="*/ 2147483646 w 34"/>
                <a:gd name="T15" fmla="*/ 2147483646 h 21"/>
                <a:gd name="T16" fmla="*/ 2147483646 w 34"/>
                <a:gd name="T17" fmla="*/ 2147483646 h 21"/>
                <a:gd name="T18" fmla="*/ 2147483646 w 34"/>
                <a:gd name="T19" fmla="*/ 2147483646 h 21"/>
                <a:gd name="T20" fmla="*/ 2147483646 w 34"/>
                <a:gd name="T21" fmla="*/ 2147483646 h 21"/>
                <a:gd name="T22" fmla="*/ 2147483646 w 34"/>
                <a:gd name="T23" fmla="*/ 2147483646 h 21"/>
                <a:gd name="T24" fmla="*/ 2147483646 w 34"/>
                <a:gd name="T25" fmla="*/ 2147483646 h 21"/>
                <a:gd name="T26" fmla="*/ 2147483646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bg1">
                <a:lumMod val="50000"/>
              </a:schemeClr>
            </a:solidFill>
            <a:ln w="9525">
              <a:solidFill>
                <a:schemeClr val="bg1"/>
              </a:solidFill>
              <a:round/>
              <a:headEnd/>
              <a:tailEnd/>
            </a:ln>
          </p:spPr>
          <p:txBody>
            <a:bodyPr/>
            <a:lstStyle/>
            <a:p>
              <a:endParaRPr lang="en-GB" sz="1579" dirty="0"/>
            </a:p>
          </p:txBody>
        </p:sp>
        <p:sp>
          <p:nvSpPr>
            <p:cNvPr id="81" name="Freeform 291">
              <a:extLst>
                <a:ext uri="{FF2B5EF4-FFF2-40B4-BE49-F238E27FC236}">
                  <a16:creationId xmlns:a16="http://schemas.microsoft.com/office/drawing/2014/main" id="{78C42676-1855-4889-8EB4-A96A2BBF75E6}"/>
                </a:ext>
              </a:extLst>
            </p:cNvPr>
            <p:cNvSpPr>
              <a:spLocks/>
            </p:cNvSpPr>
            <p:nvPr/>
          </p:nvSpPr>
          <p:spPr bwMode="auto">
            <a:xfrm>
              <a:off x="4310638" y="3109945"/>
              <a:ext cx="466365" cy="387728"/>
            </a:xfrm>
            <a:custGeom>
              <a:avLst/>
              <a:gdLst>
                <a:gd name="T0" fmla="*/ 2147483646 w 63"/>
                <a:gd name="T1" fmla="*/ 2147483646 h 54"/>
                <a:gd name="T2" fmla="*/ 2147483646 w 63"/>
                <a:gd name="T3" fmla="*/ 2147483646 h 54"/>
                <a:gd name="T4" fmla="*/ 2147483646 w 63"/>
                <a:gd name="T5" fmla="*/ 2147483646 h 54"/>
                <a:gd name="T6" fmla="*/ 2147483646 w 63"/>
                <a:gd name="T7" fmla="*/ 2147483646 h 54"/>
                <a:gd name="T8" fmla="*/ 2147483646 w 63"/>
                <a:gd name="T9" fmla="*/ 2147483646 h 54"/>
                <a:gd name="T10" fmla="*/ 2147483646 w 63"/>
                <a:gd name="T11" fmla="*/ 2147483646 h 54"/>
                <a:gd name="T12" fmla="*/ 2147483646 w 63"/>
                <a:gd name="T13" fmla="*/ 2147483646 h 54"/>
                <a:gd name="T14" fmla="*/ 2147483646 w 63"/>
                <a:gd name="T15" fmla="*/ 2147483646 h 54"/>
                <a:gd name="T16" fmla="*/ 2147483646 w 63"/>
                <a:gd name="T17" fmla="*/ 2147483646 h 54"/>
                <a:gd name="T18" fmla="*/ 2147483646 w 63"/>
                <a:gd name="T19" fmla="*/ 2147483646 h 54"/>
                <a:gd name="T20" fmla="*/ 2147483646 w 63"/>
                <a:gd name="T21" fmla="*/ 2147483646 h 54"/>
                <a:gd name="T22" fmla="*/ 2147483646 w 63"/>
                <a:gd name="T23" fmla="*/ 2147483646 h 54"/>
                <a:gd name="T24" fmla="*/ 2147483646 w 63"/>
                <a:gd name="T25" fmla="*/ 2147483646 h 54"/>
                <a:gd name="T26" fmla="*/ 2147483646 w 63"/>
                <a:gd name="T27" fmla="*/ 2147483646 h 54"/>
                <a:gd name="T28" fmla="*/ 2147483646 w 63"/>
                <a:gd name="T29" fmla="*/ 0 h 54"/>
                <a:gd name="T30" fmla="*/ 2147483646 w 63"/>
                <a:gd name="T31" fmla="*/ 0 h 54"/>
                <a:gd name="T32" fmla="*/ 2147483646 w 63"/>
                <a:gd name="T33" fmla="*/ 2147483646 h 54"/>
                <a:gd name="T34" fmla="*/ 2147483646 w 63"/>
                <a:gd name="T35" fmla="*/ 2147483646 h 54"/>
                <a:gd name="T36" fmla="*/ 2147483646 w 63"/>
                <a:gd name="T37" fmla="*/ 2147483646 h 54"/>
                <a:gd name="T38" fmla="*/ 2147483646 w 63"/>
                <a:gd name="T39" fmla="*/ 2147483646 h 54"/>
                <a:gd name="T40" fmla="*/ 2147483646 w 63"/>
                <a:gd name="T41" fmla="*/ 2147483646 h 54"/>
                <a:gd name="T42" fmla="*/ 2147483646 w 63"/>
                <a:gd name="T43" fmla="*/ 2147483646 h 54"/>
                <a:gd name="T44" fmla="*/ 0 w 63"/>
                <a:gd name="T45" fmla="*/ 2147483646 h 54"/>
                <a:gd name="T46" fmla="*/ 2147483646 w 63"/>
                <a:gd name="T47" fmla="*/ 2147483646 h 54"/>
                <a:gd name="T48" fmla="*/ 2147483646 w 63"/>
                <a:gd name="T49" fmla="*/ 2147483646 h 54"/>
                <a:gd name="T50" fmla="*/ 2147483646 w 63"/>
                <a:gd name="T51" fmla="*/ 2147483646 h 54"/>
                <a:gd name="T52" fmla="*/ 2147483646 w 63"/>
                <a:gd name="T53" fmla="*/ 2147483646 h 54"/>
                <a:gd name="T54" fmla="*/ 2147483646 w 63"/>
                <a:gd name="T55" fmla="*/ 2147483646 h 54"/>
                <a:gd name="T56" fmla="*/ 2147483646 w 63"/>
                <a:gd name="T57" fmla="*/ 2147483646 h 54"/>
                <a:gd name="T58" fmla="*/ 2147483646 w 63"/>
                <a:gd name="T59" fmla="*/ 2147483646 h 54"/>
                <a:gd name="T60" fmla="*/ 2147483646 w 63"/>
                <a:gd name="T61" fmla="*/ 2147483646 h 54"/>
                <a:gd name="T62" fmla="*/ 2147483646 w 63"/>
                <a:gd name="T63" fmla="*/ 2147483646 h 54"/>
                <a:gd name="T64" fmla="*/ 2147483646 w 63"/>
                <a:gd name="T65" fmla="*/ 2147483646 h 54"/>
                <a:gd name="T66" fmla="*/ 2147483646 w 63"/>
                <a:gd name="T67" fmla="*/ 21474836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lumMod val="50000"/>
              </a:schemeClr>
            </a:solidFill>
            <a:ln w="9525">
              <a:solidFill>
                <a:schemeClr val="bg1"/>
              </a:solidFill>
              <a:round/>
              <a:headEnd/>
              <a:tailEnd/>
            </a:ln>
          </p:spPr>
          <p:txBody>
            <a:bodyPr/>
            <a:lstStyle/>
            <a:p>
              <a:endParaRPr lang="en-GB" sz="1579" dirty="0"/>
            </a:p>
          </p:txBody>
        </p:sp>
      </p:grpSp>
      <p:grpSp>
        <p:nvGrpSpPr>
          <p:cNvPr id="83" name="Group 82">
            <a:extLst>
              <a:ext uri="{FF2B5EF4-FFF2-40B4-BE49-F238E27FC236}">
                <a16:creationId xmlns:a16="http://schemas.microsoft.com/office/drawing/2014/main" id="{4D14FE2F-BB71-4FB0-A239-B22F8ACA5705}"/>
              </a:ext>
            </a:extLst>
          </p:cNvPr>
          <p:cNvGrpSpPr/>
          <p:nvPr/>
        </p:nvGrpSpPr>
        <p:grpSpPr>
          <a:xfrm>
            <a:off x="583928" y="2740359"/>
            <a:ext cx="2767218" cy="3443465"/>
            <a:chOff x="786700" y="1383640"/>
            <a:chExt cx="3214992" cy="3443465"/>
          </a:xfrm>
        </p:grpSpPr>
        <p:grpSp>
          <p:nvGrpSpPr>
            <p:cNvPr id="84" name="Group 83">
              <a:extLst>
                <a:ext uri="{FF2B5EF4-FFF2-40B4-BE49-F238E27FC236}">
                  <a16:creationId xmlns:a16="http://schemas.microsoft.com/office/drawing/2014/main" id="{9BE3609F-CF1F-47E8-AF75-5D0777DE9ED1}"/>
                </a:ext>
              </a:extLst>
            </p:cNvPr>
            <p:cNvGrpSpPr/>
            <p:nvPr/>
          </p:nvGrpSpPr>
          <p:grpSpPr>
            <a:xfrm>
              <a:off x="786700" y="1732823"/>
              <a:ext cx="3214992" cy="3094282"/>
              <a:chOff x="723898" y="791356"/>
              <a:chExt cx="4468671" cy="3137206"/>
            </a:xfrm>
          </p:grpSpPr>
          <p:sp>
            <p:nvSpPr>
              <p:cNvPr id="105" name="Rectangle 104">
                <a:extLst>
                  <a:ext uri="{FF2B5EF4-FFF2-40B4-BE49-F238E27FC236}">
                    <a16:creationId xmlns:a16="http://schemas.microsoft.com/office/drawing/2014/main" id="{37B5F29B-D4AF-4D74-88B5-BCCF3ABED249}"/>
                  </a:ext>
                </a:extLst>
              </p:cNvPr>
              <p:cNvSpPr/>
              <p:nvPr/>
            </p:nvSpPr>
            <p:spPr>
              <a:xfrm>
                <a:off x="723900" y="791356"/>
                <a:ext cx="4468669" cy="3137206"/>
              </a:xfrm>
              <a:prstGeom prst="rect">
                <a:avLst/>
              </a:prstGeom>
              <a:solidFill>
                <a:schemeClr val="bg1">
                  <a:lumMod val="85000"/>
                  <a:alpha val="7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prstClr val="white"/>
                  </a:solidFill>
                  <a:latin typeface="Calibri" panose="020F0502020204030204"/>
                </a:endParaRPr>
              </a:p>
            </p:txBody>
          </p:sp>
          <p:sp>
            <p:nvSpPr>
              <p:cNvPr id="108" name="Rectangle 107">
                <a:extLst>
                  <a:ext uri="{FF2B5EF4-FFF2-40B4-BE49-F238E27FC236}">
                    <a16:creationId xmlns:a16="http://schemas.microsoft.com/office/drawing/2014/main" id="{0719AC98-2CE9-47E2-9D45-F157EAF0F876}"/>
                  </a:ext>
                </a:extLst>
              </p:cNvPr>
              <p:cNvSpPr/>
              <p:nvPr/>
            </p:nvSpPr>
            <p:spPr>
              <a:xfrm>
                <a:off x="723898" y="1310550"/>
                <a:ext cx="4274059" cy="634493"/>
              </a:xfrm>
              <a:prstGeom prst="rect">
                <a:avLst/>
              </a:prstGeom>
            </p:spPr>
            <p:txBody>
              <a:bodyPr wrap="square">
                <a:spAutoFit/>
              </a:bodyPr>
              <a:lstStyle/>
              <a:p>
                <a:pPr marR="175225">
                  <a:spcBef>
                    <a:spcPts val="400"/>
                  </a:spcBef>
                  <a:spcAft>
                    <a:spcPts val="400"/>
                  </a:spcAft>
                  <a:buClr>
                    <a:srgbClr val="0070C0"/>
                  </a:buClr>
                  <a:defRPr sz="1800">
                    <a:solidFill>
                      <a:srgbClr val="000000"/>
                    </a:solidFill>
                  </a:defRPr>
                </a:pPr>
                <a:endParaRPr lang="en-US" sz="1400" dirty="0">
                  <a:solidFill>
                    <a:schemeClr val="bg2">
                      <a:lumMod val="10000"/>
                    </a:schemeClr>
                  </a:solidFill>
                  <a:latin typeface="Arial" panose="020B0604020202020204" pitchFamily="34" charset="0"/>
                  <a:cs typeface="Arial" panose="020B0604020202020204" pitchFamily="34" charset="0"/>
                </a:endParaRPr>
              </a:p>
              <a:p>
                <a:pPr marL="242619" marR="175225" indent="-242619">
                  <a:spcBef>
                    <a:spcPts val="400"/>
                  </a:spcBef>
                  <a:spcAft>
                    <a:spcPts val="400"/>
                  </a:spcAft>
                  <a:buClr>
                    <a:srgbClr val="0070C0"/>
                  </a:buClr>
                  <a:buFontTx/>
                  <a:buChar char="›"/>
                  <a:defRPr sz="1800">
                    <a:solidFill>
                      <a:srgbClr val="000000"/>
                    </a:solidFill>
                  </a:defRPr>
                </a:pPr>
                <a:endParaRPr lang="en-US" sz="1400" dirty="0">
                  <a:solidFill>
                    <a:schemeClr val="bg2">
                      <a:lumMod val="10000"/>
                    </a:schemeClr>
                  </a:solidFill>
                  <a:latin typeface="Arial" panose="020B0604020202020204" pitchFamily="34" charset="0"/>
                  <a:cs typeface="Arial" panose="020B0604020202020204" pitchFamily="34" charset="0"/>
                </a:endParaRPr>
              </a:p>
            </p:txBody>
          </p:sp>
        </p:grpSp>
        <p:sp>
          <p:nvSpPr>
            <p:cNvPr id="86" name="Rectangle 85">
              <a:extLst>
                <a:ext uri="{FF2B5EF4-FFF2-40B4-BE49-F238E27FC236}">
                  <a16:creationId xmlns:a16="http://schemas.microsoft.com/office/drawing/2014/main" id="{7F602442-F75C-4BD0-995F-569DE3A4F955}"/>
                </a:ext>
              </a:extLst>
            </p:cNvPr>
            <p:cNvSpPr/>
            <p:nvPr/>
          </p:nvSpPr>
          <p:spPr>
            <a:xfrm>
              <a:off x="786700" y="1383640"/>
              <a:ext cx="3214991" cy="340370"/>
            </a:xfrm>
            <a:prstGeom prst="rect">
              <a:avLst/>
            </a:prstGeom>
            <a:solidFill>
              <a:srgbClr val="074C88"/>
            </a:solidFill>
            <a:ln>
              <a:solidFill>
                <a:srgbClr val="07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Open Sans Light" panose="020B0306030504020204"/>
                  <a:cs typeface="Arial" panose="020B0604020202020204" pitchFamily="34" charset="0"/>
                </a:rPr>
                <a:t>Priority Sectors</a:t>
              </a:r>
            </a:p>
          </p:txBody>
        </p:sp>
      </p:grpSp>
      <p:cxnSp>
        <p:nvCxnSpPr>
          <p:cNvPr id="109" name="Connector: Elbow 108">
            <a:extLst>
              <a:ext uri="{FF2B5EF4-FFF2-40B4-BE49-F238E27FC236}">
                <a16:creationId xmlns:a16="http://schemas.microsoft.com/office/drawing/2014/main" id="{F7F4EBBC-1CC6-4BA6-9446-B483A3BF7646}"/>
              </a:ext>
            </a:extLst>
          </p:cNvPr>
          <p:cNvCxnSpPr>
            <a:cxnSpLocks/>
            <a:stCxn id="86" idx="3"/>
          </p:cNvCxnSpPr>
          <p:nvPr/>
        </p:nvCxnSpPr>
        <p:spPr>
          <a:xfrm>
            <a:off x="3351145" y="2910544"/>
            <a:ext cx="1681632" cy="1703032"/>
          </a:xfrm>
          <a:prstGeom prst="bentConnector2">
            <a:avLst/>
          </a:prstGeom>
          <a:ln>
            <a:solidFill>
              <a:schemeClr val="tx1">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68" name="Graphic 67" descr="Books">
            <a:extLst>
              <a:ext uri="{FF2B5EF4-FFF2-40B4-BE49-F238E27FC236}">
                <a16:creationId xmlns:a16="http://schemas.microsoft.com/office/drawing/2014/main" id="{265AC548-4613-4029-BBC1-505F8609B8A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81630" y="3239244"/>
            <a:ext cx="413074" cy="414481"/>
          </a:xfrm>
          <a:prstGeom prst="rect">
            <a:avLst/>
          </a:prstGeom>
        </p:spPr>
      </p:pic>
      <p:sp>
        <p:nvSpPr>
          <p:cNvPr id="66" name="Rectangle 65">
            <a:extLst>
              <a:ext uri="{FF2B5EF4-FFF2-40B4-BE49-F238E27FC236}">
                <a16:creationId xmlns:a16="http://schemas.microsoft.com/office/drawing/2014/main" id="{9849335C-5410-4DA1-8C9D-A000E080C928}"/>
              </a:ext>
            </a:extLst>
          </p:cNvPr>
          <p:cNvSpPr/>
          <p:nvPr/>
        </p:nvSpPr>
        <p:spPr bwMode="auto">
          <a:xfrm>
            <a:off x="117865" y="3695501"/>
            <a:ext cx="2011680" cy="169555"/>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042988"/>
            <a:r>
              <a:rPr lang="en-US" sz="1300" dirty="0">
                <a:latin typeface="Open Sans Light" panose="020B0306030504020204"/>
                <a:cs typeface="Arial" panose="020B0604020202020204" pitchFamily="34" charset="0"/>
              </a:rPr>
              <a:t>Education</a:t>
            </a:r>
          </a:p>
        </p:txBody>
      </p:sp>
      <p:sp>
        <p:nvSpPr>
          <p:cNvPr id="111" name="Rectangle 110">
            <a:extLst>
              <a:ext uri="{FF2B5EF4-FFF2-40B4-BE49-F238E27FC236}">
                <a16:creationId xmlns:a16="http://schemas.microsoft.com/office/drawing/2014/main" id="{D6E6B249-D4BB-42E0-9FEF-1F3FE1A6E4CF}"/>
              </a:ext>
            </a:extLst>
          </p:cNvPr>
          <p:cNvSpPr/>
          <p:nvPr/>
        </p:nvSpPr>
        <p:spPr bwMode="auto">
          <a:xfrm>
            <a:off x="1757786" y="3695132"/>
            <a:ext cx="2011680" cy="169555"/>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042988"/>
            <a:r>
              <a:rPr lang="en-US" sz="1300" dirty="0">
                <a:latin typeface="Open Sans Light" panose="020B0306030504020204"/>
                <a:cs typeface="Arial" panose="020B0604020202020204" pitchFamily="34" charset="0"/>
              </a:rPr>
              <a:t>Healthcare</a:t>
            </a:r>
          </a:p>
        </p:txBody>
      </p:sp>
      <p:pic>
        <p:nvPicPr>
          <p:cNvPr id="112" name="Graphic 111" descr="Medical">
            <a:extLst>
              <a:ext uri="{FF2B5EF4-FFF2-40B4-BE49-F238E27FC236}">
                <a16:creationId xmlns:a16="http://schemas.microsoft.com/office/drawing/2014/main" id="{CE9125A2-37B1-4F18-876E-7969CE22F94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602292" y="3219492"/>
            <a:ext cx="413074" cy="413074"/>
          </a:xfrm>
          <a:prstGeom prst="rect">
            <a:avLst/>
          </a:prstGeom>
        </p:spPr>
      </p:pic>
      <p:sp>
        <p:nvSpPr>
          <p:cNvPr id="121" name="Rectangle 120">
            <a:extLst>
              <a:ext uri="{FF2B5EF4-FFF2-40B4-BE49-F238E27FC236}">
                <a16:creationId xmlns:a16="http://schemas.microsoft.com/office/drawing/2014/main" id="{13064C06-70E7-43F7-8376-C67F678D965F}"/>
              </a:ext>
            </a:extLst>
          </p:cNvPr>
          <p:cNvSpPr/>
          <p:nvPr/>
        </p:nvSpPr>
        <p:spPr bwMode="auto">
          <a:xfrm>
            <a:off x="44416" y="4685906"/>
            <a:ext cx="2011680" cy="169555"/>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042988"/>
            <a:r>
              <a:rPr lang="en-US" sz="1300" dirty="0">
                <a:latin typeface="Open Sans Light" panose="020B0306030504020204"/>
                <a:cs typeface="Arial" panose="020B0604020202020204" pitchFamily="34" charset="0"/>
              </a:rPr>
              <a:t>Economy</a:t>
            </a:r>
          </a:p>
        </p:txBody>
      </p:sp>
      <p:pic>
        <p:nvPicPr>
          <p:cNvPr id="129" name="Graphic 128" descr="Upward trend">
            <a:extLst>
              <a:ext uri="{FF2B5EF4-FFF2-40B4-BE49-F238E27FC236}">
                <a16:creationId xmlns:a16="http://schemas.microsoft.com/office/drawing/2014/main" id="{1C026FA2-FA9B-4F04-B807-95ADF42E799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44678" y="4212645"/>
            <a:ext cx="416555" cy="416555"/>
          </a:xfrm>
          <a:prstGeom prst="rect">
            <a:avLst/>
          </a:prstGeom>
        </p:spPr>
      </p:pic>
      <p:sp>
        <p:nvSpPr>
          <p:cNvPr id="72" name="Rectangle 71">
            <a:extLst>
              <a:ext uri="{FF2B5EF4-FFF2-40B4-BE49-F238E27FC236}">
                <a16:creationId xmlns:a16="http://schemas.microsoft.com/office/drawing/2014/main" id="{3D0B30FC-CFA9-420C-ADA8-153646BBCE72}"/>
              </a:ext>
            </a:extLst>
          </p:cNvPr>
          <p:cNvSpPr/>
          <p:nvPr/>
        </p:nvSpPr>
        <p:spPr bwMode="auto">
          <a:xfrm>
            <a:off x="1823417" y="4670410"/>
            <a:ext cx="2011680" cy="169555"/>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042988"/>
            <a:r>
              <a:rPr lang="en-US" sz="1300" dirty="0">
                <a:latin typeface="Open Sans Light" panose="020B0306030504020204"/>
                <a:cs typeface="Arial" panose="020B0604020202020204" pitchFamily="34" charset="0"/>
              </a:rPr>
              <a:t>Police &amp;</a:t>
            </a:r>
          </a:p>
          <a:p>
            <a:pPr algn="ctr" defTabSz="1042988"/>
            <a:r>
              <a:rPr lang="en-US" sz="1300" dirty="0">
                <a:latin typeface="Open Sans Light" panose="020B0306030504020204"/>
                <a:cs typeface="Arial" panose="020B0604020202020204" pitchFamily="34" charset="0"/>
              </a:rPr>
              <a:t> Security</a:t>
            </a:r>
          </a:p>
        </p:txBody>
      </p:sp>
      <p:pic>
        <p:nvPicPr>
          <p:cNvPr id="130" name="Graphic 129" descr="Siren">
            <a:extLst>
              <a:ext uri="{FF2B5EF4-FFF2-40B4-BE49-F238E27FC236}">
                <a16:creationId xmlns:a16="http://schemas.microsoft.com/office/drawing/2014/main" id="{F4AEA633-6696-4CC6-82C3-B5E11E3BF118}"/>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614313" y="4154722"/>
            <a:ext cx="413074" cy="413074"/>
          </a:xfrm>
          <a:prstGeom prst="rect">
            <a:avLst/>
          </a:prstGeom>
        </p:spPr>
      </p:pic>
      <p:sp>
        <p:nvSpPr>
          <p:cNvPr id="87" name="Rectangle 86">
            <a:extLst>
              <a:ext uri="{FF2B5EF4-FFF2-40B4-BE49-F238E27FC236}">
                <a16:creationId xmlns:a16="http://schemas.microsoft.com/office/drawing/2014/main" id="{4B4AFD56-5C78-45F4-AC29-EE3342271DE7}"/>
              </a:ext>
            </a:extLst>
          </p:cNvPr>
          <p:cNvSpPr/>
          <p:nvPr/>
        </p:nvSpPr>
        <p:spPr bwMode="auto">
          <a:xfrm>
            <a:off x="953627" y="4678465"/>
            <a:ext cx="2011680" cy="169555"/>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042988"/>
            <a:r>
              <a:rPr lang="en-US" sz="1300" dirty="0">
                <a:latin typeface="Open Sans Light" panose="020B0306030504020204"/>
                <a:cs typeface="Arial" panose="020B0604020202020204" pitchFamily="34" charset="0"/>
              </a:rPr>
              <a:t>Housing</a:t>
            </a:r>
          </a:p>
        </p:txBody>
      </p:sp>
      <p:pic>
        <p:nvPicPr>
          <p:cNvPr id="133" name="Graphic 132" descr="Home">
            <a:extLst>
              <a:ext uri="{FF2B5EF4-FFF2-40B4-BE49-F238E27FC236}">
                <a16:creationId xmlns:a16="http://schemas.microsoft.com/office/drawing/2014/main" id="{3D1E7E87-0788-4593-879B-4C602A730904}"/>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743087" y="4188493"/>
            <a:ext cx="414481" cy="414481"/>
          </a:xfrm>
          <a:prstGeom prst="rect">
            <a:avLst/>
          </a:prstGeom>
        </p:spPr>
      </p:pic>
      <p:sp>
        <p:nvSpPr>
          <p:cNvPr id="117" name="Rectangle 116">
            <a:extLst>
              <a:ext uri="{FF2B5EF4-FFF2-40B4-BE49-F238E27FC236}">
                <a16:creationId xmlns:a16="http://schemas.microsoft.com/office/drawing/2014/main" id="{43C94611-4286-42AA-B0FA-9612449A8429}"/>
              </a:ext>
            </a:extLst>
          </p:cNvPr>
          <p:cNvSpPr/>
          <p:nvPr/>
        </p:nvSpPr>
        <p:spPr bwMode="auto">
          <a:xfrm>
            <a:off x="933386" y="5620636"/>
            <a:ext cx="2011680" cy="158957"/>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042988"/>
            <a:r>
              <a:rPr lang="en-US" sz="1300" dirty="0">
                <a:latin typeface="Open Sans Light" panose="020B0306030504020204"/>
                <a:cs typeface="Arial" panose="020B0604020202020204" pitchFamily="34" charset="0"/>
              </a:rPr>
              <a:t>Justice</a:t>
            </a:r>
          </a:p>
        </p:txBody>
      </p:sp>
      <p:pic>
        <p:nvPicPr>
          <p:cNvPr id="131" name="Graphic 130" descr="Gavel">
            <a:extLst>
              <a:ext uri="{FF2B5EF4-FFF2-40B4-BE49-F238E27FC236}">
                <a16:creationId xmlns:a16="http://schemas.microsoft.com/office/drawing/2014/main" id="{77DE2272-3EA4-45B7-8CEB-F95C873D042F}"/>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743087" y="5166359"/>
            <a:ext cx="410489" cy="384831"/>
          </a:xfrm>
          <a:prstGeom prst="rect">
            <a:avLst/>
          </a:prstGeom>
        </p:spPr>
      </p:pic>
      <p:sp>
        <p:nvSpPr>
          <p:cNvPr id="123" name="Rectangle 122">
            <a:extLst>
              <a:ext uri="{FF2B5EF4-FFF2-40B4-BE49-F238E27FC236}">
                <a16:creationId xmlns:a16="http://schemas.microsoft.com/office/drawing/2014/main" id="{AA531DB5-0F91-42E8-9834-B2583577D27A}"/>
              </a:ext>
            </a:extLst>
          </p:cNvPr>
          <p:cNvSpPr/>
          <p:nvPr/>
        </p:nvSpPr>
        <p:spPr bwMode="auto">
          <a:xfrm>
            <a:off x="908439" y="3692544"/>
            <a:ext cx="2011680" cy="169555"/>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042988"/>
            <a:r>
              <a:rPr lang="en-US" sz="1300" dirty="0">
                <a:latin typeface="Open Sans Light" panose="020B0306030504020204"/>
                <a:cs typeface="Arial" panose="020B0604020202020204" pitchFamily="34" charset="0"/>
              </a:rPr>
              <a:t>Society</a:t>
            </a:r>
          </a:p>
        </p:txBody>
      </p:sp>
      <p:pic>
        <p:nvPicPr>
          <p:cNvPr id="132" name="Graphic 131" descr="Users">
            <a:extLst>
              <a:ext uri="{FF2B5EF4-FFF2-40B4-BE49-F238E27FC236}">
                <a16:creationId xmlns:a16="http://schemas.microsoft.com/office/drawing/2014/main" id="{4BA4F921-D05C-46FB-8193-1D956F57147D}"/>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741075" y="3230492"/>
            <a:ext cx="410489" cy="410489"/>
          </a:xfrm>
          <a:prstGeom prst="rect">
            <a:avLst/>
          </a:prstGeom>
        </p:spPr>
      </p:pic>
      <p:sp>
        <p:nvSpPr>
          <p:cNvPr id="119" name="Rectangle 118">
            <a:extLst>
              <a:ext uri="{FF2B5EF4-FFF2-40B4-BE49-F238E27FC236}">
                <a16:creationId xmlns:a16="http://schemas.microsoft.com/office/drawing/2014/main" id="{1A5EC3DE-792C-457B-95EF-D5CCE5C5630C}"/>
              </a:ext>
            </a:extLst>
          </p:cNvPr>
          <p:cNvSpPr/>
          <p:nvPr/>
        </p:nvSpPr>
        <p:spPr bwMode="auto">
          <a:xfrm>
            <a:off x="1807939" y="5622080"/>
            <a:ext cx="2011680" cy="169555"/>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042988"/>
            <a:r>
              <a:rPr lang="en-US" sz="1300" dirty="0">
                <a:latin typeface="Open Sans Light" panose="020B0306030504020204"/>
                <a:cs typeface="Arial" panose="020B0604020202020204" pitchFamily="34" charset="0"/>
              </a:rPr>
              <a:t>Infrastructure</a:t>
            </a:r>
          </a:p>
        </p:txBody>
      </p:sp>
      <p:pic>
        <p:nvPicPr>
          <p:cNvPr id="134" name="Graphic 133" descr="City">
            <a:extLst>
              <a:ext uri="{FF2B5EF4-FFF2-40B4-BE49-F238E27FC236}">
                <a16:creationId xmlns:a16="http://schemas.microsoft.com/office/drawing/2014/main" id="{67250C12-F2F7-4934-B017-D35886E85C1B}"/>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2605561" y="5109108"/>
            <a:ext cx="414481" cy="414481"/>
          </a:xfrm>
          <a:prstGeom prst="rect">
            <a:avLst/>
          </a:prstGeom>
        </p:spPr>
      </p:pic>
      <p:sp>
        <p:nvSpPr>
          <p:cNvPr id="125" name="Rectangle 124">
            <a:extLst>
              <a:ext uri="{FF2B5EF4-FFF2-40B4-BE49-F238E27FC236}">
                <a16:creationId xmlns:a16="http://schemas.microsoft.com/office/drawing/2014/main" id="{2C5ADA5B-0086-4AFE-92DE-2E11AB799B99}"/>
              </a:ext>
            </a:extLst>
          </p:cNvPr>
          <p:cNvSpPr/>
          <p:nvPr/>
        </p:nvSpPr>
        <p:spPr bwMode="auto">
          <a:xfrm>
            <a:off x="91313" y="5722755"/>
            <a:ext cx="2011680" cy="169555"/>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042988"/>
            <a:r>
              <a:rPr lang="en-US" sz="1300" dirty="0">
                <a:latin typeface="Open Sans Light" panose="020B0306030504020204"/>
                <a:cs typeface="Arial" panose="020B0604020202020204" pitchFamily="34" charset="0"/>
              </a:rPr>
              <a:t>Government</a:t>
            </a:r>
          </a:p>
          <a:p>
            <a:pPr algn="ctr" defTabSz="1042988"/>
            <a:r>
              <a:rPr lang="en-US" sz="1300" dirty="0">
                <a:latin typeface="Open Sans Light" panose="020B0306030504020204"/>
                <a:cs typeface="Arial" panose="020B0604020202020204" pitchFamily="34" charset="0"/>
              </a:rPr>
              <a:t>Services</a:t>
            </a:r>
          </a:p>
        </p:txBody>
      </p:sp>
      <p:pic>
        <p:nvPicPr>
          <p:cNvPr id="135" name="Graphic 134" descr="Court">
            <a:extLst>
              <a:ext uri="{FF2B5EF4-FFF2-40B4-BE49-F238E27FC236}">
                <a16:creationId xmlns:a16="http://schemas.microsoft.com/office/drawing/2014/main" id="{E45FF2D7-D18A-431B-AE71-4945DC2101B1}"/>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895057" y="5167755"/>
            <a:ext cx="413073" cy="413073"/>
          </a:xfrm>
          <a:prstGeom prst="rect">
            <a:avLst/>
          </a:prstGeom>
        </p:spPr>
      </p:pic>
    </p:spTree>
    <p:extLst>
      <p:ext uri="{BB962C8B-B14F-4D97-AF65-F5344CB8AC3E}">
        <p14:creationId xmlns:p14="http://schemas.microsoft.com/office/powerpoint/2010/main" val="3250608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a:extLst>
              <a:ext uri="{FF2B5EF4-FFF2-40B4-BE49-F238E27FC236}">
                <a16:creationId xmlns:a16="http://schemas.microsoft.com/office/drawing/2014/main" id="{40CFFC56-CF48-4BCD-B717-81EF9F561399}"/>
              </a:ext>
            </a:extLst>
          </p:cNvPr>
          <p:cNvSpPr/>
          <p:nvPr/>
        </p:nvSpPr>
        <p:spPr>
          <a:xfrm>
            <a:off x="597751" y="1800717"/>
            <a:ext cx="4848311" cy="1937610"/>
          </a:xfrm>
          <a:prstGeom prst="rect">
            <a:avLst/>
          </a:prstGeom>
          <a:solidFill>
            <a:schemeClr val="bg1">
              <a:lumMod val="85000"/>
              <a:alpha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prstClr val="white"/>
              </a:solidFill>
              <a:latin typeface="Calibri" panose="020F0502020204030204"/>
            </a:endParaRPr>
          </a:p>
        </p:txBody>
      </p:sp>
      <p:sp>
        <p:nvSpPr>
          <p:cNvPr id="2" name="Text Placeholder 1">
            <a:extLst>
              <a:ext uri="{FF2B5EF4-FFF2-40B4-BE49-F238E27FC236}">
                <a16:creationId xmlns:a16="http://schemas.microsoft.com/office/drawing/2014/main" id="{076C7656-12CF-4843-AFF9-9DDA511C57A8}"/>
              </a:ext>
            </a:extLst>
          </p:cNvPr>
          <p:cNvSpPr txBox="1">
            <a:spLocks/>
          </p:cNvSpPr>
          <p:nvPr/>
        </p:nvSpPr>
        <p:spPr>
          <a:xfrm>
            <a:off x="571500" y="498256"/>
            <a:ext cx="8801100" cy="5533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800" b="1" kern="1200">
                <a:solidFill>
                  <a:srgbClr val="074C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70C0"/>
                </a:solidFill>
                <a:latin typeface="Open Sans Light" panose="020B0306030504020204"/>
              </a:rPr>
              <a:t>Digital Banking Client </a:t>
            </a:r>
          </a:p>
        </p:txBody>
      </p:sp>
      <p:sp>
        <p:nvSpPr>
          <p:cNvPr id="31" name="Content Placeholder 6">
            <a:extLst>
              <a:ext uri="{FF2B5EF4-FFF2-40B4-BE49-F238E27FC236}">
                <a16:creationId xmlns:a16="http://schemas.microsoft.com/office/drawing/2014/main" id="{6C842E96-0826-4AD8-8721-14911DC781C0}"/>
              </a:ext>
            </a:extLst>
          </p:cNvPr>
          <p:cNvSpPr txBox="1">
            <a:spLocks/>
          </p:cNvSpPr>
          <p:nvPr/>
        </p:nvSpPr>
        <p:spPr>
          <a:xfrm>
            <a:off x="615771" y="1110335"/>
            <a:ext cx="8789927" cy="3721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err="1">
                <a:solidFill>
                  <a:srgbClr val="074C88"/>
                </a:solidFill>
                <a:latin typeface="Open Sans Light" panose="020B0306030504020204"/>
                <a:cs typeface="Arial" panose="020B0604020202020204" pitchFamily="34" charset="0"/>
              </a:rPr>
              <a:t>Eradah</a:t>
            </a:r>
            <a:r>
              <a:rPr lang="en-US" sz="1800" b="1" dirty="0">
                <a:solidFill>
                  <a:srgbClr val="074C88"/>
                </a:solidFill>
                <a:latin typeface="Open Sans Light" panose="020B0306030504020204"/>
                <a:cs typeface="Arial" panose="020B0604020202020204" pitchFamily="34" charset="0"/>
              </a:rPr>
              <a:t> Capital – Embracing Innovation through Technology   </a:t>
            </a:r>
          </a:p>
        </p:txBody>
      </p:sp>
      <p:sp>
        <p:nvSpPr>
          <p:cNvPr id="3" name="Rectangle 2">
            <a:extLst>
              <a:ext uri="{FF2B5EF4-FFF2-40B4-BE49-F238E27FC236}">
                <a16:creationId xmlns:a16="http://schemas.microsoft.com/office/drawing/2014/main" id="{08E536C6-9FA7-4D10-9917-E9581584EDAC}"/>
              </a:ext>
            </a:extLst>
          </p:cNvPr>
          <p:cNvSpPr/>
          <p:nvPr/>
        </p:nvSpPr>
        <p:spPr>
          <a:xfrm>
            <a:off x="615771" y="1422368"/>
            <a:ext cx="8789927" cy="307777"/>
          </a:xfrm>
          <a:prstGeom prst="rect">
            <a:avLst/>
          </a:prstGeom>
        </p:spPr>
        <p:txBody>
          <a:bodyPr wrap="square">
            <a:spAutoFit/>
          </a:bodyPr>
          <a:lstStyle/>
          <a:p>
            <a:pPr algn="just"/>
            <a:endParaRPr lang="en-US" sz="1400" dirty="0">
              <a:latin typeface="Open Sans Light" panose="020B0306030504020204"/>
            </a:endParaRPr>
          </a:p>
        </p:txBody>
      </p:sp>
      <p:sp>
        <p:nvSpPr>
          <p:cNvPr id="4" name="Slide Number Placeholder 3">
            <a:extLst>
              <a:ext uri="{FF2B5EF4-FFF2-40B4-BE49-F238E27FC236}">
                <a16:creationId xmlns:a16="http://schemas.microsoft.com/office/drawing/2014/main" id="{82869747-7A92-4FCD-B571-609470D6C4E2}"/>
              </a:ext>
            </a:extLst>
          </p:cNvPr>
          <p:cNvSpPr>
            <a:spLocks noGrp="1"/>
          </p:cNvSpPr>
          <p:nvPr>
            <p:ph type="sldNum" sz="quarter" idx="12"/>
          </p:nvPr>
        </p:nvSpPr>
        <p:spPr/>
        <p:txBody>
          <a:bodyPr/>
          <a:lstStyle/>
          <a:p>
            <a:fld id="{E6DF869A-E8BD-4A47-B2EE-0AD3E4F5B68D}" type="slidenum">
              <a:rPr lang="en-US" sz="1200" smtClean="0">
                <a:solidFill>
                  <a:srgbClr val="0070C0"/>
                </a:solidFill>
                <a:latin typeface="Open Sans Light" panose="020B0306030504020204"/>
              </a:rPr>
              <a:t>9</a:t>
            </a:fld>
            <a:endParaRPr lang="en-US" sz="1200" dirty="0">
              <a:solidFill>
                <a:srgbClr val="0070C0"/>
              </a:solidFill>
              <a:latin typeface="Open Sans Light" panose="020B0306030504020204"/>
            </a:endParaRPr>
          </a:p>
        </p:txBody>
      </p:sp>
      <p:sp>
        <p:nvSpPr>
          <p:cNvPr id="49" name="object 11">
            <a:extLst>
              <a:ext uri="{FF2B5EF4-FFF2-40B4-BE49-F238E27FC236}">
                <a16:creationId xmlns:a16="http://schemas.microsoft.com/office/drawing/2014/main" id="{374FE9CE-7F2E-4FB8-B3BB-F8EF429C70C5}"/>
              </a:ext>
            </a:extLst>
          </p:cNvPr>
          <p:cNvSpPr/>
          <p:nvPr/>
        </p:nvSpPr>
        <p:spPr>
          <a:xfrm>
            <a:off x="674763" y="1007365"/>
            <a:ext cx="730250" cy="0"/>
          </a:xfrm>
          <a:custGeom>
            <a:avLst/>
            <a:gdLst/>
            <a:ahLst/>
            <a:cxnLst/>
            <a:rect l="l" t="t" r="r" b="b"/>
            <a:pathLst>
              <a:path w="730250">
                <a:moveTo>
                  <a:pt x="0" y="0"/>
                </a:moveTo>
                <a:lnTo>
                  <a:pt x="730084" y="0"/>
                </a:lnTo>
              </a:path>
            </a:pathLst>
          </a:custGeom>
          <a:ln w="31216">
            <a:solidFill>
              <a:srgbClr val="EF4035"/>
            </a:solidFill>
          </a:ln>
        </p:spPr>
        <p:txBody>
          <a:bodyPr wrap="square" lIns="0" tIns="0" rIns="0" bIns="0" rtlCol="0">
            <a:spAutoFit/>
          </a:bodyPr>
          <a:lstStyle/>
          <a:p>
            <a:endParaRPr dirty="0"/>
          </a:p>
        </p:txBody>
      </p:sp>
      <p:sp>
        <p:nvSpPr>
          <p:cNvPr id="90" name="object 56">
            <a:extLst>
              <a:ext uri="{FF2B5EF4-FFF2-40B4-BE49-F238E27FC236}">
                <a16:creationId xmlns:a16="http://schemas.microsoft.com/office/drawing/2014/main" id="{92860C68-EFFD-42EB-8A26-531A55462A32}"/>
              </a:ext>
            </a:extLst>
          </p:cNvPr>
          <p:cNvSpPr/>
          <p:nvPr/>
        </p:nvSpPr>
        <p:spPr>
          <a:xfrm>
            <a:off x="4032555" y="492553"/>
            <a:ext cx="3409315" cy="90170"/>
          </a:xfrm>
          <a:custGeom>
            <a:avLst/>
            <a:gdLst/>
            <a:ahLst/>
            <a:cxnLst/>
            <a:rect l="l" t="t" r="r" b="b"/>
            <a:pathLst>
              <a:path w="3409315" h="90170">
                <a:moveTo>
                  <a:pt x="3318903" y="0"/>
                </a:moveTo>
                <a:lnTo>
                  <a:pt x="0" y="0"/>
                </a:lnTo>
                <a:lnTo>
                  <a:pt x="90004" y="90004"/>
                </a:lnTo>
                <a:lnTo>
                  <a:pt x="3408908" y="90004"/>
                </a:lnTo>
                <a:lnTo>
                  <a:pt x="3318903" y="0"/>
                </a:lnTo>
                <a:close/>
              </a:path>
            </a:pathLst>
          </a:custGeom>
          <a:solidFill>
            <a:srgbClr val="0075C0"/>
          </a:solidFill>
        </p:spPr>
        <p:txBody>
          <a:bodyPr wrap="square" lIns="0" tIns="0" rIns="0" bIns="0" rtlCol="0">
            <a:spAutoFit/>
          </a:bodyPr>
          <a:lstStyle/>
          <a:p>
            <a:endParaRPr/>
          </a:p>
        </p:txBody>
      </p:sp>
      <p:sp>
        <p:nvSpPr>
          <p:cNvPr id="91" name="object 57">
            <a:extLst>
              <a:ext uri="{FF2B5EF4-FFF2-40B4-BE49-F238E27FC236}">
                <a16:creationId xmlns:a16="http://schemas.microsoft.com/office/drawing/2014/main" id="{77AD4F66-73AA-4694-A8D0-1D41DB549A2E}"/>
              </a:ext>
            </a:extLst>
          </p:cNvPr>
          <p:cNvSpPr/>
          <p:nvPr/>
        </p:nvSpPr>
        <p:spPr>
          <a:xfrm>
            <a:off x="7441457" y="492553"/>
            <a:ext cx="2464543" cy="90170"/>
          </a:xfrm>
          <a:custGeom>
            <a:avLst/>
            <a:gdLst/>
            <a:ahLst/>
            <a:cxnLst/>
            <a:rect l="l" t="t" r="r" b="b"/>
            <a:pathLst>
              <a:path w="1960245" h="90170">
                <a:moveTo>
                  <a:pt x="1959902" y="0"/>
                </a:moveTo>
                <a:lnTo>
                  <a:pt x="0" y="0"/>
                </a:lnTo>
                <a:lnTo>
                  <a:pt x="90004" y="90004"/>
                </a:lnTo>
                <a:lnTo>
                  <a:pt x="1959902" y="90004"/>
                </a:lnTo>
                <a:lnTo>
                  <a:pt x="1959902" y="0"/>
                </a:lnTo>
                <a:close/>
              </a:path>
            </a:pathLst>
          </a:custGeom>
          <a:solidFill>
            <a:srgbClr val="A7A9AC"/>
          </a:solidFill>
        </p:spPr>
        <p:txBody>
          <a:bodyPr wrap="square" lIns="0" tIns="0" rIns="0" bIns="0" rtlCol="0">
            <a:spAutoFit/>
          </a:bodyPr>
          <a:lstStyle/>
          <a:p>
            <a:endParaRPr/>
          </a:p>
        </p:txBody>
      </p:sp>
      <p:pic>
        <p:nvPicPr>
          <p:cNvPr id="5" name="Picture 2" descr="Image result for digital banking">
            <a:extLst>
              <a:ext uri="{FF2B5EF4-FFF2-40B4-BE49-F238E27FC236}">
                <a16:creationId xmlns:a16="http://schemas.microsoft.com/office/drawing/2014/main" id="{6F954B09-BF67-4216-9E4A-8CDD4B816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180" y="1800718"/>
            <a:ext cx="2641927" cy="1942608"/>
          </a:xfrm>
          <a:prstGeom prst="rect">
            <a:avLst/>
          </a:prstGeom>
          <a:noFill/>
          <a:extLst>
            <a:ext uri="{909E8E84-426E-40DD-AFC4-6F175D3DCCD1}">
              <a14:hiddenFill xmlns:a14="http://schemas.microsoft.com/office/drawing/2010/main">
                <a:solidFill>
                  <a:srgbClr val="FFFFFF"/>
                </a:solidFill>
              </a14:hiddenFill>
            </a:ext>
          </a:extLst>
        </p:spPr>
      </p:pic>
      <p:sp>
        <p:nvSpPr>
          <p:cNvPr id="115" name="Shape 1928">
            <a:extLst>
              <a:ext uri="{FF2B5EF4-FFF2-40B4-BE49-F238E27FC236}">
                <a16:creationId xmlns:a16="http://schemas.microsoft.com/office/drawing/2014/main" id="{D592D46F-7BF9-4047-BD0E-6E735A15CA8E}"/>
              </a:ext>
            </a:extLst>
          </p:cNvPr>
          <p:cNvSpPr/>
          <p:nvPr/>
        </p:nvSpPr>
        <p:spPr>
          <a:xfrm>
            <a:off x="619533" y="1817047"/>
            <a:ext cx="791326" cy="8076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 cap="flat">
            <a:solidFill>
              <a:schemeClr val="bg1">
                <a:lumMod val="75000"/>
              </a:schemeClr>
            </a:solidFill>
            <a:miter lim="400000"/>
          </a:ln>
          <a:effectLst/>
          <a:extLst>
            <a:ext uri="{C572A759-6A51-4108-AA02-DFA0A04FC94B}">
              <ma14:wrappingTextBoxFlag xmlns:ma14="http://schemas.microsoft.com/office/mac/drawingml/2011/main" xmlns="" val="1"/>
            </a:ext>
          </a:extLst>
        </p:spPr>
        <p:txBody>
          <a:bodyPr wrap="square" lIns="27093" tIns="27093" rIns="27093" bIns="27093" numCol="1" anchor="ctr">
            <a:noAutofit/>
          </a:bodyPr>
          <a:lstStyle/>
          <a:p>
            <a:pPr lvl="0" algn="ctr">
              <a:defRPr sz="1800">
                <a:solidFill>
                  <a:srgbClr val="000000"/>
                </a:solidFill>
              </a:defRPr>
            </a:pPr>
            <a:endParaRPr sz="900" dirty="0">
              <a:solidFill>
                <a:srgbClr val="F6F6F6"/>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9" name="Picture 108">
            <a:extLst>
              <a:ext uri="{FF2B5EF4-FFF2-40B4-BE49-F238E27FC236}">
                <a16:creationId xmlns:a16="http://schemas.microsoft.com/office/drawing/2014/main" id="{5539EAA4-45B7-453E-B702-70D075883DB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01768" y="1817047"/>
            <a:ext cx="813610" cy="824849"/>
          </a:xfrm>
          <a:prstGeom prst="rect">
            <a:avLst/>
          </a:prstGeom>
          <a:noFill/>
        </p:spPr>
      </p:pic>
      <p:graphicFrame>
        <p:nvGraphicFramePr>
          <p:cNvPr id="117" name="Table 116">
            <a:extLst>
              <a:ext uri="{FF2B5EF4-FFF2-40B4-BE49-F238E27FC236}">
                <a16:creationId xmlns:a16="http://schemas.microsoft.com/office/drawing/2014/main" id="{83E6D23D-6C02-491A-A3AB-505C8EB9DAC1}"/>
              </a:ext>
            </a:extLst>
          </p:cNvPr>
          <p:cNvGraphicFramePr>
            <a:graphicFrameLocks noGrp="1"/>
          </p:cNvGraphicFramePr>
          <p:nvPr>
            <p:extLst>
              <p:ext uri="{D42A27DB-BD31-4B8C-83A1-F6EECF244321}">
                <p14:modId xmlns:p14="http://schemas.microsoft.com/office/powerpoint/2010/main" val="2708939987"/>
              </p:ext>
            </p:extLst>
          </p:nvPr>
        </p:nvGraphicFramePr>
        <p:xfrm>
          <a:off x="5504031" y="1944507"/>
          <a:ext cx="3874852" cy="4146601"/>
        </p:xfrm>
        <a:graphic>
          <a:graphicData uri="http://schemas.openxmlformats.org/drawingml/2006/table">
            <a:tbl>
              <a:tblPr firstRow="1" bandRow="1">
                <a:tableStyleId>{3B4B98B0-60AC-42C2-AFA5-B58CD77FA1E5}</a:tableStyleId>
              </a:tblPr>
              <a:tblGrid>
                <a:gridCol w="3015325">
                  <a:extLst>
                    <a:ext uri="{9D8B030D-6E8A-4147-A177-3AD203B41FA5}">
                      <a16:colId xmlns:a16="http://schemas.microsoft.com/office/drawing/2014/main" val="20000"/>
                    </a:ext>
                  </a:extLst>
                </a:gridCol>
                <a:gridCol w="859527">
                  <a:extLst>
                    <a:ext uri="{9D8B030D-6E8A-4147-A177-3AD203B41FA5}">
                      <a16:colId xmlns:a16="http://schemas.microsoft.com/office/drawing/2014/main" val="20001"/>
                    </a:ext>
                  </a:extLst>
                </a:gridCol>
              </a:tblGrid>
              <a:tr h="257824">
                <a:tc>
                  <a:txBody>
                    <a:bodyPr/>
                    <a:lstStyle/>
                    <a:p>
                      <a:pPr algn="l" fontAlgn="ctr"/>
                      <a:r>
                        <a:rPr lang="en-US" sz="1000" b="1" i="1" kern="0" dirty="0">
                          <a:solidFill>
                            <a:srgbClr val="595959">
                              <a:lumMod val="50000"/>
                            </a:srgbClr>
                          </a:solidFill>
                          <a:latin typeface="Open Sans Light" panose="020B0306030504020204"/>
                          <a:ea typeface="Verdana" pitchFamily="34" charset="0"/>
                          <a:cs typeface="Arial" panose="020B0604020202020204" pitchFamily="34" charset="0"/>
                        </a:rPr>
                        <a:t>Initiatives</a:t>
                      </a:r>
                    </a:p>
                  </a:txBody>
                  <a:tcPr marL="857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1" i="1" kern="0" dirty="0">
                          <a:solidFill>
                            <a:srgbClr val="595959">
                              <a:lumMod val="50000"/>
                            </a:srgbClr>
                          </a:solidFill>
                          <a:latin typeface="Open Sans Light" panose="020B0306030504020204"/>
                          <a:ea typeface="Verdana" pitchFamily="34" charset="0"/>
                          <a:cs typeface="Arial" panose="020B0604020202020204" pitchFamily="34" charset="0"/>
                        </a:rPr>
                        <a:t>Goal Number</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9805">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Supporting start-ups through various avenues of capital raising</a:t>
                      </a:r>
                    </a:p>
                  </a:txBody>
                  <a:tcPr marL="85725" marR="9525" marT="9525" marB="0" anchor="ctr">
                    <a:lnL>
                      <a:noFill/>
                    </a:lnL>
                    <a:lnR>
                      <a:noFill/>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8,9</a:t>
                      </a:r>
                    </a:p>
                  </a:txBody>
                  <a:tcPr marL="9525" marR="9525" marT="9525" marB="0" anchor="ctr">
                    <a:lnL>
                      <a:noFill/>
                    </a:lnL>
                    <a:lnR>
                      <a:noFill/>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1090">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Creating a sustainable infrastructure to support economic development </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8,9,11</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9805">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To create up to 50 new jobs</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1,2,3,8, </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53046">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Building a strong institution with efficient mechanisms in place to reduce risk</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16</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53046">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Incorporating good governance standards and processes</a:t>
                      </a:r>
                    </a:p>
                  </a:txBody>
                  <a:tcPr marL="85725" marR="0"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16</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1090">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Increase access of small-scale enterprises to financial services </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9</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1090">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To adopt environmentally clean sound technologies </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7,11,9</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6707742"/>
                  </a:ext>
                </a:extLst>
              </a:tr>
              <a:tr h="439805">
                <a:tc>
                  <a:txBody>
                    <a:bodyPr/>
                    <a:lstStyle/>
                    <a:p>
                      <a:pPr marL="171450" indent="-171450" algn="l" fontAlgn="ctr">
                        <a:buClr>
                          <a:srgbClr val="00B050"/>
                        </a:buClr>
                        <a:buFont typeface="Wingdings" panose="05000000000000000000" pitchFamily="2" charset="2"/>
                        <a:buChar char="ü"/>
                      </a:pP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One of the key verticals of the Digital Bank will be Trade Finance </a:t>
                      </a:r>
                    </a:p>
                  </a:txBody>
                  <a:tcPr marL="857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1" kern="0" dirty="0">
                          <a:solidFill>
                            <a:srgbClr val="595959">
                              <a:lumMod val="50000"/>
                            </a:srgbClr>
                          </a:solidFill>
                          <a:latin typeface="Open Sans Light" panose="020B0306030504020204"/>
                          <a:ea typeface="Verdana" pitchFamily="34" charset="0"/>
                          <a:cs typeface="Arial" panose="020B0604020202020204" pitchFamily="34" charset="0"/>
                        </a:rPr>
                        <a:t>8,9</a:t>
                      </a:r>
                    </a:p>
                  </a:txBody>
                  <a:tcPr marL="9525" marR="9525" marT="9525" marB="0"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5143024"/>
                  </a:ext>
                </a:extLst>
              </a:tr>
            </a:tbl>
          </a:graphicData>
        </a:graphic>
      </p:graphicFrame>
      <p:sp>
        <p:nvSpPr>
          <p:cNvPr id="118" name="Rectangle 117">
            <a:extLst>
              <a:ext uri="{FF2B5EF4-FFF2-40B4-BE49-F238E27FC236}">
                <a16:creationId xmlns:a16="http://schemas.microsoft.com/office/drawing/2014/main" id="{9C03DD1C-9261-4869-996F-3D3D44EE99A4}"/>
              </a:ext>
            </a:extLst>
          </p:cNvPr>
          <p:cNvSpPr/>
          <p:nvPr/>
        </p:nvSpPr>
        <p:spPr bwMode="auto">
          <a:xfrm>
            <a:off x="3472047" y="1840500"/>
            <a:ext cx="1494318" cy="480628"/>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042988"/>
            <a:endParaRPr lang="en-US" sz="1600" b="1" dirty="0">
              <a:solidFill>
                <a:srgbClr val="074C88"/>
              </a:solidFill>
              <a:latin typeface="Open Sans Light" panose="020B0306030504020204"/>
              <a:cs typeface="Arial" panose="020B0604020202020204" pitchFamily="34" charset="0"/>
            </a:endParaRPr>
          </a:p>
        </p:txBody>
      </p:sp>
      <p:sp>
        <p:nvSpPr>
          <p:cNvPr id="121" name="TextBox 120">
            <a:extLst>
              <a:ext uri="{FF2B5EF4-FFF2-40B4-BE49-F238E27FC236}">
                <a16:creationId xmlns:a16="http://schemas.microsoft.com/office/drawing/2014/main" id="{8D9E1A25-DF28-45A7-94FB-9F1023616DFE}"/>
              </a:ext>
            </a:extLst>
          </p:cNvPr>
          <p:cNvSpPr txBox="1"/>
          <p:nvPr/>
        </p:nvSpPr>
        <p:spPr>
          <a:xfrm>
            <a:off x="3224536" y="1749058"/>
            <a:ext cx="2375852" cy="1969770"/>
          </a:xfrm>
          <a:prstGeom prst="rect">
            <a:avLst/>
          </a:prstGeom>
          <a:noFill/>
        </p:spPr>
        <p:txBody>
          <a:bodyPr wrap="square" rtlCol="0">
            <a:spAutoFit/>
          </a:bodyPr>
          <a:lstStyle/>
          <a:p>
            <a:r>
              <a:rPr lang="en-US" sz="1200" b="1" u="sng" dirty="0">
                <a:solidFill>
                  <a:srgbClr val="074C88"/>
                </a:solidFill>
                <a:latin typeface="Open Sans Light" panose="020B0306030504020204"/>
                <a:cs typeface="Arial" panose="020B0604020202020204" pitchFamily="34" charset="0"/>
              </a:rPr>
              <a:t>Location</a:t>
            </a:r>
          </a:p>
          <a:p>
            <a:r>
              <a:rPr lang="en-US" sz="1200" dirty="0">
                <a:latin typeface="Open Sans Light" panose="020B0306030504020204"/>
                <a:cs typeface="Arial" panose="020B0604020202020204" pitchFamily="34" charset="0"/>
              </a:rPr>
              <a:t>UAE</a:t>
            </a:r>
            <a:r>
              <a:rPr lang="en-US" sz="1200" b="1" dirty="0">
                <a:latin typeface="Open Sans Light" panose="020B0306030504020204"/>
                <a:cs typeface="Arial" panose="020B0604020202020204" pitchFamily="34" charset="0"/>
              </a:rPr>
              <a:t> </a:t>
            </a:r>
          </a:p>
          <a:p>
            <a:endParaRPr lang="en-US" sz="1200" dirty="0">
              <a:latin typeface="Open Sans Light" panose="020B0306030504020204"/>
              <a:cs typeface="Arial" panose="020B0604020202020204" pitchFamily="34" charset="0"/>
            </a:endParaRPr>
          </a:p>
          <a:p>
            <a:r>
              <a:rPr lang="en-US" sz="1200" b="1" u="sng" dirty="0">
                <a:solidFill>
                  <a:srgbClr val="074C88"/>
                </a:solidFill>
                <a:latin typeface="Open Sans Light" panose="020B0306030504020204"/>
                <a:cs typeface="Arial" panose="020B0604020202020204" pitchFamily="34" charset="0"/>
              </a:rPr>
              <a:t>Key Objective</a:t>
            </a:r>
          </a:p>
          <a:p>
            <a:r>
              <a:rPr lang="en-US" sz="1200" dirty="0">
                <a:latin typeface="Open Sans Light" panose="020B0306030504020204"/>
                <a:cs typeface="Arial" panose="020B0604020202020204" pitchFamily="34" charset="0"/>
              </a:rPr>
              <a:t>To Launch a Digital Banking Platform</a:t>
            </a:r>
          </a:p>
          <a:p>
            <a:endParaRPr lang="en-US" sz="1200" dirty="0">
              <a:latin typeface="Open Sans Light" panose="020B0306030504020204"/>
              <a:cs typeface="Arial" panose="020B0604020202020204" pitchFamily="34" charset="0"/>
            </a:endParaRPr>
          </a:p>
          <a:p>
            <a:r>
              <a:rPr lang="en-US" sz="1200" b="1" u="sng" dirty="0">
                <a:solidFill>
                  <a:srgbClr val="074C88"/>
                </a:solidFill>
                <a:latin typeface="Open Sans Light" panose="020B0306030504020204"/>
                <a:cs typeface="Arial" panose="020B0604020202020204" pitchFamily="34" charset="0"/>
              </a:rPr>
              <a:t>Al </a:t>
            </a:r>
            <a:r>
              <a:rPr lang="en-US" sz="1200" b="1" u="sng" dirty="0" err="1">
                <a:solidFill>
                  <a:srgbClr val="074C88"/>
                </a:solidFill>
                <a:latin typeface="Open Sans Light" panose="020B0306030504020204"/>
                <a:cs typeface="Arial" panose="020B0604020202020204" pitchFamily="34" charset="0"/>
              </a:rPr>
              <a:t>Masah</a:t>
            </a:r>
            <a:r>
              <a:rPr lang="en-US" sz="1200" b="1" u="sng" dirty="0">
                <a:solidFill>
                  <a:srgbClr val="074C88"/>
                </a:solidFill>
                <a:latin typeface="Open Sans Light" panose="020B0306030504020204"/>
                <a:cs typeface="Arial" panose="020B0604020202020204" pitchFamily="34" charset="0"/>
              </a:rPr>
              <a:t> Capital</a:t>
            </a:r>
          </a:p>
          <a:p>
            <a:r>
              <a:rPr lang="en-US" sz="1200" dirty="0">
                <a:latin typeface="Open Sans Light" panose="020B0306030504020204"/>
                <a:cs typeface="Arial" panose="020B0604020202020204" pitchFamily="34" charset="0"/>
              </a:rPr>
              <a:t>Through its subsidiaries raised capital of over </a:t>
            </a:r>
            <a:r>
              <a:rPr lang="en-US" sz="1400" b="1" dirty="0">
                <a:solidFill>
                  <a:srgbClr val="074C88"/>
                </a:solidFill>
                <a:latin typeface="Open Sans Light" panose="020B0306030504020204"/>
                <a:cs typeface="Arial" panose="020B0604020202020204" pitchFamily="34" charset="0"/>
              </a:rPr>
              <a:t>US$ 100m</a:t>
            </a:r>
            <a:endParaRPr lang="en-US" sz="1200" dirty="0">
              <a:solidFill>
                <a:srgbClr val="074C88"/>
              </a:solidFill>
              <a:latin typeface="Open Sans Light" panose="020B0306030504020204"/>
              <a:cs typeface="Arial" panose="020B0604020202020204" pitchFamily="34" charset="0"/>
            </a:endParaRPr>
          </a:p>
        </p:txBody>
      </p:sp>
      <p:sp>
        <p:nvSpPr>
          <p:cNvPr id="122" name="Rectangle 121">
            <a:extLst>
              <a:ext uri="{FF2B5EF4-FFF2-40B4-BE49-F238E27FC236}">
                <a16:creationId xmlns:a16="http://schemas.microsoft.com/office/drawing/2014/main" id="{7CAC536F-D1A5-4EBD-93B9-6563D29CB84D}"/>
              </a:ext>
            </a:extLst>
          </p:cNvPr>
          <p:cNvSpPr/>
          <p:nvPr/>
        </p:nvSpPr>
        <p:spPr>
          <a:xfrm>
            <a:off x="607244" y="3871773"/>
            <a:ext cx="4848311" cy="235587"/>
          </a:xfrm>
          <a:prstGeom prst="rect">
            <a:avLst/>
          </a:prstGeom>
          <a:solidFill>
            <a:srgbClr val="074C88"/>
          </a:solidFill>
          <a:ln>
            <a:solidFill>
              <a:srgbClr val="07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a:latin typeface="Open Sans Light" panose="020B0306030504020204"/>
                <a:cs typeface="Arial" panose="020B0604020202020204" pitchFamily="34" charset="0"/>
              </a:rPr>
              <a:t>Eradah</a:t>
            </a:r>
            <a:r>
              <a:rPr lang="en-US" sz="1500" b="1" dirty="0">
                <a:latin typeface="Open Sans Light" panose="020B0306030504020204"/>
                <a:cs typeface="Arial" panose="020B0604020202020204" pitchFamily="34" charset="0"/>
              </a:rPr>
              <a:t> Capital’s Plans for Growth </a:t>
            </a:r>
          </a:p>
        </p:txBody>
      </p:sp>
      <p:sp>
        <p:nvSpPr>
          <p:cNvPr id="51" name="Rectangle 50">
            <a:extLst>
              <a:ext uri="{FF2B5EF4-FFF2-40B4-BE49-F238E27FC236}">
                <a16:creationId xmlns:a16="http://schemas.microsoft.com/office/drawing/2014/main" id="{275095AC-9137-45E0-8238-44CFE45B674E}"/>
              </a:ext>
            </a:extLst>
          </p:cNvPr>
          <p:cNvSpPr/>
          <p:nvPr/>
        </p:nvSpPr>
        <p:spPr>
          <a:xfrm>
            <a:off x="613671" y="4104060"/>
            <a:ext cx="4848311" cy="2090675"/>
          </a:xfrm>
          <a:prstGeom prst="rect">
            <a:avLst/>
          </a:prstGeom>
          <a:solidFill>
            <a:schemeClr val="bg1">
              <a:lumMod val="85000"/>
              <a:alpha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prstClr val="white"/>
              </a:solidFill>
              <a:latin typeface="Calibri" panose="020F0502020204030204"/>
            </a:endParaRPr>
          </a:p>
        </p:txBody>
      </p:sp>
      <p:sp>
        <p:nvSpPr>
          <p:cNvPr id="52" name="Rectangle 51">
            <a:extLst>
              <a:ext uri="{FF2B5EF4-FFF2-40B4-BE49-F238E27FC236}">
                <a16:creationId xmlns:a16="http://schemas.microsoft.com/office/drawing/2014/main" id="{CB3952C2-DEEF-4480-9C26-443783E5CA88}"/>
              </a:ext>
            </a:extLst>
          </p:cNvPr>
          <p:cNvSpPr/>
          <p:nvPr/>
        </p:nvSpPr>
        <p:spPr>
          <a:xfrm>
            <a:off x="840433" y="4197691"/>
            <a:ext cx="4367489" cy="1905605"/>
          </a:xfrm>
          <a:prstGeom prst="rect">
            <a:avLst/>
          </a:prstGeom>
          <a:solidFill>
            <a:srgbClr val="B3C1E2">
              <a:alpha val="75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dirty="0">
              <a:solidFill>
                <a:prstClr val="white"/>
              </a:solidFill>
              <a:latin typeface="Calibri" panose="020F0502020204030204"/>
            </a:endParaRPr>
          </a:p>
        </p:txBody>
      </p:sp>
      <p:sp>
        <p:nvSpPr>
          <p:cNvPr id="119" name="Text Placeholder 2">
            <a:extLst>
              <a:ext uri="{FF2B5EF4-FFF2-40B4-BE49-F238E27FC236}">
                <a16:creationId xmlns:a16="http://schemas.microsoft.com/office/drawing/2014/main" id="{DF56E156-AF2C-43D0-8720-7B241518925E}"/>
              </a:ext>
            </a:extLst>
          </p:cNvPr>
          <p:cNvSpPr txBox="1">
            <a:spLocks/>
          </p:cNvSpPr>
          <p:nvPr/>
        </p:nvSpPr>
        <p:spPr>
          <a:xfrm>
            <a:off x="825051" y="3967667"/>
            <a:ext cx="4367489" cy="1518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400"/>
              </a:spcBef>
              <a:spcAft>
                <a:spcPts val="400"/>
              </a:spcAft>
              <a:buClr>
                <a:srgbClr val="0070C0"/>
              </a:buClr>
              <a:buNone/>
            </a:pPr>
            <a:endParaRPr lang="en-US" sz="1200" dirty="0">
              <a:latin typeface="Open Sans Light" panose="020B0306030504020204"/>
              <a:cs typeface="Arial" panose="020B0604020202020204" pitchFamily="34" charset="0"/>
            </a:endParaRPr>
          </a:p>
          <a:p>
            <a:pPr algn="just">
              <a:lnSpc>
                <a:spcPct val="100000"/>
              </a:lnSpc>
              <a:spcBef>
                <a:spcPts val="400"/>
              </a:spcBef>
              <a:spcAft>
                <a:spcPts val="400"/>
              </a:spcAft>
              <a:buClr>
                <a:srgbClr val="0070C0"/>
              </a:buClr>
              <a:buFont typeface="Arial" panose="020B0604020202020204" pitchFamily="34" charset="0"/>
              <a:buChar char="›"/>
            </a:pPr>
            <a:r>
              <a:rPr lang="en-US" sz="1200" dirty="0">
                <a:latin typeface="Open Sans Light" panose="020B0306030504020204"/>
                <a:cs typeface="Arial" panose="020B0604020202020204" pitchFamily="34" charset="0"/>
              </a:rPr>
              <a:t>Develop a sustainable, resilient infrastructure to cater to the MENA region  </a:t>
            </a:r>
          </a:p>
          <a:p>
            <a:pPr algn="just">
              <a:lnSpc>
                <a:spcPct val="100000"/>
              </a:lnSpc>
              <a:spcBef>
                <a:spcPts val="400"/>
              </a:spcBef>
              <a:spcAft>
                <a:spcPts val="400"/>
              </a:spcAft>
              <a:buClr>
                <a:srgbClr val="0070C0"/>
              </a:buClr>
              <a:buFont typeface="Arial" panose="020B0604020202020204" pitchFamily="34" charset="0"/>
              <a:buChar char="›"/>
            </a:pPr>
            <a:r>
              <a:rPr lang="en-US" sz="1200" dirty="0">
                <a:latin typeface="Open Sans Light" panose="020B0306030504020204"/>
                <a:cs typeface="Arial" panose="020B0604020202020204" pitchFamily="34" charset="0"/>
              </a:rPr>
              <a:t>Invest in world class IT systems that is conjoined with the bank’s processes creating efficiency and reducing risks</a:t>
            </a:r>
          </a:p>
          <a:p>
            <a:pPr algn="just">
              <a:lnSpc>
                <a:spcPct val="100000"/>
              </a:lnSpc>
              <a:spcBef>
                <a:spcPts val="400"/>
              </a:spcBef>
              <a:spcAft>
                <a:spcPts val="400"/>
              </a:spcAft>
              <a:buClr>
                <a:srgbClr val="0070C0"/>
              </a:buClr>
              <a:buFont typeface="Arial" panose="020B0604020202020204" pitchFamily="34" charset="0"/>
              <a:buChar char="›"/>
            </a:pPr>
            <a:r>
              <a:rPr lang="en-US" sz="1200" dirty="0">
                <a:latin typeface="Open Sans Light" panose="020B0306030504020204"/>
                <a:cs typeface="Arial" panose="020B0604020202020204" pitchFamily="34" charset="0"/>
              </a:rPr>
              <a:t>Partner with leading fintech companies </a:t>
            </a:r>
          </a:p>
          <a:p>
            <a:pPr algn="just">
              <a:lnSpc>
                <a:spcPct val="100000"/>
              </a:lnSpc>
              <a:spcBef>
                <a:spcPts val="400"/>
              </a:spcBef>
              <a:spcAft>
                <a:spcPts val="400"/>
              </a:spcAft>
              <a:buClr>
                <a:srgbClr val="0070C0"/>
              </a:buClr>
              <a:buFont typeface="Arial" panose="020B0604020202020204" pitchFamily="34" charset="0"/>
              <a:buChar char="›"/>
            </a:pPr>
            <a:r>
              <a:rPr lang="en-US" sz="1200" dirty="0">
                <a:latin typeface="Open Sans Light" panose="020B0306030504020204"/>
                <a:cs typeface="Arial" panose="020B0604020202020204" pitchFamily="34" charset="0"/>
              </a:rPr>
              <a:t>To create up to 50 new jobs across the Digital Bank</a:t>
            </a:r>
          </a:p>
          <a:p>
            <a:pPr algn="just">
              <a:lnSpc>
                <a:spcPct val="100000"/>
              </a:lnSpc>
              <a:spcBef>
                <a:spcPts val="400"/>
              </a:spcBef>
              <a:spcAft>
                <a:spcPts val="400"/>
              </a:spcAft>
              <a:buClr>
                <a:srgbClr val="0070C0"/>
              </a:buClr>
              <a:buFont typeface="Arial" panose="020B0604020202020204" pitchFamily="34" charset="0"/>
              <a:buChar char="›"/>
            </a:pPr>
            <a:r>
              <a:rPr lang="en-US" sz="1200" dirty="0">
                <a:latin typeface="Open Sans Light" panose="020B0306030504020204"/>
                <a:cs typeface="Arial" panose="020B0604020202020204" pitchFamily="34" charset="0"/>
              </a:rPr>
              <a:t>Provide seamless online banking</a:t>
            </a:r>
          </a:p>
          <a:p>
            <a:pPr algn="just">
              <a:lnSpc>
                <a:spcPct val="100000"/>
              </a:lnSpc>
              <a:spcBef>
                <a:spcPts val="400"/>
              </a:spcBef>
              <a:spcAft>
                <a:spcPts val="400"/>
              </a:spcAft>
              <a:buClr>
                <a:srgbClr val="0070C0"/>
              </a:buClr>
              <a:buFont typeface="Arial" panose="020B0604020202020204" pitchFamily="34" charset="0"/>
              <a:buChar char="›"/>
            </a:pPr>
            <a:endParaRPr lang="en-US" sz="1200" dirty="0">
              <a:latin typeface="Open Sans Light" panose="020B0306030504020204"/>
              <a:cs typeface="Arial" panose="020B0604020202020204" pitchFamily="34" charset="0"/>
            </a:endParaRPr>
          </a:p>
          <a:p>
            <a:pPr algn="just">
              <a:lnSpc>
                <a:spcPct val="100000"/>
              </a:lnSpc>
              <a:spcBef>
                <a:spcPts val="400"/>
              </a:spcBef>
              <a:spcAft>
                <a:spcPts val="400"/>
              </a:spcAft>
              <a:buClr>
                <a:srgbClr val="0070C0"/>
              </a:buClr>
              <a:buFont typeface="Arial" panose="020B0604020202020204" pitchFamily="34" charset="0"/>
              <a:buChar char="›"/>
            </a:pPr>
            <a:endParaRPr lang="en-US" sz="1300" dirty="0">
              <a:solidFill>
                <a:srgbClr val="0070C0"/>
              </a:solidFill>
              <a:latin typeface="Arial" panose="020B0604020202020204" pitchFamily="34" charset="0"/>
              <a:cs typeface="Arial" panose="020B0604020202020204" pitchFamily="34" charset="0"/>
            </a:endParaRPr>
          </a:p>
          <a:p>
            <a:pPr marL="0" indent="0" algn="just">
              <a:lnSpc>
                <a:spcPct val="100000"/>
              </a:lnSpc>
              <a:spcBef>
                <a:spcPts val="400"/>
              </a:spcBef>
              <a:spcAft>
                <a:spcPts val="400"/>
              </a:spcAft>
              <a:buNone/>
            </a:pPr>
            <a:endParaRPr lang="en-US" sz="1300" dirty="0">
              <a:solidFill>
                <a:srgbClr val="0070C0"/>
              </a:solidFill>
            </a:endParaRPr>
          </a:p>
        </p:txBody>
      </p:sp>
      <p:sp>
        <p:nvSpPr>
          <p:cNvPr id="53" name="Rectangle 52">
            <a:extLst>
              <a:ext uri="{FF2B5EF4-FFF2-40B4-BE49-F238E27FC236}">
                <a16:creationId xmlns:a16="http://schemas.microsoft.com/office/drawing/2014/main" id="{C258EF62-6230-4318-BCE5-523C12433C88}"/>
              </a:ext>
            </a:extLst>
          </p:cNvPr>
          <p:cNvSpPr/>
          <p:nvPr/>
        </p:nvSpPr>
        <p:spPr bwMode="auto">
          <a:xfrm>
            <a:off x="5524894" y="1804277"/>
            <a:ext cx="3790926" cy="57425"/>
          </a:xfrm>
          <a:prstGeom prst="rect">
            <a:avLst/>
          </a:prstGeom>
          <a:solidFill>
            <a:schemeClr val="bg1"/>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042988"/>
            <a:r>
              <a:rPr lang="en-US" sz="1200" b="1" dirty="0">
                <a:solidFill>
                  <a:srgbClr val="074C88"/>
                </a:solidFill>
                <a:latin typeface="Open Sans Light" panose="020B0306030504020204"/>
                <a:cs typeface="Arial" panose="020B0604020202020204" pitchFamily="34" charset="0"/>
              </a:rPr>
              <a:t>Supporting UNGC 17 Goals</a:t>
            </a:r>
          </a:p>
        </p:txBody>
      </p:sp>
    </p:spTree>
    <p:extLst>
      <p:ext uri="{BB962C8B-B14F-4D97-AF65-F5344CB8AC3E}">
        <p14:creationId xmlns:p14="http://schemas.microsoft.com/office/powerpoint/2010/main" val="13544770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9842</TotalTime>
  <Words>2351</Words>
  <Application>Microsoft Office PowerPoint</Application>
  <PresentationFormat>A4 Paper (210x297 mm)</PresentationFormat>
  <Paragraphs>370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Amandeep Sandhu</dc:creator>
  <cp:lastModifiedBy>Beti Alapulova</cp:lastModifiedBy>
  <cp:revision>586</cp:revision>
  <cp:lastPrinted>2019-07-16T07:00:43Z</cp:lastPrinted>
  <dcterms:created xsi:type="dcterms:W3CDTF">2018-07-03T06:45:15Z</dcterms:created>
  <dcterms:modified xsi:type="dcterms:W3CDTF">2019-07-16T07:07:56Z</dcterms:modified>
</cp:coreProperties>
</file>