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2" r:id="rId6"/>
    <p:sldId id="283" r:id="rId7"/>
    <p:sldId id="264" r:id="rId8"/>
    <p:sldId id="292" r:id="rId9"/>
    <p:sldId id="275" r:id="rId10"/>
    <p:sldId id="265" r:id="rId11"/>
    <p:sldId id="268" r:id="rId12"/>
    <p:sldId id="290" r:id="rId13"/>
    <p:sldId id="278" r:id="rId14"/>
    <p:sldId id="280" r:id="rId15"/>
    <p:sldId id="285" r:id="rId16"/>
    <p:sldId id="269" r:id="rId17"/>
    <p:sldId id="272" r:id="rId18"/>
    <p:sldId id="273" r:id="rId19"/>
  </p:sldIdLst>
  <p:sldSz cx="6858000" cy="9144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98757" autoAdjust="0"/>
  </p:normalViewPr>
  <p:slideViewPr>
    <p:cSldViewPr>
      <p:cViewPr varScale="1">
        <p:scale>
          <a:sx n="50" d="100"/>
          <a:sy n="50" d="100"/>
        </p:scale>
        <p:origin x="2108"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5F2BF-4ACC-43EE-AF91-1DED1F61F91B}"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fr-FR"/>
        </a:p>
      </dgm:t>
    </dgm:pt>
    <dgm:pt modelId="{1AF3077D-040F-4511-BF69-E34898132496}">
      <dgm:prSet phldrT="[Texte]"/>
      <dgm:spPr/>
      <dgm:t>
        <a:bodyPr/>
        <a:lstStyle/>
        <a:p>
          <a:pPr algn="ctr"/>
          <a:r>
            <a:rPr lang="en-US" noProof="0" dirty="0">
              <a:latin typeface="Century Gothic" panose="020B0502020202020204" pitchFamily="34" charset="0"/>
            </a:rPr>
            <a:t>Letter</a:t>
          </a:r>
          <a:r>
            <a:rPr lang="fr-FR" dirty="0">
              <a:latin typeface="Century Gothic" panose="020B0502020202020204" pitchFamily="34" charset="0"/>
            </a:rPr>
            <a:t> of </a:t>
          </a:r>
          <a:r>
            <a:rPr lang="fr-FR" dirty="0" err="1">
              <a:latin typeface="Century Gothic" panose="020B0502020202020204" pitchFamily="34" charset="0"/>
            </a:rPr>
            <a:t>commitment</a:t>
          </a:r>
          <a:r>
            <a:rPr lang="fr-FR" dirty="0">
              <a:latin typeface="Century Gothic" panose="020B0502020202020204" pitchFamily="34" charset="0"/>
            </a:rPr>
            <a:t> </a:t>
          </a:r>
        </a:p>
      </dgm:t>
    </dgm:pt>
    <dgm:pt modelId="{F687A66F-FDD4-4445-A11C-99B9C7DC29FE}" type="parTrans" cxnId="{CEDCD4A2-71F1-4859-8B14-8BA435E0D6B0}">
      <dgm:prSet/>
      <dgm:spPr/>
      <dgm:t>
        <a:bodyPr/>
        <a:lstStyle/>
        <a:p>
          <a:endParaRPr lang="fr-FR"/>
        </a:p>
      </dgm:t>
    </dgm:pt>
    <dgm:pt modelId="{DB19ADE6-F216-4684-9171-BBE5F5E981E8}" type="sibTrans" cxnId="{CEDCD4A2-71F1-4859-8B14-8BA435E0D6B0}">
      <dgm:prSet/>
      <dgm:spPr/>
      <dgm:t>
        <a:bodyPr/>
        <a:lstStyle/>
        <a:p>
          <a:endParaRPr lang="fr-FR"/>
        </a:p>
      </dgm:t>
    </dgm:pt>
    <dgm:pt modelId="{F0534016-2C12-4513-990F-2C3711071246}">
      <dgm:prSet phldrT="[Texte]"/>
      <dgm:spPr/>
      <dgm:t>
        <a:bodyPr/>
        <a:lstStyle/>
        <a:p>
          <a:pPr algn="ctr"/>
          <a:r>
            <a:rPr lang="fr-FR" dirty="0" err="1">
              <a:latin typeface="Century Gothic" panose="020B0502020202020204" pitchFamily="34" charset="0"/>
            </a:rPr>
            <a:t>Presentation</a:t>
          </a:r>
          <a:r>
            <a:rPr lang="fr-FR" dirty="0">
              <a:latin typeface="Century Gothic" panose="020B0502020202020204" pitchFamily="34" charset="0"/>
            </a:rPr>
            <a:t> of the </a:t>
          </a:r>
          <a:r>
            <a:rPr lang="fr-FR" dirty="0" err="1">
              <a:latin typeface="Century Gothic" panose="020B0502020202020204" pitchFamily="34" charset="0"/>
            </a:rPr>
            <a:t>company</a:t>
          </a:r>
          <a:r>
            <a:rPr lang="fr-FR" dirty="0">
              <a:latin typeface="Century Gothic" panose="020B0502020202020204" pitchFamily="34" charset="0"/>
            </a:rPr>
            <a:t> </a:t>
          </a:r>
        </a:p>
      </dgm:t>
    </dgm:pt>
    <dgm:pt modelId="{87FCE86F-1CB2-40AB-84F1-6859DCD7C0DA}" type="parTrans" cxnId="{E7795F55-5E83-47BD-B398-34ED7E4B27F8}">
      <dgm:prSet/>
      <dgm:spPr/>
      <dgm:t>
        <a:bodyPr/>
        <a:lstStyle/>
        <a:p>
          <a:endParaRPr lang="fr-FR"/>
        </a:p>
      </dgm:t>
    </dgm:pt>
    <dgm:pt modelId="{91DB9D1F-C3FD-4F0C-8F07-C26027D60D7B}" type="sibTrans" cxnId="{E7795F55-5E83-47BD-B398-34ED7E4B27F8}">
      <dgm:prSet/>
      <dgm:spPr/>
      <dgm:t>
        <a:bodyPr/>
        <a:lstStyle/>
        <a:p>
          <a:endParaRPr lang="fr-FR"/>
        </a:p>
      </dgm:t>
    </dgm:pt>
    <dgm:pt modelId="{EF5B2063-1DA3-4A66-A512-7BF40807228A}">
      <dgm:prSet phldrT="[Texte]"/>
      <dgm:spPr/>
      <dgm:t>
        <a:bodyPr/>
        <a:lstStyle/>
        <a:p>
          <a:pPr algn="ctr"/>
          <a:r>
            <a:rPr lang="en-US" noProof="0" dirty="0">
              <a:latin typeface="Century Gothic" panose="020B0502020202020204" pitchFamily="34" charset="0"/>
            </a:rPr>
            <a:t>Sustainable development goals </a:t>
          </a:r>
        </a:p>
      </dgm:t>
    </dgm:pt>
    <dgm:pt modelId="{85358B42-8749-4635-BB65-BC3CF9BA7F89}" type="parTrans" cxnId="{48CE5D07-4907-45CE-A486-61F5F7297D7D}">
      <dgm:prSet/>
      <dgm:spPr/>
      <dgm:t>
        <a:bodyPr/>
        <a:lstStyle/>
        <a:p>
          <a:endParaRPr lang="fr-FR"/>
        </a:p>
      </dgm:t>
    </dgm:pt>
    <dgm:pt modelId="{948C533B-693A-4363-8BDB-FB3CAAC3B63A}" type="sibTrans" cxnId="{48CE5D07-4907-45CE-A486-61F5F7297D7D}">
      <dgm:prSet/>
      <dgm:spPr/>
      <dgm:t>
        <a:bodyPr/>
        <a:lstStyle/>
        <a:p>
          <a:endParaRPr lang="fr-FR"/>
        </a:p>
      </dgm:t>
    </dgm:pt>
    <dgm:pt modelId="{6FB45AAE-F70E-4BF5-8759-BC4D9AD3EE27}">
      <dgm:prSet/>
      <dgm:spPr/>
      <dgm:t>
        <a:bodyPr/>
        <a:lstStyle/>
        <a:p>
          <a:pPr algn="ctr"/>
          <a:r>
            <a:rPr lang="fr-FR" dirty="0" err="1">
              <a:latin typeface="Century Gothic" panose="020B0502020202020204" pitchFamily="34" charset="0"/>
            </a:rPr>
            <a:t>Human</a:t>
          </a:r>
          <a:r>
            <a:rPr lang="fr-FR" dirty="0">
              <a:latin typeface="Century Gothic" panose="020B0502020202020204" pitchFamily="34" charset="0"/>
            </a:rPr>
            <a:t> </a:t>
          </a:r>
          <a:r>
            <a:rPr lang="fr-FR" dirty="0" err="1">
              <a:latin typeface="Century Gothic" panose="020B0502020202020204" pitchFamily="34" charset="0"/>
            </a:rPr>
            <a:t>rights</a:t>
          </a:r>
          <a:r>
            <a:rPr lang="fr-FR" dirty="0">
              <a:latin typeface="Century Gothic" panose="020B0502020202020204" pitchFamily="34" charset="0"/>
            </a:rPr>
            <a:t> and </a:t>
          </a:r>
          <a:r>
            <a:rPr lang="fr-FR" dirty="0" err="1">
              <a:latin typeface="Century Gothic" panose="020B0502020202020204" pitchFamily="34" charset="0"/>
            </a:rPr>
            <a:t>labor</a:t>
          </a:r>
          <a:r>
            <a:rPr lang="fr-FR" dirty="0">
              <a:latin typeface="Century Gothic" panose="020B0502020202020204" pitchFamily="34" charset="0"/>
            </a:rPr>
            <a:t> </a:t>
          </a:r>
          <a:r>
            <a:rPr lang="fr-FR" dirty="0" err="1">
              <a:latin typeface="Century Gothic" panose="020B0502020202020204" pitchFamily="34" charset="0"/>
            </a:rPr>
            <a:t>law</a:t>
          </a:r>
          <a:r>
            <a:rPr lang="fr-FR" dirty="0">
              <a:latin typeface="Century Gothic" panose="020B0502020202020204" pitchFamily="34" charset="0"/>
            </a:rPr>
            <a:t> </a:t>
          </a:r>
        </a:p>
      </dgm:t>
    </dgm:pt>
    <dgm:pt modelId="{73A1F686-1DC2-4A6D-A247-FC8101E481CE}" type="parTrans" cxnId="{C54CF7AA-7368-4E57-8A28-7C2EF1995AF6}">
      <dgm:prSet/>
      <dgm:spPr/>
      <dgm:t>
        <a:bodyPr/>
        <a:lstStyle/>
        <a:p>
          <a:endParaRPr lang="fr-FR"/>
        </a:p>
      </dgm:t>
    </dgm:pt>
    <dgm:pt modelId="{25855F53-726A-4A28-A29E-B810C080B425}" type="sibTrans" cxnId="{C54CF7AA-7368-4E57-8A28-7C2EF1995AF6}">
      <dgm:prSet/>
      <dgm:spPr/>
      <dgm:t>
        <a:bodyPr/>
        <a:lstStyle/>
        <a:p>
          <a:endParaRPr lang="fr-FR"/>
        </a:p>
      </dgm:t>
    </dgm:pt>
    <dgm:pt modelId="{0F143A45-8EE3-4C95-BD0F-64D73646EA93}">
      <dgm:prSet/>
      <dgm:spPr/>
      <dgm:t>
        <a:bodyPr/>
        <a:lstStyle/>
        <a:p>
          <a:pPr algn="ctr"/>
          <a:r>
            <a:rPr lang="fr-FR" dirty="0" err="1">
              <a:latin typeface="Century Gothic" panose="020B0502020202020204" pitchFamily="34" charset="0"/>
            </a:rPr>
            <a:t>Environment</a:t>
          </a:r>
          <a:r>
            <a:rPr lang="fr-FR" dirty="0">
              <a:latin typeface="Century Gothic" panose="020B0502020202020204" pitchFamily="34" charset="0"/>
            </a:rPr>
            <a:t> </a:t>
          </a:r>
        </a:p>
      </dgm:t>
    </dgm:pt>
    <dgm:pt modelId="{E81C71BA-AED9-4FC3-BA0A-0D0B61BD59A2}" type="parTrans" cxnId="{8FD34D46-CE09-4D5D-9FC4-1B100AC06707}">
      <dgm:prSet/>
      <dgm:spPr/>
      <dgm:t>
        <a:bodyPr/>
        <a:lstStyle/>
        <a:p>
          <a:endParaRPr lang="fr-FR"/>
        </a:p>
      </dgm:t>
    </dgm:pt>
    <dgm:pt modelId="{62D6F25F-3099-4283-A814-39C08F6A7329}" type="sibTrans" cxnId="{8FD34D46-CE09-4D5D-9FC4-1B100AC06707}">
      <dgm:prSet/>
      <dgm:spPr/>
      <dgm:t>
        <a:bodyPr/>
        <a:lstStyle/>
        <a:p>
          <a:endParaRPr lang="fr-FR"/>
        </a:p>
      </dgm:t>
    </dgm:pt>
    <dgm:pt modelId="{1610CE0E-99EB-4557-AE23-05A9CF5CACF5}">
      <dgm:prSet/>
      <dgm:spPr/>
      <dgm:t>
        <a:bodyPr/>
        <a:lstStyle/>
        <a:p>
          <a:pPr algn="ctr"/>
          <a:r>
            <a:rPr lang="fr-FR" dirty="0">
              <a:latin typeface="Century Gothic" panose="020B0502020202020204" pitchFamily="34" charset="0"/>
            </a:rPr>
            <a:t>Anti-corruption </a:t>
          </a:r>
        </a:p>
      </dgm:t>
    </dgm:pt>
    <dgm:pt modelId="{1CF6C054-7F36-4A7A-90F2-55FA4F6600CF}" type="parTrans" cxnId="{3D5ABAAA-15EA-4CD9-9B52-337B3D9B640C}">
      <dgm:prSet/>
      <dgm:spPr/>
      <dgm:t>
        <a:bodyPr/>
        <a:lstStyle/>
        <a:p>
          <a:endParaRPr lang="fr-FR"/>
        </a:p>
      </dgm:t>
    </dgm:pt>
    <dgm:pt modelId="{267B92D5-9D0E-47E9-9977-1572D0A6573A}" type="sibTrans" cxnId="{3D5ABAAA-15EA-4CD9-9B52-337B3D9B640C}">
      <dgm:prSet/>
      <dgm:spPr/>
      <dgm:t>
        <a:bodyPr/>
        <a:lstStyle/>
        <a:p>
          <a:endParaRPr lang="fr-FR"/>
        </a:p>
      </dgm:t>
    </dgm:pt>
    <dgm:pt modelId="{1A78B344-9A34-4B0F-B609-43BED2A0173D}" type="pres">
      <dgm:prSet presAssocID="{CE35F2BF-4ACC-43EE-AF91-1DED1F61F91B}" presName="Name0" presStyleCnt="0">
        <dgm:presLayoutVars>
          <dgm:chMax val="7"/>
          <dgm:chPref val="7"/>
          <dgm:dir/>
        </dgm:presLayoutVars>
      </dgm:prSet>
      <dgm:spPr/>
    </dgm:pt>
    <dgm:pt modelId="{E2134AAA-8C99-43D1-A99D-6AA07CF051D1}" type="pres">
      <dgm:prSet presAssocID="{CE35F2BF-4ACC-43EE-AF91-1DED1F61F91B}" presName="Name1" presStyleCnt="0"/>
      <dgm:spPr/>
    </dgm:pt>
    <dgm:pt modelId="{A099377F-04BA-44DA-B9FB-39E0E3CB9D6F}" type="pres">
      <dgm:prSet presAssocID="{CE35F2BF-4ACC-43EE-AF91-1DED1F61F91B}" presName="cycle" presStyleCnt="0"/>
      <dgm:spPr/>
    </dgm:pt>
    <dgm:pt modelId="{321558CB-D2BB-42F5-A047-08C448FC4BDF}" type="pres">
      <dgm:prSet presAssocID="{CE35F2BF-4ACC-43EE-AF91-1DED1F61F91B}" presName="srcNode" presStyleLbl="node1" presStyleIdx="0" presStyleCnt="6"/>
      <dgm:spPr/>
    </dgm:pt>
    <dgm:pt modelId="{8B860994-EE21-4475-B980-B9AA9EC530B3}" type="pres">
      <dgm:prSet presAssocID="{CE35F2BF-4ACC-43EE-AF91-1DED1F61F91B}" presName="conn" presStyleLbl="parChTrans1D2" presStyleIdx="0" presStyleCnt="1"/>
      <dgm:spPr/>
    </dgm:pt>
    <dgm:pt modelId="{AEF50E11-3926-4376-9E1B-D0D4CE0E74B2}" type="pres">
      <dgm:prSet presAssocID="{CE35F2BF-4ACC-43EE-AF91-1DED1F61F91B}" presName="extraNode" presStyleLbl="node1" presStyleIdx="0" presStyleCnt="6"/>
      <dgm:spPr/>
    </dgm:pt>
    <dgm:pt modelId="{E73089C6-FE6F-4CEA-8B9C-B62953ABF802}" type="pres">
      <dgm:prSet presAssocID="{CE35F2BF-4ACC-43EE-AF91-1DED1F61F91B}" presName="dstNode" presStyleLbl="node1" presStyleIdx="0" presStyleCnt="6"/>
      <dgm:spPr/>
    </dgm:pt>
    <dgm:pt modelId="{C5975A11-FDFF-47EA-84E5-22101716BDD5}" type="pres">
      <dgm:prSet presAssocID="{1AF3077D-040F-4511-BF69-E34898132496}" presName="text_1" presStyleLbl="node1" presStyleIdx="0" presStyleCnt="6">
        <dgm:presLayoutVars>
          <dgm:bulletEnabled val="1"/>
        </dgm:presLayoutVars>
      </dgm:prSet>
      <dgm:spPr/>
    </dgm:pt>
    <dgm:pt modelId="{9C20A12F-8096-4268-9E1C-DDFBF44D5195}" type="pres">
      <dgm:prSet presAssocID="{1AF3077D-040F-4511-BF69-E34898132496}" presName="accent_1" presStyleCnt="0"/>
      <dgm:spPr/>
    </dgm:pt>
    <dgm:pt modelId="{FFDB2EB6-E08A-4425-A1A5-E7602C40DD92}" type="pres">
      <dgm:prSet presAssocID="{1AF3077D-040F-4511-BF69-E34898132496}" presName="accentRepeatNode" presStyleLbl="solidFgAcc1" presStyleIdx="0" presStyleCnt="6"/>
      <dgm:spPr/>
    </dgm:pt>
    <dgm:pt modelId="{1CF14268-A6EC-4F04-BBCA-682CC6028087}" type="pres">
      <dgm:prSet presAssocID="{F0534016-2C12-4513-990F-2C3711071246}" presName="text_2" presStyleLbl="node1" presStyleIdx="1" presStyleCnt="6">
        <dgm:presLayoutVars>
          <dgm:bulletEnabled val="1"/>
        </dgm:presLayoutVars>
      </dgm:prSet>
      <dgm:spPr/>
    </dgm:pt>
    <dgm:pt modelId="{8F4107BE-25E0-42F3-9AA1-DE5AA08DEB90}" type="pres">
      <dgm:prSet presAssocID="{F0534016-2C12-4513-990F-2C3711071246}" presName="accent_2" presStyleCnt="0"/>
      <dgm:spPr/>
    </dgm:pt>
    <dgm:pt modelId="{D93E023E-2F2F-41CB-8345-FF6A223D3F5F}" type="pres">
      <dgm:prSet presAssocID="{F0534016-2C12-4513-990F-2C3711071246}" presName="accentRepeatNode" presStyleLbl="solidFgAcc1" presStyleIdx="1" presStyleCnt="6"/>
      <dgm:spPr>
        <a:blipFill rotWithShape="0">
          <a:blip xmlns:r="http://schemas.openxmlformats.org/officeDocument/2006/relationships" r:embed="rId1"/>
          <a:stretch>
            <a:fillRect/>
          </a:stretch>
        </a:blipFill>
      </dgm:spPr>
    </dgm:pt>
    <dgm:pt modelId="{E9DB4B94-8AE0-41B1-B0B4-5424EC7BBC9C}" type="pres">
      <dgm:prSet presAssocID="{6FB45AAE-F70E-4BF5-8759-BC4D9AD3EE27}" presName="text_3" presStyleLbl="node1" presStyleIdx="2" presStyleCnt="6">
        <dgm:presLayoutVars>
          <dgm:bulletEnabled val="1"/>
        </dgm:presLayoutVars>
      </dgm:prSet>
      <dgm:spPr/>
    </dgm:pt>
    <dgm:pt modelId="{BB94FD5D-98DB-44BA-8248-E477F3E7057A}" type="pres">
      <dgm:prSet presAssocID="{6FB45AAE-F70E-4BF5-8759-BC4D9AD3EE27}" presName="accent_3" presStyleCnt="0"/>
      <dgm:spPr/>
    </dgm:pt>
    <dgm:pt modelId="{8F1843D5-F703-4265-B133-B8F1342C6F7A}" type="pres">
      <dgm:prSet presAssocID="{6FB45AAE-F70E-4BF5-8759-BC4D9AD3EE27}" presName="accentRepeatNode" presStyleLbl="solidFgAcc1" presStyleIdx="2" presStyleCnt="6"/>
      <dgm:spPr/>
    </dgm:pt>
    <dgm:pt modelId="{737DC6B8-1693-4752-AE65-B6FF3DAB7B76}" type="pres">
      <dgm:prSet presAssocID="{0F143A45-8EE3-4C95-BD0F-64D73646EA93}" presName="text_4" presStyleLbl="node1" presStyleIdx="3" presStyleCnt="6">
        <dgm:presLayoutVars>
          <dgm:bulletEnabled val="1"/>
        </dgm:presLayoutVars>
      </dgm:prSet>
      <dgm:spPr/>
    </dgm:pt>
    <dgm:pt modelId="{4DD16A52-4437-4D19-8D32-B322B11D74E8}" type="pres">
      <dgm:prSet presAssocID="{0F143A45-8EE3-4C95-BD0F-64D73646EA93}" presName="accent_4" presStyleCnt="0"/>
      <dgm:spPr/>
    </dgm:pt>
    <dgm:pt modelId="{6F17504F-07AB-47EC-92AA-2BA643859FC7}" type="pres">
      <dgm:prSet presAssocID="{0F143A45-8EE3-4C95-BD0F-64D73646EA93}" presName="accentRepeatNode" presStyleLbl="solidFgAcc1" presStyleIdx="3" presStyleCnt="6"/>
      <dgm:spPr/>
    </dgm:pt>
    <dgm:pt modelId="{3B45C601-647A-403B-B0C9-D8D380483F87}" type="pres">
      <dgm:prSet presAssocID="{1610CE0E-99EB-4557-AE23-05A9CF5CACF5}" presName="text_5" presStyleLbl="node1" presStyleIdx="4" presStyleCnt="6">
        <dgm:presLayoutVars>
          <dgm:bulletEnabled val="1"/>
        </dgm:presLayoutVars>
      </dgm:prSet>
      <dgm:spPr/>
    </dgm:pt>
    <dgm:pt modelId="{0221D57D-E834-4356-A05F-2315139ABADD}" type="pres">
      <dgm:prSet presAssocID="{1610CE0E-99EB-4557-AE23-05A9CF5CACF5}" presName="accent_5" presStyleCnt="0"/>
      <dgm:spPr/>
    </dgm:pt>
    <dgm:pt modelId="{737E611F-D3DB-4B2E-8C71-FCB98DC62DE2}" type="pres">
      <dgm:prSet presAssocID="{1610CE0E-99EB-4557-AE23-05A9CF5CACF5}" presName="accentRepeatNode" presStyleLbl="solidFgAcc1" presStyleIdx="4" presStyleCnt="6"/>
      <dgm:spPr/>
    </dgm:pt>
    <dgm:pt modelId="{A9A36B16-9764-4155-A913-6461756DE8CA}" type="pres">
      <dgm:prSet presAssocID="{EF5B2063-1DA3-4A66-A512-7BF40807228A}" presName="text_6" presStyleLbl="node1" presStyleIdx="5" presStyleCnt="6">
        <dgm:presLayoutVars>
          <dgm:bulletEnabled val="1"/>
        </dgm:presLayoutVars>
      </dgm:prSet>
      <dgm:spPr/>
    </dgm:pt>
    <dgm:pt modelId="{9C0FED98-72A4-486C-9E77-A6B47CA9D9A9}" type="pres">
      <dgm:prSet presAssocID="{EF5B2063-1DA3-4A66-A512-7BF40807228A}" presName="accent_6" presStyleCnt="0"/>
      <dgm:spPr/>
    </dgm:pt>
    <dgm:pt modelId="{253D2CCB-A989-470C-9C4C-77DA96440341}" type="pres">
      <dgm:prSet presAssocID="{EF5B2063-1DA3-4A66-A512-7BF40807228A}" presName="accentRepeatNode" presStyleLbl="solidFgAcc1" presStyleIdx="5" presStyleCnt="6"/>
      <dgm:spPr>
        <a:blipFill rotWithShape="0">
          <a:blip xmlns:r="http://schemas.openxmlformats.org/officeDocument/2006/relationships" r:embed="rId2"/>
          <a:stretch>
            <a:fillRect/>
          </a:stretch>
        </a:blipFill>
      </dgm:spPr>
    </dgm:pt>
  </dgm:ptLst>
  <dgm:cxnLst>
    <dgm:cxn modelId="{617CA501-6386-4019-B271-B067CA4587C3}" type="presOf" srcId="{EF5B2063-1DA3-4A66-A512-7BF40807228A}" destId="{A9A36B16-9764-4155-A913-6461756DE8CA}" srcOrd="0" destOrd="0" presId="urn:microsoft.com/office/officeart/2008/layout/VerticalCurvedList"/>
    <dgm:cxn modelId="{48CE5D07-4907-45CE-A486-61F5F7297D7D}" srcId="{CE35F2BF-4ACC-43EE-AF91-1DED1F61F91B}" destId="{EF5B2063-1DA3-4A66-A512-7BF40807228A}" srcOrd="5" destOrd="0" parTransId="{85358B42-8749-4635-BB65-BC3CF9BA7F89}" sibTransId="{948C533B-693A-4363-8BDB-FB3CAAC3B63A}"/>
    <dgm:cxn modelId="{DDDC370E-BBE9-4E81-8AA7-B971AB3EBE99}" type="presOf" srcId="{F0534016-2C12-4513-990F-2C3711071246}" destId="{1CF14268-A6EC-4F04-BBCA-682CC6028087}" srcOrd="0" destOrd="0" presId="urn:microsoft.com/office/officeart/2008/layout/VerticalCurvedList"/>
    <dgm:cxn modelId="{CD0F4236-229F-4C52-8624-4C6D4BFB4A33}" type="presOf" srcId="{CE35F2BF-4ACC-43EE-AF91-1DED1F61F91B}" destId="{1A78B344-9A34-4B0F-B609-43BED2A0173D}" srcOrd="0" destOrd="0" presId="urn:microsoft.com/office/officeart/2008/layout/VerticalCurvedList"/>
    <dgm:cxn modelId="{C14C7F38-5E05-48B0-9957-E6FBF48165EC}" type="presOf" srcId="{6FB45AAE-F70E-4BF5-8759-BC4D9AD3EE27}" destId="{E9DB4B94-8AE0-41B1-B0B4-5424EC7BBC9C}" srcOrd="0" destOrd="0" presId="urn:microsoft.com/office/officeart/2008/layout/VerticalCurvedList"/>
    <dgm:cxn modelId="{3F783A5D-433F-4750-A460-637F6229DBE5}" type="presOf" srcId="{1610CE0E-99EB-4557-AE23-05A9CF5CACF5}" destId="{3B45C601-647A-403B-B0C9-D8D380483F87}" srcOrd="0" destOrd="0" presId="urn:microsoft.com/office/officeart/2008/layout/VerticalCurvedList"/>
    <dgm:cxn modelId="{8FD34D46-CE09-4D5D-9FC4-1B100AC06707}" srcId="{CE35F2BF-4ACC-43EE-AF91-1DED1F61F91B}" destId="{0F143A45-8EE3-4C95-BD0F-64D73646EA93}" srcOrd="3" destOrd="0" parTransId="{E81C71BA-AED9-4FC3-BA0A-0D0B61BD59A2}" sibTransId="{62D6F25F-3099-4283-A814-39C08F6A7329}"/>
    <dgm:cxn modelId="{51E98D67-B1CF-420C-A1EA-61894DC297EE}" type="presOf" srcId="{1AF3077D-040F-4511-BF69-E34898132496}" destId="{C5975A11-FDFF-47EA-84E5-22101716BDD5}" srcOrd="0" destOrd="0" presId="urn:microsoft.com/office/officeart/2008/layout/VerticalCurvedList"/>
    <dgm:cxn modelId="{E7795F55-5E83-47BD-B398-34ED7E4B27F8}" srcId="{CE35F2BF-4ACC-43EE-AF91-1DED1F61F91B}" destId="{F0534016-2C12-4513-990F-2C3711071246}" srcOrd="1" destOrd="0" parTransId="{87FCE86F-1CB2-40AB-84F1-6859DCD7C0DA}" sibTransId="{91DB9D1F-C3FD-4F0C-8F07-C26027D60D7B}"/>
    <dgm:cxn modelId="{9E6CEB56-4DC0-423D-9A33-B2BD1705C6C9}" type="presOf" srcId="{DB19ADE6-F216-4684-9171-BBE5F5E981E8}" destId="{8B860994-EE21-4475-B980-B9AA9EC530B3}" srcOrd="0" destOrd="0" presId="urn:microsoft.com/office/officeart/2008/layout/VerticalCurvedList"/>
    <dgm:cxn modelId="{CEDCD4A2-71F1-4859-8B14-8BA435E0D6B0}" srcId="{CE35F2BF-4ACC-43EE-AF91-1DED1F61F91B}" destId="{1AF3077D-040F-4511-BF69-E34898132496}" srcOrd="0" destOrd="0" parTransId="{F687A66F-FDD4-4445-A11C-99B9C7DC29FE}" sibTransId="{DB19ADE6-F216-4684-9171-BBE5F5E981E8}"/>
    <dgm:cxn modelId="{3D5ABAAA-15EA-4CD9-9B52-337B3D9B640C}" srcId="{CE35F2BF-4ACC-43EE-AF91-1DED1F61F91B}" destId="{1610CE0E-99EB-4557-AE23-05A9CF5CACF5}" srcOrd="4" destOrd="0" parTransId="{1CF6C054-7F36-4A7A-90F2-55FA4F6600CF}" sibTransId="{267B92D5-9D0E-47E9-9977-1572D0A6573A}"/>
    <dgm:cxn modelId="{C54CF7AA-7368-4E57-8A28-7C2EF1995AF6}" srcId="{CE35F2BF-4ACC-43EE-AF91-1DED1F61F91B}" destId="{6FB45AAE-F70E-4BF5-8759-BC4D9AD3EE27}" srcOrd="2" destOrd="0" parTransId="{73A1F686-1DC2-4A6D-A247-FC8101E481CE}" sibTransId="{25855F53-726A-4A28-A29E-B810C080B425}"/>
    <dgm:cxn modelId="{D7C2F7BD-A4A9-4353-B891-A2ADF3EC4515}" type="presOf" srcId="{0F143A45-8EE3-4C95-BD0F-64D73646EA93}" destId="{737DC6B8-1693-4752-AE65-B6FF3DAB7B76}" srcOrd="0" destOrd="0" presId="urn:microsoft.com/office/officeart/2008/layout/VerticalCurvedList"/>
    <dgm:cxn modelId="{68D2F71F-1C8B-41EB-9432-F749963EB7CC}" type="presParOf" srcId="{1A78B344-9A34-4B0F-B609-43BED2A0173D}" destId="{E2134AAA-8C99-43D1-A99D-6AA07CF051D1}" srcOrd="0" destOrd="0" presId="urn:microsoft.com/office/officeart/2008/layout/VerticalCurvedList"/>
    <dgm:cxn modelId="{C92486BD-5FE9-4626-97EB-B373E43AC1EA}" type="presParOf" srcId="{E2134AAA-8C99-43D1-A99D-6AA07CF051D1}" destId="{A099377F-04BA-44DA-B9FB-39E0E3CB9D6F}" srcOrd="0" destOrd="0" presId="urn:microsoft.com/office/officeart/2008/layout/VerticalCurvedList"/>
    <dgm:cxn modelId="{C573515F-224B-42DE-855D-5132AE2A2D1A}" type="presParOf" srcId="{A099377F-04BA-44DA-B9FB-39E0E3CB9D6F}" destId="{321558CB-D2BB-42F5-A047-08C448FC4BDF}" srcOrd="0" destOrd="0" presId="urn:microsoft.com/office/officeart/2008/layout/VerticalCurvedList"/>
    <dgm:cxn modelId="{6497E95C-2499-46C9-B412-3401B76D60FD}" type="presParOf" srcId="{A099377F-04BA-44DA-B9FB-39E0E3CB9D6F}" destId="{8B860994-EE21-4475-B980-B9AA9EC530B3}" srcOrd="1" destOrd="0" presId="urn:microsoft.com/office/officeart/2008/layout/VerticalCurvedList"/>
    <dgm:cxn modelId="{71FCBCE5-063F-4BD0-9A58-453B9DEA3E52}" type="presParOf" srcId="{A099377F-04BA-44DA-B9FB-39E0E3CB9D6F}" destId="{AEF50E11-3926-4376-9E1B-D0D4CE0E74B2}" srcOrd="2" destOrd="0" presId="urn:microsoft.com/office/officeart/2008/layout/VerticalCurvedList"/>
    <dgm:cxn modelId="{0334FEAD-AE14-4E35-AFC8-AEB11B68A92C}" type="presParOf" srcId="{A099377F-04BA-44DA-B9FB-39E0E3CB9D6F}" destId="{E73089C6-FE6F-4CEA-8B9C-B62953ABF802}" srcOrd="3" destOrd="0" presId="urn:microsoft.com/office/officeart/2008/layout/VerticalCurvedList"/>
    <dgm:cxn modelId="{610D9776-3E88-4389-ADF3-95D8B9D3A3D2}" type="presParOf" srcId="{E2134AAA-8C99-43D1-A99D-6AA07CF051D1}" destId="{C5975A11-FDFF-47EA-84E5-22101716BDD5}" srcOrd="1" destOrd="0" presId="urn:microsoft.com/office/officeart/2008/layout/VerticalCurvedList"/>
    <dgm:cxn modelId="{D0DE012F-37A0-4B42-97BD-83D5B4DCD58F}" type="presParOf" srcId="{E2134AAA-8C99-43D1-A99D-6AA07CF051D1}" destId="{9C20A12F-8096-4268-9E1C-DDFBF44D5195}" srcOrd="2" destOrd="0" presId="urn:microsoft.com/office/officeart/2008/layout/VerticalCurvedList"/>
    <dgm:cxn modelId="{FA7BB88E-6D9F-4561-B164-CEC9FEB8107E}" type="presParOf" srcId="{9C20A12F-8096-4268-9E1C-DDFBF44D5195}" destId="{FFDB2EB6-E08A-4425-A1A5-E7602C40DD92}" srcOrd="0" destOrd="0" presId="urn:microsoft.com/office/officeart/2008/layout/VerticalCurvedList"/>
    <dgm:cxn modelId="{A3B21B6A-1EA9-4DC4-890B-3E55B900E631}" type="presParOf" srcId="{E2134AAA-8C99-43D1-A99D-6AA07CF051D1}" destId="{1CF14268-A6EC-4F04-BBCA-682CC6028087}" srcOrd="3" destOrd="0" presId="urn:microsoft.com/office/officeart/2008/layout/VerticalCurvedList"/>
    <dgm:cxn modelId="{047DCB45-DC14-4052-A04A-E852A0D3E6B1}" type="presParOf" srcId="{E2134AAA-8C99-43D1-A99D-6AA07CF051D1}" destId="{8F4107BE-25E0-42F3-9AA1-DE5AA08DEB90}" srcOrd="4" destOrd="0" presId="urn:microsoft.com/office/officeart/2008/layout/VerticalCurvedList"/>
    <dgm:cxn modelId="{0CADB740-E5E2-4A9B-88D5-75B0964C849B}" type="presParOf" srcId="{8F4107BE-25E0-42F3-9AA1-DE5AA08DEB90}" destId="{D93E023E-2F2F-41CB-8345-FF6A223D3F5F}" srcOrd="0" destOrd="0" presId="urn:microsoft.com/office/officeart/2008/layout/VerticalCurvedList"/>
    <dgm:cxn modelId="{783E9168-CAF1-454A-8691-2FC818A5EC77}" type="presParOf" srcId="{E2134AAA-8C99-43D1-A99D-6AA07CF051D1}" destId="{E9DB4B94-8AE0-41B1-B0B4-5424EC7BBC9C}" srcOrd="5" destOrd="0" presId="urn:microsoft.com/office/officeart/2008/layout/VerticalCurvedList"/>
    <dgm:cxn modelId="{9FBC9BA2-ECAB-42AC-94A6-B2422A7C83E1}" type="presParOf" srcId="{E2134AAA-8C99-43D1-A99D-6AA07CF051D1}" destId="{BB94FD5D-98DB-44BA-8248-E477F3E7057A}" srcOrd="6" destOrd="0" presId="urn:microsoft.com/office/officeart/2008/layout/VerticalCurvedList"/>
    <dgm:cxn modelId="{88D7625B-C778-4D63-B221-D7F529BF47C1}" type="presParOf" srcId="{BB94FD5D-98DB-44BA-8248-E477F3E7057A}" destId="{8F1843D5-F703-4265-B133-B8F1342C6F7A}" srcOrd="0" destOrd="0" presId="urn:microsoft.com/office/officeart/2008/layout/VerticalCurvedList"/>
    <dgm:cxn modelId="{036939D4-3DA4-401F-B3E1-1518C427C9E8}" type="presParOf" srcId="{E2134AAA-8C99-43D1-A99D-6AA07CF051D1}" destId="{737DC6B8-1693-4752-AE65-B6FF3DAB7B76}" srcOrd="7" destOrd="0" presId="urn:microsoft.com/office/officeart/2008/layout/VerticalCurvedList"/>
    <dgm:cxn modelId="{95E10513-5DB8-44DB-8A35-1F1B39DAD38A}" type="presParOf" srcId="{E2134AAA-8C99-43D1-A99D-6AA07CF051D1}" destId="{4DD16A52-4437-4D19-8D32-B322B11D74E8}" srcOrd="8" destOrd="0" presId="urn:microsoft.com/office/officeart/2008/layout/VerticalCurvedList"/>
    <dgm:cxn modelId="{0CC4E8B4-E4EB-4ED2-AC88-E80A4658174E}" type="presParOf" srcId="{4DD16A52-4437-4D19-8D32-B322B11D74E8}" destId="{6F17504F-07AB-47EC-92AA-2BA643859FC7}" srcOrd="0" destOrd="0" presId="urn:microsoft.com/office/officeart/2008/layout/VerticalCurvedList"/>
    <dgm:cxn modelId="{9FACA279-AE73-46DB-8F92-4E64D75CF315}" type="presParOf" srcId="{E2134AAA-8C99-43D1-A99D-6AA07CF051D1}" destId="{3B45C601-647A-403B-B0C9-D8D380483F87}" srcOrd="9" destOrd="0" presId="urn:microsoft.com/office/officeart/2008/layout/VerticalCurvedList"/>
    <dgm:cxn modelId="{722DF9DE-9047-4C81-87A7-7A02696CAEBC}" type="presParOf" srcId="{E2134AAA-8C99-43D1-A99D-6AA07CF051D1}" destId="{0221D57D-E834-4356-A05F-2315139ABADD}" srcOrd="10" destOrd="0" presId="urn:microsoft.com/office/officeart/2008/layout/VerticalCurvedList"/>
    <dgm:cxn modelId="{935EC857-6A74-4130-91F4-EDDB34F8ED58}" type="presParOf" srcId="{0221D57D-E834-4356-A05F-2315139ABADD}" destId="{737E611F-D3DB-4B2E-8C71-FCB98DC62DE2}" srcOrd="0" destOrd="0" presId="urn:microsoft.com/office/officeart/2008/layout/VerticalCurvedList"/>
    <dgm:cxn modelId="{1739BBB5-6F65-428F-A1BA-6A2FAE68A8C0}" type="presParOf" srcId="{E2134AAA-8C99-43D1-A99D-6AA07CF051D1}" destId="{A9A36B16-9764-4155-A913-6461756DE8CA}" srcOrd="11" destOrd="0" presId="urn:microsoft.com/office/officeart/2008/layout/VerticalCurvedList"/>
    <dgm:cxn modelId="{0BA137D2-D328-4A81-AADC-89E5F46508D7}" type="presParOf" srcId="{E2134AAA-8C99-43D1-A99D-6AA07CF051D1}" destId="{9C0FED98-72A4-486C-9E77-A6B47CA9D9A9}" srcOrd="12" destOrd="0" presId="urn:microsoft.com/office/officeart/2008/layout/VerticalCurvedList"/>
    <dgm:cxn modelId="{82202061-D102-4256-B412-B5960B985D12}" type="presParOf" srcId="{9C0FED98-72A4-486C-9E77-A6B47CA9D9A9}" destId="{253D2CCB-A989-470C-9C4C-77DA964403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0994-EE21-4475-B980-B9AA9EC530B3}">
      <dsp:nvSpPr>
        <dsp:cNvPr id="0" name=""/>
        <dsp:cNvSpPr/>
      </dsp:nvSpPr>
      <dsp:spPr>
        <a:xfrm>
          <a:off x="-7815707" y="-1194396"/>
          <a:ext cx="9301560" cy="9301560"/>
        </a:xfrm>
        <a:prstGeom prst="blockArc">
          <a:avLst>
            <a:gd name="adj1" fmla="val 18900000"/>
            <a:gd name="adj2" fmla="val 2700000"/>
            <a:gd name="adj3" fmla="val 232"/>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75A11-FDFF-47EA-84E5-22101716BDD5}">
      <dsp:nvSpPr>
        <dsp:cNvPr id="0" name=""/>
        <dsp:cNvSpPr/>
      </dsp:nvSpPr>
      <dsp:spPr>
        <a:xfrm>
          <a:off x="553367" y="364026"/>
          <a:ext cx="5197602" cy="727776"/>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72"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noProof="0" dirty="0">
              <a:latin typeface="Century Gothic" panose="020B0502020202020204" pitchFamily="34" charset="0"/>
            </a:rPr>
            <a:t>Letter</a:t>
          </a:r>
          <a:r>
            <a:rPr lang="fr-FR" sz="2100" kern="1200" dirty="0">
              <a:latin typeface="Century Gothic" panose="020B0502020202020204" pitchFamily="34" charset="0"/>
            </a:rPr>
            <a:t> of </a:t>
          </a:r>
          <a:r>
            <a:rPr lang="fr-FR" sz="2100" kern="1200" dirty="0" err="1">
              <a:latin typeface="Century Gothic" panose="020B0502020202020204" pitchFamily="34" charset="0"/>
            </a:rPr>
            <a:t>commitment</a:t>
          </a:r>
          <a:r>
            <a:rPr lang="fr-FR" sz="2100" kern="1200" dirty="0">
              <a:latin typeface="Century Gothic" panose="020B0502020202020204" pitchFamily="34" charset="0"/>
            </a:rPr>
            <a:t> </a:t>
          </a:r>
        </a:p>
      </dsp:txBody>
      <dsp:txXfrm>
        <a:off x="553367" y="364026"/>
        <a:ext cx="5197602" cy="727776"/>
      </dsp:txXfrm>
    </dsp:sp>
    <dsp:sp modelId="{FFDB2EB6-E08A-4425-A1A5-E7602C40DD92}">
      <dsp:nvSpPr>
        <dsp:cNvPr id="0" name=""/>
        <dsp:cNvSpPr/>
      </dsp:nvSpPr>
      <dsp:spPr>
        <a:xfrm>
          <a:off x="98506" y="273054"/>
          <a:ext cx="909720" cy="909720"/>
        </a:xfrm>
        <a:prstGeom prst="ellipse">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14268-A6EC-4F04-BBCA-682CC6028087}">
      <dsp:nvSpPr>
        <dsp:cNvPr id="0" name=""/>
        <dsp:cNvSpPr/>
      </dsp:nvSpPr>
      <dsp:spPr>
        <a:xfrm>
          <a:off x="1152012" y="1455552"/>
          <a:ext cx="4598957" cy="727776"/>
        </a:xfrm>
        <a:prstGeom prst="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72" tIns="53340" rIns="53340" bIns="53340" numCol="1" spcCol="1270" anchor="ctr" anchorCtr="0">
          <a:noAutofit/>
        </a:bodyPr>
        <a:lstStyle/>
        <a:p>
          <a:pPr marL="0" lvl="0" indent="0" algn="ctr" defTabSz="933450">
            <a:lnSpc>
              <a:spcPct val="90000"/>
            </a:lnSpc>
            <a:spcBef>
              <a:spcPct val="0"/>
            </a:spcBef>
            <a:spcAft>
              <a:spcPct val="35000"/>
            </a:spcAft>
            <a:buNone/>
          </a:pPr>
          <a:r>
            <a:rPr lang="fr-FR" sz="2100" kern="1200" dirty="0" err="1">
              <a:latin typeface="Century Gothic" panose="020B0502020202020204" pitchFamily="34" charset="0"/>
            </a:rPr>
            <a:t>Presentation</a:t>
          </a:r>
          <a:r>
            <a:rPr lang="fr-FR" sz="2100" kern="1200" dirty="0">
              <a:latin typeface="Century Gothic" panose="020B0502020202020204" pitchFamily="34" charset="0"/>
            </a:rPr>
            <a:t> of the </a:t>
          </a:r>
          <a:r>
            <a:rPr lang="fr-FR" sz="2100" kern="1200" dirty="0" err="1">
              <a:latin typeface="Century Gothic" panose="020B0502020202020204" pitchFamily="34" charset="0"/>
            </a:rPr>
            <a:t>company</a:t>
          </a:r>
          <a:r>
            <a:rPr lang="fr-FR" sz="2100" kern="1200" dirty="0">
              <a:latin typeface="Century Gothic" panose="020B0502020202020204" pitchFamily="34" charset="0"/>
            </a:rPr>
            <a:t> </a:t>
          </a:r>
        </a:p>
      </dsp:txBody>
      <dsp:txXfrm>
        <a:off x="1152012" y="1455552"/>
        <a:ext cx="4598957" cy="727776"/>
      </dsp:txXfrm>
    </dsp:sp>
    <dsp:sp modelId="{D93E023E-2F2F-41CB-8345-FF6A223D3F5F}">
      <dsp:nvSpPr>
        <dsp:cNvPr id="0" name=""/>
        <dsp:cNvSpPr/>
      </dsp:nvSpPr>
      <dsp:spPr>
        <a:xfrm>
          <a:off x="697152" y="1364580"/>
          <a:ext cx="909720" cy="909720"/>
        </a:xfrm>
        <a:prstGeom prst="ellipse">
          <a:avLst/>
        </a:prstGeom>
        <a:blipFill rotWithShape="0">
          <a:blip xmlns:r="http://schemas.openxmlformats.org/officeDocument/2006/relationships" r:embed="rId1"/>
          <a:stretch>
            <a:fillRect/>
          </a:stretch>
        </a:blipFill>
        <a:ln w="25400" cap="flat" cmpd="sng" algn="ctr">
          <a:solidFill>
            <a:schemeClr val="accent1">
              <a:shade val="50000"/>
              <a:hueOff val="120479"/>
              <a:satOff val="-2520"/>
              <a:lumOff val="14021"/>
              <a:alphaOff val="0"/>
            </a:schemeClr>
          </a:solidFill>
          <a:prstDash val="solid"/>
        </a:ln>
        <a:effectLst/>
      </dsp:spPr>
      <dsp:style>
        <a:lnRef idx="2">
          <a:scrgbClr r="0" g="0" b="0"/>
        </a:lnRef>
        <a:fillRef idx="1">
          <a:scrgbClr r="0" g="0" b="0"/>
        </a:fillRef>
        <a:effectRef idx="0">
          <a:scrgbClr r="0" g="0" b="0"/>
        </a:effectRef>
        <a:fontRef idx="minor"/>
      </dsp:style>
    </dsp:sp>
    <dsp:sp modelId="{E9DB4B94-8AE0-41B1-B0B4-5424EC7BBC9C}">
      <dsp:nvSpPr>
        <dsp:cNvPr id="0" name=""/>
        <dsp:cNvSpPr/>
      </dsp:nvSpPr>
      <dsp:spPr>
        <a:xfrm>
          <a:off x="1425758" y="2547078"/>
          <a:ext cx="4325211" cy="727776"/>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72" tIns="53340" rIns="53340" bIns="53340" numCol="1" spcCol="1270" anchor="ctr" anchorCtr="0">
          <a:noAutofit/>
        </a:bodyPr>
        <a:lstStyle/>
        <a:p>
          <a:pPr marL="0" lvl="0" indent="0" algn="ctr" defTabSz="933450">
            <a:lnSpc>
              <a:spcPct val="90000"/>
            </a:lnSpc>
            <a:spcBef>
              <a:spcPct val="0"/>
            </a:spcBef>
            <a:spcAft>
              <a:spcPct val="35000"/>
            </a:spcAft>
            <a:buNone/>
          </a:pPr>
          <a:r>
            <a:rPr lang="fr-FR" sz="2100" kern="1200" dirty="0" err="1">
              <a:latin typeface="Century Gothic" panose="020B0502020202020204" pitchFamily="34" charset="0"/>
            </a:rPr>
            <a:t>Human</a:t>
          </a:r>
          <a:r>
            <a:rPr lang="fr-FR" sz="2100" kern="1200" dirty="0">
              <a:latin typeface="Century Gothic" panose="020B0502020202020204" pitchFamily="34" charset="0"/>
            </a:rPr>
            <a:t> </a:t>
          </a:r>
          <a:r>
            <a:rPr lang="fr-FR" sz="2100" kern="1200" dirty="0" err="1">
              <a:latin typeface="Century Gothic" panose="020B0502020202020204" pitchFamily="34" charset="0"/>
            </a:rPr>
            <a:t>rights</a:t>
          </a:r>
          <a:r>
            <a:rPr lang="fr-FR" sz="2100" kern="1200" dirty="0">
              <a:latin typeface="Century Gothic" panose="020B0502020202020204" pitchFamily="34" charset="0"/>
            </a:rPr>
            <a:t> and </a:t>
          </a:r>
          <a:r>
            <a:rPr lang="fr-FR" sz="2100" kern="1200" dirty="0" err="1">
              <a:latin typeface="Century Gothic" panose="020B0502020202020204" pitchFamily="34" charset="0"/>
            </a:rPr>
            <a:t>labor</a:t>
          </a:r>
          <a:r>
            <a:rPr lang="fr-FR" sz="2100" kern="1200" dirty="0">
              <a:latin typeface="Century Gothic" panose="020B0502020202020204" pitchFamily="34" charset="0"/>
            </a:rPr>
            <a:t> </a:t>
          </a:r>
          <a:r>
            <a:rPr lang="fr-FR" sz="2100" kern="1200" dirty="0" err="1">
              <a:latin typeface="Century Gothic" panose="020B0502020202020204" pitchFamily="34" charset="0"/>
            </a:rPr>
            <a:t>law</a:t>
          </a:r>
          <a:r>
            <a:rPr lang="fr-FR" sz="2100" kern="1200" dirty="0">
              <a:latin typeface="Century Gothic" panose="020B0502020202020204" pitchFamily="34" charset="0"/>
            </a:rPr>
            <a:t> </a:t>
          </a:r>
        </a:p>
      </dsp:txBody>
      <dsp:txXfrm>
        <a:off x="1425758" y="2547078"/>
        <a:ext cx="4325211" cy="727776"/>
      </dsp:txXfrm>
    </dsp:sp>
    <dsp:sp modelId="{8F1843D5-F703-4265-B133-B8F1342C6F7A}">
      <dsp:nvSpPr>
        <dsp:cNvPr id="0" name=""/>
        <dsp:cNvSpPr/>
      </dsp:nvSpPr>
      <dsp:spPr>
        <a:xfrm>
          <a:off x="970898" y="2456106"/>
          <a:ext cx="909720" cy="909720"/>
        </a:xfrm>
        <a:prstGeom prst="ellipse">
          <a:avLst/>
        </a:prstGeom>
        <a:solidFill>
          <a:schemeClr val="lt1">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sp>
    <dsp:sp modelId="{737DC6B8-1693-4752-AE65-B6FF3DAB7B76}">
      <dsp:nvSpPr>
        <dsp:cNvPr id="0" name=""/>
        <dsp:cNvSpPr/>
      </dsp:nvSpPr>
      <dsp:spPr>
        <a:xfrm>
          <a:off x="1425758" y="3637913"/>
          <a:ext cx="4325211" cy="727776"/>
        </a:xfrm>
        <a:prstGeom prst="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72" tIns="53340" rIns="53340" bIns="53340" numCol="1" spcCol="1270" anchor="ctr" anchorCtr="0">
          <a:noAutofit/>
        </a:bodyPr>
        <a:lstStyle/>
        <a:p>
          <a:pPr marL="0" lvl="0" indent="0" algn="ctr" defTabSz="933450">
            <a:lnSpc>
              <a:spcPct val="90000"/>
            </a:lnSpc>
            <a:spcBef>
              <a:spcPct val="0"/>
            </a:spcBef>
            <a:spcAft>
              <a:spcPct val="35000"/>
            </a:spcAft>
            <a:buNone/>
          </a:pPr>
          <a:r>
            <a:rPr lang="fr-FR" sz="2100" kern="1200" dirty="0" err="1">
              <a:latin typeface="Century Gothic" panose="020B0502020202020204" pitchFamily="34" charset="0"/>
            </a:rPr>
            <a:t>Environment</a:t>
          </a:r>
          <a:r>
            <a:rPr lang="fr-FR" sz="2100" kern="1200" dirty="0">
              <a:latin typeface="Century Gothic" panose="020B0502020202020204" pitchFamily="34" charset="0"/>
            </a:rPr>
            <a:t> </a:t>
          </a:r>
        </a:p>
      </dsp:txBody>
      <dsp:txXfrm>
        <a:off x="1425758" y="3637913"/>
        <a:ext cx="4325211" cy="727776"/>
      </dsp:txXfrm>
    </dsp:sp>
    <dsp:sp modelId="{6F17504F-07AB-47EC-92AA-2BA643859FC7}">
      <dsp:nvSpPr>
        <dsp:cNvPr id="0" name=""/>
        <dsp:cNvSpPr/>
      </dsp:nvSpPr>
      <dsp:spPr>
        <a:xfrm>
          <a:off x="970898" y="3546941"/>
          <a:ext cx="909720" cy="909720"/>
        </a:xfrm>
        <a:prstGeom prst="ellipse">
          <a:avLst/>
        </a:prstGeom>
        <a:solidFill>
          <a:schemeClr val="lt1">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sp>
    <dsp:sp modelId="{3B45C601-647A-403B-B0C9-D8D380483F87}">
      <dsp:nvSpPr>
        <dsp:cNvPr id="0" name=""/>
        <dsp:cNvSpPr/>
      </dsp:nvSpPr>
      <dsp:spPr>
        <a:xfrm>
          <a:off x="1152012" y="4729439"/>
          <a:ext cx="4598957" cy="727776"/>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72" tIns="53340" rIns="53340" bIns="5334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Century Gothic" panose="020B0502020202020204" pitchFamily="34" charset="0"/>
            </a:rPr>
            <a:t>Anti-corruption </a:t>
          </a:r>
        </a:p>
      </dsp:txBody>
      <dsp:txXfrm>
        <a:off x="1152012" y="4729439"/>
        <a:ext cx="4598957" cy="727776"/>
      </dsp:txXfrm>
    </dsp:sp>
    <dsp:sp modelId="{737E611F-D3DB-4B2E-8C71-FCB98DC62DE2}">
      <dsp:nvSpPr>
        <dsp:cNvPr id="0" name=""/>
        <dsp:cNvSpPr/>
      </dsp:nvSpPr>
      <dsp:spPr>
        <a:xfrm>
          <a:off x="697152" y="4638467"/>
          <a:ext cx="909720" cy="909720"/>
        </a:xfrm>
        <a:prstGeom prst="ellipse">
          <a:avLst/>
        </a:prstGeom>
        <a:solidFill>
          <a:schemeClr val="lt1">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sp>
    <dsp:sp modelId="{A9A36B16-9764-4155-A913-6461756DE8CA}">
      <dsp:nvSpPr>
        <dsp:cNvPr id="0" name=""/>
        <dsp:cNvSpPr/>
      </dsp:nvSpPr>
      <dsp:spPr>
        <a:xfrm>
          <a:off x="553367" y="5820965"/>
          <a:ext cx="5197602" cy="727776"/>
        </a:xfrm>
        <a:prstGeom prst="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72"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noProof="0" dirty="0">
              <a:latin typeface="Century Gothic" panose="020B0502020202020204" pitchFamily="34" charset="0"/>
            </a:rPr>
            <a:t>Sustainable development goals </a:t>
          </a:r>
        </a:p>
      </dsp:txBody>
      <dsp:txXfrm>
        <a:off x="553367" y="5820965"/>
        <a:ext cx="5197602" cy="727776"/>
      </dsp:txXfrm>
    </dsp:sp>
    <dsp:sp modelId="{253D2CCB-A989-470C-9C4C-77DA96440341}">
      <dsp:nvSpPr>
        <dsp:cNvPr id="0" name=""/>
        <dsp:cNvSpPr/>
      </dsp:nvSpPr>
      <dsp:spPr>
        <a:xfrm>
          <a:off x="98506" y="5729993"/>
          <a:ext cx="909720" cy="909720"/>
        </a:xfrm>
        <a:prstGeom prst="ellipse">
          <a:avLst/>
        </a:prstGeom>
        <a:blipFill rotWithShape="0">
          <a:blip xmlns:r="http://schemas.openxmlformats.org/officeDocument/2006/relationships" r:embed="rId2"/>
          <a:stretch>
            <a:fillRect/>
          </a:stretch>
        </a:blipFill>
        <a:ln w="25400" cap="flat" cmpd="sng" algn="ctr">
          <a:solidFill>
            <a:schemeClr val="accent1">
              <a:shade val="50000"/>
              <a:hueOff val="120479"/>
              <a:satOff val="-2520"/>
              <a:lumOff val="1402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61BB499-5D2E-465F-9156-13186E41A015}" type="datetimeFigureOut">
              <a:rPr lang="en-US" smtClean="0"/>
              <a:t>5/29/2019</a:t>
            </a:fld>
            <a:endParaRPr lang="en-US"/>
          </a:p>
        </p:txBody>
      </p:sp>
      <p:sp>
        <p:nvSpPr>
          <p:cNvPr id="4" name="Espace réservé de l'image des diapositives 3"/>
          <p:cNvSpPr>
            <a:spLocks noGrp="1" noRot="1" noChangeAspect="1"/>
          </p:cNvSpPr>
          <p:nvPr>
            <p:ph type="sldImg" idx="2"/>
          </p:nvPr>
        </p:nvSpPr>
        <p:spPr>
          <a:xfrm>
            <a:off x="2176463" y="692150"/>
            <a:ext cx="25971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E132A3B-4C3B-4354-813F-AD01FB83C75C}" type="slidenum">
              <a:rPr lang="en-US" smtClean="0"/>
              <a:t>‹#›</a:t>
            </a:fld>
            <a:endParaRPr lang="en-US"/>
          </a:p>
        </p:txBody>
      </p:sp>
    </p:spTree>
    <p:extLst>
      <p:ext uri="{BB962C8B-B14F-4D97-AF65-F5344CB8AC3E}">
        <p14:creationId xmlns:p14="http://schemas.microsoft.com/office/powerpoint/2010/main" val="78987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4</a:t>
            </a:fld>
            <a:endParaRPr lang="fr-FR"/>
          </a:p>
        </p:txBody>
      </p:sp>
    </p:spTree>
    <p:extLst>
      <p:ext uri="{BB962C8B-B14F-4D97-AF65-F5344CB8AC3E}">
        <p14:creationId xmlns:p14="http://schemas.microsoft.com/office/powerpoint/2010/main" val="1055391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dirty="0">
                <a:solidFill>
                  <a:srgbClr val="FF0000"/>
                </a:solidFill>
                <a:latin typeface="Bryant Regular" pitchFamily="34" charset="0"/>
              </a:rPr>
            </a:b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13</a:t>
            </a:fld>
            <a:endParaRPr lang="fr-FR"/>
          </a:p>
        </p:txBody>
      </p:sp>
    </p:spTree>
    <p:extLst>
      <p:ext uri="{BB962C8B-B14F-4D97-AF65-F5344CB8AC3E}">
        <p14:creationId xmlns:p14="http://schemas.microsoft.com/office/powerpoint/2010/main" val="6198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dirty="0">
                <a:solidFill>
                  <a:srgbClr val="FF0000"/>
                </a:solidFill>
                <a:latin typeface="Bryant Regular" pitchFamily="34" charset="0"/>
              </a:rPr>
            </a:b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14</a:t>
            </a:fld>
            <a:endParaRPr lang="fr-FR"/>
          </a:p>
        </p:txBody>
      </p:sp>
    </p:spTree>
    <p:extLst>
      <p:ext uri="{BB962C8B-B14F-4D97-AF65-F5344CB8AC3E}">
        <p14:creationId xmlns:p14="http://schemas.microsoft.com/office/powerpoint/2010/main" val="2237133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dirty="0">
                <a:solidFill>
                  <a:srgbClr val="FF0000"/>
                </a:solidFill>
                <a:latin typeface="Bryant Regular" pitchFamily="34" charset="0"/>
              </a:rPr>
            </a:b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15</a:t>
            </a:fld>
            <a:endParaRPr lang="fr-FR"/>
          </a:p>
        </p:txBody>
      </p:sp>
    </p:spTree>
    <p:extLst>
      <p:ext uri="{BB962C8B-B14F-4D97-AF65-F5344CB8AC3E}">
        <p14:creationId xmlns:p14="http://schemas.microsoft.com/office/powerpoint/2010/main" val="22258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buNone/>
            </a:pPr>
            <a:r>
              <a:rPr lang="fr-FR" sz="1200" b="1" dirty="0">
                <a:latin typeface="Bryant Regular" pitchFamily="34" charset="0"/>
              </a:rPr>
              <a:t>3/</a:t>
            </a:r>
            <a:r>
              <a:rPr lang="fr-FR" sz="1200" dirty="0">
                <a:latin typeface="Bryant Regular" pitchFamily="34" charset="0"/>
              </a:rPr>
              <a:t> Dans notre activité, c’est </a:t>
            </a:r>
            <a:r>
              <a:rPr lang="fr-FR" sz="1200" b="1" dirty="0">
                <a:latin typeface="Bryant Regular" pitchFamily="34" charset="0"/>
              </a:rPr>
              <a:t>l’empreinte Transport</a:t>
            </a:r>
            <a:r>
              <a:rPr lang="fr-FR" sz="1200" dirty="0">
                <a:latin typeface="Bryant Regular" pitchFamily="34" charset="0"/>
              </a:rPr>
              <a:t> qui est importante. </a:t>
            </a:r>
          </a:p>
          <a:p>
            <a:pPr marL="0" indent="0" algn="just">
              <a:buNone/>
            </a:pPr>
            <a:r>
              <a:rPr lang="fr-FR" sz="1200" dirty="0">
                <a:latin typeface="Bryant Regular" pitchFamily="34" charset="0"/>
              </a:rPr>
              <a:t>Pour tenter de la réduire au maximum, nous privilégions le transport maritime (par rapport au transport aérien) qui est le moyen de transport le moins impactant pour l’environnement. Aujourd’hui environ </a:t>
            </a:r>
            <a:r>
              <a:rPr lang="fr-FR" sz="1200" dirty="0">
                <a:solidFill>
                  <a:srgbClr val="FF0000"/>
                </a:solidFill>
                <a:latin typeface="Bryant Regular" pitchFamily="34" charset="0"/>
              </a:rPr>
              <a:t>95%</a:t>
            </a:r>
            <a:r>
              <a:rPr lang="fr-FR" sz="1200" dirty="0">
                <a:latin typeface="Bryant Regular" pitchFamily="34" charset="0"/>
              </a:rPr>
              <a:t> de nos transports </a:t>
            </a:r>
            <a:r>
              <a:rPr lang="fr-FR" sz="1200" dirty="0">
                <a:solidFill>
                  <a:srgbClr val="FF0000"/>
                </a:solidFill>
                <a:latin typeface="Bryant Regular" pitchFamily="34" charset="0"/>
              </a:rPr>
              <a:t>principaux</a:t>
            </a:r>
            <a:r>
              <a:rPr lang="fr-FR" sz="1200" dirty="0">
                <a:latin typeface="Bryant Regular" pitchFamily="34" charset="0"/>
              </a:rPr>
              <a:t> de marchandises sont effectués en maritime. Notre objectif est de tendre vers 100%.</a:t>
            </a:r>
          </a:p>
          <a:p>
            <a:br>
              <a:rPr lang="fr-FR" sz="1200" dirty="0">
                <a:solidFill>
                  <a:srgbClr val="FF0000"/>
                </a:solidFill>
                <a:latin typeface="Bryant Regular" pitchFamily="34" charset="0"/>
              </a:rPr>
            </a:b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16</a:t>
            </a:fld>
            <a:endParaRPr lang="fr-FR"/>
          </a:p>
        </p:txBody>
      </p:sp>
    </p:spTree>
    <p:extLst>
      <p:ext uri="{BB962C8B-B14F-4D97-AF65-F5344CB8AC3E}">
        <p14:creationId xmlns:p14="http://schemas.microsoft.com/office/powerpoint/2010/main" val="209342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Critère 15 : La COP décrit les contributions du </a:t>
            </a:r>
            <a:r>
              <a:rPr lang="fr-FR" dirty="0" err="1"/>
              <a:t>coeur</a:t>
            </a:r>
            <a:r>
              <a:rPr lang="fr-FR" dirty="0"/>
              <a:t> de métier aux objectifs et problématiques plus larges de l’ONU </a:t>
            </a:r>
          </a:p>
          <a:p>
            <a:r>
              <a:rPr lang="fr-FR" dirty="0"/>
              <a:t>Critère 16 : La COP décrit des investissements stratégiques sociaux et de philanthropie </a:t>
            </a:r>
          </a:p>
          <a:p>
            <a:r>
              <a:rPr lang="fr-FR" dirty="0"/>
              <a:t>Critère 17 : La COP décrit une prise de position et un engagement en matière de politique publique </a:t>
            </a:r>
          </a:p>
          <a:p>
            <a:r>
              <a:rPr lang="fr-FR" dirty="0"/>
              <a:t>Critère 18 : La COP décrit des partenariats et une action collective </a:t>
            </a:r>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18</a:t>
            </a:fld>
            <a:endParaRPr lang="fr-FR"/>
          </a:p>
        </p:txBody>
      </p:sp>
    </p:spTree>
    <p:extLst>
      <p:ext uri="{BB962C8B-B14F-4D97-AF65-F5344CB8AC3E}">
        <p14:creationId xmlns:p14="http://schemas.microsoft.com/office/powerpoint/2010/main" val="222808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5</a:t>
            </a:fld>
            <a:endParaRPr lang="fr-FR"/>
          </a:p>
        </p:txBody>
      </p:sp>
    </p:spTree>
    <p:extLst>
      <p:ext uri="{BB962C8B-B14F-4D97-AF65-F5344CB8AC3E}">
        <p14:creationId xmlns:p14="http://schemas.microsoft.com/office/powerpoint/2010/main" val="312773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Code de conduite fournisseurs</a:t>
            </a:r>
            <a:r>
              <a:rPr lang="fr-FR" baseline="0" dirty="0"/>
              <a:t> ? </a:t>
            </a: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6</a:t>
            </a:fld>
            <a:endParaRPr lang="fr-FR"/>
          </a:p>
        </p:txBody>
      </p:sp>
    </p:spTree>
    <p:extLst>
      <p:ext uri="{BB962C8B-B14F-4D97-AF65-F5344CB8AC3E}">
        <p14:creationId xmlns:p14="http://schemas.microsoft.com/office/powerpoint/2010/main" val="262050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Code de conduite fournisseurs</a:t>
            </a:r>
            <a:r>
              <a:rPr lang="fr-FR" baseline="0" dirty="0"/>
              <a:t> ? </a:t>
            </a: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7</a:t>
            </a:fld>
            <a:endParaRPr lang="fr-FR"/>
          </a:p>
        </p:txBody>
      </p:sp>
    </p:spTree>
    <p:extLst>
      <p:ext uri="{BB962C8B-B14F-4D97-AF65-F5344CB8AC3E}">
        <p14:creationId xmlns:p14="http://schemas.microsoft.com/office/powerpoint/2010/main" val="389889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Code de conduite fournisseurs</a:t>
            </a:r>
            <a:r>
              <a:rPr lang="fr-FR" baseline="0" dirty="0"/>
              <a:t> ? </a:t>
            </a: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8</a:t>
            </a:fld>
            <a:endParaRPr lang="fr-FR"/>
          </a:p>
        </p:txBody>
      </p:sp>
    </p:spTree>
    <p:extLst>
      <p:ext uri="{BB962C8B-B14F-4D97-AF65-F5344CB8AC3E}">
        <p14:creationId xmlns:p14="http://schemas.microsoft.com/office/powerpoint/2010/main" val="290143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Code de conduite fournisseurs</a:t>
            </a:r>
            <a:r>
              <a:rPr lang="fr-FR" baseline="0" dirty="0"/>
              <a:t> ? </a:t>
            </a: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9</a:t>
            </a:fld>
            <a:endParaRPr lang="fr-FR"/>
          </a:p>
        </p:txBody>
      </p:sp>
    </p:spTree>
    <p:extLst>
      <p:ext uri="{BB962C8B-B14F-4D97-AF65-F5344CB8AC3E}">
        <p14:creationId xmlns:p14="http://schemas.microsoft.com/office/powerpoint/2010/main" val="163535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10</a:t>
            </a:fld>
            <a:endParaRPr lang="fr-FR"/>
          </a:p>
        </p:txBody>
      </p:sp>
    </p:spTree>
    <p:extLst>
      <p:ext uri="{BB962C8B-B14F-4D97-AF65-F5344CB8AC3E}">
        <p14:creationId xmlns:p14="http://schemas.microsoft.com/office/powerpoint/2010/main" val="315473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dirty="0">
                <a:solidFill>
                  <a:srgbClr val="FF0000"/>
                </a:solidFill>
                <a:latin typeface="Bryant Regular" pitchFamily="34" charset="0"/>
              </a:rPr>
            </a:br>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11</a:t>
            </a:fld>
            <a:endParaRPr lang="fr-FR"/>
          </a:p>
        </p:txBody>
      </p:sp>
    </p:spTree>
    <p:extLst>
      <p:ext uri="{BB962C8B-B14F-4D97-AF65-F5344CB8AC3E}">
        <p14:creationId xmlns:p14="http://schemas.microsoft.com/office/powerpoint/2010/main" val="360044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709D0-907F-42F5-9507-BED9037C6310}" type="slidenum">
              <a:rPr lang="fr-FR" smtClean="0"/>
              <a:pPr/>
              <a:t>12</a:t>
            </a:fld>
            <a:endParaRPr lang="fr-FR"/>
          </a:p>
        </p:txBody>
      </p:sp>
    </p:spTree>
    <p:extLst>
      <p:ext uri="{BB962C8B-B14F-4D97-AF65-F5344CB8AC3E}">
        <p14:creationId xmlns:p14="http://schemas.microsoft.com/office/powerpoint/2010/main" val="3556864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en-US"/>
              <a:t>30/06/2018</a:t>
            </a:r>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139475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en-US"/>
              <a:t>30/06/2018</a:t>
            </a:r>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119026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en-US"/>
              <a:t>30/06/2018</a:t>
            </a:r>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359698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en-US"/>
              <a:t>30/06/2018</a:t>
            </a:r>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247394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en-US"/>
              <a:t>30/06/2018</a:t>
            </a:r>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63690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en-US"/>
              <a:t>30/06/2018</a:t>
            </a:r>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312498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en-US"/>
              <a:t>30/06/2018</a:t>
            </a:r>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110892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en-US"/>
              <a:t>30/06/2018</a:t>
            </a:r>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220173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a:t>30/06/2018</a:t>
            </a:r>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339347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en-US"/>
              <a:t>30/06/2018</a:t>
            </a:r>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34830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en-US"/>
              <a:t>30/06/2018</a:t>
            </a:r>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0CC880C-7BC9-46FF-9204-F44BE3A2D306}" type="slidenum">
              <a:rPr lang="fr-FR" smtClean="0"/>
              <a:t>‹#›</a:t>
            </a:fld>
            <a:endParaRPr lang="fr-FR" dirty="0"/>
          </a:p>
        </p:txBody>
      </p:sp>
    </p:spTree>
    <p:extLst>
      <p:ext uri="{BB962C8B-B14F-4D97-AF65-F5344CB8AC3E}">
        <p14:creationId xmlns:p14="http://schemas.microsoft.com/office/powerpoint/2010/main" val="204951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30/06/2018</a:t>
            </a:r>
            <a:endParaRPr lang="fr-FR" dirty="0"/>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0CC880C-7BC9-46FF-9204-F44BE3A2D306}" type="slidenum">
              <a:rPr lang="fr-FR" smtClean="0"/>
              <a:t>‹#›</a:t>
            </a:fld>
            <a:endParaRPr lang="fr-FR" dirty="0"/>
          </a:p>
        </p:txBody>
      </p:sp>
    </p:spTree>
    <p:extLst>
      <p:ext uri="{BB962C8B-B14F-4D97-AF65-F5344CB8AC3E}">
        <p14:creationId xmlns:p14="http://schemas.microsoft.com/office/powerpoint/2010/main" val="19578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tmp"/><Relationship Id="rId13"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5.tmp"/><Relationship Id="rId12"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9.jpeg"/><Relationship Id="rId5" Type="http://schemas.openxmlformats.org/officeDocument/2006/relationships/diagramColors" Target="../diagrams/colors1.xml"/><Relationship Id="rId10" Type="http://schemas.openxmlformats.org/officeDocument/2006/relationships/image" Target="../media/image8.tmp"/><Relationship Id="rId4" Type="http://schemas.openxmlformats.org/officeDocument/2006/relationships/diagramQuickStyle" Target="../diagrams/quickStyle1.xml"/><Relationship Id="rId9"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144000"/>
          </a:xfrm>
          <a:prstGeom prst="rect">
            <a:avLst/>
          </a:prstGeom>
          <a:solidFill>
            <a:srgbClr val="002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Cosbibel_logo.png"/>
          <p:cNvPicPr>
            <a:picLocks noChangeAspect="1"/>
          </p:cNvPicPr>
          <p:nvPr/>
        </p:nvPicPr>
        <p:blipFill>
          <a:blip r:embed="rId2" cstate="print"/>
          <a:stretch>
            <a:fillRect/>
          </a:stretch>
        </p:blipFill>
        <p:spPr>
          <a:xfrm>
            <a:off x="704810" y="3203848"/>
            <a:ext cx="5448380" cy="1944216"/>
          </a:xfrm>
          <a:prstGeom prst="rect">
            <a:avLst/>
          </a:prstGeom>
        </p:spPr>
      </p:pic>
      <p:sp>
        <p:nvSpPr>
          <p:cNvPr id="9" name="Espace réservé de la date 8"/>
          <p:cNvSpPr>
            <a:spLocks noGrp="1"/>
          </p:cNvSpPr>
          <p:nvPr>
            <p:ph type="dt" sz="half" idx="10"/>
          </p:nvPr>
        </p:nvSpPr>
        <p:spPr/>
        <p:txBody>
          <a:bodyPr/>
          <a:lstStyle/>
          <a:p>
            <a:r>
              <a:rPr lang="en-US"/>
              <a:t>30/06/2018</a:t>
            </a:r>
            <a:endParaRPr lang="fr-FR" dirty="0"/>
          </a:p>
        </p:txBody>
      </p:sp>
      <p:sp>
        <p:nvSpPr>
          <p:cNvPr id="2" name="Espace réservé du numéro de diapositive 1"/>
          <p:cNvSpPr>
            <a:spLocks noGrp="1"/>
          </p:cNvSpPr>
          <p:nvPr>
            <p:ph type="sldNum" sz="quarter" idx="12"/>
          </p:nvPr>
        </p:nvSpPr>
        <p:spPr/>
        <p:txBody>
          <a:bodyPr/>
          <a:lstStyle/>
          <a:p>
            <a:fld id="{AB422706-CEF1-4D7B-912B-5A77CF909912}" type="slidenum">
              <a:rPr lang="fr-FR" smtClean="0"/>
              <a:pPr/>
              <a:t>1</a:t>
            </a:fld>
            <a:endParaRPr lang="fr-FR" dirty="0"/>
          </a:p>
        </p:txBody>
      </p:sp>
    </p:spTree>
    <p:extLst>
      <p:ext uri="{BB962C8B-B14F-4D97-AF65-F5344CB8AC3E}">
        <p14:creationId xmlns:p14="http://schemas.microsoft.com/office/powerpoint/2010/main" val="410588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B0B21E-F969-45E8-9EC2-5D0303C3DC92}"/>
              </a:ext>
            </a:extLst>
          </p:cNvPr>
          <p:cNvPicPr>
            <a:picLocks noChangeAspect="1"/>
          </p:cNvPicPr>
          <p:nvPr/>
        </p:nvPicPr>
        <p:blipFill rotWithShape="1">
          <a:blip r:embed="rId3"/>
          <a:srcRect l="31768" t="16971" r="34099" b="75069"/>
          <a:stretch/>
        </p:blipFill>
        <p:spPr>
          <a:xfrm>
            <a:off x="399233" y="4089530"/>
            <a:ext cx="5392261" cy="1124200"/>
          </a:xfrm>
          <a:prstGeom prst="rect">
            <a:avLst/>
          </a:prstGeom>
        </p:spPr>
      </p:pic>
      <p:pic>
        <p:nvPicPr>
          <p:cNvPr id="11" name="Picture 10">
            <a:extLst>
              <a:ext uri="{FF2B5EF4-FFF2-40B4-BE49-F238E27FC236}">
                <a16:creationId xmlns:a16="http://schemas.microsoft.com/office/drawing/2014/main" id="{C33F8D2B-2D40-49FD-9D52-5AEF834C27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90" b="13885"/>
          <a:stretch/>
        </p:blipFill>
        <p:spPr>
          <a:xfrm>
            <a:off x="5791494" y="3602818"/>
            <a:ext cx="1075763" cy="1088092"/>
          </a:xfrm>
          <a:prstGeom prst="rect">
            <a:avLst/>
          </a:prstGeom>
        </p:spPr>
      </p:pic>
      <p:sp>
        <p:nvSpPr>
          <p:cNvPr id="2" name="Titre 1"/>
          <p:cNvSpPr>
            <a:spLocks noGrp="1"/>
          </p:cNvSpPr>
          <p:nvPr>
            <p:ph type="title"/>
          </p:nvPr>
        </p:nvSpPr>
        <p:spPr>
          <a:xfrm>
            <a:off x="0" y="0"/>
            <a:ext cx="6858000" cy="1331640"/>
          </a:xfrm>
          <a:solidFill>
            <a:srgbClr val="002354"/>
          </a:solidFill>
        </p:spPr>
        <p:txBody>
          <a:bodyPr>
            <a:noAutofit/>
          </a:bodyPr>
          <a:lstStyle/>
          <a:p>
            <a:r>
              <a:rPr lang="fr-FR" sz="3600" dirty="0">
                <a:solidFill>
                  <a:schemeClr val="bg1"/>
                </a:solidFill>
                <a:latin typeface="Bryant Medium" pitchFamily="34" charset="0"/>
              </a:rPr>
              <a:t>Human </a:t>
            </a:r>
            <a:r>
              <a:rPr lang="fr-FR" sz="3600" dirty="0" err="1">
                <a:solidFill>
                  <a:schemeClr val="bg1"/>
                </a:solidFill>
                <a:latin typeface="Bryant Medium" pitchFamily="34" charset="0"/>
              </a:rPr>
              <a:t>Rights</a:t>
            </a:r>
            <a:r>
              <a:rPr lang="fr-FR" sz="3600" dirty="0">
                <a:solidFill>
                  <a:schemeClr val="bg1"/>
                </a:solidFill>
                <a:latin typeface="Bryant Medium" pitchFamily="34" charset="0"/>
              </a:rPr>
              <a:t> and </a:t>
            </a:r>
            <a:r>
              <a:rPr lang="fr-FR" sz="3600" dirty="0" err="1">
                <a:solidFill>
                  <a:schemeClr val="bg1"/>
                </a:solidFill>
                <a:latin typeface="Bryant Medium" pitchFamily="34" charset="0"/>
              </a:rPr>
              <a:t>labor</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65023" y="1446716"/>
            <a:ext cx="6179092" cy="498527"/>
          </a:xfrm>
        </p:spPr>
        <p:txBody>
          <a:bodyPr>
            <a:noAutofit/>
          </a:bodyPr>
          <a:lstStyle/>
          <a:p>
            <a:pPr marL="0" indent="0">
              <a:buNone/>
            </a:pPr>
            <a:r>
              <a:rPr lang="fr-FR" sz="1200" b="1" dirty="0">
                <a:solidFill>
                  <a:srgbClr val="002060"/>
                </a:solidFill>
                <a:latin typeface="Century Gothic" panose="020B0502020202020204" pitchFamily="34" charset="0"/>
              </a:rPr>
              <a:t>5/ </a:t>
            </a:r>
            <a:r>
              <a:rPr lang="en-GB" sz="1200" b="1" dirty="0">
                <a:solidFill>
                  <a:srgbClr val="002060"/>
                </a:solidFill>
                <a:latin typeface="Century Gothic" panose="020B0502020202020204" pitchFamily="34" charset="0"/>
              </a:rPr>
              <a:t>In 2017, Cosfibel Premium has decided to widen the scope of its social program CARES® </a:t>
            </a:r>
            <a:r>
              <a:rPr lang="en-US" sz="1200" b="1" dirty="0">
                <a:solidFill>
                  <a:srgbClr val="002060"/>
                </a:solidFill>
                <a:latin typeface="Century Gothic" panose="020B0502020202020204" pitchFamily="34" charset="0"/>
              </a:rPr>
              <a:t>(</a:t>
            </a:r>
            <a:r>
              <a:rPr lang="en-GB" sz="1200" b="1" dirty="0">
                <a:solidFill>
                  <a:srgbClr val="002060"/>
                </a:solidFill>
                <a:latin typeface="Century Gothic" panose="020B0502020202020204" pitchFamily="34" charset="0"/>
              </a:rPr>
              <a:t>“Cosfibel Actions for Responsible and Ethical Sourcing”) related to social and environment aspects.</a:t>
            </a:r>
          </a:p>
          <a:p>
            <a:pPr>
              <a:buFont typeface="Wingdings" panose="05000000000000000000" pitchFamily="2" charset="2"/>
              <a:buChar char="v"/>
            </a:pPr>
            <a:endParaRPr lang="en-GB" sz="1200" dirty="0">
              <a:solidFill>
                <a:srgbClr val="002060"/>
              </a:solidFill>
              <a:latin typeface="Century Gothic" panose="020B0502020202020204" pitchFamily="34" charset="0"/>
            </a:endParaRPr>
          </a:p>
          <a:p>
            <a:pPr>
              <a:buFont typeface="Wingdings" panose="05000000000000000000" pitchFamily="2" charset="2"/>
              <a:buChar char="v"/>
            </a:pPr>
            <a:r>
              <a:rPr lang="en-GB" sz="1200" dirty="0">
                <a:solidFill>
                  <a:srgbClr val="002060"/>
                </a:solidFill>
                <a:latin typeface="Century Gothic" panose="020B0502020202020204" pitchFamily="34" charset="0"/>
              </a:rPr>
              <a:t>CARES® is now including all our social and environmental actions and its name and/or logo is included in all our communication tools.</a:t>
            </a:r>
          </a:p>
          <a:p>
            <a:pPr marL="0" indent="0">
              <a:buNone/>
            </a:pPr>
            <a:br>
              <a:rPr lang="fr-FR"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Thanks to this communication tool and because CARES® was already well known in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Group as well as among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customers and suppliers,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emphases the importance of its social actions and involves all departments.</a:t>
            </a:r>
          </a:p>
          <a:p>
            <a:pPr marL="0" indent="0">
              <a:buNone/>
            </a:pPr>
            <a:r>
              <a:rPr lang="en-US" sz="1200" dirty="0">
                <a:solidFill>
                  <a:srgbClr val="002060"/>
                </a:solidFill>
                <a:latin typeface="Century Gothic" panose="020B0502020202020204" pitchFamily="34" charset="0"/>
              </a:rPr>
              <a:t>In 2017, in its Social and Responsible Policy, </a:t>
            </a:r>
            <a:r>
              <a:rPr lang="en-US" sz="1200" dirty="0" err="1">
                <a:solidFill>
                  <a:srgbClr val="002060"/>
                </a:solidFill>
                <a:latin typeface="Century Gothic" panose="020B0502020202020204" pitchFamily="34" charset="0"/>
              </a:rPr>
              <a:t>Mr</a:t>
            </a:r>
            <a:r>
              <a:rPr lang="en-US" sz="1200" dirty="0">
                <a:solidFill>
                  <a:srgbClr val="002060"/>
                </a:solidFill>
                <a:latin typeface="Century Gothic" panose="020B0502020202020204" pitchFamily="34" charset="0"/>
              </a:rPr>
              <a:t> Stanislas Peronnet, COO of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Group insists that :</a:t>
            </a:r>
          </a:p>
          <a:p>
            <a:pPr marL="0" indent="0">
              <a:buNone/>
            </a:pPr>
            <a:br>
              <a:rPr lang="fr-FR" sz="1200" dirty="0">
                <a:solidFill>
                  <a:srgbClr val="002060"/>
                </a:solidFill>
                <a:latin typeface="Century Gothic" panose="020B0502020202020204" pitchFamily="34" charset="0"/>
              </a:rPr>
            </a:br>
            <a:r>
              <a:rPr lang="fr-FR" sz="1200" dirty="0">
                <a:solidFill>
                  <a:srgbClr val="002060"/>
                </a:solidFill>
                <a:latin typeface="Century Gothic" panose="020B0502020202020204" pitchFamily="34" charset="0"/>
              </a:rPr>
              <a:t>«    </a:t>
            </a:r>
          </a:p>
          <a:p>
            <a:pPr marL="0" indent="0">
              <a:buNone/>
            </a:pPr>
            <a:endParaRPr lang="fr-FR" sz="1200" dirty="0">
              <a:solidFill>
                <a:srgbClr val="002060"/>
              </a:solidFill>
              <a:latin typeface="Century Gothic" panose="020B0502020202020204" pitchFamily="34" charset="0"/>
            </a:endParaRPr>
          </a:p>
          <a:p>
            <a:pPr marL="0" indent="0">
              <a:buNone/>
            </a:pPr>
            <a:r>
              <a:rPr lang="fr-FR" sz="1200" dirty="0">
                <a:solidFill>
                  <a:srgbClr val="002060"/>
                </a:solidFill>
                <a:latin typeface="Century Gothic" panose="020B0502020202020204" pitchFamily="34" charset="0"/>
              </a:rPr>
              <a:t>			</a:t>
            </a:r>
          </a:p>
          <a:p>
            <a:pPr marL="0" indent="0">
              <a:buNone/>
            </a:pPr>
            <a:br>
              <a:rPr lang="fr-FR" sz="1200" dirty="0">
                <a:solidFill>
                  <a:srgbClr val="002060"/>
                </a:solidFill>
                <a:latin typeface="Century Gothic" panose="020B0502020202020204" pitchFamily="34" charset="0"/>
              </a:rPr>
            </a:br>
            <a:r>
              <a:rPr lang="en-GB" sz="1200" dirty="0">
                <a:solidFill>
                  <a:srgbClr val="002060"/>
                </a:solidFill>
                <a:latin typeface="Century Gothic" panose="020B0502020202020204" pitchFamily="34" charset="0"/>
              </a:rPr>
              <a:t>	                            	        </a:t>
            </a:r>
            <a:r>
              <a:rPr lang="fr-FR" sz="1200" dirty="0">
                <a:solidFill>
                  <a:srgbClr val="002060"/>
                </a:solidFill>
                <a:latin typeface="Century Gothic" panose="020B0502020202020204" pitchFamily="34" charset="0"/>
              </a:rPr>
              <a:t>»</a:t>
            </a:r>
            <a:r>
              <a:rPr lang="en-GB" sz="1200" dirty="0">
                <a:solidFill>
                  <a:srgbClr val="002060"/>
                </a:solidFill>
                <a:latin typeface="Century Gothic" panose="020B0502020202020204" pitchFamily="34" charset="0"/>
              </a:rPr>
              <a:t>           </a:t>
            </a:r>
          </a:p>
          <a:p>
            <a:pPr>
              <a:buNone/>
            </a:pPr>
            <a:endParaRPr lang="en-US" sz="1200" b="1" u="sng" dirty="0">
              <a:solidFill>
                <a:srgbClr val="002060"/>
              </a:solidFill>
              <a:latin typeface="Century Gothic" panose="020B0502020202020204" pitchFamily="34" charset="0"/>
            </a:endParaRPr>
          </a:p>
          <a:p>
            <a:pPr marL="0" indent="0">
              <a:buNone/>
            </a:pPr>
            <a:endParaRPr lang="fr-FR" sz="1200" dirty="0">
              <a:solidFill>
                <a:srgbClr val="002060"/>
              </a:solidFill>
              <a:latin typeface="Century Gothic" panose="020B0502020202020204" pitchFamily="34" charset="0"/>
            </a:endParaRPr>
          </a:p>
          <a:p>
            <a:pPr marL="0" indent="0">
              <a:buNone/>
            </a:pPr>
            <a:endParaRPr lang="fr-FR" sz="1200" dirty="0">
              <a:solidFill>
                <a:srgbClr val="002060"/>
              </a:solidFill>
              <a:latin typeface="Century Gothic" panose="020B0502020202020204" pitchFamily="34" charset="0"/>
            </a:endParaRPr>
          </a:p>
          <a:p>
            <a:pPr algn="just">
              <a:buFont typeface="Courier New" panose="02070309020205020404" pitchFamily="49" charset="0"/>
              <a:buChar char="o"/>
            </a:pPr>
            <a:endParaRPr lang="fr-FR" sz="1200" dirty="0">
              <a:solidFill>
                <a:srgbClr val="002060"/>
              </a:solidFill>
              <a:latin typeface="Century Gothic" panose="020B0502020202020204" pitchFamily="34" charset="0"/>
            </a:endParaRPr>
          </a:p>
          <a:p>
            <a:pPr lvl="1" algn="just">
              <a:buNone/>
            </a:pPr>
            <a:endParaRPr lang="fr-FR" sz="1200" dirty="0">
              <a:latin typeface="Century Gothic" panose="020B0502020202020204" pitchFamily="34" charset="0"/>
            </a:endParaRPr>
          </a:p>
        </p:txBody>
      </p:sp>
      <p:sp>
        <p:nvSpPr>
          <p:cNvPr id="4" name="Espace réservé de la date 3"/>
          <p:cNvSpPr>
            <a:spLocks noGrp="1"/>
          </p:cNvSpPr>
          <p:nvPr>
            <p:ph type="dt" sz="half" idx="10"/>
          </p:nvPr>
        </p:nvSpPr>
        <p:spPr>
          <a:xfrm>
            <a:off x="168989" y="8657167"/>
            <a:ext cx="1600200" cy="486833"/>
          </a:xfrm>
        </p:spPr>
        <p:txBody>
          <a:bodyPr/>
          <a:lstStyle/>
          <a:p>
            <a:r>
              <a:rPr lang="en-US" dirty="0"/>
              <a:t>20/05/2019</a:t>
            </a:r>
            <a:endParaRPr lang="fr-FR" dirty="0"/>
          </a:p>
        </p:txBody>
      </p:sp>
      <p:pic>
        <p:nvPicPr>
          <p:cNvPr id="6" name="Picture 2" descr="http://www.belron.com/~/media/Images/CSR/left_col_spots/left_col_12.ashx"/>
          <p:cNvPicPr>
            <a:picLocks noChangeAspect="1" noChangeArrowheads="1"/>
          </p:cNvPicPr>
          <p:nvPr/>
        </p:nvPicPr>
        <p:blipFill>
          <a:blip r:embed="rId5" cstate="print"/>
          <a:srcRect/>
          <a:stretch>
            <a:fillRect/>
          </a:stretch>
        </p:blipFill>
        <p:spPr bwMode="auto">
          <a:xfrm>
            <a:off x="6297937" y="8704976"/>
            <a:ext cx="337353" cy="408399"/>
          </a:xfrm>
          <a:prstGeom prst="rect">
            <a:avLst/>
          </a:prstGeom>
          <a:noFill/>
        </p:spPr>
      </p:pic>
      <p:sp>
        <p:nvSpPr>
          <p:cNvPr id="8" name="Espace réservé du numéro de diapositive 7"/>
          <p:cNvSpPr>
            <a:spLocks noGrp="1"/>
          </p:cNvSpPr>
          <p:nvPr>
            <p:ph type="sldNum" sz="quarter" idx="12"/>
          </p:nvPr>
        </p:nvSpPr>
        <p:spPr>
          <a:xfrm>
            <a:off x="4437112" y="8647669"/>
            <a:ext cx="1600200" cy="486833"/>
          </a:xfrm>
        </p:spPr>
        <p:txBody>
          <a:bodyPr/>
          <a:lstStyle/>
          <a:p>
            <a:fld id="{AB422706-CEF1-4D7B-912B-5A77CF909912}" type="slidenum">
              <a:rPr lang="fr-FR" smtClean="0"/>
              <a:pPr/>
              <a:t>10</a:t>
            </a:fld>
            <a:endParaRPr lang="fr-FR" dirty="0"/>
          </a:p>
        </p:txBody>
      </p:sp>
      <p:pic>
        <p:nvPicPr>
          <p:cNvPr id="12" name="Image 4" descr="Cosbibel_logo.jpg">
            <a:extLst>
              <a:ext uri="{FF2B5EF4-FFF2-40B4-BE49-F238E27FC236}">
                <a16:creationId xmlns:a16="http://schemas.microsoft.com/office/drawing/2014/main" id="{5FBD4E09-2AFE-42AC-AF69-6CEF5D1988B3}"/>
              </a:ext>
            </a:extLst>
          </p:cNvPr>
          <p:cNvPicPr>
            <a:picLocks noChangeAspect="1"/>
          </p:cNvPicPr>
          <p:nvPr/>
        </p:nvPicPr>
        <p:blipFill>
          <a:blip r:embed="rId6" cstate="print"/>
          <a:stretch>
            <a:fillRect/>
          </a:stretch>
        </p:blipFill>
        <p:spPr>
          <a:xfrm>
            <a:off x="2420888" y="8831641"/>
            <a:ext cx="1927608" cy="312359"/>
          </a:xfrm>
          <a:prstGeom prst="rect">
            <a:avLst/>
          </a:prstGeom>
        </p:spPr>
      </p:pic>
    </p:spTree>
    <p:extLst>
      <p:ext uri="{BB962C8B-B14F-4D97-AF65-F5344CB8AC3E}">
        <p14:creationId xmlns:p14="http://schemas.microsoft.com/office/powerpoint/2010/main" val="83198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2830"/>
            <a:ext cx="6858000" cy="1259632"/>
          </a:xfrm>
          <a:solidFill>
            <a:srgbClr val="002354"/>
          </a:solidFill>
        </p:spPr>
        <p:txBody>
          <a:bodyPr>
            <a:noAutofit/>
          </a:bodyPr>
          <a:lstStyle/>
          <a:p>
            <a:r>
              <a:rPr lang="en-US" sz="3600" dirty="0">
                <a:solidFill>
                  <a:schemeClr val="bg1"/>
                </a:solidFill>
                <a:latin typeface="Bryant Medium" pitchFamily="34" charset="0"/>
              </a:rPr>
              <a:t>Environmental</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88640" y="1662780"/>
            <a:ext cx="6497956" cy="7422020"/>
          </a:xfrm>
        </p:spPr>
        <p:txBody>
          <a:bodyPr>
            <a:noAutofit/>
          </a:bodyPr>
          <a:lstStyle/>
          <a:p>
            <a:pPr marL="0" indent="0">
              <a:buNone/>
            </a:pPr>
            <a:r>
              <a:rPr lang="en-US" sz="1200" b="1" dirty="0">
                <a:solidFill>
                  <a:srgbClr val="002060"/>
                </a:solidFill>
                <a:latin typeface="Century Gothic" panose="020B0502020202020204" pitchFamily="34" charset="0"/>
              </a:rPr>
              <a:t>1 / COSFIBEL has been involved for several years in an active approach to sustainable development</a:t>
            </a:r>
            <a:r>
              <a:rPr lang="en-US" sz="1200" dirty="0">
                <a:solidFill>
                  <a:srgbClr val="002060"/>
                </a:solidFill>
                <a:latin typeface="Century Gothic" panose="020B0502020202020204" pitchFamily="34" charset="0"/>
              </a:rPr>
              <a:t>, one of the three pillars of which is respect for the environment.</a:t>
            </a:r>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In 2018, the creation of a Sustainable Development Department intensified this approach. </a:t>
            </a: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In 2017, on our </a:t>
            </a:r>
            <a:r>
              <a:rPr lang="en-US" sz="1200" b="1" dirty="0">
                <a:solidFill>
                  <a:srgbClr val="002060"/>
                </a:solidFill>
                <a:latin typeface="Century Gothic" panose="020B0502020202020204" pitchFamily="34" charset="0"/>
              </a:rPr>
              <a:t>BOOK VALUES/ETHICAL CHART </a:t>
            </a:r>
            <a:r>
              <a:rPr lang="en-US" sz="1200" dirty="0">
                <a:solidFill>
                  <a:srgbClr val="002060"/>
                </a:solidFill>
                <a:latin typeface="Century Gothic" panose="020B0502020202020204" pitchFamily="34" charset="0"/>
              </a:rPr>
              <a:t>we now declare :</a:t>
            </a: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 </a:t>
            </a: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In 2017, Cosfibel states in its Quality manual :</a:t>
            </a: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a:t>
            </a:r>
            <a:r>
              <a:rPr lang="en-US" sz="1200" b="1" i="1" dirty="0">
                <a:solidFill>
                  <a:srgbClr val="002060"/>
                </a:solidFill>
                <a:latin typeface="Century Gothic" panose="020B0502020202020204" pitchFamily="34" charset="0"/>
              </a:rPr>
              <a:t>ENVIRONMENTAL SOLUTIONS: We are turned towards sustainable development always more efficient for an optimized environment protection and can propose to our customer environmental friendly packing and recycled materials. FSC certification: Cosfibel is FSC certified (French and Hong Kong offices) and is able to sell and develop FSC certified items. Environmental </a:t>
            </a:r>
            <a:r>
              <a:rPr lang="en-US" sz="1200" dirty="0">
                <a:solidFill>
                  <a:srgbClr val="002060"/>
                </a:solidFill>
                <a:latin typeface="Century Gothic" panose="020B0502020202020204" pitchFamily="34" charset="0"/>
              </a:rPr>
              <a:t>”</a:t>
            </a:r>
          </a:p>
          <a:p>
            <a:pPr marL="0" indent="0">
              <a:buNone/>
            </a:pPr>
            <a:endParaRPr lang="en-US" sz="1200" dirty="0">
              <a:solidFill>
                <a:srgbClr val="002060"/>
              </a:solidFill>
              <a:latin typeface="Century Gothic" panose="020B0502020202020204" pitchFamily="34" charset="0"/>
            </a:endParaRPr>
          </a:p>
          <a:p>
            <a:pPr marL="0" indent="0" algn="just">
              <a:buNone/>
            </a:pPr>
            <a:endParaRPr lang="fr-FR" sz="1100" dirty="0">
              <a:latin typeface="Bryant Regular" pitchFamily="34" charset="0"/>
            </a:endParaRPr>
          </a:p>
        </p:txBody>
      </p:sp>
      <p:sp>
        <p:nvSpPr>
          <p:cNvPr id="4" name="Espace réservé de la date 3"/>
          <p:cNvSpPr>
            <a:spLocks noGrp="1"/>
          </p:cNvSpPr>
          <p:nvPr>
            <p:ph type="dt" sz="half" idx="10"/>
          </p:nvPr>
        </p:nvSpPr>
        <p:spPr>
          <a:xfrm>
            <a:off x="122120" y="8600755"/>
            <a:ext cx="1600200" cy="486833"/>
          </a:xfrm>
        </p:spPr>
        <p:txBody>
          <a:bodyPr/>
          <a:lstStyle/>
          <a:p>
            <a:r>
              <a:rPr lang="en-US" dirty="0"/>
              <a:t>20/05/2019</a:t>
            </a:r>
            <a:endParaRPr lang="fr-FR" dirty="0"/>
          </a:p>
        </p:txBody>
      </p:sp>
      <p:sp>
        <p:nvSpPr>
          <p:cNvPr id="7" name="Espace réservé du numéro de diapositive 6"/>
          <p:cNvSpPr>
            <a:spLocks noGrp="1"/>
          </p:cNvSpPr>
          <p:nvPr>
            <p:ph type="sldNum" sz="quarter" idx="12"/>
          </p:nvPr>
        </p:nvSpPr>
        <p:spPr>
          <a:xfrm>
            <a:off x="4439677" y="8600755"/>
            <a:ext cx="1600200" cy="486833"/>
          </a:xfrm>
        </p:spPr>
        <p:txBody>
          <a:bodyPr/>
          <a:lstStyle/>
          <a:p>
            <a:fld id="{AB422706-CEF1-4D7B-912B-5A77CF909912}" type="slidenum">
              <a:rPr lang="fr-FR" smtClean="0"/>
              <a:pPr/>
              <a:t>11</a:t>
            </a:fld>
            <a:endParaRPr lang="fr-FR" dirty="0"/>
          </a:p>
        </p:txBody>
      </p:sp>
      <p:pic>
        <p:nvPicPr>
          <p:cNvPr id="8" name="Picture 7">
            <a:extLst>
              <a:ext uri="{FF2B5EF4-FFF2-40B4-BE49-F238E27FC236}">
                <a16:creationId xmlns:a16="http://schemas.microsoft.com/office/drawing/2014/main" id="{7BE1E22F-B68B-4E61-818D-98CC27D0F321}"/>
              </a:ext>
            </a:extLst>
          </p:cNvPr>
          <p:cNvPicPr>
            <a:picLocks noChangeAspect="1"/>
          </p:cNvPicPr>
          <p:nvPr/>
        </p:nvPicPr>
        <p:blipFill rotWithShape="1">
          <a:blip r:embed="rId3"/>
          <a:srcRect l="21656" t="50177" r="31847" b="14720"/>
          <a:stretch/>
        </p:blipFill>
        <p:spPr>
          <a:xfrm>
            <a:off x="223464" y="3203848"/>
            <a:ext cx="6155326" cy="2232249"/>
          </a:xfrm>
          <a:prstGeom prst="rect">
            <a:avLst/>
          </a:prstGeom>
        </p:spPr>
      </p:pic>
      <p:pic>
        <p:nvPicPr>
          <p:cNvPr id="9" name="Picture 2" descr="http://www.belron.com/~/media/Images/CSR/left_col_spots/left_col_12.ashx">
            <a:extLst>
              <a:ext uri="{FF2B5EF4-FFF2-40B4-BE49-F238E27FC236}">
                <a16:creationId xmlns:a16="http://schemas.microsoft.com/office/drawing/2014/main" id="{5B6AAECA-18D4-47A7-96B7-BB5A3E88CD41}"/>
              </a:ext>
            </a:extLst>
          </p:cNvPr>
          <p:cNvPicPr>
            <a:picLocks noChangeAspect="1" noChangeArrowheads="1"/>
          </p:cNvPicPr>
          <p:nvPr/>
        </p:nvPicPr>
        <p:blipFill>
          <a:blip r:embed="rId4" cstate="print"/>
          <a:srcRect/>
          <a:stretch>
            <a:fillRect/>
          </a:stretch>
        </p:blipFill>
        <p:spPr bwMode="auto">
          <a:xfrm>
            <a:off x="6415763" y="8706000"/>
            <a:ext cx="337353" cy="408399"/>
          </a:xfrm>
          <a:prstGeom prst="rect">
            <a:avLst/>
          </a:prstGeom>
          <a:noFill/>
        </p:spPr>
      </p:pic>
      <p:pic>
        <p:nvPicPr>
          <p:cNvPr id="10" name="Image 4" descr="Cosbibel_logo.jpg">
            <a:extLst>
              <a:ext uri="{FF2B5EF4-FFF2-40B4-BE49-F238E27FC236}">
                <a16:creationId xmlns:a16="http://schemas.microsoft.com/office/drawing/2014/main" id="{DCD998F3-537F-45D5-9DB2-0F9CA0B73C9F}"/>
              </a:ext>
            </a:extLst>
          </p:cNvPr>
          <p:cNvPicPr>
            <a:picLocks noChangeAspect="1"/>
          </p:cNvPicPr>
          <p:nvPr/>
        </p:nvPicPr>
        <p:blipFill>
          <a:blip r:embed="rId5" cstate="print"/>
          <a:stretch>
            <a:fillRect/>
          </a:stretch>
        </p:blipFill>
        <p:spPr>
          <a:xfrm>
            <a:off x="2348880" y="8803096"/>
            <a:ext cx="2103759" cy="340904"/>
          </a:xfrm>
          <a:prstGeom prst="rect">
            <a:avLst/>
          </a:prstGeom>
        </p:spPr>
      </p:pic>
    </p:spTree>
    <p:extLst>
      <p:ext uri="{BB962C8B-B14F-4D97-AF65-F5344CB8AC3E}">
        <p14:creationId xmlns:p14="http://schemas.microsoft.com/office/powerpoint/2010/main" val="411459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6858000" cy="1115616"/>
          </a:xfrm>
          <a:solidFill>
            <a:srgbClr val="002354"/>
          </a:solidFill>
        </p:spPr>
        <p:txBody>
          <a:bodyPr>
            <a:noAutofit/>
          </a:bodyPr>
          <a:lstStyle/>
          <a:p>
            <a:r>
              <a:rPr lang="en-US" sz="3600" dirty="0">
                <a:solidFill>
                  <a:schemeClr val="bg1"/>
                </a:solidFill>
                <a:latin typeface="Bryant Medium" pitchFamily="34" charset="0"/>
              </a:rPr>
              <a:t>Environmental</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209136" y="1393472"/>
            <a:ext cx="6172200" cy="6840760"/>
          </a:xfrm>
        </p:spPr>
        <p:txBody>
          <a:bodyPr>
            <a:normAutofit/>
          </a:bodyPr>
          <a:lstStyle/>
          <a:p>
            <a:pPr marL="0" indent="0">
              <a:buNone/>
            </a:pPr>
            <a:r>
              <a:rPr lang="en-GB" sz="1200" b="1" dirty="0">
                <a:solidFill>
                  <a:srgbClr val="002060"/>
                </a:solidFill>
                <a:latin typeface="Century Gothic" panose="020B0502020202020204" pitchFamily="34" charset="0"/>
              </a:rPr>
              <a:t>2/ Our “General Terms of Purchase” </a:t>
            </a:r>
            <a:r>
              <a:rPr lang="en-GB" sz="1200" dirty="0">
                <a:solidFill>
                  <a:srgbClr val="002060"/>
                </a:solidFill>
                <a:latin typeface="Century Gothic" panose="020B0502020202020204" pitchFamily="34" charset="0"/>
              </a:rPr>
              <a:t>also include environmental commitments, and in particular recommendations on the materials used:</a:t>
            </a:r>
          </a:p>
          <a:p>
            <a:pPr marL="0" indent="0">
              <a:buNone/>
            </a:pPr>
            <a:endParaRPr lang="fr-FR" sz="1200" dirty="0">
              <a:solidFill>
                <a:srgbClr val="002060"/>
              </a:solidFill>
              <a:latin typeface="Century Gothic" panose="020B0502020202020204" pitchFamily="34" charset="0"/>
            </a:endParaRPr>
          </a:p>
          <a:p>
            <a:pPr lvl="0">
              <a:buFont typeface="Wingdings" panose="05000000000000000000" pitchFamily="2" charset="2"/>
              <a:buChar char="v"/>
            </a:pPr>
            <a:r>
              <a:rPr lang="en-GB" sz="1200" dirty="0">
                <a:solidFill>
                  <a:srgbClr val="002060"/>
                </a:solidFill>
                <a:latin typeface="Century Gothic" panose="020B0502020202020204" pitchFamily="34" charset="0"/>
              </a:rPr>
              <a:t>The deliberate addition of chemicals that may be hazardous to health or to the environment is strictly forbidden.</a:t>
            </a:r>
            <a:endParaRPr lang="fr-FR" sz="1200" dirty="0">
              <a:solidFill>
                <a:srgbClr val="002060"/>
              </a:solidFill>
              <a:latin typeface="Century Gothic" panose="020B0502020202020204" pitchFamily="34" charset="0"/>
            </a:endParaRPr>
          </a:p>
          <a:p>
            <a:pPr lvl="0">
              <a:buFont typeface="Wingdings" panose="05000000000000000000" pitchFamily="2" charset="2"/>
              <a:buChar char="v"/>
            </a:pPr>
            <a:r>
              <a:rPr lang="en-GB" sz="1200" dirty="0">
                <a:solidFill>
                  <a:srgbClr val="002060"/>
                </a:solidFill>
                <a:latin typeface="Century Gothic" panose="020B0502020202020204" pitchFamily="34" charset="0"/>
              </a:rPr>
              <a:t>We prefer to use recycled materials, provided that these materials are of the requisite quality and that sufficient quantities are available. We also wish to be notified in the event that recycled materials may potentially be used, so that we can offer this option to our customers.</a:t>
            </a:r>
            <a:endParaRPr lang="fr-FR" sz="1200" dirty="0">
              <a:solidFill>
                <a:srgbClr val="002060"/>
              </a:solidFill>
              <a:latin typeface="Century Gothic" panose="020B0502020202020204" pitchFamily="34" charset="0"/>
            </a:endParaRPr>
          </a:p>
          <a:p>
            <a:pPr lvl="0">
              <a:buFont typeface="Wingdings" panose="05000000000000000000" pitchFamily="2" charset="2"/>
              <a:buChar char="v"/>
            </a:pPr>
            <a:r>
              <a:rPr lang="en-GB" sz="1200" dirty="0">
                <a:solidFill>
                  <a:srgbClr val="002060"/>
                </a:solidFill>
                <a:latin typeface="Century Gothic" panose="020B0502020202020204" pitchFamily="34" charset="0"/>
              </a:rPr>
              <a:t>The minimum possible volume of packaging must be used.</a:t>
            </a:r>
            <a:endParaRPr lang="fr-FR" sz="1200" dirty="0">
              <a:solidFill>
                <a:srgbClr val="002060"/>
              </a:solidFill>
              <a:latin typeface="Century Gothic" panose="020B0502020202020204" pitchFamily="34" charset="0"/>
            </a:endParaRPr>
          </a:p>
          <a:p>
            <a:pPr lvl="0">
              <a:buFont typeface="Wingdings" panose="05000000000000000000" pitchFamily="2" charset="2"/>
              <a:buChar char="v"/>
            </a:pPr>
            <a:r>
              <a:rPr lang="en-GB" sz="1200" dirty="0">
                <a:solidFill>
                  <a:srgbClr val="002060"/>
                </a:solidFill>
                <a:latin typeface="Century Gothic" panose="020B0502020202020204" pitchFamily="34" charset="0"/>
              </a:rPr>
              <a:t>All paper and cardboard must be ECF (Elementary Chloride Free).</a:t>
            </a:r>
            <a:endParaRPr lang="fr-FR" sz="1200" dirty="0">
              <a:solidFill>
                <a:srgbClr val="002060"/>
              </a:solidFill>
              <a:latin typeface="Century Gothic" panose="020B0502020202020204" pitchFamily="34" charset="0"/>
            </a:endParaRPr>
          </a:p>
          <a:p>
            <a:pPr>
              <a:buNone/>
            </a:pPr>
            <a:endParaRPr lang="fr-FR"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Compliance with the chemicals regulations and the protection of the natural resources of each country and region is our priority. We have a strict program for the European Reach regulations and the RBUE regulations for example. </a:t>
            </a:r>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We are also cautious to all developments outside Europe (USA and Japan Textile Standards, California Proposition 65, etc.) and we must respect higher standards either on our own initiative or from our customers. </a:t>
            </a:r>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We carry out regular laboratory tests to ensure the absence of prohibited substances and carry out strict follow-up of traceability and original research of materials. </a:t>
            </a:r>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We involve our suppliers and we also ask them to confirm in writing the compliance of the goods to our local countries regulations or customer own requirements.</a:t>
            </a:r>
            <a:endParaRPr lang="fr-FR" sz="1200" dirty="0">
              <a:solidFill>
                <a:srgbClr val="002060"/>
              </a:solidFill>
              <a:latin typeface="Century Gothic" panose="020B0502020202020204" pitchFamily="34" charset="0"/>
            </a:endParaRPr>
          </a:p>
          <a:p>
            <a:pPr marL="0" indent="0">
              <a:buNone/>
            </a:pPr>
            <a:br>
              <a:rPr lang="fr-FR" sz="1200" b="1" dirty="0">
                <a:solidFill>
                  <a:srgbClr val="FF0000"/>
                </a:solidFill>
                <a:latin typeface="Century Gothic" panose="020B0502020202020204" pitchFamily="34" charset="0"/>
              </a:rPr>
            </a:br>
            <a:endParaRPr lang="fr-FR" sz="1200" dirty="0">
              <a:latin typeface="Century Gothic" panose="020B0502020202020204" pitchFamily="34" charset="0"/>
            </a:endParaRPr>
          </a:p>
        </p:txBody>
      </p:sp>
      <p:sp>
        <p:nvSpPr>
          <p:cNvPr id="4" name="Espace réservé de la date 3"/>
          <p:cNvSpPr>
            <a:spLocks noGrp="1"/>
          </p:cNvSpPr>
          <p:nvPr>
            <p:ph type="dt" sz="half" idx="10"/>
          </p:nvPr>
        </p:nvSpPr>
        <p:spPr>
          <a:xfrm>
            <a:off x="174224" y="8435916"/>
            <a:ext cx="1600200" cy="486833"/>
          </a:xfrm>
        </p:spPr>
        <p:txBody>
          <a:bodyPr/>
          <a:lstStyle/>
          <a:p>
            <a:r>
              <a:rPr lang="en-US" dirty="0"/>
              <a:t>20/05/2019</a:t>
            </a:r>
            <a:endParaRPr lang="fr-FR" dirty="0"/>
          </a:p>
        </p:txBody>
      </p:sp>
      <p:pic>
        <p:nvPicPr>
          <p:cNvPr id="8" name="Picture 2" descr="http://www.belron.com/~/media/Images/CSR/left_col_spots/left_col_12.ashx">
            <a:extLst>
              <a:ext uri="{FF2B5EF4-FFF2-40B4-BE49-F238E27FC236}">
                <a16:creationId xmlns:a16="http://schemas.microsoft.com/office/drawing/2014/main" id="{5012F520-177A-4FF3-A704-DA3AC17619D3}"/>
              </a:ext>
            </a:extLst>
          </p:cNvPr>
          <p:cNvPicPr>
            <a:picLocks noChangeAspect="1" noChangeArrowheads="1"/>
          </p:cNvPicPr>
          <p:nvPr/>
        </p:nvPicPr>
        <p:blipFill>
          <a:blip r:embed="rId3" cstate="print"/>
          <a:srcRect/>
          <a:stretch>
            <a:fillRect/>
          </a:stretch>
        </p:blipFill>
        <p:spPr bwMode="auto">
          <a:xfrm>
            <a:off x="6346423" y="8718550"/>
            <a:ext cx="337353" cy="408399"/>
          </a:xfrm>
          <a:prstGeom prst="rect">
            <a:avLst/>
          </a:prstGeom>
          <a:noFill/>
        </p:spPr>
      </p:pic>
      <p:sp>
        <p:nvSpPr>
          <p:cNvPr id="9" name="Espace réservé du numéro de diapositive 6">
            <a:extLst>
              <a:ext uri="{FF2B5EF4-FFF2-40B4-BE49-F238E27FC236}">
                <a16:creationId xmlns:a16="http://schemas.microsoft.com/office/drawing/2014/main" id="{66CC26E6-A53E-45FB-9509-E3554F6A0E39}"/>
              </a:ext>
            </a:extLst>
          </p:cNvPr>
          <p:cNvSpPr>
            <a:spLocks noGrp="1"/>
          </p:cNvSpPr>
          <p:nvPr>
            <p:ph type="sldNum" sz="quarter" idx="12"/>
          </p:nvPr>
        </p:nvSpPr>
        <p:spPr>
          <a:xfrm>
            <a:off x="4518942" y="8681977"/>
            <a:ext cx="1600200" cy="486833"/>
          </a:xfrm>
        </p:spPr>
        <p:txBody>
          <a:bodyPr/>
          <a:lstStyle/>
          <a:p>
            <a:fld id="{AB422706-CEF1-4D7B-912B-5A77CF909912}" type="slidenum">
              <a:rPr lang="fr-FR" smtClean="0"/>
              <a:pPr/>
              <a:t>12</a:t>
            </a:fld>
            <a:endParaRPr lang="fr-FR" dirty="0"/>
          </a:p>
        </p:txBody>
      </p:sp>
      <p:pic>
        <p:nvPicPr>
          <p:cNvPr id="10" name="Image 4" descr="Cosbibel_logo.jpg">
            <a:extLst>
              <a:ext uri="{FF2B5EF4-FFF2-40B4-BE49-F238E27FC236}">
                <a16:creationId xmlns:a16="http://schemas.microsoft.com/office/drawing/2014/main" id="{611436ED-6D53-4589-A073-AFEC640F1DA5}"/>
              </a:ext>
            </a:extLst>
          </p:cNvPr>
          <p:cNvPicPr>
            <a:picLocks noChangeAspect="1"/>
          </p:cNvPicPr>
          <p:nvPr/>
        </p:nvPicPr>
        <p:blipFill>
          <a:blip r:embed="rId4" cstate="print"/>
          <a:stretch>
            <a:fillRect/>
          </a:stretch>
        </p:blipFill>
        <p:spPr>
          <a:xfrm>
            <a:off x="2348880" y="8803096"/>
            <a:ext cx="2103759" cy="340904"/>
          </a:xfrm>
          <a:prstGeom prst="rect">
            <a:avLst/>
          </a:prstGeom>
        </p:spPr>
      </p:pic>
    </p:spTree>
    <p:extLst>
      <p:ext uri="{BB962C8B-B14F-4D97-AF65-F5344CB8AC3E}">
        <p14:creationId xmlns:p14="http://schemas.microsoft.com/office/powerpoint/2010/main" val="101910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58000" cy="1259632"/>
          </a:xfrm>
          <a:solidFill>
            <a:srgbClr val="002354"/>
          </a:solidFill>
        </p:spPr>
        <p:txBody>
          <a:bodyPr>
            <a:noAutofit/>
          </a:bodyPr>
          <a:lstStyle/>
          <a:p>
            <a:r>
              <a:rPr lang="en-US" sz="3600" dirty="0">
                <a:solidFill>
                  <a:schemeClr val="bg1"/>
                </a:solidFill>
                <a:latin typeface="Bryant Medium" pitchFamily="34" charset="0"/>
              </a:rPr>
              <a:t>Environmental</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r>
              <a:rPr lang="fr-FR" sz="3600" dirty="0">
                <a:solidFill>
                  <a:schemeClr val="bg1"/>
                </a:solidFill>
                <a:latin typeface="Bryant Medium" pitchFamily="34" charset="0"/>
              </a:rPr>
              <a:t> </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88640" y="1662780"/>
            <a:ext cx="6497956" cy="7422020"/>
          </a:xfrm>
        </p:spPr>
        <p:txBody>
          <a:bodyPr>
            <a:noAutofit/>
          </a:bodyPr>
          <a:lstStyle/>
          <a:p>
            <a:pPr marL="0" indent="0">
              <a:buNone/>
            </a:pPr>
            <a:r>
              <a:rPr lang="en-US" sz="1200" b="1" dirty="0">
                <a:solidFill>
                  <a:srgbClr val="002060"/>
                </a:solidFill>
                <a:latin typeface="Century Gothic" panose="020B0502020202020204" pitchFamily="34" charset="0"/>
              </a:rPr>
              <a:t>3/ In 2017, Cosfibel organized a 44 questions environment questionnaire following the basics of </a:t>
            </a:r>
            <a:r>
              <a:rPr lang="en-US" sz="1200" b="1" dirty="0" err="1">
                <a:solidFill>
                  <a:srgbClr val="002060"/>
                </a:solidFill>
                <a:latin typeface="Century Gothic" panose="020B0502020202020204" pitchFamily="34" charset="0"/>
              </a:rPr>
              <a:t>ISO14001</a:t>
            </a:r>
            <a:r>
              <a:rPr lang="en-US" sz="1200" b="1" dirty="0">
                <a:solidFill>
                  <a:srgbClr val="002060"/>
                </a:solidFill>
                <a:latin typeface="Century Gothic" panose="020B0502020202020204" pitchFamily="34" charset="0"/>
              </a:rPr>
              <a:t>, and in 2018 we kept working on this program.</a:t>
            </a:r>
            <a:br>
              <a:rPr lang="en-US" sz="1200" b="1" dirty="0">
                <a:solidFill>
                  <a:srgbClr val="002060"/>
                </a:solidFill>
                <a:latin typeface="Century Gothic" panose="020B0502020202020204" pitchFamily="34" charset="0"/>
              </a:rPr>
            </a:br>
            <a:endParaRPr lang="en-US" sz="1200" b="1"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The purpose is to check factory situation in details and have a proper action of training on precise points whenever a major or critical point is found.</a:t>
            </a:r>
          </a:p>
          <a:p>
            <a:pPr marL="0" indent="0">
              <a:buNone/>
            </a:pPr>
            <a:r>
              <a:rPr lang="en-US" sz="1200" dirty="0">
                <a:solidFill>
                  <a:srgbClr val="002060"/>
                </a:solidFill>
                <a:latin typeface="Century Gothic" panose="020B0502020202020204" pitchFamily="34" charset="0"/>
              </a:rPr>
              <a:t>Cosfibel is so far organizing those actions together with his internal auditor.</a:t>
            </a:r>
          </a:p>
          <a:p>
            <a:pPr marL="0" indent="0">
              <a:buNone/>
            </a:pPr>
            <a:r>
              <a:rPr lang="en-US" sz="1200" dirty="0">
                <a:solidFill>
                  <a:srgbClr val="002060"/>
                </a:solidFill>
                <a:latin typeface="Century Gothic" panose="020B0502020202020204" pitchFamily="34" charset="0"/>
              </a:rPr>
              <a:t>Procedure :</a:t>
            </a:r>
          </a:p>
          <a:p>
            <a:pPr marL="0" indent="0">
              <a:buNone/>
            </a:pPr>
            <a:r>
              <a:rPr lang="en-US" sz="1200" dirty="0">
                <a:solidFill>
                  <a:srgbClr val="002060"/>
                </a:solidFill>
                <a:latin typeface="Century Gothic" panose="020B0502020202020204" pitchFamily="34" charset="0"/>
              </a:rPr>
              <a:t>1-Ask factories to answer to the questionnaire by themselves </a:t>
            </a:r>
          </a:p>
          <a:p>
            <a:pPr marL="0" indent="0">
              <a:buNone/>
            </a:pPr>
            <a:r>
              <a:rPr lang="en-US" sz="1200" dirty="0">
                <a:solidFill>
                  <a:srgbClr val="002060"/>
                </a:solidFill>
                <a:latin typeface="Century Gothic" panose="020B0502020202020204" pitchFamily="34" charset="0"/>
              </a:rPr>
              <a:t>2-Cosfibel auditor go to factories and check each points and supporting documents together with factories.</a:t>
            </a:r>
          </a:p>
          <a:p>
            <a:pPr marL="0" indent="0">
              <a:buNone/>
            </a:pPr>
            <a:r>
              <a:rPr lang="en-US" sz="1200" dirty="0">
                <a:solidFill>
                  <a:srgbClr val="002060"/>
                </a:solidFill>
                <a:latin typeface="Century Gothic" panose="020B0502020202020204" pitchFamily="34" charset="0"/>
              </a:rPr>
              <a:t>3-Discussion and training start whenever there are discrepancies with the original self questionnaire or with the audit.</a:t>
            </a: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In 2018,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has </a:t>
            </a:r>
            <a:r>
              <a:rPr lang="en-US" sz="1200" dirty="0" err="1">
                <a:solidFill>
                  <a:srgbClr val="002060"/>
                </a:solidFill>
                <a:latin typeface="Century Gothic" panose="020B0502020202020204" pitchFamily="34" charset="0"/>
              </a:rPr>
              <a:t>persue</a:t>
            </a:r>
            <a:r>
              <a:rPr lang="en-US" sz="1200" dirty="0">
                <a:solidFill>
                  <a:srgbClr val="002060"/>
                </a:solidFill>
                <a:latin typeface="Century Gothic" panose="020B0502020202020204" pitchFamily="34" charset="0"/>
              </a:rPr>
              <a:t> the program and kept audits and tracking of the factories situation</a:t>
            </a:r>
          </a:p>
          <a:p>
            <a:pPr marL="0" indent="0">
              <a:buNone/>
            </a:pPr>
            <a:r>
              <a:rPr lang="en-US" sz="1200" dirty="0">
                <a:solidFill>
                  <a:srgbClr val="002060"/>
                </a:solidFill>
                <a:latin typeface="Century Gothic" panose="020B0502020202020204" pitchFamily="34" charset="0"/>
              </a:rPr>
              <a:t>Some figures :</a:t>
            </a:r>
          </a:p>
          <a:p>
            <a:pPr marL="0" indent="0">
              <a:buNone/>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In 2018 Cosfibel has organized 14 environment self questionnaires, </a:t>
            </a:r>
          </a:p>
          <a:p>
            <a:pPr marL="0" indent="0">
              <a:buNone/>
            </a:pPr>
            <a:r>
              <a:rPr lang="en-US" sz="1200" dirty="0">
                <a:solidFill>
                  <a:srgbClr val="002060"/>
                </a:solidFill>
                <a:latin typeface="Century Gothic" panose="020B0502020202020204" pitchFamily="34" charset="0"/>
              </a:rPr>
              <a:t>        Until Dec 2018, Cosfibel has organize 13 on site environment audits.</a:t>
            </a:r>
          </a:p>
          <a:p>
            <a:pPr marL="0" indent="0">
              <a:buNone/>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As per December 2018, average result is just above 68%. Our target by end of 2019 is to reach a result higher result</a:t>
            </a:r>
            <a:br>
              <a:rPr lang="en-US" sz="1200" dirty="0">
                <a:solidFill>
                  <a:srgbClr val="002060"/>
                </a:solidFill>
                <a:latin typeface="Century Gothic" panose="020B0502020202020204" pitchFamily="34" charset="0"/>
              </a:rPr>
            </a:b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We also aim at adding more factories to this supplier base so we cover the main risky suppliers</a:t>
            </a:r>
          </a:p>
          <a:p>
            <a:pPr marL="0" indent="0" algn="just">
              <a:buNone/>
            </a:pPr>
            <a:endParaRPr lang="fr-FR" sz="1200" dirty="0">
              <a:solidFill>
                <a:srgbClr val="FF0000"/>
              </a:solidFill>
              <a:latin typeface="Century Gothic" panose="020B0502020202020204" pitchFamily="34" charset="0"/>
            </a:endParaRPr>
          </a:p>
          <a:p>
            <a:pPr marL="0" indent="0" algn="just">
              <a:buNone/>
            </a:pPr>
            <a:endParaRPr lang="fr-FR" sz="1100" dirty="0">
              <a:latin typeface="Bryant Regular" pitchFamily="34" charset="0"/>
            </a:endParaRPr>
          </a:p>
        </p:txBody>
      </p:sp>
      <p:sp>
        <p:nvSpPr>
          <p:cNvPr id="4" name="Espace réservé de la date 3"/>
          <p:cNvSpPr>
            <a:spLocks noGrp="1"/>
          </p:cNvSpPr>
          <p:nvPr>
            <p:ph type="dt" sz="half" idx="10"/>
          </p:nvPr>
        </p:nvSpPr>
        <p:spPr>
          <a:xfrm>
            <a:off x="0" y="8657167"/>
            <a:ext cx="1600200" cy="486833"/>
          </a:xfrm>
        </p:spPr>
        <p:txBody>
          <a:bodyPr/>
          <a:lstStyle/>
          <a:p>
            <a:r>
              <a:rPr lang="en-US" dirty="0"/>
              <a:t>20/05/2019</a:t>
            </a:r>
            <a:endParaRPr lang="fr-FR" dirty="0"/>
          </a:p>
        </p:txBody>
      </p:sp>
      <p:sp>
        <p:nvSpPr>
          <p:cNvPr id="7" name="Espace réservé du numéro de diapositive 6"/>
          <p:cNvSpPr>
            <a:spLocks noGrp="1"/>
          </p:cNvSpPr>
          <p:nvPr>
            <p:ph type="sldNum" sz="quarter" idx="12"/>
          </p:nvPr>
        </p:nvSpPr>
        <p:spPr>
          <a:xfrm>
            <a:off x="4480291" y="8649753"/>
            <a:ext cx="1600200" cy="486833"/>
          </a:xfrm>
        </p:spPr>
        <p:txBody>
          <a:bodyPr/>
          <a:lstStyle/>
          <a:p>
            <a:fld id="{AB422706-CEF1-4D7B-912B-5A77CF909912}" type="slidenum">
              <a:rPr lang="fr-FR" smtClean="0"/>
              <a:pPr/>
              <a:t>13</a:t>
            </a:fld>
            <a:endParaRPr lang="fr-FR" dirty="0"/>
          </a:p>
        </p:txBody>
      </p:sp>
      <p:pic>
        <p:nvPicPr>
          <p:cNvPr id="8" name="Picture 2" descr="http://www.belron.com/~/media/Images/CSR/left_col_spots/left_col_12.ashx">
            <a:extLst>
              <a:ext uri="{FF2B5EF4-FFF2-40B4-BE49-F238E27FC236}">
                <a16:creationId xmlns:a16="http://schemas.microsoft.com/office/drawing/2014/main" id="{8181979D-924E-4D11-BDC4-C2A93FBBC0A6}"/>
              </a:ext>
            </a:extLst>
          </p:cNvPr>
          <p:cNvPicPr>
            <a:picLocks noChangeAspect="1" noChangeArrowheads="1"/>
          </p:cNvPicPr>
          <p:nvPr/>
        </p:nvPicPr>
        <p:blipFill>
          <a:blip r:embed="rId3" cstate="print"/>
          <a:srcRect/>
          <a:stretch>
            <a:fillRect/>
          </a:stretch>
        </p:blipFill>
        <p:spPr bwMode="auto">
          <a:xfrm>
            <a:off x="6425384" y="8691430"/>
            <a:ext cx="348944" cy="422431"/>
          </a:xfrm>
          <a:prstGeom prst="rect">
            <a:avLst/>
          </a:prstGeom>
          <a:noFill/>
        </p:spPr>
      </p:pic>
      <p:pic>
        <p:nvPicPr>
          <p:cNvPr id="9" name="Image 4" descr="Cosbibel_logo.jpg">
            <a:extLst>
              <a:ext uri="{FF2B5EF4-FFF2-40B4-BE49-F238E27FC236}">
                <a16:creationId xmlns:a16="http://schemas.microsoft.com/office/drawing/2014/main" id="{74A542BB-6992-4C83-A7FA-F295C23618BB}"/>
              </a:ext>
            </a:extLst>
          </p:cNvPr>
          <p:cNvPicPr>
            <a:picLocks noChangeAspect="1"/>
          </p:cNvPicPr>
          <p:nvPr/>
        </p:nvPicPr>
        <p:blipFill>
          <a:blip r:embed="rId4" cstate="print"/>
          <a:stretch>
            <a:fillRect/>
          </a:stretch>
        </p:blipFill>
        <p:spPr>
          <a:xfrm>
            <a:off x="2348880" y="8803096"/>
            <a:ext cx="2103759" cy="340904"/>
          </a:xfrm>
          <a:prstGeom prst="rect">
            <a:avLst/>
          </a:prstGeom>
        </p:spPr>
      </p:pic>
    </p:spTree>
    <p:extLst>
      <p:ext uri="{BB962C8B-B14F-4D97-AF65-F5344CB8AC3E}">
        <p14:creationId xmlns:p14="http://schemas.microsoft.com/office/powerpoint/2010/main" val="382731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58000" cy="1259632"/>
          </a:xfrm>
          <a:solidFill>
            <a:srgbClr val="002354"/>
          </a:solidFill>
        </p:spPr>
        <p:txBody>
          <a:bodyPr>
            <a:noAutofit/>
          </a:bodyPr>
          <a:lstStyle/>
          <a:p>
            <a:r>
              <a:rPr lang="en-US" sz="3600" dirty="0">
                <a:solidFill>
                  <a:schemeClr val="bg1"/>
                </a:solidFill>
                <a:latin typeface="Bryant Medium" pitchFamily="34" charset="0"/>
              </a:rPr>
              <a:t>Environmental 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88640" y="1662780"/>
            <a:ext cx="6497956" cy="7422020"/>
          </a:xfrm>
        </p:spPr>
        <p:txBody>
          <a:bodyPr>
            <a:noAutofit/>
          </a:bodyPr>
          <a:lstStyle/>
          <a:p>
            <a:pPr marL="0" indent="0">
              <a:buNone/>
            </a:pPr>
            <a:r>
              <a:rPr lang="en-US" sz="1200" b="1" dirty="0">
                <a:solidFill>
                  <a:srgbClr val="002060"/>
                </a:solidFill>
                <a:latin typeface="Century Gothic" panose="020B0502020202020204" pitchFamily="34" charset="0"/>
              </a:rPr>
              <a:t>4 / In 2009, we carried out a carbon footprint study of our Group.</a:t>
            </a:r>
          </a:p>
          <a:p>
            <a:pPr marL="0" indent="0">
              <a:buNone/>
            </a:pPr>
            <a:r>
              <a:rPr lang="en-US" sz="1200" dirty="0">
                <a:solidFill>
                  <a:srgbClr val="002060"/>
                </a:solidFill>
                <a:latin typeface="Century Gothic" panose="020B0502020202020204" pitchFamily="34" charset="0"/>
              </a:rPr>
              <a:t>This study enabled us to highlight the most greenhouse gas emitting process in our business:</a:t>
            </a:r>
          </a:p>
          <a:p>
            <a:pPr marL="0" indent="0">
              <a:buNone/>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48% are related to the transport of goods</a:t>
            </a:r>
          </a:p>
          <a:p>
            <a:pPr>
              <a:buFont typeface="Wingdings" panose="05000000000000000000" pitchFamily="2" charset="2"/>
              <a:buChar char="v"/>
            </a:pPr>
            <a:r>
              <a:rPr lang="en-US" sz="1200" dirty="0">
                <a:solidFill>
                  <a:srgbClr val="002060"/>
                </a:solidFill>
                <a:latin typeface="Century Gothic" panose="020B0502020202020204" pitchFamily="34" charset="0"/>
              </a:rPr>
              <a:t>41% related to the materials used to design our products</a:t>
            </a:r>
          </a:p>
          <a:p>
            <a:pPr>
              <a:buFont typeface="Courier New" panose="02070309020205020404" pitchFamily="49" charset="0"/>
              <a:buChar char="o"/>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We keep developing our action plan through the constant search for more environmentally friendly solutions to lower above impacts.</a:t>
            </a:r>
          </a:p>
          <a:p>
            <a:pPr marL="0" indent="0">
              <a:buNone/>
            </a:pPr>
            <a:endParaRPr lang="en-US" sz="1200" dirty="0">
              <a:solidFill>
                <a:srgbClr val="002060"/>
              </a:solidFill>
              <a:latin typeface="Century Gothic" panose="020B0502020202020204" pitchFamily="34" charset="0"/>
            </a:endParaRPr>
          </a:p>
          <a:p>
            <a:pPr marL="0" indent="0">
              <a:buNone/>
            </a:pPr>
            <a:r>
              <a:rPr lang="en-US" sz="1400" dirty="0">
                <a:solidFill>
                  <a:srgbClr val="002060"/>
                </a:solidFill>
                <a:latin typeface="Century Gothic" panose="020B0502020202020204" pitchFamily="34" charset="0"/>
              </a:rPr>
              <a:t>=&gt;Impact on our material choice and products design</a:t>
            </a:r>
          </a:p>
          <a:p>
            <a:pPr marL="0" indent="0">
              <a:buNone/>
            </a:pPr>
            <a:r>
              <a:rPr lang="en-US" sz="1400" dirty="0">
                <a:solidFill>
                  <a:srgbClr val="002060"/>
                </a:solidFill>
                <a:latin typeface="Century Gothic" panose="020B0502020202020204" pitchFamily="34" charset="0"/>
              </a:rPr>
              <a:t>=&gt;Impact on our logistics and suppliers location versus our customers warehouse location</a:t>
            </a: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This effort to understand where is our impact is just a fundamental to our company daily work and efforts.</a:t>
            </a:r>
          </a:p>
          <a:p>
            <a:pPr marL="0" indent="0">
              <a:buNone/>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Reduction of volumes transported to customer markets  through optimization of packaging.</a:t>
            </a:r>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Aim is to lower Green House Gaz</a:t>
            </a:r>
            <a:br>
              <a:rPr lang="en-US" sz="1200" dirty="0">
                <a:solidFill>
                  <a:srgbClr val="002060"/>
                </a:solidFill>
                <a:latin typeface="Century Gothic" panose="020B0502020202020204" pitchFamily="34" charset="0"/>
              </a:rPr>
            </a:br>
            <a:endParaRPr lang="en-US" sz="1200" dirty="0">
              <a:solidFill>
                <a:srgbClr val="002060"/>
              </a:solidFill>
              <a:latin typeface="Century Gothic" panose="020B0502020202020204" pitchFamily="34" charset="0"/>
            </a:endParaRPr>
          </a:p>
          <a:p>
            <a:pPr>
              <a:buFont typeface="Wingdings" panose="05000000000000000000" pitchFamily="2" charset="2"/>
              <a:buChar char="v"/>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endParaRPr lang="en-US" sz="1200" dirty="0">
              <a:solidFill>
                <a:srgbClr val="002060"/>
              </a:solidFill>
              <a:latin typeface="Century Gothic" panose="020B0502020202020204" pitchFamily="34" charset="0"/>
            </a:endParaRPr>
          </a:p>
          <a:p>
            <a:pPr marL="0" indent="0" algn="just">
              <a:buNone/>
            </a:pPr>
            <a:endParaRPr lang="fr-FR" sz="1100" dirty="0">
              <a:latin typeface="Bryant Regular" pitchFamily="34" charset="0"/>
            </a:endParaRPr>
          </a:p>
        </p:txBody>
      </p:sp>
      <p:sp>
        <p:nvSpPr>
          <p:cNvPr id="4" name="Espace réservé de la date 3"/>
          <p:cNvSpPr>
            <a:spLocks noGrp="1"/>
          </p:cNvSpPr>
          <p:nvPr>
            <p:ph type="dt" sz="half" idx="10"/>
          </p:nvPr>
        </p:nvSpPr>
        <p:spPr>
          <a:xfrm>
            <a:off x="0" y="8657167"/>
            <a:ext cx="1600200" cy="486833"/>
          </a:xfrm>
        </p:spPr>
        <p:txBody>
          <a:bodyPr/>
          <a:lstStyle/>
          <a:p>
            <a:r>
              <a:rPr lang="en-US" dirty="0"/>
              <a:t>20/05/2019</a:t>
            </a:r>
            <a:endParaRPr lang="fr-FR" dirty="0"/>
          </a:p>
        </p:txBody>
      </p:sp>
      <p:sp>
        <p:nvSpPr>
          <p:cNvPr id="7" name="Espace réservé du numéro de diapositive 6"/>
          <p:cNvSpPr>
            <a:spLocks noGrp="1"/>
          </p:cNvSpPr>
          <p:nvPr>
            <p:ph type="sldNum" sz="quarter" idx="12"/>
          </p:nvPr>
        </p:nvSpPr>
        <p:spPr>
          <a:xfrm>
            <a:off x="4509120" y="8614356"/>
            <a:ext cx="1600200" cy="486833"/>
          </a:xfrm>
        </p:spPr>
        <p:txBody>
          <a:bodyPr/>
          <a:lstStyle/>
          <a:p>
            <a:fld id="{AB422706-CEF1-4D7B-912B-5A77CF909912}" type="slidenum">
              <a:rPr lang="fr-FR" smtClean="0"/>
              <a:pPr/>
              <a:t>14</a:t>
            </a:fld>
            <a:endParaRPr lang="fr-FR" dirty="0"/>
          </a:p>
        </p:txBody>
      </p:sp>
      <p:pic>
        <p:nvPicPr>
          <p:cNvPr id="8" name="Picture 2" descr="http://www.belron.com/~/media/Images/CSR/left_col_spots/left_col_12.ashx">
            <a:extLst>
              <a:ext uri="{FF2B5EF4-FFF2-40B4-BE49-F238E27FC236}">
                <a16:creationId xmlns:a16="http://schemas.microsoft.com/office/drawing/2014/main" id="{0CD2EC0F-80E7-4590-8FBC-34195595BD4B}"/>
              </a:ext>
            </a:extLst>
          </p:cNvPr>
          <p:cNvPicPr>
            <a:picLocks noChangeAspect="1" noChangeArrowheads="1"/>
          </p:cNvPicPr>
          <p:nvPr/>
        </p:nvPicPr>
        <p:blipFill>
          <a:blip r:embed="rId3" cstate="print"/>
          <a:srcRect/>
          <a:stretch>
            <a:fillRect/>
          </a:stretch>
        </p:blipFill>
        <p:spPr bwMode="auto">
          <a:xfrm>
            <a:off x="6434266" y="8709178"/>
            <a:ext cx="337354" cy="408400"/>
          </a:xfrm>
          <a:prstGeom prst="rect">
            <a:avLst/>
          </a:prstGeom>
          <a:noFill/>
        </p:spPr>
      </p:pic>
      <p:pic>
        <p:nvPicPr>
          <p:cNvPr id="9" name="Image 4" descr="Cosbibel_logo.jpg">
            <a:extLst>
              <a:ext uri="{FF2B5EF4-FFF2-40B4-BE49-F238E27FC236}">
                <a16:creationId xmlns:a16="http://schemas.microsoft.com/office/drawing/2014/main" id="{0516C800-30D3-4ED2-B2A1-08A9E328425C}"/>
              </a:ext>
            </a:extLst>
          </p:cNvPr>
          <p:cNvPicPr>
            <a:picLocks noChangeAspect="1"/>
          </p:cNvPicPr>
          <p:nvPr/>
        </p:nvPicPr>
        <p:blipFill>
          <a:blip r:embed="rId4" cstate="print"/>
          <a:stretch>
            <a:fillRect/>
          </a:stretch>
        </p:blipFill>
        <p:spPr>
          <a:xfrm>
            <a:off x="2348880" y="8803096"/>
            <a:ext cx="2103759" cy="340904"/>
          </a:xfrm>
          <a:prstGeom prst="rect">
            <a:avLst/>
          </a:prstGeom>
        </p:spPr>
      </p:pic>
    </p:spTree>
    <p:extLst>
      <p:ext uri="{BB962C8B-B14F-4D97-AF65-F5344CB8AC3E}">
        <p14:creationId xmlns:p14="http://schemas.microsoft.com/office/powerpoint/2010/main" val="28360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58000" cy="1259632"/>
          </a:xfrm>
          <a:solidFill>
            <a:srgbClr val="002354"/>
          </a:solidFill>
        </p:spPr>
        <p:txBody>
          <a:bodyPr>
            <a:noAutofit/>
          </a:bodyPr>
          <a:lstStyle/>
          <a:p>
            <a:r>
              <a:rPr lang="en-US" sz="3600" dirty="0">
                <a:solidFill>
                  <a:schemeClr val="bg1"/>
                </a:solidFill>
                <a:latin typeface="Bryant Medium" pitchFamily="34" charset="0"/>
              </a:rPr>
              <a:t>Environmental</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88640" y="1662780"/>
            <a:ext cx="6497956" cy="7422020"/>
          </a:xfrm>
        </p:spPr>
        <p:txBody>
          <a:bodyPr>
            <a:noAutofit/>
          </a:bodyPr>
          <a:lstStyle/>
          <a:p>
            <a:pPr marL="0" indent="0">
              <a:buNone/>
            </a:pPr>
            <a:r>
              <a:rPr lang="en-US" sz="1200" b="1" dirty="0">
                <a:solidFill>
                  <a:srgbClr val="002060"/>
                </a:solidFill>
                <a:latin typeface="Century Gothic" panose="020B0502020202020204" pitchFamily="34" charset="0"/>
              </a:rPr>
              <a:t>5 / More communication to spread the environment effort.</a:t>
            </a:r>
          </a:p>
          <a:p>
            <a:pPr marL="0" indent="0">
              <a:buNone/>
            </a:pPr>
            <a:r>
              <a:rPr lang="en-US" sz="1200" b="1" dirty="0">
                <a:solidFill>
                  <a:srgbClr val="002060"/>
                </a:solidFill>
                <a:latin typeface="Century Gothic" panose="020B0502020202020204" pitchFamily="34" charset="0"/>
              </a:rPr>
              <a:t>2018 is also the year of a better and more efficient communication.</a:t>
            </a: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Thanks to our intranet, we communicate on instant manner to all our findings.</a:t>
            </a:r>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Our Worldwide network is active and connected to our CSR books and get all relevant eco friendly solution in a few clicks.</a:t>
            </a:r>
            <a:br>
              <a:rPr lang="en-US" sz="1200" dirty="0">
                <a:solidFill>
                  <a:srgbClr val="002060"/>
                </a:solidFill>
                <a:latin typeface="Century Gothic" panose="020B0502020202020204" pitchFamily="34" charset="0"/>
              </a:rPr>
            </a:br>
            <a:r>
              <a:rPr lang="fr-FR" sz="1200" dirty="0" err="1">
                <a:solidFill>
                  <a:srgbClr val="002060"/>
                </a:solidFill>
                <a:latin typeface="Century Gothic" panose="020B0502020202020204" pitchFamily="34" charset="0"/>
              </a:rPr>
              <a:t>We</a:t>
            </a:r>
            <a:r>
              <a:rPr lang="fr-FR" sz="1200" dirty="0">
                <a:solidFill>
                  <a:srgbClr val="002060"/>
                </a:solidFill>
                <a:latin typeface="Century Gothic" panose="020B0502020202020204" pitchFamily="34" charset="0"/>
              </a:rPr>
              <a:t> </a:t>
            </a:r>
            <a:r>
              <a:rPr lang="fr-FR" sz="1200" dirty="0" err="1">
                <a:solidFill>
                  <a:srgbClr val="002060"/>
                </a:solidFill>
                <a:latin typeface="Century Gothic" panose="020B0502020202020204" pitchFamily="34" charset="0"/>
              </a:rPr>
              <a:t>also</a:t>
            </a:r>
            <a:r>
              <a:rPr lang="fr-FR" sz="1200" dirty="0">
                <a:solidFill>
                  <a:srgbClr val="002060"/>
                </a:solidFill>
                <a:latin typeface="Century Gothic" panose="020B0502020202020204" pitchFamily="34" charset="0"/>
              </a:rPr>
              <a:t> </a:t>
            </a:r>
            <a:r>
              <a:rPr lang="fr-FR" sz="1200" dirty="0" err="1">
                <a:solidFill>
                  <a:srgbClr val="002060"/>
                </a:solidFill>
                <a:latin typeface="Century Gothic" panose="020B0502020202020204" pitchFamily="34" charset="0"/>
              </a:rPr>
              <a:t>organized</a:t>
            </a:r>
            <a:r>
              <a:rPr lang="fr-FR" sz="1200" dirty="0">
                <a:solidFill>
                  <a:srgbClr val="002060"/>
                </a:solidFill>
                <a:latin typeface="Century Gothic" panose="020B0502020202020204" pitchFamily="34" charset="0"/>
              </a:rPr>
              <a:t> </a:t>
            </a:r>
            <a:r>
              <a:rPr lang="fr-FR" sz="1200" dirty="0" err="1">
                <a:solidFill>
                  <a:srgbClr val="002060"/>
                </a:solidFill>
                <a:latin typeface="Century Gothic" panose="020B0502020202020204" pitchFamily="34" charset="0"/>
              </a:rPr>
              <a:t>weekly</a:t>
            </a:r>
            <a:r>
              <a:rPr lang="fr-FR" sz="1200" dirty="0">
                <a:solidFill>
                  <a:srgbClr val="002060"/>
                </a:solidFill>
                <a:latin typeface="Century Gothic" panose="020B0502020202020204" pitchFamily="34" charset="0"/>
              </a:rPr>
              <a:t>, </a:t>
            </a:r>
            <a:r>
              <a:rPr lang="fr-FR" sz="1200" dirty="0" err="1">
                <a:solidFill>
                  <a:srgbClr val="002060"/>
                </a:solidFill>
                <a:latin typeface="Century Gothic" panose="020B0502020202020204" pitchFamily="34" charset="0"/>
              </a:rPr>
              <a:t>monthly</a:t>
            </a:r>
            <a:r>
              <a:rPr lang="fr-FR" sz="1200" dirty="0">
                <a:solidFill>
                  <a:srgbClr val="002060"/>
                </a:solidFill>
                <a:latin typeface="Century Gothic" panose="020B0502020202020204" pitchFamily="34" charset="0"/>
              </a:rPr>
              <a:t> and bi </a:t>
            </a:r>
            <a:r>
              <a:rPr lang="fr-FR" sz="1200" dirty="0" err="1">
                <a:solidFill>
                  <a:srgbClr val="002060"/>
                </a:solidFill>
                <a:latin typeface="Century Gothic" panose="020B0502020202020204" pitchFamily="34" charset="0"/>
              </a:rPr>
              <a:t>monthly</a:t>
            </a:r>
            <a:r>
              <a:rPr lang="fr-FR" sz="1200" dirty="0">
                <a:solidFill>
                  <a:srgbClr val="002060"/>
                </a:solidFill>
                <a:latin typeface="Century Gothic" panose="020B0502020202020204" pitchFamily="34" charset="0"/>
              </a:rPr>
              <a:t> meetings over 2 to 3 continents in </a:t>
            </a:r>
            <a:r>
              <a:rPr lang="fr-FR" sz="1200" dirty="0" err="1">
                <a:solidFill>
                  <a:srgbClr val="002060"/>
                </a:solidFill>
                <a:latin typeface="Century Gothic" panose="020B0502020202020204" pitchFamily="34" charset="0"/>
              </a:rPr>
              <a:t>order</a:t>
            </a:r>
            <a:r>
              <a:rPr lang="fr-FR" sz="1200" dirty="0">
                <a:solidFill>
                  <a:srgbClr val="002060"/>
                </a:solidFill>
                <a:latin typeface="Century Gothic" panose="020B0502020202020204" pitchFamily="34" charset="0"/>
              </a:rPr>
              <a:t> to have </a:t>
            </a:r>
            <a:r>
              <a:rPr lang="fr-FR" sz="1200" dirty="0" err="1">
                <a:solidFill>
                  <a:srgbClr val="002060"/>
                </a:solidFill>
                <a:latin typeface="Century Gothic" panose="020B0502020202020204" pitchFamily="34" charset="0"/>
              </a:rPr>
              <a:t>immediate</a:t>
            </a:r>
            <a:r>
              <a:rPr lang="fr-FR" sz="1200" dirty="0">
                <a:solidFill>
                  <a:srgbClr val="002060"/>
                </a:solidFill>
                <a:latin typeface="Century Gothic" panose="020B0502020202020204" pitchFamily="34" charset="0"/>
              </a:rPr>
              <a:t> spread of new and more </a:t>
            </a:r>
            <a:r>
              <a:rPr lang="fr-FR" sz="1200" dirty="0" err="1">
                <a:solidFill>
                  <a:srgbClr val="002060"/>
                </a:solidFill>
                <a:latin typeface="Century Gothic" panose="020B0502020202020204" pitchFamily="34" charset="0"/>
              </a:rPr>
              <a:t>eco</a:t>
            </a:r>
            <a:r>
              <a:rPr lang="fr-FR" sz="1200" dirty="0">
                <a:solidFill>
                  <a:srgbClr val="002060"/>
                </a:solidFill>
                <a:latin typeface="Century Gothic" panose="020B0502020202020204" pitchFamily="34" charset="0"/>
              </a:rPr>
              <a:t> </a:t>
            </a:r>
            <a:r>
              <a:rPr lang="fr-FR" sz="1200" dirty="0" err="1">
                <a:solidFill>
                  <a:srgbClr val="002060"/>
                </a:solidFill>
                <a:latin typeface="Century Gothic" panose="020B0502020202020204" pitchFamily="34" charset="0"/>
              </a:rPr>
              <a:t>friendly</a:t>
            </a:r>
            <a:r>
              <a:rPr lang="fr-FR" sz="1200" dirty="0">
                <a:solidFill>
                  <a:srgbClr val="002060"/>
                </a:solidFill>
                <a:latin typeface="Century Gothic" panose="020B0502020202020204" pitchFamily="34" charset="0"/>
              </a:rPr>
              <a:t> </a:t>
            </a:r>
            <a:r>
              <a:rPr lang="fr-FR" sz="1200" dirty="0" err="1">
                <a:solidFill>
                  <a:srgbClr val="002060"/>
                </a:solidFill>
                <a:latin typeface="Century Gothic" panose="020B0502020202020204" pitchFamily="34" charset="0"/>
              </a:rPr>
              <a:t>material</a:t>
            </a:r>
            <a:r>
              <a:rPr lang="fr-FR" sz="1200" dirty="0">
                <a:solidFill>
                  <a:srgbClr val="002060"/>
                </a:solidFill>
                <a:latin typeface="Century Gothic" panose="020B0502020202020204" pitchFamily="34" charset="0"/>
              </a:rPr>
              <a:t> or design solutions.</a:t>
            </a: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endParaRPr lang="fr-FR" sz="1100" dirty="0">
              <a:latin typeface="Bryant Regular" pitchFamily="34" charset="0"/>
            </a:endParaRPr>
          </a:p>
        </p:txBody>
      </p:sp>
      <p:sp>
        <p:nvSpPr>
          <p:cNvPr id="4" name="Espace réservé de la date 3"/>
          <p:cNvSpPr>
            <a:spLocks noGrp="1"/>
          </p:cNvSpPr>
          <p:nvPr>
            <p:ph type="dt" sz="half" idx="10"/>
          </p:nvPr>
        </p:nvSpPr>
        <p:spPr>
          <a:xfrm>
            <a:off x="0" y="8657167"/>
            <a:ext cx="1600200" cy="486833"/>
          </a:xfrm>
        </p:spPr>
        <p:txBody>
          <a:bodyPr/>
          <a:lstStyle/>
          <a:p>
            <a:r>
              <a:rPr lang="en-US" dirty="0"/>
              <a:t>20/05/2019</a:t>
            </a:r>
            <a:endParaRPr lang="fr-FR" dirty="0"/>
          </a:p>
        </p:txBody>
      </p:sp>
      <p:sp>
        <p:nvSpPr>
          <p:cNvPr id="7" name="Espace réservé du numéro de diapositive 6"/>
          <p:cNvSpPr>
            <a:spLocks noGrp="1"/>
          </p:cNvSpPr>
          <p:nvPr>
            <p:ph type="sldNum" sz="quarter" idx="12"/>
          </p:nvPr>
        </p:nvSpPr>
        <p:spPr>
          <a:xfrm>
            <a:off x="4509120" y="8614356"/>
            <a:ext cx="1600200" cy="486833"/>
          </a:xfrm>
        </p:spPr>
        <p:txBody>
          <a:bodyPr/>
          <a:lstStyle/>
          <a:p>
            <a:fld id="{AB422706-CEF1-4D7B-912B-5A77CF909912}" type="slidenum">
              <a:rPr lang="fr-FR" smtClean="0"/>
              <a:pPr/>
              <a:t>15</a:t>
            </a:fld>
            <a:endParaRPr lang="fr-FR" dirty="0"/>
          </a:p>
        </p:txBody>
      </p:sp>
      <p:pic>
        <p:nvPicPr>
          <p:cNvPr id="8" name="Picture 2" descr="http://www.belron.com/~/media/Images/CSR/left_col_spots/left_col_12.ashx">
            <a:extLst>
              <a:ext uri="{FF2B5EF4-FFF2-40B4-BE49-F238E27FC236}">
                <a16:creationId xmlns:a16="http://schemas.microsoft.com/office/drawing/2014/main" id="{0CD2EC0F-80E7-4590-8FBC-34195595BD4B}"/>
              </a:ext>
            </a:extLst>
          </p:cNvPr>
          <p:cNvPicPr>
            <a:picLocks noChangeAspect="1" noChangeArrowheads="1"/>
          </p:cNvPicPr>
          <p:nvPr/>
        </p:nvPicPr>
        <p:blipFill>
          <a:blip r:embed="rId3" cstate="print"/>
          <a:srcRect/>
          <a:stretch>
            <a:fillRect/>
          </a:stretch>
        </p:blipFill>
        <p:spPr bwMode="auto">
          <a:xfrm>
            <a:off x="6434266" y="8709178"/>
            <a:ext cx="337354" cy="408400"/>
          </a:xfrm>
          <a:prstGeom prst="rect">
            <a:avLst/>
          </a:prstGeom>
          <a:noFill/>
        </p:spPr>
      </p:pic>
      <p:pic>
        <p:nvPicPr>
          <p:cNvPr id="9" name="Image 4" descr="Cosbibel_logo.jpg">
            <a:extLst>
              <a:ext uri="{FF2B5EF4-FFF2-40B4-BE49-F238E27FC236}">
                <a16:creationId xmlns:a16="http://schemas.microsoft.com/office/drawing/2014/main" id="{0516C800-30D3-4ED2-B2A1-08A9E328425C}"/>
              </a:ext>
            </a:extLst>
          </p:cNvPr>
          <p:cNvPicPr>
            <a:picLocks noChangeAspect="1"/>
          </p:cNvPicPr>
          <p:nvPr/>
        </p:nvPicPr>
        <p:blipFill>
          <a:blip r:embed="rId4" cstate="print"/>
          <a:stretch>
            <a:fillRect/>
          </a:stretch>
        </p:blipFill>
        <p:spPr>
          <a:xfrm>
            <a:off x="2348880" y="8803096"/>
            <a:ext cx="2103759" cy="340904"/>
          </a:xfrm>
          <a:prstGeom prst="rect">
            <a:avLst/>
          </a:prstGeom>
        </p:spPr>
      </p:pic>
      <p:pic>
        <p:nvPicPr>
          <p:cNvPr id="12" name="Picture 11">
            <a:extLst>
              <a:ext uri="{FF2B5EF4-FFF2-40B4-BE49-F238E27FC236}">
                <a16:creationId xmlns:a16="http://schemas.microsoft.com/office/drawing/2014/main" id="{9D840405-2979-4F05-A67F-03AAD69614FE}"/>
              </a:ext>
            </a:extLst>
          </p:cNvPr>
          <p:cNvPicPr>
            <a:picLocks noChangeAspect="1"/>
          </p:cNvPicPr>
          <p:nvPr/>
        </p:nvPicPr>
        <p:blipFill rotWithShape="1">
          <a:blip r:embed="rId5"/>
          <a:srcRect l="46850" t="46267" r="32150" b="27600"/>
          <a:stretch/>
        </p:blipFill>
        <p:spPr>
          <a:xfrm>
            <a:off x="1492965" y="3498837"/>
            <a:ext cx="4057232" cy="2840062"/>
          </a:xfrm>
          <a:prstGeom prst="rect">
            <a:avLst/>
          </a:prstGeom>
        </p:spPr>
      </p:pic>
      <p:pic>
        <p:nvPicPr>
          <p:cNvPr id="13" name="Picture 12">
            <a:extLst>
              <a:ext uri="{FF2B5EF4-FFF2-40B4-BE49-F238E27FC236}">
                <a16:creationId xmlns:a16="http://schemas.microsoft.com/office/drawing/2014/main" id="{DC9A4563-F9E6-4076-9B9B-E47E70C53C46}"/>
              </a:ext>
            </a:extLst>
          </p:cNvPr>
          <p:cNvPicPr>
            <a:picLocks noChangeAspect="1"/>
          </p:cNvPicPr>
          <p:nvPr/>
        </p:nvPicPr>
        <p:blipFill rotWithShape="1">
          <a:blip r:embed="rId6"/>
          <a:srcRect l="86749" t="14134" b="55600"/>
          <a:stretch/>
        </p:blipFill>
        <p:spPr>
          <a:xfrm rot="426096">
            <a:off x="5124843" y="6178567"/>
            <a:ext cx="1452005" cy="1865550"/>
          </a:xfrm>
          <a:prstGeom prst="rect">
            <a:avLst/>
          </a:prstGeom>
          <a:effectLst>
            <a:glow rad="419100">
              <a:srgbClr val="92D050">
                <a:alpha val="40000"/>
              </a:srgbClr>
            </a:glow>
          </a:effectLst>
        </p:spPr>
      </p:pic>
      <p:pic>
        <p:nvPicPr>
          <p:cNvPr id="14" name="Picture 13">
            <a:extLst>
              <a:ext uri="{FF2B5EF4-FFF2-40B4-BE49-F238E27FC236}">
                <a16:creationId xmlns:a16="http://schemas.microsoft.com/office/drawing/2014/main" id="{880D832B-B408-4E0F-BF4E-AB36975B61FD}"/>
              </a:ext>
            </a:extLst>
          </p:cNvPr>
          <p:cNvPicPr>
            <a:picLocks noChangeAspect="1"/>
          </p:cNvPicPr>
          <p:nvPr/>
        </p:nvPicPr>
        <p:blipFill rotWithShape="1">
          <a:blip r:embed="rId6"/>
          <a:srcRect l="59369" t="44707" r="26982" b="27294"/>
          <a:stretch/>
        </p:blipFill>
        <p:spPr>
          <a:xfrm rot="21236768">
            <a:off x="528257" y="6485056"/>
            <a:ext cx="1440160" cy="1661723"/>
          </a:xfrm>
          <a:prstGeom prst="rect">
            <a:avLst/>
          </a:prstGeom>
          <a:effectLst>
            <a:glow rad="419100">
              <a:srgbClr val="92D050">
                <a:alpha val="40000"/>
              </a:srgbClr>
            </a:glow>
          </a:effectLst>
        </p:spPr>
      </p:pic>
      <p:cxnSp>
        <p:nvCxnSpPr>
          <p:cNvPr id="16" name="Connector: Curved 15">
            <a:extLst>
              <a:ext uri="{FF2B5EF4-FFF2-40B4-BE49-F238E27FC236}">
                <a16:creationId xmlns:a16="http://schemas.microsoft.com/office/drawing/2014/main" id="{71E32A64-F51A-483A-860C-6CD755F5E0B5}"/>
              </a:ext>
            </a:extLst>
          </p:cNvPr>
          <p:cNvCxnSpPr>
            <a:cxnSpLocks/>
          </p:cNvCxnSpPr>
          <p:nvPr/>
        </p:nvCxnSpPr>
        <p:spPr>
          <a:xfrm rot="10800000" flipV="1">
            <a:off x="1964403" y="5239085"/>
            <a:ext cx="2256687" cy="2000893"/>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B9DC2645-4BA7-4F5D-ADAB-B9B901BB5F61}"/>
              </a:ext>
            </a:extLst>
          </p:cNvPr>
          <p:cNvCxnSpPr>
            <a:cxnSpLocks/>
          </p:cNvCxnSpPr>
          <p:nvPr/>
        </p:nvCxnSpPr>
        <p:spPr>
          <a:xfrm rot="16200000" flipH="1">
            <a:off x="4463573" y="4984317"/>
            <a:ext cx="1754216" cy="651170"/>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5E9E846-292A-4C50-BCA6-B546B4BFFA3A}"/>
              </a:ext>
            </a:extLst>
          </p:cNvPr>
          <p:cNvPicPr>
            <a:picLocks noChangeAspect="1"/>
          </p:cNvPicPr>
          <p:nvPr/>
        </p:nvPicPr>
        <p:blipFill rotWithShape="1">
          <a:blip r:embed="rId7"/>
          <a:srcRect l="44750" t="45427" r="30033" b="28902"/>
          <a:stretch/>
        </p:blipFill>
        <p:spPr>
          <a:xfrm rot="198311">
            <a:off x="2348440" y="7111641"/>
            <a:ext cx="2479038" cy="1419598"/>
          </a:xfrm>
          <a:prstGeom prst="rect">
            <a:avLst/>
          </a:prstGeom>
        </p:spPr>
      </p:pic>
      <p:cxnSp>
        <p:nvCxnSpPr>
          <p:cNvPr id="23" name="Connector: Curved 22">
            <a:extLst>
              <a:ext uri="{FF2B5EF4-FFF2-40B4-BE49-F238E27FC236}">
                <a16:creationId xmlns:a16="http://schemas.microsoft.com/office/drawing/2014/main" id="{526D5F18-DF58-41CC-A63C-313A52F7FF49}"/>
              </a:ext>
            </a:extLst>
          </p:cNvPr>
          <p:cNvCxnSpPr>
            <a:cxnSpLocks/>
            <a:stCxn id="14" idx="3"/>
            <a:endCxn id="21" idx="0"/>
          </p:cNvCxnSpPr>
          <p:nvPr/>
        </p:nvCxnSpPr>
        <p:spPr>
          <a:xfrm flipV="1">
            <a:off x="1964401" y="7112822"/>
            <a:ext cx="1664481" cy="127154"/>
          </a:xfrm>
          <a:prstGeom prst="curvedConnector4">
            <a:avLst>
              <a:gd name="adj1" fmla="val 11416"/>
              <a:gd name="adj2" fmla="val 773487"/>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53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58000" cy="1187624"/>
          </a:xfrm>
          <a:solidFill>
            <a:srgbClr val="002354"/>
          </a:solidFill>
        </p:spPr>
        <p:txBody>
          <a:bodyPr>
            <a:noAutofit/>
          </a:bodyPr>
          <a:lstStyle/>
          <a:p>
            <a:r>
              <a:rPr lang="en-US" sz="3600" dirty="0">
                <a:solidFill>
                  <a:schemeClr val="bg1"/>
                </a:solidFill>
                <a:latin typeface="Bryant Medium" pitchFamily="34" charset="0"/>
              </a:rPr>
              <a:t>Environmental</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88640" y="1979712"/>
            <a:ext cx="6497956" cy="7105088"/>
          </a:xfrm>
        </p:spPr>
        <p:txBody>
          <a:bodyPr>
            <a:noAutofit/>
          </a:bodyPr>
          <a:lstStyle/>
          <a:p>
            <a:pPr algn="just">
              <a:buNone/>
            </a:pPr>
            <a:endParaRPr lang="fr-FR" sz="1100" b="1" dirty="0">
              <a:latin typeface="Bryant Regular" pitchFamily="34" charset="0"/>
            </a:endParaRPr>
          </a:p>
          <a:p>
            <a:pPr marL="0" indent="0">
              <a:buNone/>
            </a:pPr>
            <a:endParaRPr lang="fr-FR" sz="1100" dirty="0">
              <a:latin typeface="Bryant Regular" pitchFamily="34" charset="0"/>
            </a:endParaRPr>
          </a:p>
        </p:txBody>
      </p:sp>
      <p:sp>
        <p:nvSpPr>
          <p:cNvPr id="4" name="Espace réservé de la date 3"/>
          <p:cNvSpPr>
            <a:spLocks noGrp="1"/>
          </p:cNvSpPr>
          <p:nvPr>
            <p:ph type="dt" sz="half" idx="10"/>
          </p:nvPr>
        </p:nvSpPr>
        <p:spPr>
          <a:xfrm>
            <a:off x="0" y="8657167"/>
            <a:ext cx="1600200" cy="486833"/>
          </a:xfrm>
        </p:spPr>
        <p:txBody>
          <a:bodyPr/>
          <a:lstStyle/>
          <a:p>
            <a:r>
              <a:rPr lang="en-US" dirty="0"/>
              <a:t>20/05/2019</a:t>
            </a:r>
            <a:endParaRPr lang="fr-FR" dirty="0"/>
          </a:p>
        </p:txBody>
      </p:sp>
      <p:sp>
        <p:nvSpPr>
          <p:cNvPr id="7" name="Espace réservé du numéro de diapositive 6"/>
          <p:cNvSpPr>
            <a:spLocks noGrp="1"/>
          </p:cNvSpPr>
          <p:nvPr>
            <p:ph type="sldNum" sz="quarter" idx="12"/>
          </p:nvPr>
        </p:nvSpPr>
        <p:spPr>
          <a:xfrm>
            <a:off x="4518942" y="8681977"/>
            <a:ext cx="1600200" cy="486833"/>
          </a:xfrm>
        </p:spPr>
        <p:txBody>
          <a:bodyPr/>
          <a:lstStyle/>
          <a:p>
            <a:fld id="{AB422706-CEF1-4D7B-912B-5A77CF909912}" type="slidenum">
              <a:rPr lang="fr-FR" smtClean="0"/>
              <a:pPr/>
              <a:t>16</a:t>
            </a:fld>
            <a:endParaRPr lang="fr-FR" dirty="0"/>
          </a:p>
        </p:txBody>
      </p:sp>
      <p:pic>
        <p:nvPicPr>
          <p:cNvPr id="11" name="Picture 2" descr="http://www.belron.com/~/media/Images/CSR/left_col_spots/left_col_12.ashx">
            <a:extLst>
              <a:ext uri="{FF2B5EF4-FFF2-40B4-BE49-F238E27FC236}">
                <a16:creationId xmlns:a16="http://schemas.microsoft.com/office/drawing/2014/main" id="{6D925232-BB1F-4172-A55A-B0E0D21772FC}"/>
              </a:ext>
            </a:extLst>
          </p:cNvPr>
          <p:cNvPicPr>
            <a:picLocks noChangeAspect="1" noChangeArrowheads="1"/>
          </p:cNvPicPr>
          <p:nvPr/>
        </p:nvPicPr>
        <p:blipFill>
          <a:blip r:embed="rId3" cstate="print"/>
          <a:srcRect/>
          <a:stretch>
            <a:fillRect/>
          </a:stretch>
        </p:blipFill>
        <p:spPr bwMode="auto">
          <a:xfrm>
            <a:off x="6432992" y="8746052"/>
            <a:ext cx="328720" cy="397948"/>
          </a:xfrm>
          <a:prstGeom prst="rect">
            <a:avLst/>
          </a:prstGeom>
          <a:noFill/>
        </p:spPr>
      </p:pic>
      <p:pic>
        <p:nvPicPr>
          <p:cNvPr id="12" name="Image 4" descr="Cosbibel_logo.jpg">
            <a:extLst>
              <a:ext uri="{FF2B5EF4-FFF2-40B4-BE49-F238E27FC236}">
                <a16:creationId xmlns:a16="http://schemas.microsoft.com/office/drawing/2014/main" id="{5E9F2081-9E9C-4097-8662-B236026D89E8}"/>
              </a:ext>
            </a:extLst>
          </p:cNvPr>
          <p:cNvPicPr>
            <a:picLocks noChangeAspect="1"/>
          </p:cNvPicPr>
          <p:nvPr/>
        </p:nvPicPr>
        <p:blipFill>
          <a:blip r:embed="rId4" cstate="print"/>
          <a:stretch>
            <a:fillRect/>
          </a:stretch>
        </p:blipFill>
        <p:spPr>
          <a:xfrm>
            <a:off x="2348880" y="8803096"/>
            <a:ext cx="2103759" cy="340904"/>
          </a:xfrm>
          <a:prstGeom prst="rect">
            <a:avLst/>
          </a:prstGeom>
        </p:spPr>
      </p:pic>
      <p:sp>
        <p:nvSpPr>
          <p:cNvPr id="10" name="ZoneTexte 7">
            <a:extLst>
              <a:ext uri="{FF2B5EF4-FFF2-40B4-BE49-F238E27FC236}">
                <a16:creationId xmlns:a16="http://schemas.microsoft.com/office/drawing/2014/main" id="{C2120F86-0060-4857-958F-A3182A0566F9}"/>
              </a:ext>
            </a:extLst>
          </p:cNvPr>
          <p:cNvSpPr txBox="1"/>
          <p:nvPr/>
        </p:nvSpPr>
        <p:spPr>
          <a:xfrm>
            <a:off x="182946" y="1295565"/>
            <a:ext cx="6356539" cy="6001643"/>
          </a:xfrm>
          <a:prstGeom prst="rect">
            <a:avLst/>
          </a:prstGeom>
          <a:noFill/>
        </p:spPr>
        <p:txBody>
          <a:bodyPr wrap="square" rtlCol="0">
            <a:spAutoFit/>
          </a:bodyPr>
          <a:lstStyle/>
          <a:p>
            <a:endParaRPr lang="en-US" sz="1200" dirty="0">
              <a:solidFill>
                <a:srgbClr val="002060"/>
              </a:solidFill>
              <a:latin typeface="Century Gothic" panose="020B0502020202020204" pitchFamily="34" charset="0"/>
            </a:endParaRPr>
          </a:p>
          <a:p>
            <a:endParaRPr lang="en-US" sz="1200" dirty="0">
              <a:solidFill>
                <a:srgbClr val="002060"/>
              </a:solidFill>
              <a:latin typeface="Century Gothic" panose="020B0502020202020204" pitchFamily="34" charset="0"/>
            </a:endParaRPr>
          </a:p>
          <a:p>
            <a:pPr marL="171450" indent="-171450">
              <a:buFont typeface="Wingdings" panose="05000000000000000000" pitchFamily="2" charset="2"/>
              <a:buChar char="v"/>
            </a:pPr>
            <a:endParaRPr lang="en-US" sz="1200" dirty="0">
              <a:solidFill>
                <a:srgbClr val="002060"/>
              </a:solidFill>
              <a:latin typeface="Century Gothic" panose="020B0502020202020204" pitchFamily="34" charset="0"/>
            </a:endParaRPr>
          </a:p>
          <a:p>
            <a:r>
              <a:rPr lang="en-US" sz="1200" dirty="0">
                <a:solidFill>
                  <a:srgbClr val="002060"/>
                </a:solidFill>
                <a:latin typeface="Century Gothic" panose="020B0502020202020204" pitchFamily="34" charset="0"/>
              </a:rPr>
              <a:t>Our goals in 2019 in term of logistics :</a:t>
            </a:r>
            <a:br>
              <a:rPr lang="en-US" sz="1200" dirty="0">
                <a:solidFill>
                  <a:srgbClr val="002060"/>
                </a:solidFill>
                <a:latin typeface="Century Gothic" panose="020B0502020202020204" pitchFamily="34" charset="0"/>
              </a:rPr>
            </a:br>
            <a:endParaRPr lang="en-US" sz="1200" dirty="0">
              <a:solidFill>
                <a:srgbClr val="002060"/>
              </a:solidFill>
              <a:latin typeface="Century Gothic" panose="020B0502020202020204" pitchFamily="34" charset="0"/>
            </a:endParaRPr>
          </a:p>
          <a:p>
            <a:pPr marL="171450" indent="-171450">
              <a:buFont typeface="Wingdings" panose="05000000000000000000" pitchFamily="2" charset="2"/>
              <a:buChar char="v"/>
            </a:pPr>
            <a:r>
              <a:rPr lang="en-US" sz="1200" dirty="0">
                <a:solidFill>
                  <a:srgbClr val="002060"/>
                </a:solidFill>
                <a:latin typeface="Century Gothic" panose="020B0502020202020204" pitchFamily="34" charset="0"/>
              </a:rPr>
              <a:t>To prioritize the sea shipment  </a:t>
            </a:r>
          </a:p>
          <a:p>
            <a:pPr marL="171450" indent="-171450">
              <a:buFontTx/>
              <a:buChar char="-"/>
            </a:pPr>
            <a:endParaRPr lang="en-US" sz="1200" dirty="0">
              <a:solidFill>
                <a:srgbClr val="002060"/>
              </a:solidFill>
              <a:latin typeface="Century Gothic" panose="020B0502020202020204" pitchFamily="34" charset="0"/>
            </a:endParaRPr>
          </a:p>
          <a:p>
            <a:pPr marL="171450" indent="-171450">
              <a:buFont typeface="Wingdings" panose="05000000000000000000" pitchFamily="2" charset="2"/>
              <a:buChar char="v"/>
            </a:pPr>
            <a:r>
              <a:rPr lang="en-US" sz="1200" dirty="0">
                <a:solidFill>
                  <a:srgbClr val="002060"/>
                </a:solidFill>
                <a:latin typeface="Century Gothic" panose="020B0502020202020204" pitchFamily="34" charset="0"/>
              </a:rPr>
              <a:t>To keep effort to convince our customers of the benefits shipping by train shipments instead of air shipments  (when need to reduce transportation timing)</a:t>
            </a:r>
          </a:p>
          <a:p>
            <a:endParaRPr lang="en-US" sz="1200" dirty="0">
              <a:solidFill>
                <a:srgbClr val="002060"/>
              </a:solidFill>
              <a:latin typeface="Century Gothic" panose="020B0502020202020204" pitchFamily="34" charset="0"/>
            </a:endParaRPr>
          </a:p>
          <a:p>
            <a:pPr marL="171450" indent="-171450">
              <a:buFont typeface="Wingdings" panose="05000000000000000000" pitchFamily="2" charset="2"/>
              <a:buChar char="v"/>
            </a:pPr>
            <a:r>
              <a:rPr lang="en-US" sz="1200" dirty="0">
                <a:solidFill>
                  <a:srgbClr val="002060"/>
                </a:solidFill>
                <a:latin typeface="Century Gothic" panose="020B0502020202020204" pitchFamily="34" charset="0"/>
              </a:rPr>
              <a:t>To suggest new routes of transportation such as small rivers and secondary ports in France so we save the last bit of truck transportation which has a high impact on </a:t>
            </a:r>
            <a:r>
              <a:rPr lang="en-US" sz="1200" dirty="0" err="1">
                <a:solidFill>
                  <a:srgbClr val="002060"/>
                </a:solidFill>
                <a:latin typeface="Century Gothic" panose="020B0502020202020204" pitchFamily="34" charset="0"/>
              </a:rPr>
              <a:t>GHG</a:t>
            </a:r>
            <a:r>
              <a:rPr lang="en-US" sz="1200" dirty="0">
                <a:solidFill>
                  <a:srgbClr val="002060"/>
                </a:solidFill>
                <a:latin typeface="Century Gothic" panose="020B0502020202020204" pitchFamily="34" charset="0"/>
              </a:rPr>
              <a:t>.</a:t>
            </a:r>
          </a:p>
          <a:p>
            <a:pPr marL="171450" indent="-171450">
              <a:buFont typeface="Wingdings" panose="05000000000000000000" pitchFamily="2" charset="2"/>
              <a:buChar char="v"/>
            </a:pPr>
            <a:endParaRPr lang="en-US" sz="1200" dirty="0">
              <a:solidFill>
                <a:srgbClr val="002060"/>
              </a:solidFill>
              <a:latin typeface="Century Gothic" panose="020B0502020202020204" pitchFamily="34" charset="0"/>
            </a:endParaRPr>
          </a:p>
          <a:p>
            <a:pPr marL="171450" indent="-171450">
              <a:buFont typeface="Wingdings" panose="05000000000000000000" pitchFamily="2" charset="2"/>
              <a:buChar char="v"/>
            </a:pPr>
            <a:r>
              <a:rPr lang="en-US" sz="1200" dirty="0">
                <a:solidFill>
                  <a:srgbClr val="002060"/>
                </a:solidFill>
                <a:latin typeface="Century Gothic" panose="020B0502020202020204" pitchFamily="34" charset="0"/>
              </a:rPr>
              <a:t>To use tools to optimize the containers loading</a:t>
            </a:r>
          </a:p>
          <a:p>
            <a:pPr marL="171450" indent="-171450">
              <a:buFont typeface="Wingdings" panose="05000000000000000000" pitchFamily="2" charset="2"/>
              <a:buChar char="v"/>
            </a:pPr>
            <a:endParaRPr lang="en-US" sz="1200" dirty="0">
              <a:solidFill>
                <a:srgbClr val="002060"/>
              </a:solidFill>
              <a:latin typeface="Century Gothic" panose="020B0502020202020204" pitchFamily="34" charset="0"/>
            </a:endParaRPr>
          </a:p>
          <a:p>
            <a:pPr marL="171450" indent="-171450">
              <a:buFont typeface="Wingdings" panose="05000000000000000000" pitchFamily="2" charset="2"/>
              <a:buChar char="v"/>
            </a:pPr>
            <a:endParaRPr lang="en-US" sz="1200" dirty="0">
              <a:solidFill>
                <a:srgbClr val="002060"/>
              </a:solidFill>
              <a:latin typeface="Century Gothic" panose="020B0502020202020204" pitchFamily="34" charset="0"/>
            </a:endParaRPr>
          </a:p>
          <a:p>
            <a:pPr marL="171450" indent="-171450">
              <a:buFont typeface="Wingdings" panose="05000000000000000000" pitchFamily="2" charset="2"/>
              <a:buChar char="v"/>
            </a:pPr>
            <a:endParaRPr lang="en-US" sz="1200" dirty="0">
              <a:solidFill>
                <a:srgbClr val="002060"/>
              </a:solidFill>
              <a:latin typeface="Century Gothic" panose="020B0502020202020204" pitchFamily="34" charset="0"/>
            </a:endParaRPr>
          </a:p>
          <a:p>
            <a:r>
              <a:rPr lang="en-GB" sz="1200" b="1" dirty="0">
                <a:solidFill>
                  <a:srgbClr val="002060"/>
                </a:solidFill>
                <a:latin typeface="Century Gothic" panose="020B0502020202020204" pitchFamily="34" charset="0"/>
              </a:rPr>
              <a:t>6/ Proximity of purchase and production.</a:t>
            </a:r>
            <a:br>
              <a:rPr lang="en-GB" sz="1200" b="1" dirty="0">
                <a:solidFill>
                  <a:srgbClr val="002060"/>
                </a:solidFill>
                <a:latin typeface="Century Gothic" panose="020B0502020202020204" pitchFamily="34" charset="0"/>
              </a:rPr>
            </a:br>
            <a:br>
              <a:rPr lang="en-GB" sz="1200" b="1" dirty="0">
                <a:solidFill>
                  <a:srgbClr val="002060"/>
                </a:solidFill>
                <a:latin typeface="Century Gothic" panose="020B0502020202020204" pitchFamily="34" charset="0"/>
              </a:rPr>
            </a:br>
            <a:br>
              <a:rPr lang="fr-FR" sz="1200" b="1" dirty="0">
                <a:solidFill>
                  <a:srgbClr val="FF0000"/>
                </a:solidFill>
                <a:latin typeface="Century Gothic" panose="020B0502020202020204" pitchFamily="34" charset="0"/>
              </a:rPr>
            </a:br>
            <a:r>
              <a:rPr lang="en-US" sz="1200" dirty="0">
                <a:solidFill>
                  <a:srgbClr val="002060"/>
                </a:solidFill>
                <a:latin typeface="Century Gothic" panose="020B0502020202020204" pitchFamily="34" charset="0"/>
              </a:rPr>
              <a:t>For European markets, we increased the search for sourcing alternative to Asia and closer to our delivery locations which is materialized by the development of partnership with suppliers in Brazil, Tunisia and Southern Europe.</a:t>
            </a:r>
          </a:p>
          <a:p>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Therefore we have some exclusivity agreement on gifts as well as packaging in close-by factories : Portugal, Tunisia, Spain, etc.</a:t>
            </a:r>
          </a:p>
          <a:p>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Aim is to lower Green House </a:t>
            </a:r>
            <a:r>
              <a:rPr lang="en-US" sz="1200" dirty="0" err="1">
                <a:solidFill>
                  <a:srgbClr val="002060"/>
                </a:solidFill>
                <a:latin typeface="Century Gothic" panose="020B0502020202020204" pitchFamily="34" charset="0"/>
              </a:rPr>
              <a:t>Gaz</a:t>
            </a:r>
            <a:r>
              <a:rPr lang="en-US" sz="1200" dirty="0">
                <a:solidFill>
                  <a:srgbClr val="002060"/>
                </a:solidFill>
                <a:latin typeface="Century Gothic" panose="020B0502020202020204" pitchFamily="34" charset="0"/>
              </a:rPr>
              <a:t> of our goods transportation.</a:t>
            </a:r>
          </a:p>
          <a:p>
            <a:pPr marL="171450" indent="-171450">
              <a:buFont typeface="Wingdings" panose="05000000000000000000" pitchFamily="2" charset="2"/>
              <a:buChar char="v"/>
            </a:pPr>
            <a:endParaRPr lang="en-US" sz="1200" dirty="0">
              <a:solidFill>
                <a:srgbClr val="002060"/>
              </a:solidFill>
              <a:latin typeface="Century Gothic" panose="020B0502020202020204" pitchFamily="34" charset="0"/>
            </a:endParaRPr>
          </a:p>
          <a:p>
            <a:endParaRPr lang="en-US" sz="1200" dirty="0">
              <a:solidFill>
                <a:srgbClr val="002060"/>
              </a:solidFill>
              <a:latin typeface="Century Gothic" panose="020B0502020202020204" pitchFamily="34" charset="0"/>
            </a:endParaRPr>
          </a:p>
          <a:p>
            <a:pPr marL="171450" indent="-171450">
              <a:buFontTx/>
              <a:buChar char="-"/>
            </a:pPr>
            <a:endParaRPr lang="en-US" sz="1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87274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58000" cy="1093378"/>
          </a:xfrm>
          <a:solidFill>
            <a:srgbClr val="002354"/>
          </a:solidFill>
        </p:spPr>
        <p:txBody>
          <a:bodyPr>
            <a:noAutofit/>
          </a:bodyPr>
          <a:lstStyle/>
          <a:p>
            <a:r>
              <a:rPr lang="en-US" sz="3600" dirty="0">
                <a:solidFill>
                  <a:schemeClr val="bg1"/>
                </a:solidFill>
                <a:latin typeface="Bryant Medium" pitchFamily="34" charset="0"/>
              </a:rPr>
              <a:t>Principles of the fight against corruption</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210903" y="1382358"/>
            <a:ext cx="6552728" cy="7039644"/>
          </a:xfrm>
        </p:spPr>
        <p:txBody>
          <a:bodyPr>
            <a:noAutofit/>
          </a:bodyPr>
          <a:lstStyle/>
          <a:p>
            <a:pPr marL="0" indent="0">
              <a:lnSpc>
                <a:spcPct val="80000"/>
              </a:lnSpc>
              <a:buNone/>
              <a:tabLst>
                <a:tab pos="0" algn="l"/>
              </a:tabLst>
            </a:pPr>
            <a:endParaRPr lang="en-US" sz="1200" b="1" dirty="0">
              <a:solidFill>
                <a:srgbClr val="002060"/>
              </a:solidFill>
              <a:latin typeface="Century Gothic" panose="020B0502020202020204" pitchFamily="34" charset="0"/>
            </a:endParaRPr>
          </a:p>
          <a:p>
            <a:pPr marL="0" indent="0">
              <a:lnSpc>
                <a:spcPct val="80000"/>
              </a:lnSpc>
              <a:buNone/>
              <a:tabLst>
                <a:tab pos="0" algn="l"/>
              </a:tabLst>
            </a:pPr>
            <a:r>
              <a:rPr lang="en-US" sz="1200" b="1" dirty="0">
                <a:solidFill>
                  <a:srgbClr val="002060"/>
                </a:solidFill>
                <a:latin typeface="Century Gothic" panose="020B0502020202020204" pitchFamily="34" charset="0"/>
              </a:rPr>
              <a:t>In </a:t>
            </a:r>
            <a:r>
              <a:rPr lang="en-US" sz="1200" b="1" dirty="0" err="1">
                <a:solidFill>
                  <a:srgbClr val="002060"/>
                </a:solidFill>
                <a:latin typeface="Century Gothic" panose="020B0502020202020204" pitchFamily="34" charset="0"/>
              </a:rPr>
              <a:t>Cosfibel</a:t>
            </a:r>
            <a:r>
              <a:rPr lang="en-US" sz="1200" b="1" dirty="0">
                <a:solidFill>
                  <a:srgbClr val="002060"/>
                </a:solidFill>
                <a:latin typeface="Century Gothic" panose="020B0502020202020204" pitchFamily="34" charset="0"/>
              </a:rPr>
              <a:t>, the anti corruption guidelines and principles are express on a direct and clear manner towards both </a:t>
            </a:r>
            <a:r>
              <a:rPr lang="en-US" sz="1200" b="1" dirty="0" err="1">
                <a:solidFill>
                  <a:srgbClr val="002060"/>
                </a:solidFill>
                <a:latin typeface="Century Gothic" panose="020B0502020202020204" pitchFamily="34" charset="0"/>
              </a:rPr>
              <a:t>Cosfibel</a:t>
            </a:r>
            <a:r>
              <a:rPr lang="en-US" sz="1200" b="1" dirty="0">
                <a:solidFill>
                  <a:srgbClr val="002060"/>
                </a:solidFill>
                <a:latin typeface="Century Gothic" panose="020B0502020202020204" pitchFamily="34" charset="0"/>
              </a:rPr>
              <a:t> team and its suppliers through :</a:t>
            </a:r>
          </a:p>
          <a:p>
            <a:pPr marL="0" indent="0">
              <a:lnSpc>
                <a:spcPct val="80000"/>
              </a:lnSpc>
              <a:buNone/>
              <a:tabLst>
                <a:tab pos="0" algn="l"/>
              </a:tabLst>
            </a:pPr>
            <a:endParaRPr lang="en-US" sz="1200" b="1" dirty="0">
              <a:solidFill>
                <a:srgbClr val="002060"/>
              </a:solidFill>
              <a:latin typeface="Century Gothic" panose="020B0502020202020204" pitchFamily="34" charset="0"/>
            </a:endParaRPr>
          </a:p>
          <a:p>
            <a:pPr marL="0" indent="0">
              <a:lnSpc>
                <a:spcPct val="80000"/>
              </a:lnSpc>
              <a:buNone/>
              <a:tabLst>
                <a:tab pos="0" algn="l"/>
              </a:tabLst>
            </a:pPr>
            <a:r>
              <a:rPr lang="en-US" sz="1200" b="1" dirty="0">
                <a:solidFill>
                  <a:srgbClr val="002060"/>
                </a:solidFill>
                <a:latin typeface="Century Gothic" panose="020B0502020202020204" pitchFamily="34" charset="0"/>
              </a:rPr>
              <a:t>-Our "General Terms of Purchase“</a:t>
            </a:r>
            <a:br>
              <a:rPr lang="en-US" sz="1200" b="1" dirty="0">
                <a:solidFill>
                  <a:srgbClr val="002060"/>
                </a:solidFill>
                <a:latin typeface="Century Gothic" panose="020B0502020202020204" pitchFamily="34" charset="0"/>
              </a:rPr>
            </a:br>
            <a:endParaRPr lang="en-US" sz="1200" b="1" dirty="0">
              <a:solidFill>
                <a:srgbClr val="002060"/>
              </a:solidFill>
              <a:latin typeface="Century Gothic" panose="020B0502020202020204" pitchFamily="34" charset="0"/>
            </a:endParaRPr>
          </a:p>
          <a:p>
            <a:pPr marL="0" indent="0">
              <a:lnSpc>
                <a:spcPct val="80000"/>
              </a:lnSpc>
              <a:buNone/>
              <a:tabLst>
                <a:tab pos="0" algn="l"/>
              </a:tabLst>
            </a:pPr>
            <a:r>
              <a:rPr lang="en-US" sz="1200" b="1" dirty="0">
                <a:solidFill>
                  <a:srgbClr val="002060"/>
                </a:solidFill>
                <a:latin typeface="Century Gothic" panose="020B0502020202020204" pitchFamily="34" charset="0"/>
              </a:rPr>
              <a:t>-Anti bribery Policy</a:t>
            </a:r>
          </a:p>
          <a:p>
            <a:pPr marL="0" indent="0">
              <a:lnSpc>
                <a:spcPct val="80000"/>
              </a:lnSpc>
              <a:buNone/>
              <a:tabLst>
                <a:tab pos="0" algn="l"/>
              </a:tabLst>
            </a:pPr>
            <a:endParaRPr lang="en-US" sz="1200" b="1" dirty="0">
              <a:solidFill>
                <a:srgbClr val="002060"/>
              </a:solidFill>
              <a:latin typeface="Century Gothic" panose="020B0502020202020204" pitchFamily="34" charset="0"/>
            </a:endParaRPr>
          </a:p>
          <a:p>
            <a:pPr marL="0" indent="0">
              <a:lnSpc>
                <a:spcPct val="80000"/>
              </a:lnSpc>
              <a:buNone/>
              <a:tabLst>
                <a:tab pos="0" algn="l"/>
              </a:tabLst>
            </a:pPr>
            <a:endParaRPr lang="en-US" sz="1200" b="1" dirty="0">
              <a:solidFill>
                <a:srgbClr val="002060"/>
              </a:solidFill>
              <a:latin typeface="Century Gothic" panose="020B0502020202020204" pitchFamily="34" charset="0"/>
            </a:endParaRPr>
          </a:p>
          <a:p>
            <a:pPr marL="0" indent="0">
              <a:lnSpc>
                <a:spcPct val="80000"/>
              </a:lnSpc>
              <a:buNone/>
              <a:tabLst>
                <a:tab pos="0" algn="l"/>
              </a:tabLst>
            </a:pPr>
            <a:r>
              <a:rPr lang="en-US" sz="1200" dirty="0">
                <a:solidFill>
                  <a:srgbClr val="002060"/>
                </a:solidFill>
                <a:latin typeface="Century Gothic" panose="020B0502020202020204" pitchFamily="34" charset="0"/>
              </a:rPr>
              <a:t>Our control policy is defined in a very strict and constant awareness of our teams to prevent corruption such as:</a:t>
            </a:r>
          </a:p>
          <a:p>
            <a:pPr>
              <a:lnSpc>
                <a:spcPct val="80000"/>
              </a:lnSpc>
              <a:buFont typeface="Wingdings" panose="05000000000000000000" pitchFamily="2" charset="2"/>
              <a:buChar char="v"/>
              <a:tabLst>
                <a:tab pos="0" algn="l"/>
              </a:tabLst>
            </a:pPr>
            <a:r>
              <a:rPr lang="en-US" sz="1200" dirty="0">
                <a:solidFill>
                  <a:srgbClr val="002060"/>
                </a:solidFill>
                <a:latin typeface="Century Gothic" panose="020B0502020202020204" pitchFamily="34" charset="0"/>
              </a:rPr>
              <a:t> The selection of suppliers is done on the basis of competitiveness and quality performance criteria calibrated by quantitative and qualitative indicators. (Same guideline applies to all suppliers)</a:t>
            </a:r>
            <a:br>
              <a:rPr lang="en-US" sz="1200" dirty="0">
                <a:solidFill>
                  <a:srgbClr val="002060"/>
                </a:solidFill>
                <a:latin typeface="Century Gothic" panose="020B0502020202020204" pitchFamily="34" charset="0"/>
              </a:rPr>
            </a:br>
            <a:r>
              <a:rPr lang="en-GB" sz="1200" dirty="0">
                <a:solidFill>
                  <a:srgbClr val="002060"/>
                </a:solidFill>
                <a:latin typeface="Century Gothic" panose="020B0502020202020204" pitchFamily="34" charset="0"/>
              </a:rPr>
              <a:t>In order also to limit the corruption risk, we have group decisions on the suppliers choice and attribution of big orders.</a:t>
            </a:r>
            <a:endParaRPr lang="fr-FR" sz="1200" dirty="0">
              <a:solidFill>
                <a:srgbClr val="002060"/>
              </a:solidFill>
              <a:latin typeface="Century Gothic" panose="020B0502020202020204" pitchFamily="34" charset="0"/>
            </a:endParaRPr>
          </a:p>
          <a:p>
            <a:pPr marL="0" indent="0">
              <a:lnSpc>
                <a:spcPct val="80000"/>
              </a:lnSpc>
              <a:buNone/>
              <a:tabLst>
                <a:tab pos="0" algn="l"/>
              </a:tabLst>
            </a:pPr>
            <a:br>
              <a:rPr lang="en-US" sz="1200" dirty="0">
                <a:solidFill>
                  <a:srgbClr val="002060"/>
                </a:solidFill>
                <a:latin typeface="Century Gothic" panose="020B0502020202020204" pitchFamily="34" charset="0"/>
              </a:rPr>
            </a:br>
            <a:endParaRPr lang="en-US" sz="1200" dirty="0">
              <a:solidFill>
                <a:srgbClr val="002060"/>
              </a:solidFill>
              <a:latin typeface="Century Gothic" panose="020B0502020202020204" pitchFamily="34" charset="0"/>
            </a:endParaRPr>
          </a:p>
          <a:p>
            <a:pPr>
              <a:lnSpc>
                <a:spcPct val="80000"/>
              </a:lnSpc>
              <a:buFont typeface="Wingdings" panose="05000000000000000000" pitchFamily="2" charset="2"/>
              <a:buChar char="v"/>
              <a:tabLst>
                <a:tab pos="0" algn="l"/>
              </a:tabLst>
            </a:pPr>
            <a:r>
              <a:rPr lang="en-US" sz="1200" dirty="0">
                <a:solidFill>
                  <a:srgbClr val="002060"/>
                </a:solidFill>
                <a:latin typeface="Century Gothic" panose="020B0502020202020204" pitchFamily="34" charset="0"/>
              </a:rPr>
              <a:t>Cosfibel employees including sales and purchasing operations are aware of such risk  among customers and suppliers and ensure the transparency of the markets on which they are working</a:t>
            </a:r>
            <a:r>
              <a:rPr lang="fr-FR" sz="1200" dirty="0">
                <a:solidFill>
                  <a:srgbClr val="002060"/>
                </a:solidFill>
                <a:latin typeface="Century Gothic" panose="020B0502020202020204" pitchFamily="34" charset="0"/>
              </a:rPr>
              <a:t>.</a:t>
            </a:r>
          </a:p>
          <a:p>
            <a:pPr marL="0" lvl="0" indent="0">
              <a:lnSpc>
                <a:spcPct val="80000"/>
              </a:lnSpc>
              <a:buNone/>
            </a:pPr>
            <a:endParaRPr lang="en-GB" sz="1200" dirty="0">
              <a:solidFill>
                <a:srgbClr val="002060"/>
              </a:solidFill>
              <a:latin typeface="Century Gothic" panose="020B0502020202020204" pitchFamily="34" charset="0"/>
            </a:endParaRPr>
          </a:p>
          <a:p>
            <a:pPr marL="0" lvl="0" indent="0">
              <a:lnSpc>
                <a:spcPct val="80000"/>
              </a:lnSpc>
              <a:buNone/>
            </a:pPr>
            <a:r>
              <a:rPr lang="en-GB" sz="1200" dirty="0">
                <a:solidFill>
                  <a:srgbClr val="002060"/>
                </a:solidFill>
                <a:latin typeface="Century Gothic" panose="020B0502020202020204" pitchFamily="34" charset="0"/>
              </a:rPr>
              <a:t>Regular trainings of the team but also regular reminder to suppliers about none bribery is conducted from top management to middle management and this from every offices of Cosfibel Group.</a:t>
            </a:r>
          </a:p>
          <a:p>
            <a:pPr marL="0" lvl="0" indent="0">
              <a:lnSpc>
                <a:spcPct val="80000"/>
              </a:lnSpc>
              <a:buNone/>
            </a:pPr>
            <a:endParaRPr lang="en-GB" sz="1200" dirty="0">
              <a:solidFill>
                <a:srgbClr val="002060"/>
              </a:solidFill>
              <a:latin typeface="Century Gothic" panose="020B0502020202020204" pitchFamily="34" charset="0"/>
            </a:endParaRPr>
          </a:p>
        </p:txBody>
      </p:sp>
      <p:sp>
        <p:nvSpPr>
          <p:cNvPr id="4" name="Espace réservé de la date 3"/>
          <p:cNvSpPr>
            <a:spLocks noGrp="1"/>
          </p:cNvSpPr>
          <p:nvPr>
            <p:ph type="dt" sz="half" idx="10"/>
          </p:nvPr>
        </p:nvSpPr>
        <p:spPr>
          <a:xfrm>
            <a:off x="210903" y="8345162"/>
            <a:ext cx="1600200" cy="486833"/>
          </a:xfrm>
        </p:spPr>
        <p:txBody>
          <a:bodyPr/>
          <a:lstStyle/>
          <a:p>
            <a:r>
              <a:rPr lang="en-US" dirty="0"/>
              <a:t>20/05/2019</a:t>
            </a:r>
            <a:endParaRPr lang="fr-FR" dirty="0"/>
          </a:p>
        </p:txBody>
      </p:sp>
      <p:sp>
        <p:nvSpPr>
          <p:cNvPr id="7" name="Espace réservé du numéro de diapositive 6"/>
          <p:cNvSpPr>
            <a:spLocks noGrp="1"/>
          </p:cNvSpPr>
          <p:nvPr>
            <p:ph type="sldNum" sz="quarter" idx="12"/>
          </p:nvPr>
        </p:nvSpPr>
        <p:spPr/>
        <p:txBody>
          <a:bodyPr/>
          <a:lstStyle/>
          <a:p>
            <a:fld id="{AB422706-CEF1-4D7B-912B-5A77CF909912}" type="slidenum">
              <a:rPr lang="fr-FR" smtClean="0"/>
              <a:pPr/>
              <a:t>17</a:t>
            </a:fld>
            <a:endParaRPr lang="fr-FR" dirty="0"/>
          </a:p>
        </p:txBody>
      </p:sp>
      <p:pic>
        <p:nvPicPr>
          <p:cNvPr id="8" name="Picture 2" descr="http://www.belron.com/~/media/Images/CSR/left_col_spots/left_col_12.ashx">
            <a:extLst>
              <a:ext uri="{FF2B5EF4-FFF2-40B4-BE49-F238E27FC236}">
                <a16:creationId xmlns:a16="http://schemas.microsoft.com/office/drawing/2014/main" id="{69EE1FB2-B3E5-42BD-991F-F2A1B64F25DF}"/>
              </a:ext>
            </a:extLst>
          </p:cNvPr>
          <p:cNvPicPr>
            <a:picLocks noChangeAspect="1" noChangeArrowheads="1"/>
          </p:cNvPicPr>
          <p:nvPr/>
        </p:nvPicPr>
        <p:blipFill>
          <a:blip r:embed="rId2" cstate="print"/>
          <a:srcRect/>
          <a:stretch>
            <a:fillRect/>
          </a:stretch>
        </p:blipFill>
        <p:spPr bwMode="auto">
          <a:xfrm>
            <a:off x="6329376" y="8581399"/>
            <a:ext cx="411801" cy="498526"/>
          </a:xfrm>
          <a:prstGeom prst="rect">
            <a:avLst/>
          </a:prstGeom>
          <a:noFill/>
        </p:spPr>
      </p:pic>
      <p:sp>
        <p:nvSpPr>
          <p:cNvPr id="9" name="Espace réservé du numéro de diapositive 6">
            <a:extLst>
              <a:ext uri="{FF2B5EF4-FFF2-40B4-BE49-F238E27FC236}">
                <a16:creationId xmlns:a16="http://schemas.microsoft.com/office/drawing/2014/main" id="{EC155AD3-42BC-49DF-9F12-4342A42B1334}"/>
              </a:ext>
            </a:extLst>
          </p:cNvPr>
          <p:cNvSpPr txBox="1">
            <a:spLocks/>
          </p:cNvSpPr>
          <p:nvPr/>
        </p:nvSpPr>
        <p:spPr>
          <a:xfrm>
            <a:off x="4518942" y="8681977"/>
            <a:ext cx="1600200" cy="48683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422706-CEF1-4D7B-912B-5A77CF909912}" type="slidenum">
              <a:rPr lang="fr-FR" smtClean="0"/>
              <a:pPr/>
              <a:t>17</a:t>
            </a:fld>
            <a:endParaRPr lang="fr-FR" dirty="0"/>
          </a:p>
        </p:txBody>
      </p:sp>
      <p:pic>
        <p:nvPicPr>
          <p:cNvPr id="10" name="Image 4" descr="Cosbibel_logo.jpg">
            <a:extLst>
              <a:ext uri="{FF2B5EF4-FFF2-40B4-BE49-F238E27FC236}">
                <a16:creationId xmlns:a16="http://schemas.microsoft.com/office/drawing/2014/main" id="{E57E1E4F-3D4D-4466-AEAF-CB951A6828C5}"/>
              </a:ext>
            </a:extLst>
          </p:cNvPr>
          <p:cNvPicPr>
            <a:picLocks noChangeAspect="1"/>
          </p:cNvPicPr>
          <p:nvPr/>
        </p:nvPicPr>
        <p:blipFill>
          <a:blip r:embed="rId3" cstate="print"/>
          <a:stretch>
            <a:fillRect/>
          </a:stretch>
        </p:blipFill>
        <p:spPr>
          <a:xfrm>
            <a:off x="2348880" y="8803096"/>
            <a:ext cx="2103759" cy="340904"/>
          </a:xfrm>
          <a:prstGeom prst="rect">
            <a:avLst/>
          </a:prstGeom>
        </p:spPr>
      </p:pic>
    </p:spTree>
    <p:extLst>
      <p:ext uri="{BB962C8B-B14F-4D97-AF65-F5344CB8AC3E}">
        <p14:creationId xmlns:p14="http://schemas.microsoft.com/office/powerpoint/2010/main" val="394616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58000" cy="1331640"/>
          </a:xfrm>
          <a:solidFill>
            <a:srgbClr val="002354"/>
          </a:solidFill>
        </p:spPr>
        <p:txBody>
          <a:bodyPr>
            <a:noAutofit/>
          </a:bodyPr>
          <a:lstStyle/>
          <a:p>
            <a:r>
              <a:rPr lang="en-US" sz="3600" dirty="0">
                <a:solidFill>
                  <a:schemeClr val="bg1"/>
                </a:solidFill>
                <a:latin typeface="Bryant Medium" pitchFamily="34" charset="0"/>
              </a:rPr>
              <a:t>Active support for the UN's sustainable development goals</a:t>
            </a:r>
            <a:endParaRPr lang="fr-FR" sz="3600" dirty="0">
              <a:solidFill>
                <a:schemeClr val="bg1"/>
              </a:solidFill>
              <a:latin typeface="Bryant Medium" pitchFamily="34" charset="0"/>
            </a:endParaRPr>
          </a:p>
        </p:txBody>
      </p:sp>
      <p:sp>
        <p:nvSpPr>
          <p:cNvPr id="4" name="Espace réservé de la date 3"/>
          <p:cNvSpPr>
            <a:spLocks noGrp="1"/>
          </p:cNvSpPr>
          <p:nvPr>
            <p:ph type="dt" sz="half" idx="10"/>
          </p:nvPr>
        </p:nvSpPr>
        <p:spPr>
          <a:xfrm>
            <a:off x="152636" y="8438560"/>
            <a:ext cx="1600200" cy="486833"/>
          </a:xfrm>
        </p:spPr>
        <p:txBody>
          <a:bodyPr/>
          <a:lstStyle/>
          <a:p>
            <a:r>
              <a:rPr lang="en-US" dirty="0"/>
              <a:t>20/05/2019</a:t>
            </a:r>
            <a:endParaRPr lang="fr-FR" dirty="0"/>
          </a:p>
        </p:txBody>
      </p:sp>
      <p:pic>
        <p:nvPicPr>
          <p:cNvPr id="5" name="Image 4" descr="Cosbibel_logo.jpg"/>
          <p:cNvPicPr>
            <a:picLocks noChangeAspect="1"/>
          </p:cNvPicPr>
          <p:nvPr/>
        </p:nvPicPr>
        <p:blipFill>
          <a:blip r:embed="rId3" cstate="print"/>
          <a:stretch>
            <a:fillRect/>
          </a:stretch>
        </p:blipFill>
        <p:spPr>
          <a:xfrm>
            <a:off x="2348880" y="8803096"/>
            <a:ext cx="2103759" cy="340904"/>
          </a:xfrm>
          <a:prstGeom prst="rect">
            <a:avLst/>
          </a:prstGeom>
        </p:spPr>
      </p:pic>
      <p:sp>
        <p:nvSpPr>
          <p:cNvPr id="7" name="Espace réservé du contenu 6"/>
          <p:cNvSpPr>
            <a:spLocks noGrp="1"/>
          </p:cNvSpPr>
          <p:nvPr>
            <p:ph idx="1"/>
          </p:nvPr>
        </p:nvSpPr>
        <p:spPr>
          <a:xfrm>
            <a:off x="152636" y="1454648"/>
            <a:ext cx="6552728" cy="7341422"/>
          </a:xfrm>
        </p:spPr>
        <p:txBody>
          <a:bodyPr>
            <a:noAutofit/>
          </a:bodyPr>
          <a:lstStyle/>
          <a:p>
            <a:pPr marL="0" indent="0">
              <a:buNone/>
            </a:pPr>
            <a:r>
              <a:rPr lang="en-US" sz="1200" b="1" u="sng" dirty="0">
                <a:solidFill>
                  <a:srgbClr val="002060"/>
                </a:solidFill>
                <a:latin typeface="Century Gothic" panose="020B0502020202020204" pitchFamily="34" charset="0"/>
              </a:rPr>
              <a:t>Cosfibel contributes to the broader objectives and issues of the UN:</a:t>
            </a: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We contribute, directly or indirectly, through our business and competence to the following broader United Nations development goals.</a:t>
            </a:r>
            <a:endParaRPr lang="fr-FR" sz="1200" dirty="0">
              <a:solidFill>
                <a:srgbClr val="002060"/>
              </a:solidFill>
              <a:latin typeface="Century Gothic" panose="020B0502020202020204" pitchFamily="34" charset="0"/>
            </a:endParaRPr>
          </a:p>
          <a:p>
            <a:pPr marL="0" indent="0">
              <a:buNone/>
            </a:pPr>
            <a:endParaRPr lang="fr-FR" sz="1200" dirty="0">
              <a:solidFill>
                <a:srgbClr val="002060"/>
              </a:solidFill>
              <a:latin typeface="Century Gothic" panose="020B0502020202020204" pitchFamily="34" charset="0"/>
            </a:endParaRPr>
          </a:p>
          <a:p>
            <a:pPr marL="0" indent="0">
              <a:buNone/>
            </a:pPr>
            <a:r>
              <a:rPr lang="fr-FR" sz="1200" b="1" dirty="0">
                <a:solidFill>
                  <a:srgbClr val="002060"/>
                </a:solidFill>
                <a:latin typeface="Century Gothic" panose="020B0502020202020204" pitchFamily="34" charset="0"/>
              </a:rPr>
              <a:t> </a:t>
            </a:r>
            <a:r>
              <a:rPr lang="en-US" sz="1200" b="1" dirty="0">
                <a:solidFill>
                  <a:srgbClr val="002060"/>
                </a:solidFill>
                <a:latin typeface="Century Gothic" panose="020B0502020202020204" pitchFamily="34" charset="0"/>
              </a:rPr>
              <a:t>With its own CARES program (</a:t>
            </a:r>
            <a:r>
              <a:rPr lang="en-US" sz="1200" b="1" dirty="0" err="1">
                <a:solidFill>
                  <a:srgbClr val="002060"/>
                </a:solidFill>
                <a:latin typeface="Century Gothic" panose="020B0502020202020204" pitchFamily="34" charset="0"/>
              </a:rPr>
              <a:t>Cosfibel</a:t>
            </a:r>
            <a:r>
              <a:rPr lang="en-US" sz="1200" b="1" dirty="0">
                <a:solidFill>
                  <a:srgbClr val="002060"/>
                </a:solidFill>
                <a:latin typeface="Century Gothic" panose="020B0502020202020204" pitchFamily="34" charset="0"/>
              </a:rPr>
              <a:t> Actions for Responsible and Ethical Sourcing), </a:t>
            </a:r>
            <a:r>
              <a:rPr lang="en-US" sz="1200" b="1" dirty="0" err="1">
                <a:solidFill>
                  <a:srgbClr val="002060"/>
                </a:solidFill>
                <a:latin typeface="Century Gothic" panose="020B0502020202020204" pitchFamily="34" charset="0"/>
              </a:rPr>
              <a:t>Cosfibel</a:t>
            </a:r>
            <a:r>
              <a:rPr lang="en-US" sz="1200" b="1" dirty="0">
                <a:solidFill>
                  <a:srgbClr val="002060"/>
                </a:solidFill>
                <a:latin typeface="Century Gothic" panose="020B0502020202020204" pitchFamily="34" charset="0"/>
              </a:rPr>
              <a:t> main targets for 2019 are :</a:t>
            </a:r>
          </a:p>
          <a:p>
            <a:pPr marL="0" indent="0">
              <a:buNone/>
            </a:pPr>
            <a:endParaRPr lang="en-US" sz="1200" b="1" dirty="0">
              <a:solidFill>
                <a:srgbClr val="002060"/>
              </a:solidFill>
              <a:latin typeface="Century Gothic" panose="020B0502020202020204" pitchFamily="34" charset="0"/>
            </a:endParaRPr>
          </a:p>
          <a:p>
            <a:pPr>
              <a:buFont typeface="Wingdings" panose="05000000000000000000" pitchFamily="2" charset="2"/>
              <a:buChar char="v"/>
            </a:pPr>
            <a:r>
              <a:rPr lang="en-US" sz="1200" b="1" dirty="0">
                <a:solidFill>
                  <a:srgbClr val="002060"/>
                </a:solidFill>
                <a:latin typeface="Century Gothic" panose="020B0502020202020204" pitchFamily="34" charset="0"/>
              </a:rPr>
              <a:t>Increase the number of FTE (in 2019) (</a:t>
            </a:r>
            <a:r>
              <a:rPr lang="en-US" sz="1200" b="1" dirty="0" err="1">
                <a:solidFill>
                  <a:srgbClr val="002060"/>
                </a:solidFill>
                <a:latin typeface="Century Gothic" panose="020B0502020202020204" pitchFamily="34" charset="0"/>
              </a:rPr>
              <a:t>L`Oreal</a:t>
            </a:r>
            <a:r>
              <a:rPr lang="en-US" sz="1200" b="1" dirty="0">
                <a:solidFill>
                  <a:srgbClr val="002060"/>
                </a:solidFill>
                <a:latin typeface="Century Gothic" panose="020B0502020202020204" pitchFamily="34" charset="0"/>
              </a:rPr>
              <a:t> program)</a:t>
            </a:r>
          </a:p>
          <a:p>
            <a:pPr>
              <a:buFont typeface="Wingdings" panose="05000000000000000000" pitchFamily="2" charset="2"/>
              <a:buChar char="v"/>
            </a:pPr>
            <a:endParaRPr lang="en-US" sz="1200" b="1" dirty="0">
              <a:solidFill>
                <a:srgbClr val="002060"/>
              </a:solidFill>
              <a:latin typeface="Century Gothic" panose="020B0502020202020204" pitchFamily="34" charset="0"/>
            </a:endParaRPr>
          </a:p>
          <a:p>
            <a:pPr>
              <a:buFont typeface="Wingdings" panose="05000000000000000000" pitchFamily="2" charset="2"/>
              <a:buChar char="v"/>
            </a:pPr>
            <a:r>
              <a:rPr lang="en-US" sz="1200" b="1" dirty="0">
                <a:solidFill>
                  <a:srgbClr val="002060"/>
                </a:solidFill>
                <a:latin typeface="Century Gothic" panose="020B0502020202020204" pitchFamily="34" charset="0"/>
              </a:rPr>
              <a:t>Develop new supplier for </a:t>
            </a:r>
            <a:r>
              <a:rPr lang="en-US" sz="1200" b="1" dirty="0" err="1">
                <a:solidFill>
                  <a:srgbClr val="002060"/>
                </a:solidFill>
                <a:latin typeface="Century Gothic" panose="020B0502020202020204" pitchFamily="34" charset="0"/>
              </a:rPr>
              <a:t>Solso</a:t>
            </a:r>
            <a:r>
              <a:rPr lang="en-US" sz="1200" b="1" dirty="0">
                <a:solidFill>
                  <a:srgbClr val="002060"/>
                </a:solidFill>
                <a:latin typeface="Century Gothic" panose="020B0502020202020204" pitchFamily="34" charset="0"/>
              </a:rPr>
              <a:t> program</a:t>
            </a:r>
          </a:p>
          <a:p>
            <a:pPr>
              <a:buFont typeface="Wingdings" panose="05000000000000000000" pitchFamily="2" charset="2"/>
              <a:buChar char="v"/>
            </a:pPr>
            <a:endParaRPr lang="en-US" sz="1200" b="1" dirty="0">
              <a:solidFill>
                <a:srgbClr val="002060"/>
              </a:solidFill>
              <a:latin typeface="Century Gothic" panose="020B0502020202020204" pitchFamily="34" charset="0"/>
            </a:endParaRPr>
          </a:p>
          <a:p>
            <a:pPr>
              <a:buFont typeface="Wingdings" panose="05000000000000000000" pitchFamily="2" charset="2"/>
              <a:buChar char="v"/>
            </a:pPr>
            <a:r>
              <a:rPr lang="en-US" sz="1200" b="1" dirty="0">
                <a:solidFill>
                  <a:srgbClr val="002060"/>
                </a:solidFill>
                <a:latin typeface="Century Gothic" panose="020B0502020202020204" pitchFamily="34" charset="0"/>
              </a:rPr>
              <a:t>Increase the use of more eco friendly material and construction for our final products</a:t>
            </a:r>
          </a:p>
          <a:p>
            <a:pPr>
              <a:buFont typeface="Wingdings" panose="05000000000000000000" pitchFamily="2" charset="2"/>
              <a:buChar char="v"/>
            </a:pPr>
            <a:endParaRPr lang="en-US" sz="1200" b="1" dirty="0">
              <a:solidFill>
                <a:srgbClr val="002060"/>
              </a:solidFill>
              <a:latin typeface="Century Gothic" panose="020B0502020202020204" pitchFamily="34" charset="0"/>
            </a:endParaRPr>
          </a:p>
          <a:p>
            <a:pPr>
              <a:buFont typeface="Wingdings" panose="05000000000000000000" pitchFamily="2" charset="2"/>
              <a:buChar char="v"/>
            </a:pPr>
            <a:r>
              <a:rPr lang="en-US" sz="1200" b="1" dirty="0">
                <a:solidFill>
                  <a:srgbClr val="002060"/>
                </a:solidFill>
                <a:latin typeface="Century Gothic" panose="020B0502020202020204" pitchFamily="34" charset="0"/>
              </a:rPr>
              <a:t>Increase our logistics good practices to lower environmental impact</a:t>
            </a:r>
          </a:p>
          <a:p>
            <a:pPr marL="0" indent="0">
              <a:buNone/>
            </a:pPr>
            <a:endParaRPr lang="en-US" sz="1200" b="1" dirty="0">
              <a:solidFill>
                <a:srgbClr val="002060"/>
              </a:solidFill>
              <a:latin typeface="Century Gothic" panose="020B0502020202020204" pitchFamily="34" charset="0"/>
            </a:endParaRPr>
          </a:p>
          <a:p>
            <a:pPr>
              <a:buFont typeface="Wingdings" panose="05000000000000000000" pitchFamily="2" charset="2"/>
              <a:buChar char="v"/>
            </a:pPr>
            <a:r>
              <a:rPr lang="fr-FR" sz="1200" b="1" dirty="0" err="1">
                <a:solidFill>
                  <a:srgbClr val="002060"/>
                </a:solidFill>
                <a:latin typeface="Century Gothic" panose="020B0502020202020204" pitchFamily="34" charset="0"/>
              </a:rPr>
              <a:t>Improve</a:t>
            </a:r>
            <a:r>
              <a:rPr lang="fr-FR" sz="1200" b="1" dirty="0">
                <a:solidFill>
                  <a:srgbClr val="002060"/>
                </a:solidFill>
                <a:latin typeface="Century Gothic" panose="020B0502020202020204" pitchFamily="34" charset="0"/>
              </a:rPr>
              <a:t> the </a:t>
            </a:r>
            <a:r>
              <a:rPr lang="fr-FR" sz="1200" b="1" dirty="0" err="1">
                <a:solidFill>
                  <a:srgbClr val="002060"/>
                </a:solidFill>
                <a:latin typeface="Century Gothic" panose="020B0502020202020204" pitchFamily="34" charset="0"/>
              </a:rPr>
              <a:t>various</a:t>
            </a:r>
            <a:r>
              <a:rPr lang="fr-FR" sz="1200" b="1" dirty="0">
                <a:solidFill>
                  <a:srgbClr val="002060"/>
                </a:solidFill>
                <a:latin typeface="Century Gothic" panose="020B0502020202020204" pitchFamily="34" charset="0"/>
              </a:rPr>
              <a:t> </a:t>
            </a:r>
            <a:r>
              <a:rPr lang="fr-FR" sz="1200" b="1" dirty="0" err="1">
                <a:solidFill>
                  <a:srgbClr val="002060"/>
                </a:solidFill>
                <a:latin typeface="Century Gothic" panose="020B0502020202020204" pitchFamily="34" charset="0"/>
              </a:rPr>
              <a:t>Cosfibel</a:t>
            </a:r>
            <a:r>
              <a:rPr lang="fr-FR" sz="1200" b="1" dirty="0">
                <a:solidFill>
                  <a:srgbClr val="002060"/>
                </a:solidFill>
                <a:latin typeface="Century Gothic" panose="020B0502020202020204" pitchFamily="34" charset="0"/>
              </a:rPr>
              <a:t> </a:t>
            </a:r>
            <a:r>
              <a:rPr lang="fr-FR" sz="1200" b="1" dirty="0" err="1">
                <a:solidFill>
                  <a:srgbClr val="002060"/>
                </a:solidFill>
                <a:latin typeface="Century Gothic" panose="020B0502020202020204" pitchFamily="34" charset="0"/>
              </a:rPr>
              <a:t>policies</a:t>
            </a:r>
            <a:r>
              <a:rPr lang="fr-FR" sz="1200" b="1" dirty="0">
                <a:solidFill>
                  <a:srgbClr val="002060"/>
                </a:solidFill>
                <a:latin typeface="Century Gothic" panose="020B0502020202020204" pitchFamily="34" charset="0"/>
              </a:rPr>
              <a:t> </a:t>
            </a:r>
            <a:r>
              <a:rPr lang="fr-FR" sz="1200" b="1" dirty="0" err="1">
                <a:solidFill>
                  <a:srgbClr val="002060"/>
                </a:solidFill>
                <a:latin typeface="Century Gothic" panose="020B0502020202020204" pitchFamily="34" charset="0"/>
              </a:rPr>
              <a:t>wording</a:t>
            </a:r>
            <a:r>
              <a:rPr lang="fr-FR" sz="1200" b="1" dirty="0">
                <a:solidFill>
                  <a:srgbClr val="002060"/>
                </a:solidFill>
                <a:latin typeface="Century Gothic" panose="020B0502020202020204" pitchFamily="34" charset="0"/>
              </a:rPr>
              <a:t> and spread </a:t>
            </a:r>
            <a:r>
              <a:rPr lang="fr-FR" sz="1200" b="1" dirty="0" err="1">
                <a:solidFill>
                  <a:srgbClr val="002060"/>
                </a:solidFill>
                <a:latin typeface="Century Gothic" panose="020B0502020202020204" pitchFamily="34" charset="0"/>
              </a:rPr>
              <a:t>among</a:t>
            </a:r>
            <a:r>
              <a:rPr lang="fr-FR" sz="1200" b="1" dirty="0">
                <a:solidFill>
                  <a:srgbClr val="002060"/>
                </a:solidFill>
                <a:latin typeface="Century Gothic" panose="020B0502020202020204" pitchFamily="34" charset="0"/>
              </a:rPr>
              <a:t> all teams</a:t>
            </a:r>
          </a:p>
          <a:p>
            <a:pPr>
              <a:buFont typeface="Wingdings" panose="05000000000000000000" pitchFamily="2" charset="2"/>
              <a:buChar char="v"/>
            </a:pPr>
            <a:endParaRPr lang="fr-FR" sz="1200" b="1" dirty="0">
              <a:solidFill>
                <a:srgbClr val="002060"/>
              </a:solidFill>
              <a:latin typeface="Century Gothic" panose="020B0502020202020204" pitchFamily="34" charset="0"/>
            </a:endParaRPr>
          </a:p>
        </p:txBody>
      </p:sp>
      <p:sp>
        <p:nvSpPr>
          <p:cNvPr id="3" name="Espace réservé du numéro de diapositive 2"/>
          <p:cNvSpPr>
            <a:spLocks noGrp="1"/>
          </p:cNvSpPr>
          <p:nvPr>
            <p:ph type="sldNum" sz="quarter" idx="12"/>
          </p:nvPr>
        </p:nvSpPr>
        <p:spPr>
          <a:xfrm>
            <a:off x="5245148" y="8606780"/>
            <a:ext cx="1600200" cy="486833"/>
          </a:xfrm>
        </p:spPr>
        <p:txBody>
          <a:bodyPr/>
          <a:lstStyle/>
          <a:p>
            <a:fld id="{AB422706-CEF1-4D7B-912B-5A77CF909912}" type="slidenum">
              <a:rPr lang="fr-FR" smtClean="0"/>
              <a:pPr/>
              <a:t>18</a:t>
            </a:fld>
            <a:endParaRPr lang="fr-FR" dirty="0"/>
          </a:p>
        </p:txBody>
      </p:sp>
      <p:pic>
        <p:nvPicPr>
          <p:cNvPr id="10" name="Picture 2" descr="http://www.belron.com/~/media/Images/CSR/left_col_spots/left_col_12.ashx">
            <a:extLst>
              <a:ext uri="{FF2B5EF4-FFF2-40B4-BE49-F238E27FC236}">
                <a16:creationId xmlns:a16="http://schemas.microsoft.com/office/drawing/2014/main" id="{4F2801E9-2D7D-4D15-A516-8A78027582F3}"/>
              </a:ext>
            </a:extLst>
          </p:cNvPr>
          <p:cNvPicPr>
            <a:picLocks noChangeAspect="1" noChangeArrowheads="1"/>
          </p:cNvPicPr>
          <p:nvPr/>
        </p:nvPicPr>
        <p:blipFill>
          <a:blip r:embed="rId4" cstate="print"/>
          <a:srcRect/>
          <a:stretch>
            <a:fillRect/>
          </a:stretch>
        </p:blipFill>
        <p:spPr bwMode="auto">
          <a:xfrm>
            <a:off x="6329376" y="8581399"/>
            <a:ext cx="411801" cy="498526"/>
          </a:xfrm>
          <a:prstGeom prst="rect">
            <a:avLst/>
          </a:prstGeom>
          <a:noFill/>
        </p:spPr>
      </p:pic>
      <p:sp>
        <p:nvSpPr>
          <p:cNvPr id="12" name="Espace réservé du numéro de diapositive 6">
            <a:extLst>
              <a:ext uri="{FF2B5EF4-FFF2-40B4-BE49-F238E27FC236}">
                <a16:creationId xmlns:a16="http://schemas.microsoft.com/office/drawing/2014/main" id="{9581A717-1E31-4E0F-AD43-5006E81A6174}"/>
              </a:ext>
            </a:extLst>
          </p:cNvPr>
          <p:cNvSpPr txBox="1">
            <a:spLocks/>
          </p:cNvSpPr>
          <p:nvPr/>
        </p:nvSpPr>
        <p:spPr>
          <a:xfrm>
            <a:off x="4518942" y="8681977"/>
            <a:ext cx="1600200" cy="48683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422706-CEF1-4D7B-912B-5A77CF909912}" type="slidenum">
              <a:rPr lang="fr-FR" smtClean="0"/>
              <a:pPr/>
              <a:t>18</a:t>
            </a:fld>
            <a:endParaRPr lang="fr-FR" dirty="0"/>
          </a:p>
        </p:txBody>
      </p:sp>
    </p:spTree>
    <p:extLst>
      <p:ext uri="{BB962C8B-B14F-4D97-AF65-F5344CB8AC3E}">
        <p14:creationId xmlns:p14="http://schemas.microsoft.com/office/powerpoint/2010/main" val="213392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4572000"/>
          </a:xfrm>
          <a:prstGeom prst="rect">
            <a:avLst/>
          </a:prstGeom>
          <a:solidFill>
            <a:srgbClr val="002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Cosbibel_logo.png"/>
          <p:cNvPicPr>
            <a:picLocks noChangeAspect="1"/>
          </p:cNvPicPr>
          <p:nvPr/>
        </p:nvPicPr>
        <p:blipFill>
          <a:blip r:embed="rId2" cstate="print"/>
          <a:stretch>
            <a:fillRect/>
          </a:stretch>
        </p:blipFill>
        <p:spPr>
          <a:xfrm>
            <a:off x="418356" y="33450"/>
            <a:ext cx="6021288" cy="2148654"/>
          </a:xfrm>
          <a:prstGeom prst="rect">
            <a:avLst/>
          </a:prstGeom>
        </p:spPr>
      </p:pic>
      <p:sp>
        <p:nvSpPr>
          <p:cNvPr id="6" name="ZoneTexte 5"/>
          <p:cNvSpPr txBox="1"/>
          <p:nvPr/>
        </p:nvSpPr>
        <p:spPr>
          <a:xfrm>
            <a:off x="188640" y="3335231"/>
            <a:ext cx="6480720" cy="3046988"/>
          </a:xfrm>
          <a:prstGeom prst="rect">
            <a:avLst/>
          </a:prstGeom>
          <a:noFill/>
        </p:spPr>
        <p:txBody>
          <a:bodyPr wrap="square" rtlCol="0">
            <a:spAutoFit/>
          </a:bodyPr>
          <a:lstStyle/>
          <a:p>
            <a:pPr algn="ctr"/>
            <a:r>
              <a:rPr lang="fr-FR" sz="4800" dirty="0">
                <a:solidFill>
                  <a:schemeClr val="bg1"/>
                </a:solidFill>
                <a:latin typeface="Century Gothic" panose="020B0502020202020204" pitchFamily="34" charset="0"/>
              </a:rPr>
              <a:t>Global Compact</a:t>
            </a:r>
          </a:p>
          <a:p>
            <a:pPr algn="ctr"/>
            <a:endParaRPr lang="fr-FR" sz="4000" dirty="0">
              <a:solidFill>
                <a:srgbClr val="002354"/>
              </a:solidFill>
              <a:latin typeface="Century Gothic" panose="020B0502020202020204" pitchFamily="34" charset="0"/>
            </a:endParaRPr>
          </a:p>
          <a:p>
            <a:pPr algn="ctr"/>
            <a:endParaRPr lang="fr-FR" sz="2400" dirty="0">
              <a:solidFill>
                <a:srgbClr val="002354"/>
              </a:solidFill>
              <a:latin typeface="Century Gothic" panose="020B0502020202020204" pitchFamily="34" charset="0"/>
            </a:endParaRPr>
          </a:p>
          <a:p>
            <a:pPr algn="ctr"/>
            <a:r>
              <a:rPr lang="fr-FR" sz="4000" dirty="0">
                <a:solidFill>
                  <a:srgbClr val="002354"/>
                </a:solidFill>
                <a:latin typeface="Century Gothic" panose="020B0502020202020204" pitchFamily="34" charset="0"/>
              </a:rPr>
              <a:t>Communication of Progress</a:t>
            </a:r>
          </a:p>
        </p:txBody>
      </p:sp>
      <p:sp>
        <p:nvSpPr>
          <p:cNvPr id="7" name="Espace réservé de la date 6"/>
          <p:cNvSpPr>
            <a:spLocks noGrp="1"/>
          </p:cNvSpPr>
          <p:nvPr>
            <p:ph type="dt" sz="half" idx="10"/>
          </p:nvPr>
        </p:nvSpPr>
        <p:spPr/>
        <p:txBody>
          <a:bodyPr/>
          <a:lstStyle/>
          <a:p>
            <a:r>
              <a:rPr lang="en-US" dirty="0"/>
              <a:t>20/05/2019</a:t>
            </a:r>
            <a:endParaRPr lang="fr-FR" dirty="0"/>
          </a:p>
        </p:txBody>
      </p:sp>
      <p:pic>
        <p:nvPicPr>
          <p:cNvPr id="8" name="Picture 2" descr="http://www.belron.com/~/media/Images/CSR/left_col_spots/left_col_12.ashx"/>
          <p:cNvPicPr>
            <a:picLocks noChangeAspect="1" noChangeArrowheads="1"/>
          </p:cNvPicPr>
          <p:nvPr/>
        </p:nvPicPr>
        <p:blipFill>
          <a:blip r:embed="rId3" cstate="print"/>
          <a:srcRect/>
          <a:stretch>
            <a:fillRect/>
          </a:stretch>
        </p:blipFill>
        <p:spPr bwMode="auto">
          <a:xfrm>
            <a:off x="2348880" y="6516216"/>
            <a:ext cx="1872208" cy="2266492"/>
          </a:xfrm>
          <a:prstGeom prst="rect">
            <a:avLst/>
          </a:prstGeom>
          <a:noFill/>
        </p:spPr>
      </p:pic>
      <p:sp>
        <p:nvSpPr>
          <p:cNvPr id="2" name="Espace réservé du numéro de diapositive 1"/>
          <p:cNvSpPr>
            <a:spLocks noGrp="1"/>
          </p:cNvSpPr>
          <p:nvPr>
            <p:ph type="sldNum" sz="quarter" idx="12"/>
          </p:nvPr>
        </p:nvSpPr>
        <p:spPr/>
        <p:txBody>
          <a:bodyPr/>
          <a:lstStyle/>
          <a:p>
            <a:fld id="{AB422706-CEF1-4D7B-912B-5A77CF909912}" type="slidenum">
              <a:rPr lang="fr-FR" smtClean="0"/>
              <a:pPr/>
              <a:t>2</a:t>
            </a:fld>
            <a:endParaRPr lang="fr-FR" dirty="0"/>
          </a:p>
        </p:txBody>
      </p:sp>
    </p:spTree>
    <p:extLst>
      <p:ext uri="{BB962C8B-B14F-4D97-AF65-F5344CB8AC3E}">
        <p14:creationId xmlns:p14="http://schemas.microsoft.com/office/powerpoint/2010/main" val="1521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dirty="0"/>
              <a:t>20/05/209</a:t>
            </a:r>
            <a:endParaRPr lang="fr-FR" dirty="0"/>
          </a:p>
        </p:txBody>
      </p:sp>
      <p:sp>
        <p:nvSpPr>
          <p:cNvPr id="5" name="Espace réservé du numéro de diapositive 4"/>
          <p:cNvSpPr>
            <a:spLocks noGrp="1"/>
          </p:cNvSpPr>
          <p:nvPr>
            <p:ph type="sldNum" sz="quarter" idx="12"/>
          </p:nvPr>
        </p:nvSpPr>
        <p:spPr>
          <a:xfrm>
            <a:off x="4437112" y="8475133"/>
            <a:ext cx="1600200" cy="486833"/>
          </a:xfrm>
        </p:spPr>
        <p:txBody>
          <a:bodyPr/>
          <a:lstStyle/>
          <a:p>
            <a:fld id="{AB422706-CEF1-4D7B-912B-5A77CF909912}" type="slidenum">
              <a:rPr lang="fr-FR" smtClean="0"/>
              <a:pPr/>
              <a:t>3</a:t>
            </a:fld>
            <a:endParaRPr lang="fr-FR" dirty="0"/>
          </a:p>
        </p:txBody>
      </p:sp>
      <p:graphicFrame>
        <p:nvGraphicFramePr>
          <p:cNvPr id="7" name="Diagramme 6"/>
          <p:cNvGraphicFramePr/>
          <p:nvPr>
            <p:extLst>
              <p:ext uri="{D42A27DB-BD31-4B8C-83A1-F6EECF244321}">
                <p14:modId xmlns:p14="http://schemas.microsoft.com/office/powerpoint/2010/main" val="3486705541"/>
              </p:ext>
            </p:extLst>
          </p:nvPr>
        </p:nvGraphicFramePr>
        <p:xfrm>
          <a:off x="891890" y="1115616"/>
          <a:ext cx="5849477" cy="6912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descr="Capture d’écra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8840" y="3774676"/>
            <a:ext cx="571580" cy="514422"/>
          </a:xfrm>
          <a:prstGeom prst="rect">
            <a:avLst/>
          </a:prstGeom>
        </p:spPr>
      </p:pic>
      <p:pic>
        <p:nvPicPr>
          <p:cNvPr id="10" name="Image 9"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7157" y="4860032"/>
            <a:ext cx="563263" cy="576064"/>
          </a:xfrm>
          <a:prstGeom prst="rect">
            <a:avLst/>
          </a:prstGeom>
        </p:spPr>
      </p:pic>
      <p:pic>
        <p:nvPicPr>
          <p:cNvPr id="11" name="Image 10" descr="Capture d’écra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3714" y="5897548"/>
            <a:ext cx="583909" cy="633603"/>
          </a:xfrm>
          <a:prstGeom prst="rect">
            <a:avLst/>
          </a:prstGeom>
        </p:spPr>
      </p:pic>
      <p:pic>
        <p:nvPicPr>
          <p:cNvPr id="13" name="Image 12" descr="Capture d’écra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2736" y="1547664"/>
            <a:ext cx="660978" cy="660978"/>
          </a:xfrm>
          <a:prstGeom prst="ellipse">
            <a:avLst/>
          </a:prstGeom>
        </p:spPr>
      </p:pic>
      <p:pic>
        <p:nvPicPr>
          <p:cNvPr id="18" name="Picture 3" descr="R:\4- COMMUNICATION\2- LOGOS\HD\Cosfibel PremiumHD.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2502" b="22622"/>
          <a:stretch/>
        </p:blipFill>
        <p:spPr bwMode="auto">
          <a:xfrm>
            <a:off x="1508753" y="179512"/>
            <a:ext cx="3985104" cy="8640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belron.com/~/media/Images/CSR/left_col_spots/left_col_12.ashx">
            <a:extLst>
              <a:ext uri="{FF2B5EF4-FFF2-40B4-BE49-F238E27FC236}">
                <a16:creationId xmlns:a16="http://schemas.microsoft.com/office/drawing/2014/main" id="{AADA9FEA-3058-4030-934D-B7D1704E2FF4}"/>
              </a:ext>
            </a:extLst>
          </p:cNvPr>
          <p:cNvPicPr>
            <a:picLocks noChangeAspect="1" noChangeArrowheads="1"/>
          </p:cNvPicPr>
          <p:nvPr/>
        </p:nvPicPr>
        <p:blipFill>
          <a:blip r:embed="rId12" cstate="print"/>
          <a:srcRect/>
          <a:stretch>
            <a:fillRect/>
          </a:stretch>
        </p:blipFill>
        <p:spPr bwMode="auto">
          <a:xfrm>
            <a:off x="6257453" y="8589627"/>
            <a:ext cx="369131" cy="446869"/>
          </a:xfrm>
          <a:prstGeom prst="rect">
            <a:avLst/>
          </a:prstGeom>
          <a:noFill/>
        </p:spPr>
      </p:pic>
      <p:pic>
        <p:nvPicPr>
          <p:cNvPr id="14" name="Image 4" descr="Cosbibel_logo.jpg">
            <a:extLst>
              <a:ext uri="{FF2B5EF4-FFF2-40B4-BE49-F238E27FC236}">
                <a16:creationId xmlns:a16="http://schemas.microsoft.com/office/drawing/2014/main" id="{F99F81CE-941A-4CE1-ABEE-6735996B29E8}"/>
              </a:ext>
            </a:extLst>
          </p:cNvPr>
          <p:cNvPicPr>
            <a:picLocks noChangeAspect="1"/>
          </p:cNvPicPr>
          <p:nvPr/>
        </p:nvPicPr>
        <p:blipFill>
          <a:blip r:embed="rId13" cstate="print"/>
          <a:stretch>
            <a:fillRect/>
          </a:stretch>
        </p:blipFill>
        <p:spPr>
          <a:xfrm>
            <a:off x="2436655" y="8742716"/>
            <a:ext cx="1927608" cy="312359"/>
          </a:xfrm>
          <a:prstGeom prst="rect">
            <a:avLst/>
          </a:prstGeom>
        </p:spPr>
      </p:pic>
    </p:spTree>
    <p:extLst>
      <p:ext uri="{BB962C8B-B14F-4D97-AF65-F5344CB8AC3E}">
        <p14:creationId xmlns:p14="http://schemas.microsoft.com/office/powerpoint/2010/main" val="393880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5624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www.belron.com/~/media/Images/CSR/left_col_spots/left_col_12.ashx">
            <a:extLst>
              <a:ext uri="{FF2B5EF4-FFF2-40B4-BE49-F238E27FC236}">
                <a16:creationId xmlns:a16="http://schemas.microsoft.com/office/drawing/2014/main" id="{C7FDD429-1360-4EF1-9571-2E466F719B18}"/>
              </a:ext>
            </a:extLst>
          </p:cNvPr>
          <p:cNvPicPr>
            <a:picLocks noChangeAspect="1" noChangeArrowheads="1"/>
          </p:cNvPicPr>
          <p:nvPr/>
        </p:nvPicPr>
        <p:blipFill>
          <a:blip r:embed="rId4" cstate="print"/>
          <a:srcRect/>
          <a:stretch>
            <a:fillRect/>
          </a:stretch>
        </p:blipFill>
        <p:spPr bwMode="auto">
          <a:xfrm>
            <a:off x="6284525" y="8608206"/>
            <a:ext cx="369131" cy="446869"/>
          </a:xfrm>
          <a:prstGeom prst="rect">
            <a:avLst/>
          </a:prstGeom>
          <a:noFill/>
        </p:spPr>
      </p:pic>
      <p:pic>
        <p:nvPicPr>
          <p:cNvPr id="6" name="Image 4" descr="Cosbibel_logo.jpg">
            <a:extLst>
              <a:ext uri="{FF2B5EF4-FFF2-40B4-BE49-F238E27FC236}">
                <a16:creationId xmlns:a16="http://schemas.microsoft.com/office/drawing/2014/main" id="{2390C199-7C76-4705-9DC0-1B2244512C96}"/>
              </a:ext>
            </a:extLst>
          </p:cNvPr>
          <p:cNvPicPr>
            <a:picLocks noChangeAspect="1"/>
          </p:cNvPicPr>
          <p:nvPr/>
        </p:nvPicPr>
        <p:blipFill>
          <a:blip r:embed="rId5" cstate="print"/>
          <a:stretch>
            <a:fillRect/>
          </a:stretch>
        </p:blipFill>
        <p:spPr>
          <a:xfrm>
            <a:off x="2436655" y="8742716"/>
            <a:ext cx="1927608" cy="312359"/>
          </a:xfrm>
          <a:prstGeom prst="rect">
            <a:avLst/>
          </a:prstGeom>
        </p:spPr>
      </p:pic>
      <p:sp>
        <p:nvSpPr>
          <p:cNvPr id="7" name="Espace réservé du numéro de diapositive 6">
            <a:extLst>
              <a:ext uri="{FF2B5EF4-FFF2-40B4-BE49-F238E27FC236}">
                <a16:creationId xmlns:a16="http://schemas.microsoft.com/office/drawing/2014/main" id="{6590760C-B1EC-4CE1-8413-DBD0EB3D9D6B}"/>
              </a:ext>
            </a:extLst>
          </p:cNvPr>
          <p:cNvSpPr txBox="1">
            <a:spLocks/>
          </p:cNvSpPr>
          <p:nvPr/>
        </p:nvSpPr>
        <p:spPr>
          <a:xfrm>
            <a:off x="4421346" y="8641783"/>
            <a:ext cx="1600200" cy="48683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422706-CEF1-4D7B-912B-5A77CF909912}" type="slidenum">
              <a:rPr lang="fr-FR" smtClean="0"/>
              <a:pPr/>
              <a:t>4</a:t>
            </a:fld>
            <a:endParaRPr lang="fr-FR" dirty="0"/>
          </a:p>
        </p:txBody>
      </p:sp>
      <p:sp>
        <p:nvSpPr>
          <p:cNvPr id="2" name="Date Placeholder 1">
            <a:extLst>
              <a:ext uri="{FF2B5EF4-FFF2-40B4-BE49-F238E27FC236}">
                <a16:creationId xmlns:a16="http://schemas.microsoft.com/office/drawing/2014/main" id="{BE5F3A80-3036-4032-89F7-853FCB62DC33}"/>
              </a:ext>
            </a:extLst>
          </p:cNvPr>
          <p:cNvSpPr>
            <a:spLocks noGrp="1"/>
          </p:cNvSpPr>
          <p:nvPr>
            <p:ph type="dt" sz="half" idx="10"/>
          </p:nvPr>
        </p:nvSpPr>
        <p:spPr/>
        <p:txBody>
          <a:bodyPr/>
          <a:lstStyle/>
          <a:p>
            <a:r>
              <a:rPr lang="en-US" dirty="0"/>
              <a:t>20/05/2019</a:t>
            </a:r>
            <a:endParaRPr lang="fr-FR" dirty="0"/>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311" y="179511"/>
            <a:ext cx="5431993" cy="8435877"/>
          </a:xfrm>
          <a:prstGeom prst="rect">
            <a:avLst/>
          </a:prstGeom>
        </p:spPr>
      </p:pic>
    </p:spTree>
    <p:extLst>
      <p:ext uri="{BB962C8B-B14F-4D97-AF65-F5344CB8AC3E}">
        <p14:creationId xmlns:p14="http://schemas.microsoft.com/office/powerpoint/2010/main" val="15916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br>
              <a:rPr lang="fr-FR" sz="1400" dirty="0"/>
            </a:br>
            <a:br>
              <a:rPr lang="fr-FR" sz="1400" dirty="0"/>
            </a:br>
            <a:endParaRPr lang="fr-FR" sz="1400" dirty="0"/>
          </a:p>
        </p:txBody>
      </p:sp>
      <p:sp>
        <p:nvSpPr>
          <p:cNvPr id="4" name="Espace réservé de la date 3"/>
          <p:cNvSpPr>
            <a:spLocks noGrp="1"/>
          </p:cNvSpPr>
          <p:nvPr>
            <p:ph type="dt" sz="half" idx="10"/>
          </p:nvPr>
        </p:nvSpPr>
        <p:spPr/>
        <p:txBody>
          <a:bodyPr/>
          <a:lstStyle/>
          <a:p>
            <a:r>
              <a:rPr lang="en-US" dirty="0"/>
              <a:t>20/05/2019</a:t>
            </a:r>
            <a:endParaRPr lang="fr-FR" dirty="0"/>
          </a:p>
        </p:txBody>
      </p:sp>
      <p:pic>
        <p:nvPicPr>
          <p:cNvPr id="1027" name="Picture 3" descr="R:\4- COMMUNICATION\2- LOGOS\HD\Cosfibel PremiumH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02" b="22622"/>
          <a:stretch/>
        </p:blipFill>
        <p:spPr bwMode="auto">
          <a:xfrm>
            <a:off x="1484664" y="37181"/>
            <a:ext cx="3985104" cy="86409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32656" y="1067808"/>
            <a:ext cx="6289120" cy="6401753"/>
          </a:xfrm>
          <a:prstGeom prst="rect">
            <a:avLst/>
          </a:prstGeom>
          <a:noFill/>
        </p:spPr>
        <p:txBody>
          <a:bodyPr wrap="square" rtlCol="0">
            <a:spAutoFit/>
          </a:bodyPr>
          <a:lstStyle/>
          <a:p>
            <a:r>
              <a:rPr lang="en-US" sz="1200" dirty="0">
                <a:solidFill>
                  <a:srgbClr val="002060"/>
                </a:solidFill>
                <a:latin typeface="Century Gothic" panose="020B0502020202020204" pitchFamily="34" charset="0"/>
              </a:rPr>
              <a:t>COSFIBEL PREMIUM, a member of the COSFIBEL GROUP, is a global provider of packaging and gifts solutions within the industries of beauty, wine &amp; spirits and fine food. We offer International brands a global and innovative solution of personalized products and services in most of the developed or developing countries</a:t>
            </a:r>
            <a:r>
              <a:rPr lang="fr-FR" sz="1200" dirty="0">
                <a:solidFill>
                  <a:srgbClr val="002060"/>
                </a:solidFill>
                <a:latin typeface="Century Gothic" panose="020B0502020202020204" pitchFamily="34" charset="0"/>
              </a:rPr>
              <a:t>.</a:t>
            </a:r>
            <a:br>
              <a:rPr lang="fr-FR" sz="1200" dirty="0">
                <a:solidFill>
                  <a:schemeClr val="tx2"/>
                </a:solidFill>
                <a:latin typeface="Century Gothic" panose="020B0502020202020204" pitchFamily="34" charset="0"/>
              </a:rPr>
            </a:br>
            <a:r>
              <a:rPr lang="fr-FR" sz="1200" dirty="0">
                <a:solidFill>
                  <a:schemeClr val="tx2"/>
                </a:solidFill>
                <a:latin typeface="Century Gothic" panose="020B0502020202020204" pitchFamily="34" charset="0"/>
              </a:rPr>
              <a:t> </a:t>
            </a:r>
          </a:p>
          <a:p>
            <a:pPr algn="just"/>
            <a:r>
              <a:rPr lang="en-US" sz="1200" dirty="0">
                <a:solidFill>
                  <a:srgbClr val="002060"/>
                </a:solidFill>
                <a:latin typeface="Century Gothic" panose="020B0502020202020204" pitchFamily="34" charset="0"/>
              </a:rPr>
              <a:t>We study and develop packaging and merchandising solutions ranging from functional and aesthetic packaging to point-of-sale presentations, as well as promotional items such as bags, jewelry, towels and other gifts.</a:t>
            </a:r>
            <a:endParaRPr lang="fr-FR" sz="1200" dirty="0">
              <a:solidFill>
                <a:srgbClr val="002060"/>
              </a:solidFill>
              <a:latin typeface="Century Gothic" panose="020B0502020202020204" pitchFamily="34" charset="0"/>
            </a:endParaRPr>
          </a:p>
          <a:p>
            <a:pPr algn="just"/>
            <a:endParaRPr lang="fr-FR" sz="1200" dirty="0">
              <a:solidFill>
                <a:schemeClr val="tx2"/>
              </a:solidFill>
              <a:latin typeface="Century Gothic" panose="020B0502020202020204" pitchFamily="34" charset="0"/>
            </a:endParaRPr>
          </a:p>
          <a:p>
            <a:pPr algn="just"/>
            <a:endParaRPr lang="fr-FR" sz="1200" dirty="0">
              <a:solidFill>
                <a:schemeClr val="tx2"/>
              </a:solidFill>
              <a:latin typeface="Century Gothic" panose="020B0502020202020204" pitchFamily="34" charset="0"/>
            </a:endParaRPr>
          </a:p>
          <a:p>
            <a:pPr algn="just"/>
            <a:endParaRPr lang="fr-FR" sz="1200" dirty="0">
              <a:solidFill>
                <a:schemeClr val="tx2"/>
              </a:solidFill>
              <a:latin typeface="Century Gothic" panose="020B0502020202020204" pitchFamily="34" charset="0"/>
            </a:endParaRPr>
          </a:p>
          <a:p>
            <a:pPr algn="just"/>
            <a:endParaRPr lang="fr-FR" sz="1200" dirty="0">
              <a:solidFill>
                <a:schemeClr val="tx2"/>
              </a:solidFill>
              <a:latin typeface="Century Gothic" panose="020B0502020202020204" pitchFamily="34" charset="0"/>
            </a:endParaRPr>
          </a:p>
          <a:p>
            <a:pPr algn="just"/>
            <a:endParaRPr lang="fr-FR" sz="1200" dirty="0">
              <a:solidFill>
                <a:schemeClr val="tx2"/>
              </a:solidFill>
              <a:latin typeface="Century Gothic" panose="020B0502020202020204" pitchFamily="34" charset="0"/>
            </a:endParaRPr>
          </a:p>
          <a:p>
            <a:pPr algn="just"/>
            <a:endParaRPr lang="fr-FR" sz="1200" dirty="0">
              <a:solidFill>
                <a:schemeClr val="tx2"/>
              </a:solidFill>
              <a:latin typeface="Century Gothic" panose="020B0502020202020204" pitchFamily="34" charset="0"/>
            </a:endParaRPr>
          </a:p>
          <a:p>
            <a:pPr algn="just"/>
            <a:endParaRPr lang="fr-FR" sz="1200" dirty="0">
              <a:solidFill>
                <a:schemeClr val="tx2"/>
              </a:solidFill>
              <a:latin typeface="Century Gothic" panose="020B0502020202020204" pitchFamily="34" charset="0"/>
            </a:endParaRPr>
          </a:p>
          <a:p>
            <a:endParaRPr lang="fr-FR" sz="1200" dirty="0">
              <a:solidFill>
                <a:schemeClr val="tx2"/>
              </a:solidFill>
              <a:latin typeface="Century Gothic" panose="020B0502020202020204" pitchFamily="34" charset="0"/>
            </a:endParaRPr>
          </a:p>
          <a:p>
            <a:endParaRPr lang="fr-FR" sz="1200" dirty="0">
              <a:solidFill>
                <a:schemeClr val="tx2"/>
              </a:solidFill>
              <a:latin typeface="Century Gothic" panose="020B0502020202020204" pitchFamily="34" charset="0"/>
            </a:endParaRPr>
          </a:p>
          <a:p>
            <a:endParaRPr lang="fr-FR" sz="1200" dirty="0">
              <a:solidFill>
                <a:schemeClr val="tx2"/>
              </a:solidFill>
              <a:latin typeface="Century Gothic" panose="020B0502020202020204" pitchFamily="34" charset="0"/>
            </a:endParaRPr>
          </a:p>
          <a:p>
            <a:endParaRPr lang="fr-FR" sz="1200" dirty="0">
              <a:solidFill>
                <a:schemeClr val="tx2"/>
              </a:solidFill>
              <a:latin typeface="Century Gothic" panose="020B0502020202020204" pitchFamily="34" charset="0"/>
            </a:endParaRPr>
          </a:p>
          <a:p>
            <a:endParaRPr lang="fr-FR" sz="1200" dirty="0">
              <a:solidFill>
                <a:schemeClr val="tx2"/>
              </a:solidFill>
              <a:latin typeface="Century Gothic" panose="020B0502020202020204" pitchFamily="34" charset="0"/>
            </a:endParaRPr>
          </a:p>
          <a:p>
            <a:endParaRPr lang="fr-FR" sz="1200" dirty="0">
              <a:solidFill>
                <a:schemeClr val="tx2"/>
              </a:solidFill>
              <a:latin typeface="Century Gothic" panose="020B0502020202020204" pitchFamily="34" charset="0"/>
            </a:endParaRPr>
          </a:p>
          <a:p>
            <a:br>
              <a:rPr lang="en-US" sz="1200" dirty="0">
                <a:latin typeface="Century Gothic" panose="020B0502020202020204" pitchFamily="34" charset="0"/>
              </a:rPr>
            </a:b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premium is a medium sized enterprise with a main office based in Boulogne-Billancourt in France. In order to strengthen our proximity with our suppliers and customers, half of our employees are based in Asia and our sales teams are located in 15 countries on 4 continents</a:t>
            </a:r>
          </a:p>
          <a:p>
            <a:endParaRPr lang="en-US" sz="1200" dirty="0">
              <a:solidFill>
                <a:srgbClr val="002060"/>
              </a:solidFill>
              <a:latin typeface="Century Gothic" panose="020B0502020202020204" pitchFamily="34" charset="0"/>
            </a:endParaRPr>
          </a:p>
          <a:p>
            <a:pPr algn="just"/>
            <a:r>
              <a:rPr lang="en-US" sz="1200" b="1" dirty="0">
                <a:solidFill>
                  <a:schemeClr val="tx2"/>
                </a:solidFill>
                <a:latin typeface="Century Gothic" panose="020B0502020202020204" pitchFamily="34" charset="0"/>
              </a:rPr>
              <a:t>   </a:t>
            </a:r>
            <a:br>
              <a:rPr lang="en-US" sz="1200" dirty="0">
                <a:solidFill>
                  <a:srgbClr val="002060"/>
                </a:solidFill>
                <a:latin typeface="Century Gothic" panose="020B0502020202020204" pitchFamily="34" charset="0"/>
              </a:rPr>
            </a:b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as part of the supply chain, is implementing its ethical and environmental requirements, as well as its customers ones, to the manufacturing suppliers, wherever located in the World.</a:t>
            </a:r>
          </a:p>
          <a:p>
            <a:pPr algn="just"/>
            <a:endParaRPr lang="fr-FR" sz="1200" dirty="0">
              <a:solidFill>
                <a:srgbClr val="002060"/>
              </a:solidFill>
              <a:latin typeface="Century Gothic" panose="020B0502020202020204" pitchFamily="34" charset="0"/>
            </a:endParaRPr>
          </a:p>
          <a:p>
            <a:pPr algn="just"/>
            <a:endParaRPr lang="fr-FR" sz="1400" dirty="0">
              <a:solidFill>
                <a:srgbClr val="002060"/>
              </a:solidFill>
              <a:latin typeface="Bryant Regular"/>
            </a:endParaRPr>
          </a:p>
        </p:txBody>
      </p:sp>
      <p:sp>
        <p:nvSpPr>
          <p:cNvPr id="6" name="Espace réservé du numéro de diapositive 5"/>
          <p:cNvSpPr>
            <a:spLocks noGrp="1"/>
          </p:cNvSpPr>
          <p:nvPr>
            <p:ph type="sldNum" sz="quarter" idx="12"/>
          </p:nvPr>
        </p:nvSpPr>
        <p:spPr>
          <a:xfrm>
            <a:off x="5139374" y="8465154"/>
            <a:ext cx="1600200" cy="486833"/>
          </a:xfrm>
        </p:spPr>
        <p:txBody>
          <a:bodyPr/>
          <a:lstStyle/>
          <a:p>
            <a:fld id="{AB422706-CEF1-4D7B-912B-5A77CF909912}" type="slidenum">
              <a:rPr lang="fr-FR" smtClean="0"/>
              <a:pPr/>
              <a:t>5</a:t>
            </a:fld>
            <a:endParaRPr lang="fr-FR"/>
          </a:p>
        </p:txBody>
      </p:sp>
      <p:pic>
        <p:nvPicPr>
          <p:cNvPr id="10" name="Picture 2" descr="http://www.belron.com/~/media/Images/CSR/left_col_spots/left_col_12.ashx">
            <a:extLst>
              <a:ext uri="{FF2B5EF4-FFF2-40B4-BE49-F238E27FC236}">
                <a16:creationId xmlns:a16="http://schemas.microsoft.com/office/drawing/2014/main" id="{41D028B6-C48A-4DCF-9CF9-72987057B420}"/>
              </a:ext>
            </a:extLst>
          </p:cNvPr>
          <p:cNvPicPr>
            <a:picLocks noChangeAspect="1" noChangeArrowheads="1"/>
          </p:cNvPicPr>
          <p:nvPr/>
        </p:nvPicPr>
        <p:blipFill>
          <a:blip r:embed="rId4" cstate="print"/>
          <a:srcRect/>
          <a:stretch>
            <a:fillRect/>
          </a:stretch>
        </p:blipFill>
        <p:spPr bwMode="auto">
          <a:xfrm>
            <a:off x="6300228" y="8652786"/>
            <a:ext cx="369131" cy="446869"/>
          </a:xfrm>
          <a:prstGeom prst="rect">
            <a:avLst/>
          </a:prstGeom>
          <a:noFill/>
        </p:spPr>
      </p:pic>
      <p:pic>
        <p:nvPicPr>
          <p:cNvPr id="12" name="Image 4" descr="Cosbibel_logo.jpg">
            <a:extLst>
              <a:ext uri="{FF2B5EF4-FFF2-40B4-BE49-F238E27FC236}">
                <a16:creationId xmlns:a16="http://schemas.microsoft.com/office/drawing/2014/main" id="{639B5699-089F-4CDE-8C03-37FD07F3180B}"/>
              </a:ext>
            </a:extLst>
          </p:cNvPr>
          <p:cNvPicPr>
            <a:picLocks noChangeAspect="1"/>
          </p:cNvPicPr>
          <p:nvPr/>
        </p:nvPicPr>
        <p:blipFill>
          <a:blip r:embed="rId5" cstate="print"/>
          <a:stretch>
            <a:fillRect/>
          </a:stretch>
        </p:blipFill>
        <p:spPr>
          <a:xfrm>
            <a:off x="2420888" y="8748464"/>
            <a:ext cx="1927608" cy="312359"/>
          </a:xfrm>
          <a:prstGeom prst="rect">
            <a:avLst/>
          </a:prstGeom>
        </p:spPr>
      </p:pic>
      <p:sp>
        <p:nvSpPr>
          <p:cNvPr id="13" name="Espace réservé du numéro de diapositive 6">
            <a:extLst>
              <a:ext uri="{FF2B5EF4-FFF2-40B4-BE49-F238E27FC236}">
                <a16:creationId xmlns:a16="http://schemas.microsoft.com/office/drawing/2014/main" id="{BBE0B275-918D-4CE6-B021-758A6763B713}"/>
              </a:ext>
            </a:extLst>
          </p:cNvPr>
          <p:cNvSpPr txBox="1">
            <a:spLocks/>
          </p:cNvSpPr>
          <p:nvPr/>
        </p:nvSpPr>
        <p:spPr>
          <a:xfrm>
            <a:off x="4421346" y="8641783"/>
            <a:ext cx="1600200" cy="48683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422706-CEF1-4D7B-912B-5A77CF909912}" type="slidenum">
              <a:rPr lang="fr-FR" smtClean="0"/>
              <a:pPr/>
              <a:t>5</a:t>
            </a:fld>
            <a:endParaRPr lang="fr-FR" dirty="0"/>
          </a:p>
        </p:txBody>
      </p:sp>
      <p:pic>
        <p:nvPicPr>
          <p:cNvPr id="8" name="Picture 7">
            <a:extLst>
              <a:ext uri="{FF2B5EF4-FFF2-40B4-BE49-F238E27FC236}">
                <a16:creationId xmlns:a16="http://schemas.microsoft.com/office/drawing/2014/main" id="{80A932EB-0740-4DE5-9C04-DD60D3FB946C}"/>
              </a:ext>
            </a:extLst>
          </p:cNvPr>
          <p:cNvPicPr>
            <a:picLocks noChangeAspect="1"/>
          </p:cNvPicPr>
          <p:nvPr/>
        </p:nvPicPr>
        <p:blipFill rotWithShape="1">
          <a:blip r:embed="rId6"/>
          <a:srcRect l="1700" t="25734" r="1727" b="8337"/>
          <a:stretch/>
        </p:blipFill>
        <p:spPr>
          <a:xfrm>
            <a:off x="1251905" y="3314607"/>
            <a:ext cx="4354190" cy="1672070"/>
          </a:xfrm>
          <a:prstGeom prst="rect">
            <a:avLst/>
          </a:prstGeom>
        </p:spPr>
      </p:pic>
    </p:spTree>
    <p:extLst>
      <p:ext uri="{BB962C8B-B14F-4D97-AF65-F5344CB8AC3E}">
        <p14:creationId xmlns:p14="http://schemas.microsoft.com/office/powerpoint/2010/main" val="26755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5EDB5197-974B-4F67-8EB9-03787D707CB8}"/>
              </a:ext>
            </a:extLst>
          </p:cNvPr>
          <p:cNvPicPr>
            <a:picLocks noChangeAspect="1"/>
          </p:cNvPicPr>
          <p:nvPr/>
        </p:nvPicPr>
        <p:blipFill rotWithShape="1">
          <a:blip r:embed="rId3"/>
          <a:srcRect l="28333" t="25733" r="27898" b="33294"/>
          <a:stretch/>
        </p:blipFill>
        <p:spPr>
          <a:xfrm>
            <a:off x="158041" y="4748945"/>
            <a:ext cx="6172200" cy="3250103"/>
          </a:xfrm>
          <a:prstGeom prst="rect">
            <a:avLst/>
          </a:prstGeom>
        </p:spPr>
      </p:pic>
      <p:pic>
        <p:nvPicPr>
          <p:cNvPr id="12" name="Picture 11">
            <a:extLst>
              <a:ext uri="{FF2B5EF4-FFF2-40B4-BE49-F238E27FC236}">
                <a16:creationId xmlns:a16="http://schemas.microsoft.com/office/drawing/2014/main" id="{EBAAA0F5-0FDD-4C0C-B037-77622956F9A1}"/>
              </a:ext>
            </a:extLst>
          </p:cNvPr>
          <p:cNvPicPr>
            <a:picLocks noChangeAspect="1"/>
          </p:cNvPicPr>
          <p:nvPr/>
        </p:nvPicPr>
        <p:blipFill rotWithShape="1">
          <a:blip r:embed="rId4"/>
          <a:srcRect l="35250" t="32638" r="34670" b="50637"/>
          <a:stretch/>
        </p:blipFill>
        <p:spPr>
          <a:xfrm>
            <a:off x="64487" y="2496875"/>
            <a:ext cx="6676991" cy="2088232"/>
          </a:xfrm>
          <a:prstGeom prst="rect">
            <a:avLst/>
          </a:prstGeom>
        </p:spPr>
      </p:pic>
      <p:sp>
        <p:nvSpPr>
          <p:cNvPr id="2" name="Titre 1"/>
          <p:cNvSpPr>
            <a:spLocks noGrp="1"/>
          </p:cNvSpPr>
          <p:nvPr>
            <p:ph type="title"/>
          </p:nvPr>
        </p:nvSpPr>
        <p:spPr>
          <a:xfrm>
            <a:off x="0" y="1"/>
            <a:ext cx="6858000" cy="1403648"/>
          </a:xfrm>
          <a:solidFill>
            <a:srgbClr val="002354"/>
          </a:solidFill>
        </p:spPr>
        <p:txBody>
          <a:bodyPr>
            <a:noAutofit/>
          </a:bodyPr>
          <a:lstStyle/>
          <a:p>
            <a:r>
              <a:rPr lang="fr-FR" sz="3600" dirty="0">
                <a:solidFill>
                  <a:schemeClr val="bg1"/>
                </a:solidFill>
                <a:latin typeface="Bryant Medium" pitchFamily="34" charset="0"/>
              </a:rPr>
              <a:t>Human </a:t>
            </a:r>
            <a:r>
              <a:rPr lang="fr-FR" sz="3600" dirty="0" err="1">
                <a:solidFill>
                  <a:schemeClr val="bg1"/>
                </a:solidFill>
                <a:latin typeface="Bryant Medium" pitchFamily="34" charset="0"/>
              </a:rPr>
              <a:t>Rights</a:t>
            </a:r>
            <a:r>
              <a:rPr lang="fr-FR" sz="3600" dirty="0">
                <a:solidFill>
                  <a:schemeClr val="bg1"/>
                </a:solidFill>
                <a:latin typeface="Bryant Medium" pitchFamily="34" charset="0"/>
              </a:rPr>
              <a:t> and </a:t>
            </a:r>
            <a:r>
              <a:rPr lang="fr-FR" sz="3600" dirty="0" err="1">
                <a:solidFill>
                  <a:schemeClr val="bg1"/>
                </a:solidFill>
                <a:latin typeface="Bryant Medium" pitchFamily="34" charset="0"/>
              </a:rPr>
              <a:t>labor</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4" name="Espace réservé de la date 3"/>
          <p:cNvSpPr>
            <a:spLocks noGrp="1"/>
          </p:cNvSpPr>
          <p:nvPr>
            <p:ph type="dt" sz="half" idx="10"/>
          </p:nvPr>
        </p:nvSpPr>
        <p:spPr>
          <a:xfrm>
            <a:off x="153574" y="8500987"/>
            <a:ext cx="1600200" cy="486833"/>
          </a:xfrm>
        </p:spPr>
        <p:txBody>
          <a:bodyPr/>
          <a:lstStyle/>
          <a:p>
            <a:r>
              <a:rPr lang="en-US" dirty="0"/>
              <a:t>20/05/2019</a:t>
            </a:r>
            <a:endParaRPr lang="fr-FR" dirty="0"/>
          </a:p>
        </p:txBody>
      </p:sp>
      <p:pic>
        <p:nvPicPr>
          <p:cNvPr id="5" name="Image 4" descr="Cosbibel_logo.jpg"/>
          <p:cNvPicPr>
            <a:picLocks noChangeAspect="1"/>
          </p:cNvPicPr>
          <p:nvPr/>
        </p:nvPicPr>
        <p:blipFill>
          <a:blip r:embed="rId5" cstate="print"/>
          <a:stretch>
            <a:fillRect/>
          </a:stretch>
        </p:blipFill>
        <p:spPr>
          <a:xfrm>
            <a:off x="2420888" y="8748464"/>
            <a:ext cx="1927608" cy="312359"/>
          </a:xfrm>
          <a:prstGeom prst="rect">
            <a:avLst/>
          </a:prstGeom>
        </p:spPr>
      </p:pic>
      <p:pic>
        <p:nvPicPr>
          <p:cNvPr id="6" name="Picture 2" descr="http://www.belron.com/~/media/Images/CSR/left_col_spots/left_col_12.ashx"/>
          <p:cNvPicPr>
            <a:picLocks noChangeAspect="1" noChangeArrowheads="1"/>
          </p:cNvPicPr>
          <p:nvPr/>
        </p:nvPicPr>
        <p:blipFill>
          <a:blip r:embed="rId6" cstate="print"/>
          <a:srcRect/>
          <a:stretch>
            <a:fillRect/>
          </a:stretch>
        </p:blipFill>
        <p:spPr bwMode="auto">
          <a:xfrm>
            <a:off x="6300228" y="8652786"/>
            <a:ext cx="369131" cy="446869"/>
          </a:xfrm>
          <a:prstGeom prst="rect">
            <a:avLst/>
          </a:prstGeom>
          <a:noFill/>
        </p:spPr>
      </p:pic>
      <p:sp>
        <p:nvSpPr>
          <p:cNvPr id="7" name="Espace réservé du numéro de diapositive 6"/>
          <p:cNvSpPr>
            <a:spLocks noGrp="1"/>
          </p:cNvSpPr>
          <p:nvPr>
            <p:ph type="sldNum" sz="quarter" idx="12"/>
          </p:nvPr>
        </p:nvSpPr>
        <p:spPr>
          <a:xfrm>
            <a:off x="4421346" y="8641783"/>
            <a:ext cx="1600200" cy="486833"/>
          </a:xfrm>
        </p:spPr>
        <p:txBody>
          <a:bodyPr/>
          <a:lstStyle/>
          <a:p>
            <a:fld id="{AB422706-CEF1-4D7B-912B-5A77CF909912}" type="slidenum">
              <a:rPr lang="fr-FR" smtClean="0"/>
              <a:pPr/>
              <a:t>6</a:t>
            </a:fld>
            <a:endParaRPr lang="fr-FR" dirty="0"/>
          </a:p>
        </p:txBody>
      </p:sp>
      <p:sp>
        <p:nvSpPr>
          <p:cNvPr id="10" name="Espace réservé du contenu 2">
            <a:extLst>
              <a:ext uri="{FF2B5EF4-FFF2-40B4-BE49-F238E27FC236}">
                <a16:creationId xmlns:a16="http://schemas.microsoft.com/office/drawing/2014/main" id="{FB0317C3-61F2-4E6C-AF7E-9EA0F7FC5CE0}"/>
              </a:ext>
            </a:extLst>
          </p:cNvPr>
          <p:cNvSpPr>
            <a:spLocks noGrp="1"/>
          </p:cNvSpPr>
          <p:nvPr>
            <p:ph idx="1"/>
          </p:nvPr>
        </p:nvSpPr>
        <p:spPr>
          <a:xfrm>
            <a:off x="148534" y="1492654"/>
            <a:ext cx="6172200" cy="6034617"/>
          </a:xfrm>
        </p:spPr>
        <p:txBody>
          <a:bodyPr>
            <a:normAutofit fontScale="25000" lnSpcReduction="20000"/>
          </a:bodyPr>
          <a:lstStyle/>
          <a:p>
            <a:pPr marL="0" indent="0">
              <a:buNone/>
            </a:pPr>
            <a:endParaRPr lang="en-US" dirty="0">
              <a:solidFill>
                <a:srgbClr val="002060"/>
              </a:solidFill>
              <a:latin typeface="+mj-lt"/>
            </a:endParaRPr>
          </a:p>
          <a:p>
            <a:pPr marL="0" indent="0">
              <a:buNone/>
            </a:pPr>
            <a:r>
              <a:rPr lang="en-US" sz="4800" dirty="0">
                <a:solidFill>
                  <a:srgbClr val="002060"/>
                </a:solidFill>
                <a:latin typeface="Century Gothic" panose="020B0502020202020204" pitchFamily="34" charset="0"/>
              </a:rPr>
              <a:t>1 / The Group has a </a:t>
            </a:r>
            <a:r>
              <a:rPr lang="en-US" sz="4800" b="1" dirty="0">
                <a:solidFill>
                  <a:srgbClr val="002060"/>
                </a:solidFill>
                <a:latin typeface="Century Gothic" panose="020B0502020202020204" pitchFamily="34" charset="0"/>
              </a:rPr>
              <a:t>BOOK VALUES/ETHICAL CHART </a:t>
            </a:r>
            <a:r>
              <a:rPr lang="en-US" sz="4800" dirty="0">
                <a:solidFill>
                  <a:srgbClr val="002060"/>
                </a:solidFill>
                <a:latin typeface="Century Gothic" panose="020B0502020202020204" pitchFamily="34" charset="0"/>
              </a:rPr>
              <a:t>document which is regularly updated by our main shareholder and signed by our board of direction. Here is the last version`s sample : </a:t>
            </a:r>
          </a:p>
          <a:p>
            <a:pPr marL="0" indent="0">
              <a:buNone/>
            </a:pPr>
            <a:endParaRPr lang="en-US" sz="4800" dirty="0">
              <a:solidFill>
                <a:srgbClr val="002060"/>
              </a:solidFill>
              <a:latin typeface="Century Gothic" panose="020B0502020202020204" pitchFamily="34" charset="0"/>
            </a:endParaRPr>
          </a:p>
          <a:p>
            <a:pPr marL="0" indent="0">
              <a:buNone/>
            </a:pPr>
            <a:r>
              <a:rPr lang="fr-FR" sz="4800" dirty="0">
                <a:solidFill>
                  <a:srgbClr val="002060"/>
                </a:solidFill>
                <a:latin typeface="Century Gothic" panose="020B0502020202020204" pitchFamily="34" charset="0"/>
              </a:rPr>
              <a:t>«</a:t>
            </a: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r>
              <a:rPr lang="en-US" sz="4800" b="1" dirty="0">
                <a:latin typeface="Century Gothic" panose="020B0502020202020204" pitchFamily="34" charset="0"/>
              </a:rPr>
              <a:t>						                </a:t>
            </a:r>
          </a:p>
          <a:p>
            <a:pPr marL="0" indent="0">
              <a:buNone/>
            </a:pPr>
            <a:r>
              <a:rPr lang="en-US" sz="4800" b="1" dirty="0">
                <a:latin typeface="Century Gothic" panose="020B0502020202020204" pitchFamily="34" charset="0"/>
              </a:rPr>
              <a:t>						      </a:t>
            </a:r>
          </a:p>
          <a:p>
            <a:pPr marL="0" indent="0">
              <a:buNone/>
            </a:pPr>
            <a:r>
              <a:rPr lang="en-US" sz="4800" b="1" dirty="0">
                <a:solidFill>
                  <a:srgbClr val="002060"/>
                </a:solidFill>
                <a:latin typeface="Century Gothic" panose="020B0502020202020204" pitchFamily="34" charset="0"/>
              </a:rPr>
              <a:t>    						 </a:t>
            </a:r>
          </a:p>
          <a:p>
            <a:pPr marL="0" indent="0">
              <a:buNone/>
            </a:pPr>
            <a:endParaRPr lang="en-US" sz="4800" b="1" dirty="0">
              <a:solidFill>
                <a:srgbClr val="002060"/>
              </a:solidFill>
              <a:latin typeface="Century Gothic" panose="020B0502020202020204" pitchFamily="34" charset="0"/>
            </a:endParaRPr>
          </a:p>
          <a:p>
            <a:pPr marL="0" indent="0">
              <a:buNone/>
            </a:pPr>
            <a:r>
              <a:rPr lang="en-US" sz="4800" b="1" dirty="0">
                <a:solidFill>
                  <a:srgbClr val="002060"/>
                </a:solidFill>
                <a:latin typeface="Century Gothic" panose="020B0502020202020204" pitchFamily="34" charset="0"/>
              </a:rPr>
              <a:t>						           </a:t>
            </a:r>
            <a:r>
              <a:rPr lang="fr-FR" sz="4800" dirty="0">
                <a:solidFill>
                  <a:srgbClr val="002060"/>
                </a:solidFill>
                <a:latin typeface="Century Gothic" panose="020B0502020202020204" pitchFamily="34" charset="0"/>
              </a:rPr>
              <a:t>»</a:t>
            </a:r>
            <a:endParaRPr lang="en-US" sz="4800" b="1" dirty="0">
              <a:latin typeface="Century Gothic" panose="020B0502020202020204" pitchFamily="34" charset="0"/>
            </a:endParaRPr>
          </a:p>
          <a:p>
            <a:pPr marL="0" indent="0">
              <a:buNone/>
            </a:pPr>
            <a:r>
              <a:rPr lang="fr-FR" sz="4800" dirty="0">
                <a:solidFill>
                  <a:srgbClr val="002060"/>
                </a:solidFill>
                <a:latin typeface="Century Gothic" panose="020B0502020202020204" pitchFamily="34" charset="0"/>
              </a:rPr>
              <a:t>«</a:t>
            </a: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r>
              <a:rPr lang="en-US" sz="4800" b="1" dirty="0">
                <a:solidFill>
                  <a:srgbClr val="002060"/>
                </a:solidFill>
                <a:latin typeface="Century Gothic" panose="020B0502020202020204" pitchFamily="34" charset="0"/>
              </a:rPr>
              <a:t>			</a:t>
            </a: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r>
              <a:rPr lang="en-US" sz="4800" b="1" dirty="0">
                <a:solidFill>
                  <a:srgbClr val="002060"/>
                </a:solidFill>
                <a:latin typeface="Century Gothic" panose="020B0502020202020204" pitchFamily="34" charset="0"/>
              </a:rPr>
              <a:t>	</a:t>
            </a: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r>
              <a:rPr lang="en-US" sz="4800" b="1" dirty="0">
                <a:solidFill>
                  <a:srgbClr val="002060"/>
                </a:solidFill>
                <a:latin typeface="Century Gothic" panose="020B0502020202020204" pitchFamily="34" charset="0"/>
              </a:rPr>
              <a:t>						     </a:t>
            </a:r>
          </a:p>
          <a:p>
            <a:pPr marL="0" indent="0">
              <a:buNone/>
            </a:pPr>
            <a:r>
              <a:rPr lang="en-US" sz="4800" b="1" dirty="0">
                <a:solidFill>
                  <a:srgbClr val="002060"/>
                </a:solidFill>
                <a:latin typeface="Century Gothic" panose="020B0502020202020204" pitchFamily="34" charset="0"/>
              </a:rPr>
              <a:t> 						       </a:t>
            </a:r>
            <a:r>
              <a:rPr lang="fr-FR" sz="4800" dirty="0">
                <a:solidFill>
                  <a:srgbClr val="002060"/>
                </a:solidFill>
                <a:latin typeface="Century Gothic" panose="020B0502020202020204" pitchFamily="34" charset="0"/>
              </a:rPr>
              <a:t>»</a:t>
            </a: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4800" b="1" dirty="0">
              <a:solidFill>
                <a:srgbClr val="002060"/>
              </a:solidFill>
              <a:latin typeface="Century Gothic" panose="020B0502020202020204" pitchFamily="34" charset="0"/>
            </a:endParaRPr>
          </a:p>
          <a:p>
            <a:pPr marL="0" indent="0">
              <a:buNone/>
            </a:pPr>
            <a:endParaRPr lang="en-US" sz="1400" b="1" dirty="0">
              <a:solidFill>
                <a:srgbClr val="002060"/>
              </a:solidFill>
              <a:latin typeface="Bryant Regular" pitchFamily="34" charset="0"/>
            </a:endParaRPr>
          </a:p>
          <a:p>
            <a:pPr marL="0" indent="0">
              <a:buNone/>
            </a:pPr>
            <a:endParaRPr lang="en-US" sz="1400" b="1" dirty="0">
              <a:solidFill>
                <a:srgbClr val="002060"/>
              </a:solidFill>
              <a:latin typeface="Bryant Regular" pitchFamily="34" charset="0"/>
            </a:endParaRPr>
          </a:p>
          <a:p>
            <a:pPr marL="0" indent="0">
              <a:buNone/>
            </a:pPr>
            <a:endParaRPr lang="en-US" sz="1400" b="1" dirty="0">
              <a:solidFill>
                <a:srgbClr val="002060"/>
              </a:solidFill>
              <a:latin typeface="Bryant Regular" pitchFamily="34" charset="0"/>
            </a:endParaRPr>
          </a:p>
          <a:p>
            <a:pPr marL="0" indent="0">
              <a:buNone/>
            </a:pPr>
            <a:endParaRPr lang="fr-FR" sz="1400" dirty="0">
              <a:solidFill>
                <a:srgbClr val="002060"/>
              </a:solidFill>
              <a:latin typeface="Bryant Regular"/>
            </a:endParaRPr>
          </a:p>
        </p:txBody>
      </p:sp>
    </p:spTree>
    <p:extLst>
      <p:ext uri="{BB962C8B-B14F-4D97-AF65-F5344CB8AC3E}">
        <p14:creationId xmlns:p14="http://schemas.microsoft.com/office/powerpoint/2010/main" val="350665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6858000" cy="1403648"/>
          </a:xfrm>
          <a:solidFill>
            <a:srgbClr val="002354"/>
          </a:solidFill>
        </p:spPr>
        <p:txBody>
          <a:bodyPr>
            <a:noAutofit/>
          </a:bodyPr>
          <a:lstStyle/>
          <a:p>
            <a:r>
              <a:rPr lang="fr-FR" sz="3600" dirty="0">
                <a:solidFill>
                  <a:schemeClr val="bg1"/>
                </a:solidFill>
                <a:latin typeface="Bryant Medium" pitchFamily="34" charset="0"/>
              </a:rPr>
              <a:t>Human </a:t>
            </a:r>
            <a:r>
              <a:rPr lang="fr-FR" sz="3600" dirty="0" err="1">
                <a:solidFill>
                  <a:schemeClr val="bg1"/>
                </a:solidFill>
                <a:latin typeface="Bryant Medium" pitchFamily="34" charset="0"/>
              </a:rPr>
              <a:t>Rights</a:t>
            </a:r>
            <a:r>
              <a:rPr lang="fr-FR" sz="3600" dirty="0">
                <a:solidFill>
                  <a:schemeClr val="bg1"/>
                </a:solidFill>
                <a:latin typeface="Bryant Medium" pitchFamily="34" charset="0"/>
              </a:rPr>
              <a:t> and </a:t>
            </a:r>
            <a:r>
              <a:rPr lang="fr-FR" sz="3600" dirty="0" err="1">
                <a:solidFill>
                  <a:schemeClr val="bg1"/>
                </a:solidFill>
                <a:latin typeface="Bryant Medium" pitchFamily="34" charset="0"/>
              </a:rPr>
              <a:t>labor</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52636" y="1541728"/>
            <a:ext cx="6552728" cy="6932372"/>
          </a:xfrm>
        </p:spPr>
        <p:txBody>
          <a:bodyPr>
            <a:noAutofit/>
          </a:bodyPr>
          <a:lstStyle/>
          <a:p>
            <a:pPr marL="0" indent="0">
              <a:buNone/>
            </a:pPr>
            <a:r>
              <a:rPr lang="en-US" sz="1200" b="1" dirty="0">
                <a:solidFill>
                  <a:srgbClr val="002060"/>
                </a:solidFill>
                <a:latin typeface="Century Gothic" panose="020B0502020202020204" pitchFamily="34" charset="0"/>
              </a:rPr>
              <a:t>2/ </a:t>
            </a:r>
            <a:r>
              <a:rPr lang="en-US" sz="1200" dirty="0">
                <a:solidFill>
                  <a:srgbClr val="002060"/>
                </a:solidFill>
                <a:latin typeface="Century Gothic" panose="020B0502020202020204" pitchFamily="34" charset="0"/>
              </a:rPr>
              <a:t>COSFIBEL  fully subscribes to the Declaration of the Human Rights and is in our daily mission to ensure that both Cosfibel Premium company as well as our suppliers do not infringe those pillars .</a:t>
            </a:r>
          </a:p>
          <a:p>
            <a:pPr marL="0" indent="0">
              <a:buNone/>
            </a:pPr>
            <a:endParaRPr lang="en-US" sz="1200" dirty="0">
              <a:solidFill>
                <a:srgbClr val="002060"/>
              </a:solidFill>
              <a:latin typeface="Century Gothic" panose="020B0502020202020204" pitchFamily="34" charset="0"/>
            </a:endParaRPr>
          </a:p>
          <a:p>
            <a:pPr marL="0" indent="0">
              <a:buNone/>
            </a:pPr>
            <a:br>
              <a:rPr lang="en-US" sz="1200" b="1" dirty="0">
                <a:latin typeface="Century Gothic" panose="020B0502020202020204" pitchFamily="34" charset="0"/>
              </a:rPr>
            </a:br>
            <a:r>
              <a:rPr lang="en-US" sz="1200" b="1" dirty="0">
                <a:solidFill>
                  <a:srgbClr val="002060"/>
                </a:solidFill>
                <a:latin typeface="Century Gothic" panose="020B0502020202020204" pitchFamily="34" charset="0"/>
              </a:rPr>
              <a:t>In order to reach both Cosfibel employees but also Cosfibel suppliers, the CSR team is dispatched as : </a:t>
            </a:r>
          </a:p>
          <a:p>
            <a:pPr>
              <a:buFont typeface="Wingdings" panose="05000000000000000000" pitchFamily="2" charset="2"/>
              <a:buChar char="v"/>
            </a:pPr>
            <a:r>
              <a:rPr lang="en-US" sz="1200" dirty="0">
                <a:solidFill>
                  <a:srgbClr val="002060"/>
                </a:solidFill>
                <a:latin typeface="Century Gothic" panose="020B0502020202020204" pitchFamily="34" charset="0"/>
              </a:rPr>
              <a:t>Mr Stanislas Peronnet, Cosfibel COO, based in Europe, 10% of his time on CRS.</a:t>
            </a:r>
          </a:p>
          <a:p>
            <a:pPr>
              <a:buFont typeface="Wingdings" panose="05000000000000000000" pitchFamily="2" charset="2"/>
              <a:buChar char="v"/>
            </a:pPr>
            <a:r>
              <a:rPr lang="en-US" sz="1200" dirty="0">
                <a:solidFill>
                  <a:srgbClr val="002060"/>
                </a:solidFill>
                <a:latin typeface="Century Gothic" panose="020B0502020202020204" pitchFamily="34" charset="0"/>
              </a:rPr>
              <a:t>One Ethical Sourcing Manager and based in Hong Kong, </a:t>
            </a:r>
          </a:p>
          <a:p>
            <a:pPr>
              <a:buFont typeface="Wingdings" panose="05000000000000000000" pitchFamily="2" charset="2"/>
              <a:buChar char="v"/>
            </a:pPr>
            <a:r>
              <a:rPr lang="en-US" sz="1200" dirty="0">
                <a:solidFill>
                  <a:srgbClr val="002060"/>
                </a:solidFill>
                <a:latin typeface="Century Gothic" panose="020B0502020202020204" pitchFamily="34" charset="0"/>
              </a:rPr>
              <a:t>One </a:t>
            </a:r>
            <a:r>
              <a:rPr lang="en-US" sz="1200" dirty="0" err="1">
                <a:solidFill>
                  <a:srgbClr val="002060"/>
                </a:solidFill>
                <a:latin typeface="Century Gothic" panose="020B0502020202020204" pitchFamily="34" charset="0"/>
              </a:rPr>
              <a:t>uditor</a:t>
            </a:r>
            <a:r>
              <a:rPr lang="en-US" sz="1200" dirty="0">
                <a:solidFill>
                  <a:srgbClr val="002060"/>
                </a:solidFill>
                <a:latin typeface="Century Gothic" panose="020B0502020202020204" pitchFamily="34" charset="0"/>
              </a:rPr>
              <a:t>, based in China mainland, 100% of his time allocated to CSR.</a:t>
            </a:r>
          </a:p>
          <a:p>
            <a:pPr>
              <a:buFont typeface="Wingdings" panose="05000000000000000000" pitchFamily="2" charset="2"/>
              <a:buChar char="v"/>
            </a:pPr>
            <a:r>
              <a:rPr lang="en-US" sz="1200" dirty="0">
                <a:solidFill>
                  <a:srgbClr val="002060"/>
                </a:solidFill>
                <a:latin typeface="Century Gothic" panose="020B0502020202020204" pitchFamily="34" charset="0"/>
              </a:rPr>
              <a:t>One social and environment projects coordinator, based in China mainland, 100% of her time allocated to CSR. </a:t>
            </a:r>
          </a:p>
          <a:p>
            <a:pPr marL="0" indent="0">
              <a:buNone/>
            </a:pPr>
            <a:r>
              <a:rPr lang="en-US" sz="1200" dirty="0">
                <a:solidFill>
                  <a:srgbClr val="002060"/>
                </a:solidFill>
                <a:latin typeface="Century Gothic" panose="020B0502020202020204" pitchFamily="34" charset="0"/>
              </a:rPr>
              <a:t>It shows a long term commitment to have invested in a stable team to reinforce both social and environment aspects and get closer to high risk regions which are mainly in Asia in the case of Cosfibel Premium activity.</a:t>
            </a: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The purchasers, wherever they are located in the World can only work with validated factories. Those factories were all approved by customers directly of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CSR team. No non approved factory can become a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supplier. </a:t>
            </a:r>
          </a:p>
          <a:p>
            <a:pPr marL="0" indent="0">
              <a:buNone/>
            </a:pPr>
            <a:r>
              <a:rPr lang="en-US" sz="1200" dirty="0">
                <a:solidFill>
                  <a:srgbClr val="002060"/>
                </a:solidFill>
                <a:latin typeface="Century Gothic" panose="020B0502020202020204" pitchFamily="34" charset="0"/>
              </a:rPr>
              <a:t>Beside, sales team is well trained on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eco friendly products and lower </a:t>
            </a:r>
            <a:r>
              <a:rPr lang="en-US" sz="1200" dirty="0" err="1">
                <a:solidFill>
                  <a:srgbClr val="002060"/>
                </a:solidFill>
                <a:latin typeface="Century Gothic" panose="020B0502020202020204" pitchFamily="34" charset="0"/>
              </a:rPr>
              <a:t>acrbon</a:t>
            </a:r>
            <a:r>
              <a:rPr lang="en-US" sz="1200" dirty="0">
                <a:solidFill>
                  <a:srgbClr val="002060"/>
                </a:solidFill>
                <a:latin typeface="Century Gothic" panose="020B0502020202020204" pitchFamily="34" charset="0"/>
              </a:rPr>
              <a:t> foot print transportation options.</a:t>
            </a:r>
          </a:p>
          <a:p>
            <a:pPr marL="0" indent="0">
              <a:buNone/>
            </a:pPr>
            <a:r>
              <a:rPr lang="en-US" sz="1200" dirty="0">
                <a:solidFill>
                  <a:srgbClr val="002060"/>
                </a:solidFill>
                <a:latin typeface="Century Gothic" panose="020B0502020202020204" pitchFamily="34" charset="0"/>
              </a:rPr>
              <a:t>Our design team is also well aware of our more eco friendly products efforts.</a:t>
            </a:r>
          </a:p>
          <a:p>
            <a:pPr marL="0" indent="0">
              <a:buNone/>
            </a:pPr>
            <a:r>
              <a:rPr lang="en-US" sz="1200" dirty="0">
                <a:solidFill>
                  <a:srgbClr val="002060"/>
                </a:solidFill>
                <a:latin typeface="Century Gothic" panose="020B0502020202020204" pitchFamily="34" charset="0"/>
              </a:rPr>
              <a:t>So the all team is sensitive to CSR means and ready to work in a same ethical direction.</a:t>
            </a:r>
            <a:endParaRPr lang="en-US" sz="1200" dirty="0">
              <a:latin typeface="Century Gothic" panose="020B0502020202020204" pitchFamily="34" charset="0"/>
            </a:endParaRPr>
          </a:p>
          <a:p>
            <a:pPr marL="0" indent="0">
              <a:buNone/>
            </a:pPr>
            <a:endParaRPr lang="en-US" sz="1200" b="1" dirty="0">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br>
              <a:rPr lang="en-US" sz="1200" dirty="0">
                <a:solidFill>
                  <a:srgbClr val="FF0000"/>
                </a:solidFill>
                <a:latin typeface="Century Gothic" panose="020B0502020202020204" pitchFamily="34" charset="0"/>
              </a:rPr>
            </a:br>
            <a:br>
              <a:rPr lang="fr-FR" sz="1200" b="1" dirty="0">
                <a:latin typeface="Century Gothic" panose="020B0502020202020204" pitchFamily="34" charset="0"/>
              </a:rPr>
            </a:br>
            <a:endParaRPr lang="fr-FR" sz="1200" dirty="0">
              <a:solidFill>
                <a:srgbClr val="002060"/>
              </a:solidFill>
              <a:latin typeface="Century Gothic" panose="020B0502020202020204" pitchFamily="34" charset="0"/>
            </a:endParaRPr>
          </a:p>
        </p:txBody>
      </p:sp>
      <p:sp>
        <p:nvSpPr>
          <p:cNvPr id="4" name="Espace réservé de la date 3"/>
          <p:cNvSpPr>
            <a:spLocks noGrp="1"/>
          </p:cNvSpPr>
          <p:nvPr>
            <p:ph type="dt" sz="half" idx="10"/>
          </p:nvPr>
        </p:nvSpPr>
        <p:spPr>
          <a:xfrm>
            <a:off x="404664" y="8671387"/>
            <a:ext cx="1600200" cy="486833"/>
          </a:xfrm>
        </p:spPr>
        <p:txBody>
          <a:bodyPr/>
          <a:lstStyle/>
          <a:p>
            <a:r>
              <a:rPr lang="en-US" dirty="0"/>
              <a:t>20/05/2019</a:t>
            </a:r>
            <a:endParaRPr lang="fr-FR" dirty="0"/>
          </a:p>
        </p:txBody>
      </p:sp>
      <p:pic>
        <p:nvPicPr>
          <p:cNvPr id="5" name="Image 4" descr="Cosbibel_logo.jpg"/>
          <p:cNvPicPr>
            <a:picLocks noChangeAspect="1"/>
          </p:cNvPicPr>
          <p:nvPr/>
        </p:nvPicPr>
        <p:blipFill>
          <a:blip r:embed="rId3" cstate="print"/>
          <a:stretch>
            <a:fillRect/>
          </a:stretch>
        </p:blipFill>
        <p:spPr>
          <a:xfrm>
            <a:off x="2420888" y="8831641"/>
            <a:ext cx="1927608" cy="312359"/>
          </a:xfrm>
          <a:prstGeom prst="rect">
            <a:avLst/>
          </a:prstGeom>
        </p:spPr>
      </p:pic>
      <p:pic>
        <p:nvPicPr>
          <p:cNvPr id="6" name="Picture 2" descr="http://www.belron.com/~/media/Images/CSR/left_col_spots/left_col_12.ashx"/>
          <p:cNvPicPr>
            <a:picLocks noChangeAspect="1" noChangeArrowheads="1"/>
          </p:cNvPicPr>
          <p:nvPr/>
        </p:nvPicPr>
        <p:blipFill>
          <a:blip r:embed="rId4" cstate="print"/>
          <a:srcRect/>
          <a:stretch>
            <a:fillRect/>
          </a:stretch>
        </p:blipFill>
        <p:spPr bwMode="auto">
          <a:xfrm>
            <a:off x="6300228" y="8652786"/>
            <a:ext cx="369131" cy="446869"/>
          </a:xfrm>
          <a:prstGeom prst="rect">
            <a:avLst/>
          </a:prstGeom>
          <a:noFill/>
        </p:spPr>
      </p:pic>
      <p:sp>
        <p:nvSpPr>
          <p:cNvPr id="7" name="Espace réservé du numéro de diapositive 6"/>
          <p:cNvSpPr>
            <a:spLocks noGrp="1"/>
          </p:cNvSpPr>
          <p:nvPr>
            <p:ph type="sldNum" sz="quarter" idx="12"/>
          </p:nvPr>
        </p:nvSpPr>
        <p:spPr>
          <a:xfrm>
            <a:off x="4421346" y="8641783"/>
            <a:ext cx="1600200" cy="486833"/>
          </a:xfrm>
        </p:spPr>
        <p:txBody>
          <a:bodyPr/>
          <a:lstStyle/>
          <a:p>
            <a:fld id="{AB422706-CEF1-4D7B-912B-5A77CF909912}" type="slidenum">
              <a:rPr lang="fr-FR" smtClean="0"/>
              <a:pPr/>
              <a:t>7</a:t>
            </a:fld>
            <a:endParaRPr lang="fr-FR" dirty="0"/>
          </a:p>
        </p:txBody>
      </p:sp>
    </p:spTree>
    <p:extLst>
      <p:ext uri="{BB962C8B-B14F-4D97-AF65-F5344CB8AC3E}">
        <p14:creationId xmlns:p14="http://schemas.microsoft.com/office/powerpoint/2010/main" val="114982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58000" cy="1403648"/>
          </a:xfrm>
          <a:solidFill>
            <a:srgbClr val="002354"/>
          </a:solidFill>
        </p:spPr>
        <p:txBody>
          <a:bodyPr>
            <a:noAutofit/>
          </a:bodyPr>
          <a:lstStyle/>
          <a:p>
            <a:r>
              <a:rPr lang="fr-FR" sz="3600" dirty="0">
                <a:solidFill>
                  <a:schemeClr val="bg1"/>
                </a:solidFill>
                <a:latin typeface="Bryant Medium" pitchFamily="34" charset="0"/>
              </a:rPr>
              <a:t>Human </a:t>
            </a:r>
            <a:r>
              <a:rPr lang="fr-FR" sz="3600" dirty="0" err="1">
                <a:solidFill>
                  <a:schemeClr val="bg1"/>
                </a:solidFill>
                <a:latin typeface="Bryant Medium" pitchFamily="34" charset="0"/>
              </a:rPr>
              <a:t>Rights</a:t>
            </a:r>
            <a:r>
              <a:rPr lang="fr-FR" sz="3600" dirty="0">
                <a:solidFill>
                  <a:schemeClr val="bg1"/>
                </a:solidFill>
                <a:latin typeface="Bryant Medium" pitchFamily="34" charset="0"/>
              </a:rPr>
              <a:t> and </a:t>
            </a:r>
            <a:r>
              <a:rPr lang="fr-FR" sz="3600" dirty="0" err="1">
                <a:solidFill>
                  <a:schemeClr val="bg1"/>
                </a:solidFill>
                <a:latin typeface="Bryant Medium" pitchFamily="34" charset="0"/>
              </a:rPr>
              <a:t>labor</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52636" y="1541728"/>
            <a:ext cx="6552728" cy="6932372"/>
          </a:xfrm>
        </p:spPr>
        <p:txBody>
          <a:bodyPr>
            <a:noAutofit/>
          </a:bodyPr>
          <a:lstStyle/>
          <a:p>
            <a:pPr marL="0" indent="0">
              <a:buNone/>
            </a:pPr>
            <a:r>
              <a:rPr lang="en-US" sz="1200" b="1" dirty="0">
                <a:solidFill>
                  <a:srgbClr val="002060"/>
                </a:solidFill>
                <a:latin typeface="Century Gothic" panose="020B0502020202020204" pitchFamily="34" charset="0"/>
              </a:rPr>
              <a:t>3</a:t>
            </a:r>
            <a:r>
              <a:rPr lang="en-US" sz="1200" dirty="0">
                <a:solidFill>
                  <a:srgbClr val="002060"/>
                </a:solidFill>
                <a:latin typeface="Century Gothic" panose="020B0502020202020204" pitchFamily="34" charset="0"/>
              </a:rPr>
              <a:t> / </a:t>
            </a:r>
            <a:r>
              <a:rPr lang="en-US" sz="1200" b="1" dirty="0" err="1">
                <a:solidFill>
                  <a:srgbClr val="002060"/>
                </a:solidFill>
                <a:latin typeface="Century Gothic" panose="020B0502020202020204" pitchFamily="34" charset="0"/>
              </a:rPr>
              <a:t>Cosfibel</a:t>
            </a:r>
            <a:r>
              <a:rPr lang="en-US" sz="1200" b="1" dirty="0">
                <a:solidFill>
                  <a:srgbClr val="002060"/>
                </a:solidFill>
                <a:latin typeface="Century Gothic" panose="020B0502020202020204" pitchFamily="34" charset="0"/>
              </a:rPr>
              <a:t> is a good example of women empowerment company. Also we are dedicated to trainee support and willing to help young students learn from our experience.</a:t>
            </a:r>
          </a:p>
          <a:p>
            <a:pPr marL="0" indent="0">
              <a:buNone/>
            </a:pPr>
            <a:endParaRPr lang="en-US" sz="1200" b="1"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During the year 2018,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Premium has employed 150 people.</a:t>
            </a:r>
          </a:p>
          <a:p>
            <a:pPr marL="0" indent="0">
              <a:buNone/>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In average over 2018, more than 68% were women in the </a:t>
            </a: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Group</a:t>
            </a:r>
          </a:p>
          <a:p>
            <a:pPr marL="0" indent="0">
              <a:buNone/>
            </a:pPr>
            <a:r>
              <a:rPr lang="en-US" sz="1200" dirty="0">
                <a:solidFill>
                  <a:srgbClr val="002060"/>
                </a:solidFill>
                <a:latin typeface="Century Gothic" panose="020B0502020202020204" pitchFamily="34" charset="0"/>
              </a:rPr>
              <a:t>(including American continent, Europe, Dubai, Asia)</a:t>
            </a: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In average over 2018, more than 80% were women in our French head quarter</a:t>
            </a:r>
          </a:p>
          <a:p>
            <a:pPr marL="0" indent="0">
              <a:buNone/>
            </a:pPr>
            <a:endParaRPr lang="en-US" sz="1200" dirty="0">
              <a:solidFill>
                <a:srgbClr val="002060"/>
              </a:solidFill>
              <a:latin typeface="Century Gothic" panose="020B0502020202020204" pitchFamily="34" charset="0"/>
            </a:endParaRPr>
          </a:p>
          <a:p>
            <a:pPr marL="0" indent="0">
              <a:buNone/>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Our company  has been training young students throughout the year with 23 Internship for the group in 2018</a:t>
            </a:r>
          </a:p>
          <a:p>
            <a:pPr marL="0" indent="0">
              <a:buNone/>
            </a:pPr>
            <a:endParaRPr lang="en-US" sz="1200" b="1" dirty="0">
              <a:solidFill>
                <a:srgbClr val="002060"/>
              </a:solidFill>
              <a:latin typeface="Century Gothic" panose="020B0502020202020204" pitchFamily="34" charset="0"/>
            </a:endParaRPr>
          </a:p>
          <a:p>
            <a:pPr marL="0" indent="0" algn="just">
              <a:buNone/>
            </a:pPr>
            <a:endParaRPr lang="en-US" sz="1200" dirty="0">
              <a:solidFill>
                <a:srgbClr val="002060"/>
              </a:solidFill>
            </a:endParaRPr>
          </a:p>
          <a:p>
            <a:pPr marL="0" indent="0" algn="just">
              <a:buNone/>
            </a:pPr>
            <a:r>
              <a:rPr lang="en-US" sz="1200" dirty="0" err="1">
                <a:solidFill>
                  <a:srgbClr val="002060"/>
                </a:solidFill>
                <a:latin typeface="Century Gothic" panose="020B0502020202020204" pitchFamily="34" charset="0"/>
              </a:rPr>
              <a:t>Cosfibel</a:t>
            </a:r>
            <a:r>
              <a:rPr lang="en-US" sz="1200" dirty="0">
                <a:solidFill>
                  <a:srgbClr val="002060"/>
                </a:solidFill>
                <a:latin typeface="Century Gothic" panose="020B0502020202020204" pitchFamily="34" charset="0"/>
              </a:rPr>
              <a:t> will pursue its effort to further train young students and give all legitimacy and power to women whenever there is a fair opportunity.</a:t>
            </a:r>
          </a:p>
        </p:txBody>
      </p:sp>
      <p:sp>
        <p:nvSpPr>
          <p:cNvPr id="4" name="Espace réservé de la date 3"/>
          <p:cNvSpPr>
            <a:spLocks noGrp="1"/>
          </p:cNvSpPr>
          <p:nvPr>
            <p:ph type="dt" sz="half" idx="10"/>
          </p:nvPr>
        </p:nvSpPr>
        <p:spPr>
          <a:xfrm>
            <a:off x="404664" y="8671387"/>
            <a:ext cx="1600200" cy="486833"/>
          </a:xfrm>
        </p:spPr>
        <p:txBody>
          <a:bodyPr/>
          <a:lstStyle/>
          <a:p>
            <a:r>
              <a:rPr lang="en-US" dirty="0"/>
              <a:t>20/05/2019</a:t>
            </a:r>
            <a:endParaRPr lang="fr-FR" dirty="0"/>
          </a:p>
        </p:txBody>
      </p:sp>
      <p:pic>
        <p:nvPicPr>
          <p:cNvPr id="5" name="Image 4" descr="Cosbibel_logo.jpg"/>
          <p:cNvPicPr>
            <a:picLocks noChangeAspect="1"/>
          </p:cNvPicPr>
          <p:nvPr/>
        </p:nvPicPr>
        <p:blipFill>
          <a:blip r:embed="rId3" cstate="print"/>
          <a:stretch>
            <a:fillRect/>
          </a:stretch>
        </p:blipFill>
        <p:spPr>
          <a:xfrm>
            <a:off x="2420888" y="8831641"/>
            <a:ext cx="1927608" cy="312359"/>
          </a:xfrm>
          <a:prstGeom prst="rect">
            <a:avLst/>
          </a:prstGeom>
        </p:spPr>
      </p:pic>
      <p:pic>
        <p:nvPicPr>
          <p:cNvPr id="6" name="Picture 2" descr="http://www.belron.com/~/media/Images/CSR/left_col_spots/left_col_12.ashx"/>
          <p:cNvPicPr>
            <a:picLocks noChangeAspect="1" noChangeArrowheads="1"/>
          </p:cNvPicPr>
          <p:nvPr/>
        </p:nvPicPr>
        <p:blipFill>
          <a:blip r:embed="rId4" cstate="print"/>
          <a:srcRect/>
          <a:stretch>
            <a:fillRect/>
          </a:stretch>
        </p:blipFill>
        <p:spPr bwMode="auto">
          <a:xfrm>
            <a:off x="6300228" y="8652786"/>
            <a:ext cx="369131" cy="446869"/>
          </a:xfrm>
          <a:prstGeom prst="rect">
            <a:avLst/>
          </a:prstGeom>
          <a:noFill/>
        </p:spPr>
      </p:pic>
      <p:sp>
        <p:nvSpPr>
          <p:cNvPr id="7" name="Espace réservé du numéro de diapositive 6"/>
          <p:cNvSpPr>
            <a:spLocks noGrp="1"/>
          </p:cNvSpPr>
          <p:nvPr>
            <p:ph type="sldNum" sz="quarter" idx="12"/>
          </p:nvPr>
        </p:nvSpPr>
        <p:spPr>
          <a:xfrm>
            <a:off x="4421346" y="8641783"/>
            <a:ext cx="1600200" cy="486833"/>
          </a:xfrm>
        </p:spPr>
        <p:txBody>
          <a:bodyPr/>
          <a:lstStyle/>
          <a:p>
            <a:fld id="{AB422706-CEF1-4D7B-912B-5A77CF909912}" type="slidenum">
              <a:rPr lang="fr-FR" smtClean="0"/>
              <a:pPr/>
              <a:t>8</a:t>
            </a:fld>
            <a:endParaRPr lang="fr-FR" dirty="0"/>
          </a:p>
        </p:txBody>
      </p:sp>
    </p:spTree>
    <p:extLst>
      <p:ext uri="{BB962C8B-B14F-4D97-AF65-F5344CB8AC3E}">
        <p14:creationId xmlns:p14="http://schemas.microsoft.com/office/powerpoint/2010/main" val="99760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58000" cy="1403648"/>
          </a:xfrm>
          <a:solidFill>
            <a:srgbClr val="002354"/>
          </a:solidFill>
        </p:spPr>
        <p:txBody>
          <a:bodyPr>
            <a:noAutofit/>
          </a:bodyPr>
          <a:lstStyle/>
          <a:p>
            <a:r>
              <a:rPr lang="fr-FR" sz="3600" dirty="0">
                <a:solidFill>
                  <a:schemeClr val="bg1"/>
                </a:solidFill>
                <a:latin typeface="Bryant Medium" pitchFamily="34" charset="0"/>
              </a:rPr>
              <a:t>Human </a:t>
            </a:r>
            <a:r>
              <a:rPr lang="fr-FR" sz="3600" dirty="0" err="1">
                <a:solidFill>
                  <a:schemeClr val="bg1"/>
                </a:solidFill>
                <a:latin typeface="Bryant Medium" pitchFamily="34" charset="0"/>
              </a:rPr>
              <a:t>Rights</a:t>
            </a:r>
            <a:r>
              <a:rPr lang="fr-FR" sz="3600" dirty="0">
                <a:solidFill>
                  <a:schemeClr val="bg1"/>
                </a:solidFill>
                <a:latin typeface="Bryant Medium" pitchFamily="34" charset="0"/>
              </a:rPr>
              <a:t> and </a:t>
            </a:r>
            <a:r>
              <a:rPr lang="fr-FR" sz="3600" dirty="0" err="1">
                <a:solidFill>
                  <a:schemeClr val="bg1"/>
                </a:solidFill>
                <a:latin typeface="Bryant Medium" pitchFamily="34" charset="0"/>
              </a:rPr>
              <a:t>labor</a:t>
            </a:r>
            <a:r>
              <a:rPr lang="fr-FR" sz="3600" dirty="0">
                <a:solidFill>
                  <a:schemeClr val="bg1"/>
                </a:solidFill>
                <a:latin typeface="Bryant Medium" pitchFamily="34" charset="0"/>
              </a:rPr>
              <a:t> </a:t>
            </a:r>
            <a:r>
              <a:rPr lang="fr-FR" sz="3600" dirty="0" err="1">
                <a:solidFill>
                  <a:schemeClr val="bg1"/>
                </a:solidFill>
                <a:latin typeface="Bryant Medium" pitchFamily="34" charset="0"/>
              </a:rPr>
              <a:t>principles</a:t>
            </a:r>
            <a:endParaRPr lang="fr-FR" sz="1800" dirty="0">
              <a:solidFill>
                <a:schemeClr val="bg1"/>
              </a:solidFill>
              <a:latin typeface="Bryant Medium" pitchFamily="34" charset="0"/>
            </a:endParaRPr>
          </a:p>
        </p:txBody>
      </p:sp>
      <p:sp>
        <p:nvSpPr>
          <p:cNvPr id="3" name="Espace réservé du contenu 2"/>
          <p:cNvSpPr>
            <a:spLocks noGrp="1"/>
          </p:cNvSpPr>
          <p:nvPr>
            <p:ph idx="1"/>
          </p:nvPr>
        </p:nvSpPr>
        <p:spPr>
          <a:xfrm>
            <a:off x="152636" y="1541728"/>
            <a:ext cx="6552728" cy="6932372"/>
          </a:xfrm>
        </p:spPr>
        <p:txBody>
          <a:bodyPr>
            <a:noAutofit/>
          </a:bodyPr>
          <a:lstStyle/>
          <a:p>
            <a:pPr marL="0" indent="0">
              <a:buNone/>
            </a:pPr>
            <a:r>
              <a:rPr lang="en-US" sz="1200" b="1" dirty="0">
                <a:solidFill>
                  <a:srgbClr val="002060"/>
                </a:solidFill>
                <a:latin typeface="Century Gothic" panose="020B0502020202020204" pitchFamily="34" charset="0"/>
              </a:rPr>
              <a:t>4 / Above 85% of our purchase are done in China which is considered as a risky country for various infringement to human rights and issues on labor conditions.</a:t>
            </a:r>
          </a:p>
          <a:p>
            <a:pPr marL="0" indent="0">
              <a:buNone/>
            </a:pPr>
            <a:endParaRPr lang="en-US" sz="1200" b="1"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Until 2016, Cosfibel has used both the resources of its own social auditor as well as third party company such as recognized ITS or SGS  to audit as per various standards such as </a:t>
            </a:r>
            <a:r>
              <a:rPr lang="en-US" sz="1200" dirty="0" err="1">
                <a:solidFill>
                  <a:srgbClr val="002060"/>
                </a:solidFill>
                <a:latin typeface="Century Gothic" panose="020B0502020202020204" pitchFamily="34" charset="0"/>
              </a:rPr>
              <a:t>L`Oreal</a:t>
            </a:r>
            <a:r>
              <a:rPr lang="en-US" sz="1200" dirty="0">
                <a:solidFill>
                  <a:srgbClr val="002060"/>
                </a:solidFill>
                <a:latin typeface="Century Gothic" panose="020B0502020202020204" pitchFamily="34" charset="0"/>
              </a:rPr>
              <a:t>, SA8000 or SMETA 2 pillars mainly. From 2016, we decided to enforce SMETA 4 pillars audits and systematically suggest such audit to customers before considering going for other standards.</a:t>
            </a:r>
          </a:p>
          <a:p>
            <a:pPr marL="0" indent="0">
              <a:buNone/>
            </a:pPr>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Not only this is adding up environmental assessment but also is giving those audited suppliers a common direction, is easier to compare their level within the same industry, follow their improvements and train them in systematic direction.</a:t>
            </a:r>
          </a:p>
          <a:p>
            <a:pPr marL="0" indent="0">
              <a:buNone/>
            </a:pPr>
            <a:r>
              <a:rPr lang="en-US" sz="1200" dirty="0">
                <a:solidFill>
                  <a:srgbClr val="002060"/>
                </a:solidFill>
                <a:latin typeface="Century Gothic" panose="020B0502020202020204" pitchFamily="34" charset="0"/>
              </a:rPr>
              <a:t>In 2018, Cosfibel has continued promoting this standard and will keep suggesting this standard in priority to other solutions in 2019.</a:t>
            </a:r>
          </a:p>
          <a:p>
            <a:pPr marL="0" indent="0">
              <a:buNone/>
            </a:pPr>
            <a:endParaRPr lang="en-US" sz="1200" dirty="0">
              <a:solidFill>
                <a:srgbClr val="002060"/>
              </a:solidFill>
              <a:latin typeface="Century Gothic" panose="020B0502020202020204" pitchFamily="34" charset="0"/>
            </a:endParaRPr>
          </a:p>
          <a:p>
            <a:pPr marL="0" indent="0">
              <a:buNone/>
            </a:pPr>
            <a:r>
              <a:rPr lang="en-US" sz="1200" dirty="0">
                <a:solidFill>
                  <a:srgbClr val="002060"/>
                </a:solidFill>
                <a:latin typeface="Century Gothic" panose="020B0502020202020204" pitchFamily="34" charset="0"/>
              </a:rPr>
              <a:t>Some figures :</a:t>
            </a:r>
          </a:p>
          <a:p>
            <a:endParaRPr lang="en-US" sz="1200" b="1"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With 1 BV certified internal auditor, Cosfibel has carried at least 102 actions in our main Chinese suppliers in 20178</a:t>
            </a:r>
            <a:br>
              <a:rPr lang="en-US" sz="1200" dirty="0">
                <a:solidFill>
                  <a:srgbClr val="002060"/>
                </a:solidFill>
                <a:latin typeface="Century Gothic" panose="020B0502020202020204" pitchFamily="34" charset="0"/>
              </a:rPr>
            </a:br>
            <a:r>
              <a:rPr lang="en-US" sz="1200" dirty="0">
                <a:solidFill>
                  <a:srgbClr val="002060"/>
                </a:solidFill>
                <a:latin typeface="Century Gothic" panose="020B0502020202020204" pitchFamily="34" charset="0"/>
              </a:rPr>
              <a:t>(pre-audit, audits and social trainings)</a:t>
            </a:r>
            <a:br>
              <a:rPr lang="en-US" sz="1200" dirty="0">
                <a:solidFill>
                  <a:srgbClr val="002060"/>
                </a:solidFill>
                <a:latin typeface="Century Gothic" panose="020B0502020202020204" pitchFamily="34" charset="0"/>
              </a:rPr>
            </a:b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Between 2007 and end of 2018, Cosfibel has carried on over 1000 social actions</a:t>
            </a:r>
          </a:p>
          <a:p>
            <a:pPr>
              <a:buFont typeface="Wingdings" panose="05000000000000000000" pitchFamily="2" charset="2"/>
              <a:buChar char="§"/>
            </a:pPr>
            <a:endParaRPr lang="en-US" sz="1200" dirty="0">
              <a:solidFill>
                <a:srgbClr val="002060"/>
              </a:solidFill>
              <a:latin typeface="Century Gothic" panose="020B0502020202020204" pitchFamily="34" charset="0"/>
            </a:endParaRPr>
          </a:p>
          <a:p>
            <a:pPr>
              <a:buFont typeface="Wingdings" panose="05000000000000000000" pitchFamily="2" charset="2"/>
              <a:buChar char="v"/>
            </a:pPr>
            <a:r>
              <a:rPr lang="en-US" sz="1200" dirty="0">
                <a:solidFill>
                  <a:srgbClr val="002060"/>
                </a:solidFill>
                <a:latin typeface="Century Gothic" panose="020B0502020202020204" pitchFamily="34" charset="0"/>
              </a:rPr>
              <a:t>Between 2007 and end </a:t>
            </a:r>
            <a:r>
              <a:rPr lang="en-US" sz="1200">
                <a:solidFill>
                  <a:srgbClr val="002060"/>
                </a:solidFill>
                <a:latin typeface="Century Gothic" panose="020B0502020202020204" pitchFamily="34" charset="0"/>
              </a:rPr>
              <a:t>of 2018, </a:t>
            </a:r>
            <a:r>
              <a:rPr lang="en-US" sz="1200" dirty="0">
                <a:solidFill>
                  <a:srgbClr val="002060"/>
                </a:solidFill>
                <a:latin typeface="Century Gothic" panose="020B0502020202020204" pitchFamily="34" charset="0"/>
              </a:rPr>
              <a:t>Cosfibel has conducted a total of 707 audits and 216 audits have been conducted by 3rd party or customer itself.</a:t>
            </a:r>
            <a:br>
              <a:rPr lang="en-US" sz="1200" dirty="0">
                <a:solidFill>
                  <a:srgbClr val="FF0000"/>
                </a:solidFill>
                <a:latin typeface="Century Gothic" panose="020B0502020202020204" pitchFamily="34" charset="0"/>
              </a:rPr>
            </a:br>
            <a:endParaRPr lang="en-US" sz="1200" dirty="0">
              <a:solidFill>
                <a:srgbClr val="002060"/>
              </a:solidFill>
              <a:latin typeface="Century Gothic" panose="020B0502020202020204" pitchFamily="34" charset="0"/>
            </a:endParaRPr>
          </a:p>
          <a:p>
            <a:pPr algn="just">
              <a:buFont typeface="Wingdings" panose="05000000000000000000" pitchFamily="2" charset="2"/>
              <a:buChar char="v"/>
            </a:pPr>
            <a:r>
              <a:rPr lang="en-US" sz="1200" dirty="0">
                <a:solidFill>
                  <a:srgbClr val="002060"/>
                </a:solidFill>
                <a:latin typeface="Century Gothic" panose="020B0502020202020204" pitchFamily="34" charset="0"/>
              </a:rPr>
              <a:t>We also have an increase of customer audit conducted by their own audit team. This improve the communication of customer CSR teams and purchase teams so that a more efficient and ethical decision of purchase can be done.</a:t>
            </a:r>
          </a:p>
          <a:p>
            <a:pPr marL="0" indent="0" algn="just">
              <a:buNone/>
            </a:pPr>
            <a:endParaRPr lang="en-US" sz="1200" dirty="0">
              <a:solidFill>
                <a:srgbClr val="002060"/>
              </a:solidFill>
            </a:endParaRPr>
          </a:p>
        </p:txBody>
      </p:sp>
      <p:sp>
        <p:nvSpPr>
          <p:cNvPr id="4" name="Espace réservé de la date 3"/>
          <p:cNvSpPr>
            <a:spLocks noGrp="1"/>
          </p:cNvSpPr>
          <p:nvPr>
            <p:ph type="dt" sz="half" idx="10"/>
          </p:nvPr>
        </p:nvSpPr>
        <p:spPr>
          <a:xfrm>
            <a:off x="404664" y="8671387"/>
            <a:ext cx="1600200" cy="486833"/>
          </a:xfrm>
        </p:spPr>
        <p:txBody>
          <a:bodyPr/>
          <a:lstStyle/>
          <a:p>
            <a:r>
              <a:rPr lang="en-US" dirty="0"/>
              <a:t>20/05/2019</a:t>
            </a:r>
            <a:endParaRPr lang="fr-FR" dirty="0"/>
          </a:p>
        </p:txBody>
      </p:sp>
      <p:pic>
        <p:nvPicPr>
          <p:cNvPr id="5" name="Image 4" descr="Cosbibel_logo.jpg"/>
          <p:cNvPicPr>
            <a:picLocks noChangeAspect="1"/>
          </p:cNvPicPr>
          <p:nvPr/>
        </p:nvPicPr>
        <p:blipFill>
          <a:blip r:embed="rId3" cstate="print"/>
          <a:stretch>
            <a:fillRect/>
          </a:stretch>
        </p:blipFill>
        <p:spPr>
          <a:xfrm>
            <a:off x="2420888" y="8831641"/>
            <a:ext cx="1927608" cy="312359"/>
          </a:xfrm>
          <a:prstGeom prst="rect">
            <a:avLst/>
          </a:prstGeom>
        </p:spPr>
      </p:pic>
      <p:pic>
        <p:nvPicPr>
          <p:cNvPr id="6" name="Picture 2" descr="http://www.belron.com/~/media/Images/CSR/left_col_spots/left_col_12.ashx"/>
          <p:cNvPicPr>
            <a:picLocks noChangeAspect="1" noChangeArrowheads="1"/>
          </p:cNvPicPr>
          <p:nvPr/>
        </p:nvPicPr>
        <p:blipFill>
          <a:blip r:embed="rId4" cstate="print"/>
          <a:srcRect/>
          <a:stretch>
            <a:fillRect/>
          </a:stretch>
        </p:blipFill>
        <p:spPr bwMode="auto">
          <a:xfrm>
            <a:off x="6300228" y="8652786"/>
            <a:ext cx="369131" cy="446869"/>
          </a:xfrm>
          <a:prstGeom prst="rect">
            <a:avLst/>
          </a:prstGeom>
          <a:noFill/>
        </p:spPr>
      </p:pic>
      <p:sp>
        <p:nvSpPr>
          <p:cNvPr id="7" name="Espace réservé du numéro de diapositive 6"/>
          <p:cNvSpPr>
            <a:spLocks noGrp="1"/>
          </p:cNvSpPr>
          <p:nvPr>
            <p:ph type="sldNum" sz="quarter" idx="12"/>
          </p:nvPr>
        </p:nvSpPr>
        <p:spPr>
          <a:xfrm>
            <a:off x="4421346" y="8641783"/>
            <a:ext cx="1600200" cy="486833"/>
          </a:xfrm>
        </p:spPr>
        <p:txBody>
          <a:bodyPr/>
          <a:lstStyle/>
          <a:p>
            <a:fld id="{AB422706-CEF1-4D7B-912B-5A77CF909912}" type="slidenum">
              <a:rPr lang="fr-FR" smtClean="0"/>
              <a:pPr/>
              <a:t>9</a:t>
            </a:fld>
            <a:endParaRPr lang="fr-FR" dirty="0"/>
          </a:p>
        </p:txBody>
      </p:sp>
    </p:spTree>
    <p:extLst>
      <p:ext uri="{BB962C8B-B14F-4D97-AF65-F5344CB8AC3E}">
        <p14:creationId xmlns:p14="http://schemas.microsoft.com/office/powerpoint/2010/main" val="28529351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TotalTime>
  <Words>1224</Words>
  <Application>Microsoft Office PowerPoint</Application>
  <PresentationFormat>On-screen Show (4:3)</PresentationFormat>
  <Paragraphs>385</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Bryant Medium</vt:lpstr>
      <vt:lpstr>Bryant Regular</vt:lpstr>
      <vt:lpstr>Arial</vt:lpstr>
      <vt:lpstr>Calibri</vt:lpstr>
      <vt:lpstr>Century Gothic</vt:lpstr>
      <vt:lpstr>Courier New</vt:lpstr>
      <vt:lpstr>Wingdings</vt:lpstr>
      <vt:lpstr>Thème Office</vt:lpstr>
      <vt:lpstr>PowerPoint Presentation</vt:lpstr>
      <vt:lpstr>PowerPoint Presentation</vt:lpstr>
      <vt:lpstr>PowerPoint Presentation</vt:lpstr>
      <vt:lpstr>PowerPoint Presentation</vt:lpstr>
      <vt:lpstr>PowerPoint Presentation</vt:lpstr>
      <vt:lpstr>Human Rights and labor principles</vt:lpstr>
      <vt:lpstr>Human Rights and labor principles</vt:lpstr>
      <vt:lpstr>Human Rights and labor principles</vt:lpstr>
      <vt:lpstr>Human Rights and labor principles</vt:lpstr>
      <vt:lpstr>Human Rights and labor principles</vt:lpstr>
      <vt:lpstr>Environmental principles</vt:lpstr>
      <vt:lpstr>Environmental principles</vt:lpstr>
      <vt:lpstr>Environmental principles </vt:lpstr>
      <vt:lpstr>Environmental principles</vt:lpstr>
      <vt:lpstr>Environmental principles</vt:lpstr>
      <vt:lpstr>Environmental principles</vt:lpstr>
      <vt:lpstr>Principles of the fight against corruption</vt:lpstr>
      <vt:lpstr>Active support for the UN's sustainable development goals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Julia Guillou</dc:creator>
  <cp:lastModifiedBy>Laurence</cp:lastModifiedBy>
  <cp:revision>183</cp:revision>
  <cp:lastPrinted>2018-05-15T01:58:20Z</cp:lastPrinted>
  <dcterms:created xsi:type="dcterms:W3CDTF">2017-06-21T07:36:02Z</dcterms:created>
  <dcterms:modified xsi:type="dcterms:W3CDTF">2019-05-29T00:47:50Z</dcterms:modified>
</cp:coreProperties>
</file>