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90" r:id="rId22"/>
    <p:sldId id="287" r:id="rId23"/>
    <p:sldId id="275" r:id="rId24"/>
    <p:sldId id="288" r:id="rId25"/>
    <p:sldId id="277" r:id="rId26"/>
    <p:sldId id="278" r:id="rId27"/>
    <p:sldId id="279" r:id="rId28"/>
    <p:sldId id="280" r:id="rId29"/>
    <p:sldId id="281" r:id="rId30"/>
    <p:sldId id="282" r:id="rId31"/>
    <p:sldId id="289" r:id="rId32"/>
    <p:sldId id="283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96" autoAdjust="0"/>
  </p:normalViewPr>
  <p:slideViewPr>
    <p:cSldViewPr>
      <p:cViewPr>
        <p:scale>
          <a:sx n="90" d="100"/>
          <a:sy n="90" d="100"/>
        </p:scale>
        <p:origin x="132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486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15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2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277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28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213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359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09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504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539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1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00FCC-7E5D-4D9F-9EF0-CEF2C54BA444}" type="datetimeFigureOut">
              <a:rPr lang="es-MX" smtClean="0"/>
              <a:t>02/05/2019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284AE-8983-447A-8A6B-BA2207FEA9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104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470025"/>
          </a:xfrm>
        </p:spPr>
        <p:txBody>
          <a:bodyPr>
            <a:noAutofit/>
          </a:bodyPr>
          <a:lstStyle/>
          <a:p>
            <a:r>
              <a:rPr lang="es-MX" sz="3600" b="1" dirty="0" smtClean="0"/>
              <a:t>Agroindustrias Villa Santiago S.A. de C.V</a:t>
            </a:r>
            <a:r>
              <a:rPr lang="es-MX" sz="4000" b="1" dirty="0" smtClean="0"/>
              <a:t/>
            </a:r>
            <a:br>
              <a:rPr lang="es-MX" sz="4000" b="1" dirty="0" smtClean="0"/>
            </a:br>
            <a:r>
              <a:rPr lang="es-MX" sz="4000" b="1" dirty="0" smtClean="0"/>
              <a:t>Comunicación sobre el proceso  (</a:t>
            </a:r>
            <a:r>
              <a:rPr lang="es-MX" sz="4000" b="1" dirty="0" err="1" smtClean="0"/>
              <a:t>Cop</a:t>
            </a:r>
            <a:r>
              <a:rPr lang="es-MX" sz="4000" b="1" dirty="0" smtClean="0"/>
              <a:t>)</a:t>
            </a:r>
            <a:endParaRPr lang="es-MX" sz="40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34460" y="6127901"/>
            <a:ext cx="6400800" cy="694928"/>
          </a:xfrm>
        </p:spPr>
        <p:txBody>
          <a:bodyPr>
            <a:normAutofit fontScale="92500"/>
          </a:bodyPr>
          <a:lstStyle/>
          <a:p>
            <a:r>
              <a:rPr lang="es-MX" dirty="0" smtClean="0"/>
              <a:t>Compostela Nayarit México, Abril 2019</a:t>
            </a:r>
            <a:endParaRPr lang="es-MX" dirty="0"/>
          </a:p>
        </p:txBody>
      </p:sp>
      <p:grpSp>
        <p:nvGrpSpPr>
          <p:cNvPr id="5" name="4 Grupo"/>
          <p:cNvGrpSpPr/>
          <p:nvPr/>
        </p:nvGrpSpPr>
        <p:grpSpPr>
          <a:xfrm>
            <a:off x="251520" y="4124324"/>
            <a:ext cx="8568952" cy="577194"/>
            <a:chOff x="251520" y="4124324"/>
            <a:chExt cx="8568952" cy="577194"/>
          </a:xfrm>
        </p:grpSpPr>
        <p:sp>
          <p:nvSpPr>
            <p:cNvPr id="4" name="3 Rectángulo"/>
            <p:cNvSpPr/>
            <p:nvPr/>
          </p:nvSpPr>
          <p:spPr>
            <a:xfrm>
              <a:off x="251520" y="4124324"/>
              <a:ext cx="8568952" cy="19239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251520" y="4509120"/>
              <a:ext cx="8568952" cy="1923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4" y="1786781"/>
            <a:ext cx="2713484" cy="27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3131840" y="2780928"/>
            <a:ext cx="2736304" cy="263346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Ofrecemos a nuestros trabajadores:</a:t>
            </a:r>
          </a:p>
          <a:p>
            <a:pPr algn="just"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Campañas de salud y platicas de nutrición </a:t>
            </a:r>
          </a:p>
        </p:txBody>
      </p:sp>
      <p:pic>
        <p:nvPicPr>
          <p:cNvPr id="7" name="Imagen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0" y="2780927"/>
            <a:ext cx="2889250" cy="303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Imagen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48" y="2746587"/>
            <a:ext cx="269334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Imagen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6672"/>
            <a:ext cx="4557984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838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10"/>
          <p:cNvSpPr>
            <a:spLocks noChangeArrowheads="1"/>
          </p:cNvSpPr>
          <p:nvPr/>
        </p:nvSpPr>
        <p:spPr bwMode="auto">
          <a:xfrm>
            <a:off x="323528" y="634881"/>
            <a:ext cx="201622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ts val="2950"/>
              </a:lnSpc>
              <a:spcBef>
                <a:spcPts val="150"/>
              </a:spcBef>
            </a:pPr>
            <a:r>
              <a:rPr lang="es-MX" altLang="es-MX" sz="3600" b="1" baseline="3000" dirty="0">
                <a:solidFill>
                  <a:srgbClr val="7E7E7E"/>
                </a:solidFill>
                <a:latin typeface="Bahnschrift SemiLight" panose="020B0502040204020203" pitchFamily="34" charset="0"/>
                <a:cs typeface="Calibri" pitchFamily="34" charset="0"/>
              </a:rPr>
              <a:t>Principio </a:t>
            </a:r>
            <a:r>
              <a:rPr lang="es-MX" altLang="es-MX" sz="11500" b="1" baseline="3000" dirty="0">
                <a:solidFill>
                  <a:srgbClr val="7E7E7E"/>
                </a:solidFill>
                <a:latin typeface="Bahnschrift SemiLight" panose="020B0502040204020203" pitchFamily="34" charset="0"/>
                <a:cs typeface="Calibri" pitchFamily="34" charset="0"/>
              </a:rPr>
              <a:t>3</a:t>
            </a:r>
            <a:endParaRPr lang="es-MX" altLang="es-MX" sz="11500" dirty="0">
              <a:latin typeface="Bahnschrift SemiLight" panose="020B0502040204020203" pitchFamily="34" charset="0"/>
              <a:cs typeface="Calibri" pitchFamily="34" charset="0"/>
            </a:endParaRPr>
          </a:p>
        </p:txBody>
      </p:sp>
      <p:sp>
        <p:nvSpPr>
          <p:cNvPr id="8" name="Rectángulo: esquinas redondeadas 5">
            <a:extLst>
              <a:ext uri="{FF2B5EF4-FFF2-40B4-BE49-F238E27FC236}"/>
            </a:extLst>
          </p:cNvPr>
          <p:cNvSpPr/>
          <p:nvPr/>
        </p:nvSpPr>
        <p:spPr>
          <a:xfrm>
            <a:off x="2483768" y="660006"/>
            <a:ext cx="4752528" cy="139689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Nuestros colaboradores se encuentran adheridos a un sindicato, para la debida protección de sus derechos como trabajadores.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6" y="2069426"/>
            <a:ext cx="3092896" cy="41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19175"/>
            <a:ext cx="3773487" cy="381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DCIM\119NIKON\DSCN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6873"/>
            <a:ext cx="6048672" cy="44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5">
            <a:extLst>
              <a:ext uri="{FF2B5EF4-FFF2-40B4-BE49-F238E27FC236}"/>
            </a:extLst>
          </p:cNvPr>
          <p:cNvSpPr/>
          <p:nvPr/>
        </p:nvSpPr>
        <p:spPr>
          <a:xfrm>
            <a:off x="1763688" y="660006"/>
            <a:ext cx="4752528" cy="139689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sindicato  CTM  se compromete  y apoya a que se respeten los derecho de los colaboradores y sus hijos.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71600" y="881577"/>
            <a:ext cx="2054409" cy="783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  <a:defRPr/>
            </a:pPr>
            <a:r>
              <a:rPr lang="es-MX" sz="3200" b="1" i="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</a:t>
            </a:r>
            <a:r>
              <a:rPr lang="es-MX" sz="3200" b="1" i="1" spc="-4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3200" b="1" i="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b="1" i="1" spc="-10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3800" b="1" i="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MX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3551755" y="1052737"/>
            <a:ext cx="4650753" cy="18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Nos </a:t>
            </a: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mantenemos flexibles en cuanto a permisos para faltar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laborar,</a:t>
            </a:r>
            <a:r>
              <a:rPr lang="es-MX" alt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sean </a:t>
            </a: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estos casos de enfermedad o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motivos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personales, para el bienestar de nuestros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7" t="14341" r="24167" b="6169"/>
          <a:stretch/>
        </p:blipFill>
        <p:spPr>
          <a:xfrm>
            <a:off x="1461776" y="2996951"/>
            <a:ext cx="5436431" cy="3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9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2" y="6280991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467544" y="549151"/>
            <a:ext cx="4650753" cy="15116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spcBef>
                <a:spcPts val="100"/>
              </a:spcBef>
              <a:defRPr/>
            </a:pP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contamos con  </a:t>
            </a:r>
            <a:r>
              <a:rPr lang="es-MX" alt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reglamentos y políticas </a:t>
            </a:r>
            <a:r>
              <a:rPr lang="es-MX" alt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 la seguridad laborar de los colaboradores.   </a:t>
            </a:r>
            <a:endParaRPr lang="es-MX" alt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4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99592" y="2132856"/>
            <a:ext cx="3293368" cy="4111948"/>
          </a:xfrm>
          <a:prstGeom prst="rect">
            <a:avLst/>
          </a:prstGeom>
          <a:blipFill dpi="0" rotWithShape="1">
            <a:blip r:embed="rId4"/>
            <a:srcRect/>
            <a:stretch>
              <a:fillRect l="-486" r="-2084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 dirty="0">
              <a:latin typeface="Calibri" panose="020F0502020204030204" pitchFamily="34" charset="0"/>
            </a:endParaRPr>
          </a:p>
        </p:txBody>
      </p:sp>
      <p:sp>
        <p:nvSpPr>
          <p:cNvPr id="8" name="object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505651" y="2089607"/>
            <a:ext cx="3384944" cy="4141713"/>
          </a:xfrm>
          <a:prstGeom prst="rect">
            <a:avLst/>
          </a:prstGeom>
          <a:blipFill dpi="0" rotWithShape="1">
            <a:blip r:embed="rId5"/>
            <a:srcRect/>
            <a:stretch>
              <a:fillRect l="-1" t="-4679" r="-8554" b="-616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 dirty="0">
              <a:latin typeface="Calibri" panose="020F0502020204030204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4354511" y="4160463"/>
            <a:ext cx="1009651" cy="408362"/>
            <a:chOff x="4105275" y="4187825"/>
            <a:chExt cx="1258888" cy="381000"/>
          </a:xfrm>
        </p:grpSpPr>
        <p:sp>
          <p:nvSpPr>
            <p:cNvPr id="10" name="Flecha: a la derecha 11">
              <a:extLst>
                <a:ext uri="{FF2B5EF4-FFF2-40B4-BE49-F238E27FC236}"/>
              </a:extLst>
            </p:cNvPr>
            <p:cNvSpPr/>
            <p:nvPr/>
          </p:nvSpPr>
          <p:spPr>
            <a:xfrm rot="10800000">
              <a:off x="4105275" y="4187825"/>
              <a:ext cx="498475" cy="381000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1" name="Flecha: a la derecha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865688" y="4187825"/>
              <a:ext cx="498475" cy="381000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4917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10"/>
          <p:cNvSpPr>
            <a:spLocks noChangeArrowheads="1"/>
          </p:cNvSpPr>
          <p:nvPr/>
        </p:nvSpPr>
        <p:spPr bwMode="auto">
          <a:xfrm>
            <a:off x="0" y="714032"/>
            <a:ext cx="2286000" cy="84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ts val="2950"/>
              </a:lnSpc>
              <a:spcBef>
                <a:spcPts val="150"/>
              </a:spcBef>
            </a:pPr>
            <a:r>
              <a:rPr lang="es-MX" altLang="es-MX" sz="4200" b="1" i="1" baseline="3000" dirty="0">
                <a:solidFill>
                  <a:srgbClr val="7E7E7E"/>
                </a:solidFill>
                <a:latin typeface="Calibri" pitchFamily="34" charset="0"/>
                <a:cs typeface="Calibri" pitchFamily="34" charset="0"/>
              </a:rPr>
              <a:t>Principio </a:t>
            </a:r>
            <a:r>
              <a:rPr lang="es-MX" altLang="es-MX" sz="13800" b="1" i="1" baseline="3000" dirty="0">
                <a:solidFill>
                  <a:srgbClr val="7E7E7E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s-MX" altLang="es-MX" sz="13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2365375" y="754063"/>
            <a:ext cx="4413250" cy="97472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Política empresarial para el cuidado y </a:t>
            </a: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protección infantil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 Agroindustrias Villa Santiago</a:t>
            </a: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2" y="1844824"/>
            <a:ext cx="3960437" cy="440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42" y="1741521"/>
            <a:ext cx="3852863" cy="48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8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2674169" y="5229200"/>
            <a:ext cx="4413250" cy="97472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Apoyamos la 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 los hijos de nuestros colaboradores. 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blob:https://web.whatsapp.com/a693efc3-dae8-49a1-8be6-630d715c196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5682"/>
            <a:ext cx="4026706" cy="195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4289"/>
            <a:ext cx="4440969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5" y="2320688"/>
            <a:ext cx="3618756" cy="176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76" y="3363832"/>
            <a:ext cx="3834780" cy="172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8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2257958" y="2760798"/>
            <a:ext cx="4824536" cy="11002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Promovemos  capacitaciones para los hijos de nuestros colaboradores  para  su sano crecimiento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DCIM\118NIKON\DSCN19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150130" cy="23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DCIM\118NIKON\DSCN1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7" y="3855687"/>
            <a:ext cx="3294154" cy="24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18NIKON\DSCN19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548868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4815522" y="1905306"/>
            <a:ext cx="4371886" cy="231303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Contamos con un área de </a:t>
            </a:r>
            <a:r>
              <a:rPr lang="es-MX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Estancia Infantil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para el cuidado de los menores mientras los colaboradores asisten a su jornada laboral.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DCIM\115NIKON\DSCN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747"/>
            <a:ext cx="4680520" cy="37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CIM\108NIKON\DSCN1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56" y="4325503"/>
            <a:ext cx="4718844" cy="19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5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3">
            <a:extLst>
              <a:ext uri="{FF2B5EF4-FFF2-40B4-BE49-F238E27FC236}"/>
            </a:extLst>
          </p:cNvPr>
          <p:cNvSpPr txBox="1"/>
          <p:nvPr/>
        </p:nvSpPr>
        <p:spPr>
          <a:xfrm>
            <a:off x="467544" y="549151"/>
            <a:ext cx="2088232" cy="381000"/>
          </a:xfrm>
          <a:prstGeom prst="rect">
            <a:avLst/>
          </a:prstGeom>
        </p:spPr>
        <p:txBody>
          <a:bodyPr lIns="0" tIns="0" rIns="0" bIns="0"/>
          <a:lstStyle/>
          <a:p>
            <a:pPr marL="12700" eaLnBrk="1" fontAlgn="auto" hangingPunct="1">
              <a:lnSpc>
                <a:spcPts val="2950"/>
              </a:lnSpc>
              <a:spcBef>
                <a:spcPts val="147"/>
              </a:spcBef>
              <a:spcAft>
                <a:spcPts val="0"/>
              </a:spcAft>
              <a:defRPr/>
            </a:pPr>
            <a:r>
              <a:rPr sz="4200" b="1" i="1" baseline="2925" dirty="0">
                <a:solidFill>
                  <a:srgbClr val="7E7E7E"/>
                </a:solidFill>
                <a:latin typeface="Calibri"/>
                <a:cs typeface="Calibri"/>
              </a:rPr>
              <a:t>Princip</a:t>
            </a:r>
            <a:r>
              <a:rPr sz="4200" b="1" i="1" spc="-4" baseline="2925" dirty="0">
                <a:solidFill>
                  <a:srgbClr val="7E7E7E"/>
                </a:solidFill>
                <a:latin typeface="Calibri"/>
                <a:cs typeface="Calibri"/>
              </a:rPr>
              <a:t>i</a:t>
            </a:r>
            <a:r>
              <a:rPr sz="4200" b="1" i="1" baseline="2925" dirty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sz="4200" b="1" i="1" spc="-96" baseline="29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1500" b="1" i="1" baseline="2925" dirty="0">
                <a:solidFill>
                  <a:srgbClr val="7E7E7E"/>
                </a:solidFill>
                <a:latin typeface="Calibri"/>
                <a:cs typeface="Calibri"/>
              </a:rPr>
              <a:t>6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2987824" y="260648"/>
            <a:ext cx="3734630" cy="129614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Contamos  con  una  política  específica  de</a:t>
            </a:r>
          </a:p>
          <a:p>
            <a:pPr algn="just">
              <a:defRPr/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Equidad de Género y no Discriminación: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2" y="908720"/>
            <a:ext cx="26574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6"/>
          <p:cNvSpPr>
            <a:spLocks noChangeArrowheads="1"/>
          </p:cNvSpPr>
          <p:nvPr/>
        </p:nvSpPr>
        <p:spPr bwMode="auto">
          <a:xfrm>
            <a:off x="3015927" y="1700808"/>
            <a:ext cx="3140250" cy="4464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s-MX" altLang="es-MX">
              <a:latin typeface="Calibri" pitchFamily="34" charset="0"/>
            </a:endParaRPr>
          </a:p>
        </p:txBody>
      </p:sp>
      <p:sp>
        <p:nvSpPr>
          <p:cNvPr id="10" name="object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156177" y="1665089"/>
            <a:ext cx="2734418" cy="4535488"/>
          </a:xfrm>
          <a:prstGeom prst="rect">
            <a:avLst/>
          </a:prstGeom>
          <a:blipFill dpi="0" rotWithShape="1">
            <a:blip r:embed="rId6"/>
            <a:srcRect/>
            <a:stretch>
              <a:fillRect l="-7094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2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369"/>
            <a:ext cx="1440160" cy="72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0" y="390460"/>
            <a:ext cx="5076564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5538570" y="1916832"/>
            <a:ext cx="3468613" cy="238618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3200" b="1" baseline="3000" dirty="0">
                <a:latin typeface="Arial" panose="020B0604020202020204" pitchFamily="34" charset="0"/>
                <a:cs typeface="Arial" panose="020B0604020202020204" pitchFamily="34" charset="0"/>
              </a:rPr>
              <a:t>Carta de exposición de motivos</a:t>
            </a:r>
            <a:endParaRPr lang="es-MX" alt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2163"/>
              </a:lnSpc>
              <a:spcBef>
                <a:spcPts val="13"/>
              </a:spcBef>
              <a:defRPr/>
            </a:pPr>
            <a:r>
              <a:rPr lang="es-MX" altLang="es-MX" sz="32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por parte del </a:t>
            </a:r>
          </a:p>
          <a:p>
            <a:pPr algn="ctr" eaLnBrk="1" hangingPunct="1">
              <a:lnSpc>
                <a:spcPts val="2163"/>
              </a:lnSpc>
              <a:spcBef>
                <a:spcPts val="13"/>
              </a:spcBef>
              <a:defRPr/>
            </a:pPr>
            <a:r>
              <a:rPr lang="es-MX" altLang="es-MX" sz="32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Gerente General de</a:t>
            </a:r>
            <a:endParaRPr lang="es-MX" alt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2163"/>
              </a:lnSpc>
              <a:defRPr/>
            </a:pPr>
            <a:r>
              <a:rPr lang="es-MX" altLang="es-MX" sz="32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Agroindustrias Villa Santiago:</a:t>
            </a:r>
            <a:endParaRPr lang="es-MX" altLang="es-MX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97" y="189582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3373642" y="4941168"/>
            <a:ext cx="5534830" cy="129614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Promovemos capacitaciones de equidad de genero para los colaboradores, con el objetivo de fomentar mejor ambiente laboral.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9583"/>
            <a:ext cx="4698876" cy="35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540" y="1556792"/>
            <a:ext cx="4289932" cy="321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7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97" y="189582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3787" y="224645"/>
            <a:ext cx="2664296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4">
            <a:extLst>
              <a:ext uri="{FF2B5EF4-FFF2-40B4-BE49-F238E27FC236}"/>
            </a:extLst>
          </p:cNvPr>
          <p:cNvSpPr txBox="1"/>
          <p:nvPr/>
        </p:nvSpPr>
        <p:spPr>
          <a:xfrm>
            <a:off x="2375755" y="4725144"/>
            <a:ext cx="3240360" cy="61555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capacitación de </a:t>
            </a:r>
            <a:r>
              <a:rPr lang="es-MX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Equidad de genero </a:t>
            </a:r>
            <a:endParaRPr lang="es-MX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16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97" y="189582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-8612" r="8564" b="8612"/>
          <a:stretch/>
        </p:blipFill>
        <p:spPr bwMode="auto">
          <a:xfrm rot="5400000">
            <a:off x="64383" y="1173007"/>
            <a:ext cx="5408028" cy="459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5205583" y="2636912"/>
            <a:ext cx="3141663" cy="151216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2700" algn="ctr" eaLnBrk="1" fontAlgn="auto" hangingPunct="1">
              <a:lnSpc>
                <a:spcPts val="1725"/>
              </a:lnSpc>
              <a:spcBef>
                <a:spcPts val="86"/>
              </a:spcBef>
              <a:spcAft>
                <a:spcPts val="0"/>
              </a:spcAft>
              <a:defRPr/>
            </a:pPr>
            <a:r>
              <a:rPr lang="es-MX" sz="2000" b="1" dirty="0" smtClean="0">
                <a:cs typeface="Calibri"/>
              </a:rPr>
              <a:t>Solicitud de capacitación Equidad de genero  </a:t>
            </a:r>
            <a:endParaRPr lang="es-MX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39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1187624" y="260648"/>
            <a:ext cx="5534830" cy="129614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Apoyamos a las mujeres embarazadas con capacitaciones, además de brindarles un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trabajo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según sus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DCIM\117NIKON\DSCN19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2" y="1772816"/>
            <a:ext cx="414064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37" y="2997091"/>
            <a:ext cx="3708834" cy="278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0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8027" y="-847866"/>
            <a:ext cx="2450366" cy="481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1" y="3438650"/>
            <a:ext cx="4897760" cy="2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4">
            <a:extLst>
              <a:ext uri="{FF2B5EF4-FFF2-40B4-BE49-F238E27FC236}"/>
            </a:extLst>
          </p:cNvPr>
          <p:cNvSpPr txBox="1"/>
          <p:nvPr/>
        </p:nvSpPr>
        <p:spPr>
          <a:xfrm>
            <a:off x="5076056" y="2018457"/>
            <a:ext cx="3240360" cy="9233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Cartas descriptivas  y registros de capacitaciones dirigidas a embarazadas 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22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5">
            <a:extLst>
              <a:ext uri="{FF2B5EF4-FFF2-40B4-BE49-F238E27FC236}"/>
            </a:extLst>
          </p:cNvPr>
          <p:cNvSpPr txBox="1"/>
          <p:nvPr/>
        </p:nvSpPr>
        <p:spPr>
          <a:xfrm>
            <a:off x="304455" y="687826"/>
            <a:ext cx="2110755" cy="381000"/>
          </a:xfrm>
          <a:prstGeom prst="rect">
            <a:avLst/>
          </a:prstGeom>
        </p:spPr>
        <p:txBody>
          <a:bodyPr lIns="0" tIns="0" rIns="0" bIns="0"/>
          <a:lstStyle/>
          <a:p>
            <a:pPr marL="12700" eaLnBrk="1" fontAlgn="auto" hangingPunct="1">
              <a:lnSpc>
                <a:spcPts val="2950"/>
              </a:lnSpc>
              <a:spcBef>
                <a:spcPts val="147"/>
              </a:spcBef>
              <a:spcAft>
                <a:spcPts val="0"/>
              </a:spcAft>
              <a:defRPr/>
            </a:pPr>
            <a:r>
              <a:rPr sz="4200" b="1" i="1" baseline="2925" dirty="0" smtClean="0">
                <a:solidFill>
                  <a:srgbClr val="7E7E7E"/>
                </a:solidFill>
                <a:latin typeface="Calibri"/>
                <a:cs typeface="Calibri"/>
              </a:rPr>
              <a:t>Princip</a:t>
            </a:r>
            <a:r>
              <a:rPr sz="4200" b="1" i="1" spc="-4" baseline="2925" dirty="0" smtClean="0">
                <a:solidFill>
                  <a:srgbClr val="7E7E7E"/>
                </a:solidFill>
                <a:latin typeface="Calibri"/>
                <a:cs typeface="Calibri"/>
              </a:rPr>
              <a:t>i</a:t>
            </a:r>
            <a:r>
              <a:rPr sz="4200" b="1" i="1" baseline="2925" dirty="0" smtClean="0">
                <a:solidFill>
                  <a:srgbClr val="7E7E7E"/>
                </a:solidFill>
                <a:latin typeface="Calibri"/>
                <a:cs typeface="Calibri"/>
              </a:rPr>
              <a:t>o</a:t>
            </a:r>
            <a:r>
              <a:rPr lang="es-MX" sz="4200" b="1" i="1" baseline="2925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lang="es-MX" sz="11500" b="1" i="1" baseline="2925" dirty="0" smtClean="0">
                <a:solidFill>
                  <a:srgbClr val="7E7E7E"/>
                </a:solidFill>
                <a:latin typeface="Calibri"/>
                <a:cs typeface="Calibri"/>
              </a:rPr>
              <a:t>7 </a:t>
            </a:r>
            <a:endParaRPr sz="8000" dirty="0">
              <a:latin typeface="Calibri"/>
              <a:cs typeface="Calibri"/>
            </a:endParaRPr>
          </a:p>
        </p:txBody>
      </p:sp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184150" y="2996952"/>
            <a:ext cx="2011586" cy="218623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2400" b="1" baseline="3000" dirty="0">
                <a:cs typeface="Calibri" panose="020F0502020204030204" pitchFamily="34" charset="0"/>
              </a:rPr>
              <a:t>Código de Ética</a:t>
            </a:r>
            <a:endParaRPr lang="es-MX" altLang="es-MX" sz="2400" b="1" dirty="0">
              <a:cs typeface="Calibri" panose="020F0502020204030204" pitchFamily="34" charset="0"/>
            </a:endParaRPr>
          </a:p>
          <a:p>
            <a:pPr algn="ctr" eaLnBrk="1" hangingPunct="1">
              <a:lnSpc>
                <a:spcPts val="2163"/>
              </a:lnSpc>
              <a:spcBef>
                <a:spcPts val="13"/>
              </a:spcBef>
              <a:defRPr/>
            </a:pPr>
            <a:r>
              <a:rPr lang="es-MX" altLang="es-MX" sz="2400" b="1" baseline="2000" dirty="0">
                <a:cs typeface="Calibri" panose="020F0502020204030204" pitchFamily="34" charset="0"/>
              </a:rPr>
              <a:t>Referenciando el</a:t>
            </a:r>
            <a:endParaRPr lang="es-MX" altLang="es-MX" sz="2400" b="1" dirty="0">
              <a:cs typeface="Calibri" panose="020F0502020204030204" pitchFamily="34" charset="0"/>
            </a:endParaRPr>
          </a:p>
          <a:p>
            <a:pPr algn="ctr" eaLnBrk="1" hangingPunct="1">
              <a:lnSpc>
                <a:spcPts val="2163"/>
              </a:lnSpc>
              <a:defRPr/>
            </a:pPr>
            <a:r>
              <a:rPr lang="es-MX" altLang="es-MX" sz="2400" b="1" baseline="2000" dirty="0">
                <a:cs typeface="Calibri" panose="020F0502020204030204" pitchFamily="34" charset="0"/>
              </a:rPr>
              <a:t>apartado de</a:t>
            </a:r>
            <a:endParaRPr lang="es-MX" altLang="es-MX" sz="2400" b="1" dirty="0">
              <a:cs typeface="Calibri" panose="020F0502020204030204" pitchFamily="34" charset="0"/>
            </a:endParaRPr>
          </a:p>
          <a:p>
            <a:pPr algn="ctr" eaLnBrk="1" hangingPunct="1">
              <a:lnSpc>
                <a:spcPts val="2163"/>
              </a:lnSpc>
              <a:defRPr/>
            </a:pPr>
            <a:r>
              <a:rPr lang="es-MX" altLang="es-MX" sz="2400" b="1" baseline="2000" dirty="0">
                <a:cs typeface="Calibri" panose="020F0502020204030204" pitchFamily="34" charset="0"/>
              </a:rPr>
              <a:t>compromiso con</a:t>
            </a:r>
            <a:endParaRPr lang="es-MX" altLang="es-MX" sz="2400" b="1" dirty="0">
              <a:cs typeface="Calibri" panose="020F0502020204030204" pitchFamily="34" charset="0"/>
            </a:endParaRPr>
          </a:p>
          <a:p>
            <a:pPr algn="ctr" eaLnBrk="1" hangingPunct="1">
              <a:lnSpc>
                <a:spcPts val="2163"/>
              </a:lnSpc>
              <a:defRPr/>
            </a:pPr>
            <a:r>
              <a:rPr lang="es-MX" altLang="es-MX" sz="2400" b="1" baseline="2000" dirty="0">
                <a:cs typeface="Calibri" panose="020F0502020204030204" pitchFamily="34" charset="0"/>
              </a:rPr>
              <a:t>Medio Ambiente</a:t>
            </a:r>
            <a:r>
              <a:rPr lang="es-MX" altLang="es-MX" sz="2000" b="1" baseline="2000" dirty="0">
                <a:cs typeface="Calibri" panose="020F0502020204030204" pitchFamily="34" charset="0"/>
              </a:rPr>
              <a:t>:</a:t>
            </a:r>
            <a:endParaRPr lang="es-MX" altLang="es-MX" b="1" dirty="0">
              <a:cs typeface="Calibri" panose="020F0502020204030204" pitchFamily="34" charset="0"/>
            </a:endParaRPr>
          </a:p>
        </p:txBody>
      </p:sp>
      <p:sp>
        <p:nvSpPr>
          <p:cNvPr id="8" name="object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415210" y="889308"/>
            <a:ext cx="3388445" cy="49498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>
              <a:latin typeface="Calibri" panose="020F0502020204030204" pitchFamily="34" charset="0"/>
            </a:endParaRPr>
          </a:p>
        </p:txBody>
      </p:sp>
      <p:sp>
        <p:nvSpPr>
          <p:cNvPr id="9" name="object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87032" y="1068826"/>
            <a:ext cx="3103563" cy="50260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13"/>
          <p:cNvSpPr>
            <a:spLocks noChangeArrowheads="1"/>
          </p:cNvSpPr>
          <p:nvPr/>
        </p:nvSpPr>
        <p:spPr bwMode="auto">
          <a:xfrm>
            <a:off x="4644008" y="491331"/>
            <a:ext cx="2592288" cy="719138"/>
          </a:xfrm>
          <a:custGeom>
            <a:avLst/>
            <a:gdLst>
              <a:gd name="T0" fmla="*/ 0 w 2520251"/>
              <a:gd name="T1" fmla="*/ 118909 h 720089"/>
              <a:gd name="T2" fmla="*/ 118 w 2520251"/>
              <a:gd name="T3" fmla="*/ 599892 h 720089"/>
              <a:gd name="T4" fmla="*/ 9579 w 2520251"/>
              <a:gd name="T5" fmla="*/ 641136 h 720089"/>
              <a:gd name="T6" fmla="*/ 32172 w 2520251"/>
              <a:gd name="T7" fmla="*/ 675510 h 720089"/>
              <a:gd name="T8" fmla="*/ 65102 w 2520251"/>
              <a:gd name="T9" fmla="*/ 700247 h 720089"/>
              <a:gd name="T10" fmla="*/ 105567 w 2520251"/>
              <a:gd name="T11" fmla="*/ 712580 h 720089"/>
              <a:gd name="T12" fmla="*/ 120245 w 2520251"/>
              <a:gd name="T13" fmla="*/ 713458 h 720089"/>
              <a:gd name="T14" fmla="*/ 2410303 w 2520251"/>
              <a:gd name="T15" fmla="*/ 713340 h 720089"/>
              <a:gd name="T16" fmla="*/ 2452012 w 2520251"/>
              <a:gd name="T17" fmla="*/ 703990 h 720089"/>
              <a:gd name="T18" fmla="*/ 2486772 w 2520251"/>
              <a:gd name="T19" fmla="*/ 681648 h 720089"/>
              <a:gd name="T20" fmla="*/ 2511787 w 2520251"/>
              <a:gd name="T21" fmla="*/ 649085 h 720089"/>
              <a:gd name="T22" fmla="*/ 2524262 w 2520251"/>
              <a:gd name="T23" fmla="*/ 609065 h 720089"/>
              <a:gd name="T24" fmla="*/ 2525148 w 2520251"/>
              <a:gd name="T25" fmla="*/ 594551 h 720089"/>
              <a:gd name="T26" fmla="*/ 2525029 w 2520251"/>
              <a:gd name="T27" fmla="*/ 113566 h 720089"/>
              <a:gd name="T28" fmla="*/ 2515573 w 2520251"/>
              <a:gd name="T29" fmla="*/ 72322 h 720089"/>
              <a:gd name="T30" fmla="*/ 2492980 w 2520251"/>
              <a:gd name="T31" fmla="*/ 37949 h 720089"/>
              <a:gd name="T32" fmla="*/ 2460051 w 2520251"/>
              <a:gd name="T33" fmla="*/ 13210 h 720089"/>
              <a:gd name="T34" fmla="*/ 2419582 w 2520251"/>
              <a:gd name="T35" fmla="*/ 878 h 720089"/>
              <a:gd name="T36" fmla="*/ 2404900 w 2520251"/>
              <a:gd name="T37" fmla="*/ 0 h 720089"/>
              <a:gd name="T38" fmla="*/ 114847 w 2520251"/>
              <a:gd name="T39" fmla="*/ 118 h 720089"/>
              <a:gd name="T40" fmla="*/ 73140 w 2520251"/>
              <a:gd name="T41" fmla="*/ 9465 h 720089"/>
              <a:gd name="T42" fmla="*/ 38383 w 2520251"/>
              <a:gd name="T43" fmla="*/ 31811 h 720089"/>
              <a:gd name="T44" fmla="*/ 13364 w 2520251"/>
              <a:gd name="T45" fmla="*/ 64373 h 720089"/>
              <a:gd name="T46" fmla="*/ 885 w 2520251"/>
              <a:gd name="T47" fmla="*/ 104391 h 720089"/>
              <a:gd name="T48" fmla="*/ 0 w 2520251"/>
              <a:gd name="T49" fmla="*/ 118909 h 7200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89"/>
              <a:gd name="T77" fmla="*/ 2520251 w 2520251"/>
              <a:gd name="T78" fmla="*/ 720089 h 7200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89">
                <a:moveTo>
                  <a:pt x="0" y="120014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89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Reforestación de arboles en campo </a:t>
            </a:r>
          </a:p>
        </p:txBody>
      </p:sp>
      <p:sp>
        <p:nvSpPr>
          <p:cNvPr id="7" name="object 13"/>
          <p:cNvSpPr>
            <a:spLocks noChangeArrowheads="1"/>
          </p:cNvSpPr>
          <p:nvPr/>
        </p:nvSpPr>
        <p:spPr bwMode="auto">
          <a:xfrm>
            <a:off x="4572000" y="5021899"/>
            <a:ext cx="3558307" cy="1143406"/>
          </a:xfrm>
          <a:custGeom>
            <a:avLst/>
            <a:gdLst>
              <a:gd name="T0" fmla="*/ 0 w 2520251"/>
              <a:gd name="T1" fmla="*/ 118909 h 720089"/>
              <a:gd name="T2" fmla="*/ 118 w 2520251"/>
              <a:gd name="T3" fmla="*/ 599892 h 720089"/>
              <a:gd name="T4" fmla="*/ 9579 w 2520251"/>
              <a:gd name="T5" fmla="*/ 641136 h 720089"/>
              <a:gd name="T6" fmla="*/ 32172 w 2520251"/>
              <a:gd name="T7" fmla="*/ 675510 h 720089"/>
              <a:gd name="T8" fmla="*/ 65102 w 2520251"/>
              <a:gd name="T9" fmla="*/ 700247 h 720089"/>
              <a:gd name="T10" fmla="*/ 105567 w 2520251"/>
              <a:gd name="T11" fmla="*/ 712580 h 720089"/>
              <a:gd name="T12" fmla="*/ 120245 w 2520251"/>
              <a:gd name="T13" fmla="*/ 713458 h 720089"/>
              <a:gd name="T14" fmla="*/ 2410303 w 2520251"/>
              <a:gd name="T15" fmla="*/ 713340 h 720089"/>
              <a:gd name="T16" fmla="*/ 2452012 w 2520251"/>
              <a:gd name="T17" fmla="*/ 703990 h 720089"/>
              <a:gd name="T18" fmla="*/ 2486772 w 2520251"/>
              <a:gd name="T19" fmla="*/ 681648 h 720089"/>
              <a:gd name="T20" fmla="*/ 2511787 w 2520251"/>
              <a:gd name="T21" fmla="*/ 649085 h 720089"/>
              <a:gd name="T22" fmla="*/ 2524262 w 2520251"/>
              <a:gd name="T23" fmla="*/ 609065 h 720089"/>
              <a:gd name="T24" fmla="*/ 2525148 w 2520251"/>
              <a:gd name="T25" fmla="*/ 594551 h 720089"/>
              <a:gd name="T26" fmla="*/ 2525029 w 2520251"/>
              <a:gd name="T27" fmla="*/ 113566 h 720089"/>
              <a:gd name="T28" fmla="*/ 2515573 w 2520251"/>
              <a:gd name="T29" fmla="*/ 72322 h 720089"/>
              <a:gd name="T30" fmla="*/ 2492980 w 2520251"/>
              <a:gd name="T31" fmla="*/ 37949 h 720089"/>
              <a:gd name="T32" fmla="*/ 2460051 w 2520251"/>
              <a:gd name="T33" fmla="*/ 13210 h 720089"/>
              <a:gd name="T34" fmla="*/ 2419582 w 2520251"/>
              <a:gd name="T35" fmla="*/ 878 h 720089"/>
              <a:gd name="T36" fmla="*/ 2404900 w 2520251"/>
              <a:gd name="T37" fmla="*/ 0 h 720089"/>
              <a:gd name="T38" fmla="*/ 114847 w 2520251"/>
              <a:gd name="T39" fmla="*/ 118 h 720089"/>
              <a:gd name="T40" fmla="*/ 73140 w 2520251"/>
              <a:gd name="T41" fmla="*/ 9465 h 720089"/>
              <a:gd name="T42" fmla="*/ 38383 w 2520251"/>
              <a:gd name="T43" fmla="*/ 31811 h 720089"/>
              <a:gd name="T44" fmla="*/ 13364 w 2520251"/>
              <a:gd name="T45" fmla="*/ 64373 h 720089"/>
              <a:gd name="T46" fmla="*/ 885 w 2520251"/>
              <a:gd name="T47" fmla="*/ 104391 h 720089"/>
              <a:gd name="T48" fmla="*/ 0 w 2520251"/>
              <a:gd name="T49" fmla="*/ 118909 h 7200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89"/>
              <a:gd name="T77" fmla="*/ 2520251 w 2520251"/>
              <a:gd name="T78" fmla="*/ 720089 h 7200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89">
                <a:moveTo>
                  <a:pt x="0" y="120014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89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pPr algn="ctr"/>
            <a:r>
              <a:rPr lang="es-MX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de nuestros valores es la retribución social, por lo tanto realizamos campañas de reforestación. 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DCIM\116NIKON\DSCN0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825"/>
            <a:ext cx="3054688" cy="22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DCIM\116NIKON\DSCN0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95" y="1393462"/>
            <a:ext cx="4729961" cy="354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DCIM\116NIKON\DSCN03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159167" cy="23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DCIM\116NIKON\DSCN04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03862"/>
            <a:ext cx="3168352" cy="19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13"/>
          <p:cNvSpPr>
            <a:spLocks noChangeArrowheads="1"/>
          </p:cNvSpPr>
          <p:nvPr/>
        </p:nvSpPr>
        <p:spPr bwMode="auto">
          <a:xfrm>
            <a:off x="251520" y="491331"/>
            <a:ext cx="2592288" cy="719138"/>
          </a:xfrm>
          <a:custGeom>
            <a:avLst/>
            <a:gdLst>
              <a:gd name="T0" fmla="*/ 0 w 2520251"/>
              <a:gd name="T1" fmla="*/ 118909 h 720089"/>
              <a:gd name="T2" fmla="*/ 118 w 2520251"/>
              <a:gd name="T3" fmla="*/ 599892 h 720089"/>
              <a:gd name="T4" fmla="*/ 9579 w 2520251"/>
              <a:gd name="T5" fmla="*/ 641136 h 720089"/>
              <a:gd name="T6" fmla="*/ 32172 w 2520251"/>
              <a:gd name="T7" fmla="*/ 675510 h 720089"/>
              <a:gd name="T8" fmla="*/ 65102 w 2520251"/>
              <a:gd name="T9" fmla="*/ 700247 h 720089"/>
              <a:gd name="T10" fmla="*/ 105567 w 2520251"/>
              <a:gd name="T11" fmla="*/ 712580 h 720089"/>
              <a:gd name="T12" fmla="*/ 120245 w 2520251"/>
              <a:gd name="T13" fmla="*/ 713458 h 720089"/>
              <a:gd name="T14" fmla="*/ 2410303 w 2520251"/>
              <a:gd name="T15" fmla="*/ 713340 h 720089"/>
              <a:gd name="T16" fmla="*/ 2452012 w 2520251"/>
              <a:gd name="T17" fmla="*/ 703990 h 720089"/>
              <a:gd name="T18" fmla="*/ 2486772 w 2520251"/>
              <a:gd name="T19" fmla="*/ 681648 h 720089"/>
              <a:gd name="T20" fmla="*/ 2511787 w 2520251"/>
              <a:gd name="T21" fmla="*/ 649085 h 720089"/>
              <a:gd name="T22" fmla="*/ 2524262 w 2520251"/>
              <a:gd name="T23" fmla="*/ 609065 h 720089"/>
              <a:gd name="T24" fmla="*/ 2525148 w 2520251"/>
              <a:gd name="T25" fmla="*/ 594551 h 720089"/>
              <a:gd name="T26" fmla="*/ 2525029 w 2520251"/>
              <a:gd name="T27" fmla="*/ 113566 h 720089"/>
              <a:gd name="T28" fmla="*/ 2515573 w 2520251"/>
              <a:gd name="T29" fmla="*/ 72322 h 720089"/>
              <a:gd name="T30" fmla="*/ 2492980 w 2520251"/>
              <a:gd name="T31" fmla="*/ 37949 h 720089"/>
              <a:gd name="T32" fmla="*/ 2460051 w 2520251"/>
              <a:gd name="T33" fmla="*/ 13210 h 720089"/>
              <a:gd name="T34" fmla="*/ 2419582 w 2520251"/>
              <a:gd name="T35" fmla="*/ 878 h 720089"/>
              <a:gd name="T36" fmla="*/ 2404900 w 2520251"/>
              <a:gd name="T37" fmla="*/ 0 h 720089"/>
              <a:gd name="T38" fmla="*/ 114847 w 2520251"/>
              <a:gd name="T39" fmla="*/ 118 h 720089"/>
              <a:gd name="T40" fmla="*/ 73140 w 2520251"/>
              <a:gd name="T41" fmla="*/ 9465 h 720089"/>
              <a:gd name="T42" fmla="*/ 38383 w 2520251"/>
              <a:gd name="T43" fmla="*/ 31811 h 720089"/>
              <a:gd name="T44" fmla="*/ 13364 w 2520251"/>
              <a:gd name="T45" fmla="*/ 64373 h 720089"/>
              <a:gd name="T46" fmla="*/ 885 w 2520251"/>
              <a:gd name="T47" fmla="*/ 104391 h 720089"/>
              <a:gd name="T48" fmla="*/ 0 w 2520251"/>
              <a:gd name="T49" fmla="*/ 118909 h 7200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89"/>
              <a:gd name="T77" fmla="*/ 2520251 w 2520251"/>
              <a:gd name="T78" fmla="*/ 720089 h 7200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89">
                <a:moveTo>
                  <a:pt x="0" y="120014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89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láminas translúcidas</a:t>
            </a:r>
          </a:p>
        </p:txBody>
      </p:sp>
      <p:sp>
        <p:nvSpPr>
          <p:cNvPr id="7" name="object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133725" y="1022721"/>
            <a:ext cx="5542731" cy="237626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>
              <a:latin typeface="Calibri" panose="020F0502020204030204" pitchFamily="34" charset="0"/>
            </a:endParaRPr>
          </a:p>
        </p:txBody>
      </p:sp>
      <p:sp>
        <p:nvSpPr>
          <p:cNvPr id="8" name="object 13"/>
          <p:cNvSpPr>
            <a:spLocks noChangeArrowheads="1"/>
          </p:cNvSpPr>
          <p:nvPr/>
        </p:nvSpPr>
        <p:spPr bwMode="auto">
          <a:xfrm>
            <a:off x="251520" y="3398985"/>
            <a:ext cx="2592288" cy="719138"/>
          </a:xfrm>
          <a:custGeom>
            <a:avLst/>
            <a:gdLst>
              <a:gd name="T0" fmla="*/ 0 w 2520251"/>
              <a:gd name="T1" fmla="*/ 118909 h 720089"/>
              <a:gd name="T2" fmla="*/ 118 w 2520251"/>
              <a:gd name="T3" fmla="*/ 599892 h 720089"/>
              <a:gd name="T4" fmla="*/ 9579 w 2520251"/>
              <a:gd name="T5" fmla="*/ 641136 h 720089"/>
              <a:gd name="T6" fmla="*/ 32172 w 2520251"/>
              <a:gd name="T7" fmla="*/ 675510 h 720089"/>
              <a:gd name="T8" fmla="*/ 65102 w 2520251"/>
              <a:gd name="T9" fmla="*/ 700247 h 720089"/>
              <a:gd name="T10" fmla="*/ 105567 w 2520251"/>
              <a:gd name="T11" fmla="*/ 712580 h 720089"/>
              <a:gd name="T12" fmla="*/ 120245 w 2520251"/>
              <a:gd name="T13" fmla="*/ 713458 h 720089"/>
              <a:gd name="T14" fmla="*/ 2410303 w 2520251"/>
              <a:gd name="T15" fmla="*/ 713340 h 720089"/>
              <a:gd name="T16" fmla="*/ 2452012 w 2520251"/>
              <a:gd name="T17" fmla="*/ 703990 h 720089"/>
              <a:gd name="T18" fmla="*/ 2486772 w 2520251"/>
              <a:gd name="T19" fmla="*/ 681648 h 720089"/>
              <a:gd name="T20" fmla="*/ 2511787 w 2520251"/>
              <a:gd name="T21" fmla="*/ 649085 h 720089"/>
              <a:gd name="T22" fmla="*/ 2524262 w 2520251"/>
              <a:gd name="T23" fmla="*/ 609065 h 720089"/>
              <a:gd name="T24" fmla="*/ 2525148 w 2520251"/>
              <a:gd name="T25" fmla="*/ 594551 h 720089"/>
              <a:gd name="T26" fmla="*/ 2525029 w 2520251"/>
              <a:gd name="T27" fmla="*/ 113566 h 720089"/>
              <a:gd name="T28" fmla="*/ 2515573 w 2520251"/>
              <a:gd name="T29" fmla="*/ 72322 h 720089"/>
              <a:gd name="T30" fmla="*/ 2492980 w 2520251"/>
              <a:gd name="T31" fmla="*/ 37949 h 720089"/>
              <a:gd name="T32" fmla="*/ 2460051 w 2520251"/>
              <a:gd name="T33" fmla="*/ 13210 h 720089"/>
              <a:gd name="T34" fmla="*/ 2419582 w 2520251"/>
              <a:gd name="T35" fmla="*/ 878 h 720089"/>
              <a:gd name="T36" fmla="*/ 2404900 w 2520251"/>
              <a:gd name="T37" fmla="*/ 0 h 720089"/>
              <a:gd name="T38" fmla="*/ 114847 w 2520251"/>
              <a:gd name="T39" fmla="*/ 118 h 720089"/>
              <a:gd name="T40" fmla="*/ 73140 w 2520251"/>
              <a:gd name="T41" fmla="*/ 9465 h 720089"/>
              <a:gd name="T42" fmla="*/ 38383 w 2520251"/>
              <a:gd name="T43" fmla="*/ 31811 h 720089"/>
              <a:gd name="T44" fmla="*/ 13364 w 2520251"/>
              <a:gd name="T45" fmla="*/ 64373 h 720089"/>
              <a:gd name="T46" fmla="*/ 885 w 2520251"/>
              <a:gd name="T47" fmla="*/ 104391 h 720089"/>
              <a:gd name="T48" fmla="*/ 0 w 2520251"/>
              <a:gd name="T49" fmla="*/ 118909 h 7200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89"/>
              <a:gd name="T77" fmla="*/ 2520251 w 2520251"/>
              <a:gd name="T78" fmla="*/ 720089 h 7200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89">
                <a:moveTo>
                  <a:pt x="0" y="120014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89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Ventanas con excelente captación de luz solar.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98985"/>
            <a:ext cx="6300191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13"/>
          <p:cNvSpPr>
            <a:spLocks noChangeArrowheads="1"/>
          </p:cNvSpPr>
          <p:nvPr/>
        </p:nvSpPr>
        <p:spPr bwMode="auto">
          <a:xfrm>
            <a:off x="4918058" y="2636912"/>
            <a:ext cx="3990355" cy="1143406"/>
          </a:xfrm>
          <a:custGeom>
            <a:avLst/>
            <a:gdLst>
              <a:gd name="T0" fmla="*/ 0 w 2520251"/>
              <a:gd name="T1" fmla="*/ 118909 h 720089"/>
              <a:gd name="T2" fmla="*/ 118 w 2520251"/>
              <a:gd name="T3" fmla="*/ 599892 h 720089"/>
              <a:gd name="T4" fmla="*/ 9579 w 2520251"/>
              <a:gd name="T5" fmla="*/ 641136 h 720089"/>
              <a:gd name="T6" fmla="*/ 32172 w 2520251"/>
              <a:gd name="T7" fmla="*/ 675510 h 720089"/>
              <a:gd name="T8" fmla="*/ 65102 w 2520251"/>
              <a:gd name="T9" fmla="*/ 700247 h 720089"/>
              <a:gd name="T10" fmla="*/ 105567 w 2520251"/>
              <a:gd name="T11" fmla="*/ 712580 h 720089"/>
              <a:gd name="T12" fmla="*/ 120245 w 2520251"/>
              <a:gd name="T13" fmla="*/ 713458 h 720089"/>
              <a:gd name="T14" fmla="*/ 2410303 w 2520251"/>
              <a:gd name="T15" fmla="*/ 713340 h 720089"/>
              <a:gd name="T16" fmla="*/ 2452012 w 2520251"/>
              <a:gd name="T17" fmla="*/ 703990 h 720089"/>
              <a:gd name="T18" fmla="*/ 2486772 w 2520251"/>
              <a:gd name="T19" fmla="*/ 681648 h 720089"/>
              <a:gd name="T20" fmla="*/ 2511787 w 2520251"/>
              <a:gd name="T21" fmla="*/ 649085 h 720089"/>
              <a:gd name="T22" fmla="*/ 2524262 w 2520251"/>
              <a:gd name="T23" fmla="*/ 609065 h 720089"/>
              <a:gd name="T24" fmla="*/ 2525148 w 2520251"/>
              <a:gd name="T25" fmla="*/ 594551 h 720089"/>
              <a:gd name="T26" fmla="*/ 2525029 w 2520251"/>
              <a:gd name="T27" fmla="*/ 113566 h 720089"/>
              <a:gd name="T28" fmla="*/ 2515573 w 2520251"/>
              <a:gd name="T29" fmla="*/ 72322 h 720089"/>
              <a:gd name="T30" fmla="*/ 2492980 w 2520251"/>
              <a:gd name="T31" fmla="*/ 37949 h 720089"/>
              <a:gd name="T32" fmla="*/ 2460051 w 2520251"/>
              <a:gd name="T33" fmla="*/ 13210 h 720089"/>
              <a:gd name="T34" fmla="*/ 2419582 w 2520251"/>
              <a:gd name="T35" fmla="*/ 878 h 720089"/>
              <a:gd name="T36" fmla="*/ 2404900 w 2520251"/>
              <a:gd name="T37" fmla="*/ 0 h 720089"/>
              <a:gd name="T38" fmla="*/ 114847 w 2520251"/>
              <a:gd name="T39" fmla="*/ 118 h 720089"/>
              <a:gd name="T40" fmla="*/ 73140 w 2520251"/>
              <a:gd name="T41" fmla="*/ 9465 h 720089"/>
              <a:gd name="T42" fmla="*/ 38383 w 2520251"/>
              <a:gd name="T43" fmla="*/ 31811 h 720089"/>
              <a:gd name="T44" fmla="*/ 13364 w 2520251"/>
              <a:gd name="T45" fmla="*/ 64373 h 720089"/>
              <a:gd name="T46" fmla="*/ 885 w 2520251"/>
              <a:gd name="T47" fmla="*/ 104391 h 720089"/>
              <a:gd name="T48" fmla="*/ 0 w 2520251"/>
              <a:gd name="T49" fmla="*/ 118909 h 7200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89"/>
              <a:gd name="T77" fmla="*/ 2520251 w 2520251"/>
              <a:gd name="T78" fmla="*/ 720089 h 72008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89">
                <a:moveTo>
                  <a:pt x="0" y="120014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89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lIns="0" tIns="0" rIns="0" bIns="0"/>
          <a:lstStyle/>
          <a:p>
            <a:r>
              <a:rPr lang="es-MX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Realizamos capacitaciones </a:t>
            </a:r>
          </a:p>
          <a:p>
            <a:r>
              <a:rPr lang="es-MX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 ahorro de energía  y agua potable. 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9512" y="-459432"/>
            <a:ext cx="296801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i="1" baseline="2925" dirty="0" smtClean="0">
                <a:solidFill>
                  <a:srgbClr val="7E7E7E"/>
                </a:solidFill>
                <a:cs typeface="Calibri"/>
              </a:rPr>
              <a:t>Princip</a:t>
            </a:r>
            <a:r>
              <a:rPr lang="es-MX" sz="3600" b="1" i="1" spc="-4" baseline="2925" dirty="0" smtClean="0">
                <a:solidFill>
                  <a:srgbClr val="7E7E7E"/>
                </a:solidFill>
                <a:cs typeface="Calibri"/>
              </a:rPr>
              <a:t>i</a:t>
            </a:r>
            <a:r>
              <a:rPr lang="es-MX" sz="3600" b="1" i="1" baseline="2925" dirty="0" smtClean="0">
                <a:solidFill>
                  <a:srgbClr val="7E7E7E"/>
                </a:solidFill>
                <a:cs typeface="Calibri"/>
              </a:rPr>
              <a:t>o </a:t>
            </a:r>
            <a:r>
              <a:rPr lang="es-MX" sz="11500" b="1" i="1" baseline="2925" dirty="0" smtClean="0">
                <a:solidFill>
                  <a:srgbClr val="7E7E7E"/>
                </a:solidFill>
                <a:cs typeface="Calibri"/>
              </a:rPr>
              <a:t>8</a:t>
            </a:r>
            <a:endParaRPr lang="es-MX" sz="115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490" y="471592"/>
            <a:ext cx="3425500" cy="192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6" y="2636912"/>
            <a:ext cx="3875584" cy="218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84" y="4085455"/>
            <a:ext cx="4104456" cy="23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1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t="10904"/>
          <a:stretch>
            <a:fillRect/>
          </a:stretch>
        </p:blipFill>
        <p:spPr bwMode="auto">
          <a:xfrm>
            <a:off x="611560" y="1487868"/>
            <a:ext cx="4430712" cy="382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4">
            <a:extLst>
              <a:ext uri="{FF2B5EF4-FFF2-40B4-BE49-F238E27FC236}"/>
            </a:extLst>
          </p:cNvPr>
          <p:cNvSpPr txBox="1"/>
          <p:nvPr/>
        </p:nvSpPr>
        <p:spPr>
          <a:xfrm>
            <a:off x="1043608" y="1024967"/>
            <a:ext cx="3240360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Campaña: El agua en tus manos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42" y="2276872"/>
            <a:ext cx="3630053" cy="224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8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6856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MX" sz="3600" b="1" i="1" baseline="2925" dirty="0" smtClean="0">
                <a:solidFill>
                  <a:srgbClr val="7E7E7E"/>
                </a:solidFill>
                <a:cs typeface="Calibri"/>
              </a:rPr>
              <a:t>    Princip</a:t>
            </a:r>
            <a:r>
              <a:rPr lang="es-MX" sz="3600" b="1" i="1" spc="-4" baseline="2925" dirty="0" smtClean="0">
                <a:solidFill>
                  <a:srgbClr val="7E7E7E"/>
                </a:solidFill>
                <a:cs typeface="Calibri"/>
              </a:rPr>
              <a:t>i</a:t>
            </a:r>
            <a:r>
              <a:rPr lang="es-MX" sz="3600" b="1" i="1" baseline="2925" dirty="0" smtClean="0">
                <a:solidFill>
                  <a:srgbClr val="7E7E7E"/>
                </a:solidFill>
                <a:cs typeface="Calibri"/>
              </a:rPr>
              <a:t>o  </a:t>
            </a:r>
            <a:endParaRPr lang="es-MX" altLang="es-MX" sz="20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15"/>
          <p:cNvSpPr txBox="1">
            <a:spLocks noChangeArrowheads="1"/>
          </p:cNvSpPr>
          <p:nvPr/>
        </p:nvSpPr>
        <p:spPr bwMode="auto">
          <a:xfrm flipH="1">
            <a:off x="1907704" y="1247706"/>
            <a:ext cx="1661245" cy="8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2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950"/>
              </a:lnSpc>
              <a:spcBef>
                <a:spcPts val="150"/>
              </a:spcBef>
            </a:pPr>
            <a:r>
              <a:rPr lang="es-MX" altLang="es-MX" sz="13800" b="1" i="1" baseline="3000" dirty="0" smtClean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MX" altLang="es-MX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7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3992563" cy="534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395536" y="1839093"/>
            <a:ext cx="3744416" cy="433876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/>
              <a:t>En Agroindustrias Villa Santiago </a:t>
            </a:r>
            <a:r>
              <a:rPr lang="es-MX" sz="2000" b="1" dirty="0" smtClean="0"/>
              <a:t>Contamos </a:t>
            </a:r>
            <a:r>
              <a:rPr lang="es-MX" sz="2000" b="1" dirty="0"/>
              <a:t>con una cláusula en nuestro Código de Ética institucional en donde se especifica nuestro compromiso en cuanto a igualdad de oportunidades en el trabajo se trata: </a:t>
            </a:r>
          </a:p>
        </p:txBody>
      </p:sp>
    </p:spTree>
    <p:extLst>
      <p:ext uri="{BB962C8B-B14F-4D97-AF65-F5344CB8AC3E}">
        <p14:creationId xmlns:p14="http://schemas.microsoft.com/office/powerpoint/2010/main" val="125159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t="8621"/>
          <a:stretch>
            <a:fillRect/>
          </a:stretch>
        </p:blipFill>
        <p:spPr bwMode="auto">
          <a:xfrm>
            <a:off x="101600" y="1406525"/>
            <a:ext cx="4873625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281113"/>
            <a:ext cx="3402013" cy="45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4">
            <a:extLst>
              <a:ext uri="{FF2B5EF4-FFF2-40B4-BE49-F238E27FC236}"/>
            </a:extLst>
          </p:cNvPr>
          <p:cNvSpPr txBox="1"/>
          <p:nvPr/>
        </p:nvSpPr>
        <p:spPr>
          <a:xfrm>
            <a:off x="827584" y="1054100"/>
            <a:ext cx="3240360" cy="30777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Ahorrando energía, gana el planeta</a:t>
            </a:r>
          </a:p>
        </p:txBody>
      </p:sp>
    </p:spTree>
    <p:extLst>
      <p:ext uri="{BB962C8B-B14F-4D97-AF65-F5344CB8AC3E}">
        <p14:creationId xmlns:p14="http://schemas.microsoft.com/office/powerpoint/2010/main" val="32212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/>
            </a:extLst>
          </p:cNvPr>
          <p:cNvSpPr txBox="1"/>
          <p:nvPr/>
        </p:nvSpPr>
        <p:spPr>
          <a:xfrm>
            <a:off x="2699792" y="872523"/>
            <a:ext cx="324036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MX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 de capacitación de ahorro de Energía y Agua potable </a:t>
            </a:r>
            <a:endParaRPr lang="es-MX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5797" b="14536"/>
          <a:stretch/>
        </p:blipFill>
        <p:spPr bwMode="auto">
          <a:xfrm rot="16200000">
            <a:off x="1255109" y="913243"/>
            <a:ext cx="3177396" cy="46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4191" y="2581659"/>
            <a:ext cx="2370740" cy="421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017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l="16727" t="26295" r="15833" b="14445"/>
          <a:stretch>
            <a:fillRect/>
          </a:stretch>
        </p:blipFill>
        <p:spPr bwMode="auto">
          <a:xfrm>
            <a:off x="1979712" y="908720"/>
            <a:ext cx="5643563" cy="279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43" y="3933057"/>
            <a:ext cx="6300214" cy="24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3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7544" y="665736"/>
            <a:ext cx="2143215" cy="716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  <a:defRPr/>
            </a:pPr>
            <a:r>
              <a:rPr lang="es-MX" sz="3600" b="1" i="1" baseline="2925" dirty="0" smtClean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</a:t>
            </a:r>
            <a:r>
              <a:rPr lang="es-MX" sz="3600" b="1" i="1" spc="-4" baseline="2925" dirty="0" smtClean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3600" b="1" i="1" baseline="2925" dirty="0" smtClean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MX" sz="11500" b="1" i="1" baseline="2925" dirty="0" smtClean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s-MX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17 Imagen" descr="MAE2-TEC. DE PRODUCCION LIMPIA-POL_001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 l="11177" r="3987" b="5556"/>
          <a:stretch>
            <a:fillRect/>
          </a:stretch>
        </p:blipFill>
        <p:spPr bwMode="auto">
          <a:xfrm>
            <a:off x="323528" y="1196752"/>
            <a:ext cx="330200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6 Imagen" descr="MAE2-TEC. DE PRODUCCION LIMPIA-POL_002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rcRect l="9740" r="3987" b="4443"/>
          <a:stretch>
            <a:fillRect/>
          </a:stretch>
        </p:blipFill>
        <p:spPr bwMode="auto">
          <a:xfrm>
            <a:off x="5569545" y="1196753"/>
            <a:ext cx="3321050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3337201" y="3356992"/>
            <a:ext cx="2655516" cy="228184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3200" baseline="3000" dirty="0">
                <a:latin typeface="Arial" panose="020B0604020202020204" pitchFamily="34" charset="0"/>
                <a:cs typeface="Arial" panose="020B0604020202020204" pitchFamily="34" charset="0"/>
              </a:rPr>
              <a:t>Implementación de iniciativas internas para el cuidado y preservación del medio ambiente, </a:t>
            </a:r>
            <a:r>
              <a:rPr lang="es-MX" altLang="es-MX" sz="3200" b="1" baseline="3000" dirty="0"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  <a:endParaRPr lang="es-MX" altLang="es-MX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163"/>
              </a:lnSpc>
              <a:spcBef>
                <a:spcPts val="13"/>
              </a:spcBef>
              <a:defRPr/>
            </a:pPr>
            <a:r>
              <a:rPr lang="es-MX" altLang="es-MX" sz="32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r>
              <a:rPr lang="es-MX" altLang="es-MX" sz="3200" baseline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MX" alt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467543" y="549151"/>
            <a:ext cx="2535309" cy="770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  <a:defRPr/>
            </a:pPr>
            <a:r>
              <a:rPr lang="es-MX" sz="3600" b="1" i="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</a:t>
            </a:r>
            <a:r>
              <a:rPr lang="es-MX" sz="3600" b="1" i="1" spc="-4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3600" b="1" i="1" baseline="2925" dirty="0">
                <a:solidFill>
                  <a:srgbClr val="7E7E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MX" b="1" i="1" spc="-101" baseline="2925" dirty="0">
                <a:solidFill>
                  <a:srgbClr val="7E7E7E"/>
                </a:solidFill>
                <a:cs typeface="Calibri"/>
              </a:rPr>
              <a:t> </a:t>
            </a:r>
            <a:r>
              <a:rPr lang="es-MX" sz="11500" b="1" i="1" baseline="2925" dirty="0">
                <a:solidFill>
                  <a:srgbClr val="7E7E7E"/>
                </a:solidFill>
                <a:cs typeface="Calibri"/>
              </a:rPr>
              <a:t>10</a:t>
            </a:r>
            <a:endParaRPr lang="es-MX" sz="7200" dirty="0">
              <a:cs typeface="Calibri"/>
            </a:endParaRPr>
          </a:p>
        </p:txBody>
      </p:sp>
      <p:sp>
        <p:nvSpPr>
          <p:cNvPr id="8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179512" y="1319362"/>
            <a:ext cx="6791274" cy="225365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ts val="1938"/>
              </a:lnSpc>
              <a:spcBef>
                <a:spcPts val="100"/>
              </a:spcBef>
              <a:defRPr/>
            </a:pPr>
            <a:r>
              <a:rPr lang="es-MX" altLang="es-MX" sz="2400" b="1" baseline="3000" dirty="0" smtClean="0">
                <a:latin typeface="Arial" panose="020B0604020202020204" pitchFamily="34" charset="0"/>
                <a:cs typeface="Arial" panose="020B0604020202020204" pitchFamily="34" charset="0"/>
              </a:rPr>
              <a:t>contamos </a:t>
            </a:r>
            <a:r>
              <a:rPr lang="es-MX" altLang="es-MX" sz="2400" b="1" baseline="3000" dirty="0">
                <a:latin typeface="Arial" panose="020B0604020202020204" pitchFamily="34" charset="0"/>
                <a:cs typeface="Arial" panose="020B0604020202020204" pitchFamily="34" charset="0"/>
              </a:rPr>
              <a:t>con tres buzones instalados estratégicamente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ts val="2163"/>
              </a:lnSpc>
              <a:spcBef>
                <a:spcPts val="13"/>
              </a:spcBef>
              <a:defRPr/>
            </a:pP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en  área  de  oficina,  empaque  e  invernaderos,  en  los  que  cada  trabajador 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libremente </a:t>
            </a: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ingresar su queja, sugerencia o comentario; dichos buzones se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encuentran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cerrados </a:t>
            </a: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con candado, esto para evitar que personas ajenas a la administración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puedan</a:t>
            </a:r>
            <a:r>
              <a:rPr lang="es-MX" alt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altLang="es-MX" sz="2400" b="1" baseline="2000" dirty="0" smtClean="0">
                <a:latin typeface="Arial" panose="020B0604020202020204" pitchFamily="34" charset="0"/>
                <a:cs typeface="Arial" panose="020B0604020202020204" pitchFamily="34" charset="0"/>
              </a:rPr>
              <a:t>tener </a:t>
            </a: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acceso a esta información y hagan mal uso de ella.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/>
          <a:stretch>
            <a:fillRect/>
          </a:stretch>
        </p:blipFill>
        <p:spPr bwMode="auto">
          <a:xfrm>
            <a:off x="4644008" y="3212977"/>
            <a:ext cx="4287267" cy="30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8"/>
          <p:cNvSpPr>
            <a:spLocks noChangeArrowheads="1"/>
          </p:cNvSpPr>
          <p:nvPr/>
        </p:nvSpPr>
        <p:spPr bwMode="auto">
          <a:xfrm>
            <a:off x="1835696" y="764704"/>
            <a:ext cx="4487118" cy="1066502"/>
          </a:xfrm>
          <a:custGeom>
            <a:avLst/>
            <a:gdLst>
              <a:gd name="T0" fmla="*/ 0 w 2520251"/>
              <a:gd name="T1" fmla="*/ 120757 h 720090"/>
              <a:gd name="T2" fmla="*/ 118 w 2520251"/>
              <a:gd name="T3" fmla="*/ 609214 h 720090"/>
              <a:gd name="T4" fmla="*/ 9579 w 2520251"/>
              <a:gd name="T5" fmla="*/ 651100 h 720090"/>
              <a:gd name="T6" fmla="*/ 32172 w 2520251"/>
              <a:gd name="T7" fmla="*/ 686007 h 720090"/>
              <a:gd name="T8" fmla="*/ 65102 w 2520251"/>
              <a:gd name="T9" fmla="*/ 711129 h 720090"/>
              <a:gd name="T10" fmla="*/ 105567 w 2520251"/>
              <a:gd name="T11" fmla="*/ 723655 h 720090"/>
              <a:gd name="T12" fmla="*/ 120245 w 2520251"/>
              <a:gd name="T13" fmla="*/ 724547 h 720090"/>
              <a:gd name="T14" fmla="*/ 2410303 w 2520251"/>
              <a:gd name="T15" fmla="*/ 724427 h 720090"/>
              <a:gd name="T16" fmla="*/ 2452012 w 2520251"/>
              <a:gd name="T17" fmla="*/ 714931 h 720090"/>
              <a:gd name="T18" fmla="*/ 2486772 w 2520251"/>
              <a:gd name="T19" fmla="*/ 692242 h 720090"/>
              <a:gd name="T20" fmla="*/ 2511787 w 2520251"/>
              <a:gd name="T21" fmla="*/ 659173 h 720090"/>
              <a:gd name="T22" fmla="*/ 2524262 w 2520251"/>
              <a:gd name="T23" fmla="*/ 618533 h 720090"/>
              <a:gd name="T24" fmla="*/ 2525148 w 2520251"/>
              <a:gd name="T25" fmla="*/ 603790 h 720090"/>
              <a:gd name="T26" fmla="*/ 2525029 w 2520251"/>
              <a:gd name="T27" fmla="*/ 115331 h 720090"/>
              <a:gd name="T28" fmla="*/ 2515573 w 2520251"/>
              <a:gd name="T29" fmla="*/ 73447 h 720090"/>
              <a:gd name="T30" fmla="*/ 2492980 w 2520251"/>
              <a:gd name="T31" fmla="*/ 38539 h 720090"/>
              <a:gd name="T32" fmla="*/ 2460051 w 2520251"/>
              <a:gd name="T33" fmla="*/ 13418 h 720090"/>
              <a:gd name="T34" fmla="*/ 2419582 w 2520251"/>
              <a:gd name="T35" fmla="*/ 892 h 720090"/>
              <a:gd name="T36" fmla="*/ 2404900 w 2520251"/>
              <a:gd name="T37" fmla="*/ 0 h 720090"/>
              <a:gd name="T38" fmla="*/ 114847 w 2520251"/>
              <a:gd name="T39" fmla="*/ 118 h 720090"/>
              <a:gd name="T40" fmla="*/ 73140 w 2520251"/>
              <a:gd name="T41" fmla="*/ 9612 h 720090"/>
              <a:gd name="T42" fmla="*/ 38383 w 2520251"/>
              <a:gd name="T43" fmla="*/ 32301 h 720090"/>
              <a:gd name="T44" fmla="*/ 13364 w 2520251"/>
              <a:gd name="T45" fmla="*/ 65372 h 720090"/>
              <a:gd name="T46" fmla="*/ 885 w 2520251"/>
              <a:gd name="T47" fmla="*/ 106012 h 720090"/>
              <a:gd name="T48" fmla="*/ 0 w 2520251"/>
              <a:gd name="T49" fmla="*/ 120757 h 7200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520251"/>
              <a:gd name="T76" fmla="*/ 0 h 720090"/>
              <a:gd name="T77" fmla="*/ 2520251 w 2520251"/>
              <a:gd name="T78" fmla="*/ 720090 h 72009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520251" h="720090">
                <a:moveTo>
                  <a:pt x="0" y="120015"/>
                </a:moveTo>
                <a:lnTo>
                  <a:pt x="118" y="605467"/>
                </a:lnTo>
                <a:lnTo>
                  <a:pt x="9558" y="647094"/>
                </a:lnTo>
                <a:lnTo>
                  <a:pt x="32109" y="681788"/>
                </a:lnTo>
                <a:lnTo>
                  <a:pt x="64976" y="706755"/>
                </a:lnTo>
                <a:lnTo>
                  <a:pt x="105364" y="719204"/>
                </a:lnTo>
                <a:lnTo>
                  <a:pt x="120014" y="720090"/>
                </a:lnTo>
                <a:lnTo>
                  <a:pt x="2405629" y="719971"/>
                </a:lnTo>
                <a:lnTo>
                  <a:pt x="2447256" y="710533"/>
                </a:lnTo>
                <a:lnTo>
                  <a:pt x="2481949" y="687984"/>
                </a:lnTo>
                <a:lnTo>
                  <a:pt x="2506917" y="655118"/>
                </a:lnTo>
                <a:lnTo>
                  <a:pt x="2519366" y="614728"/>
                </a:lnTo>
                <a:lnTo>
                  <a:pt x="2520251" y="600075"/>
                </a:lnTo>
                <a:lnTo>
                  <a:pt x="2520132" y="114622"/>
                </a:lnTo>
                <a:lnTo>
                  <a:pt x="2510694" y="72995"/>
                </a:lnTo>
                <a:lnTo>
                  <a:pt x="2488146" y="38301"/>
                </a:lnTo>
                <a:lnTo>
                  <a:pt x="2455280" y="13334"/>
                </a:lnTo>
                <a:lnTo>
                  <a:pt x="2414889" y="885"/>
                </a:lnTo>
                <a:lnTo>
                  <a:pt x="2400236" y="0"/>
                </a:lnTo>
                <a:lnTo>
                  <a:pt x="114623" y="118"/>
                </a:lnTo>
                <a:lnTo>
                  <a:pt x="73000" y="9556"/>
                </a:lnTo>
                <a:lnTo>
                  <a:pt x="38306" y="32105"/>
                </a:lnTo>
                <a:lnTo>
                  <a:pt x="13336" y="64971"/>
                </a:lnTo>
                <a:lnTo>
                  <a:pt x="885" y="105361"/>
                </a:lnTo>
                <a:lnTo>
                  <a:pt x="0" y="120015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lIns="0" tIns="0" rIns="0" bIns="0"/>
          <a:lstStyle/>
          <a:p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Política de contratación </a:t>
            </a:r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personal</a:t>
            </a:r>
          </a:p>
          <a:p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referenciando </a:t>
            </a:r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apartado </a:t>
            </a:r>
            <a:r>
              <a:rPr lang="es-MX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Sanciones</a:t>
            </a:r>
            <a:r>
              <a:rPr lang="es-MX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60" y="2080312"/>
            <a:ext cx="3035300" cy="400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32856"/>
            <a:ext cx="2928366" cy="400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8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99256" y="788754"/>
            <a:ext cx="4372744" cy="504063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4759331" y="2852936"/>
            <a:ext cx="4275280" cy="340340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000" b="1" dirty="0"/>
              <a:t>Nuestros Valores Institucionales están enfocados no sólo en la productividad de todos los que formamos parte de esta empresa, sino también consideramos parte clave y muy importante la calidad de vida de nuestros colaboradores dentro y fuera de las instalaciones de Agroindustrias Villa Santiago.</a:t>
            </a:r>
          </a:p>
        </p:txBody>
      </p:sp>
    </p:spTree>
    <p:extLst>
      <p:ext uri="{BB962C8B-B14F-4D97-AF65-F5344CB8AC3E}">
        <p14:creationId xmlns:p14="http://schemas.microsoft.com/office/powerpoint/2010/main" val="24352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493052" y="1529827"/>
            <a:ext cx="2736304" cy="383545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sz="2400" b="1" dirty="0" smtClean="0"/>
              <a:t>Se realizaron capacitaciones</a:t>
            </a:r>
          </a:p>
          <a:p>
            <a:pPr algn="just">
              <a:defRPr/>
            </a:pPr>
            <a:r>
              <a:rPr lang="es-MX" sz="2400" b="1" dirty="0" smtClean="0"/>
              <a:t>para los colaboradores de nuestra empresa, con el objetivo de fomentar valores y ponerlos en Practica . </a:t>
            </a:r>
            <a:endParaRPr lang="es-MX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DCIM\114NIKON\DSCN3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3672"/>
            <a:ext cx="3473325" cy="26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CIM\114NIKON\DSCN33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8" t="27253" r="11645" b="20225"/>
          <a:stretch/>
        </p:blipFill>
        <p:spPr bwMode="auto">
          <a:xfrm>
            <a:off x="3155941" y="3276244"/>
            <a:ext cx="5141517" cy="22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6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6"/>
          <p:cNvSpPr/>
          <p:nvPr/>
        </p:nvSpPr>
        <p:spPr>
          <a:xfrm>
            <a:off x="4788024" y="921718"/>
            <a:ext cx="3916239" cy="178720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les brinda una vivienda a los colaboradores migrantes , para que tengan una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mejor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calidad de vida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1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DCIM\113NIKON\DSCN2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9" y="843811"/>
            <a:ext cx="3134603" cy="23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DCIM\113NIKON\DSCN29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84" y="3534682"/>
            <a:ext cx="2451100" cy="18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DCIM\113NIKON\DSCN29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67" y="3637816"/>
            <a:ext cx="2596114" cy="194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DCIM\113NIKON\DSCN3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573016"/>
            <a:ext cx="1934316" cy="20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899592" y="5301208"/>
            <a:ext cx="2736304" cy="93610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2700" algn="ctr" eaLnBrk="1" fontAlgn="auto" hangingPunct="1">
              <a:lnSpc>
                <a:spcPts val="1730"/>
              </a:lnSpc>
              <a:spcBef>
                <a:spcPts val="86"/>
              </a:spcBef>
              <a:spcAft>
                <a:spcPts val="0"/>
              </a:spcAft>
              <a:defRPr/>
            </a:pP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Entrega de despensas a los trabajadores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3">
            <a:extLst>
              <a:ext uri="{FF2B5EF4-FFF2-40B4-BE49-F238E27FC236}"/>
            </a:extLst>
          </p:cNvPr>
          <p:cNvSpPr/>
          <p:nvPr/>
        </p:nvSpPr>
        <p:spPr>
          <a:xfrm>
            <a:off x="5364088" y="5372498"/>
            <a:ext cx="2952328" cy="93610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ts val="1725"/>
              </a:lnSpc>
              <a:spcBef>
                <a:spcPts val="88"/>
              </a:spcBef>
              <a:defRPr/>
            </a:pPr>
            <a:r>
              <a:rPr lang="es-MX" altLang="es-MX" sz="2400" b="1" baseline="3000" dirty="0">
                <a:latin typeface="Arial" panose="020B0604020202020204" pitchFamily="34" charset="0"/>
                <a:cs typeface="Arial" panose="020B0604020202020204" pitchFamily="34" charset="0"/>
              </a:rPr>
              <a:t>Trabajadores afiliados al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925"/>
              </a:lnSpc>
              <a:spcBef>
                <a:spcPts val="13"/>
              </a:spcBef>
              <a:defRPr/>
            </a:pP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Instituto Mexicano del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925"/>
              </a:lnSpc>
              <a:defRPr/>
            </a:pPr>
            <a:r>
              <a:rPr lang="es-MX" altLang="es-MX" sz="2400" b="1" baseline="2000" dirty="0">
                <a:latin typeface="Arial" panose="020B0604020202020204" pitchFamily="34" charset="0"/>
                <a:cs typeface="Arial" panose="020B0604020202020204" pitchFamily="34" charset="0"/>
              </a:rPr>
              <a:t>Seguro Social.</a:t>
            </a:r>
            <a:endParaRPr lang="es-MX" alt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568" y="359568"/>
            <a:ext cx="3312368" cy="248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2843843"/>
            <a:ext cx="3312368" cy="229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94" y="737639"/>
            <a:ext cx="4614701" cy="502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9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3059832" y="458786"/>
            <a:ext cx="3141663" cy="37792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2700" algn="ctr" eaLnBrk="1" fontAlgn="auto" hangingPunct="1">
              <a:lnSpc>
                <a:spcPts val="1725"/>
              </a:lnSpc>
              <a:spcBef>
                <a:spcPts val="86"/>
              </a:spcBef>
              <a:spcAft>
                <a:spcPts val="0"/>
              </a:spcAft>
              <a:defRPr/>
            </a:pPr>
            <a:r>
              <a:rPr lang="es-MX" sz="2000" b="1" dirty="0" smtClean="0">
                <a:cs typeface="Calibri"/>
              </a:rPr>
              <a:t>Personal de planta </a:t>
            </a:r>
            <a:endParaRPr lang="es-MX" sz="2000" b="1" dirty="0">
              <a:cs typeface="Calibri"/>
            </a:endParaRPr>
          </a:p>
        </p:txBody>
      </p:sp>
      <p:sp>
        <p:nvSpPr>
          <p:cNvPr id="7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827584" y="5589240"/>
            <a:ext cx="3141663" cy="65178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2700" algn="ctr" eaLnBrk="1" fontAlgn="auto" hangingPunct="1">
              <a:lnSpc>
                <a:spcPts val="1725"/>
              </a:lnSpc>
              <a:spcBef>
                <a:spcPts val="86"/>
              </a:spcBef>
              <a:spcAft>
                <a:spcPts val="0"/>
              </a:spcAft>
              <a:defRPr/>
            </a:pP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Esque</a:t>
            </a:r>
            <a:r>
              <a:rPr lang="es-MX" sz="3200" b="1" spc="-4" baseline="3413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3200" b="1" spc="-54" baseline="34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3200" b="1" spc="-6" baseline="34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MX" sz="3200" b="1" spc="-25" baseline="3413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MX" sz="3200" b="1" spc="-14" baseline="3413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3200" b="1" spc="-19" baseline="3413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MX" sz="3200" b="1" spc="4" baseline="3413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MX" sz="3200" b="1" baseline="3413" dirty="0"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redondeadas 2">
            <a:extLst>
              <a:ext uri="{FF2B5EF4-FFF2-40B4-BE49-F238E27FC236}"/>
            </a:extLst>
          </p:cNvPr>
          <p:cNvSpPr/>
          <p:nvPr/>
        </p:nvSpPr>
        <p:spPr>
          <a:xfrm>
            <a:off x="5497624" y="5589240"/>
            <a:ext cx="3040547" cy="659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Propuesta laboral</a:t>
            </a:r>
          </a:p>
        </p:txBody>
      </p:sp>
      <p:pic>
        <p:nvPicPr>
          <p:cNvPr id="9" name="Imagen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7"/>
          <a:stretch>
            <a:fillRect/>
          </a:stretch>
        </p:blipFill>
        <p:spPr bwMode="auto">
          <a:xfrm>
            <a:off x="485066" y="1052736"/>
            <a:ext cx="3600400" cy="4305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Imagen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938685"/>
            <a:ext cx="3606132" cy="453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32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1">
            <a:extLst>
              <a:ext uri="{FF2B5EF4-FFF2-40B4-BE49-F238E27FC236}"/>
            </a:extLst>
          </p:cNvPr>
          <p:cNvSpPr/>
          <p:nvPr/>
        </p:nvSpPr>
        <p:spPr>
          <a:xfrm>
            <a:off x="755576" y="2420888"/>
            <a:ext cx="2881312" cy="148707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MX" altLang="es-MX" b="1" dirty="0">
                <a:latin typeface="Arial" panose="020B0604020202020204" pitchFamily="34" charset="0"/>
                <a:cs typeface="Arial" panose="020B0604020202020204" pitchFamily="34" charset="0"/>
              </a:rPr>
              <a:t>Se imparten platicas de DERECHOS HUMANOS a nuestros colaboradores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9583"/>
            <a:ext cx="14382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1748"/>
            <a:ext cx="8208912" cy="2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1052736"/>
            <a:ext cx="4103688" cy="525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7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586</Words>
  <Application>Microsoft Office PowerPoint</Application>
  <PresentationFormat>Presentación en pantalla (4:3)</PresentationFormat>
  <Paragraphs>67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Bahnschrift SemiLight</vt:lpstr>
      <vt:lpstr>Calibri</vt:lpstr>
      <vt:lpstr>Tema de Office</vt:lpstr>
      <vt:lpstr>Agroindustrias Villa Santiago S.A. de C.V Comunicación sobre el proceso  (Cop)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Agroindustrias Villa Santiago S.A. de C.V Comunicación sobre el proceso  (Cop)</dc:title>
  <dc:creator>velazco</dc:creator>
  <cp:lastModifiedBy>sandyburgos.95@outlook.com</cp:lastModifiedBy>
  <cp:revision>41</cp:revision>
  <dcterms:created xsi:type="dcterms:W3CDTF">2019-04-24T13:51:13Z</dcterms:created>
  <dcterms:modified xsi:type="dcterms:W3CDTF">2019-05-02T17:21:11Z</dcterms:modified>
</cp:coreProperties>
</file>