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2"/>
  </p:sldMasterIdLst>
  <p:notesMasterIdLst>
    <p:notesMasterId r:id="rId32"/>
  </p:notesMasterIdLst>
  <p:handoutMasterIdLst>
    <p:handoutMasterId r:id="rId33"/>
  </p:handoutMasterIdLst>
  <p:sldIdLst>
    <p:sldId id="257" r:id="rId3"/>
    <p:sldId id="258" r:id="rId4"/>
    <p:sldId id="282" r:id="rId5"/>
    <p:sldId id="264" r:id="rId6"/>
    <p:sldId id="266" r:id="rId7"/>
    <p:sldId id="270" r:id="rId8"/>
    <p:sldId id="265" r:id="rId9"/>
    <p:sldId id="272" r:id="rId10"/>
    <p:sldId id="283" r:id="rId11"/>
    <p:sldId id="284" r:id="rId12"/>
    <p:sldId id="285" r:id="rId13"/>
    <p:sldId id="274" r:id="rId14"/>
    <p:sldId id="286" r:id="rId15"/>
    <p:sldId id="276" r:id="rId16"/>
    <p:sldId id="267" r:id="rId17"/>
    <p:sldId id="277" r:id="rId18"/>
    <p:sldId id="278" r:id="rId19"/>
    <p:sldId id="287" r:id="rId20"/>
    <p:sldId id="289" r:id="rId21"/>
    <p:sldId id="288" r:id="rId22"/>
    <p:sldId id="268" r:id="rId23"/>
    <p:sldId id="293" r:id="rId24"/>
    <p:sldId id="294" r:id="rId25"/>
    <p:sldId id="296" r:id="rId26"/>
    <p:sldId id="297" r:id="rId27"/>
    <p:sldId id="301" r:id="rId28"/>
    <p:sldId id="298" r:id="rId29"/>
    <p:sldId id="300" r:id="rId30"/>
    <p:sldId id="299"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000" autoAdjust="0"/>
    <p:restoredTop sz="94660"/>
  </p:normalViewPr>
  <p:slideViewPr>
    <p:cSldViewPr snapToGrid="0">
      <p:cViewPr varScale="1">
        <p:scale>
          <a:sx n="73" d="100"/>
          <a:sy n="73" d="100"/>
        </p:scale>
        <p:origin x="-612" y="-102"/>
      </p:cViewPr>
      <p:guideLst>
        <p:guide orient="horz" pos="2160"/>
        <p:guide pos="3840"/>
      </p:guideLst>
    </p:cSldViewPr>
  </p:slideViewPr>
  <p:notesTextViewPr>
    <p:cViewPr>
      <p:scale>
        <a:sx n="1" d="1"/>
        <a:sy n="1" d="1"/>
      </p:scale>
      <p:origin x="0" y="0"/>
    </p:cViewPr>
  </p:notesTextViewPr>
  <p:notesViewPr>
    <p:cSldViewPr snapToGrid="0" showGuides="1">
      <p:cViewPr varScale="1">
        <p:scale>
          <a:sx n="95" d="100"/>
          <a:sy n="95" d="100"/>
        </p:scale>
        <p:origin x="2724" y="84"/>
      </p:cViewPr>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handoutMaster" Target="handoutMasters/handoutMaster1.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63D5444-F62C-42C3-A75A-D9DBA807730F}" type="datetimeFigureOut">
              <a:rPr lang="en-US" smtClean="0"/>
              <a:pPr/>
              <a:t>6/4/2017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4A4F617-7A30-41D4-AB86-5D833C98E18B}" type="slidenum">
              <a:rPr lang="en-US" smtClean="0"/>
              <a:pPr/>
              <a:t>‹#›</a:t>
            </a:fld>
            <a:endParaRPr lang="en-US"/>
          </a:p>
        </p:txBody>
      </p:sp>
    </p:spTree>
    <p:extLst>
      <p:ext uri="{BB962C8B-B14F-4D97-AF65-F5344CB8AC3E}">
        <p14:creationId xmlns:p14="http://schemas.microsoft.com/office/powerpoint/2010/main" xmlns="" val="9946248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CAA1FA-7B6A-47D2-8D61-F225D71B51FF}" type="datetimeFigureOut">
              <a:rPr lang="en-US" smtClean="0"/>
              <a:pPr/>
              <a:t>6/4/2017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9A179D-2D27-49E2-B022-8EDDA2EFE682}" type="slidenum">
              <a:rPr lang="en-US" smtClean="0"/>
              <a:pPr/>
              <a:t>‹#›</a:t>
            </a:fld>
            <a:endParaRPr lang="en-US"/>
          </a:p>
        </p:txBody>
      </p:sp>
    </p:spTree>
    <p:extLst>
      <p:ext uri="{BB962C8B-B14F-4D97-AF65-F5344CB8AC3E}">
        <p14:creationId xmlns:p14="http://schemas.microsoft.com/office/powerpoint/2010/main" xmlns="" val="11746034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2" name="Freeform 11"/>
          <p:cNvSpPr>
            <a:spLocks noChangeArrowheads="1"/>
          </p:cNvSpPr>
          <p:nvPr/>
        </p:nvSpPr>
        <p:spPr bwMode="white">
          <a:xfrm>
            <a:off x="8429022" y="0"/>
            <a:ext cx="3762978" cy="6858000"/>
          </a:xfrm>
          <a:custGeom>
            <a:avLst/>
            <a:gdLst>
              <a:gd name="connsiteX0" fmla="*/ 0 w 3762978"/>
              <a:gd name="connsiteY0" fmla="*/ 0 h 6858000"/>
              <a:gd name="connsiteX1" fmla="*/ 3762978 w 3762978"/>
              <a:gd name="connsiteY1" fmla="*/ 0 h 6858000"/>
              <a:gd name="connsiteX2" fmla="*/ 3762978 w 3762978"/>
              <a:gd name="connsiteY2" fmla="*/ 6858000 h 6858000"/>
              <a:gd name="connsiteX3" fmla="*/ 338667 w 3762978"/>
              <a:gd name="connsiteY3" fmla="*/ 6858000 h 6858000"/>
              <a:gd name="connsiteX4" fmla="*/ 1189567 w 3762978"/>
              <a:gd name="connsiteY4" fmla="*/ 433705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2978" h="6858000">
                <a:moveTo>
                  <a:pt x="0" y="0"/>
                </a:moveTo>
                <a:lnTo>
                  <a:pt x="3762978" y="0"/>
                </a:lnTo>
                <a:lnTo>
                  <a:pt x="3762978" y="6858000"/>
                </a:lnTo>
                <a:lnTo>
                  <a:pt x="338667" y="6858000"/>
                </a:lnTo>
                <a:lnTo>
                  <a:pt x="1189567" y="4337050"/>
                </a:lnTo>
                <a:close/>
              </a:path>
            </a:pathLst>
          </a:custGeom>
          <a:solidFill>
            <a:schemeClr val="tx1"/>
          </a:solidFill>
          <a:ln>
            <a:noFill/>
          </a:ln>
          <a:extLst/>
        </p:spPr>
        <p:txBody>
          <a:bodyPr vert="horz" wrap="square" lIns="91440" tIns="45720" rIns="91440" bIns="45720" numCol="1" anchor="t" anchorCtr="0" compatLnSpc="1">
            <a:prstTxWarp prst="textNoShape">
              <a:avLst/>
            </a:prstTxWarp>
            <a:noAutofit/>
          </a:bodyPr>
          <a:lstStyle/>
          <a:p>
            <a:endParaRPr lang="en-US" sz="1800"/>
          </a:p>
        </p:txBody>
      </p:sp>
      <p:sp>
        <p:nvSpPr>
          <p:cNvPr id="7" name="Freeform 6"/>
          <p:cNvSpPr>
            <a:spLocks/>
          </p:cNvSpPr>
          <p:nvPr/>
        </p:nvSpPr>
        <p:spPr bwMode="auto">
          <a:xfrm>
            <a:off x="8145385" y="0"/>
            <a:ext cx="1672169" cy="6858000"/>
          </a:xfrm>
          <a:custGeom>
            <a:avLst/>
            <a:gdLst/>
            <a:ahLst/>
            <a:cxnLst/>
            <a:rect l="l" t="t" r="r" b="b"/>
            <a:pathLst>
              <a:path w="1254127" h="6858000">
                <a:moveTo>
                  <a:pt x="0" y="0"/>
                </a:moveTo>
                <a:lnTo>
                  <a:pt x="365127" y="0"/>
                </a:lnTo>
                <a:lnTo>
                  <a:pt x="1254127" y="4337050"/>
                </a:lnTo>
                <a:lnTo>
                  <a:pt x="619127" y="6858000"/>
                </a:lnTo>
                <a:lnTo>
                  <a:pt x="257175" y="6858000"/>
                </a:lnTo>
                <a:lnTo>
                  <a:pt x="892175" y="4337050"/>
                </a:lnTo>
                <a:close/>
              </a:path>
            </a:pathLst>
          </a:custGeom>
          <a:solidFill>
            <a:schemeClr val="accent2"/>
          </a:solidFill>
          <a:ln>
            <a:noFill/>
          </a:ln>
          <a:effectLst/>
        </p:spPr>
        <p:txBody>
          <a:bodyPr vert="horz" wrap="square" lIns="91440" tIns="45720" rIns="91440" bIns="45720" numCol="1" anchor="t" anchorCtr="0" compatLnSpc="1">
            <a:prstTxWarp prst="textNoShape">
              <a:avLst/>
            </a:prstTxWarp>
          </a:bodyPr>
          <a:lstStyle/>
          <a:p>
            <a:pPr lvl="0"/>
            <a:endParaRPr lang="en-US" sz="1800"/>
          </a:p>
        </p:txBody>
      </p:sp>
      <p:sp>
        <p:nvSpPr>
          <p:cNvPr id="8" name="Freeform 7"/>
          <p:cNvSpPr>
            <a:spLocks/>
          </p:cNvSpPr>
          <p:nvPr/>
        </p:nvSpPr>
        <p:spPr bwMode="auto">
          <a:xfrm>
            <a:off x="7950653" y="0"/>
            <a:ext cx="1528232" cy="6858000"/>
          </a:xfrm>
          <a:custGeom>
            <a:avLst/>
            <a:gdLst/>
            <a:ahLst/>
            <a:cxnLst/>
            <a:rect l="l" t="t" r="r" b="b"/>
            <a:pathLst>
              <a:path w="1146174" h="6858000">
                <a:moveTo>
                  <a:pt x="0" y="0"/>
                </a:moveTo>
                <a:lnTo>
                  <a:pt x="253999" y="0"/>
                </a:lnTo>
                <a:lnTo>
                  <a:pt x="1146174" y="4337050"/>
                </a:lnTo>
                <a:lnTo>
                  <a:pt x="511174" y="6858000"/>
                </a:lnTo>
                <a:lnTo>
                  <a:pt x="254000" y="6858000"/>
                </a:lnTo>
                <a:lnTo>
                  <a:pt x="892175" y="4337050"/>
                </a:lnTo>
                <a:close/>
              </a:path>
            </a:pathLst>
          </a:custGeom>
          <a:solidFill>
            <a:schemeClr val="accent1"/>
          </a:solidFill>
          <a:ln>
            <a:noFill/>
          </a:ln>
          <a:effectLst>
            <a:innerShdw blurRad="177800" dist="50800" dir="10800000">
              <a:prstClr val="black">
                <a:alpha val="50000"/>
              </a:prstClr>
            </a:innerShdw>
          </a:effectLst>
        </p:spPr>
        <p:txBody>
          <a:bodyPr vert="horz" wrap="square" lIns="91440" tIns="45720" rIns="91440" bIns="45720" numCol="1" anchor="t" anchorCtr="0" compatLnSpc="1">
            <a:prstTxWarp prst="textNoShape">
              <a:avLst/>
            </a:prstTxWarp>
          </a:bodyPr>
          <a:lstStyle/>
          <a:p>
            <a:pPr lvl="0"/>
            <a:endParaRPr lang="en-US" sz="1800"/>
          </a:p>
        </p:txBody>
      </p:sp>
      <p:sp>
        <p:nvSpPr>
          <p:cNvPr id="2" name="Title 1"/>
          <p:cNvSpPr>
            <a:spLocks noGrp="1"/>
          </p:cNvSpPr>
          <p:nvPr>
            <p:ph type="ctrTitle"/>
          </p:nvPr>
        </p:nvSpPr>
        <p:spPr>
          <a:xfrm>
            <a:off x="1295400" y="1873584"/>
            <a:ext cx="6400800" cy="2560320"/>
          </a:xfrm>
        </p:spPr>
        <p:txBody>
          <a:bodyPr anchor="b">
            <a:normAutofit/>
          </a:bodyPr>
          <a:lstStyle>
            <a:lvl1pPr algn="l">
              <a:defRPr sz="4000">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1295400" y="4572000"/>
            <a:ext cx="6400800" cy="1600200"/>
          </a:xfrm>
        </p:spPr>
        <p:txBody>
          <a:bodyPr/>
          <a:lstStyle>
            <a:lvl1pPr marL="0" indent="0" algn="l">
              <a:spcBef>
                <a:spcPts val="12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xmlns="" val="51258597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0" y="255134"/>
            <a:ext cx="9601200" cy="103685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4724400" y="1828801"/>
            <a:ext cx="6172200" cy="4343400"/>
          </a:xfrm>
        </p:spPr>
        <p:txBody>
          <a:bodyPr tIns="274320">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295400" y="1828800"/>
            <a:ext cx="3017520" cy="4343400"/>
          </a:xfrm>
        </p:spPr>
        <p:txBody>
          <a:bodyPr anchor="ctr">
            <a:normAutofit/>
          </a:bodyPr>
          <a:lstStyle>
            <a:lvl1pPr marL="0" indent="0">
              <a:spcBef>
                <a:spcPts val="1200"/>
              </a:spcBef>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79A3335-6331-4872-A8B7-ECD55539F4D0}" type="datetimeFigureOut">
              <a:rPr lang="en-US" smtClean="0"/>
              <a:pPr/>
              <a:t>6/4/2017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F8E3F6-DE14-48B2-B2BC-6FABA9630FB8}" type="slidenum">
              <a:rPr lang="en-US" smtClean="0"/>
              <a:pPr/>
              <a:t>‹#›</a:t>
            </a:fld>
            <a:endParaRPr lang="en-US"/>
          </a:p>
        </p:txBody>
      </p:sp>
    </p:spTree>
    <p:extLst>
      <p:ext uri="{BB962C8B-B14F-4D97-AF65-F5344CB8AC3E}">
        <p14:creationId xmlns:p14="http://schemas.microsoft.com/office/powerpoint/2010/main" xmlns="" val="10675900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Two Pictures with Captions">
    <p:spTree>
      <p:nvGrpSpPr>
        <p:cNvPr id="1" name=""/>
        <p:cNvGrpSpPr/>
        <p:nvPr/>
      </p:nvGrpSpPr>
      <p:grpSpPr>
        <a:xfrm>
          <a:off x="0" y="0"/>
          <a:ext cx="0" cy="0"/>
          <a:chOff x="0" y="0"/>
          <a:chExt cx="0" cy="0"/>
        </a:xfrm>
      </p:grpSpPr>
      <p:sp>
        <p:nvSpPr>
          <p:cNvPr id="9" name="Rectangle 8"/>
          <p:cNvSpPr/>
          <p:nvPr/>
        </p:nvSpPr>
        <p:spPr>
          <a:xfrm>
            <a:off x="1295400" y="5257800"/>
            <a:ext cx="4572000" cy="914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295400" y="255134"/>
            <a:ext cx="9601200" cy="1036850"/>
          </a:xfrm>
        </p:spPr>
        <p:txBody>
          <a:bodyPr anchor="b"/>
          <a:lstStyle>
            <a:lvl1pPr>
              <a:defRPr sz="3200"/>
            </a:lvl1pPr>
          </a:lstStyle>
          <a:p>
            <a:r>
              <a:rPr lang="en-US"/>
              <a:t>Click to edit Master title style</a:t>
            </a:r>
          </a:p>
        </p:txBody>
      </p:sp>
      <p:sp>
        <p:nvSpPr>
          <p:cNvPr id="4" name="Text Placeholder 3"/>
          <p:cNvSpPr>
            <a:spLocks noGrp="1"/>
          </p:cNvSpPr>
          <p:nvPr>
            <p:ph type="body" sz="half" idx="2"/>
          </p:nvPr>
        </p:nvSpPr>
        <p:spPr>
          <a:xfrm>
            <a:off x="1371273" y="5333098"/>
            <a:ext cx="4420252" cy="839102"/>
          </a:xfrm>
        </p:spPr>
        <p:txBody>
          <a:bodyPr anchor="t">
            <a:normAutofit/>
          </a:bodyPr>
          <a:lstStyle>
            <a:lvl1pPr marL="0" indent="0">
              <a:spcBef>
                <a:spcPts val="0"/>
              </a:spcBef>
              <a:buNone/>
              <a:defRPr sz="18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79A3335-6331-4872-A8B7-ECD55539F4D0}" type="datetimeFigureOut">
              <a:rPr lang="en-US" smtClean="0"/>
              <a:pPr/>
              <a:t>6/4/2017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F8E3F6-DE14-48B2-B2BC-6FABA9630FB8}" type="slidenum">
              <a:rPr lang="en-US" smtClean="0"/>
              <a:pPr/>
              <a:t>‹#›</a:t>
            </a:fld>
            <a:endParaRPr lang="en-US"/>
          </a:p>
        </p:txBody>
      </p:sp>
      <p:sp>
        <p:nvSpPr>
          <p:cNvPr id="10" name="Rectangle 9"/>
          <p:cNvSpPr/>
          <p:nvPr/>
        </p:nvSpPr>
        <p:spPr>
          <a:xfrm>
            <a:off x="6324599" y="5257800"/>
            <a:ext cx="4572000" cy="914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1295400" y="5257800"/>
            <a:ext cx="4572000" cy="548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Rectangle 11"/>
          <p:cNvSpPr/>
          <p:nvPr/>
        </p:nvSpPr>
        <p:spPr>
          <a:xfrm>
            <a:off x="6324599" y="5257800"/>
            <a:ext cx="4572000" cy="548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 name="Text Placeholder 3"/>
          <p:cNvSpPr>
            <a:spLocks noGrp="1"/>
          </p:cNvSpPr>
          <p:nvPr>
            <p:ph type="body" sz="half" idx="14"/>
          </p:nvPr>
        </p:nvSpPr>
        <p:spPr>
          <a:xfrm>
            <a:off x="6412954" y="5333098"/>
            <a:ext cx="4420252" cy="839102"/>
          </a:xfrm>
        </p:spPr>
        <p:txBody>
          <a:bodyPr anchor="t">
            <a:normAutofit/>
          </a:bodyPr>
          <a:lstStyle>
            <a:lvl1pPr marL="0" indent="0">
              <a:spcBef>
                <a:spcPts val="0"/>
              </a:spcBef>
              <a:buNone/>
              <a:defRPr sz="18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3" name="Picture Placeholder 2"/>
          <p:cNvSpPr>
            <a:spLocks noGrp="1"/>
          </p:cNvSpPr>
          <p:nvPr>
            <p:ph type="pic" idx="1"/>
          </p:nvPr>
        </p:nvSpPr>
        <p:spPr>
          <a:xfrm>
            <a:off x="1295400" y="1828801"/>
            <a:ext cx="4572000" cy="3428999"/>
          </a:xfrm>
        </p:spPr>
        <p:txBody>
          <a:bodyPr tIns="274320">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8" name="Picture Placeholder 2"/>
          <p:cNvSpPr>
            <a:spLocks noGrp="1"/>
          </p:cNvSpPr>
          <p:nvPr>
            <p:ph type="pic" idx="13"/>
          </p:nvPr>
        </p:nvSpPr>
        <p:spPr>
          <a:xfrm>
            <a:off x="6324600" y="1828801"/>
            <a:ext cx="4572000" cy="3428999"/>
          </a:xfrm>
        </p:spPr>
        <p:txBody>
          <a:bodyPr tIns="274320">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Tree>
    <p:extLst>
      <p:ext uri="{BB962C8B-B14F-4D97-AF65-F5344CB8AC3E}">
        <p14:creationId xmlns:p14="http://schemas.microsoft.com/office/powerpoint/2010/main" xmlns="" val="394401045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9A3335-6331-4872-A8B7-ECD55539F4D0}" type="datetimeFigureOut">
              <a:rPr lang="en-US" smtClean="0"/>
              <a:pPr/>
              <a:t>6/4/2017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F8E3F6-DE14-48B2-B2BC-6FABA9630FB8}" type="slidenum">
              <a:rPr lang="en-US" smtClean="0"/>
              <a:pPr/>
              <a:t>‹#›</a:t>
            </a:fld>
            <a:endParaRPr lang="en-US"/>
          </a:p>
        </p:txBody>
      </p:sp>
    </p:spTree>
    <p:extLst>
      <p:ext uri="{BB962C8B-B14F-4D97-AF65-F5344CB8AC3E}">
        <p14:creationId xmlns:p14="http://schemas.microsoft.com/office/powerpoint/2010/main" xmlns="" val="109294537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bwMode="white">
          <a:xfrm rot="5400000">
            <a:off x="7562850" y="2228850"/>
            <a:ext cx="6858000" cy="24003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rot="5400000">
            <a:off x="6331230" y="3387909"/>
            <a:ext cx="6858000" cy="82183"/>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rot="5400000">
            <a:off x="6251613" y="3387909"/>
            <a:ext cx="6858000" cy="82183"/>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9871318" y="685800"/>
            <a:ext cx="1033272" cy="54864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400" y="685800"/>
            <a:ext cx="7976754" cy="54864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9A3335-6331-4872-A8B7-ECD55539F4D0}" type="datetimeFigureOut">
              <a:rPr lang="en-US" smtClean="0"/>
              <a:pPr/>
              <a:t>6/4/2017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F8E3F6-DE14-48B2-B2BC-6FABA9630FB8}" type="slidenum">
              <a:rPr lang="en-US" smtClean="0"/>
              <a:pPr/>
              <a:t>‹#›</a:t>
            </a:fld>
            <a:endParaRPr lang="en-US"/>
          </a:p>
        </p:txBody>
      </p:sp>
    </p:spTree>
    <p:extLst>
      <p:ext uri="{BB962C8B-B14F-4D97-AF65-F5344CB8AC3E}">
        <p14:creationId xmlns:p14="http://schemas.microsoft.com/office/powerpoint/2010/main" xmlns="" val="180411032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9A3335-6331-4872-A8B7-ECD55539F4D0}" type="datetimeFigureOut">
              <a:rPr lang="en-US" smtClean="0"/>
              <a:pPr/>
              <a:t>6/4/2017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F8E3F6-DE14-48B2-B2BC-6FABA9630FB8}" type="slidenum">
              <a:rPr lang="en-US" smtClean="0"/>
              <a:pPr/>
              <a:t>‹#›</a:t>
            </a:fld>
            <a:endParaRPr lang="en-US"/>
          </a:p>
        </p:txBody>
      </p:sp>
    </p:spTree>
    <p:extLst>
      <p:ext uri="{BB962C8B-B14F-4D97-AF65-F5344CB8AC3E}">
        <p14:creationId xmlns:p14="http://schemas.microsoft.com/office/powerpoint/2010/main" xmlns="" val="259618231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Title Slide with Picture">
    <p:spTree>
      <p:nvGrpSpPr>
        <p:cNvPr id="1" name=""/>
        <p:cNvGrpSpPr/>
        <p:nvPr/>
      </p:nvGrpSpPr>
      <p:grpSpPr>
        <a:xfrm>
          <a:off x="0" y="0"/>
          <a:ext cx="0" cy="0"/>
          <a:chOff x="0" y="0"/>
          <a:chExt cx="0" cy="0"/>
        </a:xfrm>
      </p:grpSpPr>
      <p:sp>
        <p:nvSpPr>
          <p:cNvPr id="10" name="Rectangle 5"/>
          <p:cNvSpPr>
            <a:spLocks noChangeArrowheads="1"/>
          </p:cNvSpPr>
          <p:nvPr/>
        </p:nvSpPr>
        <p:spPr bwMode="white">
          <a:xfrm>
            <a:off x="6540503" y="0"/>
            <a:ext cx="5651496" cy="6858000"/>
          </a:xfrm>
          <a:custGeom>
            <a:avLst/>
            <a:gdLst/>
            <a:ahLst/>
            <a:cxnLst/>
            <a:rect l="l" t="t" r="r" b="b"/>
            <a:pathLst>
              <a:path w="4238622" h="6858000">
                <a:moveTo>
                  <a:pt x="0" y="0"/>
                </a:moveTo>
                <a:lnTo>
                  <a:pt x="4086222" y="0"/>
                </a:lnTo>
                <a:lnTo>
                  <a:pt x="4237035" y="0"/>
                </a:lnTo>
                <a:lnTo>
                  <a:pt x="4238622" y="0"/>
                </a:lnTo>
                <a:lnTo>
                  <a:pt x="4238622" y="6858000"/>
                </a:lnTo>
                <a:lnTo>
                  <a:pt x="4237035" y="6858000"/>
                </a:lnTo>
                <a:lnTo>
                  <a:pt x="4086222" y="6858000"/>
                </a:lnTo>
                <a:lnTo>
                  <a:pt x="254000" y="6858000"/>
                </a:lnTo>
                <a:lnTo>
                  <a:pt x="892175" y="433705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sz="1800"/>
          </a:p>
        </p:txBody>
      </p:sp>
      <p:sp>
        <p:nvSpPr>
          <p:cNvPr id="11" name="Freeform 6"/>
          <p:cNvSpPr>
            <a:spLocks/>
          </p:cNvSpPr>
          <p:nvPr/>
        </p:nvSpPr>
        <p:spPr bwMode="auto">
          <a:xfrm>
            <a:off x="6256868" y="0"/>
            <a:ext cx="1672169" cy="6858000"/>
          </a:xfrm>
          <a:custGeom>
            <a:avLst/>
            <a:gdLst/>
            <a:ahLst/>
            <a:cxnLst/>
            <a:rect l="l" t="t" r="r" b="b"/>
            <a:pathLst>
              <a:path w="1254127" h="6858000">
                <a:moveTo>
                  <a:pt x="0" y="0"/>
                </a:moveTo>
                <a:lnTo>
                  <a:pt x="365127" y="0"/>
                </a:lnTo>
                <a:lnTo>
                  <a:pt x="1254127" y="4337050"/>
                </a:lnTo>
                <a:lnTo>
                  <a:pt x="619127" y="6858000"/>
                </a:lnTo>
                <a:lnTo>
                  <a:pt x="257175" y="6858000"/>
                </a:lnTo>
                <a:lnTo>
                  <a:pt x="892175" y="4337050"/>
                </a:lnTo>
                <a:close/>
              </a:path>
            </a:pathLst>
          </a:custGeom>
          <a:solidFill>
            <a:schemeClr val="accent2"/>
          </a:solidFill>
          <a:ln>
            <a:noFill/>
          </a:ln>
          <a:effectLst>
            <a:innerShdw blurRad="63500" dist="50800" dir="10800000">
              <a:prstClr val="black">
                <a:alpha val="50000"/>
              </a:prstClr>
            </a:innerShdw>
          </a:effectLst>
        </p:spPr>
        <p:txBody>
          <a:bodyPr vert="horz" wrap="square" lIns="91440" tIns="45720" rIns="91440" bIns="45720" numCol="1" anchor="t" anchorCtr="0" compatLnSpc="1">
            <a:prstTxWarp prst="textNoShape">
              <a:avLst/>
            </a:prstTxWarp>
          </a:bodyPr>
          <a:lstStyle/>
          <a:p>
            <a:pPr lvl="0"/>
            <a:endParaRPr lang="en-US" sz="1800"/>
          </a:p>
        </p:txBody>
      </p:sp>
      <p:sp>
        <p:nvSpPr>
          <p:cNvPr id="12" name="Freeform 7"/>
          <p:cNvSpPr>
            <a:spLocks/>
          </p:cNvSpPr>
          <p:nvPr/>
        </p:nvSpPr>
        <p:spPr bwMode="auto">
          <a:xfrm>
            <a:off x="6062136" y="0"/>
            <a:ext cx="1528232" cy="6858000"/>
          </a:xfrm>
          <a:custGeom>
            <a:avLst/>
            <a:gdLst/>
            <a:ahLst/>
            <a:cxnLst/>
            <a:rect l="l" t="t" r="r" b="b"/>
            <a:pathLst>
              <a:path w="1146174" h="6858000">
                <a:moveTo>
                  <a:pt x="0" y="0"/>
                </a:moveTo>
                <a:lnTo>
                  <a:pt x="253999" y="0"/>
                </a:lnTo>
                <a:lnTo>
                  <a:pt x="1146174" y="4337050"/>
                </a:lnTo>
                <a:lnTo>
                  <a:pt x="511174" y="6858000"/>
                </a:lnTo>
                <a:lnTo>
                  <a:pt x="254000" y="6858000"/>
                </a:lnTo>
                <a:lnTo>
                  <a:pt x="892175" y="4337050"/>
                </a:lnTo>
                <a:close/>
              </a:path>
            </a:pathLst>
          </a:custGeom>
          <a:solidFill>
            <a:schemeClr val="accent1"/>
          </a:solidFill>
          <a:ln>
            <a:noFill/>
          </a:ln>
          <a:effectLst>
            <a:innerShdw blurRad="177800" dist="50800" dir="10800000">
              <a:prstClr val="black">
                <a:alpha val="50000"/>
              </a:prstClr>
            </a:innerShdw>
          </a:effectLst>
        </p:spPr>
        <p:txBody>
          <a:bodyPr vert="horz" wrap="square" lIns="91440" tIns="45720" rIns="91440" bIns="45720" numCol="1" anchor="t" anchorCtr="0" compatLnSpc="1">
            <a:prstTxWarp prst="textNoShape">
              <a:avLst/>
            </a:prstTxWarp>
          </a:bodyPr>
          <a:lstStyle/>
          <a:p>
            <a:pPr lvl="0"/>
            <a:endParaRPr lang="en-US" sz="1800"/>
          </a:p>
        </p:txBody>
      </p:sp>
      <p:sp>
        <p:nvSpPr>
          <p:cNvPr id="2" name="Title 1"/>
          <p:cNvSpPr>
            <a:spLocks noGrp="1"/>
          </p:cNvSpPr>
          <p:nvPr>
            <p:ph type="ctrTitle"/>
          </p:nvPr>
        </p:nvSpPr>
        <p:spPr>
          <a:xfrm>
            <a:off x="1295401" y="1873584"/>
            <a:ext cx="5120640" cy="2560320"/>
          </a:xfrm>
        </p:spPr>
        <p:txBody>
          <a:bodyPr anchor="b">
            <a:normAutofit/>
          </a:bodyPr>
          <a:lstStyle>
            <a:lvl1pPr algn="l">
              <a:defRPr sz="4000">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1295401" y="4572000"/>
            <a:ext cx="5120640" cy="1600200"/>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Picture Placeholder 14"/>
          <p:cNvSpPr>
            <a:spLocks noGrp="1"/>
          </p:cNvSpPr>
          <p:nvPr>
            <p:ph type="pic" sz="quarter" idx="10"/>
          </p:nvPr>
        </p:nvSpPr>
        <p:spPr>
          <a:xfrm>
            <a:off x="6743703" y="0"/>
            <a:ext cx="5448297" cy="6858000"/>
          </a:xfrm>
          <a:custGeom>
            <a:avLst/>
            <a:gdLst>
              <a:gd name="connsiteX0" fmla="*/ 0 w 5448297"/>
              <a:gd name="connsiteY0" fmla="*/ 0 h 6858000"/>
              <a:gd name="connsiteX1" fmla="*/ 5448297 w 5448297"/>
              <a:gd name="connsiteY1" fmla="*/ 0 h 6858000"/>
              <a:gd name="connsiteX2" fmla="*/ 5448297 w 5448297"/>
              <a:gd name="connsiteY2" fmla="*/ 6858000 h 6858000"/>
              <a:gd name="connsiteX3" fmla="*/ 338667 w 5448297"/>
              <a:gd name="connsiteY3" fmla="*/ 6858000 h 6858000"/>
              <a:gd name="connsiteX4" fmla="*/ 1185333 w 5448297"/>
              <a:gd name="connsiteY4" fmla="*/ 433705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48297" h="6858000">
                <a:moveTo>
                  <a:pt x="0" y="0"/>
                </a:moveTo>
                <a:lnTo>
                  <a:pt x="5448297" y="0"/>
                </a:lnTo>
                <a:lnTo>
                  <a:pt x="5448297" y="6858000"/>
                </a:lnTo>
                <a:lnTo>
                  <a:pt x="338667" y="6858000"/>
                </a:lnTo>
                <a:lnTo>
                  <a:pt x="1185333" y="4337050"/>
                </a:lnTo>
                <a:close/>
              </a:path>
            </a:pathLst>
          </a:custGeom>
          <a:noFill/>
          <a:ln>
            <a:noFill/>
          </a:ln>
        </p:spPr>
        <p:txBody>
          <a:bodyPr wrap="square" tIns="365760">
            <a:noAutofit/>
          </a:bodyPr>
          <a:lstStyle>
            <a:lvl1pPr marL="0" indent="0" algn="ctr">
              <a:buNone/>
              <a:defRPr sz="2800">
                <a:solidFill>
                  <a:schemeClr val="bg1"/>
                </a:solidFill>
              </a:defRPr>
            </a:lvl1pPr>
          </a:lstStyle>
          <a:p>
            <a:r>
              <a:rPr lang="en-US"/>
              <a:t>Click icon to add picture</a:t>
            </a:r>
          </a:p>
        </p:txBody>
      </p:sp>
      <p:sp>
        <p:nvSpPr>
          <p:cNvPr id="16" name="Instructional Text"/>
          <p:cNvSpPr/>
          <p:nvPr/>
        </p:nvSpPr>
        <p:spPr>
          <a:xfrm>
            <a:off x="12344400" y="0"/>
            <a:ext cx="1295400" cy="6858000"/>
          </a:xfrm>
          <a:prstGeom prst="roundRect">
            <a:avLst>
              <a:gd name="adj" fmla="val 9717"/>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sz="1200" b="1" i="1">
                <a:latin typeface="Arial" pitchFamily="34" charset="0"/>
                <a:cs typeface="Arial" pitchFamily="34" charset="0"/>
              </a:rPr>
              <a:t>NOTE:</a:t>
            </a:r>
          </a:p>
          <a:p>
            <a:r>
              <a:rPr sz="1200" i="1">
                <a:latin typeface="Arial" pitchFamily="34" charset="0"/>
                <a:cs typeface="Arial" pitchFamily="34" charset="0"/>
              </a:rPr>
              <a:t>To change the  image on this slide, select the picture and delete it. Then click the Pictures icon in the placeholder to insert your own image.</a:t>
            </a:r>
          </a:p>
        </p:txBody>
      </p:sp>
    </p:spTree>
    <p:extLst>
      <p:ext uri="{BB962C8B-B14F-4D97-AF65-F5344CB8AC3E}">
        <p14:creationId xmlns:p14="http://schemas.microsoft.com/office/powerpoint/2010/main" xmlns="" val="240281340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5"/>
          <p:cNvSpPr>
            <a:spLocks noChangeArrowheads="1"/>
          </p:cNvSpPr>
          <p:nvPr/>
        </p:nvSpPr>
        <p:spPr bwMode="white">
          <a:xfrm>
            <a:off x="9622368" y="0"/>
            <a:ext cx="2569632" cy="6858000"/>
          </a:xfrm>
          <a:custGeom>
            <a:avLst/>
            <a:gdLst/>
            <a:ahLst/>
            <a:cxnLst/>
            <a:rect l="l" t="t" r="r" b="b"/>
            <a:pathLst>
              <a:path w="1927224" h="6858000">
                <a:moveTo>
                  <a:pt x="0" y="0"/>
                </a:moveTo>
                <a:lnTo>
                  <a:pt x="1927224" y="0"/>
                </a:lnTo>
                <a:lnTo>
                  <a:pt x="1927224" y="6858000"/>
                </a:lnTo>
                <a:lnTo>
                  <a:pt x="254000" y="6858000"/>
                </a:lnTo>
                <a:lnTo>
                  <a:pt x="892175" y="433705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sz="1800"/>
          </a:p>
        </p:txBody>
      </p:sp>
      <p:sp>
        <p:nvSpPr>
          <p:cNvPr id="8" name="Freeform 6"/>
          <p:cNvSpPr>
            <a:spLocks/>
          </p:cNvSpPr>
          <p:nvPr/>
        </p:nvSpPr>
        <p:spPr bwMode="auto">
          <a:xfrm>
            <a:off x="9237132" y="0"/>
            <a:ext cx="1672169" cy="6858000"/>
          </a:xfrm>
          <a:custGeom>
            <a:avLst/>
            <a:gdLst/>
            <a:ahLst/>
            <a:cxnLst/>
            <a:rect l="l" t="t" r="r" b="b"/>
            <a:pathLst>
              <a:path w="1254127" h="6858000">
                <a:moveTo>
                  <a:pt x="0" y="0"/>
                </a:moveTo>
                <a:lnTo>
                  <a:pt x="365127" y="0"/>
                </a:lnTo>
                <a:lnTo>
                  <a:pt x="1254127" y="4337050"/>
                </a:lnTo>
                <a:lnTo>
                  <a:pt x="619127" y="6858000"/>
                </a:lnTo>
                <a:lnTo>
                  <a:pt x="257175" y="6858000"/>
                </a:lnTo>
                <a:lnTo>
                  <a:pt x="892175" y="4337050"/>
                </a:lnTo>
                <a:close/>
              </a:path>
            </a:pathLst>
          </a:custGeom>
          <a:solidFill>
            <a:schemeClr val="accent2"/>
          </a:solidFill>
          <a:ln>
            <a:noFill/>
          </a:ln>
          <a:effectLst>
            <a:outerShdw blurRad="101600" dist="50800" algn="l" rotWithShape="0">
              <a:prstClr val="black">
                <a:alpha val="25000"/>
              </a:prstClr>
            </a:outerShdw>
          </a:effectLst>
        </p:spPr>
        <p:txBody>
          <a:bodyPr vert="horz" wrap="square" lIns="91440" tIns="45720" rIns="91440" bIns="45720" numCol="1" anchor="t" anchorCtr="0" compatLnSpc="1">
            <a:prstTxWarp prst="textNoShape">
              <a:avLst/>
            </a:prstTxWarp>
          </a:bodyPr>
          <a:lstStyle/>
          <a:p>
            <a:pPr lvl="0"/>
            <a:endParaRPr lang="en-US" sz="1800"/>
          </a:p>
        </p:txBody>
      </p:sp>
      <p:sp>
        <p:nvSpPr>
          <p:cNvPr id="9" name="Freeform 7"/>
          <p:cNvSpPr>
            <a:spLocks/>
          </p:cNvSpPr>
          <p:nvPr/>
        </p:nvSpPr>
        <p:spPr bwMode="auto">
          <a:xfrm>
            <a:off x="9173633" y="0"/>
            <a:ext cx="1460499" cy="6858000"/>
          </a:xfrm>
          <a:custGeom>
            <a:avLst/>
            <a:gdLst/>
            <a:ahLst/>
            <a:cxnLst/>
            <a:rect l="l" t="t" r="r" b="b"/>
            <a:pathLst>
              <a:path w="1095374" h="6858000">
                <a:moveTo>
                  <a:pt x="0" y="0"/>
                </a:moveTo>
                <a:lnTo>
                  <a:pt x="203199" y="0"/>
                </a:lnTo>
                <a:lnTo>
                  <a:pt x="1095374" y="4337050"/>
                </a:lnTo>
                <a:lnTo>
                  <a:pt x="460374" y="6858000"/>
                </a:lnTo>
                <a:lnTo>
                  <a:pt x="257175" y="6858000"/>
                </a:lnTo>
                <a:lnTo>
                  <a:pt x="892175" y="4337050"/>
                </a:lnTo>
                <a:close/>
              </a:path>
            </a:pathLst>
          </a:custGeom>
          <a:solidFill>
            <a:schemeClr val="accent1"/>
          </a:solidFill>
          <a:ln>
            <a:noFill/>
          </a:ln>
          <a:effectLst>
            <a:outerShdw blurRad="101600" dist="50800" algn="l" rotWithShape="0">
              <a:prstClr val="black">
                <a:alpha val="25000"/>
              </a:prstClr>
            </a:outerShdw>
          </a:effectLst>
        </p:spPr>
        <p:txBody>
          <a:bodyPr vert="horz" wrap="square" lIns="91440" tIns="45720" rIns="91440" bIns="45720" numCol="1" anchor="t" anchorCtr="0" compatLnSpc="1">
            <a:prstTxWarp prst="textNoShape">
              <a:avLst/>
            </a:prstTxWarp>
          </a:bodyPr>
          <a:lstStyle/>
          <a:p>
            <a:pPr lvl="0"/>
            <a:endParaRPr lang="en-US" sz="1800"/>
          </a:p>
        </p:txBody>
      </p:sp>
      <p:sp>
        <p:nvSpPr>
          <p:cNvPr id="10" name="Freeform 7"/>
          <p:cNvSpPr>
            <a:spLocks/>
          </p:cNvSpPr>
          <p:nvPr/>
        </p:nvSpPr>
        <p:spPr bwMode="auto">
          <a:xfrm>
            <a:off x="9173633" y="0"/>
            <a:ext cx="1460499" cy="6858000"/>
          </a:xfrm>
          <a:custGeom>
            <a:avLst/>
            <a:gdLst/>
            <a:ahLst/>
            <a:cxnLst/>
            <a:rect l="l" t="t" r="r" b="b"/>
            <a:pathLst>
              <a:path w="1095374" h="6858000">
                <a:moveTo>
                  <a:pt x="0" y="0"/>
                </a:moveTo>
                <a:lnTo>
                  <a:pt x="203199" y="0"/>
                </a:lnTo>
                <a:lnTo>
                  <a:pt x="1095374" y="4337050"/>
                </a:lnTo>
                <a:lnTo>
                  <a:pt x="460374" y="6858000"/>
                </a:lnTo>
                <a:lnTo>
                  <a:pt x="257175" y="6858000"/>
                </a:lnTo>
                <a:lnTo>
                  <a:pt x="892175" y="4337050"/>
                </a:lnTo>
                <a:close/>
              </a:path>
            </a:pathLst>
          </a:custGeom>
          <a:solidFill>
            <a:schemeClr val="accent1"/>
          </a:solidFill>
          <a:ln>
            <a:noFill/>
          </a:ln>
          <a:effectLst>
            <a:innerShdw blurRad="63500" dist="50800" dir="10800000">
              <a:prstClr val="black">
                <a:alpha val="50000"/>
              </a:prstClr>
            </a:innerShdw>
          </a:effectLst>
        </p:spPr>
        <p:txBody>
          <a:bodyPr vert="horz" wrap="square" lIns="91440" tIns="45720" rIns="91440" bIns="45720" numCol="1" anchor="t" anchorCtr="0" compatLnSpc="1">
            <a:prstTxWarp prst="textNoShape">
              <a:avLst/>
            </a:prstTxWarp>
          </a:bodyPr>
          <a:lstStyle/>
          <a:p>
            <a:pPr lvl="0"/>
            <a:endParaRPr lang="en-US" sz="1800"/>
          </a:p>
        </p:txBody>
      </p:sp>
      <p:sp>
        <p:nvSpPr>
          <p:cNvPr id="2" name="Title 1"/>
          <p:cNvSpPr>
            <a:spLocks noGrp="1"/>
          </p:cNvSpPr>
          <p:nvPr>
            <p:ph type="title"/>
          </p:nvPr>
        </p:nvSpPr>
        <p:spPr>
          <a:xfrm>
            <a:off x="1295398" y="2914650"/>
            <a:ext cx="8046720" cy="1557338"/>
          </a:xfrm>
        </p:spPr>
        <p:txBody>
          <a:bodyPr anchor="b">
            <a:normAutofit/>
          </a:bodyPr>
          <a:lstStyle>
            <a:lvl1pPr>
              <a:defRPr sz="3200">
                <a:solidFill>
                  <a:schemeClr val="tx1"/>
                </a:solidFill>
              </a:defRPr>
            </a:lvl1pPr>
          </a:lstStyle>
          <a:p>
            <a:r>
              <a:rPr lang="en-US"/>
              <a:t>Click to edit Master title style</a:t>
            </a:r>
            <a:endParaRPr lang="en-US" dirty="0"/>
          </a:p>
        </p:txBody>
      </p:sp>
      <p:sp>
        <p:nvSpPr>
          <p:cNvPr id="3" name="Text Placeholder 2"/>
          <p:cNvSpPr>
            <a:spLocks noGrp="1"/>
          </p:cNvSpPr>
          <p:nvPr>
            <p:ph type="body" idx="1"/>
          </p:nvPr>
        </p:nvSpPr>
        <p:spPr>
          <a:xfrm>
            <a:off x="1295398" y="4589463"/>
            <a:ext cx="8046718" cy="1011237"/>
          </a:xfrm>
        </p:spPr>
        <p:txBody>
          <a:bodyPr/>
          <a:lstStyle>
            <a:lvl1pPr marL="0" indent="0">
              <a:spcBef>
                <a:spcPts val="1200"/>
              </a:spcBef>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xmlns="" val="151964298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24600" y="1828799"/>
            <a:ext cx="4572000" cy="43434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79A3335-6331-4872-A8B7-ECD55539F4D0}" type="datetimeFigureOut">
              <a:rPr lang="en-US" smtClean="0"/>
              <a:pPr/>
              <a:t>6/4/2017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F8E3F6-DE14-48B2-B2BC-6FABA9630FB8}" type="slidenum">
              <a:rPr lang="en-US" smtClean="0"/>
              <a:pPr/>
              <a:t>‹#›</a:t>
            </a:fld>
            <a:endParaRPr lang="en-US"/>
          </a:p>
        </p:txBody>
      </p:sp>
    </p:spTree>
    <p:extLst>
      <p:ext uri="{BB962C8B-B14F-4D97-AF65-F5344CB8AC3E}">
        <p14:creationId xmlns:p14="http://schemas.microsoft.com/office/powerpoint/2010/main" xmlns="" val="244820609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95400" y="255134"/>
            <a:ext cx="9601200" cy="1036850"/>
          </a:xfrm>
        </p:spPr>
        <p:txBody>
          <a:bodyPr/>
          <a:lstStyle/>
          <a:p>
            <a:r>
              <a:rPr lang="en-US"/>
              <a:t>Click to edit Master title style</a:t>
            </a:r>
          </a:p>
        </p:txBody>
      </p:sp>
      <p:sp>
        <p:nvSpPr>
          <p:cNvPr id="3" name="Text Placeholder 2"/>
          <p:cNvSpPr>
            <a:spLocks noGrp="1"/>
          </p:cNvSpPr>
          <p:nvPr>
            <p:ph type="body" idx="1"/>
          </p:nvPr>
        </p:nvSpPr>
        <p:spPr>
          <a:xfrm>
            <a:off x="1295400" y="1828800"/>
            <a:ext cx="4572000" cy="850392"/>
          </a:xfrm>
        </p:spPr>
        <p:txBody>
          <a:bodyPr anchor="ctr">
            <a:normAutofit/>
          </a:bodyPr>
          <a:lstStyle>
            <a:lvl1pPr marL="0" indent="0">
              <a:buNone/>
              <a:defRPr sz="2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295400" y="2705100"/>
            <a:ext cx="4572000" cy="34671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324600" y="1828800"/>
            <a:ext cx="4572000" cy="847725"/>
          </a:xfrm>
        </p:spPr>
        <p:txBody>
          <a:bodyPr anchor="ctr">
            <a:normAutofit/>
          </a:bodyPr>
          <a:lstStyle>
            <a:lvl1pPr marL="0" indent="0">
              <a:buNone/>
              <a:defRPr sz="2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324600" y="2705100"/>
            <a:ext cx="4572000" cy="34671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79A3335-6331-4872-A8B7-ECD55539F4D0}" type="datetimeFigureOut">
              <a:rPr lang="en-US" smtClean="0"/>
              <a:pPr/>
              <a:t>6/4/2017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7F8E3F6-DE14-48B2-B2BC-6FABA9630FB8}" type="slidenum">
              <a:rPr lang="en-US" smtClean="0"/>
              <a:pPr/>
              <a:t>‹#›</a:t>
            </a:fld>
            <a:endParaRPr lang="en-US"/>
          </a:p>
        </p:txBody>
      </p:sp>
    </p:spTree>
    <p:extLst>
      <p:ext uri="{BB962C8B-B14F-4D97-AF65-F5344CB8AC3E}">
        <p14:creationId xmlns:p14="http://schemas.microsoft.com/office/powerpoint/2010/main" xmlns="" val="260236030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79A3335-6331-4872-A8B7-ECD55539F4D0}" type="datetimeFigureOut">
              <a:rPr lang="en-US" smtClean="0"/>
              <a:pPr/>
              <a:t>6/4/2017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7F8E3F6-DE14-48B2-B2BC-6FABA9630FB8}" type="slidenum">
              <a:rPr lang="en-US" smtClean="0"/>
              <a:pPr/>
              <a:t>‹#›</a:t>
            </a:fld>
            <a:endParaRPr lang="en-US"/>
          </a:p>
        </p:txBody>
      </p:sp>
    </p:spTree>
    <p:extLst>
      <p:ext uri="{BB962C8B-B14F-4D97-AF65-F5344CB8AC3E}">
        <p14:creationId xmlns:p14="http://schemas.microsoft.com/office/powerpoint/2010/main" xmlns="" val="339733702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79A3335-6331-4872-A8B7-ECD55539F4D0}" type="datetimeFigureOut">
              <a:rPr lang="en-US" smtClean="0"/>
              <a:pPr/>
              <a:t>6/4/2017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7F8E3F6-DE14-48B2-B2BC-6FABA9630FB8}" type="slidenum">
              <a:rPr lang="en-US" smtClean="0"/>
              <a:pPr/>
              <a:t>‹#›</a:t>
            </a:fld>
            <a:endParaRPr lang="en-US"/>
          </a:p>
        </p:txBody>
      </p:sp>
    </p:spTree>
    <p:extLst>
      <p:ext uri="{BB962C8B-B14F-4D97-AF65-F5344CB8AC3E}">
        <p14:creationId xmlns:p14="http://schemas.microsoft.com/office/powerpoint/2010/main" xmlns="" val="298363645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4728209" y="1828800"/>
            <a:ext cx="6126480" cy="4343400"/>
          </a:xfrm>
        </p:spPr>
        <p:txBody>
          <a:bodyPr>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5400" y="1828800"/>
            <a:ext cx="3017520" cy="4343400"/>
          </a:xfrm>
        </p:spPr>
        <p:txBody>
          <a:bodyPr anchor="ctr">
            <a:normAutofit/>
          </a:bodyPr>
          <a:lstStyle>
            <a:lvl1pPr marL="0" indent="0">
              <a:spcBef>
                <a:spcPts val="1200"/>
              </a:spcBef>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79A3335-6331-4872-A8B7-ECD55539F4D0}" type="datetimeFigureOut">
              <a:rPr lang="en-US" smtClean="0"/>
              <a:pPr/>
              <a:t>6/4/2017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F8E3F6-DE14-48B2-B2BC-6FABA9630FB8}" type="slidenum">
              <a:rPr lang="en-US" smtClean="0"/>
              <a:pPr/>
              <a:t>‹#›</a:t>
            </a:fld>
            <a:endParaRPr lang="en-US"/>
          </a:p>
        </p:txBody>
      </p:sp>
    </p:spTree>
    <p:extLst>
      <p:ext uri="{BB962C8B-B14F-4D97-AF65-F5344CB8AC3E}">
        <p14:creationId xmlns:p14="http://schemas.microsoft.com/office/powerpoint/2010/main" xmlns="" val="25476386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6"/>
          <p:cNvSpPr/>
          <p:nvPr userDrawn="1"/>
        </p:nvSpPr>
        <p:spPr bwMode="white">
          <a:xfrm>
            <a:off x="0" y="0"/>
            <a:ext cx="12192000" cy="13716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userDrawn="1"/>
        </p:nvSpPr>
        <p:spPr>
          <a:xfrm>
            <a:off x="0" y="1371600"/>
            <a:ext cx="12192000" cy="82183"/>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0" y="1443006"/>
            <a:ext cx="12192000" cy="82183"/>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295400" y="255134"/>
            <a:ext cx="9601200" cy="1036850"/>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295400" y="1828800"/>
            <a:ext cx="9601200" cy="43434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791449" y="6374999"/>
            <a:ext cx="1480705" cy="274320"/>
          </a:xfrm>
          <a:prstGeom prst="rect">
            <a:avLst/>
          </a:prstGeom>
        </p:spPr>
        <p:txBody>
          <a:bodyPr vert="horz" lIns="91440" tIns="45720" rIns="91440" bIns="45720" rtlCol="0" anchor="ctr"/>
          <a:lstStyle>
            <a:lvl1pPr algn="r">
              <a:defRPr sz="1000">
                <a:solidFill>
                  <a:schemeClr val="tx1"/>
                </a:solidFill>
              </a:defRPr>
            </a:lvl1pPr>
          </a:lstStyle>
          <a:p>
            <a:fld id="{A79A3335-6331-4872-A8B7-ECD55539F4D0}" type="datetimeFigureOut">
              <a:rPr lang="en-US" smtClean="0"/>
              <a:pPr/>
              <a:t>6/4/2017</a:t>
            </a:fld>
            <a:endParaRPr lang="en-US"/>
          </a:p>
        </p:txBody>
      </p:sp>
      <p:sp>
        <p:nvSpPr>
          <p:cNvPr id="5" name="Footer Placeholder 4"/>
          <p:cNvSpPr>
            <a:spLocks noGrp="1"/>
          </p:cNvSpPr>
          <p:nvPr>
            <p:ph type="ftr" sz="quarter" idx="3"/>
          </p:nvPr>
        </p:nvSpPr>
        <p:spPr>
          <a:xfrm>
            <a:off x="1295399" y="6374999"/>
            <a:ext cx="6243203" cy="274320"/>
          </a:xfrm>
          <a:prstGeom prst="rect">
            <a:avLst/>
          </a:prstGeom>
        </p:spPr>
        <p:txBody>
          <a:bodyPr vert="horz" lIns="91440" tIns="45720" rIns="91440" bIns="45720" rtlCol="0" anchor="ctr"/>
          <a:lstStyle>
            <a:lvl1pPr algn="l">
              <a:defRPr sz="1000">
                <a:solidFill>
                  <a:schemeClr val="tx1"/>
                </a:solidFill>
              </a:defRPr>
            </a:lvl1pPr>
          </a:lstStyle>
          <a:p>
            <a:endParaRPr lang="en-US"/>
          </a:p>
        </p:txBody>
      </p:sp>
      <p:sp>
        <p:nvSpPr>
          <p:cNvPr id="6" name="Slide Number Placeholder 5"/>
          <p:cNvSpPr>
            <a:spLocks noGrp="1"/>
          </p:cNvSpPr>
          <p:nvPr>
            <p:ph type="sldNum" sz="quarter" idx="4"/>
          </p:nvPr>
        </p:nvSpPr>
        <p:spPr>
          <a:xfrm>
            <a:off x="9525000" y="6374999"/>
            <a:ext cx="1371600" cy="274320"/>
          </a:xfrm>
          <a:prstGeom prst="rect">
            <a:avLst/>
          </a:prstGeom>
        </p:spPr>
        <p:txBody>
          <a:bodyPr vert="horz" lIns="91440" tIns="45720" rIns="91440" bIns="45720" rtlCol="0" anchor="ctr"/>
          <a:lstStyle>
            <a:lvl1pPr algn="r">
              <a:defRPr sz="1000">
                <a:solidFill>
                  <a:schemeClr val="tx1"/>
                </a:solidFill>
              </a:defRPr>
            </a:lvl1pPr>
          </a:lstStyle>
          <a:p>
            <a:fld id="{A7F8E3F6-DE14-48B2-B2BC-6FABA9630FB8}" type="slidenum">
              <a:rPr lang="en-US" smtClean="0"/>
              <a:pPr/>
              <a:t>‹#›</a:t>
            </a:fld>
            <a:endParaRPr lang="en-US"/>
          </a:p>
        </p:txBody>
      </p:sp>
    </p:spTree>
    <p:extLst>
      <p:ext uri="{BB962C8B-B14F-4D97-AF65-F5344CB8AC3E}">
        <p14:creationId xmlns:p14="http://schemas.microsoft.com/office/powerpoint/2010/main" xmlns="" val="2594737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61" r:id="rId11"/>
    <p:sldLayoutId id="2147483658" r:id="rId12"/>
    <p:sldLayoutId id="2147483659" r:id="rId13"/>
  </p:sldLayoutIdLst>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xStyles>
    <p:titleStyle>
      <a:lvl1pPr algn="l" defTabSz="914400" rtl="0" eaLnBrk="1" latinLnBrk="0" hangingPunct="1">
        <a:lnSpc>
          <a:spcPct val="90000"/>
        </a:lnSpc>
        <a:spcBef>
          <a:spcPct val="0"/>
        </a:spcBef>
        <a:buNone/>
        <a:defRPr sz="3200" kern="1200">
          <a:solidFill>
            <a:schemeClr val="bg1"/>
          </a:solidFill>
          <a:latin typeface="+mj-lt"/>
          <a:ea typeface="+mj-ea"/>
          <a:cs typeface="+mj-cs"/>
        </a:defRPr>
      </a:lvl1pPr>
    </p:titleStyle>
    <p:bodyStyle>
      <a:lvl1pPr marL="274320" indent="-274320" algn="l" defTabSz="914400" rtl="0" eaLnBrk="1" latinLnBrk="0" hangingPunct="1">
        <a:lnSpc>
          <a:spcPct val="90000"/>
        </a:lnSpc>
        <a:spcBef>
          <a:spcPts val="1800"/>
        </a:spcBef>
        <a:buFont typeface="Arial" panose="020B0604020202020204" pitchFamily="34" charset="0"/>
        <a:buChar char="•"/>
        <a:defRPr sz="2400" kern="1200">
          <a:solidFill>
            <a:schemeClr val="tx1"/>
          </a:solidFill>
          <a:latin typeface="+mn-lt"/>
          <a:ea typeface="+mn-ea"/>
          <a:cs typeface="+mn-cs"/>
        </a:defRPr>
      </a:lvl1pPr>
      <a:lvl2pPr marL="54864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2pPr>
      <a:lvl3pPr marL="822960" indent="-228600" algn="l" defTabSz="914400" rtl="0" eaLnBrk="1" latinLnBrk="0" hangingPunct="1">
        <a:lnSpc>
          <a:spcPct val="90000"/>
        </a:lnSpc>
        <a:spcBef>
          <a:spcPts val="800"/>
        </a:spcBef>
        <a:buFont typeface="Arial" panose="020B0604020202020204" pitchFamily="34" charset="0"/>
        <a:buChar char="•"/>
        <a:defRPr sz="1800" kern="1200">
          <a:solidFill>
            <a:schemeClr val="tx1"/>
          </a:solidFill>
          <a:latin typeface="+mn-lt"/>
          <a:ea typeface="+mn-ea"/>
          <a:cs typeface="+mn-cs"/>
        </a:defRPr>
      </a:lvl3pPr>
      <a:lvl4pPr marL="1097280" indent="-228600" algn="l" defTabSz="914400" rtl="0" eaLnBrk="1" latinLnBrk="0" hangingPunct="1">
        <a:lnSpc>
          <a:spcPct val="90000"/>
        </a:lnSpc>
        <a:spcBef>
          <a:spcPts val="800"/>
        </a:spcBef>
        <a:buFont typeface="Arial" panose="020B0604020202020204" pitchFamily="34" charset="0"/>
        <a:buChar char="•"/>
        <a:defRPr sz="1600" kern="1200">
          <a:solidFill>
            <a:schemeClr val="tx1"/>
          </a:solidFill>
          <a:latin typeface="+mn-lt"/>
          <a:ea typeface="+mn-ea"/>
          <a:cs typeface="+mn-cs"/>
        </a:defRPr>
      </a:lvl4pPr>
      <a:lvl5pPr marL="1325880" indent="-228600" algn="l" defTabSz="914400" rtl="0" eaLnBrk="1" latinLnBrk="0" hangingPunct="1">
        <a:lnSpc>
          <a:spcPct val="90000"/>
        </a:lnSpc>
        <a:spcBef>
          <a:spcPts val="800"/>
        </a:spcBef>
        <a:buFont typeface="Arial" panose="020B0604020202020204" pitchFamily="34" charset="0"/>
        <a:buChar char="•"/>
        <a:defRPr sz="1600" kern="1200">
          <a:solidFill>
            <a:schemeClr val="tx1"/>
          </a:solidFill>
          <a:latin typeface="+mn-lt"/>
          <a:ea typeface="+mn-ea"/>
          <a:cs typeface="+mn-cs"/>
        </a:defRPr>
      </a:lvl5pPr>
      <a:lvl6pPr marL="1554480" indent="-228600" algn="l" defTabSz="914400" rtl="0" eaLnBrk="1" latinLnBrk="0" hangingPunct="1">
        <a:lnSpc>
          <a:spcPct val="90000"/>
        </a:lnSpc>
        <a:spcBef>
          <a:spcPts val="800"/>
        </a:spcBef>
        <a:buFont typeface="Arial" panose="020B0604020202020204" pitchFamily="34" charset="0"/>
        <a:buChar char="•"/>
        <a:defRPr sz="1600" kern="1200">
          <a:solidFill>
            <a:schemeClr val="tx1"/>
          </a:solidFill>
          <a:latin typeface="+mn-lt"/>
          <a:ea typeface="+mn-ea"/>
          <a:cs typeface="+mn-cs"/>
        </a:defRPr>
      </a:lvl6pPr>
      <a:lvl7pPr marL="1783080" indent="-228600" algn="l" defTabSz="914400" rtl="0" eaLnBrk="1" latinLnBrk="0" hangingPunct="1">
        <a:lnSpc>
          <a:spcPct val="90000"/>
        </a:lnSpc>
        <a:spcBef>
          <a:spcPts val="800"/>
        </a:spcBef>
        <a:buFont typeface="Arial" panose="020B0604020202020204" pitchFamily="34" charset="0"/>
        <a:buChar char="•"/>
        <a:defRPr sz="1600" kern="1200">
          <a:solidFill>
            <a:schemeClr val="tx1"/>
          </a:solidFill>
          <a:latin typeface="+mn-lt"/>
          <a:ea typeface="+mn-ea"/>
          <a:cs typeface="+mn-cs"/>
        </a:defRPr>
      </a:lvl7pPr>
      <a:lvl8pPr marL="2011680" indent="-228600" algn="l" defTabSz="914400" rtl="0" eaLnBrk="1" latinLnBrk="0" hangingPunct="1">
        <a:lnSpc>
          <a:spcPct val="90000"/>
        </a:lnSpc>
        <a:spcBef>
          <a:spcPts val="800"/>
        </a:spcBef>
        <a:buFont typeface="Arial" panose="020B0604020202020204" pitchFamily="34" charset="0"/>
        <a:buChar char="•"/>
        <a:defRPr sz="1600" kern="1200">
          <a:solidFill>
            <a:schemeClr val="tx1"/>
          </a:solidFill>
          <a:latin typeface="+mn-lt"/>
          <a:ea typeface="+mn-ea"/>
          <a:cs typeface="+mn-cs"/>
        </a:defRPr>
      </a:lvl8pPr>
      <a:lvl9pPr marL="2240280" indent="-228600" algn="l" defTabSz="914400" rtl="0" eaLnBrk="1" latinLnBrk="0" hangingPunct="1">
        <a:lnSpc>
          <a:spcPct val="90000"/>
        </a:lnSpc>
        <a:spcBef>
          <a:spcPts val="8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orient="horz" pos="2160" userDrawn="1">
          <p15:clr>
            <a:srgbClr val="F26B43"/>
          </p15:clr>
        </p15:guide>
        <p15:guide id="7"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openxmlformats.org/officeDocument/2006/relationships/image" Target="../media/image11.jpeg"/><Relationship Id="rId13" Type="http://schemas.openxmlformats.org/officeDocument/2006/relationships/image" Target="../media/image16.jpeg"/><Relationship Id="rId18" Type="http://schemas.openxmlformats.org/officeDocument/2006/relationships/image" Target="../media/image21.jpeg"/><Relationship Id="rId3" Type="http://schemas.openxmlformats.org/officeDocument/2006/relationships/image" Target="../media/image6.jpeg"/><Relationship Id="rId7" Type="http://schemas.openxmlformats.org/officeDocument/2006/relationships/image" Target="../media/image10.jpeg"/><Relationship Id="rId12" Type="http://schemas.openxmlformats.org/officeDocument/2006/relationships/image" Target="../media/image15.jpeg"/><Relationship Id="rId17" Type="http://schemas.openxmlformats.org/officeDocument/2006/relationships/image" Target="../media/image20.jpeg"/><Relationship Id="rId2" Type="http://schemas.openxmlformats.org/officeDocument/2006/relationships/image" Target="../media/image5.jpeg"/><Relationship Id="rId16" Type="http://schemas.openxmlformats.org/officeDocument/2006/relationships/image" Target="../media/image19.jpeg"/><Relationship Id="rId1" Type="http://schemas.openxmlformats.org/officeDocument/2006/relationships/slideLayout" Target="../slideLayouts/slideLayout7.xml"/><Relationship Id="rId6" Type="http://schemas.openxmlformats.org/officeDocument/2006/relationships/image" Target="../media/image9.jpeg"/><Relationship Id="rId11" Type="http://schemas.openxmlformats.org/officeDocument/2006/relationships/image" Target="../media/image14.jpeg"/><Relationship Id="rId5" Type="http://schemas.openxmlformats.org/officeDocument/2006/relationships/image" Target="../media/image8.jpeg"/><Relationship Id="rId15" Type="http://schemas.openxmlformats.org/officeDocument/2006/relationships/image" Target="../media/image18.jpeg"/><Relationship Id="rId10" Type="http://schemas.openxmlformats.org/officeDocument/2006/relationships/image" Target="../media/image13.jpeg"/><Relationship Id="rId19" Type="http://schemas.openxmlformats.org/officeDocument/2006/relationships/image" Target="../media/image22.jpeg"/><Relationship Id="rId4" Type="http://schemas.openxmlformats.org/officeDocument/2006/relationships/image" Target="../media/image7.jpeg"/><Relationship Id="rId9" Type="http://schemas.openxmlformats.org/officeDocument/2006/relationships/image" Target="../media/image12.jpeg"/><Relationship Id="rId14" Type="http://schemas.openxmlformats.org/officeDocument/2006/relationships/image" Target="../media/image17.jpeg"/></Relationships>
</file>

<file path=ppt/slides/_rels/slide14.xml.rels><?xml version="1.0" encoding="UTF-8" standalone="yes"?>
<Relationships xmlns="http://schemas.openxmlformats.org/package/2006/relationships"><Relationship Id="rId8" Type="http://schemas.openxmlformats.org/officeDocument/2006/relationships/image" Target="../media/image28.jpeg"/><Relationship Id="rId13" Type="http://schemas.openxmlformats.org/officeDocument/2006/relationships/image" Target="../media/image33.jpeg"/><Relationship Id="rId3" Type="http://schemas.openxmlformats.org/officeDocument/2006/relationships/image" Target="../media/image23.jpeg"/><Relationship Id="rId7" Type="http://schemas.openxmlformats.org/officeDocument/2006/relationships/image" Target="../media/image27.jpeg"/><Relationship Id="rId12" Type="http://schemas.openxmlformats.org/officeDocument/2006/relationships/image" Target="../media/image32.jpeg"/><Relationship Id="rId2" Type="http://schemas.openxmlformats.org/officeDocument/2006/relationships/image" Target="../media/image11.jpeg"/><Relationship Id="rId1" Type="http://schemas.openxmlformats.org/officeDocument/2006/relationships/slideLayout" Target="../slideLayouts/slideLayout8.xml"/><Relationship Id="rId6" Type="http://schemas.openxmlformats.org/officeDocument/2006/relationships/image" Target="../media/image26.jpeg"/><Relationship Id="rId11" Type="http://schemas.openxmlformats.org/officeDocument/2006/relationships/image" Target="../media/image31.jpeg"/><Relationship Id="rId5" Type="http://schemas.openxmlformats.org/officeDocument/2006/relationships/image" Target="../media/image25.jpeg"/><Relationship Id="rId15" Type="http://schemas.openxmlformats.org/officeDocument/2006/relationships/image" Target="../media/image35.jpeg"/><Relationship Id="rId10" Type="http://schemas.openxmlformats.org/officeDocument/2006/relationships/image" Target="../media/image30.jpeg"/><Relationship Id="rId4" Type="http://schemas.openxmlformats.org/officeDocument/2006/relationships/image" Target="../media/image24.jpeg"/><Relationship Id="rId9" Type="http://schemas.openxmlformats.org/officeDocument/2006/relationships/image" Target="../media/image29.jpeg"/><Relationship Id="rId14" Type="http://schemas.openxmlformats.org/officeDocument/2006/relationships/image" Target="../media/image34.jpeg"/></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9.xml"/><Relationship Id="rId5" Type="http://schemas.openxmlformats.org/officeDocument/2006/relationships/image" Target="../media/image39.png"/><Relationship Id="rId4" Type="http://schemas.openxmlformats.org/officeDocument/2006/relationships/image" Target="../media/image38.png"/></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8.xml"/><Relationship Id="rId5" Type="http://schemas.openxmlformats.org/officeDocument/2006/relationships/image" Target="../media/image39.png"/><Relationship Id="rId4" Type="http://schemas.openxmlformats.org/officeDocument/2006/relationships/image" Target="../media/image38.png"/></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8.xml"/><Relationship Id="rId5" Type="http://schemas.openxmlformats.org/officeDocument/2006/relationships/image" Target="../media/image43.png"/><Relationship Id="rId4" Type="http://schemas.openxmlformats.org/officeDocument/2006/relationships/image" Target="../media/image42.png"/></Relationships>
</file>

<file path=ppt/slides/_rels/slide18.xml.rels><?xml version="1.0" encoding="UTF-8" standalone="yes"?>
<Relationships xmlns="http://schemas.openxmlformats.org/package/2006/relationships"><Relationship Id="rId8" Type="http://schemas.openxmlformats.org/officeDocument/2006/relationships/image" Target="../media/image50.jpeg"/><Relationship Id="rId3" Type="http://schemas.openxmlformats.org/officeDocument/2006/relationships/image" Target="../media/image45.jpeg"/><Relationship Id="rId7" Type="http://schemas.openxmlformats.org/officeDocument/2006/relationships/image" Target="../media/image49.jpeg"/><Relationship Id="rId2" Type="http://schemas.openxmlformats.org/officeDocument/2006/relationships/image" Target="../media/image44.jpeg"/><Relationship Id="rId1" Type="http://schemas.openxmlformats.org/officeDocument/2006/relationships/slideLayout" Target="../slideLayouts/slideLayout8.xml"/><Relationship Id="rId6" Type="http://schemas.openxmlformats.org/officeDocument/2006/relationships/image" Target="../media/image48.jpeg"/><Relationship Id="rId5" Type="http://schemas.openxmlformats.org/officeDocument/2006/relationships/image" Target="../media/image47.png"/><Relationship Id="rId4" Type="http://schemas.openxmlformats.org/officeDocument/2006/relationships/image" Target="../media/image46.jpeg"/><Relationship Id="rId9" Type="http://schemas.openxmlformats.org/officeDocument/2006/relationships/image" Target="../media/image51.png"/></Relationships>
</file>

<file path=ppt/slides/_rels/slide19.xml.rels><?xml version="1.0" encoding="UTF-8" standalone="yes"?>
<Relationships xmlns="http://schemas.openxmlformats.org/package/2006/relationships"><Relationship Id="rId8" Type="http://schemas.openxmlformats.org/officeDocument/2006/relationships/image" Target="../media/image58.jpeg"/><Relationship Id="rId13" Type="http://schemas.openxmlformats.org/officeDocument/2006/relationships/image" Target="../media/image62.jpeg"/><Relationship Id="rId3" Type="http://schemas.openxmlformats.org/officeDocument/2006/relationships/image" Target="../media/image53.jpeg"/><Relationship Id="rId7" Type="http://schemas.openxmlformats.org/officeDocument/2006/relationships/image" Target="../media/image57.jpeg"/><Relationship Id="rId12" Type="http://schemas.openxmlformats.org/officeDocument/2006/relationships/image" Target="../media/image61.jpeg"/><Relationship Id="rId2" Type="http://schemas.openxmlformats.org/officeDocument/2006/relationships/image" Target="../media/image52.jpeg"/><Relationship Id="rId1" Type="http://schemas.openxmlformats.org/officeDocument/2006/relationships/slideLayout" Target="../slideLayouts/slideLayout8.xml"/><Relationship Id="rId6" Type="http://schemas.openxmlformats.org/officeDocument/2006/relationships/image" Target="../media/image56.jpeg"/><Relationship Id="rId11" Type="http://schemas.openxmlformats.org/officeDocument/2006/relationships/image" Target="../media/image31.jpeg"/><Relationship Id="rId5" Type="http://schemas.openxmlformats.org/officeDocument/2006/relationships/image" Target="../media/image55.jpeg"/><Relationship Id="rId15" Type="http://schemas.openxmlformats.org/officeDocument/2006/relationships/image" Target="../media/image64.jpeg"/><Relationship Id="rId10" Type="http://schemas.openxmlformats.org/officeDocument/2006/relationships/image" Target="../media/image60.jpeg"/><Relationship Id="rId4" Type="http://schemas.openxmlformats.org/officeDocument/2006/relationships/image" Target="../media/image54.jpeg"/><Relationship Id="rId9" Type="http://schemas.openxmlformats.org/officeDocument/2006/relationships/image" Target="../media/image59.jpeg"/><Relationship Id="rId14" Type="http://schemas.openxmlformats.org/officeDocument/2006/relationships/image" Target="../media/image6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6.jpeg"/><Relationship Id="rId7" Type="http://schemas.openxmlformats.org/officeDocument/2006/relationships/image" Target="../media/image70.jpeg"/><Relationship Id="rId2" Type="http://schemas.openxmlformats.org/officeDocument/2006/relationships/image" Target="../media/image65.jpeg"/><Relationship Id="rId1" Type="http://schemas.openxmlformats.org/officeDocument/2006/relationships/slideLayout" Target="../slideLayouts/slideLayout9.xml"/><Relationship Id="rId6" Type="http://schemas.openxmlformats.org/officeDocument/2006/relationships/image" Target="../media/image69.jpeg"/><Relationship Id="rId5" Type="http://schemas.openxmlformats.org/officeDocument/2006/relationships/image" Target="../media/image68.jpeg"/><Relationship Id="rId4" Type="http://schemas.openxmlformats.org/officeDocument/2006/relationships/image" Target="../media/image67.jpeg"/></Relationships>
</file>

<file path=ppt/slides/_rels/slide21.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10.xml"/><Relationship Id="rId6" Type="http://schemas.openxmlformats.org/officeDocument/2006/relationships/image" Target="../media/image75.jpeg"/><Relationship Id="rId5" Type="http://schemas.openxmlformats.org/officeDocument/2006/relationships/image" Target="../media/image74.jpeg"/><Relationship Id="rId4" Type="http://schemas.openxmlformats.org/officeDocument/2006/relationships/image" Target="../media/image73.jpeg"/></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0.xml"/><Relationship Id="rId5" Type="http://schemas.openxmlformats.org/officeDocument/2006/relationships/image" Target="../media/image39.png"/><Relationship Id="rId4" Type="http://schemas.openxmlformats.org/officeDocument/2006/relationships/image" Target="../media/image38.png"/></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0.png"/><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74058" y="510988"/>
            <a:ext cx="4881283" cy="1264024"/>
          </a:xfrm>
        </p:spPr>
        <p:txBody>
          <a:bodyPr>
            <a:normAutofit/>
          </a:bodyPr>
          <a:lstStyle/>
          <a:p>
            <a:pPr algn="ctr"/>
            <a:r>
              <a:rPr lang="en-US" sz="2000" b="1" dirty="0" smtClean="0">
                <a:solidFill>
                  <a:srgbClr val="00B050"/>
                </a:solidFill>
              </a:rPr>
              <a:t>REPORT ON P2P </a:t>
            </a:r>
            <a:r>
              <a:rPr lang="en-US" sz="2000" b="1" dirty="0" smtClean="0">
                <a:solidFill>
                  <a:srgbClr val="00B050"/>
                </a:solidFill>
              </a:rPr>
              <a:t>CHALLENGE SPRING 2017</a:t>
            </a:r>
            <a:r>
              <a:rPr lang="en-US" sz="2000" b="1" dirty="0" smtClean="0">
                <a:solidFill>
                  <a:schemeClr val="tx2"/>
                </a:solidFill>
              </a:rPr>
              <a:t/>
            </a:r>
            <a:br>
              <a:rPr lang="en-US" sz="2000" b="1" dirty="0" smtClean="0">
                <a:solidFill>
                  <a:schemeClr val="tx2"/>
                </a:solidFill>
              </a:rPr>
            </a:br>
            <a:r>
              <a:rPr lang="en-US" sz="2000" b="1" dirty="0" smtClean="0">
                <a:solidFill>
                  <a:schemeClr val="tx2"/>
                </a:solidFill>
              </a:rPr>
              <a:t> </a:t>
            </a:r>
            <a:br>
              <a:rPr lang="en-US" sz="2000" b="1" dirty="0" smtClean="0">
                <a:solidFill>
                  <a:schemeClr val="tx2"/>
                </a:solidFill>
              </a:rPr>
            </a:br>
            <a:r>
              <a:rPr lang="en-US" sz="2000" b="1" dirty="0" smtClean="0">
                <a:solidFill>
                  <a:schemeClr val="tx2"/>
                </a:solidFill>
              </a:rPr>
              <a:t>BY</a:t>
            </a:r>
            <a:endParaRPr lang="en-US" sz="2000" b="1" dirty="0">
              <a:solidFill>
                <a:schemeClr val="tx2"/>
              </a:solidFill>
              <a:latin typeface="Adobe Garamond Pro Bold" pitchFamily="18" charset="0"/>
            </a:endParaRPr>
          </a:p>
        </p:txBody>
      </p:sp>
      <p:pic>
        <p:nvPicPr>
          <p:cNvPr id="8" name="Picture Placeholder 7"/>
          <p:cNvPicPr>
            <a:picLocks noGrp="1" noChangeAspect="1"/>
          </p:cNvPicPr>
          <p:nvPr>
            <p:ph type="pic" sz="quarter" idx="10"/>
          </p:nvPr>
        </p:nvPicPr>
        <p:blipFill>
          <a:blip r:embed="rId2" cstate="print">
            <a:extLst>
              <a:ext uri="{28A0092B-C50C-407E-A947-70E740481C1C}">
                <a14:useLocalDpi xmlns:a14="http://schemas.microsoft.com/office/drawing/2010/main" xmlns="" val="0"/>
              </a:ext>
            </a:extLst>
          </a:blip>
          <a:srcRect l="18222" r="18222"/>
          <a:stretch>
            <a:fillRect/>
          </a:stretch>
        </p:blipFill>
        <p:spPr/>
      </p:pic>
      <p:sp>
        <p:nvSpPr>
          <p:cNvPr id="13" name="Title 1"/>
          <p:cNvSpPr txBox="1">
            <a:spLocks/>
          </p:cNvSpPr>
          <p:nvPr/>
        </p:nvSpPr>
        <p:spPr>
          <a:xfrm>
            <a:off x="578224" y="1815352"/>
            <a:ext cx="5472953" cy="717177"/>
          </a:xfrm>
          <a:prstGeom prst="rect">
            <a:avLst/>
          </a:prstGeom>
        </p:spPr>
        <p:txBody>
          <a:bodyPr vert="horz" lIns="91440" tIns="45720" rIns="91440" bIns="45720" rtlCol="0" anchor="b">
            <a:normAutofit fontScale="97500"/>
          </a:bodyPr>
          <a:lstStyle/>
          <a:p>
            <a:pPr lvl="0" algn="ctr">
              <a:lnSpc>
                <a:spcPct val="90000"/>
              </a:lnSpc>
              <a:spcBef>
                <a:spcPct val="0"/>
              </a:spcBef>
            </a:pPr>
            <a:r>
              <a:rPr lang="en-US" b="1" dirty="0" smtClean="0">
                <a:solidFill>
                  <a:srgbClr val="00B050"/>
                </a:solidFill>
              </a:rPr>
              <a:t>AFRICAN YOUTHS INTERNATIONAL DEVELOPMENT FOUNDATION (AFYIDEF)</a:t>
            </a:r>
            <a:endParaRPr kumimoji="0" lang="en-US" sz="2000" b="1" i="0" u="none" strike="noStrike" kern="1200" cap="none" spc="0" normalizeH="0" baseline="0" noProof="0" dirty="0">
              <a:ln>
                <a:noFill/>
              </a:ln>
              <a:solidFill>
                <a:srgbClr val="00B050"/>
              </a:solidFill>
              <a:effectLst/>
              <a:uLnTx/>
              <a:uFillTx/>
              <a:latin typeface="Adobe Garamond Pro Bold" pitchFamily="18" charset="0"/>
              <a:ea typeface="+mj-ea"/>
              <a:cs typeface="+mj-cs"/>
            </a:endParaRPr>
          </a:p>
        </p:txBody>
      </p:sp>
      <p:sp>
        <p:nvSpPr>
          <p:cNvPr id="14" name="Title 1"/>
          <p:cNvSpPr txBox="1">
            <a:spLocks/>
          </p:cNvSpPr>
          <p:nvPr/>
        </p:nvSpPr>
        <p:spPr>
          <a:xfrm>
            <a:off x="2084295" y="2635623"/>
            <a:ext cx="2407023" cy="472829"/>
          </a:xfrm>
          <a:prstGeom prst="rect">
            <a:avLst/>
          </a:prstGeom>
        </p:spPr>
        <p:txBody>
          <a:bodyPr vert="horz" lIns="91440" tIns="45720" rIns="91440" bIns="45720" rtlCol="0" anchor="b">
            <a:normAutofit fontScale="97500"/>
          </a:bodyPr>
          <a:lstStyle/>
          <a:p>
            <a:pPr lvl="0" algn="ctr">
              <a:lnSpc>
                <a:spcPct val="90000"/>
              </a:lnSpc>
              <a:spcBef>
                <a:spcPct val="0"/>
              </a:spcBef>
            </a:pPr>
            <a:r>
              <a:rPr lang="en-US" b="1" dirty="0" smtClean="0">
                <a:solidFill>
                  <a:schemeClr val="tx2"/>
                </a:solidFill>
              </a:rPr>
              <a:t>SUBMITTED TO </a:t>
            </a:r>
            <a:endParaRPr kumimoji="0" lang="en-US" sz="2000" b="1" i="0" u="none" strike="noStrike" kern="1200" cap="none" spc="0" normalizeH="0" baseline="0" noProof="0" dirty="0">
              <a:ln>
                <a:noFill/>
              </a:ln>
              <a:solidFill>
                <a:schemeClr val="tx2"/>
              </a:solidFill>
              <a:effectLst/>
              <a:uLnTx/>
              <a:uFillTx/>
              <a:latin typeface="Adobe Garamond Pro Bold" pitchFamily="18" charset="0"/>
              <a:ea typeface="+mj-ea"/>
              <a:cs typeface="+mj-cs"/>
            </a:endParaRPr>
          </a:p>
        </p:txBody>
      </p:sp>
      <p:sp>
        <p:nvSpPr>
          <p:cNvPr id="15" name="Title 1"/>
          <p:cNvSpPr txBox="1">
            <a:spLocks/>
          </p:cNvSpPr>
          <p:nvPr/>
        </p:nvSpPr>
        <p:spPr>
          <a:xfrm>
            <a:off x="0" y="3496234"/>
            <a:ext cx="6669741" cy="2678149"/>
          </a:xfrm>
          <a:prstGeom prst="rect">
            <a:avLst/>
          </a:prstGeom>
        </p:spPr>
        <p:txBody>
          <a:bodyPr vert="horz" lIns="91440" tIns="45720" rIns="91440" bIns="45720" rtlCol="0" anchor="b">
            <a:noAutofit/>
          </a:bodyPr>
          <a:lstStyle/>
          <a:p>
            <a:pPr algn="ctr"/>
            <a:r>
              <a:rPr lang="en-US" b="1" dirty="0" smtClean="0">
                <a:solidFill>
                  <a:srgbClr val="00B050"/>
                </a:solidFill>
              </a:rPr>
              <a:t>EVP EDVENTURE PARTNERS</a:t>
            </a:r>
            <a:r>
              <a:rPr lang="en-US" b="1" dirty="0" smtClean="0">
                <a:solidFill>
                  <a:schemeClr val="tx2"/>
                </a:solidFill>
              </a:rPr>
              <a:t> </a:t>
            </a:r>
          </a:p>
          <a:p>
            <a:pPr algn="ctr"/>
            <a:r>
              <a:rPr lang="en-US" b="1" dirty="0" smtClean="0">
                <a:solidFill>
                  <a:schemeClr val="tx2"/>
                </a:solidFill>
              </a:rPr>
              <a:t> </a:t>
            </a:r>
          </a:p>
          <a:p>
            <a:pPr algn="ctr"/>
            <a:r>
              <a:rPr lang="en-US" b="1" dirty="0" smtClean="0">
                <a:solidFill>
                  <a:schemeClr val="tx2"/>
                </a:solidFill>
              </a:rPr>
              <a:t> </a:t>
            </a:r>
          </a:p>
          <a:p>
            <a:pPr algn="ctr"/>
            <a:r>
              <a:rPr lang="en-US" b="1" dirty="0" smtClean="0">
                <a:solidFill>
                  <a:schemeClr val="tx2"/>
                </a:solidFill>
              </a:rPr>
              <a:t> </a:t>
            </a:r>
            <a:r>
              <a:rPr lang="en-US" b="1" dirty="0" smtClean="0">
                <a:solidFill>
                  <a:schemeClr val="tx2"/>
                </a:solidFill>
              </a:rPr>
              <a:t>PROGRAM </a:t>
            </a:r>
            <a:r>
              <a:rPr lang="en-US" b="1" dirty="0" smtClean="0">
                <a:solidFill>
                  <a:schemeClr val="tx2"/>
                </a:solidFill>
              </a:rPr>
              <a:t>TOPIC:</a:t>
            </a:r>
          </a:p>
          <a:p>
            <a:pPr algn="ctr"/>
            <a:r>
              <a:rPr lang="en-US" b="1" i="1" dirty="0" smtClean="0">
                <a:solidFill>
                  <a:schemeClr val="tx2"/>
                </a:solidFill>
              </a:rPr>
              <a:t> </a:t>
            </a:r>
            <a:endParaRPr lang="en-US" b="1" dirty="0" smtClean="0">
              <a:solidFill>
                <a:schemeClr val="tx2"/>
              </a:solidFill>
            </a:endParaRPr>
          </a:p>
          <a:p>
            <a:pPr algn="ctr"/>
            <a:r>
              <a:rPr lang="en-US" b="1" i="1" dirty="0" smtClean="0">
                <a:solidFill>
                  <a:srgbClr val="00B050"/>
                </a:solidFill>
              </a:rPr>
              <a:t>YOUTH ACTION IN PEACE BUILDING AND CONFLICT </a:t>
            </a:r>
            <a:r>
              <a:rPr lang="en-US" b="1" i="1" dirty="0" smtClean="0">
                <a:solidFill>
                  <a:srgbClr val="00B050"/>
                </a:solidFill>
              </a:rPr>
              <a:t>RESOLUTION</a:t>
            </a:r>
          </a:p>
          <a:p>
            <a:pPr algn="ctr"/>
            <a:endParaRPr lang="en-US" b="1" i="1" dirty="0" smtClean="0">
              <a:solidFill>
                <a:schemeClr val="tx2"/>
              </a:solidFill>
            </a:endParaRPr>
          </a:p>
          <a:p>
            <a:pPr algn="ctr"/>
            <a:r>
              <a:rPr lang="en-US" b="1" i="1" dirty="0" smtClean="0">
                <a:solidFill>
                  <a:schemeClr val="tx2"/>
                </a:solidFill>
              </a:rPr>
              <a:t>SLOGAN</a:t>
            </a:r>
            <a:r>
              <a:rPr lang="en-US" b="1" i="1" dirty="0" smtClean="0">
                <a:solidFill>
                  <a:schemeClr val="tx2"/>
                </a:solidFill>
              </a:rPr>
              <a:t>: </a:t>
            </a:r>
            <a:r>
              <a:rPr lang="en-US" b="1" i="1" dirty="0" smtClean="0">
                <a:solidFill>
                  <a:srgbClr val="FF0000"/>
                </a:solidFill>
              </a:rPr>
              <a:t>“Say No to Violence Extremism”</a:t>
            </a:r>
            <a:endParaRPr lang="en-US" b="1" dirty="0">
              <a:solidFill>
                <a:srgbClr val="FF0000"/>
              </a:solidFill>
            </a:endParaRPr>
          </a:p>
        </p:txBody>
      </p:sp>
      <p:pic>
        <p:nvPicPr>
          <p:cNvPr id="2053" name="Picture 5" descr="C:\Users\MOYOSORE\Desktop\Say no to violent logo.png"/>
          <p:cNvPicPr>
            <a:picLocks noChangeAspect="1" noChangeArrowheads="1"/>
          </p:cNvPicPr>
          <p:nvPr/>
        </p:nvPicPr>
        <p:blipFill>
          <a:blip r:embed="rId3" cstate="print"/>
          <a:srcRect/>
          <a:stretch>
            <a:fillRect/>
          </a:stretch>
        </p:blipFill>
        <p:spPr bwMode="auto">
          <a:xfrm>
            <a:off x="8349130" y="1151431"/>
            <a:ext cx="3000187" cy="3044612"/>
          </a:xfrm>
          <a:prstGeom prst="rect">
            <a:avLst/>
          </a:prstGeom>
          <a:noFill/>
        </p:spPr>
      </p:pic>
    </p:spTree>
    <p:extLst>
      <p:ext uri="{BB962C8B-B14F-4D97-AF65-F5344CB8AC3E}">
        <p14:creationId xmlns:p14="http://schemas.microsoft.com/office/powerpoint/2010/main" xmlns="" val="138059557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21632" y="781880"/>
            <a:ext cx="9275957" cy="584775"/>
          </a:xfrm>
          <a:prstGeom prst="rect">
            <a:avLst/>
          </a:prstGeom>
          <a:noFill/>
        </p:spPr>
        <p:txBody>
          <a:bodyPr wrap="square" rtlCol="0">
            <a:spAutoFit/>
          </a:bodyPr>
          <a:lstStyle/>
          <a:p>
            <a:r>
              <a:rPr lang="en-US" sz="3200" dirty="0" smtClean="0">
                <a:solidFill>
                  <a:schemeClr val="bg1"/>
                </a:solidFill>
              </a:rPr>
              <a:t>CAMPAIGN CONTENT/ANALYSIS</a:t>
            </a:r>
            <a:endParaRPr lang="en-US" sz="3200" dirty="0">
              <a:solidFill>
                <a:schemeClr val="bg1"/>
              </a:solidFill>
            </a:endParaRPr>
          </a:p>
        </p:txBody>
      </p:sp>
      <p:sp>
        <p:nvSpPr>
          <p:cNvPr id="5" name="TextBox 4"/>
          <p:cNvSpPr txBox="1"/>
          <p:nvPr/>
        </p:nvSpPr>
        <p:spPr>
          <a:xfrm>
            <a:off x="848135" y="1822179"/>
            <a:ext cx="10389707" cy="769441"/>
          </a:xfrm>
          <a:prstGeom prst="rect">
            <a:avLst/>
          </a:prstGeom>
          <a:noFill/>
        </p:spPr>
        <p:txBody>
          <a:bodyPr wrap="square" rtlCol="0">
            <a:spAutoFit/>
          </a:bodyPr>
          <a:lstStyle/>
          <a:p>
            <a:pPr marL="285750" lvl="0" indent="-285750" algn="just"/>
            <a:r>
              <a:rPr lang="en-US" sz="2200" b="1" dirty="0" smtClean="0">
                <a:solidFill>
                  <a:schemeClr val="tx2"/>
                </a:solidFill>
              </a:rPr>
              <a:t>CAMPAIGN ANALYSIS</a:t>
            </a:r>
          </a:p>
          <a:p>
            <a:pPr marL="285750" lvl="0" indent="-285750" algn="just"/>
            <a:endParaRPr lang="en-US" sz="2200" b="1" dirty="0">
              <a:solidFill>
                <a:schemeClr val="tx2"/>
              </a:solidFill>
            </a:endParaRPr>
          </a:p>
        </p:txBody>
      </p:sp>
      <p:sp>
        <p:nvSpPr>
          <p:cNvPr id="6" name="TextBox 5"/>
          <p:cNvSpPr txBox="1"/>
          <p:nvPr/>
        </p:nvSpPr>
        <p:spPr>
          <a:xfrm>
            <a:off x="7720148" y="2677885"/>
            <a:ext cx="3448595" cy="3139321"/>
          </a:xfrm>
          <a:prstGeom prst="rect">
            <a:avLst/>
          </a:prstGeom>
          <a:noFill/>
        </p:spPr>
        <p:txBody>
          <a:bodyPr wrap="square" rtlCol="0">
            <a:spAutoFit/>
          </a:bodyPr>
          <a:lstStyle/>
          <a:p>
            <a:r>
              <a:rPr lang="en-US" b="1" dirty="0" smtClean="0">
                <a:solidFill>
                  <a:schemeClr val="tx2"/>
                </a:solidFill>
              </a:rPr>
              <a:t>Website Analysis:</a:t>
            </a:r>
          </a:p>
          <a:p>
            <a:r>
              <a:rPr lang="en-US" dirty="0" smtClean="0">
                <a:solidFill>
                  <a:schemeClr val="tx2"/>
                </a:solidFill>
              </a:rPr>
              <a:t>Through the number of likes, reach and clicks on our website, It is worthy to note that the membership strength has tremendously increased to about 60% as a result of our campaign strategy. Most of their comments are of those willing to be part of a progress against extremism in Nigeria.</a:t>
            </a:r>
            <a:endParaRPr lang="en-US" dirty="0">
              <a:solidFill>
                <a:schemeClr val="tx2"/>
              </a:solidFill>
            </a:endParaRPr>
          </a:p>
        </p:txBody>
      </p:sp>
      <p:pic>
        <p:nvPicPr>
          <p:cNvPr id="1026" name="Picture 2" descr="C:\Users\MOYOSORE\Desktop\African Youth\report 13.PNG"/>
          <p:cNvPicPr>
            <a:picLocks noChangeAspect="1" noChangeArrowheads="1"/>
          </p:cNvPicPr>
          <p:nvPr/>
        </p:nvPicPr>
        <p:blipFill>
          <a:blip r:embed="rId2"/>
          <a:srcRect/>
          <a:stretch>
            <a:fillRect/>
          </a:stretch>
        </p:blipFill>
        <p:spPr bwMode="auto">
          <a:xfrm>
            <a:off x="1250951" y="2660065"/>
            <a:ext cx="6181816" cy="3053439"/>
          </a:xfrm>
          <a:prstGeom prst="rect">
            <a:avLst/>
          </a:prstGeom>
          <a:noFill/>
        </p:spPr>
      </p:pic>
    </p:spTree>
    <p:extLst>
      <p:ext uri="{BB962C8B-B14F-4D97-AF65-F5344CB8AC3E}">
        <p14:creationId xmlns:p14="http://schemas.microsoft.com/office/powerpoint/2010/main" xmlns="" val="203083712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MOYOSORE\Desktop\African Youth\report 1.PNG"/>
          <p:cNvPicPr>
            <a:picLocks noChangeAspect="1" noChangeArrowheads="1"/>
          </p:cNvPicPr>
          <p:nvPr/>
        </p:nvPicPr>
        <p:blipFill>
          <a:blip r:embed="rId2"/>
          <a:srcRect/>
          <a:stretch>
            <a:fillRect/>
          </a:stretch>
        </p:blipFill>
        <p:spPr bwMode="auto">
          <a:xfrm>
            <a:off x="564470" y="709067"/>
            <a:ext cx="7612879" cy="3469471"/>
          </a:xfrm>
          <a:prstGeom prst="rect">
            <a:avLst/>
          </a:prstGeom>
          <a:noFill/>
        </p:spPr>
      </p:pic>
      <p:sp>
        <p:nvSpPr>
          <p:cNvPr id="5" name="TextBox 4"/>
          <p:cNvSpPr txBox="1"/>
          <p:nvPr/>
        </p:nvSpPr>
        <p:spPr>
          <a:xfrm>
            <a:off x="8321040" y="783772"/>
            <a:ext cx="3357155" cy="3139321"/>
          </a:xfrm>
          <a:prstGeom prst="rect">
            <a:avLst/>
          </a:prstGeom>
          <a:noFill/>
        </p:spPr>
        <p:txBody>
          <a:bodyPr wrap="square" rtlCol="0">
            <a:spAutoFit/>
          </a:bodyPr>
          <a:lstStyle/>
          <a:p>
            <a:r>
              <a:rPr lang="en-US" b="1" dirty="0" err="1" smtClean="0">
                <a:solidFill>
                  <a:schemeClr val="tx2"/>
                </a:solidFill>
              </a:rPr>
              <a:t>Facebook</a:t>
            </a:r>
            <a:r>
              <a:rPr lang="en-US" b="1" dirty="0" smtClean="0">
                <a:solidFill>
                  <a:schemeClr val="tx2"/>
                </a:solidFill>
              </a:rPr>
              <a:t> Analysis:</a:t>
            </a:r>
          </a:p>
          <a:p>
            <a:r>
              <a:rPr lang="en-US" dirty="0" smtClean="0">
                <a:solidFill>
                  <a:schemeClr val="tx2"/>
                </a:solidFill>
              </a:rPr>
              <a:t>This out of numerous activities that were posted, our campaign through </a:t>
            </a:r>
            <a:r>
              <a:rPr lang="en-US" dirty="0" err="1" smtClean="0">
                <a:solidFill>
                  <a:schemeClr val="tx2"/>
                </a:solidFill>
              </a:rPr>
              <a:t>facebook</a:t>
            </a:r>
            <a:r>
              <a:rPr lang="en-US" dirty="0" smtClean="0">
                <a:solidFill>
                  <a:schemeClr val="tx2"/>
                </a:solidFill>
              </a:rPr>
              <a:t>  is widely accepted. The result clearly indicated that lots of people are motivated thereby believe that the peoples mindset has been changed against violent extremism through this campaign.</a:t>
            </a:r>
            <a:endParaRPr lang="en-US" dirty="0">
              <a:solidFill>
                <a:schemeClr val="tx2"/>
              </a:solidFill>
            </a:endParaRPr>
          </a:p>
        </p:txBody>
      </p:sp>
      <p:sp>
        <p:nvSpPr>
          <p:cNvPr id="6" name="TextBox 5"/>
          <p:cNvSpPr txBox="1"/>
          <p:nvPr/>
        </p:nvSpPr>
        <p:spPr>
          <a:xfrm>
            <a:off x="640080" y="4441372"/>
            <a:ext cx="4075611" cy="1754326"/>
          </a:xfrm>
          <a:prstGeom prst="rect">
            <a:avLst/>
          </a:prstGeom>
          <a:noFill/>
        </p:spPr>
        <p:txBody>
          <a:bodyPr wrap="square" rtlCol="0">
            <a:spAutoFit/>
          </a:bodyPr>
          <a:lstStyle/>
          <a:p>
            <a:r>
              <a:rPr lang="en-US" dirty="0" smtClean="0">
                <a:solidFill>
                  <a:schemeClr val="tx2"/>
                </a:solidFill>
              </a:rPr>
              <a:t>Reached: 240,432; </a:t>
            </a:r>
          </a:p>
          <a:p>
            <a:r>
              <a:rPr lang="en-US" dirty="0" smtClean="0">
                <a:solidFill>
                  <a:schemeClr val="tx2"/>
                </a:solidFill>
              </a:rPr>
              <a:t>Engagement: 40, 861; </a:t>
            </a:r>
          </a:p>
          <a:p>
            <a:r>
              <a:rPr lang="en-US" dirty="0" smtClean="0">
                <a:solidFill>
                  <a:schemeClr val="tx2"/>
                </a:solidFill>
              </a:rPr>
              <a:t>Likes: 675; </a:t>
            </a:r>
          </a:p>
          <a:p>
            <a:r>
              <a:rPr lang="en-US" dirty="0" smtClean="0">
                <a:solidFill>
                  <a:schemeClr val="tx2"/>
                </a:solidFill>
              </a:rPr>
              <a:t>Comments: 81; </a:t>
            </a:r>
          </a:p>
          <a:p>
            <a:r>
              <a:rPr lang="en-US" dirty="0" smtClean="0">
                <a:solidFill>
                  <a:schemeClr val="tx2"/>
                </a:solidFill>
              </a:rPr>
              <a:t>Shared: 75; </a:t>
            </a:r>
          </a:p>
          <a:p>
            <a:r>
              <a:rPr lang="en-US" dirty="0" smtClean="0">
                <a:solidFill>
                  <a:schemeClr val="tx2"/>
                </a:solidFill>
              </a:rPr>
              <a:t>Clicks: 11,982.</a:t>
            </a:r>
            <a:endParaRPr lang="en-US" dirty="0">
              <a:solidFill>
                <a:schemeClr val="tx2"/>
              </a:solidFill>
            </a:endParaRPr>
          </a:p>
        </p:txBody>
      </p:sp>
    </p:spTree>
    <p:extLst>
      <p:ext uri="{BB962C8B-B14F-4D97-AF65-F5344CB8AC3E}">
        <p14:creationId xmlns:p14="http://schemas.microsoft.com/office/powerpoint/2010/main" xmlns="" val="230330403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21632" y="781880"/>
            <a:ext cx="7686261" cy="584775"/>
          </a:xfrm>
          <a:prstGeom prst="rect">
            <a:avLst/>
          </a:prstGeom>
          <a:noFill/>
        </p:spPr>
        <p:txBody>
          <a:bodyPr wrap="square" rtlCol="0">
            <a:spAutoFit/>
          </a:bodyPr>
          <a:lstStyle/>
          <a:p>
            <a:r>
              <a:rPr lang="en-US" sz="3200" dirty="0">
                <a:solidFill>
                  <a:schemeClr val="bg1"/>
                </a:solidFill>
              </a:rPr>
              <a:t>STRATEGY AND MEDIA PLAN</a:t>
            </a:r>
          </a:p>
        </p:txBody>
      </p:sp>
      <p:sp>
        <p:nvSpPr>
          <p:cNvPr id="5" name="TextBox 4"/>
          <p:cNvSpPr txBox="1"/>
          <p:nvPr/>
        </p:nvSpPr>
        <p:spPr>
          <a:xfrm>
            <a:off x="848135" y="1822179"/>
            <a:ext cx="10389707" cy="4154984"/>
          </a:xfrm>
          <a:prstGeom prst="rect">
            <a:avLst/>
          </a:prstGeom>
          <a:noFill/>
        </p:spPr>
        <p:txBody>
          <a:bodyPr wrap="square" rtlCol="0">
            <a:spAutoFit/>
          </a:bodyPr>
          <a:lstStyle/>
          <a:p>
            <a:pPr algn="just"/>
            <a:r>
              <a:rPr lang="en-US" sz="2200" dirty="0">
                <a:solidFill>
                  <a:schemeClr val="tx2"/>
                </a:solidFill>
              </a:rPr>
              <a:t>To inspire youths to be agents of non-violent partisan through sensitizing them via social media, posters, banners and engagement in creative, grassroots initiatives.</a:t>
            </a:r>
          </a:p>
          <a:p>
            <a:pPr algn="just"/>
            <a:r>
              <a:rPr lang="en-US" sz="2200" dirty="0">
                <a:solidFill>
                  <a:schemeClr val="tx2"/>
                </a:solidFill>
              </a:rPr>
              <a:t> </a:t>
            </a:r>
          </a:p>
          <a:p>
            <a:pPr algn="just"/>
            <a:r>
              <a:rPr lang="en-US" sz="2200" b="1" dirty="0">
                <a:solidFill>
                  <a:schemeClr val="tx2"/>
                </a:solidFill>
              </a:rPr>
              <a:t>Facebook					</a:t>
            </a:r>
            <a:r>
              <a:rPr lang="en-US" sz="2200" b="1" dirty="0" err="1">
                <a:solidFill>
                  <a:schemeClr val="tx2"/>
                </a:solidFill>
              </a:rPr>
              <a:t>Youtube</a:t>
            </a:r>
            <a:endParaRPr lang="en-US" sz="2200" b="1" dirty="0">
              <a:solidFill>
                <a:schemeClr val="tx2"/>
              </a:solidFill>
            </a:endParaRPr>
          </a:p>
          <a:p>
            <a:pPr lvl="0" algn="just"/>
            <a:r>
              <a:rPr lang="en-US" sz="2200" dirty="0">
                <a:solidFill>
                  <a:schemeClr val="tx2"/>
                </a:solidFill>
              </a:rPr>
              <a:t>Create and share vital contents		 Promote videos</a:t>
            </a:r>
          </a:p>
          <a:p>
            <a:pPr lvl="0" algn="just"/>
            <a:r>
              <a:rPr lang="en-US" sz="2200" dirty="0">
                <a:solidFill>
                  <a:schemeClr val="tx2"/>
                </a:solidFill>
              </a:rPr>
              <a:t>Promote events				 Support </a:t>
            </a:r>
            <a:r>
              <a:rPr lang="en-US" sz="2200" dirty="0" err="1">
                <a:solidFill>
                  <a:schemeClr val="tx2"/>
                </a:solidFill>
              </a:rPr>
              <a:t>facebook</a:t>
            </a:r>
            <a:r>
              <a:rPr lang="en-US" sz="2200" dirty="0">
                <a:solidFill>
                  <a:schemeClr val="tx2"/>
                </a:solidFill>
              </a:rPr>
              <a:t> efforts</a:t>
            </a:r>
          </a:p>
          <a:p>
            <a:pPr lvl="0" algn="just"/>
            <a:r>
              <a:rPr lang="en-US" sz="2200" dirty="0">
                <a:solidFill>
                  <a:schemeClr val="tx2"/>
                </a:solidFill>
              </a:rPr>
              <a:t>Engage audience</a:t>
            </a:r>
          </a:p>
          <a:p>
            <a:pPr algn="just"/>
            <a:r>
              <a:rPr lang="en-US" sz="2200" dirty="0">
                <a:solidFill>
                  <a:schemeClr val="tx2"/>
                </a:solidFill>
              </a:rPr>
              <a:t> </a:t>
            </a:r>
          </a:p>
          <a:p>
            <a:pPr algn="just"/>
            <a:r>
              <a:rPr lang="en-US" sz="2200" b="1" dirty="0" smtClean="0">
                <a:solidFill>
                  <a:schemeClr val="tx2"/>
                </a:solidFill>
              </a:rPr>
              <a:t>Twitter/</a:t>
            </a:r>
            <a:r>
              <a:rPr lang="en-US" sz="2200" b="1" dirty="0" err="1" smtClean="0">
                <a:solidFill>
                  <a:schemeClr val="tx2"/>
                </a:solidFill>
              </a:rPr>
              <a:t>Instagram</a:t>
            </a:r>
            <a:endParaRPr lang="en-US" sz="2200" b="1" dirty="0">
              <a:solidFill>
                <a:schemeClr val="tx2"/>
              </a:solidFill>
            </a:endParaRPr>
          </a:p>
          <a:p>
            <a:pPr lvl="0" algn="just"/>
            <a:r>
              <a:rPr lang="en-US" sz="2200" dirty="0">
                <a:solidFill>
                  <a:schemeClr val="tx2"/>
                </a:solidFill>
              </a:rPr>
              <a:t>Support </a:t>
            </a:r>
            <a:r>
              <a:rPr lang="en-US" sz="2200" dirty="0" err="1">
                <a:solidFill>
                  <a:schemeClr val="tx2"/>
                </a:solidFill>
              </a:rPr>
              <a:t>facebook</a:t>
            </a:r>
            <a:r>
              <a:rPr lang="en-US" sz="2200" dirty="0">
                <a:solidFill>
                  <a:schemeClr val="tx2"/>
                </a:solidFill>
              </a:rPr>
              <a:t> efforts</a:t>
            </a:r>
          </a:p>
          <a:p>
            <a:pPr lvl="0" algn="just"/>
            <a:r>
              <a:rPr lang="en-US" sz="2200" dirty="0">
                <a:solidFill>
                  <a:schemeClr val="tx2"/>
                </a:solidFill>
              </a:rPr>
              <a:t>Share relevant pictures and news articles</a:t>
            </a:r>
          </a:p>
        </p:txBody>
      </p:sp>
    </p:spTree>
    <p:extLst>
      <p:ext uri="{BB962C8B-B14F-4D97-AF65-F5344CB8AC3E}">
        <p14:creationId xmlns:p14="http://schemas.microsoft.com/office/powerpoint/2010/main" xmlns="" val="5590168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21632" y="781880"/>
            <a:ext cx="7686261" cy="584775"/>
          </a:xfrm>
          <a:prstGeom prst="rect">
            <a:avLst/>
          </a:prstGeom>
          <a:noFill/>
        </p:spPr>
        <p:txBody>
          <a:bodyPr wrap="square" rtlCol="0">
            <a:spAutoFit/>
          </a:bodyPr>
          <a:lstStyle/>
          <a:p>
            <a:r>
              <a:rPr lang="en-US" sz="3200" dirty="0" smtClean="0">
                <a:solidFill>
                  <a:schemeClr val="bg1"/>
                </a:solidFill>
              </a:rPr>
              <a:t>WEB STRATEGY</a:t>
            </a:r>
            <a:endParaRPr lang="en-US" sz="3200" dirty="0">
              <a:solidFill>
                <a:schemeClr val="bg1"/>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204971" y="2348418"/>
            <a:ext cx="1987829" cy="1292657"/>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267765" y="2309228"/>
            <a:ext cx="1866905" cy="1292657"/>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6290099" y="2348419"/>
            <a:ext cx="1938676" cy="1292657"/>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8345020" y="2432779"/>
            <a:ext cx="1515167" cy="1431675"/>
          </a:xfrm>
          <a:prstGeom prst="rect">
            <a:avLst/>
          </a:prstGeom>
        </p:spPr>
      </p:pic>
      <p:pic>
        <p:nvPicPr>
          <p:cNvPr id="10" name="Picture 2" descr="C:\Users\MOYOSORE\Downloads\18557268_152741175264493_3936439877507304679_n.jpg"/>
          <p:cNvPicPr>
            <a:picLocks noChangeAspect="1" noChangeArrowheads="1"/>
          </p:cNvPicPr>
          <p:nvPr/>
        </p:nvPicPr>
        <p:blipFill>
          <a:blip r:embed="rId6" cstate="print"/>
          <a:srcRect/>
          <a:stretch>
            <a:fillRect/>
          </a:stretch>
        </p:blipFill>
        <p:spPr bwMode="auto">
          <a:xfrm>
            <a:off x="2111830" y="3670661"/>
            <a:ext cx="2020388" cy="1515291"/>
          </a:xfrm>
          <a:prstGeom prst="rect">
            <a:avLst/>
          </a:prstGeom>
          <a:noFill/>
        </p:spPr>
      </p:pic>
      <p:pic>
        <p:nvPicPr>
          <p:cNvPr id="11" name="Picture 3" descr="C:\Users\MOYOSORE\Downloads\18485642_152740528597891_6210864443150918824_n.jpg"/>
          <p:cNvPicPr>
            <a:picLocks noChangeAspect="1" noChangeArrowheads="1"/>
          </p:cNvPicPr>
          <p:nvPr/>
        </p:nvPicPr>
        <p:blipFill>
          <a:blip r:embed="rId7" cstate="print"/>
          <a:srcRect/>
          <a:stretch>
            <a:fillRect/>
          </a:stretch>
        </p:blipFill>
        <p:spPr bwMode="auto">
          <a:xfrm>
            <a:off x="4136573" y="3592284"/>
            <a:ext cx="2107473" cy="1580605"/>
          </a:xfrm>
          <a:prstGeom prst="rect">
            <a:avLst/>
          </a:prstGeom>
          <a:noFill/>
        </p:spPr>
      </p:pic>
      <p:pic>
        <p:nvPicPr>
          <p:cNvPr id="12" name="Picture 7" descr="C:\Users\MOYOSORE\Downloads\18194756_145852845953326_1250346679579018952_n.jpg"/>
          <p:cNvPicPr>
            <a:picLocks noChangeAspect="1" noChangeArrowheads="1"/>
          </p:cNvPicPr>
          <p:nvPr/>
        </p:nvPicPr>
        <p:blipFill>
          <a:blip r:embed="rId8" cstate="print"/>
          <a:srcRect/>
          <a:stretch>
            <a:fillRect/>
          </a:stretch>
        </p:blipFill>
        <p:spPr bwMode="auto">
          <a:xfrm>
            <a:off x="6291945" y="3683724"/>
            <a:ext cx="1915884" cy="1436913"/>
          </a:xfrm>
          <a:prstGeom prst="rect">
            <a:avLst/>
          </a:prstGeom>
          <a:noFill/>
        </p:spPr>
      </p:pic>
      <p:pic>
        <p:nvPicPr>
          <p:cNvPr id="13" name="Picture 8" descr="C:\Users\MOYOSORE\Downloads\18195128_145852809286663_8534870543714295727_n.jpg"/>
          <p:cNvPicPr>
            <a:picLocks noChangeAspect="1" noChangeArrowheads="1"/>
          </p:cNvPicPr>
          <p:nvPr/>
        </p:nvPicPr>
        <p:blipFill>
          <a:blip r:embed="rId9" cstate="print"/>
          <a:srcRect/>
          <a:stretch>
            <a:fillRect/>
          </a:stretch>
        </p:blipFill>
        <p:spPr bwMode="auto">
          <a:xfrm>
            <a:off x="8251372" y="3882931"/>
            <a:ext cx="1754776" cy="1316082"/>
          </a:xfrm>
          <a:prstGeom prst="rect">
            <a:avLst/>
          </a:prstGeom>
          <a:noFill/>
        </p:spPr>
      </p:pic>
      <p:pic>
        <p:nvPicPr>
          <p:cNvPr id="14" name="Picture 9" descr="C:\Users\MOYOSORE\Downloads\18056162_140260896512521_1118895113359223978_o.jpg"/>
          <p:cNvPicPr>
            <a:picLocks noChangeAspect="1" noChangeArrowheads="1"/>
          </p:cNvPicPr>
          <p:nvPr/>
        </p:nvPicPr>
        <p:blipFill>
          <a:blip r:embed="rId10"/>
          <a:srcRect/>
          <a:stretch>
            <a:fillRect/>
          </a:stretch>
        </p:blipFill>
        <p:spPr bwMode="auto">
          <a:xfrm>
            <a:off x="326572" y="2338249"/>
            <a:ext cx="1733006" cy="2599509"/>
          </a:xfrm>
          <a:prstGeom prst="rect">
            <a:avLst/>
          </a:prstGeom>
          <a:noFill/>
        </p:spPr>
      </p:pic>
      <p:pic>
        <p:nvPicPr>
          <p:cNvPr id="15" name="Picture 10" descr="C:\Users\MOYOSORE\Downloads\17952821_139652786573332_2909949250705783549_n.jpg"/>
          <p:cNvPicPr>
            <a:picLocks noChangeAspect="1" noChangeArrowheads="1"/>
          </p:cNvPicPr>
          <p:nvPr/>
        </p:nvPicPr>
        <p:blipFill>
          <a:blip r:embed="rId11"/>
          <a:srcRect/>
          <a:stretch>
            <a:fillRect/>
          </a:stretch>
        </p:blipFill>
        <p:spPr bwMode="auto">
          <a:xfrm>
            <a:off x="357187" y="5046751"/>
            <a:ext cx="1654493" cy="1654493"/>
          </a:xfrm>
          <a:prstGeom prst="rect">
            <a:avLst/>
          </a:prstGeom>
          <a:noFill/>
        </p:spPr>
      </p:pic>
      <p:pic>
        <p:nvPicPr>
          <p:cNvPr id="16" name="Picture 11" descr="C:\Users\MOYOSORE\Downloads\17991839_141529026385708_7712654682333966021_n.jpg"/>
          <p:cNvPicPr>
            <a:picLocks noChangeAspect="1" noChangeArrowheads="1"/>
          </p:cNvPicPr>
          <p:nvPr/>
        </p:nvPicPr>
        <p:blipFill>
          <a:blip r:embed="rId12"/>
          <a:srcRect/>
          <a:stretch>
            <a:fillRect/>
          </a:stretch>
        </p:blipFill>
        <p:spPr bwMode="auto">
          <a:xfrm>
            <a:off x="10060035" y="2338250"/>
            <a:ext cx="1807083" cy="3644537"/>
          </a:xfrm>
          <a:prstGeom prst="rect">
            <a:avLst/>
          </a:prstGeom>
          <a:noFill/>
        </p:spPr>
      </p:pic>
      <p:pic>
        <p:nvPicPr>
          <p:cNvPr id="17" name="Picture 12" descr="C:\Users\MOYOSORE\Downloads\18119397_141542103051067_7557540248203775061_n.jpg"/>
          <p:cNvPicPr>
            <a:picLocks noChangeAspect="1" noChangeArrowheads="1"/>
          </p:cNvPicPr>
          <p:nvPr/>
        </p:nvPicPr>
        <p:blipFill>
          <a:blip r:embed="rId13" cstate="print"/>
          <a:srcRect/>
          <a:stretch>
            <a:fillRect/>
          </a:stretch>
        </p:blipFill>
        <p:spPr bwMode="auto">
          <a:xfrm>
            <a:off x="2194561" y="5257074"/>
            <a:ext cx="849086" cy="1509485"/>
          </a:xfrm>
          <a:prstGeom prst="rect">
            <a:avLst/>
          </a:prstGeom>
          <a:noFill/>
        </p:spPr>
      </p:pic>
      <p:pic>
        <p:nvPicPr>
          <p:cNvPr id="18" name="Picture 13" descr="C:\Users\MOYOSORE\Downloads\18056680_141542686384342_9188662246816637834_n.jpg"/>
          <p:cNvPicPr>
            <a:picLocks noChangeAspect="1" noChangeArrowheads="1"/>
          </p:cNvPicPr>
          <p:nvPr/>
        </p:nvPicPr>
        <p:blipFill>
          <a:blip r:embed="rId14" cstate="print"/>
          <a:srcRect/>
          <a:stretch>
            <a:fillRect/>
          </a:stretch>
        </p:blipFill>
        <p:spPr bwMode="auto">
          <a:xfrm>
            <a:off x="3145429" y="5271104"/>
            <a:ext cx="877932" cy="1560768"/>
          </a:xfrm>
          <a:prstGeom prst="rect">
            <a:avLst/>
          </a:prstGeom>
          <a:noFill/>
        </p:spPr>
      </p:pic>
      <p:pic>
        <p:nvPicPr>
          <p:cNvPr id="19" name="Picture 14" descr="C:\Users\MOYOSORE\Downloads\18057215_141542363051041_5038861233426687802_n.jpg"/>
          <p:cNvPicPr>
            <a:picLocks noChangeAspect="1" noChangeArrowheads="1"/>
          </p:cNvPicPr>
          <p:nvPr/>
        </p:nvPicPr>
        <p:blipFill>
          <a:blip r:embed="rId15" cstate="print"/>
          <a:srcRect/>
          <a:stretch>
            <a:fillRect/>
          </a:stretch>
        </p:blipFill>
        <p:spPr bwMode="auto">
          <a:xfrm>
            <a:off x="4151269" y="5260946"/>
            <a:ext cx="868951" cy="1544801"/>
          </a:xfrm>
          <a:prstGeom prst="rect">
            <a:avLst/>
          </a:prstGeom>
          <a:noFill/>
        </p:spPr>
      </p:pic>
      <p:pic>
        <p:nvPicPr>
          <p:cNvPr id="20" name="Picture 15" descr="C:\Users\MOYOSORE\Downloads\18194258_145852649286679_5629384316762263611_n.jpg"/>
          <p:cNvPicPr>
            <a:picLocks noChangeAspect="1" noChangeArrowheads="1"/>
          </p:cNvPicPr>
          <p:nvPr/>
        </p:nvPicPr>
        <p:blipFill>
          <a:blip r:embed="rId16" cstate="print"/>
          <a:srcRect/>
          <a:stretch>
            <a:fillRect/>
          </a:stretch>
        </p:blipFill>
        <p:spPr bwMode="auto">
          <a:xfrm>
            <a:off x="5122819" y="5225142"/>
            <a:ext cx="1205048" cy="1606731"/>
          </a:xfrm>
          <a:prstGeom prst="rect">
            <a:avLst/>
          </a:prstGeom>
          <a:noFill/>
        </p:spPr>
      </p:pic>
      <p:pic>
        <p:nvPicPr>
          <p:cNvPr id="21" name="Picture 16" descr="C:\Users\MOYOSORE\Downloads\18193914_145149189357025_4389406790642399357_n.jpg"/>
          <p:cNvPicPr>
            <a:picLocks noChangeAspect="1" noChangeArrowheads="1"/>
          </p:cNvPicPr>
          <p:nvPr/>
        </p:nvPicPr>
        <p:blipFill>
          <a:blip r:embed="rId17" cstate="print"/>
          <a:srcRect/>
          <a:stretch>
            <a:fillRect/>
          </a:stretch>
        </p:blipFill>
        <p:spPr bwMode="auto">
          <a:xfrm>
            <a:off x="6405155" y="5212080"/>
            <a:ext cx="1097280" cy="1645920"/>
          </a:xfrm>
          <a:prstGeom prst="rect">
            <a:avLst/>
          </a:prstGeom>
          <a:noFill/>
        </p:spPr>
      </p:pic>
      <p:pic>
        <p:nvPicPr>
          <p:cNvPr id="22" name="Picture 17" descr="C:\Users\MOYOSORE\Downloads\18057986_141540466384564_3486531186893337600_n.jpg"/>
          <p:cNvPicPr>
            <a:picLocks noChangeAspect="1" noChangeArrowheads="1"/>
          </p:cNvPicPr>
          <p:nvPr/>
        </p:nvPicPr>
        <p:blipFill>
          <a:blip r:embed="rId18" cstate="print"/>
          <a:srcRect/>
          <a:stretch>
            <a:fillRect/>
          </a:stretch>
        </p:blipFill>
        <p:spPr bwMode="auto">
          <a:xfrm>
            <a:off x="7599863" y="5225142"/>
            <a:ext cx="867048" cy="1541417"/>
          </a:xfrm>
          <a:prstGeom prst="rect">
            <a:avLst/>
          </a:prstGeom>
          <a:noFill/>
        </p:spPr>
      </p:pic>
      <p:pic>
        <p:nvPicPr>
          <p:cNvPr id="23" name="Picture 18" descr="C:\Users\MOYOSORE\Downloads\18527899_152739971931280_2089926383069438901_n.jpg"/>
          <p:cNvPicPr>
            <a:picLocks noChangeAspect="1" noChangeArrowheads="1"/>
          </p:cNvPicPr>
          <p:nvPr/>
        </p:nvPicPr>
        <p:blipFill>
          <a:blip r:embed="rId19" cstate="print"/>
          <a:srcRect/>
          <a:stretch>
            <a:fillRect/>
          </a:stretch>
        </p:blipFill>
        <p:spPr bwMode="auto">
          <a:xfrm>
            <a:off x="8597539" y="5238204"/>
            <a:ext cx="1146266" cy="1528355"/>
          </a:xfrm>
          <a:prstGeom prst="rect">
            <a:avLst/>
          </a:prstGeom>
          <a:noFill/>
        </p:spPr>
      </p:pic>
      <p:sp>
        <p:nvSpPr>
          <p:cNvPr id="24" name="TextBox 23"/>
          <p:cNvSpPr txBox="1"/>
          <p:nvPr/>
        </p:nvSpPr>
        <p:spPr>
          <a:xfrm>
            <a:off x="300446" y="1658983"/>
            <a:ext cx="11612880" cy="646331"/>
          </a:xfrm>
          <a:prstGeom prst="rect">
            <a:avLst/>
          </a:prstGeom>
          <a:noFill/>
        </p:spPr>
        <p:txBody>
          <a:bodyPr wrap="square" rtlCol="0">
            <a:spAutoFit/>
          </a:bodyPr>
          <a:lstStyle/>
          <a:p>
            <a:r>
              <a:rPr lang="en-US" dirty="0" smtClean="0">
                <a:solidFill>
                  <a:schemeClr val="tx2"/>
                </a:solidFill>
              </a:rPr>
              <a:t>The purpose of the web strategy is to engage and share contents to support social media efforts. Thereby creating popularity to our campaign system.</a:t>
            </a:r>
            <a:endParaRPr lang="en-US" dirty="0">
              <a:solidFill>
                <a:schemeClr val="tx2"/>
              </a:solidFill>
            </a:endParaRPr>
          </a:p>
        </p:txBody>
      </p:sp>
    </p:spTree>
    <p:extLst>
      <p:ext uri="{BB962C8B-B14F-4D97-AF65-F5344CB8AC3E}">
        <p14:creationId xmlns:p14="http://schemas.microsoft.com/office/powerpoint/2010/main" xmlns="" val="5590168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7" descr="C:\Users\MOYOSORE\Downloads\18194756_145852845953326_1250346679579018952_n.jpg"/>
          <p:cNvPicPr>
            <a:picLocks noChangeAspect="1" noChangeArrowheads="1"/>
          </p:cNvPicPr>
          <p:nvPr/>
        </p:nvPicPr>
        <p:blipFill>
          <a:blip r:embed="rId2" cstate="print"/>
          <a:srcRect/>
          <a:stretch>
            <a:fillRect/>
          </a:stretch>
        </p:blipFill>
        <p:spPr bwMode="auto">
          <a:xfrm>
            <a:off x="831669" y="3122023"/>
            <a:ext cx="1915884" cy="1436913"/>
          </a:xfrm>
          <a:prstGeom prst="rect">
            <a:avLst/>
          </a:prstGeom>
          <a:noFill/>
        </p:spPr>
      </p:pic>
      <p:pic>
        <p:nvPicPr>
          <p:cNvPr id="4" name="Picture 6" descr="C:\Users\MOYOSORE\Downloads\18193716_145853225953288_3053478652690237320_n.jpg"/>
          <p:cNvPicPr>
            <a:picLocks noChangeAspect="1" noChangeArrowheads="1"/>
          </p:cNvPicPr>
          <p:nvPr/>
        </p:nvPicPr>
        <p:blipFill>
          <a:blip r:embed="rId3"/>
          <a:srcRect/>
          <a:stretch>
            <a:fillRect/>
          </a:stretch>
        </p:blipFill>
        <p:spPr bwMode="auto">
          <a:xfrm>
            <a:off x="4861561" y="418011"/>
            <a:ext cx="1944189" cy="2592252"/>
          </a:xfrm>
          <a:prstGeom prst="rect">
            <a:avLst/>
          </a:prstGeom>
          <a:noFill/>
        </p:spPr>
      </p:pic>
      <p:pic>
        <p:nvPicPr>
          <p:cNvPr id="5" name="Picture 4" descr="C:\Users\MOYOSORE\Downloads\18198476_145853185953292_2390591782297462826_n.jpg"/>
          <p:cNvPicPr>
            <a:picLocks noChangeAspect="1" noChangeArrowheads="1"/>
          </p:cNvPicPr>
          <p:nvPr/>
        </p:nvPicPr>
        <p:blipFill>
          <a:blip r:embed="rId4"/>
          <a:srcRect/>
          <a:stretch>
            <a:fillRect/>
          </a:stretch>
        </p:blipFill>
        <p:spPr bwMode="auto">
          <a:xfrm>
            <a:off x="2821577" y="400596"/>
            <a:ext cx="1962693" cy="2616923"/>
          </a:xfrm>
          <a:prstGeom prst="rect">
            <a:avLst/>
          </a:prstGeom>
          <a:noFill/>
        </p:spPr>
      </p:pic>
      <p:pic>
        <p:nvPicPr>
          <p:cNvPr id="6" name="Picture 5" descr="C:\Users\MOYOSORE\Downloads\18198645_145853055953305_267401844588756657_n.jpg"/>
          <p:cNvPicPr>
            <a:picLocks noChangeAspect="1" noChangeArrowheads="1"/>
          </p:cNvPicPr>
          <p:nvPr/>
        </p:nvPicPr>
        <p:blipFill>
          <a:blip r:embed="rId5"/>
          <a:srcRect/>
          <a:stretch>
            <a:fillRect/>
          </a:stretch>
        </p:blipFill>
        <p:spPr bwMode="auto">
          <a:xfrm>
            <a:off x="6951620" y="414383"/>
            <a:ext cx="1971947" cy="2629263"/>
          </a:xfrm>
          <a:prstGeom prst="rect">
            <a:avLst/>
          </a:prstGeom>
          <a:noFill/>
        </p:spPr>
      </p:pic>
      <p:pic>
        <p:nvPicPr>
          <p:cNvPr id="2050" name="Picture 2" descr="C:\Users\MOYOSORE\Downloads\18221832_145852742620003_3038213375205130608_n.jpg"/>
          <p:cNvPicPr>
            <a:picLocks noChangeAspect="1" noChangeArrowheads="1"/>
          </p:cNvPicPr>
          <p:nvPr/>
        </p:nvPicPr>
        <p:blipFill>
          <a:blip r:embed="rId6"/>
          <a:srcRect/>
          <a:stretch>
            <a:fillRect/>
          </a:stretch>
        </p:blipFill>
        <p:spPr bwMode="auto">
          <a:xfrm>
            <a:off x="9015549" y="423091"/>
            <a:ext cx="1926228" cy="2568303"/>
          </a:xfrm>
          <a:prstGeom prst="rect">
            <a:avLst/>
          </a:prstGeom>
          <a:noFill/>
        </p:spPr>
      </p:pic>
      <p:pic>
        <p:nvPicPr>
          <p:cNvPr id="2051" name="Picture 3" descr="C:\Users\MOYOSORE\Downloads\18194258_145852649286679_5629384316762263611_n.jpg"/>
          <p:cNvPicPr>
            <a:picLocks noChangeAspect="1" noChangeArrowheads="1"/>
          </p:cNvPicPr>
          <p:nvPr/>
        </p:nvPicPr>
        <p:blipFill>
          <a:blip r:embed="rId7"/>
          <a:srcRect/>
          <a:stretch>
            <a:fillRect/>
          </a:stretch>
        </p:blipFill>
        <p:spPr bwMode="auto">
          <a:xfrm>
            <a:off x="808810" y="418010"/>
            <a:ext cx="1930037" cy="2573384"/>
          </a:xfrm>
          <a:prstGeom prst="rect">
            <a:avLst/>
          </a:prstGeom>
          <a:noFill/>
        </p:spPr>
      </p:pic>
      <p:pic>
        <p:nvPicPr>
          <p:cNvPr id="2052" name="Picture 4" descr="C:\Users\MOYOSORE\Downloads\18198248_145852509286693_8624371327258656299_n.jpg"/>
          <p:cNvPicPr>
            <a:picLocks noChangeAspect="1" noChangeArrowheads="1"/>
          </p:cNvPicPr>
          <p:nvPr/>
        </p:nvPicPr>
        <p:blipFill>
          <a:blip r:embed="rId8" cstate="print"/>
          <a:srcRect/>
          <a:stretch>
            <a:fillRect/>
          </a:stretch>
        </p:blipFill>
        <p:spPr bwMode="auto">
          <a:xfrm>
            <a:off x="2856412" y="3086099"/>
            <a:ext cx="1911531" cy="1433649"/>
          </a:xfrm>
          <a:prstGeom prst="rect">
            <a:avLst/>
          </a:prstGeom>
          <a:noFill/>
        </p:spPr>
      </p:pic>
      <p:pic>
        <p:nvPicPr>
          <p:cNvPr id="2053" name="Picture 5" descr="C:\Users\MOYOSORE\Downloads\18057110_141542209717723_9221900763243780082_n.jpg"/>
          <p:cNvPicPr>
            <a:picLocks noChangeAspect="1" noChangeArrowheads="1"/>
          </p:cNvPicPr>
          <p:nvPr/>
        </p:nvPicPr>
        <p:blipFill>
          <a:blip r:embed="rId9"/>
          <a:srcRect/>
          <a:stretch>
            <a:fillRect/>
          </a:stretch>
        </p:blipFill>
        <p:spPr bwMode="auto">
          <a:xfrm>
            <a:off x="4907281" y="3079570"/>
            <a:ext cx="2564673" cy="1442629"/>
          </a:xfrm>
          <a:prstGeom prst="rect">
            <a:avLst/>
          </a:prstGeom>
          <a:noFill/>
        </p:spPr>
      </p:pic>
      <p:pic>
        <p:nvPicPr>
          <p:cNvPr id="2054" name="Picture 6" descr="C:\Users\MOYOSORE\Downloads\18194695_145852472620030_1735953767592809008_n.jpg"/>
          <p:cNvPicPr>
            <a:picLocks noChangeAspect="1" noChangeArrowheads="1"/>
          </p:cNvPicPr>
          <p:nvPr/>
        </p:nvPicPr>
        <p:blipFill>
          <a:blip r:embed="rId10" cstate="print"/>
          <a:srcRect/>
          <a:stretch>
            <a:fillRect/>
          </a:stretch>
        </p:blipFill>
        <p:spPr bwMode="auto">
          <a:xfrm>
            <a:off x="7572105" y="3082835"/>
            <a:ext cx="1863634" cy="1397726"/>
          </a:xfrm>
          <a:prstGeom prst="rect">
            <a:avLst/>
          </a:prstGeom>
          <a:noFill/>
        </p:spPr>
      </p:pic>
      <p:pic>
        <p:nvPicPr>
          <p:cNvPr id="2055" name="Picture 7" descr="C:\Users\MOYOSORE\Downloads\18056680_141542686384342_9188662246816637834_n.jpg"/>
          <p:cNvPicPr>
            <a:picLocks noChangeAspect="1" noChangeArrowheads="1"/>
          </p:cNvPicPr>
          <p:nvPr/>
        </p:nvPicPr>
        <p:blipFill>
          <a:blip r:embed="rId11"/>
          <a:srcRect/>
          <a:stretch>
            <a:fillRect/>
          </a:stretch>
        </p:blipFill>
        <p:spPr bwMode="auto">
          <a:xfrm>
            <a:off x="9480914" y="3082834"/>
            <a:ext cx="1844583" cy="3279258"/>
          </a:xfrm>
          <a:prstGeom prst="rect">
            <a:avLst/>
          </a:prstGeom>
          <a:noFill/>
        </p:spPr>
      </p:pic>
      <p:pic>
        <p:nvPicPr>
          <p:cNvPr id="2056" name="Picture 8" descr="C:\Users\MOYOSORE\Downloads\18118498_141542546384356_4561848242481963374_n.jpg"/>
          <p:cNvPicPr>
            <a:picLocks noChangeAspect="1" noChangeArrowheads="1"/>
          </p:cNvPicPr>
          <p:nvPr/>
        </p:nvPicPr>
        <p:blipFill>
          <a:blip r:embed="rId12" cstate="print"/>
          <a:srcRect/>
          <a:stretch>
            <a:fillRect/>
          </a:stretch>
        </p:blipFill>
        <p:spPr bwMode="auto">
          <a:xfrm>
            <a:off x="844732" y="4696097"/>
            <a:ext cx="1924594" cy="1082584"/>
          </a:xfrm>
          <a:prstGeom prst="rect">
            <a:avLst/>
          </a:prstGeom>
          <a:noFill/>
        </p:spPr>
      </p:pic>
      <p:pic>
        <p:nvPicPr>
          <p:cNvPr id="2057" name="Picture 9" descr="C:\Users\MOYOSORE\Downloads\18119179_141529076385703_3081539225731507836_n.jpg"/>
          <p:cNvPicPr>
            <a:picLocks noChangeAspect="1" noChangeArrowheads="1"/>
          </p:cNvPicPr>
          <p:nvPr/>
        </p:nvPicPr>
        <p:blipFill>
          <a:blip r:embed="rId13" cstate="print"/>
          <a:srcRect/>
          <a:stretch>
            <a:fillRect/>
          </a:stretch>
        </p:blipFill>
        <p:spPr bwMode="auto">
          <a:xfrm>
            <a:off x="3078479" y="4654370"/>
            <a:ext cx="1375955" cy="1103631"/>
          </a:xfrm>
          <a:prstGeom prst="rect">
            <a:avLst/>
          </a:prstGeom>
          <a:noFill/>
        </p:spPr>
      </p:pic>
      <p:pic>
        <p:nvPicPr>
          <p:cNvPr id="2058" name="Picture 10" descr="C:\Users\MOYOSORE\Downloads\18033441_139654773239800_7281190933770035104_n.jpg"/>
          <p:cNvPicPr>
            <a:picLocks noChangeAspect="1" noChangeArrowheads="1"/>
          </p:cNvPicPr>
          <p:nvPr/>
        </p:nvPicPr>
        <p:blipFill>
          <a:blip r:embed="rId14"/>
          <a:srcRect/>
          <a:stretch>
            <a:fillRect/>
          </a:stretch>
        </p:blipFill>
        <p:spPr bwMode="auto">
          <a:xfrm>
            <a:off x="4757057" y="4635547"/>
            <a:ext cx="2166257" cy="1441163"/>
          </a:xfrm>
          <a:prstGeom prst="rect">
            <a:avLst/>
          </a:prstGeom>
          <a:noFill/>
        </p:spPr>
      </p:pic>
      <p:pic>
        <p:nvPicPr>
          <p:cNvPr id="2059" name="Picture 11" descr="C:\Users\MOYOSORE\Downloads\18010925_140261236512487_1021217863605332720_n.jpg"/>
          <p:cNvPicPr>
            <a:picLocks noChangeAspect="1" noChangeArrowheads="1"/>
          </p:cNvPicPr>
          <p:nvPr/>
        </p:nvPicPr>
        <p:blipFill>
          <a:blip r:embed="rId15" cstate="print"/>
          <a:srcRect/>
          <a:stretch>
            <a:fillRect/>
          </a:stretch>
        </p:blipFill>
        <p:spPr bwMode="auto">
          <a:xfrm>
            <a:off x="7389223" y="4665618"/>
            <a:ext cx="1872343" cy="1248229"/>
          </a:xfrm>
          <a:prstGeom prst="rect">
            <a:avLst/>
          </a:prstGeom>
          <a:noFill/>
        </p:spPr>
      </p:pic>
    </p:spTree>
    <p:extLst>
      <p:ext uri="{BB962C8B-B14F-4D97-AF65-F5344CB8AC3E}">
        <p14:creationId xmlns:p14="http://schemas.microsoft.com/office/powerpoint/2010/main" xmlns="" val="230330403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CONTENT</a:t>
            </a:r>
            <a:endParaRPr lang="en-US" dirty="0"/>
          </a:p>
        </p:txBody>
      </p:sp>
      <p:sp>
        <p:nvSpPr>
          <p:cNvPr id="7" name="TextBox 6"/>
          <p:cNvSpPr txBox="1"/>
          <p:nvPr/>
        </p:nvSpPr>
        <p:spPr>
          <a:xfrm>
            <a:off x="8556171" y="1959428"/>
            <a:ext cx="3291840" cy="3477875"/>
          </a:xfrm>
          <a:prstGeom prst="rect">
            <a:avLst/>
          </a:prstGeom>
          <a:noFill/>
        </p:spPr>
        <p:txBody>
          <a:bodyPr wrap="square" rtlCol="0">
            <a:spAutoFit/>
          </a:bodyPr>
          <a:lstStyle/>
          <a:p>
            <a:r>
              <a:rPr lang="en-US" sz="2200" dirty="0" smtClean="0">
                <a:solidFill>
                  <a:schemeClr val="tx2"/>
                </a:solidFill>
              </a:rPr>
              <a:t>Our posts are mainly comprised of original contents including photos, videos, </a:t>
            </a:r>
            <a:r>
              <a:rPr lang="en-US" sz="2200" dirty="0" err="1" smtClean="0">
                <a:solidFill>
                  <a:schemeClr val="tx2"/>
                </a:solidFill>
              </a:rPr>
              <a:t>infographics</a:t>
            </a:r>
            <a:r>
              <a:rPr lang="en-US" sz="2200" dirty="0" smtClean="0">
                <a:solidFill>
                  <a:schemeClr val="tx2"/>
                </a:solidFill>
              </a:rPr>
              <a:t>, status updates, events shares etc. Our posts are genuine, sharable and are contents we got from the field.</a:t>
            </a:r>
          </a:p>
        </p:txBody>
      </p:sp>
      <p:pic>
        <p:nvPicPr>
          <p:cNvPr id="5" name="Picture 2" descr="C:\Users\MOYOSORE\Desktop\African Youth\report 1.PNG"/>
          <p:cNvPicPr>
            <a:picLocks noChangeAspect="1" noChangeArrowheads="1"/>
          </p:cNvPicPr>
          <p:nvPr/>
        </p:nvPicPr>
        <p:blipFill>
          <a:blip r:embed="rId2" cstate="print"/>
          <a:srcRect/>
          <a:stretch>
            <a:fillRect/>
          </a:stretch>
        </p:blipFill>
        <p:spPr bwMode="auto">
          <a:xfrm>
            <a:off x="629784" y="2211296"/>
            <a:ext cx="3171508" cy="1445374"/>
          </a:xfrm>
          <a:prstGeom prst="rect">
            <a:avLst/>
          </a:prstGeom>
          <a:noFill/>
        </p:spPr>
      </p:pic>
      <p:sp>
        <p:nvSpPr>
          <p:cNvPr id="6" name="TextBox 5"/>
          <p:cNvSpPr txBox="1"/>
          <p:nvPr/>
        </p:nvSpPr>
        <p:spPr>
          <a:xfrm>
            <a:off x="574765" y="1711234"/>
            <a:ext cx="7040880" cy="369332"/>
          </a:xfrm>
          <a:prstGeom prst="rect">
            <a:avLst/>
          </a:prstGeom>
          <a:noFill/>
        </p:spPr>
        <p:txBody>
          <a:bodyPr wrap="square" rtlCol="0">
            <a:spAutoFit/>
          </a:bodyPr>
          <a:lstStyle/>
          <a:p>
            <a:r>
              <a:rPr lang="en-US" b="1" dirty="0" err="1" smtClean="0"/>
              <a:t>Facebook</a:t>
            </a:r>
            <a:endParaRPr lang="en-US" b="1" dirty="0"/>
          </a:p>
        </p:txBody>
      </p:sp>
      <p:pic>
        <p:nvPicPr>
          <p:cNvPr id="8" name="Picture 2" descr="C:\Users\MOYOSORE\Desktop\African Youth\Report 2.PNG"/>
          <p:cNvPicPr>
            <a:picLocks noChangeAspect="1" noChangeArrowheads="1"/>
          </p:cNvPicPr>
          <p:nvPr/>
        </p:nvPicPr>
        <p:blipFill>
          <a:blip r:embed="rId3" cstate="print"/>
          <a:srcRect/>
          <a:stretch>
            <a:fillRect/>
          </a:stretch>
        </p:blipFill>
        <p:spPr bwMode="auto">
          <a:xfrm>
            <a:off x="604885" y="3827417"/>
            <a:ext cx="3287846" cy="1400192"/>
          </a:xfrm>
          <a:prstGeom prst="rect">
            <a:avLst/>
          </a:prstGeom>
          <a:noFill/>
        </p:spPr>
      </p:pic>
      <p:pic>
        <p:nvPicPr>
          <p:cNvPr id="9" name="Picture 3" descr="C:\Users\MOYOSORE\Desktop\African Youth\Report 3.PNG"/>
          <p:cNvPicPr>
            <a:picLocks noChangeAspect="1" noChangeArrowheads="1"/>
          </p:cNvPicPr>
          <p:nvPr/>
        </p:nvPicPr>
        <p:blipFill>
          <a:blip r:embed="rId4" cstate="print"/>
          <a:srcRect/>
          <a:stretch>
            <a:fillRect/>
          </a:stretch>
        </p:blipFill>
        <p:spPr bwMode="auto">
          <a:xfrm>
            <a:off x="4445344" y="2271201"/>
            <a:ext cx="3183365" cy="1357164"/>
          </a:xfrm>
          <a:prstGeom prst="rect">
            <a:avLst/>
          </a:prstGeom>
          <a:noFill/>
        </p:spPr>
      </p:pic>
      <p:pic>
        <p:nvPicPr>
          <p:cNvPr id="10" name="Picture 3" descr="C:\Users\MOYOSORE\Desktop\African Youth\Report 5.PNG"/>
          <p:cNvPicPr>
            <a:picLocks noChangeAspect="1" noChangeArrowheads="1"/>
          </p:cNvPicPr>
          <p:nvPr/>
        </p:nvPicPr>
        <p:blipFill>
          <a:blip r:embed="rId5" cstate="print"/>
          <a:srcRect/>
          <a:stretch>
            <a:fillRect/>
          </a:stretch>
        </p:blipFill>
        <p:spPr bwMode="auto">
          <a:xfrm>
            <a:off x="4498704" y="3747811"/>
            <a:ext cx="2881809" cy="1448368"/>
          </a:xfrm>
          <a:prstGeom prst="rect">
            <a:avLst/>
          </a:prstGeom>
          <a:noFill/>
        </p:spPr>
      </p:pic>
    </p:spTree>
    <p:extLst>
      <p:ext uri="{BB962C8B-B14F-4D97-AF65-F5344CB8AC3E}">
        <p14:creationId xmlns:p14="http://schemas.microsoft.com/office/powerpoint/2010/main" xmlns="" val="33284375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8294914" y="992777"/>
            <a:ext cx="3291840" cy="1754326"/>
          </a:xfrm>
          <a:prstGeom prst="rect">
            <a:avLst/>
          </a:prstGeom>
          <a:noFill/>
        </p:spPr>
        <p:txBody>
          <a:bodyPr wrap="square" rtlCol="0">
            <a:spAutoFit/>
          </a:bodyPr>
          <a:lstStyle/>
          <a:p>
            <a:r>
              <a:rPr lang="en-US" dirty="0" smtClean="0">
                <a:solidFill>
                  <a:schemeClr val="tx2"/>
                </a:solidFill>
              </a:rPr>
              <a:t>The </a:t>
            </a:r>
            <a:r>
              <a:rPr lang="en-US" dirty="0" err="1" smtClean="0">
                <a:solidFill>
                  <a:schemeClr val="tx2"/>
                </a:solidFill>
              </a:rPr>
              <a:t>hashtag</a:t>
            </a:r>
            <a:r>
              <a:rPr lang="en-US" dirty="0" smtClean="0">
                <a:solidFill>
                  <a:schemeClr val="tx2"/>
                </a:solidFill>
              </a:rPr>
              <a:t> #PSPCHALLENGE was used as our slogan to promote the campaign on our handles, </a:t>
            </a:r>
            <a:r>
              <a:rPr lang="en-US" dirty="0" err="1" smtClean="0">
                <a:solidFill>
                  <a:schemeClr val="tx2"/>
                </a:solidFill>
              </a:rPr>
              <a:t>Facebook</a:t>
            </a:r>
            <a:r>
              <a:rPr lang="en-US" dirty="0" smtClean="0">
                <a:solidFill>
                  <a:schemeClr val="tx2"/>
                </a:solidFill>
              </a:rPr>
              <a:t>, Twitter, </a:t>
            </a:r>
            <a:r>
              <a:rPr lang="en-US" dirty="0" err="1" smtClean="0">
                <a:solidFill>
                  <a:schemeClr val="tx2"/>
                </a:solidFill>
              </a:rPr>
              <a:t>Instagram</a:t>
            </a:r>
            <a:r>
              <a:rPr lang="en-US" dirty="0" smtClean="0">
                <a:solidFill>
                  <a:schemeClr val="tx2"/>
                </a:solidFill>
              </a:rPr>
              <a:t>, YouTube etc.</a:t>
            </a:r>
            <a:endParaRPr lang="en-US" dirty="0">
              <a:solidFill>
                <a:schemeClr val="tx2"/>
              </a:solidFill>
            </a:endParaRPr>
          </a:p>
        </p:txBody>
      </p:sp>
      <p:sp>
        <p:nvSpPr>
          <p:cNvPr id="21" name="TextBox 20"/>
          <p:cNvSpPr txBox="1"/>
          <p:nvPr/>
        </p:nvSpPr>
        <p:spPr>
          <a:xfrm>
            <a:off x="8264434" y="518161"/>
            <a:ext cx="3291840" cy="369332"/>
          </a:xfrm>
          <a:prstGeom prst="rect">
            <a:avLst/>
          </a:prstGeom>
          <a:noFill/>
        </p:spPr>
        <p:txBody>
          <a:bodyPr wrap="square" rtlCol="0">
            <a:spAutoFit/>
          </a:bodyPr>
          <a:lstStyle/>
          <a:p>
            <a:r>
              <a:rPr lang="en-US" b="1" dirty="0" smtClean="0">
                <a:solidFill>
                  <a:schemeClr val="tx2"/>
                </a:solidFill>
              </a:rPr>
              <a:t>#PSPCHALLENGE</a:t>
            </a:r>
            <a:endParaRPr lang="en-US" b="1" dirty="0">
              <a:solidFill>
                <a:schemeClr val="tx2"/>
              </a:solidFill>
            </a:endParaRPr>
          </a:p>
        </p:txBody>
      </p:sp>
      <p:pic>
        <p:nvPicPr>
          <p:cNvPr id="7" name="Picture 2" descr="C:\Users\MOYOSORE\Desktop\African Youth\report 1.PNG"/>
          <p:cNvPicPr>
            <a:picLocks noChangeAspect="1" noChangeArrowheads="1"/>
          </p:cNvPicPr>
          <p:nvPr/>
        </p:nvPicPr>
        <p:blipFill>
          <a:blip r:embed="rId2" cstate="print"/>
          <a:srcRect/>
          <a:stretch>
            <a:fillRect/>
          </a:stretch>
        </p:blipFill>
        <p:spPr bwMode="auto">
          <a:xfrm>
            <a:off x="629784" y="1127079"/>
            <a:ext cx="3171508" cy="1445374"/>
          </a:xfrm>
          <a:prstGeom prst="rect">
            <a:avLst/>
          </a:prstGeom>
          <a:noFill/>
        </p:spPr>
      </p:pic>
      <p:sp>
        <p:nvSpPr>
          <p:cNvPr id="8" name="TextBox 7"/>
          <p:cNvSpPr txBox="1"/>
          <p:nvPr/>
        </p:nvSpPr>
        <p:spPr>
          <a:xfrm>
            <a:off x="574765" y="627017"/>
            <a:ext cx="7040880" cy="369332"/>
          </a:xfrm>
          <a:prstGeom prst="rect">
            <a:avLst/>
          </a:prstGeom>
          <a:noFill/>
        </p:spPr>
        <p:txBody>
          <a:bodyPr wrap="square" rtlCol="0">
            <a:spAutoFit/>
          </a:bodyPr>
          <a:lstStyle/>
          <a:p>
            <a:r>
              <a:rPr lang="en-US" b="1" dirty="0" err="1" smtClean="0">
                <a:solidFill>
                  <a:schemeClr val="tx2"/>
                </a:solidFill>
              </a:rPr>
              <a:t>Instagram</a:t>
            </a:r>
            <a:endParaRPr lang="en-US" b="1" dirty="0">
              <a:solidFill>
                <a:schemeClr val="tx2"/>
              </a:solidFill>
            </a:endParaRPr>
          </a:p>
        </p:txBody>
      </p:sp>
      <p:pic>
        <p:nvPicPr>
          <p:cNvPr id="9" name="Picture 2" descr="C:\Users\MOYOSORE\Desktop\African Youth\Report 2.PNG"/>
          <p:cNvPicPr>
            <a:picLocks noChangeAspect="1" noChangeArrowheads="1"/>
          </p:cNvPicPr>
          <p:nvPr/>
        </p:nvPicPr>
        <p:blipFill>
          <a:blip r:embed="rId3" cstate="print"/>
          <a:srcRect/>
          <a:stretch>
            <a:fillRect/>
          </a:stretch>
        </p:blipFill>
        <p:spPr bwMode="auto">
          <a:xfrm>
            <a:off x="604885" y="2743200"/>
            <a:ext cx="3287846" cy="1400192"/>
          </a:xfrm>
          <a:prstGeom prst="rect">
            <a:avLst/>
          </a:prstGeom>
          <a:noFill/>
        </p:spPr>
      </p:pic>
      <p:pic>
        <p:nvPicPr>
          <p:cNvPr id="10" name="Picture 3" descr="C:\Users\MOYOSORE\Desktop\African Youth\Report 3.PNG"/>
          <p:cNvPicPr>
            <a:picLocks noChangeAspect="1" noChangeArrowheads="1"/>
          </p:cNvPicPr>
          <p:nvPr/>
        </p:nvPicPr>
        <p:blipFill>
          <a:blip r:embed="rId4" cstate="print"/>
          <a:srcRect/>
          <a:stretch>
            <a:fillRect/>
          </a:stretch>
        </p:blipFill>
        <p:spPr bwMode="auto">
          <a:xfrm>
            <a:off x="4445344" y="1186984"/>
            <a:ext cx="3183365" cy="1357164"/>
          </a:xfrm>
          <a:prstGeom prst="rect">
            <a:avLst/>
          </a:prstGeom>
          <a:noFill/>
        </p:spPr>
      </p:pic>
      <p:pic>
        <p:nvPicPr>
          <p:cNvPr id="11" name="Picture 3" descr="C:\Users\MOYOSORE\Desktop\African Youth\Report 5.PNG"/>
          <p:cNvPicPr>
            <a:picLocks noChangeAspect="1" noChangeArrowheads="1"/>
          </p:cNvPicPr>
          <p:nvPr/>
        </p:nvPicPr>
        <p:blipFill>
          <a:blip r:embed="rId5" cstate="print"/>
          <a:srcRect/>
          <a:stretch>
            <a:fillRect/>
          </a:stretch>
        </p:blipFill>
        <p:spPr bwMode="auto">
          <a:xfrm>
            <a:off x="4498704" y="2663594"/>
            <a:ext cx="2881809" cy="1448368"/>
          </a:xfrm>
          <a:prstGeom prst="rect">
            <a:avLst/>
          </a:prstGeom>
          <a:noFill/>
        </p:spPr>
      </p:pic>
    </p:spTree>
    <p:extLst>
      <p:ext uri="{BB962C8B-B14F-4D97-AF65-F5344CB8AC3E}">
        <p14:creationId xmlns:p14="http://schemas.microsoft.com/office/powerpoint/2010/main" xmlns="" val="230330403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8294914" y="1149531"/>
            <a:ext cx="3056709" cy="2800767"/>
          </a:xfrm>
          <a:prstGeom prst="rect">
            <a:avLst/>
          </a:prstGeom>
          <a:noFill/>
        </p:spPr>
        <p:txBody>
          <a:bodyPr wrap="square" rtlCol="0">
            <a:spAutoFit/>
          </a:bodyPr>
          <a:lstStyle/>
          <a:p>
            <a:r>
              <a:rPr lang="en-US" sz="2200" dirty="0" smtClean="0">
                <a:solidFill>
                  <a:schemeClr val="tx2"/>
                </a:solidFill>
              </a:rPr>
              <a:t>Our photos and videos trended as more people got involved in our campaign. Our videos served as a yardstick for youths to promote the slogan #P2PCHALLENGE</a:t>
            </a:r>
            <a:endParaRPr lang="en-US" sz="2200" dirty="0">
              <a:solidFill>
                <a:schemeClr val="tx2"/>
              </a:solidFill>
            </a:endParaRPr>
          </a:p>
        </p:txBody>
      </p:sp>
      <p:sp>
        <p:nvSpPr>
          <p:cNvPr id="5" name="TextBox 4"/>
          <p:cNvSpPr txBox="1"/>
          <p:nvPr/>
        </p:nvSpPr>
        <p:spPr>
          <a:xfrm>
            <a:off x="574765" y="627017"/>
            <a:ext cx="7040880" cy="369332"/>
          </a:xfrm>
          <a:prstGeom prst="rect">
            <a:avLst/>
          </a:prstGeom>
          <a:noFill/>
        </p:spPr>
        <p:txBody>
          <a:bodyPr wrap="square" rtlCol="0">
            <a:spAutoFit/>
          </a:bodyPr>
          <a:lstStyle/>
          <a:p>
            <a:r>
              <a:rPr lang="en-US" b="1" dirty="0" smtClean="0">
                <a:solidFill>
                  <a:schemeClr val="tx2"/>
                </a:solidFill>
              </a:rPr>
              <a:t>Twitter</a:t>
            </a:r>
            <a:endParaRPr lang="en-US" b="1" dirty="0">
              <a:solidFill>
                <a:schemeClr val="tx2"/>
              </a:solidFill>
            </a:endParaRPr>
          </a:p>
        </p:txBody>
      </p:sp>
      <p:pic>
        <p:nvPicPr>
          <p:cNvPr id="3074" name="Picture 2" descr="C:\Users\MOYOSORE\Desktop\African Youth\tweet report 9.PNG"/>
          <p:cNvPicPr>
            <a:picLocks noChangeAspect="1" noChangeArrowheads="1"/>
          </p:cNvPicPr>
          <p:nvPr/>
        </p:nvPicPr>
        <p:blipFill>
          <a:blip r:embed="rId2"/>
          <a:srcRect/>
          <a:stretch>
            <a:fillRect/>
          </a:stretch>
        </p:blipFill>
        <p:spPr bwMode="auto">
          <a:xfrm>
            <a:off x="666477" y="1158785"/>
            <a:ext cx="2925808" cy="2256767"/>
          </a:xfrm>
          <a:prstGeom prst="rect">
            <a:avLst/>
          </a:prstGeom>
          <a:noFill/>
        </p:spPr>
      </p:pic>
      <p:pic>
        <p:nvPicPr>
          <p:cNvPr id="3075" name="Picture 3" descr="C:\Users\MOYOSORE\Desktop\African Youth\tweet report 8.PNG"/>
          <p:cNvPicPr>
            <a:picLocks noChangeAspect="1" noChangeArrowheads="1"/>
          </p:cNvPicPr>
          <p:nvPr/>
        </p:nvPicPr>
        <p:blipFill>
          <a:blip r:embed="rId3"/>
          <a:srcRect/>
          <a:stretch>
            <a:fillRect/>
          </a:stretch>
        </p:blipFill>
        <p:spPr bwMode="auto">
          <a:xfrm>
            <a:off x="4325304" y="1071562"/>
            <a:ext cx="2784230" cy="2363969"/>
          </a:xfrm>
          <a:prstGeom prst="rect">
            <a:avLst/>
          </a:prstGeom>
          <a:noFill/>
        </p:spPr>
      </p:pic>
      <p:pic>
        <p:nvPicPr>
          <p:cNvPr id="3076" name="Picture 4" descr="C:\Users\MOYOSORE\Desktop\African Youth\tweet report 2.PNG"/>
          <p:cNvPicPr>
            <a:picLocks noChangeAspect="1" noChangeArrowheads="1"/>
          </p:cNvPicPr>
          <p:nvPr/>
        </p:nvPicPr>
        <p:blipFill>
          <a:blip r:embed="rId4"/>
          <a:srcRect/>
          <a:stretch>
            <a:fillRect/>
          </a:stretch>
        </p:blipFill>
        <p:spPr bwMode="auto">
          <a:xfrm>
            <a:off x="830445" y="3827281"/>
            <a:ext cx="3335095" cy="1998753"/>
          </a:xfrm>
          <a:prstGeom prst="rect">
            <a:avLst/>
          </a:prstGeom>
          <a:noFill/>
        </p:spPr>
      </p:pic>
      <p:pic>
        <p:nvPicPr>
          <p:cNvPr id="3077" name="Picture 5" descr="C:\Users\MOYOSORE\Desktop\African Youth\tweet report 4.PNG"/>
          <p:cNvPicPr>
            <a:picLocks noChangeAspect="1" noChangeArrowheads="1"/>
          </p:cNvPicPr>
          <p:nvPr/>
        </p:nvPicPr>
        <p:blipFill>
          <a:blip r:embed="rId5"/>
          <a:srcRect/>
          <a:stretch>
            <a:fillRect/>
          </a:stretch>
        </p:blipFill>
        <p:spPr bwMode="auto">
          <a:xfrm>
            <a:off x="4664938" y="3731622"/>
            <a:ext cx="2728639" cy="2321449"/>
          </a:xfrm>
          <a:prstGeom prst="rect">
            <a:avLst/>
          </a:prstGeom>
          <a:noFill/>
        </p:spPr>
      </p:pic>
    </p:spTree>
    <p:extLst>
      <p:ext uri="{BB962C8B-B14F-4D97-AF65-F5344CB8AC3E}">
        <p14:creationId xmlns:p14="http://schemas.microsoft.com/office/powerpoint/2010/main" xmlns="" val="230330403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22513" y="326571"/>
            <a:ext cx="7040880" cy="369332"/>
          </a:xfrm>
          <a:prstGeom prst="rect">
            <a:avLst/>
          </a:prstGeom>
          <a:noFill/>
        </p:spPr>
        <p:txBody>
          <a:bodyPr wrap="square" rtlCol="0">
            <a:spAutoFit/>
          </a:bodyPr>
          <a:lstStyle/>
          <a:p>
            <a:r>
              <a:rPr lang="en-US" b="1" dirty="0" smtClean="0">
                <a:solidFill>
                  <a:schemeClr val="tx2"/>
                </a:solidFill>
              </a:rPr>
              <a:t>Interviews/Videos</a:t>
            </a:r>
            <a:endParaRPr lang="en-US" b="1" dirty="0">
              <a:solidFill>
                <a:schemeClr val="tx2"/>
              </a:solidFill>
            </a:endParaRPr>
          </a:p>
        </p:txBody>
      </p:sp>
      <p:pic>
        <p:nvPicPr>
          <p:cNvPr id="1026" name="Picture 2" descr="C:\Users\MOYOSORE\Desktop\Pictures\DSC_8479.JPG"/>
          <p:cNvPicPr>
            <a:picLocks noChangeAspect="1" noChangeArrowheads="1"/>
          </p:cNvPicPr>
          <p:nvPr/>
        </p:nvPicPr>
        <p:blipFill>
          <a:blip r:embed="rId2" cstate="print"/>
          <a:srcRect/>
          <a:stretch>
            <a:fillRect/>
          </a:stretch>
        </p:blipFill>
        <p:spPr bwMode="auto">
          <a:xfrm>
            <a:off x="345181" y="709342"/>
            <a:ext cx="2853796" cy="1890165"/>
          </a:xfrm>
          <a:prstGeom prst="rect">
            <a:avLst/>
          </a:prstGeom>
          <a:noFill/>
        </p:spPr>
      </p:pic>
      <p:pic>
        <p:nvPicPr>
          <p:cNvPr id="1027" name="Picture 3" descr="C:\Users\MOYOSORE\Desktop\Pictures\DSC_8480.JPG"/>
          <p:cNvPicPr>
            <a:picLocks noChangeAspect="1" noChangeArrowheads="1"/>
          </p:cNvPicPr>
          <p:nvPr/>
        </p:nvPicPr>
        <p:blipFill>
          <a:blip r:embed="rId3" cstate="print"/>
          <a:srcRect/>
          <a:stretch>
            <a:fillRect/>
          </a:stretch>
        </p:blipFill>
        <p:spPr bwMode="auto">
          <a:xfrm>
            <a:off x="3356729" y="692331"/>
            <a:ext cx="2761147" cy="1828800"/>
          </a:xfrm>
          <a:prstGeom prst="rect">
            <a:avLst/>
          </a:prstGeom>
          <a:noFill/>
        </p:spPr>
      </p:pic>
      <p:pic>
        <p:nvPicPr>
          <p:cNvPr id="1028" name="Picture 4" descr="C:\Users\MOYOSORE\Desktop\Pictures\DSC_8489.JPG"/>
          <p:cNvPicPr>
            <a:picLocks noChangeAspect="1" noChangeArrowheads="1"/>
          </p:cNvPicPr>
          <p:nvPr/>
        </p:nvPicPr>
        <p:blipFill>
          <a:blip r:embed="rId4" cstate="print"/>
          <a:srcRect/>
          <a:stretch>
            <a:fillRect/>
          </a:stretch>
        </p:blipFill>
        <p:spPr bwMode="auto">
          <a:xfrm>
            <a:off x="315718" y="2637547"/>
            <a:ext cx="2941545" cy="1948284"/>
          </a:xfrm>
          <a:prstGeom prst="rect">
            <a:avLst/>
          </a:prstGeom>
          <a:noFill/>
        </p:spPr>
      </p:pic>
      <p:pic>
        <p:nvPicPr>
          <p:cNvPr id="1029" name="Picture 5" descr="C:\Users\MOYOSORE\Desktop\African Youth\Report 4.PNG"/>
          <p:cNvPicPr>
            <a:picLocks noChangeAspect="1" noChangeArrowheads="1"/>
          </p:cNvPicPr>
          <p:nvPr/>
        </p:nvPicPr>
        <p:blipFill>
          <a:blip r:embed="rId5"/>
          <a:srcRect/>
          <a:stretch>
            <a:fillRect/>
          </a:stretch>
        </p:blipFill>
        <p:spPr bwMode="auto">
          <a:xfrm>
            <a:off x="6378664" y="295863"/>
            <a:ext cx="5364365" cy="2081578"/>
          </a:xfrm>
          <a:prstGeom prst="rect">
            <a:avLst/>
          </a:prstGeom>
          <a:noFill/>
        </p:spPr>
      </p:pic>
      <p:pic>
        <p:nvPicPr>
          <p:cNvPr id="1031" name="Picture 7" descr="C:\Users\MOYOSORE\Desktop\Pictures\DSC_8487.JPG"/>
          <p:cNvPicPr>
            <a:picLocks noChangeAspect="1" noChangeArrowheads="1"/>
          </p:cNvPicPr>
          <p:nvPr/>
        </p:nvPicPr>
        <p:blipFill>
          <a:blip r:embed="rId6" cstate="print"/>
          <a:srcRect/>
          <a:stretch>
            <a:fillRect/>
          </a:stretch>
        </p:blipFill>
        <p:spPr bwMode="auto">
          <a:xfrm>
            <a:off x="3413416" y="2608163"/>
            <a:ext cx="2745177" cy="1818223"/>
          </a:xfrm>
          <a:prstGeom prst="rect">
            <a:avLst/>
          </a:prstGeom>
          <a:noFill/>
        </p:spPr>
      </p:pic>
      <p:pic>
        <p:nvPicPr>
          <p:cNvPr id="1032" name="Picture 8" descr="C:\Users\MOYOSORE\Downloads\18740384_157521471453130_8737930120029803406_n.jpg"/>
          <p:cNvPicPr>
            <a:picLocks noChangeAspect="1" noChangeArrowheads="1"/>
          </p:cNvPicPr>
          <p:nvPr/>
        </p:nvPicPr>
        <p:blipFill>
          <a:blip r:embed="rId7"/>
          <a:srcRect/>
          <a:stretch>
            <a:fillRect/>
          </a:stretch>
        </p:blipFill>
        <p:spPr bwMode="auto">
          <a:xfrm>
            <a:off x="269967" y="4650376"/>
            <a:ext cx="2316480" cy="1737360"/>
          </a:xfrm>
          <a:prstGeom prst="rect">
            <a:avLst/>
          </a:prstGeom>
          <a:noFill/>
        </p:spPr>
      </p:pic>
      <p:pic>
        <p:nvPicPr>
          <p:cNvPr id="1033" name="Picture 9" descr="C:\Users\MOYOSORE\Downloads\18664227_157521514786459_4449133059451847111_n.jpg"/>
          <p:cNvPicPr>
            <a:picLocks noChangeAspect="1" noChangeArrowheads="1"/>
          </p:cNvPicPr>
          <p:nvPr/>
        </p:nvPicPr>
        <p:blipFill>
          <a:blip r:embed="rId8"/>
          <a:srcRect/>
          <a:stretch>
            <a:fillRect/>
          </a:stretch>
        </p:blipFill>
        <p:spPr bwMode="auto">
          <a:xfrm>
            <a:off x="2699655" y="4643847"/>
            <a:ext cx="2420983" cy="1815738"/>
          </a:xfrm>
          <a:prstGeom prst="rect">
            <a:avLst/>
          </a:prstGeom>
          <a:noFill/>
        </p:spPr>
      </p:pic>
      <p:sp>
        <p:nvSpPr>
          <p:cNvPr id="19" name="TextBox 18"/>
          <p:cNvSpPr txBox="1"/>
          <p:nvPr/>
        </p:nvSpPr>
        <p:spPr>
          <a:xfrm>
            <a:off x="6374675" y="2481944"/>
            <a:ext cx="5434148" cy="954107"/>
          </a:xfrm>
          <a:prstGeom prst="rect">
            <a:avLst/>
          </a:prstGeom>
          <a:noFill/>
        </p:spPr>
        <p:txBody>
          <a:bodyPr wrap="square" rtlCol="0">
            <a:spAutoFit/>
          </a:bodyPr>
          <a:lstStyle/>
          <a:p>
            <a:pPr algn="just"/>
            <a:r>
              <a:rPr lang="en-US" sz="1400" dirty="0" smtClean="0">
                <a:solidFill>
                  <a:schemeClr val="tx2"/>
                </a:solidFill>
              </a:rPr>
              <a:t>Knowing about people’s view on violent extremism in the country is a magnificent strategy we adopted during this campaign. Our interviews and videos , gives us more reach on our target audience.</a:t>
            </a:r>
            <a:endParaRPr lang="en-US" sz="1400" dirty="0">
              <a:solidFill>
                <a:schemeClr val="tx2"/>
              </a:solidFill>
            </a:endParaRPr>
          </a:p>
        </p:txBody>
      </p:sp>
      <p:pic>
        <p:nvPicPr>
          <p:cNvPr id="12" name="Picture 2" descr="C:\Users\MOYOSORE\Desktop\African Youth\Interview Report.PNG"/>
          <p:cNvPicPr>
            <a:picLocks noChangeAspect="1" noChangeArrowheads="1"/>
          </p:cNvPicPr>
          <p:nvPr/>
        </p:nvPicPr>
        <p:blipFill>
          <a:blip r:embed="rId9" cstate="print"/>
          <a:srcRect/>
          <a:stretch>
            <a:fillRect/>
          </a:stretch>
        </p:blipFill>
        <p:spPr bwMode="auto">
          <a:xfrm>
            <a:off x="5262074" y="4461545"/>
            <a:ext cx="3979100" cy="2135198"/>
          </a:xfrm>
          <a:prstGeom prst="rect">
            <a:avLst/>
          </a:prstGeom>
          <a:noFill/>
        </p:spPr>
      </p:pic>
      <p:sp>
        <p:nvSpPr>
          <p:cNvPr id="13" name="TextBox 12"/>
          <p:cNvSpPr txBox="1"/>
          <p:nvPr/>
        </p:nvSpPr>
        <p:spPr>
          <a:xfrm>
            <a:off x="9326880" y="4493622"/>
            <a:ext cx="2612571" cy="1815882"/>
          </a:xfrm>
          <a:prstGeom prst="rect">
            <a:avLst/>
          </a:prstGeom>
          <a:noFill/>
        </p:spPr>
        <p:txBody>
          <a:bodyPr wrap="square" rtlCol="0">
            <a:spAutoFit/>
          </a:bodyPr>
          <a:lstStyle/>
          <a:p>
            <a:r>
              <a:rPr lang="en-US" sz="1400" dirty="0" smtClean="0">
                <a:solidFill>
                  <a:schemeClr val="tx2"/>
                </a:solidFill>
              </a:rPr>
              <a:t>Our interview with Mr. Kenneth and his view on violent extremism. He said, “violent is cause by ignorance and that the illiterate youths are been used a source of violent by politicians in our society.”</a:t>
            </a:r>
          </a:p>
        </p:txBody>
      </p:sp>
      <p:sp>
        <p:nvSpPr>
          <p:cNvPr id="14" name="TextBox 13"/>
          <p:cNvSpPr txBox="1"/>
          <p:nvPr/>
        </p:nvSpPr>
        <p:spPr>
          <a:xfrm>
            <a:off x="6387737" y="3448595"/>
            <a:ext cx="5081451" cy="1169551"/>
          </a:xfrm>
          <a:prstGeom prst="rect">
            <a:avLst/>
          </a:prstGeom>
          <a:noFill/>
        </p:spPr>
        <p:txBody>
          <a:bodyPr wrap="square" rtlCol="0">
            <a:spAutoFit/>
          </a:bodyPr>
          <a:lstStyle/>
          <a:p>
            <a:r>
              <a:rPr lang="en-US" sz="1400" dirty="0" smtClean="0">
                <a:solidFill>
                  <a:schemeClr val="tx2"/>
                </a:solidFill>
              </a:rPr>
              <a:t>Interviewer: AFYIDEF</a:t>
            </a:r>
          </a:p>
          <a:p>
            <a:r>
              <a:rPr lang="en-US" sz="1400" dirty="0" smtClean="0">
                <a:solidFill>
                  <a:schemeClr val="tx2"/>
                </a:solidFill>
              </a:rPr>
              <a:t>Interviewee: Mr. Kenneth </a:t>
            </a:r>
            <a:r>
              <a:rPr lang="en-US" sz="1400" dirty="0" err="1" smtClean="0">
                <a:solidFill>
                  <a:schemeClr val="tx2"/>
                </a:solidFill>
              </a:rPr>
              <a:t>Ojoma</a:t>
            </a:r>
            <a:endParaRPr lang="en-US" sz="1400" dirty="0" smtClean="0">
              <a:solidFill>
                <a:schemeClr val="tx2"/>
              </a:solidFill>
            </a:endParaRPr>
          </a:p>
          <a:p>
            <a:r>
              <a:rPr lang="en-US" sz="1400" dirty="0" smtClean="0">
                <a:solidFill>
                  <a:schemeClr val="tx2"/>
                </a:solidFill>
              </a:rPr>
              <a:t>Designation: National Community Ethics and Values Environmental Corps</a:t>
            </a:r>
          </a:p>
          <a:p>
            <a:endParaRPr lang="en-US" sz="1400" dirty="0">
              <a:solidFill>
                <a:schemeClr val="tx2"/>
              </a:solidFill>
            </a:endParaRPr>
          </a:p>
        </p:txBody>
      </p:sp>
    </p:spTree>
    <p:extLst>
      <p:ext uri="{BB962C8B-B14F-4D97-AF65-F5344CB8AC3E}">
        <p14:creationId xmlns:p14="http://schemas.microsoft.com/office/powerpoint/2010/main" xmlns="" val="230330403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74765" y="627017"/>
            <a:ext cx="7040880" cy="369332"/>
          </a:xfrm>
          <a:prstGeom prst="rect">
            <a:avLst/>
          </a:prstGeom>
          <a:noFill/>
        </p:spPr>
        <p:txBody>
          <a:bodyPr wrap="square" rtlCol="0">
            <a:spAutoFit/>
          </a:bodyPr>
          <a:lstStyle/>
          <a:p>
            <a:r>
              <a:rPr lang="en-US" b="1" dirty="0" smtClean="0">
                <a:solidFill>
                  <a:schemeClr val="tx2"/>
                </a:solidFill>
              </a:rPr>
              <a:t>Web Contents</a:t>
            </a:r>
            <a:endParaRPr lang="en-US" b="1" dirty="0">
              <a:solidFill>
                <a:schemeClr val="tx2"/>
              </a:solidFill>
            </a:endParaRPr>
          </a:p>
        </p:txBody>
      </p:sp>
      <p:pic>
        <p:nvPicPr>
          <p:cNvPr id="4" name="Picture 7" descr="C:\Users\MOYOSORE\Downloads\18194756_145852845953326_1250346679579018952_n.jpg"/>
          <p:cNvPicPr>
            <a:picLocks noChangeAspect="1" noChangeArrowheads="1"/>
          </p:cNvPicPr>
          <p:nvPr/>
        </p:nvPicPr>
        <p:blipFill>
          <a:blip r:embed="rId2" cstate="print"/>
          <a:srcRect/>
          <a:stretch>
            <a:fillRect/>
          </a:stretch>
        </p:blipFill>
        <p:spPr bwMode="auto">
          <a:xfrm flipH="1">
            <a:off x="1098282" y="3474241"/>
            <a:ext cx="1274805" cy="956104"/>
          </a:xfrm>
          <a:prstGeom prst="rect">
            <a:avLst/>
          </a:prstGeom>
          <a:noFill/>
        </p:spPr>
      </p:pic>
      <p:pic>
        <p:nvPicPr>
          <p:cNvPr id="6" name="Picture 6" descr="C:\Users\MOYOSORE\Downloads\18193716_145853225953288_3053478652690237320_n.jpg"/>
          <p:cNvPicPr>
            <a:picLocks noChangeAspect="1" noChangeArrowheads="1"/>
          </p:cNvPicPr>
          <p:nvPr/>
        </p:nvPicPr>
        <p:blipFill>
          <a:blip r:embed="rId3" cstate="print"/>
          <a:srcRect/>
          <a:stretch>
            <a:fillRect/>
          </a:stretch>
        </p:blipFill>
        <p:spPr bwMode="auto">
          <a:xfrm flipH="1">
            <a:off x="4377820" y="1462559"/>
            <a:ext cx="1293640" cy="1724853"/>
          </a:xfrm>
          <a:prstGeom prst="rect">
            <a:avLst/>
          </a:prstGeom>
          <a:noFill/>
        </p:spPr>
      </p:pic>
      <p:pic>
        <p:nvPicPr>
          <p:cNvPr id="7" name="Picture 6" descr="C:\Users\MOYOSORE\Downloads\18198476_145853185953292_2390591782297462826_n.jpg"/>
          <p:cNvPicPr>
            <a:picLocks noChangeAspect="1" noChangeArrowheads="1"/>
          </p:cNvPicPr>
          <p:nvPr/>
        </p:nvPicPr>
        <p:blipFill>
          <a:blip r:embed="rId4" cstate="print"/>
          <a:srcRect/>
          <a:stretch>
            <a:fillRect/>
          </a:stretch>
        </p:blipFill>
        <p:spPr bwMode="auto">
          <a:xfrm flipH="1">
            <a:off x="2717410" y="1445145"/>
            <a:ext cx="1305951" cy="1741268"/>
          </a:xfrm>
          <a:prstGeom prst="rect">
            <a:avLst/>
          </a:prstGeom>
          <a:noFill/>
        </p:spPr>
      </p:pic>
      <p:pic>
        <p:nvPicPr>
          <p:cNvPr id="8" name="Picture 7" descr="C:\Users\MOYOSORE\Downloads\18198645_145853055953305_267401844588756657_n.jpg"/>
          <p:cNvPicPr>
            <a:picLocks noChangeAspect="1" noChangeArrowheads="1"/>
          </p:cNvPicPr>
          <p:nvPr/>
        </p:nvPicPr>
        <p:blipFill>
          <a:blip r:embed="rId5" cstate="print"/>
          <a:srcRect/>
          <a:stretch>
            <a:fillRect/>
          </a:stretch>
        </p:blipFill>
        <p:spPr bwMode="auto">
          <a:xfrm flipH="1">
            <a:off x="5900769" y="1511183"/>
            <a:ext cx="1312109" cy="1749479"/>
          </a:xfrm>
          <a:prstGeom prst="rect">
            <a:avLst/>
          </a:prstGeom>
          <a:noFill/>
        </p:spPr>
      </p:pic>
      <p:pic>
        <p:nvPicPr>
          <p:cNvPr id="10" name="Picture 2" descr="C:\Users\MOYOSORE\Downloads\18221832_145852742620003_3038213375205130608_n.jpg"/>
          <p:cNvPicPr>
            <a:picLocks noChangeAspect="1" noChangeArrowheads="1"/>
          </p:cNvPicPr>
          <p:nvPr/>
        </p:nvPicPr>
        <p:blipFill>
          <a:blip r:embed="rId6" cstate="print"/>
          <a:srcRect/>
          <a:stretch>
            <a:fillRect/>
          </a:stretch>
        </p:blipFill>
        <p:spPr bwMode="auto">
          <a:xfrm flipH="1">
            <a:off x="7564044" y="1546016"/>
            <a:ext cx="1281688" cy="1708917"/>
          </a:xfrm>
          <a:prstGeom prst="rect">
            <a:avLst/>
          </a:prstGeom>
          <a:noFill/>
        </p:spPr>
      </p:pic>
      <p:pic>
        <p:nvPicPr>
          <p:cNvPr id="11" name="Picture 3" descr="C:\Users\MOYOSORE\Downloads\18194258_145852649286679_5629384316762263611_n.jpg"/>
          <p:cNvPicPr>
            <a:picLocks noChangeAspect="1" noChangeArrowheads="1"/>
          </p:cNvPicPr>
          <p:nvPr/>
        </p:nvPicPr>
        <p:blipFill>
          <a:blip r:embed="rId7" cstate="print"/>
          <a:srcRect/>
          <a:stretch>
            <a:fillRect/>
          </a:stretch>
        </p:blipFill>
        <p:spPr bwMode="auto">
          <a:xfrm flipH="1">
            <a:off x="1118256" y="1384181"/>
            <a:ext cx="1284223" cy="1712298"/>
          </a:xfrm>
          <a:prstGeom prst="rect">
            <a:avLst/>
          </a:prstGeom>
          <a:noFill/>
        </p:spPr>
      </p:pic>
      <p:pic>
        <p:nvPicPr>
          <p:cNvPr id="12" name="Picture 4" descr="C:\Users\MOYOSORE\Downloads\18198248_145852509286693_8624371327258656299_n.jpg"/>
          <p:cNvPicPr>
            <a:picLocks noChangeAspect="1" noChangeArrowheads="1"/>
          </p:cNvPicPr>
          <p:nvPr/>
        </p:nvPicPr>
        <p:blipFill>
          <a:blip r:embed="rId8" cstate="print"/>
          <a:srcRect/>
          <a:stretch>
            <a:fillRect/>
          </a:stretch>
        </p:blipFill>
        <p:spPr bwMode="auto">
          <a:xfrm flipH="1">
            <a:off x="2681784" y="3477506"/>
            <a:ext cx="1271909" cy="953932"/>
          </a:xfrm>
          <a:prstGeom prst="rect">
            <a:avLst/>
          </a:prstGeom>
          <a:noFill/>
        </p:spPr>
      </p:pic>
      <p:pic>
        <p:nvPicPr>
          <p:cNvPr id="13" name="Picture 5" descr="C:\Users\MOYOSORE\Downloads\18057110_141542209717723_9221900763243780082_n.jpg"/>
          <p:cNvPicPr>
            <a:picLocks noChangeAspect="1" noChangeArrowheads="1"/>
          </p:cNvPicPr>
          <p:nvPr/>
        </p:nvPicPr>
        <p:blipFill>
          <a:blip r:embed="rId9" cstate="print"/>
          <a:srcRect/>
          <a:stretch>
            <a:fillRect/>
          </a:stretch>
        </p:blipFill>
        <p:spPr bwMode="auto">
          <a:xfrm flipH="1">
            <a:off x="4128242" y="3523227"/>
            <a:ext cx="1706503" cy="959908"/>
          </a:xfrm>
          <a:prstGeom prst="rect">
            <a:avLst/>
          </a:prstGeom>
          <a:noFill/>
        </p:spPr>
      </p:pic>
      <p:pic>
        <p:nvPicPr>
          <p:cNvPr id="14" name="Picture 6" descr="C:\Users\MOYOSORE\Downloads\18194695_145852472620030_1735953767592809008_n.jpg"/>
          <p:cNvPicPr>
            <a:picLocks noChangeAspect="1" noChangeArrowheads="1"/>
          </p:cNvPicPr>
          <p:nvPr/>
        </p:nvPicPr>
        <p:blipFill>
          <a:blip r:embed="rId10" cstate="print"/>
          <a:srcRect/>
          <a:stretch>
            <a:fillRect/>
          </a:stretch>
        </p:blipFill>
        <p:spPr bwMode="auto">
          <a:xfrm flipH="1">
            <a:off x="6070808" y="3474240"/>
            <a:ext cx="1240040" cy="930030"/>
          </a:xfrm>
          <a:prstGeom prst="rect">
            <a:avLst/>
          </a:prstGeom>
          <a:noFill/>
        </p:spPr>
      </p:pic>
      <p:pic>
        <p:nvPicPr>
          <p:cNvPr id="15" name="Picture 7" descr="C:\Users\MOYOSORE\Downloads\18056680_141542686384342_9188662246816637834_n.jpg"/>
          <p:cNvPicPr>
            <a:picLocks noChangeAspect="1" noChangeArrowheads="1"/>
          </p:cNvPicPr>
          <p:nvPr/>
        </p:nvPicPr>
        <p:blipFill>
          <a:blip r:embed="rId11"/>
          <a:srcRect/>
          <a:stretch>
            <a:fillRect/>
          </a:stretch>
        </p:blipFill>
        <p:spPr bwMode="auto">
          <a:xfrm flipH="1">
            <a:off x="7626535" y="3630994"/>
            <a:ext cx="1227363" cy="2181978"/>
          </a:xfrm>
          <a:prstGeom prst="rect">
            <a:avLst/>
          </a:prstGeom>
          <a:noFill/>
        </p:spPr>
      </p:pic>
      <p:pic>
        <p:nvPicPr>
          <p:cNvPr id="16" name="Picture 8" descr="C:\Users\MOYOSORE\Downloads\18118498_141542546384356_4561848242481963374_n.jpg"/>
          <p:cNvPicPr>
            <a:picLocks noChangeAspect="1" noChangeArrowheads="1"/>
          </p:cNvPicPr>
          <p:nvPr/>
        </p:nvPicPr>
        <p:blipFill>
          <a:blip r:embed="rId12" cstate="print"/>
          <a:srcRect/>
          <a:stretch>
            <a:fillRect/>
          </a:stretch>
        </p:blipFill>
        <p:spPr bwMode="auto">
          <a:xfrm flipH="1">
            <a:off x="1118611" y="4852369"/>
            <a:ext cx="1624588" cy="913831"/>
          </a:xfrm>
          <a:prstGeom prst="rect">
            <a:avLst/>
          </a:prstGeom>
          <a:noFill/>
        </p:spPr>
      </p:pic>
      <p:pic>
        <p:nvPicPr>
          <p:cNvPr id="17" name="Picture 9" descr="C:\Users\MOYOSORE\Downloads\18119179_141529076385703_3081539225731507836_n.jpg"/>
          <p:cNvPicPr>
            <a:picLocks noChangeAspect="1" noChangeArrowheads="1"/>
          </p:cNvPicPr>
          <p:nvPr/>
        </p:nvPicPr>
        <p:blipFill>
          <a:blip r:embed="rId13" cstate="print"/>
          <a:srcRect/>
          <a:stretch>
            <a:fillRect/>
          </a:stretch>
        </p:blipFill>
        <p:spPr bwMode="auto">
          <a:xfrm flipH="1">
            <a:off x="2816080" y="4804023"/>
            <a:ext cx="1168092" cy="936908"/>
          </a:xfrm>
          <a:prstGeom prst="rect">
            <a:avLst/>
          </a:prstGeom>
          <a:noFill/>
        </p:spPr>
      </p:pic>
      <p:pic>
        <p:nvPicPr>
          <p:cNvPr id="18" name="Picture 10" descr="C:\Users\MOYOSORE\Downloads\18033441_139654773239800_7281190933770035104_n.jpg"/>
          <p:cNvPicPr>
            <a:picLocks noChangeAspect="1" noChangeArrowheads="1"/>
          </p:cNvPicPr>
          <p:nvPr/>
        </p:nvPicPr>
        <p:blipFill>
          <a:blip r:embed="rId14" cstate="print"/>
          <a:srcRect/>
          <a:stretch>
            <a:fillRect/>
          </a:stretch>
        </p:blipFill>
        <p:spPr bwMode="auto">
          <a:xfrm flipH="1">
            <a:off x="4256183" y="4804885"/>
            <a:ext cx="1441401" cy="958932"/>
          </a:xfrm>
          <a:prstGeom prst="rect">
            <a:avLst/>
          </a:prstGeom>
          <a:noFill/>
        </p:spPr>
      </p:pic>
      <p:pic>
        <p:nvPicPr>
          <p:cNvPr id="19" name="Picture 11" descr="C:\Users\MOYOSORE\Downloads\18010925_140261236512487_1021217863605332720_n.jpg"/>
          <p:cNvPicPr>
            <a:picLocks noChangeAspect="1" noChangeArrowheads="1"/>
          </p:cNvPicPr>
          <p:nvPr/>
        </p:nvPicPr>
        <p:blipFill>
          <a:blip r:embed="rId15" cstate="print"/>
          <a:srcRect/>
          <a:stretch>
            <a:fillRect/>
          </a:stretch>
        </p:blipFill>
        <p:spPr bwMode="auto">
          <a:xfrm flipH="1">
            <a:off x="6130328" y="4848018"/>
            <a:ext cx="1245834" cy="830556"/>
          </a:xfrm>
          <a:prstGeom prst="rect">
            <a:avLst/>
          </a:prstGeom>
          <a:noFill/>
        </p:spPr>
      </p:pic>
    </p:spTree>
    <p:extLst>
      <p:ext uri="{BB962C8B-B14F-4D97-AF65-F5344CB8AC3E}">
        <p14:creationId xmlns:p14="http://schemas.microsoft.com/office/powerpoint/2010/main" xmlns="" val="230330403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TABLE OF CONTENTS</a:t>
            </a:r>
          </a:p>
        </p:txBody>
      </p:sp>
      <p:sp>
        <p:nvSpPr>
          <p:cNvPr id="3" name="Content Placeholder 2"/>
          <p:cNvSpPr>
            <a:spLocks noGrp="1"/>
          </p:cNvSpPr>
          <p:nvPr>
            <p:ph idx="1"/>
          </p:nvPr>
        </p:nvSpPr>
        <p:spPr/>
        <p:txBody>
          <a:bodyPr>
            <a:normAutofit lnSpcReduction="10000"/>
          </a:bodyPr>
          <a:lstStyle/>
          <a:p>
            <a:pPr>
              <a:buNone/>
            </a:pPr>
            <a:r>
              <a:rPr lang="en-US" dirty="0">
                <a:solidFill>
                  <a:schemeClr val="tx2"/>
                </a:solidFill>
              </a:rPr>
              <a:t>Executive </a:t>
            </a:r>
            <a:r>
              <a:rPr lang="en-US" dirty="0" smtClean="0">
                <a:solidFill>
                  <a:schemeClr val="tx2"/>
                </a:solidFill>
              </a:rPr>
              <a:t>Summary		</a:t>
            </a:r>
          </a:p>
          <a:p>
            <a:pPr lvl="1"/>
            <a:r>
              <a:rPr lang="en-US" dirty="0" smtClean="0">
                <a:solidFill>
                  <a:schemeClr val="tx2"/>
                </a:solidFill>
              </a:rPr>
              <a:t>Objectives/Goal</a:t>
            </a:r>
            <a:endParaRPr lang="en-US" dirty="0">
              <a:solidFill>
                <a:schemeClr val="tx2"/>
              </a:solidFill>
            </a:endParaRPr>
          </a:p>
          <a:p>
            <a:pPr>
              <a:buNone/>
            </a:pPr>
            <a:r>
              <a:rPr lang="en-US" dirty="0" smtClean="0">
                <a:solidFill>
                  <a:schemeClr val="tx2"/>
                </a:solidFill>
              </a:rPr>
              <a:t>Target Market Research</a:t>
            </a:r>
          </a:p>
          <a:p>
            <a:pPr lvl="1"/>
            <a:r>
              <a:rPr lang="en-US" dirty="0" smtClean="0">
                <a:solidFill>
                  <a:schemeClr val="tx2"/>
                </a:solidFill>
              </a:rPr>
              <a:t>Target Audience</a:t>
            </a:r>
          </a:p>
          <a:p>
            <a:pPr lvl="1"/>
            <a:r>
              <a:rPr lang="en-US" dirty="0" smtClean="0">
                <a:solidFill>
                  <a:schemeClr val="tx2"/>
                </a:solidFill>
              </a:rPr>
              <a:t>Target Analysis/Demographic</a:t>
            </a:r>
            <a:endParaRPr lang="en-US" dirty="0">
              <a:solidFill>
                <a:schemeClr val="tx2"/>
              </a:solidFill>
            </a:endParaRPr>
          </a:p>
          <a:p>
            <a:pPr>
              <a:buNone/>
            </a:pPr>
            <a:r>
              <a:rPr lang="en-US" dirty="0" smtClean="0">
                <a:solidFill>
                  <a:schemeClr val="tx2"/>
                </a:solidFill>
              </a:rPr>
              <a:t>Campaign Content/Analysis</a:t>
            </a:r>
          </a:p>
          <a:p>
            <a:pPr lvl="1"/>
            <a:r>
              <a:rPr lang="en-US" dirty="0" smtClean="0">
                <a:solidFill>
                  <a:schemeClr val="tx2"/>
                </a:solidFill>
              </a:rPr>
              <a:t>Analysis of Campaign</a:t>
            </a:r>
          </a:p>
          <a:p>
            <a:pPr lvl="1"/>
            <a:r>
              <a:rPr lang="en-US" dirty="0" smtClean="0">
                <a:solidFill>
                  <a:schemeClr val="tx2"/>
                </a:solidFill>
              </a:rPr>
              <a:t>Strategy</a:t>
            </a:r>
          </a:p>
          <a:p>
            <a:pPr lvl="1"/>
            <a:r>
              <a:rPr lang="en-US" dirty="0" smtClean="0">
                <a:solidFill>
                  <a:schemeClr val="tx2"/>
                </a:solidFill>
              </a:rPr>
              <a:t>Content</a:t>
            </a:r>
          </a:p>
          <a:p>
            <a:pPr lvl="1"/>
            <a:r>
              <a:rPr lang="en-US" dirty="0" smtClean="0">
                <a:solidFill>
                  <a:schemeClr val="tx2"/>
                </a:solidFill>
              </a:rPr>
              <a:t>Community Initiative and Education</a:t>
            </a:r>
          </a:p>
        </p:txBody>
      </p:sp>
    </p:spTree>
    <p:extLst>
      <p:ext uri="{BB962C8B-B14F-4D97-AF65-F5344CB8AC3E}">
        <p14:creationId xmlns:p14="http://schemas.microsoft.com/office/powerpoint/2010/main" xmlns="" val="363987235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COMMUNITY INITIATIVE AND EDUCATION</a:t>
            </a:r>
            <a:endParaRPr lang="en-US" dirty="0"/>
          </a:p>
        </p:txBody>
      </p:sp>
      <p:pic>
        <p:nvPicPr>
          <p:cNvPr id="2050" name="Picture 2" descr="C:\Users\MOYOSORE\Downloads\18527823_152740651931212_1677726767009057053_n.jpg"/>
          <p:cNvPicPr>
            <a:picLocks noChangeAspect="1" noChangeArrowheads="1"/>
          </p:cNvPicPr>
          <p:nvPr/>
        </p:nvPicPr>
        <p:blipFill>
          <a:blip r:embed="rId2"/>
          <a:srcRect/>
          <a:stretch>
            <a:fillRect/>
          </a:stretch>
        </p:blipFill>
        <p:spPr bwMode="auto">
          <a:xfrm>
            <a:off x="668384" y="1803398"/>
            <a:ext cx="2086249" cy="2781665"/>
          </a:xfrm>
          <a:prstGeom prst="rect">
            <a:avLst/>
          </a:prstGeom>
          <a:noFill/>
        </p:spPr>
      </p:pic>
      <p:pic>
        <p:nvPicPr>
          <p:cNvPr id="2051" name="Picture 3" descr="C:\Users\MOYOSORE\Downloads\18557268_152741175264493_3936439877507304679_n (1).jpg"/>
          <p:cNvPicPr>
            <a:picLocks noChangeAspect="1" noChangeArrowheads="1"/>
          </p:cNvPicPr>
          <p:nvPr/>
        </p:nvPicPr>
        <p:blipFill>
          <a:blip r:embed="rId3"/>
          <a:srcRect/>
          <a:stretch>
            <a:fillRect/>
          </a:stretch>
        </p:blipFill>
        <p:spPr bwMode="auto">
          <a:xfrm>
            <a:off x="2895602" y="1809207"/>
            <a:ext cx="2255520" cy="1691640"/>
          </a:xfrm>
          <a:prstGeom prst="rect">
            <a:avLst/>
          </a:prstGeom>
          <a:noFill/>
        </p:spPr>
      </p:pic>
      <p:pic>
        <p:nvPicPr>
          <p:cNvPr id="2052" name="Picture 4" descr="C:\Users\MOYOSORE\Downloads\18664249_157378348134109_8846715622302248042_n (1).jpg"/>
          <p:cNvPicPr>
            <a:picLocks noChangeAspect="1" noChangeArrowheads="1"/>
          </p:cNvPicPr>
          <p:nvPr/>
        </p:nvPicPr>
        <p:blipFill>
          <a:blip r:embed="rId4"/>
          <a:srcRect/>
          <a:stretch>
            <a:fillRect/>
          </a:stretch>
        </p:blipFill>
        <p:spPr bwMode="auto">
          <a:xfrm>
            <a:off x="5390606" y="1763352"/>
            <a:ext cx="2745255" cy="1815872"/>
          </a:xfrm>
          <a:prstGeom prst="rect">
            <a:avLst/>
          </a:prstGeom>
          <a:noFill/>
        </p:spPr>
      </p:pic>
      <p:pic>
        <p:nvPicPr>
          <p:cNvPr id="2054" name="Picture 6" descr="C:\Users\MOYOSORE\Downloads\18670925_157377998134144_850991056353662103_n.jpg"/>
          <p:cNvPicPr>
            <a:picLocks noChangeAspect="1" noChangeArrowheads="1"/>
          </p:cNvPicPr>
          <p:nvPr/>
        </p:nvPicPr>
        <p:blipFill>
          <a:blip r:embed="rId5"/>
          <a:srcRect/>
          <a:stretch>
            <a:fillRect/>
          </a:stretch>
        </p:blipFill>
        <p:spPr bwMode="auto">
          <a:xfrm>
            <a:off x="2934789" y="3683725"/>
            <a:ext cx="2211841" cy="1463041"/>
          </a:xfrm>
          <a:prstGeom prst="rect">
            <a:avLst/>
          </a:prstGeom>
          <a:noFill/>
        </p:spPr>
      </p:pic>
      <p:pic>
        <p:nvPicPr>
          <p:cNvPr id="2055" name="Picture 7" descr="C:\Users\MOYOSORE\Downloads\18697992_157377901467487_1773112075724582180_n.jpg"/>
          <p:cNvPicPr>
            <a:picLocks noChangeAspect="1" noChangeArrowheads="1"/>
          </p:cNvPicPr>
          <p:nvPr/>
        </p:nvPicPr>
        <p:blipFill>
          <a:blip r:embed="rId6"/>
          <a:srcRect/>
          <a:stretch>
            <a:fillRect/>
          </a:stretch>
        </p:blipFill>
        <p:spPr bwMode="auto">
          <a:xfrm>
            <a:off x="5612675" y="3696654"/>
            <a:ext cx="2264227" cy="1497692"/>
          </a:xfrm>
          <a:prstGeom prst="rect">
            <a:avLst/>
          </a:prstGeom>
          <a:noFill/>
        </p:spPr>
      </p:pic>
      <p:pic>
        <p:nvPicPr>
          <p:cNvPr id="2056" name="Picture 8" descr="C:\Users\MOYOSORE\Downloads\18698444_157377934800817_2429385391557320429_n (1).jpg"/>
          <p:cNvPicPr>
            <a:picLocks noChangeAspect="1" noChangeArrowheads="1"/>
          </p:cNvPicPr>
          <p:nvPr/>
        </p:nvPicPr>
        <p:blipFill>
          <a:blip r:embed="rId7"/>
          <a:srcRect/>
          <a:stretch>
            <a:fillRect/>
          </a:stretch>
        </p:blipFill>
        <p:spPr bwMode="auto">
          <a:xfrm>
            <a:off x="596537" y="4728619"/>
            <a:ext cx="2212044" cy="1463175"/>
          </a:xfrm>
          <a:prstGeom prst="rect">
            <a:avLst/>
          </a:prstGeom>
          <a:noFill/>
        </p:spPr>
      </p:pic>
      <p:sp>
        <p:nvSpPr>
          <p:cNvPr id="25" name="TextBox 24"/>
          <p:cNvSpPr txBox="1"/>
          <p:nvPr/>
        </p:nvSpPr>
        <p:spPr>
          <a:xfrm>
            <a:off x="8373291" y="1763486"/>
            <a:ext cx="3422469" cy="3139321"/>
          </a:xfrm>
          <a:prstGeom prst="rect">
            <a:avLst/>
          </a:prstGeom>
          <a:noFill/>
        </p:spPr>
        <p:txBody>
          <a:bodyPr wrap="square" rtlCol="0">
            <a:spAutoFit/>
          </a:bodyPr>
          <a:lstStyle/>
          <a:p>
            <a:r>
              <a:rPr lang="en-US" dirty="0" smtClean="0">
                <a:solidFill>
                  <a:schemeClr val="tx2"/>
                </a:solidFill>
              </a:rPr>
              <a:t>Our visits to communities and institutes gave an initiative background on what violent extremism is to the youths of that community and institute. On the note, we were able to know their thoughts and </a:t>
            </a:r>
            <a:r>
              <a:rPr lang="en-US" dirty="0" err="1" smtClean="0">
                <a:solidFill>
                  <a:schemeClr val="tx2"/>
                </a:solidFill>
              </a:rPr>
              <a:t>disencouraged</a:t>
            </a:r>
            <a:r>
              <a:rPr lang="en-US" dirty="0" smtClean="0">
                <a:solidFill>
                  <a:schemeClr val="tx2"/>
                </a:solidFill>
              </a:rPr>
              <a:t> them from partaking in any form of extremism in their community and beyond.</a:t>
            </a:r>
            <a:endParaRPr lang="en-US" dirty="0">
              <a:solidFill>
                <a:schemeClr val="tx2"/>
              </a:solidFill>
            </a:endParaRPr>
          </a:p>
        </p:txBody>
      </p:sp>
    </p:spTree>
    <p:extLst>
      <p:ext uri="{BB962C8B-B14F-4D97-AF65-F5344CB8AC3E}">
        <p14:creationId xmlns:p14="http://schemas.microsoft.com/office/powerpoint/2010/main" xmlns="" val="33284375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9196" y="333511"/>
            <a:ext cx="9601200" cy="1036850"/>
          </a:xfrm>
        </p:spPr>
        <p:txBody>
          <a:bodyPr/>
          <a:lstStyle/>
          <a:p>
            <a:r>
              <a:rPr lang="en-US" dirty="0" smtClean="0"/>
              <a:t>EVALUATION METRICS</a:t>
            </a:r>
            <a:endParaRPr lang="en-US" dirty="0"/>
          </a:p>
        </p:txBody>
      </p:sp>
      <p:pic>
        <p:nvPicPr>
          <p:cNvPr id="1026" name="Picture 2" descr="C:\Users\MOYOSORE\Desktop\chart 1.jpg"/>
          <p:cNvPicPr>
            <a:picLocks noChangeAspect="1" noChangeArrowheads="1"/>
          </p:cNvPicPr>
          <p:nvPr/>
        </p:nvPicPr>
        <p:blipFill>
          <a:blip r:embed="rId2"/>
          <a:srcRect/>
          <a:stretch>
            <a:fillRect/>
          </a:stretch>
        </p:blipFill>
        <p:spPr bwMode="auto">
          <a:xfrm>
            <a:off x="573587" y="2452461"/>
            <a:ext cx="2953385" cy="1770388"/>
          </a:xfrm>
          <a:prstGeom prst="rect">
            <a:avLst/>
          </a:prstGeom>
          <a:noFill/>
        </p:spPr>
      </p:pic>
      <p:sp>
        <p:nvSpPr>
          <p:cNvPr id="8" name="TextBox 7"/>
          <p:cNvSpPr txBox="1"/>
          <p:nvPr/>
        </p:nvSpPr>
        <p:spPr>
          <a:xfrm>
            <a:off x="770709" y="1658983"/>
            <a:ext cx="5238205" cy="369332"/>
          </a:xfrm>
          <a:prstGeom prst="rect">
            <a:avLst/>
          </a:prstGeom>
          <a:noFill/>
        </p:spPr>
        <p:txBody>
          <a:bodyPr wrap="square" rtlCol="0">
            <a:spAutoFit/>
          </a:bodyPr>
          <a:lstStyle/>
          <a:p>
            <a:r>
              <a:rPr lang="en-US" b="1" dirty="0" smtClean="0">
                <a:solidFill>
                  <a:schemeClr val="tx2"/>
                </a:solidFill>
              </a:rPr>
              <a:t>Post Quantitative or Qualitative Metrics</a:t>
            </a:r>
            <a:endParaRPr lang="en-US" b="1" dirty="0">
              <a:solidFill>
                <a:schemeClr val="tx2"/>
              </a:solidFill>
            </a:endParaRPr>
          </a:p>
        </p:txBody>
      </p:sp>
      <p:sp>
        <p:nvSpPr>
          <p:cNvPr id="9" name="TextBox 8"/>
          <p:cNvSpPr txBox="1"/>
          <p:nvPr/>
        </p:nvSpPr>
        <p:spPr>
          <a:xfrm>
            <a:off x="361406" y="2098766"/>
            <a:ext cx="4001589" cy="307777"/>
          </a:xfrm>
          <a:prstGeom prst="rect">
            <a:avLst/>
          </a:prstGeom>
          <a:noFill/>
        </p:spPr>
        <p:txBody>
          <a:bodyPr wrap="square" rtlCol="0">
            <a:spAutoFit/>
          </a:bodyPr>
          <a:lstStyle/>
          <a:p>
            <a:r>
              <a:rPr lang="en-US" sz="1400" dirty="0" smtClean="0">
                <a:solidFill>
                  <a:schemeClr val="tx2"/>
                </a:solidFill>
              </a:rPr>
              <a:t>Do you believe extremism exist in Nigeria?</a:t>
            </a:r>
            <a:endParaRPr lang="en-US" sz="1400" dirty="0">
              <a:solidFill>
                <a:schemeClr val="tx2"/>
              </a:solidFill>
            </a:endParaRPr>
          </a:p>
        </p:txBody>
      </p:sp>
      <p:pic>
        <p:nvPicPr>
          <p:cNvPr id="1027" name="Picture 3" descr="C:\Users\MOYOSORE\Desktop\chart 2.jpg"/>
          <p:cNvPicPr>
            <a:picLocks noChangeAspect="1" noChangeArrowheads="1"/>
          </p:cNvPicPr>
          <p:nvPr/>
        </p:nvPicPr>
        <p:blipFill>
          <a:blip r:embed="rId3"/>
          <a:srcRect/>
          <a:stretch>
            <a:fillRect/>
          </a:stretch>
        </p:blipFill>
        <p:spPr bwMode="auto">
          <a:xfrm>
            <a:off x="4257314" y="2504711"/>
            <a:ext cx="2773138" cy="1662340"/>
          </a:xfrm>
          <a:prstGeom prst="rect">
            <a:avLst/>
          </a:prstGeom>
          <a:noFill/>
        </p:spPr>
      </p:pic>
      <p:sp>
        <p:nvSpPr>
          <p:cNvPr id="12" name="TextBox 11"/>
          <p:cNvSpPr txBox="1"/>
          <p:nvPr/>
        </p:nvSpPr>
        <p:spPr>
          <a:xfrm>
            <a:off x="4053841" y="2107473"/>
            <a:ext cx="3365864" cy="309155"/>
          </a:xfrm>
          <a:prstGeom prst="rect">
            <a:avLst/>
          </a:prstGeom>
          <a:noFill/>
        </p:spPr>
        <p:txBody>
          <a:bodyPr wrap="square" rtlCol="0">
            <a:spAutoFit/>
          </a:bodyPr>
          <a:lstStyle/>
          <a:p>
            <a:r>
              <a:rPr lang="en-US" sz="1400" dirty="0" smtClean="0">
                <a:solidFill>
                  <a:schemeClr val="tx2"/>
                </a:solidFill>
              </a:rPr>
              <a:t>Does violent exist in your community?</a:t>
            </a:r>
            <a:endParaRPr lang="en-US" sz="1400" dirty="0">
              <a:solidFill>
                <a:schemeClr val="tx2"/>
              </a:solidFill>
            </a:endParaRPr>
          </a:p>
        </p:txBody>
      </p:sp>
      <p:sp>
        <p:nvSpPr>
          <p:cNvPr id="13" name="TextBox 12"/>
          <p:cNvSpPr txBox="1"/>
          <p:nvPr/>
        </p:nvSpPr>
        <p:spPr>
          <a:xfrm>
            <a:off x="7531633" y="2121562"/>
            <a:ext cx="4568926" cy="307777"/>
          </a:xfrm>
          <a:prstGeom prst="rect">
            <a:avLst/>
          </a:prstGeom>
          <a:noFill/>
        </p:spPr>
        <p:txBody>
          <a:bodyPr wrap="square" rtlCol="0">
            <a:spAutoFit/>
          </a:bodyPr>
          <a:lstStyle/>
          <a:p>
            <a:r>
              <a:rPr lang="en-US" sz="1400" dirty="0" smtClean="0">
                <a:solidFill>
                  <a:schemeClr val="tx2"/>
                </a:solidFill>
              </a:rPr>
              <a:t>Can social media help to eradicate or reduce violence?</a:t>
            </a:r>
            <a:endParaRPr lang="en-US" sz="1400" dirty="0">
              <a:solidFill>
                <a:schemeClr val="tx2"/>
              </a:solidFill>
            </a:endParaRPr>
          </a:p>
        </p:txBody>
      </p:sp>
      <p:pic>
        <p:nvPicPr>
          <p:cNvPr id="1028" name="Picture 4" descr="C:\Users\MOYOSORE\Desktop\chart 3.jpg"/>
          <p:cNvPicPr>
            <a:picLocks noChangeAspect="1" noChangeArrowheads="1"/>
          </p:cNvPicPr>
          <p:nvPr/>
        </p:nvPicPr>
        <p:blipFill>
          <a:blip r:embed="rId4"/>
          <a:srcRect/>
          <a:stretch>
            <a:fillRect/>
          </a:stretch>
        </p:blipFill>
        <p:spPr bwMode="auto">
          <a:xfrm>
            <a:off x="8176170" y="2413273"/>
            <a:ext cx="2925678" cy="1753779"/>
          </a:xfrm>
          <a:prstGeom prst="rect">
            <a:avLst/>
          </a:prstGeom>
          <a:noFill/>
        </p:spPr>
      </p:pic>
      <p:pic>
        <p:nvPicPr>
          <p:cNvPr id="1029" name="Picture 5" descr="C:\Users\MOYOSORE\Desktop\chart 4.jpg"/>
          <p:cNvPicPr>
            <a:picLocks noChangeAspect="1" noChangeArrowheads="1"/>
          </p:cNvPicPr>
          <p:nvPr/>
        </p:nvPicPr>
        <p:blipFill>
          <a:blip r:embed="rId5"/>
          <a:srcRect/>
          <a:stretch>
            <a:fillRect/>
          </a:stretch>
        </p:blipFill>
        <p:spPr bwMode="auto">
          <a:xfrm>
            <a:off x="7274832" y="4725397"/>
            <a:ext cx="2979510" cy="1786049"/>
          </a:xfrm>
          <a:prstGeom prst="rect">
            <a:avLst/>
          </a:prstGeom>
          <a:noFill/>
        </p:spPr>
      </p:pic>
      <p:sp>
        <p:nvSpPr>
          <p:cNvPr id="17" name="TextBox 16"/>
          <p:cNvSpPr txBox="1"/>
          <p:nvPr/>
        </p:nvSpPr>
        <p:spPr>
          <a:xfrm>
            <a:off x="6281954" y="4220328"/>
            <a:ext cx="5238205" cy="523220"/>
          </a:xfrm>
          <a:prstGeom prst="rect">
            <a:avLst/>
          </a:prstGeom>
          <a:noFill/>
        </p:spPr>
        <p:txBody>
          <a:bodyPr wrap="square" rtlCol="0">
            <a:spAutoFit/>
          </a:bodyPr>
          <a:lstStyle/>
          <a:p>
            <a:r>
              <a:rPr lang="en-US" sz="1400" dirty="0" smtClean="0">
                <a:solidFill>
                  <a:schemeClr val="tx2"/>
                </a:solidFill>
              </a:rPr>
              <a:t>Is social media a tool in the hand of the vulnerable youths to perpetrate violent act?</a:t>
            </a:r>
            <a:endParaRPr lang="en-US" sz="1400" dirty="0">
              <a:solidFill>
                <a:schemeClr val="tx2"/>
              </a:solidFill>
            </a:endParaRPr>
          </a:p>
        </p:txBody>
      </p:sp>
      <p:pic>
        <p:nvPicPr>
          <p:cNvPr id="1030" name="Picture 6" descr="C:\Users\MOYOSORE\Desktop\chart 5.jpg"/>
          <p:cNvPicPr>
            <a:picLocks noChangeAspect="1" noChangeArrowheads="1"/>
          </p:cNvPicPr>
          <p:nvPr/>
        </p:nvPicPr>
        <p:blipFill>
          <a:blip r:embed="rId6"/>
          <a:srcRect/>
          <a:stretch>
            <a:fillRect/>
          </a:stretch>
        </p:blipFill>
        <p:spPr bwMode="auto">
          <a:xfrm>
            <a:off x="1004662" y="4842963"/>
            <a:ext cx="2969261" cy="1779905"/>
          </a:xfrm>
          <a:prstGeom prst="rect">
            <a:avLst/>
          </a:prstGeom>
          <a:noFill/>
        </p:spPr>
      </p:pic>
      <p:sp>
        <p:nvSpPr>
          <p:cNvPr id="20" name="TextBox 19"/>
          <p:cNvSpPr txBox="1"/>
          <p:nvPr/>
        </p:nvSpPr>
        <p:spPr>
          <a:xfrm>
            <a:off x="360126" y="4294352"/>
            <a:ext cx="5238205" cy="523220"/>
          </a:xfrm>
          <a:prstGeom prst="rect">
            <a:avLst/>
          </a:prstGeom>
          <a:noFill/>
        </p:spPr>
        <p:txBody>
          <a:bodyPr wrap="square" rtlCol="0">
            <a:spAutoFit/>
          </a:bodyPr>
          <a:lstStyle/>
          <a:p>
            <a:r>
              <a:rPr lang="en-US" sz="1400" dirty="0" smtClean="0">
                <a:solidFill>
                  <a:schemeClr val="tx2"/>
                </a:solidFill>
              </a:rPr>
              <a:t>Has this campaign on “SAY NO TO VIOLENT EXTREMISM” changed your </a:t>
            </a:r>
            <a:r>
              <a:rPr lang="en-US" sz="1400" dirty="0" err="1" smtClean="0">
                <a:solidFill>
                  <a:schemeClr val="tx2"/>
                </a:solidFill>
              </a:rPr>
              <a:t>behaviour</a:t>
            </a:r>
            <a:r>
              <a:rPr lang="en-US" sz="1400" dirty="0" smtClean="0">
                <a:solidFill>
                  <a:schemeClr val="tx2"/>
                </a:solidFill>
              </a:rPr>
              <a:t>, attitude, or mindset?</a:t>
            </a:r>
            <a:endParaRPr lang="en-US" sz="1400" dirty="0">
              <a:solidFill>
                <a:schemeClr val="tx2"/>
              </a:solidFill>
            </a:endParaRPr>
          </a:p>
        </p:txBody>
      </p:sp>
    </p:spTree>
    <p:extLst>
      <p:ext uri="{BB962C8B-B14F-4D97-AF65-F5344CB8AC3E}">
        <p14:creationId xmlns:p14="http://schemas.microsoft.com/office/powerpoint/2010/main" xmlns="" val="412992619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9196" y="333511"/>
            <a:ext cx="9601200" cy="1036850"/>
          </a:xfrm>
        </p:spPr>
        <p:txBody>
          <a:bodyPr/>
          <a:lstStyle/>
          <a:p>
            <a:r>
              <a:rPr lang="en-US" dirty="0" smtClean="0"/>
              <a:t>WEBSITE RESULTS</a:t>
            </a:r>
            <a:endParaRPr lang="en-US" dirty="0"/>
          </a:p>
        </p:txBody>
      </p:sp>
      <p:pic>
        <p:nvPicPr>
          <p:cNvPr id="3" name="Picture 2" descr="C:\Users\MOYOSORE\Desktop\African Youth\report 13.PNG"/>
          <p:cNvPicPr>
            <a:picLocks noChangeAspect="1" noChangeArrowheads="1"/>
          </p:cNvPicPr>
          <p:nvPr/>
        </p:nvPicPr>
        <p:blipFill>
          <a:blip r:embed="rId2"/>
          <a:srcRect/>
          <a:stretch>
            <a:fillRect/>
          </a:stretch>
        </p:blipFill>
        <p:spPr bwMode="auto">
          <a:xfrm>
            <a:off x="702311" y="1745665"/>
            <a:ext cx="6181816" cy="3053439"/>
          </a:xfrm>
          <a:prstGeom prst="rect">
            <a:avLst/>
          </a:prstGeom>
          <a:noFill/>
        </p:spPr>
      </p:pic>
      <p:sp>
        <p:nvSpPr>
          <p:cNvPr id="4" name="TextBox 3"/>
          <p:cNvSpPr txBox="1"/>
          <p:nvPr/>
        </p:nvSpPr>
        <p:spPr>
          <a:xfrm>
            <a:off x="7458891" y="1881051"/>
            <a:ext cx="3853543" cy="1477328"/>
          </a:xfrm>
          <a:prstGeom prst="rect">
            <a:avLst/>
          </a:prstGeom>
          <a:noFill/>
        </p:spPr>
        <p:txBody>
          <a:bodyPr wrap="square" rtlCol="0">
            <a:spAutoFit/>
          </a:bodyPr>
          <a:lstStyle/>
          <a:p>
            <a:r>
              <a:rPr lang="en-US" dirty="0" smtClean="0">
                <a:solidFill>
                  <a:schemeClr val="tx2"/>
                </a:solidFill>
              </a:rPr>
              <a:t>Clicks: 3,004</a:t>
            </a:r>
          </a:p>
          <a:p>
            <a:r>
              <a:rPr lang="en-US" dirty="0" smtClean="0">
                <a:solidFill>
                  <a:schemeClr val="tx2"/>
                </a:solidFill>
              </a:rPr>
              <a:t>Reached: 166,795</a:t>
            </a:r>
          </a:p>
          <a:p>
            <a:r>
              <a:rPr lang="en-US" dirty="0" smtClean="0">
                <a:solidFill>
                  <a:schemeClr val="tx2"/>
                </a:solidFill>
              </a:rPr>
              <a:t>Likes: 23</a:t>
            </a:r>
          </a:p>
          <a:p>
            <a:r>
              <a:rPr lang="en-US" dirty="0" smtClean="0">
                <a:solidFill>
                  <a:schemeClr val="tx2"/>
                </a:solidFill>
              </a:rPr>
              <a:t>Comments: 19</a:t>
            </a:r>
          </a:p>
          <a:p>
            <a:r>
              <a:rPr lang="en-US" dirty="0" smtClean="0">
                <a:solidFill>
                  <a:schemeClr val="tx2"/>
                </a:solidFill>
              </a:rPr>
              <a:t>Shares: 15</a:t>
            </a:r>
            <a:endParaRPr lang="en-US" dirty="0">
              <a:solidFill>
                <a:schemeClr val="tx2"/>
              </a:solidFill>
            </a:endParaRPr>
          </a:p>
        </p:txBody>
      </p:sp>
      <p:sp>
        <p:nvSpPr>
          <p:cNvPr id="5" name="TextBox 4"/>
          <p:cNvSpPr txBox="1"/>
          <p:nvPr/>
        </p:nvSpPr>
        <p:spPr>
          <a:xfrm>
            <a:off x="805542" y="5024845"/>
            <a:ext cx="3853543" cy="1200329"/>
          </a:xfrm>
          <a:prstGeom prst="rect">
            <a:avLst/>
          </a:prstGeom>
          <a:noFill/>
        </p:spPr>
        <p:txBody>
          <a:bodyPr wrap="square" rtlCol="0">
            <a:spAutoFit/>
          </a:bodyPr>
          <a:lstStyle/>
          <a:p>
            <a:r>
              <a:rPr lang="en-US" dirty="0" smtClean="0">
                <a:solidFill>
                  <a:schemeClr val="tx2"/>
                </a:solidFill>
              </a:rPr>
              <a:t>70% of views on our website came through or from social media</a:t>
            </a:r>
          </a:p>
          <a:p>
            <a:endParaRPr lang="en-US" dirty="0" smtClean="0">
              <a:solidFill>
                <a:schemeClr val="tx2"/>
              </a:solidFill>
            </a:endParaRPr>
          </a:p>
          <a:p>
            <a:r>
              <a:rPr lang="en-US" dirty="0" smtClean="0">
                <a:solidFill>
                  <a:schemeClr val="tx2"/>
                </a:solidFill>
              </a:rPr>
              <a:t>50% were new visitors</a:t>
            </a:r>
            <a:endParaRPr lang="en-US" dirty="0">
              <a:solidFill>
                <a:schemeClr val="tx2"/>
              </a:solidFill>
            </a:endParaRPr>
          </a:p>
        </p:txBody>
      </p:sp>
    </p:spTree>
    <p:extLst>
      <p:ext uri="{BB962C8B-B14F-4D97-AF65-F5344CB8AC3E}">
        <p14:creationId xmlns:p14="http://schemas.microsoft.com/office/powerpoint/2010/main" xmlns="" val="412992619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9196" y="333511"/>
            <a:ext cx="9601200" cy="1036850"/>
          </a:xfrm>
        </p:spPr>
        <p:txBody>
          <a:bodyPr/>
          <a:lstStyle/>
          <a:p>
            <a:r>
              <a:rPr lang="en-US" dirty="0" smtClean="0"/>
              <a:t>FACEBOOK RESULTS</a:t>
            </a:r>
            <a:endParaRPr lang="en-US" dirty="0"/>
          </a:p>
        </p:txBody>
      </p:sp>
      <p:pic>
        <p:nvPicPr>
          <p:cNvPr id="6" name="Picture 2" descr="C:\Users\MOYOSORE\Desktop\African Youth\report 1.PNG"/>
          <p:cNvPicPr>
            <a:picLocks noChangeAspect="1" noChangeArrowheads="1"/>
          </p:cNvPicPr>
          <p:nvPr/>
        </p:nvPicPr>
        <p:blipFill>
          <a:blip r:embed="rId2" cstate="print"/>
          <a:srcRect/>
          <a:stretch>
            <a:fillRect/>
          </a:stretch>
        </p:blipFill>
        <p:spPr bwMode="auto">
          <a:xfrm>
            <a:off x="773476" y="2028416"/>
            <a:ext cx="3171508" cy="1445374"/>
          </a:xfrm>
          <a:prstGeom prst="rect">
            <a:avLst/>
          </a:prstGeom>
          <a:noFill/>
        </p:spPr>
      </p:pic>
      <p:pic>
        <p:nvPicPr>
          <p:cNvPr id="7" name="Picture 2" descr="C:\Users\MOYOSORE\Desktop\African Youth\Report 2.PNG"/>
          <p:cNvPicPr>
            <a:picLocks noChangeAspect="1" noChangeArrowheads="1"/>
          </p:cNvPicPr>
          <p:nvPr/>
        </p:nvPicPr>
        <p:blipFill>
          <a:blip r:embed="rId3" cstate="print"/>
          <a:srcRect/>
          <a:stretch>
            <a:fillRect/>
          </a:stretch>
        </p:blipFill>
        <p:spPr bwMode="auto">
          <a:xfrm>
            <a:off x="748577" y="3592286"/>
            <a:ext cx="3287846" cy="1400192"/>
          </a:xfrm>
          <a:prstGeom prst="rect">
            <a:avLst/>
          </a:prstGeom>
          <a:noFill/>
        </p:spPr>
      </p:pic>
      <p:pic>
        <p:nvPicPr>
          <p:cNvPr id="8" name="Picture 3" descr="C:\Users\MOYOSORE\Desktop\African Youth\Report 3.PNG"/>
          <p:cNvPicPr>
            <a:picLocks noChangeAspect="1" noChangeArrowheads="1"/>
          </p:cNvPicPr>
          <p:nvPr/>
        </p:nvPicPr>
        <p:blipFill>
          <a:blip r:embed="rId4" cstate="print"/>
          <a:srcRect/>
          <a:stretch>
            <a:fillRect/>
          </a:stretch>
        </p:blipFill>
        <p:spPr bwMode="auto">
          <a:xfrm>
            <a:off x="4393093" y="2088321"/>
            <a:ext cx="3183365" cy="1357164"/>
          </a:xfrm>
          <a:prstGeom prst="rect">
            <a:avLst/>
          </a:prstGeom>
          <a:noFill/>
        </p:spPr>
      </p:pic>
      <p:pic>
        <p:nvPicPr>
          <p:cNvPr id="9" name="Picture 3" descr="C:\Users\MOYOSORE\Desktop\African Youth\Report 5.PNG"/>
          <p:cNvPicPr>
            <a:picLocks noChangeAspect="1" noChangeArrowheads="1"/>
          </p:cNvPicPr>
          <p:nvPr/>
        </p:nvPicPr>
        <p:blipFill>
          <a:blip r:embed="rId5" cstate="print"/>
          <a:srcRect/>
          <a:stretch>
            <a:fillRect/>
          </a:stretch>
        </p:blipFill>
        <p:spPr bwMode="auto">
          <a:xfrm>
            <a:off x="4446453" y="3564931"/>
            <a:ext cx="2881809" cy="1448368"/>
          </a:xfrm>
          <a:prstGeom prst="rect">
            <a:avLst/>
          </a:prstGeom>
          <a:noFill/>
        </p:spPr>
      </p:pic>
      <p:sp>
        <p:nvSpPr>
          <p:cNvPr id="10" name="TextBox 9"/>
          <p:cNvSpPr txBox="1"/>
          <p:nvPr/>
        </p:nvSpPr>
        <p:spPr>
          <a:xfrm>
            <a:off x="8216538" y="2011681"/>
            <a:ext cx="2952205" cy="1754326"/>
          </a:xfrm>
          <a:prstGeom prst="rect">
            <a:avLst/>
          </a:prstGeom>
          <a:noFill/>
        </p:spPr>
        <p:txBody>
          <a:bodyPr wrap="square" rtlCol="0">
            <a:spAutoFit/>
          </a:bodyPr>
          <a:lstStyle/>
          <a:p>
            <a:r>
              <a:rPr lang="en-US" dirty="0" smtClean="0">
                <a:solidFill>
                  <a:schemeClr val="tx2"/>
                </a:solidFill>
              </a:rPr>
              <a:t>Reached: 240,432; </a:t>
            </a:r>
          </a:p>
          <a:p>
            <a:r>
              <a:rPr lang="en-US" dirty="0" smtClean="0">
                <a:solidFill>
                  <a:schemeClr val="tx2"/>
                </a:solidFill>
              </a:rPr>
              <a:t>Engagement: 40, 861; </a:t>
            </a:r>
          </a:p>
          <a:p>
            <a:r>
              <a:rPr lang="en-US" dirty="0" smtClean="0">
                <a:solidFill>
                  <a:schemeClr val="tx2"/>
                </a:solidFill>
              </a:rPr>
              <a:t>Likes: 675; </a:t>
            </a:r>
          </a:p>
          <a:p>
            <a:r>
              <a:rPr lang="en-US" dirty="0" smtClean="0">
                <a:solidFill>
                  <a:schemeClr val="tx2"/>
                </a:solidFill>
              </a:rPr>
              <a:t>Comments: 81; </a:t>
            </a:r>
          </a:p>
          <a:p>
            <a:r>
              <a:rPr lang="en-US" dirty="0" smtClean="0">
                <a:solidFill>
                  <a:schemeClr val="tx2"/>
                </a:solidFill>
              </a:rPr>
              <a:t>Shared: 75; </a:t>
            </a:r>
          </a:p>
          <a:p>
            <a:r>
              <a:rPr lang="en-US" dirty="0" smtClean="0">
                <a:solidFill>
                  <a:schemeClr val="tx2"/>
                </a:solidFill>
              </a:rPr>
              <a:t>Clicks: 11,982.</a:t>
            </a:r>
            <a:endParaRPr lang="en-US" dirty="0">
              <a:solidFill>
                <a:schemeClr val="tx2"/>
              </a:solidFill>
            </a:endParaRPr>
          </a:p>
        </p:txBody>
      </p:sp>
      <p:sp>
        <p:nvSpPr>
          <p:cNvPr id="11" name="TextBox 10"/>
          <p:cNvSpPr txBox="1"/>
          <p:nvPr/>
        </p:nvSpPr>
        <p:spPr>
          <a:xfrm>
            <a:off x="753293" y="5168537"/>
            <a:ext cx="7750627" cy="923330"/>
          </a:xfrm>
          <a:prstGeom prst="rect">
            <a:avLst/>
          </a:prstGeom>
          <a:noFill/>
        </p:spPr>
        <p:txBody>
          <a:bodyPr wrap="square" rtlCol="0">
            <a:spAutoFit/>
          </a:bodyPr>
          <a:lstStyle/>
          <a:p>
            <a:r>
              <a:rPr lang="en-US" dirty="0" smtClean="0">
                <a:solidFill>
                  <a:schemeClr val="tx2"/>
                </a:solidFill>
              </a:rPr>
              <a:t>We successfully engaged our target audience:</a:t>
            </a:r>
          </a:p>
          <a:p>
            <a:endParaRPr lang="en-US" dirty="0" smtClean="0">
              <a:solidFill>
                <a:schemeClr val="tx2"/>
              </a:solidFill>
            </a:endParaRPr>
          </a:p>
          <a:p>
            <a:r>
              <a:rPr lang="en-US" dirty="0" smtClean="0">
                <a:solidFill>
                  <a:schemeClr val="tx2"/>
                </a:solidFill>
              </a:rPr>
              <a:t>76% of our reach was men and women between the ages of 18-40 years old</a:t>
            </a:r>
            <a:endParaRPr lang="en-US" dirty="0">
              <a:solidFill>
                <a:schemeClr val="tx2"/>
              </a:solidFill>
            </a:endParaRPr>
          </a:p>
        </p:txBody>
      </p:sp>
    </p:spTree>
    <p:extLst>
      <p:ext uri="{BB962C8B-B14F-4D97-AF65-F5344CB8AC3E}">
        <p14:creationId xmlns:p14="http://schemas.microsoft.com/office/powerpoint/2010/main" xmlns="" val="412992619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9196" y="333511"/>
            <a:ext cx="9601200" cy="1036850"/>
          </a:xfrm>
        </p:spPr>
        <p:txBody>
          <a:bodyPr/>
          <a:lstStyle/>
          <a:p>
            <a:r>
              <a:rPr lang="en-US" dirty="0" smtClean="0"/>
              <a:t>TWITTER AND INSTAGRAM RESULTS</a:t>
            </a:r>
            <a:endParaRPr lang="en-US" dirty="0"/>
          </a:p>
        </p:txBody>
      </p:sp>
      <p:sp>
        <p:nvSpPr>
          <p:cNvPr id="10" name="TextBox 9"/>
          <p:cNvSpPr txBox="1"/>
          <p:nvPr/>
        </p:nvSpPr>
        <p:spPr>
          <a:xfrm>
            <a:off x="8085910" y="2181498"/>
            <a:ext cx="2952205" cy="923330"/>
          </a:xfrm>
          <a:prstGeom prst="rect">
            <a:avLst/>
          </a:prstGeom>
          <a:noFill/>
        </p:spPr>
        <p:txBody>
          <a:bodyPr wrap="square" rtlCol="0">
            <a:spAutoFit/>
          </a:bodyPr>
          <a:lstStyle/>
          <a:p>
            <a:r>
              <a:rPr lang="en-US" dirty="0" smtClean="0">
                <a:solidFill>
                  <a:schemeClr val="tx2"/>
                </a:solidFill>
              </a:rPr>
              <a:t>Followers: 80</a:t>
            </a:r>
          </a:p>
          <a:p>
            <a:r>
              <a:rPr lang="en-US" dirty="0" smtClean="0">
                <a:solidFill>
                  <a:schemeClr val="tx2"/>
                </a:solidFill>
              </a:rPr>
              <a:t>Tweets: 95</a:t>
            </a:r>
          </a:p>
          <a:p>
            <a:r>
              <a:rPr lang="en-US" dirty="0" err="1" smtClean="0">
                <a:solidFill>
                  <a:schemeClr val="tx2"/>
                </a:solidFill>
              </a:rPr>
              <a:t>Retweet</a:t>
            </a:r>
            <a:r>
              <a:rPr lang="en-US" dirty="0" smtClean="0">
                <a:solidFill>
                  <a:schemeClr val="tx2"/>
                </a:solidFill>
              </a:rPr>
              <a:t>: 27</a:t>
            </a:r>
          </a:p>
        </p:txBody>
      </p:sp>
      <p:sp>
        <p:nvSpPr>
          <p:cNvPr id="11" name="TextBox 10"/>
          <p:cNvSpPr txBox="1"/>
          <p:nvPr/>
        </p:nvSpPr>
        <p:spPr>
          <a:xfrm>
            <a:off x="792481" y="4985657"/>
            <a:ext cx="7750627" cy="923330"/>
          </a:xfrm>
          <a:prstGeom prst="rect">
            <a:avLst/>
          </a:prstGeom>
          <a:noFill/>
        </p:spPr>
        <p:txBody>
          <a:bodyPr wrap="square" rtlCol="0">
            <a:spAutoFit/>
          </a:bodyPr>
          <a:lstStyle/>
          <a:p>
            <a:r>
              <a:rPr lang="en-US" dirty="0" smtClean="0">
                <a:solidFill>
                  <a:schemeClr val="tx2"/>
                </a:solidFill>
              </a:rPr>
              <a:t>Followers: 95</a:t>
            </a:r>
          </a:p>
          <a:p>
            <a:r>
              <a:rPr lang="en-US" dirty="0" smtClean="0">
                <a:solidFill>
                  <a:schemeClr val="tx2"/>
                </a:solidFill>
              </a:rPr>
              <a:t>Posts: 5</a:t>
            </a:r>
          </a:p>
          <a:p>
            <a:r>
              <a:rPr lang="en-US" dirty="0" smtClean="0">
                <a:solidFill>
                  <a:schemeClr val="tx2"/>
                </a:solidFill>
              </a:rPr>
              <a:t>Likes: 20</a:t>
            </a:r>
            <a:endParaRPr lang="en-US" dirty="0">
              <a:solidFill>
                <a:schemeClr val="tx2"/>
              </a:solidFill>
            </a:endParaRPr>
          </a:p>
        </p:txBody>
      </p:sp>
      <p:pic>
        <p:nvPicPr>
          <p:cNvPr id="12" name="Picture 2" descr="C:\Users\MOYOSORE\Desktop\African Youth\tweet report 9.PNG"/>
          <p:cNvPicPr>
            <a:picLocks noChangeAspect="1" noChangeArrowheads="1"/>
          </p:cNvPicPr>
          <p:nvPr/>
        </p:nvPicPr>
        <p:blipFill>
          <a:blip r:embed="rId2"/>
          <a:srcRect/>
          <a:stretch>
            <a:fillRect/>
          </a:stretch>
        </p:blipFill>
        <p:spPr bwMode="auto">
          <a:xfrm>
            <a:off x="1058363" y="2020935"/>
            <a:ext cx="2925808" cy="2256767"/>
          </a:xfrm>
          <a:prstGeom prst="rect">
            <a:avLst/>
          </a:prstGeom>
          <a:noFill/>
        </p:spPr>
      </p:pic>
      <p:pic>
        <p:nvPicPr>
          <p:cNvPr id="13" name="Picture 4" descr="C:\Users\MOYOSORE\Desktop\African Youth\tweet report 2.PNG"/>
          <p:cNvPicPr>
            <a:picLocks noChangeAspect="1" noChangeArrowheads="1"/>
          </p:cNvPicPr>
          <p:nvPr/>
        </p:nvPicPr>
        <p:blipFill>
          <a:blip r:embed="rId3"/>
          <a:srcRect/>
          <a:stretch>
            <a:fillRect/>
          </a:stretch>
        </p:blipFill>
        <p:spPr bwMode="auto">
          <a:xfrm>
            <a:off x="4174536" y="2063797"/>
            <a:ext cx="3335095" cy="1998753"/>
          </a:xfrm>
          <a:prstGeom prst="rect">
            <a:avLst/>
          </a:prstGeom>
          <a:noFill/>
        </p:spPr>
      </p:pic>
      <p:sp>
        <p:nvSpPr>
          <p:cNvPr id="14" name="TextBox 13"/>
          <p:cNvSpPr txBox="1"/>
          <p:nvPr/>
        </p:nvSpPr>
        <p:spPr>
          <a:xfrm>
            <a:off x="696687" y="1584959"/>
            <a:ext cx="7750627" cy="369332"/>
          </a:xfrm>
          <a:prstGeom prst="rect">
            <a:avLst/>
          </a:prstGeom>
          <a:noFill/>
        </p:spPr>
        <p:txBody>
          <a:bodyPr wrap="square" rtlCol="0">
            <a:spAutoFit/>
          </a:bodyPr>
          <a:lstStyle/>
          <a:p>
            <a:r>
              <a:rPr lang="en-US" dirty="0" smtClean="0">
                <a:solidFill>
                  <a:schemeClr val="tx2"/>
                </a:solidFill>
              </a:rPr>
              <a:t>Twitter</a:t>
            </a:r>
            <a:endParaRPr lang="en-US" dirty="0">
              <a:solidFill>
                <a:schemeClr val="tx2"/>
              </a:solidFill>
            </a:endParaRPr>
          </a:p>
        </p:txBody>
      </p:sp>
      <p:sp>
        <p:nvSpPr>
          <p:cNvPr id="15" name="TextBox 14"/>
          <p:cNvSpPr txBox="1"/>
          <p:nvPr/>
        </p:nvSpPr>
        <p:spPr>
          <a:xfrm>
            <a:off x="705395" y="4493621"/>
            <a:ext cx="7750627" cy="369332"/>
          </a:xfrm>
          <a:prstGeom prst="rect">
            <a:avLst/>
          </a:prstGeom>
          <a:noFill/>
        </p:spPr>
        <p:txBody>
          <a:bodyPr wrap="square" rtlCol="0">
            <a:spAutoFit/>
          </a:bodyPr>
          <a:lstStyle/>
          <a:p>
            <a:r>
              <a:rPr lang="en-US" b="1" dirty="0" err="1" smtClean="0">
                <a:solidFill>
                  <a:schemeClr val="tx2"/>
                </a:solidFill>
              </a:rPr>
              <a:t>Instagram</a:t>
            </a:r>
            <a:endParaRPr lang="en-US" b="1" dirty="0">
              <a:solidFill>
                <a:schemeClr val="tx2"/>
              </a:solidFill>
            </a:endParaRPr>
          </a:p>
        </p:txBody>
      </p:sp>
    </p:spTree>
    <p:extLst>
      <p:ext uri="{BB962C8B-B14F-4D97-AF65-F5344CB8AC3E}">
        <p14:creationId xmlns:p14="http://schemas.microsoft.com/office/powerpoint/2010/main" xmlns="" val="412992619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9196" y="333511"/>
            <a:ext cx="9601200" cy="1036850"/>
          </a:xfrm>
        </p:spPr>
        <p:txBody>
          <a:bodyPr/>
          <a:lstStyle/>
          <a:p>
            <a:r>
              <a:rPr lang="en-US" dirty="0" smtClean="0"/>
              <a:t>COST AND SUCCESS ANALYSIS</a:t>
            </a:r>
            <a:endParaRPr lang="en-US" dirty="0"/>
          </a:p>
        </p:txBody>
      </p:sp>
      <p:sp>
        <p:nvSpPr>
          <p:cNvPr id="3" name="TextBox 2"/>
          <p:cNvSpPr txBox="1"/>
          <p:nvPr/>
        </p:nvSpPr>
        <p:spPr>
          <a:xfrm>
            <a:off x="757646" y="1894114"/>
            <a:ext cx="10319657" cy="3139321"/>
          </a:xfrm>
          <a:prstGeom prst="rect">
            <a:avLst/>
          </a:prstGeom>
          <a:noFill/>
        </p:spPr>
        <p:txBody>
          <a:bodyPr wrap="square" rtlCol="0">
            <a:spAutoFit/>
          </a:bodyPr>
          <a:lstStyle/>
          <a:p>
            <a:r>
              <a:rPr lang="en-US" dirty="0" smtClean="0">
                <a:solidFill>
                  <a:schemeClr val="tx2"/>
                </a:solidFill>
              </a:rPr>
              <a:t>The budget for the campaign includes the </a:t>
            </a:r>
            <a:r>
              <a:rPr lang="en-US" dirty="0" smtClean="0">
                <a:solidFill>
                  <a:schemeClr val="tx2"/>
                </a:solidFill>
              </a:rPr>
              <a:t>following: </a:t>
            </a:r>
          </a:p>
          <a:p>
            <a:endParaRPr lang="en-US" dirty="0" smtClean="0">
              <a:solidFill>
                <a:schemeClr val="tx2"/>
              </a:solidFill>
            </a:endParaRPr>
          </a:p>
          <a:p>
            <a:r>
              <a:rPr lang="en-US" dirty="0" smtClean="0">
                <a:solidFill>
                  <a:schemeClr val="tx2"/>
                </a:solidFill>
              </a:rPr>
              <a:t>Professional </a:t>
            </a:r>
            <a:r>
              <a:rPr lang="en-US" dirty="0" smtClean="0">
                <a:solidFill>
                  <a:schemeClr val="tx2"/>
                </a:solidFill>
              </a:rPr>
              <a:t>Services payment of the Graphic Design of our logo, poster, hand bills, etc) - $240-12%;  </a:t>
            </a:r>
            <a:endParaRPr lang="en-US" dirty="0" smtClean="0">
              <a:solidFill>
                <a:schemeClr val="tx2"/>
              </a:solidFill>
            </a:endParaRPr>
          </a:p>
          <a:p>
            <a:endParaRPr lang="en-US" dirty="0" smtClean="0">
              <a:solidFill>
                <a:schemeClr val="tx2"/>
              </a:solidFill>
            </a:endParaRPr>
          </a:p>
          <a:p>
            <a:r>
              <a:rPr lang="en-US" dirty="0" smtClean="0">
                <a:solidFill>
                  <a:schemeClr val="tx2"/>
                </a:solidFill>
              </a:rPr>
              <a:t>Venue </a:t>
            </a:r>
            <a:r>
              <a:rPr lang="en-US" dirty="0" smtClean="0">
                <a:solidFill>
                  <a:schemeClr val="tx2"/>
                </a:solidFill>
              </a:rPr>
              <a:t>for the press conference and other meetings including refreshments - $340-17%;  </a:t>
            </a:r>
            <a:endParaRPr lang="en-US" dirty="0" smtClean="0">
              <a:solidFill>
                <a:schemeClr val="tx2"/>
              </a:solidFill>
            </a:endParaRPr>
          </a:p>
          <a:p>
            <a:endParaRPr lang="en-US" dirty="0" smtClean="0">
              <a:solidFill>
                <a:schemeClr val="tx2"/>
              </a:solidFill>
            </a:endParaRPr>
          </a:p>
          <a:p>
            <a:r>
              <a:rPr lang="en-US" dirty="0" smtClean="0">
                <a:solidFill>
                  <a:schemeClr val="tx2"/>
                </a:solidFill>
              </a:rPr>
              <a:t>Media </a:t>
            </a:r>
            <a:r>
              <a:rPr lang="en-US" dirty="0" smtClean="0">
                <a:solidFill>
                  <a:schemeClr val="tx2"/>
                </a:solidFill>
              </a:rPr>
              <a:t>and Publicity - $500-25%;   </a:t>
            </a:r>
            <a:endParaRPr lang="en-US" dirty="0" smtClean="0">
              <a:solidFill>
                <a:schemeClr val="tx2"/>
              </a:solidFill>
            </a:endParaRPr>
          </a:p>
          <a:p>
            <a:endParaRPr lang="en-US" dirty="0" smtClean="0">
              <a:solidFill>
                <a:schemeClr val="tx2"/>
              </a:solidFill>
            </a:endParaRPr>
          </a:p>
          <a:p>
            <a:r>
              <a:rPr lang="en-US" dirty="0" smtClean="0">
                <a:solidFill>
                  <a:schemeClr val="tx2"/>
                </a:solidFill>
              </a:rPr>
              <a:t>Program </a:t>
            </a:r>
            <a:r>
              <a:rPr lang="en-US" dirty="0" smtClean="0">
                <a:solidFill>
                  <a:schemeClr val="tx2"/>
                </a:solidFill>
              </a:rPr>
              <a:t>Development, activities and implementation - $800-40%; </a:t>
            </a:r>
            <a:endParaRPr lang="en-US" dirty="0" smtClean="0">
              <a:solidFill>
                <a:schemeClr val="tx2"/>
              </a:solidFill>
            </a:endParaRPr>
          </a:p>
          <a:p>
            <a:endParaRPr lang="en-US" dirty="0" smtClean="0">
              <a:solidFill>
                <a:schemeClr val="tx2"/>
              </a:solidFill>
            </a:endParaRPr>
          </a:p>
          <a:p>
            <a:r>
              <a:rPr lang="en-US" dirty="0" smtClean="0">
                <a:solidFill>
                  <a:schemeClr val="tx2"/>
                </a:solidFill>
              </a:rPr>
              <a:t>Administrative </a:t>
            </a:r>
            <a:r>
              <a:rPr lang="en-US" dirty="0" smtClean="0">
                <a:solidFill>
                  <a:schemeClr val="tx2"/>
                </a:solidFill>
              </a:rPr>
              <a:t>&amp; Contingencies - $120-6%.</a:t>
            </a:r>
            <a:endParaRPr lang="en-US" dirty="0">
              <a:solidFill>
                <a:schemeClr val="tx2"/>
              </a:solidFill>
            </a:endParaRPr>
          </a:p>
        </p:txBody>
      </p:sp>
    </p:spTree>
    <p:extLst>
      <p:ext uri="{BB962C8B-B14F-4D97-AF65-F5344CB8AC3E}">
        <p14:creationId xmlns:p14="http://schemas.microsoft.com/office/powerpoint/2010/main" xmlns="" val="412992619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9196" y="333511"/>
            <a:ext cx="9601200" cy="1036850"/>
          </a:xfrm>
        </p:spPr>
        <p:txBody>
          <a:bodyPr/>
          <a:lstStyle/>
          <a:p>
            <a:r>
              <a:rPr lang="en-US" dirty="0" smtClean="0"/>
              <a:t>COST AND SUCCESS ANALYSIS</a:t>
            </a:r>
            <a:endParaRPr lang="en-US" dirty="0"/>
          </a:p>
        </p:txBody>
      </p:sp>
    </p:spTree>
    <p:extLst>
      <p:ext uri="{BB962C8B-B14F-4D97-AF65-F5344CB8AC3E}">
        <p14:creationId xmlns:p14="http://schemas.microsoft.com/office/powerpoint/2010/main" xmlns="" val="412992619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9196" y="333511"/>
            <a:ext cx="9601200" cy="1036850"/>
          </a:xfrm>
        </p:spPr>
        <p:txBody>
          <a:bodyPr/>
          <a:lstStyle/>
          <a:p>
            <a:r>
              <a:rPr lang="en-US" dirty="0" smtClean="0"/>
              <a:t>FINAL SUBMISSION</a:t>
            </a:r>
            <a:endParaRPr lang="en-US" dirty="0"/>
          </a:p>
        </p:txBody>
      </p:sp>
      <p:sp>
        <p:nvSpPr>
          <p:cNvPr id="4" name="TextBox 3"/>
          <p:cNvSpPr txBox="1"/>
          <p:nvPr/>
        </p:nvSpPr>
        <p:spPr>
          <a:xfrm>
            <a:off x="770709" y="1777901"/>
            <a:ext cx="10502538" cy="4478149"/>
          </a:xfrm>
          <a:prstGeom prst="rect">
            <a:avLst/>
          </a:prstGeom>
          <a:noFill/>
        </p:spPr>
        <p:txBody>
          <a:bodyPr wrap="square" rtlCol="0">
            <a:spAutoFit/>
          </a:bodyPr>
          <a:lstStyle/>
          <a:p>
            <a:r>
              <a:rPr lang="en-US" sz="1500" b="1" dirty="0" smtClean="0">
                <a:solidFill>
                  <a:schemeClr val="tx2"/>
                </a:solidFill>
              </a:rPr>
              <a:t>Partnership / Implementation:</a:t>
            </a:r>
            <a:endParaRPr lang="en-US" sz="1500" dirty="0" smtClean="0">
              <a:solidFill>
                <a:schemeClr val="tx2"/>
              </a:solidFill>
            </a:endParaRPr>
          </a:p>
          <a:p>
            <a:pPr algn="just"/>
            <a:r>
              <a:rPr lang="en-US" sz="1500" dirty="0" smtClean="0">
                <a:solidFill>
                  <a:schemeClr val="tx2"/>
                </a:solidFill>
              </a:rPr>
              <a:t>The African Youth International Development Foundation is very proud to collaborate with the African Union Economic, Social and Cultural Council (AU-ECOSOCC) and Pan African Youth Friendship Games for the purpose of</a:t>
            </a:r>
            <a:r>
              <a:rPr lang="en-US" sz="1500" b="1" dirty="0" smtClean="0">
                <a:solidFill>
                  <a:schemeClr val="tx2"/>
                </a:solidFill>
              </a:rPr>
              <a:t> </a:t>
            </a:r>
            <a:r>
              <a:rPr lang="en-US" sz="1500" dirty="0" smtClean="0">
                <a:solidFill>
                  <a:schemeClr val="tx2"/>
                </a:solidFill>
              </a:rPr>
              <a:t>eradicating hate speech and violent extremism in the society particularly among the youths which has caused more harm than good and many innocent souls have fall victims. We are so inspired and decided to take this opportunity of P2P </a:t>
            </a:r>
            <a:r>
              <a:rPr lang="en-US" sz="1500" dirty="0" err="1" smtClean="0">
                <a:solidFill>
                  <a:schemeClr val="tx2"/>
                </a:solidFill>
              </a:rPr>
              <a:t>Facebook</a:t>
            </a:r>
            <a:r>
              <a:rPr lang="en-US" sz="1500" dirty="0" smtClean="0">
                <a:solidFill>
                  <a:schemeClr val="tx2"/>
                </a:solidFill>
              </a:rPr>
              <a:t> Digital Global Challenge as a campaign platform as a youth led organization to contribute our quota by mobilizing youth action in peace building and conflict resolution thereby, bring last peace to the country, Nigeria. As a result of this, we require more partnership from credible organizations for the purpose of implementation.</a:t>
            </a:r>
          </a:p>
          <a:p>
            <a:pPr algn="just"/>
            <a:endParaRPr lang="en-US" sz="1500" dirty="0" smtClean="0">
              <a:solidFill>
                <a:schemeClr val="tx2"/>
              </a:solidFill>
            </a:endParaRPr>
          </a:p>
          <a:p>
            <a:r>
              <a:rPr lang="en-US" sz="1500" b="1" dirty="0" smtClean="0">
                <a:solidFill>
                  <a:schemeClr val="tx2"/>
                </a:solidFill>
              </a:rPr>
              <a:t>Transferable:</a:t>
            </a:r>
            <a:endParaRPr lang="en-US" sz="1500" dirty="0" smtClean="0">
              <a:solidFill>
                <a:schemeClr val="tx2"/>
              </a:solidFill>
            </a:endParaRPr>
          </a:p>
          <a:p>
            <a:pPr algn="just"/>
            <a:r>
              <a:rPr lang="en-US" sz="1500" dirty="0" smtClean="0">
                <a:solidFill>
                  <a:schemeClr val="tx2"/>
                </a:solidFill>
              </a:rPr>
              <a:t>For the past three months of this campaign, it is on record that our contributions have totally brought relative peace to the country. The crime among the youth has reduced to the barest minimum in the last three months. It is in this spirit, we have decided to put a new face to this by partnering with AU-ECOSOCC and PAF-G in order to take the campaign to the next level for more maximum results and we shall continue with this until peace re-gain its freedom in the country. The transferable of this campaign is not questionable owing to the fact that P2P campaign program is the continuation of a project which was launched in a side event organized by AFYIDEF during the Geneva Peace Week in Geneva, Switzerland on November 8</a:t>
            </a:r>
            <a:r>
              <a:rPr lang="en-US" sz="1500" baseline="30000" dirty="0" smtClean="0">
                <a:solidFill>
                  <a:schemeClr val="tx2"/>
                </a:solidFill>
              </a:rPr>
              <a:t>th</a:t>
            </a:r>
            <a:r>
              <a:rPr lang="en-US" sz="1500" dirty="0" smtClean="0">
                <a:solidFill>
                  <a:schemeClr val="tx2"/>
                </a:solidFill>
              </a:rPr>
              <a:t> 2016. The side event was organized to sensitize and mobilize the Youths Action towards community protection, peace building and conflict resolution. Therefore peer 2 peer challenging extremism is transferable and we shall continue with the campaign both across Nigeria, Africa and outside Africa.</a:t>
            </a:r>
            <a:endParaRPr lang="en-US" sz="1500" dirty="0">
              <a:solidFill>
                <a:schemeClr val="tx2"/>
              </a:solidFill>
            </a:endParaRPr>
          </a:p>
        </p:txBody>
      </p:sp>
    </p:spTree>
    <p:extLst>
      <p:ext uri="{BB962C8B-B14F-4D97-AF65-F5344CB8AC3E}">
        <p14:creationId xmlns:p14="http://schemas.microsoft.com/office/powerpoint/2010/main" xmlns="" val="412992619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57645" y="509452"/>
            <a:ext cx="10502538" cy="6093976"/>
          </a:xfrm>
          <a:prstGeom prst="rect">
            <a:avLst/>
          </a:prstGeom>
          <a:noFill/>
        </p:spPr>
        <p:txBody>
          <a:bodyPr wrap="square" rtlCol="0">
            <a:spAutoFit/>
          </a:bodyPr>
          <a:lstStyle/>
          <a:p>
            <a:pPr algn="just"/>
            <a:r>
              <a:rPr lang="en-US" sz="1500" b="1" dirty="0" smtClean="0">
                <a:solidFill>
                  <a:schemeClr val="tx2"/>
                </a:solidFill>
              </a:rPr>
              <a:t>Risk Factors / Barriers:</a:t>
            </a:r>
            <a:endParaRPr lang="en-US" sz="1500" dirty="0" smtClean="0">
              <a:solidFill>
                <a:schemeClr val="tx2"/>
              </a:solidFill>
            </a:endParaRPr>
          </a:p>
          <a:p>
            <a:pPr algn="just"/>
            <a:r>
              <a:rPr lang="en-US" sz="1500" dirty="0" smtClean="0">
                <a:solidFill>
                  <a:schemeClr val="tx2"/>
                </a:solidFill>
              </a:rPr>
              <a:t>Time management; lack of adequate transportation system; lack of adequate funding, inability of government to buy-in, support and providing enabling environment; lack of follow-up system; lack of ability to create employment for the youth; etc.</a:t>
            </a:r>
          </a:p>
          <a:p>
            <a:pPr algn="just"/>
            <a:endParaRPr lang="en-US" sz="1500" dirty="0" smtClean="0">
              <a:solidFill>
                <a:schemeClr val="tx2"/>
              </a:solidFill>
            </a:endParaRPr>
          </a:p>
          <a:p>
            <a:r>
              <a:rPr lang="en-US" sz="1500" b="1" dirty="0" smtClean="0">
                <a:solidFill>
                  <a:schemeClr val="tx2"/>
                </a:solidFill>
              </a:rPr>
              <a:t>Future Project’s Needs: </a:t>
            </a:r>
            <a:endParaRPr lang="en-US" sz="1500" dirty="0" smtClean="0">
              <a:solidFill>
                <a:schemeClr val="tx2"/>
              </a:solidFill>
            </a:endParaRPr>
          </a:p>
          <a:p>
            <a:pPr algn="just"/>
            <a:r>
              <a:rPr lang="en-US" sz="1500" dirty="0" smtClean="0">
                <a:solidFill>
                  <a:schemeClr val="tx2"/>
                </a:solidFill>
              </a:rPr>
              <a:t>We have identified sport as another means and instrument for peace building, therefore partnering with Pan African Youth Friendship Games will open another channel for peace development that AFYIDEF will use to take its campaign to the grass root. And with AU-ECOSOCC support, it will help us to domesticating the process and the training of other youths in Nigeria and across the Africa. </a:t>
            </a:r>
          </a:p>
          <a:p>
            <a:r>
              <a:rPr lang="en-US" sz="1500" dirty="0" smtClean="0">
                <a:solidFill>
                  <a:schemeClr val="tx2"/>
                </a:solidFill>
              </a:rPr>
              <a:t> </a:t>
            </a:r>
          </a:p>
          <a:p>
            <a:pPr algn="just"/>
            <a:r>
              <a:rPr lang="en-US" sz="1500" dirty="0" smtClean="0">
                <a:solidFill>
                  <a:schemeClr val="tx2"/>
                </a:solidFill>
              </a:rPr>
              <a:t>We are strengthening the capacity of young people to protect their communities and discourage their peers from giving into violence. AFYIDEF has made tremendous impact through counseling and social reintegration of young people displaced by insurgency in Nigeria.</a:t>
            </a:r>
          </a:p>
          <a:p>
            <a:pPr algn="just"/>
            <a:endParaRPr lang="en-US" sz="1500" dirty="0" smtClean="0">
              <a:solidFill>
                <a:schemeClr val="tx2"/>
              </a:solidFill>
            </a:endParaRPr>
          </a:p>
          <a:p>
            <a:pPr algn="just"/>
            <a:r>
              <a:rPr lang="en-US" sz="1500" dirty="0" smtClean="0">
                <a:solidFill>
                  <a:schemeClr val="tx2"/>
                </a:solidFill>
              </a:rPr>
              <a:t>As a result of these, we would like to continue with the campaign if given the opportunity by </a:t>
            </a:r>
            <a:r>
              <a:rPr lang="en-US" sz="1500" dirty="0" err="1" smtClean="0">
                <a:solidFill>
                  <a:schemeClr val="tx2"/>
                </a:solidFill>
              </a:rPr>
              <a:t>Facebook</a:t>
            </a:r>
            <a:r>
              <a:rPr lang="en-US" sz="1500" dirty="0" smtClean="0">
                <a:solidFill>
                  <a:schemeClr val="tx2"/>
                </a:solidFill>
              </a:rPr>
              <a:t> and EVP for the sake of sustainability. We would also request for more funding and materials supports so as to help us to organize the second edition of our side event during the Geneva Peace Week in November 2017. Funding support to organize capacity building for the youth to intensify on this Global Campaign Against Violence will be appreciated</a:t>
            </a:r>
          </a:p>
          <a:p>
            <a:r>
              <a:rPr lang="en-US" sz="1500" dirty="0" smtClean="0">
                <a:solidFill>
                  <a:schemeClr val="tx2"/>
                </a:solidFill>
              </a:rPr>
              <a:t> </a:t>
            </a:r>
          </a:p>
          <a:p>
            <a:r>
              <a:rPr lang="en-US" sz="1500" b="1" dirty="0" smtClean="0">
                <a:solidFill>
                  <a:schemeClr val="tx2"/>
                </a:solidFill>
              </a:rPr>
              <a:t>Sustainability: </a:t>
            </a:r>
            <a:endParaRPr lang="en-US" sz="1500" dirty="0" smtClean="0">
              <a:solidFill>
                <a:schemeClr val="tx2"/>
              </a:solidFill>
            </a:endParaRPr>
          </a:p>
          <a:p>
            <a:pPr algn="just"/>
            <a:r>
              <a:rPr lang="en-US" sz="1500" dirty="0" smtClean="0">
                <a:solidFill>
                  <a:schemeClr val="tx2"/>
                </a:solidFill>
              </a:rPr>
              <a:t>Since the project is designed to be a continuous project, therefore it is believed to continue with the campaign against violence and extremism until the world youth realizes that, they are the agent of change not agent of destruction. However, our aim is to mobilize resources that will help us to take this campaign to the grass roots, communities and across the globe in order to build on the skill acquired through the training of Peer to Peer </a:t>
            </a:r>
            <a:r>
              <a:rPr lang="en-US" sz="1500" dirty="0" err="1" smtClean="0">
                <a:solidFill>
                  <a:schemeClr val="tx2"/>
                </a:solidFill>
              </a:rPr>
              <a:t>Facebook</a:t>
            </a:r>
            <a:r>
              <a:rPr lang="en-US" sz="1500" dirty="0" smtClean="0">
                <a:solidFill>
                  <a:schemeClr val="tx2"/>
                </a:solidFill>
              </a:rPr>
              <a:t> Global Digital Challenge.</a:t>
            </a:r>
            <a:endParaRPr lang="en-US" sz="1500" dirty="0">
              <a:solidFill>
                <a:schemeClr val="tx2"/>
              </a:solidFill>
            </a:endParaRPr>
          </a:p>
        </p:txBody>
      </p:sp>
    </p:spTree>
    <p:extLst>
      <p:ext uri="{BB962C8B-B14F-4D97-AF65-F5344CB8AC3E}">
        <p14:creationId xmlns:p14="http://schemas.microsoft.com/office/powerpoint/2010/main" xmlns="" val="230330403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9196" y="333511"/>
            <a:ext cx="9601200" cy="1036850"/>
          </a:xfrm>
        </p:spPr>
        <p:txBody>
          <a:bodyPr/>
          <a:lstStyle/>
          <a:p>
            <a:r>
              <a:rPr lang="en-US" dirty="0" smtClean="0"/>
              <a:t>CONCLUSION</a:t>
            </a:r>
            <a:endParaRPr lang="en-US" dirty="0"/>
          </a:p>
        </p:txBody>
      </p:sp>
      <p:sp>
        <p:nvSpPr>
          <p:cNvPr id="5" name="TextBox 4"/>
          <p:cNvSpPr txBox="1"/>
          <p:nvPr/>
        </p:nvSpPr>
        <p:spPr>
          <a:xfrm>
            <a:off x="679269" y="1815737"/>
            <a:ext cx="10698480" cy="1754326"/>
          </a:xfrm>
          <a:prstGeom prst="rect">
            <a:avLst/>
          </a:prstGeom>
          <a:noFill/>
        </p:spPr>
        <p:txBody>
          <a:bodyPr wrap="square" rtlCol="0">
            <a:spAutoFit/>
          </a:bodyPr>
          <a:lstStyle/>
          <a:p>
            <a:pPr algn="just"/>
            <a:r>
              <a:rPr lang="en-US" dirty="0" smtClean="0">
                <a:solidFill>
                  <a:schemeClr val="tx2"/>
                </a:solidFill>
              </a:rPr>
              <a:t>We use this opportunity to thank </a:t>
            </a:r>
            <a:r>
              <a:rPr lang="en-US" dirty="0" err="1" smtClean="0">
                <a:solidFill>
                  <a:schemeClr val="tx2"/>
                </a:solidFill>
              </a:rPr>
              <a:t>Facebook</a:t>
            </a:r>
            <a:r>
              <a:rPr lang="en-US" dirty="0" smtClean="0">
                <a:solidFill>
                  <a:schemeClr val="tx2"/>
                </a:solidFill>
              </a:rPr>
              <a:t>, EVP and USA government for their supports so far to make Peer to Peer </a:t>
            </a:r>
            <a:r>
              <a:rPr lang="en-US" dirty="0" err="1" smtClean="0">
                <a:solidFill>
                  <a:schemeClr val="tx2"/>
                </a:solidFill>
              </a:rPr>
              <a:t>Facebook</a:t>
            </a:r>
            <a:r>
              <a:rPr lang="en-US" dirty="0" smtClean="0">
                <a:solidFill>
                  <a:schemeClr val="tx2"/>
                </a:solidFill>
              </a:rPr>
              <a:t> Global Digital Challenges program possible, we call on other stakeholders to emulate them so as to achieve optimal peace not only in Nigeria but across the globe. We also appeal to our youth colleagues to embrace peace.</a:t>
            </a:r>
          </a:p>
          <a:p>
            <a:r>
              <a:rPr lang="en-US" dirty="0" smtClean="0">
                <a:solidFill>
                  <a:schemeClr val="tx2"/>
                </a:solidFill>
              </a:rPr>
              <a:t> </a:t>
            </a:r>
          </a:p>
          <a:p>
            <a:r>
              <a:rPr lang="en-US" dirty="0" smtClean="0">
                <a:solidFill>
                  <a:schemeClr val="tx2"/>
                </a:solidFill>
              </a:rPr>
              <a:t>Thanks</a:t>
            </a:r>
            <a:endParaRPr lang="en-US" dirty="0">
              <a:solidFill>
                <a:schemeClr val="tx2"/>
              </a:solidFill>
            </a:endParaRPr>
          </a:p>
        </p:txBody>
      </p:sp>
    </p:spTree>
    <p:extLst>
      <p:ext uri="{BB962C8B-B14F-4D97-AF65-F5344CB8AC3E}">
        <p14:creationId xmlns:p14="http://schemas.microsoft.com/office/powerpoint/2010/main" xmlns="" val="412992619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374" y="728873"/>
            <a:ext cx="10668000" cy="5509200"/>
          </a:xfrm>
          <a:prstGeom prst="rect">
            <a:avLst/>
          </a:prstGeom>
          <a:noFill/>
        </p:spPr>
        <p:txBody>
          <a:bodyPr wrap="square" rtlCol="0">
            <a:spAutoFit/>
          </a:bodyPr>
          <a:lstStyle/>
          <a:p>
            <a:pPr algn="just"/>
            <a:r>
              <a:rPr lang="en-US" sz="2200" dirty="0" smtClean="0">
                <a:solidFill>
                  <a:schemeClr val="tx2"/>
                </a:solidFill>
              </a:rPr>
              <a:t>       Evaluation Metrics</a:t>
            </a:r>
          </a:p>
          <a:p>
            <a:pPr lvl="1" algn="just">
              <a:buFont typeface="Arial" pitchFamily="34" charset="0"/>
              <a:buChar char="•"/>
            </a:pPr>
            <a:r>
              <a:rPr lang="en-US" sz="2200" dirty="0" smtClean="0">
                <a:solidFill>
                  <a:schemeClr val="tx2"/>
                </a:solidFill>
              </a:rPr>
              <a:t>     Post Quantitative or Qualitative Metrics</a:t>
            </a:r>
          </a:p>
          <a:p>
            <a:pPr lvl="1" algn="just">
              <a:buFont typeface="Arial" pitchFamily="34" charset="0"/>
              <a:buChar char="•"/>
            </a:pPr>
            <a:r>
              <a:rPr lang="en-US" sz="2200" dirty="0" smtClean="0">
                <a:solidFill>
                  <a:schemeClr val="tx2"/>
                </a:solidFill>
              </a:rPr>
              <a:t>     Mindset Shift/</a:t>
            </a:r>
            <a:r>
              <a:rPr lang="en-US" sz="2200" dirty="0" err="1" smtClean="0">
                <a:solidFill>
                  <a:schemeClr val="tx2"/>
                </a:solidFill>
              </a:rPr>
              <a:t>Behavioural</a:t>
            </a:r>
            <a:r>
              <a:rPr lang="en-US" sz="2200" dirty="0" smtClean="0">
                <a:solidFill>
                  <a:schemeClr val="tx2"/>
                </a:solidFill>
              </a:rPr>
              <a:t> Change</a:t>
            </a:r>
          </a:p>
          <a:p>
            <a:pPr lvl="1" algn="just">
              <a:buFont typeface="Arial" pitchFamily="34" charset="0"/>
              <a:buChar char="•"/>
            </a:pPr>
            <a:r>
              <a:rPr lang="en-US" sz="2200" dirty="0" smtClean="0">
                <a:solidFill>
                  <a:schemeClr val="tx2"/>
                </a:solidFill>
              </a:rPr>
              <a:t>     Impact of Social Media Analysis</a:t>
            </a:r>
          </a:p>
          <a:p>
            <a:pPr lvl="1" algn="just">
              <a:buFont typeface="Arial" pitchFamily="34" charset="0"/>
              <a:buChar char="•"/>
            </a:pPr>
            <a:r>
              <a:rPr lang="en-US" sz="2200" dirty="0" smtClean="0">
                <a:solidFill>
                  <a:schemeClr val="tx2"/>
                </a:solidFill>
              </a:rPr>
              <a:t>     Result</a:t>
            </a:r>
          </a:p>
          <a:p>
            <a:pPr lvl="1" algn="just"/>
            <a:r>
              <a:rPr lang="en-US" sz="2200" dirty="0" smtClean="0">
                <a:solidFill>
                  <a:schemeClr val="tx2"/>
                </a:solidFill>
              </a:rPr>
              <a:t>Cost Benefit Analysis</a:t>
            </a:r>
          </a:p>
          <a:p>
            <a:pPr lvl="1" algn="just">
              <a:buFont typeface="Arial" pitchFamily="34" charset="0"/>
              <a:buChar char="•"/>
            </a:pPr>
            <a:r>
              <a:rPr lang="en-US" sz="2200" dirty="0" smtClean="0">
                <a:solidFill>
                  <a:schemeClr val="tx2"/>
                </a:solidFill>
              </a:rPr>
              <a:t>      Cost Benefit Analysis: Utilization of Fund</a:t>
            </a:r>
          </a:p>
          <a:p>
            <a:pPr lvl="1" algn="just">
              <a:buFont typeface="Arial" pitchFamily="34" charset="0"/>
              <a:buChar char="•"/>
            </a:pPr>
            <a:r>
              <a:rPr lang="en-US" sz="2200" dirty="0" smtClean="0">
                <a:solidFill>
                  <a:schemeClr val="tx2"/>
                </a:solidFill>
              </a:rPr>
              <a:t>      Execution Details</a:t>
            </a:r>
          </a:p>
          <a:p>
            <a:pPr lvl="1" algn="just"/>
            <a:r>
              <a:rPr lang="en-US" sz="2200" dirty="0" smtClean="0">
                <a:solidFill>
                  <a:schemeClr val="tx2"/>
                </a:solidFill>
              </a:rPr>
              <a:t>Final Submission</a:t>
            </a:r>
          </a:p>
          <a:p>
            <a:pPr lvl="1" algn="just">
              <a:buFont typeface="Arial" pitchFamily="34" charset="0"/>
              <a:buChar char="•"/>
            </a:pPr>
            <a:r>
              <a:rPr lang="en-US" sz="2200" dirty="0" smtClean="0">
                <a:solidFill>
                  <a:schemeClr val="tx2"/>
                </a:solidFill>
              </a:rPr>
              <a:t>      Partnership and Implement</a:t>
            </a:r>
          </a:p>
          <a:p>
            <a:pPr lvl="1" algn="just">
              <a:buFont typeface="Arial" pitchFamily="34" charset="0"/>
              <a:buChar char="•"/>
            </a:pPr>
            <a:r>
              <a:rPr lang="en-US" sz="2200" dirty="0" smtClean="0">
                <a:solidFill>
                  <a:schemeClr val="tx2"/>
                </a:solidFill>
              </a:rPr>
              <a:t>      Transferability</a:t>
            </a:r>
          </a:p>
          <a:p>
            <a:pPr lvl="1" algn="just">
              <a:buFont typeface="Arial" pitchFamily="34" charset="0"/>
              <a:buChar char="•"/>
            </a:pPr>
            <a:r>
              <a:rPr lang="en-US" sz="2200" dirty="0" smtClean="0">
                <a:solidFill>
                  <a:schemeClr val="tx2"/>
                </a:solidFill>
              </a:rPr>
              <a:t>      Risk Factors/Barriers</a:t>
            </a:r>
          </a:p>
          <a:p>
            <a:pPr lvl="1" algn="just">
              <a:buFont typeface="Arial" pitchFamily="34" charset="0"/>
              <a:buChar char="•"/>
            </a:pPr>
            <a:r>
              <a:rPr lang="en-US" sz="2200" dirty="0" smtClean="0">
                <a:solidFill>
                  <a:schemeClr val="tx2"/>
                </a:solidFill>
              </a:rPr>
              <a:t>      Future Project Needs</a:t>
            </a:r>
          </a:p>
          <a:p>
            <a:pPr lvl="1" algn="just">
              <a:buFont typeface="Arial" pitchFamily="34" charset="0"/>
              <a:buChar char="•"/>
            </a:pPr>
            <a:r>
              <a:rPr lang="en-US" sz="2200" dirty="0" smtClean="0">
                <a:solidFill>
                  <a:schemeClr val="tx2"/>
                </a:solidFill>
              </a:rPr>
              <a:t>      Sustainability (Status of Campaign after the end of the Campaign)</a:t>
            </a:r>
          </a:p>
          <a:p>
            <a:pPr lvl="1" algn="just">
              <a:buFont typeface="Arial" pitchFamily="34" charset="0"/>
              <a:buChar char="•"/>
            </a:pPr>
            <a:r>
              <a:rPr lang="en-US" sz="2200" dirty="0" smtClean="0">
                <a:solidFill>
                  <a:schemeClr val="tx2"/>
                </a:solidFill>
              </a:rPr>
              <a:t>      Innovation and Impact</a:t>
            </a:r>
          </a:p>
          <a:p>
            <a:pPr lvl="1" algn="just">
              <a:buFont typeface="Arial" pitchFamily="34" charset="0"/>
              <a:buChar char="•"/>
            </a:pPr>
            <a:r>
              <a:rPr lang="en-US" sz="2200" dirty="0" smtClean="0">
                <a:solidFill>
                  <a:schemeClr val="tx2"/>
                </a:solidFill>
              </a:rPr>
              <a:t>      Strategies</a:t>
            </a:r>
          </a:p>
        </p:txBody>
      </p:sp>
    </p:spTree>
    <p:extLst>
      <p:ext uri="{BB962C8B-B14F-4D97-AF65-F5344CB8AC3E}">
        <p14:creationId xmlns:p14="http://schemas.microsoft.com/office/powerpoint/2010/main" xmlns="" val="145534397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EXECUTIVE SUMMARY</a:t>
            </a:r>
          </a:p>
        </p:txBody>
      </p:sp>
      <p:sp>
        <p:nvSpPr>
          <p:cNvPr id="3" name="Text Placeholder 2"/>
          <p:cNvSpPr>
            <a:spLocks noGrp="1"/>
          </p:cNvSpPr>
          <p:nvPr>
            <p:ph type="body" idx="1"/>
          </p:nvPr>
        </p:nvSpPr>
        <p:spPr>
          <a:xfrm>
            <a:off x="861391" y="1828800"/>
            <a:ext cx="10402957" cy="4545496"/>
          </a:xfrm>
        </p:spPr>
        <p:txBody>
          <a:bodyPr>
            <a:normAutofit fontScale="85000" lnSpcReduction="10000"/>
          </a:bodyPr>
          <a:lstStyle/>
          <a:p>
            <a:pPr algn="just"/>
            <a:r>
              <a:rPr lang="en-US" dirty="0">
                <a:solidFill>
                  <a:schemeClr val="tx2"/>
                </a:solidFill>
              </a:rPr>
              <a:t>Underlines United Nations commitment to engaging governments, institutions and individuals to participate actively in families, communities, municipalities, states and national level in peace building and conflict resolution process</a:t>
            </a:r>
          </a:p>
          <a:p>
            <a:pPr algn="just"/>
            <a:r>
              <a:rPr lang="en-US" dirty="0">
                <a:solidFill>
                  <a:schemeClr val="tx2"/>
                </a:solidFill>
              </a:rPr>
              <a:t>It also highlights that peace promotion occurs in many different context and cuts across disciplines and sectors. In this sense, P2P Facebook Global Digital Challenges highlights the importance of individual decisions and collective efforts to finding lasting peace within and around us.</a:t>
            </a:r>
          </a:p>
          <a:p>
            <a:pPr algn="just"/>
            <a:r>
              <a:rPr lang="en-US" dirty="0">
                <a:solidFill>
                  <a:schemeClr val="tx2"/>
                </a:solidFill>
              </a:rPr>
              <a:t>African Youth International Development Foundation (AFYIDEF) is a non-governmental organization in consultative status with the United Nations Economic and Social Council (UN-ECOSCO), it believes that youths have critical roles to play in peace building and conflict resolution; after all it is the young people that are used to perpetrate violence across the globe.</a:t>
            </a:r>
          </a:p>
          <a:p>
            <a:pPr algn="just"/>
            <a:r>
              <a:rPr lang="en-US" dirty="0">
                <a:solidFill>
                  <a:schemeClr val="tx2"/>
                </a:solidFill>
              </a:rPr>
              <a:t>As part of its outreach </a:t>
            </a:r>
            <a:r>
              <a:rPr lang="en-US" dirty="0" err="1">
                <a:solidFill>
                  <a:schemeClr val="tx2"/>
                </a:solidFill>
              </a:rPr>
              <a:t>programme</a:t>
            </a:r>
            <a:r>
              <a:rPr lang="en-US" dirty="0">
                <a:solidFill>
                  <a:schemeClr val="tx2"/>
                </a:solidFill>
              </a:rPr>
              <a:t>, and upon invitation by EVP, AFYIDEF will be involving in online training on P2P </a:t>
            </a:r>
            <a:r>
              <a:rPr lang="en-US" dirty="0" err="1">
                <a:solidFill>
                  <a:schemeClr val="tx2"/>
                </a:solidFill>
              </a:rPr>
              <a:t>programme</a:t>
            </a:r>
            <a:r>
              <a:rPr lang="en-US" dirty="0">
                <a:solidFill>
                  <a:schemeClr val="tx2"/>
                </a:solidFill>
              </a:rPr>
              <a:t> of EVP.</a:t>
            </a:r>
          </a:p>
        </p:txBody>
      </p:sp>
    </p:spTree>
    <p:extLst>
      <p:ext uri="{BB962C8B-B14F-4D97-AF65-F5344CB8AC3E}">
        <p14:creationId xmlns:p14="http://schemas.microsoft.com/office/powerpoint/2010/main" xmlns="" val="73711889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374" y="728873"/>
            <a:ext cx="10668000" cy="5509200"/>
          </a:xfrm>
          <a:prstGeom prst="rect">
            <a:avLst/>
          </a:prstGeom>
          <a:noFill/>
        </p:spPr>
        <p:txBody>
          <a:bodyPr wrap="square" rtlCol="0">
            <a:spAutoFit/>
          </a:bodyPr>
          <a:lstStyle/>
          <a:p>
            <a:pPr algn="just"/>
            <a:r>
              <a:rPr lang="en-US" sz="2200" dirty="0">
                <a:solidFill>
                  <a:schemeClr val="tx2"/>
                </a:solidFill>
              </a:rPr>
              <a:t>However, extremism belief in and support for ideas that are very far from what most people consider correct or reasonable (patriotism is a kind of religion, it is the egg from which wars are hatched) the fans are always more radical them that which they are fans.</a:t>
            </a:r>
          </a:p>
          <a:p>
            <a:pPr algn="just"/>
            <a:endParaRPr lang="en-US" sz="2200" dirty="0">
              <a:solidFill>
                <a:schemeClr val="tx2"/>
              </a:solidFill>
            </a:endParaRPr>
          </a:p>
          <a:p>
            <a:pPr algn="just"/>
            <a:r>
              <a:rPr lang="en-US" sz="2200" dirty="0">
                <a:solidFill>
                  <a:schemeClr val="tx2"/>
                </a:solidFill>
              </a:rPr>
              <a:t>Therefore peer 2 peer challenging extremism is another avenue to continue with the campaign is an opportunity for African Youths International Development Foundation to build on the campaign train we tagged Youth Action in Peace Building and conflict resolution. The project was launched in a side event organized by AFYIDEF during the Geneva Peace Week in Geneva, Switzerland on November 8</a:t>
            </a:r>
            <a:r>
              <a:rPr lang="en-US" sz="2200" baseline="30000" dirty="0">
                <a:solidFill>
                  <a:schemeClr val="tx2"/>
                </a:solidFill>
              </a:rPr>
              <a:t>th</a:t>
            </a:r>
            <a:r>
              <a:rPr lang="en-US" sz="2200" dirty="0">
                <a:solidFill>
                  <a:schemeClr val="tx2"/>
                </a:solidFill>
              </a:rPr>
              <a:t> 2016. However, the side event was organized to sensitize and mobilize the Youths Action towards community protection, peace building and conflict resolution. The side event outlined the role of Youths and how they should be change agents and positive influences on their peers. The event was a clarion call to youths to shun violence and expose their peers who are involved or planning to carry out acts of violence.</a:t>
            </a:r>
          </a:p>
        </p:txBody>
      </p:sp>
    </p:spTree>
    <p:extLst>
      <p:ext uri="{BB962C8B-B14F-4D97-AF65-F5344CB8AC3E}">
        <p14:creationId xmlns:p14="http://schemas.microsoft.com/office/powerpoint/2010/main" xmlns="" val="145534397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08382" y="914401"/>
            <a:ext cx="10668000" cy="5170646"/>
          </a:xfrm>
          <a:prstGeom prst="rect">
            <a:avLst/>
          </a:prstGeom>
          <a:noFill/>
        </p:spPr>
        <p:txBody>
          <a:bodyPr wrap="square" rtlCol="0">
            <a:spAutoFit/>
          </a:bodyPr>
          <a:lstStyle/>
          <a:p>
            <a:pPr algn="just"/>
            <a:r>
              <a:rPr lang="en-US" sz="2200" dirty="0">
                <a:solidFill>
                  <a:schemeClr val="tx2"/>
                </a:solidFill>
              </a:rPr>
              <a:t>Through this program, AFYIDEF aims at eradicating extremism in our society which has caused more harm than good and many innocent souls have fall victim of this nefarious and barbaric acts from callous minded perpetrated by extremist which can be traced to families, organizations, peer groups etc.</a:t>
            </a:r>
          </a:p>
          <a:p>
            <a:pPr algn="just"/>
            <a:endParaRPr lang="en-US" sz="2200" dirty="0">
              <a:solidFill>
                <a:schemeClr val="tx2"/>
              </a:solidFill>
            </a:endParaRPr>
          </a:p>
          <a:p>
            <a:pPr algn="just"/>
            <a:r>
              <a:rPr lang="en-US" sz="2200" dirty="0">
                <a:solidFill>
                  <a:schemeClr val="tx2"/>
                </a:solidFill>
              </a:rPr>
              <a:t>In Nigeria as at today, Boko Haram happen to be the major extremist group. Youths are the used and still using to propagate this agenda. This has led to the use of the social media to create awareness for the youth against extremism. AFYIDEF helped to enhance an act to curb and reduce this to the barest minimum in which AFYIDEF as an organization belief its achievable because of her track record in the past and other programs we’ve embarked on.</a:t>
            </a:r>
          </a:p>
          <a:p>
            <a:pPr algn="just"/>
            <a:endParaRPr lang="en-US" sz="2200" dirty="0">
              <a:solidFill>
                <a:schemeClr val="tx2"/>
              </a:solidFill>
            </a:endParaRPr>
          </a:p>
          <a:p>
            <a:pPr algn="just"/>
            <a:r>
              <a:rPr lang="en-US" sz="2200" dirty="0">
                <a:solidFill>
                  <a:schemeClr val="tx2"/>
                </a:solidFill>
              </a:rPr>
              <a:t>It will bring more information to those who formed no option about the hateful and therefore have not been involved in preventing or promoting those who are exposed to hateful, extremist messaging and at risk of joining those efforts.</a:t>
            </a:r>
          </a:p>
        </p:txBody>
      </p:sp>
    </p:spTree>
    <p:extLst>
      <p:ext uri="{BB962C8B-B14F-4D97-AF65-F5344CB8AC3E}">
        <p14:creationId xmlns:p14="http://schemas.microsoft.com/office/powerpoint/2010/main" xmlns="" val="230330403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74640" y="198783"/>
            <a:ext cx="7686261" cy="1138773"/>
          </a:xfrm>
          <a:prstGeom prst="rect">
            <a:avLst/>
          </a:prstGeom>
          <a:noFill/>
        </p:spPr>
        <p:txBody>
          <a:bodyPr wrap="square" rtlCol="0">
            <a:spAutoFit/>
          </a:bodyPr>
          <a:lstStyle/>
          <a:p>
            <a:endParaRPr lang="en-US" dirty="0"/>
          </a:p>
          <a:p>
            <a:endParaRPr lang="en-US" dirty="0"/>
          </a:p>
          <a:p>
            <a:r>
              <a:rPr lang="en-US" sz="3200" dirty="0" smtClean="0">
                <a:solidFill>
                  <a:schemeClr val="bg1"/>
                </a:solidFill>
              </a:rPr>
              <a:t>OBJECTIVES/GOAL</a:t>
            </a:r>
            <a:endParaRPr lang="en-US" sz="3200" dirty="0">
              <a:solidFill>
                <a:schemeClr val="bg1"/>
              </a:solidFill>
            </a:endParaRPr>
          </a:p>
        </p:txBody>
      </p:sp>
      <p:sp>
        <p:nvSpPr>
          <p:cNvPr id="5" name="TextBox 4"/>
          <p:cNvSpPr txBox="1"/>
          <p:nvPr/>
        </p:nvSpPr>
        <p:spPr>
          <a:xfrm>
            <a:off x="817276" y="5288340"/>
            <a:ext cx="10104786" cy="1323439"/>
          </a:xfrm>
          <a:prstGeom prst="rect">
            <a:avLst/>
          </a:prstGeom>
          <a:noFill/>
        </p:spPr>
        <p:txBody>
          <a:bodyPr wrap="square" rtlCol="0">
            <a:spAutoFit/>
          </a:bodyPr>
          <a:lstStyle/>
          <a:p>
            <a:pPr marL="342900" lvl="0" indent="-342900">
              <a:buFont typeface="Wingdings" panose="05000000000000000000" pitchFamily="2" charset="2"/>
              <a:buChar char="v"/>
            </a:pPr>
            <a:r>
              <a:rPr lang="en-US" sz="1600" dirty="0">
                <a:solidFill>
                  <a:schemeClr val="tx2"/>
                </a:solidFill>
              </a:rPr>
              <a:t>To eradicate extremism and create a peaceful society for the </a:t>
            </a:r>
            <a:r>
              <a:rPr lang="en-US" sz="1600" dirty="0" smtClean="0">
                <a:solidFill>
                  <a:schemeClr val="tx2"/>
                </a:solidFill>
              </a:rPr>
              <a:t>people by teaching peaceful ways to deal with conflicts through online role play.</a:t>
            </a:r>
            <a:endParaRPr lang="en-US" sz="1600" dirty="0">
              <a:solidFill>
                <a:schemeClr val="tx2"/>
              </a:solidFill>
            </a:endParaRPr>
          </a:p>
          <a:p>
            <a:pPr marL="342900" lvl="0" indent="-342900" algn="just">
              <a:buFont typeface="Wingdings" panose="05000000000000000000" pitchFamily="2" charset="2"/>
              <a:buChar char="v"/>
            </a:pPr>
            <a:r>
              <a:rPr lang="en-US" sz="1600" dirty="0" smtClean="0">
                <a:solidFill>
                  <a:schemeClr val="tx2"/>
                </a:solidFill>
              </a:rPr>
              <a:t>Motivating </a:t>
            </a:r>
            <a:r>
              <a:rPr lang="en-US" sz="1600" dirty="0">
                <a:solidFill>
                  <a:schemeClr val="tx2"/>
                </a:solidFill>
              </a:rPr>
              <a:t>students to become involved in pushing back against hate and extremism, the challenge also builds a community of interested and engaged young people living shared values to counter hate from all over the world.</a:t>
            </a:r>
          </a:p>
        </p:txBody>
      </p:sp>
      <p:sp>
        <p:nvSpPr>
          <p:cNvPr id="6" name="TextBox 5"/>
          <p:cNvSpPr txBox="1"/>
          <p:nvPr/>
        </p:nvSpPr>
        <p:spPr>
          <a:xfrm>
            <a:off x="835829" y="1838646"/>
            <a:ext cx="10104786" cy="3046988"/>
          </a:xfrm>
          <a:prstGeom prst="rect">
            <a:avLst/>
          </a:prstGeom>
          <a:noFill/>
        </p:spPr>
        <p:txBody>
          <a:bodyPr wrap="square" rtlCol="0">
            <a:spAutoFit/>
          </a:bodyPr>
          <a:lstStyle/>
          <a:p>
            <a:pPr marL="285750" lvl="0" indent="-285750" algn="just">
              <a:buFont typeface="Wingdings" panose="05000000000000000000" pitchFamily="2" charset="2"/>
              <a:buChar char="v"/>
            </a:pPr>
            <a:r>
              <a:rPr lang="en-US" sz="1600" dirty="0">
                <a:solidFill>
                  <a:schemeClr val="tx2"/>
                </a:solidFill>
              </a:rPr>
              <a:t>To provide a driving force for students and youth in changing their orientation especially those who might have been brain washed and also those that may be nurturing ambition of becoming one.   </a:t>
            </a:r>
          </a:p>
          <a:p>
            <a:pPr marL="285750" lvl="0" indent="-285750" algn="just">
              <a:buFont typeface="Wingdings" panose="05000000000000000000" pitchFamily="2" charset="2"/>
              <a:buChar char="v"/>
            </a:pPr>
            <a:r>
              <a:rPr lang="en-US" sz="1600" dirty="0">
                <a:solidFill>
                  <a:schemeClr val="tx2"/>
                </a:solidFill>
              </a:rPr>
              <a:t>To create and achieve a level of awareness, influencing behavior and building preference </a:t>
            </a:r>
          </a:p>
          <a:p>
            <a:pPr marL="285750" lvl="0" indent="-285750" algn="just">
              <a:buFont typeface="Wingdings" panose="05000000000000000000" pitchFamily="2" charset="2"/>
              <a:buChar char="v"/>
            </a:pPr>
            <a:r>
              <a:rPr lang="en-US" sz="1600" dirty="0">
                <a:solidFill>
                  <a:schemeClr val="tx2"/>
                </a:solidFill>
              </a:rPr>
              <a:t>Sharing genuine information that will bring out the youthfulness in youths</a:t>
            </a:r>
          </a:p>
          <a:p>
            <a:pPr marL="285750" lvl="0" indent="-285750" algn="just">
              <a:buFont typeface="Wingdings" panose="05000000000000000000" pitchFamily="2" charset="2"/>
              <a:buChar char="v"/>
            </a:pPr>
            <a:r>
              <a:rPr lang="en-US" sz="1600" dirty="0">
                <a:solidFill>
                  <a:schemeClr val="tx2"/>
                </a:solidFill>
              </a:rPr>
              <a:t>Sensitize and mobilize the youth’s actions toward community protection, peace building and conflict resolution</a:t>
            </a:r>
          </a:p>
          <a:p>
            <a:pPr marL="285750" lvl="0" indent="-285750" algn="just">
              <a:buFont typeface="Wingdings" panose="05000000000000000000" pitchFamily="2" charset="2"/>
              <a:buChar char="v"/>
            </a:pPr>
            <a:r>
              <a:rPr lang="en-US" sz="1600" dirty="0">
                <a:solidFill>
                  <a:schemeClr val="tx2"/>
                </a:solidFill>
              </a:rPr>
              <a:t>Outline the role of youths and how they can be change agents and positive influences on their peers.</a:t>
            </a:r>
          </a:p>
          <a:p>
            <a:pPr marL="285750" lvl="0" indent="-285750" algn="just">
              <a:buFont typeface="Wingdings" panose="05000000000000000000" pitchFamily="2" charset="2"/>
              <a:buChar char="v"/>
            </a:pPr>
            <a:r>
              <a:rPr lang="en-US" sz="1600" dirty="0">
                <a:solidFill>
                  <a:schemeClr val="tx2"/>
                </a:solidFill>
              </a:rPr>
              <a:t>Promote Youth engagement and involvement in policy making and decision process to give them sense of belonging and a stake in the future of their countries.</a:t>
            </a:r>
          </a:p>
          <a:p>
            <a:pPr marL="285750" lvl="0" indent="-285750" algn="just">
              <a:buFont typeface="Wingdings" panose="05000000000000000000" pitchFamily="2" charset="2"/>
              <a:buChar char="v"/>
            </a:pPr>
            <a:r>
              <a:rPr lang="en-US" sz="1600" dirty="0">
                <a:solidFill>
                  <a:schemeClr val="tx2"/>
                </a:solidFill>
              </a:rPr>
              <a:t>Serve as a clarion call on youths to shun violence and discourage their peers who are involved or planning to carry out acts of violence.</a:t>
            </a:r>
          </a:p>
          <a:p>
            <a:pPr marL="285750" lvl="0" indent="-285750" algn="just">
              <a:buFont typeface="Wingdings" panose="05000000000000000000" pitchFamily="2" charset="2"/>
              <a:buChar char="v"/>
            </a:pPr>
            <a:r>
              <a:rPr lang="en-US" sz="1600" dirty="0">
                <a:solidFill>
                  <a:schemeClr val="tx2"/>
                </a:solidFill>
              </a:rPr>
              <a:t>To illicit global commitment to ending violence, insurgency, militancy and war across the globe</a:t>
            </a:r>
          </a:p>
        </p:txBody>
      </p:sp>
      <p:sp>
        <p:nvSpPr>
          <p:cNvPr id="7" name="TextBox 6"/>
          <p:cNvSpPr txBox="1"/>
          <p:nvPr/>
        </p:nvSpPr>
        <p:spPr>
          <a:xfrm>
            <a:off x="613952" y="4990013"/>
            <a:ext cx="3931920" cy="369332"/>
          </a:xfrm>
          <a:prstGeom prst="rect">
            <a:avLst/>
          </a:prstGeom>
          <a:noFill/>
        </p:spPr>
        <p:txBody>
          <a:bodyPr wrap="square" rtlCol="0">
            <a:spAutoFit/>
          </a:bodyPr>
          <a:lstStyle/>
          <a:p>
            <a:r>
              <a:rPr lang="en-US" b="1" dirty="0" smtClean="0">
                <a:solidFill>
                  <a:schemeClr val="tx2"/>
                </a:solidFill>
              </a:rPr>
              <a:t>Overall Goal</a:t>
            </a:r>
            <a:endParaRPr lang="en-US" b="1" dirty="0">
              <a:solidFill>
                <a:schemeClr val="tx2"/>
              </a:solidFill>
            </a:endParaRPr>
          </a:p>
        </p:txBody>
      </p:sp>
      <p:sp>
        <p:nvSpPr>
          <p:cNvPr id="8" name="TextBox 7"/>
          <p:cNvSpPr txBox="1"/>
          <p:nvPr/>
        </p:nvSpPr>
        <p:spPr>
          <a:xfrm>
            <a:off x="531221" y="1524001"/>
            <a:ext cx="3931920" cy="369332"/>
          </a:xfrm>
          <a:prstGeom prst="rect">
            <a:avLst/>
          </a:prstGeom>
          <a:noFill/>
        </p:spPr>
        <p:txBody>
          <a:bodyPr wrap="square" rtlCol="0">
            <a:spAutoFit/>
          </a:bodyPr>
          <a:lstStyle/>
          <a:p>
            <a:r>
              <a:rPr lang="en-US" b="1" dirty="0" smtClean="0">
                <a:solidFill>
                  <a:schemeClr val="tx2"/>
                </a:solidFill>
              </a:rPr>
              <a:t>Objectives</a:t>
            </a:r>
            <a:endParaRPr lang="en-US" b="1" dirty="0">
              <a:solidFill>
                <a:schemeClr val="tx2"/>
              </a:solidFill>
            </a:endParaRPr>
          </a:p>
        </p:txBody>
      </p:sp>
    </p:spTree>
    <p:extLst>
      <p:ext uri="{BB962C8B-B14F-4D97-AF65-F5344CB8AC3E}">
        <p14:creationId xmlns:p14="http://schemas.microsoft.com/office/powerpoint/2010/main" xmlns="" val="306172927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21632" y="781880"/>
            <a:ext cx="9275957" cy="584775"/>
          </a:xfrm>
          <a:prstGeom prst="rect">
            <a:avLst/>
          </a:prstGeom>
          <a:noFill/>
        </p:spPr>
        <p:txBody>
          <a:bodyPr wrap="square" rtlCol="0">
            <a:spAutoFit/>
          </a:bodyPr>
          <a:lstStyle/>
          <a:p>
            <a:r>
              <a:rPr lang="en-US" sz="3200" dirty="0">
                <a:solidFill>
                  <a:schemeClr val="bg1"/>
                </a:solidFill>
              </a:rPr>
              <a:t>MISSION </a:t>
            </a:r>
            <a:r>
              <a:rPr lang="en-US" sz="3200" dirty="0" smtClean="0">
                <a:solidFill>
                  <a:schemeClr val="bg1"/>
                </a:solidFill>
              </a:rPr>
              <a:t>STATEMENT/TARGET AUDIENCE</a:t>
            </a:r>
            <a:endParaRPr lang="en-US" sz="3200" dirty="0">
              <a:solidFill>
                <a:schemeClr val="bg1"/>
              </a:solidFill>
            </a:endParaRPr>
          </a:p>
        </p:txBody>
      </p:sp>
      <p:sp>
        <p:nvSpPr>
          <p:cNvPr id="5" name="TextBox 4"/>
          <p:cNvSpPr txBox="1"/>
          <p:nvPr/>
        </p:nvSpPr>
        <p:spPr>
          <a:xfrm>
            <a:off x="848135" y="1822179"/>
            <a:ext cx="10389707" cy="3816429"/>
          </a:xfrm>
          <a:prstGeom prst="rect">
            <a:avLst/>
          </a:prstGeom>
          <a:noFill/>
        </p:spPr>
        <p:txBody>
          <a:bodyPr wrap="square" rtlCol="0">
            <a:spAutoFit/>
          </a:bodyPr>
          <a:lstStyle/>
          <a:p>
            <a:pPr lvl="0" algn="just"/>
            <a:r>
              <a:rPr lang="en-US" sz="2200" dirty="0">
                <a:solidFill>
                  <a:schemeClr val="tx2"/>
                </a:solidFill>
              </a:rPr>
              <a:t>Reducing the act of extremism in youth through social media, online training and physical awareness.</a:t>
            </a:r>
          </a:p>
          <a:p>
            <a:pPr lvl="0" algn="just"/>
            <a:endParaRPr lang="en-US" sz="2200" dirty="0">
              <a:solidFill>
                <a:schemeClr val="tx2"/>
              </a:solidFill>
            </a:endParaRPr>
          </a:p>
          <a:p>
            <a:pPr lvl="0" algn="just"/>
            <a:endParaRPr lang="en-US" sz="2200" dirty="0">
              <a:solidFill>
                <a:schemeClr val="tx2"/>
              </a:solidFill>
            </a:endParaRPr>
          </a:p>
          <a:p>
            <a:pPr algn="just"/>
            <a:r>
              <a:rPr lang="en-US" sz="2200" b="1" dirty="0">
                <a:solidFill>
                  <a:schemeClr val="tx2"/>
                </a:solidFill>
              </a:rPr>
              <a:t>Target Groups:</a:t>
            </a:r>
            <a:endParaRPr lang="en-US" sz="2200" dirty="0">
              <a:solidFill>
                <a:schemeClr val="tx2"/>
              </a:solidFill>
            </a:endParaRPr>
          </a:p>
          <a:p>
            <a:pPr marL="285750" lvl="0" indent="-285750" algn="just">
              <a:buFont typeface="Wingdings" panose="05000000000000000000" pitchFamily="2" charset="2"/>
              <a:buChar char="v"/>
            </a:pPr>
            <a:r>
              <a:rPr lang="en-US" sz="2200" dirty="0">
                <a:solidFill>
                  <a:schemeClr val="tx2"/>
                </a:solidFill>
              </a:rPr>
              <a:t>The target population is basically trainable students at school as well as the youth in deprived communities; Effort will be made to reach out to unemployed youth.</a:t>
            </a:r>
          </a:p>
          <a:p>
            <a:pPr lvl="0" algn="just"/>
            <a:endParaRPr lang="en-US" sz="2200" dirty="0">
              <a:solidFill>
                <a:schemeClr val="tx2"/>
              </a:solidFill>
            </a:endParaRPr>
          </a:p>
          <a:p>
            <a:pPr marL="285750" lvl="0" indent="-285750" algn="just">
              <a:buFont typeface="Wingdings" panose="05000000000000000000" pitchFamily="2" charset="2"/>
              <a:buChar char="v"/>
            </a:pPr>
            <a:r>
              <a:rPr lang="en-US" sz="2200" dirty="0">
                <a:solidFill>
                  <a:schemeClr val="tx2"/>
                </a:solidFill>
              </a:rPr>
              <a:t>They are also known as the Silent majority: those who oppose violent extremism but currently are not active in raising public awareness.</a:t>
            </a:r>
          </a:p>
        </p:txBody>
      </p:sp>
    </p:spTree>
    <p:extLst>
      <p:ext uri="{BB962C8B-B14F-4D97-AF65-F5344CB8AC3E}">
        <p14:creationId xmlns:p14="http://schemas.microsoft.com/office/powerpoint/2010/main" xmlns="" val="203083712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21632" y="781880"/>
            <a:ext cx="9275957" cy="584775"/>
          </a:xfrm>
          <a:prstGeom prst="rect">
            <a:avLst/>
          </a:prstGeom>
          <a:noFill/>
        </p:spPr>
        <p:txBody>
          <a:bodyPr wrap="square" rtlCol="0">
            <a:spAutoFit/>
          </a:bodyPr>
          <a:lstStyle/>
          <a:p>
            <a:r>
              <a:rPr lang="en-US" sz="3200" dirty="0" smtClean="0">
                <a:solidFill>
                  <a:schemeClr val="bg1"/>
                </a:solidFill>
              </a:rPr>
              <a:t>TARGET ANALYSIS</a:t>
            </a:r>
            <a:endParaRPr lang="en-US" sz="3200" dirty="0">
              <a:solidFill>
                <a:schemeClr val="bg1"/>
              </a:solidFill>
            </a:endParaRPr>
          </a:p>
        </p:txBody>
      </p:sp>
      <p:sp>
        <p:nvSpPr>
          <p:cNvPr id="5" name="TextBox 4"/>
          <p:cNvSpPr txBox="1"/>
          <p:nvPr/>
        </p:nvSpPr>
        <p:spPr>
          <a:xfrm>
            <a:off x="848135" y="1717677"/>
            <a:ext cx="10389707" cy="4832092"/>
          </a:xfrm>
          <a:prstGeom prst="rect">
            <a:avLst/>
          </a:prstGeom>
          <a:noFill/>
        </p:spPr>
        <p:txBody>
          <a:bodyPr wrap="square" rtlCol="0">
            <a:spAutoFit/>
          </a:bodyPr>
          <a:lstStyle/>
          <a:p>
            <a:r>
              <a:rPr lang="en-US" sz="2200" dirty="0" smtClean="0">
                <a:solidFill>
                  <a:schemeClr val="tx2"/>
                </a:solidFill>
              </a:rPr>
              <a:t>Globally by our research, unemployment remains stable at 8% between 2010 and 2011. However, Nigeria’s unemployment rate is above the sub-region’s average that increased to 23.9% in 2011 compared with 21.1% in 2010 and 19.7% in 2009. This is according to our finding through the data of National Bureau of Statistics, 2012. The USA Embassy in Nigeria 2012 projected to hit 25% by the end of 2012.</a:t>
            </a:r>
          </a:p>
          <a:p>
            <a:r>
              <a:rPr lang="en-US" sz="2200" dirty="0" smtClean="0">
                <a:solidFill>
                  <a:schemeClr val="tx2"/>
                </a:solidFill>
              </a:rPr>
              <a:t> </a:t>
            </a:r>
          </a:p>
          <a:p>
            <a:r>
              <a:rPr lang="en-US" sz="2200" dirty="0" smtClean="0">
                <a:solidFill>
                  <a:schemeClr val="tx2"/>
                </a:solidFill>
              </a:rPr>
              <a:t>Therefore, by this finding, unemployment among the youth remains synonymous to crime, violence, hate speeches and other related matters hence necessitating youth being vulnerable. It is also worthy to note that as a result of unemployment and hardship among youth led to the causes of </a:t>
            </a:r>
            <a:r>
              <a:rPr lang="en-US" sz="2200" dirty="0" err="1" smtClean="0">
                <a:solidFill>
                  <a:schemeClr val="tx2"/>
                </a:solidFill>
              </a:rPr>
              <a:t>Boko</a:t>
            </a:r>
            <a:r>
              <a:rPr lang="en-US" sz="2200" dirty="0" smtClean="0">
                <a:solidFill>
                  <a:schemeClr val="tx2"/>
                </a:solidFill>
              </a:rPr>
              <a:t> </a:t>
            </a:r>
            <a:r>
              <a:rPr lang="en-US" sz="2200" dirty="0" err="1" smtClean="0">
                <a:solidFill>
                  <a:schemeClr val="tx2"/>
                </a:solidFill>
              </a:rPr>
              <a:t>Haram</a:t>
            </a:r>
            <a:r>
              <a:rPr lang="en-US" sz="2200" dirty="0" smtClean="0">
                <a:solidFill>
                  <a:schemeClr val="tx2"/>
                </a:solidFill>
              </a:rPr>
              <a:t> in Nigeria with 90% of this </a:t>
            </a:r>
            <a:r>
              <a:rPr lang="en-US" sz="2200" dirty="0" err="1" smtClean="0">
                <a:solidFill>
                  <a:schemeClr val="tx2"/>
                </a:solidFill>
              </a:rPr>
              <a:t>Boko</a:t>
            </a:r>
            <a:r>
              <a:rPr lang="en-US" sz="2200" dirty="0" smtClean="0">
                <a:solidFill>
                  <a:schemeClr val="tx2"/>
                </a:solidFill>
              </a:rPr>
              <a:t> </a:t>
            </a:r>
            <a:r>
              <a:rPr lang="en-US" sz="2200" dirty="0" err="1" smtClean="0">
                <a:solidFill>
                  <a:schemeClr val="tx2"/>
                </a:solidFill>
              </a:rPr>
              <a:t>Haram</a:t>
            </a:r>
            <a:r>
              <a:rPr lang="en-US" sz="2200" dirty="0" smtClean="0">
                <a:solidFill>
                  <a:schemeClr val="tx2"/>
                </a:solidFill>
              </a:rPr>
              <a:t> members are youth and silent majority. </a:t>
            </a:r>
          </a:p>
          <a:p>
            <a:r>
              <a:rPr lang="en-US" sz="2200" dirty="0" smtClean="0">
                <a:solidFill>
                  <a:schemeClr val="tx2"/>
                </a:solidFill>
              </a:rPr>
              <a:t> </a:t>
            </a:r>
          </a:p>
          <a:p>
            <a:r>
              <a:rPr lang="en-US" sz="2200" dirty="0" smtClean="0">
                <a:solidFill>
                  <a:schemeClr val="tx2"/>
                </a:solidFill>
              </a:rPr>
              <a:t>But to curb this situation and reducing this to the nearest minimum, our P2P </a:t>
            </a:r>
            <a:r>
              <a:rPr lang="en-US" sz="2200" dirty="0" err="1" smtClean="0">
                <a:solidFill>
                  <a:schemeClr val="tx2"/>
                </a:solidFill>
              </a:rPr>
              <a:t>Facebook</a:t>
            </a:r>
            <a:r>
              <a:rPr lang="en-US" sz="2200" dirty="0" smtClean="0">
                <a:solidFill>
                  <a:schemeClr val="tx2"/>
                </a:solidFill>
              </a:rPr>
              <a:t> Digital Campaign is timely and necessary.</a:t>
            </a:r>
            <a:endParaRPr lang="en-US" sz="2200" dirty="0">
              <a:solidFill>
                <a:schemeClr val="tx2"/>
              </a:solidFill>
            </a:endParaRPr>
          </a:p>
        </p:txBody>
      </p:sp>
    </p:spTree>
    <p:extLst>
      <p:ext uri="{BB962C8B-B14F-4D97-AF65-F5344CB8AC3E}">
        <p14:creationId xmlns:p14="http://schemas.microsoft.com/office/powerpoint/2010/main" xmlns="" val="203083712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theme/theme1.xml><?xml version="1.0" encoding="utf-8"?>
<a:theme xmlns:a="http://schemas.openxmlformats.org/drawingml/2006/main" name="Sales Direction 16X9">
  <a:themeElements>
    <a:clrScheme name="SalesDirection">
      <a:dk1>
        <a:srgbClr val="595959"/>
      </a:dk1>
      <a:lt1>
        <a:sysClr val="window" lastClr="FFFFFF"/>
      </a:lt1>
      <a:dk2>
        <a:srgbClr val="000000"/>
      </a:dk2>
      <a:lt2>
        <a:srgbClr val="F2F2F2"/>
      </a:lt2>
      <a:accent1>
        <a:srgbClr val="1EB8C1"/>
      </a:accent1>
      <a:accent2>
        <a:srgbClr val="EF7920"/>
      </a:accent2>
      <a:accent3>
        <a:srgbClr val="EFC119"/>
      </a:accent3>
      <a:accent4>
        <a:srgbClr val="969890"/>
      </a:accent4>
      <a:accent5>
        <a:srgbClr val="50B4F2"/>
      </a:accent5>
      <a:accent6>
        <a:srgbClr val="C05A3A"/>
      </a:accent6>
      <a:hlink>
        <a:srgbClr val="EFC119"/>
      </a:hlink>
      <a:folHlink>
        <a:srgbClr val="969890"/>
      </a:folHlink>
    </a:clrScheme>
    <a:fontScheme name="Book Antiqua">
      <a:majorFont>
        <a:latin typeface="Book Antiqua"/>
        <a:ea typeface=""/>
        <a:cs typeface=""/>
      </a:majorFont>
      <a:minorFont>
        <a:latin typeface="Book Antiqu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SalesDirection_16x9.potx" id="{FE35DD5A-B687-4161-B4D9-35484B75A379}" vid="{5DB76398-B2EF-4269-B3B2-C0E4C29F3554}"/>
    </a:ext>
  </a:extLst>
</a:theme>
</file>

<file path=ppt/theme/theme2.xml><?xml version="1.0" encoding="utf-8"?>
<a:theme xmlns:a="http://schemas.openxmlformats.org/drawingml/2006/main" name="Office Theme">
  <a:themeElements>
    <a:clrScheme name="SalesDirection">
      <a:dk1>
        <a:srgbClr val="595959"/>
      </a:dk1>
      <a:lt1>
        <a:sysClr val="window" lastClr="FFFFFF"/>
      </a:lt1>
      <a:dk2>
        <a:srgbClr val="000000"/>
      </a:dk2>
      <a:lt2>
        <a:srgbClr val="F2F2F2"/>
      </a:lt2>
      <a:accent1>
        <a:srgbClr val="1EB8C1"/>
      </a:accent1>
      <a:accent2>
        <a:srgbClr val="EF7920"/>
      </a:accent2>
      <a:accent3>
        <a:srgbClr val="EFC119"/>
      </a:accent3>
      <a:accent4>
        <a:srgbClr val="969890"/>
      </a:accent4>
      <a:accent5>
        <a:srgbClr val="50B4F2"/>
      </a:accent5>
      <a:accent6>
        <a:srgbClr val="C05A3A"/>
      </a:accent6>
      <a:hlink>
        <a:srgbClr val="EFC119"/>
      </a:hlink>
      <a:folHlink>
        <a:srgbClr val="969890"/>
      </a:folHlink>
    </a:clrScheme>
    <a:fontScheme name="Book Antiqua">
      <a:majorFont>
        <a:latin typeface="Book Antiqua"/>
        <a:ea typeface=""/>
        <a:cs typeface=""/>
      </a:majorFont>
      <a:minorFont>
        <a:latin typeface="Book Antiqu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SalesDirection">
      <a:dk1>
        <a:srgbClr val="595959"/>
      </a:dk1>
      <a:lt1>
        <a:sysClr val="window" lastClr="FFFFFF"/>
      </a:lt1>
      <a:dk2>
        <a:srgbClr val="000000"/>
      </a:dk2>
      <a:lt2>
        <a:srgbClr val="F2F2F2"/>
      </a:lt2>
      <a:accent1>
        <a:srgbClr val="1EB8C1"/>
      </a:accent1>
      <a:accent2>
        <a:srgbClr val="EF7920"/>
      </a:accent2>
      <a:accent3>
        <a:srgbClr val="EFC119"/>
      </a:accent3>
      <a:accent4>
        <a:srgbClr val="969890"/>
      </a:accent4>
      <a:accent5>
        <a:srgbClr val="50B4F2"/>
      </a:accent5>
      <a:accent6>
        <a:srgbClr val="C05A3A"/>
      </a:accent6>
      <a:hlink>
        <a:srgbClr val="EFC119"/>
      </a:hlink>
      <a:folHlink>
        <a:srgbClr val="969890"/>
      </a:folHlink>
    </a:clrScheme>
    <a:fontScheme name="Book Antiqua">
      <a:majorFont>
        <a:latin typeface="Book Antiqua"/>
        <a:ea typeface=""/>
        <a:cs typeface=""/>
      </a:majorFont>
      <a:minorFont>
        <a:latin typeface="Book Antiqu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3567D146-4D1C-466E-9A63-FAD8863F0C0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Business direction presentation (widescreen)</Template>
  <TotalTime>0</TotalTime>
  <Words>2212</Words>
  <Application>Microsoft Office PowerPoint</Application>
  <PresentationFormat>Custom</PresentationFormat>
  <Paragraphs>192</Paragraphs>
  <Slides>29</Slides>
  <Notes>0</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Sales Direction 16X9</vt:lpstr>
      <vt:lpstr>REPORT ON P2P CHALLENGE SPRING 2017   BY</vt:lpstr>
      <vt:lpstr>TABLE OF CONTENTS</vt:lpstr>
      <vt:lpstr>Slide 3</vt:lpstr>
      <vt:lpstr>EXECUTIVE SUMMARY</vt:lpstr>
      <vt:lpstr>Slide 5</vt:lpstr>
      <vt:lpstr>Slide 6</vt:lpstr>
      <vt:lpstr>Slide 7</vt:lpstr>
      <vt:lpstr>Slide 8</vt:lpstr>
      <vt:lpstr>Slide 9</vt:lpstr>
      <vt:lpstr>Slide 10</vt:lpstr>
      <vt:lpstr>Slide 11</vt:lpstr>
      <vt:lpstr>Slide 12</vt:lpstr>
      <vt:lpstr>Slide 13</vt:lpstr>
      <vt:lpstr>Slide 14</vt:lpstr>
      <vt:lpstr>CONTENT</vt:lpstr>
      <vt:lpstr>Slide 16</vt:lpstr>
      <vt:lpstr>Slide 17</vt:lpstr>
      <vt:lpstr>Slide 18</vt:lpstr>
      <vt:lpstr>Slide 19</vt:lpstr>
      <vt:lpstr>COMMUNITY INITIATIVE AND EDUCATION</vt:lpstr>
      <vt:lpstr>EVALUATION METRICS</vt:lpstr>
      <vt:lpstr>WEBSITE RESULTS</vt:lpstr>
      <vt:lpstr>FACEBOOK RESULTS</vt:lpstr>
      <vt:lpstr>TWITTER AND INSTAGRAM RESULTS</vt:lpstr>
      <vt:lpstr>COST AND SUCCESS ANALYSIS</vt:lpstr>
      <vt:lpstr>COST AND SUCCESS ANALYSIS</vt:lpstr>
      <vt:lpstr>FINAL SUBMISSION</vt:lpstr>
      <vt:lpstr>Slide 28</vt:lpstr>
      <vt:lpstr>CONCLUSION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2017-05-31T16:50:14Z</dcterms:created>
  <dcterms:modified xsi:type="dcterms:W3CDTF">2017-06-04T18:18:22Z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TC034313749991</vt:lpwstr>
  </property>
</Properties>
</file>