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257" r:id="rId3"/>
    <p:sldId id="258" r:id="rId4"/>
    <p:sldId id="259" r:id="rId5"/>
    <p:sldId id="260" r:id="rId6"/>
    <p:sldId id="300" r:id="rId7"/>
    <p:sldId id="261" r:id="rId8"/>
    <p:sldId id="262" r:id="rId9"/>
    <p:sldId id="270" r:id="rId10"/>
    <p:sldId id="271" r:id="rId11"/>
    <p:sldId id="272" r:id="rId12"/>
    <p:sldId id="283" r:id="rId13"/>
    <p:sldId id="284" r:id="rId14"/>
    <p:sldId id="285" r:id="rId15"/>
    <p:sldId id="286" r:id="rId16"/>
    <p:sldId id="287" r:id="rId17"/>
    <p:sldId id="288" r:id="rId18"/>
    <p:sldId id="290" r:id="rId19"/>
    <p:sldId id="289" r:id="rId20"/>
    <p:sldId id="291" r:id="rId21"/>
    <p:sldId id="292" r:id="rId22"/>
    <p:sldId id="293" r:id="rId23"/>
    <p:sldId id="305" r:id="rId24"/>
    <p:sldId id="273" r:id="rId25"/>
    <p:sldId id="264" r:id="rId26"/>
    <p:sldId id="302" r:id="rId27"/>
    <p:sldId id="274" r:id="rId28"/>
    <p:sldId id="275" r:id="rId29"/>
    <p:sldId id="294" r:id="rId30"/>
    <p:sldId id="303" r:id="rId31"/>
    <p:sldId id="301" r:id="rId32"/>
    <p:sldId id="299" r:id="rId33"/>
    <p:sldId id="266" r:id="rId34"/>
    <p:sldId id="276" r:id="rId35"/>
    <p:sldId id="277" r:id="rId36"/>
    <p:sldId id="280" r:id="rId37"/>
    <p:sldId id="281" r:id="rId38"/>
    <p:sldId id="282" r:id="rId39"/>
    <p:sldId id="297" r:id="rId40"/>
    <p:sldId id="298" r:id="rId41"/>
    <p:sldId id="306" r:id="rId42"/>
    <p:sldId id="308" r:id="rId43"/>
    <p:sldId id="307" r:id="rId44"/>
    <p:sldId id="312" r:id="rId45"/>
    <p:sldId id="313" r:id="rId46"/>
    <p:sldId id="314" r:id="rId47"/>
    <p:sldId id="268" r:id="rId48"/>
    <p:sldId id="278" r:id="rId49"/>
    <p:sldId id="279" r:id="rId50"/>
    <p:sldId id="315" r:id="rId51"/>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6E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94" autoAdjust="0"/>
    <p:restoredTop sz="94660"/>
  </p:normalViewPr>
  <p:slideViewPr>
    <p:cSldViewPr>
      <p:cViewPr>
        <p:scale>
          <a:sx n="96" d="100"/>
          <a:sy n="96" d="100"/>
        </p:scale>
        <p:origin x="-1230"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14AD8B-6533-4B77-A07B-77ABE19F7BA5}" type="datetimeFigureOut">
              <a:rPr lang="es-MX" smtClean="0"/>
              <a:t>12/04/2017</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CFC45E-4D8E-45E0-9076-316992545B2C}" type="slidenum">
              <a:rPr lang="es-MX" smtClean="0"/>
              <a:t>‹Nº›</a:t>
            </a:fld>
            <a:endParaRPr lang="es-MX"/>
          </a:p>
        </p:txBody>
      </p:sp>
    </p:spTree>
    <p:extLst>
      <p:ext uri="{BB962C8B-B14F-4D97-AF65-F5344CB8AC3E}">
        <p14:creationId xmlns:p14="http://schemas.microsoft.com/office/powerpoint/2010/main" val="328897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dirty="0"/>
          </a:p>
        </p:txBody>
      </p:sp>
      <p:sp>
        <p:nvSpPr>
          <p:cNvPr id="4" name="3 Marcador de número de diapositiva"/>
          <p:cNvSpPr>
            <a:spLocks noGrp="1"/>
          </p:cNvSpPr>
          <p:nvPr>
            <p:ph type="sldNum" sz="quarter" idx="10"/>
          </p:nvPr>
        </p:nvSpPr>
        <p:spPr/>
        <p:txBody>
          <a:bodyPr/>
          <a:lstStyle/>
          <a:p>
            <a:fld id="{05CFC45E-4D8E-45E0-9076-316992545B2C}" type="slidenum">
              <a:rPr lang="es-MX" smtClean="0"/>
              <a:t>1</a:t>
            </a:fld>
            <a:endParaRPr lang="es-MX"/>
          </a:p>
        </p:txBody>
      </p:sp>
    </p:spTree>
    <p:extLst>
      <p:ext uri="{BB962C8B-B14F-4D97-AF65-F5344CB8AC3E}">
        <p14:creationId xmlns:p14="http://schemas.microsoft.com/office/powerpoint/2010/main" val="2628209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FEFDFFD8-91D2-4838-9DB5-AFAF9DF7AD20}" type="datetimeFigureOut">
              <a:rPr lang="es-MX" smtClean="0"/>
              <a:t>12/04/2017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C6068760-529E-49FC-A349-4D18CFD1F64F}" type="slidenum">
              <a:rPr lang="es-MX" smtClean="0"/>
              <a:t>‹Nº›</a:t>
            </a:fld>
            <a:endParaRPr lang="es-MX"/>
          </a:p>
        </p:txBody>
      </p:sp>
    </p:spTree>
    <p:extLst>
      <p:ext uri="{BB962C8B-B14F-4D97-AF65-F5344CB8AC3E}">
        <p14:creationId xmlns:p14="http://schemas.microsoft.com/office/powerpoint/2010/main" val="3676096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FEFDFFD8-91D2-4838-9DB5-AFAF9DF7AD20}" type="datetimeFigureOut">
              <a:rPr lang="es-MX" smtClean="0"/>
              <a:t>12/04/2017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C6068760-529E-49FC-A349-4D18CFD1F64F}" type="slidenum">
              <a:rPr lang="es-MX" smtClean="0"/>
              <a:t>‹Nº›</a:t>
            </a:fld>
            <a:endParaRPr lang="es-MX"/>
          </a:p>
        </p:txBody>
      </p:sp>
    </p:spTree>
    <p:extLst>
      <p:ext uri="{BB962C8B-B14F-4D97-AF65-F5344CB8AC3E}">
        <p14:creationId xmlns:p14="http://schemas.microsoft.com/office/powerpoint/2010/main" val="4084224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FEFDFFD8-91D2-4838-9DB5-AFAF9DF7AD20}" type="datetimeFigureOut">
              <a:rPr lang="es-MX" smtClean="0"/>
              <a:t>12/04/2017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C6068760-529E-49FC-A349-4D18CFD1F64F}" type="slidenum">
              <a:rPr lang="es-MX" smtClean="0"/>
              <a:t>‹Nº›</a:t>
            </a:fld>
            <a:endParaRPr lang="es-MX"/>
          </a:p>
        </p:txBody>
      </p:sp>
    </p:spTree>
    <p:extLst>
      <p:ext uri="{BB962C8B-B14F-4D97-AF65-F5344CB8AC3E}">
        <p14:creationId xmlns:p14="http://schemas.microsoft.com/office/powerpoint/2010/main" val="1969863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FEFDFFD8-91D2-4838-9DB5-AFAF9DF7AD20}" type="datetimeFigureOut">
              <a:rPr lang="es-MX" smtClean="0"/>
              <a:t>12/04/2017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C6068760-529E-49FC-A349-4D18CFD1F64F}" type="slidenum">
              <a:rPr lang="es-MX" smtClean="0"/>
              <a:t>‹Nº›</a:t>
            </a:fld>
            <a:endParaRPr lang="es-MX"/>
          </a:p>
        </p:txBody>
      </p:sp>
    </p:spTree>
    <p:extLst>
      <p:ext uri="{BB962C8B-B14F-4D97-AF65-F5344CB8AC3E}">
        <p14:creationId xmlns:p14="http://schemas.microsoft.com/office/powerpoint/2010/main" val="1222860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FEFDFFD8-91D2-4838-9DB5-AFAF9DF7AD20}" type="datetimeFigureOut">
              <a:rPr lang="es-MX" smtClean="0"/>
              <a:t>12/04/2017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C6068760-529E-49FC-A349-4D18CFD1F64F}" type="slidenum">
              <a:rPr lang="es-MX" smtClean="0"/>
              <a:t>‹Nº›</a:t>
            </a:fld>
            <a:endParaRPr lang="es-MX"/>
          </a:p>
        </p:txBody>
      </p:sp>
    </p:spTree>
    <p:extLst>
      <p:ext uri="{BB962C8B-B14F-4D97-AF65-F5344CB8AC3E}">
        <p14:creationId xmlns:p14="http://schemas.microsoft.com/office/powerpoint/2010/main" val="3096585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FEFDFFD8-91D2-4838-9DB5-AFAF9DF7AD20}" type="datetimeFigureOut">
              <a:rPr lang="es-MX" smtClean="0"/>
              <a:t>12/04/2017</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C6068760-529E-49FC-A349-4D18CFD1F64F}" type="slidenum">
              <a:rPr lang="es-MX" smtClean="0"/>
              <a:t>‹Nº›</a:t>
            </a:fld>
            <a:endParaRPr lang="es-MX"/>
          </a:p>
        </p:txBody>
      </p:sp>
    </p:spTree>
    <p:extLst>
      <p:ext uri="{BB962C8B-B14F-4D97-AF65-F5344CB8AC3E}">
        <p14:creationId xmlns:p14="http://schemas.microsoft.com/office/powerpoint/2010/main" val="1572464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FEFDFFD8-91D2-4838-9DB5-AFAF9DF7AD20}" type="datetimeFigureOut">
              <a:rPr lang="es-MX" smtClean="0"/>
              <a:t>12/04/2017</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C6068760-529E-49FC-A349-4D18CFD1F64F}" type="slidenum">
              <a:rPr lang="es-MX" smtClean="0"/>
              <a:t>‹Nº›</a:t>
            </a:fld>
            <a:endParaRPr lang="es-MX"/>
          </a:p>
        </p:txBody>
      </p:sp>
    </p:spTree>
    <p:extLst>
      <p:ext uri="{BB962C8B-B14F-4D97-AF65-F5344CB8AC3E}">
        <p14:creationId xmlns:p14="http://schemas.microsoft.com/office/powerpoint/2010/main" val="2308477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FEFDFFD8-91D2-4838-9DB5-AFAF9DF7AD20}" type="datetimeFigureOut">
              <a:rPr lang="es-MX" smtClean="0"/>
              <a:t>12/04/2017</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C6068760-529E-49FC-A349-4D18CFD1F64F}" type="slidenum">
              <a:rPr lang="es-MX" smtClean="0"/>
              <a:t>‹Nº›</a:t>
            </a:fld>
            <a:endParaRPr lang="es-MX"/>
          </a:p>
        </p:txBody>
      </p:sp>
    </p:spTree>
    <p:extLst>
      <p:ext uri="{BB962C8B-B14F-4D97-AF65-F5344CB8AC3E}">
        <p14:creationId xmlns:p14="http://schemas.microsoft.com/office/powerpoint/2010/main" val="1604127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EFDFFD8-91D2-4838-9DB5-AFAF9DF7AD20}" type="datetimeFigureOut">
              <a:rPr lang="es-MX" smtClean="0"/>
              <a:t>12/04/2017</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C6068760-529E-49FC-A349-4D18CFD1F64F}" type="slidenum">
              <a:rPr lang="es-MX" smtClean="0"/>
              <a:t>‹Nº›</a:t>
            </a:fld>
            <a:endParaRPr lang="es-MX"/>
          </a:p>
        </p:txBody>
      </p:sp>
    </p:spTree>
    <p:extLst>
      <p:ext uri="{BB962C8B-B14F-4D97-AF65-F5344CB8AC3E}">
        <p14:creationId xmlns:p14="http://schemas.microsoft.com/office/powerpoint/2010/main" val="3710233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EFDFFD8-91D2-4838-9DB5-AFAF9DF7AD20}" type="datetimeFigureOut">
              <a:rPr lang="es-MX" smtClean="0"/>
              <a:t>12/04/2017</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C6068760-529E-49FC-A349-4D18CFD1F64F}" type="slidenum">
              <a:rPr lang="es-MX" smtClean="0"/>
              <a:t>‹Nº›</a:t>
            </a:fld>
            <a:endParaRPr lang="es-MX"/>
          </a:p>
        </p:txBody>
      </p:sp>
    </p:spTree>
    <p:extLst>
      <p:ext uri="{BB962C8B-B14F-4D97-AF65-F5344CB8AC3E}">
        <p14:creationId xmlns:p14="http://schemas.microsoft.com/office/powerpoint/2010/main" val="3606631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EFDFFD8-91D2-4838-9DB5-AFAF9DF7AD20}" type="datetimeFigureOut">
              <a:rPr lang="es-MX" smtClean="0"/>
              <a:t>12/04/2017</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C6068760-529E-49FC-A349-4D18CFD1F64F}" type="slidenum">
              <a:rPr lang="es-MX" smtClean="0"/>
              <a:t>‹Nº›</a:t>
            </a:fld>
            <a:endParaRPr lang="es-MX"/>
          </a:p>
        </p:txBody>
      </p:sp>
    </p:spTree>
    <p:extLst>
      <p:ext uri="{BB962C8B-B14F-4D97-AF65-F5344CB8AC3E}">
        <p14:creationId xmlns:p14="http://schemas.microsoft.com/office/powerpoint/2010/main" val="916019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FDFFD8-91D2-4838-9DB5-AFAF9DF7AD20}" type="datetimeFigureOut">
              <a:rPr lang="es-MX" smtClean="0"/>
              <a:t>12/04/2017</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068760-529E-49FC-A349-4D18CFD1F64F}" type="slidenum">
              <a:rPr lang="es-MX" smtClean="0"/>
              <a:t>‹Nº›</a:t>
            </a:fld>
            <a:endParaRPr lang="es-MX"/>
          </a:p>
        </p:txBody>
      </p:sp>
    </p:spTree>
    <p:extLst>
      <p:ext uri="{BB962C8B-B14F-4D97-AF65-F5344CB8AC3E}">
        <p14:creationId xmlns:p14="http://schemas.microsoft.com/office/powerpoint/2010/main" val="40712072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35.jpeg"/><Relationship Id="rId3" Type="http://schemas.openxmlformats.org/officeDocument/2006/relationships/image" Target="../media/image26.jpeg"/><Relationship Id="rId7" Type="http://schemas.openxmlformats.org/officeDocument/2006/relationships/image" Target="../media/image29.jpeg"/><Relationship Id="rId12" Type="http://schemas.openxmlformats.org/officeDocument/2006/relationships/image" Target="../media/image34.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33.jpeg"/><Relationship Id="rId5" Type="http://schemas.openxmlformats.org/officeDocument/2006/relationships/image" Target="../media/image28.jpeg"/><Relationship Id="rId10" Type="http://schemas.openxmlformats.org/officeDocument/2006/relationships/image" Target="../media/image32.jpeg"/><Relationship Id="rId4" Type="http://schemas.openxmlformats.org/officeDocument/2006/relationships/image" Target="../media/image27.jpeg"/><Relationship Id="rId9" Type="http://schemas.openxmlformats.org/officeDocument/2006/relationships/image" Target="../media/image31.jpe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10" Type="http://schemas.openxmlformats.org/officeDocument/2006/relationships/image" Target="../media/image50.jpeg"/><Relationship Id="rId4" Type="http://schemas.openxmlformats.org/officeDocument/2006/relationships/image" Target="../media/image44.jpeg"/><Relationship Id="rId9" Type="http://schemas.openxmlformats.org/officeDocument/2006/relationships/image" Target="../media/image49.jpeg"/></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g"/></Relationships>
</file>

<file path=ppt/slides/_rels/slide19.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63.jpeg"/><Relationship Id="rId11" Type="http://schemas.openxmlformats.org/officeDocument/2006/relationships/image" Target="../media/image68.jpeg"/><Relationship Id="rId5" Type="http://schemas.openxmlformats.org/officeDocument/2006/relationships/image" Target="../media/image62.jpeg"/><Relationship Id="rId10" Type="http://schemas.openxmlformats.org/officeDocument/2006/relationships/image" Target="../media/image67.jpeg"/><Relationship Id="rId4" Type="http://schemas.openxmlformats.org/officeDocument/2006/relationships/image" Target="../media/image61.jpeg"/><Relationship Id="rId9" Type="http://schemas.openxmlformats.org/officeDocument/2006/relationships/image" Target="../media/image66.jpe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71.jpeg"/><Relationship Id="rId5" Type="http://schemas.openxmlformats.org/officeDocument/2006/relationships/image" Target="../media/image57.jpg"/><Relationship Id="rId4" Type="http://schemas.openxmlformats.org/officeDocument/2006/relationships/image" Target="../media/image70.jpeg"/></Relationships>
</file>

<file path=ppt/slides/_rels/slide21.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jpeg"/><Relationship Id="rId7" Type="http://schemas.openxmlformats.org/officeDocument/2006/relationships/image" Target="../media/image76.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22.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8.png"/><Relationship Id="rId7" Type="http://schemas.openxmlformats.org/officeDocument/2006/relationships/image" Target="../media/image82.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81.jpeg"/><Relationship Id="rId5" Type="http://schemas.openxmlformats.org/officeDocument/2006/relationships/image" Target="../media/image80.jpeg"/><Relationship Id="rId10" Type="http://schemas.openxmlformats.org/officeDocument/2006/relationships/image" Target="../media/image85.jpeg"/><Relationship Id="rId4" Type="http://schemas.openxmlformats.org/officeDocument/2006/relationships/image" Target="../media/image79.jpeg"/><Relationship Id="rId9" Type="http://schemas.openxmlformats.org/officeDocument/2006/relationships/image" Target="../media/image84.jpeg"/></Relationships>
</file>

<file path=ppt/slides/_rels/slide23.xml.rels><?xml version="1.0" encoding="UTF-8" standalone="yes"?>
<Relationships xmlns="http://schemas.openxmlformats.org/package/2006/relationships"><Relationship Id="rId8" Type="http://schemas.openxmlformats.org/officeDocument/2006/relationships/image" Target="../media/image91.jpeg"/><Relationship Id="rId3" Type="http://schemas.openxmlformats.org/officeDocument/2006/relationships/image" Target="../media/image86.jpeg"/><Relationship Id="rId7" Type="http://schemas.openxmlformats.org/officeDocument/2006/relationships/image" Target="../media/image90.jpeg"/><Relationship Id="rId12" Type="http://schemas.openxmlformats.org/officeDocument/2006/relationships/image" Target="../media/image95.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89.jpeg"/><Relationship Id="rId11" Type="http://schemas.openxmlformats.org/officeDocument/2006/relationships/image" Target="../media/image94.jpeg"/><Relationship Id="rId5" Type="http://schemas.openxmlformats.org/officeDocument/2006/relationships/image" Target="../media/image88.jpeg"/><Relationship Id="rId10" Type="http://schemas.openxmlformats.org/officeDocument/2006/relationships/image" Target="../media/image93.jpeg"/><Relationship Id="rId4" Type="http://schemas.openxmlformats.org/officeDocument/2006/relationships/image" Target="../media/image87.jpeg"/><Relationship Id="rId9" Type="http://schemas.openxmlformats.org/officeDocument/2006/relationships/image" Target="../media/image92.jpeg"/></Relationships>
</file>

<file path=ppt/slides/_rels/slide24.xml.rels><?xml version="1.0" encoding="UTF-8" standalone="yes"?>
<Relationships xmlns="http://schemas.openxmlformats.org/package/2006/relationships"><Relationship Id="rId8" Type="http://schemas.openxmlformats.org/officeDocument/2006/relationships/image" Target="../media/image101.jpeg"/><Relationship Id="rId3" Type="http://schemas.openxmlformats.org/officeDocument/2006/relationships/image" Target="../media/image96.jpeg"/><Relationship Id="rId7" Type="http://schemas.openxmlformats.org/officeDocument/2006/relationships/image" Target="../media/image100.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99.png"/><Relationship Id="rId11" Type="http://schemas.openxmlformats.org/officeDocument/2006/relationships/image" Target="../media/image104.jpeg"/><Relationship Id="rId5" Type="http://schemas.openxmlformats.org/officeDocument/2006/relationships/image" Target="../media/image98.jpeg"/><Relationship Id="rId10" Type="http://schemas.openxmlformats.org/officeDocument/2006/relationships/image" Target="../media/image103.png"/><Relationship Id="rId4" Type="http://schemas.openxmlformats.org/officeDocument/2006/relationships/image" Target="../media/image97.png"/><Relationship Id="rId9" Type="http://schemas.openxmlformats.org/officeDocument/2006/relationships/image" Target="../media/image102.png"/></Relationships>
</file>

<file path=ppt/slides/_rels/slide2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111.jpeg"/><Relationship Id="rId3" Type="http://schemas.openxmlformats.org/officeDocument/2006/relationships/image" Target="../media/image106.png"/><Relationship Id="rId7" Type="http://schemas.openxmlformats.org/officeDocument/2006/relationships/image" Target="../media/image110.jpeg"/><Relationship Id="rId2" Type="http://schemas.openxmlformats.org/officeDocument/2006/relationships/image" Target="../media/image105.png"/><Relationship Id="rId1" Type="http://schemas.openxmlformats.org/officeDocument/2006/relationships/slideLayout" Target="../slideLayouts/slideLayout7.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jpeg"/><Relationship Id="rId9" Type="http://schemas.openxmlformats.org/officeDocument/2006/relationships/image" Target="../media/image112.jpeg"/></Relationships>
</file>

<file path=ppt/slides/_rels/slide27.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05.png"/><Relationship Id="rId1" Type="http://schemas.openxmlformats.org/officeDocument/2006/relationships/slideLayout" Target="../slideLayouts/slideLayout7.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jpeg"/></Relationships>
</file>

<file path=ppt/slides/_rels/slide2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05.png"/><Relationship Id="rId1" Type="http://schemas.openxmlformats.org/officeDocument/2006/relationships/slideLayout" Target="../slideLayouts/slideLayout7.xml"/><Relationship Id="rId4" Type="http://schemas.openxmlformats.org/officeDocument/2006/relationships/image" Target="../media/image119.jpe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25.jpeg"/></Relationships>
</file>

<file path=ppt/slides/_rels/slide35.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27.jpeg"/></Relationships>
</file>

<file path=ppt/slides/_rels/slide3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29.jpeg"/><Relationship Id="rId7" Type="http://schemas.openxmlformats.org/officeDocument/2006/relationships/image" Target="../media/image132.png"/><Relationship Id="rId2" Type="http://schemas.openxmlformats.org/officeDocument/2006/relationships/image" Target="../media/image123.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31.png"/><Relationship Id="rId4" Type="http://schemas.openxmlformats.org/officeDocument/2006/relationships/image" Target="../media/image130.png"/></Relationships>
</file>

<file path=ppt/slides/_rels/slide38.xml.rels><?xml version="1.0" encoding="UTF-8" standalone="yes"?>
<Relationships xmlns="http://schemas.openxmlformats.org/package/2006/relationships"><Relationship Id="rId8" Type="http://schemas.openxmlformats.org/officeDocument/2006/relationships/image" Target="../media/image138.jpeg"/><Relationship Id="rId3" Type="http://schemas.openxmlformats.org/officeDocument/2006/relationships/image" Target="../media/image133.jpeg"/><Relationship Id="rId7" Type="http://schemas.openxmlformats.org/officeDocument/2006/relationships/image" Target="../media/image137.jpeg"/><Relationship Id="rId2" Type="http://schemas.openxmlformats.org/officeDocument/2006/relationships/image" Target="../media/image123.png"/><Relationship Id="rId1" Type="http://schemas.openxmlformats.org/officeDocument/2006/relationships/slideLayout" Target="../slideLayouts/slideLayout7.xml"/><Relationship Id="rId6" Type="http://schemas.openxmlformats.org/officeDocument/2006/relationships/image" Target="../media/image136.jpeg"/><Relationship Id="rId5" Type="http://schemas.openxmlformats.org/officeDocument/2006/relationships/image" Target="../media/image135.jpeg"/><Relationship Id="rId10" Type="http://schemas.openxmlformats.org/officeDocument/2006/relationships/image" Target="../media/image140.jpeg"/><Relationship Id="rId4" Type="http://schemas.openxmlformats.org/officeDocument/2006/relationships/image" Target="../media/image134.jpeg"/><Relationship Id="rId9" Type="http://schemas.openxmlformats.org/officeDocument/2006/relationships/image" Target="../media/image139.jpeg"/></Relationships>
</file>

<file path=ppt/slides/_rels/slide39.xml.rels><?xml version="1.0" encoding="UTF-8" standalone="yes"?>
<Relationships xmlns="http://schemas.openxmlformats.org/package/2006/relationships"><Relationship Id="rId8" Type="http://schemas.openxmlformats.org/officeDocument/2006/relationships/image" Target="../media/image146.jpeg"/><Relationship Id="rId3" Type="http://schemas.openxmlformats.org/officeDocument/2006/relationships/image" Target="../media/image141.jpeg"/><Relationship Id="rId7" Type="http://schemas.openxmlformats.org/officeDocument/2006/relationships/image" Target="../media/image145.jpeg"/><Relationship Id="rId2" Type="http://schemas.openxmlformats.org/officeDocument/2006/relationships/image" Target="../media/image123.png"/><Relationship Id="rId1" Type="http://schemas.openxmlformats.org/officeDocument/2006/relationships/slideLayout" Target="../slideLayouts/slideLayout7.xml"/><Relationship Id="rId6" Type="http://schemas.openxmlformats.org/officeDocument/2006/relationships/image" Target="../media/image144.jpeg"/><Relationship Id="rId5" Type="http://schemas.openxmlformats.org/officeDocument/2006/relationships/image" Target="../media/image143.jpeg"/><Relationship Id="rId4" Type="http://schemas.openxmlformats.org/officeDocument/2006/relationships/image" Target="../media/image142.jpeg"/><Relationship Id="rId9" Type="http://schemas.openxmlformats.org/officeDocument/2006/relationships/image" Target="../media/image147.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image" Target="../media/image148.jpg"/><Relationship Id="rId2" Type="http://schemas.openxmlformats.org/officeDocument/2006/relationships/image" Target="../media/image123.png"/><Relationship Id="rId1" Type="http://schemas.openxmlformats.org/officeDocument/2006/relationships/slideLayout" Target="../slideLayouts/slideLayout7.xml"/><Relationship Id="rId5" Type="http://schemas.openxmlformats.org/officeDocument/2006/relationships/image" Target="../media/image150.jpeg"/><Relationship Id="rId4" Type="http://schemas.openxmlformats.org/officeDocument/2006/relationships/image" Target="../media/image149.jpg"/></Relationships>
</file>

<file path=ppt/slides/_rels/slide41.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52.jpeg"/></Relationships>
</file>

<file path=ppt/slides/_rels/slide42.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53.jpeg"/></Relationships>
</file>

<file path=ppt/slides/_rels/slide43.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55.png"/></Relationships>
</file>

<file path=ppt/slides/_rels/slide44.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23.png"/><Relationship Id="rId1" Type="http://schemas.openxmlformats.org/officeDocument/2006/relationships/slideLayout" Target="../slideLayouts/slideLayout7.xml"/><Relationship Id="rId5" Type="http://schemas.openxmlformats.org/officeDocument/2006/relationships/image" Target="../media/image158.png"/><Relationship Id="rId4" Type="http://schemas.openxmlformats.org/officeDocument/2006/relationships/image" Target="../media/image157.jpeg"/></Relationships>
</file>

<file path=ppt/slides/_rels/slide45.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60.JPG"/></Relationships>
</file>

<file path=ppt/slides/_rels/slide46.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62.jpeg"/></Relationships>
</file>

<file path=ppt/slides/_rels/slide47.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5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30 Conector recto"/>
          <p:cNvCxnSpPr/>
          <p:nvPr/>
        </p:nvCxnSpPr>
        <p:spPr>
          <a:xfrm flipH="1">
            <a:off x="1286010"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cxnSp>
        <p:nvCxnSpPr>
          <p:cNvPr id="1025" name="1024 Conector recto"/>
          <p:cNvCxnSpPr/>
          <p:nvPr/>
        </p:nvCxnSpPr>
        <p:spPr>
          <a:xfrm flipV="1">
            <a:off x="0" y="13134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cxnSp>
        <p:nvCxnSpPr>
          <p:cNvPr id="1031" name="1030 Conector recto"/>
          <p:cNvCxnSpPr/>
          <p:nvPr/>
        </p:nvCxnSpPr>
        <p:spPr>
          <a:xfrm flipV="1">
            <a:off x="0" y="2471861"/>
            <a:ext cx="9144000" cy="44951"/>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cxnSp>
        <p:nvCxnSpPr>
          <p:cNvPr id="1033" name="1032 Conector recto"/>
          <p:cNvCxnSpPr/>
          <p:nvPr/>
        </p:nvCxnSpPr>
        <p:spPr>
          <a:xfrm>
            <a:off x="2843808" y="0"/>
            <a:ext cx="0" cy="6525344"/>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cxnSp>
        <p:nvCxnSpPr>
          <p:cNvPr id="1035" name="1034 Conector recto"/>
          <p:cNvCxnSpPr/>
          <p:nvPr/>
        </p:nvCxnSpPr>
        <p:spPr>
          <a:xfrm flipV="1">
            <a:off x="0" y="3603886"/>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1037" name="1036 Conector recto"/>
          <p:cNvCxnSpPr/>
          <p:nvPr/>
        </p:nvCxnSpPr>
        <p:spPr>
          <a:xfrm>
            <a:off x="4499992" y="0"/>
            <a:ext cx="0" cy="6801877"/>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1039" name="1038 Conector recto"/>
          <p:cNvCxnSpPr/>
          <p:nvPr/>
        </p:nvCxnSpPr>
        <p:spPr>
          <a:xfrm flipV="1">
            <a:off x="0" y="4800164"/>
            <a:ext cx="9144000" cy="70501"/>
          </a:xfrm>
          <a:prstGeom prst="line">
            <a:avLst/>
          </a:prstGeom>
          <a:ln>
            <a:solidFill>
              <a:srgbClr val="FF0000"/>
            </a:solidFill>
            <a:prstDash val="dash"/>
          </a:ln>
        </p:spPr>
        <p:style>
          <a:lnRef idx="2">
            <a:schemeClr val="accent6"/>
          </a:lnRef>
          <a:fillRef idx="0">
            <a:schemeClr val="accent6"/>
          </a:fillRef>
          <a:effectRef idx="1">
            <a:schemeClr val="accent6"/>
          </a:effectRef>
          <a:fontRef idx="minor">
            <a:schemeClr val="tx1"/>
          </a:fontRef>
        </p:style>
      </p:cxnSp>
      <p:cxnSp>
        <p:nvCxnSpPr>
          <p:cNvPr id="1043" name="1042 Conector recto"/>
          <p:cNvCxnSpPr/>
          <p:nvPr/>
        </p:nvCxnSpPr>
        <p:spPr>
          <a:xfrm>
            <a:off x="6084168" y="0"/>
            <a:ext cx="0" cy="6858000"/>
          </a:xfrm>
          <a:prstGeom prst="line">
            <a:avLst/>
          </a:prstGeom>
          <a:ln>
            <a:solidFill>
              <a:srgbClr val="FF0000"/>
            </a:solidFill>
            <a:prstDash val="dash"/>
          </a:ln>
        </p:spPr>
        <p:style>
          <a:lnRef idx="2">
            <a:schemeClr val="accent6"/>
          </a:lnRef>
          <a:fillRef idx="0">
            <a:schemeClr val="accent6"/>
          </a:fillRef>
          <a:effectRef idx="1">
            <a:schemeClr val="accent6"/>
          </a:effectRef>
          <a:fontRef idx="minor">
            <a:schemeClr val="tx1"/>
          </a:fontRef>
        </p:style>
      </p:cxnSp>
      <p:pic>
        <p:nvPicPr>
          <p:cNvPr id="1026" name="Picture 2" descr="C:\Users\aaron.dominguez\Documents\CoP\ANTICORRUPCIÓ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3717032"/>
            <a:ext cx="2016223" cy="206357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aron.dominguez\Documents\CoP\MEDIO AMBIENT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1880" y="2564904"/>
            <a:ext cx="2016223" cy="20635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aron.dominguez\Documents\CoP\ESTÁNDARES LABORALE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5696" y="1412776"/>
            <a:ext cx="2016223" cy="2063575"/>
          </a:xfrm>
          <a:prstGeom prst="rect">
            <a:avLst/>
          </a:prstGeom>
          <a:noFill/>
          <a:extLst>
            <a:ext uri="{909E8E84-426E-40DD-AFC4-6F175D3DCCD1}">
              <a14:hiddenFill xmlns:a14="http://schemas.microsoft.com/office/drawing/2010/main">
                <a:solidFill>
                  <a:srgbClr val="FFFFFF"/>
                </a:solidFill>
              </a14:hiddenFill>
            </a:ext>
          </a:extLst>
        </p:spPr>
      </p:pic>
      <p:sp>
        <p:nvSpPr>
          <p:cNvPr id="79" name="78 Rectángulo redondeado"/>
          <p:cNvSpPr/>
          <p:nvPr/>
        </p:nvSpPr>
        <p:spPr>
          <a:xfrm>
            <a:off x="7668344" y="5831950"/>
            <a:ext cx="1296144" cy="69339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77" name="Picture 6" descr="C:\Users\aaron.dominguez\Pictures\Institucional\Logo DondŽ Verd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58945" y="5297123"/>
            <a:ext cx="1795180" cy="1069654"/>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5" descr="C:\Users\aaron.dominguez\Documents\CoP\Encabezado.jpg"/>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19560" t="12481" r="2218" b="23799"/>
          <a:stretch/>
        </p:blipFill>
        <p:spPr bwMode="auto">
          <a:xfrm>
            <a:off x="1762432" y="0"/>
            <a:ext cx="7381568" cy="75764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aron.dominguez\Documents\CoP\DERECHOS HUMANO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1521" y="332656"/>
            <a:ext cx="2016223" cy="2063575"/>
          </a:xfrm>
          <a:prstGeom prst="rect">
            <a:avLst/>
          </a:prstGeom>
          <a:noFill/>
          <a:extLst>
            <a:ext uri="{909E8E84-426E-40DD-AFC4-6F175D3DCCD1}">
              <a14:hiddenFill xmlns:a14="http://schemas.microsoft.com/office/drawing/2010/main">
                <a:solidFill>
                  <a:srgbClr val="FFFFFF"/>
                </a:solidFill>
              </a14:hiddenFill>
            </a:ext>
          </a:extLst>
        </p:spPr>
      </p:pic>
      <p:sp>
        <p:nvSpPr>
          <p:cNvPr id="81" name="80 Rectángulo"/>
          <p:cNvSpPr/>
          <p:nvPr/>
        </p:nvSpPr>
        <p:spPr>
          <a:xfrm>
            <a:off x="2051720" y="1052736"/>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sp>
        <p:nvSpPr>
          <p:cNvPr id="82" name="81 Rectángulo"/>
          <p:cNvSpPr/>
          <p:nvPr/>
        </p:nvSpPr>
        <p:spPr>
          <a:xfrm>
            <a:off x="3635896" y="2195572"/>
            <a:ext cx="3294112" cy="369332"/>
          </a:xfrm>
          <a:prstGeom prst="rect">
            <a:avLst/>
          </a:prstGeom>
        </p:spPr>
        <p:txBody>
          <a:bodyPr wrap="square">
            <a:spAutoFit/>
          </a:bodyPr>
          <a:lstStyle/>
          <a:p>
            <a:r>
              <a:rPr lang="es-MX" b="1" i="0" dirty="0" smtClean="0">
                <a:solidFill>
                  <a:srgbClr val="00B0F0"/>
                </a:solidFill>
                <a:effectLst/>
                <a:latin typeface="Open Sans"/>
              </a:rPr>
              <a:t>ESTÁNDARES LABORALES</a:t>
            </a:r>
            <a:endParaRPr lang="es-MX" dirty="0">
              <a:solidFill>
                <a:srgbClr val="00B0F0"/>
              </a:solidFill>
            </a:endParaRPr>
          </a:p>
        </p:txBody>
      </p:sp>
      <p:sp>
        <p:nvSpPr>
          <p:cNvPr id="84" name="83 Rectángulo"/>
          <p:cNvSpPr/>
          <p:nvPr/>
        </p:nvSpPr>
        <p:spPr>
          <a:xfrm>
            <a:off x="5292080" y="3284984"/>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sp>
        <p:nvSpPr>
          <p:cNvPr id="85" name="84 Rectángulo"/>
          <p:cNvSpPr/>
          <p:nvPr/>
        </p:nvSpPr>
        <p:spPr>
          <a:xfrm>
            <a:off x="6879882" y="4499828"/>
            <a:ext cx="2300630" cy="369332"/>
          </a:xfrm>
          <a:prstGeom prst="rect">
            <a:avLst/>
          </a:prstGeom>
        </p:spPr>
        <p:txBody>
          <a:bodyPr wrap="none">
            <a:spAutoFit/>
          </a:bodyPr>
          <a:lstStyle/>
          <a:p>
            <a:r>
              <a:rPr lang="es-MX" b="1" i="0" dirty="0" smtClean="0">
                <a:solidFill>
                  <a:srgbClr val="FF274C"/>
                </a:solidFill>
                <a:effectLst/>
                <a:latin typeface="Open Sans"/>
              </a:rPr>
              <a:t>ANTICORRUPCIÓN</a:t>
            </a:r>
            <a:endParaRPr lang="es-MX" dirty="0"/>
          </a:p>
        </p:txBody>
      </p:sp>
    </p:spTree>
    <p:extLst>
      <p:ext uri="{BB962C8B-B14F-4D97-AF65-F5344CB8AC3E}">
        <p14:creationId xmlns:p14="http://schemas.microsoft.com/office/powerpoint/2010/main" val="41869178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6 Rectángulo"/>
          <p:cNvSpPr/>
          <p:nvPr/>
        </p:nvSpPr>
        <p:spPr>
          <a:xfrm>
            <a:off x="4860032" y="1755535"/>
            <a:ext cx="4104456" cy="3284041"/>
          </a:xfrm>
          <a:prstGeom prst="rect">
            <a:avLst/>
          </a:prstGeom>
          <a:ln>
            <a:noFill/>
          </a:ln>
        </p:spPr>
        <p:txBody>
          <a:bodyPr wrap="square">
            <a:spAutoFit/>
          </a:bodyPr>
          <a:lstStyle/>
          <a:p>
            <a:pPr algn="just">
              <a:lnSpc>
                <a:spcPct val="150000"/>
              </a:lnSpc>
            </a:pPr>
            <a:r>
              <a:rPr lang="es-MX" sz="1400" dirty="0">
                <a:latin typeface="Arial" panose="020B0604020202020204" pitchFamily="34" charset="0"/>
                <a:cs typeface="Arial" panose="020B0604020202020204" pitchFamily="34" charset="0"/>
              </a:rPr>
              <a:t>En </a:t>
            </a:r>
            <a:r>
              <a:rPr lang="es-MX" sz="1400" dirty="0" smtClean="0">
                <a:latin typeface="Arial" panose="020B0604020202020204" pitchFamily="34" charset="0"/>
                <a:cs typeface="Arial" panose="020B0604020202020204" pitchFamily="34" charset="0"/>
              </a:rPr>
              <a:t>DONDÉ estamos interesados en la Salud y Seguridad de nuestros colaboradores, por lo que contamos con:</a:t>
            </a:r>
          </a:p>
          <a:p>
            <a:pPr marL="228600" indent="-228600" algn="just">
              <a:lnSpc>
                <a:spcPct val="150000"/>
              </a:lnSpc>
              <a:buFont typeface="+mj-lt"/>
              <a:buAutoNum type="arabicPeriod"/>
            </a:pPr>
            <a:r>
              <a:rPr lang="es-MX" sz="1400" dirty="0" smtClean="0">
                <a:latin typeface="Arial" panose="020B0604020202020204" pitchFamily="34" charset="0"/>
                <a:cs typeface="Arial" panose="020B0604020202020204" pitchFamily="34" charset="0"/>
              </a:rPr>
              <a:t>Equipos de Seguridad para cada colaborador.</a:t>
            </a:r>
          </a:p>
          <a:p>
            <a:pPr marL="228600" indent="-228600" algn="just">
              <a:lnSpc>
                <a:spcPct val="150000"/>
              </a:lnSpc>
              <a:buFont typeface="+mj-lt"/>
              <a:buAutoNum type="arabicPeriod"/>
            </a:pPr>
            <a:r>
              <a:rPr lang="es-MX" sz="1400" dirty="0" smtClean="0">
                <a:latin typeface="Arial" panose="020B0604020202020204" pitchFamily="34" charset="0"/>
                <a:cs typeface="Arial" panose="020B0604020202020204" pitchFamily="34" charset="0"/>
              </a:rPr>
              <a:t>Exámenes médicos.</a:t>
            </a:r>
          </a:p>
          <a:p>
            <a:pPr marL="228600" indent="-228600" algn="just">
              <a:lnSpc>
                <a:spcPct val="150000"/>
              </a:lnSpc>
              <a:buFont typeface="+mj-lt"/>
              <a:buAutoNum type="arabicPeriod"/>
            </a:pPr>
            <a:r>
              <a:rPr lang="es-MX" sz="1400" dirty="0" smtClean="0">
                <a:latin typeface="Arial" panose="020B0604020202020204" pitchFamily="34" charset="0"/>
                <a:cs typeface="Arial" panose="020B0604020202020204" pitchFamily="34" charset="0"/>
              </a:rPr>
              <a:t>Campañas de Vacunación.</a:t>
            </a:r>
          </a:p>
          <a:p>
            <a:pPr marL="228600" indent="-228600" algn="just">
              <a:lnSpc>
                <a:spcPct val="150000"/>
              </a:lnSpc>
              <a:buFont typeface="+mj-lt"/>
              <a:buAutoNum type="arabicPeriod"/>
            </a:pPr>
            <a:r>
              <a:rPr lang="es-MX" sz="1400" dirty="0" smtClean="0">
                <a:latin typeface="Arial" panose="020B0604020202020204" pitchFamily="34" charset="0"/>
                <a:cs typeface="Arial" panose="020B0604020202020204" pitchFamily="34" charset="0"/>
              </a:rPr>
              <a:t>Cursos de capacitación en materia de Salud y Seguridad en el Trabajo.</a:t>
            </a:r>
          </a:p>
          <a:p>
            <a:pPr marL="228600" indent="-228600" algn="just">
              <a:lnSpc>
                <a:spcPct val="150000"/>
              </a:lnSpc>
              <a:buFont typeface="+mj-lt"/>
              <a:buAutoNum type="arabicPeriod"/>
            </a:pPr>
            <a:r>
              <a:rPr lang="es-MX" sz="1400" dirty="0">
                <a:latin typeface="Arial" panose="020B0604020202020204" pitchFamily="34" charset="0"/>
                <a:cs typeface="Arial" panose="020B0604020202020204" pitchFamily="34" charset="0"/>
              </a:rPr>
              <a:t>Políticas de Seguridad y </a:t>
            </a:r>
            <a:r>
              <a:rPr lang="es-MX" sz="1400" dirty="0" smtClean="0">
                <a:latin typeface="Arial" panose="020B0604020202020204" pitchFamily="34" charset="0"/>
                <a:cs typeface="Arial" panose="020B0604020202020204" pitchFamily="34" charset="0"/>
              </a:rPr>
              <a:t>Salud.</a:t>
            </a:r>
          </a:p>
          <a:p>
            <a:pPr marL="228600" indent="-228600" algn="just">
              <a:lnSpc>
                <a:spcPct val="150000"/>
              </a:lnSpc>
              <a:buFont typeface="+mj-lt"/>
              <a:buAutoNum type="arabicPeriod"/>
            </a:pPr>
            <a:r>
              <a:rPr lang="es-MX" sz="1400" dirty="0">
                <a:latin typeface="Arial" panose="020B0604020202020204" pitchFamily="34" charset="0"/>
                <a:cs typeface="Arial" panose="020B0604020202020204" pitchFamily="34" charset="0"/>
              </a:rPr>
              <a:t>Semana de la Seguridad y Salud en el </a:t>
            </a:r>
            <a:r>
              <a:rPr lang="es-MX" sz="1400" dirty="0" smtClean="0">
                <a:latin typeface="Arial" panose="020B0604020202020204" pitchFamily="34" charset="0"/>
                <a:cs typeface="Arial" panose="020B0604020202020204" pitchFamily="34" charset="0"/>
              </a:rPr>
              <a:t>trabajo.</a:t>
            </a:r>
            <a:endParaRPr lang="es-MX" sz="1400" dirty="0">
              <a:latin typeface="Arial" panose="020B0604020202020204" pitchFamily="34" charset="0"/>
              <a:cs typeface="Arial" panose="020B0604020202020204" pitchFamily="34" charset="0"/>
            </a:endParaRPr>
          </a:p>
        </p:txBody>
      </p:sp>
      <p:pic>
        <p:nvPicPr>
          <p:cNvPr id="8" name="Picture 2" descr="C:\Users\aaron.dominguez\Documents\CoP\Evidencias\Objetivos de Seguridad y Salud en el trabaj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3734912"/>
            <a:ext cx="3605474" cy="205678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aron.dominguez\Documents\CoP\Evidencias\Política de Seguridad y Salud en el trabaj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1600" y="1340768"/>
            <a:ext cx="3605474" cy="2056788"/>
          </a:xfrm>
          <a:prstGeom prst="rect">
            <a:avLst/>
          </a:prstGeom>
          <a:noFill/>
          <a:extLst>
            <a:ext uri="{909E8E84-426E-40DD-AFC4-6F175D3DCCD1}">
              <a14:hiddenFill xmlns:a14="http://schemas.microsoft.com/office/drawing/2010/main">
                <a:solidFill>
                  <a:srgbClr val="FFFFFF"/>
                </a:solidFill>
              </a14:hiddenFill>
            </a:ext>
          </a:extLst>
        </p:spPr>
      </p:pic>
      <p:sp>
        <p:nvSpPr>
          <p:cNvPr id="10" name="9 CuadroTexto"/>
          <p:cNvSpPr txBox="1"/>
          <p:nvPr/>
        </p:nvSpPr>
        <p:spPr>
          <a:xfrm>
            <a:off x="3035805" y="630020"/>
            <a:ext cx="3226553" cy="338554"/>
          </a:xfrm>
          <a:prstGeom prst="rect">
            <a:avLst/>
          </a:prstGeom>
          <a:noFill/>
        </p:spPr>
        <p:txBody>
          <a:bodyPr wrap="square" rtlCol="0">
            <a:spAutoFit/>
          </a:bodyPr>
          <a:lstStyle/>
          <a:p>
            <a:pPr algn="ctr"/>
            <a:r>
              <a:rPr lang="es-ES" sz="1600" b="1" dirty="0" smtClean="0"/>
              <a:t>Salud y Seguridad en el trabajo</a:t>
            </a:r>
            <a:endParaRPr lang="es-ES" sz="1600" b="1" dirty="0"/>
          </a:p>
        </p:txBody>
      </p:sp>
    </p:spTree>
    <p:extLst>
      <p:ext uri="{BB962C8B-B14F-4D97-AF65-F5344CB8AC3E}">
        <p14:creationId xmlns:p14="http://schemas.microsoft.com/office/powerpoint/2010/main" val="32230762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6 Rectángulo"/>
          <p:cNvSpPr/>
          <p:nvPr/>
        </p:nvSpPr>
        <p:spPr>
          <a:xfrm>
            <a:off x="1072979" y="515575"/>
            <a:ext cx="7243437" cy="307777"/>
          </a:xfrm>
          <a:prstGeom prst="rect">
            <a:avLst/>
          </a:prstGeom>
          <a:ln>
            <a:noFill/>
          </a:ln>
        </p:spPr>
        <p:txBody>
          <a:bodyPr wrap="square">
            <a:spAutoFit/>
          </a:bodyPr>
          <a:lstStyle/>
          <a:p>
            <a:pPr algn="ctr"/>
            <a:r>
              <a:rPr lang="es-MX" sz="1400" dirty="0" smtClean="0">
                <a:latin typeface="Arial" panose="020B0604020202020204" pitchFamily="34" charset="0"/>
                <a:cs typeface="Arial" panose="020B0604020202020204" pitchFamily="34" charset="0"/>
              </a:rPr>
              <a:t> </a:t>
            </a:r>
            <a:r>
              <a:rPr lang="es-MX" sz="1400" b="1" dirty="0">
                <a:latin typeface="Arial" panose="020B0604020202020204" pitchFamily="34" charset="0"/>
                <a:cs typeface="Arial" panose="020B0604020202020204" pitchFamily="34" charset="0"/>
              </a:rPr>
              <a:t>SEMANA DE SEGURIDAD Y SALUD EN EL TRABAJO </a:t>
            </a:r>
            <a:r>
              <a:rPr lang="es-MX" sz="1400" b="1" dirty="0" smtClean="0">
                <a:latin typeface="Arial" panose="020B0604020202020204" pitchFamily="34" charset="0"/>
                <a:cs typeface="Arial" panose="020B0604020202020204" pitchFamily="34" charset="0"/>
              </a:rPr>
              <a:t>DONDÉ </a:t>
            </a:r>
            <a:endParaRPr lang="es-MX" sz="1400" dirty="0">
              <a:latin typeface="Arial" panose="020B0604020202020204" pitchFamily="34" charset="0"/>
              <a:cs typeface="Arial" panose="020B0604020202020204" pitchFamily="34" charset="0"/>
            </a:endParaRPr>
          </a:p>
        </p:txBody>
      </p:sp>
      <p:sp>
        <p:nvSpPr>
          <p:cNvPr id="8" name="7 Rectángulo"/>
          <p:cNvSpPr/>
          <p:nvPr/>
        </p:nvSpPr>
        <p:spPr>
          <a:xfrm>
            <a:off x="1051790" y="836712"/>
            <a:ext cx="7632848" cy="655436"/>
          </a:xfrm>
          <a:prstGeom prst="rect">
            <a:avLst/>
          </a:prstGeom>
        </p:spPr>
        <p:txBody>
          <a:bodyPr wrap="square">
            <a:spAutoFit/>
          </a:bodyPr>
          <a:lstStyle/>
          <a:p>
            <a:pPr algn="just">
              <a:lnSpc>
                <a:spcPct val="150000"/>
              </a:lnSpc>
            </a:pPr>
            <a:r>
              <a:rPr lang="es-MX" sz="1300" dirty="0">
                <a:latin typeface="Arial" panose="020B0604020202020204" pitchFamily="34" charset="0"/>
                <a:cs typeface="Arial" panose="020B0604020202020204" pitchFamily="34" charset="0"/>
              </a:rPr>
              <a:t>Como cada año en Dondé tenemos la semana de seguridad y salud en el trabajo, impartido por personal de Protección Civil, IMSS, </a:t>
            </a:r>
            <a:r>
              <a:rPr lang="es-MX" sz="1300" dirty="0" smtClean="0">
                <a:latin typeface="Arial" panose="020B0604020202020204" pitchFamily="34" charset="0"/>
                <a:cs typeface="Arial" panose="020B0604020202020204" pitchFamily="34" charset="0"/>
              </a:rPr>
              <a:t>Clínica </a:t>
            </a:r>
            <a:r>
              <a:rPr lang="es-MX" sz="1300" dirty="0">
                <a:latin typeface="Arial" panose="020B0604020202020204" pitchFamily="34" charset="0"/>
                <a:cs typeface="Arial" panose="020B0604020202020204" pitchFamily="34" charset="0"/>
              </a:rPr>
              <a:t>Centro Medico </a:t>
            </a:r>
            <a:r>
              <a:rPr lang="es-MX" sz="1300" dirty="0" smtClean="0">
                <a:latin typeface="Arial" panose="020B0604020202020204" pitchFamily="34" charset="0"/>
                <a:cs typeface="Arial" panose="020B0604020202020204" pitchFamily="34" charset="0"/>
              </a:rPr>
              <a:t>Peninsular.</a:t>
            </a:r>
            <a:endParaRPr lang="es-MX" sz="1300" dirty="0">
              <a:latin typeface="Arial" panose="020B0604020202020204" pitchFamily="34" charset="0"/>
              <a:cs typeface="Arial" panose="020B0604020202020204" pitchFamily="34" charset="0"/>
            </a:endParaRPr>
          </a:p>
        </p:txBody>
      </p:sp>
      <p:sp>
        <p:nvSpPr>
          <p:cNvPr id="2" name="1 Rectángulo"/>
          <p:cNvSpPr/>
          <p:nvPr/>
        </p:nvSpPr>
        <p:spPr>
          <a:xfrm>
            <a:off x="3007117" y="1700808"/>
            <a:ext cx="5803277" cy="2476127"/>
          </a:xfrm>
          <a:prstGeom prst="rect">
            <a:avLst/>
          </a:prstGeom>
        </p:spPr>
        <p:txBody>
          <a:bodyPr wrap="square">
            <a:spAutoFit/>
          </a:bodyPr>
          <a:lstStyle/>
          <a:p>
            <a:pPr marL="171450" indent="-171450" algn="just">
              <a:lnSpc>
                <a:spcPct val="150000"/>
              </a:lnSpc>
              <a:buFont typeface="Arial" panose="020B0604020202020204" pitchFamily="34" charset="0"/>
              <a:buChar char="•"/>
            </a:pPr>
            <a:r>
              <a:rPr lang="es-MX" sz="1300" b="1" dirty="0" smtClean="0">
                <a:latin typeface="Arial" panose="020B0604020202020204" pitchFamily="34" charset="0"/>
                <a:cs typeface="Arial" panose="020B0604020202020204" pitchFamily="34" charset="0"/>
              </a:rPr>
              <a:t>Curso “Condiciones Inseguras en el Centro de Trabajo”</a:t>
            </a:r>
          </a:p>
          <a:p>
            <a:pPr marL="171450" indent="-171450" algn="just">
              <a:lnSpc>
                <a:spcPct val="150000"/>
              </a:lnSpc>
              <a:buFont typeface="Arial" panose="020B0604020202020204" pitchFamily="34" charset="0"/>
              <a:buChar char="•"/>
            </a:pPr>
            <a:r>
              <a:rPr lang="es-MX" sz="1300" b="1" dirty="0" smtClean="0">
                <a:latin typeface="Arial" panose="020B0604020202020204" pitchFamily="34" charset="0"/>
                <a:cs typeface="Arial" panose="020B0604020202020204" pitchFamily="34" charset="0"/>
              </a:rPr>
              <a:t>Aplicación de vacuna contra toxoide tetánico, detección de colesterol, diabetes, placa </a:t>
            </a:r>
            <a:r>
              <a:rPr lang="es-MX" sz="1300" b="1" dirty="0" err="1" smtClean="0">
                <a:latin typeface="Arial" panose="020B0604020202020204" pitchFamily="34" charset="0"/>
                <a:cs typeface="Arial" panose="020B0604020202020204" pitchFamily="34" charset="0"/>
              </a:rPr>
              <a:t>dentobacteriana</a:t>
            </a:r>
            <a:r>
              <a:rPr lang="es-MX" sz="1300" b="1" dirty="0" smtClean="0">
                <a:latin typeface="Arial" panose="020B0604020202020204" pitchFamily="34" charset="0"/>
                <a:cs typeface="Arial" panose="020B0604020202020204" pitchFamily="34" charset="0"/>
              </a:rPr>
              <a:t> e hipertensión arterial.</a:t>
            </a:r>
          </a:p>
          <a:p>
            <a:pPr marL="171450" indent="-171450" algn="just">
              <a:lnSpc>
                <a:spcPct val="150000"/>
              </a:lnSpc>
              <a:buFont typeface="Arial" panose="020B0604020202020204" pitchFamily="34" charset="0"/>
              <a:buChar char="•"/>
            </a:pPr>
            <a:r>
              <a:rPr lang="es-MX" sz="1300" b="1" dirty="0" smtClean="0">
                <a:latin typeface="Arial" panose="020B0604020202020204" pitchFamily="34" charset="0"/>
                <a:cs typeface="Arial" panose="020B0604020202020204" pitchFamily="34" charset="0"/>
              </a:rPr>
              <a:t> Examen de agudeza visual, diagnostico dental y antropometría.</a:t>
            </a:r>
          </a:p>
          <a:p>
            <a:pPr marL="171450" indent="-171450" algn="just">
              <a:lnSpc>
                <a:spcPct val="150000"/>
              </a:lnSpc>
              <a:buFont typeface="Arial" panose="020B0604020202020204" pitchFamily="34" charset="0"/>
              <a:buChar char="•"/>
            </a:pPr>
            <a:r>
              <a:rPr lang="es-MX" sz="1300" b="1" dirty="0" smtClean="0">
                <a:latin typeface="Arial" panose="020B0604020202020204" pitchFamily="34" charset="0"/>
                <a:cs typeface="Arial" panose="020B0604020202020204" pitchFamily="34" charset="0"/>
              </a:rPr>
              <a:t>Curso “Concientización de las Normas de Seguridad”</a:t>
            </a:r>
          </a:p>
          <a:p>
            <a:pPr marL="171450" indent="-171450" algn="just">
              <a:lnSpc>
                <a:spcPct val="150000"/>
              </a:lnSpc>
              <a:buFont typeface="Arial" panose="020B0604020202020204" pitchFamily="34" charset="0"/>
              <a:buChar char="•"/>
            </a:pPr>
            <a:r>
              <a:rPr lang="es-MX" sz="1300" b="1" dirty="0" smtClean="0">
                <a:latin typeface="Arial" panose="020B0604020202020204" pitchFamily="34" charset="0"/>
                <a:cs typeface="Arial" panose="020B0604020202020204" pitchFamily="34" charset="0"/>
              </a:rPr>
              <a:t>Platica  “Manejo Seguro de Cargas”</a:t>
            </a:r>
          </a:p>
          <a:p>
            <a:pPr marL="171450" indent="-171450" algn="just">
              <a:lnSpc>
                <a:spcPct val="150000"/>
              </a:lnSpc>
              <a:buFont typeface="Arial" panose="020B0604020202020204" pitchFamily="34" charset="0"/>
              <a:buChar char="•"/>
            </a:pPr>
            <a:r>
              <a:rPr lang="es-MX" sz="1300" b="1" dirty="0" smtClean="0">
                <a:latin typeface="Arial" panose="020B0604020202020204" pitchFamily="34" charset="0"/>
                <a:cs typeface="Arial" panose="020B0604020202020204" pitchFamily="34" charset="0"/>
              </a:rPr>
              <a:t>PREVENIMSS: Exploración de mama y Papanicolaou</a:t>
            </a:r>
          </a:p>
          <a:p>
            <a:pPr algn="just">
              <a:lnSpc>
                <a:spcPct val="150000"/>
              </a:lnSpc>
            </a:pPr>
            <a:endParaRPr lang="es-MX" sz="1400" dirty="0">
              <a:latin typeface="Arial" panose="020B0604020202020204" pitchFamily="34" charset="0"/>
              <a:cs typeface="Arial" panose="020B0604020202020204" pitchFamily="34" charset="0"/>
            </a:endParaRPr>
          </a:p>
        </p:txBody>
      </p:sp>
      <p:pic>
        <p:nvPicPr>
          <p:cNvPr id="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1897"/>
          <a:stretch/>
        </p:blipFill>
        <p:spPr bwMode="auto">
          <a:xfrm rot="20957794">
            <a:off x="1025367" y="1545099"/>
            <a:ext cx="1783968" cy="229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descr="C:\Users\aaron.dominguez\Documents\Semana de la seguridad\fotos\IMG_3984.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349" b="16870"/>
          <a:stretch/>
        </p:blipFill>
        <p:spPr bwMode="auto">
          <a:xfrm>
            <a:off x="2331038" y="4077072"/>
            <a:ext cx="5074351" cy="25795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30762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7" name="Picture 2" descr="C:\Users\aaron.dominguez\Documents\Semana de la seguridad\fotos\IMG_397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8894"/>
          <a:stretch/>
        </p:blipFill>
        <p:spPr bwMode="auto">
          <a:xfrm>
            <a:off x="860088" y="764704"/>
            <a:ext cx="2737292" cy="14597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2" descr="C:\Users\aaron.dominguez\Documents\Semana de la seguridad\fotos\IMG_399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369"/>
          <a:stretch/>
        </p:blipFill>
        <p:spPr bwMode="auto">
          <a:xfrm>
            <a:off x="860088" y="2636912"/>
            <a:ext cx="2737292" cy="17784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2" descr="C:\Users\aaron.dominguez\Documents\Semana de la seguridad\fotos\IMG_4063.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8592"/>
          <a:stretch/>
        </p:blipFill>
        <p:spPr bwMode="auto">
          <a:xfrm>
            <a:off x="860088" y="4769443"/>
            <a:ext cx="2737292" cy="16712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2" descr="C:\Users\aaron.dominguez\Documents\Semana de la seguridad\fotos 2016\SEMANA DE SS\20160627_170908.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6" t="18401" r="10372" b="7353"/>
          <a:stretch/>
        </p:blipFill>
        <p:spPr bwMode="auto">
          <a:xfrm>
            <a:off x="3779912" y="806408"/>
            <a:ext cx="2772069" cy="13763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3" descr="C:\Users\aaron.dominguez\Documents\CoP\DERECHOS HUMANO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aaron.dominguez\Documents\Semana de la seguridad\fotos\IMG_3908.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9525" r="14225"/>
          <a:stretch/>
        </p:blipFill>
        <p:spPr bwMode="auto">
          <a:xfrm>
            <a:off x="5292080" y="2491419"/>
            <a:ext cx="1329612" cy="17728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2" descr="C:\Users\aaron.dominguez\Documents\Semana de la seguridad\fotos\IMG_3917.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33417" y="2498579"/>
            <a:ext cx="1329612" cy="17728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 name="Picture 2" descr="C:\Users\aaron.dominguez\Documents\Semana de la seguridad\fotos\IMG_3910.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2441" r="9437"/>
          <a:stretch/>
        </p:blipFill>
        <p:spPr bwMode="auto">
          <a:xfrm>
            <a:off x="6876256" y="643956"/>
            <a:ext cx="1944216" cy="15707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 name="Picture 2" descr="C:\Users\aaron.dominguez\Documents\Semana de la seguridad\fotos\IMG_3907.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2660" t="11759" r="41122"/>
          <a:stretch/>
        </p:blipFill>
        <p:spPr bwMode="auto">
          <a:xfrm>
            <a:off x="3779912" y="4653136"/>
            <a:ext cx="1329612" cy="19039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7" name="Picture 2" descr="C:\Users\aaron.dominguez\Documents\Semana de la seguridad\fotos 2016\SEMANA DE SS\20160627_145004.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10000"/>
          <a:stretch/>
        </p:blipFill>
        <p:spPr bwMode="auto">
          <a:xfrm>
            <a:off x="5326935" y="4653136"/>
            <a:ext cx="1259901" cy="18973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8" name="Picture 2" descr="C:\Users\aaron.dominguez\Documents\Semana de la seguridad\fotos 2016\SEMANA DE SS\20160630_094927.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3944" r="35905" b="8193"/>
          <a:stretch/>
        </p:blipFill>
        <p:spPr bwMode="auto">
          <a:xfrm>
            <a:off x="6876256" y="2480787"/>
            <a:ext cx="1944216" cy="17804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 name="Picture 2" descr="C:\Users\aaron.dominguez\Documents\Semana de la seguridad\fotos 2016\SEMANA DE SS\20160629_102847.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33973" r="6056"/>
          <a:stretch/>
        </p:blipFill>
        <p:spPr bwMode="auto">
          <a:xfrm>
            <a:off x="6876750" y="4595768"/>
            <a:ext cx="1943722" cy="19446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2336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Cuadro de texto 2"/>
          <p:cNvSpPr txBox="1">
            <a:spLocks noChangeArrowheads="1"/>
          </p:cNvSpPr>
          <p:nvPr/>
        </p:nvSpPr>
        <p:spPr bwMode="auto">
          <a:xfrm>
            <a:off x="1627918" y="548680"/>
            <a:ext cx="6715747" cy="309118"/>
          </a:xfrm>
          <a:prstGeom prst="rect">
            <a:avLst/>
          </a:prstGeom>
          <a:noFill/>
          <a:ln w="9525">
            <a:noFill/>
            <a:miter lim="800000"/>
            <a:headEnd/>
            <a:tailEnd/>
          </a:ln>
        </p:spPr>
        <p:txBody>
          <a:bodyPr rot="0" vert="horz" wrap="square" lIns="91440" tIns="45720" rIns="91440" bIns="45720" anchor="t" anchorCtr="0">
            <a:noAutofit/>
          </a:bodyPr>
          <a:lstStyle/>
          <a:p>
            <a:pPr algn="ctr">
              <a:lnSpc>
                <a:spcPct val="115000"/>
              </a:lnSpc>
            </a:pPr>
            <a:r>
              <a:rPr lang="es-MX" sz="1400" b="1" dirty="0" smtClean="0">
                <a:effectLst/>
                <a:latin typeface="Arial" panose="020B0604020202020204" pitchFamily="34" charset="0"/>
                <a:ea typeface="PMingLiU-ExtB"/>
                <a:cs typeface="Arial" panose="020B0604020202020204" pitchFamily="34" charset="0"/>
              </a:rPr>
              <a:t>ACTIVIDADES A LOS COLABORADORES</a:t>
            </a:r>
            <a:endParaRPr lang="es-MX" sz="1400" dirty="0">
              <a:latin typeface="Arial" panose="020B0604020202020204" pitchFamily="34" charset="0"/>
              <a:ea typeface="Calibri"/>
              <a:cs typeface="Arial" panose="020B0604020202020204" pitchFamily="34" charset="0"/>
            </a:endParaRPr>
          </a:p>
          <a:p>
            <a:pPr algn="ctr">
              <a:lnSpc>
                <a:spcPct val="115000"/>
              </a:lnSpc>
              <a:spcAft>
                <a:spcPts val="0"/>
              </a:spcAft>
            </a:pPr>
            <a:endParaRPr lang="es-MX" sz="1200" dirty="0">
              <a:effectLst/>
              <a:latin typeface="Calibri"/>
              <a:ea typeface="Calibri"/>
              <a:cs typeface="Times New Roman"/>
            </a:endParaRPr>
          </a:p>
        </p:txBody>
      </p:sp>
      <p:sp>
        <p:nvSpPr>
          <p:cNvPr id="8" name="7 CuadroTexto"/>
          <p:cNvSpPr txBox="1"/>
          <p:nvPr/>
        </p:nvSpPr>
        <p:spPr>
          <a:xfrm>
            <a:off x="827584" y="1234371"/>
            <a:ext cx="7956376" cy="2031325"/>
          </a:xfrm>
          <a:prstGeom prst="rect">
            <a:avLst/>
          </a:prstGeom>
          <a:noFill/>
        </p:spPr>
        <p:txBody>
          <a:bodyPr wrap="square" rtlCol="0">
            <a:spAutoFit/>
          </a:bodyPr>
          <a:lstStyle/>
          <a:p>
            <a:pPr>
              <a:lnSpc>
                <a:spcPct val="150000"/>
              </a:lnSpc>
            </a:pPr>
            <a:r>
              <a:rPr lang="es-ES" sz="1400" dirty="0" smtClean="0">
                <a:latin typeface="Arial" panose="020B0604020202020204" pitchFamily="34" charset="0"/>
                <a:cs typeface="Arial" panose="020B0604020202020204" pitchFamily="34" charset="0"/>
              </a:rPr>
              <a:t>Para Grupo Industrial Dondé el recurso más importante es la Gente, por lo que </a:t>
            </a:r>
            <a:r>
              <a:rPr lang="es-ES" sz="1400" dirty="0">
                <a:latin typeface="Arial" panose="020B0604020202020204" pitchFamily="34" charset="0"/>
                <a:cs typeface="Arial" panose="020B0604020202020204" pitchFamily="34" charset="0"/>
              </a:rPr>
              <a:t>c</a:t>
            </a:r>
            <a:r>
              <a:rPr lang="es-ES" sz="1400" dirty="0" smtClean="0">
                <a:latin typeface="Arial" panose="020B0604020202020204" pitchFamily="34" charset="0"/>
                <a:cs typeface="Arial" panose="020B0604020202020204" pitchFamily="34" charset="0"/>
              </a:rPr>
              <a:t>ada año se realizan actividades que reconozcan el mérito que realizan los colaboradores; uno de estos es el Reconocimiento de Antigüedad que es otorgado a todos aquellos colaboradores que llevan laborando con nosotros por 20, 25, 30, 35, 40, 45 y 50 años.</a:t>
            </a:r>
          </a:p>
          <a:p>
            <a:pPr>
              <a:lnSpc>
                <a:spcPct val="150000"/>
              </a:lnSpc>
            </a:pPr>
            <a:endParaRPr lang="es-ES" sz="1400" dirty="0" smtClean="0">
              <a:latin typeface="Arial" panose="020B0604020202020204" pitchFamily="34" charset="0"/>
              <a:cs typeface="Arial" panose="020B0604020202020204" pitchFamily="34" charset="0"/>
            </a:endParaRPr>
          </a:p>
          <a:p>
            <a:pPr>
              <a:lnSpc>
                <a:spcPct val="150000"/>
              </a:lnSpc>
            </a:pPr>
            <a:r>
              <a:rPr lang="es-ES" sz="1400" dirty="0" smtClean="0">
                <a:latin typeface="Arial" panose="020B0604020202020204" pitchFamily="34" charset="0"/>
                <a:cs typeface="Arial" panose="020B0604020202020204" pitchFamily="34" charset="0"/>
              </a:rPr>
              <a:t>A continuación se hace mención de la cantidad de personas reconocidas desde el año 2013.</a:t>
            </a:r>
          </a:p>
        </p:txBody>
      </p:sp>
      <p:sp>
        <p:nvSpPr>
          <p:cNvPr id="9" name="8 CuadroTexto"/>
          <p:cNvSpPr txBox="1"/>
          <p:nvPr/>
        </p:nvSpPr>
        <p:spPr>
          <a:xfrm>
            <a:off x="886381" y="978860"/>
            <a:ext cx="3816424" cy="307777"/>
          </a:xfrm>
          <a:prstGeom prst="rect">
            <a:avLst/>
          </a:prstGeom>
          <a:noFill/>
        </p:spPr>
        <p:txBody>
          <a:bodyPr wrap="square" rtlCol="0">
            <a:spAutoFit/>
          </a:bodyPr>
          <a:lstStyle/>
          <a:p>
            <a:r>
              <a:rPr lang="es-ES" sz="1400" b="1" dirty="0" smtClean="0">
                <a:latin typeface="Arial" panose="020B0604020202020204" pitchFamily="34" charset="0"/>
                <a:cs typeface="Arial" panose="020B0604020202020204" pitchFamily="34" charset="0"/>
              </a:rPr>
              <a:t>RECONOCIMIENTO DE ANTIGÜEDAD</a:t>
            </a:r>
            <a:endParaRPr lang="es-ES" sz="1400" b="1" dirty="0">
              <a:latin typeface="Arial" panose="020B0604020202020204" pitchFamily="34" charset="0"/>
              <a:cs typeface="Arial" panose="020B0604020202020204" pitchFamily="34" charset="0"/>
            </a:endParaRPr>
          </a:p>
        </p:txBody>
      </p:sp>
      <p:graphicFrame>
        <p:nvGraphicFramePr>
          <p:cNvPr id="10" name="9 Tabla"/>
          <p:cNvGraphicFramePr>
            <a:graphicFrameLocks noGrp="1"/>
          </p:cNvGraphicFramePr>
          <p:nvPr>
            <p:extLst>
              <p:ext uri="{D42A27DB-BD31-4B8C-83A1-F6EECF244321}">
                <p14:modId xmlns:p14="http://schemas.microsoft.com/office/powerpoint/2010/main" val="948308441"/>
              </p:ext>
            </p:extLst>
          </p:nvPr>
        </p:nvGraphicFramePr>
        <p:xfrm>
          <a:off x="1637419" y="3391329"/>
          <a:ext cx="6696744" cy="2343555"/>
        </p:xfrm>
        <a:graphic>
          <a:graphicData uri="http://schemas.openxmlformats.org/drawingml/2006/table">
            <a:tbl>
              <a:tblPr firstRow="1" bandRow="1">
                <a:tableStyleId>{93296810-A885-4BE3-A3E7-6D5BEEA58F35}</a:tableStyleId>
              </a:tblPr>
              <a:tblGrid>
                <a:gridCol w="1152128"/>
                <a:gridCol w="720080"/>
                <a:gridCol w="864096"/>
                <a:gridCol w="792088"/>
                <a:gridCol w="864096"/>
                <a:gridCol w="792088"/>
                <a:gridCol w="792088"/>
                <a:gridCol w="720080"/>
              </a:tblGrid>
              <a:tr h="468711">
                <a:tc>
                  <a:txBody>
                    <a:bodyPr/>
                    <a:lstStyle/>
                    <a:p>
                      <a:pPr algn="ctr"/>
                      <a:r>
                        <a:rPr lang="es-ES" sz="1100" dirty="0" smtClean="0"/>
                        <a:t>Año/Antigüedad</a:t>
                      </a:r>
                      <a:endParaRPr lang="es-ES" sz="1100" dirty="0"/>
                    </a:p>
                  </a:txBody>
                  <a:tcPr/>
                </a:tc>
                <a:tc>
                  <a:txBody>
                    <a:bodyPr/>
                    <a:lstStyle/>
                    <a:p>
                      <a:pPr algn="ctr"/>
                      <a:r>
                        <a:rPr lang="es-ES" dirty="0" smtClean="0"/>
                        <a:t>20</a:t>
                      </a:r>
                      <a:endParaRPr lang="es-ES" dirty="0"/>
                    </a:p>
                  </a:txBody>
                  <a:tcPr/>
                </a:tc>
                <a:tc>
                  <a:txBody>
                    <a:bodyPr/>
                    <a:lstStyle/>
                    <a:p>
                      <a:pPr algn="ctr"/>
                      <a:r>
                        <a:rPr lang="es-ES" dirty="0" smtClean="0"/>
                        <a:t>25</a:t>
                      </a:r>
                      <a:endParaRPr lang="es-ES" dirty="0"/>
                    </a:p>
                  </a:txBody>
                  <a:tcPr/>
                </a:tc>
                <a:tc>
                  <a:txBody>
                    <a:bodyPr/>
                    <a:lstStyle/>
                    <a:p>
                      <a:pPr algn="ctr"/>
                      <a:r>
                        <a:rPr lang="es-ES" dirty="0" smtClean="0"/>
                        <a:t>30</a:t>
                      </a:r>
                      <a:endParaRPr lang="es-ES" dirty="0"/>
                    </a:p>
                  </a:txBody>
                  <a:tcPr/>
                </a:tc>
                <a:tc>
                  <a:txBody>
                    <a:bodyPr/>
                    <a:lstStyle/>
                    <a:p>
                      <a:pPr algn="ctr"/>
                      <a:r>
                        <a:rPr lang="es-ES" dirty="0" smtClean="0"/>
                        <a:t>35</a:t>
                      </a:r>
                      <a:endParaRPr lang="es-ES" dirty="0"/>
                    </a:p>
                  </a:txBody>
                  <a:tcPr/>
                </a:tc>
                <a:tc>
                  <a:txBody>
                    <a:bodyPr/>
                    <a:lstStyle/>
                    <a:p>
                      <a:pPr algn="ctr"/>
                      <a:r>
                        <a:rPr lang="es-ES" dirty="0" smtClean="0"/>
                        <a:t>40</a:t>
                      </a:r>
                      <a:endParaRPr lang="es-ES" dirty="0"/>
                    </a:p>
                  </a:txBody>
                  <a:tcPr/>
                </a:tc>
                <a:tc>
                  <a:txBody>
                    <a:bodyPr/>
                    <a:lstStyle/>
                    <a:p>
                      <a:pPr algn="ctr"/>
                      <a:r>
                        <a:rPr lang="es-ES" dirty="0" smtClean="0"/>
                        <a:t>45</a:t>
                      </a:r>
                      <a:endParaRPr lang="es-ES" dirty="0"/>
                    </a:p>
                  </a:txBody>
                  <a:tcPr/>
                </a:tc>
                <a:tc>
                  <a:txBody>
                    <a:bodyPr/>
                    <a:lstStyle/>
                    <a:p>
                      <a:pPr algn="ctr"/>
                      <a:r>
                        <a:rPr lang="es-ES" dirty="0" smtClean="0"/>
                        <a:t>50</a:t>
                      </a:r>
                      <a:endParaRPr lang="es-ES" dirty="0"/>
                    </a:p>
                  </a:txBody>
                  <a:tcPr/>
                </a:tc>
              </a:tr>
              <a:tr h="468711">
                <a:tc>
                  <a:txBody>
                    <a:bodyPr/>
                    <a:lstStyle/>
                    <a:p>
                      <a:pPr algn="ctr"/>
                      <a:r>
                        <a:rPr lang="es-ES" dirty="0" smtClean="0"/>
                        <a:t>2013</a:t>
                      </a:r>
                      <a:endParaRPr lang="es-ES" dirty="0"/>
                    </a:p>
                  </a:txBody>
                  <a:tcPr/>
                </a:tc>
                <a:tc>
                  <a:txBody>
                    <a:bodyPr/>
                    <a:lstStyle/>
                    <a:p>
                      <a:pPr algn="ctr"/>
                      <a:r>
                        <a:rPr lang="es-ES" dirty="0" smtClean="0"/>
                        <a:t>16</a:t>
                      </a:r>
                      <a:endParaRPr lang="es-ES" dirty="0"/>
                    </a:p>
                  </a:txBody>
                  <a:tcPr/>
                </a:tc>
                <a:tc>
                  <a:txBody>
                    <a:bodyPr/>
                    <a:lstStyle/>
                    <a:p>
                      <a:pPr algn="ctr"/>
                      <a:r>
                        <a:rPr lang="es-ES" dirty="0" smtClean="0"/>
                        <a:t>11</a:t>
                      </a:r>
                      <a:endParaRPr lang="es-ES" dirty="0"/>
                    </a:p>
                  </a:txBody>
                  <a:tcPr/>
                </a:tc>
                <a:tc>
                  <a:txBody>
                    <a:bodyPr/>
                    <a:lstStyle/>
                    <a:p>
                      <a:pPr algn="ctr"/>
                      <a:r>
                        <a:rPr lang="es-ES" dirty="0" smtClean="0"/>
                        <a:t>4</a:t>
                      </a:r>
                      <a:endParaRPr lang="es-ES" dirty="0"/>
                    </a:p>
                  </a:txBody>
                  <a:tcPr/>
                </a:tc>
                <a:tc>
                  <a:txBody>
                    <a:bodyPr/>
                    <a:lstStyle/>
                    <a:p>
                      <a:pPr algn="ctr"/>
                      <a:r>
                        <a:rPr lang="es-ES" dirty="0" smtClean="0"/>
                        <a:t>3</a:t>
                      </a:r>
                      <a:endParaRPr lang="es-ES" dirty="0"/>
                    </a:p>
                  </a:txBody>
                  <a:tcPr/>
                </a:tc>
                <a:tc>
                  <a:txBody>
                    <a:bodyPr/>
                    <a:lstStyle/>
                    <a:p>
                      <a:pPr algn="ctr"/>
                      <a:r>
                        <a:rPr lang="es-ES" dirty="0" smtClean="0"/>
                        <a:t>4</a:t>
                      </a:r>
                      <a:endParaRPr lang="es-ES" dirty="0"/>
                    </a:p>
                  </a:txBody>
                  <a:tcPr/>
                </a:tc>
                <a:tc>
                  <a:txBody>
                    <a:bodyPr/>
                    <a:lstStyle/>
                    <a:p>
                      <a:pPr algn="ctr"/>
                      <a:endParaRPr lang="es-ES" dirty="0"/>
                    </a:p>
                  </a:txBody>
                  <a:tcPr/>
                </a:tc>
                <a:tc>
                  <a:txBody>
                    <a:bodyPr/>
                    <a:lstStyle/>
                    <a:p>
                      <a:pPr algn="ctr"/>
                      <a:endParaRPr lang="es-ES"/>
                    </a:p>
                  </a:txBody>
                  <a:tcPr/>
                </a:tc>
              </a:tr>
              <a:tr h="468711">
                <a:tc>
                  <a:txBody>
                    <a:bodyPr/>
                    <a:lstStyle/>
                    <a:p>
                      <a:pPr algn="ctr"/>
                      <a:r>
                        <a:rPr lang="es-ES" dirty="0" smtClean="0"/>
                        <a:t>2014</a:t>
                      </a:r>
                      <a:endParaRPr lang="es-ES" dirty="0"/>
                    </a:p>
                  </a:txBody>
                  <a:tcPr/>
                </a:tc>
                <a:tc>
                  <a:txBody>
                    <a:bodyPr/>
                    <a:lstStyle/>
                    <a:p>
                      <a:pPr algn="ctr"/>
                      <a:r>
                        <a:rPr lang="es-ES" dirty="0" smtClean="0"/>
                        <a:t>9</a:t>
                      </a:r>
                      <a:endParaRPr lang="es-ES" dirty="0"/>
                    </a:p>
                  </a:txBody>
                  <a:tcPr/>
                </a:tc>
                <a:tc>
                  <a:txBody>
                    <a:bodyPr/>
                    <a:lstStyle/>
                    <a:p>
                      <a:pPr algn="ctr"/>
                      <a:r>
                        <a:rPr lang="es-ES" dirty="0" smtClean="0"/>
                        <a:t>13</a:t>
                      </a:r>
                      <a:endParaRPr lang="es-ES" dirty="0"/>
                    </a:p>
                  </a:txBody>
                  <a:tcPr/>
                </a:tc>
                <a:tc>
                  <a:txBody>
                    <a:bodyPr/>
                    <a:lstStyle/>
                    <a:p>
                      <a:pPr algn="ctr"/>
                      <a:r>
                        <a:rPr lang="es-ES" dirty="0" smtClean="0"/>
                        <a:t>2</a:t>
                      </a:r>
                      <a:endParaRPr lang="es-ES" dirty="0"/>
                    </a:p>
                  </a:txBody>
                  <a:tcPr/>
                </a:tc>
                <a:tc>
                  <a:txBody>
                    <a:bodyPr/>
                    <a:lstStyle/>
                    <a:p>
                      <a:pPr algn="ctr"/>
                      <a:r>
                        <a:rPr lang="es-ES" dirty="0" smtClean="0"/>
                        <a:t>5</a:t>
                      </a:r>
                      <a:endParaRPr lang="es-ES" dirty="0"/>
                    </a:p>
                  </a:txBody>
                  <a:tcPr/>
                </a:tc>
                <a:tc>
                  <a:txBody>
                    <a:bodyPr/>
                    <a:lstStyle/>
                    <a:p>
                      <a:pPr algn="ctr"/>
                      <a:r>
                        <a:rPr lang="es-ES" dirty="0" smtClean="0"/>
                        <a:t>1</a:t>
                      </a:r>
                      <a:endParaRPr lang="es-ES" dirty="0"/>
                    </a:p>
                  </a:txBody>
                  <a:tcPr/>
                </a:tc>
                <a:tc>
                  <a:txBody>
                    <a:bodyPr/>
                    <a:lstStyle/>
                    <a:p>
                      <a:pPr algn="ctr"/>
                      <a:endParaRPr lang="es-ES" dirty="0"/>
                    </a:p>
                  </a:txBody>
                  <a:tcPr/>
                </a:tc>
                <a:tc>
                  <a:txBody>
                    <a:bodyPr/>
                    <a:lstStyle/>
                    <a:p>
                      <a:pPr algn="ctr"/>
                      <a:endParaRPr lang="es-ES" dirty="0"/>
                    </a:p>
                  </a:txBody>
                  <a:tcPr/>
                </a:tc>
              </a:tr>
              <a:tr h="468711">
                <a:tc>
                  <a:txBody>
                    <a:bodyPr/>
                    <a:lstStyle/>
                    <a:p>
                      <a:pPr algn="ctr"/>
                      <a:r>
                        <a:rPr lang="es-ES" dirty="0" smtClean="0"/>
                        <a:t>2015</a:t>
                      </a:r>
                      <a:endParaRPr lang="es-ES" dirty="0"/>
                    </a:p>
                  </a:txBody>
                  <a:tcPr/>
                </a:tc>
                <a:tc>
                  <a:txBody>
                    <a:bodyPr/>
                    <a:lstStyle/>
                    <a:p>
                      <a:pPr algn="ctr"/>
                      <a:r>
                        <a:rPr lang="es-ES" dirty="0" smtClean="0"/>
                        <a:t>9</a:t>
                      </a:r>
                      <a:endParaRPr lang="es-ES" dirty="0"/>
                    </a:p>
                  </a:txBody>
                  <a:tcPr/>
                </a:tc>
                <a:tc>
                  <a:txBody>
                    <a:bodyPr/>
                    <a:lstStyle/>
                    <a:p>
                      <a:pPr algn="ctr"/>
                      <a:r>
                        <a:rPr lang="es-ES" dirty="0" smtClean="0"/>
                        <a:t>18</a:t>
                      </a:r>
                      <a:endParaRPr lang="es-ES" dirty="0"/>
                    </a:p>
                  </a:txBody>
                  <a:tcPr/>
                </a:tc>
                <a:tc>
                  <a:txBody>
                    <a:bodyPr/>
                    <a:lstStyle/>
                    <a:p>
                      <a:pPr algn="ctr"/>
                      <a:r>
                        <a:rPr lang="es-ES" dirty="0" smtClean="0"/>
                        <a:t>4</a:t>
                      </a:r>
                      <a:endParaRPr lang="es-ES" dirty="0"/>
                    </a:p>
                  </a:txBody>
                  <a:tcPr/>
                </a:tc>
                <a:tc>
                  <a:txBody>
                    <a:bodyPr/>
                    <a:lstStyle/>
                    <a:p>
                      <a:pPr algn="ctr"/>
                      <a:r>
                        <a:rPr lang="es-ES" dirty="0" smtClean="0"/>
                        <a:t>2</a:t>
                      </a:r>
                      <a:endParaRPr lang="es-ES" dirty="0"/>
                    </a:p>
                  </a:txBody>
                  <a:tcPr/>
                </a:tc>
                <a:tc>
                  <a:txBody>
                    <a:bodyPr/>
                    <a:lstStyle/>
                    <a:p>
                      <a:pPr algn="ctr"/>
                      <a:r>
                        <a:rPr lang="es-ES" dirty="0" smtClean="0"/>
                        <a:t>2</a:t>
                      </a:r>
                      <a:endParaRPr lang="es-ES" dirty="0"/>
                    </a:p>
                  </a:txBody>
                  <a:tcPr/>
                </a:tc>
                <a:tc>
                  <a:txBody>
                    <a:bodyPr/>
                    <a:lstStyle/>
                    <a:p>
                      <a:pPr algn="ctr"/>
                      <a:endParaRPr lang="es-ES" dirty="0"/>
                    </a:p>
                  </a:txBody>
                  <a:tcPr/>
                </a:tc>
                <a:tc>
                  <a:txBody>
                    <a:bodyPr/>
                    <a:lstStyle/>
                    <a:p>
                      <a:pPr algn="ctr"/>
                      <a:r>
                        <a:rPr lang="es-ES" dirty="0" smtClean="0"/>
                        <a:t>1</a:t>
                      </a:r>
                      <a:endParaRPr lang="es-ES" dirty="0"/>
                    </a:p>
                  </a:txBody>
                  <a:tcPr/>
                </a:tc>
              </a:tr>
              <a:tr h="468711">
                <a:tc>
                  <a:txBody>
                    <a:bodyPr/>
                    <a:lstStyle/>
                    <a:p>
                      <a:pPr algn="ctr"/>
                      <a:r>
                        <a:rPr lang="es-ES" dirty="0" smtClean="0"/>
                        <a:t>2016</a:t>
                      </a:r>
                      <a:endParaRPr lang="es-ES" dirty="0"/>
                    </a:p>
                  </a:txBody>
                  <a:tcPr/>
                </a:tc>
                <a:tc>
                  <a:txBody>
                    <a:bodyPr/>
                    <a:lstStyle/>
                    <a:p>
                      <a:pPr algn="ctr"/>
                      <a:r>
                        <a:rPr lang="es-ES" dirty="0" smtClean="0"/>
                        <a:t>8</a:t>
                      </a:r>
                      <a:endParaRPr lang="es-ES" dirty="0"/>
                    </a:p>
                  </a:txBody>
                  <a:tcPr/>
                </a:tc>
                <a:tc>
                  <a:txBody>
                    <a:bodyPr/>
                    <a:lstStyle/>
                    <a:p>
                      <a:pPr algn="ctr"/>
                      <a:r>
                        <a:rPr lang="es-ES" dirty="0" smtClean="0"/>
                        <a:t>18</a:t>
                      </a:r>
                      <a:endParaRPr lang="es-ES" dirty="0"/>
                    </a:p>
                  </a:txBody>
                  <a:tcPr/>
                </a:tc>
                <a:tc>
                  <a:txBody>
                    <a:bodyPr/>
                    <a:lstStyle/>
                    <a:p>
                      <a:pPr algn="ctr"/>
                      <a:r>
                        <a:rPr lang="es-ES" dirty="0" smtClean="0"/>
                        <a:t>3</a:t>
                      </a:r>
                      <a:endParaRPr lang="es-ES" dirty="0"/>
                    </a:p>
                  </a:txBody>
                  <a:tcPr/>
                </a:tc>
                <a:tc>
                  <a:txBody>
                    <a:bodyPr/>
                    <a:lstStyle/>
                    <a:p>
                      <a:pPr algn="ctr"/>
                      <a:r>
                        <a:rPr lang="es-ES" dirty="0" smtClean="0"/>
                        <a:t>5</a:t>
                      </a:r>
                      <a:endParaRPr lang="es-ES" dirty="0"/>
                    </a:p>
                  </a:txBody>
                  <a:tcPr/>
                </a:tc>
                <a:tc>
                  <a:txBody>
                    <a:bodyPr/>
                    <a:lstStyle/>
                    <a:p>
                      <a:pPr algn="ctr"/>
                      <a:endParaRPr lang="es-ES" dirty="0"/>
                    </a:p>
                  </a:txBody>
                  <a:tcPr/>
                </a:tc>
                <a:tc>
                  <a:txBody>
                    <a:bodyPr/>
                    <a:lstStyle/>
                    <a:p>
                      <a:pPr algn="ctr"/>
                      <a:endParaRPr lang="es-ES" dirty="0"/>
                    </a:p>
                  </a:txBody>
                  <a:tcPr/>
                </a:tc>
                <a:tc>
                  <a:txBody>
                    <a:bodyPr/>
                    <a:lstStyle/>
                    <a:p>
                      <a:pPr algn="ctr"/>
                      <a:endParaRPr lang="es-ES" dirty="0"/>
                    </a:p>
                  </a:txBody>
                  <a:tcPr/>
                </a:tc>
              </a:tr>
            </a:tbl>
          </a:graphicData>
        </a:graphic>
      </p:graphicFrame>
    </p:spTree>
    <p:extLst>
      <p:ext uri="{BB962C8B-B14F-4D97-AF65-F5344CB8AC3E}">
        <p14:creationId xmlns:p14="http://schemas.microsoft.com/office/powerpoint/2010/main" val="42592336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764704"/>
            <a:ext cx="8064896" cy="5643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65713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6 CuadroTexto"/>
          <p:cNvSpPr txBox="1"/>
          <p:nvPr/>
        </p:nvSpPr>
        <p:spPr>
          <a:xfrm>
            <a:off x="1403648" y="476672"/>
            <a:ext cx="7056784" cy="338554"/>
          </a:xfrm>
          <a:prstGeom prst="rect">
            <a:avLst/>
          </a:prstGeom>
          <a:noFill/>
        </p:spPr>
        <p:txBody>
          <a:bodyPr wrap="square" rtlCol="0">
            <a:spAutoFit/>
          </a:bodyPr>
          <a:lstStyle/>
          <a:p>
            <a:pPr algn="ctr"/>
            <a:r>
              <a:rPr lang="es-ES" sz="1600" b="1" dirty="0" smtClean="0"/>
              <a:t>PREMIACIÓN CERO FALTAS</a:t>
            </a:r>
            <a:endParaRPr lang="es-ES" sz="1600" b="1" dirty="0"/>
          </a:p>
        </p:txBody>
      </p:sp>
      <p:sp>
        <p:nvSpPr>
          <p:cNvPr id="8" name="7 CuadroTexto"/>
          <p:cNvSpPr txBox="1"/>
          <p:nvPr/>
        </p:nvSpPr>
        <p:spPr>
          <a:xfrm>
            <a:off x="719213" y="890162"/>
            <a:ext cx="8317284" cy="1061829"/>
          </a:xfrm>
          <a:prstGeom prst="rect">
            <a:avLst/>
          </a:prstGeom>
          <a:noFill/>
        </p:spPr>
        <p:txBody>
          <a:bodyPr wrap="square" rtlCol="0">
            <a:spAutoFit/>
          </a:bodyPr>
          <a:lstStyle/>
          <a:p>
            <a:pPr>
              <a:lnSpc>
                <a:spcPct val="150000"/>
              </a:lnSpc>
            </a:pPr>
            <a:r>
              <a:rPr lang="es-ES" sz="1400" dirty="0" smtClean="0">
                <a:latin typeface="Arial" panose="020B0604020202020204" pitchFamily="34" charset="0"/>
                <a:cs typeface="Arial" panose="020B0604020202020204" pitchFamily="34" charset="0"/>
              </a:rPr>
              <a:t>El Premio Anual de Cero Faltas se le da a los colaboradores que durante todo el año llegaron puntual a sus labores, la premiación es celebrada con un desayuno  y la entrega del regalo que la persona haya elegido previamente.</a:t>
            </a:r>
            <a:endParaRPr lang="es-ES" sz="1400" dirty="0">
              <a:latin typeface="Arial" panose="020B0604020202020204" pitchFamily="34" charset="0"/>
              <a:cs typeface="Arial" panose="020B0604020202020204" pitchFamily="34" charset="0"/>
            </a:endParaRPr>
          </a:p>
        </p:txBody>
      </p:sp>
      <p:pic>
        <p:nvPicPr>
          <p:cNvPr id="9" name="Picture 2" descr="C:\Users\aaron.dominguez\Documents\Reportes\Presentación RRHH\Fotos\7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313" r="21832"/>
          <a:stretch/>
        </p:blipFill>
        <p:spPr bwMode="auto">
          <a:xfrm>
            <a:off x="3915919" y="2098704"/>
            <a:ext cx="1970690" cy="21133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4" descr="C:\Users\aaron.dominguez\Documents\Reportes\Presentación RRHH\Fotos\5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424" r="9305"/>
          <a:stretch/>
        </p:blipFill>
        <p:spPr bwMode="auto">
          <a:xfrm>
            <a:off x="6173309" y="2124382"/>
            <a:ext cx="2254469" cy="20876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 name="Picture 6" descr="C:\Users\aaron.dominguez\Documents\Reportes\Presentación RRHH\Fotos\4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237" y="4437112"/>
            <a:ext cx="2872033" cy="19146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5" descr="C:\Users\aaron.dominguez\Documents\Reportes\Presentación RRHH\Fotos\48.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4298"/>
          <a:stretch/>
        </p:blipFill>
        <p:spPr bwMode="auto">
          <a:xfrm>
            <a:off x="730237" y="2176253"/>
            <a:ext cx="2891610" cy="19582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 name="Picture 5"/>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1386" t="32455"/>
          <a:stretch/>
        </p:blipFill>
        <p:spPr bwMode="auto">
          <a:xfrm>
            <a:off x="3915919" y="4440219"/>
            <a:ext cx="2966495" cy="19115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64288" y="4429430"/>
            <a:ext cx="1447539" cy="19300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65713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6 CuadroTexto"/>
          <p:cNvSpPr txBox="1"/>
          <p:nvPr/>
        </p:nvSpPr>
        <p:spPr>
          <a:xfrm>
            <a:off x="2699792" y="548680"/>
            <a:ext cx="4104456" cy="338554"/>
          </a:xfrm>
          <a:prstGeom prst="rect">
            <a:avLst/>
          </a:prstGeom>
          <a:noFill/>
        </p:spPr>
        <p:txBody>
          <a:bodyPr wrap="square" rtlCol="0">
            <a:spAutoFit/>
          </a:bodyPr>
          <a:lstStyle/>
          <a:p>
            <a:pPr algn="ctr"/>
            <a:r>
              <a:rPr lang="es-ES" sz="1600" b="1" dirty="0" smtClean="0"/>
              <a:t>ANIVERSARIO GLOBITO Y BIZCOCHITO</a:t>
            </a:r>
            <a:endParaRPr lang="es-ES" sz="1600" b="1" dirty="0"/>
          </a:p>
        </p:txBody>
      </p:sp>
      <p:sp>
        <p:nvSpPr>
          <p:cNvPr id="8" name="7 CuadroTexto"/>
          <p:cNvSpPr txBox="1"/>
          <p:nvPr/>
        </p:nvSpPr>
        <p:spPr>
          <a:xfrm>
            <a:off x="539553" y="836712"/>
            <a:ext cx="8424933" cy="655436"/>
          </a:xfrm>
          <a:prstGeom prst="rect">
            <a:avLst/>
          </a:prstGeom>
          <a:noFill/>
        </p:spPr>
        <p:txBody>
          <a:bodyPr wrap="square" rtlCol="0">
            <a:spAutoFit/>
          </a:bodyPr>
          <a:lstStyle/>
          <a:p>
            <a:pPr>
              <a:lnSpc>
                <a:spcPct val="150000"/>
              </a:lnSpc>
            </a:pPr>
            <a:r>
              <a:rPr lang="es-ES" sz="1300" dirty="0" smtClean="0">
                <a:latin typeface="Arial" panose="020B0604020202020204" pitchFamily="34" charset="0"/>
                <a:cs typeface="Arial" panose="020B0604020202020204" pitchFamily="34" charset="0"/>
              </a:rPr>
              <a:t>Como parte de esta celebración la empresa renta salas de Cine para que todos los colaboradores puedan asistir con sus familias a este evento, el cual es acompañado por los festejados con juegos, rifas y comida.</a:t>
            </a:r>
            <a:endParaRPr lang="es-ES" sz="1300" dirty="0">
              <a:latin typeface="Arial" panose="020B0604020202020204" pitchFamily="34" charset="0"/>
              <a:cs typeface="Arial" panose="020B0604020202020204" pitchFamily="34" charset="0"/>
            </a:endParaRPr>
          </a:p>
        </p:txBody>
      </p:sp>
      <p:pic>
        <p:nvPicPr>
          <p:cNvPr id="9" name="Picture 4" descr="\\alicias.galletasdonde.com\SERVICIOS_AL_PERSONAL_PH\Pentium_II\FOTOS PAD\FOTOS EVENTOS\CUMPLEAÑOS GLOBITO Y BIZCOCHITO\IMG_02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81472" y="1700808"/>
            <a:ext cx="2541096" cy="16940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9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6150" y="1700808"/>
            <a:ext cx="2527202" cy="1669848"/>
          </a:xfrm>
          <a:prstGeom prst="rect">
            <a:avLst/>
          </a:prstGeom>
          <a:ln>
            <a:noFill/>
          </a:ln>
          <a:effectLst>
            <a:outerShdw blurRad="292100" dist="139700" dir="2700000" algn="tl" rotWithShape="0">
              <a:srgbClr val="333333">
                <a:alpha val="65000"/>
              </a:srgbClr>
            </a:outerShdw>
          </a:effectLst>
        </p:spPr>
      </p:pic>
      <p:pic>
        <p:nvPicPr>
          <p:cNvPr id="12" name="11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53360" y="1700808"/>
            <a:ext cx="2726502" cy="1817668"/>
          </a:xfrm>
          <a:prstGeom prst="rect">
            <a:avLst/>
          </a:prstGeom>
          <a:ln>
            <a:noFill/>
          </a:ln>
          <a:effectLst>
            <a:outerShdw blurRad="292100" dist="139700" dir="2700000" algn="tl" rotWithShape="0">
              <a:srgbClr val="333333">
                <a:alpha val="65000"/>
              </a:srgbClr>
            </a:outerShdw>
          </a:effectLst>
        </p:spPr>
      </p:pic>
      <p:pic>
        <p:nvPicPr>
          <p:cNvPr id="13" name="Picture 8" descr="\\alicias.galletasdonde.com\SERVICIOS_AL_PERSONAL_PH\Pentium_II\FOTOS PAD\FOTOS EVENTOS\CUMPLEAÑOS GLOBITO Y BIZCOCHITO\IMG_018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91880" y="3584672"/>
            <a:ext cx="2569780" cy="17131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 name="13 Imagen"/>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5576" y="3530521"/>
            <a:ext cx="2396637" cy="1748477"/>
          </a:xfrm>
          <a:prstGeom prst="rect">
            <a:avLst/>
          </a:prstGeom>
          <a:ln>
            <a:noFill/>
          </a:ln>
          <a:effectLst>
            <a:outerShdw blurRad="292100" dist="139700" dir="2700000" algn="tl" rotWithShape="0">
              <a:srgbClr val="333333">
                <a:alpha val="65000"/>
              </a:srgbClr>
            </a:outerShdw>
          </a:effectLst>
        </p:spPr>
      </p:pic>
      <p:pic>
        <p:nvPicPr>
          <p:cNvPr id="15" name="14 Imagen"/>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15943" y="3613081"/>
            <a:ext cx="2576537" cy="1717691"/>
          </a:xfrm>
          <a:prstGeom prst="rect">
            <a:avLst/>
          </a:prstGeom>
          <a:ln>
            <a:noFill/>
          </a:ln>
          <a:effectLst>
            <a:outerShdw blurRad="292100" dist="139700" dir="2700000" algn="tl" rotWithShape="0">
              <a:srgbClr val="333333">
                <a:alpha val="65000"/>
              </a:srgbClr>
            </a:outerShdw>
          </a:effectLst>
        </p:spPr>
      </p:pic>
      <p:pic>
        <p:nvPicPr>
          <p:cNvPr id="16" name="Picture 6" descr="\\alicias.galletasdonde.com\SERVICIOS_AL_PERSONAL_PH\Pentium_II\FOTOS PAD\FOTOS EVENTOS\CUMPLEAÑOS GLOBITO Y BIZCOCHITO\IMG_0270.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0491"/>
          <a:stretch/>
        </p:blipFill>
        <p:spPr bwMode="auto">
          <a:xfrm>
            <a:off x="5076056" y="5506562"/>
            <a:ext cx="2144063" cy="127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7" name="16 Imagen"/>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01361" y="5506562"/>
            <a:ext cx="1960221" cy="13068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665713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6 Rectángulo"/>
          <p:cNvSpPr/>
          <p:nvPr/>
        </p:nvSpPr>
        <p:spPr>
          <a:xfrm>
            <a:off x="683568" y="845940"/>
            <a:ext cx="8087717" cy="1061829"/>
          </a:xfrm>
          <a:prstGeom prst="rect">
            <a:avLst/>
          </a:prstGeom>
        </p:spPr>
        <p:txBody>
          <a:bodyPr wrap="square">
            <a:spAutoFit/>
          </a:bodyPr>
          <a:lstStyle/>
          <a:p>
            <a:pPr algn="just">
              <a:lnSpc>
                <a:spcPct val="150000"/>
              </a:lnSpc>
            </a:pPr>
            <a:r>
              <a:rPr lang="es-MX" sz="1400" dirty="0" smtClean="0">
                <a:latin typeface="Arial" panose="020B0604020202020204" pitchFamily="34" charset="0"/>
                <a:cs typeface="Arial" panose="020B0604020202020204" pitchFamily="34" charset="0"/>
              </a:rPr>
              <a:t>Entre las actividades que realiza Grupo Industrial Dondé se encuentra la Celebración del Día de las madres, en donde se les realiza un convivio a todas aquellas colaboradoras que son mamás.  En el convivio se les dan bocadillos</a:t>
            </a:r>
            <a:r>
              <a:rPr lang="es-MX" sz="1400" dirty="0">
                <a:latin typeface="Arial" panose="020B0604020202020204" pitchFamily="34" charset="0"/>
                <a:cs typeface="Arial" panose="020B0604020202020204" pitchFamily="34" charset="0"/>
              </a:rPr>
              <a:t>, flores y </a:t>
            </a:r>
            <a:r>
              <a:rPr lang="es-MX" sz="1400" dirty="0" smtClean="0">
                <a:latin typeface="Arial" panose="020B0604020202020204" pitchFamily="34" charset="0"/>
                <a:cs typeface="Arial" panose="020B0604020202020204" pitchFamily="34" charset="0"/>
              </a:rPr>
              <a:t>una tarjeta de felicitación. </a:t>
            </a:r>
            <a:endParaRPr lang="es-MX" sz="1400" dirty="0">
              <a:latin typeface="Arial" panose="020B0604020202020204" pitchFamily="34" charset="0"/>
              <a:cs typeface="Arial" panose="020B0604020202020204" pitchFamily="34" charset="0"/>
            </a:endParaRPr>
          </a:p>
        </p:txBody>
      </p:sp>
      <p:sp>
        <p:nvSpPr>
          <p:cNvPr id="8" name="Rectangle 1"/>
          <p:cNvSpPr>
            <a:spLocks noChangeArrowheads="1"/>
          </p:cNvSpPr>
          <p:nvPr/>
        </p:nvSpPr>
        <p:spPr bwMode="auto">
          <a:xfrm>
            <a:off x="843822" y="538163"/>
            <a:ext cx="7842481" cy="307777"/>
          </a:xfrm>
          <a:prstGeom prst="rect">
            <a:avLst/>
          </a:prstGeom>
          <a:ln>
            <a:noFill/>
          </a:ln>
        </p:spPr>
        <p:txBody>
          <a:bodyPr wrap="square">
            <a:spAutoFit/>
          </a:bodyPr>
          <a:lstStyle/>
          <a:p>
            <a:pPr algn="ctr"/>
            <a:r>
              <a:rPr lang="es-MX" altLang="es-MX" sz="1400" b="1" dirty="0" smtClean="0">
                <a:latin typeface="Arial" panose="020B0604020202020204" pitchFamily="34" charset="0"/>
                <a:cs typeface="Arial" panose="020B0604020202020204" pitchFamily="34" charset="0"/>
              </a:rPr>
              <a:t>DÍA DE LAS MADRES</a:t>
            </a:r>
            <a:endParaRPr lang="es-MX" altLang="es-MX" sz="1400" b="1" dirty="0">
              <a:latin typeface="Arial" panose="020B0604020202020204" pitchFamily="34" charset="0"/>
              <a:cs typeface="Arial" panose="020B0604020202020204" pitchFamily="34" charset="0"/>
            </a:endParaRPr>
          </a:p>
        </p:txBody>
      </p:sp>
      <p:pic>
        <p:nvPicPr>
          <p:cNvPr id="9" name="Picture 2" descr="C:\Users\aaron.dominguez\Documents\Reportes\Presentación RRHH\Fotos\P102041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3087"/>
          <a:stretch/>
        </p:blipFill>
        <p:spPr bwMode="auto">
          <a:xfrm>
            <a:off x="843822" y="1875619"/>
            <a:ext cx="5139843" cy="257940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aaron.dominguez\Documents\Reportes\Presentación RRHH\Fotos\P102040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1673"/>
          <a:stretch/>
        </p:blipFill>
        <p:spPr bwMode="auto">
          <a:xfrm>
            <a:off x="6199335" y="1844824"/>
            <a:ext cx="2486968" cy="12744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aaron.dominguez\Documents\Reportes\Presentación RRHH\Fotos\P102040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5049" b="5807"/>
          <a:stretch/>
        </p:blipFill>
        <p:spPr bwMode="auto">
          <a:xfrm>
            <a:off x="6199335" y="3165322"/>
            <a:ext cx="2486968" cy="128970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Z:\Pentium_II\EVENTOS DONDÉ\6 DIA DE LAS MADRES\10 DE MAYO 2016\Fotos\P102039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2595" t="40174"/>
          <a:stretch/>
        </p:blipFill>
        <p:spPr bwMode="auto">
          <a:xfrm>
            <a:off x="4998101" y="4625882"/>
            <a:ext cx="3773184" cy="218719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0405" y="4640732"/>
            <a:ext cx="3888340" cy="21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65713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6 Rectángulo"/>
          <p:cNvSpPr/>
          <p:nvPr/>
        </p:nvSpPr>
        <p:spPr>
          <a:xfrm>
            <a:off x="3004768" y="538162"/>
            <a:ext cx="3888432" cy="307777"/>
          </a:xfrm>
          <a:prstGeom prst="rect">
            <a:avLst/>
          </a:prstGeom>
        </p:spPr>
        <p:txBody>
          <a:bodyPr wrap="square">
            <a:spAutoFit/>
          </a:bodyPr>
          <a:lstStyle/>
          <a:p>
            <a:pPr algn="ctr"/>
            <a:r>
              <a:rPr lang="es-MX" sz="1400" b="1" dirty="0" smtClean="0">
                <a:latin typeface="Arial" panose="020B0604020202020204" pitchFamily="34" charset="0"/>
                <a:cs typeface="Arial" panose="020B0604020202020204" pitchFamily="34" charset="0"/>
              </a:rPr>
              <a:t>VOLUNTARIADO CORPORATIVO</a:t>
            </a:r>
          </a:p>
        </p:txBody>
      </p:sp>
      <p:sp>
        <p:nvSpPr>
          <p:cNvPr id="8" name="7 CuadroTexto"/>
          <p:cNvSpPr txBox="1"/>
          <p:nvPr/>
        </p:nvSpPr>
        <p:spPr>
          <a:xfrm>
            <a:off x="683568" y="908720"/>
            <a:ext cx="8595627" cy="738664"/>
          </a:xfrm>
          <a:prstGeom prst="rect">
            <a:avLst/>
          </a:prstGeom>
          <a:noFill/>
        </p:spPr>
        <p:txBody>
          <a:bodyPr wrap="square" rtlCol="0">
            <a:spAutoFit/>
          </a:bodyPr>
          <a:lstStyle/>
          <a:p>
            <a:r>
              <a:rPr lang="es-ES" sz="1400" dirty="0" smtClean="0">
                <a:latin typeface="Arial" panose="020B0604020202020204" pitchFamily="34" charset="0"/>
                <a:cs typeface="Arial" panose="020B0604020202020204" pitchFamily="34" charset="0"/>
              </a:rPr>
              <a:t>En el año 2015 se crea el Comité de Voluntariado Corporativo en la Organización , mismo que apoya en los eventos internos y en las actividades que se realizan  en la comunidad, entre los eventos que han llevado a cabo están: Día del niño, Macroposada, Un </a:t>
            </a:r>
            <a:r>
              <a:rPr lang="es-ES" sz="1400" dirty="0">
                <a:latin typeface="Arial" panose="020B0604020202020204" pitchFamily="34" charset="0"/>
                <a:cs typeface="Arial" panose="020B0604020202020204" pitchFamily="34" charset="0"/>
              </a:rPr>
              <a:t>D</a:t>
            </a:r>
            <a:r>
              <a:rPr lang="es-ES" sz="1400" dirty="0" smtClean="0">
                <a:latin typeface="Arial" panose="020B0604020202020204" pitchFamily="34" charset="0"/>
                <a:cs typeface="Arial" panose="020B0604020202020204" pitchFamily="34" charset="0"/>
              </a:rPr>
              <a:t>ía para Dar  y Adopta una Escuela.</a:t>
            </a:r>
          </a:p>
        </p:txBody>
      </p:sp>
      <p:pic>
        <p:nvPicPr>
          <p:cNvPr id="10" name="9 Imagen"/>
          <p:cNvPicPr>
            <a:picLocks noChangeAspect="1"/>
          </p:cNvPicPr>
          <p:nvPr/>
        </p:nvPicPr>
        <p:blipFill rotWithShape="1">
          <a:blip r:embed="rId3" cstate="print">
            <a:extLst>
              <a:ext uri="{28A0092B-C50C-407E-A947-70E740481C1C}">
                <a14:useLocalDpi xmlns:a14="http://schemas.microsoft.com/office/drawing/2010/main" val="0"/>
              </a:ext>
            </a:extLst>
          </a:blip>
          <a:srcRect t="26289" r="8923" b="7250"/>
          <a:stretch/>
        </p:blipFill>
        <p:spPr>
          <a:xfrm>
            <a:off x="683568" y="1921287"/>
            <a:ext cx="4478468" cy="2178714"/>
          </a:xfrm>
          <a:prstGeom prst="rect">
            <a:avLst/>
          </a:prstGeom>
          <a:noFill/>
          <a:ln>
            <a:noFill/>
          </a:ln>
        </p:spPr>
      </p:pic>
      <p:sp>
        <p:nvSpPr>
          <p:cNvPr id="13" name="12 CuadroTexto"/>
          <p:cNvSpPr txBox="1"/>
          <p:nvPr/>
        </p:nvSpPr>
        <p:spPr>
          <a:xfrm>
            <a:off x="1958033" y="1921287"/>
            <a:ext cx="1929538" cy="400110"/>
          </a:xfrm>
          <a:prstGeom prst="rect">
            <a:avLst/>
          </a:prstGeom>
          <a:solidFill>
            <a:schemeClr val="bg1">
              <a:alpha val="45000"/>
            </a:schemeClr>
          </a:solidFill>
        </p:spPr>
        <p:txBody>
          <a:bodyPr wrap="square" rtlCol="0">
            <a:spAutoFit/>
          </a:bodyPr>
          <a:lstStyle/>
          <a:p>
            <a:pPr algn="ctr"/>
            <a:r>
              <a:rPr lang="es-ES" sz="2000" b="1" dirty="0" smtClean="0">
                <a:solidFill>
                  <a:schemeClr val="tx1">
                    <a:lumMod val="95000"/>
                    <a:lumOff val="5000"/>
                  </a:schemeClr>
                </a:solidFill>
                <a:effectLst>
                  <a:outerShdw blurRad="38100" dist="38100" dir="2700000" algn="tl">
                    <a:srgbClr val="000000">
                      <a:alpha val="43137"/>
                    </a:srgbClr>
                  </a:outerShdw>
                </a:effectLst>
              </a:rPr>
              <a:t>Día del Niño</a:t>
            </a:r>
            <a:endParaRPr lang="es-ES" sz="2000" b="1" dirty="0">
              <a:solidFill>
                <a:schemeClr val="tx1">
                  <a:lumMod val="95000"/>
                  <a:lumOff val="5000"/>
                </a:schemeClr>
              </a:solidFill>
              <a:effectLst>
                <a:outerShdw blurRad="38100" dist="38100" dir="2700000" algn="tl">
                  <a:srgbClr val="000000">
                    <a:alpha val="43137"/>
                  </a:srgbClr>
                </a:outerShdw>
              </a:effectLst>
            </a:endParaRPr>
          </a:p>
        </p:txBody>
      </p:sp>
      <p:pic>
        <p:nvPicPr>
          <p:cNvPr id="14" name="13 Imagen"/>
          <p:cNvPicPr>
            <a:picLocks noChangeAspect="1"/>
          </p:cNvPicPr>
          <p:nvPr/>
        </p:nvPicPr>
        <p:blipFill rotWithShape="1">
          <a:blip r:embed="rId4" cstate="print">
            <a:extLst>
              <a:ext uri="{28A0092B-C50C-407E-A947-70E740481C1C}">
                <a14:useLocalDpi xmlns:a14="http://schemas.microsoft.com/office/drawing/2010/main" val="0"/>
              </a:ext>
            </a:extLst>
          </a:blip>
          <a:srcRect l="2714" t="16348" r="7571" b="3396"/>
          <a:stretch/>
        </p:blipFill>
        <p:spPr>
          <a:xfrm>
            <a:off x="683568" y="4293095"/>
            <a:ext cx="4478468" cy="2253497"/>
          </a:xfrm>
          <a:prstGeom prst="rect">
            <a:avLst/>
          </a:prstGeom>
        </p:spPr>
      </p:pic>
      <p:sp>
        <p:nvSpPr>
          <p:cNvPr id="17" name="16 CuadroTexto"/>
          <p:cNvSpPr txBox="1"/>
          <p:nvPr/>
        </p:nvSpPr>
        <p:spPr>
          <a:xfrm>
            <a:off x="1958033" y="4293096"/>
            <a:ext cx="1929538" cy="400110"/>
          </a:xfrm>
          <a:prstGeom prst="rect">
            <a:avLst/>
          </a:prstGeom>
          <a:solidFill>
            <a:schemeClr val="bg1">
              <a:alpha val="45000"/>
            </a:schemeClr>
          </a:solidFill>
        </p:spPr>
        <p:txBody>
          <a:bodyPr wrap="square" rtlCol="0">
            <a:spAutoFit/>
          </a:bodyPr>
          <a:lstStyle/>
          <a:p>
            <a:pPr algn="ctr"/>
            <a:r>
              <a:rPr lang="es-ES" sz="2000" b="1" dirty="0" smtClean="0">
                <a:solidFill>
                  <a:schemeClr val="tx1">
                    <a:lumMod val="95000"/>
                    <a:lumOff val="5000"/>
                  </a:schemeClr>
                </a:solidFill>
                <a:effectLst>
                  <a:outerShdw blurRad="38100" dist="38100" dir="2700000" algn="tl">
                    <a:srgbClr val="000000">
                      <a:alpha val="43137"/>
                    </a:srgbClr>
                  </a:outerShdw>
                </a:effectLst>
              </a:rPr>
              <a:t>Un día para dar</a:t>
            </a:r>
            <a:endParaRPr lang="es-ES" sz="2000" b="1" dirty="0">
              <a:solidFill>
                <a:schemeClr val="tx1">
                  <a:lumMod val="95000"/>
                  <a:lumOff val="5000"/>
                </a:schemeClr>
              </a:solidFill>
              <a:effectLst>
                <a:outerShdw blurRad="38100" dist="38100" dir="2700000" algn="tl">
                  <a:srgbClr val="000000">
                    <a:alpha val="43137"/>
                  </a:srgbClr>
                </a:outerShdw>
              </a:effectLst>
            </a:endParaRPr>
          </a:p>
        </p:txBody>
      </p:sp>
      <p:pic>
        <p:nvPicPr>
          <p:cNvPr id="18" name="17 Imagen"/>
          <p:cNvPicPr>
            <a:picLocks noChangeAspect="1"/>
          </p:cNvPicPr>
          <p:nvPr/>
        </p:nvPicPr>
        <p:blipFill rotWithShape="1">
          <a:blip r:embed="rId5" cstate="print">
            <a:extLst>
              <a:ext uri="{28A0092B-C50C-407E-A947-70E740481C1C}">
                <a14:useLocalDpi xmlns:a14="http://schemas.microsoft.com/office/drawing/2010/main" val="0"/>
              </a:ext>
            </a:extLst>
          </a:blip>
          <a:srcRect t="10650"/>
          <a:stretch/>
        </p:blipFill>
        <p:spPr>
          <a:xfrm>
            <a:off x="5311904" y="1921287"/>
            <a:ext cx="3657601" cy="2178714"/>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9" name="18 CuadroTexto"/>
          <p:cNvSpPr txBox="1"/>
          <p:nvPr/>
        </p:nvSpPr>
        <p:spPr>
          <a:xfrm>
            <a:off x="6175935" y="1948770"/>
            <a:ext cx="1929538" cy="400110"/>
          </a:xfrm>
          <a:prstGeom prst="rect">
            <a:avLst/>
          </a:prstGeom>
          <a:solidFill>
            <a:schemeClr val="bg1">
              <a:alpha val="45000"/>
            </a:schemeClr>
          </a:solidFill>
        </p:spPr>
        <p:txBody>
          <a:bodyPr wrap="square" rtlCol="0">
            <a:spAutoFit/>
          </a:bodyPr>
          <a:lstStyle/>
          <a:p>
            <a:pPr algn="ctr"/>
            <a:r>
              <a:rPr lang="es-ES" sz="2000" b="1" dirty="0" err="1" smtClean="0">
                <a:solidFill>
                  <a:schemeClr val="tx1">
                    <a:lumMod val="95000"/>
                    <a:lumOff val="5000"/>
                  </a:schemeClr>
                </a:solidFill>
                <a:effectLst>
                  <a:outerShdw blurRad="38100" dist="38100" dir="2700000" algn="tl">
                    <a:srgbClr val="000000">
                      <a:alpha val="43137"/>
                    </a:srgbClr>
                  </a:outerShdw>
                </a:effectLst>
              </a:rPr>
              <a:t>Macroposada</a:t>
            </a:r>
            <a:endParaRPr lang="es-ES" sz="2000" b="1" dirty="0">
              <a:solidFill>
                <a:schemeClr val="tx1">
                  <a:lumMod val="95000"/>
                  <a:lumOff val="5000"/>
                </a:schemeClr>
              </a:solidFill>
              <a:effectLst>
                <a:outerShdw blurRad="38100" dist="38100" dir="2700000" algn="tl">
                  <a:srgbClr val="000000">
                    <a:alpha val="43137"/>
                  </a:srgbClr>
                </a:outerShdw>
              </a:effectLst>
            </a:endParaRPr>
          </a:p>
        </p:txBody>
      </p:sp>
      <p:pic>
        <p:nvPicPr>
          <p:cNvPr id="8194" name="Picture 2" descr="C:\Users\aaron.dominguez\Documents\Collage\ADOPTA UNA ESCUELA\DZILAM BRAVO DESPUÉS\IMG_3967.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2917" b="28889"/>
          <a:stretch/>
        </p:blipFill>
        <p:spPr bwMode="auto">
          <a:xfrm>
            <a:off x="5367593" y="4278426"/>
            <a:ext cx="3596895" cy="2268166"/>
          </a:xfrm>
          <a:prstGeom prst="rect">
            <a:avLst/>
          </a:prstGeom>
          <a:noFill/>
          <a:extLst>
            <a:ext uri="{909E8E84-426E-40DD-AFC4-6F175D3DCCD1}">
              <a14:hiddenFill xmlns:a14="http://schemas.microsoft.com/office/drawing/2010/main">
                <a:solidFill>
                  <a:srgbClr val="FFFFFF"/>
                </a:solidFill>
              </a14:hiddenFill>
            </a:ext>
          </a:extLst>
        </p:spPr>
      </p:pic>
      <p:sp>
        <p:nvSpPr>
          <p:cNvPr id="20" name="19 CuadroTexto"/>
          <p:cNvSpPr txBox="1"/>
          <p:nvPr/>
        </p:nvSpPr>
        <p:spPr>
          <a:xfrm>
            <a:off x="5940152" y="4279776"/>
            <a:ext cx="2448272" cy="400110"/>
          </a:xfrm>
          <a:prstGeom prst="rect">
            <a:avLst/>
          </a:prstGeom>
          <a:solidFill>
            <a:schemeClr val="bg1">
              <a:alpha val="45000"/>
            </a:schemeClr>
          </a:solidFill>
        </p:spPr>
        <p:txBody>
          <a:bodyPr wrap="square" rtlCol="0">
            <a:spAutoFit/>
          </a:bodyPr>
          <a:lstStyle/>
          <a:p>
            <a:pPr algn="ctr"/>
            <a:r>
              <a:rPr lang="es-ES" sz="2000" b="1" dirty="0" smtClean="0">
                <a:solidFill>
                  <a:schemeClr val="tx1">
                    <a:lumMod val="95000"/>
                    <a:lumOff val="5000"/>
                  </a:schemeClr>
                </a:solidFill>
                <a:effectLst>
                  <a:outerShdw blurRad="38100" dist="38100" dir="2700000" algn="tl">
                    <a:srgbClr val="000000">
                      <a:alpha val="43137"/>
                    </a:srgbClr>
                  </a:outerShdw>
                </a:effectLst>
              </a:rPr>
              <a:t>Adopta una Escuela</a:t>
            </a:r>
            <a:endParaRPr lang="es-ES" sz="2000" b="1" dirty="0">
              <a:solidFill>
                <a:schemeClr val="tx1">
                  <a:lumMod val="95000"/>
                  <a:lumOff val="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472882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1 Título"/>
          <p:cNvSpPr txBox="1">
            <a:spLocks/>
          </p:cNvSpPr>
          <p:nvPr/>
        </p:nvSpPr>
        <p:spPr>
          <a:xfrm>
            <a:off x="1043608" y="448216"/>
            <a:ext cx="7992888" cy="461665"/>
          </a:xfrm>
          <a:prstGeom prst="rect">
            <a:avLst/>
          </a:prstGeom>
          <a:noFill/>
        </p:spPr>
        <p:txBody>
          <a:bodyPr wrap="square" rtlCol="0">
            <a:spAutoFit/>
          </a:bodyPr>
          <a:lstStyle>
            <a:defPPr>
              <a:defRPr lang="es-MX"/>
            </a:defPPr>
            <a:lvl1pPr algn="ctr">
              <a:defRPr sz="3200">
                <a:solidFill>
                  <a:schemeClr val="tx2"/>
                </a:solidFill>
                <a:effectLst>
                  <a:outerShdw blurRad="38100" dist="38100" dir="2700000" algn="tl">
                    <a:srgbClr val="000000">
                      <a:alpha val="43137"/>
                    </a:srgbClr>
                  </a:outerShdw>
                </a:effectLst>
              </a:defRPr>
            </a:lvl1pPr>
          </a:lstStyle>
          <a:p>
            <a:r>
              <a:rPr lang="es-ES" sz="2400" dirty="0">
                <a:solidFill>
                  <a:schemeClr val="tx1">
                    <a:lumMod val="95000"/>
                    <a:lumOff val="5000"/>
                  </a:schemeClr>
                </a:solidFill>
              </a:rPr>
              <a:t>Día del </a:t>
            </a:r>
            <a:r>
              <a:rPr lang="es-ES" sz="2400" dirty="0" smtClean="0">
                <a:solidFill>
                  <a:schemeClr val="tx1">
                    <a:lumMod val="95000"/>
                    <a:lumOff val="5000"/>
                  </a:schemeClr>
                </a:solidFill>
              </a:rPr>
              <a:t>Niño</a:t>
            </a:r>
            <a:endParaRPr lang="es-ES" sz="2400" dirty="0">
              <a:solidFill>
                <a:schemeClr val="tx1">
                  <a:lumMod val="95000"/>
                  <a:lumOff val="5000"/>
                </a:schemeClr>
              </a:solidFill>
            </a:endParaRPr>
          </a:p>
        </p:txBody>
      </p:sp>
      <p:pic>
        <p:nvPicPr>
          <p:cNvPr id="8" name="7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9701" y="1470318"/>
            <a:ext cx="2307710" cy="1538473"/>
          </a:xfrm>
          <a:prstGeom prst="rect">
            <a:avLst/>
          </a:prstGeom>
        </p:spPr>
      </p:pic>
      <p:pic>
        <p:nvPicPr>
          <p:cNvPr id="9" name="8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7980" y="1470318"/>
            <a:ext cx="2310490" cy="1540326"/>
          </a:xfrm>
          <a:prstGeom prst="rect">
            <a:avLst/>
          </a:prstGeom>
        </p:spPr>
      </p:pic>
      <p:pic>
        <p:nvPicPr>
          <p:cNvPr id="10" name="9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5456" y="1452433"/>
            <a:ext cx="2307712" cy="1538474"/>
          </a:xfrm>
          <a:prstGeom prst="rect">
            <a:avLst/>
          </a:prstGeom>
        </p:spPr>
      </p:pic>
      <p:pic>
        <p:nvPicPr>
          <p:cNvPr id="12" name="11 Imagen"/>
          <p:cNvPicPr>
            <a:picLocks noChangeAspect="1"/>
          </p:cNvPicPr>
          <p:nvPr/>
        </p:nvPicPr>
        <p:blipFill rotWithShape="1">
          <a:blip r:embed="rId6" cstate="print">
            <a:extLst>
              <a:ext uri="{28A0092B-C50C-407E-A947-70E740481C1C}">
                <a14:useLocalDpi xmlns:a14="http://schemas.microsoft.com/office/drawing/2010/main" val="0"/>
              </a:ext>
            </a:extLst>
          </a:blip>
          <a:srcRect l="5608" r="12268"/>
          <a:stretch/>
        </p:blipFill>
        <p:spPr>
          <a:xfrm>
            <a:off x="744628" y="3031337"/>
            <a:ext cx="2277165" cy="1848577"/>
          </a:xfrm>
          <a:prstGeom prst="rect">
            <a:avLst/>
          </a:prstGeom>
        </p:spPr>
      </p:pic>
      <p:pic>
        <p:nvPicPr>
          <p:cNvPr id="13" name="12 Imagen"/>
          <p:cNvPicPr>
            <a:picLocks noChangeAspect="1"/>
          </p:cNvPicPr>
          <p:nvPr/>
        </p:nvPicPr>
        <p:blipFill rotWithShape="1">
          <a:blip r:embed="rId7" cstate="print">
            <a:extLst>
              <a:ext uri="{28A0092B-C50C-407E-A947-70E740481C1C}">
                <a14:useLocalDpi xmlns:a14="http://schemas.microsoft.com/office/drawing/2010/main" val="0"/>
              </a:ext>
            </a:extLst>
          </a:blip>
          <a:srcRect l="7539" t="29289" r="16000"/>
          <a:stretch/>
        </p:blipFill>
        <p:spPr>
          <a:xfrm>
            <a:off x="3310638" y="3074885"/>
            <a:ext cx="2971316" cy="1831914"/>
          </a:xfrm>
          <a:prstGeom prst="rect">
            <a:avLst/>
          </a:prstGeom>
        </p:spPr>
      </p:pic>
      <p:pic>
        <p:nvPicPr>
          <p:cNvPr id="14" name="13 Imagen"/>
          <p:cNvPicPr>
            <a:picLocks noChangeAspect="1"/>
          </p:cNvPicPr>
          <p:nvPr/>
        </p:nvPicPr>
        <p:blipFill rotWithShape="1">
          <a:blip r:embed="rId8" cstate="print">
            <a:extLst>
              <a:ext uri="{28A0092B-C50C-407E-A947-70E740481C1C}">
                <a14:useLocalDpi xmlns:a14="http://schemas.microsoft.com/office/drawing/2010/main" val="0"/>
              </a:ext>
            </a:extLst>
          </a:blip>
          <a:srcRect l="23692" r="8616"/>
          <a:stretch/>
        </p:blipFill>
        <p:spPr>
          <a:xfrm>
            <a:off x="6516216" y="3074885"/>
            <a:ext cx="1900043" cy="1831914"/>
          </a:xfrm>
          <a:prstGeom prst="rect">
            <a:avLst/>
          </a:prstGeom>
        </p:spPr>
      </p:pic>
      <p:pic>
        <p:nvPicPr>
          <p:cNvPr id="15" name="14 Imagen"/>
          <p:cNvPicPr>
            <a:picLocks noChangeAspect="1"/>
          </p:cNvPicPr>
          <p:nvPr/>
        </p:nvPicPr>
        <p:blipFill rotWithShape="1">
          <a:blip r:embed="rId9" cstate="print">
            <a:extLst>
              <a:ext uri="{28A0092B-C50C-407E-A947-70E740481C1C}">
                <a14:useLocalDpi xmlns:a14="http://schemas.microsoft.com/office/drawing/2010/main" val="0"/>
              </a:ext>
            </a:extLst>
          </a:blip>
          <a:srcRect t="2479" r="6769"/>
          <a:stretch/>
        </p:blipFill>
        <p:spPr>
          <a:xfrm>
            <a:off x="4823556" y="5013176"/>
            <a:ext cx="2916796" cy="1716205"/>
          </a:xfrm>
          <a:prstGeom prst="rect">
            <a:avLst/>
          </a:prstGeom>
        </p:spPr>
      </p:pic>
      <p:pic>
        <p:nvPicPr>
          <p:cNvPr id="16" name="15 Imagen"/>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0421" y="5013176"/>
            <a:ext cx="2331372" cy="1746708"/>
          </a:xfrm>
          <a:prstGeom prst="rect">
            <a:avLst/>
          </a:prstGeom>
        </p:spPr>
      </p:pic>
      <p:pic>
        <p:nvPicPr>
          <p:cNvPr id="17" name="16 Imagen"/>
          <p:cNvPicPr>
            <a:picLocks noChangeAspect="1"/>
          </p:cNvPicPr>
          <p:nvPr/>
        </p:nvPicPr>
        <p:blipFill rotWithShape="1">
          <a:blip r:embed="rId11" cstate="print">
            <a:extLst>
              <a:ext uri="{28A0092B-C50C-407E-A947-70E740481C1C}">
                <a14:useLocalDpi xmlns:a14="http://schemas.microsoft.com/office/drawing/2010/main" val="0"/>
              </a:ext>
            </a:extLst>
          </a:blip>
          <a:srcRect l="6239" t="23794" r="7333" b="18770"/>
          <a:stretch/>
        </p:blipFill>
        <p:spPr>
          <a:xfrm>
            <a:off x="3193168" y="4998759"/>
            <a:ext cx="1457381" cy="1721800"/>
          </a:xfrm>
          <a:prstGeom prst="rect">
            <a:avLst/>
          </a:prstGeom>
        </p:spPr>
      </p:pic>
      <p:sp>
        <p:nvSpPr>
          <p:cNvPr id="2" name="1 CuadroTexto"/>
          <p:cNvSpPr txBox="1"/>
          <p:nvPr/>
        </p:nvSpPr>
        <p:spPr>
          <a:xfrm>
            <a:off x="899592" y="895817"/>
            <a:ext cx="8151040" cy="738664"/>
          </a:xfrm>
          <a:prstGeom prst="rect">
            <a:avLst/>
          </a:prstGeom>
          <a:noFill/>
        </p:spPr>
        <p:txBody>
          <a:bodyPr wrap="square" rtlCol="0">
            <a:spAutoFit/>
          </a:bodyPr>
          <a:lstStyle/>
          <a:p>
            <a:r>
              <a:rPr lang="es-ES" sz="1400" dirty="0">
                <a:cs typeface="Arial" panose="020B0604020202020204" pitchFamily="34" charset="0"/>
              </a:rPr>
              <a:t>En 2016 esta actividad se llevó a cabo en la Hacienda de San Ignacio </a:t>
            </a:r>
            <a:r>
              <a:rPr lang="es-ES" sz="1400" dirty="0" err="1">
                <a:cs typeface="Arial" panose="020B0604020202020204" pitchFamily="34" charset="0"/>
              </a:rPr>
              <a:t>Tesip</a:t>
            </a:r>
            <a:r>
              <a:rPr lang="es-ES" sz="1400" dirty="0">
                <a:cs typeface="Arial" panose="020B0604020202020204" pitchFamily="34" charset="0"/>
              </a:rPr>
              <a:t>, ubicada en Mérida, Yucatán, evento en el que festejamos a 150 niños de </a:t>
            </a:r>
            <a:r>
              <a:rPr lang="es-ES" sz="1400" dirty="0" smtClean="0">
                <a:cs typeface="Arial" panose="020B0604020202020204" pitchFamily="34" charset="0"/>
              </a:rPr>
              <a:t>comunidades vulnerables </a:t>
            </a:r>
            <a:r>
              <a:rPr lang="es-ES" sz="1400" dirty="0">
                <a:cs typeface="Arial" panose="020B0604020202020204" pitchFamily="34" charset="0"/>
              </a:rPr>
              <a:t>cercanas a la capital del estado.</a:t>
            </a:r>
          </a:p>
          <a:p>
            <a:endParaRPr lang="es-MX" sz="1400" dirty="0"/>
          </a:p>
        </p:txBody>
      </p:sp>
    </p:spTree>
    <p:extLst>
      <p:ext uri="{BB962C8B-B14F-4D97-AF65-F5344CB8AC3E}">
        <p14:creationId xmlns:p14="http://schemas.microsoft.com/office/powerpoint/2010/main" val="36665713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96487"/>
          <a:stretch/>
        </p:blipFill>
        <p:spPr bwMode="auto">
          <a:xfrm>
            <a:off x="0" y="0"/>
            <a:ext cx="9144000" cy="156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Box 4"/>
          <p:cNvSpPr txBox="1">
            <a:spLocks noChangeArrowheads="1"/>
          </p:cNvSpPr>
          <p:nvPr/>
        </p:nvSpPr>
        <p:spPr bwMode="auto">
          <a:xfrm>
            <a:off x="1979712" y="116632"/>
            <a:ext cx="7111727" cy="584775"/>
          </a:xfrm>
          <a:prstGeom prst="rect">
            <a:avLst/>
          </a:prstGeom>
          <a:noFill/>
        </p:spPr>
        <p:txBody>
          <a:bodyPr wrap="square" rtlCol="0">
            <a:spAutoFit/>
          </a:bodyPr>
          <a:lstStyle>
            <a:defPPr>
              <a:defRPr lang="es-MX"/>
            </a:defPPr>
            <a:lvl1pPr>
              <a:defRPr sz="6600" b="1">
                <a:ln w="900" cmpd="sng">
                  <a:solidFill>
                    <a:schemeClr val="tx1">
                      <a:alpha val="55000"/>
                    </a:schemeClr>
                  </a:solidFill>
                  <a:prstDash val="solid"/>
                </a:ln>
                <a:solidFill>
                  <a:schemeClr val="tx2"/>
                </a:solidFill>
                <a:effectLst>
                  <a:innerShdw blurRad="101600" dist="76200" dir="5400000">
                    <a:schemeClr val="accent1">
                      <a:satMod val="190000"/>
                      <a:tint val="100000"/>
                      <a:alpha val="74000"/>
                    </a:schemeClr>
                  </a:innerShdw>
                </a:effectLst>
              </a:defRPr>
            </a:lvl1pPr>
          </a:lstStyle>
          <a:p>
            <a:r>
              <a:rPr lang="es-MX" altLang="es-MX" sz="3200" dirty="0">
                <a:effectLst>
                  <a:outerShdw blurRad="38100" dist="38100" dir="2700000" algn="tl">
                    <a:srgbClr val="000000">
                      <a:alpha val="43137"/>
                    </a:srgbClr>
                  </a:outerShdw>
                </a:effectLst>
              </a:rPr>
              <a:t>Declaración de apoyo al “Pacto Mundial”</a:t>
            </a:r>
          </a:p>
        </p:txBody>
      </p:sp>
      <p:sp>
        <p:nvSpPr>
          <p:cNvPr id="4" name="Text Box 6"/>
          <p:cNvSpPr txBox="1">
            <a:spLocks noChangeArrowheads="1"/>
          </p:cNvSpPr>
          <p:nvPr/>
        </p:nvSpPr>
        <p:spPr bwMode="auto">
          <a:xfrm>
            <a:off x="2436437" y="1413357"/>
            <a:ext cx="6408712" cy="4608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“Estimado Sr. Secretario General</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Nos complace reiterarle que Grupo Industrial Dondé (</a:t>
            </a:r>
            <a:r>
              <a:rPr kumimoji="0" lang="es-MX" altLang="es-MX" sz="1400" b="1"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Galletas DONDÉ</a:t>
            </a:r>
            <a:r>
              <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 apoya los diez principios del </a:t>
            </a:r>
            <a:r>
              <a:rPr kumimoji="0" lang="es-MX" altLang="es-MX" sz="1400" b="1"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Pacto Mundial</a:t>
            </a:r>
            <a:r>
              <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 de la Organización de Naciones Unidas (ONU) referente a los </a:t>
            </a:r>
            <a:r>
              <a:rPr kumimoji="0" lang="es-MX" altLang="es-MX" sz="1400" b="1"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Derechos Humanos, los Derechos Laborales, el Medio Ambiente y la lucha contra la Corrupción</a:t>
            </a:r>
            <a:r>
              <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 </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Mediante este escrito, manifestamos que siempre hemos considerado los Principios del Pacto Mundial como parte de nuestra Cultura Organizacional y se encuentran inmersos en documentos tan importantes como nuestro </a:t>
            </a:r>
            <a:r>
              <a:rPr kumimoji="0" lang="es-MX" altLang="es-MX" sz="1400" b="1"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Código de ética</a:t>
            </a:r>
            <a:r>
              <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 y fijan el camino a seguir en el comportamiento de todos los colaboradores de la empresa y estamos dispuestos a que estos principios permeen y sean aceptados por los grupos de interés con quienes tenemos relación, contribuyendo de esta  forma al logro de los objetivos de las Naciones Unidas.</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endParaRPr>
          </a:p>
          <a:p>
            <a:pPr marL="0" marR="0" lvl="0" indent="0" algn="just" defTabSz="914400" rtl="0" eaLnBrk="1" fontAlgn="base" latinLnBrk="0" hangingPunct="1">
              <a:lnSpc>
                <a:spcPct val="100000"/>
              </a:lnSpc>
              <a:spcBef>
                <a:spcPct val="0"/>
              </a:spcBef>
              <a:spcAft>
                <a:spcPts val="1000"/>
              </a:spcAft>
              <a:buClrTx/>
              <a:buSzTx/>
              <a:buFontTx/>
              <a:buNone/>
              <a:tabLst/>
            </a:pPr>
            <a:r>
              <a:rPr kumimoji="0" lang="es-MX" altLang="es-MX" sz="1400" b="1"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Galletas DONDÉ</a:t>
            </a:r>
            <a:r>
              <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 consciente de la importancia del requisito de elaborar y dar a conocer anualmente la </a:t>
            </a:r>
            <a:r>
              <a:rPr kumimoji="0" lang="es-MX" altLang="es-MX" sz="1400" b="1"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Comunicación </a:t>
            </a:r>
            <a:r>
              <a:rPr lang="es-MX" altLang="es-MX" sz="1400" b="1" dirty="0" smtClean="0">
                <a:solidFill>
                  <a:srgbClr val="000000"/>
                </a:solidFill>
                <a:latin typeface="Arial" panose="020B0604020202020204" pitchFamily="34" charset="0"/>
                <a:cs typeface="Arial" panose="020B0604020202020204" pitchFamily="34" charset="0"/>
              </a:rPr>
              <a:t>d</a:t>
            </a:r>
            <a:r>
              <a:rPr kumimoji="0" lang="es-MX" altLang="es-MX" sz="1400" b="1"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el Progreso</a:t>
            </a:r>
            <a:r>
              <a:rPr kumimoji="0" lang="es-MX" altLang="es-MX" sz="14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 (CoP), que describe los esfuerzos que la organización realiza año con año para la implementación de los 10 principios, nos comprometemos a  la realización del mismo y a comunicarlo oportunamente tanto a la ONU como a todos nuestros grupos de interés.“</a:t>
            </a:r>
          </a:p>
        </p:txBody>
      </p:sp>
      <p:sp>
        <p:nvSpPr>
          <p:cNvPr id="5" name="4 Rectángulo"/>
          <p:cNvSpPr/>
          <p:nvPr/>
        </p:nvSpPr>
        <p:spPr>
          <a:xfrm>
            <a:off x="5004048" y="6362745"/>
            <a:ext cx="2884480" cy="523220"/>
          </a:xfrm>
          <a:prstGeom prst="rect">
            <a:avLst/>
          </a:prstGeom>
        </p:spPr>
        <p:txBody>
          <a:bodyPr wrap="square">
            <a:spAutoFit/>
          </a:bodyPr>
          <a:lstStyle/>
          <a:p>
            <a:pPr lvl="0" algn="ctr" fontAlgn="base">
              <a:spcBef>
                <a:spcPct val="0"/>
              </a:spcBef>
              <a:spcAft>
                <a:spcPct val="0"/>
              </a:spcAft>
            </a:pPr>
            <a:r>
              <a:rPr lang="es-MX" altLang="es-MX" sz="1400" b="1" i="1" dirty="0">
                <a:solidFill>
                  <a:srgbClr val="000000"/>
                </a:solidFill>
                <a:latin typeface="Calibri" pitchFamily="34" charset="0"/>
                <a:cs typeface="Arial" pitchFamily="34" charset="0"/>
              </a:rPr>
              <a:t>Ing. Hernán Cirilo Aguilar                                                           </a:t>
            </a:r>
          </a:p>
          <a:p>
            <a:pPr lvl="0" algn="ctr" fontAlgn="base">
              <a:spcBef>
                <a:spcPct val="0"/>
              </a:spcBef>
              <a:spcAft>
                <a:spcPct val="0"/>
              </a:spcAft>
            </a:pPr>
            <a:r>
              <a:rPr lang="es-MX" altLang="es-MX" sz="1400" dirty="0">
                <a:solidFill>
                  <a:srgbClr val="000000"/>
                </a:solidFill>
                <a:latin typeface="Calibri" pitchFamily="34" charset="0"/>
                <a:cs typeface="Arial" pitchFamily="34" charset="0"/>
              </a:rPr>
              <a:t>Director General                                                                 </a:t>
            </a:r>
            <a:endParaRPr lang="es-MX" altLang="es-MX" sz="1400" dirty="0">
              <a:latin typeface="Arial" pitchFamily="34" charset="0"/>
              <a:cs typeface="Arial" pitchFamily="34" charset="0"/>
            </a:endParaRPr>
          </a:p>
        </p:txBody>
      </p:sp>
      <p:cxnSp>
        <p:nvCxnSpPr>
          <p:cNvPr id="6" name="5 Conector recto"/>
          <p:cNvCxnSpPr/>
          <p:nvPr/>
        </p:nvCxnSpPr>
        <p:spPr>
          <a:xfrm>
            <a:off x="5050009" y="6362745"/>
            <a:ext cx="28083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6 Rectángulo"/>
          <p:cNvSpPr/>
          <p:nvPr/>
        </p:nvSpPr>
        <p:spPr>
          <a:xfrm>
            <a:off x="3546823" y="643335"/>
            <a:ext cx="5328592" cy="553998"/>
          </a:xfrm>
          <a:prstGeom prst="rect">
            <a:avLst/>
          </a:prstGeom>
        </p:spPr>
        <p:txBody>
          <a:bodyPr wrap="square">
            <a:spAutoFit/>
          </a:bodyPr>
          <a:lstStyle/>
          <a:p>
            <a:pPr lvl="0" algn="just" fontAlgn="base">
              <a:spcBef>
                <a:spcPct val="0"/>
              </a:spcBef>
              <a:spcAft>
                <a:spcPct val="0"/>
              </a:spcAft>
            </a:pPr>
            <a:r>
              <a:rPr lang="es-MX" altLang="es-MX" sz="1000" dirty="0">
                <a:solidFill>
                  <a:srgbClr val="000000"/>
                </a:solidFill>
                <a:latin typeface="Arial" panose="020B0604020202020204" pitchFamily="34" charset="0"/>
                <a:cs typeface="Arial" panose="020B0604020202020204" pitchFamily="34" charset="0"/>
              </a:rPr>
              <a:t>Con fecha 29 de Noviembre de </a:t>
            </a:r>
            <a:r>
              <a:rPr lang="es-MX" altLang="es-MX" sz="1000" dirty="0" smtClean="0">
                <a:solidFill>
                  <a:srgbClr val="000000"/>
                </a:solidFill>
                <a:latin typeface="Arial" panose="020B0604020202020204" pitchFamily="34" charset="0"/>
                <a:cs typeface="Arial" panose="020B0604020202020204" pitchFamily="34" charset="0"/>
              </a:rPr>
              <a:t>2012, </a:t>
            </a:r>
            <a:r>
              <a:rPr lang="es-MX" altLang="es-MX" sz="1000" dirty="0">
                <a:solidFill>
                  <a:srgbClr val="000000"/>
                </a:solidFill>
                <a:latin typeface="Arial" panose="020B0604020202020204" pitchFamily="34" charset="0"/>
                <a:cs typeface="Arial" panose="020B0604020202020204" pitchFamily="34" charset="0"/>
              </a:rPr>
              <a:t>el Presidente del Consejo de Administración y el Director General de Productos de Harina S.A. de C.V.  Firmaron una carta de confirmación de apoyo a los 10 principios del pacto mundial, del cual se transcribe la siguiente sección.</a:t>
            </a:r>
          </a:p>
        </p:txBody>
      </p:sp>
      <p:pic>
        <p:nvPicPr>
          <p:cNvPr id="9" name="Picture 4" descr="C:\Users\aaron.dominguez\Documents\CoP\firma.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96938" y="5437892"/>
            <a:ext cx="2298700" cy="1023937"/>
          </a:xfrm>
          <a:prstGeom prst="rect">
            <a:avLst/>
          </a:prstGeom>
          <a:noFill/>
          <a:extLst>
            <a:ext uri="{909E8E84-426E-40DD-AFC4-6F175D3DCCD1}">
              <a14:hiddenFill xmlns:a14="http://schemas.microsoft.com/office/drawing/2010/main">
                <a:solidFill>
                  <a:srgbClr val="FFFFFF"/>
                </a:solidFill>
              </a14:hiddenFill>
            </a:ext>
          </a:extLst>
        </p:spPr>
      </p:pic>
      <p:sp>
        <p:nvSpPr>
          <p:cNvPr id="10" name="9 Rectángulo"/>
          <p:cNvSpPr/>
          <p:nvPr/>
        </p:nvSpPr>
        <p:spPr>
          <a:xfrm>
            <a:off x="179512" y="4233282"/>
            <a:ext cx="1944216" cy="1077218"/>
          </a:xfrm>
          <a:prstGeom prst="rect">
            <a:avLst/>
          </a:prstGeom>
        </p:spPr>
        <p:txBody>
          <a:bodyPr wrap="square">
            <a:spAutoFit/>
          </a:bodyPr>
          <a:lstStyle/>
          <a:p>
            <a:pPr algn="ctr"/>
            <a:r>
              <a:rPr lang="es-MX" sz="1600" dirty="0" smtClean="0">
                <a:solidFill>
                  <a:schemeClr val="tx2">
                    <a:lumMod val="60000"/>
                    <a:lumOff val="40000"/>
                  </a:schemeClr>
                </a:solidFill>
                <a:latin typeface="Felix Titling" panose="04060505060202020A04" pitchFamily="82" charset="0"/>
                <a:ea typeface="Gungsuh" panose="02030600000101010101" pitchFamily="18" charset="-127"/>
              </a:rPr>
              <a:t>LA GENTE ES EL RECURSO MÁS IMPORTANTE DE LA EMPRESA</a:t>
            </a:r>
            <a:endParaRPr lang="es-MX" sz="1600" dirty="0">
              <a:solidFill>
                <a:schemeClr val="tx2">
                  <a:lumMod val="60000"/>
                  <a:lumOff val="40000"/>
                </a:schemeClr>
              </a:solidFill>
              <a:latin typeface="Felix Titling" panose="04060505060202020A04" pitchFamily="82" charset="0"/>
              <a:ea typeface="Gungsuh" panose="02030600000101010101" pitchFamily="18" charset="-127"/>
            </a:endParaRPr>
          </a:p>
        </p:txBody>
      </p:sp>
      <p:sp>
        <p:nvSpPr>
          <p:cNvPr id="11" name="10 CuadroTexto"/>
          <p:cNvSpPr txBox="1"/>
          <p:nvPr/>
        </p:nvSpPr>
        <p:spPr>
          <a:xfrm>
            <a:off x="35496" y="4005064"/>
            <a:ext cx="576064" cy="707886"/>
          </a:xfrm>
          <a:prstGeom prst="rect">
            <a:avLst/>
          </a:prstGeom>
          <a:noFill/>
        </p:spPr>
        <p:txBody>
          <a:bodyPr wrap="square" rtlCol="0">
            <a:spAutoFit/>
          </a:bodyPr>
          <a:lstStyle/>
          <a:p>
            <a:r>
              <a:rPr lang="es-MX" sz="4000" dirty="0" smtClean="0">
                <a:solidFill>
                  <a:schemeClr val="accent1">
                    <a:lumMod val="20000"/>
                    <a:lumOff val="80000"/>
                  </a:schemeClr>
                </a:solidFill>
                <a:effectLst>
                  <a:outerShdw blurRad="38100" dist="38100" dir="2700000" algn="tl">
                    <a:srgbClr val="000000">
                      <a:alpha val="43137"/>
                    </a:srgbClr>
                  </a:outerShdw>
                </a:effectLst>
              </a:rPr>
              <a:t>“</a:t>
            </a:r>
            <a:endParaRPr lang="es-MX" sz="4000" dirty="0">
              <a:solidFill>
                <a:schemeClr val="accent1">
                  <a:lumMod val="20000"/>
                  <a:lumOff val="80000"/>
                </a:schemeClr>
              </a:solidFill>
              <a:effectLst>
                <a:outerShdw blurRad="38100" dist="38100" dir="2700000" algn="tl">
                  <a:srgbClr val="000000">
                    <a:alpha val="43137"/>
                  </a:srgbClr>
                </a:outerShdw>
              </a:effectLst>
            </a:endParaRPr>
          </a:p>
        </p:txBody>
      </p:sp>
      <p:sp>
        <p:nvSpPr>
          <p:cNvPr id="12" name="11 Rectángulo"/>
          <p:cNvSpPr/>
          <p:nvPr/>
        </p:nvSpPr>
        <p:spPr>
          <a:xfrm>
            <a:off x="1796268" y="4809346"/>
            <a:ext cx="399468" cy="707886"/>
          </a:xfrm>
          <a:prstGeom prst="rect">
            <a:avLst/>
          </a:prstGeom>
          <a:noFill/>
        </p:spPr>
        <p:txBody>
          <a:bodyPr wrap="square" rtlCol="0">
            <a:spAutoFit/>
          </a:bodyPr>
          <a:lstStyle/>
          <a:p>
            <a:r>
              <a:rPr lang="es-MX" sz="4000" dirty="0">
                <a:solidFill>
                  <a:schemeClr val="accent1">
                    <a:lumMod val="20000"/>
                    <a:lumOff val="80000"/>
                  </a:schemeClr>
                </a:solidFill>
                <a:effectLst>
                  <a:outerShdw blurRad="38100" dist="38100" dir="2700000" algn="tl">
                    <a:srgbClr val="000000">
                      <a:alpha val="43137"/>
                    </a:srgbClr>
                  </a:outerShdw>
                </a:effectLst>
              </a:rPr>
              <a:t>”</a:t>
            </a:r>
          </a:p>
        </p:txBody>
      </p:sp>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910" y="1556792"/>
            <a:ext cx="1988364" cy="2468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86211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12" name="1 Título"/>
          <p:cNvSpPr txBox="1">
            <a:spLocks/>
          </p:cNvSpPr>
          <p:nvPr/>
        </p:nvSpPr>
        <p:spPr>
          <a:xfrm>
            <a:off x="575823" y="427726"/>
            <a:ext cx="7772400" cy="38213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sz="2400" dirty="0">
                <a:solidFill>
                  <a:schemeClr val="tx1">
                    <a:lumMod val="95000"/>
                    <a:lumOff val="5000"/>
                  </a:schemeClr>
                </a:solidFill>
                <a:effectLst>
                  <a:outerShdw blurRad="38100" dist="38100" dir="2700000" algn="tl">
                    <a:srgbClr val="000000">
                      <a:alpha val="43137"/>
                    </a:srgbClr>
                  </a:outerShdw>
                </a:effectLst>
                <a:latin typeface="+mn-lt"/>
                <a:ea typeface="+mn-ea"/>
                <a:cs typeface="+mn-cs"/>
              </a:rPr>
              <a:t>Un día para dar</a:t>
            </a:r>
            <a:r>
              <a:rPr lang="es-MX" sz="3200" dirty="0">
                <a:solidFill>
                  <a:schemeClr val="tx2"/>
                </a:solidFill>
                <a:effectLst>
                  <a:outerShdw blurRad="38100" dist="38100" dir="2700000" algn="tl">
                    <a:srgbClr val="000000">
                      <a:alpha val="43137"/>
                    </a:srgbClr>
                  </a:outerShdw>
                </a:effectLst>
                <a:latin typeface="+mn-lt"/>
                <a:ea typeface="+mn-ea"/>
                <a:cs typeface="+mn-cs"/>
              </a:rPr>
              <a:t/>
            </a:r>
            <a:br>
              <a:rPr lang="es-MX" sz="3200" dirty="0">
                <a:solidFill>
                  <a:schemeClr val="tx2"/>
                </a:solidFill>
                <a:effectLst>
                  <a:outerShdw blurRad="38100" dist="38100" dir="2700000" algn="tl">
                    <a:srgbClr val="000000">
                      <a:alpha val="43137"/>
                    </a:srgbClr>
                  </a:outerShdw>
                </a:effectLst>
                <a:latin typeface="+mn-lt"/>
                <a:ea typeface="+mn-ea"/>
                <a:cs typeface="+mn-cs"/>
              </a:rPr>
            </a:br>
            <a:endParaRPr lang="es-MX" sz="1600" dirty="0"/>
          </a:p>
        </p:txBody>
      </p:sp>
      <p:pic>
        <p:nvPicPr>
          <p:cNvPr id="13" name="12 Imagen"/>
          <p:cNvPicPr>
            <a:picLocks noChangeAspect="1"/>
          </p:cNvPicPr>
          <p:nvPr/>
        </p:nvPicPr>
        <p:blipFill rotWithShape="1">
          <a:blip r:embed="rId3" cstate="print">
            <a:extLst>
              <a:ext uri="{28A0092B-C50C-407E-A947-70E740481C1C}">
                <a14:useLocalDpi xmlns:a14="http://schemas.microsoft.com/office/drawing/2010/main" val="0"/>
              </a:ext>
            </a:extLst>
          </a:blip>
          <a:srcRect l="23857" t="7715" r="16000"/>
          <a:stretch/>
        </p:blipFill>
        <p:spPr>
          <a:xfrm>
            <a:off x="3721960" y="4675720"/>
            <a:ext cx="2228209" cy="1923219"/>
          </a:xfrm>
          <a:prstGeom prst="rect">
            <a:avLst/>
          </a:prstGeom>
        </p:spPr>
      </p:pic>
      <p:pic>
        <p:nvPicPr>
          <p:cNvPr id="14" name="13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986" y="4824138"/>
            <a:ext cx="2891351" cy="1626385"/>
          </a:xfrm>
          <a:prstGeom prst="rect">
            <a:avLst/>
          </a:prstGeom>
        </p:spPr>
      </p:pic>
      <p:pic>
        <p:nvPicPr>
          <p:cNvPr id="15" name="14 Imagen"/>
          <p:cNvPicPr>
            <a:picLocks noChangeAspect="1"/>
          </p:cNvPicPr>
          <p:nvPr/>
        </p:nvPicPr>
        <p:blipFill rotWithShape="1">
          <a:blip r:embed="rId5">
            <a:extLst>
              <a:ext uri="{28A0092B-C50C-407E-A947-70E740481C1C}">
                <a14:useLocalDpi xmlns:a14="http://schemas.microsoft.com/office/drawing/2010/main" val="0"/>
              </a:ext>
            </a:extLst>
          </a:blip>
          <a:srcRect l="2714" t="16348" r="7571" b="3396"/>
          <a:stretch/>
        </p:blipFill>
        <p:spPr>
          <a:xfrm>
            <a:off x="1553179" y="1462499"/>
            <a:ext cx="6153388" cy="3096290"/>
          </a:xfrm>
          <a:prstGeom prst="rect">
            <a:avLst/>
          </a:prstGeom>
        </p:spPr>
      </p:pic>
      <p:pic>
        <p:nvPicPr>
          <p:cNvPr id="16" name="15 Imagen"/>
          <p:cNvPicPr>
            <a:picLocks noChangeAspect="1"/>
          </p:cNvPicPr>
          <p:nvPr/>
        </p:nvPicPr>
        <p:blipFill rotWithShape="1">
          <a:blip r:embed="rId6" cstate="print">
            <a:extLst>
              <a:ext uri="{28A0092B-C50C-407E-A947-70E740481C1C}">
                <a14:useLocalDpi xmlns:a14="http://schemas.microsoft.com/office/drawing/2010/main" val="0"/>
              </a:ext>
            </a:extLst>
          </a:blip>
          <a:srcRect l="15000" t="14064" r="7857"/>
          <a:stretch/>
        </p:blipFill>
        <p:spPr>
          <a:xfrm>
            <a:off x="6089101" y="4764359"/>
            <a:ext cx="2690886" cy="1686164"/>
          </a:xfrm>
          <a:prstGeom prst="rect">
            <a:avLst/>
          </a:prstGeom>
        </p:spPr>
      </p:pic>
      <p:sp>
        <p:nvSpPr>
          <p:cNvPr id="2" name="1 CuadroTexto"/>
          <p:cNvSpPr txBox="1"/>
          <p:nvPr/>
        </p:nvSpPr>
        <p:spPr>
          <a:xfrm>
            <a:off x="655725" y="775283"/>
            <a:ext cx="8308763" cy="738664"/>
          </a:xfrm>
          <a:prstGeom prst="rect">
            <a:avLst/>
          </a:prstGeom>
          <a:noFill/>
        </p:spPr>
        <p:txBody>
          <a:bodyPr wrap="square" rtlCol="0">
            <a:spAutoFit/>
          </a:bodyPr>
          <a:lstStyle/>
          <a:p>
            <a:r>
              <a:rPr lang="es-MX" sz="1400" dirty="0" smtClean="0">
                <a:latin typeface="Arial" panose="020B0604020202020204" pitchFamily="34" charset="0"/>
                <a:cs typeface="Arial" panose="020B0604020202020204" pitchFamily="34" charset="0"/>
              </a:rPr>
              <a:t>Los Voluntarios de Grupo Industrial Dondé se unieron a este movimiento a nivel internacional, regalando en la plaza Principal Galletas con frases motivacionales para todas las personas que pasaran por este sitio.</a:t>
            </a:r>
            <a:endParaRPr lang="es-MX"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55868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1 Título"/>
          <p:cNvSpPr txBox="1">
            <a:spLocks/>
          </p:cNvSpPr>
          <p:nvPr/>
        </p:nvSpPr>
        <p:spPr>
          <a:xfrm>
            <a:off x="959240" y="419102"/>
            <a:ext cx="7225517" cy="41761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sz="2400" dirty="0">
                <a:solidFill>
                  <a:schemeClr val="tx1">
                    <a:lumMod val="95000"/>
                    <a:lumOff val="5000"/>
                  </a:schemeClr>
                </a:solidFill>
                <a:effectLst>
                  <a:outerShdw blurRad="38100" dist="38100" dir="2700000" algn="tl">
                    <a:srgbClr val="000000">
                      <a:alpha val="43137"/>
                    </a:srgbClr>
                  </a:outerShdw>
                </a:effectLst>
                <a:latin typeface="+mn-lt"/>
                <a:ea typeface="+mn-ea"/>
                <a:cs typeface="+mn-cs"/>
              </a:rPr>
              <a:t>Macroposada</a:t>
            </a:r>
            <a:r>
              <a:rPr lang="es-MX" sz="1600" dirty="0" smtClean="0"/>
              <a:t/>
            </a:r>
            <a:br>
              <a:rPr lang="es-MX" sz="1600" dirty="0" smtClean="0"/>
            </a:br>
            <a:endParaRPr lang="es-MX" sz="1600" dirty="0"/>
          </a:p>
        </p:txBody>
      </p:sp>
      <p:pic>
        <p:nvPicPr>
          <p:cNvPr id="8" name="7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9275" y="4495038"/>
            <a:ext cx="2975213" cy="1983475"/>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9" name="8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7824" y="1628800"/>
            <a:ext cx="3400244" cy="2266829"/>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10" name="9 Imagen"/>
          <p:cNvPicPr>
            <a:picLocks noChangeAspect="1"/>
          </p:cNvPicPr>
          <p:nvPr/>
        </p:nvPicPr>
        <p:blipFill rotWithShape="1">
          <a:blip r:embed="rId5" cstate="print">
            <a:extLst>
              <a:ext uri="{28A0092B-C50C-407E-A947-70E740481C1C}">
                <a14:useLocalDpi xmlns:a14="http://schemas.microsoft.com/office/drawing/2010/main" val="0"/>
              </a:ext>
            </a:extLst>
          </a:blip>
          <a:srcRect l="9143" r="3333"/>
          <a:stretch/>
        </p:blipFill>
        <p:spPr>
          <a:xfrm>
            <a:off x="746470" y="4530456"/>
            <a:ext cx="2511021" cy="1912637"/>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12" name="11 Imagen"/>
          <p:cNvPicPr>
            <a:picLocks noChangeAspect="1"/>
          </p:cNvPicPr>
          <p:nvPr/>
        </p:nvPicPr>
        <p:blipFill rotWithShape="1">
          <a:blip r:embed="rId6" cstate="print">
            <a:extLst>
              <a:ext uri="{28A0092B-C50C-407E-A947-70E740481C1C}">
                <a14:useLocalDpi xmlns:a14="http://schemas.microsoft.com/office/drawing/2010/main" val="0"/>
              </a:ext>
            </a:extLst>
          </a:blip>
          <a:srcRect l="25428" r="7716"/>
          <a:stretch/>
        </p:blipFill>
        <p:spPr>
          <a:xfrm>
            <a:off x="626916" y="1908287"/>
            <a:ext cx="2166744" cy="2160571"/>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13" name="12 Imagen"/>
          <p:cNvPicPr>
            <a:picLocks noChangeAspect="1"/>
          </p:cNvPicPr>
          <p:nvPr/>
        </p:nvPicPr>
        <p:blipFill rotWithShape="1">
          <a:blip r:embed="rId7" cstate="print">
            <a:extLst>
              <a:ext uri="{28A0092B-C50C-407E-A947-70E740481C1C}">
                <a14:useLocalDpi xmlns:a14="http://schemas.microsoft.com/office/drawing/2010/main" val="0"/>
              </a:ext>
            </a:extLst>
          </a:blip>
          <a:srcRect l="31106" r="4999"/>
          <a:stretch/>
        </p:blipFill>
        <p:spPr>
          <a:xfrm>
            <a:off x="6681948" y="1773675"/>
            <a:ext cx="2070720" cy="2160571"/>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14" name="13 Imagen"/>
          <p:cNvPicPr>
            <a:picLocks noChangeAspect="1"/>
          </p:cNvPicPr>
          <p:nvPr/>
        </p:nvPicPr>
        <p:blipFill rotWithShape="1">
          <a:blip r:embed="rId8" cstate="print">
            <a:extLst>
              <a:ext uri="{28A0092B-C50C-407E-A947-70E740481C1C}">
                <a14:useLocalDpi xmlns:a14="http://schemas.microsoft.com/office/drawing/2010/main" val="0"/>
              </a:ext>
            </a:extLst>
          </a:blip>
          <a:srcRect l="12714" t="2107" r="13571"/>
          <a:stretch/>
        </p:blipFill>
        <p:spPr>
          <a:xfrm>
            <a:off x="3408037" y="4437112"/>
            <a:ext cx="2327925" cy="2060995"/>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2" name="1 CuadroTexto"/>
          <p:cNvSpPr txBox="1"/>
          <p:nvPr/>
        </p:nvSpPr>
        <p:spPr>
          <a:xfrm>
            <a:off x="746470" y="836712"/>
            <a:ext cx="8218018" cy="1231106"/>
          </a:xfrm>
          <a:prstGeom prst="rect">
            <a:avLst/>
          </a:prstGeom>
          <a:noFill/>
        </p:spPr>
        <p:txBody>
          <a:bodyPr wrap="square" rtlCol="0">
            <a:spAutoFit/>
          </a:bodyPr>
          <a:lstStyle/>
          <a:p>
            <a:r>
              <a:rPr lang="es-MX" sz="1400" dirty="0" smtClean="0">
                <a:latin typeface="Arial" panose="020B0604020202020204" pitchFamily="34" charset="0"/>
                <a:cs typeface="Arial" panose="020B0604020202020204" pitchFamily="34" charset="0"/>
              </a:rPr>
              <a:t>En conjunto con la Universidad Interamericana para el Desarrollo (UNID) esta actividad se </a:t>
            </a:r>
            <a:r>
              <a:rPr lang="es-MX" sz="1400" dirty="0">
                <a:latin typeface="Arial" panose="020B0604020202020204" pitchFamily="34" charset="0"/>
                <a:cs typeface="Arial" panose="020B0604020202020204" pitchFamily="34" charset="0"/>
              </a:rPr>
              <a:t> </a:t>
            </a:r>
            <a:r>
              <a:rPr lang="es-MX" sz="1400" dirty="0" smtClean="0">
                <a:latin typeface="Arial" panose="020B0604020202020204" pitchFamily="34" charset="0"/>
                <a:cs typeface="Arial" panose="020B0604020202020204" pitchFamily="34" charset="0"/>
              </a:rPr>
              <a:t>realizó en el  Centro de Atención Integral al Menor Desamparado (CAIMEDE) en donde albergan a más de 200 niños, a los que se les llevaron juegos, el show de Globito y Bizcochito, piñatas y regalos.</a:t>
            </a:r>
            <a:r>
              <a:rPr lang="es-MX" sz="1400" dirty="0">
                <a:latin typeface="Arial" panose="020B0604020202020204" pitchFamily="34" charset="0"/>
                <a:cs typeface="Arial" panose="020B0604020202020204" pitchFamily="34" charset="0"/>
              </a:rPr>
              <a:t/>
            </a:r>
            <a:br>
              <a:rPr lang="es-MX" sz="1400" dirty="0">
                <a:latin typeface="Arial" panose="020B0604020202020204" pitchFamily="34" charset="0"/>
                <a:cs typeface="Arial" panose="020B0604020202020204" pitchFamily="34" charset="0"/>
              </a:rPr>
            </a:br>
            <a:endParaRPr lang="es-MX" sz="1400" dirty="0">
              <a:latin typeface="Arial" panose="020B0604020202020204" pitchFamily="34" charset="0"/>
              <a:cs typeface="Arial" panose="020B0604020202020204" pitchFamily="34" charset="0"/>
            </a:endParaRPr>
          </a:p>
          <a:p>
            <a:endParaRPr lang="es-MX" dirty="0"/>
          </a:p>
        </p:txBody>
      </p:sp>
    </p:spTree>
    <p:extLst>
      <p:ext uri="{BB962C8B-B14F-4D97-AF65-F5344CB8AC3E}">
        <p14:creationId xmlns:p14="http://schemas.microsoft.com/office/powerpoint/2010/main" val="31355868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6 Rectángulo"/>
          <p:cNvSpPr/>
          <p:nvPr/>
        </p:nvSpPr>
        <p:spPr>
          <a:xfrm>
            <a:off x="2448272" y="476672"/>
            <a:ext cx="3888432" cy="369332"/>
          </a:xfrm>
          <a:prstGeom prst="rect">
            <a:avLst/>
          </a:prstGeom>
        </p:spPr>
        <p:txBody>
          <a:bodyPr wrap="square">
            <a:spAutoFit/>
          </a:bodyPr>
          <a:lstStyle/>
          <a:p>
            <a:pPr algn="ctr"/>
            <a:r>
              <a:rPr lang="es-MX" b="1" dirty="0" smtClean="0">
                <a:latin typeface="Arial" panose="020B0604020202020204" pitchFamily="34" charset="0"/>
                <a:cs typeface="Arial" panose="020B0604020202020204" pitchFamily="34" charset="0"/>
              </a:rPr>
              <a:t>Adopta una Escuela</a:t>
            </a:r>
          </a:p>
        </p:txBody>
      </p:sp>
      <p:sp>
        <p:nvSpPr>
          <p:cNvPr id="8" name="7 CuadroTexto"/>
          <p:cNvSpPr txBox="1"/>
          <p:nvPr/>
        </p:nvSpPr>
        <p:spPr>
          <a:xfrm>
            <a:off x="683569" y="888154"/>
            <a:ext cx="8280920" cy="1292662"/>
          </a:xfrm>
          <a:prstGeom prst="rect">
            <a:avLst/>
          </a:prstGeom>
          <a:noFill/>
        </p:spPr>
        <p:txBody>
          <a:bodyPr wrap="square" rtlCol="0">
            <a:spAutoFit/>
          </a:bodyPr>
          <a:lstStyle/>
          <a:p>
            <a:r>
              <a:rPr lang="es-ES" sz="1300" dirty="0" smtClean="0">
                <a:latin typeface="Arial" panose="020B0604020202020204" pitchFamily="34" charset="0"/>
                <a:cs typeface="Arial" panose="020B0604020202020204" pitchFamily="34" charset="0"/>
              </a:rPr>
              <a:t>Este es uno de los programas que tiene la Galletera Dondé en el que se busca apoyar a escuelas en comunidades vulnerables que se encuentran en mal estado, este año adoptamos a una ubicada en la comunidad de </a:t>
            </a:r>
            <a:r>
              <a:rPr lang="es-ES" sz="1300" dirty="0" err="1" smtClean="0">
                <a:latin typeface="Arial" panose="020B0604020202020204" pitchFamily="34" charset="0"/>
                <a:cs typeface="Arial" panose="020B0604020202020204" pitchFamily="34" charset="0"/>
              </a:rPr>
              <a:t>Dzilam</a:t>
            </a:r>
            <a:r>
              <a:rPr lang="es-ES" sz="1300" dirty="0" smtClean="0">
                <a:latin typeface="Arial" panose="020B0604020202020204" pitchFamily="34" charset="0"/>
                <a:cs typeface="Arial" panose="020B0604020202020204" pitchFamily="34" charset="0"/>
              </a:rPr>
              <a:t> Bravo, Yucatán.</a:t>
            </a:r>
          </a:p>
          <a:p>
            <a:r>
              <a:rPr lang="es-ES" sz="1300" dirty="0" smtClean="0">
                <a:latin typeface="Arial" panose="020B0604020202020204" pitchFamily="34" charset="0"/>
                <a:cs typeface="Arial" panose="020B0604020202020204" pitchFamily="34" charset="0"/>
              </a:rPr>
              <a:t>La empresa proporcionó el material para que tuviera agua potable, electricidad y se hicieran las correcciones en los muros; los padres de Familia realizaron estos trabajos y en conjunto con los Voluntarios Dondé se pintó toda la escuela.</a:t>
            </a:r>
          </a:p>
        </p:txBody>
      </p:sp>
      <p:sp>
        <p:nvSpPr>
          <p:cNvPr id="9" name="8 CuadroTexto"/>
          <p:cNvSpPr txBox="1"/>
          <p:nvPr/>
        </p:nvSpPr>
        <p:spPr>
          <a:xfrm>
            <a:off x="896169" y="2132856"/>
            <a:ext cx="2016225" cy="307777"/>
          </a:xfrm>
          <a:prstGeom prst="rect">
            <a:avLst/>
          </a:prstGeom>
          <a:noFill/>
        </p:spPr>
        <p:txBody>
          <a:bodyPr wrap="square" rtlCol="0">
            <a:spAutoFit/>
          </a:bodyPr>
          <a:lstStyle/>
          <a:p>
            <a:r>
              <a:rPr lang="es-ES" sz="1400" b="1" u="sng" dirty="0" smtClean="0"/>
              <a:t>Antes:</a:t>
            </a:r>
            <a:endParaRPr lang="es-ES" sz="1400" b="1" u="sng" dirty="0"/>
          </a:p>
        </p:txBody>
      </p:sp>
      <p:sp>
        <p:nvSpPr>
          <p:cNvPr id="10" name="9 CuadroTexto"/>
          <p:cNvSpPr txBox="1"/>
          <p:nvPr/>
        </p:nvSpPr>
        <p:spPr>
          <a:xfrm>
            <a:off x="896169" y="4293096"/>
            <a:ext cx="1620180" cy="307777"/>
          </a:xfrm>
          <a:prstGeom prst="rect">
            <a:avLst/>
          </a:prstGeom>
          <a:noFill/>
        </p:spPr>
        <p:txBody>
          <a:bodyPr wrap="square" rtlCol="0">
            <a:spAutoFit/>
          </a:bodyPr>
          <a:lstStyle/>
          <a:p>
            <a:r>
              <a:rPr lang="es-ES" sz="1400" b="1" u="sng" dirty="0" smtClean="0"/>
              <a:t>Después:</a:t>
            </a:r>
            <a:endParaRPr lang="es-ES" sz="1400" b="1" u="sng" dirty="0"/>
          </a:p>
        </p:txBody>
      </p:sp>
      <p:pic>
        <p:nvPicPr>
          <p:cNvPr id="4100"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247" t="16884" r="16701" b="33419"/>
          <a:stretch/>
        </p:blipFill>
        <p:spPr bwMode="auto">
          <a:xfrm>
            <a:off x="755575" y="2515106"/>
            <a:ext cx="1908230" cy="174529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descr="C:\Users\aaron.dominguez\Documents\Collage\ADOPTA UNA ESCUELA\ADOPTA UNA ESCUELA DZILAM BRAVO ANTES\IMG_253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71799" y="2515105"/>
            <a:ext cx="2327064" cy="174529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102" name="Picture 6" descr="C:\Users\aaron.dominguez\Documents\Collage\ADOPTA UNA ESCUELA\ADOPTA UNA ESCUELA DZILAM BRAVO ANTES\IMG_254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92079" y="2512641"/>
            <a:ext cx="2282911" cy="171218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105" name="Picture 9" descr="C:\Users\aaron.dominguez\Documents\Collage\ADOPTA UNA ESCUELA\ADOPTA UNA ESCUELA DZILAM BRAVO ANTES\IMG_2557.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5762" t="24038" r="25211" b="42911"/>
          <a:stretch/>
        </p:blipFill>
        <p:spPr bwMode="auto">
          <a:xfrm>
            <a:off x="7675451" y="2515106"/>
            <a:ext cx="1289037" cy="167939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106" name="Picture 10" descr="C:\Users\aaron.dominguez\Documents\Collage\ADOPTA UNA ESCUELA\DZILAM BRAVO DESPUÉS\IMG_395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71799" y="4655775"/>
            <a:ext cx="2327064" cy="174529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107" name="Picture 11" descr="C:\Users\aaron.dominguez\Documents\Collage\ADOPTA UNA ESCUELA\DZILAM BRAVO DESPUÉS\IMG_3945.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2817" t="12336" r="29642" b="20939"/>
          <a:stretch/>
        </p:blipFill>
        <p:spPr bwMode="auto">
          <a:xfrm>
            <a:off x="755987" y="4655775"/>
            <a:ext cx="1912476" cy="174529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108" name="Picture 12" descr="C:\Users\aaron.dominguez\Documents\Collage\ADOPTA UNA ESCUELA\DZILAM BRAVO DESPUÉS\IMG_3956.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92079" y="4593763"/>
            <a:ext cx="2282911" cy="180731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109" name="Picture 13" descr="C:\Users\aaron.dominguez\Documents\Collage\ADOPTA UNA ESCUELA\DZILAM BRAVO DESPUÉS\IMG_3957.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7277" r="36761"/>
          <a:stretch/>
        </p:blipFill>
        <p:spPr bwMode="auto">
          <a:xfrm>
            <a:off x="7675451" y="4587842"/>
            <a:ext cx="1326503" cy="18132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92353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pic>
        <p:nvPicPr>
          <p:cNvPr id="18" name="17 Imagen"/>
          <p:cNvPicPr>
            <a:picLocks noChangeAspect="1"/>
          </p:cNvPicPr>
          <p:nvPr/>
        </p:nvPicPr>
        <p:blipFill rotWithShape="1">
          <a:blip r:embed="rId3" cstate="print">
            <a:extLst>
              <a:ext uri="{28A0092B-C50C-407E-A947-70E740481C1C}">
                <a14:useLocalDpi xmlns:a14="http://schemas.microsoft.com/office/drawing/2010/main" val="0"/>
              </a:ext>
            </a:extLst>
          </a:blip>
          <a:srcRect t="12007" r="7091" b="18120"/>
          <a:stretch/>
        </p:blipFill>
        <p:spPr>
          <a:xfrm>
            <a:off x="2625638" y="4455559"/>
            <a:ext cx="4178610" cy="2356928"/>
          </a:xfrm>
          <a:prstGeom prst="rect">
            <a:avLst/>
          </a:prstGeom>
        </p:spPr>
      </p:pic>
      <p:pic>
        <p:nvPicPr>
          <p:cNvPr id="19" name="18 Imagen"/>
          <p:cNvPicPr>
            <a:picLocks noChangeAspect="1"/>
          </p:cNvPicPr>
          <p:nvPr/>
        </p:nvPicPr>
        <p:blipFill rotWithShape="1">
          <a:blip r:embed="rId4" cstate="print">
            <a:extLst>
              <a:ext uri="{28A0092B-C50C-407E-A947-70E740481C1C}">
                <a14:useLocalDpi xmlns:a14="http://schemas.microsoft.com/office/drawing/2010/main" val="0"/>
              </a:ext>
            </a:extLst>
          </a:blip>
          <a:srcRect l="9231" t="5265" r="31667"/>
          <a:stretch/>
        </p:blipFill>
        <p:spPr>
          <a:xfrm>
            <a:off x="6804248" y="514738"/>
            <a:ext cx="1705388" cy="2050166"/>
          </a:xfrm>
          <a:prstGeom prst="rect">
            <a:avLst/>
          </a:prstGeom>
        </p:spPr>
      </p:pic>
      <p:pic>
        <p:nvPicPr>
          <p:cNvPr id="20" name="19 Imagen"/>
          <p:cNvPicPr>
            <a:picLocks noChangeAspect="1"/>
          </p:cNvPicPr>
          <p:nvPr/>
        </p:nvPicPr>
        <p:blipFill rotWithShape="1">
          <a:blip r:embed="rId5" cstate="print">
            <a:extLst>
              <a:ext uri="{28A0092B-C50C-407E-A947-70E740481C1C}">
                <a14:useLocalDpi xmlns:a14="http://schemas.microsoft.com/office/drawing/2010/main" val="0"/>
              </a:ext>
            </a:extLst>
          </a:blip>
          <a:srcRect r="32061"/>
          <a:stretch/>
        </p:blipFill>
        <p:spPr>
          <a:xfrm>
            <a:off x="539552" y="2604796"/>
            <a:ext cx="1594576" cy="1760308"/>
          </a:xfrm>
          <a:prstGeom prst="rect">
            <a:avLst/>
          </a:prstGeom>
        </p:spPr>
      </p:pic>
      <p:pic>
        <p:nvPicPr>
          <p:cNvPr id="21" name="20 Imagen"/>
          <p:cNvPicPr>
            <a:picLocks noChangeAspect="1"/>
          </p:cNvPicPr>
          <p:nvPr/>
        </p:nvPicPr>
        <p:blipFill rotWithShape="1">
          <a:blip r:embed="rId6" cstate="print">
            <a:extLst>
              <a:ext uri="{28A0092B-C50C-407E-A947-70E740481C1C}">
                <a14:useLocalDpi xmlns:a14="http://schemas.microsoft.com/office/drawing/2010/main" val="0"/>
              </a:ext>
            </a:extLst>
          </a:blip>
          <a:srcRect r="18769"/>
          <a:stretch/>
        </p:blipFill>
        <p:spPr>
          <a:xfrm>
            <a:off x="4211960" y="541894"/>
            <a:ext cx="2113072" cy="1951002"/>
          </a:xfrm>
          <a:prstGeom prst="rect">
            <a:avLst/>
          </a:prstGeom>
        </p:spPr>
      </p:pic>
      <p:pic>
        <p:nvPicPr>
          <p:cNvPr id="22" name="21 Imagen"/>
          <p:cNvPicPr>
            <a:picLocks noChangeAspect="1"/>
          </p:cNvPicPr>
          <p:nvPr/>
        </p:nvPicPr>
        <p:blipFill rotWithShape="1">
          <a:blip r:embed="rId7" cstate="print">
            <a:extLst>
              <a:ext uri="{28A0092B-C50C-407E-A947-70E740481C1C}">
                <a14:useLocalDpi xmlns:a14="http://schemas.microsoft.com/office/drawing/2010/main" val="0"/>
              </a:ext>
            </a:extLst>
          </a:blip>
          <a:srcRect l="8066" r="17447" b="31219"/>
          <a:stretch/>
        </p:blipFill>
        <p:spPr>
          <a:xfrm>
            <a:off x="1031821" y="562853"/>
            <a:ext cx="2748091" cy="1903194"/>
          </a:xfrm>
          <a:prstGeom prst="rect">
            <a:avLst/>
          </a:prstGeom>
        </p:spPr>
      </p:pic>
      <p:pic>
        <p:nvPicPr>
          <p:cNvPr id="23" name="22 Imagen"/>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93362" y="2604796"/>
            <a:ext cx="2306630" cy="1718547"/>
          </a:xfrm>
          <a:prstGeom prst="rect">
            <a:avLst/>
          </a:prstGeom>
        </p:spPr>
      </p:pic>
      <p:pic>
        <p:nvPicPr>
          <p:cNvPr id="24" name="23 Imagen"/>
          <p:cNvPicPr>
            <a:picLocks noChangeAspect="1"/>
          </p:cNvPicPr>
          <p:nvPr/>
        </p:nvPicPr>
        <p:blipFill rotWithShape="1">
          <a:blip r:embed="rId9" cstate="print">
            <a:extLst>
              <a:ext uri="{28A0092B-C50C-407E-A947-70E740481C1C}">
                <a14:useLocalDpi xmlns:a14="http://schemas.microsoft.com/office/drawing/2010/main" val="0"/>
              </a:ext>
            </a:extLst>
          </a:blip>
          <a:srcRect t="16216"/>
          <a:stretch/>
        </p:blipFill>
        <p:spPr>
          <a:xfrm>
            <a:off x="4559566" y="2676804"/>
            <a:ext cx="2604722" cy="1636757"/>
          </a:xfrm>
          <a:prstGeom prst="rect">
            <a:avLst/>
          </a:prstGeom>
        </p:spPr>
      </p:pic>
      <p:pic>
        <p:nvPicPr>
          <p:cNvPr id="25" name="24 Imagen"/>
          <p:cNvPicPr>
            <a:picLocks noChangeAspect="1"/>
          </p:cNvPicPr>
          <p:nvPr/>
        </p:nvPicPr>
        <p:blipFill rotWithShape="1">
          <a:blip r:embed="rId10" cstate="print">
            <a:extLst>
              <a:ext uri="{28A0092B-C50C-407E-A947-70E740481C1C}">
                <a14:useLocalDpi xmlns:a14="http://schemas.microsoft.com/office/drawing/2010/main" val="0"/>
              </a:ext>
            </a:extLst>
          </a:blip>
          <a:srcRect l="25897" b="13333"/>
          <a:stretch/>
        </p:blipFill>
        <p:spPr>
          <a:xfrm>
            <a:off x="7200278" y="2659162"/>
            <a:ext cx="1908226" cy="1673825"/>
          </a:xfrm>
          <a:prstGeom prst="rect">
            <a:avLst/>
          </a:prstGeom>
        </p:spPr>
      </p:pic>
      <p:pic>
        <p:nvPicPr>
          <p:cNvPr id="26" name="25 Imagen"/>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6200000">
            <a:off x="454878" y="4823933"/>
            <a:ext cx="2160240" cy="1620180"/>
          </a:xfrm>
          <a:prstGeom prst="rect">
            <a:avLst/>
          </a:prstGeom>
        </p:spPr>
      </p:pic>
      <p:pic>
        <p:nvPicPr>
          <p:cNvPr id="27" name="26 Imagen"/>
          <p:cNvPicPr>
            <a:picLocks noChangeAspect="1"/>
          </p:cNvPicPr>
          <p:nvPr/>
        </p:nvPicPr>
        <p:blipFill rotWithShape="1">
          <a:blip r:embed="rId12" cstate="print">
            <a:extLst>
              <a:ext uri="{28A0092B-C50C-407E-A947-70E740481C1C}">
                <a14:useLocalDpi xmlns:a14="http://schemas.microsoft.com/office/drawing/2010/main" val="0"/>
              </a:ext>
            </a:extLst>
          </a:blip>
          <a:srcRect l="30000" t="13224" r="22820" b="9688"/>
          <a:stretch/>
        </p:blipFill>
        <p:spPr>
          <a:xfrm>
            <a:off x="7092281" y="4581126"/>
            <a:ext cx="1838990" cy="2160241"/>
          </a:xfrm>
          <a:prstGeom prst="rect">
            <a:avLst/>
          </a:prstGeom>
        </p:spPr>
      </p:pic>
    </p:spTree>
    <p:extLst>
      <p:ext uri="{BB962C8B-B14F-4D97-AF65-F5344CB8AC3E}">
        <p14:creationId xmlns:p14="http://schemas.microsoft.com/office/powerpoint/2010/main" val="8608561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6 Rectángulo"/>
          <p:cNvSpPr/>
          <p:nvPr/>
        </p:nvSpPr>
        <p:spPr>
          <a:xfrm>
            <a:off x="755577" y="922885"/>
            <a:ext cx="7876320" cy="954107"/>
          </a:xfrm>
          <a:prstGeom prst="rect">
            <a:avLst/>
          </a:prstGeom>
        </p:spPr>
        <p:txBody>
          <a:bodyPr wrap="square">
            <a:spAutoFit/>
          </a:bodyPr>
          <a:lstStyle/>
          <a:p>
            <a:r>
              <a:rPr lang="es-MX" sz="1400" dirty="0" smtClean="0">
                <a:latin typeface="Arial" panose="020B0604020202020204" pitchFamily="34" charset="0"/>
                <a:cs typeface="Arial" panose="020B0604020202020204" pitchFamily="34" charset="0"/>
              </a:rPr>
              <a:t>Grupo Industrial Dondé busca fomentar los convenios con escuelas, ya que considera de suma importancia el  </a:t>
            </a:r>
            <a:r>
              <a:rPr lang="es-MX" sz="1400" b="1" dirty="0" smtClean="0">
                <a:latin typeface="Arial" panose="020B0604020202020204" pitchFamily="34" charset="0"/>
                <a:cs typeface="Arial" panose="020B0604020202020204" pitchFamily="34" charset="0"/>
              </a:rPr>
              <a:t>desarrollo académico y profesional </a:t>
            </a:r>
            <a:r>
              <a:rPr lang="es-MX" sz="1400" dirty="0" smtClean="0">
                <a:latin typeface="Arial" panose="020B0604020202020204" pitchFamily="34" charset="0"/>
                <a:cs typeface="Arial" panose="020B0604020202020204" pitchFamily="34" charset="0"/>
              </a:rPr>
              <a:t>de los estudiantes, quienes son nuestras futuras generaciones, por lo que los integramos a nuestra Organización como Colaboradores desde sus prácticas profesionales.</a:t>
            </a:r>
            <a:endParaRPr lang="es-MX" sz="1400" dirty="0">
              <a:latin typeface="Arial" panose="020B0604020202020204" pitchFamily="34" charset="0"/>
              <a:cs typeface="Arial" panose="020B0604020202020204" pitchFamily="34" charset="0"/>
            </a:endParaRPr>
          </a:p>
        </p:txBody>
      </p:sp>
      <p:pic>
        <p:nvPicPr>
          <p:cNvPr id="8" name="Picture 3" descr="C:\Users\aaron.dominguez\Pictures\uni conalep.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3950802"/>
            <a:ext cx="1520681" cy="11439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aaron.dominguez\Pictures\uni tec merid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6233" y="2184465"/>
            <a:ext cx="1365967" cy="136596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aaron.dominguez\Pictures\uni Tecmileni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11760" y="3998742"/>
            <a:ext cx="2393629" cy="104804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C:\Users\aaron.dominguez\Pictures\uni uady.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9710" y="2145068"/>
            <a:ext cx="994759" cy="164277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7" descr="C:\Users\aaron.dominguez\Pictures\uni unam.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66478" y="2269042"/>
            <a:ext cx="1239845" cy="139482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C:\Users\aaron.dominguez\Pictures\uni unid.jpg"/>
          <p:cNvPicPr>
            <a:picLocks noChangeAspect="1" noChangeArrowheads="1"/>
          </p:cNvPicPr>
          <p:nvPr/>
        </p:nvPicPr>
        <p:blipFill rotWithShape="1">
          <a:blip r:embed="rId8">
            <a:extLst>
              <a:ext uri="{28A0092B-C50C-407E-A947-70E740481C1C}">
                <a14:useLocalDpi xmlns:a14="http://schemas.microsoft.com/office/drawing/2010/main" val="0"/>
              </a:ext>
            </a:extLst>
          </a:blip>
          <a:srcRect l="10441" r="11137"/>
          <a:stretch/>
        </p:blipFill>
        <p:spPr bwMode="auto">
          <a:xfrm>
            <a:off x="6907056" y="2504797"/>
            <a:ext cx="1985424" cy="95720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aron.dominguez\Pictures\uni alianz.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60032" y="4086935"/>
            <a:ext cx="1981044" cy="871658"/>
          </a:xfrm>
          <a:prstGeom prst="rect">
            <a:avLst/>
          </a:prstGeom>
          <a:noFill/>
          <a:extLst>
            <a:ext uri="{909E8E84-426E-40DD-AFC4-6F175D3DCCD1}">
              <a14:hiddenFill xmlns:a14="http://schemas.microsoft.com/office/drawing/2010/main">
                <a:solidFill>
                  <a:srgbClr val="FFFFFF"/>
                </a:solidFill>
              </a14:hiddenFill>
            </a:ext>
          </a:extLst>
        </p:spPr>
      </p:pic>
      <p:sp>
        <p:nvSpPr>
          <p:cNvPr id="16" name="15 CuadroTexto"/>
          <p:cNvSpPr txBox="1"/>
          <p:nvPr/>
        </p:nvSpPr>
        <p:spPr>
          <a:xfrm>
            <a:off x="1532332" y="522775"/>
            <a:ext cx="6120680" cy="400110"/>
          </a:xfrm>
          <a:prstGeom prst="rect">
            <a:avLst/>
          </a:prstGeom>
          <a:noFill/>
        </p:spPr>
        <p:txBody>
          <a:bodyPr wrap="square" rtlCol="0">
            <a:spAutoFit/>
          </a:bodyPr>
          <a:lstStyle/>
          <a:p>
            <a:pPr algn="ctr"/>
            <a:r>
              <a:rPr lang="es-ES" sz="2000" b="1" dirty="0" smtClean="0"/>
              <a:t>Convenios con Escuelas.</a:t>
            </a:r>
            <a:endParaRPr lang="es-ES" sz="2000" b="1" dirty="0"/>
          </a:p>
        </p:txBody>
      </p:sp>
      <p:pic>
        <p:nvPicPr>
          <p:cNvPr id="1026" name="Picture 2" descr="C:\Users\aaron.dominguez\Pictures\Anahuac Mayab.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145354" y="5301208"/>
            <a:ext cx="3383882" cy="115234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aron.dominguez\Pictures\logo_sur.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446292" y="3738079"/>
            <a:ext cx="1162862" cy="1272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30762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V="1">
            <a:off x="0" y="431721"/>
            <a:ext cx="9144000" cy="44951"/>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cxnSp>
        <p:nvCxnSpPr>
          <p:cNvPr id="4" name="3 Conector recto"/>
          <p:cNvCxnSpPr/>
          <p:nvPr/>
        </p:nvCxnSpPr>
        <p:spPr>
          <a:xfrm>
            <a:off x="539552" y="0"/>
            <a:ext cx="0" cy="5949280"/>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917848" y="116632"/>
            <a:ext cx="3294112" cy="369332"/>
          </a:xfrm>
          <a:prstGeom prst="rect">
            <a:avLst/>
          </a:prstGeom>
        </p:spPr>
        <p:txBody>
          <a:bodyPr wrap="square">
            <a:spAutoFit/>
          </a:bodyPr>
          <a:lstStyle/>
          <a:p>
            <a:r>
              <a:rPr lang="es-MX" b="1" i="0" dirty="0" smtClean="0">
                <a:solidFill>
                  <a:srgbClr val="00B0F0"/>
                </a:solidFill>
                <a:effectLst/>
                <a:latin typeface="Open Sans"/>
              </a:rPr>
              <a:t>ESTÁNDARES LABORALES</a:t>
            </a:r>
            <a:endParaRPr lang="es-MX" dirty="0">
              <a:solidFill>
                <a:srgbClr val="00B0F0"/>
              </a:solidFill>
            </a:endParaRPr>
          </a:p>
        </p:txBody>
      </p:sp>
      <p:pic>
        <p:nvPicPr>
          <p:cNvPr id="9" name="Picture 4" descr="C:\Users\aaron.dominguez\Documents\CoP\ESTÁNDARES LABORAL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3608" cy="1052736"/>
          </a:xfrm>
          <a:prstGeom prst="rect">
            <a:avLst/>
          </a:prstGeom>
          <a:noFill/>
          <a:extLst>
            <a:ext uri="{909E8E84-426E-40DD-AFC4-6F175D3DCCD1}">
              <a14:hiddenFill xmlns:a14="http://schemas.microsoft.com/office/drawing/2010/main">
                <a:solidFill>
                  <a:srgbClr val="FFFFFF"/>
                </a:solidFill>
              </a14:hiddenFill>
            </a:ext>
          </a:extLst>
        </p:spPr>
      </p:pic>
      <p:sp>
        <p:nvSpPr>
          <p:cNvPr id="11" name="10 Rectángulo"/>
          <p:cNvSpPr/>
          <p:nvPr/>
        </p:nvSpPr>
        <p:spPr>
          <a:xfrm>
            <a:off x="882184" y="908720"/>
            <a:ext cx="7848871" cy="4899868"/>
          </a:xfrm>
          <a:prstGeom prst="rect">
            <a:avLst/>
          </a:prstGeom>
          <a:ln>
            <a:noFill/>
          </a:ln>
        </p:spPr>
        <p:txBody>
          <a:bodyPr wrap="square">
            <a:spAutoFit/>
          </a:bodyPr>
          <a:lstStyle/>
          <a:p>
            <a:pPr algn="just">
              <a:lnSpc>
                <a:spcPct val="150000"/>
              </a:lnSpc>
            </a:pPr>
            <a:r>
              <a:rPr lang="es-MX" sz="1400" dirty="0">
                <a:latin typeface="Arial" panose="020B0604020202020204" pitchFamily="34" charset="0"/>
                <a:cs typeface="Arial" panose="020B0604020202020204" pitchFamily="34" charset="0"/>
              </a:rPr>
              <a:t>Adicional a lo establecido en nuestro Código de Ética, la empresa respeta la libertad de asociación y tiene firmado un contrato colectivo </a:t>
            </a:r>
            <a:r>
              <a:rPr lang="es-MX" sz="1400" dirty="0" smtClean="0">
                <a:latin typeface="Arial" panose="020B0604020202020204" pitchFamily="34" charset="0"/>
                <a:cs typeface="Arial" panose="020B0604020202020204" pitchFamily="34" charset="0"/>
              </a:rPr>
              <a:t>con:</a:t>
            </a:r>
          </a:p>
          <a:p>
            <a:pPr marL="171450" indent="-171450" algn="just">
              <a:lnSpc>
                <a:spcPct val="150000"/>
              </a:lnSpc>
              <a:buFont typeface="Arial" panose="020B0604020202020204" pitchFamily="34" charset="0"/>
              <a:buChar char="•"/>
            </a:pPr>
            <a:r>
              <a:rPr lang="es-MX" sz="1400" dirty="0" smtClean="0">
                <a:latin typeface="Arial" panose="020B0604020202020204" pitchFamily="34" charset="0"/>
                <a:cs typeface="Arial" panose="020B0604020202020204" pitchFamily="34" charset="0"/>
              </a:rPr>
              <a:t>SINDICATO </a:t>
            </a:r>
            <a:r>
              <a:rPr lang="es-MX" sz="1400" dirty="0">
                <a:latin typeface="Arial" panose="020B0604020202020204" pitchFamily="34" charset="0"/>
                <a:cs typeface="Arial" panose="020B0604020202020204" pitchFamily="34" charset="0"/>
              </a:rPr>
              <a:t>DE TRABAJADORES EN GALLETAS  Y PASTAS ALIMENTICIAS DE PRODUCTOS DE </a:t>
            </a:r>
            <a:r>
              <a:rPr lang="es-MX" sz="1400" dirty="0" smtClean="0">
                <a:latin typeface="Arial" panose="020B0604020202020204" pitchFamily="34" charset="0"/>
                <a:cs typeface="Arial" panose="020B0604020202020204" pitchFamily="34" charset="0"/>
              </a:rPr>
              <a:t>HARINA Y</a:t>
            </a:r>
          </a:p>
          <a:p>
            <a:pPr marL="171450" indent="-171450" algn="just">
              <a:lnSpc>
                <a:spcPct val="150000"/>
              </a:lnSpc>
              <a:buFont typeface="Arial" panose="020B0604020202020204" pitchFamily="34" charset="0"/>
              <a:buChar char="•"/>
            </a:pPr>
            <a:r>
              <a:rPr lang="es-MX" sz="1400" dirty="0">
                <a:latin typeface="Arial" panose="020B0604020202020204" pitchFamily="34" charset="0"/>
                <a:cs typeface="Arial" panose="020B0604020202020204" pitchFamily="34" charset="0"/>
              </a:rPr>
              <a:t>SINDICATO DE TRABAJADORES EN GALLETAS  Y PASTAS ALIMENTICIAS DE </a:t>
            </a:r>
            <a:r>
              <a:rPr lang="es-MX" sz="1400" dirty="0" smtClean="0">
                <a:latin typeface="Arial" panose="020B0604020202020204" pitchFamily="34" charset="0"/>
                <a:cs typeface="Arial" panose="020B0604020202020204" pitchFamily="34" charset="0"/>
              </a:rPr>
              <a:t>PRODUCTOS ALIMENTICIOS DONDÉ  </a:t>
            </a:r>
          </a:p>
          <a:p>
            <a:pPr algn="just">
              <a:lnSpc>
                <a:spcPct val="150000"/>
              </a:lnSpc>
            </a:pPr>
            <a:r>
              <a:rPr lang="es-MX" sz="1400" dirty="0" smtClean="0">
                <a:latin typeface="Arial" panose="020B0604020202020204" pitchFamily="34" charset="0"/>
                <a:cs typeface="Arial" panose="020B0604020202020204" pitchFamily="34" charset="0"/>
              </a:rPr>
              <a:t>en </a:t>
            </a:r>
            <a:r>
              <a:rPr lang="es-MX" sz="1400" dirty="0">
                <a:latin typeface="Arial" panose="020B0604020202020204" pitchFamily="34" charset="0"/>
                <a:cs typeface="Arial" panose="020B0604020202020204" pitchFamily="34" charset="0"/>
              </a:rPr>
              <a:t>donde se establecen las condiciones de trabajo y se comprometen ambas partes al cumplimiento de la ley así como la eliminación de la discriminación, al establecer en su clausulado los siguiente</a:t>
            </a:r>
            <a:r>
              <a:rPr lang="es-MX" sz="1400" dirty="0" smtClean="0">
                <a:latin typeface="Arial" panose="020B0604020202020204" pitchFamily="34" charset="0"/>
                <a:cs typeface="Arial" panose="020B0604020202020204" pitchFamily="34" charset="0"/>
              </a:rPr>
              <a:t>:</a:t>
            </a:r>
          </a:p>
          <a:p>
            <a:pPr algn="just">
              <a:lnSpc>
                <a:spcPct val="150000"/>
              </a:lnSpc>
            </a:pPr>
            <a:endParaRPr lang="es-MX" sz="1400" dirty="0" smtClean="0">
              <a:latin typeface="Arial" panose="020B0604020202020204" pitchFamily="34" charset="0"/>
              <a:cs typeface="Arial" panose="020B0604020202020204" pitchFamily="34" charset="0"/>
            </a:endParaRPr>
          </a:p>
          <a:p>
            <a:pPr algn="just">
              <a:lnSpc>
                <a:spcPct val="150000"/>
              </a:lnSpc>
            </a:pPr>
            <a:r>
              <a:rPr lang="es-MX" sz="1400" dirty="0">
                <a:latin typeface="Arial" panose="020B0604020202020204" pitchFamily="34" charset="0"/>
                <a:cs typeface="Arial" panose="020B0604020202020204" pitchFamily="34" charset="0"/>
              </a:rPr>
              <a:t>	“DECIMA PRIMERA.- Para cubrir plazas vacantes, tendrá preferencia para ocuparlas, el trabajador que, previo análisis de su desempeño, acredite satisfactoriamente mayor cumplimiento  y mejor eficiencia , por mas tiempo, en las labores que le correspondan y haber cumplido  satisfactoriamente los programas de capacitación y adiestramiento establecidos e impartidos por “LA EMPRESA</a:t>
            </a:r>
            <a:r>
              <a:rPr lang="es-MX" sz="1400" dirty="0" smtClean="0">
                <a:latin typeface="Arial" panose="020B0604020202020204" pitchFamily="34" charset="0"/>
                <a:cs typeface="Arial" panose="020B0604020202020204" pitchFamily="34" charset="0"/>
              </a:rPr>
              <a:t>””.</a:t>
            </a:r>
            <a:endParaRPr lang="es-MX"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40925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V="1">
            <a:off x="0" y="431721"/>
            <a:ext cx="9144000" cy="44951"/>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cxnSp>
        <p:nvCxnSpPr>
          <p:cNvPr id="4" name="3 Conector recto"/>
          <p:cNvCxnSpPr/>
          <p:nvPr/>
        </p:nvCxnSpPr>
        <p:spPr>
          <a:xfrm>
            <a:off x="539552" y="0"/>
            <a:ext cx="0" cy="5949280"/>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917848" y="116632"/>
            <a:ext cx="3294112" cy="369332"/>
          </a:xfrm>
          <a:prstGeom prst="rect">
            <a:avLst/>
          </a:prstGeom>
        </p:spPr>
        <p:txBody>
          <a:bodyPr wrap="square">
            <a:spAutoFit/>
          </a:bodyPr>
          <a:lstStyle/>
          <a:p>
            <a:r>
              <a:rPr lang="es-MX" b="1" i="0" dirty="0" smtClean="0">
                <a:solidFill>
                  <a:srgbClr val="00B0F0"/>
                </a:solidFill>
                <a:effectLst/>
                <a:latin typeface="Open Sans"/>
              </a:rPr>
              <a:t>ESTÁNDARES LABORALES</a:t>
            </a:r>
            <a:endParaRPr lang="es-MX" dirty="0">
              <a:solidFill>
                <a:srgbClr val="00B0F0"/>
              </a:solidFill>
            </a:endParaRPr>
          </a:p>
        </p:txBody>
      </p:sp>
      <p:pic>
        <p:nvPicPr>
          <p:cNvPr id="9" name="Picture 4" descr="C:\Users\aaron.dominguez\Documents\CoP\ESTÁNDARES LABORAL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3608" cy="1052736"/>
          </a:xfrm>
          <a:prstGeom prst="rect">
            <a:avLst/>
          </a:prstGeom>
          <a:noFill/>
          <a:extLst>
            <a:ext uri="{909E8E84-426E-40DD-AFC4-6F175D3DCCD1}">
              <a14:hiddenFill xmlns:a14="http://schemas.microsoft.com/office/drawing/2010/main">
                <a:solidFill>
                  <a:srgbClr val="FFFFFF"/>
                </a:solidFill>
              </a14:hiddenFill>
            </a:ext>
          </a:extLst>
        </p:spPr>
      </p:pic>
      <p:sp>
        <p:nvSpPr>
          <p:cNvPr id="11" name="10 Rectángulo"/>
          <p:cNvSpPr/>
          <p:nvPr/>
        </p:nvSpPr>
        <p:spPr>
          <a:xfrm>
            <a:off x="892164" y="692696"/>
            <a:ext cx="7848871" cy="698717"/>
          </a:xfrm>
          <a:prstGeom prst="rect">
            <a:avLst/>
          </a:prstGeom>
          <a:ln>
            <a:noFill/>
          </a:ln>
        </p:spPr>
        <p:txBody>
          <a:bodyPr wrap="square">
            <a:spAutoFit/>
          </a:bodyPr>
          <a:lstStyle/>
          <a:p>
            <a:pPr algn="just">
              <a:lnSpc>
                <a:spcPct val="150000"/>
              </a:lnSpc>
            </a:pPr>
            <a:r>
              <a:rPr lang="es-MX" sz="1400" dirty="0" smtClean="0">
                <a:latin typeface="Arial" panose="020B0604020202020204" pitchFamily="34" charset="0"/>
                <a:cs typeface="Arial" panose="020B0604020202020204" pitchFamily="34" charset="0"/>
              </a:rPr>
              <a:t>En Grupo Industrial Dondé la capacitación de nuestro personal es lo más importante, por lo que en 2016 se llevaron a cabo los siguientes cursos: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1473" y="1366574"/>
            <a:ext cx="3262735" cy="2854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descr="C:\Users\rocio.novelo\Desktop\Revista 2016\Capacitación Dondé 2016\SGI\TRABAJOS EN ALTURA Y ESPACIO CONFINADOS\IMG_7274.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962" t="11396" r="4419"/>
          <a:stretch/>
        </p:blipFill>
        <p:spPr bwMode="auto">
          <a:xfrm>
            <a:off x="683568" y="4576954"/>
            <a:ext cx="2160240" cy="1850246"/>
          </a:xfrm>
          <a:prstGeom prst="rect">
            <a:avLst/>
          </a:prstGeom>
          <a:ln>
            <a:solidFill>
              <a:schemeClr val="accent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7" descr="C:\Users\practica.rh\Desktop\Fotos para lideres Dondé 2017\incendio 3.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4720" t="20901" r="34559" b="43110"/>
          <a:stretch/>
        </p:blipFill>
        <p:spPr bwMode="auto">
          <a:xfrm>
            <a:off x="6588224" y="1900374"/>
            <a:ext cx="2396735" cy="2032682"/>
          </a:xfrm>
          <a:prstGeom prst="rect">
            <a:avLst/>
          </a:prstGeom>
          <a:ln>
            <a:solidFill>
              <a:schemeClr val="accent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 name="Picture 9" descr="C:\Users\practica.rh\Desktop\Fotos para lideres Dondé 2017\pa 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639" r="7868"/>
          <a:stretch/>
        </p:blipFill>
        <p:spPr bwMode="auto">
          <a:xfrm>
            <a:off x="683568" y="1867068"/>
            <a:ext cx="2327459" cy="2065988"/>
          </a:xfrm>
          <a:prstGeom prst="rect">
            <a:avLst/>
          </a:prstGeom>
          <a:ln>
            <a:solidFill>
              <a:schemeClr val="accent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2" descr="F:\2016\FOTOS 2016\PATÍN ELECTRICO\FOTOS\IMG_733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87824" y="4574728"/>
            <a:ext cx="2209045" cy="1852472"/>
          </a:xfrm>
          <a:prstGeom prst="rect">
            <a:avLst/>
          </a:prstGeom>
          <a:ln>
            <a:solidFill>
              <a:schemeClr val="accent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 name="Picture 12" descr="C:\Users\practica.rh\Desktop\Fotos para lideres Dondé 2017\cursos primer trimestre 2.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9343" t="19167" r="14845" b="4736"/>
          <a:stretch/>
        </p:blipFill>
        <p:spPr bwMode="auto">
          <a:xfrm>
            <a:off x="5364088" y="4547569"/>
            <a:ext cx="1933712" cy="1879632"/>
          </a:xfrm>
          <a:prstGeom prst="rect">
            <a:avLst/>
          </a:prstGeom>
          <a:ln>
            <a:solidFill>
              <a:schemeClr val="accent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5" name="Picture 3" descr="C:\Users\practica.rh\Documents\Documentos practicante\Líder Dondé 2017\Fotos para lideres Dondé 2017\b y r.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2650" t="9206" r="30837"/>
          <a:stretch/>
        </p:blipFill>
        <p:spPr bwMode="auto">
          <a:xfrm>
            <a:off x="7554513" y="4523992"/>
            <a:ext cx="1388623" cy="1929344"/>
          </a:xfrm>
          <a:prstGeom prst="rect">
            <a:avLst/>
          </a:prstGeom>
          <a:ln>
            <a:solidFill>
              <a:schemeClr val="accent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786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500" fill="hold"/>
                                        <p:tgtEl>
                                          <p:spTgt spid="13"/>
                                        </p:tgtEl>
                                        <p:attrNameLst>
                                          <p:attrName>ppt_x</p:attrName>
                                        </p:attrNameLst>
                                      </p:cBhvr>
                                      <p:tavLst>
                                        <p:tav tm="0">
                                          <p:val>
                                            <p:strVal val="0-#ppt_w/2"/>
                                          </p:val>
                                        </p:tav>
                                        <p:tav tm="100000">
                                          <p:val>
                                            <p:strVal val="#ppt_x"/>
                                          </p:val>
                                        </p:tav>
                                      </p:tavLst>
                                    </p:anim>
                                    <p:anim calcmode="lin" valueType="num">
                                      <p:cBhvr additive="base">
                                        <p:cTn id="8" dur="1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0-#ppt_w/2"/>
                                          </p:val>
                                        </p:tav>
                                        <p:tav tm="100000">
                                          <p:val>
                                            <p:strVal val="#ppt_x"/>
                                          </p:val>
                                        </p:tav>
                                      </p:tavLst>
                                    </p:anim>
                                    <p:anim calcmode="lin" valueType="num">
                                      <p:cBhvr additive="base">
                                        <p:cTn id="12" dur="1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0-#ppt_w/2"/>
                                          </p:val>
                                        </p:tav>
                                        <p:tav tm="100000">
                                          <p:val>
                                            <p:strVal val="#ppt_x"/>
                                          </p:val>
                                        </p:tav>
                                      </p:tavLst>
                                    </p:anim>
                                    <p:anim calcmode="lin" valueType="num">
                                      <p:cBhvr additive="base">
                                        <p:cTn id="16" dur="1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0-#ppt_w/2"/>
                                          </p:val>
                                        </p:tav>
                                        <p:tav tm="100000">
                                          <p:val>
                                            <p:strVal val="#ppt_x"/>
                                          </p:val>
                                        </p:tav>
                                      </p:tavLst>
                                    </p:anim>
                                    <p:anim calcmode="lin" valueType="num">
                                      <p:cBhvr additive="base">
                                        <p:cTn id="20" dur="1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500" fill="hold"/>
                                        <p:tgtEl>
                                          <p:spTgt spid="14"/>
                                        </p:tgtEl>
                                        <p:attrNameLst>
                                          <p:attrName>ppt_x</p:attrName>
                                        </p:attrNameLst>
                                      </p:cBhvr>
                                      <p:tavLst>
                                        <p:tav tm="0">
                                          <p:val>
                                            <p:strVal val="0-#ppt_w/2"/>
                                          </p:val>
                                        </p:tav>
                                        <p:tav tm="100000">
                                          <p:val>
                                            <p:strVal val="#ppt_x"/>
                                          </p:val>
                                        </p:tav>
                                      </p:tavLst>
                                    </p:anim>
                                    <p:anim calcmode="lin" valueType="num">
                                      <p:cBhvr additive="base">
                                        <p:cTn id="24" dur="15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500" fill="hold"/>
                                        <p:tgtEl>
                                          <p:spTgt spid="15"/>
                                        </p:tgtEl>
                                        <p:attrNameLst>
                                          <p:attrName>ppt_x</p:attrName>
                                        </p:attrNameLst>
                                      </p:cBhvr>
                                      <p:tavLst>
                                        <p:tav tm="0">
                                          <p:val>
                                            <p:strVal val="0-#ppt_w/2"/>
                                          </p:val>
                                        </p:tav>
                                        <p:tav tm="100000">
                                          <p:val>
                                            <p:strVal val="#ppt_x"/>
                                          </p:val>
                                        </p:tav>
                                      </p:tavLst>
                                    </p:anim>
                                    <p:anim calcmode="lin" valueType="num">
                                      <p:cBhvr additive="base">
                                        <p:cTn id="28" dur="1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V="1">
            <a:off x="0" y="431721"/>
            <a:ext cx="9144000" cy="44951"/>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cxnSp>
        <p:nvCxnSpPr>
          <p:cNvPr id="4" name="3 Conector recto"/>
          <p:cNvCxnSpPr/>
          <p:nvPr/>
        </p:nvCxnSpPr>
        <p:spPr>
          <a:xfrm>
            <a:off x="539552" y="0"/>
            <a:ext cx="0" cy="5949280"/>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917848" y="116632"/>
            <a:ext cx="3294112" cy="369332"/>
          </a:xfrm>
          <a:prstGeom prst="rect">
            <a:avLst/>
          </a:prstGeom>
        </p:spPr>
        <p:txBody>
          <a:bodyPr wrap="square">
            <a:spAutoFit/>
          </a:bodyPr>
          <a:lstStyle/>
          <a:p>
            <a:r>
              <a:rPr lang="es-MX" b="1" i="0" dirty="0" smtClean="0">
                <a:solidFill>
                  <a:srgbClr val="00B0F0"/>
                </a:solidFill>
                <a:effectLst/>
                <a:latin typeface="Open Sans"/>
              </a:rPr>
              <a:t>ESTÁNDARES LABORALES</a:t>
            </a:r>
            <a:endParaRPr lang="es-MX" dirty="0">
              <a:solidFill>
                <a:srgbClr val="00B0F0"/>
              </a:solidFill>
            </a:endParaRPr>
          </a:p>
        </p:txBody>
      </p:sp>
      <p:pic>
        <p:nvPicPr>
          <p:cNvPr id="9" name="Picture 4" descr="C:\Users\aaron.dominguez\Documents\CoP\ESTÁNDARES LABORAL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3608" cy="10527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aaron.dominguez\Documents\CoP\Evidencias\6X1 DOND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1540" y="1176259"/>
            <a:ext cx="2810420" cy="4011933"/>
          </a:xfrm>
          <a:prstGeom prst="rect">
            <a:avLst/>
          </a:prstGeom>
          <a:noFill/>
          <a:extLst>
            <a:ext uri="{909E8E84-426E-40DD-AFC4-6F175D3DCCD1}">
              <a14:hiddenFill xmlns:a14="http://schemas.microsoft.com/office/drawing/2010/main">
                <a:solidFill>
                  <a:srgbClr val="FFFFFF"/>
                </a:solidFill>
              </a14:hiddenFill>
            </a:ext>
          </a:extLst>
        </p:spPr>
      </p:pic>
      <p:sp>
        <p:nvSpPr>
          <p:cNvPr id="8" name="7 CuadroTexto"/>
          <p:cNvSpPr txBox="1"/>
          <p:nvPr/>
        </p:nvSpPr>
        <p:spPr>
          <a:xfrm>
            <a:off x="4599044" y="2480508"/>
            <a:ext cx="3744416" cy="1384995"/>
          </a:xfrm>
          <a:prstGeom prst="rect">
            <a:avLst/>
          </a:prstGeom>
          <a:noFill/>
        </p:spPr>
        <p:txBody>
          <a:bodyPr wrap="square" rtlCol="0">
            <a:spAutoFit/>
          </a:bodyPr>
          <a:lstStyle/>
          <a:p>
            <a:r>
              <a:rPr lang="es-ES" sz="1400" b="1" dirty="0" smtClean="0">
                <a:latin typeface="Arial" panose="020B0604020202020204" pitchFamily="34" charset="0"/>
                <a:cs typeface="Arial" panose="020B0604020202020204" pitchFamily="34" charset="0"/>
              </a:rPr>
              <a:t>Al anunciar las vacantes, somos imparciales con respecto al género y en todas las publicaciones especifican que deben de ser mayores de edad; bajo ninguna circunstancia la Organización contrata a personas menores de 18 años.</a:t>
            </a:r>
            <a:endParaRPr lang="es-ES"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39882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V="1">
            <a:off x="0" y="431721"/>
            <a:ext cx="9144000" cy="44951"/>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cxnSp>
        <p:nvCxnSpPr>
          <p:cNvPr id="4" name="3 Conector recto"/>
          <p:cNvCxnSpPr/>
          <p:nvPr/>
        </p:nvCxnSpPr>
        <p:spPr>
          <a:xfrm>
            <a:off x="539552" y="0"/>
            <a:ext cx="0" cy="5949280"/>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917848" y="116632"/>
            <a:ext cx="3294112" cy="369332"/>
          </a:xfrm>
          <a:prstGeom prst="rect">
            <a:avLst/>
          </a:prstGeom>
        </p:spPr>
        <p:txBody>
          <a:bodyPr wrap="square">
            <a:spAutoFit/>
          </a:bodyPr>
          <a:lstStyle/>
          <a:p>
            <a:r>
              <a:rPr lang="es-MX" b="1" i="0" dirty="0" smtClean="0">
                <a:solidFill>
                  <a:srgbClr val="00B0F0"/>
                </a:solidFill>
                <a:effectLst/>
                <a:latin typeface="Open Sans"/>
              </a:rPr>
              <a:t>ESTÁNDARES LABORALES</a:t>
            </a:r>
            <a:endParaRPr lang="es-MX" dirty="0">
              <a:solidFill>
                <a:srgbClr val="00B0F0"/>
              </a:solidFill>
            </a:endParaRPr>
          </a:p>
        </p:txBody>
      </p:sp>
      <p:pic>
        <p:nvPicPr>
          <p:cNvPr id="9" name="Picture 4" descr="C:\Users\aaron.dominguez\Documents\CoP\ESTÁNDARES LABORAL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3608" cy="1052736"/>
          </a:xfrm>
          <a:prstGeom prst="rect">
            <a:avLst/>
          </a:prstGeom>
          <a:noFill/>
          <a:extLst>
            <a:ext uri="{909E8E84-426E-40DD-AFC4-6F175D3DCCD1}">
              <a14:hiddenFill xmlns:a14="http://schemas.microsoft.com/office/drawing/2010/main">
                <a:solidFill>
                  <a:srgbClr val="FFFFFF"/>
                </a:solidFill>
              </a14:hiddenFill>
            </a:ext>
          </a:extLst>
        </p:spPr>
      </p:pic>
      <p:sp>
        <p:nvSpPr>
          <p:cNvPr id="7" name="6 Rectángulo"/>
          <p:cNvSpPr/>
          <p:nvPr/>
        </p:nvSpPr>
        <p:spPr>
          <a:xfrm>
            <a:off x="1228188" y="444222"/>
            <a:ext cx="7243437" cy="369332"/>
          </a:xfrm>
          <a:prstGeom prst="rect">
            <a:avLst/>
          </a:prstGeom>
          <a:ln>
            <a:noFill/>
          </a:ln>
        </p:spPr>
        <p:txBody>
          <a:bodyPr wrap="square">
            <a:spAutoFit/>
          </a:bodyPr>
          <a:lstStyle/>
          <a:p>
            <a:pPr algn="ctr"/>
            <a:r>
              <a:rPr lang="es-MX" sz="1600" b="1" dirty="0">
                <a:latin typeface="Arial" panose="020B0604020202020204" pitchFamily="34" charset="0"/>
                <a:cs typeface="Arial" panose="020B0604020202020204" pitchFamily="34" charset="0"/>
              </a:rPr>
              <a:t>Reconocimientos y Certificados</a:t>
            </a:r>
            <a:r>
              <a:rPr lang="es-MX" b="1" dirty="0">
                <a:latin typeface="Arial" panose="020B0604020202020204" pitchFamily="34" charset="0"/>
                <a:cs typeface="Arial" panose="020B0604020202020204" pitchFamily="34" charset="0"/>
              </a:rPr>
              <a:t>.</a:t>
            </a:r>
          </a:p>
        </p:txBody>
      </p:sp>
      <p:sp>
        <p:nvSpPr>
          <p:cNvPr id="8" name="7 CuadroTexto"/>
          <p:cNvSpPr txBox="1"/>
          <p:nvPr/>
        </p:nvSpPr>
        <p:spPr>
          <a:xfrm>
            <a:off x="755576" y="764704"/>
            <a:ext cx="8136904" cy="612155"/>
          </a:xfrm>
          <a:prstGeom prst="rect">
            <a:avLst/>
          </a:prstGeom>
          <a:noFill/>
        </p:spPr>
        <p:txBody>
          <a:bodyPr wrap="square" rtlCol="0">
            <a:spAutoFit/>
          </a:bodyPr>
          <a:lstStyle/>
          <a:p>
            <a:pPr>
              <a:lnSpc>
                <a:spcPct val="150000"/>
              </a:lnSpc>
            </a:pPr>
            <a:r>
              <a:rPr lang="es-ES" sz="1200" dirty="0" smtClean="0">
                <a:latin typeface="Arial" panose="020B0604020202020204" pitchFamily="34" charset="0"/>
                <a:cs typeface="Arial" panose="020B0604020202020204" pitchFamily="34" charset="0"/>
              </a:rPr>
              <a:t>En Grupo Industrial Dondé estamos comprometidos con nuestro personal y con nuestra sociedad, razón por la cual contamos con la Certificación de ISO 9001, 22000, 18001 y con el Distintivo de Responsabilidad Social Empresarial.</a:t>
            </a:r>
            <a:endParaRPr lang="es-ES" sz="1200" dirty="0">
              <a:latin typeface="Arial" panose="020B0604020202020204" pitchFamily="34" charset="0"/>
              <a:cs typeface="Arial" panose="020B0604020202020204" pitchFamily="34" charset="0"/>
            </a:endParaRPr>
          </a:p>
        </p:txBody>
      </p:sp>
      <p:pic>
        <p:nvPicPr>
          <p:cNvPr id="5124" name="Picture 4" descr="C:\Users\aaron.dominguez\Documents\Induccion\Certificados\Certificados EQA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11689" y="1382437"/>
            <a:ext cx="1876433" cy="259676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126" name="Picture 6" descr="C:\Users\aaron.dominguez\Documents\Induccion\Certificados\Certificados EQA 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79269" y="4149080"/>
            <a:ext cx="1888109" cy="259676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6" name="15 Rectángulo"/>
          <p:cNvSpPr/>
          <p:nvPr/>
        </p:nvSpPr>
        <p:spPr>
          <a:xfrm>
            <a:off x="6156175" y="2472438"/>
            <a:ext cx="2673755" cy="261610"/>
          </a:xfrm>
          <a:prstGeom prst="rect">
            <a:avLst/>
          </a:prstGeom>
          <a:ln>
            <a:noFill/>
          </a:ln>
        </p:spPr>
        <p:txBody>
          <a:bodyPr wrap="square">
            <a:spAutoFit/>
          </a:bodyPr>
          <a:lstStyle/>
          <a:p>
            <a:r>
              <a:rPr lang="es-MX" sz="1100" b="1" dirty="0" smtClean="0">
                <a:latin typeface="Arial" panose="020B0604020202020204" pitchFamily="34" charset="0"/>
                <a:cs typeface="Arial" panose="020B0604020202020204" pitchFamily="34" charset="0"/>
              </a:rPr>
              <a:t>ISO </a:t>
            </a:r>
            <a:r>
              <a:rPr lang="es-MX" sz="1100" b="1" dirty="0">
                <a:latin typeface="Arial" panose="020B0604020202020204" pitchFamily="34" charset="0"/>
                <a:cs typeface="Arial" panose="020B0604020202020204" pitchFamily="34" charset="0"/>
              </a:rPr>
              <a:t>9001 de Calidad</a:t>
            </a:r>
          </a:p>
        </p:txBody>
      </p:sp>
      <p:sp>
        <p:nvSpPr>
          <p:cNvPr id="17" name="16 Rectángulo"/>
          <p:cNvSpPr/>
          <p:nvPr/>
        </p:nvSpPr>
        <p:spPr>
          <a:xfrm>
            <a:off x="5937863" y="4869160"/>
            <a:ext cx="2664296" cy="261610"/>
          </a:xfrm>
          <a:prstGeom prst="rect">
            <a:avLst/>
          </a:prstGeom>
        </p:spPr>
        <p:txBody>
          <a:bodyPr wrap="square">
            <a:spAutoFit/>
          </a:bodyPr>
          <a:lstStyle/>
          <a:p>
            <a:pPr algn="ctr"/>
            <a:r>
              <a:rPr lang="es-MX" sz="1100" b="1" dirty="0">
                <a:latin typeface="Arial" panose="020B0604020202020204" pitchFamily="34" charset="0"/>
                <a:cs typeface="Arial" panose="020B0604020202020204" pitchFamily="34" charset="0"/>
              </a:rPr>
              <a:t>ISO 22000 S</a:t>
            </a:r>
            <a:r>
              <a:rPr lang="es-MX" sz="1100" b="1" dirty="0" smtClean="0">
                <a:latin typeface="Arial" panose="020B0604020202020204" pitchFamily="34" charset="0"/>
                <a:cs typeface="Arial" panose="020B0604020202020204" pitchFamily="34" charset="0"/>
              </a:rPr>
              <a:t>eguridad Alimentaria </a:t>
            </a:r>
            <a:endParaRPr lang="es-MX" sz="1100" b="1" dirty="0">
              <a:latin typeface="Arial" panose="020B0604020202020204" pitchFamily="34" charset="0"/>
              <a:cs typeface="Arial" panose="020B0604020202020204" pitchFamily="34" charset="0"/>
            </a:endParaRPr>
          </a:p>
        </p:txBody>
      </p:sp>
      <p:pic>
        <p:nvPicPr>
          <p:cNvPr id="5128" name="Picture 8"/>
          <p:cNvPicPr>
            <a:picLocks noChangeAspect="1" noChangeArrowheads="1"/>
          </p:cNvPicPr>
          <p:nvPr/>
        </p:nvPicPr>
        <p:blipFill rotWithShape="1">
          <a:blip r:embed="rId5">
            <a:extLst>
              <a:ext uri="{28A0092B-C50C-407E-A947-70E740481C1C}">
                <a14:useLocalDpi xmlns:a14="http://schemas.microsoft.com/office/drawing/2010/main" val="0"/>
              </a:ext>
            </a:extLst>
          </a:blip>
          <a:srcRect l="39824" t="24652" r="37921" b="19966"/>
          <a:stretch/>
        </p:blipFill>
        <p:spPr bwMode="auto">
          <a:xfrm>
            <a:off x="1763688" y="1382436"/>
            <a:ext cx="1879137" cy="262914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129" name="Picture 9"/>
          <p:cNvPicPr>
            <a:picLocks noChangeAspect="1" noChangeArrowheads="1"/>
          </p:cNvPicPr>
          <p:nvPr/>
        </p:nvPicPr>
        <p:blipFill rotWithShape="1">
          <a:blip r:embed="rId6">
            <a:extLst>
              <a:ext uri="{28A0092B-C50C-407E-A947-70E740481C1C}">
                <a14:useLocalDpi xmlns:a14="http://schemas.microsoft.com/office/drawing/2010/main" val="0"/>
              </a:ext>
            </a:extLst>
          </a:blip>
          <a:srcRect l="39824" t="24652" r="37921" b="20312"/>
          <a:stretch/>
        </p:blipFill>
        <p:spPr bwMode="auto">
          <a:xfrm>
            <a:off x="1763688" y="4151096"/>
            <a:ext cx="1897237" cy="256639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039882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V="1">
            <a:off x="0" y="431721"/>
            <a:ext cx="9144000" cy="44951"/>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cxnSp>
        <p:nvCxnSpPr>
          <p:cNvPr id="4" name="3 Conector recto"/>
          <p:cNvCxnSpPr/>
          <p:nvPr/>
        </p:nvCxnSpPr>
        <p:spPr>
          <a:xfrm>
            <a:off x="539552" y="0"/>
            <a:ext cx="0" cy="5949280"/>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917848" y="116632"/>
            <a:ext cx="3294112" cy="369332"/>
          </a:xfrm>
          <a:prstGeom prst="rect">
            <a:avLst/>
          </a:prstGeom>
        </p:spPr>
        <p:txBody>
          <a:bodyPr wrap="square">
            <a:spAutoFit/>
          </a:bodyPr>
          <a:lstStyle/>
          <a:p>
            <a:r>
              <a:rPr lang="es-MX" b="1" i="0" dirty="0" smtClean="0">
                <a:solidFill>
                  <a:srgbClr val="00B0F0"/>
                </a:solidFill>
                <a:effectLst/>
                <a:latin typeface="Open Sans"/>
              </a:rPr>
              <a:t>ESTÁNDARES LABORALES</a:t>
            </a:r>
            <a:endParaRPr lang="es-MX" dirty="0">
              <a:solidFill>
                <a:srgbClr val="00B0F0"/>
              </a:solidFill>
            </a:endParaRPr>
          </a:p>
        </p:txBody>
      </p:sp>
      <p:pic>
        <p:nvPicPr>
          <p:cNvPr id="9" name="Picture 4" descr="C:\Users\aaron.dominguez\Documents\CoP\ESTÁNDARES LABORAL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3608" cy="10527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aaron.dominguez\Documents\Induccion\Certificados\OHSAS 18001 PH.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1445104"/>
            <a:ext cx="2118572" cy="281740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46" name="Picture 2" descr="C:\Users\aaron.dominguez\Documents\Induccion\Certificados\OHSAS 18001 SG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23928" y="1413284"/>
            <a:ext cx="2159859" cy="28798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 name="12 Rectángulo"/>
          <p:cNvSpPr/>
          <p:nvPr/>
        </p:nvSpPr>
        <p:spPr>
          <a:xfrm>
            <a:off x="6300192" y="2494057"/>
            <a:ext cx="2673755" cy="430887"/>
          </a:xfrm>
          <a:prstGeom prst="rect">
            <a:avLst/>
          </a:prstGeom>
          <a:ln>
            <a:noFill/>
          </a:ln>
        </p:spPr>
        <p:txBody>
          <a:bodyPr wrap="square">
            <a:spAutoFit/>
          </a:bodyPr>
          <a:lstStyle/>
          <a:p>
            <a:r>
              <a:rPr lang="es-MX" sz="1100" b="1" dirty="0">
                <a:latin typeface="Arial" panose="020B0604020202020204" pitchFamily="34" charset="0"/>
                <a:cs typeface="Arial" panose="020B0604020202020204" pitchFamily="34" charset="0"/>
              </a:rPr>
              <a:t>OHSAS </a:t>
            </a:r>
            <a:r>
              <a:rPr lang="es-MX" sz="1100" b="1" dirty="0" smtClean="0">
                <a:latin typeface="Arial" panose="020B0604020202020204" pitchFamily="34" charset="0"/>
                <a:cs typeface="Arial" panose="020B0604020202020204" pitchFamily="34" charset="0"/>
              </a:rPr>
              <a:t>18001 Salud </a:t>
            </a:r>
            <a:r>
              <a:rPr lang="es-MX" sz="1100" b="1" dirty="0">
                <a:latin typeface="Arial" panose="020B0604020202020204" pitchFamily="34" charset="0"/>
                <a:cs typeface="Arial" panose="020B0604020202020204" pitchFamily="34" charset="0"/>
              </a:rPr>
              <a:t>y </a:t>
            </a:r>
            <a:r>
              <a:rPr lang="es-MX" sz="1100" b="1" dirty="0" smtClean="0">
                <a:latin typeface="Arial" panose="020B0604020202020204" pitchFamily="34" charset="0"/>
                <a:cs typeface="Arial" panose="020B0604020202020204" pitchFamily="34" charset="0"/>
              </a:rPr>
              <a:t>Seguridad </a:t>
            </a:r>
            <a:r>
              <a:rPr lang="es-MX" sz="1100" b="1" dirty="0">
                <a:latin typeface="Arial" panose="020B0604020202020204" pitchFamily="34" charset="0"/>
                <a:cs typeface="Arial" panose="020B0604020202020204" pitchFamily="34" charset="0"/>
              </a:rPr>
              <a:t>en el trabajo</a:t>
            </a:r>
          </a:p>
        </p:txBody>
      </p:sp>
    </p:spTree>
    <p:extLst>
      <p:ext uri="{BB962C8B-B14F-4D97-AF65-F5344CB8AC3E}">
        <p14:creationId xmlns:p14="http://schemas.microsoft.com/office/powerpoint/2010/main" val="10840344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971600" y="980728"/>
            <a:ext cx="7344816" cy="1200329"/>
          </a:xfrm>
          <a:prstGeom prst="rect">
            <a:avLst/>
          </a:prstGeom>
          <a:noFill/>
        </p:spPr>
        <p:txBody>
          <a:bodyPr wrap="square" rtlCol="0">
            <a:spAutoFit/>
          </a:bodyPr>
          <a:lstStyle/>
          <a:p>
            <a:pPr algn="ctr"/>
            <a:r>
              <a:rPr lang="es-MX" sz="2400" dirty="0" smtClean="0">
                <a:solidFill>
                  <a:schemeClr val="tx2"/>
                </a:solidFill>
                <a:effectLst>
                  <a:outerShdw blurRad="38100" dist="38100" dir="2700000" algn="tl">
                    <a:srgbClr val="000000">
                      <a:alpha val="43137"/>
                    </a:srgbClr>
                  </a:outerShdw>
                </a:effectLst>
              </a:rPr>
              <a:t>Somos una empresa exitosa que nace hace más de cien años y se nutre con el esfuerzo y la visión de varias generaciones  </a:t>
            </a:r>
            <a:endParaRPr lang="es-MX" sz="2400" dirty="0">
              <a:solidFill>
                <a:schemeClr val="tx2"/>
              </a:solidFill>
              <a:effectLst>
                <a:outerShdw blurRad="38100" dist="38100" dir="2700000" algn="tl">
                  <a:srgbClr val="000000">
                    <a:alpha val="43137"/>
                  </a:srgbClr>
                </a:outerShdw>
              </a:effectLst>
            </a:endParaRPr>
          </a:p>
        </p:txBody>
      </p:sp>
      <p:sp>
        <p:nvSpPr>
          <p:cNvPr id="4" name="3 CuadroTexto"/>
          <p:cNvSpPr txBox="1"/>
          <p:nvPr/>
        </p:nvSpPr>
        <p:spPr>
          <a:xfrm>
            <a:off x="179512" y="2276872"/>
            <a:ext cx="8928992" cy="3139321"/>
          </a:xfrm>
          <a:prstGeom prst="rect">
            <a:avLst/>
          </a:prstGeom>
          <a:noFill/>
        </p:spPr>
        <p:txBody>
          <a:bodyPr wrap="square" rtlCol="0">
            <a:spAutoFit/>
          </a:bodyPr>
          <a:lstStyle/>
          <a:p>
            <a:r>
              <a:rPr lang="es-MX" dirty="0" smtClean="0">
                <a:latin typeface="Arial" panose="020B0604020202020204" pitchFamily="34" charset="0"/>
                <a:cs typeface="Arial" panose="020B0604020202020204" pitchFamily="34" charset="0"/>
              </a:rPr>
              <a:t>Una de las empresas pioneras en el país en cuanto a galletas y productos de harina. Creada por Don Luis A. Dondé </a:t>
            </a:r>
            <a:r>
              <a:rPr lang="es-MX" dirty="0">
                <a:latin typeface="Arial" panose="020B0604020202020204" pitchFamily="34" charset="0"/>
                <a:cs typeface="Arial" panose="020B0604020202020204" pitchFamily="34" charset="0"/>
              </a:rPr>
              <a:t>en 1905, la firma yucateca da empleo a más de </a:t>
            </a:r>
            <a:r>
              <a:rPr lang="es-MX" dirty="0" smtClean="0">
                <a:latin typeface="Arial" panose="020B0604020202020204" pitchFamily="34" charset="0"/>
                <a:cs typeface="Arial" panose="020B0604020202020204" pitchFamily="34" charset="0"/>
              </a:rPr>
              <a:t>1,450 </a:t>
            </a:r>
            <a:r>
              <a:rPr lang="es-MX" dirty="0">
                <a:latin typeface="Arial" panose="020B0604020202020204" pitchFamily="34" charset="0"/>
                <a:cs typeface="Arial" panose="020B0604020202020204" pitchFamily="34" charset="0"/>
              </a:rPr>
              <a:t>personas de manera directa, además de que genera trabajos indirectos y temporales, llegando a todos los puntos de la Península de Yucatán y más allá de nuestras fronteras con exportaciones hacia países </a:t>
            </a:r>
            <a:r>
              <a:rPr lang="es-MX" dirty="0" smtClean="0">
                <a:latin typeface="Arial" panose="020B0604020202020204" pitchFamily="34" charset="0"/>
                <a:cs typeface="Arial" panose="020B0604020202020204" pitchFamily="34" charset="0"/>
              </a:rPr>
              <a:t>como </a:t>
            </a:r>
            <a:r>
              <a:rPr lang="es-MX" dirty="0">
                <a:latin typeface="Arial" panose="020B0604020202020204" pitchFamily="34" charset="0"/>
                <a:cs typeface="Arial" panose="020B0604020202020204" pitchFamily="34" charset="0"/>
              </a:rPr>
              <a:t>Estados Unidos, Guatemala y Belice. </a:t>
            </a:r>
            <a:endParaRPr lang="es-MX" dirty="0" smtClean="0">
              <a:latin typeface="Arial" panose="020B0604020202020204" pitchFamily="34" charset="0"/>
              <a:cs typeface="Arial" panose="020B0604020202020204" pitchFamily="34" charset="0"/>
            </a:endParaRPr>
          </a:p>
          <a:p>
            <a:r>
              <a:rPr lang="es-MX" dirty="0">
                <a:latin typeface="Arial" panose="020B0604020202020204" pitchFamily="34" charset="0"/>
                <a:cs typeface="Arial" panose="020B0604020202020204" pitchFamily="34" charset="0"/>
              </a:rPr>
              <a:t> </a:t>
            </a:r>
            <a:br>
              <a:rPr lang="es-MX" dirty="0">
                <a:latin typeface="Arial" panose="020B0604020202020204" pitchFamily="34" charset="0"/>
                <a:cs typeface="Arial" panose="020B0604020202020204" pitchFamily="34" charset="0"/>
              </a:rPr>
            </a:br>
            <a:r>
              <a:rPr lang="es-MX" dirty="0">
                <a:latin typeface="Arial" panose="020B0604020202020204" pitchFamily="34" charset="0"/>
                <a:cs typeface="Arial" panose="020B0604020202020204" pitchFamily="34" charset="0"/>
              </a:rPr>
              <a:t>Tan sólo en los tres estados que conforman la región Sureste, Dondé cuenta con 20 centros de </a:t>
            </a:r>
            <a:r>
              <a:rPr lang="es-MX" dirty="0" smtClean="0">
                <a:latin typeface="Arial" panose="020B0604020202020204" pitchFamily="34" charset="0"/>
                <a:cs typeface="Arial" panose="020B0604020202020204" pitchFamily="34" charset="0"/>
              </a:rPr>
              <a:t>distribución y </a:t>
            </a:r>
            <a:r>
              <a:rPr lang="es-MX" dirty="0">
                <a:latin typeface="Arial" panose="020B0604020202020204" pitchFamily="34" charset="0"/>
                <a:cs typeface="Arial" panose="020B0604020202020204" pitchFamily="34" charset="0"/>
              </a:rPr>
              <a:t>una variedad de más de 45 productos</a:t>
            </a:r>
            <a:r>
              <a:rPr lang="es-MX" dirty="0" smtClean="0">
                <a:latin typeface="Arial" panose="020B0604020202020204" pitchFamily="34" charset="0"/>
                <a:cs typeface="Arial" panose="020B0604020202020204" pitchFamily="34" charset="0"/>
              </a:rPr>
              <a:t>.</a:t>
            </a:r>
          </a:p>
          <a:p>
            <a:endParaRPr lang="es-MX" dirty="0">
              <a:latin typeface="Arial" panose="020B0604020202020204" pitchFamily="34" charset="0"/>
              <a:cs typeface="Arial" panose="020B0604020202020204" pitchFamily="34" charset="0"/>
            </a:endParaRPr>
          </a:p>
          <a:p>
            <a:r>
              <a:rPr lang="es-MX" dirty="0" smtClean="0">
                <a:latin typeface="Arial" panose="020B0604020202020204" pitchFamily="34" charset="0"/>
                <a:cs typeface="Arial" panose="020B0604020202020204" pitchFamily="34" charset="0"/>
              </a:rPr>
              <a:t>La galletera Dondé es una empresa que ofrece calidad, servicio y beneficios al consumidor. También apoya a organizaciones destinadas al bienestar social.</a:t>
            </a:r>
            <a:endParaRPr lang="es-MX" dirty="0">
              <a:latin typeface="Arial" panose="020B0604020202020204" pitchFamily="34" charset="0"/>
              <a:cs typeface="Arial" panose="020B0604020202020204" pitchFamily="34" charset="0"/>
            </a:endParaRPr>
          </a:p>
        </p:txBody>
      </p:sp>
      <p:sp>
        <p:nvSpPr>
          <p:cNvPr id="6" name="Text Box 4"/>
          <p:cNvSpPr txBox="1">
            <a:spLocks noChangeArrowheads="1"/>
          </p:cNvSpPr>
          <p:nvPr/>
        </p:nvSpPr>
        <p:spPr bwMode="auto">
          <a:xfrm>
            <a:off x="0" y="-27384"/>
            <a:ext cx="9144000" cy="769441"/>
          </a:xfrm>
          <a:prstGeom prst="rect">
            <a:avLst/>
          </a:prstGeom>
          <a:noFill/>
        </p:spPr>
        <p:txBody>
          <a:bodyPr wrap="square" rtlCol="0">
            <a:spAutoFit/>
          </a:bodyPr>
          <a:lstStyle>
            <a:defPPr>
              <a:defRPr lang="es-MX"/>
            </a:defPPr>
            <a:lvl1pPr>
              <a:defRPr sz="6600" b="1">
                <a:ln w="900" cmpd="sng">
                  <a:solidFill>
                    <a:schemeClr val="tx1">
                      <a:alpha val="55000"/>
                    </a:schemeClr>
                  </a:solidFill>
                  <a:prstDash val="solid"/>
                </a:ln>
                <a:solidFill>
                  <a:schemeClr val="tx2"/>
                </a:solidFill>
                <a:effectLst>
                  <a:innerShdw blurRad="101600" dist="76200" dir="5400000">
                    <a:schemeClr val="accent1">
                      <a:satMod val="190000"/>
                      <a:tint val="100000"/>
                      <a:alpha val="74000"/>
                    </a:schemeClr>
                  </a:innerShdw>
                </a:effectLst>
              </a:defRPr>
            </a:lvl1pPr>
          </a:lstStyle>
          <a:p>
            <a:pPr algn="ctr"/>
            <a:r>
              <a:rPr lang="es-MX" altLang="es-MX" sz="4400" dirty="0" smtClean="0">
                <a:solidFill>
                  <a:schemeClr val="bg1"/>
                </a:solidFill>
                <a:effectLst>
                  <a:glow rad="139700">
                    <a:schemeClr val="accent1">
                      <a:satMod val="175000"/>
                      <a:alpha val="40000"/>
                    </a:schemeClr>
                  </a:glow>
                  <a:outerShdw blurRad="38100" dist="38100" dir="2700000" algn="tl">
                    <a:srgbClr val="000000">
                      <a:alpha val="43137"/>
                    </a:srgbClr>
                  </a:outerShdw>
                </a:effectLst>
                <a:latin typeface="Gungsuh" panose="02030600000101010101" pitchFamily="18" charset="-127"/>
                <a:ea typeface="Gungsuh" panose="02030600000101010101" pitchFamily="18" charset="-127"/>
              </a:rPr>
              <a:t>¿ </a:t>
            </a:r>
            <a:r>
              <a:rPr lang="es-MX" altLang="es-MX" sz="4400" dirty="0">
                <a:solidFill>
                  <a:schemeClr val="bg1"/>
                </a:solidFill>
                <a:effectLst>
                  <a:glow rad="139700">
                    <a:schemeClr val="accent1">
                      <a:satMod val="175000"/>
                      <a:alpha val="40000"/>
                    </a:schemeClr>
                  </a:glow>
                  <a:outerShdw blurRad="38100" dist="38100" dir="2700000" algn="tl">
                    <a:srgbClr val="000000">
                      <a:alpha val="43137"/>
                    </a:srgbClr>
                  </a:outerShdw>
                </a:effectLst>
                <a:latin typeface="Gungsuh" panose="02030600000101010101" pitchFamily="18" charset="-127"/>
                <a:ea typeface="Gungsuh" panose="02030600000101010101" pitchFamily="18" charset="-127"/>
              </a:rPr>
              <a:t>Quiénes Somos </a:t>
            </a:r>
            <a:r>
              <a:rPr lang="es-MX" altLang="es-MX" sz="4400" dirty="0" smtClean="0">
                <a:solidFill>
                  <a:schemeClr val="bg1"/>
                </a:solidFill>
                <a:effectLst>
                  <a:glow rad="139700">
                    <a:schemeClr val="accent1">
                      <a:satMod val="175000"/>
                      <a:alpha val="40000"/>
                    </a:schemeClr>
                  </a:glow>
                  <a:outerShdw blurRad="38100" dist="38100" dir="2700000" algn="tl">
                    <a:srgbClr val="000000">
                      <a:alpha val="43137"/>
                    </a:srgbClr>
                  </a:outerShdw>
                </a:effectLst>
                <a:latin typeface="Gungsuh" panose="02030600000101010101" pitchFamily="18" charset="-127"/>
                <a:ea typeface="Gungsuh" panose="02030600000101010101" pitchFamily="18" charset="-127"/>
              </a:rPr>
              <a:t>?</a:t>
            </a:r>
            <a:endParaRPr lang="es-MX" altLang="es-MX" sz="4400" dirty="0">
              <a:solidFill>
                <a:schemeClr val="bg1"/>
              </a:solidFill>
              <a:effectLst>
                <a:glow rad="139700">
                  <a:schemeClr val="accent1">
                    <a:satMod val="175000"/>
                    <a:alpha val="40000"/>
                  </a:schemeClr>
                </a:glow>
                <a:outerShdw blurRad="38100" dist="38100" dir="2700000" algn="tl">
                  <a:srgbClr val="000000">
                    <a:alpha val="43137"/>
                  </a:srgbClr>
                </a:outerShdw>
              </a:effectLst>
              <a:latin typeface="Gungsuh" panose="02030600000101010101" pitchFamily="18" charset="-127"/>
              <a:ea typeface="Gungsuh" panose="02030600000101010101" pitchFamily="18" charset="-127"/>
            </a:endParaRPr>
          </a:p>
        </p:txBody>
      </p:sp>
      <p:pic>
        <p:nvPicPr>
          <p:cNvPr id="1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96487"/>
          <a:stretch/>
        </p:blipFill>
        <p:spPr bwMode="auto">
          <a:xfrm>
            <a:off x="0" y="823873"/>
            <a:ext cx="9144000" cy="156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01892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V="1">
            <a:off x="0" y="431721"/>
            <a:ext cx="9144000" cy="44951"/>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cxnSp>
        <p:nvCxnSpPr>
          <p:cNvPr id="4" name="3 Conector recto"/>
          <p:cNvCxnSpPr/>
          <p:nvPr/>
        </p:nvCxnSpPr>
        <p:spPr>
          <a:xfrm>
            <a:off x="539552" y="0"/>
            <a:ext cx="0" cy="5949280"/>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917848" y="116632"/>
            <a:ext cx="3294112" cy="369332"/>
          </a:xfrm>
          <a:prstGeom prst="rect">
            <a:avLst/>
          </a:prstGeom>
        </p:spPr>
        <p:txBody>
          <a:bodyPr wrap="square">
            <a:spAutoFit/>
          </a:bodyPr>
          <a:lstStyle/>
          <a:p>
            <a:r>
              <a:rPr lang="es-MX" b="1" i="0" dirty="0" smtClean="0">
                <a:solidFill>
                  <a:srgbClr val="00B0F0"/>
                </a:solidFill>
                <a:effectLst/>
                <a:latin typeface="Open Sans"/>
              </a:rPr>
              <a:t>ESTÁNDARES LABORALES</a:t>
            </a:r>
            <a:endParaRPr lang="es-MX" dirty="0">
              <a:solidFill>
                <a:srgbClr val="00B0F0"/>
              </a:solidFill>
            </a:endParaRPr>
          </a:p>
        </p:txBody>
      </p:sp>
      <p:pic>
        <p:nvPicPr>
          <p:cNvPr id="9" name="Picture 4" descr="C:\Users\aaron.dominguez\Documents\CoP\ESTÁNDARES LABORAL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3608" cy="10527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aaron.dominguez\Documents\Induccion\Certificados\ÍCONO SG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8356" y="1772816"/>
            <a:ext cx="3543604" cy="3528392"/>
          </a:xfrm>
          <a:prstGeom prst="rect">
            <a:avLst/>
          </a:prstGeom>
          <a:noFill/>
          <a:extLst>
            <a:ext uri="{909E8E84-426E-40DD-AFC4-6F175D3DCCD1}">
              <a14:hiddenFill xmlns:a14="http://schemas.microsoft.com/office/drawing/2010/main">
                <a:solidFill>
                  <a:srgbClr val="FFFFFF"/>
                </a:solidFill>
              </a14:hiddenFill>
            </a:ext>
          </a:extLst>
        </p:spPr>
      </p:pic>
      <p:sp>
        <p:nvSpPr>
          <p:cNvPr id="14" name="13 Rectángulo"/>
          <p:cNvSpPr/>
          <p:nvPr/>
        </p:nvSpPr>
        <p:spPr>
          <a:xfrm>
            <a:off x="2835554" y="548680"/>
            <a:ext cx="3472891" cy="338554"/>
          </a:xfrm>
          <a:prstGeom prst="rect">
            <a:avLst/>
          </a:prstGeom>
          <a:ln>
            <a:noFill/>
          </a:ln>
        </p:spPr>
        <p:txBody>
          <a:bodyPr wrap="square">
            <a:spAutoFit/>
          </a:bodyPr>
          <a:lstStyle/>
          <a:p>
            <a:pPr algn="r"/>
            <a:r>
              <a:rPr lang="es-MX" sz="1600" b="1" dirty="0" smtClean="0">
                <a:latin typeface="Arial" panose="020B0604020202020204" pitchFamily="34" charset="0"/>
                <a:cs typeface="Arial" panose="020B0604020202020204" pitchFamily="34" charset="0"/>
              </a:rPr>
              <a:t>Sistema de Gestión Integral</a:t>
            </a:r>
            <a:endParaRPr lang="es-MX" sz="1600" b="1" dirty="0">
              <a:latin typeface="Arial" panose="020B0604020202020204" pitchFamily="34" charset="0"/>
              <a:cs typeface="Arial" panose="020B0604020202020204" pitchFamily="34" charset="0"/>
            </a:endParaRPr>
          </a:p>
        </p:txBody>
      </p:sp>
      <p:sp>
        <p:nvSpPr>
          <p:cNvPr id="2" name="1 Rectángulo"/>
          <p:cNvSpPr/>
          <p:nvPr/>
        </p:nvSpPr>
        <p:spPr>
          <a:xfrm>
            <a:off x="4556901" y="1196752"/>
            <a:ext cx="4302224" cy="4616648"/>
          </a:xfrm>
          <a:prstGeom prst="rect">
            <a:avLst/>
          </a:prstGeom>
          <a:ln>
            <a:noFill/>
          </a:ln>
        </p:spPr>
        <p:txBody>
          <a:bodyPr wrap="square">
            <a:spAutoFit/>
          </a:bodyPr>
          <a:lstStyle/>
          <a:p>
            <a:pPr algn="just">
              <a:lnSpc>
                <a:spcPct val="150000"/>
              </a:lnSpc>
            </a:pPr>
            <a:r>
              <a:rPr lang="es-MX" sz="1400" dirty="0">
                <a:latin typeface="Arial" panose="020B0604020202020204" pitchFamily="34" charset="0"/>
                <a:cs typeface="Arial" panose="020B0604020202020204" pitchFamily="34" charset="0"/>
              </a:rPr>
              <a:t>En Grupo Industrial Dondé estamos comprometidos a elaborar productos alimenticios que satisfagan </a:t>
            </a:r>
            <a:r>
              <a:rPr lang="es-MX" sz="1400" dirty="0" err="1">
                <a:latin typeface="Arial" panose="020B0604020202020204" pitchFamily="34" charset="0"/>
                <a:cs typeface="Arial" panose="020B0604020202020204" pitchFamily="34" charset="0"/>
              </a:rPr>
              <a:t>Ias</a:t>
            </a:r>
            <a:r>
              <a:rPr lang="es-MX" sz="1400" dirty="0">
                <a:latin typeface="Arial" panose="020B0604020202020204" pitchFamily="34" charset="0"/>
                <a:cs typeface="Arial" panose="020B0604020202020204" pitchFamily="34" charset="0"/>
              </a:rPr>
              <a:t> características de calidad e inocuidad que buscan nuestros clientes y </a:t>
            </a:r>
            <a:r>
              <a:rPr lang="es-MX" sz="1400" dirty="0" smtClean="0">
                <a:latin typeface="Arial" panose="020B0604020202020204" pitchFamily="34" charset="0"/>
                <a:cs typeface="Arial" panose="020B0604020202020204" pitchFamily="34" charset="0"/>
              </a:rPr>
              <a:t>consumidores, </a:t>
            </a:r>
            <a:r>
              <a:rPr lang="es-MX" sz="1400" dirty="0" err="1" smtClean="0">
                <a:latin typeface="Arial" panose="020B0604020202020204" pitchFamily="34" charset="0"/>
                <a:cs typeface="Arial" panose="020B0604020202020204" pitchFamily="34" charset="0"/>
              </a:rPr>
              <a:t>Ia</a:t>
            </a:r>
            <a:r>
              <a:rPr lang="es-MX" sz="1400" dirty="0" smtClean="0">
                <a:latin typeface="Arial" panose="020B0604020202020204" pitchFamily="34" charset="0"/>
                <a:cs typeface="Arial" panose="020B0604020202020204" pitchFamily="34" charset="0"/>
              </a:rPr>
              <a:t> garantía </a:t>
            </a:r>
            <a:r>
              <a:rPr lang="es-MX" sz="1400" dirty="0">
                <a:latin typeface="Arial" panose="020B0604020202020204" pitchFamily="34" charset="0"/>
                <a:cs typeface="Arial" panose="020B0604020202020204" pitchFamily="34" charset="0"/>
              </a:rPr>
              <a:t>que nuestras instalaciones y equipos cumplen con </a:t>
            </a:r>
            <a:r>
              <a:rPr lang="es-MX" sz="1400" dirty="0" err="1">
                <a:latin typeface="Arial" panose="020B0604020202020204" pitchFamily="34" charset="0"/>
                <a:cs typeface="Arial" panose="020B0604020202020204" pitchFamily="34" charset="0"/>
              </a:rPr>
              <a:t>Ia</a:t>
            </a:r>
            <a:r>
              <a:rPr lang="es-MX" sz="1400" dirty="0">
                <a:latin typeface="Arial" panose="020B0604020202020204" pitchFamily="34" charset="0"/>
                <a:cs typeface="Arial" panose="020B0604020202020204" pitchFamily="34" charset="0"/>
              </a:rPr>
              <a:t> normatividad vigente en materia ambiental y de seguridad alimentaria, que nuestro personal cuenta </a:t>
            </a:r>
            <a:r>
              <a:rPr lang="es-MX" sz="1400" dirty="0" smtClean="0">
                <a:latin typeface="Arial" panose="020B0604020202020204" pitchFamily="34" charset="0"/>
                <a:cs typeface="Arial" panose="020B0604020202020204" pitchFamily="34" charset="0"/>
              </a:rPr>
              <a:t>con </a:t>
            </a:r>
            <a:r>
              <a:rPr lang="es-MX" sz="1400" dirty="0" err="1" smtClean="0">
                <a:latin typeface="Arial" panose="020B0604020202020204" pitchFamily="34" charset="0"/>
                <a:cs typeface="Arial" panose="020B0604020202020204" pitchFamily="34" charset="0"/>
              </a:rPr>
              <a:t>Ia</a:t>
            </a:r>
            <a:r>
              <a:rPr lang="es-MX" sz="1400" dirty="0" smtClean="0">
                <a:latin typeface="Arial" panose="020B0604020202020204" pitchFamily="34" charset="0"/>
                <a:cs typeface="Arial" panose="020B0604020202020204" pitchFamily="34" charset="0"/>
              </a:rPr>
              <a:t> experiencia </a:t>
            </a:r>
            <a:r>
              <a:rPr lang="es-MX" sz="1400" dirty="0">
                <a:latin typeface="Arial" panose="020B0604020202020204" pitchFamily="34" charset="0"/>
                <a:cs typeface="Arial" panose="020B0604020202020204" pitchFamily="34" charset="0"/>
              </a:rPr>
              <a:t>y formación necesaria para desarrollar su trabajo conscientes de los riesgos para prevenir lesiones y enfermedades y mantener productos inocuos, mediante procesos amigables con el medio ambiente y en constante evolución, en beneficio de sus accionistas y </a:t>
            </a:r>
            <a:r>
              <a:rPr lang="es-MX" sz="1400" dirty="0" err="1">
                <a:latin typeface="Arial" panose="020B0604020202020204" pitchFamily="34" charset="0"/>
                <a:cs typeface="Arial" panose="020B0604020202020204" pitchFamily="34" charset="0"/>
              </a:rPr>
              <a:t>Ia</a:t>
            </a:r>
            <a:r>
              <a:rPr lang="es-MX" sz="1400" dirty="0">
                <a:latin typeface="Arial" panose="020B0604020202020204" pitchFamily="34" charset="0"/>
                <a:cs typeface="Arial" panose="020B0604020202020204" pitchFamily="34" charset="0"/>
              </a:rPr>
              <a:t> sociedad en general.</a:t>
            </a:r>
          </a:p>
        </p:txBody>
      </p:sp>
    </p:spTree>
    <p:extLst>
      <p:ext uri="{BB962C8B-B14F-4D97-AF65-F5344CB8AC3E}">
        <p14:creationId xmlns:p14="http://schemas.microsoft.com/office/powerpoint/2010/main" val="17099656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V="1">
            <a:off x="0" y="431721"/>
            <a:ext cx="9144000" cy="44951"/>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cxnSp>
        <p:nvCxnSpPr>
          <p:cNvPr id="4" name="3 Conector recto"/>
          <p:cNvCxnSpPr/>
          <p:nvPr/>
        </p:nvCxnSpPr>
        <p:spPr>
          <a:xfrm>
            <a:off x="539552" y="0"/>
            <a:ext cx="0" cy="5949280"/>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917848" y="116632"/>
            <a:ext cx="3294112" cy="369332"/>
          </a:xfrm>
          <a:prstGeom prst="rect">
            <a:avLst/>
          </a:prstGeom>
        </p:spPr>
        <p:txBody>
          <a:bodyPr wrap="square">
            <a:spAutoFit/>
          </a:bodyPr>
          <a:lstStyle/>
          <a:p>
            <a:r>
              <a:rPr lang="es-MX" b="1" i="0" dirty="0" smtClean="0">
                <a:solidFill>
                  <a:srgbClr val="00B0F0"/>
                </a:solidFill>
                <a:effectLst/>
                <a:latin typeface="Open Sans"/>
              </a:rPr>
              <a:t>ESTÁNDARES LABORALES</a:t>
            </a:r>
            <a:endParaRPr lang="es-MX" dirty="0">
              <a:solidFill>
                <a:srgbClr val="00B0F0"/>
              </a:solidFill>
            </a:endParaRPr>
          </a:p>
        </p:txBody>
      </p:sp>
      <p:pic>
        <p:nvPicPr>
          <p:cNvPr id="9" name="Picture 4" descr="C:\Users\aaron.dominguez\Documents\CoP\ESTÁNDARES LABORAL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3608" cy="105273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8230" t="9504" r="5623" b="17748"/>
          <a:stretch/>
        </p:blipFill>
        <p:spPr bwMode="auto">
          <a:xfrm>
            <a:off x="2840586" y="4437112"/>
            <a:ext cx="3966883" cy="1391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10 Rectángulo"/>
          <p:cNvSpPr/>
          <p:nvPr/>
        </p:nvSpPr>
        <p:spPr>
          <a:xfrm>
            <a:off x="974975" y="1259335"/>
            <a:ext cx="7704856" cy="3000821"/>
          </a:xfrm>
          <a:prstGeom prst="rect">
            <a:avLst/>
          </a:prstGeom>
          <a:ln>
            <a:noFill/>
          </a:ln>
        </p:spPr>
        <p:txBody>
          <a:bodyPr wrap="square">
            <a:spAutoFit/>
          </a:bodyPr>
          <a:lstStyle/>
          <a:p>
            <a:pPr algn="just">
              <a:lnSpc>
                <a:spcPct val="150000"/>
              </a:lnSpc>
            </a:pPr>
            <a:r>
              <a:rPr lang="es-MX" sz="1400" dirty="0">
                <a:latin typeface="Arial" panose="020B0604020202020204" pitchFamily="34" charset="0"/>
                <a:cs typeface="Arial" panose="020B0604020202020204" pitchFamily="34" charset="0"/>
              </a:rPr>
              <a:t>Con la finalidad de refrendar su compromiso con la sociedad, nuestra empresa logra la obtención del Distintivo de Empresa Socialmente Responsable (ESR) en 2013 </a:t>
            </a:r>
            <a:r>
              <a:rPr lang="es-MX" sz="1400" dirty="0" smtClean="0">
                <a:latin typeface="Arial" panose="020B0604020202020204" pitchFamily="34" charset="0"/>
                <a:cs typeface="Arial" panose="020B0604020202020204" pitchFamily="34" charset="0"/>
              </a:rPr>
              <a:t>y </a:t>
            </a:r>
            <a:r>
              <a:rPr lang="es-MX" sz="1400" dirty="0">
                <a:latin typeface="Arial" panose="020B0604020202020204" pitchFamily="34" charset="0"/>
                <a:cs typeface="Arial" panose="020B0604020202020204" pitchFamily="34" charset="0"/>
              </a:rPr>
              <a:t>continua en el proceso de su obtención año con año, buscando  realizar cada vez, </a:t>
            </a:r>
            <a:r>
              <a:rPr lang="es-MX" sz="1400" dirty="0" smtClean="0">
                <a:latin typeface="Arial" panose="020B0604020202020204" pitchFamily="34" charset="0"/>
                <a:cs typeface="Arial" panose="020B0604020202020204" pitchFamily="34" charset="0"/>
              </a:rPr>
              <a:t>más </a:t>
            </a:r>
            <a:r>
              <a:rPr lang="es-MX" sz="1400" dirty="0">
                <a:latin typeface="Arial" panose="020B0604020202020204" pitchFamily="34" charset="0"/>
                <a:cs typeface="Arial" panose="020B0604020202020204" pitchFamily="34" charset="0"/>
              </a:rPr>
              <a:t>actividades en los cuatro aspectos que este distintivo reconoce, como son</a:t>
            </a:r>
            <a:r>
              <a:rPr lang="es-MX" sz="1400" dirty="0" smtClean="0">
                <a:latin typeface="Arial" panose="020B0604020202020204" pitchFamily="34" charset="0"/>
                <a:cs typeface="Arial" panose="020B0604020202020204" pitchFamily="34" charset="0"/>
              </a:rPr>
              <a:t>:</a:t>
            </a:r>
          </a:p>
          <a:p>
            <a:pPr algn="just">
              <a:lnSpc>
                <a:spcPct val="150000"/>
              </a:lnSpc>
            </a:pPr>
            <a:endParaRPr lang="es-MX" sz="1400" b="1" dirty="0">
              <a:latin typeface="Arial" panose="020B0604020202020204" pitchFamily="34" charset="0"/>
              <a:cs typeface="Arial" panose="020B0604020202020204" pitchFamily="34" charset="0"/>
            </a:endParaRPr>
          </a:p>
          <a:p>
            <a:pPr algn="just">
              <a:lnSpc>
                <a:spcPct val="150000"/>
              </a:lnSpc>
            </a:pPr>
            <a:r>
              <a:rPr lang="es-MX" sz="1400" b="1" dirty="0">
                <a:latin typeface="Arial" panose="020B0604020202020204" pitchFamily="34" charset="0"/>
                <a:cs typeface="Arial" panose="020B0604020202020204" pitchFamily="34" charset="0"/>
              </a:rPr>
              <a:t>¨ É</a:t>
            </a:r>
            <a:r>
              <a:rPr lang="es-MX" sz="1400" b="1" dirty="0" smtClean="0">
                <a:latin typeface="Arial" panose="020B0604020202020204" pitchFamily="34" charset="0"/>
                <a:cs typeface="Arial" panose="020B0604020202020204" pitchFamily="34" charset="0"/>
              </a:rPr>
              <a:t>tica Empresarial</a:t>
            </a:r>
            <a:endParaRPr lang="es-MX" sz="1400" b="1" dirty="0">
              <a:latin typeface="Arial" panose="020B0604020202020204" pitchFamily="34" charset="0"/>
              <a:cs typeface="Arial" panose="020B0604020202020204" pitchFamily="34" charset="0"/>
            </a:endParaRPr>
          </a:p>
          <a:p>
            <a:pPr algn="just">
              <a:lnSpc>
                <a:spcPct val="150000"/>
              </a:lnSpc>
            </a:pPr>
            <a:r>
              <a:rPr lang="es-MX" sz="1400" b="1" dirty="0">
                <a:latin typeface="Arial" panose="020B0604020202020204" pitchFamily="34" charset="0"/>
                <a:cs typeface="Arial" panose="020B0604020202020204" pitchFamily="34" charset="0"/>
              </a:rPr>
              <a:t>¨ </a:t>
            </a:r>
            <a:r>
              <a:rPr lang="es-MX" sz="1400" b="1" dirty="0" smtClean="0">
                <a:latin typeface="Arial" panose="020B0604020202020204" pitchFamily="34" charset="0"/>
                <a:cs typeface="Arial" panose="020B0604020202020204" pitchFamily="34" charset="0"/>
              </a:rPr>
              <a:t>Calidad de Vida en la Empresa</a:t>
            </a:r>
            <a:endParaRPr lang="es-MX" sz="1400" b="1" dirty="0">
              <a:latin typeface="Arial" panose="020B0604020202020204" pitchFamily="34" charset="0"/>
              <a:cs typeface="Arial" panose="020B0604020202020204" pitchFamily="34" charset="0"/>
            </a:endParaRPr>
          </a:p>
          <a:p>
            <a:pPr algn="just">
              <a:lnSpc>
                <a:spcPct val="150000"/>
              </a:lnSpc>
            </a:pPr>
            <a:r>
              <a:rPr lang="es-MX" sz="1400" b="1" dirty="0">
                <a:latin typeface="Arial" panose="020B0604020202020204" pitchFamily="34" charset="0"/>
                <a:cs typeface="Arial" panose="020B0604020202020204" pitchFamily="34" charset="0"/>
              </a:rPr>
              <a:t>¨ </a:t>
            </a:r>
            <a:r>
              <a:rPr lang="es-MX" sz="1400" b="1" dirty="0" smtClean="0">
                <a:latin typeface="Arial" panose="020B0604020202020204" pitchFamily="34" charset="0"/>
                <a:cs typeface="Arial" panose="020B0604020202020204" pitchFamily="34" charset="0"/>
              </a:rPr>
              <a:t>Vinculación con la Comunidad</a:t>
            </a:r>
            <a:endParaRPr lang="es-MX" sz="1400" b="1" dirty="0">
              <a:latin typeface="Arial" panose="020B0604020202020204" pitchFamily="34" charset="0"/>
              <a:cs typeface="Arial" panose="020B0604020202020204" pitchFamily="34" charset="0"/>
            </a:endParaRPr>
          </a:p>
          <a:p>
            <a:pPr algn="just">
              <a:lnSpc>
                <a:spcPct val="150000"/>
              </a:lnSpc>
            </a:pPr>
            <a:r>
              <a:rPr lang="es-MX" sz="1400" b="1" dirty="0">
                <a:latin typeface="Arial" panose="020B0604020202020204" pitchFamily="34" charset="0"/>
                <a:cs typeface="Arial" panose="020B0604020202020204" pitchFamily="34" charset="0"/>
              </a:rPr>
              <a:t>¨  </a:t>
            </a:r>
            <a:r>
              <a:rPr lang="es-MX" sz="1400" b="1" dirty="0" smtClean="0">
                <a:latin typeface="Arial" panose="020B0604020202020204" pitchFamily="34" charset="0"/>
                <a:cs typeface="Arial" panose="020B0604020202020204" pitchFamily="34" charset="0"/>
              </a:rPr>
              <a:t>Cuidado y Preservación del </a:t>
            </a:r>
            <a:r>
              <a:rPr lang="es-MX" sz="1400" b="1" dirty="0">
                <a:latin typeface="Arial" panose="020B0604020202020204" pitchFamily="34" charset="0"/>
                <a:cs typeface="Arial" panose="020B0604020202020204" pitchFamily="34" charset="0"/>
              </a:rPr>
              <a:t>M</a:t>
            </a:r>
            <a:r>
              <a:rPr lang="es-MX" sz="1400" b="1" dirty="0" smtClean="0">
                <a:latin typeface="Arial" panose="020B0604020202020204" pitchFamily="34" charset="0"/>
                <a:cs typeface="Arial" panose="020B0604020202020204" pitchFamily="34" charset="0"/>
              </a:rPr>
              <a:t>edio Ambiente</a:t>
            </a:r>
            <a:r>
              <a:rPr lang="es-MX" sz="1400" dirty="0">
                <a:latin typeface="Arial" panose="020B0604020202020204" pitchFamily="34" charset="0"/>
                <a:cs typeface="Arial" panose="020B0604020202020204" pitchFamily="34" charset="0"/>
              </a:rPr>
              <a:t> </a:t>
            </a:r>
          </a:p>
        </p:txBody>
      </p:sp>
      <p:sp>
        <p:nvSpPr>
          <p:cNvPr id="8" name="7 Rectángulo"/>
          <p:cNvSpPr/>
          <p:nvPr/>
        </p:nvSpPr>
        <p:spPr>
          <a:xfrm>
            <a:off x="1547664" y="638393"/>
            <a:ext cx="6408712" cy="584775"/>
          </a:xfrm>
          <a:prstGeom prst="rect">
            <a:avLst/>
          </a:prstGeom>
        </p:spPr>
        <p:txBody>
          <a:bodyPr wrap="square">
            <a:spAutoFit/>
          </a:bodyPr>
          <a:lstStyle/>
          <a:p>
            <a:pPr algn="ctr"/>
            <a:r>
              <a:rPr lang="es-MX" sz="1600" b="1" dirty="0" smtClean="0">
                <a:latin typeface="Arial" panose="020B0604020202020204" pitchFamily="34" charset="0"/>
                <a:cs typeface="Arial" panose="020B0604020202020204" pitchFamily="34" charset="0"/>
              </a:rPr>
              <a:t>OBTENCIÓN DEL DISTINTIVO DE ESR POR 4° AÑO CONSECUTIVO</a:t>
            </a:r>
            <a:endParaRPr lang="es-MX"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01793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V="1">
            <a:off x="0" y="431721"/>
            <a:ext cx="9144000" cy="44951"/>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cxnSp>
        <p:nvCxnSpPr>
          <p:cNvPr id="4" name="3 Conector recto"/>
          <p:cNvCxnSpPr/>
          <p:nvPr/>
        </p:nvCxnSpPr>
        <p:spPr>
          <a:xfrm>
            <a:off x="539552" y="0"/>
            <a:ext cx="0" cy="5949280"/>
          </a:xfrm>
          <a:prstGeom prst="line">
            <a:avLst/>
          </a:prstGeom>
          <a:ln>
            <a:solidFill>
              <a:srgbClr val="00B0F0"/>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917848" y="116632"/>
            <a:ext cx="3294112" cy="369332"/>
          </a:xfrm>
          <a:prstGeom prst="rect">
            <a:avLst/>
          </a:prstGeom>
        </p:spPr>
        <p:txBody>
          <a:bodyPr wrap="square">
            <a:spAutoFit/>
          </a:bodyPr>
          <a:lstStyle/>
          <a:p>
            <a:r>
              <a:rPr lang="es-MX" b="1" i="0" dirty="0" smtClean="0">
                <a:solidFill>
                  <a:srgbClr val="00B0F0"/>
                </a:solidFill>
                <a:effectLst/>
                <a:latin typeface="Open Sans"/>
              </a:rPr>
              <a:t>ESTÁNDARES LABORALES</a:t>
            </a:r>
            <a:endParaRPr lang="es-MX" dirty="0">
              <a:solidFill>
                <a:srgbClr val="00B0F0"/>
              </a:solidFill>
            </a:endParaRPr>
          </a:p>
        </p:txBody>
      </p:sp>
      <p:pic>
        <p:nvPicPr>
          <p:cNvPr id="9" name="Picture 4" descr="C:\Users\aaron.dominguez\Documents\CoP\ESTÁNDARES LABORAL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3608" cy="105273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8342" y="4649024"/>
            <a:ext cx="1669437" cy="2208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10 Rectángulo"/>
          <p:cNvSpPr/>
          <p:nvPr/>
        </p:nvSpPr>
        <p:spPr>
          <a:xfrm>
            <a:off x="5148064" y="5541600"/>
            <a:ext cx="2448272" cy="523220"/>
          </a:xfrm>
          <a:prstGeom prst="rect">
            <a:avLst/>
          </a:prstGeom>
        </p:spPr>
        <p:txBody>
          <a:bodyPr wrap="square">
            <a:spAutoFit/>
          </a:bodyPr>
          <a:lstStyle/>
          <a:p>
            <a:r>
              <a:rPr lang="es-MX" sz="1400" b="1" dirty="0"/>
              <a:t>Obtención del Distintivo de </a:t>
            </a:r>
            <a:r>
              <a:rPr lang="es-MX" sz="1400" b="1" dirty="0" smtClean="0"/>
              <a:t>Mejores Prácticas</a:t>
            </a:r>
            <a:endParaRPr lang="es-MX" sz="1400" b="1" dirty="0"/>
          </a:p>
        </p:txBody>
      </p:sp>
      <p:sp>
        <p:nvSpPr>
          <p:cNvPr id="2" name="1 Rectángulo"/>
          <p:cNvSpPr/>
          <p:nvPr/>
        </p:nvSpPr>
        <p:spPr>
          <a:xfrm>
            <a:off x="611560" y="921985"/>
            <a:ext cx="8424936" cy="3659143"/>
          </a:xfrm>
          <a:prstGeom prst="rect">
            <a:avLst/>
          </a:prstGeom>
          <a:ln>
            <a:noFill/>
          </a:ln>
        </p:spPr>
        <p:txBody>
          <a:bodyPr wrap="square">
            <a:spAutoFit/>
          </a:bodyPr>
          <a:lstStyle/>
          <a:p>
            <a:pPr algn="just">
              <a:lnSpc>
                <a:spcPct val="150000"/>
              </a:lnSpc>
            </a:pPr>
            <a:r>
              <a:rPr lang="es-MX" sz="1200" dirty="0">
                <a:latin typeface="Arial" panose="020B0604020202020204" pitchFamily="34" charset="0"/>
                <a:cs typeface="Arial" panose="020B0604020202020204" pitchFamily="34" charset="0"/>
              </a:rPr>
              <a:t>El Reconocimiento a las Mejores Prácticas de R</a:t>
            </a:r>
            <a:r>
              <a:rPr lang="es-MX" sz="1200" dirty="0" smtClean="0">
                <a:latin typeface="Arial" panose="020B0604020202020204" pitchFamily="34" charset="0"/>
                <a:cs typeface="Arial" panose="020B0604020202020204" pitchFamily="34" charset="0"/>
              </a:rPr>
              <a:t>esponsabilidad </a:t>
            </a:r>
            <a:r>
              <a:rPr lang="es-MX" sz="1200" dirty="0">
                <a:latin typeface="Arial" panose="020B0604020202020204" pitchFamily="34" charset="0"/>
                <a:cs typeface="Arial" panose="020B0604020202020204" pitchFamily="34" charset="0"/>
              </a:rPr>
              <a:t>S</a:t>
            </a:r>
            <a:r>
              <a:rPr lang="es-MX" sz="1200" dirty="0" smtClean="0">
                <a:latin typeface="Arial" panose="020B0604020202020204" pitchFamily="34" charset="0"/>
                <a:cs typeface="Arial" panose="020B0604020202020204" pitchFamily="34" charset="0"/>
              </a:rPr>
              <a:t>ocial Empresarial </a:t>
            </a:r>
            <a:r>
              <a:rPr lang="es-MX" sz="1200" dirty="0">
                <a:latin typeface="Arial" panose="020B0604020202020204" pitchFamily="34" charset="0"/>
                <a:cs typeface="Arial" panose="020B0604020202020204" pitchFamily="34" charset="0"/>
              </a:rPr>
              <a:t>fue creado por el Centro Mexicano para la Filantropía en el año 2000, como una herramienta para la promoción de la responsabilidad social en México y América Latina, el objetivo es reconocer públicamente las prácticas ejemplares de Responsabilidad Social Empresarial, que demuestren tener un impacto positivo en todos sus públicos relacionados y al mismo tiempo aportar éxito al negocio.</a:t>
            </a:r>
          </a:p>
          <a:p>
            <a:pPr algn="just">
              <a:lnSpc>
                <a:spcPct val="150000"/>
              </a:lnSpc>
            </a:pPr>
            <a:r>
              <a:rPr lang="es-MX" sz="1200" dirty="0">
                <a:latin typeface="Arial" panose="020B0604020202020204" pitchFamily="34" charset="0"/>
                <a:cs typeface="Arial" panose="020B0604020202020204" pitchFamily="34" charset="0"/>
              </a:rPr>
              <a:t>Una Mejor Práctica de </a:t>
            </a:r>
            <a:r>
              <a:rPr lang="es-MX" sz="1200" dirty="0" smtClean="0">
                <a:latin typeface="Arial" panose="020B0604020202020204" pitchFamily="34" charset="0"/>
                <a:cs typeface="Arial" panose="020B0604020202020204" pitchFamily="34" charset="0"/>
              </a:rPr>
              <a:t>Responsabilidad Social Empresarial </a:t>
            </a:r>
            <a:r>
              <a:rPr lang="es-MX" sz="1200" dirty="0">
                <a:latin typeface="Arial" panose="020B0604020202020204" pitchFamily="34" charset="0"/>
                <a:cs typeface="Arial" panose="020B0604020202020204" pitchFamily="34" charset="0"/>
              </a:rPr>
              <a:t>es una acción, proyecto, programa o proceso que, en atención a una expectativa de un grupo de relación y preferentemente en congruencia con una política de la compañía, ha generado la resolución de un problema, la superación de una deficiencia, el mejoramiento de un proceso, el cambio de cultura organizacional y que, además, contribuye a implantar de manera transversal la RSE en la empresa y la sociedad. La buena práctica puede ser desarrollada en algún ámbito de la gestión de la organización y sus resultados deben ser mensurables, innovadores, sostenibles y replicables.</a:t>
            </a:r>
          </a:p>
          <a:p>
            <a:pPr algn="just">
              <a:lnSpc>
                <a:spcPct val="150000"/>
              </a:lnSpc>
            </a:pPr>
            <a:endParaRPr lang="es-MX" sz="1200" dirty="0">
              <a:latin typeface="Arial" panose="020B0604020202020204" pitchFamily="34" charset="0"/>
              <a:cs typeface="Arial" panose="020B0604020202020204" pitchFamily="34" charset="0"/>
            </a:endParaRPr>
          </a:p>
          <a:p>
            <a:pPr algn="just">
              <a:lnSpc>
                <a:spcPct val="150000"/>
              </a:lnSpc>
            </a:pPr>
            <a:r>
              <a:rPr lang="es-MX" sz="1200" dirty="0">
                <a:latin typeface="Arial" panose="020B0604020202020204" pitchFamily="34" charset="0"/>
                <a:cs typeface="Arial" panose="020B0604020202020204" pitchFamily="34" charset="0"/>
              </a:rPr>
              <a:t>En 2016 Grupo Industrial Dondé participó con </a:t>
            </a:r>
            <a:r>
              <a:rPr lang="es-MX" sz="1200" b="1" dirty="0">
                <a:latin typeface="Arial" panose="020B0604020202020204" pitchFamily="34" charset="0"/>
                <a:cs typeface="Arial" panose="020B0604020202020204" pitchFamily="34" charset="0"/>
              </a:rPr>
              <a:t>“LA QUÍMICA QUE NOS UNE” </a:t>
            </a:r>
            <a:r>
              <a:rPr lang="es-MX" sz="1200" dirty="0">
                <a:latin typeface="Arial" panose="020B0604020202020204" pitchFamily="34" charset="0"/>
                <a:cs typeface="Arial" panose="020B0604020202020204" pitchFamily="34" charset="0"/>
              </a:rPr>
              <a:t>con la que difundimos nuestra Cultura Organizacional, la cual resultó ganadora en la categoría de </a:t>
            </a:r>
            <a:r>
              <a:rPr lang="es-MX" sz="1200" b="1" dirty="0">
                <a:latin typeface="Arial" panose="020B0604020202020204" pitchFamily="34" charset="0"/>
                <a:cs typeface="Arial" panose="020B0604020202020204" pitchFamily="34" charset="0"/>
              </a:rPr>
              <a:t>Ética Empresarial.</a:t>
            </a:r>
          </a:p>
        </p:txBody>
      </p:sp>
      <p:sp>
        <p:nvSpPr>
          <p:cNvPr id="5" name="4 Rectángulo"/>
          <p:cNvSpPr/>
          <p:nvPr/>
        </p:nvSpPr>
        <p:spPr>
          <a:xfrm>
            <a:off x="3530688" y="536337"/>
            <a:ext cx="1994457" cy="369332"/>
          </a:xfrm>
          <a:prstGeom prst="rect">
            <a:avLst/>
          </a:prstGeom>
        </p:spPr>
        <p:txBody>
          <a:bodyPr wrap="none">
            <a:spAutoFit/>
          </a:bodyPr>
          <a:lstStyle/>
          <a:p>
            <a:r>
              <a:rPr lang="es-MX" sz="1600" b="1" dirty="0">
                <a:latin typeface="Arial" panose="020B0604020202020204" pitchFamily="34" charset="0"/>
                <a:cs typeface="Arial" panose="020B0604020202020204" pitchFamily="34" charset="0"/>
              </a:rPr>
              <a:t>Mejores Prácticas</a:t>
            </a:r>
            <a:r>
              <a:rPr lang="es-MX" dirty="0">
                <a:latin typeface="Arial" panose="020B0604020202020204" pitchFamily="34" charset="0"/>
                <a:cs typeface="Arial" panose="020B0604020202020204" pitchFamily="34" charset="0"/>
              </a:rPr>
              <a:t> </a:t>
            </a:r>
            <a:endParaRPr lang="es-MX" dirty="0"/>
          </a:p>
        </p:txBody>
      </p:sp>
    </p:spTree>
    <p:extLst>
      <p:ext uri="{BB962C8B-B14F-4D97-AF65-F5344CB8AC3E}">
        <p14:creationId xmlns:p14="http://schemas.microsoft.com/office/powerpoint/2010/main" val="25801051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sp>
        <p:nvSpPr>
          <p:cNvPr id="8" name="7 Rectángulo"/>
          <p:cNvSpPr/>
          <p:nvPr/>
        </p:nvSpPr>
        <p:spPr>
          <a:xfrm>
            <a:off x="917848" y="2793409"/>
            <a:ext cx="3798168" cy="2723823"/>
          </a:xfrm>
          <a:prstGeom prst="rect">
            <a:avLst/>
          </a:prstGeom>
          <a:ln>
            <a:solidFill>
              <a:srgbClr val="003300"/>
            </a:solidFill>
          </a:ln>
        </p:spPr>
        <p:txBody>
          <a:bodyPr wrap="square">
            <a:spAutoFit/>
          </a:bodyPr>
          <a:lstStyle/>
          <a:p>
            <a:pPr algn="just">
              <a:lnSpc>
                <a:spcPct val="150000"/>
              </a:lnSpc>
            </a:pPr>
            <a:r>
              <a:rPr lang="es-ES_tradnl" sz="1600" dirty="0">
                <a:latin typeface="Arial" panose="020B0604020202020204" pitchFamily="34" charset="0"/>
                <a:cs typeface="Arial" panose="020B0604020202020204" pitchFamily="34" charset="0"/>
              </a:rPr>
              <a:t>“</a:t>
            </a:r>
            <a:r>
              <a:rPr lang="es-ES_tradnl" sz="1400" b="1" dirty="0">
                <a:latin typeface="Arial" panose="020B0604020202020204" pitchFamily="34" charset="0"/>
                <a:cs typeface="Arial" panose="020B0604020202020204" pitchFamily="34" charset="0"/>
              </a:rPr>
              <a:t>Estamos comprometidos en satisfacer las necesidades de nuestros consumidores en forma segura y sustentable desde el punto de vista ambiental, mejorando continuamente nuestro desempeño en relación con el medio ambiente en todas nuestras actividades y cumpliendo con la legislación existente al respecto.”</a:t>
            </a:r>
            <a:endParaRPr lang="es-MX" sz="1400" b="1" dirty="0">
              <a:latin typeface="Arial" panose="020B0604020202020204" pitchFamily="34" charset="0"/>
              <a:cs typeface="Arial" panose="020B0604020202020204" pitchFamily="34" charset="0"/>
            </a:endParaRPr>
          </a:p>
        </p:txBody>
      </p:sp>
      <p:sp>
        <p:nvSpPr>
          <p:cNvPr id="9" name="8 Rectángulo"/>
          <p:cNvSpPr/>
          <p:nvPr/>
        </p:nvSpPr>
        <p:spPr>
          <a:xfrm>
            <a:off x="4985346" y="553898"/>
            <a:ext cx="4051150" cy="5755422"/>
          </a:xfrm>
          <a:prstGeom prst="rect">
            <a:avLst/>
          </a:prstGeom>
          <a:ln>
            <a:noFill/>
          </a:ln>
        </p:spPr>
        <p:txBody>
          <a:bodyPr wrap="square">
            <a:spAutoFit/>
          </a:bodyPr>
          <a:lstStyle/>
          <a:p>
            <a:pPr algn="just"/>
            <a:r>
              <a:rPr lang="es-MX" sz="1600" b="1" dirty="0">
                <a:latin typeface="Arial" panose="020B0604020202020204" pitchFamily="34" charset="0"/>
                <a:cs typeface="Arial" panose="020B0604020202020204" pitchFamily="34" charset="0"/>
              </a:rPr>
              <a:t>Responsabilidad ambiental </a:t>
            </a:r>
          </a:p>
          <a:p>
            <a:pPr algn="just"/>
            <a:r>
              <a:rPr lang="es-MX" sz="1600" dirty="0">
                <a:latin typeface="Arial" panose="020B0604020202020204" pitchFamily="34" charset="0"/>
                <a:cs typeface="Arial" panose="020B0604020202020204" pitchFamily="34" charset="0"/>
              </a:rPr>
              <a:t> </a:t>
            </a:r>
          </a:p>
          <a:p>
            <a:pPr algn="just">
              <a:lnSpc>
                <a:spcPct val="150000"/>
              </a:lnSpc>
            </a:pPr>
            <a:r>
              <a:rPr lang="es-MX" sz="1400" b="1" dirty="0">
                <a:solidFill>
                  <a:srgbClr val="FF0000"/>
                </a:solidFill>
                <a:latin typeface="Arial" panose="020B0604020202020204" pitchFamily="34" charset="0"/>
                <a:cs typeface="Arial" panose="020B0604020202020204" pitchFamily="34" charset="0"/>
              </a:rPr>
              <a:t>Es obligación de quienes trabajamos en DONDÉ </a:t>
            </a:r>
            <a:r>
              <a:rPr lang="es-MX" sz="1400" dirty="0">
                <a:latin typeface="Arial" panose="020B0604020202020204" pitchFamily="34" charset="0"/>
                <a:cs typeface="Arial" panose="020B0604020202020204" pitchFamily="34" charset="0"/>
              </a:rPr>
              <a:t>demostrar comportamientos medio  ambientalmente correctos, cumplir y hacer cumplir las normas, políticas y procedimientos de preservación del medio ambiente establecidos por la empresa, así como reportar cualquier riesgo ambiental potencial. Todos los supervisores y gerentes son responsables de definir roles y  responsabilidades claros para proteger el medio ambiente, proveer recursos apropiados, medir, revisar y continuamente mejorar el desempeño ambiental de DONDÉ.</a:t>
            </a:r>
          </a:p>
          <a:p>
            <a:pPr algn="just">
              <a:lnSpc>
                <a:spcPct val="150000"/>
              </a:lnSpc>
            </a:pPr>
            <a:r>
              <a:rPr lang="es-MX" sz="1400" dirty="0">
                <a:latin typeface="Arial" panose="020B0604020202020204" pitchFamily="34" charset="0"/>
                <a:cs typeface="Arial" panose="020B0604020202020204" pitchFamily="34" charset="0"/>
              </a:rPr>
              <a:t> </a:t>
            </a:r>
          </a:p>
          <a:p>
            <a:pPr algn="just">
              <a:lnSpc>
                <a:spcPct val="150000"/>
              </a:lnSpc>
            </a:pPr>
            <a:r>
              <a:rPr lang="es-MX" sz="1400" dirty="0">
                <a:latin typeface="Arial" panose="020B0604020202020204" pitchFamily="34" charset="0"/>
                <a:cs typeface="Arial" panose="020B0604020202020204" pitchFamily="34" charset="0"/>
              </a:rPr>
              <a:t>Además, buscamos participar en las campañas y prácticas ambientales, siguiendo las directrices emitidas por la empresa.</a:t>
            </a:r>
          </a:p>
        </p:txBody>
      </p:sp>
      <p:sp>
        <p:nvSpPr>
          <p:cNvPr id="10" name="9 Rectángulo"/>
          <p:cNvSpPr/>
          <p:nvPr/>
        </p:nvSpPr>
        <p:spPr>
          <a:xfrm>
            <a:off x="917848" y="784736"/>
            <a:ext cx="3809873" cy="1345048"/>
          </a:xfrm>
          <a:prstGeom prst="rect">
            <a:avLst/>
          </a:prstGeom>
          <a:ln>
            <a:noFill/>
          </a:ln>
        </p:spPr>
        <p:txBody>
          <a:bodyPr wrap="square">
            <a:spAutoFit/>
          </a:bodyPr>
          <a:lstStyle/>
          <a:p>
            <a:pPr algn="just">
              <a:lnSpc>
                <a:spcPct val="150000"/>
              </a:lnSpc>
            </a:pPr>
            <a:r>
              <a:rPr lang="es-MX" sz="1400" dirty="0">
                <a:latin typeface="Arial" panose="020B0604020202020204" pitchFamily="34" charset="0"/>
                <a:cs typeface="Arial" panose="020B0604020202020204" pitchFamily="34" charset="0"/>
              </a:rPr>
              <a:t>En el Grupo Industrial DONDÉ, estamos comprometidos con la preservación del medio ambiente y la reducción del calentamiento global, lo cual plasmamos en </a:t>
            </a:r>
            <a:r>
              <a:rPr lang="es-MX" sz="1400" dirty="0" smtClean="0">
                <a:latin typeface="Arial" panose="020B0604020202020204" pitchFamily="34" charset="0"/>
                <a:cs typeface="Arial" panose="020B0604020202020204" pitchFamily="34" charset="0"/>
              </a:rPr>
              <a:t>nuestra:</a:t>
            </a:r>
          </a:p>
        </p:txBody>
      </p:sp>
      <p:sp>
        <p:nvSpPr>
          <p:cNvPr id="4" name="3 CuadroTexto"/>
          <p:cNvSpPr txBox="1"/>
          <p:nvPr/>
        </p:nvSpPr>
        <p:spPr>
          <a:xfrm>
            <a:off x="1043607" y="2328309"/>
            <a:ext cx="3528393" cy="615553"/>
          </a:xfrm>
          <a:prstGeom prst="rect">
            <a:avLst/>
          </a:prstGeom>
          <a:noFill/>
        </p:spPr>
        <p:txBody>
          <a:bodyPr wrap="square" rtlCol="0">
            <a:spAutoFit/>
          </a:bodyPr>
          <a:lstStyle/>
          <a:p>
            <a:pPr algn="ctr"/>
            <a:r>
              <a:rPr lang="es-MX" sz="1600" dirty="0">
                <a:latin typeface="Arial" panose="020B0604020202020204" pitchFamily="34" charset="0"/>
                <a:cs typeface="Arial" panose="020B0604020202020204" pitchFamily="34" charset="0"/>
              </a:rPr>
              <a:t> </a:t>
            </a:r>
            <a:r>
              <a:rPr lang="es-MX" sz="1600" b="1" dirty="0">
                <a:latin typeface="Arial" panose="020B0604020202020204" pitchFamily="34" charset="0"/>
                <a:cs typeface="Arial" panose="020B0604020202020204" pitchFamily="34" charset="0"/>
              </a:rPr>
              <a:t>Política </a:t>
            </a:r>
            <a:r>
              <a:rPr lang="es-MX" sz="1600" b="1" dirty="0" smtClean="0">
                <a:latin typeface="Arial" panose="020B0604020202020204" pitchFamily="34" charset="0"/>
                <a:cs typeface="Arial" panose="020B0604020202020204" pitchFamily="34" charset="0"/>
              </a:rPr>
              <a:t>Ambiental</a:t>
            </a:r>
            <a:endParaRPr lang="es-MX" sz="1600" dirty="0">
              <a:latin typeface="Arial" panose="020B0604020202020204" pitchFamily="34" charset="0"/>
              <a:cs typeface="Arial" panose="020B0604020202020204" pitchFamily="34" charset="0"/>
            </a:endParaRPr>
          </a:p>
          <a:p>
            <a:endParaRPr lang="es-MX" dirty="0"/>
          </a:p>
        </p:txBody>
      </p:sp>
    </p:spTree>
    <p:extLst>
      <p:ext uri="{BB962C8B-B14F-4D97-AF65-F5344CB8AC3E}">
        <p14:creationId xmlns:p14="http://schemas.microsoft.com/office/powerpoint/2010/main" val="13054904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sp>
        <p:nvSpPr>
          <p:cNvPr id="6" name="5 Rectángulo"/>
          <p:cNvSpPr/>
          <p:nvPr/>
        </p:nvSpPr>
        <p:spPr>
          <a:xfrm>
            <a:off x="5436096" y="1345605"/>
            <a:ext cx="3528392" cy="2031325"/>
          </a:xfrm>
          <a:prstGeom prst="rect">
            <a:avLst/>
          </a:prstGeom>
          <a:ln>
            <a:noFill/>
          </a:ln>
        </p:spPr>
        <p:txBody>
          <a:bodyPr wrap="square">
            <a:spAutoFit/>
          </a:bodyPr>
          <a:lstStyle/>
          <a:p>
            <a:pPr>
              <a:lnSpc>
                <a:spcPct val="150000"/>
              </a:lnSpc>
            </a:pPr>
            <a:r>
              <a:rPr lang="es-ES" sz="1400" dirty="0" smtClean="0">
                <a:latin typeface="Arial" panose="020B0604020202020204" pitchFamily="34" charset="0"/>
                <a:cs typeface="Arial" panose="020B0604020202020204" pitchFamily="34" charset="0"/>
              </a:rPr>
              <a:t>En Dondé contamos </a:t>
            </a:r>
            <a:r>
              <a:rPr lang="es-ES" sz="1400" dirty="0">
                <a:latin typeface="Arial" panose="020B0604020202020204" pitchFamily="34" charset="0"/>
                <a:cs typeface="Arial" panose="020B0604020202020204" pitchFamily="34" charset="0"/>
              </a:rPr>
              <a:t>con un </a:t>
            </a:r>
            <a:r>
              <a:rPr lang="es-ES" sz="1400" b="1" dirty="0">
                <a:latin typeface="Arial" panose="020B0604020202020204" pitchFamily="34" charset="0"/>
                <a:cs typeface="Arial" panose="020B0604020202020204" pitchFamily="34" charset="0"/>
              </a:rPr>
              <a:t>sistema de humedales </a:t>
            </a:r>
            <a:r>
              <a:rPr lang="es-ES" sz="1400" dirty="0">
                <a:latin typeface="Arial" panose="020B0604020202020204" pitchFamily="34" charset="0"/>
                <a:cs typeface="Arial" panose="020B0604020202020204" pitchFamily="34" charset="0"/>
              </a:rPr>
              <a:t>que nos ayuda a depurar el agua y que al llegar al manto freático no se encuentre contaminada, así mismo, pasa por un filtro de cloración para eliminar cualquier impureza</a:t>
            </a:r>
            <a:r>
              <a:rPr lang="es-ES" sz="1400" dirty="0" smtClean="0">
                <a:latin typeface="Arial" panose="020B0604020202020204" pitchFamily="34" charset="0"/>
                <a:cs typeface="Arial" panose="020B0604020202020204" pitchFamily="34" charset="0"/>
              </a:rPr>
              <a:t>.</a:t>
            </a:r>
            <a:endParaRPr lang="es-ES" sz="1400" dirty="0">
              <a:latin typeface="Arial" panose="020B0604020202020204" pitchFamily="34" charset="0"/>
              <a:cs typeface="Arial" panose="020B0604020202020204" pitchFamily="34" charset="0"/>
            </a:endParaRPr>
          </a:p>
        </p:txBody>
      </p:sp>
      <p:pic>
        <p:nvPicPr>
          <p:cNvPr id="8" name="Picture 7" descr="http://farm6.static.flickr.com/5221/5553612584_79fe3cedbd.jpg"/>
          <p:cNvPicPr>
            <a:picLocks noChangeAspect="1" noChangeArrowheads="1"/>
          </p:cNvPicPr>
          <p:nvPr/>
        </p:nvPicPr>
        <p:blipFill>
          <a:blip r:embed="rId3" cstate="print">
            <a:extLst/>
          </a:blip>
          <a:stretch>
            <a:fillRect/>
          </a:stretch>
        </p:blipFill>
        <p:spPr bwMode="auto">
          <a:xfrm>
            <a:off x="683568" y="1221529"/>
            <a:ext cx="4608512" cy="2279479"/>
          </a:xfrm>
          <a:prstGeom prst="rect">
            <a:avLst/>
          </a:prstGeom>
          <a:ln>
            <a:noFill/>
          </a:ln>
          <a:effectLst>
            <a:outerShdw blurRad="292100" dist="139700" dir="2700000" algn="tl" rotWithShape="0">
              <a:srgbClr val="333333">
                <a:alpha val="65000"/>
              </a:srgbClr>
            </a:outerShdw>
          </a:effectLst>
        </p:spPr>
      </p:pic>
      <p:pic>
        <p:nvPicPr>
          <p:cNvPr id="9" name="8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92080" y="3865547"/>
            <a:ext cx="3546396" cy="2659797"/>
          </a:xfrm>
          <a:prstGeom prst="rect">
            <a:avLst/>
          </a:prstGeom>
          <a:ln>
            <a:noFill/>
          </a:ln>
          <a:effectLst>
            <a:outerShdw blurRad="292100" dist="139700" dir="2700000" algn="tl" rotWithShape="0">
              <a:srgbClr val="333333">
                <a:alpha val="65000"/>
              </a:srgbClr>
            </a:outerShdw>
          </a:effectLst>
        </p:spPr>
      </p:pic>
      <p:sp>
        <p:nvSpPr>
          <p:cNvPr id="10" name="9 CuadroTexto"/>
          <p:cNvSpPr txBox="1"/>
          <p:nvPr/>
        </p:nvSpPr>
        <p:spPr>
          <a:xfrm>
            <a:off x="1572568" y="4826113"/>
            <a:ext cx="3024336" cy="738664"/>
          </a:xfrm>
          <a:prstGeom prst="rect">
            <a:avLst/>
          </a:prstGeom>
          <a:ln>
            <a:noFill/>
          </a:ln>
        </p:spPr>
        <p:txBody>
          <a:bodyPr wrap="square">
            <a:spAutoFit/>
          </a:bodyPr>
          <a:lstStyle>
            <a:defPPr>
              <a:defRPr lang="es-MX"/>
            </a:defPPr>
            <a:lvl1pPr algn="just">
              <a:defRPr sz="1400">
                <a:latin typeface="Arial" panose="020B0604020202020204" pitchFamily="34" charset="0"/>
                <a:cs typeface="Arial" panose="020B0604020202020204" pitchFamily="34" charset="0"/>
              </a:defRPr>
            </a:lvl1pPr>
          </a:lstStyle>
          <a:p>
            <a:r>
              <a:rPr lang="es-ES" dirty="0"/>
              <a:t>Cada tres meses se analiza el agua que va al manto freático para confirmar que esté depurada.</a:t>
            </a:r>
          </a:p>
        </p:txBody>
      </p:sp>
      <p:sp>
        <p:nvSpPr>
          <p:cNvPr id="4" name="3 CuadroTexto"/>
          <p:cNvSpPr txBox="1"/>
          <p:nvPr/>
        </p:nvSpPr>
        <p:spPr>
          <a:xfrm>
            <a:off x="1043607" y="620688"/>
            <a:ext cx="7920881" cy="338554"/>
          </a:xfrm>
          <a:prstGeom prst="rect">
            <a:avLst/>
          </a:prstGeom>
          <a:noFill/>
        </p:spPr>
        <p:txBody>
          <a:bodyPr wrap="square" rtlCol="0">
            <a:spAutoFit/>
          </a:bodyPr>
          <a:lstStyle/>
          <a:p>
            <a:r>
              <a:rPr lang="es-MX" sz="1600" b="1" dirty="0" smtClean="0">
                <a:latin typeface="Arial" panose="020B0604020202020204" pitchFamily="34" charset="0"/>
                <a:cs typeface="Arial" panose="020B0604020202020204" pitchFamily="34" charset="0"/>
              </a:rPr>
              <a:t>Sistema de Humedales</a:t>
            </a:r>
            <a:endParaRPr lang="es-MX"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6840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sp>
        <p:nvSpPr>
          <p:cNvPr id="6" name="5 CuadroTexto"/>
          <p:cNvSpPr txBox="1"/>
          <p:nvPr/>
        </p:nvSpPr>
        <p:spPr>
          <a:xfrm>
            <a:off x="1169223" y="1022187"/>
            <a:ext cx="7344816" cy="1061829"/>
          </a:xfrm>
          <a:prstGeom prst="rect">
            <a:avLst/>
          </a:prstGeom>
          <a:ln>
            <a:noFill/>
          </a:ln>
        </p:spPr>
        <p:txBody>
          <a:bodyPr wrap="square">
            <a:spAutoFit/>
          </a:bodyPr>
          <a:lstStyle>
            <a:defPPr>
              <a:defRPr lang="es-MX"/>
            </a:defPPr>
            <a:lvl1pPr algn="just">
              <a:defRPr sz="1400">
                <a:latin typeface="Arial" panose="020B0604020202020204" pitchFamily="34" charset="0"/>
                <a:cs typeface="Arial" panose="020B0604020202020204" pitchFamily="34" charset="0"/>
              </a:defRPr>
            </a:lvl1pPr>
          </a:lstStyle>
          <a:p>
            <a:pPr>
              <a:lnSpc>
                <a:spcPct val="150000"/>
              </a:lnSpc>
            </a:pPr>
            <a:r>
              <a:rPr lang="es-ES" dirty="0"/>
              <a:t>El área de mantenimiento maneja un </a:t>
            </a:r>
            <a:r>
              <a:rPr lang="es-ES" b="1" dirty="0"/>
              <a:t>programa de ahorro de energía</a:t>
            </a:r>
            <a:r>
              <a:rPr lang="es-ES" dirty="0"/>
              <a:t>, que a partir de las 5 de la tarde, la cual es una hora pico, entra un generador propio, por lo que no ocupamos la luz que proporciona la CFE.</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03648" y="2132856"/>
            <a:ext cx="2880320" cy="2160240"/>
          </a:xfrm>
          <a:prstGeom prst="rect">
            <a:avLst/>
          </a:prstGeom>
          <a:ln>
            <a:noFill/>
          </a:ln>
          <a:effectLst>
            <a:outerShdw blurRad="292100" dist="139700" dir="2700000" algn="tl" rotWithShape="0">
              <a:srgbClr val="333333">
                <a:alpha val="65000"/>
              </a:srgbClr>
            </a:outerShdw>
          </a:effectLst>
        </p:spPr>
      </p:pic>
      <p:pic>
        <p:nvPicPr>
          <p:cNvPr id="9" name="Picture 4" descr="http://img3.anuncios.ebay.es/5f/13/5f13fee3966d341b2071d1768b45fb3e/generador-de-luz-motor-diesel-en-su-caja-enbalaje-original-s_vip.jpg"/>
          <p:cNvPicPr>
            <a:picLocks noChangeAspect="1" noChangeArrowheads="1"/>
          </p:cNvPicPr>
          <p:nvPr/>
        </p:nvPicPr>
        <p:blipFill rotWithShape="1">
          <a:blip r:embed="rId4" cstate="print"/>
          <a:srcRect l="9088" t="8399" r="7602" b="17447"/>
          <a:stretch/>
        </p:blipFill>
        <p:spPr bwMode="auto">
          <a:xfrm>
            <a:off x="4898237" y="2132856"/>
            <a:ext cx="3235957" cy="2160240"/>
          </a:xfrm>
          <a:prstGeom prst="rect">
            <a:avLst/>
          </a:prstGeom>
          <a:ln>
            <a:noFill/>
          </a:ln>
          <a:effectLst>
            <a:outerShdw blurRad="292100" dist="139700" dir="2700000" algn="tl" rotWithShape="0">
              <a:srgbClr val="333333">
                <a:alpha val="65000"/>
              </a:srgbClr>
            </a:outerShdw>
          </a:effectLst>
        </p:spPr>
      </p:pic>
      <p:sp>
        <p:nvSpPr>
          <p:cNvPr id="10" name="9 CuadroTexto"/>
          <p:cNvSpPr txBox="1"/>
          <p:nvPr/>
        </p:nvSpPr>
        <p:spPr>
          <a:xfrm>
            <a:off x="1169223" y="4437112"/>
            <a:ext cx="7344816" cy="1708160"/>
          </a:xfrm>
          <a:prstGeom prst="rect">
            <a:avLst/>
          </a:prstGeom>
          <a:ln>
            <a:noFill/>
          </a:ln>
        </p:spPr>
        <p:txBody>
          <a:bodyPr wrap="square">
            <a:spAutoFit/>
          </a:bodyPr>
          <a:lstStyle>
            <a:defPPr>
              <a:defRPr lang="es-MX"/>
            </a:defPPr>
            <a:lvl1pPr algn="just">
              <a:defRPr sz="1400">
                <a:latin typeface="Arial" panose="020B0604020202020204" pitchFamily="34" charset="0"/>
                <a:cs typeface="Arial" panose="020B0604020202020204" pitchFamily="34" charset="0"/>
              </a:defRPr>
            </a:lvl1pPr>
          </a:lstStyle>
          <a:p>
            <a:pPr>
              <a:lnSpc>
                <a:spcPct val="150000"/>
              </a:lnSpc>
            </a:pPr>
            <a:r>
              <a:rPr lang="es-ES" dirty="0"/>
              <a:t>Contamos con un </a:t>
            </a:r>
            <a:r>
              <a:rPr lang="es-ES" b="1" dirty="0"/>
              <a:t>programa de manejo de residuos peligrosos</a:t>
            </a:r>
            <a:r>
              <a:rPr lang="es-ES" dirty="0"/>
              <a:t>, nuestra </a:t>
            </a:r>
            <a:r>
              <a:rPr lang="es-ES" dirty="0" smtClean="0"/>
              <a:t>Empresa </a:t>
            </a:r>
            <a:r>
              <a:rPr lang="es-ES" dirty="0"/>
              <a:t>está comprometida con el medio ambiente, por lo que nosotros separamos los residuos peligrosos, los cuales se envían a una compañía llamada </a:t>
            </a:r>
            <a:r>
              <a:rPr lang="es-ES" b="1" dirty="0"/>
              <a:t>Ecolsur</a:t>
            </a:r>
            <a:r>
              <a:rPr lang="es-ES" dirty="0"/>
              <a:t>, quienes se encargan de recolectar estos contaminantes </a:t>
            </a:r>
            <a:r>
              <a:rPr lang="es-ES" dirty="0" smtClean="0"/>
              <a:t>líquidos, </a:t>
            </a:r>
            <a:r>
              <a:rPr lang="es-ES" dirty="0"/>
              <a:t>asegurándonos de </a:t>
            </a:r>
            <a:r>
              <a:rPr lang="es-ES" dirty="0" smtClean="0"/>
              <a:t>que tenga </a:t>
            </a:r>
            <a:r>
              <a:rPr lang="es-ES" dirty="0"/>
              <a:t>un destino final adecuado y con esto reduciendo la contaminación ocasionada por dichas sustancias.</a:t>
            </a:r>
          </a:p>
        </p:txBody>
      </p:sp>
      <p:sp>
        <p:nvSpPr>
          <p:cNvPr id="4" name="3 CuadroTexto"/>
          <p:cNvSpPr txBox="1"/>
          <p:nvPr/>
        </p:nvSpPr>
        <p:spPr>
          <a:xfrm>
            <a:off x="1169222" y="620688"/>
            <a:ext cx="7579241" cy="338554"/>
          </a:xfrm>
          <a:prstGeom prst="rect">
            <a:avLst/>
          </a:prstGeom>
          <a:noFill/>
        </p:spPr>
        <p:txBody>
          <a:bodyPr wrap="square" rtlCol="0">
            <a:spAutoFit/>
          </a:bodyPr>
          <a:lstStyle/>
          <a:p>
            <a:pPr algn="ctr"/>
            <a:r>
              <a:rPr lang="es-MX" sz="1600" b="1" dirty="0" smtClean="0">
                <a:latin typeface="Arial" panose="020B0604020202020204" pitchFamily="34" charset="0"/>
                <a:cs typeface="Arial" panose="020B0604020202020204" pitchFamily="34" charset="0"/>
              </a:rPr>
              <a:t>Programa de Ahorro de Energía Y Manejo de Residuos Peligrosos</a:t>
            </a:r>
            <a:endParaRPr lang="es-MX"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6840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sp>
        <p:nvSpPr>
          <p:cNvPr id="6" name="5 Rectángulo"/>
          <p:cNvSpPr/>
          <p:nvPr/>
        </p:nvSpPr>
        <p:spPr>
          <a:xfrm>
            <a:off x="1331640" y="620688"/>
            <a:ext cx="7501691" cy="338554"/>
          </a:xfrm>
          <a:prstGeom prst="rect">
            <a:avLst/>
          </a:prstGeom>
          <a:ln>
            <a:noFill/>
          </a:ln>
        </p:spPr>
        <p:txBody>
          <a:bodyPr wrap="square">
            <a:spAutoFit/>
          </a:bodyPr>
          <a:lstStyle/>
          <a:p>
            <a:pPr algn="ctr"/>
            <a:r>
              <a:rPr lang="es-MX" sz="1600" b="1" dirty="0">
                <a:latin typeface="Arial" panose="020B0604020202020204" pitchFamily="34" charset="0"/>
                <a:cs typeface="Arial" panose="020B0604020202020204" pitchFamily="34" charset="0"/>
              </a:rPr>
              <a:t>S</a:t>
            </a:r>
            <a:r>
              <a:rPr lang="es-MX" sz="1600" b="1" dirty="0" smtClean="0">
                <a:latin typeface="Arial" panose="020B0604020202020204" pitchFamily="34" charset="0"/>
                <a:cs typeface="Arial" panose="020B0604020202020204" pitchFamily="34" charset="0"/>
              </a:rPr>
              <a:t>ustitución cajas de cartón por cajas azules</a:t>
            </a:r>
            <a:endParaRPr lang="es-MX" sz="1600" b="1" dirty="0">
              <a:latin typeface="Arial" panose="020B0604020202020204" pitchFamily="34" charset="0"/>
              <a:cs typeface="Arial" panose="020B0604020202020204" pitchFamily="34" charset="0"/>
            </a:endParaRPr>
          </a:p>
        </p:txBody>
      </p:sp>
      <p:sp>
        <p:nvSpPr>
          <p:cNvPr id="8" name="7 Rectángulo"/>
          <p:cNvSpPr/>
          <p:nvPr/>
        </p:nvSpPr>
        <p:spPr>
          <a:xfrm>
            <a:off x="1331640" y="1208429"/>
            <a:ext cx="7128793" cy="1815882"/>
          </a:xfrm>
          <a:prstGeom prst="rect">
            <a:avLst/>
          </a:prstGeom>
          <a:ln>
            <a:noFill/>
          </a:ln>
        </p:spPr>
        <p:txBody>
          <a:bodyPr wrap="square">
            <a:spAutoFit/>
          </a:bodyPr>
          <a:lstStyle/>
          <a:p>
            <a:pPr algn="just"/>
            <a:r>
              <a:rPr lang="es-MX" sz="1400" dirty="0" smtClean="0">
                <a:latin typeface="Arial" panose="020B0604020202020204" pitchFamily="34" charset="0"/>
                <a:cs typeface="Arial" panose="020B0604020202020204" pitchFamily="34" charset="0"/>
              </a:rPr>
              <a:t>Una de las prácticas comunes que se tenía en Grupo Industrial Dondé era el transportar el producto que se le vendía a los clientes en cajas de Cartón, las cuáles eran desechadas al momento de entregar, ya que por cuestiones de Higiene no podían ser reutilizadas.</a:t>
            </a:r>
          </a:p>
          <a:p>
            <a:pPr algn="just"/>
            <a:endParaRPr lang="es-MX" sz="1400" dirty="0" smtClean="0">
              <a:latin typeface="Arial" panose="020B0604020202020204" pitchFamily="34" charset="0"/>
              <a:cs typeface="Arial" panose="020B0604020202020204" pitchFamily="34" charset="0"/>
            </a:endParaRPr>
          </a:p>
          <a:p>
            <a:pPr algn="just"/>
            <a:r>
              <a:rPr lang="es-MX" sz="1400" dirty="0" smtClean="0">
                <a:latin typeface="Arial" panose="020B0604020202020204" pitchFamily="34" charset="0"/>
                <a:cs typeface="Arial" panose="020B0604020202020204" pitchFamily="34" charset="0"/>
              </a:rPr>
              <a:t>Debido a la preocupación por el cuidado y Preservación del Medio Ambiente en 2013 se sustituyen las cajas de cartón por cajas de plástico rígido(cajas azules) que pueden ser reutilizadas para las entregas de producto una infinidad de veces. </a:t>
            </a:r>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910" t="25735" r="49048" b="35111"/>
          <a:stretch/>
        </p:blipFill>
        <p:spPr bwMode="auto">
          <a:xfrm>
            <a:off x="1475656" y="3316503"/>
            <a:ext cx="2808312" cy="2128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2130" t="56242" r="18828" b="8497"/>
          <a:stretch/>
        </p:blipFill>
        <p:spPr bwMode="auto">
          <a:xfrm>
            <a:off x="5220072" y="3348596"/>
            <a:ext cx="3024336" cy="2064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82789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aaron.dominguez\Documents\Induccion\Certificados\Certificados EQA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9" y="1544092"/>
            <a:ext cx="1730166" cy="23889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175" name="Picture 7"/>
          <p:cNvPicPr>
            <a:picLocks noChangeAspect="1" noChangeArrowheads="1"/>
          </p:cNvPicPr>
          <p:nvPr/>
        </p:nvPicPr>
        <p:blipFill rotWithShape="1">
          <a:blip r:embed="rId4">
            <a:extLst>
              <a:ext uri="{28A0092B-C50C-407E-A947-70E740481C1C}">
                <a14:useLocalDpi xmlns:a14="http://schemas.microsoft.com/office/drawing/2010/main" val="0"/>
              </a:ext>
            </a:extLst>
          </a:blip>
          <a:srcRect l="39485" t="26215" r="38091" b="21007"/>
          <a:stretch/>
        </p:blipFill>
        <p:spPr bwMode="auto">
          <a:xfrm>
            <a:off x="3595732" y="1569058"/>
            <a:ext cx="1805308" cy="238896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177" name="Picture 9"/>
          <p:cNvPicPr>
            <a:picLocks noChangeAspect="1" noChangeArrowheads="1"/>
          </p:cNvPicPr>
          <p:nvPr/>
        </p:nvPicPr>
        <p:blipFill rotWithShape="1">
          <a:blip r:embed="rId5">
            <a:extLst>
              <a:ext uri="{BEBA8EAE-BF5A-486C-A8C5-ECC9F3942E4B}">
                <a14:imgProps xmlns:a14="http://schemas.microsoft.com/office/drawing/2010/main">
                  <a14:imgLayer r:embed="rId6"/>
                </a14:imgProps>
              </a:ext>
              <a:ext uri="{28A0092B-C50C-407E-A947-70E740481C1C}">
                <a14:useLocalDpi xmlns:a14="http://schemas.microsoft.com/office/drawing/2010/main" val="0"/>
              </a:ext>
            </a:extLst>
          </a:blip>
          <a:srcRect l="39485" t="18750" r="37799" b="13889"/>
          <a:stretch/>
        </p:blipFill>
        <p:spPr bwMode="auto">
          <a:xfrm>
            <a:off x="3665625" y="4197043"/>
            <a:ext cx="1665523" cy="263125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178" name="Picture 10"/>
          <p:cNvPicPr>
            <a:picLocks noChangeAspect="1" noChangeArrowheads="1"/>
          </p:cNvPicPr>
          <p:nvPr/>
        </p:nvPicPr>
        <p:blipFill rotWithShape="1">
          <a:blip r:embed="rId7">
            <a:extLst>
              <a:ext uri="{28A0092B-C50C-407E-A947-70E740481C1C}">
                <a14:useLocalDpi xmlns:a14="http://schemas.microsoft.com/office/drawing/2010/main" val="0"/>
              </a:ext>
            </a:extLst>
          </a:blip>
          <a:srcRect l="39417" t="19384" r="37666" b="13769"/>
          <a:stretch/>
        </p:blipFill>
        <p:spPr bwMode="auto">
          <a:xfrm>
            <a:off x="1475656" y="4236844"/>
            <a:ext cx="1651117" cy="259145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6" name="15 Rectángulo"/>
          <p:cNvSpPr/>
          <p:nvPr/>
        </p:nvSpPr>
        <p:spPr>
          <a:xfrm>
            <a:off x="5511985" y="2501930"/>
            <a:ext cx="3628939" cy="261610"/>
          </a:xfrm>
          <a:prstGeom prst="rect">
            <a:avLst/>
          </a:prstGeom>
          <a:ln>
            <a:noFill/>
          </a:ln>
        </p:spPr>
        <p:txBody>
          <a:bodyPr wrap="square">
            <a:spAutoFit/>
          </a:bodyPr>
          <a:lstStyle/>
          <a:p>
            <a:r>
              <a:rPr lang="es-MX" sz="1100" b="1" dirty="0">
                <a:latin typeface="Arial" panose="020B0604020202020204" pitchFamily="34" charset="0"/>
                <a:cs typeface="Arial" panose="020B0604020202020204" pitchFamily="34" charset="0"/>
              </a:rPr>
              <a:t>ISO 14001 Sistemas de Gestión Ambiental</a:t>
            </a:r>
          </a:p>
        </p:txBody>
      </p:sp>
      <p:sp>
        <p:nvSpPr>
          <p:cNvPr id="17" name="16 Rectángulo"/>
          <p:cNvSpPr/>
          <p:nvPr/>
        </p:nvSpPr>
        <p:spPr>
          <a:xfrm>
            <a:off x="5724128" y="5300773"/>
            <a:ext cx="2287806" cy="261610"/>
          </a:xfrm>
          <a:prstGeom prst="rect">
            <a:avLst/>
          </a:prstGeom>
        </p:spPr>
        <p:txBody>
          <a:bodyPr wrap="none">
            <a:spAutoFit/>
          </a:bodyPr>
          <a:lstStyle/>
          <a:p>
            <a:pPr algn="r"/>
            <a:r>
              <a:rPr lang="es-MX" sz="1100" b="1" dirty="0">
                <a:latin typeface="Arial" panose="020B0604020202020204" pitchFamily="34" charset="0"/>
                <a:cs typeface="Arial" panose="020B0604020202020204" pitchFamily="34" charset="0"/>
              </a:rPr>
              <a:t>Certificado de Industria </a:t>
            </a:r>
            <a:r>
              <a:rPr lang="es-MX" sz="1100" b="1" dirty="0" smtClean="0">
                <a:latin typeface="Arial" panose="020B0604020202020204" pitchFamily="34" charset="0"/>
                <a:cs typeface="Arial" panose="020B0604020202020204" pitchFamily="34" charset="0"/>
              </a:rPr>
              <a:t>Limpia</a:t>
            </a:r>
            <a:endParaRPr lang="es-MX" sz="1100" b="1" dirty="0">
              <a:latin typeface="Arial" panose="020B0604020202020204" pitchFamily="34" charset="0"/>
              <a:cs typeface="Arial" panose="020B0604020202020204" pitchFamily="34" charset="0"/>
            </a:endParaRPr>
          </a:p>
        </p:txBody>
      </p:sp>
      <p:sp>
        <p:nvSpPr>
          <p:cNvPr id="18" name="17 CuadroTexto"/>
          <p:cNvSpPr txBox="1"/>
          <p:nvPr/>
        </p:nvSpPr>
        <p:spPr>
          <a:xfrm>
            <a:off x="3777356" y="476672"/>
            <a:ext cx="1946772" cy="338554"/>
          </a:xfrm>
          <a:prstGeom prst="rect">
            <a:avLst/>
          </a:prstGeom>
          <a:noFill/>
        </p:spPr>
        <p:txBody>
          <a:bodyPr wrap="square" rtlCol="0">
            <a:spAutoFit/>
          </a:bodyPr>
          <a:lstStyle/>
          <a:p>
            <a:r>
              <a:rPr lang="es-ES" sz="1600" b="1" dirty="0" smtClean="0">
                <a:latin typeface="Arial" panose="020B0604020202020204" pitchFamily="34" charset="0"/>
                <a:cs typeface="Arial" panose="020B0604020202020204" pitchFamily="34" charset="0"/>
              </a:rPr>
              <a:t>Certificaciones</a:t>
            </a:r>
            <a:endParaRPr lang="es-ES" sz="1600" b="1" dirty="0">
              <a:latin typeface="Arial" panose="020B0604020202020204" pitchFamily="34" charset="0"/>
              <a:cs typeface="Arial" panose="020B0604020202020204" pitchFamily="34" charset="0"/>
            </a:endParaRPr>
          </a:p>
        </p:txBody>
      </p:sp>
      <p:sp>
        <p:nvSpPr>
          <p:cNvPr id="19" name="18 CuadroTexto"/>
          <p:cNvSpPr txBox="1"/>
          <p:nvPr/>
        </p:nvSpPr>
        <p:spPr>
          <a:xfrm>
            <a:off x="827585" y="743218"/>
            <a:ext cx="8027140" cy="738664"/>
          </a:xfrm>
          <a:prstGeom prst="rect">
            <a:avLst/>
          </a:prstGeom>
          <a:noFill/>
        </p:spPr>
        <p:txBody>
          <a:bodyPr wrap="square" rtlCol="0">
            <a:spAutoFit/>
          </a:bodyPr>
          <a:lstStyle/>
          <a:p>
            <a:pPr algn="ctr">
              <a:lnSpc>
                <a:spcPct val="150000"/>
              </a:lnSpc>
            </a:pPr>
            <a:r>
              <a:rPr lang="es-ES" sz="1400" dirty="0">
                <a:latin typeface="Arial" panose="020B0604020202020204" pitchFamily="34" charset="0"/>
                <a:cs typeface="Arial" panose="020B0604020202020204" pitchFamily="34" charset="0"/>
              </a:rPr>
              <a:t>T</a:t>
            </a:r>
            <a:r>
              <a:rPr lang="es-ES" sz="1400" dirty="0" smtClean="0">
                <a:latin typeface="Arial" panose="020B0604020202020204" pitchFamily="34" charset="0"/>
                <a:cs typeface="Arial" panose="020B0604020202020204" pitchFamily="34" charset="0"/>
              </a:rPr>
              <a:t>ambién contamos con la Certificación de ISO 14001 de Gestión Ambiental y con el de Industria Limpia, que evalúan aspectos referentes al cuidado del medio ambiente. </a:t>
            </a:r>
            <a:endParaRPr lang="es-E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82789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sp>
        <p:nvSpPr>
          <p:cNvPr id="6" name="5 Rectángulo"/>
          <p:cNvSpPr/>
          <p:nvPr/>
        </p:nvSpPr>
        <p:spPr>
          <a:xfrm>
            <a:off x="1418672" y="485964"/>
            <a:ext cx="7243437" cy="338554"/>
          </a:xfrm>
          <a:prstGeom prst="rect">
            <a:avLst/>
          </a:prstGeom>
          <a:ln>
            <a:noFill/>
          </a:ln>
        </p:spPr>
        <p:txBody>
          <a:bodyPr wrap="square">
            <a:spAutoFit/>
          </a:bodyPr>
          <a:lstStyle/>
          <a:p>
            <a:pPr algn="ctr"/>
            <a:r>
              <a:rPr lang="es-MX" sz="1600" b="1" dirty="0" smtClean="0">
                <a:latin typeface="Arial" panose="020B0604020202020204" pitchFamily="34" charset="0"/>
                <a:cs typeface="Arial" panose="020B0604020202020204" pitchFamily="34" charset="0"/>
              </a:rPr>
              <a:t>Adopta un Árbol 2016</a:t>
            </a:r>
            <a:endParaRPr lang="es-MX" sz="1600" b="1" dirty="0">
              <a:latin typeface="Arial" panose="020B0604020202020204" pitchFamily="34" charset="0"/>
              <a:cs typeface="Arial" panose="020B0604020202020204" pitchFamily="34" charset="0"/>
            </a:endParaRPr>
          </a:p>
        </p:txBody>
      </p:sp>
      <p:sp>
        <p:nvSpPr>
          <p:cNvPr id="9" name="8 CuadroTexto"/>
          <p:cNvSpPr txBox="1"/>
          <p:nvPr/>
        </p:nvSpPr>
        <p:spPr>
          <a:xfrm>
            <a:off x="742777" y="789565"/>
            <a:ext cx="8336146" cy="738664"/>
          </a:xfrm>
          <a:prstGeom prst="rect">
            <a:avLst/>
          </a:prstGeom>
          <a:ln>
            <a:noFill/>
          </a:ln>
        </p:spPr>
        <p:txBody>
          <a:bodyPr wrap="square">
            <a:spAutoFit/>
          </a:bodyPr>
          <a:lstStyle>
            <a:defPPr>
              <a:defRPr lang="es-MX"/>
            </a:defPPr>
            <a:lvl1pPr algn="just">
              <a:defRPr sz="1400">
                <a:latin typeface="Arial" panose="020B0604020202020204" pitchFamily="34" charset="0"/>
                <a:cs typeface="Arial" panose="020B0604020202020204" pitchFamily="34" charset="0"/>
              </a:defRPr>
            </a:lvl1pPr>
          </a:lstStyle>
          <a:p>
            <a:pPr>
              <a:lnSpc>
                <a:spcPct val="150000"/>
              </a:lnSpc>
            </a:pPr>
            <a:r>
              <a:rPr lang="es-ES" dirty="0" smtClean="0"/>
              <a:t>Como cada año se les invita a los colaboradores de Grupo Dondé a participar en esta campaña, con el fin de concientizar la importancia de sembrar  árboles en nuestro entorno.</a:t>
            </a:r>
            <a:endParaRPr lang="es-ES" dirty="0"/>
          </a:p>
        </p:txBody>
      </p:sp>
      <p:pic>
        <p:nvPicPr>
          <p:cNvPr id="10" name="9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30872" y="1522651"/>
            <a:ext cx="3425978" cy="2569484"/>
          </a:xfrm>
          <a:prstGeom prst="rect">
            <a:avLst/>
          </a:prstGeom>
        </p:spPr>
      </p:pic>
      <p:pic>
        <p:nvPicPr>
          <p:cNvPr id="11" name="10 Imagen"/>
          <p:cNvPicPr>
            <a:picLocks noChangeAspect="1"/>
          </p:cNvPicPr>
          <p:nvPr/>
        </p:nvPicPr>
        <p:blipFill rotWithShape="1">
          <a:blip r:embed="rId4" cstate="print">
            <a:extLst>
              <a:ext uri="{28A0092B-C50C-407E-A947-70E740481C1C}">
                <a14:useLocalDpi xmlns:a14="http://schemas.microsoft.com/office/drawing/2010/main" val="0"/>
              </a:ext>
            </a:extLst>
          </a:blip>
          <a:srcRect l="10610" t="12335" r="17022"/>
          <a:stretch/>
        </p:blipFill>
        <p:spPr>
          <a:xfrm>
            <a:off x="769562" y="4157803"/>
            <a:ext cx="1554477" cy="2510787"/>
          </a:xfrm>
          <a:prstGeom prst="rect">
            <a:avLst/>
          </a:prstGeom>
        </p:spPr>
      </p:pic>
      <p:pic>
        <p:nvPicPr>
          <p:cNvPr id="12" name="11 Imagen"/>
          <p:cNvPicPr>
            <a:picLocks noChangeAspect="1"/>
          </p:cNvPicPr>
          <p:nvPr/>
        </p:nvPicPr>
        <p:blipFill rotWithShape="1">
          <a:blip r:embed="rId5" cstate="print">
            <a:extLst>
              <a:ext uri="{28A0092B-C50C-407E-A947-70E740481C1C}">
                <a14:useLocalDpi xmlns:a14="http://schemas.microsoft.com/office/drawing/2010/main" val="0"/>
              </a:ext>
            </a:extLst>
          </a:blip>
          <a:srcRect l="12963" t="7428" r="22152" b="15049"/>
          <a:stretch/>
        </p:blipFill>
        <p:spPr>
          <a:xfrm>
            <a:off x="6054847" y="1602400"/>
            <a:ext cx="1562862" cy="2489735"/>
          </a:xfrm>
          <a:prstGeom prst="rect">
            <a:avLst/>
          </a:prstGeom>
        </p:spPr>
      </p:pic>
      <p:pic>
        <p:nvPicPr>
          <p:cNvPr id="13" name="12 Imagen"/>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328" y="1597303"/>
            <a:ext cx="1874946" cy="2499928"/>
          </a:xfrm>
          <a:prstGeom prst="rect">
            <a:avLst/>
          </a:prstGeom>
        </p:spPr>
      </p:pic>
      <p:pic>
        <p:nvPicPr>
          <p:cNvPr id="14" name="13 Imagen"/>
          <p:cNvPicPr>
            <a:picLocks noChangeAspect="1"/>
          </p:cNvPicPr>
          <p:nvPr/>
        </p:nvPicPr>
        <p:blipFill rotWithShape="1">
          <a:blip r:embed="rId7" cstate="print">
            <a:extLst>
              <a:ext uri="{28A0092B-C50C-407E-A947-70E740481C1C}">
                <a14:useLocalDpi xmlns:a14="http://schemas.microsoft.com/office/drawing/2010/main" val="0"/>
              </a:ext>
            </a:extLst>
          </a:blip>
          <a:srcRect l="22116" t="7619" r="16932"/>
          <a:stretch/>
        </p:blipFill>
        <p:spPr>
          <a:xfrm>
            <a:off x="2555776" y="4149080"/>
            <a:ext cx="2484615" cy="2510787"/>
          </a:xfrm>
          <a:prstGeom prst="rect">
            <a:avLst/>
          </a:prstGeom>
        </p:spPr>
      </p:pic>
      <p:pic>
        <p:nvPicPr>
          <p:cNvPr id="15" name="Picture 2" descr="C:\Users\aaron.dominguez\Documents\Reportes\Presentación RRHH\Fotos\H1670003.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7561" r="13096"/>
          <a:stretch/>
        </p:blipFill>
        <p:spPr bwMode="auto">
          <a:xfrm>
            <a:off x="6732239" y="4157803"/>
            <a:ext cx="2373469" cy="168268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aaron.dominguez\Documents\Reportes\Presentación RRHH\Fotos\H1670009.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11521"/>
          <a:stretch/>
        </p:blipFill>
        <p:spPr bwMode="auto">
          <a:xfrm>
            <a:off x="5292080" y="4149080"/>
            <a:ext cx="1253943" cy="251951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C:\Users\aaron.dominguez\Documents\Reportes\Presentación RRHH\Fotos\H1670012.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17208" y="1522651"/>
            <a:ext cx="1426791" cy="2536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82789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sp>
        <p:nvSpPr>
          <p:cNvPr id="6" name="5 Rectángulo"/>
          <p:cNvSpPr/>
          <p:nvPr/>
        </p:nvSpPr>
        <p:spPr>
          <a:xfrm>
            <a:off x="1259632" y="548680"/>
            <a:ext cx="7243437" cy="338554"/>
          </a:xfrm>
          <a:prstGeom prst="rect">
            <a:avLst/>
          </a:prstGeom>
          <a:ln>
            <a:noFill/>
          </a:ln>
        </p:spPr>
        <p:txBody>
          <a:bodyPr wrap="square">
            <a:spAutoFit/>
          </a:bodyPr>
          <a:lstStyle/>
          <a:p>
            <a:pPr algn="ctr"/>
            <a:r>
              <a:rPr lang="es-MX" sz="1600" b="1" dirty="0" smtClean="0">
                <a:latin typeface="Arial" panose="020B0604020202020204" pitchFamily="34" charset="0"/>
                <a:cs typeface="Arial" panose="020B0604020202020204" pitchFamily="34" charset="0"/>
              </a:rPr>
              <a:t>Dondé Verde en las Escuelas</a:t>
            </a:r>
            <a:endParaRPr lang="es-MX" sz="1600" b="1" dirty="0">
              <a:latin typeface="Arial" panose="020B0604020202020204" pitchFamily="34" charset="0"/>
              <a:cs typeface="Arial" panose="020B0604020202020204" pitchFamily="34" charset="0"/>
            </a:endParaRPr>
          </a:p>
        </p:txBody>
      </p:sp>
      <p:sp>
        <p:nvSpPr>
          <p:cNvPr id="8" name="7 CuadroTexto"/>
          <p:cNvSpPr txBox="1"/>
          <p:nvPr/>
        </p:nvSpPr>
        <p:spPr>
          <a:xfrm>
            <a:off x="683568" y="855067"/>
            <a:ext cx="8208912" cy="992579"/>
          </a:xfrm>
          <a:prstGeom prst="rect">
            <a:avLst/>
          </a:prstGeom>
          <a:ln>
            <a:noFill/>
          </a:ln>
        </p:spPr>
        <p:txBody>
          <a:bodyPr wrap="square">
            <a:spAutoFit/>
          </a:bodyPr>
          <a:lstStyle>
            <a:defPPr>
              <a:defRPr lang="es-MX"/>
            </a:defPPr>
            <a:lvl1pPr algn="just">
              <a:defRPr sz="1400">
                <a:latin typeface="Arial" panose="020B0604020202020204" pitchFamily="34" charset="0"/>
                <a:cs typeface="Arial" panose="020B0604020202020204" pitchFamily="34" charset="0"/>
              </a:defRPr>
            </a:lvl1pPr>
          </a:lstStyle>
          <a:p>
            <a:pPr>
              <a:lnSpc>
                <a:spcPct val="150000"/>
              </a:lnSpc>
            </a:pPr>
            <a:r>
              <a:rPr lang="es-ES" sz="1300" dirty="0" smtClean="0"/>
              <a:t>Este es uno de los programas que maneja Grupo Industrial Dondé en el que se tiene como principal objetivo crear conciencia del cuidado y preservación del medio ambiente, este consiste en enseñar a los niños el proceso de germinación de una semilla hasta que la misma se convierte en un árbol.</a:t>
            </a:r>
          </a:p>
        </p:txBody>
      </p:sp>
      <p:pic>
        <p:nvPicPr>
          <p:cNvPr id="9" name="8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7" y="2012055"/>
            <a:ext cx="2360780" cy="2360780"/>
          </a:xfrm>
          <a:prstGeom prst="rect">
            <a:avLst/>
          </a:prstGeom>
        </p:spPr>
      </p:pic>
      <p:pic>
        <p:nvPicPr>
          <p:cNvPr id="10" name="9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4128" y="1994543"/>
            <a:ext cx="1840229" cy="2453639"/>
          </a:xfrm>
          <a:prstGeom prst="rect">
            <a:avLst/>
          </a:prstGeom>
        </p:spPr>
      </p:pic>
      <p:pic>
        <p:nvPicPr>
          <p:cNvPr id="11" name="10 Imagen"/>
          <p:cNvPicPr>
            <a:picLocks noChangeAspect="1"/>
          </p:cNvPicPr>
          <p:nvPr/>
        </p:nvPicPr>
        <p:blipFill rotWithShape="1">
          <a:blip r:embed="rId5" cstate="print">
            <a:extLst>
              <a:ext uri="{28A0092B-C50C-407E-A947-70E740481C1C}">
                <a14:useLocalDpi xmlns:a14="http://schemas.microsoft.com/office/drawing/2010/main" val="0"/>
              </a:ext>
            </a:extLst>
          </a:blip>
          <a:srcRect l="6994" t="7047" r="15799" b="5905"/>
          <a:stretch/>
        </p:blipFill>
        <p:spPr>
          <a:xfrm>
            <a:off x="7835523" y="1988840"/>
            <a:ext cx="1200973" cy="2407211"/>
          </a:xfrm>
          <a:prstGeom prst="rect">
            <a:avLst/>
          </a:prstGeom>
        </p:spPr>
      </p:pic>
      <p:pic>
        <p:nvPicPr>
          <p:cNvPr id="12" name="11 Imagen"/>
          <p:cNvPicPr>
            <a:picLocks noChangeAspect="1"/>
          </p:cNvPicPr>
          <p:nvPr/>
        </p:nvPicPr>
        <p:blipFill rotWithShape="1">
          <a:blip r:embed="rId6" cstate="print">
            <a:extLst>
              <a:ext uri="{28A0092B-C50C-407E-A947-70E740481C1C}">
                <a14:useLocalDpi xmlns:a14="http://schemas.microsoft.com/office/drawing/2010/main" val="0"/>
              </a:ext>
            </a:extLst>
          </a:blip>
          <a:srcRect t="3904" b="17779"/>
          <a:stretch/>
        </p:blipFill>
        <p:spPr>
          <a:xfrm>
            <a:off x="3690867" y="2012055"/>
            <a:ext cx="1762265" cy="2453639"/>
          </a:xfrm>
          <a:prstGeom prst="rect">
            <a:avLst/>
          </a:prstGeom>
        </p:spPr>
      </p:pic>
      <p:pic>
        <p:nvPicPr>
          <p:cNvPr id="13" name="12 Imagen"/>
          <p:cNvPicPr>
            <a:picLocks noChangeAspect="1"/>
          </p:cNvPicPr>
          <p:nvPr/>
        </p:nvPicPr>
        <p:blipFill rotWithShape="1">
          <a:blip r:embed="rId7" cstate="print">
            <a:extLst>
              <a:ext uri="{28A0092B-C50C-407E-A947-70E740481C1C}">
                <a14:useLocalDpi xmlns:a14="http://schemas.microsoft.com/office/drawing/2010/main" val="0"/>
              </a:ext>
            </a:extLst>
          </a:blip>
          <a:srcRect l="7857" t="2127" r="6572" b="6190"/>
          <a:stretch/>
        </p:blipFill>
        <p:spPr>
          <a:xfrm>
            <a:off x="3414302" y="4715375"/>
            <a:ext cx="3035535" cy="1829429"/>
          </a:xfrm>
          <a:prstGeom prst="rect">
            <a:avLst/>
          </a:prstGeom>
        </p:spPr>
      </p:pic>
      <p:pic>
        <p:nvPicPr>
          <p:cNvPr id="14" name="13 Imagen"/>
          <p:cNvPicPr>
            <a:picLocks noChangeAspect="1"/>
          </p:cNvPicPr>
          <p:nvPr/>
        </p:nvPicPr>
        <p:blipFill rotWithShape="1">
          <a:blip r:embed="rId8" cstate="print">
            <a:extLst>
              <a:ext uri="{28A0092B-C50C-407E-A947-70E740481C1C}">
                <a14:useLocalDpi xmlns:a14="http://schemas.microsoft.com/office/drawing/2010/main" val="0"/>
              </a:ext>
            </a:extLst>
          </a:blip>
          <a:srcRect l="22285" r="8285"/>
          <a:stretch/>
        </p:blipFill>
        <p:spPr>
          <a:xfrm>
            <a:off x="917847" y="4696428"/>
            <a:ext cx="2400351" cy="1944729"/>
          </a:xfrm>
          <a:prstGeom prst="rect">
            <a:avLst/>
          </a:prstGeom>
        </p:spPr>
      </p:pic>
      <p:pic>
        <p:nvPicPr>
          <p:cNvPr id="15" name="14 Image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15903" y="4696428"/>
            <a:ext cx="2439239" cy="1829429"/>
          </a:xfrm>
          <a:prstGeom prst="rect">
            <a:avLst/>
          </a:prstGeom>
        </p:spPr>
      </p:pic>
    </p:spTree>
    <p:extLst>
      <p:ext uri="{BB962C8B-B14F-4D97-AF65-F5344CB8AC3E}">
        <p14:creationId xmlns:p14="http://schemas.microsoft.com/office/powerpoint/2010/main" val="38099386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96487"/>
          <a:stretch/>
        </p:blipFill>
        <p:spPr bwMode="auto">
          <a:xfrm>
            <a:off x="-2580" y="742057"/>
            <a:ext cx="9144000" cy="156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Box 4"/>
          <p:cNvSpPr txBox="1">
            <a:spLocks noChangeArrowheads="1"/>
          </p:cNvSpPr>
          <p:nvPr/>
        </p:nvSpPr>
        <p:spPr bwMode="auto">
          <a:xfrm>
            <a:off x="0" y="-27384"/>
            <a:ext cx="9144000" cy="769441"/>
          </a:xfrm>
          <a:prstGeom prst="rect">
            <a:avLst/>
          </a:prstGeom>
          <a:noFill/>
        </p:spPr>
        <p:txBody>
          <a:bodyPr wrap="square" rtlCol="0">
            <a:spAutoFit/>
          </a:bodyPr>
          <a:lstStyle>
            <a:defPPr>
              <a:defRPr lang="es-MX"/>
            </a:defPPr>
            <a:lvl1pPr>
              <a:defRPr sz="6600" b="1">
                <a:ln w="900" cmpd="sng">
                  <a:solidFill>
                    <a:schemeClr val="tx1">
                      <a:alpha val="55000"/>
                    </a:schemeClr>
                  </a:solidFill>
                  <a:prstDash val="solid"/>
                </a:ln>
                <a:solidFill>
                  <a:schemeClr val="tx2"/>
                </a:solidFill>
                <a:effectLst>
                  <a:innerShdw blurRad="101600" dist="76200" dir="5400000">
                    <a:schemeClr val="accent1">
                      <a:satMod val="190000"/>
                      <a:tint val="100000"/>
                      <a:alpha val="74000"/>
                    </a:schemeClr>
                  </a:innerShdw>
                </a:effectLst>
              </a:defRPr>
            </a:lvl1pPr>
          </a:lstStyle>
          <a:p>
            <a:pPr algn="ctr"/>
            <a:r>
              <a:rPr lang="es-MX" altLang="es-MX" sz="4400" dirty="0" smtClean="0">
                <a:solidFill>
                  <a:schemeClr val="bg1"/>
                </a:solidFill>
                <a:effectLst>
                  <a:glow rad="139700">
                    <a:schemeClr val="accent1">
                      <a:satMod val="175000"/>
                      <a:alpha val="40000"/>
                    </a:schemeClr>
                  </a:glow>
                  <a:outerShdw blurRad="38100" dist="38100" dir="2700000" algn="tl">
                    <a:srgbClr val="000000">
                      <a:alpha val="43137"/>
                    </a:srgbClr>
                  </a:outerShdw>
                </a:effectLst>
                <a:latin typeface="Gungsuh" panose="02030600000101010101" pitchFamily="18" charset="-127"/>
                <a:ea typeface="Gungsuh" panose="02030600000101010101" pitchFamily="18" charset="-127"/>
              </a:rPr>
              <a:t>Historia</a:t>
            </a:r>
            <a:endParaRPr lang="es-MX" altLang="es-MX" sz="4400" dirty="0">
              <a:solidFill>
                <a:schemeClr val="bg1"/>
              </a:solidFill>
              <a:effectLst>
                <a:glow rad="139700">
                  <a:schemeClr val="accent1">
                    <a:satMod val="175000"/>
                    <a:alpha val="40000"/>
                  </a:schemeClr>
                </a:glow>
                <a:outerShdw blurRad="38100" dist="38100" dir="2700000" algn="tl">
                  <a:srgbClr val="000000">
                    <a:alpha val="43137"/>
                  </a:srgbClr>
                </a:outerShdw>
              </a:effectLst>
              <a:latin typeface="Gungsuh" panose="02030600000101010101" pitchFamily="18" charset="-127"/>
              <a:ea typeface="Gungsuh" panose="02030600000101010101" pitchFamily="18" charset="-127"/>
            </a:endParaRPr>
          </a:p>
        </p:txBody>
      </p:sp>
      <p:sp>
        <p:nvSpPr>
          <p:cNvPr id="4" name="3 Rectángulo"/>
          <p:cNvSpPr/>
          <p:nvPr/>
        </p:nvSpPr>
        <p:spPr>
          <a:xfrm>
            <a:off x="3883336" y="1052736"/>
            <a:ext cx="5153160" cy="1169551"/>
          </a:xfrm>
          <a:prstGeom prst="rect">
            <a:avLst/>
          </a:prstGeom>
          <a:ln>
            <a:noFill/>
          </a:ln>
        </p:spPr>
        <p:txBody>
          <a:bodyPr wrap="square">
            <a:spAutoFit/>
          </a:bodyPr>
          <a:lstStyle/>
          <a:p>
            <a:pPr algn="just"/>
            <a:r>
              <a:rPr lang="es-MX" sz="1400" dirty="0" smtClean="0">
                <a:latin typeface="Arial" panose="020B0604020202020204" pitchFamily="34" charset="0"/>
                <a:cs typeface="Arial" panose="020B0604020202020204" pitchFamily="34" charset="0"/>
              </a:rPr>
              <a:t>Fundada </a:t>
            </a:r>
            <a:r>
              <a:rPr lang="es-MX" sz="1400" dirty="0">
                <a:latin typeface="Arial" panose="020B0604020202020204" pitchFamily="34" charset="0"/>
                <a:cs typeface="Arial" panose="020B0604020202020204" pitchFamily="34" charset="0"/>
              </a:rPr>
              <a:t>por don. Luis. A. </a:t>
            </a:r>
            <a:r>
              <a:rPr lang="es-MX" sz="1400" dirty="0" smtClean="0">
                <a:latin typeface="Arial" panose="020B0604020202020204" pitchFamily="34" charset="0"/>
                <a:cs typeface="Arial" panose="020B0604020202020204" pitchFamily="34" charset="0"/>
              </a:rPr>
              <a:t>Dondé </a:t>
            </a:r>
            <a:r>
              <a:rPr lang="es-MX" sz="1400" dirty="0">
                <a:latin typeface="Arial" panose="020B0604020202020204" pitchFamily="34" charset="0"/>
                <a:cs typeface="Arial" panose="020B0604020202020204" pitchFamily="34" charset="0"/>
              </a:rPr>
              <a:t>en el año de 1905, la galletera DONDÉ ha superado los retos que le han permitido estar a la vanguardia de la industria del ramo y destacar como líder en su mercado de influencia que es el sur – sureste del país y los países de Centroamérica.</a:t>
            </a:r>
          </a:p>
        </p:txBody>
      </p:sp>
      <p:pic>
        <p:nvPicPr>
          <p:cNvPr id="5"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678" t="18364" r="22335" b="18305"/>
          <a:stretch/>
        </p:blipFill>
        <p:spPr bwMode="auto">
          <a:xfrm>
            <a:off x="251520" y="1229792"/>
            <a:ext cx="3208675" cy="2156197"/>
          </a:xfrm>
          <a:prstGeom prst="rect">
            <a:avLst/>
          </a:prstGeom>
          <a:ln>
            <a:noFill/>
          </a:ln>
          <a:effectLst>
            <a:softEdge rad="112500"/>
          </a:effectLst>
          <a:extLst>
            <a:ext uri="{91240B29-F687-4F45-9708-019B960494DF}">
              <a14:hiddenLine xmlns:a14="http://schemas.microsoft.com/office/drawing/2010/main" w="9525">
                <a:solidFill>
                  <a:schemeClr val="tx1"/>
                </a:solidFill>
                <a:miter lim="800000"/>
                <a:headEnd/>
                <a:tailEnd/>
              </a14:hiddenLine>
            </a:ext>
          </a:extLst>
        </p:spPr>
      </p:pic>
      <p:sp>
        <p:nvSpPr>
          <p:cNvPr id="6" name="5 Rectángulo"/>
          <p:cNvSpPr/>
          <p:nvPr/>
        </p:nvSpPr>
        <p:spPr>
          <a:xfrm>
            <a:off x="3853146" y="2332037"/>
            <a:ext cx="5153160" cy="1384995"/>
          </a:xfrm>
          <a:prstGeom prst="rect">
            <a:avLst/>
          </a:prstGeom>
        </p:spPr>
        <p:txBody>
          <a:bodyPr wrap="square">
            <a:spAutoFit/>
          </a:bodyPr>
          <a:lstStyle/>
          <a:p>
            <a:pPr algn="just"/>
            <a:r>
              <a:rPr lang="es-MX" sz="1400" dirty="0">
                <a:latin typeface="Arial" panose="020B0604020202020204" pitchFamily="34" charset="0"/>
                <a:cs typeface="Arial" panose="020B0604020202020204" pitchFamily="34" charset="0"/>
              </a:rPr>
              <a:t>A principios de siglo, la empresa sorteó las dificultades de los sistemas de comunicación para distribuir sus productos en los lugares más apartados del territorio yucateco, la zona de ríos de tabasco y las selvas campechanas, lugares a los que solo se podía llegar a lomo de buey o en pequeñas y frágiles barcazas.</a:t>
            </a:r>
          </a:p>
        </p:txBody>
      </p:sp>
      <p:sp>
        <p:nvSpPr>
          <p:cNvPr id="7" name="6 Rectángulo"/>
          <p:cNvSpPr/>
          <p:nvPr/>
        </p:nvSpPr>
        <p:spPr>
          <a:xfrm>
            <a:off x="3851920" y="3846527"/>
            <a:ext cx="5157228" cy="2246769"/>
          </a:xfrm>
          <a:prstGeom prst="rect">
            <a:avLst/>
          </a:prstGeom>
        </p:spPr>
        <p:txBody>
          <a:bodyPr wrap="square">
            <a:spAutoFit/>
          </a:bodyPr>
          <a:lstStyle/>
          <a:p>
            <a:pPr algn="just"/>
            <a:r>
              <a:rPr lang="es-MX" sz="1400" dirty="0">
                <a:latin typeface="Arial" panose="020B0604020202020204" pitchFamily="34" charset="0"/>
                <a:cs typeface="Arial" panose="020B0604020202020204" pitchFamily="34" charset="0"/>
              </a:rPr>
              <a:t>En el año de 1947 asume la dirección de la empresa el </a:t>
            </a:r>
            <a:r>
              <a:rPr lang="es-MX" sz="1400" dirty="0" smtClean="0">
                <a:latin typeface="Arial" panose="020B0604020202020204" pitchFamily="34" charset="0"/>
                <a:cs typeface="Arial" panose="020B0604020202020204" pitchFamily="34" charset="0"/>
              </a:rPr>
              <a:t>Sr</a:t>
            </a:r>
            <a:r>
              <a:rPr lang="es-MX" sz="1400" dirty="0">
                <a:latin typeface="Arial" panose="020B0604020202020204" pitchFamily="34" charset="0"/>
                <a:cs typeface="Arial" panose="020B0604020202020204" pitchFamily="34" charset="0"/>
              </a:rPr>
              <a:t>. Alejandro Gomory Aguilar, quien logra consolidarla realizando importantes cambios que le dan un giro de modernidad a la industria galletera del sureste mexicano; muestra de ello es la creación en 1960 de una “nueva fábrica” que para su época tenia los mayores adelantos y las más amplias instalaciones: la planta ubicada en el cruce de las avenidas Colón e Itzaes (2 de las más importantes de Mérida), tiene una superficie de 25,000 m2 y cuenta con diversas líneas de producción de galletas, pastas y harinas preparadas.</a:t>
            </a:r>
          </a:p>
        </p:txBody>
      </p:sp>
      <p:pic>
        <p:nvPicPr>
          <p:cNvPr id="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73" t="5909" r="4117" b="10013"/>
          <a:stretch/>
        </p:blipFill>
        <p:spPr bwMode="auto">
          <a:xfrm>
            <a:off x="904015" y="3627179"/>
            <a:ext cx="1903684" cy="2451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01892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sp>
        <p:nvSpPr>
          <p:cNvPr id="6" name="1 Título"/>
          <p:cNvSpPr txBox="1">
            <a:spLocks/>
          </p:cNvSpPr>
          <p:nvPr/>
        </p:nvSpPr>
        <p:spPr>
          <a:xfrm>
            <a:off x="539552" y="421842"/>
            <a:ext cx="8424936" cy="10806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MX" sz="1600" b="1" dirty="0" smtClean="0">
                <a:latin typeface="Arial" panose="020B0604020202020204" pitchFamily="34" charset="0"/>
                <a:cs typeface="Arial" panose="020B0604020202020204" pitchFamily="34" charset="0"/>
              </a:rPr>
              <a:t>Limpieza de Playas</a:t>
            </a:r>
            <a:endParaRPr lang="es-MX" sz="1600" b="1" dirty="0">
              <a:latin typeface="Arial" panose="020B0604020202020204" pitchFamily="34" charset="0"/>
              <a:cs typeface="Arial" panose="020B0604020202020204" pitchFamily="34" charset="0"/>
            </a:endParaRPr>
          </a:p>
          <a:p>
            <a:pPr algn="l"/>
            <a:endParaRPr lang="es-MX" sz="1300" dirty="0" smtClean="0">
              <a:latin typeface="Arial" panose="020B0604020202020204" pitchFamily="34" charset="0"/>
              <a:ea typeface="+mn-ea"/>
              <a:cs typeface="Arial" panose="020B0604020202020204" pitchFamily="34" charset="0"/>
            </a:endParaRPr>
          </a:p>
          <a:p>
            <a:pPr algn="l"/>
            <a:r>
              <a:rPr lang="es-MX" sz="1300" dirty="0" smtClean="0">
                <a:latin typeface="Arial" panose="020B0604020202020204" pitchFamily="34" charset="0"/>
                <a:ea typeface="+mn-ea"/>
                <a:cs typeface="Arial" panose="020B0604020202020204" pitchFamily="34" charset="0"/>
              </a:rPr>
              <a:t>En </a:t>
            </a:r>
            <a:r>
              <a:rPr lang="es-MX" sz="1300" dirty="0">
                <a:latin typeface="Arial" panose="020B0604020202020204" pitchFamily="34" charset="0"/>
                <a:ea typeface="+mn-ea"/>
                <a:cs typeface="Arial" panose="020B0604020202020204" pitchFamily="34" charset="0"/>
              </a:rPr>
              <a:t>conjunto con otras empresas los Voluntarios de Grupo Industrial Dondé realizaron una limpieza  de      </a:t>
            </a:r>
            <a:r>
              <a:rPr lang="es-MX" sz="1300" dirty="0" smtClean="0">
                <a:latin typeface="Arial" panose="020B0604020202020204" pitchFamily="34" charset="0"/>
                <a:ea typeface="+mn-ea"/>
                <a:cs typeface="Arial" panose="020B0604020202020204" pitchFamily="34" charset="0"/>
              </a:rPr>
              <a:t>     Playas </a:t>
            </a:r>
            <a:r>
              <a:rPr lang="es-MX" sz="1300" dirty="0">
                <a:latin typeface="Arial" panose="020B0604020202020204" pitchFamily="34" charset="0"/>
                <a:ea typeface="+mn-ea"/>
                <a:cs typeface="Arial" panose="020B0604020202020204" pitchFamily="34" charset="0"/>
              </a:rPr>
              <a:t>en el Playón de </a:t>
            </a:r>
            <a:r>
              <a:rPr lang="es-MX" sz="1300" dirty="0" err="1">
                <a:latin typeface="Arial" panose="020B0604020202020204" pitchFamily="34" charset="0"/>
                <a:ea typeface="+mn-ea"/>
                <a:cs typeface="Arial" panose="020B0604020202020204" pitchFamily="34" charset="0"/>
              </a:rPr>
              <a:t>Yucalpetén</a:t>
            </a:r>
            <a:r>
              <a:rPr lang="es-MX" sz="1300" dirty="0">
                <a:latin typeface="Arial" panose="020B0604020202020204" pitchFamily="34" charset="0"/>
                <a:ea typeface="+mn-ea"/>
                <a:cs typeface="Arial" panose="020B0604020202020204" pitchFamily="34" charset="0"/>
              </a:rPr>
              <a:t>; dicha actividad dio como resultado la recolección de 3 toneladas de basura</a:t>
            </a:r>
            <a:r>
              <a:rPr lang="es-MX" sz="1200" dirty="0">
                <a:latin typeface="Arial" panose="020B0604020202020204" pitchFamily="34" charset="0"/>
                <a:ea typeface="+mn-ea"/>
                <a:cs typeface="Arial" panose="020B0604020202020204" pitchFamily="34" charset="0"/>
              </a:rPr>
              <a:t>.</a:t>
            </a:r>
          </a:p>
        </p:txBody>
      </p:sp>
      <p:pic>
        <p:nvPicPr>
          <p:cNvPr id="8" name="7 Imagen"/>
          <p:cNvPicPr>
            <a:picLocks noChangeAspect="1"/>
          </p:cNvPicPr>
          <p:nvPr/>
        </p:nvPicPr>
        <p:blipFill rotWithShape="1">
          <a:blip r:embed="rId3" cstate="print">
            <a:extLst>
              <a:ext uri="{28A0092B-C50C-407E-A947-70E740481C1C}">
                <a14:useLocalDpi xmlns:a14="http://schemas.microsoft.com/office/drawing/2010/main" val="0"/>
              </a:ext>
            </a:extLst>
          </a:blip>
          <a:srcRect t="25333"/>
          <a:stretch/>
        </p:blipFill>
        <p:spPr>
          <a:xfrm>
            <a:off x="1913756" y="1502456"/>
            <a:ext cx="5257800" cy="2944368"/>
          </a:xfrm>
          <a:prstGeom prst="rect">
            <a:avLst/>
          </a:prstGeom>
        </p:spPr>
      </p:pic>
      <p:pic>
        <p:nvPicPr>
          <p:cNvPr id="9" name="8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752" y="4653136"/>
            <a:ext cx="3251200" cy="1828800"/>
          </a:xfrm>
          <a:prstGeom prst="rect">
            <a:avLst/>
          </a:prstGeom>
        </p:spPr>
      </p:pic>
      <p:pic>
        <p:nvPicPr>
          <p:cNvPr id="10" name="9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42656" y="4653136"/>
            <a:ext cx="3276600" cy="1843088"/>
          </a:xfrm>
          <a:prstGeom prst="rect">
            <a:avLst/>
          </a:prstGeom>
        </p:spPr>
      </p:pic>
    </p:spTree>
    <p:extLst>
      <p:ext uri="{BB962C8B-B14F-4D97-AF65-F5344CB8AC3E}">
        <p14:creationId xmlns:p14="http://schemas.microsoft.com/office/powerpoint/2010/main" val="38099386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6053" t="70371" r="17564" b="14978"/>
          <a:stretch/>
        </p:blipFill>
        <p:spPr bwMode="auto">
          <a:xfrm>
            <a:off x="1129119" y="4602615"/>
            <a:ext cx="7403321" cy="798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descr="\\uma1\LARN\ADMINISTRACIÓN Y ENLACE\Foros, Cursos y Talleres\foro ambiental ESR\CEECC\logo CEC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0392" y="80003"/>
            <a:ext cx="864096" cy="1116749"/>
          </a:xfrm>
          <a:prstGeom prst="rect">
            <a:avLst/>
          </a:prstGeom>
          <a:ln w="38100" cap="sq">
            <a:noFill/>
            <a:prstDash val="solid"/>
            <a:miter lim="800000"/>
          </a:ln>
          <a:effectLst/>
          <a:extLst>
            <a:ext uri="{909E8E84-426E-40DD-AFC4-6F175D3DCCD1}">
              <a14:hiddenFill xmlns:a14="http://schemas.microsoft.com/office/drawing/2010/main">
                <a:solidFill>
                  <a:srgbClr val="FFFFFF"/>
                </a:solidFill>
              </a14:hiddenFill>
            </a:ext>
          </a:extLst>
        </p:spPr>
      </p:pic>
      <p:sp>
        <p:nvSpPr>
          <p:cNvPr id="14" name="13 CuadroTexto"/>
          <p:cNvSpPr txBox="1"/>
          <p:nvPr/>
        </p:nvSpPr>
        <p:spPr>
          <a:xfrm>
            <a:off x="697071" y="1340768"/>
            <a:ext cx="7673096" cy="3000821"/>
          </a:xfrm>
          <a:prstGeom prst="rect">
            <a:avLst/>
          </a:prstGeom>
          <a:noFill/>
        </p:spPr>
        <p:txBody>
          <a:bodyPr wrap="square" rtlCol="0">
            <a:spAutoFit/>
          </a:bodyPr>
          <a:lstStyle/>
          <a:p>
            <a:pPr>
              <a:lnSpc>
                <a:spcPct val="150000"/>
              </a:lnSpc>
            </a:pPr>
            <a:r>
              <a:rPr lang="es-ES" sz="1400" dirty="0" smtClean="0">
                <a:latin typeface="Arial" panose="020B0604020202020204" pitchFamily="34" charset="0"/>
                <a:cs typeface="Arial" panose="020B0604020202020204" pitchFamily="34" charset="0"/>
              </a:rPr>
              <a:t>El Consejo Directivo lo  conforma un grupo de 7 empresas comprometidas a organizar e impulsar trabajos sinérgicos de la coalición , teniendo como principales objetivos:</a:t>
            </a:r>
          </a:p>
          <a:p>
            <a:pPr marL="171450" indent="-171450">
              <a:lnSpc>
                <a:spcPct val="150000"/>
              </a:lnSpc>
              <a:buFont typeface="Arial" panose="020B0604020202020204" pitchFamily="34" charset="0"/>
              <a:buChar char="•"/>
            </a:pPr>
            <a:r>
              <a:rPr lang="es-ES" sz="1400" dirty="0" smtClean="0">
                <a:latin typeface="Arial" panose="020B0604020202020204" pitchFamily="34" charset="0"/>
                <a:cs typeface="Arial" panose="020B0604020202020204" pitchFamily="34" charset="0"/>
              </a:rPr>
              <a:t>Definir los objetivos, estratégicos y líneas de acción de la Coalición.</a:t>
            </a:r>
          </a:p>
          <a:p>
            <a:pPr marL="171450" indent="-171450">
              <a:lnSpc>
                <a:spcPct val="150000"/>
              </a:lnSpc>
              <a:buFont typeface="Arial" panose="020B0604020202020204" pitchFamily="34" charset="0"/>
              <a:buChar char="•"/>
            </a:pPr>
            <a:r>
              <a:rPr lang="es-ES" sz="1400" dirty="0" smtClean="0">
                <a:latin typeface="Arial" panose="020B0604020202020204" pitchFamily="34" charset="0"/>
                <a:cs typeface="Arial" panose="020B0604020202020204" pitchFamily="34" charset="0"/>
              </a:rPr>
              <a:t>Generar un plan de trabajo para la coalición.</a:t>
            </a:r>
          </a:p>
          <a:p>
            <a:pPr marL="171450" indent="-171450">
              <a:lnSpc>
                <a:spcPct val="150000"/>
              </a:lnSpc>
              <a:buFont typeface="Arial" panose="020B0604020202020204" pitchFamily="34" charset="0"/>
              <a:buChar char="•"/>
            </a:pPr>
            <a:r>
              <a:rPr lang="es-ES" sz="1400" dirty="0" smtClean="0">
                <a:latin typeface="Arial" panose="020B0604020202020204" pitchFamily="34" charset="0"/>
                <a:cs typeface="Arial" panose="020B0604020202020204" pitchFamily="34" charset="0"/>
              </a:rPr>
              <a:t>Definir los requisitos, así como admitir a las empresas interesadas en formar parte de la CECC.</a:t>
            </a:r>
          </a:p>
          <a:p>
            <a:pPr marL="171450" indent="-171450">
              <a:lnSpc>
                <a:spcPct val="150000"/>
              </a:lnSpc>
              <a:buFont typeface="Arial" panose="020B0604020202020204" pitchFamily="34" charset="0"/>
              <a:buChar char="•"/>
            </a:pPr>
            <a:r>
              <a:rPr lang="es-ES" sz="1400" dirty="0" smtClean="0">
                <a:latin typeface="Arial" panose="020B0604020202020204" pitchFamily="34" charset="0"/>
                <a:cs typeface="Arial" panose="020B0604020202020204" pitchFamily="34" charset="0"/>
              </a:rPr>
              <a:t>Gestionar, administrar y aplicar los  fondos económicos necesarios para la ejecución del plan de trabajo.</a:t>
            </a:r>
          </a:p>
          <a:p>
            <a:pPr>
              <a:lnSpc>
                <a:spcPct val="150000"/>
              </a:lnSpc>
            </a:pPr>
            <a:endParaRPr lang="es-ES" sz="1400" b="1" dirty="0">
              <a:latin typeface="Arial" panose="020B0604020202020204" pitchFamily="34" charset="0"/>
              <a:cs typeface="Arial" panose="020B0604020202020204" pitchFamily="34" charset="0"/>
            </a:endParaRPr>
          </a:p>
        </p:txBody>
      </p:sp>
      <p:sp>
        <p:nvSpPr>
          <p:cNvPr id="4" name="3 CuadroTexto"/>
          <p:cNvSpPr txBox="1"/>
          <p:nvPr/>
        </p:nvSpPr>
        <p:spPr>
          <a:xfrm>
            <a:off x="1043607" y="656793"/>
            <a:ext cx="7326560" cy="369332"/>
          </a:xfrm>
          <a:prstGeom prst="rect">
            <a:avLst/>
          </a:prstGeom>
          <a:noFill/>
        </p:spPr>
        <p:txBody>
          <a:bodyPr wrap="square" rtlCol="0">
            <a:spAutoFit/>
          </a:bodyPr>
          <a:lstStyle/>
          <a:p>
            <a:pPr algn="ctr"/>
            <a:r>
              <a:rPr lang="es-MX" b="1" dirty="0" smtClean="0"/>
              <a:t>Coalición Empresarial Contra el Cambio Climático</a:t>
            </a:r>
            <a:endParaRPr lang="es-MX" b="1" dirty="0"/>
          </a:p>
        </p:txBody>
      </p:sp>
    </p:spTree>
    <p:extLst>
      <p:ext uri="{BB962C8B-B14F-4D97-AF65-F5344CB8AC3E}">
        <p14:creationId xmlns:p14="http://schemas.microsoft.com/office/powerpoint/2010/main" val="23047308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uma1\LARN\ADMINISTRACIÓN Y ENLACE\Foros, Cursos y Talleres\foro ambiental ESR\CEECC\logo CECC.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0392" y="80003"/>
            <a:ext cx="864096" cy="1116749"/>
          </a:xfrm>
          <a:prstGeom prst="rect">
            <a:avLst/>
          </a:prstGeom>
          <a:ln w="38100" cap="sq">
            <a:noFill/>
            <a:prstDash val="solid"/>
            <a:miter lim="800000"/>
          </a:ln>
          <a:effectLst/>
          <a:extLst>
            <a:ext uri="{909E8E84-426E-40DD-AFC4-6F175D3DCCD1}">
              <a14:hiddenFill xmlns:a14="http://schemas.microsoft.com/office/drawing/2010/main">
                <a:solidFill>
                  <a:srgbClr val="FFFFFF"/>
                </a:solidFill>
              </a14:hiddenFill>
            </a:ext>
          </a:extLst>
        </p:spPr>
      </p:pic>
      <p:sp>
        <p:nvSpPr>
          <p:cNvPr id="14" name="13 CuadroTexto"/>
          <p:cNvSpPr txBox="1"/>
          <p:nvPr/>
        </p:nvSpPr>
        <p:spPr>
          <a:xfrm>
            <a:off x="697071" y="1340768"/>
            <a:ext cx="7673096" cy="738664"/>
          </a:xfrm>
          <a:prstGeom prst="rect">
            <a:avLst/>
          </a:prstGeom>
          <a:noFill/>
        </p:spPr>
        <p:txBody>
          <a:bodyPr wrap="square" rtlCol="0">
            <a:spAutoFit/>
          </a:bodyPr>
          <a:lstStyle/>
          <a:p>
            <a:pPr>
              <a:lnSpc>
                <a:spcPct val="150000"/>
              </a:lnSpc>
            </a:pPr>
            <a:r>
              <a:rPr lang="es-ES" sz="1400" dirty="0" smtClean="0">
                <a:latin typeface="Arial" panose="020B0604020202020204" pitchFamily="34" charset="0"/>
                <a:cs typeface="Arial" panose="020B0604020202020204" pitchFamily="34" charset="0"/>
              </a:rPr>
              <a:t>Dentro </a:t>
            </a:r>
            <a:r>
              <a:rPr lang="es-ES" sz="1400" dirty="0">
                <a:latin typeface="Arial" panose="020B0604020202020204" pitchFamily="34" charset="0"/>
                <a:cs typeface="Arial" panose="020B0604020202020204" pitchFamily="34" charset="0"/>
              </a:rPr>
              <a:t>de las actividades que se </a:t>
            </a:r>
            <a:r>
              <a:rPr lang="es-ES" sz="1400" dirty="0" smtClean="0">
                <a:latin typeface="Arial" panose="020B0604020202020204" pitchFamily="34" charset="0"/>
                <a:cs typeface="Arial" panose="020B0604020202020204" pitchFamily="34" charset="0"/>
              </a:rPr>
              <a:t>realizaron </a:t>
            </a:r>
            <a:r>
              <a:rPr lang="es-ES" sz="1400" dirty="0">
                <a:latin typeface="Arial" panose="020B0604020202020204" pitchFamily="34" charset="0"/>
                <a:cs typeface="Arial" panose="020B0604020202020204" pitchFamily="34" charset="0"/>
              </a:rPr>
              <a:t>este año fue el </a:t>
            </a:r>
            <a:r>
              <a:rPr lang="es-ES" sz="1400" b="1" dirty="0">
                <a:latin typeface="Arial" panose="020B0604020202020204" pitchFamily="34" charset="0"/>
                <a:cs typeface="Arial" panose="020B0604020202020204" pitchFamily="34" charset="0"/>
              </a:rPr>
              <a:t>Reciclón de Electrónicos</a:t>
            </a:r>
            <a:r>
              <a:rPr lang="es-ES" sz="1400" dirty="0">
                <a:latin typeface="Arial" panose="020B0604020202020204" pitchFamily="34" charset="0"/>
                <a:cs typeface="Arial" panose="020B0604020202020204" pitchFamily="34" charset="0"/>
              </a:rPr>
              <a:t> en el que reunimos más de </a:t>
            </a:r>
            <a:r>
              <a:rPr lang="es-ES" sz="1400" b="1" dirty="0">
                <a:latin typeface="Arial" panose="020B0604020202020204" pitchFamily="34" charset="0"/>
                <a:cs typeface="Arial" panose="020B0604020202020204" pitchFamily="34" charset="0"/>
              </a:rPr>
              <a:t>6 toneladas</a:t>
            </a:r>
            <a:r>
              <a:rPr lang="es-ES" sz="1400" dirty="0">
                <a:latin typeface="Arial" panose="020B0604020202020204" pitchFamily="34" charset="0"/>
                <a:cs typeface="Arial" panose="020B0604020202020204" pitchFamily="34" charset="0"/>
              </a:rPr>
              <a:t> de residuos.</a:t>
            </a:r>
            <a:endParaRPr lang="es-ES" sz="1400" b="1" dirty="0">
              <a:latin typeface="Arial" panose="020B0604020202020204" pitchFamily="34" charset="0"/>
              <a:cs typeface="Arial" panose="020B0604020202020204" pitchFamily="34" charset="0"/>
            </a:endParaRPr>
          </a:p>
        </p:txBody>
      </p:sp>
      <p:sp>
        <p:nvSpPr>
          <p:cNvPr id="4" name="3 CuadroTexto"/>
          <p:cNvSpPr txBox="1"/>
          <p:nvPr/>
        </p:nvSpPr>
        <p:spPr>
          <a:xfrm>
            <a:off x="1547662" y="693182"/>
            <a:ext cx="6822503" cy="369332"/>
          </a:xfrm>
          <a:prstGeom prst="rect">
            <a:avLst/>
          </a:prstGeom>
          <a:noFill/>
        </p:spPr>
        <p:txBody>
          <a:bodyPr wrap="square" rtlCol="0">
            <a:spAutoFit/>
          </a:bodyPr>
          <a:lstStyle/>
          <a:p>
            <a:pPr algn="ctr"/>
            <a:r>
              <a:rPr lang="es-MX" b="1" dirty="0" smtClean="0"/>
              <a:t>Coalición Empresarial Contra el Cambio Climático</a:t>
            </a:r>
            <a:endParaRPr lang="es-MX" b="1" dirty="0"/>
          </a:p>
        </p:txBody>
      </p:sp>
      <p:pic>
        <p:nvPicPr>
          <p:cNvPr id="1026" name="Picture 2" descr="C:\Users\alma.canche\Documents\Alma\ESR\EVIDENCIAS\EVIDENCIAS 2016\No certificadas\Evidencia 178 Recicló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27059" y="2240735"/>
            <a:ext cx="2759656" cy="4140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48533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sp>
        <p:nvSpPr>
          <p:cNvPr id="6" name="1 Título"/>
          <p:cNvSpPr txBox="1">
            <a:spLocks/>
          </p:cNvSpPr>
          <p:nvPr/>
        </p:nvSpPr>
        <p:spPr>
          <a:xfrm>
            <a:off x="539552" y="421842"/>
            <a:ext cx="8424936" cy="214306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s-MX" sz="1800" b="1" dirty="0" smtClean="0">
              <a:latin typeface="Arial" panose="020B0604020202020204" pitchFamily="34" charset="0"/>
              <a:ea typeface="+mn-ea"/>
              <a:cs typeface="Arial" panose="020B0604020202020204" pitchFamily="34" charset="0"/>
            </a:endParaRPr>
          </a:p>
          <a:p>
            <a:r>
              <a:rPr lang="es-MX" sz="1800" b="1" dirty="0" smtClean="0">
                <a:latin typeface="Calibri" panose="020F0502020204030204" pitchFamily="34" charset="0"/>
                <a:ea typeface="+mn-ea"/>
                <a:cs typeface="Arial" panose="020B0604020202020204" pitchFamily="34" charset="0"/>
              </a:rPr>
              <a:t>Educación Ambiental</a:t>
            </a:r>
          </a:p>
          <a:p>
            <a:pPr algn="l"/>
            <a:endParaRPr lang="es-MX" sz="1800" b="1" dirty="0" smtClean="0">
              <a:latin typeface="Calibri" panose="020F0502020204030204" pitchFamily="34" charset="0"/>
              <a:ea typeface="+mn-ea"/>
              <a:cs typeface="Arial" panose="020B0604020202020204" pitchFamily="34" charset="0"/>
            </a:endParaRPr>
          </a:p>
          <a:p>
            <a:pPr algn="l"/>
            <a:r>
              <a:rPr lang="es-MX" sz="1400" dirty="0" smtClean="0">
                <a:latin typeface="Arial" panose="020B0604020202020204" pitchFamily="34" charset="0"/>
                <a:ea typeface="+mn-ea"/>
                <a:cs typeface="Arial" panose="020B0604020202020204" pitchFamily="34" charset="0"/>
              </a:rPr>
              <a:t>Parte de los compromisos generados con la Coalición Empresarial Contra el Cambio Climático (CECC) está la Educación Ambiental por lo que hemos generado estrategias que nos permitan llevar esta información a todo el personal, dentro de las cuales están:</a:t>
            </a:r>
          </a:p>
          <a:p>
            <a:pPr algn="l"/>
            <a:endParaRPr lang="es-MX" sz="1400" dirty="0">
              <a:latin typeface="Arial" panose="020B0604020202020204" pitchFamily="34" charset="0"/>
              <a:ea typeface="+mn-ea"/>
              <a:cs typeface="Arial" panose="020B0604020202020204" pitchFamily="34" charset="0"/>
            </a:endParaRPr>
          </a:p>
          <a:p>
            <a:pPr marL="285750" indent="-285750" algn="l">
              <a:lnSpc>
                <a:spcPct val="150000"/>
              </a:lnSpc>
              <a:buFont typeface="Arial" panose="020B0604020202020204" pitchFamily="34" charset="0"/>
              <a:buChar char="•"/>
            </a:pPr>
            <a:r>
              <a:rPr lang="es-MX" sz="1400" dirty="0" smtClean="0">
                <a:latin typeface="Arial" panose="020B0604020202020204" pitchFamily="34" charset="0"/>
                <a:ea typeface="+mn-ea"/>
                <a:cs typeface="Arial" panose="020B0604020202020204" pitchFamily="34" charset="0"/>
              </a:rPr>
              <a:t>Campaña permanente en las </a:t>
            </a:r>
            <a:r>
              <a:rPr lang="es-MX" sz="1400" dirty="0">
                <a:latin typeface="Arial" panose="020B0604020202020204" pitchFamily="34" charset="0"/>
                <a:ea typeface="+mn-ea"/>
                <a:cs typeface="Arial" panose="020B0604020202020204" pitchFamily="34" charset="0"/>
              </a:rPr>
              <a:t>p</a:t>
            </a:r>
            <a:r>
              <a:rPr lang="es-MX" sz="1400" dirty="0" smtClean="0">
                <a:latin typeface="Arial" panose="020B0604020202020204" pitchFamily="34" charset="0"/>
                <a:ea typeface="+mn-ea"/>
                <a:cs typeface="Arial" panose="020B0604020202020204" pitchFamily="34" charset="0"/>
              </a:rPr>
              <a:t>antallas de los comedores</a:t>
            </a:r>
          </a:p>
          <a:p>
            <a:pPr algn="l">
              <a:lnSpc>
                <a:spcPct val="150000"/>
              </a:lnSpc>
            </a:pPr>
            <a:r>
              <a:rPr lang="es-MX" sz="1400" dirty="0" smtClean="0">
                <a:latin typeface="Arial" panose="020B0604020202020204" pitchFamily="34" charset="0"/>
                <a:ea typeface="+mn-ea"/>
                <a:cs typeface="Arial" panose="020B0604020202020204" pitchFamily="34" charset="0"/>
              </a:rPr>
              <a:t> </a:t>
            </a:r>
          </a:p>
          <a:p>
            <a:pPr algn="l"/>
            <a:endParaRPr lang="es-MX" sz="1400" dirty="0" smtClean="0">
              <a:latin typeface="Arial" panose="020B0604020202020204" pitchFamily="34" charset="0"/>
              <a:ea typeface="+mn-ea"/>
              <a:cs typeface="Arial" panose="020B0604020202020204" pitchFamily="34" charset="0"/>
            </a:endParaRPr>
          </a:p>
          <a:p>
            <a:pPr algn="l"/>
            <a:endParaRPr lang="es-MX" sz="1400" dirty="0">
              <a:latin typeface="Arial" panose="020B0604020202020204" pitchFamily="34" charset="0"/>
              <a:ea typeface="+mn-ea"/>
              <a:cs typeface="Arial" panose="020B0604020202020204" pitchFamily="34" charset="0"/>
            </a:endParaRPr>
          </a:p>
        </p:txBody>
      </p:sp>
      <p:pic>
        <p:nvPicPr>
          <p:cNvPr id="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526" t="6118" r="7140" b="7615"/>
          <a:stretch/>
        </p:blipFill>
        <p:spPr bwMode="auto">
          <a:xfrm>
            <a:off x="631184" y="2780928"/>
            <a:ext cx="4131789"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038" t="10611" r="9131" b="2167"/>
          <a:stretch/>
        </p:blipFill>
        <p:spPr bwMode="auto">
          <a:xfrm>
            <a:off x="5047619" y="2708920"/>
            <a:ext cx="3916869"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771283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sp>
        <p:nvSpPr>
          <p:cNvPr id="6" name="1 Título"/>
          <p:cNvSpPr txBox="1">
            <a:spLocks/>
          </p:cNvSpPr>
          <p:nvPr/>
        </p:nvSpPr>
        <p:spPr>
          <a:xfrm>
            <a:off x="539552" y="421842"/>
            <a:ext cx="8424936" cy="214306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s-MX" sz="1800" b="1" dirty="0" smtClean="0">
              <a:latin typeface="Arial" panose="020B0604020202020204" pitchFamily="34" charset="0"/>
              <a:ea typeface="+mn-ea"/>
              <a:cs typeface="Arial" panose="020B0604020202020204" pitchFamily="34" charset="0"/>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004812"/>
            <a:ext cx="3707904" cy="2084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45327" y="957377"/>
            <a:ext cx="3876644" cy="2179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8028" t="21303" r="16786" b="30068"/>
          <a:stretch/>
        </p:blipFill>
        <p:spPr bwMode="auto">
          <a:xfrm>
            <a:off x="1655676" y="3645024"/>
            <a:ext cx="5832648" cy="2446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88647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sp>
        <p:nvSpPr>
          <p:cNvPr id="10" name="9 Rectángulo"/>
          <p:cNvSpPr/>
          <p:nvPr/>
        </p:nvSpPr>
        <p:spPr>
          <a:xfrm>
            <a:off x="791072" y="411763"/>
            <a:ext cx="8352928" cy="5586145"/>
          </a:xfrm>
          <a:prstGeom prst="rect">
            <a:avLst/>
          </a:prstGeom>
        </p:spPr>
        <p:txBody>
          <a:bodyPr wrap="square">
            <a:spAutoFit/>
          </a:bodyPr>
          <a:lstStyle/>
          <a:p>
            <a:pPr marL="285750" indent="-285750">
              <a:lnSpc>
                <a:spcPct val="150000"/>
              </a:lnSpc>
              <a:buFont typeface="Arial" charset="0"/>
              <a:buChar char="•"/>
            </a:pPr>
            <a:endParaRPr lang="es-MX" sz="1400" dirty="0" smtClean="0">
              <a:latin typeface="Arial" panose="020B0604020202020204" pitchFamily="34" charset="0"/>
              <a:cs typeface="Arial" panose="020B0604020202020204" pitchFamily="34" charset="0"/>
            </a:endParaRPr>
          </a:p>
          <a:p>
            <a:pPr marL="285750" indent="-285750">
              <a:lnSpc>
                <a:spcPct val="150000"/>
              </a:lnSpc>
              <a:buFont typeface="Arial" charset="0"/>
              <a:buChar char="•"/>
            </a:pPr>
            <a:r>
              <a:rPr lang="es-MX" sz="1400" dirty="0" smtClean="0">
                <a:latin typeface="Arial" panose="020B0604020202020204" pitchFamily="34" charset="0"/>
                <a:cs typeface="Arial" panose="020B0604020202020204" pitchFamily="34" charset="0"/>
              </a:rPr>
              <a:t>Información </a:t>
            </a:r>
            <a:r>
              <a:rPr lang="es-MX" sz="1400" dirty="0">
                <a:latin typeface="Arial" panose="020B0604020202020204" pitchFamily="34" charset="0"/>
                <a:cs typeface="Arial" panose="020B0604020202020204" pitchFamily="34" charset="0"/>
              </a:rPr>
              <a:t>en las Revistas Institucionales  “De Dondé Somos</a:t>
            </a:r>
            <a:r>
              <a:rPr lang="es-MX" sz="1400" dirty="0" smtClean="0">
                <a:latin typeface="Arial" panose="020B0604020202020204" pitchFamily="34" charset="0"/>
                <a:cs typeface="Arial" panose="020B0604020202020204" pitchFamily="34" charset="0"/>
              </a:rPr>
              <a:t>”</a:t>
            </a:r>
          </a:p>
          <a:p>
            <a:pPr marL="285750" indent="-285750">
              <a:lnSpc>
                <a:spcPct val="150000"/>
              </a:lnSpc>
              <a:buFont typeface="Arial" charset="0"/>
              <a:buChar char="•"/>
            </a:pPr>
            <a:endParaRPr lang="es-MX" sz="1400" dirty="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smtClean="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smtClean="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smtClean="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smtClean="0">
              <a:latin typeface="Arial" panose="020B0604020202020204" pitchFamily="34" charset="0"/>
              <a:cs typeface="Arial" panose="020B0604020202020204" pitchFamily="34" charset="0"/>
            </a:endParaRPr>
          </a:p>
          <a:p>
            <a:pPr>
              <a:lnSpc>
                <a:spcPct val="150000"/>
              </a:lnSpc>
            </a:pPr>
            <a:endParaRPr lang="es-MX" sz="1400" dirty="0" smtClean="0">
              <a:latin typeface="Arial" panose="020B0604020202020204" pitchFamily="34" charset="0"/>
              <a:cs typeface="Arial" panose="020B0604020202020204" pitchFamily="34" charset="0"/>
            </a:endParaRPr>
          </a:p>
          <a:p>
            <a:pPr>
              <a:lnSpc>
                <a:spcPct val="150000"/>
              </a:lnSpc>
            </a:pPr>
            <a:endParaRPr lang="es-MX" sz="1400" dirty="0">
              <a:latin typeface="Arial" panose="020B0604020202020204" pitchFamily="34" charset="0"/>
              <a:cs typeface="Arial" panose="020B0604020202020204" pitchFamily="34" charset="0"/>
            </a:endParaRPr>
          </a:p>
          <a:p>
            <a:pPr>
              <a:lnSpc>
                <a:spcPct val="150000"/>
              </a:lnSpc>
            </a:pPr>
            <a:endParaRPr lang="es-MX" sz="1400" dirty="0" smtClean="0">
              <a:latin typeface="Arial" panose="020B0604020202020204" pitchFamily="34" charset="0"/>
              <a:cs typeface="Arial" panose="020B0604020202020204" pitchFamily="34" charset="0"/>
            </a:endParaRPr>
          </a:p>
          <a:p>
            <a:pPr>
              <a:lnSpc>
                <a:spcPct val="150000"/>
              </a:lnSpc>
            </a:pPr>
            <a:endParaRPr lang="es-MX" sz="1400" dirty="0">
              <a:latin typeface="Arial" panose="020B0604020202020204" pitchFamily="34" charset="0"/>
              <a:cs typeface="Arial" panose="020B0604020202020204" pitchFamily="34" charset="0"/>
            </a:endParaRPr>
          </a:p>
          <a:p>
            <a:pPr>
              <a:lnSpc>
                <a:spcPct val="150000"/>
              </a:lnSpc>
            </a:pPr>
            <a:endParaRPr lang="es-MX" sz="1400" dirty="0" smtClean="0">
              <a:latin typeface="Arial" panose="020B0604020202020204" pitchFamily="34" charset="0"/>
              <a:cs typeface="Arial" panose="020B0604020202020204" pitchFamily="34" charset="0"/>
            </a:endParaRPr>
          </a:p>
          <a:p>
            <a:pPr>
              <a:lnSpc>
                <a:spcPct val="150000"/>
              </a:lnSpc>
            </a:pPr>
            <a:endParaRPr lang="es-MX" sz="1400" dirty="0">
              <a:latin typeface="Arial" panose="020B0604020202020204" pitchFamily="34" charset="0"/>
              <a:cs typeface="Arial" panose="020B0604020202020204" pitchFamily="34" charset="0"/>
            </a:endParaRPr>
          </a:p>
          <a:p>
            <a:pPr>
              <a:lnSpc>
                <a:spcPct val="150000"/>
              </a:lnSpc>
            </a:pPr>
            <a:endParaRPr lang="es-MX" sz="1400" dirty="0">
              <a:latin typeface="Arial" panose="020B0604020202020204" pitchFamily="34" charset="0"/>
              <a:cs typeface="Arial" panose="020B0604020202020204" pitchFamily="34" charset="0"/>
            </a:endParaRPr>
          </a:p>
        </p:txBody>
      </p:sp>
      <p:pic>
        <p:nvPicPr>
          <p:cNvPr id="11" name="10 Imagen"/>
          <p:cNvPicPr>
            <a:picLocks noChangeAspect="1"/>
          </p:cNvPicPr>
          <p:nvPr/>
        </p:nvPicPr>
        <p:blipFill rotWithShape="1">
          <a:blip r:embed="rId3">
            <a:extLst>
              <a:ext uri="{28A0092B-C50C-407E-A947-70E740481C1C}">
                <a14:useLocalDpi xmlns:a14="http://schemas.microsoft.com/office/drawing/2010/main" val="0"/>
              </a:ext>
            </a:extLst>
          </a:blip>
          <a:srcRect t="3379" b="3577"/>
          <a:stretch/>
        </p:blipFill>
        <p:spPr>
          <a:xfrm>
            <a:off x="5051878" y="1203851"/>
            <a:ext cx="3372042" cy="4392488"/>
          </a:xfrm>
          <a:prstGeom prst="rect">
            <a:avLst/>
          </a:prstGeom>
        </p:spPr>
      </p:pic>
      <p:pic>
        <p:nvPicPr>
          <p:cNvPr id="12" name="11 Imagen"/>
          <p:cNvPicPr>
            <a:picLocks noChangeAspect="1"/>
          </p:cNvPicPr>
          <p:nvPr/>
        </p:nvPicPr>
        <p:blipFill rotWithShape="1">
          <a:blip r:embed="rId4">
            <a:extLst>
              <a:ext uri="{28A0092B-C50C-407E-A947-70E740481C1C}">
                <a14:useLocalDpi xmlns:a14="http://schemas.microsoft.com/office/drawing/2010/main" val="0"/>
              </a:ext>
            </a:extLst>
          </a:blip>
          <a:srcRect t="1293"/>
          <a:stretch/>
        </p:blipFill>
        <p:spPr>
          <a:xfrm>
            <a:off x="1223120" y="1347867"/>
            <a:ext cx="3168352" cy="4088607"/>
          </a:xfrm>
          <a:prstGeom prst="rect">
            <a:avLst/>
          </a:prstGeom>
        </p:spPr>
      </p:pic>
    </p:spTree>
    <p:extLst>
      <p:ext uri="{BB962C8B-B14F-4D97-AF65-F5344CB8AC3E}">
        <p14:creationId xmlns:p14="http://schemas.microsoft.com/office/powerpoint/2010/main" val="43504895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21842"/>
            <a:ext cx="9144000" cy="5483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chemeClr val="accent3">
                <a:lumMod val="75000"/>
              </a:schemeClr>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17848" y="116632"/>
            <a:ext cx="2286000" cy="369332"/>
          </a:xfrm>
          <a:prstGeom prst="rect">
            <a:avLst/>
          </a:prstGeom>
        </p:spPr>
        <p:txBody>
          <a:bodyPr wrap="square">
            <a:spAutoFit/>
          </a:bodyPr>
          <a:lstStyle/>
          <a:p>
            <a:r>
              <a:rPr lang="es-MX" b="1" i="0" dirty="0" smtClean="0">
                <a:solidFill>
                  <a:schemeClr val="accent3">
                    <a:lumMod val="75000"/>
                  </a:schemeClr>
                </a:solidFill>
                <a:effectLst/>
                <a:latin typeface="Open Sans"/>
              </a:rPr>
              <a:t>MEDIO AMBIENTE</a:t>
            </a:r>
            <a:endParaRPr lang="es-MX" dirty="0">
              <a:solidFill>
                <a:schemeClr val="accent3">
                  <a:lumMod val="75000"/>
                </a:schemeClr>
              </a:solidFill>
            </a:endParaRPr>
          </a:p>
        </p:txBody>
      </p:sp>
      <p:pic>
        <p:nvPicPr>
          <p:cNvPr id="7" name="Picture 5" descr="C:\Users\aaron.dominguez\Documents\CoP\MEDIO AMBIENT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20" y="-27384"/>
            <a:ext cx="1025487" cy="1049571"/>
          </a:xfrm>
          <a:prstGeom prst="rect">
            <a:avLst/>
          </a:prstGeom>
          <a:noFill/>
          <a:extLst>
            <a:ext uri="{909E8E84-426E-40DD-AFC4-6F175D3DCCD1}">
              <a14:hiddenFill xmlns:a14="http://schemas.microsoft.com/office/drawing/2010/main">
                <a:solidFill>
                  <a:srgbClr val="FFFFFF"/>
                </a:solidFill>
              </a14:hiddenFill>
            </a:ext>
          </a:extLst>
        </p:spPr>
      </p:pic>
      <p:sp>
        <p:nvSpPr>
          <p:cNvPr id="10" name="9 Rectángulo"/>
          <p:cNvSpPr/>
          <p:nvPr/>
        </p:nvSpPr>
        <p:spPr>
          <a:xfrm>
            <a:off x="791072" y="411763"/>
            <a:ext cx="8352928" cy="4293483"/>
          </a:xfrm>
          <a:prstGeom prst="rect">
            <a:avLst/>
          </a:prstGeom>
        </p:spPr>
        <p:txBody>
          <a:bodyPr wrap="square">
            <a:spAutoFit/>
          </a:bodyPr>
          <a:lstStyle/>
          <a:p>
            <a:pPr marL="285750" indent="-285750">
              <a:lnSpc>
                <a:spcPct val="150000"/>
              </a:lnSpc>
              <a:buFont typeface="Arial" charset="0"/>
              <a:buChar char="•"/>
            </a:pPr>
            <a:endParaRPr lang="es-MX" sz="1400" dirty="0" smtClean="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smtClean="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smtClean="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a:latin typeface="Arial" panose="020B0604020202020204" pitchFamily="34" charset="0"/>
              <a:cs typeface="Arial" panose="020B0604020202020204" pitchFamily="34" charset="0"/>
            </a:endParaRPr>
          </a:p>
          <a:p>
            <a:pPr marL="285750" indent="-285750">
              <a:lnSpc>
                <a:spcPct val="150000"/>
              </a:lnSpc>
              <a:buFont typeface="Arial" charset="0"/>
              <a:buChar char="•"/>
            </a:pPr>
            <a:endParaRPr lang="es-MX" sz="1400" dirty="0" smtClean="0">
              <a:latin typeface="Arial" panose="020B0604020202020204" pitchFamily="34" charset="0"/>
              <a:cs typeface="Arial" panose="020B0604020202020204" pitchFamily="34" charset="0"/>
            </a:endParaRPr>
          </a:p>
          <a:p>
            <a:pPr>
              <a:lnSpc>
                <a:spcPct val="150000"/>
              </a:lnSpc>
            </a:pPr>
            <a:endParaRPr lang="es-MX" sz="1400" dirty="0" smtClean="0">
              <a:latin typeface="Arial" panose="020B0604020202020204" pitchFamily="34" charset="0"/>
              <a:cs typeface="Arial" panose="020B0604020202020204" pitchFamily="34" charset="0"/>
            </a:endParaRPr>
          </a:p>
          <a:p>
            <a:pPr>
              <a:lnSpc>
                <a:spcPct val="150000"/>
              </a:lnSpc>
            </a:pPr>
            <a:endParaRPr lang="es-MX" sz="1400" dirty="0">
              <a:latin typeface="Arial" panose="020B0604020202020204" pitchFamily="34" charset="0"/>
              <a:cs typeface="Arial" panose="020B0604020202020204" pitchFamily="34" charset="0"/>
            </a:endParaRPr>
          </a:p>
          <a:p>
            <a:pPr>
              <a:lnSpc>
                <a:spcPct val="150000"/>
              </a:lnSpc>
            </a:pPr>
            <a:endParaRPr lang="es-MX" sz="1400" dirty="0" smtClean="0">
              <a:latin typeface="Arial" panose="020B0604020202020204" pitchFamily="34" charset="0"/>
              <a:cs typeface="Arial" panose="020B0604020202020204" pitchFamily="34" charset="0"/>
            </a:endParaRPr>
          </a:p>
          <a:p>
            <a:pPr>
              <a:lnSpc>
                <a:spcPct val="150000"/>
              </a:lnSpc>
            </a:pPr>
            <a:endParaRPr lang="es-MX" sz="1400" dirty="0">
              <a:latin typeface="Arial" panose="020B0604020202020204" pitchFamily="34" charset="0"/>
              <a:cs typeface="Arial" panose="020B0604020202020204" pitchFamily="34" charset="0"/>
            </a:endParaRPr>
          </a:p>
          <a:p>
            <a:pPr>
              <a:lnSpc>
                <a:spcPct val="150000"/>
              </a:lnSpc>
            </a:pPr>
            <a:endParaRPr lang="es-MX" sz="1400" dirty="0" smtClean="0">
              <a:latin typeface="Arial" panose="020B0604020202020204" pitchFamily="34" charset="0"/>
              <a:cs typeface="Arial" panose="020B0604020202020204" pitchFamily="34" charset="0"/>
            </a:endParaRPr>
          </a:p>
          <a:p>
            <a:pPr>
              <a:lnSpc>
                <a:spcPct val="150000"/>
              </a:lnSpc>
            </a:pPr>
            <a:endParaRPr lang="es-MX" sz="1400" dirty="0">
              <a:latin typeface="Arial" panose="020B0604020202020204" pitchFamily="34" charset="0"/>
              <a:cs typeface="Arial" panose="020B0604020202020204" pitchFamily="34" charset="0"/>
            </a:endParaRPr>
          </a:p>
          <a:p>
            <a:pPr>
              <a:lnSpc>
                <a:spcPct val="150000"/>
              </a:lnSpc>
            </a:pPr>
            <a:endParaRPr lang="es-MX" sz="1400" dirty="0">
              <a:latin typeface="Arial" panose="020B0604020202020204" pitchFamily="34" charset="0"/>
              <a:cs typeface="Arial" panose="020B0604020202020204" pitchFamily="34" charset="0"/>
            </a:endParaRPr>
          </a:p>
        </p:txBody>
      </p:sp>
      <p:sp>
        <p:nvSpPr>
          <p:cNvPr id="4" name="3 Rectángulo"/>
          <p:cNvSpPr/>
          <p:nvPr/>
        </p:nvSpPr>
        <p:spPr>
          <a:xfrm>
            <a:off x="808516" y="836712"/>
            <a:ext cx="7830616" cy="416011"/>
          </a:xfrm>
          <a:prstGeom prst="rect">
            <a:avLst/>
          </a:prstGeom>
        </p:spPr>
        <p:txBody>
          <a:bodyPr wrap="square">
            <a:spAutoFit/>
          </a:bodyPr>
          <a:lstStyle/>
          <a:p>
            <a:pPr marL="285750" indent="-285750">
              <a:lnSpc>
                <a:spcPct val="150000"/>
              </a:lnSpc>
              <a:buFont typeface="Arial" charset="0"/>
              <a:buChar char="•"/>
            </a:pPr>
            <a:r>
              <a:rPr lang="es-MX" sz="1600" dirty="0">
                <a:latin typeface="Arial" panose="020B0604020202020204" pitchFamily="34" charset="0"/>
                <a:cs typeface="Arial" panose="020B0604020202020204" pitchFamily="34" charset="0"/>
              </a:rPr>
              <a:t>Información en los tableros de la Organización y en banners.</a:t>
            </a:r>
          </a:p>
        </p:txBody>
      </p:sp>
      <p:pic>
        <p:nvPicPr>
          <p:cNvPr id="13" name="12 Imagen"/>
          <p:cNvPicPr>
            <a:picLocks noChangeAspect="1"/>
          </p:cNvPicPr>
          <p:nvPr/>
        </p:nvPicPr>
        <p:blipFill rotWithShape="1">
          <a:blip r:embed="rId3" cstate="print">
            <a:extLst>
              <a:ext uri="{28A0092B-C50C-407E-A947-70E740481C1C}">
                <a14:useLocalDpi xmlns:a14="http://schemas.microsoft.com/office/drawing/2010/main" val="0"/>
              </a:ext>
            </a:extLst>
          </a:blip>
          <a:srcRect t="18551" b="19130"/>
          <a:stretch/>
        </p:blipFill>
        <p:spPr>
          <a:xfrm>
            <a:off x="4223578" y="1765885"/>
            <a:ext cx="3444766" cy="3816424"/>
          </a:xfrm>
          <a:prstGeom prst="rect">
            <a:avLst/>
          </a:prstGeom>
        </p:spPr>
      </p:pic>
      <p:pic>
        <p:nvPicPr>
          <p:cNvPr id="14" name="13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1290" y="1765885"/>
            <a:ext cx="2191142" cy="3895363"/>
          </a:xfrm>
          <a:prstGeom prst="rect">
            <a:avLst/>
          </a:prstGeom>
        </p:spPr>
      </p:pic>
    </p:spTree>
    <p:extLst>
      <p:ext uri="{BB962C8B-B14F-4D97-AF65-F5344CB8AC3E}">
        <p14:creationId xmlns:p14="http://schemas.microsoft.com/office/powerpoint/2010/main" val="360461275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04664"/>
            <a:ext cx="9144000" cy="70501"/>
          </a:xfrm>
          <a:prstGeom prst="line">
            <a:avLst/>
          </a:prstGeom>
          <a:ln>
            <a:solidFill>
              <a:srgbClr val="FF0000"/>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rgbClr val="FF0000"/>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71600" y="117126"/>
            <a:ext cx="2300630" cy="369332"/>
          </a:xfrm>
          <a:prstGeom prst="rect">
            <a:avLst/>
          </a:prstGeom>
        </p:spPr>
        <p:txBody>
          <a:bodyPr wrap="none">
            <a:spAutoFit/>
          </a:bodyPr>
          <a:lstStyle/>
          <a:p>
            <a:r>
              <a:rPr lang="es-MX" b="1" i="0" dirty="0" smtClean="0">
                <a:solidFill>
                  <a:srgbClr val="FF274C"/>
                </a:solidFill>
                <a:effectLst/>
                <a:latin typeface="Open Sans"/>
              </a:rPr>
              <a:t>ANTICORRUPCIÓN</a:t>
            </a:r>
            <a:endParaRPr lang="es-MX" dirty="0"/>
          </a:p>
        </p:txBody>
      </p:sp>
      <p:pic>
        <p:nvPicPr>
          <p:cNvPr id="6" name="Picture 2" descr="C:\Users\aaron.dominguez\Documents\CoP\ANTICORRUPCIÓ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601"/>
            <a:ext cx="1043608" cy="1068118"/>
          </a:xfrm>
          <a:prstGeom prst="rect">
            <a:avLst/>
          </a:prstGeom>
          <a:noFill/>
          <a:extLst>
            <a:ext uri="{909E8E84-426E-40DD-AFC4-6F175D3DCCD1}">
              <a14:hiddenFill xmlns:a14="http://schemas.microsoft.com/office/drawing/2010/main">
                <a:solidFill>
                  <a:srgbClr val="FFFFFF"/>
                </a:solidFill>
              </a14:hiddenFill>
            </a:ext>
          </a:extLst>
        </p:spPr>
      </p:pic>
      <p:sp>
        <p:nvSpPr>
          <p:cNvPr id="8" name="7 Rectángulo"/>
          <p:cNvSpPr/>
          <p:nvPr/>
        </p:nvSpPr>
        <p:spPr>
          <a:xfrm>
            <a:off x="899592" y="620688"/>
            <a:ext cx="7458448" cy="523220"/>
          </a:xfrm>
          <a:prstGeom prst="rect">
            <a:avLst/>
          </a:prstGeom>
          <a:ln>
            <a:noFill/>
          </a:ln>
        </p:spPr>
        <p:txBody>
          <a:bodyPr wrap="square">
            <a:spAutoFit/>
          </a:bodyPr>
          <a:lstStyle/>
          <a:p>
            <a:pPr algn="just"/>
            <a:r>
              <a:rPr lang="es-MX" sz="1400" b="1" dirty="0">
                <a:latin typeface="Arial" panose="020B0604020202020204" pitchFamily="34" charset="0"/>
                <a:cs typeface="Arial" panose="020B0604020202020204" pitchFamily="34" charset="0"/>
              </a:rPr>
              <a:t>En DONDÉ estamos en contra de los actos de corrupción de cualquier tipo y lo manifestamos en nuestro Código de Ética, lo cual les transcribimos a continuación: </a:t>
            </a:r>
          </a:p>
        </p:txBody>
      </p:sp>
      <p:sp>
        <p:nvSpPr>
          <p:cNvPr id="9" name="8 Rectángulo"/>
          <p:cNvSpPr/>
          <p:nvPr/>
        </p:nvSpPr>
        <p:spPr>
          <a:xfrm>
            <a:off x="1001984" y="1243781"/>
            <a:ext cx="3570210" cy="523220"/>
          </a:xfrm>
          <a:prstGeom prst="rect">
            <a:avLst/>
          </a:prstGeom>
          <a:ln>
            <a:noFill/>
          </a:ln>
        </p:spPr>
        <p:txBody>
          <a:bodyPr wrap="square">
            <a:spAutoFit/>
          </a:bodyPr>
          <a:lstStyle/>
          <a:p>
            <a:pPr algn="r"/>
            <a:r>
              <a:rPr lang="es-MX" sz="1400" b="1" i="1" dirty="0" smtClean="0">
                <a:latin typeface="Arial" panose="020B0604020202020204" pitchFamily="34" charset="0"/>
                <a:cs typeface="Arial" panose="020B0604020202020204" pitchFamily="34" charset="0"/>
              </a:rPr>
              <a:t>Regalos</a:t>
            </a:r>
            <a:r>
              <a:rPr lang="es-MX" sz="1400" b="1" i="1" dirty="0">
                <a:latin typeface="Arial" panose="020B0604020202020204" pitchFamily="34" charset="0"/>
                <a:cs typeface="Arial" panose="020B0604020202020204" pitchFamily="34" charset="0"/>
              </a:rPr>
              <a:t>, atenciones y otras cortesías</a:t>
            </a:r>
            <a:endParaRPr lang="es-MX" sz="1400" b="1" dirty="0">
              <a:latin typeface="Arial" panose="020B0604020202020204" pitchFamily="34" charset="0"/>
              <a:cs typeface="Arial" panose="020B0604020202020204" pitchFamily="34" charset="0"/>
            </a:endParaRPr>
          </a:p>
          <a:p>
            <a:r>
              <a:rPr lang="es-MX" sz="1400" dirty="0">
                <a:latin typeface="Arial" panose="020B0604020202020204" pitchFamily="34" charset="0"/>
                <a:cs typeface="Arial" panose="020B0604020202020204" pitchFamily="34" charset="0"/>
              </a:rPr>
              <a:t> </a:t>
            </a:r>
          </a:p>
        </p:txBody>
      </p:sp>
      <p:sp>
        <p:nvSpPr>
          <p:cNvPr id="10" name="9 Rectángulo"/>
          <p:cNvSpPr/>
          <p:nvPr/>
        </p:nvSpPr>
        <p:spPr>
          <a:xfrm>
            <a:off x="683568" y="1737797"/>
            <a:ext cx="3900715" cy="1938992"/>
          </a:xfrm>
          <a:prstGeom prst="rect">
            <a:avLst/>
          </a:prstGeom>
          <a:ln>
            <a:noFill/>
          </a:ln>
        </p:spPr>
        <p:txBody>
          <a:bodyPr wrap="square">
            <a:spAutoFit/>
          </a:bodyPr>
          <a:lstStyle/>
          <a:p>
            <a:pPr algn="just"/>
            <a:r>
              <a:rPr lang="es-MX" sz="1200" dirty="0">
                <a:latin typeface="Arial" panose="020B0604020202020204" pitchFamily="34" charset="0"/>
                <a:cs typeface="Arial" panose="020B0604020202020204" pitchFamily="34" charset="0"/>
              </a:rPr>
              <a:t>Para DONDÉ el mejor reconocimiento que se puede recibir de un Proveedor es que cumpla con lo pactado, por tanto no aceptamos nosotros ni nuestros familiares dinero, regalos, servicios, descuentos, viajes o entretenimientos. Sin embargo, entendemos que Nuestros Proveedores hagan esfuerzos por promover sus marcas, productos y servicios, por lo que está permitido que entreguen productos promocionales siempre y cuando su valor sea simbólico.”</a:t>
            </a:r>
          </a:p>
          <a:p>
            <a:pPr algn="just"/>
            <a:r>
              <a:rPr lang="es-MX" sz="1200" dirty="0">
                <a:latin typeface="Arial" panose="020B0604020202020204" pitchFamily="34" charset="0"/>
                <a:cs typeface="Arial" panose="020B0604020202020204" pitchFamily="34" charset="0"/>
              </a:rPr>
              <a:t> </a:t>
            </a:r>
          </a:p>
        </p:txBody>
      </p:sp>
      <p:sp>
        <p:nvSpPr>
          <p:cNvPr id="11" name="10 Rectángulo"/>
          <p:cNvSpPr/>
          <p:nvPr/>
        </p:nvSpPr>
        <p:spPr>
          <a:xfrm>
            <a:off x="1014073" y="3680836"/>
            <a:ext cx="3570210" cy="523220"/>
          </a:xfrm>
          <a:prstGeom prst="rect">
            <a:avLst/>
          </a:prstGeom>
          <a:ln>
            <a:noFill/>
          </a:ln>
        </p:spPr>
        <p:txBody>
          <a:bodyPr wrap="square">
            <a:spAutoFit/>
          </a:bodyPr>
          <a:lstStyle/>
          <a:p>
            <a:pPr algn="r"/>
            <a:r>
              <a:rPr lang="es-MX" sz="1400" b="1" dirty="0">
                <a:latin typeface="Arial" panose="020B0604020202020204" pitchFamily="34" charset="0"/>
                <a:cs typeface="Arial" panose="020B0604020202020204" pitchFamily="34" charset="0"/>
              </a:rPr>
              <a:t>Conflicto de Intereses</a:t>
            </a:r>
          </a:p>
          <a:p>
            <a:pPr algn="r"/>
            <a:r>
              <a:rPr lang="es-MX" sz="1400" b="1" dirty="0">
                <a:latin typeface="Arial" panose="020B0604020202020204" pitchFamily="34" charset="0"/>
                <a:cs typeface="Arial" panose="020B0604020202020204" pitchFamily="34" charset="0"/>
              </a:rPr>
              <a:t> </a:t>
            </a:r>
          </a:p>
        </p:txBody>
      </p:sp>
      <p:sp>
        <p:nvSpPr>
          <p:cNvPr id="12" name="11 Rectángulo"/>
          <p:cNvSpPr/>
          <p:nvPr/>
        </p:nvSpPr>
        <p:spPr>
          <a:xfrm>
            <a:off x="4691675" y="1268760"/>
            <a:ext cx="4344821" cy="4708981"/>
          </a:xfrm>
          <a:prstGeom prst="rect">
            <a:avLst/>
          </a:prstGeom>
          <a:ln>
            <a:noFill/>
          </a:ln>
        </p:spPr>
        <p:txBody>
          <a:bodyPr wrap="square">
            <a:spAutoFit/>
          </a:bodyPr>
          <a:lstStyle/>
          <a:p>
            <a:pPr algn="just"/>
            <a:r>
              <a:rPr lang="es-MX" sz="1200" b="1" dirty="0">
                <a:latin typeface="Arial" panose="020B0604020202020204" pitchFamily="34" charset="0"/>
                <a:cs typeface="Arial" panose="020B0604020202020204" pitchFamily="34" charset="0"/>
              </a:rPr>
              <a:t>Personal con intereses externos o negocios independientes:</a:t>
            </a:r>
          </a:p>
          <a:p>
            <a:pPr algn="just"/>
            <a:r>
              <a:rPr lang="es-MX" sz="1200" dirty="0">
                <a:latin typeface="Arial" panose="020B0604020202020204" pitchFamily="34" charset="0"/>
                <a:cs typeface="Arial" panose="020B0604020202020204" pitchFamily="34" charset="0"/>
              </a:rPr>
              <a:t>Se espera que dediquemos nuestro talento y mejor esfuerzo a la empresa y guardar para ella un sentido de lealtad. Esto significa que no debemos:</a:t>
            </a:r>
          </a:p>
          <a:p>
            <a:pPr algn="just"/>
            <a:r>
              <a:rPr lang="es-MX" sz="1200" dirty="0">
                <a:latin typeface="Arial" panose="020B0604020202020204" pitchFamily="34" charset="0"/>
                <a:cs typeface="Arial" panose="020B0604020202020204" pitchFamily="34" charset="0"/>
              </a:rPr>
              <a:t>Participar en cualquier negocio o actividad que de manera directa o indirecta compita o interfiera con la compañía.</a:t>
            </a:r>
          </a:p>
          <a:p>
            <a:pPr algn="just"/>
            <a:r>
              <a:rPr lang="es-MX" sz="1200" dirty="0">
                <a:latin typeface="Arial" panose="020B0604020202020204" pitchFamily="34" charset="0"/>
                <a:cs typeface="Arial" panose="020B0604020202020204" pitchFamily="34" charset="0"/>
              </a:rPr>
              <a:t>Tomar provecho de nuestro puesto o posición en la compañía para obtener beneficios personales, incluyendo a miembros de nuestra familia o terceras personas </a:t>
            </a:r>
          </a:p>
          <a:p>
            <a:pPr algn="just"/>
            <a:r>
              <a:rPr lang="es-MX" sz="1200" dirty="0">
                <a:latin typeface="Arial" panose="020B0604020202020204" pitchFamily="34" charset="0"/>
                <a:cs typeface="Arial" panose="020B0604020202020204" pitchFamily="34" charset="0"/>
              </a:rPr>
              <a:t>Recibir ingresos y/o beneficios de proveedores, competidores o clientes. </a:t>
            </a:r>
          </a:p>
          <a:p>
            <a:pPr algn="just"/>
            <a:r>
              <a:rPr lang="es-MX" sz="1200" dirty="0">
                <a:latin typeface="Arial" panose="020B0604020202020204" pitchFamily="34" charset="0"/>
                <a:cs typeface="Arial" panose="020B0604020202020204" pitchFamily="34" charset="0"/>
              </a:rPr>
              <a:t>Se exceptúan los casos de personas que tienen cargos en asociaciones civiles sin fines de lucro, tales como instituciones educativas o alguna otra actividad que haya sido previamente aprobada por la Dirección General de DONDÉ.</a:t>
            </a:r>
          </a:p>
          <a:p>
            <a:pPr algn="just"/>
            <a:r>
              <a:rPr lang="es-MX" sz="1200" dirty="0">
                <a:latin typeface="Arial" panose="020B0604020202020204" pitchFamily="34" charset="0"/>
                <a:cs typeface="Arial" panose="020B0604020202020204" pitchFamily="34" charset="0"/>
              </a:rPr>
              <a:t> </a:t>
            </a:r>
          </a:p>
          <a:p>
            <a:pPr algn="just"/>
            <a:r>
              <a:rPr lang="es-MX" sz="1200" b="1" dirty="0">
                <a:latin typeface="Arial" panose="020B0604020202020204" pitchFamily="34" charset="0"/>
                <a:cs typeface="Arial" panose="020B0604020202020204" pitchFamily="34" charset="0"/>
              </a:rPr>
              <a:t>Personal como cliente de DONDÉ:</a:t>
            </a:r>
          </a:p>
          <a:p>
            <a:pPr algn="just"/>
            <a:r>
              <a:rPr lang="es-MX" sz="1200" dirty="0">
                <a:latin typeface="Arial" panose="020B0604020202020204" pitchFamily="34" charset="0"/>
                <a:cs typeface="Arial" panose="020B0604020202020204" pitchFamily="34" charset="0"/>
              </a:rPr>
              <a:t>El personal de la empresa puede adquirir nuestros productos para su propio consumo, siempre que sea de acuerdo con la política establecida para ello. DONDÉ se reserva el derecho de verificar el destino final del producto adquirido. De ninguna manera quienes trabajan en DONDÉ pueden tener negocios dedicados a la comercialización, distribución, transportación o transformación de nuestros productos o servicios</a:t>
            </a:r>
            <a:r>
              <a:rPr lang="es-MX" sz="1200" dirty="0" smtClean="0">
                <a:latin typeface="Arial" panose="020B0604020202020204" pitchFamily="34" charset="0"/>
                <a:cs typeface="Arial" panose="020B0604020202020204" pitchFamily="34" charset="0"/>
              </a:rPr>
              <a:t>.</a:t>
            </a:r>
            <a:endParaRPr lang="es-MX" sz="1200" dirty="0">
              <a:latin typeface="Arial" panose="020B0604020202020204" pitchFamily="34" charset="0"/>
              <a:cs typeface="Arial" panose="020B0604020202020204" pitchFamily="34" charset="0"/>
            </a:endParaRPr>
          </a:p>
        </p:txBody>
      </p:sp>
      <p:sp>
        <p:nvSpPr>
          <p:cNvPr id="13" name="12 Rectángulo"/>
          <p:cNvSpPr/>
          <p:nvPr/>
        </p:nvSpPr>
        <p:spPr>
          <a:xfrm>
            <a:off x="739174" y="4149080"/>
            <a:ext cx="3887551" cy="1200329"/>
          </a:xfrm>
          <a:prstGeom prst="rect">
            <a:avLst/>
          </a:prstGeom>
          <a:ln>
            <a:noFill/>
          </a:ln>
        </p:spPr>
        <p:txBody>
          <a:bodyPr wrap="square">
            <a:spAutoFit/>
          </a:bodyPr>
          <a:lstStyle/>
          <a:p>
            <a:pPr algn="just"/>
            <a:r>
              <a:rPr lang="es-MX" sz="1200" dirty="0">
                <a:latin typeface="Arial" panose="020B0604020202020204" pitchFamily="34" charset="0"/>
                <a:cs typeface="Arial" panose="020B0604020202020204" pitchFamily="34" charset="0"/>
              </a:rPr>
              <a:t>Todos los que trabajamos en DONDÉ tenemos la obligación de actuar con honestidad y ética, buscando siempre la protección de los intereses de la compañía. La gente DONDÉ debe evitar situaciones que signifiquen o pudieran significar un conflicto entre intereses personales y los de nuestra compañía.</a:t>
            </a:r>
          </a:p>
        </p:txBody>
      </p:sp>
    </p:spTree>
    <p:extLst>
      <p:ext uri="{BB962C8B-B14F-4D97-AF65-F5344CB8AC3E}">
        <p14:creationId xmlns:p14="http://schemas.microsoft.com/office/powerpoint/2010/main" val="13054904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04664"/>
            <a:ext cx="9144000" cy="70501"/>
          </a:xfrm>
          <a:prstGeom prst="line">
            <a:avLst/>
          </a:prstGeom>
          <a:ln>
            <a:solidFill>
              <a:srgbClr val="FF0000"/>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rgbClr val="FF0000"/>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71600" y="117126"/>
            <a:ext cx="2300630" cy="369332"/>
          </a:xfrm>
          <a:prstGeom prst="rect">
            <a:avLst/>
          </a:prstGeom>
        </p:spPr>
        <p:txBody>
          <a:bodyPr wrap="none">
            <a:spAutoFit/>
          </a:bodyPr>
          <a:lstStyle/>
          <a:p>
            <a:r>
              <a:rPr lang="es-MX" b="1" i="0" dirty="0" smtClean="0">
                <a:solidFill>
                  <a:srgbClr val="FF274C"/>
                </a:solidFill>
                <a:effectLst/>
                <a:latin typeface="Open Sans"/>
              </a:rPr>
              <a:t>ANTICORRUPCIÓN</a:t>
            </a:r>
            <a:endParaRPr lang="es-MX" dirty="0"/>
          </a:p>
        </p:txBody>
      </p:sp>
      <p:pic>
        <p:nvPicPr>
          <p:cNvPr id="6" name="Picture 2" descr="C:\Users\aaron.dominguez\Documents\CoP\ANTICORRUPCIÓ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601"/>
            <a:ext cx="1043608" cy="1068118"/>
          </a:xfrm>
          <a:prstGeom prst="rect">
            <a:avLst/>
          </a:prstGeom>
          <a:noFill/>
          <a:extLst>
            <a:ext uri="{909E8E84-426E-40DD-AFC4-6F175D3DCCD1}">
              <a14:hiddenFill xmlns:a14="http://schemas.microsoft.com/office/drawing/2010/main">
                <a:solidFill>
                  <a:srgbClr val="FFFFFF"/>
                </a:solidFill>
              </a14:hiddenFill>
            </a:ext>
          </a:extLst>
        </p:spPr>
      </p:pic>
      <p:sp>
        <p:nvSpPr>
          <p:cNvPr id="7" name="6 Rectángulo"/>
          <p:cNvSpPr/>
          <p:nvPr/>
        </p:nvSpPr>
        <p:spPr>
          <a:xfrm>
            <a:off x="611560" y="908720"/>
            <a:ext cx="4048634" cy="5262979"/>
          </a:xfrm>
          <a:prstGeom prst="rect">
            <a:avLst/>
          </a:prstGeom>
        </p:spPr>
        <p:txBody>
          <a:bodyPr wrap="square">
            <a:spAutoFit/>
          </a:bodyPr>
          <a:lstStyle/>
          <a:p>
            <a:pPr algn="just"/>
            <a:r>
              <a:rPr lang="es-MX" sz="1200" b="1" dirty="0">
                <a:latin typeface="Arial" panose="020B0604020202020204" pitchFamily="34" charset="0"/>
                <a:cs typeface="Arial" panose="020B0604020202020204" pitchFamily="34" charset="0"/>
              </a:rPr>
              <a:t>Personal como proveedor:</a:t>
            </a:r>
            <a:endParaRPr lang="es-MX" sz="1200" dirty="0">
              <a:latin typeface="Arial" panose="020B0604020202020204" pitchFamily="34" charset="0"/>
              <a:cs typeface="Arial" panose="020B0604020202020204" pitchFamily="34" charset="0"/>
            </a:endParaRPr>
          </a:p>
          <a:p>
            <a:pPr algn="just"/>
            <a:r>
              <a:rPr lang="es-MX" sz="1200" dirty="0">
                <a:latin typeface="Arial" panose="020B0604020202020204" pitchFamily="34" charset="0"/>
                <a:cs typeface="Arial" panose="020B0604020202020204" pitchFamily="34" charset="0"/>
              </a:rPr>
              <a:t>No está permitido que el personal de DONDÉ sea al mismo tiempo proveedor de nuestra empresa. De ahí que quien sea propietario de algún negocio debe abstenerse de proveer a DONDÉ de sus productos y/o servicios.</a:t>
            </a:r>
          </a:p>
          <a:p>
            <a:pPr algn="just"/>
            <a:r>
              <a:rPr lang="es-MX" sz="1200" dirty="0">
                <a:latin typeface="Arial" panose="020B0604020202020204" pitchFamily="34" charset="0"/>
                <a:cs typeface="Arial" panose="020B0604020202020204" pitchFamily="34" charset="0"/>
              </a:rPr>
              <a:t> </a:t>
            </a:r>
          </a:p>
          <a:p>
            <a:pPr algn="just"/>
            <a:r>
              <a:rPr lang="es-MX" sz="1200" b="1" dirty="0">
                <a:latin typeface="Arial" panose="020B0604020202020204" pitchFamily="34" charset="0"/>
                <a:cs typeface="Arial" panose="020B0604020202020204" pitchFamily="34" charset="0"/>
              </a:rPr>
              <a:t>Familiares del personal como clientes o proveedores:</a:t>
            </a:r>
            <a:endParaRPr lang="es-MX" sz="1200" dirty="0">
              <a:latin typeface="Arial" panose="020B0604020202020204" pitchFamily="34" charset="0"/>
              <a:cs typeface="Arial" panose="020B0604020202020204" pitchFamily="34" charset="0"/>
            </a:endParaRPr>
          </a:p>
          <a:p>
            <a:pPr algn="just"/>
            <a:r>
              <a:rPr lang="es-MX" sz="1200" dirty="0">
                <a:latin typeface="Arial" panose="020B0604020202020204" pitchFamily="34" charset="0"/>
                <a:cs typeface="Arial" panose="020B0604020202020204" pitchFamily="34" charset="0"/>
              </a:rPr>
              <a:t>El personal de DONDÉ no debe participar ni influir –directa o indirectamente– en los requerimientos, negociaciones y procesos de decisión con clientes o proveedores con quienes tenga una relación familiar, o algún otro interés distinto a los de DONDÉ, por el que pueda obtener beneficios personales.</a:t>
            </a:r>
          </a:p>
          <a:p>
            <a:pPr algn="just"/>
            <a:r>
              <a:rPr lang="es-MX" sz="1200" dirty="0">
                <a:latin typeface="Arial" panose="020B0604020202020204" pitchFamily="34" charset="0"/>
                <a:cs typeface="Arial" panose="020B0604020202020204" pitchFamily="34" charset="0"/>
              </a:rPr>
              <a:t> </a:t>
            </a:r>
          </a:p>
          <a:p>
            <a:pPr algn="just"/>
            <a:r>
              <a:rPr lang="es-MX" sz="1200" dirty="0">
                <a:latin typeface="Arial" panose="020B0604020202020204" pitchFamily="34" charset="0"/>
                <a:cs typeface="Arial" panose="020B0604020202020204" pitchFamily="34" charset="0"/>
              </a:rPr>
              <a:t>DONDÉ busca mantener sus operaciones libre de conflictos provenientes de prácticas desleales de su personal. El personal de DONDÉ debe evitar situaciones que den lugar a conflictos de interés entre intereses personales e intereses de DONDÉ. Esas situaciones deben ser notificadas directamente al Comité de Ética.</a:t>
            </a:r>
          </a:p>
          <a:p>
            <a:pPr algn="just"/>
            <a:r>
              <a:rPr lang="es-MX" sz="1200" dirty="0">
                <a:latin typeface="Arial" panose="020B0604020202020204" pitchFamily="34" charset="0"/>
                <a:cs typeface="Arial" panose="020B0604020202020204" pitchFamily="34" charset="0"/>
              </a:rPr>
              <a:t> </a:t>
            </a:r>
          </a:p>
          <a:p>
            <a:pPr algn="just"/>
            <a:r>
              <a:rPr lang="es-MX" sz="1200" dirty="0">
                <a:latin typeface="Arial" panose="020B0604020202020204" pitchFamily="34" charset="0"/>
                <a:cs typeface="Arial" panose="020B0604020202020204" pitchFamily="34" charset="0"/>
              </a:rPr>
              <a:t>Es obligación de toda persona que trabaja en DONDÉ notificar a su jefe inmediato si tiene familiares propietarios de negocios que sean o pretendan ser proveedores o clientes de nuestra empresa</a:t>
            </a:r>
            <a:r>
              <a:rPr lang="es-MX" sz="1200" dirty="0" smtClean="0">
                <a:latin typeface="Arial" panose="020B0604020202020204" pitchFamily="34" charset="0"/>
                <a:cs typeface="Arial" panose="020B0604020202020204" pitchFamily="34" charset="0"/>
              </a:rPr>
              <a:t>.</a:t>
            </a:r>
            <a:endParaRPr lang="es-MX" sz="1200" dirty="0">
              <a:latin typeface="Arial" panose="020B0604020202020204" pitchFamily="34" charset="0"/>
              <a:cs typeface="Arial" panose="020B0604020202020204" pitchFamily="34" charset="0"/>
            </a:endParaRPr>
          </a:p>
        </p:txBody>
      </p:sp>
      <p:sp>
        <p:nvSpPr>
          <p:cNvPr id="8" name="7 Rectángulo"/>
          <p:cNvSpPr/>
          <p:nvPr/>
        </p:nvSpPr>
        <p:spPr>
          <a:xfrm>
            <a:off x="4818214" y="908720"/>
            <a:ext cx="4074266" cy="4893647"/>
          </a:xfrm>
          <a:prstGeom prst="rect">
            <a:avLst/>
          </a:prstGeom>
          <a:ln>
            <a:noFill/>
          </a:ln>
        </p:spPr>
        <p:txBody>
          <a:bodyPr wrap="square">
            <a:spAutoFit/>
          </a:bodyPr>
          <a:lstStyle/>
          <a:p>
            <a:pPr algn="just"/>
            <a:r>
              <a:rPr lang="es-MX" sz="1200" b="1" dirty="0" smtClean="0">
                <a:latin typeface="Arial" panose="020B0604020202020204" pitchFamily="34" charset="0"/>
                <a:cs typeface="Arial" panose="020B0604020202020204" pitchFamily="34" charset="0"/>
              </a:rPr>
              <a:t>Accionistas como clientes o proveedores</a:t>
            </a:r>
            <a:endParaRPr lang="es-MX" sz="1200" dirty="0" smtClean="0">
              <a:latin typeface="Arial" panose="020B0604020202020204" pitchFamily="34" charset="0"/>
              <a:cs typeface="Arial" panose="020B0604020202020204" pitchFamily="34" charset="0"/>
            </a:endParaRPr>
          </a:p>
          <a:p>
            <a:pPr algn="just"/>
            <a:r>
              <a:rPr lang="es-MX" sz="1200" dirty="0" smtClean="0">
                <a:latin typeface="Arial" panose="020B0604020202020204" pitchFamily="34" charset="0"/>
                <a:cs typeface="Arial" panose="020B0604020202020204" pitchFamily="34" charset="0"/>
              </a:rPr>
              <a:t>Los accionistas que tienen o pretenden establecer una relación comercial con DONDÉ se sujetan a los mismos procedimientos y condiciones que el resto de nuestros proveedores y clientes.</a:t>
            </a:r>
          </a:p>
          <a:p>
            <a:pPr algn="just"/>
            <a:r>
              <a:rPr lang="es-MX" sz="1200" dirty="0">
                <a:latin typeface="Arial" panose="020B0604020202020204" pitchFamily="34" charset="0"/>
                <a:cs typeface="Arial" panose="020B0604020202020204" pitchFamily="34" charset="0"/>
              </a:rPr>
              <a:t> </a:t>
            </a:r>
          </a:p>
          <a:p>
            <a:pPr algn="just"/>
            <a:r>
              <a:rPr lang="es-MX" sz="1200" b="1" dirty="0">
                <a:latin typeface="Arial" panose="020B0604020202020204" pitchFamily="34" charset="0"/>
                <a:cs typeface="Arial" panose="020B0604020202020204" pitchFamily="34" charset="0"/>
              </a:rPr>
              <a:t>Accionistas y/o personal con familiares en DONDÉ</a:t>
            </a:r>
            <a:endParaRPr lang="es-MX" sz="1200" dirty="0">
              <a:latin typeface="Arial" panose="020B0604020202020204" pitchFamily="34" charset="0"/>
              <a:cs typeface="Arial" panose="020B0604020202020204" pitchFamily="34" charset="0"/>
            </a:endParaRPr>
          </a:p>
          <a:p>
            <a:pPr algn="just"/>
            <a:r>
              <a:rPr lang="es-MX" sz="1200" dirty="0">
                <a:latin typeface="Arial" panose="020B0604020202020204" pitchFamily="34" charset="0"/>
                <a:cs typeface="Arial" panose="020B0604020202020204" pitchFamily="34" charset="0"/>
              </a:rPr>
              <a:t>Los familiares del personal y/o accionistas de nuestra empresa pueden trabajar para ella siempre y cuando cumplan con los requisitos para el puesto. La contratación de los mismos se hace siguiendo el procedimiento de selección establecido por el Departamento de Recursos Humanos. Sin embargo, está prohibido que una persona que trabaja en la empresa supervise de manera directa o indirecta a un familiar. Cualquier movimiento interno o decisión laboral está sujeto a las prácticas y políticas laborales aplicables para todo el personal de DONDÉ.</a:t>
            </a:r>
          </a:p>
          <a:p>
            <a:pPr algn="just"/>
            <a:r>
              <a:rPr lang="es-MX" sz="1200" dirty="0">
                <a:latin typeface="Arial" panose="020B0604020202020204" pitchFamily="34" charset="0"/>
                <a:cs typeface="Arial" panose="020B0604020202020204" pitchFamily="34" charset="0"/>
              </a:rPr>
              <a:t> </a:t>
            </a:r>
            <a:endParaRPr lang="es-MX" sz="1200" dirty="0" smtClean="0">
              <a:latin typeface="Arial" panose="020B0604020202020204" pitchFamily="34" charset="0"/>
              <a:cs typeface="Arial" panose="020B0604020202020204" pitchFamily="34" charset="0"/>
            </a:endParaRPr>
          </a:p>
          <a:p>
            <a:pPr algn="just"/>
            <a:r>
              <a:rPr lang="es-MX" sz="1200" b="1" dirty="0">
                <a:latin typeface="Arial" panose="020B0604020202020204" pitchFamily="34" charset="0"/>
                <a:cs typeface="Arial" panose="020B0604020202020204" pitchFamily="34" charset="0"/>
              </a:rPr>
              <a:t>Reporte de conflictos de interés</a:t>
            </a:r>
          </a:p>
          <a:p>
            <a:pPr algn="just"/>
            <a:r>
              <a:rPr lang="es-MX" sz="1200" dirty="0">
                <a:latin typeface="Arial" panose="020B0604020202020204" pitchFamily="34" charset="0"/>
                <a:cs typeface="Arial" panose="020B0604020202020204" pitchFamily="34" charset="0"/>
              </a:rPr>
              <a:t>Las situaciones que involucran un conflicto de interés no siempre son obvias o fáciles de resolver. Se espera que como empleados de DONDÉ reportemos los conflictos de interés reales y potenciales al Comité de Ética. </a:t>
            </a:r>
          </a:p>
          <a:p>
            <a:pPr algn="just"/>
            <a:endParaRPr lang="es-MX" sz="1200" dirty="0" smtClean="0">
              <a:latin typeface="Arial" panose="020B0604020202020204" pitchFamily="34" charset="0"/>
              <a:cs typeface="Arial" panose="020B0604020202020204" pitchFamily="34" charset="0"/>
            </a:endParaRPr>
          </a:p>
          <a:p>
            <a:pPr algn="just"/>
            <a:endParaRPr lang="es-MX"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1263388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1 Conector recto"/>
          <p:cNvCxnSpPr/>
          <p:nvPr/>
        </p:nvCxnSpPr>
        <p:spPr>
          <a:xfrm flipV="1">
            <a:off x="0" y="404664"/>
            <a:ext cx="9144000" cy="70501"/>
          </a:xfrm>
          <a:prstGeom prst="line">
            <a:avLst/>
          </a:prstGeom>
          <a:ln>
            <a:solidFill>
              <a:srgbClr val="FF0000"/>
            </a:solidFill>
            <a:prstDash val="dash"/>
          </a:ln>
        </p:spPr>
        <p:style>
          <a:lnRef idx="2">
            <a:schemeClr val="accent6"/>
          </a:lnRef>
          <a:fillRef idx="0">
            <a:schemeClr val="accent6"/>
          </a:fillRef>
          <a:effectRef idx="1">
            <a:schemeClr val="accent6"/>
          </a:effectRef>
          <a:fontRef idx="minor">
            <a:schemeClr val="tx1"/>
          </a:fontRef>
        </p:style>
      </p:cxnSp>
      <p:cxnSp>
        <p:nvCxnSpPr>
          <p:cNvPr id="3" name="2 Conector recto"/>
          <p:cNvCxnSpPr/>
          <p:nvPr/>
        </p:nvCxnSpPr>
        <p:spPr>
          <a:xfrm>
            <a:off x="539552" y="0"/>
            <a:ext cx="0" cy="5949280"/>
          </a:xfrm>
          <a:prstGeom prst="line">
            <a:avLst/>
          </a:prstGeom>
          <a:ln>
            <a:solidFill>
              <a:srgbClr val="FF0000"/>
            </a:solidFill>
            <a:prstDash val="dash"/>
          </a:ln>
        </p:spPr>
        <p:style>
          <a:lnRef idx="2">
            <a:schemeClr val="accent6"/>
          </a:lnRef>
          <a:fillRef idx="0">
            <a:schemeClr val="accent6"/>
          </a:fillRef>
          <a:effectRef idx="1">
            <a:schemeClr val="accent6"/>
          </a:effectRef>
          <a:fontRef idx="minor">
            <a:schemeClr val="tx1"/>
          </a:fontRef>
        </p:style>
      </p:cxnSp>
      <p:sp>
        <p:nvSpPr>
          <p:cNvPr id="5" name="4 Rectángulo"/>
          <p:cNvSpPr/>
          <p:nvPr/>
        </p:nvSpPr>
        <p:spPr>
          <a:xfrm>
            <a:off x="971600" y="117126"/>
            <a:ext cx="2300630" cy="369332"/>
          </a:xfrm>
          <a:prstGeom prst="rect">
            <a:avLst/>
          </a:prstGeom>
        </p:spPr>
        <p:txBody>
          <a:bodyPr wrap="none">
            <a:spAutoFit/>
          </a:bodyPr>
          <a:lstStyle/>
          <a:p>
            <a:r>
              <a:rPr lang="es-MX" b="1" i="0" dirty="0" smtClean="0">
                <a:solidFill>
                  <a:srgbClr val="FF274C"/>
                </a:solidFill>
                <a:effectLst/>
                <a:latin typeface="Open Sans"/>
              </a:rPr>
              <a:t>ANTICORRUPCIÓN</a:t>
            </a:r>
            <a:endParaRPr lang="es-MX" dirty="0"/>
          </a:p>
        </p:txBody>
      </p:sp>
      <p:pic>
        <p:nvPicPr>
          <p:cNvPr id="6" name="Picture 2" descr="C:\Users\aaron.dominguez\Documents\CoP\ANTICORRUPCIÓ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601"/>
            <a:ext cx="1043608" cy="1068118"/>
          </a:xfrm>
          <a:prstGeom prst="rect">
            <a:avLst/>
          </a:prstGeom>
          <a:noFill/>
          <a:extLst>
            <a:ext uri="{909E8E84-426E-40DD-AFC4-6F175D3DCCD1}">
              <a14:hiddenFill xmlns:a14="http://schemas.microsoft.com/office/drawing/2010/main">
                <a:solidFill>
                  <a:srgbClr val="FFFFFF"/>
                </a:solidFill>
              </a14:hiddenFill>
            </a:ext>
          </a:extLst>
        </p:spPr>
      </p:pic>
      <p:sp>
        <p:nvSpPr>
          <p:cNvPr id="7" name="6 Rectángulo"/>
          <p:cNvSpPr/>
          <p:nvPr/>
        </p:nvSpPr>
        <p:spPr>
          <a:xfrm>
            <a:off x="827584" y="603845"/>
            <a:ext cx="3793421" cy="1384995"/>
          </a:xfrm>
          <a:prstGeom prst="rect">
            <a:avLst/>
          </a:prstGeom>
        </p:spPr>
        <p:txBody>
          <a:bodyPr wrap="square">
            <a:spAutoFit/>
          </a:bodyPr>
          <a:lstStyle/>
          <a:p>
            <a:pPr algn="just"/>
            <a:r>
              <a:rPr lang="es-MX" sz="1200" b="1" dirty="0">
                <a:latin typeface="Arial" panose="020B0604020202020204" pitchFamily="34" charset="0"/>
                <a:cs typeface="Arial" panose="020B0604020202020204" pitchFamily="34" charset="0"/>
              </a:rPr>
              <a:t> </a:t>
            </a:r>
            <a:r>
              <a:rPr lang="es-MX" sz="1200" b="1" dirty="0" smtClean="0">
                <a:latin typeface="Arial" panose="020B0604020202020204" pitchFamily="34" charset="0"/>
                <a:cs typeface="Arial" panose="020B0604020202020204" pitchFamily="34" charset="0"/>
              </a:rPr>
              <a:t> Manejo </a:t>
            </a:r>
            <a:r>
              <a:rPr lang="es-MX" sz="1200" b="1" dirty="0">
                <a:latin typeface="Arial" panose="020B0604020202020204" pitchFamily="34" charset="0"/>
                <a:cs typeface="Arial" panose="020B0604020202020204" pitchFamily="34" charset="0"/>
              </a:rPr>
              <a:t>de conflictos de interés</a:t>
            </a:r>
          </a:p>
          <a:p>
            <a:pPr algn="just"/>
            <a:r>
              <a:rPr lang="es-MX" sz="1200" dirty="0">
                <a:latin typeface="Arial" panose="020B0604020202020204" pitchFamily="34" charset="0"/>
                <a:cs typeface="Arial" panose="020B0604020202020204" pitchFamily="34" charset="0"/>
              </a:rPr>
              <a:t>En caso de enfrentarnos a un conflicto de interés real o potencial, en nuestras relaciones personales, profesionales o actividades que desempeñemos en la compañía, se espera que afrontemos la situación de manera ética y de acuerdo a las previsiones de nuestro Código de Ética y Conducta.</a:t>
            </a:r>
          </a:p>
        </p:txBody>
      </p:sp>
      <p:sp>
        <p:nvSpPr>
          <p:cNvPr id="8" name="7 Rectángulo"/>
          <p:cNvSpPr/>
          <p:nvPr/>
        </p:nvSpPr>
        <p:spPr>
          <a:xfrm>
            <a:off x="1034609" y="1916832"/>
            <a:ext cx="3570210" cy="307777"/>
          </a:xfrm>
          <a:prstGeom prst="rect">
            <a:avLst/>
          </a:prstGeom>
          <a:ln>
            <a:noFill/>
          </a:ln>
        </p:spPr>
        <p:txBody>
          <a:bodyPr wrap="square">
            <a:spAutoFit/>
          </a:bodyPr>
          <a:lstStyle/>
          <a:p>
            <a:pPr algn="r"/>
            <a:r>
              <a:rPr lang="es-MX" sz="1400" b="1" dirty="0" smtClean="0">
                <a:latin typeface="Arial" panose="020B0604020202020204" pitchFamily="34" charset="0"/>
                <a:cs typeface="Arial" panose="020B0604020202020204" pitchFamily="34" charset="0"/>
              </a:rPr>
              <a:t>Anti-Soborno</a:t>
            </a:r>
            <a:endParaRPr lang="es-MX" sz="1400" b="1" dirty="0">
              <a:latin typeface="Arial" panose="020B0604020202020204" pitchFamily="34" charset="0"/>
              <a:cs typeface="Arial" panose="020B0604020202020204" pitchFamily="34" charset="0"/>
            </a:endParaRPr>
          </a:p>
        </p:txBody>
      </p:sp>
      <p:sp>
        <p:nvSpPr>
          <p:cNvPr id="9" name="8 Rectángulo"/>
          <p:cNvSpPr/>
          <p:nvPr/>
        </p:nvSpPr>
        <p:spPr>
          <a:xfrm>
            <a:off x="683568" y="2204864"/>
            <a:ext cx="3951441" cy="3785652"/>
          </a:xfrm>
          <a:prstGeom prst="rect">
            <a:avLst/>
          </a:prstGeom>
        </p:spPr>
        <p:txBody>
          <a:bodyPr wrap="square">
            <a:spAutoFit/>
          </a:bodyPr>
          <a:lstStyle/>
          <a:p>
            <a:pPr algn="just"/>
            <a:r>
              <a:rPr lang="es-MX" sz="1200" dirty="0">
                <a:latin typeface="Arial" panose="020B0604020202020204" pitchFamily="34" charset="0"/>
                <a:cs typeface="Arial" panose="020B0604020202020204" pitchFamily="34" charset="0"/>
              </a:rPr>
              <a:t>Rechazamos cualquier tipo de acto de corrupción. Dar o recibir sobornos es ilegal, altamente no ético y puede ocasionar consecuencias severas para todas las personas involucradas, incluyendo privación de la libertad de las personas y fuertes multas para la compañía. Estamos comprometidos en conducir nuestras operaciones de manera transparente e integra, por lo que todas nuestras transacciones deben cumplir con las leyes anti-corrupción, incluyendo los requerimientos de mantener libros contables y registros completos y precisos.</a:t>
            </a:r>
          </a:p>
          <a:p>
            <a:pPr algn="just"/>
            <a:r>
              <a:rPr lang="es-MX" sz="1200" dirty="0">
                <a:latin typeface="Arial" panose="020B0604020202020204" pitchFamily="34" charset="0"/>
                <a:cs typeface="Arial" panose="020B0604020202020204" pitchFamily="34" charset="0"/>
              </a:rPr>
              <a:t>Proveedores:</a:t>
            </a:r>
          </a:p>
          <a:p>
            <a:pPr algn="just"/>
            <a:r>
              <a:rPr lang="es-MX" sz="1200" dirty="0">
                <a:latin typeface="Arial" panose="020B0604020202020204" pitchFamily="34" charset="0"/>
                <a:cs typeface="Arial" panose="020B0604020202020204" pitchFamily="34" charset="0"/>
              </a:rPr>
              <a:t> </a:t>
            </a:r>
          </a:p>
          <a:p>
            <a:pPr algn="just"/>
            <a:r>
              <a:rPr lang="es-MX" sz="1200" dirty="0">
                <a:latin typeface="Arial" panose="020B0604020202020204" pitchFamily="34" charset="0"/>
                <a:cs typeface="Arial" panose="020B0604020202020204" pitchFamily="34" charset="0"/>
              </a:rPr>
              <a:t>En DONDÉ buscamos obtener del Proveedor únicamente los beneficios correspondientes a la misma negociación de que se trate, sin obtener ventajas personales a costa de la asignación de contratos y por la adquisición de bienes y/o servicios. Buscaremos que la relación con Nuestros Proveedores sea siempre una relación ganar-ganar</a:t>
            </a:r>
            <a:r>
              <a:rPr lang="es-MX" sz="1200" dirty="0" smtClean="0">
                <a:latin typeface="Arial" panose="020B0604020202020204" pitchFamily="34" charset="0"/>
                <a:cs typeface="Arial" panose="020B0604020202020204" pitchFamily="34" charset="0"/>
              </a:rPr>
              <a:t>.</a:t>
            </a:r>
            <a:endParaRPr lang="es-MX" sz="1200" dirty="0">
              <a:latin typeface="Arial" panose="020B0604020202020204" pitchFamily="34" charset="0"/>
              <a:cs typeface="Arial" panose="020B0604020202020204" pitchFamily="34" charset="0"/>
            </a:endParaRPr>
          </a:p>
        </p:txBody>
      </p:sp>
      <p:sp>
        <p:nvSpPr>
          <p:cNvPr id="10" name="9 Rectángulo"/>
          <p:cNvSpPr/>
          <p:nvPr/>
        </p:nvSpPr>
        <p:spPr>
          <a:xfrm>
            <a:off x="4779025" y="535320"/>
            <a:ext cx="4277123" cy="2677656"/>
          </a:xfrm>
          <a:prstGeom prst="rect">
            <a:avLst/>
          </a:prstGeom>
        </p:spPr>
        <p:txBody>
          <a:bodyPr wrap="square">
            <a:spAutoFit/>
          </a:bodyPr>
          <a:lstStyle/>
          <a:p>
            <a:pPr algn="just"/>
            <a:r>
              <a:rPr lang="es-MX" sz="1200" dirty="0">
                <a:latin typeface="Arial" panose="020B0604020202020204" pitchFamily="34" charset="0"/>
                <a:cs typeface="Arial" panose="020B0604020202020204" pitchFamily="34" charset="0"/>
              </a:rPr>
              <a:t>En general, nuestras relaciones con los Proveedores se basan en la confianza mutua y aspiramos a que la experiencia comercial sea satisfactoria y libre de todo tipo de corrupción.</a:t>
            </a:r>
          </a:p>
          <a:p>
            <a:pPr algn="just"/>
            <a:r>
              <a:rPr lang="es-MX" sz="1200" dirty="0">
                <a:latin typeface="Arial" panose="020B0604020202020204" pitchFamily="34" charset="0"/>
                <a:cs typeface="Arial" panose="020B0604020202020204" pitchFamily="34" charset="0"/>
              </a:rPr>
              <a:t>Cualquier situación dudosa, debe ser reportada de inmediato al jefe directo y al departamento jurídico por escrito y desde luego antes de realizarse cualquier transacción.</a:t>
            </a:r>
          </a:p>
          <a:p>
            <a:pPr algn="just"/>
            <a:r>
              <a:rPr lang="es-MX" sz="1200" dirty="0">
                <a:latin typeface="Arial" panose="020B0604020202020204" pitchFamily="34" charset="0"/>
                <a:cs typeface="Arial" panose="020B0604020202020204" pitchFamily="34" charset="0"/>
              </a:rPr>
              <a:t>Apoyando este concepto, hacemos partícipes a Nuestros Proveedores de nuestro principio de Integridad Personal y por ello les pedimos que asuman la responsabilidad de no ofrecer retribuciones o regalos a nuestros Colaboradores.</a:t>
            </a:r>
          </a:p>
          <a:p>
            <a:pPr algn="just"/>
            <a:r>
              <a:rPr lang="es-MX" sz="1200" dirty="0">
                <a:latin typeface="Arial" panose="020B0604020202020204" pitchFamily="34" charset="0"/>
                <a:cs typeface="Arial" panose="020B0604020202020204" pitchFamily="34" charset="0"/>
              </a:rPr>
              <a:t>Colaboradores:</a:t>
            </a:r>
          </a:p>
          <a:p>
            <a:pPr algn="just"/>
            <a:r>
              <a:rPr lang="es-MX" sz="1200" dirty="0">
                <a:latin typeface="Arial" panose="020B0604020202020204" pitchFamily="34" charset="0"/>
                <a:cs typeface="Arial" panose="020B0604020202020204" pitchFamily="34" charset="0"/>
              </a:rPr>
              <a:t> </a:t>
            </a:r>
          </a:p>
        </p:txBody>
      </p:sp>
      <p:sp>
        <p:nvSpPr>
          <p:cNvPr id="11" name="10 Rectángulo"/>
          <p:cNvSpPr/>
          <p:nvPr/>
        </p:nvSpPr>
        <p:spPr>
          <a:xfrm>
            <a:off x="4779025" y="2924944"/>
            <a:ext cx="4257471" cy="3231654"/>
          </a:xfrm>
          <a:prstGeom prst="rect">
            <a:avLst/>
          </a:prstGeom>
        </p:spPr>
        <p:txBody>
          <a:bodyPr wrap="square">
            <a:spAutoFit/>
          </a:bodyPr>
          <a:lstStyle/>
          <a:p>
            <a:pPr algn="just"/>
            <a:r>
              <a:rPr lang="es-MX" sz="1200" dirty="0">
                <a:latin typeface="Arial" panose="020B0604020202020204" pitchFamily="34" charset="0"/>
                <a:cs typeface="Arial" panose="020B0604020202020204" pitchFamily="34" charset="0"/>
              </a:rPr>
              <a:t>Los empleados, en forma directa o a través de intermediarios, nunca deben ofrecer ni prometer un favor personal o financiero impropio u otro tipo de favor a fin de obtener o  conseguir un negocio u otra ventaja de parte de un tercero, ya sea público o privado. Los empleados tampoco deben aceptar dicha ventaja a cambio de un trato preferencial de parte de un tercero. Asimismo, los empleados deben abstenerse de ejercer cualquier actividad o conducta que pudiera dar lugar a la aparición o sospecha de dicha conducta o a un intento de la misma. Por último los colaboradores deben de abstenerse de recibir regalos de cualquier proveedor, compañía o dependencia con la que DONDÉ tenga alguna relación comercial o de negocios. En caso de recibir algún obsequio que por alguna circunstancia no puedan regresar se le deberá notificar a la gerencia de Recursos Humanos quien decidirá cómo proceder en este caso</a:t>
            </a:r>
            <a:r>
              <a:rPr lang="es-MX" sz="1200" dirty="0" smtClean="0">
                <a:latin typeface="Arial" panose="020B0604020202020204" pitchFamily="34" charset="0"/>
                <a:cs typeface="Arial" panose="020B0604020202020204" pitchFamily="34" charset="0"/>
              </a:rPr>
              <a:t>.</a:t>
            </a:r>
            <a:endParaRPr lang="es-MX"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126338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96487"/>
          <a:stretch/>
        </p:blipFill>
        <p:spPr bwMode="auto">
          <a:xfrm>
            <a:off x="0" y="0"/>
            <a:ext cx="9144000" cy="156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788"/>
          <a:stretch/>
        </p:blipFill>
        <p:spPr bwMode="auto">
          <a:xfrm>
            <a:off x="5905185" y="188640"/>
            <a:ext cx="1599367" cy="372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Rectángulo"/>
          <p:cNvSpPr/>
          <p:nvPr/>
        </p:nvSpPr>
        <p:spPr>
          <a:xfrm>
            <a:off x="5894010" y="548680"/>
            <a:ext cx="1599368" cy="215444"/>
          </a:xfrm>
          <a:prstGeom prst="rect">
            <a:avLst/>
          </a:prstGeom>
          <a:solidFill>
            <a:schemeClr val="bg1"/>
          </a:solidFill>
        </p:spPr>
        <p:txBody>
          <a:bodyPr wrap="square">
            <a:spAutoFit/>
          </a:bodyPr>
          <a:lstStyle/>
          <a:p>
            <a:pPr algn="ctr"/>
            <a:r>
              <a:rPr lang="es-MX" sz="800" dirty="0" smtClean="0">
                <a:latin typeface="Arial" panose="020B0604020202020204" pitchFamily="34" charset="0"/>
                <a:cs typeface="Arial" panose="020B0604020202020204" pitchFamily="34" charset="0"/>
              </a:rPr>
              <a:t> </a:t>
            </a:r>
            <a:r>
              <a:rPr lang="es-MX" sz="800" dirty="0">
                <a:latin typeface="Arial" panose="020B0604020202020204" pitchFamily="34" charset="0"/>
                <a:cs typeface="Arial" panose="020B0604020202020204" pitchFamily="34" charset="0"/>
              </a:rPr>
              <a:t>Martes 15 de mayo de 1962 </a:t>
            </a:r>
          </a:p>
        </p:txBody>
      </p:sp>
      <p:sp>
        <p:nvSpPr>
          <p:cNvPr id="6" name="5 Rectángulo"/>
          <p:cNvSpPr/>
          <p:nvPr/>
        </p:nvSpPr>
        <p:spPr>
          <a:xfrm>
            <a:off x="4657467" y="1124744"/>
            <a:ext cx="4358417" cy="2693045"/>
          </a:xfrm>
          <a:prstGeom prst="rect">
            <a:avLst/>
          </a:prstGeom>
        </p:spPr>
        <p:txBody>
          <a:bodyPr wrap="square">
            <a:spAutoFit/>
          </a:bodyPr>
          <a:lstStyle/>
          <a:p>
            <a:pPr algn="just"/>
            <a:r>
              <a:rPr lang="es-MX" sz="1300" dirty="0">
                <a:latin typeface="Arial" panose="020B0604020202020204" pitchFamily="34" charset="0"/>
                <a:cs typeface="Arial" panose="020B0604020202020204" pitchFamily="34" charset="0"/>
              </a:rPr>
              <a:t>En una ceremonia </a:t>
            </a:r>
            <a:r>
              <a:rPr lang="es-MX" sz="1300" dirty="0" smtClean="0">
                <a:latin typeface="Arial" panose="020B0604020202020204" pitchFamily="34" charset="0"/>
                <a:cs typeface="Arial" panose="020B0604020202020204" pitchFamily="34" charset="0"/>
              </a:rPr>
              <a:t>emotiva, </a:t>
            </a:r>
            <a:r>
              <a:rPr lang="es-MX" sz="1300" dirty="0">
                <a:latin typeface="Arial" panose="020B0604020202020204" pitchFamily="34" charset="0"/>
                <a:cs typeface="Arial" panose="020B0604020202020204" pitchFamily="34" charset="0"/>
              </a:rPr>
              <a:t>previa explicación del señor Gómory, la propia señora Ruiz viuda de Dondé procedió a entregar los títulos de propiedad de sendos predios a 14 obreros con 30 años de servicios. </a:t>
            </a:r>
            <a:r>
              <a:rPr lang="es-MX" sz="1300" dirty="0" smtClean="0">
                <a:latin typeface="Arial" panose="020B0604020202020204" pitchFamily="34" charset="0"/>
                <a:cs typeface="Arial" panose="020B0604020202020204" pitchFamily="34" charset="0"/>
              </a:rPr>
              <a:t>Estos </a:t>
            </a:r>
            <a:r>
              <a:rPr lang="es-MX" sz="1300" dirty="0">
                <a:latin typeface="Arial" panose="020B0604020202020204" pitchFamily="34" charset="0"/>
                <a:cs typeface="Arial" panose="020B0604020202020204" pitchFamily="34" charset="0"/>
              </a:rPr>
              <a:t>fueron: Carlos Amaro Valdés, Manuela Comas, Pedro Chan, Rosario Cuevas, Trinidad Cuevas, Diego Pinelo Martínez, Alberto Palma, Jesús Nieto Ibarra, Audomaro Molina Molina, Flora Serrato, María Luisa Suárez, Rosa María Rosado, Federico Rodríguez Durand y Flora Cáceres Solís, quienes dieron emocionadas gracias a la señora Ruiz viuda de Dondé, a sus hijos el presbítero Joaquín y la señorita Alicia, y al gerente señor Gómory, en medio de dianas y aplausos. </a:t>
            </a:r>
          </a:p>
        </p:txBody>
      </p:sp>
      <p:sp>
        <p:nvSpPr>
          <p:cNvPr id="7" name="6 Rectángulo"/>
          <p:cNvSpPr/>
          <p:nvPr/>
        </p:nvSpPr>
        <p:spPr>
          <a:xfrm>
            <a:off x="4657468" y="3789040"/>
            <a:ext cx="4379028" cy="2292935"/>
          </a:xfrm>
          <a:prstGeom prst="rect">
            <a:avLst/>
          </a:prstGeom>
        </p:spPr>
        <p:txBody>
          <a:bodyPr wrap="square">
            <a:spAutoFit/>
          </a:bodyPr>
          <a:lstStyle/>
          <a:p>
            <a:pPr algn="just"/>
            <a:r>
              <a:rPr lang="es-MX" sz="1300" dirty="0">
                <a:latin typeface="Arial" panose="020B0604020202020204" pitchFamily="34" charset="0"/>
                <a:cs typeface="Arial" panose="020B0604020202020204" pitchFamily="34" charset="0"/>
              </a:rPr>
              <a:t> A continuación anunció que la empresa, agradecida, iba a distinguir con la imposición de sendas medallas de oro a cuatro colaboradores con más de 30 años de labor ininterrumpida. A continuación, y entre nutridos aplausos, la señora Ruiz viuda de Dondé hizo entrega una por una de las citadas medallas a los veteranos funcionarios señores Francisco Góngora Pardenilla, Lorenzo Ramírez, Ramón Angulo Argáez y José del Carmen Arimatea Morales Delgado, quienes recibieron las preseas con visibles huellas de emoción en el semblante. </a:t>
            </a:r>
          </a:p>
        </p:txBody>
      </p:sp>
      <p:sp>
        <p:nvSpPr>
          <p:cNvPr id="8" name="7 Rectángulo"/>
          <p:cNvSpPr/>
          <p:nvPr/>
        </p:nvSpPr>
        <p:spPr>
          <a:xfrm>
            <a:off x="5004691" y="692696"/>
            <a:ext cx="3599757" cy="461665"/>
          </a:xfrm>
          <a:prstGeom prst="rect">
            <a:avLst/>
          </a:prstGeom>
          <a:ln>
            <a:noFill/>
          </a:ln>
        </p:spPr>
        <p:txBody>
          <a:bodyPr wrap="square">
            <a:spAutoFit/>
          </a:bodyPr>
          <a:lstStyle/>
          <a:p>
            <a:pPr algn="ctr"/>
            <a:r>
              <a:rPr lang="es-MX" sz="1200" b="1" dirty="0" smtClean="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Galletera Dondé entrega reconocimientos</a:t>
            </a:r>
          </a:p>
          <a:p>
            <a:pPr algn="ctr"/>
            <a:r>
              <a:rPr lang="es-MX" sz="1200" b="1" dirty="0" smtClean="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Y Títulos de Propiedad.</a:t>
            </a:r>
            <a:endParaRPr lang="es-MX" sz="1200" b="1" dirty="0">
              <a:solidFill>
                <a:schemeClr val="tx2">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8 Rectángulo"/>
          <p:cNvSpPr/>
          <p:nvPr/>
        </p:nvSpPr>
        <p:spPr>
          <a:xfrm>
            <a:off x="107504" y="477655"/>
            <a:ext cx="4392488" cy="2031325"/>
          </a:xfrm>
          <a:prstGeom prst="rect">
            <a:avLst/>
          </a:prstGeom>
        </p:spPr>
        <p:txBody>
          <a:bodyPr wrap="square">
            <a:spAutoFit/>
          </a:bodyPr>
          <a:lstStyle/>
          <a:p>
            <a:pPr algn="just"/>
            <a:r>
              <a:rPr lang="es-MX" sz="1400" dirty="0">
                <a:latin typeface="Arial" panose="020B0604020202020204" pitchFamily="34" charset="0"/>
                <a:cs typeface="Arial" panose="020B0604020202020204" pitchFamily="34" charset="0"/>
              </a:rPr>
              <a:t>Ante las necesidades del mercado y los retos por venir, los actuales directores de la empresa, los hermanos, Carlos y Alejandro Gomory, deciden crear una Megaplanta, por lo que en 1990 inicia sus operaciones “Productos Alimenticios DONDÉ S.A. de C.V.”  Complejo industrial galletero creado en una superficie de 60,000 m2, con la tecnología mas avanzada en cuanto a la fabricación y al control de calidad de los productos que se elaboran.</a:t>
            </a:r>
          </a:p>
        </p:txBody>
      </p:sp>
      <p:sp>
        <p:nvSpPr>
          <p:cNvPr id="10" name="9 Rectángulo"/>
          <p:cNvSpPr/>
          <p:nvPr/>
        </p:nvSpPr>
        <p:spPr>
          <a:xfrm>
            <a:off x="110651" y="2547481"/>
            <a:ext cx="4392488" cy="1169551"/>
          </a:xfrm>
          <a:prstGeom prst="rect">
            <a:avLst/>
          </a:prstGeom>
        </p:spPr>
        <p:txBody>
          <a:bodyPr wrap="square">
            <a:spAutoFit/>
          </a:bodyPr>
          <a:lstStyle/>
          <a:p>
            <a:pPr algn="just"/>
            <a:r>
              <a:rPr lang="es-MX" sz="1400" dirty="0">
                <a:latin typeface="Arial" panose="020B0604020202020204" pitchFamily="34" charset="0"/>
                <a:cs typeface="Arial" panose="020B0604020202020204" pitchFamily="34" charset="0"/>
              </a:rPr>
              <a:t>Productos de Harina S.A. de C.V. y Productos Alimenticios DONDÉ S.A. de C.V.  Son los fabricantes de más de 40 variedades de galletas, pastas y harinas elaboradas en aproximadamente 130 presentaciones.</a:t>
            </a:r>
          </a:p>
        </p:txBody>
      </p:sp>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7168" y="3928319"/>
            <a:ext cx="3139453" cy="209296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14 Marcador de número de diapositiva"/>
          <p:cNvSpPr>
            <a:spLocks noGrp="1"/>
          </p:cNvSpPr>
          <p:nvPr>
            <p:ph type="sldNum" sz="quarter" idx="12"/>
          </p:nvPr>
        </p:nvSpPr>
        <p:spPr>
          <a:xfrm>
            <a:off x="6209155" y="6664275"/>
            <a:ext cx="2133600" cy="365125"/>
          </a:xfrm>
        </p:spPr>
        <p:txBody>
          <a:bodyPr/>
          <a:lstStyle/>
          <a:p>
            <a:fld id="{565BEE8B-B5DF-4837-8DC4-73A42E734568}" type="slidenum">
              <a:rPr lang="es-MX" smtClean="0"/>
              <a:t>5</a:t>
            </a:fld>
            <a:endParaRPr lang="es-MX" dirty="0"/>
          </a:p>
        </p:txBody>
      </p:sp>
    </p:spTree>
    <p:extLst>
      <p:ext uri="{BB962C8B-B14F-4D97-AF65-F5344CB8AC3E}">
        <p14:creationId xmlns:p14="http://schemas.microsoft.com/office/powerpoint/2010/main" val="41436177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p:cNvSpPr txBox="1">
            <a:spLocks noChangeArrowheads="1"/>
          </p:cNvSpPr>
          <p:nvPr/>
        </p:nvSpPr>
        <p:spPr bwMode="auto">
          <a:xfrm>
            <a:off x="0" y="-27384"/>
            <a:ext cx="9144000" cy="769441"/>
          </a:xfrm>
          <a:prstGeom prst="rect">
            <a:avLst/>
          </a:prstGeom>
          <a:noFill/>
        </p:spPr>
        <p:txBody>
          <a:bodyPr wrap="square" rtlCol="0">
            <a:spAutoFit/>
          </a:bodyPr>
          <a:lstStyle>
            <a:defPPr>
              <a:defRPr lang="es-MX"/>
            </a:defPPr>
            <a:lvl1pPr>
              <a:defRPr sz="6600" b="1">
                <a:ln w="900" cmpd="sng">
                  <a:solidFill>
                    <a:schemeClr val="tx1">
                      <a:alpha val="55000"/>
                    </a:schemeClr>
                  </a:solidFill>
                  <a:prstDash val="solid"/>
                </a:ln>
                <a:solidFill>
                  <a:schemeClr val="tx2"/>
                </a:solidFill>
                <a:effectLst>
                  <a:innerShdw blurRad="101600" dist="76200" dir="5400000">
                    <a:schemeClr val="accent1">
                      <a:satMod val="190000"/>
                      <a:tint val="100000"/>
                      <a:alpha val="74000"/>
                    </a:schemeClr>
                  </a:innerShdw>
                </a:effectLst>
              </a:defRPr>
            </a:lvl1pPr>
          </a:lstStyle>
          <a:p>
            <a:pPr algn="ctr"/>
            <a:r>
              <a:rPr lang="es-MX" altLang="es-MX" sz="4400" dirty="0" smtClean="0">
                <a:solidFill>
                  <a:schemeClr val="bg1"/>
                </a:solidFill>
                <a:effectLst>
                  <a:glow rad="139700">
                    <a:schemeClr val="accent1">
                      <a:satMod val="175000"/>
                      <a:alpha val="40000"/>
                    </a:schemeClr>
                  </a:glow>
                  <a:outerShdw blurRad="38100" dist="38100" dir="2700000" algn="tl">
                    <a:srgbClr val="000000">
                      <a:alpha val="43137"/>
                    </a:srgbClr>
                  </a:outerShdw>
                </a:effectLst>
                <a:latin typeface="Gungsuh" panose="02030600000101010101" pitchFamily="18" charset="-127"/>
                <a:ea typeface="Gungsuh" panose="02030600000101010101" pitchFamily="18" charset="-127"/>
              </a:rPr>
              <a:t>Indicadores</a:t>
            </a:r>
            <a:endParaRPr lang="es-MX" altLang="es-MX" sz="4400" dirty="0">
              <a:solidFill>
                <a:schemeClr val="bg1"/>
              </a:solidFill>
              <a:effectLst>
                <a:glow rad="139700">
                  <a:schemeClr val="accent1">
                    <a:satMod val="175000"/>
                    <a:alpha val="40000"/>
                  </a:schemeClr>
                </a:glow>
                <a:outerShdw blurRad="38100" dist="38100" dir="2700000" algn="tl">
                  <a:srgbClr val="000000">
                    <a:alpha val="43137"/>
                  </a:srgbClr>
                </a:outerShdw>
              </a:effectLst>
              <a:latin typeface="Gungsuh" panose="02030600000101010101" pitchFamily="18" charset="-127"/>
              <a:ea typeface="Gungsuh" panose="02030600000101010101" pitchFamily="18" charset="-127"/>
            </a:endParaRPr>
          </a:p>
        </p:txBody>
      </p:sp>
      <p:pic>
        <p:nvPicPr>
          <p:cNvPr id="1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96487"/>
          <a:stretch/>
        </p:blipFill>
        <p:spPr bwMode="auto">
          <a:xfrm>
            <a:off x="0" y="823873"/>
            <a:ext cx="9144000" cy="156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1 Tabla"/>
          <p:cNvGraphicFramePr>
            <a:graphicFrameLocks noGrp="1"/>
          </p:cNvGraphicFramePr>
          <p:nvPr>
            <p:extLst>
              <p:ext uri="{D42A27DB-BD31-4B8C-83A1-F6EECF244321}">
                <p14:modId xmlns:p14="http://schemas.microsoft.com/office/powerpoint/2010/main" val="2535584942"/>
              </p:ext>
            </p:extLst>
          </p:nvPr>
        </p:nvGraphicFramePr>
        <p:xfrm>
          <a:off x="1079611" y="1150302"/>
          <a:ext cx="6984777" cy="4946355"/>
        </p:xfrm>
        <a:graphic>
          <a:graphicData uri="http://schemas.openxmlformats.org/drawingml/2006/table">
            <a:tbl>
              <a:tblPr firstRow="1" bandRow="1">
                <a:tableStyleId>{BC89EF96-8CEA-46FF-86C4-4CE0E7609802}</a:tableStyleId>
              </a:tblPr>
              <a:tblGrid>
                <a:gridCol w="2558211"/>
                <a:gridCol w="1609660"/>
                <a:gridCol w="1408453"/>
                <a:gridCol w="1408453"/>
              </a:tblGrid>
              <a:tr h="262474">
                <a:tc>
                  <a:txBody>
                    <a:bodyPr/>
                    <a:lstStyle/>
                    <a:p>
                      <a:pPr algn="ctr"/>
                      <a:r>
                        <a:rPr lang="es-MX" sz="1400" dirty="0" smtClean="0"/>
                        <a:t>Actividad</a:t>
                      </a:r>
                      <a:endParaRPr lang="es-MX" sz="1400" dirty="0"/>
                    </a:p>
                  </a:txBody>
                  <a:tcPr/>
                </a:tc>
                <a:tc>
                  <a:txBody>
                    <a:bodyPr/>
                    <a:lstStyle/>
                    <a:p>
                      <a:pPr algn="ctr"/>
                      <a:r>
                        <a:rPr lang="es-MX" sz="1400" dirty="0" smtClean="0"/>
                        <a:t>2015</a:t>
                      </a:r>
                      <a:endParaRPr lang="es-MX" sz="1400" dirty="0"/>
                    </a:p>
                  </a:txBody>
                  <a:tcPr/>
                </a:tc>
                <a:tc>
                  <a:txBody>
                    <a:bodyPr/>
                    <a:lstStyle/>
                    <a:p>
                      <a:pPr algn="ctr"/>
                      <a:r>
                        <a:rPr lang="es-MX" sz="1400" dirty="0" smtClean="0"/>
                        <a:t>2016</a:t>
                      </a:r>
                      <a:endParaRPr lang="es-MX" sz="1400" dirty="0"/>
                    </a:p>
                  </a:txBody>
                  <a:tcPr/>
                </a:tc>
                <a:tc>
                  <a:txBody>
                    <a:bodyPr/>
                    <a:lstStyle/>
                    <a:p>
                      <a:pPr algn="ctr"/>
                      <a:r>
                        <a:rPr lang="es-MX" sz="1400" dirty="0" smtClean="0"/>
                        <a:t>2017</a:t>
                      </a:r>
                      <a:endParaRPr lang="es-MX" sz="1400" dirty="0"/>
                    </a:p>
                  </a:txBody>
                  <a:tcPr/>
                </a:tc>
              </a:tr>
              <a:tr h="457977">
                <a:tc>
                  <a:txBody>
                    <a:bodyPr/>
                    <a:lstStyle/>
                    <a:p>
                      <a:pPr algn="ctr"/>
                      <a:r>
                        <a:rPr lang="es-MX" sz="1000" b="1" dirty="0" smtClean="0"/>
                        <a:t>Reconocimiento de Antigüedad</a:t>
                      </a:r>
                      <a:endParaRPr lang="es-MX" sz="1000" b="1" dirty="0"/>
                    </a:p>
                  </a:txBody>
                  <a:tcPr/>
                </a:tc>
                <a:tc>
                  <a:txBody>
                    <a:bodyPr/>
                    <a:lstStyle/>
                    <a:p>
                      <a:pPr algn="ctr"/>
                      <a:r>
                        <a:rPr lang="es-MX" sz="1000" b="1" dirty="0" smtClean="0"/>
                        <a:t>36 reconocidos</a:t>
                      </a:r>
                      <a:endParaRPr lang="es-MX" sz="1000" b="1" dirty="0"/>
                    </a:p>
                  </a:txBody>
                  <a:tcPr/>
                </a:tc>
                <a:tc>
                  <a:txBody>
                    <a:bodyPr/>
                    <a:lstStyle/>
                    <a:p>
                      <a:pPr algn="ctr"/>
                      <a:r>
                        <a:rPr lang="es-MX" sz="1000" b="1" dirty="0" smtClean="0"/>
                        <a:t>34 reconocidos</a:t>
                      </a:r>
                      <a:endParaRPr lang="es-MX" sz="1000" b="1" dirty="0"/>
                    </a:p>
                  </a:txBody>
                  <a:tcPr/>
                </a:tc>
                <a:tc>
                  <a:txBody>
                    <a:bodyPr/>
                    <a:lstStyle/>
                    <a:p>
                      <a:pPr algn="ctr"/>
                      <a:endParaRPr lang="es-MX" sz="1000" b="1" dirty="0"/>
                    </a:p>
                  </a:txBody>
                  <a:tcPr/>
                </a:tc>
              </a:tr>
              <a:tr h="2917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000" b="1" dirty="0" smtClean="0"/>
                        <a:t>Cero</a:t>
                      </a:r>
                      <a:r>
                        <a:rPr lang="es-MX" sz="1000" b="1" baseline="0" dirty="0" smtClean="0"/>
                        <a:t> Faltas</a:t>
                      </a:r>
                      <a:endParaRPr lang="es-MX" sz="1000" b="1" dirty="0" smtClean="0"/>
                    </a:p>
                    <a:p>
                      <a:pPr algn="ctr"/>
                      <a:endParaRPr lang="es-MX" sz="1000" b="1" dirty="0"/>
                    </a:p>
                  </a:txBody>
                  <a:tcPr/>
                </a:tc>
                <a:tc>
                  <a:txBody>
                    <a:bodyPr/>
                    <a:lstStyle/>
                    <a:p>
                      <a:pPr algn="ctr"/>
                      <a:r>
                        <a:rPr lang="es-MX" sz="1000" b="1" dirty="0" smtClean="0"/>
                        <a:t>80 personas</a:t>
                      </a:r>
                      <a:endParaRPr lang="es-MX" sz="1000" b="1" dirty="0"/>
                    </a:p>
                  </a:txBody>
                  <a:tcPr/>
                </a:tc>
                <a:tc>
                  <a:txBody>
                    <a:bodyPr/>
                    <a:lstStyle/>
                    <a:p>
                      <a:pPr algn="ctr"/>
                      <a:r>
                        <a:rPr lang="es-MX" sz="1000" b="1" dirty="0" smtClean="0"/>
                        <a:t>100 personas</a:t>
                      </a:r>
                      <a:endParaRPr lang="es-MX" sz="1000" b="1" dirty="0"/>
                    </a:p>
                  </a:txBody>
                  <a:tcPr/>
                </a:tc>
                <a:tc>
                  <a:txBody>
                    <a:bodyPr/>
                    <a:lstStyle/>
                    <a:p>
                      <a:pPr algn="ctr"/>
                      <a:endParaRPr lang="es-MX" sz="1000" b="1" dirty="0"/>
                    </a:p>
                  </a:txBody>
                  <a:tcPr/>
                </a:tc>
              </a:tr>
              <a:tr h="255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000" b="1" dirty="0" smtClean="0"/>
                        <a:t>Aniversario</a:t>
                      </a:r>
                      <a:r>
                        <a:rPr lang="es-MX" sz="1000" b="1" baseline="0" dirty="0" smtClean="0"/>
                        <a:t> de Globito y Bizcochito</a:t>
                      </a:r>
                    </a:p>
                    <a:p>
                      <a:pPr algn="ctr"/>
                      <a:endParaRPr lang="es-MX" sz="1000" b="1" dirty="0"/>
                    </a:p>
                  </a:txBody>
                  <a:tcPr/>
                </a:tc>
                <a:tc>
                  <a:txBody>
                    <a:bodyPr/>
                    <a:lstStyle/>
                    <a:p>
                      <a:pPr algn="ctr"/>
                      <a:r>
                        <a:rPr lang="es-MX" sz="1000" b="1" dirty="0" smtClean="0"/>
                        <a:t>1994 asistentes</a:t>
                      </a:r>
                      <a:endParaRPr lang="es-MX" sz="1000" b="1" dirty="0"/>
                    </a:p>
                  </a:txBody>
                  <a:tcPr/>
                </a:tc>
                <a:tc>
                  <a:txBody>
                    <a:bodyPr/>
                    <a:lstStyle/>
                    <a:p>
                      <a:pPr algn="ctr"/>
                      <a:r>
                        <a:rPr lang="es-MX" sz="1000" b="1" dirty="0" smtClean="0"/>
                        <a:t>2208 asistentes</a:t>
                      </a:r>
                      <a:endParaRPr lang="es-MX" sz="1000" b="1" dirty="0"/>
                    </a:p>
                  </a:txBody>
                  <a:tcPr/>
                </a:tc>
                <a:tc>
                  <a:txBody>
                    <a:bodyPr/>
                    <a:lstStyle/>
                    <a:p>
                      <a:pPr algn="ctr"/>
                      <a:r>
                        <a:rPr lang="es-MX" sz="1000" b="1" dirty="0" smtClean="0"/>
                        <a:t>2809 asistentes</a:t>
                      </a:r>
                      <a:endParaRPr lang="es-MX" sz="1000" b="1" dirty="0"/>
                    </a:p>
                  </a:txBody>
                  <a:tcPr/>
                </a:tc>
              </a:tr>
              <a:tr h="3634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000" b="1" dirty="0" smtClean="0"/>
                        <a:t>Semana de Seguridad y</a:t>
                      </a:r>
                      <a:r>
                        <a:rPr lang="es-MX" sz="1000" b="1" baseline="0" dirty="0" smtClean="0"/>
                        <a:t> Salud</a:t>
                      </a:r>
                      <a:endParaRPr lang="es-MX" sz="1000" b="1" dirty="0" smtClean="0"/>
                    </a:p>
                  </a:txBody>
                  <a:tcPr/>
                </a:tc>
                <a:tc>
                  <a:txBody>
                    <a:bodyPr/>
                    <a:lstStyle/>
                    <a:p>
                      <a:pPr algn="ctr"/>
                      <a:r>
                        <a:rPr lang="es-MX" sz="1000" b="1" dirty="0" smtClean="0"/>
                        <a:t>325 participantes</a:t>
                      </a:r>
                      <a:endParaRPr lang="es-MX" sz="1000" b="1" dirty="0"/>
                    </a:p>
                  </a:txBody>
                  <a:tcPr/>
                </a:tc>
                <a:tc>
                  <a:txBody>
                    <a:bodyPr/>
                    <a:lstStyle/>
                    <a:p>
                      <a:pPr algn="ctr"/>
                      <a:r>
                        <a:rPr lang="es-MX" sz="1000" b="1" dirty="0" smtClean="0"/>
                        <a:t>342 participantes</a:t>
                      </a:r>
                    </a:p>
                  </a:txBody>
                  <a:tcPr/>
                </a:tc>
                <a:tc>
                  <a:txBody>
                    <a:bodyPr/>
                    <a:lstStyle/>
                    <a:p>
                      <a:pPr algn="ctr"/>
                      <a:endParaRPr lang="es-MX" sz="1000" b="1" dirty="0" smtClean="0"/>
                    </a:p>
                  </a:txBody>
                  <a:tcPr/>
                </a:tc>
              </a:tr>
              <a:tr h="3634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000" b="1" dirty="0" smtClean="0"/>
                        <a:t>Capacitaciones</a:t>
                      </a:r>
                    </a:p>
                  </a:txBody>
                  <a:tcPr/>
                </a:tc>
                <a:tc>
                  <a:txBody>
                    <a:bodyPr/>
                    <a:lstStyle/>
                    <a:p>
                      <a:pPr algn="ctr"/>
                      <a:r>
                        <a:rPr lang="es-MX" sz="1000" b="1" dirty="0" smtClean="0"/>
                        <a:t>2245 participantes</a:t>
                      </a:r>
                      <a:endParaRPr lang="es-MX" sz="1000" b="1" dirty="0"/>
                    </a:p>
                  </a:txBody>
                  <a:tcPr/>
                </a:tc>
                <a:tc>
                  <a:txBody>
                    <a:bodyPr/>
                    <a:lstStyle/>
                    <a:p>
                      <a:pPr algn="ctr"/>
                      <a:r>
                        <a:rPr lang="es-MX" sz="1000" b="1" dirty="0" smtClean="0"/>
                        <a:t>2500 participantes</a:t>
                      </a:r>
                    </a:p>
                  </a:txBody>
                  <a:tcPr/>
                </a:tc>
                <a:tc>
                  <a:txBody>
                    <a:bodyPr/>
                    <a:lstStyle/>
                    <a:p>
                      <a:pPr algn="ctr"/>
                      <a:endParaRPr lang="es-MX" sz="1000" b="1" dirty="0" smtClean="0"/>
                    </a:p>
                  </a:txBody>
                  <a:tcPr/>
                </a:tc>
              </a:tr>
              <a:tr h="2880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000" b="1" dirty="0" smtClean="0"/>
                        <a:t>Día</a:t>
                      </a:r>
                      <a:r>
                        <a:rPr lang="es-MX" sz="1000" b="1" baseline="0" dirty="0" smtClean="0"/>
                        <a:t> del niño</a:t>
                      </a:r>
                      <a:endParaRPr lang="es-MX" sz="1000" b="1" dirty="0" smtClean="0"/>
                    </a:p>
                    <a:p>
                      <a:pPr algn="ctr"/>
                      <a:endParaRPr lang="es-MX" sz="1000" b="1" dirty="0"/>
                    </a:p>
                  </a:txBody>
                  <a:tcPr/>
                </a:tc>
                <a:tc>
                  <a:txBody>
                    <a:bodyPr/>
                    <a:lstStyle/>
                    <a:p>
                      <a:pPr algn="ctr"/>
                      <a:r>
                        <a:rPr lang="es-MX" sz="1000" b="1" dirty="0" smtClean="0"/>
                        <a:t>100  niños</a:t>
                      </a:r>
                      <a:endParaRPr lang="es-MX" sz="1000" b="1" dirty="0"/>
                    </a:p>
                  </a:txBody>
                  <a:tcPr/>
                </a:tc>
                <a:tc>
                  <a:txBody>
                    <a:bodyPr/>
                    <a:lstStyle/>
                    <a:p>
                      <a:pPr algn="ctr"/>
                      <a:r>
                        <a:rPr lang="es-MX" sz="1000" b="1" dirty="0" smtClean="0"/>
                        <a:t>150 niños</a:t>
                      </a:r>
                      <a:endParaRPr lang="es-MX" sz="1000" b="1" dirty="0"/>
                    </a:p>
                  </a:txBody>
                  <a:tcPr/>
                </a:tc>
                <a:tc>
                  <a:txBody>
                    <a:bodyPr/>
                    <a:lstStyle/>
                    <a:p>
                      <a:pPr algn="ctr"/>
                      <a:endParaRPr lang="es-MX" sz="1000" b="1" dirty="0"/>
                    </a:p>
                  </a:txBody>
                  <a:tcPr/>
                </a:tc>
              </a:tr>
              <a:tr h="323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000" b="1" dirty="0" smtClean="0"/>
                        <a:t>Macroposada</a:t>
                      </a:r>
                    </a:p>
                    <a:p>
                      <a:pPr algn="ctr"/>
                      <a:endParaRPr lang="es-MX" sz="1000" b="1" dirty="0"/>
                    </a:p>
                  </a:txBody>
                  <a:tcPr/>
                </a:tc>
                <a:tc>
                  <a:txBody>
                    <a:bodyPr/>
                    <a:lstStyle/>
                    <a:p>
                      <a:pPr algn="ctr"/>
                      <a:r>
                        <a:rPr lang="es-MX" sz="1000" b="1" dirty="0" smtClean="0"/>
                        <a:t>200 niños</a:t>
                      </a:r>
                      <a:endParaRPr lang="es-MX" sz="1000" b="1" dirty="0"/>
                    </a:p>
                  </a:txBody>
                  <a:tcPr/>
                </a:tc>
                <a:tc>
                  <a:txBody>
                    <a:bodyPr/>
                    <a:lstStyle/>
                    <a:p>
                      <a:pPr algn="ctr"/>
                      <a:r>
                        <a:rPr lang="es-MX" sz="1000" b="1" dirty="0" smtClean="0"/>
                        <a:t>200 niños</a:t>
                      </a:r>
                      <a:endParaRPr lang="es-MX" sz="1000" b="1" dirty="0"/>
                    </a:p>
                  </a:txBody>
                  <a:tcPr/>
                </a:tc>
                <a:tc>
                  <a:txBody>
                    <a:bodyPr/>
                    <a:lstStyle/>
                    <a:p>
                      <a:pPr algn="ctr"/>
                      <a:endParaRPr lang="es-MX" sz="1000" b="1" dirty="0"/>
                    </a:p>
                  </a:txBody>
                  <a:tcPr/>
                </a:tc>
              </a:tr>
              <a:tr h="2876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000" b="1" dirty="0" smtClean="0"/>
                        <a:t>Adopta una escuela</a:t>
                      </a:r>
                    </a:p>
                    <a:p>
                      <a:pPr algn="ctr"/>
                      <a:endParaRPr lang="es-MX" sz="1000" b="1" dirty="0"/>
                    </a:p>
                  </a:txBody>
                  <a:tcPr/>
                </a:tc>
                <a:tc>
                  <a:txBody>
                    <a:bodyPr/>
                    <a:lstStyle/>
                    <a:p>
                      <a:pPr algn="ctr"/>
                      <a:r>
                        <a:rPr lang="es-MX" sz="1000" b="1" dirty="0" smtClean="0"/>
                        <a:t>1 escuela</a:t>
                      </a:r>
                      <a:endParaRPr lang="es-MX" sz="1000" b="1" dirty="0"/>
                    </a:p>
                  </a:txBody>
                  <a:tcPr/>
                </a:tc>
                <a:tc>
                  <a:txBody>
                    <a:bodyPr/>
                    <a:lstStyle/>
                    <a:p>
                      <a:pPr algn="ctr"/>
                      <a:endParaRPr lang="es-MX" sz="1000" b="1" dirty="0"/>
                    </a:p>
                  </a:txBody>
                  <a:tcPr/>
                </a:tc>
                <a:tc>
                  <a:txBody>
                    <a:bodyPr/>
                    <a:lstStyle/>
                    <a:p>
                      <a:pPr algn="ctr"/>
                      <a:r>
                        <a:rPr lang="es-MX" sz="1000" b="1" dirty="0" smtClean="0"/>
                        <a:t>1 escuela</a:t>
                      </a:r>
                      <a:endParaRPr lang="es-MX" sz="1000" b="1" dirty="0"/>
                    </a:p>
                  </a:txBody>
                  <a:tcPr/>
                </a:tc>
              </a:tr>
              <a:tr h="2514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000" b="1" dirty="0" smtClean="0"/>
                        <a:t>Adopta un árbol</a:t>
                      </a:r>
                    </a:p>
                    <a:p>
                      <a:pPr algn="ctr"/>
                      <a:endParaRPr lang="es-MX" sz="1000" b="1" dirty="0"/>
                    </a:p>
                  </a:txBody>
                  <a:tcPr/>
                </a:tc>
                <a:tc>
                  <a:txBody>
                    <a:bodyPr/>
                    <a:lstStyle/>
                    <a:p>
                      <a:pPr algn="ctr"/>
                      <a:r>
                        <a:rPr lang="es-MX" sz="1000" b="1" dirty="0" smtClean="0"/>
                        <a:t>200 árboles</a:t>
                      </a:r>
                      <a:endParaRPr lang="es-MX" sz="1000" b="1" dirty="0"/>
                    </a:p>
                  </a:txBody>
                  <a:tcPr/>
                </a:tc>
                <a:tc>
                  <a:txBody>
                    <a:bodyPr/>
                    <a:lstStyle/>
                    <a:p>
                      <a:pPr algn="ctr"/>
                      <a:r>
                        <a:rPr lang="es-MX" sz="1000" b="1" dirty="0" smtClean="0"/>
                        <a:t>200 árboles</a:t>
                      </a:r>
                      <a:endParaRPr lang="es-MX" sz="1000" b="1" dirty="0"/>
                    </a:p>
                  </a:txBody>
                  <a:tcPr/>
                </a:tc>
                <a:tc>
                  <a:txBody>
                    <a:bodyPr/>
                    <a:lstStyle/>
                    <a:p>
                      <a:pPr algn="ctr"/>
                      <a:endParaRPr lang="es-MX" sz="1000" b="1" dirty="0"/>
                    </a:p>
                  </a:txBody>
                  <a:tcPr/>
                </a:tc>
              </a:tr>
              <a:tr h="2872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000" b="1" dirty="0" smtClean="0"/>
                        <a:t>Limpieza</a:t>
                      </a:r>
                      <a:r>
                        <a:rPr lang="es-MX" sz="1000" b="1" baseline="0" dirty="0" smtClean="0"/>
                        <a:t> de playas</a:t>
                      </a:r>
                      <a:endParaRPr lang="es-MX" sz="1000" b="1" dirty="0" smtClean="0"/>
                    </a:p>
                    <a:p>
                      <a:pPr algn="ctr"/>
                      <a:endParaRPr lang="es-MX" sz="1000" b="1" dirty="0"/>
                    </a:p>
                  </a:txBody>
                  <a:tcPr/>
                </a:tc>
                <a:tc>
                  <a:txBody>
                    <a:bodyPr/>
                    <a:lstStyle/>
                    <a:p>
                      <a:pPr algn="ctr"/>
                      <a:endParaRPr lang="es-MX" sz="1000" b="1" dirty="0"/>
                    </a:p>
                  </a:txBody>
                  <a:tcPr/>
                </a:tc>
                <a:tc>
                  <a:txBody>
                    <a:bodyPr/>
                    <a:lstStyle/>
                    <a:p>
                      <a:pPr algn="ctr"/>
                      <a:r>
                        <a:rPr lang="es-MX" sz="1000" b="1" dirty="0" smtClean="0"/>
                        <a:t>3 toneladas</a:t>
                      </a:r>
                      <a:endParaRPr lang="es-MX" sz="1000" b="1" dirty="0"/>
                    </a:p>
                  </a:txBody>
                  <a:tcPr/>
                </a:tc>
                <a:tc>
                  <a:txBody>
                    <a:bodyPr/>
                    <a:lstStyle/>
                    <a:p>
                      <a:pPr algn="ctr"/>
                      <a:endParaRPr lang="es-MX" sz="1000" b="1" dirty="0"/>
                    </a:p>
                  </a:txBody>
                  <a:tcPr/>
                </a:tc>
              </a:tr>
              <a:tr h="2510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000" b="1" dirty="0" smtClean="0"/>
                        <a:t>Reciclón</a:t>
                      </a:r>
                    </a:p>
                    <a:p>
                      <a:pPr algn="ctr"/>
                      <a:endParaRPr lang="es-MX" sz="1000" b="1" dirty="0"/>
                    </a:p>
                  </a:txBody>
                  <a:tcPr/>
                </a:tc>
                <a:tc>
                  <a:txBody>
                    <a:bodyPr/>
                    <a:lstStyle/>
                    <a:p>
                      <a:pPr algn="ctr"/>
                      <a:r>
                        <a:rPr lang="es-MX" sz="1000" b="1" dirty="0" smtClean="0"/>
                        <a:t>4</a:t>
                      </a:r>
                      <a:r>
                        <a:rPr lang="es-MX" sz="1000" b="1" baseline="0" dirty="0" smtClean="0"/>
                        <a:t> toneladas</a:t>
                      </a:r>
                      <a:endParaRPr lang="es-MX" sz="1000" b="1" dirty="0"/>
                    </a:p>
                  </a:txBody>
                  <a:tcPr/>
                </a:tc>
                <a:tc>
                  <a:txBody>
                    <a:bodyPr/>
                    <a:lstStyle/>
                    <a:p>
                      <a:pPr algn="ctr"/>
                      <a:r>
                        <a:rPr lang="es-MX" sz="1000" b="1" dirty="0" smtClean="0"/>
                        <a:t>6 toneladas</a:t>
                      </a:r>
                      <a:endParaRPr lang="es-MX" sz="1000" b="1" dirty="0"/>
                    </a:p>
                  </a:txBody>
                  <a:tcPr/>
                </a:tc>
                <a:tc>
                  <a:txBody>
                    <a:bodyPr/>
                    <a:lstStyle/>
                    <a:p>
                      <a:pPr algn="ctr"/>
                      <a:endParaRPr lang="es-MX" sz="1000" b="1" dirty="0"/>
                    </a:p>
                  </a:txBody>
                  <a:tcPr/>
                </a:tc>
              </a:tr>
              <a:tr h="286856">
                <a:tc>
                  <a:txBody>
                    <a:bodyPr/>
                    <a:lstStyle/>
                    <a:p>
                      <a:pPr algn="ctr"/>
                      <a:r>
                        <a:rPr lang="es-MX" sz="1000" b="1" dirty="0" smtClean="0"/>
                        <a:t>Dondé Verde en las Escuelas</a:t>
                      </a:r>
                    </a:p>
                  </a:txBody>
                  <a:tcPr/>
                </a:tc>
                <a:tc>
                  <a:txBody>
                    <a:bodyPr/>
                    <a:lstStyle/>
                    <a:p>
                      <a:pPr algn="ctr"/>
                      <a:r>
                        <a:rPr lang="es-MX" sz="1000" b="1" dirty="0" smtClean="0"/>
                        <a:t>186 niños impactados</a:t>
                      </a:r>
                      <a:endParaRPr lang="es-MX" sz="1000" b="1" dirty="0"/>
                    </a:p>
                  </a:txBody>
                  <a:tcPr/>
                </a:tc>
                <a:tc>
                  <a:txBody>
                    <a:bodyPr/>
                    <a:lstStyle/>
                    <a:p>
                      <a:pPr algn="ctr"/>
                      <a:r>
                        <a:rPr lang="es-MX" sz="1000" b="1" dirty="0" smtClean="0"/>
                        <a:t>210 niños impactados</a:t>
                      </a:r>
                      <a:endParaRPr lang="es-MX" sz="1000" b="1" dirty="0"/>
                    </a:p>
                  </a:txBody>
                  <a:tcPr/>
                </a:tc>
                <a:tc>
                  <a:txBody>
                    <a:bodyPr/>
                    <a:lstStyle/>
                    <a:p>
                      <a:pPr algn="ctr"/>
                      <a:r>
                        <a:rPr lang="es-MX" sz="1000" b="1" dirty="0" smtClean="0"/>
                        <a:t>120 niños</a:t>
                      </a:r>
                      <a:r>
                        <a:rPr lang="es-MX" sz="1000" b="1" baseline="0" dirty="0" smtClean="0"/>
                        <a:t> impactados</a:t>
                      </a:r>
                      <a:endParaRPr lang="es-MX" sz="1000" b="1" dirty="0"/>
                    </a:p>
                  </a:txBody>
                  <a:tcPr/>
                </a:tc>
              </a:tr>
            </a:tbl>
          </a:graphicData>
        </a:graphic>
      </p:graphicFrame>
    </p:spTree>
    <p:extLst>
      <p:ext uri="{BB962C8B-B14F-4D97-AF65-F5344CB8AC3E}">
        <p14:creationId xmlns:p14="http://schemas.microsoft.com/office/powerpoint/2010/main" val="11836547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Rectángulo"/>
          <p:cNvSpPr/>
          <p:nvPr/>
        </p:nvSpPr>
        <p:spPr>
          <a:xfrm>
            <a:off x="323528" y="1134671"/>
            <a:ext cx="8496944" cy="1384995"/>
          </a:xfrm>
          <a:prstGeom prst="rect">
            <a:avLst/>
          </a:prstGeom>
        </p:spPr>
        <p:txBody>
          <a:bodyPr wrap="square">
            <a:spAutoFit/>
          </a:bodyPr>
          <a:lstStyle/>
          <a:p>
            <a:pPr algn="just">
              <a:lnSpc>
                <a:spcPct val="150000"/>
              </a:lnSpc>
            </a:pPr>
            <a:r>
              <a:rPr lang="es-MX" sz="1400" dirty="0">
                <a:latin typeface="Arial" panose="020B0604020202020204" pitchFamily="34" charset="0"/>
                <a:cs typeface="Arial" panose="020B0604020202020204" pitchFamily="34" charset="0"/>
              </a:rPr>
              <a:t>En </a:t>
            </a:r>
            <a:r>
              <a:rPr lang="es-MX" sz="1400" dirty="0" smtClean="0">
                <a:latin typeface="Arial" panose="020B0604020202020204" pitchFamily="34" charset="0"/>
                <a:cs typeface="Arial" panose="020B0604020202020204" pitchFamily="34" charset="0"/>
              </a:rPr>
              <a:t>DONDÉ estamos </a:t>
            </a:r>
            <a:r>
              <a:rPr lang="es-MX" sz="1400" dirty="0">
                <a:latin typeface="Arial" panose="020B0604020202020204" pitchFamily="34" charset="0"/>
                <a:cs typeface="Arial" panose="020B0604020202020204" pitchFamily="34" charset="0"/>
              </a:rPr>
              <a:t>comprometidos con el cumplimiento de la legislación tanto de nuestro país como de los tratados internacionales en los que </a:t>
            </a:r>
            <a:r>
              <a:rPr lang="es-MX" sz="1400" dirty="0" smtClean="0">
                <a:latin typeface="Arial" panose="020B0604020202020204" pitchFamily="34" charset="0"/>
                <a:cs typeface="Arial" panose="020B0604020202020204" pitchFamily="34" charset="0"/>
              </a:rPr>
              <a:t>éste </a:t>
            </a:r>
            <a:r>
              <a:rPr lang="es-MX" sz="1400" dirty="0">
                <a:latin typeface="Arial" panose="020B0604020202020204" pitchFamily="34" charset="0"/>
                <a:cs typeface="Arial" panose="020B0604020202020204" pitchFamily="34" charset="0"/>
              </a:rPr>
              <a:t>participa y por lo tanto exigimos de nuestros colaboradores un comportamiento apegado a nuestras leyes y valores, a continuación nos permitimos compartir nuestra Cultura Organizacional</a:t>
            </a:r>
            <a:r>
              <a:rPr lang="es-MX" sz="1400" dirty="0" smtClean="0">
                <a:latin typeface="Arial" panose="020B0604020202020204" pitchFamily="34" charset="0"/>
                <a:cs typeface="Arial" panose="020B0604020202020204" pitchFamily="34" charset="0"/>
              </a:rPr>
              <a:t>.</a:t>
            </a:r>
            <a:endParaRPr lang="es-MX" sz="1400" dirty="0">
              <a:latin typeface="Arial" panose="020B0604020202020204" pitchFamily="34" charset="0"/>
              <a:cs typeface="Arial" panose="020B0604020202020204" pitchFamily="34" charset="0"/>
            </a:endParaRPr>
          </a:p>
        </p:txBody>
      </p:sp>
      <p:pic>
        <p:nvPicPr>
          <p:cNvPr id="14" name="1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7708" y="2907422"/>
            <a:ext cx="4082523" cy="3113866"/>
          </a:xfrm>
          <a:prstGeom prst="rect">
            <a:avLst/>
          </a:prstGeom>
          <a:ln>
            <a:noFill/>
          </a:ln>
          <a:effectLst>
            <a:outerShdw blurRad="292100" dist="139700" dir="2700000" algn="tl" rotWithShape="0">
              <a:srgbClr val="333333">
                <a:alpha val="65000"/>
              </a:srgbClr>
            </a:outerShdw>
          </a:effectLst>
        </p:spPr>
      </p:pic>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96487"/>
          <a:stretch/>
        </p:blipFill>
        <p:spPr bwMode="auto">
          <a:xfrm>
            <a:off x="-2580" y="742057"/>
            <a:ext cx="9144000" cy="156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 Box 4"/>
          <p:cNvSpPr txBox="1">
            <a:spLocks noChangeArrowheads="1"/>
          </p:cNvSpPr>
          <p:nvPr/>
        </p:nvSpPr>
        <p:spPr bwMode="auto">
          <a:xfrm>
            <a:off x="0" y="-27384"/>
            <a:ext cx="9144000" cy="769441"/>
          </a:xfrm>
          <a:prstGeom prst="rect">
            <a:avLst/>
          </a:prstGeom>
          <a:noFill/>
        </p:spPr>
        <p:txBody>
          <a:bodyPr wrap="square" rtlCol="0">
            <a:spAutoFit/>
          </a:bodyPr>
          <a:lstStyle>
            <a:defPPr>
              <a:defRPr lang="es-MX"/>
            </a:defPPr>
            <a:lvl1pPr>
              <a:defRPr sz="6600" b="1">
                <a:ln w="900" cmpd="sng">
                  <a:solidFill>
                    <a:schemeClr val="tx1">
                      <a:alpha val="55000"/>
                    </a:schemeClr>
                  </a:solidFill>
                  <a:prstDash val="solid"/>
                </a:ln>
                <a:solidFill>
                  <a:schemeClr val="tx2"/>
                </a:solidFill>
                <a:effectLst>
                  <a:innerShdw blurRad="101600" dist="76200" dir="5400000">
                    <a:schemeClr val="accent1">
                      <a:satMod val="190000"/>
                      <a:tint val="100000"/>
                      <a:alpha val="74000"/>
                    </a:schemeClr>
                  </a:innerShdw>
                </a:effectLst>
              </a:defRPr>
            </a:lvl1pPr>
          </a:lstStyle>
          <a:p>
            <a:pPr algn="ctr"/>
            <a:r>
              <a:rPr lang="es-MX" altLang="es-MX" sz="4400" dirty="0" smtClean="0">
                <a:solidFill>
                  <a:schemeClr val="bg1"/>
                </a:solidFill>
                <a:effectLst>
                  <a:glow rad="139700">
                    <a:schemeClr val="accent1">
                      <a:satMod val="175000"/>
                      <a:alpha val="40000"/>
                    </a:schemeClr>
                  </a:glow>
                  <a:outerShdw blurRad="38100" dist="38100" dir="2700000" algn="tl">
                    <a:srgbClr val="000000">
                      <a:alpha val="43137"/>
                    </a:srgbClr>
                  </a:outerShdw>
                </a:effectLst>
                <a:latin typeface="Gungsuh" panose="02030600000101010101" pitchFamily="18" charset="-127"/>
                <a:ea typeface="Gungsuh" panose="02030600000101010101" pitchFamily="18" charset="-127"/>
              </a:rPr>
              <a:t>Nuestra cultura</a:t>
            </a:r>
            <a:endParaRPr lang="es-MX" altLang="es-MX" sz="4400" dirty="0">
              <a:solidFill>
                <a:schemeClr val="bg1"/>
              </a:solidFill>
              <a:effectLst>
                <a:glow rad="139700">
                  <a:schemeClr val="accent1">
                    <a:satMod val="175000"/>
                    <a:alpha val="40000"/>
                  </a:schemeClr>
                </a:glow>
                <a:outerShdw blurRad="38100" dist="38100" dir="2700000" algn="tl">
                  <a:srgbClr val="000000">
                    <a:alpha val="43137"/>
                  </a:srgbClr>
                </a:outerShdw>
              </a:effectLst>
              <a:latin typeface="Gungsuh" panose="02030600000101010101" pitchFamily="18" charset="-127"/>
              <a:ea typeface="Gungsuh" panose="02030600000101010101" pitchFamily="18" charset="-127"/>
            </a:endParaRPr>
          </a:p>
        </p:txBody>
      </p:sp>
    </p:spTree>
    <p:extLst>
      <p:ext uri="{BB962C8B-B14F-4D97-AF65-F5344CB8AC3E}">
        <p14:creationId xmlns:p14="http://schemas.microsoft.com/office/powerpoint/2010/main" val="27360216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Rectángulo"/>
          <p:cNvSpPr/>
          <p:nvPr/>
        </p:nvSpPr>
        <p:spPr>
          <a:xfrm>
            <a:off x="179512" y="188640"/>
            <a:ext cx="8797736" cy="1708160"/>
          </a:xfrm>
          <a:prstGeom prst="rect">
            <a:avLst/>
          </a:prstGeom>
        </p:spPr>
        <p:txBody>
          <a:bodyPr wrap="square">
            <a:spAutoFit/>
          </a:bodyPr>
          <a:lstStyle/>
          <a:p>
            <a:pPr algn="just">
              <a:lnSpc>
                <a:spcPct val="150000"/>
              </a:lnSpc>
            </a:pPr>
            <a:r>
              <a:rPr lang="es-MX" sz="1400" dirty="0">
                <a:latin typeface="Arial" panose="020B0604020202020204" pitchFamily="34" charset="0"/>
                <a:cs typeface="Arial" panose="020B0604020202020204" pitchFamily="34" charset="0"/>
              </a:rPr>
              <a:t>Como podrá observarse uno de los valores de nuestra organización, es el de la </a:t>
            </a:r>
            <a:r>
              <a:rPr lang="es-MX" sz="1400" b="1" u="sng" dirty="0">
                <a:latin typeface="Arial" panose="020B0604020202020204" pitchFamily="34" charset="0"/>
                <a:cs typeface="Arial" panose="020B0604020202020204" pitchFamily="34" charset="0"/>
              </a:rPr>
              <a:t>Honestidad y Honradez</a:t>
            </a:r>
            <a:r>
              <a:rPr lang="es-MX" sz="1400" dirty="0">
                <a:latin typeface="Arial" panose="020B0604020202020204" pitchFamily="34" charset="0"/>
                <a:cs typeface="Arial" panose="020B0604020202020204" pitchFamily="34" charset="0"/>
              </a:rPr>
              <a:t>, misma que vivimos día con día, motivando positivamente a los que dentro de su comportamiento demuestran dicho valor y aplicando la política de “Cero Tolerancia”, en los caso de que alguno de nuestros  colaboradores  cometa un acto de deshonestidad ya sea en contra de nuestra empresa o en contra de algún Proveedor o Cliente.</a:t>
            </a:r>
          </a:p>
        </p:txBody>
      </p:sp>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4255052"/>
            <a:ext cx="2850525" cy="21907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15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9103" y="1878316"/>
            <a:ext cx="2880320" cy="2174183"/>
          </a:xfrm>
          <a:prstGeom prst="rect">
            <a:avLst/>
          </a:prstGeom>
          <a:ln>
            <a:noFill/>
          </a:ln>
          <a:effectLst>
            <a:outerShdw blurRad="292100" dist="139700" dir="2700000" algn="tl" rotWithShape="0">
              <a:srgbClr val="333333">
                <a:alpha val="65000"/>
              </a:srgbClr>
            </a:outerShdw>
          </a:effectLst>
        </p:spPr>
      </p:pic>
      <p:pic>
        <p:nvPicPr>
          <p:cNvPr id="17" name="16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09263" y="4286909"/>
            <a:ext cx="2880320" cy="2196907"/>
          </a:xfrm>
          <a:prstGeom prst="rect">
            <a:avLst/>
          </a:prstGeom>
          <a:ln>
            <a:noFill/>
          </a:ln>
          <a:effectLst>
            <a:outerShdw blurRad="292100" dist="139700" dir="2700000" algn="tl" rotWithShape="0">
              <a:srgbClr val="333333">
                <a:alpha val="65000"/>
              </a:srgbClr>
            </a:outerShdw>
          </a:effectLst>
        </p:spPr>
      </p:pic>
      <p:pic>
        <p:nvPicPr>
          <p:cNvPr id="9"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96487"/>
          <a:stretch/>
        </p:blipFill>
        <p:spPr bwMode="auto">
          <a:xfrm>
            <a:off x="0" y="0"/>
            <a:ext cx="9144000" cy="156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40925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13" name="12 Rectángulo"/>
          <p:cNvSpPr/>
          <p:nvPr/>
        </p:nvSpPr>
        <p:spPr>
          <a:xfrm>
            <a:off x="755576" y="764593"/>
            <a:ext cx="8208912" cy="5293757"/>
          </a:xfrm>
          <a:prstGeom prst="rect">
            <a:avLst/>
          </a:prstGeom>
          <a:ln>
            <a:noFill/>
          </a:ln>
        </p:spPr>
        <p:txBody>
          <a:bodyPr wrap="square">
            <a:spAutoFit/>
          </a:bodyPr>
          <a:lstStyle/>
          <a:p>
            <a:pPr algn="just"/>
            <a:r>
              <a:rPr lang="es-MX" sz="1300" dirty="0">
                <a:latin typeface="Arial" panose="020B0604020202020204" pitchFamily="34" charset="0"/>
                <a:cs typeface="Arial" panose="020B0604020202020204" pitchFamily="34" charset="0"/>
              </a:rPr>
              <a:t>En DONDÉ nos adherimos al “</a:t>
            </a:r>
            <a:r>
              <a:rPr lang="es-MX" sz="1300" b="1" dirty="0">
                <a:latin typeface="Arial" panose="020B0604020202020204" pitchFamily="34" charset="0"/>
                <a:cs typeface="Arial" panose="020B0604020202020204" pitchFamily="34" charset="0"/>
              </a:rPr>
              <a:t>Pacto Mundial</a:t>
            </a:r>
            <a:r>
              <a:rPr lang="es-MX" sz="1300" dirty="0">
                <a:latin typeface="Arial" panose="020B0604020202020204" pitchFamily="34" charset="0"/>
                <a:cs typeface="Arial" panose="020B0604020202020204" pitchFamily="34" charset="0"/>
              </a:rPr>
              <a:t>” y a los principios que este representa y por lo tanto</a:t>
            </a:r>
            <a:r>
              <a:rPr lang="es-MX" sz="1300" dirty="0" smtClean="0">
                <a:latin typeface="Arial" panose="020B0604020202020204" pitchFamily="34" charset="0"/>
                <a:cs typeface="Arial" panose="020B0604020202020204" pitchFamily="34" charset="0"/>
              </a:rPr>
              <a:t>:</a:t>
            </a:r>
          </a:p>
          <a:p>
            <a:pPr marL="171450" indent="-171450" algn="just">
              <a:buFont typeface="Wingdings" panose="05000000000000000000" pitchFamily="2" charset="2"/>
              <a:buChar char="ü"/>
            </a:pPr>
            <a:endParaRPr lang="es-MX" sz="1300" dirty="0">
              <a:latin typeface="Arial" panose="020B0604020202020204" pitchFamily="34" charset="0"/>
              <a:cs typeface="Arial" panose="020B0604020202020204" pitchFamily="34" charset="0"/>
            </a:endParaRPr>
          </a:p>
          <a:p>
            <a:pPr marL="171450" indent="-171450" algn="just">
              <a:lnSpc>
                <a:spcPct val="150000"/>
              </a:lnSpc>
              <a:buFont typeface="Wingdings" panose="05000000000000000000" pitchFamily="2" charset="2"/>
              <a:buChar char="ü"/>
            </a:pPr>
            <a:r>
              <a:rPr lang="es-MX" sz="1300" dirty="0" smtClean="0">
                <a:latin typeface="Arial" panose="020B0604020202020204" pitchFamily="34" charset="0"/>
                <a:cs typeface="Arial" panose="020B0604020202020204" pitchFamily="34" charset="0"/>
              </a:rPr>
              <a:t>Respetamos </a:t>
            </a:r>
            <a:r>
              <a:rPr lang="es-MX" sz="1300" dirty="0">
                <a:latin typeface="Arial" panose="020B0604020202020204" pitchFamily="34" charset="0"/>
                <a:cs typeface="Arial" panose="020B0604020202020204" pitchFamily="34" charset="0"/>
              </a:rPr>
              <a:t>los derechos humanos de todas las personas y no permitimos la violación de los mismos por cualquiera de nuestros colaboradores, proveedores, clientes o cualquier persona que tenga relación con la empresa</a:t>
            </a:r>
            <a:r>
              <a:rPr lang="es-MX" sz="1300" dirty="0" smtClean="0">
                <a:latin typeface="Arial" panose="020B0604020202020204" pitchFamily="34" charset="0"/>
                <a:cs typeface="Arial" panose="020B0604020202020204" pitchFamily="34" charset="0"/>
              </a:rPr>
              <a:t>.</a:t>
            </a:r>
          </a:p>
          <a:p>
            <a:pPr marL="171450" indent="-171450" algn="just">
              <a:lnSpc>
                <a:spcPct val="150000"/>
              </a:lnSpc>
              <a:buFont typeface="Wingdings" panose="05000000000000000000" pitchFamily="2" charset="2"/>
              <a:buChar char="ü"/>
            </a:pPr>
            <a:endParaRPr lang="es-MX" sz="1300" dirty="0">
              <a:latin typeface="Arial" panose="020B0604020202020204" pitchFamily="34" charset="0"/>
              <a:cs typeface="Arial" panose="020B0604020202020204" pitchFamily="34" charset="0"/>
            </a:endParaRPr>
          </a:p>
          <a:p>
            <a:pPr marL="171450" indent="-171450" algn="just">
              <a:lnSpc>
                <a:spcPct val="150000"/>
              </a:lnSpc>
              <a:buFont typeface="Wingdings" panose="05000000000000000000" pitchFamily="2" charset="2"/>
              <a:buChar char="ü"/>
            </a:pPr>
            <a:r>
              <a:rPr lang="es-MX" sz="1300" dirty="0" smtClean="0">
                <a:latin typeface="Arial" panose="020B0604020202020204" pitchFamily="34" charset="0"/>
                <a:cs typeface="Arial" panose="020B0604020202020204" pitchFamily="34" charset="0"/>
              </a:rPr>
              <a:t>Fomentamos  </a:t>
            </a:r>
            <a:r>
              <a:rPr lang="es-MX" sz="1300" dirty="0">
                <a:latin typeface="Arial" panose="020B0604020202020204" pitchFamily="34" charset="0"/>
                <a:cs typeface="Arial" panose="020B0604020202020204" pitchFamily="34" charset="0"/>
              </a:rPr>
              <a:t>el cumplimiento de los derechos fundamentales y cumplir en todo momento con las prohibiciones legales relativas a esclavitud y trabajo infantil, así como evitar cualquier tipo de acto de discriminación  por todos nuestros grupos de interés y tenemos como política el no realizar ninguna relación de negocio con aquellos que violen estos derechos</a:t>
            </a:r>
            <a:r>
              <a:rPr lang="es-MX" sz="1300" dirty="0" smtClean="0">
                <a:latin typeface="Arial" panose="020B0604020202020204" pitchFamily="34" charset="0"/>
                <a:cs typeface="Arial" panose="020B0604020202020204" pitchFamily="34" charset="0"/>
              </a:rPr>
              <a:t>.</a:t>
            </a:r>
          </a:p>
          <a:p>
            <a:pPr marL="171450" indent="-171450" algn="just">
              <a:lnSpc>
                <a:spcPct val="150000"/>
              </a:lnSpc>
              <a:buFont typeface="Wingdings" panose="05000000000000000000" pitchFamily="2" charset="2"/>
              <a:buChar char="ü"/>
            </a:pPr>
            <a:endParaRPr lang="es-MX" sz="1300" dirty="0">
              <a:latin typeface="Arial" panose="020B0604020202020204" pitchFamily="34" charset="0"/>
              <a:cs typeface="Arial" panose="020B0604020202020204" pitchFamily="34" charset="0"/>
            </a:endParaRPr>
          </a:p>
          <a:p>
            <a:pPr marL="171450" indent="-171450" algn="just">
              <a:lnSpc>
                <a:spcPct val="150000"/>
              </a:lnSpc>
              <a:buFont typeface="Wingdings" panose="05000000000000000000" pitchFamily="2" charset="2"/>
              <a:buChar char="ü"/>
            </a:pPr>
            <a:r>
              <a:rPr lang="es-MX" sz="1300" dirty="0" smtClean="0">
                <a:latin typeface="Arial" panose="020B0604020202020204" pitchFamily="34" charset="0"/>
                <a:cs typeface="Arial" panose="020B0604020202020204" pitchFamily="34" charset="0"/>
              </a:rPr>
              <a:t>Siempre </a:t>
            </a:r>
            <a:r>
              <a:rPr lang="es-MX" sz="1300" dirty="0">
                <a:latin typeface="Arial" panose="020B0604020202020204" pitchFamily="34" charset="0"/>
                <a:cs typeface="Arial" panose="020B0604020202020204" pitchFamily="34" charset="0"/>
              </a:rPr>
              <a:t>cumplimos con las leyes laborales aplicables, incluyendo el pago adecuado de salarios y honorarios, y evitamos en todo momento el trabajo forzado o realizado por menores de edad y  apoyamos la libertad de asociación y el reconocimiento efectivo del derecho a la negociación colectiva</a:t>
            </a:r>
            <a:r>
              <a:rPr lang="es-MX" sz="1300" dirty="0" smtClean="0">
                <a:latin typeface="Arial" panose="020B0604020202020204" pitchFamily="34" charset="0"/>
                <a:cs typeface="Arial" panose="020B0604020202020204" pitchFamily="34" charset="0"/>
              </a:rPr>
              <a:t>.</a:t>
            </a:r>
          </a:p>
          <a:p>
            <a:pPr marL="171450" indent="-171450" algn="just">
              <a:lnSpc>
                <a:spcPct val="150000"/>
              </a:lnSpc>
              <a:buFont typeface="Wingdings" panose="05000000000000000000" pitchFamily="2" charset="2"/>
              <a:buChar char="ü"/>
            </a:pPr>
            <a:endParaRPr lang="es-MX" sz="1300" dirty="0">
              <a:latin typeface="Arial" panose="020B0604020202020204" pitchFamily="34" charset="0"/>
              <a:cs typeface="Arial" panose="020B0604020202020204" pitchFamily="34" charset="0"/>
            </a:endParaRPr>
          </a:p>
          <a:p>
            <a:pPr marL="171450" indent="-171450" algn="just">
              <a:lnSpc>
                <a:spcPct val="150000"/>
              </a:lnSpc>
              <a:buFont typeface="Wingdings" panose="05000000000000000000" pitchFamily="2" charset="2"/>
              <a:buChar char="ü"/>
            </a:pPr>
            <a:r>
              <a:rPr lang="es-MX" sz="1300" dirty="0">
                <a:latin typeface="Arial" panose="020B0604020202020204" pitchFamily="34" charset="0"/>
                <a:cs typeface="Arial" panose="020B0604020202020204" pitchFamily="34" charset="0"/>
              </a:rPr>
              <a:t>Tomamos decisiones laborales considerando sólo el mérito individual y evitamos discriminar debido a cualquier rasgo, factor o característica individual tal como edad, raza, etnicidad, religión, capacidad diferente, estado civil u orientación sexual, entre otros</a:t>
            </a:r>
            <a:r>
              <a:rPr lang="es-MX" sz="1300" dirty="0" smtClean="0">
                <a:latin typeface="Arial" panose="020B0604020202020204" pitchFamily="34" charset="0"/>
                <a:cs typeface="Arial" panose="020B0604020202020204" pitchFamily="34" charset="0"/>
              </a:rPr>
              <a:t>.</a:t>
            </a:r>
            <a:endParaRPr lang="es-MX" sz="1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40925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2 Conector recto"/>
          <p:cNvCxnSpPr/>
          <p:nvPr/>
        </p:nvCxnSpPr>
        <p:spPr>
          <a:xfrm flipH="1">
            <a:off x="539552" y="0"/>
            <a:ext cx="1" cy="6021288"/>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sp>
        <p:nvSpPr>
          <p:cNvPr id="6" name="5 Rectángulo"/>
          <p:cNvSpPr/>
          <p:nvPr/>
        </p:nvSpPr>
        <p:spPr>
          <a:xfrm>
            <a:off x="899592" y="116632"/>
            <a:ext cx="2737292" cy="369332"/>
          </a:xfrm>
          <a:prstGeom prst="rect">
            <a:avLst/>
          </a:prstGeom>
        </p:spPr>
        <p:txBody>
          <a:bodyPr wrap="square">
            <a:spAutoFit/>
          </a:bodyPr>
          <a:lstStyle/>
          <a:p>
            <a:r>
              <a:rPr lang="es-MX" b="1" i="0" dirty="0" smtClean="0">
                <a:solidFill>
                  <a:srgbClr val="FF7000"/>
                </a:solidFill>
                <a:effectLst/>
                <a:latin typeface="Open Sans"/>
              </a:rPr>
              <a:t>DERECHOS HUMANOS</a:t>
            </a:r>
            <a:endParaRPr lang="es-MX" dirty="0"/>
          </a:p>
        </p:txBody>
      </p:sp>
      <p:cxnSp>
        <p:nvCxnSpPr>
          <p:cNvPr id="11" name="10 Conector recto"/>
          <p:cNvCxnSpPr/>
          <p:nvPr/>
        </p:nvCxnSpPr>
        <p:spPr>
          <a:xfrm flipV="1">
            <a:off x="0" y="404664"/>
            <a:ext cx="9144000" cy="81660"/>
          </a:xfrm>
          <a:prstGeom prst="line">
            <a:avLst/>
          </a:prstGeom>
          <a:ln>
            <a:solidFill>
              <a:srgbClr val="E86E0A"/>
            </a:solidFill>
            <a:prstDash val="dash"/>
          </a:ln>
        </p:spPr>
        <p:style>
          <a:lnRef idx="2">
            <a:schemeClr val="accent6"/>
          </a:lnRef>
          <a:fillRef idx="0">
            <a:schemeClr val="accent6"/>
          </a:fillRef>
          <a:effectRef idx="1">
            <a:schemeClr val="accent6"/>
          </a:effectRef>
          <a:fontRef idx="minor">
            <a:schemeClr val="tx1"/>
          </a:fontRef>
        </p:style>
      </p:cxnSp>
      <p:pic>
        <p:nvPicPr>
          <p:cNvPr id="5" name="Picture 3" descr="C:\Users\aaron.dominguez\Documents\CoP\DERECHOS HUMANO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0" y="10799"/>
            <a:ext cx="1018028" cy="1041937"/>
          </a:xfrm>
          <a:prstGeom prst="rect">
            <a:avLst/>
          </a:prstGeom>
          <a:noFill/>
          <a:extLst>
            <a:ext uri="{909E8E84-426E-40DD-AFC4-6F175D3DCCD1}">
              <a14:hiddenFill xmlns:a14="http://schemas.microsoft.com/office/drawing/2010/main">
                <a:solidFill>
                  <a:srgbClr val="FFFFFF"/>
                </a:solidFill>
              </a14:hiddenFill>
            </a:ext>
          </a:extLst>
        </p:spPr>
      </p:pic>
      <p:sp>
        <p:nvSpPr>
          <p:cNvPr id="7" name="6 Rectángulo"/>
          <p:cNvSpPr/>
          <p:nvPr/>
        </p:nvSpPr>
        <p:spPr>
          <a:xfrm>
            <a:off x="755576" y="854969"/>
            <a:ext cx="8136904" cy="3162404"/>
          </a:xfrm>
          <a:prstGeom prst="rect">
            <a:avLst/>
          </a:prstGeom>
        </p:spPr>
        <p:txBody>
          <a:bodyPr wrap="square">
            <a:spAutoFit/>
          </a:bodyPr>
          <a:lstStyle/>
          <a:p>
            <a:pPr algn="r"/>
            <a:r>
              <a:rPr lang="es-MX" sz="1200" b="1" dirty="0">
                <a:latin typeface="Arial" panose="020B0604020202020204" pitchFamily="34" charset="0"/>
                <a:cs typeface="Arial" panose="020B0604020202020204" pitchFamily="34" charset="0"/>
              </a:rPr>
              <a:t>Trabajo y remuneración.</a:t>
            </a:r>
            <a:endParaRPr lang="es-MX" sz="1200" dirty="0">
              <a:latin typeface="Arial" panose="020B0604020202020204" pitchFamily="34" charset="0"/>
              <a:cs typeface="Arial" panose="020B0604020202020204" pitchFamily="34" charset="0"/>
            </a:endParaRPr>
          </a:p>
          <a:p>
            <a:r>
              <a:rPr lang="es-MX" sz="1200" b="1" dirty="0">
                <a:latin typeface="Arial" panose="020B0604020202020204" pitchFamily="34" charset="0"/>
                <a:cs typeface="Arial" panose="020B0604020202020204" pitchFamily="34" charset="0"/>
              </a:rPr>
              <a:t> </a:t>
            </a:r>
            <a:endParaRPr lang="es-MX" sz="1200" dirty="0">
              <a:latin typeface="Arial" panose="020B0604020202020204" pitchFamily="34" charset="0"/>
              <a:cs typeface="Arial" panose="020B0604020202020204" pitchFamily="34" charset="0"/>
            </a:endParaRPr>
          </a:p>
          <a:p>
            <a:pPr algn="just">
              <a:lnSpc>
                <a:spcPct val="150000"/>
              </a:lnSpc>
            </a:pPr>
            <a:r>
              <a:rPr lang="es-MX" sz="1300" dirty="0">
                <a:latin typeface="Arial" panose="020B0604020202020204" pitchFamily="34" charset="0"/>
                <a:cs typeface="Arial" panose="020B0604020202020204" pitchFamily="34" charset="0"/>
              </a:rPr>
              <a:t>Toda persona que trabaja tiene derecho a recibir como remuneración una parte del valor económico agregado, de acuerdo a su contribución. De esta manera se promueve que cada quien y todos se esfuercen por canalizar sus potencialidades. Los niveles de remuneración entre empresas pueden ser diferentes, siendo justos, porque dependen de factores tales como: la generalización, las posibilidades de cada empresa, las leyes, las circunstancias y, sobre todo, los niveles de productividad.</a:t>
            </a:r>
          </a:p>
          <a:p>
            <a:pPr algn="just">
              <a:lnSpc>
                <a:spcPct val="150000"/>
              </a:lnSpc>
            </a:pPr>
            <a:r>
              <a:rPr lang="es-MX" sz="1300" dirty="0">
                <a:latin typeface="Arial" panose="020B0604020202020204" pitchFamily="34" charset="0"/>
                <a:cs typeface="Arial" panose="020B0604020202020204" pitchFamily="34" charset="0"/>
              </a:rPr>
              <a:t>Una remuneración justa, conforme a la justicia conmutativa, puede ser insuficiente para elevar el nivel de vida de los trabajadores. Las entidades y sistemas económicos en este caso, no acreditan suficientemente el cumplimiento de su misión de servir al hombre, por lo que deberán buscar, en la productividad y sana economía, el camino para lograrlo.</a:t>
            </a:r>
          </a:p>
        </p:txBody>
      </p:sp>
      <p:sp>
        <p:nvSpPr>
          <p:cNvPr id="8" name="7 Rectángulo"/>
          <p:cNvSpPr/>
          <p:nvPr/>
        </p:nvSpPr>
        <p:spPr>
          <a:xfrm>
            <a:off x="1043608" y="531767"/>
            <a:ext cx="7848872" cy="307777"/>
          </a:xfrm>
          <a:prstGeom prst="rect">
            <a:avLst/>
          </a:prstGeom>
          <a:ln>
            <a:noFill/>
          </a:ln>
        </p:spPr>
        <p:txBody>
          <a:bodyPr wrap="square">
            <a:spAutoFit/>
          </a:bodyPr>
          <a:lstStyle/>
          <a:p>
            <a:r>
              <a:rPr lang="es-MX" sz="1400" b="1" dirty="0">
                <a:latin typeface="Arial" panose="020B0604020202020204" pitchFamily="34" charset="0"/>
                <a:cs typeface="Arial" panose="020B0604020202020204" pitchFamily="34" charset="0"/>
              </a:rPr>
              <a:t>N</a:t>
            </a:r>
            <a:r>
              <a:rPr lang="es-MX" sz="1400" b="1" dirty="0" smtClean="0">
                <a:latin typeface="Arial" panose="020B0604020202020204" pitchFamily="34" charset="0"/>
                <a:cs typeface="Arial" panose="020B0604020202020204" pitchFamily="34" charset="0"/>
              </a:rPr>
              <a:t>uestro Código de Ética Dondé</a:t>
            </a:r>
            <a:r>
              <a:rPr lang="es-MX" sz="1400" b="1" dirty="0">
                <a:latin typeface="Arial" panose="020B0604020202020204" pitchFamily="34" charset="0"/>
                <a:cs typeface="Arial" panose="020B0604020202020204" pitchFamily="34" charset="0"/>
              </a:rPr>
              <a:t>, </a:t>
            </a:r>
            <a:r>
              <a:rPr lang="es-MX" sz="1400" b="1" dirty="0" smtClean="0">
                <a:latin typeface="Arial" panose="020B0604020202020204" pitchFamily="34" charset="0"/>
                <a:cs typeface="Arial" panose="020B0604020202020204" pitchFamily="34" charset="0"/>
              </a:rPr>
              <a:t>comulga </a:t>
            </a:r>
            <a:r>
              <a:rPr lang="es-MX" sz="1400" b="1" dirty="0">
                <a:latin typeface="Arial" panose="020B0604020202020204" pitchFamily="34" charset="0"/>
                <a:cs typeface="Arial" panose="020B0604020202020204" pitchFamily="34" charset="0"/>
              </a:rPr>
              <a:t>con la ideología de los principios de </a:t>
            </a:r>
            <a:r>
              <a:rPr lang="es-MX" sz="1400" b="1" dirty="0" smtClean="0">
                <a:latin typeface="Arial" panose="020B0604020202020204" pitchFamily="34" charset="0"/>
                <a:cs typeface="Arial" panose="020B0604020202020204" pitchFamily="34" charset="0"/>
              </a:rPr>
              <a:t>COPARMEX</a:t>
            </a:r>
            <a:endParaRPr lang="es-MX" sz="1400" b="1" dirty="0">
              <a:latin typeface="Arial" panose="020B0604020202020204" pitchFamily="34" charset="0"/>
              <a:cs typeface="Arial" panose="020B0604020202020204" pitchFamily="34" charset="0"/>
            </a:endParaRPr>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9410"/>
          <a:stretch/>
        </p:blipFill>
        <p:spPr bwMode="auto">
          <a:xfrm>
            <a:off x="2051720" y="3861048"/>
            <a:ext cx="6203888" cy="31375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Tree>
    <p:extLst>
      <p:ext uri="{BB962C8B-B14F-4D97-AF65-F5344CB8AC3E}">
        <p14:creationId xmlns:p14="http://schemas.microsoft.com/office/powerpoint/2010/main" val="95204724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1657</TotalTime>
  <Words>4363</Words>
  <Application>Microsoft Office PowerPoint</Application>
  <PresentationFormat>Presentación en pantalla (4:3)</PresentationFormat>
  <Paragraphs>362</Paragraphs>
  <Slides>50</Slides>
  <Notes>1</Notes>
  <HiddenSlides>0</HiddenSlides>
  <MMClips>0</MMClips>
  <ScaleCrop>false</ScaleCrop>
  <HeadingPairs>
    <vt:vector size="4" baseType="variant">
      <vt:variant>
        <vt:lpstr>Tema</vt:lpstr>
      </vt:variant>
      <vt:variant>
        <vt:i4>1</vt:i4>
      </vt:variant>
      <vt:variant>
        <vt:lpstr>Títulos de diapositiva</vt:lpstr>
      </vt:variant>
      <vt:variant>
        <vt:i4>50</vt:i4>
      </vt:variant>
    </vt:vector>
  </HeadingPairs>
  <TitlesOfParts>
    <vt:vector size="51"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Aaron Dominguez Chi</dc:creator>
  <cp:lastModifiedBy>Luis Zaldivar Carvajal</cp:lastModifiedBy>
  <cp:revision>122</cp:revision>
  <dcterms:created xsi:type="dcterms:W3CDTF">2017-03-16T18:27:43Z</dcterms:created>
  <dcterms:modified xsi:type="dcterms:W3CDTF">2017-04-12T16:24:44Z</dcterms:modified>
</cp:coreProperties>
</file>