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78" r:id="rId3"/>
    <p:sldId id="279" r:id="rId4"/>
    <p:sldId id="258" r:id="rId5"/>
    <p:sldId id="280" r:id="rId6"/>
    <p:sldId id="281" r:id="rId7"/>
    <p:sldId id="284" r:id="rId8"/>
    <p:sldId id="283" r:id="rId9"/>
    <p:sldId id="282" r:id="rId10"/>
    <p:sldId id="271" r:id="rId11"/>
    <p:sldId id="263" r:id="rId12"/>
  </p:sldIdLst>
  <p:sldSz cx="6858000" cy="9906000" type="A4"/>
  <p:notesSz cx="6797675" cy="9928225"/>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59" userDrawn="1">
          <p15:clr>
            <a:srgbClr val="A4A3A4"/>
          </p15:clr>
        </p15:guide>
        <p15:guide id="2" pos="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D4D4D"/>
    <a:srgbClr val="006BA0"/>
    <a:srgbClr val="0E3B6C"/>
    <a:srgbClr val="0032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29" autoAdjust="0"/>
    <p:restoredTop sz="94660"/>
  </p:normalViewPr>
  <p:slideViewPr>
    <p:cSldViewPr snapToGrid="0" showGuides="1">
      <p:cViewPr>
        <p:scale>
          <a:sx n="100" d="100"/>
          <a:sy n="100" d="100"/>
        </p:scale>
        <p:origin x="1320" y="-648"/>
      </p:cViewPr>
      <p:guideLst>
        <p:guide orient="horz" pos="6159"/>
        <p:guide pos="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5C5B022-9BDD-47CE-A772-71DC171325DD}" type="datetimeFigureOut">
              <a:rPr lang="es-PE" smtClean="0"/>
              <a:t>08/03/2017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427118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C5B022-9BDD-47CE-A772-71DC171325DD}" type="datetimeFigureOut">
              <a:rPr lang="es-PE" smtClean="0"/>
              <a:t>08/03/2017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130182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C5B022-9BDD-47CE-A772-71DC171325DD}" type="datetimeFigureOut">
              <a:rPr lang="es-PE" smtClean="0"/>
              <a:t>08/03/2017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3127310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5C5B022-9BDD-47CE-A772-71DC171325DD}" type="datetimeFigureOut">
              <a:rPr lang="es-PE" smtClean="0"/>
              <a:t>08/03/2017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602367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5C5B022-9BDD-47CE-A772-71DC171325DD}" type="datetimeFigureOut">
              <a:rPr lang="es-PE" smtClean="0"/>
              <a:t>08/03/2017</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2369749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5C5B022-9BDD-47CE-A772-71DC171325DD}" type="datetimeFigureOut">
              <a:rPr lang="es-PE" smtClean="0"/>
              <a:t>08/03/2017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1953792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72381" y="3618442"/>
            <a:ext cx="2901255" cy="532218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471863" y="3618442"/>
            <a:ext cx="2915543" cy="532218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5C5B022-9BDD-47CE-A772-71DC171325DD}" type="datetimeFigureOut">
              <a:rPr lang="es-PE" smtClean="0"/>
              <a:t>08/03/2017</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1856381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5C5B022-9BDD-47CE-A772-71DC171325DD}" type="datetimeFigureOut">
              <a:rPr lang="es-PE" smtClean="0"/>
              <a:t>08/03/2017</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219645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5B022-9BDD-47CE-A772-71DC171325DD}" type="datetimeFigureOut">
              <a:rPr lang="es-PE" smtClean="0"/>
              <a:t>08/03/2017</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1230166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C5B022-9BDD-47CE-A772-71DC171325DD}" type="datetimeFigureOut">
              <a:rPr lang="es-PE" smtClean="0"/>
              <a:t>08/03/2017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1629588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5C5B022-9BDD-47CE-A772-71DC171325DD}" type="datetimeFigureOut">
              <a:rPr lang="es-PE" smtClean="0"/>
              <a:t>08/03/2017</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D9F5464D-7618-4950-800C-FBAAFFA4402F}" type="slidenum">
              <a:rPr lang="es-PE" smtClean="0"/>
              <a:t>‹Nº›</a:t>
            </a:fld>
            <a:endParaRPr lang="es-PE"/>
          </a:p>
        </p:txBody>
      </p:sp>
    </p:spTree>
    <p:extLst>
      <p:ext uri="{BB962C8B-B14F-4D97-AF65-F5344CB8AC3E}">
        <p14:creationId xmlns:p14="http://schemas.microsoft.com/office/powerpoint/2010/main" val="2857405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5C5B022-9BDD-47CE-A772-71DC171325DD}" type="datetimeFigureOut">
              <a:rPr lang="es-PE" smtClean="0"/>
              <a:t>08/03/2017</a:t>
            </a:fld>
            <a:endParaRPr lang="es-P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P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9F5464D-7618-4950-800C-FBAAFFA4402F}" type="slidenum">
              <a:rPr lang="es-PE" smtClean="0"/>
              <a:t>‹Nº›</a:t>
            </a:fld>
            <a:endParaRPr lang="es-PE"/>
          </a:p>
        </p:txBody>
      </p:sp>
    </p:spTree>
    <p:extLst>
      <p:ext uri="{BB962C8B-B14F-4D97-AF65-F5344CB8AC3E}">
        <p14:creationId xmlns:p14="http://schemas.microsoft.com/office/powerpoint/2010/main" val="3223381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Microsoft_Word_Document2.docx"/><Relationship Id="rId5" Type="http://schemas.openxmlformats.org/officeDocument/2006/relationships/image" Target="../media/image6.emf"/><Relationship Id="rId4" Type="http://schemas.openxmlformats.org/officeDocument/2006/relationships/package" Target="../embeddings/Microsoft_Word_Document1.docx"/></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6858000" cy="6511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Rectángulo 6"/>
          <p:cNvSpPr/>
          <p:nvPr/>
        </p:nvSpPr>
        <p:spPr>
          <a:xfrm>
            <a:off x="0" y="9273289"/>
            <a:ext cx="6858000" cy="572551"/>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CuadroTexto 10"/>
          <p:cNvSpPr txBox="1"/>
          <p:nvPr/>
        </p:nvSpPr>
        <p:spPr>
          <a:xfrm>
            <a:off x="905602" y="229394"/>
            <a:ext cx="4012826" cy="369332"/>
          </a:xfrm>
          <a:prstGeom prst="rect">
            <a:avLst/>
          </a:prstGeom>
          <a:noFill/>
        </p:spPr>
        <p:txBody>
          <a:bodyPr wrap="square" rtlCol="0">
            <a:spAutoFit/>
          </a:bodyPr>
          <a:lstStyle/>
          <a:p>
            <a:r>
              <a:rPr lang="es-ES" b="1" spc="600" dirty="0" smtClean="0">
                <a:solidFill>
                  <a:schemeClr val="tx1">
                    <a:lumMod val="85000"/>
                    <a:lumOff val="15000"/>
                  </a:schemeClr>
                </a:solidFill>
              </a:rPr>
              <a:t>L.G. INGENIEROS S.A.</a:t>
            </a:r>
            <a:endParaRPr lang="es-PE" b="1" spc="600" dirty="0">
              <a:solidFill>
                <a:schemeClr val="tx1">
                  <a:lumMod val="85000"/>
                  <a:lumOff val="15000"/>
                </a:schemeClr>
              </a:solidFill>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1905" y="9307812"/>
            <a:ext cx="1007008" cy="503504"/>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pic>
        <p:nvPicPr>
          <p:cNvPr id="8" name="Imagen 7"/>
          <p:cNvPicPr>
            <a:picLocks noChangeAspect="1"/>
          </p:cNvPicPr>
          <p:nvPr/>
        </p:nvPicPr>
        <p:blipFill>
          <a:blip r:embed="rId4"/>
          <a:stretch>
            <a:fillRect/>
          </a:stretch>
        </p:blipFill>
        <p:spPr>
          <a:xfrm>
            <a:off x="352612" y="9315819"/>
            <a:ext cx="1603780" cy="503503"/>
          </a:xfrm>
          <a:prstGeom prst="rect">
            <a:avLst/>
          </a:prstGeom>
        </p:spPr>
      </p:pic>
      <p:sp>
        <p:nvSpPr>
          <p:cNvPr id="2" name="Rectangle 2"/>
          <p:cNvSpPr>
            <a:spLocks noChangeArrowheads="1"/>
          </p:cNvSpPr>
          <p:nvPr/>
        </p:nvSpPr>
        <p:spPr bwMode="auto">
          <a:xfrm>
            <a:off x="1105786" y="2667612"/>
            <a:ext cx="5533127"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smtClean="0">
                <a:ln>
                  <a:noFill/>
                </a:ln>
                <a:solidFill>
                  <a:schemeClr val="tx1"/>
                </a:solidFill>
                <a:effectLst/>
                <a:latin typeface="Century Gothic" panose="020B0502020202020204" pitchFamily="34" charset="0"/>
                <a:ea typeface="Times New Roman" panose="02020603050405020304" pitchFamily="18" charset="0"/>
                <a:cs typeface="Times New Roman" panose="02020603050405020304" pitchFamily="18" charset="0"/>
              </a:rPr>
              <a:t>Comunicación del Progreso – COP</a:t>
            </a:r>
            <a:endParaRPr kumimoji="0" lang="es-ES" altLang="es-E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smtClean="0">
              <a:ln>
                <a:noFill/>
              </a:ln>
              <a:solidFill>
                <a:schemeClr val="tx1"/>
              </a:solidFill>
              <a:effectLst/>
              <a:latin typeface="Arial" panose="020B0604020202020204" pitchFamily="34" charset="0"/>
            </a:endParaRPr>
          </a:p>
        </p:txBody>
      </p:sp>
      <p:cxnSp>
        <p:nvCxnSpPr>
          <p:cNvPr id="10" name="Conector recto 9"/>
          <p:cNvCxnSpPr/>
          <p:nvPr/>
        </p:nvCxnSpPr>
        <p:spPr>
          <a:xfrm>
            <a:off x="938212" y="5040475"/>
            <a:ext cx="4981575" cy="19050"/>
          </a:xfrm>
          <a:prstGeom prst="line">
            <a:avLst/>
          </a:prstGeom>
        </p:spPr>
        <p:style>
          <a:lnRef idx="1">
            <a:schemeClr val="dk1"/>
          </a:lnRef>
          <a:fillRef idx="0">
            <a:schemeClr val="dk1"/>
          </a:fillRef>
          <a:effectRef idx="0">
            <a:schemeClr val="dk1"/>
          </a:effectRef>
          <a:fontRef idx="minor">
            <a:schemeClr val="tx1"/>
          </a:fontRef>
        </p:style>
      </p:cxnSp>
      <p:sp>
        <p:nvSpPr>
          <p:cNvPr id="9" name="Rectangle 3"/>
          <p:cNvSpPr>
            <a:spLocks noChangeArrowheads="1"/>
          </p:cNvSpPr>
          <p:nvPr/>
        </p:nvSpPr>
        <p:spPr bwMode="auto">
          <a:xfrm>
            <a:off x="1114425" y="3269455"/>
            <a:ext cx="6048375"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800" b="0" i="0" u="none" strike="noStrike" cap="none" normalizeH="0" baseline="0" dirty="0" smtClean="0">
                <a:ln>
                  <a:noFill/>
                </a:ln>
                <a:solidFill>
                  <a:schemeClr val="tx1"/>
                </a:solidFill>
                <a:effectLst/>
                <a:latin typeface="Arial" panose="020B0604020202020204" pitchFamily="34" charset="0"/>
              </a:rPr>
              <a:t/>
            </a:r>
            <a:br>
              <a:rPr kumimoji="0" lang="es-ES" altLang="es-ES" sz="1800" b="0" i="0" u="none" strike="noStrike" cap="none" normalizeH="0" baseline="0" dirty="0" smtClean="0">
                <a:ln>
                  <a:noFill/>
                </a:ln>
                <a:solidFill>
                  <a:schemeClr val="tx1"/>
                </a:solidFill>
                <a:effectLst/>
                <a:latin typeface="Arial" panose="020B0604020202020204" pitchFamily="34" charset="0"/>
              </a:rPr>
            </a:br>
            <a:endParaRPr kumimoji="0" lang="es-ES" altLang="es-E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smtClean="0">
                <a:ln>
                  <a:noFill/>
                </a:ln>
                <a:solidFill>
                  <a:schemeClr val="tx1"/>
                </a:solidFill>
                <a:effectLst/>
                <a:latin typeface="Century Gothic" panose="020B0502020202020204" pitchFamily="34" charset="0"/>
                <a:ea typeface="Times New Roman" panose="02020603050405020304" pitchFamily="18" charset="0"/>
                <a:cs typeface="Times New Roman" panose="02020603050405020304" pitchFamily="18" charset="0"/>
              </a:rPr>
              <a:t>Implementación de los Principios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smtClean="0">
                <a:ln>
                  <a:noFill/>
                </a:ln>
                <a:solidFill>
                  <a:schemeClr val="tx1"/>
                </a:solidFill>
                <a:effectLst/>
                <a:latin typeface="Century Gothic" panose="020B0502020202020204" pitchFamily="34" charset="0"/>
                <a:ea typeface="Times New Roman" panose="02020603050405020304" pitchFamily="18" charset="0"/>
                <a:cs typeface="Times New Roman" panose="02020603050405020304" pitchFamily="18" charset="0"/>
              </a:rPr>
              <a:t>del Pacto Mundial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smtClean="0">
                <a:ln>
                  <a:noFill/>
                </a:ln>
                <a:solidFill>
                  <a:schemeClr val="tx1"/>
                </a:solidFill>
                <a:effectLst/>
                <a:latin typeface="Century Gothic" panose="020B0502020202020204" pitchFamily="34" charset="0"/>
                <a:ea typeface="Times New Roman" panose="02020603050405020304" pitchFamily="18" charset="0"/>
                <a:cs typeface="Times New Roman" panose="02020603050405020304" pitchFamily="18" charset="0"/>
              </a:rPr>
              <a:t>de la Naciones Unidas </a:t>
            </a:r>
            <a:endParaRPr kumimoji="0" lang="es-ES" altLang="es-ES"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2463283" y="7128587"/>
            <a:ext cx="2164702" cy="369332"/>
          </a:xfrm>
          <a:prstGeom prst="rect">
            <a:avLst/>
          </a:prstGeom>
          <a:noFill/>
        </p:spPr>
        <p:txBody>
          <a:bodyPr wrap="square" rtlCol="0">
            <a:spAutoFit/>
          </a:bodyPr>
          <a:lstStyle/>
          <a:p>
            <a:r>
              <a:rPr lang="es-ES" dirty="0" smtClean="0"/>
              <a:t>Lima, Marzo 2017</a:t>
            </a:r>
            <a:endParaRPr lang="es-ES" dirty="0"/>
          </a:p>
        </p:txBody>
      </p:sp>
    </p:spTree>
    <p:extLst>
      <p:ext uri="{BB962C8B-B14F-4D97-AF65-F5344CB8AC3E}">
        <p14:creationId xmlns:p14="http://schemas.microsoft.com/office/powerpoint/2010/main" val="10754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29" y="91731"/>
            <a:ext cx="708046" cy="571884"/>
          </a:xfrm>
          <a:prstGeom prst="rect">
            <a:avLst/>
          </a:prstGeom>
        </p:spPr>
      </p:pic>
      <p:sp>
        <p:nvSpPr>
          <p:cNvPr id="11" name="Rectángulo 10"/>
          <p:cNvSpPr/>
          <p:nvPr/>
        </p:nvSpPr>
        <p:spPr>
          <a:xfrm>
            <a:off x="806824" y="91731"/>
            <a:ext cx="5970214" cy="572551"/>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dirty="0" smtClean="0"/>
              <a:t>ACCIONES REALIZADAS EN 2016</a:t>
            </a:r>
            <a:endParaRPr lang="es-PE" dirty="0"/>
          </a:p>
        </p:txBody>
      </p:sp>
      <p:graphicFrame>
        <p:nvGraphicFramePr>
          <p:cNvPr id="7" name="Objeto 6"/>
          <p:cNvGraphicFramePr>
            <a:graphicFrameLocks noChangeAspect="1"/>
          </p:cNvGraphicFramePr>
          <p:nvPr>
            <p:extLst>
              <p:ext uri="{D42A27DB-BD31-4B8C-83A1-F6EECF244321}">
                <p14:modId xmlns:p14="http://schemas.microsoft.com/office/powerpoint/2010/main" val="1835493300"/>
              </p:ext>
            </p:extLst>
          </p:nvPr>
        </p:nvGraphicFramePr>
        <p:xfrm>
          <a:off x="401352" y="859712"/>
          <a:ext cx="5745162" cy="6732588"/>
        </p:xfrm>
        <a:graphic>
          <a:graphicData uri="http://schemas.openxmlformats.org/presentationml/2006/ole">
            <mc:AlternateContent xmlns:mc="http://schemas.openxmlformats.org/markup-compatibility/2006">
              <mc:Choice xmlns:v="urn:schemas-microsoft-com:vml" Requires="v">
                <p:oleObj spid="_x0000_s4100" name="Document" r:id="rId4" imgW="5745214" imgH="6732970" progId="Word.Document.12">
                  <p:embed/>
                </p:oleObj>
              </mc:Choice>
              <mc:Fallback>
                <p:oleObj name="Document" r:id="rId4" imgW="5745214" imgH="6732970" progId="Word.Document.12">
                  <p:embed/>
                  <p:pic>
                    <p:nvPicPr>
                      <p:cNvPr id="0" name=""/>
                      <p:cNvPicPr/>
                      <p:nvPr/>
                    </p:nvPicPr>
                    <p:blipFill>
                      <a:blip r:embed="rId5"/>
                      <a:stretch>
                        <a:fillRect/>
                      </a:stretch>
                    </p:blipFill>
                    <p:spPr>
                      <a:xfrm>
                        <a:off x="401352" y="859712"/>
                        <a:ext cx="5745162" cy="6732588"/>
                      </a:xfrm>
                      <a:prstGeom prst="rect">
                        <a:avLst/>
                      </a:prstGeom>
                    </p:spPr>
                  </p:pic>
                </p:oleObj>
              </mc:Fallback>
            </mc:AlternateContent>
          </a:graphicData>
        </a:graphic>
      </p:graphicFrame>
      <p:graphicFrame>
        <p:nvGraphicFramePr>
          <p:cNvPr id="14" name="Objeto 13"/>
          <p:cNvGraphicFramePr>
            <a:graphicFrameLocks noChangeAspect="1"/>
          </p:cNvGraphicFramePr>
          <p:nvPr>
            <p:extLst>
              <p:ext uri="{D42A27DB-BD31-4B8C-83A1-F6EECF244321}">
                <p14:modId xmlns:p14="http://schemas.microsoft.com/office/powerpoint/2010/main" val="3266143503"/>
              </p:ext>
            </p:extLst>
          </p:nvPr>
        </p:nvGraphicFramePr>
        <p:xfrm>
          <a:off x="538551" y="7656853"/>
          <a:ext cx="5745162" cy="1590675"/>
        </p:xfrm>
        <a:graphic>
          <a:graphicData uri="http://schemas.openxmlformats.org/presentationml/2006/ole">
            <mc:AlternateContent xmlns:mc="http://schemas.openxmlformats.org/markup-compatibility/2006">
              <mc:Choice xmlns:v="urn:schemas-microsoft-com:vml" Requires="v">
                <p:oleObj spid="_x0000_s4101" name="Document" r:id="rId6" imgW="5745214" imgH="1589894" progId="Word.Document.12">
                  <p:embed/>
                </p:oleObj>
              </mc:Choice>
              <mc:Fallback>
                <p:oleObj name="Document" r:id="rId6" imgW="5745214" imgH="1589894" progId="Word.Document.12">
                  <p:embed/>
                  <p:pic>
                    <p:nvPicPr>
                      <p:cNvPr id="0" name=""/>
                      <p:cNvPicPr/>
                      <p:nvPr/>
                    </p:nvPicPr>
                    <p:blipFill>
                      <a:blip r:embed="rId7"/>
                      <a:stretch>
                        <a:fillRect/>
                      </a:stretch>
                    </p:blipFill>
                    <p:spPr>
                      <a:xfrm>
                        <a:off x="538551" y="7656853"/>
                        <a:ext cx="5745162" cy="1590675"/>
                      </a:xfrm>
                      <a:prstGeom prst="rect">
                        <a:avLst/>
                      </a:prstGeom>
                    </p:spPr>
                  </p:pic>
                </p:oleObj>
              </mc:Fallback>
            </mc:AlternateContent>
          </a:graphicData>
        </a:graphic>
      </p:graphicFrame>
    </p:spTree>
    <p:extLst>
      <p:ext uri="{BB962C8B-B14F-4D97-AF65-F5344CB8AC3E}">
        <p14:creationId xmlns:p14="http://schemas.microsoft.com/office/powerpoint/2010/main" val="102128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7329" y="750358"/>
            <a:ext cx="704932" cy="9051731"/>
          </a:xfrm>
          <a:prstGeom prst="rect">
            <a:avLst/>
          </a:prstGeom>
          <a:solidFill>
            <a:srgbClr val="006BA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329" y="91731"/>
            <a:ext cx="708046" cy="571884"/>
          </a:xfrm>
          <a:prstGeom prst="rect">
            <a:avLst/>
          </a:prstGeom>
        </p:spPr>
      </p:pic>
      <p:sp>
        <p:nvSpPr>
          <p:cNvPr id="7" name="Rectángulo 6"/>
          <p:cNvSpPr/>
          <p:nvPr/>
        </p:nvSpPr>
        <p:spPr>
          <a:xfrm>
            <a:off x="806824" y="91731"/>
            <a:ext cx="5970214" cy="572551"/>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graphicFrame>
        <p:nvGraphicFramePr>
          <p:cNvPr id="3" name="Tabla 2"/>
          <p:cNvGraphicFramePr>
            <a:graphicFrameLocks noGrp="1"/>
          </p:cNvGraphicFramePr>
          <p:nvPr>
            <p:extLst>
              <p:ext uri="{D42A27DB-BD31-4B8C-83A1-F6EECF244321}">
                <p14:modId xmlns:p14="http://schemas.microsoft.com/office/powerpoint/2010/main" val="1871835836"/>
              </p:ext>
            </p:extLst>
          </p:nvPr>
        </p:nvGraphicFramePr>
        <p:xfrm>
          <a:off x="806824" y="750358"/>
          <a:ext cx="5685445" cy="3896286"/>
        </p:xfrm>
        <a:graphic>
          <a:graphicData uri="http://schemas.openxmlformats.org/drawingml/2006/table">
            <a:tbl>
              <a:tblPr firstRow="1" firstCol="1" bandRow="1"/>
              <a:tblGrid>
                <a:gridCol w="1800301"/>
                <a:gridCol w="1134813"/>
                <a:gridCol w="1516431"/>
                <a:gridCol w="1233900"/>
              </a:tblGrid>
              <a:tr h="458387">
                <a:tc gridSpan="4">
                  <a:txBody>
                    <a:bodyPr/>
                    <a:lstStyle/>
                    <a:p>
                      <a:pPr algn="just">
                        <a:spcBef>
                          <a:spcPts val="600"/>
                        </a:spcBef>
                        <a:spcAft>
                          <a:spcPts val="600"/>
                        </a:spcAft>
                      </a:pPr>
                      <a:r>
                        <a:rPr lang="es-PE" sz="1400" b="1">
                          <a:effectLst/>
                          <a:latin typeface="Times New Roman" panose="02020603050405020304" pitchFamily="18" charset="0"/>
                          <a:ea typeface="Times New Roman" panose="02020603050405020304" pitchFamily="18" charset="0"/>
                        </a:rPr>
                        <a:t>Objetivo 3: Minimizar el consumo de agua en las oficinas administrativas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196451">
                <a:tc>
                  <a:txBody>
                    <a:bodyPr/>
                    <a:lstStyle/>
                    <a:p>
                      <a:pPr algn="ctr">
                        <a:spcBef>
                          <a:spcPts val="600"/>
                        </a:spcBef>
                        <a:spcAft>
                          <a:spcPts val="600"/>
                        </a:spcAft>
                      </a:pPr>
                      <a:r>
                        <a:rPr lang="es-PE" sz="1200" b="1">
                          <a:effectLst/>
                          <a:latin typeface="Times New Roman" panose="02020603050405020304" pitchFamily="18" charset="0"/>
                          <a:ea typeface="Times New Roman" panose="02020603050405020304" pitchFamily="18" charset="0"/>
                        </a:rPr>
                        <a:t>Acción</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b="1">
                          <a:effectLst/>
                          <a:latin typeface="Times New Roman" panose="02020603050405020304" pitchFamily="18" charset="0"/>
                          <a:ea typeface="Times New Roman" panose="02020603050405020304" pitchFamily="18" charset="0"/>
                        </a:rPr>
                        <a:t>Responsable</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b="1">
                          <a:effectLst/>
                          <a:latin typeface="Times New Roman" panose="02020603050405020304" pitchFamily="18" charset="0"/>
                          <a:ea typeface="Times New Roman" panose="02020603050405020304" pitchFamily="18" charset="0"/>
                        </a:rPr>
                        <a:t>Recursos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b="1">
                          <a:effectLst/>
                          <a:latin typeface="Times New Roman" panose="02020603050405020304" pitchFamily="18" charset="0"/>
                          <a:ea typeface="Times New Roman" panose="02020603050405020304" pitchFamily="18" charset="0"/>
                        </a:rPr>
                        <a:t>Fecha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354">
                <a:tc>
                  <a:txBody>
                    <a:bodyPr/>
                    <a:lstStyle/>
                    <a:p>
                      <a:pPr algn="just">
                        <a:spcBef>
                          <a:spcPts val="600"/>
                        </a:spcBef>
                        <a:spcAft>
                          <a:spcPts val="600"/>
                        </a:spcAft>
                      </a:pPr>
                      <a:r>
                        <a:rPr lang="es-PE" sz="1200">
                          <a:effectLst/>
                          <a:latin typeface="Times New Roman" panose="02020603050405020304" pitchFamily="18" charset="0"/>
                          <a:ea typeface="Times New Roman" panose="02020603050405020304" pitchFamily="18" charset="0"/>
                        </a:rPr>
                        <a:t>Revisión del sistema de agua para detectar posibles fugas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Área Administrativa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Sanitario revisión periódica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1 vez cada trimestre</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9515">
                <a:tc>
                  <a:txBody>
                    <a:bodyPr/>
                    <a:lstStyle/>
                    <a:p>
                      <a:pPr algn="just">
                        <a:spcBef>
                          <a:spcPts val="600"/>
                        </a:spcBef>
                        <a:spcAft>
                          <a:spcPts val="600"/>
                        </a:spcAft>
                      </a:pPr>
                      <a:r>
                        <a:rPr lang="es-PE" sz="1200">
                          <a:effectLst/>
                          <a:latin typeface="Times New Roman" panose="02020603050405020304" pitchFamily="18" charset="0"/>
                          <a:ea typeface="Times New Roman" panose="02020603050405020304" pitchFamily="18" charset="0"/>
                        </a:rPr>
                        <a:t>Utilizar grifos ahorradores para minimizar el consumos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Área Administrativa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Instalar boquillas que reduzcan el flujo</a:t>
                      </a:r>
                      <a:endParaRPr lang="es-ES" sz="1200">
                        <a:effectLst/>
                        <a:latin typeface="Times New Roman" panose="02020603050405020304" pitchFamily="18" charset="0"/>
                        <a:ea typeface="Times New Roman" panose="02020603050405020304" pitchFamily="18" charset="0"/>
                      </a:endParaRPr>
                    </a:p>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Colocar llave con temporizador</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1er trimestre 2016</a:t>
                      </a:r>
                      <a:endParaRPr lang="es-ES" sz="1200">
                        <a:effectLst/>
                        <a:latin typeface="Times New Roman" panose="02020603050405020304" pitchFamily="18" charset="0"/>
                        <a:ea typeface="Times New Roman" panose="02020603050405020304" pitchFamily="18" charset="0"/>
                      </a:endParaRPr>
                    </a:p>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4to. Trimestre 2016</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773">
                <a:tc>
                  <a:txBody>
                    <a:bodyPr/>
                    <a:lstStyle/>
                    <a:p>
                      <a:pPr algn="just">
                        <a:spcBef>
                          <a:spcPts val="600"/>
                        </a:spcBef>
                        <a:spcAft>
                          <a:spcPts val="600"/>
                        </a:spcAft>
                      </a:pPr>
                      <a:r>
                        <a:rPr lang="es-PE" sz="1200">
                          <a:effectLst/>
                          <a:latin typeface="Times New Roman" panose="02020603050405020304" pitchFamily="18" charset="0"/>
                          <a:ea typeface="Times New Roman" panose="02020603050405020304" pitchFamily="18" charset="0"/>
                        </a:rPr>
                        <a:t>Comunicar recomendaciones de ahorro de agua al personal</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Área Administrativa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Afiches</a:t>
                      </a:r>
                      <a:endParaRPr lang="es-ES" sz="1200">
                        <a:effectLst/>
                        <a:latin typeface="Times New Roman" panose="02020603050405020304" pitchFamily="18" charset="0"/>
                        <a:ea typeface="Times New Roman" panose="02020603050405020304" pitchFamily="18" charset="0"/>
                      </a:endParaRPr>
                    </a:p>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Correos intranet</a:t>
                      </a:r>
                      <a:endParaRPr lang="es-ES" sz="1200">
                        <a:effectLst/>
                        <a:latin typeface="Times New Roman" panose="02020603050405020304" pitchFamily="18" charset="0"/>
                        <a:ea typeface="Times New Roman" panose="02020603050405020304" pitchFamily="18" charset="0"/>
                      </a:endParaRPr>
                    </a:p>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Carteles en los baños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Permanente 2016</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806">
                <a:tc>
                  <a:txBody>
                    <a:bodyPr/>
                    <a:lstStyle/>
                    <a:p>
                      <a:pPr algn="just">
                        <a:spcBef>
                          <a:spcPts val="600"/>
                        </a:spcBef>
                        <a:spcAft>
                          <a:spcPts val="600"/>
                        </a:spcAft>
                      </a:pPr>
                      <a:r>
                        <a:rPr lang="es-PE" sz="1200">
                          <a:effectLst/>
                          <a:latin typeface="Times New Roman" panose="02020603050405020304" pitchFamily="18" charset="0"/>
                          <a:ea typeface="Times New Roman" panose="02020603050405020304" pitchFamily="18" charset="0"/>
                        </a:rPr>
                        <a:t>Llevar registro de consumo de agua mensual</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Área Administrativa</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a:effectLst/>
                          <a:latin typeface="Times New Roman" panose="02020603050405020304" pitchFamily="18" charset="0"/>
                          <a:ea typeface="Times New Roman" panose="02020603050405020304" pitchFamily="18" charset="0"/>
                        </a:rPr>
                        <a:t>Consumo de Recibos de agua son registrados y difundidos</a:t>
                      </a:r>
                      <a:endParaRPr lang="es-ES"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s-PE" sz="1200" dirty="0">
                          <a:effectLst/>
                          <a:latin typeface="Times New Roman" panose="02020603050405020304" pitchFamily="18" charset="0"/>
                          <a:ea typeface="Times New Roman" panose="02020603050405020304" pitchFamily="18" charset="0"/>
                        </a:rPr>
                        <a:t>Periodicidad Mensual 2016</a:t>
                      </a:r>
                      <a:endParaRPr lang="es-ES"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Imagen 4"/>
          <p:cNvPicPr>
            <a:picLocks noChangeAspect="1"/>
          </p:cNvPicPr>
          <p:nvPr/>
        </p:nvPicPr>
        <p:blipFill>
          <a:blip r:embed="rId3"/>
          <a:stretch>
            <a:fillRect/>
          </a:stretch>
        </p:blipFill>
        <p:spPr>
          <a:xfrm>
            <a:off x="585785" y="5276223"/>
            <a:ext cx="5761074" cy="4224192"/>
          </a:xfrm>
          <a:prstGeom prst="rect">
            <a:avLst/>
          </a:prstGeom>
        </p:spPr>
      </p:pic>
    </p:spTree>
    <p:extLst>
      <p:ext uri="{BB962C8B-B14F-4D97-AF65-F5344CB8AC3E}">
        <p14:creationId xmlns:p14="http://schemas.microsoft.com/office/powerpoint/2010/main" val="2038343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6858000" cy="6511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Rectángulo 6"/>
          <p:cNvSpPr/>
          <p:nvPr/>
        </p:nvSpPr>
        <p:spPr>
          <a:xfrm>
            <a:off x="0" y="9273289"/>
            <a:ext cx="6858000" cy="572551"/>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CuadroTexto 10"/>
          <p:cNvSpPr txBox="1"/>
          <p:nvPr/>
        </p:nvSpPr>
        <p:spPr>
          <a:xfrm>
            <a:off x="905602" y="229394"/>
            <a:ext cx="4012826" cy="369332"/>
          </a:xfrm>
          <a:prstGeom prst="rect">
            <a:avLst/>
          </a:prstGeom>
          <a:noFill/>
        </p:spPr>
        <p:txBody>
          <a:bodyPr wrap="square" rtlCol="0">
            <a:spAutoFit/>
          </a:bodyPr>
          <a:lstStyle/>
          <a:p>
            <a:r>
              <a:rPr lang="es-ES" b="1" spc="600" dirty="0" smtClean="0">
                <a:solidFill>
                  <a:schemeClr val="tx1">
                    <a:lumMod val="85000"/>
                    <a:lumOff val="15000"/>
                  </a:schemeClr>
                </a:solidFill>
              </a:rPr>
              <a:t>L.G. INGENIEROS S.A.</a:t>
            </a:r>
            <a:endParaRPr lang="es-PE" b="1" spc="600" dirty="0">
              <a:solidFill>
                <a:schemeClr val="tx1">
                  <a:lumMod val="85000"/>
                  <a:lumOff val="15000"/>
                </a:schemeClr>
              </a:solidFill>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1905" y="9307812"/>
            <a:ext cx="1007008" cy="503504"/>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pic>
        <p:nvPicPr>
          <p:cNvPr id="8" name="Imagen 7"/>
          <p:cNvPicPr>
            <a:picLocks noChangeAspect="1"/>
          </p:cNvPicPr>
          <p:nvPr/>
        </p:nvPicPr>
        <p:blipFill>
          <a:blip r:embed="rId4"/>
          <a:stretch>
            <a:fillRect/>
          </a:stretch>
        </p:blipFill>
        <p:spPr>
          <a:xfrm>
            <a:off x="352612" y="9315819"/>
            <a:ext cx="1603780" cy="503503"/>
          </a:xfrm>
          <a:prstGeom prst="rect">
            <a:avLst/>
          </a:prstGeom>
        </p:spPr>
      </p:pic>
      <p:sp>
        <p:nvSpPr>
          <p:cNvPr id="4" name="Título 3"/>
          <p:cNvSpPr>
            <a:spLocks noGrp="1"/>
          </p:cNvSpPr>
          <p:nvPr>
            <p:ph type="title"/>
          </p:nvPr>
        </p:nvSpPr>
        <p:spPr/>
        <p:txBody>
          <a:bodyPr/>
          <a:lstStyle/>
          <a:p>
            <a:r>
              <a:rPr lang="es-ES" dirty="0" smtClean="0"/>
              <a:t>INDICE</a:t>
            </a:r>
            <a:endParaRPr lang="es-ES" dirty="0"/>
          </a:p>
        </p:txBody>
      </p:sp>
      <p:sp>
        <p:nvSpPr>
          <p:cNvPr id="13" name="Marcador de contenido 12"/>
          <p:cNvSpPr>
            <a:spLocks noGrp="1"/>
          </p:cNvSpPr>
          <p:nvPr>
            <p:ph idx="1"/>
          </p:nvPr>
        </p:nvSpPr>
        <p:spPr>
          <a:xfrm>
            <a:off x="471489" y="2637013"/>
            <a:ext cx="5915024" cy="5947149"/>
          </a:xfrm>
        </p:spPr>
        <p:txBody>
          <a:bodyPr/>
          <a:lstStyle/>
          <a:p>
            <a:pPr marL="457200" indent="-457200">
              <a:buFont typeface="+mj-lt"/>
              <a:buAutoNum type="arabicPeriod"/>
            </a:pPr>
            <a:r>
              <a:rPr lang="es-ES" b="1" dirty="0" smtClean="0"/>
              <a:t>Declaración de apoyo continuo al Pacto Mundial</a:t>
            </a:r>
          </a:p>
          <a:p>
            <a:pPr marL="457200" indent="-457200">
              <a:buFont typeface="+mj-lt"/>
              <a:buAutoNum type="arabicPeriod"/>
            </a:pPr>
            <a:r>
              <a:rPr lang="es-ES" b="1" dirty="0" smtClean="0"/>
              <a:t>Nuestra Empresa</a:t>
            </a:r>
          </a:p>
          <a:p>
            <a:pPr marL="457200" indent="-457200">
              <a:buFont typeface="+mj-lt"/>
              <a:buAutoNum type="arabicPeriod"/>
            </a:pPr>
            <a:r>
              <a:rPr lang="es-ES" b="1" dirty="0" smtClean="0"/>
              <a:t>Políticas y acciones implementadas para  el cumplimiento de los 10 principios del Pacto Mundial</a:t>
            </a:r>
          </a:p>
          <a:p>
            <a:pPr marL="457200" indent="-457200">
              <a:buFont typeface="+mj-lt"/>
              <a:buAutoNum type="arabicPeriod"/>
            </a:pPr>
            <a:r>
              <a:rPr lang="es-ES" b="1" dirty="0" smtClean="0"/>
              <a:t>Resultados e iniciativas         </a:t>
            </a:r>
            <a:endParaRPr lang="es-ES" b="1" dirty="0"/>
          </a:p>
        </p:txBody>
      </p:sp>
    </p:spTree>
    <p:extLst>
      <p:ext uri="{BB962C8B-B14F-4D97-AF65-F5344CB8AC3E}">
        <p14:creationId xmlns:p14="http://schemas.microsoft.com/office/powerpoint/2010/main" val="4231818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6858000" cy="6511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7" name="Rectángulo 6"/>
          <p:cNvSpPr/>
          <p:nvPr/>
        </p:nvSpPr>
        <p:spPr>
          <a:xfrm>
            <a:off x="0" y="9273289"/>
            <a:ext cx="6858000" cy="572551"/>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1" name="CuadroTexto 10"/>
          <p:cNvSpPr txBox="1"/>
          <p:nvPr/>
        </p:nvSpPr>
        <p:spPr>
          <a:xfrm>
            <a:off x="905602" y="229394"/>
            <a:ext cx="4012826" cy="369332"/>
          </a:xfrm>
          <a:prstGeom prst="rect">
            <a:avLst/>
          </a:prstGeom>
          <a:noFill/>
        </p:spPr>
        <p:txBody>
          <a:bodyPr wrap="square" rtlCol="0">
            <a:spAutoFit/>
          </a:bodyPr>
          <a:lstStyle/>
          <a:p>
            <a:r>
              <a:rPr lang="es-ES" b="1" spc="600" dirty="0" smtClean="0">
                <a:solidFill>
                  <a:schemeClr val="tx1">
                    <a:lumMod val="85000"/>
                    <a:lumOff val="15000"/>
                  </a:schemeClr>
                </a:solidFill>
              </a:rPr>
              <a:t>L.G. INGENIEROS S.A.</a:t>
            </a:r>
            <a:endParaRPr lang="es-PE" b="1" spc="600" dirty="0">
              <a:solidFill>
                <a:schemeClr val="tx1">
                  <a:lumMod val="85000"/>
                  <a:lumOff val="15000"/>
                </a:schemeClr>
              </a:solidFill>
            </a:endParaRP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1905" y="9307812"/>
            <a:ext cx="1007008" cy="503504"/>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pic>
        <p:nvPicPr>
          <p:cNvPr id="8" name="Imagen 7"/>
          <p:cNvPicPr>
            <a:picLocks noChangeAspect="1"/>
          </p:cNvPicPr>
          <p:nvPr/>
        </p:nvPicPr>
        <p:blipFill>
          <a:blip r:embed="rId4"/>
          <a:stretch>
            <a:fillRect/>
          </a:stretch>
        </p:blipFill>
        <p:spPr>
          <a:xfrm>
            <a:off x="352612" y="9315819"/>
            <a:ext cx="1603780" cy="503503"/>
          </a:xfrm>
          <a:prstGeom prst="rect">
            <a:avLst/>
          </a:prstGeom>
        </p:spPr>
      </p:pic>
      <p:sp>
        <p:nvSpPr>
          <p:cNvPr id="4" name="Título 3"/>
          <p:cNvSpPr>
            <a:spLocks noGrp="1"/>
          </p:cNvSpPr>
          <p:nvPr>
            <p:ph type="title"/>
          </p:nvPr>
        </p:nvSpPr>
        <p:spPr/>
        <p:txBody>
          <a:bodyPr>
            <a:normAutofit/>
          </a:bodyPr>
          <a:lstStyle/>
          <a:p>
            <a:pPr marL="457200" indent="-457200"/>
            <a:r>
              <a:rPr lang="es-ES" sz="2800" b="1" dirty="0" smtClean="0"/>
              <a:t>1. Declaración </a:t>
            </a:r>
            <a:r>
              <a:rPr lang="es-ES" sz="2800" b="1" dirty="0"/>
              <a:t>de apoyo continuo al Pacto Mundial</a:t>
            </a:r>
          </a:p>
        </p:txBody>
      </p:sp>
      <p:sp>
        <p:nvSpPr>
          <p:cNvPr id="13" name="Marcador de contenido 12"/>
          <p:cNvSpPr>
            <a:spLocks noGrp="1"/>
          </p:cNvSpPr>
          <p:nvPr>
            <p:ph idx="1"/>
          </p:nvPr>
        </p:nvSpPr>
        <p:spPr>
          <a:xfrm>
            <a:off x="471488" y="2220687"/>
            <a:ext cx="5915025" cy="6363476"/>
          </a:xfrm>
        </p:spPr>
        <p:txBody>
          <a:bodyPr>
            <a:normAutofit fontScale="92500" lnSpcReduction="10000"/>
          </a:bodyPr>
          <a:lstStyle/>
          <a:p>
            <a:pPr marL="0" indent="0" algn="just">
              <a:buNone/>
            </a:pPr>
            <a:r>
              <a:rPr lang="es-ES" dirty="0" smtClean="0"/>
              <a:t>Me </a:t>
            </a:r>
            <a:r>
              <a:rPr lang="es-ES" dirty="0"/>
              <a:t>complace confirmar que nuestra empresa L.G. INGENIEROS S.A </a:t>
            </a:r>
            <a:r>
              <a:rPr lang="es-ES" dirty="0" smtClean="0"/>
              <a:t>reafirma </a:t>
            </a:r>
            <a:r>
              <a:rPr lang="es-ES" dirty="0"/>
              <a:t>su apoyo en el cumplimiento de los 10 Principios del Pacto Mundial en sus cuatro áreas, Derecho Humanos, Estándares laborales, Medio Ambiente y Anticorrupción.</a:t>
            </a:r>
          </a:p>
          <a:p>
            <a:pPr marL="0" indent="0">
              <a:buNone/>
            </a:pPr>
            <a:endParaRPr lang="es-ES" dirty="0"/>
          </a:p>
          <a:p>
            <a:pPr marL="0" indent="0" algn="just">
              <a:buNone/>
            </a:pPr>
            <a:r>
              <a:rPr lang="es-ES" dirty="0"/>
              <a:t>En este primer año de formar parte del Pacto Mundial hemos demostrado nuestro compromiso incorporando los principios en nuestra política, procesos estratégicos y en nuestra operación diaria Asimismo hemos involucrado en este proceso a nuestros trabajadores, sub-contratistas, proveedores y clientes.</a:t>
            </a:r>
          </a:p>
          <a:p>
            <a:pPr marL="0" indent="0" algn="just">
              <a:buNone/>
            </a:pPr>
            <a:r>
              <a:rPr lang="es-ES" dirty="0"/>
              <a:t>Hemos participado en las diversas actividades desarrolladas por el Pacto Mundial en nuestro </a:t>
            </a:r>
            <a:r>
              <a:rPr lang="es-ES" dirty="0" smtClean="0"/>
              <a:t>país y de su red local.</a:t>
            </a:r>
          </a:p>
          <a:p>
            <a:pPr marL="0" indent="0" algn="just">
              <a:buNone/>
            </a:pPr>
            <a:r>
              <a:rPr lang="es-ES" dirty="0" smtClean="0"/>
              <a:t>Continuaremos apoyando la iniciativa del Pacto Mundial e implementando sus principios.</a:t>
            </a:r>
            <a:endParaRPr lang="es-ES" dirty="0"/>
          </a:p>
          <a:p>
            <a:pPr marL="0" indent="0">
              <a:buNone/>
            </a:pPr>
            <a:r>
              <a:rPr lang="es-ES" dirty="0" smtClean="0"/>
              <a:t>Atentamente</a:t>
            </a:r>
          </a:p>
          <a:p>
            <a:pPr marL="0" indent="0">
              <a:buNone/>
            </a:pPr>
            <a:endParaRPr lang="es-ES" dirty="0" smtClean="0"/>
          </a:p>
          <a:p>
            <a:pPr marL="0" indent="0">
              <a:buNone/>
            </a:pPr>
            <a:r>
              <a:rPr lang="es-ES" b="1" i="1" dirty="0" smtClean="0"/>
              <a:t>Elsa González del Valle B.</a:t>
            </a:r>
          </a:p>
          <a:p>
            <a:pPr marL="0" indent="0">
              <a:buNone/>
            </a:pPr>
            <a:r>
              <a:rPr lang="es-ES" b="1" i="1" dirty="0" smtClean="0"/>
              <a:t>Gerente General</a:t>
            </a:r>
          </a:p>
          <a:p>
            <a:pPr marL="0" indent="0">
              <a:buNone/>
            </a:pPr>
            <a:r>
              <a:rPr lang="es-ES" b="1" i="1" dirty="0" smtClean="0"/>
              <a:t>L.G. INGENIEROS S.A.</a:t>
            </a:r>
            <a:endParaRPr lang="es-ES" b="1" i="1" dirty="0"/>
          </a:p>
        </p:txBody>
      </p:sp>
    </p:spTree>
    <p:extLst>
      <p:ext uri="{BB962C8B-B14F-4D97-AF65-F5344CB8AC3E}">
        <p14:creationId xmlns:p14="http://schemas.microsoft.com/office/powerpoint/2010/main" val="1100713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98778" y="720436"/>
            <a:ext cx="6674416" cy="818201"/>
          </a:xfrm>
          <a:prstGeom prst="rect">
            <a:avLst/>
          </a:prstGeom>
          <a:solidFill>
            <a:srgbClr val="003265">
              <a:alpha val="5098"/>
            </a:srgbClr>
          </a:solidFill>
          <a:ln>
            <a:solidFill>
              <a:srgbClr val="000000">
                <a:alpha val="34902"/>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200" b="1" dirty="0" smtClean="0">
                <a:solidFill>
                  <a:schemeClr val="tx1"/>
                </a:solidFill>
              </a:rPr>
              <a:t>  </a:t>
            </a:r>
            <a:r>
              <a:rPr lang="es-ES" sz="2800" b="1" dirty="0" smtClean="0">
                <a:solidFill>
                  <a:schemeClr val="tx1"/>
                </a:solidFill>
              </a:rPr>
              <a:t>2. Nuestra Empresa</a:t>
            </a:r>
            <a:endParaRPr lang="es-ES" sz="2800" b="1" dirty="0">
              <a:solidFill>
                <a:schemeClr val="tx1"/>
              </a:solidFill>
            </a:endParaRPr>
          </a:p>
        </p:txBody>
      </p:sp>
      <p:sp>
        <p:nvSpPr>
          <p:cNvPr id="11" name="Rectángulo 10"/>
          <p:cNvSpPr/>
          <p:nvPr/>
        </p:nvSpPr>
        <p:spPr>
          <a:xfrm>
            <a:off x="98778" y="1607910"/>
            <a:ext cx="1480465" cy="8277446"/>
          </a:xfrm>
          <a:prstGeom prst="rect">
            <a:avLst/>
          </a:prstGeom>
          <a:solidFill>
            <a:srgbClr val="006BA0">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sp>
        <p:nvSpPr>
          <p:cNvPr id="13" name="CuadroTexto 12"/>
          <p:cNvSpPr txBox="1"/>
          <p:nvPr/>
        </p:nvSpPr>
        <p:spPr>
          <a:xfrm>
            <a:off x="47328" y="1894784"/>
            <a:ext cx="1430767" cy="276999"/>
          </a:xfrm>
          <a:prstGeom prst="rect">
            <a:avLst/>
          </a:prstGeom>
          <a:noFill/>
        </p:spPr>
        <p:txBody>
          <a:bodyPr wrap="square" rtlCol="0">
            <a:spAutoFit/>
          </a:bodyPr>
          <a:lstStyle/>
          <a:p>
            <a:pPr algn="r"/>
            <a:r>
              <a:rPr lang="es-ES" sz="1200" i="1" dirty="0" smtClean="0">
                <a:solidFill>
                  <a:schemeClr val="tx1">
                    <a:lumMod val="95000"/>
                    <a:lumOff val="5000"/>
                  </a:schemeClr>
                </a:solidFill>
              </a:rPr>
              <a:t>Resumen</a:t>
            </a:r>
            <a:endParaRPr lang="es-PE" sz="1200" i="1" dirty="0">
              <a:solidFill>
                <a:schemeClr val="tx1">
                  <a:lumMod val="95000"/>
                  <a:lumOff val="5000"/>
                </a:schemeClr>
              </a:solidFill>
            </a:endParaRPr>
          </a:p>
        </p:txBody>
      </p:sp>
      <p:sp>
        <p:nvSpPr>
          <p:cNvPr id="15" name="CuadroTexto 14"/>
          <p:cNvSpPr txBox="1"/>
          <p:nvPr/>
        </p:nvSpPr>
        <p:spPr>
          <a:xfrm>
            <a:off x="1538476" y="1762717"/>
            <a:ext cx="5059174" cy="1415772"/>
          </a:xfrm>
          <a:prstGeom prst="rect">
            <a:avLst/>
          </a:prstGeom>
          <a:noFill/>
        </p:spPr>
        <p:txBody>
          <a:bodyPr wrap="square" rtlCol="0">
            <a:spAutoFit/>
          </a:bodyPr>
          <a:lstStyle/>
          <a:p>
            <a:pPr algn="just"/>
            <a:r>
              <a:rPr lang="es-ES" sz="1200" dirty="0" smtClean="0">
                <a:solidFill>
                  <a:srgbClr val="003265"/>
                </a:solidFill>
              </a:rPr>
              <a:t>L.G. INGENIEROS S.A es una empresa de Ingeniería, Construcción y Gerencia de Proyecto, que desde el año 1996 brinda servicios con altos estándares de calidad, enfocados en la generación de valor al cliente con una atención personalizada, cuidado cada detalle de los proyecto y respetando las normas vigente e implementando prácticas de seguridad, salud ocupacional y cuidado del medio ambiente. Desde el 2016 pertenecemos al Pacto Mundial, en donde reafirmamos nuestro objetivo de sostenibilidad corporativa</a:t>
            </a:r>
            <a:r>
              <a:rPr lang="es-ES" sz="1400" dirty="0" smtClean="0">
                <a:solidFill>
                  <a:srgbClr val="003265"/>
                </a:solidFill>
              </a:rPr>
              <a:t>.</a:t>
            </a:r>
            <a:endParaRPr lang="es-PE" sz="1400" dirty="0">
              <a:solidFill>
                <a:srgbClr val="003265"/>
              </a:solidFill>
            </a:endParaRPr>
          </a:p>
        </p:txBody>
      </p:sp>
      <p:sp>
        <p:nvSpPr>
          <p:cNvPr id="17" name="CuadroTexto 16"/>
          <p:cNvSpPr txBox="1"/>
          <p:nvPr/>
        </p:nvSpPr>
        <p:spPr>
          <a:xfrm>
            <a:off x="47328" y="3431137"/>
            <a:ext cx="1430767" cy="276999"/>
          </a:xfrm>
          <a:prstGeom prst="rect">
            <a:avLst/>
          </a:prstGeom>
          <a:noFill/>
        </p:spPr>
        <p:txBody>
          <a:bodyPr wrap="square" rtlCol="0">
            <a:spAutoFit/>
          </a:bodyPr>
          <a:lstStyle/>
          <a:p>
            <a:pPr algn="r"/>
            <a:r>
              <a:rPr lang="es-ES" sz="1200" i="1" dirty="0" smtClean="0">
                <a:solidFill>
                  <a:schemeClr val="tx1">
                    <a:lumMod val="95000"/>
                    <a:lumOff val="5000"/>
                  </a:schemeClr>
                </a:solidFill>
              </a:rPr>
              <a:t>Áreas de trabajo</a:t>
            </a:r>
            <a:endParaRPr lang="es-PE" sz="1200" i="1" dirty="0">
              <a:solidFill>
                <a:schemeClr val="tx1">
                  <a:lumMod val="95000"/>
                  <a:lumOff val="5000"/>
                </a:schemeClr>
              </a:solidFill>
            </a:endParaRPr>
          </a:p>
        </p:txBody>
      </p:sp>
      <p:sp>
        <p:nvSpPr>
          <p:cNvPr id="18" name="CuadroTexto 17"/>
          <p:cNvSpPr txBox="1"/>
          <p:nvPr/>
        </p:nvSpPr>
        <p:spPr>
          <a:xfrm>
            <a:off x="1533103" y="3322985"/>
            <a:ext cx="1244408" cy="3877985"/>
          </a:xfrm>
          <a:prstGeom prst="rect">
            <a:avLst/>
          </a:prstGeom>
          <a:noFill/>
        </p:spPr>
        <p:txBody>
          <a:bodyPr wrap="square" rtlCol="0">
            <a:spAutoFit/>
          </a:bodyPr>
          <a:lstStyle/>
          <a:p>
            <a:r>
              <a:rPr lang="es-ES" sz="1400" b="1" dirty="0" smtClean="0">
                <a:solidFill>
                  <a:srgbClr val="003265"/>
                </a:solidFill>
              </a:rPr>
              <a:t>Ingeniería</a:t>
            </a:r>
          </a:p>
          <a:p>
            <a:endParaRPr lang="es-ES" sz="1400" b="1" dirty="0" smtClean="0">
              <a:solidFill>
                <a:srgbClr val="003265"/>
              </a:solidFill>
            </a:endParaRPr>
          </a:p>
          <a:p>
            <a:endParaRPr lang="es-ES" sz="1400" b="1" dirty="0" smtClean="0">
              <a:solidFill>
                <a:srgbClr val="003265"/>
              </a:solidFill>
            </a:endParaRPr>
          </a:p>
          <a:p>
            <a:r>
              <a:rPr lang="es-ES" sz="1400" b="1" dirty="0" smtClean="0">
                <a:solidFill>
                  <a:srgbClr val="003265"/>
                </a:solidFill>
              </a:rPr>
              <a:t>Procura</a:t>
            </a:r>
          </a:p>
          <a:p>
            <a:endParaRPr lang="es-ES" sz="1400" b="1" dirty="0" smtClean="0">
              <a:solidFill>
                <a:srgbClr val="003265"/>
              </a:solidFill>
            </a:endParaRPr>
          </a:p>
          <a:p>
            <a:endParaRPr lang="es-ES" sz="1400" b="1" dirty="0" smtClean="0">
              <a:solidFill>
                <a:srgbClr val="003265"/>
              </a:solidFill>
            </a:endParaRPr>
          </a:p>
          <a:p>
            <a:r>
              <a:rPr lang="es-ES" sz="1400" b="1" dirty="0" smtClean="0">
                <a:solidFill>
                  <a:srgbClr val="003265"/>
                </a:solidFill>
              </a:rPr>
              <a:t>Construcción</a:t>
            </a:r>
          </a:p>
          <a:p>
            <a:endParaRPr lang="es-ES" sz="1400" b="1" dirty="0" smtClean="0">
              <a:solidFill>
                <a:srgbClr val="003265"/>
              </a:solidFill>
            </a:endParaRPr>
          </a:p>
          <a:p>
            <a:endParaRPr lang="es-ES" sz="1400" b="1" dirty="0" smtClean="0">
              <a:solidFill>
                <a:srgbClr val="003265"/>
              </a:solidFill>
            </a:endParaRPr>
          </a:p>
          <a:p>
            <a:r>
              <a:rPr lang="es-ES" sz="1400" b="1" dirty="0" smtClean="0">
                <a:solidFill>
                  <a:srgbClr val="003265"/>
                </a:solidFill>
              </a:rPr>
              <a:t>Habilitación y Remodelación</a:t>
            </a:r>
          </a:p>
          <a:p>
            <a:endParaRPr lang="es-ES" sz="1400" b="1" dirty="0" smtClean="0">
              <a:solidFill>
                <a:srgbClr val="003265"/>
              </a:solidFill>
            </a:endParaRPr>
          </a:p>
          <a:p>
            <a:endParaRPr lang="es-ES" sz="1400" b="1" dirty="0" smtClean="0">
              <a:solidFill>
                <a:srgbClr val="003265"/>
              </a:solidFill>
            </a:endParaRPr>
          </a:p>
          <a:p>
            <a:r>
              <a:rPr lang="es-ES" sz="1400" b="1" dirty="0" smtClean="0">
                <a:solidFill>
                  <a:srgbClr val="003265"/>
                </a:solidFill>
              </a:rPr>
              <a:t>Supervisión</a:t>
            </a:r>
          </a:p>
          <a:p>
            <a:endParaRPr lang="es-ES" sz="1400" b="1" dirty="0" smtClean="0">
              <a:solidFill>
                <a:srgbClr val="003265"/>
              </a:solidFill>
            </a:endParaRPr>
          </a:p>
          <a:p>
            <a:endParaRPr lang="es-ES" sz="800" b="1" dirty="0">
              <a:solidFill>
                <a:srgbClr val="003265"/>
              </a:solidFill>
            </a:endParaRPr>
          </a:p>
          <a:p>
            <a:r>
              <a:rPr lang="es-ES" sz="1200" b="1" dirty="0" smtClean="0">
                <a:solidFill>
                  <a:srgbClr val="003265"/>
                </a:solidFill>
              </a:rPr>
              <a:t>Implementación </a:t>
            </a:r>
            <a:r>
              <a:rPr lang="es-ES" sz="1400" b="1" dirty="0" smtClean="0">
                <a:solidFill>
                  <a:srgbClr val="003265"/>
                </a:solidFill>
              </a:rPr>
              <a:t>BIM</a:t>
            </a:r>
            <a:endParaRPr lang="es-PE" sz="1400" b="1" dirty="0">
              <a:solidFill>
                <a:srgbClr val="003265"/>
              </a:solidFill>
            </a:endParaRPr>
          </a:p>
        </p:txBody>
      </p:sp>
      <p:sp>
        <p:nvSpPr>
          <p:cNvPr id="19" name="CuadroTexto 18"/>
          <p:cNvSpPr txBox="1"/>
          <p:nvPr/>
        </p:nvSpPr>
        <p:spPr>
          <a:xfrm>
            <a:off x="55855" y="7126515"/>
            <a:ext cx="1422240" cy="369332"/>
          </a:xfrm>
          <a:prstGeom prst="rect">
            <a:avLst/>
          </a:prstGeom>
          <a:noFill/>
        </p:spPr>
        <p:txBody>
          <a:bodyPr wrap="square" rtlCol="0">
            <a:spAutoFit/>
          </a:bodyPr>
          <a:lstStyle/>
          <a:p>
            <a:pPr algn="r"/>
            <a:r>
              <a:rPr lang="es-ES" sz="1200" i="1" dirty="0">
                <a:solidFill>
                  <a:schemeClr val="tx1">
                    <a:lumMod val="95000"/>
                    <a:lumOff val="5000"/>
                  </a:schemeClr>
                </a:solidFill>
              </a:rPr>
              <a:t>Principales</a:t>
            </a:r>
            <a:r>
              <a:rPr lang="es-ES" i="1" dirty="0" smtClean="0">
                <a:solidFill>
                  <a:schemeClr val="tx1">
                    <a:lumMod val="95000"/>
                    <a:lumOff val="5000"/>
                  </a:schemeClr>
                </a:solidFill>
              </a:rPr>
              <a:t> </a:t>
            </a:r>
            <a:r>
              <a:rPr lang="es-ES" sz="1200" i="1" dirty="0">
                <a:solidFill>
                  <a:schemeClr val="tx1">
                    <a:lumMod val="95000"/>
                    <a:lumOff val="5000"/>
                  </a:schemeClr>
                </a:solidFill>
              </a:rPr>
              <a:t>Clientes</a:t>
            </a:r>
            <a:endParaRPr lang="es-PE" sz="1200" i="1" dirty="0">
              <a:solidFill>
                <a:schemeClr val="tx1">
                  <a:lumMod val="95000"/>
                  <a:lumOff val="5000"/>
                </a:schemeClr>
              </a:solidFill>
            </a:endParaRPr>
          </a:p>
        </p:txBody>
      </p:sp>
      <p:sp>
        <p:nvSpPr>
          <p:cNvPr id="21" name="CuadroTexto 20"/>
          <p:cNvSpPr txBox="1"/>
          <p:nvPr/>
        </p:nvSpPr>
        <p:spPr>
          <a:xfrm>
            <a:off x="1535601" y="7214197"/>
            <a:ext cx="1229633" cy="1277273"/>
          </a:xfrm>
          <a:prstGeom prst="rect">
            <a:avLst/>
          </a:prstGeom>
          <a:noFill/>
        </p:spPr>
        <p:txBody>
          <a:bodyPr wrap="square" rtlCol="0">
            <a:spAutoFit/>
          </a:bodyPr>
          <a:lstStyle/>
          <a:p>
            <a:pPr algn="just"/>
            <a:r>
              <a:rPr lang="es-ES" sz="1100" dirty="0">
                <a:solidFill>
                  <a:srgbClr val="003265"/>
                </a:solidFill>
              </a:rPr>
              <a:t>Banco de Crédito </a:t>
            </a:r>
          </a:p>
          <a:p>
            <a:pPr algn="just"/>
            <a:r>
              <a:rPr lang="es-ES" sz="1100" dirty="0" smtClean="0">
                <a:solidFill>
                  <a:srgbClr val="003265"/>
                </a:solidFill>
              </a:rPr>
              <a:t>Banco Continental</a:t>
            </a:r>
          </a:p>
          <a:p>
            <a:pPr algn="just"/>
            <a:r>
              <a:rPr lang="es-ES" sz="1100" dirty="0" smtClean="0">
                <a:solidFill>
                  <a:srgbClr val="003265"/>
                </a:solidFill>
              </a:rPr>
              <a:t>MIBANCO</a:t>
            </a:r>
          </a:p>
          <a:p>
            <a:pPr algn="just"/>
            <a:r>
              <a:rPr lang="es-ES" sz="1100" dirty="0" smtClean="0">
                <a:solidFill>
                  <a:srgbClr val="003265"/>
                </a:solidFill>
              </a:rPr>
              <a:t>BACKUS</a:t>
            </a:r>
          </a:p>
          <a:p>
            <a:pPr algn="just"/>
            <a:r>
              <a:rPr lang="es-ES" sz="1100" dirty="0" smtClean="0">
                <a:solidFill>
                  <a:srgbClr val="003265"/>
                </a:solidFill>
              </a:rPr>
              <a:t>Transporte 77</a:t>
            </a:r>
          </a:p>
          <a:p>
            <a:pPr algn="just"/>
            <a:r>
              <a:rPr lang="es-ES" sz="1100" dirty="0" smtClean="0">
                <a:solidFill>
                  <a:srgbClr val="003265"/>
                </a:solidFill>
              </a:rPr>
              <a:t>PUCP</a:t>
            </a:r>
          </a:p>
          <a:p>
            <a:pPr algn="just"/>
            <a:endParaRPr lang="es-ES" sz="1100" dirty="0">
              <a:solidFill>
                <a:srgbClr val="003265"/>
              </a:solidFill>
            </a:endParaRPr>
          </a:p>
        </p:txBody>
      </p:sp>
      <p:sp>
        <p:nvSpPr>
          <p:cNvPr id="16" name="CuadroTexto 15"/>
          <p:cNvSpPr txBox="1"/>
          <p:nvPr/>
        </p:nvSpPr>
        <p:spPr>
          <a:xfrm>
            <a:off x="2850382" y="3319409"/>
            <a:ext cx="3747268" cy="600164"/>
          </a:xfrm>
          <a:prstGeom prst="rect">
            <a:avLst/>
          </a:prstGeom>
          <a:noFill/>
        </p:spPr>
        <p:txBody>
          <a:bodyPr wrap="square" rtlCol="0">
            <a:spAutoFit/>
          </a:bodyPr>
          <a:lstStyle/>
          <a:p>
            <a:pPr algn="just"/>
            <a:r>
              <a:rPr lang="es-ES" sz="1100" b="1" dirty="0" smtClean="0">
                <a:solidFill>
                  <a:srgbClr val="003265"/>
                </a:solidFill>
              </a:rPr>
              <a:t>Desarrollo de Arquitectura, Estructuras, Instalaciones Eléctricas, Sanitarias y Mecánicas, Agua Contra Incendios, Comunicaciones y Alarmas y Detección.</a:t>
            </a:r>
          </a:p>
        </p:txBody>
      </p:sp>
      <p:sp>
        <p:nvSpPr>
          <p:cNvPr id="2" name="Corchetes 1"/>
          <p:cNvSpPr/>
          <p:nvPr/>
        </p:nvSpPr>
        <p:spPr>
          <a:xfrm>
            <a:off x="2850381" y="3375329"/>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20" name="CuadroTexto 19"/>
          <p:cNvSpPr txBox="1"/>
          <p:nvPr/>
        </p:nvSpPr>
        <p:spPr>
          <a:xfrm>
            <a:off x="2845125" y="4032195"/>
            <a:ext cx="3747268" cy="430887"/>
          </a:xfrm>
          <a:prstGeom prst="rect">
            <a:avLst/>
          </a:prstGeom>
          <a:noFill/>
        </p:spPr>
        <p:txBody>
          <a:bodyPr wrap="square" rtlCol="0">
            <a:spAutoFit/>
          </a:bodyPr>
          <a:lstStyle/>
          <a:p>
            <a:pPr algn="just"/>
            <a:r>
              <a:rPr lang="es-ES" sz="1100" b="1" dirty="0" smtClean="0">
                <a:solidFill>
                  <a:srgbClr val="003265"/>
                </a:solidFill>
              </a:rPr>
              <a:t>Presente en todas las etapas del proyecto: Planificación, Ejecución, Seguimiento, Cierre y Post Venta.</a:t>
            </a:r>
          </a:p>
        </p:txBody>
      </p:sp>
      <p:sp>
        <p:nvSpPr>
          <p:cNvPr id="22" name="Corchetes 21"/>
          <p:cNvSpPr/>
          <p:nvPr/>
        </p:nvSpPr>
        <p:spPr>
          <a:xfrm>
            <a:off x="2845124" y="4010996"/>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23" name="CuadroTexto 22"/>
          <p:cNvSpPr txBox="1"/>
          <p:nvPr/>
        </p:nvSpPr>
        <p:spPr>
          <a:xfrm>
            <a:off x="2843289" y="4592219"/>
            <a:ext cx="3747268" cy="600164"/>
          </a:xfrm>
          <a:prstGeom prst="rect">
            <a:avLst/>
          </a:prstGeom>
          <a:noFill/>
        </p:spPr>
        <p:txBody>
          <a:bodyPr wrap="square" rtlCol="0">
            <a:spAutoFit/>
          </a:bodyPr>
          <a:lstStyle/>
          <a:p>
            <a:pPr algn="just"/>
            <a:r>
              <a:rPr lang="es-ES" sz="1100" b="1" dirty="0" smtClean="0">
                <a:solidFill>
                  <a:srgbClr val="003265"/>
                </a:solidFill>
              </a:rPr>
              <a:t>Desarrollamos proyectos en todo el Perú. Supervisión constante desde oficina y en obra. Gestión de Calidad, Seguridad y Salud Ocupacional y Gestión Ambiental.</a:t>
            </a:r>
          </a:p>
        </p:txBody>
      </p:sp>
      <p:sp>
        <p:nvSpPr>
          <p:cNvPr id="24" name="Corchetes 23"/>
          <p:cNvSpPr/>
          <p:nvPr/>
        </p:nvSpPr>
        <p:spPr>
          <a:xfrm>
            <a:off x="2843288" y="4659156"/>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27" name="CuadroTexto 26"/>
          <p:cNvSpPr txBox="1"/>
          <p:nvPr/>
        </p:nvSpPr>
        <p:spPr>
          <a:xfrm>
            <a:off x="2843287" y="5308317"/>
            <a:ext cx="3747268" cy="430887"/>
          </a:xfrm>
          <a:prstGeom prst="rect">
            <a:avLst/>
          </a:prstGeom>
          <a:noFill/>
        </p:spPr>
        <p:txBody>
          <a:bodyPr wrap="square" rtlCol="0">
            <a:spAutoFit/>
          </a:bodyPr>
          <a:lstStyle/>
          <a:p>
            <a:pPr algn="just"/>
            <a:r>
              <a:rPr lang="es-ES" sz="1100" b="1" dirty="0" smtClean="0">
                <a:solidFill>
                  <a:srgbClr val="003265"/>
                </a:solidFill>
              </a:rPr>
              <a:t>Especializados en el desarrollo de Oficinas Premium, Agencias Bancarias y Módulos para locales comerciales.</a:t>
            </a:r>
          </a:p>
        </p:txBody>
      </p:sp>
      <p:sp>
        <p:nvSpPr>
          <p:cNvPr id="28" name="Corchetes 27"/>
          <p:cNvSpPr/>
          <p:nvPr/>
        </p:nvSpPr>
        <p:spPr>
          <a:xfrm>
            <a:off x="2843286" y="5287118"/>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29" name="CuadroTexto 28"/>
          <p:cNvSpPr txBox="1"/>
          <p:nvPr/>
        </p:nvSpPr>
        <p:spPr>
          <a:xfrm>
            <a:off x="2841451" y="5868341"/>
            <a:ext cx="3747268" cy="600164"/>
          </a:xfrm>
          <a:prstGeom prst="rect">
            <a:avLst/>
          </a:prstGeom>
          <a:noFill/>
        </p:spPr>
        <p:txBody>
          <a:bodyPr wrap="square" rtlCol="0">
            <a:spAutoFit/>
          </a:bodyPr>
          <a:lstStyle/>
          <a:p>
            <a:pPr algn="just"/>
            <a:r>
              <a:rPr lang="es-ES" sz="1100" b="1" dirty="0" smtClean="0">
                <a:solidFill>
                  <a:srgbClr val="003265"/>
                </a:solidFill>
              </a:rPr>
              <a:t>Contamos con personal calificado para la supervisión integral de una obra, en Lima y Provincias, asegurando la calidad en todas las etapas del proyecto.</a:t>
            </a:r>
          </a:p>
        </p:txBody>
      </p:sp>
      <p:sp>
        <p:nvSpPr>
          <p:cNvPr id="30" name="Corchetes 29"/>
          <p:cNvSpPr/>
          <p:nvPr/>
        </p:nvSpPr>
        <p:spPr>
          <a:xfrm>
            <a:off x="2841450" y="5935278"/>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sp>
        <p:nvSpPr>
          <p:cNvPr id="31" name="CuadroTexto 30"/>
          <p:cNvSpPr txBox="1"/>
          <p:nvPr/>
        </p:nvSpPr>
        <p:spPr>
          <a:xfrm>
            <a:off x="2843243" y="6526351"/>
            <a:ext cx="3747268" cy="600164"/>
          </a:xfrm>
          <a:prstGeom prst="rect">
            <a:avLst/>
          </a:prstGeom>
          <a:noFill/>
        </p:spPr>
        <p:txBody>
          <a:bodyPr wrap="square" rtlCol="0">
            <a:spAutoFit/>
          </a:bodyPr>
          <a:lstStyle/>
          <a:p>
            <a:pPr algn="just"/>
            <a:r>
              <a:rPr lang="es-ES" sz="1100" b="1" dirty="0" smtClean="0">
                <a:solidFill>
                  <a:srgbClr val="003265"/>
                </a:solidFill>
              </a:rPr>
              <a:t>Implementación de una nueva tecnología de apoyo,  invirtiendo en servicios de implementación, mediante la planificación, dotación de personal y formación.</a:t>
            </a:r>
          </a:p>
        </p:txBody>
      </p:sp>
      <p:sp>
        <p:nvSpPr>
          <p:cNvPr id="32" name="Corchetes 31"/>
          <p:cNvSpPr/>
          <p:nvPr/>
        </p:nvSpPr>
        <p:spPr>
          <a:xfrm>
            <a:off x="2843242" y="6593288"/>
            <a:ext cx="3747269" cy="480939"/>
          </a:xfrm>
          <a:prstGeom prst="bracketPair">
            <a:avLst/>
          </a:prstGeom>
          <a:ln w="19050">
            <a:solidFill>
              <a:srgbClr val="00326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PE"/>
          </a:p>
        </p:txBody>
      </p:sp>
      <p:pic>
        <p:nvPicPr>
          <p:cNvPr id="12" name="Imagen 11"/>
          <p:cNvPicPr>
            <a:picLocks noChangeAspect="1"/>
          </p:cNvPicPr>
          <p:nvPr/>
        </p:nvPicPr>
        <p:blipFill>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2846250" y="7273721"/>
            <a:ext cx="3755530" cy="2503687"/>
          </a:xfrm>
          <a:prstGeom prst="rect">
            <a:avLst/>
          </a:prstGeom>
        </p:spPr>
      </p:pic>
      <p:sp>
        <p:nvSpPr>
          <p:cNvPr id="33" name="CuadroTexto 32"/>
          <p:cNvSpPr txBox="1"/>
          <p:nvPr/>
        </p:nvSpPr>
        <p:spPr>
          <a:xfrm>
            <a:off x="57466" y="9499516"/>
            <a:ext cx="1422240" cy="276999"/>
          </a:xfrm>
          <a:prstGeom prst="rect">
            <a:avLst/>
          </a:prstGeom>
          <a:noFill/>
        </p:spPr>
        <p:txBody>
          <a:bodyPr wrap="square" rtlCol="0">
            <a:spAutoFit/>
          </a:bodyPr>
          <a:lstStyle/>
          <a:p>
            <a:pPr algn="r"/>
            <a:r>
              <a:rPr lang="es-ES" sz="1200" i="1" dirty="0" smtClean="0">
                <a:solidFill>
                  <a:schemeClr val="tx1">
                    <a:lumMod val="95000"/>
                    <a:lumOff val="5000"/>
                  </a:schemeClr>
                </a:solidFill>
              </a:rPr>
              <a:t>Equipo de Trabajo</a:t>
            </a:r>
            <a:endParaRPr lang="es-PE" sz="1200" i="1" dirty="0">
              <a:solidFill>
                <a:schemeClr val="tx1">
                  <a:lumMod val="95000"/>
                  <a:lumOff val="5000"/>
                </a:schemeClr>
              </a:solidFill>
            </a:endParaRPr>
          </a:p>
        </p:txBody>
      </p:sp>
      <p:pic>
        <p:nvPicPr>
          <p:cNvPr id="34" name="Imagen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spTree>
    <p:extLst>
      <p:ext uri="{BB962C8B-B14F-4D97-AF65-F5344CB8AC3E}">
        <p14:creationId xmlns:p14="http://schemas.microsoft.com/office/powerpoint/2010/main" val="2950803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98778" y="720437"/>
            <a:ext cx="6678260" cy="1406943"/>
          </a:xfrm>
          <a:prstGeom prst="rect">
            <a:avLst/>
          </a:prstGeom>
          <a:solidFill>
            <a:srgbClr val="003265">
              <a:alpha val="5098"/>
            </a:srgbClr>
          </a:solidFill>
          <a:ln>
            <a:solidFill>
              <a:srgbClr val="000000">
                <a:alpha val="34902"/>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600" b="1" dirty="0" smtClean="0">
                <a:solidFill>
                  <a:schemeClr val="tx1"/>
                </a:solidFill>
              </a:rPr>
              <a:t> </a:t>
            </a:r>
            <a:r>
              <a:rPr lang="es-ES" sz="2800" b="1" dirty="0" smtClean="0">
                <a:solidFill>
                  <a:schemeClr val="tx1"/>
                </a:solidFill>
              </a:rPr>
              <a:t>3. Políticas </a:t>
            </a:r>
            <a:r>
              <a:rPr lang="es-ES" sz="2800" b="1" dirty="0">
                <a:solidFill>
                  <a:schemeClr val="tx1"/>
                </a:solidFill>
              </a:rPr>
              <a:t>y acciones </a:t>
            </a:r>
            <a:r>
              <a:rPr lang="es-ES" sz="2800" b="1" dirty="0" smtClean="0">
                <a:solidFill>
                  <a:schemeClr val="tx1"/>
                </a:solidFill>
              </a:rPr>
              <a:t>        implementadas </a:t>
            </a:r>
            <a:r>
              <a:rPr lang="es-ES" sz="2800" b="1" dirty="0">
                <a:solidFill>
                  <a:schemeClr val="tx1"/>
                </a:solidFill>
              </a:rPr>
              <a:t>para  el cumplimiento de los 10 principios del Pacto Mundial</a:t>
            </a:r>
          </a:p>
        </p:txBody>
      </p:sp>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sp>
        <p:nvSpPr>
          <p:cNvPr id="13" name="CuadroTexto 12"/>
          <p:cNvSpPr txBox="1"/>
          <p:nvPr/>
        </p:nvSpPr>
        <p:spPr>
          <a:xfrm>
            <a:off x="279919" y="2631233"/>
            <a:ext cx="6317731" cy="7848302"/>
          </a:xfrm>
          <a:prstGeom prst="rect">
            <a:avLst/>
          </a:prstGeom>
          <a:noFill/>
        </p:spPr>
        <p:txBody>
          <a:bodyPr wrap="square" rtlCol="0">
            <a:spAutoFit/>
          </a:bodyPr>
          <a:lstStyle/>
          <a:p>
            <a:pPr algn="just"/>
            <a:r>
              <a:rPr lang="es-ES" i="1" dirty="0" smtClean="0">
                <a:solidFill>
                  <a:schemeClr val="tx1">
                    <a:lumMod val="95000"/>
                    <a:lumOff val="5000"/>
                  </a:schemeClr>
                </a:solidFill>
              </a:rPr>
              <a:t>Durante el año 2016 nuestra empresa actualizó y reforzó su misión y visión  en los aspectos de derechos humanos, estándares laborales, medio ambiente y anticorrupción, acorde con los 10 principios del  Pacto Mundial.</a:t>
            </a:r>
          </a:p>
          <a:p>
            <a:pPr algn="just"/>
            <a:endParaRPr lang="es-ES" i="1" dirty="0" smtClean="0">
              <a:solidFill>
                <a:schemeClr val="tx1">
                  <a:lumMod val="95000"/>
                  <a:lumOff val="5000"/>
                </a:schemeClr>
              </a:solidFill>
            </a:endParaRPr>
          </a:p>
          <a:p>
            <a:pPr algn="just"/>
            <a:r>
              <a:rPr lang="es-ES" i="1" dirty="0" smtClean="0">
                <a:solidFill>
                  <a:schemeClr val="tx1">
                    <a:lumMod val="95000"/>
                    <a:lumOff val="5000"/>
                  </a:schemeClr>
                </a:solidFill>
              </a:rPr>
              <a:t>Si bien nuestra empresa ha venido cumpliendo a cabalidad con los principios desde su creación, el ser parte del Pacto Mundial nos impulsa a continuar mejorando.</a:t>
            </a:r>
          </a:p>
          <a:p>
            <a:pPr algn="just"/>
            <a:endParaRPr lang="es-ES" i="1" dirty="0" smtClean="0">
              <a:solidFill>
                <a:schemeClr val="tx1">
                  <a:lumMod val="95000"/>
                  <a:lumOff val="5000"/>
                </a:schemeClr>
              </a:solidFill>
            </a:endParaRPr>
          </a:p>
          <a:p>
            <a:pPr algn="just"/>
            <a:r>
              <a:rPr lang="es-ES" i="1" dirty="0" smtClean="0">
                <a:solidFill>
                  <a:schemeClr val="tx1">
                    <a:lumMod val="95000"/>
                    <a:lumOff val="5000"/>
                  </a:schemeClr>
                </a:solidFill>
              </a:rPr>
              <a:t>Nuestra empresa no discrimina a ningún empleado ni por edad, raza, genero u orientación sexual, estado civil o creencia.</a:t>
            </a:r>
          </a:p>
          <a:p>
            <a:pPr algn="just"/>
            <a:r>
              <a:rPr lang="es-ES" i="1" dirty="0">
                <a:solidFill>
                  <a:schemeClr val="tx1">
                    <a:lumMod val="95000"/>
                    <a:lumOff val="5000"/>
                  </a:schemeClr>
                </a:solidFill>
              </a:rPr>
              <a:t> </a:t>
            </a:r>
            <a:r>
              <a:rPr lang="es-ES" i="1" dirty="0" smtClean="0">
                <a:solidFill>
                  <a:schemeClr val="tx1">
                    <a:lumMod val="95000"/>
                    <a:lumOff val="5000"/>
                  </a:schemeClr>
                </a:solidFill>
              </a:rPr>
              <a:t>El 29% de los trabajadores de la empresa son mujeres y  las 3 gerencias son ocupadas por mujeres, la Gerencia General, La Gerencia Administrativa y la Gerencia de Proyectos.</a:t>
            </a:r>
          </a:p>
          <a:p>
            <a:pPr algn="just"/>
            <a:r>
              <a:rPr lang="es-ES" i="1" dirty="0" smtClean="0">
                <a:solidFill>
                  <a:schemeClr val="tx1">
                    <a:lumMod val="95000"/>
                    <a:lumOff val="5000"/>
                  </a:schemeClr>
                </a:solidFill>
              </a:rPr>
              <a:t>En cuanto a edades  el 38% esta en el rango de 20 a 40 años, 46% entre 40 y 60 y  15% mas de 60 años.</a:t>
            </a:r>
          </a:p>
          <a:p>
            <a:pPr algn="just"/>
            <a:r>
              <a:rPr lang="es-ES" i="1" dirty="0" smtClean="0">
                <a:solidFill>
                  <a:schemeClr val="tx1">
                    <a:lumMod val="95000"/>
                    <a:lumOff val="5000"/>
                  </a:schemeClr>
                </a:solidFill>
              </a:rPr>
              <a:t>38%  del personal son de la capital y  el 62% provienen de diversas provincias del interior del país.</a:t>
            </a:r>
          </a:p>
          <a:p>
            <a:pPr algn="just"/>
            <a:endParaRPr lang="es-ES" i="1" dirty="0" smtClean="0">
              <a:solidFill>
                <a:schemeClr val="tx1">
                  <a:lumMod val="95000"/>
                  <a:lumOff val="5000"/>
                </a:schemeClr>
              </a:solidFill>
            </a:endParaRPr>
          </a:p>
          <a:p>
            <a:pPr algn="just"/>
            <a:r>
              <a:rPr lang="es-ES" i="1" dirty="0" smtClean="0">
                <a:solidFill>
                  <a:schemeClr val="tx1">
                    <a:lumMod val="95000"/>
                    <a:lumOff val="5000"/>
                  </a:schemeClr>
                </a:solidFill>
              </a:rPr>
              <a:t>Nuestra </a:t>
            </a:r>
            <a:r>
              <a:rPr lang="es-ES" i="1" dirty="0">
                <a:solidFill>
                  <a:schemeClr val="tx1">
                    <a:lumMod val="95000"/>
                    <a:lumOff val="5000"/>
                  </a:schemeClr>
                </a:solidFill>
              </a:rPr>
              <a:t>empresa cumple con la jornada laboral, brinda excelentes condiciones de trabajo, los puestos de trabajo son cómodos, los muebles son ergonómicos, se cuenta con luz natural, ventanas amplias con vista al jardín, aire acondicionado, surtidor de agua fría y caliente, </a:t>
            </a:r>
            <a:r>
              <a:rPr lang="es-ES" i="1" dirty="0" err="1">
                <a:solidFill>
                  <a:schemeClr val="tx1">
                    <a:lumMod val="95000"/>
                    <a:lumOff val="5000"/>
                  </a:schemeClr>
                </a:solidFill>
              </a:rPr>
              <a:t>friobar</a:t>
            </a:r>
            <a:r>
              <a:rPr lang="es-ES" i="1" dirty="0">
                <a:solidFill>
                  <a:schemeClr val="tx1">
                    <a:lumMod val="95000"/>
                    <a:lumOff val="5000"/>
                  </a:schemeClr>
                </a:solidFill>
              </a:rPr>
              <a:t>, los baños son amplios, modernos, se cuenta con comedor con horno microondas, </a:t>
            </a:r>
            <a:r>
              <a:rPr lang="es-ES" i="1" dirty="0" err="1">
                <a:solidFill>
                  <a:schemeClr val="tx1">
                    <a:lumMod val="95000"/>
                    <a:lumOff val="5000"/>
                  </a:schemeClr>
                </a:solidFill>
              </a:rPr>
              <a:t>frigider</a:t>
            </a:r>
            <a:r>
              <a:rPr lang="es-ES" i="1" dirty="0">
                <a:solidFill>
                  <a:schemeClr val="tx1">
                    <a:lumMod val="95000"/>
                    <a:lumOff val="5000"/>
                  </a:schemeClr>
                </a:solidFill>
              </a:rPr>
              <a:t> y mesa para almuerzo; etc.</a:t>
            </a:r>
          </a:p>
          <a:p>
            <a:pPr algn="just"/>
            <a:endParaRPr lang="es-ES" i="1" dirty="0">
              <a:solidFill>
                <a:schemeClr val="tx1">
                  <a:lumMod val="95000"/>
                  <a:lumOff val="5000"/>
                </a:schemeClr>
              </a:solidFill>
            </a:endParaRPr>
          </a:p>
        </p:txBody>
      </p:sp>
      <p:pic>
        <p:nvPicPr>
          <p:cNvPr id="34" name="Imagen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spTree>
    <p:extLst>
      <p:ext uri="{BB962C8B-B14F-4D97-AF65-F5344CB8AC3E}">
        <p14:creationId xmlns:p14="http://schemas.microsoft.com/office/powerpoint/2010/main" val="3767373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sp>
        <p:nvSpPr>
          <p:cNvPr id="13" name="CuadroTexto 12"/>
          <p:cNvSpPr txBox="1"/>
          <p:nvPr/>
        </p:nvSpPr>
        <p:spPr>
          <a:xfrm>
            <a:off x="452801" y="811203"/>
            <a:ext cx="6003983" cy="9048631"/>
          </a:xfrm>
          <a:prstGeom prst="rect">
            <a:avLst/>
          </a:prstGeom>
          <a:noFill/>
        </p:spPr>
        <p:txBody>
          <a:bodyPr wrap="square" rtlCol="0">
            <a:spAutoFit/>
          </a:bodyPr>
          <a:lstStyle/>
          <a:p>
            <a:pPr algn="just"/>
            <a:r>
              <a:rPr lang="es-ES" i="1" dirty="0" smtClean="0">
                <a:solidFill>
                  <a:schemeClr val="tx1">
                    <a:lumMod val="95000"/>
                    <a:lumOff val="5000"/>
                  </a:schemeClr>
                </a:solidFill>
              </a:rPr>
              <a:t>Los salarios están sobre el promedio del mercado y se reconoce la productividad y el buen desempeño con bonos de reconocimiento a fin de cada año. En cuanto a los seguros de salud, además del seguro social (ESSALUD), el personal cuenta con  seguro contra todo riesgo (SCTR) y un seguro privado de salud.</a:t>
            </a:r>
          </a:p>
          <a:p>
            <a:pPr algn="just"/>
            <a:endParaRPr lang="es-ES" i="1" dirty="0" smtClean="0">
              <a:solidFill>
                <a:schemeClr val="tx1">
                  <a:lumMod val="95000"/>
                  <a:lumOff val="5000"/>
                </a:schemeClr>
              </a:solidFill>
            </a:endParaRPr>
          </a:p>
          <a:p>
            <a:pPr algn="just"/>
            <a:r>
              <a:rPr lang="es-ES" i="1" dirty="0" smtClean="0">
                <a:solidFill>
                  <a:schemeClr val="tx1">
                    <a:lumMod val="95000"/>
                    <a:lumOff val="5000"/>
                  </a:schemeClr>
                </a:solidFill>
              </a:rPr>
              <a:t>Asimismo se fomenta y brinda facilidades para la capacitación del personal  y se financia en su gran mayoría los cursos.</a:t>
            </a:r>
          </a:p>
          <a:p>
            <a:pPr algn="just"/>
            <a:endParaRPr lang="es-ES" i="1" dirty="0" smtClean="0">
              <a:solidFill>
                <a:schemeClr val="tx1">
                  <a:lumMod val="95000"/>
                  <a:lumOff val="5000"/>
                </a:schemeClr>
              </a:solidFill>
            </a:endParaRPr>
          </a:p>
          <a:p>
            <a:pPr algn="just"/>
            <a:r>
              <a:rPr lang="es-ES" i="1" dirty="0" smtClean="0">
                <a:solidFill>
                  <a:schemeClr val="tx1">
                    <a:lumMod val="95000"/>
                    <a:lumOff val="5000"/>
                  </a:schemeClr>
                </a:solidFill>
              </a:rPr>
              <a:t>En cuanto a los </a:t>
            </a:r>
            <a:r>
              <a:rPr lang="es-ES" b="1" i="1" dirty="0" smtClean="0">
                <a:solidFill>
                  <a:schemeClr val="tx1">
                    <a:lumMod val="95000"/>
                    <a:lumOff val="5000"/>
                  </a:schemeClr>
                </a:solidFill>
              </a:rPr>
              <a:t>estándares laborales </a:t>
            </a:r>
            <a:r>
              <a:rPr lang="es-ES" i="1" dirty="0" smtClean="0">
                <a:solidFill>
                  <a:schemeClr val="tx1">
                    <a:lumMod val="95000"/>
                    <a:lumOff val="5000"/>
                  </a:schemeClr>
                </a:solidFill>
              </a:rPr>
              <a:t>se cumple mas allá de las normas y exigencias legales, en materia de salud ocupacional, el personal pasa un examen médico periódico por cuenta de la empresa y pose equipos de protección personal proporcionados por la empresa cuando se exponen a algún riesgo por sus trabajos, todos han sido capacitados en seguridad ocupacional y se cuenta con un </a:t>
            </a:r>
            <a:r>
              <a:rPr lang="es-ES" i="1" dirty="0" err="1" smtClean="0">
                <a:solidFill>
                  <a:schemeClr val="tx1">
                    <a:lumMod val="95000"/>
                    <a:lumOff val="5000"/>
                  </a:schemeClr>
                </a:solidFill>
              </a:rPr>
              <a:t>prevencionista</a:t>
            </a:r>
            <a:r>
              <a:rPr lang="es-ES" i="1" dirty="0" smtClean="0">
                <a:solidFill>
                  <a:schemeClr val="tx1">
                    <a:lumMod val="95000"/>
                    <a:lumOff val="5000"/>
                  </a:schemeClr>
                </a:solidFill>
              </a:rPr>
              <a:t> de riesgo en cada obra</a:t>
            </a:r>
            <a:r>
              <a:rPr lang="es-ES" i="1" dirty="0" smtClean="0">
                <a:solidFill>
                  <a:schemeClr val="tx1">
                    <a:lumMod val="95000"/>
                    <a:lumOff val="5000"/>
                  </a:schemeClr>
                </a:solidFill>
              </a:rPr>
              <a:t>.</a:t>
            </a:r>
          </a:p>
          <a:p>
            <a:pPr algn="just"/>
            <a:r>
              <a:rPr lang="es-ES" i="1" dirty="0" smtClean="0">
                <a:solidFill>
                  <a:schemeClr val="tx1">
                    <a:lumMod val="95000"/>
                    <a:lumOff val="5000"/>
                  </a:schemeClr>
                </a:solidFill>
              </a:rPr>
              <a:t>La Salud ocupacional es un compromiso empresarial, contamos con una política, reglamento y procedimientos de trabajo y mantennos la meta de “cero accidentes”.</a:t>
            </a:r>
            <a:endParaRPr lang="es-ES" i="1" dirty="0" smtClean="0">
              <a:solidFill>
                <a:schemeClr val="tx1">
                  <a:lumMod val="95000"/>
                  <a:lumOff val="5000"/>
                </a:schemeClr>
              </a:solidFill>
            </a:endParaRPr>
          </a:p>
          <a:p>
            <a:pPr algn="just"/>
            <a:endParaRPr lang="es-ES" i="1" dirty="0">
              <a:solidFill>
                <a:schemeClr val="tx1">
                  <a:lumMod val="95000"/>
                  <a:lumOff val="5000"/>
                </a:schemeClr>
              </a:solidFill>
            </a:endParaRPr>
          </a:p>
          <a:p>
            <a:pPr algn="just"/>
            <a:r>
              <a:rPr lang="es-ES" i="1" dirty="0" smtClean="0">
                <a:solidFill>
                  <a:schemeClr val="tx1">
                    <a:lumMod val="95000"/>
                    <a:lumOff val="5000"/>
                  </a:schemeClr>
                </a:solidFill>
              </a:rPr>
              <a:t>La Gerencia se preocupa de fomentar un clima de compañerismo entre los trabajadores, se celebran los cumpleaños y las fiestas principales  (Navidad, Día de la Madre, Día del Padre, etc.)</a:t>
            </a:r>
          </a:p>
          <a:p>
            <a:pPr algn="just"/>
            <a:endParaRPr lang="es-ES" sz="1900" i="1" dirty="0" smtClean="0">
              <a:solidFill>
                <a:schemeClr val="tx1">
                  <a:lumMod val="95000"/>
                  <a:lumOff val="5000"/>
                </a:schemeClr>
              </a:solidFill>
            </a:endParaRPr>
          </a:p>
          <a:p>
            <a:pPr algn="just"/>
            <a:r>
              <a:rPr lang="es-ES" sz="1900" i="1" dirty="0" smtClean="0">
                <a:solidFill>
                  <a:schemeClr val="tx1">
                    <a:lumMod val="95000"/>
                    <a:lumOff val="5000"/>
                  </a:schemeClr>
                </a:solidFill>
              </a:rPr>
              <a:t>En lo referido al </a:t>
            </a:r>
            <a:r>
              <a:rPr lang="es-ES" sz="1900" b="1" i="1" dirty="0" smtClean="0">
                <a:solidFill>
                  <a:schemeClr val="tx1">
                    <a:lumMod val="95000"/>
                    <a:lumOff val="5000"/>
                  </a:schemeClr>
                </a:solidFill>
              </a:rPr>
              <a:t>aspecto ambiental</a:t>
            </a:r>
            <a:r>
              <a:rPr lang="es-ES" sz="1900" i="1" dirty="0" smtClean="0">
                <a:solidFill>
                  <a:schemeClr val="tx1">
                    <a:lumMod val="95000"/>
                    <a:lumOff val="5000"/>
                  </a:schemeClr>
                </a:solidFill>
              </a:rPr>
              <a:t>, nuestra empresa no genera impactos significativos en sus actividades pero </a:t>
            </a:r>
            <a:r>
              <a:rPr lang="es-ES" sz="1900" i="1" dirty="0" smtClean="0">
                <a:solidFill>
                  <a:schemeClr val="tx1">
                    <a:lumMod val="95000"/>
                    <a:lumOff val="5000"/>
                  </a:schemeClr>
                </a:solidFill>
              </a:rPr>
              <a:t>contamos con un Sistema de Gestión Ambiental, se han identificado los aspectos e impactos ambientales y se cuenta con un procedimiento aprobado. </a:t>
            </a:r>
            <a:endParaRPr lang="es-ES" sz="1900" i="1" dirty="0">
              <a:solidFill>
                <a:schemeClr val="tx1">
                  <a:lumMod val="95000"/>
                  <a:lumOff val="5000"/>
                </a:schemeClr>
              </a:solidFill>
            </a:endParaRPr>
          </a:p>
        </p:txBody>
      </p:sp>
      <p:pic>
        <p:nvPicPr>
          <p:cNvPr id="34" name="Imagen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spTree>
    <p:extLst>
      <p:ext uri="{BB962C8B-B14F-4D97-AF65-F5344CB8AC3E}">
        <p14:creationId xmlns:p14="http://schemas.microsoft.com/office/powerpoint/2010/main" val="763988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sp>
        <p:nvSpPr>
          <p:cNvPr id="13" name="CuadroTexto 12"/>
          <p:cNvSpPr txBox="1"/>
          <p:nvPr/>
        </p:nvSpPr>
        <p:spPr>
          <a:xfrm>
            <a:off x="452801" y="811203"/>
            <a:ext cx="6003983" cy="9448740"/>
          </a:xfrm>
          <a:prstGeom prst="rect">
            <a:avLst/>
          </a:prstGeom>
          <a:noFill/>
        </p:spPr>
        <p:txBody>
          <a:bodyPr wrap="square" rtlCol="0">
            <a:spAutoFit/>
          </a:bodyPr>
          <a:lstStyle/>
          <a:p>
            <a:pPr algn="just"/>
            <a:r>
              <a:rPr lang="es-ES" sz="1900" i="1" dirty="0" smtClean="0">
                <a:solidFill>
                  <a:schemeClr val="tx1">
                    <a:lumMod val="95000"/>
                    <a:lumOff val="5000"/>
                  </a:schemeClr>
                </a:solidFill>
              </a:rPr>
              <a:t>Mantenemos </a:t>
            </a:r>
            <a:r>
              <a:rPr lang="es-ES" sz="1900" i="1" dirty="0">
                <a:solidFill>
                  <a:schemeClr val="tx1">
                    <a:lumMod val="95000"/>
                    <a:lumOff val="5000"/>
                  </a:schemeClr>
                </a:solidFill>
              </a:rPr>
              <a:t>el enfoque preventivo, tanto en las oficinas administrativas como en obra. </a:t>
            </a:r>
            <a:r>
              <a:rPr lang="es-ES" sz="1900" i="1" dirty="0" smtClean="0">
                <a:solidFill>
                  <a:schemeClr val="tx1">
                    <a:lumMod val="95000"/>
                    <a:lumOff val="5000"/>
                  </a:schemeClr>
                </a:solidFill>
              </a:rPr>
              <a:t>Antes </a:t>
            </a:r>
            <a:r>
              <a:rPr lang="es-ES" sz="1900" i="1" dirty="0">
                <a:solidFill>
                  <a:schemeClr val="tx1">
                    <a:lumMod val="95000"/>
                    <a:lumOff val="5000"/>
                  </a:schemeClr>
                </a:solidFill>
              </a:rPr>
              <a:t>de realizar nuestra intervención visitamos las viviendas colindantes para informarle el trabajo que vamos a realizar, la duración del mismo y los posibles impactos ruido, polvo que pudiéramos generar así como las medidas que se van a tomar para cumplir con los </a:t>
            </a:r>
            <a:r>
              <a:rPr lang="es-ES" sz="1900" i="1" dirty="0" smtClean="0">
                <a:solidFill>
                  <a:schemeClr val="tx1">
                    <a:lumMod val="95000"/>
                    <a:lumOff val="5000"/>
                  </a:schemeClr>
                </a:solidFill>
              </a:rPr>
              <a:t>estándares.</a:t>
            </a:r>
            <a:endParaRPr lang="es-ES" sz="1900" i="1" dirty="0" smtClean="0">
              <a:solidFill>
                <a:schemeClr val="tx1">
                  <a:lumMod val="95000"/>
                  <a:lumOff val="5000"/>
                </a:schemeClr>
              </a:solidFill>
            </a:endParaRPr>
          </a:p>
          <a:p>
            <a:pPr algn="just"/>
            <a:endParaRPr lang="es-ES" sz="1900" i="1" dirty="0">
              <a:solidFill>
                <a:schemeClr val="tx1">
                  <a:lumMod val="95000"/>
                  <a:lumOff val="5000"/>
                </a:schemeClr>
              </a:solidFill>
            </a:endParaRPr>
          </a:p>
          <a:p>
            <a:pPr algn="just"/>
            <a:r>
              <a:rPr lang="es-ES" sz="1900" i="1" dirty="0" smtClean="0">
                <a:solidFill>
                  <a:schemeClr val="tx1">
                    <a:lumMod val="95000"/>
                    <a:lumOff val="5000"/>
                  </a:schemeClr>
                </a:solidFill>
              </a:rPr>
              <a:t>El </a:t>
            </a:r>
            <a:r>
              <a:rPr lang="es-ES" sz="1900" i="1" dirty="0" smtClean="0">
                <a:solidFill>
                  <a:schemeClr val="tx1">
                    <a:lumMod val="95000"/>
                    <a:lumOff val="5000"/>
                  </a:schemeClr>
                </a:solidFill>
              </a:rPr>
              <a:t>cumplimiento estricto de los horarios de trabajo, etc.; así mismo se realiza un registro fotográfico del área colindante para verificar que no se halla generado ningún impacto.</a:t>
            </a:r>
          </a:p>
          <a:p>
            <a:pPr algn="just"/>
            <a:endParaRPr lang="es-ES" sz="1900" i="1" dirty="0">
              <a:solidFill>
                <a:schemeClr val="tx1">
                  <a:lumMod val="95000"/>
                  <a:lumOff val="5000"/>
                </a:schemeClr>
              </a:solidFill>
            </a:endParaRPr>
          </a:p>
          <a:p>
            <a:pPr algn="just"/>
            <a:r>
              <a:rPr lang="es-ES" sz="1900" i="1" dirty="0" smtClean="0">
                <a:solidFill>
                  <a:schemeClr val="tx1">
                    <a:lumMod val="95000"/>
                    <a:lumOff val="5000"/>
                  </a:schemeClr>
                </a:solidFill>
              </a:rPr>
              <a:t>Se utilizan productos no tóxicos y certificados, tanto en agregados, materiales, insumos.</a:t>
            </a:r>
          </a:p>
          <a:p>
            <a:pPr algn="just"/>
            <a:endParaRPr lang="es-ES" sz="1900" i="1" dirty="0">
              <a:solidFill>
                <a:schemeClr val="tx1">
                  <a:lumMod val="95000"/>
                  <a:lumOff val="5000"/>
                </a:schemeClr>
              </a:solidFill>
            </a:endParaRPr>
          </a:p>
          <a:p>
            <a:pPr algn="just"/>
            <a:r>
              <a:rPr lang="es-ES" sz="1900" i="1" dirty="0" smtClean="0">
                <a:solidFill>
                  <a:schemeClr val="tx1">
                    <a:lumMod val="95000"/>
                    <a:lumOff val="5000"/>
                  </a:schemeClr>
                </a:solidFill>
              </a:rPr>
              <a:t>Hemos iniciado en el 2016 la construcción de edificaciones con uso de energía no convencional, energía solar, termas solares, etc.  Promoviendo tecnologías respetuosas con el ambiente.</a:t>
            </a:r>
          </a:p>
          <a:p>
            <a:pPr algn="just"/>
            <a:endParaRPr lang="es-ES" sz="1900" i="1" dirty="0">
              <a:solidFill>
                <a:schemeClr val="tx1">
                  <a:lumMod val="95000"/>
                  <a:lumOff val="5000"/>
                </a:schemeClr>
              </a:solidFill>
            </a:endParaRPr>
          </a:p>
          <a:p>
            <a:pPr algn="just"/>
            <a:r>
              <a:rPr lang="es-ES" sz="1900" i="1" dirty="0" smtClean="0">
                <a:solidFill>
                  <a:schemeClr val="tx1">
                    <a:lumMod val="95000"/>
                    <a:lumOff val="5000"/>
                  </a:schemeClr>
                </a:solidFill>
              </a:rPr>
              <a:t>Todos nuestros clientes son parte del Pacto Mundial y en ese sentido cumplimos con las exigencias en la cadena de proveedores y clientes y en el caso de nuestros subcontratistas, hemos difundido los principios del pacto mundial e impulsamos el cumplimiento de los mismos por parte de ellos.</a:t>
            </a:r>
          </a:p>
          <a:p>
            <a:pPr algn="just"/>
            <a:endParaRPr lang="es-ES" sz="1900" i="1" dirty="0">
              <a:solidFill>
                <a:schemeClr val="tx1">
                  <a:lumMod val="95000"/>
                  <a:lumOff val="5000"/>
                </a:schemeClr>
              </a:solidFill>
            </a:endParaRPr>
          </a:p>
          <a:p>
            <a:pPr algn="just"/>
            <a:r>
              <a:rPr lang="es-ES" sz="1900" i="1" dirty="0" smtClean="0">
                <a:solidFill>
                  <a:schemeClr val="tx1">
                    <a:lumMod val="95000"/>
                    <a:lumOff val="5000"/>
                  </a:schemeClr>
                </a:solidFill>
              </a:rPr>
              <a:t>Nuestra empresa no permite ningún acto de corrupción en sus empleados y no trabajamos con ningún cliente que permita o promueva estos actos.</a:t>
            </a:r>
          </a:p>
          <a:p>
            <a:pPr algn="just"/>
            <a:endParaRPr lang="es-ES" sz="1900" i="1" dirty="0" smtClean="0">
              <a:solidFill>
                <a:schemeClr val="tx1">
                  <a:lumMod val="95000"/>
                  <a:lumOff val="5000"/>
                </a:schemeClr>
              </a:solidFill>
            </a:endParaRPr>
          </a:p>
        </p:txBody>
      </p:sp>
      <p:pic>
        <p:nvPicPr>
          <p:cNvPr id="34" name="Imagen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spTree>
    <p:extLst>
      <p:ext uri="{BB962C8B-B14F-4D97-AF65-F5344CB8AC3E}">
        <p14:creationId xmlns:p14="http://schemas.microsoft.com/office/powerpoint/2010/main" val="1036484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sp>
        <p:nvSpPr>
          <p:cNvPr id="13" name="CuadroTexto 12"/>
          <p:cNvSpPr txBox="1"/>
          <p:nvPr/>
        </p:nvSpPr>
        <p:spPr>
          <a:xfrm>
            <a:off x="806824" y="1229116"/>
            <a:ext cx="5784980" cy="1015663"/>
          </a:xfrm>
          <a:prstGeom prst="rect">
            <a:avLst/>
          </a:prstGeom>
          <a:noFill/>
        </p:spPr>
        <p:txBody>
          <a:bodyPr wrap="square" rtlCol="0">
            <a:spAutoFit/>
          </a:bodyPr>
          <a:lstStyle/>
          <a:p>
            <a:pPr lvl="0"/>
            <a:r>
              <a:rPr lang="es-PE" sz="2000" b="1" dirty="0"/>
              <a:t> OBJETIVOS Y METAS DE </a:t>
            </a:r>
            <a:r>
              <a:rPr lang="es-PE" sz="2000" b="1" dirty="0" smtClean="0"/>
              <a:t>MEJORA:</a:t>
            </a:r>
          </a:p>
          <a:p>
            <a:pPr lvl="0"/>
            <a:endParaRPr lang="es-PE" sz="2000" b="1" dirty="0"/>
          </a:p>
          <a:p>
            <a:pPr lvl="0"/>
            <a:r>
              <a:rPr lang="es-PE" sz="2000" b="1" dirty="0" smtClean="0"/>
              <a:t> </a:t>
            </a:r>
            <a:endParaRPr lang="es-ES" sz="2000" b="1" dirty="0"/>
          </a:p>
        </p:txBody>
      </p:sp>
      <p:pic>
        <p:nvPicPr>
          <p:cNvPr id="34" name="Imagen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pic>
        <p:nvPicPr>
          <p:cNvPr id="6" name="Imagen 5"/>
          <p:cNvPicPr/>
          <p:nvPr/>
        </p:nvPicPr>
        <p:blipFill>
          <a:blip r:embed="rId3"/>
          <a:stretch>
            <a:fillRect/>
          </a:stretch>
        </p:blipFill>
        <p:spPr>
          <a:xfrm>
            <a:off x="825486" y="3271685"/>
            <a:ext cx="5262465" cy="5840964"/>
          </a:xfrm>
          <a:prstGeom prst="rect">
            <a:avLst/>
          </a:prstGeom>
        </p:spPr>
      </p:pic>
      <p:sp>
        <p:nvSpPr>
          <p:cNvPr id="2" name="CuadroTexto 1"/>
          <p:cNvSpPr txBox="1"/>
          <p:nvPr/>
        </p:nvSpPr>
        <p:spPr>
          <a:xfrm>
            <a:off x="991092" y="2784954"/>
            <a:ext cx="4893632" cy="369332"/>
          </a:xfrm>
          <a:prstGeom prst="rect">
            <a:avLst/>
          </a:prstGeom>
          <a:noFill/>
        </p:spPr>
        <p:txBody>
          <a:bodyPr wrap="square" rtlCol="0">
            <a:spAutoFit/>
          </a:bodyPr>
          <a:lstStyle/>
          <a:p>
            <a:r>
              <a:rPr lang="es-ES" dirty="0" smtClean="0"/>
              <a:t>En Materia de Seguridad y Salud Ocupacional</a:t>
            </a:r>
            <a:endParaRPr lang="es-ES" dirty="0"/>
          </a:p>
        </p:txBody>
      </p:sp>
      <p:sp>
        <p:nvSpPr>
          <p:cNvPr id="7" name="Rectángulo 6"/>
          <p:cNvSpPr/>
          <p:nvPr/>
        </p:nvSpPr>
        <p:spPr>
          <a:xfrm>
            <a:off x="98778" y="720437"/>
            <a:ext cx="6678260" cy="1406943"/>
          </a:xfrm>
          <a:prstGeom prst="rect">
            <a:avLst/>
          </a:prstGeom>
          <a:solidFill>
            <a:srgbClr val="003265">
              <a:alpha val="5098"/>
            </a:srgbClr>
          </a:solidFill>
          <a:ln>
            <a:solidFill>
              <a:srgbClr val="000000">
                <a:alpha val="34902"/>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600" b="1" dirty="0" smtClean="0">
                <a:solidFill>
                  <a:schemeClr val="tx1"/>
                </a:solidFill>
              </a:rPr>
              <a:t> </a:t>
            </a:r>
            <a:r>
              <a:rPr lang="es-ES" sz="2800" b="1" dirty="0" smtClean="0">
                <a:solidFill>
                  <a:schemeClr val="tx1"/>
                </a:solidFill>
              </a:rPr>
              <a:t>3. </a:t>
            </a:r>
            <a:endParaRPr lang="es-ES" sz="2800" b="1" dirty="0">
              <a:solidFill>
                <a:schemeClr val="tx1"/>
              </a:solidFill>
            </a:endParaRPr>
          </a:p>
        </p:txBody>
      </p:sp>
    </p:spTree>
    <p:extLst>
      <p:ext uri="{BB962C8B-B14F-4D97-AF65-F5344CB8AC3E}">
        <p14:creationId xmlns:p14="http://schemas.microsoft.com/office/powerpoint/2010/main" val="12900778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7328" y="0"/>
            <a:ext cx="6729710" cy="651164"/>
          </a:xfrm>
          <a:prstGeom prst="rect">
            <a:avLst/>
          </a:prstGeom>
          <a:solidFill>
            <a:srgbClr val="003265">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spc="600" dirty="0" smtClean="0">
                <a:solidFill>
                  <a:schemeClr val="tx1">
                    <a:lumMod val="85000"/>
                    <a:lumOff val="15000"/>
                  </a:schemeClr>
                </a:solidFill>
              </a:rPr>
              <a:t>L	L.G</a:t>
            </a:r>
            <a:r>
              <a:rPr lang="es-ES" b="1" spc="600" dirty="0">
                <a:solidFill>
                  <a:schemeClr val="tx1">
                    <a:lumMod val="85000"/>
                    <a:lumOff val="15000"/>
                  </a:schemeClr>
                </a:solidFill>
              </a:rPr>
              <a:t>. INGENIEROS S.A.</a:t>
            </a:r>
            <a:endParaRPr lang="es-PE" b="1" spc="600" dirty="0">
              <a:solidFill>
                <a:schemeClr val="tx1">
                  <a:lumMod val="85000"/>
                  <a:lumOff val="15000"/>
                </a:schemeClr>
              </a:solidFill>
            </a:endParaRPr>
          </a:p>
        </p:txBody>
      </p:sp>
      <p:pic>
        <p:nvPicPr>
          <p:cNvPr id="34" name="Imagen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78" y="39640"/>
            <a:ext cx="708046" cy="571884"/>
          </a:xfrm>
          <a:prstGeom prst="rect">
            <a:avLst/>
          </a:prstGeom>
        </p:spPr>
      </p:pic>
      <p:sp>
        <p:nvSpPr>
          <p:cNvPr id="4" name="Rectángulo 3"/>
          <p:cNvSpPr/>
          <p:nvPr/>
        </p:nvSpPr>
        <p:spPr>
          <a:xfrm>
            <a:off x="98778" y="720437"/>
            <a:ext cx="6678260" cy="1406943"/>
          </a:xfrm>
          <a:prstGeom prst="rect">
            <a:avLst/>
          </a:prstGeom>
          <a:solidFill>
            <a:srgbClr val="003265">
              <a:alpha val="5098"/>
            </a:srgbClr>
          </a:solidFill>
          <a:ln>
            <a:solidFill>
              <a:srgbClr val="000000">
                <a:alpha val="34902"/>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600" b="1" dirty="0" smtClean="0">
                <a:solidFill>
                  <a:schemeClr val="tx1"/>
                </a:solidFill>
              </a:rPr>
              <a:t> </a:t>
            </a:r>
            <a:r>
              <a:rPr lang="es-ES" sz="2800" b="1" dirty="0" smtClean="0">
                <a:solidFill>
                  <a:schemeClr val="tx1"/>
                </a:solidFill>
              </a:rPr>
              <a:t>3</a:t>
            </a:r>
            <a:r>
              <a:rPr lang="es-ES" sz="2800" b="1" dirty="0" smtClean="0">
                <a:solidFill>
                  <a:schemeClr val="tx1"/>
                </a:solidFill>
              </a:rPr>
              <a:t>.  </a:t>
            </a:r>
            <a:r>
              <a:rPr lang="es-ES" sz="2800" b="1" dirty="0" smtClean="0">
                <a:solidFill>
                  <a:schemeClr val="tx1"/>
                </a:solidFill>
              </a:rPr>
              <a:t>OBJETIVOS Y METAS DE MEJORA</a:t>
            </a:r>
            <a:endParaRPr lang="es-ES" sz="2800" b="1" dirty="0">
              <a:solidFill>
                <a:schemeClr val="tx1"/>
              </a:solidFill>
            </a:endParaRPr>
          </a:p>
        </p:txBody>
      </p:sp>
      <p:graphicFrame>
        <p:nvGraphicFramePr>
          <p:cNvPr id="2" name="Tabla 1"/>
          <p:cNvGraphicFramePr>
            <a:graphicFrameLocks noGrp="1"/>
          </p:cNvGraphicFramePr>
          <p:nvPr>
            <p:extLst>
              <p:ext uri="{D42A27DB-BD31-4B8C-83A1-F6EECF244321}">
                <p14:modId xmlns:p14="http://schemas.microsoft.com/office/powerpoint/2010/main" val="3187721663"/>
              </p:ext>
            </p:extLst>
          </p:nvPr>
        </p:nvGraphicFramePr>
        <p:xfrm>
          <a:off x="373224" y="3023119"/>
          <a:ext cx="6139543" cy="4441370"/>
        </p:xfrm>
        <a:graphic>
          <a:graphicData uri="http://schemas.openxmlformats.org/drawingml/2006/table">
            <a:tbl>
              <a:tblPr firstRow="1" firstCol="1" bandRow="1">
                <a:tableStyleId>{5C22544A-7EE6-4342-B048-85BDC9FD1C3A}</a:tableStyleId>
              </a:tblPr>
              <a:tblGrid>
                <a:gridCol w="2703406"/>
                <a:gridCol w="1903548"/>
                <a:gridCol w="1532589"/>
              </a:tblGrid>
              <a:tr h="273315">
                <a:tc>
                  <a:txBody>
                    <a:bodyPr/>
                    <a:lstStyle/>
                    <a:p>
                      <a:pPr marL="447675" algn="ctr">
                        <a:spcBef>
                          <a:spcPts val="600"/>
                        </a:spcBef>
                        <a:spcAft>
                          <a:spcPts val="1200"/>
                        </a:spcAft>
                      </a:pPr>
                      <a:r>
                        <a:rPr lang="es-MX" sz="1200" dirty="0">
                          <a:effectLst/>
                        </a:rPr>
                        <a:t>OBJETIVO</a:t>
                      </a:r>
                      <a:endParaRPr lang="es-E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META</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tabLst>
                          <a:tab pos="832485" algn="ctr"/>
                        </a:tabLst>
                      </a:pPr>
                      <a:r>
                        <a:rPr lang="es-MX" sz="1200">
                          <a:effectLst/>
                        </a:rPr>
                        <a:t>INDICADOR</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819945">
                <a:tc>
                  <a:txBody>
                    <a:bodyPr/>
                    <a:lstStyle/>
                    <a:p>
                      <a:pPr marL="447675" algn="just">
                        <a:spcBef>
                          <a:spcPts val="600"/>
                        </a:spcBef>
                        <a:spcAft>
                          <a:spcPts val="1200"/>
                        </a:spcAft>
                      </a:pPr>
                      <a:r>
                        <a:rPr lang="es-MX" sz="1200">
                          <a:effectLst/>
                        </a:rPr>
                        <a:t>Reducir el consumo de energía eléctrica en las oficinas administrativas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10%  en relación al consumo del 2015</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KW/ hora / mes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1093261">
                <a:tc>
                  <a:txBody>
                    <a:bodyPr/>
                    <a:lstStyle/>
                    <a:p>
                      <a:pPr marL="447675" algn="just">
                        <a:spcBef>
                          <a:spcPts val="600"/>
                        </a:spcBef>
                        <a:spcAft>
                          <a:spcPts val="1200"/>
                        </a:spcAft>
                      </a:pPr>
                      <a:r>
                        <a:rPr lang="es-MX" sz="1200">
                          <a:effectLst/>
                        </a:rPr>
                        <a:t>Aumentar la concientización de los trabajadores en temas ambientales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100% de los trabajadores durante el año 2016</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N° de trabajadores capacitados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819945">
                <a:tc>
                  <a:txBody>
                    <a:bodyPr/>
                    <a:lstStyle/>
                    <a:p>
                      <a:pPr marL="447675" algn="just">
                        <a:spcBef>
                          <a:spcPts val="600"/>
                        </a:spcBef>
                        <a:spcAft>
                          <a:spcPts val="1200"/>
                        </a:spcAft>
                      </a:pPr>
                      <a:r>
                        <a:rPr lang="es-MX" sz="1200">
                          <a:effectLst/>
                        </a:rPr>
                        <a:t>Minimizar el consumo de agua en las oficinas administrativas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10%  en relación al consumo del 2015</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M</a:t>
                      </a:r>
                      <a:r>
                        <a:rPr lang="es-MX" sz="1200" baseline="30000">
                          <a:effectLst/>
                        </a:rPr>
                        <a:t>3</a:t>
                      </a:r>
                      <a:r>
                        <a:rPr lang="es-MX" sz="1200">
                          <a:effectLst/>
                        </a:rPr>
                        <a:t> / mes</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r h="1434904">
                <a:tc>
                  <a:txBody>
                    <a:bodyPr/>
                    <a:lstStyle/>
                    <a:p>
                      <a:pPr marL="447675" algn="just">
                        <a:spcBef>
                          <a:spcPts val="600"/>
                        </a:spcBef>
                        <a:spcAft>
                          <a:spcPts val="1200"/>
                        </a:spcAft>
                      </a:pPr>
                      <a:r>
                        <a:rPr lang="es-MX" sz="1200" dirty="0">
                          <a:effectLst/>
                        </a:rPr>
                        <a:t>Minimizar el uso de papel bond</a:t>
                      </a:r>
                      <a:endParaRPr lang="es-E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a:effectLst/>
                        </a:rPr>
                        <a:t>80% de impresiones a doble cara</a:t>
                      </a:r>
                      <a:endParaRPr lang="es-ES" sz="11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447675" algn="ctr">
                        <a:spcBef>
                          <a:spcPts val="600"/>
                        </a:spcBef>
                        <a:spcAft>
                          <a:spcPts val="1200"/>
                        </a:spcAft>
                      </a:pPr>
                      <a:r>
                        <a:rPr lang="es-MX" sz="1200" dirty="0">
                          <a:effectLst/>
                        </a:rPr>
                        <a:t>Consumo de papel</a:t>
                      </a:r>
                      <a:endParaRPr lang="es-ES" sz="1100" dirty="0">
                        <a:effectLst/>
                      </a:endParaRPr>
                    </a:p>
                    <a:p>
                      <a:pPr marL="447675" algn="ctr">
                        <a:spcBef>
                          <a:spcPts val="600"/>
                        </a:spcBef>
                        <a:spcAft>
                          <a:spcPts val="1200"/>
                        </a:spcAft>
                      </a:pPr>
                      <a:r>
                        <a:rPr lang="es-MX" sz="1200" dirty="0">
                          <a:effectLst/>
                        </a:rPr>
                        <a:t>Millares / mes</a:t>
                      </a:r>
                      <a:endParaRPr lang="es-E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
        <p:nvSpPr>
          <p:cNvPr id="3" name="CuadroTexto 2"/>
          <p:cNvSpPr txBox="1"/>
          <p:nvPr/>
        </p:nvSpPr>
        <p:spPr>
          <a:xfrm>
            <a:off x="806824" y="2481943"/>
            <a:ext cx="3695435" cy="369332"/>
          </a:xfrm>
          <a:prstGeom prst="rect">
            <a:avLst/>
          </a:prstGeom>
          <a:noFill/>
        </p:spPr>
        <p:txBody>
          <a:bodyPr wrap="none" rtlCol="0">
            <a:spAutoFit/>
          </a:bodyPr>
          <a:lstStyle/>
          <a:p>
            <a:r>
              <a:rPr lang="es-ES" dirty="0" smtClean="0"/>
              <a:t>EN MATERIA DE GESTION AMBIENTAL</a:t>
            </a:r>
            <a:endParaRPr lang="es-ES" dirty="0"/>
          </a:p>
        </p:txBody>
      </p:sp>
    </p:spTree>
    <p:extLst>
      <p:ext uri="{BB962C8B-B14F-4D97-AF65-F5344CB8AC3E}">
        <p14:creationId xmlns:p14="http://schemas.microsoft.com/office/powerpoint/2010/main" val="215214165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1683</TotalTime>
  <Words>1408</Words>
  <Application>Microsoft Office PowerPoint</Application>
  <PresentationFormat>A4 (210 x 297 mm)</PresentationFormat>
  <Paragraphs>146</Paragraphs>
  <Slides>11</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11</vt:i4>
      </vt:variant>
    </vt:vector>
  </HeadingPairs>
  <TitlesOfParts>
    <vt:vector size="18" baseType="lpstr">
      <vt:lpstr>Arial</vt:lpstr>
      <vt:lpstr>Calibri</vt:lpstr>
      <vt:lpstr>Calibri Light</vt:lpstr>
      <vt:lpstr>Century Gothic</vt:lpstr>
      <vt:lpstr>Times New Roman</vt:lpstr>
      <vt:lpstr>Tema de Office</vt:lpstr>
      <vt:lpstr>Microsoft Word Document</vt:lpstr>
      <vt:lpstr>Presentación de PowerPoint</vt:lpstr>
      <vt:lpstr>INDICE</vt:lpstr>
      <vt:lpstr>1. Declaración de apoyo continuo al Pacto Mundial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ngutierrez</dc:creator>
  <cp:lastModifiedBy>agonzalezv</cp:lastModifiedBy>
  <cp:revision>93</cp:revision>
  <cp:lastPrinted>2015-03-02T22:24:27Z</cp:lastPrinted>
  <dcterms:created xsi:type="dcterms:W3CDTF">2015-03-02T19:33:19Z</dcterms:created>
  <dcterms:modified xsi:type="dcterms:W3CDTF">2017-03-09T00:13:18Z</dcterms:modified>
</cp:coreProperties>
</file>