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notesSlides/notesSlide15.xml" ContentType="application/vnd.openxmlformats-officedocument.presentationml.notesSlide+xml"/>
  <Override PartName="/ppt/charts/chart3.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50"/>
  </p:notesMasterIdLst>
  <p:sldIdLst>
    <p:sldId id="258" r:id="rId6"/>
    <p:sldId id="286" r:id="rId7"/>
    <p:sldId id="287" r:id="rId8"/>
    <p:sldId id="257" r:id="rId9"/>
    <p:sldId id="259" r:id="rId10"/>
    <p:sldId id="260" r:id="rId11"/>
    <p:sldId id="261" r:id="rId12"/>
    <p:sldId id="262" r:id="rId13"/>
    <p:sldId id="263" r:id="rId14"/>
    <p:sldId id="283" r:id="rId15"/>
    <p:sldId id="264" r:id="rId16"/>
    <p:sldId id="265" r:id="rId17"/>
    <p:sldId id="266" r:id="rId18"/>
    <p:sldId id="267" r:id="rId19"/>
    <p:sldId id="280" r:id="rId20"/>
    <p:sldId id="268" r:id="rId21"/>
    <p:sldId id="270" r:id="rId22"/>
    <p:sldId id="282" r:id="rId23"/>
    <p:sldId id="271" r:id="rId24"/>
    <p:sldId id="273" r:id="rId25"/>
    <p:sldId id="274" r:id="rId26"/>
    <p:sldId id="284" r:id="rId27"/>
    <p:sldId id="285" r:id="rId28"/>
    <p:sldId id="289" r:id="rId29"/>
    <p:sldId id="291" r:id="rId30"/>
    <p:sldId id="293" r:id="rId31"/>
    <p:sldId id="295" r:id="rId32"/>
    <p:sldId id="297" r:id="rId33"/>
    <p:sldId id="303" r:id="rId34"/>
    <p:sldId id="304" r:id="rId35"/>
    <p:sldId id="305" r:id="rId36"/>
    <p:sldId id="306" r:id="rId37"/>
    <p:sldId id="307" r:id="rId38"/>
    <p:sldId id="312" r:id="rId39"/>
    <p:sldId id="313" r:id="rId40"/>
    <p:sldId id="314" r:id="rId41"/>
    <p:sldId id="315" r:id="rId42"/>
    <p:sldId id="319" r:id="rId43"/>
    <p:sldId id="320" r:id="rId44"/>
    <p:sldId id="321" r:id="rId45"/>
    <p:sldId id="325" r:id="rId46"/>
    <p:sldId id="326" r:id="rId47"/>
    <p:sldId id="327" r:id="rId48"/>
    <p:sldId id="276" r:id="rId49"/>
  </p:sldIdLst>
  <p:sldSz cx="9144000" cy="5143500" type="screen16x9"/>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gela Nogueira Fey" initials="ANF"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0000"/>
    <a:srgbClr val="434343"/>
    <a:srgbClr val="D0D1D3"/>
    <a:srgbClr val="69241C"/>
    <a:srgbClr val="949494"/>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49" autoAdjust="0"/>
    <p:restoredTop sz="92881" autoAdjust="0"/>
  </p:normalViewPr>
  <p:slideViewPr>
    <p:cSldViewPr>
      <p:cViewPr varScale="1">
        <p:scale>
          <a:sx n="108" d="100"/>
          <a:sy n="108" d="100"/>
        </p:scale>
        <p:origin x="102" y="528"/>
      </p:cViewPr>
      <p:guideLst>
        <p:guide orient="horz" pos="162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p:cViewPr varScale="1">
        <p:scale>
          <a:sx n="59" d="100"/>
          <a:sy n="59" d="100"/>
        </p:scale>
        <p:origin x="-2508"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commentAuthors" Target="commentAuthors.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2" Type="http://schemas.openxmlformats.org/officeDocument/2006/relationships/package" Target="../embeddings/Planilha_do_Microsoft_Excel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oleObject" Target="Gr&#225;fico%20no%20Microsoft%20Office%20PowerPoint"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Gr&#225;fico%20no%20Microsoft%20Office%20PowerPoint"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pt-BR"/>
  <c:roundedCorners val="0"/>
  <mc:AlternateContent xmlns:mc="http://schemas.openxmlformats.org/markup-compatibility/2006">
    <mc:Choice xmlns:c14="http://schemas.microsoft.com/office/drawing/2007/8/2/chart" Requires="c14">
      <c14:style val="112"/>
    </mc:Choice>
    <mc:Fallback>
      <c:style val="12"/>
    </mc:Fallback>
  </mc:AlternateContent>
  <c:clrMapOvr bg1="lt1" tx1="dk1" bg2="lt2" tx2="dk2" accent1="accent1" accent2="accent2" accent3="accent3" accent4="accent4" accent5="accent5" accent6="accent6" hlink="hlink" folHlink="folHlink"/>
  <c:chart>
    <c:autoTitleDeleted val="1"/>
    <c:view3D>
      <c:rotX val="30"/>
      <c:rotY val="20"/>
      <c:rAngAx val="1"/>
    </c:view3D>
    <c:floor>
      <c:thickness val="0"/>
    </c:floor>
    <c:sideWall>
      <c:thickness val="0"/>
    </c:sideWall>
    <c:backWall>
      <c:thickness val="0"/>
    </c:backWall>
    <c:plotArea>
      <c:layout>
        <c:manualLayout>
          <c:layoutTarget val="inner"/>
          <c:xMode val="edge"/>
          <c:yMode val="edge"/>
          <c:x val="5.9269533899218747E-2"/>
          <c:y val="0.25064036094754932"/>
          <c:w val="0.55152018764084254"/>
          <c:h val="0.70624714537890854"/>
        </c:manualLayout>
      </c:layout>
      <c:bar3DChart>
        <c:barDir val="col"/>
        <c:grouping val="clustered"/>
        <c:varyColors val="0"/>
        <c:ser>
          <c:idx val="0"/>
          <c:order val="0"/>
          <c:tx>
            <c:strRef>
              <c:f>Plan1!$A$12</c:f>
              <c:strCache>
                <c:ptCount val="1"/>
                <c:pt idx="0">
                  <c:v>2012</c:v>
                </c:pt>
              </c:strCache>
            </c:strRef>
          </c:tx>
          <c:invertIfNegative val="0"/>
          <c:dLbls>
            <c:dLbl>
              <c:idx val="0"/>
              <c:layout>
                <c:manualLayout>
                  <c:x val="1.92903524815651E-2"/>
                  <c:y val="-6.2709081706970912E-2"/>
                </c:manualLayout>
              </c:layout>
              <c:spPr/>
              <c:txPr>
                <a:bodyPr/>
                <a:lstStyle/>
                <a:p>
                  <a:pPr>
                    <a:defRPr sz="1200" b="1"/>
                  </a:pPr>
                  <a:endParaRPr lang="pt-BR"/>
                </a:p>
              </c:tx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Plan1!$A$13</c:f>
              <c:numCache>
                <c:formatCode>General</c:formatCode>
                <c:ptCount val="1"/>
                <c:pt idx="0">
                  <c:v>15</c:v>
                </c:pt>
              </c:numCache>
            </c:numRef>
          </c:val>
        </c:ser>
        <c:ser>
          <c:idx val="1"/>
          <c:order val="1"/>
          <c:tx>
            <c:strRef>
              <c:f>Plan1!$B$12</c:f>
              <c:strCache>
                <c:ptCount val="1"/>
                <c:pt idx="0">
                  <c:v>2013</c:v>
                </c:pt>
              </c:strCache>
            </c:strRef>
          </c:tx>
          <c:invertIfNegative val="0"/>
          <c:dLbls>
            <c:dLbl>
              <c:idx val="0"/>
              <c:layout>
                <c:manualLayout>
                  <c:x val="1.3561217212424433E-2"/>
                  <c:y val="-6.8637565013784652E-2"/>
                </c:manualLayout>
              </c:layout>
              <c:spPr/>
              <c:txPr>
                <a:bodyPr/>
                <a:lstStyle/>
                <a:p>
                  <a:pPr>
                    <a:defRPr sz="1200" b="1"/>
                  </a:pPr>
                  <a:endParaRPr lang="pt-BR"/>
                </a:p>
              </c:tx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Plan1!$B$13</c:f>
              <c:numCache>
                <c:formatCode>General</c:formatCode>
                <c:ptCount val="1"/>
                <c:pt idx="0">
                  <c:v>54</c:v>
                </c:pt>
              </c:numCache>
            </c:numRef>
          </c:val>
        </c:ser>
        <c:ser>
          <c:idx val="2"/>
          <c:order val="2"/>
          <c:tx>
            <c:strRef>
              <c:f>Plan1!$C$12</c:f>
              <c:strCache>
                <c:ptCount val="1"/>
                <c:pt idx="0">
                  <c:v>2014</c:v>
                </c:pt>
              </c:strCache>
            </c:strRef>
          </c:tx>
          <c:invertIfNegative val="0"/>
          <c:dLbls>
            <c:dLbl>
              <c:idx val="0"/>
              <c:layout>
                <c:manualLayout>
                  <c:x val="2.5601994043672593E-2"/>
                  <c:y val="-7.1140554877655984E-2"/>
                </c:manualLayout>
              </c:layout>
              <c:tx>
                <c:rich>
                  <a:bodyPr/>
                  <a:lstStyle/>
                  <a:p>
                    <a:r>
                      <a:rPr lang="en-US" b="1" dirty="0" smtClean="0"/>
                      <a:t>90</a:t>
                    </a:r>
                    <a:endParaRPr lang="en-US" b="1" dirty="0"/>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Plan1!$C$13</c:f>
              <c:numCache>
                <c:formatCode>General</c:formatCode>
                <c:ptCount val="1"/>
                <c:pt idx="0">
                  <c:v>90</c:v>
                </c:pt>
              </c:numCache>
            </c:numRef>
          </c:val>
        </c:ser>
        <c:dLbls>
          <c:showLegendKey val="0"/>
          <c:showVal val="1"/>
          <c:showCatName val="0"/>
          <c:showSerName val="0"/>
          <c:showPercent val="0"/>
          <c:showBubbleSize val="0"/>
        </c:dLbls>
        <c:gapWidth val="150"/>
        <c:shape val="box"/>
        <c:axId val="169705064"/>
        <c:axId val="169360832"/>
        <c:axId val="0"/>
      </c:bar3DChart>
      <c:catAx>
        <c:axId val="169705064"/>
        <c:scaling>
          <c:orientation val="minMax"/>
        </c:scaling>
        <c:delete val="1"/>
        <c:axPos val="b"/>
        <c:majorTickMark val="none"/>
        <c:minorTickMark val="none"/>
        <c:tickLblPos val="none"/>
        <c:crossAx val="169360832"/>
        <c:crosses val="autoZero"/>
        <c:auto val="1"/>
        <c:lblAlgn val="ctr"/>
        <c:lblOffset val="100"/>
        <c:noMultiLvlLbl val="0"/>
      </c:catAx>
      <c:valAx>
        <c:axId val="169360832"/>
        <c:scaling>
          <c:orientation val="minMax"/>
        </c:scaling>
        <c:delete val="1"/>
        <c:axPos val="l"/>
        <c:numFmt formatCode="General" sourceLinked="1"/>
        <c:majorTickMark val="out"/>
        <c:minorTickMark val="none"/>
        <c:tickLblPos val="none"/>
        <c:crossAx val="169705064"/>
        <c:crosses val="autoZero"/>
        <c:crossBetween val="between"/>
      </c:valAx>
    </c:plotArea>
    <c:legend>
      <c:legendPos val="r"/>
      <c:layout>
        <c:manualLayout>
          <c:xMode val="edge"/>
          <c:yMode val="edge"/>
          <c:x val="0.67532303758363965"/>
          <c:y val="0.55065765639566733"/>
          <c:w val="0.12375730653583293"/>
          <c:h val="0.36465836195604839"/>
        </c:manualLayout>
      </c:layout>
      <c:overlay val="0"/>
      <c:txPr>
        <a:bodyPr/>
        <a:lstStyle/>
        <a:p>
          <a:pPr>
            <a:defRPr sz="1200"/>
          </a:pPr>
          <a:endParaRPr lang="pt-BR"/>
        </a:p>
      </c:txPr>
    </c:legend>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pt-BR"/>
  <c:roundedCorners val="0"/>
  <mc:AlternateContent xmlns:mc="http://schemas.openxmlformats.org/markup-compatibility/2006">
    <mc:Choice xmlns:c14="http://schemas.microsoft.com/office/drawing/2007/8/2/chart" Requires="c14">
      <c14:style val="112"/>
    </mc:Choice>
    <mc:Fallback>
      <c:style val="12"/>
    </mc:Fallback>
  </mc:AlternateContent>
  <c:chart>
    <c:autoTitleDeleted val="1"/>
    <c:view3D>
      <c:rotX val="15"/>
      <c:rotY val="20"/>
      <c:rAngAx val="1"/>
    </c:view3D>
    <c:floor>
      <c:thickness val="0"/>
    </c:floor>
    <c:sideWall>
      <c:thickness val="0"/>
    </c:sideWall>
    <c:backWall>
      <c:thickness val="0"/>
    </c:backWall>
    <c:plotArea>
      <c:layout>
        <c:manualLayout>
          <c:layoutTarget val="inner"/>
          <c:xMode val="edge"/>
          <c:yMode val="edge"/>
          <c:x val="0.23980524154723565"/>
          <c:y val="1.5645922563367175E-3"/>
          <c:w val="0.76019475845276463"/>
          <c:h val="0.64196606467763351"/>
        </c:manualLayout>
      </c:layout>
      <c:bar3DChart>
        <c:barDir val="col"/>
        <c:grouping val="clustered"/>
        <c:varyColors val="0"/>
        <c:ser>
          <c:idx val="0"/>
          <c:order val="0"/>
          <c:tx>
            <c:strRef>
              <c:f>'[Gráfico no Microsoft Office PowerPoint]Plan1'!$A$12</c:f>
              <c:strCache>
                <c:ptCount val="1"/>
                <c:pt idx="0">
                  <c:v>2012</c:v>
                </c:pt>
              </c:strCache>
            </c:strRef>
          </c:tx>
          <c:invertIfNegative val="0"/>
          <c:dLbls>
            <c:dLbl>
              <c:idx val="0"/>
              <c:layout>
                <c:manualLayout>
                  <c:x val="1.3566868638527357E-2"/>
                  <c:y val="-2.9316893301897802E-2"/>
                </c:manualLayout>
              </c:layout>
              <c:tx>
                <c:rich>
                  <a:bodyPr/>
                  <a:lstStyle/>
                  <a:p>
                    <a:r>
                      <a:rPr lang="en-US" b="1" dirty="0"/>
                      <a:t>625,15</a:t>
                    </a:r>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'[Gráfico no Microsoft Office PowerPoint]Plan1'!$A$14</c:f>
              <c:numCache>
                <c:formatCode>#,##0.00;[Red]#,##0.00</c:formatCode>
                <c:ptCount val="1"/>
                <c:pt idx="0">
                  <c:v>625.15</c:v>
                </c:pt>
              </c:numCache>
            </c:numRef>
          </c:val>
        </c:ser>
        <c:ser>
          <c:idx val="1"/>
          <c:order val="1"/>
          <c:tx>
            <c:strRef>
              <c:f>'[Gráfico no Microsoft Office PowerPoint]Plan1'!$B$12</c:f>
              <c:strCache>
                <c:ptCount val="1"/>
                <c:pt idx="0">
                  <c:v>2013</c:v>
                </c:pt>
              </c:strCache>
            </c:strRef>
          </c:tx>
          <c:invertIfNegative val="0"/>
          <c:dLbls>
            <c:dLbl>
              <c:idx val="0"/>
              <c:layout>
                <c:manualLayout>
                  <c:x val="-3.3917171596318375E-3"/>
                  <c:y val="-3.9089191069197102E-2"/>
                </c:manualLayout>
              </c:layout>
              <c:tx>
                <c:rich>
                  <a:bodyPr/>
                  <a:lstStyle/>
                  <a:p>
                    <a:r>
                      <a:rPr lang="en-US" b="1" dirty="0"/>
                      <a:t>2.741,01</a:t>
                    </a:r>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'[Gráfico no Microsoft Office PowerPoint]Plan1'!$B$14</c:f>
              <c:numCache>
                <c:formatCode>#,##0.00;[Red]#,##0.00</c:formatCode>
                <c:ptCount val="1"/>
                <c:pt idx="0">
                  <c:v>2741.01</c:v>
                </c:pt>
              </c:numCache>
            </c:numRef>
          </c:val>
        </c:ser>
        <c:ser>
          <c:idx val="2"/>
          <c:order val="2"/>
          <c:tx>
            <c:v>2014</c:v>
          </c:tx>
          <c:invertIfNegative val="0"/>
          <c:dLbls>
            <c:dLbl>
              <c:idx val="0"/>
              <c:layout>
                <c:manualLayout>
                  <c:x val="3.3917171596318359E-2"/>
                  <c:y val="-2.9316893301897802E-2"/>
                </c:manualLayout>
              </c:layout>
              <c:tx>
                <c:rich>
                  <a:bodyPr/>
                  <a:lstStyle/>
                  <a:p>
                    <a:r>
                      <a:rPr lang="en-US" b="1" dirty="0"/>
                      <a:t>4.787,06</a:t>
                    </a:r>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'[Gráfico no Microsoft Office PowerPoint]Plan1'!$C$14</c:f>
              <c:numCache>
                <c:formatCode>#,##0.00</c:formatCode>
                <c:ptCount val="1"/>
                <c:pt idx="0">
                  <c:v>4787.0600000000004</c:v>
                </c:pt>
              </c:numCache>
            </c:numRef>
          </c:val>
        </c:ser>
        <c:dLbls>
          <c:showLegendKey val="0"/>
          <c:showVal val="1"/>
          <c:showCatName val="0"/>
          <c:showSerName val="0"/>
          <c:showPercent val="0"/>
          <c:showBubbleSize val="0"/>
        </c:dLbls>
        <c:gapWidth val="150"/>
        <c:shape val="box"/>
        <c:axId val="169534464"/>
        <c:axId val="169534848"/>
        <c:axId val="0"/>
      </c:bar3DChart>
      <c:catAx>
        <c:axId val="169534464"/>
        <c:scaling>
          <c:orientation val="minMax"/>
        </c:scaling>
        <c:delete val="1"/>
        <c:axPos val="b"/>
        <c:majorTickMark val="none"/>
        <c:minorTickMark val="none"/>
        <c:tickLblPos val="none"/>
        <c:crossAx val="169534848"/>
        <c:crosses val="autoZero"/>
        <c:auto val="1"/>
        <c:lblAlgn val="ctr"/>
        <c:lblOffset val="100"/>
        <c:noMultiLvlLbl val="0"/>
      </c:catAx>
      <c:valAx>
        <c:axId val="169534848"/>
        <c:scaling>
          <c:orientation val="minMax"/>
        </c:scaling>
        <c:delete val="1"/>
        <c:axPos val="l"/>
        <c:numFmt formatCode="#,##0.00;[Red]#,##0.00" sourceLinked="1"/>
        <c:majorTickMark val="out"/>
        <c:minorTickMark val="none"/>
        <c:tickLblPos val="none"/>
        <c:crossAx val="169534464"/>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pt-BR"/>
  <c:roundedCorners val="0"/>
  <mc:AlternateContent xmlns:mc="http://schemas.openxmlformats.org/markup-compatibility/2006">
    <mc:Choice xmlns:c14="http://schemas.microsoft.com/office/drawing/2007/8/2/chart" Requires="c14">
      <c14:style val="112"/>
    </mc:Choice>
    <mc:Fallback>
      <c:style val="12"/>
    </mc:Fallback>
  </mc:AlternateContent>
  <c:chart>
    <c:title>
      <c:tx>
        <c:rich>
          <a:bodyPr/>
          <a:lstStyle/>
          <a:p>
            <a:pPr>
              <a:defRPr/>
            </a:pPr>
            <a:r>
              <a:rPr lang="pt-BR"/>
              <a:t>Colaboradores</a:t>
            </a:r>
          </a:p>
        </c:rich>
      </c:tx>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invertIfNegative val="0"/>
          <c:dLbls>
            <c:dLbl>
              <c:idx val="0"/>
              <c:layout>
                <c:manualLayout>
                  <c:x val="2.7847782994871933E-2"/>
                  <c:y val="-4.7961530069319684E-2"/>
                </c:manualLayout>
              </c:layout>
              <c:tx>
                <c:rich>
                  <a:bodyPr/>
                  <a:lstStyle/>
                  <a:p>
                    <a:r>
                      <a:rPr lang="en-US" b="1" dirty="0"/>
                      <a:t>104</a:t>
                    </a:r>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'[Gráfico no Microsoft Office PowerPoint]Plan1'!$A$16</c:f>
              <c:numCache>
                <c:formatCode>General</c:formatCode>
                <c:ptCount val="1"/>
                <c:pt idx="0">
                  <c:v>104</c:v>
                </c:pt>
              </c:numCache>
            </c:numRef>
          </c:val>
        </c:ser>
        <c:ser>
          <c:idx val="1"/>
          <c:order val="1"/>
          <c:invertIfNegative val="0"/>
          <c:dLbls>
            <c:dLbl>
              <c:idx val="0"/>
              <c:layout>
                <c:manualLayout>
                  <c:x val="1.5470990552706614E-2"/>
                  <c:y val="-4.7961530069319733E-2"/>
                </c:manualLayout>
              </c:layout>
              <c:tx>
                <c:rich>
                  <a:bodyPr/>
                  <a:lstStyle/>
                  <a:p>
                    <a:r>
                      <a:rPr lang="en-US" b="1" dirty="0"/>
                      <a:t>120</a:t>
                    </a:r>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'[Gráfico no Microsoft Office PowerPoint]Plan1'!$B$16</c:f>
              <c:numCache>
                <c:formatCode>General</c:formatCode>
                <c:ptCount val="1"/>
                <c:pt idx="0">
                  <c:v>120</c:v>
                </c:pt>
              </c:numCache>
            </c:numRef>
          </c:val>
        </c:ser>
        <c:ser>
          <c:idx val="2"/>
          <c:order val="2"/>
          <c:invertIfNegative val="0"/>
          <c:dLbls>
            <c:dLbl>
              <c:idx val="0"/>
              <c:layout>
                <c:manualLayout>
                  <c:x val="2.4753584884330587E-2"/>
                  <c:y val="-3.1974353379546482E-2"/>
                </c:manualLayout>
              </c:layout>
              <c:tx>
                <c:rich>
                  <a:bodyPr/>
                  <a:lstStyle/>
                  <a:p>
                    <a:r>
                      <a:rPr lang="en-US" b="1" dirty="0"/>
                      <a:t>141</a:t>
                    </a:r>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'[Gráfico no Microsoft Office PowerPoint]Plan1'!$C$16</c:f>
              <c:numCache>
                <c:formatCode>General</c:formatCode>
                <c:ptCount val="1"/>
                <c:pt idx="0">
                  <c:v>141</c:v>
                </c:pt>
              </c:numCache>
            </c:numRef>
          </c:val>
        </c:ser>
        <c:dLbls>
          <c:showLegendKey val="0"/>
          <c:showVal val="1"/>
          <c:showCatName val="0"/>
          <c:showSerName val="0"/>
          <c:showPercent val="0"/>
          <c:showBubbleSize val="0"/>
        </c:dLbls>
        <c:gapWidth val="150"/>
        <c:shape val="box"/>
        <c:axId val="169721712"/>
        <c:axId val="170063872"/>
        <c:axId val="0"/>
      </c:bar3DChart>
      <c:catAx>
        <c:axId val="169721712"/>
        <c:scaling>
          <c:orientation val="minMax"/>
        </c:scaling>
        <c:delete val="1"/>
        <c:axPos val="b"/>
        <c:majorTickMark val="none"/>
        <c:minorTickMark val="none"/>
        <c:tickLblPos val="none"/>
        <c:crossAx val="170063872"/>
        <c:crosses val="autoZero"/>
        <c:auto val="1"/>
        <c:lblAlgn val="ctr"/>
        <c:lblOffset val="100"/>
        <c:noMultiLvlLbl val="0"/>
      </c:catAx>
      <c:valAx>
        <c:axId val="170063872"/>
        <c:scaling>
          <c:orientation val="minMax"/>
        </c:scaling>
        <c:delete val="1"/>
        <c:axPos val="l"/>
        <c:numFmt formatCode="General" sourceLinked="1"/>
        <c:majorTickMark val="out"/>
        <c:minorTickMark val="none"/>
        <c:tickLblPos val="none"/>
        <c:crossAx val="169721712"/>
        <c:crosses val="autoZero"/>
        <c:crossBetween val="between"/>
      </c:val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B79EE7-75AB-4064-A673-29A4A70D7844}" type="datetimeFigureOut">
              <a:rPr lang="pt-BR" smtClean="0"/>
              <a:pPr/>
              <a:t>07/05/2015</a:t>
            </a:fld>
            <a:endParaRPr lang="pt-BR"/>
          </a:p>
        </p:txBody>
      </p:sp>
      <p:sp>
        <p:nvSpPr>
          <p:cNvPr id="4" name="Espaço Reservado para Imagem de Slid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6611F3-6415-4FEF-B019-7E11AC96A0E2}" type="slidenum">
              <a:rPr lang="pt-BR" smtClean="0"/>
              <a:pPr/>
              <a:t>‹nº›</a:t>
            </a:fld>
            <a:endParaRPr lang="pt-BR"/>
          </a:p>
        </p:txBody>
      </p:sp>
    </p:spTree>
    <p:extLst>
      <p:ext uri="{BB962C8B-B14F-4D97-AF65-F5344CB8AC3E}">
        <p14:creationId xmlns:p14="http://schemas.microsoft.com/office/powerpoint/2010/main" val="1885539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1</a:t>
            </a:fld>
            <a:endParaRPr lang="pt-BR"/>
          </a:p>
        </p:txBody>
      </p:sp>
    </p:spTree>
    <p:extLst>
      <p:ext uri="{BB962C8B-B14F-4D97-AF65-F5344CB8AC3E}">
        <p14:creationId xmlns:p14="http://schemas.microsoft.com/office/powerpoint/2010/main" val="402688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12</a:t>
            </a:fld>
            <a:endParaRPr lang="pt-BR"/>
          </a:p>
        </p:txBody>
      </p:sp>
    </p:spTree>
    <p:extLst>
      <p:ext uri="{BB962C8B-B14F-4D97-AF65-F5344CB8AC3E}">
        <p14:creationId xmlns:p14="http://schemas.microsoft.com/office/powerpoint/2010/main" val="2608303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14</a:t>
            </a:fld>
            <a:endParaRPr lang="pt-BR"/>
          </a:p>
        </p:txBody>
      </p:sp>
    </p:spTree>
    <p:extLst>
      <p:ext uri="{BB962C8B-B14F-4D97-AF65-F5344CB8AC3E}">
        <p14:creationId xmlns:p14="http://schemas.microsoft.com/office/powerpoint/2010/main" val="26568379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smtClean="0"/>
              <a:t>Colocar colorido</a:t>
            </a:r>
            <a:r>
              <a:rPr lang="pt-BR" baseline="0" dirty="0" smtClean="0"/>
              <a:t> – Baixar imagens Google.</a:t>
            </a:r>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25</a:t>
            </a:fld>
            <a:endParaRPr lang="pt-BR"/>
          </a:p>
        </p:txBody>
      </p:sp>
    </p:spTree>
    <p:extLst>
      <p:ext uri="{BB962C8B-B14F-4D97-AF65-F5344CB8AC3E}">
        <p14:creationId xmlns:p14="http://schemas.microsoft.com/office/powerpoint/2010/main" val="1142531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26</a:t>
            </a:fld>
            <a:endParaRPr lang="pt-BR"/>
          </a:p>
        </p:txBody>
      </p:sp>
    </p:spTree>
    <p:extLst>
      <p:ext uri="{BB962C8B-B14F-4D97-AF65-F5344CB8AC3E}">
        <p14:creationId xmlns:p14="http://schemas.microsoft.com/office/powerpoint/2010/main" val="26085042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27</a:t>
            </a:fld>
            <a:endParaRPr lang="pt-BR"/>
          </a:p>
        </p:txBody>
      </p:sp>
    </p:spTree>
    <p:extLst>
      <p:ext uri="{BB962C8B-B14F-4D97-AF65-F5344CB8AC3E}">
        <p14:creationId xmlns:p14="http://schemas.microsoft.com/office/powerpoint/2010/main" val="15694087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28</a:t>
            </a:fld>
            <a:endParaRPr lang="pt-BR"/>
          </a:p>
        </p:txBody>
      </p:sp>
    </p:spTree>
    <p:extLst>
      <p:ext uri="{BB962C8B-B14F-4D97-AF65-F5344CB8AC3E}">
        <p14:creationId xmlns:p14="http://schemas.microsoft.com/office/powerpoint/2010/main" val="3701116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32</a:t>
            </a:fld>
            <a:endParaRPr lang="pt-BR"/>
          </a:p>
        </p:txBody>
      </p:sp>
    </p:spTree>
    <p:extLst>
      <p:ext uri="{BB962C8B-B14F-4D97-AF65-F5344CB8AC3E}">
        <p14:creationId xmlns:p14="http://schemas.microsoft.com/office/powerpoint/2010/main" val="37809025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33</a:t>
            </a:fld>
            <a:endParaRPr lang="pt-BR"/>
          </a:p>
        </p:txBody>
      </p:sp>
    </p:spTree>
    <p:extLst>
      <p:ext uri="{BB962C8B-B14F-4D97-AF65-F5344CB8AC3E}">
        <p14:creationId xmlns:p14="http://schemas.microsoft.com/office/powerpoint/2010/main" val="31302443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35</a:t>
            </a:fld>
            <a:endParaRPr lang="pt-BR"/>
          </a:p>
        </p:txBody>
      </p:sp>
    </p:spTree>
    <p:extLst>
      <p:ext uri="{BB962C8B-B14F-4D97-AF65-F5344CB8AC3E}">
        <p14:creationId xmlns:p14="http://schemas.microsoft.com/office/powerpoint/2010/main" val="19000327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40</a:t>
            </a:fld>
            <a:endParaRPr lang="pt-BR"/>
          </a:p>
        </p:txBody>
      </p:sp>
    </p:spTree>
    <p:extLst>
      <p:ext uri="{BB962C8B-B14F-4D97-AF65-F5344CB8AC3E}">
        <p14:creationId xmlns:p14="http://schemas.microsoft.com/office/powerpoint/2010/main" val="1487609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2</a:t>
            </a:fld>
            <a:endParaRPr lang="pt-BR"/>
          </a:p>
        </p:txBody>
      </p:sp>
    </p:spTree>
    <p:extLst>
      <p:ext uri="{BB962C8B-B14F-4D97-AF65-F5344CB8AC3E}">
        <p14:creationId xmlns:p14="http://schemas.microsoft.com/office/powerpoint/2010/main" val="1543440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3</a:t>
            </a:fld>
            <a:endParaRPr lang="pt-BR"/>
          </a:p>
        </p:txBody>
      </p:sp>
    </p:spTree>
    <p:extLst>
      <p:ext uri="{BB962C8B-B14F-4D97-AF65-F5344CB8AC3E}">
        <p14:creationId xmlns:p14="http://schemas.microsoft.com/office/powerpoint/2010/main" val="2639239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4</a:t>
            </a:fld>
            <a:endParaRPr lang="pt-BR"/>
          </a:p>
        </p:txBody>
      </p:sp>
    </p:spTree>
    <p:extLst>
      <p:ext uri="{BB962C8B-B14F-4D97-AF65-F5344CB8AC3E}">
        <p14:creationId xmlns:p14="http://schemas.microsoft.com/office/powerpoint/2010/main" val="351773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5</a:t>
            </a:fld>
            <a:endParaRPr lang="pt-BR"/>
          </a:p>
        </p:txBody>
      </p:sp>
    </p:spTree>
    <p:extLst>
      <p:ext uri="{BB962C8B-B14F-4D97-AF65-F5344CB8AC3E}">
        <p14:creationId xmlns:p14="http://schemas.microsoft.com/office/powerpoint/2010/main" val="1885232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6</a:t>
            </a:fld>
            <a:endParaRPr lang="pt-BR"/>
          </a:p>
        </p:txBody>
      </p:sp>
    </p:spTree>
    <p:extLst>
      <p:ext uri="{BB962C8B-B14F-4D97-AF65-F5344CB8AC3E}">
        <p14:creationId xmlns:p14="http://schemas.microsoft.com/office/powerpoint/2010/main" val="3406487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7</a:t>
            </a:fld>
            <a:endParaRPr lang="pt-BR"/>
          </a:p>
        </p:txBody>
      </p:sp>
    </p:spTree>
    <p:extLst>
      <p:ext uri="{BB962C8B-B14F-4D97-AF65-F5344CB8AC3E}">
        <p14:creationId xmlns:p14="http://schemas.microsoft.com/office/powerpoint/2010/main" val="17244918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8</a:t>
            </a:fld>
            <a:endParaRPr lang="pt-BR"/>
          </a:p>
        </p:txBody>
      </p:sp>
    </p:spTree>
    <p:extLst>
      <p:ext uri="{BB962C8B-B14F-4D97-AF65-F5344CB8AC3E}">
        <p14:creationId xmlns:p14="http://schemas.microsoft.com/office/powerpoint/2010/main" val="1988779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36611F3-6415-4FEF-B019-7E11AC96A0E2}" type="slidenum">
              <a:rPr lang="pt-BR" smtClean="0"/>
              <a:pPr/>
              <a:t>9</a:t>
            </a:fld>
            <a:endParaRPr lang="pt-BR"/>
          </a:p>
        </p:txBody>
      </p:sp>
    </p:spTree>
    <p:extLst>
      <p:ext uri="{BB962C8B-B14F-4D97-AF65-F5344CB8AC3E}">
        <p14:creationId xmlns:p14="http://schemas.microsoft.com/office/powerpoint/2010/main" val="1586532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Normal">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Retângulo 5"/>
          <p:cNvSpPr/>
          <p:nvPr userDrawn="1"/>
        </p:nvSpPr>
        <p:spPr>
          <a:xfrm>
            <a:off x="0" y="267494"/>
            <a:ext cx="5220072" cy="472698"/>
          </a:xfrm>
          <a:prstGeom prst="rect">
            <a:avLst/>
          </a:prstGeom>
          <a:solidFill>
            <a:srgbClr val="6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p:cNvSpPr/>
          <p:nvPr userDrawn="1"/>
        </p:nvSpPr>
        <p:spPr>
          <a:xfrm>
            <a:off x="3923928" y="740190"/>
            <a:ext cx="5220072" cy="472698"/>
          </a:xfrm>
          <a:prstGeom prst="rect">
            <a:avLst/>
          </a:prstGeom>
          <a:solidFill>
            <a:srgbClr val="D0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CaixaDeTexto 4"/>
          <p:cNvSpPr txBox="1"/>
          <p:nvPr userDrawn="1"/>
        </p:nvSpPr>
        <p:spPr>
          <a:xfrm>
            <a:off x="107504" y="4587974"/>
            <a:ext cx="1224136" cy="369332"/>
          </a:xfrm>
          <a:prstGeom prst="rect">
            <a:avLst/>
          </a:prstGeom>
          <a:noFill/>
        </p:spPr>
        <p:txBody>
          <a:bodyPr wrap="square" rtlCol="0">
            <a:spAutoFit/>
          </a:bodyPr>
          <a:lstStyle/>
          <a:p>
            <a:pPr algn="l"/>
            <a:r>
              <a:rPr lang="pt-BR" dirty="0" smtClean="0">
                <a:solidFill>
                  <a:srgbClr val="BEBEBE"/>
                </a:solidFill>
                <a:latin typeface="Arial Narrow" pitchFamily="34" charset="0"/>
                <a:cs typeface="Arial" pitchFamily="34" charset="0"/>
              </a:rPr>
              <a:t>fh.com.br</a:t>
            </a:r>
            <a:endParaRPr lang="pt-BR" dirty="0">
              <a:solidFill>
                <a:srgbClr val="BEBEBE"/>
              </a:solidFill>
              <a:latin typeface="Arial Narrow" pitchFamily="34" charset="0"/>
              <a:cs typeface="Arial" pitchFamily="34" charset="0"/>
            </a:endParaRPr>
          </a:p>
        </p:txBody>
      </p:sp>
      <p:pic>
        <p:nvPicPr>
          <p:cNvPr id="7" name="Imagem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32440" y="4560624"/>
            <a:ext cx="459294" cy="459294"/>
          </a:xfrm>
          <a:prstGeom prst="rect">
            <a:avLst/>
          </a:prstGeom>
        </p:spPr>
      </p:pic>
    </p:spTree>
    <p:extLst>
      <p:ext uri="{BB962C8B-B14F-4D97-AF65-F5344CB8AC3E}">
        <p14:creationId xmlns:p14="http://schemas.microsoft.com/office/powerpoint/2010/main" val="22813770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pa Divisória">
    <p:spTree>
      <p:nvGrpSpPr>
        <p:cNvPr id="1" name=""/>
        <p:cNvGrpSpPr/>
        <p:nvPr/>
      </p:nvGrpSpPr>
      <p:grpSpPr>
        <a:xfrm>
          <a:off x="0" y="0"/>
          <a:ext cx="0" cy="0"/>
          <a:chOff x="0" y="0"/>
          <a:chExt cx="0" cy="0"/>
        </a:xfrm>
      </p:grpSpPr>
      <p:sp>
        <p:nvSpPr>
          <p:cNvPr id="11" name="Espaço Reservado para Conteúdo 15"/>
          <p:cNvSpPr>
            <a:spLocks noGrp="1" noChangeAspect="1"/>
          </p:cNvSpPr>
          <p:nvPr>
            <p:ph idx="1"/>
          </p:nvPr>
        </p:nvSpPr>
        <p:spPr>
          <a:xfrm>
            <a:off x="0" y="0"/>
            <a:ext cx="9144000" cy="3507854"/>
          </a:xfrm>
        </p:spPr>
        <p:txBody>
          <a:bodyPr/>
          <a:lstStyle/>
          <a:p>
            <a:pPr marL="0" indent="0">
              <a:buNone/>
            </a:pPr>
            <a:endParaRPr lang="pt-BR" dirty="0"/>
          </a:p>
        </p:txBody>
      </p:sp>
      <p:sp>
        <p:nvSpPr>
          <p:cNvPr id="6" name="Retângulo 5"/>
          <p:cNvSpPr/>
          <p:nvPr userDrawn="1"/>
        </p:nvSpPr>
        <p:spPr>
          <a:xfrm>
            <a:off x="0" y="3003798"/>
            <a:ext cx="5508104" cy="504056"/>
          </a:xfrm>
          <a:prstGeom prst="rect">
            <a:avLst/>
          </a:prstGeom>
          <a:solidFill>
            <a:srgbClr val="6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p:cNvSpPr/>
          <p:nvPr userDrawn="1"/>
        </p:nvSpPr>
        <p:spPr>
          <a:xfrm>
            <a:off x="3779912" y="3507854"/>
            <a:ext cx="5364088" cy="528042"/>
          </a:xfrm>
          <a:prstGeom prst="rect">
            <a:avLst/>
          </a:prstGeom>
          <a:solidFill>
            <a:srgbClr val="D0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                                </a:t>
            </a:r>
            <a:endParaRPr lang="pt-BR" dirty="0"/>
          </a:p>
        </p:txBody>
      </p:sp>
      <p:sp>
        <p:nvSpPr>
          <p:cNvPr id="8" name="CaixaDeTexto 7"/>
          <p:cNvSpPr txBox="1"/>
          <p:nvPr userDrawn="1"/>
        </p:nvSpPr>
        <p:spPr>
          <a:xfrm>
            <a:off x="7380312" y="195486"/>
            <a:ext cx="1512168" cy="369332"/>
          </a:xfrm>
          <a:prstGeom prst="rect">
            <a:avLst/>
          </a:prstGeom>
          <a:noFill/>
        </p:spPr>
        <p:txBody>
          <a:bodyPr wrap="square" rtlCol="0">
            <a:spAutoFit/>
          </a:bodyPr>
          <a:lstStyle/>
          <a:p>
            <a:pPr algn="r"/>
            <a:r>
              <a:rPr lang="pt-BR" dirty="0" smtClean="0">
                <a:solidFill>
                  <a:schemeClr val="bg1"/>
                </a:solidFill>
                <a:latin typeface="Arial Narrow" pitchFamily="34" charset="0"/>
                <a:cs typeface="Arial" pitchFamily="34" charset="0"/>
              </a:rPr>
              <a:t>fh.com.br</a:t>
            </a:r>
            <a:endParaRPr lang="pt-BR" dirty="0">
              <a:solidFill>
                <a:schemeClr val="bg1"/>
              </a:solidFill>
              <a:latin typeface="Arial Narrow" pitchFamily="34" charset="0"/>
              <a:cs typeface="Arial" pitchFamily="34" charset="0"/>
            </a:endParaRPr>
          </a:p>
        </p:txBody>
      </p:sp>
    </p:spTree>
    <p:extLst>
      <p:ext uri="{BB962C8B-B14F-4D97-AF65-F5344CB8AC3E}">
        <p14:creationId xmlns:p14="http://schemas.microsoft.com/office/powerpoint/2010/main" val="39395096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PA PADRÃ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Retângulo 5"/>
          <p:cNvSpPr/>
          <p:nvPr userDrawn="1"/>
        </p:nvSpPr>
        <p:spPr>
          <a:xfrm>
            <a:off x="0" y="3003798"/>
            <a:ext cx="5508104" cy="504056"/>
          </a:xfrm>
          <a:prstGeom prst="rect">
            <a:avLst/>
          </a:prstGeom>
          <a:solidFill>
            <a:srgbClr val="6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p:cNvSpPr/>
          <p:nvPr userDrawn="1"/>
        </p:nvSpPr>
        <p:spPr>
          <a:xfrm>
            <a:off x="3779912" y="3507854"/>
            <a:ext cx="5364088" cy="528042"/>
          </a:xfrm>
          <a:prstGeom prst="rect">
            <a:avLst/>
          </a:prstGeom>
          <a:solidFill>
            <a:srgbClr val="D0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                                </a:t>
            </a:r>
            <a:endParaRPr lang="pt-BR" dirty="0"/>
          </a:p>
        </p:txBody>
      </p:sp>
      <p:sp>
        <p:nvSpPr>
          <p:cNvPr id="8" name="CaixaDeTexto 7"/>
          <p:cNvSpPr txBox="1"/>
          <p:nvPr userDrawn="1"/>
        </p:nvSpPr>
        <p:spPr>
          <a:xfrm>
            <a:off x="251520" y="195486"/>
            <a:ext cx="8640960" cy="369332"/>
          </a:xfrm>
          <a:prstGeom prst="rect">
            <a:avLst/>
          </a:prstGeom>
          <a:noFill/>
        </p:spPr>
        <p:txBody>
          <a:bodyPr wrap="square" rtlCol="0">
            <a:spAutoFit/>
          </a:bodyPr>
          <a:lstStyle/>
          <a:p>
            <a:pPr algn="r"/>
            <a:r>
              <a:rPr lang="pt-BR" dirty="0" smtClean="0">
                <a:solidFill>
                  <a:srgbClr val="BEBEBE"/>
                </a:solidFill>
                <a:latin typeface="Arial Narrow" pitchFamily="34" charset="0"/>
                <a:cs typeface="Arial" pitchFamily="34" charset="0"/>
              </a:rPr>
              <a:t>fh.com.br</a:t>
            </a:r>
            <a:endParaRPr lang="pt-BR" dirty="0">
              <a:solidFill>
                <a:srgbClr val="BEBEBE"/>
              </a:solidFill>
              <a:latin typeface="Arial Narrow" pitchFamily="34" charset="0"/>
              <a:cs typeface="Arial" pitchFamily="34" charset="0"/>
            </a:endParaRPr>
          </a:p>
        </p:txBody>
      </p:sp>
      <p:pic>
        <p:nvPicPr>
          <p:cNvPr id="2" name="Imagem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8715" y="533589"/>
            <a:ext cx="4016755" cy="2016000"/>
          </a:xfrm>
          <a:prstGeom prst="rect">
            <a:avLst/>
          </a:prstGeom>
        </p:spPr>
      </p:pic>
    </p:spTree>
    <p:extLst>
      <p:ext uri="{BB962C8B-B14F-4D97-AF65-F5344CB8AC3E}">
        <p14:creationId xmlns:p14="http://schemas.microsoft.com/office/powerpoint/2010/main" val="2501260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undo Gradient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0585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itação cinza">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6" name="Espaço Reservado para Texto 5"/>
          <p:cNvSpPr>
            <a:spLocks noGrp="1"/>
          </p:cNvSpPr>
          <p:nvPr>
            <p:ph type="body" sz="quarter" idx="15" hasCustomPrompt="1"/>
          </p:nvPr>
        </p:nvSpPr>
        <p:spPr>
          <a:xfrm>
            <a:off x="899593" y="4785327"/>
            <a:ext cx="2376487" cy="216025"/>
          </a:xfrm>
        </p:spPr>
        <p:txBody>
          <a:bodyPr>
            <a:normAutofit/>
          </a:bodyPr>
          <a:lstStyle>
            <a:lvl1pPr marL="0" indent="0">
              <a:buNone/>
              <a:defRPr sz="900" baseline="0">
                <a:solidFill>
                  <a:srgbClr val="B3B3B3"/>
                </a:solidFill>
                <a:latin typeface="Helvetica 65 Medium" pitchFamily="34" charset="0"/>
              </a:defRPr>
            </a:lvl1pPr>
          </a:lstStyle>
          <a:p>
            <a:r>
              <a:rPr lang="pt-BR" dirty="0" smtClean="0"/>
              <a:t>Título da apresentação</a:t>
            </a:r>
            <a:endParaRPr lang="pt-BR" dirty="0"/>
          </a:p>
        </p:txBody>
      </p:sp>
      <p:sp>
        <p:nvSpPr>
          <p:cNvPr id="15" name="Espaço Reservado para Número de Slide 5"/>
          <p:cNvSpPr>
            <a:spLocks noGrp="1"/>
          </p:cNvSpPr>
          <p:nvPr>
            <p:ph type="sldNum" sz="quarter" idx="12"/>
          </p:nvPr>
        </p:nvSpPr>
        <p:spPr>
          <a:xfrm>
            <a:off x="6804000" y="4787101"/>
            <a:ext cx="2133600" cy="201104"/>
          </a:xfrm>
        </p:spPr>
        <p:txBody>
          <a:bodyPr/>
          <a:lstStyle>
            <a:lvl1pPr>
              <a:defRPr>
                <a:solidFill>
                  <a:srgbClr val="898989"/>
                </a:solidFill>
                <a:latin typeface="Helvetica 65 Medium" pitchFamily="34" charset="0"/>
              </a:defRPr>
            </a:lvl1pPr>
          </a:lstStyle>
          <a:p>
            <a:pPr lvl="0"/>
            <a:r>
              <a:rPr lang="pt-BR" dirty="0" smtClean="0"/>
              <a:t>Slide </a:t>
            </a:r>
            <a:fld id="{B00F1283-74B6-4B25-82A6-090DB67AED68}" type="slidenum">
              <a:rPr lang="pt-BR" smtClean="0"/>
              <a:pPr lvl="0"/>
              <a:t>‹nº›</a:t>
            </a:fld>
            <a:endParaRPr lang="pt-BR" dirty="0"/>
          </a:p>
        </p:txBody>
      </p:sp>
      <p:sp>
        <p:nvSpPr>
          <p:cNvPr id="7" name="Espaço Reservado para Texto 8"/>
          <p:cNvSpPr>
            <a:spLocks noGrp="1"/>
          </p:cNvSpPr>
          <p:nvPr>
            <p:ph type="body" sz="quarter" idx="16" hasCustomPrompt="1"/>
          </p:nvPr>
        </p:nvSpPr>
        <p:spPr>
          <a:xfrm>
            <a:off x="6372200" y="3372493"/>
            <a:ext cx="1800200" cy="225371"/>
          </a:xfrm>
        </p:spPr>
        <p:txBody>
          <a:bodyPr>
            <a:normAutofit/>
          </a:bodyPr>
          <a:lstStyle>
            <a:lvl1pPr marL="0" marR="0" indent="0" algn="l" defTabSz="685800" rtl="0" eaLnBrk="1" fontAlgn="auto" latinLnBrk="0" hangingPunct="1">
              <a:lnSpc>
                <a:spcPct val="100000"/>
              </a:lnSpc>
              <a:spcBef>
                <a:spcPct val="20000"/>
              </a:spcBef>
              <a:spcAft>
                <a:spcPts val="0"/>
              </a:spcAft>
              <a:buClrTx/>
              <a:buSzTx/>
              <a:buFont typeface="Arial" pitchFamily="34" charset="0"/>
              <a:buNone/>
              <a:tabLst/>
              <a:defRPr sz="825" i="1" baseline="0">
                <a:latin typeface="HelveticaNeue MediumCond" pitchFamily="34" charset="0"/>
              </a:defRPr>
            </a:lvl1pPr>
          </a:lstStyle>
          <a:p>
            <a:pPr marL="0" marR="0" lvl="0" indent="0" algn="l" defTabSz="685800" rtl="0" eaLnBrk="1" fontAlgn="auto" latinLnBrk="0" hangingPunct="1">
              <a:lnSpc>
                <a:spcPct val="100000"/>
              </a:lnSpc>
              <a:spcBef>
                <a:spcPct val="20000"/>
              </a:spcBef>
              <a:spcAft>
                <a:spcPts val="0"/>
              </a:spcAft>
              <a:buClrTx/>
              <a:buSzTx/>
              <a:buFont typeface="Arial" pitchFamily="34" charset="0"/>
              <a:buNone/>
              <a:tabLst/>
              <a:defRPr/>
            </a:pPr>
            <a:r>
              <a:rPr lang="pt-BR" dirty="0" smtClean="0"/>
              <a:t>Cargo ou profissão</a:t>
            </a:r>
            <a:endParaRPr lang="pt-BR" dirty="0"/>
          </a:p>
        </p:txBody>
      </p:sp>
      <p:sp>
        <p:nvSpPr>
          <p:cNvPr id="8" name="Título 1"/>
          <p:cNvSpPr>
            <a:spLocks noGrp="1"/>
          </p:cNvSpPr>
          <p:nvPr>
            <p:ph type="ctrTitle" hasCustomPrompt="1"/>
          </p:nvPr>
        </p:nvSpPr>
        <p:spPr>
          <a:xfrm>
            <a:off x="685800" y="1914426"/>
            <a:ext cx="7772400" cy="486055"/>
          </a:xfrm>
        </p:spPr>
        <p:txBody>
          <a:bodyPr>
            <a:normAutofit/>
          </a:bodyPr>
          <a:lstStyle>
            <a:lvl1pPr>
              <a:defRPr sz="2700" baseline="0">
                <a:solidFill>
                  <a:srgbClr val="767575"/>
                </a:solidFill>
                <a:latin typeface="HelveticaNeue BlackCond" pitchFamily="34" charset="0"/>
              </a:defRPr>
            </a:lvl1pPr>
          </a:lstStyle>
          <a:p>
            <a:r>
              <a:rPr lang="pt-BR" sz="2700" dirty="0" smtClean="0">
                <a:solidFill>
                  <a:srgbClr val="767575"/>
                </a:solidFill>
                <a:latin typeface="HelveticaNeue BlackCond" pitchFamily="34" charset="0"/>
              </a:rPr>
              <a:t>“Escreva a citação aqui”</a:t>
            </a:r>
            <a:endParaRPr lang="pt-BR" sz="1500" dirty="0">
              <a:solidFill>
                <a:srgbClr val="767575"/>
              </a:solidFill>
              <a:latin typeface="HelveticaNeue BlackCond" pitchFamily="34" charset="0"/>
            </a:endParaRPr>
          </a:p>
        </p:txBody>
      </p:sp>
      <p:sp>
        <p:nvSpPr>
          <p:cNvPr id="9" name="Espaço Reservado para Texto 8"/>
          <p:cNvSpPr>
            <a:spLocks noGrp="1"/>
          </p:cNvSpPr>
          <p:nvPr>
            <p:ph type="body" sz="quarter" idx="13" hasCustomPrompt="1"/>
          </p:nvPr>
        </p:nvSpPr>
        <p:spPr>
          <a:xfrm>
            <a:off x="6084318" y="3111810"/>
            <a:ext cx="2088083" cy="279377"/>
          </a:xfrm>
        </p:spPr>
        <p:txBody>
          <a:bodyPr>
            <a:normAutofit/>
          </a:bodyPr>
          <a:lstStyle>
            <a:lvl1pPr marL="0" marR="0" indent="0" algn="l" defTabSz="685800" rtl="0" eaLnBrk="1" fontAlgn="auto" latinLnBrk="0" hangingPunct="1">
              <a:lnSpc>
                <a:spcPct val="100000"/>
              </a:lnSpc>
              <a:spcBef>
                <a:spcPct val="20000"/>
              </a:spcBef>
              <a:spcAft>
                <a:spcPts val="0"/>
              </a:spcAft>
              <a:buClrTx/>
              <a:buSzTx/>
              <a:buFont typeface="Arial" pitchFamily="34" charset="0"/>
              <a:buNone/>
              <a:tabLst/>
              <a:defRPr sz="1350">
                <a:latin typeface="HelveticaNeue MediumCond" pitchFamily="34" charset="0"/>
              </a:defRPr>
            </a:lvl1pPr>
          </a:lstStyle>
          <a:p>
            <a:pPr marL="0" marR="0" lvl="0" indent="0" algn="l" defTabSz="685800" rtl="0" eaLnBrk="1" fontAlgn="auto" latinLnBrk="0" hangingPunct="1">
              <a:lnSpc>
                <a:spcPct val="100000"/>
              </a:lnSpc>
              <a:spcBef>
                <a:spcPct val="20000"/>
              </a:spcBef>
              <a:spcAft>
                <a:spcPts val="0"/>
              </a:spcAft>
              <a:buClrTx/>
              <a:buSzTx/>
              <a:buFont typeface="Arial" pitchFamily="34" charset="0"/>
              <a:buNone/>
              <a:tabLst/>
              <a:defRPr/>
            </a:pPr>
            <a:r>
              <a:rPr lang="pt-BR" dirty="0" smtClean="0">
                <a:latin typeface="HelveticaNeue MediumCond" pitchFamily="34" charset="0"/>
              </a:rPr>
              <a:t>— Autor da frase</a:t>
            </a:r>
            <a:endParaRPr lang="pt-BR" dirty="0"/>
          </a:p>
        </p:txBody>
      </p:sp>
    </p:spTree>
    <p:extLst>
      <p:ext uri="{BB962C8B-B14F-4D97-AF65-F5344CB8AC3E}">
        <p14:creationId xmlns:p14="http://schemas.microsoft.com/office/powerpoint/2010/main" val="8832679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9C101B8-3684-4DEE-A639-61237781EE70}" type="datetimeFigureOut">
              <a:rPr lang="pt-BR" smtClean="0"/>
              <a:pPr/>
              <a:t>07/05/2015</a:t>
            </a:fld>
            <a:endParaRPr lang="pt-BR"/>
          </a:p>
        </p:txBody>
      </p:sp>
      <p:sp>
        <p:nvSpPr>
          <p:cNvPr id="5" name="Espaço Reservado para Rodapé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B856693-8584-458D-945C-839ACB0509D9}" type="slidenum">
              <a:rPr lang="pt-BR" smtClean="0"/>
              <a:pPr/>
              <a:t>‹nº›</a:t>
            </a:fld>
            <a:endParaRPr lang="pt-BR"/>
          </a:p>
        </p:txBody>
      </p:sp>
    </p:spTree>
    <p:extLst>
      <p:ext uri="{BB962C8B-B14F-4D97-AF65-F5344CB8AC3E}">
        <p14:creationId xmlns:p14="http://schemas.microsoft.com/office/powerpoint/2010/main" val="1944765793"/>
      </p:ext>
    </p:extLst>
  </p:cSld>
  <p:clrMap bg1="lt1" tx1="dk1" bg2="lt2" tx2="dk2" accent1="accent1" accent2="accent2" accent3="accent3" accent4="accent4" accent5="accent5" accent6="accent6" hlink="hlink" folHlink="folHlink"/>
  <p:sldLayoutIdLst>
    <p:sldLayoutId id="2147483662" r:id="rId1"/>
    <p:sldLayoutId id="2147483660" r:id="rId2"/>
    <p:sldLayoutId id="2147483661" r:id="rId3"/>
    <p:sldLayoutId id="2147483650" r:id="rId4"/>
    <p:sldLayoutId id="2147483663" r:id="rId5"/>
  </p:sldLayoutIdLst>
  <mc:AlternateContent xmlns:mc="http://schemas.openxmlformats.org/markup-compatibility/2006" xmlns:p14="http://schemas.microsoft.com/office/powerpoint/2010/main">
    <mc:Choice Requires="p14">
      <p:transition p14:dur="0"/>
    </mc:Choice>
    <mc:Fallback xmln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 Id="rId9"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9.jpe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19.jpeg"/><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0.jpeg"/><Relationship Id="rId10" Type="http://schemas.openxmlformats.org/officeDocument/2006/relationships/image" Target="../media/image35.png"/><Relationship Id="rId4" Type="http://schemas.openxmlformats.org/officeDocument/2006/relationships/image" Target="../media/image29.jpeg"/><Relationship Id="rId9" Type="http://schemas.openxmlformats.org/officeDocument/2006/relationships/image" Target="../media/image34.jpeg"/></Relationships>
</file>

<file path=ppt/slides/_rels/slide17.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image" Target="../media/image19.jpeg"/><Relationship Id="rId1" Type="http://schemas.openxmlformats.org/officeDocument/2006/relationships/slideLayout" Target="../slideLayouts/slideLayout1.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hyperlink" Target="http://www.fh.com.br/servicos/outsourcing/" TargetMode="External"/><Relationship Id="rId7" Type="http://schemas.openxmlformats.org/officeDocument/2006/relationships/hyperlink" Target="http://www.fh.com.br/softwares/softwares-fh/" TargetMode="External"/><Relationship Id="rId12" Type="http://schemas.openxmlformats.org/officeDocument/2006/relationships/image" Target="../media/image48.jpeg"/><Relationship Id="rId2" Type="http://schemas.openxmlformats.org/officeDocument/2006/relationships/image" Target="../media/image19.jpeg"/><Relationship Id="rId1" Type="http://schemas.openxmlformats.org/officeDocument/2006/relationships/slideLayout" Target="../slideLayouts/slideLayout1.xml"/><Relationship Id="rId6" Type="http://schemas.openxmlformats.org/officeDocument/2006/relationships/image" Target="../media/image44.jpeg"/><Relationship Id="rId11" Type="http://schemas.openxmlformats.org/officeDocument/2006/relationships/hyperlink" Target="http://www.fh.com.br/fiscal/" TargetMode="External"/><Relationship Id="rId5" Type="http://schemas.openxmlformats.org/officeDocument/2006/relationships/hyperlink" Target="http://www.fh.com.br/servicos/technology/" TargetMode="External"/><Relationship Id="rId10" Type="http://schemas.openxmlformats.org/officeDocument/2006/relationships/image" Target="../media/image47.png"/><Relationship Id="rId4" Type="http://schemas.openxmlformats.org/officeDocument/2006/relationships/image" Target="../media/image43.jpeg"/><Relationship Id="rId9" Type="http://schemas.openxmlformats.org/officeDocument/2006/relationships/image" Target="../media/image46.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hyperlink" Target="http://www.fh.com.br/industrias/varejo/" TargetMode="External"/><Relationship Id="rId3" Type="http://schemas.openxmlformats.org/officeDocument/2006/relationships/hyperlink" Target="http://www.fh.com.br/industrias/agroindustria/" TargetMode="External"/><Relationship Id="rId7" Type="http://schemas.openxmlformats.org/officeDocument/2006/relationships/image" Target="../media/image51.jpeg"/><Relationship Id="rId2" Type="http://schemas.openxmlformats.org/officeDocument/2006/relationships/image" Target="../media/image19.jpeg"/><Relationship Id="rId1" Type="http://schemas.openxmlformats.org/officeDocument/2006/relationships/slideLayout" Target="../slideLayouts/slideLayout1.xml"/><Relationship Id="rId6" Type="http://schemas.openxmlformats.org/officeDocument/2006/relationships/image" Target="../media/image50.jpeg"/><Relationship Id="rId11" Type="http://schemas.openxmlformats.org/officeDocument/2006/relationships/image" Target="../media/image54.jpeg"/><Relationship Id="rId5" Type="http://schemas.openxmlformats.org/officeDocument/2006/relationships/hyperlink" Target="http://www.fh.com.br/industrias/manufatura/" TargetMode="External"/><Relationship Id="rId10" Type="http://schemas.openxmlformats.org/officeDocument/2006/relationships/image" Target="../media/image53.jpeg"/><Relationship Id="rId4" Type="http://schemas.openxmlformats.org/officeDocument/2006/relationships/image" Target="../media/image49.jpeg"/><Relationship Id="rId9" Type="http://schemas.openxmlformats.org/officeDocument/2006/relationships/image" Target="../media/image52.jpeg"/></Relationships>
</file>

<file path=ppt/slides/_rels/slide21.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jpeg"/><Relationship Id="rId2" Type="http://schemas.openxmlformats.org/officeDocument/2006/relationships/image" Target="../media/image19.jpeg"/><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image" Target="../media/image57.jpeg"/><Relationship Id="rId4" Type="http://schemas.openxmlformats.org/officeDocument/2006/relationships/image" Target="../media/image56.png"/></Relationships>
</file>

<file path=ppt/slides/_rels/slide22.xml.rels><?xml version="1.0" encoding="UTF-8" standalone="yes"?>
<Relationships xmlns="http://schemas.openxmlformats.org/package/2006/relationships"><Relationship Id="rId13" Type="http://schemas.openxmlformats.org/officeDocument/2006/relationships/image" Target="../media/image71.png"/><Relationship Id="rId18" Type="http://schemas.openxmlformats.org/officeDocument/2006/relationships/image" Target="../media/image76.png"/><Relationship Id="rId26" Type="http://schemas.openxmlformats.org/officeDocument/2006/relationships/image" Target="../media/image84.png"/><Relationship Id="rId39" Type="http://schemas.openxmlformats.org/officeDocument/2006/relationships/image" Target="../media/image97.png"/><Relationship Id="rId3" Type="http://schemas.openxmlformats.org/officeDocument/2006/relationships/image" Target="../media/image61.png"/><Relationship Id="rId21" Type="http://schemas.openxmlformats.org/officeDocument/2006/relationships/image" Target="../media/image79.png"/><Relationship Id="rId34" Type="http://schemas.openxmlformats.org/officeDocument/2006/relationships/image" Target="../media/image92.png"/><Relationship Id="rId42" Type="http://schemas.openxmlformats.org/officeDocument/2006/relationships/image" Target="../media/image100.gif"/><Relationship Id="rId47" Type="http://schemas.openxmlformats.org/officeDocument/2006/relationships/image" Target="../media/image105.png"/><Relationship Id="rId50" Type="http://schemas.openxmlformats.org/officeDocument/2006/relationships/image" Target="../media/image108.png"/><Relationship Id="rId7" Type="http://schemas.openxmlformats.org/officeDocument/2006/relationships/image" Target="../media/image65.jpeg"/><Relationship Id="rId12" Type="http://schemas.openxmlformats.org/officeDocument/2006/relationships/image" Target="../media/image70.png"/><Relationship Id="rId17" Type="http://schemas.openxmlformats.org/officeDocument/2006/relationships/image" Target="../media/image75.png"/><Relationship Id="rId25" Type="http://schemas.openxmlformats.org/officeDocument/2006/relationships/image" Target="../media/image83.png"/><Relationship Id="rId33" Type="http://schemas.openxmlformats.org/officeDocument/2006/relationships/image" Target="../media/image91.png"/><Relationship Id="rId38" Type="http://schemas.openxmlformats.org/officeDocument/2006/relationships/image" Target="../media/image96.png"/><Relationship Id="rId46" Type="http://schemas.openxmlformats.org/officeDocument/2006/relationships/image" Target="../media/image104.png"/><Relationship Id="rId2" Type="http://schemas.openxmlformats.org/officeDocument/2006/relationships/image" Target="../media/image19.jpeg"/><Relationship Id="rId16" Type="http://schemas.openxmlformats.org/officeDocument/2006/relationships/image" Target="../media/image74.png"/><Relationship Id="rId20" Type="http://schemas.openxmlformats.org/officeDocument/2006/relationships/image" Target="../media/image78.png"/><Relationship Id="rId29" Type="http://schemas.openxmlformats.org/officeDocument/2006/relationships/image" Target="../media/image87.png"/><Relationship Id="rId41" Type="http://schemas.openxmlformats.org/officeDocument/2006/relationships/image" Target="../media/image99.png"/><Relationship Id="rId1" Type="http://schemas.openxmlformats.org/officeDocument/2006/relationships/slideLayout" Target="../slideLayouts/slideLayout1.xml"/><Relationship Id="rId6" Type="http://schemas.openxmlformats.org/officeDocument/2006/relationships/image" Target="../media/image64.png"/><Relationship Id="rId11" Type="http://schemas.openxmlformats.org/officeDocument/2006/relationships/image" Target="../media/image69.png"/><Relationship Id="rId24" Type="http://schemas.openxmlformats.org/officeDocument/2006/relationships/image" Target="../media/image82.png"/><Relationship Id="rId32" Type="http://schemas.openxmlformats.org/officeDocument/2006/relationships/image" Target="../media/image90.png"/><Relationship Id="rId37" Type="http://schemas.openxmlformats.org/officeDocument/2006/relationships/image" Target="../media/image95.png"/><Relationship Id="rId40" Type="http://schemas.openxmlformats.org/officeDocument/2006/relationships/image" Target="../media/image98.png"/><Relationship Id="rId45" Type="http://schemas.openxmlformats.org/officeDocument/2006/relationships/image" Target="../media/image103.png"/><Relationship Id="rId5" Type="http://schemas.openxmlformats.org/officeDocument/2006/relationships/image" Target="../media/image63.png"/><Relationship Id="rId15" Type="http://schemas.openxmlformats.org/officeDocument/2006/relationships/image" Target="../media/image73.png"/><Relationship Id="rId23" Type="http://schemas.openxmlformats.org/officeDocument/2006/relationships/image" Target="../media/image81.jpeg"/><Relationship Id="rId28" Type="http://schemas.openxmlformats.org/officeDocument/2006/relationships/image" Target="../media/image86.png"/><Relationship Id="rId36" Type="http://schemas.openxmlformats.org/officeDocument/2006/relationships/image" Target="../media/image94.jpeg"/><Relationship Id="rId49" Type="http://schemas.openxmlformats.org/officeDocument/2006/relationships/image" Target="../media/image107.png"/><Relationship Id="rId10" Type="http://schemas.openxmlformats.org/officeDocument/2006/relationships/image" Target="../media/image68.png"/><Relationship Id="rId19" Type="http://schemas.openxmlformats.org/officeDocument/2006/relationships/image" Target="../media/image77.png"/><Relationship Id="rId31" Type="http://schemas.openxmlformats.org/officeDocument/2006/relationships/image" Target="../media/image89.gif"/><Relationship Id="rId44" Type="http://schemas.openxmlformats.org/officeDocument/2006/relationships/image" Target="../media/image102.png"/><Relationship Id="rId4" Type="http://schemas.openxmlformats.org/officeDocument/2006/relationships/image" Target="../media/image62.png"/><Relationship Id="rId9" Type="http://schemas.openxmlformats.org/officeDocument/2006/relationships/image" Target="../media/image67.png"/><Relationship Id="rId14" Type="http://schemas.openxmlformats.org/officeDocument/2006/relationships/image" Target="../media/image72.png"/><Relationship Id="rId22" Type="http://schemas.openxmlformats.org/officeDocument/2006/relationships/image" Target="../media/image80.png"/><Relationship Id="rId27" Type="http://schemas.openxmlformats.org/officeDocument/2006/relationships/image" Target="../media/image85.png"/><Relationship Id="rId30" Type="http://schemas.openxmlformats.org/officeDocument/2006/relationships/image" Target="../media/image88.png"/><Relationship Id="rId35" Type="http://schemas.openxmlformats.org/officeDocument/2006/relationships/image" Target="../media/image93.png"/><Relationship Id="rId43" Type="http://schemas.openxmlformats.org/officeDocument/2006/relationships/image" Target="../media/image101.png"/><Relationship Id="rId48" Type="http://schemas.openxmlformats.org/officeDocument/2006/relationships/image" Target="../media/image106.png"/><Relationship Id="rId8" Type="http://schemas.openxmlformats.org/officeDocument/2006/relationships/image" Target="../media/image66.png"/><Relationship Id="rId51" Type="http://schemas.openxmlformats.org/officeDocument/2006/relationships/image" Target="../media/image109.png"/></Relationships>
</file>

<file path=ppt/slides/_rels/slide23.xml.rels><?xml version="1.0" encoding="UTF-8" standalone="yes"?>
<Relationships xmlns="http://schemas.openxmlformats.org/package/2006/relationships"><Relationship Id="rId8" Type="http://schemas.openxmlformats.org/officeDocument/2006/relationships/image" Target="../media/image115.png"/><Relationship Id="rId13" Type="http://schemas.openxmlformats.org/officeDocument/2006/relationships/image" Target="../media/image120.png"/><Relationship Id="rId18" Type="http://schemas.openxmlformats.org/officeDocument/2006/relationships/image" Target="../media/image125.png"/><Relationship Id="rId26" Type="http://schemas.openxmlformats.org/officeDocument/2006/relationships/image" Target="../media/image133.png"/><Relationship Id="rId3" Type="http://schemas.openxmlformats.org/officeDocument/2006/relationships/image" Target="../media/image110.png"/><Relationship Id="rId21" Type="http://schemas.openxmlformats.org/officeDocument/2006/relationships/image" Target="../media/image128.png"/><Relationship Id="rId7" Type="http://schemas.openxmlformats.org/officeDocument/2006/relationships/image" Target="../media/image114.jpeg"/><Relationship Id="rId12" Type="http://schemas.openxmlformats.org/officeDocument/2006/relationships/image" Target="../media/image119.jpeg"/><Relationship Id="rId17" Type="http://schemas.openxmlformats.org/officeDocument/2006/relationships/image" Target="../media/image124.png"/><Relationship Id="rId25" Type="http://schemas.openxmlformats.org/officeDocument/2006/relationships/image" Target="../media/image132.png"/><Relationship Id="rId2" Type="http://schemas.openxmlformats.org/officeDocument/2006/relationships/image" Target="../media/image19.jpeg"/><Relationship Id="rId16" Type="http://schemas.openxmlformats.org/officeDocument/2006/relationships/image" Target="../media/image123.png"/><Relationship Id="rId20" Type="http://schemas.openxmlformats.org/officeDocument/2006/relationships/image" Target="../media/image127.png"/><Relationship Id="rId29" Type="http://schemas.openxmlformats.org/officeDocument/2006/relationships/image" Target="../media/image136.png"/><Relationship Id="rId1" Type="http://schemas.openxmlformats.org/officeDocument/2006/relationships/slideLayout" Target="../slideLayouts/slideLayout1.xml"/><Relationship Id="rId6" Type="http://schemas.openxmlformats.org/officeDocument/2006/relationships/image" Target="../media/image113.png"/><Relationship Id="rId11" Type="http://schemas.openxmlformats.org/officeDocument/2006/relationships/image" Target="../media/image118.jpeg"/><Relationship Id="rId24" Type="http://schemas.openxmlformats.org/officeDocument/2006/relationships/image" Target="../media/image131.png"/><Relationship Id="rId32" Type="http://schemas.openxmlformats.org/officeDocument/2006/relationships/image" Target="../media/image139.jpeg"/><Relationship Id="rId5" Type="http://schemas.openxmlformats.org/officeDocument/2006/relationships/image" Target="../media/image112.png"/><Relationship Id="rId15" Type="http://schemas.openxmlformats.org/officeDocument/2006/relationships/image" Target="../media/image122.png"/><Relationship Id="rId23" Type="http://schemas.openxmlformats.org/officeDocument/2006/relationships/image" Target="../media/image130.png"/><Relationship Id="rId28" Type="http://schemas.openxmlformats.org/officeDocument/2006/relationships/image" Target="../media/image135.png"/><Relationship Id="rId10" Type="http://schemas.openxmlformats.org/officeDocument/2006/relationships/image" Target="../media/image117.png"/><Relationship Id="rId19" Type="http://schemas.openxmlformats.org/officeDocument/2006/relationships/image" Target="../media/image126.png"/><Relationship Id="rId31" Type="http://schemas.openxmlformats.org/officeDocument/2006/relationships/image" Target="../media/image138.png"/><Relationship Id="rId4" Type="http://schemas.openxmlformats.org/officeDocument/2006/relationships/image" Target="../media/image111.png"/><Relationship Id="rId9" Type="http://schemas.openxmlformats.org/officeDocument/2006/relationships/image" Target="../media/image116.png"/><Relationship Id="rId14" Type="http://schemas.openxmlformats.org/officeDocument/2006/relationships/image" Target="../media/image121.png"/><Relationship Id="rId22" Type="http://schemas.openxmlformats.org/officeDocument/2006/relationships/image" Target="../media/image129.png"/><Relationship Id="rId27" Type="http://schemas.openxmlformats.org/officeDocument/2006/relationships/image" Target="../media/image134.png"/><Relationship Id="rId30" Type="http://schemas.openxmlformats.org/officeDocument/2006/relationships/image" Target="../media/image137.png"/></Relationships>
</file>

<file path=ppt/slides/_rels/slide24.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42.png"/><Relationship Id="rId4" Type="http://schemas.openxmlformats.org/officeDocument/2006/relationships/image" Target="../media/image141.png"/></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chart" Target="../charts/chart2.xml"/><Relationship Id="rId4" Type="http://schemas.openxmlformats.org/officeDocument/2006/relationships/chart" Target="../charts/chart1.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43.png"/><Relationship Id="rId4" Type="http://schemas.openxmlformats.org/officeDocument/2006/relationships/chart" Target="../charts/chart3.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9.jpeg"/><Relationship Id="rId1" Type="http://schemas.openxmlformats.org/officeDocument/2006/relationships/slideLayout" Target="../slideLayouts/slideLayout1.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image" Target="../media/image145.png"/></Relationships>
</file>

<file path=ppt/slides/_rels/slide3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9.jpeg"/><Relationship Id="rId1" Type="http://schemas.openxmlformats.org/officeDocument/2006/relationships/slideLayout" Target="../slideLayouts/slideLayout1.xml"/><Relationship Id="rId5" Type="http://schemas.openxmlformats.org/officeDocument/2006/relationships/image" Target="../media/image150.png"/><Relationship Id="rId4" Type="http://schemas.openxmlformats.org/officeDocument/2006/relationships/image" Target="../media/image149.png"/></Relationships>
</file>

<file path=ppt/slides/_rels/slide3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3840947" y="3609123"/>
            <a:ext cx="4824536" cy="369332"/>
          </a:xfrm>
          <a:prstGeom prst="rect">
            <a:avLst/>
          </a:prstGeom>
          <a:noFill/>
        </p:spPr>
        <p:txBody>
          <a:bodyPr wrap="square" rtlCol="0">
            <a:spAutoFit/>
          </a:bodyPr>
          <a:lstStyle/>
          <a:p>
            <a:r>
              <a:rPr lang="pt-BR" dirty="0" smtClean="0">
                <a:solidFill>
                  <a:srgbClr val="434343"/>
                </a:solidFill>
                <a:latin typeface="Arial Narrow" pitchFamily="34" charset="0"/>
              </a:rPr>
              <a:t>FH, Maio 2015</a:t>
            </a:r>
            <a:endParaRPr lang="pt-BR" dirty="0">
              <a:solidFill>
                <a:srgbClr val="434343"/>
              </a:solidFill>
              <a:latin typeface="Arial Narrow" pitchFamily="34" charset="0"/>
            </a:endParaRPr>
          </a:p>
        </p:txBody>
      </p:sp>
      <p:sp>
        <p:nvSpPr>
          <p:cNvPr id="3" name="CaixaDeTexto 2"/>
          <p:cNvSpPr txBox="1"/>
          <p:nvPr/>
        </p:nvSpPr>
        <p:spPr>
          <a:xfrm>
            <a:off x="539552" y="3075806"/>
            <a:ext cx="4824536" cy="400110"/>
          </a:xfrm>
          <a:prstGeom prst="rect">
            <a:avLst/>
          </a:prstGeom>
          <a:noFill/>
        </p:spPr>
        <p:txBody>
          <a:bodyPr wrap="square" rtlCol="0">
            <a:spAutoFit/>
          </a:bodyPr>
          <a:lstStyle/>
          <a:p>
            <a:pPr algn="r"/>
            <a:r>
              <a:rPr lang="pt-BR" sz="2000" dirty="0" smtClean="0">
                <a:solidFill>
                  <a:schemeClr val="bg1"/>
                </a:solidFill>
                <a:latin typeface="Arial Narrow" pitchFamily="34" charset="0"/>
              </a:rPr>
              <a:t>COMUNICATION ON PROGRESS</a:t>
            </a:r>
            <a:endParaRPr lang="pt-BR" sz="2000" dirty="0">
              <a:solidFill>
                <a:schemeClr val="bg1"/>
              </a:solidFill>
              <a:latin typeface="Arial Narrow" pitchFamily="34" charset="0"/>
            </a:endParaRPr>
          </a:p>
        </p:txBody>
      </p:sp>
    </p:spTree>
    <p:extLst>
      <p:ext uri="{BB962C8B-B14F-4D97-AF65-F5344CB8AC3E}">
        <p14:creationId xmlns:p14="http://schemas.microsoft.com/office/powerpoint/2010/main" val="1031267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CaixaDeTexto 9"/>
          <p:cNvSpPr txBox="1"/>
          <p:nvPr/>
        </p:nvSpPr>
        <p:spPr>
          <a:xfrm>
            <a:off x="323528" y="323771"/>
            <a:ext cx="4752528" cy="369332"/>
          </a:xfrm>
          <a:prstGeom prst="rect">
            <a:avLst/>
          </a:prstGeom>
          <a:noFill/>
        </p:spPr>
        <p:txBody>
          <a:bodyPr wrap="square" rtlCol="0">
            <a:spAutoFit/>
          </a:bodyPr>
          <a:lstStyle/>
          <a:p>
            <a:pPr algn="r"/>
            <a:r>
              <a:rPr lang="pt-BR" dirty="0" smtClean="0">
                <a:solidFill>
                  <a:schemeClr val="bg1"/>
                </a:solidFill>
                <a:latin typeface="Arial Narrow" pitchFamily="34" charset="0"/>
              </a:rPr>
              <a:t>FH EM NÚMEROS</a:t>
            </a:r>
            <a:endParaRPr lang="pt-BR" dirty="0">
              <a:solidFill>
                <a:schemeClr val="bg1"/>
              </a:solidFill>
              <a:latin typeface="Arial Narrow" pitchFamily="34" charset="0"/>
            </a:endParaRPr>
          </a:p>
        </p:txBody>
      </p:sp>
      <p:sp>
        <p:nvSpPr>
          <p:cNvPr id="46" name="Retângulo 45"/>
          <p:cNvSpPr/>
          <p:nvPr/>
        </p:nvSpPr>
        <p:spPr>
          <a:xfrm>
            <a:off x="-1897" y="1503981"/>
            <a:ext cx="2001367" cy="288032"/>
          </a:xfrm>
          <a:prstGeom prst="rect">
            <a:avLst/>
          </a:prstGeom>
          <a:solidFill>
            <a:srgbClr val="6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1" name="CaixaDeTexto 50"/>
          <p:cNvSpPr txBox="1"/>
          <p:nvPr/>
        </p:nvSpPr>
        <p:spPr>
          <a:xfrm>
            <a:off x="1979712" y="1851670"/>
            <a:ext cx="1800200" cy="584775"/>
          </a:xfrm>
          <a:prstGeom prst="rect">
            <a:avLst/>
          </a:prstGeom>
          <a:noFill/>
        </p:spPr>
        <p:txBody>
          <a:bodyPr wrap="square" rtlCol="0">
            <a:spAutoFit/>
          </a:bodyPr>
          <a:lstStyle/>
          <a:p>
            <a:r>
              <a:rPr lang="pt-BR" sz="2200" dirty="0">
                <a:solidFill>
                  <a:srgbClr val="434343"/>
                </a:solidFill>
                <a:latin typeface="Arial Narrow" pitchFamily="34" charset="0"/>
              </a:rPr>
              <a:t>de</a:t>
            </a:r>
            <a:r>
              <a:rPr lang="pt-BR" sz="3200" dirty="0">
                <a:solidFill>
                  <a:srgbClr val="434343"/>
                </a:solidFill>
                <a:latin typeface="Arial Narrow" pitchFamily="34" charset="0"/>
              </a:rPr>
              <a:t> </a:t>
            </a:r>
            <a:r>
              <a:rPr lang="pt-BR" sz="3200" dirty="0" smtClean="0">
                <a:solidFill>
                  <a:srgbClr val="6F0000"/>
                </a:solidFill>
                <a:latin typeface="Arial Narrow" pitchFamily="34" charset="0"/>
              </a:rPr>
              <a:t>300</a:t>
            </a:r>
            <a:endParaRPr lang="pt-BR" sz="3200" dirty="0">
              <a:solidFill>
                <a:srgbClr val="6F0000"/>
              </a:solidFill>
              <a:latin typeface="Arial Narrow" pitchFamily="34" charset="0"/>
            </a:endParaRPr>
          </a:p>
        </p:txBody>
      </p:sp>
      <p:sp>
        <p:nvSpPr>
          <p:cNvPr id="52" name="CaixaDeTexto 51"/>
          <p:cNvSpPr txBox="1"/>
          <p:nvPr/>
        </p:nvSpPr>
        <p:spPr>
          <a:xfrm>
            <a:off x="1979712" y="2499742"/>
            <a:ext cx="1368151" cy="584775"/>
          </a:xfrm>
          <a:prstGeom prst="rect">
            <a:avLst/>
          </a:prstGeom>
          <a:noFill/>
        </p:spPr>
        <p:txBody>
          <a:bodyPr wrap="square" rtlCol="0">
            <a:spAutoFit/>
          </a:bodyPr>
          <a:lstStyle/>
          <a:p>
            <a:r>
              <a:rPr lang="pt-BR" sz="2200" dirty="0">
                <a:solidFill>
                  <a:srgbClr val="434343"/>
                </a:solidFill>
                <a:latin typeface="Arial Narrow" pitchFamily="34" charset="0"/>
              </a:rPr>
              <a:t>de</a:t>
            </a:r>
            <a:r>
              <a:rPr lang="pt-BR" sz="3200" dirty="0">
                <a:solidFill>
                  <a:srgbClr val="434343"/>
                </a:solidFill>
                <a:latin typeface="Arial Narrow" pitchFamily="34" charset="0"/>
              </a:rPr>
              <a:t> </a:t>
            </a:r>
            <a:r>
              <a:rPr lang="pt-BR" sz="3200" dirty="0" smtClean="0">
                <a:solidFill>
                  <a:srgbClr val="6F0000"/>
                </a:solidFill>
                <a:latin typeface="Arial Narrow" pitchFamily="34" charset="0"/>
              </a:rPr>
              <a:t>1500</a:t>
            </a:r>
            <a:endParaRPr lang="pt-BR" sz="3200" dirty="0">
              <a:solidFill>
                <a:srgbClr val="6F0000"/>
              </a:solidFill>
              <a:latin typeface="Arial Narrow" pitchFamily="34" charset="0"/>
            </a:endParaRPr>
          </a:p>
        </p:txBody>
      </p:sp>
      <p:sp>
        <p:nvSpPr>
          <p:cNvPr id="53" name="CaixaDeTexto 52"/>
          <p:cNvSpPr txBox="1"/>
          <p:nvPr/>
        </p:nvSpPr>
        <p:spPr>
          <a:xfrm>
            <a:off x="1979713" y="3147814"/>
            <a:ext cx="936102" cy="584775"/>
          </a:xfrm>
          <a:prstGeom prst="rect">
            <a:avLst/>
          </a:prstGeom>
          <a:noFill/>
        </p:spPr>
        <p:txBody>
          <a:bodyPr wrap="square" rtlCol="0">
            <a:spAutoFit/>
          </a:bodyPr>
          <a:lstStyle/>
          <a:p>
            <a:r>
              <a:rPr lang="pt-BR" sz="2200" dirty="0">
                <a:solidFill>
                  <a:srgbClr val="434343"/>
                </a:solidFill>
                <a:latin typeface="Arial Narrow" pitchFamily="34" charset="0"/>
              </a:rPr>
              <a:t>de</a:t>
            </a:r>
            <a:r>
              <a:rPr lang="pt-BR" sz="3200" dirty="0">
                <a:solidFill>
                  <a:srgbClr val="434343"/>
                </a:solidFill>
                <a:latin typeface="Arial Narrow" pitchFamily="34" charset="0"/>
              </a:rPr>
              <a:t> </a:t>
            </a:r>
            <a:r>
              <a:rPr lang="pt-BR" sz="3200" dirty="0" smtClean="0">
                <a:solidFill>
                  <a:srgbClr val="6F0000"/>
                </a:solidFill>
                <a:latin typeface="Arial Narrow" pitchFamily="34" charset="0"/>
              </a:rPr>
              <a:t>22</a:t>
            </a:r>
            <a:endParaRPr lang="pt-BR" sz="3200" dirty="0">
              <a:solidFill>
                <a:srgbClr val="6F0000"/>
              </a:solidFill>
              <a:latin typeface="Arial Narrow" pitchFamily="34" charset="0"/>
            </a:endParaRPr>
          </a:p>
        </p:txBody>
      </p:sp>
      <p:sp>
        <p:nvSpPr>
          <p:cNvPr id="54" name="CaixaDeTexto 53"/>
          <p:cNvSpPr txBox="1"/>
          <p:nvPr/>
        </p:nvSpPr>
        <p:spPr>
          <a:xfrm>
            <a:off x="2771800" y="1390042"/>
            <a:ext cx="5688632" cy="430887"/>
          </a:xfrm>
          <a:prstGeom prst="rect">
            <a:avLst/>
          </a:prstGeom>
          <a:noFill/>
        </p:spPr>
        <p:txBody>
          <a:bodyPr wrap="square" rtlCol="0">
            <a:spAutoFit/>
          </a:bodyPr>
          <a:lstStyle/>
          <a:p>
            <a:r>
              <a:rPr lang="pt-BR" sz="2200" dirty="0" smtClean="0">
                <a:solidFill>
                  <a:srgbClr val="434343"/>
                </a:solidFill>
                <a:latin typeface="Arial Narrow" pitchFamily="34" charset="0"/>
              </a:rPr>
              <a:t>clientes ativos</a:t>
            </a:r>
            <a:endParaRPr lang="pt-BR" sz="2200" dirty="0">
              <a:solidFill>
                <a:srgbClr val="434343"/>
              </a:solidFill>
              <a:latin typeface="Arial Narrow" pitchFamily="34" charset="0"/>
            </a:endParaRPr>
          </a:p>
        </p:txBody>
      </p:sp>
      <p:sp>
        <p:nvSpPr>
          <p:cNvPr id="57" name="CaixaDeTexto 56"/>
          <p:cNvSpPr txBox="1"/>
          <p:nvPr/>
        </p:nvSpPr>
        <p:spPr>
          <a:xfrm>
            <a:off x="2987824" y="1985481"/>
            <a:ext cx="5616624" cy="430887"/>
          </a:xfrm>
          <a:prstGeom prst="rect">
            <a:avLst/>
          </a:prstGeom>
          <a:noFill/>
        </p:spPr>
        <p:txBody>
          <a:bodyPr wrap="square" rtlCol="0">
            <a:spAutoFit/>
          </a:bodyPr>
          <a:lstStyle/>
          <a:p>
            <a:r>
              <a:rPr lang="pt-BR" sz="2200" dirty="0" smtClean="0">
                <a:solidFill>
                  <a:srgbClr val="434343"/>
                </a:solidFill>
                <a:latin typeface="Arial Narrow" pitchFamily="34" charset="0"/>
              </a:rPr>
              <a:t>consultores certificados</a:t>
            </a:r>
            <a:endParaRPr lang="pt-BR" sz="2200" dirty="0">
              <a:solidFill>
                <a:srgbClr val="434343"/>
              </a:solidFill>
              <a:latin typeface="Arial Narrow" pitchFamily="34" charset="0"/>
            </a:endParaRPr>
          </a:p>
        </p:txBody>
      </p:sp>
      <p:sp>
        <p:nvSpPr>
          <p:cNvPr id="58" name="CaixaDeTexto 57"/>
          <p:cNvSpPr txBox="1"/>
          <p:nvPr/>
        </p:nvSpPr>
        <p:spPr>
          <a:xfrm>
            <a:off x="3119924" y="2617566"/>
            <a:ext cx="5196491" cy="430887"/>
          </a:xfrm>
          <a:prstGeom prst="rect">
            <a:avLst/>
          </a:prstGeom>
          <a:noFill/>
        </p:spPr>
        <p:txBody>
          <a:bodyPr wrap="square" rtlCol="0">
            <a:spAutoFit/>
          </a:bodyPr>
          <a:lstStyle/>
          <a:p>
            <a:r>
              <a:rPr lang="pt-BR" sz="2200" dirty="0" smtClean="0">
                <a:solidFill>
                  <a:srgbClr val="434343"/>
                </a:solidFill>
                <a:latin typeface="Arial Narrow" pitchFamily="34" charset="0"/>
              </a:rPr>
              <a:t>projetos executados</a:t>
            </a:r>
            <a:endParaRPr lang="pt-BR" sz="2200" dirty="0">
              <a:solidFill>
                <a:srgbClr val="434343"/>
              </a:solidFill>
              <a:latin typeface="Arial Narrow" pitchFamily="34" charset="0"/>
            </a:endParaRPr>
          </a:p>
        </p:txBody>
      </p:sp>
      <p:sp>
        <p:nvSpPr>
          <p:cNvPr id="59" name="CaixaDeTexto 58"/>
          <p:cNvSpPr txBox="1"/>
          <p:nvPr/>
        </p:nvSpPr>
        <p:spPr>
          <a:xfrm>
            <a:off x="2777406" y="3266213"/>
            <a:ext cx="5539010" cy="430887"/>
          </a:xfrm>
          <a:prstGeom prst="rect">
            <a:avLst/>
          </a:prstGeom>
          <a:noFill/>
        </p:spPr>
        <p:txBody>
          <a:bodyPr wrap="square" rtlCol="0">
            <a:spAutoFit/>
          </a:bodyPr>
          <a:lstStyle/>
          <a:p>
            <a:r>
              <a:rPr lang="pt-BR" sz="2200" dirty="0" smtClean="0">
                <a:solidFill>
                  <a:srgbClr val="434343"/>
                </a:solidFill>
                <a:latin typeface="Arial Narrow" pitchFamily="34" charset="0"/>
              </a:rPr>
              <a:t>cases de sucesso</a:t>
            </a:r>
            <a:endParaRPr lang="pt-BR" sz="2200" dirty="0">
              <a:solidFill>
                <a:srgbClr val="434343"/>
              </a:solidFill>
              <a:latin typeface="Arial Narrow" pitchFamily="34" charset="0"/>
            </a:endParaRPr>
          </a:p>
        </p:txBody>
      </p:sp>
      <p:sp>
        <p:nvSpPr>
          <p:cNvPr id="62" name="Retângulo 61"/>
          <p:cNvSpPr/>
          <p:nvPr/>
        </p:nvSpPr>
        <p:spPr>
          <a:xfrm>
            <a:off x="0" y="2056908"/>
            <a:ext cx="2001367" cy="288032"/>
          </a:xfrm>
          <a:prstGeom prst="rect">
            <a:avLst/>
          </a:prstGeom>
          <a:solidFill>
            <a:srgbClr val="6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3" name="Retângulo 62"/>
          <p:cNvSpPr/>
          <p:nvPr/>
        </p:nvSpPr>
        <p:spPr>
          <a:xfrm>
            <a:off x="-794" y="2702907"/>
            <a:ext cx="2001367" cy="288032"/>
          </a:xfrm>
          <a:prstGeom prst="rect">
            <a:avLst/>
          </a:prstGeom>
          <a:solidFill>
            <a:srgbClr val="6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4" name="Retângulo 63"/>
          <p:cNvSpPr/>
          <p:nvPr/>
        </p:nvSpPr>
        <p:spPr>
          <a:xfrm>
            <a:off x="1897" y="3353588"/>
            <a:ext cx="2001367" cy="288032"/>
          </a:xfrm>
          <a:prstGeom prst="rect">
            <a:avLst/>
          </a:prstGeom>
          <a:solidFill>
            <a:srgbClr val="6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5" name="CaixaDeTexto 64"/>
          <p:cNvSpPr txBox="1"/>
          <p:nvPr/>
        </p:nvSpPr>
        <p:spPr>
          <a:xfrm>
            <a:off x="1691680" y="1388009"/>
            <a:ext cx="306996" cy="430887"/>
          </a:xfrm>
          <a:prstGeom prst="rect">
            <a:avLst/>
          </a:prstGeom>
          <a:noFill/>
        </p:spPr>
        <p:txBody>
          <a:bodyPr wrap="square" rtlCol="0">
            <a:spAutoFit/>
          </a:bodyPr>
          <a:lstStyle/>
          <a:p>
            <a:r>
              <a:rPr lang="pt-BR" sz="2200" dirty="0" smtClean="0">
                <a:solidFill>
                  <a:schemeClr val="bg1"/>
                </a:solidFill>
                <a:latin typeface="Arial Narrow" pitchFamily="34" charset="0"/>
              </a:rPr>
              <a:t>+</a:t>
            </a:r>
            <a:endParaRPr lang="pt-BR" sz="3200" dirty="0">
              <a:solidFill>
                <a:schemeClr val="bg1"/>
              </a:solidFill>
              <a:latin typeface="Arial Narrow" pitchFamily="34" charset="0"/>
            </a:endParaRPr>
          </a:p>
        </p:txBody>
      </p:sp>
      <p:sp>
        <p:nvSpPr>
          <p:cNvPr id="68" name="CaixaDeTexto 67"/>
          <p:cNvSpPr txBox="1"/>
          <p:nvPr/>
        </p:nvSpPr>
        <p:spPr>
          <a:xfrm>
            <a:off x="1700856" y="1995686"/>
            <a:ext cx="306996" cy="430887"/>
          </a:xfrm>
          <a:prstGeom prst="rect">
            <a:avLst/>
          </a:prstGeom>
          <a:noFill/>
        </p:spPr>
        <p:txBody>
          <a:bodyPr wrap="square" rtlCol="0">
            <a:spAutoFit/>
          </a:bodyPr>
          <a:lstStyle/>
          <a:p>
            <a:r>
              <a:rPr lang="pt-BR" sz="2200" dirty="0" smtClean="0">
                <a:solidFill>
                  <a:schemeClr val="bg1"/>
                </a:solidFill>
                <a:latin typeface="Arial Narrow" pitchFamily="34" charset="0"/>
              </a:rPr>
              <a:t>+</a:t>
            </a:r>
            <a:endParaRPr lang="pt-BR" sz="3200" dirty="0">
              <a:solidFill>
                <a:schemeClr val="bg1"/>
              </a:solidFill>
              <a:latin typeface="Arial Narrow" pitchFamily="34" charset="0"/>
            </a:endParaRPr>
          </a:p>
        </p:txBody>
      </p:sp>
      <p:sp>
        <p:nvSpPr>
          <p:cNvPr id="69" name="CaixaDeTexto 68"/>
          <p:cNvSpPr txBox="1"/>
          <p:nvPr/>
        </p:nvSpPr>
        <p:spPr>
          <a:xfrm>
            <a:off x="1700856" y="2643758"/>
            <a:ext cx="306996" cy="430887"/>
          </a:xfrm>
          <a:prstGeom prst="rect">
            <a:avLst/>
          </a:prstGeom>
          <a:noFill/>
        </p:spPr>
        <p:txBody>
          <a:bodyPr wrap="square" rtlCol="0">
            <a:spAutoFit/>
          </a:bodyPr>
          <a:lstStyle/>
          <a:p>
            <a:r>
              <a:rPr lang="pt-BR" sz="2200" dirty="0" smtClean="0">
                <a:solidFill>
                  <a:schemeClr val="bg1"/>
                </a:solidFill>
                <a:latin typeface="Arial Narrow" pitchFamily="34" charset="0"/>
              </a:rPr>
              <a:t>+</a:t>
            </a:r>
            <a:endParaRPr lang="pt-BR" sz="3200" dirty="0">
              <a:solidFill>
                <a:schemeClr val="bg1"/>
              </a:solidFill>
              <a:latin typeface="Arial Narrow" pitchFamily="34" charset="0"/>
            </a:endParaRPr>
          </a:p>
        </p:txBody>
      </p:sp>
      <p:sp>
        <p:nvSpPr>
          <p:cNvPr id="70" name="CaixaDeTexto 69"/>
          <p:cNvSpPr txBox="1"/>
          <p:nvPr/>
        </p:nvSpPr>
        <p:spPr>
          <a:xfrm>
            <a:off x="1705444" y="3274387"/>
            <a:ext cx="306996" cy="430887"/>
          </a:xfrm>
          <a:prstGeom prst="rect">
            <a:avLst/>
          </a:prstGeom>
          <a:noFill/>
        </p:spPr>
        <p:txBody>
          <a:bodyPr wrap="square" rtlCol="0">
            <a:spAutoFit/>
          </a:bodyPr>
          <a:lstStyle/>
          <a:p>
            <a:r>
              <a:rPr lang="pt-BR" sz="2200" dirty="0" smtClean="0">
                <a:solidFill>
                  <a:schemeClr val="bg1"/>
                </a:solidFill>
                <a:latin typeface="Arial Narrow" pitchFamily="34" charset="0"/>
              </a:rPr>
              <a:t>+</a:t>
            </a:r>
            <a:endParaRPr lang="pt-BR" sz="3200" dirty="0">
              <a:solidFill>
                <a:schemeClr val="bg1"/>
              </a:solidFill>
              <a:latin typeface="Arial Narrow" pitchFamily="34" charset="0"/>
            </a:endParaRPr>
          </a:p>
        </p:txBody>
      </p:sp>
      <p:sp>
        <p:nvSpPr>
          <p:cNvPr id="71" name="CaixaDeTexto 70"/>
          <p:cNvSpPr txBox="1"/>
          <p:nvPr/>
        </p:nvSpPr>
        <p:spPr>
          <a:xfrm>
            <a:off x="4067944" y="792816"/>
            <a:ext cx="5076056" cy="369332"/>
          </a:xfrm>
          <a:prstGeom prst="rect">
            <a:avLst/>
          </a:prstGeom>
          <a:noFill/>
        </p:spPr>
        <p:txBody>
          <a:bodyPr wrap="square" rtlCol="0">
            <a:spAutoFit/>
          </a:bodyPr>
          <a:lstStyle/>
          <a:p>
            <a:r>
              <a:rPr lang="pt-BR" dirty="0" smtClean="0">
                <a:solidFill>
                  <a:srgbClr val="434343"/>
                </a:solidFill>
                <a:latin typeface="Arial Narrow" pitchFamily="34" charset="0"/>
              </a:rPr>
              <a:t>FH 2014</a:t>
            </a:r>
            <a:endParaRPr lang="pt-BR" dirty="0">
              <a:solidFill>
                <a:srgbClr val="434343"/>
              </a:solidFill>
              <a:latin typeface="Arial Narrow" pitchFamily="34" charset="0"/>
            </a:endParaRPr>
          </a:p>
        </p:txBody>
      </p:sp>
      <p:sp>
        <p:nvSpPr>
          <p:cNvPr id="28" name="CaixaDeTexto 27"/>
          <p:cNvSpPr txBox="1"/>
          <p:nvPr/>
        </p:nvSpPr>
        <p:spPr>
          <a:xfrm>
            <a:off x="1966475" y="1275606"/>
            <a:ext cx="1093357" cy="584775"/>
          </a:xfrm>
          <a:prstGeom prst="rect">
            <a:avLst/>
          </a:prstGeom>
          <a:noFill/>
        </p:spPr>
        <p:txBody>
          <a:bodyPr wrap="square" rtlCol="0">
            <a:spAutoFit/>
          </a:bodyPr>
          <a:lstStyle/>
          <a:p>
            <a:r>
              <a:rPr lang="pt-BR" sz="2200" dirty="0">
                <a:solidFill>
                  <a:srgbClr val="434343"/>
                </a:solidFill>
                <a:latin typeface="Arial Narrow" pitchFamily="34" charset="0"/>
              </a:rPr>
              <a:t>de</a:t>
            </a:r>
            <a:r>
              <a:rPr lang="pt-BR" sz="3200" dirty="0">
                <a:solidFill>
                  <a:srgbClr val="434343"/>
                </a:solidFill>
                <a:latin typeface="Arial Narrow" pitchFamily="34" charset="0"/>
              </a:rPr>
              <a:t> </a:t>
            </a:r>
            <a:r>
              <a:rPr lang="pt-BR" sz="3200" dirty="0">
                <a:solidFill>
                  <a:srgbClr val="6F0000"/>
                </a:solidFill>
                <a:latin typeface="Arial Narrow" pitchFamily="34" charset="0"/>
              </a:rPr>
              <a:t>5</a:t>
            </a:r>
            <a:r>
              <a:rPr lang="pt-BR" sz="3200" dirty="0" smtClean="0">
                <a:solidFill>
                  <a:srgbClr val="6F0000"/>
                </a:solidFill>
                <a:latin typeface="Arial Narrow" pitchFamily="34" charset="0"/>
              </a:rPr>
              <a:t>0</a:t>
            </a:r>
            <a:endParaRPr lang="pt-BR" sz="3200" dirty="0">
              <a:solidFill>
                <a:srgbClr val="6F0000"/>
              </a:solidFill>
              <a:latin typeface="Arial Narrow" pitchFamily="34" charset="0"/>
            </a:endParaRPr>
          </a:p>
        </p:txBody>
      </p:sp>
    </p:spTree>
    <p:extLst>
      <p:ext uri="{BB962C8B-B14F-4D97-AF65-F5344CB8AC3E}">
        <p14:creationId xmlns:p14="http://schemas.microsoft.com/office/powerpoint/2010/main" val="40075815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CaixaDeTexto 3"/>
          <p:cNvSpPr txBox="1"/>
          <p:nvPr/>
        </p:nvSpPr>
        <p:spPr>
          <a:xfrm>
            <a:off x="323528" y="330210"/>
            <a:ext cx="4752528" cy="369332"/>
          </a:xfrm>
          <a:prstGeom prst="rect">
            <a:avLst/>
          </a:prstGeom>
          <a:noFill/>
        </p:spPr>
        <p:txBody>
          <a:bodyPr wrap="square" rtlCol="0">
            <a:spAutoFit/>
          </a:bodyPr>
          <a:lstStyle/>
          <a:p>
            <a:pPr algn="r"/>
            <a:r>
              <a:rPr lang="pt-BR" dirty="0">
                <a:solidFill>
                  <a:schemeClr val="bg1"/>
                </a:solidFill>
                <a:latin typeface="Arial Narrow" pitchFamily="34" charset="0"/>
              </a:rPr>
              <a:t>UNIDADES DE NEGÓCIO</a:t>
            </a:r>
          </a:p>
        </p:txBody>
      </p:sp>
      <p:sp>
        <p:nvSpPr>
          <p:cNvPr id="5" name="CaixaDeTexto 4"/>
          <p:cNvSpPr txBox="1"/>
          <p:nvPr/>
        </p:nvSpPr>
        <p:spPr>
          <a:xfrm>
            <a:off x="4032448" y="771550"/>
            <a:ext cx="5076056" cy="369332"/>
          </a:xfrm>
          <a:prstGeom prst="rect">
            <a:avLst/>
          </a:prstGeom>
          <a:noFill/>
        </p:spPr>
        <p:txBody>
          <a:bodyPr wrap="square" rtlCol="0">
            <a:spAutoFit/>
          </a:bodyPr>
          <a:lstStyle/>
          <a:p>
            <a:r>
              <a:rPr lang="pt-BR" dirty="0">
                <a:solidFill>
                  <a:srgbClr val="434343"/>
                </a:solidFill>
                <a:latin typeface="Arial Narrow" pitchFamily="34" charset="0"/>
              </a:rPr>
              <a:t>FH </a:t>
            </a:r>
            <a:r>
              <a:rPr lang="pt-BR" dirty="0" smtClean="0">
                <a:solidFill>
                  <a:srgbClr val="434343"/>
                </a:solidFill>
                <a:latin typeface="Arial Narrow" pitchFamily="34" charset="0"/>
              </a:rPr>
              <a:t>2014</a:t>
            </a:r>
            <a:endParaRPr lang="pt-BR" dirty="0">
              <a:solidFill>
                <a:srgbClr val="434343"/>
              </a:solidFill>
              <a:latin typeface="Arial Narrow" pitchFamily="34" charset="0"/>
            </a:endParaRPr>
          </a:p>
        </p:txBody>
      </p:sp>
    </p:spTree>
    <p:extLst>
      <p:ext uri="{BB962C8B-B14F-4D97-AF65-F5344CB8AC3E}">
        <p14:creationId xmlns:p14="http://schemas.microsoft.com/office/powerpoint/2010/main" val="40862711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CaixaDeTexto 3"/>
          <p:cNvSpPr txBox="1"/>
          <p:nvPr/>
        </p:nvSpPr>
        <p:spPr>
          <a:xfrm>
            <a:off x="323528" y="330210"/>
            <a:ext cx="4752528" cy="369332"/>
          </a:xfrm>
          <a:prstGeom prst="rect">
            <a:avLst/>
          </a:prstGeom>
          <a:noFill/>
        </p:spPr>
        <p:txBody>
          <a:bodyPr wrap="square" rtlCol="0">
            <a:spAutoFit/>
          </a:bodyPr>
          <a:lstStyle/>
          <a:p>
            <a:pPr algn="r"/>
            <a:r>
              <a:rPr lang="pt-BR" dirty="0">
                <a:solidFill>
                  <a:schemeClr val="bg1"/>
                </a:solidFill>
                <a:latin typeface="Arial Narrow" pitchFamily="34" charset="0"/>
              </a:rPr>
              <a:t>PAÍSES ONDE ATUAMOS</a:t>
            </a:r>
          </a:p>
        </p:txBody>
      </p:sp>
      <p:sp>
        <p:nvSpPr>
          <p:cNvPr id="5" name="CaixaDeTexto 4"/>
          <p:cNvSpPr txBox="1"/>
          <p:nvPr/>
        </p:nvSpPr>
        <p:spPr>
          <a:xfrm>
            <a:off x="3530514" y="794453"/>
            <a:ext cx="5076056" cy="369332"/>
          </a:xfrm>
          <a:prstGeom prst="rect">
            <a:avLst/>
          </a:prstGeom>
          <a:noFill/>
        </p:spPr>
        <p:txBody>
          <a:bodyPr wrap="square" rtlCol="0">
            <a:spAutoFit/>
          </a:bodyPr>
          <a:lstStyle/>
          <a:p>
            <a:pPr lvl="1"/>
            <a:r>
              <a:rPr lang="pt-BR" dirty="0">
                <a:solidFill>
                  <a:srgbClr val="434343"/>
                </a:solidFill>
                <a:latin typeface="Arial Narrow" pitchFamily="34" charset="0"/>
              </a:rPr>
              <a:t>Com projetos </a:t>
            </a:r>
            <a:r>
              <a:rPr lang="pt-BR" dirty="0" smtClean="0">
                <a:solidFill>
                  <a:srgbClr val="434343"/>
                </a:solidFill>
                <a:latin typeface="Arial Narrow" pitchFamily="34" charset="0"/>
              </a:rPr>
              <a:t>em mais de </a:t>
            </a:r>
            <a:r>
              <a:rPr lang="pt-BR" dirty="0">
                <a:solidFill>
                  <a:srgbClr val="434343"/>
                </a:solidFill>
                <a:latin typeface="Arial Narrow" pitchFamily="34" charset="0"/>
              </a:rPr>
              <a:t>25 países</a:t>
            </a:r>
          </a:p>
        </p:txBody>
      </p:sp>
    </p:spTree>
    <p:extLst>
      <p:ext uri="{BB962C8B-B14F-4D97-AF65-F5344CB8AC3E}">
        <p14:creationId xmlns:p14="http://schemas.microsoft.com/office/powerpoint/2010/main" val="15670508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CaixaDeTexto 3"/>
          <p:cNvSpPr txBox="1"/>
          <p:nvPr/>
        </p:nvSpPr>
        <p:spPr>
          <a:xfrm>
            <a:off x="323528" y="319006"/>
            <a:ext cx="4752528" cy="369332"/>
          </a:xfrm>
          <a:prstGeom prst="rect">
            <a:avLst/>
          </a:prstGeom>
          <a:noFill/>
        </p:spPr>
        <p:txBody>
          <a:bodyPr wrap="square" rtlCol="0">
            <a:spAutoFit/>
          </a:bodyPr>
          <a:lstStyle/>
          <a:p>
            <a:pPr algn="r"/>
            <a:r>
              <a:rPr lang="pt-BR" dirty="0">
                <a:solidFill>
                  <a:schemeClr val="bg1"/>
                </a:solidFill>
                <a:latin typeface="Arial Narrow" pitchFamily="34" charset="0"/>
              </a:rPr>
              <a:t>ACREDITAMOS NAS PESSOAS</a:t>
            </a:r>
          </a:p>
        </p:txBody>
      </p:sp>
      <p:sp>
        <p:nvSpPr>
          <p:cNvPr id="5" name="CaixaDeTexto 4"/>
          <p:cNvSpPr txBox="1"/>
          <p:nvPr/>
        </p:nvSpPr>
        <p:spPr>
          <a:xfrm>
            <a:off x="4032448" y="789193"/>
            <a:ext cx="5076056" cy="369332"/>
          </a:xfrm>
          <a:prstGeom prst="rect">
            <a:avLst/>
          </a:prstGeom>
          <a:noFill/>
        </p:spPr>
        <p:txBody>
          <a:bodyPr wrap="square" rtlCol="0">
            <a:spAutoFit/>
          </a:bodyPr>
          <a:lstStyle/>
          <a:p>
            <a:r>
              <a:rPr lang="pt-BR" dirty="0">
                <a:solidFill>
                  <a:srgbClr val="434343"/>
                </a:solidFill>
                <a:latin typeface="Arial Narrow" pitchFamily="34" charset="0"/>
              </a:rPr>
              <a:t>O conhecimento está no DNA de projetos bem sucedidos</a:t>
            </a:r>
          </a:p>
        </p:txBody>
      </p:sp>
      <p:grpSp>
        <p:nvGrpSpPr>
          <p:cNvPr id="34" name="Grupo 33"/>
          <p:cNvGrpSpPr/>
          <p:nvPr/>
        </p:nvGrpSpPr>
        <p:grpSpPr>
          <a:xfrm>
            <a:off x="2267744" y="1975941"/>
            <a:ext cx="6408712" cy="307777"/>
            <a:chOff x="2374516" y="1347614"/>
            <a:chExt cx="6408712" cy="307777"/>
          </a:xfrm>
        </p:grpSpPr>
        <p:sp>
          <p:nvSpPr>
            <p:cNvPr id="7" name="CaixaDeTexto 6"/>
            <p:cNvSpPr txBox="1"/>
            <p:nvPr/>
          </p:nvSpPr>
          <p:spPr>
            <a:xfrm>
              <a:off x="3707172" y="1347614"/>
              <a:ext cx="5076056" cy="307777"/>
            </a:xfrm>
            <a:prstGeom prst="rect">
              <a:avLst/>
            </a:prstGeom>
            <a:noFill/>
          </p:spPr>
          <p:txBody>
            <a:bodyPr wrap="square" rtlCol="0">
              <a:spAutoFit/>
            </a:bodyPr>
            <a:lstStyle/>
            <a:p>
              <a:r>
                <a:rPr lang="pt-BR" sz="1400" dirty="0">
                  <a:solidFill>
                    <a:srgbClr val="434343"/>
                  </a:solidFill>
                  <a:latin typeface="Arial Narrow" pitchFamily="34" charset="0"/>
                </a:rPr>
                <a:t>Bons Projetos</a:t>
              </a:r>
            </a:p>
          </p:txBody>
        </p:sp>
        <p:cxnSp>
          <p:nvCxnSpPr>
            <p:cNvPr id="14" name="Conector reto 13"/>
            <p:cNvCxnSpPr/>
            <p:nvPr/>
          </p:nvCxnSpPr>
          <p:spPr>
            <a:xfrm flipH="1">
              <a:off x="2374516" y="1501502"/>
              <a:ext cx="1405396" cy="0"/>
            </a:xfrm>
            <a:prstGeom prst="line">
              <a:avLst/>
            </a:prstGeom>
            <a:ln w="9525">
              <a:solidFill>
                <a:srgbClr val="949494"/>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2" name="Grupo 21"/>
          <p:cNvGrpSpPr/>
          <p:nvPr/>
        </p:nvGrpSpPr>
        <p:grpSpPr>
          <a:xfrm>
            <a:off x="2665970" y="2479997"/>
            <a:ext cx="6010486" cy="307777"/>
            <a:chOff x="2267744" y="1925151"/>
            <a:chExt cx="6010486" cy="307777"/>
          </a:xfrm>
        </p:grpSpPr>
        <p:sp>
          <p:nvSpPr>
            <p:cNvPr id="8" name="CaixaDeTexto 7"/>
            <p:cNvSpPr txBox="1"/>
            <p:nvPr/>
          </p:nvSpPr>
          <p:spPr>
            <a:xfrm>
              <a:off x="3202174" y="1925151"/>
              <a:ext cx="5076056" cy="307777"/>
            </a:xfrm>
            <a:prstGeom prst="rect">
              <a:avLst/>
            </a:prstGeom>
            <a:noFill/>
          </p:spPr>
          <p:txBody>
            <a:bodyPr wrap="square" rtlCol="0">
              <a:spAutoFit/>
            </a:bodyPr>
            <a:lstStyle/>
            <a:p>
              <a:r>
                <a:rPr lang="pt-BR" sz="1400" dirty="0">
                  <a:solidFill>
                    <a:srgbClr val="434343"/>
                  </a:solidFill>
                  <a:latin typeface="Arial Narrow" pitchFamily="34" charset="0"/>
                </a:rPr>
                <a:t>Planos de Carreira</a:t>
              </a:r>
            </a:p>
          </p:txBody>
        </p:sp>
        <p:cxnSp>
          <p:nvCxnSpPr>
            <p:cNvPr id="15" name="Conector reto 14"/>
            <p:cNvCxnSpPr/>
            <p:nvPr/>
          </p:nvCxnSpPr>
          <p:spPr>
            <a:xfrm flipH="1">
              <a:off x="2267744" y="2079039"/>
              <a:ext cx="1008112" cy="0"/>
            </a:xfrm>
            <a:prstGeom prst="line">
              <a:avLst/>
            </a:prstGeom>
            <a:ln w="9525">
              <a:solidFill>
                <a:srgbClr val="949494"/>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3" name="Grupo 22"/>
          <p:cNvGrpSpPr/>
          <p:nvPr/>
        </p:nvGrpSpPr>
        <p:grpSpPr>
          <a:xfrm>
            <a:off x="2632460" y="2984053"/>
            <a:ext cx="6009876" cy="307777"/>
            <a:chOff x="2266692" y="2499742"/>
            <a:chExt cx="6009876" cy="307777"/>
          </a:xfrm>
        </p:grpSpPr>
        <p:sp>
          <p:nvSpPr>
            <p:cNvPr id="9" name="CaixaDeTexto 8"/>
            <p:cNvSpPr txBox="1"/>
            <p:nvPr/>
          </p:nvSpPr>
          <p:spPr>
            <a:xfrm>
              <a:off x="3200512" y="2499742"/>
              <a:ext cx="5076056" cy="307777"/>
            </a:xfrm>
            <a:prstGeom prst="rect">
              <a:avLst/>
            </a:prstGeom>
            <a:noFill/>
          </p:spPr>
          <p:txBody>
            <a:bodyPr wrap="square" rtlCol="0">
              <a:spAutoFit/>
            </a:bodyPr>
            <a:lstStyle/>
            <a:p>
              <a:r>
                <a:rPr lang="pt-BR" sz="1400" dirty="0">
                  <a:solidFill>
                    <a:srgbClr val="434343"/>
                  </a:solidFill>
                  <a:latin typeface="Arial Narrow" pitchFamily="34" charset="0"/>
                </a:rPr>
                <a:t>Bonificações aos Colaboradores Certificados</a:t>
              </a:r>
            </a:p>
          </p:txBody>
        </p:sp>
        <p:cxnSp>
          <p:nvCxnSpPr>
            <p:cNvPr id="16" name="Conector reto 15"/>
            <p:cNvCxnSpPr/>
            <p:nvPr/>
          </p:nvCxnSpPr>
          <p:spPr>
            <a:xfrm flipH="1">
              <a:off x="2266692" y="2653630"/>
              <a:ext cx="1008112" cy="0"/>
            </a:xfrm>
            <a:prstGeom prst="line">
              <a:avLst/>
            </a:prstGeom>
            <a:ln w="9525">
              <a:solidFill>
                <a:srgbClr val="949494"/>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4" name="Grupo 23"/>
          <p:cNvGrpSpPr/>
          <p:nvPr/>
        </p:nvGrpSpPr>
        <p:grpSpPr>
          <a:xfrm>
            <a:off x="2123728" y="3435846"/>
            <a:ext cx="6501164" cy="307777"/>
            <a:chOff x="2067504" y="3075805"/>
            <a:chExt cx="6501164" cy="307777"/>
          </a:xfrm>
        </p:grpSpPr>
        <p:sp>
          <p:nvSpPr>
            <p:cNvPr id="10" name="CaixaDeTexto 9"/>
            <p:cNvSpPr txBox="1"/>
            <p:nvPr/>
          </p:nvSpPr>
          <p:spPr>
            <a:xfrm>
              <a:off x="3492612" y="3075805"/>
              <a:ext cx="5076056" cy="307777"/>
            </a:xfrm>
            <a:prstGeom prst="rect">
              <a:avLst/>
            </a:prstGeom>
            <a:noFill/>
          </p:spPr>
          <p:txBody>
            <a:bodyPr wrap="square" rtlCol="0">
              <a:spAutoFit/>
            </a:bodyPr>
            <a:lstStyle/>
            <a:p>
              <a:r>
                <a:rPr lang="pt-BR" sz="1400" dirty="0">
                  <a:solidFill>
                    <a:srgbClr val="434343"/>
                  </a:solidFill>
                  <a:latin typeface="Arial Narrow" pitchFamily="34" charset="0"/>
                </a:rPr>
                <a:t>Treinamentos Internos</a:t>
              </a:r>
            </a:p>
          </p:txBody>
        </p:sp>
        <p:cxnSp>
          <p:nvCxnSpPr>
            <p:cNvPr id="17" name="Conector reto 16"/>
            <p:cNvCxnSpPr/>
            <p:nvPr/>
          </p:nvCxnSpPr>
          <p:spPr>
            <a:xfrm flipH="1">
              <a:off x="2067504" y="3229693"/>
              <a:ext cx="1496384" cy="0"/>
            </a:xfrm>
            <a:prstGeom prst="line">
              <a:avLst/>
            </a:prstGeom>
            <a:ln w="9525">
              <a:solidFill>
                <a:srgbClr val="949494"/>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5" name="Grupo 24"/>
          <p:cNvGrpSpPr/>
          <p:nvPr/>
        </p:nvGrpSpPr>
        <p:grpSpPr>
          <a:xfrm>
            <a:off x="2814107" y="3920157"/>
            <a:ext cx="5825173" cy="307777"/>
            <a:chOff x="2382723" y="3658840"/>
            <a:chExt cx="5825173" cy="307777"/>
          </a:xfrm>
        </p:grpSpPr>
        <p:sp>
          <p:nvSpPr>
            <p:cNvPr id="11" name="CaixaDeTexto 10"/>
            <p:cNvSpPr txBox="1"/>
            <p:nvPr/>
          </p:nvSpPr>
          <p:spPr>
            <a:xfrm>
              <a:off x="3131840" y="3658840"/>
              <a:ext cx="5076056" cy="307777"/>
            </a:xfrm>
            <a:prstGeom prst="rect">
              <a:avLst/>
            </a:prstGeom>
            <a:noFill/>
          </p:spPr>
          <p:txBody>
            <a:bodyPr wrap="square" rtlCol="0">
              <a:spAutoFit/>
            </a:bodyPr>
            <a:lstStyle/>
            <a:p>
              <a:r>
                <a:rPr lang="pt-BR" sz="1400" dirty="0">
                  <a:solidFill>
                    <a:srgbClr val="434343"/>
                  </a:solidFill>
                  <a:latin typeface="Arial Narrow" pitchFamily="34" charset="0"/>
                </a:rPr>
                <a:t>Profissionais Valorizados</a:t>
              </a:r>
            </a:p>
          </p:txBody>
        </p:sp>
        <p:cxnSp>
          <p:nvCxnSpPr>
            <p:cNvPr id="18" name="Conector reto 17"/>
            <p:cNvCxnSpPr/>
            <p:nvPr/>
          </p:nvCxnSpPr>
          <p:spPr>
            <a:xfrm flipH="1">
              <a:off x="2382723" y="3812728"/>
              <a:ext cx="817789" cy="0"/>
            </a:xfrm>
            <a:prstGeom prst="line">
              <a:avLst/>
            </a:prstGeom>
            <a:ln w="9525">
              <a:solidFill>
                <a:srgbClr val="949494"/>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6" name="Grupo 25"/>
          <p:cNvGrpSpPr/>
          <p:nvPr/>
        </p:nvGrpSpPr>
        <p:grpSpPr>
          <a:xfrm>
            <a:off x="2411760" y="4424213"/>
            <a:ext cx="6203232" cy="307777"/>
            <a:chOff x="2148680" y="4201368"/>
            <a:chExt cx="6203232" cy="307777"/>
          </a:xfrm>
        </p:grpSpPr>
        <p:sp>
          <p:nvSpPr>
            <p:cNvPr id="12" name="CaixaDeTexto 11"/>
            <p:cNvSpPr txBox="1"/>
            <p:nvPr/>
          </p:nvSpPr>
          <p:spPr>
            <a:xfrm>
              <a:off x="3275856" y="4201368"/>
              <a:ext cx="5076056" cy="307777"/>
            </a:xfrm>
            <a:prstGeom prst="rect">
              <a:avLst/>
            </a:prstGeom>
            <a:noFill/>
          </p:spPr>
          <p:txBody>
            <a:bodyPr wrap="square" rtlCol="0">
              <a:spAutoFit/>
            </a:bodyPr>
            <a:lstStyle/>
            <a:p>
              <a:r>
                <a:rPr lang="pt-BR" sz="1400">
                  <a:solidFill>
                    <a:srgbClr val="434343"/>
                  </a:solidFill>
                  <a:latin typeface="Arial Narrow" pitchFamily="34" charset="0"/>
                </a:rPr>
                <a:t>Programas de Incentivo à Educação</a:t>
              </a:r>
              <a:endParaRPr lang="pt-BR" sz="1400" dirty="0">
                <a:solidFill>
                  <a:srgbClr val="434343"/>
                </a:solidFill>
                <a:latin typeface="Arial Narrow" pitchFamily="34" charset="0"/>
              </a:endParaRPr>
            </a:p>
          </p:txBody>
        </p:sp>
        <p:cxnSp>
          <p:nvCxnSpPr>
            <p:cNvPr id="19" name="Conector reto 18"/>
            <p:cNvCxnSpPr/>
            <p:nvPr/>
          </p:nvCxnSpPr>
          <p:spPr>
            <a:xfrm flipH="1">
              <a:off x="2148680" y="4355256"/>
              <a:ext cx="1199184" cy="0"/>
            </a:xfrm>
            <a:prstGeom prst="line">
              <a:avLst/>
            </a:prstGeom>
            <a:ln w="9525">
              <a:solidFill>
                <a:srgbClr val="949494"/>
              </a:solidFill>
              <a:headEnd type="none"/>
              <a:tailEnd type="oval"/>
            </a:ln>
          </p:spPr>
          <p:style>
            <a:lnRef idx="1">
              <a:schemeClr val="accent1"/>
            </a:lnRef>
            <a:fillRef idx="0">
              <a:schemeClr val="accent1"/>
            </a:fillRef>
            <a:effectRef idx="0">
              <a:schemeClr val="accent1"/>
            </a:effectRef>
            <a:fontRef idx="minor">
              <a:schemeClr val="tx1"/>
            </a:fontRef>
          </p:style>
        </p:cxnSp>
      </p:grpSp>
      <p:sp>
        <p:nvSpPr>
          <p:cNvPr id="30" name="CaixaDeTexto 29"/>
          <p:cNvSpPr txBox="1"/>
          <p:nvPr/>
        </p:nvSpPr>
        <p:spPr>
          <a:xfrm>
            <a:off x="5004048" y="1577154"/>
            <a:ext cx="3996308" cy="954107"/>
          </a:xfrm>
          <a:prstGeom prst="rect">
            <a:avLst/>
          </a:prstGeom>
          <a:noFill/>
        </p:spPr>
        <p:txBody>
          <a:bodyPr wrap="square" rtlCol="0">
            <a:spAutoFit/>
          </a:bodyPr>
          <a:lstStyle/>
          <a:p>
            <a:pPr algn="just"/>
            <a:r>
              <a:rPr lang="pt-BR" sz="1400" dirty="0" smtClean="0">
                <a:solidFill>
                  <a:srgbClr val="434343"/>
                </a:solidFill>
                <a:latin typeface="Arial Narrow" pitchFamily="34" charset="0"/>
              </a:rPr>
              <a:t>Todo </a:t>
            </a:r>
            <a:r>
              <a:rPr lang="pt-BR" sz="1400" dirty="0">
                <a:solidFill>
                  <a:srgbClr val="434343"/>
                </a:solidFill>
                <a:latin typeface="Arial Narrow" pitchFamily="34" charset="0"/>
              </a:rPr>
              <a:t>colaborador FH é considerado um </a:t>
            </a:r>
            <a:r>
              <a:rPr lang="pt-BR" sz="1400" dirty="0" smtClean="0">
                <a:solidFill>
                  <a:srgbClr val="434343"/>
                </a:solidFill>
                <a:latin typeface="Arial Narrow" pitchFamily="34" charset="0"/>
              </a:rPr>
              <a:t>RED. Mais do que uma equipe competente, os </a:t>
            </a:r>
            <a:r>
              <a:rPr lang="pt-BR" sz="1400" dirty="0" err="1" smtClean="0">
                <a:solidFill>
                  <a:srgbClr val="434343"/>
                </a:solidFill>
                <a:latin typeface="Arial Narrow" pitchFamily="34" charset="0"/>
              </a:rPr>
              <a:t>RED’s</a:t>
            </a:r>
            <a:r>
              <a:rPr lang="pt-BR" sz="1400" dirty="0" smtClean="0">
                <a:solidFill>
                  <a:srgbClr val="434343"/>
                </a:solidFill>
                <a:latin typeface="Arial Narrow" pitchFamily="34" charset="0"/>
              </a:rPr>
              <a:t> são esportistas. Incentivamos nossos colaboradores a terem uma vida saudável.</a:t>
            </a:r>
            <a:endParaRPr lang="pt-BR" sz="1400" dirty="0">
              <a:solidFill>
                <a:srgbClr val="434343"/>
              </a:solidFill>
              <a:latin typeface="Arial Narrow" pitchFamily="34" charset="0"/>
            </a:endParaRPr>
          </a:p>
        </p:txBody>
      </p:sp>
      <p:pic>
        <p:nvPicPr>
          <p:cNvPr id="35" name="Imagem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48325" y="1342845"/>
            <a:ext cx="1611707" cy="460170"/>
          </a:xfrm>
          <a:prstGeom prst="rect">
            <a:avLst/>
          </a:prstGeom>
        </p:spPr>
      </p:pic>
      <p:cxnSp>
        <p:nvCxnSpPr>
          <p:cNvPr id="36" name="Conector reto 35"/>
          <p:cNvCxnSpPr/>
          <p:nvPr/>
        </p:nvCxnSpPr>
        <p:spPr>
          <a:xfrm flipH="1">
            <a:off x="2814107" y="1502742"/>
            <a:ext cx="434219" cy="0"/>
          </a:xfrm>
          <a:prstGeom prst="line">
            <a:avLst/>
          </a:prstGeom>
          <a:ln w="9525">
            <a:solidFill>
              <a:srgbClr val="69241C"/>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7" name="Conector reto 36"/>
          <p:cNvCxnSpPr/>
          <p:nvPr/>
        </p:nvCxnSpPr>
        <p:spPr>
          <a:xfrm flipH="1" flipV="1">
            <a:off x="1259632" y="1569789"/>
            <a:ext cx="1988694" cy="14731"/>
          </a:xfrm>
          <a:prstGeom prst="line">
            <a:avLst/>
          </a:prstGeom>
          <a:ln w="9525">
            <a:solidFill>
              <a:srgbClr val="69241C"/>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8" name="Conector reto 37"/>
          <p:cNvCxnSpPr/>
          <p:nvPr/>
        </p:nvCxnSpPr>
        <p:spPr>
          <a:xfrm flipH="1">
            <a:off x="1331640" y="1666326"/>
            <a:ext cx="1916686" cy="6250"/>
          </a:xfrm>
          <a:prstGeom prst="line">
            <a:avLst/>
          </a:prstGeom>
          <a:ln w="9525">
            <a:solidFill>
              <a:srgbClr val="69241C"/>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52881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CaixaDeTexto 3"/>
          <p:cNvSpPr txBox="1"/>
          <p:nvPr/>
        </p:nvSpPr>
        <p:spPr>
          <a:xfrm>
            <a:off x="323528" y="319006"/>
            <a:ext cx="4752528" cy="369332"/>
          </a:xfrm>
          <a:prstGeom prst="rect">
            <a:avLst/>
          </a:prstGeom>
          <a:noFill/>
        </p:spPr>
        <p:txBody>
          <a:bodyPr wrap="square" rtlCol="0">
            <a:spAutoFit/>
          </a:bodyPr>
          <a:lstStyle/>
          <a:p>
            <a:pPr algn="r"/>
            <a:r>
              <a:rPr lang="pt-BR" dirty="0">
                <a:solidFill>
                  <a:schemeClr val="bg1"/>
                </a:solidFill>
                <a:latin typeface="Arial Narrow" pitchFamily="34" charset="0"/>
              </a:rPr>
              <a:t>INVESTIMOS NO FUTURO</a:t>
            </a:r>
          </a:p>
        </p:txBody>
      </p:sp>
      <p:sp>
        <p:nvSpPr>
          <p:cNvPr id="5" name="CaixaDeTexto 4"/>
          <p:cNvSpPr txBox="1"/>
          <p:nvPr/>
        </p:nvSpPr>
        <p:spPr>
          <a:xfrm>
            <a:off x="4063952" y="795632"/>
            <a:ext cx="5076056" cy="369332"/>
          </a:xfrm>
          <a:prstGeom prst="rect">
            <a:avLst/>
          </a:prstGeom>
          <a:noFill/>
        </p:spPr>
        <p:txBody>
          <a:bodyPr wrap="square" rtlCol="0">
            <a:spAutoFit/>
          </a:bodyPr>
          <a:lstStyle/>
          <a:p>
            <a:r>
              <a:rPr lang="pt-BR" dirty="0">
                <a:solidFill>
                  <a:srgbClr val="434343"/>
                </a:solidFill>
                <a:latin typeface="Arial Narrow" pitchFamily="34" charset="0"/>
              </a:rPr>
              <a:t>Compromisso ambiental, social e econômico</a:t>
            </a:r>
          </a:p>
        </p:txBody>
      </p:sp>
      <p:pic>
        <p:nvPicPr>
          <p:cNvPr id="9" name="Espaço Reservado para Conteúdo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4" y="1333013"/>
            <a:ext cx="4720950" cy="1031901"/>
          </a:xfrm>
          <a:prstGeom prst="rect">
            <a:avLst/>
          </a:prstGeom>
        </p:spPr>
      </p:pic>
      <p:pic>
        <p:nvPicPr>
          <p:cNvPr id="10" name="Espaço Reservado para Conteúdo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499742"/>
            <a:ext cx="4679104" cy="1020545"/>
          </a:xfrm>
          <a:prstGeom prst="rect">
            <a:avLst/>
          </a:prstGeom>
        </p:spPr>
      </p:pic>
      <p:pic>
        <p:nvPicPr>
          <p:cNvPr id="11" name="Espaço Reservado para Conteúdo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22390" y="1347614"/>
            <a:ext cx="4721610" cy="1032852"/>
          </a:xfrm>
          <a:prstGeom prst="rect">
            <a:avLst/>
          </a:prstGeom>
        </p:spPr>
      </p:pic>
      <p:pic>
        <p:nvPicPr>
          <p:cNvPr id="12" name="Espaço Reservado para Conteúdo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3651870"/>
            <a:ext cx="4679104" cy="1022713"/>
          </a:xfrm>
          <a:prstGeom prst="rect">
            <a:avLst/>
          </a:prstGeom>
        </p:spPr>
      </p:pic>
      <p:pic>
        <p:nvPicPr>
          <p:cNvPr id="13" name="Espaço Reservado para Conteúdo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22391" y="2427734"/>
            <a:ext cx="4723008" cy="1043094"/>
          </a:xfrm>
          <a:prstGeom prst="rect">
            <a:avLst/>
          </a:prstGeom>
        </p:spPr>
      </p:pic>
      <p:pic>
        <p:nvPicPr>
          <p:cNvPr id="14" name="Imagem 13" descr="programa de inclusáo (1).jpg"/>
          <p:cNvPicPr>
            <a:picLocks noChangeAspect="1"/>
          </p:cNvPicPr>
          <p:nvPr/>
        </p:nvPicPr>
        <p:blipFill>
          <a:blip r:embed="rId9" cstate="print"/>
          <a:stretch>
            <a:fillRect/>
          </a:stretch>
        </p:blipFill>
        <p:spPr>
          <a:xfrm>
            <a:off x="4427984" y="3507854"/>
            <a:ext cx="4716016" cy="1008112"/>
          </a:xfrm>
          <a:prstGeom prst="rect">
            <a:avLst/>
          </a:prstGeom>
        </p:spPr>
      </p:pic>
    </p:spTree>
    <p:extLst>
      <p:ext uri="{BB962C8B-B14F-4D97-AF65-F5344CB8AC3E}">
        <p14:creationId xmlns:p14="http://schemas.microsoft.com/office/powerpoint/2010/main" val="33452053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CaixaDeTexto 3"/>
          <p:cNvSpPr txBox="1"/>
          <p:nvPr/>
        </p:nvSpPr>
        <p:spPr>
          <a:xfrm>
            <a:off x="323528" y="323771"/>
            <a:ext cx="4752528" cy="369332"/>
          </a:xfrm>
          <a:prstGeom prst="rect">
            <a:avLst/>
          </a:prstGeom>
          <a:noFill/>
        </p:spPr>
        <p:txBody>
          <a:bodyPr wrap="square" rtlCol="0">
            <a:spAutoFit/>
          </a:bodyPr>
          <a:lstStyle/>
          <a:p>
            <a:pPr algn="r"/>
            <a:r>
              <a:rPr lang="pt-BR" dirty="0">
                <a:solidFill>
                  <a:schemeClr val="bg1"/>
                </a:solidFill>
                <a:latin typeface="Arial Narrow" pitchFamily="34" charset="0"/>
              </a:rPr>
              <a:t>INVESTIMOS NO FUTURO</a:t>
            </a:r>
          </a:p>
        </p:txBody>
      </p:sp>
      <p:sp>
        <p:nvSpPr>
          <p:cNvPr id="5" name="CaixaDeTexto 4"/>
          <p:cNvSpPr txBox="1"/>
          <p:nvPr/>
        </p:nvSpPr>
        <p:spPr>
          <a:xfrm>
            <a:off x="4067944" y="771550"/>
            <a:ext cx="5076056" cy="369332"/>
          </a:xfrm>
          <a:prstGeom prst="rect">
            <a:avLst/>
          </a:prstGeom>
          <a:noFill/>
        </p:spPr>
        <p:txBody>
          <a:bodyPr wrap="square" rtlCol="0">
            <a:spAutoFit/>
          </a:bodyPr>
          <a:lstStyle/>
          <a:p>
            <a:r>
              <a:rPr lang="pt-BR" dirty="0" smtClean="0">
                <a:solidFill>
                  <a:srgbClr val="434343"/>
                </a:solidFill>
                <a:latin typeface="Arial Narrow" pitchFamily="34" charset="0"/>
              </a:rPr>
              <a:t>ABFH</a:t>
            </a:r>
            <a:endParaRPr lang="pt-BR" dirty="0">
              <a:solidFill>
                <a:srgbClr val="434343"/>
              </a:solidFill>
              <a:latin typeface="Arial Narrow" pitchFamily="34" charset="0"/>
            </a:endParaRPr>
          </a:p>
        </p:txBody>
      </p:sp>
      <p:sp>
        <p:nvSpPr>
          <p:cNvPr id="13" name="CaixaDeTexto 12"/>
          <p:cNvSpPr txBox="1"/>
          <p:nvPr/>
        </p:nvSpPr>
        <p:spPr>
          <a:xfrm>
            <a:off x="899592" y="1536343"/>
            <a:ext cx="7056784" cy="1323439"/>
          </a:xfrm>
          <a:prstGeom prst="rect">
            <a:avLst/>
          </a:prstGeom>
          <a:noFill/>
        </p:spPr>
        <p:txBody>
          <a:bodyPr wrap="square" rtlCol="0">
            <a:spAutoFit/>
          </a:bodyPr>
          <a:lstStyle/>
          <a:p>
            <a:pPr algn="just"/>
            <a:r>
              <a:rPr lang="pt-BR" sz="2000" dirty="0">
                <a:solidFill>
                  <a:srgbClr val="434343"/>
                </a:solidFill>
                <a:latin typeface="Arial Narrow" pitchFamily="34" charset="0"/>
              </a:rPr>
              <a:t>Associação Beneficente FH – ABFH</a:t>
            </a:r>
          </a:p>
          <a:p>
            <a:pPr algn="just"/>
            <a:endParaRPr lang="pt-BR" sz="2000" dirty="0">
              <a:solidFill>
                <a:srgbClr val="434343"/>
              </a:solidFill>
              <a:latin typeface="Arial Narrow" pitchFamily="34" charset="0"/>
            </a:endParaRPr>
          </a:p>
          <a:p>
            <a:pPr algn="just"/>
            <a:r>
              <a:rPr lang="pt-BR" sz="2000" dirty="0">
                <a:solidFill>
                  <a:srgbClr val="434343"/>
                </a:solidFill>
                <a:latin typeface="Arial Narrow" pitchFamily="34" charset="0"/>
              </a:rPr>
              <a:t>Por meio da ABFH a FH destina parte do lucro a projetos sociais nas áreas de educação e arte, baseados nos fundamentos da </a:t>
            </a:r>
            <a:r>
              <a:rPr lang="pt-BR" sz="2000" dirty="0" err="1">
                <a:solidFill>
                  <a:srgbClr val="434343"/>
                </a:solidFill>
                <a:latin typeface="Arial Narrow" pitchFamily="34" charset="0"/>
              </a:rPr>
              <a:t>Antroposofia</a:t>
            </a:r>
            <a:r>
              <a:rPr lang="pt-BR" sz="2000" dirty="0">
                <a:solidFill>
                  <a:srgbClr val="434343"/>
                </a:solidFill>
                <a:latin typeface="Arial Narrow" pitchFamily="34" charset="0"/>
              </a:rPr>
              <a:t>.</a:t>
            </a:r>
          </a:p>
        </p:txBody>
      </p:sp>
      <p:grpSp>
        <p:nvGrpSpPr>
          <p:cNvPr id="2" name="Grupo 1"/>
          <p:cNvGrpSpPr/>
          <p:nvPr/>
        </p:nvGrpSpPr>
        <p:grpSpPr>
          <a:xfrm>
            <a:off x="5039544" y="3306351"/>
            <a:ext cx="4104456" cy="1121437"/>
            <a:chOff x="5039544" y="3306351"/>
            <a:chExt cx="4104456" cy="1121437"/>
          </a:xfrm>
        </p:grpSpPr>
        <p:pic>
          <p:nvPicPr>
            <p:cNvPr id="14" name="Imagem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9544" y="3306351"/>
              <a:ext cx="4104456" cy="1121437"/>
            </a:xfrm>
            <a:prstGeom prst="rect">
              <a:avLst/>
            </a:prstGeom>
          </p:spPr>
        </p:pic>
        <p:pic>
          <p:nvPicPr>
            <p:cNvPr id="6" name="Image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48064" y="3364611"/>
              <a:ext cx="1063177" cy="1063177"/>
            </a:xfrm>
            <a:prstGeom prst="rect">
              <a:avLst/>
            </a:prstGeom>
          </p:spPr>
        </p:pic>
      </p:grpSp>
    </p:spTree>
    <p:extLst>
      <p:ext uri="{BB962C8B-B14F-4D97-AF65-F5344CB8AC3E}">
        <p14:creationId xmlns:p14="http://schemas.microsoft.com/office/powerpoint/2010/main" val="8578394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CaixaDeTexto 3"/>
          <p:cNvSpPr txBox="1"/>
          <p:nvPr/>
        </p:nvSpPr>
        <p:spPr>
          <a:xfrm>
            <a:off x="323528" y="319006"/>
            <a:ext cx="4752528" cy="369332"/>
          </a:xfrm>
          <a:prstGeom prst="rect">
            <a:avLst/>
          </a:prstGeom>
          <a:noFill/>
        </p:spPr>
        <p:txBody>
          <a:bodyPr wrap="square" rtlCol="0">
            <a:spAutoFit/>
          </a:bodyPr>
          <a:lstStyle/>
          <a:p>
            <a:pPr algn="r"/>
            <a:r>
              <a:rPr lang="pt-BR" dirty="0">
                <a:solidFill>
                  <a:schemeClr val="bg1"/>
                </a:solidFill>
                <a:latin typeface="Arial Narrow" pitchFamily="34" charset="0"/>
              </a:rPr>
              <a:t>RECONHECIMENTO</a:t>
            </a:r>
          </a:p>
        </p:txBody>
      </p:sp>
      <p:sp>
        <p:nvSpPr>
          <p:cNvPr id="5" name="CaixaDeTexto 4"/>
          <p:cNvSpPr txBox="1"/>
          <p:nvPr/>
        </p:nvSpPr>
        <p:spPr>
          <a:xfrm>
            <a:off x="4067944" y="788014"/>
            <a:ext cx="5076056" cy="369332"/>
          </a:xfrm>
          <a:prstGeom prst="rect">
            <a:avLst/>
          </a:prstGeom>
          <a:noFill/>
        </p:spPr>
        <p:txBody>
          <a:bodyPr wrap="square" rtlCol="0">
            <a:spAutoFit/>
          </a:bodyPr>
          <a:lstStyle/>
          <a:p>
            <a:r>
              <a:rPr lang="pt-BR" dirty="0">
                <a:solidFill>
                  <a:srgbClr val="434343"/>
                </a:solidFill>
                <a:latin typeface="Arial Narrow" pitchFamily="34" charset="0"/>
              </a:rPr>
              <a:t>Prêmios e Certificações</a:t>
            </a:r>
          </a:p>
        </p:txBody>
      </p:sp>
      <p:sp>
        <p:nvSpPr>
          <p:cNvPr id="13" name="CaixaDeTexto 12"/>
          <p:cNvSpPr txBox="1"/>
          <p:nvPr/>
        </p:nvSpPr>
        <p:spPr>
          <a:xfrm>
            <a:off x="1758000" y="1231213"/>
            <a:ext cx="2154766" cy="892552"/>
          </a:xfrm>
          <a:prstGeom prst="rect">
            <a:avLst/>
          </a:prstGeom>
          <a:noFill/>
        </p:spPr>
        <p:txBody>
          <a:bodyPr wrap="square" rtlCol="0">
            <a:spAutoFit/>
          </a:bodyPr>
          <a:lstStyle/>
          <a:p>
            <a:pPr algn="just"/>
            <a:r>
              <a:rPr lang="pt-BR" sz="1300" dirty="0">
                <a:solidFill>
                  <a:srgbClr val="434343"/>
                </a:solidFill>
                <a:latin typeface="Arial Narrow" pitchFamily="34" charset="0"/>
              </a:rPr>
              <a:t>Finalista no </a:t>
            </a:r>
            <a:r>
              <a:rPr lang="pt-BR" sz="1300" dirty="0" err="1">
                <a:solidFill>
                  <a:srgbClr val="434343"/>
                </a:solidFill>
                <a:latin typeface="Arial Narrow" pitchFamily="34" charset="0"/>
              </a:rPr>
              <a:t>COILympics</a:t>
            </a:r>
            <a:r>
              <a:rPr lang="pt-BR" sz="1300" dirty="0">
                <a:solidFill>
                  <a:srgbClr val="434343"/>
                </a:solidFill>
                <a:latin typeface="Arial Narrow" pitchFamily="34" charset="0"/>
              </a:rPr>
              <a:t>, evento de inovação SAP, com o Loja Fácil, sistema de gestão de franquias</a:t>
            </a:r>
          </a:p>
        </p:txBody>
      </p:sp>
      <p:sp>
        <p:nvSpPr>
          <p:cNvPr id="15" name="CaixaDeTexto 14"/>
          <p:cNvSpPr txBox="1"/>
          <p:nvPr/>
        </p:nvSpPr>
        <p:spPr>
          <a:xfrm>
            <a:off x="1758000" y="2156221"/>
            <a:ext cx="2157003" cy="692497"/>
          </a:xfrm>
          <a:prstGeom prst="rect">
            <a:avLst/>
          </a:prstGeom>
          <a:noFill/>
        </p:spPr>
        <p:txBody>
          <a:bodyPr wrap="square" rtlCol="0">
            <a:spAutoFit/>
          </a:bodyPr>
          <a:lstStyle/>
          <a:p>
            <a:pPr algn="just"/>
            <a:r>
              <a:rPr lang="pt-BR" sz="1300" dirty="0">
                <a:solidFill>
                  <a:srgbClr val="434343"/>
                </a:solidFill>
                <a:latin typeface="Arial Narrow" pitchFamily="34" charset="0"/>
              </a:rPr>
              <a:t>Certificada para implementação do SAP CRM no modelo RDS - </a:t>
            </a:r>
            <a:r>
              <a:rPr lang="pt-BR" sz="1300" dirty="0" err="1">
                <a:solidFill>
                  <a:srgbClr val="434343"/>
                </a:solidFill>
                <a:latin typeface="Arial Narrow" pitchFamily="34" charset="0"/>
              </a:rPr>
              <a:t>Rapid</a:t>
            </a:r>
            <a:r>
              <a:rPr lang="pt-BR" sz="1300" dirty="0">
                <a:solidFill>
                  <a:srgbClr val="434343"/>
                </a:solidFill>
                <a:latin typeface="Arial Narrow" pitchFamily="34" charset="0"/>
              </a:rPr>
              <a:t> Deployment </a:t>
            </a:r>
            <a:r>
              <a:rPr lang="pt-BR" sz="1300" dirty="0" err="1">
                <a:solidFill>
                  <a:srgbClr val="434343"/>
                </a:solidFill>
                <a:latin typeface="Arial Narrow" pitchFamily="34" charset="0"/>
              </a:rPr>
              <a:t>Solution</a:t>
            </a:r>
            <a:endParaRPr lang="pt-BR" sz="1300" dirty="0">
              <a:solidFill>
                <a:srgbClr val="434343"/>
              </a:solidFill>
              <a:latin typeface="Arial Narrow" pitchFamily="34" charset="0"/>
            </a:endParaRPr>
          </a:p>
        </p:txBody>
      </p:sp>
      <p:sp>
        <p:nvSpPr>
          <p:cNvPr id="19" name="CaixaDeTexto 18"/>
          <p:cNvSpPr txBox="1"/>
          <p:nvPr/>
        </p:nvSpPr>
        <p:spPr>
          <a:xfrm>
            <a:off x="1758000" y="3105032"/>
            <a:ext cx="2088232" cy="692497"/>
          </a:xfrm>
          <a:prstGeom prst="rect">
            <a:avLst/>
          </a:prstGeom>
          <a:noFill/>
        </p:spPr>
        <p:txBody>
          <a:bodyPr wrap="square" rtlCol="0">
            <a:spAutoFit/>
          </a:bodyPr>
          <a:lstStyle/>
          <a:p>
            <a:pPr algn="just"/>
            <a:r>
              <a:rPr lang="pt-BR" sz="1300" dirty="0">
                <a:solidFill>
                  <a:srgbClr val="434343"/>
                </a:solidFill>
                <a:latin typeface="Arial Narrow" pitchFamily="34" charset="0"/>
              </a:rPr>
              <a:t>1º LUGAR no prêmio SAP de Melhor Solução de Cliente 2013</a:t>
            </a:r>
          </a:p>
        </p:txBody>
      </p:sp>
      <p:sp>
        <p:nvSpPr>
          <p:cNvPr id="21" name="CaixaDeTexto 20"/>
          <p:cNvSpPr txBox="1"/>
          <p:nvPr/>
        </p:nvSpPr>
        <p:spPr>
          <a:xfrm>
            <a:off x="1758000" y="4095531"/>
            <a:ext cx="2237936" cy="492443"/>
          </a:xfrm>
          <a:prstGeom prst="rect">
            <a:avLst/>
          </a:prstGeom>
          <a:noFill/>
        </p:spPr>
        <p:txBody>
          <a:bodyPr wrap="square" rtlCol="0">
            <a:spAutoFit/>
          </a:bodyPr>
          <a:lstStyle/>
          <a:p>
            <a:pPr algn="just"/>
            <a:r>
              <a:rPr lang="pt-BR" sz="1300" dirty="0">
                <a:solidFill>
                  <a:srgbClr val="434343"/>
                </a:solidFill>
                <a:latin typeface="Arial Narrow" pitchFamily="34" charset="0"/>
              </a:rPr>
              <a:t>Top 10 no Ranking de Suporte SAP no Brasil 2012</a:t>
            </a:r>
          </a:p>
        </p:txBody>
      </p:sp>
      <p:sp>
        <p:nvSpPr>
          <p:cNvPr id="23" name="CaixaDeTexto 22"/>
          <p:cNvSpPr txBox="1"/>
          <p:nvPr/>
        </p:nvSpPr>
        <p:spPr>
          <a:xfrm>
            <a:off x="5375962" y="3074634"/>
            <a:ext cx="2376264" cy="523220"/>
          </a:xfrm>
          <a:prstGeom prst="rect">
            <a:avLst/>
          </a:prstGeom>
          <a:noFill/>
        </p:spPr>
        <p:txBody>
          <a:bodyPr wrap="square" rtlCol="0">
            <a:spAutoFit/>
          </a:bodyPr>
          <a:lstStyle/>
          <a:p>
            <a:pPr algn="just"/>
            <a:r>
              <a:rPr lang="pt-BR" sz="1400" dirty="0">
                <a:solidFill>
                  <a:srgbClr val="434343"/>
                </a:solidFill>
                <a:latin typeface="Arial Narrow" pitchFamily="34" charset="0"/>
              </a:rPr>
              <a:t>Melhor projeto do ano no </a:t>
            </a:r>
            <a:r>
              <a:rPr lang="pt-BR" sz="1400" dirty="0" err="1">
                <a:solidFill>
                  <a:srgbClr val="434343"/>
                </a:solidFill>
                <a:latin typeface="Arial Narrow" pitchFamily="34" charset="0"/>
              </a:rPr>
              <a:t>Asug</a:t>
            </a:r>
            <a:r>
              <a:rPr lang="pt-BR" sz="1400" dirty="0">
                <a:solidFill>
                  <a:srgbClr val="434343"/>
                </a:solidFill>
                <a:latin typeface="Arial Narrow" pitchFamily="34" charset="0"/>
              </a:rPr>
              <a:t> </a:t>
            </a:r>
            <a:r>
              <a:rPr lang="pt-BR" sz="1400" dirty="0" err="1">
                <a:solidFill>
                  <a:srgbClr val="434343"/>
                </a:solidFill>
                <a:latin typeface="Arial Narrow" pitchFamily="34" charset="0"/>
              </a:rPr>
              <a:t>Impact</a:t>
            </a:r>
            <a:r>
              <a:rPr lang="pt-BR" sz="1400" dirty="0">
                <a:solidFill>
                  <a:srgbClr val="434343"/>
                </a:solidFill>
                <a:latin typeface="Arial Narrow" pitchFamily="34" charset="0"/>
              </a:rPr>
              <a:t> </a:t>
            </a:r>
            <a:r>
              <a:rPr lang="pt-BR" sz="1400" dirty="0" err="1">
                <a:solidFill>
                  <a:srgbClr val="434343"/>
                </a:solidFill>
                <a:latin typeface="Arial Narrow" pitchFamily="34" charset="0"/>
              </a:rPr>
              <a:t>Awards</a:t>
            </a:r>
            <a:r>
              <a:rPr lang="pt-BR" sz="1400" dirty="0">
                <a:solidFill>
                  <a:srgbClr val="434343"/>
                </a:solidFill>
                <a:latin typeface="Arial Narrow" pitchFamily="34" charset="0"/>
              </a:rPr>
              <a:t> </a:t>
            </a:r>
            <a:r>
              <a:rPr lang="pt-BR" sz="1400" dirty="0" smtClean="0">
                <a:solidFill>
                  <a:srgbClr val="434343"/>
                </a:solidFill>
                <a:latin typeface="Arial Narrow" pitchFamily="34" charset="0"/>
              </a:rPr>
              <a:t>2011 e 2014</a:t>
            </a:r>
            <a:endParaRPr lang="pt-BR" sz="1400" dirty="0">
              <a:solidFill>
                <a:srgbClr val="434343"/>
              </a:solidFill>
              <a:latin typeface="Arial Narrow" pitchFamily="34" charset="0"/>
            </a:endParaRPr>
          </a:p>
        </p:txBody>
      </p:sp>
      <p:sp>
        <p:nvSpPr>
          <p:cNvPr id="25" name="CaixaDeTexto 24"/>
          <p:cNvSpPr txBox="1"/>
          <p:nvPr/>
        </p:nvSpPr>
        <p:spPr>
          <a:xfrm>
            <a:off x="5458190" y="1369712"/>
            <a:ext cx="2237936" cy="307777"/>
          </a:xfrm>
          <a:prstGeom prst="rect">
            <a:avLst/>
          </a:prstGeom>
          <a:noFill/>
        </p:spPr>
        <p:txBody>
          <a:bodyPr wrap="square" rtlCol="0">
            <a:spAutoFit/>
          </a:bodyPr>
          <a:lstStyle/>
          <a:p>
            <a:r>
              <a:rPr lang="pt-BR" sz="1400" dirty="0">
                <a:solidFill>
                  <a:srgbClr val="434343"/>
                </a:solidFill>
                <a:latin typeface="Arial Narrow" pitchFamily="34" charset="0"/>
              </a:rPr>
              <a:t>Equipe certificada pelo PMI</a:t>
            </a:r>
          </a:p>
        </p:txBody>
      </p:sp>
      <p:sp>
        <p:nvSpPr>
          <p:cNvPr id="27" name="CaixaDeTexto 26"/>
          <p:cNvSpPr txBox="1"/>
          <p:nvPr/>
        </p:nvSpPr>
        <p:spPr>
          <a:xfrm>
            <a:off x="5375962" y="2067694"/>
            <a:ext cx="2237936" cy="738664"/>
          </a:xfrm>
          <a:prstGeom prst="rect">
            <a:avLst/>
          </a:prstGeom>
          <a:noFill/>
        </p:spPr>
        <p:txBody>
          <a:bodyPr wrap="square" rtlCol="0">
            <a:spAutoFit/>
          </a:bodyPr>
          <a:lstStyle/>
          <a:p>
            <a:pPr algn="just"/>
            <a:r>
              <a:rPr lang="pt-BR" sz="1400" dirty="0">
                <a:solidFill>
                  <a:srgbClr val="434343"/>
                </a:solidFill>
                <a:latin typeface="Arial Narrow" pitchFamily="34" charset="0"/>
              </a:rPr>
              <a:t>Há 8 anos a FH é considerada Fornecedora Estratégico do Grupo Boticário</a:t>
            </a:r>
          </a:p>
        </p:txBody>
      </p:sp>
      <p:sp>
        <p:nvSpPr>
          <p:cNvPr id="29" name="CaixaDeTexto 28"/>
          <p:cNvSpPr txBox="1"/>
          <p:nvPr/>
        </p:nvSpPr>
        <p:spPr>
          <a:xfrm>
            <a:off x="5458190" y="3961973"/>
            <a:ext cx="2237936" cy="738664"/>
          </a:xfrm>
          <a:prstGeom prst="rect">
            <a:avLst/>
          </a:prstGeom>
          <a:noFill/>
        </p:spPr>
        <p:txBody>
          <a:bodyPr wrap="square" rtlCol="0">
            <a:spAutoFit/>
          </a:bodyPr>
          <a:lstStyle/>
          <a:p>
            <a:pPr algn="just"/>
            <a:r>
              <a:rPr lang="pt-BR" sz="1400" dirty="0">
                <a:solidFill>
                  <a:srgbClr val="434343"/>
                </a:solidFill>
                <a:latin typeface="Arial Narrow" pitchFamily="34" charset="0"/>
              </a:rPr>
              <a:t>SAP </a:t>
            </a:r>
            <a:r>
              <a:rPr lang="pt-BR" sz="1400" dirty="0" err="1">
                <a:solidFill>
                  <a:srgbClr val="434343"/>
                </a:solidFill>
                <a:latin typeface="Arial Narrow" pitchFamily="34" charset="0"/>
              </a:rPr>
              <a:t>Award</a:t>
            </a:r>
            <a:r>
              <a:rPr lang="pt-BR" sz="1400" dirty="0">
                <a:solidFill>
                  <a:srgbClr val="434343"/>
                </a:solidFill>
                <a:latin typeface="Arial Narrow" pitchFamily="34" charset="0"/>
              </a:rPr>
              <a:t> </a:t>
            </a:r>
            <a:r>
              <a:rPr lang="pt-BR" sz="1400" dirty="0" err="1">
                <a:solidFill>
                  <a:srgbClr val="434343"/>
                </a:solidFill>
                <a:latin typeface="Arial Narrow" pitchFamily="34" charset="0"/>
              </a:rPr>
              <a:t>of</a:t>
            </a:r>
            <a:r>
              <a:rPr lang="pt-BR" sz="1400" dirty="0">
                <a:solidFill>
                  <a:srgbClr val="434343"/>
                </a:solidFill>
                <a:latin typeface="Arial Narrow" pitchFamily="34" charset="0"/>
              </a:rPr>
              <a:t> </a:t>
            </a:r>
            <a:r>
              <a:rPr lang="pt-BR" sz="1400" dirty="0" err="1">
                <a:solidFill>
                  <a:srgbClr val="434343"/>
                </a:solidFill>
                <a:latin typeface="Arial Narrow" pitchFamily="34" charset="0"/>
              </a:rPr>
              <a:t>Excellence</a:t>
            </a:r>
            <a:r>
              <a:rPr lang="pt-BR" sz="1400" dirty="0">
                <a:solidFill>
                  <a:srgbClr val="434343"/>
                </a:solidFill>
                <a:latin typeface="Arial Narrow" pitchFamily="34" charset="0"/>
              </a:rPr>
              <a:t> 2009</a:t>
            </a:r>
          </a:p>
          <a:p>
            <a:pPr algn="just"/>
            <a:r>
              <a:rPr lang="pt-BR" sz="1400" dirty="0">
                <a:solidFill>
                  <a:srgbClr val="434343"/>
                </a:solidFill>
                <a:latin typeface="Arial Narrow" pitchFamily="34" charset="0"/>
              </a:rPr>
              <a:t>A FH foi eleita como uma das 4 melhores consultorias no país</a:t>
            </a:r>
          </a:p>
        </p:txBody>
      </p:sp>
      <p:pic>
        <p:nvPicPr>
          <p:cNvPr id="32" name="Espaço Reservado para Conteúdo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85015" y="3074634"/>
            <a:ext cx="897401" cy="877978"/>
          </a:xfrm>
          <a:prstGeom prst="rect">
            <a:avLst/>
          </a:prstGeom>
        </p:spPr>
      </p:pic>
      <p:pic>
        <p:nvPicPr>
          <p:cNvPr id="33" name="Espaço Reservado para Conteúdo 1"/>
          <p:cNvPicPr>
            <a:picLocks noChangeAspect="1"/>
          </p:cNvPicPr>
          <p:nvPr/>
        </p:nvPicPr>
        <p:blipFill rotWithShape="1">
          <a:blip r:embed="rId4" cstate="print">
            <a:extLst>
              <a:ext uri="{28A0092B-C50C-407E-A947-70E740481C1C}">
                <a14:useLocalDpi xmlns:a14="http://schemas.microsoft.com/office/drawing/2010/main" val="0"/>
              </a:ext>
            </a:extLst>
          </a:blip>
          <a:srcRect t="16103" b="16902"/>
          <a:stretch/>
        </p:blipFill>
        <p:spPr>
          <a:xfrm>
            <a:off x="4253195" y="1347542"/>
            <a:ext cx="1010915" cy="659894"/>
          </a:xfrm>
          <a:prstGeom prst="rect">
            <a:avLst/>
          </a:prstGeom>
        </p:spPr>
      </p:pic>
      <p:pic>
        <p:nvPicPr>
          <p:cNvPr id="34" name="Espaço Reservado para Conteúdo 1"/>
          <p:cNvPicPr>
            <a:picLocks noGrp="1" noChangeAspect="1"/>
          </p:cNvPicPr>
          <p:nvPr>
            <p:ph idx="4294967295"/>
          </p:nvPr>
        </p:nvPicPr>
        <p:blipFill>
          <a:blip r:embed="rId5" cstate="print">
            <a:extLst>
              <a:ext uri="{28A0092B-C50C-407E-A947-70E740481C1C}">
                <a14:useLocalDpi xmlns:a14="http://schemas.microsoft.com/office/drawing/2010/main" val="0"/>
              </a:ext>
            </a:extLst>
          </a:blip>
          <a:stretch>
            <a:fillRect/>
          </a:stretch>
        </p:blipFill>
        <p:spPr>
          <a:xfrm>
            <a:off x="4288019" y="2069432"/>
            <a:ext cx="904922" cy="869408"/>
          </a:xfrm>
        </p:spPr>
      </p:pic>
      <p:pic>
        <p:nvPicPr>
          <p:cNvPr id="35" name="Espaço Reservado para Conteúdo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10254" y="4026595"/>
            <a:ext cx="872162" cy="849411"/>
          </a:xfrm>
          <a:prstGeom prst="rect">
            <a:avLst/>
          </a:prstGeom>
        </p:spPr>
      </p:pic>
      <p:pic>
        <p:nvPicPr>
          <p:cNvPr id="24" name="Espaço Reservado para Conteúdo 1"/>
          <p:cNvPicPr>
            <a:picLocks noChangeAspect="1"/>
          </p:cNvPicPr>
          <p:nvPr/>
        </p:nvPicPr>
        <p:blipFill rotWithShape="1">
          <a:blip r:embed="rId7" cstate="print">
            <a:extLst>
              <a:ext uri="{28A0092B-C50C-407E-A947-70E740481C1C}">
                <a14:useLocalDpi xmlns:a14="http://schemas.microsoft.com/office/drawing/2010/main" val="0"/>
              </a:ext>
            </a:extLst>
          </a:blip>
          <a:srcRect r="3451"/>
          <a:stretch/>
        </p:blipFill>
        <p:spPr>
          <a:xfrm>
            <a:off x="899592" y="1305497"/>
            <a:ext cx="829359" cy="634773"/>
          </a:xfrm>
          <a:prstGeom prst="rect">
            <a:avLst/>
          </a:prstGeom>
        </p:spPr>
      </p:pic>
      <p:pic>
        <p:nvPicPr>
          <p:cNvPr id="26" name="Espaço Reservado para Conteúdo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9592" y="2156221"/>
            <a:ext cx="829359" cy="705493"/>
          </a:xfrm>
          <a:prstGeom prst="rect">
            <a:avLst/>
          </a:prstGeom>
        </p:spPr>
      </p:pic>
      <p:pic>
        <p:nvPicPr>
          <p:cNvPr id="28" name="Espaço Reservado para Conteúdo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9592" y="3105032"/>
            <a:ext cx="792088" cy="774869"/>
          </a:xfrm>
          <a:prstGeom prst="rect">
            <a:avLst/>
          </a:prstGeom>
        </p:spPr>
      </p:pic>
      <p:pic>
        <p:nvPicPr>
          <p:cNvPr id="30" name="Espaço Reservado para Conteúdo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6326" y="4011910"/>
            <a:ext cx="795354" cy="686699"/>
          </a:xfrm>
          <a:prstGeom prst="rect">
            <a:avLst/>
          </a:prstGeom>
        </p:spPr>
      </p:pic>
    </p:spTree>
    <p:extLst>
      <p:ext uri="{BB962C8B-B14F-4D97-AF65-F5344CB8AC3E}">
        <p14:creationId xmlns:p14="http://schemas.microsoft.com/office/powerpoint/2010/main" val="16628157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CaixaDeTexto 6"/>
          <p:cNvSpPr txBox="1"/>
          <p:nvPr/>
        </p:nvSpPr>
        <p:spPr>
          <a:xfrm>
            <a:off x="2053356" y="2067694"/>
            <a:ext cx="6042198" cy="338554"/>
          </a:xfrm>
          <a:prstGeom prst="rect">
            <a:avLst/>
          </a:prstGeom>
          <a:noFill/>
        </p:spPr>
        <p:txBody>
          <a:bodyPr wrap="square" rtlCol="0">
            <a:spAutoFit/>
          </a:bodyPr>
          <a:lstStyle/>
          <a:p>
            <a:r>
              <a:rPr lang="pt-BR" sz="1600" dirty="0">
                <a:solidFill>
                  <a:srgbClr val="434343"/>
                </a:solidFill>
                <a:latin typeface="Arial Narrow" pitchFamily="34" charset="0"/>
              </a:rPr>
              <a:t>1° Case de Implementação SAP ERP em Sybase no Brasil</a:t>
            </a:r>
          </a:p>
        </p:txBody>
      </p:sp>
      <p:sp>
        <p:nvSpPr>
          <p:cNvPr id="8" name="CaixaDeTexto 7"/>
          <p:cNvSpPr txBox="1"/>
          <p:nvPr/>
        </p:nvSpPr>
        <p:spPr>
          <a:xfrm>
            <a:off x="2071581" y="1251524"/>
            <a:ext cx="6510022" cy="584775"/>
          </a:xfrm>
          <a:prstGeom prst="rect">
            <a:avLst/>
          </a:prstGeom>
          <a:noFill/>
        </p:spPr>
        <p:txBody>
          <a:bodyPr wrap="square" rtlCol="0">
            <a:spAutoFit/>
          </a:bodyPr>
          <a:lstStyle/>
          <a:p>
            <a:r>
              <a:rPr lang="pt-BR" sz="1600" dirty="0">
                <a:solidFill>
                  <a:srgbClr val="434343"/>
                </a:solidFill>
                <a:latin typeface="Arial Narrow" pitchFamily="34" charset="0"/>
              </a:rPr>
              <a:t>1ª Empresa da América Latina a conquistar a certificação de COMMERCE DEVELOPER </a:t>
            </a:r>
            <a:r>
              <a:rPr lang="pt-BR" sz="1600" dirty="0" err="1" smtClean="0">
                <a:solidFill>
                  <a:srgbClr val="434343"/>
                </a:solidFill>
                <a:latin typeface="Arial Narrow" pitchFamily="34" charset="0"/>
              </a:rPr>
              <a:t>hybris</a:t>
            </a:r>
            <a:endParaRPr lang="pt-BR" sz="1600" dirty="0">
              <a:solidFill>
                <a:srgbClr val="434343"/>
              </a:solidFill>
              <a:latin typeface="Arial Narrow" pitchFamily="34" charset="0"/>
            </a:endParaRPr>
          </a:p>
        </p:txBody>
      </p:sp>
      <p:sp>
        <p:nvSpPr>
          <p:cNvPr id="9" name="CaixaDeTexto 8"/>
          <p:cNvSpPr txBox="1"/>
          <p:nvPr/>
        </p:nvSpPr>
        <p:spPr>
          <a:xfrm>
            <a:off x="2071581" y="2787774"/>
            <a:ext cx="6042198" cy="338554"/>
          </a:xfrm>
          <a:prstGeom prst="rect">
            <a:avLst/>
          </a:prstGeom>
          <a:noFill/>
        </p:spPr>
        <p:txBody>
          <a:bodyPr wrap="square" rtlCol="0">
            <a:spAutoFit/>
          </a:bodyPr>
          <a:lstStyle/>
          <a:p>
            <a:r>
              <a:rPr lang="pt-BR" sz="1600" dirty="0">
                <a:solidFill>
                  <a:srgbClr val="434343"/>
                </a:solidFill>
                <a:latin typeface="Arial Narrow" pitchFamily="34" charset="0"/>
              </a:rPr>
              <a:t>2ª Empresa Brasileira a adotar o Pacto Anticorrupção</a:t>
            </a:r>
          </a:p>
        </p:txBody>
      </p:sp>
      <p:sp>
        <p:nvSpPr>
          <p:cNvPr id="6" name="CaixaDeTexto 5"/>
          <p:cNvSpPr txBox="1"/>
          <p:nvPr/>
        </p:nvSpPr>
        <p:spPr>
          <a:xfrm>
            <a:off x="2046968" y="3501679"/>
            <a:ext cx="6042198" cy="338554"/>
          </a:xfrm>
          <a:prstGeom prst="rect">
            <a:avLst/>
          </a:prstGeom>
          <a:noFill/>
        </p:spPr>
        <p:txBody>
          <a:bodyPr wrap="square" rtlCol="0">
            <a:spAutoFit/>
          </a:bodyPr>
          <a:lstStyle/>
          <a:p>
            <a:r>
              <a:rPr lang="pt-BR" sz="1600" dirty="0">
                <a:solidFill>
                  <a:srgbClr val="434343"/>
                </a:solidFill>
                <a:latin typeface="Arial Narrow" pitchFamily="34" charset="0"/>
              </a:rPr>
              <a:t>GUEPARDO – 1ª Solução Fiscal Brasileira Certificada pela SAP</a:t>
            </a:r>
          </a:p>
        </p:txBody>
      </p:sp>
      <p:sp>
        <p:nvSpPr>
          <p:cNvPr id="13" name="CaixaDeTexto 12"/>
          <p:cNvSpPr txBox="1"/>
          <p:nvPr/>
        </p:nvSpPr>
        <p:spPr>
          <a:xfrm>
            <a:off x="323528" y="330210"/>
            <a:ext cx="4752528" cy="369332"/>
          </a:xfrm>
          <a:prstGeom prst="rect">
            <a:avLst/>
          </a:prstGeom>
          <a:noFill/>
        </p:spPr>
        <p:txBody>
          <a:bodyPr wrap="square" rtlCol="0">
            <a:spAutoFit/>
          </a:bodyPr>
          <a:lstStyle/>
          <a:p>
            <a:pPr algn="r"/>
            <a:r>
              <a:rPr lang="pt-BR" dirty="0">
                <a:solidFill>
                  <a:schemeClr val="bg1"/>
                </a:solidFill>
                <a:latin typeface="Arial Narrow" pitchFamily="34" charset="0"/>
              </a:rPr>
              <a:t>RECONHECIMENTO</a:t>
            </a:r>
          </a:p>
        </p:txBody>
      </p:sp>
      <p:sp>
        <p:nvSpPr>
          <p:cNvPr id="21" name="CaixaDeTexto 20"/>
          <p:cNvSpPr txBox="1"/>
          <p:nvPr/>
        </p:nvSpPr>
        <p:spPr>
          <a:xfrm>
            <a:off x="4067944" y="790867"/>
            <a:ext cx="5076056" cy="369332"/>
          </a:xfrm>
          <a:prstGeom prst="rect">
            <a:avLst/>
          </a:prstGeom>
          <a:noFill/>
        </p:spPr>
        <p:txBody>
          <a:bodyPr wrap="square" rtlCol="0">
            <a:spAutoFit/>
          </a:bodyPr>
          <a:lstStyle/>
          <a:p>
            <a:r>
              <a:rPr lang="pt-BR" dirty="0">
                <a:solidFill>
                  <a:srgbClr val="434343"/>
                </a:solidFill>
                <a:latin typeface="Arial Narrow" pitchFamily="34" charset="0"/>
              </a:rPr>
              <a:t>Prêmios e Certificações</a:t>
            </a:r>
          </a:p>
        </p:txBody>
      </p:sp>
      <p:pic>
        <p:nvPicPr>
          <p:cNvPr id="38" name="Espaço Reservado para Conteúdo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4572" y="3374765"/>
            <a:ext cx="678950" cy="664854"/>
          </a:xfrm>
          <a:prstGeom prst="rect">
            <a:avLst/>
          </a:prstGeom>
        </p:spPr>
      </p:pic>
      <p:pic>
        <p:nvPicPr>
          <p:cNvPr id="40" name="Espaço Reservado para Conteúdo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4572" y="1923033"/>
            <a:ext cx="669066" cy="646331"/>
          </a:xfrm>
          <a:prstGeom prst="rect">
            <a:avLst/>
          </a:prstGeom>
        </p:spPr>
      </p:pic>
      <p:pic>
        <p:nvPicPr>
          <p:cNvPr id="43" name="Espaço Reservado para Conteúdo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0281" y="1160199"/>
            <a:ext cx="646734" cy="685733"/>
          </a:xfrm>
          <a:prstGeom prst="rect">
            <a:avLst/>
          </a:prstGeom>
        </p:spPr>
      </p:pic>
      <p:pic>
        <p:nvPicPr>
          <p:cNvPr id="46" name="Espaço Reservado para Conteúdo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34572" y="2646465"/>
            <a:ext cx="657809" cy="651199"/>
          </a:xfrm>
          <a:prstGeom prst="rect">
            <a:avLst/>
          </a:prstGeom>
        </p:spPr>
      </p:pic>
      <p:grpSp>
        <p:nvGrpSpPr>
          <p:cNvPr id="51" name="Grupo 50"/>
          <p:cNvGrpSpPr/>
          <p:nvPr/>
        </p:nvGrpSpPr>
        <p:grpSpPr>
          <a:xfrm>
            <a:off x="6906062" y="3419272"/>
            <a:ext cx="1675541" cy="487143"/>
            <a:chOff x="6421614" y="4119910"/>
            <a:chExt cx="1675541" cy="487143"/>
          </a:xfrm>
        </p:grpSpPr>
        <p:sp>
          <p:nvSpPr>
            <p:cNvPr id="52" name="Retângulo 51"/>
            <p:cNvSpPr/>
            <p:nvPr/>
          </p:nvSpPr>
          <p:spPr>
            <a:xfrm>
              <a:off x="6421614" y="4119910"/>
              <a:ext cx="1675541" cy="4871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a:p>
          </p:txBody>
        </p:sp>
        <p:pic>
          <p:nvPicPr>
            <p:cNvPr id="53" name="Imagem 5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08911" y="4196095"/>
              <a:ext cx="1500947" cy="334773"/>
            </a:xfrm>
            <a:prstGeom prst="rect">
              <a:avLst/>
            </a:prstGeom>
          </p:spPr>
        </p:pic>
      </p:grpSp>
      <p:grpSp>
        <p:nvGrpSpPr>
          <p:cNvPr id="55" name="Grupo 54"/>
          <p:cNvGrpSpPr/>
          <p:nvPr/>
        </p:nvGrpSpPr>
        <p:grpSpPr>
          <a:xfrm>
            <a:off x="6727311" y="4172839"/>
            <a:ext cx="1675541" cy="487143"/>
            <a:chOff x="6421614" y="4119910"/>
            <a:chExt cx="1675541" cy="487143"/>
          </a:xfrm>
        </p:grpSpPr>
        <p:sp>
          <p:nvSpPr>
            <p:cNvPr id="56" name="Retângulo 55"/>
            <p:cNvSpPr/>
            <p:nvPr/>
          </p:nvSpPr>
          <p:spPr>
            <a:xfrm>
              <a:off x="6421614" y="4119910"/>
              <a:ext cx="1675541" cy="4871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a:p>
          </p:txBody>
        </p:sp>
        <p:pic>
          <p:nvPicPr>
            <p:cNvPr id="57" name="Imagem 5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08911" y="4196095"/>
              <a:ext cx="1500947" cy="334773"/>
            </a:xfrm>
            <a:prstGeom prst="rect">
              <a:avLst/>
            </a:prstGeom>
          </p:spPr>
        </p:pic>
      </p:grpSp>
      <p:sp>
        <p:nvSpPr>
          <p:cNvPr id="58" name="CaixaDeTexto 57"/>
          <p:cNvSpPr txBox="1"/>
          <p:nvPr/>
        </p:nvSpPr>
        <p:spPr>
          <a:xfrm>
            <a:off x="2070100" y="4249420"/>
            <a:ext cx="4657211" cy="338554"/>
          </a:xfrm>
          <a:prstGeom prst="rect">
            <a:avLst/>
          </a:prstGeom>
          <a:noFill/>
        </p:spPr>
        <p:txBody>
          <a:bodyPr wrap="square" rtlCol="0">
            <a:spAutoFit/>
          </a:bodyPr>
          <a:lstStyle/>
          <a:p>
            <a:r>
              <a:rPr lang="pt-BR" sz="1600" dirty="0" smtClean="0">
                <a:solidFill>
                  <a:srgbClr val="434343"/>
                </a:solidFill>
                <a:latin typeface="Arial Narrow" pitchFamily="34" charset="0"/>
              </a:rPr>
              <a:t>Primeira no Brasil a obter o certificado </a:t>
            </a:r>
            <a:r>
              <a:rPr lang="pt-BR" sz="1600" dirty="0" err="1" smtClean="0">
                <a:solidFill>
                  <a:srgbClr val="434343"/>
                </a:solidFill>
                <a:latin typeface="Arial Narrow" pitchFamily="34" charset="0"/>
              </a:rPr>
              <a:t>Run</a:t>
            </a:r>
            <a:r>
              <a:rPr lang="pt-BR" sz="1600" dirty="0" smtClean="0">
                <a:solidFill>
                  <a:srgbClr val="434343"/>
                </a:solidFill>
                <a:latin typeface="Arial Narrow" pitchFamily="34" charset="0"/>
              </a:rPr>
              <a:t> SAP </a:t>
            </a:r>
            <a:r>
              <a:rPr lang="pt-BR" sz="1600" dirty="0" err="1" smtClean="0">
                <a:solidFill>
                  <a:srgbClr val="434343"/>
                </a:solidFill>
                <a:latin typeface="Arial Narrow" pitchFamily="34" charset="0"/>
              </a:rPr>
              <a:t>Operations</a:t>
            </a:r>
            <a:endParaRPr lang="pt-BR" sz="1600" dirty="0">
              <a:solidFill>
                <a:srgbClr val="434343"/>
              </a:solidFill>
              <a:latin typeface="Arial Narrow" pitchFamily="34" charset="0"/>
            </a:endParaRPr>
          </a:p>
        </p:txBody>
      </p:sp>
      <p:pic>
        <p:nvPicPr>
          <p:cNvPr id="59" name="Imagem 58"/>
          <p:cNvPicPr>
            <a:picLocks noChangeAspect="1"/>
          </p:cNvPicPr>
          <p:nvPr/>
        </p:nvPicPr>
        <p:blipFill rotWithShape="1">
          <a:blip r:embed="rId8" cstate="print">
            <a:extLst>
              <a:ext uri="{28A0092B-C50C-407E-A947-70E740481C1C}">
                <a14:useLocalDpi xmlns:a14="http://schemas.microsoft.com/office/drawing/2010/main" val="0"/>
              </a:ext>
            </a:extLst>
          </a:blip>
          <a:srcRect l="-2900" r="3695" b="25399"/>
          <a:stretch/>
        </p:blipFill>
        <p:spPr>
          <a:xfrm>
            <a:off x="1110687" y="4116722"/>
            <a:ext cx="705577" cy="690818"/>
          </a:xfrm>
          <a:prstGeom prst="rect">
            <a:avLst/>
          </a:prstGeom>
        </p:spPr>
      </p:pic>
    </p:spTree>
    <p:extLst>
      <p:ext uri="{BB962C8B-B14F-4D97-AF65-F5344CB8AC3E}">
        <p14:creationId xmlns:p14="http://schemas.microsoft.com/office/powerpoint/2010/main" val="13344334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3" name="CaixaDeTexto 12"/>
          <p:cNvSpPr txBox="1"/>
          <p:nvPr/>
        </p:nvSpPr>
        <p:spPr>
          <a:xfrm>
            <a:off x="323528" y="330210"/>
            <a:ext cx="4752528" cy="369332"/>
          </a:xfrm>
          <a:prstGeom prst="rect">
            <a:avLst/>
          </a:prstGeom>
          <a:noFill/>
        </p:spPr>
        <p:txBody>
          <a:bodyPr wrap="square" rtlCol="0">
            <a:spAutoFit/>
          </a:bodyPr>
          <a:lstStyle/>
          <a:p>
            <a:pPr algn="r"/>
            <a:r>
              <a:rPr lang="pt-BR" dirty="0">
                <a:solidFill>
                  <a:schemeClr val="bg1"/>
                </a:solidFill>
                <a:latin typeface="Arial Narrow" pitchFamily="34" charset="0"/>
              </a:rPr>
              <a:t>RECONHECIMENTO</a:t>
            </a:r>
          </a:p>
        </p:txBody>
      </p:sp>
      <p:pic>
        <p:nvPicPr>
          <p:cNvPr id="2" name="Imagem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4323" y="1635646"/>
            <a:ext cx="5461721" cy="2652364"/>
          </a:xfrm>
          <a:prstGeom prst="rect">
            <a:avLst/>
          </a:prstGeom>
        </p:spPr>
      </p:pic>
      <p:sp>
        <p:nvSpPr>
          <p:cNvPr id="10" name="CaixaDeTexto 9"/>
          <p:cNvSpPr txBox="1"/>
          <p:nvPr/>
        </p:nvSpPr>
        <p:spPr>
          <a:xfrm>
            <a:off x="5724129" y="1644463"/>
            <a:ext cx="3024335" cy="1815882"/>
          </a:xfrm>
          <a:prstGeom prst="rect">
            <a:avLst/>
          </a:prstGeom>
          <a:noFill/>
        </p:spPr>
        <p:txBody>
          <a:bodyPr wrap="square" rtlCol="0">
            <a:spAutoFit/>
          </a:bodyPr>
          <a:lstStyle/>
          <a:p>
            <a:pPr algn="just"/>
            <a:r>
              <a:rPr lang="pt-BR" sz="1600" dirty="0">
                <a:solidFill>
                  <a:srgbClr val="434343"/>
                </a:solidFill>
                <a:latin typeface="Arial Narrow" pitchFamily="34" charset="0"/>
              </a:rPr>
              <a:t>Temos  mais de 200 certificações SAP e Microsoft, cobrindo um espectro de aproximadamente 20 áreas diferentes de conhecimento, os gerentes de projeto possuem as certificações PMI e o time SCM do Business Consulting possui certificações SCOR.</a:t>
            </a:r>
          </a:p>
        </p:txBody>
      </p:sp>
      <p:sp>
        <p:nvSpPr>
          <p:cNvPr id="16" name="CaixaDeTexto 15"/>
          <p:cNvSpPr txBox="1"/>
          <p:nvPr/>
        </p:nvSpPr>
        <p:spPr>
          <a:xfrm>
            <a:off x="4067944" y="790867"/>
            <a:ext cx="5076056" cy="369332"/>
          </a:xfrm>
          <a:prstGeom prst="rect">
            <a:avLst/>
          </a:prstGeom>
          <a:noFill/>
        </p:spPr>
        <p:txBody>
          <a:bodyPr wrap="square" rtlCol="0">
            <a:spAutoFit/>
          </a:bodyPr>
          <a:lstStyle/>
          <a:p>
            <a:r>
              <a:rPr lang="pt-BR" dirty="0">
                <a:solidFill>
                  <a:srgbClr val="434343"/>
                </a:solidFill>
                <a:latin typeface="Arial Narrow" pitchFamily="34" charset="0"/>
              </a:rPr>
              <a:t>Prêmios e Certificações</a:t>
            </a:r>
          </a:p>
        </p:txBody>
      </p:sp>
    </p:spTree>
    <p:extLst>
      <p:ext uri="{BB962C8B-B14F-4D97-AF65-F5344CB8AC3E}">
        <p14:creationId xmlns:p14="http://schemas.microsoft.com/office/powerpoint/2010/main" val="5453918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323528" y="330210"/>
            <a:ext cx="4752528" cy="369332"/>
          </a:xfrm>
          <a:prstGeom prst="rect">
            <a:avLst/>
          </a:prstGeom>
          <a:noFill/>
        </p:spPr>
        <p:txBody>
          <a:bodyPr wrap="square" rtlCol="0">
            <a:spAutoFit/>
          </a:bodyPr>
          <a:lstStyle/>
          <a:p>
            <a:pPr algn="r"/>
            <a:r>
              <a:rPr lang="pt-BR" dirty="0">
                <a:solidFill>
                  <a:schemeClr val="bg1"/>
                </a:solidFill>
                <a:latin typeface="Arial Narrow" pitchFamily="34" charset="0"/>
              </a:rPr>
              <a:t>LINHAS DE NEGÓCIO</a:t>
            </a:r>
          </a:p>
        </p:txBody>
      </p:sp>
      <p:pic>
        <p:nvPicPr>
          <p:cNvPr id="15" name="Espaço Reservado para Conteúdo 1">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29712" y="1491630"/>
            <a:ext cx="2048708" cy="1152128"/>
          </a:xfrm>
          <a:prstGeom prst="rect">
            <a:avLst/>
          </a:prstGeom>
        </p:spPr>
      </p:pic>
      <p:pic>
        <p:nvPicPr>
          <p:cNvPr id="16" name="Espaço Reservado para Conteúdo 1">
            <a:hlinkClick r:id="rId5"/>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31922" y="1485925"/>
            <a:ext cx="2048708" cy="1152128"/>
          </a:xfrm>
          <a:prstGeom prst="rect">
            <a:avLst/>
          </a:prstGeom>
        </p:spPr>
      </p:pic>
      <p:pic>
        <p:nvPicPr>
          <p:cNvPr id="19" name="Espaço Reservado para Conteúdo 1">
            <a:hlinkClick r:id="rId7"/>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38121" y="3075806"/>
            <a:ext cx="2048708" cy="1152128"/>
          </a:xfrm>
          <a:prstGeom prst="rect">
            <a:avLst/>
          </a:prstGeom>
        </p:spPr>
      </p:pic>
      <p:pic>
        <p:nvPicPr>
          <p:cNvPr id="21" name="Imagem 20"/>
          <p:cNvPicPr>
            <a:picLocks noChangeAspect="1"/>
          </p:cNvPicPr>
          <p:nvPr/>
        </p:nvPicPr>
        <p:blipFill rotWithShape="1">
          <a:blip r:embed="rId9" cstate="print">
            <a:extLst>
              <a:ext uri="{28A0092B-C50C-407E-A947-70E740481C1C}">
                <a14:useLocalDpi xmlns:a14="http://schemas.microsoft.com/office/drawing/2010/main" val="0"/>
              </a:ext>
            </a:extLst>
          </a:blip>
          <a:srcRect l="11721" t="23399" r="65750" b="54311"/>
          <a:stretch/>
        </p:blipFill>
        <p:spPr>
          <a:xfrm>
            <a:off x="1071778" y="1491630"/>
            <a:ext cx="2060061" cy="1146423"/>
          </a:xfrm>
          <a:prstGeom prst="rect">
            <a:avLst/>
          </a:prstGeom>
        </p:spPr>
      </p:pic>
      <p:pic>
        <p:nvPicPr>
          <p:cNvPr id="9" name="Imagem 8"/>
          <p:cNvPicPr>
            <a:picLocks noChangeAspect="1"/>
          </p:cNvPicPr>
          <p:nvPr/>
        </p:nvPicPr>
        <p:blipFill>
          <a:blip r:embed="rId10" cstate="print"/>
          <a:stretch>
            <a:fillRect/>
          </a:stretch>
        </p:blipFill>
        <p:spPr>
          <a:xfrm>
            <a:off x="6033467" y="3075806"/>
            <a:ext cx="2066925" cy="1162050"/>
          </a:xfrm>
          <a:prstGeom prst="rect">
            <a:avLst/>
          </a:prstGeom>
        </p:spPr>
      </p:pic>
      <p:pic>
        <p:nvPicPr>
          <p:cNvPr id="10" name="Espaço Reservado para Conteúdo 1">
            <a:hlinkClick r:id="rId11"/>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90027" y="3075806"/>
            <a:ext cx="2048708" cy="1152128"/>
          </a:xfrm>
          <a:prstGeom prst="rect">
            <a:avLst/>
          </a:prstGeom>
        </p:spPr>
      </p:pic>
    </p:spTree>
    <p:extLst>
      <p:ext uri="{BB962C8B-B14F-4D97-AF65-F5344CB8AC3E}">
        <p14:creationId xmlns:p14="http://schemas.microsoft.com/office/powerpoint/2010/main" val="42171100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547664" y="951569"/>
            <a:ext cx="5940000" cy="3370153"/>
          </a:xfrm>
          <a:prstGeom prst="rect">
            <a:avLst/>
          </a:prstGeom>
        </p:spPr>
        <p:txBody>
          <a:bodyPr wrap="square">
            <a:spAutoFit/>
          </a:bodyPr>
          <a:lstStyle/>
          <a:p>
            <a:r>
              <a:rPr lang="pt-BR" sz="1050" dirty="0">
                <a:solidFill>
                  <a:srgbClr val="767575"/>
                </a:solidFill>
                <a:latin typeface="HelveticaNeue MediumCond"/>
              </a:rPr>
              <a:t>2014 foi um grande ano para a FH. Obtivemos um crescimento </a:t>
            </a:r>
            <a:r>
              <a:rPr lang="pt-BR" sz="1050" dirty="0" smtClean="0">
                <a:solidFill>
                  <a:srgbClr val="767575"/>
                </a:solidFill>
                <a:latin typeface="HelveticaNeue MediumCond"/>
              </a:rPr>
              <a:t>de 25</a:t>
            </a:r>
            <a:r>
              <a:rPr lang="pt-BR" sz="1050" dirty="0">
                <a:solidFill>
                  <a:srgbClr val="767575"/>
                </a:solidFill>
                <a:latin typeface="HelveticaNeue MediumCond"/>
              </a:rPr>
              <a:t>% na receita, comparado com 2013 e isso se deve ao fato de termos uma equipe competente e determinada a atingir os resultados propostos. O crescimento sustentável que obtivemos nos últimos 5 anos está fundamentado pelo alinhamento e promoção dos 10 princípios do Pacto Global das Nações Unidas.</a:t>
            </a:r>
          </a:p>
          <a:p>
            <a:r>
              <a:rPr lang="pt-BR" sz="1050" dirty="0" smtClean="0">
                <a:solidFill>
                  <a:srgbClr val="767575"/>
                </a:solidFill>
                <a:latin typeface="HelveticaNeue MediumCond"/>
              </a:rPr>
              <a:t>Enxergamos </a:t>
            </a:r>
            <a:r>
              <a:rPr lang="pt-BR" sz="1050" dirty="0">
                <a:solidFill>
                  <a:srgbClr val="767575"/>
                </a:solidFill>
                <a:latin typeface="HelveticaNeue MediumCond"/>
              </a:rPr>
              <a:t>2015 como um ano desafiador, e por isso aumentaremos nossos esforços em ações que expressam o compromisso da FH com o desenvolvimento social, ambiental e econômico. Estaremos presentes em novas geografias e ampliaremos novas ofertas para 2 novos setores da indústria.     </a:t>
            </a:r>
          </a:p>
          <a:p>
            <a:r>
              <a:rPr lang="pt-BR" sz="1050" dirty="0" smtClean="0">
                <a:solidFill>
                  <a:srgbClr val="767575"/>
                </a:solidFill>
                <a:latin typeface="HelveticaNeue MediumCond"/>
              </a:rPr>
              <a:t>O </a:t>
            </a:r>
            <a:r>
              <a:rPr lang="pt-BR" sz="1050" dirty="0">
                <a:solidFill>
                  <a:srgbClr val="767575"/>
                </a:solidFill>
                <a:latin typeface="HelveticaNeue MediumCond"/>
              </a:rPr>
              <a:t>Pacto Global pede às empresas para aceitar, apoiar e aplicar um conjunto de valores fundamentais nas áreas de direitos humanos, padrões trabalhistas, meio ambiente e combate à corrupção, o que nos mantém envolvidos e motivados em influenciar nossos colaboradores, clientes e fornecedores na disseminação desses princípios.</a:t>
            </a:r>
          </a:p>
          <a:p>
            <a:r>
              <a:rPr lang="pt-BR" sz="1050" dirty="0" smtClean="0">
                <a:solidFill>
                  <a:srgbClr val="767575"/>
                </a:solidFill>
                <a:latin typeface="HelveticaNeue MediumCond"/>
              </a:rPr>
              <a:t>É </a:t>
            </a:r>
            <a:r>
              <a:rPr lang="pt-BR" sz="1050" dirty="0">
                <a:solidFill>
                  <a:srgbClr val="767575"/>
                </a:solidFill>
                <a:latin typeface="HelveticaNeue MediumCond"/>
              </a:rPr>
              <a:t>com orgulho que apresentamos à vocês as nossas conquistas. O maior destaque é para as iniciativas que preparam nossos colaboradores e processos para um posicionamento correto em situações onde possam existir algum tipo de fraude. Mais do que desenvolver os funcionários, nosso compromisso é de formar cidadãos pautados pela ética que possam impactar positivamente o mundo. </a:t>
            </a:r>
          </a:p>
          <a:p>
            <a:pPr lvl="0" algn="r"/>
            <a:endParaRPr lang="pt-BR" sz="1200" dirty="0" smtClean="0">
              <a:solidFill>
                <a:srgbClr val="767575"/>
              </a:solidFill>
              <a:latin typeface="HelveticaNeue MediumCond"/>
            </a:endParaRPr>
          </a:p>
          <a:p>
            <a:pPr lvl="0" algn="r"/>
            <a:endParaRPr lang="pt-BR" sz="1200" dirty="0" smtClean="0">
              <a:solidFill>
                <a:srgbClr val="767575"/>
              </a:solidFill>
              <a:latin typeface="HelveticaNeue MediumCond"/>
            </a:endParaRPr>
          </a:p>
        </p:txBody>
      </p:sp>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2584" y="3795886"/>
            <a:ext cx="1071734" cy="540060"/>
          </a:xfrm>
          <a:prstGeom prst="rect">
            <a:avLst/>
          </a:prstGeom>
        </p:spPr>
      </p:pic>
      <p:sp>
        <p:nvSpPr>
          <p:cNvPr id="6" name="Título 3"/>
          <p:cNvSpPr txBox="1">
            <a:spLocks/>
          </p:cNvSpPr>
          <p:nvPr/>
        </p:nvSpPr>
        <p:spPr>
          <a:xfrm>
            <a:off x="1547664" y="357504"/>
            <a:ext cx="6110436" cy="392415"/>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pt-BR" sz="2700" dirty="0">
                <a:solidFill>
                  <a:srgbClr val="AA1819"/>
                </a:solidFill>
              </a:rPr>
              <a:t>Mensagem do Diretor</a:t>
            </a:r>
          </a:p>
        </p:txBody>
      </p:sp>
      <p:sp>
        <p:nvSpPr>
          <p:cNvPr id="9" name="Espaço Reservado para Texto 1"/>
          <p:cNvSpPr>
            <a:spLocks noGrp="1"/>
          </p:cNvSpPr>
          <p:nvPr>
            <p:ph type="body" sz="quarter" idx="15"/>
          </p:nvPr>
        </p:nvSpPr>
        <p:spPr>
          <a:xfrm>
            <a:off x="1817695" y="4785327"/>
            <a:ext cx="1782365" cy="216025"/>
          </a:xfrm>
        </p:spPr>
        <p:txBody>
          <a:bodyPr>
            <a:normAutofit lnSpcReduction="10000"/>
          </a:bodyPr>
          <a:lstStyle/>
          <a:p>
            <a:r>
              <a:rPr lang="pt-BR" dirty="0" smtClean="0"/>
              <a:t>COP 2014</a:t>
            </a:r>
            <a:endParaRPr lang="pt-BR" dirty="0"/>
          </a:p>
          <a:p>
            <a:endParaRPr lang="pt-BR" dirty="0"/>
          </a:p>
        </p:txBody>
      </p:sp>
      <p:sp>
        <p:nvSpPr>
          <p:cNvPr id="10" name="Espaço Reservado para Número de Slide 2"/>
          <p:cNvSpPr>
            <a:spLocks noGrp="1"/>
          </p:cNvSpPr>
          <p:nvPr>
            <p:ph type="sldNum" sz="quarter" idx="12"/>
          </p:nvPr>
        </p:nvSpPr>
        <p:spPr>
          <a:xfrm>
            <a:off x="6246000" y="4787101"/>
            <a:ext cx="1600200" cy="201104"/>
          </a:xfrm>
        </p:spPr>
        <p:txBody>
          <a:bodyPr/>
          <a:lstStyle/>
          <a:p>
            <a:pPr lvl="0"/>
            <a:r>
              <a:rPr lang="pt-BR" dirty="0" smtClean="0"/>
              <a:t>Slide </a:t>
            </a:r>
            <a:fld id="{B00F1283-74B6-4B25-82A6-090DB67AED68}" type="slidenum">
              <a:rPr lang="pt-BR" smtClean="0"/>
              <a:pPr lvl="0"/>
              <a:t>2</a:t>
            </a:fld>
            <a:endParaRPr lang="pt-BR" dirty="0"/>
          </a:p>
        </p:txBody>
      </p:sp>
      <p:sp>
        <p:nvSpPr>
          <p:cNvPr id="3" name="Retângulo 2"/>
          <p:cNvSpPr/>
          <p:nvPr/>
        </p:nvSpPr>
        <p:spPr>
          <a:xfrm>
            <a:off x="2871202" y="4198317"/>
            <a:ext cx="4572000" cy="461665"/>
          </a:xfrm>
          <a:prstGeom prst="rect">
            <a:avLst/>
          </a:prstGeom>
        </p:spPr>
        <p:txBody>
          <a:bodyPr>
            <a:spAutoFit/>
          </a:bodyPr>
          <a:lstStyle/>
          <a:p>
            <a:pPr lvl="0" algn="r"/>
            <a:r>
              <a:rPr lang="pt-BR" sz="1200" dirty="0">
                <a:solidFill>
                  <a:srgbClr val="767575"/>
                </a:solidFill>
                <a:latin typeface="HelveticaNeue MediumCond"/>
              </a:rPr>
              <a:t>Ricardo Fachin</a:t>
            </a:r>
          </a:p>
          <a:p>
            <a:pPr lvl="0" algn="r"/>
            <a:r>
              <a:rPr lang="pt-BR" sz="1200" dirty="0">
                <a:solidFill>
                  <a:srgbClr val="767575"/>
                </a:solidFill>
                <a:latin typeface="HelveticaNeue MediumCond"/>
              </a:rPr>
              <a:t>Diretor Corporativo</a:t>
            </a:r>
            <a:endParaRPr lang="pt-BR" sz="1200" dirty="0">
              <a:solidFill>
                <a:srgbClr val="767575"/>
              </a:solidFill>
            </a:endParaRPr>
          </a:p>
        </p:txBody>
      </p:sp>
    </p:spTree>
    <p:extLst>
      <p:ext uri="{BB962C8B-B14F-4D97-AF65-F5344CB8AC3E}">
        <p14:creationId xmlns:p14="http://schemas.microsoft.com/office/powerpoint/2010/main" val="35826052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CaixaDeTexto 3"/>
          <p:cNvSpPr txBox="1"/>
          <p:nvPr/>
        </p:nvSpPr>
        <p:spPr>
          <a:xfrm>
            <a:off x="323528" y="329542"/>
            <a:ext cx="4752528" cy="369332"/>
          </a:xfrm>
          <a:prstGeom prst="rect">
            <a:avLst/>
          </a:prstGeom>
          <a:noFill/>
        </p:spPr>
        <p:txBody>
          <a:bodyPr wrap="square" rtlCol="0">
            <a:spAutoFit/>
          </a:bodyPr>
          <a:lstStyle/>
          <a:p>
            <a:pPr algn="r"/>
            <a:r>
              <a:rPr lang="pt-BR" dirty="0">
                <a:solidFill>
                  <a:schemeClr val="bg1"/>
                </a:solidFill>
                <a:latin typeface="Arial Narrow" pitchFamily="34" charset="0"/>
              </a:rPr>
              <a:t>SOLUÇÕES PARA DIVERSAS INDÚSTRIAS</a:t>
            </a:r>
          </a:p>
        </p:txBody>
      </p:sp>
      <p:pic>
        <p:nvPicPr>
          <p:cNvPr id="9" name="Espaço Reservado para Conteúdo 1">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5760" y="1419622"/>
            <a:ext cx="2048708" cy="1152128"/>
          </a:xfrm>
          <a:prstGeom prst="rect">
            <a:avLst/>
          </a:prstGeom>
        </p:spPr>
      </p:pic>
      <p:pic>
        <p:nvPicPr>
          <p:cNvPr id="10" name="Espaço Reservado para Conteúdo 1">
            <a:hlinkClick r:id="rId5"/>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50766" y="1419623"/>
            <a:ext cx="2031381" cy="1152127"/>
          </a:xfrm>
          <a:prstGeom prst="rect">
            <a:avLst/>
          </a:prstGeom>
        </p:spPr>
      </p:pic>
      <p:pic>
        <p:nvPicPr>
          <p:cNvPr id="11" name="Espaço Reservado para Conteúdo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44313" y="1423954"/>
            <a:ext cx="2048708" cy="1147796"/>
          </a:xfrm>
          <a:prstGeom prst="rect">
            <a:avLst/>
          </a:prstGeom>
        </p:spPr>
      </p:pic>
      <p:pic>
        <p:nvPicPr>
          <p:cNvPr id="12" name="Espaço Reservado para Conteúdo 1">
            <a:hlinkClick r:id="rId8"/>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4170" y="2931790"/>
            <a:ext cx="2048707" cy="1152127"/>
          </a:xfrm>
          <a:prstGeom prst="rect">
            <a:avLst/>
          </a:prstGeom>
        </p:spPr>
      </p:pic>
      <p:pic>
        <p:nvPicPr>
          <p:cNvPr id="13" name="Espaço Reservado para Conteúdo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52677" y="2931790"/>
            <a:ext cx="2044377" cy="1152128"/>
          </a:xfrm>
          <a:prstGeom prst="rect">
            <a:avLst/>
          </a:prstGeom>
        </p:spPr>
      </p:pic>
      <p:pic>
        <p:nvPicPr>
          <p:cNvPr id="16" name="Espaço Reservado para Conteúdo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044314" y="2931789"/>
            <a:ext cx="2048707" cy="1152127"/>
          </a:xfrm>
          <a:prstGeom prst="rect">
            <a:avLst/>
          </a:prstGeom>
        </p:spPr>
      </p:pic>
    </p:spTree>
    <p:extLst>
      <p:ext uri="{BB962C8B-B14F-4D97-AF65-F5344CB8AC3E}">
        <p14:creationId xmlns:p14="http://schemas.microsoft.com/office/powerpoint/2010/main" val="32125442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CaixaDeTexto 3"/>
          <p:cNvSpPr txBox="1"/>
          <p:nvPr/>
        </p:nvSpPr>
        <p:spPr>
          <a:xfrm>
            <a:off x="323528" y="326624"/>
            <a:ext cx="4752528" cy="369332"/>
          </a:xfrm>
          <a:prstGeom prst="rect">
            <a:avLst/>
          </a:prstGeom>
          <a:noFill/>
        </p:spPr>
        <p:txBody>
          <a:bodyPr wrap="square" rtlCol="0">
            <a:spAutoFit/>
          </a:bodyPr>
          <a:lstStyle/>
          <a:p>
            <a:pPr algn="r"/>
            <a:r>
              <a:rPr lang="pt-BR" dirty="0" smtClean="0">
                <a:solidFill>
                  <a:schemeClr val="bg1"/>
                </a:solidFill>
                <a:latin typeface="Arial Narrow" pitchFamily="34" charset="0"/>
              </a:rPr>
              <a:t>PARCEIROS</a:t>
            </a:r>
            <a:endParaRPr lang="pt-BR" dirty="0">
              <a:solidFill>
                <a:schemeClr val="bg1"/>
              </a:solidFill>
              <a:latin typeface="Arial Narrow" pitchFamily="34" charset="0"/>
            </a:endParaRPr>
          </a:p>
        </p:txBody>
      </p:sp>
      <p:sp>
        <p:nvSpPr>
          <p:cNvPr id="8" name="CaixaDeTexto 7"/>
          <p:cNvSpPr txBox="1"/>
          <p:nvPr/>
        </p:nvSpPr>
        <p:spPr>
          <a:xfrm>
            <a:off x="1298241" y="1194259"/>
            <a:ext cx="3168352" cy="1200329"/>
          </a:xfrm>
          <a:prstGeom prst="rect">
            <a:avLst/>
          </a:prstGeom>
          <a:noFill/>
        </p:spPr>
        <p:txBody>
          <a:bodyPr wrap="square" rtlCol="0">
            <a:spAutoFit/>
          </a:bodyPr>
          <a:lstStyle/>
          <a:p>
            <a:pPr algn="just"/>
            <a:r>
              <a:rPr lang="pt-BR" sz="2000" dirty="0" smtClean="0">
                <a:solidFill>
                  <a:srgbClr val="434343"/>
                </a:solidFill>
                <a:latin typeface="Arial Narrow" pitchFamily="34" charset="0"/>
              </a:rPr>
              <a:t>SAP Services </a:t>
            </a:r>
            <a:r>
              <a:rPr lang="pt-BR" sz="2000" dirty="0" err="1" smtClean="0">
                <a:solidFill>
                  <a:srgbClr val="434343"/>
                </a:solidFill>
                <a:latin typeface="Arial Narrow" pitchFamily="34" charset="0"/>
              </a:rPr>
              <a:t>Partner</a:t>
            </a:r>
            <a:endParaRPr lang="pt-BR" sz="2000" dirty="0" smtClean="0">
              <a:solidFill>
                <a:srgbClr val="434343"/>
              </a:solidFill>
              <a:latin typeface="Arial Narrow" pitchFamily="34" charset="0"/>
            </a:endParaRPr>
          </a:p>
          <a:p>
            <a:pPr algn="just"/>
            <a:r>
              <a:rPr lang="pt-BR" sz="1300" dirty="0">
                <a:solidFill>
                  <a:srgbClr val="434343"/>
                </a:solidFill>
                <a:latin typeface="Arial Narrow" pitchFamily="34" charset="0"/>
              </a:rPr>
              <a:t>Desde 2007, a FH é SAP Services </a:t>
            </a:r>
            <a:r>
              <a:rPr lang="pt-BR" sz="1300" dirty="0" err="1">
                <a:solidFill>
                  <a:srgbClr val="434343"/>
                </a:solidFill>
                <a:latin typeface="Arial Narrow" pitchFamily="34" charset="0"/>
              </a:rPr>
              <a:t>Partner</a:t>
            </a:r>
            <a:r>
              <a:rPr lang="pt-BR" sz="1300" dirty="0">
                <a:solidFill>
                  <a:srgbClr val="434343"/>
                </a:solidFill>
                <a:latin typeface="Arial Narrow" pitchFamily="34" charset="0"/>
              </a:rPr>
              <a:t>, parceira oficial de serviços, além de também ser </a:t>
            </a:r>
            <a:r>
              <a:rPr lang="pt-BR" sz="1300" dirty="0" err="1">
                <a:solidFill>
                  <a:srgbClr val="434343"/>
                </a:solidFill>
                <a:latin typeface="Arial Narrow" pitchFamily="34" charset="0"/>
              </a:rPr>
              <a:t>Channel</a:t>
            </a:r>
            <a:r>
              <a:rPr lang="pt-BR" sz="1300" dirty="0">
                <a:solidFill>
                  <a:srgbClr val="434343"/>
                </a:solidFill>
                <a:latin typeface="Arial Narrow" pitchFamily="34" charset="0"/>
              </a:rPr>
              <a:t> </a:t>
            </a:r>
            <a:r>
              <a:rPr lang="pt-BR" sz="1300" dirty="0" err="1">
                <a:solidFill>
                  <a:srgbClr val="434343"/>
                </a:solidFill>
                <a:latin typeface="Arial Narrow" pitchFamily="34" charset="0"/>
              </a:rPr>
              <a:t>Partner</a:t>
            </a:r>
            <a:r>
              <a:rPr lang="pt-BR" sz="1300" dirty="0">
                <a:solidFill>
                  <a:srgbClr val="434343"/>
                </a:solidFill>
                <a:latin typeface="Arial Narrow" pitchFamily="34" charset="0"/>
              </a:rPr>
              <a:t>, ISV e </a:t>
            </a:r>
            <a:r>
              <a:rPr lang="pt-BR" sz="1300" dirty="0" err="1">
                <a:solidFill>
                  <a:srgbClr val="434343"/>
                </a:solidFill>
                <a:latin typeface="Arial Narrow" pitchFamily="34" charset="0"/>
              </a:rPr>
              <a:t>Support</a:t>
            </a:r>
            <a:r>
              <a:rPr lang="pt-BR" sz="1300" dirty="0">
                <a:solidFill>
                  <a:srgbClr val="434343"/>
                </a:solidFill>
                <a:latin typeface="Arial Narrow" pitchFamily="34" charset="0"/>
              </a:rPr>
              <a:t> </a:t>
            </a:r>
            <a:r>
              <a:rPr lang="pt-BR" sz="1300" dirty="0" err="1">
                <a:solidFill>
                  <a:srgbClr val="434343"/>
                </a:solidFill>
                <a:latin typeface="Arial Narrow" pitchFamily="34" charset="0"/>
              </a:rPr>
              <a:t>Run</a:t>
            </a:r>
            <a:r>
              <a:rPr lang="pt-BR" sz="1300" dirty="0">
                <a:solidFill>
                  <a:srgbClr val="434343"/>
                </a:solidFill>
                <a:latin typeface="Arial Narrow" pitchFamily="34" charset="0"/>
              </a:rPr>
              <a:t> SAP </a:t>
            </a:r>
            <a:r>
              <a:rPr lang="pt-BR" sz="1300" dirty="0" err="1">
                <a:solidFill>
                  <a:srgbClr val="434343"/>
                </a:solidFill>
                <a:latin typeface="Arial Narrow" pitchFamily="34" charset="0"/>
              </a:rPr>
              <a:t>Operations</a:t>
            </a:r>
            <a:r>
              <a:rPr lang="pt-BR" sz="1300" dirty="0">
                <a:solidFill>
                  <a:srgbClr val="434343"/>
                </a:solidFill>
                <a:latin typeface="Arial Narrow" pitchFamily="34" charset="0"/>
              </a:rPr>
              <a:t>. </a:t>
            </a:r>
          </a:p>
        </p:txBody>
      </p:sp>
      <p:sp>
        <p:nvSpPr>
          <p:cNvPr id="9" name="CaixaDeTexto 8"/>
          <p:cNvSpPr txBox="1"/>
          <p:nvPr/>
        </p:nvSpPr>
        <p:spPr>
          <a:xfrm>
            <a:off x="1331640" y="2404795"/>
            <a:ext cx="3168352" cy="1031051"/>
          </a:xfrm>
          <a:prstGeom prst="rect">
            <a:avLst/>
          </a:prstGeom>
          <a:noFill/>
        </p:spPr>
        <p:txBody>
          <a:bodyPr wrap="square" rtlCol="0">
            <a:spAutoFit/>
          </a:bodyPr>
          <a:lstStyle/>
          <a:p>
            <a:pPr algn="just"/>
            <a:r>
              <a:rPr lang="pt-BR" sz="2000" dirty="0" smtClean="0">
                <a:solidFill>
                  <a:srgbClr val="434343"/>
                </a:solidFill>
                <a:latin typeface="Arial Narrow" pitchFamily="34" charset="0"/>
              </a:rPr>
              <a:t>Microsoft</a:t>
            </a:r>
          </a:p>
          <a:p>
            <a:pPr algn="just"/>
            <a:r>
              <a:rPr lang="pt-BR" sz="1300" dirty="0">
                <a:solidFill>
                  <a:srgbClr val="434343"/>
                </a:solidFill>
                <a:latin typeface="Arial Narrow" pitchFamily="34" charset="0"/>
              </a:rPr>
              <a:t>Atuações: A FH é parceira certificada Microsoft e está apta a atender às necessidades de sua empresa também nesta tecnologia.</a:t>
            </a:r>
          </a:p>
        </p:txBody>
      </p:sp>
      <p:sp>
        <p:nvSpPr>
          <p:cNvPr id="10" name="CaixaDeTexto 9"/>
          <p:cNvSpPr txBox="1"/>
          <p:nvPr/>
        </p:nvSpPr>
        <p:spPr>
          <a:xfrm>
            <a:off x="5607724" y="1140589"/>
            <a:ext cx="3168352" cy="1600438"/>
          </a:xfrm>
          <a:prstGeom prst="rect">
            <a:avLst/>
          </a:prstGeom>
          <a:noFill/>
        </p:spPr>
        <p:txBody>
          <a:bodyPr wrap="square" rtlCol="0">
            <a:spAutoFit/>
          </a:bodyPr>
          <a:lstStyle/>
          <a:p>
            <a:pPr algn="just"/>
            <a:r>
              <a:rPr lang="pt-BR" sz="2000" dirty="0" err="1" smtClean="0">
                <a:solidFill>
                  <a:srgbClr val="434343"/>
                </a:solidFill>
                <a:latin typeface="Arial Narrow" pitchFamily="34" charset="0"/>
              </a:rPr>
              <a:t>hybris</a:t>
            </a:r>
            <a:endParaRPr lang="pt-BR" sz="2000" dirty="0" smtClean="0">
              <a:solidFill>
                <a:srgbClr val="434343"/>
              </a:solidFill>
              <a:latin typeface="Arial Narrow" pitchFamily="34" charset="0"/>
            </a:endParaRPr>
          </a:p>
          <a:p>
            <a:pPr algn="just"/>
            <a:r>
              <a:rPr lang="pt-BR" sz="1300" dirty="0">
                <a:solidFill>
                  <a:srgbClr val="434343"/>
                </a:solidFill>
                <a:latin typeface="Arial Narrow" pitchFamily="34" charset="0"/>
              </a:rPr>
              <a:t>A FH é parceira </a:t>
            </a:r>
            <a:r>
              <a:rPr lang="pt-BR" sz="1300" i="1" dirty="0" err="1">
                <a:solidFill>
                  <a:srgbClr val="434343"/>
                </a:solidFill>
                <a:latin typeface="Arial Narrow" pitchFamily="34" charset="0"/>
              </a:rPr>
              <a:t>hybris</a:t>
            </a:r>
            <a:r>
              <a:rPr lang="pt-BR" sz="1300" dirty="0">
                <a:solidFill>
                  <a:srgbClr val="434343"/>
                </a:solidFill>
                <a:latin typeface="Arial Narrow" pitchFamily="34" charset="0"/>
              </a:rPr>
              <a:t> nos serviços de implementação e consultoria de seus pacotes de software de comércio, que ajudam a empresa executar todos os seus processos de venda direta e que apresenta uma visão única e uma experiência unificada.</a:t>
            </a:r>
          </a:p>
        </p:txBody>
      </p:sp>
      <p:pic>
        <p:nvPicPr>
          <p:cNvPr id="13" name="Espaço Reservado para Conteúdo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5850" y="1338275"/>
            <a:ext cx="864096" cy="507417"/>
          </a:xfrm>
          <a:prstGeom prst="rect">
            <a:avLst/>
          </a:prstGeom>
        </p:spPr>
      </p:pic>
      <p:pic>
        <p:nvPicPr>
          <p:cNvPr id="14" name="Espaço Reservado para Conteúdo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5850" y="2523946"/>
            <a:ext cx="864096" cy="396374"/>
          </a:xfrm>
          <a:prstGeom prst="rect">
            <a:avLst/>
          </a:prstGeom>
        </p:spPr>
      </p:pic>
      <p:pic>
        <p:nvPicPr>
          <p:cNvPr id="15" name="Espaço Reservado para Conteúdo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6016" y="1303951"/>
            <a:ext cx="864096" cy="288032"/>
          </a:xfrm>
          <a:prstGeom prst="rect">
            <a:avLst/>
          </a:prstGeom>
        </p:spPr>
      </p:pic>
      <p:pic>
        <p:nvPicPr>
          <p:cNvPr id="18" name="Imagem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22028" y="4301842"/>
            <a:ext cx="1571391" cy="427902"/>
          </a:xfrm>
          <a:prstGeom prst="rect">
            <a:avLst/>
          </a:prstGeom>
        </p:spPr>
      </p:pic>
      <p:sp>
        <p:nvSpPr>
          <p:cNvPr id="19" name="CaixaDeTexto 18"/>
          <p:cNvSpPr txBox="1"/>
          <p:nvPr/>
        </p:nvSpPr>
        <p:spPr>
          <a:xfrm>
            <a:off x="6588224" y="4301842"/>
            <a:ext cx="1656184" cy="400110"/>
          </a:xfrm>
          <a:prstGeom prst="rect">
            <a:avLst/>
          </a:prstGeom>
          <a:noFill/>
        </p:spPr>
        <p:txBody>
          <a:bodyPr wrap="square" rtlCol="0">
            <a:spAutoFit/>
          </a:bodyPr>
          <a:lstStyle/>
          <a:p>
            <a:pPr algn="just"/>
            <a:r>
              <a:rPr lang="pt-BR" sz="2000" dirty="0" err="1" smtClean="0">
                <a:solidFill>
                  <a:srgbClr val="434343"/>
                </a:solidFill>
                <a:latin typeface="Arial Narrow" pitchFamily="34" charset="0"/>
              </a:rPr>
              <a:t>Vert</a:t>
            </a:r>
            <a:r>
              <a:rPr lang="pt-BR" sz="2000" dirty="0" smtClean="0">
                <a:solidFill>
                  <a:srgbClr val="434343"/>
                </a:solidFill>
                <a:latin typeface="Arial Narrow" pitchFamily="34" charset="0"/>
              </a:rPr>
              <a:t> </a:t>
            </a:r>
            <a:r>
              <a:rPr lang="pt-BR" sz="2000" dirty="0" err="1" smtClean="0">
                <a:solidFill>
                  <a:srgbClr val="434343"/>
                </a:solidFill>
                <a:latin typeface="Arial Narrow" pitchFamily="34" charset="0"/>
              </a:rPr>
              <a:t>and</a:t>
            </a:r>
            <a:r>
              <a:rPr lang="pt-BR" sz="2000" dirty="0" smtClean="0">
                <a:solidFill>
                  <a:srgbClr val="434343"/>
                </a:solidFill>
                <a:latin typeface="Arial Narrow" pitchFamily="34" charset="0"/>
              </a:rPr>
              <a:t> </a:t>
            </a:r>
            <a:r>
              <a:rPr lang="pt-BR" sz="2000" dirty="0" err="1" smtClean="0">
                <a:solidFill>
                  <a:srgbClr val="434343"/>
                </a:solidFill>
                <a:latin typeface="Arial Narrow" pitchFamily="34" charset="0"/>
              </a:rPr>
              <a:t>Lift</a:t>
            </a:r>
            <a:endParaRPr lang="pt-BR" sz="2000" dirty="0" smtClean="0">
              <a:solidFill>
                <a:srgbClr val="434343"/>
              </a:solidFill>
              <a:latin typeface="Arial Narrow" pitchFamily="34" charset="0"/>
            </a:endParaRPr>
          </a:p>
        </p:txBody>
      </p:sp>
      <p:sp>
        <p:nvSpPr>
          <p:cNvPr id="20" name="CaixaDeTexto 19"/>
          <p:cNvSpPr txBox="1"/>
          <p:nvPr/>
        </p:nvSpPr>
        <p:spPr>
          <a:xfrm>
            <a:off x="1360652" y="3435440"/>
            <a:ext cx="3168352" cy="1400383"/>
          </a:xfrm>
          <a:prstGeom prst="rect">
            <a:avLst/>
          </a:prstGeom>
          <a:noFill/>
        </p:spPr>
        <p:txBody>
          <a:bodyPr wrap="square" rtlCol="0">
            <a:spAutoFit/>
          </a:bodyPr>
          <a:lstStyle/>
          <a:p>
            <a:pPr algn="just"/>
            <a:r>
              <a:rPr lang="pt-BR" sz="2000" dirty="0" smtClean="0">
                <a:solidFill>
                  <a:srgbClr val="434343"/>
                </a:solidFill>
                <a:latin typeface="Arial Narrow" pitchFamily="34" charset="0"/>
              </a:rPr>
              <a:t>IBM</a:t>
            </a:r>
          </a:p>
          <a:p>
            <a:pPr algn="just"/>
            <a:r>
              <a:rPr lang="pt-BR" sz="1300" dirty="0">
                <a:solidFill>
                  <a:srgbClr val="434343"/>
                </a:solidFill>
                <a:latin typeface="Arial Narrow" pitchFamily="34" charset="0"/>
              </a:rPr>
              <a:t>A parceria da FH com a IBM é para venda e implementação do produto IBM </a:t>
            </a:r>
            <a:r>
              <a:rPr lang="pt-BR" sz="1300" dirty="0" err="1">
                <a:solidFill>
                  <a:srgbClr val="434343"/>
                </a:solidFill>
                <a:latin typeface="Arial Narrow" pitchFamily="34" charset="0"/>
              </a:rPr>
              <a:t>Rational</a:t>
            </a:r>
            <a:r>
              <a:rPr lang="pt-BR" sz="1300" dirty="0">
                <a:solidFill>
                  <a:srgbClr val="434343"/>
                </a:solidFill>
                <a:latin typeface="Arial Narrow" pitchFamily="34" charset="0"/>
              </a:rPr>
              <a:t>, que endereça gestão do ciclo de desenvolvimento de software, desde o entendimento dos requisitos até a operação do produto em produção.</a:t>
            </a:r>
          </a:p>
        </p:txBody>
      </p:sp>
      <p:pic>
        <p:nvPicPr>
          <p:cNvPr id="21" name="Espaço Reservado para Conteúdo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4862" y="3589877"/>
            <a:ext cx="864096" cy="325802"/>
          </a:xfrm>
          <a:prstGeom prst="rect">
            <a:avLst/>
          </a:prstGeom>
        </p:spPr>
      </p:pic>
      <p:sp>
        <p:nvSpPr>
          <p:cNvPr id="16" name="CaixaDeTexto 15"/>
          <p:cNvSpPr txBox="1"/>
          <p:nvPr/>
        </p:nvSpPr>
        <p:spPr>
          <a:xfrm>
            <a:off x="5638822" y="2724765"/>
            <a:ext cx="3168352" cy="1600438"/>
          </a:xfrm>
          <a:prstGeom prst="rect">
            <a:avLst/>
          </a:prstGeom>
          <a:noFill/>
        </p:spPr>
        <p:txBody>
          <a:bodyPr wrap="square" rtlCol="0">
            <a:spAutoFit/>
          </a:bodyPr>
          <a:lstStyle/>
          <a:p>
            <a:pPr algn="just"/>
            <a:r>
              <a:rPr lang="pt-BR" sz="2000" dirty="0" err="1" smtClean="0">
                <a:solidFill>
                  <a:srgbClr val="434343"/>
                </a:solidFill>
                <a:latin typeface="Arial Narrow" pitchFamily="34" charset="0"/>
              </a:rPr>
              <a:t>Supply</a:t>
            </a:r>
            <a:r>
              <a:rPr lang="pt-BR" sz="2000" dirty="0" smtClean="0">
                <a:solidFill>
                  <a:srgbClr val="434343"/>
                </a:solidFill>
                <a:latin typeface="Arial Narrow" pitchFamily="34" charset="0"/>
              </a:rPr>
              <a:t> Chain </a:t>
            </a:r>
            <a:r>
              <a:rPr lang="pt-BR" sz="2000" dirty="0" err="1" smtClean="0">
                <a:solidFill>
                  <a:srgbClr val="434343"/>
                </a:solidFill>
                <a:latin typeface="Arial Narrow" pitchFamily="34" charset="0"/>
              </a:rPr>
              <a:t>Council</a:t>
            </a:r>
            <a:endParaRPr lang="pt-BR" sz="2000" dirty="0" smtClean="0">
              <a:solidFill>
                <a:srgbClr val="434343"/>
              </a:solidFill>
              <a:latin typeface="Arial Narrow" pitchFamily="34" charset="0"/>
            </a:endParaRPr>
          </a:p>
          <a:p>
            <a:pPr algn="just"/>
            <a:r>
              <a:rPr lang="pt-BR" sz="1300" dirty="0">
                <a:solidFill>
                  <a:srgbClr val="434343"/>
                </a:solidFill>
                <a:latin typeface="Arial Narrow" pitchFamily="34" charset="0"/>
              </a:rPr>
              <a:t>A FH é associada ao </a:t>
            </a:r>
            <a:r>
              <a:rPr lang="pt-BR" sz="1300" dirty="0" err="1">
                <a:solidFill>
                  <a:srgbClr val="434343"/>
                </a:solidFill>
                <a:latin typeface="Arial Narrow" pitchFamily="34" charset="0"/>
              </a:rPr>
              <a:t>Supply</a:t>
            </a:r>
            <a:r>
              <a:rPr lang="pt-BR" sz="1300" dirty="0">
                <a:solidFill>
                  <a:srgbClr val="434343"/>
                </a:solidFill>
                <a:latin typeface="Arial Narrow" pitchFamily="34" charset="0"/>
              </a:rPr>
              <a:t> Chain </a:t>
            </a:r>
            <a:r>
              <a:rPr lang="pt-BR" sz="1300" dirty="0" err="1">
                <a:solidFill>
                  <a:srgbClr val="434343"/>
                </a:solidFill>
                <a:latin typeface="Arial Narrow" pitchFamily="34" charset="0"/>
              </a:rPr>
              <a:t>Council</a:t>
            </a:r>
            <a:r>
              <a:rPr lang="pt-BR" sz="1300" dirty="0">
                <a:solidFill>
                  <a:srgbClr val="434343"/>
                </a:solidFill>
                <a:latin typeface="Arial Narrow" pitchFamily="34" charset="0"/>
              </a:rPr>
              <a:t>, uma organização global sem fins lucrativos cujo objetivo está nas melhores práticas para auxiliar as organizações a fazer melhorias rápidas e sustentáveis no desempenho de suas cadeias de suprimentos.</a:t>
            </a:r>
          </a:p>
        </p:txBody>
      </p:sp>
      <p:pic>
        <p:nvPicPr>
          <p:cNvPr id="17" name="Espaço Reservado para Conteúdo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98362" y="2821741"/>
            <a:ext cx="909362" cy="419210"/>
          </a:xfrm>
          <a:prstGeom prst="rect">
            <a:avLst/>
          </a:prstGeom>
        </p:spPr>
      </p:pic>
    </p:spTree>
    <p:extLst>
      <p:ext uri="{BB962C8B-B14F-4D97-AF65-F5344CB8AC3E}">
        <p14:creationId xmlns:p14="http://schemas.microsoft.com/office/powerpoint/2010/main" val="4699435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CaixaDeTexto 5"/>
          <p:cNvSpPr txBox="1"/>
          <p:nvPr/>
        </p:nvSpPr>
        <p:spPr>
          <a:xfrm>
            <a:off x="325233" y="323771"/>
            <a:ext cx="4752528" cy="369332"/>
          </a:xfrm>
          <a:prstGeom prst="rect">
            <a:avLst/>
          </a:prstGeom>
          <a:noFill/>
        </p:spPr>
        <p:txBody>
          <a:bodyPr wrap="square" rtlCol="0">
            <a:spAutoFit/>
          </a:bodyPr>
          <a:lstStyle/>
          <a:p>
            <a:pPr algn="r"/>
            <a:r>
              <a:rPr lang="pt-BR" dirty="0" smtClean="0">
                <a:solidFill>
                  <a:schemeClr val="bg1"/>
                </a:solidFill>
                <a:latin typeface="Arial Narrow" pitchFamily="34" charset="0"/>
              </a:rPr>
              <a:t>NOSSOS CLIENTES</a:t>
            </a:r>
            <a:endParaRPr lang="pt-BR" dirty="0">
              <a:solidFill>
                <a:schemeClr val="bg1"/>
              </a:solidFill>
              <a:latin typeface="Arial Narrow" pitchFamily="34" charset="0"/>
            </a:endParaRPr>
          </a:p>
        </p:txBody>
      </p:sp>
      <p:pic>
        <p:nvPicPr>
          <p:cNvPr id="8" name="Image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9124" y="1269355"/>
            <a:ext cx="792000" cy="213840"/>
          </a:xfrm>
          <a:prstGeom prst="rect">
            <a:avLst/>
          </a:prstGeom>
        </p:spPr>
      </p:pic>
      <p:pic>
        <p:nvPicPr>
          <p:cNvPr id="11" name="Imagem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57516" y="1101808"/>
            <a:ext cx="792000" cy="594000"/>
          </a:xfrm>
          <a:prstGeom prst="rect">
            <a:avLst/>
          </a:prstGeom>
        </p:spPr>
      </p:pic>
      <p:pic>
        <p:nvPicPr>
          <p:cNvPr id="12" name="Imagem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16368" y="1083445"/>
            <a:ext cx="792000" cy="594000"/>
          </a:xfrm>
          <a:prstGeom prst="rect">
            <a:avLst/>
          </a:prstGeom>
        </p:spPr>
      </p:pic>
      <p:pic>
        <p:nvPicPr>
          <p:cNvPr id="13" name="Imagem 12"/>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692135" y="1073708"/>
            <a:ext cx="970927" cy="728195"/>
          </a:xfrm>
          <a:prstGeom prst="rect">
            <a:avLst/>
          </a:prstGeom>
        </p:spPr>
      </p:pic>
      <p:pic>
        <p:nvPicPr>
          <p:cNvPr id="14" name="Imagem 13"/>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798209" y="1277668"/>
            <a:ext cx="792000" cy="236372"/>
          </a:xfrm>
          <a:prstGeom prst="rect">
            <a:avLst/>
          </a:prstGeom>
        </p:spPr>
      </p:pic>
      <p:pic>
        <p:nvPicPr>
          <p:cNvPr id="15" name="Imagem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83047" y="1098854"/>
            <a:ext cx="792000" cy="594000"/>
          </a:xfrm>
          <a:prstGeom prst="rect">
            <a:avLst/>
          </a:prstGeom>
        </p:spPr>
      </p:pic>
      <p:pic>
        <p:nvPicPr>
          <p:cNvPr id="16" name="Imagem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2229" y="1731851"/>
            <a:ext cx="802095" cy="601571"/>
          </a:xfrm>
          <a:prstGeom prst="rect">
            <a:avLst/>
          </a:prstGeom>
        </p:spPr>
      </p:pic>
      <p:pic>
        <p:nvPicPr>
          <p:cNvPr id="17" name="Imagem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00125" y="1871160"/>
            <a:ext cx="720080" cy="220525"/>
          </a:xfrm>
          <a:prstGeom prst="rect">
            <a:avLst/>
          </a:prstGeom>
        </p:spPr>
      </p:pic>
      <p:pic>
        <p:nvPicPr>
          <p:cNvPr id="18" name="Imagem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798410" y="1642635"/>
            <a:ext cx="792000" cy="594000"/>
          </a:xfrm>
          <a:prstGeom prst="rect">
            <a:avLst/>
          </a:prstGeom>
        </p:spPr>
      </p:pic>
      <p:pic>
        <p:nvPicPr>
          <p:cNvPr id="19" name="Imagem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775712" y="1711786"/>
            <a:ext cx="792000" cy="594000"/>
          </a:xfrm>
          <a:prstGeom prst="rect">
            <a:avLst/>
          </a:prstGeom>
        </p:spPr>
      </p:pic>
      <p:pic>
        <p:nvPicPr>
          <p:cNvPr id="20" name="Imagem 1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737531" y="1689727"/>
            <a:ext cx="792000" cy="594000"/>
          </a:xfrm>
          <a:prstGeom prst="rect">
            <a:avLst/>
          </a:prstGeom>
        </p:spPr>
      </p:pic>
      <p:pic>
        <p:nvPicPr>
          <p:cNvPr id="21" name="Imagem 2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783864" y="1801060"/>
            <a:ext cx="648000" cy="407879"/>
          </a:xfrm>
          <a:prstGeom prst="rect">
            <a:avLst/>
          </a:prstGeom>
        </p:spPr>
      </p:pic>
      <p:pic>
        <p:nvPicPr>
          <p:cNvPr id="22" name="Imagem 2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712120" y="1696635"/>
            <a:ext cx="720000" cy="540000"/>
          </a:xfrm>
          <a:prstGeom prst="rect">
            <a:avLst/>
          </a:prstGeom>
        </p:spPr>
      </p:pic>
      <p:pic>
        <p:nvPicPr>
          <p:cNvPr id="23" name="Imagem 2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665823" y="1708000"/>
            <a:ext cx="792000" cy="594000"/>
          </a:xfrm>
          <a:prstGeom prst="rect">
            <a:avLst/>
          </a:prstGeom>
        </p:spPr>
      </p:pic>
      <p:pic>
        <p:nvPicPr>
          <p:cNvPr id="24" name="Imagem 2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79124" y="2268872"/>
            <a:ext cx="792000" cy="594000"/>
          </a:xfrm>
          <a:prstGeom prst="rect">
            <a:avLst/>
          </a:prstGeom>
        </p:spPr>
      </p:pic>
      <p:pic>
        <p:nvPicPr>
          <p:cNvPr id="25" name="Imagem 24"/>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724452" y="2258269"/>
            <a:ext cx="792000" cy="594000"/>
          </a:xfrm>
          <a:prstGeom prst="rect">
            <a:avLst/>
          </a:prstGeom>
        </p:spPr>
      </p:pic>
      <p:pic>
        <p:nvPicPr>
          <p:cNvPr id="26" name="Imagem 25"/>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775578" y="1115770"/>
            <a:ext cx="792000" cy="594000"/>
          </a:xfrm>
          <a:prstGeom prst="rect">
            <a:avLst/>
          </a:prstGeom>
        </p:spPr>
      </p:pic>
      <p:pic>
        <p:nvPicPr>
          <p:cNvPr id="27" name="Imagem 26"/>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686908" y="2240820"/>
            <a:ext cx="792000" cy="594000"/>
          </a:xfrm>
          <a:prstGeom prst="rect">
            <a:avLst/>
          </a:prstGeom>
        </p:spPr>
      </p:pic>
      <p:pic>
        <p:nvPicPr>
          <p:cNvPr id="28" name="Imagem 27"/>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6667019" y="2253710"/>
            <a:ext cx="792000" cy="594000"/>
          </a:xfrm>
          <a:prstGeom prst="rect">
            <a:avLst/>
          </a:prstGeom>
        </p:spPr>
      </p:pic>
      <p:pic>
        <p:nvPicPr>
          <p:cNvPr id="29" name="Imagem 28"/>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3806436" y="2346884"/>
            <a:ext cx="684000" cy="415558"/>
          </a:xfrm>
          <a:prstGeom prst="rect">
            <a:avLst/>
          </a:prstGeom>
        </p:spPr>
      </p:pic>
      <p:grpSp>
        <p:nvGrpSpPr>
          <p:cNvPr id="30" name="Grupo 29"/>
          <p:cNvGrpSpPr/>
          <p:nvPr/>
        </p:nvGrpSpPr>
        <p:grpSpPr>
          <a:xfrm>
            <a:off x="1729097" y="2946364"/>
            <a:ext cx="900402" cy="474817"/>
            <a:chOff x="3622444" y="1116916"/>
            <a:chExt cx="900402" cy="474817"/>
          </a:xfrm>
        </p:grpSpPr>
        <p:pic>
          <p:nvPicPr>
            <p:cNvPr id="31" name="Imagem 30"/>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3622444" y="1116916"/>
              <a:ext cx="431068" cy="246571"/>
            </a:xfrm>
            <a:prstGeom prst="rect">
              <a:avLst/>
            </a:prstGeom>
          </p:spPr>
        </p:pic>
        <p:pic>
          <p:nvPicPr>
            <p:cNvPr id="32" name="Imagem 31"/>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4072240" y="1323339"/>
              <a:ext cx="450606" cy="268394"/>
            </a:xfrm>
            <a:prstGeom prst="rect">
              <a:avLst/>
            </a:prstGeom>
          </p:spPr>
        </p:pic>
      </p:grpSp>
      <p:pic>
        <p:nvPicPr>
          <p:cNvPr id="33" name="Imagem 32"/>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7665823" y="2257664"/>
            <a:ext cx="792000" cy="594000"/>
          </a:xfrm>
          <a:prstGeom prst="rect">
            <a:avLst/>
          </a:prstGeom>
        </p:spPr>
      </p:pic>
      <p:pic>
        <p:nvPicPr>
          <p:cNvPr id="34" name="Imagem 33"/>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754131" y="2866272"/>
            <a:ext cx="792000" cy="594000"/>
          </a:xfrm>
          <a:prstGeom prst="rect">
            <a:avLst/>
          </a:prstGeom>
        </p:spPr>
      </p:pic>
      <p:pic>
        <p:nvPicPr>
          <p:cNvPr id="35" name="Imagem 34"/>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749965" y="2879962"/>
            <a:ext cx="792000" cy="594000"/>
          </a:xfrm>
          <a:prstGeom prst="rect">
            <a:avLst/>
          </a:prstGeom>
        </p:spPr>
      </p:pic>
      <p:pic>
        <p:nvPicPr>
          <p:cNvPr id="36" name="Imagem 35"/>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3755432" y="2968962"/>
            <a:ext cx="792000" cy="415999"/>
          </a:xfrm>
          <a:prstGeom prst="rect">
            <a:avLst/>
          </a:prstGeom>
        </p:spPr>
      </p:pic>
      <p:pic>
        <p:nvPicPr>
          <p:cNvPr id="37" name="Imagem 36"/>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4697973" y="2895935"/>
            <a:ext cx="792000" cy="594000"/>
          </a:xfrm>
          <a:prstGeom prst="rect">
            <a:avLst/>
          </a:prstGeom>
        </p:spPr>
      </p:pic>
      <p:pic>
        <p:nvPicPr>
          <p:cNvPr id="38" name="Imagem 37"/>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5697932" y="2866272"/>
            <a:ext cx="792000" cy="594000"/>
          </a:xfrm>
          <a:prstGeom prst="rect">
            <a:avLst/>
          </a:prstGeom>
        </p:spPr>
      </p:pic>
      <p:pic>
        <p:nvPicPr>
          <p:cNvPr id="39" name="Imagem 38"/>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6681489" y="3047239"/>
            <a:ext cx="742225" cy="291392"/>
          </a:xfrm>
          <a:prstGeom prst="rect">
            <a:avLst/>
          </a:prstGeom>
        </p:spPr>
      </p:pic>
      <p:pic>
        <p:nvPicPr>
          <p:cNvPr id="40" name="Imagem 39"/>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7665823" y="2981578"/>
            <a:ext cx="667441" cy="422713"/>
          </a:xfrm>
          <a:prstGeom prst="rect">
            <a:avLst/>
          </a:prstGeom>
        </p:spPr>
      </p:pic>
      <p:pic>
        <p:nvPicPr>
          <p:cNvPr id="41" name="Imagem 40"/>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723341" y="3533241"/>
            <a:ext cx="792000" cy="594000"/>
          </a:xfrm>
          <a:prstGeom prst="rect">
            <a:avLst/>
          </a:prstGeom>
        </p:spPr>
      </p:pic>
      <p:pic>
        <p:nvPicPr>
          <p:cNvPr id="42" name="Imagem 41"/>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726252" y="3587063"/>
            <a:ext cx="720000" cy="441533"/>
          </a:xfrm>
          <a:prstGeom prst="rect">
            <a:avLst/>
          </a:prstGeom>
        </p:spPr>
      </p:pic>
      <p:pic>
        <p:nvPicPr>
          <p:cNvPr id="43" name="Imagem 42"/>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3642493" y="3687594"/>
            <a:ext cx="847943" cy="306896"/>
          </a:xfrm>
          <a:prstGeom prst="rect">
            <a:avLst/>
          </a:prstGeom>
        </p:spPr>
      </p:pic>
      <p:pic>
        <p:nvPicPr>
          <p:cNvPr id="44" name="Imagem 43"/>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4710524" y="3581074"/>
            <a:ext cx="648000" cy="447119"/>
          </a:xfrm>
          <a:prstGeom prst="rect">
            <a:avLst/>
          </a:prstGeom>
        </p:spPr>
      </p:pic>
      <p:pic>
        <p:nvPicPr>
          <p:cNvPr id="45" name="Imagem 44"/>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5653102" y="3687594"/>
            <a:ext cx="720000" cy="221400"/>
          </a:xfrm>
          <a:prstGeom prst="rect">
            <a:avLst/>
          </a:prstGeom>
        </p:spPr>
      </p:pic>
      <p:pic>
        <p:nvPicPr>
          <p:cNvPr id="46" name="Imagem 45"/>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6583291" y="3500917"/>
            <a:ext cx="792000" cy="594000"/>
          </a:xfrm>
          <a:prstGeom prst="rect">
            <a:avLst/>
          </a:prstGeom>
        </p:spPr>
      </p:pic>
      <p:pic>
        <p:nvPicPr>
          <p:cNvPr id="47" name="Imagem 46"/>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5723485" y="2511237"/>
            <a:ext cx="738251" cy="86853"/>
          </a:xfrm>
          <a:prstGeom prst="rect">
            <a:avLst/>
          </a:prstGeom>
        </p:spPr>
      </p:pic>
      <p:pic>
        <p:nvPicPr>
          <p:cNvPr id="48" name="Imagem 47"/>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2715293" y="3617827"/>
            <a:ext cx="720000" cy="410769"/>
          </a:xfrm>
          <a:prstGeom prst="rect">
            <a:avLst/>
          </a:prstGeom>
        </p:spPr>
      </p:pic>
      <p:pic>
        <p:nvPicPr>
          <p:cNvPr id="49" name="Imagem 48"/>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5616697" y="4255880"/>
            <a:ext cx="792000" cy="391631"/>
          </a:xfrm>
          <a:prstGeom prst="rect">
            <a:avLst/>
          </a:prstGeom>
        </p:spPr>
      </p:pic>
      <p:pic>
        <p:nvPicPr>
          <p:cNvPr id="50" name="Imagem 49"/>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3716250" y="4302815"/>
            <a:ext cx="825981" cy="263716"/>
          </a:xfrm>
          <a:prstGeom prst="rect">
            <a:avLst/>
          </a:prstGeom>
        </p:spPr>
      </p:pic>
      <p:pic>
        <p:nvPicPr>
          <p:cNvPr id="51" name="Imagem 50"/>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4665960" y="4191673"/>
            <a:ext cx="648000" cy="486000"/>
          </a:xfrm>
          <a:prstGeom prst="rect">
            <a:avLst/>
          </a:prstGeom>
        </p:spPr>
      </p:pic>
      <p:pic>
        <p:nvPicPr>
          <p:cNvPr id="52" name="Imagem 51"/>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719250" y="4109090"/>
            <a:ext cx="792000" cy="594000"/>
          </a:xfrm>
          <a:prstGeom prst="rect">
            <a:avLst/>
          </a:prstGeom>
        </p:spPr>
      </p:pic>
      <p:pic>
        <p:nvPicPr>
          <p:cNvPr id="53" name="Imagem 52"/>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7565250" y="3687594"/>
            <a:ext cx="828000" cy="253223"/>
          </a:xfrm>
          <a:prstGeom prst="rect">
            <a:avLst/>
          </a:prstGeom>
        </p:spPr>
      </p:pic>
      <p:pic>
        <p:nvPicPr>
          <p:cNvPr id="54" name="Imagem 53"/>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6579364" y="4137673"/>
            <a:ext cx="792000" cy="594000"/>
          </a:xfrm>
          <a:prstGeom prst="rect">
            <a:avLst/>
          </a:prstGeom>
        </p:spPr>
      </p:pic>
      <p:pic>
        <p:nvPicPr>
          <p:cNvPr id="55" name="Imagem 54"/>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7570896" y="4137673"/>
            <a:ext cx="792000" cy="594000"/>
          </a:xfrm>
          <a:prstGeom prst="rect">
            <a:avLst/>
          </a:prstGeom>
        </p:spPr>
      </p:pic>
      <p:pic>
        <p:nvPicPr>
          <p:cNvPr id="64" name="Picture 2" descr="http://www.revistauniversolaboral.com/revistaonline/flashxml/3dcarouselmenufx_tecnologia/images/indra.png"/>
          <p:cNvPicPr>
            <a:picLocks noChangeAspect="1" noChangeArrowheads="1"/>
          </p:cNvPicPr>
          <p:nvPr/>
        </p:nvPicPr>
        <p:blipFill>
          <a:blip r:embed="rId48" cstate="print">
            <a:extLst>
              <a:ext uri="{28A0092B-C50C-407E-A947-70E740481C1C}">
                <a14:useLocalDpi xmlns:a14="http://schemas.microsoft.com/office/drawing/2010/main" val="0"/>
              </a:ext>
            </a:extLst>
          </a:blip>
          <a:srcRect/>
          <a:stretch>
            <a:fillRect/>
          </a:stretch>
        </p:blipFill>
        <p:spPr bwMode="auto">
          <a:xfrm>
            <a:off x="2638798" y="4073684"/>
            <a:ext cx="888033" cy="721978"/>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3" descr="http://www.isul.com.br/upload/solucao/3f8d7f93f24f4b7a.png"/>
          <p:cNvPicPr>
            <a:picLocks noChangeAspect="1" noChangeArrowheads="1"/>
          </p:cNvPicPr>
          <p:nvPr/>
        </p:nvPicPr>
        <p:blipFill>
          <a:blip r:embed="rId49" cstate="print">
            <a:extLst>
              <a:ext uri="{28A0092B-C50C-407E-A947-70E740481C1C}">
                <a14:useLocalDpi xmlns:a14="http://schemas.microsoft.com/office/drawing/2010/main" val="0"/>
              </a:ext>
            </a:extLst>
          </a:blip>
          <a:srcRect/>
          <a:stretch>
            <a:fillRect/>
          </a:stretch>
        </p:blipFill>
        <p:spPr bwMode="auto">
          <a:xfrm>
            <a:off x="1343377" y="4132227"/>
            <a:ext cx="1325002" cy="604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4" descr="Logotipo: COPEL - Companhia Paranaense de Energia"/>
          <p:cNvPicPr>
            <a:picLocks noChangeAspect="1" noChangeArrowheads="1"/>
          </p:cNvPicPr>
          <p:nvPr/>
        </p:nvPicPr>
        <p:blipFill rotWithShape="1">
          <a:blip r:embed="rId50" cstate="print">
            <a:clrChange>
              <a:clrFrom>
                <a:srgbClr val="FFFFFF"/>
              </a:clrFrom>
              <a:clrTo>
                <a:srgbClr val="FFFFFF">
                  <a:alpha val="0"/>
                </a:srgbClr>
              </a:clrTo>
            </a:clrChange>
            <a:extLst>
              <a:ext uri="{28A0092B-C50C-407E-A947-70E740481C1C}">
                <a14:useLocalDpi xmlns:a14="http://schemas.microsoft.com/office/drawing/2010/main" val="0"/>
              </a:ext>
            </a:extLst>
          </a:blip>
          <a:srcRect r="30051"/>
          <a:stretch/>
        </p:blipFill>
        <p:spPr bwMode="auto">
          <a:xfrm>
            <a:off x="2629499" y="2369860"/>
            <a:ext cx="1005231" cy="370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5" descr="http://www.abconcessoes.com.br/abconcessoes/web/images/img_logo.png"/>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1890468" y="1123415"/>
            <a:ext cx="576850" cy="42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59318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CaixaDeTexto 5"/>
          <p:cNvSpPr txBox="1"/>
          <p:nvPr/>
        </p:nvSpPr>
        <p:spPr>
          <a:xfrm>
            <a:off x="325233" y="323771"/>
            <a:ext cx="4752528" cy="369332"/>
          </a:xfrm>
          <a:prstGeom prst="rect">
            <a:avLst/>
          </a:prstGeom>
          <a:noFill/>
        </p:spPr>
        <p:txBody>
          <a:bodyPr wrap="square" rtlCol="0">
            <a:spAutoFit/>
          </a:bodyPr>
          <a:lstStyle/>
          <a:p>
            <a:pPr algn="r"/>
            <a:r>
              <a:rPr lang="pt-BR" dirty="0" smtClean="0">
                <a:solidFill>
                  <a:schemeClr val="bg1"/>
                </a:solidFill>
                <a:latin typeface="Arial Narrow" pitchFamily="34" charset="0"/>
              </a:rPr>
              <a:t>NOSSOS CLIENTES</a:t>
            </a:r>
            <a:endParaRPr lang="pt-BR" dirty="0">
              <a:solidFill>
                <a:schemeClr val="bg1"/>
              </a:solidFill>
              <a:latin typeface="Arial Narrow" pitchFamily="34" charset="0"/>
            </a:endParaRPr>
          </a:p>
        </p:txBody>
      </p:sp>
      <p:pic>
        <p:nvPicPr>
          <p:cNvPr id="56" name="Imagem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250" y="1259809"/>
            <a:ext cx="828000" cy="621000"/>
          </a:xfrm>
          <a:prstGeom prst="rect">
            <a:avLst/>
          </a:prstGeom>
        </p:spPr>
      </p:pic>
      <p:pic>
        <p:nvPicPr>
          <p:cNvPr id="57" name="Imagem 56"/>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669034" y="1352617"/>
            <a:ext cx="871179" cy="470996"/>
          </a:xfrm>
          <a:prstGeom prst="rect">
            <a:avLst/>
          </a:prstGeom>
        </p:spPr>
      </p:pic>
      <p:pic>
        <p:nvPicPr>
          <p:cNvPr id="58" name="Imagem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67152" y="1503304"/>
            <a:ext cx="884074" cy="169619"/>
          </a:xfrm>
          <a:prstGeom prst="rect">
            <a:avLst/>
          </a:prstGeom>
        </p:spPr>
      </p:pic>
      <p:pic>
        <p:nvPicPr>
          <p:cNvPr id="59" name="Imagem 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91343" y="1302636"/>
            <a:ext cx="792000" cy="594000"/>
          </a:xfrm>
          <a:prstGeom prst="rect">
            <a:avLst/>
          </a:prstGeom>
        </p:spPr>
      </p:pic>
      <p:pic>
        <p:nvPicPr>
          <p:cNvPr id="60" name="Imagem 59"/>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618595" y="1441825"/>
            <a:ext cx="834274" cy="315621"/>
          </a:xfrm>
          <a:prstGeom prst="rect">
            <a:avLst/>
          </a:prstGeom>
        </p:spPr>
      </p:pic>
      <p:pic>
        <p:nvPicPr>
          <p:cNvPr id="61" name="Imagem 6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94970" y="1302635"/>
            <a:ext cx="792000" cy="594000"/>
          </a:xfrm>
          <a:prstGeom prst="rect">
            <a:avLst/>
          </a:prstGeom>
        </p:spPr>
      </p:pic>
      <p:pic>
        <p:nvPicPr>
          <p:cNvPr id="62" name="Imagem 6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70896" y="1459483"/>
            <a:ext cx="792000" cy="302567"/>
          </a:xfrm>
          <a:prstGeom prst="rect">
            <a:avLst/>
          </a:prstGeom>
        </p:spPr>
      </p:pic>
      <p:pic>
        <p:nvPicPr>
          <p:cNvPr id="63" name="Imagem 6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672220" y="1432135"/>
            <a:ext cx="792000" cy="335002"/>
          </a:xfrm>
          <a:prstGeom prst="rect">
            <a:avLst/>
          </a:prstGeom>
        </p:spPr>
      </p:pic>
      <p:pic>
        <p:nvPicPr>
          <p:cNvPr id="68" name="Imagem 6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669222" y="2072737"/>
            <a:ext cx="810023" cy="234111"/>
          </a:xfrm>
          <a:prstGeom prst="rect">
            <a:avLst/>
          </a:prstGeom>
        </p:spPr>
      </p:pic>
      <p:pic>
        <p:nvPicPr>
          <p:cNvPr id="69" name="Imagem 6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616060" y="2048338"/>
            <a:ext cx="792000" cy="344734"/>
          </a:xfrm>
          <a:prstGeom prst="rect">
            <a:avLst/>
          </a:prstGeom>
        </p:spPr>
      </p:pic>
      <p:pic>
        <p:nvPicPr>
          <p:cNvPr id="70" name="Imagem 6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633082" y="1919792"/>
            <a:ext cx="720000" cy="540000"/>
          </a:xfrm>
          <a:prstGeom prst="rect">
            <a:avLst/>
          </a:prstGeom>
        </p:spPr>
      </p:pic>
      <p:pic>
        <p:nvPicPr>
          <p:cNvPr id="71" name="Imagem 7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46254" y="2442381"/>
            <a:ext cx="792000" cy="594000"/>
          </a:xfrm>
          <a:prstGeom prst="rect">
            <a:avLst/>
          </a:prstGeom>
        </p:spPr>
      </p:pic>
      <p:pic>
        <p:nvPicPr>
          <p:cNvPr id="72" name="Imagem 7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732124" y="2501320"/>
            <a:ext cx="684503" cy="513377"/>
          </a:xfrm>
          <a:prstGeom prst="rect">
            <a:avLst/>
          </a:prstGeom>
        </p:spPr>
      </p:pic>
      <p:pic>
        <p:nvPicPr>
          <p:cNvPr id="73" name="Imagem 7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664800" y="2469363"/>
            <a:ext cx="792000" cy="594000"/>
          </a:xfrm>
          <a:prstGeom prst="rect">
            <a:avLst/>
          </a:prstGeom>
        </p:spPr>
      </p:pic>
      <p:pic>
        <p:nvPicPr>
          <p:cNvPr id="74" name="Imagem 7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621227" y="2461009"/>
            <a:ext cx="792000" cy="594000"/>
          </a:xfrm>
          <a:prstGeom prst="rect">
            <a:avLst/>
          </a:prstGeom>
        </p:spPr>
      </p:pic>
      <p:pic>
        <p:nvPicPr>
          <p:cNvPr id="75" name="Imagem 74"/>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669777" y="2519631"/>
            <a:ext cx="792000" cy="594000"/>
          </a:xfrm>
          <a:prstGeom prst="rect">
            <a:avLst/>
          </a:prstGeom>
        </p:spPr>
      </p:pic>
      <p:pic>
        <p:nvPicPr>
          <p:cNvPr id="76" name="Imagem 75"/>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6630434" y="2723702"/>
            <a:ext cx="792000" cy="166822"/>
          </a:xfrm>
          <a:prstGeom prst="rect">
            <a:avLst/>
          </a:prstGeom>
        </p:spPr>
      </p:pic>
      <p:pic>
        <p:nvPicPr>
          <p:cNvPr id="77" name="Imagem 76"/>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593209" y="2509317"/>
            <a:ext cx="792000" cy="594000"/>
          </a:xfrm>
          <a:prstGeom prst="rect">
            <a:avLst/>
          </a:prstGeom>
        </p:spPr>
      </p:pic>
      <p:pic>
        <p:nvPicPr>
          <p:cNvPr id="78" name="Imagem 77"/>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01692" y="3127750"/>
            <a:ext cx="792000" cy="594000"/>
          </a:xfrm>
          <a:prstGeom prst="rect">
            <a:avLst/>
          </a:prstGeom>
        </p:spPr>
      </p:pic>
      <p:pic>
        <p:nvPicPr>
          <p:cNvPr id="79" name="Imagem 78"/>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2713458" y="3331906"/>
            <a:ext cx="852275" cy="235636"/>
          </a:xfrm>
          <a:prstGeom prst="rect">
            <a:avLst/>
          </a:prstGeom>
        </p:spPr>
      </p:pic>
      <p:pic>
        <p:nvPicPr>
          <p:cNvPr id="80" name="Imagem 79"/>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3720719" y="3168931"/>
            <a:ext cx="720000" cy="540000"/>
          </a:xfrm>
          <a:prstGeom prst="rect">
            <a:avLst/>
          </a:prstGeom>
        </p:spPr>
      </p:pic>
      <p:pic>
        <p:nvPicPr>
          <p:cNvPr id="81" name="Imagem 80"/>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4748317" y="3189006"/>
            <a:ext cx="695248" cy="521436"/>
          </a:xfrm>
          <a:prstGeom prst="rect">
            <a:avLst/>
          </a:prstGeom>
        </p:spPr>
      </p:pic>
      <p:pic>
        <p:nvPicPr>
          <p:cNvPr id="82" name="Imagem 81"/>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5663028" y="3208234"/>
            <a:ext cx="798749" cy="388281"/>
          </a:xfrm>
          <a:prstGeom prst="rect">
            <a:avLst/>
          </a:prstGeom>
        </p:spPr>
      </p:pic>
      <p:pic>
        <p:nvPicPr>
          <p:cNvPr id="83" name="Imagem 82"/>
          <p:cNvPicPr>
            <a:picLocks noChangeAspect="1"/>
          </p:cNvPicPr>
          <p:nvPr/>
        </p:nvPicPr>
        <p:blipFill>
          <a:blip r:embed="rId2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60950" y="2007632"/>
            <a:ext cx="792000" cy="364320"/>
          </a:xfrm>
          <a:prstGeom prst="rect">
            <a:avLst/>
          </a:prstGeom>
        </p:spPr>
      </p:pic>
      <p:pic>
        <p:nvPicPr>
          <p:cNvPr id="84" name="Imagem 83"/>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731145" y="1889479"/>
            <a:ext cx="792000" cy="594000"/>
          </a:xfrm>
          <a:prstGeom prst="rect">
            <a:avLst/>
          </a:prstGeom>
        </p:spPr>
      </p:pic>
      <p:pic>
        <p:nvPicPr>
          <p:cNvPr id="85" name="Imagem 84"/>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2713458" y="2089135"/>
            <a:ext cx="792000" cy="209334"/>
          </a:xfrm>
          <a:prstGeom prst="rect">
            <a:avLst/>
          </a:prstGeom>
        </p:spPr>
      </p:pic>
      <p:pic>
        <p:nvPicPr>
          <p:cNvPr id="86" name="Imagem 85"/>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732346" y="1978208"/>
            <a:ext cx="817850" cy="408925"/>
          </a:xfrm>
          <a:prstGeom prst="rect">
            <a:avLst/>
          </a:prstGeom>
        </p:spPr>
      </p:pic>
      <p:pic>
        <p:nvPicPr>
          <p:cNvPr id="87" name="Imagem 86"/>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7539693" y="1953941"/>
            <a:ext cx="792000" cy="594000"/>
          </a:xfrm>
          <a:prstGeom prst="rect">
            <a:avLst/>
          </a:prstGeom>
        </p:spPr>
      </p:pic>
      <p:pic>
        <p:nvPicPr>
          <p:cNvPr id="88" name="Imagem 23" descr="alteaE website template"/>
          <p:cNvPicPr>
            <a:picLocks noChangeAspect="1" noChangeArrowheads="1"/>
          </p:cNvPicPr>
          <p:nvPr/>
        </p:nvPicPr>
        <p:blipFill>
          <a:blip r:embed="rId3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32034" y="3304101"/>
            <a:ext cx="720000" cy="2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5" descr="http://www.schattdecor.de/fileadmin/schattdecor/templates/prototypes/images/logo.jp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1633441" y="2662702"/>
            <a:ext cx="968046" cy="15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4421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8" name="Imagem 7"/>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7505" y="843560"/>
            <a:ext cx="936103" cy="853348"/>
          </a:xfrm>
          <a:prstGeom prst="rect">
            <a:avLst/>
          </a:prstGeom>
        </p:spPr>
      </p:pic>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2088231" cy="369332"/>
          </a:xfrm>
          <a:prstGeom prst="rect">
            <a:avLst/>
          </a:prstGeom>
        </p:spPr>
        <p:txBody>
          <a:bodyPr wrap="square">
            <a:spAutoFit/>
          </a:bodyPr>
          <a:lstStyle/>
          <a:p>
            <a:pPr algn="ctr"/>
            <a:r>
              <a:rPr lang="pt-BR" dirty="0" smtClean="0">
                <a:solidFill>
                  <a:srgbClr val="434343"/>
                </a:solidFill>
                <a:latin typeface="Arial Narrow" pitchFamily="34" charset="0"/>
              </a:rPr>
              <a:t>Os dez princípios</a:t>
            </a:r>
            <a:endParaRPr lang="pt-BR" dirty="0">
              <a:solidFill>
                <a:srgbClr val="434343"/>
              </a:solidFill>
              <a:latin typeface="Arial Narrow" pitchFamily="34" charset="0"/>
            </a:endParaRPr>
          </a:p>
        </p:txBody>
      </p:sp>
      <p:sp>
        <p:nvSpPr>
          <p:cNvPr id="14" name="Retângulo 13"/>
          <p:cNvSpPr/>
          <p:nvPr/>
        </p:nvSpPr>
        <p:spPr>
          <a:xfrm>
            <a:off x="683568" y="2355726"/>
            <a:ext cx="7632848" cy="892552"/>
          </a:xfrm>
          <a:prstGeom prst="rect">
            <a:avLst/>
          </a:prstGeom>
        </p:spPr>
        <p:txBody>
          <a:bodyPr wrap="square">
            <a:spAutoFit/>
          </a:bodyPr>
          <a:lstStyle/>
          <a:p>
            <a:pPr algn="ctr"/>
            <a:r>
              <a:rPr lang="pt-BR" sz="2400" dirty="0" smtClean="0">
                <a:solidFill>
                  <a:schemeClr val="tx1">
                    <a:lumMod val="75000"/>
                    <a:lumOff val="25000"/>
                  </a:schemeClr>
                </a:solidFill>
                <a:latin typeface="Arial Narrow" pitchFamily="34" charset="0"/>
              </a:rPr>
              <a:t>O Pacto Global advoga dez princípios universais e a FH apoia e apresenta suas  Ações no ano de 2014</a:t>
            </a:r>
            <a:r>
              <a:rPr lang="pt-BR" sz="2800" dirty="0" smtClean="0">
                <a:solidFill>
                  <a:schemeClr val="tx1">
                    <a:lumMod val="75000"/>
                    <a:lumOff val="25000"/>
                  </a:schemeClr>
                </a:solidFill>
                <a:latin typeface="Arial Narrow" pitchFamily="34" charset="0"/>
              </a:rPr>
              <a:t>.</a:t>
            </a:r>
            <a:endParaRPr lang="pt-BR" sz="2400" dirty="0">
              <a:solidFill>
                <a:schemeClr val="tx1">
                  <a:lumMod val="75000"/>
                  <a:lumOff val="25000"/>
                </a:schemeClr>
              </a:solidFill>
              <a:latin typeface="Arial Narrow" pitchFamily="34" charset="0"/>
            </a:endParaRPr>
          </a:p>
        </p:txBody>
      </p:sp>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7" y="771550"/>
            <a:ext cx="1800200" cy="369332"/>
          </a:xfrm>
          <a:prstGeom prst="rect">
            <a:avLst/>
          </a:prstGeom>
        </p:spPr>
        <p:txBody>
          <a:bodyPr wrap="square">
            <a:spAutoFit/>
          </a:bodyPr>
          <a:lstStyle/>
          <a:p>
            <a:pPr algn="ctr"/>
            <a:r>
              <a:rPr lang="pt-BR" dirty="0" smtClean="0">
                <a:solidFill>
                  <a:srgbClr val="434343"/>
                </a:solidFill>
                <a:latin typeface="Arial Narrow" pitchFamily="34" charset="0"/>
              </a:rPr>
              <a:t>Direitos Humanos</a:t>
            </a:r>
            <a:endParaRPr lang="pt-BR" dirty="0">
              <a:solidFill>
                <a:srgbClr val="434343"/>
              </a:solidFill>
              <a:latin typeface="Arial Narrow" pitchFamily="34" charset="0"/>
            </a:endParaRPr>
          </a:p>
        </p:txBody>
      </p:sp>
      <p:sp>
        <p:nvSpPr>
          <p:cNvPr id="7" name="Título 3"/>
          <p:cNvSpPr txBox="1">
            <a:spLocks/>
          </p:cNvSpPr>
          <p:nvPr/>
        </p:nvSpPr>
        <p:spPr>
          <a:xfrm>
            <a:off x="251520" y="1563637"/>
            <a:ext cx="2808312" cy="1296145"/>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pt-BR" sz="1800" b="1" u="sng" dirty="0" smtClean="0">
                <a:solidFill>
                  <a:srgbClr val="434343"/>
                </a:solidFill>
                <a:latin typeface="Arial Narrow" pitchFamily="34" charset="0"/>
              </a:rPr>
              <a:t>Princípio 1</a:t>
            </a:r>
            <a:r>
              <a:rPr lang="pt-BR" sz="1800" b="1" dirty="0" smtClean="0">
                <a:solidFill>
                  <a:srgbClr val="434343"/>
                </a:solidFill>
                <a:latin typeface="Arial Narrow" pitchFamily="34" charset="0"/>
              </a:rPr>
              <a:t>: </a:t>
            </a:r>
            <a:r>
              <a:rPr lang="pt-BR" sz="1800" dirty="0" smtClean="0">
                <a:solidFill>
                  <a:srgbClr val="434343"/>
                </a:solidFill>
                <a:latin typeface="Arial Narrow" pitchFamily="34" charset="0"/>
              </a:rPr>
              <a:t>Apoiar e respeitar a proteção dos direitos humanos proclamados internacionalmente</a:t>
            </a:r>
            <a:endParaRPr lang="pt-BR" sz="1800" dirty="0">
              <a:solidFill>
                <a:srgbClr val="434343"/>
              </a:solidFill>
              <a:latin typeface="Arial Narrow" pitchFamily="34" charset="0"/>
            </a:endParaRPr>
          </a:p>
        </p:txBody>
      </p:sp>
      <p:sp>
        <p:nvSpPr>
          <p:cNvPr id="9" name="Título 3"/>
          <p:cNvSpPr txBox="1">
            <a:spLocks/>
          </p:cNvSpPr>
          <p:nvPr/>
        </p:nvSpPr>
        <p:spPr>
          <a:xfrm>
            <a:off x="251520" y="3075806"/>
            <a:ext cx="2925496" cy="122413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20000"/>
              </a:lnSpc>
            </a:pPr>
            <a:r>
              <a:rPr lang="pt-BR" sz="1800" dirty="0" smtClean="0">
                <a:solidFill>
                  <a:srgbClr val="767575"/>
                </a:solidFill>
                <a:latin typeface="Helvetica 65 Medium"/>
              </a:rPr>
              <a:t/>
            </a:r>
            <a:br>
              <a:rPr lang="pt-BR" sz="1800" dirty="0" smtClean="0">
                <a:solidFill>
                  <a:srgbClr val="767575"/>
                </a:solidFill>
                <a:latin typeface="Helvetica 65 Medium"/>
              </a:rPr>
            </a:br>
            <a:r>
              <a:rPr lang="pt-BR" sz="1800" b="1" u="sng" dirty="0" smtClean="0">
                <a:solidFill>
                  <a:srgbClr val="434343"/>
                </a:solidFill>
                <a:latin typeface="Arial Narrow" pitchFamily="34" charset="0"/>
              </a:rPr>
              <a:t>Princípio 2</a:t>
            </a:r>
            <a:r>
              <a:rPr lang="pt-BR" sz="1800" b="1" dirty="0" smtClean="0">
                <a:solidFill>
                  <a:srgbClr val="434343"/>
                </a:solidFill>
                <a:latin typeface="Arial Narrow" pitchFamily="34" charset="0"/>
              </a:rPr>
              <a:t>: </a:t>
            </a:r>
            <a:r>
              <a:rPr lang="pt-BR" sz="1800" dirty="0">
                <a:solidFill>
                  <a:srgbClr val="434343"/>
                </a:solidFill>
                <a:latin typeface="Arial Narrow" pitchFamily="34" charset="0"/>
              </a:rPr>
              <a:t>Evitar</a:t>
            </a:r>
            <a:r>
              <a:rPr lang="pt-BR" sz="1800" dirty="0" smtClean="0">
                <a:solidFill>
                  <a:srgbClr val="434343"/>
                </a:solidFill>
                <a:latin typeface="Arial Narrow" pitchFamily="34" charset="0"/>
              </a:rPr>
              <a:t> a cumplicidade nos abusos dos direitos humanos</a:t>
            </a:r>
            <a:r>
              <a:rPr lang="pt-BR" sz="1800" dirty="0" smtClean="0">
                <a:solidFill>
                  <a:srgbClr val="767575"/>
                </a:solidFill>
                <a:latin typeface="Helvetica 65 Medium"/>
              </a:rPr>
              <a:t/>
            </a:r>
            <a:br>
              <a:rPr lang="pt-BR" sz="1800" dirty="0" smtClean="0">
                <a:solidFill>
                  <a:srgbClr val="767575"/>
                </a:solidFill>
                <a:latin typeface="Helvetica 65 Medium"/>
              </a:rPr>
            </a:br>
            <a:r>
              <a:rPr lang="pt-BR" sz="1800" dirty="0" smtClean="0">
                <a:solidFill>
                  <a:srgbClr val="767575"/>
                </a:solidFill>
                <a:latin typeface="Helvetica 65 Medium"/>
              </a:rPr>
              <a:t/>
            </a:r>
            <a:br>
              <a:rPr lang="pt-BR" sz="1800" dirty="0" smtClean="0">
                <a:solidFill>
                  <a:srgbClr val="767575"/>
                </a:solidFill>
                <a:latin typeface="Helvetica 65 Medium"/>
              </a:rPr>
            </a:br>
            <a:endParaRPr lang="pt-BR" sz="1800" dirty="0">
              <a:solidFill>
                <a:srgbClr val="767575"/>
              </a:solidFill>
              <a:latin typeface="Helvetica 65 Medium"/>
            </a:endParaRPr>
          </a:p>
        </p:txBody>
      </p:sp>
      <p:pic>
        <p:nvPicPr>
          <p:cNvPr id="14" name="Imagem 13" descr="1.PNG"/>
          <p:cNvPicPr preferRelativeResize="0">
            <a:picLocks/>
          </p:cNvPicPr>
          <p:nvPr/>
        </p:nvPicPr>
        <p:blipFill>
          <a:blip r:embed="rId4" cstate="print"/>
          <a:stretch>
            <a:fillRect/>
          </a:stretch>
        </p:blipFill>
        <p:spPr>
          <a:xfrm>
            <a:off x="3707904" y="1347613"/>
            <a:ext cx="914400" cy="1656185"/>
          </a:xfrm>
          <a:prstGeom prst="rect">
            <a:avLst/>
          </a:prstGeom>
        </p:spPr>
      </p:pic>
      <p:pic>
        <p:nvPicPr>
          <p:cNvPr id="17" name="Imagem 16" descr="2.PNG"/>
          <p:cNvPicPr preferRelativeResize="0">
            <a:picLocks/>
          </p:cNvPicPr>
          <p:nvPr/>
        </p:nvPicPr>
        <p:blipFill>
          <a:blip r:embed="rId5" cstate="print"/>
          <a:stretch>
            <a:fillRect/>
          </a:stretch>
        </p:blipFill>
        <p:spPr>
          <a:xfrm>
            <a:off x="3707903" y="3075807"/>
            <a:ext cx="914400" cy="1728191"/>
          </a:xfrm>
          <a:prstGeom prst="rect">
            <a:avLst/>
          </a:prstGeom>
        </p:spPr>
      </p:pic>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2808312" cy="369332"/>
          </a:xfrm>
          <a:prstGeom prst="rect">
            <a:avLst/>
          </a:prstGeom>
        </p:spPr>
        <p:txBody>
          <a:bodyPr wrap="square">
            <a:spAutoFit/>
          </a:bodyPr>
          <a:lstStyle/>
          <a:p>
            <a:pPr algn="ctr"/>
            <a:r>
              <a:rPr lang="pt-BR" dirty="0" smtClean="0">
                <a:solidFill>
                  <a:srgbClr val="434343"/>
                </a:solidFill>
                <a:latin typeface="Arial Narrow" pitchFamily="34" charset="0"/>
              </a:rPr>
              <a:t>Ações 2014: Direitos Humanos</a:t>
            </a:r>
            <a:endParaRPr lang="pt-BR" dirty="0">
              <a:solidFill>
                <a:srgbClr val="434343"/>
              </a:solidFill>
              <a:latin typeface="Arial Narrow" pitchFamily="34" charset="0"/>
            </a:endParaRPr>
          </a:p>
        </p:txBody>
      </p:sp>
      <p:graphicFrame>
        <p:nvGraphicFramePr>
          <p:cNvPr id="11" name="Tabela 10"/>
          <p:cNvGraphicFramePr>
            <a:graphicFrameLocks noGrp="1"/>
          </p:cNvGraphicFramePr>
          <p:nvPr>
            <p:extLst>
              <p:ext uri="{D42A27DB-BD31-4B8C-83A1-F6EECF244321}">
                <p14:modId xmlns:p14="http://schemas.microsoft.com/office/powerpoint/2010/main" val="4261844947"/>
              </p:ext>
            </p:extLst>
          </p:nvPr>
        </p:nvGraphicFramePr>
        <p:xfrm>
          <a:off x="251520" y="1419623"/>
          <a:ext cx="8640960" cy="3024336"/>
        </p:xfrm>
        <a:graphic>
          <a:graphicData uri="http://schemas.openxmlformats.org/drawingml/2006/table">
            <a:tbl>
              <a:tblPr firstRow="1" bandRow="1"/>
              <a:tblGrid>
                <a:gridCol w="1070562"/>
                <a:gridCol w="1089678"/>
                <a:gridCol w="6480720"/>
              </a:tblGrid>
              <a:tr h="187235">
                <a:tc>
                  <a:txBody>
                    <a:bodyPr/>
                    <a:lstStyle/>
                    <a:p>
                      <a:pPr algn="ctr" rtl="0" fontAlgn="ctr"/>
                      <a:r>
                        <a:rPr lang="pt-BR" sz="1200" b="1" i="0" u="none" strike="noStrike" dirty="0">
                          <a:solidFill>
                            <a:srgbClr val="6F0000"/>
                          </a:solidFill>
                          <a:effectLst/>
                          <a:latin typeface="Arial Narrow" pitchFamily="34" charset="0"/>
                        </a:rPr>
                        <a:t>Sistemas</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c>
                  <a:txBody>
                    <a:bodyPr/>
                    <a:lstStyle/>
                    <a:p>
                      <a:pPr algn="ctr" rtl="0" fontAlgn="ctr"/>
                      <a:r>
                        <a:rPr lang="pt-BR" sz="1200" b="1" i="0" u="none" strike="noStrike" dirty="0">
                          <a:solidFill>
                            <a:srgbClr val="6F0000"/>
                          </a:solidFill>
                          <a:effectLst/>
                          <a:latin typeface="Arial Narrow" pitchFamily="34" charset="0"/>
                        </a:rPr>
                        <a:t>Ações</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c>
                  <a:txBody>
                    <a:bodyPr/>
                    <a:lstStyle/>
                    <a:p>
                      <a:pPr algn="ctr" rtl="0" fontAlgn="ctr"/>
                      <a:r>
                        <a:rPr lang="pt-BR" sz="1200" b="1" i="0" u="none" strike="noStrike" dirty="0">
                          <a:solidFill>
                            <a:srgbClr val="6F0000"/>
                          </a:solidFill>
                          <a:effectLst/>
                          <a:latin typeface="Arial Narrow" pitchFamily="34" charset="0"/>
                        </a:rPr>
                        <a:t>Performance</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r>
              <a:tr h="876258">
                <a:tc>
                  <a:txBody>
                    <a:bodyPr/>
                    <a:lstStyle/>
                    <a:p>
                      <a:pPr marL="72000" algn="just" defTabSz="914400" rtl="0" eaLnBrk="1" fontAlgn="ctr" latinLnBrk="0" hangingPunct="1"/>
                      <a:r>
                        <a:rPr lang="pt-BR" sz="1200" b="0" i="0" u="none" strike="noStrike" kern="1200" dirty="0">
                          <a:solidFill>
                            <a:srgbClr val="434343"/>
                          </a:solidFill>
                          <a:effectLst/>
                          <a:latin typeface="Arial Narrow" pitchFamily="34" charset="0"/>
                          <a:ea typeface="+mn-ea"/>
                          <a:cs typeface="+mn-cs"/>
                        </a:rPr>
                        <a:t>Recursos Humanos</a:t>
                      </a:r>
                    </a:p>
                  </a:txBody>
                  <a:tcPr marL="5196" marR="5196" marT="3897"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defTabSz="914400" rtl="0" eaLnBrk="1" fontAlgn="ctr" latinLnBrk="0" hangingPunct="1"/>
                      <a:r>
                        <a:rPr lang="pt-BR" sz="1200" b="0" i="0" u="none" strike="noStrike" kern="1200" dirty="0">
                          <a:solidFill>
                            <a:srgbClr val="434343"/>
                          </a:solidFill>
                          <a:effectLst/>
                          <a:latin typeface="Arial Narrow" pitchFamily="34" charset="0"/>
                          <a:ea typeface="+mn-ea"/>
                          <a:cs typeface="+mn-cs"/>
                        </a:rPr>
                        <a:t>Saúde</a:t>
                      </a:r>
                    </a:p>
                  </a:txBody>
                  <a:tcPr marL="5196" marR="5196" marT="3897"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defTabSz="914400" rtl="0" eaLnBrk="1" fontAlgn="ctr" latinLnBrk="0" hangingPunct="1"/>
                      <a:r>
                        <a:rPr lang="pt-BR" sz="1200" b="0" i="0" u="none" strike="noStrike" kern="1200" dirty="0">
                          <a:solidFill>
                            <a:srgbClr val="434343"/>
                          </a:solidFill>
                          <a:effectLst/>
                          <a:latin typeface="Arial Narrow" pitchFamily="34" charset="0"/>
                          <a:ea typeface="+mn-ea"/>
                          <a:cs typeface="+mn-cs"/>
                        </a:rPr>
                        <a:t>A empresa segue rigorosamente seu PCMSO – Programa de Controle Médico de Saúde Ocupacional que conforme a NR-7 da Portaria nº 3.214/78, é o programa de prevenção, rastreamento e diagnóstico </a:t>
                      </a:r>
                      <a:r>
                        <a:rPr lang="pt-BR" sz="1200" b="0" i="0" u="none" strike="noStrike" kern="1200" dirty="0" smtClean="0">
                          <a:solidFill>
                            <a:srgbClr val="434343"/>
                          </a:solidFill>
                          <a:effectLst/>
                          <a:latin typeface="Arial Narrow" pitchFamily="34" charset="0"/>
                          <a:ea typeface="+mn-ea"/>
                          <a:cs typeface="+mn-cs"/>
                        </a:rPr>
                        <a:t>precoce</a:t>
                      </a:r>
                      <a:r>
                        <a:rPr lang="pt-BR" sz="1200" b="0" i="0" u="none" strike="noStrike" kern="1200" baseline="0" dirty="0" smtClean="0">
                          <a:solidFill>
                            <a:srgbClr val="434343"/>
                          </a:solidFill>
                          <a:effectLst/>
                          <a:latin typeface="Arial Narrow" pitchFamily="34" charset="0"/>
                          <a:ea typeface="+mn-ea"/>
                          <a:cs typeface="+mn-cs"/>
                        </a:rPr>
                        <a:t> de possíveis </a:t>
                      </a:r>
                      <a:r>
                        <a:rPr lang="pt-BR" sz="1200" b="0" i="0" u="none" strike="noStrike" kern="1200" dirty="0" smtClean="0">
                          <a:solidFill>
                            <a:srgbClr val="434343"/>
                          </a:solidFill>
                          <a:effectLst/>
                          <a:latin typeface="Arial Narrow" pitchFamily="34" charset="0"/>
                          <a:ea typeface="+mn-ea"/>
                          <a:cs typeface="+mn-cs"/>
                        </a:rPr>
                        <a:t>agravos </a:t>
                      </a:r>
                      <a:r>
                        <a:rPr lang="pt-BR" sz="1200" b="0" i="0" u="none" strike="noStrike" kern="1200" dirty="0">
                          <a:solidFill>
                            <a:srgbClr val="434343"/>
                          </a:solidFill>
                          <a:effectLst/>
                          <a:latin typeface="Arial Narrow" pitchFamily="34" charset="0"/>
                          <a:ea typeface="+mn-ea"/>
                          <a:cs typeface="+mn-cs"/>
                        </a:rPr>
                        <a:t>à </a:t>
                      </a:r>
                      <a:r>
                        <a:rPr lang="pt-BR" sz="1200" b="0" i="0" u="none" strike="noStrike" kern="1200" dirty="0" smtClean="0">
                          <a:solidFill>
                            <a:srgbClr val="434343"/>
                          </a:solidFill>
                          <a:effectLst/>
                          <a:latin typeface="Arial Narrow" pitchFamily="34" charset="0"/>
                          <a:ea typeface="+mn-ea"/>
                          <a:cs typeface="+mn-cs"/>
                        </a:rPr>
                        <a:t>saúde</a:t>
                      </a:r>
                      <a:r>
                        <a:rPr lang="pt-BR" sz="1200" b="0" i="0" u="none" strike="noStrike" kern="1200" baseline="0" dirty="0" smtClean="0">
                          <a:solidFill>
                            <a:srgbClr val="434343"/>
                          </a:solidFill>
                          <a:effectLst/>
                          <a:latin typeface="Arial Narrow" pitchFamily="34" charset="0"/>
                          <a:ea typeface="+mn-ea"/>
                          <a:cs typeface="+mn-cs"/>
                        </a:rPr>
                        <a:t> relacionadas as atividades de trabalho.</a:t>
                      </a:r>
                      <a:endParaRPr lang="pt-BR" sz="1200" b="0" i="0" u="none" strike="noStrike" kern="1200" dirty="0">
                        <a:solidFill>
                          <a:srgbClr val="434343"/>
                        </a:solidFill>
                        <a:effectLst/>
                        <a:latin typeface="Arial Narrow" pitchFamily="34" charset="0"/>
                        <a:ea typeface="+mn-ea"/>
                        <a:cs typeface="+mn-cs"/>
                      </a:endParaRPr>
                    </a:p>
                  </a:txBody>
                  <a:tcPr marL="5196" marR="5196" marT="3897"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r h="1084304">
                <a:tc>
                  <a:txBody>
                    <a:bodyPr/>
                    <a:lstStyle/>
                    <a:p>
                      <a:pPr marL="72000" algn="just" rtl="0" fontAlgn="ctr"/>
                      <a:r>
                        <a:rPr lang="pt-BR" sz="1200" b="0" i="0" u="none" strike="noStrike" dirty="0">
                          <a:solidFill>
                            <a:srgbClr val="434343"/>
                          </a:solidFill>
                          <a:effectLst/>
                          <a:latin typeface="Arial Narrow" pitchFamily="34" charset="0"/>
                        </a:rPr>
                        <a:t>Recursos Humanos</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rtl="0" fontAlgn="ctr"/>
                      <a:r>
                        <a:rPr lang="pt-BR" sz="1200" b="0" i="0" u="none" strike="noStrike" dirty="0">
                          <a:solidFill>
                            <a:srgbClr val="434343"/>
                          </a:solidFill>
                          <a:effectLst/>
                          <a:latin typeface="Arial Narrow" pitchFamily="34" charset="0"/>
                        </a:rPr>
                        <a:t>Ginástica Laboral</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rtl="0" fontAlgn="ctr"/>
                      <a:r>
                        <a:rPr lang="pt-BR" sz="1200" b="0" i="0" u="none" strike="noStrike" dirty="0">
                          <a:solidFill>
                            <a:srgbClr val="434343"/>
                          </a:solidFill>
                          <a:effectLst/>
                          <a:latin typeface="Arial Narrow" pitchFamily="34" charset="0"/>
                        </a:rPr>
                        <a:t>A Ginastica Laboral é uma ação de Qualidade de Vida / </a:t>
                      </a:r>
                      <a:r>
                        <a:rPr lang="pt-BR" sz="1200" b="0" i="0" u="none" strike="noStrike" dirty="0" smtClean="0">
                          <a:solidFill>
                            <a:srgbClr val="434343"/>
                          </a:solidFill>
                          <a:effectLst/>
                          <a:latin typeface="Arial Narrow" pitchFamily="34" charset="0"/>
                        </a:rPr>
                        <a:t>Ergonomia. Para </a:t>
                      </a:r>
                      <a:r>
                        <a:rPr lang="pt-BR" sz="1200" b="0" i="0" u="none" strike="noStrike" dirty="0">
                          <a:solidFill>
                            <a:srgbClr val="434343"/>
                          </a:solidFill>
                          <a:effectLst/>
                          <a:latin typeface="Arial Narrow" pitchFamily="34" charset="0"/>
                        </a:rPr>
                        <a:t>que se mantenha eficaz, a empresa firmou um contrato com uma empresa especializada, que dá suporte para a execução. O profissional </a:t>
                      </a:r>
                      <a:r>
                        <a:rPr lang="pt-BR" sz="1200" b="0" i="0" u="none" strike="noStrike" dirty="0" smtClean="0">
                          <a:solidFill>
                            <a:srgbClr val="434343"/>
                          </a:solidFill>
                          <a:effectLst/>
                          <a:latin typeface="Arial Narrow" pitchFamily="34" charset="0"/>
                        </a:rPr>
                        <a:t>estimula </a:t>
                      </a:r>
                      <a:r>
                        <a:rPr lang="pt-BR" sz="1200" b="0" i="0" u="none" strike="noStrike" dirty="0">
                          <a:solidFill>
                            <a:srgbClr val="434343"/>
                          </a:solidFill>
                          <a:effectLst/>
                          <a:latin typeface="Arial Narrow" pitchFamily="34" charset="0"/>
                        </a:rPr>
                        <a:t>a participação de todos os funcionários para que os mesmos possam se exercitar e </a:t>
                      </a:r>
                      <a:r>
                        <a:rPr lang="pt-BR" sz="1200" b="0" i="0" u="none" strike="noStrike" dirty="0" smtClean="0">
                          <a:solidFill>
                            <a:srgbClr val="434343"/>
                          </a:solidFill>
                          <a:effectLst/>
                          <a:latin typeface="Arial Narrow" pitchFamily="34" charset="0"/>
                        </a:rPr>
                        <a:t>diminuam </a:t>
                      </a:r>
                      <a:r>
                        <a:rPr lang="pt-BR" sz="1200" b="0" i="0" u="none" strike="noStrike" dirty="0">
                          <a:solidFill>
                            <a:srgbClr val="434343"/>
                          </a:solidFill>
                          <a:effectLst/>
                          <a:latin typeface="Arial Narrow" pitchFamily="34" charset="0"/>
                        </a:rPr>
                        <a:t>as sobrecargas do dia a dia. </a:t>
                      </a:r>
                      <a:r>
                        <a:rPr lang="pt-BR" sz="1200" b="0" i="0" u="none" strike="noStrike" dirty="0" smtClean="0">
                          <a:solidFill>
                            <a:srgbClr val="434343"/>
                          </a:solidFill>
                          <a:effectLst/>
                          <a:latin typeface="Arial Narrow" pitchFamily="34" charset="0"/>
                        </a:rPr>
                        <a:t> Possuímos um calendário</a:t>
                      </a:r>
                      <a:r>
                        <a:rPr lang="pt-BR" sz="1200" b="0" i="0" u="none" strike="noStrike" baseline="0" dirty="0" smtClean="0">
                          <a:solidFill>
                            <a:srgbClr val="434343"/>
                          </a:solidFill>
                          <a:effectLst/>
                          <a:latin typeface="Arial Narrow" pitchFamily="34" charset="0"/>
                        </a:rPr>
                        <a:t> das ginásticas, seguimos corretamente o cronograma.</a:t>
                      </a:r>
                      <a:endParaRPr lang="pt-BR" sz="1200" b="0" i="0" u="none" strike="noStrike" dirty="0">
                        <a:solidFill>
                          <a:srgbClr val="434343"/>
                        </a:solidFill>
                        <a:effectLst/>
                        <a:latin typeface="Arial Narrow" pitchFamily="34" charset="0"/>
                      </a:endParaRP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r h="876539">
                <a:tc>
                  <a:txBody>
                    <a:bodyPr/>
                    <a:lstStyle/>
                    <a:p>
                      <a:pPr marL="72000" algn="just" rtl="0" fontAlgn="ctr"/>
                      <a:r>
                        <a:rPr lang="pt-BR" sz="1200" b="0" i="0" u="none" strike="noStrike" dirty="0" smtClean="0">
                          <a:solidFill>
                            <a:srgbClr val="434343"/>
                          </a:solidFill>
                          <a:effectLst/>
                          <a:latin typeface="Arial Narrow" pitchFamily="34" charset="0"/>
                        </a:rPr>
                        <a:t>Recursos Humanos</a:t>
                      </a:r>
                      <a:endParaRPr lang="pt-BR" sz="1200" b="0" i="0" u="none" strike="noStrike" dirty="0">
                        <a:solidFill>
                          <a:srgbClr val="434343"/>
                        </a:solidFill>
                        <a:effectLst/>
                        <a:latin typeface="Arial Narrow" pitchFamily="34" charset="0"/>
                      </a:endParaRP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rtl="0" fontAlgn="ctr"/>
                      <a:r>
                        <a:rPr lang="pt-BR" sz="1200" b="0" i="1" u="none" strike="noStrike" dirty="0" err="1" smtClean="0">
                          <a:solidFill>
                            <a:srgbClr val="434343"/>
                          </a:solidFill>
                          <a:effectLst/>
                          <a:latin typeface="Arial Narrow" pitchFamily="34" charset="0"/>
                        </a:rPr>
                        <a:t>Quick</a:t>
                      </a:r>
                      <a:r>
                        <a:rPr lang="pt-BR" sz="1200" b="0" i="1" u="none" strike="noStrike" dirty="0" smtClean="0">
                          <a:solidFill>
                            <a:srgbClr val="434343"/>
                          </a:solidFill>
                          <a:effectLst/>
                          <a:latin typeface="Arial Narrow" pitchFamily="34" charset="0"/>
                        </a:rPr>
                        <a:t> </a:t>
                      </a:r>
                      <a:r>
                        <a:rPr lang="pt-BR" sz="1200" b="0" i="1" u="none" strike="noStrike" dirty="0" err="1" smtClean="0">
                          <a:solidFill>
                            <a:srgbClr val="434343"/>
                          </a:solidFill>
                          <a:effectLst/>
                          <a:latin typeface="Arial Narrow" pitchFamily="34" charset="0"/>
                        </a:rPr>
                        <a:t>Massage</a:t>
                      </a:r>
                      <a:endParaRPr lang="pt-BR" sz="1200" b="0" i="1" u="none" strike="noStrike" dirty="0">
                        <a:solidFill>
                          <a:srgbClr val="434343"/>
                        </a:solidFill>
                        <a:effectLst/>
                        <a:latin typeface="Arial Narrow" pitchFamily="34" charset="0"/>
                      </a:endParaRP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rtl="0" fontAlgn="ctr"/>
                      <a:r>
                        <a:rPr lang="pt-BR" sz="1200" b="0" i="0" u="none" strike="noStrike" dirty="0" smtClean="0">
                          <a:solidFill>
                            <a:srgbClr val="434343"/>
                          </a:solidFill>
                          <a:effectLst/>
                          <a:latin typeface="Arial Narrow" pitchFamily="34" charset="0"/>
                        </a:rPr>
                        <a:t>A </a:t>
                      </a:r>
                      <a:r>
                        <a:rPr lang="pt-BR" sz="1200" b="0" i="1" u="none" strike="noStrike" dirty="0" err="1" smtClean="0">
                          <a:solidFill>
                            <a:srgbClr val="434343"/>
                          </a:solidFill>
                          <a:effectLst/>
                          <a:latin typeface="Arial Narrow" pitchFamily="34" charset="0"/>
                        </a:rPr>
                        <a:t>Quick</a:t>
                      </a:r>
                      <a:r>
                        <a:rPr lang="pt-BR" sz="1200" b="0" i="1" u="none" strike="noStrike" baseline="0" dirty="0" smtClean="0">
                          <a:solidFill>
                            <a:srgbClr val="434343"/>
                          </a:solidFill>
                          <a:effectLst/>
                          <a:latin typeface="Arial Narrow" pitchFamily="34" charset="0"/>
                        </a:rPr>
                        <a:t> </a:t>
                      </a:r>
                      <a:r>
                        <a:rPr lang="pt-BR" sz="1200" b="0" i="1" u="none" strike="noStrike" baseline="0" dirty="0" err="1" smtClean="0">
                          <a:solidFill>
                            <a:srgbClr val="434343"/>
                          </a:solidFill>
                          <a:effectLst/>
                          <a:latin typeface="Arial Narrow" pitchFamily="34" charset="0"/>
                        </a:rPr>
                        <a:t>Massage</a:t>
                      </a:r>
                      <a:r>
                        <a:rPr lang="pt-BR" sz="1200" b="0" i="1" u="none" strike="noStrike" baseline="0" dirty="0" smtClean="0">
                          <a:solidFill>
                            <a:srgbClr val="434343"/>
                          </a:solidFill>
                          <a:effectLst/>
                          <a:latin typeface="Arial Narrow" pitchFamily="34" charset="0"/>
                        </a:rPr>
                        <a:t> </a:t>
                      </a:r>
                      <a:r>
                        <a:rPr lang="pt-BR" sz="1200" b="0" i="0" u="none" strike="noStrike" baseline="0" dirty="0" smtClean="0">
                          <a:solidFill>
                            <a:srgbClr val="434343"/>
                          </a:solidFill>
                          <a:effectLst/>
                          <a:latin typeface="Arial Narrow" pitchFamily="34" charset="0"/>
                        </a:rPr>
                        <a:t>é também uma ação de Qualidade de Vida / Ergonomia. É atrelada a Ginástica Laboral em que os colaboradores que participam das aulas semanalmente concorrem ao sorteio de uma massagem, que é realizada nos próprios escritórios da FH.</a:t>
                      </a:r>
                      <a:endParaRPr lang="pt-BR" sz="1200" b="1" i="0" u="sng" strike="noStrike" dirty="0">
                        <a:solidFill>
                          <a:srgbClr val="434343"/>
                        </a:solidFill>
                        <a:effectLst/>
                        <a:latin typeface="Arial Narrow" pitchFamily="34" charset="0"/>
                      </a:endParaRP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2808312" cy="369332"/>
          </a:xfrm>
          <a:prstGeom prst="rect">
            <a:avLst/>
          </a:prstGeom>
        </p:spPr>
        <p:txBody>
          <a:bodyPr wrap="square">
            <a:spAutoFit/>
          </a:bodyPr>
          <a:lstStyle/>
          <a:p>
            <a:pPr algn="ctr"/>
            <a:r>
              <a:rPr lang="pt-BR" dirty="0" smtClean="0">
                <a:solidFill>
                  <a:srgbClr val="434343"/>
                </a:solidFill>
                <a:latin typeface="Arial Narrow" pitchFamily="34" charset="0"/>
              </a:rPr>
              <a:t>Ações 2014: Direitos Humanos</a:t>
            </a:r>
            <a:endParaRPr lang="pt-BR" dirty="0">
              <a:solidFill>
                <a:srgbClr val="434343"/>
              </a:solidFill>
              <a:latin typeface="Arial Narrow" pitchFamily="34" charset="0"/>
            </a:endParaRPr>
          </a:p>
        </p:txBody>
      </p:sp>
      <p:graphicFrame>
        <p:nvGraphicFramePr>
          <p:cNvPr id="5" name="Tabela 4"/>
          <p:cNvGraphicFramePr>
            <a:graphicFrameLocks noGrp="1"/>
          </p:cNvGraphicFramePr>
          <p:nvPr>
            <p:extLst>
              <p:ext uri="{D42A27DB-BD31-4B8C-83A1-F6EECF244321}">
                <p14:modId xmlns:p14="http://schemas.microsoft.com/office/powerpoint/2010/main" val="196163116"/>
              </p:ext>
            </p:extLst>
          </p:nvPr>
        </p:nvGraphicFramePr>
        <p:xfrm>
          <a:off x="467544" y="1511305"/>
          <a:ext cx="8136903" cy="859661"/>
        </p:xfrm>
        <a:graphic>
          <a:graphicData uri="http://schemas.openxmlformats.org/drawingml/2006/table">
            <a:tbl>
              <a:tblPr firstRow="1" bandRow="1"/>
              <a:tblGrid>
                <a:gridCol w="1008112"/>
                <a:gridCol w="1584175"/>
                <a:gridCol w="5544616"/>
              </a:tblGrid>
              <a:tr h="164175">
                <a:tc>
                  <a:txBody>
                    <a:bodyPr/>
                    <a:lstStyle/>
                    <a:p>
                      <a:pPr algn="ctr" rtl="0" fontAlgn="ctr"/>
                      <a:r>
                        <a:rPr lang="pt-BR" sz="1200" b="1" i="0" u="none" strike="noStrike" dirty="0">
                          <a:solidFill>
                            <a:srgbClr val="6F0000"/>
                          </a:solidFill>
                          <a:effectLst/>
                          <a:latin typeface="Arial Narrow" pitchFamily="34" charset="0"/>
                        </a:rPr>
                        <a:t>Sistemas</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c>
                  <a:txBody>
                    <a:bodyPr/>
                    <a:lstStyle/>
                    <a:p>
                      <a:pPr algn="ctr" rtl="0" fontAlgn="ctr"/>
                      <a:r>
                        <a:rPr lang="pt-BR" sz="1200" b="1" i="0" u="none" strike="noStrike" dirty="0">
                          <a:solidFill>
                            <a:srgbClr val="6F0000"/>
                          </a:solidFill>
                          <a:effectLst/>
                          <a:latin typeface="Arial Narrow" pitchFamily="34" charset="0"/>
                        </a:rPr>
                        <a:t>Ações</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c>
                  <a:txBody>
                    <a:bodyPr/>
                    <a:lstStyle/>
                    <a:p>
                      <a:pPr algn="ctr" rtl="0" fontAlgn="ctr"/>
                      <a:r>
                        <a:rPr lang="pt-BR" sz="1200" b="1" i="0" u="none" strike="noStrike" dirty="0">
                          <a:solidFill>
                            <a:srgbClr val="6F0000"/>
                          </a:solidFill>
                          <a:effectLst/>
                          <a:latin typeface="Arial Narrow" pitchFamily="34" charset="0"/>
                        </a:rPr>
                        <a:t>Performance</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r>
              <a:tr h="672626">
                <a:tc>
                  <a:txBody>
                    <a:bodyPr/>
                    <a:lstStyle/>
                    <a:p>
                      <a:pPr marL="72000" algn="just" rtl="0" fontAlgn="ctr"/>
                      <a:r>
                        <a:rPr lang="pt-BR" sz="1200" b="0" i="0" u="none" strike="noStrike" dirty="0">
                          <a:solidFill>
                            <a:srgbClr val="434343"/>
                          </a:solidFill>
                          <a:effectLst/>
                          <a:latin typeface="Arial Narrow" pitchFamily="34" charset="0"/>
                        </a:rPr>
                        <a:t>Consulting Services</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rtl="0" fontAlgn="ctr"/>
                      <a:r>
                        <a:rPr lang="pt-BR" sz="1200" b="0" i="0" u="none" strike="noStrike" dirty="0">
                          <a:solidFill>
                            <a:srgbClr val="434343"/>
                          </a:solidFill>
                          <a:effectLst/>
                          <a:latin typeface="Arial Narrow" pitchFamily="34" charset="0"/>
                        </a:rPr>
                        <a:t>FH </a:t>
                      </a:r>
                      <a:r>
                        <a:rPr lang="pt-BR" sz="1200" b="0" i="1" u="none" strike="noStrike" dirty="0" err="1">
                          <a:solidFill>
                            <a:srgbClr val="434343"/>
                          </a:solidFill>
                          <a:effectLst/>
                          <a:latin typeface="Arial Narrow" pitchFamily="34" charset="0"/>
                        </a:rPr>
                        <a:t>Reds</a:t>
                      </a:r>
                      <a:endParaRPr lang="pt-BR" sz="1200" b="0" i="1" u="none" strike="noStrike" dirty="0">
                        <a:solidFill>
                          <a:srgbClr val="434343"/>
                        </a:solidFill>
                        <a:effectLst/>
                        <a:latin typeface="Arial Narrow" pitchFamily="34" charset="0"/>
                      </a:endParaRP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rtl="0" fontAlgn="ctr"/>
                      <a:r>
                        <a:rPr lang="pt-BR" sz="1200" b="0" i="0" u="none" strike="noStrike" dirty="0">
                          <a:solidFill>
                            <a:srgbClr val="434343"/>
                          </a:solidFill>
                          <a:effectLst/>
                          <a:latin typeface="Arial Narrow" pitchFamily="34" charset="0"/>
                        </a:rPr>
                        <a:t>A empresa </a:t>
                      </a:r>
                      <a:r>
                        <a:rPr lang="pt-BR" sz="1200" b="0" i="0" u="none" strike="noStrike" dirty="0" smtClean="0">
                          <a:solidFill>
                            <a:srgbClr val="434343"/>
                          </a:solidFill>
                          <a:effectLst/>
                          <a:latin typeface="Arial Narrow" pitchFamily="34" charset="0"/>
                        </a:rPr>
                        <a:t>estimula a </a:t>
                      </a:r>
                      <a:r>
                        <a:rPr lang="pt-BR" sz="1200" b="0" i="0" u="none" strike="noStrike" dirty="0">
                          <a:solidFill>
                            <a:srgbClr val="434343"/>
                          </a:solidFill>
                          <a:effectLst/>
                          <a:latin typeface="Arial Narrow" pitchFamily="34" charset="0"/>
                        </a:rPr>
                        <a:t>prática de atividades esportivas com ações pontuais: a empresa paga 50% da inscrição de eventos esportivos e o aluguel da quadra de </a:t>
                      </a:r>
                      <a:r>
                        <a:rPr lang="pt-BR" sz="1200" b="0" i="0" u="none" strike="noStrike" dirty="0" smtClean="0">
                          <a:solidFill>
                            <a:srgbClr val="434343"/>
                          </a:solidFill>
                          <a:effectLst/>
                          <a:latin typeface="Arial Narrow" pitchFamily="34" charset="0"/>
                        </a:rPr>
                        <a:t>futebol, </a:t>
                      </a:r>
                      <a:r>
                        <a:rPr lang="pt-BR" sz="1200" b="0" i="0" u="none" strike="noStrike" dirty="0">
                          <a:solidFill>
                            <a:srgbClr val="434343"/>
                          </a:solidFill>
                          <a:effectLst/>
                          <a:latin typeface="Arial Narrow" pitchFamily="34" charset="0"/>
                        </a:rPr>
                        <a:t>e doa uma camiseta </a:t>
                      </a:r>
                      <a:r>
                        <a:rPr lang="pt-BR" sz="1200" b="0" i="0" u="none" strike="noStrike" dirty="0" smtClean="0">
                          <a:solidFill>
                            <a:srgbClr val="434343"/>
                          </a:solidFill>
                          <a:effectLst/>
                          <a:latin typeface="Arial Narrow" pitchFamily="34" charset="0"/>
                        </a:rPr>
                        <a:t>personalizada visando </a:t>
                      </a:r>
                      <a:r>
                        <a:rPr lang="pt-BR" sz="1200" b="0" i="0" u="none" strike="noStrike" dirty="0">
                          <a:solidFill>
                            <a:srgbClr val="434343"/>
                          </a:solidFill>
                          <a:effectLst/>
                          <a:latin typeface="Arial Narrow" pitchFamily="34" charset="0"/>
                        </a:rPr>
                        <a:t>incentivar a prática de </a:t>
                      </a:r>
                      <a:r>
                        <a:rPr lang="pt-BR" sz="1200" b="0" i="0" u="none" strike="noStrike" dirty="0" smtClean="0">
                          <a:solidFill>
                            <a:srgbClr val="434343"/>
                          </a:solidFill>
                          <a:effectLst/>
                          <a:latin typeface="Arial Narrow" pitchFamily="34" charset="0"/>
                        </a:rPr>
                        <a:t>exercícios</a:t>
                      </a:r>
                      <a:r>
                        <a:rPr lang="pt-BR" sz="1200" b="0" i="0" u="none" strike="noStrike" baseline="0" dirty="0" smtClean="0">
                          <a:solidFill>
                            <a:srgbClr val="434343"/>
                          </a:solidFill>
                          <a:effectLst/>
                          <a:latin typeface="Arial Narrow" pitchFamily="34" charset="0"/>
                        </a:rPr>
                        <a:t> físicos.</a:t>
                      </a:r>
                      <a:r>
                        <a:rPr lang="pt-BR" sz="1200" b="1" i="0" u="none" strike="noStrike" baseline="0" dirty="0" smtClean="0">
                          <a:solidFill>
                            <a:srgbClr val="434343"/>
                          </a:solidFill>
                          <a:effectLst/>
                          <a:latin typeface="Arial Narrow" pitchFamily="34" charset="0"/>
                        </a:rPr>
                        <a:t> </a:t>
                      </a:r>
                      <a:endParaRPr lang="pt-BR" sz="1200" b="1" i="0" u="none" strike="noStrike" dirty="0">
                        <a:solidFill>
                          <a:srgbClr val="434343"/>
                        </a:solidFill>
                        <a:effectLst/>
                        <a:latin typeface="Arial Narrow" pitchFamily="34" charset="0"/>
                      </a:endParaRP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bl>
          </a:graphicData>
        </a:graphic>
      </p:graphicFrame>
      <p:sp>
        <p:nvSpPr>
          <p:cNvPr id="6" name="CaixaDeTexto 5"/>
          <p:cNvSpPr txBox="1"/>
          <p:nvPr/>
        </p:nvSpPr>
        <p:spPr>
          <a:xfrm>
            <a:off x="467544" y="2553166"/>
            <a:ext cx="3456383" cy="738664"/>
          </a:xfrm>
          <a:prstGeom prst="rect">
            <a:avLst/>
          </a:prstGeom>
          <a:noFill/>
        </p:spPr>
        <p:txBody>
          <a:bodyPr wrap="square" rtlCol="0">
            <a:spAutoFit/>
          </a:bodyPr>
          <a:lstStyle/>
          <a:p>
            <a:r>
              <a:rPr lang="pt-BR" sz="1400" dirty="0">
                <a:solidFill>
                  <a:srgbClr val="767575"/>
                </a:solidFill>
                <a:latin typeface="Arial Narrow" pitchFamily="34" charset="0"/>
              </a:rPr>
              <a:t>Participação de colaboradores em eventos com subsídio da FH.</a:t>
            </a:r>
          </a:p>
          <a:p>
            <a:endParaRPr lang="pt-BR" sz="1400" dirty="0" err="1">
              <a:solidFill>
                <a:srgbClr val="767575"/>
              </a:solidFill>
              <a:latin typeface="Helvetica 65 Medium"/>
            </a:endParaRPr>
          </a:p>
        </p:txBody>
      </p:sp>
      <p:graphicFrame>
        <p:nvGraphicFramePr>
          <p:cNvPr id="7" name="Gráfico 6"/>
          <p:cNvGraphicFramePr>
            <a:graphicFrameLocks/>
          </p:cNvGraphicFramePr>
          <p:nvPr>
            <p:extLst>
              <p:ext uri="{D42A27DB-BD31-4B8C-83A1-F6EECF244321}">
                <p14:modId xmlns:p14="http://schemas.microsoft.com/office/powerpoint/2010/main" val="2551603298"/>
              </p:ext>
            </p:extLst>
          </p:nvPr>
        </p:nvGraphicFramePr>
        <p:xfrm>
          <a:off x="395536" y="2499742"/>
          <a:ext cx="4464496" cy="2142238"/>
        </p:xfrm>
        <a:graphic>
          <a:graphicData uri="http://schemas.openxmlformats.org/drawingml/2006/chart">
            <c:chart xmlns:c="http://schemas.openxmlformats.org/drawingml/2006/chart" xmlns:r="http://schemas.openxmlformats.org/officeDocument/2006/relationships" r:id="rId4"/>
          </a:graphicData>
        </a:graphic>
      </p:graphicFrame>
      <p:sp>
        <p:nvSpPr>
          <p:cNvPr id="8" name="CaixaDeTexto 7"/>
          <p:cNvSpPr txBox="1"/>
          <p:nvPr/>
        </p:nvSpPr>
        <p:spPr>
          <a:xfrm>
            <a:off x="4716016" y="2499742"/>
            <a:ext cx="3867681" cy="523220"/>
          </a:xfrm>
          <a:prstGeom prst="rect">
            <a:avLst/>
          </a:prstGeom>
          <a:noFill/>
        </p:spPr>
        <p:txBody>
          <a:bodyPr wrap="square" rtlCol="0">
            <a:spAutoFit/>
          </a:bodyPr>
          <a:lstStyle/>
          <a:p>
            <a:pPr marL="72000" algn="just" fontAlgn="ctr"/>
            <a:r>
              <a:rPr lang="pt-BR" sz="1400" dirty="0">
                <a:solidFill>
                  <a:srgbClr val="767575"/>
                </a:solidFill>
                <a:latin typeface="Arial Narrow" pitchFamily="34" charset="0"/>
              </a:rPr>
              <a:t>Valor investido em $ para subsidiar a participação dos colaboradores nos </a:t>
            </a:r>
            <a:r>
              <a:rPr lang="pt-BR" sz="1400" dirty="0" smtClean="0">
                <a:solidFill>
                  <a:srgbClr val="767575"/>
                </a:solidFill>
                <a:latin typeface="Arial Narrow" pitchFamily="34" charset="0"/>
              </a:rPr>
              <a:t>eventos.</a:t>
            </a:r>
            <a:endParaRPr lang="pt-BR" sz="1400" dirty="0">
              <a:solidFill>
                <a:srgbClr val="767575"/>
              </a:solidFill>
              <a:latin typeface="Arial Narrow" pitchFamily="34" charset="0"/>
            </a:endParaRPr>
          </a:p>
        </p:txBody>
      </p:sp>
      <p:graphicFrame>
        <p:nvGraphicFramePr>
          <p:cNvPr id="15" name="Gráfico 14"/>
          <p:cNvGraphicFramePr>
            <a:graphicFrameLocks/>
          </p:cNvGraphicFramePr>
          <p:nvPr/>
        </p:nvGraphicFramePr>
        <p:xfrm>
          <a:off x="4139952" y="3003798"/>
          <a:ext cx="3744416" cy="2599184"/>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2808312" cy="369332"/>
          </a:xfrm>
          <a:prstGeom prst="rect">
            <a:avLst/>
          </a:prstGeom>
        </p:spPr>
        <p:txBody>
          <a:bodyPr wrap="square">
            <a:spAutoFit/>
          </a:bodyPr>
          <a:lstStyle/>
          <a:p>
            <a:pPr algn="ctr"/>
            <a:r>
              <a:rPr lang="pt-BR" dirty="0" smtClean="0">
                <a:solidFill>
                  <a:srgbClr val="434343"/>
                </a:solidFill>
                <a:latin typeface="Arial Narrow" pitchFamily="34" charset="0"/>
              </a:rPr>
              <a:t>Ações 2014: Direitos Humanos</a:t>
            </a:r>
            <a:endParaRPr lang="pt-BR" dirty="0">
              <a:solidFill>
                <a:srgbClr val="434343"/>
              </a:solidFill>
              <a:latin typeface="Arial Narrow" pitchFamily="34" charset="0"/>
            </a:endParaRPr>
          </a:p>
        </p:txBody>
      </p:sp>
      <p:graphicFrame>
        <p:nvGraphicFramePr>
          <p:cNvPr id="10" name="Tabela 9"/>
          <p:cNvGraphicFramePr>
            <a:graphicFrameLocks noGrp="1"/>
          </p:cNvGraphicFramePr>
          <p:nvPr>
            <p:extLst>
              <p:ext uri="{D42A27DB-BD31-4B8C-83A1-F6EECF244321}">
                <p14:modId xmlns:p14="http://schemas.microsoft.com/office/powerpoint/2010/main" val="1240206506"/>
              </p:ext>
            </p:extLst>
          </p:nvPr>
        </p:nvGraphicFramePr>
        <p:xfrm>
          <a:off x="467544" y="1509216"/>
          <a:ext cx="8136903" cy="922710"/>
        </p:xfrm>
        <a:graphic>
          <a:graphicData uri="http://schemas.openxmlformats.org/drawingml/2006/table">
            <a:tbl>
              <a:tblPr firstRow="1" bandRow="1"/>
              <a:tblGrid>
                <a:gridCol w="1008112"/>
                <a:gridCol w="1584175"/>
                <a:gridCol w="5544616"/>
              </a:tblGrid>
              <a:tr h="164175">
                <a:tc>
                  <a:txBody>
                    <a:bodyPr/>
                    <a:lstStyle/>
                    <a:p>
                      <a:pPr algn="ctr" rtl="0" fontAlgn="ctr"/>
                      <a:r>
                        <a:rPr lang="pt-BR" sz="1200" b="1" i="0" u="none" strike="noStrike" dirty="0">
                          <a:solidFill>
                            <a:srgbClr val="6F0000"/>
                          </a:solidFill>
                          <a:effectLst/>
                          <a:latin typeface="Arial Narrow" pitchFamily="34" charset="0"/>
                        </a:rPr>
                        <a:t>Sistemas</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c>
                  <a:txBody>
                    <a:bodyPr/>
                    <a:lstStyle/>
                    <a:p>
                      <a:pPr algn="ctr" rtl="0" fontAlgn="ctr"/>
                      <a:r>
                        <a:rPr lang="pt-BR" sz="1200" b="1" i="0" u="none" strike="noStrike" dirty="0">
                          <a:solidFill>
                            <a:srgbClr val="6F0000"/>
                          </a:solidFill>
                          <a:effectLst/>
                          <a:latin typeface="Arial Narrow" pitchFamily="34" charset="0"/>
                        </a:rPr>
                        <a:t>Ações</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c>
                  <a:txBody>
                    <a:bodyPr/>
                    <a:lstStyle/>
                    <a:p>
                      <a:pPr algn="ctr" rtl="0" fontAlgn="ctr"/>
                      <a:r>
                        <a:rPr lang="pt-BR" sz="1200" b="1" i="0" u="none" strike="noStrike" dirty="0">
                          <a:solidFill>
                            <a:srgbClr val="6F0000"/>
                          </a:solidFill>
                          <a:effectLst/>
                          <a:latin typeface="Arial Narrow" pitchFamily="34" charset="0"/>
                        </a:rPr>
                        <a:t>Performance</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r>
              <a:tr h="672626">
                <a:tc>
                  <a:txBody>
                    <a:bodyPr/>
                    <a:lstStyle/>
                    <a:p>
                      <a:pPr marL="72000" algn="just" rtl="0" fontAlgn="ctr"/>
                      <a:r>
                        <a:rPr lang="pt-BR" sz="1200" b="0" i="0" u="none" strike="noStrike" dirty="0">
                          <a:solidFill>
                            <a:srgbClr val="434343"/>
                          </a:solidFill>
                          <a:effectLst/>
                          <a:latin typeface="Arial Narrow" pitchFamily="34" charset="0"/>
                        </a:rPr>
                        <a:t>Consulting Services</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rtl="0" fontAlgn="ctr"/>
                      <a:r>
                        <a:rPr lang="pt-BR" sz="1200" b="0" i="0" u="none" strike="noStrike" dirty="0" smtClean="0">
                          <a:solidFill>
                            <a:srgbClr val="434343"/>
                          </a:solidFill>
                          <a:effectLst/>
                          <a:latin typeface="Arial Narrow" pitchFamily="34" charset="0"/>
                        </a:rPr>
                        <a:t>Clube da Fruta</a:t>
                      </a:r>
                      <a:endParaRPr lang="pt-BR" sz="1200" b="0" i="1" u="none" strike="noStrike" dirty="0">
                        <a:solidFill>
                          <a:srgbClr val="434343"/>
                        </a:solidFill>
                        <a:effectLst/>
                        <a:latin typeface="Arial Narrow" pitchFamily="34" charset="0"/>
                      </a:endParaRP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rtl="0" fontAlgn="ctr"/>
                      <a:r>
                        <a:rPr lang="pt-BR" sz="1200" b="0" i="0" u="none" strike="noStrike" dirty="0" smtClean="0">
                          <a:solidFill>
                            <a:srgbClr val="434343"/>
                          </a:solidFill>
                          <a:effectLst/>
                          <a:latin typeface="Arial Narrow" pitchFamily="34" charset="0"/>
                        </a:rPr>
                        <a:t>Ação</a:t>
                      </a:r>
                      <a:r>
                        <a:rPr lang="pt-BR" sz="1200" b="0" i="0" u="none" strike="noStrike" baseline="0" dirty="0" smtClean="0">
                          <a:solidFill>
                            <a:srgbClr val="434343"/>
                          </a:solidFill>
                          <a:effectLst/>
                          <a:latin typeface="Arial Narrow" pitchFamily="34" charset="0"/>
                        </a:rPr>
                        <a:t> continua que incentiva alimentação saudável no local de trabalho, firmamos parceria com uma empresa que entrega frutas nos escritórios da FH três vezes por semana ou todos os dias, conforme estipulado pelo colaborador. Os kits com duas opções de frutas já vem lavados e prontos para o consumo.</a:t>
                      </a:r>
                      <a:endParaRPr lang="pt-BR" sz="1200" b="0" i="0" u="none" strike="noStrike" dirty="0">
                        <a:solidFill>
                          <a:srgbClr val="434343"/>
                        </a:solidFill>
                        <a:effectLst/>
                        <a:latin typeface="Arial Narrow" pitchFamily="34" charset="0"/>
                      </a:endParaRP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bl>
          </a:graphicData>
        </a:graphic>
      </p:graphicFrame>
      <p:sp>
        <p:nvSpPr>
          <p:cNvPr id="11" name="CaixaDeTexto 10"/>
          <p:cNvSpPr txBox="1"/>
          <p:nvPr/>
        </p:nvSpPr>
        <p:spPr>
          <a:xfrm>
            <a:off x="467544" y="2842359"/>
            <a:ext cx="3600400" cy="954107"/>
          </a:xfrm>
          <a:prstGeom prst="rect">
            <a:avLst/>
          </a:prstGeom>
          <a:noFill/>
        </p:spPr>
        <p:txBody>
          <a:bodyPr wrap="square" rtlCol="0">
            <a:spAutoFit/>
          </a:bodyPr>
          <a:lstStyle/>
          <a:p>
            <a:pPr marL="72000" algn="just" fontAlgn="ctr"/>
            <a:r>
              <a:rPr lang="pt-BR" sz="1400" dirty="0" smtClean="0">
                <a:solidFill>
                  <a:srgbClr val="434343"/>
                </a:solidFill>
                <a:latin typeface="Arial Narrow" pitchFamily="34" charset="0"/>
              </a:rPr>
              <a:t>Quantidade de colaboradores que participaram do Clube da Fruta em 2014 em comparação com 2013 e 2012. Obtivemos um índice de crescimento de um período para outro.</a:t>
            </a:r>
            <a:endParaRPr lang="pt-BR" sz="1400" dirty="0">
              <a:solidFill>
                <a:srgbClr val="434343"/>
              </a:solidFill>
              <a:latin typeface="Arial Narrow" pitchFamily="34" charset="0"/>
            </a:endParaRPr>
          </a:p>
        </p:txBody>
      </p:sp>
      <p:graphicFrame>
        <p:nvGraphicFramePr>
          <p:cNvPr id="7" name="Gráfico 6"/>
          <p:cNvGraphicFramePr>
            <a:graphicFrameLocks/>
          </p:cNvGraphicFramePr>
          <p:nvPr/>
        </p:nvGraphicFramePr>
        <p:xfrm>
          <a:off x="4211960" y="2571750"/>
          <a:ext cx="4104456" cy="2383160"/>
        </p:xfrm>
        <a:graphic>
          <a:graphicData uri="http://schemas.openxmlformats.org/drawingml/2006/chart">
            <c:chart xmlns:c="http://schemas.openxmlformats.org/drawingml/2006/chart" xmlns:r="http://schemas.openxmlformats.org/officeDocument/2006/relationships" r:id="rId4"/>
          </a:graphicData>
        </a:graphic>
      </p:graphicFrame>
      <p:pic>
        <p:nvPicPr>
          <p:cNvPr id="8" name="Imagem 7" descr="Capturar.PNG"/>
          <p:cNvPicPr>
            <a:picLocks noChangeAspect="1"/>
          </p:cNvPicPr>
          <p:nvPr/>
        </p:nvPicPr>
        <p:blipFill>
          <a:blip r:embed="rId5" cstate="print"/>
          <a:stretch>
            <a:fillRect/>
          </a:stretch>
        </p:blipFill>
        <p:spPr>
          <a:xfrm>
            <a:off x="3923928" y="3723878"/>
            <a:ext cx="628738" cy="781159"/>
          </a:xfrm>
          <a:prstGeom prst="rect">
            <a:avLst/>
          </a:prstGeom>
        </p:spPr>
      </p:pic>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2808312" cy="369332"/>
          </a:xfrm>
          <a:prstGeom prst="rect">
            <a:avLst/>
          </a:prstGeom>
        </p:spPr>
        <p:txBody>
          <a:bodyPr wrap="square">
            <a:spAutoFit/>
          </a:bodyPr>
          <a:lstStyle/>
          <a:p>
            <a:pPr algn="ctr"/>
            <a:r>
              <a:rPr lang="pt-BR" dirty="0" smtClean="0">
                <a:solidFill>
                  <a:srgbClr val="434343"/>
                </a:solidFill>
                <a:latin typeface="Arial Narrow" pitchFamily="34" charset="0"/>
              </a:rPr>
              <a:t>Ações 2014: Direitos Humanos</a:t>
            </a:r>
            <a:endParaRPr lang="pt-BR" dirty="0">
              <a:solidFill>
                <a:srgbClr val="434343"/>
              </a:solidFill>
              <a:latin typeface="Arial Narrow" pitchFamily="34" charset="0"/>
            </a:endParaRPr>
          </a:p>
        </p:txBody>
      </p:sp>
      <p:graphicFrame>
        <p:nvGraphicFramePr>
          <p:cNvPr id="7" name="Tabela 6"/>
          <p:cNvGraphicFramePr>
            <a:graphicFrameLocks noGrp="1"/>
          </p:cNvGraphicFramePr>
          <p:nvPr>
            <p:extLst>
              <p:ext uri="{D42A27DB-BD31-4B8C-83A1-F6EECF244321}">
                <p14:modId xmlns:p14="http://schemas.microsoft.com/office/powerpoint/2010/main" val="1998317251"/>
              </p:ext>
            </p:extLst>
          </p:nvPr>
        </p:nvGraphicFramePr>
        <p:xfrm>
          <a:off x="467545" y="1536628"/>
          <a:ext cx="8352927" cy="2691306"/>
        </p:xfrm>
        <a:graphic>
          <a:graphicData uri="http://schemas.openxmlformats.org/drawingml/2006/table">
            <a:tbl>
              <a:tblPr firstRow="1" bandRow="1"/>
              <a:tblGrid>
                <a:gridCol w="1034875"/>
                <a:gridCol w="1626234"/>
                <a:gridCol w="5691818"/>
              </a:tblGrid>
              <a:tr h="195571">
                <a:tc>
                  <a:txBody>
                    <a:bodyPr/>
                    <a:lstStyle/>
                    <a:p>
                      <a:pPr algn="ctr" rtl="0" fontAlgn="ctr"/>
                      <a:r>
                        <a:rPr lang="pt-BR" sz="1200" b="1" i="0" u="none" strike="noStrike" dirty="0">
                          <a:solidFill>
                            <a:srgbClr val="6F0000"/>
                          </a:solidFill>
                          <a:effectLst/>
                          <a:latin typeface="Arial Narrow" pitchFamily="34" charset="0"/>
                        </a:rPr>
                        <a:t>Sistemas</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c>
                  <a:txBody>
                    <a:bodyPr/>
                    <a:lstStyle/>
                    <a:p>
                      <a:pPr algn="ctr" rtl="0" fontAlgn="ctr"/>
                      <a:r>
                        <a:rPr lang="pt-BR" sz="1200" b="1" i="0" u="none" strike="noStrike" dirty="0">
                          <a:solidFill>
                            <a:srgbClr val="6F0000"/>
                          </a:solidFill>
                          <a:effectLst/>
                          <a:latin typeface="Arial Narrow" pitchFamily="34" charset="0"/>
                        </a:rPr>
                        <a:t>Ações</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c>
                  <a:txBody>
                    <a:bodyPr/>
                    <a:lstStyle/>
                    <a:p>
                      <a:pPr algn="ctr" rtl="0" fontAlgn="ctr"/>
                      <a:r>
                        <a:rPr lang="pt-BR" sz="1200" b="1" i="0" u="none" strike="noStrike" dirty="0">
                          <a:solidFill>
                            <a:srgbClr val="6F0000"/>
                          </a:solidFill>
                          <a:effectLst/>
                          <a:latin typeface="Arial Narrow" pitchFamily="34" charset="0"/>
                        </a:rPr>
                        <a:t>Performance</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r>
              <a:tr h="957749">
                <a:tc>
                  <a:txBody>
                    <a:bodyPr/>
                    <a:lstStyle/>
                    <a:p>
                      <a:pPr marL="72000" algn="l" defTabSz="914400" rtl="0" eaLnBrk="1" fontAlgn="ctr" latinLnBrk="0" hangingPunct="1"/>
                      <a:r>
                        <a:rPr lang="pt-BR" sz="1200" b="0" i="0" u="none" strike="noStrike" kern="1200" dirty="0">
                          <a:solidFill>
                            <a:srgbClr val="434343"/>
                          </a:solidFill>
                          <a:effectLst/>
                          <a:latin typeface="Arial Narrow" pitchFamily="34" charset="0"/>
                          <a:ea typeface="+mn-ea"/>
                          <a:cs typeface="+mn-cs"/>
                        </a:rPr>
                        <a:t>Recursos Humanos</a:t>
                      </a:r>
                    </a:p>
                  </a:txBody>
                  <a:tcPr marL="5196" marR="5196" marT="3897"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l" defTabSz="914400" rtl="0" eaLnBrk="1" fontAlgn="ctr" latinLnBrk="0" hangingPunct="1"/>
                      <a:r>
                        <a:rPr lang="pt-BR" sz="1200" b="0" i="0" u="none" strike="noStrike" kern="1200" dirty="0">
                          <a:solidFill>
                            <a:srgbClr val="434343"/>
                          </a:solidFill>
                          <a:effectLst/>
                          <a:latin typeface="Arial Narrow" pitchFamily="34" charset="0"/>
                          <a:ea typeface="+mn-ea"/>
                          <a:cs typeface="+mn-cs"/>
                        </a:rPr>
                        <a:t>Estrutura para Treinamentos</a:t>
                      </a:r>
                    </a:p>
                  </a:txBody>
                  <a:tcPr marL="5196" marR="5196" marT="3897"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defTabSz="914400" rtl="0" eaLnBrk="1" fontAlgn="ctr" latinLnBrk="0" hangingPunct="1"/>
                      <a:r>
                        <a:rPr lang="pt-BR" sz="1200" b="0" i="0" u="none" strike="noStrike" kern="1200" dirty="0">
                          <a:solidFill>
                            <a:srgbClr val="434343"/>
                          </a:solidFill>
                          <a:effectLst/>
                          <a:latin typeface="Arial Narrow" pitchFamily="34" charset="0"/>
                          <a:ea typeface="+mn-ea"/>
                          <a:cs typeface="+mn-cs"/>
                        </a:rPr>
                        <a:t>Manter os profissionais atualizados e incorporar novas áreas de conhecimento é um desafio que a FH supera com investimentos em educação. Contamos com uma sala de treinamento completa, biblioteca física e virtual e um profissional dedicado a gestão dos treinamentos. </a:t>
                      </a:r>
                      <a:r>
                        <a:rPr lang="pt-BR" sz="1200" b="0" i="0" u="none" strike="noStrike" kern="1200" dirty="0" smtClean="0">
                          <a:solidFill>
                            <a:srgbClr val="434343"/>
                          </a:solidFill>
                          <a:effectLst/>
                          <a:latin typeface="Arial Narrow" pitchFamily="34" charset="0"/>
                          <a:ea typeface="+mn-ea"/>
                          <a:cs typeface="+mn-cs"/>
                        </a:rPr>
                        <a:t>Adquirimos uma nova plataforma LMS para investimento em cursos On-line.</a:t>
                      </a:r>
                      <a:endParaRPr lang="pt-BR" sz="1200" b="0" i="0" u="none" strike="noStrike" kern="1200" dirty="0">
                        <a:solidFill>
                          <a:srgbClr val="434343"/>
                        </a:solidFill>
                        <a:effectLst/>
                        <a:latin typeface="Arial Narrow" pitchFamily="34" charset="0"/>
                        <a:ea typeface="+mn-ea"/>
                        <a:cs typeface="+mn-cs"/>
                      </a:endParaRPr>
                    </a:p>
                  </a:txBody>
                  <a:tcPr marL="5196" marR="5196" marT="3897"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r h="767128">
                <a:tc>
                  <a:txBody>
                    <a:bodyPr/>
                    <a:lstStyle/>
                    <a:p>
                      <a:pPr marL="72000" algn="l" defTabSz="914400" rtl="0" eaLnBrk="1" fontAlgn="ctr" latinLnBrk="0" hangingPunct="1"/>
                      <a:r>
                        <a:rPr lang="pt-BR" sz="1200" b="0" i="0" u="none" strike="noStrike" kern="1200" dirty="0">
                          <a:solidFill>
                            <a:srgbClr val="434343"/>
                          </a:solidFill>
                          <a:effectLst/>
                          <a:latin typeface="Arial Narrow" pitchFamily="34" charset="0"/>
                          <a:ea typeface="+mn-ea"/>
                          <a:cs typeface="+mn-cs"/>
                        </a:rPr>
                        <a:t>Recursos Humanos</a:t>
                      </a:r>
                    </a:p>
                  </a:txBody>
                  <a:tcPr marL="5196" marR="5196" marT="3897"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l" defTabSz="914400" rtl="0" eaLnBrk="1" fontAlgn="ctr" latinLnBrk="0" hangingPunct="1"/>
                      <a:r>
                        <a:rPr lang="pt-BR" sz="1200" b="0" i="0" u="none" strike="noStrike" kern="1200" dirty="0">
                          <a:solidFill>
                            <a:srgbClr val="434343"/>
                          </a:solidFill>
                          <a:effectLst/>
                          <a:latin typeface="Arial Narrow" pitchFamily="34" charset="0"/>
                          <a:ea typeface="+mn-ea"/>
                          <a:cs typeface="+mn-cs"/>
                        </a:rPr>
                        <a:t>Fundo de Educação</a:t>
                      </a:r>
                    </a:p>
                  </a:txBody>
                  <a:tcPr marL="5196" marR="5196" marT="3897"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defTabSz="914400" rtl="0" eaLnBrk="1" fontAlgn="ctr" latinLnBrk="0" hangingPunct="1"/>
                      <a:r>
                        <a:rPr lang="pt-BR" sz="1200" b="0" i="0" u="none" strike="noStrike" kern="1200" dirty="0">
                          <a:solidFill>
                            <a:srgbClr val="434343"/>
                          </a:solidFill>
                          <a:effectLst/>
                          <a:latin typeface="Arial Narrow" pitchFamily="34" charset="0"/>
                          <a:ea typeface="+mn-ea"/>
                          <a:cs typeface="+mn-cs"/>
                        </a:rPr>
                        <a:t>Para reforçar a importância dos treinamentos e facilitar o </a:t>
                      </a:r>
                      <a:r>
                        <a:rPr lang="pt-BR" sz="1200" b="0" i="0" u="none" strike="noStrike" kern="1200" dirty="0" smtClean="0">
                          <a:solidFill>
                            <a:srgbClr val="434343"/>
                          </a:solidFill>
                          <a:effectLst/>
                          <a:latin typeface="Arial Narrow" pitchFamily="34" charset="0"/>
                          <a:ea typeface="+mn-ea"/>
                          <a:cs typeface="+mn-cs"/>
                        </a:rPr>
                        <a:t>acesso a eles, </a:t>
                      </a:r>
                      <a:r>
                        <a:rPr lang="pt-BR" sz="1200" b="0" i="0" u="none" strike="noStrike" kern="1200" dirty="0">
                          <a:solidFill>
                            <a:srgbClr val="434343"/>
                          </a:solidFill>
                          <a:effectLst/>
                          <a:latin typeface="Arial Narrow" pitchFamily="34" charset="0"/>
                          <a:ea typeface="+mn-ea"/>
                          <a:cs typeface="+mn-cs"/>
                        </a:rPr>
                        <a:t>a empresa disponibiliza um Fundo de Educação, cujo principal objetivo é financiar treinamentos </a:t>
                      </a:r>
                      <a:r>
                        <a:rPr lang="pt-BR" sz="1200" b="0" i="0" u="none" strike="noStrike" kern="1200" dirty="0" smtClean="0">
                          <a:solidFill>
                            <a:srgbClr val="434343"/>
                          </a:solidFill>
                          <a:effectLst/>
                          <a:latin typeface="Arial Narrow" pitchFamily="34" charset="0"/>
                          <a:ea typeface="+mn-ea"/>
                          <a:cs typeface="+mn-cs"/>
                        </a:rPr>
                        <a:t>que proporcionam desenvolvimento profissional. </a:t>
                      </a:r>
                      <a:endParaRPr lang="pt-BR" sz="1200" b="0" i="0" u="none" strike="noStrike" kern="1200" dirty="0">
                        <a:solidFill>
                          <a:srgbClr val="434343"/>
                        </a:solidFill>
                        <a:effectLst/>
                        <a:latin typeface="Arial Narrow" pitchFamily="34" charset="0"/>
                        <a:ea typeface="+mn-ea"/>
                        <a:cs typeface="+mn-cs"/>
                      </a:endParaRPr>
                    </a:p>
                  </a:txBody>
                  <a:tcPr marL="5196" marR="5196" marT="3897"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r h="770858">
                <a:tc>
                  <a:txBody>
                    <a:bodyPr/>
                    <a:lstStyle/>
                    <a:p>
                      <a:pPr marL="72000" algn="l" defTabSz="914400" rtl="0" eaLnBrk="1" fontAlgn="ctr" latinLnBrk="0" hangingPunct="1"/>
                      <a:r>
                        <a:rPr lang="pt-BR" sz="1200" b="0" i="0" u="none" strike="noStrike" kern="1200" dirty="0" smtClean="0">
                          <a:solidFill>
                            <a:srgbClr val="434343"/>
                          </a:solidFill>
                          <a:effectLst/>
                          <a:latin typeface="Arial Narrow" pitchFamily="34" charset="0"/>
                          <a:ea typeface="+mn-ea"/>
                          <a:cs typeface="+mn-cs"/>
                        </a:rPr>
                        <a:t>Recursos Humanos</a:t>
                      </a:r>
                      <a:endParaRPr lang="pt-BR" sz="1200" b="0" i="0" u="none" strike="noStrike" kern="1200" dirty="0">
                        <a:solidFill>
                          <a:srgbClr val="434343"/>
                        </a:solidFill>
                        <a:effectLst/>
                        <a:latin typeface="Arial Narrow" pitchFamily="34" charset="0"/>
                        <a:ea typeface="+mn-ea"/>
                        <a:cs typeface="+mn-cs"/>
                      </a:endParaRPr>
                    </a:p>
                  </a:txBody>
                  <a:tcPr marL="9371" marR="9371" marT="7028"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indent="0" algn="l" defTabSz="914400" rtl="0" eaLnBrk="1" fontAlgn="ctr" latinLnBrk="0" hangingPunct="1">
                        <a:buFontTx/>
                        <a:buNone/>
                      </a:pPr>
                      <a:r>
                        <a:rPr lang="pt-BR" sz="1200" b="0" i="0" u="none" strike="noStrike" kern="1200" dirty="0" smtClean="0">
                          <a:solidFill>
                            <a:srgbClr val="434343"/>
                          </a:solidFill>
                          <a:effectLst/>
                          <a:latin typeface="Arial Narrow" pitchFamily="34" charset="0"/>
                          <a:ea typeface="+mn-ea"/>
                          <a:cs typeface="+mn-cs"/>
                        </a:rPr>
                        <a:t>Subsidio a Educação</a:t>
                      </a:r>
                      <a:endParaRPr lang="pt-BR" sz="1200" b="0" i="0" u="none" strike="noStrike" kern="1200" dirty="0">
                        <a:solidFill>
                          <a:srgbClr val="434343"/>
                        </a:solidFill>
                        <a:effectLst/>
                        <a:latin typeface="Arial Narrow" pitchFamily="34" charset="0"/>
                        <a:ea typeface="+mn-ea"/>
                        <a:cs typeface="+mn-cs"/>
                      </a:endParaRPr>
                    </a:p>
                  </a:txBody>
                  <a:tcPr marL="9371" marR="9371" marT="7028"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marR="0" indent="0" algn="just" defTabSz="914400" rtl="0" eaLnBrk="1" fontAlgn="ctr" latinLnBrk="0" hangingPunct="1">
                        <a:lnSpc>
                          <a:spcPct val="100000"/>
                        </a:lnSpc>
                        <a:spcBef>
                          <a:spcPts val="0"/>
                        </a:spcBef>
                        <a:spcAft>
                          <a:spcPts val="0"/>
                        </a:spcAft>
                        <a:buClrTx/>
                        <a:buSzTx/>
                        <a:buFontTx/>
                        <a:buNone/>
                        <a:tabLst/>
                        <a:defRPr/>
                      </a:pPr>
                      <a:r>
                        <a:rPr lang="pt-BR" sz="1200" b="0" i="0" u="none" strike="noStrike" kern="1200" dirty="0" smtClean="0">
                          <a:solidFill>
                            <a:srgbClr val="434343"/>
                          </a:solidFill>
                          <a:effectLst/>
                          <a:latin typeface="Arial Narrow" pitchFamily="34" charset="0"/>
                          <a:ea typeface="+mn-ea"/>
                          <a:cs typeface="+mn-cs"/>
                        </a:rPr>
                        <a:t>Para todos os colaboradores</a:t>
                      </a:r>
                      <a:r>
                        <a:rPr lang="pt-BR" sz="1200" b="0" i="0" u="none" strike="noStrike" kern="1200" baseline="0" dirty="0" smtClean="0">
                          <a:solidFill>
                            <a:srgbClr val="434343"/>
                          </a:solidFill>
                          <a:effectLst/>
                          <a:latin typeface="Arial Narrow" pitchFamily="34" charset="0"/>
                          <a:ea typeface="+mn-ea"/>
                          <a:cs typeface="+mn-cs"/>
                        </a:rPr>
                        <a:t> a FH oferece a possibilidade de subsídios em treinamentos, cursos ou eventos que ampliem seus conhecimentos em sua área de atuação. O subsidio pode chegar em até 50% do valor investido.</a:t>
                      </a:r>
                      <a:endParaRPr lang="pt-BR" sz="1200" b="0" i="0" u="none" strike="noStrike" kern="1200" dirty="0">
                        <a:solidFill>
                          <a:srgbClr val="434343"/>
                        </a:solidFill>
                        <a:effectLst/>
                        <a:latin typeface="Arial Narrow" pitchFamily="34" charset="0"/>
                        <a:ea typeface="+mn-ea"/>
                        <a:cs typeface="+mn-cs"/>
                      </a:endParaRPr>
                    </a:p>
                  </a:txBody>
                  <a:tcPr marL="9371" marR="9371" marT="7028"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3"/>
          <p:cNvSpPr txBox="1">
            <a:spLocks/>
          </p:cNvSpPr>
          <p:nvPr/>
        </p:nvSpPr>
        <p:spPr>
          <a:xfrm>
            <a:off x="1547664" y="357504"/>
            <a:ext cx="6110436" cy="392415"/>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pt-BR" sz="2700" dirty="0" err="1">
                <a:solidFill>
                  <a:srgbClr val="AA1819"/>
                </a:solidFill>
              </a:rPr>
              <a:t>Message</a:t>
            </a:r>
            <a:r>
              <a:rPr lang="pt-BR" sz="2700" dirty="0">
                <a:solidFill>
                  <a:srgbClr val="AA1819"/>
                </a:solidFill>
              </a:rPr>
              <a:t> </a:t>
            </a:r>
            <a:r>
              <a:rPr lang="pt-BR" sz="2700" dirty="0" err="1">
                <a:solidFill>
                  <a:srgbClr val="AA1819"/>
                </a:solidFill>
              </a:rPr>
              <a:t>from</a:t>
            </a:r>
            <a:r>
              <a:rPr lang="pt-BR" sz="2700" dirty="0">
                <a:solidFill>
                  <a:srgbClr val="AA1819"/>
                </a:solidFill>
              </a:rPr>
              <a:t> </a:t>
            </a:r>
            <a:r>
              <a:rPr lang="pt-BR" sz="2700" dirty="0" err="1">
                <a:solidFill>
                  <a:srgbClr val="AA1819"/>
                </a:solidFill>
              </a:rPr>
              <a:t>the</a:t>
            </a:r>
            <a:r>
              <a:rPr lang="pt-BR" sz="2700" dirty="0">
                <a:solidFill>
                  <a:srgbClr val="AA1819"/>
                </a:solidFill>
              </a:rPr>
              <a:t> </a:t>
            </a:r>
            <a:r>
              <a:rPr lang="pt-BR" sz="2700" dirty="0" err="1">
                <a:solidFill>
                  <a:srgbClr val="AA1819"/>
                </a:solidFill>
              </a:rPr>
              <a:t>Director</a:t>
            </a:r>
            <a:endParaRPr lang="pt-BR" sz="2700" dirty="0">
              <a:solidFill>
                <a:srgbClr val="AA1819"/>
              </a:solidFill>
            </a:endParaRPr>
          </a:p>
        </p:txBody>
      </p:sp>
      <p:sp>
        <p:nvSpPr>
          <p:cNvPr id="10" name="Espaço Reservado para Texto 1"/>
          <p:cNvSpPr>
            <a:spLocks noGrp="1"/>
          </p:cNvSpPr>
          <p:nvPr>
            <p:ph type="body" sz="quarter" idx="15"/>
          </p:nvPr>
        </p:nvSpPr>
        <p:spPr>
          <a:xfrm>
            <a:off x="1817695" y="4785327"/>
            <a:ext cx="1782365" cy="216025"/>
          </a:xfrm>
        </p:spPr>
        <p:txBody>
          <a:bodyPr>
            <a:normAutofit lnSpcReduction="10000"/>
          </a:bodyPr>
          <a:lstStyle/>
          <a:p>
            <a:r>
              <a:rPr lang="pt-BR" dirty="0" smtClean="0"/>
              <a:t>COP 2014</a:t>
            </a:r>
            <a:endParaRPr lang="pt-BR" dirty="0"/>
          </a:p>
          <a:p>
            <a:endParaRPr lang="pt-BR" dirty="0"/>
          </a:p>
        </p:txBody>
      </p:sp>
      <p:sp>
        <p:nvSpPr>
          <p:cNvPr id="11" name="Espaço Reservado para Número de Slide 2"/>
          <p:cNvSpPr>
            <a:spLocks noGrp="1"/>
          </p:cNvSpPr>
          <p:nvPr>
            <p:ph type="sldNum" sz="quarter" idx="12"/>
          </p:nvPr>
        </p:nvSpPr>
        <p:spPr>
          <a:xfrm>
            <a:off x="6246000" y="4787101"/>
            <a:ext cx="1600200" cy="201104"/>
          </a:xfrm>
        </p:spPr>
        <p:txBody>
          <a:bodyPr/>
          <a:lstStyle/>
          <a:p>
            <a:pPr lvl="0"/>
            <a:r>
              <a:rPr lang="pt-BR" dirty="0" smtClean="0"/>
              <a:t>Slide </a:t>
            </a:r>
            <a:fld id="{B00F1283-74B6-4B25-82A6-090DB67AED68}" type="slidenum">
              <a:rPr lang="pt-BR" smtClean="0"/>
              <a:pPr lvl="0"/>
              <a:t>3</a:t>
            </a:fld>
            <a:endParaRPr lang="pt-BR" dirty="0"/>
          </a:p>
        </p:txBody>
      </p:sp>
      <p:sp>
        <p:nvSpPr>
          <p:cNvPr id="13" name="Retângulo 12"/>
          <p:cNvSpPr/>
          <p:nvPr/>
        </p:nvSpPr>
        <p:spPr>
          <a:xfrm>
            <a:off x="1547664" y="987574"/>
            <a:ext cx="5940000" cy="3670236"/>
          </a:xfrm>
          <a:prstGeom prst="rect">
            <a:avLst/>
          </a:prstGeom>
        </p:spPr>
        <p:txBody>
          <a:bodyPr wrap="square">
            <a:spAutoFit/>
          </a:bodyPr>
          <a:lstStyle/>
          <a:p>
            <a:r>
              <a:rPr lang="en-US" sz="1050" dirty="0">
                <a:solidFill>
                  <a:srgbClr val="767575"/>
                </a:solidFill>
                <a:latin typeface="HelveticaNeue MediumCond"/>
              </a:rPr>
              <a:t>The year 2014 was a great one for FH. Our revenues grew by 25% over 2013, due to the fact we have a competent team that was determined to obtain the results we budgeted for. The sustainable growth we achieved over the last five years was based on our alignment with and promotion of the United Nations Global Compact’s ten principles.</a:t>
            </a:r>
            <a:endParaRPr lang="pt-BR" sz="1050" dirty="0">
              <a:solidFill>
                <a:srgbClr val="767575"/>
              </a:solidFill>
              <a:latin typeface="HelveticaNeue MediumCond"/>
            </a:endParaRPr>
          </a:p>
          <a:p>
            <a:r>
              <a:rPr lang="en-US" sz="1050" dirty="0">
                <a:solidFill>
                  <a:srgbClr val="767575"/>
                </a:solidFill>
                <a:latin typeface="HelveticaNeue MediumCond"/>
              </a:rPr>
              <a:t>We see 2015 as being a challenging year and that’s why we’ll be increasing the effort we put into actions that express FH’s commitment to social, environmental and economic development. We’re going to be moving into new territories and we’ll be introducing new offers as we expand into two new industry sectors.     </a:t>
            </a:r>
            <a:endParaRPr lang="pt-BR" sz="1050" dirty="0">
              <a:solidFill>
                <a:srgbClr val="767575"/>
              </a:solidFill>
              <a:latin typeface="HelveticaNeue MediumCond"/>
            </a:endParaRPr>
          </a:p>
          <a:p>
            <a:r>
              <a:rPr lang="en-US" sz="1050" dirty="0">
                <a:solidFill>
                  <a:srgbClr val="767575"/>
                </a:solidFill>
                <a:latin typeface="HelveticaNeue MediumCond"/>
              </a:rPr>
              <a:t>The Global Compact asks companies to accept, support and apply a set of fundamental values in the areas of human rights, labor standards, the environment and fighting corruption, and this keeps us involved and motivated to influence our employees, customers and suppliers in spreading these principles.</a:t>
            </a:r>
            <a:endParaRPr lang="pt-BR" sz="1050" dirty="0">
              <a:solidFill>
                <a:srgbClr val="767575"/>
              </a:solidFill>
              <a:latin typeface="HelveticaNeue MediumCond"/>
            </a:endParaRPr>
          </a:p>
          <a:p>
            <a:r>
              <a:rPr lang="en-US" sz="1050" dirty="0" smtClean="0">
                <a:solidFill>
                  <a:srgbClr val="767575"/>
                </a:solidFill>
                <a:latin typeface="HelveticaNeue MediumCond"/>
              </a:rPr>
              <a:t>We’re proud to be able to present our triumphs to you. The major highlight is the initiatives we’ve introduced for preparing our employees and processes for adopting the right attitude in situations in which there may be some kind of fraud. Over and above just developing our employees, our commitment is also to form citizens who are guided by ethical standards and who can have a positive impact on the world. </a:t>
            </a:r>
          </a:p>
          <a:p>
            <a:pPr lvl="0" algn="r"/>
            <a:endParaRPr lang="pt-BR" sz="1050" dirty="0" smtClean="0">
              <a:solidFill>
                <a:srgbClr val="767575"/>
              </a:solidFill>
              <a:latin typeface="HelveticaNeue MediumCond"/>
            </a:endParaRPr>
          </a:p>
          <a:p>
            <a:pPr lvl="0" algn="r"/>
            <a:endParaRPr lang="pt-BR" sz="1050" dirty="0">
              <a:solidFill>
                <a:srgbClr val="767575"/>
              </a:solidFill>
              <a:latin typeface="HelveticaNeue MediumCond"/>
            </a:endParaRPr>
          </a:p>
          <a:p>
            <a:pPr lvl="0" algn="r"/>
            <a:endParaRPr lang="pt-BR" sz="1050" dirty="0" smtClean="0">
              <a:solidFill>
                <a:srgbClr val="767575"/>
              </a:solidFill>
              <a:latin typeface="HelveticaNeue MediumCond"/>
            </a:endParaRPr>
          </a:p>
          <a:p>
            <a:endParaRPr lang="pt-BR" sz="1050" dirty="0">
              <a:solidFill>
                <a:srgbClr val="767575"/>
              </a:solidFill>
              <a:latin typeface="HelveticaNeue MediumCond"/>
            </a:endParaRPr>
          </a:p>
          <a:p>
            <a:pPr lvl="0" algn="r"/>
            <a:endParaRPr lang="pt-BR" sz="1200" dirty="0" smtClean="0">
              <a:solidFill>
                <a:srgbClr val="767575"/>
              </a:solidFill>
              <a:latin typeface="HelveticaNeue MediumCond"/>
            </a:endParaRPr>
          </a:p>
        </p:txBody>
      </p:sp>
      <p:pic>
        <p:nvPicPr>
          <p:cNvPr id="16" name="Imagem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2584" y="3795886"/>
            <a:ext cx="1071734" cy="540060"/>
          </a:xfrm>
          <a:prstGeom prst="rect">
            <a:avLst/>
          </a:prstGeom>
        </p:spPr>
      </p:pic>
      <p:sp>
        <p:nvSpPr>
          <p:cNvPr id="17" name="Retângulo 16"/>
          <p:cNvSpPr/>
          <p:nvPr/>
        </p:nvSpPr>
        <p:spPr>
          <a:xfrm>
            <a:off x="2871202" y="4198317"/>
            <a:ext cx="4572000" cy="461665"/>
          </a:xfrm>
          <a:prstGeom prst="rect">
            <a:avLst/>
          </a:prstGeom>
        </p:spPr>
        <p:txBody>
          <a:bodyPr>
            <a:spAutoFit/>
          </a:bodyPr>
          <a:lstStyle/>
          <a:p>
            <a:pPr lvl="0" algn="r"/>
            <a:r>
              <a:rPr lang="pt-BR" sz="1200" dirty="0">
                <a:solidFill>
                  <a:srgbClr val="767575"/>
                </a:solidFill>
                <a:latin typeface="HelveticaNeue MediumCond"/>
              </a:rPr>
              <a:t>Ricardo Fachin</a:t>
            </a:r>
          </a:p>
          <a:p>
            <a:pPr lvl="0" algn="r"/>
            <a:r>
              <a:rPr lang="pt-BR" sz="1200" dirty="0">
                <a:solidFill>
                  <a:srgbClr val="767575"/>
                </a:solidFill>
                <a:latin typeface="HelveticaNeue MediumCond"/>
              </a:rPr>
              <a:t>Diretor Corporativo</a:t>
            </a:r>
            <a:endParaRPr lang="pt-BR" sz="1200" dirty="0">
              <a:solidFill>
                <a:srgbClr val="767575"/>
              </a:solidFill>
            </a:endParaRPr>
          </a:p>
        </p:txBody>
      </p:sp>
    </p:spTree>
    <p:extLst>
      <p:ext uri="{BB962C8B-B14F-4D97-AF65-F5344CB8AC3E}">
        <p14:creationId xmlns:p14="http://schemas.microsoft.com/office/powerpoint/2010/main" val="33147248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2808312" cy="369332"/>
          </a:xfrm>
          <a:prstGeom prst="rect">
            <a:avLst/>
          </a:prstGeom>
        </p:spPr>
        <p:txBody>
          <a:bodyPr wrap="square">
            <a:spAutoFit/>
          </a:bodyPr>
          <a:lstStyle/>
          <a:p>
            <a:pPr algn="ctr"/>
            <a:r>
              <a:rPr lang="pt-BR" dirty="0" smtClean="0">
                <a:solidFill>
                  <a:srgbClr val="434343"/>
                </a:solidFill>
                <a:latin typeface="Arial Narrow" pitchFamily="34" charset="0"/>
              </a:rPr>
              <a:t>Ações 2014: Direitos Humanos</a:t>
            </a:r>
            <a:endParaRPr lang="pt-BR" dirty="0">
              <a:solidFill>
                <a:srgbClr val="434343"/>
              </a:solidFill>
              <a:latin typeface="Arial Narrow" pitchFamily="34" charset="0"/>
            </a:endParaRPr>
          </a:p>
        </p:txBody>
      </p:sp>
      <p:graphicFrame>
        <p:nvGraphicFramePr>
          <p:cNvPr id="5" name="Tabela 4"/>
          <p:cNvGraphicFramePr>
            <a:graphicFrameLocks noGrp="1"/>
          </p:cNvGraphicFramePr>
          <p:nvPr>
            <p:extLst>
              <p:ext uri="{D42A27DB-BD31-4B8C-83A1-F6EECF244321}">
                <p14:modId xmlns:p14="http://schemas.microsoft.com/office/powerpoint/2010/main" val="4248509935"/>
              </p:ext>
            </p:extLst>
          </p:nvPr>
        </p:nvGraphicFramePr>
        <p:xfrm>
          <a:off x="467544" y="1410486"/>
          <a:ext cx="8136904" cy="3106156"/>
        </p:xfrm>
        <a:graphic>
          <a:graphicData uri="http://schemas.openxmlformats.org/drawingml/2006/table">
            <a:tbl>
              <a:tblPr firstRow="1" bandRow="1"/>
              <a:tblGrid>
                <a:gridCol w="1390463"/>
                <a:gridCol w="1273833"/>
                <a:gridCol w="5472608"/>
              </a:tblGrid>
              <a:tr h="189232">
                <a:tc>
                  <a:txBody>
                    <a:bodyPr/>
                    <a:lstStyle/>
                    <a:p>
                      <a:pPr marL="0" indent="0" algn="ctr" defTabSz="914400" rtl="0" eaLnBrk="1" fontAlgn="ctr" latinLnBrk="0" hangingPunct="1">
                        <a:buFontTx/>
                        <a:buNone/>
                      </a:pPr>
                      <a:r>
                        <a:rPr lang="pt-BR" sz="1200" b="1" i="0" u="none" strike="noStrike" kern="1200" dirty="0">
                          <a:solidFill>
                            <a:srgbClr val="6F0000"/>
                          </a:solidFill>
                          <a:effectLst/>
                          <a:latin typeface="Arial Narrow" pitchFamily="34" charset="0"/>
                          <a:ea typeface="+mn-ea"/>
                          <a:cs typeface="+mn-cs"/>
                        </a:rPr>
                        <a:t>Sistemas</a:t>
                      </a:r>
                    </a:p>
                  </a:txBody>
                  <a:tcPr marL="9371" marR="9371" marT="7028"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c>
                  <a:txBody>
                    <a:bodyPr/>
                    <a:lstStyle/>
                    <a:p>
                      <a:pPr marL="0" indent="0" algn="ctr" defTabSz="914400" rtl="0" eaLnBrk="1" fontAlgn="ctr" latinLnBrk="0" hangingPunct="1">
                        <a:buFontTx/>
                        <a:buNone/>
                      </a:pPr>
                      <a:r>
                        <a:rPr lang="pt-BR" sz="1200" b="1" i="0" u="none" strike="noStrike" kern="1200" dirty="0">
                          <a:solidFill>
                            <a:srgbClr val="6F0000"/>
                          </a:solidFill>
                          <a:effectLst/>
                          <a:latin typeface="Arial Narrow" pitchFamily="34" charset="0"/>
                          <a:ea typeface="+mn-ea"/>
                          <a:cs typeface="+mn-cs"/>
                        </a:rPr>
                        <a:t>Ações</a:t>
                      </a:r>
                    </a:p>
                  </a:txBody>
                  <a:tcPr marL="9371" marR="9371" marT="7028"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c>
                  <a:txBody>
                    <a:bodyPr/>
                    <a:lstStyle/>
                    <a:p>
                      <a:pPr marL="0" indent="0" algn="ctr" defTabSz="914400" rtl="0" eaLnBrk="1" fontAlgn="ctr" latinLnBrk="0" hangingPunct="1">
                        <a:buFontTx/>
                        <a:buNone/>
                      </a:pPr>
                      <a:r>
                        <a:rPr lang="pt-BR" sz="1200" b="1" i="0" u="none" strike="noStrike" kern="1200" dirty="0">
                          <a:solidFill>
                            <a:srgbClr val="6F0000"/>
                          </a:solidFill>
                          <a:effectLst/>
                          <a:latin typeface="Arial Narrow" pitchFamily="34" charset="0"/>
                          <a:ea typeface="+mn-ea"/>
                          <a:cs typeface="+mn-cs"/>
                        </a:rPr>
                        <a:t>Performance</a:t>
                      </a:r>
                    </a:p>
                  </a:txBody>
                  <a:tcPr marL="9371" marR="9371" marT="7028"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r>
              <a:tr h="914313">
                <a:tc>
                  <a:txBody>
                    <a:bodyPr/>
                    <a:lstStyle/>
                    <a:p>
                      <a:pPr marL="72000" indent="0" algn="just" defTabSz="914400" rtl="0" eaLnBrk="1" fontAlgn="ctr" latinLnBrk="0" hangingPunct="1">
                        <a:buFontTx/>
                        <a:buNone/>
                      </a:pPr>
                      <a:r>
                        <a:rPr lang="pt-BR" sz="1200" b="0" i="0" u="none" strike="noStrike" kern="1200" dirty="0" smtClean="0">
                          <a:solidFill>
                            <a:srgbClr val="434343"/>
                          </a:solidFill>
                          <a:effectLst/>
                          <a:latin typeface="Arial Narrow" pitchFamily="34" charset="0"/>
                          <a:ea typeface="+mn-ea"/>
                          <a:cs typeface="+mn-cs"/>
                        </a:rPr>
                        <a:t>Recursos Humanos</a:t>
                      </a:r>
                      <a:endParaRPr lang="pt-BR" sz="1200" b="0" i="0" u="none" strike="noStrike" kern="1200" dirty="0">
                        <a:solidFill>
                          <a:srgbClr val="434343"/>
                        </a:solidFill>
                        <a:effectLst/>
                        <a:latin typeface="Arial Narrow" pitchFamily="34" charset="0"/>
                        <a:ea typeface="+mn-ea"/>
                        <a:cs typeface="+mn-cs"/>
                      </a:endParaRPr>
                    </a:p>
                  </a:txBody>
                  <a:tcPr marL="9371" marR="9371" marT="7028"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indent="0" algn="just" defTabSz="914400" rtl="0" eaLnBrk="1" fontAlgn="ctr" latinLnBrk="0" hangingPunct="1">
                        <a:buFontTx/>
                        <a:buNone/>
                      </a:pPr>
                      <a:r>
                        <a:rPr lang="pt-BR" sz="1200" b="0" i="0" u="none" strike="noStrike" kern="1200" dirty="0">
                          <a:solidFill>
                            <a:srgbClr val="434343"/>
                          </a:solidFill>
                          <a:effectLst/>
                          <a:latin typeface="Arial Narrow" pitchFamily="34" charset="0"/>
                          <a:ea typeface="+mn-ea"/>
                          <a:cs typeface="+mn-cs"/>
                        </a:rPr>
                        <a:t>Formações </a:t>
                      </a:r>
                      <a:r>
                        <a:rPr lang="pt-BR" sz="1200" b="0" i="0" u="none" strike="noStrike" kern="1200" dirty="0" smtClean="0">
                          <a:solidFill>
                            <a:srgbClr val="434343"/>
                          </a:solidFill>
                          <a:effectLst/>
                          <a:latin typeface="Arial Narrow" pitchFamily="34" charset="0"/>
                          <a:ea typeface="+mn-ea"/>
                          <a:cs typeface="+mn-cs"/>
                        </a:rPr>
                        <a:t>Internas</a:t>
                      </a:r>
                      <a:endParaRPr lang="pt-BR" sz="1200" b="0" i="0" u="none" strike="noStrike" kern="1200" dirty="0">
                        <a:solidFill>
                          <a:srgbClr val="434343"/>
                        </a:solidFill>
                        <a:effectLst/>
                        <a:latin typeface="Arial Narrow" pitchFamily="34" charset="0"/>
                        <a:ea typeface="+mn-ea"/>
                        <a:cs typeface="+mn-cs"/>
                      </a:endParaRPr>
                    </a:p>
                  </a:txBody>
                  <a:tcPr marL="9371" marR="9371" marT="7028"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indent="0" algn="just" defTabSz="914400" rtl="0" eaLnBrk="1" fontAlgn="ctr" latinLnBrk="0" hangingPunct="1">
                        <a:buFontTx/>
                        <a:buNone/>
                      </a:pPr>
                      <a:r>
                        <a:rPr lang="pt-BR" sz="1200" b="0" i="0" u="none" strike="noStrike" kern="1200" dirty="0">
                          <a:solidFill>
                            <a:srgbClr val="434343"/>
                          </a:solidFill>
                          <a:effectLst/>
                          <a:latin typeface="Arial Narrow" pitchFamily="34" charset="0"/>
                          <a:ea typeface="+mn-ea"/>
                          <a:cs typeface="+mn-cs"/>
                        </a:rPr>
                        <a:t>A empresa realiza </a:t>
                      </a:r>
                      <a:r>
                        <a:rPr lang="pt-BR" sz="1200" b="0" i="0" u="none" strike="noStrike" kern="1200" dirty="0" smtClean="0">
                          <a:solidFill>
                            <a:srgbClr val="434343"/>
                          </a:solidFill>
                          <a:effectLst/>
                          <a:latin typeface="Arial Narrow" pitchFamily="34" charset="0"/>
                          <a:ea typeface="+mn-ea"/>
                          <a:cs typeface="+mn-cs"/>
                        </a:rPr>
                        <a:t>anualmente</a:t>
                      </a:r>
                      <a:r>
                        <a:rPr lang="pt-BR" sz="1200" b="0" i="0" u="none" strike="noStrike" kern="1200" baseline="0" dirty="0" smtClean="0">
                          <a:solidFill>
                            <a:srgbClr val="434343"/>
                          </a:solidFill>
                          <a:effectLst/>
                          <a:latin typeface="Arial Narrow" pitchFamily="34" charset="0"/>
                          <a:ea typeface="+mn-ea"/>
                          <a:cs typeface="+mn-cs"/>
                        </a:rPr>
                        <a:t> </a:t>
                      </a:r>
                      <a:r>
                        <a:rPr lang="pt-BR" sz="1200" b="0" i="0" u="none" strike="noStrike" kern="1200" dirty="0" smtClean="0">
                          <a:solidFill>
                            <a:srgbClr val="434343"/>
                          </a:solidFill>
                          <a:effectLst/>
                          <a:latin typeface="Arial Narrow" pitchFamily="34" charset="0"/>
                          <a:ea typeface="+mn-ea"/>
                          <a:cs typeface="+mn-cs"/>
                        </a:rPr>
                        <a:t>Formações Internas</a:t>
                      </a:r>
                      <a:r>
                        <a:rPr lang="pt-BR" sz="1200" b="0" i="0" u="none" strike="noStrike" kern="1200" baseline="0" dirty="0" smtClean="0">
                          <a:solidFill>
                            <a:srgbClr val="434343"/>
                          </a:solidFill>
                          <a:effectLst/>
                          <a:latin typeface="Arial Narrow" pitchFamily="34" charset="0"/>
                          <a:ea typeface="+mn-ea"/>
                          <a:cs typeface="+mn-cs"/>
                        </a:rPr>
                        <a:t> com o </a:t>
                      </a:r>
                      <a:r>
                        <a:rPr lang="pt-BR" sz="1200" b="0" i="0" u="none" strike="noStrike" kern="1200" dirty="0" smtClean="0">
                          <a:solidFill>
                            <a:srgbClr val="434343"/>
                          </a:solidFill>
                          <a:effectLst/>
                          <a:latin typeface="Arial Narrow" pitchFamily="34" charset="0"/>
                          <a:ea typeface="+mn-ea"/>
                          <a:cs typeface="+mn-cs"/>
                        </a:rPr>
                        <a:t>objetivo de formar </a:t>
                      </a:r>
                      <a:r>
                        <a:rPr lang="pt-BR" sz="1200" b="0" i="0" u="none" strike="noStrike" kern="1200" dirty="0">
                          <a:solidFill>
                            <a:srgbClr val="434343"/>
                          </a:solidFill>
                          <a:effectLst/>
                          <a:latin typeface="Arial Narrow" pitchFamily="34" charset="0"/>
                          <a:ea typeface="+mn-ea"/>
                          <a:cs typeface="+mn-cs"/>
                        </a:rPr>
                        <a:t>profissionais para se tornarem </a:t>
                      </a:r>
                      <a:r>
                        <a:rPr lang="pt-BR" sz="1200" b="0" i="0" u="none" strike="noStrike" kern="1200" dirty="0" smtClean="0">
                          <a:solidFill>
                            <a:srgbClr val="434343"/>
                          </a:solidFill>
                          <a:effectLst/>
                          <a:latin typeface="Arial Narrow" pitchFamily="34" charset="0"/>
                          <a:ea typeface="+mn-ea"/>
                          <a:cs typeface="+mn-cs"/>
                        </a:rPr>
                        <a:t>Consultores. </a:t>
                      </a:r>
                      <a:r>
                        <a:rPr lang="pt-BR" sz="1200" b="0" i="0" u="none" strike="noStrike" kern="1200" dirty="0">
                          <a:solidFill>
                            <a:srgbClr val="434343"/>
                          </a:solidFill>
                          <a:effectLst/>
                          <a:latin typeface="Arial Narrow" pitchFamily="34" charset="0"/>
                          <a:ea typeface="+mn-ea"/>
                          <a:cs typeface="+mn-cs"/>
                        </a:rPr>
                        <a:t>Consiste na seleção de pessoas com conhecimento </a:t>
                      </a:r>
                      <a:r>
                        <a:rPr lang="pt-BR" sz="1200" b="0" i="0" u="none" strike="noStrike" kern="1200" dirty="0" smtClean="0">
                          <a:solidFill>
                            <a:srgbClr val="434343"/>
                          </a:solidFill>
                          <a:effectLst/>
                          <a:latin typeface="Arial Narrow" pitchFamily="34" charset="0"/>
                          <a:ea typeface="+mn-ea"/>
                          <a:cs typeface="+mn-cs"/>
                        </a:rPr>
                        <a:t>em áreas</a:t>
                      </a:r>
                      <a:r>
                        <a:rPr lang="pt-BR" sz="1200" b="0" i="0" u="none" strike="noStrike" kern="1200" baseline="0" dirty="0" smtClean="0">
                          <a:solidFill>
                            <a:srgbClr val="434343"/>
                          </a:solidFill>
                          <a:effectLst/>
                          <a:latin typeface="Arial Narrow" pitchFamily="34" charset="0"/>
                          <a:ea typeface="+mn-ea"/>
                          <a:cs typeface="+mn-cs"/>
                        </a:rPr>
                        <a:t> específicas </a:t>
                      </a:r>
                      <a:r>
                        <a:rPr lang="pt-BR" sz="1200" b="0" i="0" u="none" strike="noStrike" kern="1200" dirty="0" smtClean="0">
                          <a:solidFill>
                            <a:srgbClr val="434343"/>
                          </a:solidFill>
                          <a:effectLst/>
                          <a:latin typeface="Arial Narrow" pitchFamily="34" charset="0"/>
                          <a:ea typeface="+mn-ea"/>
                          <a:cs typeface="+mn-cs"/>
                        </a:rPr>
                        <a:t>que recebem </a:t>
                      </a:r>
                      <a:r>
                        <a:rPr lang="pt-BR" sz="1200" b="0" i="0" u="none" strike="noStrike" kern="1200" dirty="0">
                          <a:solidFill>
                            <a:srgbClr val="434343"/>
                          </a:solidFill>
                          <a:effectLst/>
                          <a:latin typeface="Arial Narrow" pitchFamily="34" charset="0"/>
                          <a:ea typeface="+mn-ea"/>
                          <a:cs typeface="+mn-cs"/>
                        </a:rPr>
                        <a:t>um treinamento </a:t>
                      </a:r>
                      <a:r>
                        <a:rPr lang="pt-BR" sz="1200" b="0" i="0" u="none" strike="noStrike" kern="1200" dirty="0" smtClean="0">
                          <a:solidFill>
                            <a:srgbClr val="434343"/>
                          </a:solidFill>
                          <a:effectLst/>
                          <a:latin typeface="Arial Narrow" pitchFamily="34" charset="0"/>
                          <a:ea typeface="+mn-ea"/>
                          <a:cs typeface="+mn-cs"/>
                        </a:rPr>
                        <a:t>intensivo</a:t>
                      </a:r>
                      <a:r>
                        <a:rPr lang="pt-BR" sz="1200" b="0" i="0" u="none" strike="noStrike" kern="1200" baseline="0" dirty="0" smtClean="0">
                          <a:solidFill>
                            <a:srgbClr val="434343"/>
                          </a:solidFill>
                          <a:effectLst/>
                          <a:latin typeface="Arial Narrow" pitchFamily="34" charset="0"/>
                          <a:ea typeface="+mn-ea"/>
                          <a:cs typeface="+mn-cs"/>
                        </a:rPr>
                        <a:t> das principais ferramentas necessárias para sua atividade diária.</a:t>
                      </a:r>
                      <a:endParaRPr lang="pt-BR" sz="1200" b="0" i="0" u="none" strike="noStrike" kern="1200" dirty="0">
                        <a:solidFill>
                          <a:srgbClr val="434343"/>
                        </a:solidFill>
                        <a:effectLst/>
                        <a:latin typeface="Arial Narrow" pitchFamily="34" charset="0"/>
                        <a:ea typeface="+mn-ea"/>
                        <a:cs typeface="+mn-cs"/>
                      </a:endParaRPr>
                    </a:p>
                  </a:txBody>
                  <a:tcPr marL="9371" marR="9371" marT="7028"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r h="2001935">
                <a:tc>
                  <a:txBody>
                    <a:bodyPr/>
                    <a:lstStyle/>
                    <a:p>
                      <a:pPr marL="72000" indent="0" algn="just" defTabSz="914400" rtl="0" eaLnBrk="1" fontAlgn="ctr" latinLnBrk="0" hangingPunct="1">
                        <a:buFontTx/>
                        <a:buNone/>
                      </a:pPr>
                      <a:r>
                        <a:rPr lang="pt-BR" sz="1200" b="0" i="0" u="none" strike="noStrike" kern="1200" dirty="0">
                          <a:solidFill>
                            <a:srgbClr val="434343"/>
                          </a:solidFill>
                          <a:effectLst/>
                          <a:latin typeface="Arial Narrow" pitchFamily="34" charset="0"/>
                          <a:ea typeface="+mn-ea"/>
                          <a:cs typeface="+mn-cs"/>
                        </a:rPr>
                        <a:t>Recursos Humanos</a:t>
                      </a:r>
                    </a:p>
                  </a:txBody>
                  <a:tcPr marL="9371" marR="9371" marT="7028"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indent="0" algn="l" defTabSz="914400" rtl="0" eaLnBrk="1" fontAlgn="ctr" latinLnBrk="0" hangingPunct="1">
                        <a:buFontTx/>
                        <a:buNone/>
                      </a:pPr>
                      <a:r>
                        <a:rPr lang="pt-BR" sz="1200" b="0" i="0" u="none" strike="noStrike" kern="1200" dirty="0" smtClean="0">
                          <a:solidFill>
                            <a:srgbClr val="434343"/>
                          </a:solidFill>
                          <a:effectLst/>
                          <a:latin typeface="Arial Narrow" pitchFamily="34" charset="0"/>
                          <a:ea typeface="+mn-ea"/>
                          <a:cs typeface="+mn-cs"/>
                        </a:rPr>
                        <a:t>Incentivo às Certificações</a:t>
                      </a:r>
                      <a:endParaRPr lang="pt-BR" sz="1200" b="0" i="0" u="none" strike="noStrike" kern="1200" dirty="0">
                        <a:solidFill>
                          <a:srgbClr val="434343"/>
                        </a:solidFill>
                        <a:effectLst/>
                        <a:latin typeface="Arial Narrow" pitchFamily="34" charset="0"/>
                        <a:ea typeface="+mn-ea"/>
                        <a:cs typeface="+mn-cs"/>
                      </a:endParaRPr>
                    </a:p>
                  </a:txBody>
                  <a:tcPr marL="9371" marR="9371" marT="7028"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indent="0" algn="l" defTabSz="914400" rtl="0" eaLnBrk="1" fontAlgn="ctr" latinLnBrk="0" hangingPunct="1">
                        <a:buFontTx/>
                        <a:buNone/>
                      </a:pPr>
                      <a:r>
                        <a:rPr lang="pt-BR" sz="1200" b="0" i="0" u="none" strike="noStrike" kern="1200" dirty="0">
                          <a:solidFill>
                            <a:srgbClr val="434343"/>
                          </a:solidFill>
                          <a:effectLst/>
                          <a:latin typeface="Arial Narrow" pitchFamily="34" charset="0"/>
                          <a:ea typeface="+mn-ea"/>
                          <a:cs typeface="+mn-cs"/>
                        </a:rPr>
                        <a:t>A FH </a:t>
                      </a:r>
                      <a:r>
                        <a:rPr lang="pt-BR" sz="1200" b="0" i="0" u="none" strike="noStrike" kern="1200" dirty="0" smtClean="0">
                          <a:solidFill>
                            <a:srgbClr val="434343"/>
                          </a:solidFill>
                          <a:effectLst/>
                          <a:latin typeface="Arial Narrow" pitchFamily="34" charset="0"/>
                          <a:ea typeface="+mn-ea"/>
                          <a:cs typeface="+mn-cs"/>
                        </a:rPr>
                        <a:t>preza </a:t>
                      </a:r>
                      <a:r>
                        <a:rPr lang="pt-BR" sz="1200" b="0" i="0" u="none" strike="noStrike" kern="1200" dirty="0">
                          <a:solidFill>
                            <a:srgbClr val="434343"/>
                          </a:solidFill>
                          <a:effectLst/>
                          <a:latin typeface="Arial Narrow" pitchFamily="34" charset="0"/>
                          <a:ea typeface="+mn-ea"/>
                          <a:cs typeface="+mn-cs"/>
                        </a:rPr>
                        <a:t>pelo aprimoramento profissional dos seus colaboradores e </a:t>
                      </a:r>
                      <a:r>
                        <a:rPr lang="pt-BR" sz="1200" b="0" i="0" u="none" strike="noStrike" kern="1200" dirty="0" smtClean="0">
                          <a:solidFill>
                            <a:srgbClr val="434343"/>
                          </a:solidFill>
                          <a:effectLst/>
                          <a:latin typeface="Arial Narrow" pitchFamily="34" charset="0"/>
                          <a:ea typeface="+mn-ea"/>
                          <a:cs typeface="+mn-cs"/>
                        </a:rPr>
                        <a:t>por isso incentiva </a:t>
                      </a:r>
                      <a:r>
                        <a:rPr lang="pt-BR" sz="1200" b="0" i="0" u="none" strike="noStrike" kern="1200" dirty="0">
                          <a:solidFill>
                            <a:srgbClr val="434343"/>
                          </a:solidFill>
                          <a:effectLst/>
                          <a:latin typeface="Arial Narrow" pitchFamily="34" charset="0"/>
                          <a:ea typeface="+mn-ea"/>
                          <a:cs typeface="+mn-cs"/>
                        </a:rPr>
                        <a:t>a todos </a:t>
                      </a:r>
                      <a:r>
                        <a:rPr lang="pt-BR" sz="1200" b="0" i="0" u="none" strike="noStrike" kern="1200" dirty="0" smtClean="0">
                          <a:solidFill>
                            <a:srgbClr val="434343"/>
                          </a:solidFill>
                          <a:effectLst/>
                          <a:latin typeface="Arial Narrow" pitchFamily="34" charset="0"/>
                          <a:ea typeface="+mn-ea"/>
                          <a:cs typeface="+mn-cs"/>
                        </a:rPr>
                        <a:t>os profissionais</a:t>
                      </a:r>
                      <a:r>
                        <a:rPr lang="pt-BR" sz="1200" b="0" i="0" u="none" strike="noStrike" kern="1200" baseline="0" dirty="0" smtClean="0">
                          <a:solidFill>
                            <a:srgbClr val="434343"/>
                          </a:solidFill>
                          <a:effectLst/>
                          <a:latin typeface="Arial Narrow" pitchFamily="34" charset="0"/>
                          <a:ea typeface="+mn-ea"/>
                          <a:cs typeface="+mn-cs"/>
                        </a:rPr>
                        <a:t> da área de serviços </a:t>
                      </a:r>
                      <a:r>
                        <a:rPr lang="pt-BR" sz="1200" b="0" i="0" u="none" strike="noStrike" kern="1200" dirty="0" smtClean="0">
                          <a:solidFill>
                            <a:srgbClr val="434343"/>
                          </a:solidFill>
                          <a:effectLst/>
                          <a:latin typeface="Arial Narrow" pitchFamily="34" charset="0"/>
                          <a:ea typeface="+mn-ea"/>
                          <a:cs typeface="+mn-cs"/>
                        </a:rPr>
                        <a:t>a </a:t>
                      </a:r>
                      <a:r>
                        <a:rPr lang="pt-BR" sz="1200" b="0" i="0" u="none" strike="noStrike" kern="1200" dirty="0">
                          <a:solidFill>
                            <a:srgbClr val="434343"/>
                          </a:solidFill>
                          <a:effectLst/>
                          <a:latin typeface="Arial Narrow" pitchFamily="34" charset="0"/>
                          <a:ea typeface="+mn-ea"/>
                          <a:cs typeface="+mn-cs"/>
                        </a:rPr>
                        <a:t>realizarem provas de </a:t>
                      </a:r>
                      <a:r>
                        <a:rPr lang="pt-BR" sz="1200" b="0" i="0" u="none" strike="noStrike" kern="1200" dirty="0" smtClean="0">
                          <a:solidFill>
                            <a:srgbClr val="434343"/>
                          </a:solidFill>
                          <a:effectLst/>
                          <a:latin typeface="Arial Narrow" pitchFamily="34" charset="0"/>
                          <a:ea typeface="+mn-ea"/>
                          <a:cs typeface="+mn-cs"/>
                        </a:rPr>
                        <a:t>certificações</a:t>
                      </a:r>
                      <a:r>
                        <a:rPr lang="pt-BR" sz="1200" b="0" i="0" u="none" strike="noStrike" kern="1200" baseline="0" dirty="0" smtClean="0">
                          <a:solidFill>
                            <a:srgbClr val="434343"/>
                          </a:solidFill>
                          <a:effectLst/>
                          <a:latin typeface="Arial Narrow" pitchFamily="34" charset="0"/>
                          <a:ea typeface="+mn-ea"/>
                          <a:cs typeface="+mn-cs"/>
                        </a:rPr>
                        <a:t> </a:t>
                      </a:r>
                      <a:r>
                        <a:rPr lang="pt-BR" sz="1200" b="0" i="0" u="none" strike="noStrike" kern="1200" dirty="0" smtClean="0">
                          <a:solidFill>
                            <a:srgbClr val="434343"/>
                          </a:solidFill>
                          <a:effectLst/>
                          <a:latin typeface="Arial Narrow" pitchFamily="34" charset="0"/>
                          <a:ea typeface="+mn-ea"/>
                          <a:cs typeface="+mn-cs"/>
                        </a:rPr>
                        <a:t> </a:t>
                      </a:r>
                      <a:r>
                        <a:rPr lang="pt-BR" sz="1200" b="0" i="0" u="none" strike="noStrike" kern="1200" dirty="0">
                          <a:solidFill>
                            <a:srgbClr val="434343"/>
                          </a:solidFill>
                          <a:effectLst/>
                          <a:latin typeface="Arial Narrow" pitchFamily="34" charset="0"/>
                          <a:ea typeface="+mn-ea"/>
                          <a:cs typeface="+mn-cs"/>
                        </a:rPr>
                        <a:t>SAP, Microsoft, </a:t>
                      </a:r>
                      <a:r>
                        <a:rPr lang="pt-BR" sz="1200" b="0" i="0" u="none" strike="noStrike" kern="1200" dirty="0" smtClean="0">
                          <a:solidFill>
                            <a:srgbClr val="434343"/>
                          </a:solidFill>
                          <a:effectLst/>
                          <a:latin typeface="Arial Narrow" pitchFamily="34" charset="0"/>
                          <a:ea typeface="+mn-ea"/>
                          <a:cs typeface="+mn-cs"/>
                        </a:rPr>
                        <a:t>SUN, </a:t>
                      </a:r>
                      <a:r>
                        <a:rPr lang="pt-BR" sz="1200" b="0" i="0" u="none" strike="noStrike" kern="1200" dirty="0" err="1" smtClean="0">
                          <a:solidFill>
                            <a:srgbClr val="434343"/>
                          </a:solidFill>
                          <a:effectLst/>
                          <a:latin typeface="Arial Narrow" pitchFamily="34" charset="0"/>
                          <a:ea typeface="+mn-ea"/>
                          <a:cs typeface="+mn-cs"/>
                        </a:rPr>
                        <a:t>Hybris</a:t>
                      </a:r>
                      <a:r>
                        <a:rPr lang="pt-BR" sz="1200" b="0" i="0" u="none" strike="noStrike" kern="1200" dirty="0" smtClean="0">
                          <a:solidFill>
                            <a:srgbClr val="434343"/>
                          </a:solidFill>
                          <a:effectLst/>
                          <a:latin typeface="Arial Narrow" pitchFamily="34" charset="0"/>
                          <a:ea typeface="+mn-ea"/>
                          <a:cs typeface="+mn-cs"/>
                        </a:rPr>
                        <a:t> e </a:t>
                      </a:r>
                      <a:r>
                        <a:rPr lang="pt-BR" sz="1200" b="0" i="0" u="none" strike="noStrike" kern="1200" dirty="0">
                          <a:solidFill>
                            <a:srgbClr val="434343"/>
                          </a:solidFill>
                          <a:effectLst/>
                          <a:latin typeface="Arial Narrow" pitchFamily="34" charset="0"/>
                          <a:ea typeface="+mn-ea"/>
                          <a:cs typeface="+mn-cs"/>
                        </a:rPr>
                        <a:t>PMI. </a:t>
                      </a:r>
                      <a:br>
                        <a:rPr lang="pt-BR" sz="1200" b="0" i="0" u="none" strike="noStrike" kern="1200" dirty="0">
                          <a:solidFill>
                            <a:srgbClr val="434343"/>
                          </a:solidFill>
                          <a:effectLst/>
                          <a:latin typeface="Arial Narrow" pitchFamily="34" charset="0"/>
                          <a:ea typeface="+mn-ea"/>
                          <a:cs typeface="+mn-cs"/>
                        </a:rPr>
                      </a:br>
                      <a:r>
                        <a:rPr lang="pt-BR" sz="1200" b="0" i="0" u="none" strike="noStrike" kern="1200" dirty="0" smtClean="0">
                          <a:solidFill>
                            <a:srgbClr val="434343"/>
                          </a:solidFill>
                          <a:effectLst/>
                          <a:latin typeface="Arial Narrow" pitchFamily="34" charset="0"/>
                          <a:ea typeface="+mn-ea"/>
                          <a:cs typeface="+mn-cs"/>
                        </a:rPr>
                        <a:t>A FH subsidia</a:t>
                      </a:r>
                      <a:r>
                        <a:rPr lang="pt-BR" sz="1200" b="0" i="0" u="none" strike="noStrike" kern="1200" baseline="0" dirty="0" smtClean="0">
                          <a:solidFill>
                            <a:srgbClr val="434343"/>
                          </a:solidFill>
                          <a:effectLst/>
                          <a:latin typeface="Arial Narrow" pitchFamily="34" charset="0"/>
                          <a:ea typeface="+mn-ea"/>
                          <a:cs typeface="+mn-cs"/>
                        </a:rPr>
                        <a:t> </a:t>
                      </a:r>
                      <a:r>
                        <a:rPr lang="pt-BR" sz="1200" b="0" i="0" u="none" strike="noStrike" kern="1200" dirty="0" smtClean="0">
                          <a:solidFill>
                            <a:srgbClr val="434343"/>
                          </a:solidFill>
                          <a:effectLst/>
                          <a:latin typeface="Arial Narrow" pitchFamily="34" charset="0"/>
                          <a:ea typeface="+mn-ea"/>
                          <a:cs typeface="+mn-cs"/>
                        </a:rPr>
                        <a:t>100</a:t>
                      </a:r>
                      <a:r>
                        <a:rPr lang="pt-BR" sz="1200" b="0" i="0" u="none" strike="noStrike" kern="1200" dirty="0">
                          <a:solidFill>
                            <a:srgbClr val="434343"/>
                          </a:solidFill>
                          <a:effectLst/>
                          <a:latin typeface="Arial Narrow" pitchFamily="34" charset="0"/>
                          <a:ea typeface="+mn-ea"/>
                          <a:cs typeface="+mn-cs"/>
                        </a:rPr>
                        <a:t>% do </a:t>
                      </a:r>
                      <a:r>
                        <a:rPr lang="pt-BR" sz="1200" b="0" i="0" u="none" strike="noStrike" kern="1200" dirty="0" smtClean="0">
                          <a:solidFill>
                            <a:srgbClr val="434343"/>
                          </a:solidFill>
                          <a:effectLst/>
                          <a:latin typeface="Arial Narrow" pitchFamily="34" charset="0"/>
                          <a:ea typeface="+mn-ea"/>
                          <a:cs typeface="+mn-cs"/>
                        </a:rPr>
                        <a:t>investimento da primeira e segunda tentativa de qualquer</a:t>
                      </a:r>
                      <a:r>
                        <a:rPr lang="pt-BR" sz="1200" b="0" i="0" u="none" strike="noStrike" kern="1200" baseline="0" dirty="0" smtClean="0">
                          <a:solidFill>
                            <a:srgbClr val="434343"/>
                          </a:solidFill>
                          <a:effectLst/>
                          <a:latin typeface="Arial Narrow" pitchFamily="34" charset="0"/>
                          <a:ea typeface="+mn-ea"/>
                          <a:cs typeface="+mn-cs"/>
                        </a:rPr>
                        <a:t> especialidade de prova que os colaboradores desejarem realizar</a:t>
                      </a:r>
                      <a:r>
                        <a:rPr lang="pt-BR" sz="1200" b="0" i="0" u="none" strike="noStrike" kern="1200" dirty="0" smtClean="0">
                          <a:solidFill>
                            <a:srgbClr val="434343"/>
                          </a:solidFill>
                          <a:effectLst/>
                          <a:latin typeface="Arial Narrow" pitchFamily="34" charset="0"/>
                          <a:ea typeface="+mn-ea"/>
                          <a:cs typeface="+mn-cs"/>
                        </a:rPr>
                        <a:t>. </a:t>
                      </a:r>
                      <a:r>
                        <a:rPr lang="pt-BR" sz="1200" b="0" i="0" u="none" strike="noStrike" kern="1200" dirty="0">
                          <a:solidFill>
                            <a:srgbClr val="434343"/>
                          </a:solidFill>
                          <a:effectLst/>
                          <a:latin typeface="Arial Narrow" pitchFamily="34" charset="0"/>
                          <a:ea typeface="+mn-ea"/>
                          <a:cs typeface="+mn-cs"/>
                        </a:rPr>
                        <a:t>Compõem o custo de certificação: prova, estrutura (quando realizada em Curitiba) ou deslocamento (quando realizada fora da base do colaborador</a:t>
                      </a:r>
                      <a:r>
                        <a:rPr lang="pt-BR" sz="1200" b="0" i="0" u="none" strike="noStrike" kern="1200" dirty="0" smtClean="0">
                          <a:solidFill>
                            <a:srgbClr val="434343"/>
                          </a:solidFill>
                          <a:effectLst/>
                          <a:latin typeface="Arial Narrow" pitchFamily="34" charset="0"/>
                          <a:ea typeface="+mn-ea"/>
                          <a:cs typeface="+mn-cs"/>
                        </a:rPr>
                        <a:t>).</a:t>
                      </a:r>
                      <a:r>
                        <a:rPr lang="pt-BR" sz="1200" b="0" i="0" u="none" strike="noStrike" kern="1200" baseline="0" dirty="0" smtClean="0">
                          <a:solidFill>
                            <a:srgbClr val="434343"/>
                          </a:solidFill>
                          <a:effectLst/>
                          <a:latin typeface="Arial Narrow" pitchFamily="34" charset="0"/>
                          <a:ea typeface="+mn-ea"/>
                          <a:cs typeface="+mn-cs"/>
                        </a:rPr>
                        <a:t> Sempre que aprovado o colaborador tem direito a uma bonificação em dinheiro ou aumento salarial conforme regras internas.</a:t>
                      </a:r>
                      <a:endParaRPr lang="pt-BR" sz="1200" b="0" i="0" u="none" strike="noStrike" kern="1200" dirty="0">
                        <a:solidFill>
                          <a:srgbClr val="434343"/>
                        </a:solidFill>
                        <a:effectLst/>
                        <a:latin typeface="Arial Narrow" pitchFamily="34" charset="0"/>
                        <a:ea typeface="+mn-ea"/>
                        <a:cs typeface="+mn-cs"/>
                      </a:endParaRPr>
                    </a:p>
                  </a:txBody>
                  <a:tcPr marL="9371" marR="9371" marT="7028"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2808312" cy="369332"/>
          </a:xfrm>
          <a:prstGeom prst="rect">
            <a:avLst/>
          </a:prstGeom>
        </p:spPr>
        <p:txBody>
          <a:bodyPr wrap="square">
            <a:spAutoFit/>
          </a:bodyPr>
          <a:lstStyle/>
          <a:p>
            <a:pPr algn="ctr"/>
            <a:r>
              <a:rPr lang="pt-BR" dirty="0" smtClean="0">
                <a:solidFill>
                  <a:srgbClr val="434343"/>
                </a:solidFill>
                <a:latin typeface="Arial Narrow" pitchFamily="34" charset="0"/>
              </a:rPr>
              <a:t>Ações 2014: Direitos Humanos</a:t>
            </a:r>
            <a:endParaRPr lang="pt-BR" dirty="0">
              <a:solidFill>
                <a:srgbClr val="434343"/>
              </a:solidFill>
              <a:latin typeface="Arial Narrow" pitchFamily="34" charset="0"/>
            </a:endParaRPr>
          </a:p>
        </p:txBody>
      </p:sp>
      <p:graphicFrame>
        <p:nvGraphicFramePr>
          <p:cNvPr id="6" name="Tabela 5"/>
          <p:cNvGraphicFramePr>
            <a:graphicFrameLocks noGrp="1"/>
          </p:cNvGraphicFramePr>
          <p:nvPr>
            <p:extLst>
              <p:ext uri="{D42A27DB-BD31-4B8C-83A1-F6EECF244321}">
                <p14:modId xmlns:p14="http://schemas.microsoft.com/office/powerpoint/2010/main" val="2068773667"/>
              </p:ext>
            </p:extLst>
          </p:nvPr>
        </p:nvGraphicFramePr>
        <p:xfrm>
          <a:off x="467545" y="1255650"/>
          <a:ext cx="8064897" cy="3404333"/>
        </p:xfrm>
        <a:graphic>
          <a:graphicData uri="http://schemas.openxmlformats.org/drawingml/2006/table">
            <a:tbl>
              <a:tblPr firstRow="1" bandRow="1"/>
              <a:tblGrid>
                <a:gridCol w="1011287"/>
                <a:gridCol w="1653009"/>
                <a:gridCol w="5400601"/>
              </a:tblGrid>
              <a:tr h="179639">
                <a:tc>
                  <a:txBody>
                    <a:bodyPr/>
                    <a:lstStyle/>
                    <a:p>
                      <a:pPr algn="ctr" rtl="0" fontAlgn="ctr"/>
                      <a:r>
                        <a:rPr lang="pt-BR" sz="1200" b="1" i="0" u="none" strike="noStrike" kern="1200" dirty="0">
                          <a:solidFill>
                            <a:srgbClr val="6F0000"/>
                          </a:solidFill>
                          <a:effectLst/>
                          <a:latin typeface="Arial Narrow" pitchFamily="34" charset="0"/>
                          <a:ea typeface="+mn-ea"/>
                          <a:cs typeface="+mn-cs"/>
                        </a:rPr>
                        <a:t>Sistemas</a:t>
                      </a: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c>
                  <a:txBody>
                    <a:bodyPr/>
                    <a:lstStyle/>
                    <a:p>
                      <a:pPr algn="ctr" rtl="0" fontAlgn="ctr"/>
                      <a:r>
                        <a:rPr lang="pt-BR" sz="1200" b="1" i="0" u="none" strike="noStrike" kern="1200" dirty="0">
                          <a:solidFill>
                            <a:srgbClr val="6F0000"/>
                          </a:solidFill>
                          <a:effectLst/>
                          <a:latin typeface="Arial Narrow" pitchFamily="34" charset="0"/>
                          <a:ea typeface="+mn-ea"/>
                          <a:cs typeface="+mn-cs"/>
                        </a:rPr>
                        <a:t>Ações</a:t>
                      </a: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c>
                  <a:txBody>
                    <a:bodyPr/>
                    <a:lstStyle/>
                    <a:p>
                      <a:pPr algn="ctr" rtl="0" fontAlgn="ctr"/>
                      <a:r>
                        <a:rPr lang="pt-BR" sz="1200" b="1" i="0" u="none" strike="noStrike" kern="1200" dirty="0">
                          <a:solidFill>
                            <a:srgbClr val="6F0000"/>
                          </a:solidFill>
                          <a:effectLst/>
                          <a:latin typeface="Arial Narrow" pitchFamily="34" charset="0"/>
                          <a:ea typeface="+mn-ea"/>
                          <a:cs typeface="+mn-cs"/>
                        </a:rPr>
                        <a:t>Performance</a:t>
                      </a: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r>
              <a:tr h="865468">
                <a:tc>
                  <a:txBody>
                    <a:bodyPr/>
                    <a:lstStyle/>
                    <a:p>
                      <a:pPr marL="72000" algn="just" rtl="0" fontAlgn="ctr"/>
                      <a:r>
                        <a:rPr lang="pt-BR" sz="1200" b="0" i="0" u="none" strike="noStrike" dirty="0">
                          <a:solidFill>
                            <a:srgbClr val="434343"/>
                          </a:solidFill>
                          <a:effectLst/>
                          <a:latin typeface="Arial Narrow" pitchFamily="34" charset="0"/>
                        </a:rPr>
                        <a:t>Recursos Humanos</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l" rtl="0" fontAlgn="ctr"/>
                      <a:r>
                        <a:rPr lang="pt-BR" sz="1200" b="0" i="0" u="none" strike="noStrike" dirty="0">
                          <a:solidFill>
                            <a:srgbClr val="434343"/>
                          </a:solidFill>
                          <a:effectLst/>
                          <a:latin typeface="Arial Narrow" pitchFamily="34" charset="0"/>
                        </a:rPr>
                        <a:t>Integração </a:t>
                      </a:r>
                      <a:r>
                        <a:rPr lang="pt-BR" sz="1200" b="0" i="0" u="none" strike="noStrike" dirty="0" smtClean="0">
                          <a:solidFill>
                            <a:srgbClr val="434343"/>
                          </a:solidFill>
                          <a:effectLst/>
                          <a:latin typeface="Arial Narrow" pitchFamily="34" charset="0"/>
                        </a:rPr>
                        <a:t>de</a:t>
                      </a:r>
                      <a:r>
                        <a:rPr lang="pt-BR" sz="1200" b="0" i="0" u="none" strike="noStrike" baseline="0" dirty="0" smtClean="0">
                          <a:solidFill>
                            <a:srgbClr val="434343"/>
                          </a:solidFill>
                          <a:effectLst/>
                          <a:latin typeface="Arial Narrow" pitchFamily="34" charset="0"/>
                        </a:rPr>
                        <a:t> </a:t>
                      </a:r>
                      <a:r>
                        <a:rPr lang="pt-BR" sz="1200" b="0" i="0" u="none" strike="noStrike" dirty="0" smtClean="0">
                          <a:solidFill>
                            <a:srgbClr val="434343"/>
                          </a:solidFill>
                          <a:effectLst/>
                          <a:latin typeface="Arial Narrow" pitchFamily="34" charset="0"/>
                        </a:rPr>
                        <a:t>colaboradores</a:t>
                      </a:r>
                      <a:endParaRPr lang="pt-BR" sz="1200" b="0" i="0" u="none" strike="noStrike" dirty="0">
                        <a:solidFill>
                          <a:srgbClr val="434343"/>
                        </a:solidFill>
                        <a:effectLst/>
                        <a:latin typeface="Arial Narrow" pitchFamily="34" charset="0"/>
                      </a:endParaRP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rtl="0" fontAlgn="ctr"/>
                      <a:r>
                        <a:rPr lang="pt-BR" sz="1200" b="0" i="0" u="none" strike="noStrike" dirty="0">
                          <a:solidFill>
                            <a:srgbClr val="434343"/>
                          </a:solidFill>
                          <a:effectLst/>
                          <a:latin typeface="Arial Narrow" pitchFamily="34" charset="0"/>
                        </a:rPr>
                        <a:t>Ao </a:t>
                      </a:r>
                      <a:r>
                        <a:rPr lang="pt-BR" sz="1200" b="0" i="0" u="none" strike="noStrike" dirty="0" smtClean="0">
                          <a:solidFill>
                            <a:srgbClr val="434343"/>
                          </a:solidFill>
                          <a:effectLst/>
                          <a:latin typeface="Arial Narrow" pitchFamily="34" charset="0"/>
                        </a:rPr>
                        <a:t>ingressar na </a:t>
                      </a:r>
                      <a:r>
                        <a:rPr lang="pt-BR" sz="1200" b="0" i="0" u="none" strike="noStrike" dirty="0">
                          <a:solidFill>
                            <a:srgbClr val="434343"/>
                          </a:solidFill>
                          <a:effectLst/>
                          <a:latin typeface="Arial Narrow" pitchFamily="34" charset="0"/>
                        </a:rPr>
                        <a:t>empresa os colaboradores recebem orientações sobre seus direitos, benefícios, segurança </a:t>
                      </a:r>
                      <a:r>
                        <a:rPr lang="pt-BR" sz="1200" b="0" i="0" u="none" strike="noStrike" dirty="0" smtClean="0">
                          <a:solidFill>
                            <a:srgbClr val="434343"/>
                          </a:solidFill>
                          <a:effectLst/>
                          <a:latin typeface="Arial Narrow" pitchFamily="34" charset="0"/>
                        </a:rPr>
                        <a:t>no</a:t>
                      </a:r>
                      <a:r>
                        <a:rPr lang="pt-BR" sz="1200" b="0" i="0" u="none" strike="noStrike" baseline="0" dirty="0" smtClean="0">
                          <a:solidFill>
                            <a:srgbClr val="434343"/>
                          </a:solidFill>
                          <a:effectLst/>
                          <a:latin typeface="Arial Narrow" pitchFamily="34" charset="0"/>
                        </a:rPr>
                        <a:t> </a:t>
                      </a:r>
                      <a:r>
                        <a:rPr lang="pt-BR" sz="1200" b="0" i="0" u="none" strike="noStrike" dirty="0" smtClean="0">
                          <a:solidFill>
                            <a:srgbClr val="434343"/>
                          </a:solidFill>
                          <a:effectLst/>
                          <a:latin typeface="Arial Narrow" pitchFamily="34" charset="0"/>
                        </a:rPr>
                        <a:t>trabalho</a:t>
                      </a:r>
                      <a:r>
                        <a:rPr lang="pt-BR" sz="1200" b="0" i="0" u="none" strike="noStrike" dirty="0">
                          <a:solidFill>
                            <a:srgbClr val="434343"/>
                          </a:solidFill>
                          <a:effectLst/>
                          <a:latin typeface="Arial Narrow" pitchFamily="34" charset="0"/>
                        </a:rPr>
                        <a:t>, conduta e informações sobre o posicionamento da FH </a:t>
                      </a:r>
                      <a:r>
                        <a:rPr lang="pt-BR" sz="1200" b="0" i="0" u="none" strike="noStrike" dirty="0" smtClean="0">
                          <a:solidFill>
                            <a:srgbClr val="434343"/>
                          </a:solidFill>
                          <a:effectLst/>
                          <a:latin typeface="Arial Narrow" pitchFamily="34" charset="0"/>
                        </a:rPr>
                        <a:t>em </a:t>
                      </a:r>
                      <a:r>
                        <a:rPr lang="pt-BR" sz="1200" b="0" i="0" u="none" strike="noStrike" dirty="0">
                          <a:solidFill>
                            <a:srgbClr val="434343"/>
                          </a:solidFill>
                          <a:effectLst/>
                          <a:latin typeface="Arial Narrow" pitchFamily="34" charset="0"/>
                        </a:rPr>
                        <a:t>relação à responsabilidade social e </a:t>
                      </a:r>
                      <a:r>
                        <a:rPr lang="pt-BR" sz="1200" b="0" i="0" u="none" strike="noStrike" dirty="0" smtClean="0">
                          <a:solidFill>
                            <a:srgbClr val="434343"/>
                          </a:solidFill>
                          <a:effectLst/>
                          <a:latin typeface="Arial Narrow" pitchFamily="34" charset="0"/>
                        </a:rPr>
                        <a:t>sustentabilidade. </a:t>
                      </a:r>
                      <a:r>
                        <a:rPr lang="pt-BR" sz="1200" b="0" i="0" u="none" strike="noStrike" dirty="0">
                          <a:solidFill>
                            <a:srgbClr val="434343"/>
                          </a:solidFill>
                          <a:effectLst/>
                          <a:latin typeface="Arial Narrow" pitchFamily="34" charset="0"/>
                        </a:rPr>
                        <a:t>No ano de </a:t>
                      </a:r>
                      <a:r>
                        <a:rPr lang="pt-BR" sz="1200" b="0" i="0" u="none" strike="noStrike" dirty="0" smtClean="0">
                          <a:solidFill>
                            <a:srgbClr val="434343"/>
                          </a:solidFill>
                          <a:effectLst/>
                          <a:latin typeface="Arial Narrow" pitchFamily="34" charset="0"/>
                        </a:rPr>
                        <a:t>2014 </a:t>
                      </a:r>
                      <a:r>
                        <a:rPr lang="pt-BR" sz="1200" b="0" i="0" u="none" strike="noStrike" dirty="0">
                          <a:solidFill>
                            <a:srgbClr val="434343"/>
                          </a:solidFill>
                          <a:effectLst/>
                          <a:latin typeface="Arial Narrow" pitchFamily="34" charset="0"/>
                        </a:rPr>
                        <a:t>tivemos 100% </a:t>
                      </a:r>
                      <a:r>
                        <a:rPr lang="pt-BR" sz="1200" b="0" i="0" u="none" strike="noStrike" dirty="0" smtClean="0">
                          <a:solidFill>
                            <a:srgbClr val="434343"/>
                          </a:solidFill>
                          <a:effectLst/>
                          <a:latin typeface="Arial Narrow" pitchFamily="34" charset="0"/>
                        </a:rPr>
                        <a:t>dos novos funcionários</a:t>
                      </a:r>
                      <a:r>
                        <a:rPr lang="pt-BR" sz="1200" b="0" i="0" u="none" strike="noStrike" baseline="0" dirty="0" smtClean="0">
                          <a:solidFill>
                            <a:srgbClr val="434343"/>
                          </a:solidFill>
                          <a:effectLst/>
                          <a:latin typeface="Arial Narrow" pitchFamily="34" charset="0"/>
                        </a:rPr>
                        <a:t> </a:t>
                      </a:r>
                      <a:r>
                        <a:rPr lang="pt-BR" sz="1200" b="0" i="0" u="none" strike="noStrike" dirty="0" smtClean="0">
                          <a:solidFill>
                            <a:srgbClr val="434343"/>
                          </a:solidFill>
                          <a:effectLst/>
                          <a:latin typeface="Arial Narrow" pitchFamily="34" charset="0"/>
                        </a:rPr>
                        <a:t>integrados</a:t>
                      </a:r>
                      <a:r>
                        <a:rPr lang="pt-BR" sz="1200" b="0" i="0" u="none" strike="noStrike" dirty="0">
                          <a:solidFill>
                            <a:srgbClr val="434343"/>
                          </a:solidFill>
                          <a:effectLst/>
                          <a:latin typeface="Arial Narrow" pitchFamily="34" charset="0"/>
                        </a:rPr>
                        <a:t>.</a:t>
                      </a:r>
                    </a:p>
                  </a:txBody>
                  <a:tcPr marL="5540" marR="5540" marT="4155"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r h="696237">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Recursos Humanos</a:t>
                      </a: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Manual do colaborador</a:t>
                      </a: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rtl="0" fontAlgn="ctr"/>
                      <a:r>
                        <a:rPr lang="pt-BR" sz="1200" b="0" i="0" u="none" strike="noStrike" kern="1200" dirty="0">
                          <a:solidFill>
                            <a:srgbClr val="434343"/>
                          </a:solidFill>
                          <a:effectLst/>
                          <a:latin typeface="Arial Narrow" pitchFamily="34" charset="0"/>
                          <a:ea typeface="+mn-ea"/>
                          <a:cs typeface="+mn-cs"/>
                        </a:rPr>
                        <a:t>As regras de conduta, políticas e procedimentos da empresa constam no nosso Manual do Colaborador, criado em 2009. O manual está disponível para todos os colaboradores na Intranet da empresa.</a:t>
                      </a: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r h="1560869">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Recursos Humanos</a:t>
                      </a: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Regras de Conduta </a:t>
                      </a: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rtl="0" fontAlgn="ctr"/>
                      <a:r>
                        <a:rPr lang="pt-BR" sz="1200" b="0" i="0" u="none" strike="noStrike" kern="1200" dirty="0">
                          <a:solidFill>
                            <a:srgbClr val="434343"/>
                          </a:solidFill>
                          <a:effectLst/>
                          <a:latin typeface="Arial Narrow" pitchFamily="34" charset="0"/>
                          <a:ea typeface="+mn-ea"/>
                          <a:cs typeface="+mn-cs"/>
                        </a:rPr>
                        <a:t>A FH tem regras de condutas que estão expostas a todos no Manual do Colaborador. As mesmas dizem respeito a Valores, direitos Humanos, liberdade de expressão, preconceito, cordialidade, abuso de poder e assédios, uso de álcool, drogas, porte de arma e violência no trabalho, conivência, sigilo e confidencialidade, fumo, vestuários, presentes e brindes, corrupção, imprensa, relacionamento com as categorias de classe, relacionamento com os </a:t>
                      </a:r>
                      <a:r>
                        <a:rPr lang="pt-BR" sz="1200" b="0" i="0" u="none" strike="noStrike" kern="1200" dirty="0" smtClean="0">
                          <a:solidFill>
                            <a:srgbClr val="434343"/>
                          </a:solidFill>
                          <a:effectLst/>
                          <a:latin typeface="Arial Narrow" pitchFamily="34" charset="0"/>
                          <a:ea typeface="+mn-ea"/>
                          <a:cs typeface="+mn-cs"/>
                        </a:rPr>
                        <a:t>clientes,  fornecedores e concorrência. Em nosso portal de cursos E-</a:t>
                      </a:r>
                      <a:r>
                        <a:rPr lang="pt-BR" sz="1200" b="0" i="0" u="none" strike="noStrike" kern="1200" dirty="0" err="1" smtClean="0">
                          <a:solidFill>
                            <a:srgbClr val="434343"/>
                          </a:solidFill>
                          <a:effectLst/>
                          <a:latin typeface="Arial Narrow" pitchFamily="34" charset="0"/>
                          <a:ea typeface="+mn-ea"/>
                          <a:cs typeface="+mn-cs"/>
                        </a:rPr>
                        <a:t>learning</a:t>
                      </a:r>
                      <a:r>
                        <a:rPr lang="pt-BR" sz="1200" b="0" i="0" u="none" strike="noStrike" kern="1200" dirty="0" smtClean="0">
                          <a:solidFill>
                            <a:srgbClr val="434343"/>
                          </a:solidFill>
                          <a:effectLst/>
                          <a:latin typeface="Arial Narrow" pitchFamily="34" charset="0"/>
                          <a:ea typeface="+mn-ea"/>
                          <a:cs typeface="+mn-cs"/>
                        </a:rPr>
                        <a:t>,  foi implementado para todos os colaboradores um curso que aborda o tema Código de Conduta na FH. O curso foi direcionado a todos da empresa, incluindo os novos colaboradores que são convocados</a:t>
                      </a:r>
                      <a:r>
                        <a:rPr lang="pt-BR" sz="1200" b="0" i="0" u="none" strike="noStrike" kern="1200" baseline="0" dirty="0" smtClean="0">
                          <a:solidFill>
                            <a:srgbClr val="434343"/>
                          </a:solidFill>
                          <a:effectLst/>
                          <a:latin typeface="Arial Narrow" pitchFamily="34" charset="0"/>
                          <a:ea typeface="+mn-ea"/>
                          <a:cs typeface="+mn-cs"/>
                        </a:rPr>
                        <a:t> já no dia da integração.</a:t>
                      </a:r>
                      <a:endParaRPr lang="pt-BR" sz="1200" b="0" i="0" u="none" strike="noStrike" kern="1200" dirty="0">
                        <a:solidFill>
                          <a:srgbClr val="434343"/>
                        </a:solidFill>
                        <a:effectLst/>
                        <a:latin typeface="Arial Narrow" pitchFamily="34" charset="0"/>
                        <a:ea typeface="+mn-ea"/>
                        <a:cs typeface="+mn-cs"/>
                      </a:endParaRP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2808312" cy="369332"/>
          </a:xfrm>
          <a:prstGeom prst="rect">
            <a:avLst/>
          </a:prstGeom>
        </p:spPr>
        <p:txBody>
          <a:bodyPr wrap="square">
            <a:spAutoFit/>
          </a:bodyPr>
          <a:lstStyle/>
          <a:p>
            <a:pPr algn="ctr"/>
            <a:r>
              <a:rPr lang="pt-BR" dirty="0" smtClean="0">
                <a:solidFill>
                  <a:srgbClr val="434343"/>
                </a:solidFill>
                <a:latin typeface="Arial Narrow" pitchFamily="34" charset="0"/>
              </a:rPr>
              <a:t>Ações 2014: Direitos Humanos</a:t>
            </a:r>
            <a:endParaRPr lang="pt-BR" dirty="0">
              <a:solidFill>
                <a:srgbClr val="434343"/>
              </a:solidFill>
              <a:latin typeface="Arial Narrow" pitchFamily="34" charset="0"/>
            </a:endParaRPr>
          </a:p>
        </p:txBody>
      </p:sp>
      <p:graphicFrame>
        <p:nvGraphicFramePr>
          <p:cNvPr id="5" name="Tabela 4"/>
          <p:cNvGraphicFramePr>
            <a:graphicFrameLocks noGrp="1"/>
          </p:cNvGraphicFramePr>
          <p:nvPr>
            <p:extLst>
              <p:ext uri="{D42A27DB-BD31-4B8C-83A1-F6EECF244321}">
                <p14:modId xmlns:p14="http://schemas.microsoft.com/office/powerpoint/2010/main" val="3502661592"/>
              </p:ext>
            </p:extLst>
          </p:nvPr>
        </p:nvGraphicFramePr>
        <p:xfrm>
          <a:off x="467544" y="1347614"/>
          <a:ext cx="8064897" cy="3312368"/>
        </p:xfrm>
        <a:graphic>
          <a:graphicData uri="http://schemas.openxmlformats.org/drawingml/2006/table">
            <a:tbl>
              <a:tblPr firstRow="1" bandRow="1"/>
              <a:tblGrid>
                <a:gridCol w="1011287"/>
                <a:gridCol w="1797025"/>
                <a:gridCol w="5256585"/>
              </a:tblGrid>
              <a:tr h="196114">
                <a:tc>
                  <a:txBody>
                    <a:bodyPr/>
                    <a:lstStyle/>
                    <a:p>
                      <a:pPr algn="ctr" rtl="0" fontAlgn="ctr"/>
                      <a:r>
                        <a:rPr lang="pt-BR" sz="1200" b="1" i="0" u="none" strike="noStrike" kern="1200" dirty="0">
                          <a:solidFill>
                            <a:srgbClr val="6F0000"/>
                          </a:solidFill>
                          <a:effectLst/>
                          <a:latin typeface="Arial Narrow" pitchFamily="34" charset="0"/>
                          <a:ea typeface="+mn-ea"/>
                          <a:cs typeface="+mn-cs"/>
                        </a:rPr>
                        <a:t>Sistemas</a:t>
                      </a: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c>
                  <a:txBody>
                    <a:bodyPr/>
                    <a:lstStyle/>
                    <a:p>
                      <a:pPr algn="ctr" rtl="0" fontAlgn="ctr"/>
                      <a:r>
                        <a:rPr lang="pt-BR" sz="1200" b="1" i="0" u="none" strike="noStrike" kern="1200" dirty="0">
                          <a:solidFill>
                            <a:srgbClr val="6F0000"/>
                          </a:solidFill>
                          <a:effectLst/>
                          <a:latin typeface="Arial Narrow" pitchFamily="34" charset="0"/>
                          <a:ea typeface="+mn-ea"/>
                          <a:cs typeface="+mn-cs"/>
                        </a:rPr>
                        <a:t>Ações</a:t>
                      </a: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c>
                  <a:txBody>
                    <a:bodyPr/>
                    <a:lstStyle/>
                    <a:p>
                      <a:pPr algn="ctr" rtl="0" fontAlgn="ctr"/>
                      <a:r>
                        <a:rPr lang="pt-BR" sz="1200" b="1" i="0" u="none" strike="noStrike" kern="1200" dirty="0">
                          <a:solidFill>
                            <a:srgbClr val="6F0000"/>
                          </a:solidFill>
                          <a:effectLst/>
                          <a:latin typeface="Arial Narrow" pitchFamily="34" charset="0"/>
                          <a:ea typeface="+mn-ea"/>
                          <a:cs typeface="+mn-cs"/>
                        </a:rPr>
                        <a:t>Performance</a:t>
                      </a: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r>
              <a:tr h="948218">
                <a:tc>
                  <a:txBody>
                    <a:bodyPr/>
                    <a:lstStyle/>
                    <a:p>
                      <a:pPr marL="72000" indent="0" algn="just" defTabSz="914400" rtl="0" eaLnBrk="1" fontAlgn="ctr" latinLnBrk="0" hangingPunct="1">
                        <a:buFontTx/>
                        <a:buNone/>
                      </a:pPr>
                      <a:r>
                        <a:rPr lang="pt-BR" sz="1200" b="0" i="0" u="none" strike="noStrike" kern="1200" dirty="0" smtClean="0">
                          <a:solidFill>
                            <a:srgbClr val="434343"/>
                          </a:solidFill>
                          <a:effectLst/>
                          <a:latin typeface="Arial Narrow" pitchFamily="34" charset="0"/>
                          <a:ea typeface="+mn-ea"/>
                          <a:cs typeface="+mn-cs"/>
                        </a:rPr>
                        <a:t>Recursos Humanos</a:t>
                      </a:r>
                      <a:endParaRPr lang="pt-BR" sz="1200" b="0" i="0" u="none" strike="noStrike" kern="1200" dirty="0">
                        <a:solidFill>
                          <a:srgbClr val="434343"/>
                        </a:solidFill>
                        <a:effectLst/>
                        <a:latin typeface="Arial Narrow" pitchFamily="34" charset="0"/>
                        <a:ea typeface="+mn-ea"/>
                        <a:cs typeface="+mn-cs"/>
                      </a:endParaRPr>
                    </a:p>
                  </a:txBody>
                  <a:tcPr marL="9371" marR="9371" marT="7028"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indent="0" algn="l" defTabSz="914400" rtl="0" eaLnBrk="1" fontAlgn="ctr" latinLnBrk="0" hangingPunct="1">
                        <a:buFontTx/>
                        <a:buNone/>
                      </a:pPr>
                      <a:r>
                        <a:rPr lang="pt-BR" sz="1200" b="0" i="0" u="none" strike="noStrike" kern="1200" dirty="0" smtClean="0">
                          <a:solidFill>
                            <a:srgbClr val="434343"/>
                          </a:solidFill>
                          <a:effectLst/>
                          <a:latin typeface="Arial Narrow" pitchFamily="34" charset="0"/>
                          <a:ea typeface="+mn-ea"/>
                          <a:cs typeface="+mn-cs"/>
                        </a:rPr>
                        <a:t>Eventos de endomarketing</a:t>
                      </a:r>
                      <a:endParaRPr lang="pt-BR" sz="1200" b="0" i="0" u="none" strike="noStrike" kern="1200" dirty="0">
                        <a:solidFill>
                          <a:srgbClr val="434343"/>
                        </a:solidFill>
                        <a:effectLst/>
                        <a:latin typeface="Arial Narrow" pitchFamily="34" charset="0"/>
                        <a:ea typeface="+mn-ea"/>
                        <a:cs typeface="+mn-cs"/>
                      </a:endParaRPr>
                    </a:p>
                  </a:txBody>
                  <a:tcPr marL="9371" marR="9371" marT="7028"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indent="0" algn="just" defTabSz="914400" rtl="0" eaLnBrk="1" fontAlgn="ctr" latinLnBrk="0" hangingPunct="1">
                        <a:buFontTx/>
                        <a:buNone/>
                      </a:pPr>
                      <a:r>
                        <a:rPr lang="pt-BR" sz="1200" b="0" i="0" u="none" strike="noStrike" kern="1200" dirty="0" smtClean="0">
                          <a:solidFill>
                            <a:srgbClr val="434343"/>
                          </a:solidFill>
                          <a:effectLst/>
                          <a:latin typeface="Arial Narrow" pitchFamily="34" charset="0"/>
                          <a:ea typeface="+mn-ea"/>
                          <a:cs typeface="+mn-cs"/>
                        </a:rPr>
                        <a:t>A FH procura promover diversidade de eventos, alguns envolvendo também a família dos colaboradores a fim de contribuir com a satisfação de </a:t>
                      </a:r>
                      <a:r>
                        <a:rPr lang="pt-BR" sz="1200" b="0" i="0" u="none" strike="noStrike" kern="1200" dirty="0" smtClean="0">
                          <a:solidFill>
                            <a:srgbClr val="434343"/>
                          </a:solidFill>
                          <a:effectLst/>
                          <a:latin typeface="Arial Narrow" pitchFamily="34" charset="0"/>
                          <a:ea typeface="+mn-ea"/>
                          <a:cs typeface="+mn-cs"/>
                        </a:rPr>
                        <a:t>todos </a:t>
                      </a:r>
                      <a:r>
                        <a:rPr lang="pt-BR" sz="1200" b="0" i="0" u="none" strike="noStrike" kern="1200" dirty="0" smtClean="0">
                          <a:solidFill>
                            <a:srgbClr val="434343"/>
                          </a:solidFill>
                          <a:effectLst/>
                          <a:latin typeface="Arial Narrow" pitchFamily="34" charset="0"/>
                          <a:ea typeface="+mn-ea"/>
                          <a:cs typeface="+mn-cs"/>
                        </a:rPr>
                        <a:t>e a qualidade de vida: Family Day, Páscoa,</a:t>
                      </a:r>
                      <a:r>
                        <a:rPr lang="pt-BR" sz="1200" b="0" i="0" u="none" strike="noStrike" kern="1200" baseline="0" dirty="0" smtClean="0">
                          <a:solidFill>
                            <a:srgbClr val="434343"/>
                          </a:solidFill>
                          <a:effectLst/>
                          <a:latin typeface="Arial Narrow" pitchFamily="34" charset="0"/>
                          <a:ea typeface="+mn-ea"/>
                          <a:cs typeface="+mn-cs"/>
                        </a:rPr>
                        <a:t> </a:t>
                      </a:r>
                      <a:r>
                        <a:rPr lang="pt-BR" sz="1200" b="0" i="0" u="none" strike="noStrike" kern="1200" dirty="0" smtClean="0">
                          <a:solidFill>
                            <a:srgbClr val="434343"/>
                          </a:solidFill>
                          <a:effectLst/>
                          <a:latin typeface="Arial Narrow" pitchFamily="34" charset="0"/>
                          <a:ea typeface="+mn-ea"/>
                          <a:cs typeface="+mn-cs"/>
                        </a:rPr>
                        <a:t>Festa de fim de ano, Dia das Mães, Dia das Crianças,</a:t>
                      </a:r>
                      <a:r>
                        <a:rPr lang="pt-BR" sz="1200" b="0" i="0" u="none" strike="noStrike" kern="1200" baseline="0" dirty="0" smtClean="0">
                          <a:solidFill>
                            <a:srgbClr val="434343"/>
                          </a:solidFill>
                          <a:effectLst/>
                          <a:latin typeface="Arial Narrow" pitchFamily="34" charset="0"/>
                          <a:ea typeface="+mn-ea"/>
                          <a:cs typeface="+mn-cs"/>
                        </a:rPr>
                        <a:t> Dia dos Pais, Festa Junina, Copa do </a:t>
                      </a:r>
                      <a:r>
                        <a:rPr lang="pt-BR" sz="1200" b="0" i="0" u="none" strike="noStrike" kern="1200" baseline="0" dirty="0" smtClean="0">
                          <a:solidFill>
                            <a:srgbClr val="434343"/>
                          </a:solidFill>
                          <a:effectLst/>
                          <a:latin typeface="Arial Narrow" pitchFamily="34" charset="0"/>
                          <a:ea typeface="+mn-ea"/>
                          <a:cs typeface="+mn-cs"/>
                        </a:rPr>
                        <a:t>Mundo, Dia Internacional da Mulher.</a:t>
                      </a:r>
                      <a:endParaRPr lang="pt-BR" sz="1200" b="1" i="0" u="sng" strike="noStrike" kern="1200" dirty="0">
                        <a:solidFill>
                          <a:srgbClr val="434343"/>
                        </a:solidFill>
                        <a:effectLst/>
                        <a:latin typeface="Arial Narrow" pitchFamily="34" charset="0"/>
                        <a:ea typeface="+mn-ea"/>
                        <a:cs typeface="+mn-cs"/>
                      </a:endParaRPr>
                    </a:p>
                  </a:txBody>
                  <a:tcPr marL="9371" marR="9371" marT="7028"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r h="572098">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Recursos Humanos</a:t>
                      </a: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Premiação por tempo de empresa</a:t>
                      </a: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rtl="0" fontAlgn="ctr"/>
                      <a:r>
                        <a:rPr lang="pt-BR" sz="1200" b="0" i="0" u="none" strike="noStrike" kern="1200" dirty="0">
                          <a:solidFill>
                            <a:srgbClr val="434343"/>
                          </a:solidFill>
                          <a:effectLst/>
                          <a:latin typeface="Arial Narrow" pitchFamily="34" charset="0"/>
                          <a:ea typeface="+mn-ea"/>
                          <a:cs typeface="+mn-cs"/>
                        </a:rPr>
                        <a:t>Valorização do colaborador: a empresa reconhece os seus colaboradores mais </a:t>
                      </a:r>
                      <a:r>
                        <a:rPr lang="pt-BR" sz="1200" b="0" i="0" u="none" strike="noStrike" kern="1200" dirty="0" smtClean="0">
                          <a:solidFill>
                            <a:srgbClr val="434343"/>
                          </a:solidFill>
                          <a:effectLst/>
                          <a:latin typeface="Arial Narrow" pitchFamily="34" charset="0"/>
                          <a:ea typeface="+mn-ea"/>
                          <a:cs typeface="+mn-cs"/>
                        </a:rPr>
                        <a:t>antigos </a:t>
                      </a:r>
                      <a:r>
                        <a:rPr lang="pt-BR" sz="1200" b="0" i="0" u="none" strike="noStrike" kern="1200" dirty="0">
                          <a:solidFill>
                            <a:srgbClr val="434343"/>
                          </a:solidFill>
                          <a:effectLst/>
                          <a:latin typeface="Arial Narrow" pitchFamily="34" charset="0"/>
                          <a:ea typeface="+mn-ea"/>
                          <a:cs typeface="+mn-cs"/>
                        </a:rPr>
                        <a:t>que completam </a:t>
                      </a:r>
                      <a:r>
                        <a:rPr lang="pt-BR" sz="1200" b="0" i="0" u="none" strike="noStrike" kern="1200" dirty="0" smtClean="0">
                          <a:solidFill>
                            <a:srgbClr val="434343"/>
                          </a:solidFill>
                          <a:effectLst/>
                          <a:latin typeface="Arial Narrow" pitchFamily="34" charset="0"/>
                          <a:ea typeface="+mn-ea"/>
                          <a:cs typeface="+mn-cs"/>
                        </a:rPr>
                        <a:t>5,</a:t>
                      </a:r>
                      <a:r>
                        <a:rPr lang="pt-BR" sz="1200" b="0" i="0" u="none" strike="noStrike" kern="1200" baseline="0" dirty="0" smtClean="0">
                          <a:solidFill>
                            <a:srgbClr val="434343"/>
                          </a:solidFill>
                          <a:effectLst/>
                          <a:latin typeface="Arial Narrow" pitchFamily="34" charset="0"/>
                          <a:ea typeface="+mn-ea"/>
                          <a:cs typeface="+mn-cs"/>
                        </a:rPr>
                        <a:t> 10 e </a:t>
                      </a:r>
                      <a:r>
                        <a:rPr lang="pt-BR" sz="1200" b="0" i="0" u="none" strike="noStrike" kern="1200" dirty="0" smtClean="0">
                          <a:solidFill>
                            <a:srgbClr val="434343"/>
                          </a:solidFill>
                          <a:effectLst/>
                          <a:latin typeface="Arial Narrow" pitchFamily="34" charset="0"/>
                          <a:ea typeface="+mn-ea"/>
                          <a:cs typeface="+mn-cs"/>
                        </a:rPr>
                        <a:t>15  </a:t>
                      </a:r>
                      <a:r>
                        <a:rPr lang="pt-BR" sz="1200" b="0" i="0" u="none" strike="noStrike" kern="1200" dirty="0">
                          <a:solidFill>
                            <a:srgbClr val="434343"/>
                          </a:solidFill>
                          <a:effectLst/>
                          <a:latin typeface="Arial Narrow" pitchFamily="34" charset="0"/>
                          <a:ea typeface="+mn-ea"/>
                          <a:cs typeface="+mn-cs"/>
                        </a:rPr>
                        <a:t>anos de casa. O objetivo é valorizar a contribuição ao longo dos </a:t>
                      </a:r>
                      <a:r>
                        <a:rPr lang="pt-BR" sz="1200" b="0" i="0" u="none" strike="noStrike" kern="1200" dirty="0" smtClean="0">
                          <a:solidFill>
                            <a:srgbClr val="434343"/>
                          </a:solidFill>
                          <a:effectLst/>
                          <a:latin typeface="Arial Narrow" pitchFamily="34" charset="0"/>
                          <a:ea typeface="+mn-ea"/>
                          <a:cs typeface="+mn-cs"/>
                        </a:rPr>
                        <a:t>anos</a:t>
                      </a:r>
                      <a:r>
                        <a:rPr lang="pt-BR" sz="1200" b="0" i="0" u="none" strike="noStrike" kern="1200" baseline="0" dirty="0" smtClean="0">
                          <a:solidFill>
                            <a:srgbClr val="434343"/>
                          </a:solidFill>
                          <a:effectLst/>
                          <a:latin typeface="Arial Narrow" pitchFamily="34" charset="0"/>
                          <a:ea typeface="+mn-ea"/>
                          <a:cs typeface="+mn-cs"/>
                        </a:rPr>
                        <a:t> promovendo um jantar de comemoração com acompanhante, pois valorizamos e reconhecemos à família de nossos funcionários. </a:t>
                      </a:r>
                      <a:endParaRPr lang="pt-BR" sz="1200" b="0" i="0" u="none" strike="noStrike" kern="1200" dirty="0">
                        <a:solidFill>
                          <a:srgbClr val="434343"/>
                        </a:solidFill>
                        <a:effectLst/>
                        <a:latin typeface="Arial Narrow" pitchFamily="34" charset="0"/>
                        <a:ea typeface="+mn-ea"/>
                        <a:cs typeface="+mn-cs"/>
                      </a:endParaRP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r h="611293">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Recursos Humanos</a:t>
                      </a: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Indicador de gênero</a:t>
                      </a: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rtl="0" fontAlgn="ctr"/>
                      <a:r>
                        <a:rPr lang="pt-BR" sz="1200" b="0" i="0" u="none" strike="noStrike" kern="1200" dirty="0">
                          <a:solidFill>
                            <a:srgbClr val="434343"/>
                          </a:solidFill>
                          <a:effectLst/>
                          <a:latin typeface="Arial Narrow" pitchFamily="34" charset="0"/>
                          <a:ea typeface="+mn-ea"/>
                          <a:cs typeface="+mn-cs"/>
                        </a:rPr>
                        <a:t>A diversidade cultural passou a ser um indicador da empresa em 2006. As mulheres ocupam cargos de liderança e em todos os níveis possuem salários iguais aos dos homens</a:t>
                      </a:r>
                      <a:r>
                        <a:rPr lang="pt-BR" sz="1200" b="0" i="0" u="none" strike="noStrike" kern="1200" dirty="0" smtClean="0">
                          <a:solidFill>
                            <a:srgbClr val="434343"/>
                          </a:solidFill>
                          <a:effectLst/>
                          <a:latin typeface="Arial Narrow" pitchFamily="34" charset="0"/>
                          <a:ea typeface="+mn-ea"/>
                          <a:cs typeface="+mn-cs"/>
                        </a:rPr>
                        <a:t>.</a:t>
                      </a:r>
                      <a:endParaRPr lang="pt-BR" sz="1200" b="0" i="0" u="none" strike="noStrike" kern="1200" dirty="0">
                        <a:solidFill>
                          <a:srgbClr val="434343"/>
                        </a:solidFill>
                        <a:effectLst/>
                        <a:latin typeface="Arial Narrow" pitchFamily="34" charset="0"/>
                        <a:ea typeface="+mn-ea"/>
                        <a:cs typeface="+mn-cs"/>
                      </a:endParaRPr>
                    </a:p>
                  </a:txBody>
                  <a:tcPr marL="9218" marR="9218" marT="691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r h="818309">
                <a:tc>
                  <a:txBody>
                    <a:bodyPr/>
                    <a:lstStyle/>
                    <a:p>
                      <a:pPr marL="72000" algn="just" defTabSz="914400" rtl="0" eaLnBrk="1" fontAlgn="ctr" latinLnBrk="0" hangingPunct="1"/>
                      <a:r>
                        <a:rPr lang="pt-BR" sz="1200" b="0" i="0" u="none" strike="noStrike" kern="1200" dirty="0" smtClean="0">
                          <a:solidFill>
                            <a:srgbClr val="434343"/>
                          </a:solidFill>
                          <a:effectLst/>
                          <a:latin typeface="Arial Narrow" pitchFamily="34" charset="0"/>
                          <a:ea typeface="+mn-ea"/>
                          <a:cs typeface="+mn-cs"/>
                        </a:rPr>
                        <a:t>Corporativo</a:t>
                      </a:r>
                      <a:endParaRPr lang="pt-BR" sz="1200" b="0" i="0" u="none" strike="noStrike" kern="1200" dirty="0">
                        <a:solidFill>
                          <a:srgbClr val="434343"/>
                        </a:solidFill>
                        <a:effectLst/>
                        <a:latin typeface="Arial Narrow" pitchFamily="34" charset="0"/>
                        <a:ea typeface="+mn-ea"/>
                        <a:cs typeface="+mn-cs"/>
                      </a:endParaRPr>
                    </a:p>
                  </a:txBody>
                  <a:tcPr marL="9525" marR="9525" marT="714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just" defTabSz="914400" rtl="0" eaLnBrk="1" fontAlgn="ctr" latinLnBrk="0" hangingPunct="1"/>
                      <a:r>
                        <a:rPr lang="pt-BR" sz="1200" b="0" i="0" u="none" strike="noStrike" kern="1200" dirty="0" smtClean="0">
                          <a:solidFill>
                            <a:srgbClr val="434343"/>
                          </a:solidFill>
                          <a:effectLst/>
                          <a:latin typeface="Arial Narrow" pitchFamily="34" charset="0"/>
                          <a:ea typeface="+mn-ea"/>
                          <a:cs typeface="+mn-cs"/>
                        </a:rPr>
                        <a:t>Inclusão Social</a:t>
                      </a:r>
                      <a:endParaRPr lang="pt-BR" sz="1200" b="0" i="0" u="none" strike="noStrike" kern="1200" dirty="0">
                        <a:solidFill>
                          <a:srgbClr val="434343"/>
                        </a:solidFill>
                        <a:effectLst/>
                        <a:latin typeface="Arial Narrow" pitchFamily="34" charset="0"/>
                        <a:ea typeface="+mn-ea"/>
                        <a:cs typeface="+mn-cs"/>
                      </a:endParaRPr>
                    </a:p>
                  </a:txBody>
                  <a:tcPr marL="9525" marR="9525" marT="714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marR="0" indent="0" algn="just" defTabSz="914400" rtl="0" eaLnBrk="1" fontAlgn="ctr" latinLnBrk="0" hangingPunct="1">
                        <a:lnSpc>
                          <a:spcPct val="100000"/>
                        </a:lnSpc>
                        <a:spcBef>
                          <a:spcPts val="0"/>
                        </a:spcBef>
                        <a:spcAft>
                          <a:spcPts val="0"/>
                        </a:spcAft>
                        <a:buClrTx/>
                        <a:buSzTx/>
                        <a:buFontTx/>
                        <a:buNone/>
                        <a:tabLst/>
                        <a:defRPr/>
                      </a:pPr>
                      <a:r>
                        <a:rPr lang="pt-BR" sz="1200" b="0" i="0" u="none" strike="noStrike" kern="1200" dirty="0" smtClean="0">
                          <a:solidFill>
                            <a:srgbClr val="434343"/>
                          </a:solidFill>
                          <a:effectLst/>
                          <a:latin typeface="Arial Narrow" pitchFamily="34" charset="0"/>
                          <a:ea typeface="+mn-ea"/>
                          <a:cs typeface="+mn-cs"/>
                        </a:rPr>
                        <a:t>Visando a inclusão social e o desenvolvimento das pessoas com deficiência a FH em 2014</a:t>
                      </a:r>
                      <a:r>
                        <a:rPr lang="pt-BR" sz="1200" b="0" i="0" u="none" strike="noStrike" kern="1200" baseline="0" dirty="0" smtClean="0">
                          <a:solidFill>
                            <a:srgbClr val="434343"/>
                          </a:solidFill>
                          <a:effectLst/>
                          <a:latin typeface="Arial Narrow" pitchFamily="34" charset="0"/>
                          <a:ea typeface="+mn-ea"/>
                          <a:cs typeface="+mn-cs"/>
                        </a:rPr>
                        <a:t> estava em conformidade com as cotas de inclusão de pessoas com deficiência além da Inclusão de Aprendizes. </a:t>
                      </a:r>
                      <a:endParaRPr lang="pt-BR" sz="1200" b="0" i="0" u="none" strike="noStrike" kern="1200" dirty="0">
                        <a:solidFill>
                          <a:srgbClr val="434343"/>
                        </a:solidFill>
                        <a:effectLst/>
                        <a:latin typeface="Arial Narrow" pitchFamily="34" charset="0"/>
                        <a:ea typeface="+mn-ea"/>
                        <a:cs typeface="+mn-cs"/>
                      </a:endParaRPr>
                    </a:p>
                  </a:txBody>
                  <a:tcPr marL="9525" marR="9525" marT="714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2808312" cy="369332"/>
          </a:xfrm>
          <a:prstGeom prst="rect">
            <a:avLst/>
          </a:prstGeom>
        </p:spPr>
        <p:txBody>
          <a:bodyPr wrap="square">
            <a:spAutoFit/>
          </a:bodyPr>
          <a:lstStyle/>
          <a:p>
            <a:pPr algn="ctr"/>
            <a:r>
              <a:rPr lang="pt-BR" dirty="0" smtClean="0">
                <a:solidFill>
                  <a:srgbClr val="434343"/>
                </a:solidFill>
                <a:latin typeface="Arial Narrow" pitchFamily="34" charset="0"/>
              </a:rPr>
              <a:t>Ações 2014: Direitos Humanos</a:t>
            </a:r>
            <a:endParaRPr lang="pt-BR" dirty="0">
              <a:solidFill>
                <a:srgbClr val="434343"/>
              </a:solidFill>
              <a:latin typeface="Arial Narrow" pitchFamily="34" charset="0"/>
            </a:endParaRPr>
          </a:p>
        </p:txBody>
      </p:sp>
      <p:graphicFrame>
        <p:nvGraphicFramePr>
          <p:cNvPr id="6" name="Tabela 5"/>
          <p:cNvGraphicFramePr>
            <a:graphicFrameLocks noGrp="1"/>
          </p:cNvGraphicFramePr>
          <p:nvPr>
            <p:extLst>
              <p:ext uri="{D42A27DB-BD31-4B8C-83A1-F6EECF244321}">
                <p14:modId xmlns:p14="http://schemas.microsoft.com/office/powerpoint/2010/main" val="4131092333"/>
              </p:ext>
            </p:extLst>
          </p:nvPr>
        </p:nvGraphicFramePr>
        <p:xfrm>
          <a:off x="467545" y="1419622"/>
          <a:ext cx="7992887" cy="3240360"/>
        </p:xfrm>
        <a:graphic>
          <a:graphicData uri="http://schemas.openxmlformats.org/drawingml/2006/table">
            <a:tbl>
              <a:tblPr firstRow="1" bandRow="1"/>
              <a:tblGrid>
                <a:gridCol w="1273202"/>
                <a:gridCol w="1414670"/>
                <a:gridCol w="5305015"/>
              </a:tblGrid>
              <a:tr h="194229">
                <a:tc>
                  <a:txBody>
                    <a:bodyPr/>
                    <a:lstStyle/>
                    <a:p>
                      <a:pPr marL="72000" algn="ctr" defTabSz="914400" rtl="0" eaLnBrk="1" fontAlgn="ctr" latinLnBrk="0" hangingPunct="1"/>
                      <a:r>
                        <a:rPr lang="pt-BR" sz="1100" b="1" i="0" u="none" strike="noStrike" kern="1200" dirty="0">
                          <a:solidFill>
                            <a:srgbClr val="6F0000"/>
                          </a:solidFill>
                          <a:effectLst/>
                          <a:latin typeface="Arial Narrow" pitchFamily="34" charset="0"/>
                          <a:ea typeface="+mn-ea"/>
                          <a:cs typeface="+mn-cs"/>
                        </a:rPr>
                        <a:t>Sistemas</a:t>
                      </a:r>
                    </a:p>
                  </a:txBody>
                  <a:tcPr marL="9525" marR="9525" marT="714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c>
                  <a:txBody>
                    <a:bodyPr/>
                    <a:lstStyle/>
                    <a:p>
                      <a:pPr marL="72000" algn="ctr" defTabSz="914400" rtl="0" eaLnBrk="1" fontAlgn="ctr" latinLnBrk="0" hangingPunct="1"/>
                      <a:r>
                        <a:rPr lang="pt-BR" sz="1100" b="1" i="0" u="none" strike="noStrike" kern="1200" dirty="0">
                          <a:solidFill>
                            <a:srgbClr val="6F0000"/>
                          </a:solidFill>
                          <a:effectLst/>
                          <a:latin typeface="Arial Narrow" pitchFamily="34" charset="0"/>
                          <a:ea typeface="+mn-ea"/>
                          <a:cs typeface="+mn-cs"/>
                        </a:rPr>
                        <a:t>Ações</a:t>
                      </a:r>
                    </a:p>
                  </a:txBody>
                  <a:tcPr marL="9525" marR="9525" marT="714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c>
                  <a:txBody>
                    <a:bodyPr/>
                    <a:lstStyle/>
                    <a:p>
                      <a:pPr marL="72000" algn="ctr" defTabSz="914400" rtl="0" eaLnBrk="1" fontAlgn="ctr" latinLnBrk="0" hangingPunct="1">
                        <a:buFontTx/>
                        <a:buNone/>
                      </a:pPr>
                      <a:r>
                        <a:rPr lang="pt-BR" sz="1100" b="1" i="0" u="none" strike="noStrike" kern="1200" dirty="0">
                          <a:solidFill>
                            <a:srgbClr val="6F0000"/>
                          </a:solidFill>
                          <a:effectLst/>
                          <a:latin typeface="Arial Narrow" pitchFamily="34" charset="0"/>
                          <a:ea typeface="+mn-ea"/>
                          <a:cs typeface="+mn-cs"/>
                        </a:rPr>
                        <a:t>Performance</a:t>
                      </a:r>
                    </a:p>
                  </a:txBody>
                  <a:tcPr marL="9525" marR="9525" marT="714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solidFill>
                      <a:srgbClr val="B3B3B3"/>
                    </a:solidFill>
                  </a:tcPr>
                </a:tc>
              </a:tr>
              <a:tr h="3046131">
                <a:tc>
                  <a:txBody>
                    <a:bodyPr/>
                    <a:lstStyle/>
                    <a:p>
                      <a:pPr marL="72000" algn="just" defTabSz="914400" rtl="0" eaLnBrk="1" fontAlgn="ctr" latinLnBrk="0" hangingPunct="1"/>
                      <a:r>
                        <a:rPr lang="pt-BR" sz="1100" b="0" i="0" u="none" strike="noStrike" kern="1200" dirty="0">
                          <a:solidFill>
                            <a:srgbClr val="434343"/>
                          </a:solidFill>
                          <a:effectLst/>
                          <a:latin typeface="Arial Narrow" pitchFamily="34" charset="0"/>
                          <a:ea typeface="+mn-ea"/>
                          <a:cs typeface="+mn-cs"/>
                        </a:rPr>
                        <a:t>Recursos </a:t>
                      </a:r>
                      <a:r>
                        <a:rPr lang="pt-BR" sz="1100" b="0" i="0" u="none" strike="noStrike" kern="1200" dirty="0" smtClean="0">
                          <a:solidFill>
                            <a:srgbClr val="434343"/>
                          </a:solidFill>
                          <a:effectLst/>
                          <a:latin typeface="Arial Narrow" pitchFamily="34" charset="0"/>
                          <a:ea typeface="+mn-ea"/>
                          <a:cs typeface="+mn-cs"/>
                        </a:rPr>
                        <a:t>Humanos</a:t>
                      </a:r>
                      <a:endParaRPr lang="pt-BR" sz="1100" b="0" i="0" u="none" strike="noStrike" kern="1200" dirty="0">
                        <a:solidFill>
                          <a:srgbClr val="434343"/>
                        </a:solidFill>
                        <a:effectLst/>
                        <a:latin typeface="Arial Narrow" pitchFamily="34" charset="0"/>
                        <a:ea typeface="+mn-ea"/>
                        <a:cs typeface="+mn-cs"/>
                      </a:endParaRPr>
                    </a:p>
                  </a:txBody>
                  <a:tcPr marL="9525" marR="9525" marT="714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72000" algn="l" defTabSz="914400" rtl="0" eaLnBrk="1" fontAlgn="ctr" latinLnBrk="0" hangingPunct="1"/>
                      <a:r>
                        <a:rPr lang="pt-BR" sz="1100" b="0" i="0" u="none" strike="noStrike" kern="1200" dirty="0">
                          <a:solidFill>
                            <a:srgbClr val="434343"/>
                          </a:solidFill>
                          <a:effectLst/>
                          <a:latin typeface="Arial Narrow" pitchFamily="34" charset="0"/>
                          <a:ea typeface="+mn-ea"/>
                          <a:cs typeface="+mn-cs"/>
                        </a:rPr>
                        <a:t>Pacote de </a:t>
                      </a:r>
                      <a:r>
                        <a:rPr lang="pt-BR" sz="1100" b="0" i="0" u="none" strike="noStrike" kern="1200" dirty="0" smtClean="0">
                          <a:solidFill>
                            <a:srgbClr val="434343"/>
                          </a:solidFill>
                          <a:effectLst/>
                          <a:latin typeface="Arial Narrow" pitchFamily="34" charset="0"/>
                          <a:ea typeface="+mn-ea"/>
                          <a:cs typeface="+mn-cs"/>
                        </a:rPr>
                        <a:t>Benefícios</a:t>
                      </a:r>
                      <a:endParaRPr lang="pt-BR" sz="1100" b="0" i="0" u="none" strike="noStrike" kern="1200" dirty="0">
                        <a:solidFill>
                          <a:srgbClr val="434343"/>
                        </a:solidFill>
                        <a:effectLst/>
                        <a:latin typeface="Arial Narrow" pitchFamily="34" charset="0"/>
                        <a:ea typeface="+mn-ea"/>
                        <a:cs typeface="+mn-cs"/>
                      </a:endParaRPr>
                    </a:p>
                  </a:txBody>
                  <a:tcPr marL="9525" marR="9525" marT="714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c>
                  <a:txBody>
                    <a:bodyPr/>
                    <a:lstStyle/>
                    <a:p>
                      <a:pPr marL="85725" marR="0" indent="179388" algn="just" defTabSz="914400" rtl="0" eaLnBrk="1" fontAlgn="ctr" latinLnBrk="0" hangingPunct="1">
                        <a:lnSpc>
                          <a:spcPct val="100000"/>
                        </a:lnSpc>
                        <a:spcBef>
                          <a:spcPts val="0"/>
                        </a:spcBef>
                        <a:spcAft>
                          <a:spcPts val="0"/>
                        </a:spcAft>
                        <a:buClrTx/>
                        <a:buSzPct val="80000"/>
                        <a:buFont typeface="Wingdings" pitchFamily="2" charset="2"/>
                        <a:buChar char="q"/>
                        <a:tabLst>
                          <a:tab pos="0" algn="l"/>
                        </a:tabLst>
                        <a:defRPr/>
                      </a:pPr>
                      <a:r>
                        <a:rPr lang="pt-BR" sz="1100" b="0" i="0" u="none" strike="noStrike" kern="1200" dirty="0" smtClean="0">
                          <a:solidFill>
                            <a:srgbClr val="434343"/>
                          </a:solidFill>
                          <a:effectLst/>
                          <a:latin typeface="Arial Narrow" pitchFamily="34" charset="0"/>
                          <a:ea typeface="+mn-ea"/>
                          <a:cs typeface="+mn-cs"/>
                        </a:rPr>
                        <a:t>Seguro</a:t>
                      </a:r>
                      <a:r>
                        <a:rPr lang="pt-BR" sz="1100" b="0" i="0" u="none" strike="noStrike" kern="1200" baseline="0" dirty="0" smtClean="0">
                          <a:solidFill>
                            <a:srgbClr val="434343"/>
                          </a:solidFill>
                          <a:effectLst/>
                          <a:latin typeface="Arial Narrow" pitchFamily="34" charset="0"/>
                          <a:ea typeface="+mn-ea"/>
                          <a:cs typeface="+mn-cs"/>
                        </a:rPr>
                        <a:t> saúde</a:t>
                      </a:r>
                      <a:r>
                        <a:rPr lang="pt-BR" sz="1100" b="0" i="0" u="none" strike="noStrike" kern="1200" dirty="0" smtClean="0">
                          <a:solidFill>
                            <a:srgbClr val="434343"/>
                          </a:solidFill>
                          <a:effectLst/>
                          <a:latin typeface="Arial Narrow" pitchFamily="34" charset="0"/>
                          <a:ea typeface="+mn-ea"/>
                          <a:cs typeface="+mn-cs"/>
                        </a:rPr>
                        <a:t> – 100% dos</a:t>
                      </a:r>
                      <a:r>
                        <a:rPr lang="pt-BR" sz="1100" b="0" i="0" u="none" strike="noStrike" kern="1200" baseline="0" dirty="0" smtClean="0">
                          <a:solidFill>
                            <a:srgbClr val="434343"/>
                          </a:solidFill>
                          <a:effectLst/>
                          <a:latin typeface="Arial Narrow" pitchFamily="34" charset="0"/>
                          <a:ea typeface="+mn-ea"/>
                          <a:cs typeface="+mn-cs"/>
                        </a:rPr>
                        <a:t> </a:t>
                      </a:r>
                      <a:r>
                        <a:rPr lang="pt-BR" sz="1100" b="0" i="0" u="none" strike="noStrike" kern="1200" dirty="0" smtClean="0">
                          <a:solidFill>
                            <a:srgbClr val="434343"/>
                          </a:solidFill>
                          <a:effectLst/>
                          <a:latin typeface="Arial Narrow" pitchFamily="34" charset="0"/>
                          <a:ea typeface="+mn-ea"/>
                          <a:cs typeface="+mn-cs"/>
                        </a:rPr>
                        <a:t>colaboradores possuem seguro saúde;</a:t>
                      </a:r>
                    </a:p>
                    <a:p>
                      <a:pPr marL="85725" marR="0" indent="179388" algn="just" defTabSz="914400" rtl="0" eaLnBrk="1" fontAlgn="ctr" latinLnBrk="0" hangingPunct="1">
                        <a:lnSpc>
                          <a:spcPct val="100000"/>
                        </a:lnSpc>
                        <a:spcBef>
                          <a:spcPts val="0"/>
                        </a:spcBef>
                        <a:spcAft>
                          <a:spcPts val="0"/>
                        </a:spcAft>
                        <a:buClrTx/>
                        <a:buSzPct val="80000"/>
                        <a:buFont typeface="Wingdings" pitchFamily="2" charset="2"/>
                        <a:buChar char="q"/>
                        <a:tabLst>
                          <a:tab pos="0" algn="l"/>
                        </a:tabLst>
                        <a:defRPr/>
                      </a:pPr>
                      <a:r>
                        <a:rPr lang="pt-BR" sz="1100" b="0" i="0" u="none" strike="noStrike" kern="1200" dirty="0" smtClean="0">
                          <a:solidFill>
                            <a:srgbClr val="434343"/>
                          </a:solidFill>
                          <a:effectLst/>
                          <a:latin typeface="Arial Narrow" pitchFamily="34" charset="0"/>
                          <a:ea typeface="+mn-ea"/>
                          <a:cs typeface="+mn-cs"/>
                        </a:rPr>
                        <a:t>Assistência</a:t>
                      </a:r>
                      <a:r>
                        <a:rPr lang="pt-BR" sz="1100" b="0" i="0" u="none" strike="noStrike" kern="1200" baseline="0" dirty="0" smtClean="0">
                          <a:solidFill>
                            <a:srgbClr val="434343"/>
                          </a:solidFill>
                          <a:effectLst/>
                          <a:latin typeface="Arial Narrow" pitchFamily="34" charset="0"/>
                          <a:ea typeface="+mn-ea"/>
                          <a:cs typeface="+mn-cs"/>
                        </a:rPr>
                        <a:t> Odontológica – todos os colaboradores tem direito a optar pelo plano odontológico com um desconto mensal de </a:t>
                      </a:r>
                      <a:r>
                        <a:rPr lang="pt-BR" sz="1100" b="0" i="0" u="sng" strike="noStrike" kern="1200" baseline="0" dirty="0" smtClean="0">
                          <a:solidFill>
                            <a:srgbClr val="434343"/>
                          </a:solidFill>
                          <a:effectLst/>
                          <a:latin typeface="Arial Narrow" pitchFamily="34" charset="0"/>
                          <a:ea typeface="+mn-ea"/>
                          <a:cs typeface="+mn-cs"/>
                        </a:rPr>
                        <a:t>R$ 18,90;</a:t>
                      </a:r>
                    </a:p>
                    <a:p>
                      <a:pPr marL="85725" marR="0" indent="179388" algn="just" defTabSz="914400" rtl="0" eaLnBrk="1" fontAlgn="ctr" latinLnBrk="0" hangingPunct="1">
                        <a:lnSpc>
                          <a:spcPct val="100000"/>
                        </a:lnSpc>
                        <a:spcBef>
                          <a:spcPts val="0"/>
                        </a:spcBef>
                        <a:spcAft>
                          <a:spcPts val="0"/>
                        </a:spcAft>
                        <a:buClrTx/>
                        <a:buSzPct val="80000"/>
                        <a:buFont typeface="Wingdings" pitchFamily="2" charset="2"/>
                        <a:buChar char="q"/>
                        <a:tabLst>
                          <a:tab pos="0" algn="l"/>
                        </a:tabLst>
                        <a:defRPr/>
                      </a:pPr>
                      <a:r>
                        <a:rPr lang="pt-BR" sz="1100" b="0" i="0" u="none" strike="noStrike" kern="1200" baseline="0" dirty="0" smtClean="0">
                          <a:solidFill>
                            <a:srgbClr val="434343"/>
                          </a:solidFill>
                          <a:effectLst/>
                          <a:latin typeface="Arial Narrow" pitchFamily="34" charset="0"/>
                          <a:ea typeface="+mn-ea"/>
                          <a:cs typeface="+mn-cs"/>
                        </a:rPr>
                        <a:t>Seguro de Vida – 100% dos colaboradores estão segurados;</a:t>
                      </a:r>
                    </a:p>
                    <a:p>
                      <a:pPr marL="85725" marR="0" indent="179388" algn="just" defTabSz="914400" rtl="0" eaLnBrk="1" fontAlgn="ctr" latinLnBrk="0" hangingPunct="1">
                        <a:lnSpc>
                          <a:spcPct val="100000"/>
                        </a:lnSpc>
                        <a:spcBef>
                          <a:spcPts val="0"/>
                        </a:spcBef>
                        <a:spcAft>
                          <a:spcPts val="0"/>
                        </a:spcAft>
                        <a:buClrTx/>
                        <a:buSzPct val="80000"/>
                        <a:buFont typeface="Wingdings" pitchFamily="2" charset="2"/>
                        <a:buChar char="q"/>
                        <a:tabLst>
                          <a:tab pos="0" algn="l"/>
                        </a:tabLst>
                        <a:defRPr/>
                      </a:pPr>
                      <a:r>
                        <a:rPr lang="pt-BR" sz="1100" b="0" i="0" u="none" strike="noStrike" kern="1200" baseline="0" dirty="0" smtClean="0">
                          <a:solidFill>
                            <a:srgbClr val="434343"/>
                          </a:solidFill>
                          <a:effectLst/>
                          <a:latin typeface="Arial Narrow" pitchFamily="34" charset="0"/>
                          <a:ea typeface="+mn-ea"/>
                          <a:cs typeface="+mn-cs"/>
                        </a:rPr>
                        <a:t>Previdência Privada Complementar – todos os colaboradores podem optar por aderir a previdência complementar com descontos mensais flexíveis;</a:t>
                      </a:r>
                    </a:p>
                    <a:p>
                      <a:pPr marL="85725" marR="0" indent="179388" algn="just" defTabSz="914400" rtl="0" eaLnBrk="1" fontAlgn="ctr" latinLnBrk="0" hangingPunct="1">
                        <a:lnSpc>
                          <a:spcPct val="100000"/>
                        </a:lnSpc>
                        <a:spcBef>
                          <a:spcPts val="0"/>
                        </a:spcBef>
                        <a:spcAft>
                          <a:spcPts val="0"/>
                        </a:spcAft>
                        <a:buClrTx/>
                        <a:buSzPct val="80000"/>
                        <a:buFont typeface="Wingdings" pitchFamily="2" charset="2"/>
                        <a:buChar char="q"/>
                        <a:tabLst>
                          <a:tab pos="0" algn="l"/>
                        </a:tabLst>
                        <a:defRPr/>
                      </a:pPr>
                      <a:r>
                        <a:rPr lang="pt-BR" sz="1100" b="0" i="0" u="none" strike="noStrike" kern="1200" dirty="0" smtClean="0">
                          <a:solidFill>
                            <a:srgbClr val="434343"/>
                          </a:solidFill>
                          <a:effectLst/>
                          <a:latin typeface="Arial Narrow" pitchFamily="34" charset="0"/>
                          <a:ea typeface="+mn-ea"/>
                          <a:cs typeface="+mn-cs"/>
                        </a:rPr>
                        <a:t>Vale Refeição</a:t>
                      </a:r>
                      <a:r>
                        <a:rPr lang="pt-BR" sz="1100" b="0" i="0" u="none" strike="noStrike" kern="1200" baseline="0" dirty="0" smtClean="0">
                          <a:solidFill>
                            <a:srgbClr val="434343"/>
                          </a:solidFill>
                          <a:effectLst/>
                          <a:latin typeface="Arial Narrow" pitchFamily="34" charset="0"/>
                          <a:ea typeface="+mn-ea"/>
                          <a:cs typeface="+mn-cs"/>
                        </a:rPr>
                        <a:t> / </a:t>
                      </a:r>
                      <a:r>
                        <a:rPr lang="pt-BR" sz="1100" b="0" i="0" u="none" strike="noStrike" kern="1200" dirty="0" smtClean="0">
                          <a:solidFill>
                            <a:srgbClr val="434343"/>
                          </a:solidFill>
                          <a:effectLst/>
                          <a:latin typeface="Arial Narrow" pitchFamily="34" charset="0"/>
                          <a:ea typeface="+mn-ea"/>
                          <a:cs typeface="+mn-cs"/>
                        </a:rPr>
                        <a:t>Alimentação – o valor diário do VR/VA é de R$22,00 para Curitib</a:t>
                      </a:r>
                      <a:r>
                        <a:rPr lang="pt-BR" sz="1100" b="0" i="0" u="none" strike="noStrike" kern="1200" baseline="0" dirty="0" smtClean="0">
                          <a:solidFill>
                            <a:srgbClr val="434343"/>
                          </a:solidFill>
                          <a:effectLst/>
                          <a:latin typeface="Arial Narrow" pitchFamily="34" charset="0"/>
                          <a:ea typeface="+mn-ea"/>
                          <a:cs typeface="+mn-cs"/>
                        </a:rPr>
                        <a:t>a, Porto Alegre e Joinville, e de R$26,00 para São Paulo</a:t>
                      </a:r>
                      <a:r>
                        <a:rPr lang="pt-BR" sz="1100" b="0" i="0" u="none" strike="noStrike" kern="1200" dirty="0" smtClean="0">
                          <a:solidFill>
                            <a:srgbClr val="434343"/>
                          </a:solidFill>
                          <a:effectLst/>
                          <a:latin typeface="Arial Narrow" pitchFamily="34" charset="0"/>
                          <a:ea typeface="+mn-ea"/>
                          <a:cs typeface="+mn-cs"/>
                        </a:rPr>
                        <a:t>. O Colaborador pode optar entre receber 100% do valor no VR, ou 100% do valor no VA.</a:t>
                      </a:r>
                      <a:r>
                        <a:rPr lang="pt-BR" sz="1100" b="0" i="0" u="none" strike="noStrike" kern="1200" baseline="0" dirty="0" smtClean="0">
                          <a:solidFill>
                            <a:srgbClr val="434343"/>
                          </a:solidFill>
                          <a:effectLst/>
                          <a:latin typeface="Arial Narrow" pitchFamily="34" charset="0"/>
                          <a:ea typeface="+mn-ea"/>
                          <a:cs typeface="+mn-cs"/>
                        </a:rPr>
                        <a:t> O</a:t>
                      </a:r>
                      <a:r>
                        <a:rPr lang="pt-BR" sz="1100" b="0" i="0" u="none" strike="noStrike" kern="1200" dirty="0" smtClean="0">
                          <a:solidFill>
                            <a:srgbClr val="434343"/>
                          </a:solidFill>
                          <a:effectLst/>
                          <a:latin typeface="Arial Narrow" pitchFamily="34" charset="0"/>
                          <a:ea typeface="+mn-ea"/>
                          <a:cs typeface="+mn-cs"/>
                        </a:rPr>
                        <a:t>u ainda 50% no VR e 50% no VA;</a:t>
                      </a:r>
                    </a:p>
                    <a:p>
                      <a:pPr marL="85725" marR="0" indent="179388" algn="just" defTabSz="914400" rtl="0" eaLnBrk="1" fontAlgn="ctr" latinLnBrk="0" hangingPunct="1">
                        <a:lnSpc>
                          <a:spcPct val="100000"/>
                        </a:lnSpc>
                        <a:spcBef>
                          <a:spcPts val="0"/>
                        </a:spcBef>
                        <a:spcAft>
                          <a:spcPts val="0"/>
                        </a:spcAft>
                        <a:buClrTx/>
                        <a:buSzPct val="80000"/>
                        <a:buFont typeface="Wingdings" pitchFamily="2" charset="2"/>
                        <a:buChar char="q"/>
                        <a:tabLst>
                          <a:tab pos="0" algn="l"/>
                        </a:tabLst>
                        <a:defRPr/>
                      </a:pPr>
                      <a:r>
                        <a:rPr lang="pt-BR" sz="1100" b="0" i="0" u="none" strike="noStrike" kern="1200" dirty="0" smtClean="0">
                          <a:solidFill>
                            <a:srgbClr val="434343"/>
                          </a:solidFill>
                          <a:effectLst/>
                          <a:latin typeface="Arial Narrow" pitchFamily="34" charset="0"/>
                          <a:ea typeface="+mn-ea"/>
                          <a:cs typeface="+mn-cs"/>
                        </a:rPr>
                        <a:t>Celular Corporativo - a FH fornece um aparelho</a:t>
                      </a:r>
                      <a:r>
                        <a:rPr lang="pt-BR" sz="1100" b="0" i="0" u="none" strike="noStrike" kern="1200" baseline="0" dirty="0" smtClean="0">
                          <a:solidFill>
                            <a:srgbClr val="434343"/>
                          </a:solidFill>
                          <a:effectLst/>
                          <a:latin typeface="Arial Narrow" pitchFamily="34" charset="0"/>
                          <a:ea typeface="+mn-ea"/>
                          <a:cs typeface="+mn-cs"/>
                        </a:rPr>
                        <a:t> padrão a seus colaboradores com uma franquia de valor para consumo;</a:t>
                      </a:r>
                    </a:p>
                    <a:p>
                      <a:pPr marL="85725" marR="0" indent="179388" algn="just" defTabSz="914400" rtl="0" eaLnBrk="1" fontAlgn="ctr" latinLnBrk="0" hangingPunct="1">
                        <a:lnSpc>
                          <a:spcPct val="100000"/>
                        </a:lnSpc>
                        <a:spcBef>
                          <a:spcPts val="0"/>
                        </a:spcBef>
                        <a:spcAft>
                          <a:spcPts val="0"/>
                        </a:spcAft>
                        <a:buClrTx/>
                        <a:buSzPct val="80000"/>
                        <a:buFont typeface="Wingdings" pitchFamily="2" charset="2"/>
                        <a:buChar char="q"/>
                        <a:tabLst>
                          <a:tab pos="0" algn="l"/>
                        </a:tabLst>
                        <a:defRPr/>
                      </a:pPr>
                      <a:r>
                        <a:rPr lang="pt-BR" sz="1100" b="0" i="0" u="none" strike="noStrike" kern="1200" dirty="0" smtClean="0">
                          <a:solidFill>
                            <a:srgbClr val="434343"/>
                          </a:solidFill>
                          <a:effectLst/>
                          <a:latin typeface="Arial Narrow" pitchFamily="34" charset="0"/>
                          <a:ea typeface="+mn-ea"/>
                          <a:cs typeface="+mn-cs"/>
                        </a:rPr>
                        <a:t>Vale Transporte</a:t>
                      </a:r>
                      <a:r>
                        <a:rPr lang="pt-BR" sz="1100" b="0" i="0" u="none" strike="noStrike" kern="1200" baseline="0" dirty="0" smtClean="0">
                          <a:solidFill>
                            <a:srgbClr val="434343"/>
                          </a:solidFill>
                          <a:effectLst/>
                          <a:latin typeface="Arial Narrow" pitchFamily="34" charset="0"/>
                          <a:ea typeface="+mn-ea"/>
                          <a:cs typeface="+mn-cs"/>
                        </a:rPr>
                        <a:t> – é </a:t>
                      </a:r>
                      <a:r>
                        <a:rPr lang="pt-BR" sz="1100" b="0" i="0" u="none" strike="noStrike" kern="1200" dirty="0" smtClean="0">
                          <a:solidFill>
                            <a:srgbClr val="434343"/>
                          </a:solidFill>
                          <a:effectLst/>
                          <a:latin typeface="Arial Narrow" pitchFamily="34" charset="0"/>
                          <a:ea typeface="+mn-ea"/>
                          <a:cs typeface="+mn-cs"/>
                        </a:rPr>
                        <a:t>respeitada a regra da legislação que prevê o desconto de até 6% do valor do salário no caso do recebimento do VT,</a:t>
                      </a:r>
                      <a:r>
                        <a:rPr lang="pt-BR" sz="1100" b="0" i="0" u="none" strike="noStrike" kern="1200" baseline="0" dirty="0" smtClean="0">
                          <a:solidFill>
                            <a:srgbClr val="434343"/>
                          </a:solidFill>
                          <a:effectLst/>
                          <a:latin typeface="Arial Narrow" pitchFamily="34" charset="0"/>
                          <a:ea typeface="+mn-ea"/>
                          <a:cs typeface="+mn-cs"/>
                        </a:rPr>
                        <a:t> c</a:t>
                      </a:r>
                      <a:r>
                        <a:rPr lang="pt-BR" sz="1100" b="0" i="0" u="none" strike="noStrike" kern="1200" dirty="0" smtClean="0">
                          <a:solidFill>
                            <a:srgbClr val="434343"/>
                          </a:solidFill>
                          <a:effectLst/>
                          <a:latin typeface="Arial Narrow" pitchFamily="34" charset="0"/>
                          <a:ea typeface="+mn-ea"/>
                          <a:cs typeface="+mn-cs"/>
                        </a:rPr>
                        <a:t>abe ao colaborador definir se a condição é viável ou não;</a:t>
                      </a:r>
                    </a:p>
                    <a:p>
                      <a:pPr marL="85725" marR="0" indent="179388" algn="just" defTabSz="914400" rtl="0" eaLnBrk="1" fontAlgn="ctr" latinLnBrk="0" hangingPunct="1">
                        <a:lnSpc>
                          <a:spcPct val="100000"/>
                        </a:lnSpc>
                        <a:spcBef>
                          <a:spcPts val="0"/>
                        </a:spcBef>
                        <a:spcAft>
                          <a:spcPts val="0"/>
                        </a:spcAft>
                        <a:buClrTx/>
                        <a:buSzPct val="80000"/>
                        <a:buFont typeface="Wingdings" pitchFamily="2" charset="2"/>
                        <a:buChar char="q"/>
                        <a:tabLst>
                          <a:tab pos="0" algn="l"/>
                        </a:tabLst>
                        <a:defRPr/>
                      </a:pPr>
                      <a:r>
                        <a:rPr lang="pt-BR" sz="1100" b="0" i="0" u="none" strike="noStrike" kern="1200" dirty="0" smtClean="0">
                          <a:solidFill>
                            <a:srgbClr val="434343"/>
                          </a:solidFill>
                          <a:effectLst/>
                          <a:latin typeface="Arial Narrow" pitchFamily="34" charset="0"/>
                          <a:ea typeface="+mn-ea"/>
                          <a:cs typeface="+mn-cs"/>
                        </a:rPr>
                        <a:t>Vale Combustível – o colaborador pode optar por receber </a:t>
                      </a:r>
                      <a:r>
                        <a:rPr lang="pt-BR" sz="1100" b="0" i="0" u="none" strike="noStrike" kern="1200" baseline="0" dirty="0" smtClean="0">
                          <a:solidFill>
                            <a:srgbClr val="434343"/>
                          </a:solidFill>
                          <a:effectLst/>
                          <a:latin typeface="Arial Narrow" pitchFamily="34" charset="0"/>
                          <a:ea typeface="+mn-ea"/>
                          <a:cs typeface="+mn-cs"/>
                        </a:rPr>
                        <a:t>uma quantia destinada ao vale combustível;</a:t>
                      </a:r>
                    </a:p>
                    <a:p>
                      <a:pPr marL="85725" marR="0" indent="179388" algn="just" defTabSz="914400" rtl="0" eaLnBrk="1" fontAlgn="ctr" latinLnBrk="0" hangingPunct="1">
                        <a:lnSpc>
                          <a:spcPct val="100000"/>
                        </a:lnSpc>
                        <a:spcBef>
                          <a:spcPts val="0"/>
                        </a:spcBef>
                        <a:spcAft>
                          <a:spcPts val="0"/>
                        </a:spcAft>
                        <a:buClrTx/>
                        <a:buSzPct val="80000"/>
                        <a:buFont typeface="Wingdings" pitchFamily="2" charset="2"/>
                        <a:buChar char="q"/>
                        <a:tabLst>
                          <a:tab pos="0" algn="l"/>
                        </a:tabLst>
                        <a:defRPr/>
                      </a:pPr>
                      <a:r>
                        <a:rPr lang="pt-BR" sz="1100" b="0" i="0" u="none" strike="noStrike" kern="1200" dirty="0" smtClean="0">
                          <a:solidFill>
                            <a:srgbClr val="434343"/>
                          </a:solidFill>
                          <a:effectLst/>
                          <a:latin typeface="Arial Narrow" pitchFamily="34" charset="0"/>
                          <a:ea typeface="+mn-ea"/>
                          <a:cs typeface="+mn-cs"/>
                        </a:rPr>
                        <a:t>Notebook -  colaboradores que atuam na área</a:t>
                      </a:r>
                      <a:r>
                        <a:rPr lang="pt-BR" sz="1100" b="0" i="0" u="none" strike="noStrike" kern="1200" baseline="0" dirty="0" smtClean="0">
                          <a:solidFill>
                            <a:srgbClr val="434343"/>
                          </a:solidFill>
                          <a:effectLst/>
                          <a:latin typeface="Arial Narrow" pitchFamily="34" charset="0"/>
                          <a:ea typeface="+mn-ea"/>
                          <a:cs typeface="+mn-cs"/>
                        </a:rPr>
                        <a:t> de serviços tem direito ao notebook tendo assim </a:t>
                      </a:r>
                      <a:r>
                        <a:rPr lang="pt-BR" sz="1100" b="0" i="0" u="none" strike="noStrike" kern="1200" dirty="0" smtClean="0">
                          <a:solidFill>
                            <a:srgbClr val="434343"/>
                          </a:solidFill>
                          <a:effectLst/>
                          <a:latin typeface="Arial Narrow" pitchFamily="34" charset="0"/>
                          <a:ea typeface="+mn-ea"/>
                          <a:cs typeface="+mn-cs"/>
                        </a:rPr>
                        <a:t>mais mobilidade e comodidade na execução de suas atividades.</a:t>
                      </a:r>
                    </a:p>
                  </a:txBody>
                  <a:tcPr marL="9525" marR="9525" marT="7144" marB="0" anchor="ctr">
                    <a:lnL w="12700" cap="flat" cmpd="sng" algn="ctr">
                      <a:solidFill>
                        <a:srgbClr val="767575"/>
                      </a:solidFill>
                      <a:prstDash val="solid"/>
                      <a:round/>
                      <a:headEnd type="none" w="med" len="med"/>
                      <a:tailEnd type="none" w="med" len="med"/>
                    </a:lnL>
                    <a:lnR w="12700" cap="flat" cmpd="sng" algn="ctr">
                      <a:solidFill>
                        <a:srgbClr val="767575"/>
                      </a:solidFill>
                      <a:prstDash val="solid"/>
                      <a:round/>
                      <a:headEnd type="none" w="med" len="med"/>
                      <a:tailEnd type="none" w="med" len="med"/>
                    </a:lnR>
                    <a:lnT w="12700" cap="flat" cmpd="sng" algn="ctr">
                      <a:solidFill>
                        <a:srgbClr val="767575"/>
                      </a:solidFill>
                      <a:prstDash val="solid"/>
                      <a:round/>
                      <a:headEnd type="none" w="med" len="med"/>
                      <a:tailEnd type="none" w="med" len="med"/>
                    </a:lnT>
                    <a:lnB w="12700" cap="flat" cmpd="sng" algn="ctr">
                      <a:solidFill>
                        <a:srgbClr val="767575"/>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1296144" cy="369332"/>
          </a:xfrm>
          <a:prstGeom prst="rect">
            <a:avLst/>
          </a:prstGeom>
        </p:spPr>
        <p:txBody>
          <a:bodyPr wrap="square">
            <a:spAutoFit/>
          </a:bodyPr>
          <a:lstStyle/>
          <a:p>
            <a:pPr algn="ctr"/>
            <a:r>
              <a:rPr lang="pt-BR" dirty="0" smtClean="0">
                <a:solidFill>
                  <a:srgbClr val="434343"/>
                </a:solidFill>
                <a:latin typeface="Arial Narrow" pitchFamily="34" charset="0"/>
              </a:rPr>
              <a:t>Trabalho </a:t>
            </a:r>
            <a:endParaRPr lang="pt-BR" dirty="0">
              <a:solidFill>
                <a:srgbClr val="434343"/>
              </a:solidFill>
              <a:latin typeface="Arial Narrow" pitchFamily="34" charset="0"/>
            </a:endParaRPr>
          </a:p>
        </p:txBody>
      </p:sp>
      <p:sp>
        <p:nvSpPr>
          <p:cNvPr id="5" name="Title 1"/>
          <p:cNvSpPr txBox="1">
            <a:spLocks/>
          </p:cNvSpPr>
          <p:nvPr/>
        </p:nvSpPr>
        <p:spPr>
          <a:xfrm>
            <a:off x="467544" y="1419622"/>
            <a:ext cx="2016224" cy="177933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1800" b="1" u="sng" dirty="0" smtClean="0">
                <a:solidFill>
                  <a:srgbClr val="434343"/>
                </a:solidFill>
                <a:latin typeface="Arial Narrow" pitchFamily="34" charset="0"/>
                <a:ea typeface="+mn-ea"/>
                <a:cs typeface="+mn-cs"/>
              </a:rPr>
              <a:t>Princípio 3:</a:t>
            </a:r>
            <a:r>
              <a:rPr lang="pt-BR" sz="1800" dirty="0" smtClean="0">
                <a:solidFill>
                  <a:srgbClr val="434343"/>
                </a:solidFill>
                <a:latin typeface="Arial Narrow" pitchFamily="34" charset="0"/>
                <a:ea typeface="+mn-ea"/>
                <a:cs typeface="+mn-cs"/>
              </a:rPr>
              <a:t> Defender a liberdade de associação e o recolhimento efetivo do direito à negociação coletiva.</a:t>
            </a:r>
            <a:endParaRPr lang="en-US" sz="1800" dirty="0">
              <a:solidFill>
                <a:srgbClr val="434343"/>
              </a:solidFill>
              <a:latin typeface="Arial Narrow" pitchFamily="34" charset="0"/>
              <a:ea typeface="+mn-ea"/>
              <a:cs typeface="+mn-cs"/>
            </a:endParaRPr>
          </a:p>
        </p:txBody>
      </p:sp>
      <p:sp>
        <p:nvSpPr>
          <p:cNvPr id="8" name="Title 1"/>
          <p:cNvSpPr txBox="1">
            <a:spLocks/>
          </p:cNvSpPr>
          <p:nvPr/>
        </p:nvSpPr>
        <p:spPr>
          <a:xfrm>
            <a:off x="467545" y="3399841"/>
            <a:ext cx="1869751" cy="1188133"/>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pt-BR" sz="1800" b="1" u="sng" dirty="0" smtClean="0">
                <a:solidFill>
                  <a:srgbClr val="434343"/>
                </a:solidFill>
                <a:latin typeface="Arial Narrow" pitchFamily="34" charset="0"/>
              </a:rPr>
              <a:t>Princípio 5</a:t>
            </a:r>
            <a:r>
              <a:rPr lang="pt-BR" sz="1800" dirty="0" smtClean="0">
                <a:solidFill>
                  <a:srgbClr val="434343"/>
                </a:solidFill>
                <a:latin typeface="Arial Narrow" pitchFamily="34" charset="0"/>
              </a:rPr>
              <a:t>: </a:t>
            </a:r>
            <a:r>
              <a:rPr lang="pt-BR" sz="1800" dirty="0">
                <a:solidFill>
                  <a:srgbClr val="434343"/>
                </a:solidFill>
                <a:latin typeface="Arial Narrow" pitchFamily="34" charset="0"/>
                <a:ea typeface="+mn-ea"/>
                <a:cs typeface="+mn-cs"/>
              </a:rPr>
              <a:t>Erradicar efetivamente o trabalho infantil</a:t>
            </a:r>
            <a:r>
              <a:rPr lang="pt-BR" sz="1800" dirty="0">
                <a:latin typeface="Arial Narrow" pitchFamily="34" charset="0"/>
                <a:ea typeface="+mn-ea"/>
                <a:cs typeface="+mn-cs"/>
              </a:rPr>
              <a:t>.</a:t>
            </a:r>
            <a:endParaRPr lang="en-US" sz="1800" dirty="0">
              <a:latin typeface="Arial Narrow" pitchFamily="34" charset="0"/>
              <a:ea typeface="+mn-ea"/>
              <a:cs typeface="+mn-cs"/>
            </a:endParaRPr>
          </a:p>
        </p:txBody>
      </p:sp>
      <p:sp>
        <p:nvSpPr>
          <p:cNvPr id="10" name="Title 1"/>
          <p:cNvSpPr txBox="1">
            <a:spLocks/>
          </p:cNvSpPr>
          <p:nvPr/>
        </p:nvSpPr>
        <p:spPr>
          <a:xfrm>
            <a:off x="4427985" y="1410802"/>
            <a:ext cx="2016223" cy="1665004"/>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pt-BR" sz="1800" b="1" u="sng" dirty="0" smtClean="0">
                <a:solidFill>
                  <a:srgbClr val="434343"/>
                </a:solidFill>
                <a:latin typeface="Arial Narrow" pitchFamily="34" charset="0"/>
              </a:rPr>
              <a:t>Princípio _4: </a:t>
            </a:r>
            <a:r>
              <a:rPr lang="pt-BR" sz="1800" dirty="0" smtClean="0">
                <a:solidFill>
                  <a:srgbClr val="434343"/>
                </a:solidFill>
                <a:latin typeface="Arial Narrow" pitchFamily="34" charset="0"/>
              </a:rPr>
              <a:t>Eliminar todas as formas de trabalho forçado ou compulsório.</a:t>
            </a:r>
            <a:r>
              <a:rPr lang="pt-BR" sz="1800" dirty="0" smtClean="0">
                <a:latin typeface="Helvetica 65 Medium"/>
              </a:rPr>
              <a:t/>
            </a:r>
            <a:br>
              <a:rPr lang="pt-BR" sz="1800" dirty="0" smtClean="0">
                <a:latin typeface="Helvetica 65 Medium"/>
              </a:rPr>
            </a:br>
            <a:endParaRPr lang="en-US" sz="1800" dirty="0">
              <a:latin typeface="Helvetica 65 Medium"/>
            </a:endParaRPr>
          </a:p>
        </p:txBody>
      </p:sp>
      <p:sp>
        <p:nvSpPr>
          <p:cNvPr id="14" name="Title 1"/>
          <p:cNvSpPr txBox="1">
            <a:spLocks/>
          </p:cNvSpPr>
          <p:nvPr/>
        </p:nvSpPr>
        <p:spPr>
          <a:xfrm>
            <a:off x="4499992" y="3201674"/>
            <a:ext cx="1958403" cy="1386300"/>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pt-BR" sz="1800" b="1" u="sng" dirty="0" smtClean="0">
                <a:solidFill>
                  <a:srgbClr val="434343"/>
                </a:solidFill>
                <a:latin typeface="Arial Narrow" pitchFamily="34" charset="0"/>
              </a:rPr>
              <a:t>Princípio _6</a:t>
            </a:r>
            <a:r>
              <a:rPr lang="pt-BR" sz="1800" b="1" dirty="0" smtClean="0">
                <a:solidFill>
                  <a:srgbClr val="434343"/>
                </a:solidFill>
                <a:latin typeface="Arial Narrow" pitchFamily="34" charset="0"/>
              </a:rPr>
              <a:t>:</a:t>
            </a:r>
            <a:r>
              <a:rPr lang="pt-BR" sz="1800" dirty="0" smtClean="0">
                <a:solidFill>
                  <a:srgbClr val="434343"/>
                </a:solidFill>
                <a:latin typeface="Arial Narrow" pitchFamily="34" charset="0"/>
              </a:rPr>
              <a:t> Eliminar a discriminação no emprego e na ocupação.</a:t>
            </a:r>
            <a:endParaRPr lang="en-US" sz="1800" dirty="0">
              <a:solidFill>
                <a:srgbClr val="434343"/>
              </a:solidFill>
              <a:latin typeface="Arial Narrow" pitchFamily="34" charset="0"/>
            </a:endParaRPr>
          </a:p>
        </p:txBody>
      </p:sp>
      <p:pic>
        <p:nvPicPr>
          <p:cNvPr id="16" name="Imagem 15" descr="3.PNG"/>
          <p:cNvPicPr>
            <a:picLocks noChangeAspect="1"/>
          </p:cNvPicPr>
          <p:nvPr/>
        </p:nvPicPr>
        <p:blipFill>
          <a:blip r:embed="rId3" cstate="print"/>
          <a:stretch>
            <a:fillRect/>
          </a:stretch>
        </p:blipFill>
        <p:spPr>
          <a:xfrm>
            <a:off x="2987824" y="1347614"/>
            <a:ext cx="914528" cy="1872207"/>
          </a:xfrm>
          <a:prstGeom prst="rect">
            <a:avLst/>
          </a:prstGeom>
        </p:spPr>
      </p:pic>
      <p:pic>
        <p:nvPicPr>
          <p:cNvPr id="17" name="Imagem 16" descr="4.PNG"/>
          <p:cNvPicPr preferRelativeResize="0">
            <a:picLocks/>
          </p:cNvPicPr>
          <p:nvPr/>
        </p:nvPicPr>
        <p:blipFill>
          <a:blip r:embed="rId4" cstate="print"/>
          <a:stretch>
            <a:fillRect/>
          </a:stretch>
        </p:blipFill>
        <p:spPr>
          <a:xfrm>
            <a:off x="6300191" y="1347615"/>
            <a:ext cx="914400" cy="1872000"/>
          </a:xfrm>
          <a:prstGeom prst="rect">
            <a:avLst/>
          </a:prstGeom>
        </p:spPr>
      </p:pic>
      <p:pic>
        <p:nvPicPr>
          <p:cNvPr id="18" name="Imagem 17" descr="5.PNG"/>
          <p:cNvPicPr preferRelativeResize="0">
            <a:picLocks/>
          </p:cNvPicPr>
          <p:nvPr/>
        </p:nvPicPr>
        <p:blipFill>
          <a:blip r:embed="rId5" cstate="print"/>
          <a:stretch>
            <a:fillRect/>
          </a:stretch>
        </p:blipFill>
        <p:spPr>
          <a:xfrm>
            <a:off x="2987824" y="3291830"/>
            <a:ext cx="914400" cy="1655976"/>
          </a:xfrm>
          <a:prstGeom prst="rect">
            <a:avLst/>
          </a:prstGeom>
        </p:spPr>
      </p:pic>
      <p:pic>
        <p:nvPicPr>
          <p:cNvPr id="19" name="Imagem 18" descr="6.PNG"/>
          <p:cNvPicPr preferRelativeResize="0">
            <a:picLocks/>
          </p:cNvPicPr>
          <p:nvPr/>
        </p:nvPicPr>
        <p:blipFill>
          <a:blip r:embed="rId6" cstate="print"/>
          <a:stretch>
            <a:fillRect/>
          </a:stretch>
        </p:blipFill>
        <p:spPr>
          <a:xfrm>
            <a:off x="6300192" y="3271500"/>
            <a:ext cx="914400" cy="1676514"/>
          </a:xfrm>
          <a:prstGeom prst="rect">
            <a:avLst/>
          </a:prstGeom>
        </p:spPr>
      </p:pic>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1296144" cy="369332"/>
          </a:xfrm>
          <a:prstGeom prst="rect">
            <a:avLst/>
          </a:prstGeom>
        </p:spPr>
        <p:txBody>
          <a:bodyPr wrap="square">
            <a:spAutoFit/>
          </a:bodyPr>
          <a:lstStyle/>
          <a:p>
            <a:pPr algn="ctr"/>
            <a:r>
              <a:rPr lang="pt-BR" dirty="0" smtClean="0">
                <a:solidFill>
                  <a:srgbClr val="434343"/>
                </a:solidFill>
                <a:latin typeface="Arial Narrow" pitchFamily="34" charset="0"/>
              </a:rPr>
              <a:t>Trabalho </a:t>
            </a:r>
            <a:endParaRPr lang="pt-BR" dirty="0">
              <a:solidFill>
                <a:srgbClr val="434343"/>
              </a:solidFill>
              <a:latin typeface="Arial Narrow" pitchFamily="34" charset="0"/>
            </a:endParaRPr>
          </a:p>
        </p:txBody>
      </p:sp>
      <p:graphicFrame>
        <p:nvGraphicFramePr>
          <p:cNvPr id="16" name="Tabela 15"/>
          <p:cNvGraphicFramePr>
            <a:graphicFrameLocks noGrp="1"/>
          </p:cNvGraphicFramePr>
          <p:nvPr>
            <p:extLst>
              <p:ext uri="{D42A27DB-BD31-4B8C-83A1-F6EECF244321}">
                <p14:modId xmlns:p14="http://schemas.microsoft.com/office/powerpoint/2010/main" val="610348324"/>
              </p:ext>
            </p:extLst>
          </p:nvPr>
        </p:nvGraphicFramePr>
        <p:xfrm>
          <a:off x="395536" y="1487679"/>
          <a:ext cx="8136904" cy="3172303"/>
        </p:xfrm>
        <a:graphic>
          <a:graphicData uri="http://schemas.openxmlformats.org/drawingml/2006/table">
            <a:tbl>
              <a:tblPr firstRow="1" bandRow="1"/>
              <a:tblGrid>
                <a:gridCol w="1008112"/>
                <a:gridCol w="1584176"/>
                <a:gridCol w="5544616"/>
              </a:tblGrid>
              <a:tr h="169402">
                <a:tc>
                  <a:txBody>
                    <a:bodyPr/>
                    <a:lstStyle/>
                    <a:p>
                      <a:pPr marL="0" algn="ctr" defTabSz="914400" rtl="0" eaLnBrk="1" fontAlgn="ctr" latinLnBrk="0" hangingPunct="1"/>
                      <a:r>
                        <a:rPr lang="pt-BR" sz="1100" b="1" i="0" u="none" strike="noStrike" kern="1200" dirty="0">
                          <a:solidFill>
                            <a:srgbClr val="6F0000"/>
                          </a:solidFill>
                          <a:effectLst/>
                          <a:latin typeface="Arial Narrow" pitchFamily="34" charset="0"/>
                          <a:ea typeface="+mn-ea"/>
                          <a:cs typeface="+mn-cs"/>
                        </a:rPr>
                        <a:t>Sistemas</a:t>
                      </a:r>
                    </a:p>
                  </a:txBody>
                  <a:tcPr marL="7619" marR="7619" marT="57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c>
                  <a:txBody>
                    <a:bodyPr/>
                    <a:lstStyle/>
                    <a:p>
                      <a:pPr marL="0" algn="ctr" defTabSz="914400" rtl="0" eaLnBrk="1" fontAlgn="ctr" latinLnBrk="0" hangingPunct="1"/>
                      <a:r>
                        <a:rPr lang="pt-BR" sz="1100" b="1" i="0" u="none" strike="noStrike" kern="1200" dirty="0">
                          <a:solidFill>
                            <a:srgbClr val="6F0000"/>
                          </a:solidFill>
                          <a:effectLst/>
                          <a:latin typeface="Arial Narrow" pitchFamily="34" charset="0"/>
                          <a:ea typeface="+mn-ea"/>
                          <a:cs typeface="+mn-cs"/>
                        </a:rPr>
                        <a:t>Ações</a:t>
                      </a:r>
                    </a:p>
                  </a:txBody>
                  <a:tcPr marL="7619" marR="7619" marT="57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c>
                  <a:txBody>
                    <a:bodyPr/>
                    <a:lstStyle/>
                    <a:p>
                      <a:pPr marL="0" algn="ctr" defTabSz="914400" rtl="0" eaLnBrk="1" fontAlgn="ctr" latinLnBrk="0" hangingPunct="1"/>
                      <a:r>
                        <a:rPr lang="pt-BR" sz="1100" b="1" i="0" u="none" strike="noStrike" kern="1200" dirty="0">
                          <a:solidFill>
                            <a:srgbClr val="6F0000"/>
                          </a:solidFill>
                          <a:effectLst/>
                          <a:latin typeface="Arial Narrow" pitchFamily="34" charset="0"/>
                          <a:ea typeface="+mn-ea"/>
                          <a:cs typeface="+mn-cs"/>
                        </a:rPr>
                        <a:t>Performance</a:t>
                      </a:r>
                    </a:p>
                  </a:txBody>
                  <a:tcPr marL="7619" marR="7619" marT="57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r>
              <a:tr h="485836">
                <a:tc>
                  <a:txBody>
                    <a:bodyPr/>
                    <a:lstStyle/>
                    <a:p>
                      <a:pPr marL="72000" algn="just" defTabSz="914400" rtl="0" eaLnBrk="1" fontAlgn="ctr" latinLnBrk="0" hangingPunct="1"/>
                      <a:r>
                        <a:rPr lang="pt-BR" sz="1100" b="0" i="0" u="none" strike="noStrike" kern="1200" dirty="0">
                          <a:solidFill>
                            <a:srgbClr val="434343"/>
                          </a:solidFill>
                          <a:effectLst/>
                          <a:latin typeface="Arial Narrow" pitchFamily="34" charset="0"/>
                          <a:ea typeface="+mn-ea"/>
                          <a:cs typeface="+mn-cs"/>
                        </a:rPr>
                        <a:t>Recursos Humanos</a:t>
                      </a:r>
                    </a:p>
                  </a:txBody>
                  <a:tcPr marL="7619" marR="7619" marT="57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l" defTabSz="914400" rtl="0" eaLnBrk="1" fontAlgn="ctr" latinLnBrk="0" hangingPunct="1"/>
                      <a:r>
                        <a:rPr lang="pt-BR" sz="1100" b="0" i="0" u="none" strike="noStrike" kern="1200" dirty="0">
                          <a:solidFill>
                            <a:srgbClr val="434343"/>
                          </a:solidFill>
                          <a:effectLst/>
                          <a:latin typeface="Arial Narrow" pitchFamily="34" charset="0"/>
                          <a:ea typeface="+mn-ea"/>
                          <a:cs typeface="+mn-cs"/>
                        </a:rPr>
                        <a:t>Trabalhadores representados por sindicato</a:t>
                      </a:r>
                    </a:p>
                  </a:txBody>
                  <a:tcPr marL="7619" marR="7619" marT="57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just" defTabSz="914400" rtl="0" eaLnBrk="1" fontAlgn="ctr" latinLnBrk="0" hangingPunct="1"/>
                      <a:r>
                        <a:rPr lang="pt-BR" sz="1100" b="0" i="0" u="none" strike="noStrike" kern="1200" dirty="0">
                          <a:solidFill>
                            <a:srgbClr val="434343"/>
                          </a:solidFill>
                          <a:effectLst/>
                          <a:latin typeface="Arial Narrow" pitchFamily="34" charset="0"/>
                          <a:ea typeface="+mn-ea"/>
                          <a:cs typeface="+mn-cs"/>
                        </a:rPr>
                        <a:t>Todos os colaboradores da FH são associados ao Sindicato da classe e tem liberdade para associação a qualquer outro sindicato de preferência.</a:t>
                      </a:r>
                    </a:p>
                  </a:txBody>
                  <a:tcPr marL="7619" marR="7619" marT="57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76610">
                <a:tc>
                  <a:txBody>
                    <a:bodyPr/>
                    <a:lstStyle/>
                    <a:p>
                      <a:pPr marL="72000" algn="just" defTabSz="914400" rtl="0" eaLnBrk="1" fontAlgn="ctr" latinLnBrk="0" hangingPunct="1"/>
                      <a:r>
                        <a:rPr lang="pt-BR" sz="1100" b="0" i="0" u="none" strike="noStrike" kern="1200" dirty="0">
                          <a:solidFill>
                            <a:srgbClr val="434343"/>
                          </a:solidFill>
                          <a:effectLst/>
                          <a:latin typeface="Arial Narrow" pitchFamily="34" charset="0"/>
                          <a:ea typeface="+mn-ea"/>
                          <a:cs typeface="+mn-cs"/>
                        </a:rPr>
                        <a:t>Recursos Humanos </a:t>
                      </a:r>
                    </a:p>
                  </a:txBody>
                  <a:tcPr marL="7619" marR="7619" marT="57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l" defTabSz="914400" rtl="0" eaLnBrk="1" fontAlgn="ctr" latinLnBrk="0" hangingPunct="1"/>
                      <a:r>
                        <a:rPr lang="pt-BR" sz="1100" b="0" i="0" u="none" strike="noStrike" kern="1200" dirty="0">
                          <a:solidFill>
                            <a:srgbClr val="434343"/>
                          </a:solidFill>
                          <a:effectLst/>
                          <a:latin typeface="Arial Narrow" pitchFamily="34" charset="0"/>
                          <a:ea typeface="+mn-ea"/>
                          <a:cs typeface="+mn-cs"/>
                        </a:rPr>
                        <a:t>Apoio  a instituições </a:t>
                      </a:r>
                    </a:p>
                  </a:txBody>
                  <a:tcPr marL="7619" marR="7619" marT="57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just" defTabSz="914400" rtl="0" eaLnBrk="1" fontAlgn="ctr" latinLnBrk="0" hangingPunct="1"/>
                      <a:r>
                        <a:rPr lang="pt-BR" sz="1100" b="0" i="0" u="none" strike="noStrike" kern="1200" dirty="0">
                          <a:solidFill>
                            <a:srgbClr val="434343"/>
                          </a:solidFill>
                          <a:effectLst/>
                          <a:latin typeface="Arial Narrow" pitchFamily="34" charset="0"/>
                          <a:ea typeface="+mn-ea"/>
                          <a:cs typeface="+mn-cs"/>
                        </a:rPr>
                        <a:t>A FH  tem parceria com o Hospital Pequeno Príncipe  contribuindo financeiramente com a reabilitação de crianças doentes. Além disto, usa </a:t>
                      </a:r>
                      <a:r>
                        <a:rPr lang="pt-BR" sz="1100" b="0" i="0" u="none" strike="noStrike" kern="1200" dirty="0" smtClean="0">
                          <a:solidFill>
                            <a:srgbClr val="434343"/>
                          </a:solidFill>
                          <a:effectLst/>
                          <a:latin typeface="Arial Narrow" pitchFamily="34" charset="0"/>
                          <a:ea typeface="+mn-ea"/>
                          <a:cs typeface="+mn-cs"/>
                        </a:rPr>
                        <a:t>o material </a:t>
                      </a:r>
                      <a:r>
                        <a:rPr lang="pt-BR" sz="1100" b="0" i="0" u="none" strike="noStrike" kern="1200" dirty="0">
                          <a:solidFill>
                            <a:srgbClr val="434343"/>
                          </a:solidFill>
                          <a:effectLst/>
                          <a:latin typeface="Arial Narrow" pitchFamily="34" charset="0"/>
                          <a:ea typeface="+mn-ea"/>
                          <a:cs typeface="+mn-cs"/>
                        </a:rPr>
                        <a:t>de divulgação em seus eventos internos. </a:t>
                      </a:r>
                      <a:endParaRPr lang="pt-BR" sz="1100" b="0" i="0" u="none" strike="noStrike" kern="1200" dirty="0" smtClean="0">
                        <a:solidFill>
                          <a:srgbClr val="434343"/>
                        </a:solidFill>
                        <a:effectLst/>
                        <a:latin typeface="Arial Narrow" pitchFamily="34" charset="0"/>
                        <a:ea typeface="+mn-ea"/>
                        <a:cs typeface="+mn-cs"/>
                      </a:endParaRPr>
                    </a:p>
                    <a:p>
                      <a:pPr marL="72000" algn="just" defTabSz="914400" rtl="0" eaLnBrk="1" fontAlgn="ctr" latinLnBrk="0" hangingPunct="1"/>
                      <a:r>
                        <a:rPr lang="pt-BR" sz="1100" b="0" i="0" u="none" strike="noStrike" kern="1200" dirty="0" smtClean="0">
                          <a:solidFill>
                            <a:srgbClr val="434343"/>
                          </a:solidFill>
                          <a:effectLst/>
                          <a:latin typeface="Arial Narrow" pitchFamily="34" charset="0"/>
                          <a:ea typeface="+mn-ea"/>
                          <a:cs typeface="+mn-cs"/>
                        </a:rPr>
                        <a:t>A FH apoiou</a:t>
                      </a:r>
                      <a:r>
                        <a:rPr lang="pt-BR" sz="1100" b="0" i="0" u="none" strike="noStrike" kern="1200" baseline="0" dirty="0" smtClean="0">
                          <a:solidFill>
                            <a:srgbClr val="434343"/>
                          </a:solidFill>
                          <a:effectLst/>
                          <a:latin typeface="Arial Narrow" pitchFamily="34" charset="0"/>
                          <a:ea typeface="+mn-ea"/>
                          <a:cs typeface="+mn-cs"/>
                        </a:rPr>
                        <a:t> </a:t>
                      </a:r>
                      <a:r>
                        <a:rPr lang="pt-BR" sz="1100" b="0" i="0" u="none" strike="noStrike" kern="1200" dirty="0" smtClean="0">
                          <a:solidFill>
                            <a:srgbClr val="434343"/>
                          </a:solidFill>
                          <a:effectLst/>
                          <a:latin typeface="Arial Narrow" pitchFamily="34" charset="0"/>
                          <a:ea typeface="+mn-ea"/>
                          <a:cs typeface="+mn-cs"/>
                        </a:rPr>
                        <a:t>instituições</a:t>
                      </a:r>
                      <a:r>
                        <a:rPr lang="pt-BR" sz="1100" b="0" i="0" u="none" strike="noStrike" kern="1200" baseline="0" dirty="0" smtClean="0">
                          <a:solidFill>
                            <a:srgbClr val="434343"/>
                          </a:solidFill>
                          <a:effectLst/>
                          <a:latin typeface="Arial Narrow" pitchFamily="34" charset="0"/>
                          <a:ea typeface="+mn-ea"/>
                          <a:cs typeface="+mn-cs"/>
                        </a:rPr>
                        <a:t> carentes promovendo ações de Natal, Páscoa e outras datas comemorativas em 2014, com crianças e idosos, também promoveu uma ação social envolvendo o grupo de voluntariado da FH para reformar uma creche, fornecendo todo o material e mão de obra. Durante o ano, realizamos campanhas de doação de agasalho.</a:t>
                      </a:r>
                      <a:endParaRPr lang="pt-BR" sz="1100" b="0" i="0" u="none" strike="noStrike" kern="1200" dirty="0">
                        <a:solidFill>
                          <a:srgbClr val="434343"/>
                        </a:solidFill>
                        <a:effectLst/>
                        <a:latin typeface="Arial Narrow" pitchFamily="34" charset="0"/>
                        <a:ea typeface="+mn-ea"/>
                        <a:cs typeface="+mn-cs"/>
                      </a:endParaRPr>
                    </a:p>
                  </a:txBody>
                  <a:tcPr marL="7619" marR="7619" marT="57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32572">
                <a:tc>
                  <a:txBody>
                    <a:bodyPr/>
                    <a:lstStyle/>
                    <a:p>
                      <a:pPr marL="72000" algn="just" defTabSz="914400" rtl="0" eaLnBrk="1" fontAlgn="ctr" latinLnBrk="0" hangingPunct="1"/>
                      <a:r>
                        <a:rPr lang="pt-BR" sz="1100" b="0" i="0" u="none" strike="noStrike" kern="1200" dirty="0">
                          <a:solidFill>
                            <a:srgbClr val="434343"/>
                          </a:solidFill>
                          <a:effectLst/>
                          <a:latin typeface="Arial Narrow" pitchFamily="34" charset="0"/>
                          <a:ea typeface="+mn-ea"/>
                          <a:cs typeface="+mn-cs"/>
                        </a:rPr>
                        <a:t>Recursos Humanos</a:t>
                      </a:r>
                    </a:p>
                  </a:txBody>
                  <a:tcPr marL="7619" marR="7619" marT="57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l" defTabSz="914400" rtl="0" eaLnBrk="1" fontAlgn="ctr" latinLnBrk="0" hangingPunct="1"/>
                      <a:r>
                        <a:rPr lang="pt-BR" sz="1100" b="0" i="0" u="none" strike="noStrike" kern="1200" dirty="0">
                          <a:solidFill>
                            <a:srgbClr val="434343"/>
                          </a:solidFill>
                          <a:effectLst/>
                          <a:latin typeface="Arial Narrow" pitchFamily="34" charset="0"/>
                          <a:ea typeface="+mn-ea"/>
                          <a:cs typeface="+mn-cs"/>
                        </a:rPr>
                        <a:t>Horário </a:t>
                      </a:r>
                      <a:r>
                        <a:rPr lang="pt-BR" sz="1100" b="0" i="0" u="none" strike="noStrike" kern="1200" dirty="0" smtClean="0">
                          <a:solidFill>
                            <a:srgbClr val="434343"/>
                          </a:solidFill>
                          <a:effectLst/>
                          <a:latin typeface="Arial Narrow" pitchFamily="34" charset="0"/>
                          <a:ea typeface="+mn-ea"/>
                          <a:cs typeface="+mn-cs"/>
                        </a:rPr>
                        <a:t>Flexível</a:t>
                      </a:r>
                      <a:endParaRPr lang="pt-BR" sz="1100" b="0" i="0" u="none" strike="noStrike" kern="1200" dirty="0">
                        <a:solidFill>
                          <a:srgbClr val="434343"/>
                        </a:solidFill>
                        <a:effectLst/>
                        <a:latin typeface="Arial Narrow" pitchFamily="34" charset="0"/>
                        <a:ea typeface="+mn-ea"/>
                        <a:cs typeface="+mn-cs"/>
                      </a:endParaRPr>
                    </a:p>
                  </a:txBody>
                  <a:tcPr marL="7619" marR="7619" marT="57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just" defTabSz="914400" rtl="0" eaLnBrk="1" fontAlgn="ctr" latinLnBrk="0" hangingPunct="1"/>
                      <a:r>
                        <a:rPr lang="pt-BR" sz="1100" b="0" i="0" u="none" strike="noStrike" kern="1200" dirty="0">
                          <a:solidFill>
                            <a:srgbClr val="434343"/>
                          </a:solidFill>
                          <a:effectLst/>
                          <a:latin typeface="Arial Narrow" pitchFamily="34" charset="0"/>
                          <a:ea typeface="+mn-ea"/>
                          <a:cs typeface="+mn-cs"/>
                        </a:rPr>
                        <a:t>Horário flexível: o colaborador </a:t>
                      </a:r>
                      <a:r>
                        <a:rPr lang="pt-BR" sz="1100" b="0" i="0" u="none" strike="noStrike" kern="1200" dirty="0" smtClean="0">
                          <a:solidFill>
                            <a:srgbClr val="434343"/>
                          </a:solidFill>
                          <a:effectLst/>
                          <a:latin typeface="Arial Narrow" pitchFamily="34" charset="0"/>
                          <a:ea typeface="+mn-ea"/>
                          <a:cs typeface="+mn-cs"/>
                        </a:rPr>
                        <a:t>da área de </a:t>
                      </a:r>
                      <a:r>
                        <a:rPr lang="pt-BR" sz="1100" b="0" i="1" u="none" strike="noStrike" kern="1200" dirty="0" smtClean="0">
                          <a:solidFill>
                            <a:srgbClr val="434343"/>
                          </a:solidFill>
                          <a:effectLst/>
                          <a:latin typeface="Arial Narrow" pitchFamily="34" charset="0"/>
                          <a:ea typeface="+mn-ea"/>
                          <a:cs typeface="+mn-cs"/>
                        </a:rPr>
                        <a:t>Backoffice</a:t>
                      </a:r>
                      <a:r>
                        <a:rPr lang="pt-BR" sz="1100" b="0" i="0" u="none" strike="noStrike" kern="1200" dirty="0" smtClean="0">
                          <a:solidFill>
                            <a:srgbClr val="434343"/>
                          </a:solidFill>
                          <a:effectLst/>
                          <a:latin typeface="Arial Narrow" pitchFamily="34" charset="0"/>
                          <a:ea typeface="+mn-ea"/>
                          <a:cs typeface="+mn-cs"/>
                        </a:rPr>
                        <a:t> </a:t>
                      </a:r>
                      <a:r>
                        <a:rPr lang="pt-BR" sz="1100" b="0" i="0" u="none" strike="noStrike" kern="1200" dirty="0">
                          <a:solidFill>
                            <a:srgbClr val="434343"/>
                          </a:solidFill>
                          <a:effectLst/>
                          <a:latin typeface="Arial Narrow" pitchFamily="34" charset="0"/>
                          <a:ea typeface="+mn-ea"/>
                          <a:cs typeface="+mn-cs"/>
                        </a:rPr>
                        <a:t>pode administrar seu tempo </a:t>
                      </a:r>
                      <a:r>
                        <a:rPr lang="pt-BR" sz="1100" b="0" i="0" u="none" strike="noStrike" kern="1200" dirty="0" smtClean="0">
                          <a:solidFill>
                            <a:srgbClr val="434343"/>
                          </a:solidFill>
                          <a:effectLst/>
                          <a:latin typeface="Arial Narrow" pitchFamily="34" charset="0"/>
                          <a:ea typeface="+mn-ea"/>
                          <a:cs typeface="+mn-cs"/>
                        </a:rPr>
                        <a:t>para conciliar </a:t>
                      </a:r>
                      <a:r>
                        <a:rPr lang="pt-BR" sz="1100" b="0" i="0" u="none" strike="noStrike" kern="1200" dirty="0">
                          <a:solidFill>
                            <a:srgbClr val="434343"/>
                          </a:solidFill>
                          <a:effectLst/>
                          <a:latin typeface="Arial Narrow" pitchFamily="34" charset="0"/>
                          <a:ea typeface="+mn-ea"/>
                          <a:cs typeface="+mn-cs"/>
                        </a:rPr>
                        <a:t>as obrigações do trabalho com as necessidades particulares.</a:t>
                      </a:r>
                    </a:p>
                  </a:txBody>
                  <a:tcPr marL="7619" marR="7619" marT="57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68987">
                <a:tc>
                  <a:txBody>
                    <a:bodyPr/>
                    <a:lstStyle/>
                    <a:p>
                      <a:pPr marL="72000" algn="just" defTabSz="914400" rtl="0" eaLnBrk="1" fontAlgn="ctr" latinLnBrk="0" hangingPunct="1"/>
                      <a:r>
                        <a:rPr lang="pt-BR" sz="1100" b="0" i="0" u="none" strike="noStrike" kern="1200" dirty="0">
                          <a:solidFill>
                            <a:srgbClr val="434343"/>
                          </a:solidFill>
                          <a:effectLst/>
                          <a:latin typeface="Arial Narrow" pitchFamily="34" charset="0"/>
                          <a:ea typeface="+mn-ea"/>
                          <a:cs typeface="+mn-cs"/>
                        </a:rPr>
                        <a:t>Compras</a:t>
                      </a:r>
                    </a:p>
                  </a:txBody>
                  <a:tcPr marL="7619" marR="7619" marT="57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l" defTabSz="914400" rtl="0" eaLnBrk="1" fontAlgn="ctr" latinLnBrk="0" hangingPunct="1"/>
                      <a:r>
                        <a:rPr lang="pt-BR" sz="1100" b="0" i="0" u="none" strike="noStrike" kern="1200" dirty="0">
                          <a:solidFill>
                            <a:srgbClr val="434343"/>
                          </a:solidFill>
                          <a:effectLst/>
                          <a:latin typeface="Arial Narrow" pitchFamily="34" charset="0"/>
                          <a:ea typeface="+mn-ea"/>
                          <a:cs typeface="+mn-cs"/>
                        </a:rPr>
                        <a:t>Contratos</a:t>
                      </a:r>
                    </a:p>
                  </a:txBody>
                  <a:tcPr marL="7619" marR="7619" marT="57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just" defTabSz="914400" rtl="0" eaLnBrk="1" fontAlgn="ctr" latinLnBrk="0" hangingPunct="1"/>
                      <a:r>
                        <a:rPr lang="pt-BR" sz="1100" b="0" i="0" u="none" strike="noStrike" kern="1200" dirty="0">
                          <a:solidFill>
                            <a:srgbClr val="434343"/>
                          </a:solidFill>
                          <a:effectLst/>
                          <a:latin typeface="Arial Narrow" pitchFamily="34" charset="0"/>
                          <a:ea typeface="+mn-ea"/>
                          <a:cs typeface="+mn-cs"/>
                        </a:rPr>
                        <a:t>A FH não contrata fornecedores que possam, de forma direta ou indireta, estar utilizando de serviços de menores, trabalho escravo ou condições inadequadas de trabalho.</a:t>
                      </a:r>
                      <a:br>
                        <a:rPr lang="pt-BR" sz="1100" b="0" i="0" u="none" strike="noStrike" kern="1200" dirty="0">
                          <a:solidFill>
                            <a:srgbClr val="434343"/>
                          </a:solidFill>
                          <a:effectLst/>
                          <a:latin typeface="Arial Narrow" pitchFamily="34" charset="0"/>
                          <a:ea typeface="+mn-ea"/>
                          <a:cs typeface="+mn-cs"/>
                        </a:rPr>
                      </a:br>
                      <a:r>
                        <a:rPr lang="pt-BR" sz="1100" b="0" i="0" u="none" strike="noStrike" kern="1200" dirty="0">
                          <a:solidFill>
                            <a:srgbClr val="434343"/>
                          </a:solidFill>
                          <a:effectLst/>
                          <a:latin typeface="Arial Narrow" pitchFamily="34" charset="0"/>
                          <a:ea typeface="+mn-ea"/>
                          <a:cs typeface="+mn-cs"/>
                        </a:rPr>
                        <a:t>Procura fornecedores que sejam signatários do Pacto Global ou que expressem por meio de seus códigos de ética, valores condizentes aos princípios do Pacto e da FH.</a:t>
                      </a:r>
                      <a:br>
                        <a:rPr lang="pt-BR" sz="1100" b="0" i="0" u="none" strike="noStrike" kern="1200" dirty="0">
                          <a:solidFill>
                            <a:srgbClr val="434343"/>
                          </a:solidFill>
                          <a:effectLst/>
                          <a:latin typeface="Arial Narrow" pitchFamily="34" charset="0"/>
                          <a:ea typeface="+mn-ea"/>
                          <a:cs typeface="+mn-cs"/>
                        </a:rPr>
                      </a:br>
                      <a:r>
                        <a:rPr lang="pt-BR" sz="1100" b="0" i="0" u="none" strike="noStrike" kern="1200" dirty="0">
                          <a:solidFill>
                            <a:srgbClr val="434343"/>
                          </a:solidFill>
                          <a:effectLst/>
                          <a:latin typeface="Arial Narrow" pitchFamily="34" charset="0"/>
                          <a:ea typeface="+mn-ea"/>
                          <a:cs typeface="+mn-cs"/>
                        </a:rPr>
                        <a:t>Também procuramos firmar parceria com clientes que tenham conduta adequada, que respeitem e valorizem os diretos humanos de forma geral.</a:t>
                      </a:r>
                    </a:p>
                  </a:txBody>
                  <a:tcPr marL="7619" marR="7619" marT="57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1296144" cy="369332"/>
          </a:xfrm>
          <a:prstGeom prst="rect">
            <a:avLst/>
          </a:prstGeom>
        </p:spPr>
        <p:txBody>
          <a:bodyPr wrap="square">
            <a:spAutoFit/>
          </a:bodyPr>
          <a:lstStyle/>
          <a:p>
            <a:pPr algn="ctr"/>
            <a:r>
              <a:rPr lang="pt-BR" dirty="0" smtClean="0">
                <a:solidFill>
                  <a:srgbClr val="434343"/>
                </a:solidFill>
                <a:latin typeface="Arial Narrow" pitchFamily="34" charset="0"/>
              </a:rPr>
              <a:t>Trabalho </a:t>
            </a:r>
            <a:endParaRPr lang="pt-BR" dirty="0">
              <a:solidFill>
                <a:srgbClr val="434343"/>
              </a:solidFill>
              <a:latin typeface="Arial Narrow" pitchFamily="34" charset="0"/>
            </a:endParaRPr>
          </a:p>
        </p:txBody>
      </p:sp>
      <p:graphicFrame>
        <p:nvGraphicFramePr>
          <p:cNvPr id="5" name="Tabela 4"/>
          <p:cNvGraphicFramePr>
            <a:graphicFrameLocks noGrp="1"/>
          </p:cNvGraphicFramePr>
          <p:nvPr>
            <p:extLst>
              <p:ext uri="{D42A27DB-BD31-4B8C-83A1-F6EECF244321}">
                <p14:modId xmlns:p14="http://schemas.microsoft.com/office/powerpoint/2010/main" val="2531629906"/>
              </p:ext>
            </p:extLst>
          </p:nvPr>
        </p:nvGraphicFramePr>
        <p:xfrm>
          <a:off x="395536" y="1485489"/>
          <a:ext cx="8208912" cy="3030477"/>
        </p:xfrm>
        <a:graphic>
          <a:graphicData uri="http://schemas.openxmlformats.org/drawingml/2006/table">
            <a:tbl>
              <a:tblPr firstRow="1" bandRow="1"/>
              <a:tblGrid>
                <a:gridCol w="1080120"/>
                <a:gridCol w="1656184"/>
                <a:gridCol w="5472608"/>
              </a:tblGrid>
              <a:tr h="164150">
                <a:tc>
                  <a:txBody>
                    <a:bodyPr/>
                    <a:lstStyle/>
                    <a:p>
                      <a:pPr algn="ctr" rtl="0" fontAlgn="ctr"/>
                      <a:r>
                        <a:rPr lang="pt-BR" sz="1100" b="1" i="0" u="none" strike="noStrike" kern="1200" dirty="0">
                          <a:solidFill>
                            <a:srgbClr val="6F0000"/>
                          </a:solidFill>
                          <a:effectLst/>
                          <a:latin typeface="Arial Narrow" pitchFamily="34" charset="0"/>
                          <a:ea typeface="+mn-ea"/>
                          <a:cs typeface="+mn-cs"/>
                        </a:rPr>
                        <a:t>Sistemas</a:t>
                      </a:r>
                    </a:p>
                  </a:txBody>
                  <a:tcPr marL="6319" marR="6319" marT="47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c>
                  <a:txBody>
                    <a:bodyPr/>
                    <a:lstStyle/>
                    <a:p>
                      <a:pPr algn="ctr" rtl="0" fontAlgn="ctr"/>
                      <a:r>
                        <a:rPr lang="pt-BR" sz="1100" b="1" i="0" u="none" strike="noStrike" kern="1200" dirty="0">
                          <a:solidFill>
                            <a:srgbClr val="6F0000"/>
                          </a:solidFill>
                          <a:effectLst/>
                          <a:latin typeface="Arial Narrow" pitchFamily="34" charset="0"/>
                          <a:ea typeface="+mn-ea"/>
                          <a:cs typeface="+mn-cs"/>
                        </a:rPr>
                        <a:t>Ações</a:t>
                      </a:r>
                    </a:p>
                  </a:txBody>
                  <a:tcPr marL="6319" marR="6319" marT="47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c>
                  <a:txBody>
                    <a:bodyPr/>
                    <a:lstStyle/>
                    <a:p>
                      <a:pPr algn="ctr" rtl="0" fontAlgn="ctr"/>
                      <a:r>
                        <a:rPr lang="pt-BR" sz="1100" b="1" i="0" u="none" strike="noStrike" kern="1200" dirty="0">
                          <a:solidFill>
                            <a:srgbClr val="6F0000"/>
                          </a:solidFill>
                          <a:effectLst/>
                          <a:latin typeface="Arial Narrow" pitchFamily="34" charset="0"/>
                          <a:ea typeface="+mn-ea"/>
                          <a:cs typeface="+mn-cs"/>
                        </a:rPr>
                        <a:t>Performance</a:t>
                      </a:r>
                    </a:p>
                  </a:txBody>
                  <a:tcPr marL="6319" marR="6319" marT="47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r>
              <a:tr h="1739987">
                <a:tc>
                  <a:txBody>
                    <a:bodyPr/>
                    <a:lstStyle/>
                    <a:p>
                      <a:pPr marL="72000" algn="l" rtl="0" fontAlgn="ctr"/>
                      <a:r>
                        <a:rPr lang="pt-BR" sz="1100" b="0" i="0" u="none" strike="noStrike" kern="1200" dirty="0">
                          <a:solidFill>
                            <a:srgbClr val="434343"/>
                          </a:solidFill>
                          <a:effectLst/>
                          <a:latin typeface="Arial Narrow" pitchFamily="34" charset="0"/>
                          <a:ea typeface="+mn-ea"/>
                          <a:cs typeface="+mn-cs"/>
                        </a:rPr>
                        <a:t>Recursos Humanos</a:t>
                      </a:r>
                    </a:p>
                  </a:txBody>
                  <a:tcPr marL="6319" marR="6319" marT="47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l" rtl="0" fontAlgn="ctr"/>
                      <a:r>
                        <a:rPr lang="pt-BR" sz="1100" b="0" i="0" u="none" strike="noStrike" kern="1200" dirty="0">
                          <a:solidFill>
                            <a:srgbClr val="434343"/>
                          </a:solidFill>
                          <a:effectLst/>
                          <a:latin typeface="Arial Narrow" pitchFamily="34" charset="0"/>
                          <a:ea typeface="+mn-ea"/>
                          <a:cs typeface="+mn-cs"/>
                        </a:rPr>
                        <a:t>Avaliações de Desempenho</a:t>
                      </a:r>
                    </a:p>
                  </a:txBody>
                  <a:tcPr marL="6319" marR="6319" marT="47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just" rtl="0" fontAlgn="ctr"/>
                      <a:r>
                        <a:rPr lang="pt-BR" sz="1100" b="0" i="0" u="none" strike="noStrike" kern="1200" dirty="0">
                          <a:solidFill>
                            <a:srgbClr val="434343"/>
                          </a:solidFill>
                          <a:effectLst/>
                          <a:latin typeface="Arial Narrow" pitchFamily="34" charset="0"/>
                          <a:ea typeface="+mn-ea"/>
                          <a:cs typeface="+mn-cs"/>
                        </a:rPr>
                        <a:t>A Matriz de avaliação é o principal instrumento para planejar e acompanhar o desenvolvimento do colaborador. Uma mesma matriz cobre desde </a:t>
                      </a:r>
                      <a:r>
                        <a:rPr lang="pt-BR" sz="1100" b="0" i="0" u="none" strike="noStrike" kern="1200" dirty="0" smtClean="0">
                          <a:solidFill>
                            <a:srgbClr val="434343"/>
                          </a:solidFill>
                          <a:effectLst/>
                          <a:latin typeface="Arial Narrow" pitchFamily="34" charset="0"/>
                          <a:ea typeface="+mn-ea"/>
                          <a:cs typeface="+mn-cs"/>
                        </a:rPr>
                        <a:t>o estágio </a:t>
                      </a:r>
                      <a:r>
                        <a:rPr lang="pt-BR" sz="1100" b="0" i="0" u="none" strike="noStrike" kern="1200" dirty="0">
                          <a:solidFill>
                            <a:srgbClr val="434343"/>
                          </a:solidFill>
                          <a:effectLst/>
                          <a:latin typeface="Arial Narrow" pitchFamily="34" charset="0"/>
                          <a:ea typeface="+mn-ea"/>
                          <a:cs typeface="+mn-cs"/>
                        </a:rPr>
                        <a:t>até o nível de </a:t>
                      </a:r>
                      <a:r>
                        <a:rPr lang="pt-BR" sz="1100" b="0" i="0" u="none" strike="noStrike" kern="1200" dirty="0" smtClean="0">
                          <a:solidFill>
                            <a:srgbClr val="434343"/>
                          </a:solidFill>
                          <a:effectLst/>
                          <a:latin typeface="Arial Narrow" pitchFamily="34" charset="0"/>
                          <a:ea typeface="+mn-ea"/>
                          <a:cs typeface="+mn-cs"/>
                        </a:rPr>
                        <a:t>gestão </a:t>
                      </a:r>
                      <a:r>
                        <a:rPr lang="pt-BR" sz="1100" b="0" i="0" u="none" strike="noStrike" kern="1200" dirty="0">
                          <a:solidFill>
                            <a:srgbClr val="434343"/>
                          </a:solidFill>
                          <a:effectLst/>
                          <a:latin typeface="Arial Narrow" pitchFamily="34" charset="0"/>
                          <a:ea typeface="+mn-ea"/>
                          <a:cs typeface="+mn-cs"/>
                        </a:rPr>
                        <a:t>passando por todos os níveis da consultoria. O colaborador sabe exatamente os itens que deve desenvolver para seguir crescendo dentro da empresa e registra seu desenvolvimento em cada avaliação (semestral ou anual). O planejamento de carreira e atualizações de remuneração dependem exclusivamente da competência avaliada de cada colaborador. Em nenhuma hipótese são consideradas, para vias de promoção ou avaliação, fatores como gênero, raça ou opções religiosas ou sexuais</a:t>
                      </a:r>
                      <a:r>
                        <a:rPr lang="pt-BR" sz="1100" b="0" i="0" u="none" strike="noStrike" kern="1200" dirty="0" smtClean="0">
                          <a:solidFill>
                            <a:srgbClr val="434343"/>
                          </a:solidFill>
                          <a:effectLst/>
                          <a:latin typeface="Arial Narrow" pitchFamily="34" charset="0"/>
                          <a:ea typeface="+mn-ea"/>
                          <a:cs typeface="+mn-cs"/>
                        </a:rPr>
                        <a:t>. A avaliação de desempenho é feita com uma ferramenta especifica  para gestão de desempenho – </a:t>
                      </a:r>
                      <a:r>
                        <a:rPr lang="pt-BR" sz="1100" b="0" i="0" u="none" strike="noStrike" kern="1200" dirty="0" err="1" smtClean="0">
                          <a:solidFill>
                            <a:srgbClr val="434343"/>
                          </a:solidFill>
                          <a:effectLst/>
                          <a:latin typeface="Arial Narrow" pitchFamily="34" charset="0"/>
                          <a:ea typeface="+mn-ea"/>
                          <a:cs typeface="+mn-cs"/>
                        </a:rPr>
                        <a:t>SuccessFactors</a:t>
                      </a:r>
                      <a:r>
                        <a:rPr lang="pt-BR" sz="1100" b="0" i="0" u="none" strike="noStrike" kern="1200" dirty="0" smtClean="0">
                          <a:solidFill>
                            <a:srgbClr val="434343"/>
                          </a:solidFill>
                          <a:effectLst/>
                          <a:latin typeface="Arial Narrow" pitchFamily="34" charset="0"/>
                          <a:ea typeface="+mn-ea"/>
                          <a:cs typeface="+mn-cs"/>
                        </a:rPr>
                        <a:t> – por ele, a fidelidade das informações são de estrema confiança, pois adota e esta firmado sobre as melhores praticas do mercado.</a:t>
                      </a:r>
                      <a:endParaRPr lang="pt-BR" sz="1100" b="0" i="0" u="none" strike="noStrike" kern="1200" dirty="0">
                        <a:solidFill>
                          <a:srgbClr val="434343"/>
                        </a:solidFill>
                        <a:effectLst/>
                        <a:latin typeface="Arial Narrow" pitchFamily="34" charset="0"/>
                        <a:ea typeface="+mn-ea"/>
                        <a:cs typeface="+mn-cs"/>
                      </a:endParaRPr>
                    </a:p>
                  </a:txBody>
                  <a:tcPr marL="6319" marR="6319" marT="47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18111">
                <a:tc>
                  <a:txBody>
                    <a:bodyPr/>
                    <a:lstStyle/>
                    <a:p>
                      <a:pPr marL="72000" algn="l" rtl="0" fontAlgn="ctr"/>
                      <a:r>
                        <a:rPr lang="pt-BR" sz="1100" b="0" i="0" u="none" strike="noStrike" kern="1200" dirty="0">
                          <a:solidFill>
                            <a:srgbClr val="434343"/>
                          </a:solidFill>
                          <a:effectLst/>
                          <a:latin typeface="Arial Narrow" pitchFamily="34" charset="0"/>
                          <a:ea typeface="+mn-ea"/>
                          <a:cs typeface="+mn-cs"/>
                        </a:rPr>
                        <a:t>Recursos Humanos</a:t>
                      </a:r>
                    </a:p>
                  </a:txBody>
                  <a:tcPr marL="6319" marR="6319" marT="47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l" rtl="0" fontAlgn="ctr"/>
                      <a:r>
                        <a:rPr lang="pt-BR" sz="1100" b="0" i="0" u="none" strike="noStrike" kern="1200" dirty="0">
                          <a:solidFill>
                            <a:srgbClr val="434343"/>
                          </a:solidFill>
                          <a:effectLst/>
                          <a:latin typeface="Arial Narrow" pitchFamily="34" charset="0"/>
                          <a:ea typeface="+mn-ea"/>
                          <a:cs typeface="+mn-cs"/>
                        </a:rPr>
                        <a:t>Acompanhamento de Indicadores</a:t>
                      </a:r>
                    </a:p>
                  </a:txBody>
                  <a:tcPr marL="6319" marR="6319" marT="47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just" rtl="0" fontAlgn="ctr"/>
                      <a:r>
                        <a:rPr lang="pt-BR" sz="1100" b="0" i="0" u="none" strike="noStrike" kern="1200" dirty="0">
                          <a:solidFill>
                            <a:srgbClr val="434343"/>
                          </a:solidFill>
                          <a:effectLst/>
                          <a:latin typeface="Arial Narrow" pitchFamily="34" charset="0"/>
                          <a:ea typeface="+mn-ea"/>
                          <a:cs typeface="+mn-cs"/>
                        </a:rPr>
                        <a:t>A FH </a:t>
                      </a:r>
                      <a:r>
                        <a:rPr lang="pt-BR" sz="1100" b="0" i="0" u="none" strike="noStrike" kern="1200" dirty="0" smtClean="0">
                          <a:solidFill>
                            <a:srgbClr val="434343"/>
                          </a:solidFill>
                          <a:effectLst/>
                          <a:latin typeface="Arial Narrow" pitchFamily="34" charset="0"/>
                          <a:ea typeface="+mn-ea"/>
                          <a:cs typeface="+mn-cs"/>
                        </a:rPr>
                        <a:t>acompanha </a:t>
                      </a:r>
                      <a:r>
                        <a:rPr lang="pt-BR" sz="1100" b="0" i="0" u="none" strike="noStrike" kern="1200" dirty="0">
                          <a:solidFill>
                            <a:srgbClr val="434343"/>
                          </a:solidFill>
                          <a:effectLst/>
                          <a:latin typeface="Arial Narrow" pitchFamily="34" charset="0"/>
                          <a:ea typeface="+mn-ea"/>
                          <a:cs typeface="+mn-cs"/>
                        </a:rPr>
                        <a:t>todos os indicadores de contratação, avaliando a igualdade entre grupos de trabalho de gêneros e idades diferentes</a:t>
                      </a:r>
                      <a:r>
                        <a:rPr lang="pt-BR" sz="1100" b="0" i="0" u="none" strike="noStrike" kern="1200" dirty="0" smtClean="0">
                          <a:solidFill>
                            <a:srgbClr val="434343"/>
                          </a:solidFill>
                          <a:effectLst/>
                          <a:latin typeface="Arial Narrow" pitchFamily="34" charset="0"/>
                          <a:ea typeface="+mn-ea"/>
                          <a:cs typeface="+mn-cs"/>
                        </a:rPr>
                        <a:t>.</a:t>
                      </a:r>
                      <a:r>
                        <a:rPr lang="pt-BR" sz="1100" b="0" i="0" u="none" strike="noStrike" kern="1200" baseline="0" dirty="0" smtClean="0">
                          <a:solidFill>
                            <a:srgbClr val="434343"/>
                          </a:solidFill>
                          <a:effectLst/>
                          <a:latin typeface="Arial Narrow" pitchFamily="34" charset="0"/>
                          <a:ea typeface="+mn-ea"/>
                          <a:cs typeface="+mn-cs"/>
                        </a:rPr>
                        <a:t> Preza-se a diversidade cultural.</a:t>
                      </a:r>
                      <a:endParaRPr lang="pt-BR" sz="1100" b="0" i="0" u="none" strike="noStrike" kern="1200" dirty="0">
                        <a:solidFill>
                          <a:srgbClr val="434343"/>
                        </a:solidFill>
                        <a:effectLst/>
                        <a:latin typeface="Arial Narrow" pitchFamily="34" charset="0"/>
                        <a:ea typeface="+mn-ea"/>
                        <a:cs typeface="+mn-cs"/>
                      </a:endParaRPr>
                    </a:p>
                    <a:p>
                      <a:pPr marL="72000" algn="just" rtl="0" fontAlgn="ctr"/>
                      <a:r>
                        <a:rPr lang="pt-BR" sz="1100" b="0" i="0" u="none" strike="noStrike" kern="1200" dirty="0">
                          <a:solidFill>
                            <a:srgbClr val="434343"/>
                          </a:solidFill>
                          <a:effectLst/>
                          <a:latin typeface="Arial Narrow" pitchFamily="34" charset="0"/>
                          <a:ea typeface="+mn-ea"/>
                          <a:cs typeface="+mn-cs"/>
                        </a:rPr>
                        <a:t>Em relação ao gênero, as mulheres ocupam cargos de liderança e em todos os níveis possuem salários iguais aos dos homens. </a:t>
                      </a:r>
                    </a:p>
                  </a:txBody>
                  <a:tcPr marL="6319" marR="6319" marT="47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1296144" cy="369332"/>
          </a:xfrm>
          <a:prstGeom prst="rect">
            <a:avLst/>
          </a:prstGeom>
        </p:spPr>
        <p:txBody>
          <a:bodyPr wrap="square">
            <a:spAutoFit/>
          </a:bodyPr>
          <a:lstStyle/>
          <a:p>
            <a:pPr algn="ctr"/>
            <a:r>
              <a:rPr lang="pt-BR" dirty="0" smtClean="0">
                <a:solidFill>
                  <a:srgbClr val="434343"/>
                </a:solidFill>
                <a:latin typeface="Arial Narrow" pitchFamily="34" charset="0"/>
              </a:rPr>
              <a:t>Trabalho </a:t>
            </a:r>
            <a:endParaRPr lang="pt-BR" dirty="0">
              <a:solidFill>
                <a:srgbClr val="434343"/>
              </a:solidFill>
              <a:latin typeface="Arial Narrow" pitchFamily="34" charset="0"/>
            </a:endParaRPr>
          </a:p>
        </p:txBody>
      </p:sp>
      <p:graphicFrame>
        <p:nvGraphicFramePr>
          <p:cNvPr id="6" name="Tabela 5"/>
          <p:cNvGraphicFramePr>
            <a:graphicFrameLocks noGrp="1"/>
          </p:cNvGraphicFramePr>
          <p:nvPr>
            <p:extLst>
              <p:ext uri="{D42A27DB-BD31-4B8C-83A1-F6EECF244321}">
                <p14:modId xmlns:p14="http://schemas.microsoft.com/office/powerpoint/2010/main" val="1925496847"/>
              </p:ext>
            </p:extLst>
          </p:nvPr>
        </p:nvGraphicFramePr>
        <p:xfrm>
          <a:off x="539552" y="1693734"/>
          <a:ext cx="8064896" cy="2621448"/>
        </p:xfrm>
        <a:graphic>
          <a:graphicData uri="http://schemas.openxmlformats.org/drawingml/2006/table">
            <a:tbl>
              <a:tblPr firstRow="1" bandRow="1"/>
              <a:tblGrid>
                <a:gridCol w="1080120"/>
                <a:gridCol w="1440160"/>
                <a:gridCol w="5544616"/>
              </a:tblGrid>
              <a:tr h="167164">
                <a:tc>
                  <a:txBody>
                    <a:bodyPr/>
                    <a:lstStyle/>
                    <a:p>
                      <a:pPr marL="0" algn="ctr" defTabSz="914400" rtl="0" eaLnBrk="1" fontAlgn="ctr" latinLnBrk="0" hangingPunct="1"/>
                      <a:r>
                        <a:rPr lang="pt-BR" sz="1200" b="1" i="0" u="none" strike="noStrike" kern="1200" dirty="0">
                          <a:solidFill>
                            <a:srgbClr val="6F0000"/>
                          </a:solidFill>
                          <a:effectLst/>
                          <a:latin typeface="Arial Narrow" pitchFamily="34" charset="0"/>
                          <a:ea typeface="+mn-ea"/>
                          <a:cs typeface="+mn-cs"/>
                        </a:rPr>
                        <a:t>Sistemas</a:t>
                      </a:r>
                    </a:p>
                  </a:txBody>
                  <a:tcPr marL="9525" marR="9525"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c>
                  <a:txBody>
                    <a:bodyPr/>
                    <a:lstStyle/>
                    <a:p>
                      <a:pPr marL="0" algn="ctr" defTabSz="914400" rtl="0" eaLnBrk="1" fontAlgn="ctr" latinLnBrk="0" hangingPunct="1"/>
                      <a:r>
                        <a:rPr lang="pt-BR" sz="1200" b="1" i="0" u="none" strike="noStrike" kern="1200" dirty="0">
                          <a:solidFill>
                            <a:srgbClr val="6F0000"/>
                          </a:solidFill>
                          <a:effectLst/>
                          <a:latin typeface="Arial Narrow" pitchFamily="34" charset="0"/>
                          <a:ea typeface="+mn-ea"/>
                          <a:cs typeface="+mn-cs"/>
                        </a:rPr>
                        <a:t>Ações</a:t>
                      </a:r>
                    </a:p>
                  </a:txBody>
                  <a:tcPr marL="9525" marR="9525"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c>
                  <a:txBody>
                    <a:bodyPr/>
                    <a:lstStyle/>
                    <a:p>
                      <a:pPr marL="0" algn="ctr" defTabSz="914400" rtl="0" eaLnBrk="1" fontAlgn="ctr" latinLnBrk="0" hangingPunct="1"/>
                      <a:r>
                        <a:rPr lang="pt-BR" sz="1200" b="1" i="0" u="none" strike="noStrike" kern="1200" dirty="0">
                          <a:solidFill>
                            <a:srgbClr val="6F0000"/>
                          </a:solidFill>
                          <a:effectLst/>
                          <a:latin typeface="Arial Narrow" pitchFamily="34" charset="0"/>
                          <a:ea typeface="+mn-ea"/>
                          <a:cs typeface="+mn-cs"/>
                        </a:rPr>
                        <a:t>Performance</a:t>
                      </a:r>
                    </a:p>
                  </a:txBody>
                  <a:tcPr marL="9525" marR="9525"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r>
              <a:tr h="1674186">
                <a:tc>
                  <a:txBody>
                    <a:bodyPr/>
                    <a:lstStyle/>
                    <a:p>
                      <a:pPr marL="72000" algn="just" defTabSz="914400" rtl="0" eaLnBrk="1" fontAlgn="ctr" latinLnBrk="0" hangingPunct="1"/>
                      <a:r>
                        <a:rPr lang="pt-BR" sz="1200" b="0" i="0" u="none" strike="noStrike" kern="1200" dirty="0">
                          <a:solidFill>
                            <a:srgbClr val="434343"/>
                          </a:solidFill>
                          <a:effectLst/>
                          <a:latin typeface="Arial Narrow" pitchFamily="34" charset="0"/>
                          <a:ea typeface="+mn-ea"/>
                          <a:cs typeface="+mn-cs"/>
                        </a:rPr>
                        <a:t>Recursos Humanos</a:t>
                      </a:r>
                    </a:p>
                  </a:txBody>
                  <a:tcPr marL="9525" marR="9525"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just" defTabSz="914400" rtl="0" eaLnBrk="1" fontAlgn="ctr" latinLnBrk="0" hangingPunct="1"/>
                      <a:r>
                        <a:rPr lang="pt-BR" sz="1200" b="0" i="0" u="none" strike="noStrike" kern="1200" dirty="0">
                          <a:solidFill>
                            <a:srgbClr val="434343"/>
                          </a:solidFill>
                          <a:effectLst/>
                          <a:latin typeface="Arial Narrow" pitchFamily="34" charset="0"/>
                          <a:ea typeface="+mn-ea"/>
                          <a:cs typeface="+mn-cs"/>
                        </a:rPr>
                        <a:t>Remuneração</a:t>
                      </a:r>
                    </a:p>
                  </a:txBody>
                  <a:tcPr marL="9525" marR="9525"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just" defTabSz="914400" rtl="0" eaLnBrk="1" fontAlgn="ctr" latinLnBrk="0" hangingPunct="1"/>
                      <a:r>
                        <a:rPr lang="pt-BR" sz="1200" b="0" i="0" u="none" strike="noStrike" kern="1200" dirty="0">
                          <a:solidFill>
                            <a:srgbClr val="434343"/>
                          </a:solidFill>
                          <a:effectLst/>
                          <a:latin typeface="Arial Narrow" pitchFamily="34" charset="0"/>
                          <a:ea typeface="+mn-ea"/>
                          <a:cs typeface="+mn-cs"/>
                        </a:rPr>
                        <a:t>A empresa utiliza pesquisas salariais e de benefícios </a:t>
                      </a:r>
                      <a:r>
                        <a:rPr lang="pt-BR" sz="1200" b="0" i="0" u="none" strike="noStrike" kern="1200" dirty="0" smtClean="0">
                          <a:solidFill>
                            <a:srgbClr val="434343"/>
                          </a:solidFill>
                          <a:effectLst/>
                          <a:latin typeface="Arial Narrow" pitchFamily="34" charset="0"/>
                          <a:ea typeface="+mn-ea"/>
                          <a:cs typeface="+mn-cs"/>
                        </a:rPr>
                        <a:t>para </a:t>
                      </a:r>
                      <a:r>
                        <a:rPr lang="pt-BR" sz="1200" b="0" i="0" u="none" strike="noStrike" kern="1200" dirty="0">
                          <a:solidFill>
                            <a:srgbClr val="434343"/>
                          </a:solidFill>
                          <a:effectLst/>
                          <a:latin typeface="Arial Narrow" pitchFamily="34" charset="0"/>
                          <a:ea typeface="+mn-ea"/>
                          <a:cs typeface="+mn-cs"/>
                        </a:rPr>
                        <a:t>as funções que são compatíveis com empresas tradicionais. </a:t>
                      </a:r>
                      <a:endParaRPr lang="pt-BR" sz="1200" b="0" i="0" u="none" strike="noStrike" kern="1200" dirty="0" smtClean="0">
                        <a:solidFill>
                          <a:srgbClr val="434343"/>
                        </a:solidFill>
                        <a:effectLst/>
                        <a:latin typeface="Arial Narrow" pitchFamily="34" charset="0"/>
                        <a:ea typeface="+mn-ea"/>
                        <a:cs typeface="+mn-cs"/>
                      </a:endParaRPr>
                    </a:p>
                    <a:p>
                      <a:pPr marL="72000" algn="just" defTabSz="914400" rtl="0" eaLnBrk="1" fontAlgn="ctr" latinLnBrk="0" hangingPunct="1"/>
                      <a:r>
                        <a:rPr lang="pt-BR" sz="1200" b="0" i="0" u="none" strike="noStrike" kern="1200" dirty="0" smtClean="0">
                          <a:solidFill>
                            <a:srgbClr val="434343"/>
                          </a:solidFill>
                          <a:effectLst/>
                          <a:latin typeface="Arial Narrow" pitchFamily="34" charset="0"/>
                          <a:ea typeface="+mn-ea"/>
                          <a:cs typeface="+mn-cs"/>
                        </a:rPr>
                        <a:t>Para </a:t>
                      </a:r>
                      <a:r>
                        <a:rPr lang="pt-BR" sz="1200" b="0" i="0" u="none" strike="noStrike" kern="1200" dirty="0">
                          <a:solidFill>
                            <a:srgbClr val="434343"/>
                          </a:solidFill>
                          <a:effectLst/>
                          <a:latin typeface="Arial Narrow" pitchFamily="34" charset="0"/>
                          <a:ea typeface="+mn-ea"/>
                          <a:cs typeface="+mn-cs"/>
                        </a:rPr>
                        <a:t>as funções específicas de consultoria em SAP, a principal fonte de informações é um sistema de cadastro de profissionais que recebem as vagas abertas pela empresa. Existem no Brasil aproximadamente </a:t>
                      </a:r>
                      <a:r>
                        <a:rPr lang="pt-BR" sz="1200" b="0" i="0" u="none" strike="noStrike" kern="1200" dirty="0" smtClean="0">
                          <a:solidFill>
                            <a:srgbClr val="434343"/>
                          </a:solidFill>
                          <a:effectLst/>
                          <a:latin typeface="Arial Narrow" pitchFamily="34" charset="0"/>
                          <a:ea typeface="+mn-ea"/>
                          <a:cs typeface="+mn-cs"/>
                        </a:rPr>
                        <a:t>15 </a:t>
                      </a:r>
                      <a:r>
                        <a:rPr lang="pt-BR" sz="1200" b="0" i="0" u="none" strike="noStrike" kern="1200" dirty="0">
                          <a:solidFill>
                            <a:srgbClr val="434343"/>
                          </a:solidFill>
                          <a:effectLst/>
                          <a:latin typeface="Arial Narrow" pitchFamily="34" charset="0"/>
                          <a:ea typeface="+mn-ea"/>
                          <a:cs typeface="+mn-cs"/>
                        </a:rPr>
                        <a:t>mil profissionais que trabalham com SAP e temos ativos em nosso sistema uma média de </a:t>
                      </a:r>
                      <a:r>
                        <a:rPr lang="pt-BR" sz="1200" b="0" i="0" u="none" strike="noStrike" kern="1200" dirty="0" smtClean="0">
                          <a:solidFill>
                            <a:srgbClr val="434343"/>
                          </a:solidFill>
                          <a:effectLst/>
                          <a:latin typeface="Arial Narrow" pitchFamily="34" charset="0"/>
                          <a:ea typeface="+mn-ea"/>
                          <a:cs typeface="+mn-cs"/>
                        </a:rPr>
                        <a:t>2000</a:t>
                      </a:r>
                      <a:r>
                        <a:rPr lang="pt-BR" sz="1200" b="0" i="0" u="none" strike="noStrike" kern="1200" baseline="0" dirty="0" smtClean="0">
                          <a:solidFill>
                            <a:srgbClr val="434343"/>
                          </a:solidFill>
                          <a:effectLst/>
                          <a:latin typeface="Arial Narrow" pitchFamily="34" charset="0"/>
                          <a:ea typeface="+mn-ea"/>
                          <a:cs typeface="+mn-cs"/>
                        </a:rPr>
                        <a:t> </a:t>
                      </a:r>
                      <a:r>
                        <a:rPr lang="pt-BR" sz="1200" b="0" i="0" u="none" strike="noStrike" kern="1200" dirty="0" smtClean="0">
                          <a:solidFill>
                            <a:srgbClr val="434343"/>
                          </a:solidFill>
                          <a:effectLst/>
                          <a:latin typeface="Arial Narrow" pitchFamily="34" charset="0"/>
                          <a:ea typeface="+mn-ea"/>
                          <a:cs typeface="+mn-cs"/>
                        </a:rPr>
                        <a:t>profissionais</a:t>
                      </a:r>
                      <a:r>
                        <a:rPr lang="pt-BR" sz="1200" b="0" i="0" u="none" strike="noStrike" kern="1200" dirty="0">
                          <a:solidFill>
                            <a:srgbClr val="434343"/>
                          </a:solidFill>
                          <a:effectLst/>
                          <a:latin typeface="Arial Narrow" pitchFamily="34" charset="0"/>
                          <a:ea typeface="+mn-ea"/>
                          <a:cs typeface="+mn-cs"/>
                        </a:rPr>
                        <a:t>. Com isto temos uma fonte importante de informações salariais e de benefícios do nosso mercado.</a:t>
                      </a:r>
                    </a:p>
                  </a:txBody>
                  <a:tcPr marL="9525" marR="9525"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57238">
                <a:tc>
                  <a:txBody>
                    <a:bodyPr/>
                    <a:lstStyle/>
                    <a:p>
                      <a:pPr marL="72000" algn="just" defTabSz="914400" rtl="0" eaLnBrk="1" fontAlgn="ctr" latinLnBrk="0" hangingPunct="1"/>
                      <a:r>
                        <a:rPr lang="pt-BR" sz="1200" b="0" i="0" u="none" strike="noStrike" kern="1200" dirty="0">
                          <a:solidFill>
                            <a:srgbClr val="434343"/>
                          </a:solidFill>
                          <a:effectLst/>
                          <a:latin typeface="Arial Narrow" pitchFamily="34" charset="0"/>
                          <a:ea typeface="+mn-ea"/>
                          <a:cs typeface="+mn-cs"/>
                        </a:rPr>
                        <a:t>Recursos Humanos</a:t>
                      </a:r>
                    </a:p>
                  </a:txBody>
                  <a:tcPr marL="9525" marR="9525"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l" defTabSz="914400" rtl="0" eaLnBrk="1" fontAlgn="ctr" latinLnBrk="0" hangingPunct="1"/>
                      <a:r>
                        <a:rPr lang="pt-BR" sz="1200" b="0" i="0" u="none" strike="noStrike" kern="1200" dirty="0" smtClean="0">
                          <a:solidFill>
                            <a:srgbClr val="434343"/>
                          </a:solidFill>
                          <a:effectLst/>
                          <a:latin typeface="Arial Narrow" pitchFamily="34" charset="0"/>
                          <a:ea typeface="+mn-ea"/>
                          <a:cs typeface="+mn-cs"/>
                        </a:rPr>
                        <a:t>Recrutamento</a:t>
                      </a:r>
                      <a:r>
                        <a:rPr lang="pt-BR" sz="1200" b="0" i="0" u="none" strike="noStrike" kern="1200" baseline="0" dirty="0" smtClean="0">
                          <a:solidFill>
                            <a:srgbClr val="434343"/>
                          </a:solidFill>
                          <a:effectLst/>
                          <a:latin typeface="Arial Narrow" pitchFamily="34" charset="0"/>
                          <a:ea typeface="+mn-ea"/>
                          <a:cs typeface="+mn-cs"/>
                        </a:rPr>
                        <a:t> </a:t>
                      </a:r>
                      <a:r>
                        <a:rPr lang="pt-BR" sz="1200" b="0" i="0" u="none" strike="noStrike" kern="1200" dirty="0" smtClean="0">
                          <a:solidFill>
                            <a:srgbClr val="434343"/>
                          </a:solidFill>
                          <a:effectLst/>
                          <a:latin typeface="Arial Narrow" pitchFamily="34" charset="0"/>
                          <a:ea typeface="+mn-ea"/>
                          <a:cs typeface="+mn-cs"/>
                        </a:rPr>
                        <a:t>e </a:t>
                      </a:r>
                      <a:r>
                        <a:rPr lang="pt-BR" sz="1200" b="0" i="0" u="none" strike="noStrike" kern="1200" dirty="0">
                          <a:solidFill>
                            <a:srgbClr val="434343"/>
                          </a:solidFill>
                          <a:effectLst/>
                          <a:latin typeface="Arial Narrow" pitchFamily="34" charset="0"/>
                          <a:ea typeface="+mn-ea"/>
                          <a:cs typeface="+mn-cs"/>
                        </a:rPr>
                        <a:t>Seleção</a:t>
                      </a:r>
                    </a:p>
                  </a:txBody>
                  <a:tcPr marL="9525" marR="9525"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just" defTabSz="914400" rtl="0" eaLnBrk="1" fontAlgn="ctr" latinLnBrk="0" hangingPunct="1"/>
                      <a:r>
                        <a:rPr lang="pt-BR" sz="1200" b="0" i="0" u="none" strike="noStrike" kern="1200" dirty="0">
                          <a:solidFill>
                            <a:srgbClr val="434343"/>
                          </a:solidFill>
                          <a:effectLst/>
                          <a:latin typeface="Arial Narrow" pitchFamily="34" charset="0"/>
                          <a:ea typeface="+mn-ea"/>
                          <a:cs typeface="+mn-cs"/>
                        </a:rPr>
                        <a:t>As vagas abertas na FH </a:t>
                      </a:r>
                      <a:r>
                        <a:rPr lang="pt-BR" sz="1200" b="0" i="0" u="none" strike="noStrike" kern="1200" dirty="0" smtClean="0">
                          <a:solidFill>
                            <a:srgbClr val="434343"/>
                          </a:solidFill>
                          <a:effectLst/>
                          <a:latin typeface="Arial Narrow" pitchFamily="34" charset="0"/>
                          <a:ea typeface="+mn-ea"/>
                          <a:cs typeface="+mn-cs"/>
                        </a:rPr>
                        <a:t>são </a:t>
                      </a:r>
                      <a:r>
                        <a:rPr lang="pt-BR" sz="1200" b="0" i="0" u="none" strike="noStrike" kern="1200" dirty="0">
                          <a:solidFill>
                            <a:srgbClr val="434343"/>
                          </a:solidFill>
                          <a:effectLst/>
                          <a:latin typeface="Arial Narrow" pitchFamily="34" charset="0"/>
                          <a:ea typeface="+mn-ea"/>
                          <a:cs typeface="+mn-cs"/>
                        </a:rPr>
                        <a:t>divulgadas a todos os colaboradores via </a:t>
                      </a:r>
                      <a:r>
                        <a:rPr lang="pt-BR" sz="1200" b="0" i="0" u="none" strike="noStrike" kern="1200" dirty="0" smtClean="0">
                          <a:solidFill>
                            <a:srgbClr val="434343"/>
                          </a:solidFill>
                          <a:effectLst/>
                          <a:latin typeface="Arial Narrow" pitchFamily="34" charset="0"/>
                          <a:ea typeface="+mn-ea"/>
                          <a:cs typeface="+mn-cs"/>
                        </a:rPr>
                        <a:t>e-mail </a:t>
                      </a:r>
                      <a:r>
                        <a:rPr lang="pt-BR" sz="1200" b="0" i="0" u="none" strike="noStrike" kern="1200" dirty="0">
                          <a:solidFill>
                            <a:srgbClr val="434343"/>
                          </a:solidFill>
                          <a:effectLst/>
                          <a:latin typeface="Arial Narrow" pitchFamily="34" charset="0"/>
                          <a:ea typeface="+mn-ea"/>
                          <a:cs typeface="+mn-cs"/>
                        </a:rPr>
                        <a:t>e através do site. </a:t>
                      </a:r>
                      <a:r>
                        <a:rPr lang="pt-BR" sz="1200" b="0" i="0" u="none" strike="noStrike" kern="1200" dirty="0" smtClean="0">
                          <a:solidFill>
                            <a:srgbClr val="434343"/>
                          </a:solidFill>
                          <a:effectLst/>
                          <a:latin typeface="Arial Narrow" pitchFamily="34" charset="0"/>
                          <a:ea typeface="+mn-ea"/>
                          <a:cs typeface="+mn-cs"/>
                        </a:rPr>
                        <a:t>O</a:t>
                      </a:r>
                      <a:r>
                        <a:rPr lang="pt-BR" sz="1200" b="0" i="0" u="none" strike="noStrike" kern="1200" baseline="0" dirty="0" smtClean="0">
                          <a:solidFill>
                            <a:srgbClr val="434343"/>
                          </a:solidFill>
                          <a:effectLst/>
                          <a:latin typeface="Arial Narrow" pitchFamily="34" charset="0"/>
                          <a:ea typeface="+mn-ea"/>
                          <a:cs typeface="+mn-cs"/>
                        </a:rPr>
                        <a:t> recrutamento geralmente é</a:t>
                      </a:r>
                      <a:r>
                        <a:rPr lang="pt-BR" sz="1200" b="0" i="0" u="none" strike="noStrike" kern="1200" dirty="0" smtClean="0">
                          <a:solidFill>
                            <a:srgbClr val="434343"/>
                          </a:solidFill>
                          <a:effectLst/>
                          <a:latin typeface="Arial Narrow" pitchFamily="34" charset="0"/>
                          <a:ea typeface="+mn-ea"/>
                          <a:cs typeface="+mn-cs"/>
                        </a:rPr>
                        <a:t> interno </a:t>
                      </a:r>
                      <a:r>
                        <a:rPr lang="pt-BR" sz="1200" b="0" i="0" u="none" strike="noStrike" kern="1200" dirty="0">
                          <a:solidFill>
                            <a:srgbClr val="434343"/>
                          </a:solidFill>
                          <a:effectLst/>
                          <a:latin typeface="Arial Narrow" pitchFamily="34" charset="0"/>
                          <a:ea typeface="+mn-ea"/>
                          <a:cs typeface="+mn-cs"/>
                        </a:rPr>
                        <a:t>e </a:t>
                      </a:r>
                      <a:r>
                        <a:rPr lang="pt-BR" sz="1200" b="0" i="0" u="none" strike="noStrike" kern="1200" dirty="0" smtClean="0">
                          <a:solidFill>
                            <a:srgbClr val="434343"/>
                          </a:solidFill>
                          <a:effectLst/>
                          <a:latin typeface="Arial Narrow" pitchFamily="34" charset="0"/>
                          <a:ea typeface="+mn-ea"/>
                          <a:cs typeface="+mn-cs"/>
                        </a:rPr>
                        <a:t>externo </a:t>
                      </a:r>
                      <a:r>
                        <a:rPr lang="pt-BR" sz="1200" b="0" i="0" u="none" strike="noStrike" kern="1200" dirty="0">
                          <a:solidFill>
                            <a:srgbClr val="434343"/>
                          </a:solidFill>
                          <a:effectLst/>
                          <a:latin typeface="Arial Narrow" pitchFamily="34" charset="0"/>
                          <a:ea typeface="+mn-ea"/>
                          <a:cs typeface="+mn-cs"/>
                        </a:rPr>
                        <a:t>simultaneamente, porém o público interno tem preferência.</a:t>
                      </a:r>
                    </a:p>
                  </a:txBody>
                  <a:tcPr marL="9525" marR="9525"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1656184" cy="369332"/>
          </a:xfrm>
          <a:prstGeom prst="rect">
            <a:avLst/>
          </a:prstGeom>
        </p:spPr>
        <p:txBody>
          <a:bodyPr wrap="square">
            <a:spAutoFit/>
          </a:bodyPr>
          <a:lstStyle/>
          <a:p>
            <a:pPr algn="ctr"/>
            <a:r>
              <a:rPr lang="pt-BR" dirty="0" smtClean="0">
                <a:solidFill>
                  <a:srgbClr val="434343"/>
                </a:solidFill>
                <a:latin typeface="Arial Narrow" pitchFamily="34" charset="0"/>
              </a:rPr>
              <a:t>Meio Ambiente </a:t>
            </a:r>
            <a:endParaRPr lang="pt-BR" dirty="0">
              <a:solidFill>
                <a:srgbClr val="434343"/>
              </a:solidFill>
              <a:latin typeface="Arial Narrow" pitchFamily="34" charset="0"/>
            </a:endParaRPr>
          </a:p>
        </p:txBody>
      </p:sp>
      <p:sp>
        <p:nvSpPr>
          <p:cNvPr id="7" name="Title 1"/>
          <p:cNvSpPr txBox="1">
            <a:spLocks/>
          </p:cNvSpPr>
          <p:nvPr/>
        </p:nvSpPr>
        <p:spPr>
          <a:xfrm>
            <a:off x="323528" y="1380474"/>
            <a:ext cx="2088232" cy="18393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1800" b="1" u="sng" dirty="0" smtClean="0">
                <a:solidFill>
                  <a:srgbClr val="434343"/>
                </a:solidFill>
                <a:latin typeface="Arial Narrow" pitchFamily="34" charset="0"/>
              </a:rPr>
              <a:t>Princípio 7</a:t>
            </a:r>
            <a:r>
              <a:rPr lang="pt-BR" sz="1800" b="1" dirty="0" smtClean="0">
                <a:solidFill>
                  <a:srgbClr val="434343"/>
                </a:solidFill>
                <a:latin typeface="Arial Narrow" pitchFamily="34" charset="0"/>
              </a:rPr>
              <a:t>: </a:t>
            </a:r>
            <a:r>
              <a:rPr lang="pt-BR" sz="1800" dirty="0" smtClean="0">
                <a:solidFill>
                  <a:srgbClr val="434343"/>
                </a:solidFill>
                <a:latin typeface="Arial Narrow" pitchFamily="34" charset="0"/>
              </a:rPr>
              <a:t>As empresas devem apoiar uma abordagem preventiva para os desafios ambientais.</a:t>
            </a:r>
            <a:endParaRPr lang="en-US" sz="1800" dirty="0">
              <a:solidFill>
                <a:srgbClr val="434343"/>
              </a:solidFill>
              <a:latin typeface="Arial Narrow" pitchFamily="34" charset="0"/>
            </a:endParaRPr>
          </a:p>
        </p:txBody>
      </p:sp>
      <p:sp>
        <p:nvSpPr>
          <p:cNvPr id="11" name="Title 1"/>
          <p:cNvSpPr txBox="1">
            <a:spLocks/>
          </p:cNvSpPr>
          <p:nvPr/>
        </p:nvSpPr>
        <p:spPr>
          <a:xfrm>
            <a:off x="4644008" y="1491630"/>
            <a:ext cx="2304257" cy="1728192"/>
          </a:xfrm>
          <a:prstGeom prst="rect">
            <a:avLst/>
          </a:prstGeom>
        </p:spPr>
        <p:txBody>
          <a:bodyPr vert="horz" lIns="91440" tIns="45720" rIns="91440" bIns="45720" rtlCol="0" anchor="ctr">
            <a:normAutofit fontScale="92500"/>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pt-BR" sz="1800" b="1" u="sng" dirty="0" smtClean="0">
                <a:solidFill>
                  <a:srgbClr val="434343"/>
                </a:solidFill>
                <a:latin typeface="Arial Narrow" pitchFamily="34" charset="0"/>
              </a:rPr>
              <a:t>Princípio 8</a:t>
            </a:r>
            <a:r>
              <a:rPr lang="pt-BR" sz="1800" dirty="0" smtClean="0">
                <a:solidFill>
                  <a:srgbClr val="434343"/>
                </a:solidFill>
                <a:latin typeface="Arial Narrow" pitchFamily="34" charset="0"/>
              </a:rPr>
              <a:t>: As empresas devem assumir iniciativas para promover uma maior responsabilidade ambiental.</a:t>
            </a:r>
            <a:r>
              <a:rPr lang="pt-BR" sz="1800" dirty="0" smtClean="0">
                <a:latin typeface="Helvetica 65 Medium"/>
              </a:rPr>
              <a:t/>
            </a:r>
            <a:br>
              <a:rPr lang="pt-BR" sz="1800" dirty="0" smtClean="0">
                <a:latin typeface="Helvetica 65 Medium"/>
              </a:rPr>
            </a:br>
            <a:endParaRPr lang="en-US" sz="1800" dirty="0"/>
          </a:p>
        </p:txBody>
      </p:sp>
      <p:sp>
        <p:nvSpPr>
          <p:cNvPr id="17" name="Title 1"/>
          <p:cNvSpPr txBox="1">
            <a:spLocks/>
          </p:cNvSpPr>
          <p:nvPr/>
        </p:nvSpPr>
        <p:spPr>
          <a:xfrm>
            <a:off x="2115809" y="3424132"/>
            <a:ext cx="3448000" cy="12358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kern="1200" baseline="0">
                <a:solidFill>
                  <a:srgbClr val="767575"/>
                </a:solidFill>
                <a:latin typeface="HelveticaNeue BlackCond" pitchFamily="34" charset="0"/>
                <a:ea typeface="+mj-ea"/>
                <a:cs typeface="+mj-cs"/>
              </a:defRPr>
            </a:lvl1pPr>
          </a:lstStyle>
          <a:p>
            <a:pPr algn="l"/>
            <a:r>
              <a:rPr lang="pt-BR" sz="1800" dirty="0" smtClean="0">
                <a:latin typeface="Helvetica 65 Medium"/>
              </a:rPr>
              <a:t/>
            </a:r>
            <a:br>
              <a:rPr lang="pt-BR" sz="1800" dirty="0" smtClean="0">
                <a:latin typeface="Helvetica 65 Medium"/>
              </a:rPr>
            </a:br>
            <a:r>
              <a:rPr lang="pt-BR" sz="1800" dirty="0" smtClean="0">
                <a:latin typeface="Arial Narrow" pitchFamily="34" charset="0"/>
              </a:rPr>
              <a:t/>
            </a:r>
            <a:br>
              <a:rPr lang="pt-BR" sz="1800" dirty="0" smtClean="0">
                <a:latin typeface="Arial Narrow" pitchFamily="34" charset="0"/>
              </a:rPr>
            </a:br>
            <a:r>
              <a:rPr lang="pt-BR" sz="1800" b="1" u="sng" dirty="0" smtClean="0">
                <a:solidFill>
                  <a:srgbClr val="434343"/>
                </a:solidFill>
                <a:latin typeface="Arial Narrow" pitchFamily="34" charset="0"/>
              </a:rPr>
              <a:t>Princípio 9</a:t>
            </a:r>
            <a:r>
              <a:rPr lang="pt-BR" sz="1800" u="sng" dirty="0" smtClean="0">
                <a:solidFill>
                  <a:srgbClr val="434343"/>
                </a:solidFill>
                <a:latin typeface="Arial Narrow" pitchFamily="34" charset="0"/>
              </a:rPr>
              <a:t>:</a:t>
            </a:r>
            <a:r>
              <a:rPr lang="pt-BR" sz="1800" dirty="0" smtClean="0">
                <a:solidFill>
                  <a:srgbClr val="434343"/>
                </a:solidFill>
                <a:latin typeface="Arial Narrow" pitchFamily="34" charset="0"/>
              </a:rPr>
              <a:t> As empresas devem encorajar o desenvolvimento e a difusão de tecnologias ambientalmente sustentáveis</a:t>
            </a:r>
            <a:r>
              <a:rPr lang="pt-BR" sz="1800" dirty="0" smtClean="0">
                <a:solidFill>
                  <a:srgbClr val="434343"/>
                </a:solidFill>
                <a:latin typeface="Helvetica 65 Medium"/>
              </a:rPr>
              <a:t>.</a:t>
            </a:r>
            <a:r>
              <a:rPr lang="pt-BR" sz="1800" dirty="0" smtClean="0">
                <a:latin typeface="Helvetica 65 Medium"/>
              </a:rPr>
              <a:t/>
            </a:r>
            <a:br>
              <a:rPr lang="pt-BR" sz="1800" dirty="0" smtClean="0">
                <a:latin typeface="Helvetica 65 Medium"/>
              </a:rPr>
            </a:br>
            <a:r>
              <a:rPr lang="en-US" sz="1800" dirty="0" smtClean="0"/>
              <a:t/>
            </a:r>
            <a:br>
              <a:rPr lang="en-US" sz="1800" dirty="0" smtClean="0"/>
            </a:br>
            <a:r>
              <a:rPr lang="en-US" sz="1800" dirty="0" smtClean="0"/>
              <a:t/>
            </a:r>
            <a:br>
              <a:rPr lang="en-US" sz="1800" dirty="0" smtClean="0"/>
            </a:br>
            <a:endParaRPr lang="en-US" sz="1800" dirty="0"/>
          </a:p>
        </p:txBody>
      </p:sp>
      <p:pic>
        <p:nvPicPr>
          <p:cNvPr id="22" name="Imagem 21" descr="7.PNG"/>
          <p:cNvPicPr preferRelativeResize="0">
            <a:picLocks/>
          </p:cNvPicPr>
          <p:nvPr/>
        </p:nvPicPr>
        <p:blipFill>
          <a:blip r:embed="rId3" cstate="print"/>
          <a:stretch>
            <a:fillRect/>
          </a:stretch>
        </p:blipFill>
        <p:spPr>
          <a:xfrm>
            <a:off x="2627784" y="1347614"/>
            <a:ext cx="914400" cy="1800200"/>
          </a:xfrm>
          <a:prstGeom prst="rect">
            <a:avLst/>
          </a:prstGeom>
        </p:spPr>
      </p:pic>
      <p:pic>
        <p:nvPicPr>
          <p:cNvPr id="23" name="Imagem 22" descr="8.PNG"/>
          <p:cNvPicPr preferRelativeResize="0">
            <a:picLocks/>
          </p:cNvPicPr>
          <p:nvPr/>
        </p:nvPicPr>
        <p:blipFill>
          <a:blip r:embed="rId4" cstate="print"/>
          <a:stretch>
            <a:fillRect/>
          </a:stretch>
        </p:blipFill>
        <p:spPr>
          <a:xfrm>
            <a:off x="7164288" y="1419622"/>
            <a:ext cx="914400" cy="1728192"/>
          </a:xfrm>
          <a:prstGeom prst="rect">
            <a:avLst/>
          </a:prstGeom>
        </p:spPr>
      </p:pic>
      <p:pic>
        <p:nvPicPr>
          <p:cNvPr id="24" name="Imagem 23" descr="9.PNG"/>
          <p:cNvPicPr preferRelativeResize="0">
            <a:picLocks/>
          </p:cNvPicPr>
          <p:nvPr/>
        </p:nvPicPr>
        <p:blipFill>
          <a:blip r:embed="rId5" cstate="print"/>
          <a:stretch>
            <a:fillRect/>
          </a:stretch>
        </p:blipFill>
        <p:spPr>
          <a:xfrm>
            <a:off x="5724128" y="3147814"/>
            <a:ext cx="914400" cy="1800200"/>
          </a:xfrm>
          <a:prstGeom prst="rect">
            <a:avLst/>
          </a:prstGeom>
        </p:spPr>
      </p:pic>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1728192" cy="646331"/>
          </a:xfrm>
          <a:prstGeom prst="rect">
            <a:avLst/>
          </a:prstGeom>
        </p:spPr>
        <p:txBody>
          <a:bodyPr wrap="square">
            <a:spAutoFit/>
          </a:bodyPr>
          <a:lstStyle/>
          <a:p>
            <a:pPr algn="ctr"/>
            <a:r>
              <a:rPr lang="pt-BR" dirty="0" smtClean="0">
                <a:solidFill>
                  <a:srgbClr val="434343"/>
                </a:solidFill>
                <a:latin typeface="Arial Narrow" pitchFamily="34" charset="0"/>
              </a:rPr>
              <a:t>Meio Ambiente </a:t>
            </a:r>
          </a:p>
          <a:p>
            <a:pPr algn="ctr"/>
            <a:r>
              <a:rPr lang="pt-BR" dirty="0" smtClean="0">
                <a:solidFill>
                  <a:srgbClr val="434343"/>
                </a:solidFill>
                <a:latin typeface="Arial Narrow" pitchFamily="34" charset="0"/>
              </a:rPr>
              <a:t> </a:t>
            </a:r>
            <a:endParaRPr lang="pt-BR" dirty="0">
              <a:solidFill>
                <a:srgbClr val="434343"/>
              </a:solidFill>
              <a:latin typeface="Arial Narrow" pitchFamily="34" charset="0"/>
            </a:endParaRPr>
          </a:p>
        </p:txBody>
      </p:sp>
      <p:graphicFrame>
        <p:nvGraphicFramePr>
          <p:cNvPr id="5" name="Tabela 4"/>
          <p:cNvGraphicFramePr>
            <a:graphicFrameLocks noGrp="1"/>
          </p:cNvGraphicFramePr>
          <p:nvPr>
            <p:extLst>
              <p:ext uri="{D42A27DB-BD31-4B8C-83A1-F6EECF244321}">
                <p14:modId xmlns:p14="http://schemas.microsoft.com/office/powerpoint/2010/main" val="1032257047"/>
              </p:ext>
            </p:extLst>
          </p:nvPr>
        </p:nvGraphicFramePr>
        <p:xfrm>
          <a:off x="395536" y="1655360"/>
          <a:ext cx="8424936" cy="2659822"/>
        </p:xfrm>
        <a:graphic>
          <a:graphicData uri="http://schemas.openxmlformats.org/drawingml/2006/table">
            <a:tbl>
              <a:tblPr firstRow="1" bandRow="1"/>
              <a:tblGrid>
                <a:gridCol w="1284971"/>
                <a:gridCol w="1570520"/>
                <a:gridCol w="5569445"/>
              </a:tblGrid>
              <a:tr h="165194">
                <a:tc>
                  <a:txBody>
                    <a:bodyPr/>
                    <a:lstStyle/>
                    <a:p>
                      <a:pPr marL="72000" algn="ctr" rtl="0" fontAlgn="ctr"/>
                      <a:r>
                        <a:rPr lang="pt-BR" sz="1200" b="1" i="0" u="none" strike="noStrike" kern="1200" dirty="0">
                          <a:solidFill>
                            <a:srgbClr val="6F0000"/>
                          </a:solidFill>
                          <a:effectLst/>
                          <a:latin typeface="Arial Narrow" pitchFamily="34" charset="0"/>
                          <a:ea typeface="+mn-ea"/>
                          <a:cs typeface="+mn-cs"/>
                        </a:rPr>
                        <a:t>Sistemas</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c>
                  <a:txBody>
                    <a:bodyPr/>
                    <a:lstStyle/>
                    <a:p>
                      <a:pPr marL="72000" algn="ctr" rtl="0" fontAlgn="ctr"/>
                      <a:r>
                        <a:rPr lang="pt-BR" sz="1200" b="1" i="0" u="none" strike="noStrike" kern="1200" dirty="0">
                          <a:solidFill>
                            <a:srgbClr val="6F0000"/>
                          </a:solidFill>
                          <a:effectLst/>
                          <a:latin typeface="Arial Narrow" pitchFamily="34" charset="0"/>
                          <a:ea typeface="+mn-ea"/>
                          <a:cs typeface="+mn-cs"/>
                        </a:rPr>
                        <a:t>Ações</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c>
                  <a:txBody>
                    <a:bodyPr/>
                    <a:lstStyle/>
                    <a:p>
                      <a:pPr marL="72000" algn="ctr" rtl="0" fontAlgn="ctr"/>
                      <a:r>
                        <a:rPr lang="pt-BR" sz="1200" b="1" i="0" u="none" strike="noStrike" kern="1200" dirty="0">
                          <a:solidFill>
                            <a:srgbClr val="6F0000"/>
                          </a:solidFill>
                          <a:effectLst/>
                          <a:latin typeface="Arial Narrow" pitchFamily="34" charset="0"/>
                          <a:ea typeface="+mn-ea"/>
                          <a:cs typeface="+mn-cs"/>
                        </a:rPr>
                        <a:t>Performance</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r>
              <a:tr h="706374">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Infra Estrutura</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l" rtl="0" fontAlgn="ctr"/>
                      <a:r>
                        <a:rPr lang="pt-BR" sz="1200" b="0" i="0" u="none" strike="noStrike" kern="1200">
                          <a:solidFill>
                            <a:srgbClr val="434343"/>
                          </a:solidFill>
                          <a:effectLst/>
                          <a:latin typeface="Arial Narrow" pitchFamily="34" charset="0"/>
                          <a:ea typeface="+mn-ea"/>
                          <a:cs typeface="+mn-cs"/>
                        </a:rPr>
                        <a:t>Coleta Seletiva de Lixo</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just" rtl="0" fontAlgn="ctr"/>
                      <a:r>
                        <a:rPr lang="pt-BR" sz="1200" b="0" i="0" u="none" strike="noStrike" kern="1200" dirty="0">
                          <a:solidFill>
                            <a:srgbClr val="434343"/>
                          </a:solidFill>
                          <a:effectLst/>
                          <a:latin typeface="Arial Narrow" pitchFamily="34" charset="0"/>
                          <a:ea typeface="+mn-ea"/>
                          <a:cs typeface="+mn-cs"/>
                        </a:rPr>
                        <a:t>A </a:t>
                      </a:r>
                      <a:r>
                        <a:rPr lang="pt-BR" sz="1200" b="0" i="0" u="none" strike="noStrike" kern="1200" dirty="0" smtClean="0">
                          <a:solidFill>
                            <a:srgbClr val="434343"/>
                          </a:solidFill>
                          <a:effectLst/>
                          <a:latin typeface="Arial Narrow" pitchFamily="34" charset="0"/>
                          <a:ea typeface="+mn-ea"/>
                          <a:cs typeface="+mn-cs"/>
                        </a:rPr>
                        <a:t>FH</a:t>
                      </a:r>
                      <a:r>
                        <a:rPr lang="pt-BR" sz="1200" b="0" i="0" u="none" strike="noStrike" kern="1200" baseline="0" dirty="0" smtClean="0">
                          <a:solidFill>
                            <a:srgbClr val="434343"/>
                          </a:solidFill>
                          <a:effectLst/>
                          <a:latin typeface="Arial Narrow" pitchFamily="34" charset="0"/>
                          <a:ea typeface="+mn-ea"/>
                          <a:cs typeface="+mn-cs"/>
                        </a:rPr>
                        <a:t> </a:t>
                      </a:r>
                      <a:r>
                        <a:rPr lang="pt-BR" sz="1200" b="0" i="0" u="none" strike="noStrike" kern="1200" dirty="0" smtClean="0">
                          <a:solidFill>
                            <a:srgbClr val="434343"/>
                          </a:solidFill>
                          <a:effectLst/>
                          <a:latin typeface="Arial Narrow" pitchFamily="34" charset="0"/>
                          <a:ea typeface="+mn-ea"/>
                          <a:cs typeface="+mn-cs"/>
                        </a:rPr>
                        <a:t>pratica </a:t>
                      </a:r>
                      <a:r>
                        <a:rPr lang="pt-BR" sz="1200" b="0" i="0" u="none" strike="noStrike" kern="1200" dirty="0">
                          <a:solidFill>
                            <a:srgbClr val="434343"/>
                          </a:solidFill>
                          <a:effectLst/>
                          <a:latin typeface="Arial Narrow" pitchFamily="34" charset="0"/>
                          <a:ea typeface="+mn-ea"/>
                          <a:cs typeface="+mn-cs"/>
                        </a:rPr>
                        <a:t>o armazenamento seletivo de lixo, com lixeiras individuais para metais, plásticos, papéis, lixo comum e pilhas. Procura disseminar essa prática aos seus colaboradores e parceiros.</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765394">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Recursos Humanos</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PPRA</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just" rtl="0" fontAlgn="ctr"/>
                      <a:r>
                        <a:rPr lang="pt-BR" sz="1200" b="0" i="0" u="none" strike="noStrike" kern="1200" dirty="0">
                          <a:solidFill>
                            <a:srgbClr val="434343"/>
                          </a:solidFill>
                          <a:effectLst/>
                          <a:latin typeface="Arial Narrow" pitchFamily="34" charset="0"/>
                          <a:ea typeface="+mn-ea"/>
                          <a:cs typeface="+mn-cs"/>
                        </a:rPr>
                        <a:t>Possuímos um PPRA - Programa de Prevenção de Riscos Ambientais que conforme a NR-9 da Portaria nº 3.214/78, tem o objetivo de preservar a saúde e integridade física dos trabalhadores, identificando riscos ambientais existentes no trabalho, tais como ruído, calor, frio, radiações, vibrações, névoas, gases, neblinas, bactérias, fungos, parasitas, vírus, etc. O PPRA, como todo programa preventivo, impõe reconhecimento, avaliação e controle da ocorrência de riscos ambientais, envolvendo ações, sob a responsabilidade do empregador, cuja abrangência depende das características de cada ambiente de trabalho.</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Espaço Reservado para Conteúdo 1"/>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0" y="1328"/>
            <a:ext cx="9144000" cy="3505200"/>
          </a:xfrm>
        </p:spPr>
      </p:pic>
      <p:sp>
        <p:nvSpPr>
          <p:cNvPr id="3" name="Retângulo 2"/>
          <p:cNvSpPr/>
          <p:nvPr/>
        </p:nvSpPr>
        <p:spPr>
          <a:xfrm>
            <a:off x="0" y="3003798"/>
            <a:ext cx="5508104" cy="504056"/>
          </a:xfrm>
          <a:prstGeom prst="rect">
            <a:avLst/>
          </a:prstGeom>
          <a:solidFill>
            <a:srgbClr val="6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Retângulo 3"/>
          <p:cNvSpPr/>
          <p:nvPr/>
        </p:nvSpPr>
        <p:spPr>
          <a:xfrm>
            <a:off x="3779912" y="3507854"/>
            <a:ext cx="5364088" cy="528042"/>
          </a:xfrm>
          <a:prstGeom prst="rect">
            <a:avLst/>
          </a:prstGeom>
          <a:solidFill>
            <a:srgbClr val="D0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                                </a:t>
            </a:r>
            <a:endParaRPr lang="pt-BR" dirty="0"/>
          </a:p>
        </p:txBody>
      </p:sp>
      <p:sp>
        <p:nvSpPr>
          <p:cNvPr id="6" name="CaixaDeTexto 5"/>
          <p:cNvSpPr txBox="1"/>
          <p:nvPr/>
        </p:nvSpPr>
        <p:spPr>
          <a:xfrm>
            <a:off x="179512" y="195486"/>
            <a:ext cx="8749108" cy="369332"/>
          </a:xfrm>
          <a:prstGeom prst="rect">
            <a:avLst/>
          </a:prstGeom>
          <a:noFill/>
        </p:spPr>
        <p:txBody>
          <a:bodyPr wrap="square" rtlCol="0">
            <a:spAutoFit/>
          </a:bodyPr>
          <a:lstStyle/>
          <a:p>
            <a:pPr algn="r"/>
            <a:r>
              <a:rPr lang="pt-BR" dirty="0" smtClean="0">
                <a:solidFill>
                  <a:schemeClr val="bg1"/>
                </a:solidFill>
                <a:latin typeface="Arial Narrow" pitchFamily="34" charset="0"/>
              </a:rPr>
              <a:t>fh.com.br</a:t>
            </a:r>
            <a:endParaRPr lang="pt-BR" dirty="0">
              <a:solidFill>
                <a:schemeClr val="bg1"/>
              </a:solidFill>
              <a:latin typeface="Arial Narrow" pitchFamily="34" charset="0"/>
            </a:endParaRPr>
          </a:p>
        </p:txBody>
      </p:sp>
      <p:sp>
        <p:nvSpPr>
          <p:cNvPr id="7" name="CaixaDeTexto 6"/>
          <p:cNvSpPr txBox="1"/>
          <p:nvPr/>
        </p:nvSpPr>
        <p:spPr>
          <a:xfrm>
            <a:off x="107504" y="3075806"/>
            <a:ext cx="5256584" cy="400110"/>
          </a:xfrm>
          <a:prstGeom prst="rect">
            <a:avLst/>
          </a:prstGeom>
          <a:noFill/>
        </p:spPr>
        <p:txBody>
          <a:bodyPr wrap="square" rtlCol="0">
            <a:spAutoFit/>
          </a:bodyPr>
          <a:lstStyle/>
          <a:p>
            <a:pPr algn="r"/>
            <a:r>
              <a:rPr lang="pt-BR" sz="2000" dirty="0">
                <a:solidFill>
                  <a:schemeClr val="bg1"/>
                </a:solidFill>
                <a:latin typeface="Arial Narrow" pitchFamily="34" charset="0"/>
              </a:rPr>
              <a:t>MISSÃO, VISÃO E VALORES</a:t>
            </a:r>
          </a:p>
        </p:txBody>
      </p:sp>
    </p:spTree>
    <p:extLst>
      <p:ext uri="{BB962C8B-B14F-4D97-AF65-F5344CB8AC3E}">
        <p14:creationId xmlns:p14="http://schemas.microsoft.com/office/powerpoint/2010/main" val="1624669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1728192" cy="646331"/>
          </a:xfrm>
          <a:prstGeom prst="rect">
            <a:avLst/>
          </a:prstGeom>
        </p:spPr>
        <p:txBody>
          <a:bodyPr wrap="square">
            <a:spAutoFit/>
          </a:bodyPr>
          <a:lstStyle/>
          <a:p>
            <a:pPr algn="ctr"/>
            <a:r>
              <a:rPr lang="pt-BR" dirty="0" smtClean="0">
                <a:solidFill>
                  <a:srgbClr val="434343"/>
                </a:solidFill>
                <a:latin typeface="Arial Narrow" pitchFamily="34" charset="0"/>
              </a:rPr>
              <a:t>Meio Ambiente </a:t>
            </a:r>
          </a:p>
          <a:p>
            <a:pPr algn="ctr"/>
            <a:r>
              <a:rPr lang="pt-BR" dirty="0" smtClean="0">
                <a:solidFill>
                  <a:srgbClr val="434343"/>
                </a:solidFill>
                <a:latin typeface="Arial Narrow" pitchFamily="34" charset="0"/>
              </a:rPr>
              <a:t> </a:t>
            </a:r>
            <a:endParaRPr lang="pt-BR" dirty="0">
              <a:solidFill>
                <a:srgbClr val="434343"/>
              </a:solidFill>
              <a:latin typeface="Arial Narrow" pitchFamily="34" charset="0"/>
            </a:endParaRPr>
          </a:p>
        </p:txBody>
      </p:sp>
      <p:graphicFrame>
        <p:nvGraphicFramePr>
          <p:cNvPr id="6" name="Tabela 5"/>
          <p:cNvGraphicFramePr>
            <a:graphicFrameLocks noGrp="1"/>
          </p:cNvGraphicFramePr>
          <p:nvPr>
            <p:extLst>
              <p:ext uri="{D42A27DB-BD31-4B8C-83A1-F6EECF244321}">
                <p14:modId xmlns:p14="http://schemas.microsoft.com/office/powerpoint/2010/main" val="3647363247"/>
              </p:ext>
            </p:extLst>
          </p:nvPr>
        </p:nvGraphicFramePr>
        <p:xfrm>
          <a:off x="395536" y="1347615"/>
          <a:ext cx="8136904" cy="3315726"/>
        </p:xfrm>
        <a:graphic>
          <a:graphicData uri="http://schemas.openxmlformats.org/drawingml/2006/table">
            <a:tbl>
              <a:tblPr firstRow="1" bandRow="1"/>
              <a:tblGrid>
                <a:gridCol w="1262622"/>
                <a:gridCol w="1683498"/>
                <a:gridCol w="5190784"/>
              </a:tblGrid>
              <a:tr h="187565">
                <a:tc>
                  <a:txBody>
                    <a:bodyPr/>
                    <a:lstStyle/>
                    <a:p>
                      <a:pPr algn="ctr" rtl="0" fontAlgn="ctr"/>
                      <a:r>
                        <a:rPr lang="pt-BR" sz="1200" b="1" i="0" u="none" strike="noStrike" kern="1200" dirty="0">
                          <a:solidFill>
                            <a:srgbClr val="6F0000"/>
                          </a:solidFill>
                          <a:effectLst/>
                          <a:latin typeface="Arial Narrow" pitchFamily="34" charset="0"/>
                          <a:ea typeface="+mn-ea"/>
                          <a:cs typeface="+mn-cs"/>
                        </a:rPr>
                        <a:t>Sistemas</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c>
                  <a:txBody>
                    <a:bodyPr/>
                    <a:lstStyle/>
                    <a:p>
                      <a:pPr algn="ctr" rtl="0" fontAlgn="ctr"/>
                      <a:r>
                        <a:rPr lang="pt-BR" sz="1200" b="1" i="0" u="none" strike="noStrike" kern="1200" dirty="0">
                          <a:solidFill>
                            <a:srgbClr val="6F0000"/>
                          </a:solidFill>
                          <a:effectLst/>
                          <a:latin typeface="Arial Narrow" pitchFamily="34" charset="0"/>
                          <a:ea typeface="+mn-ea"/>
                          <a:cs typeface="+mn-cs"/>
                        </a:rPr>
                        <a:t>Ações</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c>
                  <a:txBody>
                    <a:bodyPr/>
                    <a:lstStyle/>
                    <a:p>
                      <a:pPr algn="ctr" rtl="0" fontAlgn="ctr"/>
                      <a:r>
                        <a:rPr lang="pt-BR" sz="1200" b="1" i="0" u="none" strike="noStrike" kern="1200" dirty="0">
                          <a:solidFill>
                            <a:srgbClr val="6F0000"/>
                          </a:solidFill>
                          <a:effectLst/>
                          <a:latin typeface="Arial Narrow" pitchFamily="34" charset="0"/>
                          <a:ea typeface="+mn-ea"/>
                          <a:cs typeface="+mn-cs"/>
                        </a:rPr>
                        <a:t>Performance</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r>
              <a:tr h="835485">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Infra Estrutura</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TI Verde</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just" rtl="0" fontAlgn="ctr"/>
                      <a:r>
                        <a:rPr lang="pt-BR" sz="1200" b="0" i="0" u="none" strike="noStrike" kern="1200" dirty="0">
                          <a:solidFill>
                            <a:srgbClr val="434343"/>
                          </a:solidFill>
                          <a:effectLst/>
                          <a:latin typeface="Arial Narrow" pitchFamily="34" charset="0"/>
                          <a:ea typeface="+mn-ea"/>
                          <a:cs typeface="+mn-cs"/>
                        </a:rPr>
                        <a:t>A empresa segue os princípios da TI Verde. Troca todo o parque de computadores e impressoras com mais de três anos, possui um Data Center com equipamentos de alta eficiência energética e destina todos os equipamentos substituídos para empresas especializadas na reciclagem.</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89733">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Infra Estrutura</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Redução de Gás Carbônico</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just" rtl="0" fontAlgn="ctr"/>
                      <a:r>
                        <a:rPr lang="pt-BR" sz="1200" b="0" i="0" u="none" strike="noStrike" kern="1200" dirty="0">
                          <a:solidFill>
                            <a:srgbClr val="434343"/>
                          </a:solidFill>
                          <a:effectLst/>
                          <a:latin typeface="Arial Narrow" pitchFamily="34" charset="0"/>
                          <a:ea typeface="+mn-ea"/>
                          <a:cs typeface="+mn-cs"/>
                        </a:rPr>
                        <a:t>Incentivamos e disponibilizamos espaço para trabalho remoto, como áudio conferência, </a:t>
                      </a:r>
                      <a:r>
                        <a:rPr lang="pt-BR" sz="1200" b="0" i="0" u="none" strike="noStrike" kern="1200" dirty="0" err="1">
                          <a:solidFill>
                            <a:srgbClr val="434343"/>
                          </a:solidFill>
                          <a:effectLst/>
                          <a:latin typeface="Arial Narrow" pitchFamily="34" charset="0"/>
                          <a:ea typeface="+mn-ea"/>
                          <a:cs typeface="+mn-cs"/>
                        </a:rPr>
                        <a:t>Webex</a:t>
                      </a:r>
                      <a:r>
                        <a:rPr lang="pt-BR" sz="1200" b="0" i="0" u="none" strike="noStrike" kern="1200" dirty="0">
                          <a:solidFill>
                            <a:srgbClr val="434343"/>
                          </a:solidFill>
                          <a:effectLst/>
                          <a:latin typeface="Arial Narrow" pitchFamily="34" charset="0"/>
                          <a:ea typeface="+mn-ea"/>
                          <a:cs typeface="+mn-cs"/>
                        </a:rPr>
                        <a:t>, tecnologias que permitem redução de produção de gás carbônico</a:t>
                      </a:r>
                      <a:r>
                        <a:rPr lang="pt-BR" sz="1200" b="0" i="0" u="none" strike="noStrike" kern="1200" dirty="0" smtClean="0">
                          <a:solidFill>
                            <a:srgbClr val="434343"/>
                          </a:solidFill>
                          <a:effectLst/>
                          <a:latin typeface="Arial Narrow" pitchFamily="34" charset="0"/>
                          <a:ea typeface="+mn-ea"/>
                          <a:cs typeface="+mn-cs"/>
                        </a:rPr>
                        <a:t>. A FH promove ações para neutralizar o impacto causado pela emissão dos gases poluentes que são emitidos na operação de nossas atividades. Duas delas são opções de transportes conscientes podem ser utilizadas: </a:t>
                      </a:r>
                      <a:r>
                        <a:rPr lang="pt-BR" sz="1200" b="0" i="0" u="none" strike="noStrike" kern="1200" dirty="0" err="1" smtClean="0">
                          <a:solidFill>
                            <a:srgbClr val="434343"/>
                          </a:solidFill>
                          <a:effectLst/>
                          <a:latin typeface="Arial Narrow" pitchFamily="34" charset="0"/>
                          <a:ea typeface="+mn-ea"/>
                          <a:cs typeface="+mn-cs"/>
                        </a:rPr>
                        <a:t>bicicletário</a:t>
                      </a:r>
                      <a:r>
                        <a:rPr lang="pt-BR" sz="1200" b="0" i="0" u="none" strike="noStrike" kern="1200" dirty="0" smtClean="0">
                          <a:solidFill>
                            <a:srgbClr val="434343"/>
                          </a:solidFill>
                          <a:effectLst/>
                          <a:latin typeface="Arial Narrow" pitchFamily="34" charset="0"/>
                          <a:ea typeface="+mn-ea"/>
                          <a:cs typeface="+mn-cs"/>
                        </a:rPr>
                        <a:t> e carona solidária,</a:t>
                      </a:r>
                      <a:r>
                        <a:rPr lang="pt-BR" sz="1200" b="0" i="0" u="none" strike="noStrike" kern="1200" baseline="0" dirty="0" smtClean="0">
                          <a:solidFill>
                            <a:srgbClr val="434343"/>
                          </a:solidFill>
                          <a:effectLst/>
                          <a:latin typeface="Arial Narrow" pitchFamily="34" charset="0"/>
                          <a:ea typeface="+mn-ea"/>
                          <a:cs typeface="+mn-cs"/>
                        </a:rPr>
                        <a:t> onde os acentos vazios nos carros de nossos colaboradores podem ser ocupados por colegas de trabalho.</a:t>
                      </a:r>
                      <a:endParaRPr lang="pt-BR" sz="1200" b="0" i="0" u="none" strike="noStrike" kern="1200" dirty="0" smtClean="0">
                        <a:solidFill>
                          <a:srgbClr val="434343"/>
                        </a:solidFill>
                        <a:effectLst/>
                        <a:latin typeface="Arial Narrow" pitchFamily="34" charset="0"/>
                        <a:ea typeface="+mn-ea"/>
                        <a:cs typeface="+mn-cs"/>
                      </a:endParaRP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99585">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Infra Estrutura</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l" rtl="0" fontAlgn="ctr"/>
                      <a:r>
                        <a:rPr lang="pt-BR" sz="1200" b="0" i="0" u="none" strike="noStrike" kern="1200" dirty="0">
                          <a:solidFill>
                            <a:srgbClr val="434343"/>
                          </a:solidFill>
                          <a:effectLst/>
                          <a:latin typeface="Arial Narrow" pitchFamily="34" charset="0"/>
                          <a:ea typeface="+mn-ea"/>
                          <a:cs typeface="+mn-cs"/>
                        </a:rPr>
                        <a:t>Redução de lixo</a:t>
                      </a: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just" rtl="0" fontAlgn="ctr"/>
                      <a:r>
                        <a:rPr lang="pt-BR" sz="1200" b="0" i="0" u="none" strike="noStrike" kern="1200" dirty="0">
                          <a:solidFill>
                            <a:srgbClr val="434343"/>
                          </a:solidFill>
                          <a:effectLst/>
                          <a:latin typeface="Arial Narrow" pitchFamily="34" charset="0"/>
                          <a:ea typeface="+mn-ea"/>
                          <a:cs typeface="+mn-cs"/>
                        </a:rPr>
                        <a:t>Para reduzir a geração de </a:t>
                      </a:r>
                      <a:r>
                        <a:rPr lang="pt-BR" sz="1200" b="0" i="0" u="none" strike="noStrike" kern="1200" dirty="0" smtClean="0">
                          <a:solidFill>
                            <a:srgbClr val="434343"/>
                          </a:solidFill>
                          <a:effectLst/>
                          <a:latin typeface="Arial Narrow" pitchFamily="34" charset="0"/>
                          <a:ea typeface="+mn-ea"/>
                          <a:cs typeface="+mn-cs"/>
                        </a:rPr>
                        <a:t>lixo, </a:t>
                      </a:r>
                      <a:r>
                        <a:rPr lang="pt-BR" sz="1200" b="0" i="0" u="none" strike="noStrike" kern="1200" dirty="0">
                          <a:solidFill>
                            <a:srgbClr val="434343"/>
                          </a:solidFill>
                          <a:effectLst/>
                          <a:latin typeface="Arial Narrow" pitchFamily="34" charset="0"/>
                          <a:ea typeface="+mn-ea"/>
                          <a:cs typeface="+mn-cs"/>
                        </a:rPr>
                        <a:t>adota ações simples como utilizar louça nos espaços de integração e não depender de materiais descartáveis como copos </a:t>
                      </a:r>
                      <a:r>
                        <a:rPr lang="pt-BR" sz="1200" b="0" i="0" u="none" strike="noStrike" kern="1200" dirty="0" smtClean="0">
                          <a:solidFill>
                            <a:srgbClr val="434343"/>
                          </a:solidFill>
                          <a:effectLst/>
                          <a:latin typeface="Arial Narrow" pitchFamily="34" charset="0"/>
                          <a:ea typeface="+mn-ea"/>
                          <a:cs typeface="+mn-cs"/>
                        </a:rPr>
                        <a:t>plásticos,</a:t>
                      </a:r>
                      <a:r>
                        <a:rPr lang="pt-BR" sz="1200" b="0" i="0" u="none" strike="noStrike" kern="1200" baseline="0" dirty="0" smtClean="0">
                          <a:solidFill>
                            <a:srgbClr val="434343"/>
                          </a:solidFill>
                          <a:effectLst/>
                          <a:latin typeface="Arial Narrow" pitchFamily="34" charset="0"/>
                          <a:ea typeface="+mn-ea"/>
                          <a:cs typeface="+mn-cs"/>
                        </a:rPr>
                        <a:t> p</a:t>
                      </a:r>
                      <a:r>
                        <a:rPr lang="pt-BR" sz="1200" b="0" i="0" u="none" strike="noStrike" kern="1200" dirty="0" smtClean="0">
                          <a:solidFill>
                            <a:srgbClr val="434343"/>
                          </a:solidFill>
                          <a:effectLst/>
                          <a:latin typeface="Arial Narrow" pitchFamily="34" charset="0"/>
                          <a:ea typeface="+mn-ea"/>
                          <a:cs typeface="+mn-cs"/>
                        </a:rPr>
                        <a:t>ossuímos</a:t>
                      </a:r>
                      <a:r>
                        <a:rPr lang="pt-BR" sz="1200" b="0" i="0" u="none" strike="noStrike" kern="1200" baseline="0" dirty="0" smtClean="0">
                          <a:solidFill>
                            <a:srgbClr val="434343"/>
                          </a:solidFill>
                          <a:effectLst/>
                          <a:latin typeface="Arial Narrow" pitchFamily="34" charset="0"/>
                          <a:ea typeface="+mn-ea"/>
                          <a:cs typeface="+mn-cs"/>
                        </a:rPr>
                        <a:t> louça personalizada. Reutilizamos os papéis para impressão, assim contribuindo na redução de gás carbônico. Em nossos eventos externos, fornecemos o transporte dos colaboradores, também com a consciência de reduzir gás carbônico além da comodidade e segurança de todos.</a:t>
                      </a:r>
                      <a:endParaRPr lang="pt-BR" sz="1200" b="0" i="0" u="none" strike="noStrike" kern="1200" dirty="0">
                        <a:solidFill>
                          <a:srgbClr val="434343"/>
                        </a:solidFill>
                        <a:effectLst/>
                        <a:latin typeface="Arial Narrow" pitchFamily="34" charset="0"/>
                        <a:ea typeface="+mn-ea"/>
                        <a:cs typeface="+mn-cs"/>
                      </a:endParaRPr>
                    </a:p>
                  </a:txBody>
                  <a:tcPr marL="6899" marR="6899" marT="51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1728192" cy="646331"/>
          </a:xfrm>
          <a:prstGeom prst="rect">
            <a:avLst/>
          </a:prstGeom>
        </p:spPr>
        <p:txBody>
          <a:bodyPr wrap="square">
            <a:spAutoFit/>
          </a:bodyPr>
          <a:lstStyle/>
          <a:p>
            <a:pPr algn="ctr"/>
            <a:r>
              <a:rPr lang="pt-BR" dirty="0" smtClean="0">
                <a:solidFill>
                  <a:srgbClr val="434343"/>
                </a:solidFill>
                <a:latin typeface="Arial Narrow" pitchFamily="34" charset="0"/>
              </a:rPr>
              <a:t>Contra Corrupção </a:t>
            </a:r>
          </a:p>
          <a:p>
            <a:pPr algn="ctr"/>
            <a:r>
              <a:rPr lang="pt-BR" dirty="0" smtClean="0">
                <a:solidFill>
                  <a:srgbClr val="434343"/>
                </a:solidFill>
                <a:latin typeface="Arial Narrow" pitchFamily="34" charset="0"/>
              </a:rPr>
              <a:t> </a:t>
            </a:r>
            <a:endParaRPr lang="pt-BR" dirty="0">
              <a:solidFill>
                <a:srgbClr val="434343"/>
              </a:solidFill>
              <a:latin typeface="Arial Narrow" pitchFamily="34" charset="0"/>
            </a:endParaRPr>
          </a:p>
        </p:txBody>
      </p:sp>
      <p:sp>
        <p:nvSpPr>
          <p:cNvPr id="5" name="Title 1"/>
          <p:cNvSpPr txBox="1">
            <a:spLocks/>
          </p:cNvSpPr>
          <p:nvPr/>
        </p:nvSpPr>
        <p:spPr>
          <a:xfrm>
            <a:off x="827361" y="2121700"/>
            <a:ext cx="2808535" cy="1458162"/>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1800" b="1" u="sng" dirty="0">
                <a:solidFill>
                  <a:srgbClr val="434343"/>
                </a:solidFill>
                <a:latin typeface="Helvetica 65 Medium"/>
              </a:rPr>
              <a:t>Princípio 10:</a:t>
            </a:r>
            <a:r>
              <a:rPr lang="pt-BR" sz="1800" b="1" dirty="0">
                <a:solidFill>
                  <a:srgbClr val="434343"/>
                </a:solidFill>
                <a:latin typeface="Helvetica 65 Medium"/>
              </a:rPr>
              <a:t> </a:t>
            </a:r>
            <a:r>
              <a:rPr lang="pt-BR" sz="1800" dirty="0">
                <a:solidFill>
                  <a:srgbClr val="434343"/>
                </a:solidFill>
                <a:latin typeface="Helvetica 65 Medium"/>
              </a:rPr>
              <a:t>Combate à corrupção e todas as suas formas, inclusive extorsão e propina.</a:t>
            </a:r>
            <a:r>
              <a:rPr lang="pt-BR" sz="1800" dirty="0" smtClean="0"/>
              <a:t/>
            </a:r>
            <a:br>
              <a:rPr lang="pt-BR" sz="1800" dirty="0" smtClean="0"/>
            </a:br>
            <a:endParaRPr lang="en-US" sz="1800" dirty="0"/>
          </a:p>
        </p:txBody>
      </p:sp>
      <p:pic>
        <p:nvPicPr>
          <p:cNvPr id="6" name="Imagem 5" descr="10.PNG"/>
          <p:cNvPicPr preferRelativeResize="0">
            <a:picLocks/>
          </p:cNvPicPr>
          <p:nvPr/>
        </p:nvPicPr>
        <p:blipFill>
          <a:blip r:embed="rId3" cstate="print"/>
          <a:stretch>
            <a:fillRect/>
          </a:stretch>
        </p:blipFill>
        <p:spPr>
          <a:xfrm>
            <a:off x="4139952" y="1851670"/>
            <a:ext cx="1152128" cy="1944216"/>
          </a:xfrm>
          <a:prstGeom prst="rect">
            <a:avLst/>
          </a:prstGeom>
        </p:spPr>
      </p:pic>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1728192" cy="646331"/>
          </a:xfrm>
          <a:prstGeom prst="rect">
            <a:avLst/>
          </a:prstGeom>
        </p:spPr>
        <p:txBody>
          <a:bodyPr wrap="square">
            <a:spAutoFit/>
          </a:bodyPr>
          <a:lstStyle/>
          <a:p>
            <a:pPr algn="ctr"/>
            <a:r>
              <a:rPr lang="pt-BR" dirty="0" smtClean="0">
                <a:solidFill>
                  <a:srgbClr val="434343"/>
                </a:solidFill>
                <a:latin typeface="Arial Narrow" pitchFamily="34" charset="0"/>
              </a:rPr>
              <a:t>Contra Corrupção </a:t>
            </a:r>
          </a:p>
          <a:p>
            <a:pPr algn="ctr"/>
            <a:r>
              <a:rPr lang="pt-BR" dirty="0" smtClean="0">
                <a:solidFill>
                  <a:srgbClr val="434343"/>
                </a:solidFill>
                <a:latin typeface="Arial Narrow" pitchFamily="34" charset="0"/>
              </a:rPr>
              <a:t> </a:t>
            </a:r>
            <a:endParaRPr lang="pt-BR" dirty="0">
              <a:solidFill>
                <a:srgbClr val="434343"/>
              </a:solidFill>
              <a:latin typeface="Arial Narrow" pitchFamily="34" charset="0"/>
            </a:endParaRPr>
          </a:p>
        </p:txBody>
      </p:sp>
      <p:graphicFrame>
        <p:nvGraphicFramePr>
          <p:cNvPr id="6" name="Espaço Reservado para Conteúdo 5"/>
          <p:cNvGraphicFramePr>
            <a:graphicFrameLocks/>
          </p:cNvGraphicFramePr>
          <p:nvPr>
            <p:extLst>
              <p:ext uri="{D42A27DB-BD31-4B8C-83A1-F6EECF244321}">
                <p14:modId xmlns:p14="http://schemas.microsoft.com/office/powerpoint/2010/main" val="3051664374"/>
              </p:ext>
            </p:extLst>
          </p:nvPr>
        </p:nvGraphicFramePr>
        <p:xfrm>
          <a:off x="467544" y="1724246"/>
          <a:ext cx="8181205" cy="2439352"/>
        </p:xfrm>
        <a:graphic>
          <a:graphicData uri="http://schemas.openxmlformats.org/drawingml/2006/table">
            <a:tbl>
              <a:tblPr firstRow="1" bandRow="1">
                <a:tableStyleId>{7DF18680-E054-41AD-8BC1-D1AEF772440D}</a:tableStyleId>
              </a:tblPr>
              <a:tblGrid>
                <a:gridCol w="1224136"/>
                <a:gridCol w="1656184"/>
                <a:gridCol w="5300885"/>
              </a:tblGrid>
              <a:tr h="202640">
                <a:tc>
                  <a:txBody>
                    <a:bodyPr/>
                    <a:lstStyle/>
                    <a:p>
                      <a:pPr algn="ctr">
                        <a:lnSpc>
                          <a:spcPct val="115000"/>
                        </a:lnSpc>
                        <a:spcAft>
                          <a:spcPts val="0"/>
                        </a:spcAft>
                      </a:pPr>
                      <a:r>
                        <a:rPr lang="pt-BR" sz="1200" b="1" i="0" u="none" strike="noStrike" kern="1200" dirty="0">
                          <a:solidFill>
                            <a:srgbClr val="6F0000"/>
                          </a:solidFill>
                          <a:effectLst/>
                          <a:latin typeface="Arial Narrow" pitchFamily="34" charset="0"/>
                          <a:ea typeface="+mn-ea"/>
                          <a:cs typeface="+mn-cs"/>
                        </a:rPr>
                        <a:t>Sistemas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c>
                  <a:txBody>
                    <a:bodyPr/>
                    <a:lstStyle/>
                    <a:p>
                      <a:pPr algn="ctr">
                        <a:lnSpc>
                          <a:spcPct val="115000"/>
                        </a:lnSpc>
                        <a:spcAft>
                          <a:spcPts val="0"/>
                        </a:spcAft>
                      </a:pPr>
                      <a:r>
                        <a:rPr lang="pt-BR" sz="1200" b="1" i="0" u="none" strike="noStrike" kern="1200" dirty="0">
                          <a:solidFill>
                            <a:srgbClr val="6F0000"/>
                          </a:solidFill>
                          <a:effectLst/>
                          <a:latin typeface="Arial Narrow" pitchFamily="34" charset="0"/>
                          <a:ea typeface="+mn-ea"/>
                          <a:cs typeface="+mn-cs"/>
                        </a:rPr>
                        <a:t>Ações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c>
                  <a:txBody>
                    <a:bodyPr/>
                    <a:lstStyle/>
                    <a:p>
                      <a:pPr algn="ctr">
                        <a:lnSpc>
                          <a:spcPct val="115000"/>
                        </a:lnSpc>
                        <a:spcAft>
                          <a:spcPts val="0"/>
                        </a:spcAft>
                      </a:pPr>
                      <a:r>
                        <a:rPr lang="pt-BR" sz="1200" b="1" i="0" u="none" strike="noStrike" kern="1200" dirty="0">
                          <a:solidFill>
                            <a:srgbClr val="6F0000"/>
                          </a:solidFill>
                          <a:effectLst/>
                          <a:latin typeface="Arial Narrow" pitchFamily="34" charset="0"/>
                          <a:ea typeface="+mn-ea"/>
                          <a:cs typeface="+mn-cs"/>
                        </a:rPr>
                        <a:t>Performance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r>
              <a:tr h="1013200">
                <a:tc>
                  <a:txBody>
                    <a:bodyPr/>
                    <a:lstStyle/>
                    <a:p>
                      <a:pPr>
                        <a:lnSpc>
                          <a:spcPct val="115000"/>
                        </a:lnSpc>
                        <a:spcAft>
                          <a:spcPts val="0"/>
                        </a:spcAft>
                      </a:pPr>
                      <a:r>
                        <a:rPr lang="pt-BR" sz="1200" b="0" i="0" u="none" strike="noStrike" kern="1200" dirty="0">
                          <a:solidFill>
                            <a:srgbClr val="434343"/>
                          </a:solidFill>
                          <a:effectLst/>
                          <a:latin typeface="Arial Narrow" pitchFamily="34" charset="0"/>
                          <a:ea typeface="+mn-ea"/>
                          <a:cs typeface="+mn-cs"/>
                        </a:rPr>
                        <a:t>Compras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pt-BR" sz="1200" b="0" i="0" u="none" strike="noStrike" kern="1200" dirty="0">
                          <a:solidFill>
                            <a:srgbClr val="434343"/>
                          </a:solidFill>
                          <a:effectLst/>
                          <a:latin typeface="Arial Narrow" pitchFamily="34" charset="0"/>
                          <a:ea typeface="+mn-ea"/>
                          <a:cs typeface="+mn-cs"/>
                        </a:rPr>
                        <a:t>Contratos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1000"/>
                        </a:spcAft>
                      </a:pPr>
                      <a:r>
                        <a:rPr lang="pt-BR" sz="1200" b="0" i="0" u="none" strike="noStrike" kern="1200" dirty="0">
                          <a:solidFill>
                            <a:srgbClr val="434343"/>
                          </a:solidFill>
                          <a:effectLst/>
                          <a:latin typeface="Arial Narrow" pitchFamily="34" charset="0"/>
                          <a:ea typeface="+mn-ea"/>
                          <a:cs typeface="+mn-cs"/>
                        </a:rPr>
                        <a:t>Contratos celebrados com clientes e fornecedores contem Apêndice </a:t>
                      </a:r>
                      <a:r>
                        <a:rPr lang="pt-BR" sz="1200" b="0" i="0" u="none" strike="noStrike" kern="1200" dirty="0" err="1">
                          <a:solidFill>
                            <a:srgbClr val="434343"/>
                          </a:solidFill>
                          <a:effectLst/>
                          <a:latin typeface="Arial Narrow" pitchFamily="34" charset="0"/>
                          <a:ea typeface="+mn-ea"/>
                          <a:cs typeface="+mn-cs"/>
                        </a:rPr>
                        <a:t>Anti</a:t>
                      </a:r>
                      <a:r>
                        <a:rPr lang="pt-BR" sz="1200" b="0" i="0" u="none" strike="noStrike" kern="1200" dirty="0">
                          <a:solidFill>
                            <a:srgbClr val="434343"/>
                          </a:solidFill>
                          <a:effectLst/>
                          <a:latin typeface="Arial Narrow" pitchFamily="34" charset="0"/>
                          <a:ea typeface="+mn-ea"/>
                          <a:cs typeface="+mn-cs"/>
                        </a:rPr>
                        <a:t> </a:t>
                      </a:r>
                      <a:r>
                        <a:rPr lang="pt-BR" sz="1200" b="0" i="0" u="none" strike="noStrike" kern="1200" dirty="0" smtClean="0">
                          <a:solidFill>
                            <a:srgbClr val="434343"/>
                          </a:solidFill>
                          <a:effectLst/>
                          <a:latin typeface="Arial Narrow" pitchFamily="34" charset="0"/>
                          <a:ea typeface="+mn-ea"/>
                          <a:cs typeface="+mn-cs"/>
                        </a:rPr>
                        <a:t>Corrupção</a:t>
                      </a:r>
                      <a:r>
                        <a:rPr lang="pt-BR" sz="1200" b="0" i="0" u="none" strike="noStrike" kern="1200" dirty="0">
                          <a:solidFill>
                            <a:srgbClr val="434343"/>
                          </a:solidFill>
                          <a:effectLst/>
                          <a:latin typeface="Arial Narrow" pitchFamily="34" charset="0"/>
                          <a:ea typeface="+mn-ea"/>
                          <a:cs typeface="+mn-cs"/>
                        </a:rPr>
                        <a:t>. A FH é signatária do Pacto Global </a:t>
                      </a:r>
                      <a:r>
                        <a:rPr lang="pt-BR" sz="1200" b="0" i="0" u="none" strike="noStrike" kern="1200" dirty="0" err="1">
                          <a:solidFill>
                            <a:srgbClr val="434343"/>
                          </a:solidFill>
                          <a:effectLst/>
                          <a:latin typeface="Arial Narrow" pitchFamily="34" charset="0"/>
                          <a:ea typeface="+mn-ea"/>
                          <a:cs typeface="+mn-cs"/>
                        </a:rPr>
                        <a:t>Anti</a:t>
                      </a:r>
                      <a:r>
                        <a:rPr lang="pt-BR" sz="1200" b="0" i="0" u="none" strike="noStrike" kern="1200" dirty="0">
                          <a:solidFill>
                            <a:srgbClr val="434343"/>
                          </a:solidFill>
                          <a:effectLst/>
                          <a:latin typeface="Arial Narrow" pitchFamily="34" charset="0"/>
                          <a:ea typeface="+mn-ea"/>
                          <a:cs typeface="+mn-cs"/>
                        </a:rPr>
                        <a:t> Corrupção e definiu punições severas em seus contratos com clientes, fornecedores e colaboradores para qualquer forma de corrupção.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15840">
                <a:tc>
                  <a:txBody>
                    <a:bodyPr/>
                    <a:lstStyle/>
                    <a:p>
                      <a:pPr>
                        <a:lnSpc>
                          <a:spcPct val="115000"/>
                        </a:lnSpc>
                        <a:spcAft>
                          <a:spcPts val="0"/>
                        </a:spcAft>
                        <a:tabLst>
                          <a:tab pos="1352550" algn="l"/>
                        </a:tabLst>
                      </a:pPr>
                      <a:r>
                        <a:rPr lang="pt-BR" sz="1200" b="0" i="0" u="none" strike="noStrike" kern="1200" dirty="0">
                          <a:solidFill>
                            <a:srgbClr val="434343"/>
                          </a:solidFill>
                          <a:effectLst/>
                          <a:latin typeface="Arial Narrow" pitchFamily="34" charset="0"/>
                          <a:ea typeface="+mn-ea"/>
                          <a:cs typeface="+mn-cs"/>
                        </a:rPr>
                        <a:t>Recursos </a:t>
                      </a:r>
                      <a:r>
                        <a:rPr lang="pt-BR" sz="1200" b="0" i="0" u="none" strike="noStrike" kern="1200" dirty="0" smtClean="0">
                          <a:solidFill>
                            <a:srgbClr val="434343"/>
                          </a:solidFill>
                          <a:effectLst/>
                          <a:latin typeface="Arial Narrow" pitchFamily="34" charset="0"/>
                          <a:ea typeface="+mn-ea"/>
                          <a:cs typeface="+mn-cs"/>
                        </a:rPr>
                        <a:t>Humanos</a:t>
                      </a:r>
                      <a:endParaRPr lang="pt-BR" sz="1200" b="0" i="0" u="none" strike="noStrike" kern="1200" dirty="0">
                        <a:solidFill>
                          <a:srgbClr val="434343"/>
                        </a:solidFill>
                        <a:effectLst/>
                        <a:latin typeface="Arial Narrow" pitchFamily="34" charset="0"/>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pt-BR" sz="1200" b="0" i="0" u="none" strike="noStrike" kern="1200" dirty="0">
                          <a:solidFill>
                            <a:srgbClr val="434343"/>
                          </a:solidFill>
                          <a:effectLst/>
                          <a:latin typeface="Arial Narrow" pitchFamily="34" charset="0"/>
                          <a:ea typeface="+mn-ea"/>
                          <a:cs typeface="+mn-cs"/>
                        </a:rPr>
                        <a:t>Regras de Conduta</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pt-BR" sz="1200" b="0" i="0" u="none" strike="noStrike" kern="1200" dirty="0" smtClean="0">
                          <a:solidFill>
                            <a:srgbClr val="434343"/>
                          </a:solidFill>
                          <a:effectLst/>
                          <a:latin typeface="Arial Narrow" pitchFamily="34" charset="0"/>
                          <a:ea typeface="+mn-ea"/>
                          <a:cs typeface="+mn-cs"/>
                        </a:rPr>
                        <a:t>A </a:t>
                      </a:r>
                      <a:r>
                        <a:rPr lang="pt-BR" sz="1200" b="0" i="0" u="none" strike="noStrike" kern="1200" dirty="0">
                          <a:solidFill>
                            <a:srgbClr val="434343"/>
                          </a:solidFill>
                          <a:effectLst/>
                          <a:latin typeface="Arial Narrow" pitchFamily="34" charset="0"/>
                          <a:ea typeface="+mn-ea"/>
                          <a:cs typeface="+mn-cs"/>
                        </a:rPr>
                        <a:t>política de </a:t>
                      </a:r>
                      <a:r>
                        <a:rPr lang="pt-BR" sz="1200" b="0" i="0" u="none" strike="noStrike" kern="1200" dirty="0" smtClean="0">
                          <a:solidFill>
                            <a:srgbClr val="434343"/>
                          </a:solidFill>
                          <a:effectLst/>
                          <a:latin typeface="Arial Narrow" pitchFamily="34" charset="0"/>
                          <a:ea typeface="+mn-ea"/>
                          <a:cs typeface="+mn-cs"/>
                        </a:rPr>
                        <a:t>anticorrupção </a:t>
                      </a:r>
                      <a:r>
                        <a:rPr lang="pt-BR" sz="1200" b="0" i="0" u="none" strike="noStrike" kern="1200" dirty="0">
                          <a:solidFill>
                            <a:srgbClr val="434343"/>
                          </a:solidFill>
                          <a:effectLst/>
                          <a:latin typeface="Arial Narrow" pitchFamily="34" charset="0"/>
                          <a:ea typeface="+mn-ea"/>
                          <a:cs typeface="+mn-cs"/>
                        </a:rPr>
                        <a:t>está explícita em suas regras de </a:t>
                      </a:r>
                      <a:r>
                        <a:rPr lang="pt-BR" sz="1200" b="0" i="0" u="none" strike="noStrike" kern="1200" dirty="0" smtClean="0">
                          <a:solidFill>
                            <a:srgbClr val="434343"/>
                          </a:solidFill>
                          <a:effectLst/>
                          <a:latin typeface="Arial Narrow" pitchFamily="34" charset="0"/>
                          <a:ea typeface="+mn-ea"/>
                          <a:cs typeface="+mn-cs"/>
                        </a:rPr>
                        <a:t>conduta. A </a:t>
                      </a:r>
                      <a:r>
                        <a:rPr lang="pt-BR" sz="1200" b="0" i="0" u="none" strike="noStrike" kern="1200" dirty="0">
                          <a:solidFill>
                            <a:srgbClr val="434343"/>
                          </a:solidFill>
                          <a:effectLst/>
                          <a:latin typeface="Arial Narrow" pitchFamily="34" charset="0"/>
                          <a:ea typeface="+mn-ea"/>
                          <a:cs typeface="+mn-cs"/>
                        </a:rPr>
                        <a:t>FH é estritamente restritiva a qualquer forma de suborno ou pagamento de propinas. Em caso de alguma oferta indevida, o colaborador deve recusar e imediatamente reportar o episódio aos seus superiores.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Retângulo 11"/>
          <p:cNvSpPr/>
          <p:nvPr/>
        </p:nvSpPr>
        <p:spPr>
          <a:xfrm>
            <a:off x="3491880" y="339502"/>
            <a:ext cx="1728192" cy="369332"/>
          </a:xfrm>
          <a:prstGeom prst="rect">
            <a:avLst/>
          </a:prstGeom>
        </p:spPr>
        <p:txBody>
          <a:bodyPr wrap="square">
            <a:spAutoFit/>
          </a:bodyPr>
          <a:lstStyle/>
          <a:p>
            <a:r>
              <a:rPr lang="pt-BR" dirty="0" smtClean="0">
                <a:solidFill>
                  <a:schemeClr val="bg1"/>
                </a:solidFill>
                <a:latin typeface="Arial Narrow" pitchFamily="34" charset="0"/>
              </a:rPr>
              <a:t>PACTO GLOBAL</a:t>
            </a:r>
            <a:endParaRPr lang="pt-BR" dirty="0"/>
          </a:p>
        </p:txBody>
      </p:sp>
      <p:sp>
        <p:nvSpPr>
          <p:cNvPr id="13" name="Retângulo 12"/>
          <p:cNvSpPr/>
          <p:nvPr/>
        </p:nvSpPr>
        <p:spPr>
          <a:xfrm>
            <a:off x="3995936" y="771550"/>
            <a:ext cx="1728192" cy="646331"/>
          </a:xfrm>
          <a:prstGeom prst="rect">
            <a:avLst/>
          </a:prstGeom>
        </p:spPr>
        <p:txBody>
          <a:bodyPr wrap="square">
            <a:spAutoFit/>
          </a:bodyPr>
          <a:lstStyle/>
          <a:p>
            <a:pPr algn="ctr"/>
            <a:r>
              <a:rPr lang="pt-BR" dirty="0" smtClean="0">
                <a:solidFill>
                  <a:srgbClr val="434343"/>
                </a:solidFill>
                <a:latin typeface="Arial Narrow" pitchFamily="34" charset="0"/>
              </a:rPr>
              <a:t>Contra Corrupção </a:t>
            </a:r>
          </a:p>
          <a:p>
            <a:pPr algn="ctr"/>
            <a:r>
              <a:rPr lang="pt-BR" dirty="0" smtClean="0">
                <a:solidFill>
                  <a:srgbClr val="434343"/>
                </a:solidFill>
                <a:latin typeface="Arial Narrow" pitchFamily="34" charset="0"/>
              </a:rPr>
              <a:t> </a:t>
            </a:r>
            <a:endParaRPr lang="pt-BR" dirty="0">
              <a:solidFill>
                <a:srgbClr val="434343"/>
              </a:solidFill>
              <a:latin typeface="Arial Narrow" pitchFamily="34" charset="0"/>
            </a:endParaRPr>
          </a:p>
        </p:txBody>
      </p:sp>
      <p:graphicFrame>
        <p:nvGraphicFramePr>
          <p:cNvPr id="5" name="Espaço Reservado para Conteúdo 5"/>
          <p:cNvGraphicFramePr>
            <a:graphicFrameLocks/>
          </p:cNvGraphicFramePr>
          <p:nvPr>
            <p:extLst>
              <p:ext uri="{D42A27DB-BD31-4B8C-83A1-F6EECF244321}">
                <p14:modId xmlns:p14="http://schemas.microsoft.com/office/powerpoint/2010/main" val="4267244418"/>
              </p:ext>
            </p:extLst>
          </p:nvPr>
        </p:nvGraphicFramePr>
        <p:xfrm>
          <a:off x="423244" y="1778252"/>
          <a:ext cx="8253212" cy="2175516"/>
        </p:xfrm>
        <a:graphic>
          <a:graphicData uri="http://schemas.openxmlformats.org/drawingml/2006/table">
            <a:tbl>
              <a:tblPr firstRow="1" bandRow="1">
                <a:tableStyleId>{7DF18680-E054-41AD-8BC1-D1AEF772440D}</a:tableStyleId>
              </a:tblPr>
              <a:tblGrid>
                <a:gridCol w="1152127"/>
                <a:gridCol w="1728192"/>
                <a:gridCol w="5372893"/>
              </a:tblGrid>
              <a:tr h="196446">
                <a:tc>
                  <a:txBody>
                    <a:bodyPr/>
                    <a:lstStyle/>
                    <a:p>
                      <a:pPr algn="ctr">
                        <a:lnSpc>
                          <a:spcPct val="115000"/>
                        </a:lnSpc>
                        <a:spcAft>
                          <a:spcPts val="0"/>
                        </a:spcAft>
                      </a:pPr>
                      <a:r>
                        <a:rPr lang="pt-BR" sz="1200" b="1" i="0" u="none" strike="noStrike" kern="1200" dirty="0">
                          <a:solidFill>
                            <a:srgbClr val="6F0000"/>
                          </a:solidFill>
                          <a:effectLst/>
                          <a:latin typeface="Arial Narrow" pitchFamily="34" charset="0"/>
                          <a:ea typeface="+mn-ea"/>
                          <a:cs typeface="+mn-cs"/>
                        </a:rPr>
                        <a:t>Sistemas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c>
                  <a:txBody>
                    <a:bodyPr/>
                    <a:lstStyle/>
                    <a:p>
                      <a:pPr algn="ctr">
                        <a:lnSpc>
                          <a:spcPct val="115000"/>
                        </a:lnSpc>
                        <a:spcAft>
                          <a:spcPts val="0"/>
                        </a:spcAft>
                      </a:pPr>
                      <a:r>
                        <a:rPr lang="pt-BR" sz="1200" b="1" i="0" u="none" strike="noStrike" kern="1200" dirty="0">
                          <a:solidFill>
                            <a:srgbClr val="6F0000"/>
                          </a:solidFill>
                          <a:effectLst/>
                          <a:latin typeface="Arial Narrow" pitchFamily="34" charset="0"/>
                          <a:ea typeface="+mn-ea"/>
                          <a:cs typeface="+mn-cs"/>
                        </a:rPr>
                        <a:t>Ações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c>
                  <a:txBody>
                    <a:bodyPr/>
                    <a:lstStyle/>
                    <a:p>
                      <a:pPr algn="ctr">
                        <a:lnSpc>
                          <a:spcPct val="115000"/>
                        </a:lnSpc>
                        <a:spcAft>
                          <a:spcPts val="0"/>
                        </a:spcAft>
                      </a:pPr>
                      <a:r>
                        <a:rPr lang="pt-BR" sz="1200" b="1" i="0" u="none" strike="noStrike" kern="1200" dirty="0">
                          <a:solidFill>
                            <a:srgbClr val="6F0000"/>
                          </a:solidFill>
                          <a:effectLst/>
                          <a:latin typeface="Arial Narrow" pitchFamily="34" charset="0"/>
                          <a:ea typeface="+mn-ea"/>
                          <a:cs typeface="+mn-cs"/>
                        </a:rPr>
                        <a:t>Performance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B3B3"/>
                    </a:solidFill>
                  </a:tcPr>
                </a:tc>
              </a:tr>
              <a:tr h="1178676">
                <a:tc>
                  <a:txBody>
                    <a:bodyPr/>
                    <a:lstStyle/>
                    <a:p>
                      <a:pPr>
                        <a:lnSpc>
                          <a:spcPct val="115000"/>
                        </a:lnSpc>
                        <a:spcAft>
                          <a:spcPts val="0"/>
                        </a:spcAft>
                        <a:tabLst>
                          <a:tab pos="1352550" algn="l"/>
                        </a:tabLst>
                      </a:pPr>
                      <a:r>
                        <a:rPr lang="pt-BR" sz="1200" b="0" i="0" u="none" strike="noStrike" kern="1200" dirty="0">
                          <a:solidFill>
                            <a:srgbClr val="434343"/>
                          </a:solidFill>
                          <a:effectLst/>
                          <a:latin typeface="Arial Narrow" pitchFamily="34" charset="0"/>
                          <a:ea typeface="+mn-ea"/>
                          <a:cs typeface="+mn-cs"/>
                        </a:rPr>
                        <a:t>Recursos Humanos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pt-BR" sz="1200" b="0" i="0" u="none" strike="noStrike" kern="1200" dirty="0">
                          <a:solidFill>
                            <a:srgbClr val="434343"/>
                          </a:solidFill>
                          <a:effectLst/>
                          <a:latin typeface="Arial Narrow" pitchFamily="34" charset="0"/>
                          <a:ea typeface="+mn-ea"/>
                          <a:cs typeface="+mn-cs"/>
                        </a:rPr>
                        <a:t>Regras de Conduta</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pt-BR" sz="1200" b="0" i="0" u="none" strike="noStrike" kern="1200" dirty="0">
                          <a:solidFill>
                            <a:srgbClr val="434343"/>
                          </a:solidFill>
                          <a:effectLst/>
                          <a:latin typeface="Arial Narrow" pitchFamily="34" charset="0"/>
                          <a:ea typeface="+mn-ea"/>
                          <a:cs typeface="+mn-cs"/>
                        </a:rPr>
                        <a:t>A orientação da FH é que os colaboradores não aceitem nenhum presente ou brinde de clientes, fornecedores ou outras entidades, de modo a não estabelecer vínculos de dependência com quem se relaciona. Essa política está exposta no Manual do colaborador, em Regras de conduta.</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86528">
                <a:tc>
                  <a:txBody>
                    <a:bodyPr/>
                    <a:lstStyle/>
                    <a:p>
                      <a:pPr>
                        <a:lnSpc>
                          <a:spcPct val="115000"/>
                        </a:lnSpc>
                        <a:spcAft>
                          <a:spcPts val="0"/>
                        </a:spcAft>
                        <a:tabLst>
                          <a:tab pos="1352550" algn="l"/>
                        </a:tabLst>
                      </a:pPr>
                      <a:r>
                        <a:rPr lang="pt-BR" sz="1200" b="0" i="0" u="none" strike="noStrike" kern="1200" dirty="0" smtClean="0">
                          <a:solidFill>
                            <a:srgbClr val="434343"/>
                          </a:solidFill>
                          <a:effectLst/>
                          <a:latin typeface="Arial Narrow" pitchFamily="34" charset="0"/>
                          <a:ea typeface="+mn-ea"/>
                          <a:cs typeface="+mn-cs"/>
                        </a:rPr>
                        <a:t>Recursos Humanos </a:t>
                      </a:r>
                      <a:endParaRPr lang="pt-BR" sz="1200" b="0" i="0" u="none" strike="noStrike" kern="1200" dirty="0">
                        <a:solidFill>
                          <a:srgbClr val="434343"/>
                        </a:solidFill>
                        <a:effectLst/>
                        <a:latin typeface="Arial Narrow" pitchFamily="34" charset="0"/>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pt-BR" sz="1200" b="0" i="0" u="none" strike="noStrike" kern="1200" dirty="0" smtClean="0">
                          <a:solidFill>
                            <a:srgbClr val="434343"/>
                          </a:solidFill>
                          <a:effectLst/>
                          <a:latin typeface="Arial Narrow" pitchFamily="34" charset="0"/>
                          <a:ea typeface="+mn-ea"/>
                          <a:cs typeface="+mn-cs"/>
                        </a:rPr>
                        <a:t>Treinamentos e vídeos educativos </a:t>
                      </a:r>
                      <a:endParaRPr lang="pt-BR" sz="1200" b="0" i="0" u="none" strike="noStrike" kern="1200" dirty="0">
                        <a:solidFill>
                          <a:srgbClr val="434343"/>
                        </a:solidFill>
                        <a:effectLst/>
                        <a:latin typeface="Arial Narrow" pitchFamily="34" charset="0"/>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pt-BR" sz="1200" b="0" i="0" u="none" strike="noStrike" kern="1200" dirty="0" smtClean="0">
                          <a:solidFill>
                            <a:srgbClr val="434343"/>
                          </a:solidFill>
                          <a:effectLst/>
                          <a:latin typeface="Arial Narrow" pitchFamily="34" charset="0"/>
                          <a:ea typeface="+mn-ea"/>
                          <a:cs typeface="+mn-cs"/>
                        </a:rPr>
                        <a:t>A FH dispõe periodicamente mini treinamentos e vídeos educativos a fim de reforçar a importância do princípio 10 a todos os colaboradores.</a:t>
                      </a:r>
                      <a:endParaRPr lang="pt-BR" sz="1200" b="0" i="0" u="none" strike="noStrike" kern="1200" dirty="0">
                        <a:solidFill>
                          <a:srgbClr val="434343"/>
                        </a:solidFill>
                        <a:effectLst/>
                        <a:latin typeface="Arial Narrow" pitchFamily="34" charset="0"/>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2243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3840947" y="2643758"/>
            <a:ext cx="4824536" cy="369332"/>
          </a:xfrm>
          <a:prstGeom prst="rect">
            <a:avLst/>
          </a:prstGeom>
          <a:noFill/>
        </p:spPr>
        <p:txBody>
          <a:bodyPr wrap="square" rtlCol="0">
            <a:spAutoFit/>
          </a:bodyPr>
          <a:lstStyle/>
          <a:p>
            <a:r>
              <a:rPr lang="pt-BR" dirty="0" smtClean="0">
                <a:solidFill>
                  <a:srgbClr val="6F0000"/>
                </a:solidFill>
                <a:latin typeface="Arial Narrow" pitchFamily="34" charset="0"/>
              </a:rPr>
              <a:t>seu.nome@fh.com.br</a:t>
            </a:r>
            <a:r>
              <a:rPr lang="pt-BR" dirty="0" smtClean="0">
                <a:solidFill>
                  <a:srgbClr val="434343"/>
                </a:solidFill>
                <a:latin typeface="Arial Narrow" pitchFamily="34" charset="0"/>
              </a:rPr>
              <a:t> | +55(41) 9999-9999</a:t>
            </a:r>
            <a:endParaRPr lang="pt-BR" dirty="0">
              <a:solidFill>
                <a:srgbClr val="434343"/>
              </a:solidFill>
              <a:latin typeface="Arial Narrow" pitchFamily="34" charset="0"/>
            </a:endParaRPr>
          </a:p>
        </p:txBody>
      </p:sp>
      <p:sp>
        <p:nvSpPr>
          <p:cNvPr id="4" name="Retângulo 3"/>
          <p:cNvSpPr/>
          <p:nvPr/>
        </p:nvSpPr>
        <p:spPr>
          <a:xfrm>
            <a:off x="0" y="2066158"/>
            <a:ext cx="5220072" cy="472698"/>
          </a:xfrm>
          <a:prstGeom prst="rect">
            <a:avLst/>
          </a:prstGeom>
          <a:solidFill>
            <a:srgbClr val="6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Retângulo 4"/>
          <p:cNvSpPr/>
          <p:nvPr/>
        </p:nvSpPr>
        <p:spPr>
          <a:xfrm>
            <a:off x="3923928" y="2538854"/>
            <a:ext cx="5220072" cy="472698"/>
          </a:xfrm>
          <a:prstGeom prst="rect">
            <a:avLst/>
          </a:prstGeom>
          <a:solidFill>
            <a:srgbClr val="D0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CaixaDeTexto 5"/>
          <p:cNvSpPr txBox="1"/>
          <p:nvPr/>
        </p:nvSpPr>
        <p:spPr>
          <a:xfrm>
            <a:off x="395536" y="2098984"/>
            <a:ext cx="4752528" cy="400110"/>
          </a:xfrm>
          <a:prstGeom prst="rect">
            <a:avLst/>
          </a:prstGeom>
          <a:noFill/>
        </p:spPr>
        <p:txBody>
          <a:bodyPr wrap="square" rtlCol="0">
            <a:spAutoFit/>
          </a:bodyPr>
          <a:lstStyle/>
          <a:p>
            <a:pPr algn="r"/>
            <a:r>
              <a:rPr lang="pt-BR" sz="2000" dirty="0">
                <a:solidFill>
                  <a:schemeClr val="bg1"/>
                </a:solidFill>
                <a:latin typeface="Arial Narrow" pitchFamily="34" charset="0"/>
              </a:rPr>
              <a:t>DÚVIDAS OU SUGESTÕES? FALE </a:t>
            </a:r>
            <a:r>
              <a:rPr lang="pt-BR" sz="2000" dirty="0" smtClean="0">
                <a:solidFill>
                  <a:schemeClr val="bg1"/>
                </a:solidFill>
                <a:latin typeface="Arial Narrow" pitchFamily="34" charset="0"/>
              </a:rPr>
              <a:t>CONOSCO</a:t>
            </a:r>
            <a:endParaRPr lang="pt-BR" sz="2000" dirty="0">
              <a:solidFill>
                <a:schemeClr val="bg1"/>
              </a:solidFill>
              <a:latin typeface="Arial Narrow" pitchFamily="34" charset="0"/>
            </a:endParaRPr>
          </a:p>
        </p:txBody>
      </p:sp>
      <p:sp>
        <p:nvSpPr>
          <p:cNvPr id="7" name="CaixaDeTexto 6"/>
          <p:cNvSpPr txBox="1"/>
          <p:nvPr/>
        </p:nvSpPr>
        <p:spPr>
          <a:xfrm>
            <a:off x="3995936" y="2602460"/>
            <a:ext cx="4824536" cy="369332"/>
          </a:xfrm>
          <a:prstGeom prst="rect">
            <a:avLst/>
          </a:prstGeom>
          <a:noFill/>
        </p:spPr>
        <p:txBody>
          <a:bodyPr wrap="square" rtlCol="0">
            <a:spAutoFit/>
          </a:bodyPr>
          <a:lstStyle/>
          <a:p>
            <a:r>
              <a:rPr lang="pt-BR" dirty="0" smtClean="0">
                <a:solidFill>
                  <a:srgbClr val="6F0000"/>
                </a:solidFill>
                <a:latin typeface="Arial Narrow" pitchFamily="34" charset="0"/>
              </a:rPr>
              <a:t>ricardo.fachin@fh.com.br |</a:t>
            </a:r>
            <a:r>
              <a:rPr lang="pt-BR" dirty="0" smtClean="0">
                <a:solidFill>
                  <a:srgbClr val="69241C"/>
                </a:solidFill>
                <a:latin typeface="Arial Narrow" pitchFamily="34" charset="0"/>
              </a:rPr>
              <a:t> </a:t>
            </a:r>
            <a:r>
              <a:rPr lang="pt-BR" dirty="0" smtClean="0">
                <a:solidFill>
                  <a:srgbClr val="434343"/>
                </a:solidFill>
                <a:latin typeface="Arial Narrow" pitchFamily="34" charset="0"/>
              </a:rPr>
              <a:t>+55 (41) 3593-3200</a:t>
            </a:r>
            <a:endParaRPr lang="pt-BR" dirty="0">
              <a:solidFill>
                <a:srgbClr val="434343"/>
              </a:solidFill>
              <a:latin typeface="Arial Narrow" pitchFamily="34" charset="0"/>
            </a:endParaRPr>
          </a:p>
        </p:txBody>
      </p:sp>
    </p:spTree>
    <p:extLst>
      <p:ext uri="{BB962C8B-B14F-4D97-AF65-F5344CB8AC3E}">
        <p14:creationId xmlns:p14="http://schemas.microsoft.com/office/powerpoint/2010/main" val="1559356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323528" y="323771"/>
            <a:ext cx="4752528" cy="369332"/>
          </a:xfrm>
          <a:prstGeom prst="rect">
            <a:avLst/>
          </a:prstGeom>
          <a:noFill/>
        </p:spPr>
        <p:txBody>
          <a:bodyPr wrap="square" rtlCol="0">
            <a:spAutoFit/>
          </a:bodyPr>
          <a:lstStyle/>
          <a:p>
            <a:pPr algn="r"/>
            <a:r>
              <a:rPr lang="pt-BR" dirty="0">
                <a:solidFill>
                  <a:schemeClr val="bg1"/>
                </a:solidFill>
                <a:latin typeface="Arial Narrow" pitchFamily="34" charset="0"/>
              </a:rPr>
              <a:t>NOSSA MISSÃO</a:t>
            </a:r>
          </a:p>
        </p:txBody>
      </p:sp>
      <p:pic>
        <p:nvPicPr>
          <p:cNvPr id="7" name="Espaço Reservado para Conteúdo 1"/>
          <p:cNvPicPr>
            <a:picLocks noGrp="1" noChangeAspect="1"/>
          </p:cNvPicPr>
          <p:nvPr>
            <p:ph idx="4294967295"/>
          </p:nvPr>
        </p:nvPicPr>
        <p:blipFill>
          <a:blip r:embed="rId4" cstate="print">
            <a:extLst>
              <a:ext uri="{28A0092B-C50C-407E-A947-70E740481C1C}">
                <a14:useLocalDpi xmlns:a14="http://schemas.microsoft.com/office/drawing/2010/main" val="0"/>
              </a:ext>
            </a:extLst>
          </a:blip>
          <a:stretch>
            <a:fillRect/>
          </a:stretch>
        </p:blipFill>
        <p:spPr>
          <a:xfrm>
            <a:off x="0" y="1801478"/>
            <a:ext cx="4190471" cy="1922400"/>
          </a:xfrm>
        </p:spPr>
      </p:pic>
      <p:sp>
        <p:nvSpPr>
          <p:cNvPr id="8" name="CaixaDeTexto 7"/>
          <p:cNvSpPr txBox="1"/>
          <p:nvPr/>
        </p:nvSpPr>
        <p:spPr>
          <a:xfrm>
            <a:off x="4499992" y="1707654"/>
            <a:ext cx="3888432" cy="2123658"/>
          </a:xfrm>
          <a:prstGeom prst="rect">
            <a:avLst/>
          </a:prstGeom>
          <a:noFill/>
        </p:spPr>
        <p:txBody>
          <a:bodyPr wrap="square" rtlCol="0">
            <a:spAutoFit/>
          </a:bodyPr>
          <a:lstStyle/>
          <a:p>
            <a:pPr algn="just"/>
            <a:r>
              <a:rPr lang="pt-BR" sz="2200" dirty="0">
                <a:solidFill>
                  <a:srgbClr val="434343"/>
                </a:solidFill>
                <a:latin typeface="Arial Narrow" pitchFamily="34" charset="0"/>
              </a:rPr>
              <a:t>Entender as necessidades dos clientes para implementar as melhores soluções de negócios baseadas em tecnologia da informação, que garantam o retorno dos investimentos.</a:t>
            </a:r>
          </a:p>
        </p:txBody>
      </p:sp>
    </p:spTree>
    <p:extLst>
      <p:ext uri="{BB962C8B-B14F-4D97-AF65-F5344CB8AC3E}">
        <p14:creationId xmlns:p14="http://schemas.microsoft.com/office/powerpoint/2010/main" val="22506012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CaixaDeTexto 3"/>
          <p:cNvSpPr txBox="1"/>
          <p:nvPr/>
        </p:nvSpPr>
        <p:spPr>
          <a:xfrm>
            <a:off x="323528" y="323771"/>
            <a:ext cx="4752528" cy="369332"/>
          </a:xfrm>
          <a:prstGeom prst="rect">
            <a:avLst/>
          </a:prstGeom>
          <a:noFill/>
        </p:spPr>
        <p:txBody>
          <a:bodyPr wrap="square" rtlCol="0">
            <a:spAutoFit/>
          </a:bodyPr>
          <a:lstStyle/>
          <a:p>
            <a:pPr algn="r"/>
            <a:r>
              <a:rPr lang="pt-BR" dirty="0">
                <a:solidFill>
                  <a:schemeClr val="bg1"/>
                </a:solidFill>
                <a:latin typeface="Arial Narrow" pitchFamily="34" charset="0"/>
              </a:rPr>
              <a:t>NOSSA VISÃO</a:t>
            </a:r>
          </a:p>
        </p:txBody>
      </p:sp>
      <p:pic>
        <p:nvPicPr>
          <p:cNvPr id="6" name="Espaço Reservado para Conteúdo 1"/>
          <p:cNvPicPr>
            <a:picLocks noGrp="1" noChangeAspect="1"/>
          </p:cNvPicPr>
          <p:nvPr>
            <p:ph idx="4294967295"/>
          </p:nvPr>
        </p:nvPicPr>
        <p:blipFill>
          <a:blip r:embed="rId4" cstate="print">
            <a:extLst>
              <a:ext uri="{28A0092B-C50C-407E-A947-70E740481C1C}">
                <a14:useLocalDpi xmlns:a14="http://schemas.microsoft.com/office/drawing/2010/main" val="0"/>
              </a:ext>
            </a:extLst>
          </a:blip>
          <a:stretch>
            <a:fillRect/>
          </a:stretch>
        </p:blipFill>
        <p:spPr>
          <a:xfrm>
            <a:off x="0" y="1808436"/>
            <a:ext cx="4189413" cy="1921915"/>
          </a:xfrm>
        </p:spPr>
      </p:pic>
      <p:sp>
        <p:nvSpPr>
          <p:cNvPr id="7" name="CaixaDeTexto 6"/>
          <p:cNvSpPr txBox="1"/>
          <p:nvPr/>
        </p:nvSpPr>
        <p:spPr>
          <a:xfrm>
            <a:off x="4499992" y="1707654"/>
            <a:ext cx="3888432" cy="2123658"/>
          </a:xfrm>
          <a:prstGeom prst="rect">
            <a:avLst/>
          </a:prstGeom>
          <a:noFill/>
        </p:spPr>
        <p:txBody>
          <a:bodyPr wrap="square" rtlCol="0">
            <a:spAutoFit/>
          </a:bodyPr>
          <a:lstStyle/>
          <a:p>
            <a:pPr algn="just"/>
            <a:r>
              <a:rPr lang="pt-BR" sz="2200" dirty="0">
                <a:solidFill>
                  <a:srgbClr val="434343"/>
                </a:solidFill>
                <a:latin typeface="Arial Narrow" pitchFamily="34" charset="0"/>
              </a:rPr>
              <a:t>Ser a opção número 1 da área de tecnologia da informação, oferecendo produtos, serviços e oportunidades que agreguem valor aos negócios dos clientes e à vida dos colaboradores.</a:t>
            </a:r>
          </a:p>
        </p:txBody>
      </p:sp>
    </p:spTree>
    <p:extLst>
      <p:ext uri="{BB962C8B-B14F-4D97-AF65-F5344CB8AC3E}">
        <p14:creationId xmlns:p14="http://schemas.microsoft.com/office/powerpoint/2010/main" val="2497216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323528" y="323771"/>
            <a:ext cx="4752528" cy="369332"/>
          </a:xfrm>
          <a:prstGeom prst="rect">
            <a:avLst/>
          </a:prstGeom>
          <a:noFill/>
        </p:spPr>
        <p:txBody>
          <a:bodyPr wrap="square" rtlCol="0">
            <a:spAutoFit/>
          </a:bodyPr>
          <a:lstStyle/>
          <a:p>
            <a:pPr algn="r"/>
            <a:r>
              <a:rPr lang="pt-BR" dirty="0">
                <a:solidFill>
                  <a:schemeClr val="bg1"/>
                </a:solidFill>
                <a:latin typeface="Arial Narrow" pitchFamily="34" charset="0"/>
              </a:rPr>
              <a:t>NOSSOS VALORES</a:t>
            </a:r>
          </a:p>
        </p:txBody>
      </p:sp>
      <p:pic>
        <p:nvPicPr>
          <p:cNvPr id="7" name="Espaço Reservado para Conteúdo 1"/>
          <p:cNvPicPr>
            <a:picLocks noGrp="1" noChangeAspect="1"/>
          </p:cNvPicPr>
          <p:nvPr>
            <p:ph idx="4294967295"/>
          </p:nvPr>
        </p:nvPicPr>
        <p:blipFill>
          <a:blip r:embed="rId4" cstate="print">
            <a:extLst>
              <a:ext uri="{28A0092B-C50C-407E-A947-70E740481C1C}">
                <a14:useLocalDpi xmlns:a14="http://schemas.microsoft.com/office/drawing/2010/main" val="0"/>
              </a:ext>
            </a:extLst>
          </a:blip>
          <a:stretch>
            <a:fillRect/>
          </a:stretch>
        </p:blipFill>
        <p:spPr>
          <a:xfrm>
            <a:off x="1" y="1808436"/>
            <a:ext cx="4189411" cy="1921915"/>
          </a:xfrm>
        </p:spPr>
      </p:pic>
      <p:sp>
        <p:nvSpPr>
          <p:cNvPr id="8" name="CaixaDeTexto 7"/>
          <p:cNvSpPr txBox="1"/>
          <p:nvPr/>
        </p:nvSpPr>
        <p:spPr>
          <a:xfrm>
            <a:off x="4499992" y="1707654"/>
            <a:ext cx="3888432" cy="2139047"/>
          </a:xfrm>
          <a:prstGeom prst="rect">
            <a:avLst/>
          </a:prstGeom>
          <a:noFill/>
        </p:spPr>
        <p:txBody>
          <a:bodyPr wrap="square" rtlCol="0">
            <a:spAutoFit/>
          </a:bodyPr>
          <a:lstStyle/>
          <a:p>
            <a:pPr marL="342900" indent="-342900" algn="just">
              <a:buFont typeface="Arial" panose="020B0604020202020204" pitchFamily="34" charset="0"/>
              <a:buChar char="•"/>
            </a:pPr>
            <a:r>
              <a:rPr lang="pt-BR" sz="1900" dirty="0">
                <a:solidFill>
                  <a:srgbClr val="434343"/>
                </a:solidFill>
                <a:latin typeface="Arial Narrow" pitchFamily="34" charset="0"/>
              </a:rPr>
              <a:t>Foco no cliente</a:t>
            </a:r>
          </a:p>
          <a:p>
            <a:pPr marL="342900" indent="-342900" algn="just">
              <a:buFont typeface="Arial" panose="020B0604020202020204" pitchFamily="34" charset="0"/>
              <a:buChar char="•"/>
            </a:pPr>
            <a:r>
              <a:rPr lang="pt-BR" sz="1900" dirty="0">
                <a:solidFill>
                  <a:srgbClr val="434343"/>
                </a:solidFill>
                <a:latin typeface="Arial Narrow" pitchFamily="34" charset="0"/>
              </a:rPr>
              <a:t>Inovação</a:t>
            </a:r>
          </a:p>
          <a:p>
            <a:pPr marL="342900" indent="-342900" algn="just">
              <a:buFont typeface="Arial" panose="020B0604020202020204" pitchFamily="34" charset="0"/>
              <a:buChar char="•"/>
            </a:pPr>
            <a:r>
              <a:rPr lang="pt-BR" sz="1900" dirty="0">
                <a:solidFill>
                  <a:srgbClr val="434343"/>
                </a:solidFill>
                <a:latin typeface="Arial Narrow" pitchFamily="34" charset="0"/>
              </a:rPr>
              <a:t>Confiança e respeito mútuo</a:t>
            </a:r>
          </a:p>
          <a:p>
            <a:pPr marL="342900" indent="-342900" algn="just">
              <a:buFont typeface="Arial" panose="020B0604020202020204" pitchFamily="34" charset="0"/>
              <a:buChar char="•"/>
            </a:pPr>
            <a:r>
              <a:rPr lang="pt-BR" sz="1900" dirty="0">
                <a:solidFill>
                  <a:srgbClr val="434343"/>
                </a:solidFill>
                <a:latin typeface="Arial Narrow" pitchFamily="34" charset="0"/>
              </a:rPr>
              <a:t>Qualidade na gestão e entrega</a:t>
            </a:r>
          </a:p>
          <a:p>
            <a:pPr marL="342900" indent="-342900" algn="just">
              <a:buFont typeface="Arial" panose="020B0604020202020204" pitchFamily="34" charset="0"/>
              <a:buChar char="•"/>
            </a:pPr>
            <a:r>
              <a:rPr lang="pt-BR" sz="1900" dirty="0">
                <a:solidFill>
                  <a:srgbClr val="434343"/>
                </a:solidFill>
                <a:latin typeface="Arial Narrow" pitchFamily="34" charset="0"/>
              </a:rPr>
              <a:t>Simplicidade</a:t>
            </a:r>
          </a:p>
          <a:p>
            <a:pPr marL="342900" indent="-342900" algn="just">
              <a:buFont typeface="Arial" panose="020B0604020202020204" pitchFamily="34" charset="0"/>
              <a:buChar char="•"/>
            </a:pPr>
            <a:r>
              <a:rPr lang="pt-BR" sz="1900" dirty="0">
                <a:solidFill>
                  <a:srgbClr val="434343"/>
                </a:solidFill>
                <a:latin typeface="Arial Narrow" pitchFamily="34" charset="0"/>
              </a:rPr>
              <a:t>Flexibilidade e adaptabilidade</a:t>
            </a:r>
          </a:p>
          <a:p>
            <a:pPr marL="342900" indent="-342900" algn="just">
              <a:buFont typeface="Arial" panose="020B0604020202020204" pitchFamily="34" charset="0"/>
              <a:buChar char="•"/>
            </a:pPr>
            <a:r>
              <a:rPr lang="pt-BR" sz="1900" dirty="0">
                <a:solidFill>
                  <a:srgbClr val="434343"/>
                </a:solidFill>
                <a:latin typeface="Arial Narrow" pitchFamily="34" charset="0"/>
              </a:rPr>
              <a:t>Espírito jovem</a:t>
            </a:r>
          </a:p>
        </p:txBody>
      </p:sp>
    </p:spTree>
    <p:extLst>
      <p:ext uri="{BB962C8B-B14F-4D97-AF65-F5344CB8AC3E}">
        <p14:creationId xmlns:p14="http://schemas.microsoft.com/office/powerpoint/2010/main" val="2505088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Espaço Reservado para Conteúdo 1"/>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0" y="1"/>
            <a:ext cx="9144000" cy="3507854"/>
          </a:xfrm>
        </p:spPr>
      </p:pic>
      <p:sp>
        <p:nvSpPr>
          <p:cNvPr id="3" name="Retângulo 2"/>
          <p:cNvSpPr/>
          <p:nvPr/>
        </p:nvSpPr>
        <p:spPr>
          <a:xfrm>
            <a:off x="0" y="3003798"/>
            <a:ext cx="5508104" cy="504056"/>
          </a:xfrm>
          <a:prstGeom prst="rect">
            <a:avLst/>
          </a:prstGeom>
          <a:solidFill>
            <a:srgbClr val="6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Retângulo 3"/>
          <p:cNvSpPr/>
          <p:nvPr/>
        </p:nvSpPr>
        <p:spPr>
          <a:xfrm>
            <a:off x="3779912" y="3507854"/>
            <a:ext cx="5364088" cy="528042"/>
          </a:xfrm>
          <a:prstGeom prst="rect">
            <a:avLst/>
          </a:prstGeom>
          <a:solidFill>
            <a:srgbClr val="D0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                                </a:t>
            </a:r>
            <a:endParaRPr lang="pt-BR" dirty="0"/>
          </a:p>
        </p:txBody>
      </p:sp>
      <p:sp>
        <p:nvSpPr>
          <p:cNvPr id="5" name="CaixaDeTexto 4"/>
          <p:cNvSpPr txBox="1"/>
          <p:nvPr/>
        </p:nvSpPr>
        <p:spPr>
          <a:xfrm>
            <a:off x="3900185" y="3587209"/>
            <a:ext cx="5123541" cy="369332"/>
          </a:xfrm>
          <a:prstGeom prst="rect">
            <a:avLst/>
          </a:prstGeom>
          <a:noFill/>
        </p:spPr>
        <p:txBody>
          <a:bodyPr wrap="square" rtlCol="0">
            <a:spAutoFit/>
          </a:bodyPr>
          <a:lstStyle/>
          <a:p>
            <a:r>
              <a:rPr lang="pt-BR" dirty="0">
                <a:solidFill>
                  <a:srgbClr val="434343"/>
                </a:solidFill>
                <a:latin typeface="Arial Narrow" pitchFamily="34" charset="0"/>
              </a:rPr>
              <a:t>A FH </a:t>
            </a:r>
            <a:r>
              <a:rPr lang="pt-BR" dirty="0" smtClean="0">
                <a:solidFill>
                  <a:srgbClr val="434343"/>
                </a:solidFill>
                <a:latin typeface="Arial Narrow" pitchFamily="34" charset="0"/>
              </a:rPr>
              <a:t>2014</a:t>
            </a:r>
            <a:endParaRPr lang="pt-BR" dirty="0">
              <a:solidFill>
                <a:srgbClr val="434343"/>
              </a:solidFill>
              <a:latin typeface="Arial Narrow" pitchFamily="34" charset="0"/>
            </a:endParaRPr>
          </a:p>
        </p:txBody>
      </p:sp>
      <p:sp>
        <p:nvSpPr>
          <p:cNvPr id="6" name="CaixaDeTexto 5"/>
          <p:cNvSpPr txBox="1"/>
          <p:nvPr/>
        </p:nvSpPr>
        <p:spPr>
          <a:xfrm>
            <a:off x="179512" y="195486"/>
            <a:ext cx="8749108" cy="369332"/>
          </a:xfrm>
          <a:prstGeom prst="rect">
            <a:avLst/>
          </a:prstGeom>
          <a:noFill/>
        </p:spPr>
        <p:txBody>
          <a:bodyPr wrap="square" rtlCol="0">
            <a:spAutoFit/>
          </a:bodyPr>
          <a:lstStyle/>
          <a:p>
            <a:pPr algn="r"/>
            <a:r>
              <a:rPr lang="pt-BR" dirty="0" smtClean="0">
                <a:solidFill>
                  <a:schemeClr val="bg1"/>
                </a:solidFill>
                <a:latin typeface="Arial Narrow" pitchFamily="34" charset="0"/>
              </a:rPr>
              <a:t>fh.com.br</a:t>
            </a:r>
            <a:endParaRPr lang="pt-BR" dirty="0">
              <a:solidFill>
                <a:schemeClr val="bg1"/>
              </a:solidFill>
              <a:latin typeface="Arial Narrow" pitchFamily="34" charset="0"/>
            </a:endParaRPr>
          </a:p>
        </p:txBody>
      </p:sp>
      <p:sp>
        <p:nvSpPr>
          <p:cNvPr id="7" name="CaixaDeTexto 6"/>
          <p:cNvSpPr txBox="1"/>
          <p:nvPr/>
        </p:nvSpPr>
        <p:spPr>
          <a:xfrm>
            <a:off x="107504" y="3075806"/>
            <a:ext cx="5256584" cy="400110"/>
          </a:xfrm>
          <a:prstGeom prst="rect">
            <a:avLst/>
          </a:prstGeom>
          <a:noFill/>
        </p:spPr>
        <p:txBody>
          <a:bodyPr wrap="square" rtlCol="0">
            <a:spAutoFit/>
          </a:bodyPr>
          <a:lstStyle/>
          <a:p>
            <a:pPr algn="r"/>
            <a:r>
              <a:rPr lang="pt-BR" sz="2000" dirty="0">
                <a:solidFill>
                  <a:schemeClr val="bg1"/>
                </a:solidFill>
                <a:latin typeface="Arial Narrow" pitchFamily="34" charset="0"/>
              </a:rPr>
              <a:t>PERFIL CORPORATIVO</a:t>
            </a:r>
          </a:p>
        </p:txBody>
      </p:sp>
    </p:spTree>
    <p:extLst>
      <p:ext uri="{BB962C8B-B14F-4D97-AF65-F5344CB8AC3E}">
        <p14:creationId xmlns:p14="http://schemas.microsoft.com/office/powerpoint/2010/main" val="36076329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19" name="Imagem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88" y="1347614"/>
            <a:ext cx="3077246" cy="3021296"/>
          </a:xfrm>
          <a:prstGeom prst="rect">
            <a:avLst/>
          </a:prstGeom>
        </p:spPr>
      </p:pic>
      <p:sp>
        <p:nvSpPr>
          <p:cNvPr id="10" name="CaixaDeTexto 9"/>
          <p:cNvSpPr txBox="1"/>
          <p:nvPr/>
        </p:nvSpPr>
        <p:spPr>
          <a:xfrm>
            <a:off x="323528" y="323771"/>
            <a:ext cx="4752528" cy="369332"/>
          </a:xfrm>
          <a:prstGeom prst="rect">
            <a:avLst/>
          </a:prstGeom>
          <a:noFill/>
        </p:spPr>
        <p:txBody>
          <a:bodyPr wrap="square" rtlCol="0">
            <a:spAutoFit/>
          </a:bodyPr>
          <a:lstStyle/>
          <a:p>
            <a:pPr algn="r"/>
            <a:r>
              <a:rPr lang="pt-BR" dirty="0">
                <a:solidFill>
                  <a:schemeClr val="bg1"/>
                </a:solidFill>
                <a:latin typeface="Arial Narrow" pitchFamily="34" charset="0"/>
              </a:rPr>
              <a:t>FH EM NÚMEROS</a:t>
            </a:r>
          </a:p>
        </p:txBody>
      </p:sp>
      <p:sp>
        <p:nvSpPr>
          <p:cNvPr id="12" name="CaixaDeTexto 11"/>
          <p:cNvSpPr txBox="1"/>
          <p:nvPr/>
        </p:nvSpPr>
        <p:spPr>
          <a:xfrm>
            <a:off x="830785" y="1391609"/>
            <a:ext cx="2293026" cy="615553"/>
          </a:xfrm>
          <a:prstGeom prst="rect">
            <a:avLst/>
          </a:prstGeom>
          <a:noFill/>
        </p:spPr>
        <p:txBody>
          <a:bodyPr wrap="square" rtlCol="0">
            <a:spAutoFit/>
          </a:bodyPr>
          <a:lstStyle/>
          <a:p>
            <a:r>
              <a:rPr lang="pt-BR" sz="1700" b="1" dirty="0">
                <a:solidFill>
                  <a:srgbClr val="434343"/>
                </a:solidFill>
                <a:latin typeface="Arial Narrow" pitchFamily="34" charset="0"/>
              </a:rPr>
              <a:t>Mais de </a:t>
            </a:r>
            <a:r>
              <a:rPr lang="pt-BR" sz="1700" b="1" dirty="0">
                <a:solidFill>
                  <a:srgbClr val="6F0000"/>
                </a:solidFill>
                <a:latin typeface="Arial Narrow" pitchFamily="34" charset="0"/>
              </a:rPr>
              <a:t>450</a:t>
            </a:r>
            <a:r>
              <a:rPr lang="pt-BR" sz="1700" b="1" dirty="0">
                <a:solidFill>
                  <a:srgbClr val="69241C"/>
                </a:solidFill>
                <a:latin typeface="Arial Narrow" pitchFamily="34" charset="0"/>
              </a:rPr>
              <a:t> </a:t>
            </a:r>
            <a:r>
              <a:rPr lang="pt-BR" sz="1700" b="1" dirty="0">
                <a:solidFill>
                  <a:srgbClr val="434343"/>
                </a:solidFill>
                <a:latin typeface="Arial Narrow" pitchFamily="34" charset="0"/>
              </a:rPr>
              <a:t>colaboradores em 2014</a:t>
            </a:r>
          </a:p>
        </p:txBody>
      </p:sp>
      <p:sp>
        <p:nvSpPr>
          <p:cNvPr id="21" name="CaixaDeTexto 20"/>
          <p:cNvSpPr txBox="1"/>
          <p:nvPr/>
        </p:nvSpPr>
        <p:spPr>
          <a:xfrm>
            <a:off x="830785" y="3094783"/>
            <a:ext cx="472977" cy="307777"/>
          </a:xfrm>
          <a:prstGeom prst="rect">
            <a:avLst/>
          </a:prstGeom>
          <a:noFill/>
        </p:spPr>
        <p:txBody>
          <a:bodyPr wrap="square" rtlCol="0">
            <a:spAutoFit/>
          </a:bodyPr>
          <a:lstStyle/>
          <a:p>
            <a:pPr algn="ctr"/>
            <a:r>
              <a:rPr lang="pt-BR" sz="1400" dirty="0" smtClean="0">
                <a:solidFill>
                  <a:srgbClr val="434343"/>
                </a:solidFill>
                <a:latin typeface="Arial Narrow" pitchFamily="34" charset="0"/>
              </a:rPr>
              <a:t>241</a:t>
            </a:r>
            <a:endParaRPr lang="pt-BR" sz="1400" dirty="0">
              <a:solidFill>
                <a:srgbClr val="434343"/>
              </a:solidFill>
              <a:latin typeface="Arial Narrow" pitchFamily="34" charset="0"/>
            </a:endParaRPr>
          </a:p>
        </p:txBody>
      </p:sp>
      <p:sp>
        <p:nvSpPr>
          <p:cNvPr id="22" name="CaixaDeTexto 21"/>
          <p:cNvSpPr txBox="1"/>
          <p:nvPr/>
        </p:nvSpPr>
        <p:spPr>
          <a:xfrm>
            <a:off x="1410221" y="2885529"/>
            <a:ext cx="472977" cy="307777"/>
          </a:xfrm>
          <a:prstGeom prst="rect">
            <a:avLst/>
          </a:prstGeom>
          <a:noFill/>
        </p:spPr>
        <p:txBody>
          <a:bodyPr wrap="square" rtlCol="0">
            <a:spAutoFit/>
          </a:bodyPr>
          <a:lstStyle/>
          <a:p>
            <a:pPr algn="ctr"/>
            <a:r>
              <a:rPr lang="pt-BR" sz="1400" dirty="0" smtClean="0">
                <a:solidFill>
                  <a:srgbClr val="434343"/>
                </a:solidFill>
                <a:latin typeface="Arial Narrow" pitchFamily="34" charset="0"/>
              </a:rPr>
              <a:t>300</a:t>
            </a:r>
            <a:endParaRPr lang="pt-BR" sz="1400" dirty="0">
              <a:solidFill>
                <a:srgbClr val="434343"/>
              </a:solidFill>
              <a:latin typeface="Arial Narrow" pitchFamily="34" charset="0"/>
            </a:endParaRPr>
          </a:p>
        </p:txBody>
      </p:sp>
      <p:sp>
        <p:nvSpPr>
          <p:cNvPr id="23" name="CaixaDeTexto 22"/>
          <p:cNvSpPr txBox="1"/>
          <p:nvPr/>
        </p:nvSpPr>
        <p:spPr>
          <a:xfrm>
            <a:off x="1979712" y="2656897"/>
            <a:ext cx="472977" cy="307777"/>
          </a:xfrm>
          <a:prstGeom prst="rect">
            <a:avLst/>
          </a:prstGeom>
          <a:noFill/>
        </p:spPr>
        <p:txBody>
          <a:bodyPr wrap="square" rtlCol="0">
            <a:spAutoFit/>
          </a:bodyPr>
          <a:lstStyle/>
          <a:p>
            <a:pPr algn="ctr"/>
            <a:r>
              <a:rPr lang="pt-BR" sz="1400" dirty="0" smtClean="0">
                <a:solidFill>
                  <a:srgbClr val="434343"/>
                </a:solidFill>
                <a:latin typeface="Arial Narrow" pitchFamily="34" charset="0"/>
              </a:rPr>
              <a:t>360</a:t>
            </a:r>
            <a:endParaRPr lang="pt-BR" sz="1400" dirty="0">
              <a:solidFill>
                <a:srgbClr val="434343"/>
              </a:solidFill>
              <a:latin typeface="Arial Narrow" pitchFamily="34" charset="0"/>
            </a:endParaRPr>
          </a:p>
        </p:txBody>
      </p:sp>
      <p:sp>
        <p:nvSpPr>
          <p:cNvPr id="24" name="CaixaDeTexto 23"/>
          <p:cNvSpPr txBox="1"/>
          <p:nvPr/>
        </p:nvSpPr>
        <p:spPr>
          <a:xfrm>
            <a:off x="2537180" y="2475411"/>
            <a:ext cx="472977" cy="307777"/>
          </a:xfrm>
          <a:prstGeom prst="rect">
            <a:avLst/>
          </a:prstGeom>
          <a:noFill/>
        </p:spPr>
        <p:txBody>
          <a:bodyPr wrap="square" rtlCol="0">
            <a:spAutoFit/>
          </a:bodyPr>
          <a:lstStyle/>
          <a:p>
            <a:pPr algn="ctr"/>
            <a:r>
              <a:rPr lang="pt-BR" sz="1400" dirty="0" smtClean="0">
                <a:solidFill>
                  <a:srgbClr val="434343"/>
                </a:solidFill>
                <a:latin typeface="Arial Narrow" pitchFamily="34" charset="0"/>
              </a:rPr>
              <a:t>450</a:t>
            </a:r>
            <a:endParaRPr lang="pt-BR" sz="1400" dirty="0">
              <a:solidFill>
                <a:srgbClr val="434343"/>
              </a:solidFill>
              <a:latin typeface="Arial Narrow" pitchFamily="34" charset="0"/>
            </a:endParaRPr>
          </a:p>
        </p:txBody>
      </p:sp>
      <p:sp>
        <p:nvSpPr>
          <p:cNvPr id="25" name="CaixaDeTexto 24"/>
          <p:cNvSpPr txBox="1"/>
          <p:nvPr/>
        </p:nvSpPr>
        <p:spPr>
          <a:xfrm>
            <a:off x="3123811" y="1870754"/>
            <a:ext cx="472977" cy="307777"/>
          </a:xfrm>
          <a:prstGeom prst="rect">
            <a:avLst/>
          </a:prstGeom>
          <a:noFill/>
        </p:spPr>
        <p:txBody>
          <a:bodyPr wrap="square" rtlCol="0">
            <a:spAutoFit/>
          </a:bodyPr>
          <a:lstStyle/>
          <a:p>
            <a:pPr algn="ctr"/>
            <a:r>
              <a:rPr lang="pt-BR" sz="1400" b="1" dirty="0" smtClean="0">
                <a:solidFill>
                  <a:schemeClr val="bg1"/>
                </a:solidFill>
                <a:latin typeface="Arial Narrow" pitchFamily="34" charset="0"/>
              </a:rPr>
              <a:t>900</a:t>
            </a:r>
            <a:endParaRPr lang="pt-BR" sz="1400" b="1" dirty="0">
              <a:solidFill>
                <a:schemeClr val="bg1"/>
              </a:solidFill>
              <a:latin typeface="Arial Narrow" pitchFamily="34" charset="0"/>
            </a:endParaRPr>
          </a:p>
        </p:txBody>
      </p:sp>
      <p:sp>
        <p:nvSpPr>
          <p:cNvPr id="26" name="CaixaDeTexto 25"/>
          <p:cNvSpPr txBox="1"/>
          <p:nvPr/>
        </p:nvSpPr>
        <p:spPr>
          <a:xfrm>
            <a:off x="830785" y="4268274"/>
            <a:ext cx="2448272" cy="292388"/>
          </a:xfrm>
          <a:prstGeom prst="rect">
            <a:avLst/>
          </a:prstGeom>
          <a:noFill/>
        </p:spPr>
        <p:txBody>
          <a:bodyPr wrap="square" rtlCol="0">
            <a:spAutoFit/>
          </a:bodyPr>
          <a:lstStyle/>
          <a:p>
            <a:r>
              <a:rPr lang="pt-BR" sz="1300" dirty="0">
                <a:solidFill>
                  <a:srgbClr val="434343"/>
                </a:solidFill>
                <a:latin typeface="Arial Narrow" pitchFamily="34" charset="0"/>
              </a:rPr>
              <a:t>Gráfico de evolução anual</a:t>
            </a:r>
          </a:p>
        </p:txBody>
      </p:sp>
      <p:pic>
        <p:nvPicPr>
          <p:cNvPr id="27" name="Imagem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48936" y="1347614"/>
            <a:ext cx="3059424" cy="3003798"/>
          </a:xfrm>
          <a:prstGeom prst="rect">
            <a:avLst/>
          </a:prstGeom>
        </p:spPr>
      </p:pic>
      <p:sp>
        <p:nvSpPr>
          <p:cNvPr id="28" name="CaixaDeTexto 27"/>
          <p:cNvSpPr txBox="1"/>
          <p:nvPr/>
        </p:nvSpPr>
        <p:spPr>
          <a:xfrm>
            <a:off x="4748936" y="1403569"/>
            <a:ext cx="2384735" cy="615553"/>
          </a:xfrm>
          <a:prstGeom prst="rect">
            <a:avLst/>
          </a:prstGeom>
          <a:noFill/>
        </p:spPr>
        <p:txBody>
          <a:bodyPr wrap="square" rtlCol="0">
            <a:spAutoFit/>
          </a:bodyPr>
          <a:lstStyle/>
          <a:p>
            <a:r>
              <a:rPr lang="pt-BR" sz="1700" b="1" dirty="0">
                <a:solidFill>
                  <a:srgbClr val="434343"/>
                </a:solidFill>
                <a:latin typeface="Arial Narrow" pitchFamily="34" charset="0"/>
              </a:rPr>
              <a:t>Mais de </a:t>
            </a:r>
            <a:r>
              <a:rPr lang="pt-BR" sz="1700" b="1" dirty="0">
                <a:solidFill>
                  <a:srgbClr val="6F0000"/>
                </a:solidFill>
                <a:latin typeface="Arial Narrow" pitchFamily="34" charset="0"/>
              </a:rPr>
              <a:t>90 milhões </a:t>
            </a:r>
            <a:r>
              <a:rPr lang="pt-BR" sz="1700" b="1" dirty="0">
                <a:solidFill>
                  <a:srgbClr val="434343"/>
                </a:solidFill>
                <a:latin typeface="Arial Narrow" pitchFamily="34" charset="0"/>
              </a:rPr>
              <a:t>de faturamento em 2014</a:t>
            </a:r>
          </a:p>
        </p:txBody>
      </p:sp>
      <p:sp>
        <p:nvSpPr>
          <p:cNvPr id="29" name="CaixaDeTexto 28"/>
          <p:cNvSpPr txBox="1"/>
          <p:nvPr/>
        </p:nvSpPr>
        <p:spPr>
          <a:xfrm>
            <a:off x="4863233" y="3078957"/>
            <a:ext cx="470238" cy="307777"/>
          </a:xfrm>
          <a:prstGeom prst="rect">
            <a:avLst/>
          </a:prstGeom>
          <a:noFill/>
        </p:spPr>
        <p:txBody>
          <a:bodyPr wrap="square" rtlCol="0">
            <a:spAutoFit/>
          </a:bodyPr>
          <a:lstStyle/>
          <a:p>
            <a:pPr algn="ctr"/>
            <a:r>
              <a:rPr lang="pt-BR" sz="1400" dirty="0" smtClean="0">
                <a:solidFill>
                  <a:srgbClr val="434343"/>
                </a:solidFill>
                <a:latin typeface="Arial Narrow" pitchFamily="34" charset="0"/>
              </a:rPr>
              <a:t>39</a:t>
            </a:r>
            <a:endParaRPr lang="pt-BR" sz="1400" dirty="0">
              <a:solidFill>
                <a:srgbClr val="434343"/>
              </a:solidFill>
              <a:latin typeface="Arial Narrow" pitchFamily="34" charset="0"/>
            </a:endParaRPr>
          </a:p>
        </p:txBody>
      </p:sp>
      <p:sp>
        <p:nvSpPr>
          <p:cNvPr id="30" name="CaixaDeTexto 29"/>
          <p:cNvSpPr txBox="1"/>
          <p:nvPr/>
        </p:nvSpPr>
        <p:spPr>
          <a:xfrm>
            <a:off x="5439790" y="2862933"/>
            <a:ext cx="470238" cy="307777"/>
          </a:xfrm>
          <a:prstGeom prst="rect">
            <a:avLst/>
          </a:prstGeom>
          <a:noFill/>
        </p:spPr>
        <p:txBody>
          <a:bodyPr wrap="square" rtlCol="0">
            <a:spAutoFit/>
          </a:bodyPr>
          <a:lstStyle/>
          <a:p>
            <a:pPr algn="ctr"/>
            <a:r>
              <a:rPr lang="pt-BR" sz="1400" dirty="0" smtClean="0">
                <a:solidFill>
                  <a:srgbClr val="434343"/>
                </a:solidFill>
                <a:latin typeface="Arial Narrow" pitchFamily="34" charset="0"/>
              </a:rPr>
              <a:t>50</a:t>
            </a:r>
            <a:endParaRPr lang="pt-BR" sz="1400" dirty="0">
              <a:solidFill>
                <a:srgbClr val="434343"/>
              </a:solidFill>
              <a:latin typeface="Arial Narrow" pitchFamily="34" charset="0"/>
            </a:endParaRPr>
          </a:p>
        </p:txBody>
      </p:sp>
      <p:sp>
        <p:nvSpPr>
          <p:cNvPr id="31" name="CaixaDeTexto 30"/>
          <p:cNvSpPr txBox="1"/>
          <p:nvPr/>
        </p:nvSpPr>
        <p:spPr>
          <a:xfrm>
            <a:off x="6043529" y="2646909"/>
            <a:ext cx="470238" cy="307777"/>
          </a:xfrm>
          <a:prstGeom prst="rect">
            <a:avLst/>
          </a:prstGeom>
          <a:noFill/>
        </p:spPr>
        <p:txBody>
          <a:bodyPr wrap="square" rtlCol="0">
            <a:spAutoFit/>
          </a:bodyPr>
          <a:lstStyle/>
          <a:p>
            <a:pPr algn="ctr"/>
            <a:r>
              <a:rPr lang="pt-BR" sz="1400" dirty="0" smtClean="0">
                <a:solidFill>
                  <a:srgbClr val="434343"/>
                </a:solidFill>
                <a:latin typeface="Arial Narrow" pitchFamily="34" charset="0"/>
              </a:rPr>
              <a:t>70</a:t>
            </a:r>
            <a:endParaRPr lang="pt-BR" sz="1400" dirty="0">
              <a:solidFill>
                <a:srgbClr val="434343"/>
              </a:solidFill>
              <a:latin typeface="Arial Narrow" pitchFamily="34" charset="0"/>
            </a:endParaRPr>
          </a:p>
        </p:txBody>
      </p:sp>
      <p:sp>
        <p:nvSpPr>
          <p:cNvPr id="32" name="CaixaDeTexto 31"/>
          <p:cNvSpPr txBox="1"/>
          <p:nvPr/>
        </p:nvSpPr>
        <p:spPr>
          <a:xfrm>
            <a:off x="6561810" y="2449928"/>
            <a:ext cx="470238" cy="307777"/>
          </a:xfrm>
          <a:prstGeom prst="rect">
            <a:avLst/>
          </a:prstGeom>
          <a:noFill/>
        </p:spPr>
        <p:txBody>
          <a:bodyPr wrap="square" rtlCol="0">
            <a:spAutoFit/>
          </a:bodyPr>
          <a:lstStyle/>
          <a:p>
            <a:pPr algn="ctr"/>
            <a:r>
              <a:rPr lang="pt-BR" sz="1400" dirty="0" smtClean="0">
                <a:solidFill>
                  <a:srgbClr val="434343"/>
                </a:solidFill>
                <a:latin typeface="Arial Narrow" pitchFamily="34" charset="0"/>
              </a:rPr>
              <a:t>90</a:t>
            </a:r>
            <a:endParaRPr lang="pt-BR" sz="1400" dirty="0">
              <a:solidFill>
                <a:srgbClr val="434343"/>
              </a:solidFill>
              <a:latin typeface="Arial Narrow" pitchFamily="34" charset="0"/>
            </a:endParaRPr>
          </a:p>
        </p:txBody>
      </p:sp>
      <p:sp>
        <p:nvSpPr>
          <p:cNvPr id="33" name="CaixaDeTexto 32"/>
          <p:cNvSpPr txBox="1"/>
          <p:nvPr/>
        </p:nvSpPr>
        <p:spPr>
          <a:xfrm>
            <a:off x="7133671" y="1902951"/>
            <a:ext cx="470238" cy="307777"/>
          </a:xfrm>
          <a:prstGeom prst="rect">
            <a:avLst/>
          </a:prstGeom>
          <a:noFill/>
        </p:spPr>
        <p:txBody>
          <a:bodyPr wrap="square" rtlCol="0">
            <a:spAutoFit/>
          </a:bodyPr>
          <a:lstStyle/>
          <a:p>
            <a:pPr algn="ctr"/>
            <a:r>
              <a:rPr lang="pt-BR" sz="1400" b="1" dirty="0" smtClean="0">
                <a:solidFill>
                  <a:schemeClr val="bg1"/>
                </a:solidFill>
                <a:latin typeface="Arial Narrow" pitchFamily="34" charset="0"/>
              </a:rPr>
              <a:t>200</a:t>
            </a:r>
            <a:endParaRPr lang="pt-BR" sz="1400" b="1" dirty="0">
              <a:solidFill>
                <a:schemeClr val="bg1"/>
              </a:solidFill>
              <a:latin typeface="Arial Narrow" pitchFamily="34" charset="0"/>
            </a:endParaRPr>
          </a:p>
        </p:txBody>
      </p:sp>
      <p:sp>
        <p:nvSpPr>
          <p:cNvPr id="34" name="CaixaDeTexto 33"/>
          <p:cNvSpPr txBox="1"/>
          <p:nvPr/>
        </p:nvSpPr>
        <p:spPr>
          <a:xfrm>
            <a:off x="4863233" y="4249222"/>
            <a:ext cx="2448272" cy="292388"/>
          </a:xfrm>
          <a:prstGeom prst="rect">
            <a:avLst/>
          </a:prstGeom>
          <a:noFill/>
        </p:spPr>
        <p:txBody>
          <a:bodyPr wrap="square" rtlCol="0">
            <a:spAutoFit/>
          </a:bodyPr>
          <a:lstStyle/>
          <a:p>
            <a:r>
              <a:rPr lang="pt-BR" sz="1300" dirty="0">
                <a:solidFill>
                  <a:srgbClr val="434343"/>
                </a:solidFill>
                <a:latin typeface="Arial Narrow" pitchFamily="34" charset="0"/>
              </a:rPr>
              <a:t>Gráfico de evolução anual</a:t>
            </a:r>
          </a:p>
        </p:txBody>
      </p:sp>
    </p:spTree>
    <p:extLst>
      <p:ext uri="{BB962C8B-B14F-4D97-AF65-F5344CB8AC3E}">
        <p14:creationId xmlns:p14="http://schemas.microsoft.com/office/powerpoint/2010/main" val="19822402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Tema do Office">
  <a:themeElements>
    <a:clrScheme name="Personalizada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7A1E15"/>
      </a:hlink>
      <a:folHlink>
        <a:srgbClr val="595959"/>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cddce8cb-79e9-461d-9fc6-2fafb30e39ec">KJK4WMWAPZ2C-10-1639</_dlc_DocId>
    <_dlc_DocIdUrl xmlns="cddce8cb-79e9-461d-9fc6-2fafb30e39ec">
      <Url>http://intra.fh.com.br/_layouts/DocIdRedir.aspx?ID=KJK4WMWAPZ2C-10-1639</Url>
      <Description>KJK4WMWAPZ2C-10-1639</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B1D92F890EFED34FBBD69DECE2B95017" ma:contentTypeVersion="1" ma:contentTypeDescription="Crie um novo documento." ma:contentTypeScope="" ma:versionID="4be22ec6a9511bc2f26ec6714cc4cb65">
  <xsd:schema xmlns:xsd="http://www.w3.org/2001/XMLSchema" xmlns:xs="http://www.w3.org/2001/XMLSchema" xmlns:p="http://schemas.microsoft.com/office/2006/metadata/properties" xmlns:ns2="cddce8cb-79e9-461d-9fc6-2fafb30e39ec" targetNamespace="http://schemas.microsoft.com/office/2006/metadata/properties" ma:root="true" ma:fieldsID="b2c8dad569d219c42abcba2947ccd07e" ns2:_="">
    <xsd:import namespace="cddce8cb-79e9-461d-9fc6-2fafb30e39ec"/>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dce8cb-79e9-461d-9fc6-2fafb30e39ec" elementFormDefault="qualified">
    <xsd:import namespace="http://schemas.microsoft.com/office/2006/documentManagement/types"/>
    <xsd:import namespace="http://schemas.microsoft.com/office/infopath/2007/PartnerControls"/>
    <xsd:element name="_dlc_DocId" ma:index="8" nillable="true" ma:displayName="Valor da ID do Documento" ma:description="O valor da ID do documento atribuída a este item." ma:internalName="_dlc_DocId" ma:readOnly="true">
      <xsd:simpleType>
        <xsd:restriction base="dms:Text"/>
      </xsd:simpleType>
    </xsd:element>
    <xsd:element name="_dlc_DocIdUrl" ma:index="9" nillable="true" ma:displayName="ID do Documento" ma:description="Link permanente para este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 de Persistência" ma:description="Manter a ID ao adicionar."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A78C381-6294-44BB-9D69-C16C4292E23F}">
  <ds:schemaRefs>
    <ds:schemaRef ds:uri="http://purl.org/dc/dcmitype/"/>
    <ds:schemaRef ds:uri="http://www.w3.org/XML/1998/namespace"/>
    <ds:schemaRef ds:uri="http://schemas.microsoft.com/office/2006/documentManagement/types"/>
    <ds:schemaRef ds:uri="cddce8cb-79e9-461d-9fc6-2fafb30e39ec"/>
    <ds:schemaRef ds:uri="http://schemas.microsoft.com/office/infopath/2007/PartnerControls"/>
    <ds:schemaRef ds:uri="http://purl.org/dc/elements/1.1/"/>
    <ds:schemaRef ds:uri="http://purl.org/dc/term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26F2270E-235B-4928-85A8-82D055EC0E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dce8cb-79e9-461d-9fc6-2fafb30e39e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8C85F97-676E-48E2-84A1-113D3B0EED99}">
  <ds:schemaRefs>
    <ds:schemaRef ds:uri="http://schemas.microsoft.com/sharepoint/events"/>
  </ds:schemaRefs>
</ds:datastoreItem>
</file>

<file path=customXml/itemProps4.xml><?xml version="1.0" encoding="utf-8"?>
<ds:datastoreItem xmlns:ds="http://schemas.openxmlformats.org/officeDocument/2006/customXml" ds:itemID="{EC39409C-DE13-45C6-9811-0DA1293324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4841</TotalTime>
  <Words>3542</Words>
  <Application>Microsoft Office PowerPoint</Application>
  <PresentationFormat>Apresentação na tela (16:9)</PresentationFormat>
  <Paragraphs>381</Paragraphs>
  <Slides>44</Slides>
  <Notes>19</Notes>
  <HiddenSlides>0</HiddenSlides>
  <MMClips>0</MMClips>
  <ScaleCrop>false</ScaleCrop>
  <HeadingPairs>
    <vt:vector size="6" baseType="variant">
      <vt:variant>
        <vt:lpstr>Fontes usadas</vt:lpstr>
      </vt:variant>
      <vt:variant>
        <vt:i4>7</vt:i4>
      </vt:variant>
      <vt:variant>
        <vt:lpstr>Tema</vt:lpstr>
      </vt:variant>
      <vt:variant>
        <vt:i4>1</vt:i4>
      </vt:variant>
      <vt:variant>
        <vt:lpstr>Títulos de slides</vt:lpstr>
      </vt:variant>
      <vt:variant>
        <vt:i4>44</vt:i4>
      </vt:variant>
    </vt:vector>
  </HeadingPairs>
  <TitlesOfParts>
    <vt:vector size="52" baseType="lpstr">
      <vt:lpstr>Arial</vt:lpstr>
      <vt:lpstr>Arial Narrow</vt:lpstr>
      <vt:lpstr>Calibri</vt:lpstr>
      <vt:lpstr>Helvetica 65 Medium</vt:lpstr>
      <vt:lpstr>HelveticaNeue BlackCond</vt:lpstr>
      <vt:lpstr>HelveticaNeue MediumCond</vt:lpstr>
      <vt:lpstr>Wingdings</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Juliano Labe</dc:creator>
  <cp:lastModifiedBy>Jaqueline Back</cp:lastModifiedBy>
  <cp:revision>298</cp:revision>
  <dcterms:created xsi:type="dcterms:W3CDTF">2014-06-05T14:01:07Z</dcterms:created>
  <dcterms:modified xsi:type="dcterms:W3CDTF">2015-05-07T14:47:31Z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0x010100B1D92F890EFED34FBBD69DECE2B95017</vt:lpwstr>
  </property>
  <property fmtid="{D5CDD505-2E9C-101B-9397-08002B2CF9AE}" pid="3" name="_dlc_DocIdItemGuid">
    <vt:lpwstr>7b90586c-8071-4572-9fd5-b6ad53d4ac1e</vt:lpwstr>
  </property>
</Properties>
</file>