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55" r:id="rId2"/>
    <p:sldId id="369" r:id="rId3"/>
    <p:sldId id="354" r:id="rId4"/>
    <p:sldId id="303" r:id="rId5"/>
    <p:sldId id="304" r:id="rId6"/>
    <p:sldId id="352" r:id="rId7"/>
    <p:sldId id="341" r:id="rId8"/>
    <p:sldId id="360" r:id="rId9"/>
    <p:sldId id="353" r:id="rId10"/>
    <p:sldId id="361" r:id="rId11"/>
    <p:sldId id="362" r:id="rId12"/>
    <p:sldId id="364" r:id="rId13"/>
    <p:sldId id="363" r:id="rId14"/>
    <p:sldId id="365" r:id="rId15"/>
    <p:sldId id="366" r:id="rId16"/>
    <p:sldId id="367" r:id="rId17"/>
    <p:sldId id="368" r:id="rId18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572C"/>
    <a:srgbClr val="008C98"/>
    <a:srgbClr val="C0504D"/>
    <a:srgbClr val="F7AE7D"/>
    <a:srgbClr val="F28233"/>
    <a:srgbClr val="007BC0"/>
    <a:srgbClr val="000000"/>
    <a:srgbClr val="00CEDE"/>
    <a:srgbClr val="F7B5A3"/>
    <a:srgbClr val="3BB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8476" autoAdjust="0"/>
  </p:normalViewPr>
  <p:slideViewPr>
    <p:cSldViewPr showGuides="1">
      <p:cViewPr>
        <p:scale>
          <a:sx n="100" d="100"/>
          <a:sy n="100" d="100"/>
        </p:scale>
        <p:origin x="-1158" y="72"/>
      </p:cViewPr>
      <p:guideLst>
        <p:guide orient="horz" pos="324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72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3317420749546747E-2"/>
          <c:y val="2.2919496400041591E-2"/>
          <c:w val="0.91420104715257777"/>
          <c:h val="0.7704157366938201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1공장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증설 전</c:v>
                </c:pt>
                <c:pt idx="1">
                  <c:v>2012증설</c:v>
                </c:pt>
                <c:pt idx="2">
                  <c:v>2013증설</c:v>
                </c:pt>
                <c:pt idx="3">
                  <c:v>2014증설</c:v>
                </c:pt>
              </c:strCache>
            </c:strRef>
          </c:cat>
          <c:val>
            <c:numRef>
              <c:f>Sheet1!$B$2:$B$5</c:f>
              <c:numCache>
                <c:formatCode>_(* #,##0_);_(* \(#,##0\);_(* "-"_);_(@_)</c:formatCode>
                <c:ptCount val="4"/>
                <c:pt idx="0">
                  <c:v>500</c:v>
                </c:pt>
                <c:pt idx="1">
                  <c:v>500</c:v>
                </c:pt>
                <c:pt idx="2">
                  <c:v>500</c:v>
                </c:pt>
                <c:pt idx="3">
                  <c:v>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2공장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증설 전</c:v>
                </c:pt>
                <c:pt idx="1">
                  <c:v>2012증설</c:v>
                </c:pt>
                <c:pt idx="2">
                  <c:v>2013증설</c:v>
                </c:pt>
                <c:pt idx="3">
                  <c:v>2014증설</c:v>
                </c:pt>
              </c:strCache>
            </c:strRef>
          </c:cat>
          <c:val>
            <c:numRef>
              <c:f>Sheet1!$C$2:$C$5</c:f>
              <c:numCache>
                <c:formatCode>_(* #,##0_);_(* \(#,##0\);_(* "-"_);_(@_)</c:formatCode>
                <c:ptCount val="4"/>
                <c:pt idx="1">
                  <c:v>500</c:v>
                </c:pt>
                <c:pt idx="2">
                  <c:v>700</c:v>
                </c:pt>
                <c:pt idx="3">
                  <c:v>1000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중국공장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증설 전</c:v>
                </c:pt>
                <c:pt idx="1">
                  <c:v>2012증설</c:v>
                </c:pt>
                <c:pt idx="2">
                  <c:v>2013증설</c:v>
                </c:pt>
                <c:pt idx="3">
                  <c:v>2014증설</c:v>
                </c:pt>
              </c:strCache>
            </c:strRef>
          </c:cat>
          <c:val>
            <c:numRef>
              <c:f>Sheet1!$D$2:$D$5</c:f>
              <c:numCache>
                <c:formatCode>_(* #,##0_);_(* \(#,##0\);_(* "-"_);_(@_)</c:formatCode>
                <c:ptCount val="4"/>
                <c:pt idx="2">
                  <c:v>200</c:v>
                </c:pt>
                <c:pt idx="3">
                  <c:v>200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3428864"/>
        <c:axId val="83430400"/>
      </c:barChart>
      <c:catAx>
        <c:axId val="83428864"/>
        <c:scaling>
          <c:orientation val="minMax"/>
        </c:scaling>
        <c:delete val="0"/>
        <c:axPos val="b"/>
        <c:majorTickMark val="out"/>
        <c:minorTickMark val="none"/>
        <c:tickLblPos val="nextTo"/>
        <c:crossAx val="83430400"/>
        <c:crosses val="autoZero"/>
        <c:auto val="1"/>
        <c:lblAlgn val="ctr"/>
        <c:lblOffset val="100"/>
        <c:noMultiLvlLbl val="0"/>
      </c:catAx>
      <c:valAx>
        <c:axId val="83430400"/>
        <c:scaling>
          <c:orientation val="minMax"/>
        </c:scaling>
        <c:delete val="1"/>
        <c:axPos val="l"/>
        <c:numFmt formatCode="_(* #,##0_);_(* \(#,##0\);_(* &quot;-&quot;_);_(@_)" sourceLinked="1"/>
        <c:majorTickMark val="out"/>
        <c:minorTickMark val="none"/>
        <c:tickLblPos val="none"/>
        <c:crossAx val="83428864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5.8499286032336395E-2"/>
          <c:y val="6.9595922536797541E-2"/>
          <c:w val="0.28924749343610329"/>
          <c:h val="0.32453654421021638"/>
        </c:manualLayout>
      </c:layout>
      <c:overlay val="1"/>
    </c:legend>
    <c:plotVisOnly val="1"/>
    <c:dispBlanksAs val="gap"/>
    <c:showDLblsOverMax val="0"/>
  </c:chart>
  <c:txPr>
    <a:bodyPr/>
    <a:lstStyle/>
    <a:p>
      <a:pPr>
        <a:defRPr sz="1100"/>
      </a:pPr>
      <a:endParaRPr lang="ko-K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45FB5-334D-4F12-8314-C63E2BA68508}" type="datetimeFigureOut">
              <a:rPr lang="ko-KR" altLang="en-US" smtClean="0"/>
              <a:t>2015-01-05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E9516-AD53-4ACE-9AD0-02E7E1D989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144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4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최택진\Desktop\그림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슬라이드 번호 개체 틀 165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284BC1-6971-4A6D-8F4C-0E6E604C5AEF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08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최택진\Desktop\그림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슬라이드 번호 개체 틀 165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284BC1-6971-4A6D-8F4C-0E6E604C5AEF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285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이승재\Desktop\IFg\제안서빼다\내지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8" y="0"/>
            <a:ext cx="91605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9"/>
          <p:cNvSpPr txBox="1">
            <a:spLocks noChangeArrowheads="1"/>
          </p:cNvSpPr>
          <p:nvPr userDrawn="1"/>
        </p:nvSpPr>
        <p:spPr bwMode="auto">
          <a:xfrm>
            <a:off x="4298095" y="6453636"/>
            <a:ext cx="526256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fld id="{338145D8-9B7E-47CC-9CCA-447F03F368A6}" type="slidenum">
              <a:rPr lang="ko-KR" altLang="en-US" sz="1000">
                <a:solidFill>
                  <a:prstClr val="black"/>
                </a:solidFill>
              </a:rPr>
              <a:pPr algn="ctr"/>
              <a:t>‹#›</a:t>
            </a:fld>
            <a:endParaRPr lang="en-US" altLang="ko-KR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301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그림 2" descr="제닉_CI.gif"/>
          <p:cNvPicPr>
            <a:picLocks noChangeAspect="1"/>
          </p:cNvPicPr>
          <p:nvPr userDrawn="1"/>
        </p:nvPicPr>
        <p:blipFill>
          <a:blip r:embed="rId3" cstate="print">
            <a:lum bright="55000" contrast="10000"/>
          </a:blip>
          <a:stretch>
            <a:fillRect/>
          </a:stretch>
        </p:blipFill>
        <p:spPr>
          <a:xfrm>
            <a:off x="0" y="0"/>
            <a:ext cx="755576" cy="7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3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그림 2" descr="제닉_CI.gif"/>
          <p:cNvPicPr>
            <a:picLocks noChangeAspect="1"/>
          </p:cNvPicPr>
          <p:nvPr userDrawn="1"/>
        </p:nvPicPr>
        <p:blipFill>
          <a:blip r:embed="rId3" cstate="print">
            <a:lum bright="55000" contrast="10000"/>
          </a:blip>
          <a:stretch>
            <a:fillRect/>
          </a:stretch>
        </p:blipFill>
        <p:spPr>
          <a:xfrm>
            <a:off x="0" y="0"/>
            <a:ext cx="755576" cy="7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9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슬라이드 번호 개체 틀 165"/>
          <p:cNvSpPr txBox="1">
            <a:spLocks/>
          </p:cNvSpPr>
          <p:nvPr userDrawn="1"/>
        </p:nvSpPr>
        <p:spPr>
          <a:xfrm>
            <a:off x="697798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Investor Relations 2011  </a:t>
            </a:r>
            <a:fld id="{12284BC1-6971-4A6D-8F4C-0E6E604C5AEF}" type="slidenum">
              <a:rPr kumimoji="0" lang="ko-KR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그림 3" descr="제닉_CI.gif"/>
          <p:cNvPicPr>
            <a:picLocks noChangeAspect="1"/>
          </p:cNvPicPr>
          <p:nvPr userDrawn="1"/>
        </p:nvPicPr>
        <p:blipFill>
          <a:blip r:embed="rId3" cstate="print">
            <a:lum bright="55000" contrast="10000"/>
          </a:blip>
          <a:stretch>
            <a:fillRect/>
          </a:stretch>
        </p:blipFill>
        <p:spPr>
          <a:xfrm>
            <a:off x="0" y="0"/>
            <a:ext cx="755576" cy="7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4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221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60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최택진\Desktop\그림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슬라이드 번호 개체 틀 165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284BC1-6971-4A6D-8F4C-0E6E604C5AEF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8089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최택진\Desktop\그림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슬라이드 번호 개체 틀 165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284BC1-6971-4A6D-8F4C-0E6E604C5AEF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279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최택진\Desktop\그림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슬라이드 번호 개체 틀 165"/>
          <p:cNvSpPr txBox="1">
            <a:spLocks/>
          </p:cNvSpPr>
          <p:nvPr userDrawn="1"/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284BC1-6971-4A6D-8F4C-0E6E604C5AEF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26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1254E-62AC-41F0-ABB1-0A8A2660BF64}" type="datetimeFigureOut">
              <a:rPr lang="ko-KR" altLang="en-US" smtClean="0"/>
              <a:pPr/>
              <a:t>2015-01-05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4C415-280A-457D-BB40-95EA897E83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721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jpe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21" Type="http://schemas.openxmlformats.org/officeDocument/2006/relationships/image" Target="../media/image38.jpeg"/><Relationship Id="rId7" Type="http://schemas.openxmlformats.org/officeDocument/2006/relationships/image" Target="../media/image24.png"/><Relationship Id="rId12" Type="http://schemas.openxmlformats.org/officeDocument/2006/relationships/image" Target="../media/image29.jpe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20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24" Type="http://schemas.openxmlformats.org/officeDocument/2006/relationships/image" Target="../media/image41.gif"/><Relationship Id="rId5" Type="http://schemas.openxmlformats.org/officeDocument/2006/relationships/image" Target="../media/image22.png"/><Relationship Id="rId15" Type="http://schemas.openxmlformats.org/officeDocument/2006/relationships/image" Target="../media/image32.jpeg"/><Relationship Id="rId23" Type="http://schemas.openxmlformats.org/officeDocument/2006/relationships/image" Target="../media/image40.png"/><Relationship Id="rId10" Type="http://schemas.openxmlformats.org/officeDocument/2006/relationships/image" Target="../media/image27.jpeg"/><Relationship Id="rId19" Type="http://schemas.openxmlformats.org/officeDocument/2006/relationships/image" Target="../media/image36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Relationship Id="rId22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827584" y="764704"/>
            <a:ext cx="76949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en-US" altLang="ko-K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맑은 고딕" pitchFamily="50" charset="-127"/>
                <a:ea typeface="맑은 고딕" pitchFamily="50" charset="-127"/>
              </a:rPr>
              <a:t>UNGC 10</a:t>
            </a:r>
            <a:r>
              <a:rPr kumimoji="0" lang="ko-KR" alt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맑은 고딕" pitchFamily="50" charset="-127"/>
                <a:ea typeface="맑은 고딕" pitchFamily="50" charset="-127"/>
              </a:rPr>
              <a:t>대 원칙 이행 보고서</a:t>
            </a:r>
            <a:endParaRPr kumimoji="0" lang="en-US" altLang="ko-KR" sz="3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맑은 고딕" pitchFamily="50" charset="-127"/>
                <a:ea typeface="맑은 고딕" pitchFamily="50" charset="-127"/>
              </a:rPr>
              <a:t>UN Global Compact </a:t>
            </a:r>
          </a:p>
          <a:p>
            <a:pPr algn="ctr"/>
            <a:r>
              <a:rPr lang="en-US" altLang="ko-K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맑은 고딕" pitchFamily="50" charset="-127"/>
                <a:ea typeface="맑은 고딕" pitchFamily="50" charset="-127"/>
              </a:rPr>
              <a:t>Communication On Progress</a:t>
            </a:r>
            <a:endParaRPr lang="ko-KR" altLang="en-U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63888" y="4509120"/>
            <a:ext cx="15856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o-KR" alt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㈜ </a:t>
            </a:r>
            <a:r>
              <a:rPr lang="ko-KR" altLang="en-US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제닉</a:t>
            </a:r>
            <a:endParaRPr lang="ko-KR" alt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203848" y="3645024"/>
            <a:ext cx="27767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ko-KR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2012. 01. 11.</a:t>
            </a:r>
            <a:endParaRPr lang="ko-KR" alt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5"/>
            <a:ext cx="7740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3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결사의 자유와 단체 교섭권의 실질적인 인정을 지지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812360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노동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헌법과 노동관계법</a:t>
            </a:r>
            <a:r>
              <a:rPr lang="en-US" altLang="ko-KR" sz="1600" dirty="0" smtClean="0"/>
              <a:t>, ILO</a:t>
            </a:r>
            <a:r>
              <a:rPr lang="ko-KR" altLang="en-US" sz="1600" dirty="0" smtClean="0"/>
              <a:t>의 기본정신에 의거 노동조합의 권리를 보장하고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노동조합 규약 및 단체협약을 통해 조합원의 자유 및 단체 교섭권을 가지고 합리적인 업무환경 및 근로조건 조성에 노력하고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노사관련 핵심의제를 협의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분기별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회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하고 직원의 집단고충 처리 등을 위해노사협의회를 운영하고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노사 상호신뢰에 기초한 효율적 단체협약을 체결하고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경영현안 설명회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사내 전산시스템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각종대화채널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노사합동 워크숍 등을 통해 회사의 경영목표달성과 현안사항 해결을 위해 공동으로 노력하고 있습니다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5"/>
            <a:ext cx="7740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4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모든 형태의 강제노동을 배제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812360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노동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51520" y="1556792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강제노동금지에 관한 국가 근로기준법의 요구사항을 준수하고 회사 취업규칙에 의거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일 </a:t>
            </a:r>
            <a:r>
              <a:rPr lang="en-US" altLang="ko-KR" sz="1600" dirty="0" smtClean="0"/>
              <a:t>8</a:t>
            </a:r>
            <a:r>
              <a:rPr lang="ko-KR" altLang="en-US" sz="1600" dirty="0" smtClean="0"/>
              <a:t>시간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주</a:t>
            </a:r>
            <a:r>
              <a:rPr lang="en-US" altLang="ko-KR" sz="1600" dirty="0" smtClean="0"/>
              <a:t>5</a:t>
            </a:r>
            <a:r>
              <a:rPr lang="ko-KR" altLang="en-US" sz="1600" dirty="0" smtClean="0"/>
              <a:t>일 근무를 기본으로 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회사의 업무형편에 의하여 필요한 때에는 근로기준법이 정하는 범위 내에서 시간외근무 또는 휴일근무 등 특별근무를 하여야 하며 특별근무에 대하여는 회사 보수규정에서 정하는 바에 의하여 시간외근무 수당을 지급하고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중소기업중앙회의 사업 중 중소벤처기업 문화경영 활성화 프로그램의 일환으로 </a:t>
            </a:r>
            <a:endParaRPr lang="en-US" altLang="ko-KR" sz="1600" dirty="0" smtClean="0"/>
          </a:p>
          <a:p>
            <a:r>
              <a:rPr lang="en-US" altLang="ko-KR" sz="1600" dirty="0" smtClean="0"/>
              <a:t>1</a:t>
            </a:r>
            <a:r>
              <a:rPr lang="ko-KR" altLang="en-US" sz="1600" dirty="0" smtClean="0"/>
              <a:t>주에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회 문화예술 악기 동호회 활동 </a:t>
            </a:r>
            <a:r>
              <a:rPr lang="en-US" altLang="ko-KR" sz="1600" dirty="0" smtClean="0"/>
              <a:t>(from 2010</a:t>
            </a:r>
            <a:r>
              <a:rPr lang="ko-KR" altLang="en-US" sz="1600" dirty="0" smtClean="0"/>
              <a:t>년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월</a:t>
            </a:r>
            <a:r>
              <a:rPr lang="en-US" altLang="ko-KR" sz="1600" dirty="0" smtClean="0"/>
              <a:t>)</a:t>
            </a:r>
          </a:p>
          <a:p>
            <a:endParaRPr lang="en-US" altLang="ko-KR" sz="1600" dirty="0" smtClean="0"/>
          </a:p>
          <a:p>
            <a:r>
              <a:rPr lang="ko-KR" altLang="en-US" sz="1600" dirty="0" err="1" smtClean="0"/>
              <a:t>제닉</a:t>
            </a:r>
            <a:r>
              <a:rPr lang="ko-KR" altLang="en-US" sz="1600" dirty="0" smtClean="0"/>
              <a:t> 자체적으로 문화예술 공연 개최 </a:t>
            </a:r>
            <a:endParaRPr lang="en-US" altLang="ko-KR" sz="1600" dirty="0" smtClean="0"/>
          </a:p>
          <a:p>
            <a:pPr>
              <a:defRPr/>
            </a:pP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본사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6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층 수요 문화 클럽 모임  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-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수요일 저녁 업무 종료 후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플룻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클래식기타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바이올린 교육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endParaRPr lang="en-US" altLang="ko-KR" sz="1600" dirty="0" smtClean="0">
              <a:latin typeface="+mn-ea"/>
            </a:endParaRPr>
          </a:p>
          <a:p>
            <a:pPr>
              <a:defRPr/>
            </a:pPr>
            <a:r>
              <a:rPr lang="ko-KR" altLang="en-US" sz="1600" dirty="0" err="1" smtClean="0"/>
              <a:t>제닉</a:t>
            </a:r>
            <a:r>
              <a:rPr lang="ko-KR" altLang="en-US" sz="1600" dirty="0" smtClean="0"/>
              <a:t> 임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직원 문화예술 공연 관련 독려</a:t>
            </a:r>
            <a:endParaRPr lang="en-US" altLang="ko-KR" sz="1600" dirty="0" smtClean="0"/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서초구민회관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‘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라보엠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’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갈라 콘서트 관람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      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예술의 전당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서울시향의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익스플로러시리즈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연주회 관람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   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코엑스아티움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뮤지컬 금발이 너무해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endParaRPr lang="en-US" altLang="ko-KR" sz="1600" dirty="0" smtClean="0"/>
          </a:p>
          <a:p>
            <a:endParaRPr lang="en-US" altLang="ko-KR" sz="1600" dirty="0" smtClean="0"/>
          </a:p>
          <a:p>
            <a:endParaRPr lang="ko-KR" altLang="en-US" sz="1600" dirty="0"/>
          </a:p>
        </p:txBody>
      </p:sp>
      <p:pic>
        <p:nvPicPr>
          <p:cNvPr id="8" name="Picture 14" descr="DSC_0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573016"/>
            <a:ext cx="280363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5"/>
            <a:ext cx="7740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5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아동노동을 효과적으로 철폐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812360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노동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7560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sz="1600" dirty="0"/>
          </a:p>
        </p:txBody>
      </p:sp>
      <p:sp>
        <p:nvSpPr>
          <p:cNvPr id="8" name="직사각형 7"/>
          <p:cNvSpPr/>
          <p:nvPr/>
        </p:nvSpPr>
        <p:spPr>
          <a:xfrm>
            <a:off x="827584" y="2204864"/>
            <a:ext cx="76328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solidFill>
                  <a:srgbClr val="FF0000"/>
                </a:solidFill>
              </a:rPr>
              <a:t>   </a:t>
            </a:r>
            <a:r>
              <a:rPr lang="ko-KR" altLang="en-US" sz="1600" dirty="0" smtClean="0"/>
              <a:t>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제조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판매하는 업종으로 업무수행능력을 갖춘 자 등을 채용함으로써 아동노동을 근본적으로 차단하고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입사지원 시 지원자로 하여금 </a:t>
            </a:r>
            <a:r>
              <a:rPr lang="ko-KR" altLang="en-US" sz="1600" dirty="0" err="1" smtClean="0"/>
              <a:t>주민등록등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초본 등을 제출 하도록 하여 지원자의 연령을 판별하고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대부분이 직원들이 제조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생산관리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구매관리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경영전략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영업 등의 업무를 수행하고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회사설립이래 아동노동 사례는 단 한 건도 없습니다</a:t>
            </a:r>
            <a:r>
              <a:rPr lang="en-US" altLang="ko-KR" sz="1600" dirty="0" smtClean="0"/>
              <a:t>.</a:t>
            </a:r>
          </a:p>
          <a:p>
            <a:endParaRPr lang="en-US" altLang="ko-KR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5"/>
            <a:ext cx="7740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6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고용 및 업무에서 차별을 철폐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812360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노동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7560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sz="1600" dirty="0"/>
          </a:p>
        </p:txBody>
      </p:sp>
      <p:sp>
        <p:nvSpPr>
          <p:cNvPr id="9" name="직사각형 8"/>
          <p:cNvSpPr/>
          <p:nvPr/>
        </p:nvSpPr>
        <p:spPr>
          <a:xfrm>
            <a:off x="683568" y="1772817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임직원 채용 시 성별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학력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연령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출신지 등을 이유로 지원자에 대한 차별을 하지 않으며 업무에 있어서 임직원들에게 차별 없는 공정한 기회를 부여하고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특히 여자임직원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장애임직원 등 사회 형평적 인재채용 확대와 이들이 회사생활을 함에 있어 발생하는 여러 가지 문제들을 적극적으로 해결하고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또한 회사는 화장품 제조 업종이라 정부 채용정책과 제품의 특성에 부응한</a:t>
            </a:r>
            <a:endParaRPr lang="en-US" altLang="ko-KR" sz="1600" dirty="0" smtClean="0"/>
          </a:p>
          <a:p>
            <a:r>
              <a:rPr lang="ko-KR" altLang="en-US" sz="1600" dirty="0" smtClean="0"/>
              <a:t> 여성 인력 우대 정책을 적극적으로 펼치고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72124"/>
              </p:ext>
            </p:extLst>
          </p:nvPr>
        </p:nvGraphicFramePr>
        <p:xfrm>
          <a:off x="1187622" y="4077074"/>
          <a:ext cx="6240018" cy="1368150"/>
        </p:xfrm>
        <a:graphic>
          <a:graphicData uri="http://schemas.openxmlformats.org/drawingml/2006/table">
            <a:tbl>
              <a:tblPr/>
              <a:tblGrid>
                <a:gridCol w="936106"/>
                <a:gridCol w="1008112"/>
                <a:gridCol w="1152128"/>
                <a:gridCol w="1224136"/>
                <a:gridCol w="1080120"/>
                <a:gridCol w="839416"/>
              </a:tblGrid>
              <a:tr h="27363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여성 및 장애인 채용 현황</a:t>
                      </a: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363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구분</a:t>
                      </a: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국가유공자</a:t>
                      </a: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-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여성</a:t>
                      </a: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장애우</a:t>
                      </a: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5"/>
            <a:ext cx="7740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7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환경문제에 대한 예방적 접근을 지지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812360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환경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7560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sz="1600" dirty="0"/>
          </a:p>
        </p:txBody>
      </p:sp>
      <p:sp>
        <p:nvSpPr>
          <p:cNvPr id="9" name="직사각형 8"/>
          <p:cNvSpPr/>
          <p:nvPr/>
        </p:nvSpPr>
        <p:spPr>
          <a:xfrm>
            <a:off x="683568" y="1772817"/>
            <a:ext cx="82089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업무특성상 자체적으로 환경경영시스템을 구축하고</a:t>
            </a:r>
          </a:p>
          <a:p>
            <a:r>
              <a:rPr lang="ko-KR" altLang="en-US" sz="1600" dirty="0" smtClean="0"/>
              <a:t>있거나 환경영향평가 등을 수행하고 있지는 않지만 사업장 건설 시 안전에 대한 근로자 교육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현장점검 등을 통해 이해관계자의 환경문제에 예방적 접근 방법론을 제시하고 있습니다</a:t>
            </a:r>
            <a:r>
              <a:rPr lang="en-US" altLang="ko-KR" sz="1600" dirty="0" smtClean="0"/>
              <a:t>.</a:t>
            </a:r>
          </a:p>
          <a:p>
            <a:r>
              <a:rPr lang="ko-KR" altLang="en-US" sz="1600" dirty="0" smtClean="0"/>
              <a:t>   </a:t>
            </a:r>
            <a:endParaRPr lang="en-US" altLang="ko-KR" sz="1600" dirty="0" smtClean="0"/>
          </a:p>
          <a:p>
            <a:r>
              <a:rPr lang="ko-KR" altLang="en-US" sz="1600" dirty="0" smtClean="0"/>
              <a:t>산업재해 예방을 위한 안전 및 보건에 관하여 채용 시 교육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정기교육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작업내용변경 시 교육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유해위험작업사용 시 특별안전 교육 등 산업안전보건법령에 따른 제반 교육을 실시할 하고 있고 또한 회사의 에너지 절약운동 및 정부의 에너지 절약 정책 등을 반영한 에너지 절감 대책을 마련하여 실시하고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실내 적정온도 유지</a:t>
            </a:r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에어컨 가동시간 단축</a:t>
            </a:r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옥외간판 조명 소등</a:t>
            </a:r>
          </a:p>
          <a:p>
            <a:r>
              <a:rPr lang="en-US" altLang="ko-KR" sz="1600" dirty="0" smtClean="0"/>
              <a:t>- </a:t>
            </a:r>
            <a:r>
              <a:rPr lang="ko-KR" altLang="en-US" sz="1600" dirty="0" smtClean="0"/>
              <a:t>화장실 </a:t>
            </a:r>
            <a:r>
              <a:rPr lang="ko-KR" altLang="en-US" sz="1600" dirty="0" err="1" smtClean="0"/>
              <a:t>절전형</a:t>
            </a:r>
            <a:r>
              <a:rPr lang="ko-KR" altLang="en-US" sz="1600" dirty="0" smtClean="0"/>
              <a:t> 수전∙조명 설치</a:t>
            </a:r>
          </a:p>
          <a:p>
            <a:pPr>
              <a:buFontTx/>
              <a:buChar char="-"/>
            </a:pPr>
            <a:r>
              <a:rPr lang="ko-KR" altLang="en-US" sz="1600" dirty="0" smtClean="0"/>
              <a:t> 점심시간 소등 및 </a:t>
            </a:r>
            <a:r>
              <a:rPr lang="en-US" altLang="ko-KR" sz="1600" dirty="0" smtClean="0"/>
              <a:t>PC</a:t>
            </a:r>
            <a:r>
              <a:rPr lang="ko-KR" altLang="en-US" sz="1600" dirty="0" smtClean="0"/>
              <a:t>모니터 절전</a:t>
            </a:r>
            <a:endParaRPr lang="en-US" altLang="ko-KR" sz="1600" dirty="0" smtClean="0"/>
          </a:p>
          <a:p>
            <a:pPr>
              <a:buFontTx/>
              <a:buChar char="-"/>
            </a:pPr>
            <a:r>
              <a:rPr lang="ko-KR" altLang="en-US" sz="1600" dirty="0" smtClean="0"/>
              <a:t> 변압기 효율 관리 등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5"/>
            <a:ext cx="7740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8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환경적 책임을 증진하는 조치를 수행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812360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환경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7560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sz="1600" dirty="0"/>
          </a:p>
        </p:txBody>
      </p:sp>
      <p:sp>
        <p:nvSpPr>
          <p:cNvPr id="9" name="직사각형 8"/>
          <p:cNvSpPr/>
          <p:nvPr/>
        </p:nvSpPr>
        <p:spPr>
          <a:xfrm>
            <a:off x="395536" y="1595021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자원절약 및 환경영향 절감을 위해서 노력하고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기업의 사</a:t>
            </a:r>
          </a:p>
          <a:p>
            <a:r>
              <a:rPr lang="ko-KR" altLang="en-US" sz="1600" dirty="0" err="1" smtClean="0"/>
              <a:t>회적</a:t>
            </a:r>
            <a:r>
              <a:rPr lang="ko-KR" altLang="en-US" sz="1600" dirty="0" smtClean="0"/>
              <a:t> 책임의 하나인 환경경영 강화를 위해 노력하고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종이 사용량을 줄이기 위해 모든 문서는 전자결재 시스템을 이용하여 처리하고 있습니다</a:t>
            </a:r>
            <a:r>
              <a:rPr lang="en-US" altLang="ko-KR" sz="1600" dirty="0" smtClean="0"/>
              <a:t>.</a:t>
            </a:r>
            <a:endParaRPr lang="ko-KR" altLang="en-US" sz="1600" dirty="0" smtClean="0"/>
          </a:p>
          <a:p>
            <a:endParaRPr lang="en-US" altLang="ko-KR" sz="1600" dirty="0" smtClean="0"/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특징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임직원의 친환경 운동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방법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임직원의 주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1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회 친환경 활동 지수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셀프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평가 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        </a:t>
            </a:r>
          </a:p>
          <a:p>
            <a:pPr>
              <a:defRPr/>
            </a:pP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1)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금연 캠페인 및 선포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   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-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본사 및 공장직원 대상 금연 선포 및 격려금 전달 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endParaRPr lang="ko-KR" altLang="en-US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2)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친환경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人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선발</a:t>
            </a:r>
            <a:endParaRPr lang="ko-KR" altLang="en-US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-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친환경 활동 관리 지표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7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가지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 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endParaRPr lang="ko-KR" altLang="en-US" sz="1600" dirty="0" smtClean="0">
              <a:solidFill>
                <a:srgbClr val="1C1C1C"/>
              </a:soli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sz="1600" dirty="0" smtClean="0"/>
          </a:p>
        </p:txBody>
      </p:sp>
      <p:pic>
        <p:nvPicPr>
          <p:cNvPr id="8" name="Picture 9" descr="에코제닉인4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636912"/>
            <a:ext cx="187267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에코제닉인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365104"/>
            <a:ext cx="144710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5"/>
            <a:ext cx="7740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9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환경 친화적인 기술의 개발과 확산을 촉진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812360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환경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7560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sz="1600" dirty="0"/>
          </a:p>
        </p:txBody>
      </p:sp>
      <p:sp>
        <p:nvSpPr>
          <p:cNvPr id="9" name="직사각형 8"/>
          <p:cNvSpPr/>
          <p:nvPr/>
        </p:nvSpPr>
        <p:spPr>
          <a:xfrm>
            <a:off x="179512" y="1595021"/>
            <a:ext cx="88569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제조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유통업으로서 환경 친화적인 기술의 개발과는 직접 관련성이 </a:t>
            </a:r>
            <a:endParaRPr lang="en-US" altLang="ko-KR" sz="1600" dirty="0" smtClean="0"/>
          </a:p>
          <a:p>
            <a:r>
              <a:rPr lang="ko-KR" altLang="en-US" sz="1600" dirty="0" smtClean="0"/>
              <a:t>많지 않지만 사무기기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가전제품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위생용품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가구 등 친환경적인 물품을 구매하여 </a:t>
            </a:r>
            <a:endParaRPr lang="en-US" altLang="ko-KR" sz="1600" dirty="0" smtClean="0"/>
          </a:p>
          <a:p>
            <a:r>
              <a:rPr lang="ko-KR" altLang="en-US" sz="1600" dirty="0" smtClean="0"/>
              <a:t>환경 친화적인 기술개발 및 확산을 위해 노력하고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특징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</a:t>
            </a:r>
            <a:r>
              <a:rPr lang="ko-KR" altLang="en-US" sz="1600" dirty="0" smtClean="0">
                <a:solidFill>
                  <a:schemeClr val="folHlink"/>
                </a:solidFill>
                <a:latin typeface="+mn-ea"/>
              </a:rPr>
              <a:t>물 없이 감는 친환경 샴푸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활용 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방법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전 임직원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친환경 경영기업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      혹은 단체 대상 샴푸 원가제공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목표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일주일에 한번 물 없이 감는 샴푸 사용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! </a:t>
            </a:r>
          </a:p>
          <a:p>
            <a:pPr>
              <a:defRPr/>
            </a:pP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  1)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사용하는 물을 주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1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회 사용하지 않고 마시는 물을 확보하자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!</a:t>
            </a:r>
          </a:p>
          <a:p>
            <a:pPr>
              <a:defRPr/>
            </a:pP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  2) 1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일 생활 오폐수를 줄이자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!</a:t>
            </a:r>
            <a:r>
              <a:rPr lang="ko-KR" altLang="en-US" sz="1600" dirty="0" smtClean="0">
                <a:solidFill>
                  <a:srgbClr val="1C1C1C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1600" dirty="0" smtClean="0">
              <a:solidFill>
                <a:srgbClr val="1C1C1C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defRPr/>
            </a:pPr>
            <a:endParaRPr lang="en-US" altLang="ko-KR" sz="1600" dirty="0" smtClean="0">
              <a:solidFill>
                <a:srgbClr val="1C1C1C"/>
              </a:solidFill>
              <a:latin typeface="HY견고딕" pitchFamily="18" charset="-127"/>
              <a:ea typeface="HY견고딕" pitchFamily="18" charset="-127"/>
            </a:endParaRP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특징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제닉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</a:t>
            </a:r>
            <a:r>
              <a:rPr lang="ko-KR" altLang="en-US" sz="1600" dirty="0" smtClean="0">
                <a:solidFill>
                  <a:schemeClr val="folHlink"/>
                </a:solidFill>
                <a:latin typeface="+mn-ea"/>
              </a:rPr>
              <a:t>물 없이 감는 친환경 샴푸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활용  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방법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: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물 부족 국가 대상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NGO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및 봉사 단체 샴푸 무상 공급</a:t>
            </a: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endParaRPr lang="en-US" altLang="ko-KR" sz="1600" dirty="0" smtClean="0">
              <a:solidFill>
                <a:srgbClr val="1C1C1C"/>
              </a:solidFill>
              <a:latin typeface="+mn-ea"/>
            </a:endParaRPr>
          </a:p>
          <a:p>
            <a:pPr>
              <a:defRPr/>
            </a:pP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  1)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아이티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지진시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긴급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구호팀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대상 샴푸 무상 후원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  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-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아이티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긴급 구호 의료팀 글로벌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케어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NGO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후원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2)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캄보디아 이미용 봉사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단체팀에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샴푸 무상 후원 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3)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필리핀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인도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스리랑카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, 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이스라엘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, </a:t>
            </a:r>
            <a:r>
              <a:rPr lang="ko-KR" altLang="en-US" sz="1600" dirty="0" err="1" smtClean="0">
                <a:solidFill>
                  <a:srgbClr val="1C1C1C"/>
                </a:solidFill>
                <a:latin typeface="+mn-ea"/>
              </a:rPr>
              <a:t>아이티</a:t>
            </a: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등 </a:t>
            </a:r>
          </a:p>
          <a:p>
            <a:pPr>
              <a:defRPr/>
            </a:pPr>
            <a:r>
              <a:rPr lang="ko-KR" altLang="en-US" sz="1600" dirty="0" smtClean="0">
                <a:solidFill>
                  <a:srgbClr val="1C1C1C"/>
                </a:solidFill>
                <a:latin typeface="+mn-ea"/>
              </a:rPr>
              <a:t>      여름 봉사 단체에 샴푸 무상 후원   </a:t>
            </a:r>
            <a:r>
              <a:rPr lang="en-US" altLang="ko-KR" sz="1600" dirty="0" smtClean="0">
                <a:solidFill>
                  <a:srgbClr val="1C1C1C"/>
                </a:solidFill>
                <a:latin typeface="+mn-ea"/>
              </a:rPr>
              <a:t> </a:t>
            </a:r>
          </a:p>
          <a:p>
            <a:endParaRPr lang="en-US" altLang="ko-KR" sz="1600" dirty="0" smtClean="0"/>
          </a:p>
        </p:txBody>
      </p:sp>
      <p:pic>
        <p:nvPicPr>
          <p:cNvPr id="13" name="Picture 14" descr="제닉쏘쿨샴푸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558904"/>
            <a:ext cx="1440160" cy="213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" descr="IT_socool_banner_caf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861048"/>
            <a:ext cx="1943100" cy="1463675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</p:spPr>
      </p:pic>
      <p:pic>
        <p:nvPicPr>
          <p:cNvPr id="15" name="Picture 24" descr="DSC_03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373216"/>
            <a:ext cx="1951038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7560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sz="16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1124744"/>
            <a:ext cx="8604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10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부당 취득 및 뇌물 등을 포함하는 모든 형태의 부패에 반대한다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8316416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/>
              <a:t>반부패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611560" y="2276872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윤리규범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윤리헌장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윤리강령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임직원 행동강령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행동강령 운영지침</a:t>
            </a:r>
            <a:r>
              <a:rPr lang="en-US" altLang="ko-KR" sz="1600" dirty="0" smtClean="0"/>
              <a:t>) </a:t>
            </a:r>
          </a:p>
          <a:p>
            <a:r>
              <a:rPr lang="ko-KR" altLang="en-US" sz="1600" dirty="0" smtClean="0"/>
              <a:t>제정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반 부패 청렴대책 등을 수립하여 모든 부패척결을 위해 전사적인 노력을 </a:t>
            </a:r>
            <a:endParaRPr lang="en-US" altLang="ko-KR" sz="1600" dirty="0" smtClean="0"/>
          </a:p>
          <a:p>
            <a:r>
              <a:rPr lang="ko-KR" altLang="en-US" sz="1600" dirty="0" smtClean="0"/>
              <a:t>추진하고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회사는 체계적인 윤리경영 계획수립∙추진 및 점검체계 운영하고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회사와 관련되는 하도 업체 또는 외부인으로부터 금전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지나친 고가품 또는 뇌물을 받아서는 아니 되며 </a:t>
            </a:r>
            <a:r>
              <a:rPr lang="en-US" altLang="ko-KR" sz="1600" dirty="0" smtClean="0"/>
              <a:t>20</a:t>
            </a:r>
            <a:r>
              <a:rPr lang="ko-KR" altLang="en-US" sz="1600" dirty="0" smtClean="0"/>
              <a:t>만원 이상에 해당하는 선물을 받을 경우 회사에 신고하여야 한다</a:t>
            </a:r>
            <a:r>
              <a:rPr lang="en-US" altLang="ko-KR" sz="1600" dirty="0" smtClean="0"/>
              <a:t>.</a:t>
            </a:r>
          </a:p>
          <a:p>
            <a:r>
              <a:rPr lang="ko-KR" altLang="en-US" sz="1600" dirty="0" smtClean="0"/>
              <a:t>단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통상적인 관습에 의한 선물 등 특별한 경우는 예외로 한다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회사로 인해 발생된 모든 이익금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리베이트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할인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기타 잡수입 등</a:t>
            </a:r>
            <a:r>
              <a:rPr lang="en-US" altLang="ko-KR" sz="1600" dirty="0" smtClean="0"/>
              <a:t>)</a:t>
            </a:r>
            <a:r>
              <a:rPr lang="ko-KR" altLang="en-US" sz="1600" dirty="0" smtClean="0"/>
              <a:t>은 회사에 정당하게 입금되어 져야 한다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endParaRPr lang="ko-KR" alt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95536" y="1052736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dirty="0" smtClean="0"/>
              <a:t>보고대상기간</a:t>
            </a:r>
          </a:p>
          <a:p>
            <a:r>
              <a:rPr lang="ko-KR" altLang="en-US" sz="1600" dirty="0" smtClean="0"/>
              <a:t>본 보고서는</a:t>
            </a:r>
            <a:r>
              <a:rPr lang="en-US" altLang="ko-KR" sz="1600" dirty="0" smtClean="0">
                <a:solidFill>
                  <a:srgbClr val="FF0000"/>
                </a:solidFill>
              </a:rPr>
              <a:t>2010</a:t>
            </a:r>
            <a:r>
              <a:rPr lang="ko-KR" altLang="en-US" sz="1600" dirty="0" smtClean="0">
                <a:solidFill>
                  <a:srgbClr val="FF0000"/>
                </a:solidFill>
              </a:rPr>
              <a:t>년</a:t>
            </a:r>
            <a:r>
              <a:rPr lang="en-US" altLang="ko-KR" sz="1600" dirty="0" smtClean="0">
                <a:solidFill>
                  <a:srgbClr val="FF0000"/>
                </a:solidFill>
              </a:rPr>
              <a:t>4</a:t>
            </a:r>
            <a:r>
              <a:rPr lang="ko-KR" altLang="en-US" sz="1600" dirty="0" smtClean="0">
                <a:solidFill>
                  <a:srgbClr val="FF0000"/>
                </a:solidFill>
              </a:rPr>
              <a:t>월</a:t>
            </a:r>
            <a:r>
              <a:rPr lang="en-US" altLang="ko-KR" sz="1600" dirty="0" smtClean="0">
                <a:solidFill>
                  <a:srgbClr val="FF0000"/>
                </a:solidFill>
              </a:rPr>
              <a:t>1</a:t>
            </a:r>
            <a:r>
              <a:rPr lang="ko-KR" altLang="en-US" sz="1600" dirty="0" smtClean="0">
                <a:solidFill>
                  <a:srgbClr val="FF0000"/>
                </a:solidFill>
              </a:rPr>
              <a:t>일부터 </a:t>
            </a:r>
            <a:r>
              <a:rPr lang="en-US" altLang="ko-KR" sz="1600" dirty="0" smtClean="0">
                <a:solidFill>
                  <a:srgbClr val="FF0000"/>
                </a:solidFill>
              </a:rPr>
              <a:t>2011</a:t>
            </a:r>
            <a:r>
              <a:rPr lang="ko-KR" altLang="en-US" sz="1600" dirty="0" smtClean="0">
                <a:solidFill>
                  <a:srgbClr val="FF0000"/>
                </a:solidFill>
              </a:rPr>
              <a:t>년 </a:t>
            </a:r>
            <a:r>
              <a:rPr lang="en-US" altLang="ko-KR" sz="1600" dirty="0" smtClean="0">
                <a:solidFill>
                  <a:srgbClr val="FF0000"/>
                </a:solidFill>
              </a:rPr>
              <a:t>12</a:t>
            </a:r>
            <a:r>
              <a:rPr lang="ko-KR" altLang="en-US" sz="1600" dirty="0" smtClean="0">
                <a:solidFill>
                  <a:srgbClr val="FF0000"/>
                </a:solidFill>
              </a:rPr>
              <a:t>월</a:t>
            </a:r>
            <a:r>
              <a:rPr lang="en-US" altLang="ko-KR" sz="1600" dirty="0" smtClean="0">
                <a:solidFill>
                  <a:srgbClr val="FF0000"/>
                </a:solidFill>
              </a:rPr>
              <a:t>31</a:t>
            </a:r>
            <a:r>
              <a:rPr lang="ko-KR" altLang="en-US" sz="1600" dirty="0" smtClean="0">
                <a:solidFill>
                  <a:srgbClr val="FF0000"/>
                </a:solidFill>
              </a:rPr>
              <a:t>일 까지 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r>
              <a:rPr lang="ko-KR" altLang="en-US" sz="1600" dirty="0" err="1" smtClean="0"/>
              <a:t>제닉의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UN</a:t>
            </a:r>
            <a:r>
              <a:rPr lang="ko-KR" altLang="en-US" sz="1600" dirty="0" smtClean="0"/>
              <a:t>글로벌 콤팩트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대 원칙에 대한 이행 내용을 담고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b="1" dirty="0" smtClean="0"/>
              <a:t>가장 최근 보고서 발간일자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보고주기</a:t>
            </a:r>
          </a:p>
          <a:p>
            <a:r>
              <a:rPr lang="ko-KR" altLang="en-US" sz="1600" dirty="0" smtClean="0"/>
              <a:t>본 보고서는 </a:t>
            </a:r>
            <a:r>
              <a:rPr lang="ko-KR" altLang="en-US" sz="1600" dirty="0" err="1" smtClean="0"/>
              <a:t>제닉에서</a:t>
            </a:r>
            <a:r>
              <a:rPr lang="ko-KR" altLang="en-US" sz="1600" dirty="0" smtClean="0"/>
              <a:t> 발간하는 </a:t>
            </a:r>
            <a:r>
              <a:rPr lang="ko-KR" altLang="en-US" sz="1600" dirty="0" err="1" smtClean="0"/>
              <a:t>첫번째</a:t>
            </a:r>
            <a:r>
              <a:rPr lang="ko-KR" altLang="en-US" sz="1600" dirty="0" smtClean="0"/>
              <a:t> 보고서 이며</a:t>
            </a:r>
            <a:r>
              <a:rPr lang="en-US" altLang="ko-KR" sz="1600" dirty="0" smtClean="0"/>
              <a:t>, </a:t>
            </a:r>
          </a:p>
          <a:p>
            <a:r>
              <a:rPr lang="ko-KR" altLang="en-US" sz="1600" dirty="0" smtClean="0"/>
              <a:t>내부 </a:t>
            </a:r>
            <a:r>
              <a:rPr lang="en-US" altLang="ko-KR" sz="1600" dirty="0" smtClean="0"/>
              <a:t>Task force </a:t>
            </a:r>
            <a:r>
              <a:rPr lang="ko-KR" altLang="en-US" sz="1600" dirty="0" smtClean="0"/>
              <a:t>팀 </a:t>
            </a:r>
            <a:r>
              <a:rPr lang="en-US" altLang="ko-KR" sz="1600" dirty="0" smtClean="0"/>
              <a:t>(</a:t>
            </a:r>
            <a:r>
              <a:rPr lang="ko-KR" altLang="en-US" sz="1600" dirty="0" err="1" smtClean="0"/>
              <a:t>경영지원팀</a:t>
            </a:r>
            <a:r>
              <a:rPr lang="en-US" altLang="ko-KR" sz="1600" dirty="0" smtClean="0"/>
              <a:t>) </a:t>
            </a:r>
            <a:r>
              <a:rPr lang="ko-KR" altLang="en-US" sz="1600" dirty="0" smtClean="0"/>
              <a:t>의 협조하에 작성되었고 </a:t>
            </a:r>
            <a:endParaRPr lang="en-US" altLang="ko-KR" sz="1600" dirty="0" smtClean="0"/>
          </a:p>
          <a:p>
            <a:r>
              <a:rPr lang="ko-KR" altLang="en-US" sz="1600" dirty="0" smtClean="0"/>
              <a:t>앞으로 매년 보고서를 발행하겠습니다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b="1" dirty="0" smtClean="0"/>
              <a:t>보고범위</a:t>
            </a:r>
          </a:p>
          <a:p>
            <a:r>
              <a:rPr lang="ko-KR" altLang="en-US" sz="1600" dirty="0" smtClean="0"/>
              <a:t>본 보고서에 실린 성과는 </a:t>
            </a:r>
            <a:r>
              <a:rPr lang="ko-KR" altLang="en-US" sz="1600" dirty="0" err="1" smtClean="0"/>
              <a:t>제닉의</a:t>
            </a:r>
            <a:r>
              <a:rPr lang="ko-KR" altLang="en-US" sz="1600" dirty="0" smtClean="0"/>
              <a:t> 본사 및 사업장을 대상으로 하였습니다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b="1" dirty="0" smtClean="0"/>
              <a:t>보고서 및 관련 내용 문의처</a:t>
            </a:r>
          </a:p>
          <a:p>
            <a:r>
              <a:rPr lang="ko-KR" altLang="en-US" sz="1600" dirty="0" smtClean="0"/>
              <a:t>본 보고서는 </a:t>
            </a:r>
            <a:r>
              <a:rPr lang="ko-KR" altLang="en-US" sz="1600" dirty="0" err="1" smtClean="0"/>
              <a:t>제닉의</a:t>
            </a:r>
            <a:r>
              <a:rPr lang="ko-KR" altLang="en-US" sz="1600" dirty="0" smtClean="0"/>
              <a:t> 아래의 연락처로 문의해 주시기 바랍니다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홈페이지</a:t>
            </a:r>
            <a:r>
              <a:rPr lang="en-US" altLang="ko-KR" sz="1600" dirty="0" smtClean="0"/>
              <a:t>: www.genic21.com</a:t>
            </a:r>
          </a:p>
          <a:p>
            <a:r>
              <a:rPr lang="en-US" altLang="ko-KR" sz="1600" dirty="0" smtClean="0"/>
              <a:t>•E-mail: genic@genic21.com</a:t>
            </a:r>
          </a:p>
          <a:p>
            <a:r>
              <a:rPr lang="en-US" altLang="ko-KR" sz="1600" dirty="0" smtClean="0"/>
              <a:t>•</a:t>
            </a:r>
            <a:r>
              <a:rPr lang="ko-KR" altLang="en-US" sz="1600" dirty="0" smtClean="0"/>
              <a:t>담당부서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해외영업 팀</a:t>
            </a:r>
          </a:p>
          <a:p>
            <a:r>
              <a:rPr lang="en-US" altLang="ko-KR" sz="1600" dirty="0" smtClean="0">
                <a:solidFill>
                  <a:srgbClr val="FF0000"/>
                </a:solidFill>
              </a:rPr>
              <a:t>•</a:t>
            </a:r>
            <a:r>
              <a:rPr lang="ko-KR" altLang="en-US" sz="1600" dirty="0" err="1" smtClean="0">
                <a:solidFill>
                  <a:srgbClr val="FF0000"/>
                </a:solidFill>
              </a:rPr>
              <a:t>젂화</a:t>
            </a:r>
            <a:r>
              <a:rPr lang="en-US" altLang="ko-KR" sz="1600" dirty="0" smtClean="0">
                <a:solidFill>
                  <a:srgbClr val="FF0000"/>
                </a:solidFill>
              </a:rPr>
              <a:t>: 02-579-8265~8</a:t>
            </a:r>
          </a:p>
          <a:p>
            <a:r>
              <a:rPr lang="en-US" altLang="ko-KR" sz="1600" dirty="0" smtClean="0"/>
              <a:t>•</a:t>
            </a:r>
            <a:r>
              <a:rPr lang="ko-KR" altLang="en-US" sz="1600" dirty="0" smtClean="0"/>
              <a:t>팩스</a:t>
            </a:r>
            <a:r>
              <a:rPr lang="en-US" altLang="ko-KR" sz="1600" dirty="0" smtClean="0"/>
              <a:t>: 02-3463-8268</a:t>
            </a:r>
          </a:p>
          <a:p>
            <a:endParaRPr lang="en-US" altLang="ko-KR" sz="1600" dirty="0" smtClean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2475" y="21659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400" b="1" dirty="0" smtClean="0">
                <a:latin typeface="맑은 고딕" pitchFamily="50" charset="-127"/>
                <a:ea typeface="맑은 고딕" pitchFamily="50" charset="-127"/>
              </a:rPr>
              <a:t>보고서 정보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52475" y="21659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ko-KR" sz="2400" b="1" dirty="0" smtClean="0">
                <a:latin typeface="맑은 고딕" pitchFamily="50" charset="-127"/>
                <a:ea typeface="맑은 고딕" pitchFamily="50" charset="-127"/>
              </a:rPr>
              <a:t>CEO </a:t>
            </a:r>
            <a:r>
              <a:rPr kumimoji="0" lang="ko-KR" altLang="en-US" sz="2400" b="1" dirty="0" smtClean="0">
                <a:latin typeface="맑은 고딕" pitchFamily="50" charset="-127"/>
                <a:ea typeface="맑은 고딕" pitchFamily="50" charset="-127"/>
              </a:rPr>
              <a:t>지지 선언문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39552" y="980728"/>
            <a:ext cx="79208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특허 받은 독자 기술로 영국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미국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이태리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프랑스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등 화장품 선진국가에서 기술력을 먼저 인정받고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국내시장에 진출한 세계적인 화장품 제조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유통전문기업 입니다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스위스 세계 신기술 전시회 금메달 수상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미국시장 </a:t>
            </a:r>
            <a:r>
              <a:rPr lang="en-US" altLang="ko-KR" sz="1600" dirty="0" smtClean="0"/>
              <a:t>1,000</a:t>
            </a:r>
            <a:r>
              <a:rPr lang="ko-KR" altLang="en-US" sz="1600" dirty="0" smtClean="0"/>
              <a:t>만불 수출계약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산업자원부 인증 차세대 세계일류상품</a:t>
            </a:r>
            <a:r>
              <a:rPr lang="en-US" altLang="ko-KR" sz="1600" dirty="0" smtClean="0"/>
              <a:t>, Hi-Seoul </a:t>
            </a:r>
            <a:r>
              <a:rPr lang="ko-KR" altLang="en-US" sz="1600" dirty="0" smtClean="0"/>
              <a:t>공동 브랜드 사업자로 선정되었다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미국의 </a:t>
            </a:r>
            <a:r>
              <a:rPr lang="en-US" altLang="ko-KR" sz="1600" dirty="0" smtClean="0"/>
              <a:t>Walgreen, Target, CVS, </a:t>
            </a:r>
            <a:r>
              <a:rPr lang="ko-KR" altLang="en-US" sz="1600" dirty="0" smtClean="0"/>
              <a:t>영국의 </a:t>
            </a:r>
            <a:r>
              <a:rPr lang="en-US" altLang="ko-KR" sz="1600" dirty="0" smtClean="0"/>
              <a:t>BOOTS </a:t>
            </a:r>
            <a:r>
              <a:rPr lang="ko-KR" altLang="en-US" sz="1600" dirty="0" smtClean="0"/>
              <a:t>등 </a:t>
            </a:r>
            <a:r>
              <a:rPr lang="ko-KR" altLang="en-US" sz="1600" dirty="0" err="1" smtClean="0"/>
              <a:t>리테일</a:t>
            </a:r>
            <a:r>
              <a:rPr lang="ko-KR" altLang="en-US" sz="1600" dirty="0" smtClean="0"/>
              <a:t> 마켓에서 </a:t>
            </a:r>
            <a:r>
              <a:rPr lang="ko-KR" altLang="en-US" sz="1600" dirty="0" err="1" smtClean="0"/>
              <a:t>제닉의</a:t>
            </a:r>
            <a:r>
              <a:rPr lang="ko-KR" altLang="en-US" sz="1600" dirty="0" smtClean="0"/>
              <a:t> 제품이 판매되고 </a:t>
            </a:r>
            <a:r>
              <a:rPr lang="ko-KR" altLang="en-US" sz="1600" dirty="0" err="1" smtClean="0"/>
              <a:t>있읍니다</a:t>
            </a:r>
            <a:r>
              <a:rPr lang="en-US" altLang="ko-KR" sz="1600" dirty="0" smtClean="0"/>
              <a:t>. </a:t>
            </a:r>
          </a:p>
          <a:p>
            <a:r>
              <a:rPr lang="ko-KR" altLang="en-US" sz="1600" dirty="0" smtClean="0"/>
              <a:t>   마스크 팩 부분 한국시장 </a:t>
            </a:r>
            <a:r>
              <a:rPr lang="en-US" altLang="ko-KR" sz="1600" dirty="0" smtClean="0"/>
              <a:t>30%</a:t>
            </a:r>
            <a:r>
              <a:rPr lang="ko-KR" altLang="en-US" sz="1600" dirty="0" smtClean="0"/>
              <a:t>를 점유하고 있으며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대형 화장품사의 팩 제조 등의 한국 대표브랜드 역시 </a:t>
            </a:r>
            <a:r>
              <a:rPr lang="ko-KR" altLang="en-US" sz="1600" dirty="0" err="1" smtClean="0"/>
              <a:t>제닉을</a:t>
            </a:r>
            <a:r>
              <a:rPr lang="ko-KR" altLang="en-US" sz="1600" dirty="0" smtClean="0"/>
              <a:t> 통하여 </a:t>
            </a:r>
            <a:r>
              <a:rPr lang="en-US" altLang="ko-KR" sz="1600" dirty="0" smtClean="0"/>
              <a:t>OEM </a:t>
            </a:r>
            <a:r>
              <a:rPr lang="ko-KR" altLang="en-US" sz="1600" dirty="0" smtClean="0"/>
              <a:t>생산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판매하고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기업의 사회적 책임을 수행 할 것을 다짐하며</a:t>
            </a:r>
            <a:r>
              <a:rPr lang="en-US" altLang="ko-KR" sz="1600" dirty="0" smtClean="0"/>
              <a:t>, 2010</a:t>
            </a:r>
            <a:r>
              <a:rPr lang="ko-KR" altLang="en-US" sz="1600" dirty="0" smtClean="0"/>
              <a:t>년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월에 </a:t>
            </a:r>
            <a:r>
              <a:rPr lang="en-US" altLang="ko-KR" sz="1600" dirty="0" smtClean="0"/>
              <a:t>UN Global Compact</a:t>
            </a:r>
            <a:r>
              <a:rPr lang="ko-KR" altLang="en-US" sz="1600" dirty="0" smtClean="0"/>
              <a:t>에 가입하고 인권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노동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환경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반 부패의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개 분야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대 원칙을 준수해 왔으며 앞으로도 계속 지켜나 갈 것입니다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또한</a:t>
            </a:r>
            <a:r>
              <a:rPr lang="en-US" altLang="ko-KR" sz="1600" dirty="0" smtClean="0"/>
              <a:t>, Global Compact</a:t>
            </a:r>
            <a:r>
              <a:rPr lang="ko-KR" altLang="en-US" sz="1600" dirty="0" smtClean="0"/>
              <a:t>에 정한 인권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노동기준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환경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반 부패 등의 </a:t>
            </a:r>
            <a:r>
              <a:rPr lang="en-US" altLang="ko-KR" sz="1600" dirty="0" smtClean="0"/>
              <a:t>4</a:t>
            </a:r>
            <a:r>
              <a:rPr lang="ko-KR" altLang="en-US" sz="1600" dirty="0" smtClean="0"/>
              <a:t>개 영역에</a:t>
            </a:r>
          </a:p>
          <a:p>
            <a:r>
              <a:rPr lang="ko-KR" altLang="en-US" sz="1600" dirty="0" smtClean="0"/>
              <a:t>대한 핵심가치를 지지하고 공사의 윤리경영 실천규정 및 임직원 행동강령에</a:t>
            </a:r>
          </a:p>
          <a:p>
            <a:r>
              <a:rPr lang="ko-KR" altLang="en-US" sz="1600" dirty="0" smtClean="0"/>
              <a:t>포함 하였으며 협력업체에 동 사항에 대해 널리 알리는데 최선을 다할 것입니다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이번 </a:t>
            </a:r>
            <a:r>
              <a:rPr lang="en-US" altLang="ko-KR" sz="1600" dirty="0" smtClean="0"/>
              <a:t>UN Global Compact </a:t>
            </a:r>
            <a:r>
              <a:rPr lang="ko-KR" altLang="en-US" sz="1600" dirty="0" smtClean="0"/>
              <a:t>이행보고서</a:t>
            </a:r>
            <a:r>
              <a:rPr lang="en-US" altLang="ko-KR" sz="1600" dirty="0" smtClean="0"/>
              <a:t>(Communication on Progress)</a:t>
            </a:r>
            <a:r>
              <a:rPr lang="ko-KR" altLang="en-US" sz="1600" dirty="0" smtClean="0"/>
              <a:t>는</a:t>
            </a:r>
          </a:p>
          <a:p>
            <a:r>
              <a:rPr lang="en-US" altLang="ko-KR" sz="1600" dirty="0" smtClean="0">
                <a:solidFill>
                  <a:srgbClr val="FF0000"/>
                </a:solidFill>
              </a:rPr>
              <a:t>2010</a:t>
            </a:r>
            <a:r>
              <a:rPr lang="ko-KR" altLang="en-US" sz="1600" dirty="0" smtClean="0">
                <a:solidFill>
                  <a:srgbClr val="FF0000"/>
                </a:solidFill>
              </a:rPr>
              <a:t>년 </a:t>
            </a:r>
            <a:r>
              <a:rPr lang="en-US" altLang="ko-KR" sz="1600" dirty="0" smtClean="0">
                <a:solidFill>
                  <a:srgbClr val="FF0000"/>
                </a:solidFill>
              </a:rPr>
              <a:t>1</a:t>
            </a:r>
            <a:r>
              <a:rPr lang="ko-KR" altLang="en-US" sz="1600" dirty="0" smtClean="0">
                <a:solidFill>
                  <a:srgbClr val="FF0000"/>
                </a:solidFill>
              </a:rPr>
              <a:t>월부터 </a:t>
            </a:r>
            <a:r>
              <a:rPr lang="en-US" altLang="ko-KR" sz="1600" dirty="0" smtClean="0">
                <a:solidFill>
                  <a:srgbClr val="FF0000"/>
                </a:solidFill>
              </a:rPr>
              <a:t>2011</a:t>
            </a:r>
            <a:r>
              <a:rPr lang="ko-KR" altLang="en-US" sz="1600" dirty="0" smtClean="0">
                <a:solidFill>
                  <a:srgbClr val="FF0000"/>
                </a:solidFill>
              </a:rPr>
              <a:t>년 </a:t>
            </a:r>
            <a:r>
              <a:rPr lang="en-US" altLang="ko-KR" sz="1600" dirty="0" smtClean="0">
                <a:solidFill>
                  <a:srgbClr val="FF0000"/>
                </a:solidFill>
              </a:rPr>
              <a:t>12</a:t>
            </a:r>
            <a:r>
              <a:rPr lang="ko-KR" altLang="en-US" sz="1600" dirty="0" smtClean="0">
                <a:solidFill>
                  <a:srgbClr val="FF0000"/>
                </a:solidFill>
              </a:rPr>
              <a:t>월까지의 </a:t>
            </a:r>
            <a:r>
              <a:rPr lang="ko-KR" altLang="en-US" sz="1600" dirty="0" smtClean="0"/>
              <a:t>활동내용을 담고 있으며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향후 매년 이행보고서를 작성할 계획 입니다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en-US" altLang="ko-KR" sz="1600" dirty="0" smtClean="0">
                <a:solidFill>
                  <a:srgbClr val="FF0000"/>
                </a:solidFill>
              </a:rPr>
              <a:t>2012. 1. 4.</a:t>
            </a:r>
          </a:p>
          <a:p>
            <a:r>
              <a:rPr lang="ko-KR" altLang="en-US" sz="1600" dirty="0" smtClean="0"/>
              <a:t>㈜ </a:t>
            </a:r>
            <a:r>
              <a:rPr lang="ko-KR" altLang="en-US" sz="1600" dirty="0" err="1" smtClean="0"/>
              <a:t>제닉</a:t>
            </a:r>
            <a:r>
              <a:rPr lang="ko-KR" altLang="en-US" sz="1600" dirty="0" smtClean="0"/>
              <a:t> 대표이사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유현오</a:t>
            </a:r>
            <a:endParaRPr lang="ko-KR" altLang="en-US" sz="1600" dirty="0"/>
          </a:p>
        </p:txBody>
      </p:sp>
      <p:pic>
        <p:nvPicPr>
          <p:cNvPr id="5" name="그림 4" descr="사장님(친필사인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6021288"/>
            <a:ext cx="1565184" cy="69136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52475" y="21659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회사 소개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673459"/>
              </p:ext>
            </p:extLst>
          </p:nvPr>
        </p:nvGraphicFramePr>
        <p:xfrm>
          <a:off x="395536" y="2060850"/>
          <a:ext cx="4248472" cy="4380998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758656"/>
                <a:gridCol w="3489816"/>
              </a:tblGrid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회사명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dirty="0" smtClean="0"/>
                        <a:t>㈜</a:t>
                      </a:r>
                      <a:r>
                        <a:rPr lang="ko-KR" altLang="en-US" sz="1050" dirty="0" err="1" smtClean="0"/>
                        <a:t>제닉</a:t>
                      </a:r>
                      <a:endParaRPr lang="ko-KR" altLang="en-US" sz="1050" dirty="0"/>
                    </a:p>
                  </a:txBody>
                  <a:tcPr anchor="ctr"/>
                </a:tc>
              </a:tr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설립일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smtClean="0"/>
                        <a:t>2001</a:t>
                      </a:r>
                      <a:r>
                        <a:rPr lang="ko-KR" altLang="en-US" sz="1050" dirty="0" smtClean="0"/>
                        <a:t>년 </a:t>
                      </a:r>
                      <a:r>
                        <a:rPr lang="en-US" altLang="ko-KR" sz="1050" dirty="0" smtClean="0"/>
                        <a:t>9</a:t>
                      </a:r>
                      <a:r>
                        <a:rPr lang="ko-KR" altLang="en-US" sz="1050" dirty="0" smtClean="0"/>
                        <a:t>월 </a:t>
                      </a:r>
                      <a:r>
                        <a:rPr lang="en-US" altLang="ko-KR" sz="1050" dirty="0" smtClean="0"/>
                        <a:t>27</a:t>
                      </a:r>
                      <a:r>
                        <a:rPr lang="ko-KR" altLang="en-US" sz="1050" dirty="0" smtClean="0"/>
                        <a:t>일</a:t>
                      </a:r>
                    </a:p>
                  </a:txBody>
                  <a:tcPr anchor="ctr"/>
                </a:tc>
              </a:tr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대표이사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dirty="0" smtClean="0"/>
                        <a:t>유 현 오</a:t>
                      </a:r>
                      <a:endParaRPr lang="ko-KR" altLang="en-US" sz="1050" dirty="0"/>
                    </a:p>
                  </a:txBody>
                  <a:tcPr anchor="ctr"/>
                </a:tc>
              </a:tr>
              <a:tr h="750374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소재지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본사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서울 서초구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강남대로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길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15-5</a:t>
                      </a:r>
                    </a:p>
                    <a:p>
                      <a:pPr algn="l" latinLnBrk="1"/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논산공장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충남 논산시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성동면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산업단지로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길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  <a:p>
                      <a:pPr algn="l" latinLnBrk="1"/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연구소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서울 서초구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바우뫼로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225</a:t>
                      </a:r>
                      <a:endParaRPr lang="en-US" altLang="ko-KR" sz="900" spc="-1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자본금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 smtClean="0"/>
                        <a:t>30</a:t>
                      </a:r>
                      <a:r>
                        <a:rPr lang="ko-KR" altLang="en-US" sz="1050" dirty="0" err="1" smtClean="0"/>
                        <a:t>억원</a:t>
                      </a:r>
                      <a:endParaRPr lang="en-US" altLang="ko-KR" sz="1050" dirty="0" smtClean="0"/>
                    </a:p>
                    <a:p>
                      <a:pPr algn="l" latinLnBrk="1"/>
                      <a:endParaRPr lang="ko-KR" altLang="en-US" sz="1050" dirty="0"/>
                    </a:p>
                  </a:txBody>
                  <a:tcPr anchor="ctr"/>
                </a:tc>
              </a:tr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종주식수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 smtClean="0"/>
                        <a:t>6,000,000</a:t>
                      </a:r>
                      <a:r>
                        <a:rPr lang="ko-KR" altLang="en-US" sz="1050" dirty="0" smtClean="0"/>
                        <a:t>주</a:t>
                      </a:r>
                      <a:endParaRPr lang="ko-KR" altLang="en-US" sz="1050" dirty="0"/>
                    </a:p>
                  </a:txBody>
                  <a:tcPr anchor="ctr"/>
                </a:tc>
              </a:tr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주요품목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050" dirty="0" err="1" smtClean="0"/>
                        <a:t>마스크팩</a:t>
                      </a:r>
                      <a:r>
                        <a:rPr lang="en-US" altLang="ko-KR" sz="1050" dirty="0" smtClean="0"/>
                        <a:t>, </a:t>
                      </a:r>
                      <a:r>
                        <a:rPr lang="ko-KR" altLang="en-US" sz="1050" dirty="0" smtClean="0"/>
                        <a:t>기초화장품</a:t>
                      </a:r>
                      <a:r>
                        <a:rPr lang="en-US" altLang="ko-KR" sz="1050" dirty="0" smtClean="0"/>
                        <a:t>, </a:t>
                      </a:r>
                      <a:r>
                        <a:rPr lang="ko-KR" altLang="en-US" sz="1050" dirty="0" smtClean="0"/>
                        <a:t>생활용품 및 </a:t>
                      </a:r>
                      <a:r>
                        <a:rPr lang="ko-KR" altLang="en-US" sz="1050" dirty="0" err="1" smtClean="0"/>
                        <a:t>바이오필름</a:t>
                      </a:r>
                      <a:endParaRPr lang="ko-KR" altLang="en-US" sz="1050" dirty="0"/>
                    </a:p>
                  </a:txBody>
                  <a:tcPr anchor="ctr"/>
                </a:tc>
              </a:tr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임직원수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 smtClean="0"/>
                        <a:t>179</a:t>
                      </a:r>
                      <a:r>
                        <a:rPr lang="ko-KR" altLang="en-US" sz="1050" dirty="0" smtClean="0"/>
                        <a:t>명</a:t>
                      </a:r>
                      <a:endParaRPr lang="ko-KR" altLang="en-US" sz="1050" dirty="0"/>
                    </a:p>
                  </a:txBody>
                  <a:tcPr anchor="ctr"/>
                </a:tc>
              </a:tr>
              <a:tr h="453828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dirty="0" smtClean="0"/>
                        <a:t>홈페이지</a:t>
                      </a:r>
                      <a:endParaRPr lang="ko-KR" alt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 smtClean="0"/>
                        <a:t>www.genic21.com</a:t>
                      </a:r>
                      <a:endParaRPr lang="ko-KR" altLang="en-US" sz="105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9" name="직선 연결선 8"/>
          <p:cNvCxnSpPr/>
          <p:nvPr/>
        </p:nvCxnSpPr>
        <p:spPr>
          <a:xfrm>
            <a:off x="395536" y="170080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27086" y="1360642"/>
            <a:ext cx="2924834" cy="256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회사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개요</a:t>
            </a:r>
            <a:endParaRPr lang="ko-KR" altLang="en-US" sz="1400" dirty="0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38" name="그룹 37"/>
          <p:cNvGrpSpPr/>
          <p:nvPr/>
        </p:nvGrpSpPr>
        <p:grpSpPr>
          <a:xfrm>
            <a:off x="4921984" y="1340767"/>
            <a:ext cx="4546560" cy="5040561"/>
            <a:chOff x="4201904" y="1730668"/>
            <a:chExt cx="3106400" cy="4650660"/>
          </a:xfrm>
        </p:grpSpPr>
        <p:cxnSp>
          <p:nvCxnSpPr>
            <p:cNvPr id="17" name="직선 연결선 16"/>
            <p:cNvCxnSpPr/>
            <p:nvPr/>
          </p:nvCxnSpPr>
          <p:spPr>
            <a:xfrm flipV="1">
              <a:off x="4201904" y="2100582"/>
              <a:ext cx="25202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54769" y="1730668"/>
              <a:ext cx="17471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dirty="0" smtClean="0"/>
                <a:t>사업 부문</a:t>
              </a:r>
              <a:endParaRPr lang="ko-KR" altLang="en-US" sz="1400" dirty="0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4201904" y="2420889"/>
              <a:ext cx="2520280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4201904" y="3404997"/>
              <a:ext cx="2520280" cy="1014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4201904" y="4532035"/>
              <a:ext cx="2520280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201904" y="5516144"/>
              <a:ext cx="2520280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049" name="_x69693016" descr="EMB0000083841b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89" r="29807"/>
            <a:stretch>
              <a:fillRect/>
            </a:stretch>
          </p:blipFill>
          <p:spPr bwMode="auto">
            <a:xfrm>
              <a:off x="4270962" y="2521760"/>
              <a:ext cx="662354" cy="662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_x69693096" descr="EMB0000083841b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44"/>
            <a:stretch>
              <a:fillRect/>
            </a:stretch>
          </p:blipFill>
          <p:spPr bwMode="auto">
            <a:xfrm>
              <a:off x="4314343" y="3448158"/>
              <a:ext cx="575593" cy="777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_x69693016" descr="EMB0000083841b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9595" y="4591483"/>
              <a:ext cx="385088" cy="737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2099" y="5587256"/>
              <a:ext cx="720080" cy="721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4897631" y="2400708"/>
              <a:ext cx="2378506" cy="286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ko-KR" altLang="en-US" sz="1000" b="1" spc="-100" dirty="0" smtClean="0"/>
                <a:t>수용성 </a:t>
              </a:r>
              <a:r>
                <a:rPr lang="ko-KR" altLang="en-US" sz="1000" b="1" spc="-100" dirty="0" err="1" smtClean="0"/>
                <a:t>하이드로겔</a:t>
              </a:r>
              <a:r>
                <a:rPr lang="ko-KR" altLang="en-US" sz="1000" b="1" spc="-100" dirty="0" smtClean="0"/>
                <a:t> </a:t>
              </a:r>
              <a:r>
                <a:rPr lang="ko-KR" altLang="en-US" sz="1000" b="1" spc="-100" dirty="0" err="1" smtClean="0"/>
                <a:t>마스크팩</a:t>
              </a:r>
              <a:r>
                <a:rPr lang="ko-KR" altLang="en-US" sz="1000" b="1" spc="-100" dirty="0" smtClean="0"/>
                <a:t> 등</a:t>
              </a:r>
              <a:endParaRPr lang="ko-KR" altLang="en-US" sz="1000" b="1" spc="-1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11800" y="2665888"/>
              <a:ext cx="2038612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dirty="0" smtClean="0"/>
                <a:t>피부관리용 </a:t>
              </a:r>
              <a:r>
                <a:rPr lang="ko-KR" altLang="en-US" sz="1000" dirty="0" err="1" smtClean="0"/>
                <a:t>마스크팩</a:t>
              </a:r>
              <a:endParaRPr lang="en-US" altLang="ko-KR" sz="1000" dirty="0"/>
            </a:p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en-US" altLang="ko-KR" sz="1000" dirty="0" smtClean="0"/>
                <a:t>‘</a:t>
              </a:r>
              <a:r>
                <a:rPr lang="ko-KR" altLang="en-US" sz="1000" dirty="0" err="1" smtClean="0"/>
                <a:t>하유미팩</a:t>
              </a:r>
              <a:r>
                <a:rPr lang="en-US" altLang="ko-KR" sz="1000" dirty="0" smtClean="0"/>
                <a:t>’</a:t>
              </a:r>
              <a:r>
                <a:rPr lang="ko-KR" altLang="en-US" sz="1000" dirty="0" smtClean="0"/>
                <a:t>으로 유명</a:t>
              </a:r>
              <a:endParaRPr lang="en-US" altLang="ko-KR" sz="1000" dirty="0" smtClean="0"/>
            </a:p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en-US" altLang="ko-KR" sz="1000" dirty="0" smtClean="0"/>
                <a:t> </a:t>
              </a:r>
              <a:r>
                <a:rPr lang="ko-KR" altLang="en-US" sz="1000" dirty="0" err="1" smtClean="0"/>
                <a:t>마스크팩</a:t>
              </a:r>
              <a:r>
                <a:rPr lang="ko-KR" altLang="en-US" sz="1000" dirty="0" smtClean="0"/>
                <a:t> </a:t>
              </a:r>
              <a:r>
                <a:rPr lang="en-US" altLang="ko-KR" sz="1000" dirty="0" smtClean="0"/>
                <a:t>OEM/ODM</a:t>
              </a:r>
              <a:endParaRPr lang="ko-KR" altLang="en-US" sz="1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97631" y="3416301"/>
              <a:ext cx="1741787" cy="286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ko-KR" altLang="en-US" sz="1100" b="1" dirty="0" smtClean="0"/>
                <a:t>기초화장품</a:t>
              </a:r>
              <a:endParaRPr lang="ko-KR" altLang="en-US" sz="11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11799" y="3645024"/>
              <a:ext cx="2396505" cy="582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spc="-100" dirty="0" smtClean="0"/>
                <a:t>자체브랜드 제품 및</a:t>
              </a:r>
              <a:r>
                <a:rPr lang="en-US" altLang="ko-KR" sz="1000" spc="-100" dirty="0" smtClean="0"/>
                <a:t> OEM/ODM</a:t>
              </a:r>
            </a:p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dirty="0" smtClean="0"/>
                <a:t>기능성</a:t>
              </a:r>
              <a:r>
                <a:rPr lang="en-US" altLang="ko-KR" sz="1000" dirty="0" smtClean="0"/>
                <a:t> </a:t>
              </a:r>
              <a:r>
                <a:rPr lang="ko-KR" altLang="en-US" sz="1000" dirty="0" smtClean="0"/>
                <a:t>화장품</a:t>
              </a:r>
              <a:endParaRPr lang="en-US" altLang="ko-KR" sz="1000" dirty="0" smtClean="0"/>
            </a:p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spc="-100" dirty="0" smtClean="0"/>
                <a:t>브랜드 </a:t>
              </a:r>
              <a:r>
                <a:rPr lang="en-US" altLang="ko-KR" sz="1000" spc="-100" dirty="0" smtClean="0"/>
                <a:t>: </a:t>
              </a:r>
              <a:r>
                <a:rPr lang="ko-KR" altLang="en-US" sz="1000" spc="-100" dirty="0" err="1" smtClean="0"/>
                <a:t>퓨어트리</a:t>
              </a:r>
              <a:r>
                <a:rPr lang="en-US" altLang="ko-KR" sz="1000" spc="-100" dirty="0" smtClean="0"/>
                <a:t>, </a:t>
              </a:r>
              <a:r>
                <a:rPr lang="ko-KR" altLang="en-US" sz="1000" spc="-100" dirty="0" err="1" smtClean="0"/>
                <a:t>쌍떼누보</a:t>
              </a:r>
              <a:r>
                <a:rPr lang="en-US" altLang="ko-KR" sz="1000" spc="-100" dirty="0" smtClean="0"/>
                <a:t>,  </a:t>
              </a:r>
              <a:r>
                <a:rPr lang="ko-KR" altLang="en-US" sz="1000" spc="-100" dirty="0" err="1" smtClean="0"/>
                <a:t>라쌍떼</a:t>
              </a:r>
              <a:r>
                <a:rPr lang="ko-KR" altLang="en-US" sz="1000" spc="-100" dirty="0" smtClean="0"/>
                <a:t> 등</a:t>
              </a:r>
              <a:endParaRPr lang="ko-KR" altLang="en-US" sz="1000" spc="-1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97631" y="4540332"/>
              <a:ext cx="1741787" cy="286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ko-KR" altLang="en-US" sz="1100" b="1" dirty="0" smtClean="0"/>
                <a:t>생활용품</a:t>
              </a:r>
              <a:endParaRPr lang="ko-KR" altLang="en-US" sz="11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11800" y="4848714"/>
              <a:ext cx="2038612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dirty="0" smtClean="0"/>
                <a:t>샴푸</a:t>
              </a:r>
              <a:r>
                <a:rPr lang="en-US" altLang="ko-KR" sz="1000" dirty="0" smtClean="0"/>
                <a:t>, </a:t>
              </a:r>
              <a:r>
                <a:rPr lang="ko-KR" altLang="en-US" sz="1000" dirty="0" smtClean="0"/>
                <a:t>바디용품 </a:t>
              </a:r>
              <a:endParaRPr lang="en-US" altLang="ko-KR" sz="1000" dirty="0" smtClean="0"/>
            </a:p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dirty="0" err="1" smtClean="0"/>
                <a:t>바디팩</a:t>
              </a:r>
              <a:r>
                <a:rPr lang="en-US" altLang="ko-KR" sz="1000" dirty="0" smtClean="0"/>
                <a:t> </a:t>
              </a:r>
              <a:r>
                <a:rPr lang="ko-KR" altLang="en-US" sz="1000" dirty="0" smtClean="0"/>
                <a:t>등</a:t>
              </a:r>
              <a:endParaRPr lang="ko-KR" altLang="en-US" sz="1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97631" y="5516144"/>
              <a:ext cx="1741787" cy="286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ko-KR" altLang="en-US" sz="1100" b="1" dirty="0" smtClean="0"/>
                <a:t>신규사업</a:t>
              </a:r>
              <a:endParaRPr lang="ko-KR" altLang="en-US" sz="11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11800" y="5750386"/>
              <a:ext cx="2038612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dirty="0" smtClean="0"/>
                <a:t>중국</a:t>
              </a:r>
              <a:r>
                <a:rPr lang="en-US" altLang="ko-KR" sz="1000" dirty="0" smtClean="0"/>
                <a:t>, </a:t>
              </a:r>
              <a:r>
                <a:rPr lang="ko-KR" altLang="en-US" sz="1000" dirty="0" smtClean="0"/>
                <a:t>일본시장 개척</a:t>
              </a:r>
              <a:endParaRPr lang="en-US" altLang="ko-KR" sz="1000" dirty="0" smtClean="0"/>
            </a:p>
            <a:p>
              <a:pPr marL="90488" indent="-90488">
                <a:lnSpc>
                  <a:spcPts val="1400"/>
                </a:lnSpc>
                <a:buFont typeface="Arial" pitchFamily="34" charset="0"/>
                <a:buChar char="•"/>
              </a:pPr>
              <a:r>
                <a:rPr lang="ko-KR" altLang="en-US" sz="1000" dirty="0" err="1" smtClean="0"/>
                <a:t>필름형</a:t>
              </a:r>
              <a:r>
                <a:rPr lang="ko-KR" altLang="en-US" sz="1000" dirty="0" smtClean="0"/>
                <a:t> 화장품</a:t>
              </a:r>
              <a:r>
                <a:rPr lang="en-US" altLang="ko-KR" sz="1000" dirty="0" smtClean="0"/>
                <a:t>, </a:t>
              </a:r>
              <a:r>
                <a:rPr lang="ko-KR" altLang="en-US" sz="1000" dirty="0" smtClean="0"/>
                <a:t>의료용품</a:t>
              </a:r>
              <a:r>
                <a:rPr lang="en-US" altLang="ko-KR" sz="1000" dirty="0" smtClean="0"/>
                <a:t>, </a:t>
              </a:r>
            </a:p>
            <a:p>
              <a:pPr>
                <a:lnSpc>
                  <a:spcPts val="1400"/>
                </a:lnSpc>
              </a:pPr>
              <a:r>
                <a:rPr lang="en-US" altLang="ko-KR" sz="1000" dirty="0" smtClean="0"/>
                <a:t>   </a:t>
              </a:r>
              <a:r>
                <a:rPr lang="ko-KR" altLang="en-US" sz="1000" dirty="0" err="1" smtClean="0"/>
                <a:t>프랜차이즈형</a:t>
              </a:r>
              <a:r>
                <a:rPr lang="ko-KR" altLang="en-US" sz="1000" dirty="0" smtClean="0"/>
                <a:t> </a:t>
              </a:r>
              <a:r>
                <a:rPr lang="en-US" altLang="ko-KR" sz="1000" dirty="0" smtClean="0"/>
                <a:t>SPA </a:t>
              </a:r>
              <a:r>
                <a:rPr lang="ko-KR" altLang="en-US" sz="1000" dirty="0" smtClean="0"/>
                <a:t>등</a:t>
              </a:r>
              <a:endParaRPr lang="ko-KR" altLang="en-US" sz="1000" dirty="0"/>
            </a:p>
          </p:txBody>
        </p:sp>
      </p:grpSp>
      <p:pic>
        <p:nvPicPr>
          <p:cNvPr id="39" name="그림 38" descr="제닉_CI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1340768"/>
            <a:ext cx="288032" cy="286209"/>
          </a:xfrm>
          <a:prstGeom prst="rect">
            <a:avLst/>
          </a:prstGeom>
        </p:spPr>
      </p:pic>
      <p:pic>
        <p:nvPicPr>
          <p:cNvPr id="41" name="그림 40" descr="제닉_CI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1340768"/>
            <a:ext cx="288032" cy="28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5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화살표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439" b="21903"/>
          <a:stretch>
            <a:fillRect/>
          </a:stretch>
        </p:blipFill>
        <p:spPr>
          <a:xfrm>
            <a:off x="4139952" y="3955286"/>
            <a:ext cx="5401056" cy="2786082"/>
          </a:xfrm>
          <a:prstGeom prst="rect">
            <a:avLst/>
          </a:prstGeom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840592"/>
              </p:ext>
            </p:extLst>
          </p:nvPr>
        </p:nvGraphicFramePr>
        <p:xfrm>
          <a:off x="357158" y="3615656"/>
          <a:ext cx="2414642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4642"/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2001~2004</a:t>
                      </a:r>
                      <a:endParaRPr lang="ko-KR" altLang="en-US" sz="16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None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altLang="ko-KR" sz="1000" dirty="0" smtClean="0">
                        <a:solidFill>
                          <a:srgbClr val="FF0000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㈜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제닉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설립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(2001)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미국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Spa Sciences </a:t>
                      </a:r>
                      <a:r>
                        <a:rPr lang="en-US" altLang="ko-KR" sz="100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공급계약 체결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None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 Walgreen, Target, CVS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런칭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화장품 제조 공장 설립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기업부설연구소 설립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KT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마크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경피투여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화장품용 수용성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None/>
                      </a:pP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하이드로겔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제조기술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’ –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과학기술부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993907"/>
              </p:ext>
            </p:extLst>
          </p:nvPr>
        </p:nvGraphicFramePr>
        <p:xfrm>
          <a:off x="2771800" y="2780928"/>
          <a:ext cx="2952328" cy="297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2005~2009</a:t>
                      </a:r>
                      <a:endParaRPr lang="ko-KR" altLang="en-US" sz="16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None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altLang="ko-KR" sz="1000" dirty="0" smtClean="0">
                        <a:solidFill>
                          <a:srgbClr val="FF0000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특허등록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온도감응성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상태변화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하이드로겔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None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및 그 제조방법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2005)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최은경의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코엔자임큐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마스크팩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시리즈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None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 CJ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홈쇼핑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런칭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(2005)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논산공장 </a:t>
                      </a:r>
                      <a:r>
                        <a:rPr lang="ko-KR" alt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생산 개시</a:t>
                      </a: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(2005)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OEM/ODM</a:t>
                      </a:r>
                      <a:r>
                        <a:rPr lang="en-US" altLang="ko-KR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사업 개시</a:t>
                      </a:r>
                      <a:r>
                        <a:rPr lang="en-US" altLang="ko-KR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에이블씨엔씨</a:t>
                      </a:r>
                      <a:r>
                        <a:rPr lang="en-US" altLang="ko-KR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2005)</a:t>
                      </a:r>
                      <a:endParaRPr lang="en-US" altLang="ko-KR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CGMP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인증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대한화장품협회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하유미의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백금하이드로겔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마스크팩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pc="-100" baseline="0" dirty="0" smtClean="0">
                          <a:solidFill>
                            <a:schemeClr val="tx1"/>
                          </a:solidFill>
                        </a:rPr>
                        <a:t>CJ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홈쇼핑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런칭</a:t>
                      </a:r>
                      <a:endParaRPr lang="en-US" altLang="ko-KR" sz="1000" spc="-1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하이드로겔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마스크 주름개선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미백기능 인증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하유미의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셀더마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안티링클하이드로겔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마스크팩</a:t>
                      </a:r>
                      <a:r>
                        <a:rPr lang="ko-KR" altLang="en-US" sz="1000" spc="-1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pc="-100" baseline="0" dirty="0" err="1" smtClean="0">
                          <a:solidFill>
                            <a:schemeClr val="tx1"/>
                          </a:solidFill>
                        </a:rPr>
                        <a:t>런칭</a:t>
                      </a:r>
                      <a:endParaRPr lang="en-US" altLang="ko-KR" sz="1000" spc="-1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타원 5"/>
          <p:cNvSpPr/>
          <p:nvPr/>
        </p:nvSpPr>
        <p:spPr>
          <a:xfrm>
            <a:off x="1281355" y="2130226"/>
            <a:ext cx="1116000" cy="11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825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err="1">
                <a:solidFill>
                  <a:schemeClr val="tx2">
                    <a:lumMod val="75000"/>
                  </a:schemeClr>
                </a:solidFill>
              </a:rPr>
              <a:t>설립기</a:t>
            </a:r>
            <a:endParaRPr lang="ko-KR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타원 6"/>
          <p:cNvSpPr/>
          <p:nvPr/>
        </p:nvSpPr>
        <p:spPr>
          <a:xfrm>
            <a:off x="3940892" y="1304888"/>
            <a:ext cx="1116000" cy="1116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825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 smtClean="0">
                <a:solidFill>
                  <a:schemeClr val="tx2">
                    <a:lumMod val="75000"/>
                  </a:schemeClr>
                </a:solidFill>
              </a:rPr>
              <a:t>성장기</a:t>
            </a:r>
            <a:endParaRPr lang="ko-KR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6746644" y="656816"/>
            <a:ext cx="1116000" cy="1116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825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smtClean="0">
                <a:solidFill>
                  <a:schemeClr val="tx2">
                    <a:lumMod val="75000"/>
                  </a:schemeClr>
                </a:solidFill>
              </a:rPr>
              <a:t>도약기</a:t>
            </a:r>
            <a:endParaRPr lang="ko-KR" altLang="en-US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38386" y="217735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400" b="1" dirty="0" smtClean="0">
                <a:latin typeface="맑은 고딕" pitchFamily="50" charset="-127"/>
                <a:ea typeface="맑은 고딕" pitchFamily="50" charset="-127"/>
              </a:rPr>
              <a:t>성장 연혁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42316"/>
              </p:ext>
            </p:extLst>
          </p:nvPr>
        </p:nvGraphicFramePr>
        <p:xfrm>
          <a:off x="5832140" y="1963169"/>
          <a:ext cx="2790638" cy="4490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638"/>
              </a:tblGrid>
              <a:tr h="36004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2010~</a:t>
                      </a:r>
                      <a:r>
                        <a:rPr lang="ko-KR" altLang="en-US" sz="16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현재</a:t>
                      </a:r>
                      <a:endParaRPr lang="ko-KR" altLang="en-US" sz="16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30127"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신규제품 출시 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baseline="0" dirty="0" err="1" smtClean="0">
                          <a:solidFill>
                            <a:schemeClr val="tx1"/>
                          </a:solidFill>
                        </a:rPr>
                        <a:t>하이드로겔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 err="1" smtClean="0">
                          <a:solidFill>
                            <a:schemeClr val="tx1"/>
                          </a:solidFill>
                        </a:rPr>
                        <a:t>마스크팩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시즌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III, 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None/>
                      </a:pP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 IV, </a:t>
                      </a:r>
                      <a:r>
                        <a:rPr lang="ko-KR" altLang="en-US" sz="1000" baseline="0" dirty="0" err="1" smtClean="0">
                          <a:solidFill>
                            <a:schemeClr val="tx1"/>
                          </a:solidFill>
                        </a:rPr>
                        <a:t>바디팩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등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 R&amp;D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센터 설립</a:t>
                      </a:r>
                      <a:endParaRPr lang="en-US" altLang="ko-KR" sz="1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소비자불만족자율관리시스템 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CCMS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인증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산업포장 수상 </a:t>
                      </a:r>
                      <a:r>
                        <a:rPr lang="en-US" altLang="ko-KR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벤처기업대상</a:t>
                      </a:r>
                      <a:r>
                        <a:rPr lang="en-US" altLang="ko-KR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중소기업문화대상 수상</a:t>
                      </a:r>
                      <a:endParaRPr lang="en-US" altLang="ko-KR" sz="1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en-US" altLang="ko-KR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KOSDAQ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시장 상장</a:t>
                      </a:r>
                      <a:endParaRPr lang="en-US" altLang="ko-KR" sz="1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한국 윤리경영대상</a:t>
                      </a:r>
                      <a:endParaRPr lang="en-US" altLang="ko-KR" sz="1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하이드로겔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마스크팩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중국위생허가등록</a:t>
                      </a:r>
                      <a:endParaRPr lang="en-US" altLang="ko-KR" sz="1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제</a:t>
                      </a:r>
                      <a:r>
                        <a:rPr lang="en-US" altLang="ko-KR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공장 완공</a:t>
                      </a:r>
                      <a:endParaRPr lang="en-US" altLang="ko-KR" sz="1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중국 동방</a:t>
                      </a:r>
                      <a:r>
                        <a:rPr lang="en-US" altLang="ko-KR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CJ 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홈쇼핑 </a:t>
                      </a:r>
                      <a:r>
                        <a:rPr lang="ko-KR" altLang="en-US" sz="10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런칭</a:t>
                      </a:r>
                      <a:r>
                        <a:rPr lang="ko-KR" alt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altLang="ko-KR" sz="1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식약청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CGMP 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에코서트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인증</a:t>
                      </a:r>
                      <a:endParaRPr lang="en-US" altLang="ko-KR" sz="1000" b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식약청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의약외품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제조업소 허가</a:t>
                      </a:r>
                      <a:endParaRPr lang="en-US" altLang="ko-KR" sz="1000" b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중국상해 공장 가동 시작</a:t>
                      </a:r>
                      <a:endParaRPr lang="en-US" altLang="ko-KR" sz="1000" b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셀더마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시즌 </a:t>
                      </a: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~Ⅶ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런칭</a:t>
                      </a:r>
                      <a:endParaRPr lang="en-US" altLang="ko-KR" sz="1000" b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라쌍떼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프리미엄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마스크팩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GS</a:t>
                      </a:r>
                      <a:r>
                        <a:rPr lang="ko-KR" altLang="en-US" sz="1000" b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홈쇼핑 </a:t>
                      </a:r>
                      <a:r>
                        <a:rPr lang="ko-KR" altLang="en-US" sz="1000" b="0" u="non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런칭</a:t>
                      </a:r>
                      <a:endParaRPr lang="en-US" altLang="ko-KR" sz="1000" b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endParaRPr lang="en-US" altLang="ko-KR" sz="10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21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/>
          <p:cNvPicPr>
            <a:picLocks noChangeAspect="1"/>
          </p:cNvPicPr>
          <p:nvPr/>
        </p:nvPicPr>
        <p:blipFill rotWithShape="1">
          <a:blip r:embed="rId2" cstate="print">
            <a:lum brigh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3" r="21964"/>
          <a:stretch/>
        </p:blipFill>
        <p:spPr>
          <a:xfrm>
            <a:off x="0" y="1916832"/>
            <a:ext cx="6031286" cy="3604107"/>
          </a:xfrm>
          <a:prstGeom prst="rect">
            <a:avLst/>
          </a:prstGeom>
        </p:spPr>
      </p:pic>
      <p:graphicFrame>
        <p:nvGraphicFramePr>
          <p:cNvPr id="39" name="차트 38"/>
          <p:cNvGraphicFramePr/>
          <p:nvPr>
            <p:extLst>
              <p:ext uri="{D42A27DB-BD31-4B8C-83A1-F6EECF244321}">
                <p14:modId xmlns:p14="http://schemas.microsoft.com/office/powerpoint/2010/main" val="4223309990"/>
              </p:ext>
            </p:extLst>
          </p:nvPr>
        </p:nvGraphicFramePr>
        <p:xfrm>
          <a:off x="683568" y="4437112"/>
          <a:ext cx="345638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9" name="그룹 58"/>
          <p:cNvGrpSpPr/>
          <p:nvPr/>
        </p:nvGrpSpPr>
        <p:grpSpPr>
          <a:xfrm>
            <a:off x="1475656" y="5597971"/>
            <a:ext cx="576064" cy="368427"/>
            <a:chOff x="4526285" y="5589240"/>
            <a:chExt cx="576064" cy="368427"/>
          </a:xfrm>
        </p:grpSpPr>
        <p:cxnSp>
          <p:nvCxnSpPr>
            <p:cNvPr id="43" name="직선 화살표 연결선 42"/>
            <p:cNvCxnSpPr/>
            <p:nvPr/>
          </p:nvCxnSpPr>
          <p:spPr>
            <a:xfrm flipV="1">
              <a:off x="4526285" y="5609142"/>
              <a:ext cx="576064" cy="348525"/>
            </a:xfrm>
            <a:prstGeom prst="straightConnector1">
              <a:avLst/>
            </a:prstGeom>
            <a:ln>
              <a:solidFill>
                <a:schemeClr val="accent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타원 57"/>
            <p:cNvSpPr/>
            <p:nvPr/>
          </p:nvSpPr>
          <p:spPr>
            <a:xfrm>
              <a:off x="4644008" y="5589240"/>
              <a:ext cx="345318" cy="3453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39155" y="217735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400" b="1" dirty="0" smtClean="0">
                <a:latin typeface="맑은 고딕" pitchFamily="50" charset="-127"/>
                <a:ea typeface="맑은 고딕" pitchFamily="50" charset="-127"/>
              </a:rPr>
              <a:t>생산시설 및 생산능력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7653" y="1052736"/>
            <a:ext cx="8746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007BC0"/>
                </a:solidFill>
              </a:rPr>
              <a:t>2014</a:t>
            </a:r>
            <a:r>
              <a:rPr lang="ko-KR" altLang="en-US" b="1" dirty="0" smtClean="0">
                <a:solidFill>
                  <a:srgbClr val="007BC0"/>
                </a:solidFill>
              </a:rPr>
              <a:t>년 </a:t>
            </a:r>
            <a:r>
              <a:rPr lang="ko-KR" altLang="en-US" b="1" dirty="0" smtClean="0">
                <a:solidFill>
                  <a:srgbClr val="007BC0"/>
                </a:solidFill>
              </a:rPr>
              <a:t>생산설비 증설 완료로 연간 </a:t>
            </a:r>
            <a:r>
              <a:rPr lang="en-US" altLang="ko-KR" b="1" dirty="0" smtClean="0">
                <a:solidFill>
                  <a:srgbClr val="007BC0"/>
                </a:solidFill>
              </a:rPr>
              <a:t>1,700</a:t>
            </a:r>
            <a:r>
              <a:rPr lang="ko-KR" altLang="en-US" b="1" dirty="0" err="1" smtClean="0">
                <a:solidFill>
                  <a:srgbClr val="007BC0"/>
                </a:solidFill>
              </a:rPr>
              <a:t>억원</a:t>
            </a:r>
            <a:r>
              <a:rPr lang="ko-KR" altLang="en-US" b="1" dirty="0" smtClean="0">
                <a:solidFill>
                  <a:srgbClr val="007BC0"/>
                </a:solidFill>
              </a:rPr>
              <a:t> </a:t>
            </a:r>
            <a:r>
              <a:rPr lang="ko-KR" altLang="en-US" b="1" dirty="0" smtClean="0">
                <a:solidFill>
                  <a:srgbClr val="007BC0"/>
                </a:solidFill>
              </a:rPr>
              <a:t>규모의 생산능력 확보</a:t>
            </a:r>
            <a:endParaRPr lang="ko-KR" altLang="en-US" b="1" dirty="0">
              <a:solidFill>
                <a:srgbClr val="007BC0"/>
              </a:solidFill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395536" y="1916832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59397" y="1559205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생산설비 확대</a:t>
            </a:r>
            <a:endParaRPr lang="ko-KR" alt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971600" y="4077072"/>
            <a:ext cx="28528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신규공장 증설에 따른 생산능력 확대 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ko-KR" altLang="en-US" sz="11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83768" y="4293096"/>
            <a:ext cx="1440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 b="1" dirty="0" smtClean="0"/>
              <a:t>(</a:t>
            </a:r>
            <a:r>
              <a:rPr lang="ko-KR" altLang="en-US" sz="900" b="1" dirty="0" smtClean="0"/>
              <a:t>단위 </a:t>
            </a:r>
            <a:r>
              <a:rPr lang="en-US" altLang="ko-KR" sz="900" b="1" dirty="0" smtClean="0"/>
              <a:t>: </a:t>
            </a:r>
            <a:r>
              <a:rPr lang="ko-KR" altLang="en-US" sz="900" b="1" dirty="0" err="1" smtClean="0"/>
              <a:t>억원</a:t>
            </a:r>
            <a:r>
              <a:rPr lang="en-US" altLang="ko-KR" sz="900" b="1" dirty="0" smtClean="0"/>
              <a:t>)</a:t>
            </a:r>
            <a:endParaRPr lang="ko-KR" altLang="en-US" sz="9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38292" y="3807668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국내</a:t>
            </a:r>
            <a:r>
              <a:rPr lang="ko-KR" alt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공장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3150" y="5858666"/>
            <a:ext cx="1515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중국 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상해 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공장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ko-KR" alt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403648" y="3645024"/>
            <a:ext cx="1377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국내 제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공장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]</a:t>
            </a:r>
            <a:endParaRPr lang="ko-KR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2" name="직선 연결선 31"/>
          <p:cNvCxnSpPr>
            <a:stCxn id="40" idx="3"/>
          </p:cNvCxnSpPr>
          <p:nvPr/>
        </p:nvCxnSpPr>
        <p:spPr>
          <a:xfrm>
            <a:off x="3635896" y="2780928"/>
            <a:ext cx="1584176" cy="79208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>
            <a:stCxn id="28" idx="1"/>
          </p:cNvCxnSpPr>
          <p:nvPr/>
        </p:nvCxnSpPr>
        <p:spPr>
          <a:xfrm rot="10800000" flipV="1">
            <a:off x="5220072" y="2852936"/>
            <a:ext cx="792088" cy="72008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순서도: 가산 접합 51"/>
          <p:cNvSpPr/>
          <p:nvPr/>
        </p:nvSpPr>
        <p:spPr>
          <a:xfrm>
            <a:off x="5148064" y="3501008"/>
            <a:ext cx="144016" cy="144016"/>
          </a:xfrm>
          <a:prstGeom prst="flowChartSummingJunct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3" name="직선 연결선 52"/>
          <p:cNvCxnSpPr/>
          <p:nvPr/>
        </p:nvCxnSpPr>
        <p:spPr>
          <a:xfrm rot="16200000" flipH="1">
            <a:off x="4680012" y="3897052"/>
            <a:ext cx="1584176" cy="1368152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순서도: 가산 접합 55"/>
          <p:cNvSpPr/>
          <p:nvPr/>
        </p:nvSpPr>
        <p:spPr>
          <a:xfrm>
            <a:off x="4716016" y="3717032"/>
            <a:ext cx="144016" cy="144016"/>
          </a:xfrm>
          <a:prstGeom prst="flowChartSummingJunct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0" name="그룹 59"/>
          <p:cNvGrpSpPr/>
          <p:nvPr/>
        </p:nvGrpSpPr>
        <p:grpSpPr>
          <a:xfrm>
            <a:off x="2282763" y="5272555"/>
            <a:ext cx="542410" cy="368427"/>
            <a:chOff x="4526285" y="5589240"/>
            <a:chExt cx="542410" cy="368427"/>
          </a:xfrm>
        </p:grpSpPr>
        <p:cxnSp>
          <p:nvCxnSpPr>
            <p:cNvPr id="61" name="직선 화살표 연결선 60"/>
            <p:cNvCxnSpPr/>
            <p:nvPr/>
          </p:nvCxnSpPr>
          <p:spPr>
            <a:xfrm flipV="1">
              <a:off x="4526285" y="5589240"/>
              <a:ext cx="542410" cy="368427"/>
            </a:xfrm>
            <a:prstGeom prst="straightConnector1">
              <a:avLst/>
            </a:prstGeom>
            <a:ln>
              <a:solidFill>
                <a:schemeClr val="accent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타원 61"/>
            <p:cNvSpPr/>
            <p:nvPr/>
          </p:nvSpPr>
          <p:spPr>
            <a:xfrm>
              <a:off x="4644008" y="5589240"/>
              <a:ext cx="345318" cy="3453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3059832" y="4869160"/>
            <a:ext cx="576064" cy="377158"/>
            <a:chOff x="4526285" y="5580509"/>
            <a:chExt cx="576064" cy="377158"/>
          </a:xfrm>
        </p:grpSpPr>
        <p:cxnSp>
          <p:nvCxnSpPr>
            <p:cNvPr id="64" name="직선 화살표 연결선 63"/>
            <p:cNvCxnSpPr/>
            <p:nvPr/>
          </p:nvCxnSpPr>
          <p:spPr>
            <a:xfrm flipV="1">
              <a:off x="4526285" y="5580509"/>
              <a:ext cx="576064" cy="377158"/>
            </a:xfrm>
            <a:prstGeom prst="straightConnector1">
              <a:avLst/>
            </a:prstGeom>
            <a:ln>
              <a:solidFill>
                <a:schemeClr val="accent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타원 64"/>
            <p:cNvSpPr/>
            <p:nvPr/>
          </p:nvSpPr>
          <p:spPr>
            <a:xfrm>
              <a:off x="4644008" y="5589240"/>
              <a:ext cx="345318" cy="34531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514010" y="566124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smtClean="0">
                <a:solidFill>
                  <a:schemeClr val="accent2">
                    <a:lumMod val="75000"/>
                  </a:schemeClr>
                </a:solidFill>
              </a:rPr>
              <a:t>100%</a:t>
            </a:r>
            <a:endParaRPr lang="ko-KR" altLang="en-US" sz="9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321117" y="532979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smtClean="0">
                <a:solidFill>
                  <a:schemeClr val="accent2">
                    <a:lumMod val="75000"/>
                  </a:schemeClr>
                </a:solidFill>
              </a:rPr>
              <a:t>40%</a:t>
            </a:r>
            <a:endParaRPr lang="ko-KR" altLang="en-US" sz="9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131840" y="494116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00" b="1" dirty="0" smtClean="0">
                <a:solidFill>
                  <a:schemeClr val="accent2">
                    <a:lumMod val="75000"/>
                  </a:schemeClr>
                </a:solidFill>
              </a:rPr>
              <a:t>21</a:t>
            </a:r>
            <a:r>
              <a:rPr lang="en-US" altLang="ko-KR" sz="900" b="1" dirty="0" smtClean="0">
                <a:solidFill>
                  <a:schemeClr val="accent2">
                    <a:lumMod val="75000"/>
                  </a:schemeClr>
                </a:solidFill>
              </a:rPr>
              <a:t>%</a:t>
            </a:r>
            <a:endParaRPr lang="ko-KR" altLang="en-US" sz="9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8" name="그림 27" descr="제닉 2공장 조감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916832"/>
            <a:ext cx="2632892" cy="18722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Picture 4" descr="논산공장외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916832"/>
            <a:ext cx="3024336" cy="17281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" name="그림 36" descr="제닉_CI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1556792"/>
            <a:ext cx="288032" cy="286209"/>
          </a:xfrm>
          <a:prstGeom prst="rect">
            <a:avLst/>
          </a:prstGeom>
        </p:spPr>
      </p:pic>
      <p:pic>
        <p:nvPicPr>
          <p:cNvPr id="35" name="그림 34" descr="제닉_중국상해법인_전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4293096"/>
            <a:ext cx="2714593" cy="1454968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332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직선 연결선 44"/>
          <p:cNvCxnSpPr/>
          <p:nvPr/>
        </p:nvCxnSpPr>
        <p:spPr>
          <a:xfrm flipH="1">
            <a:off x="1043608" y="2087453"/>
            <a:ext cx="1" cy="1917611"/>
          </a:xfrm>
          <a:prstGeom prst="lin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400" b="1" dirty="0" smtClean="0">
                <a:latin typeface="맑은 고딕" pitchFamily="50" charset="-127"/>
                <a:ea typeface="맑은 고딕" pitchFamily="50" charset="-127"/>
              </a:rPr>
              <a:t>제품 포트폴리오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539552" y="2492896"/>
            <a:ext cx="1008112" cy="100811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72" y="2525267"/>
            <a:ext cx="894472" cy="9218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05273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BC0"/>
                </a:solidFill>
              </a:rPr>
              <a:t>자체브랜드에서 </a:t>
            </a:r>
            <a:r>
              <a:rPr lang="en-US" altLang="ko-KR" b="1" dirty="0" smtClean="0">
                <a:solidFill>
                  <a:srgbClr val="007BC0"/>
                </a:solidFill>
              </a:rPr>
              <a:t>OEM/ODM</a:t>
            </a:r>
            <a:r>
              <a:rPr lang="ko-KR" altLang="en-US" b="1" dirty="0" smtClean="0">
                <a:solidFill>
                  <a:srgbClr val="007BC0"/>
                </a:solidFill>
              </a:rPr>
              <a:t>까</a:t>
            </a:r>
            <a:r>
              <a:rPr lang="ko-KR" altLang="en-US" b="1" dirty="0">
                <a:solidFill>
                  <a:srgbClr val="007BC0"/>
                </a:solidFill>
              </a:rPr>
              <a:t>지</a:t>
            </a:r>
            <a:r>
              <a:rPr lang="en-US" altLang="ko-KR" b="1" dirty="0" smtClean="0">
                <a:solidFill>
                  <a:srgbClr val="007BC0"/>
                </a:solidFill>
              </a:rPr>
              <a:t> </a:t>
            </a:r>
            <a:r>
              <a:rPr lang="ko-KR" altLang="en-US" b="1" dirty="0" smtClean="0">
                <a:solidFill>
                  <a:srgbClr val="007BC0"/>
                </a:solidFill>
              </a:rPr>
              <a:t>다양한 제품 포트폴리오를 통해 안정적 사업구조 확보</a:t>
            </a:r>
            <a:endParaRPr lang="ko-KR" altLang="en-US" b="1" dirty="0">
              <a:solidFill>
                <a:srgbClr val="007BC0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91680" y="1556792"/>
            <a:ext cx="2232248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067944" y="1556792"/>
            <a:ext cx="2232248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444209" y="1556792"/>
            <a:ext cx="2232248" cy="489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763688" y="1621340"/>
            <a:ext cx="2088232" cy="295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마스크팩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139952" y="1621340"/>
            <a:ext cx="2088232" cy="295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smtClean="0">
                <a:solidFill>
                  <a:schemeClr val="tx1"/>
                </a:solidFill>
              </a:rPr>
              <a:t>기초화장품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516217" y="1621340"/>
            <a:ext cx="2088232" cy="295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tx1"/>
                </a:solidFill>
              </a:rPr>
              <a:t>기타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763688" y="1988840"/>
            <a:ext cx="2088232" cy="58927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763688" y="2716111"/>
            <a:ext cx="2088232" cy="58927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763688" y="3443382"/>
            <a:ext cx="2088232" cy="58927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1763688" y="4224484"/>
            <a:ext cx="2088232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1763688" y="4758583"/>
            <a:ext cx="2088232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1763688" y="5292682"/>
            <a:ext cx="2088232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763688" y="5826780"/>
            <a:ext cx="2088232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78" y="2261357"/>
            <a:ext cx="1008112" cy="210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886188" y="2030661"/>
            <a:ext cx="68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 err="1" smtClean="0"/>
              <a:t>셀더마</a:t>
            </a:r>
            <a:endParaRPr lang="ko-KR" altLang="en-US" sz="800" b="1" dirty="0"/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686" y="2876615"/>
            <a:ext cx="850695" cy="31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551" y="2755484"/>
            <a:ext cx="493275" cy="49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1886188" y="3522524"/>
            <a:ext cx="68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 err="1" smtClean="0"/>
              <a:t>라쌍</a:t>
            </a:r>
            <a:r>
              <a:rPr lang="ko-KR" altLang="en-US" sz="800" b="1" dirty="0" err="1"/>
              <a:t>떼</a:t>
            </a:r>
            <a:endParaRPr lang="ko-KR" altLang="en-US" sz="800" b="1" dirty="0"/>
          </a:p>
        </p:txBody>
      </p:sp>
      <p:pic>
        <p:nvPicPr>
          <p:cNvPr id="52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931526"/>
            <a:ext cx="1150062" cy="226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직사각형 57"/>
          <p:cNvSpPr/>
          <p:nvPr/>
        </p:nvSpPr>
        <p:spPr>
          <a:xfrm>
            <a:off x="4129194" y="2006321"/>
            <a:ext cx="2088232" cy="205281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825" y="2158745"/>
            <a:ext cx="1314970" cy="37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직사각형 64"/>
          <p:cNvSpPr/>
          <p:nvPr/>
        </p:nvSpPr>
        <p:spPr>
          <a:xfrm>
            <a:off x="4129194" y="5300189"/>
            <a:ext cx="2088232" cy="987615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/>
          <p:cNvSpPr/>
          <p:nvPr/>
        </p:nvSpPr>
        <p:spPr>
          <a:xfrm>
            <a:off x="4129194" y="4246679"/>
            <a:ext cx="2088232" cy="987615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직사각형 70"/>
          <p:cNvSpPr/>
          <p:nvPr/>
        </p:nvSpPr>
        <p:spPr>
          <a:xfrm>
            <a:off x="6514701" y="2006322"/>
            <a:ext cx="2088232" cy="591731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337" y="2141525"/>
            <a:ext cx="660517" cy="34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449" y="2042630"/>
            <a:ext cx="1149226" cy="535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직사각형 74"/>
          <p:cNvSpPr/>
          <p:nvPr/>
        </p:nvSpPr>
        <p:spPr>
          <a:xfrm>
            <a:off x="6514701" y="2659321"/>
            <a:ext cx="2088232" cy="591731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6514701" y="3316411"/>
            <a:ext cx="2088232" cy="72472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6517061" y="4224483"/>
            <a:ext cx="2088232" cy="987615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직사각형 82"/>
          <p:cNvSpPr/>
          <p:nvPr/>
        </p:nvSpPr>
        <p:spPr>
          <a:xfrm>
            <a:off x="6517061" y="5310682"/>
            <a:ext cx="2088232" cy="987615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TextBox 84"/>
          <p:cNvSpPr txBox="1"/>
          <p:nvPr/>
        </p:nvSpPr>
        <p:spPr>
          <a:xfrm>
            <a:off x="6621442" y="4538096"/>
            <a:ext cx="10455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 smtClean="0"/>
              <a:t>Bio Film</a:t>
            </a:r>
          </a:p>
          <a:p>
            <a:pPr algn="ctr"/>
            <a:r>
              <a:rPr lang="en-US" altLang="ko-KR" sz="1050" b="1" dirty="0" smtClean="0"/>
              <a:t>(</a:t>
            </a:r>
            <a:r>
              <a:rPr lang="ko-KR" altLang="en-US" sz="1050" b="1" dirty="0" smtClean="0"/>
              <a:t>필름화장품</a:t>
            </a:r>
            <a:r>
              <a:rPr lang="en-US" altLang="ko-KR" sz="1050" b="1" dirty="0" smtClean="0"/>
              <a:t>)</a:t>
            </a:r>
            <a:endParaRPr lang="ko-KR" altLang="en-US" sz="105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6621442" y="5666388"/>
            <a:ext cx="10455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 b="1" dirty="0" smtClean="0"/>
              <a:t>워터리스 샴푸</a:t>
            </a:r>
            <a:endParaRPr lang="ko-KR" altLang="en-US" sz="1050" b="1" dirty="0"/>
          </a:p>
        </p:txBody>
      </p:sp>
      <p:cxnSp>
        <p:nvCxnSpPr>
          <p:cNvPr id="90" name="직선 연결선 89"/>
          <p:cNvCxnSpPr/>
          <p:nvPr/>
        </p:nvCxnSpPr>
        <p:spPr>
          <a:xfrm flipH="1">
            <a:off x="1043608" y="4269328"/>
            <a:ext cx="1" cy="1917611"/>
          </a:xfrm>
          <a:prstGeom prst="lin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타원 5"/>
          <p:cNvSpPr/>
          <p:nvPr/>
        </p:nvSpPr>
        <p:spPr>
          <a:xfrm>
            <a:off x="539552" y="4746660"/>
            <a:ext cx="1008112" cy="1008112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66486" y="5019883"/>
            <a:ext cx="754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OEM</a:t>
            </a:r>
          </a:p>
          <a:p>
            <a:pPr algn="ctr"/>
            <a:r>
              <a:rPr lang="en-US" altLang="ko-KR" sz="1200" b="1" dirty="0" smtClean="0"/>
              <a:t>ODM</a:t>
            </a:r>
            <a:endParaRPr lang="ko-KR" altLang="en-US" sz="1200" b="1" dirty="0"/>
          </a:p>
        </p:txBody>
      </p:sp>
      <p:cxnSp>
        <p:nvCxnSpPr>
          <p:cNvPr id="68" name="직선 연결선 67"/>
          <p:cNvCxnSpPr/>
          <p:nvPr/>
        </p:nvCxnSpPr>
        <p:spPr>
          <a:xfrm flipV="1">
            <a:off x="1043609" y="2084593"/>
            <a:ext cx="576063" cy="0"/>
          </a:xfrm>
          <a:prstGeom prst="lin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4" name="직선 연결선 93"/>
          <p:cNvCxnSpPr/>
          <p:nvPr/>
        </p:nvCxnSpPr>
        <p:spPr>
          <a:xfrm flipV="1">
            <a:off x="1043609" y="3991916"/>
            <a:ext cx="576063" cy="0"/>
          </a:xfrm>
          <a:prstGeom prst="lin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5" name="직선 연결선 94"/>
          <p:cNvCxnSpPr/>
          <p:nvPr/>
        </p:nvCxnSpPr>
        <p:spPr>
          <a:xfrm flipV="1">
            <a:off x="1043609" y="4277227"/>
            <a:ext cx="576063" cy="0"/>
          </a:xfrm>
          <a:prstGeom prst="lin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6" name="직선 연결선 95"/>
          <p:cNvCxnSpPr/>
          <p:nvPr/>
        </p:nvCxnSpPr>
        <p:spPr>
          <a:xfrm flipV="1">
            <a:off x="1043609" y="6182623"/>
            <a:ext cx="576063" cy="0"/>
          </a:xfrm>
          <a:prstGeom prst="lin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8" t="36567" r="44633" b="41855"/>
          <a:stretch/>
        </p:blipFill>
        <p:spPr>
          <a:xfrm>
            <a:off x="4180396" y="2733968"/>
            <a:ext cx="1975780" cy="111413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0" t="27688"/>
          <a:stretch/>
        </p:blipFill>
        <p:spPr>
          <a:xfrm>
            <a:off x="4993386" y="5442150"/>
            <a:ext cx="1105426" cy="629655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852" y="4431318"/>
            <a:ext cx="1170197" cy="646644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9" r="28728" b="28455"/>
          <a:stretch/>
        </p:blipFill>
        <p:spPr>
          <a:xfrm>
            <a:off x="6876256" y="3341072"/>
            <a:ext cx="1421686" cy="66399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7" t="22274" b="13603"/>
          <a:stretch/>
        </p:blipFill>
        <p:spPr>
          <a:xfrm>
            <a:off x="7570830" y="4386216"/>
            <a:ext cx="961610" cy="670608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023" y="5418071"/>
            <a:ext cx="521159" cy="768749"/>
          </a:xfrm>
          <a:prstGeom prst="rect">
            <a:avLst/>
          </a:prstGeom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96027"/>
            <a:ext cx="1186695" cy="32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1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946" y="5347798"/>
            <a:ext cx="1364027" cy="33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96156"/>
            <a:ext cx="1393329" cy="37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1886188" y="2721510"/>
            <a:ext cx="68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b="1" dirty="0" err="1" smtClean="0"/>
              <a:t>퓨어트</a:t>
            </a:r>
            <a:r>
              <a:rPr lang="ko-KR" altLang="en-US" sz="800" b="1" dirty="0" err="1"/>
              <a:t>리</a:t>
            </a:r>
            <a:endParaRPr lang="ko-KR" altLang="en-US" sz="800" b="1" dirty="0"/>
          </a:p>
        </p:txBody>
      </p:sp>
      <p:pic>
        <p:nvPicPr>
          <p:cNvPr id="72" name="그림 71" descr="라쌍떼 로고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1834143" y="3692803"/>
            <a:ext cx="1097141" cy="321881"/>
          </a:xfrm>
          <a:prstGeom prst="rect">
            <a:avLst/>
          </a:prstGeom>
        </p:spPr>
      </p:pic>
      <p:pic>
        <p:nvPicPr>
          <p:cNvPr id="73" name="그림 72" descr="라쌍떼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3006246" y="3453682"/>
            <a:ext cx="823120" cy="511406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  <p:pic>
        <p:nvPicPr>
          <p:cNvPr id="74" name="그림 73" descr="셀더마 시즌7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972994" y="2054996"/>
            <a:ext cx="856372" cy="48646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  <p:pic>
        <p:nvPicPr>
          <p:cNvPr id="76" name="그림 75" descr="d.bmp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4180859" y="4696764"/>
            <a:ext cx="897100" cy="207023"/>
          </a:xfrm>
          <a:prstGeom prst="rect">
            <a:avLst/>
          </a:prstGeom>
        </p:spPr>
      </p:pic>
      <p:pic>
        <p:nvPicPr>
          <p:cNvPr id="79" name="그림 78" descr="제목 없음.bmp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4213299" y="5705324"/>
            <a:ext cx="780087" cy="176044"/>
          </a:xfrm>
          <a:prstGeom prst="rect">
            <a:avLst/>
          </a:prstGeom>
        </p:spPr>
      </p:pic>
      <p:pic>
        <p:nvPicPr>
          <p:cNvPr id="80" name="그림 79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" t="25054" r="50999" b="28434"/>
          <a:stretch/>
        </p:blipFill>
        <p:spPr>
          <a:xfrm>
            <a:off x="6759007" y="2755484"/>
            <a:ext cx="1656184" cy="42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385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4"/>
            <a:ext cx="7596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1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668344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인권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827584" y="1772816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㈜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헌법 제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조에서 정하고 있는 인간의 존엄성과 가치를 </a:t>
            </a:r>
            <a:endParaRPr lang="en-US" altLang="ko-KR" sz="1600" dirty="0" smtClean="0"/>
          </a:p>
          <a:p>
            <a:r>
              <a:rPr lang="ko-KR" altLang="en-US" sz="1600" dirty="0" smtClean="0"/>
              <a:t>존중하고 다양한 인권관련 선언이나 정책을 지지하고 존중합니다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9" name="직사각형 8"/>
          <p:cNvSpPr/>
          <p:nvPr/>
        </p:nvSpPr>
        <p:spPr>
          <a:xfrm>
            <a:off x="827584" y="2564904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대내외 </a:t>
            </a:r>
            <a:r>
              <a:rPr lang="en-US" altLang="ko-KR" sz="1600" dirty="0" smtClean="0"/>
              <a:t>10</a:t>
            </a:r>
            <a:r>
              <a:rPr lang="ko-KR" altLang="en-US" sz="1600" dirty="0" smtClean="0"/>
              <a:t>대원칙 지지선언 및 추진현황</a:t>
            </a:r>
          </a:p>
          <a:p>
            <a:r>
              <a:rPr lang="en-US" altLang="ko-KR" sz="1600" dirty="0" smtClean="0"/>
              <a:t>- 2010. 4</a:t>
            </a:r>
            <a:r>
              <a:rPr lang="ko-KR" altLang="en-US" sz="1600" dirty="0" smtClean="0"/>
              <a:t>월 </a:t>
            </a:r>
            <a:r>
              <a:rPr lang="en-US" altLang="ko-KR" sz="1600" dirty="0" smtClean="0"/>
              <a:t>UNGC </a:t>
            </a:r>
            <a:r>
              <a:rPr lang="ko-KR" altLang="en-US" sz="1600" dirty="0" smtClean="0"/>
              <a:t>가입</a:t>
            </a:r>
          </a:p>
          <a:p>
            <a:r>
              <a:rPr lang="en-US" altLang="ko-KR" sz="1600" dirty="0" smtClean="0"/>
              <a:t>- 2010. 4</a:t>
            </a:r>
            <a:r>
              <a:rPr lang="ko-KR" altLang="en-US" sz="1600" dirty="0" smtClean="0"/>
              <a:t>월 </a:t>
            </a:r>
            <a:r>
              <a:rPr lang="en-US" altLang="ko-KR" sz="1600" dirty="0" smtClean="0"/>
              <a:t>UNGC </a:t>
            </a:r>
            <a:r>
              <a:rPr lang="ko-KR" altLang="en-US" sz="1600" dirty="0" smtClean="0"/>
              <a:t>한국협회 가입</a:t>
            </a:r>
          </a:p>
          <a:p>
            <a:pPr>
              <a:buFontTx/>
              <a:buChar char="-"/>
            </a:pPr>
            <a:r>
              <a:rPr lang="ko-KR" altLang="en-US" sz="1600" dirty="0" smtClean="0"/>
              <a:t> 윤리경영실천 책자 발간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워크숍 등을 통한 임직원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고객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협력업체 등에게 </a:t>
            </a:r>
            <a:endParaRPr lang="en-US" altLang="ko-KR" sz="1600" dirty="0" smtClean="0"/>
          </a:p>
          <a:p>
            <a:r>
              <a:rPr lang="en-US" altLang="ko-KR" sz="1600" dirty="0" smtClean="0"/>
              <a:t>  UNGC 10</a:t>
            </a:r>
            <a:r>
              <a:rPr lang="ko-KR" altLang="en-US" sz="1600" dirty="0" smtClean="0"/>
              <a:t>대 원칙 홍보</a:t>
            </a:r>
            <a:endParaRPr lang="ko-KR" altLang="en-US" sz="1600" dirty="0"/>
          </a:p>
        </p:txBody>
      </p:sp>
      <p:sp>
        <p:nvSpPr>
          <p:cNvPr id="10" name="직사각형 9"/>
          <p:cNvSpPr/>
          <p:nvPr/>
        </p:nvSpPr>
        <p:spPr>
          <a:xfrm>
            <a:off x="827584" y="4149080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인권보호에 관한 세부사항을 윤리규범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사규 등에 명시하고 있으며 </a:t>
            </a:r>
            <a:endParaRPr lang="en-US" altLang="ko-KR" sz="1600" dirty="0" smtClean="0"/>
          </a:p>
          <a:p>
            <a:r>
              <a:rPr lang="ko-KR" altLang="en-US" sz="1600" dirty="0" smtClean="0"/>
              <a:t>주기적인 교육을 통해 인권보호에 노력하고 있습니다</a:t>
            </a:r>
            <a:r>
              <a:rPr lang="en-US" altLang="ko-KR" sz="1600" dirty="0" smtClean="0"/>
              <a:t>.</a:t>
            </a:r>
          </a:p>
          <a:p>
            <a:r>
              <a:rPr lang="en-US" altLang="ko-KR" sz="1600" dirty="0" smtClean="0"/>
              <a:t>(</a:t>
            </a:r>
            <a:r>
              <a:rPr lang="ko-KR" altLang="en-US" sz="1600" dirty="0" smtClean="0"/>
              <a:t>윤리규범 및 사규 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윤리헌장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윤리강령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임직원행동강령</a:t>
            </a:r>
            <a:r>
              <a:rPr lang="en-US" altLang="ko-KR" sz="1600" dirty="0" smtClean="0"/>
              <a:t>, </a:t>
            </a:r>
          </a:p>
          <a:p>
            <a:r>
              <a:rPr lang="ko-KR" altLang="en-US" sz="1600" dirty="0" smtClean="0"/>
              <a:t>임직원행동강령 운영지침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취업규칙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복지규정 등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11" name="직사각형 10"/>
          <p:cNvSpPr/>
          <p:nvPr/>
        </p:nvSpPr>
        <p:spPr>
          <a:xfrm>
            <a:off x="971600" y="1124745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국제적으로 선언된 인권 보호를 지지하고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존중해야 한다 </a:t>
            </a: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42206" y="232593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27584" y="404664"/>
            <a:ext cx="814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</a:rPr>
              <a:t>UN GC 10</a:t>
            </a:r>
            <a:r>
              <a:rPr lang="ko-KR" altLang="en-US" sz="2400" b="1" dirty="0" smtClean="0">
                <a:latin typeface="맑은 고딕" pitchFamily="50" charset="-127"/>
                <a:ea typeface="맑은 고딕" pitchFamily="50" charset="-127"/>
              </a:rPr>
              <a:t>대 원칙</a:t>
            </a:r>
            <a:endParaRPr kumimoji="0" lang="en-US" altLang="ko-KR" sz="2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124744"/>
            <a:ext cx="7596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원칙 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2 :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기업은 인권 확대에 연루되지 않을 것을 확실히 한다  </a:t>
            </a:r>
            <a:endParaRPr kumimoji="0"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7668344" y="1124744"/>
            <a:ext cx="1008112" cy="40122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인권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11560" y="1844824"/>
            <a:ext cx="6858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/>
              <a:t>   ㈜ </a:t>
            </a:r>
            <a:r>
              <a:rPr lang="ko-KR" altLang="en-US" sz="1600" dirty="0" err="1" smtClean="0"/>
              <a:t>제닉은</a:t>
            </a:r>
            <a:r>
              <a:rPr lang="ko-KR" altLang="en-US" sz="1600" dirty="0" smtClean="0"/>
              <a:t> 임직원 뿐만 아니라 고객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협력업체 등 여러 이해관계자들의 인권을 침해하지 않을 것을 다짐합니다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이에 회사는 고객서비스헌장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서비스이행표준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고객만족교육 등을 통해 고객만족에 최선을 다하는 한편 고객들에게 인권존중의 중요성을 확산시키려고 노력하고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특히 여성인권을 위한 재정 및 휴가 지원시스템을 운영하고 있으며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성희롱 예방을 위한 교육을 실시하고 있고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무급 생리휴가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산전 후 휴가 및 육아 휴직 을 시행하고 있습니다</a:t>
            </a:r>
            <a:r>
              <a:rPr lang="en-US" altLang="ko-KR" sz="1600" dirty="0" smtClean="0"/>
              <a:t>.</a:t>
            </a:r>
          </a:p>
          <a:p>
            <a:endParaRPr lang="en-US" altLang="ko-KR" sz="1600" dirty="0" smtClean="0"/>
          </a:p>
          <a:p>
            <a:r>
              <a:rPr lang="ko-KR" altLang="en-US" sz="1600" dirty="0" smtClean="0"/>
              <a:t>   </a:t>
            </a:r>
            <a:endParaRPr lang="en-US" altLang="ko-KR" sz="1600" dirty="0" smtClean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630373"/>
              </p:ext>
            </p:extLst>
          </p:nvPr>
        </p:nvGraphicFramePr>
        <p:xfrm>
          <a:off x="1187624" y="4293096"/>
          <a:ext cx="6048671" cy="1191766"/>
        </p:xfrm>
        <a:graphic>
          <a:graphicData uri="http://schemas.openxmlformats.org/drawingml/2006/table">
            <a:tbl>
              <a:tblPr/>
              <a:tblGrid>
                <a:gridCol w="874028"/>
                <a:gridCol w="1797717"/>
                <a:gridCol w="1688463"/>
                <a:gridCol w="1688463"/>
              </a:tblGrid>
              <a:tr h="353566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성희롱 예방 교육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2012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2014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년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일자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2012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년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8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2013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년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2014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년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돋움"/>
                        </a:rPr>
                        <a:t>월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참석인원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150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160</a:t>
                      </a:r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180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주제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밝고 건강한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직장 만들기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밝고 건강한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직장 만들기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밝고 건강한 </a:t>
                      </a:r>
                      <a:r>
                        <a:rPr lang="ko-KR" altLang="en-US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직장 만들기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13537</TotalTime>
  <Words>1960</Words>
  <Application>Microsoft Office PowerPoint</Application>
  <PresentationFormat>화면 슬라이드 쇼(4:3)</PresentationFormat>
  <Paragraphs>321</Paragraphs>
  <Slides>17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권영만</dc:creator>
  <cp:lastModifiedBy>손재승</cp:lastModifiedBy>
  <cp:revision>802</cp:revision>
  <cp:lastPrinted>2011-06-25T03:30:40Z</cp:lastPrinted>
  <dcterms:created xsi:type="dcterms:W3CDTF">2011-05-16T00:52:31Z</dcterms:created>
  <dcterms:modified xsi:type="dcterms:W3CDTF">2015-01-05T05:21:31Z</dcterms:modified>
</cp:coreProperties>
</file>