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E6B3"/>
    <a:srgbClr val="FFF0D1"/>
    <a:srgbClr val="FFFF99"/>
    <a:srgbClr val="008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102" d="100"/>
          <a:sy n="102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53770270736214E-2"/>
          <c:y val="0"/>
          <c:w val="0.93075146822766808"/>
          <c:h val="1"/>
        </c:manualLayout>
      </c:layout>
      <c:pie3DChart>
        <c:varyColors val="1"/>
        <c:ser>
          <c:idx val="0"/>
          <c:order val="0"/>
          <c:tx>
            <c:strRef>
              <c:f>'Sheet1'!$B$1</c:f>
              <c:strCache>
                <c:ptCount val="1"/>
                <c:pt idx="0">
                  <c:v>판매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'Sheet1'!$A$2:$A$8</c:f>
              <c:strCache>
                <c:ptCount val="7"/>
                <c:pt idx="0">
                  <c:v>19세 미만 </c:v>
                </c:pt>
                <c:pt idx="1">
                  <c:v>20~24세 </c:v>
                </c:pt>
                <c:pt idx="2">
                  <c:v>25~29세 </c:v>
                </c:pt>
                <c:pt idx="3">
                  <c:v>30~39세 </c:v>
                </c:pt>
                <c:pt idx="4">
                  <c:v>40~49세 </c:v>
                </c:pt>
                <c:pt idx="5">
                  <c:v>50~54세 </c:v>
                </c:pt>
                <c:pt idx="6">
                  <c:v>55세이상 </c:v>
                </c:pt>
              </c:strCache>
            </c:strRef>
          </c:cat>
          <c:val>
            <c:numRef>
              <c:f>'Sheet1'!$B$2:$B$8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43</c:v>
                </c:pt>
                <c:pt idx="3">
                  <c:v>143</c:v>
                </c:pt>
                <c:pt idx="4">
                  <c:v>48</c:v>
                </c:pt>
                <c:pt idx="5">
                  <c:v>12</c:v>
                </c:pt>
                <c:pt idx="6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solidFill>
          <a:schemeClr val="tx2">
            <a:lumMod val="40000"/>
            <a:lumOff val="60000"/>
          </a:schemeClr>
        </a:solidFill>
      </c:spPr>
    </c:plotArea>
    <c:legend>
      <c:legendPos val="r"/>
      <c:layout>
        <c:manualLayout>
          <c:xMode val="edge"/>
          <c:yMode val="edge"/>
          <c:x val="7.0660252309130422E-2"/>
          <c:y val="0.74877316206886302"/>
          <c:w val="0.92933974769086969"/>
          <c:h val="0.23560770424318137"/>
        </c:manualLayout>
      </c:layout>
      <c:overlay val="0"/>
      <c:txPr>
        <a:bodyPr/>
        <a:lstStyle/>
        <a:p>
          <a:pPr>
            <a:defRPr sz="1000"/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02836721845721"/>
          <c:y val="0.12051917588387152"/>
          <c:w val="0.79571158760137761"/>
          <c:h val="0.8794808241161286"/>
        </c:manualLayout>
      </c:layout>
      <c:pie3DChart>
        <c:varyColors val="1"/>
        <c:ser>
          <c:idx val="0"/>
          <c:order val="0"/>
          <c:tx>
            <c:strRef>
              <c:f>'Sheet1'!$B$1</c:f>
              <c:strCache>
                <c:ptCount val="1"/>
                <c:pt idx="0">
                  <c:v>열2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ko-KR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'Sheet1'!$A$2:$A$5</c:f>
              <c:strCache>
                <c:ptCount val="4"/>
                <c:pt idx="0">
                  <c:v>고졸이하 </c:v>
                </c:pt>
                <c:pt idx="1">
                  <c:v>초대졸 </c:v>
                </c:pt>
                <c:pt idx="2">
                  <c:v>대졸 </c:v>
                </c:pt>
                <c:pt idx="3">
                  <c:v>대학원 </c:v>
                </c:pt>
              </c:strCache>
            </c:strRef>
          </c:cat>
          <c:val>
            <c:numRef>
              <c:f>'Sheet1'!$B$2:$B$5</c:f>
              <c:numCache>
                <c:formatCode>General</c:formatCode>
                <c:ptCount val="4"/>
                <c:pt idx="0">
                  <c:v>35</c:v>
                </c:pt>
                <c:pt idx="1">
                  <c:v>3</c:v>
                </c:pt>
                <c:pt idx="2">
                  <c:v>235</c:v>
                </c:pt>
                <c:pt idx="3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0732283464566923"/>
          <c:y val="0.81353838582677107"/>
          <c:w val="0.83642716535433059"/>
          <c:h val="0.18646161417322848"/>
        </c:manualLayout>
      </c:layout>
      <c:overlay val="0"/>
      <c:txPr>
        <a:bodyPr/>
        <a:lstStyle/>
        <a:p>
          <a:pPr>
            <a:defRPr sz="1000"/>
          </a:pPr>
          <a:endParaRPr lang="ko-KR"/>
        </a:p>
      </c:txPr>
    </c:legend>
    <c:plotVisOnly val="1"/>
    <c:dispBlanksAs val="gap"/>
    <c:showDLblsOverMax val="0"/>
  </c:chart>
  <c:spPr>
    <a:solidFill>
      <a:schemeClr val="accent2">
        <a:lumMod val="40000"/>
        <a:lumOff val="60000"/>
      </a:schemeClr>
    </a:solidFill>
  </c:spPr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D385C-8D41-4ED6-B893-D9F54D6FC54C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30D06-DECA-4981-911C-FB9E37FBDA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709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30D06-DECA-4981-911C-FB9E37FBDAF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2479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30D06-DECA-4981-911C-FB9E37FBDAFF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6346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085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9528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205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16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91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40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8402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9356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92281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417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99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DC042-59E7-4881-BF03-23ADE4DACEEF}" type="datetimeFigureOut">
              <a:rPr lang="ko-KR" altLang="en-US" smtClean="0"/>
              <a:t>2014-02-20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A3BCF-C389-4C29-B127-FDA6869C36E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538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177281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UNGC 10</a:t>
            </a:r>
            <a:r>
              <a:rPr lang="ko-KR" alt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대원칙 이행보고서</a:t>
            </a:r>
            <a:endParaRPr lang="en-US" altLang="ko-KR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altLang="ko-KR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(Communication On Progress)</a:t>
            </a:r>
            <a:endParaRPr lang="ko-KR" alt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342900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2014. 2. 20</a:t>
            </a:r>
            <a:endParaRPr lang="ko-KR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11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5522362"/>
            <a:ext cx="316835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711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노 동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460648" y="3656048"/>
            <a:ext cx="8215807" cy="2869297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42863" y="3429000"/>
            <a:ext cx="3937909" cy="450987"/>
            <a:chOff x="395536" y="4772733"/>
            <a:chExt cx="3124440" cy="384175"/>
          </a:xfrm>
        </p:grpSpPr>
        <p:sp>
          <p:nvSpPr>
            <p:cNvPr id="56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8" name="Rectangle 79"/>
            <p:cNvSpPr>
              <a:spLocks noChangeArrowheads="1"/>
            </p:cNvSpPr>
            <p:nvPr/>
          </p:nvSpPr>
          <p:spPr bwMode="auto">
            <a:xfrm>
              <a:off x="586518" y="4796868"/>
              <a:ext cx="2933458" cy="2883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err="1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채용시</a:t>
              </a:r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 학력 및 연령</a:t>
              </a:r>
              <a:r>
                <a:rPr lang="en-US" altLang="ko-KR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(14.02 </a:t>
              </a:r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기준</a:t>
              </a:r>
              <a:r>
                <a:rPr lang="en-US" altLang="ko-KR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)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5.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아동노동을 효율적으로 철폐해야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545" y="2313987"/>
            <a:ext cx="83151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경기신용보증재단은 채용 시 연령제한은 없으나 금융기관 종사자로서의 업무수행능력을 갖춘 자 등을 채용함으로써 아동노동의 발생 및 활용 여지가 없으며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재단 설립이래 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18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세 미만의 자를 채용한 사례는 없습니다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pPr marL="174625" indent="-174625"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-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직원 </a:t>
            </a:r>
            <a:r>
              <a:rPr lang="ko-KR" altLang="en-US" sz="1200" dirty="0" err="1">
                <a:latin typeface="휴먼모음T" pitchFamily="18" charset="-127"/>
                <a:ea typeface="휴먼모음T" pitchFamily="18" charset="-127"/>
              </a:rPr>
              <a:t>채용시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 입사지원서</a:t>
            </a:r>
            <a:r>
              <a:rPr lang="en-US" altLang="ko-KR" sz="12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자기소개서 등을 통해 지원자의 연령 판별</a:t>
            </a:r>
            <a:endParaRPr lang="en-US" altLang="ko-KR" sz="1200" dirty="0">
              <a:latin typeface="휴먼모음T" pitchFamily="18" charset="-127"/>
              <a:ea typeface="휴먼모음T" pitchFamily="18" charset="-127"/>
            </a:endParaRPr>
          </a:p>
          <a:p>
            <a:pPr marL="174625" indent="-174625">
              <a:buClr>
                <a:srgbClr val="000000"/>
              </a:buClr>
              <a:buSzPct val="70000"/>
              <a:defRPr/>
            </a:pPr>
            <a:r>
              <a:rPr lang="en-US" altLang="ko-KR" sz="1200" dirty="0">
                <a:latin typeface="휴먼모음T" pitchFamily="18" charset="-127"/>
                <a:ea typeface="휴먼모음T" pitchFamily="18" charset="-127"/>
              </a:rPr>
              <a:t>  -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신용조사 및 보증심사</a:t>
            </a:r>
            <a:r>
              <a:rPr lang="en-US" altLang="ko-KR" sz="12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채권관리 등의 업무를 수행하기 위한 대졸이상의 학력자가 대부분</a:t>
            </a:r>
            <a:endParaRPr lang="en-US" altLang="ko-KR" sz="1200" dirty="0">
              <a:latin typeface="휴먼모음T" pitchFamily="18" charset="-127"/>
              <a:ea typeface="휴먼모음T" pitchFamily="18" charset="-127"/>
            </a:endParaRPr>
          </a:p>
          <a:p>
            <a:pPr marL="174625" indent="-174625">
              <a:buClr>
                <a:srgbClr val="000000"/>
              </a:buClr>
              <a:buSzPct val="70000"/>
              <a:defRPr/>
            </a:pPr>
            <a:r>
              <a:rPr lang="en-US" altLang="ko-KR" sz="1200" dirty="0">
                <a:latin typeface="휴먼모음T" pitchFamily="18" charset="-127"/>
                <a:ea typeface="휴먼모음T" pitchFamily="18" charset="-127"/>
              </a:rPr>
              <a:t>  -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고령자에 대한 고용기회 촉진 및 직업 전환의 기회 제공으로 일자리창출 확대 및 인력난 완화</a:t>
            </a:r>
            <a:r>
              <a:rPr lang="en-US" altLang="ko-KR" sz="12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>
                <a:latin typeface="휴먼모음T" pitchFamily="18" charset="-127"/>
                <a:ea typeface="휴먼모음T" pitchFamily="18" charset="-127"/>
              </a:rPr>
              <a:t>고령자 복지증진에 기여</a:t>
            </a:r>
            <a:endParaRPr lang="en-US" altLang="ko-KR" sz="1200" dirty="0">
              <a:latin typeface="휴먼모음T" pitchFamily="18" charset="-127"/>
              <a:ea typeface="휴먼모음T" pitchFamily="18" charset="-127"/>
            </a:endParaRPr>
          </a:p>
          <a:p>
            <a:endParaRPr lang="ko-KR" altLang="en-US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29072" y="2427854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983092"/>
            <a:ext cx="2017951" cy="2542252"/>
          </a:xfrm>
          <a:prstGeom prst="rect">
            <a:avLst/>
          </a:prstGeom>
        </p:spPr>
      </p:pic>
      <p:pic>
        <p:nvPicPr>
          <p:cNvPr id="20" name="tabl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983088"/>
            <a:ext cx="2017951" cy="2542252"/>
          </a:xfrm>
          <a:prstGeom prst="rect">
            <a:avLst/>
          </a:prstGeom>
        </p:spPr>
      </p:pic>
      <p:graphicFrame>
        <p:nvGraphicFramePr>
          <p:cNvPr id="21" name="차트 20"/>
          <p:cNvGraphicFramePr/>
          <p:nvPr>
            <p:extLst>
              <p:ext uri="{D42A27DB-BD31-4B8C-83A1-F6EECF244321}">
                <p14:modId xmlns:p14="http://schemas.microsoft.com/office/powerpoint/2010/main" val="1835363871"/>
              </p:ext>
            </p:extLst>
          </p:nvPr>
        </p:nvGraphicFramePr>
        <p:xfrm>
          <a:off x="6444208" y="4077071"/>
          <a:ext cx="2160240" cy="2354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" name="차트 21"/>
          <p:cNvGraphicFramePr/>
          <p:nvPr>
            <p:extLst>
              <p:ext uri="{D42A27DB-BD31-4B8C-83A1-F6EECF244321}">
                <p14:modId xmlns:p14="http://schemas.microsoft.com/office/powerpoint/2010/main" val="914254376"/>
              </p:ext>
            </p:extLst>
          </p:nvPr>
        </p:nvGraphicFramePr>
        <p:xfrm>
          <a:off x="2478418" y="4077072"/>
          <a:ext cx="2111838" cy="2391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노 동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460648" y="4364044"/>
            <a:ext cx="8215807" cy="2089292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42863" y="4158322"/>
            <a:ext cx="1680865" cy="450987"/>
            <a:chOff x="395536" y="4772733"/>
            <a:chExt cx="3260714" cy="384175"/>
          </a:xfrm>
        </p:grpSpPr>
        <p:sp>
          <p:nvSpPr>
            <p:cNvPr id="56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8" name="Rectangle 79"/>
            <p:cNvSpPr>
              <a:spLocks noChangeArrowheads="1"/>
            </p:cNvSpPr>
            <p:nvPr/>
          </p:nvSpPr>
          <p:spPr bwMode="auto">
            <a:xfrm>
              <a:off x="722792" y="4796868"/>
              <a:ext cx="29334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주 요 활 동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6.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고용 및 업무에서 차별을 철폐해야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545" y="2313987"/>
            <a:ext cx="82312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경기신용보증재단은 열린 채용을 지향하여 공정한 기회를 부여하고 있으며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성별∙학력∙연령∙출신지 등을 이유로   지원자에 대해 차별을 하지 않습니다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endParaRPr lang="en-US" altLang="ko-KR" sz="1400" dirty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또한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업무수행에 있어서 임직원에게 차별 없는 공정한 기회를 부여하고 있습니다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endParaRPr lang="en-US" altLang="ko-KR" sz="1400" dirty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재단은 사회적 약자인 여성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장애인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취업지원대상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지역인재 등에 대한 우대방안을 마련하여 사회형평적 고용을</a:t>
            </a:r>
            <a:endParaRPr lang="en-US" altLang="ko-KR" sz="1400" dirty="0" smtClean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위해 지속적으로 노력하고 있습니다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-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채용시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 우대가점부여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성평등교육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 및 인식개선교육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전직원집합교육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장애인 구분일괄채용 실시 등</a:t>
            </a:r>
            <a:endParaRPr lang="ko-KR" altLang="en-US" sz="12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29072" y="2427854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_x96479960" descr="EMB0000152021f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626" y="4725143"/>
            <a:ext cx="3398982" cy="1684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2" descr="D:\작업실(2013)\업무관련사진\2013 상반기 전직원교육\13741261583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1914" y="4869160"/>
            <a:ext cx="3980875" cy="1512168"/>
          </a:xfrm>
          <a:prstGeom prst="rect">
            <a:avLst/>
          </a:prstGeom>
          <a:noFill/>
        </p:spPr>
      </p:pic>
      <p:grpSp>
        <p:nvGrpSpPr>
          <p:cNvPr id="21" name="그룹 20"/>
          <p:cNvGrpSpPr/>
          <p:nvPr/>
        </p:nvGrpSpPr>
        <p:grpSpPr>
          <a:xfrm>
            <a:off x="4446646" y="4458598"/>
            <a:ext cx="2861658" cy="338554"/>
            <a:chOff x="630222" y="5301208"/>
            <a:chExt cx="2861658" cy="338554"/>
          </a:xfrm>
        </p:grpSpPr>
        <p:sp>
          <p:nvSpPr>
            <p:cNvPr id="22" name="TextBox 27"/>
            <p:cNvSpPr txBox="1"/>
            <p:nvPr/>
          </p:nvSpPr>
          <p:spPr>
            <a:xfrm>
              <a:off x="683568" y="5301208"/>
              <a:ext cx="2808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dirty="0" err="1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전직원</a:t>
              </a:r>
              <a:r>
                <a:rPr lang="ko-KR" altLang="en-US" sz="16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집합교육</a:t>
              </a:r>
              <a:endParaRPr lang="en-US" altLang="ko-KR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23" name="타원 22"/>
            <p:cNvSpPr/>
            <p:nvPr/>
          </p:nvSpPr>
          <p:spPr>
            <a:xfrm>
              <a:off x="630222" y="541054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환 경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442863" y="4806395"/>
            <a:ext cx="8233592" cy="1718950"/>
            <a:chOff x="442863" y="5061049"/>
            <a:chExt cx="8233592" cy="1464295"/>
          </a:xfrm>
        </p:grpSpPr>
        <p:sp>
          <p:nvSpPr>
            <p:cNvPr id="55" name="AutoShape 76"/>
            <p:cNvSpPr>
              <a:spLocks noChangeArrowheads="1"/>
            </p:cNvSpPr>
            <p:nvPr/>
          </p:nvSpPr>
          <p:spPr bwMode="auto">
            <a:xfrm>
              <a:off x="460648" y="5236294"/>
              <a:ext cx="8215807" cy="1289050"/>
            </a:xfrm>
            <a:prstGeom prst="roundRect">
              <a:avLst>
                <a:gd name="adj" fmla="val 7292"/>
              </a:avLst>
            </a:prstGeom>
            <a:solidFill>
              <a:srgbClr val="F8F8F8"/>
            </a:solidFill>
            <a:ln w="28575" algn="ctr">
              <a:solidFill>
                <a:srgbClr val="008080"/>
              </a:solidFill>
              <a:prstDash val="solid"/>
              <a:round/>
              <a:headEnd/>
              <a:tailEnd/>
            </a:ln>
            <a:effectLst/>
          </p:spPr>
          <p:txBody>
            <a:bodyPr wrap="none" bIns="9000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en-US" altLang="ko-KR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442863" y="5061049"/>
              <a:ext cx="1680865" cy="384175"/>
              <a:chOff x="395536" y="4772733"/>
              <a:chExt cx="3260714" cy="384175"/>
            </a:xfrm>
          </p:grpSpPr>
          <p:sp>
            <p:nvSpPr>
              <p:cNvPr id="56" name="AutoShape 77"/>
              <p:cNvSpPr>
                <a:spLocks noChangeArrowheads="1"/>
              </p:cNvSpPr>
              <p:nvPr/>
            </p:nvSpPr>
            <p:spPr bwMode="auto">
              <a:xfrm>
                <a:off x="395536" y="4772733"/>
                <a:ext cx="3121025" cy="3841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8080"/>
                  </a:gs>
                  <a:gs pos="100000">
                    <a:srgbClr val="0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>
                <a:outerShdw dist="12700" dir="5400000" algn="ctr" rotWithShape="0">
                  <a:schemeClr val="tx2"/>
                </a:outerShdw>
              </a:effectLst>
            </p:spPr>
            <p:txBody>
              <a:bodyPr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ko-KR" altLang="ko-KR" sz="1100">
                  <a:latin typeface="HY중고딕" pitchFamily="18" charset="-127"/>
                  <a:ea typeface="HY중고딕" pitchFamily="18" charset="-127"/>
                </a:endParaRPr>
              </a:p>
            </p:txBody>
          </p:sp>
          <p:sp>
            <p:nvSpPr>
              <p:cNvPr id="57" name="AutoShape 78"/>
              <p:cNvSpPr>
                <a:spLocks noChangeArrowheads="1"/>
              </p:cNvSpPr>
              <p:nvPr/>
            </p:nvSpPr>
            <p:spPr bwMode="auto">
              <a:xfrm flipV="1">
                <a:off x="528912" y="4790207"/>
                <a:ext cx="2917825" cy="2047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ko-KR" sz="1100" b="1">
                  <a:solidFill>
                    <a:srgbClr val="000000"/>
                  </a:solidFill>
                  <a:latin typeface="HY중고딕" pitchFamily="18" charset="-127"/>
                  <a:ea typeface="HY중고딕" pitchFamily="18" charset="-127"/>
                </a:endParaRPr>
              </a:p>
            </p:txBody>
          </p:sp>
          <p:sp>
            <p:nvSpPr>
              <p:cNvPr id="58" name="Rectangle 79"/>
              <p:cNvSpPr>
                <a:spLocks noChangeArrowheads="1"/>
              </p:cNvSpPr>
              <p:nvPr/>
            </p:nvSpPr>
            <p:spPr bwMode="auto">
              <a:xfrm>
                <a:off x="722792" y="4796868"/>
                <a:ext cx="293345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tx2"/>
                </a:outerShdw>
              </a:effectLst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600" b="1" spc="150" dirty="0" smtClean="0">
                    <a:ln w="11430"/>
                    <a:solidFill>
                      <a:srgbClr val="F8F8F8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  <a:latin typeface="HY나무B" panose="02030600000101010101" pitchFamily="18" charset="-127"/>
                    <a:ea typeface="HY나무B" panose="02030600000101010101" pitchFamily="18" charset="-127"/>
                  </a:rPr>
                  <a:t>주 요 활 동</a:t>
                </a:r>
                <a:endParaRPr lang="en-US" altLang="ko-KR" sz="16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683568" y="5301208"/>
            <a:ext cx="18077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에너지절감 대책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630222" y="5410540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96773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67545" y="2939164"/>
            <a:ext cx="8231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경기신용보증재단은 에너지 절감방안을 추진함으로써 화석연료 사용을 최소화하고 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CO2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배출을 억제하기 위해  노력하고 있습니다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endParaRPr lang="en-US" altLang="ko-KR" sz="1400" dirty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재단은 자체 에너지 절감 대책 시행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녹색인증제품 구매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친환경인증 제품구매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재생용지 및 재 제조 토너카트리지 사용 등을 통해 환경보전을 위한 노력을 경주하고 있습니다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endParaRPr lang="en-US" altLang="ko-KR" sz="1400" dirty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재단은 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주요사업인 보증지원 시에도 환경관련 수상기업을 대상으로 우대정책을 실시하고 있으며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err="1">
                <a:latin typeface="휴먼모음T" pitchFamily="18" charset="-127"/>
                <a:ea typeface="휴먼모음T" pitchFamily="18" charset="-127"/>
              </a:rPr>
              <a:t>신성장동력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 및</a:t>
            </a:r>
            <a:endParaRPr lang="en-US" altLang="ko-KR" sz="1400" dirty="0">
              <a:latin typeface="휴먼모음T" pitchFamily="18" charset="-127"/>
              <a:ea typeface="휴먼모음T" pitchFamily="18" charset="-127"/>
            </a:endParaRPr>
          </a:p>
          <a:p>
            <a:r>
              <a:rPr lang="ko-KR" altLang="en-US" sz="1400" dirty="0" err="1">
                <a:latin typeface="휴먼모음T" pitchFamily="18" charset="-127"/>
                <a:ea typeface="휴먼모음T" pitchFamily="18" charset="-127"/>
              </a:rPr>
              <a:t>저탄소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 녹색성장협약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err="1">
                <a:latin typeface="휴먼모음T" pitchFamily="18" charset="-127"/>
                <a:ea typeface="휴먼모음T" pitchFamily="18" charset="-127"/>
              </a:rPr>
              <a:t>농생명기업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 보증 지원 활성화 등을 통해 환경친화적 기술의 개발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,</a:t>
            </a:r>
            <a:r>
              <a:rPr lang="ko-KR" altLang="en-US" sz="1400" dirty="0">
                <a:latin typeface="휴먼모음T" pitchFamily="18" charset="-127"/>
                <a:ea typeface="휴먼모음T" pitchFamily="18" charset="-127"/>
              </a:rPr>
              <a:t>확산을 촉진하고 있습니다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endParaRPr lang="ko-KR" altLang="en-US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36841" y="3053031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686208" y="1855700"/>
            <a:ext cx="7920880" cy="981807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7. </a:t>
            </a:r>
            <a:r>
              <a:rPr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환경문제에 대한 예방적 접근을 지지해야 한다</a:t>
            </a:r>
            <a:r>
              <a:rPr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8.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환경적 책임을 증진하는 조치를 수행하여야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</a:p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 </a:t>
            </a:r>
            <a:r>
              <a:rPr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9. </a:t>
            </a:r>
            <a:r>
              <a:rPr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환경친화적 기술의 개발과 확산을 장려하여야 한다</a:t>
            </a:r>
            <a:r>
              <a:rPr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536841" y="4334482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536841" y="3684416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6209522" y="5322694"/>
            <a:ext cx="2397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수상기업 우대 및 협약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6156176" y="5432026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412367" y="5322694"/>
            <a:ext cx="23837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녹색인증제품 구매실적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359021" y="5432026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539552" y="5600272"/>
            <a:ext cx="2448272" cy="853064"/>
          </a:xfrm>
          <a:prstGeom prst="rect">
            <a:avLst/>
          </a:prstGeom>
          <a:noFill/>
          <a:ln w="19050">
            <a:solidFill>
              <a:srgbClr val="FF99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b="1" dirty="0" smtClean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156176" y="5600272"/>
            <a:ext cx="2448272" cy="853064"/>
          </a:xfrm>
          <a:prstGeom prst="rect">
            <a:avLst/>
          </a:prstGeom>
          <a:noFill/>
          <a:ln w="19050">
            <a:solidFill>
              <a:srgbClr val="FF99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b="1" dirty="0" smtClean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3347864" y="5600272"/>
            <a:ext cx="2448272" cy="853064"/>
          </a:xfrm>
          <a:prstGeom prst="rect">
            <a:avLst/>
          </a:prstGeom>
          <a:noFill/>
          <a:ln w="19050">
            <a:solidFill>
              <a:srgbClr val="FF99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R" sz="1200" b="1" dirty="0" smtClean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1617" y="5622339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r>
              <a:rPr lang="ko-KR" altLang="en-US" sz="1200" dirty="0" err="1">
                <a:latin typeface="HY나무B" panose="02030600000101010101" pitchFamily="18" charset="-127"/>
                <a:ea typeface="HY나무B" panose="02030600000101010101" pitchFamily="18" charset="-127"/>
              </a:rPr>
              <a:t>쿨비즈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, 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동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/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하계 에너지 절약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r>
              <a:rPr lang="ko-KR" altLang="en-US" sz="1200" dirty="0" err="1">
                <a:latin typeface="HY나무B" panose="02030600000101010101" pitchFamily="18" charset="-127"/>
                <a:ea typeface="HY나무B" panose="02030600000101010101" pitchFamily="18" charset="-127"/>
              </a:rPr>
              <a:t>냉난방기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운휴 시간 지영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냉난방온도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제한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r>
              <a:rPr lang="ko-KR" altLang="en-US" sz="1200" dirty="0" err="1">
                <a:latin typeface="HY나무B" panose="02030600000101010101" pitchFamily="18" charset="-127"/>
                <a:ea typeface="HY나무B" panose="02030600000101010101" pitchFamily="18" charset="-127"/>
              </a:rPr>
              <a:t>폐건전지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및 휴대폰 모음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운동</a:t>
            </a:r>
            <a:endParaRPr lang="ko-KR" altLang="en-US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59021" y="5717234"/>
            <a:ext cx="2437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r>
              <a:rPr lang="ko-KR" altLang="en-US" sz="1200" dirty="0" err="1">
                <a:latin typeface="HY나무B" panose="02030600000101010101" pitchFamily="18" charset="-127"/>
                <a:ea typeface="HY나무B" panose="02030600000101010101" pitchFamily="18" charset="-127"/>
              </a:rPr>
              <a:t>저탄소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녹색성장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지원을 위해                                                                             </a:t>
            </a:r>
            <a:endParaRPr lang="en-US" altLang="ko-KR" sz="1200" dirty="0" smtClean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r>
              <a:rPr lang="en-US" altLang="ko-KR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 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녹색인증제품 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구매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녹색제품 구매율 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: 73.5%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6173845" y="5629010"/>
            <a:ext cx="2286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대상 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: 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녹색산업대상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, 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환경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 </a:t>
            </a:r>
            <a:r>
              <a:rPr lang="en-US" altLang="ko-KR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        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그린대상 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수상기업 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우대사항 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: </a:t>
            </a:r>
            <a:r>
              <a:rPr lang="ko-KR" altLang="en-US" sz="1200" dirty="0" err="1">
                <a:latin typeface="HY나무B" panose="02030600000101010101" pitchFamily="18" charset="-127"/>
                <a:ea typeface="HY나무B" panose="02030600000101010101" pitchFamily="18" charset="-127"/>
              </a:rPr>
              <a:t>심사가산점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(1</a:t>
            </a:r>
            <a:r>
              <a:rPr lang="ko-KR" altLang="en-US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점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), </a:t>
            </a:r>
          </a:p>
          <a:p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  </a:t>
            </a:r>
            <a:r>
              <a:rPr lang="en-US" altLang="ko-KR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               </a:t>
            </a:r>
            <a:r>
              <a:rPr lang="ko-KR" altLang="en-US" sz="1200" dirty="0" err="1" smtClean="0">
                <a:latin typeface="HY나무B" panose="02030600000101010101" pitchFamily="18" charset="-127"/>
                <a:ea typeface="HY나무B" panose="02030600000101010101" pitchFamily="18" charset="-127"/>
              </a:rPr>
              <a:t>보증료인하</a:t>
            </a:r>
            <a:r>
              <a:rPr lang="en-US" altLang="ko-KR" sz="1200" dirty="0">
                <a:latin typeface="HY나무B" panose="02030600000101010101" pitchFamily="18" charset="-127"/>
                <a:ea typeface="HY나무B" panose="02030600000101010101" pitchFamily="18" charset="-127"/>
              </a:rPr>
              <a:t>(0.2%) </a:t>
            </a:r>
            <a:r>
              <a:rPr lang="ko-KR" altLang="en-US" sz="1200" dirty="0" smtClean="0">
                <a:latin typeface="HY나무B" panose="02030600000101010101" pitchFamily="18" charset="-127"/>
                <a:ea typeface="HY나무B" panose="02030600000101010101" pitchFamily="18" charset="-127"/>
              </a:rPr>
              <a:t>                                                                            </a:t>
            </a:r>
            <a:endParaRPr lang="en-US" altLang="ko-KR" sz="1200" dirty="0">
              <a:latin typeface="HY나무B" panose="02030600000101010101" pitchFamily="18" charset="-127"/>
              <a:ea typeface="HY나무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반부패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405539" y="1869769"/>
            <a:ext cx="8355906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-11971" y="1884163"/>
            <a:ext cx="8652107" cy="35702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10.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부당취득 및 뇌물 등을 포함하는 모든 형태의 부패에 반대한다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9" name="AutoShape 76"/>
          <p:cNvSpPr>
            <a:spLocks noChangeArrowheads="1"/>
          </p:cNvSpPr>
          <p:nvPr/>
        </p:nvSpPr>
        <p:spPr bwMode="auto">
          <a:xfrm>
            <a:off x="460648" y="4293096"/>
            <a:ext cx="8287816" cy="2070382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514871" y="4005064"/>
            <a:ext cx="1680865" cy="450987"/>
            <a:chOff x="395536" y="4772733"/>
            <a:chExt cx="3260714" cy="384175"/>
          </a:xfrm>
        </p:grpSpPr>
        <p:sp>
          <p:nvSpPr>
            <p:cNvPr id="21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22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23" name="Rectangle 79"/>
            <p:cNvSpPr>
              <a:spLocks noChangeArrowheads="1"/>
            </p:cNvSpPr>
            <p:nvPr/>
          </p:nvSpPr>
          <p:spPr bwMode="auto">
            <a:xfrm>
              <a:off x="722792" y="4796868"/>
              <a:ext cx="29334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주 요 활 동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587972" y="2529669"/>
            <a:ext cx="8282396" cy="1115355"/>
            <a:chOff x="587972" y="2407297"/>
            <a:chExt cx="8282396" cy="1115355"/>
          </a:xfrm>
        </p:grpSpPr>
        <p:sp>
          <p:nvSpPr>
            <p:cNvPr id="25" name="TextBox 24"/>
            <p:cNvSpPr txBox="1"/>
            <p:nvPr/>
          </p:nvSpPr>
          <p:spPr>
            <a:xfrm>
              <a:off x="632862" y="2407297"/>
              <a:ext cx="82312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경기신용보증재단은 </a:t>
              </a:r>
              <a:r>
                <a:rPr lang="ko-KR" altLang="en-US" sz="1400" dirty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윤리경영 공감대 형성을 위한 </a:t>
              </a:r>
              <a:r>
                <a:rPr lang="ko-KR" altLang="en-US" sz="1400" dirty="0" err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반부패인프라</a:t>
              </a:r>
              <a:r>
                <a:rPr lang="ko-KR" altLang="en-US" sz="1400" dirty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 구축 및 자율실천 문화를 정착하여 부패</a:t>
              </a:r>
              <a:r>
                <a:rPr lang="en-US" altLang="ko-KR" sz="1400" dirty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400" dirty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부당 행위에 대한 사전통제 및 예방을 강화하고 있습니다</a:t>
              </a:r>
              <a:r>
                <a:rPr lang="en-US" altLang="ko-KR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endPara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  <p:sp>
          <p:nvSpPr>
            <p:cNvPr id="26" name="타원 25"/>
            <p:cNvSpPr/>
            <p:nvPr/>
          </p:nvSpPr>
          <p:spPr>
            <a:xfrm>
              <a:off x="587972" y="2530495"/>
              <a:ext cx="54000" cy="54000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9144" y="2999432"/>
              <a:ext cx="82312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또한 자발적이고 적극적인 윤리경영 활동 확산을 위해 행동강령 위반사례를 분석</a:t>
              </a:r>
              <a:r>
                <a:rPr lang="en-US" altLang="ko-KR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검토한 후 주요 위반사례를  유형화한 청렴주의보 발령제도</a:t>
              </a:r>
              <a:r>
                <a:rPr lang="en-US" altLang="ko-KR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, </a:t>
              </a:r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임직원의 윤리</a:t>
              </a:r>
              <a:r>
                <a:rPr lang="en-US" altLang="ko-KR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·</a:t>
              </a:r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청렴의식 제고를 위한 </a:t>
              </a:r>
              <a:r>
                <a:rPr lang="ko-KR" altLang="en-US" sz="1400" dirty="0" err="1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생애주기별</a:t>
              </a:r>
              <a:r>
                <a:rPr lang="ko-KR" altLang="en-US" sz="140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 청렴교육 </a:t>
              </a:r>
              <a:r>
                <a:rPr lang="ko-KR" altLang="en-US" sz="1400" spc="-15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등을 시행하고 있습니다</a:t>
              </a:r>
              <a:r>
                <a:rPr lang="en-US" altLang="ko-KR" sz="1400" spc="-15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.</a:t>
              </a:r>
              <a:r>
                <a:rPr lang="ko-KR" altLang="en-US" sz="1400" spc="-150" dirty="0" smtClean="0">
                  <a:latin typeface="휴먼모음T" panose="02030504000101010101" pitchFamily="18" charset="-127"/>
                  <a:ea typeface="휴먼모음T" panose="02030504000101010101" pitchFamily="18" charset="-127"/>
                </a:rPr>
                <a:t> </a:t>
              </a:r>
              <a:endParaRPr lang="ko-KR" altLang="en-US" sz="1400" spc="-150" dirty="0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  <p:sp>
          <p:nvSpPr>
            <p:cNvPr id="28" name="타원 27"/>
            <p:cNvSpPr/>
            <p:nvPr/>
          </p:nvSpPr>
          <p:spPr>
            <a:xfrm>
              <a:off x="587972" y="3122177"/>
              <a:ext cx="54000" cy="54000"/>
            </a:xfrm>
            <a:prstGeom prst="ellipse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sp>
        <p:nvSpPr>
          <p:cNvPr id="29" name="AutoShape 30"/>
          <p:cNvSpPr>
            <a:spLocks noChangeArrowheads="1"/>
          </p:cNvSpPr>
          <p:nvPr/>
        </p:nvSpPr>
        <p:spPr bwMode="auto">
          <a:xfrm>
            <a:off x="578121" y="4960232"/>
            <a:ext cx="1908000" cy="1260475"/>
          </a:xfrm>
          <a:prstGeom prst="roundRect">
            <a:avLst>
              <a:gd name="adj" fmla="val 4981"/>
            </a:avLst>
          </a:prstGeom>
          <a:solidFill>
            <a:srgbClr val="F2F5FC"/>
          </a:solidFill>
          <a:ln w="9525">
            <a:noFill/>
            <a:round/>
            <a:headEnd/>
            <a:tailEnd/>
          </a:ln>
          <a:effectLst>
            <a:prstShdw prst="shdw17" dist="17961" dir="21540000">
              <a:srgbClr val="919397"/>
            </a:prstShdw>
          </a:effectLst>
          <a:scene3d>
            <a:camera prst="orthographicFront"/>
            <a:lightRig rig="threePt" dir="t"/>
          </a:scene3d>
          <a:sp3d>
            <a:bevelT w="6350"/>
          </a:sp3d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30" name="TextBox 112"/>
          <p:cNvSpPr txBox="1"/>
          <p:nvPr/>
        </p:nvSpPr>
        <p:spPr>
          <a:xfrm>
            <a:off x="578122" y="4958705"/>
            <a:ext cx="1900800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50800" dir="1680000" algn="ctr" rotWithShape="0">
              <a:srgbClr val="000000">
                <a:alpha val="43137"/>
              </a:srgbClr>
            </a:outerShdw>
          </a:effectLst>
        </p:spPr>
        <p:txBody>
          <a:bodyPr wrap="square" lIns="54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윤리규범 및 가치체계 정립</a:t>
            </a:r>
            <a:endParaRPr lang="ko-KR" altLang="en-US" sz="12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31" name="TextBox 36"/>
          <p:cNvSpPr txBox="1">
            <a:spLocks noChangeArrowheads="1"/>
          </p:cNvSpPr>
          <p:nvPr/>
        </p:nvSpPr>
        <p:spPr bwMode="auto">
          <a:xfrm>
            <a:off x="532753" y="5345174"/>
            <a:ext cx="19321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임직원 행동강령기준 개정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부패영향 평가기준 제정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외부강의 신고 지침 제정 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내부공익신고제도 기준 등</a:t>
            </a:r>
            <a:endParaRPr lang="en-US" altLang="ko-KR" sz="11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32" name="AutoShape 31"/>
          <p:cNvSpPr>
            <a:spLocks noChangeArrowheads="1"/>
          </p:cNvSpPr>
          <p:nvPr/>
        </p:nvSpPr>
        <p:spPr bwMode="auto">
          <a:xfrm flipH="1">
            <a:off x="450294" y="4702521"/>
            <a:ext cx="1298575" cy="277200"/>
          </a:xfrm>
          <a:prstGeom prst="flowChartOnlineStorage">
            <a:avLst/>
          </a:prstGeom>
          <a:solidFill>
            <a:srgbClr val="3366CC"/>
          </a:solidFill>
          <a:ln w="9525">
            <a:noFill/>
            <a:miter lim="800000"/>
            <a:headEnd/>
            <a:tailEnd/>
          </a:ln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3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규범정비</a:t>
            </a:r>
            <a:endParaRPr lang="ko-KR" altLang="en-US" sz="13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3" name="AutoShape 30"/>
          <p:cNvSpPr>
            <a:spLocks noChangeArrowheads="1"/>
          </p:cNvSpPr>
          <p:nvPr/>
        </p:nvSpPr>
        <p:spPr bwMode="auto">
          <a:xfrm>
            <a:off x="2604492" y="4976837"/>
            <a:ext cx="1908000" cy="1260475"/>
          </a:xfrm>
          <a:prstGeom prst="roundRect">
            <a:avLst>
              <a:gd name="adj" fmla="val 4981"/>
            </a:avLst>
          </a:prstGeom>
          <a:solidFill>
            <a:srgbClr val="F2F5FC"/>
          </a:solidFill>
          <a:ln w="9525">
            <a:noFill/>
            <a:round/>
            <a:headEnd/>
            <a:tailEnd/>
          </a:ln>
          <a:effectLst>
            <a:prstShdw prst="shdw17" dist="17961" dir="21540000">
              <a:srgbClr val="919397"/>
            </a:prstShdw>
          </a:effectLst>
          <a:scene3d>
            <a:camera prst="orthographicFront"/>
            <a:lightRig rig="threePt" dir="t"/>
          </a:scene3d>
          <a:sp3d>
            <a:bevelT w="6350"/>
          </a:sp3d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34" name="TextBox 127"/>
          <p:cNvSpPr txBox="1"/>
          <p:nvPr/>
        </p:nvSpPr>
        <p:spPr>
          <a:xfrm>
            <a:off x="2604493" y="4975310"/>
            <a:ext cx="1900800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50800" dir="1680000" algn="ctr" rotWithShape="0">
              <a:srgbClr val="000000">
                <a:alpha val="43137"/>
              </a:srgbClr>
            </a:outerShdw>
          </a:effectLst>
        </p:spPr>
        <p:txBody>
          <a:bodyPr wrap="square" lIns="54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부패의 선제적 예방</a:t>
            </a:r>
            <a:r>
              <a:rPr lang="en-US" altLang="ko-KR" sz="1200" dirty="0" smtClean="0">
                <a:latin typeface="HY수평선M" pitchFamily="18" charset="-127"/>
                <a:ea typeface="HY수평선M" pitchFamily="18" charset="-127"/>
              </a:rPr>
              <a:t>·</a:t>
            </a: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관리</a:t>
            </a:r>
            <a:endParaRPr lang="ko-KR" altLang="en-US" sz="12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35" name="TextBox 36"/>
          <p:cNvSpPr txBox="1">
            <a:spLocks noChangeArrowheads="1"/>
          </p:cNvSpPr>
          <p:nvPr/>
        </p:nvSpPr>
        <p:spPr bwMode="auto">
          <a:xfrm>
            <a:off x="2559124" y="5361779"/>
            <a:ext cx="204529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4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err="1" smtClean="0">
                <a:latin typeface="HY수평선M" pitchFamily="18" charset="-127"/>
                <a:ea typeface="HY수평선M" pitchFamily="18" charset="-127"/>
              </a:rPr>
              <a:t>청렴알리미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제도 도입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직무관련자 등 </a:t>
            </a:r>
            <a:r>
              <a:rPr lang="ko-KR" altLang="en-US" sz="1100" dirty="0" err="1" smtClean="0">
                <a:latin typeface="HY수평선M" pitchFamily="18" charset="-127"/>
                <a:ea typeface="HY수평선M" pitchFamily="18" charset="-127"/>
              </a:rPr>
              <a:t>신고제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도입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청렴주의보 발령제도 도입 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행동강령상담센터 구축 등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36" name="AutoShape 31"/>
          <p:cNvSpPr>
            <a:spLocks noChangeArrowheads="1"/>
          </p:cNvSpPr>
          <p:nvPr/>
        </p:nvSpPr>
        <p:spPr bwMode="auto">
          <a:xfrm flipH="1">
            <a:off x="2476665" y="4719126"/>
            <a:ext cx="1298575" cy="277200"/>
          </a:xfrm>
          <a:prstGeom prst="flowChartOnlineStorage">
            <a:avLst/>
          </a:prstGeom>
          <a:solidFill>
            <a:srgbClr val="3366CC"/>
          </a:solidFill>
          <a:ln w="9525">
            <a:noFill/>
            <a:miter lim="800000"/>
            <a:headEnd/>
            <a:tailEnd/>
          </a:ln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3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제도개선</a:t>
            </a:r>
            <a:endParaRPr lang="ko-KR" altLang="en-US" sz="13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AutoShape 30"/>
          <p:cNvSpPr>
            <a:spLocks noChangeArrowheads="1"/>
          </p:cNvSpPr>
          <p:nvPr/>
        </p:nvSpPr>
        <p:spPr bwMode="auto">
          <a:xfrm>
            <a:off x="4650470" y="4958731"/>
            <a:ext cx="1908000" cy="1260475"/>
          </a:xfrm>
          <a:prstGeom prst="roundRect">
            <a:avLst>
              <a:gd name="adj" fmla="val 4981"/>
            </a:avLst>
          </a:prstGeom>
          <a:solidFill>
            <a:srgbClr val="F2F5FC"/>
          </a:solidFill>
          <a:ln w="9525">
            <a:noFill/>
            <a:round/>
            <a:headEnd/>
            <a:tailEnd/>
          </a:ln>
          <a:effectLst>
            <a:prstShdw prst="shdw17" dist="17961" dir="21540000">
              <a:srgbClr val="919397"/>
            </a:prstShdw>
          </a:effectLst>
          <a:scene3d>
            <a:camera prst="orthographicFront"/>
            <a:lightRig rig="threePt" dir="t"/>
          </a:scene3d>
          <a:sp3d>
            <a:bevelT w="6350"/>
          </a:sp3d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38" name="TextBox 131"/>
          <p:cNvSpPr txBox="1"/>
          <p:nvPr/>
        </p:nvSpPr>
        <p:spPr>
          <a:xfrm>
            <a:off x="4650471" y="4957204"/>
            <a:ext cx="1900800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50800" dir="1680000" algn="ctr" rotWithShape="0">
              <a:srgbClr val="000000">
                <a:alpha val="43137"/>
              </a:srgbClr>
            </a:outerShdw>
          </a:effectLst>
        </p:spPr>
        <p:txBody>
          <a:bodyPr wrap="square" lIns="54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윤리규범 및 가치체계 정립</a:t>
            </a:r>
            <a:endParaRPr lang="ko-KR" altLang="en-US" sz="12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39" name="TextBox 36"/>
          <p:cNvSpPr txBox="1">
            <a:spLocks noChangeArrowheads="1"/>
          </p:cNvSpPr>
          <p:nvPr/>
        </p:nvSpPr>
        <p:spPr bwMode="auto">
          <a:xfrm>
            <a:off x="4605102" y="5343673"/>
            <a:ext cx="200918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기관장 주관 </a:t>
            </a:r>
            <a:r>
              <a:rPr lang="ko-KR" altLang="en-US" sz="1100" dirty="0" err="1" smtClean="0">
                <a:latin typeface="HY수평선M" pitchFamily="18" charset="-127"/>
                <a:ea typeface="HY수평선M" pitchFamily="18" charset="-127"/>
              </a:rPr>
              <a:t>전직원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청렴교육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err="1" smtClean="0">
                <a:latin typeface="HY수평선M" pitchFamily="18" charset="-127"/>
                <a:ea typeface="HY수평선M" pitchFamily="18" charset="-127"/>
              </a:rPr>
              <a:t>생애주기별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 청렴교육 도입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사이버 청렴교육 강화 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찾아가는 행동강령 교육 등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40" name="AutoShape 31"/>
          <p:cNvSpPr>
            <a:spLocks noChangeArrowheads="1"/>
          </p:cNvSpPr>
          <p:nvPr/>
        </p:nvSpPr>
        <p:spPr bwMode="auto">
          <a:xfrm flipH="1">
            <a:off x="4522643" y="4701020"/>
            <a:ext cx="1298575" cy="277200"/>
          </a:xfrm>
          <a:prstGeom prst="flowChartOnlineStorage">
            <a:avLst/>
          </a:prstGeom>
          <a:solidFill>
            <a:srgbClr val="3366CC"/>
          </a:solidFill>
          <a:ln w="9525">
            <a:noFill/>
            <a:miter lim="800000"/>
            <a:headEnd/>
            <a:tailEnd/>
          </a:ln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3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교육강화</a:t>
            </a:r>
            <a:endParaRPr lang="ko-KR" altLang="en-US" sz="13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1" name="AutoShape 30"/>
          <p:cNvSpPr>
            <a:spLocks noChangeArrowheads="1"/>
          </p:cNvSpPr>
          <p:nvPr/>
        </p:nvSpPr>
        <p:spPr bwMode="auto">
          <a:xfrm>
            <a:off x="6696448" y="4958731"/>
            <a:ext cx="1908000" cy="1260475"/>
          </a:xfrm>
          <a:prstGeom prst="roundRect">
            <a:avLst>
              <a:gd name="adj" fmla="val 4981"/>
            </a:avLst>
          </a:prstGeom>
          <a:solidFill>
            <a:srgbClr val="F2F5FC"/>
          </a:solidFill>
          <a:ln w="9525">
            <a:noFill/>
            <a:round/>
            <a:headEnd/>
            <a:tailEnd/>
          </a:ln>
          <a:effectLst>
            <a:prstShdw prst="shdw17" dist="17961" dir="21540000">
              <a:srgbClr val="919397"/>
            </a:prstShdw>
          </a:effectLst>
          <a:scene3d>
            <a:camera prst="orthographicFront"/>
            <a:lightRig rig="threePt" dir="t"/>
          </a:scene3d>
          <a:sp3d>
            <a:bevelT w="6350"/>
          </a:sp3d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42" name="TextBox 135"/>
          <p:cNvSpPr txBox="1"/>
          <p:nvPr/>
        </p:nvSpPr>
        <p:spPr>
          <a:xfrm>
            <a:off x="6696449" y="4957204"/>
            <a:ext cx="1900800" cy="27699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50800" dir="1680000" algn="ctr" rotWithShape="0">
              <a:srgbClr val="000000">
                <a:alpha val="43137"/>
              </a:srgbClr>
            </a:outerShdw>
          </a:effectLst>
        </p:spPr>
        <p:txBody>
          <a:bodyPr wrap="square" lIns="54000" r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청렴모니터링 체제 구축</a:t>
            </a:r>
            <a:endParaRPr lang="ko-KR" altLang="en-US" sz="12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43" name="TextBox 36"/>
          <p:cNvSpPr txBox="1">
            <a:spLocks noChangeArrowheads="1"/>
          </p:cNvSpPr>
          <p:nvPr/>
        </p:nvSpPr>
        <p:spPr bwMode="auto">
          <a:xfrm>
            <a:off x="6651080" y="5343673"/>
            <a:ext cx="193215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ko-KR" altLang="en-US" sz="12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고위직 청렴도점검 도입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직원 자가윤리진단 개선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대내외 설문조사 확대 실시</a:t>
            </a:r>
            <a:endParaRPr lang="en-US" altLang="ko-KR" sz="1100" dirty="0" smtClean="0">
              <a:latin typeface="HY수평선M" pitchFamily="18" charset="-127"/>
              <a:ea typeface="HY수평선M" pitchFamily="18" charset="-127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100" dirty="0" smtClean="0">
                <a:latin typeface="HY수평선M" pitchFamily="18" charset="-127"/>
                <a:ea typeface="HY수평선M" pitchFamily="18" charset="-127"/>
              </a:rPr>
              <a:t> </a:t>
            </a:r>
            <a:r>
              <a:rPr lang="ko-KR" altLang="en-US" sz="1100" dirty="0" smtClean="0">
                <a:latin typeface="HY수평선M" pitchFamily="18" charset="-127"/>
                <a:ea typeface="HY수평선M" pitchFamily="18" charset="-127"/>
              </a:rPr>
              <a:t>조기경보체제 고도화 </a:t>
            </a:r>
            <a:endParaRPr lang="en-US" altLang="ko-KR" sz="1100" dirty="0">
              <a:latin typeface="HY수평선M" pitchFamily="18" charset="-127"/>
              <a:ea typeface="HY수평선M" pitchFamily="18" charset="-127"/>
            </a:endParaRPr>
          </a:p>
        </p:txBody>
      </p:sp>
      <p:sp>
        <p:nvSpPr>
          <p:cNvPr id="44" name="AutoShape 31"/>
          <p:cNvSpPr>
            <a:spLocks noChangeArrowheads="1"/>
          </p:cNvSpPr>
          <p:nvPr/>
        </p:nvSpPr>
        <p:spPr bwMode="auto">
          <a:xfrm flipH="1">
            <a:off x="6568621" y="4718753"/>
            <a:ext cx="1298575" cy="241734"/>
          </a:xfrm>
          <a:prstGeom prst="flowChartOnlineStorage">
            <a:avLst/>
          </a:prstGeom>
          <a:solidFill>
            <a:srgbClr val="3366CC"/>
          </a:solidFill>
          <a:ln w="9525">
            <a:noFill/>
            <a:miter lim="800000"/>
            <a:headEnd/>
            <a:tailEnd/>
          </a:ln>
          <a:effectLst>
            <a:outerShdw blurRad="50800" dist="50800" dir="1980000" algn="ctr" rotWithShape="0">
              <a:srgbClr val="000000">
                <a:alpha val="43137"/>
              </a:srgbClr>
            </a:outerShdw>
          </a:effectLst>
        </p:spPr>
        <p:txBody>
          <a:bodyPr lIns="14288" tIns="20638" rIns="14288" bIns="20638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1300" b="1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</a:rPr>
              <a:t>모니터링</a:t>
            </a:r>
            <a:endParaRPr lang="ko-KR" altLang="en-US" sz="1300" b="1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그룹 14"/>
          <p:cNvGrpSpPr/>
          <p:nvPr/>
        </p:nvGrpSpPr>
        <p:grpSpPr>
          <a:xfrm>
            <a:off x="2123728" y="2184279"/>
            <a:ext cx="3782516" cy="2900905"/>
            <a:chOff x="1475656" y="2112271"/>
            <a:chExt cx="3782516" cy="2900905"/>
          </a:xfrm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1475656" y="2112271"/>
              <a:ext cx="3782516" cy="585213"/>
            </a:xfrm>
            <a:prstGeom prst="roundRect">
              <a:avLst>
                <a:gd name="adj" fmla="val 9231"/>
              </a:avLst>
            </a:prstGeom>
            <a:gradFill flip="none" rotWithShape="1">
              <a:gsLst>
                <a:gs pos="0">
                  <a:srgbClr val="B45E00"/>
                </a:gs>
                <a:gs pos="54000">
                  <a:schemeClr val="accent6">
                    <a:lumMod val="75000"/>
                  </a:schemeClr>
                </a:gs>
                <a:gs pos="100000">
                  <a:srgbClr val="FFC215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3600000"/>
              </a:lightRig>
            </a:scene3d>
            <a:sp3d prstMaterial="plastic">
              <a:bevelT w="1270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4" name="AutoShape 7"/>
            <p:cNvSpPr>
              <a:spLocks noChangeArrowheads="1"/>
            </p:cNvSpPr>
            <p:nvPr/>
          </p:nvSpPr>
          <p:spPr bwMode="auto">
            <a:xfrm>
              <a:off x="2089821" y="2185422"/>
              <a:ext cx="3096343" cy="406404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sx="80000" sy="80000" algn="tl" rotWithShape="0">
                <a:prstClr val="black">
                  <a:alpha val="1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25400" prst="softRound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1614339" y="2185422"/>
              <a:ext cx="357190" cy="37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1</a:t>
              </a:r>
              <a:endParaRPr lang="ko-KR" alt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6" name="Text Box 144"/>
            <p:cNvSpPr txBox="1">
              <a:spLocks noChangeArrowheads="1"/>
            </p:cNvSpPr>
            <p:nvPr/>
          </p:nvSpPr>
          <p:spPr bwMode="auto">
            <a:xfrm>
              <a:off x="2143166" y="2203738"/>
              <a:ext cx="2998788" cy="375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1"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글로벌 </a:t>
              </a:r>
              <a:r>
                <a:rPr kumimoji="1" lang="ko-KR" altLang="en-US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컴팩트</a:t>
              </a:r>
              <a:r>
                <a:rPr kumimoji="1"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 </a:t>
              </a:r>
              <a:r>
                <a:rPr kumimoji="1" lang="ko-KR" altLang="en-US" dirty="0" err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지지문</a:t>
              </a:r>
              <a:endParaRPr kumimoji="1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1475656" y="3263255"/>
              <a:ext cx="3782516" cy="585213"/>
            </a:xfrm>
            <a:prstGeom prst="roundRect">
              <a:avLst>
                <a:gd name="adj" fmla="val 9231"/>
              </a:avLst>
            </a:prstGeom>
            <a:gradFill flip="none" rotWithShape="1">
              <a:gsLst>
                <a:gs pos="0">
                  <a:srgbClr val="508200"/>
                </a:gs>
                <a:gs pos="54000">
                  <a:srgbClr val="A6BA2C"/>
                </a:gs>
                <a:gs pos="100000">
                  <a:srgbClr val="D5E50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3600000"/>
              </a:lightRig>
            </a:scene3d>
            <a:sp3d prstMaterial="plastic">
              <a:bevelT w="1270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2089821" y="3336406"/>
              <a:ext cx="3096343" cy="406404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sx="80000" sy="80000" algn="tl" rotWithShape="0">
                <a:prstClr val="black">
                  <a:alpha val="1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25400" prst="softRound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1614339" y="3336406"/>
              <a:ext cx="357190" cy="37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2</a:t>
              </a:r>
              <a:endParaRPr lang="ko-KR" alt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10" name="Text Box 144"/>
            <p:cNvSpPr txBox="1">
              <a:spLocks noChangeArrowheads="1"/>
            </p:cNvSpPr>
            <p:nvPr/>
          </p:nvSpPr>
          <p:spPr bwMode="auto">
            <a:xfrm>
              <a:off x="2152497" y="3345391"/>
              <a:ext cx="2998788" cy="375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1"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재단 소개</a:t>
              </a:r>
              <a:endParaRPr kumimoji="1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/>
          </p:nvSpPr>
          <p:spPr bwMode="auto">
            <a:xfrm>
              <a:off x="1475656" y="4427963"/>
              <a:ext cx="3782516" cy="585213"/>
            </a:xfrm>
            <a:prstGeom prst="roundRect">
              <a:avLst>
                <a:gd name="adj" fmla="val 9231"/>
              </a:avLst>
            </a:prstGeom>
            <a:gradFill flip="none" rotWithShape="1">
              <a:gsLst>
                <a:gs pos="0">
                  <a:srgbClr val="B45E00"/>
                </a:gs>
                <a:gs pos="54000">
                  <a:schemeClr val="accent6">
                    <a:lumMod val="75000"/>
                  </a:schemeClr>
                </a:gs>
                <a:gs pos="100000">
                  <a:srgbClr val="FFC215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3600000"/>
              </a:lightRig>
            </a:scene3d>
            <a:sp3d prstMaterial="plastic">
              <a:bevelT w="1270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12" name="AutoShape 7"/>
            <p:cNvSpPr>
              <a:spLocks noChangeArrowheads="1"/>
            </p:cNvSpPr>
            <p:nvPr/>
          </p:nvSpPr>
          <p:spPr bwMode="auto">
            <a:xfrm>
              <a:off x="2089821" y="4501114"/>
              <a:ext cx="3096343" cy="406404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2700000" sx="80000" sy="80000" algn="tl" rotWithShape="0">
                <a:prstClr val="black">
                  <a:alpha val="15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63500" h="25400" prst="softRound"/>
              <a:bevelB w="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ko-KR" altLang="ko-KR" dirty="0" smtClean="0">
                <a:solidFill>
                  <a:prstClr val="white"/>
                </a:solidFill>
              </a:endParaRPr>
            </a:p>
          </p:txBody>
        </p:sp>
        <p:sp>
          <p:nvSpPr>
            <p:cNvPr id="13" name="TextBox 14"/>
            <p:cNvSpPr txBox="1"/>
            <p:nvPr/>
          </p:nvSpPr>
          <p:spPr>
            <a:xfrm>
              <a:off x="1614339" y="4501114"/>
              <a:ext cx="357190" cy="3751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ko-KR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latin typeface="HY견고딕" pitchFamily="18" charset="-127"/>
                  <a:ea typeface="HY견고딕" pitchFamily="18" charset="-127"/>
                  <a:cs typeface="Arial" pitchFamily="34" charset="0"/>
                </a:rPr>
                <a:t>3</a:t>
              </a:r>
              <a:endParaRPr lang="ko-KR" alt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endParaRPr>
            </a:p>
          </p:txBody>
        </p:sp>
        <p:sp>
          <p:nvSpPr>
            <p:cNvPr id="14" name="Text Box 144"/>
            <p:cNvSpPr txBox="1">
              <a:spLocks noChangeArrowheads="1"/>
            </p:cNvSpPr>
            <p:nvPr/>
          </p:nvSpPr>
          <p:spPr bwMode="auto">
            <a:xfrm>
              <a:off x="2143166" y="4510099"/>
              <a:ext cx="2998788" cy="375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indent="0"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kumimoji="1" lang="en-US" altLang="ko-KR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10</a:t>
              </a:r>
              <a:r>
                <a:rPr kumimoji="1" lang="ko-KR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Y견고딕" pitchFamily="18" charset="-127"/>
                  <a:ea typeface="HY견고딕" pitchFamily="18" charset="-127"/>
                </a:rPr>
                <a:t>대원칙 이행내용</a:t>
              </a:r>
              <a:endParaRPr kumimoji="1" lang="en-US" altLang="ko-K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17" name="제목 6"/>
          <p:cNvSpPr>
            <a:spLocks noGrp="1"/>
          </p:cNvSpPr>
          <p:nvPr/>
        </p:nvSpPr>
        <p:spPr>
          <a:xfrm>
            <a:off x="323528" y="476672"/>
            <a:ext cx="43924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 prstMaterial="metal">
              <a:bevelT w="38100" h="25400" prst="coolSlant"/>
              <a:contourClr>
                <a:schemeClr val="bg2"/>
              </a:contourClr>
            </a:sp3d>
          </a:bodyPr>
          <a:lstStyle>
            <a:lvl1pPr algn="ctr" defTabSz="914400" rtl="0" eaLnBrk="1" fontAlgn="base" latinLnBrk="1" hangingPunct="1">
              <a:spcBef>
                <a:spcPct val="0"/>
              </a:spcBef>
              <a:spcAft>
                <a:spcPct val="0"/>
              </a:spcAft>
              <a:buClr>
                <a:schemeClr val="hlink"/>
              </a:buClr>
              <a:buFont typeface="굴림체" pitchFamily="49" charset="-127"/>
              <a:buNone/>
              <a:defRPr kumimoji="1" lang="ko-KR" altLang="en-US" sz="5000" b="0" i="0" kern="1200" cap="none" spc="0" dirty="0">
                <a:ln w="3175">
                  <a:noFill/>
                </a:ln>
                <a:solidFill>
                  <a:srgbClr val="1F48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HY견고딕" pitchFamily="18" charset="-127"/>
                <a:ea typeface="HY견고딕" pitchFamily="18" charset="-127"/>
                <a:cs typeface="+mj-cs"/>
              </a:defRPr>
            </a:lvl1pPr>
          </a:lstStyle>
          <a:p>
            <a:r>
              <a:rPr lang="en-US" altLang="ko-KR" sz="6600" spc="300" dirty="0" smtClean="0"/>
              <a:t>C</a:t>
            </a:r>
            <a:r>
              <a:rPr lang="en-US" altLang="ko-KR" sz="4800" spc="300" dirty="0" smtClean="0"/>
              <a:t>ontents</a:t>
            </a:r>
            <a:endParaRPr lang="ko-KR" altLang="en-US" sz="4800" spc="300" dirty="0"/>
          </a:p>
        </p:txBody>
      </p:sp>
    </p:spTree>
    <p:extLst>
      <p:ext uri="{BB962C8B-B14F-4D97-AF65-F5344CB8AC3E}">
        <p14:creationId xmlns:p14="http://schemas.microsoft.com/office/powerpoint/2010/main" val="8026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Ⅰ. 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글로벌 </a:t>
            </a:r>
            <a:r>
              <a:rPr lang="ko-KR" altLang="en-US" sz="2800" b="1" spc="50" dirty="0" err="1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컴팩트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ko-KR" altLang="en-US" sz="2800" b="1" spc="50" dirty="0" err="1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지지문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그룹 11"/>
          <p:cNvGrpSpPr/>
          <p:nvPr/>
        </p:nvGrpSpPr>
        <p:grpSpPr>
          <a:xfrm>
            <a:off x="899592" y="1842843"/>
            <a:ext cx="7704856" cy="4610493"/>
            <a:chOff x="899592" y="1842843"/>
            <a:chExt cx="7704856" cy="4610493"/>
          </a:xfrm>
        </p:grpSpPr>
        <p:sp>
          <p:nvSpPr>
            <p:cNvPr id="7" name="TextBox 6"/>
            <p:cNvSpPr txBox="1"/>
            <p:nvPr/>
          </p:nvSpPr>
          <p:spPr>
            <a:xfrm>
              <a:off x="899592" y="1842843"/>
              <a:ext cx="7704856" cy="4610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2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경기신용보증재단은 경기도내 소기업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·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소상공인 등과 개인의 채무를 보증하게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함으로써 자금융통을 원활하여 지역경제활성화와 서민의 복리증진에 이바지하기 위해 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설립된 공공기관 입니다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. </a:t>
              </a:r>
            </a:p>
            <a:p>
              <a:pPr>
                <a:lnSpc>
                  <a:spcPct val="110000"/>
                </a:lnSpc>
              </a:pP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재단은 공공기관으로서 사회적 책임을 수행할 것을 다짐하며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2011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년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월에 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UN Global Compact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에 가입하였으며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,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인권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·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노동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·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환경보호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· </a:t>
              </a:r>
              <a:r>
                <a:rPr lang="ko-KR" altLang="en-US" sz="1400" dirty="0" err="1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반부패의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4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개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분야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10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대원칙을 지지하고 있습니다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.</a:t>
              </a:r>
            </a:p>
            <a:p>
              <a:pPr>
                <a:lnSpc>
                  <a:spcPct val="110000"/>
                </a:lnSpc>
              </a:pP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이번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UN Global Compact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이행보고서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(Communication On Progress)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는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2013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년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1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월부터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2013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년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12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월까지의 활동내용을 담고 있습니다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.</a:t>
              </a:r>
            </a:p>
            <a:p>
              <a:pPr>
                <a:lnSpc>
                  <a:spcPct val="110000"/>
                </a:lnSpc>
              </a:pP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경기신용보증재단은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UN Global Compact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의 원칙들을 재단의 경영전략과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조직문화에 내재화하여 실천할 뿐 아니라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,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다양한 이해관계자를 대상으로 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커뮤니케이션 활동을 추진하여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UN Global Compact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의 정신을 사회 전반에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pPr>
                <a:lnSpc>
                  <a:spcPct val="110000"/>
                </a:lnSpc>
              </a:pP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확산시켜 나가도록 할 것입니다</a:t>
              </a:r>
              <a:r>
                <a:rPr lang="en-US" altLang="ko-KR" sz="1400" dirty="0" smtClean="0">
                  <a:latin typeface="휴먼엑스포" pitchFamily="18" charset="-127"/>
                  <a:ea typeface="휴먼엑스포" pitchFamily="18" charset="-127"/>
                </a:rPr>
                <a:t>.  </a:t>
              </a:r>
            </a:p>
            <a:p>
              <a:pPr>
                <a:lnSpc>
                  <a:spcPct val="110000"/>
                </a:lnSpc>
              </a:pPr>
              <a:endParaRPr lang="en-US" altLang="ko-KR" sz="1400" dirty="0" smtClean="0">
                <a:latin typeface="휴먼엑스포" pitchFamily="18" charset="-127"/>
                <a:ea typeface="휴먼엑스포" pitchFamily="18" charset="-127"/>
              </a:endParaRPr>
            </a:p>
            <a:p>
              <a:pPr>
                <a:lnSpc>
                  <a:spcPct val="110000"/>
                </a:lnSpc>
              </a:pPr>
              <a:endParaRPr lang="en-US" altLang="ko-KR" sz="1200" dirty="0" smtClean="0">
                <a:latin typeface="휴먼엑스포" pitchFamily="18" charset="-127"/>
                <a:ea typeface="휴먼엑스포" pitchFamily="18" charset="-127"/>
              </a:endParaRPr>
            </a:p>
            <a:p>
              <a:pPr algn="ctr">
                <a:lnSpc>
                  <a:spcPct val="110000"/>
                </a:lnSpc>
              </a:pPr>
              <a:r>
                <a:rPr lang="en-US" altLang="ko-KR" sz="2000" dirty="0" smtClean="0">
                  <a:latin typeface="휴먼엑스포" pitchFamily="18" charset="-127"/>
                  <a:ea typeface="휴먼엑스포" pitchFamily="18" charset="-127"/>
                </a:rPr>
                <a:t>                              </a:t>
              </a:r>
              <a:r>
                <a:rPr lang="ko-KR" altLang="en-US" sz="20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경기신용보증재단 이사장 전문순</a:t>
              </a:r>
              <a:endParaRPr lang="en-US" altLang="ko-KR" sz="20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endParaRPr lang="ko-KR" altLang="en-US" sz="1200" dirty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>
              <a:off x="993249" y="1960847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/>
          </p:nvSpPr>
          <p:spPr>
            <a:xfrm>
              <a:off x="993249" y="2869025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993249" y="3832703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993249" y="4535609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450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Ⅱ. 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재  단  소  개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그룹 2"/>
          <p:cNvGrpSpPr/>
          <p:nvPr/>
        </p:nvGrpSpPr>
        <p:grpSpPr>
          <a:xfrm>
            <a:off x="986255" y="1716948"/>
            <a:ext cx="7150038" cy="2936188"/>
            <a:chOff x="986255" y="1861505"/>
            <a:chExt cx="7150038" cy="2936188"/>
          </a:xfrm>
        </p:grpSpPr>
        <p:sp>
          <p:nvSpPr>
            <p:cNvPr id="7" name="TextBox 6"/>
            <p:cNvSpPr txBox="1"/>
            <p:nvPr/>
          </p:nvSpPr>
          <p:spPr>
            <a:xfrm>
              <a:off x="1076881" y="1861505"/>
              <a:ext cx="7059412" cy="2936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설립근거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: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지역신용보증재단법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설립목적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-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담보력이 부족한 도내 소기업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․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소상공인 등과 개인의 채무를 보증하게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함으로써 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  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자금융통을 원활하게 함과 아울러 지역경제 활성화와 서민의 복리증진에 이바지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대표자 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: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이사장 전문순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UNGC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가입일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: 2011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년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월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23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일</a:t>
              </a:r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endParaRPr lang="en-US" altLang="ko-KR" sz="14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  <a:p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 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조직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: 4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본부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7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개 실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·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부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19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영업점 </a:t>
              </a:r>
              <a:r>
                <a:rPr lang="en-US" altLang="ko-KR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9</a:t>
              </a:r>
              <a:r>
                <a:rPr lang="ko-KR" altLang="en-US" sz="14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출장소</a:t>
              </a:r>
            </a:p>
            <a:p>
              <a:pPr>
                <a:lnSpc>
                  <a:spcPct val="110000"/>
                </a:lnSpc>
              </a:pPr>
              <a:endParaRPr lang="en-US" altLang="ko-KR" sz="1400" dirty="0" smtClean="0">
                <a:latin typeface="휴먼엑스포" pitchFamily="18" charset="-127"/>
                <a:ea typeface="휴먼엑스포" pitchFamily="18" charset="-127"/>
              </a:endParaRPr>
            </a:p>
            <a:p>
              <a:endParaRPr lang="ko-KR" altLang="en-US" sz="1400" dirty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8" name="타원 7"/>
            <p:cNvSpPr/>
            <p:nvPr/>
          </p:nvSpPr>
          <p:spPr>
            <a:xfrm>
              <a:off x="986255" y="1960847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타원 8"/>
            <p:cNvSpPr/>
            <p:nvPr/>
          </p:nvSpPr>
          <p:spPr>
            <a:xfrm>
              <a:off x="986255" y="2411806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타원 9"/>
            <p:cNvSpPr/>
            <p:nvPr/>
          </p:nvSpPr>
          <p:spPr>
            <a:xfrm>
              <a:off x="986255" y="3244850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986255" y="3686488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/>
            <p:cNvSpPr/>
            <p:nvPr/>
          </p:nvSpPr>
          <p:spPr>
            <a:xfrm>
              <a:off x="986255" y="4118818"/>
              <a:ext cx="73989" cy="73989"/>
            </a:xfrm>
            <a:prstGeom prst="ellipse">
              <a:avLst/>
            </a:prstGeom>
            <a:solidFill>
              <a:srgbClr val="008000"/>
            </a:solidFill>
            <a:ln>
              <a:solidFill>
                <a:srgbClr val="008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3" name="Picture 2" descr="D:\업무자료\기획 최성림\2010\기획\업무보고\대만홍콩\경기신보-지도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347048"/>
            <a:ext cx="4392488" cy="21782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Oval 487"/>
          <p:cNvSpPr>
            <a:spLocks noChangeArrowheads="1"/>
          </p:cNvSpPr>
          <p:nvPr/>
        </p:nvSpPr>
        <p:spPr bwMode="auto">
          <a:xfrm>
            <a:off x="7524328" y="3861048"/>
            <a:ext cx="1008000" cy="972000"/>
          </a:xfrm>
          <a:prstGeom prst="ellipse">
            <a:avLst/>
          </a:prstGeom>
          <a:solidFill>
            <a:srgbClr val="008000"/>
          </a:solidFill>
          <a:ln w="28575">
            <a:noFill/>
            <a:round/>
            <a:headEnd/>
            <a:tailEnd/>
          </a:ln>
          <a:effectLst/>
          <a:scene3d>
            <a:camera prst="orthographicFront">
              <a:rot lat="21591401" lon="1710731" rev="18565687"/>
            </a:camera>
            <a:lightRig rig="threePt" dir="t"/>
          </a:scene3d>
          <a:sp3d prstMaterial="plastic">
            <a:bevelT w="152400" h="101600"/>
            <a:bevelB w="114300" h="101600"/>
          </a:sp3d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ko-KR" sz="1400" b="1">
              <a:solidFill>
                <a:srgbClr val="FFFFFF"/>
              </a:solidFill>
              <a:latin typeface="HY중고딕" pitchFamily="18" charset="-127"/>
              <a:ea typeface="HY중고딕" pitchFamily="18" charset="-127"/>
            </a:endParaRPr>
          </a:p>
        </p:txBody>
      </p:sp>
      <p:sp>
        <p:nvSpPr>
          <p:cNvPr id="15" name="TextBox 10"/>
          <p:cNvSpPr txBox="1"/>
          <p:nvPr/>
        </p:nvSpPr>
        <p:spPr>
          <a:xfrm>
            <a:off x="7581620" y="408543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400" dirty="0" smtClean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19</a:t>
            </a:r>
            <a:r>
              <a:rPr lang="ko-KR" altLang="en-US" sz="1400" dirty="0" smtClean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개 </a:t>
            </a:r>
            <a:endParaRPr lang="en-US" altLang="ko-KR" sz="1400" dirty="0" smtClean="0">
              <a:solidFill>
                <a:schemeClr val="bg1"/>
              </a:solidFill>
              <a:latin typeface="휴먼엑스포" pitchFamily="18" charset="-127"/>
              <a:ea typeface="휴먼엑스포" pitchFamily="18" charset="-127"/>
            </a:endParaRPr>
          </a:p>
          <a:p>
            <a:pPr algn="ctr"/>
            <a:r>
              <a:rPr lang="ko-KR" altLang="en-US" sz="1400" dirty="0" smtClean="0">
                <a:solidFill>
                  <a:schemeClr val="bg1"/>
                </a:solidFill>
                <a:latin typeface="휴먼엑스포" pitchFamily="18" charset="-127"/>
                <a:ea typeface="휴먼엑스포" pitchFamily="18" charset="-127"/>
              </a:rPr>
              <a:t>영업점</a:t>
            </a:r>
            <a:endParaRPr lang="ko-KR" altLang="en-US" sz="1400" dirty="0">
              <a:solidFill>
                <a:schemeClr val="bg1"/>
              </a:solidFill>
              <a:latin typeface="휴먼엑스포" pitchFamily="18" charset="-127"/>
              <a:ea typeface="휴먼엑스포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9470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629628" y="1506595"/>
            <a:ext cx="1080000" cy="1080000"/>
            <a:chOff x="611560" y="1506595"/>
            <a:chExt cx="1188000" cy="1188000"/>
          </a:xfrm>
        </p:grpSpPr>
        <p:grpSp>
          <p:nvGrpSpPr>
            <p:cNvPr id="17" name="그룹 16"/>
            <p:cNvGrpSpPr/>
            <p:nvPr/>
          </p:nvGrpSpPr>
          <p:grpSpPr>
            <a:xfrm>
              <a:off x="611560" y="1506595"/>
              <a:ext cx="1188000" cy="1188000"/>
              <a:chOff x="692696" y="455187"/>
              <a:chExt cx="1656184" cy="1656184"/>
            </a:xfrm>
          </p:grpSpPr>
          <p:sp>
            <p:nvSpPr>
              <p:cNvPr id="21" name="도넛 20"/>
              <p:cNvSpPr/>
              <p:nvPr/>
            </p:nvSpPr>
            <p:spPr>
              <a:xfrm>
                <a:off x="692696" y="455187"/>
                <a:ext cx="1656184" cy="1656184"/>
              </a:xfrm>
              <a:prstGeom prst="donut">
                <a:avLst>
                  <a:gd name="adj" fmla="val 3851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도넛 21"/>
              <p:cNvSpPr/>
              <p:nvPr/>
            </p:nvSpPr>
            <p:spPr>
              <a:xfrm>
                <a:off x="853717" y="612439"/>
                <a:ext cx="1332000" cy="1332000"/>
              </a:xfrm>
              <a:prstGeom prst="donut">
                <a:avLst>
                  <a:gd name="adj" fmla="val 490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막힌 원호 22"/>
              <p:cNvSpPr/>
              <p:nvPr/>
            </p:nvSpPr>
            <p:spPr>
              <a:xfrm rot="13649077">
                <a:off x="769399" y="522759"/>
                <a:ext cx="1512000" cy="1512000"/>
              </a:xfrm>
              <a:prstGeom prst="blockArc">
                <a:avLst>
                  <a:gd name="adj1" fmla="val 10800000"/>
                  <a:gd name="adj2" fmla="val 56814"/>
                  <a:gd name="adj3" fmla="val 4847"/>
                </a:avLst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80000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932274" y="690154"/>
                <a:ext cx="1188000" cy="1188000"/>
              </a:xfrm>
              <a:prstGeom prst="ellipse">
                <a:avLst/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alpha val="28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sp>
          <p:nvSpPr>
            <p:cNvPr id="18" name="Text Box 519"/>
            <p:cNvSpPr txBox="1">
              <a:spLocks noChangeArrowheads="1"/>
            </p:cNvSpPr>
            <p:nvPr/>
          </p:nvSpPr>
          <p:spPr bwMode="auto">
            <a:xfrm>
              <a:off x="755576" y="1844824"/>
              <a:ext cx="85690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ko-KR" altLang="en-US" sz="2400" spc="-150" dirty="0" smtClean="0">
                  <a:latin typeface="HY나무B" panose="02030600000101010101" pitchFamily="18" charset="-127"/>
                  <a:ea typeface="HY나무B" panose="02030600000101010101" pitchFamily="18" charset="-127"/>
                </a:rPr>
                <a:t>인</a:t>
              </a:r>
              <a:r>
                <a:rPr lang="ko-KR" altLang="en-US" sz="2400" spc="-150" dirty="0">
                  <a:latin typeface="HY나무B" panose="02030600000101010101" pitchFamily="18" charset="-127"/>
                  <a:ea typeface="HY나무B" panose="02030600000101010101" pitchFamily="18" charset="-127"/>
                </a:rPr>
                <a:t>권</a:t>
              </a:r>
              <a:endParaRPr lang="en-US" altLang="ko-KR" sz="2400" spc="-150" dirty="0"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629628" y="2780928"/>
            <a:ext cx="1080000" cy="1080000"/>
            <a:chOff x="611560" y="1506595"/>
            <a:chExt cx="1188000" cy="1188000"/>
          </a:xfrm>
        </p:grpSpPr>
        <p:grpSp>
          <p:nvGrpSpPr>
            <p:cNvPr id="26" name="그룹 25"/>
            <p:cNvGrpSpPr/>
            <p:nvPr/>
          </p:nvGrpSpPr>
          <p:grpSpPr>
            <a:xfrm>
              <a:off x="611560" y="1506595"/>
              <a:ext cx="1188000" cy="1188000"/>
              <a:chOff x="692696" y="455187"/>
              <a:chExt cx="1656184" cy="1656184"/>
            </a:xfrm>
          </p:grpSpPr>
          <p:sp>
            <p:nvSpPr>
              <p:cNvPr id="28" name="도넛 27"/>
              <p:cNvSpPr/>
              <p:nvPr/>
            </p:nvSpPr>
            <p:spPr>
              <a:xfrm>
                <a:off x="692696" y="455187"/>
                <a:ext cx="1656184" cy="1656184"/>
              </a:xfrm>
              <a:prstGeom prst="donut">
                <a:avLst>
                  <a:gd name="adj" fmla="val 3851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도넛 28"/>
              <p:cNvSpPr/>
              <p:nvPr/>
            </p:nvSpPr>
            <p:spPr>
              <a:xfrm>
                <a:off x="853717" y="612439"/>
                <a:ext cx="1332000" cy="1332000"/>
              </a:xfrm>
              <a:prstGeom prst="donut">
                <a:avLst>
                  <a:gd name="adj" fmla="val 490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막힌 원호 29"/>
              <p:cNvSpPr/>
              <p:nvPr/>
            </p:nvSpPr>
            <p:spPr>
              <a:xfrm rot="13649077">
                <a:off x="769399" y="522759"/>
                <a:ext cx="1512000" cy="1512000"/>
              </a:xfrm>
              <a:prstGeom prst="blockArc">
                <a:avLst>
                  <a:gd name="adj1" fmla="val 10800000"/>
                  <a:gd name="adj2" fmla="val 56814"/>
                  <a:gd name="adj3" fmla="val 4847"/>
                </a:avLst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80000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타원 30"/>
              <p:cNvSpPr/>
              <p:nvPr/>
            </p:nvSpPr>
            <p:spPr>
              <a:xfrm>
                <a:off x="932274" y="690154"/>
                <a:ext cx="1188000" cy="1188000"/>
              </a:xfrm>
              <a:prstGeom prst="ellipse">
                <a:avLst/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alpha val="28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sp>
          <p:nvSpPr>
            <p:cNvPr id="27" name="Text Box 519"/>
            <p:cNvSpPr txBox="1">
              <a:spLocks noChangeArrowheads="1"/>
            </p:cNvSpPr>
            <p:nvPr/>
          </p:nvSpPr>
          <p:spPr bwMode="auto">
            <a:xfrm>
              <a:off x="755576" y="1821741"/>
              <a:ext cx="856904" cy="507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ko-KR" altLang="en-US" sz="2400" spc="-150" dirty="0" smtClean="0">
                  <a:latin typeface="HY나무B" panose="02030600000101010101" pitchFamily="18" charset="-127"/>
                  <a:ea typeface="HY나무B" panose="02030600000101010101" pitchFamily="18" charset="-127"/>
                </a:rPr>
                <a:t>노</a:t>
              </a:r>
              <a:r>
                <a:rPr lang="ko-KR" altLang="en-US" sz="2400" spc="-150" dirty="0">
                  <a:latin typeface="HY나무B" panose="02030600000101010101" pitchFamily="18" charset="-127"/>
                  <a:ea typeface="HY나무B" panose="02030600000101010101" pitchFamily="18" charset="-127"/>
                </a:rPr>
                <a:t>동</a:t>
              </a:r>
              <a:endParaRPr lang="en-US" altLang="ko-KR" sz="2400" spc="-150" dirty="0"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629628" y="4221208"/>
            <a:ext cx="1080000" cy="1080000"/>
            <a:chOff x="611560" y="1506595"/>
            <a:chExt cx="1188000" cy="1188000"/>
          </a:xfrm>
        </p:grpSpPr>
        <p:grpSp>
          <p:nvGrpSpPr>
            <p:cNvPr id="33" name="그룹 32"/>
            <p:cNvGrpSpPr/>
            <p:nvPr/>
          </p:nvGrpSpPr>
          <p:grpSpPr>
            <a:xfrm>
              <a:off x="611560" y="1506595"/>
              <a:ext cx="1188000" cy="1188000"/>
              <a:chOff x="692696" y="455187"/>
              <a:chExt cx="1656184" cy="1656184"/>
            </a:xfrm>
          </p:grpSpPr>
          <p:sp>
            <p:nvSpPr>
              <p:cNvPr id="35" name="도넛 34"/>
              <p:cNvSpPr/>
              <p:nvPr/>
            </p:nvSpPr>
            <p:spPr>
              <a:xfrm>
                <a:off x="692696" y="455187"/>
                <a:ext cx="1656184" cy="1656184"/>
              </a:xfrm>
              <a:prstGeom prst="donut">
                <a:avLst>
                  <a:gd name="adj" fmla="val 3851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도넛 35"/>
              <p:cNvSpPr/>
              <p:nvPr/>
            </p:nvSpPr>
            <p:spPr>
              <a:xfrm>
                <a:off x="853717" y="612439"/>
                <a:ext cx="1332000" cy="1332000"/>
              </a:xfrm>
              <a:prstGeom prst="donut">
                <a:avLst>
                  <a:gd name="adj" fmla="val 490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막힌 원호 36"/>
              <p:cNvSpPr/>
              <p:nvPr/>
            </p:nvSpPr>
            <p:spPr>
              <a:xfrm rot="13649077">
                <a:off x="769399" y="522759"/>
                <a:ext cx="1512000" cy="1512000"/>
              </a:xfrm>
              <a:prstGeom prst="blockArc">
                <a:avLst>
                  <a:gd name="adj1" fmla="val 10800000"/>
                  <a:gd name="adj2" fmla="val 56814"/>
                  <a:gd name="adj3" fmla="val 4847"/>
                </a:avLst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80000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타원 37"/>
              <p:cNvSpPr/>
              <p:nvPr/>
            </p:nvSpPr>
            <p:spPr>
              <a:xfrm>
                <a:off x="932274" y="690154"/>
                <a:ext cx="1188000" cy="1188000"/>
              </a:xfrm>
              <a:prstGeom prst="ellipse">
                <a:avLst/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alpha val="28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sp>
          <p:nvSpPr>
            <p:cNvPr id="34" name="Text Box 519"/>
            <p:cNvSpPr txBox="1">
              <a:spLocks noChangeArrowheads="1"/>
            </p:cNvSpPr>
            <p:nvPr/>
          </p:nvSpPr>
          <p:spPr bwMode="auto">
            <a:xfrm>
              <a:off x="755576" y="1821741"/>
              <a:ext cx="856904" cy="507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ko-KR" altLang="en-US" sz="2400" spc="-150" dirty="0" smtClean="0">
                  <a:latin typeface="HY나무B" panose="02030600000101010101" pitchFamily="18" charset="-127"/>
                  <a:ea typeface="HY나무B" panose="02030600000101010101" pitchFamily="18" charset="-127"/>
                </a:rPr>
                <a:t>환</a:t>
              </a:r>
              <a:r>
                <a:rPr lang="ko-KR" altLang="en-US" sz="2400" spc="-150" dirty="0">
                  <a:latin typeface="HY나무B" panose="02030600000101010101" pitchFamily="18" charset="-127"/>
                  <a:ea typeface="HY나무B" panose="02030600000101010101" pitchFamily="18" charset="-127"/>
                </a:rPr>
                <a:t>경</a:t>
              </a:r>
              <a:endParaRPr lang="en-US" altLang="ko-KR" sz="2400" spc="-150" dirty="0"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539552" y="5445344"/>
            <a:ext cx="1219160" cy="1080000"/>
            <a:chOff x="512476" y="1506595"/>
            <a:chExt cx="1341076" cy="1188000"/>
          </a:xfrm>
        </p:grpSpPr>
        <p:grpSp>
          <p:nvGrpSpPr>
            <p:cNvPr id="40" name="그룹 39"/>
            <p:cNvGrpSpPr/>
            <p:nvPr/>
          </p:nvGrpSpPr>
          <p:grpSpPr>
            <a:xfrm>
              <a:off x="611560" y="1506595"/>
              <a:ext cx="1188000" cy="1188000"/>
              <a:chOff x="692696" y="455187"/>
              <a:chExt cx="1656184" cy="1656184"/>
            </a:xfrm>
          </p:grpSpPr>
          <p:sp>
            <p:nvSpPr>
              <p:cNvPr id="42" name="도넛 41"/>
              <p:cNvSpPr/>
              <p:nvPr/>
            </p:nvSpPr>
            <p:spPr>
              <a:xfrm>
                <a:off x="692696" y="455187"/>
                <a:ext cx="1656184" cy="1656184"/>
              </a:xfrm>
              <a:prstGeom prst="donut">
                <a:avLst>
                  <a:gd name="adj" fmla="val 3851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도넛 42"/>
              <p:cNvSpPr/>
              <p:nvPr/>
            </p:nvSpPr>
            <p:spPr>
              <a:xfrm>
                <a:off x="853717" y="612439"/>
                <a:ext cx="1332000" cy="1332000"/>
              </a:xfrm>
              <a:prstGeom prst="donut">
                <a:avLst>
                  <a:gd name="adj" fmla="val 4902"/>
                </a:avLst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막힌 원호 43"/>
              <p:cNvSpPr/>
              <p:nvPr/>
            </p:nvSpPr>
            <p:spPr>
              <a:xfrm rot="13649077">
                <a:off x="769399" y="522759"/>
                <a:ext cx="1512000" cy="1512000"/>
              </a:xfrm>
              <a:prstGeom prst="blockArc">
                <a:avLst>
                  <a:gd name="adj1" fmla="val 10800000"/>
                  <a:gd name="adj2" fmla="val 56814"/>
                  <a:gd name="adj3" fmla="val 4847"/>
                </a:avLst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80000"/>
                    </a:srgbClr>
                  </a:gs>
                  <a:gs pos="100000">
                    <a:srgbClr val="008000">
                      <a:alpha val="80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타원 44"/>
              <p:cNvSpPr/>
              <p:nvPr/>
            </p:nvSpPr>
            <p:spPr>
              <a:xfrm>
                <a:off x="932274" y="690154"/>
                <a:ext cx="1188000" cy="1188000"/>
              </a:xfrm>
              <a:prstGeom prst="ellipse">
                <a:avLst/>
              </a:prstGeom>
              <a:gradFill>
                <a:gsLst>
                  <a:gs pos="51300">
                    <a:srgbClr val="008000">
                      <a:alpha val="79000"/>
                    </a:srgbClr>
                  </a:gs>
                  <a:gs pos="0">
                    <a:srgbClr val="008000">
                      <a:alpha val="30000"/>
                    </a:srgbClr>
                  </a:gs>
                  <a:gs pos="100000">
                    <a:srgbClr val="008000">
                      <a:alpha val="28000"/>
                    </a:srgb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en-US"/>
              </a:p>
            </p:txBody>
          </p:sp>
        </p:grpSp>
        <p:sp>
          <p:nvSpPr>
            <p:cNvPr id="41" name="Text Box 519"/>
            <p:cNvSpPr txBox="1">
              <a:spLocks noChangeArrowheads="1"/>
            </p:cNvSpPr>
            <p:nvPr/>
          </p:nvSpPr>
          <p:spPr bwMode="auto">
            <a:xfrm>
              <a:off x="512476" y="1869928"/>
              <a:ext cx="1341076" cy="507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ko-KR" altLang="en-US" sz="2400" spc="-300" smtClean="0">
                  <a:latin typeface="HY나무B" panose="02030600000101010101" pitchFamily="18" charset="-127"/>
                  <a:ea typeface="HY나무B" panose="02030600000101010101" pitchFamily="18" charset="-127"/>
                </a:rPr>
                <a:t>반부</a:t>
              </a:r>
              <a:r>
                <a:rPr lang="ko-KR" altLang="en-US" sz="2400" spc="-300">
                  <a:latin typeface="HY나무B" panose="02030600000101010101" pitchFamily="18" charset="-127"/>
                  <a:ea typeface="HY나무B" panose="02030600000101010101" pitchFamily="18" charset="-127"/>
                </a:rPr>
                <a:t>패</a:t>
              </a:r>
              <a:endParaRPr lang="en-US" altLang="ko-KR" sz="2400" spc="-300" dirty="0"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4" name="순서도: 처리 3"/>
          <p:cNvSpPr/>
          <p:nvPr/>
        </p:nvSpPr>
        <p:spPr>
          <a:xfrm>
            <a:off x="1979712" y="1607503"/>
            <a:ext cx="6624736" cy="822716"/>
          </a:xfrm>
          <a:prstGeom prst="flowChartProcess">
            <a:avLst/>
          </a:prstGeom>
          <a:solidFill>
            <a:srgbClr val="FFF0D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18"/>
          <p:cNvSpPr txBox="1"/>
          <p:nvPr/>
        </p:nvSpPr>
        <p:spPr>
          <a:xfrm>
            <a:off x="1907704" y="1657699"/>
            <a:ext cx="6179897" cy="7134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</a:pP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1.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국제적으로 선언된 인권 보호를 지지하고 존중해야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2.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인권 침해에 연루되지 않도록 적극 노력한다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</p:txBody>
      </p:sp>
      <p:sp>
        <p:nvSpPr>
          <p:cNvPr id="47" name="순서도: 처리 46"/>
          <p:cNvSpPr/>
          <p:nvPr/>
        </p:nvSpPr>
        <p:spPr>
          <a:xfrm>
            <a:off x="1979712" y="2643184"/>
            <a:ext cx="6624736" cy="1368153"/>
          </a:xfrm>
          <a:prstGeom prst="flowChartProcess">
            <a:avLst/>
          </a:prstGeom>
          <a:solidFill>
            <a:srgbClr val="FFF0D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22"/>
          <p:cNvSpPr txBox="1"/>
          <p:nvPr/>
        </p:nvSpPr>
        <p:spPr>
          <a:xfrm>
            <a:off x="1907704" y="2636912"/>
            <a:ext cx="5041765" cy="13546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</a:pP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3.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결사의 자유와 단체교섭권을 보장해야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4.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모든 형태의 강제노동을 배제해야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5.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아동노동을 효율적으로 철폐해야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6.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고용 및 업무에서 차별을 철폐해야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 </a:t>
            </a:r>
          </a:p>
        </p:txBody>
      </p:sp>
      <p:sp>
        <p:nvSpPr>
          <p:cNvPr id="49" name="순서도: 처리 48"/>
          <p:cNvSpPr/>
          <p:nvPr/>
        </p:nvSpPr>
        <p:spPr>
          <a:xfrm>
            <a:off x="1979712" y="4190340"/>
            <a:ext cx="6624736" cy="1110868"/>
          </a:xfrm>
          <a:prstGeom prst="flowChartProcess">
            <a:avLst/>
          </a:prstGeom>
          <a:solidFill>
            <a:srgbClr val="FFF0D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26"/>
          <p:cNvSpPr txBox="1"/>
          <p:nvPr/>
        </p:nvSpPr>
        <p:spPr>
          <a:xfrm>
            <a:off x="1907704" y="4220968"/>
            <a:ext cx="5700600" cy="1034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500"/>
              </a:lnSpc>
            </a:pP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7.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환경문제에 대한 예방적 접근을 지지해야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8.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환경적 책임을 증진하는 조치를 수행하여야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lnSpc>
                <a:spcPts val="25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 9.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환경친화적 기술의 개발과 확산을 장려하여야 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</p:txBody>
      </p:sp>
      <p:sp>
        <p:nvSpPr>
          <p:cNvPr id="51" name="순서도: 처리 50"/>
          <p:cNvSpPr/>
          <p:nvPr/>
        </p:nvSpPr>
        <p:spPr>
          <a:xfrm>
            <a:off x="1979712" y="5631631"/>
            <a:ext cx="6624736" cy="741632"/>
          </a:xfrm>
          <a:prstGeom prst="flowChartProcess">
            <a:avLst/>
          </a:prstGeom>
          <a:solidFill>
            <a:srgbClr val="FFF0D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32"/>
          <p:cNvSpPr txBox="1"/>
          <p:nvPr/>
        </p:nvSpPr>
        <p:spPr>
          <a:xfrm>
            <a:off x="1969044" y="5804886"/>
            <a:ext cx="6779420" cy="432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10. </a:t>
            </a:r>
            <a:r>
              <a:rPr lang="ko-KR" altLang="en-US" sz="1700" dirty="0" smtClean="0">
                <a:latin typeface="휴먼모음T" pitchFamily="18" charset="-127"/>
                <a:ea typeface="휴먼모음T" pitchFamily="18" charset="-127"/>
              </a:rPr>
              <a:t>기업은 부당취득 및 뇌물 등을 포함하는 모든 형태의 부패에 반대한다</a:t>
            </a:r>
            <a:r>
              <a:rPr lang="en-US" altLang="ko-KR" sz="17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955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인 권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460648" y="4293096"/>
            <a:ext cx="8215808" cy="2070382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514871" y="4077072"/>
            <a:ext cx="1680865" cy="450987"/>
            <a:chOff x="395536" y="4772733"/>
            <a:chExt cx="3260714" cy="384175"/>
          </a:xfrm>
        </p:grpSpPr>
        <p:sp>
          <p:nvSpPr>
            <p:cNvPr id="56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8" name="Rectangle 79"/>
            <p:cNvSpPr>
              <a:spLocks noChangeArrowheads="1"/>
            </p:cNvSpPr>
            <p:nvPr/>
          </p:nvSpPr>
          <p:spPr bwMode="auto">
            <a:xfrm>
              <a:off x="722792" y="4796868"/>
              <a:ext cx="29334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주 요 활 동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국제적으로 선언된 인권 보호를 지지하고 존중해야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608186" y="2608919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Box 10"/>
          <p:cNvSpPr txBox="1"/>
          <p:nvPr/>
        </p:nvSpPr>
        <p:spPr>
          <a:xfrm>
            <a:off x="661256" y="2492896"/>
            <a:ext cx="82312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경기신용보증재단은 헌법 제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10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조에서 정하고 있는 인간의 존엄성과 가치를 존중하고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다양한 인권 관련 선언이나 정책을 지지합니다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재단은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사회 전체적인 인권향상을 위해 다양하고 지속적인 사회공헌활동을 추진하고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-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기부프로그램 운영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2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무한돌봄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끝전공제 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: 32,301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천원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재능기부 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보증기업 홍보동영상 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3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편지원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물품기부 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: </a:t>
            </a:r>
            <a:r>
              <a:rPr lang="ko-KR" altLang="en-US" sz="12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사랑나눔바자회</a:t>
            </a:r>
            <a:endParaRPr lang="en-US" altLang="ko-KR" sz="12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-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사랑의 </a:t>
            </a:r>
            <a:r>
              <a:rPr lang="ko-KR" altLang="en-US" sz="12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김장담그기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행사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1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촌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사 농촌봉사활동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무료급식소 봉사활동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고아원 봉사활동</a:t>
            </a:r>
            <a:r>
              <a:rPr lang="en-US" altLang="ko-KR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2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기업현장방문 행사 등 추진</a:t>
            </a:r>
            <a:endParaRPr lang="ko-KR" altLang="en-US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608186" y="3227869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0" name="그룹 39"/>
          <p:cNvGrpSpPr/>
          <p:nvPr/>
        </p:nvGrpSpPr>
        <p:grpSpPr>
          <a:xfrm>
            <a:off x="1566326" y="4741420"/>
            <a:ext cx="2645634" cy="338554"/>
            <a:chOff x="630222" y="5301208"/>
            <a:chExt cx="2861658" cy="338554"/>
          </a:xfrm>
        </p:grpSpPr>
        <p:sp>
          <p:nvSpPr>
            <p:cNvPr id="46" name="TextBox 8"/>
            <p:cNvSpPr txBox="1"/>
            <p:nvPr/>
          </p:nvSpPr>
          <p:spPr>
            <a:xfrm>
              <a:off x="683568" y="5301208"/>
              <a:ext cx="2808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사랑의 김장 담그기</a:t>
              </a:r>
              <a:endParaRPr lang="ko-KR" altLang="en-US" sz="1600" dirty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47" name="타원 46"/>
            <p:cNvSpPr/>
            <p:nvPr/>
          </p:nvSpPr>
          <p:spPr>
            <a:xfrm>
              <a:off x="630222" y="541054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pic>
        <p:nvPicPr>
          <p:cNvPr id="41" name="그림 40" descr="IMG_72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76431" y="5095286"/>
            <a:ext cx="3263521" cy="1142025"/>
          </a:xfrm>
          <a:prstGeom prst="rect">
            <a:avLst/>
          </a:prstGeom>
        </p:spPr>
      </p:pic>
      <p:grpSp>
        <p:nvGrpSpPr>
          <p:cNvPr id="42" name="그룹 41"/>
          <p:cNvGrpSpPr/>
          <p:nvPr/>
        </p:nvGrpSpPr>
        <p:grpSpPr>
          <a:xfrm>
            <a:off x="5292080" y="4725144"/>
            <a:ext cx="3240360" cy="338554"/>
            <a:chOff x="439981" y="5301208"/>
            <a:chExt cx="2907883" cy="338554"/>
          </a:xfrm>
        </p:grpSpPr>
        <p:sp>
          <p:nvSpPr>
            <p:cNvPr id="44" name="TextBox 20"/>
            <p:cNvSpPr txBox="1"/>
            <p:nvPr/>
          </p:nvSpPr>
          <p:spPr>
            <a:xfrm>
              <a:off x="539552" y="5301208"/>
              <a:ext cx="2808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재능기부 보증기업 동영상</a:t>
              </a:r>
              <a:endParaRPr lang="ko-KR" altLang="en-US" sz="1600" dirty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45" name="타원 44"/>
            <p:cNvSpPr/>
            <p:nvPr/>
          </p:nvSpPr>
          <p:spPr>
            <a:xfrm>
              <a:off x="439981" y="541054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pic>
        <p:nvPicPr>
          <p:cNvPr id="43" name="그림 42" descr="삼화플라스틱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5113043"/>
            <a:ext cx="3384376" cy="112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9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인 권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460648" y="5012117"/>
            <a:ext cx="8215807" cy="1513228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42863" y="4706205"/>
            <a:ext cx="1680865" cy="450987"/>
            <a:chOff x="395536" y="4772733"/>
            <a:chExt cx="3260714" cy="384175"/>
          </a:xfrm>
        </p:grpSpPr>
        <p:sp>
          <p:nvSpPr>
            <p:cNvPr id="56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8" name="Rectangle 79"/>
            <p:cNvSpPr>
              <a:spLocks noChangeArrowheads="1"/>
            </p:cNvSpPr>
            <p:nvPr/>
          </p:nvSpPr>
          <p:spPr bwMode="auto">
            <a:xfrm>
              <a:off x="722792" y="4796868"/>
              <a:ext cx="29334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주 요 활 동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인권 침해에 연루되지 않도록 적극 노력한다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545" y="2313987"/>
            <a:ext cx="823122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경기신용보증재단은 임직원 뿐만 아니라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고객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협력업체 등 여러 이해관계자들의 인권을 침해하지 않을 것을 </a:t>
            </a:r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다짐하여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이러한 다짐이 실천될 수 있도록 각종 제도와 시스템을 구축 운영하고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endParaRPr lang="en-US" altLang="ko-KR" sz="7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재단은 직원의 애로사항을 해결하기 위해 간담회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직원상담창구 운영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고충처리위원회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성희롱 고충 상담 등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),</a:t>
            </a: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직원스트레스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해소 심리상담프로그램 및 </a:t>
            </a:r>
            <a:r>
              <a:rPr lang="ko-KR" altLang="en-US" sz="14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힐링캠프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운영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임직원 워크숍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업무제안제도 및 </a:t>
            </a:r>
            <a:r>
              <a:rPr lang="ko-KR" altLang="en-US" sz="1400" dirty="0" err="1">
                <a:latin typeface="휴먼모음T" panose="02030504000101010101" pitchFamily="18" charset="-127"/>
                <a:ea typeface="휴먼모음T" panose="02030504000101010101" pitchFamily="18" charset="-127"/>
              </a:rPr>
              <a:t>멘토링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 제도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개선을</a:t>
            </a:r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통한 의사소통 </a:t>
            </a:r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활성화를 도모하며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</a:p>
          <a:p>
            <a:endParaRPr lang="en-US" altLang="ko-KR" sz="7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이의 실효성 확보를 위한 상호 인권존중을 위한 성희롱예방교육 및 성희롱고충상담원전문교육 등 관련 교육 및 프로그램 홍보활동도 실시하고 있습니다</a:t>
            </a:r>
            <a:r>
              <a:rPr lang="en-US" altLang="ko-KR" sz="1400" dirty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endParaRPr lang="en-US" altLang="ko-KR" sz="7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고객만족도 조사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유관기관과의 협력적 네트워크 등을 구축하여 고객 등 이해관계자의 의견을 적극 수용하기</a:t>
            </a:r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위한 모니터링체계를 운영하고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ko-KR" altLang="en-US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16390" y="2427854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타원 18"/>
          <p:cNvSpPr/>
          <p:nvPr/>
        </p:nvSpPr>
        <p:spPr>
          <a:xfrm>
            <a:off x="516390" y="2947657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0" name="타원 19"/>
          <p:cNvSpPr/>
          <p:nvPr/>
        </p:nvSpPr>
        <p:spPr>
          <a:xfrm>
            <a:off x="516390" y="3707629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516390" y="4246113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770187" y="5157192"/>
            <a:ext cx="1867699" cy="338554"/>
            <a:chOff x="657543" y="5278225"/>
            <a:chExt cx="1822864" cy="272639"/>
          </a:xfrm>
        </p:grpSpPr>
        <p:sp>
          <p:nvSpPr>
            <p:cNvPr id="36" name="TextBox 8"/>
            <p:cNvSpPr txBox="1"/>
            <p:nvPr/>
          </p:nvSpPr>
          <p:spPr>
            <a:xfrm>
              <a:off x="700501" y="5278225"/>
              <a:ext cx="1779906" cy="2726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dirty="0" err="1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힐링캠프</a:t>
              </a:r>
              <a:endParaRPr lang="en-US" altLang="ko-KR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37" name="타원 36"/>
            <p:cNvSpPr/>
            <p:nvPr/>
          </p:nvSpPr>
          <p:spPr>
            <a:xfrm>
              <a:off x="657543" y="5383162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pic>
        <p:nvPicPr>
          <p:cNvPr id="23" name="그림 22" descr="1310221307226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896" y="5446988"/>
            <a:ext cx="2214164" cy="997469"/>
          </a:xfrm>
          <a:prstGeom prst="rect">
            <a:avLst/>
          </a:prstGeom>
        </p:spPr>
      </p:pic>
      <p:grpSp>
        <p:nvGrpSpPr>
          <p:cNvPr id="24" name="그룹 23"/>
          <p:cNvGrpSpPr/>
          <p:nvPr/>
        </p:nvGrpSpPr>
        <p:grpSpPr>
          <a:xfrm>
            <a:off x="3228007" y="5142883"/>
            <a:ext cx="2861658" cy="338554"/>
            <a:chOff x="630222" y="5301208"/>
            <a:chExt cx="2861658" cy="338554"/>
          </a:xfrm>
        </p:grpSpPr>
        <p:sp>
          <p:nvSpPr>
            <p:cNvPr id="34" name="TextBox 23"/>
            <p:cNvSpPr txBox="1"/>
            <p:nvPr/>
          </p:nvSpPr>
          <p:spPr>
            <a:xfrm>
              <a:off x="683568" y="5301208"/>
              <a:ext cx="280831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dirty="0" smtClean="0">
                  <a:latin typeface="휴먼엑스포" panose="02030504000101010101" pitchFamily="18" charset="-127"/>
                  <a:ea typeface="휴먼엑스포" panose="02030504000101010101" pitchFamily="18" charset="-127"/>
                </a:rPr>
                <a:t>직원 간담회</a:t>
              </a:r>
              <a:endParaRPr lang="en-US" altLang="ko-KR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endParaRPr>
            </a:p>
          </p:txBody>
        </p:sp>
        <p:sp>
          <p:nvSpPr>
            <p:cNvPr id="35" name="타원 34"/>
            <p:cNvSpPr/>
            <p:nvPr/>
          </p:nvSpPr>
          <p:spPr>
            <a:xfrm>
              <a:off x="630222" y="5410540"/>
              <a:ext cx="54000" cy="5400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scene3d>
              <a:camera prst="orthographicFront"/>
              <a:lightRig rig="threePt" dir="t"/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</p:grpSp>
      <p:pic>
        <p:nvPicPr>
          <p:cNvPr id="25" name="그림 24" descr="IMG_71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5926" y="5465650"/>
            <a:ext cx="2300044" cy="987686"/>
          </a:xfrm>
          <a:prstGeom prst="rect">
            <a:avLst/>
          </a:prstGeom>
        </p:spPr>
      </p:pic>
      <p:sp>
        <p:nvSpPr>
          <p:cNvPr id="39" name="TextBox 23"/>
          <p:cNvSpPr txBox="1"/>
          <p:nvPr/>
        </p:nvSpPr>
        <p:spPr>
          <a:xfrm>
            <a:off x="5720984" y="5127553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내부고객 만족도 향상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5714293" y="5246216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pic>
        <p:nvPicPr>
          <p:cNvPr id="38" name="그림 37" descr="이미지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294" y="5446988"/>
            <a:ext cx="2908770" cy="99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노 동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5" name="AutoShape 76"/>
          <p:cNvSpPr>
            <a:spLocks noChangeArrowheads="1"/>
          </p:cNvSpPr>
          <p:nvPr/>
        </p:nvSpPr>
        <p:spPr bwMode="auto">
          <a:xfrm>
            <a:off x="460648" y="4723965"/>
            <a:ext cx="8215807" cy="1801380"/>
          </a:xfrm>
          <a:prstGeom prst="roundRect">
            <a:avLst>
              <a:gd name="adj" fmla="val 7292"/>
            </a:avLst>
          </a:prstGeom>
          <a:solidFill>
            <a:srgbClr val="F8F8F8"/>
          </a:solidFill>
          <a:ln w="28575" algn="ctr">
            <a:solidFill>
              <a:srgbClr val="008080"/>
            </a:solidFill>
            <a:prstDash val="solid"/>
            <a:round/>
            <a:headEnd/>
            <a:tailEnd/>
          </a:ln>
          <a:effectLst/>
        </p:spPr>
        <p:txBody>
          <a:bodyPr wrap="none" bIns="9000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ko-KR" altLang="en-US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  <a:p>
            <a:pPr>
              <a:lnSpc>
                <a:spcPct val="130000"/>
              </a:lnSpc>
            </a:pPr>
            <a:endParaRPr lang="en-US" altLang="ko-KR" sz="1100" dirty="0">
              <a:solidFill>
                <a:srgbClr val="000000"/>
              </a:solidFill>
              <a:latin typeface="HY중고딕" pitchFamily="18" charset="-127"/>
              <a:ea typeface="HY중고딕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442863" y="4498472"/>
            <a:ext cx="1680865" cy="450987"/>
            <a:chOff x="395536" y="4772733"/>
            <a:chExt cx="3260714" cy="384175"/>
          </a:xfrm>
        </p:grpSpPr>
        <p:sp>
          <p:nvSpPr>
            <p:cNvPr id="56" name="AutoShape 77"/>
            <p:cNvSpPr>
              <a:spLocks noChangeArrowheads="1"/>
            </p:cNvSpPr>
            <p:nvPr/>
          </p:nvSpPr>
          <p:spPr bwMode="auto">
            <a:xfrm>
              <a:off x="395536" y="4772733"/>
              <a:ext cx="3121025" cy="38417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008080"/>
                </a:gs>
                <a:gs pos="100000">
                  <a:srgbClr val="0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12700" algn="ctr">
              <a:solidFill>
                <a:schemeClr val="bg1"/>
              </a:solidFill>
              <a:round/>
              <a:headEnd/>
              <a:tailEnd/>
            </a:ln>
            <a:effectLst>
              <a:outerShdw dist="12700" dir="5400000" algn="ctr" rotWithShape="0">
                <a:schemeClr val="tx2"/>
              </a:outerShdw>
            </a:effectLst>
          </p:spPr>
          <p:txBody>
            <a:bodyPr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ko-KR" sz="1100"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7" name="AutoShape 78"/>
            <p:cNvSpPr>
              <a:spLocks noChangeArrowheads="1"/>
            </p:cNvSpPr>
            <p:nvPr/>
          </p:nvSpPr>
          <p:spPr bwMode="auto">
            <a:xfrm flipV="1">
              <a:off x="528912" y="4790207"/>
              <a:ext cx="2917825" cy="20478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ko-KR" sz="1100" b="1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sp>
          <p:nvSpPr>
            <p:cNvPr id="58" name="Rectangle 79"/>
            <p:cNvSpPr>
              <a:spLocks noChangeArrowheads="1"/>
            </p:cNvSpPr>
            <p:nvPr/>
          </p:nvSpPr>
          <p:spPr bwMode="auto">
            <a:xfrm>
              <a:off x="722792" y="4796868"/>
              <a:ext cx="293345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2"/>
              </a:outerShdw>
            </a:effectLst>
          </p:spPr>
          <p:txBody>
            <a:bodyPr wrap="square">
              <a:spAutoFit/>
              <a:scene3d>
                <a:camera prst="orthographicFront"/>
                <a:lightRig rig="soft" dir="t">
                  <a:rot lat="0" lon="0" rev="10800000"/>
                </a:lightRig>
              </a:scene3d>
              <a:sp3d>
                <a:bevelT w="27940" h="12700"/>
                <a:contourClr>
                  <a:srgbClr val="DDDDDD"/>
                </a:contourClr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ko-KR" altLang="en-US" sz="1600" b="1" spc="150" dirty="0" smtClean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rPr>
                <a:t>주 요 활 동</a:t>
              </a:r>
              <a:endParaRPr lang="en-US" altLang="ko-KR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HY나무B" panose="02030600000101010101" pitchFamily="18" charset="-127"/>
                <a:ea typeface="HY나무B" panose="02030600000101010101" pitchFamily="18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715038" y="4983954"/>
            <a:ext cx="2208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노사 한마음 </a:t>
            </a:r>
            <a:r>
              <a:rPr lang="ko-KR" altLang="en-US" sz="1600" dirty="0" err="1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협약식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1619672" y="5093286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결사의 자유와 단체교섭권을 보장해야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545" y="2313987"/>
            <a:ext cx="82312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경기신용보증재단은 헌법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노동관계법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국제노동기구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(ILO)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등 국제조약의 기본정신에 따라 노동조합의 결사의</a:t>
            </a:r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자유와 단체교섭권을 보장하고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  <a:endParaRPr lang="en-US" altLang="ko-KR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재단 노사는 정기적인 노사협의회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분기별 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회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노사대표 간담회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수시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노사공동워크숍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수시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)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등 노사 공동기구의</a:t>
            </a:r>
            <a:endParaRPr lang="en-US" altLang="ko-KR" sz="1400" dirty="0" smtClean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성실한 운영을 하고 있으며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상호신뢰에 의한 임금 및 단체협약을 체결하고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endParaRPr lang="en-US" altLang="ko-KR" sz="1400" dirty="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노사간 다양한 커뮤니케이션 채널과 노사협력 프로그램을 운영하여 상호신뢰관계를 구축하고 있습니다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.</a:t>
            </a:r>
          </a:p>
          <a:p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  - </a:t>
            </a:r>
            <a:r>
              <a:rPr lang="ko-KR" altLang="en-US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경영진과의 간담회</a:t>
            </a:r>
            <a:r>
              <a:rPr lang="en-US" altLang="ko-KR" sz="1400" dirty="0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400" dirty="0" err="1" smtClean="0">
                <a:latin typeface="휴먼모음T" panose="02030504000101010101" pitchFamily="18" charset="-127"/>
                <a:ea typeface="휴먼모음T" panose="02030504000101010101" pitchFamily="18" charset="-127"/>
              </a:rPr>
              <a:t>무분규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∙</a:t>
            </a:r>
            <a:r>
              <a:rPr lang="ko-KR" altLang="en-US" sz="1400" dirty="0" err="1" smtClean="0">
                <a:latin typeface="휴먼모음T" pitchFamily="18" charset="-127"/>
                <a:ea typeface="휴먼모음T" pitchFamily="18" charset="-127"/>
              </a:rPr>
              <a:t>무쟁의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∙무한상호신뢰 </a:t>
            </a:r>
            <a:r>
              <a:rPr lang="ko-KR" altLang="en-US" sz="1400" dirty="0" err="1" smtClean="0">
                <a:latin typeface="휴먼모음T" pitchFamily="18" charset="-127"/>
                <a:ea typeface="휴먼모음T" pitchFamily="18" charset="-127"/>
              </a:rPr>
              <a:t>선포식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간부회의 및 주간회의 등 회의공유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</a:p>
          <a:p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전 임∙직원 워크숍 협력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노조원대상 설문조사결과 수렴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노사협의 사전자율토론회 개최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</a:t>
            </a:r>
          </a:p>
          <a:p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  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노조집행부와 역대노조위원장 간담회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복리후생제도 설명회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직무만족도</a:t>
            </a:r>
            <a:r>
              <a:rPr lang="en-US" altLang="ko-KR" sz="1400" dirty="0" smtClean="0">
                <a:latin typeface="휴먼모음T" pitchFamily="18" charset="-127"/>
                <a:ea typeface="휴먼모음T" pitchFamily="18" charset="-127"/>
              </a:rPr>
              <a:t>(ESI)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조사 실시</a:t>
            </a:r>
            <a:r>
              <a:rPr lang="en-US" altLang="ko-KR" sz="140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400" dirty="0" smtClean="0">
                <a:latin typeface="휴먼모음T" pitchFamily="18" charset="-127"/>
                <a:ea typeface="휴먼모음T" pitchFamily="18" charset="-127"/>
              </a:rPr>
              <a:t>등</a:t>
            </a:r>
            <a:endParaRPr lang="en-US" altLang="ko-KR" sz="1400" dirty="0" smtClean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534312" y="2427854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9" name="Picture 2" descr="C:\Documents and Settings\USERA\바탕 화면\재단역사[1]\33페이지(노사상생협약)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5264820"/>
            <a:ext cx="3408383" cy="1105559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603470" y="4987058"/>
            <a:ext cx="2208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복리후생제도 설명회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21" name="타원 20"/>
          <p:cNvSpPr/>
          <p:nvPr/>
        </p:nvSpPr>
        <p:spPr>
          <a:xfrm>
            <a:off x="5526112" y="5096390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2" name="_x280234528" descr="EMB0000103c484b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242152"/>
            <a:ext cx="3367125" cy="1139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타원 22"/>
          <p:cNvSpPr/>
          <p:nvPr/>
        </p:nvSpPr>
        <p:spPr>
          <a:xfrm>
            <a:off x="534312" y="3735040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534312" y="3068960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8" y="1052736"/>
            <a:ext cx="9036496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ko-KR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Ⅲ. 10</a:t>
            </a:r>
            <a:r>
              <a:rPr lang="ko-KR" altLang="en-US" sz="2800" b="1" spc="50" dirty="0" smtClean="0">
                <a:ln w="11430">
                  <a:solidFill>
                    <a:schemeClr val="tx1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대 원칙 이행내용</a:t>
            </a:r>
            <a:endParaRPr lang="ko-KR" altLang="en-US" sz="2800" b="1" spc="50" dirty="0">
              <a:ln w="11430">
                <a:solidFill>
                  <a:schemeClr val="tx1"/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AutoShape 24" descr="점선 눈금"/>
          <p:cNvSpPr>
            <a:spLocks noChangeArrowheads="1"/>
          </p:cNvSpPr>
          <p:nvPr/>
        </p:nvSpPr>
        <p:spPr bwMode="auto">
          <a:xfrm>
            <a:off x="539552" y="1268760"/>
            <a:ext cx="1368152" cy="4680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508200"/>
              </a:gs>
              <a:gs pos="54000">
                <a:srgbClr val="A6BA2C"/>
              </a:gs>
              <a:gs pos="100000">
                <a:srgbClr val="F0FE40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etal">
            <a:bevelT w="508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611560" y="1268760"/>
            <a:ext cx="1296144" cy="46166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 prstMaterial="metal">
            <a:bevelT w="114300" h="114300"/>
            <a:bevelB w="101600" h="107950"/>
            <a:extrusionClr>
              <a:schemeClr val="tx1"/>
            </a:extrusionClr>
          </a:sp3d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ko-KR" altLang="en-US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휴먼엑스포" pitchFamily="18" charset="-127"/>
                <a:ea typeface="휴먼엑스포" pitchFamily="18" charset="-127"/>
              </a:rPr>
              <a:t>노 동</a:t>
            </a:r>
            <a:endParaRPr lang="ko-KR" altLang="en-US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휴먼엑스포" pitchFamily="18" charset="-127"/>
              <a:ea typeface="휴먼엑스포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442863" y="4806395"/>
            <a:ext cx="8233592" cy="1718950"/>
            <a:chOff x="442863" y="5061049"/>
            <a:chExt cx="8233592" cy="1464295"/>
          </a:xfrm>
        </p:grpSpPr>
        <p:sp>
          <p:nvSpPr>
            <p:cNvPr id="55" name="AutoShape 76"/>
            <p:cNvSpPr>
              <a:spLocks noChangeArrowheads="1"/>
            </p:cNvSpPr>
            <p:nvPr/>
          </p:nvSpPr>
          <p:spPr bwMode="auto">
            <a:xfrm>
              <a:off x="460648" y="5236294"/>
              <a:ext cx="8215807" cy="1289050"/>
            </a:xfrm>
            <a:prstGeom prst="roundRect">
              <a:avLst>
                <a:gd name="adj" fmla="val 7292"/>
              </a:avLst>
            </a:prstGeom>
            <a:solidFill>
              <a:srgbClr val="F8F8F8"/>
            </a:solidFill>
            <a:ln w="28575" algn="ctr">
              <a:solidFill>
                <a:srgbClr val="008080"/>
              </a:solidFill>
              <a:prstDash val="solid"/>
              <a:round/>
              <a:headEnd/>
              <a:tailEnd/>
            </a:ln>
            <a:effectLst/>
          </p:spPr>
          <p:txBody>
            <a:bodyPr wrap="none" bIns="9000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ko-KR" altLang="en-US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  <a:p>
              <a:pPr>
                <a:lnSpc>
                  <a:spcPct val="130000"/>
                </a:lnSpc>
              </a:pPr>
              <a:endParaRPr lang="en-US" altLang="ko-KR" sz="1100" dirty="0">
                <a:solidFill>
                  <a:srgbClr val="000000"/>
                </a:solidFill>
                <a:latin typeface="HY중고딕" pitchFamily="18" charset="-127"/>
                <a:ea typeface="HY중고딕" pitchFamily="18" charset="-127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442863" y="5061049"/>
              <a:ext cx="1680865" cy="384175"/>
              <a:chOff x="395536" y="4772733"/>
              <a:chExt cx="3260714" cy="384175"/>
            </a:xfrm>
          </p:grpSpPr>
          <p:sp>
            <p:nvSpPr>
              <p:cNvPr id="56" name="AutoShape 77"/>
              <p:cNvSpPr>
                <a:spLocks noChangeArrowheads="1"/>
              </p:cNvSpPr>
              <p:nvPr/>
            </p:nvSpPr>
            <p:spPr bwMode="auto">
              <a:xfrm>
                <a:off x="395536" y="4772733"/>
                <a:ext cx="3121025" cy="3841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8080"/>
                  </a:gs>
                  <a:gs pos="100000">
                    <a:srgbClr val="0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12700" algn="ctr">
                <a:solidFill>
                  <a:schemeClr val="bg1"/>
                </a:solidFill>
                <a:round/>
                <a:headEnd/>
                <a:tailEnd/>
              </a:ln>
              <a:effectLst>
                <a:outerShdw dist="12700" dir="5400000" algn="ctr" rotWithShape="0">
                  <a:schemeClr val="tx2"/>
                </a:outerShdw>
              </a:effectLst>
            </p:spPr>
            <p:txBody>
              <a:bodyPr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ko-KR" altLang="ko-KR" sz="1100">
                  <a:latin typeface="HY중고딕" pitchFamily="18" charset="-127"/>
                  <a:ea typeface="HY중고딕" pitchFamily="18" charset="-127"/>
                </a:endParaRPr>
              </a:p>
            </p:txBody>
          </p:sp>
          <p:sp>
            <p:nvSpPr>
              <p:cNvPr id="57" name="AutoShape 78"/>
              <p:cNvSpPr>
                <a:spLocks noChangeArrowheads="1"/>
              </p:cNvSpPr>
              <p:nvPr/>
            </p:nvSpPr>
            <p:spPr bwMode="auto">
              <a:xfrm flipV="1">
                <a:off x="528912" y="4790207"/>
                <a:ext cx="2917825" cy="20478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rot="10800000" wrap="none" anchor="ctr"/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ko-KR" altLang="ko-KR" sz="1100" b="1">
                  <a:solidFill>
                    <a:srgbClr val="000000"/>
                  </a:solidFill>
                  <a:latin typeface="HY중고딕" pitchFamily="18" charset="-127"/>
                  <a:ea typeface="HY중고딕" pitchFamily="18" charset="-127"/>
                </a:endParaRPr>
              </a:p>
            </p:txBody>
          </p:sp>
          <p:sp>
            <p:nvSpPr>
              <p:cNvPr id="58" name="Rectangle 79"/>
              <p:cNvSpPr>
                <a:spLocks noChangeArrowheads="1"/>
              </p:cNvSpPr>
              <p:nvPr/>
            </p:nvSpPr>
            <p:spPr bwMode="auto">
              <a:xfrm>
                <a:off x="722792" y="4796868"/>
                <a:ext cx="293345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17961" dir="2700000" algn="ctr" rotWithShape="0">
                  <a:schemeClr val="tx2"/>
                </a:outerShdw>
              </a:effectLst>
            </p:spPr>
            <p:txBody>
              <a:bodyPr wrap="square">
                <a:spAutoFit/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ko-KR" altLang="en-US" sz="1600" b="1" spc="150" dirty="0" smtClean="0">
                    <a:ln w="11430"/>
                    <a:solidFill>
                      <a:srgbClr val="F8F8F8"/>
                    </a:solidFill>
                    <a:effectLst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  <a:latin typeface="HY나무B" panose="02030600000101010101" pitchFamily="18" charset="-127"/>
                    <a:ea typeface="HY나무B" panose="02030600000101010101" pitchFamily="18" charset="-127"/>
                  </a:rPr>
                  <a:t>주 요 활 동</a:t>
                </a:r>
                <a:endParaRPr lang="en-US" altLang="ko-KR" sz="1600" b="1" spc="150" dirty="0">
                  <a:ln w="11430"/>
                  <a:solidFill>
                    <a:srgbClr val="F8F8F8"/>
                  </a:solidFill>
                  <a:effectLst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latin typeface="HY나무B" panose="02030600000101010101" pitchFamily="18" charset="-127"/>
                  <a:ea typeface="HY나무B" panose="02030600000101010101" pitchFamily="18" charset="-127"/>
                </a:endParaRPr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611560" y="5466710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사내 동호회 활동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557560" y="5576042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AutoShape 4254"/>
          <p:cNvSpPr>
            <a:spLocks noChangeArrowheads="1"/>
          </p:cNvSpPr>
          <p:nvPr/>
        </p:nvSpPr>
        <p:spPr bwMode="auto">
          <a:xfrm>
            <a:off x="539552" y="1869769"/>
            <a:ext cx="8025949" cy="392906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99CC00">
                  <a:gamma/>
                  <a:shade val="63529"/>
                  <a:invGamma/>
                </a:srgbClr>
              </a:gs>
              <a:gs pos="50000">
                <a:srgbClr val="99CC00"/>
              </a:gs>
              <a:gs pos="100000">
                <a:srgbClr val="99CC00">
                  <a:gamma/>
                  <a:shade val="63529"/>
                  <a:invGamma/>
                </a:srgbClr>
              </a:gs>
            </a:gsLst>
            <a:lin ang="0" scaled="1"/>
          </a:gradFill>
          <a:ln w="28575">
            <a:solidFill>
              <a:srgbClr val="B2B2B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ko-KR" altLang="en-US"/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04663" y="1885800"/>
            <a:ext cx="7894502" cy="37241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  <a:scene3d>
              <a:camera prst="orthographicFront"/>
              <a:lightRig rig="threePt" dir="t"/>
            </a:scene3d>
            <a:sp3d contourW="31750">
              <a:bevelT w="25400"/>
              <a:contourClr>
                <a:schemeClr val="bg1"/>
              </a:contourClr>
            </a:sp3d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70000"/>
              <a:defRPr/>
            </a:pPr>
            <a:r>
              <a:rPr kumimoji="0" lang="ko-KR" altLang="en-US" sz="2200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    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원칙 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kumimoji="0" lang="ko-KR" altLang="en-US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기업은 모든 형태의 강제노동을 배제해야 한다</a:t>
            </a:r>
            <a:r>
              <a:rPr kumimoji="0" lang="en-US" altLang="ko-KR" b="1" dirty="0" smtClean="0">
                <a:gradFill>
                  <a:gsLst>
                    <a:gs pos="4000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휴먼엑스포" pitchFamily="18" charset="-127"/>
                <a:ea typeface="휴먼엑스포" pitchFamily="18" charset="-127"/>
              </a:rPr>
              <a:t>.</a:t>
            </a:r>
            <a:endParaRPr kumimoji="0" lang="ko-KR" altLang="en-US" b="1" dirty="0">
              <a:gradFill>
                <a:gsLst>
                  <a:gs pos="40000">
                    <a:schemeClr val="tx1"/>
                  </a:gs>
                  <a:gs pos="100000">
                    <a:schemeClr val="tx1"/>
                  </a:gs>
                </a:gsLst>
                <a:lin ang="5400000" scaled="0"/>
              </a:gradFill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4" name="타원 63"/>
          <p:cNvSpPr/>
          <p:nvPr/>
        </p:nvSpPr>
        <p:spPr>
          <a:xfrm>
            <a:off x="404540" y="2427854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Rectangle 26"/>
          <p:cNvSpPr>
            <a:spLocks noChangeArrowheads="1"/>
          </p:cNvSpPr>
          <p:nvPr/>
        </p:nvSpPr>
        <p:spPr bwMode="auto">
          <a:xfrm>
            <a:off x="467544" y="2345392"/>
            <a:ext cx="842493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  <a:buClr>
                <a:srgbClr val="000000"/>
              </a:buClr>
              <a:buSzPct val="70000"/>
              <a:defRPr/>
            </a:pP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경기신용보증재단은 강제노동금지에 관한 근로기준법의 요구사항을 준수하고 있으며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재단 내부규정 및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지방공무원 복무규정에</a:t>
            </a:r>
            <a:r>
              <a:rPr lang="en-US" altLang="ko-KR" sz="1300" dirty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  의거하여 근무시간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휴식시간 등 세부사항을 명시하여 운영하고 있습니다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spcAft>
                <a:spcPts val="800"/>
              </a:spcAft>
              <a:buClr>
                <a:srgbClr val="000000"/>
              </a:buClr>
              <a:buSzPct val="70000"/>
              <a:defRPr/>
            </a:pP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시간외근무와 휴일근무가 필요한 경우에는 근로기준법에 정한 범위 내에서 실시하고 있으며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재단 내부규정에 정하는 바에      따라 그에 따른 수당을 지급하고 있습니다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spcAft>
                <a:spcPts val="800"/>
              </a:spcAft>
              <a:buClr>
                <a:srgbClr val="000000"/>
              </a:buClr>
              <a:buSzPct val="70000"/>
              <a:defRPr/>
            </a:pP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매주 가족의 날 및 휴일근무사전승인제도 등을 실시하여 시간외근무를 지양하고 있으며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여성직원을 위한 휴가∙휴직권장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및   사내동호회 활동지원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300" dirty="0" smtClean="0">
                <a:latin typeface="휴먼모음T" pitchFamily="18" charset="-127"/>
                <a:ea typeface="휴먼모음T" pitchFamily="18" charset="-127"/>
              </a:rPr>
              <a:t>건강관리제도 개선 등 가족친화적인 제도의 확대시행으로 일과 휴식의 조화를 위해 노력하고 있습니다</a:t>
            </a:r>
            <a:r>
              <a:rPr lang="en-US" altLang="ko-KR" sz="1300" dirty="0" smtClean="0">
                <a:latin typeface="휴먼모음T" pitchFamily="18" charset="-127"/>
                <a:ea typeface="휴먼모음T" pitchFamily="18" charset="-127"/>
              </a:rPr>
              <a:t>.</a:t>
            </a:r>
          </a:p>
          <a:p>
            <a:pPr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 -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육아지원제도 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출산전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∙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후휴가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태아검진휴가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유산∙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사산시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 휴가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육아휴직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직장내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 공동보육시설 지원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배우자 출산휴가</a:t>
            </a:r>
            <a:endParaRPr lang="en-US" altLang="ko-KR" sz="12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 -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가족지원제도 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부양가족수당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경조금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가계보조비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건강검진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직원할인가 적용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),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보육 및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자녀교육지원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학비보조수당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050" dirty="0" smtClean="0">
                <a:latin typeface="휴먼모음T" pitchFamily="18" charset="-127"/>
                <a:ea typeface="휴먼모음T" pitchFamily="18" charset="-127"/>
              </a:rPr>
              <a:t>대학교학자금</a:t>
            </a:r>
            <a:r>
              <a:rPr lang="en-US" altLang="ko-KR" sz="1050" dirty="0" smtClean="0">
                <a:latin typeface="휴먼모음T" pitchFamily="18" charset="-127"/>
                <a:ea typeface="휴먼모음T" pitchFamily="18" charset="-127"/>
              </a:rPr>
              <a:t>)</a:t>
            </a:r>
            <a:endParaRPr lang="en-US" altLang="ko-KR" sz="12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 -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상담지원제도 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각종 고충상담 및 스트레스해소심리상담프로그램 운영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멘토링제도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해우의시간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업무제안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만족도조사</a:t>
            </a:r>
            <a:endParaRPr lang="en-US" altLang="ko-KR" sz="12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 -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건강관리제도 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종합건강검진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직원 단체 상해 및 질병보험 가입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재해보상지원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각종 동호회 및 체육활동 지원</a:t>
            </a:r>
            <a:endParaRPr lang="en-US" altLang="ko-KR" sz="1200" dirty="0" smtClean="0">
              <a:latin typeface="휴먼모음T" pitchFamily="18" charset="-127"/>
              <a:ea typeface="휴먼모음T" pitchFamily="18" charset="-127"/>
            </a:endParaRPr>
          </a:p>
          <a:p>
            <a:pPr>
              <a:buClr>
                <a:srgbClr val="000000"/>
              </a:buClr>
              <a:buSzPct val="70000"/>
              <a:defRPr/>
            </a:pP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 -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근로자지원제도 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: </a:t>
            </a:r>
            <a:r>
              <a:rPr lang="ko-KR" altLang="en-US" sz="1200" dirty="0" err="1" smtClean="0">
                <a:latin typeface="휴먼모음T" pitchFamily="18" charset="-127"/>
                <a:ea typeface="휴먼모음T" pitchFamily="18" charset="-127"/>
              </a:rPr>
              <a:t>선택적복지포인트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주택임차보증금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법인콘도미니엄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합숙소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피복</a:t>
            </a:r>
            <a:r>
              <a:rPr lang="en-US" altLang="ko-KR" sz="1200" dirty="0" smtClean="0"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sz="1200" dirty="0" smtClean="0">
                <a:latin typeface="휴먼모음T" pitchFamily="18" charset="-127"/>
                <a:ea typeface="휴먼모음T" pitchFamily="18" charset="-127"/>
              </a:rPr>
              <a:t>명절휴가비 등 지원 등</a:t>
            </a:r>
            <a:endParaRPr lang="en-US" altLang="ko-KR" sz="1200" dirty="0" smtClean="0"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0" name="타원 19"/>
          <p:cNvSpPr/>
          <p:nvPr/>
        </p:nvSpPr>
        <p:spPr>
          <a:xfrm>
            <a:off x="404540" y="2942952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20"/>
          <p:cNvSpPr/>
          <p:nvPr/>
        </p:nvSpPr>
        <p:spPr>
          <a:xfrm>
            <a:off x="404540" y="3447008"/>
            <a:ext cx="54000" cy="540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4788024" y="544522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해우의 시간</a:t>
            </a:r>
            <a:endParaRPr lang="en-US" altLang="ko-KR" sz="1600" dirty="0" smtClean="0">
              <a:latin typeface="휴먼엑스포" panose="02030504000101010101" pitchFamily="18" charset="-127"/>
              <a:ea typeface="휴먼엑스포" panose="02030504000101010101" pitchFamily="18" charset="-127"/>
            </a:endParaRPr>
          </a:p>
          <a:p>
            <a:pPr algn="ctr"/>
            <a:r>
              <a:rPr lang="en-US" altLang="ko-KR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(</a:t>
            </a:r>
            <a:r>
              <a:rPr lang="ko-KR" altLang="en-US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상담지원제도</a:t>
            </a:r>
            <a:r>
              <a:rPr lang="en-US" altLang="ko-KR" sz="1600" dirty="0" smtClean="0">
                <a:latin typeface="휴먼엑스포" panose="02030504000101010101" pitchFamily="18" charset="-127"/>
                <a:ea typeface="휴먼엑스포" panose="02030504000101010101" pitchFamily="18" charset="-127"/>
              </a:rPr>
              <a:t>)</a:t>
            </a:r>
          </a:p>
        </p:txBody>
      </p:sp>
      <p:sp>
        <p:nvSpPr>
          <p:cNvPr id="23" name="타원 22"/>
          <p:cNvSpPr/>
          <p:nvPr/>
        </p:nvSpPr>
        <p:spPr>
          <a:xfrm>
            <a:off x="4878040" y="5554556"/>
            <a:ext cx="54000" cy="540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4" name="Picture 2" descr="C:\Documents and Settings\USERA\바탕 화면\재단역사[1]\35페이지(경기마라톤)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5230" y="5073441"/>
            <a:ext cx="2284782" cy="1392251"/>
          </a:xfrm>
          <a:prstGeom prst="rect">
            <a:avLst/>
          </a:prstGeom>
          <a:noFill/>
        </p:spPr>
      </p:pic>
      <p:pic>
        <p:nvPicPr>
          <p:cNvPr id="25" name="Picture 2" descr="D:\작업실(2013)\업무관련사진\2013 해우의 시간\20130722_0920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5073441"/>
            <a:ext cx="2088232" cy="1392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654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770</TotalTime>
  <Words>1483</Words>
  <Application>Microsoft Office PowerPoint</Application>
  <PresentationFormat>화면 슬라이드 쇼(4:3)</PresentationFormat>
  <Paragraphs>220</Paragraphs>
  <Slides>13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정지아</dc:creator>
  <cp:lastModifiedBy>정지아</cp:lastModifiedBy>
  <cp:revision>33</cp:revision>
  <dcterms:created xsi:type="dcterms:W3CDTF">2014-02-12T23:54:56Z</dcterms:created>
  <dcterms:modified xsi:type="dcterms:W3CDTF">2014-02-20T09:42:56Z</dcterms:modified>
</cp:coreProperties>
</file>