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33" r:id="rId6"/>
    <p:sldMasterId id="2147483759" r:id="rId7"/>
    <p:sldMasterId id="2147483750" r:id="rId8"/>
    <p:sldMasterId id="2147483768" r:id="rId9"/>
  </p:sldMasterIdLst>
  <p:notesMasterIdLst>
    <p:notesMasterId r:id="rId36"/>
  </p:notesMasterIdLst>
  <p:handoutMasterIdLst>
    <p:handoutMasterId r:id="rId37"/>
  </p:handoutMasterIdLst>
  <p:sldIdLst>
    <p:sldId id="300" r:id="rId10"/>
    <p:sldId id="334" r:id="rId11"/>
    <p:sldId id="335" r:id="rId12"/>
    <p:sldId id="406" r:id="rId13"/>
    <p:sldId id="400" r:id="rId14"/>
    <p:sldId id="401" r:id="rId15"/>
    <p:sldId id="402" r:id="rId16"/>
    <p:sldId id="403" r:id="rId17"/>
    <p:sldId id="404" r:id="rId18"/>
    <p:sldId id="405" r:id="rId19"/>
    <p:sldId id="399" r:id="rId20"/>
    <p:sldId id="375" r:id="rId21"/>
    <p:sldId id="376" r:id="rId22"/>
    <p:sldId id="377" r:id="rId23"/>
    <p:sldId id="378" r:id="rId24"/>
    <p:sldId id="379" r:id="rId25"/>
    <p:sldId id="380" r:id="rId26"/>
    <p:sldId id="382" r:id="rId27"/>
    <p:sldId id="383" r:id="rId28"/>
    <p:sldId id="385" r:id="rId29"/>
    <p:sldId id="390" r:id="rId30"/>
    <p:sldId id="391" r:id="rId31"/>
    <p:sldId id="392" r:id="rId32"/>
    <p:sldId id="397" r:id="rId33"/>
    <p:sldId id="398" r:id="rId34"/>
    <p:sldId id="407" r:id="rId35"/>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7575"/>
    <a:srgbClr val="B3B3B3"/>
    <a:srgbClr val="404040"/>
    <a:srgbClr val="AA1819"/>
    <a:srgbClr val="898989"/>
    <a:srgbClr val="797979"/>
    <a:srgbClr val="DDB523"/>
    <a:srgbClr val="9EC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Estilo com Tema 1 - Ênfas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enhum Estilo, Nenhuma Grad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5BE263C-DBD7-4A20-BB59-AAB30ACAA65A}" styleName="Estilo Médio 3 - Ênfase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8034E78-7F5D-4C2E-B375-FC64B27BC917}" styleName="Estilo E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Estilo Médio 2 - Ênfas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Estilo Médio 2 - Ênfas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Estilo Médio 2 - Ênfas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Estilo Médio 4 - Ênfas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Estilo Médio 2 - Ênfas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5" autoAdjust="0"/>
    <p:restoredTop sz="92552" autoAdjust="0"/>
  </p:normalViewPr>
  <p:slideViewPr>
    <p:cSldViewPr>
      <p:cViewPr>
        <p:scale>
          <a:sx n="90" d="100"/>
          <a:sy n="90" d="100"/>
        </p:scale>
        <p:origin x="-504" y="-342"/>
      </p:cViewPr>
      <p:guideLst>
        <p:guide orient="horz" pos="572"/>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827D4D-C1BD-49F4-8EE5-369FFBF34D4B}" type="datetimeFigureOut">
              <a:rPr lang="pt-BR" smtClean="0"/>
              <a:t>08/05/2013</a:t>
            </a:fld>
            <a:endParaRPr lang="pt-BR"/>
          </a:p>
        </p:txBody>
      </p:sp>
      <p:sp>
        <p:nvSpPr>
          <p:cNvPr id="4" name="Espaço Reservado para Rodapé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6E10B7-43CF-4762-97E6-105031712B8A}" type="slidenum">
              <a:rPr lang="pt-BR" smtClean="0"/>
              <a:t>‹nº›</a:t>
            </a:fld>
            <a:endParaRPr lang="pt-BR"/>
          </a:p>
        </p:txBody>
      </p:sp>
    </p:spTree>
    <p:extLst>
      <p:ext uri="{BB962C8B-B14F-4D97-AF65-F5344CB8AC3E}">
        <p14:creationId xmlns:p14="http://schemas.microsoft.com/office/powerpoint/2010/main" val="15698787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95C02B-DA12-4BED-950C-05CDE83AC689}" type="datetimeFigureOut">
              <a:rPr lang="pt-BR" smtClean="0"/>
              <a:t>08/05/2013</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DFA727-3721-4299-87FF-0D45DAA13E95}" type="slidenum">
              <a:rPr lang="pt-BR" smtClean="0"/>
              <a:t>‹nº›</a:t>
            </a:fld>
            <a:endParaRPr lang="pt-BR"/>
          </a:p>
        </p:txBody>
      </p:sp>
    </p:spTree>
    <p:extLst>
      <p:ext uri="{BB962C8B-B14F-4D97-AF65-F5344CB8AC3E}">
        <p14:creationId xmlns:p14="http://schemas.microsoft.com/office/powerpoint/2010/main" val="4183565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Pegar</a:t>
            </a:r>
            <a:r>
              <a:rPr lang="pt-BR" baseline="0" dirty="0" smtClean="0"/>
              <a:t> com as meninas da contabilidade o faturamento de 2012.</a:t>
            </a:r>
            <a:endParaRPr lang="pt-BR" dirty="0"/>
          </a:p>
        </p:txBody>
      </p:sp>
      <p:sp>
        <p:nvSpPr>
          <p:cNvPr id="4" name="Espaço Reservado para Número de Slide 3"/>
          <p:cNvSpPr>
            <a:spLocks noGrp="1"/>
          </p:cNvSpPr>
          <p:nvPr>
            <p:ph type="sldNum" sz="quarter" idx="10"/>
          </p:nvPr>
        </p:nvSpPr>
        <p:spPr/>
        <p:txBody>
          <a:bodyPr/>
          <a:lstStyle/>
          <a:p>
            <a:fld id="{31DFA727-3721-4299-87FF-0D45DAA13E95}" type="slidenum">
              <a:rPr lang="pt-BR" smtClean="0"/>
              <a:t>5</a:t>
            </a:fld>
            <a:endParaRPr lang="pt-BR"/>
          </a:p>
        </p:txBody>
      </p:sp>
    </p:spTree>
    <p:extLst>
      <p:ext uri="{BB962C8B-B14F-4D97-AF65-F5344CB8AC3E}">
        <p14:creationId xmlns:p14="http://schemas.microsoft.com/office/powerpoint/2010/main" val="1230807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 Acrescentar coluna do faturamento</a:t>
            </a:r>
            <a:r>
              <a:rPr lang="pt-BR" baseline="0" dirty="0" smtClean="0"/>
              <a:t> de 2012.</a:t>
            </a:r>
          </a:p>
          <a:p>
            <a:r>
              <a:rPr lang="pt-BR" dirty="0" smtClean="0"/>
              <a:t>- Acrescentar</a:t>
            </a:r>
            <a:r>
              <a:rPr lang="pt-BR" baseline="0" dirty="0" smtClean="0"/>
              <a:t> coluna de colaboradores em 2012 (250).</a:t>
            </a:r>
            <a:endParaRPr lang="pt-BR" dirty="0"/>
          </a:p>
        </p:txBody>
      </p:sp>
      <p:sp>
        <p:nvSpPr>
          <p:cNvPr id="4" name="Espaço Reservado para Número de Slide 3"/>
          <p:cNvSpPr>
            <a:spLocks noGrp="1"/>
          </p:cNvSpPr>
          <p:nvPr>
            <p:ph type="sldNum" sz="quarter" idx="10"/>
          </p:nvPr>
        </p:nvSpPr>
        <p:spPr/>
        <p:txBody>
          <a:bodyPr/>
          <a:lstStyle/>
          <a:p>
            <a:fld id="{31DFA727-3721-4299-87FF-0D45DAA13E95}" type="slidenum">
              <a:rPr lang="pt-BR" smtClean="0"/>
              <a:t>6</a:t>
            </a:fld>
            <a:endParaRPr lang="pt-BR"/>
          </a:p>
        </p:txBody>
      </p:sp>
    </p:spTree>
    <p:extLst>
      <p:ext uri="{BB962C8B-B14F-4D97-AF65-F5344CB8AC3E}">
        <p14:creationId xmlns:p14="http://schemas.microsoft.com/office/powerpoint/2010/main" val="1294858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31DFA727-3721-4299-87FF-0D45DAA13E95}" type="slidenum">
              <a:rPr lang="pt-BR" smtClean="0"/>
              <a:t>10</a:t>
            </a:fld>
            <a:endParaRPr lang="pt-BR"/>
          </a:p>
        </p:txBody>
      </p:sp>
    </p:spTree>
    <p:extLst>
      <p:ext uri="{BB962C8B-B14F-4D97-AF65-F5344CB8AC3E}">
        <p14:creationId xmlns:p14="http://schemas.microsoft.com/office/powerpoint/2010/main" val="23793719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g"/><Relationship Id="rId1" Type="http://schemas.openxmlformats.org/officeDocument/2006/relationships/slideMaster" Target="../slideMasters/slideMaster5.xml"/><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g"/><Relationship Id="rId1" Type="http://schemas.openxmlformats.org/officeDocument/2006/relationships/slideMaster" Target="../slideMasters/slideMaster5.xml"/><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5.xml"/><Relationship Id="rId4" Type="http://schemas.openxmlformats.org/officeDocument/2006/relationships/image" Target="../media/image17.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g"/><Relationship Id="rId1" Type="http://schemas.openxmlformats.org/officeDocument/2006/relationships/slideMaster" Target="../slideMasters/slideMaster5.xml"/><Relationship Id="rId4" Type="http://schemas.openxmlformats.org/officeDocument/2006/relationships/image" Target="../media/image17.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g"/><Relationship Id="rId1" Type="http://schemas.openxmlformats.org/officeDocument/2006/relationships/slideMaster" Target="../slideMasters/slideMaster5.xml"/><Relationship Id="rId4" Type="http://schemas.openxmlformats.org/officeDocument/2006/relationships/image" Target="../media/image17.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g"/><Relationship Id="rId1" Type="http://schemas.openxmlformats.org/officeDocument/2006/relationships/slideMaster" Target="../slideMasters/slideMaster5.xml"/><Relationship Id="rId4" Type="http://schemas.openxmlformats.org/officeDocument/2006/relationships/image" Target="../media/image17.pn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6.jp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8.jpg"/><Relationship Id="rId1" Type="http://schemas.openxmlformats.org/officeDocument/2006/relationships/slideMaster" Target="../slideMasters/slideMaster5.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scanso de tel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18825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ítul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0" name="Espaço Reservado para Conteúdo 4"/>
          <p:cNvSpPr>
            <a:spLocks noGrp="1"/>
          </p:cNvSpPr>
          <p:nvPr>
            <p:ph sz="quarter" idx="14" hasCustomPrompt="1"/>
          </p:nvPr>
        </p:nvSpPr>
        <p:spPr>
          <a:xfrm>
            <a:off x="3276600" y="4221163"/>
            <a:ext cx="2590800" cy="287337"/>
          </a:xfrm>
        </p:spPr>
        <p:txBody>
          <a:bodyPr>
            <a:normAutofit/>
          </a:bodyPr>
          <a:lstStyle>
            <a:lvl1pPr marL="0" indent="0" algn="ctr">
              <a:buNone/>
              <a:defRPr sz="1200">
                <a:solidFill>
                  <a:srgbClr val="767575"/>
                </a:solidFill>
                <a:latin typeface="HelveticaNeue Condensed" pitchFamily="34" charset="0"/>
              </a:defRPr>
            </a:lvl1pPr>
            <a:lvl2pPr algn="ctr">
              <a:defRPr/>
            </a:lvl2pPr>
            <a:lvl3pPr algn="ctr">
              <a:defRPr/>
            </a:lvl3pPr>
            <a:lvl4pPr algn="ctr">
              <a:defRPr/>
            </a:lvl4pPr>
            <a:lvl5pPr algn="ctr">
              <a:defRPr/>
            </a:lvl5pPr>
          </a:lstStyle>
          <a:p>
            <a:pPr lvl="0"/>
            <a:r>
              <a:rPr lang="pt-BR" sz="1200" dirty="0" smtClean="0">
                <a:latin typeface="HelveticaNeue Condensed" pitchFamily="34" charset="0"/>
              </a:rPr>
              <a:t>FH Consulting, 2012</a:t>
            </a:r>
            <a:endParaRPr lang="pt-BR" dirty="0"/>
          </a:p>
        </p:txBody>
      </p:sp>
      <p:sp>
        <p:nvSpPr>
          <p:cNvPr id="11" name="Subtítulo 2"/>
          <p:cNvSpPr>
            <a:spLocks noGrp="1"/>
          </p:cNvSpPr>
          <p:nvPr>
            <p:ph type="subTitle" idx="1" hasCustomPrompt="1"/>
          </p:nvPr>
        </p:nvSpPr>
        <p:spPr>
          <a:xfrm>
            <a:off x="1371600" y="3132829"/>
            <a:ext cx="6400800" cy="330939"/>
          </a:xfrm>
        </p:spPr>
        <p:txBody>
          <a:bodyPr>
            <a:noAutofit/>
          </a:bodyPr>
          <a:lstStyle>
            <a:lvl1pPr marL="0" indent="0" algn="ctr">
              <a:buNone/>
              <a:defRPr sz="200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ctr"/>
            <a:r>
              <a:rPr lang="pt-BR" sz="2000" dirty="0" smtClean="0">
                <a:solidFill>
                  <a:srgbClr val="767575"/>
                </a:solidFill>
                <a:latin typeface="HelveticaNeue BlackCond" pitchFamily="34" charset="0"/>
              </a:rPr>
              <a:t>subtítulo</a:t>
            </a:r>
            <a:endParaRPr lang="pt-BR" sz="2000" dirty="0">
              <a:solidFill>
                <a:srgbClr val="767575"/>
              </a:solidFill>
              <a:latin typeface="HelveticaNeue BlackCond" pitchFamily="34" charset="0"/>
            </a:endParaRPr>
          </a:p>
        </p:txBody>
      </p:sp>
      <p:sp>
        <p:nvSpPr>
          <p:cNvPr id="12" name="Título 1"/>
          <p:cNvSpPr>
            <a:spLocks noGrp="1"/>
          </p:cNvSpPr>
          <p:nvPr>
            <p:ph type="ctrTitle" hasCustomPrompt="1"/>
          </p:nvPr>
        </p:nvSpPr>
        <p:spPr>
          <a:xfrm>
            <a:off x="685800" y="2552568"/>
            <a:ext cx="7772400" cy="648073"/>
          </a:xfrm>
        </p:spPr>
        <p:txBody>
          <a:bodyPr>
            <a:normAutofit/>
          </a:bodyPr>
          <a:lstStyle>
            <a:lvl1pPr>
              <a:defRPr sz="360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Título</a:t>
            </a:r>
          </a:p>
        </p:txBody>
      </p:sp>
    </p:spTree>
    <p:extLst>
      <p:ext uri="{BB962C8B-B14F-4D97-AF65-F5344CB8AC3E}">
        <p14:creationId xmlns:p14="http://schemas.microsoft.com/office/powerpoint/2010/main" val="1892985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itaçã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Espaço Reservado para Texto 8"/>
          <p:cNvSpPr>
            <a:spLocks noGrp="1"/>
          </p:cNvSpPr>
          <p:nvPr>
            <p:ph type="body" sz="quarter" idx="16" hasCustomPrompt="1"/>
          </p:nvPr>
        </p:nvSpPr>
        <p:spPr>
          <a:xfrm>
            <a:off x="6372200" y="4496658"/>
            <a:ext cx="1800200" cy="300494"/>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100" i="1" baseline="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t>Cargo ou profissão</a:t>
            </a:r>
            <a:endParaRPr lang="pt-BR" dirty="0"/>
          </a:p>
        </p:txBody>
      </p:sp>
      <p:sp>
        <p:nvSpPr>
          <p:cNvPr id="8" name="Título 1"/>
          <p:cNvSpPr>
            <a:spLocks noGrp="1"/>
          </p:cNvSpPr>
          <p:nvPr>
            <p:ph type="ctrTitle" hasCustomPrompt="1"/>
          </p:nvPr>
        </p:nvSpPr>
        <p:spPr>
          <a:xfrm>
            <a:off x="685800" y="2552568"/>
            <a:ext cx="7772400" cy="648073"/>
          </a:xfrm>
        </p:spPr>
        <p:txBody>
          <a:bodyPr>
            <a:normAutofit/>
          </a:bodyPr>
          <a:lstStyle>
            <a:lvl1pPr>
              <a:defRPr sz="3600" baseline="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“Escreva a citação aqui”</a:t>
            </a:r>
            <a:endParaRPr lang="pt-BR" sz="2000" dirty="0">
              <a:solidFill>
                <a:srgbClr val="767575"/>
              </a:solidFill>
              <a:latin typeface="HelveticaNeue BlackCond" pitchFamily="34" charset="0"/>
            </a:endParaRPr>
          </a:p>
        </p:txBody>
      </p:sp>
      <p:sp>
        <p:nvSpPr>
          <p:cNvPr id="9" name="Espaço Reservado para Texto 8"/>
          <p:cNvSpPr>
            <a:spLocks noGrp="1"/>
          </p:cNvSpPr>
          <p:nvPr>
            <p:ph type="body" sz="quarter" idx="13" hasCustomPrompt="1"/>
          </p:nvPr>
        </p:nvSpPr>
        <p:spPr>
          <a:xfrm>
            <a:off x="6084317" y="4149080"/>
            <a:ext cx="2088083" cy="372502"/>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80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latin typeface="HelveticaNeue MediumCond" pitchFamily="34" charset="0"/>
              </a:rPr>
              <a:t>— Autor da frase</a:t>
            </a:r>
            <a:endParaRPr lang="pt-BR" dirty="0"/>
          </a:p>
        </p:txBody>
      </p:sp>
    </p:spTree>
    <p:extLst>
      <p:ext uri="{BB962C8B-B14F-4D97-AF65-F5344CB8AC3E}">
        <p14:creationId xmlns:p14="http://schemas.microsoft.com/office/powerpoint/2010/main" val="2865861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ud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Tree>
    <p:extLst>
      <p:ext uri="{BB962C8B-B14F-4D97-AF65-F5344CB8AC3E}">
        <p14:creationId xmlns:p14="http://schemas.microsoft.com/office/powerpoint/2010/main" val="4067436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onteud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Tree>
    <p:extLst>
      <p:ext uri="{BB962C8B-B14F-4D97-AF65-F5344CB8AC3E}">
        <p14:creationId xmlns:p14="http://schemas.microsoft.com/office/powerpoint/2010/main" val="33562968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onteud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5" name="Espaço Reservado para Conteúdo 2"/>
          <p:cNvSpPr>
            <a:spLocks noGrp="1"/>
          </p:cNvSpPr>
          <p:nvPr>
            <p:ph idx="1" hasCustomPrompt="1"/>
          </p:nvPr>
        </p:nvSpPr>
        <p:spPr>
          <a:xfrm>
            <a:off x="539552" y="2276872"/>
            <a:ext cx="2016224" cy="2664296"/>
          </a:xfrm>
        </p:spPr>
        <p:txBody>
          <a:bodyPr>
            <a:normAutofit/>
          </a:bodyPr>
          <a:lstStyle>
            <a:lvl1pPr marL="0" indent="0">
              <a:buNone/>
              <a:defRPr sz="1100" baseline="0">
                <a:solidFill>
                  <a:srgbClr val="767575"/>
                </a:solidFill>
                <a:latin typeface="Helvetica 55 Roman" pitchFamily="34" charset="0"/>
              </a:defRPr>
            </a:lvl1pPr>
            <a:lvl2pPr>
              <a:defRPr sz="1100">
                <a:latin typeface="Helvetica 55 Roman" pitchFamily="34" charset="0"/>
              </a:defRPr>
            </a:lvl2pPr>
            <a:lvl3pPr>
              <a:defRPr sz="1100">
                <a:latin typeface="Helvetica 55 Roman" pitchFamily="34" charset="0"/>
              </a:defRPr>
            </a:lvl3pPr>
            <a:lvl4pPr>
              <a:defRPr sz="1100">
                <a:latin typeface="Helvetica 55 Roman" pitchFamily="34" charset="0"/>
              </a:defRPr>
            </a:lvl4pPr>
            <a:lvl5pPr>
              <a:defRPr sz="1100">
                <a:latin typeface="Helvetica 55 Roman" pitchFamily="34" charset="0"/>
              </a:defRPr>
            </a:lvl5pPr>
          </a:lstStyle>
          <a:p>
            <a:pPr lvl="0"/>
            <a:r>
              <a:rPr lang="pt-BR" dirty="0" smtClean="0"/>
              <a:t>Clique para editar o texto mestre. </a:t>
            </a:r>
            <a:endParaRPr lang="pt-BR" dirty="0"/>
          </a:p>
        </p:txBody>
      </p:sp>
      <p:sp>
        <p:nvSpPr>
          <p:cNvPr id="6"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Subtítulo 2"/>
          <p:cNvSpPr>
            <a:spLocks noGrp="1"/>
          </p:cNvSpPr>
          <p:nvPr>
            <p:ph type="subTitle" idx="13" hasCustomPrompt="1"/>
          </p:nvPr>
        </p:nvSpPr>
        <p:spPr>
          <a:xfrm>
            <a:off x="539552" y="1772815"/>
            <a:ext cx="2016224" cy="360041"/>
          </a:xfrm>
        </p:spPr>
        <p:txBody>
          <a:bodyPr>
            <a:normAutofit/>
          </a:bodyPr>
          <a:lstStyle>
            <a:lvl1pPr marL="0" indent="0" algn="l">
              <a:buNone/>
              <a:defRPr sz="1800" baseline="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Edite o subtítulo</a:t>
            </a:r>
            <a:endParaRPr lang="pt-BR" dirty="0"/>
          </a:p>
        </p:txBody>
      </p:sp>
      <p:sp>
        <p:nvSpPr>
          <p:cNvPr id="9" name="Espaço Reservado para Conteúdo 3"/>
          <p:cNvSpPr>
            <a:spLocks noGrp="1"/>
          </p:cNvSpPr>
          <p:nvPr>
            <p:ph sz="half" idx="2" hasCustomPrompt="1"/>
          </p:nvPr>
        </p:nvSpPr>
        <p:spPr>
          <a:xfrm>
            <a:off x="3491880" y="1772816"/>
            <a:ext cx="5184576" cy="3960441"/>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textos, gráficos ou imagem</a:t>
            </a:r>
            <a:endParaRPr lang="pt-BR" dirty="0"/>
          </a:p>
        </p:txBody>
      </p:sp>
      <p:sp>
        <p:nvSpPr>
          <p:cNvPr id="10" name="Espaço Reservado para Texto 2"/>
          <p:cNvSpPr>
            <a:spLocks noGrp="1"/>
          </p:cNvSpPr>
          <p:nvPr>
            <p:ph type="body" idx="14" hasCustomPrompt="1"/>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subtítulo</a:t>
            </a:r>
          </a:p>
        </p:txBody>
      </p:sp>
    </p:spTree>
    <p:extLst>
      <p:ext uri="{BB962C8B-B14F-4D97-AF65-F5344CB8AC3E}">
        <p14:creationId xmlns:p14="http://schemas.microsoft.com/office/powerpoint/2010/main" val="8362310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onteud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5" name="Espaço Reservado para Conteúdo 2"/>
          <p:cNvSpPr>
            <a:spLocks noGrp="1"/>
          </p:cNvSpPr>
          <p:nvPr>
            <p:ph idx="1" hasCustomPrompt="1"/>
          </p:nvPr>
        </p:nvSpPr>
        <p:spPr>
          <a:xfrm>
            <a:off x="539552" y="2276872"/>
            <a:ext cx="2016224" cy="2664296"/>
          </a:xfrm>
        </p:spPr>
        <p:txBody>
          <a:bodyPr>
            <a:normAutofit/>
          </a:bodyPr>
          <a:lstStyle>
            <a:lvl1pPr marL="0" indent="0">
              <a:buNone/>
              <a:defRPr sz="1100" baseline="0">
                <a:solidFill>
                  <a:srgbClr val="767575"/>
                </a:solidFill>
                <a:latin typeface="Helvetica 55 Roman" pitchFamily="34" charset="0"/>
              </a:defRPr>
            </a:lvl1pPr>
            <a:lvl2pPr>
              <a:defRPr sz="1100">
                <a:latin typeface="Helvetica 55 Roman" pitchFamily="34" charset="0"/>
              </a:defRPr>
            </a:lvl2pPr>
            <a:lvl3pPr>
              <a:defRPr sz="1100">
                <a:latin typeface="Helvetica 55 Roman" pitchFamily="34" charset="0"/>
              </a:defRPr>
            </a:lvl3pPr>
            <a:lvl4pPr>
              <a:defRPr sz="1100">
                <a:latin typeface="Helvetica 55 Roman" pitchFamily="34" charset="0"/>
              </a:defRPr>
            </a:lvl4pPr>
            <a:lvl5pPr>
              <a:defRPr sz="1100">
                <a:latin typeface="Helvetica 55 Roman" pitchFamily="34" charset="0"/>
              </a:defRPr>
            </a:lvl5pPr>
          </a:lstStyle>
          <a:p>
            <a:pPr lvl="0"/>
            <a:r>
              <a:rPr lang="pt-BR" dirty="0" smtClean="0"/>
              <a:t>Clique para editar o texto mestre. </a:t>
            </a:r>
            <a:endParaRPr lang="pt-BR" dirty="0"/>
          </a:p>
        </p:txBody>
      </p:sp>
      <p:sp>
        <p:nvSpPr>
          <p:cNvPr id="6"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Subtítulo 2"/>
          <p:cNvSpPr>
            <a:spLocks noGrp="1"/>
          </p:cNvSpPr>
          <p:nvPr>
            <p:ph type="subTitle" idx="13" hasCustomPrompt="1"/>
          </p:nvPr>
        </p:nvSpPr>
        <p:spPr>
          <a:xfrm>
            <a:off x="539552" y="1772815"/>
            <a:ext cx="2016224" cy="360041"/>
          </a:xfrm>
        </p:spPr>
        <p:txBody>
          <a:bodyPr>
            <a:normAutofit/>
          </a:bodyPr>
          <a:lstStyle>
            <a:lvl1pPr marL="0" indent="0" algn="l">
              <a:buNone/>
              <a:defRPr sz="1800" baseline="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Edite o subtítulo</a:t>
            </a:r>
            <a:endParaRPr lang="pt-BR" dirty="0"/>
          </a:p>
        </p:txBody>
      </p:sp>
      <p:sp>
        <p:nvSpPr>
          <p:cNvPr id="9" name="Espaço Reservado para Conteúdo 3"/>
          <p:cNvSpPr>
            <a:spLocks noGrp="1"/>
          </p:cNvSpPr>
          <p:nvPr>
            <p:ph sz="half" idx="2" hasCustomPrompt="1"/>
          </p:nvPr>
        </p:nvSpPr>
        <p:spPr>
          <a:xfrm>
            <a:off x="3491880" y="1772816"/>
            <a:ext cx="5184576" cy="3960441"/>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textos, gráficos ou imagem</a:t>
            </a:r>
            <a:endParaRPr lang="pt-BR" dirty="0"/>
          </a:p>
        </p:txBody>
      </p:sp>
    </p:spTree>
    <p:extLst>
      <p:ext uri="{BB962C8B-B14F-4D97-AF65-F5344CB8AC3E}">
        <p14:creationId xmlns:p14="http://schemas.microsoft.com/office/powerpoint/2010/main" val="23627115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onteud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0"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11" name="Espaço Reservado para Conteúdo 3"/>
          <p:cNvSpPr>
            <a:spLocks noGrp="1"/>
          </p:cNvSpPr>
          <p:nvPr>
            <p:ph sz="half" idx="2" hasCustomPrompt="1"/>
          </p:nvPr>
        </p:nvSpPr>
        <p:spPr>
          <a:xfrm>
            <a:off x="539552" y="1988840"/>
            <a:ext cx="8136904" cy="3744417"/>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gráficos ou imagem</a:t>
            </a:r>
            <a:endParaRPr lang="pt-BR" dirty="0"/>
          </a:p>
        </p:txBody>
      </p:sp>
      <p:sp>
        <p:nvSpPr>
          <p:cNvPr id="12"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Tree>
    <p:extLst>
      <p:ext uri="{BB962C8B-B14F-4D97-AF65-F5344CB8AC3E}">
        <p14:creationId xmlns:p14="http://schemas.microsoft.com/office/powerpoint/2010/main" val="30004319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conteudo br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8" name="Espaço Reservado para Texto 3"/>
          <p:cNvSpPr>
            <a:spLocks noGrp="1"/>
          </p:cNvSpPr>
          <p:nvPr>
            <p:ph type="body" sz="quarter" idx="13" hasCustomPrompt="1"/>
          </p:nvPr>
        </p:nvSpPr>
        <p:spPr>
          <a:xfrm>
            <a:off x="546671" y="484188"/>
            <a:ext cx="4241353" cy="287337"/>
          </a:xfrm>
        </p:spPr>
        <p:txBody>
          <a:bodyPr>
            <a:noAutofit/>
          </a:bodyPr>
          <a:lstStyle>
            <a:lvl1pPr marL="0" indent="0">
              <a:buNone/>
              <a:defRPr sz="2000">
                <a:solidFill>
                  <a:srgbClr val="898989"/>
                </a:solidFill>
                <a:latin typeface="HelveticaNeue BlackCond" pitchFamily="34" charset="0"/>
              </a:defRPr>
            </a:lvl1pPr>
          </a:lstStyle>
          <a:p>
            <a:pPr lvl="0"/>
            <a:r>
              <a:rPr lang="pt-BR" dirty="0" smtClean="0"/>
              <a:t>Título do gráfico</a:t>
            </a:r>
            <a:endParaRPr lang="pt-BR" dirty="0"/>
          </a:p>
        </p:txBody>
      </p:sp>
      <p:sp>
        <p:nvSpPr>
          <p:cNvPr id="9" name="Espaço Reservado para Conteúdo 3"/>
          <p:cNvSpPr>
            <a:spLocks noGrp="1"/>
          </p:cNvSpPr>
          <p:nvPr>
            <p:ph sz="half" idx="2" hasCustomPrompt="1"/>
          </p:nvPr>
        </p:nvSpPr>
        <p:spPr>
          <a:xfrm>
            <a:off x="539552" y="1412776"/>
            <a:ext cx="8136904" cy="4320479"/>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gráficos ou imagem</a:t>
            </a:r>
            <a:endParaRPr lang="pt-BR" dirty="0"/>
          </a:p>
        </p:txBody>
      </p:sp>
    </p:spTree>
    <p:extLst>
      <p:ext uri="{BB962C8B-B14F-4D97-AF65-F5344CB8AC3E}">
        <p14:creationId xmlns:p14="http://schemas.microsoft.com/office/powerpoint/2010/main" val="41210265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ítul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0" name="Espaço Reservado para Conteúdo 4"/>
          <p:cNvSpPr>
            <a:spLocks noGrp="1"/>
          </p:cNvSpPr>
          <p:nvPr>
            <p:ph sz="quarter" idx="14" hasCustomPrompt="1"/>
          </p:nvPr>
        </p:nvSpPr>
        <p:spPr>
          <a:xfrm>
            <a:off x="3276600" y="4221163"/>
            <a:ext cx="2590800" cy="287337"/>
          </a:xfrm>
        </p:spPr>
        <p:txBody>
          <a:bodyPr>
            <a:normAutofit/>
          </a:bodyPr>
          <a:lstStyle>
            <a:lvl1pPr marL="0" indent="0" algn="ctr">
              <a:buNone/>
              <a:defRPr sz="1200">
                <a:solidFill>
                  <a:srgbClr val="767575"/>
                </a:solidFill>
                <a:latin typeface="HelveticaNeue Condensed" pitchFamily="34" charset="0"/>
              </a:defRPr>
            </a:lvl1pPr>
            <a:lvl2pPr algn="ctr">
              <a:defRPr/>
            </a:lvl2pPr>
            <a:lvl3pPr algn="ctr">
              <a:defRPr/>
            </a:lvl3pPr>
            <a:lvl4pPr algn="ctr">
              <a:defRPr/>
            </a:lvl4pPr>
            <a:lvl5pPr algn="ctr">
              <a:defRPr/>
            </a:lvl5pPr>
          </a:lstStyle>
          <a:p>
            <a:pPr lvl="0"/>
            <a:r>
              <a:rPr lang="pt-BR" sz="1200" dirty="0" smtClean="0">
                <a:latin typeface="HelveticaNeue Condensed" pitchFamily="34" charset="0"/>
              </a:rPr>
              <a:t>FH Consulting, 2012</a:t>
            </a:r>
            <a:endParaRPr lang="pt-BR" dirty="0"/>
          </a:p>
        </p:txBody>
      </p:sp>
      <p:sp>
        <p:nvSpPr>
          <p:cNvPr id="11" name="Subtítulo 2"/>
          <p:cNvSpPr>
            <a:spLocks noGrp="1"/>
          </p:cNvSpPr>
          <p:nvPr>
            <p:ph type="subTitle" idx="1" hasCustomPrompt="1"/>
          </p:nvPr>
        </p:nvSpPr>
        <p:spPr>
          <a:xfrm>
            <a:off x="1371600" y="3132829"/>
            <a:ext cx="6400800" cy="330939"/>
          </a:xfrm>
        </p:spPr>
        <p:txBody>
          <a:bodyPr>
            <a:noAutofit/>
          </a:bodyPr>
          <a:lstStyle>
            <a:lvl1pPr marL="0" indent="0" algn="ctr">
              <a:buNone/>
              <a:defRPr sz="200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ctr"/>
            <a:r>
              <a:rPr lang="pt-BR" sz="2000" dirty="0" smtClean="0">
                <a:solidFill>
                  <a:srgbClr val="767575"/>
                </a:solidFill>
                <a:latin typeface="HelveticaNeue BlackCond" pitchFamily="34" charset="0"/>
              </a:rPr>
              <a:t>subtítulo</a:t>
            </a:r>
            <a:endParaRPr lang="pt-BR" sz="2000" dirty="0">
              <a:solidFill>
                <a:srgbClr val="767575"/>
              </a:solidFill>
              <a:latin typeface="HelveticaNeue BlackCond" pitchFamily="34" charset="0"/>
            </a:endParaRPr>
          </a:p>
        </p:txBody>
      </p:sp>
      <p:sp>
        <p:nvSpPr>
          <p:cNvPr id="12" name="Título 1"/>
          <p:cNvSpPr>
            <a:spLocks noGrp="1"/>
          </p:cNvSpPr>
          <p:nvPr>
            <p:ph type="ctrTitle" hasCustomPrompt="1"/>
          </p:nvPr>
        </p:nvSpPr>
        <p:spPr>
          <a:xfrm>
            <a:off x="685800" y="2552568"/>
            <a:ext cx="7772400" cy="648073"/>
          </a:xfrm>
        </p:spPr>
        <p:txBody>
          <a:bodyPr>
            <a:normAutofit/>
          </a:bodyPr>
          <a:lstStyle>
            <a:lvl1pPr>
              <a:defRPr sz="360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Título</a:t>
            </a:r>
          </a:p>
        </p:txBody>
      </p:sp>
    </p:spTree>
    <p:extLst>
      <p:ext uri="{BB962C8B-B14F-4D97-AF65-F5344CB8AC3E}">
        <p14:creationId xmlns:p14="http://schemas.microsoft.com/office/powerpoint/2010/main" val="32565782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itaçã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Espaço Reservado para Texto 8"/>
          <p:cNvSpPr>
            <a:spLocks noGrp="1"/>
          </p:cNvSpPr>
          <p:nvPr>
            <p:ph type="body" sz="quarter" idx="16" hasCustomPrompt="1"/>
          </p:nvPr>
        </p:nvSpPr>
        <p:spPr>
          <a:xfrm>
            <a:off x="6372200" y="4496658"/>
            <a:ext cx="1800200" cy="300494"/>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100" i="1" baseline="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t>Cargo ou profissão</a:t>
            </a:r>
            <a:endParaRPr lang="pt-BR" dirty="0"/>
          </a:p>
        </p:txBody>
      </p:sp>
      <p:sp>
        <p:nvSpPr>
          <p:cNvPr id="8" name="Título 1"/>
          <p:cNvSpPr>
            <a:spLocks noGrp="1"/>
          </p:cNvSpPr>
          <p:nvPr>
            <p:ph type="ctrTitle" hasCustomPrompt="1"/>
          </p:nvPr>
        </p:nvSpPr>
        <p:spPr>
          <a:xfrm>
            <a:off x="685800" y="2552568"/>
            <a:ext cx="7772400" cy="648073"/>
          </a:xfrm>
        </p:spPr>
        <p:txBody>
          <a:bodyPr>
            <a:normAutofit/>
          </a:bodyPr>
          <a:lstStyle>
            <a:lvl1pPr>
              <a:defRPr sz="3600" baseline="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“Escreva a citação aqui”</a:t>
            </a:r>
            <a:endParaRPr lang="pt-BR" sz="2000" dirty="0">
              <a:solidFill>
                <a:srgbClr val="767575"/>
              </a:solidFill>
              <a:latin typeface="HelveticaNeue BlackCond" pitchFamily="34" charset="0"/>
            </a:endParaRPr>
          </a:p>
        </p:txBody>
      </p:sp>
      <p:sp>
        <p:nvSpPr>
          <p:cNvPr id="9" name="Espaço Reservado para Texto 8"/>
          <p:cNvSpPr>
            <a:spLocks noGrp="1"/>
          </p:cNvSpPr>
          <p:nvPr>
            <p:ph type="body" sz="quarter" idx="13" hasCustomPrompt="1"/>
          </p:nvPr>
        </p:nvSpPr>
        <p:spPr>
          <a:xfrm>
            <a:off x="6084317" y="4149080"/>
            <a:ext cx="2088083" cy="372502"/>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80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latin typeface="HelveticaNeue MediumCond" pitchFamily="34" charset="0"/>
              </a:rPr>
              <a:t>— Autor da frase</a:t>
            </a:r>
            <a:endParaRPr lang="pt-BR" dirty="0"/>
          </a:p>
        </p:txBody>
      </p:sp>
    </p:spTree>
    <p:extLst>
      <p:ext uri="{BB962C8B-B14F-4D97-AF65-F5344CB8AC3E}">
        <p14:creationId xmlns:p14="http://schemas.microsoft.com/office/powerpoint/2010/main" val="3043142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ertura tecnic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Espaço Reservado para Imagem 13"/>
          <p:cNvSpPr>
            <a:spLocks noGrp="1"/>
          </p:cNvSpPr>
          <p:nvPr>
            <p:ph type="pic" sz="quarter" idx="16" hasCustomPrompt="1"/>
          </p:nvPr>
        </p:nvSpPr>
        <p:spPr>
          <a:xfrm>
            <a:off x="1115616" y="2204864"/>
            <a:ext cx="1937146" cy="1944216"/>
          </a:xfrm>
        </p:spPr>
        <p:txBody>
          <a:bodyPr>
            <a:normAutofit/>
          </a:bodyPr>
          <a:lstStyle>
            <a:lvl1pPr marL="0" indent="0">
              <a:buNone/>
              <a:defRPr sz="1400">
                <a:solidFill>
                  <a:srgbClr val="898989"/>
                </a:solidFill>
                <a:latin typeface="HelveticaNeue Condensed" pitchFamily="34" charset="0"/>
              </a:defRPr>
            </a:lvl1pPr>
          </a:lstStyle>
          <a:p>
            <a:r>
              <a:rPr lang="pt-BR" dirty="0" smtClean="0"/>
              <a:t>Logo do cliente</a:t>
            </a:r>
            <a:endParaRPr lang="pt-BR" dirty="0"/>
          </a:p>
        </p:txBody>
      </p:sp>
      <p:sp>
        <p:nvSpPr>
          <p:cNvPr id="12" name="Espaço Reservado para Texto 11"/>
          <p:cNvSpPr>
            <a:spLocks noGrp="1"/>
          </p:cNvSpPr>
          <p:nvPr>
            <p:ph type="body" sz="quarter" idx="15" hasCustomPrompt="1"/>
          </p:nvPr>
        </p:nvSpPr>
        <p:spPr>
          <a:xfrm>
            <a:off x="4139952" y="3573016"/>
            <a:ext cx="4248472" cy="576064"/>
          </a:xfrm>
        </p:spPr>
        <p:txBody>
          <a:bodyPr>
            <a:normAutofit/>
          </a:bodyPr>
          <a:lstStyle>
            <a:lvl1pPr marL="0" indent="0" algn="l">
              <a:buNone/>
              <a:defRPr sz="1200">
                <a:solidFill>
                  <a:srgbClr val="767575"/>
                </a:solidFill>
                <a:latin typeface="HelveticaNeue Condensed" pitchFamily="34" charset="0"/>
              </a:defRPr>
            </a:lvl1pPr>
          </a:lstStyle>
          <a:p>
            <a:pPr algn="l"/>
            <a:r>
              <a:rPr lang="pt-BR" dirty="0" smtClean="0"/>
              <a:t>NOME DO PALESTRANTE</a:t>
            </a:r>
          </a:p>
          <a:p>
            <a:pPr algn="l"/>
            <a:r>
              <a:rPr lang="pt-BR" dirty="0" smtClean="0"/>
              <a:t>15 de Março, 2012</a:t>
            </a:r>
            <a:endParaRPr lang="pt-BR" dirty="0"/>
          </a:p>
        </p:txBody>
      </p:sp>
      <p:sp>
        <p:nvSpPr>
          <p:cNvPr id="6" name="Espaço Reservado para Número de Slide 5"/>
          <p:cNvSpPr>
            <a:spLocks noGrp="1"/>
          </p:cNvSpPr>
          <p:nvPr>
            <p:ph type="sldNum" sz="quarter" idx="12"/>
          </p:nvPr>
        </p:nvSpPr>
        <p:spPr>
          <a:xfrm>
            <a:off x="6804248" y="6381328"/>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8" name="Subtítulo 2"/>
          <p:cNvSpPr>
            <a:spLocks noGrp="1"/>
          </p:cNvSpPr>
          <p:nvPr>
            <p:ph type="subTitle" idx="1" hasCustomPrompt="1"/>
          </p:nvPr>
        </p:nvSpPr>
        <p:spPr>
          <a:xfrm>
            <a:off x="4139952" y="2865271"/>
            <a:ext cx="4248472" cy="330939"/>
          </a:xfrm>
        </p:spPr>
        <p:txBody>
          <a:bodyPr>
            <a:noAutofit/>
          </a:bodyPr>
          <a:lstStyle>
            <a:lvl1pPr marL="0" indent="0" algn="l">
              <a:buNone/>
              <a:defRPr sz="1600">
                <a:solidFill>
                  <a:srgbClr val="767575"/>
                </a:solidFill>
                <a:latin typeface="HelveticaNeue BlackCond" pitchFamily="34" charset="0"/>
              </a:defRPr>
            </a:lvl1pPr>
          </a:lstStyle>
          <a:p>
            <a:pPr algn="l"/>
            <a:r>
              <a:rPr lang="pt-BR" sz="1600" dirty="0" smtClean="0"/>
              <a:t>Apresentação da proposta</a:t>
            </a:r>
            <a:endParaRPr lang="pt-BR" sz="1600" dirty="0"/>
          </a:p>
        </p:txBody>
      </p:sp>
      <p:sp>
        <p:nvSpPr>
          <p:cNvPr id="9" name="Título 3"/>
          <p:cNvSpPr>
            <a:spLocks noGrp="1"/>
          </p:cNvSpPr>
          <p:nvPr>
            <p:ph type="ctrTitle" hasCustomPrompt="1"/>
          </p:nvPr>
        </p:nvSpPr>
        <p:spPr>
          <a:xfrm>
            <a:off x="4139952" y="2348879"/>
            <a:ext cx="4248472" cy="648073"/>
          </a:xfrm>
        </p:spPr>
        <p:txBody>
          <a:bodyPr>
            <a:normAutofit/>
          </a:bodyPr>
          <a:lstStyle>
            <a:lvl1pPr algn="l">
              <a:defRPr sz="2800">
                <a:solidFill>
                  <a:srgbClr val="767575"/>
                </a:solidFill>
                <a:latin typeface="HelveticaNeue BlackCond" pitchFamily="34" charset="0"/>
              </a:defRPr>
            </a:lvl1pPr>
          </a:lstStyle>
          <a:p>
            <a:pPr algn="l"/>
            <a:r>
              <a:rPr lang="pt-BR" sz="2800" dirty="0" smtClean="0"/>
              <a:t>Nome do projeto</a:t>
            </a:r>
            <a:endParaRPr lang="pt-BR" sz="2800" dirty="0"/>
          </a:p>
        </p:txBody>
      </p:sp>
    </p:spTree>
    <p:extLst>
      <p:ext uri="{BB962C8B-B14F-4D97-AF65-F5344CB8AC3E}">
        <p14:creationId xmlns:p14="http://schemas.microsoft.com/office/powerpoint/2010/main" val="10076562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ud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Tree>
    <p:extLst>
      <p:ext uri="{BB962C8B-B14F-4D97-AF65-F5344CB8AC3E}">
        <p14:creationId xmlns:p14="http://schemas.microsoft.com/office/powerpoint/2010/main" val="31709539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onteud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Tree>
    <p:extLst>
      <p:ext uri="{BB962C8B-B14F-4D97-AF65-F5344CB8AC3E}">
        <p14:creationId xmlns:p14="http://schemas.microsoft.com/office/powerpoint/2010/main" val="20676239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onteud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5" name="Espaço Reservado para Conteúdo 2"/>
          <p:cNvSpPr>
            <a:spLocks noGrp="1"/>
          </p:cNvSpPr>
          <p:nvPr>
            <p:ph idx="1" hasCustomPrompt="1"/>
          </p:nvPr>
        </p:nvSpPr>
        <p:spPr>
          <a:xfrm>
            <a:off x="539552" y="2276872"/>
            <a:ext cx="2016224" cy="2664296"/>
          </a:xfrm>
        </p:spPr>
        <p:txBody>
          <a:bodyPr>
            <a:normAutofit/>
          </a:bodyPr>
          <a:lstStyle>
            <a:lvl1pPr marL="0" indent="0">
              <a:buNone/>
              <a:defRPr sz="1100" baseline="0">
                <a:solidFill>
                  <a:srgbClr val="767575"/>
                </a:solidFill>
                <a:latin typeface="Helvetica 55 Roman" pitchFamily="34" charset="0"/>
              </a:defRPr>
            </a:lvl1pPr>
            <a:lvl2pPr>
              <a:defRPr sz="1100">
                <a:latin typeface="Helvetica 55 Roman" pitchFamily="34" charset="0"/>
              </a:defRPr>
            </a:lvl2pPr>
            <a:lvl3pPr>
              <a:defRPr sz="1100">
                <a:latin typeface="Helvetica 55 Roman" pitchFamily="34" charset="0"/>
              </a:defRPr>
            </a:lvl3pPr>
            <a:lvl4pPr>
              <a:defRPr sz="1100">
                <a:latin typeface="Helvetica 55 Roman" pitchFamily="34" charset="0"/>
              </a:defRPr>
            </a:lvl4pPr>
            <a:lvl5pPr>
              <a:defRPr sz="1100">
                <a:latin typeface="Helvetica 55 Roman" pitchFamily="34" charset="0"/>
              </a:defRPr>
            </a:lvl5pPr>
          </a:lstStyle>
          <a:p>
            <a:pPr lvl="0"/>
            <a:r>
              <a:rPr lang="pt-BR" dirty="0" smtClean="0"/>
              <a:t>Clique para editar o texto mestre. </a:t>
            </a:r>
            <a:endParaRPr lang="pt-BR" dirty="0"/>
          </a:p>
        </p:txBody>
      </p:sp>
      <p:sp>
        <p:nvSpPr>
          <p:cNvPr id="6"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Subtítulo 2"/>
          <p:cNvSpPr>
            <a:spLocks noGrp="1"/>
          </p:cNvSpPr>
          <p:nvPr>
            <p:ph type="subTitle" idx="13" hasCustomPrompt="1"/>
          </p:nvPr>
        </p:nvSpPr>
        <p:spPr>
          <a:xfrm>
            <a:off x="539552" y="1772815"/>
            <a:ext cx="2016224" cy="360041"/>
          </a:xfrm>
        </p:spPr>
        <p:txBody>
          <a:bodyPr>
            <a:normAutofit/>
          </a:bodyPr>
          <a:lstStyle>
            <a:lvl1pPr marL="0" indent="0" algn="l">
              <a:buNone/>
              <a:defRPr sz="1800" baseline="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Edite o subtítulo</a:t>
            </a:r>
            <a:endParaRPr lang="pt-BR" dirty="0"/>
          </a:p>
        </p:txBody>
      </p:sp>
      <p:sp>
        <p:nvSpPr>
          <p:cNvPr id="9" name="Espaço Reservado para Conteúdo 3"/>
          <p:cNvSpPr>
            <a:spLocks noGrp="1"/>
          </p:cNvSpPr>
          <p:nvPr>
            <p:ph sz="half" idx="2" hasCustomPrompt="1"/>
          </p:nvPr>
        </p:nvSpPr>
        <p:spPr>
          <a:xfrm>
            <a:off x="3491880" y="1772816"/>
            <a:ext cx="5184576" cy="3960441"/>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textos, gráficos ou imagem</a:t>
            </a:r>
            <a:endParaRPr lang="pt-BR" dirty="0"/>
          </a:p>
        </p:txBody>
      </p:sp>
      <p:sp>
        <p:nvSpPr>
          <p:cNvPr id="10" name="Espaço Reservado para Texto 2"/>
          <p:cNvSpPr>
            <a:spLocks noGrp="1"/>
          </p:cNvSpPr>
          <p:nvPr>
            <p:ph type="body" idx="14" hasCustomPrompt="1"/>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subtítulo</a:t>
            </a:r>
          </a:p>
        </p:txBody>
      </p:sp>
    </p:spTree>
    <p:extLst>
      <p:ext uri="{BB962C8B-B14F-4D97-AF65-F5344CB8AC3E}">
        <p14:creationId xmlns:p14="http://schemas.microsoft.com/office/powerpoint/2010/main" val="20881195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conteud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5" name="Espaço Reservado para Conteúdo 2"/>
          <p:cNvSpPr>
            <a:spLocks noGrp="1"/>
          </p:cNvSpPr>
          <p:nvPr>
            <p:ph idx="1" hasCustomPrompt="1"/>
          </p:nvPr>
        </p:nvSpPr>
        <p:spPr>
          <a:xfrm>
            <a:off x="539552" y="2276872"/>
            <a:ext cx="2016224" cy="2664296"/>
          </a:xfrm>
        </p:spPr>
        <p:txBody>
          <a:bodyPr>
            <a:normAutofit/>
          </a:bodyPr>
          <a:lstStyle>
            <a:lvl1pPr marL="0" indent="0">
              <a:buNone/>
              <a:defRPr sz="1100" baseline="0">
                <a:solidFill>
                  <a:srgbClr val="767575"/>
                </a:solidFill>
                <a:latin typeface="Helvetica 55 Roman" pitchFamily="34" charset="0"/>
              </a:defRPr>
            </a:lvl1pPr>
            <a:lvl2pPr>
              <a:defRPr sz="1100">
                <a:latin typeface="Helvetica 55 Roman" pitchFamily="34" charset="0"/>
              </a:defRPr>
            </a:lvl2pPr>
            <a:lvl3pPr>
              <a:defRPr sz="1100">
                <a:latin typeface="Helvetica 55 Roman" pitchFamily="34" charset="0"/>
              </a:defRPr>
            </a:lvl3pPr>
            <a:lvl4pPr>
              <a:defRPr sz="1100">
                <a:latin typeface="Helvetica 55 Roman" pitchFamily="34" charset="0"/>
              </a:defRPr>
            </a:lvl4pPr>
            <a:lvl5pPr>
              <a:defRPr sz="1100">
                <a:latin typeface="Helvetica 55 Roman" pitchFamily="34" charset="0"/>
              </a:defRPr>
            </a:lvl5pPr>
          </a:lstStyle>
          <a:p>
            <a:pPr lvl="0"/>
            <a:r>
              <a:rPr lang="pt-BR" dirty="0" smtClean="0"/>
              <a:t>Clique para editar o texto mestre. </a:t>
            </a:r>
            <a:endParaRPr lang="pt-BR" dirty="0"/>
          </a:p>
        </p:txBody>
      </p:sp>
      <p:sp>
        <p:nvSpPr>
          <p:cNvPr id="6"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Subtítulo 2"/>
          <p:cNvSpPr>
            <a:spLocks noGrp="1"/>
          </p:cNvSpPr>
          <p:nvPr>
            <p:ph type="subTitle" idx="13" hasCustomPrompt="1"/>
          </p:nvPr>
        </p:nvSpPr>
        <p:spPr>
          <a:xfrm>
            <a:off x="539552" y="1772815"/>
            <a:ext cx="2016224" cy="360041"/>
          </a:xfrm>
        </p:spPr>
        <p:txBody>
          <a:bodyPr>
            <a:normAutofit/>
          </a:bodyPr>
          <a:lstStyle>
            <a:lvl1pPr marL="0" indent="0" algn="l">
              <a:buNone/>
              <a:defRPr sz="1800" baseline="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Edite o subtítulo</a:t>
            </a:r>
            <a:endParaRPr lang="pt-BR" dirty="0"/>
          </a:p>
        </p:txBody>
      </p:sp>
      <p:sp>
        <p:nvSpPr>
          <p:cNvPr id="9" name="Espaço Reservado para Conteúdo 3"/>
          <p:cNvSpPr>
            <a:spLocks noGrp="1"/>
          </p:cNvSpPr>
          <p:nvPr>
            <p:ph sz="half" idx="2" hasCustomPrompt="1"/>
          </p:nvPr>
        </p:nvSpPr>
        <p:spPr>
          <a:xfrm>
            <a:off x="3491880" y="1772816"/>
            <a:ext cx="5184576" cy="3960441"/>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textos, gráficos ou imagem</a:t>
            </a:r>
            <a:endParaRPr lang="pt-BR" dirty="0"/>
          </a:p>
        </p:txBody>
      </p:sp>
    </p:spTree>
    <p:extLst>
      <p:ext uri="{BB962C8B-B14F-4D97-AF65-F5344CB8AC3E}">
        <p14:creationId xmlns:p14="http://schemas.microsoft.com/office/powerpoint/2010/main" val="35720571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conteud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0"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11" name="Espaço Reservado para Conteúdo 3"/>
          <p:cNvSpPr>
            <a:spLocks noGrp="1"/>
          </p:cNvSpPr>
          <p:nvPr>
            <p:ph sz="half" idx="2" hasCustomPrompt="1"/>
          </p:nvPr>
        </p:nvSpPr>
        <p:spPr>
          <a:xfrm>
            <a:off x="539552" y="1988840"/>
            <a:ext cx="8136904" cy="3744417"/>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gráficos ou imagem</a:t>
            </a:r>
            <a:endParaRPr lang="pt-BR" dirty="0"/>
          </a:p>
        </p:txBody>
      </p:sp>
      <p:sp>
        <p:nvSpPr>
          <p:cNvPr id="12"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Tree>
    <p:extLst>
      <p:ext uri="{BB962C8B-B14F-4D97-AF65-F5344CB8AC3E}">
        <p14:creationId xmlns:p14="http://schemas.microsoft.com/office/powerpoint/2010/main" val="192682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conteud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8" name="Espaço Reservado para Texto 3"/>
          <p:cNvSpPr>
            <a:spLocks noGrp="1"/>
          </p:cNvSpPr>
          <p:nvPr>
            <p:ph type="body" sz="quarter" idx="13" hasCustomPrompt="1"/>
          </p:nvPr>
        </p:nvSpPr>
        <p:spPr>
          <a:xfrm>
            <a:off x="546671" y="484188"/>
            <a:ext cx="4241353" cy="287337"/>
          </a:xfrm>
        </p:spPr>
        <p:txBody>
          <a:bodyPr>
            <a:noAutofit/>
          </a:bodyPr>
          <a:lstStyle>
            <a:lvl1pPr marL="0" indent="0">
              <a:buNone/>
              <a:defRPr sz="2000">
                <a:solidFill>
                  <a:srgbClr val="898989"/>
                </a:solidFill>
                <a:latin typeface="HelveticaNeue BlackCond" pitchFamily="34" charset="0"/>
              </a:defRPr>
            </a:lvl1pPr>
          </a:lstStyle>
          <a:p>
            <a:pPr lvl="0"/>
            <a:r>
              <a:rPr lang="pt-BR" dirty="0" smtClean="0"/>
              <a:t>Título do gráfico</a:t>
            </a:r>
            <a:endParaRPr lang="pt-BR" dirty="0"/>
          </a:p>
        </p:txBody>
      </p:sp>
      <p:sp>
        <p:nvSpPr>
          <p:cNvPr id="9" name="Espaço Reservado para Conteúdo 3"/>
          <p:cNvSpPr>
            <a:spLocks noGrp="1"/>
          </p:cNvSpPr>
          <p:nvPr>
            <p:ph sz="half" idx="2" hasCustomPrompt="1"/>
          </p:nvPr>
        </p:nvSpPr>
        <p:spPr>
          <a:xfrm>
            <a:off x="539552" y="1412776"/>
            <a:ext cx="8136904" cy="4320479"/>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gráficos ou imagem</a:t>
            </a:r>
            <a:endParaRPr lang="pt-BR" dirty="0"/>
          </a:p>
        </p:txBody>
      </p:sp>
    </p:spTree>
    <p:extLst>
      <p:ext uri="{BB962C8B-B14F-4D97-AF65-F5344CB8AC3E}">
        <p14:creationId xmlns:p14="http://schemas.microsoft.com/office/powerpoint/2010/main" val="8305650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ítul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0" name="Espaço Reservado para Conteúdo 4"/>
          <p:cNvSpPr>
            <a:spLocks noGrp="1"/>
          </p:cNvSpPr>
          <p:nvPr>
            <p:ph sz="quarter" idx="14" hasCustomPrompt="1"/>
          </p:nvPr>
        </p:nvSpPr>
        <p:spPr>
          <a:xfrm>
            <a:off x="3276600" y="4221163"/>
            <a:ext cx="2590800" cy="287337"/>
          </a:xfrm>
        </p:spPr>
        <p:txBody>
          <a:bodyPr>
            <a:normAutofit/>
          </a:bodyPr>
          <a:lstStyle>
            <a:lvl1pPr marL="0" indent="0" algn="ctr">
              <a:buNone/>
              <a:defRPr sz="1200">
                <a:solidFill>
                  <a:srgbClr val="767575"/>
                </a:solidFill>
                <a:latin typeface="HelveticaNeue Condensed" pitchFamily="34" charset="0"/>
              </a:defRPr>
            </a:lvl1pPr>
            <a:lvl2pPr algn="ctr">
              <a:defRPr/>
            </a:lvl2pPr>
            <a:lvl3pPr algn="ctr">
              <a:defRPr/>
            </a:lvl3pPr>
            <a:lvl4pPr algn="ctr">
              <a:defRPr/>
            </a:lvl4pPr>
            <a:lvl5pPr algn="ctr">
              <a:defRPr/>
            </a:lvl5pPr>
          </a:lstStyle>
          <a:p>
            <a:pPr lvl="0"/>
            <a:r>
              <a:rPr lang="pt-BR" sz="1200" dirty="0" smtClean="0">
                <a:latin typeface="HelveticaNeue Condensed" pitchFamily="34" charset="0"/>
              </a:rPr>
              <a:t>FH Consulting, 2012</a:t>
            </a:r>
            <a:endParaRPr lang="pt-BR" dirty="0"/>
          </a:p>
        </p:txBody>
      </p:sp>
      <p:sp>
        <p:nvSpPr>
          <p:cNvPr id="11" name="Subtítulo 2"/>
          <p:cNvSpPr>
            <a:spLocks noGrp="1"/>
          </p:cNvSpPr>
          <p:nvPr>
            <p:ph type="subTitle" idx="1" hasCustomPrompt="1"/>
          </p:nvPr>
        </p:nvSpPr>
        <p:spPr>
          <a:xfrm>
            <a:off x="1371600" y="3132829"/>
            <a:ext cx="6400800" cy="330939"/>
          </a:xfrm>
        </p:spPr>
        <p:txBody>
          <a:bodyPr>
            <a:noAutofit/>
          </a:bodyPr>
          <a:lstStyle>
            <a:lvl1pPr marL="0" indent="0" algn="ctr">
              <a:buNone/>
              <a:defRPr sz="200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ctr"/>
            <a:r>
              <a:rPr lang="pt-BR" sz="2000" dirty="0" smtClean="0">
                <a:solidFill>
                  <a:srgbClr val="767575"/>
                </a:solidFill>
                <a:latin typeface="HelveticaNeue BlackCond" pitchFamily="34" charset="0"/>
              </a:rPr>
              <a:t>subtítulo</a:t>
            </a:r>
            <a:endParaRPr lang="pt-BR" sz="2000" dirty="0">
              <a:solidFill>
                <a:srgbClr val="767575"/>
              </a:solidFill>
              <a:latin typeface="HelveticaNeue BlackCond" pitchFamily="34" charset="0"/>
            </a:endParaRPr>
          </a:p>
        </p:txBody>
      </p:sp>
      <p:sp>
        <p:nvSpPr>
          <p:cNvPr id="12" name="Título 1"/>
          <p:cNvSpPr>
            <a:spLocks noGrp="1"/>
          </p:cNvSpPr>
          <p:nvPr>
            <p:ph type="ctrTitle" hasCustomPrompt="1"/>
          </p:nvPr>
        </p:nvSpPr>
        <p:spPr>
          <a:xfrm>
            <a:off x="685800" y="2552568"/>
            <a:ext cx="7772400" cy="648073"/>
          </a:xfrm>
        </p:spPr>
        <p:txBody>
          <a:bodyPr>
            <a:normAutofit/>
          </a:bodyPr>
          <a:lstStyle>
            <a:lvl1pPr>
              <a:defRPr sz="360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Título</a:t>
            </a:r>
          </a:p>
        </p:txBody>
      </p:sp>
    </p:spTree>
    <p:extLst>
      <p:ext uri="{BB962C8B-B14F-4D97-AF65-F5344CB8AC3E}">
        <p14:creationId xmlns:p14="http://schemas.microsoft.com/office/powerpoint/2010/main" val="14540615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itaçã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Espaço Reservado para Texto 8"/>
          <p:cNvSpPr>
            <a:spLocks noGrp="1"/>
          </p:cNvSpPr>
          <p:nvPr>
            <p:ph type="body" sz="quarter" idx="16" hasCustomPrompt="1"/>
          </p:nvPr>
        </p:nvSpPr>
        <p:spPr>
          <a:xfrm>
            <a:off x="6372200" y="4496658"/>
            <a:ext cx="1800200" cy="300494"/>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100" i="1" baseline="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t>Cargo ou profissão</a:t>
            </a:r>
            <a:endParaRPr lang="pt-BR" dirty="0"/>
          </a:p>
        </p:txBody>
      </p:sp>
      <p:sp>
        <p:nvSpPr>
          <p:cNvPr id="8" name="Título 1"/>
          <p:cNvSpPr>
            <a:spLocks noGrp="1"/>
          </p:cNvSpPr>
          <p:nvPr>
            <p:ph type="ctrTitle" hasCustomPrompt="1"/>
          </p:nvPr>
        </p:nvSpPr>
        <p:spPr>
          <a:xfrm>
            <a:off x="685800" y="2552568"/>
            <a:ext cx="7772400" cy="648073"/>
          </a:xfrm>
        </p:spPr>
        <p:txBody>
          <a:bodyPr>
            <a:normAutofit/>
          </a:bodyPr>
          <a:lstStyle>
            <a:lvl1pPr>
              <a:defRPr sz="3600" baseline="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“Escreva a citação aqui”</a:t>
            </a:r>
            <a:endParaRPr lang="pt-BR" sz="2000" dirty="0">
              <a:solidFill>
                <a:srgbClr val="767575"/>
              </a:solidFill>
              <a:latin typeface="HelveticaNeue BlackCond" pitchFamily="34" charset="0"/>
            </a:endParaRPr>
          </a:p>
        </p:txBody>
      </p:sp>
      <p:sp>
        <p:nvSpPr>
          <p:cNvPr id="9" name="Espaço Reservado para Texto 8"/>
          <p:cNvSpPr>
            <a:spLocks noGrp="1"/>
          </p:cNvSpPr>
          <p:nvPr>
            <p:ph type="body" sz="quarter" idx="13" hasCustomPrompt="1"/>
          </p:nvPr>
        </p:nvSpPr>
        <p:spPr>
          <a:xfrm>
            <a:off x="6084317" y="4149080"/>
            <a:ext cx="2088083" cy="372502"/>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80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latin typeface="HelveticaNeue MediumCond" pitchFamily="34" charset="0"/>
              </a:rPr>
              <a:t>— Autor da frase</a:t>
            </a:r>
            <a:endParaRPr lang="pt-BR" dirty="0"/>
          </a:p>
        </p:txBody>
      </p:sp>
    </p:spTree>
    <p:extLst>
      <p:ext uri="{BB962C8B-B14F-4D97-AF65-F5344CB8AC3E}">
        <p14:creationId xmlns:p14="http://schemas.microsoft.com/office/powerpoint/2010/main" val="4800996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ud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Tree>
    <p:extLst>
      <p:ext uri="{BB962C8B-B14F-4D97-AF65-F5344CB8AC3E}">
        <p14:creationId xmlns:p14="http://schemas.microsoft.com/office/powerpoint/2010/main" val="34066735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nteud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Tree>
    <p:extLst>
      <p:ext uri="{BB962C8B-B14F-4D97-AF65-F5344CB8AC3E}">
        <p14:creationId xmlns:p14="http://schemas.microsoft.com/office/powerpoint/2010/main" val="1758631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mario tecni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Subtítulo 2"/>
          <p:cNvSpPr>
            <a:spLocks noGrp="1"/>
          </p:cNvSpPr>
          <p:nvPr>
            <p:ph type="subTitle" idx="1" hasCustomPrompt="1"/>
          </p:nvPr>
        </p:nvSpPr>
        <p:spPr>
          <a:xfrm>
            <a:off x="4139952" y="2865271"/>
            <a:ext cx="4248472" cy="330939"/>
          </a:xfrm>
        </p:spPr>
        <p:txBody>
          <a:bodyPr>
            <a:noAutofit/>
          </a:bodyPr>
          <a:lstStyle>
            <a:lvl1pPr marL="0" indent="0" algn="l">
              <a:buNone/>
              <a:defRPr sz="1600" baseline="0">
                <a:solidFill>
                  <a:srgbClr val="767575"/>
                </a:solidFill>
                <a:latin typeface="HelveticaNeue BlackCond" pitchFamily="34" charset="0"/>
              </a:defRPr>
            </a:lvl1pPr>
          </a:lstStyle>
          <a:p>
            <a:pPr algn="l"/>
            <a:r>
              <a:rPr lang="pt-BR" sz="1600" dirty="0" smtClean="0"/>
              <a:t>Lista de tópicos</a:t>
            </a:r>
            <a:endParaRPr lang="pt-BR" sz="1600" dirty="0"/>
          </a:p>
        </p:txBody>
      </p:sp>
      <p:sp>
        <p:nvSpPr>
          <p:cNvPr id="9" name="Título 3"/>
          <p:cNvSpPr>
            <a:spLocks noGrp="1"/>
          </p:cNvSpPr>
          <p:nvPr>
            <p:ph type="ctrTitle" hasCustomPrompt="1"/>
          </p:nvPr>
        </p:nvSpPr>
        <p:spPr>
          <a:xfrm>
            <a:off x="4139952" y="2348879"/>
            <a:ext cx="4248472" cy="648073"/>
          </a:xfrm>
        </p:spPr>
        <p:txBody>
          <a:bodyPr>
            <a:normAutofit/>
          </a:bodyPr>
          <a:lstStyle>
            <a:lvl1pPr algn="l">
              <a:defRPr sz="2800">
                <a:solidFill>
                  <a:srgbClr val="767575"/>
                </a:solidFill>
                <a:latin typeface="HelveticaNeue BlackCond" pitchFamily="34" charset="0"/>
              </a:defRPr>
            </a:lvl1pPr>
          </a:lstStyle>
          <a:p>
            <a:pPr algn="l"/>
            <a:r>
              <a:rPr lang="pt-BR" sz="2800" dirty="0" smtClean="0"/>
              <a:t>Sumário</a:t>
            </a:r>
            <a:endParaRPr lang="pt-BR" sz="2800" dirty="0"/>
          </a:p>
        </p:txBody>
      </p:sp>
      <p:sp>
        <p:nvSpPr>
          <p:cNvPr id="3" name="Espaço Reservado para Texto 2"/>
          <p:cNvSpPr>
            <a:spLocks noGrp="1"/>
          </p:cNvSpPr>
          <p:nvPr>
            <p:ph type="body" sz="quarter" idx="15" hasCustomPrompt="1"/>
          </p:nvPr>
        </p:nvSpPr>
        <p:spPr>
          <a:xfrm>
            <a:off x="4140200" y="3573463"/>
            <a:ext cx="4248224" cy="2087786"/>
          </a:xfrm>
        </p:spPr>
        <p:txBody>
          <a:bodyPr>
            <a:normAutofit/>
          </a:bodyPr>
          <a:lstStyle>
            <a:lvl1pPr marL="0" indent="0" algn="l">
              <a:buNone/>
              <a:defRPr sz="1400" baseline="0">
                <a:solidFill>
                  <a:srgbClr val="797979"/>
                </a:solidFill>
                <a:latin typeface="HelveticaNeue Condensed" pitchFamily="34" charset="0"/>
              </a:defRPr>
            </a:lvl1pPr>
          </a:lstStyle>
          <a:p>
            <a:pPr lvl="0"/>
            <a:r>
              <a:rPr lang="pt-BR" dirty="0" smtClean="0"/>
              <a:t>1. Tópico 1</a:t>
            </a:r>
          </a:p>
          <a:p>
            <a:pPr lvl="0"/>
            <a:r>
              <a:rPr lang="pt-BR" dirty="0" smtClean="0"/>
              <a:t>2. Tópico 2</a:t>
            </a:r>
          </a:p>
          <a:p>
            <a:pPr lvl="0"/>
            <a:r>
              <a:rPr lang="pt-BR" dirty="0" smtClean="0"/>
              <a:t>3. Tópico 3</a:t>
            </a:r>
          </a:p>
          <a:p>
            <a:pPr lvl="0"/>
            <a:r>
              <a:rPr lang="pt-BR" dirty="0" smtClean="0"/>
              <a:t>4. </a:t>
            </a:r>
            <a:r>
              <a:rPr lang="pt-BR" dirty="0" err="1" smtClean="0"/>
              <a:t>Tópicp</a:t>
            </a:r>
            <a:r>
              <a:rPr lang="pt-BR" dirty="0" smtClean="0"/>
              <a:t> 4</a:t>
            </a:r>
          </a:p>
          <a:p>
            <a:pPr lvl="0"/>
            <a:r>
              <a:rPr lang="pt-BR" dirty="0" smtClean="0"/>
              <a:t>5. Tópico 5</a:t>
            </a:r>
          </a:p>
          <a:p>
            <a:pPr lvl="0"/>
            <a:endParaRPr lang="pt-BR" dirty="0" smtClean="0"/>
          </a:p>
          <a:p>
            <a:pPr lvl="0"/>
            <a:endParaRPr lang="pt-BR" dirty="0" smtClean="0"/>
          </a:p>
        </p:txBody>
      </p:sp>
      <p:sp>
        <p:nvSpPr>
          <p:cNvPr id="11" name="Espaço Reservado para Imagem 13"/>
          <p:cNvSpPr>
            <a:spLocks noGrp="1"/>
          </p:cNvSpPr>
          <p:nvPr>
            <p:ph type="pic" sz="quarter" idx="16" hasCustomPrompt="1"/>
          </p:nvPr>
        </p:nvSpPr>
        <p:spPr>
          <a:xfrm>
            <a:off x="1115616" y="2204864"/>
            <a:ext cx="1937146" cy="1944216"/>
          </a:xfrm>
        </p:spPr>
        <p:txBody>
          <a:bodyPr>
            <a:normAutofit/>
          </a:bodyPr>
          <a:lstStyle>
            <a:lvl1pPr marL="0" indent="0">
              <a:buNone/>
              <a:defRPr sz="1400">
                <a:solidFill>
                  <a:srgbClr val="898989"/>
                </a:solidFill>
                <a:latin typeface="HelveticaNeue Condensed" pitchFamily="34" charset="0"/>
              </a:defRPr>
            </a:lvl1pPr>
          </a:lstStyle>
          <a:p>
            <a:r>
              <a:rPr lang="pt-BR" dirty="0" smtClean="0"/>
              <a:t>Logo do cliente</a:t>
            </a:r>
            <a:endParaRPr lang="pt-BR" dirty="0"/>
          </a:p>
        </p:txBody>
      </p:sp>
      <p:sp>
        <p:nvSpPr>
          <p:cNvPr id="10" name="Espaço Reservado para Número de Slide 5"/>
          <p:cNvSpPr>
            <a:spLocks noGrp="1"/>
          </p:cNvSpPr>
          <p:nvPr>
            <p:ph type="sldNum" sz="quarter" idx="12"/>
          </p:nvPr>
        </p:nvSpPr>
        <p:spPr>
          <a:xfrm>
            <a:off x="6804248" y="6381328"/>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Tree>
    <p:extLst>
      <p:ext uri="{BB962C8B-B14F-4D97-AF65-F5344CB8AC3E}">
        <p14:creationId xmlns:p14="http://schemas.microsoft.com/office/powerpoint/2010/main" val="15796899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nteud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5" name="Espaço Reservado para Conteúdo 2"/>
          <p:cNvSpPr>
            <a:spLocks noGrp="1"/>
          </p:cNvSpPr>
          <p:nvPr>
            <p:ph idx="1" hasCustomPrompt="1"/>
          </p:nvPr>
        </p:nvSpPr>
        <p:spPr>
          <a:xfrm>
            <a:off x="539552" y="2276872"/>
            <a:ext cx="2016224" cy="2664296"/>
          </a:xfrm>
        </p:spPr>
        <p:txBody>
          <a:bodyPr>
            <a:normAutofit/>
          </a:bodyPr>
          <a:lstStyle>
            <a:lvl1pPr marL="0" indent="0">
              <a:buNone/>
              <a:defRPr sz="1100" baseline="0">
                <a:solidFill>
                  <a:srgbClr val="767575"/>
                </a:solidFill>
                <a:latin typeface="Helvetica 55 Roman" pitchFamily="34" charset="0"/>
              </a:defRPr>
            </a:lvl1pPr>
            <a:lvl2pPr>
              <a:defRPr sz="1100">
                <a:latin typeface="Helvetica 55 Roman" pitchFamily="34" charset="0"/>
              </a:defRPr>
            </a:lvl2pPr>
            <a:lvl3pPr>
              <a:defRPr sz="1100">
                <a:latin typeface="Helvetica 55 Roman" pitchFamily="34" charset="0"/>
              </a:defRPr>
            </a:lvl3pPr>
            <a:lvl4pPr>
              <a:defRPr sz="1100">
                <a:latin typeface="Helvetica 55 Roman" pitchFamily="34" charset="0"/>
              </a:defRPr>
            </a:lvl4pPr>
            <a:lvl5pPr>
              <a:defRPr sz="1100">
                <a:latin typeface="Helvetica 55 Roman" pitchFamily="34" charset="0"/>
              </a:defRPr>
            </a:lvl5pPr>
          </a:lstStyle>
          <a:p>
            <a:pPr lvl="0"/>
            <a:r>
              <a:rPr lang="pt-BR" dirty="0" smtClean="0"/>
              <a:t>Clique para editar o texto mestre. </a:t>
            </a:r>
            <a:endParaRPr lang="pt-BR" dirty="0"/>
          </a:p>
        </p:txBody>
      </p:sp>
      <p:sp>
        <p:nvSpPr>
          <p:cNvPr id="6"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Subtítulo 2"/>
          <p:cNvSpPr>
            <a:spLocks noGrp="1"/>
          </p:cNvSpPr>
          <p:nvPr>
            <p:ph type="subTitle" idx="13" hasCustomPrompt="1"/>
          </p:nvPr>
        </p:nvSpPr>
        <p:spPr>
          <a:xfrm>
            <a:off x="539552" y="1772815"/>
            <a:ext cx="2016224" cy="360041"/>
          </a:xfrm>
        </p:spPr>
        <p:txBody>
          <a:bodyPr>
            <a:normAutofit/>
          </a:bodyPr>
          <a:lstStyle>
            <a:lvl1pPr marL="0" indent="0" algn="l">
              <a:buNone/>
              <a:defRPr sz="1800" baseline="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Edite o subtítulo</a:t>
            </a:r>
            <a:endParaRPr lang="pt-BR" dirty="0"/>
          </a:p>
        </p:txBody>
      </p:sp>
      <p:sp>
        <p:nvSpPr>
          <p:cNvPr id="9" name="Espaço Reservado para Conteúdo 3"/>
          <p:cNvSpPr>
            <a:spLocks noGrp="1"/>
          </p:cNvSpPr>
          <p:nvPr>
            <p:ph sz="half" idx="2" hasCustomPrompt="1"/>
          </p:nvPr>
        </p:nvSpPr>
        <p:spPr>
          <a:xfrm>
            <a:off x="3491880" y="1772816"/>
            <a:ext cx="5184576" cy="3960441"/>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textos, gráficos ou imagem</a:t>
            </a:r>
            <a:endParaRPr lang="pt-BR" dirty="0"/>
          </a:p>
        </p:txBody>
      </p:sp>
      <p:sp>
        <p:nvSpPr>
          <p:cNvPr id="10" name="Espaço Reservado para Texto 2"/>
          <p:cNvSpPr>
            <a:spLocks noGrp="1"/>
          </p:cNvSpPr>
          <p:nvPr>
            <p:ph type="body" idx="14" hasCustomPrompt="1"/>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subtítulo</a:t>
            </a:r>
          </a:p>
        </p:txBody>
      </p:sp>
    </p:spTree>
    <p:extLst>
      <p:ext uri="{BB962C8B-B14F-4D97-AF65-F5344CB8AC3E}">
        <p14:creationId xmlns:p14="http://schemas.microsoft.com/office/powerpoint/2010/main" val="14101034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ud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5" name="Espaço Reservado para Conteúdo 2"/>
          <p:cNvSpPr>
            <a:spLocks noGrp="1"/>
          </p:cNvSpPr>
          <p:nvPr>
            <p:ph idx="1" hasCustomPrompt="1"/>
          </p:nvPr>
        </p:nvSpPr>
        <p:spPr>
          <a:xfrm>
            <a:off x="539552" y="2276872"/>
            <a:ext cx="2016224" cy="2664296"/>
          </a:xfrm>
        </p:spPr>
        <p:txBody>
          <a:bodyPr>
            <a:normAutofit/>
          </a:bodyPr>
          <a:lstStyle>
            <a:lvl1pPr marL="0" indent="0">
              <a:buNone/>
              <a:defRPr sz="1100" baseline="0">
                <a:solidFill>
                  <a:srgbClr val="767575"/>
                </a:solidFill>
                <a:latin typeface="Helvetica 55 Roman" pitchFamily="34" charset="0"/>
              </a:defRPr>
            </a:lvl1pPr>
            <a:lvl2pPr>
              <a:defRPr sz="1100">
                <a:latin typeface="Helvetica 55 Roman" pitchFamily="34" charset="0"/>
              </a:defRPr>
            </a:lvl2pPr>
            <a:lvl3pPr>
              <a:defRPr sz="1100">
                <a:latin typeface="Helvetica 55 Roman" pitchFamily="34" charset="0"/>
              </a:defRPr>
            </a:lvl3pPr>
            <a:lvl4pPr>
              <a:defRPr sz="1100">
                <a:latin typeface="Helvetica 55 Roman" pitchFamily="34" charset="0"/>
              </a:defRPr>
            </a:lvl4pPr>
            <a:lvl5pPr>
              <a:defRPr sz="1100">
                <a:latin typeface="Helvetica 55 Roman" pitchFamily="34" charset="0"/>
              </a:defRPr>
            </a:lvl5pPr>
          </a:lstStyle>
          <a:p>
            <a:pPr lvl="0"/>
            <a:r>
              <a:rPr lang="pt-BR" dirty="0" smtClean="0"/>
              <a:t>Clique para editar o texto mestre. </a:t>
            </a:r>
            <a:endParaRPr lang="pt-BR" dirty="0"/>
          </a:p>
        </p:txBody>
      </p:sp>
      <p:sp>
        <p:nvSpPr>
          <p:cNvPr id="6"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8" name="Subtítulo 2"/>
          <p:cNvSpPr>
            <a:spLocks noGrp="1"/>
          </p:cNvSpPr>
          <p:nvPr>
            <p:ph type="subTitle" idx="13" hasCustomPrompt="1"/>
          </p:nvPr>
        </p:nvSpPr>
        <p:spPr>
          <a:xfrm>
            <a:off x="539552" y="1772815"/>
            <a:ext cx="2016224" cy="360041"/>
          </a:xfrm>
        </p:spPr>
        <p:txBody>
          <a:bodyPr>
            <a:normAutofit/>
          </a:bodyPr>
          <a:lstStyle>
            <a:lvl1pPr marL="0" indent="0" algn="l">
              <a:buNone/>
              <a:defRPr sz="1800" baseline="0">
                <a:solidFill>
                  <a:srgbClr val="767575"/>
                </a:solidFill>
                <a:latin typeface="HelveticaNeue BlackCon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Edite o subtítulo</a:t>
            </a:r>
            <a:endParaRPr lang="pt-BR" dirty="0"/>
          </a:p>
        </p:txBody>
      </p:sp>
      <p:sp>
        <p:nvSpPr>
          <p:cNvPr id="9" name="Espaço Reservado para Conteúdo 3"/>
          <p:cNvSpPr>
            <a:spLocks noGrp="1"/>
          </p:cNvSpPr>
          <p:nvPr>
            <p:ph sz="half" idx="2" hasCustomPrompt="1"/>
          </p:nvPr>
        </p:nvSpPr>
        <p:spPr>
          <a:xfrm>
            <a:off x="3491880" y="1772816"/>
            <a:ext cx="5184576" cy="3960441"/>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textos, gráficos ou imagem</a:t>
            </a:r>
            <a:endParaRPr lang="pt-BR" dirty="0"/>
          </a:p>
        </p:txBody>
      </p:sp>
    </p:spTree>
    <p:extLst>
      <p:ext uri="{BB962C8B-B14F-4D97-AF65-F5344CB8AC3E}">
        <p14:creationId xmlns:p14="http://schemas.microsoft.com/office/powerpoint/2010/main" val="36624521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ud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0"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11" name="Espaço Reservado para Conteúdo 3"/>
          <p:cNvSpPr>
            <a:spLocks noGrp="1"/>
          </p:cNvSpPr>
          <p:nvPr>
            <p:ph sz="half" idx="2" hasCustomPrompt="1"/>
          </p:nvPr>
        </p:nvSpPr>
        <p:spPr>
          <a:xfrm>
            <a:off x="539552" y="1988840"/>
            <a:ext cx="8136904" cy="3744417"/>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gráficos ou imagem</a:t>
            </a:r>
            <a:endParaRPr lang="pt-BR" dirty="0"/>
          </a:p>
        </p:txBody>
      </p:sp>
      <p:sp>
        <p:nvSpPr>
          <p:cNvPr id="12"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Tree>
    <p:extLst>
      <p:ext uri="{BB962C8B-B14F-4D97-AF65-F5344CB8AC3E}">
        <p14:creationId xmlns:p14="http://schemas.microsoft.com/office/powerpoint/2010/main" val="42546192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udo branco suj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1" name="Espaço Reservado para Conteúdo 3"/>
          <p:cNvSpPr>
            <a:spLocks noGrp="1"/>
          </p:cNvSpPr>
          <p:nvPr>
            <p:ph sz="half" idx="2" hasCustomPrompt="1"/>
          </p:nvPr>
        </p:nvSpPr>
        <p:spPr>
          <a:xfrm>
            <a:off x="539552" y="1412776"/>
            <a:ext cx="8136904" cy="4320479"/>
          </a:xfrm>
        </p:spPr>
        <p:txBody>
          <a:bodyPr>
            <a:normAutofit/>
          </a:bodyPr>
          <a:lstStyle>
            <a:lvl1pPr marL="0" indent="0">
              <a:buNone/>
              <a:defRPr sz="1200" baseline="0">
                <a:solidFill>
                  <a:srgbClr val="767575"/>
                </a:solidFill>
                <a:latin typeface="Helvetica 55 Roman"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inserir gráficos ou imagem</a:t>
            </a:r>
            <a:endParaRPr lang="pt-BR" dirty="0"/>
          </a:p>
        </p:txBody>
      </p:sp>
      <p:sp>
        <p:nvSpPr>
          <p:cNvPr id="8" name="Espaço Reservado para Texto 3"/>
          <p:cNvSpPr>
            <a:spLocks noGrp="1"/>
          </p:cNvSpPr>
          <p:nvPr>
            <p:ph type="body" sz="quarter" idx="13" hasCustomPrompt="1"/>
          </p:nvPr>
        </p:nvSpPr>
        <p:spPr>
          <a:xfrm>
            <a:off x="546671" y="484188"/>
            <a:ext cx="4241353" cy="287337"/>
          </a:xfrm>
        </p:spPr>
        <p:txBody>
          <a:bodyPr>
            <a:noAutofit/>
          </a:bodyPr>
          <a:lstStyle>
            <a:lvl1pPr marL="0" indent="0">
              <a:buNone/>
              <a:defRPr sz="2000">
                <a:solidFill>
                  <a:srgbClr val="898989"/>
                </a:solidFill>
                <a:latin typeface="HelveticaNeue BlackCond" pitchFamily="34" charset="0"/>
              </a:defRPr>
            </a:lvl1pPr>
          </a:lstStyle>
          <a:p>
            <a:pPr lvl="0"/>
            <a:r>
              <a:rPr lang="pt-BR" dirty="0" smtClean="0"/>
              <a:t>Título do gráfico</a:t>
            </a:r>
            <a:endParaRPr lang="pt-BR" dirty="0"/>
          </a:p>
        </p:txBody>
      </p:sp>
    </p:spTree>
    <p:extLst>
      <p:ext uri="{BB962C8B-B14F-4D97-AF65-F5344CB8AC3E}">
        <p14:creationId xmlns:p14="http://schemas.microsoft.com/office/powerpoint/2010/main" val="27156621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ap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m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0309" y="3209353"/>
            <a:ext cx="5029210" cy="3154686"/>
          </a:xfrm>
          <a:prstGeom prst="rect">
            <a:avLst/>
          </a:prstGeom>
        </p:spPr>
      </p:pic>
      <p:sp>
        <p:nvSpPr>
          <p:cNvPr id="8" name="Título 1"/>
          <p:cNvSpPr>
            <a:spLocks noGrp="1"/>
          </p:cNvSpPr>
          <p:nvPr>
            <p:ph type="ctrTitle" hasCustomPrompt="1"/>
          </p:nvPr>
        </p:nvSpPr>
        <p:spPr>
          <a:xfrm>
            <a:off x="4499992" y="3645023"/>
            <a:ext cx="4176464" cy="648073"/>
          </a:xfrm>
        </p:spPr>
        <p:txBody>
          <a:bodyPr>
            <a:normAutofit/>
          </a:bodyPr>
          <a:lstStyle>
            <a:lvl1pPr algn="l">
              <a:defRPr sz="2800" baseline="0">
                <a:solidFill>
                  <a:schemeClr val="bg1"/>
                </a:solidFill>
                <a:latin typeface="HelveticaNeue Condensed" pitchFamily="34" charset="0"/>
              </a:defRPr>
            </a:lvl1pPr>
          </a:lstStyle>
          <a:p>
            <a:r>
              <a:rPr lang="pt-BR" dirty="0" smtClean="0"/>
              <a:t>Título da apresentação</a:t>
            </a:r>
            <a:endParaRPr lang="pt-BR" dirty="0"/>
          </a:p>
        </p:txBody>
      </p:sp>
      <p:sp>
        <p:nvSpPr>
          <p:cNvPr id="16" name="Espaço Reservado para Texto 15"/>
          <p:cNvSpPr>
            <a:spLocks noGrp="1"/>
          </p:cNvSpPr>
          <p:nvPr>
            <p:ph type="body" sz="quarter" idx="10" hasCustomPrompt="1"/>
          </p:nvPr>
        </p:nvSpPr>
        <p:spPr>
          <a:xfrm>
            <a:off x="4572000" y="5445125"/>
            <a:ext cx="2520950" cy="277813"/>
          </a:xfrm>
        </p:spPr>
        <p:txBody>
          <a:bodyPr>
            <a:normAutofit/>
          </a:bodyPr>
          <a:lstStyle>
            <a:lvl1pPr marL="0" indent="0">
              <a:buNone/>
              <a:defRPr sz="1200">
                <a:solidFill>
                  <a:schemeClr val="bg1"/>
                </a:solidFill>
                <a:latin typeface="HelveticaNeue Condensed" pitchFamily="34" charset="0"/>
              </a:defRPr>
            </a:lvl1pPr>
          </a:lstStyle>
          <a:p>
            <a:pPr lvl="0"/>
            <a:r>
              <a:rPr lang="pt-BR" dirty="0" smtClean="0"/>
              <a:t>SEU NOME, MARÇO 2012</a:t>
            </a:r>
            <a:endParaRPr lang="pt-BR" dirty="0"/>
          </a:p>
        </p:txBody>
      </p:sp>
      <p:sp>
        <p:nvSpPr>
          <p:cNvPr id="9" name="Subtítulo 2"/>
          <p:cNvSpPr>
            <a:spLocks noGrp="1"/>
          </p:cNvSpPr>
          <p:nvPr>
            <p:ph type="subTitle" idx="1" hasCustomPrompt="1"/>
          </p:nvPr>
        </p:nvSpPr>
        <p:spPr>
          <a:xfrm>
            <a:off x="4499992" y="4106173"/>
            <a:ext cx="4176464" cy="330939"/>
          </a:xfrm>
        </p:spPr>
        <p:txBody>
          <a:bodyPr>
            <a:noAutofit/>
          </a:bodyPr>
          <a:lstStyle>
            <a:lvl1pPr marL="0" indent="0" algn="l">
              <a:buNone/>
              <a:defRPr sz="1800" baseline="0">
                <a:solidFill>
                  <a:schemeClr val="bg1"/>
                </a:solidFill>
                <a:latin typeface="HelveticaNeue Condens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Subtítulo da apresentação</a:t>
            </a:r>
            <a:endParaRPr lang="pt-BR" dirty="0"/>
          </a:p>
        </p:txBody>
      </p:sp>
      <p:pic>
        <p:nvPicPr>
          <p:cNvPr id="7" name="Imagem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071614"/>
            <a:ext cx="822962" cy="786386"/>
          </a:xfrm>
          <a:prstGeom prst="rect">
            <a:avLst/>
          </a:prstGeom>
        </p:spPr>
      </p:pic>
    </p:spTree>
    <p:extLst>
      <p:ext uri="{BB962C8B-B14F-4D97-AF65-F5344CB8AC3E}">
        <p14:creationId xmlns:p14="http://schemas.microsoft.com/office/powerpoint/2010/main" val="401250165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cap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m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0309" y="3209353"/>
            <a:ext cx="5029210" cy="3154686"/>
          </a:xfrm>
          <a:prstGeom prst="rect">
            <a:avLst/>
          </a:prstGeom>
        </p:spPr>
      </p:pic>
      <p:sp>
        <p:nvSpPr>
          <p:cNvPr id="8" name="Título 1"/>
          <p:cNvSpPr>
            <a:spLocks noGrp="1"/>
          </p:cNvSpPr>
          <p:nvPr>
            <p:ph type="ctrTitle" hasCustomPrompt="1"/>
          </p:nvPr>
        </p:nvSpPr>
        <p:spPr>
          <a:xfrm>
            <a:off x="4499992" y="3645023"/>
            <a:ext cx="4176464" cy="648073"/>
          </a:xfrm>
        </p:spPr>
        <p:txBody>
          <a:bodyPr>
            <a:normAutofit/>
          </a:bodyPr>
          <a:lstStyle>
            <a:lvl1pPr algn="l">
              <a:defRPr sz="2800" baseline="0">
                <a:solidFill>
                  <a:schemeClr val="bg1"/>
                </a:solidFill>
                <a:latin typeface="HelveticaNeue Condensed" pitchFamily="34" charset="0"/>
              </a:defRPr>
            </a:lvl1pPr>
          </a:lstStyle>
          <a:p>
            <a:r>
              <a:rPr lang="pt-BR" dirty="0" smtClean="0"/>
              <a:t>Título da apresentação</a:t>
            </a:r>
            <a:endParaRPr lang="pt-BR" dirty="0"/>
          </a:p>
        </p:txBody>
      </p:sp>
      <p:sp>
        <p:nvSpPr>
          <p:cNvPr id="16" name="Espaço Reservado para Texto 15"/>
          <p:cNvSpPr>
            <a:spLocks noGrp="1"/>
          </p:cNvSpPr>
          <p:nvPr>
            <p:ph type="body" sz="quarter" idx="10" hasCustomPrompt="1"/>
          </p:nvPr>
        </p:nvSpPr>
        <p:spPr>
          <a:xfrm>
            <a:off x="4572000" y="5445125"/>
            <a:ext cx="2520950" cy="277813"/>
          </a:xfrm>
        </p:spPr>
        <p:txBody>
          <a:bodyPr>
            <a:normAutofit/>
          </a:bodyPr>
          <a:lstStyle>
            <a:lvl1pPr marL="0" indent="0">
              <a:buNone/>
              <a:defRPr sz="1200">
                <a:solidFill>
                  <a:schemeClr val="bg1"/>
                </a:solidFill>
                <a:latin typeface="HelveticaNeue Condensed" pitchFamily="34" charset="0"/>
              </a:defRPr>
            </a:lvl1pPr>
          </a:lstStyle>
          <a:p>
            <a:pPr lvl="0"/>
            <a:r>
              <a:rPr lang="pt-BR" dirty="0" smtClean="0"/>
              <a:t>SEU NOME, MARÇO 2012</a:t>
            </a:r>
            <a:endParaRPr lang="pt-BR" dirty="0"/>
          </a:p>
        </p:txBody>
      </p:sp>
      <p:sp>
        <p:nvSpPr>
          <p:cNvPr id="9" name="Subtítulo 2"/>
          <p:cNvSpPr>
            <a:spLocks noGrp="1"/>
          </p:cNvSpPr>
          <p:nvPr>
            <p:ph type="subTitle" idx="1" hasCustomPrompt="1"/>
          </p:nvPr>
        </p:nvSpPr>
        <p:spPr>
          <a:xfrm>
            <a:off x="4499992" y="4106173"/>
            <a:ext cx="4176464" cy="330939"/>
          </a:xfrm>
        </p:spPr>
        <p:txBody>
          <a:bodyPr>
            <a:noAutofit/>
          </a:bodyPr>
          <a:lstStyle>
            <a:lvl1pPr marL="0" indent="0" algn="l">
              <a:buNone/>
              <a:defRPr sz="1800" baseline="0">
                <a:solidFill>
                  <a:schemeClr val="bg1"/>
                </a:solidFill>
                <a:latin typeface="HelveticaNeue Condens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Subtítulo da apresentação</a:t>
            </a:r>
            <a:endParaRPr lang="pt-BR" dirty="0"/>
          </a:p>
        </p:txBody>
      </p:sp>
      <p:pic>
        <p:nvPicPr>
          <p:cNvPr id="7" name="Imagem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071614"/>
            <a:ext cx="822962" cy="786386"/>
          </a:xfrm>
          <a:prstGeom prst="rect">
            <a:avLst/>
          </a:prstGeom>
        </p:spPr>
      </p:pic>
    </p:spTree>
    <p:extLst>
      <p:ext uri="{BB962C8B-B14F-4D97-AF65-F5344CB8AC3E}">
        <p14:creationId xmlns:p14="http://schemas.microsoft.com/office/powerpoint/2010/main" val="88777949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cap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m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0309" y="3209353"/>
            <a:ext cx="5029210" cy="3154686"/>
          </a:xfrm>
          <a:prstGeom prst="rect">
            <a:avLst/>
          </a:prstGeom>
        </p:spPr>
      </p:pic>
      <p:sp>
        <p:nvSpPr>
          <p:cNvPr id="8" name="Título 1"/>
          <p:cNvSpPr>
            <a:spLocks noGrp="1"/>
          </p:cNvSpPr>
          <p:nvPr>
            <p:ph type="ctrTitle" hasCustomPrompt="1"/>
          </p:nvPr>
        </p:nvSpPr>
        <p:spPr>
          <a:xfrm>
            <a:off x="4499992" y="3645023"/>
            <a:ext cx="4176464" cy="648073"/>
          </a:xfrm>
        </p:spPr>
        <p:txBody>
          <a:bodyPr>
            <a:normAutofit/>
          </a:bodyPr>
          <a:lstStyle>
            <a:lvl1pPr algn="l">
              <a:defRPr sz="2800" baseline="0">
                <a:solidFill>
                  <a:schemeClr val="bg1"/>
                </a:solidFill>
                <a:latin typeface="HelveticaNeue Condensed" pitchFamily="34" charset="0"/>
              </a:defRPr>
            </a:lvl1pPr>
          </a:lstStyle>
          <a:p>
            <a:r>
              <a:rPr lang="pt-BR" dirty="0" smtClean="0"/>
              <a:t>Título da apresentação</a:t>
            </a:r>
            <a:endParaRPr lang="pt-BR" dirty="0"/>
          </a:p>
        </p:txBody>
      </p:sp>
      <p:sp>
        <p:nvSpPr>
          <p:cNvPr id="16" name="Espaço Reservado para Texto 15"/>
          <p:cNvSpPr>
            <a:spLocks noGrp="1"/>
          </p:cNvSpPr>
          <p:nvPr>
            <p:ph type="body" sz="quarter" idx="10" hasCustomPrompt="1"/>
          </p:nvPr>
        </p:nvSpPr>
        <p:spPr>
          <a:xfrm>
            <a:off x="4572000" y="5445125"/>
            <a:ext cx="2520950" cy="277813"/>
          </a:xfrm>
        </p:spPr>
        <p:txBody>
          <a:bodyPr>
            <a:normAutofit/>
          </a:bodyPr>
          <a:lstStyle>
            <a:lvl1pPr marL="0" indent="0">
              <a:buNone/>
              <a:defRPr sz="1200">
                <a:solidFill>
                  <a:schemeClr val="bg1"/>
                </a:solidFill>
                <a:latin typeface="HelveticaNeue Condensed" pitchFamily="34" charset="0"/>
              </a:defRPr>
            </a:lvl1pPr>
          </a:lstStyle>
          <a:p>
            <a:pPr lvl="0"/>
            <a:r>
              <a:rPr lang="pt-BR" dirty="0" smtClean="0"/>
              <a:t>SEU NOME, MARÇO 2012</a:t>
            </a:r>
            <a:endParaRPr lang="pt-BR" dirty="0"/>
          </a:p>
        </p:txBody>
      </p:sp>
      <p:sp>
        <p:nvSpPr>
          <p:cNvPr id="9" name="Subtítulo 2"/>
          <p:cNvSpPr>
            <a:spLocks noGrp="1"/>
          </p:cNvSpPr>
          <p:nvPr>
            <p:ph type="subTitle" idx="1" hasCustomPrompt="1"/>
          </p:nvPr>
        </p:nvSpPr>
        <p:spPr>
          <a:xfrm>
            <a:off x="4499992" y="4106173"/>
            <a:ext cx="4176464" cy="330939"/>
          </a:xfrm>
        </p:spPr>
        <p:txBody>
          <a:bodyPr>
            <a:noAutofit/>
          </a:bodyPr>
          <a:lstStyle>
            <a:lvl1pPr marL="0" indent="0" algn="l">
              <a:buNone/>
              <a:defRPr sz="1800" baseline="0">
                <a:solidFill>
                  <a:schemeClr val="bg1"/>
                </a:solidFill>
                <a:latin typeface="HelveticaNeue Condens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Subtítulo da apresentação</a:t>
            </a:r>
            <a:endParaRPr lang="pt-BR" dirty="0"/>
          </a:p>
        </p:txBody>
      </p:sp>
      <p:pic>
        <p:nvPicPr>
          <p:cNvPr id="7" name="Imagem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071614"/>
            <a:ext cx="822962" cy="786386"/>
          </a:xfrm>
          <a:prstGeom prst="rect">
            <a:avLst/>
          </a:prstGeom>
        </p:spPr>
      </p:pic>
    </p:spTree>
    <p:extLst>
      <p:ext uri="{BB962C8B-B14F-4D97-AF65-F5344CB8AC3E}">
        <p14:creationId xmlns:p14="http://schemas.microsoft.com/office/powerpoint/2010/main" val="162400128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oreBusines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Imagem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 y="1052736"/>
            <a:ext cx="9144000" cy="3734104"/>
          </a:xfrm>
          <a:prstGeom prst="rect">
            <a:avLst/>
          </a:prstGeom>
        </p:spPr>
      </p:pic>
      <p:sp>
        <p:nvSpPr>
          <p:cNvPr id="13" name="Espaço Reservado para Texto 12"/>
          <p:cNvSpPr>
            <a:spLocks noGrp="1"/>
          </p:cNvSpPr>
          <p:nvPr>
            <p:ph type="body" sz="quarter" idx="10" hasCustomPrompt="1"/>
          </p:nvPr>
        </p:nvSpPr>
        <p:spPr>
          <a:xfrm>
            <a:off x="5508104" y="260648"/>
            <a:ext cx="2520279" cy="432048"/>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2200">
                <a:solidFill>
                  <a:schemeClr val="bg1"/>
                </a:solidFill>
                <a:latin typeface="HelveticaNeue BlackCond" pitchFamily="34" charset="0"/>
              </a:defRPr>
            </a:lvl1pPr>
          </a:lstStyle>
          <a:p>
            <a:pPr lvl="0"/>
            <a:r>
              <a:rPr lang="pt-BR" dirty="0" smtClean="0"/>
              <a:t>Disponibilidade</a:t>
            </a:r>
            <a:endParaRPr lang="pt-BR" dirty="0"/>
          </a:p>
        </p:txBody>
      </p:sp>
      <p:sp>
        <p:nvSpPr>
          <p:cNvPr id="16" name="Espaço Reservado para Texto 12"/>
          <p:cNvSpPr>
            <a:spLocks noGrp="1"/>
          </p:cNvSpPr>
          <p:nvPr>
            <p:ph type="body" sz="quarter" idx="11" hasCustomPrompt="1"/>
          </p:nvPr>
        </p:nvSpPr>
        <p:spPr>
          <a:xfrm>
            <a:off x="5508105" y="548680"/>
            <a:ext cx="2520280" cy="288032"/>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1600">
                <a:solidFill>
                  <a:schemeClr val="bg1"/>
                </a:solidFill>
                <a:latin typeface="HelveticaNeue Condensed" pitchFamily="34" charset="0"/>
              </a:defRPr>
            </a:lvl1pPr>
          </a:lstStyle>
          <a:p>
            <a:pPr lvl="0"/>
            <a:r>
              <a:rPr lang="pt-BR" dirty="0" smtClean="0"/>
              <a:t>Core Business</a:t>
            </a:r>
            <a:endParaRPr lang="pt-BR" dirty="0"/>
          </a:p>
        </p:txBody>
      </p:sp>
      <p:sp>
        <p:nvSpPr>
          <p:cNvPr id="17" name="Espaço Reservado para Texto 12"/>
          <p:cNvSpPr>
            <a:spLocks noGrp="1"/>
          </p:cNvSpPr>
          <p:nvPr>
            <p:ph type="body" sz="quarter" idx="12" hasCustomPrompt="1"/>
          </p:nvPr>
        </p:nvSpPr>
        <p:spPr>
          <a:xfrm>
            <a:off x="4355976" y="4941168"/>
            <a:ext cx="4536504" cy="1368152"/>
          </a:xfrm>
          <a:effectLst>
            <a:outerShdw blurRad="50800" dist="38100" dir="10800000" algn="r" rotWithShape="0">
              <a:prstClr val="black">
                <a:alpha val="40000"/>
              </a:prstClr>
            </a:outerShdw>
          </a:effectLst>
        </p:spPr>
        <p:txBody>
          <a:bodyPr>
            <a:normAutofit/>
          </a:bodyPr>
          <a:lstStyle>
            <a:lvl1pPr marL="0" indent="0" algn="r">
              <a:lnSpc>
                <a:spcPct val="80000"/>
              </a:lnSpc>
              <a:buNone/>
              <a:defRPr sz="3600" cap="all" baseline="0">
                <a:solidFill>
                  <a:schemeClr val="bg1"/>
                </a:solidFill>
                <a:latin typeface="HelveticaNeue BlackCond" pitchFamily="34" charset="0"/>
              </a:defRPr>
            </a:lvl1pPr>
          </a:lstStyle>
          <a:p>
            <a:pPr lvl="0"/>
            <a:r>
              <a:rPr lang="pt-BR" dirty="0" smtClean="0"/>
              <a:t>“DISPONIBILIDADE É ATENDER RÁPIDO E DE FORMA CONTÍNUA”</a:t>
            </a:r>
          </a:p>
        </p:txBody>
      </p:sp>
      <p:pic>
        <p:nvPicPr>
          <p:cNvPr id="3" name="Imagem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89216" y="116632"/>
            <a:ext cx="947280" cy="888075"/>
          </a:xfrm>
          <a:prstGeom prst="rect">
            <a:avLst/>
          </a:prstGeom>
        </p:spPr>
      </p:pic>
    </p:spTree>
    <p:extLst>
      <p:ext uri="{BB962C8B-B14F-4D97-AF65-F5344CB8AC3E}">
        <p14:creationId xmlns:p14="http://schemas.microsoft.com/office/powerpoint/2010/main" val="342393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coreBusines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Imagem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 y="1052736"/>
            <a:ext cx="9144000" cy="3734104"/>
          </a:xfrm>
          <a:prstGeom prst="rect">
            <a:avLst/>
          </a:prstGeom>
        </p:spPr>
      </p:pic>
      <p:sp>
        <p:nvSpPr>
          <p:cNvPr id="13" name="Espaço Reservado para Texto 12"/>
          <p:cNvSpPr>
            <a:spLocks noGrp="1"/>
          </p:cNvSpPr>
          <p:nvPr>
            <p:ph type="body" sz="quarter" idx="10" hasCustomPrompt="1"/>
          </p:nvPr>
        </p:nvSpPr>
        <p:spPr>
          <a:xfrm>
            <a:off x="5508104" y="260648"/>
            <a:ext cx="2520279" cy="432048"/>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2200">
                <a:solidFill>
                  <a:schemeClr val="bg1"/>
                </a:solidFill>
                <a:latin typeface="HelveticaNeue BlackCond" pitchFamily="34" charset="0"/>
              </a:defRPr>
            </a:lvl1pPr>
          </a:lstStyle>
          <a:p>
            <a:pPr lvl="0"/>
            <a:r>
              <a:rPr lang="pt-BR" dirty="0" smtClean="0"/>
              <a:t>Assertividade</a:t>
            </a:r>
            <a:endParaRPr lang="pt-BR" dirty="0"/>
          </a:p>
        </p:txBody>
      </p:sp>
      <p:sp>
        <p:nvSpPr>
          <p:cNvPr id="16" name="Espaço Reservado para Texto 12"/>
          <p:cNvSpPr>
            <a:spLocks noGrp="1"/>
          </p:cNvSpPr>
          <p:nvPr>
            <p:ph type="body" sz="quarter" idx="11" hasCustomPrompt="1"/>
          </p:nvPr>
        </p:nvSpPr>
        <p:spPr>
          <a:xfrm>
            <a:off x="5508105" y="548680"/>
            <a:ext cx="2520280" cy="288032"/>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1600">
                <a:solidFill>
                  <a:schemeClr val="bg1"/>
                </a:solidFill>
                <a:latin typeface="HelveticaNeue Condensed" pitchFamily="34" charset="0"/>
              </a:defRPr>
            </a:lvl1pPr>
          </a:lstStyle>
          <a:p>
            <a:pPr lvl="0"/>
            <a:r>
              <a:rPr lang="pt-BR" dirty="0" smtClean="0"/>
              <a:t>Core Business</a:t>
            </a:r>
            <a:endParaRPr lang="pt-BR" dirty="0"/>
          </a:p>
        </p:txBody>
      </p:sp>
      <p:sp>
        <p:nvSpPr>
          <p:cNvPr id="17" name="Espaço Reservado para Texto 12"/>
          <p:cNvSpPr>
            <a:spLocks noGrp="1"/>
          </p:cNvSpPr>
          <p:nvPr>
            <p:ph type="body" sz="quarter" idx="12" hasCustomPrompt="1"/>
          </p:nvPr>
        </p:nvSpPr>
        <p:spPr>
          <a:xfrm>
            <a:off x="4067944" y="4941168"/>
            <a:ext cx="4824536" cy="1368152"/>
          </a:xfrm>
          <a:effectLst>
            <a:outerShdw blurRad="50800" dist="38100" dir="10800000" algn="r" rotWithShape="0">
              <a:prstClr val="black">
                <a:alpha val="40000"/>
              </a:prstClr>
            </a:outerShdw>
          </a:effectLst>
        </p:spPr>
        <p:txBody>
          <a:bodyPr>
            <a:normAutofit/>
          </a:bodyPr>
          <a:lstStyle>
            <a:lvl1pPr marL="0" indent="0" algn="r">
              <a:lnSpc>
                <a:spcPct val="80000"/>
              </a:lnSpc>
              <a:spcBef>
                <a:spcPts val="0"/>
              </a:spcBef>
              <a:buNone/>
              <a:defRPr sz="3600" cap="all" baseline="0">
                <a:solidFill>
                  <a:schemeClr val="bg1"/>
                </a:solidFill>
                <a:latin typeface="HelveticaNeue BlackCond" pitchFamily="34" charset="0"/>
              </a:defRPr>
            </a:lvl1pPr>
          </a:lstStyle>
          <a:p>
            <a:pPr lvl="0"/>
            <a:r>
              <a:rPr lang="pt-BR" dirty="0" smtClean="0"/>
              <a:t>“ASSERTIVIDADE É</a:t>
            </a:r>
          </a:p>
          <a:p>
            <a:pPr lvl="0"/>
            <a:r>
              <a:rPr lang="pt-BR" dirty="0" smtClean="0"/>
              <a:t>DAR a SOLUÇÃO exata a</a:t>
            </a:r>
          </a:p>
          <a:p>
            <a:pPr lvl="0"/>
            <a:r>
              <a:rPr lang="pt-BR" dirty="0" smtClean="0"/>
              <a:t>cada necessidade”</a:t>
            </a:r>
          </a:p>
        </p:txBody>
      </p:sp>
      <p:pic>
        <p:nvPicPr>
          <p:cNvPr id="7" name="Imagem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89216" y="116632"/>
            <a:ext cx="947280" cy="888075"/>
          </a:xfrm>
          <a:prstGeom prst="rect">
            <a:avLst/>
          </a:prstGeom>
        </p:spPr>
      </p:pic>
    </p:spTree>
    <p:extLst>
      <p:ext uri="{BB962C8B-B14F-4D97-AF65-F5344CB8AC3E}">
        <p14:creationId xmlns:p14="http://schemas.microsoft.com/office/powerpoint/2010/main" val="65879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coreBusines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Imagem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 y="1052736"/>
            <a:ext cx="9144000" cy="3734104"/>
          </a:xfrm>
          <a:prstGeom prst="rect">
            <a:avLst/>
          </a:prstGeom>
        </p:spPr>
      </p:pic>
      <p:sp>
        <p:nvSpPr>
          <p:cNvPr id="13" name="Espaço Reservado para Texto 12"/>
          <p:cNvSpPr>
            <a:spLocks noGrp="1"/>
          </p:cNvSpPr>
          <p:nvPr>
            <p:ph type="body" sz="quarter" idx="10" hasCustomPrompt="1"/>
          </p:nvPr>
        </p:nvSpPr>
        <p:spPr>
          <a:xfrm>
            <a:off x="5508104" y="260648"/>
            <a:ext cx="2520279" cy="432048"/>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2200">
                <a:solidFill>
                  <a:schemeClr val="bg1"/>
                </a:solidFill>
                <a:latin typeface="HelveticaNeue BlackCond" pitchFamily="34" charset="0"/>
              </a:defRPr>
            </a:lvl1pPr>
          </a:lstStyle>
          <a:p>
            <a:pPr lvl="0"/>
            <a:r>
              <a:rPr lang="pt-BR" dirty="0" smtClean="0"/>
              <a:t>Conveniência</a:t>
            </a:r>
            <a:endParaRPr lang="pt-BR" dirty="0"/>
          </a:p>
        </p:txBody>
      </p:sp>
      <p:sp>
        <p:nvSpPr>
          <p:cNvPr id="16" name="Espaço Reservado para Texto 12"/>
          <p:cNvSpPr>
            <a:spLocks noGrp="1"/>
          </p:cNvSpPr>
          <p:nvPr>
            <p:ph type="body" sz="quarter" idx="11" hasCustomPrompt="1"/>
          </p:nvPr>
        </p:nvSpPr>
        <p:spPr>
          <a:xfrm>
            <a:off x="5508105" y="548680"/>
            <a:ext cx="2520280" cy="288032"/>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1600">
                <a:solidFill>
                  <a:schemeClr val="bg1"/>
                </a:solidFill>
                <a:latin typeface="HelveticaNeue Condensed" pitchFamily="34" charset="0"/>
              </a:defRPr>
            </a:lvl1pPr>
          </a:lstStyle>
          <a:p>
            <a:pPr lvl="0"/>
            <a:r>
              <a:rPr lang="pt-BR" dirty="0" smtClean="0"/>
              <a:t>Core Business</a:t>
            </a:r>
            <a:endParaRPr lang="pt-BR" dirty="0"/>
          </a:p>
        </p:txBody>
      </p:sp>
      <p:sp>
        <p:nvSpPr>
          <p:cNvPr id="17" name="Espaço Reservado para Texto 12"/>
          <p:cNvSpPr>
            <a:spLocks noGrp="1"/>
          </p:cNvSpPr>
          <p:nvPr>
            <p:ph type="body" sz="quarter" idx="12" hasCustomPrompt="1"/>
          </p:nvPr>
        </p:nvSpPr>
        <p:spPr>
          <a:xfrm>
            <a:off x="4067944" y="4941168"/>
            <a:ext cx="4824536" cy="1368152"/>
          </a:xfrm>
          <a:effectLst>
            <a:outerShdw blurRad="50800" dist="38100" dir="10800000" algn="r" rotWithShape="0">
              <a:prstClr val="black">
                <a:alpha val="40000"/>
              </a:prstClr>
            </a:outerShdw>
          </a:effectLst>
        </p:spPr>
        <p:txBody>
          <a:bodyPr>
            <a:normAutofit/>
          </a:bodyPr>
          <a:lstStyle>
            <a:lvl1pPr marL="0" indent="0" algn="r">
              <a:lnSpc>
                <a:spcPct val="80000"/>
              </a:lnSpc>
              <a:spcBef>
                <a:spcPts val="0"/>
              </a:spcBef>
              <a:buNone/>
              <a:defRPr sz="3600" cap="all" baseline="0">
                <a:solidFill>
                  <a:schemeClr val="bg1"/>
                </a:solidFill>
                <a:latin typeface="HelveticaNeue BlackCond" pitchFamily="34" charset="0"/>
              </a:defRPr>
            </a:lvl1pPr>
          </a:lstStyle>
          <a:p>
            <a:pPr algn="r">
              <a:lnSpc>
                <a:spcPct val="80000"/>
              </a:lnSpc>
            </a:pPr>
            <a:r>
              <a:rPr lang="pt-BR" sz="3600" dirty="0" smtClean="0">
                <a:solidFill>
                  <a:schemeClr val="bg1"/>
                </a:solidFill>
                <a:latin typeface="HelveticaNeue BlackCond" pitchFamily="34" charset="0"/>
              </a:rPr>
              <a:t>“CONVENIÊNCIA É</a:t>
            </a:r>
          </a:p>
          <a:p>
            <a:pPr algn="r">
              <a:lnSpc>
                <a:spcPct val="80000"/>
              </a:lnSpc>
            </a:pPr>
            <a:r>
              <a:rPr lang="pt-BR" sz="3600" dirty="0" smtClean="0">
                <a:solidFill>
                  <a:schemeClr val="bg1"/>
                </a:solidFill>
                <a:latin typeface="HelveticaNeue BlackCond" pitchFamily="34" charset="0"/>
              </a:rPr>
              <a:t>ESTAR PRÓXIMO</a:t>
            </a:r>
          </a:p>
          <a:p>
            <a:pPr algn="r">
              <a:lnSpc>
                <a:spcPct val="80000"/>
              </a:lnSpc>
            </a:pPr>
            <a:r>
              <a:rPr lang="pt-BR" sz="3600" dirty="0" smtClean="0">
                <a:solidFill>
                  <a:schemeClr val="bg1"/>
                </a:solidFill>
                <a:latin typeface="HelveticaNeue BlackCond" pitchFamily="34" charset="0"/>
              </a:rPr>
              <a:t>AO CLIENTE”</a:t>
            </a:r>
            <a:endParaRPr lang="pt-BR" sz="4800" dirty="0" smtClean="0">
              <a:solidFill>
                <a:schemeClr val="bg1"/>
              </a:solidFill>
              <a:latin typeface="HelveticaNeue BlackCond" pitchFamily="34" charset="0"/>
            </a:endParaRPr>
          </a:p>
        </p:txBody>
      </p:sp>
      <p:pic>
        <p:nvPicPr>
          <p:cNvPr id="7" name="Imagem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89216" y="116632"/>
            <a:ext cx="947280" cy="888075"/>
          </a:xfrm>
          <a:prstGeom prst="rect">
            <a:avLst/>
          </a:prstGeom>
        </p:spPr>
      </p:pic>
    </p:spTree>
    <p:extLst>
      <p:ext uri="{BB962C8B-B14F-4D97-AF65-F5344CB8AC3E}">
        <p14:creationId xmlns:p14="http://schemas.microsoft.com/office/powerpoint/2010/main" val="362252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udo tecni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Espaço Reservado para Texto 3"/>
          <p:cNvSpPr>
            <a:spLocks noGrp="1"/>
          </p:cNvSpPr>
          <p:nvPr>
            <p:ph type="body" sz="quarter" idx="13" hasCustomPrompt="1"/>
          </p:nvPr>
        </p:nvSpPr>
        <p:spPr>
          <a:xfrm>
            <a:off x="474662" y="484188"/>
            <a:ext cx="4241353" cy="287337"/>
          </a:xfrm>
        </p:spPr>
        <p:txBody>
          <a:bodyPr>
            <a:noAutofit/>
          </a:bodyPr>
          <a:lstStyle>
            <a:lvl1pPr marL="0" indent="0">
              <a:buNone/>
              <a:defRPr sz="2000">
                <a:solidFill>
                  <a:srgbClr val="898989"/>
                </a:solidFill>
                <a:latin typeface="HelveticaNeue BlackCond" pitchFamily="34" charset="0"/>
              </a:defRPr>
            </a:lvl1pPr>
          </a:lstStyle>
          <a:p>
            <a:pPr lvl="0"/>
            <a:r>
              <a:rPr lang="pt-BR" dirty="0" smtClean="0"/>
              <a:t>Título do gráfico</a:t>
            </a:r>
            <a:endParaRPr lang="pt-BR" dirty="0"/>
          </a:p>
        </p:txBody>
      </p:sp>
      <p:sp>
        <p:nvSpPr>
          <p:cNvPr id="7" name="Espaço Reservado para Número de Slide 5"/>
          <p:cNvSpPr>
            <a:spLocks noGrp="1"/>
          </p:cNvSpPr>
          <p:nvPr>
            <p:ph type="sldNum" sz="quarter" idx="12"/>
          </p:nvPr>
        </p:nvSpPr>
        <p:spPr>
          <a:xfrm>
            <a:off x="6804248" y="6381328"/>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Tree>
    <p:extLst>
      <p:ext uri="{BB962C8B-B14F-4D97-AF65-F5344CB8AC3E}">
        <p14:creationId xmlns:p14="http://schemas.microsoft.com/office/powerpoint/2010/main" val="25481514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coreBusines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Imagem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 y="1052736"/>
            <a:ext cx="9144000" cy="3734104"/>
          </a:xfrm>
          <a:prstGeom prst="rect">
            <a:avLst/>
          </a:prstGeom>
        </p:spPr>
      </p:pic>
      <p:sp>
        <p:nvSpPr>
          <p:cNvPr id="13" name="Espaço Reservado para Texto 12"/>
          <p:cNvSpPr>
            <a:spLocks noGrp="1"/>
          </p:cNvSpPr>
          <p:nvPr>
            <p:ph type="body" sz="quarter" idx="10" hasCustomPrompt="1"/>
          </p:nvPr>
        </p:nvSpPr>
        <p:spPr>
          <a:xfrm>
            <a:off x="5508104" y="260648"/>
            <a:ext cx="2520279" cy="432048"/>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2200">
                <a:solidFill>
                  <a:schemeClr val="bg1"/>
                </a:solidFill>
                <a:latin typeface="HelveticaNeue BlackCond" pitchFamily="34" charset="0"/>
              </a:defRPr>
            </a:lvl1pPr>
          </a:lstStyle>
          <a:p>
            <a:pPr lvl="0"/>
            <a:r>
              <a:rPr lang="pt-BR" dirty="0" smtClean="0"/>
              <a:t>Confiança</a:t>
            </a:r>
            <a:endParaRPr lang="pt-BR" dirty="0"/>
          </a:p>
        </p:txBody>
      </p:sp>
      <p:sp>
        <p:nvSpPr>
          <p:cNvPr id="16" name="Espaço Reservado para Texto 12"/>
          <p:cNvSpPr>
            <a:spLocks noGrp="1"/>
          </p:cNvSpPr>
          <p:nvPr>
            <p:ph type="body" sz="quarter" idx="11" hasCustomPrompt="1"/>
          </p:nvPr>
        </p:nvSpPr>
        <p:spPr>
          <a:xfrm>
            <a:off x="5508105" y="548680"/>
            <a:ext cx="2520280" cy="288032"/>
          </a:xfrm>
          <a:effectLst>
            <a:outerShdw blurRad="50800" dist="38100" dir="13500000" algn="r" rotWithShape="0">
              <a:prstClr val="black">
                <a:alpha val="40000"/>
              </a:prstClr>
            </a:outerShdw>
          </a:effectLst>
        </p:spPr>
        <p:txBody>
          <a:bodyPr>
            <a:normAutofit/>
          </a:bodyPr>
          <a:lstStyle>
            <a:lvl1pPr marL="0" indent="0" algn="r">
              <a:lnSpc>
                <a:spcPct val="80000"/>
              </a:lnSpc>
              <a:buNone/>
              <a:defRPr sz="1600">
                <a:solidFill>
                  <a:schemeClr val="bg1"/>
                </a:solidFill>
                <a:latin typeface="HelveticaNeue Condensed" pitchFamily="34" charset="0"/>
              </a:defRPr>
            </a:lvl1pPr>
          </a:lstStyle>
          <a:p>
            <a:pPr lvl="0"/>
            <a:r>
              <a:rPr lang="pt-BR" dirty="0" smtClean="0"/>
              <a:t>Core Business</a:t>
            </a:r>
            <a:endParaRPr lang="pt-BR" dirty="0"/>
          </a:p>
        </p:txBody>
      </p:sp>
      <p:sp>
        <p:nvSpPr>
          <p:cNvPr id="17" name="Espaço Reservado para Texto 12"/>
          <p:cNvSpPr>
            <a:spLocks noGrp="1"/>
          </p:cNvSpPr>
          <p:nvPr>
            <p:ph type="body" sz="quarter" idx="12" hasCustomPrompt="1"/>
          </p:nvPr>
        </p:nvSpPr>
        <p:spPr>
          <a:xfrm>
            <a:off x="4067944" y="4941168"/>
            <a:ext cx="4824536" cy="1368152"/>
          </a:xfrm>
          <a:effectLst>
            <a:outerShdw blurRad="50800" dist="38100" dir="10800000" algn="r" rotWithShape="0">
              <a:prstClr val="black">
                <a:alpha val="40000"/>
              </a:prstClr>
            </a:outerShdw>
          </a:effectLst>
        </p:spPr>
        <p:txBody>
          <a:bodyPr>
            <a:normAutofit/>
          </a:bodyPr>
          <a:lstStyle>
            <a:lvl1pPr marL="0" indent="0" algn="r">
              <a:lnSpc>
                <a:spcPct val="80000"/>
              </a:lnSpc>
              <a:spcBef>
                <a:spcPts val="0"/>
              </a:spcBef>
              <a:buNone/>
              <a:defRPr sz="3600" cap="all" baseline="0">
                <a:solidFill>
                  <a:schemeClr val="bg1"/>
                </a:solidFill>
                <a:latin typeface="HelveticaNeue BlackCond" pitchFamily="34" charset="0"/>
              </a:defRPr>
            </a:lvl1pPr>
          </a:lstStyle>
          <a:p>
            <a:pPr algn="r">
              <a:lnSpc>
                <a:spcPct val="80000"/>
              </a:lnSpc>
            </a:pPr>
            <a:r>
              <a:rPr lang="pt-BR" sz="3600" dirty="0" smtClean="0">
                <a:solidFill>
                  <a:schemeClr val="bg1"/>
                </a:solidFill>
                <a:latin typeface="HelveticaNeue BlackCond" pitchFamily="34" charset="0"/>
              </a:rPr>
              <a:t>“COFIANÇA É</a:t>
            </a:r>
          </a:p>
          <a:p>
            <a:pPr algn="r">
              <a:lnSpc>
                <a:spcPct val="80000"/>
              </a:lnSpc>
            </a:pPr>
            <a:r>
              <a:rPr lang="pt-BR" sz="3600" dirty="0" smtClean="0">
                <a:solidFill>
                  <a:schemeClr val="bg1"/>
                </a:solidFill>
                <a:latin typeface="HelveticaNeue BlackCond" pitchFamily="34" charset="0"/>
              </a:rPr>
              <a:t>ATUAR COM ÉTICA E RESPONSABILIDADE”</a:t>
            </a:r>
            <a:endParaRPr lang="pt-BR" sz="4800" dirty="0" smtClean="0">
              <a:solidFill>
                <a:schemeClr val="bg1"/>
              </a:solidFill>
              <a:latin typeface="HelveticaNeue BlackCond" pitchFamily="34" charset="0"/>
            </a:endParaRPr>
          </a:p>
        </p:txBody>
      </p:sp>
      <p:pic>
        <p:nvPicPr>
          <p:cNvPr id="21" name="Imagem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89216" y="116632"/>
            <a:ext cx="947280" cy="888075"/>
          </a:xfrm>
          <a:prstGeom prst="rect">
            <a:avLst/>
          </a:prstGeom>
        </p:spPr>
      </p:pic>
    </p:spTree>
    <p:extLst>
      <p:ext uri="{BB962C8B-B14F-4D97-AF65-F5344CB8AC3E}">
        <p14:creationId xmlns:p14="http://schemas.microsoft.com/office/powerpoint/2010/main" val="334015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nfográfico com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hasCustomPrompt="1"/>
          </p:nvPr>
        </p:nvSpPr>
        <p:spPr>
          <a:xfrm>
            <a:off x="539552" y="476672"/>
            <a:ext cx="8147248" cy="523220"/>
          </a:xfrm>
        </p:spPr>
        <p:txBody>
          <a:bodyPr/>
          <a:lstStyle>
            <a:lvl1pPr marL="0" marR="0" indent="0" algn="l" defTabSz="914400" rtl="0" eaLnBrk="1" fontAlgn="auto" latinLnBrk="0" hangingPunct="1">
              <a:lnSpc>
                <a:spcPct val="100000"/>
              </a:lnSpc>
              <a:spcBef>
                <a:spcPct val="0"/>
              </a:spcBef>
              <a:spcAft>
                <a:spcPts val="0"/>
              </a:spcAft>
              <a:buClrTx/>
              <a:buSzTx/>
              <a:buFontTx/>
              <a:buNone/>
              <a:tabLst/>
              <a:defRPr sz="2800" baseline="0">
                <a:solidFill>
                  <a:srgbClr val="AA1819"/>
                </a:solidFill>
                <a:latin typeface="HelveticaNeue BlackCond" pitchFamily="34" charset="0"/>
              </a:defRPr>
            </a:lvl1pPr>
          </a:lstStyle>
          <a:p>
            <a:r>
              <a:rPr lang="pt-BR" sz="2800" dirty="0" smtClean="0">
                <a:solidFill>
                  <a:schemeClr val="bg1"/>
                </a:solidFill>
                <a:latin typeface="HelveticaNeue BlackCond" pitchFamily="34" charset="0"/>
              </a:rPr>
              <a:t>Informação de maior destaque</a:t>
            </a:r>
            <a:endParaRPr lang="pt-BR" dirty="0"/>
          </a:p>
        </p:txBody>
      </p:sp>
      <p:sp>
        <p:nvSpPr>
          <p:cNvPr id="10" name="Espaço Reservado para Texto 2"/>
          <p:cNvSpPr>
            <a:spLocks noGrp="1"/>
          </p:cNvSpPr>
          <p:nvPr>
            <p:ph type="body" idx="14" hasCustomPrompt="1"/>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pt-BR" dirty="0" smtClean="0">
                <a:solidFill>
                  <a:srgbClr val="767575"/>
                </a:solidFill>
                <a:latin typeface="HelveticaNeue Condensed" pitchFamily="34" charset="0"/>
              </a:rPr>
              <a:t>Nome do gráfico</a:t>
            </a:r>
            <a:endParaRPr lang="pt-BR" dirty="0">
              <a:solidFill>
                <a:srgbClr val="767575"/>
              </a:solidFill>
              <a:latin typeface="HelveticaNeue Condensed" pitchFamily="34" charset="0"/>
            </a:endParaRPr>
          </a:p>
        </p:txBody>
      </p:sp>
    </p:spTree>
    <p:extLst>
      <p:ext uri="{BB962C8B-B14F-4D97-AF65-F5344CB8AC3E}">
        <p14:creationId xmlns:p14="http://schemas.microsoft.com/office/powerpoint/2010/main" val="364591998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fográficom sem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hasCustomPrompt="1"/>
          </p:nvPr>
        </p:nvSpPr>
        <p:spPr>
          <a:xfrm>
            <a:off x="539552" y="476672"/>
            <a:ext cx="8147248" cy="523220"/>
          </a:xfrm>
        </p:spPr>
        <p:txBody>
          <a:bodyPr/>
          <a:lstStyle>
            <a:lvl1pPr marL="0" marR="0" indent="0" algn="l" defTabSz="914400" rtl="0" eaLnBrk="1" fontAlgn="auto" latinLnBrk="0" hangingPunct="1">
              <a:lnSpc>
                <a:spcPct val="100000"/>
              </a:lnSpc>
              <a:spcBef>
                <a:spcPct val="0"/>
              </a:spcBef>
              <a:spcAft>
                <a:spcPts val="0"/>
              </a:spcAft>
              <a:buClrTx/>
              <a:buSzTx/>
              <a:buFontTx/>
              <a:buNone/>
              <a:tabLst/>
              <a:defRPr sz="2800" baseline="0">
                <a:solidFill>
                  <a:srgbClr val="AA1819"/>
                </a:solidFill>
                <a:latin typeface="HelveticaNeue BlackCond" pitchFamily="34" charset="0"/>
              </a:defRPr>
            </a:lvl1pPr>
          </a:lstStyle>
          <a:p>
            <a:r>
              <a:rPr lang="pt-BR" sz="2800" dirty="0" smtClean="0">
                <a:solidFill>
                  <a:schemeClr val="bg1"/>
                </a:solidFill>
                <a:latin typeface="HelveticaNeue BlackCond" pitchFamily="34" charset="0"/>
              </a:rPr>
              <a:t>Informação de maior destaque</a:t>
            </a:r>
            <a:endParaRPr lang="pt-BR" dirty="0"/>
          </a:p>
        </p:txBody>
      </p:sp>
      <p:sp>
        <p:nvSpPr>
          <p:cNvPr id="10" name="Espaço Reservado para Texto 2"/>
          <p:cNvSpPr>
            <a:spLocks noGrp="1"/>
          </p:cNvSpPr>
          <p:nvPr>
            <p:ph type="body" idx="14" hasCustomPrompt="1"/>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pt-BR" dirty="0" smtClean="0">
                <a:solidFill>
                  <a:srgbClr val="767575"/>
                </a:solidFill>
                <a:latin typeface="HelveticaNeue Condensed" pitchFamily="34" charset="0"/>
              </a:rPr>
              <a:t>Nome do gráfico</a:t>
            </a:r>
            <a:endParaRPr lang="pt-BR" dirty="0">
              <a:solidFill>
                <a:srgbClr val="767575"/>
              </a:solidFill>
              <a:latin typeface="HelveticaNeue Condensed" pitchFamily="34" charset="0"/>
            </a:endParaRPr>
          </a:p>
        </p:txBody>
      </p:sp>
    </p:spTree>
    <p:extLst>
      <p:ext uri="{BB962C8B-B14F-4D97-AF65-F5344CB8AC3E}">
        <p14:creationId xmlns:p14="http://schemas.microsoft.com/office/powerpoint/2010/main" val="307865878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creditamos nas pesso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6" name="CaixaDeTexto 5"/>
          <p:cNvSpPr txBox="1"/>
          <p:nvPr userDrawn="1"/>
        </p:nvSpPr>
        <p:spPr>
          <a:xfrm>
            <a:off x="6208464" y="770686"/>
            <a:ext cx="715233" cy="2400657"/>
          </a:xfrm>
          <a:prstGeom prst="rect">
            <a:avLst/>
          </a:prstGeom>
          <a:noFill/>
        </p:spPr>
        <p:txBody>
          <a:bodyPr wrap="square" rtlCol="0">
            <a:spAutoFit/>
          </a:bodyPr>
          <a:lstStyle/>
          <a:p>
            <a:r>
              <a:rPr lang="pt-BR" sz="14500" dirty="0" smtClean="0">
                <a:solidFill>
                  <a:srgbClr val="797979"/>
                </a:solidFill>
                <a:latin typeface="HelveticaNeue UltraLigCond" pitchFamily="34" charset="0"/>
              </a:rPr>
              <a:t>}</a:t>
            </a:r>
            <a:endParaRPr lang="pt-BR" sz="14500" dirty="0">
              <a:solidFill>
                <a:srgbClr val="797979"/>
              </a:solidFill>
              <a:latin typeface="HelveticaNeue UltraLigCond" pitchFamily="34" charset="0"/>
            </a:endParaRPr>
          </a:p>
        </p:txBody>
      </p:sp>
      <p:sp>
        <p:nvSpPr>
          <p:cNvPr id="7" name="CaixaDeTexto 6"/>
          <p:cNvSpPr txBox="1"/>
          <p:nvPr userDrawn="1"/>
        </p:nvSpPr>
        <p:spPr>
          <a:xfrm>
            <a:off x="539552" y="476672"/>
            <a:ext cx="2880320" cy="1705082"/>
          </a:xfrm>
          <a:prstGeom prst="rect">
            <a:avLst/>
          </a:prstGeom>
          <a:noFill/>
        </p:spPr>
        <p:txBody>
          <a:bodyPr wrap="square" rtlCol="0">
            <a:spAutoFit/>
          </a:bodyPr>
          <a:lstStyle/>
          <a:p>
            <a:pPr>
              <a:lnSpc>
                <a:spcPct val="80000"/>
              </a:lnSpc>
            </a:pPr>
            <a:r>
              <a:rPr lang="en-US" sz="2800" dirty="0" smtClean="0">
                <a:solidFill>
                  <a:srgbClr val="767575"/>
                </a:solidFill>
                <a:latin typeface="HelveticaNeue BlackCond" pitchFamily="34" charset="0"/>
              </a:rPr>
              <a:t>We believe in people</a:t>
            </a:r>
          </a:p>
          <a:p>
            <a:endParaRPr lang="pt-BR" sz="2800" dirty="0" smtClean="0">
              <a:solidFill>
                <a:srgbClr val="767575"/>
              </a:solidFill>
              <a:latin typeface="HelveticaNeue BlackCond" pitchFamily="34" charset="0"/>
            </a:endParaRPr>
          </a:p>
          <a:p>
            <a:r>
              <a:rPr lang="en-US" sz="1600" dirty="0" smtClean="0">
                <a:solidFill>
                  <a:srgbClr val="767575"/>
                </a:solidFill>
                <a:latin typeface="HelveticaNeue Condensed" pitchFamily="34" charset="0"/>
              </a:rPr>
              <a:t>Knowledge is the DNA of</a:t>
            </a:r>
          </a:p>
          <a:p>
            <a:r>
              <a:rPr lang="en-US" sz="1600" dirty="0" smtClean="0">
                <a:solidFill>
                  <a:srgbClr val="767575"/>
                </a:solidFill>
                <a:latin typeface="HelveticaNeue Condensed" pitchFamily="34" charset="0"/>
              </a:rPr>
              <a:t>successful projects</a:t>
            </a:r>
          </a:p>
        </p:txBody>
      </p:sp>
      <p:sp>
        <p:nvSpPr>
          <p:cNvPr id="9" name="CaixaDeTexto 8"/>
          <p:cNvSpPr txBox="1"/>
          <p:nvPr userDrawn="1"/>
        </p:nvSpPr>
        <p:spPr>
          <a:xfrm>
            <a:off x="6764630" y="1966682"/>
            <a:ext cx="1489294" cy="395814"/>
          </a:xfrm>
          <a:prstGeom prst="rect">
            <a:avLst/>
          </a:prstGeom>
          <a:noFill/>
        </p:spPr>
        <p:txBody>
          <a:bodyPr wrap="square" rtlCol="0">
            <a:spAutoFit/>
          </a:bodyPr>
          <a:lstStyle/>
          <a:p>
            <a:pPr>
              <a:lnSpc>
                <a:spcPct val="130000"/>
              </a:lnSpc>
            </a:pPr>
            <a:r>
              <a:rPr lang="en-US" sz="1700" dirty="0" smtClean="0">
                <a:solidFill>
                  <a:srgbClr val="AA1819"/>
                </a:solidFill>
                <a:latin typeface="HelveticaNeue MediumCond" pitchFamily="34" charset="0"/>
              </a:rPr>
              <a:t>Good projects</a:t>
            </a:r>
          </a:p>
        </p:txBody>
      </p:sp>
      <p:grpSp>
        <p:nvGrpSpPr>
          <p:cNvPr id="10" name="Grupo 9"/>
          <p:cNvGrpSpPr/>
          <p:nvPr userDrawn="1"/>
        </p:nvGrpSpPr>
        <p:grpSpPr>
          <a:xfrm>
            <a:off x="5220072" y="5229200"/>
            <a:ext cx="864096" cy="79450"/>
            <a:chOff x="5004048" y="4989808"/>
            <a:chExt cx="864096" cy="79450"/>
          </a:xfrm>
        </p:grpSpPr>
        <p:cxnSp>
          <p:nvCxnSpPr>
            <p:cNvPr id="12" name="Conector reto 11"/>
            <p:cNvCxnSpPr/>
            <p:nvPr/>
          </p:nvCxnSpPr>
          <p:spPr>
            <a:xfrm>
              <a:off x="5004048" y="5031705"/>
              <a:ext cx="86409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Elipse 12"/>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
        <p:nvSpPr>
          <p:cNvPr id="14" name="CaixaDeTexto 13"/>
          <p:cNvSpPr txBox="1"/>
          <p:nvPr userDrawn="1"/>
        </p:nvSpPr>
        <p:spPr>
          <a:xfrm>
            <a:off x="6228184" y="5085184"/>
            <a:ext cx="2304256" cy="338554"/>
          </a:xfrm>
          <a:prstGeom prst="rect">
            <a:avLst/>
          </a:prstGeom>
          <a:noFill/>
        </p:spPr>
        <p:txBody>
          <a:bodyPr wrap="square" rtlCol="0">
            <a:spAutoFit/>
          </a:bodyPr>
          <a:lstStyle/>
          <a:p>
            <a:r>
              <a:rPr lang="en-US" sz="1600" dirty="0" smtClean="0">
                <a:solidFill>
                  <a:srgbClr val="767575"/>
                </a:solidFill>
                <a:latin typeface="HelveticaNeue Condensed" pitchFamily="34" charset="0"/>
              </a:rPr>
              <a:t>Qualified team</a:t>
            </a:r>
            <a:endParaRPr lang="en-US" sz="1600" dirty="0" smtClean="0"/>
          </a:p>
        </p:txBody>
      </p:sp>
      <p:grpSp>
        <p:nvGrpSpPr>
          <p:cNvPr id="17" name="Grupo 16"/>
          <p:cNvGrpSpPr/>
          <p:nvPr userDrawn="1"/>
        </p:nvGrpSpPr>
        <p:grpSpPr>
          <a:xfrm>
            <a:off x="3923928" y="4797152"/>
            <a:ext cx="2160240" cy="79450"/>
            <a:chOff x="5004048" y="4989808"/>
            <a:chExt cx="2160240" cy="79450"/>
          </a:xfrm>
        </p:grpSpPr>
        <p:cxnSp>
          <p:nvCxnSpPr>
            <p:cNvPr id="18" name="Conector reto 17"/>
            <p:cNvCxnSpPr/>
            <p:nvPr/>
          </p:nvCxnSpPr>
          <p:spPr>
            <a:xfrm flipV="1">
              <a:off x="5004048" y="5029533"/>
              <a:ext cx="2160240" cy="21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Elipse 18"/>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
        <p:nvSpPr>
          <p:cNvPr id="20" name="CaixaDeTexto 19"/>
          <p:cNvSpPr txBox="1"/>
          <p:nvPr userDrawn="1"/>
        </p:nvSpPr>
        <p:spPr>
          <a:xfrm>
            <a:off x="6228184" y="4653136"/>
            <a:ext cx="2520280" cy="338554"/>
          </a:xfrm>
          <a:prstGeom prst="rect">
            <a:avLst/>
          </a:prstGeom>
          <a:noFill/>
        </p:spPr>
        <p:txBody>
          <a:bodyPr wrap="square" rtlCol="0">
            <a:spAutoFit/>
          </a:bodyPr>
          <a:lstStyle/>
          <a:p>
            <a:r>
              <a:rPr lang="en-US" sz="1600" dirty="0" smtClean="0">
                <a:solidFill>
                  <a:srgbClr val="767575"/>
                </a:solidFill>
                <a:latin typeface="HelveticaNeue Condensed" pitchFamily="34" charset="0"/>
              </a:rPr>
              <a:t>Valued professionals</a:t>
            </a:r>
            <a:endParaRPr lang="en-US" sz="1600" dirty="0">
              <a:solidFill>
                <a:srgbClr val="767575"/>
              </a:solidFill>
              <a:latin typeface="HelveticaNeue Condensed" pitchFamily="34" charset="0"/>
            </a:endParaRPr>
          </a:p>
        </p:txBody>
      </p:sp>
      <p:sp>
        <p:nvSpPr>
          <p:cNvPr id="21" name="CaixaDeTexto 20"/>
          <p:cNvSpPr txBox="1"/>
          <p:nvPr userDrawn="1"/>
        </p:nvSpPr>
        <p:spPr>
          <a:xfrm>
            <a:off x="6208464" y="4005064"/>
            <a:ext cx="2540000" cy="338554"/>
          </a:xfrm>
          <a:prstGeom prst="rect">
            <a:avLst/>
          </a:prstGeom>
          <a:noFill/>
        </p:spPr>
        <p:txBody>
          <a:bodyPr wrap="square" rtlCol="0">
            <a:spAutoFit/>
          </a:bodyPr>
          <a:lstStyle/>
          <a:p>
            <a:r>
              <a:rPr lang="en-US" sz="1600" dirty="0" smtClean="0">
                <a:solidFill>
                  <a:srgbClr val="767575"/>
                </a:solidFill>
                <a:latin typeface="HelveticaNeue Condensed" pitchFamily="34" charset="0"/>
              </a:rPr>
              <a:t>Knowledge of the tools</a:t>
            </a:r>
            <a:endParaRPr lang="en-US" sz="1600" dirty="0"/>
          </a:p>
        </p:txBody>
      </p:sp>
      <p:grpSp>
        <p:nvGrpSpPr>
          <p:cNvPr id="22" name="Grupo 21"/>
          <p:cNvGrpSpPr/>
          <p:nvPr userDrawn="1"/>
        </p:nvGrpSpPr>
        <p:grpSpPr>
          <a:xfrm>
            <a:off x="5220072" y="3738518"/>
            <a:ext cx="864096" cy="79450"/>
            <a:chOff x="5004048" y="4989808"/>
            <a:chExt cx="864096" cy="79450"/>
          </a:xfrm>
        </p:grpSpPr>
        <p:cxnSp>
          <p:nvCxnSpPr>
            <p:cNvPr id="23" name="Conector reto 22"/>
            <p:cNvCxnSpPr/>
            <p:nvPr/>
          </p:nvCxnSpPr>
          <p:spPr>
            <a:xfrm>
              <a:off x="5004048" y="5031705"/>
              <a:ext cx="86409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Elipse 23"/>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
        <p:nvSpPr>
          <p:cNvPr id="25" name="CaixaDeTexto 24"/>
          <p:cNvSpPr txBox="1"/>
          <p:nvPr userDrawn="1"/>
        </p:nvSpPr>
        <p:spPr>
          <a:xfrm>
            <a:off x="6228184" y="3594502"/>
            <a:ext cx="2808312" cy="338554"/>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767575"/>
                </a:solidFill>
                <a:latin typeface="HelveticaNeue Condensed" pitchFamily="34" charset="0"/>
              </a:rPr>
              <a:t>Experience in projects</a:t>
            </a:r>
            <a:endParaRPr lang="pt-BR" sz="1600" dirty="0"/>
          </a:p>
        </p:txBody>
      </p:sp>
      <p:grpSp>
        <p:nvGrpSpPr>
          <p:cNvPr id="26" name="Grupo 25"/>
          <p:cNvGrpSpPr/>
          <p:nvPr userDrawn="1"/>
        </p:nvGrpSpPr>
        <p:grpSpPr>
          <a:xfrm>
            <a:off x="5220072" y="3284984"/>
            <a:ext cx="864096" cy="79450"/>
            <a:chOff x="5004048" y="4989808"/>
            <a:chExt cx="864096" cy="79450"/>
          </a:xfrm>
        </p:grpSpPr>
        <p:cxnSp>
          <p:nvCxnSpPr>
            <p:cNvPr id="27" name="Conector reto 26"/>
            <p:cNvCxnSpPr/>
            <p:nvPr/>
          </p:nvCxnSpPr>
          <p:spPr>
            <a:xfrm>
              <a:off x="5004048" y="5031705"/>
              <a:ext cx="86409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Elipse 27"/>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
        <p:nvSpPr>
          <p:cNvPr id="29" name="CaixaDeTexto 28"/>
          <p:cNvSpPr txBox="1"/>
          <p:nvPr userDrawn="1"/>
        </p:nvSpPr>
        <p:spPr>
          <a:xfrm>
            <a:off x="6228184" y="3140968"/>
            <a:ext cx="2520280" cy="584775"/>
          </a:xfrm>
          <a:prstGeom prst="rect">
            <a:avLst/>
          </a:prstGeom>
          <a:noFill/>
        </p:spPr>
        <p:txBody>
          <a:bodyPr wrap="square" rtlCol="0">
            <a:spAutoFit/>
          </a:bodyPr>
          <a:lstStyle/>
          <a:p>
            <a:r>
              <a:rPr lang="en-US" sz="1600" dirty="0" smtClean="0">
                <a:solidFill>
                  <a:srgbClr val="767575"/>
                </a:solidFill>
                <a:latin typeface="HelveticaNeue Condensed" pitchFamily="34" charset="0"/>
              </a:rPr>
              <a:t>Active involvement of FHs Partners </a:t>
            </a:r>
            <a:endParaRPr lang="en-US" sz="1600" dirty="0"/>
          </a:p>
        </p:txBody>
      </p:sp>
      <p:grpSp>
        <p:nvGrpSpPr>
          <p:cNvPr id="30" name="Grupo 29"/>
          <p:cNvGrpSpPr/>
          <p:nvPr userDrawn="1"/>
        </p:nvGrpSpPr>
        <p:grpSpPr>
          <a:xfrm>
            <a:off x="3923928" y="4134616"/>
            <a:ext cx="2160240" cy="79450"/>
            <a:chOff x="5004048" y="4989808"/>
            <a:chExt cx="2160240" cy="79450"/>
          </a:xfrm>
        </p:grpSpPr>
        <p:cxnSp>
          <p:nvCxnSpPr>
            <p:cNvPr id="31" name="Conector reto 30"/>
            <p:cNvCxnSpPr/>
            <p:nvPr/>
          </p:nvCxnSpPr>
          <p:spPr>
            <a:xfrm flipV="1">
              <a:off x="5004048" y="5029533"/>
              <a:ext cx="2160240" cy="21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Elipse 31"/>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Tree>
    <p:extLst>
      <p:ext uri="{BB962C8B-B14F-4D97-AF65-F5344CB8AC3E}">
        <p14:creationId xmlns:p14="http://schemas.microsoft.com/office/powerpoint/2010/main" val="25155816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nvestimos no futur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33" name="CaixaDeTexto 32"/>
          <p:cNvSpPr txBox="1"/>
          <p:nvPr userDrawn="1"/>
        </p:nvSpPr>
        <p:spPr>
          <a:xfrm>
            <a:off x="539552" y="476672"/>
            <a:ext cx="6048672" cy="800219"/>
          </a:xfrm>
          <a:prstGeom prst="rect">
            <a:avLst/>
          </a:prstGeom>
          <a:noFill/>
        </p:spPr>
        <p:txBody>
          <a:bodyPr wrap="square" rtlCol="0">
            <a:spAutoFit/>
          </a:bodyPr>
          <a:lstStyle/>
          <a:p>
            <a:r>
              <a:rPr lang="en-US" sz="2800" dirty="0" smtClean="0">
                <a:solidFill>
                  <a:srgbClr val="767575"/>
                </a:solidFill>
                <a:latin typeface="HelveticaNeue BlackCond" pitchFamily="34" charset="0"/>
              </a:rPr>
              <a:t>We invest in the future</a:t>
            </a:r>
          </a:p>
          <a:p>
            <a:r>
              <a:rPr lang="en-US" dirty="0" smtClean="0">
                <a:solidFill>
                  <a:srgbClr val="767575"/>
                </a:solidFill>
                <a:latin typeface="HelveticaNeue Condensed" pitchFamily="34" charset="0"/>
              </a:rPr>
              <a:t>Environmental, social and economic commitment</a:t>
            </a:r>
            <a:endParaRPr lang="en-US" dirty="0">
              <a:solidFill>
                <a:srgbClr val="767575"/>
              </a:solidFill>
              <a:latin typeface="HelveticaNeue Condensed" pitchFamily="34" charset="0"/>
            </a:endParaRPr>
          </a:p>
        </p:txBody>
      </p:sp>
      <p:sp>
        <p:nvSpPr>
          <p:cNvPr id="34" name="CaixaDeTexto 33"/>
          <p:cNvSpPr txBox="1"/>
          <p:nvPr userDrawn="1"/>
        </p:nvSpPr>
        <p:spPr>
          <a:xfrm>
            <a:off x="6228184" y="4149080"/>
            <a:ext cx="2520280" cy="830997"/>
          </a:xfrm>
          <a:prstGeom prst="rect">
            <a:avLst/>
          </a:prstGeom>
          <a:noFill/>
        </p:spPr>
        <p:txBody>
          <a:bodyPr wrap="square" rtlCol="0">
            <a:spAutoFit/>
          </a:bodyPr>
          <a:lstStyle/>
          <a:p>
            <a:r>
              <a:rPr lang="en-US" sz="1600" dirty="0" smtClean="0">
                <a:solidFill>
                  <a:srgbClr val="767575"/>
                </a:solidFill>
                <a:latin typeface="HelveticaNeue BlackCond" pitchFamily="34" charset="0"/>
              </a:rPr>
              <a:t>Greenhouse gas reduction</a:t>
            </a:r>
          </a:p>
          <a:p>
            <a:r>
              <a:rPr lang="en-US" sz="1600" dirty="0" smtClean="0">
                <a:solidFill>
                  <a:srgbClr val="767575"/>
                </a:solidFill>
                <a:latin typeface="HelveticaNeue Condensed" pitchFamily="34" charset="0"/>
              </a:rPr>
              <a:t>Goal of 15% reduction per employee</a:t>
            </a:r>
          </a:p>
        </p:txBody>
      </p:sp>
      <p:grpSp>
        <p:nvGrpSpPr>
          <p:cNvPr id="35" name="Grupo 34"/>
          <p:cNvGrpSpPr/>
          <p:nvPr userDrawn="1"/>
        </p:nvGrpSpPr>
        <p:grpSpPr>
          <a:xfrm>
            <a:off x="4355976" y="3284984"/>
            <a:ext cx="1512168" cy="79450"/>
            <a:chOff x="5004048" y="4989808"/>
            <a:chExt cx="1512168" cy="79450"/>
          </a:xfrm>
        </p:grpSpPr>
        <p:cxnSp>
          <p:nvCxnSpPr>
            <p:cNvPr id="36" name="Conector reto 35"/>
            <p:cNvCxnSpPr/>
            <p:nvPr/>
          </p:nvCxnSpPr>
          <p:spPr>
            <a:xfrm>
              <a:off x="5004048" y="5031705"/>
              <a:ext cx="15121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Elipse 36"/>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
        <p:nvSpPr>
          <p:cNvPr id="38" name="CaixaDeTexto 37"/>
          <p:cNvSpPr txBox="1"/>
          <p:nvPr userDrawn="1"/>
        </p:nvSpPr>
        <p:spPr>
          <a:xfrm>
            <a:off x="6228184" y="3140968"/>
            <a:ext cx="2520280" cy="830997"/>
          </a:xfrm>
          <a:prstGeom prst="rect">
            <a:avLst/>
          </a:prstGeom>
          <a:noFill/>
        </p:spPr>
        <p:txBody>
          <a:bodyPr wrap="square" rtlCol="0">
            <a:spAutoFit/>
          </a:bodyPr>
          <a:lstStyle/>
          <a:p>
            <a:r>
              <a:rPr lang="en-US" sz="1600" dirty="0" smtClean="0">
                <a:solidFill>
                  <a:srgbClr val="767575"/>
                </a:solidFill>
                <a:latin typeface="HelveticaNeue BlackCond" pitchFamily="34" charset="0"/>
              </a:rPr>
              <a:t>Anticorruption pact </a:t>
            </a:r>
          </a:p>
          <a:p>
            <a:r>
              <a:rPr lang="en-US" sz="1600" dirty="0" smtClean="0">
                <a:solidFill>
                  <a:srgbClr val="767575"/>
                </a:solidFill>
                <a:latin typeface="HelveticaNeue Condensed" pitchFamily="34" charset="0"/>
              </a:rPr>
              <a:t>2</a:t>
            </a:r>
            <a:r>
              <a:rPr lang="en-US" sz="1600" baseline="30000" dirty="0" smtClean="0">
                <a:solidFill>
                  <a:srgbClr val="767575"/>
                </a:solidFill>
                <a:latin typeface="HelveticaNeue Condensed" pitchFamily="34" charset="0"/>
              </a:rPr>
              <a:t>nd</a:t>
            </a:r>
            <a:r>
              <a:rPr lang="en-US" sz="1600" dirty="0" smtClean="0">
                <a:solidFill>
                  <a:srgbClr val="767575"/>
                </a:solidFill>
                <a:latin typeface="HelveticaNeue Condensed" pitchFamily="34" charset="0"/>
              </a:rPr>
              <a:t> </a:t>
            </a:r>
            <a:r>
              <a:rPr lang="en-US" sz="1600" dirty="0" err="1" smtClean="0">
                <a:solidFill>
                  <a:srgbClr val="767575"/>
                </a:solidFill>
                <a:latin typeface="HelveticaNeue Condensed" pitchFamily="34" charset="0"/>
              </a:rPr>
              <a:t>brazilian</a:t>
            </a:r>
            <a:r>
              <a:rPr lang="en-US" sz="1600" dirty="0" smtClean="0">
                <a:solidFill>
                  <a:srgbClr val="767575"/>
                </a:solidFill>
                <a:latin typeface="HelveticaNeue Condensed" pitchFamily="34" charset="0"/>
              </a:rPr>
              <a:t> company to adopt the pact</a:t>
            </a:r>
            <a:endParaRPr lang="en-US" sz="1600" dirty="0">
              <a:latin typeface="HelveticaNeue BlackCond" pitchFamily="34" charset="0"/>
            </a:endParaRPr>
          </a:p>
        </p:txBody>
      </p:sp>
      <p:cxnSp>
        <p:nvCxnSpPr>
          <p:cNvPr id="39" name="Conector reto 38"/>
          <p:cNvCxnSpPr/>
          <p:nvPr userDrawn="1"/>
        </p:nvCxnSpPr>
        <p:spPr>
          <a:xfrm>
            <a:off x="4355976" y="4327551"/>
            <a:ext cx="15121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Elipse 39"/>
          <p:cNvSpPr/>
          <p:nvPr userDrawn="1"/>
        </p:nvSpPr>
        <p:spPr>
          <a:xfrm>
            <a:off x="4355976" y="4285654"/>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sp>
        <p:nvSpPr>
          <p:cNvPr id="41" name="CaixaDeTexto 40"/>
          <p:cNvSpPr txBox="1"/>
          <p:nvPr userDrawn="1"/>
        </p:nvSpPr>
        <p:spPr>
          <a:xfrm>
            <a:off x="8532440" y="4247510"/>
            <a:ext cx="255693" cy="261610"/>
          </a:xfrm>
          <a:prstGeom prst="rect">
            <a:avLst/>
          </a:prstGeom>
          <a:noFill/>
        </p:spPr>
        <p:txBody>
          <a:bodyPr wrap="square" rtlCol="0">
            <a:spAutoFit/>
          </a:bodyPr>
          <a:lstStyle/>
          <a:p>
            <a:r>
              <a:rPr lang="pt-BR" sz="1100" dirty="0" smtClean="0">
                <a:solidFill>
                  <a:srgbClr val="767575"/>
                </a:solidFill>
                <a:latin typeface="HelveticaNeue BlackCond" pitchFamily="34" charset="0"/>
              </a:rPr>
              <a:t>2</a:t>
            </a:r>
            <a:endParaRPr lang="pt-BR" sz="1100" dirty="0">
              <a:latin typeface="HelveticaNeue BlackCond" pitchFamily="34" charset="0"/>
            </a:endParaRPr>
          </a:p>
        </p:txBody>
      </p:sp>
    </p:spTree>
    <p:extLst>
      <p:ext uri="{BB962C8B-B14F-4D97-AF65-F5344CB8AC3E}">
        <p14:creationId xmlns:p14="http://schemas.microsoft.com/office/powerpoint/2010/main" val="34727385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rodu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33" name="Título 1"/>
          <p:cNvSpPr>
            <a:spLocks noGrp="1"/>
          </p:cNvSpPr>
          <p:nvPr>
            <p:ph type="title" hasCustomPrompt="1"/>
          </p:nvPr>
        </p:nvSpPr>
        <p:spPr>
          <a:xfrm>
            <a:off x="539552" y="476672"/>
            <a:ext cx="40324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34" name="Subtítulo 2"/>
          <p:cNvSpPr>
            <a:spLocks noGrp="1"/>
          </p:cNvSpPr>
          <p:nvPr>
            <p:ph type="subTitle" idx="13" hasCustomPrompt="1"/>
          </p:nvPr>
        </p:nvSpPr>
        <p:spPr>
          <a:xfrm>
            <a:off x="539552" y="1340768"/>
            <a:ext cx="3240360" cy="1080119"/>
          </a:xfrm>
        </p:spPr>
        <p:txBody>
          <a:bodyPr>
            <a:normAutofit/>
          </a:bodyPr>
          <a:lstStyle>
            <a:lvl1pPr marL="0" indent="0" algn="l">
              <a:buNone/>
              <a:defRPr sz="1600" baseline="0">
                <a:solidFill>
                  <a:srgbClr val="767575"/>
                </a:solidFill>
                <a:latin typeface="HelveticaNeue Condens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Texto de introdução</a:t>
            </a:r>
            <a:endParaRPr lang="pt-BR" dirty="0"/>
          </a:p>
        </p:txBody>
      </p:sp>
      <p:sp>
        <p:nvSpPr>
          <p:cNvPr id="35" name="CaixaDeTexto 34"/>
          <p:cNvSpPr txBox="1"/>
          <p:nvPr userDrawn="1"/>
        </p:nvSpPr>
        <p:spPr>
          <a:xfrm>
            <a:off x="4932040" y="476672"/>
            <a:ext cx="526636" cy="830997"/>
          </a:xfrm>
          <a:prstGeom prst="rect">
            <a:avLst/>
          </a:prstGeom>
          <a:noFill/>
          <a:effectLst>
            <a:outerShdw blurRad="76200" dist="25400" dir="5400000" algn="t" rotWithShape="0">
              <a:prstClr val="black">
                <a:alpha val="55000"/>
              </a:prstClr>
            </a:outerShdw>
          </a:effectLst>
        </p:spPr>
        <p:txBody>
          <a:bodyPr wrap="square" rtlCol="0">
            <a:spAutoFit/>
          </a:bodyPr>
          <a:lstStyle/>
          <a:p>
            <a:r>
              <a:rPr lang="pt-BR" sz="4800" dirty="0" smtClean="0">
                <a:solidFill>
                  <a:srgbClr val="AA1819"/>
                </a:solidFill>
                <a:latin typeface="HelveticaNeue BlackCond" pitchFamily="34" charset="0"/>
              </a:rPr>
              <a:t>“</a:t>
            </a:r>
            <a:endParaRPr lang="pt-BR" sz="4800" dirty="0">
              <a:solidFill>
                <a:srgbClr val="AA1819"/>
              </a:solidFill>
              <a:latin typeface="HelveticaNeue BlackCond" pitchFamily="34" charset="0"/>
            </a:endParaRPr>
          </a:p>
        </p:txBody>
      </p:sp>
      <p:sp>
        <p:nvSpPr>
          <p:cNvPr id="36" name="CaixaDeTexto 35"/>
          <p:cNvSpPr txBox="1"/>
          <p:nvPr userDrawn="1"/>
        </p:nvSpPr>
        <p:spPr>
          <a:xfrm>
            <a:off x="7573756" y="1340768"/>
            <a:ext cx="526636" cy="830997"/>
          </a:xfrm>
          <a:prstGeom prst="rect">
            <a:avLst/>
          </a:prstGeom>
          <a:noFill/>
          <a:effectLst>
            <a:outerShdw blurRad="76200" dist="25400" dir="5400000" algn="t" rotWithShape="0">
              <a:prstClr val="black">
                <a:alpha val="55000"/>
              </a:prstClr>
            </a:outerShdw>
          </a:effectLst>
        </p:spPr>
        <p:txBody>
          <a:bodyPr wrap="square" rtlCol="0">
            <a:spAutoFit/>
          </a:bodyPr>
          <a:lstStyle/>
          <a:p>
            <a:r>
              <a:rPr lang="pt-BR" sz="4800" dirty="0" smtClean="0">
                <a:solidFill>
                  <a:srgbClr val="AA1819"/>
                </a:solidFill>
                <a:latin typeface="HelveticaNeue BlackCond" pitchFamily="34" charset="0"/>
              </a:rPr>
              <a:t>”</a:t>
            </a:r>
            <a:endParaRPr lang="pt-BR" sz="4800" dirty="0">
              <a:solidFill>
                <a:srgbClr val="AA1819"/>
              </a:solidFill>
              <a:latin typeface="HelveticaNeue BlackCond" pitchFamily="34" charset="0"/>
            </a:endParaRPr>
          </a:p>
        </p:txBody>
      </p:sp>
      <p:sp>
        <p:nvSpPr>
          <p:cNvPr id="37" name="CaixaDeTexto 36"/>
          <p:cNvSpPr txBox="1"/>
          <p:nvPr userDrawn="1"/>
        </p:nvSpPr>
        <p:spPr>
          <a:xfrm>
            <a:off x="5292080" y="574580"/>
            <a:ext cx="3168352" cy="1200329"/>
          </a:xfrm>
          <a:prstGeom prst="rect">
            <a:avLst/>
          </a:prstGeom>
          <a:noFill/>
          <a:effectLst>
            <a:outerShdw blurRad="76200" dist="25400" dir="5400000" algn="t" rotWithShape="0">
              <a:prstClr val="black">
                <a:alpha val="55000"/>
              </a:prstClr>
            </a:outerShdw>
          </a:effectLst>
        </p:spPr>
        <p:txBody>
          <a:bodyPr wrap="square" rtlCol="0">
            <a:spAutoFit/>
          </a:bodyPr>
          <a:lstStyle/>
          <a:p>
            <a:r>
              <a:rPr lang="en-US" sz="2400" dirty="0" smtClean="0">
                <a:solidFill>
                  <a:schemeClr val="bg1"/>
                </a:solidFill>
                <a:latin typeface="HelveticaNeue BlackCond" pitchFamily="34" charset="0"/>
              </a:rPr>
              <a:t>TO KNOW MORE, </a:t>
            </a:r>
          </a:p>
          <a:p>
            <a:r>
              <a:rPr lang="en-US" sz="2400" dirty="0" smtClean="0">
                <a:solidFill>
                  <a:schemeClr val="bg1"/>
                </a:solidFill>
                <a:latin typeface="HelveticaNeue BlackCond" pitchFamily="34" charset="0"/>
              </a:rPr>
              <a:t>ACCESS OUR WEBSITE  </a:t>
            </a:r>
          </a:p>
          <a:p>
            <a:r>
              <a:rPr lang="en-US" sz="2400" dirty="0" smtClean="0">
                <a:solidFill>
                  <a:schemeClr val="bg1"/>
                </a:solidFill>
                <a:latin typeface="HelveticaNeue BlackCond" pitchFamily="34" charset="0"/>
              </a:rPr>
              <a:t>WWW.FH.COM.BR</a:t>
            </a:r>
            <a:endParaRPr lang="en-US" sz="2400" dirty="0">
              <a:solidFill>
                <a:schemeClr val="bg1"/>
              </a:solidFill>
              <a:latin typeface="HelveticaNeue BlackCond" pitchFamily="34" charset="0"/>
            </a:endParaRPr>
          </a:p>
        </p:txBody>
      </p:sp>
    </p:spTree>
    <p:extLst>
      <p:ext uri="{BB962C8B-B14F-4D97-AF65-F5344CB8AC3E}">
        <p14:creationId xmlns:p14="http://schemas.microsoft.com/office/powerpoint/2010/main" val="469919089"/>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strateg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7" name="Conector reto 6"/>
          <p:cNvCxnSpPr/>
          <p:nvPr userDrawn="1"/>
        </p:nvCxnSpPr>
        <p:spPr>
          <a:xfrm>
            <a:off x="2870850" y="2311327"/>
            <a:ext cx="15121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CaixaDeTexto 7"/>
          <p:cNvSpPr txBox="1"/>
          <p:nvPr userDrawn="1"/>
        </p:nvSpPr>
        <p:spPr>
          <a:xfrm>
            <a:off x="4524706" y="2132856"/>
            <a:ext cx="1224136" cy="338554"/>
          </a:xfrm>
          <a:prstGeom prst="rect">
            <a:avLst/>
          </a:prstGeom>
          <a:noFill/>
        </p:spPr>
        <p:txBody>
          <a:bodyPr wrap="square" rtlCol="0">
            <a:spAutoFit/>
          </a:bodyPr>
          <a:lstStyle/>
          <a:p>
            <a:r>
              <a:rPr lang="pt-BR" sz="1600" dirty="0" smtClean="0">
                <a:solidFill>
                  <a:schemeClr val="bg1"/>
                </a:solidFill>
                <a:latin typeface="HelveticaNeue BlackCond" pitchFamily="34" charset="0"/>
              </a:rPr>
              <a:t>ANALYTICS:</a:t>
            </a:r>
            <a:endParaRPr lang="pt-BR" sz="1600" dirty="0">
              <a:solidFill>
                <a:schemeClr val="bg1"/>
              </a:solidFill>
              <a:latin typeface="HelveticaNeue BlackCond" pitchFamily="34" charset="0"/>
            </a:endParaRPr>
          </a:p>
        </p:txBody>
      </p:sp>
      <p:cxnSp>
        <p:nvCxnSpPr>
          <p:cNvPr id="9" name="Conector reto 8"/>
          <p:cNvCxnSpPr/>
          <p:nvPr userDrawn="1"/>
        </p:nvCxnSpPr>
        <p:spPr>
          <a:xfrm>
            <a:off x="1284346" y="3310245"/>
            <a:ext cx="30986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CaixaDeTexto 12"/>
          <p:cNvSpPr txBox="1"/>
          <p:nvPr userDrawn="1"/>
        </p:nvSpPr>
        <p:spPr>
          <a:xfrm>
            <a:off x="4524706" y="3140968"/>
            <a:ext cx="1080120" cy="338554"/>
          </a:xfrm>
          <a:prstGeom prst="rect">
            <a:avLst/>
          </a:prstGeom>
          <a:noFill/>
        </p:spPr>
        <p:txBody>
          <a:bodyPr wrap="square" rtlCol="0">
            <a:spAutoFit/>
          </a:bodyPr>
          <a:lstStyle/>
          <a:p>
            <a:r>
              <a:rPr lang="pt-BR" sz="1600" dirty="0" smtClean="0">
                <a:solidFill>
                  <a:schemeClr val="bg1"/>
                </a:solidFill>
                <a:latin typeface="HelveticaNeue BlackCond" pitchFamily="34" charset="0"/>
              </a:rPr>
              <a:t>HANA</a:t>
            </a:r>
            <a:endParaRPr lang="pt-BR" sz="1600" dirty="0">
              <a:solidFill>
                <a:schemeClr val="bg1"/>
              </a:solidFill>
              <a:latin typeface="HelveticaNeue BlackCond" pitchFamily="34" charset="0"/>
            </a:endParaRPr>
          </a:p>
        </p:txBody>
      </p:sp>
      <p:cxnSp>
        <p:nvCxnSpPr>
          <p:cNvPr id="14" name="Conector reto 13"/>
          <p:cNvCxnSpPr/>
          <p:nvPr userDrawn="1"/>
        </p:nvCxnSpPr>
        <p:spPr>
          <a:xfrm flipV="1">
            <a:off x="3442258" y="4447909"/>
            <a:ext cx="940760" cy="21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CaixaDeTexto 16"/>
          <p:cNvSpPr txBox="1"/>
          <p:nvPr userDrawn="1"/>
        </p:nvSpPr>
        <p:spPr>
          <a:xfrm>
            <a:off x="4524706" y="4293096"/>
            <a:ext cx="1512168" cy="338554"/>
          </a:xfrm>
          <a:prstGeom prst="rect">
            <a:avLst/>
          </a:prstGeom>
          <a:noFill/>
        </p:spPr>
        <p:txBody>
          <a:bodyPr wrap="square" rtlCol="0">
            <a:spAutoFit/>
          </a:bodyPr>
          <a:lstStyle/>
          <a:p>
            <a:r>
              <a:rPr lang="pt-BR" sz="1600" dirty="0" smtClean="0">
                <a:solidFill>
                  <a:schemeClr val="bg1"/>
                </a:solidFill>
                <a:latin typeface="HelveticaNeue BlackCond" pitchFamily="34" charset="0"/>
              </a:rPr>
              <a:t>APPLICATIONS:</a:t>
            </a:r>
            <a:endParaRPr lang="pt-BR" sz="1600" dirty="0">
              <a:solidFill>
                <a:schemeClr val="bg1"/>
              </a:solidFill>
              <a:latin typeface="HelveticaNeue BlackCond" pitchFamily="34" charset="0"/>
            </a:endParaRPr>
          </a:p>
        </p:txBody>
      </p:sp>
      <p:sp>
        <p:nvSpPr>
          <p:cNvPr id="18" name="CaixaDeTexto 17"/>
          <p:cNvSpPr txBox="1"/>
          <p:nvPr userDrawn="1"/>
        </p:nvSpPr>
        <p:spPr>
          <a:xfrm>
            <a:off x="4550176" y="5589240"/>
            <a:ext cx="1080120" cy="338554"/>
          </a:xfrm>
          <a:prstGeom prst="rect">
            <a:avLst/>
          </a:prstGeom>
          <a:noFill/>
        </p:spPr>
        <p:txBody>
          <a:bodyPr wrap="square" rtlCol="0">
            <a:spAutoFit/>
          </a:bodyPr>
          <a:lstStyle/>
          <a:p>
            <a:r>
              <a:rPr lang="pt-BR" sz="1600" dirty="0" smtClean="0">
                <a:solidFill>
                  <a:schemeClr val="bg1"/>
                </a:solidFill>
                <a:latin typeface="HelveticaNeue BlackCond" pitchFamily="34" charset="0"/>
              </a:rPr>
              <a:t>MOBILITY:</a:t>
            </a:r>
            <a:endParaRPr lang="pt-BR" sz="1600" dirty="0">
              <a:solidFill>
                <a:schemeClr val="bg1"/>
              </a:solidFill>
              <a:latin typeface="HelveticaNeue BlackCond" pitchFamily="34" charset="0"/>
            </a:endParaRPr>
          </a:p>
        </p:txBody>
      </p:sp>
      <p:cxnSp>
        <p:nvCxnSpPr>
          <p:cNvPr id="19" name="Conector reto 18"/>
          <p:cNvCxnSpPr/>
          <p:nvPr userDrawn="1"/>
        </p:nvCxnSpPr>
        <p:spPr>
          <a:xfrm>
            <a:off x="1500370" y="5769639"/>
            <a:ext cx="28826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CaixaDeTexto 19"/>
          <p:cNvSpPr txBox="1"/>
          <p:nvPr userDrawn="1"/>
        </p:nvSpPr>
        <p:spPr>
          <a:xfrm>
            <a:off x="5532818" y="2132856"/>
            <a:ext cx="2016224" cy="338554"/>
          </a:xfrm>
          <a:prstGeom prst="rect">
            <a:avLst/>
          </a:prstGeom>
          <a:noFill/>
        </p:spPr>
        <p:txBody>
          <a:bodyPr wrap="square" rtlCol="0">
            <a:spAutoFit/>
          </a:bodyPr>
          <a:lstStyle/>
          <a:p>
            <a:r>
              <a:rPr lang="pt-BR" sz="1600" dirty="0">
                <a:solidFill>
                  <a:srgbClr val="898989"/>
                </a:solidFill>
                <a:latin typeface="HelveticaNeue Condensed" pitchFamily="34" charset="0"/>
              </a:rPr>
              <a:t>BPC (BI/BO</a:t>
            </a:r>
            <a:r>
              <a:rPr lang="pt-BR" sz="1600" dirty="0" smtClean="0">
                <a:solidFill>
                  <a:srgbClr val="898989"/>
                </a:solidFill>
                <a:latin typeface="HelveticaNeue Condensed" pitchFamily="34" charset="0"/>
              </a:rPr>
              <a:t>)</a:t>
            </a:r>
            <a:endParaRPr lang="pt-BR" sz="1600" dirty="0">
              <a:solidFill>
                <a:srgbClr val="898989"/>
              </a:solidFill>
              <a:latin typeface="HelveticaNeue Condensed" pitchFamily="34" charset="0"/>
            </a:endParaRPr>
          </a:p>
        </p:txBody>
      </p:sp>
      <p:sp>
        <p:nvSpPr>
          <p:cNvPr id="21" name="CaixaDeTexto 20"/>
          <p:cNvSpPr txBox="1"/>
          <p:nvPr userDrawn="1"/>
        </p:nvSpPr>
        <p:spPr>
          <a:xfrm>
            <a:off x="5820850" y="4293096"/>
            <a:ext cx="2423558" cy="584775"/>
          </a:xfrm>
          <a:prstGeom prst="rect">
            <a:avLst/>
          </a:prstGeom>
          <a:noFill/>
        </p:spPr>
        <p:txBody>
          <a:bodyPr wrap="square" rtlCol="0">
            <a:spAutoFit/>
          </a:bodyPr>
          <a:lstStyle/>
          <a:p>
            <a:r>
              <a:rPr lang="pt-BR" sz="1600" dirty="0" smtClean="0">
                <a:solidFill>
                  <a:srgbClr val="898989"/>
                </a:solidFill>
                <a:latin typeface="HelveticaNeue Condensed" pitchFamily="34" charset="0"/>
              </a:rPr>
              <a:t>ERP, CRM, APO </a:t>
            </a:r>
            <a:r>
              <a:rPr lang="pt-BR" sz="1600" dirty="0" err="1" smtClean="0">
                <a:solidFill>
                  <a:srgbClr val="898989"/>
                </a:solidFill>
                <a:latin typeface="HelveticaNeue Condensed" pitchFamily="34" charset="0"/>
              </a:rPr>
              <a:t>and</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Netweaver</a:t>
            </a:r>
            <a:r>
              <a:rPr lang="pt-BR" sz="1600" dirty="0" smtClean="0">
                <a:solidFill>
                  <a:srgbClr val="898989"/>
                </a:solidFill>
                <a:latin typeface="HelveticaNeue Condensed" pitchFamily="34" charset="0"/>
              </a:rPr>
              <a:t>  </a:t>
            </a:r>
            <a:endParaRPr lang="pt-BR" sz="1600" dirty="0">
              <a:solidFill>
                <a:srgbClr val="898989"/>
              </a:solidFill>
              <a:latin typeface="HelveticaNeue Condensed" pitchFamily="34" charset="0"/>
            </a:endParaRPr>
          </a:p>
        </p:txBody>
      </p:sp>
      <p:sp>
        <p:nvSpPr>
          <p:cNvPr id="22" name="CaixaDeTexto 21"/>
          <p:cNvSpPr txBox="1"/>
          <p:nvPr userDrawn="1"/>
        </p:nvSpPr>
        <p:spPr>
          <a:xfrm>
            <a:off x="5532818" y="5589240"/>
            <a:ext cx="2423558" cy="338554"/>
          </a:xfrm>
          <a:prstGeom prst="rect">
            <a:avLst/>
          </a:prstGeom>
          <a:noFill/>
        </p:spPr>
        <p:txBody>
          <a:bodyPr wrap="square" rtlCol="0">
            <a:spAutoFit/>
          </a:bodyPr>
          <a:lstStyle/>
          <a:p>
            <a:r>
              <a:rPr lang="pt-BR" sz="1600" dirty="0" err="1" smtClean="0">
                <a:solidFill>
                  <a:srgbClr val="898989"/>
                </a:solidFill>
                <a:latin typeface="HelveticaNeue Condensed" pitchFamily="34" charset="0"/>
              </a:rPr>
              <a:t>SyBASE</a:t>
            </a:r>
            <a:endParaRPr lang="pt-BR" sz="1600" dirty="0">
              <a:solidFill>
                <a:srgbClr val="898989"/>
              </a:solidFill>
              <a:latin typeface="HelveticaNeue Condensed" pitchFamily="34" charset="0"/>
            </a:endParaRPr>
          </a:p>
        </p:txBody>
      </p:sp>
      <p:sp>
        <p:nvSpPr>
          <p:cNvPr id="23" name="Retângulo 22"/>
          <p:cNvSpPr/>
          <p:nvPr userDrawn="1"/>
        </p:nvSpPr>
        <p:spPr>
          <a:xfrm>
            <a:off x="6228184" y="1125905"/>
            <a:ext cx="2051720" cy="430887"/>
          </a:xfrm>
          <a:prstGeom prst="rect">
            <a:avLst/>
          </a:prstGeom>
        </p:spPr>
        <p:txBody>
          <a:bodyPr wrap="square">
            <a:spAutoFit/>
          </a:bodyPr>
          <a:lstStyle/>
          <a:p>
            <a:pPr lvl="0">
              <a:spcBef>
                <a:spcPct val="20000"/>
              </a:spcBef>
              <a:defRPr/>
            </a:pPr>
            <a:r>
              <a:rPr lang="en-US" sz="1100" dirty="0" smtClean="0">
                <a:solidFill>
                  <a:schemeClr val="bg1"/>
                </a:solidFill>
                <a:latin typeface="Helvetica 55 Roman" pitchFamily="34" charset="0"/>
                <a:cs typeface="Arial" pitchFamily="34" charset="0"/>
              </a:rPr>
              <a:t>Knowledge and technology </a:t>
            </a:r>
            <a:br>
              <a:rPr lang="en-US" sz="1100" dirty="0" smtClean="0">
                <a:solidFill>
                  <a:schemeClr val="bg1"/>
                </a:solidFill>
                <a:latin typeface="Helvetica 55 Roman" pitchFamily="34" charset="0"/>
                <a:cs typeface="Arial" pitchFamily="34" charset="0"/>
              </a:rPr>
            </a:br>
            <a:r>
              <a:rPr lang="en-US" sz="1100" dirty="0" smtClean="0">
                <a:solidFill>
                  <a:schemeClr val="bg1"/>
                </a:solidFill>
                <a:latin typeface="Helvetica 55 Roman" pitchFamily="34" charset="0"/>
                <a:cs typeface="Arial" pitchFamily="34" charset="0"/>
              </a:rPr>
              <a:t>guide our services</a:t>
            </a:r>
            <a:endParaRPr lang="en-US" sz="1100" dirty="0">
              <a:solidFill>
                <a:schemeClr val="bg1"/>
              </a:solidFill>
              <a:latin typeface="Helvetica 55 Roman" pitchFamily="34" charset="0"/>
              <a:cs typeface="Arial" pitchFamily="34" charset="0"/>
            </a:endParaRPr>
          </a:p>
        </p:txBody>
      </p:sp>
      <p:sp>
        <p:nvSpPr>
          <p:cNvPr id="24" name="CaixaDeTexto 23"/>
          <p:cNvSpPr txBox="1"/>
          <p:nvPr userDrawn="1"/>
        </p:nvSpPr>
        <p:spPr>
          <a:xfrm>
            <a:off x="6228184" y="476672"/>
            <a:ext cx="2520280" cy="707886"/>
          </a:xfrm>
          <a:prstGeom prst="rect">
            <a:avLst/>
          </a:prstGeom>
          <a:noFill/>
        </p:spPr>
        <p:txBody>
          <a:bodyPr wrap="square" rtlCol="0">
            <a:spAutoFit/>
          </a:bodyPr>
          <a:lstStyle/>
          <a:p>
            <a:r>
              <a:rPr lang="en-US" sz="2000" dirty="0" smtClean="0">
                <a:solidFill>
                  <a:srgbClr val="AA1819"/>
                </a:solidFill>
                <a:latin typeface="HelveticaNeue BlackCond" pitchFamily="34" charset="0"/>
              </a:rPr>
              <a:t>Knowledge at your service</a:t>
            </a:r>
          </a:p>
        </p:txBody>
      </p:sp>
      <p:sp>
        <p:nvSpPr>
          <p:cNvPr id="25" name="CaixaDeTexto 24"/>
          <p:cNvSpPr txBox="1"/>
          <p:nvPr userDrawn="1"/>
        </p:nvSpPr>
        <p:spPr>
          <a:xfrm>
            <a:off x="5845564" y="332656"/>
            <a:ext cx="526636" cy="830997"/>
          </a:xfrm>
          <a:prstGeom prst="rect">
            <a:avLst/>
          </a:prstGeom>
          <a:noFill/>
          <a:effectLst>
            <a:outerShdw blurRad="76200" dist="25400" dir="5400000" algn="t" rotWithShape="0">
              <a:prstClr val="black">
                <a:alpha val="55000"/>
              </a:prstClr>
            </a:outerShdw>
          </a:effectLst>
        </p:spPr>
        <p:txBody>
          <a:bodyPr wrap="square" rtlCol="0">
            <a:spAutoFit/>
          </a:bodyPr>
          <a:lstStyle/>
          <a:p>
            <a:r>
              <a:rPr lang="pt-BR" sz="4800" dirty="0" smtClean="0">
                <a:solidFill>
                  <a:srgbClr val="AA1819"/>
                </a:solidFill>
                <a:latin typeface="HelveticaNeue BlackCond" pitchFamily="34" charset="0"/>
              </a:rPr>
              <a:t>“</a:t>
            </a:r>
            <a:endParaRPr lang="pt-BR" sz="4800" dirty="0">
              <a:solidFill>
                <a:srgbClr val="AA1819"/>
              </a:solidFill>
              <a:latin typeface="HelveticaNeue BlackCond" pitchFamily="34" charset="0"/>
            </a:endParaRPr>
          </a:p>
        </p:txBody>
      </p:sp>
      <p:sp>
        <p:nvSpPr>
          <p:cNvPr id="26" name="CaixaDeTexto 25"/>
          <p:cNvSpPr txBox="1"/>
          <p:nvPr userDrawn="1"/>
        </p:nvSpPr>
        <p:spPr>
          <a:xfrm>
            <a:off x="8149820" y="1013827"/>
            <a:ext cx="526636" cy="830997"/>
          </a:xfrm>
          <a:prstGeom prst="rect">
            <a:avLst/>
          </a:prstGeom>
          <a:noFill/>
          <a:effectLst>
            <a:outerShdw blurRad="76200" dist="25400" dir="5400000" algn="t" rotWithShape="0">
              <a:prstClr val="black">
                <a:alpha val="55000"/>
              </a:prstClr>
            </a:outerShdw>
          </a:effectLst>
        </p:spPr>
        <p:txBody>
          <a:bodyPr wrap="square" rtlCol="0">
            <a:spAutoFit/>
          </a:bodyPr>
          <a:lstStyle/>
          <a:p>
            <a:r>
              <a:rPr lang="pt-BR" sz="4800" dirty="0" smtClean="0">
                <a:solidFill>
                  <a:srgbClr val="AA1819"/>
                </a:solidFill>
                <a:latin typeface="HelveticaNeue BlackCond" pitchFamily="34" charset="0"/>
              </a:rPr>
              <a:t>”</a:t>
            </a:r>
            <a:endParaRPr lang="pt-BR" sz="4800" dirty="0">
              <a:solidFill>
                <a:srgbClr val="AA1819"/>
              </a:solidFill>
              <a:latin typeface="HelveticaNeue BlackCond" pitchFamily="34" charset="0"/>
            </a:endParaRPr>
          </a:p>
        </p:txBody>
      </p:sp>
      <p:sp>
        <p:nvSpPr>
          <p:cNvPr id="27" name="Título 1"/>
          <p:cNvSpPr>
            <a:spLocks noGrp="1"/>
          </p:cNvSpPr>
          <p:nvPr>
            <p:ph type="title" hasCustomPrompt="1"/>
          </p:nvPr>
        </p:nvSpPr>
        <p:spPr>
          <a:xfrm>
            <a:off x="539552" y="476672"/>
            <a:ext cx="3816424" cy="523220"/>
          </a:xfrm>
        </p:spPr>
        <p:txBody>
          <a:bodyPr/>
          <a:lstStyle>
            <a:lvl1pPr algn="l">
              <a:defRPr sz="2800">
                <a:solidFill>
                  <a:schemeClr val="bg1"/>
                </a:solidFill>
                <a:latin typeface="HelveticaNeue BlackCond" pitchFamily="34" charset="0"/>
              </a:defRPr>
            </a:lvl1pPr>
          </a:lstStyle>
          <a:p>
            <a:r>
              <a:rPr lang="pt-BR" dirty="0" smtClean="0"/>
              <a:t>Referenciais</a:t>
            </a:r>
            <a:endParaRPr lang="pt-BR" dirty="0"/>
          </a:p>
        </p:txBody>
      </p:sp>
      <p:sp>
        <p:nvSpPr>
          <p:cNvPr id="28" name="Espaço Reservado para Texto 2"/>
          <p:cNvSpPr>
            <a:spLocks noGrp="1"/>
          </p:cNvSpPr>
          <p:nvPr>
            <p:ph type="body" idx="14" hasCustomPrompt="1"/>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pt-BR" dirty="0" smtClean="0"/>
              <a:t>Estratégias de mercado</a:t>
            </a:r>
            <a:endParaRPr lang="pt-BR" dirty="0"/>
          </a:p>
        </p:txBody>
      </p:sp>
      <p:pic>
        <p:nvPicPr>
          <p:cNvPr id="2" name="Imagem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71614"/>
            <a:ext cx="822962" cy="786386"/>
          </a:xfrm>
          <a:prstGeom prst="rect">
            <a:avLst/>
          </a:prstGeom>
        </p:spPr>
      </p:pic>
    </p:spTree>
    <p:extLst>
      <p:ext uri="{BB962C8B-B14F-4D97-AF65-F5344CB8AC3E}">
        <p14:creationId xmlns:p14="http://schemas.microsoft.com/office/powerpoint/2010/main" val="381756015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olucoes industr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3946" y="3191648"/>
            <a:ext cx="2376782" cy="2181568"/>
          </a:xfrm>
          <a:prstGeom prst="rect">
            <a:avLst/>
          </a:prstGeom>
        </p:spPr>
      </p:pic>
      <p:pic>
        <p:nvPicPr>
          <p:cNvPr id="14" name="Imagem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9659" y="3212976"/>
            <a:ext cx="2353545" cy="2160240"/>
          </a:xfrm>
          <a:prstGeom prst="rect">
            <a:avLst/>
          </a:prstGeom>
        </p:spPr>
      </p:pic>
      <p:pic>
        <p:nvPicPr>
          <p:cNvPr id="17" name="Imagem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072100" y="3114949"/>
            <a:ext cx="2747282" cy="2521637"/>
          </a:xfrm>
          <a:prstGeom prst="rect">
            <a:avLst/>
          </a:prstGeom>
        </p:spPr>
      </p:pic>
      <p:pic>
        <p:nvPicPr>
          <p:cNvPr id="18" name="Imagem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081532" y="2558504"/>
            <a:ext cx="2965651" cy="2880309"/>
          </a:xfrm>
          <a:prstGeom prst="rect">
            <a:avLst/>
          </a:prstGeom>
        </p:spPr>
      </p:pic>
      <p:pic>
        <p:nvPicPr>
          <p:cNvPr id="19" name="Imagem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0149" y="2558504"/>
            <a:ext cx="2965651" cy="2880309"/>
          </a:xfrm>
          <a:prstGeom prst="rect">
            <a:avLst/>
          </a:prstGeom>
        </p:spPr>
      </p:pic>
      <p:pic>
        <p:nvPicPr>
          <p:cNvPr id="20" name="Imagem 1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62915" y="2558504"/>
            <a:ext cx="2965651" cy="2880309"/>
          </a:xfrm>
          <a:prstGeom prst="rect">
            <a:avLst/>
          </a:prstGeom>
        </p:spPr>
      </p:pic>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6" name="Título 1"/>
          <p:cNvSpPr>
            <a:spLocks noGrp="1"/>
          </p:cNvSpPr>
          <p:nvPr>
            <p:ph type="title" hasCustomPrompt="1"/>
          </p:nvPr>
        </p:nvSpPr>
        <p:spPr>
          <a:xfrm>
            <a:off x="539552" y="476672"/>
            <a:ext cx="81472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7"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
        <p:nvSpPr>
          <p:cNvPr id="11" name="CaixaDeTexto 10"/>
          <p:cNvSpPr txBox="1"/>
          <p:nvPr userDrawn="1"/>
        </p:nvSpPr>
        <p:spPr>
          <a:xfrm>
            <a:off x="971600" y="2732264"/>
            <a:ext cx="1325487" cy="307777"/>
          </a:xfrm>
          <a:prstGeom prst="rect">
            <a:avLst/>
          </a:prstGeom>
          <a:noFill/>
        </p:spPr>
        <p:txBody>
          <a:bodyPr wrap="square" rtlCol="0">
            <a:spAutoFit/>
          </a:bodyPr>
          <a:lstStyle/>
          <a:p>
            <a:pPr algn="ctr"/>
            <a:r>
              <a:rPr lang="en-US" sz="1400" dirty="0" smtClean="0">
                <a:solidFill>
                  <a:srgbClr val="767575"/>
                </a:solidFill>
                <a:latin typeface="HelveticaNeue MediumCond" pitchFamily="34" charset="0"/>
              </a:rPr>
              <a:t>Agribusiness</a:t>
            </a:r>
            <a:endParaRPr lang="en-US" sz="1400" dirty="0"/>
          </a:p>
        </p:txBody>
      </p:sp>
      <p:sp>
        <p:nvSpPr>
          <p:cNvPr id="12" name="CaixaDeTexto 11"/>
          <p:cNvSpPr txBox="1"/>
          <p:nvPr userDrawn="1"/>
        </p:nvSpPr>
        <p:spPr>
          <a:xfrm>
            <a:off x="3970367" y="2732264"/>
            <a:ext cx="1152128" cy="307777"/>
          </a:xfrm>
          <a:prstGeom prst="rect">
            <a:avLst/>
          </a:prstGeom>
          <a:noFill/>
        </p:spPr>
        <p:txBody>
          <a:bodyPr wrap="square" rtlCol="0">
            <a:spAutoFit/>
          </a:bodyPr>
          <a:lstStyle/>
          <a:p>
            <a:pPr algn="ctr"/>
            <a:r>
              <a:rPr lang="en-US" sz="1400" dirty="0" smtClean="0">
                <a:solidFill>
                  <a:srgbClr val="767575"/>
                </a:solidFill>
                <a:latin typeface="HelveticaNeue MediumCond" pitchFamily="34" charset="0"/>
              </a:rPr>
              <a:t>Retail</a:t>
            </a:r>
            <a:endParaRPr lang="en-US" sz="1400" dirty="0"/>
          </a:p>
        </p:txBody>
      </p:sp>
      <p:sp>
        <p:nvSpPr>
          <p:cNvPr id="13" name="CaixaDeTexto 12"/>
          <p:cNvSpPr txBox="1"/>
          <p:nvPr userDrawn="1"/>
        </p:nvSpPr>
        <p:spPr>
          <a:xfrm>
            <a:off x="6749568" y="2732264"/>
            <a:ext cx="1374731" cy="307777"/>
          </a:xfrm>
          <a:prstGeom prst="rect">
            <a:avLst/>
          </a:prstGeom>
          <a:noFill/>
        </p:spPr>
        <p:txBody>
          <a:bodyPr wrap="square" rtlCol="0">
            <a:spAutoFit/>
          </a:bodyPr>
          <a:lstStyle/>
          <a:p>
            <a:pPr algn="ctr"/>
            <a:r>
              <a:rPr lang="en-US" sz="1400" dirty="0" smtClean="0">
                <a:solidFill>
                  <a:srgbClr val="767575"/>
                </a:solidFill>
                <a:latin typeface="HelveticaNeue MediumCond" pitchFamily="34" charset="0"/>
              </a:rPr>
              <a:t>Manufacturing</a:t>
            </a:r>
            <a:endParaRPr lang="en-US" sz="1400" dirty="0"/>
          </a:p>
        </p:txBody>
      </p:sp>
    </p:spTree>
    <p:extLst>
      <p:ext uri="{BB962C8B-B14F-4D97-AF65-F5344CB8AC3E}">
        <p14:creationId xmlns:p14="http://schemas.microsoft.com/office/powerpoint/2010/main" val="858175310"/>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metodolog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21" name="CaixaDeTexto 20"/>
          <p:cNvSpPr txBox="1"/>
          <p:nvPr userDrawn="1"/>
        </p:nvSpPr>
        <p:spPr>
          <a:xfrm>
            <a:off x="539552" y="476672"/>
            <a:ext cx="4392488" cy="800219"/>
          </a:xfrm>
          <a:prstGeom prst="rect">
            <a:avLst/>
          </a:prstGeom>
          <a:noFill/>
        </p:spPr>
        <p:txBody>
          <a:bodyPr wrap="square" rtlCol="0">
            <a:spAutoFit/>
          </a:bodyPr>
          <a:lstStyle/>
          <a:p>
            <a:r>
              <a:rPr lang="en-US" sz="2800" dirty="0" smtClean="0">
                <a:solidFill>
                  <a:srgbClr val="767575"/>
                </a:solidFill>
                <a:latin typeface="HelveticaNeue BlackCond" pitchFamily="34" charset="0"/>
              </a:rPr>
              <a:t>Methodology</a:t>
            </a:r>
          </a:p>
          <a:p>
            <a:r>
              <a:rPr lang="pt-BR" dirty="0" smtClean="0">
                <a:solidFill>
                  <a:srgbClr val="767575"/>
                </a:solidFill>
                <a:latin typeface="HelveticaNeue Condensed" pitchFamily="34" charset="0"/>
              </a:rPr>
              <a:t>FH Presto</a:t>
            </a:r>
            <a:endParaRPr lang="pt-BR" dirty="0">
              <a:solidFill>
                <a:srgbClr val="767575"/>
              </a:solidFill>
              <a:latin typeface="HelveticaNeue Condensed" pitchFamily="34" charset="0"/>
            </a:endParaRPr>
          </a:p>
        </p:txBody>
      </p:sp>
      <p:grpSp>
        <p:nvGrpSpPr>
          <p:cNvPr id="22" name="Grupo 21"/>
          <p:cNvGrpSpPr/>
          <p:nvPr userDrawn="1"/>
        </p:nvGrpSpPr>
        <p:grpSpPr>
          <a:xfrm>
            <a:off x="3995936" y="3349550"/>
            <a:ext cx="2016224" cy="79450"/>
            <a:chOff x="5004048" y="4989808"/>
            <a:chExt cx="2016224" cy="79450"/>
          </a:xfrm>
        </p:grpSpPr>
        <p:cxnSp>
          <p:nvCxnSpPr>
            <p:cNvPr id="23" name="Conector reto 22"/>
            <p:cNvCxnSpPr/>
            <p:nvPr/>
          </p:nvCxnSpPr>
          <p:spPr>
            <a:xfrm flipV="1">
              <a:off x="5004048" y="5029533"/>
              <a:ext cx="2016224" cy="21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Elipse 23"/>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
        <p:nvSpPr>
          <p:cNvPr id="25" name="CaixaDeTexto 24"/>
          <p:cNvSpPr txBox="1"/>
          <p:nvPr userDrawn="1"/>
        </p:nvSpPr>
        <p:spPr>
          <a:xfrm>
            <a:off x="6228184" y="3140968"/>
            <a:ext cx="2520280" cy="338554"/>
          </a:xfrm>
          <a:prstGeom prst="rect">
            <a:avLst/>
          </a:prstGeom>
          <a:noFill/>
        </p:spPr>
        <p:txBody>
          <a:bodyPr wrap="square" rtlCol="0">
            <a:spAutoFit/>
          </a:bodyPr>
          <a:lstStyle/>
          <a:p>
            <a:r>
              <a:rPr lang="pt-BR" sz="1600" dirty="0" smtClean="0">
                <a:solidFill>
                  <a:srgbClr val="767575"/>
                </a:solidFill>
                <a:latin typeface="HelveticaNeue BlackCond" pitchFamily="34" charset="0"/>
              </a:rPr>
              <a:t>ASAP </a:t>
            </a:r>
            <a:r>
              <a:rPr lang="pt-BR" sz="1600" dirty="0" err="1" smtClean="0">
                <a:solidFill>
                  <a:srgbClr val="767575"/>
                </a:solidFill>
                <a:latin typeface="HelveticaNeue BlackCond" pitchFamily="34" charset="0"/>
              </a:rPr>
              <a:t>and</a:t>
            </a:r>
            <a:r>
              <a:rPr lang="pt-BR" sz="1600" dirty="0" smtClean="0">
                <a:solidFill>
                  <a:srgbClr val="767575"/>
                </a:solidFill>
                <a:latin typeface="HelveticaNeue BlackCond" pitchFamily="34" charset="0"/>
              </a:rPr>
              <a:t> RUN SAP</a:t>
            </a:r>
            <a:endParaRPr lang="pt-BR" sz="1600" dirty="0">
              <a:solidFill>
                <a:srgbClr val="767575"/>
              </a:solidFill>
              <a:latin typeface="HelveticaNeue BlackCond" pitchFamily="34" charset="0"/>
            </a:endParaRPr>
          </a:p>
        </p:txBody>
      </p:sp>
      <p:sp>
        <p:nvSpPr>
          <p:cNvPr id="26" name="CaixaDeTexto 25"/>
          <p:cNvSpPr txBox="1"/>
          <p:nvPr userDrawn="1"/>
        </p:nvSpPr>
        <p:spPr>
          <a:xfrm>
            <a:off x="3599892" y="2298358"/>
            <a:ext cx="1260140" cy="338554"/>
          </a:xfrm>
          <a:prstGeom prst="rect">
            <a:avLst/>
          </a:prstGeom>
          <a:noFill/>
        </p:spPr>
        <p:txBody>
          <a:bodyPr wrap="square" rtlCol="0">
            <a:spAutoFit/>
          </a:bodyPr>
          <a:lstStyle/>
          <a:p>
            <a:r>
              <a:rPr lang="pt-BR" sz="1600" dirty="0" smtClean="0">
                <a:solidFill>
                  <a:srgbClr val="767575"/>
                </a:solidFill>
                <a:latin typeface="HelveticaNeue BlackCond" pitchFamily="34" charset="0"/>
              </a:rPr>
              <a:t>PMI </a:t>
            </a:r>
            <a:r>
              <a:rPr lang="pt-BR" sz="1600" dirty="0" err="1" smtClean="0">
                <a:solidFill>
                  <a:srgbClr val="767575"/>
                </a:solidFill>
                <a:latin typeface="HelveticaNeue BlackCond" pitchFamily="34" charset="0"/>
              </a:rPr>
              <a:t>and</a:t>
            </a:r>
            <a:r>
              <a:rPr lang="pt-BR" sz="1600" dirty="0" smtClean="0">
                <a:solidFill>
                  <a:srgbClr val="767575"/>
                </a:solidFill>
                <a:latin typeface="HelveticaNeue BlackCond" pitchFamily="34" charset="0"/>
              </a:rPr>
              <a:t> ITIL</a:t>
            </a:r>
            <a:endParaRPr lang="pt-BR" sz="1600" dirty="0">
              <a:solidFill>
                <a:srgbClr val="767575"/>
              </a:solidFill>
              <a:latin typeface="HelveticaNeue BlackCond" pitchFamily="34" charset="0"/>
            </a:endParaRPr>
          </a:p>
        </p:txBody>
      </p:sp>
      <p:grpSp>
        <p:nvGrpSpPr>
          <p:cNvPr id="27" name="Grupo 26"/>
          <p:cNvGrpSpPr/>
          <p:nvPr userDrawn="1"/>
        </p:nvGrpSpPr>
        <p:grpSpPr>
          <a:xfrm>
            <a:off x="1888290" y="2418286"/>
            <a:ext cx="1512168" cy="79450"/>
            <a:chOff x="5004048" y="4989808"/>
            <a:chExt cx="1512168" cy="79450"/>
          </a:xfrm>
        </p:grpSpPr>
        <p:cxnSp>
          <p:nvCxnSpPr>
            <p:cNvPr id="28" name="Conector reto 27"/>
            <p:cNvCxnSpPr/>
            <p:nvPr/>
          </p:nvCxnSpPr>
          <p:spPr>
            <a:xfrm>
              <a:off x="5004048" y="5031705"/>
              <a:ext cx="15121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Elipse 28"/>
            <p:cNvSpPr/>
            <p:nvPr/>
          </p:nvSpPr>
          <p:spPr>
            <a:xfrm>
              <a:off x="5004048" y="4989808"/>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grpSp>
      <p:sp>
        <p:nvSpPr>
          <p:cNvPr id="30" name="CaixaDeTexto 29"/>
          <p:cNvSpPr txBox="1"/>
          <p:nvPr userDrawn="1"/>
        </p:nvSpPr>
        <p:spPr>
          <a:xfrm>
            <a:off x="6228184" y="4931925"/>
            <a:ext cx="2520280" cy="338554"/>
          </a:xfrm>
          <a:prstGeom prst="rect">
            <a:avLst/>
          </a:prstGeom>
          <a:noFill/>
        </p:spPr>
        <p:txBody>
          <a:bodyPr wrap="square" rtlCol="0">
            <a:spAutoFit/>
          </a:bodyPr>
          <a:lstStyle/>
          <a:p>
            <a:r>
              <a:rPr lang="pt-BR" sz="1600" dirty="0" smtClean="0">
                <a:solidFill>
                  <a:srgbClr val="767575"/>
                </a:solidFill>
                <a:latin typeface="HelveticaNeue BlackCond" pitchFamily="34" charset="0"/>
              </a:rPr>
              <a:t>FH Team </a:t>
            </a:r>
            <a:r>
              <a:rPr lang="pt-BR" sz="1600" dirty="0" err="1" smtClean="0">
                <a:solidFill>
                  <a:srgbClr val="767575"/>
                </a:solidFill>
                <a:latin typeface="HelveticaNeue BlackCond" pitchFamily="34" charset="0"/>
              </a:rPr>
              <a:t>and</a:t>
            </a:r>
            <a:r>
              <a:rPr lang="pt-BR" sz="1600" dirty="0" smtClean="0">
                <a:solidFill>
                  <a:srgbClr val="767575"/>
                </a:solidFill>
                <a:latin typeface="HelveticaNeue BlackCond" pitchFamily="34" charset="0"/>
              </a:rPr>
              <a:t> FH </a:t>
            </a:r>
            <a:r>
              <a:rPr lang="pt-BR" sz="1600" dirty="0" err="1" smtClean="0">
                <a:solidFill>
                  <a:srgbClr val="767575"/>
                </a:solidFill>
                <a:latin typeface="HelveticaNeue BlackCond" pitchFamily="34" charset="0"/>
              </a:rPr>
              <a:t>Knowledge</a:t>
            </a:r>
            <a:endParaRPr lang="pt-BR" sz="1600" dirty="0">
              <a:solidFill>
                <a:srgbClr val="767575"/>
              </a:solidFill>
              <a:latin typeface="HelveticaNeue BlackCond" pitchFamily="34" charset="0"/>
            </a:endParaRPr>
          </a:p>
        </p:txBody>
      </p:sp>
      <p:cxnSp>
        <p:nvCxnSpPr>
          <p:cNvPr id="31" name="Conector reto 30"/>
          <p:cNvCxnSpPr>
            <a:stCxn id="32" idx="6"/>
          </p:cNvCxnSpPr>
          <p:nvPr userDrawn="1"/>
        </p:nvCxnSpPr>
        <p:spPr>
          <a:xfrm>
            <a:off x="2123728" y="5100821"/>
            <a:ext cx="3816424" cy="1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Elipse 31"/>
          <p:cNvSpPr/>
          <p:nvPr userDrawn="1"/>
        </p:nvSpPr>
        <p:spPr>
          <a:xfrm>
            <a:off x="2044278" y="5061096"/>
            <a:ext cx="79450" cy="79450"/>
          </a:xfrm>
          <a:prstGeom prst="ellipse">
            <a:avLst/>
          </a:prstGeom>
          <a:solidFill>
            <a:srgbClr val="AA1819"/>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sp>
        <p:nvSpPr>
          <p:cNvPr id="33" name="Retângulo 32"/>
          <p:cNvSpPr/>
          <p:nvPr userDrawn="1"/>
        </p:nvSpPr>
        <p:spPr>
          <a:xfrm>
            <a:off x="6228184" y="1088426"/>
            <a:ext cx="2051720" cy="938719"/>
          </a:xfrm>
          <a:prstGeom prst="rect">
            <a:avLst/>
          </a:prstGeom>
        </p:spPr>
        <p:txBody>
          <a:bodyPr wrap="square">
            <a:spAutoFit/>
          </a:bodyPr>
          <a:lstStyle/>
          <a:p>
            <a:pPr lvl="0">
              <a:spcBef>
                <a:spcPct val="20000"/>
              </a:spcBef>
              <a:defRPr/>
            </a:pPr>
            <a:r>
              <a:rPr lang="en-US" sz="1100" dirty="0" smtClean="0">
                <a:solidFill>
                  <a:srgbClr val="797979"/>
                </a:solidFill>
                <a:latin typeface="Helvetica 55 Roman" pitchFamily="34" charset="0"/>
                <a:cs typeface="Arial" pitchFamily="34" charset="0"/>
              </a:rPr>
              <a:t>Based upon best practice of  project management methods it has flexibility to attend to any size and type of project.</a:t>
            </a:r>
            <a:endParaRPr lang="en-US" sz="1100" dirty="0">
              <a:solidFill>
                <a:srgbClr val="797979"/>
              </a:solidFill>
              <a:latin typeface="Helvetica 55 Roman" pitchFamily="34" charset="0"/>
              <a:cs typeface="Arial" pitchFamily="34" charset="0"/>
            </a:endParaRPr>
          </a:p>
        </p:txBody>
      </p:sp>
      <p:sp>
        <p:nvSpPr>
          <p:cNvPr id="34" name="CaixaDeTexto 33"/>
          <p:cNvSpPr txBox="1"/>
          <p:nvPr userDrawn="1"/>
        </p:nvSpPr>
        <p:spPr>
          <a:xfrm>
            <a:off x="6228184" y="676726"/>
            <a:ext cx="1675598" cy="400110"/>
          </a:xfrm>
          <a:prstGeom prst="rect">
            <a:avLst/>
          </a:prstGeom>
          <a:noFill/>
        </p:spPr>
        <p:txBody>
          <a:bodyPr wrap="square" rtlCol="0">
            <a:spAutoFit/>
          </a:bodyPr>
          <a:lstStyle/>
          <a:p>
            <a:r>
              <a:rPr lang="pt-BR" sz="2000" dirty="0" smtClean="0">
                <a:solidFill>
                  <a:srgbClr val="AA1819"/>
                </a:solidFill>
                <a:latin typeface="HelveticaNeue BlackCond" pitchFamily="34" charset="0"/>
              </a:rPr>
              <a:t>FH Presto</a:t>
            </a:r>
          </a:p>
        </p:txBody>
      </p:sp>
    </p:spTree>
    <p:extLst>
      <p:ext uri="{BB962C8B-B14F-4D97-AF65-F5344CB8AC3E}">
        <p14:creationId xmlns:p14="http://schemas.microsoft.com/office/powerpoint/2010/main" val="377176189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res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18" name="Título 1"/>
          <p:cNvSpPr>
            <a:spLocks noGrp="1"/>
          </p:cNvSpPr>
          <p:nvPr>
            <p:ph type="title" hasCustomPrompt="1"/>
          </p:nvPr>
        </p:nvSpPr>
        <p:spPr>
          <a:xfrm>
            <a:off x="539552" y="476672"/>
            <a:ext cx="4032448" cy="523220"/>
          </a:xfrm>
        </p:spPr>
        <p:txBody>
          <a:bodyPr/>
          <a:lstStyle>
            <a:lvl1pPr algn="l">
              <a:defRPr sz="2800">
                <a:solidFill>
                  <a:srgbClr val="767575"/>
                </a:solidFill>
                <a:latin typeface="HelveticaNeue BlackCond" pitchFamily="34" charset="0"/>
              </a:defRPr>
            </a:lvl1pPr>
          </a:lstStyle>
          <a:p>
            <a:r>
              <a:rPr lang="pt-BR" dirty="0" smtClean="0"/>
              <a:t>Edite o título do slide</a:t>
            </a:r>
            <a:endParaRPr lang="pt-BR" dirty="0"/>
          </a:p>
        </p:txBody>
      </p:sp>
      <p:sp>
        <p:nvSpPr>
          <p:cNvPr id="19" name="Espaço Reservado para Texto 2"/>
          <p:cNvSpPr>
            <a:spLocks noGrp="1"/>
          </p:cNvSpPr>
          <p:nvPr>
            <p:ph type="body" idx="14"/>
          </p:nvPr>
        </p:nvSpPr>
        <p:spPr>
          <a:xfrm>
            <a:off x="539552" y="938932"/>
            <a:ext cx="3240360" cy="329828"/>
          </a:xfrm>
        </p:spPr>
        <p:txBody>
          <a:bodyPr anchor="b">
            <a:noAutofit/>
          </a:bodyPr>
          <a:lstStyle>
            <a:lvl1pPr marL="0" indent="0">
              <a:buNone/>
              <a:defRPr sz="18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Tree>
    <p:extLst>
      <p:ext uri="{BB962C8B-B14F-4D97-AF65-F5344CB8AC3E}">
        <p14:creationId xmlns:p14="http://schemas.microsoft.com/office/powerpoint/2010/main" val="34209626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udo tecni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Espaço Reservado para Número de Slide 5"/>
          <p:cNvSpPr>
            <a:spLocks noGrp="1"/>
          </p:cNvSpPr>
          <p:nvPr>
            <p:ph type="sldNum" sz="quarter" idx="12"/>
          </p:nvPr>
        </p:nvSpPr>
        <p:spPr>
          <a:xfrm>
            <a:off x="6804248" y="6381328"/>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Tree>
    <p:extLst>
      <p:ext uri="{BB962C8B-B14F-4D97-AF65-F5344CB8AC3E}">
        <p14:creationId xmlns:p14="http://schemas.microsoft.com/office/powerpoint/2010/main" val="31814561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citação">
    <p:spTree>
      <p:nvGrpSpPr>
        <p:cNvPr id="1" name=""/>
        <p:cNvGrpSpPr/>
        <p:nvPr/>
      </p:nvGrpSpPr>
      <p:grpSpPr>
        <a:xfrm>
          <a:off x="0" y="0"/>
          <a:ext cx="0" cy="0"/>
          <a:chOff x="0" y="0"/>
          <a:chExt cx="0" cy="0"/>
        </a:xfrm>
      </p:grpSpPr>
      <p:sp>
        <p:nvSpPr>
          <p:cNvPr id="7" name="Espaço Reservado para Texto 8"/>
          <p:cNvSpPr>
            <a:spLocks noGrp="1"/>
          </p:cNvSpPr>
          <p:nvPr>
            <p:ph type="body" sz="quarter" idx="15" hasCustomPrompt="1"/>
          </p:nvPr>
        </p:nvSpPr>
        <p:spPr>
          <a:xfrm>
            <a:off x="6372200" y="4496658"/>
            <a:ext cx="1800200" cy="300494"/>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100" i="1" baseline="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t>Cargo ou profissão</a:t>
            </a:r>
            <a:endParaRPr lang="pt-BR" dirty="0"/>
          </a:p>
        </p:txBody>
      </p:sp>
      <p:sp>
        <p:nvSpPr>
          <p:cNvPr id="2" name="Título 1"/>
          <p:cNvSpPr>
            <a:spLocks noGrp="1"/>
          </p:cNvSpPr>
          <p:nvPr>
            <p:ph type="ctrTitle" hasCustomPrompt="1"/>
          </p:nvPr>
        </p:nvSpPr>
        <p:spPr>
          <a:xfrm>
            <a:off x="685800" y="2552568"/>
            <a:ext cx="7772400" cy="648073"/>
          </a:xfrm>
        </p:spPr>
        <p:txBody>
          <a:bodyPr>
            <a:normAutofit/>
          </a:bodyPr>
          <a:lstStyle>
            <a:lvl1pPr>
              <a:defRPr sz="3600" baseline="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“Escreva sua citação aqui”</a:t>
            </a:r>
            <a:endParaRPr lang="pt-BR" sz="2000" dirty="0">
              <a:solidFill>
                <a:srgbClr val="767575"/>
              </a:solidFill>
              <a:latin typeface="HelveticaNeue BlackCond" pitchFamily="34" charset="0"/>
            </a:endParaRPr>
          </a:p>
        </p:txBody>
      </p:sp>
      <p:sp>
        <p:nvSpPr>
          <p:cNvPr id="23" name="Espaço Reservado para Data 3"/>
          <p:cNvSpPr>
            <a:spLocks noGrp="1"/>
          </p:cNvSpPr>
          <p:nvPr>
            <p:ph type="dt" sz="half" idx="10"/>
          </p:nvPr>
        </p:nvSpPr>
        <p:spPr>
          <a:xfrm>
            <a:off x="899592" y="6442734"/>
            <a:ext cx="2133600" cy="298634"/>
          </a:xfrm>
        </p:spPr>
        <p:txBody>
          <a:bodyPr/>
          <a:lstStyle>
            <a:lvl1pPr>
              <a:defRPr>
                <a:solidFill>
                  <a:srgbClr val="B3B3B3"/>
                </a:solidFill>
                <a:latin typeface="Helvetica 65 Medium" pitchFamily="34" charset="0"/>
              </a:defRPr>
            </a:lvl1pPr>
          </a:lstStyle>
          <a:p>
            <a:endParaRPr lang="pt-BR" sz="1200" i="1" dirty="0">
              <a:solidFill>
                <a:srgbClr val="B3B3B3"/>
              </a:solidFill>
              <a:latin typeface="Helvetica 65 Medium" pitchFamily="34" charset="0"/>
            </a:endParaRPr>
          </a:p>
        </p:txBody>
      </p:sp>
      <p:sp>
        <p:nvSpPr>
          <p:cNvPr id="24" name="Espaço Reservado para Número de Slide 5"/>
          <p:cNvSpPr>
            <a:spLocks noGrp="1"/>
          </p:cNvSpPr>
          <p:nvPr>
            <p:ph type="sldNum" sz="quarter" idx="12"/>
          </p:nvPr>
        </p:nvSpPr>
        <p:spPr>
          <a:xfrm>
            <a:off x="6804248" y="6453336"/>
            <a:ext cx="2133600" cy="268139"/>
          </a:xfrm>
        </p:spPr>
        <p:txBody>
          <a:bodyPr/>
          <a:lstStyle>
            <a:lvl1pPr>
              <a:defRPr>
                <a:solidFill>
                  <a:srgbClr val="B3B3B3"/>
                </a:solidFill>
                <a:latin typeface="Helvetica 65 Medium" pitchFamily="34" charset="0"/>
              </a:defRPr>
            </a:lvl1pPr>
          </a:lstStyle>
          <a:p>
            <a:r>
              <a:rPr lang="pt-BR" dirty="0" smtClean="0"/>
              <a:t>Slide </a:t>
            </a:r>
            <a:fld id="{18B9075C-BCC1-4F95-8A8A-AB4F2E007E36}" type="slidenum">
              <a:rPr lang="pt-BR" smtClean="0"/>
              <a:pPr/>
              <a:t>‹nº›</a:t>
            </a:fld>
            <a:r>
              <a:rPr lang="pt-BR" dirty="0" smtClean="0"/>
              <a:t> de 20</a:t>
            </a:r>
            <a:endParaRPr lang="pt-BR" dirty="0"/>
          </a:p>
        </p:txBody>
      </p:sp>
      <p:sp>
        <p:nvSpPr>
          <p:cNvPr id="9" name="Espaço Reservado para Texto 8"/>
          <p:cNvSpPr>
            <a:spLocks noGrp="1"/>
          </p:cNvSpPr>
          <p:nvPr>
            <p:ph type="body" sz="quarter" idx="13" hasCustomPrompt="1"/>
          </p:nvPr>
        </p:nvSpPr>
        <p:spPr>
          <a:xfrm>
            <a:off x="6084317" y="4149080"/>
            <a:ext cx="2088083" cy="372502"/>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80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latin typeface="HelveticaNeue MediumCond" pitchFamily="34" charset="0"/>
              </a:rPr>
              <a:t>— Autor da frase</a:t>
            </a:r>
            <a:endParaRPr lang="pt-BR" dirty="0"/>
          </a:p>
        </p:txBody>
      </p:sp>
    </p:spTree>
    <p:extLst>
      <p:ext uri="{BB962C8B-B14F-4D97-AF65-F5344CB8AC3E}">
        <p14:creationId xmlns:p14="http://schemas.microsoft.com/office/powerpoint/2010/main" val="187239710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itação cinz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Espaço Reservado para Texto 8"/>
          <p:cNvSpPr>
            <a:spLocks noGrp="1"/>
          </p:cNvSpPr>
          <p:nvPr>
            <p:ph type="body" sz="quarter" idx="16" hasCustomPrompt="1"/>
          </p:nvPr>
        </p:nvSpPr>
        <p:spPr>
          <a:xfrm>
            <a:off x="6372200" y="4496658"/>
            <a:ext cx="1800200" cy="300494"/>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100" i="1" baseline="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t>Cargo ou profissão</a:t>
            </a:r>
            <a:endParaRPr lang="pt-BR" dirty="0"/>
          </a:p>
        </p:txBody>
      </p:sp>
      <p:sp>
        <p:nvSpPr>
          <p:cNvPr id="8" name="Título 1"/>
          <p:cNvSpPr>
            <a:spLocks noGrp="1"/>
          </p:cNvSpPr>
          <p:nvPr>
            <p:ph type="ctrTitle" hasCustomPrompt="1"/>
          </p:nvPr>
        </p:nvSpPr>
        <p:spPr>
          <a:xfrm>
            <a:off x="685800" y="2552568"/>
            <a:ext cx="7772400" cy="648073"/>
          </a:xfrm>
        </p:spPr>
        <p:txBody>
          <a:bodyPr>
            <a:normAutofit/>
          </a:bodyPr>
          <a:lstStyle>
            <a:lvl1pPr>
              <a:defRPr sz="3600" baseline="0">
                <a:solidFill>
                  <a:srgbClr val="767575"/>
                </a:solidFill>
                <a:latin typeface="HelveticaNeue BlackCond" pitchFamily="34" charset="0"/>
              </a:defRPr>
            </a:lvl1pPr>
          </a:lstStyle>
          <a:p>
            <a:r>
              <a:rPr lang="pt-BR" sz="3600" dirty="0" smtClean="0">
                <a:solidFill>
                  <a:srgbClr val="767575"/>
                </a:solidFill>
                <a:latin typeface="HelveticaNeue BlackCond" pitchFamily="34" charset="0"/>
              </a:rPr>
              <a:t>“Escreva a citação aqui”</a:t>
            </a:r>
            <a:endParaRPr lang="pt-BR" sz="2000" dirty="0">
              <a:solidFill>
                <a:srgbClr val="767575"/>
              </a:solidFill>
              <a:latin typeface="HelveticaNeue BlackCond" pitchFamily="34" charset="0"/>
            </a:endParaRPr>
          </a:p>
        </p:txBody>
      </p:sp>
      <p:sp>
        <p:nvSpPr>
          <p:cNvPr id="9" name="Espaço Reservado para Texto 8"/>
          <p:cNvSpPr>
            <a:spLocks noGrp="1"/>
          </p:cNvSpPr>
          <p:nvPr>
            <p:ph type="body" sz="quarter" idx="13" hasCustomPrompt="1"/>
          </p:nvPr>
        </p:nvSpPr>
        <p:spPr>
          <a:xfrm>
            <a:off x="6084317" y="4149080"/>
            <a:ext cx="2088083" cy="372502"/>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800">
                <a:latin typeface="HelveticaNeue MediumCond"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pt-BR" dirty="0" smtClean="0">
                <a:latin typeface="HelveticaNeue MediumCond" pitchFamily="34" charset="0"/>
              </a:rPr>
              <a:t>— Autor da frase</a:t>
            </a:r>
            <a:endParaRPr lang="pt-BR" dirty="0"/>
          </a:p>
        </p:txBody>
      </p:sp>
    </p:spTree>
    <p:extLst>
      <p:ext uri="{BB962C8B-B14F-4D97-AF65-F5344CB8AC3E}">
        <p14:creationId xmlns:p14="http://schemas.microsoft.com/office/powerpoint/2010/main" val="2960792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nteudo tecni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Espaço Reservado para Texto 2"/>
          <p:cNvSpPr>
            <a:spLocks noGrp="1"/>
          </p:cNvSpPr>
          <p:nvPr>
            <p:ph type="body" idx="14"/>
          </p:nvPr>
        </p:nvSpPr>
        <p:spPr>
          <a:xfrm>
            <a:off x="467544" y="764704"/>
            <a:ext cx="3240360" cy="329828"/>
          </a:xfrm>
        </p:spPr>
        <p:txBody>
          <a:bodyPr anchor="b">
            <a:noAutofit/>
          </a:bodyPr>
          <a:lstStyle>
            <a:lvl1pPr marL="0" indent="0">
              <a:buNone/>
              <a:defRPr sz="1400">
                <a:solidFill>
                  <a:schemeClr val="tx1">
                    <a:tint val="75000"/>
                  </a:schemeClr>
                </a:solidFill>
                <a:latin typeface="HelveticaNeue Condensed"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 texto mestre</a:t>
            </a:r>
          </a:p>
        </p:txBody>
      </p:sp>
      <p:sp>
        <p:nvSpPr>
          <p:cNvPr id="5" name="Espaço Reservado para Texto 3"/>
          <p:cNvSpPr>
            <a:spLocks noGrp="1"/>
          </p:cNvSpPr>
          <p:nvPr>
            <p:ph type="body" sz="quarter" idx="13" hasCustomPrompt="1"/>
          </p:nvPr>
        </p:nvSpPr>
        <p:spPr>
          <a:xfrm>
            <a:off x="474662" y="484188"/>
            <a:ext cx="4241353" cy="287337"/>
          </a:xfrm>
        </p:spPr>
        <p:txBody>
          <a:bodyPr>
            <a:noAutofit/>
          </a:bodyPr>
          <a:lstStyle>
            <a:lvl1pPr marL="0" indent="0">
              <a:buNone/>
              <a:defRPr sz="2000">
                <a:solidFill>
                  <a:srgbClr val="898989"/>
                </a:solidFill>
                <a:latin typeface="HelveticaNeue BlackCond" pitchFamily="34" charset="0"/>
              </a:defRPr>
            </a:lvl1pPr>
          </a:lstStyle>
          <a:p>
            <a:pPr lvl="0"/>
            <a:r>
              <a:rPr lang="pt-BR" dirty="0" smtClean="0"/>
              <a:t>Título do gráfico</a:t>
            </a:r>
            <a:endParaRPr lang="pt-BR" dirty="0"/>
          </a:p>
        </p:txBody>
      </p:sp>
      <p:sp>
        <p:nvSpPr>
          <p:cNvPr id="7" name="Espaço Reservado para Texto 6"/>
          <p:cNvSpPr>
            <a:spLocks noGrp="1"/>
          </p:cNvSpPr>
          <p:nvPr>
            <p:ph type="body" sz="quarter" idx="15" hasCustomPrompt="1"/>
          </p:nvPr>
        </p:nvSpPr>
        <p:spPr>
          <a:xfrm>
            <a:off x="467544" y="1916832"/>
            <a:ext cx="6768752" cy="3456384"/>
          </a:xfrm>
        </p:spPr>
        <p:txBody>
          <a:bodyPr>
            <a:normAutofit/>
          </a:bodyPr>
          <a:lstStyle>
            <a:lvl1pPr marL="0" indent="0">
              <a:lnSpc>
                <a:spcPct val="120000"/>
              </a:lnSpc>
              <a:buFontTx/>
              <a:buNone/>
              <a:defRPr sz="1400">
                <a:solidFill>
                  <a:srgbClr val="898989"/>
                </a:solidFill>
                <a:latin typeface="HelveticaNeue Condensed" pitchFamily="34" charset="0"/>
              </a:defRPr>
            </a:lvl1pPr>
            <a:lvl2pPr>
              <a:defRPr sz="1800"/>
            </a:lvl2pPr>
            <a:lvl3pPr>
              <a:defRPr sz="1800"/>
            </a:lvl3pPr>
            <a:lvl4pPr>
              <a:defRPr sz="1800"/>
            </a:lvl4pPr>
            <a:lvl5pPr>
              <a:defRPr sz="1800"/>
            </a:lvl5pPr>
          </a:lstStyle>
          <a:p>
            <a:pPr marL="285750" indent="-285750">
              <a:lnSpc>
                <a:spcPct val="120000"/>
              </a:lnSpc>
              <a:buBlip>
                <a:blip r:embed="rId3"/>
              </a:buBlip>
            </a:pPr>
            <a:r>
              <a:rPr lang="pt-BR" sz="1600" dirty="0" err="1" smtClean="0">
                <a:solidFill>
                  <a:srgbClr val="898989"/>
                </a:solidFill>
                <a:latin typeface="HelveticaNeue Condensed" pitchFamily="34" charset="0"/>
              </a:rPr>
              <a:t>Sed</a:t>
            </a:r>
            <a:r>
              <a:rPr lang="pt-BR" sz="1600" dirty="0" smtClean="0">
                <a:solidFill>
                  <a:srgbClr val="898989"/>
                </a:solidFill>
                <a:latin typeface="HelveticaNeue Condensed" pitchFamily="34" charset="0"/>
              </a:rPr>
              <a:t> ut </a:t>
            </a:r>
            <a:r>
              <a:rPr lang="pt-BR" sz="1600" dirty="0" err="1" smtClean="0">
                <a:solidFill>
                  <a:srgbClr val="898989"/>
                </a:solidFill>
                <a:latin typeface="HelveticaNeue Condensed" pitchFamily="34" charset="0"/>
              </a:rPr>
              <a:t>perspiciatis</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unde</a:t>
            </a:r>
            <a:r>
              <a:rPr lang="pt-BR" sz="1600" dirty="0" smtClean="0">
                <a:solidFill>
                  <a:srgbClr val="898989"/>
                </a:solidFill>
                <a:latin typeface="HelveticaNeue Condensed" pitchFamily="34" charset="0"/>
              </a:rPr>
              <a:t> omnis </a:t>
            </a:r>
            <a:r>
              <a:rPr lang="pt-BR" sz="1600" dirty="0" err="1" smtClean="0">
                <a:solidFill>
                  <a:srgbClr val="898989"/>
                </a:solidFill>
                <a:latin typeface="HelveticaNeue Condensed" pitchFamily="34" charset="0"/>
              </a:rPr>
              <a:t>iste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natus</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error</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sit</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voluptatem</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accusantium</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doloremque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laudantium</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totam</a:t>
            </a:r>
            <a:r>
              <a:rPr lang="pt-BR" sz="1600" dirty="0" smtClean="0">
                <a:solidFill>
                  <a:srgbClr val="898989"/>
                </a:solidFill>
                <a:latin typeface="HelveticaNeue Condensed" pitchFamily="34" charset="0"/>
              </a:rPr>
              <a:t> rem </a:t>
            </a:r>
            <a:r>
              <a:rPr lang="pt-BR" sz="1600" dirty="0" err="1" smtClean="0">
                <a:solidFill>
                  <a:srgbClr val="898989"/>
                </a:solidFill>
                <a:latin typeface="HelveticaNeue Condensed" pitchFamily="34" charset="0"/>
              </a:rPr>
              <a:t>aperiam</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eaque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ipsa</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quae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ab</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illo</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inventore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veritatis</a:t>
            </a:r>
            <a:r>
              <a:rPr lang="pt-BR" sz="1600" dirty="0" smtClean="0">
                <a:solidFill>
                  <a:srgbClr val="898989"/>
                </a:solidFill>
                <a:latin typeface="HelveticaNeue Condensed" pitchFamily="34" charset="0"/>
              </a:rPr>
              <a:t> et </a:t>
            </a:r>
            <a:r>
              <a:rPr lang="pt-BR" sz="1600" dirty="0" err="1" smtClean="0">
                <a:solidFill>
                  <a:srgbClr val="898989"/>
                </a:solidFill>
                <a:latin typeface="HelveticaNeue Condensed" pitchFamily="34" charset="0"/>
              </a:rPr>
              <a:t>quasi</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architecto</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beatae</a:t>
            </a:r>
            <a:r>
              <a:rPr lang="pt-BR" sz="1600" dirty="0" smtClean="0">
                <a:solidFill>
                  <a:srgbClr val="898989"/>
                </a:solidFill>
                <a:latin typeface="HelveticaNeue Condensed" pitchFamily="34" charset="0"/>
              </a:rPr>
              <a:t> vitae </a:t>
            </a:r>
            <a:r>
              <a:rPr lang="pt-BR" sz="1600" dirty="0" err="1" smtClean="0">
                <a:solidFill>
                  <a:srgbClr val="898989"/>
                </a:solidFill>
                <a:latin typeface="HelveticaNeue Condensed" pitchFamily="34" charset="0"/>
              </a:rPr>
              <a:t>dicta</a:t>
            </a:r>
            <a:r>
              <a:rPr lang="pt-BR" sz="1600" dirty="0" smtClean="0">
                <a:solidFill>
                  <a:srgbClr val="898989"/>
                </a:solidFill>
                <a:latin typeface="HelveticaNeue Condensed" pitchFamily="34" charset="0"/>
              </a:rPr>
              <a:t> sunt </a:t>
            </a:r>
            <a:r>
              <a:rPr lang="pt-BR" sz="1600" dirty="0" err="1" smtClean="0">
                <a:solidFill>
                  <a:srgbClr val="898989"/>
                </a:solidFill>
                <a:latin typeface="HelveticaNeue Condensed" pitchFamily="34" charset="0"/>
              </a:rPr>
              <a:t>explicabo</a:t>
            </a:r>
            <a:r>
              <a:rPr lang="pt-BR" sz="1600" dirty="0" smtClean="0">
                <a:solidFill>
                  <a:srgbClr val="898989"/>
                </a:solidFill>
                <a:latin typeface="HelveticaNeue Condensed" pitchFamily="34" charset="0"/>
              </a:rPr>
              <a:t>.</a:t>
            </a:r>
          </a:p>
          <a:p>
            <a:pPr marL="285750" indent="-285750">
              <a:lnSpc>
                <a:spcPct val="120000"/>
              </a:lnSpc>
              <a:buBlip>
                <a:blip r:embed="rId3"/>
              </a:buBlip>
            </a:pPr>
            <a:endParaRPr lang="pt-BR" sz="1600" dirty="0" smtClean="0">
              <a:solidFill>
                <a:srgbClr val="898989"/>
              </a:solidFill>
              <a:latin typeface="HelveticaNeue Condensed" pitchFamily="34" charset="0"/>
            </a:endParaRPr>
          </a:p>
          <a:p>
            <a:pPr marL="285750" indent="-285750">
              <a:lnSpc>
                <a:spcPct val="120000"/>
              </a:lnSpc>
              <a:buBlip>
                <a:blip r:embed="rId3"/>
              </a:buBlip>
            </a:pPr>
            <a:r>
              <a:rPr lang="pt-BR" sz="1600" dirty="0" err="1" smtClean="0">
                <a:solidFill>
                  <a:srgbClr val="898989"/>
                </a:solidFill>
                <a:latin typeface="HelveticaNeue Condensed" pitchFamily="34" charset="0"/>
              </a:rPr>
              <a:t>Laudantium</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totam</a:t>
            </a:r>
            <a:r>
              <a:rPr lang="pt-BR" sz="1600" dirty="0" smtClean="0">
                <a:solidFill>
                  <a:srgbClr val="898989"/>
                </a:solidFill>
                <a:latin typeface="HelveticaNeue Condensed" pitchFamily="34" charset="0"/>
              </a:rPr>
              <a:t> rem </a:t>
            </a:r>
            <a:r>
              <a:rPr lang="pt-BR" sz="1600" dirty="0" err="1" smtClean="0">
                <a:solidFill>
                  <a:srgbClr val="898989"/>
                </a:solidFill>
                <a:latin typeface="HelveticaNeue Condensed" pitchFamily="34" charset="0"/>
              </a:rPr>
              <a:t>aperiam</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eaque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ipsa</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quae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ab</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illo</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inventore</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veritatis</a:t>
            </a:r>
            <a:r>
              <a:rPr lang="pt-BR" sz="1600" dirty="0" smtClean="0">
                <a:solidFill>
                  <a:srgbClr val="898989"/>
                </a:solidFill>
                <a:latin typeface="HelveticaNeue Condensed" pitchFamily="34" charset="0"/>
              </a:rPr>
              <a:t> et </a:t>
            </a:r>
            <a:r>
              <a:rPr lang="pt-BR" sz="1600" dirty="0" err="1" smtClean="0">
                <a:solidFill>
                  <a:srgbClr val="898989"/>
                </a:solidFill>
                <a:latin typeface="HelveticaNeue Condensed" pitchFamily="34" charset="0"/>
              </a:rPr>
              <a:t>quasi</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architecto</a:t>
            </a:r>
            <a:r>
              <a:rPr lang="pt-BR" sz="1600" dirty="0" smtClean="0">
                <a:solidFill>
                  <a:srgbClr val="898989"/>
                </a:solidFill>
                <a:latin typeface="HelveticaNeue Condensed" pitchFamily="34" charset="0"/>
              </a:rPr>
              <a:t> </a:t>
            </a:r>
            <a:r>
              <a:rPr lang="pt-BR" sz="1600" dirty="0" err="1" smtClean="0">
                <a:solidFill>
                  <a:srgbClr val="898989"/>
                </a:solidFill>
                <a:latin typeface="HelveticaNeue Condensed" pitchFamily="34" charset="0"/>
              </a:rPr>
              <a:t>beatae</a:t>
            </a:r>
            <a:r>
              <a:rPr lang="pt-BR" sz="1600" dirty="0" smtClean="0">
                <a:solidFill>
                  <a:srgbClr val="898989"/>
                </a:solidFill>
                <a:latin typeface="HelveticaNeue Condensed" pitchFamily="34" charset="0"/>
              </a:rPr>
              <a:t> vitae </a:t>
            </a:r>
            <a:r>
              <a:rPr lang="pt-BR" sz="1600" dirty="0" err="1" smtClean="0">
                <a:solidFill>
                  <a:srgbClr val="898989"/>
                </a:solidFill>
                <a:latin typeface="HelveticaNeue Condensed" pitchFamily="34" charset="0"/>
              </a:rPr>
              <a:t>dicta</a:t>
            </a:r>
            <a:r>
              <a:rPr lang="pt-BR" sz="1600" dirty="0" smtClean="0">
                <a:solidFill>
                  <a:srgbClr val="898989"/>
                </a:solidFill>
                <a:latin typeface="HelveticaNeue Condensed" pitchFamily="34" charset="0"/>
              </a:rPr>
              <a:t> sunt </a:t>
            </a:r>
            <a:r>
              <a:rPr lang="pt-BR" sz="1600" dirty="0" err="1" smtClean="0">
                <a:solidFill>
                  <a:srgbClr val="898989"/>
                </a:solidFill>
                <a:latin typeface="HelveticaNeue Condensed" pitchFamily="34" charset="0"/>
              </a:rPr>
              <a:t>explicabo</a:t>
            </a:r>
            <a:r>
              <a:rPr lang="pt-BR" sz="1600" dirty="0" smtClean="0">
                <a:solidFill>
                  <a:srgbClr val="898989"/>
                </a:solidFill>
                <a:latin typeface="HelveticaNeue Condensed" pitchFamily="34" charset="0"/>
              </a:rPr>
              <a:t>.</a:t>
            </a:r>
          </a:p>
          <a:p>
            <a:pPr marL="285750" indent="-285750">
              <a:lnSpc>
                <a:spcPct val="120000"/>
              </a:lnSpc>
              <a:buBlip>
                <a:blip r:embed="rId3"/>
              </a:buBlip>
            </a:pPr>
            <a:endParaRPr lang="pt-BR" sz="1600" dirty="0" smtClean="0">
              <a:solidFill>
                <a:srgbClr val="898989"/>
              </a:solidFill>
              <a:latin typeface="HelveticaNeue Condensed" pitchFamily="34" charset="0"/>
            </a:endParaRPr>
          </a:p>
          <a:p>
            <a:pPr marL="285750" indent="-285750">
              <a:lnSpc>
                <a:spcPct val="120000"/>
              </a:lnSpc>
              <a:buBlip>
                <a:blip r:embed="rId3"/>
              </a:buBlip>
            </a:pPr>
            <a:endParaRPr lang="pt-BR" sz="1600" dirty="0" smtClean="0">
              <a:solidFill>
                <a:srgbClr val="898989"/>
              </a:solidFill>
              <a:latin typeface="HelveticaNeue Condensed" pitchFamily="34" charset="0"/>
            </a:endParaRPr>
          </a:p>
        </p:txBody>
      </p:sp>
      <p:sp>
        <p:nvSpPr>
          <p:cNvPr id="9" name="Espaço Reservado para Número de Slide 5"/>
          <p:cNvSpPr>
            <a:spLocks noGrp="1"/>
          </p:cNvSpPr>
          <p:nvPr>
            <p:ph type="sldNum" sz="quarter" idx="12"/>
          </p:nvPr>
        </p:nvSpPr>
        <p:spPr>
          <a:xfrm>
            <a:off x="6804248" y="6381328"/>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Tree>
    <p:extLst>
      <p:ext uri="{BB962C8B-B14F-4D97-AF65-F5344CB8AC3E}">
        <p14:creationId xmlns:p14="http://schemas.microsoft.com/office/powerpoint/2010/main" val="1282512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tus repo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tângulo 3"/>
          <p:cNvSpPr/>
          <p:nvPr userDrawn="1"/>
        </p:nvSpPr>
        <p:spPr>
          <a:xfrm>
            <a:off x="4211960" y="1603539"/>
            <a:ext cx="4392488" cy="745341"/>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9" name="Espaço Reservado para Texto 65"/>
          <p:cNvSpPr>
            <a:spLocks noGrp="1"/>
          </p:cNvSpPr>
          <p:nvPr>
            <p:ph type="body" sz="quarter" idx="21" hasCustomPrompt="1"/>
          </p:nvPr>
        </p:nvSpPr>
        <p:spPr>
          <a:xfrm>
            <a:off x="7597278" y="2132856"/>
            <a:ext cx="719138" cy="201613"/>
          </a:xfrm>
        </p:spPr>
        <p:txBody>
          <a:bodyPr>
            <a:noAutofit/>
          </a:bodyPr>
          <a:lstStyle>
            <a:lvl1pPr marL="0" indent="0">
              <a:buNone/>
              <a:defRPr sz="800">
                <a:latin typeface="Arial" pitchFamily="34" charset="0"/>
                <a:cs typeface="Arial" pitchFamily="34" charset="0"/>
              </a:defRPr>
            </a:lvl1pPr>
          </a:lstStyle>
          <a:p>
            <a:pPr lvl="0"/>
            <a:r>
              <a:rPr lang="pt-BR" dirty="0" smtClean="0"/>
              <a:t>X semanas</a:t>
            </a:r>
            <a:endParaRPr lang="pt-BR" dirty="0"/>
          </a:p>
        </p:txBody>
      </p:sp>
      <p:sp>
        <p:nvSpPr>
          <p:cNvPr id="68" name="Espaço Reservado para Texto 65"/>
          <p:cNvSpPr>
            <a:spLocks noGrp="1"/>
          </p:cNvSpPr>
          <p:nvPr>
            <p:ph type="body" sz="quarter" idx="20" hasCustomPrompt="1"/>
          </p:nvPr>
        </p:nvSpPr>
        <p:spPr>
          <a:xfrm>
            <a:off x="6445150" y="2132856"/>
            <a:ext cx="719138" cy="201613"/>
          </a:xfrm>
        </p:spPr>
        <p:txBody>
          <a:bodyPr>
            <a:noAutofit/>
          </a:bodyPr>
          <a:lstStyle>
            <a:lvl1pPr marL="0" indent="0">
              <a:buNone/>
              <a:defRPr sz="800">
                <a:latin typeface="Arial" pitchFamily="34" charset="0"/>
                <a:cs typeface="Arial" pitchFamily="34" charset="0"/>
              </a:defRPr>
            </a:lvl1pPr>
          </a:lstStyle>
          <a:p>
            <a:pPr lvl="0"/>
            <a:r>
              <a:rPr lang="pt-BR" dirty="0" smtClean="0"/>
              <a:t>X semanas</a:t>
            </a:r>
            <a:endParaRPr lang="pt-BR" dirty="0"/>
          </a:p>
        </p:txBody>
      </p:sp>
      <p:sp>
        <p:nvSpPr>
          <p:cNvPr id="67" name="Espaço Reservado para Texto 65"/>
          <p:cNvSpPr>
            <a:spLocks noGrp="1"/>
          </p:cNvSpPr>
          <p:nvPr>
            <p:ph type="body" sz="quarter" idx="19" hasCustomPrompt="1"/>
          </p:nvPr>
        </p:nvSpPr>
        <p:spPr>
          <a:xfrm>
            <a:off x="5221014" y="2132856"/>
            <a:ext cx="719138" cy="201613"/>
          </a:xfrm>
        </p:spPr>
        <p:txBody>
          <a:bodyPr>
            <a:noAutofit/>
          </a:bodyPr>
          <a:lstStyle>
            <a:lvl1pPr marL="0" indent="0">
              <a:buNone/>
              <a:defRPr sz="800">
                <a:latin typeface="Arial" pitchFamily="34" charset="0"/>
                <a:cs typeface="Arial" pitchFamily="34" charset="0"/>
              </a:defRPr>
            </a:lvl1pPr>
          </a:lstStyle>
          <a:p>
            <a:pPr lvl="0"/>
            <a:r>
              <a:rPr lang="pt-BR" dirty="0" err="1" smtClean="0"/>
              <a:t>dd</a:t>
            </a:r>
            <a:r>
              <a:rPr lang="pt-BR" dirty="0" smtClean="0"/>
              <a:t>/mm/aa</a:t>
            </a:r>
            <a:endParaRPr lang="pt-BR" dirty="0"/>
          </a:p>
        </p:txBody>
      </p:sp>
      <p:sp>
        <p:nvSpPr>
          <p:cNvPr id="66" name="Espaço Reservado para Texto 65"/>
          <p:cNvSpPr>
            <a:spLocks noGrp="1"/>
          </p:cNvSpPr>
          <p:nvPr>
            <p:ph type="body" sz="quarter" idx="18" hasCustomPrompt="1"/>
          </p:nvPr>
        </p:nvSpPr>
        <p:spPr>
          <a:xfrm>
            <a:off x="4278840" y="2132856"/>
            <a:ext cx="719138" cy="201613"/>
          </a:xfrm>
        </p:spPr>
        <p:txBody>
          <a:bodyPr>
            <a:noAutofit/>
          </a:bodyPr>
          <a:lstStyle>
            <a:lvl1pPr marL="0" indent="0">
              <a:buNone/>
              <a:defRPr sz="800">
                <a:latin typeface="Arial" pitchFamily="34" charset="0"/>
                <a:cs typeface="Arial" pitchFamily="34" charset="0"/>
              </a:defRPr>
            </a:lvl1pPr>
          </a:lstStyle>
          <a:p>
            <a:pPr lvl="0"/>
            <a:r>
              <a:rPr lang="pt-BR" dirty="0" err="1" smtClean="0"/>
              <a:t>dd</a:t>
            </a:r>
            <a:r>
              <a:rPr lang="pt-BR" dirty="0" smtClean="0"/>
              <a:t>/mm/aa</a:t>
            </a:r>
            <a:endParaRPr lang="pt-BR" dirty="0"/>
          </a:p>
        </p:txBody>
      </p:sp>
      <p:grpSp>
        <p:nvGrpSpPr>
          <p:cNvPr id="20" name="Grupo 19"/>
          <p:cNvGrpSpPr/>
          <p:nvPr userDrawn="1"/>
        </p:nvGrpSpPr>
        <p:grpSpPr>
          <a:xfrm>
            <a:off x="473846" y="2780928"/>
            <a:ext cx="8130601" cy="3312368"/>
            <a:chOff x="473847" y="2780928"/>
            <a:chExt cx="7962440" cy="3312368"/>
          </a:xfrm>
        </p:grpSpPr>
        <p:sp>
          <p:nvSpPr>
            <p:cNvPr id="21" name="Retângulo 20"/>
            <p:cNvSpPr/>
            <p:nvPr/>
          </p:nvSpPr>
          <p:spPr>
            <a:xfrm>
              <a:off x="473847" y="2780928"/>
              <a:ext cx="3936295" cy="1620180"/>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Retângulo 21"/>
            <p:cNvSpPr/>
            <p:nvPr/>
          </p:nvSpPr>
          <p:spPr>
            <a:xfrm>
              <a:off x="4499992" y="2780928"/>
              <a:ext cx="3936295" cy="1620180"/>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Retângulo 22"/>
            <p:cNvSpPr/>
            <p:nvPr/>
          </p:nvSpPr>
          <p:spPr>
            <a:xfrm>
              <a:off x="473847" y="4473116"/>
              <a:ext cx="3936295" cy="1620180"/>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4" name="Retângulo 23"/>
            <p:cNvSpPr/>
            <p:nvPr/>
          </p:nvSpPr>
          <p:spPr>
            <a:xfrm>
              <a:off x="4499992" y="4473116"/>
              <a:ext cx="3936295" cy="1620180"/>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64" name="Espaço Reservado para Texto 57"/>
          <p:cNvSpPr>
            <a:spLocks noGrp="1"/>
          </p:cNvSpPr>
          <p:nvPr>
            <p:ph type="body" sz="quarter" idx="17" hasCustomPrompt="1"/>
          </p:nvPr>
        </p:nvSpPr>
        <p:spPr>
          <a:xfrm>
            <a:off x="4724400" y="5013176"/>
            <a:ext cx="3664024" cy="868482"/>
          </a:xfrm>
        </p:spPr>
        <p:txBody>
          <a:bodyPr/>
          <a:lstStyle>
            <a:lvl1pPr marL="185738" marR="0" indent="-185738" algn="l" defTabSz="914400" rtl="0" eaLnBrk="1" fontAlgn="auto" latinLnBrk="0" hangingPunct="1">
              <a:lnSpc>
                <a:spcPct val="100000"/>
              </a:lnSpc>
              <a:spcBef>
                <a:spcPts val="0"/>
              </a:spcBef>
              <a:spcAft>
                <a:spcPts val="0"/>
              </a:spcAft>
              <a:buClrTx/>
              <a:buSzTx/>
              <a:buFont typeface="Wingdings" pitchFamily="2" charset="2"/>
              <a:buChar char="§"/>
              <a:tabLst/>
              <a:defRPr sz="1000" baseline="0">
                <a:latin typeface="+mn-lt"/>
              </a:defRPr>
            </a:lvl1pPr>
          </a:lstStyle>
          <a:p>
            <a:pPr marL="185738" indent="-185738">
              <a:buFont typeface="Wingdings" pitchFamily="2" charset="2"/>
              <a:buChar char="§"/>
            </a:pPr>
            <a:r>
              <a:rPr lang="pt-BR" sz="1000" dirty="0" err="1" smtClean="0"/>
              <a:t>Sed</a:t>
            </a:r>
            <a:r>
              <a:rPr lang="pt-BR" sz="1000" dirty="0" smtClean="0"/>
              <a:t> ut </a:t>
            </a:r>
            <a:r>
              <a:rPr lang="pt-BR" sz="1000" dirty="0" err="1" smtClean="0"/>
              <a:t>perspiciatis</a:t>
            </a:r>
            <a:r>
              <a:rPr lang="pt-BR" sz="1000" dirty="0" smtClean="0"/>
              <a:t> </a:t>
            </a:r>
            <a:r>
              <a:rPr lang="pt-BR" sz="1000" dirty="0" err="1" smtClean="0"/>
              <a:t>unde</a:t>
            </a:r>
            <a:r>
              <a:rPr lang="pt-BR" sz="1000" dirty="0" smtClean="0"/>
              <a:t> omnis </a:t>
            </a:r>
            <a:r>
              <a:rPr lang="pt-BR" sz="1000" dirty="0" err="1" smtClean="0"/>
              <a:t>iste</a:t>
            </a:r>
            <a:r>
              <a:rPr lang="pt-BR" sz="1000" dirty="0" smtClean="0"/>
              <a:t> </a:t>
            </a:r>
            <a:r>
              <a:rPr lang="pt-BR" sz="1000" dirty="0" err="1" smtClean="0"/>
              <a:t>natus</a:t>
            </a:r>
            <a:r>
              <a:rPr lang="pt-BR" sz="1000" dirty="0" smtClean="0"/>
              <a:t> </a:t>
            </a:r>
            <a:r>
              <a:rPr lang="pt-BR" sz="1000" dirty="0" err="1" smtClean="0"/>
              <a:t>error</a:t>
            </a:r>
            <a:r>
              <a:rPr lang="pt-BR" sz="1000" dirty="0" smtClean="0"/>
              <a:t> </a:t>
            </a:r>
            <a:r>
              <a:rPr lang="pt-BR" sz="1000" dirty="0" err="1" smtClean="0"/>
              <a:t>sit</a:t>
            </a:r>
            <a:r>
              <a:rPr lang="pt-BR" sz="1000" dirty="0" smtClean="0"/>
              <a:t> </a:t>
            </a:r>
            <a:r>
              <a:rPr lang="pt-BR" sz="1000" dirty="0" err="1" smtClean="0"/>
              <a:t>voluptatem</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pt-BR" sz="1000" dirty="0" smtClean="0"/>
          </a:p>
          <a:p>
            <a:pPr marL="185738" indent="-185738">
              <a:buFont typeface="Wingdings" pitchFamily="2" charset="2"/>
              <a:buChar char="§"/>
            </a:pPr>
            <a:r>
              <a:rPr lang="pt-BR" sz="1000" dirty="0" err="1" smtClean="0"/>
              <a:t>Umquam</a:t>
            </a:r>
            <a:r>
              <a:rPr lang="pt-BR" sz="1000" dirty="0" smtClean="0"/>
              <a:t> </a:t>
            </a:r>
            <a:r>
              <a:rPr lang="pt-BR" sz="1000" dirty="0" err="1" smtClean="0"/>
              <a:t>eius</a:t>
            </a:r>
            <a:r>
              <a:rPr lang="pt-BR" sz="1000" dirty="0" smtClean="0"/>
              <a:t> </a:t>
            </a:r>
            <a:r>
              <a:rPr lang="pt-BR" sz="1000" dirty="0" err="1" smtClean="0"/>
              <a:t>modi</a:t>
            </a:r>
            <a:r>
              <a:rPr lang="pt-BR" sz="1000" dirty="0" smtClean="0"/>
              <a:t> </a:t>
            </a:r>
            <a:r>
              <a:rPr lang="pt-BR" sz="1000" dirty="0" err="1" smtClean="0"/>
              <a:t>tempora</a:t>
            </a:r>
            <a:r>
              <a:rPr lang="pt-BR" sz="1000" dirty="0" smtClean="0"/>
              <a:t> </a:t>
            </a:r>
            <a:r>
              <a:rPr lang="pt-BR" sz="1000" dirty="0" err="1" smtClean="0"/>
              <a:t>incidunt</a:t>
            </a:r>
            <a:r>
              <a:rPr lang="pt-BR" sz="1000" dirty="0" smtClean="0"/>
              <a:t> ut labore et </a:t>
            </a:r>
            <a:r>
              <a:rPr lang="pt-BR" sz="1000" dirty="0" err="1" smtClean="0"/>
              <a:t>dolore</a:t>
            </a:r>
            <a:endParaRPr lang="pt-BR" sz="1000" dirty="0" smtClean="0"/>
          </a:p>
          <a:p>
            <a:pPr marL="185738" indent="-185738">
              <a:buFont typeface="Wingdings" pitchFamily="2" charset="2"/>
              <a:buChar char="§"/>
            </a:pPr>
            <a:r>
              <a:rPr lang="pt-BR" sz="1000" dirty="0" err="1" smtClean="0"/>
              <a:t>Magnam</a:t>
            </a:r>
            <a:r>
              <a:rPr lang="pt-BR" sz="1000" dirty="0" smtClean="0"/>
              <a:t> </a:t>
            </a:r>
            <a:r>
              <a:rPr lang="pt-BR" sz="1000" dirty="0" err="1" smtClean="0"/>
              <a:t>aliquam</a:t>
            </a:r>
            <a:r>
              <a:rPr lang="pt-BR" sz="1000" dirty="0" smtClean="0"/>
              <a:t> </a:t>
            </a:r>
            <a:r>
              <a:rPr lang="pt-BR" sz="1000" dirty="0" err="1" smtClean="0"/>
              <a:t>quaerat</a:t>
            </a:r>
            <a:r>
              <a:rPr lang="pt-BR" sz="1000" dirty="0" smtClean="0"/>
              <a:t> </a:t>
            </a:r>
            <a:r>
              <a:rPr lang="pt-BR" sz="1000" dirty="0" err="1" smtClean="0"/>
              <a:t>voluptatem</a:t>
            </a:r>
            <a:r>
              <a:rPr lang="pt-BR" sz="1000" dirty="0" smtClean="0"/>
              <a:t>. Ut </a:t>
            </a:r>
            <a:r>
              <a:rPr lang="pt-BR" sz="1000" dirty="0" err="1" smtClean="0"/>
              <a:t>enim</a:t>
            </a:r>
            <a:r>
              <a:rPr lang="pt-BR" sz="1000" dirty="0" smtClean="0"/>
              <a:t> ad </a:t>
            </a:r>
            <a:r>
              <a:rPr lang="pt-BR" sz="1000" dirty="0" err="1" smtClean="0"/>
              <a:t>minima</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it-IT"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lvl="0"/>
            <a:endParaRPr lang="pt-BR" dirty="0"/>
          </a:p>
        </p:txBody>
      </p:sp>
      <p:sp>
        <p:nvSpPr>
          <p:cNvPr id="63" name="Espaço Reservado para Texto 57"/>
          <p:cNvSpPr>
            <a:spLocks noGrp="1"/>
          </p:cNvSpPr>
          <p:nvPr>
            <p:ph type="body" sz="quarter" idx="16" hasCustomPrompt="1"/>
          </p:nvPr>
        </p:nvSpPr>
        <p:spPr>
          <a:xfrm>
            <a:off x="539552" y="5013176"/>
            <a:ext cx="3664024" cy="868482"/>
          </a:xfrm>
        </p:spPr>
        <p:txBody>
          <a:bodyPr/>
          <a:lstStyle>
            <a:lvl1pPr marL="185738" marR="0" indent="-185738" algn="l" defTabSz="914400" rtl="0" eaLnBrk="1" fontAlgn="auto" latinLnBrk="0" hangingPunct="1">
              <a:lnSpc>
                <a:spcPct val="100000"/>
              </a:lnSpc>
              <a:spcBef>
                <a:spcPts val="0"/>
              </a:spcBef>
              <a:spcAft>
                <a:spcPts val="0"/>
              </a:spcAft>
              <a:buClrTx/>
              <a:buSzTx/>
              <a:buFont typeface="Wingdings" pitchFamily="2" charset="2"/>
              <a:buChar char="§"/>
              <a:tabLst/>
              <a:defRPr sz="1000" baseline="0">
                <a:latin typeface="+mn-lt"/>
              </a:defRPr>
            </a:lvl1pPr>
          </a:lstStyle>
          <a:p>
            <a:pPr marL="185738" indent="-185738">
              <a:buFont typeface="Wingdings" pitchFamily="2" charset="2"/>
              <a:buChar char="§"/>
            </a:pPr>
            <a:r>
              <a:rPr lang="pt-BR" sz="1000" dirty="0" err="1" smtClean="0"/>
              <a:t>Sed</a:t>
            </a:r>
            <a:r>
              <a:rPr lang="pt-BR" sz="1000" dirty="0" smtClean="0"/>
              <a:t> ut </a:t>
            </a:r>
            <a:r>
              <a:rPr lang="pt-BR" sz="1000" dirty="0" err="1" smtClean="0"/>
              <a:t>perspiciatis</a:t>
            </a:r>
            <a:r>
              <a:rPr lang="pt-BR" sz="1000" dirty="0" smtClean="0"/>
              <a:t> </a:t>
            </a:r>
            <a:r>
              <a:rPr lang="pt-BR" sz="1000" dirty="0" err="1" smtClean="0"/>
              <a:t>unde</a:t>
            </a:r>
            <a:r>
              <a:rPr lang="pt-BR" sz="1000" dirty="0" smtClean="0"/>
              <a:t> omnis </a:t>
            </a:r>
            <a:r>
              <a:rPr lang="pt-BR" sz="1000" dirty="0" err="1" smtClean="0"/>
              <a:t>iste</a:t>
            </a:r>
            <a:r>
              <a:rPr lang="pt-BR" sz="1000" dirty="0" smtClean="0"/>
              <a:t> </a:t>
            </a:r>
            <a:r>
              <a:rPr lang="pt-BR" sz="1000" dirty="0" err="1" smtClean="0"/>
              <a:t>natus</a:t>
            </a:r>
            <a:r>
              <a:rPr lang="pt-BR" sz="1000" dirty="0" smtClean="0"/>
              <a:t> </a:t>
            </a:r>
            <a:r>
              <a:rPr lang="pt-BR" sz="1000" dirty="0" err="1" smtClean="0"/>
              <a:t>error</a:t>
            </a:r>
            <a:r>
              <a:rPr lang="pt-BR" sz="1000" dirty="0" smtClean="0"/>
              <a:t> </a:t>
            </a:r>
            <a:r>
              <a:rPr lang="pt-BR" sz="1000" dirty="0" err="1" smtClean="0"/>
              <a:t>sit</a:t>
            </a:r>
            <a:r>
              <a:rPr lang="pt-BR" sz="1000" dirty="0" smtClean="0"/>
              <a:t> </a:t>
            </a:r>
            <a:r>
              <a:rPr lang="pt-BR" sz="1000" dirty="0" err="1" smtClean="0"/>
              <a:t>voluptatem</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pt-BR" sz="1000" dirty="0" smtClean="0"/>
          </a:p>
          <a:p>
            <a:pPr marL="185738" indent="-185738">
              <a:buFont typeface="Wingdings" pitchFamily="2" charset="2"/>
              <a:buChar char="§"/>
            </a:pPr>
            <a:r>
              <a:rPr lang="pt-BR" sz="1000" dirty="0" err="1" smtClean="0"/>
              <a:t>Umquam</a:t>
            </a:r>
            <a:r>
              <a:rPr lang="pt-BR" sz="1000" dirty="0" smtClean="0"/>
              <a:t> </a:t>
            </a:r>
            <a:r>
              <a:rPr lang="pt-BR" sz="1000" dirty="0" err="1" smtClean="0"/>
              <a:t>eius</a:t>
            </a:r>
            <a:r>
              <a:rPr lang="pt-BR" sz="1000" dirty="0" smtClean="0"/>
              <a:t> </a:t>
            </a:r>
            <a:r>
              <a:rPr lang="pt-BR" sz="1000" dirty="0" err="1" smtClean="0"/>
              <a:t>modi</a:t>
            </a:r>
            <a:r>
              <a:rPr lang="pt-BR" sz="1000" dirty="0" smtClean="0"/>
              <a:t> </a:t>
            </a:r>
            <a:r>
              <a:rPr lang="pt-BR" sz="1000" dirty="0" err="1" smtClean="0"/>
              <a:t>tempora</a:t>
            </a:r>
            <a:r>
              <a:rPr lang="pt-BR" sz="1000" dirty="0" smtClean="0"/>
              <a:t> </a:t>
            </a:r>
            <a:r>
              <a:rPr lang="pt-BR" sz="1000" dirty="0" err="1" smtClean="0"/>
              <a:t>incidunt</a:t>
            </a:r>
            <a:r>
              <a:rPr lang="pt-BR" sz="1000" dirty="0" smtClean="0"/>
              <a:t> ut labore et </a:t>
            </a:r>
            <a:r>
              <a:rPr lang="pt-BR" sz="1000" dirty="0" err="1" smtClean="0"/>
              <a:t>dolore</a:t>
            </a:r>
            <a:endParaRPr lang="pt-BR" sz="1000" dirty="0" smtClean="0"/>
          </a:p>
          <a:p>
            <a:pPr marL="185738" indent="-185738">
              <a:buFont typeface="Wingdings" pitchFamily="2" charset="2"/>
              <a:buChar char="§"/>
            </a:pPr>
            <a:r>
              <a:rPr lang="pt-BR" sz="1000" dirty="0" err="1" smtClean="0"/>
              <a:t>Magnam</a:t>
            </a:r>
            <a:r>
              <a:rPr lang="pt-BR" sz="1000" dirty="0" smtClean="0"/>
              <a:t> </a:t>
            </a:r>
            <a:r>
              <a:rPr lang="pt-BR" sz="1000" dirty="0" err="1" smtClean="0"/>
              <a:t>aliquam</a:t>
            </a:r>
            <a:r>
              <a:rPr lang="pt-BR" sz="1000" dirty="0" smtClean="0"/>
              <a:t> </a:t>
            </a:r>
            <a:r>
              <a:rPr lang="pt-BR" sz="1000" dirty="0" err="1" smtClean="0"/>
              <a:t>quaerat</a:t>
            </a:r>
            <a:r>
              <a:rPr lang="pt-BR" sz="1000" dirty="0" smtClean="0"/>
              <a:t> </a:t>
            </a:r>
            <a:r>
              <a:rPr lang="pt-BR" sz="1000" dirty="0" err="1" smtClean="0"/>
              <a:t>voluptatem</a:t>
            </a:r>
            <a:r>
              <a:rPr lang="pt-BR" sz="1000" dirty="0" smtClean="0"/>
              <a:t>. Ut </a:t>
            </a:r>
            <a:r>
              <a:rPr lang="pt-BR" sz="1000" dirty="0" err="1" smtClean="0"/>
              <a:t>enim</a:t>
            </a:r>
            <a:r>
              <a:rPr lang="pt-BR" sz="1000" dirty="0" smtClean="0"/>
              <a:t> ad </a:t>
            </a:r>
            <a:r>
              <a:rPr lang="pt-BR" sz="1000" dirty="0" err="1" smtClean="0"/>
              <a:t>minima</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it-IT"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lvl="0"/>
            <a:endParaRPr lang="pt-BR" dirty="0"/>
          </a:p>
        </p:txBody>
      </p:sp>
      <p:sp>
        <p:nvSpPr>
          <p:cNvPr id="62" name="Espaço Reservado para Texto 57"/>
          <p:cNvSpPr>
            <a:spLocks noGrp="1"/>
          </p:cNvSpPr>
          <p:nvPr>
            <p:ph type="body" sz="quarter" idx="15" hasCustomPrompt="1"/>
          </p:nvPr>
        </p:nvSpPr>
        <p:spPr>
          <a:xfrm>
            <a:off x="4724400" y="3424614"/>
            <a:ext cx="3664024" cy="868482"/>
          </a:xfrm>
        </p:spPr>
        <p:txBody>
          <a:bodyPr/>
          <a:lstStyle>
            <a:lvl1pPr marL="185738" marR="0" indent="-185738" algn="l" defTabSz="914400" rtl="0" eaLnBrk="1" fontAlgn="auto" latinLnBrk="0" hangingPunct="1">
              <a:lnSpc>
                <a:spcPct val="100000"/>
              </a:lnSpc>
              <a:spcBef>
                <a:spcPts val="0"/>
              </a:spcBef>
              <a:spcAft>
                <a:spcPts val="0"/>
              </a:spcAft>
              <a:buClrTx/>
              <a:buSzTx/>
              <a:buFont typeface="Wingdings" pitchFamily="2" charset="2"/>
              <a:buChar char="§"/>
              <a:tabLst/>
              <a:defRPr sz="1000" baseline="0">
                <a:latin typeface="+mn-lt"/>
              </a:defRPr>
            </a:lvl1pPr>
          </a:lstStyle>
          <a:p>
            <a:pPr marL="185738" indent="-185738">
              <a:buFont typeface="Wingdings" pitchFamily="2" charset="2"/>
              <a:buChar char="§"/>
            </a:pPr>
            <a:r>
              <a:rPr lang="pt-BR" sz="1000" dirty="0" err="1" smtClean="0"/>
              <a:t>Sed</a:t>
            </a:r>
            <a:r>
              <a:rPr lang="pt-BR" sz="1000" dirty="0" smtClean="0"/>
              <a:t> ut </a:t>
            </a:r>
            <a:r>
              <a:rPr lang="pt-BR" sz="1000" dirty="0" err="1" smtClean="0"/>
              <a:t>perspiciatis</a:t>
            </a:r>
            <a:r>
              <a:rPr lang="pt-BR" sz="1000" dirty="0" smtClean="0"/>
              <a:t> </a:t>
            </a:r>
            <a:r>
              <a:rPr lang="pt-BR" sz="1000" dirty="0" err="1" smtClean="0"/>
              <a:t>unde</a:t>
            </a:r>
            <a:r>
              <a:rPr lang="pt-BR" sz="1000" dirty="0" smtClean="0"/>
              <a:t> omnis </a:t>
            </a:r>
            <a:r>
              <a:rPr lang="pt-BR" sz="1000" dirty="0" err="1" smtClean="0"/>
              <a:t>iste</a:t>
            </a:r>
            <a:r>
              <a:rPr lang="pt-BR" sz="1000" dirty="0" smtClean="0"/>
              <a:t> </a:t>
            </a:r>
            <a:r>
              <a:rPr lang="pt-BR" sz="1000" dirty="0" err="1" smtClean="0"/>
              <a:t>natus</a:t>
            </a:r>
            <a:r>
              <a:rPr lang="pt-BR" sz="1000" dirty="0" smtClean="0"/>
              <a:t> </a:t>
            </a:r>
            <a:r>
              <a:rPr lang="pt-BR" sz="1000" dirty="0" err="1" smtClean="0"/>
              <a:t>error</a:t>
            </a:r>
            <a:r>
              <a:rPr lang="pt-BR" sz="1000" dirty="0" smtClean="0"/>
              <a:t> </a:t>
            </a:r>
            <a:r>
              <a:rPr lang="pt-BR" sz="1000" dirty="0" err="1" smtClean="0"/>
              <a:t>sit</a:t>
            </a:r>
            <a:r>
              <a:rPr lang="pt-BR" sz="1000" dirty="0" smtClean="0"/>
              <a:t> </a:t>
            </a:r>
            <a:r>
              <a:rPr lang="pt-BR" sz="1000" dirty="0" err="1" smtClean="0"/>
              <a:t>voluptatem</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pt-BR" sz="1000" dirty="0" smtClean="0"/>
          </a:p>
          <a:p>
            <a:pPr marL="185738" indent="-185738">
              <a:buFont typeface="Wingdings" pitchFamily="2" charset="2"/>
              <a:buChar char="§"/>
            </a:pPr>
            <a:r>
              <a:rPr lang="pt-BR" sz="1000" dirty="0" err="1" smtClean="0"/>
              <a:t>Umquam</a:t>
            </a:r>
            <a:r>
              <a:rPr lang="pt-BR" sz="1000" dirty="0" smtClean="0"/>
              <a:t> </a:t>
            </a:r>
            <a:r>
              <a:rPr lang="pt-BR" sz="1000" dirty="0" err="1" smtClean="0"/>
              <a:t>eius</a:t>
            </a:r>
            <a:r>
              <a:rPr lang="pt-BR" sz="1000" dirty="0" smtClean="0"/>
              <a:t> </a:t>
            </a:r>
            <a:r>
              <a:rPr lang="pt-BR" sz="1000" dirty="0" err="1" smtClean="0"/>
              <a:t>modi</a:t>
            </a:r>
            <a:r>
              <a:rPr lang="pt-BR" sz="1000" dirty="0" smtClean="0"/>
              <a:t> </a:t>
            </a:r>
            <a:r>
              <a:rPr lang="pt-BR" sz="1000" dirty="0" err="1" smtClean="0"/>
              <a:t>tempora</a:t>
            </a:r>
            <a:r>
              <a:rPr lang="pt-BR" sz="1000" dirty="0" smtClean="0"/>
              <a:t> </a:t>
            </a:r>
            <a:r>
              <a:rPr lang="pt-BR" sz="1000" dirty="0" err="1" smtClean="0"/>
              <a:t>incidunt</a:t>
            </a:r>
            <a:r>
              <a:rPr lang="pt-BR" sz="1000" dirty="0" smtClean="0"/>
              <a:t> ut labore et </a:t>
            </a:r>
            <a:r>
              <a:rPr lang="pt-BR" sz="1000" dirty="0" err="1" smtClean="0"/>
              <a:t>dolore</a:t>
            </a:r>
            <a:endParaRPr lang="pt-BR" sz="1000" dirty="0" smtClean="0"/>
          </a:p>
          <a:p>
            <a:pPr marL="185738" indent="-185738">
              <a:buFont typeface="Wingdings" pitchFamily="2" charset="2"/>
              <a:buChar char="§"/>
            </a:pPr>
            <a:r>
              <a:rPr lang="pt-BR" sz="1000" dirty="0" err="1" smtClean="0"/>
              <a:t>Magnam</a:t>
            </a:r>
            <a:r>
              <a:rPr lang="pt-BR" sz="1000" dirty="0" smtClean="0"/>
              <a:t> </a:t>
            </a:r>
            <a:r>
              <a:rPr lang="pt-BR" sz="1000" dirty="0" err="1" smtClean="0"/>
              <a:t>aliquam</a:t>
            </a:r>
            <a:r>
              <a:rPr lang="pt-BR" sz="1000" dirty="0" smtClean="0"/>
              <a:t> </a:t>
            </a:r>
            <a:r>
              <a:rPr lang="pt-BR" sz="1000" dirty="0" err="1" smtClean="0"/>
              <a:t>quaerat</a:t>
            </a:r>
            <a:r>
              <a:rPr lang="pt-BR" sz="1000" dirty="0" smtClean="0"/>
              <a:t> </a:t>
            </a:r>
            <a:r>
              <a:rPr lang="pt-BR" sz="1000" dirty="0" err="1" smtClean="0"/>
              <a:t>voluptatem</a:t>
            </a:r>
            <a:r>
              <a:rPr lang="pt-BR" sz="1000" dirty="0" smtClean="0"/>
              <a:t>. Ut </a:t>
            </a:r>
            <a:r>
              <a:rPr lang="pt-BR" sz="1000" dirty="0" err="1" smtClean="0"/>
              <a:t>enim</a:t>
            </a:r>
            <a:r>
              <a:rPr lang="pt-BR" sz="1000" dirty="0" smtClean="0"/>
              <a:t> ad </a:t>
            </a:r>
            <a:r>
              <a:rPr lang="pt-BR" sz="1000" dirty="0" err="1" smtClean="0"/>
              <a:t>minima</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it-IT"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lvl="0"/>
            <a:endParaRPr lang="pt-BR" dirty="0"/>
          </a:p>
        </p:txBody>
      </p:sp>
      <p:sp>
        <p:nvSpPr>
          <p:cNvPr id="61" name="Espaço Reservado para Texto 57"/>
          <p:cNvSpPr>
            <a:spLocks noGrp="1"/>
          </p:cNvSpPr>
          <p:nvPr>
            <p:ph type="body" sz="quarter" idx="14" hasCustomPrompt="1"/>
          </p:nvPr>
        </p:nvSpPr>
        <p:spPr>
          <a:xfrm>
            <a:off x="539552" y="3424614"/>
            <a:ext cx="3664024" cy="868482"/>
          </a:xfrm>
        </p:spPr>
        <p:txBody>
          <a:bodyPr/>
          <a:lstStyle>
            <a:lvl1pPr marL="185738" marR="0" indent="-185738" algn="l" defTabSz="914400" rtl="0" eaLnBrk="1" fontAlgn="auto" latinLnBrk="0" hangingPunct="1">
              <a:lnSpc>
                <a:spcPct val="100000"/>
              </a:lnSpc>
              <a:spcBef>
                <a:spcPts val="0"/>
              </a:spcBef>
              <a:spcAft>
                <a:spcPts val="0"/>
              </a:spcAft>
              <a:buClrTx/>
              <a:buSzTx/>
              <a:buFont typeface="Wingdings" pitchFamily="2" charset="2"/>
              <a:buChar char="§"/>
              <a:tabLst/>
              <a:defRPr sz="1000" baseline="0">
                <a:latin typeface="+mn-lt"/>
              </a:defRPr>
            </a:lvl1pPr>
          </a:lstStyle>
          <a:p>
            <a:pPr marL="185738" indent="-185738">
              <a:buFont typeface="Wingdings" pitchFamily="2" charset="2"/>
              <a:buChar char="§"/>
            </a:pPr>
            <a:r>
              <a:rPr lang="pt-BR" sz="1000" dirty="0" err="1" smtClean="0"/>
              <a:t>Sed</a:t>
            </a:r>
            <a:r>
              <a:rPr lang="pt-BR" sz="1000" dirty="0" smtClean="0"/>
              <a:t> ut </a:t>
            </a:r>
            <a:r>
              <a:rPr lang="pt-BR" sz="1000" dirty="0" err="1" smtClean="0"/>
              <a:t>perspiciatis</a:t>
            </a:r>
            <a:r>
              <a:rPr lang="pt-BR" sz="1000" dirty="0" smtClean="0"/>
              <a:t> </a:t>
            </a:r>
            <a:r>
              <a:rPr lang="pt-BR" sz="1000" dirty="0" err="1" smtClean="0"/>
              <a:t>unde</a:t>
            </a:r>
            <a:r>
              <a:rPr lang="pt-BR" sz="1000" dirty="0" smtClean="0"/>
              <a:t> omnis </a:t>
            </a:r>
            <a:r>
              <a:rPr lang="pt-BR" sz="1000" dirty="0" err="1" smtClean="0"/>
              <a:t>iste</a:t>
            </a:r>
            <a:r>
              <a:rPr lang="pt-BR" sz="1000" dirty="0" smtClean="0"/>
              <a:t> </a:t>
            </a:r>
            <a:r>
              <a:rPr lang="pt-BR" sz="1000" dirty="0" err="1" smtClean="0"/>
              <a:t>natus</a:t>
            </a:r>
            <a:r>
              <a:rPr lang="pt-BR" sz="1000" dirty="0" smtClean="0"/>
              <a:t> </a:t>
            </a:r>
            <a:r>
              <a:rPr lang="pt-BR" sz="1000" dirty="0" err="1" smtClean="0"/>
              <a:t>error</a:t>
            </a:r>
            <a:r>
              <a:rPr lang="pt-BR" sz="1000" dirty="0" smtClean="0"/>
              <a:t> </a:t>
            </a:r>
            <a:r>
              <a:rPr lang="pt-BR" sz="1000" dirty="0" err="1" smtClean="0"/>
              <a:t>sit</a:t>
            </a:r>
            <a:r>
              <a:rPr lang="pt-BR" sz="1000" dirty="0" smtClean="0"/>
              <a:t> </a:t>
            </a:r>
            <a:r>
              <a:rPr lang="pt-BR" sz="1000" dirty="0" err="1" smtClean="0"/>
              <a:t>voluptatem</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pt-BR" sz="1000" dirty="0" smtClean="0"/>
          </a:p>
          <a:p>
            <a:pPr marL="185738" indent="-185738">
              <a:buFont typeface="Wingdings" pitchFamily="2" charset="2"/>
              <a:buChar char="§"/>
            </a:pPr>
            <a:r>
              <a:rPr lang="pt-BR" sz="1000" dirty="0" err="1" smtClean="0"/>
              <a:t>Umquam</a:t>
            </a:r>
            <a:r>
              <a:rPr lang="pt-BR" sz="1000" dirty="0" smtClean="0"/>
              <a:t> </a:t>
            </a:r>
            <a:r>
              <a:rPr lang="pt-BR" sz="1000" dirty="0" err="1" smtClean="0"/>
              <a:t>eius</a:t>
            </a:r>
            <a:r>
              <a:rPr lang="pt-BR" sz="1000" dirty="0" smtClean="0"/>
              <a:t> </a:t>
            </a:r>
            <a:r>
              <a:rPr lang="pt-BR" sz="1000" dirty="0" err="1" smtClean="0"/>
              <a:t>modi</a:t>
            </a:r>
            <a:r>
              <a:rPr lang="pt-BR" sz="1000" dirty="0" smtClean="0"/>
              <a:t> </a:t>
            </a:r>
            <a:r>
              <a:rPr lang="pt-BR" sz="1000" dirty="0" err="1" smtClean="0"/>
              <a:t>tempora</a:t>
            </a:r>
            <a:r>
              <a:rPr lang="pt-BR" sz="1000" dirty="0" smtClean="0"/>
              <a:t> </a:t>
            </a:r>
            <a:r>
              <a:rPr lang="pt-BR" sz="1000" dirty="0" err="1" smtClean="0"/>
              <a:t>incidunt</a:t>
            </a:r>
            <a:r>
              <a:rPr lang="pt-BR" sz="1000" dirty="0" smtClean="0"/>
              <a:t> ut labore et </a:t>
            </a:r>
            <a:r>
              <a:rPr lang="pt-BR" sz="1000" dirty="0" err="1" smtClean="0"/>
              <a:t>dolore</a:t>
            </a:r>
            <a:endParaRPr lang="pt-BR" sz="1000" dirty="0" smtClean="0"/>
          </a:p>
          <a:p>
            <a:pPr marL="185738" indent="-185738">
              <a:buFont typeface="Wingdings" pitchFamily="2" charset="2"/>
              <a:buChar char="§"/>
            </a:pPr>
            <a:r>
              <a:rPr lang="pt-BR" sz="1000" dirty="0" err="1" smtClean="0"/>
              <a:t>Magnam</a:t>
            </a:r>
            <a:r>
              <a:rPr lang="pt-BR" sz="1000" dirty="0" smtClean="0"/>
              <a:t> </a:t>
            </a:r>
            <a:r>
              <a:rPr lang="pt-BR" sz="1000" dirty="0" err="1" smtClean="0"/>
              <a:t>aliquam</a:t>
            </a:r>
            <a:r>
              <a:rPr lang="pt-BR" sz="1000" dirty="0" smtClean="0"/>
              <a:t> </a:t>
            </a:r>
            <a:r>
              <a:rPr lang="pt-BR" sz="1000" dirty="0" err="1" smtClean="0"/>
              <a:t>quaerat</a:t>
            </a:r>
            <a:r>
              <a:rPr lang="pt-BR" sz="1000" dirty="0" smtClean="0"/>
              <a:t> </a:t>
            </a:r>
            <a:r>
              <a:rPr lang="pt-BR" sz="1000" dirty="0" err="1" smtClean="0"/>
              <a:t>voluptatem</a:t>
            </a:r>
            <a:r>
              <a:rPr lang="pt-BR" sz="1000" dirty="0" smtClean="0"/>
              <a:t>. Ut </a:t>
            </a:r>
            <a:r>
              <a:rPr lang="pt-BR" sz="1000" dirty="0" err="1" smtClean="0"/>
              <a:t>enim</a:t>
            </a:r>
            <a:r>
              <a:rPr lang="pt-BR" sz="1000" dirty="0" smtClean="0"/>
              <a:t> ad </a:t>
            </a:r>
            <a:r>
              <a:rPr lang="pt-BR" sz="1000" dirty="0" err="1" smtClean="0"/>
              <a:t>minima</a:t>
            </a:r>
            <a:endParaRPr lang="pt-BR" sz="1000" dirty="0" smtClean="0"/>
          </a:p>
          <a:p>
            <a:pPr marL="185738" indent="-185738">
              <a:buFont typeface="Wingdings" pitchFamily="2" charset="2"/>
              <a:buChar char="§"/>
            </a:pPr>
            <a:r>
              <a:rPr lang="pt-BR" sz="1000" dirty="0" err="1" smtClean="0"/>
              <a:t>Totam</a:t>
            </a:r>
            <a:r>
              <a:rPr lang="pt-BR" sz="1000" dirty="0" smtClean="0"/>
              <a:t> rem </a:t>
            </a:r>
            <a:r>
              <a:rPr lang="pt-BR" sz="1000" dirty="0" err="1" smtClean="0"/>
              <a:t>aperiam</a:t>
            </a:r>
            <a:r>
              <a:rPr lang="pt-BR" sz="1000" dirty="0" smtClean="0"/>
              <a:t>, </a:t>
            </a:r>
            <a:r>
              <a:rPr lang="pt-BR" sz="1000" dirty="0" err="1" smtClean="0"/>
              <a:t>eaque</a:t>
            </a:r>
            <a:r>
              <a:rPr lang="pt-BR" sz="1000" dirty="0" smtClean="0"/>
              <a:t> </a:t>
            </a:r>
            <a:r>
              <a:rPr lang="pt-BR" sz="1000" dirty="0" err="1" smtClean="0"/>
              <a:t>ipsa</a:t>
            </a:r>
            <a:r>
              <a:rPr lang="pt-BR" sz="1000" dirty="0" smtClean="0"/>
              <a:t> </a:t>
            </a:r>
            <a:r>
              <a:rPr lang="pt-BR" sz="1000" dirty="0" err="1" smtClean="0"/>
              <a:t>quae</a:t>
            </a:r>
            <a:r>
              <a:rPr lang="pt-BR" sz="1000" dirty="0" smtClean="0"/>
              <a:t> </a:t>
            </a:r>
            <a:r>
              <a:rPr lang="pt-BR" sz="1000" dirty="0" err="1" smtClean="0"/>
              <a:t>ab</a:t>
            </a:r>
            <a:r>
              <a:rPr lang="pt-BR" sz="1000" dirty="0" smtClean="0"/>
              <a:t> </a:t>
            </a:r>
            <a:r>
              <a:rPr lang="pt-BR" sz="1000" dirty="0" err="1" smtClean="0"/>
              <a:t>illo</a:t>
            </a:r>
            <a:r>
              <a:rPr lang="pt-BR" sz="1000" dirty="0" smtClean="0"/>
              <a:t> </a:t>
            </a:r>
            <a:r>
              <a:rPr lang="pt-BR" sz="1000" dirty="0" err="1" smtClean="0"/>
              <a:t>inventore</a:t>
            </a:r>
            <a:r>
              <a:rPr lang="pt-BR" sz="1000" dirty="0" smtClean="0"/>
              <a:t> </a:t>
            </a:r>
            <a:r>
              <a:rPr lang="pt-BR" sz="1000" dirty="0" err="1" smtClean="0"/>
              <a:t>veritatis</a:t>
            </a:r>
            <a:endParaRPr lang="it-IT"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marL="185738" indent="-185738">
              <a:buFont typeface="Wingdings" pitchFamily="2" charset="2"/>
              <a:buChar char="§"/>
            </a:pPr>
            <a:endParaRPr lang="pt-BR" sz="1000" dirty="0" smtClean="0"/>
          </a:p>
          <a:p>
            <a:pPr lvl="0"/>
            <a:endParaRPr lang="pt-BR" dirty="0"/>
          </a:p>
        </p:txBody>
      </p:sp>
      <p:sp>
        <p:nvSpPr>
          <p:cNvPr id="58" name="Espaço Reservado para Texto 57"/>
          <p:cNvSpPr>
            <a:spLocks noGrp="1"/>
          </p:cNvSpPr>
          <p:nvPr>
            <p:ph type="body" sz="quarter" idx="13" hasCustomPrompt="1"/>
          </p:nvPr>
        </p:nvSpPr>
        <p:spPr>
          <a:xfrm>
            <a:off x="539750" y="2014538"/>
            <a:ext cx="1584325" cy="406400"/>
          </a:xfrm>
        </p:spPr>
        <p:txBody>
          <a:bodyPr/>
          <a:lstStyle>
            <a:lvl1pPr algn="l">
              <a:defRPr sz="1000" baseline="0">
                <a:latin typeface="+mn-lt"/>
              </a:defRPr>
            </a:lvl1pPr>
          </a:lstStyle>
          <a:p>
            <a:pPr marL="185738" indent="-185738">
              <a:buFont typeface="Wingdings" pitchFamily="2" charset="2"/>
              <a:buChar char="§"/>
            </a:pPr>
            <a:r>
              <a:rPr lang="it-IT" sz="1000" dirty="0" smtClean="0"/>
              <a:t>Nome da empresa</a:t>
            </a:r>
          </a:p>
          <a:p>
            <a:pPr marL="185738" indent="-185738">
              <a:buFont typeface="Wingdings" pitchFamily="2" charset="2"/>
              <a:buChar char="§"/>
            </a:pPr>
            <a:r>
              <a:rPr lang="it-IT" sz="1000" dirty="0" smtClean="0"/>
              <a:t>Funcionário da FH</a:t>
            </a:r>
          </a:p>
          <a:p>
            <a:pPr lvl="0"/>
            <a:endParaRPr lang="pt-BR" dirty="0"/>
          </a:p>
        </p:txBody>
      </p:sp>
      <p:sp>
        <p:nvSpPr>
          <p:cNvPr id="3" name="Retângulo 2"/>
          <p:cNvSpPr/>
          <p:nvPr userDrawn="1"/>
        </p:nvSpPr>
        <p:spPr>
          <a:xfrm>
            <a:off x="2339751" y="1603539"/>
            <a:ext cx="1800197" cy="745341"/>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ctangle 18"/>
          <p:cNvSpPr>
            <a:spLocks noChangeArrowheads="1"/>
          </p:cNvSpPr>
          <p:nvPr userDrawn="1"/>
        </p:nvSpPr>
        <p:spPr bwMode="auto">
          <a:xfrm>
            <a:off x="4385997" y="1714342"/>
            <a:ext cx="504825" cy="249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90000"/>
              </a:lnSpc>
            </a:pPr>
            <a:r>
              <a:rPr lang="pt-BR" sz="900" b="1" dirty="0"/>
              <a:t>Data de início</a:t>
            </a:r>
          </a:p>
        </p:txBody>
      </p:sp>
      <p:sp>
        <p:nvSpPr>
          <p:cNvPr id="9" name="Rectangle 11"/>
          <p:cNvSpPr>
            <a:spLocks noChangeArrowheads="1"/>
          </p:cNvSpPr>
          <p:nvPr userDrawn="1"/>
        </p:nvSpPr>
        <p:spPr bwMode="auto">
          <a:xfrm>
            <a:off x="5281372" y="1709579"/>
            <a:ext cx="925513" cy="249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90000"/>
              </a:lnSpc>
            </a:pPr>
            <a:r>
              <a:rPr lang="pt-BR" sz="900" b="1" dirty="0"/>
              <a:t>Data </a:t>
            </a:r>
            <a:r>
              <a:rPr lang="pt-BR" sz="900" b="1" dirty="0" smtClean="0"/>
              <a:t>prevista para </a:t>
            </a:r>
            <a:r>
              <a:rPr lang="pt-BR" sz="900" b="1" dirty="0"/>
              <a:t>Go </a:t>
            </a:r>
            <a:r>
              <a:rPr lang="pt-BR" sz="900" b="1" dirty="0" smtClean="0"/>
              <a:t>Live </a:t>
            </a:r>
            <a:r>
              <a:rPr lang="pt-BR" sz="900" b="1" dirty="0" err="1" smtClean="0"/>
              <a:t>Suport</a:t>
            </a:r>
            <a:endParaRPr lang="pt-BR" sz="900" b="1" dirty="0"/>
          </a:p>
        </p:txBody>
      </p:sp>
      <p:sp>
        <p:nvSpPr>
          <p:cNvPr id="11" name="Rectangle 9"/>
          <p:cNvSpPr>
            <a:spLocks noChangeArrowheads="1"/>
          </p:cNvSpPr>
          <p:nvPr userDrawn="1"/>
        </p:nvSpPr>
        <p:spPr bwMode="auto">
          <a:xfrm>
            <a:off x="6516216" y="1709579"/>
            <a:ext cx="927100" cy="249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90000"/>
              </a:lnSpc>
            </a:pPr>
            <a:r>
              <a:rPr lang="pt-BR" sz="900" b="1" dirty="0"/>
              <a:t>Impacto </a:t>
            </a:r>
            <a:r>
              <a:rPr lang="pt-BR" sz="900" b="1" dirty="0" smtClean="0"/>
              <a:t>na</a:t>
            </a:r>
          </a:p>
          <a:p>
            <a:pPr>
              <a:lnSpc>
                <a:spcPct val="90000"/>
              </a:lnSpc>
            </a:pPr>
            <a:r>
              <a:rPr lang="pt-BR" sz="900" b="1" dirty="0" smtClean="0"/>
              <a:t>data </a:t>
            </a:r>
            <a:r>
              <a:rPr lang="pt-BR" sz="900" b="1" dirty="0"/>
              <a:t>Final</a:t>
            </a:r>
          </a:p>
        </p:txBody>
      </p:sp>
      <p:sp>
        <p:nvSpPr>
          <p:cNvPr id="13" name="Rectangle 10"/>
          <p:cNvSpPr>
            <a:spLocks noChangeArrowheads="1"/>
          </p:cNvSpPr>
          <p:nvPr userDrawn="1"/>
        </p:nvSpPr>
        <p:spPr bwMode="auto">
          <a:xfrm>
            <a:off x="7667948" y="1709579"/>
            <a:ext cx="647700" cy="249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90000"/>
              </a:lnSpc>
            </a:pPr>
            <a:r>
              <a:rPr lang="pt-BR" sz="900" b="1" dirty="0"/>
              <a:t>Tempo </a:t>
            </a:r>
            <a:r>
              <a:rPr lang="pt-BR" sz="900" b="1" dirty="0" smtClean="0"/>
              <a:t>para </a:t>
            </a:r>
            <a:r>
              <a:rPr lang="pt-BR" sz="900" b="1" dirty="0"/>
              <a:t>a Conclusão</a:t>
            </a:r>
          </a:p>
        </p:txBody>
      </p:sp>
      <p:sp>
        <p:nvSpPr>
          <p:cNvPr id="15" name="Retângulo 14"/>
          <p:cNvSpPr/>
          <p:nvPr userDrawn="1"/>
        </p:nvSpPr>
        <p:spPr>
          <a:xfrm>
            <a:off x="539552" y="1634287"/>
            <a:ext cx="772969" cy="307777"/>
          </a:xfrm>
          <a:prstGeom prst="rect">
            <a:avLst/>
          </a:prstGeom>
        </p:spPr>
        <p:txBody>
          <a:bodyPr wrap="none">
            <a:spAutoFit/>
          </a:bodyPr>
          <a:lstStyle/>
          <a:p>
            <a:r>
              <a:rPr lang="pt-BR" sz="1400" b="1" dirty="0" err="1">
                <a:solidFill>
                  <a:srgbClr val="797979"/>
                </a:solidFill>
                <a:latin typeface="HelveticaNeue MediumCond" pitchFamily="34" charset="0"/>
              </a:rPr>
              <a:t>Leaders</a:t>
            </a:r>
            <a:endParaRPr lang="pt-BR" sz="1400" b="1" dirty="0">
              <a:solidFill>
                <a:srgbClr val="797979"/>
              </a:solidFill>
              <a:latin typeface="HelveticaNeue MediumCond" pitchFamily="34" charset="0"/>
            </a:endParaRPr>
          </a:p>
        </p:txBody>
      </p:sp>
      <p:sp>
        <p:nvSpPr>
          <p:cNvPr id="17" name="Line 8"/>
          <p:cNvSpPr>
            <a:spLocks noChangeShapeType="1"/>
          </p:cNvSpPr>
          <p:nvPr userDrawn="1"/>
        </p:nvSpPr>
        <p:spPr bwMode="auto">
          <a:xfrm>
            <a:off x="5069192" y="1614277"/>
            <a:ext cx="0" cy="734603"/>
          </a:xfrm>
          <a:prstGeom prst="line">
            <a:avLst/>
          </a:prstGeom>
          <a:noFill/>
          <a:ln w="12700">
            <a:solidFill>
              <a:schemeClr val="bg1">
                <a:lumMod val="75000"/>
              </a:schemeClr>
            </a:solidFill>
            <a:round/>
            <a:headEnd/>
            <a:tailEnd/>
          </a:ln>
          <a:effectLst/>
        </p:spPr>
        <p:txBody>
          <a:bodyPr lIns="98082" tIns="49041" rIns="98082" bIns="49041"/>
          <a:lstStyle/>
          <a:p>
            <a:pPr>
              <a:defRPr/>
            </a:pPr>
            <a:endParaRPr lang="pt-BR" sz="900">
              <a:cs typeface="+mn-cs"/>
            </a:endParaRPr>
          </a:p>
        </p:txBody>
      </p:sp>
      <p:sp>
        <p:nvSpPr>
          <p:cNvPr id="18" name="Line 8"/>
          <p:cNvSpPr>
            <a:spLocks noChangeShapeType="1"/>
          </p:cNvSpPr>
          <p:nvPr userDrawn="1"/>
        </p:nvSpPr>
        <p:spPr bwMode="auto">
          <a:xfrm>
            <a:off x="6300192" y="1603539"/>
            <a:ext cx="0" cy="745341"/>
          </a:xfrm>
          <a:prstGeom prst="line">
            <a:avLst/>
          </a:prstGeom>
          <a:noFill/>
          <a:ln w="12700">
            <a:solidFill>
              <a:schemeClr val="bg1">
                <a:lumMod val="75000"/>
              </a:schemeClr>
            </a:solidFill>
            <a:round/>
            <a:headEnd/>
            <a:tailEnd/>
          </a:ln>
          <a:effectLst/>
        </p:spPr>
        <p:txBody>
          <a:bodyPr lIns="98082" tIns="49041" rIns="98082" bIns="49041"/>
          <a:lstStyle/>
          <a:p>
            <a:pPr>
              <a:defRPr/>
            </a:pPr>
            <a:endParaRPr lang="pt-BR" sz="900">
              <a:cs typeface="+mn-cs"/>
            </a:endParaRPr>
          </a:p>
        </p:txBody>
      </p:sp>
      <p:sp>
        <p:nvSpPr>
          <p:cNvPr id="19" name="Line 8"/>
          <p:cNvSpPr>
            <a:spLocks noChangeShapeType="1"/>
          </p:cNvSpPr>
          <p:nvPr userDrawn="1"/>
        </p:nvSpPr>
        <p:spPr bwMode="auto">
          <a:xfrm>
            <a:off x="7452320" y="1614277"/>
            <a:ext cx="0" cy="734603"/>
          </a:xfrm>
          <a:prstGeom prst="line">
            <a:avLst/>
          </a:prstGeom>
          <a:noFill/>
          <a:ln w="12700">
            <a:solidFill>
              <a:schemeClr val="bg1">
                <a:lumMod val="75000"/>
              </a:schemeClr>
            </a:solidFill>
            <a:round/>
            <a:headEnd/>
            <a:tailEnd/>
          </a:ln>
          <a:effectLst/>
        </p:spPr>
        <p:txBody>
          <a:bodyPr lIns="98082" tIns="49041" rIns="98082" bIns="49041"/>
          <a:lstStyle/>
          <a:p>
            <a:pPr>
              <a:defRPr/>
            </a:pPr>
            <a:endParaRPr lang="pt-BR" sz="900">
              <a:cs typeface="+mn-cs"/>
            </a:endParaRPr>
          </a:p>
        </p:txBody>
      </p:sp>
      <p:sp>
        <p:nvSpPr>
          <p:cNvPr id="26" name="Retângulo 25"/>
          <p:cNvSpPr/>
          <p:nvPr userDrawn="1"/>
        </p:nvSpPr>
        <p:spPr>
          <a:xfrm>
            <a:off x="539552" y="2852936"/>
            <a:ext cx="1368152" cy="307777"/>
          </a:xfrm>
          <a:prstGeom prst="rect">
            <a:avLst/>
          </a:prstGeom>
        </p:spPr>
        <p:txBody>
          <a:bodyPr wrap="square">
            <a:spAutoFit/>
          </a:bodyPr>
          <a:lstStyle/>
          <a:p>
            <a:r>
              <a:rPr lang="pt-BR" sz="1400" b="1" dirty="0" smtClean="0">
                <a:solidFill>
                  <a:srgbClr val="797979"/>
                </a:solidFill>
                <a:latin typeface="HelveticaNeue MediumCond" pitchFamily="34" charset="0"/>
              </a:rPr>
              <a:t>PROBLEMS</a:t>
            </a:r>
            <a:endParaRPr lang="pt-BR" sz="1400" b="1" dirty="0">
              <a:solidFill>
                <a:srgbClr val="797979"/>
              </a:solidFill>
              <a:latin typeface="HelveticaNeue MediumCond" pitchFamily="34" charset="0"/>
            </a:endParaRPr>
          </a:p>
        </p:txBody>
      </p:sp>
      <p:sp>
        <p:nvSpPr>
          <p:cNvPr id="27" name="Retângulo 26"/>
          <p:cNvSpPr/>
          <p:nvPr userDrawn="1"/>
        </p:nvSpPr>
        <p:spPr>
          <a:xfrm>
            <a:off x="4716016" y="2852936"/>
            <a:ext cx="1368152" cy="307777"/>
          </a:xfrm>
          <a:prstGeom prst="rect">
            <a:avLst/>
          </a:prstGeom>
        </p:spPr>
        <p:txBody>
          <a:bodyPr wrap="square">
            <a:spAutoFit/>
          </a:bodyPr>
          <a:lstStyle/>
          <a:p>
            <a:r>
              <a:rPr lang="pt-BR" sz="1400" b="1" dirty="0" smtClean="0">
                <a:solidFill>
                  <a:srgbClr val="797979"/>
                </a:solidFill>
                <a:latin typeface="HelveticaNeue MediumCond" pitchFamily="34" charset="0"/>
              </a:rPr>
              <a:t>TO DO</a:t>
            </a:r>
            <a:endParaRPr lang="pt-BR" sz="1400" b="1" dirty="0">
              <a:solidFill>
                <a:srgbClr val="797979"/>
              </a:solidFill>
              <a:latin typeface="HelveticaNeue MediumCond" pitchFamily="34" charset="0"/>
            </a:endParaRPr>
          </a:p>
        </p:txBody>
      </p:sp>
      <p:sp>
        <p:nvSpPr>
          <p:cNvPr id="28" name="Retângulo 27"/>
          <p:cNvSpPr/>
          <p:nvPr userDrawn="1"/>
        </p:nvSpPr>
        <p:spPr>
          <a:xfrm>
            <a:off x="539552" y="4561383"/>
            <a:ext cx="1368152" cy="307777"/>
          </a:xfrm>
          <a:prstGeom prst="rect">
            <a:avLst/>
          </a:prstGeom>
        </p:spPr>
        <p:txBody>
          <a:bodyPr wrap="square">
            <a:spAutoFit/>
          </a:bodyPr>
          <a:lstStyle/>
          <a:p>
            <a:r>
              <a:rPr lang="pt-BR" sz="1400" b="1" dirty="0" smtClean="0">
                <a:solidFill>
                  <a:srgbClr val="797979"/>
                </a:solidFill>
                <a:latin typeface="HelveticaNeue MediumCond" pitchFamily="34" charset="0"/>
              </a:rPr>
              <a:t>PROGRESS</a:t>
            </a:r>
            <a:endParaRPr lang="pt-BR" sz="1400" b="1" dirty="0">
              <a:solidFill>
                <a:srgbClr val="797979"/>
              </a:solidFill>
              <a:latin typeface="HelveticaNeue MediumCond" pitchFamily="34" charset="0"/>
            </a:endParaRPr>
          </a:p>
        </p:txBody>
      </p:sp>
      <p:sp>
        <p:nvSpPr>
          <p:cNvPr id="29" name="Retângulo 28"/>
          <p:cNvSpPr/>
          <p:nvPr userDrawn="1"/>
        </p:nvSpPr>
        <p:spPr>
          <a:xfrm>
            <a:off x="4716016" y="4561383"/>
            <a:ext cx="1368152" cy="307777"/>
          </a:xfrm>
          <a:prstGeom prst="rect">
            <a:avLst/>
          </a:prstGeom>
        </p:spPr>
        <p:txBody>
          <a:bodyPr wrap="square">
            <a:spAutoFit/>
          </a:bodyPr>
          <a:lstStyle/>
          <a:p>
            <a:r>
              <a:rPr lang="pt-BR" sz="1400" b="1" dirty="0" smtClean="0">
                <a:solidFill>
                  <a:srgbClr val="797979"/>
                </a:solidFill>
                <a:latin typeface="HelveticaNeue MediumCond" pitchFamily="34" charset="0"/>
              </a:rPr>
              <a:t>NEXT STEPS</a:t>
            </a:r>
            <a:endParaRPr lang="pt-BR" sz="1400" b="1" dirty="0">
              <a:solidFill>
                <a:srgbClr val="797979"/>
              </a:solidFill>
              <a:latin typeface="HelveticaNeue MediumCond" pitchFamily="34" charset="0"/>
            </a:endParaRPr>
          </a:p>
        </p:txBody>
      </p:sp>
      <p:sp>
        <p:nvSpPr>
          <p:cNvPr id="30" name="CaixaDeTexto 124"/>
          <p:cNvSpPr txBox="1">
            <a:spLocks noChangeArrowheads="1"/>
          </p:cNvSpPr>
          <p:nvPr userDrawn="1"/>
        </p:nvSpPr>
        <p:spPr bwMode="auto">
          <a:xfrm>
            <a:off x="2339752" y="1680126"/>
            <a:ext cx="36004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pt-BR" sz="900" b="1" dirty="0" smtClean="0">
                <a:latin typeface="HelveticaNeue MediumCond" pitchFamily="34" charset="0"/>
              </a:rPr>
              <a:t>S-3 </a:t>
            </a:r>
            <a:endParaRPr lang="pt-BR" sz="900" b="1" dirty="0">
              <a:latin typeface="HelveticaNeue MediumCond" pitchFamily="34" charset="0"/>
            </a:endParaRPr>
          </a:p>
        </p:txBody>
      </p:sp>
      <p:cxnSp>
        <p:nvCxnSpPr>
          <p:cNvPr id="31" name="Conector reto 30"/>
          <p:cNvCxnSpPr/>
          <p:nvPr userDrawn="1"/>
        </p:nvCxnSpPr>
        <p:spPr>
          <a:xfrm>
            <a:off x="4211960" y="2060848"/>
            <a:ext cx="439248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Conector reto 31"/>
          <p:cNvCxnSpPr/>
          <p:nvPr userDrawn="1"/>
        </p:nvCxnSpPr>
        <p:spPr>
          <a:xfrm>
            <a:off x="2339751" y="2060848"/>
            <a:ext cx="180019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Line 8"/>
          <p:cNvSpPr>
            <a:spLocks noChangeShapeType="1"/>
          </p:cNvSpPr>
          <p:nvPr userDrawn="1"/>
        </p:nvSpPr>
        <p:spPr bwMode="auto">
          <a:xfrm>
            <a:off x="2699793" y="1614277"/>
            <a:ext cx="0" cy="734603"/>
          </a:xfrm>
          <a:prstGeom prst="line">
            <a:avLst/>
          </a:prstGeom>
          <a:noFill/>
          <a:ln w="12700">
            <a:solidFill>
              <a:schemeClr val="bg1">
                <a:lumMod val="75000"/>
              </a:schemeClr>
            </a:solidFill>
            <a:round/>
            <a:headEnd/>
            <a:tailEnd/>
          </a:ln>
          <a:effectLst/>
        </p:spPr>
        <p:txBody>
          <a:bodyPr lIns="98082" tIns="49041" rIns="98082" bIns="49041"/>
          <a:lstStyle/>
          <a:p>
            <a:pPr>
              <a:defRPr/>
            </a:pPr>
            <a:endParaRPr lang="pt-BR" sz="900">
              <a:cs typeface="+mn-cs"/>
            </a:endParaRPr>
          </a:p>
        </p:txBody>
      </p:sp>
      <p:sp>
        <p:nvSpPr>
          <p:cNvPr id="34" name="CaixaDeTexto 124"/>
          <p:cNvSpPr txBox="1">
            <a:spLocks noChangeArrowheads="1"/>
          </p:cNvSpPr>
          <p:nvPr userDrawn="1"/>
        </p:nvSpPr>
        <p:spPr bwMode="auto">
          <a:xfrm>
            <a:off x="2699791" y="1680126"/>
            <a:ext cx="36004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pt-BR" sz="900" b="1" dirty="0" smtClean="0">
                <a:latin typeface="HelveticaNeue MediumCond" pitchFamily="34" charset="0"/>
              </a:rPr>
              <a:t>S-2 </a:t>
            </a:r>
            <a:endParaRPr lang="pt-BR" sz="900" b="1" dirty="0">
              <a:latin typeface="HelveticaNeue MediumCond" pitchFamily="34" charset="0"/>
            </a:endParaRPr>
          </a:p>
        </p:txBody>
      </p:sp>
      <p:sp>
        <p:nvSpPr>
          <p:cNvPr id="35" name="Line 8"/>
          <p:cNvSpPr>
            <a:spLocks noChangeShapeType="1"/>
          </p:cNvSpPr>
          <p:nvPr userDrawn="1"/>
        </p:nvSpPr>
        <p:spPr bwMode="auto">
          <a:xfrm>
            <a:off x="3059832" y="1614277"/>
            <a:ext cx="0" cy="734603"/>
          </a:xfrm>
          <a:prstGeom prst="line">
            <a:avLst/>
          </a:prstGeom>
          <a:noFill/>
          <a:ln w="12700">
            <a:solidFill>
              <a:schemeClr val="bg1">
                <a:lumMod val="75000"/>
              </a:schemeClr>
            </a:solidFill>
            <a:round/>
            <a:headEnd/>
            <a:tailEnd/>
          </a:ln>
          <a:effectLst/>
        </p:spPr>
        <p:txBody>
          <a:bodyPr lIns="98082" tIns="49041" rIns="98082" bIns="49041"/>
          <a:lstStyle/>
          <a:p>
            <a:pPr>
              <a:defRPr/>
            </a:pPr>
            <a:endParaRPr lang="pt-BR" sz="900">
              <a:cs typeface="+mn-cs"/>
            </a:endParaRPr>
          </a:p>
        </p:txBody>
      </p:sp>
      <p:sp>
        <p:nvSpPr>
          <p:cNvPr id="36" name="CaixaDeTexto 124"/>
          <p:cNvSpPr txBox="1">
            <a:spLocks noChangeArrowheads="1"/>
          </p:cNvSpPr>
          <p:nvPr userDrawn="1"/>
        </p:nvSpPr>
        <p:spPr bwMode="auto">
          <a:xfrm>
            <a:off x="3059830" y="1680126"/>
            <a:ext cx="36004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pt-BR" sz="900" b="1" dirty="0" smtClean="0">
                <a:latin typeface="HelveticaNeue MediumCond" pitchFamily="34" charset="0"/>
              </a:rPr>
              <a:t>S-1 </a:t>
            </a:r>
            <a:endParaRPr lang="pt-BR" sz="900" b="1" dirty="0">
              <a:latin typeface="HelveticaNeue MediumCond" pitchFamily="34" charset="0"/>
            </a:endParaRPr>
          </a:p>
        </p:txBody>
      </p:sp>
      <p:sp>
        <p:nvSpPr>
          <p:cNvPr id="37" name="Line 8"/>
          <p:cNvSpPr>
            <a:spLocks noChangeShapeType="1"/>
          </p:cNvSpPr>
          <p:nvPr userDrawn="1"/>
        </p:nvSpPr>
        <p:spPr bwMode="auto">
          <a:xfrm>
            <a:off x="3419871" y="1614277"/>
            <a:ext cx="0" cy="734603"/>
          </a:xfrm>
          <a:prstGeom prst="line">
            <a:avLst/>
          </a:prstGeom>
          <a:noFill/>
          <a:ln w="12700">
            <a:solidFill>
              <a:schemeClr val="bg1">
                <a:lumMod val="75000"/>
              </a:schemeClr>
            </a:solidFill>
            <a:round/>
            <a:headEnd/>
            <a:tailEnd/>
          </a:ln>
          <a:effectLst/>
        </p:spPr>
        <p:txBody>
          <a:bodyPr lIns="98082" tIns="49041" rIns="98082" bIns="49041"/>
          <a:lstStyle/>
          <a:p>
            <a:pPr>
              <a:defRPr/>
            </a:pPr>
            <a:endParaRPr lang="pt-BR" sz="900">
              <a:cs typeface="+mn-cs"/>
            </a:endParaRPr>
          </a:p>
        </p:txBody>
      </p:sp>
      <p:sp>
        <p:nvSpPr>
          <p:cNvPr id="38" name="CaixaDeTexto 124"/>
          <p:cNvSpPr txBox="1">
            <a:spLocks noChangeArrowheads="1"/>
          </p:cNvSpPr>
          <p:nvPr userDrawn="1"/>
        </p:nvSpPr>
        <p:spPr bwMode="auto">
          <a:xfrm>
            <a:off x="3419869" y="1680126"/>
            <a:ext cx="36004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pt-BR" sz="900" b="1" dirty="0" smtClean="0">
                <a:latin typeface="HelveticaNeue MediumCond" pitchFamily="34" charset="0"/>
              </a:rPr>
              <a:t>S-0 </a:t>
            </a:r>
            <a:endParaRPr lang="pt-BR" sz="900" b="1" dirty="0">
              <a:latin typeface="HelveticaNeue MediumCond" pitchFamily="34" charset="0"/>
            </a:endParaRPr>
          </a:p>
        </p:txBody>
      </p:sp>
      <p:sp>
        <p:nvSpPr>
          <p:cNvPr id="39" name="Line 8"/>
          <p:cNvSpPr>
            <a:spLocks noChangeShapeType="1"/>
          </p:cNvSpPr>
          <p:nvPr userDrawn="1"/>
        </p:nvSpPr>
        <p:spPr bwMode="auto">
          <a:xfrm>
            <a:off x="3779910" y="1614277"/>
            <a:ext cx="0" cy="734603"/>
          </a:xfrm>
          <a:prstGeom prst="line">
            <a:avLst/>
          </a:prstGeom>
          <a:noFill/>
          <a:ln w="12700">
            <a:solidFill>
              <a:schemeClr val="bg1">
                <a:lumMod val="75000"/>
              </a:schemeClr>
            </a:solidFill>
            <a:round/>
            <a:headEnd/>
            <a:tailEnd/>
          </a:ln>
          <a:effectLst/>
        </p:spPr>
        <p:txBody>
          <a:bodyPr lIns="98082" tIns="49041" rIns="98082" bIns="49041"/>
          <a:lstStyle/>
          <a:p>
            <a:pPr>
              <a:defRPr/>
            </a:pPr>
            <a:endParaRPr lang="pt-BR" sz="900">
              <a:cs typeface="+mn-cs"/>
            </a:endParaRPr>
          </a:p>
        </p:txBody>
      </p:sp>
      <p:sp>
        <p:nvSpPr>
          <p:cNvPr id="40" name="CaixaDeTexto 124"/>
          <p:cNvSpPr txBox="1">
            <a:spLocks noChangeArrowheads="1"/>
          </p:cNvSpPr>
          <p:nvPr userDrawn="1"/>
        </p:nvSpPr>
        <p:spPr bwMode="auto">
          <a:xfrm>
            <a:off x="3779908" y="1680126"/>
            <a:ext cx="36004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pt-BR" sz="900" b="1" dirty="0" smtClean="0">
                <a:latin typeface="HelveticaNeue MediumCond" pitchFamily="34" charset="0"/>
              </a:rPr>
              <a:t>T </a:t>
            </a:r>
            <a:endParaRPr lang="pt-BR" sz="900" b="1" dirty="0">
              <a:latin typeface="HelveticaNeue MediumCond" pitchFamily="34" charset="0"/>
            </a:endParaRPr>
          </a:p>
        </p:txBody>
      </p:sp>
      <p:sp>
        <p:nvSpPr>
          <p:cNvPr id="50" name="Text Box 30"/>
          <p:cNvSpPr txBox="1">
            <a:spLocks noChangeAspect="1" noChangeArrowheads="1"/>
          </p:cNvSpPr>
          <p:nvPr userDrawn="1"/>
        </p:nvSpPr>
        <p:spPr bwMode="auto">
          <a:xfrm>
            <a:off x="7517498" y="764704"/>
            <a:ext cx="942934" cy="218471"/>
          </a:xfrm>
          <a:prstGeom prst="rect">
            <a:avLst/>
          </a:prstGeom>
          <a:noFill/>
          <a:ln w="19050">
            <a:noFill/>
            <a:miter lim="800000"/>
            <a:headEnd/>
            <a:tailEnd/>
          </a:ln>
        </p:spPr>
        <p:txBody>
          <a:bodyPr wrap="square" lIns="47219" tIns="47219" rIns="47219" bIns="47219">
            <a:spAutoFit/>
          </a:bodyPr>
          <a:lstStyle/>
          <a:p>
            <a:pPr defTabSz="981075"/>
            <a:r>
              <a:rPr lang="pt-BR" sz="800" dirty="0" smtClean="0"/>
              <a:t>Out </a:t>
            </a:r>
            <a:r>
              <a:rPr lang="pt-BR" sz="800" dirty="0" err="1" smtClean="0"/>
              <a:t>of</a:t>
            </a:r>
            <a:r>
              <a:rPr lang="pt-BR" sz="800" dirty="0" smtClean="0"/>
              <a:t> time, </a:t>
            </a:r>
            <a:r>
              <a:rPr lang="pt-BR" sz="800" dirty="0" err="1" smtClean="0"/>
              <a:t>impact</a:t>
            </a:r>
            <a:endParaRPr lang="pt-BR" sz="800" dirty="0"/>
          </a:p>
        </p:txBody>
      </p:sp>
      <p:sp>
        <p:nvSpPr>
          <p:cNvPr id="51" name="Text Box 32"/>
          <p:cNvSpPr txBox="1">
            <a:spLocks noChangeAspect="1" noChangeArrowheads="1"/>
          </p:cNvSpPr>
          <p:nvPr userDrawn="1"/>
        </p:nvSpPr>
        <p:spPr bwMode="auto">
          <a:xfrm>
            <a:off x="7519031" y="943685"/>
            <a:ext cx="1085417" cy="218471"/>
          </a:xfrm>
          <a:prstGeom prst="rect">
            <a:avLst/>
          </a:prstGeom>
          <a:noFill/>
          <a:ln w="19050">
            <a:noFill/>
            <a:miter lim="800000"/>
            <a:headEnd/>
            <a:tailEnd/>
          </a:ln>
        </p:spPr>
        <p:txBody>
          <a:bodyPr wrap="square" lIns="47219" tIns="47219" rIns="47219" bIns="47219">
            <a:spAutoFit/>
          </a:bodyPr>
          <a:lstStyle/>
          <a:p>
            <a:pPr defTabSz="981075"/>
            <a:r>
              <a:rPr lang="pt-BR" sz="800" dirty="0" smtClean="0"/>
              <a:t>Out </a:t>
            </a:r>
            <a:r>
              <a:rPr lang="pt-BR" sz="800" dirty="0" err="1" smtClean="0"/>
              <a:t>of</a:t>
            </a:r>
            <a:r>
              <a:rPr lang="pt-BR" sz="800" dirty="0" smtClean="0"/>
              <a:t> time, no </a:t>
            </a:r>
            <a:r>
              <a:rPr lang="pt-BR" sz="800" dirty="0" err="1" smtClean="0"/>
              <a:t>impact</a:t>
            </a:r>
            <a:endParaRPr lang="pt-BR" sz="800" dirty="0"/>
          </a:p>
        </p:txBody>
      </p:sp>
      <p:sp>
        <p:nvSpPr>
          <p:cNvPr id="52" name="Text Box 34"/>
          <p:cNvSpPr txBox="1">
            <a:spLocks noChangeAspect="1" noChangeArrowheads="1"/>
          </p:cNvSpPr>
          <p:nvPr userDrawn="1"/>
        </p:nvSpPr>
        <p:spPr bwMode="auto">
          <a:xfrm>
            <a:off x="7529084" y="404664"/>
            <a:ext cx="561692" cy="219669"/>
          </a:xfrm>
          <a:prstGeom prst="rect">
            <a:avLst/>
          </a:prstGeom>
          <a:noFill/>
          <a:ln w="19050">
            <a:noFill/>
            <a:miter lim="800000"/>
            <a:headEnd/>
            <a:tailEnd/>
          </a:ln>
        </p:spPr>
        <p:txBody>
          <a:bodyPr wrap="square" lIns="47219" tIns="47219" rIns="47219" bIns="47219">
            <a:spAutoFit/>
          </a:bodyPr>
          <a:lstStyle/>
          <a:p>
            <a:pPr defTabSz="981075"/>
            <a:r>
              <a:rPr lang="pt-BR" sz="800" dirty="0" smtClean="0"/>
              <a:t>As </a:t>
            </a:r>
            <a:r>
              <a:rPr lang="pt-BR" sz="800" dirty="0" err="1" smtClean="0"/>
              <a:t>Planned</a:t>
            </a:r>
            <a:endParaRPr lang="pt-BR" sz="800" dirty="0"/>
          </a:p>
        </p:txBody>
      </p:sp>
      <p:sp>
        <p:nvSpPr>
          <p:cNvPr id="53" name="Text Box 36"/>
          <p:cNvSpPr txBox="1">
            <a:spLocks noChangeAspect="1" noChangeArrowheads="1"/>
          </p:cNvSpPr>
          <p:nvPr userDrawn="1"/>
        </p:nvSpPr>
        <p:spPr bwMode="auto">
          <a:xfrm>
            <a:off x="7554871" y="596106"/>
            <a:ext cx="278603" cy="191442"/>
          </a:xfrm>
          <a:prstGeom prst="rect">
            <a:avLst/>
          </a:prstGeom>
          <a:noFill/>
          <a:ln w="19050">
            <a:noFill/>
            <a:miter lim="800000"/>
            <a:headEnd/>
            <a:tailEnd/>
          </a:ln>
        </p:spPr>
        <p:txBody>
          <a:bodyPr wrap="none" lIns="47219" tIns="47219" rIns="47219" bIns="47219">
            <a:spAutoFit/>
          </a:bodyPr>
          <a:lstStyle/>
          <a:p>
            <a:pPr algn="r" defTabSz="981075"/>
            <a:r>
              <a:rPr lang="pt-BR" sz="800" dirty="0" err="1" smtClean="0"/>
              <a:t>Done</a:t>
            </a:r>
            <a:endParaRPr lang="pt-BR" sz="800" dirty="0"/>
          </a:p>
        </p:txBody>
      </p:sp>
      <p:sp>
        <p:nvSpPr>
          <p:cNvPr id="54" name="Retângulo 53"/>
          <p:cNvSpPr/>
          <p:nvPr userDrawn="1"/>
        </p:nvSpPr>
        <p:spPr>
          <a:xfrm>
            <a:off x="7308304" y="624333"/>
            <a:ext cx="188510" cy="13498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5" name="Retângulo 54"/>
          <p:cNvSpPr/>
          <p:nvPr userDrawn="1"/>
        </p:nvSpPr>
        <p:spPr>
          <a:xfrm>
            <a:off x="7308304" y="792932"/>
            <a:ext cx="188510" cy="1349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6" name="Retângulo 55"/>
          <p:cNvSpPr/>
          <p:nvPr userDrawn="1"/>
        </p:nvSpPr>
        <p:spPr>
          <a:xfrm>
            <a:off x="7308304" y="971913"/>
            <a:ext cx="188510" cy="134988"/>
          </a:xfrm>
          <a:prstGeom prst="rect">
            <a:avLst/>
          </a:prstGeom>
          <a:solidFill>
            <a:srgbClr val="DDB5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7" name="Retângulo 56"/>
          <p:cNvSpPr/>
          <p:nvPr userDrawn="1"/>
        </p:nvSpPr>
        <p:spPr>
          <a:xfrm>
            <a:off x="7308304" y="445238"/>
            <a:ext cx="188510" cy="134988"/>
          </a:xfrm>
          <a:prstGeom prst="rect">
            <a:avLst/>
          </a:prstGeom>
          <a:solidFill>
            <a:srgbClr val="9EC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1" name="Espaço Reservado para Texto 70"/>
          <p:cNvSpPr>
            <a:spLocks noGrp="1"/>
          </p:cNvSpPr>
          <p:nvPr>
            <p:ph type="body" sz="quarter" idx="22" hasCustomPrompt="1"/>
          </p:nvPr>
        </p:nvSpPr>
        <p:spPr>
          <a:xfrm>
            <a:off x="396875" y="404813"/>
            <a:ext cx="3238500" cy="648107"/>
          </a:xfrm>
        </p:spPr>
        <p:txBody>
          <a:bodyPr>
            <a:normAutofit/>
          </a:bodyPr>
          <a:lstStyle>
            <a:lvl1pPr marL="0" indent="0" algn="l">
              <a:spcBef>
                <a:spcPts val="0"/>
              </a:spcBef>
              <a:buNone/>
              <a:defRPr sz="1400" b="1" baseline="0">
                <a:solidFill>
                  <a:srgbClr val="767575"/>
                </a:solidFill>
                <a:latin typeface="HelveticaNeue MediumCond" pitchFamily="34" charset="0"/>
              </a:defRPr>
            </a:lvl1pPr>
          </a:lstStyle>
          <a:p>
            <a:pPr lvl="0"/>
            <a:r>
              <a:rPr lang="pt-BR" dirty="0" smtClean="0"/>
              <a:t>STATUS REPORT </a:t>
            </a:r>
            <a:r>
              <a:rPr lang="pt-BR" dirty="0" err="1" smtClean="0"/>
              <a:t>at</a:t>
            </a:r>
            <a:r>
              <a:rPr lang="pt-BR" dirty="0" smtClean="0"/>
              <a:t> </a:t>
            </a:r>
            <a:r>
              <a:rPr lang="pt-BR" dirty="0" err="1" smtClean="0"/>
              <a:t>dd</a:t>
            </a:r>
            <a:r>
              <a:rPr lang="pt-BR" dirty="0" smtClean="0"/>
              <a:t>/mm</a:t>
            </a:r>
          </a:p>
          <a:p>
            <a:pPr lvl="0"/>
            <a:r>
              <a:rPr lang="pt-BR" dirty="0" smtClean="0"/>
              <a:t>Nome por extenso do projeto – fase 4</a:t>
            </a:r>
            <a:endParaRPr lang="pt-BR" dirty="0"/>
          </a:p>
        </p:txBody>
      </p:sp>
      <p:sp>
        <p:nvSpPr>
          <p:cNvPr id="70" name="Espaço Reservado para Número de Slide 5"/>
          <p:cNvSpPr>
            <a:spLocks noGrp="1"/>
          </p:cNvSpPr>
          <p:nvPr>
            <p:ph type="sldNum" sz="quarter" idx="12"/>
          </p:nvPr>
        </p:nvSpPr>
        <p:spPr>
          <a:xfrm>
            <a:off x="6804248" y="6381328"/>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Tree>
    <p:extLst>
      <p:ext uri="{BB962C8B-B14F-4D97-AF65-F5344CB8AC3E}">
        <p14:creationId xmlns:p14="http://schemas.microsoft.com/office/powerpoint/2010/main" val="3379400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la branca">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964326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echamen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6" name="Conector reto 5"/>
          <p:cNvCxnSpPr/>
          <p:nvPr userDrawn="1"/>
        </p:nvCxnSpPr>
        <p:spPr>
          <a:xfrm>
            <a:off x="2843808" y="3083476"/>
            <a:ext cx="0" cy="1713676"/>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CaixaDeTexto 6"/>
          <p:cNvSpPr txBox="1"/>
          <p:nvPr userDrawn="1"/>
        </p:nvSpPr>
        <p:spPr>
          <a:xfrm>
            <a:off x="3059832" y="3017085"/>
            <a:ext cx="3849782" cy="800219"/>
          </a:xfrm>
          <a:prstGeom prst="rect">
            <a:avLst/>
          </a:prstGeom>
          <a:noFill/>
        </p:spPr>
        <p:txBody>
          <a:bodyPr wrap="square" rtlCol="0">
            <a:spAutoFit/>
          </a:bodyPr>
          <a:lstStyle/>
          <a:p>
            <a:r>
              <a:rPr lang="en-US" sz="2800" dirty="0" smtClean="0">
                <a:solidFill>
                  <a:srgbClr val="767575"/>
                </a:solidFill>
                <a:latin typeface="HelveticaNeue BlackCond" pitchFamily="34" charset="0"/>
              </a:rPr>
              <a:t>Thank you</a:t>
            </a:r>
          </a:p>
          <a:p>
            <a:r>
              <a:rPr lang="pt-BR" dirty="0" err="1" smtClean="0">
                <a:solidFill>
                  <a:srgbClr val="767575"/>
                </a:solidFill>
                <a:latin typeface="HelveticaNeue Condensed" pitchFamily="34" charset="0"/>
              </a:rPr>
              <a:t>Questions</a:t>
            </a:r>
            <a:r>
              <a:rPr lang="pt-BR" dirty="0" smtClean="0">
                <a:solidFill>
                  <a:srgbClr val="767575"/>
                </a:solidFill>
                <a:latin typeface="HelveticaNeue Condensed" pitchFamily="34" charset="0"/>
              </a:rPr>
              <a:t> </a:t>
            </a:r>
            <a:r>
              <a:rPr lang="pt-BR" dirty="0" err="1" smtClean="0">
                <a:solidFill>
                  <a:srgbClr val="767575"/>
                </a:solidFill>
                <a:latin typeface="HelveticaNeue Condensed" pitchFamily="34" charset="0"/>
              </a:rPr>
              <a:t>or</a:t>
            </a:r>
            <a:r>
              <a:rPr lang="pt-BR" dirty="0" smtClean="0">
                <a:solidFill>
                  <a:srgbClr val="767575"/>
                </a:solidFill>
                <a:latin typeface="HelveticaNeue Condensed" pitchFamily="34" charset="0"/>
              </a:rPr>
              <a:t> </a:t>
            </a:r>
            <a:r>
              <a:rPr lang="pt-BR" dirty="0" err="1" smtClean="0">
                <a:solidFill>
                  <a:srgbClr val="767575"/>
                </a:solidFill>
                <a:latin typeface="HelveticaNeue Condensed" pitchFamily="34" charset="0"/>
              </a:rPr>
              <a:t>suggestions</a:t>
            </a:r>
            <a:r>
              <a:rPr lang="pt-BR" dirty="0" smtClean="0">
                <a:solidFill>
                  <a:srgbClr val="767575"/>
                </a:solidFill>
                <a:latin typeface="HelveticaNeue Condensed" pitchFamily="34" charset="0"/>
              </a:rPr>
              <a:t>? </a:t>
            </a:r>
            <a:r>
              <a:rPr lang="pt-BR" dirty="0" err="1" smtClean="0">
                <a:solidFill>
                  <a:srgbClr val="767575"/>
                </a:solidFill>
                <a:latin typeface="HelveticaNeue Condensed" pitchFamily="34" charset="0"/>
              </a:rPr>
              <a:t>Contact</a:t>
            </a:r>
            <a:r>
              <a:rPr lang="pt-BR" dirty="0" smtClean="0">
                <a:solidFill>
                  <a:srgbClr val="767575"/>
                </a:solidFill>
                <a:latin typeface="HelveticaNeue Condensed" pitchFamily="34" charset="0"/>
              </a:rPr>
              <a:t> </a:t>
            </a:r>
            <a:r>
              <a:rPr lang="pt-BR" dirty="0" err="1" smtClean="0">
                <a:solidFill>
                  <a:srgbClr val="767575"/>
                </a:solidFill>
                <a:latin typeface="HelveticaNeue Condensed" pitchFamily="34" charset="0"/>
              </a:rPr>
              <a:t>Us</a:t>
            </a:r>
            <a:r>
              <a:rPr lang="pt-BR" dirty="0" smtClean="0">
                <a:solidFill>
                  <a:srgbClr val="767575"/>
                </a:solidFill>
                <a:latin typeface="HelveticaNeue Condensed" pitchFamily="34" charset="0"/>
              </a:rPr>
              <a:t>:</a:t>
            </a:r>
            <a:endParaRPr lang="pt-BR" dirty="0">
              <a:solidFill>
                <a:srgbClr val="767575"/>
              </a:solidFill>
              <a:latin typeface="HelveticaNeue Condensed" pitchFamily="34" charset="0"/>
            </a:endParaRPr>
          </a:p>
        </p:txBody>
      </p:sp>
      <p:pic>
        <p:nvPicPr>
          <p:cNvPr id="9" name="Imagem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7624" y="3217936"/>
            <a:ext cx="1380747" cy="1444755"/>
          </a:xfrm>
          <a:prstGeom prst="rect">
            <a:avLst/>
          </a:prstGeom>
        </p:spPr>
      </p:pic>
      <p:sp>
        <p:nvSpPr>
          <p:cNvPr id="13" name="Espaço Reservado para Texto 12"/>
          <p:cNvSpPr>
            <a:spLocks noGrp="1"/>
          </p:cNvSpPr>
          <p:nvPr>
            <p:ph type="body" sz="quarter" idx="13" hasCustomPrompt="1"/>
          </p:nvPr>
        </p:nvSpPr>
        <p:spPr>
          <a:xfrm>
            <a:off x="3091663" y="4084330"/>
            <a:ext cx="3064513" cy="352782"/>
          </a:xfrm>
        </p:spPr>
        <p:txBody>
          <a:bodyPr>
            <a:normAutofit/>
          </a:bodyPr>
          <a:lstStyle>
            <a:lvl1pPr marL="0" indent="0">
              <a:buNone/>
              <a:defRPr sz="1800">
                <a:solidFill>
                  <a:srgbClr val="767575"/>
                </a:solidFill>
                <a:latin typeface="HelveticaNeue Condensed" pitchFamily="34" charset="0"/>
              </a:defRPr>
            </a:lvl1pPr>
          </a:lstStyle>
          <a:p>
            <a:pPr lvl="0"/>
            <a:r>
              <a:rPr lang="pt-BR" dirty="0" smtClean="0"/>
              <a:t>seu.nome@fh.com.br</a:t>
            </a:r>
            <a:endParaRPr lang="pt-BR" dirty="0"/>
          </a:p>
        </p:txBody>
      </p:sp>
      <p:sp>
        <p:nvSpPr>
          <p:cNvPr id="14" name="Espaço Reservado para Texto 12"/>
          <p:cNvSpPr>
            <a:spLocks noGrp="1"/>
          </p:cNvSpPr>
          <p:nvPr>
            <p:ph type="body" sz="quarter" idx="14" hasCustomPrompt="1"/>
          </p:nvPr>
        </p:nvSpPr>
        <p:spPr>
          <a:xfrm>
            <a:off x="3091663" y="4437112"/>
            <a:ext cx="3064513" cy="352782"/>
          </a:xfrm>
        </p:spPr>
        <p:txBody>
          <a:bodyPr>
            <a:normAutofit/>
          </a:bodyPr>
          <a:lstStyle>
            <a:lvl1pPr marL="0" indent="0">
              <a:lnSpc>
                <a:spcPct val="80000"/>
              </a:lnSpc>
              <a:buNone/>
              <a:defRPr sz="1800">
                <a:solidFill>
                  <a:schemeClr val="tx1"/>
                </a:solidFill>
                <a:latin typeface="HelveticaNeue Condensed" pitchFamily="34" charset="0"/>
              </a:defRPr>
            </a:lvl1pPr>
          </a:lstStyle>
          <a:p>
            <a:pPr lvl="0"/>
            <a:r>
              <a:rPr lang="pt-BR" dirty="0" smtClean="0"/>
              <a:t>(41) 9999-9999 </a:t>
            </a:r>
            <a:endParaRPr lang="pt-BR" dirty="0"/>
          </a:p>
        </p:txBody>
      </p:sp>
      <p:sp>
        <p:nvSpPr>
          <p:cNvPr id="16" name="Espaço Reservado para Texto 5"/>
          <p:cNvSpPr>
            <a:spLocks noGrp="1"/>
          </p:cNvSpPr>
          <p:nvPr>
            <p:ph type="body" sz="quarter" idx="15" hasCustomPrompt="1"/>
          </p:nvPr>
        </p:nvSpPr>
        <p:spPr>
          <a:xfrm>
            <a:off x="899592" y="6380435"/>
            <a:ext cx="2376487" cy="288033"/>
          </a:xfrm>
        </p:spPr>
        <p:txBody>
          <a:bodyPr>
            <a:normAutofit/>
          </a:bodyPr>
          <a:lstStyle>
            <a:lvl1pPr marL="0" indent="0">
              <a:buNone/>
              <a:defRPr sz="12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6382800"/>
            <a:ext cx="2133600" cy="268139"/>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Tree>
    <p:extLst>
      <p:ext uri="{BB962C8B-B14F-4D97-AF65-F5344CB8AC3E}">
        <p14:creationId xmlns:p14="http://schemas.microsoft.com/office/powerpoint/2010/main" val="200383505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8.jp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6.jpg"/><Relationship Id="rId4" Type="http://schemas.openxmlformats.org/officeDocument/2006/relationships/slideLayout" Target="../slideLayouts/slideLayout2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9.jpg"/><Relationship Id="rId4" Type="http://schemas.openxmlformats.org/officeDocument/2006/relationships/slideLayout" Target="../slideLayouts/slideLayout29.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image" Target="../media/image9.jp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theme" Target="../theme/theme5.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898989"/>
                </a:solidFill>
                <a:latin typeface="Helvetica 65 Medium" pitchFamily="34" charset="0"/>
              </a:defRPr>
            </a:lvl1pPr>
          </a:lstStyle>
          <a:p>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Helvetica 65 Medium" pitchFamily="34" charset="0"/>
              </a:defRPr>
            </a:lvl1pPr>
          </a:lstStyle>
          <a:p>
            <a:r>
              <a:rPr lang="pt-BR" dirty="0" smtClean="0"/>
              <a:t>Slide </a:t>
            </a:r>
            <a:fld id="{B00F1283-74B6-4B25-82A6-090DB67AED68}" type="slidenum">
              <a:rPr lang="pt-BR" smtClean="0"/>
              <a:pPr/>
              <a:t>‹nº›</a:t>
            </a:fld>
            <a:endParaRPr lang="pt-BR" dirty="0"/>
          </a:p>
        </p:txBody>
      </p:sp>
    </p:spTree>
    <p:extLst>
      <p:ext uri="{BB962C8B-B14F-4D97-AF65-F5344CB8AC3E}">
        <p14:creationId xmlns:p14="http://schemas.microsoft.com/office/powerpoint/2010/main" val="806615491"/>
      </p:ext>
    </p:extLst>
  </p:cSld>
  <p:clrMap bg1="lt1" tx1="dk1" bg2="lt2" tx2="dk2" accent1="accent1" accent2="accent2" accent3="accent3" accent4="accent4" accent5="accent5" accent6="accent6" hlink="hlink" folHlink="folHlink"/>
  <p:sldLayoutIdLst>
    <p:sldLayoutId id="2147483649" r:id="rId1"/>
    <p:sldLayoutId id="2147483707" r:id="rId2"/>
    <p:sldLayoutId id="2147483708" r:id="rId3"/>
    <p:sldLayoutId id="2147483709" r:id="rId4"/>
    <p:sldLayoutId id="2147483710" r:id="rId5"/>
    <p:sldLayoutId id="2147483731" r:id="rId6"/>
    <p:sldLayoutId id="2147483711" r:id="rId7"/>
    <p:sldLayoutId id="2147483683" r:id="rId8"/>
    <p:sldLayoutId id="2147483732" r:id="rId9"/>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898989"/>
                </a:solidFill>
                <a:latin typeface="Helvetica 65 Medium" pitchFamily="34" charset="0"/>
              </a:defRPr>
            </a:lvl1pPr>
          </a:lstStyle>
          <a:p>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Helvetica 65 Medium" pitchFamily="34" charset="0"/>
              </a:defRPr>
            </a:lvl1pPr>
          </a:lstStyle>
          <a:p>
            <a:r>
              <a:rPr lang="pt-BR" dirty="0" smtClean="0"/>
              <a:t>Slide </a:t>
            </a:r>
            <a:fld id="{B00F1283-74B6-4B25-82A6-090DB67AED68}" type="slidenum">
              <a:rPr lang="pt-BR" smtClean="0"/>
              <a:pPr/>
              <a:t>‹nº›</a:t>
            </a:fld>
            <a:endParaRPr lang="pt-BR" dirty="0"/>
          </a:p>
        </p:txBody>
      </p:sp>
    </p:spTree>
    <p:extLst>
      <p:ext uri="{BB962C8B-B14F-4D97-AF65-F5344CB8AC3E}">
        <p14:creationId xmlns:p14="http://schemas.microsoft.com/office/powerpoint/2010/main" val="4007651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898989"/>
                </a:solidFill>
                <a:latin typeface="Helvetica 65 Medium" pitchFamily="34" charset="0"/>
              </a:defRPr>
            </a:lvl1pPr>
          </a:lstStyle>
          <a:p>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Helvetica 65 Medium" pitchFamily="34" charset="0"/>
              </a:defRPr>
            </a:lvl1pPr>
          </a:lstStyle>
          <a:p>
            <a:r>
              <a:rPr lang="pt-BR" dirty="0" smtClean="0"/>
              <a:t>Slide </a:t>
            </a:r>
            <a:fld id="{B00F1283-74B6-4B25-82A6-090DB67AED68}" type="slidenum">
              <a:rPr lang="pt-BR" smtClean="0"/>
              <a:pPr/>
              <a:t>‹nº›</a:t>
            </a:fld>
            <a:endParaRPr lang="pt-BR" dirty="0"/>
          </a:p>
        </p:txBody>
      </p:sp>
    </p:spTree>
    <p:extLst>
      <p:ext uri="{BB962C8B-B14F-4D97-AF65-F5344CB8AC3E}">
        <p14:creationId xmlns:p14="http://schemas.microsoft.com/office/powerpoint/2010/main" val="1106521005"/>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898989"/>
                </a:solidFill>
                <a:latin typeface="Helvetica 65 Medium" pitchFamily="34" charset="0"/>
              </a:defRPr>
            </a:lvl1pPr>
          </a:lstStyle>
          <a:p>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Helvetica 65 Medium" pitchFamily="34" charset="0"/>
              </a:defRPr>
            </a:lvl1pPr>
          </a:lstStyle>
          <a:p>
            <a:r>
              <a:rPr lang="pt-BR" dirty="0" smtClean="0"/>
              <a:t>Slide </a:t>
            </a:r>
            <a:fld id="{B00F1283-74B6-4B25-82A6-090DB67AED68}" type="slidenum">
              <a:rPr lang="pt-BR" smtClean="0"/>
              <a:pPr/>
              <a:t>‹nº›</a:t>
            </a:fld>
            <a:endParaRPr lang="pt-BR" dirty="0"/>
          </a:p>
        </p:txBody>
      </p:sp>
    </p:spTree>
    <p:extLst>
      <p:ext uri="{BB962C8B-B14F-4D97-AF65-F5344CB8AC3E}">
        <p14:creationId xmlns:p14="http://schemas.microsoft.com/office/powerpoint/2010/main" val="4207457150"/>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898989"/>
                </a:solidFill>
                <a:latin typeface="Helvetica 65 Medium" pitchFamily="34" charset="0"/>
              </a:defRPr>
            </a:lvl1pPr>
          </a:lstStyle>
          <a:p>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Helvetica 65 Medium" pitchFamily="34" charset="0"/>
              </a:defRPr>
            </a:lvl1pPr>
          </a:lstStyle>
          <a:p>
            <a:r>
              <a:rPr lang="pt-BR" dirty="0" smtClean="0"/>
              <a:t>Slide </a:t>
            </a:r>
            <a:fld id="{B00F1283-74B6-4B25-82A6-090DB67AED68}" type="slidenum">
              <a:rPr lang="pt-BR" smtClean="0"/>
              <a:pPr/>
              <a:t>‹nº›</a:t>
            </a:fld>
            <a:endParaRPr lang="pt-BR" dirty="0"/>
          </a:p>
        </p:txBody>
      </p:sp>
    </p:spTree>
    <p:extLst>
      <p:ext uri="{BB962C8B-B14F-4D97-AF65-F5344CB8AC3E}">
        <p14:creationId xmlns:p14="http://schemas.microsoft.com/office/powerpoint/2010/main" val="3452780286"/>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76" r:id="rId4"/>
    <p:sldLayoutId id="2147483777" r:id="rId5"/>
    <p:sldLayoutId id="2147483778" r:id="rId6"/>
    <p:sldLayoutId id="2147483779" r:id="rId7"/>
    <p:sldLayoutId id="2147483774" r:id="rId8"/>
    <p:sldLayoutId id="2147483775" r:id="rId9"/>
    <p:sldLayoutId id="2147483770" r:id="rId10"/>
    <p:sldLayoutId id="2147483773" r:id="rId11"/>
    <p:sldLayoutId id="2147483771" r:id="rId12"/>
    <p:sldLayoutId id="2147483769" r:id="rId13"/>
    <p:sldLayoutId id="2147483772" r:id="rId14"/>
    <p:sldLayoutId id="2147483780" r:id="rId15"/>
    <p:sldLayoutId id="2147483781" r:id="rId16"/>
    <p:sldLayoutId id="2147483785" r:id="rId17"/>
    <p:sldLayoutId id="2147483786" r:id="rId18"/>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9.xml"/><Relationship Id="rId5" Type="http://schemas.openxmlformats.org/officeDocument/2006/relationships/image" Target="../media/image42.jpeg"/><Relationship Id="rId4"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7606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214313" y="214291"/>
            <a:ext cx="7572397" cy="7858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dirty="0" smtClean="0">
                <a:solidFill>
                  <a:schemeClr val="tx2">
                    <a:lumMod val="75000"/>
                  </a:schemeClr>
                </a:solidFill>
              </a:rPr>
              <a:t>Escritório de projetos</a:t>
            </a:r>
            <a:endParaRPr lang="pt-BR" dirty="0">
              <a:solidFill>
                <a:schemeClr val="tx2">
                  <a:lumMod val="75000"/>
                </a:schemeClr>
              </a:solidFill>
            </a:endParaRPr>
          </a:p>
        </p:txBody>
      </p:sp>
      <p:pic>
        <p:nvPicPr>
          <p:cNvPr id="8" name="Picture 3"/>
          <p:cNvPicPr>
            <a:picLocks noChangeAspect="1" noChangeArrowheads="1"/>
          </p:cNvPicPr>
          <p:nvPr/>
        </p:nvPicPr>
        <p:blipFill>
          <a:blip r:embed="rId3" cstate="print"/>
          <a:srcRect/>
          <a:stretch>
            <a:fillRect/>
          </a:stretch>
        </p:blipFill>
        <p:spPr bwMode="auto">
          <a:xfrm>
            <a:off x="107505" y="3322637"/>
            <a:ext cx="6529834" cy="3486682"/>
          </a:xfrm>
          <a:prstGeom prst="rect">
            <a:avLst/>
          </a:prstGeom>
          <a:noFill/>
          <a:ln w="9525">
            <a:noFill/>
            <a:miter lim="800000"/>
            <a:headEnd/>
            <a:tailEnd/>
          </a:ln>
        </p:spPr>
      </p:pic>
      <p:pic>
        <p:nvPicPr>
          <p:cNvPr id="9" name="Picture 8"/>
          <p:cNvPicPr>
            <a:picLocks noChangeAspect="1" noChangeArrowheads="1"/>
          </p:cNvPicPr>
          <p:nvPr/>
        </p:nvPicPr>
        <p:blipFill>
          <a:blip r:embed="rId4" cstate="print"/>
          <a:srcRect/>
          <a:stretch>
            <a:fillRect/>
          </a:stretch>
        </p:blipFill>
        <p:spPr bwMode="auto">
          <a:xfrm>
            <a:off x="214313" y="1520825"/>
            <a:ext cx="1885950" cy="1385888"/>
          </a:xfrm>
          <a:prstGeom prst="rect">
            <a:avLst/>
          </a:prstGeom>
          <a:noFill/>
          <a:ln w="9525">
            <a:noFill/>
            <a:miter lim="800000"/>
            <a:headEnd/>
            <a:tailEnd/>
          </a:ln>
        </p:spPr>
      </p:pic>
      <p:pic>
        <p:nvPicPr>
          <p:cNvPr id="10" name="Picture 10"/>
          <p:cNvPicPr>
            <a:picLocks noChangeAspect="1" noChangeArrowheads="1"/>
          </p:cNvPicPr>
          <p:nvPr/>
        </p:nvPicPr>
        <p:blipFill>
          <a:blip r:embed="rId5" cstate="print"/>
          <a:srcRect/>
          <a:stretch>
            <a:fillRect/>
          </a:stretch>
        </p:blipFill>
        <p:spPr bwMode="auto">
          <a:xfrm>
            <a:off x="2714625" y="1520825"/>
            <a:ext cx="1704975" cy="1454150"/>
          </a:xfrm>
          <a:prstGeom prst="rect">
            <a:avLst/>
          </a:prstGeom>
          <a:noFill/>
          <a:ln w="9525">
            <a:noFill/>
            <a:miter lim="800000"/>
            <a:headEnd/>
            <a:tailEnd/>
          </a:ln>
        </p:spPr>
      </p:pic>
      <p:pic>
        <p:nvPicPr>
          <p:cNvPr id="11" name="Picture 2"/>
          <p:cNvPicPr>
            <a:picLocks noChangeAspect="1" noChangeArrowheads="1"/>
          </p:cNvPicPr>
          <p:nvPr/>
        </p:nvPicPr>
        <p:blipFill>
          <a:blip r:embed="rId6" cstate="print"/>
          <a:srcRect/>
          <a:stretch>
            <a:fillRect/>
          </a:stretch>
        </p:blipFill>
        <p:spPr bwMode="auto">
          <a:xfrm>
            <a:off x="4997450" y="1500188"/>
            <a:ext cx="1571625" cy="1544637"/>
          </a:xfrm>
          <a:prstGeom prst="rect">
            <a:avLst/>
          </a:prstGeom>
          <a:noFill/>
          <a:ln w="9525">
            <a:noFill/>
            <a:miter lim="800000"/>
            <a:headEnd/>
            <a:tailEnd/>
          </a:ln>
        </p:spPr>
      </p:pic>
      <p:sp>
        <p:nvSpPr>
          <p:cNvPr id="12" name="CaixaDeTexto 11"/>
          <p:cNvSpPr txBox="1"/>
          <p:nvPr/>
        </p:nvSpPr>
        <p:spPr>
          <a:xfrm>
            <a:off x="6696653" y="1488841"/>
            <a:ext cx="2286000" cy="5324535"/>
          </a:xfrm>
          <a:prstGeom prst="rect">
            <a:avLst/>
          </a:prstGeom>
          <a:noFill/>
        </p:spPr>
        <p:txBody>
          <a:bodyPr>
            <a:spAutoFit/>
          </a:bodyPr>
          <a:lstStyle/>
          <a:p>
            <a:pPr>
              <a:defRPr/>
            </a:pPr>
            <a:r>
              <a:rPr lang="de-DE" sz="1000" b="1" dirty="0">
                <a:solidFill>
                  <a:srgbClr val="C00000"/>
                </a:solidFill>
                <a:latin typeface="Helvetica 65 Medium"/>
              </a:rPr>
              <a:t>Alemanha</a:t>
            </a:r>
          </a:p>
          <a:p>
            <a:pPr>
              <a:defRPr/>
            </a:pPr>
            <a:r>
              <a:rPr lang="de-DE" sz="1000" dirty="0">
                <a:solidFill>
                  <a:srgbClr val="767575"/>
                </a:solidFill>
                <a:latin typeface="Helvetica 65 Medium"/>
              </a:rPr>
              <a:t>Im Aupperle, 18 </a:t>
            </a:r>
            <a:br>
              <a:rPr lang="de-DE" sz="1000" dirty="0">
                <a:solidFill>
                  <a:srgbClr val="767575"/>
                </a:solidFill>
                <a:latin typeface="Helvetica 65 Medium"/>
              </a:rPr>
            </a:br>
            <a:r>
              <a:rPr lang="de-DE" sz="1000" dirty="0">
                <a:solidFill>
                  <a:srgbClr val="767575"/>
                </a:solidFill>
                <a:latin typeface="Helvetica 65 Medium"/>
              </a:rPr>
              <a:t>71364 - Winnenden (Stuttgart)</a:t>
            </a:r>
            <a:br>
              <a:rPr lang="de-DE" sz="1000" dirty="0">
                <a:solidFill>
                  <a:srgbClr val="767575"/>
                </a:solidFill>
                <a:latin typeface="Helvetica 65 Medium"/>
              </a:rPr>
            </a:br>
            <a:r>
              <a:rPr lang="de-DE" sz="1000" dirty="0">
                <a:solidFill>
                  <a:srgbClr val="767575"/>
                </a:solidFill>
                <a:latin typeface="Helvetica 65 Medium"/>
              </a:rPr>
              <a:t>Tel/Fax: 49 1707560215 </a:t>
            </a:r>
          </a:p>
          <a:p>
            <a:pPr>
              <a:defRPr/>
            </a:pPr>
            <a:endParaRPr lang="pt-BR" sz="1000" dirty="0">
              <a:solidFill>
                <a:srgbClr val="767575"/>
              </a:solidFill>
              <a:latin typeface="Helvetica 65 Medium"/>
            </a:endParaRPr>
          </a:p>
          <a:p>
            <a:pPr>
              <a:defRPr/>
            </a:pPr>
            <a:r>
              <a:rPr lang="pt-BR" sz="1000" b="1" dirty="0">
                <a:solidFill>
                  <a:srgbClr val="C00000"/>
                </a:solidFill>
                <a:latin typeface="Helvetica 65 Medium"/>
              </a:rPr>
              <a:t>Espanha</a:t>
            </a:r>
          </a:p>
          <a:p>
            <a:pPr>
              <a:defRPr/>
            </a:pPr>
            <a:r>
              <a:rPr lang="pt-BR" sz="1000" dirty="0">
                <a:solidFill>
                  <a:srgbClr val="767575"/>
                </a:solidFill>
                <a:latin typeface="Helvetica 65 Medium"/>
              </a:rPr>
              <a:t>Juan Alvarez </a:t>
            </a:r>
            <a:r>
              <a:rPr lang="pt-BR" sz="1000" dirty="0" err="1">
                <a:solidFill>
                  <a:srgbClr val="767575"/>
                </a:solidFill>
                <a:latin typeface="Helvetica 65 Medium"/>
              </a:rPr>
              <a:t>Mendizabal</a:t>
            </a:r>
            <a:r>
              <a:rPr lang="pt-BR" sz="1000" dirty="0">
                <a:solidFill>
                  <a:srgbClr val="767575"/>
                </a:solidFill>
                <a:latin typeface="Helvetica 65 Medium"/>
              </a:rPr>
              <a:t>, 37</a:t>
            </a:r>
            <a:br>
              <a:rPr lang="pt-BR" sz="1000" dirty="0">
                <a:solidFill>
                  <a:srgbClr val="767575"/>
                </a:solidFill>
                <a:latin typeface="Helvetica 65 Medium"/>
              </a:rPr>
            </a:br>
            <a:r>
              <a:rPr lang="pt-BR" sz="1000" dirty="0">
                <a:solidFill>
                  <a:srgbClr val="767575"/>
                </a:solidFill>
                <a:latin typeface="Helvetica 65 Medium"/>
              </a:rPr>
              <a:t>28008 - Madrid </a:t>
            </a:r>
            <a:br>
              <a:rPr lang="pt-BR" sz="1000" dirty="0">
                <a:solidFill>
                  <a:srgbClr val="767575"/>
                </a:solidFill>
                <a:latin typeface="Helvetica 65 Medium"/>
              </a:rPr>
            </a:br>
            <a:r>
              <a:rPr lang="pt-BR" sz="1000" dirty="0" err="1">
                <a:solidFill>
                  <a:srgbClr val="767575"/>
                </a:solidFill>
                <a:latin typeface="Helvetica 65 Medium"/>
              </a:rPr>
              <a:t>Tel</a:t>
            </a:r>
            <a:r>
              <a:rPr lang="pt-BR" sz="1000" dirty="0">
                <a:solidFill>
                  <a:srgbClr val="767575"/>
                </a:solidFill>
                <a:latin typeface="Helvetica 65 Medium"/>
              </a:rPr>
              <a:t>: 34 91 758 9840 </a:t>
            </a:r>
            <a:br>
              <a:rPr lang="pt-BR" sz="1000" dirty="0">
                <a:solidFill>
                  <a:srgbClr val="767575"/>
                </a:solidFill>
                <a:latin typeface="Helvetica 65 Medium"/>
              </a:rPr>
            </a:br>
            <a:r>
              <a:rPr lang="pt-BR" sz="1000" dirty="0">
                <a:solidFill>
                  <a:srgbClr val="767575"/>
                </a:solidFill>
                <a:latin typeface="Helvetica 65 Medium"/>
              </a:rPr>
              <a:t>Fax: 34 91 542 4572 </a:t>
            </a:r>
          </a:p>
          <a:p>
            <a:pPr>
              <a:defRPr/>
            </a:pPr>
            <a:endParaRPr lang="pt-BR" sz="1000" dirty="0">
              <a:solidFill>
                <a:srgbClr val="767575"/>
              </a:solidFill>
              <a:latin typeface="Helvetica 65 Medium"/>
            </a:endParaRPr>
          </a:p>
          <a:p>
            <a:pPr>
              <a:defRPr/>
            </a:pPr>
            <a:r>
              <a:rPr lang="pt-BR" sz="1000" b="1" dirty="0">
                <a:solidFill>
                  <a:srgbClr val="C00000"/>
                </a:solidFill>
                <a:latin typeface="Helvetica 65 Medium"/>
              </a:rPr>
              <a:t>São Paulo</a:t>
            </a:r>
          </a:p>
          <a:p>
            <a:pPr>
              <a:defRPr/>
            </a:pPr>
            <a:r>
              <a:rPr lang="pt-BR" sz="1000" dirty="0">
                <a:solidFill>
                  <a:srgbClr val="767575"/>
                </a:solidFill>
                <a:latin typeface="Helvetica 65 Medium"/>
              </a:rPr>
              <a:t>Helena,275</a:t>
            </a:r>
            <a:br>
              <a:rPr lang="pt-BR" sz="1000" dirty="0">
                <a:solidFill>
                  <a:srgbClr val="767575"/>
                </a:solidFill>
                <a:latin typeface="Helvetica 65 Medium"/>
              </a:rPr>
            </a:br>
            <a:r>
              <a:rPr lang="pt-BR" sz="1000" dirty="0">
                <a:solidFill>
                  <a:srgbClr val="767575"/>
                </a:solidFill>
                <a:latin typeface="Helvetica 65 Medium"/>
              </a:rPr>
              <a:t>04552-050</a:t>
            </a:r>
            <a:br>
              <a:rPr lang="pt-BR" sz="1000" dirty="0">
                <a:solidFill>
                  <a:srgbClr val="767575"/>
                </a:solidFill>
                <a:latin typeface="Helvetica 65 Medium"/>
              </a:rPr>
            </a:br>
            <a:r>
              <a:rPr lang="pt-BR" sz="1000" dirty="0" err="1">
                <a:solidFill>
                  <a:srgbClr val="767575"/>
                </a:solidFill>
                <a:latin typeface="Helvetica 65 Medium"/>
              </a:rPr>
              <a:t>Tel</a:t>
            </a:r>
            <a:r>
              <a:rPr lang="pt-BR" sz="1000" dirty="0">
                <a:solidFill>
                  <a:srgbClr val="767575"/>
                </a:solidFill>
                <a:latin typeface="Helvetica 65 Medium"/>
              </a:rPr>
              <a:t>: 55 11 3044 6143</a:t>
            </a:r>
            <a:br>
              <a:rPr lang="pt-BR" sz="1000" dirty="0">
                <a:solidFill>
                  <a:srgbClr val="767575"/>
                </a:solidFill>
                <a:latin typeface="Helvetica 65 Medium"/>
              </a:rPr>
            </a:br>
            <a:r>
              <a:rPr lang="pt-BR" sz="1000" dirty="0">
                <a:solidFill>
                  <a:srgbClr val="767575"/>
                </a:solidFill>
                <a:latin typeface="Helvetica 65 Medium"/>
              </a:rPr>
              <a:t>Fax: 55 11 3044 6288 </a:t>
            </a:r>
          </a:p>
          <a:p>
            <a:pPr>
              <a:defRPr/>
            </a:pPr>
            <a:endParaRPr lang="pt-BR" sz="1000" dirty="0">
              <a:solidFill>
                <a:srgbClr val="767575"/>
              </a:solidFill>
              <a:latin typeface="Helvetica 65 Medium"/>
            </a:endParaRPr>
          </a:p>
          <a:p>
            <a:pPr>
              <a:defRPr/>
            </a:pPr>
            <a:r>
              <a:rPr lang="pt-BR" sz="1000" b="1" dirty="0">
                <a:solidFill>
                  <a:srgbClr val="C00000"/>
                </a:solidFill>
                <a:latin typeface="Helvetica 65 Medium"/>
              </a:rPr>
              <a:t>Curitiba</a:t>
            </a:r>
          </a:p>
          <a:p>
            <a:pPr>
              <a:defRPr/>
            </a:pPr>
            <a:r>
              <a:rPr lang="pt-BR" sz="1000" dirty="0">
                <a:solidFill>
                  <a:srgbClr val="767575"/>
                </a:solidFill>
                <a:latin typeface="Helvetica 65 Medium"/>
              </a:rPr>
              <a:t>João Negrão, 731</a:t>
            </a:r>
            <a:br>
              <a:rPr lang="pt-BR" sz="1000" dirty="0">
                <a:solidFill>
                  <a:srgbClr val="767575"/>
                </a:solidFill>
                <a:latin typeface="Helvetica 65 Medium"/>
              </a:rPr>
            </a:br>
            <a:r>
              <a:rPr lang="pt-BR" sz="1000" dirty="0">
                <a:solidFill>
                  <a:srgbClr val="767575"/>
                </a:solidFill>
                <a:latin typeface="Helvetica 65 Medium"/>
              </a:rPr>
              <a:t>80.010-200</a:t>
            </a:r>
            <a:br>
              <a:rPr lang="pt-BR" sz="1000" dirty="0">
                <a:solidFill>
                  <a:srgbClr val="767575"/>
                </a:solidFill>
                <a:latin typeface="Helvetica 65 Medium"/>
              </a:rPr>
            </a:br>
            <a:r>
              <a:rPr lang="pt-BR" sz="1000" dirty="0" err="1">
                <a:solidFill>
                  <a:srgbClr val="767575"/>
                </a:solidFill>
                <a:latin typeface="Helvetica 65 Medium"/>
              </a:rPr>
              <a:t>Tel</a:t>
            </a:r>
            <a:r>
              <a:rPr lang="pt-BR" sz="1000" dirty="0">
                <a:solidFill>
                  <a:srgbClr val="767575"/>
                </a:solidFill>
                <a:latin typeface="Helvetica 65 Medium"/>
              </a:rPr>
              <a:t>: 55 41 3302 2000</a:t>
            </a:r>
            <a:br>
              <a:rPr lang="pt-BR" sz="1000" dirty="0">
                <a:solidFill>
                  <a:srgbClr val="767575"/>
                </a:solidFill>
                <a:latin typeface="Helvetica 65 Medium"/>
              </a:rPr>
            </a:br>
            <a:r>
              <a:rPr lang="pt-BR" sz="1000" dirty="0">
                <a:solidFill>
                  <a:srgbClr val="767575"/>
                </a:solidFill>
                <a:latin typeface="Helvetica 65 Medium"/>
              </a:rPr>
              <a:t>Fax: 55 41 3302 </a:t>
            </a:r>
            <a:r>
              <a:rPr lang="pt-BR" sz="1000" dirty="0" smtClean="0">
                <a:solidFill>
                  <a:srgbClr val="767575"/>
                </a:solidFill>
                <a:latin typeface="Helvetica 65 Medium"/>
              </a:rPr>
              <a:t>2001</a:t>
            </a:r>
          </a:p>
          <a:p>
            <a:pPr>
              <a:defRPr/>
            </a:pPr>
            <a:endParaRPr lang="pt-BR" sz="1000" dirty="0">
              <a:solidFill>
                <a:srgbClr val="767575"/>
              </a:solidFill>
              <a:latin typeface="Helvetica 65 Medium"/>
            </a:endParaRPr>
          </a:p>
          <a:p>
            <a:pPr>
              <a:defRPr/>
            </a:pPr>
            <a:r>
              <a:rPr lang="pt-BR" sz="1000" dirty="0" smtClean="0">
                <a:solidFill>
                  <a:srgbClr val="767575"/>
                </a:solidFill>
                <a:latin typeface="Helvetica 65 Medium"/>
              </a:rPr>
              <a:t>Av. Visconde de Nácar, 1440 13º andar</a:t>
            </a:r>
          </a:p>
          <a:p>
            <a:pPr>
              <a:defRPr/>
            </a:pPr>
            <a:r>
              <a:rPr lang="pt-BR" sz="1000" dirty="0" smtClean="0">
                <a:solidFill>
                  <a:srgbClr val="767575"/>
                </a:solidFill>
                <a:latin typeface="Helvetica 65 Medium"/>
              </a:rPr>
              <a:t>80410-201</a:t>
            </a:r>
          </a:p>
          <a:p>
            <a:pPr>
              <a:defRPr/>
            </a:pPr>
            <a:r>
              <a:rPr lang="pt-BR" sz="1000" dirty="0" err="1" smtClean="0">
                <a:solidFill>
                  <a:srgbClr val="767575"/>
                </a:solidFill>
                <a:latin typeface="Helvetica 65 Medium"/>
              </a:rPr>
              <a:t>Tel</a:t>
            </a:r>
            <a:r>
              <a:rPr lang="pt-BR" sz="1000" dirty="0" smtClean="0">
                <a:solidFill>
                  <a:srgbClr val="767575"/>
                </a:solidFill>
                <a:latin typeface="Helvetica 65 Medium"/>
              </a:rPr>
              <a:t>: 55 41 3593-3200</a:t>
            </a:r>
          </a:p>
          <a:p>
            <a:pPr>
              <a:defRPr/>
            </a:pPr>
            <a:r>
              <a:rPr lang="pt-BR" sz="1000" dirty="0" smtClean="0">
                <a:solidFill>
                  <a:srgbClr val="767575"/>
                </a:solidFill>
                <a:latin typeface="Helvetica 65 Medium"/>
              </a:rPr>
              <a:t>Fax: 55 41 3593-3399</a:t>
            </a:r>
            <a:endParaRPr lang="pt-BR" sz="1000" dirty="0">
              <a:solidFill>
                <a:srgbClr val="767575"/>
              </a:solidFill>
              <a:latin typeface="Helvetica 65 Medium"/>
            </a:endParaRPr>
          </a:p>
          <a:p>
            <a:pPr>
              <a:defRPr/>
            </a:pPr>
            <a:endParaRPr lang="pt-BR" sz="1000" dirty="0">
              <a:solidFill>
                <a:srgbClr val="767575"/>
              </a:solidFill>
              <a:latin typeface="Helvetica 65 Medium"/>
            </a:endParaRPr>
          </a:p>
          <a:p>
            <a:pPr>
              <a:defRPr/>
            </a:pPr>
            <a:r>
              <a:rPr lang="pt-BR" sz="1000" b="1" dirty="0">
                <a:solidFill>
                  <a:srgbClr val="C00000"/>
                </a:solidFill>
                <a:latin typeface="Helvetica 65 Medium"/>
              </a:rPr>
              <a:t>São Leopoldo</a:t>
            </a:r>
          </a:p>
          <a:p>
            <a:pPr>
              <a:defRPr/>
            </a:pPr>
            <a:r>
              <a:rPr lang="pt-BR" sz="1000" dirty="0">
                <a:solidFill>
                  <a:srgbClr val="767575"/>
                </a:solidFill>
                <a:latin typeface="Helvetica 65 Medium"/>
              </a:rPr>
              <a:t> Av. </a:t>
            </a:r>
            <a:r>
              <a:rPr lang="pt-BR" sz="1000" dirty="0" err="1">
                <a:solidFill>
                  <a:srgbClr val="767575"/>
                </a:solidFill>
                <a:latin typeface="Helvetica 65 Medium"/>
              </a:rPr>
              <a:t>Theodomiro</a:t>
            </a:r>
            <a:r>
              <a:rPr lang="pt-BR" sz="1000" dirty="0">
                <a:solidFill>
                  <a:srgbClr val="767575"/>
                </a:solidFill>
                <a:latin typeface="Helvetica 65 Medium"/>
              </a:rPr>
              <a:t> Porto da Fonseca, 3101</a:t>
            </a:r>
          </a:p>
          <a:p>
            <a:pPr>
              <a:defRPr/>
            </a:pPr>
            <a:r>
              <a:rPr lang="pt-BR" sz="1000" dirty="0" err="1" smtClean="0">
                <a:solidFill>
                  <a:srgbClr val="767575"/>
                </a:solidFill>
                <a:latin typeface="Helvetica 65 Medium"/>
              </a:rPr>
              <a:t>Unisinos</a:t>
            </a:r>
            <a:r>
              <a:rPr lang="pt-BR" sz="1000" dirty="0" smtClean="0">
                <a:solidFill>
                  <a:srgbClr val="767575"/>
                </a:solidFill>
                <a:latin typeface="Helvetica 65 Medium"/>
              </a:rPr>
              <a:t> </a:t>
            </a:r>
            <a:r>
              <a:rPr lang="pt-BR" sz="1000" dirty="0">
                <a:solidFill>
                  <a:srgbClr val="767575"/>
                </a:solidFill>
                <a:latin typeface="Helvetica 65 Medium"/>
              </a:rPr>
              <a:t>- </a:t>
            </a:r>
            <a:r>
              <a:rPr lang="pt-BR" sz="1000" dirty="0" err="1">
                <a:solidFill>
                  <a:srgbClr val="767575"/>
                </a:solidFill>
                <a:latin typeface="Helvetica 65 Medium"/>
              </a:rPr>
              <a:t>Partec</a:t>
            </a:r>
            <a:endParaRPr lang="pt-BR" sz="1000" dirty="0">
              <a:solidFill>
                <a:srgbClr val="767575"/>
              </a:solidFill>
              <a:latin typeface="Helvetica 65 Medium"/>
            </a:endParaRPr>
          </a:p>
          <a:p>
            <a:pPr>
              <a:defRPr/>
            </a:pPr>
            <a:r>
              <a:rPr lang="pt-BR" sz="1000" dirty="0" err="1">
                <a:solidFill>
                  <a:srgbClr val="767575"/>
                </a:solidFill>
                <a:latin typeface="Helvetica 65 Medium"/>
              </a:rPr>
              <a:t>Tel</a:t>
            </a:r>
            <a:r>
              <a:rPr lang="pt-BR" sz="1000" dirty="0">
                <a:solidFill>
                  <a:srgbClr val="767575"/>
                </a:solidFill>
                <a:latin typeface="Helvetica 65 Medium"/>
              </a:rPr>
              <a:t>: </a:t>
            </a:r>
            <a:r>
              <a:rPr lang="en-US" sz="1000" dirty="0">
                <a:solidFill>
                  <a:srgbClr val="767575"/>
                </a:solidFill>
                <a:latin typeface="Helvetica 65 Medium"/>
              </a:rPr>
              <a:t>55 051 9252 1924</a:t>
            </a:r>
            <a:r>
              <a:rPr lang="pt-BR" sz="1000" dirty="0">
                <a:solidFill>
                  <a:schemeClr val="tx1">
                    <a:lumMod val="65000"/>
                    <a:lumOff val="35000"/>
                  </a:schemeClr>
                </a:solidFill>
                <a:latin typeface="Helvetica 65 Medium"/>
              </a:rPr>
              <a:t> </a:t>
            </a:r>
          </a:p>
        </p:txBody>
      </p:sp>
      <p:sp>
        <p:nvSpPr>
          <p:cNvPr id="13" name="Seta em curva para baixo 12"/>
          <p:cNvSpPr/>
          <p:nvPr/>
        </p:nvSpPr>
        <p:spPr>
          <a:xfrm rot="5177537" flipV="1">
            <a:off x="-186759" y="2848769"/>
            <a:ext cx="2419350" cy="461962"/>
          </a:xfrm>
          <a:prstGeom prst="curved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solidFill>
                <a:schemeClr val="tx1"/>
              </a:solidFill>
            </a:endParaRPr>
          </a:p>
        </p:txBody>
      </p:sp>
      <p:sp>
        <p:nvSpPr>
          <p:cNvPr id="14" name="Seta em curva para baixo 13"/>
          <p:cNvSpPr/>
          <p:nvPr/>
        </p:nvSpPr>
        <p:spPr>
          <a:xfrm rot="6395395">
            <a:off x="2826545" y="2900704"/>
            <a:ext cx="2055812" cy="409575"/>
          </a:xfrm>
          <a:prstGeom prst="curved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solidFill>
                <a:schemeClr val="tx1"/>
              </a:solidFill>
            </a:endParaRPr>
          </a:p>
        </p:txBody>
      </p:sp>
      <p:sp>
        <p:nvSpPr>
          <p:cNvPr id="15" name="Seta em curva para baixo 14"/>
          <p:cNvSpPr/>
          <p:nvPr/>
        </p:nvSpPr>
        <p:spPr>
          <a:xfrm rot="8857635">
            <a:off x="1863840" y="4125084"/>
            <a:ext cx="4784410" cy="505643"/>
          </a:xfrm>
          <a:prstGeom prst="curved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solidFill>
                <a:schemeClr val="tx1"/>
              </a:solidFill>
            </a:endParaRPr>
          </a:p>
        </p:txBody>
      </p:sp>
      <p:sp>
        <p:nvSpPr>
          <p:cNvPr id="16" name="CaixaDeTexto 15"/>
          <p:cNvSpPr txBox="1"/>
          <p:nvPr/>
        </p:nvSpPr>
        <p:spPr>
          <a:xfrm>
            <a:off x="3563888" y="6453336"/>
            <a:ext cx="3074988" cy="338137"/>
          </a:xfrm>
          <a:prstGeom prst="rect">
            <a:avLst/>
          </a:prstGeom>
          <a:solidFill>
            <a:schemeClr val="bg1">
              <a:lumMod val="85000"/>
            </a:schemeClr>
          </a:solidFill>
        </p:spPr>
        <p:txBody>
          <a:bodyPr wrap="square">
            <a:spAutoFit/>
          </a:bodyPr>
          <a:lstStyle/>
          <a:p>
            <a:pPr>
              <a:defRPr/>
            </a:pPr>
            <a:r>
              <a:rPr lang="pt-BR" sz="1600" b="1" dirty="0">
                <a:solidFill>
                  <a:srgbClr val="C00000"/>
                </a:solidFill>
                <a:cs typeface="+mn-cs"/>
              </a:rPr>
              <a:t>Projetos SAP em 21 Países</a:t>
            </a:r>
          </a:p>
        </p:txBody>
      </p:sp>
    </p:spTree>
    <p:extLst>
      <p:ext uri="{BB962C8B-B14F-4D97-AF65-F5344CB8AC3E}">
        <p14:creationId xmlns:p14="http://schemas.microsoft.com/office/powerpoint/2010/main" val="27828605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p:txBody>
          <a:bodyPr>
            <a:noAutofit/>
          </a:bodyPr>
          <a:lstStyle/>
          <a:p>
            <a:r>
              <a:rPr lang="pt-BR" dirty="0" smtClean="0"/>
              <a:t>O Pacto Global advoga dez princípios universais  e a FH apoia e apresenta suas Ações no ano de 2012</a:t>
            </a:r>
            <a:r>
              <a:rPr lang="pt-BR" sz="3200" dirty="0" smtClean="0"/>
              <a:t>.</a:t>
            </a:r>
            <a:endParaRPr lang="pt-BR" sz="3200" dirty="0"/>
          </a:p>
        </p:txBody>
      </p:sp>
      <p:pic>
        <p:nvPicPr>
          <p:cNvPr id="4" name="Image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6376" y="5373216"/>
            <a:ext cx="936104" cy="917294"/>
          </a:xfrm>
          <a:prstGeom prst="rect">
            <a:avLst/>
          </a:prstGeom>
        </p:spPr>
      </p:pic>
    </p:spTree>
    <p:extLst>
      <p:ext uri="{BB962C8B-B14F-4D97-AF65-F5344CB8AC3E}">
        <p14:creationId xmlns:p14="http://schemas.microsoft.com/office/powerpoint/2010/main" val="8682270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323528" y="2060848"/>
            <a:ext cx="8496944" cy="838944"/>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800" dirty="0">
              <a:latin typeface="Helvetica 65 Medium"/>
            </a:endParaRPr>
          </a:p>
        </p:txBody>
      </p:sp>
      <p:sp>
        <p:nvSpPr>
          <p:cNvPr id="10" name="Título 3"/>
          <p:cNvSpPr>
            <a:spLocks noGrp="1"/>
          </p:cNvSpPr>
          <p:nvPr>
            <p:ph type="ctrTitle"/>
          </p:nvPr>
        </p:nvSpPr>
        <p:spPr>
          <a:xfrm>
            <a:off x="323528" y="1196752"/>
            <a:ext cx="8280920" cy="3096344"/>
          </a:xfrm>
        </p:spPr>
        <p:txBody>
          <a:bodyPr>
            <a:normAutofit/>
          </a:bodyPr>
          <a:lstStyle/>
          <a:p>
            <a:pPr algn="l"/>
            <a:r>
              <a:rPr lang="pt-BR" sz="2000" b="1" u="sng" dirty="0" smtClean="0">
                <a:latin typeface="Helvetica 65 Medium"/>
              </a:rPr>
              <a:t>Princípio 1</a:t>
            </a:r>
            <a:r>
              <a:rPr lang="pt-BR" sz="2000" b="1" dirty="0" smtClean="0">
                <a:latin typeface="Helvetica 65 Medium"/>
              </a:rPr>
              <a:t>: </a:t>
            </a:r>
            <a:r>
              <a:rPr lang="pt-BR" sz="2000" dirty="0" smtClean="0">
                <a:latin typeface="Helvetica 65 Medium"/>
              </a:rPr>
              <a:t>Apoiar e respeitar a proteção dos direitos humanos proclamados internacionalmente</a:t>
            </a:r>
            <a:br>
              <a:rPr lang="pt-BR" sz="2000" dirty="0" smtClean="0">
                <a:latin typeface="Helvetica 65 Medium"/>
              </a:rPr>
            </a:br>
            <a:r>
              <a:rPr lang="pt-BR" sz="2000" dirty="0" smtClean="0">
                <a:latin typeface="Helvetica 65 Medium"/>
              </a:rPr>
              <a:t/>
            </a:r>
            <a:br>
              <a:rPr lang="pt-BR" sz="2000" dirty="0" smtClean="0">
                <a:latin typeface="Helvetica 65 Medium"/>
              </a:rPr>
            </a:br>
            <a:r>
              <a:rPr lang="pt-BR" sz="2000" dirty="0" smtClean="0">
                <a:latin typeface="Helvetica 65 Medium"/>
              </a:rPr>
              <a:t/>
            </a:r>
            <a:br>
              <a:rPr lang="pt-BR" sz="2000" dirty="0" smtClean="0">
                <a:latin typeface="Helvetica 65 Medium"/>
              </a:rPr>
            </a:br>
            <a:r>
              <a:rPr lang="pt-BR" sz="2000" b="1" u="sng" dirty="0" smtClean="0">
                <a:latin typeface="Helvetica 65 Medium"/>
              </a:rPr>
              <a:t>Princípio </a:t>
            </a:r>
            <a:r>
              <a:rPr lang="pt-BR" sz="2000" b="1" u="sng" dirty="0">
                <a:latin typeface="Helvetica 65 Medium"/>
              </a:rPr>
              <a:t>2</a:t>
            </a:r>
            <a:r>
              <a:rPr lang="pt-BR" sz="2000" b="1" dirty="0">
                <a:latin typeface="Helvetica 65 Medium"/>
              </a:rPr>
              <a:t>: </a:t>
            </a:r>
            <a:r>
              <a:rPr lang="pt-BR" sz="2000" dirty="0">
                <a:latin typeface="Helvetica 65 Medium"/>
              </a:rPr>
              <a:t>Evitar a cumplicidade nos abusos dos direitos </a:t>
            </a:r>
            <a:r>
              <a:rPr lang="pt-BR" sz="2000" dirty="0" smtClean="0">
                <a:latin typeface="Helvetica 65 Medium"/>
              </a:rPr>
              <a:t>humanos</a:t>
            </a:r>
            <a:br>
              <a:rPr lang="pt-BR" sz="2000" dirty="0" smtClean="0">
                <a:latin typeface="Helvetica 65 Medium"/>
              </a:rPr>
            </a:br>
            <a:r>
              <a:rPr lang="pt-BR" sz="1800" dirty="0">
                <a:latin typeface="Helvetica 65 Medium"/>
              </a:rPr>
              <a:t/>
            </a:r>
            <a:br>
              <a:rPr lang="pt-BR" sz="1800" dirty="0">
                <a:latin typeface="Helvetica 65 Medium"/>
              </a:rPr>
            </a:br>
            <a:endParaRPr lang="pt-BR" sz="1800" dirty="0">
              <a:latin typeface="Helvetica 65 Medium"/>
            </a:endParaRPr>
          </a:p>
        </p:txBody>
      </p:sp>
      <p:sp>
        <p:nvSpPr>
          <p:cNvPr id="12" name="CaixaDeTexto 11"/>
          <p:cNvSpPr txBox="1"/>
          <p:nvPr/>
        </p:nvSpPr>
        <p:spPr>
          <a:xfrm>
            <a:off x="251520" y="190381"/>
            <a:ext cx="5544616" cy="646331"/>
          </a:xfrm>
          <a:prstGeom prst="rect">
            <a:avLst/>
          </a:prstGeom>
          <a:noFill/>
        </p:spPr>
        <p:txBody>
          <a:bodyPr wrap="square" rtlCol="0">
            <a:spAutoFit/>
          </a:bodyPr>
          <a:lstStyle/>
          <a:p>
            <a:r>
              <a:rPr lang="pt-BR" sz="3600" dirty="0" smtClean="0">
                <a:solidFill>
                  <a:schemeClr val="tx2">
                    <a:lumMod val="75000"/>
                  </a:schemeClr>
                </a:solidFill>
                <a:latin typeface="HelveticaNeue BlackCond"/>
              </a:rPr>
              <a:t>Direitos Humanos </a:t>
            </a:r>
          </a:p>
        </p:txBody>
      </p:sp>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2211" y="4402410"/>
            <a:ext cx="3132237" cy="2050926"/>
          </a:xfrm>
          <a:prstGeom prst="rect">
            <a:avLst/>
          </a:prstGeom>
        </p:spPr>
      </p:pic>
    </p:spTree>
    <p:extLst>
      <p:ext uri="{BB962C8B-B14F-4D97-AF65-F5344CB8AC3E}">
        <p14:creationId xmlns:p14="http://schemas.microsoft.com/office/powerpoint/2010/main" val="23289953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323528" y="332656"/>
            <a:ext cx="8064896" cy="86409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en-US" dirty="0" err="1" smtClean="0">
                <a:solidFill>
                  <a:schemeClr val="tx2">
                    <a:lumMod val="75000"/>
                  </a:schemeClr>
                </a:solidFill>
              </a:rPr>
              <a:t>Ações</a:t>
            </a:r>
            <a:r>
              <a:rPr lang="en-US" dirty="0" smtClean="0">
                <a:solidFill>
                  <a:schemeClr val="tx2">
                    <a:lumMod val="75000"/>
                  </a:schemeClr>
                </a:solidFill>
              </a:rPr>
              <a:t> 2012:Direitos </a:t>
            </a:r>
            <a:r>
              <a:rPr lang="en-US" dirty="0" err="1" smtClean="0">
                <a:solidFill>
                  <a:schemeClr val="tx2">
                    <a:lumMod val="75000"/>
                  </a:schemeClr>
                </a:solidFill>
              </a:rPr>
              <a:t>Humanos</a:t>
            </a:r>
            <a:endParaRPr lang="en-US" dirty="0">
              <a:solidFill>
                <a:schemeClr val="tx2">
                  <a:lumMod val="75000"/>
                </a:schemeClr>
              </a:solidFill>
            </a:endParaRPr>
          </a:p>
        </p:txBody>
      </p:sp>
      <p:graphicFrame>
        <p:nvGraphicFramePr>
          <p:cNvPr id="10" name="Tabela 9"/>
          <p:cNvGraphicFramePr>
            <a:graphicFrameLocks noGrp="1"/>
          </p:cNvGraphicFramePr>
          <p:nvPr>
            <p:extLst>
              <p:ext uri="{D42A27DB-BD31-4B8C-83A1-F6EECF244321}">
                <p14:modId xmlns:p14="http://schemas.microsoft.com/office/powerpoint/2010/main" val="3288074897"/>
              </p:ext>
            </p:extLst>
          </p:nvPr>
        </p:nvGraphicFramePr>
        <p:xfrm>
          <a:off x="467544" y="1340768"/>
          <a:ext cx="8136904" cy="3489691"/>
        </p:xfrm>
        <a:graphic>
          <a:graphicData uri="http://schemas.openxmlformats.org/drawingml/2006/table">
            <a:tbl>
              <a:tblPr firstRow="1" bandRow="1"/>
              <a:tblGrid>
                <a:gridCol w="936104"/>
                <a:gridCol w="1008112"/>
                <a:gridCol w="6192688"/>
              </a:tblGrid>
              <a:tr h="155113">
                <a:tc>
                  <a:txBody>
                    <a:bodyPr/>
                    <a:lstStyle/>
                    <a:p>
                      <a:pPr algn="l" rtl="0" fontAlgn="ctr"/>
                      <a:r>
                        <a:rPr lang="pt-BR" sz="1200" b="1" i="0" u="none" strike="noStrike" dirty="0">
                          <a:solidFill>
                            <a:srgbClr val="FFFFFF"/>
                          </a:solidFill>
                          <a:effectLst/>
                          <a:latin typeface="Helvetica 65 Medium"/>
                        </a:rPr>
                        <a:t>Sistemas</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200" b="1" i="0" u="none" strike="noStrike">
                          <a:solidFill>
                            <a:srgbClr val="FFFFFF"/>
                          </a:solidFill>
                          <a:effectLst/>
                          <a:latin typeface="Helvetica 65 Medium"/>
                        </a:rPr>
                        <a:t>Ações</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200" b="1" i="0" u="none" strike="noStrike">
                          <a:solidFill>
                            <a:srgbClr val="FFFFFF"/>
                          </a:solidFill>
                          <a:effectLst/>
                          <a:latin typeface="Helvetica 65 Medium"/>
                        </a:rPr>
                        <a:t>Performance</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891700">
                <a:tc>
                  <a:txBody>
                    <a:bodyPr/>
                    <a:lstStyle/>
                    <a:p>
                      <a:pPr algn="l" rtl="0" fontAlgn="ctr"/>
                      <a:r>
                        <a:rPr lang="pt-BR" sz="1200" b="0" i="0" u="none" strike="noStrike" dirty="0">
                          <a:solidFill>
                            <a:srgbClr val="292934"/>
                          </a:solidFill>
                          <a:effectLst/>
                          <a:latin typeface="Helvetica 65 Medium"/>
                        </a:rPr>
                        <a:t>Recursos Humanos</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Integração de novos colaboradores</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Ao </a:t>
                      </a:r>
                      <a:r>
                        <a:rPr lang="pt-BR" sz="1200" b="0" i="0" u="none" strike="noStrike" dirty="0" smtClean="0">
                          <a:solidFill>
                            <a:srgbClr val="292934"/>
                          </a:solidFill>
                          <a:effectLst/>
                          <a:latin typeface="Helvetica 65 Medium"/>
                        </a:rPr>
                        <a:t>ingressar na </a:t>
                      </a:r>
                      <a:r>
                        <a:rPr lang="pt-BR" sz="1200" b="0" i="0" u="none" strike="noStrike" dirty="0">
                          <a:solidFill>
                            <a:srgbClr val="292934"/>
                          </a:solidFill>
                          <a:effectLst/>
                          <a:latin typeface="Helvetica 65 Medium"/>
                        </a:rPr>
                        <a:t>empresa os colaboradores recebem orientações sobre seus direitos, benefícios, segurança no ambiente de trabalho, conduta e informações sobre o posicionamento da FH </a:t>
                      </a:r>
                      <a:r>
                        <a:rPr lang="pt-BR" sz="1200" b="0" i="0" u="none" strike="noStrike" dirty="0" smtClean="0">
                          <a:solidFill>
                            <a:srgbClr val="292934"/>
                          </a:solidFill>
                          <a:effectLst/>
                          <a:latin typeface="Helvetica 65 Medium"/>
                        </a:rPr>
                        <a:t>em </a:t>
                      </a:r>
                      <a:r>
                        <a:rPr lang="pt-BR" sz="1200" b="0" i="0" u="none" strike="noStrike" dirty="0">
                          <a:solidFill>
                            <a:srgbClr val="292934"/>
                          </a:solidFill>
                          <a:effectLst/>
                          <a:latin typeface="Helvetica 65 Medium"/>
                        </a:rPr>
                        <a:t>relação à responsabilidade social e ao meio ambiente. No ano de </a:t>
                      </a:r>
                      <a:r>
                        <a:rPr lang="pt-BR" sz="1200" b="0" i="0" u="none" strike="noStrike" dirty="0" smtClean="0">
                          <a:solidFill>
                            <a:srgbClr val="292934"/>
                          </a:solidFill>
                          <a:effectLst/>
                          <a:latin typeface="Helvetica 65 Medium"/>
                        </a:rPr>
                        <a:t>2012 </a:t>
                      </a:r>
                      <a:r>
                        <a:rPr lang="pt-BR" sz="1200" b="0" i="0" u="none" strike="noStrike" dirty="0">
                          <a:solidFill>
                            <a:srgbClr val="292934"/>
                          </a:solidFill>
                          <a:effectLst/>
                          <a:latin typeface="Helvetica 65 Medium"/>
                        </a:rPr>
                        <a:t>tivemos 100% dos funcionários integrados.</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r h="863933">
                <a:tc>
                  <a:txBody>
                    <a:bodyPr/>
                    <a:lstStyle/>
                    <a:p>
                      <a:pPr algn="l" rtl="0" fontAlgn="ctr"/>
                      <a:r>
                        <a:rPr lang="pt-BR" sz="1200" b="0" i="0" u="none" strike="noStrike" dirty="0">
                          <a:solidFill>
                            <a:srgbClr val="292934"/>
                          </a:solidFill>
                          <a:effectLst/>
                          <a:latin typeface="Helvetica 65 Medium"/>
                        </a:rPr>
                        <a:t>Consulting Services</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FH </a:t>
                      </a:r>
                      <a:r>
                        <a:rPr lang="pt-BR" sz="1200" b="0" i="0" u="none" strike="noStrike" dirty="0" err="1">
                          <a:solidFill>
                            <a:srgbClr val="292934"/>
                          </a:solidFill>
                          <a:effectLst/>
                          <a:latin typeface="Helvetica 65 Medium"/>
                        </a:rPr>
                        <a:t>Reds</a:t>
                      </a:r>
                      <a:endParaRPr lang="pt-BR" sz="1200" b="0" i="0" u="none" strike="noStrike" dirty="0">
                        <a:solidFill>
                          <a:srgbClr val="292934"/>
                        </a:solidFill>
                        <a:effectLst/>
                        <a:latin typeface="Helvetica 65 Medium"/>
                      </a:endParaRP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empresa estimulou em </a:t>
                      </a:r>
                      <a:r>
                        <a:rPr lang="pt-BR" sz="1200" b="0" i="0" u="none" strike="noStrike" dirty="0" smtClean="0">
                          <a:solidFill>
                            <a:srgbClr val="292934"/>
                          </a:solidFill>
                          <a:effectLst/>
                          <a:latin typeface="Helvetica 65 Medium"/>
                        </a:rPr>
                        <a:t>2012 a </a:t>
                      </a:r>
                      <a:r>
                        <a:rPr lang="pt-BR" sz="1200" b="0" i="0" u="none" strike="noStrike" dirty="0">
                          <a:solidFill>
                            <a:srgbClr val="292934"/>
                          </a:solidFill>
                          <a:effectLst/>
                          <a:latin typeface="Helvetica 65 Medium"/>
                        </a:rPr>
                        <a:t>prática de atividades esportivas com ações pontuais: a empresa paga 50% da inscrição de eventos esportivos e o aluguel da quadra de futebol e doa uma camiseta visando incentivar a prática de </a:t>
                      </a:r>
                      <a:r>
                        <a:rPr lang="pt-BR" sz="1200" b="0" i="0" u="none" strike="noStrike" dirty="0" smtClean="0">
                          <a:solidFill>
                            <a:srgbClr val="292934"/>
                          </a:solidFill>
                          <a:effectLst/>
                          <a:latin typeface="Helvetica 65 Medium"/>
                        </a:rPr>
                        <a:t>exercícios</a:t>
                      </a:r>
                      <a:r>
                        <a:rPr lang="pt-BR" sz="1200" b="0" i="0" u="none" strike="noStrike" baseline="0" dirty="0" smtClean="0">
                          <a:solidFill>
                            <a:srgbClr val="292934"/>
                          </a:solidFill>
                          <a:effectLst/>
                          <a:latin typeface="Helvetica 65 Medium"/>
                        </a:rPr>
                        <a:t> físicos.</a:t>
                      </a:r>
                      <a:endParaRPr lang="pt-BR" sz="1200" b="0" i="0" u="none" strike="noStrike" dirty="0">
                        <a:solidFill>
                          <a:srgbClr val="292934"/>
                        </a:solidFill>
                        <a:effectLst/>
                        <a:latin typeface="Helvetica 65 Medium"/>
                      </a:endParaRP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1545638">
                <a:tc>
                  <a:txBody>
                    <a:bodyPr/>
                    <a:lstStyle/>
                    <a:p>
                      <a:pPr algn="l" rtl="0" fontAlgn="ctr"/>
                      <a:r>
                        <a:rPr lang="pt-BR" sz="1200" b="0" i="0" u="none" strike="noStrike" dirty="0">
                          <a:solidFill>
                            <a:srgbClr val="292934"/>
                          </a:solidFill>
                          <a:effectLst/>
                          <a:latin typeface="Helvetica 65 Medium"/>
                        </a:rPr>
                        <a:t>Recursos Humanos</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Ginástica Laboral</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Ginastica Laboral é uma ação de Qualidade de Vida / Ergonomia. Para que se mantenha eficaz, a empresa firmou um contrato com uma empresa especializada, que dá suporte para a execução. O profissional </a:t>
                      </a:r>
                      <a:r>
                        <a:rPr lang="pt-BR" sz="1200" b="0" i="0" u="none" strike="noStrike" dirty="0" smtClean="0">
                          <a:solidFill>
                            <a:srgbClr val="292934"/>
                          </a:solidFill>
                          <a:effectLst/>
                          <a:latin typeface="Helvetica 65 Medium"/>
                        </a:rPr>
                        <a:t>estimula </a:t>
                      </a:r>
                      <a:r>
                        <a:rPr lang="pt-BR" sz="1200" b="0" i="0" u="none" strike="noStrike" dirty="0">
                          <a:solidFill>
                            <a:srgbClr val="292934"/>
                          </a:solidFill>
                          <a:effectLst/>
                          <a:latin typeface="Helvetica 65 Medium"/>
                        </a:rPr>
                        <a:t>a participação de todos os funcionários para que os mesmos possam se exercitar e </a:t>
                      </a:r>
                      <a:r>
                        <a:rPr lang="pt-BR" sz="1200" b="0" i="0" u="none" strike="noStrike" dirty="0" smtClean="0">
                          <a:solidFill>
                            <a:srgbClr val="292934"/>
                          </a:solidFill>
                          <a:effectLst/>
                          <a:latin typeface="Helvetica 65 Medium"/>
                        </a:rPr>
                        <a:t>diminuam </a:t>
                      </a:r>
                      <a:r>
                        <a:rPr lang="pt-BR" sz="1200" b="0" i="0" u="none" strike="noStrike" dirty="0">
                          <a:solidFill>
                            <a:srgbClr val="292934"/>
                          </a:solidFill>
                          <a:effectLst/>
                          <a:latin typeface="Helvetica 65 Medium"/>
                        </a:rPr>
                        <a:t>as sobrecargas do dia a dia. </a:t>
                      </a:r>
                    </a:p>
                  </a:txBody>
                  <a:tcPr marL="5540" marR="5540" marT="554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spTree>
    <p:extLst>
      <p:ext uri="{BB962C8B-B14F-4D97-AF65-F5344CB8AC3E}">
        <p14:creationId xmlns:p14="http://schemas.microsoft.com/office/powerpoint/2010/main" val="20041791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txBox="1">
            <a:spLocks/>
          </p:cNvSpPr>
          <p:nvPr/>
        </p:nvSpPr>
        <p:spPr>
          <a:xfrm>
            <a:off x="323528" y="332656"/>
            <a:ext cx="4824536"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endParaRPr lang="en-US" dirty="0"/>
          </a:p>
        </p:txBody>
      </p:sp>
      <p:sp>
        <p:nvSpPr>
          <p:cNvPr id="11" name="Retângulo 10"/>
          <p:cNvSpPr/>
          <p:nvPr/>
        </p:nvSpPr>
        <p:spPr>
          <a:xfrm>
            <a:off x="539552" y="548680"/>
            <a:ext cx="7776864" cy="646331"/>
          </a:xfrm>
          <a:prstGeom prst="rect">
            <a:avLst/>
          </a:prstGeom>
        </p:spPr>
        <p:txBody>
          <a:bodyPr wrap="square">
            <a:spAutoFit/>
          </a:bodyPr>
          <a:lstStyle/>
          <a:p>
            <a:r>
              <a:rPr lang="en-US" sz="3600" dirty="0" err="1" smtClean="0">
                <a:solidFill>
                  <a:schemeClr val="tx2">
                    <a:lumMod val="75000"/>
                  </a:schemeClr>
                </a:solidFill>
                <a:latin typeface="HelveticaNeue BlackCond"/>
              </a:rPr>
              <a:t>Ações</a:t>
            </a:r>
            <a:r>
              <a:rPr lang="en-US" sz="3600" dirty="0" smtClean="0">
                <a:solidFill>
                  <a:schemeClr val="tx2">
                    <a:lumMod val="75000"/>
                  </a:schemeClr>
                </a:solidFill>
                <a:latin typeface="HelveticaNeue BlackCond"/>
              </a:rPr>
              <a:t> 2012:Direitos </a:t>
            </a:r>
            <a:r>
              <a:rPr lang="en-US" sz="3600" dirty="0" err="1" smtClean="0">
                <a:solidFill>
                  <a:schemeClr val="tx2">
                    <a:lumMod val="75000"/>
                  </a:schemeClr>
                </a:solidFill>
                <a:latin typeface="HelveticaNeue BlackCond"/>
              </a:rPr>
              <a:t>Humanos</a:t>
            </a:r>
            <a:r>
              <a:rPr lang="en-US" sz="3600" dirty="0" smtClean="0">
                <a:solidFill>
                  <a:schemeClr val="tx2">
                    <a:lumMod val="75000"/>
                  </a:schemeClr>
                </a:solidFill>
                <a:latin typeface="HelveticaNeue BlackCond"/>
              </a:rPr>
              <a:t> </a:t>
            </a:r>
            <a:endParaRPr lang="en-US" sz="3600" dirty="0">
              <a:solidFill>
                <a:schemeClr val="tx2">
                  <a:lumMod val="75000"/>
                </a:schemeClr>
              </a:solidFill>
              <a:latin typeface="HelveticaNeue BlackCond"/>
            </a:endParaRPr>
          </a:p>
        </p:txBody>
      </p:sp>
      <p:graphicFrame>
        <p:nvGraphicFramePr>
          <p:cNvPr id="12" name="Tabela 11"/>
          <p:cNvGraphicFramePr>
            <a:graphicFrameLocks noGrp="1"/>
          </p:cNvGraphicFramePr>
          <p:nvPr>
            <p:extLst>
              <p:ext uri="{D42A27DB-BD31-4B8C-83A1-F6EECF244321}">
                <p14:modId xmlns:p14="http://schemas.microsoft.com/office/powerpoint/2010/main" val="726427485"/>
              </p:ext>
            </p:extLst>
          </p:nvPr>
        </p:nvGraphicFramePr>
        <p:xfrm>
          <a:off x="611560" y="1556792"/>
          <a:ext cx="7848872" cy="4608512"/>
        </p:xfrm>
        <a:graphic>
          <a:graphicData uri="http://schemas.openxmlformats.org/drawingml/2006/table">
            <a:tbl>
              <a:tblPr firstRow="1" bandRow="1"/>
              <a:tblGrid>
                <a:gridCol w="1224136"/>
                <a:gridCol w="2160240"/>
                <a:gridCol w="4464496"/>
              </a:tblGrid>
              <a:tr h="1408193">
                <a:tc>
                  <a:txBody>
                    <a:bodyPr/>
                    <a:lstStyle/>
                    <a:p>
                      <a:pPr algn="l" rtl="0" fontAlgn="ctr"/>
                      <a:r>
                        <a:rPr lang="pt-BR" sz="1200" b="0" i="0" u="none" strike="noStrike" dirty="0">
                          <a:solidFill>
                            <a:srgbClr val="292934"/>
                          </a:solidFill>
                          <a:effectLst/>
                          <a:latin typeface="Helvetica 65 Medium"/>
                        </a:rPr>
                        <a:t>Recursos Humanos</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Saúde</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empresa segue rigorosamente seu PCMSO – Programa de Controle Médico de Saúde Ocupacional que conforme a NR-7 da Portaria nº 3.214/78, é o programa de prevenção, rastreamento e diagnóstico precoce dos agravos à saúde, de natureza </a:t>
                      </a:r>
                      <a:r>
                        <a:rPr lang="pt-BR" sz="1200" b="0" i="0" u="none" strike="noStrike" dirty="0" smtClean="0">
                          <a:solidFill>
                            <a:srgbClr val="292934"/>
                          </a:solidFill>
                          <a:effectLst/>
                          <a:latin typeface="Helvetica 65 Medium"/>
                        </a:rPr>
                        <a:t>subclínica, </a:t>
                      </a:r>
                      <a:r>
                        <a:rPr lang="pt-BR" sz="1200" b="0" i="0" u="none" strike="noStrike" dirty="0">
                          <a:solidFill>
                            <a:srgbClr val="292934"/>
                          </a:solidFill>
                          <a:effectLst/>
                          <a:latin typeface="Helvetica 65 Medium"/>
                        </a:rPr>
                        <a:t>visando constatar existência de doenças profissionais ou danos irreversíveis à saúde do empregado, especialmente no âmbito coletivo. </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r h="992490">
                <a:tc>
                  <a:txBody>
                    <a:bodyPr/>
                    <a:lstStyle/>
                    <a:p>
                      <a:pPr algn="l" rtl="0" fontAlgn="ctr"/>
                      <a:r>
                        <a:rPr lang="pt-BR" sz="1200" b="0" i="0" u="none" strike="noStrike" dirty="0">
                          <a:solidFill>
                            <a:srgbClr val="292934"/>
                          </a:solidFill>
                          <a:effectLst/>
                          <a:latin typeface="Helvetica 65 Medium"/>
                        </a:rPr>
                        <a:t>Recursos Humanos</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Estrutura para Treinamentos</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Manter os profissionais atualizados e incorporar novas áreas de conhecimento é um desafio que a FH supera com investimentos em educação. Contamos com uma sala de treinamento completa, biblioteca física e virtual e um profissional dedicado a gestão dos treinamentos. </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r h="571591">
                <a:tc>
                  <a:txBody>
                    <a:bodyPr/>
                    <a:lstStyle/>
                    <a:p>
                      <a:pPr algn="l" rtl="0" fontAlgn="ctr"/>
                      <a:r>
                        <a:rPr lang="pt-BR" sz="1200" b="0" i="0" u="none" strike="noStrike" dirty="0">
                          <a:solidFill>
                            <a:srgbClr val="292934"/>
                          </a:solidFill>
                          <a:effectLst/>
                          <a:latin typeface="Helvetica 65 Medium"/>
                        </a:rPr>
                        <a:t>Recursos Humanos</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a:solidFill>
                            <a:srgbClr val="292934"/>
                          </a:solidFill>
                          <a:effectLst/>
                          <a:latin typeface="Helvetica 65 Medium"/>
                        </a:rPr>
                        <a:t>Saúde e Qualidade de Vida</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Em </a:t>
                      </a:r>
                      <a:r>
                        <a:rPr lang="pt-BR" sz="1200" b="0" i="0" u="none" strike="noStrike" dirty="0" smtClean="0">
                          <a:solidFill>
                            <a:srgbClr val="292934"/>
                          </a:solidFill>
                          <a:effectLst/>
                          <a:latin typeface="Helvetica 65 Medium"/>
                        </a:rPr>
                        <a:t>2012 </a:t>
                      </a:r>
                      <a:r>
                        <a:rPr lang="pt-BR" sz="1200" b="0" i="0" u="none" strike="noStrike" dirty="0">
                          <a:solidFill>
                            <a:srgbClr val="292934"/>
                          </a:solidFill>
                          <a:effectLst/>
                          <a:latin typeface="Helvetica 65 Medium"/>
                        </a:rPr>
                        <a:t>a FH em parceria com a </a:t>
                      </a:r>
                      <a:r>
                        <a:rPr lang="pt-BR" sz="1200" b="0" i="0" u="none" strike="noStrike" dirty="0" smtClean="0">
                          <a:solidFill>
                            <a:srgbClr val="292934"/>
                          </a:solidFill>
                          <a:effectLst/>
                          <a:latin typeface="Helvetica 65 Medium"/>
                        </a:rPr>
                        <a:t>Sul américa</a:t>
                      </a:r>
                      <a:r>
                        <a:rPr lang="pt-BR" sz="1200" b="0" i="0" u="none" strike="noStrike" baseline="0" dirty="0" smtClean="0">
                          <a:solidFill>
                            <a:srgbClr val="292934"/>
                          </a:solidFill>
                          <a:effectLst/>
                          <a:latin typeface="Helvetica 65 Medium"/>
                        </a:rPr>
                        <a:t> promoveu </a:t>
                      </a:r>
                      <a:r>
                        <a:rPr lang="pt-BR" sz="1200" b="0" i="0" u="none" strike="noStrike" dirty="0" smtClean="0">
                          <a:solidFill>
                            <a:srgbClr val="292934"/>
                          </a:solidFill>
                          <a:effectLst/>
                          <a:latin typeface="Helvetica 65 Medium"/>
                        </a:rPr>
                        <a:t>um </a:t>
                      </a:r>
                      <a:r>
                        <a:rPr lang="pt-BR" sz="1200" b="0" i="0" u="none" strike="noStrike" dirty="0">
                          <a:solidFill>
                            <a:srgbClr val="292934"/>
                          </a:solidFill>
                          <a:effectLst/>
                          <a:latin typeface="Helvetica 65 Medium"/>
                        </a:rPr>
                        <a:t>evento </a:t>
                      </a:r>
                      <a:r>
                        <a:rPr lang="pt-BR" sz="1200" b="0" i="0" u="none" strike="noStrike" dirty="0" smtClean="0">
                          <a:solidFill>
                            <a:srgbClr val="292934"/>
                          </a:solidFill>
                          <a:effectLst/>
                          <a:latin typeface="Helvetica 65 Medium"/>
                        </a:rPr>
                        <a:t>de prevenção a algumas doenças e estresse</a:t>
                      </a:r>
                      <a:r>
                        <a:rPr lang="pt-BR" sz="1200" b="0" i="0" u="none" strike="noStrike" baseline="0" dirty="0" smtClean="0">
                          <a:solidFill>
                            <a:srgbClr val="292934"/>
                          </a:solidFill>
                          <a:effectLst/>
                          <a:latin typeface="Helvetica 65 Medium"/>
                        </a:rPr>
                        <a:t>. ( aferição da </a:t>
                      </a:r>
                      <a:r>
                        <a:rPr lang="pt-BR" sz="1200" b="0" i="0" u="none" strike="noStrike" dirty="0" smtClean="0">
                          <a:solidFill>
                            <a:srgbClr val="292934"/>
                          </a:solidFill>
                          <a:effectLst/>
                          <a:latin typeface="Helvetica 65 Medium"/>
                        </a:rPr>
                        <a:t>pressão </a:t>
                      </a:r>
                      <a:r>
                        <a:rPr lang="pt-BR" sz="1200" b="0" i="0" u="none" strike="noStrike" dirty="0">
                          <a:solidFill>
                            <a:srgbClr val="292934"/>
                          </a:solidFill>
                          <a:effectLst/>
                          <a:latin typeface="Helvetica 65 Medium"/>
                        </a:rPr>
                        <a:t>arterial e </a:t>
                      </a:r>
                      <a:r>
                        <a:rPr lang="pt-BR" sz="1200" b="0" i="0" u="none" strike="noStrike" dirty="0" smtClean="0">
                          <a:solidFill>
                            <a:srgbClr val="292934"/>
                          </a:solidFill>
                          <a:effectLst/>
                          <a:latin typeface="Helvetica 65 Medium"/>
                        </a:rPr>
                        <a:t>coleta de sangue</a:t>
                      </a:r>
                      <a:r>
                        <a:rPr lang="pt-BR" sz="1200" b="0" i="0" u="none" strike="noStrike" baseline="0" dirty="0" smtClean="0">
                          <a:solidFill>
                            <a:srgbClr val="292934"/>
                          </a:solidFill>
                          <a:effectLst/>
                          <a:latin typeface="Helvetica 65 Medium"/>
                        </a:rPr>
                        <a:t> para averiguação de colesterol e diabetes)</a:t>
                      </a:r>
                      <a:endParaRPr lang="pt-BR" sz="1200" b="0" i="0" u="none" strike="noStrike" dirty="0">
                        <a:solidFill>
                          <a:srgbClr val="292934"/>
                        </a:solidFill>
                        <a:effectLst/>
                        <a:latin typeface="Helvetica 65 Medium"/>
                      </a:endParaRP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r h="1471113">
                <a:tc>
                  <a:txBody>
                    <a:bodyPr/>
                    <a:lstStyle/>
                    <a:p>
                      <a:pPr algn="l" rtl="0" fontAlgn="ctr"/>
                      <a:r>
                        <a:rPr lang="pt-BR" sz="1200" b="0" i="0" u="none" strike="noStrike">
                          <a:solidFill>
                            <a:srgbClr val="292934"/>
                          </a:solidFill>
                          <a:effectLst/>
                          <a:latin typeface="Helvetica 65 Medium"/>
                        </a:rPr>
                        <a:t>Recursos Humanos</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Fundo de Educação</a:t>
                      </a: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Para reforçar a importância dos treinamentos e facilitar o acesso, a empresa disponibiliza</a:t>
                      </a:r>
                      <a:r>
                        <a:rPr lang="pt-BR" sz="1200" b="1" i="0" u="none" strike="noStrike" dirty="0">
                          <a:solidFill>
                            <a:srgbClr val="292934"/>
                          </a:solidFill>
                          <a:effectLst/>
                          <a:latin typeface="Helvetica 65 Medium"/>
                        </a:rPr>
                        <a:t> </a:t>
                      </a:r>
                      <a:r>
                        <a:rPr lang="pt-BR" sz="1200" b="0" i="0" u="none" strike="noStrike" dirty="0">
                          <a:solidFill>
                            <a:srgbClr val="292934"/>
                          </a:solidFill>
                          <a:effectLst/>
                          <a:latin typeface="Helvetica 65 Medium"/>
                        </a:rPr>
                        <a:t>um Fundo de Educação, cujo principal objetivo é financiar treinamentos </a:t>
                      </a:r>
                      <a:r>
                        <a:rPr lang="pt-BR" sz="1200" b="0" i="0" u="none" strike="noStrike" dirty="0" smtClean="0">
                          <a:solidFill>
                            <a:srgbClr val="292934"/>
                          </a:solidFill>
                          <a:effectLst/>
                          <a:latin typeface="Helvetica 65 Medium"/>
                        </a:rPr>
                        <a:t>que proporcionam desenvolvimento profissional. </a:t>
                      </a:r>
                      <a:r>
                        <a:rPr lang="pt-BR" sz="1200" b="0" i="0" u="none" strike="noStrike" dirty="0">
                          <a:solidFill>
                            <a:srgbClr val="292934"/>
                          </a:solidFill>
                          <a:effectLst/>
                          <a:latin typeface="Helvetica 65 Medium"/>
                        </a:rPr>
                        <a:t>Os colaboradores que aderem ao fundo </a:t>
                      </a:r>
                      <a:r>
                        <a:rPr lang="pt-BR" sz="1200" b="0" i="0" u="none" strike="noStrike" dirty="0" smtClean="0">
                          <a:solidFill>
                            <a:srgbClr val="292934"/>
                          </a:solidFill>
                          <a:effectLst/>
                          <a:latin typeface="Helvetica 65 Medium"/>
                        </a:rPr>
                        <a:t>podem usá-lo para financiamento de treinamentos além do</a:t>
                      </a:r>
                      <a:r>
                        <a:rPr lang="pt-BR" sz="1200" b="0" i="0" u="none" strike="noStrike" baseline="0" dirty="0" smtClean="0">
                          <a:solidFill>
                            <a:srgbClr val="292934"/>
                          </a:solidFill>
                          <a:effectLst/>
                          <a:latin typeface="Helvetica 65 Medium"/>
                        </a:rPr>
                        <a:t> subsidio de 50% que normalmente a FH subsidia. </a:t>
                      </a:r>
                      <a:endParaRPr lang="pt-BR" sz="1200" b="0" i="0" u="none" strike="noStrike" dirty="0">
                        <a:solidFill>
                          <a:srgbClr val="292934"/>
                        </a:solidFill>
                        <a:effectLst/>
                        <a:latin typeface="Helvetica 65 Medium"/>
                      </a:endParaRPr>
                    </a:p>
                  </a:txBody>
                  <a:tcPr marL="5196" marR="5196" marT="51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graphicFrame>
        <p:nvGraphicFramePr>
          <p:cNvPr id="13" name="Tabela 12"/>
          <p:cNvGraphicFramePr>
            <a:graphicFrameLocks noGrp="1"/>
          </p:cNvGraphicFramePr>
          <p:nvPr>
            <p:extLst>
              <p:ext uri="{D42A27DB-BD31-4B8C-83A1-F6EECF244321}">
                <p14:modId xmlns:p14="http://schemas.microsoft.com/office/powerpoint/2010/main" val="95089534"/>
              </p:ext>
            </p:extLst>
          </p:nvPr>
        </p:nvGraphicFramePr>
        <p:xfrm>
          <a:off x="611560" y="1268760"/>
          <a:ext cx="7848872" cy="266700"/>
        </p:xfrm>
        <a:graphic>
          <a:graphicData uri="http://schemas.openxmlformats.org/drawingml/2006/table">
            <a:tbl>
              <a:tblPr firstRow="1" bandRow="1"/>
              <a:tblGrid>
                <a:gridCol w="1224136"/>
                <a:gridCol w="2160240"/>
                <a:gridCol w="4464496"/>
              </a:tblGrid>
              <a:tr h="266700">
                <a:tc>
                  <a:txBody>
                    <a:bodyPr/>
                    <a:lstStyle/>
                    <a:p>
                      <a:pPr algn="l" rtl="0" fontAlgn="ctr"/>
                      <a:r>
                        <a:rPr lang="pt-BR" sz="1600" b="1" i="0" u="none" strike="noStrike" dirty="0">
                          <a:solidFill>
                            <a:srgbClr val="FFFFFF"/>
                          </a:solidFill>
                          <a:effectLst/>
                          <a:latin typeface="Helvetica 65 Medium"/>
                        </a:rPr>
                        <a:t>Sistemas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200" b="1" i="0" u="none" strike="noStrike" dirty="0">
                          <a:solidFill>
                            <a:srgbClr val="FFFFFF"/>
                          </a:solidFill>
                          <a:effectLst/>
                          <a:latin typeface="Helvetica 65 Medium"/>
                        </a:rPr>
                        <a:t>Ações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200" b="1" i="0" u="none" strike="noStrike" dirty="0">
                          <a:solidFill>
                            <a:srgbClr val="FFFFFF"/>
                          </a:solidFill>
                          <a:effectLst/>
                          <a:latin typeface="Helvetica 65 Medium"/>
                        </a:rPr>
                        <a:t>Performance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bl>
          </a:graphicData>
        </a:graphic>
      </p:graphicFrame>
    </p:spTree>
    <p:extLst>
      <p:ext uri="{BB962C8B-B14F-4D97-AF65-F5344CB8AC3E}">
        <p14:creationId xmlns:p14="http://schemas.microsoft.com/office/powerpoint/2010/main" val="8698286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95536" y="188640"/>
            <a:ext cx="5544616"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endParaRPr lang="en-US" dirty="0"/>
          </a:p>
        </p:txBody>
      </p:sp>
      <p:sp>
        <p:nvSpPr>
          <p:cNvPr id="13" name="Retângulo 12"/>
          <p:cNvSpPr/>
          <p:nvPr/>
        </p:nvSpPr>
        <p:spPr>
          <a:xfrm>
            <a:off x="539552" y="548680"/>
            <a:ext cx="7776864" cy="646331"/>
          </a:xfrm>
          <a:prstGeom prst="rect">
            <a:avLst/>
          </a:prstGeom>
        </p:spPr>
        <p:txBody>
          <a:bodyPr wrap="square">
            <a:spAutoFit/>
          </a:bodyPr>
          <a:lstStyle/>
          <a:p>
            <a:r>
              <a:rPr lang="en-US" sz="3600" dirty="0" err="1" smtClean="0">
                <a:solidFill>
                  <a:schemeClr val="tx2">
                    <a:lumMod val="75000"/>
                  </a:schemeClr>
                </a:solidFill>
                <a:latin typeface="HelveticaNeue BlackCond"/>
              </a:rPr>
              <a:t>Ações</a:t>
            </a:r>
            <a:r>
              <a:rPr lang="en-US" sz="3600" dirty="0" smtClean="0">
                <a:solidFill>
                  <a:schemeClr val="tx2">
                    <a:lumMod val="75000"/>
                  </a:schemeClr>
                </a:solidFill>
                <a:latin typeface="HelveticaNeue BlackCond"/>
              </a:rPr>
              <a:t> 2012: </a:t>
            </a:r>
            <a:r>
              <a:rPr lang="en-US" sz="3600" dirty="0" err="1" smtClean="0">
                <a:solidFill>
                  <a:schemeClr val="tx2">
                    <a:lumMod val="75000"/>
                  </a:schemeClr>
                </a:solidFill>
                <a:latin typeface="HelveticaNeue BlackCond"/>
              </a:rPr>
              <a:t>Direitos</a:t>
            </a:r>
            <a:r>
              <a:rPr lang="en-US" sz="3600" dirty="0" smtClean="0">
                <a:solidFill>
                  <a:schemeClr val="tx2">
                    <a:lumMod val="75000"/>
                  </a:schemeClr>
                </a:solidFill>
                <a:latin typeface="HelveticaNeue BlackCond"/>
              </a:rPr>
              <a:t> </a:t>
            </a:r>
            <a:r>
              <a:rPr lang="en-US" sz="3600" dirty="0" err="1" smtClean="0">
                <a:solidFill>
                  <a:schemeClr val="tx2">
                    <a:lumMod val="75000"/>
                  </a:schemeClr>
                </a:solidFill>
                <a:latin typeface="HelveticaNeue BlackCond"/>
              </a:rPr>
              <a:t>Humanos</a:t>
            </a:r>
            <a:endParaRPr lang="en-US" sz="3600" dirty="0">
              <a:solidFill>
                <a:schemeClr val="tx2">
                  <a:lumMod val="75000"/>
                </a:schemeClr>
              </a:solidFill>
              <a:latin typeface="HelveticaNeue BlackCond"/>
            </a:endParaRPr>
          </a:p>
        </p:txBody>
      </p:sp>
      <p:graphicFrame>
        <p:nvGraphicFramePr>
          <p:cNvPr id="16" name="Tabela 15"/>
          <p:cNvGraphicFramePr>
            <a:graphicFrameLocks noGrp="1"/>
          </p:cNvGraphicFramePr>
          <p:nvPr>
            <p:extLst>
              <p:ext uri="{D42A27DB-BD31-4B8C-83A1-F6EECF244321}">
                <p14:modId xmlns:p14="http://schemas.microsoft.com/office/powerpoint/2010/main" val="2754023490"/>
              </p:ext>
            </p:extLst>
          </p:nvPr>
        </p:nvGraphicFramePr>
        <p:xfrm>
          <a:off x="539552" y="1412776"/>
          <a:ext cx="7920880" cy="4752528"/>
        </p:xfrm>
        <a:graphic>
          <a:graphicData uri="http://schemas.openxmlformats.org/drawingml/2006/table">
            <a:tbl>
              <a:tblPr firstRow="1" bandRow="1"/>
              <a:tblGrid>
                <a:gridCol w="1498798"/>
                <a:gridCol w="2108200"/>
                <a:gridCol w="4313882"/>
              </a:tblGrid>
              <a:tr h="426343">
                <a:tc>
                  <a:txBody>
                    <a:bodyPr/>
                    <a:lstStyle/>
                    <a:p>
                      <a:pPr algn="l" rtl="0" fontAlgn="ctr"/>
                      <a:r>
                        <a:rPr lang="pt-BR" sz="1000" b="1" i="0" u="none" strike="noStrike" dirty="0">
                          <a:solidFill>
                            <a:srgbClr val="FFFFFF"/>
                          </a:solidFill>
                          <a:effectLst/>
                          <a:latin typeface="Helvetica 65 Medium"/>
                        </a:rPr>
                        <a:t>Sistemas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000" b="1" i="0" u="none" strike="noStrike">
                          <a:solidFill>
                            <a:srgbClr val="FFFFFF"/>
                          </a:solidFill>
                          <a:effectLst/>
                          <a:latin typeface="Helvetica 65 Medium"/>
                        </a:rPr>
                        <a:t>Ações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000" b="1" i="0" u="none" strike="noStrike">
                          <a:solidFill>
                            <a:srgbClr val="FFFFFF"/>
                          </a:solidFill>
                          <a:effectLst/>
                          <a:latin typeface="Helvetica 65 Medium"/>
                        </a:rPr>
                        <a:t>Performance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3318073">
                <a:tc>
                  <a:txBody>
                    <a:bodyPr/>
                    <a:lstStyle/>
                    <a:p>
                      <a:pPr algn="l" rtl="0" fontAlgn="ctr"/>
                      <a:r>
                        <a:rPr lang="pt-BR" sz="1200" b="0" i="0" u="none" strike="noStrike" dirty="0">
                          <a:solidFill>
                            <a:srgbClr val="292934"/>
                          </a:solidFill>
                          <a:effectLst/>
                          <a:latin typeface="Helvetica 65 Medium"/>
                        </a:rPr>
                        <a:t>Recursos </a:t>
                      </a:r>
                      <a:r>
                        <a:rPr lang="pt-BR" sz="1200" b="0" i="0" u="none" strike="noStrike" dirty="0" smtClean="0">
                          <a:solidFill>
                            <a:srgbClr val="292934"/>
                          </a:solidFill>
                          <a:effectLst/>
                          <a:latin typeface="Helvetica 65 Medium"/>
                        </a:rPr>
                        <a:t>Humanos</a:t>
                      </a:r>
                      <a:endParaRPr lang="pt-BR" sz="1200" b="0" i="0" u="none" strike="noStrike" dirty="0">
                        <a:solidFill>
                          <a:srgbClr val="292934"/>
                        </a:solidFill>
                        <a:effectLst/>
                        <a:latin typeface="Helvetica 65 Medium"/>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Pacote de </a:t>
                      </a:r>
                      <a:r>
                        <a:rPr lang="pt-BR" sz="1200" b="0" i="0" u="none" strike="noStrike" dirty="0" smtClean="0">
                          <a:solidFill>
                            <a:srgbClr val="292934"/>
                          </a:solidFill>
                          <a:effectLst/>
                          <a:latin typeface="Helvetica 65 Medium"/>
                        </a:rPr>
                        <a:t>Benefícios</a:t>
                      </a:r>
                      <a:endParaRPr lang="pt-BR" sz="1200" b="0" i="0" u="none" strike="noStrike" dirty="0">
                        <a:solidFill>
                          <a:srgbClr val="292934"/>
                        </a:solidFill>
                        <a:effectLst/>
                        <a:latin typeface="Helvetica 65 Medium"/>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buClr>
                          <a:srgbClr val="000000"/>
                        </a:buClr>
                        <a:buSzPts val="1000"/>
                        <a:buFont typeface="Arial"/>
                        <a:buNone/>
                      </a:pPr>
                      <a:endParaRPr lang="pt-BR" sz="1200" b="0" i="0" u="none" strike="noStrike" dirty="0">
                        <a:solidFill>
                          <a:srgbClr val="000000"/>
                        </a:solidFill>
                        <a:effectLst/>
                        <a:latin typeface="Arial"/>
                      </a:endParaRPr>
                    </a:p>
                    <a:p>
                      <a:pPr marL="171450" indent="-171450" algn="just" rtl="0" fontAlgn="ctr">
                        <a:buFont typeface="Arial" pitchFamily="34" charset="0"/>
                        <a:buChar char="•"/>
                      </a:pPr>
                      <a:r>
                        <a:rPr lang="pt-BR" sz="1200" b="0" i="0" u="none" strike="noStrike" dirty="0" smtClean="0">
                          <a:solidFill>
                            <a:srgbClr val="292934"/>
                          </a:solidFill>
                          <a:effectLst/>
                          <a:latin typeface="Helvetica 65 Medium"/>
                        </a:rPr>
                        <a:t>Vale </a:t>
                      </a:r>
                      <a:r>
                        <a:rPr lang="pt-BR" sz="1200" b="0" i="0" u="none" strike="noStrike" dirty="0">
                          <a:solidFill>
                            <a:srgbClr val="292934"/>
                          </a:solidFill>
                          <a:effectLst/>
                          <a:latin typeface="Helvetica 65 Medium"/>
                        </a:rPr>
                        <a:t>Transporte. </a:t>
                      </a:r>
                      <a:r>
                        <a:rPr lang="pt-BR" sz="1200" b="0" i="0" u="none" strike="noStrike" dirty="0" smtClean="0">
                          <a:solidFill>
                            <a:srgbClr val="292934"/>
                          </a:solidFill>
                          <a:effectLst/>
                          <a:latin typeface="Helvetica 65 Medium"/>
                        </a:rPr>
                        <a:t>É </a:t>
                      </a:r>
                      <a:r>
                        <a:rPr lang="pt-BR" sz="1200" b="0" i="0" u="none" strike="noStrike" dirty="0">
                          <a:solidFill>
                            <a:srgbClr val="292934"/>
                          </a:solidFill>
                          <a:effectLst/>
                          <a:latin typeface="Helvetica 65 Medium"/>
                        </a:rPr>
                        <a:t>respeitada a regra da legislação que prevê o desconto de até 6% do valor do salário no caso do recebimento do VT. Cabe ao colaborador definir se a condição é viável ou não. </a:t>
                      </a:r>
                      <a:endParaRPr lang="pt-BR" sz="1200" b="0" i="0" u="none" strike="noStrike" dirty="0" smtClean="0">
                        <a:solidFill>
                          <a:srgbClr val="292934"/>
                        </a:solidFill>
                        <a:effectLst/>
                        <a:latin typeface="Helvetica 65 Medium"/>
                      </a:endParaRPr>
                    </a:p>
                    <a:p>
                      <a:pPr marL="171450" indent="-171450" algn="just" rtl="0" fontAlgn="ctr">
                        <a:buFont typeface="Arial" pitchFamily="34" charset="0"/>
                        <a:buChar char="•"/>
                      </a:pPr>
                      <a:r>
                        <a:rPr lang="pt-BR" sz="1200" b="0" i="0" u="none" strike="noStrike" dirty="0" smtClean="0">
                          <a:solidFill>
                            <a:srgbClr val="292934"/>
                          </a:solidFill>
                          <a:effectLst/>
                          <a:latin typeface="Helvetica 65 Medium"/>
                        </a:rPr>
                        <a:t>Celular</a:t>
                      </a:r>
                      <a:r>
                        <a:rPr lang="pt-BR" sz="1200" b="0" i="0" u="none" strike="noStrike" baseline="0" dirty="0" smtClean="0">
                          <a:solidFill>
                            <a:srgbClr val="292934"/>
                          </a:solidFill>
                          <a:effectLst/>
                          <a:latin typeface="Helvetica 65 Medium"/>
                        </a:rPr>
                        <a:t> - </a:t>
                      </a:r>
                      <a:r>
                        <a:rPr lang="pt-BR" sz="1200" b="0" i="0" u="none" strike="noStrike" dirty="0" smtClean="0">
                          <a:solidFill>
                            <a:srgbClr val="292934"/>
                          </a:solidFill>
                          <a:effectLst/>
                          <a:latin typeface="Helvetica 65 Medium"/>
                        </a:rPr>
                        <a:t>A </a:t>
                      </a:r>
                      <a:r>
                        <a:rPr lang="pt-BR" sz="1200" b="0" i="0" u="none" strike="noStrike" dirty="0">
                          <a:solidFill>
                            <a:srgbClr val="292934"/>
                          </a:solidFill>
                          <a:effectLst/>
                          <a:latin typeface="Helvetica 65 Medium"/>
                        </a:rPr>
                        <a:t>FH fornece um Celular corporativo com uma franquia de valor</a:t>
                      </a:r>
                      <a:r>
                        <a:rPr lang="pt-BR" sz="1200" b="0" i="0" u="none" strike="noStrike" dirty="0" smtClean="0">
                          <a:solidFill>
                            <a:srgbClr val="292934"/>
                          </a:solidFill>
                          <a:effectLst/>
                          <a:latin typeface="Helvetica 65 Medium"/>
                        </a:rPr>
                        <a:t>.</a:t>
                      </a:r>
                    </a:p>
                    <a:p>
                      <a:pPr marL="171450" indent="-171450" algn="just" rtl="0" fontAlgn="ctr">
                        <a:buFont typeface="Arial" pitchFamily="34" charset="0"/>
                        <a:buChar char="•"/>
                      </a:pPr>
                      <a:r>
                        <a:rPr lang="pt-BR" sz="1200" b="0" i="0" u="none" strike="noStrike" dirty="0" smtClean="0">
                          <a:solidFill>
                            <a:srgbClr val="292934"/>
                          </a:solidFill>
                          <a:effectLst/>
                          <a:latin typeface="Helvetica 65 Medium"/>
                        </a:rPr>
                        <a:t>Notebook -  </a:t>
                      </a:r>
                      <a:r>
                        <a:rPr lang="pt-BR" sz="1200" b="0" i="0" u="none" strike="noStrike" dirty="0">
                          <a:solidFill>
                            <a:srgbClr val="292934"/>
                          </a:solidFill>
                          <a:effectLst/>
                          <a:latin typeface="Helvetica 65 Medium"/>
                        </a:rPr>
                        <a:t>Mais de 90% dos colaboradores também recebem </a:t>
                      </a:r>
                      <a:r>
                        <a:rPr lang="pt-BR" sz="1200" b="0" i="0" u="none" strike="noStrike" dirty="0" smtClean="0">
                          <a:solidFill>
                            <a:srgbClr val="292934"/>
                          </a:solidFill>
                          <a:effectLst/>
                          <a:latin typeface="Helvetica 65 Medium"/>
                        </a:rPr>
                        <a:t>notebook </a:t>
                      </a:r>
                      <a:r>
                        <a:rPr lang="pt-BR" sz="1200" b="0" i="0" u="none" strike="noStrike" dirty="0">
                          <a:solidFill>
                            <a:srgbClr val="292934"/>
                          </a:solidFill>
                          <a:effectLst/>
                          <a:latin typeface="Helvetica 65 Medium"/>
                        </a:rPr>
                        <a:t>para terem mais mobilidade e comodidade na execução de suas atividades. </a:t>
                      </a:r>
                      <a:endParaRPr lang="pt-BR" sz="1200" b="0" i="0" u="none" strike="noStrike" dirty="0" smtClean="0">
                        <a:solidFill>
                          <a:srgbClr val="292934"/>
                        </a:solidFill>
                        <a:effectLst/>
                        <a:latin typeface="Helvetica 65 Medium"/>
                      </a:endParaRPr>
                    </a:p>
                    <a:p>
                      <a:pPr marL="171450" indent="-171450" algn="just" rtl="0" fontAlgn="ctr">
                        <a:buFont typeface="Arial" pitchFamily="34" charset="0"/>
                        <a:buChar char="•"/>
                      </a:pPr>
                      <a:r>
                        <a:rPr lang="pt-BR" sz="1200" b="0" i="0" u="none" strike="noStrike" dirty="0" smtClean="0">
                          <a:solidFill>
                            <a:srgbClr val="292934"/>
                          </a:solidFill>
                          <a:effectLst/>
                          <a:latin typeface="Helvetica 65 Medium"/>
                        </a:rPr>
                        <a:t>Assistência médica – 100% de nossos colaboradores possuem</a:t>
                      </a:r>
                      <a:r>
                        <a:rPr lang="pt-BR" sz="1200" b="0" i="0" u="none" strike="noStrike" baseline="0" dirty="0" smtClean="0">
                          <a:solidFill>
                            <a:srgbClr val="292934"/>
                          </a:solidFill>
                          <a:effectLst/>
                          <a:latin typeface="Helvetica 65 Medium"/>
                        </a:rPr>
                        <a:t> plano de saúde.</a:t>
                      </a:r>
                    </a:p>
                    <a:p>
                      <a:pPr marL="171450" indent="-171450" algn="just" rtl="0" fontAlgn="ctr">
                        <a:buFont typeface="Arial" pitchFamily="34" charset="0"/>
                        <a:buChar char="•"/>
                      </a:pPr>
                      <a:r>
                        <a:rPr lang="pt-BR" sz="1200" b="0" i="0" u="none" strike="noStrike" baseline="0" dirty="0" smtClean="0">
                          <a:solidFill>
                            <a:srgbClr val="292934"/>
                          </a:solidFill>
                          <a:effectLst/>
                          <a:latin typeface="Helvetica 65 Medium"/>
                        </a:rPr>
                        <a:t>Seguro de vida – 100% de nossos colaboradores estão assegurados.</a:t>
                      </a:r>
                    </a:p>
                    <a:p>
                      <a:pPr marL="171450" indent="-171450" algn="just" rtl="0" fontAlgn="ctr">
                        <a:buFont typeface="Arial" pitchFamily="34" charset="0"/>
                        <a:buChar char="•"/>
                      </a:pPr>
                      <a:r>
                        <a:rPr lang="pt-BR" sz="1200" b="0" i="0" u="none" strike="noStrike" dirty="0" smtClean="0">
                          <a:solidFill>
                            <a:srgbClr val="292934"/>
                          </a:solidFill>
                          <a:effectLst/>
                          <a:latin typeface="Helvetica 65 Medium"/>
                        </a:rPr>
                        <a:t>Vale Refeição e/ou Vale Alimentação</a:t>
                      </a:r>
                      <a:r>
                        <a:rPr lang="pt-BR" sz="1200" b="0" i="0" u="none" strike="noStrike" baseline="0" dirty="0" smtClean="0">
                          <a:solidFill>
                            <a:srgbClr val="292934"/>
                          </a:solidFill>
                          <a:effectLst/>
                          <a:latin typeface="Helvetica 65 Medium"/>
                        </a:rPr>
                        <a:t> – </a:t>
                      </a:r>
                      <a:r>
                        <a:rPr lang="pt-BR" sz="1200" b="0" i="0" u="none" strike="noStrike" dirty="0" smtClean="0">
                          <a:solidFill>
                            <a:srgbClr val="292934"/>
                          </a:solidFill>
                          <a:effectLst/>
                          <a:latin typeface="Helvetica 65 Medium"/>
                        </a:rPr>
                        <a:t>O valor diário do VR/VA é de R$16,00 para Curitiba, R$ 20,00 para São Paulo e R$ 16,00 para São Leopoldo. O Colaborador pode escolher entre receber 100% do valor no VR, ou 100% do valor no VA, ou 50% no VR e 50% no VA</a:t>
                      </a:r>
                      <a:endParaRPr lang="pt-BR" sz="1200" b="0" i="0" u="none" strike="noStrike" dirty="0">
                        <a:solidFill>
                          <a:srgbClr val="292934"/>
                        </a:solidFill>
                        <a:effectLst/>
                        <a:latin typeface="Helvetica 65 Medium"/>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r h="841940">
                <a:tc>
                  <a:txBody>
                    <a:bodyPr/>
                    <a:lstStyle/>
                    <a:p>
                      <a:pPr algn="l" rtl="0" fontAlgn="ctr"/>
                      <a:r>
                        <a:rPr lang="pt-BR" sz="1200" b="0" i="0" u="none" strike="noStrike" dirty="0" smtClean="0">
                          <a:solidFill>
                            <a:srgbClr val="292934"/>
                          </a:solidFill>
                          <a:effectLst/>
                          <a:latin typeface="Helvetica 65 Medium"/>
                        </a:rPr>
                        <a:t>Corporativo</a:t>
                      </a:r>
                      <a:endParaRPr lang="pt-BR" sz="1200" b="0" i="0" u="none" strike="noStrike" dirty="0">
                        <a:solidFill>
                          <a:srgbClr val="292934"/>
                        </a:solidFill>
                        <a:effectLst/>
                        <a:latin typeface="Helvetica 65 Medium"/>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smtClean="0">
                          <a:solidFill>
                            <a:srgbClr val="292934"/>
                          </a:solidFill>
                          <a:effectLst/>
                          <a:latin typeface="Helvetica 65 Medium"/>
                        </a:rPr>
                        <a:t>Inclusão social</a:t>
                      </a:r>
                      <a:endParaRPr lang="pt-BR" sz="1200" b="0" i="0" u="none" strike="noStrike" dirty="0">
                        <a:solidFill>
                          <a:srgbClr val="292934"/>
                        </a:solidFill>
                        <a:effectLst/>
                        <a:latin typeface="Helvetica 65 Medium"/>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marL="171450" indent="-171450" algn="just" rtl="0" fontAlgn="ctr">
                        <a:buFont typeface="Arial" pitchFamily="34" charset="0"/>
                        <a:buChar char="•"/>
                      </a:pPr>
                      <a:r>
                        <a:rPr lang="pt-BR" sz="1200" b="0" i="0" u="none" strike="noStrike" dirty="0" smtClean="0">
                          <a:solidFill>
                            <a:srgbClr val="292934"/>
                          </a:solidFill>
                          <a:effectLst/>
                          <a:latin typeface="Helvetica 65 Medium"/>
                        </a:rPr>
                        <a:t>Visando</a:t>
                      </a:r>
                      <a:r>
                        <a:rPr lang="pt-BR" sz="1200" b="0" i="0" u="none" strike="noStrike" baseline="0" dirty="0" smtClean="0">
                          <a:solidFill>
                            <a:srgbClr val="292934"/>
                          </a:solidFill>
                          <a:effectLst/>
                          <a:latin typeface="Helvetica 65 Medium"/>
                        </a:rPr>
                        <a:t> a inclusão social e o desenvolvimento das pessoas com deficiência a FH e</a:t>
                      </a:r>
                      <a:r>
                        <a:rPr lang="pt-BR" sz="1200" b="0" i="0" u="none" strike="noStrike" dirty="0" smtClean="0">
                          <a:solidFill>
                            <a:srgbClr val="292934"/>
                          </a:solidFill>
                          <a:effectLst/>
                          <a:latin typeface="Helvetica 65 Medium"/>
                        </a:rPr>
                        <a:t>m 2012 inseriu</a:t>
                      </a:r>
                      <a:r>
                        <a:rPr lang="pt-BR" sz="1200" b="0" i="0" u="none" strike="noStrike" baseline="0" dirty="0" smtClean="0">
                          <a:solidFill>
                            <a:srgbClr val="292934"/>
                          </a:solidFill>
                          <a:effectLst/>
                          <a:latin typeface="Helvetica 65 Medium"/>
                        </a:rPr>
                        <a:t> 2 </a:t>
                      </a:r>
                      <a:r>
                        <a:rPr lang="pt-BR" sz="1200" b="0" i="0" u="none" strike="noStrike" baseline="0" dirty="0" err="1" smtClean="0">
                          <a:solidFill>
                            <a:srgbClr val="292934"/>
                          </a:solidFill>
                          <a:effectLst/>
                          <a:latin typeface="Helvetica 65 Medium"/>
                        </a:rPr>
                        <a:t>PCD’s</a:t>
                      </a:r>
                      <a:r>
                        <a:rPr lang="pt-BR" sz="1200" b="0" i="0" u="none" strike="noStrike" baseline="0" dirty="0" smtClean="0">
                          <a:solidFill>
                            <a:srgbClr val="292934"/>
                          </a:solidFill>
                          <a:effectLst/>
                          <a:latin typeface="Helvetica 65 Medium"/>
                        </a:rPr>
                        <a:t> (pessoas com deficiência)  no nosso quadro de funcionários.</a:t>
                      </a:r>
                      <a:endParaRPr lang="pt-BR" sz="1200" b="0" i="0" u="none" strike="noStrike" dirty="0">
                        <a:solidFill>
                          <a:srgbClr val="292934"/>
                        </a:solidFill>
                        <a:effectLst/>
                        <a:latin typeface="Helvetica 65 Medium"/>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spTree>
    <p:extLst>
      <p:ext uri="{BB962C8B-B14F-4D97-AF65-F5344CB8AC3E}">
        <p14:creationId xmlns:p14="http://schemas.microsoft.com/office/powerpoint/2010/main" val="9630659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95536" y="188640"/>
            <a:ext cx="5544616"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endParaRPr lang="en-US" dirty="0"/>
          </a:p>
        </p:txBody>
      </p:sp>
      <p:sp>
        <p:nvSpPr>
          <p:cNvPr id="12" name="Retângulo 11"/>
          <p:cNvSpPr/>
          <p:nvPr/>
        </p:nvSpPr>
        <p:spPr>
          <a:xfrm>
            <a:off x="539552" y="548680"/>
            <a:ext cx="7776864" cy="646331"/>
          </a:xfrm>
          <a:prstGeom prst="rect">
            <a:avLst/>
          </a:prstGeom>
        </p:spPr>
        <p:txBody>
          <a:bodyPr wrap="square">
            <a:spAutoFit/>
          </a:bodyPr>
          <a:lstStyle/>
          <a:p>
            <a:r>
              <a:rPr lang="en-US" sz="3600" dirty="0" err="1" smtClean="0">
                <a:solidFill>
                  <a:schemeClr val="tx2">
                    <a:lumMod val="75000"/>
                  </a:schemeClr>
                </a:solidFill>
                <a:latin typeface="HelveticaNeue BlackCond"/>
              </a:rPr>
              <a:t>Ações</a:t>
            </a:r>
            <a:r>
              <a:rPr lang="en-US" sz="3600" dirty="0" smtClean="0">
                <a:solidFill>
                  <a:schemeClr val="tx2">
                    <a:lumMod val="75000"/>
                  </a:schemeClr>
                </a:solidFill>
                <a:latin typeface="HelveticaNeue BlackCond"/>
              </a:rPr>
              <a:t> 2012: </a:t>
            </a:r>
            <a:r>
              <a:rPr lang="en-US" sz="3600" dirty="0" err="1" smtClean="0">
                <a:solidFill>
                  <a:schemeClr val="tx2">
                    <a:lumMod val="75000"/>
                  </a:schemeClr>
                </a:solidFill>
                <a:latin typeface="HelveticaNeue BlackCond"/>
              </a:rPr>
              <a:t>Direitos</a:t>
            </a:r>
            <a:r>
              <a:rPr lang="en-US" sz="3600" dirty="0" smtClean="0">
                <a:solidFill>
                  <a:schemeClr val="tx2">
                    <a:lumMod val="75000"/>
                  </a:schemeClr>
                </a:solidFill>
                <a:latin typeface="HelveticaNeue BlackCond"/>
              </a:rPr>
              <a:t> </a:t>
            </a:r>
            <a:r>
              <a:rPr lang="en-US" sz="3600" dirty="0" err="1" smtClean="0">
                <a:solidFill>
                  <a:schemeClr val="tx2">
                    <a:lumMod val="75000"/>
                  </a:schemeClr>
                </a:solidFill>
                <a:latin typeface="HelveticaNeue BlackCond"/>
              </a:rPr>
              <a:t>Humanos</a:t>
            </a:r>
            <a:endParaRPr lang="en-US" sz="3600" dirty="0">
              <a:solidFill>
                <a:schemeClr val="tx2">
                  <a:lumMod val="75000"/>
                </a:schemeClr>
              </a:solidFill>
              <a:latin typeface="HelveticaNeue BlackCond"/>
            </a:endParaRPr>
          </a:p>
        </p:txBody>
      </p:sp>
      <p:graphicFrame>
        <p:nvGraphicFramePr>
          <p:cNvPr id="13" name="Tabela 12"/>
          <p:cNvGraphicFramePr>
            <a:graphicFrameLocks noGrp="1"/>
          </p:cNvGraphicFramePr>
          <p:nvPr>
            <p:extLst>
              <p:ext uri="{D42A27DB-BD31-4B8C-83A1-F6EECF244321}">
                <p14:modId xmlns:p14="http://schemas.microsoft.com/office/powerpoint/2010/main" val="847568363"/>
              </p:ext>
            </p:extLst>
          </p:nvPr>
        </p:nvGraphicFramePr>
        <p:xfrm>
          <a:off x="683568" y="1232575"/>
          <a:ext cx="7920880" cy="5004737"/>
        </p:xfrm>
        <a:graphic>
          <a:graphicData uri="http://schemas.openxmlformats.org/drawingml/2006/table">
            <a:tbl>
              <a:tblPr firstRow="1" bandRow="1"/>
              <a:tblGrid>
                <a:gridCol w="1174439"/>
                <a:gridCol w="2074009"/>
                <a:gridCol w="4672432"/>
              </a:tblGrid>
              <a:tr h="187225">
                <a:tc>
                  <a:txBody>
                    <a:bodyPr/>
                    <a:lstStyle/>
                    <a:p>
                      <a:pPr algn="l" rtl="0" fontAlgn="ctr"/>
                      <a:r>
                        <a:rPr lang="pt-BR" sz="1200" b="1" i="0" u="none" strike="noStrike" dirty="0">
                          <a:solidFill>
                            <a:srgbClr val="FFFFFF"/>
                          </a:solidFill>
                          <a:effectLst/>
                          <a:latin typeface="Helvetica 65 Medium"/>
                        </a:rPr>
                        <a:t>Sistemas</a:t>
                      </a: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200" b="1" i="0" u="none" strike="noStrike" dirty="0">
                          <a:solidFill>
                            <a:srgbClr val="FFFFFF"/>
                          </a:solidFill>
                          <a:effectLst/>
                          <a:latin typeface="Helvetica 65 Medium"/>
                        </a:rPr>
                        <a:t>Ações</a:t>
                      </a: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200" b="1" i="0" u="none" strike="noStrike">
                          <a:solidFill>
                            <a:srgbClr val="FFFFFF"/>
                          </a:solidFill>
                          <a:effectLst/>
                          <a:latin typeface="Helvetica 65 Medium"/>
                        </a:rPr>
                        <a:t>Performance</a:t>
                      </a: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1077720">
                <a:tc>
                  <a:txBody>
                    <a:bodyPr/>
                    <a:lstStyle/>
                    <a:p>
                      <a:pPr algn="l" rtl="0" fontAlgn="ctr"/>
                      <a:r>
                        <a:rPr lang="pt-BR" sz="1200" b="0" i="0" u="none" strike="noStrike" dirty="0">
                          <a:solidFill>
                            <a:srgbClr val="292934"/>
                          </a:solidFill>
                          <a:effectLst/>
                          <a:latin typeface="Helvetica 65 Medium"/>
                        </a:rPr>
                        <a:t>Recursos Humanos</a:t>
                      </a: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Formações internas SAP</a:t>
                      </a: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empresa realiza todo ano Formações internas </a:t>
                      </a:r>
                      <a:r>
                        <a:rPr lang="pt-BR" sz="1200" b="0" i="0" u="none" strike="noStrike" dirty="0" smtClean="0">
                          <a:solidFill>
                            <a:srgbClr val="292934"/>
                          </a:solidFill>
                          <a:effectLst/>
                          <a:latin typeface="Helvetica 65 Medium"/>
                        </a:rPr>
                        <a:t>SAP.</a:t>
                      </a:r>
                      <a:r>
                        <a:rPr lang="pt-BR" sz="1200" b="0" i="0" u="none" strike="noStrike" baseline="0" dirty="0" smtClean="0">
                          <a:solidFill>
                            <a:srgbClr val="292934"/>
                          </a:solidFill>
                          <a:effectLst/>
                          <a:latin typeface="Helvetica 65 Medium"/>
                        </a:rPr>
                        <a:t> O</a:t>
                      </a:r>
                      <a:r>
                        <a:rPr lang="pt-BR" sz="1200" b="0" i="0" u="none" strike="noStrike" dirty="0" smtClean="0">
                          <a:solidFill>
                            <a:srgbClr val="292934"/>
                          </a:solidFill>
                          <a:effectLst/>
                          <a:latin typeface="Helvetica 65 Medium"/>
                        </a:rPr>
                        <a:t> </a:t>
                      </a:r>
                      <a:r>
                        <a:rPr lang="pt-BR" sz="1200" b="0" i="0" u="none" strike="noStrike" dirty="0">
                          <a:solidFill>
                            <a:srgbClr val="292934"/>
                          </a:solidFill>
                          <a:effectLst/>
                          <a:latin typeface="Helvetica 65 Medium"/>
                        </a:rPr>
                        <a:t>objetivo é formar profissionais para se tornarem Consultores Júniores. Consiste na seleção de pessoas com conhecimento na </a:t>
                      </a:r>
                      <a:r>
                        <a:rPr lang="pt-BR" sz="1200" b="0" i="0" u="none" strike="noStrike" dirty="0" smtClean="0">
                          <a:solidFill>
                            <a:srgbClr val="292934"/>
                          </a:solidFill>
                          <a:effectLst/>
                          <a:latin typeface="Helvetica 65 Medium"/>
                        </a:rPr>
                        <a:t>área </a:t>
                      </a:r>
                      <a:r>
                        <a:rPr lang="pt-BR" sz="1200" b="0" i="0" u="none" strike="noStrike" dirty="0">
                          <a:solidFill>
                            <a:srgbClr val="292934"/>
                          </a:solidFill>
                          <a:effectLst/>
                          <a:latin typeface="Helvetica 65 Medium"/>
                        </a:rPr>
                        <a:t>de processos/ tecnologia que recebem um treinamento intensivo nas principais ferramentas de tecnologia e sistemas SAP e participam de projetos internos.</a:t>
                      </a: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2697322">
                <a:tc>
                  <a:txBody>
                    <a:bodyPr/>
                    <a:lstStyle/>
                    <a:p>
                      <a:pPr algn="l" rtl="0" fontAlgn="ctr"/>
                      <a:r>
                        <a:rPr lang="pt-BR" sz="1200" b="0" i="0" u="none" strike="noStrike" dirty="0">
                          <a:solidFill>
                            <a:srgbClr val="292934"/>
                          </a:solidFill>
                          <a:effectLst/>
                          <a:latin typeface="Helvetica 65 Medium"/>
                        </a:rPr>
                        <a:t>Recursos Humanos</a:t>
                      </a: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smtClean="0">
                          <a:solidFill>
                            <a:srgbClr val="292934"/>
                          </a:solidFill>
                          <a:effectLst/>
                          <a:latin typeface="Helvetica 65 Medium"/>
                        </a:rPr>
                        <a:t>Incentivo às Certificações</a:t>
                      </a:r>
                      <a:endParaRPr lang="pt-BR" sz="1200" b="0" i="0" u="none" strike="noStrike" dirty="0">
                        <a:solidFill>
                          <a:srgbClr val="292934"/>
                        </a:solidFill>
                        <a:effectLst/>
                        <a:latin typeface="Helvetica 65 Medium"/>
                      </a:endParaRP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A FH </a:t>
                      </a:r>
                      <a:r>
                        <a:rPr lang="pt-BR" sz="1200" b="0" i="0" u="none" strike="noStrike" dirty="0" smtClean="0">
                          <a:solidFill>
                            <a:srgbClr val="292934"/>
                          </a:solidFill>
                          <a:effectLst/>
                          <a:latin typeface="Helvetica 65 Medium"/>
                        </a:rPr>
                        <a:t>preza </a:t>
                      </a:r>
                      <a:r>
                        <a:rPr lang="pt-BR" sz="1200" b="0" i="0" u="none" strike="noStrike" dirty="0">
                          <a:solidFill>
                            <a:srgbClr val="292934"/>
                          </a:solidFill>
                          <a:effectLst/>
                          <a:latin typeface="Helvetica 65 Medium"/>
                        </a:rPr>
                        <a:t>pelo aprimoramento profissional dos seus colaboradores e </a:t>
                      </a:r>
                      <a:r>
                        <a:rPr lang="pt-BR" sz="1200" b="0" i="0" u="none" strike="noStrike" dirty="0" smtClean="0">
                          <a:solidFill>
                            <a:srgbClr val="292934"/>
                          </a:solidFill>
                          <a:effectLst/>
                          <a:latin typeface="Helvetica 65 Medium"/>
                        </a:rPr>
                        <a:t>por isso incentiva </a:t>
                      </a:r>
                      <a:r>
                        <a:rPr lang="pt-BR" sz="1200" b="0" i="0" u="none" strike="noStrike" dirty="0">
                          <a:solidFill>
                            <a:srgbClr val="292934"/>
                          </a:solidFill>
                          <a:effectLst/>
                          <a:latin typeface="Helvetica 65 Medium"/>
                        </a:rPr>
                        <a:t>a todos do Consulting Services a realizarem provas de certificações SAP, Microsoft, SUN e PMI. </a:t>
                      </a:r>
                      <a:br>
                        <a:rPr lang="pt-BR" sz="1200" b="0" i="0" u="none" strike="noStrike" dirty="0">
                          <a:solidFill>
                            <a:srgbClr val="292934"/>
                          </a:solidFill>
                          <a:effectLst/>
                          <a:latin typeface="Helvetica 65 Medium"/>
                        </a:rPr>
                      </a:br>
                      <a:r>
                        <a:rPr lang="pt-BR" sz="1200" b="0" i="0" u="none" strike="noStrike" dirty="0">
                          <a:solidFill>
                            <a:srgbClr val="292934"/>
                          </a:solidFill>
                          <a:effectLst/>
                          <a:latin typeface="Helvetica 65 Medium"/>
                        </a:rPr>
                        <a:t>Para a primeira prova de certificação, a FH </a:t>
                      </a:r>
                      <a:r>
                        <a:rPr lang="pt-BR" sz="1200" b="0" i="0" u="none" strike="noStrike" dirty="0" smtClean="0">
                          <a:solidFill>
                            <a:srgbClr val="292934"/>
                          </a:solidFill>
                          <a:effectLst/>
                          <a:latin typeface="Helvetica 65 Medium"/>
                        </a:rPr>
                        <a:t>subsidia </a:t>
                      </a:r>
                      <a:r>
                        <a:rPr lang="pt-BR" sz="1200" b="0" i="0" u="none" strike="noStrike" dirty="0">
                          <a:solidFill>
                            <a:srgbClr val="292934"/>
                          </a:solidFill>
                          <a:effectLst/>
                          <a:latin typeface="Helvetica 65 Medium"/>
                        </a:rPr>
                        <a:t>100% do investimento. Compõem o custo de certificação: prova, estrutura (quando realizada em Curitiba) ou deslocamento (quando realizada fora da base do colaborador). Caso o colaborador não </a:t>
                      </a:r>
                      <a:r>
                        <a:rPr lang="pt-BR" sz="1200" b="0" i="0" u="none" strike="noStrike" dirty="0" smtClean="0">
                          <a:solidFill>
                            <a:srgbClr val="292934"/>
                          </a:solidFill>
                          <a:effectLst/>
                          <a:latin typeface="Helvetica 65 Medium"/>
                        </a:rPr>
                        <a:t>seja aprovado </a:t>
                      </a:r>
                      <a:r>
                        <a:rPr lang="pt-BR" sz="1200" b="0" i="0" u="none" strike="noStrike" dirty="0">
                          <a:solidFill>
                            <a:srgbClr val="292934"/>
                          </a:solidFill>
                          <a:effectLst/>
                          <a:latin typeface="Helvetica 65 Medium"/>
                        </a:rPr>
                        <a:t>na primeira prova, o mesmo se compromete a tentar novamente, desta vez, arcando com </a:t>
                      </a:r>
                      <a:r>
                        <a:rPr lang="pt-BR" sz="1200" b="0" i="0" u="none" strike="noStrike" dirty="0" smtClean="0">
                          <a:solidFill>
                            <a:srgbClr val="292934"/>
                          </a:solidFill>
                          <a:effectLst/>
                          <a:latin typeface="Helvetica 65 Medium"/>
                        </a:rPr>
                        <a:t>100%</a:t>
                      </a:r>
                      <a:r>
                        <a:rPr lang="pt-BR" sz="1200" b="0" i="0" u="none" strike="noStrike" baseline="0" dirty="0" smtClean="0">
                          <a:solidFill>
                            <a:srgbClr val="292934"/>
                          </a:solidFill>
                          <a:effectLst/>
                          <a:latin typeface="Helvetica 65 Medium"/>
                        </a:rPr>
                        <a:t> </a:t>
                      </a:r>
                      <a:r>
                        <a:rPr lang="pt-BR" sz="1200" b="0" i="0" u="none" strike="noStrike" dirty="0" smtClean="0">
                          <a:solidFill>
                            <a:srgbClr val="292934"/>
                          </a:solidFill>
                          <a:effectLst/>
                          <a:latin typeface="Helvetica 65 Medium"/>
                        </a:rPr>
                        <a:t>do </a:t>
                      </a:r>
                      <a:r>
                        <a:rPr lang="pt-BR" sz="1200" b="0" i="0" u="none" strike="noStrike" dirty="0">
                          <a:solidFill>
                            <a:srgbClr val="292934"/>
                          </a:solidFill>
                          <a:effectLst/>
                          <a:latin typeface="Helvetica 65 Medium"/>
                        </a:rPr>
                        <a:t>investimento. </a:t>
                      </a:r>
                      <a:r>
                        <a:rPr lang="pt-BR" sz="1200" b="0" i="0" u="none" strike="noStrike" dirty="0" smtClean="0">
                          <a:solidFill>
                            <a:srgbClr val="292934"/>
                          </a:solidFill>
                          <a:effectLst/>
                          <a:latin typeface="Helvetica 65 Medium"/>
                        </a:rPr>
                        <a:t>Este investimento poderá  </a:t>
                      </a:r>
                      <a:r>
                        <a:rPr lang="pt-BR" sz="1200" b="0" i="0" u="none" strike="noStrike" dirty="0">
                          <a:solidFill>
                            <a:srgbClr val="292934"/>
                          </a:solidFill>
                          <a:effectLst/>
                          <a:latin typeface="Helvetica 65 Medium"/>
                        </a:rPr>
                        <a:t>ser descontado do Fundo de Educação ou do salário em até 03 (três) vezes.  Caso o colaborador seja elegível para avaliações </a:t>
                      </a:r>
                      <a:r>
                        <a:rPr lang="pt-BR" sz="1200" b="0" i="0" u="none" strike="noStrike" dirty="0" smtClean="0">
                          <a:solidFill>
                            <a:srgbClr val="292934"/>
                          </a:solidFill>
                          <a:effectLst/>
                          <a:latin typeface="Helvetica 65 Medium"/>
                        </a:rPr>
                        <a:t>de desempenho(após </a:t>
                      </a:r>
                      <a:r>
                        <a:rPr lang="pt-BR" sz="1200" b="0" i="0" u="none" strike="noStrike" dirty="0">
                          <a:solidFill>
                            <a:srgbClr val="292934"/>
                          </a:solidFill>
                          <a:effectLst/>
                          <a:latin typeface="Helvetica 65 Medium"/>
                        </a:rPr>
                        <a:t>os 3 primeiros meses na FH), quando tirar a primeira certificação </a:t>
                      </a:r>
                      <a:r>
                        <a:rPr lang="pt-BR" sz="1200" b="0" i="0" u="none" strike="noStrike" dirty="0" smtClean="0">
                          <a:solidFill>
                            <a:srgbClr val="292934"/>
                          </a:solidFill>
                          <a:effectLst/>
                          <a:latin typeface="Helvetica 65 Medium"/>
                        </a:rPr>
                        <a:t>SAP,   receberá </a:t>
                      </a:r>
                      <a:r>
                        <a:rPr lang="pt-BR" sz="1200" b="0" i="0" u="none" strike="noStrike" dirty="0">
                          <a:solidFill>
                            <a:srgbClr val="292934"/>
                          </a:solidFill>
                          <a:effectLst/>
                          <a:latin typeface="Helvetica 65 Medium"/>
                        </a:rPr>
                        <a:t>um </a:t>
                      </a:r>
                      <a:r>
                        <a:rPr lang="pt-BR" sz="1200" b="0" i="0" u="none" strike="noStrike" dirty="0" smtClean="0">
                          <a:solidFill>
                            <a:srgbClr val="292934"/>
                          </a:solidFill>
                          <a:effectLst/>
                          <a:latin typeface="Helvetica 65 Medium"/>
                        </a:rPr>
                        <a:t>reajuste de ou bônus</a:t>
                      </a:r>
                      <a:r>
                        <a:rPr lang="pt-BR" sz="1200" b="0" i="0" u="none" strike="noStrike" baseline="0" dirty="0" smtClean="0">
                          <a:solidFill>
                            <a:srgbClr val="292934"/>
                          </a:solidFill>
                          <a:effectLst/>
                          <a:latin typeface="Helvetica 65 Medium"/>
                        </a:rPr>
                        <a:t> de </a:t>
                      </a:r>
                      <a:r>
                        <a:rPr lang="pt-BR" sz="1200" b="0" i="0" u="none" strike="noStrike" dirty="0" smtClean="0">
                          <a:solidFill>
                            <a:srgbClr val="292934"/>
                          </a:solidFill>
                          <a:effectLst/>
                          <a:latin typeface="Helvetica 65 Medium"/>
                        </a:rPr>
                        <a:t>1,5mil.</a:t>
                      </a:r>
                      <a:endParaRPr lang="pt-BR" sz="1200" b="0" i="0" u="none" strike="noStrike" dirty="0">
                        <a:solidFill>
                          <a:srgbClr val="292934"/>
                        </a:solidFill>
                        <a:effectLst/>
                        <a:latin typeface="Helvetica 65 Medium"/>
                      </a:endParaRP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1008513">
                <a:tc>
                  <a:txBody>
                    <a:bodyPr/>
                    <a:lstStyle/>
                    <a:p>
                      <a:pPr algn="l" rtl="0" fontAlgn="ctr"/>
                      <a:r>
                        <a:rPr lang="pt-BR" sz="1200" b="0" i="0" u="none" strike="noStrike" smtClean="0">
                          <a:solidFill>
                            <a:srgbClr val="292934"/>
                          </a:solidFill>
                          <a:effectLst/>
                          <a:latin typeface="Helvetica 65 Medium"/>
                        </a:rPr>
                        <a:t>Recursos Humanos</a:t>
                      </a:r>
                      <a:endParaRPr lang="pt-BR" sz="1200" b="0" i="0" u="none" strike="noStrike" dirty="0">
                        <a:solidFill>
                          <a:srgbClr val="292934"/>
                        </a:solidFill>
                        <a:effectLst/>
                        <a:latin typeface="Helvetica 65 Medium"/>
                      </a:endParaRP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smtClean="0">
                          <a:solidFill>
                            <a:srgbClr val="292934"/>
                          </a:solidFill>
                          <a:effectLst/>
                          <a:latin typeface="Helvetica 65 Medium"/>
                        </a:rPr>
                        <a:t>Eventos</a:t>
                      </a:r>
                      <a:r>
                        <a:rPr lang="pt-BR" sz="1200" b="0" i="0" u="none" strike="noStrike" baseline="0" dirty="0" smtClean="0">
                          <a:solidFill>
                            <a:srgbClr val="292934"/>
                          </a:solidFill>
                          <a:effectLst/>
                          <a:latin typeface="Helvetica 65 Medium"/>
                        </a:rPr>
                        <a:t> de endomarketing</a:t>
                      </a:r>
                      <a:endParaRPr lang="pt-BR" sz="1200" b="0" i="0" u="none" strike="noStrike" dirty="0">
                        <a:solidFill>
                          <a:srgbClr val="292934"/>
                        </a:solidFill>
                        <a:effectLst/>
                        <a:latin typeface="Helvetica 65 Medium"/>
                      </a:endParaRP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smtClean="0">
                          <a:solidFill>
                            <a:srgbClr val="292934"/>
                          </a:solidFill>
                          <a:effectLst/>
                          <a:latin typeface="Helvetica 65 Medium"/>
                        </a:rPr>
                        <a:t>A FH procura promover diversidade</a:t>
                      </a:r>
                      <a:r>
                        <a:rPr lang="pt-BR" sz="1200" b="0" i="0" u="none" strike="noStrike" baseline="0" dirty="0" smtClean="0">
                          <a:solidFill>
                            <a:srgbClr val="292934"/>
                          </a:solidFill>
                          <a:effectLst/>
                          <a:latin typeface="Helvetica 65 Medium"/>
                        </a:rPr>
                        <a:t> de eventos, alguns envolvendo também a família dos colaboradores a fim de contribuir com a satisfação de nossos colaboradores e a qualidade de vida: Family Day, Páscoa, Festa de fim de ano, Dia das Mães, Dia das Crianças.</a:t>
                      </a:r>
                      <a:endParaRPr lang="pt-BR" sz="1200" b="0" i="0" u="none" strike="noStrike" dirty="0">
                        <a:solidFill>
                          <a:srgbClr val="292934"/>
                        </a:solidFill>
                        <a:effectLst/>
                        <a:latin typeface="Helvetica 65 Medium"/>
                      </a:endParaRPr>
                    </a:p>
                  </a:txBody>
                  <a:tcPr marL="9371" marR="9371" marT="937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spTree>
    <p:extLst>
      <p:ext uri="{BB962C8B-B14F-4D97-AF65-F5344CB8AC3E}">
        <p14:creationId xmlns:p14="http://schemas.microsoft.com/office/powerpoint/2010/main" val="26280569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val="297834163"/>
              </p:ext>
            </p:extLst>
          </p:nvPr>
        </p:nvGraphicFramePr>
        <p:xfrm>
          <a:off x="323528" y="1268760"/>
          <a:ext cx="8064896" cy="5186535"/>
        </p:xfrm>
        <a:graphic>
          <a:graphicData uri="http://schemas.openxmlformats.org/drawingml/2006/table">
            <a:tbl>
              <a:tblPr firstRow="1" bandRow="1"/>
              <a:tblGrid>
                <a:gridCol w="1155303"/>
                <a:gridCol w="2040217"/>
                <a:gridCol w="4869376"/>
              </a:tblGrid>
              <a:tr h="118131">
                <a:tc>
                  <a:txBody>
                    <a:bodyPr/>
                    <a:lstStyle/>
                    <a:p>
                      <a:pPr algn="l" rtl="0" fontAlgn="ctr"/>
                      <a:r>
                        <a:rPr lang="pt-BR" sz="1200" b="1" i="0" u="none" strike="noStrike" dirty="0">
                          <a:solidFill>
                            <a:srgbClr val="FFFFFF"/>
                          </a:solidFill>
                          <a:effectLst/>
                          <a:latin typeface="Helvetica 65 Medium"/>
                        </a:rPr>
                        <a:t>Sistemas</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200" b="1" i="0" u="none" strike="noStrike">
                          <a:solidFill>
                            <a:srgbClr val="FFFFFF"/>
                          </a:solidFill>
                          <a:effectLst/>
                          <a:latin typeface="Helvetica 65 Medium"/>
                        </a:rPr>
                        <a:t>Ações</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200" b="1" i="0" u="none" strike="noStrike" dirty="0">
                          <a:solidFill>
                            <a:srgbClr val="FFFFFF"/>
                          </a:solidFill>
                          <a:effectLst/>
                          <a:latin typeface="Helvetica 65 Medium"/>
                        </a:rPr>
                        <a:t>Performance</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792735">
                <a:tc>
                  <a:txBody>
                    <a:bodyPr/>
                    <a:lstStyle/>
                    <a:p>
                      <a:pPr algn="l" rtl="0" fontAlgn="ctr"/>
                      <a:r>
                        <a:rPr lang="pt-BR" sz="1200" b="0" i="0" u="none" strike="noStrike" dirty="0">
                          <a:solidFill>
                            <a:srgbClr val="292934"/>
                          </a:solidFill>
                          <a:effectLst/>
                          <a:latin typeface="Helvetica 65 Medium"/>
                        </a:rPr>
                        <a:t>Recursos Humanos</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Manual do colaborador</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As regras de conduta, políticas e procedimentos da empresa constam no nosso Manual do Colaborador, criado em 2009. O manual está disponível para todos os colaboradores na Intranet da empresa.</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1751391">
                <a:tc>
                  <a:txBody>
                    <a:bodyPr/>
                    <a:lstStyle/>
                    <a:p>
                      <a:pPr algn="l" rtl="0" fontAlgn="ctr"/>
                      <a:r>
                        <a:rPr lang="pt-BR" sz="1200" b="0" i="0" u="none" strike="noStrike" dirty="0">
                          <a:solidFill>
                            <a:srgbClr val="292934"/>
                          </a:solidFill>
                          <a:effectLst/>
                          <a:latin typeface="Helvetica 65 Medium"/>
                        </a:rPr>
                        <a:t>Recursos Humanos</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Regras de Conduta </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FH tem regras de condutas que estão expostas a todos no Manual do Colaborador. As mesmas dizem respeito a Valores, direitos Humanos, liberdade de expressão, preconceito, cordialidade, abuso de poder e assédios, uso de álcool, drogas, porte de arma e violência no trabalho, conivência, sigilo e confidencialidade, fumo, vestuários, presentes e brindes, corrupção, imprensa, relacionamento com as categorias de classe, relacionamento com os </a:t>
                      </a:r>
                      <a:r>
                        <a:rPr lang="pt-BR" sz="1200" b="0" i="0" u="none" strike="noStrike" dirty="0" smtClean="0">
                          <a:solidFill>
                            <a:srgbClr val="292934"/>
                          </a:solidFill>
                          <a:effectLst/>
                          <a:latin typeface="Helvetica 65 Medium"/>
                        </a:rPr>
                        <a:t>clientes,</a:t>
                      </a:r>
                      <a:r>
                        <a:rPr lang="pt-BR" sz="1200" b="0" i="0" u="none" strike="noStrike" baseline="0" dirty="0" smtClean="0">
                          <a:solidFill>
                            <a:srgbClr val="292934"/>
                          </a:solidFill>
                          <a:effectLst/>
                          <a:latin typeface="Helvetica 65 Medium"/>
                        </a:rPr>
                        <a:t> </a:t>
                      </a:r>
                      <a:r>
                        <a:rPr lang="pt-BR" sz="1200" b="0" i="0" u="none" strike="noStrike" dirty="0" smtClean="0">
                          <a:solidFill>
                            <a:srgbClr val="292934"/>
                          </a:solidFill>
                          <a:effectLst/>
                          <a:latin typeface="Helvetica 65 Medium"/>
                        </a:rPr>
                        <a:t> fornecedores e concorrência</a:t>
                      </a:r>
                      <a:r>
                        <a:rPr lang="pt-BR" sz="1200" b="0" i="0" u="none" strike="noStrike" dirty="0">
                          <a:solidFill>
                            <a:srgbClr val="292934"/>
                          </a:solidFill>
                          <a:effectLst/>
                          <a:latin typeface="Helvetica 65 Medium"/>
                        </a:rPr>
                        <a:t>. </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589942">
                <a:tc>
                  <a:txBody>
                    <a:bodyPr/>
                    <a:lstStyle/>
                    <a:p>
                      <a:pPr algn="l" rtl="0" fontAlgn="ctr"/>
                      <a:r>
                        <a:rPr lang="pt-BR" sz="1200" b="0" i="0" u="none" strike="noStrike">
                          <a:solidFill>
                            <a:srgbClr val="292934"/>
                          </a:solidFill>
                          <a:effectLst/>
                          <a:latin typeface="Helvetica 65 Medium"/>
                        </a:rPr>
                        <a:t>Recursos Humanos</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Premiação por tempo de empresa</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Valorização do colaborador: a empresa reconhece os seus colaboradores </a:t>
                      </a:r>
                      <a:r>
                        <a:rPr lang="pt-BR" sz="1200" b="0" i="0" u="none" strike="noStrike">
                          <a:solidFill>
                            <a:srgbClr val="292934"/>
                          </a:solidFill>
                          <a:effectLst/>
                          <a:latin typeface="Helvetica 65 Medium"/>
                        </a:rPr>
                        <a:t>mais </a:t>
                      </a:r>
                      <a:r>
                        <a:rPr lang="pt-BR" sz="1200" b="0" i="0" u="none" strike="noStrike" smtClean="0">
                          <a:solidFill>
                            <a:srgbClr val="292934"/>
                          </a:solidFill>
                          <a:effectLst/>
                          <a:latin typeface="Helvetica 65 Medium"/>
                        </a:rPr>
                        <a:t>antigos </a:t>
                      </a:r>
                      <a:r>
                        <a:rPr lang="pt-BR" sz="1200" b="0" i="0" u="none" strike="noStrike" dirty="0">
                          <a:solidFill>
                            <a:srgbClr val="292934"/>
                          </a:solidFill>
                          <a:effectLst/>
                          <a:latin typeface="Helvetica 65 Medium"/>
                        </a:rPr>
                        <a:t>que completam 5 e 10 anos de casa. O objetivo é valorizar a contribuição ao longo dos anos. </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792735">
                <a:tc>
                  <a:txBody>
                    <a:bodyPr/>
                    <a:lstStyle/>
                    <a:p>
                      <a:pPr algn="l" rtl="0" fontAlgn="ctr"/>
                      <a:r>
                        <a:rPr lang="pt-BR" sz="1200" b="0" i="0" u="none" strike="noStrike" dirty="0">
                          <a:solidFill>
                            <a:srgbClr val="292934"/>
                          </a:solidFill>
                          <a:effectLst/>
                          <a:latin typeface="Helvetica 65 Medium"/>
                        </a:rPr>
                        <a:t>Recursos Humanos</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Indicador de gênero</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diversidade cultural passou a ser um indicador da empresa em 2006. As mulheres ocupam cargos de liderança e em todos os níveis possuem salários iguais aos dos homens. O número percentual de mulheres vem crescendo ano a ano.</a:t>
                      </a: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1067634">
                <a:tc>
                  <a:txBody>
                    <a:bodyPr/>
                    <a:lstStyle/>
                    <a:p>
                      <a:pPr algn="l" rtl="0" fontAlgn="ctr"/>
                      <a:r>
                        <a:rPr lang="pt-BR" sz="1200" b="0" i="0" u="none" strike="noStrike" dirty="0" smtClean="0">
                          <a:solidFill>
                            <a:srgbClr val="292934"/>
                          </a:solidFill>
                          <a:effectLst/>
                          <a:latin typeface="Helvetica 65 Medium"/>
                        </a:rPr>
                        <a:t>Corporativo</a:t>
                      </a:r>
                      <a:endParaRPr lang="pt-BR" sz="1200" b="0" i="0" u="none" strike="noStrike" dirty="0">
                        <a:solidFill>
                          <a:srgbClr val="292934"/>
                        </a:solidFill>
                        <a:effectLst/>
                        <a:latin typeface="Helvetica 65 Medium"/>
                      </a:endParaRP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smtClean="0">
                          <a:solidFill>
                            <a:srgbClr val="292934"/>
                          </a:solidFill>
                          <a:effectLst/>
                          <a:latin typeface="Helvetica 65 Medium"/>
                        </a:rPr>
                        <a:t>Programa</a:t>
                      </a:r>
                      <a:r>
                        <a:rPr lang="pt-BR" sz="1200" b="0" i="0" u="none" strike="noStrike" baseline="0" dirty="0" smtClean="0">
                          <a:solidFill>
                            <a:srgbClr val="292934"/>
                          </a:solidFill>
                          <a:effectLst/>
                          <a:latin typeface="Helvetica 65 Medium"/>
                        </a:rPr>
                        <a:t> de Aprendizes com deficiência </a:t>
                      </a:r>
                      <a:endParaRPr lang="pt-BR" sz="1200" b="0" i="0" u="none" strike="noStrike" dirty="0">
                        <a:solidFill>
                          <a:srgbClr val="292934"/>
                        </a:solidFill>
                        <a:effectLst/>
                        <a:latin typeface="Helvetica 65 Medium"/>
                      </a:endParaRP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smtClean="0">
                          <a:solidFill>
                            <a:srgbClr val="292934"/>
                          </a:solidFill>
                          <a:effectLst/>
                          <a:latin typeface="Helvetica 65 Medium"/>
                        </a:rPr>
                        <a:t>Visando o desenvolvimento</a:t>
                      </a:r>
                      <a:r>
                        <a:rPr lang="pt-BR" sz="1200" b="0" i="0" u="none" strike="noStrike" baseline="0" dirty="0" smtClean="0">
                          <a:solidFill>
                            <a:srgbClr val="292934"/>
                          </a:solidFill>
                          <a:effectLst/>
                          <a:latin typeface="Helvetica 65 Medium"/>
                        </a:rPr>
                        <a:t> e a inserção no mercado de trabalho a FH em 2012 assumiu parceria com a </a:t>
                      </a:r>
                      <a:r>
                        <a:rPr lang="pt-BR" sz="1200" b="0" i="0" u="none" strike="noStrike" baseline="0" dirty="0" err="1" smtClean="0">
                          <a:solidFill>
                            <a:srgbClr val="292934"/>
                          </a:solidFill>
                          <a:effectLst/>
                          <a:latin typeface="Helvetica 65 Medium"/>
                        </a:rPr>
                        <a:t>Unilehu</a:t>
                      </a:r>
                      <a:r>
                        <a:rPr lang="pt-BR" sz="1200" b="0" i="0" u="none" strike="noStrike" baseline="0" dirty="0" smtClean="0">
                          <a:solidFill>
                            <a:srgbClr val="292934"/>
                          </a:solidFill>
                          <a:effectLst/>
                          <a:latin typeface="Helvetica 65 Medium"/>
                        </a:rPr>
                        <a:t> (empresa especializada na inclusão social). Esse é o reflexo da preocupação da FH em ampliar o acesso e a inclusão de pessoas com deficiência com fundamento no principio do direito ao exercício pleno da cidadania.   </a:t>
                      </a:r>
                      <a:endParaRPr lang="pt-BR" sz="1200" b="0" i="0" u="none" strike="noStrike" dirty="0">
                        <a:solidFill>
                          <a:srgbClr val="292934"/>
                        </a:solidFill>
                        <a:effectLst/>
                        <a:latin typeface="Helvetica 65 Medium"/>
                      </a:endParaRPr>
                    </a:p>
                  </a:txBody>
                  <a:tcPr marL="9218" marR="9218" marT="921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sp>
        <p:nvSpPr>
          <p:cNvPr id="11" name="Retângulo 10"/>
          <p:cNvSpPr/>
          <p:nvPr/>
        </p:nvSpPr>
        <p:spPr>
          <a:xfrm>
            <a:off x="323528" y="548680"/>
            <a:ext cx="7992888" cy="646331"/>
          </a:xfrm>
          <a:prstGeom prst="rect">
            <a:avLst/>
          </a:prstGeom>
        </p:spPr>
        <p:txBody>
          <a:bodyPr wrap="square">
            <a:spAutoFit/>
          </a:bodyPr>
          <a:lstStyle/>
          <a:p>
            <a:r>
              <a:rPr lang="en-US" sz="3600" dirty="0" err="1" smtClean="0">
                <a:solidFill>
                  <a:schemeClr val="tx2">
                    <a:lumMod val="75000"/>
                  </a:schemeClr>
                </a:solidFill>
                <a:latin typeface="HelveticaNeue BlackCond"/>
              </a:rPr>
              <a:t>Ações</a:t>
            </a:r>
            <a:r>
              <a:rPr lang="en-US" sz="3600" dirty="0" smtClean="0">
                <a:solidFill>
                  <a:schemeClr val="tx2">
                    <a:lumMod val="75000"/>
                  </a:schemeClr>
                </a:solidFill>
                <a:latin typeface="HelveticaNeue BlackCond"/>
              </a:rPr>
              <a:t> 2012: </a:t>
            </a:r>
            <a:r>
              <a:rPr lang="en-US" sz="3600" dirty="0" err="1" smtClean="0">
                <a:solidFill>
                  <a:schemeClr val="tx2">
                    <a:lumMod val="75000"/>
                  </a:schemeClr>
                </a:solidFill>
                <a:latin typeface="HelveticaNeue BlackCond"/>
              </a:rPr>
              <a:t>Direitos</a:t>
            </a:r>
            <a:r>
              <a:rPr lang="en-US" sz="3600" dirty="0" smtClean="0">
                <a:solidFill>
                  <a:schemeClr val="tx2">
                    <a:lumMod val="75000"/>
                  </a:schemeClr>
                </a:solidFill>
                <a:latin typeface="HelveticaNeue BlackCond"/>
              </a:rPr>
              <a:t> </a:t>
            </a:r>
            <a:r>
              <a:rPr lang="en-US" sz="3600" dirty="0" err="1" smtClean="0">
                <a:solidFill>
                  <a:schemeClr val="tx2">
                    <a:lumMod val="75000"/>
                  </a:schemeClr>
                </a:solidFill>
                <a:latin typeface="HelveticaNeue BlackCond"/>
              </a:rPr>
              <a:t>Humanos</a:t>
            </a:r>
            <a:endParaRPr lang="en-US" sz="3600" dirty="0">
              <a:solidFill>
                <a:schemeClr val="tx2">
                  <a:lumMod val="75000"/>
                </a:schemeClr>
              </a:solidFill>
              <a:latin typeface="HelveticaNeue BlackCond"/>
            </a:endParaRPr>
          </a:p>
        </p:txBody>
      </p:sp>
    </p:spTree>
    <p:extLst>
      <p:ext uri="{BB962C8B-B14F-4D97-AF65-F5344CB8AC3E}">
        <p14:creationId xmlns:p14="http://schemas.microsoft.com/office/powerpoint/2010/main" val="20606612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a:xfrm>
            <a:off x="467544" y="1340768"/>
            <a:ext cx="8424936" cy="3528392"/>
          </a:xfrm>
        </p:spPr>
        <p:txBody>
          <a:bodyPr>
            <a:normAutofit/>
          </a:bodyPr>
          <a:lstStyle/>
          <a:p>
            <a:pPr algn="l"/>
            <a:r>
              <a:rPr lang="pt-BR" sz="2000" b="1" u="sng" dirty="0" smtClean="0">
                <a:latin typeface="Helvetica 65 Medium"/>
              </a:rPr>
              <a:t>Princípio 3</a:t>
            </a:r>
            <a:r>
              <a:rPr lang="pt-BR" sz="2000" dirty="0" smtClean="0">
                <a:latin typeface="Helvetica 65 Medium"/>
              </a:rPr>
              <a:t>: Defender a liberdade de associação e o recolhimento efetivo do direito à negociação coletiva.</a:t>
            </a:r>
            <a:br>
              <a:rPr lang="pt-BR" sz="2000" dirty="0" smtClean="0">
                <a:latin typeface="Helvetica 65 Medium"/>
              </a:rPr>
            </a:br>
            <a:r>
              <a:rPr lang="pt-BR" sz="2000" dirty="0" smtClean="0">
                <a:latin typeface="Helvetica 65 Medium"/>
              </a:rPr>
              <a:t/>
            </a:r>
            <a:br>
              <a:rPr lang="pt-BR" sz="2000" dirty="0" smtClean="0">
                <a:latin typeface="Helvetica 65 Medium"/>
              </a:rPr>
            </a:br>
            <a:r>
              <a:rPr lang="pt-BR" sz="2000" b="1" u="sng" dirty="0">
                <a:latin typeface="Helvetica 65 Medium"/>
              </a:rPr>
              <a:t>Princípio 4: </a:t>
            </a:r>
            <a:r>
              <a:rPr lang="pt-BR" sz="2000" dirty="0">
                <a:latin typeface="Helvetica 65 Medium"/>
              </a:rPr>
              <a:t>Eliminar todas as formas de trabalho forçado ou compulsório</a:t>
            </a:r>
            <a:r>
              <a:rPr lang="pt-BR" sz="2000" dirty="0" smtClean="0">
                <a:latin typeface="Helvetica 65 Medium"/>
              </a:rPr>
              <a:t>.</a:t>
            </a:r>
            <a:br>
              <a:rPr lang="pt-BR" sz="2000" dirty="0" smtClean="0">
                <a:latin typeface="Helvetica 65 Medium"/>
              </a:rPr>
            </a:br>
            <a:r>
              <a:rPr lang="pt-BR" sz="2000" dirty="0" smtClean="0">
                <a:latin typeface="Helvetica 65 Medium"/>
              </a:rPr>
              <a:t/>
            </a:r>
            <a:br>
              <a:rPr lang="pt-BR" sz="2000" dirty="0" smtClean="0">
                <a:latin typeface="Helvetica 65 Medium"/>
              </a:rPr>
            </a:br>
            <a:r>
              <a:rPr lang="pt-BR" sz="2000" b="1" u="sng" dirty="0"/>
              <a:t>Princípio 5</a:t>
            </a:r>
            <a:r>
              <a:rPr lang="pt-BR" sz="2000" dirty="0"/>
              <a:t>: Erradicar efetivamente o trabalho infantil</a:t>
            </a:r>
            <a:r>
              <a:rPr lang="pt-BR" sz="2000" dirty="0" smtClean="0"/>
              <a:t>.</a:t>
            </a:r>
            <a:br>
              <a:rPr lang="pt-BR" sz="2000" dirty="0" smtClean="0"/>
            </a:br>
            <a:r>
              <a:rPr lang="pt-BR" sz="2000" dirty="0" smtClean="0"/>
              <a:t/>
            </a:r>
            <a:br>
              <a:rPr lang="pt-BR" sz="2000" dirty="0" smtClean="0"/>
            </a:br>
            <a:r>
              <a:rPr lang="pt-BR" sz="2000" b="1" u="sng" dirty="0"/>
              <a:t>Princípio 6</a:t>
            </a:r>
            <a:r>
              <a:rPr lang="pt-BR" sz="2000" b="1" dirty="0"/>
              <a:t>:</a:t>
            </a:r>
            <a:r>
              <a:rPr lang="pt-BR" sz="2000" dirty="0"/>
              <a:t> Eliminar a discriminação no emprego e na </a:t>
            </a:r>
            <a:r>
              <a:rPr lang="pt-BR" sz="2000" dirty="0" smtClean="0"/>
              <a:t>ocupação.</a:t>
            </a:r>
            <a:r>
              <a:rPr lang="pt-BR" sz="1600" dirty="0" smtClean="0"/>
              <a:t/>
            </a:r>
            <a:br>
              <a:rPr lang="pt-BR" sz="1600" dirty="0" smtClean="0"/>
            </a:br>
            <a:endParaRPr lang="en-US" sz="1600" dirty="0">
              <a:latin typeface="Helvetica 65 Medium"/>
            </a:endParaRPr>
          </a:p>
        </p:txBody>
      </p:sp>
      <p:sp>
        <p:nvSpPr>
          <p:cNvPr id="10" name="CaixaDeTexto 9"/>
          <p:cNvSpPr txBox="1"/>
          <p:nvPr/>
        </p:nvSpPr>
        <p:spPr>
          <a:xfrm>
            <a:off x="251520" y="190381"/>
            <a:ext cx="5544616" cy="646331"/>
          </a:xfrm>
          <a:prstGeom prst="rect">
            <a:avLst/>
          </a:prstGeom>
          <a:noFill/>
        </p:spPr>
        <p:txBody>
          <a:bodyPr wrap="square" rtlCol="0">
            <a:spAutoFit/>
          </a:bodyPr>
          <a:lstStyle/>
          <a:p>
            <a:r>
              <a:rPr lang="pt-BR" sz="3600" dirty="0" smtClean="0">
                <a:solidFill>
                  <a:schemeClr val="tx2">
                    <a:lumMod val="75000"/>
                  </a:schemeClr>
                </a:solidFill>
                <a:latin typeface="HelveticaNeue BlackCond"/>
              </a:rPr>
              <a:t>Trabalho</a:t>
            </a:r>
            <a:r>
              <a:rPr lang="pt-BR" sz="3600" dirty="0" smtClean="0">
                <a:solidFill>
                  <a:srgbClr val="767575"/>
                </a:solidFill>
                <a:latin typeface="HelveticaNeue BlackCond"/>
              </a:rPr>
              <a:t> </a:t>
            </a:r>
          </a:p>
        </p:txBody>
      </p:sp>
      <p:sp>
        <p:nvSpPr>
          <p:cNvPr id="13" name="Title 1"/>
          <p:cNvSpPr txBox="1">
            <a:spLocks/>
          </p:cNvSpPr>
          <p:nvPr/>
        </p:nvSpPr>
        <p:spPr>
          <a:xfrm>
            <a:off x="467544" y="329944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endParaRPr lang="en-US" sz="1800" dirty="0"/>
          </a:p>
        </p:txBody>
      </p:sp>
      <p:sp>
        <p:nvSpPr>
          <p:cNvPr id="15" name="Subtitle 2"/>
          <p:cNvSpPr txBox="1">
            <a:spLocks/>
          </p:cNvSpPr>
          <p:nvPr/>
        </p:nvSpPr>
        <p:spPr>
          <a:xfrm>
            <a:off x="467544" y="5301208"/>
            <a:ext cx="7776864" cy="17526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600" dirty="0">
              <a:solidFill>
                <a:srgbClr val="767575"/>
              </a:solidFill>
              <a:latin typeface="Helvetica 65 Medium"/>
            </a:endParaRPr>
          </a:p>
        </p:txBody>
      </p:sp>
      <p:pic>
        <p:nvPicPr>
          <p:cNvPr id="5" name="Image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6" y="4771295"/>
            <a:ext cx="3528392" cy="1610033"/>
          </a:xfrm>
          <a:prstGeom prst="rect">
            <a:avLst/>
          </a:prstGeom>
        </p:spPr>
      </p:pic>
    </p:spTree>
    <p:extLst>
      <p:ext uri="{BB962C8B-B14F-4D97-AF65-F5344CB8AC3E}">
        <p14:creationId xmlns:p14="http://schemas.microsoft.com/office/powerpoint/2010/main" val="9667221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467544" y="188640"/>
            <a:ext cx="5472608"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en-US" dirty="0" err="1" smtClean="0">
                <a:solidFill>
                  <a:schemeClr val="tx2">
                    <a:lumMod val="75000"/>
                  </a:schemeClr>
                </a:solidFill>
              </a:rPr>
              <a:t>Ações</a:t>
            </a:r>
            <a:r>
              <a:rPr lang="en-US" dirty="0" smtClean="0">
                <a:solidFill>
                  <a:schemeClr val="tx2">
                    <a:lumMod val="75000"/>
                  </a:schemeClr>
                </a:solidFill>
              </a:rPr>
              <a:t> 2012:Trabalho</a:t>
            </a:r>
            <a:endParaRPr lang="en-US" dirty="0">
              <a:solidFill>
                <a:schemeClr val="tx2">
                  <a:lumMod val="75000"/>
                </a:schemeClr>
              </a:solidFill>
            </a:endParaRPr>
          </a:p>
        </p:txBody>
      </p:sp>
      <p:graphicFrame>
        <p:nvGraphicFramePr>
          <p:cNvPr id="13" name="Tabela 12"/>
          <p:cNvGraphicFramePr>
            <a:graphicFrameLocks noGrp="1"/>
          </p:cNvGraphicFramePr>
          <p:nvPr>
            <p:extLst>
              <p:ext uri="{D42A27DB-BD31-4B8C-83A1-F6EECF244321}">
                <p14:modId xmlns:p14="http://schemas.microsoft.com/office/powerpoint/2010/main" val="1421447467"/>
              </p:ext>
            </p:extLst>
          </p:nvPr>
        </p:nvGraphicFramePr>
        <p:xfrm>
          <a:off x="467544" y="1268760"/>
          <a:ext cx="8136904" cy="4616526"/>
        </p:xfrm>
        <a:graphic>
          <a:graphicData uri="http://schemas.openxmlformats.org/drawingml/2006/table">
            <a:tbl>
              <a:tblPr firstRow="1" bandRow="1"/>
              <a:tblGrid>
                <a:gridCol w="1008112"/>
                <a:gridCol w="1152128"/>
                <a:gridCol w="5976664"/>
              </a:tblGrid>
              <a:tr h="172962">
                <a:tc>
                  <a:txBody>
                    <a:bodyPr/>
                    <a:lstStyle/>
                    <a:p>
                      <a:pPr algn="l" rtl="0" fontAlgn="ctr"/>
                      <a:r>
                        <a:rPr lang="pt-BR" sz="1200" b="1" i="0" u="none" strike="noStrike" dirty="0">
                          <a:solidFill>
                            <a:srgbClr val="FFFFFF"/>
                          </a:solidFill>
                          <a:effectLst/>
                          <a:latin typeface="Helvetica 65 Medium"/>
                        </a:rPr>
                        <a:t>Sistemas</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200" b="1" i="0" u="none" strike="noStrike" dirty="0">
                          <a:solidFill>
                            <a:srgbClr val="FFFFFF"/>
                          </a:solidFill>
                          <a:effectLst/>
                          <a:latin typeface="Helvetica 65 Medium"/>
                        </a:rPr>
                        <a:t>Ações</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200" b="1" i="0" u="none" strike="noStrike" dirty="0">
                          <a:solidFill>
                            <a:srgbClr val="FFFFFF"/>
                          </a:solidFill>
                          <a:effectLst/>
                          <a:latin typeface="Helvetica 65 Medium"/>
                        </a:rPr>
                        <a:t>Performance</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889621">
                <a:tc>
                  <a:txBody>
                    <a:bodyPr/>
                    <a:lstStyle/>
                    <a:p>
                      <a:pPr algn="l" rtl="0" fontAlgn="ctr"/>
                      <a:r>
                        <a:rPr lang="pt-BR" sz="1200" b="0" i="0" u="none" strike="noStrike" dirty="0">
                          <a:solidFill>
                            <a:srgbClr val="292934"/>
                          </a:solidFill>
                          <a:effectLst/>
                          <a:latin typeface="Helvetica 65 Medium"/>
                        </a:rPr>
                        <a:t>Recursos Humanos</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Trabalhadores representados por sindicato</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Todos os colaboradores da FH são associados ao Sindicato da classe e tem liberdade para associação a qualquer outro sindicato de preferência.</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936104">
                <a:tc>
                  <a:txBody>
                    <a:bodyPr/>
                    <a:lstStyle/>
                    <a:p>
                      <a:pPr algn="l" rtl="0" fontAlgn="ctr"/>
                      <a:r>
                        <a:rPr lang="pt-BR" sz="1200" b="0" i="0" u="none" strike="noStrike">
                          <a:solidFill>
                            <a:srgbClr val="292934"/>
                          </a:solidFill>
                          <a:effectLst/>
                          <a:latin typeface="Helvetica 65 Medium"/>
                        </a:rPr>
                        <a:t>Recursos Humanos </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Apoio  a instituições </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A FH  tem parceria com o Hospital Pequeno Príncipe  contribuindo financeiramente com a reabilitação de crianças doentes. Além disto, usa material de divulgação em seus eventos internos. </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792088">
                <a:tc>
                  <a:txBody>
                    <a:bodyPr/>
                    <a:lstStyle/>
                    <a:p>
                      <a:pPr algn="l" rtl="0" fontAlgn="ctr"/>
                      <a:r>
                        <a:rPr lang="pt-BR" sz="1200" b="0" i="0" u="none" strike="noStrike">
                          <a:solidFill>
                            <a:srgbClr val="292934"/>
                          </a:solidFill>
                          <a:effectLst/>
                          <a:latin typeface="Helvetica 65 Medium"/>
                        </a:rPr>
                        <a:t>Recursos Humanos</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Horário </a:t>
                      </a:r>
                      <a:r>
                        <a:rPr lang="pt-BR" sz="1200" b="0" i="0" u="none" strike="noStrike" dirty="0" smtClean="0">
                          <a:solidFill>
                            <a:srgbClr val="292934"/>
                          </a:solidFill>
                          <a:effectLst/>
                          <a:latin typeface="Helvetica 65 Medium"/>
                        </a:rPr>
                        <a:t>Flexível</a:t>
                      </a:r>
                      <a:endParaRPr lang="pt-BR" sz="1200" b="0" i="0" u="none" strike="noStrike" dirty="0">
                        <a:solidFill>
                          <a:srgbClr val="292934"/>
                        </a:solidFill>
                        <a:effectLst/>
                        <a:latin typeface="Helvetica 65 Medium"/>
                      </a:endParaRP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Horário flexível: o </a:t>
                      </a:r>
                      <a:r>
                        <a:rPr lang="pt-BR" sz="1200" b="0" i="0" u="none" strike="noStrike">
                          <a:solidFill>
                            <a:srgbClr val="292934"/>
                          </a:solidFill>
                          <a:effectLst/>
                          <a:latin typeface="Helvetica 65 Medium"/>
                        </a:rPr>
                        <a:t>colaborador </a:t>
                      </a:r>
                      <a:r>
                        <a:rPr lang="pt-BR" sz="1200" b="0" i="0" u="none" strike="noStrike" smtClean="0">
                          <a:solidFill>
                            <a:srgbClr val="292934"/>
                          </a:solidFill>
                          <a:effectLst/>
                          <a:latin typeface="Helvetica 65 Medium"/>
                        </a:rPr>
                        <a:t>da</a:t>
                      </a:r>
                      <a:r>
                        <a:rPr lang="pt-BR" sz="1200" b="0" i="0" u="none" strike="noStrike" baseline="0" smtClean="0">
                          <a:solidFill>
                            <a:srgbClr val="292934"/>
                          </a:solidFill>
                          <a:effectLst/>
                          <a:latin typeface="Helvetica 65 Medium"/>
                        </a:rPr>
                        <a:t> área de </a:t>
                      </a:r>
                      <a:r>
                        <a:rPr lang="pt-BR" sz="1200" b="0" i="1" u="none" strike="noStrike" baseline="0" smtClean="0">
                          <a:solidFill>
                            <a:srgbClr val="292934"/>
                          </a:solidFill>
                          <a:effectLst/>
                          <a:latin typeface="Helvetica 65 Medium"/>
                        </a:rPr>
                        <a:t>Backoffice</a:t>
                      </a:r>
                      <a:r>
                        <a:rPr lang="pt-BR" sz="1200" b="0" i="0" u="none" strike="noStrike" smtClean="0">
                          <a:solidFill>
                            <a:srgbClr val="292934"/>
                          </a:solidFill>
                          <a:effectLst/>
                          <a:latin typeface="Helvetica 65 Medium"/>
                        </a:rPr>
                        <a:t> </a:t>
                      </a:r>
                      <a:r>
                        <a:rPr lang="pt-BR" sz="1200" b="0" i="0" u="none" strike="noStrike" dirty="0">
                          <a:solidFill>
                            <a:srgbClr val="292934"/>
                          </a:solidFill>
                          <a:effectLst/>
                          <a:latin typeface="Helvetica 65 Medium"/>
                        </a:rPr>
                        <a:t>pode administrar seu </a:t>
                      </a:r>
                      <a:r>
                        <a:rPr lang="pt-BR" sz="1200" b="0" i="0" u="none" strike="noStrike">
                          <a:solidFill>
                            <a:srgbClr val="292934"/>
                          </a:solidFill>
                          <a:effectLst/>
                          <a:latin typeface="Helvetica 65 Medium"/>
                        </a:rPr>
                        <a:t>tempo </a:t>
                      </a:r>
                      <a:r>
                        <a:rPr lang="pt-BR" sz="1200" b="0" i="0" u="none" strike="noStrike" smtClean="0">
                          <a:solidFill>
                            <a:srgbClr val="292934"/>
                          </a:solidFill>
                          <a:effectLst/>
                          <a:latin typeface="Helvetica 65 Medium"/>
                        </a:rPr>
                        <a:t>para conciliar </a:t>
                      </a:r>
                      <a:r>
                        <a:rPr lang="pt-BR" sz="1200" b="0" i="0" u="none" strike="noStrike" dirty="0">
                          <a:solidFill>
                            <a:srgbClr val="292934"/>
                          </a:solidFill>
                          <a:effectLst/>
                          <a:latin typeface="Helvetica 65 Medium"/>
                        </a:rPr>
                        <a:t>as obrigações do trabalho com as necessidades particulares.</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chemeClr val="accent5">
                        <a:lumMod val="40000"/>
                        <a:lumOff val="60000"/>
                      </a:schemeClr>
                    </a:solidFill>
                  </a:tcPr>
                </a:tc>
              </a:tr>
              <a:tr h="1808214">
                <a:tc>
                  <a:txBody>
                    <a:bodyPr/>
                    <a:lstStyle/>
                    <a:p>
                      <a:pPr algn="l" rtl="0" fontAlgn="ctr"/>
                      <a:r>
                        <a:rPr lang="pt-BR" sz="1200" b="0" i="0" u="none" strike="noStrike" dirty="0">
                          <a:solidFill>
                            <a:srgbClr val="292934"/>
                          </a:solidFill>
                          <a:effectLst/>
                          <a:latin typeface="Helvetica 65 Medium"/>
                        </a:rPr>
                        <a:t>Compras</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chemeClr val="accent5">
                        <a:lumMod val="40000"/>
                        <a:lumOff val="60000"/>
                      </a:schemeClr>
                    </a:solidFill>
                  </a:tcPr>
                </a:tc>
                <a:tc>
                  <a:txBody>
                    <a:bodyPr/>
                    <a:lstStyle/>
                    <a:p>
                      <a:pPr algn="l" rtl="0" fontAlgn="ctr"/>
                      <a:r>
                        <a:rPr lang="pt-BR" sz="1200" b="0" i="0" u="none" strike="noStrike">
                          <a:solidFill>
                            <a:srgbClr val="292934"/>
                          </a:solidFill>
                          <a:effectLst/>
                          <a:latin typeface="Helvetica 65 Medium"/>
                        </a:rPr>
                        <a:t>Contratos</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A FH não contrata fornecedores que possam, de forma direta ou indireta, estar utilizando de serviços de menores, trabalho escravo ou condições inadequadas de trabalho.</a:t>
                      </a:r>
                      <a:br>
                        <a:rPr lang="pt-BR" sz="1200" b="0" i="0" u="none" strike="noStrike" dirty="0">
                          <a:solidFill>
                            <a:srgbClr val="292934"/>
                          </a:solidFill>
                          <a:effectLst/>
                          <a:latin typeface="Helvetica 65 Medium"/>
                        </a:rPr>
                      </a:br>
                      <a:r>
                        <a:rPr lang="pt-BR" sz="1200" b="0" i="0" u="none" strike="noStrike" dirty="0">
                          <a:solidFill>
                            <a:srgbClr val="292934"/>
                          </a:solidFill>
                          <a:effectLst/>
                          <a:latin typeface="Helvetica 65 Medium"/>
                        </a:rPr>
                        <a:t>Procura fornecedores que sejam signatários do Pacto Global ou que expressem por meio de seus códigos de ética, valores condizentes aos princípios do Pacto e da FH.</a:t>
                      </a:r>
                      <a:br>
                        <a:rPr lang="pt-BR" sz="1200" b="0" i="0" u="none" strike="noStrike" dirty="0">
                          <a:solidFill>
                            <a:srgbClr val="292934"/>
                          </a:solidFill>
                          <a:effectLst/>
                          <a:latin typeface="Helvetica 65 Medium"/>
                        </a:rPr>
                      </a:br>
                      <a:r>
                        <a:rPr lang="pt-BR" sz="1200" b="0" i="0" u="none" strike="noStrike" dirty="0">
                          <a:solidFill>
                            <a:srgbClr val="292934"/>
                          </a:solidFill>
                          <a:effectLst/>
                          <a:latin typeface="Helvetica 65 Medium"/>
                        </a:rPr>
                        <a:t>Também procuramos firmar parceria com clientes que tenham conduta adequada, que respeitem e valorizem os diretos humanos de forma geral.</a:t>
                      </a:r>
                    </a:p>
                  </a:txBody>
                  <a:tcPr marL="7619" marR="7619" marT="76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chemeClr val="accent5">
                        <a:lumMod val="40000"/>
                        <a:lumOff val="60000"/>
                      </a:schemeClr>
                    </a:solidFill>
                  </a:tcPr>
                </a:tc>
              </a:tr>
            </a:tbl>
          </a:graphicData>
        </a:graphic>
      </p:graphicFrame>
    </p:spTree>
    <p:extLst>
      <p:ext uri="{BB962C8B-B14F-4D97-AF65-F5344CB8AC3E}">
        <p14:creationId xmlns:p14="http://schemas.microsoft.com/office/powerpoint/2010/main" val="25142202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quarter" idx="14"/>
          </p:nvPr>
        </p:nvSpPr>
        <p:spPr/>
        <p:txBody>
          <a:bodyPr/>
          <a:lstStyle/>
          <a:p>
            <a:r>
              <a:rPr lang="pt-BR" dirty="0"/>
              <a:t>FH Consulting, </a:t>
            </a:r>
            <a:r>
              <a:rPr lang="pt-BR" dirty="0" smtClean="0"/>
              <a:t>2013</a:t>
            </a:r>
            <a:endParaRPr lang="pt-BR" dirty="0"/>
          </a:p>
          <a:p>
            <a:endParaRPr lang="pt-BR" dirty="0"/>
          </a:p>
        </p:txBody>
      </p:sp>
      <p:sp>
        <p:nvSpPr>
          <p:cNvPr id="5" name="Subtítulo 4"/>
          <p:cNvSpPr>
            <a:spLocks noGrp="1"/>
          </p:cNvSpPr>
          <p:nvPr>
            <p:ph type="subTitle" idx="1"/>
          </p:nvPr>
        </p:nvSpPr>
        <p:spPr/>
        <p:txBody>
          <a:bodyPr/>
          <a:lstStyle/>
          <a:p>
            <a:r>
              <a:rPr lang="en-US" dirty="0" smtClean="0">
                <a:solidFill>
                  <a:schemeClr val="tx2">
                    <a:lumMod val="75000"/>
                  </a:schemeClr>
                </a:solidFill>
              </a:rPr>
              <a:t>COP 2012</a:t>
            </a:r>
            <a:endParaRPr lang="en-US" dirty="0">
              <a:solidFill>
                <a:schemeClr val="tx2">
                  <a:lumMod val="75000"/>
                </a:schemeClr>
              </a:solidFill>
            </a:endParaRPr>
          </a:p>
          <a:p>
            <a:endParaRPr lang="pt-BR" dirty="0"/>
          </a:p>
        </p:txBody>
      </p:sp>
      <p:sp>
        <p:nvSpPr>
          <p:cNvPr id="6" name="Título 5"/>
          <p:cNvSpPr>
            <a:spLocks noGrp="1"/>
          </p:cNvSpPr>
          <p:nvPr>
            <p:ph type="ctrTitle"/>
          </p:nvPr>
        </p:nvSpPr>
        <p:spPr/>
        <p:txBody>
          <a:bodyPr/>
          <a:lstStyle/>
          <a:p>
            <a:r>
              <a:rPr lang="pt-BR" dirty="0" err="1">
                <a:solidFill>
                  <a:schemeClr val="tx2">
                    <a:lumMod val="75000"/>
                  </a:schemeClr>
                </a:solidFill>
              </a:rPr>
              <a:t>Comunication</a:t>
            </a:r>
            <a:r>
              <a:rPr lang="pt-BR" dirty="0">
                <a:solidFill>
                  <a:schemeClr val="tx2">
                    <a:lumMod val="75000"/>
                  </a:schemeClr>
                </a:solidFill>
              </a:rPr>
              <a:t> </a:t>
            </a:r>
            <a:r>
              <a:rPr lang="pt-BR" dirty="0" err="1">
                <a:solidFill>
                  <a:schemeClr val="tx2">
                    <a:lumMod val="75000"/>
                  </a:schemeClr>
                </a:solidFill>
              </a:rPr>
              <a:t>on</a:t>
            </a:r>
            <a:r>
              <a:rPr lang="pt-BR" dirty="0">
                <a:solidFill>
                  <a:schemeClr val="tx2">
                    <a:lumMod val="75000"/>
                  </a:schemeClr>
                </a:solidFill>
              </a:rPr>
              <a:t> </a:t>
            </a:r>
            <a:r>
              <a:rPr lang="pt-BR" dirty="0" err="1">
                <a:solidFill>
                  <a:schemeClr val="tx2">
                    <a:lumMod val="75000"/>
                  </a:schemeClr>
                </a:solidFill>
              </a:rPr>
              <a:t>Progress</a:t>
            </a:r>
            <a:endParaRPr lang="pt-BR" dirty="0">
              <a:solidFill>
                <a:schemeClr val="tx2">
                  <a:lumMod val="75000"/>
                </a:schemeClr>
              </a:solidFill>
            </a:endParaRPr>
          </a:p>
        </p:txBody>
      </p:sp>
    </p:spTree>
    <p:extLst>
      <p:ext uri="{BB962C8B-B14F-4D97-AF65-F5344CB8AC3E}">
        <p14:creationId xmlns:p14="http://schemas.microsoft.com/office/powerpoint/2010/main" val="2311846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p:cNvSpPr txBox="1">
            <a:spLocks/>
          </p:cNvSpPr>
          <p:nvPr/>
        </p:nvSpPr>
        <p:spPr>
          <a:xfrm>
            <a:off x="467544" y="188640"/>
            <a:ext cx="5472608"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en-US" dirty="0" err="1" smtClean="0">
                <a:solidFill>
                  <a:schemeClr val="tx2">
                    <a:lumMod val="75000"/>
                  </a:schemeClr>
                </a:solidFill>
              </a:rPr>
              <a:t>Ações</a:t>
            </a:r>
            <a:r>
              <a:rPr lang="en-US" dirty="0" smtClean="0">
                <a:solidFill>
                  <a:schemeClr val="tx2">
                    <a:lumMod val="75000"/>
                  </a:schemeClr>
                </a:solidFill>
              </a:rPr>
              <a:t> 2012: </a:t>
            </a:r>
            <a:r>
              <a:rPr lang="en-US" dirty="0" err="1" smtClean="0">
                <a:solidFill>
                  <a:schemeClr val="tx2">
                    <a:lumMod val="75000"/>
                  </a:schemeClr>
                </a:solidFill>
              </a:rPr>
              <a:t>Trabalho</a:t>
            </a:r>
            <a:endParaRPr lang="en-US" dirty="0">
              <a:solidFill>
                <a:schemeClr val="tx2">
                  <a:lumMod val="75000"/>
                </a:schemeClr>
              </a:solidFill>
            </a:endParaRPr>
          </a:p>
        </p:txBody>
      </p:sp>
      <p:graphicFrame>
        <p:nvGraphicFramePr>
          <p:cNvPr id="13" name="Tabela 12"/>
          <p:cNvGraphicFramePr>
            <a:graphicFrameLocks noGrp="1"/>
          </p:cNvGraphicFramePr>
          <p:nvPr>
            <p:extLst>
              <p:ext uri="{D42A27DB-BD31-4B8C-83A1-F6EECF244321}">
                <p14:modId xmlns:p14="http://schemas.microsoft.com/office/powerpoint/2010/main" val="1528772564"/>
              </p:ext>
            </p:extLst>
          </p:nvPr>
        </p:nvGraphicFramePr>
        <p:xfrm>
          <a:off x="467544" y="1412776"/>
          <a:ext cx="8208912" cy="4176464"/>
        </p:xfrm>
        <a:graphic>
          <a:graphicData uri="http://schemas.openxmlformats.org/drawingml/2006/table">
            <a:tbl>
              <a:tblPr firstRow="1" bandRow="1"/>
              <a:tblGrid>
                <a:gridCol w="2016224"/>
                <a:gridCol w="2016224"/>
                <a:gridCol w="4176464"/>
              </a:tblGrid>
              <a:tr h="144016">
                <a:tc>
                  <a:txBody>
                    <a:bodyPr/>
                    <a:lstStyle/>
                    <a:p>
                      <a:pPr algn="l" rtl="0" fontAlgn="ctr"/>
                      <a:r>
                        <a:rPr lang="pt-BR" sz="1200" b="1" i="0" u="none" strike="noStrike" dirty="0">
                          <a:solidFill>
                            <a:srgbClr val="FFFFFF"/>
                          </a:solidFill>
                          <a:effectLst/>
                          <a:latin typeface="Helvetica 65 Medium"/>
                        </a:rPr>
                        <a:t>Sistemas</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200" b="1" i="0" u="none" strike="noStrike">
                          <a:solidFill>
                            <a:srgbClr val="FFFFFF"/>
                          </a:solidFill>
                          <a:effectLst/>
                          <a:latin typeface="Helvetica 65 Medium"/>
                        </a:rPr>
                        <a:t>Ações</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200" b="1" i="0" u="none" strike="noStrike">
                          <a:solidFill>
                            <a:srgbClr val="FFFFFF"/>
                          </a:solidFill>
                          <a:effectLst/>
                          <a:latin typeface="Helvetica 65 Medium"/>
                        </a:rPr>
                        <a:t>Performance</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2547105">
                <a:tc>
                  <a:txBody>
                    <a:bodyPr/>
                    <a:lstStyle/>
                    <a:p>
                      <a:pPr algn="l" rtl="0" fontAlgn="ctr"/>
                      <a:r>
                        <a:rPr lang="pt-BR" sz="1200" b="0" i="0" u="none" strike="noStrike" dirty="0">
                          <a:solidFill>
                            <a:srgbClr val="292934"/>
                          </a:solidFill>
                          <a:effectLst/>
                          <a:latin typeface="Helvetica 65 Medium"/>
                        </a:rPr>
                        <a:t>Recursos Humanos</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Avaliações de Desempenho</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Matriz de avaliação é o principal instrumento para planejar e acompanhar o desenvolvimento do colaborador. Uma mesma matriz cobre desde o estágio até o nível </a:t>
                      </a:r>
                      <a:r>
                        <a:rPr lang="pt-BR" sz="1200" b="0" i="0" u="none" strike="noStrike">
                          <a:solidFill>
                            <a:srgbClr val="292934"/>
                          </a:solidFill>
                          <a:effectLst/>
                          <a:latin typeface="Helvetica 65 Medium"/>
                        </a:rPr>
                        <a:t>de </a:t>
                      </a:r>
                      <a:r>
                        <a:rPr lang="pt-BR" sz="1200" b="0" i="0" u="none" strike="noStrike" smtClean="0">
                          <a:solidFill>
                            <a:srgbClr val="292934"/>
                          </a:solidFill>
                          <a:effectLst/>
                          <a:latin typeface="Helvetica 65 Medium"/>
                        </a:rPr>
                        <a:t>gestão </a:t>
                      </a:r>
                      <a:r>
                        <a:rPr lang="pt-BR" sz="1200" b="0" i="0" u="none" strike="noStrike" dirty="0">
                          <a:solidFill>
                            <a:srgbClr val="292934"/>
                          </a:solidFill>
                          <a:effectLst/>
                          <a:latin typeface="Helvetica 65 Medium"/>
                        </a:rPr>
                        <a:t>passando por todos os níveis da consultoria. O colaborador sabe exatamente os itens que deve desenvolver para seguir crescendo dentro da empresa e registra seu desenvolvimento em cada avaliação (semestral ou anual). O planejamento de carreira e atualizações de remuneração dependem exclusivamente da competência avaliada de cada colaborador. Em nenhuma hipótese são consideradas, para vias de promoção ou avaliação, fatores como gênero, raça ou opções religiosas ou sexuais.</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r h="1440160">
                <a:tc>
                  <a:txBody>
                    <a:bodyPr/>
                    <a:lstStyle/>
                    <a:p>
                      <a:pPr algn="l" rtl="0" fontAlgn="ctr"/>
                      <a:r>
                        <a:rPr lang="pt-BR" sz="1200" b="0" i="0" u="none" strike="noStrike" dirty="0">
                          <a:solidFill>
                            <a:srgbClr val="292934"/>
                          </a:solidFill>
                          <a:effectLst/>
                          <a:latin typeface="Helvetica 65 Medium"/>
                        </a:rPr>
                        <a:t>Recursos Humanos</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Acompanhamento de Indicadores</a:t>
                      </a: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 </a:t>
                      </a:r>
                      <a:r>
                        <a:rPr lang="pt-BR" sz="1200" b="0" i="0" u="none" strike="noStrike">
                          <a:solidFill>
                            <a:srgbClr val="292934"/>
                          </a:solidFill>
                          <a:effectLst/>
                          <a:latin typeface="Helvetica 65 Medium"/>
                        </a:rPr>
                        <a:t>FH </a:t>
                      </a:r>
                      <a:r>
                        <a:rPr lang="pt-BR" sz="1200" b="0" i="0" u="none" strike="noStrike" smtClean="0">
                          <a:solidFill>
                            <a:srgbClr val="292934"/>
                          </a:solidFill>
                          <a:effectLst/>
                          <a:latin typeface="Helvetica 65 Medium"/>
                        </a:rPr>
                        <a:t>acompanha </a:t>
                      </a:r>
                      <a:r>
                        <a:rPr lang="pt-BR" sz="1200" b="0" i="0" u="none" strike="noStrike" dirty="0">
                          <a:solidFill>
                            <a:srgbClr val="292934"/>
                          </a:solidFill>
                          <a:effectLst/>
                          <a:latin typeface="Helvetica 65 Medium"/>
                        </a:rPr>
                        <a:t>todos os indicadores de contratação, avaliando a igualdade entre grupos de trabalho de gêneros e idades diferentes. A diversidade cultural passou a ser um indicador da empresa em 2006. </a:t>
                      </a:r>
                    </a:p>
                    <a:p>
                      <a:pPr algn="just" rtl="0" fontAlgn="ctr"/>
                      <a:r>
                        <a:rPr lang="pt-BR" sz="1200" b="0" i="0" u="none" strike="noStrike" dirty="0">
                          <a:solidFill>
                            <a:srgbClr val="292934"/>
                          </a:solidFill>
                          <a:effectLst/>
                          <a:latin typeface="Helvetica 65 Medium"/>
                        </a:rPr>
                        <a:t>Em relação ao gênero, as mulheres ocupam cargos de liderança e em todos os níveis possuem salários iguais aos dos homens</a:t>
                      </a:r>
                      <a:r>
                        <a:rPr lang="pt-BR" sz="1200" b="0" i="0" u="none" strike="sngStrike" dirty="0">
                          <a:solidFill>
                            <a:srgbClr val="292934"/>
                          </a:solidFill>
                          <a:effectLst/>
                          <a:latin typeface="Helvetica 65 Medium"/>
                        </a:rPr>
                        <a:t>. </a:t>
                      </a:r>
                      <a:endParaRPr lang="pt-BR" sz="1200" b="0" i="0" u="none" strike="noStrike" dirty="0">
                        <a:solidFill>
                          <a:srgbClr val="292934"/>
                        </a:solidFill>
                        <a:effectLst/>
                        <a:latin typeface="Helvetica 65 Medium"/>
                      </a:endParaRPr>
                    </a:p>
                  </a:txBody>
                  <a:tcPr marL="6319" marR="6319" marT="63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spTree>
    <p:extLst>
      <p:ext uri="{BB962C8B-B14F-4D97-AF65-F5344CB8AC3E}">
        <p14:creationId xmlns:p14="http://schemas.microsoft.com/office/powerpoint/2010/main" val="6159796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a:xfrm>
            <a:off x="467544" y="188640"/>
            <a:ext cx="6480720"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en-US" dirty="0" err="1" smtClean="0">
                <a:solidFill>
                  <a:schemeClr val="tx2">
                    <a:lumMod val="75000"/>
                  </a:schemeClr>
                </a:solidFill>
              </a:rPr>
              <a:t>Ações</a:t>
            </a:r>
            <a:r>
              <a:rPr lang="en-US" dirty="0" smtClean="0">
                <a:solidFill>
                  <a:schemeClr val="tx2">
                    <a:lumMod val="75000"/>
                  </a:schemeClr>
                </a:solidFill>
              </a:rPr>
              <a:t> 2012: </a:t>
            </a:r>
            <a:r>
              <a:rPr lang="en-US" dirty="0" err="1" smtClean="0">
                <a:solidFill>
                  <a:schemeClr val="tx2">
                    <a:lumMod val="75000"/>
                  </a:schemeClr>
                </a:solidFill>
              </a:rPr>
              <a:t>Trabalho</a:t>
            </a:r>
            <a:endParaRPr lang="en-US" dirty="0">
              <a:solidFill>
                <a:schemeClr val="tx2">
                  <a:lumMod val="75000"/>
                </a:schemeClr>
              </a:solidFill>
            </a:endParaRPr>
          </a:p>
        </p:txBody>
      </p:sp>
      <p:graphicFrame>
        <p:nvGraphicFramePr>
          <p:cNvPr id="10" name="Tabela 9"/>
          <p:cNvGraphicFramePr>
            <a:graphicFrameLocks noGrp="1"/>
          </p:cNvGraphicFramePr>
          <p:nvPr>
            <p:extLst>
              <p:ext uri="{D42A27DB-BD31-4B8C-83A1-F6EECF244321}">
                <p14:modId xmlns:p14="http://schemas.microsoft.com/office/powerpoint/2010/main" val="243540716"/>
              </p:ext>
            </p:extLst>
          </p:nvPr>
        </p:nvGraphicFramePr>
        <p:xfrm>
          <a:off x="611560" y="1484784"/>
          <a:ext cx="8064896" cy="3601938"/>
        </p:xfrm>
        <a:graphic>
          <a:graphicData uri="http://schemas.openxmlformats.org/drawingml/2006/table">
            <a:tbl>
              <a:tblPr firstRow="1" bandRow="1"/>
              <a:tblGrid>
                <a:gridCol w="1872208"/>
                <a:gridCol w="1224136"/>
                <a:gridCol w="4968552"/>
              </a:tblGrid>
              <a:tr h="360040">
                <a:tc>
                  <a:txBody>
                    <a:bodyPr/>
                    <a:lstStyle/>
                    <a:p>
                      <a:pPr algn="l" rtl="0" fontAlgn="ctr"/>
                      <a:r>
                        <a:rPr lang="pt-BR" sz="1200" b="1" i="0" u="none" strike="noStrike" dirty="0">
                          <a:solidFill>
                            <a:srgbClr val="FFFFFF"/>
                          </a:solidFill>
                          <a:effectLst/>
                          <a:latin typeface="Calibri"/>
                        </a:rPr>
                        <a:t>Sistemas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200" b="1" i="0" u="none" strike="noStrike">
                          <a:solidFill>
                            <a:srgbClr val="FFFFFF"/>
                          </a:solidFill>
                          <a:effectLst/>
                          <a:latin typeface="Calibri"/>
                        </a:rPr>
                        <a:t>Ações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200" b="1" i="0" u="none" strike="noStrike" dirty="0">
                          <a:solidFill>
                            <a:srgbClr val="FFFFFF"/>
                          </a:solidFill>
                          <a:effectLst/>
                          <a:latin typeface="Calibri"/>
                        </a:rPr>
                        <a:t>Performance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2232248">
                <a:tc>
                  <a:txBody>
                    <a:bodyPr/>
                    <a:lstStyle/>
                    <a:p>
                      <a:pPr algn="l" rtl="0" fontAlgn="ctr"/>
                      <a:r>
                        <a:rPr lang="pt-BR" sz="1200" b="0" i="0" u="none" strike="noStrike" dirty="0">
                          <a:solidFill>
                            <a:srgbClr val="292934"/>
                          </a:solidFill>
                          <a:effectLst/>
                          <a:latin typeface="Helvetica 65 Medium"/>
                        </a:rPr>
                        <a:t>Recursos Humanos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Remuneração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a:solidFill>
                            <a:srgbClr val="292934"/>
                          </a:solidFill>
                          <a:effectLst/>
                          <a:latin typeface="Helvetica 65 Medium"/>
                        </a:rPr>
                        <a:t>A empresa utiliza pesquisas salariais e de benefícios </a:t>
                      </a:r>
                      <a:r>
                        <a:rPr lang="pt-BR" sz="1200" b="0" i="0" u="none" strike="noStrike" smtClean="0">
                          <a:solidFill>
                            <a:srgbClr val="292934"/>
                          </a:solidFill>
                          <a:effectLst/>
                          <a:latin typeface="Helvetica 65 Medium"/>
                        </a:rPr>
                        <a:t>para </a:t>
                      </a:r>
                      <a:r>
                        <a:rPr lang="pt-BR" sz="1200" b="0" i="0" u="none" strike="noStrike">
                          <a:solidFill>
                            <a:srgbClr val="292934"/>
                          </a:solidFill>
                          <a:effectLst/>
                          <a:latin typeface="Helvetica 65 Medium"/>
                        </a:rPr>
                        <a:t>as funções que são compatíveis com empresas tradicionais. </a:t>
                      </a:r>
                      <a:endParaRPr lang="pt-BR" sz="1200" b="0" i="0" u="none" strike="noStrike" smtClean="0">
                        <a:solidFill>
                          <a:srgbClr val="292934"/>
                        </a:solidFill>
                        <a:effectLst/>
                        <a:latin typeface="Helvetica 65 Medium"/>
                      </a:endParaRPr>
                    </a:p>
                    <a:p>
                      <a:pPr algn="just" rtl="0" fontAlgn="ctr"/>
                      <a:r>
                        <a:rPr lang="pt-BR" sz="1200" b="0" i="0" u="none" strike="noStrike" smtClean="0">
                          <a:solidFill>
                            <a:srgbClr val="292934"/>
                          </a:solidFill>
                          <a:effectLst/>
                          <a:latin typeface="Helvetica 65 Medium"/>
                        </a:rPr>
                        <a:t>Para </a:t>
                      </a:r>
                      <a:r>
                        <a:rPr lang="pt-BR" sz="1200" b="0" i="0" u="none" strike="noStrike">
                          <a:solidFill>
                            <a:srgbClr val="292934"/>
                          </a:solidFill>
                          <a:effectLst/>
                          <a:latin typeface="Helvetica 65 Medium"/>
                        </a:rPr>
                        <a:t>as funções específicas de consultoria em SAP, a principal fonte de informações é um sistema de cadastro de profissionais que recebem as vagas abertas pela empresa. Existem no Brasil aproximadamente 8 mil profissionais que trabalham com SAP e temos ativos em nosso sistema uma média de </a:t>
                      </a:r>
                      <a:r>
                        <a:rPr lang="pt-BR" sz="1200" b="0" i="0" u="none" strike="noStrike" smtClean="0">
                          <a:solidFill>
                            <a:srgbClr val="292934"/>
                          </a:solidFill>
                          <a:effectLst/>
                          <a:latin typeface="Helvetica 65 Medium"/>
                        </a:rPr>
                        <a:t>800 </a:t>
                      </a:r>
                      <a:r>
                        <a:rPr lang="pt-BR" sz="1200" b="0" i="0" u="none" strike="noStrike">
                          <a:solidFill>
                            <a:srgbClr val="292934"/>
                          </a:solidFill>
                          <a:effectLst/>
                          <a:latin typeface="Helvetica 65 Medium"/>
                        </a:rPr>
                        <a:t>profissionais. Com isto temos uma fonte importante de informações salariais e de benefícios do nosso mercado.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1009650">
                <a:tc>
                  <a:txBody>
                    <a:bodyPr/>
                    <a:lstStyle/>
                    <a:p>
                      <a:pPr algn="l" rtl="0" fontAlgn="ctr"/>
                      <a:r>
                        <a:rPr lang="pt-BR" sz="1200" b="0" i="0" u="none" strike="noStrike">
                          <a:solidFill>
                            <a:srgbClr val="292934"/>
                          </a:solidFill>
                          <a:effectLst/>
                          <a:latin typeface="Helvetica 65 Medium"/>
                        </a:rPr>
                        <a:t>Recursos Humanos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200" b="0" i="0" u="none" strike="noStrike" dirty="0">
                          <a:solidFill>
                            <a:srgbClr val="292934"/>
                          </a:solidFill>
                          <a:effectLst/>
                          <a:latin typeface="Helvetica 65 Medium"/>
                        </a:rPr>
                        <a:t>Recrutamento e Seleção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200" b="0" i="0" u="none" strike="noStrike" dirty="0">
                          <a:solidFill>
                            <a:srgbClr val="292934"/>
                          </a:solidFill>
                          <a:effectLst/>
                          <a:latin typeface="Helvetica 65 Medium"/>
                        </a:rPr>
                        <a:t>As vagas abertas na </a:t>
                      </a:r>
                      <a:r>
                        <a:rPr lang="pt-BR" sz="1200" b="0" i="0" u="none" strike="noStrike">
                          <a:solidFill>
                            <a:srgbClr val="292934"/>
                          </a:solidFill>
                          <a:effectLst/>
                          <a:latin typeface="Helvetica 65 Medium"/>
                        </a:rPr>
                        <a:t>FH </a:t>
                      </a:r>
                      <a:r>
                        <a:rPr lang="pt-BR" sz="1200" b="0" i="0" u="none" strike="noStrike" smtClean="0">
                          <a:solidFill>
                            <a:srgbClr val="292934"/>
                          </a:solidFill>
                          <a:effectLst/>
                          <a:latin typeface="Helvetica 65 Medium"/>
                        </a:rPr>
                        <a:t>são </a:t>
                      </a:r>
                      <a:r>
                        <a:rPr lang="pt-BR" sz="1200" b="0" i="0" u="none" strike="noStrike" dirty="0">
                          <a:solidFill>
                            <a:srgbClr val="292934"/>
                          </a:solidFill>
                          <a:effectLst/>
                          <a:latin typeface="Helvetica 65 Medium"/>
                        </a:rPr>
                        <a:t>divulgadas a todos os colaboradores via </a:t>
                      </a:r>
                      <a:r>
                        <a:rPr lang="pt-BR" sz="1200" b="0" i="0" u="none" strike="noStrike" dirty="0" smtClean="0">
                          <a:solidFill>
                            <a:srgbClr val="292934"/>
                          </a:solidFill>
                          <a:effectLst/>
                          <a:latin typeface="Helvetica 65 Medium"/>
                        </a:rPr>
                        <a:t>e-mail </a:t>
                      </a:r>
                      <a:r>
                        <a:rPr lang="pt-BR" sz="1200" b="0" i="0" u="none" strike="noStrike" dirty="0">
                          <a:solidFill>
                            <a:srgbClr val="292934"/>
                          </a:solidFill>
                          <a:effectLst/>
                          <a:latin typeface="Helvetica 65 Medium"/>
                        </a:rPr>
                        <a:t>e através do site. As vagas são internas e externas simultaneamente, porém o público interno tem preferência.</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spTree>
    <p:extLst>
      <p:ext uri="{BB962C8B-B14F-4D97-AF65-F5344CB8AC3E}">
        <p14:creationId xmlns:p14="http://schemas.microsoft.com/office/powerpoint/2010/main" val="19692412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a:xfrm>
            <a:off x="395536" y="908720"/>
            <a:ext cx="7772400" cy="4860540"/>
          </a:xfrm>
        </p:spPr>
        <p:txBody>
          <a:bodyPr>
            <a:normAutofit/>
          </a:bodyPr>
          <a:lstStyle/>
          <a:p>
            <a:pPr algn="l"/>
            <a:r>
              <a:rPr lang="pt-BR" sz="2000" b="1" u="sng" dirty="0" smtClean="0">
                <a:latin typeface="Helvetica 65 Medium"/>
              </a:rPr>
              <a:t>Princípio 7</a:t>
            </a:r>
            <a:r>
              <a:rPr lang="pt-BR" sz="2000" b="1" dirty="0" smtClean="0">
                <a:latin typeface="Helvetica 65 Medium"/>
              </a:rPr>
              <a:t>: </a:t>
            </a:r>
            <a:r>
              <a:rPr lang="pt-BR" sz="2000" dirty="0" smtClean="0">
                <a:latin typeface="Helvetica 65 Medium"/>
              </a:rPr>
              <a:t>As empresas devem apoiar uma abordagem preventiva para os desafios ambientais.</a:t>
            </a:r>
            <a:br>
              <a:rPr lang="pt-BR" sz="2000" dirty="0" smtClean="0">
                <a:latin typeface="Helvetica 65 Medium"/>
              </a:rPr>
            </a:br>
            <a:r>
              <a:rPr lang="pt-BR" sz="2000" dirty="0" smtClean="0">
                <a:latin typeface="Helvetica 65 Medium"/>
              </a:rPr>
              <a:t/>
            </a:r>
            <a:br>
              <a:rPr lang="pt-BR" sz="2000" dirty="0" smtClean="0">
                <a:latin typeface="Helvetica 65 Medium"/>
              </a:rPr>
            </a:br>
            <a:r>
              <a:rPr lang="pt-BR" sz="2000" dirty="0" smtClean="0">
                <a:latin typeface="Helvetica 65 Medium"/>
              </a:rPr>
              <a:t/>
            </a:r>
            <a:br>
              <a:rPr lang="pt-BR" sz="2000" dirty="0" smtClean="0">
                <a:latin typeface="Helvetica 65 Medium"/>
              </a:rPr>
            </a:br>
            <a:r>
              <a:rPr lang="pt-BR" sz="2000" b="1" u="sng" dirty="0">
                <a:latin typeface="Helvetica 65 Medium"/>
              </a:rPr>
              <a:t>Princípio 8</a:t>
            </a:r>
            <a:r>
              <a:rPr lang="pt-BR" sz="2000" dirty="0">
                <a:latin typeface="Helvetica 65 Medium"/>
              </a:rPr>
              <a:t>: As empresas devem assumir iniciativas para promover uma maior responsabilidade ambiental</a:t>
            </a:r>
            <a:r>
              <a:rPr lang="pt-BR" sz="2000" dirty="0" smtClean="0">
                <a:latin typeface="Helvetica 65 Medium"/>
              </a:rPr>
              <a:t>.</a:t>
            </a:r>
            <a:br>
              <a:rPr lang="pt-BR" sz="2000" dirty="0" smtClean="0">
                <a:latin typeface="Helvetica 65 Medium"/>
              </a:rPr>
            </a:br>
            <a:r>
              <a:rPr lang="pt-BR" sz="2000" dirty="0" smtClean="0">
                <a:latin typeface="Helvetica 65 Medium"/>
              </a:rPr>
              <a:t/>
            </a:r>
            <a:br>
              <a:rPr lang="pt-BR" sz="2000" dirty="0" smtClean="0">
                <a:latin typeface="Helvetica 65 Medium"/>
              </a:rPr>
            </a:br>
            <a:r>
              <a:rPr lang="pt-BR" sz="2000" b="1" u="sng" dirty="0" smtClean="0">
                <a:latin typeface="Helvetica 65 Medium"/>
              </a:rPr>
              <a:t>Princípio </a:t>
            </a:r>
            <a:r>
              <a:rPr lang="pt-BR" sz="2000" b="1" u="sng" dirty="0">
                <a:latin typeface="Helvetica 65 Medium"/>
              </a:rPr>
              <a:t>9</a:t>
            </a:r>
            <a:r>
              <a:rPr lang="pt-BR" sz="2000" u="sng" dirty="0">
                <a:latin typeface="Helvetica 65 Medium"/>
              </a:rPr>
              <a:t>: </a:t>
            </a:r>
            <a:r>
              <a:rPr lang="pt-BR" sz="2000" dirty="0">
                <a:latin typeface="Helvetica 65 Medium"/>
              </a:rPr>
              <a:t>As empresas devem encorajar o desenvolvimento e a difusão de tecnologias ambientalmente sustentáveis</a:t>
            </a:r>
            <a:r>
              <a:rPr lang="pt-BR" sz="2000" dirty="0" smtClean="0">
                <a:latin typeface="Helvetica 65 Medium"/>
              </a:rPr>
              <a:t>.</a:t>
            </a:r>
            <a:r>
              <a:rPr lang="pt-BR" sz="1800" dirty="0" smtClean="0">
                <a:latin typeface="Helvetica 65 Medium"/>
              </a:rPr>
              <a:t/>
            </a:r>
            <a:br>
              <a:rPr lang="pt-BR" sz="1800" dirty="0" smtClean="0">
                <a:latin typeface="Helvetica 65 Medium"/>
              </a:rPr>
            </a:br>
            <a:r>
              <a:rPr lang="en-US" sz="1800" dirty="0"/>
              <a:t/>
            </a:r>
            <a:br>
              <a:rPr lang="en-US" sz="1800" dirty="0"/>
            </a:br>
            <a:r>
              <a:rPr lang="en-US" sz="1800" dirty="0"/>
              <a:t/>
            </a:r>
            <a:br>
              <a:rPr lang="en-US" sz="1800" dirty="0"/>
            </a:br>
            <a:endParaRPr lang="en-US" sz="1800" dirty="0"/>
          </a:p>
        </p:txBody>
      </p:sp>
      <p:sp>
        <p:nvSpPr>
          <p:cNvPr id="10" name="CaixaDeTexto 9"/>
          <p:cNvSpPr txBox="1"/>
          <p:nvPr/>
        </p:nvSpPr>
        <p:spPr>
          <a:xfrm>
            <a:off x="251520" y="190381"/>
            <a:ext cx="5544616" cy="646331"/>
          </a:xfrm>
          <a:prstGeom prst="rect">
            <a:avLst/>
          </a:prstGeom>
          <a:noFill/>
        </p:spPr>
        <p:txBody>
          <a:bodyPr wrap="square" rtlCol="0">
            <a:spAutoFit/>
          </a:bodyPr>
          <a:lstStyle/>
          <a:p>
            <a:r>
              <a:rPr lang="pt-BR" sz="3600" dirty="0" smtClean="0">
                <a:solidFill>
                  <a:schemeClr val="tx2">
                    <a:lumMod val="75000"/>
                  </a:schemeClr>
                </a:solidFill>
                <a:latin typeface="HelveticaNeue BlackCond"/>
              </a:rPr>
              <a:t>Meio Ambiente </a:t>
            </a:r>
          </a:p>
        </p:txBody>
      </p:sp>
      <p:sp>
        <p:nvSpPr>
          <p:cNvPr id="15" name="Subtitle 2"/>
          <p:cNvSpPr txBox="1">
            <a:spLocks/>
          </p:cNvSpPr>
          <p:nvPr/>
        </p:nvSpPr>
        <p:spPr>
          <a:xfrm>
            <a:off x="467544" y="5373216"/>
            <a:ext cx="7776864" cy="79208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600" dirty="0">
              <a:solidFill>
                <a:srgbClr val="767575"/>
              </a:solidFill>
              <a:latin typeface="Helvetica 65 Medium"/>
            </a:endParaRPr>
          </a:p>
        </p:txBody>
      </p:sp>
      <p:pic>
        <p:nvPicPr>
          <p:cNvPr id="2" name="Image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7904" y="4797152"/>
            <a:ext cx="4968552" cy="1656184"/>
          </a:xfrm>
          <a:prstGeom prst="rect">
            <a:avLst/>
          </a:prstGeom>
        </p:spPr>
      </p:pic>
    </p:spTree>
    <p:extLst>
      <p:ext uri="{BB962C8B-B14F-4D97-AF65-F5344CB8AC3E}">
        <p14:creationId xmlns:p14="http://schemas.microsoft.com/office/powerpoint/2010/main" val="10510557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a:xfrm>
            <a:off x="323528" y="188640"/>
            <a:ext cx="7488832"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en-US" dirty="0" err="1" smtClean="0">
                <a:solidFill>
                  <a:schemeClr val="tx2">
                    <a:lumMod val="75000"/>
                  </a:schemeClr>
                </a:solidFill>
              </a:rPr>
              <a:t>Ações</a:t>
            </a:r>
            <a:r>
              <a:rPr lang="en-US" dirty="0" smtClean="0">
                <a:solidFill>
                  <a:schemeClr val="tx2">
                    <a:lumMod val="75000"/>
                  </a:schemeClr>
                </a:solidFill>
              </a:rPr>
              <a:t> 2012: </a:t>
            </a:r>
            <a:r>
              <a:rPr lang="en-US" dirty="0" err="1" smtClean="0">
                <a:solidFill>
                  <a:schemeClr val="tx2">
                    <a:lumMod val="75000"/>
                  </a:schemeClr>
                </a:solidFill>
              </a:rPr>
              <a:t>Meio</a:t>
            </a:r>
            <a:r>
              <a:rPr lang="en-US" dirty="0" smtClean="0">
                <a:solidFill>
                  <a:schemeClr val="tx2">
                    <a:lumMod val="75000"/>
                  </a:schemeClr>
                </a:solidFill>
              </a:rPr>
              <a:t> </a:t>
            </a:r>
            <a:r>
              <a:rPr lang="en-US" dirty="0" err="1" smtClean="0">
                <a:solidFill>
                  <a:schemeClr val="tx2">
                    <a:lumMod val="75000"/>
                  </a:schemeClr>
                </a:solidFill>
              </a:rPr>
              <a:t>Ambiente</a:t>
            </a:r>
            <a:endParaRPr lang="en-US" dirty="0">
              <a:solidFill>
                <a:schemeClr val="tx2">
                  <a:lumMod val="75000"/>
                </a:schemeClr>
              </a:solidFill>
            </a:endParaRPr>
          </a:p>
        </p:txBody>
      </p:sp>
      <p:graphicFrame>
        <p:nvGraphicFramePr>
          <p:cNvPr id="10" name="Tabela 9"/>
          <p:cNvGraphicFramePr>
            <a:graphicFrameLocks noGrp="1"/>
          </p:cNvGraphicFramePr>
          <p:nvPr>
            <p:extLst>
              <p:ext uri="{D42A27DB-BD31-4B8C-83A1-F6EECF244321}">
                <p14:modId xmlns:p14="http://schemas.microsoft.com/office/powerpoint/2010/main" val="4227104511"/>
              </p:ext>
            </p:extLst>
          </p:nvPr>
        </p:nvGraphicFramePr>
        <p:xfrm>
          <a:off x="467544" y="1196752"/>
          <a:ext cx="8352928" cy="4083778"/>
        </p:xfrm>
        <a:graphic>
          <a:graphicData uri="http://schemas.openxmlformats.org/drawingml/2006/table">
            <a:tbl>
              <a:tblPr firstRow="1" bandRow="1"/>
              <a:tblGrid>
                <a:gridCol w="1728192"/>
                <a:gridCol w="1866142"/>
                <a:gridCol w="4758594"/>
              </a:tblGrid>
              <a:tr h="288032">
                <a:tc>
                  <a:txBody>
                    <a:bodyPr/>
                    <a:lstStyle/>
                    <a:p>
                      <a:pPr algn="l" rtl="0" fontAlgn="ctr"/>
                      <a:r>
                        <a:rPr lang="pt-BR" sz="1050" b="1" i="0" u="none" strike="noStrike" dirty="0">
                          <a:solidFill>
                            <a:srgbClr val="FFFFFF"/>
                          </a:solidFill>
                          <a:effectLst/>
                          <a:latin typeface="Helvetica 65 Medium"/>
                        </a:rPr>
                        <a:t>Sistemas</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l" rtl="0" fontAlgn="ctr"/>
                      <a:r>
                        <a:rPr lang="pt-BR" sz="1050" b="1" i="0" u="none" strike="noStrike">
                          <a:solidFill>
                            <a:srgbClr val="FFFFFF"/>
                          </a:solidFill>
                          <a:effectLst/>
                          <a:latin typeface="Helvetica 65 Medium"/>
                        </a:rPr>
                        <a:t>Ações</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c>
                  <a:txBody>
                    <a:bodyPr/>
                    <a:lstStyle/>
                    <a:p>
                      <a:pPr algn="just" rtl="0" fontAlgn="ctr"/>
                      <a:r>
                        <a:rPr lang="pt-BR" sz="1050" b="1" i="0" u="none" strike="noStrike">
                          <a:solidFill>
                            <a:srgbClr val="FFFFFF"/>
                          </a:solidFill>
                          <a:effectLst/>
                          <a:latin typeface="Helvetica 65 Medium"/>
                        </a:rPr>
                        <a:t>Performance</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808DA0"/>
                    </a:solidFill>
                  </a:tcPr>
                </a:tc>
              </a:tr>
              <a:tr h="427759">
                <a:tc>
                  <a:txBody>
                    <a:bodyPr/>
                    <a:lstStyle/>
                    <a:p>
                      <a:pPr algn="l" rtl="0" fontAlgn="ctr"/>
                      <a:r>
                        <a:rPr lang="pt-BR" sz="1050" b="0" i="0" u="none" strike="noStrike">
                          <a:solidFill>
                            <a:srgbClr val="292934"/>
                          </a:solidFill>
                          <a:effectLst/>
                          <a:latin typeface="Helvetica 65 Medium"/>
                        </a:rPr>
                        <a:t>Infra Estrutura</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050" b="0" i="0" u="none" strike="noStrike">
                          <a:solidFill>
                            <a:srgbClr val="292934"/>
                          </a:solidFill>
                          <a:effectLst/>
                          <a:latin typeface="Helvetica 65 Medium"/>
                        </a:rPr>
                        <a:t>Coleta Seletiva de Lixo</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050" b="0" i="0" u="none" strike="noStrike" dirty="0">
                          <a:solidFill>
                            <a:srgbClr val="292934"/>
                          </a:solidFill>
                          <a:effectLst/>
                          <a:latin typeface="Helvetica 65 Medium"/>
                        </a:rPr>
                        <a:t>A FH Consulting pratica o armazenamento seletivo de lixo, com lixeiras individuais para metais, plásticos, papéis, lixo comum e pilhas. Procura disseminar essa prática aos seus colaboradores e parceiros.</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1386766">
                <a:tc>
                  <a:txBody>
                    <a:bodyPr/>
                    <a:lstStyle/>
                    <a:p>
                      <a:pPr algn="l" rtl="0" fontAlgn="ctr"/>
                      <a:r>
                        <a:rPr lang="pt-BR" sz="1050" b="0" i="0" u="none" strike="noStrike" dirty="0">
                          <a:solidFill>
                            <a:srgbClr val="292934"/>
                          </a:solidFill>
                          <a:effectLst/>
                          <a:latin typeface="Helvetica 65 Medium"/>
                        </a:rPr>
                        <a:t>Recursos Humanos</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050" b="0" i="0" u="none" strike="noStrike" dirty="0">
                          <a:solidFill>
                            <a:srgbClr val="292934"/>
                          </a:solidFill>
                          <a:effectLst/>
                          <a:latin typeface="Helvetica 65 Medium"/>
                        </a:rPr>
                        <a:t>PPRA</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050" b="0" i="0" u="none" strike="noStrike" dirty="0">
                          <a:solidFill>
                            <a:srgbClr val="292934"/>
                          </a:solidFill>
                          <a:effectLst/>
                          <a:latin typeface="Helvetica 65 Medium"/>
                        </a:rPr>
                        <a:t>Possuímos um PPRA - Programa de Prevenção de Riscos Ambientais que conforme a NR-9 da Portaria nº 3.214/78, tem o objetivo de preservar a saúde e integridade física dos trabalhadores, identificando riscos ambientais existentes no trabalho, tais como ruído, calor, frio, radiações, vibrações, névoas, gases, neblinas, bactérias, fungos, parasitas, vírus, etc. O PPRA, como todo programa preventivo, impõe reconhecimento, avaliação e controle da ocorrência de riscos ambientais, envolvendo ações, sob a responsabilidade do empregador, cuja abrangência depende das características de cada ambiente de trabalho.</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696833">
                <a:tc>
                  <a:txBody>
                    <a:bodyPr/>
                    <a:lstStyle/>
                    <a:p>
                      <a:pPr algn="l" rtl="0" fontAlgn="ctr"/>
                      <a:r>
                        <a:rPr lang="pt-BR" sz="1050" b="0" i="0" u="none" strike="noStrike">
                          <a:solidFill>
                            <a:srgbClr val="292934"/>
                          </a:solidFill>
                          <a:effectLst/>
                          <a:latin typeface="Helvetica 65 Medium"/>
                        </a:rPr>
                        <a:t>Infra Estrutura</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050" b="0" i="0" u="none" strike="noStrike">
                          <a:solidFill>
                            <a:srgbClr val="292934"/>
                          </a:solidFill>
                          <a:effectLst/>
                          <a:latin typeface="Helvetica 65 Medium"/>
                        </a:rPr>
                        <a:t>TI Verde</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050" b="0" i="0" u="none" strike="noStrike" dirty="0">
                          <a:solidFill>
                            <a:srgbClr val="292934"/>
                          </a:solidFill>
                          <a:effectLst/>
                          <a:latin typeface="Helvetica 65 Medium"/>
                        </a:rPr>
                        <a:t>A empresa segue os princípios da TI Verde. Troca todo o parque de computadores e impressoras com mais de três anos, possui um Data Center com equipamentos de alta eficiência energética e destina todos os equipamentos substituídos para empresas especializadas na reciclagem.</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40000"/>
                        <a:lumOff val="60000"/>
                      </a:schemeClr>
                    </a:solidFill>
                  </a:tcPr>
                </a:tc>
              </a:tr>
              <a:tr h="427759">
                <a:tc>
                  <a:txBody>
                    <a:bodyPr/>
                    <a:lstStyle/>
                    <a:p>
                      <a:pPr algn="l" rtl="0" fontAlgn="ctr"/>
                      <a:r>
                        <a:rPr lang="pt-BR" sz="1050" b="0" i="0" u="none" strike="noStrike">
                          <a:solidFill>
                            <a:srgbClr val="292934"/>
                          </a:solidFill>
                          <a:effectLst/>
                          <a:latin typeface="Helvetica 65 Medium"/>
                        </a:rPr>
                        <a:t>Infra Estrutura</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050" b="0" i="0" u="none" strike="noStrike">
                          <a:solidFill>
                            <a:srgbClr val="292934"/>
                          </a:solidFill>
                          <a:effectLst/>
                          <a:latin typeface="Helvetica 65 Medium"/>
                        </a:rPr>
                        <a:t>Redução de Gás Carbônico</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050" b="0" i="0" u="none" strike="noStrike">
                          <a:solidFill>
                            <a:srgbClr val="292934"/>
                          </a:solidFill>
                          <a:effectLst/>
                          <a:latin typeface="Helvetica 65 Medium"/>
                        </a:rPr>
                        <a:t>Incentivamos e disponibilizamos espaço para trabalho remoto, como áudio conferência, Webex, tecnologias que permitem redução de produção de gás carbônico.</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r h="738229">
                <a:tc>
                  <a:txBody>
                    <a:bodyPr/>
                    <a:lstStyle/>
                    <a:p>
                      <a:pPr algn="l" rtl="0" fontAlgn="ctr"/>
                      <a:r>
                        <a:rPr lang="pt-BR" sz="1050" b="0" i="0" u="none" strike="noStrike">
                          <a:solidFill>
                            <a:srgbClr val="292934"/>
                          </a:solidFill>
                          <a:effectLst/>
                          <a:latin typeface="Helvetica 65 Medium"/>
                        </a:rPr>
                        <a:t>Infra Estrutura</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l" rtl="0" fontAlgn="ctr"/>
                      <a:r>
                        <a:rPr lang="pt-BR" sz="1050" b="0" i="0" u="none" strike="noStrike" dirty="0">
                          <a:solidFill>
                            <a:srgbClr val="292934"/>
                          </a:solidFill>
                          <a:effectLst/>
                          <a:latin typeface="Helvetica 65 Medium"/>
                        </a:rPr>
                        <a:t>Redução de lixo</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c>
                  <a:txBody>
                    <a:bodyPr/>
                    <a:lstStyle/>
                    <a:p>
                      <a:pPr algn="just" rtl="0" fontAlgn="ctr"/>
                      <a:r>
                        <a:rPr lang="pt-BR" sz="1050" b="0" i="0" u="none" strike="noStrike" dirty="0">
                          <a:solidFill>
                            <a:srgbClr val="292934"/>
                          </a:solidFill>
                          <a:effectLst/>
                          <a:latin typeface="Helvetica 65 Medium"/>
                        </a:rPr>
                        <a:t>Para reduzir a geração de lixo adota ações simples como utilizar louça nos espaços de integração e não depender de materiais descartáveis como copos plásticos. </a:t>
                      </a:r>
                    </a:p>
                  </a:txBody>
                  <a:tcPr marL="6899" marR="6899" marT="68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40000"/>
                        <a:lumOff val="60000"/>
                      </a:schemeClr>
                    </a:solidFill>
                  </a:tcPr>
                </a:tc>
              </a:tr>
            </a:tbl>
          </a:graphicData>
        </a:graphic>
      </p:graphicFrame>
    </p:spTree>
    <p:extLst>
      <p:ext uri="{BB962C8B-B14F-4D97-AF65-F5344CB8AC3E}">
        <p14:creationId xmlns:p14="http://schemas.microsoft.com/office/powerpoint/2010/main" val="15980758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539552" y="2535039"/>
            <a:ext cx="8064896" cy="1470025"/>
          </a:xfrm>
        </p:spPr>
        <p:txBody>
          <a:bodyPr>
            <a:normAutofit/>
          </a:bodyPr>
          <a:lstStyle/>
          <a:p>
            <a:pPr algn="l"/>
            <a:r>
              <a:rPr lang="pt-BR" sz="2000" b="1" u="sng" dirty="0" smtClean="0"/>
              <a:t>Princípio 10</a:t>
            </a:r>
            <a:r>
              <a:rPr lang="pt-BR" sz="2000" dirty="0" smtClean="0"/>
              <a:t>: Combate à corrupção e todas as suas formas, inclusive extorsão e propina</a:t>
            </a:r>
            <a:r>
              <a:rPr lang="pt-BR" sz="1800" dirty="0" smtClean="0"/>
              <a:t>.</a:t>
            </a:r>
            <a:br>
              <a:rPr lang="pt-BR" sz="1800" dirty="0" smtClean="0"/>
            </a:br>
            <a:endParaRPr lang="en-US" sz="1800" dirty="0"/>
          </a:p>
        </p:txBody>
      </p:sp>
      <p:sp>
        <p:nvSpPr>
          <p:cNvPr id="8" name="Subtitle 2"/>
          <p:cNvSpPr txBox="1">
            <a:spLocks/>
          </p:cNvSpPr>
          <p:nvPr/>
        </p:nvSpPr>
        <p:spPr>
          <a:xfrm>
            <a:off x="683568" y="3886200"/>
            <a:ext cx="7776864" cy="17526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800" dirty="0"/>
          </a:p>
        </p:txBody>
      </p:sp>
      <p:pic>
        <p:nvPicPr>
          <p:cNvPr id="4" name="Image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8264" y="188640"/>
            <a:ext cx="2016224" cy="2232248"/>
          </a:xfrm>
          <a:prstGeom prst="rect">
            <a:avLst/>
          </a:prstGeom>
        </p:spPr>
      </p:pic>
    </p:spTree>
    <p:extLst>
      <p:ext uri="{BB962C8B-B14F-4D97-AF65-F5344CB8AC3E}">
        <p14:creationId xmlns:p14="http://schemas.microsoft.com/office/powerpoint/2010/main" val="19412070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188640"/>
            <a:ext cx="7704856"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en-US" dirty="0" err="1">
                <a:solidFill>
                  <a:schemeClr val="tx2">
                    <a:lumMod val="75000"/>
                  </a:schemeClr>
                </a:solidFill>
              </a:rPr>
              <a:t>A</a:t>
            </a:r>
            <a:r>
              <a:rPr lang="en-US" dirty="0" err="1" smtClean="0">
                <a:solidFill>
                  <a:schemeClr val="tx2">
                    <a:lumMod val="75000"/>
                  </a:schemeClr>
                </a:solidFill>
              </a:rPr>
              <a:t>ções</a:t>
            </a:r>
            <a:r>
              <a:rPr lang="en-US" dirty="0" smtClean="0">
                <a:solidFill>
                  <a:schemeClr val="tx2">
                    <a:lumMod val="75000"/>
                  </a:schemeClr>
                </a:solidFill>
              </a:rPr>
              <a:t> 2012:Contra a </a:t>
            </a:r>
            <a:r>
              <a:rPr lang="en-US" dirty="0" err="1" smtClean="0">
                <a:solidFill>
                  <a:schemeClr val="tx2">
                    <a:lumMod val="75000"/>
                  </a:schemeClr>
                </a:solidFill>
              </a:rPr>
              <a:t>Corrupção</a:t>
            </a:r>
            <a:endParaRPr lang="en-US" dirty="0">
              <a:solidFill>
                <a:schemeClr val="tx2">
                  <a:lumMod val="75000"/>
                </a:schemeClr>
              </a:solidFill>
            </a:endParaRPr>
          </a:p>
        </p:txBody>
      </p:sp>
      <p:graphicFrame>
        <p:nvGraphicFramePr>
          <p:cNvPr id="8" name="Espaço Reservado para Conteúdo 5"/>
          <p:cNvGraphicFramePr>
            <a:graphicFrameLocks/>
          </p:cNvGraphicFramePr>
          <p:nvPr>
            <p:extLst>
              <p:ext uri="{D42A27DB-BD31-4B8C-83A1-F6EECF244321}">
                <p14:modId xmlns:p14="http://schemas.microsoft.com/office/powerpoint/2010/main" val="3415947197"/>
              </p:ext>
            </p:extLst>
          </p:nvPr>
        </p:nvGraphicFramePr>
        <p:xfrm>
          <a:off x="223812" y="1410896"/>
          <a:ext cx="8712969" cy="4445830"/>
        </p:xfrm>
        <a:graphic>
          <a:graphicData uri="http://schemas.openxmlformats.org/drawingml/2006/table">
            <a:tbl>
              <a:tblPr firstRow="1" bandRow="1">
                <a:tableStyleId>{7DF18680-E054-41AD-8BC1-D1AEF772440D}</a:tableStyleId>
              </a:tblPr>
              <a:tblGrid>
                <a:gridCol w="1827908"/>
                <a:gridCol w="1872208"/>
                <a:gridCol w="5012853"/>
              </a:tblGrid>
              <a:tr h="377940">
                <a:tc>
                  <a:txBody>
                    <a:bodyPr/>
                    <a:lstStyle/>
                    <a:p>
                      <a:pPr>
                        <a:lnSpc>
                          <a:spcPct val="115000"/>
                        </a:lnSpc>
                        <a:spcAft>
                          <a:spcPts val="0"/>
                        </a:spcAft>
                      </a:pPr>
                      <a:r>
                        <a:rPr lang="pt-BR" sz="1200" dirty="0">
                          <a:latin typeface="Helvetica 65 Medium"/>
                        </a:rPr>
                        <a:t>Sistemas</a:t>
                      </a:r>
                      <a:endParaRPr lang="pt-BR" sz="1200" dirty="0">
                        <a:latin typeface="Helvetica 65 Medium"/>
                        <a:ea typeface="Calibri"/>
                        <a:cs typeface="Times New Roman"/>
                      </a:endParaRPr>
                    </a:p>
                  </a:txBody>
                  <a:tcPr marL="68580" marR="68580" marT="0" marB="0"/>
                </a:tc>
                <a:tc>
                  <a:txBody>
                    <a:bodyPr/>
                    <a:lstStyle/>
                    <a:p>
                      <a:pPr>
                        <a:lnSpc>
                          <a:spcPct val="115000"/>
                        </a:lnSpc>
                        <a:spcAft>
                          <a:spcPts val="0"/>
                        </a:spcAft>
                      </a:pPr>
                      <a:r>
                        <a:rPr lang="pt-BR" sz="1200" dirty="0">
                          <a:latin typeface="Helvetica 65 Medium"/>
                        </a:rPr>
                        <a:t>Ações</a:t>
                      </a:r>
                      <a:endParaRPr lang="pt-BR" sz="1200" dirty="0">
                        <a:latin typeface="Helvetica 65 Medium"/>
                        <a:ea typeface="Calibri"/>
                        <a:cs typeface="Times New Roman"/>
                      </a:endParaRPr>
                    </a:p>
                  </a:txBody>
                  <a:tcPr marL="68580" marR="68580" marT="0" marB="0"/>
                </a:tc>
                <a:tc>
                  <a:txBody>
                    <a:bodyPr/>
                    <a:lstStyle/>
                    <a:p>
                      <a:pPr algn="just">
                        <a:lnSpc>
                          <a:spcPct val="115000"/>
                        </a:lnSpc>
                        <a:spcAft>
                          <a:spcPts val="0"/>
                        </a:spcAft>
                      </a:pPr>
                      <a:r>
                        <a:rPr lang="pt-BR" sz="1200" dirty="0">
                          <a:latin typeface="Helvetica 65 Medium"/>
                        </a:rPr>
                        <a:t>Performance</a:t>
                      </a:r>
                      <a:endParaRPr lang="pt-BR" sz="1200" dirty="0">
                        <a:latin typeface="Helvetica 65 Medium"/>
                        <a:ea typeface="Calibri"/>
                        <a:cs typeface="Times New Roman"/>
                      </a:endParaRPr>
                    </a:p>
                  </a:txBody>
                  <a:tcPr marL="68580" marR="68580" marT="0" marB="0"/>
                </a:tc>
              </a:tr>
              <a:tr h="982385">
                <a:tc>
                  <a:txBody>
                    <a:bodyPr/>
                    <a:lstStyle/>
                    <a:p>
                      <a:pPr>
                        <a:lnSpc>
                          <a:spcPct val="115000"/>
                        </a:lnSpc>
                        <a:spcAft>
                          <a:spcPts val="0"/>
                        </a:spcAft>
                      </a:pPr>
                      <a:r>
                        <a:rPr lang="pt-BR" sz="1200" dirty="0">
                          <a:latin typeface="Helvetica 65 Medium"/>
                        </a:rPr>
                        <a:t>Compras</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nSpc>
                          <a:spcPct val="115000"/>
                        </a:lnSpc>
                        <a:spcAft>
                          <a:spcPts val="0"/>
                        </a:spcAft>
                      </a:pPr>
                      <a:r>
                        <a:rPr lang="pt-BR" sz="1200" dirty="0">
                          <a:latin typeface="Helvetica 65 Medium"/>
                        </a:rPr>
                        <a:t>Contratos</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gn="just">
                        <a:lnSpc>
                          <a:spcPct val="115000"/>
                        </a:lnSpc>
                        <a:spcAft>
                          <a:spcPts val="1000"/>
                        </a:spcAft>
                      </a:pPr>
                      <a:r>
                        <a:rPr lang="pt-BR" sz="1200">
                          <a:latin typeface="Helvetica 65 Medium"/>
                        </a:rPr>
                        <a:t>Contratos celebrados com clientes e fornecedores contem Apêndice Anti corrupção. A FH é signatária do Pacto Global Anti Corrupção e definiu punições severas em seus contratos com clientes, fornecedores e colaboradores para qualquer forma de corrupção. </a:t>
                      </a:r>
                      <a:endParaRPr lang="pt-BR" sz="1200">
                        <a:latin typeface="Helvetica 65 Medium"/>
                        <a:ea typeface="Calibri"/>
                        <a:cs typeface="Times New Roman"/>
                      </a:endParaRPr>
                    </a:p>
                  </a:txBody>
                  <a:tcPr marL="68580" marR="68580" marT="0" marB="0">
                    <a:solidFill>
                      <a:schemeClr val="accent5">
                        <a:lumMod val="40000"/>
                        <a:lumOff val="60000"/>
                      </a:schemeClr>
                    </a:solidFill>
                  </a:tcPr>
                </a:tc>
              </a:tr>
              <a:tr h="982385">
                <a:tc>
                  <a:txBody>
                    <a:bodyPr/>
                    <a:lstStyle/>
                    <a:p>
                      <a:pPr>
                        <a:lnSpc>
                          <a:spcPct val="115000"/>
                        </a:lnSpc>
                        <a:spcAft>
                          <a:spcPts val="0"/>
                        </a:spcAft>
                        <a:tabLst>
                          <a:tab pos="1352550" algn="l"/>
                        </a:tabLst>
                      </a:pPr>
                      <a:r>
                        <a:rPr lang="pt-BR" sz="1200" dirty="0">
                          <a:latin typeface="Helvetica 65 Medium"/>
                        </a:rPr>
                        <a:t>Recursos Humanos	</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nSpc>
                          <a:spcPct val="115000"/>
                        </a:lnSpc>
                        <a:spcAft>
                          <a:spcPts val="0"/>
                        </a:spcAft>
                      </a:pPr>
                      <a:r>
                        <a:rPr lang="pt-BR" sz="1200" dirty="0">
                          <a:latin typeface="Helvetica 65 Medium"/>
                        </a:rPr>
                        <a:t>Regras de Conduta</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gn="just">
                        <a:lnSpc>
                          <a:spcPct val="115000"/>
                        </a:lnSpc>
                        <a:spcAft>
                          <a:spcPts val="0"/>
                        </a:spcAft>
                      </a:pPr>
                      <a:r>
                        <a:rPr lang="pt-BR" sz="1200" dirty="0">
                          <a:latin typeface="Helvetica 65 Medium"/>
                        </a:rPr>
                        <a:t>A política de </a:t>
                      </a:r>
                      <a:r>
                        <a:rPr lang="pt-BR" sz="1200" dirty="0" smtClean="0">
                          <a:latin typeface="Helvetica 65 Medium"/>
                        </a:rPr>
                        <a:t>anticorrupção </a:t>
                      </a:r>
                      <a:r>
                        <a:rPr lang="pt-BR" sz="1200" dirty="0">
                          <a:latin typeface="Helvetica 65 Medium"/>
                        </a:rPr>
                        <a:t>está explícita em suas regras de conduta.</a:t>
                      </a:r>
                    </a:p>
                    <a:p>
                      <a:pPr algn="just">
                        <a:lnSpc>
                          <a:spcPct val="115000"/>
                        </a:lnSpc>
                        <a:spcAft>
                          <a:spcPts val="0"/>
                        </a:spcAft>
                      </a:pPr>
                      <a:r>
                        <a:rPr lang="pt-BR" sz="1200" dirty="0">
                          <a:latin typeface="Helvetica 65 Medium"/>
                        </a:rPr>
                        <a:t>A FH é estritamente restritiva a qualquer forma de suborno ou pagamento de propinas. Em caso de alguma oferta indevida, o colaborador deve recusar e imediatamente reportar o episódio aos seus superiores.</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r>
              <a:tr h="982385">
                <a:tc>
                  <a:txBody>
                    <a:bodyPr/>
                    <a:lstStyle/>
                    <a:p>
                      <a:pPr>
                        <a:lnSpc>
                          <a:spcPct val="115000"/>
                        </a:lnSpc>
                        <a:spcAft>
                          <a:spcPts val="0"/>
                        </a:spcAft>
                        <a:tabLst>
                          <a:tab pos="1352550" algn="l"/>
                        </a:tabLst>
                      </a:pPr>
                      <a:r>
                        <a:rPr lang="pt-BR" sz="1200">
                          <a:latin typeface="Helvetica 65 Medium"/>
                        </a:rPr>
                        <a:t>Recursos Humanos	</a:t>
                      </a:r>
                      <a:endParaRPr lang="pt-BR" sz="120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nSpc>
                          <a:spcPct val="115000"/>
                        </a:lnSpc>
                        <a:spcAft>
                          <a:spcPts val="0"/>
                        </a:spcAft>
                      </a:pPr>
                      <a:r>
                        <a:rPr lang="pt-BR" sz="1200" dirty="0">
                          <a:latin typeface="Helvetica 65 Medium"/>
                        </a:rPr>
                        <a:t>Regras de Conduta</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gn="just">
                        <a:lnSpc>
                          <a:spcPct val="115000"/>
                        </a:lnSpc>
                        <a:spcAft>
                          <a:spcPts val="0"/>
                        </a:spcAft>
                      </a:pPr>
                      <a:r>
                        <a:rPr lang="pt-BR" sz="1200" dirty="0">
                          <a:latin typeface="Helvetica 65 Medium"/>
                        </a:rPr>
                        <a:t>A orientação da FH é que os colaboradores não aceitem nenhum presente ou brinde de clientes, fornecedores ou outras entidades, de modo a não estabelecer vínculos de dependência com quem se relaciona. Essa política está exposta no Manual do colaborador, em Regras de conduta.</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r>
              <a:tr h="982385">
                <a:tc>
                  <a:txBody>
                    <a:bodyPr/>
                    <a:lstStyle/>
                    <a:p>
                      <a:pPr>
                        <a:lnSpc>
                          <a:spcPct val="115000"/>
                        </a:lnSpc>
                        <a:spcAft>
                          <a:spcPts val="0"/>
                        </a:spcAft>
                        <a:tabLst>
                          <a:tab pos="1352550" algn="l"/>
                        </a:tabLst>
                      </a:pPr>
                      <a:r>
                        <a:rPr lang="pt-BR" sz="1200" smtClean="0">
                          <a:latin typeface="Helvetica 65 Medium"/>
                          <a:ea typeface="Calibri"/>
                          <a:cs typeface="Times New Roman"/>
                        </a:rPr>
                        <a:t>Recursos</a:t>
                      </a:r>
                      <a:r>
                        <a:rPr lang="pt-BR" sz="1200" baseline="0" smtClean="0">
                          <a:latin typeface="Helvetica 65 Medium"/>
                          <a:ea typeface="Calibri"/>
                          <a:cs typeface="Times New Roman"/>
                        </a:rPr>
                        <a:t> Humanos </a:t>
                      </a:r>
                      <a:endParaRPr lang="pt-BR" sz="120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nSpc>
                          <a:spcPct val="115000"/>
                        </a:lnSpc>
                        <a:spcAft>
                          <a:spcPts val="0"/>
                        </a:spcAft>
                      </a:pPr>
                      <a:r>
                        <a:rPr lang="pt-BR" sz="1200" smtClean="0">
                          <a:latin typeface="Helvetica 65 Medium"/>
                          <a:ea typeface="Calibri"/>
                          <a:cs typeface="Times New Roman"/>
                        </a:rPr>
                        <a:t>Treinamentos e vídeos educativos </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c>
                  <a:txBody>
                    <a:bodyPr/>
                    <a:lstStyle/>
                    <a:p>
                      <a:pPr algn="just">
                        <a:lnSpc>
                          <a:spcPct val="115000"/>
                        </a:lnSpc>
                        <a:spcAft>
                          <a:spcPts val="0"/>
                        </a:spcAft>
                      </a:pPr>
                      <a:r>
                        <a:rPr lang="pt-BR" sz="1200" dirty="0" smtClean="0">
                          <a:latin typeface="Helvetica 65 Medium"/>
                          <a:ea typeface="Calibri"/>
                          <a:cs typeface="Times New Roman"/>
                        </a:rPr>
                        <a:t>A FH dispõe periodicamente</a:t>
                      </a:r>
                      <a:r>
                        <a:rPr lang="pt-BR" sz="1200" baseline="0" dirty="0" smtClean="0">
                          <a:latin typeface="Helvetica 65 Medium"/>
                          <a:ea typeface="Calibri"/>
                          <a:cs typeface="Times New Roman"/>
                        </a:rPr>
                        <a:t> </a:t>
                      </a:r>
                      <a:r>
                        <a:rPr lang="pt-BR" sz="1200" baseline="0" dirty="0" err="1" smtClean="0">
                          <a:latin typeface="Helvetica 65 Medium"/>
                          <a:ea typeface="Calibri"/>
                          <a:cs typeface="Times New Roman"/>
                        </a:rPr>
                        <a:t>mini-treinamentos</a:t>
                      </a:r>
                      <a:r>
                        <a:rPr lang="pt-BR" sz="1200" baseline="0" dirty="0" smtClean="0">
                          <a:latin typeface="Helvetica 65 Medium"/>
                          <a:ea typeface="Calibri"/>
                          <a:cs typeface="Times New Roman"/>
                        </a:rPr>
                        <a:t> e vídeos educativos a fim de reforçar a importância do princípio 10 a todos os colaboradores.</a:t>
                      </a:r>
                      <a:endParaRPr lang="pt-BR" sz="1200" dirty="0">
                        <a:latin typeface="Helvetica 65 Medium"/>
                        <a:ea typeface="Calibri"/>
                        <a:cs typeface="Times New Roman"/>
                      </a:endParaRPr>
                    </a:p>
                  </a:txBody>
                  <a:tcPr marL="68580" marR="68580" marT="0" marB="0">
                    <a:solidFill>
                      <a:schemeClr val="accent5">
                        <a:lumMod val="40000"/>
                        <a:lumOff val="60000"/>
                      </a:schemeClr>
                    </a:solidFill>
                  </a:tcPr>
                </a:tc>
              </a:tr>
            </a:tbl>
          </a:graphicData>
        </a:graphic>
      </p:graphicFrame>
    </p:spTree>
    <p:extLst>
      <p:ext uri="{BB962C8B-B14F-4D97-AF65-F5344CB8AC3E}">
        <p14:creationId xmlns:p14="http://schemas.microsoft.com/office/powerpoint/2010/main" val="7787633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ço Reservado para Texto 6"/>
          <p:cNvSpPr>
            <a:spLocks noGrp="1"/>
          </p:cNvSpPr>
          <p:nvPr>
            <p:ph type="body" sz="quarter" idx="13"/>
          </p:nvPr>
        </p:nvSpPr>
        <p:spPr/>
        <p:txBody>
          <a:bodyPr>
            <a:normAutofit lnSpcReduction="10000"/>
          </a:bodyPr>
          <a:lstStyle/>
          <a:p>
            <a:r>
              <a:rPr lang="pt-BR" smtClean="0"/>
              <a:t>Ricardo Fachin</a:t>
            </a:r>
            <a:endParaRPr lang="pt-BR" dirty="0"/>
          </a:p>
        </p:txBody>
      </p:sp>
      <p:sp>
        <p:nvSpPr>
          <p:cNvPr id="8" name="Espaço Reservado para Texto 7"/>
          <p:cNvSpPr>
            <a:spLocks noGrp="1"/>
          </p:cNvSpPr>
          <p:nvPr>
            <p:ph type="body" sz="quarter" idx="14"/>
          </p:nvPr>
        </p:nvSpPr>
        <p:spPr/>
        <p:txBody>
          <a:bodyPr/>
          <a:lstStyle/>
          <a:p>
            <a:r>
              <a:rPr lang="pt-BR" smtClean="0"/>
              <a:t>41 3593 3200</a:t>
            </a:r>
            <a:endParaRPr lang="pt-BR"/>
          </a:p>
        </p:txBody>
      </p:sp>
      <p:sp>
        <p:nvSpPr>
          <p:cNvPr id="9" name="Espaço Reservado para Texto 8"/>
          <p:cNvSpPr>
            <a:spLocks noGrp="1"/>
          </p:cNvSpPr>
          <p:nvPr>
            <p:ph type="body" sz="quarter" idx="15"/>
          </p:nvPr>
        </p:nvSpPr>
        <p:spPr/>
        <p:txBody>
          <a:bodyPr/>
          <a:lstStyle/>
          <a:p>
            <a:endParaRPr lang="pt-BR"/>
          </a:p>
        </p:txBody>
      </p:sp>
    </p:spTree>
    <p:extLst>
      <p:ext uri="{BB962C8B-B14F-4D97-AF65-F5344CB8AC3E}">
        <p14:creationId xmlns:p14="http://schemas.microsoft.com/office/powerpoint/2010/main" val="40910891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685800" y="548680"/>
            <a:ext cx="7772400" cy="648073"/>
          </a:xfrm>
        </p:spPr>
        <p:txBody>
          <a:bodyPr/>
          <a:lstStyle/>
          <a:p>
            <a:pPr algn="l"/>
            <a:r>
              <a:rPr lang="pt-BR" dirty="0" err="1">
                <a:solidFill>
                  <a:schemeClr val="tx2">
                    <a:lumMod val="75000"/>
                  </a:schemeClr>
                </a:solidFill>
              </a:rPr>
              <a:t>Message</a:t>
            </a:r>
            <a:r>
              <a:rPr lang="pt-BR" dirty="0">
                <a:solidFill>
                  <a:schemeClr val="tx2">
                    <a:lumMod val="75000"/>
                  </a:schemeClr>
                </a:solidFill>
              </a:rPr>
              <a:t> </a:t>
            </a:r>
            <a:r>
              <a:rPr lang="pt-BR" dirty="0" err="1">
                <a:solidFill>
                  <a:schemeClr val="tx2">
                    <a:lumMod val="75000"/>
                  </a:schemeClr>
                </a:solidFill>
              </a:rPr>
              <a:t>from</a:t>
            </a:r>
            <a:r>
              <a:rPr lang="pt-BR" dirty="0">
                <a:solidFill>
                  <a:schemeClr val="tx2">
                    <a:lumMod val="75000"/>
                  </a:schemeClr>
                </a:solidFill>
              </a:rPr>
              <a:t> </a:t>
            </a:r>
            <a:r>
              <a:rPr lang="pt-BR" dirty="0" err="1">
                <a:solidFill>
                  <a:schemeClr val="tx2">
                    <a:lumMod val="75000"/>
                  </a:schemeClr>
                </a:solidFill>
              </a:rPr>
              <a:t>the</a:t>
            </a:r>
            <a:r>
              <a:rPr lang="pt-BR" dirty="0">
                <a:solidFill>
                  <a:schemeClr val="tx2">
                    <a:lumMod val="75000"/>
                  </a:schemeClr>
                </a:solidFill>
              </a:rPr>
              <a:t> </a:t>
            </a:r>
            <a:r>
              <a:rPr lang="pt-BR" dirty="0" err="1">
                <a:solidFill>
                  <a:schemeClr val="tx2">
                    <a:lumMod val="75000"/>
                  </a:schemeClr>
                </a:solidFill>
              </a:rPr>
              <a:t>Director</a:t>
            </a:r>
            <a:endParaRPr lang="pt-BR" dirty="0">
              <a:solidFill>
                <a:schemeClr val="tx2">
                  <a:lumMod val="75000"/>
                </a:schemeClr>
              </a:solidFill>
            </a:endParaRPr>
          </a:p>
        </p:txBody>
      </p:sp>
      <p:sp>
        <p:nvSpPr>
          <p:cNvPr id="2" name="Retângulo 1"/>
          <p:cNvSpPr/>
          <p:nvPr/>
        </p:nvSpPr>
        <p:spPr>
          <a:xfrm>
            <a:off x="611560" y="1291982"/>
            <a:ext cx="7992888" cy="5109091"/>
          </a:xfrm>
          <a:prstGeom prst="rect">
            <a:avLst/>
          </a:prstGeom>
        </p:spPr>
        <p:txBody>
          <a:bodyPr wrap="square">
            <a:spAutoFit/>
          </a:bodyPr>
          <a:lstStyle/>
          <a:p>
            <a:r>
              <a:rPr lang="en-US" sz="1400" dirty="0">
                <a:solidFill>
                  <a:srgbClr val="767575"/>
                </a:solidFill>
                <a:latin typeface="Helvetica 65 Medium"/>
              </a:rPr>
              <a:t>The year 2012 was a year of many accomplishments for FH, due to the high performance of our team increasingly aligned to the 10 principles.</a:t>
            </a:r>
            <a:br>
              <a:rPr lang="en-US" sz="1400" dirty="0">
                <a:solidFill>
                  <a:srgbClr val="767575"/>
                </a:solidFill>
                <a:latin typeface="Helvetica 65 Medium"/>
              </a:rPr>
            </a:br>
            <a:r>
              <a:rPr lang="en-US" sz="1400" dirty="0">
                <a:solidFill>
                  <a:srgbClr val="767575"/>
                </a:solidFill>
                <a:latin typeface="Helvetica 65 Medium"/>
              </a:rPr>
              <a:t>It is with great pride that we share our actions and achievements in the following pages. A special mention must be given to social inclusion program.</a:t>
            </a:r>
            <a:br>
              <a:rPr lang="en-US" sz="1400" dirty="0">
                <a:solidFill>
                  <a:srgbClr val="767575"/>
                </a:solidFill>
                <a:latin typeface="Helvetica 65 Medium"/>
              </a:rPr>
            </a:br>
            <a:r>
              <a:rPr lang="en-US" sz="1400" dirty="0">
                <a:solidFill>
                  <a:srgbClr val="767575"/>
                </a:solidFill>
                <a:latin typeface="Helvetica 65 Medium"/>
              </a:rPr>
              <a:t>Facilitate social inclusion and development of people with disabilities is one of the social commitments of FH. Bring a difference into the company, fighting prejudice and recognizing the equality among citizens, is an attitude that is part of the ethical stance to be adopted as a value and practice in business.</a:t>
            </a:r>
            <a:br>
              <a:rPr lang="en-US" sz="1400" dirty="0">
                <a:solidFill>
                  <a:srgbClr val="767575"/>
                </a:solidFill>
                <a:latin typeface="Helvetica 65 Medium"/>
              </a:rPr>
            </a:br>
            <a:r>
              <a:rPr lang="en-US" sz="1400" dirty="0">
                <a:solidFill>
                  <a:srgbClr val="767575"/>
                </a:solidFill>
                <a:latin typeface="Helvetica 65 Medium"/>
              </a:rPr>
              <a:t>Realizing the difficulties and limitations that a disabled person has to be inserted in the labor market, the FH in partnership with </a:t>
            </a:r>
            <a:r>
              <a:rPr lang="en-US" sz="1400" dirty="0" err="1">
                <a:solidFill>
                  <a:srgbClr val="767575"/>
                </a:solidFill>
                <a:latin typeface="Helvetica 65 Medium"/>
              </a:rPr>
              <a:t>Unilehu</a:t>
            </a:r>
            <a:r>
              <a:rPr lang="en-US" sz="1400" dirty="0">
                <a:solidFill>
                  <a:srgbClr val="767575"/>
                </a:solidFill>
                <a:latin typeface="Helvetica 65 Medium"/>
              </a:rPr>
              <a:t>, one of the leading institutions in Curitiba which promotes innovative actions for inclusion, developed a project for contracting Learners with Disabilities. It is not only in hiring but also offer opportunities for talent development and bring more to humanize the workplace.</a:t>
            </a:r>
            <a:br>
              <a:rPr lang="en-US" sz="1400" dirty="0">
                <a:solidFill>
                  <a:srgbClr val="767575"/>
                </a:solidFill>
                <a:latin typeface="Helvetica 65 Medium"/>
              </a:rPr>
            </a:br>
            <a:r>
              <a:rPr lang="en-US" sz="1400" dirty="0">
                <a:solidFill>
                  <a:srgbClr val="767575"/>
                </a:solidFill>
                <a:latin typeface="Helvetica 65 Medium"/>
              </a:rPr>
              <a:t>In June we rely on the inclusion of three apprentices and two other new employees who were hired in 2012. This reflects the concern of FH in expanding access and inclusion of people with disabilities, based on the principle of the right to full citizenship.</a:t>
            </a:r>
            <a:br>
              <a:rPr lang="en-US" sz="1400" dirty="0">
                <a:solidFill>
                  <a:srgbClr val="767575"/>
                </a:solidFill>
                <a:latin typeface="Helvetica 65 Medium"/>
              </a:rPr>
            </a:br>
            <a:r>
              <a:rPr lang="en-US" sz="1400" dirty="0">
                <a:solidFill>
                  <a:srgbClr val="767575"/>
                </a:solidFill>
                <a:latin typeface="Helvetica 65 Medium"/>
              </a:rPr>
              <a:t>Through this report we share our practices and reaffirm our commitment to support and advance the principles of the Global Compact to our employees and stakeholders.</a:t>
            </a:r>
            <a:endParaRPr lang="en-US" sz="1400" dirty="0" smtClean="0">
              <a:solidFill>
                <a:srgbClr val="767575"/>
              </a:solidFill>
              <a:latin typeface="Helvetica 65 Medium"/>
            </a:endParaRPr>
          </a:p>
          <a:p>
            <a:endParaRPr lang="en-US" sz="1600" dirty="0" smtClean="0">
              <a:solidFill>
                <a:srgbClr val="767575"/>
              </a:solidFill>
              <a:latin typeface="HelveticaNeue MediumCond"/>
            </a:endParaRPr>
          </a:p>
          <a:p>
            <a:endParaRPr lang="pt-BR" sz="1400" dirty="0" smtClean="0">
              <a:solidFill>
                <a:srgbClr val="767575"/>
              </a:solidFill>
              <a:latin typeface="HelveticaNeue MediumCond"/>
            </a:endParaRPr>
          </a:p>
          <a:p>
            <a:pPr algn="r"/>
            <a:r>
              <a:rPr lang="pt-BR" sz="1400" dirty="0" smtClean="0">
                <a:solidFill>
                  <a:srgbClr val="767575"/>
                </a:solidFill>
                <a:latin typeface="HelveticaNeue MediumCond"/>
              </a:rPr>
              <a:t>Ricardo </a:t>
            </a:r>
            <a:r>
              <a:rPr lang="pt-BR" sz="1400" dirty="0">
                <a:solidFill>
                  <a:srgbClr val="767575"/>
                </a:solidFill>
                <a:latin typeface="HelveticaNeue MediumCond"/>
              </a:rPr>
              <a:t>Fachin</a:t>
            </a:r>
          </a:p>
          <a:p>
            <a:pPr algn="r"/>
            <a:r>
              <a:rPr lang="pt-BR" sz="1400" dirty="0">
                <a:solidFill>
                  <a:srgbClr val="767575"/>
                </a:solidFill>
                <a:latin typeface="HelveticaNeue MediumCond"/>
              </a:rPr>
              <a:t>Corporate </a:t>
            </a:r>
            <a:r>
              <a:rPr lang="pt-BR" sz="1400" dirty="0" err="1">
                <a:solidFill>
                  <a:srgbClr val="767575"/>
                </a:solidFill>
                <a:latin typeface="HelveticaNeue MediumCond"/>
              </a:rPr>
              <a:t>Director</a:t>
            </a:r>
            <a:endParaRPr lang="pt-BR" sz="1400" dirty="0">
              <a:solidFill>
                <a:srgbClr val="767575"/>
              </a:solidFill>
              <a:latin typeface="HelveticaNeue MediumCond"/>
            </a:endParaRPr>
          </a:p>
          <a:p>
            <a:endParaRPr lang="pt-BR" sz="1600" dirty="0">
              <a:solidFill>
                <a:srgbClr val="767575"/>
              </a:solidFill>
              <a:latin typeface="HelveticaNeue MediumCond"/>
            </a:endParaRPr>
          </a:p>
        </p:txBody>
      </p:sp>
      <p:pic>
        <p:nvPicPr>
          <p:cNvPr id="4" name="Image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5157192"/>
            <a:ext cx="1080120" cy="699796"/>
          </a:xfrm>
          <a:prstGeom prst="rect">
            <a:avLst/>
          </a:prstGeom>
        </p:spPr>
      </p:pic>
    </p:spTree>
    <p:extLst>
      <p:ext uri="{BB962C8B-B14F-4D97-AF65-F5344CB8AC3E}">
        <p14:creationId xmlns:p14="http://schemas.microsoft.com/office/powerpoint/2010/main" val="34519869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4"/>
          <p:cNvSpPr txBox="1">
            <a:spLocks/>
          </p:cNvSpPr>
          <p:nvPr/>
        </p:nvSpPr>
        <p:spPr>
          <a:xfrm>
            <a:off x="666403" y="548680"/>
            <a:ext cx="7791797" cy="64807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dirty="0" err="1" smtClean="0">
                <a:solidFill>
                  <a:schemeClr val="tx2">
                    <a:lumMod val="75000"/>
                  </a:schemeClr>
                </a:solidFill>
              </a:rPr>
              <a:t>Menssagem</a:t>
            </a:r>
            <a:r>
              <a:rPr lang="pt-BR" dirty="0" smtClean="0">
                <a:solidFill>
                  <a:schemeClr val="tx2">
                    <a:lumMod val="75000"/>
                  </a:schemeClr>
                </a:solidFill>
              </a:rPr>
              <a:t> do Diretor</a:t>
            </a:r>
            <a:endParaRPr lang="pt-BR" dirty="0">
              <a:solidFill>
                <a:schemeClr val="tx2">
                  <a:lumMod val="75000"/>
                </a:schemeClr>
              </a:solidFill>
            </a:endParaRPr>
          </a:p>
        </p:txBody>
      </p:sp>
      <p:sp>
        <p:nvSpPr>
          <p:cNvPr id="2" name="Retângulo 1"/>
          <p:cNvSpPr/>
          <p:nvPr/>
        </p:nvSpPr>
        <p:spPr>
          <a:xfrm>
            <a:off x="666402" y="1268760"/>
            <a:ext cx="8154069" cy="5262979"/>
          </a:xfrm>
          <a:prstGeom prst="rect">
            <a:avLst/>
          </a:prstGeom>
        </p:spPr>
        <p:txBody>
          <a:bodyPr wrap="square">
            <a:spAutoFit/>
          </a:bodyPr>
          <a:lstStyle/>
          <a:p>
            <a:r>
              <a:rPr lang="pt-BR" sz="1400" dirty="0"/>
              <a:t> </a:t>
            </a:r>
            <a:endParaRPr lang="pt-BR" sz="1400" dirty="0" smtClean="0"/>
          </a:p>
          <a:p>
            <a:r>
              <a:rPr lang="pt-BR" sz="1400" dirty="0">
                <a:solidFill>
                  <a:srgbClr val="767575"/>
                </a:solidFill>
                <a:latin typeface="Helvetica 65 Medium"/>
              </a:rPr>
              <a:t>O ano de </a:t>
            </a:r>
            <a:r>
              <a:rPr lang="pt-BR" sz="1400" dirty="0" smtClean="0">
                <a:solidFill>
                  <a:srgbClr val="767575"/>
                </a:solidFill>
                <a:latin typeface="Helvetica 65 Medium"/>
              </a:rPr>
              <a:t>2012 </a:t>
            </a:r>
            <a:r>
              <a:rPr lang="pt-BR" sz="1400" dirty="0">
                <a:solidFill>
                  <a:srgbClr val="767575"/>
                </a:solidFill>
                <a:latin typeface="Helvetica 65 Medium"/>
              </a:rPr>
              <a:t>foi um ano de muitas conquistas para FH,  fruto do alto desempenho de nossa equipe  cada vez mais alinhada aos 10 princípios. </a:t>
            </a:r>
          </a:p>
          <a:p>
            <a:r>
              <a:rPr lang="pt-BR" sz="1400" dirty="0">
                <a:solidFill>
                  <a:srgbClr val="767575"/>
                </a:solidFill>
                <a:latin typeface="Helvetica 65 Medium"/>
              </a:rPr>
              <a:t> É com muito orgulho que compartilhamos nossas ações e conquistas nas páginas a seguir. Um destaque especial deve ser dado nos programa de inclusão social.  </a:t>
            </a:r>
          </a:p>
          <a:p>
            <a:r>
              <a:rPr lang="pt-BR" sz="1400" dirty="0">
                <a:solidFill>
                  <a:srgbClr val="767575"/>
                </a:solidFill>
                <a:latin typeface="Helvetica 65 Medium"/>
              </a:rPr>
              <a:t>Facilitar a inclusão social e o desenvolvimento de pessoas com deficiência é um dos compromissos sociais da FH. Trazer a diferença para dentro da empresa, combatendo o preconceito e reconhecendo a igualdade entre os cidadãos, é uma atitude que faz parte da postura ética a ser adotada como valor e prática nos negócios. </a:t>
            </a:r>
          </a:p>
          <a:p>
            <a:r>
              <a:rPr lang="pt-BR" sz="1400" dirty="0">
                <a:solidFill>
                  <a:srgbClr val="767575"/>
                </a:solidFill>
                <a:latin typeface="Helvetica 65 Medium"/>
              </a:rPr>
              <a:t>Percebendo a dificuldade e limitações que uma pessoa com deficiência possui em ser inserido no mercado de trabalho, a FH em parceria com a </a:t>
            </a:r>
            <a:r>
              <a:rPr lang="pt-BR" sz="1400" dirty="0" err="1">
                <a:solidFill>
                  <a:srgbClr val="767575"/>
                </a:solidFill>
                <a:latin typeface="Helvetica 65 Medium"/>
              </a:rPr>
              <a:t>Unilehu</a:t>
            </a:r>
            <a:r>
              <a:rPr lang="pt-BR" sz="1400" dirty="0">
                <a:solidFill>
                  <a:srgbClr val="767575"/>
                </a:solidFill>
                <a:latin typeface="Helvetica 65 Medium"/>
              </a:rPr>
              <a:t>, uma das principais instituições em Curitiba que promove ações inovadoras para inclusão, desenvolveu um projeto para contratações de Aprendizes com Deficiência. Não se trata somente em contratar, mas também de oferecer possibilidades para desenvolvimento de talentos e trazer mais humanização para o local de trabalho.</a:t>
            </a:r>
          </a:p>
          <a:p>
            <a:r>
              <a:rPr lang="pt-BR" sz="1400" dirty="0">
                <a:solidFill>
                  <a:srgbClr val="767575"/>
                </a:solidFill>
                <a:latin typeface="Helvetica 65 Medium"/>
              </a:rPr>
              <a:t>No mês de junho pudemos contar com a inclusão de três aprendizes além de outros dois novos colaboradores que foram contratados no ano de 2012. Este é o reflexo da preocupação da FH em ampliar o acesso e a inclusão das pessoas com deficiência, com fundamento no princípio do direito ao exercício pleno da cidadania.</a:t>
            </a:r>
          </a:p>
          <a:p>
            <a:r>
              <a:rPr lang="en-US" sz="1400" dirty="0" err="1">
                <a:solidFill>
                  <a:srgbClr val="767575"/>
                </a:solidFill>
                <a:latin typeface="Helvetica 65 Medium"/>
              </a:rPr>
              <a:t>Por</a:t>
            </a:r>
            <a:r>
              <a:rPr lang="en-US" sz="1400" dirty="0">
                <a:solidFill>
                  <a:srgbClr val="767575"/>
                </a:solidFill>
                <a:latin typeface="Helvetica 65 Medium"/>
              </a:rPr>
              <a:t> </a:t>
            </a:r>
            <a:r>
              <a:rPr lang="en-US" sz="1400" dirty="0" err="1">
                <a:solidFill>
                  <a:srgbClr val="767575"/>
                </a:solidFill>
                <a:latin typeface="Helvetica 65 Medium"/>
              </a:rPr>
              <a:t>meio</a:t>
            </a:r>
            <a:r>
              <a:rPr lang="en-US" sz="1400" dirty="0">
                <a:solidFill>
                  <a:srgbClr val="767575"/>
                </a:solidFill>
                <a:latin typeface="Helvetica 65 Medium"/>
              </a:rPr>
              <a:t> </a:t>
            </a:r>
            <a:r>
              <a:rPr lang="en-US" sz="1400" dirty="0" err="1">
                <a:solidFill>
                  <a:srgbClr val="767575"/>
                </a:solidFill>
                <a:latin typeface="Helvetica 65 Medium"/>
              </a:rPr>
              <a:t>desse</a:t>
            </a:r>
            <a:r>
              <a:rPr lang="en-US" sz="1400" dirty="0">
                <a:solidFill>
                  <a:srgbClr val="767575"/>
                </a:solidFill>
                <a:latin typeface="Helvetica 65 Medium"/>
              </a:rPr>
              <a:t> </a:t>
            </a:r>
            <a:r>
              <a:rPr lang="en-US" sz="1400" dirty="0" err="1" smtClean="0">
                <a:solidFill>
                  <a:srgbClr val="767575"/>
                </a:solidFill>
                <a:latin typeface="Helvetica 65 Medium"/>
              </a:rPr>
              <a:t>relatório</a:t>
            </a:r>
            <a:r>
              <a:rPr lang="en-US" sz="1400" dirty="0" smtClean="0">
                <a:solidFill>
                  <a:srgbClr val="767575"/>
                </a:solidFill>
                <a:latin typeface="Helvetica 65 Medium"/>
              </a:rPr>
              <a:t> </a:t>
            </a:r>
            <a:r>
              <a:rPr lang="en-US" sz="1400" dirty="0" err="1">
                <a:solidFill>
                  <a:srgbClr val="767575"/>
                </a:solidFill>
                <a:latin typeface="Helvetica 65 Medium"/>
              </a:rPr>
              <a:t>compartilhamos</a:t>
            </a:r>
            <a:r>
              <a:rPr lang="en-US" sz="1400" dirty="0">
                <a:solidFill>
                  <a:srgbClr val="767575"/>
                </a:solidFill>
                <a:latin typeface="Helvetica 65 Medium"/>
              </a:rPr>
              <a:t> </a:t>
            </a:r>
            <a:r>
              <a:rPr lang="en-US" sz="1400" dirty="0" err="1">
                <a:solidFill>
                  <a:srgbClr val="767575"/>
                </a:solidFill>
                <a:latin typeface="Helvetica 65 Medium"/>
              </a:rPr>
              <a:t>nossas</a:t>
            </a:r>
            <a:r>
              <a:rPr lang="en-US" sz="1400" dirty="0">
                <a:solidFill>
                  <a:srgbClr val="767575"/>
                </a:solidFill>
                <a:latin typeface="Helvetica 65 Medium"/>
              </a:rPr>
              <a:t> </a:t>
            </a:r>
            <a:r>
              <a:rPr lang="en-US" sz="1400" dirty="0" err="1">
                <a:solidFill>
                  <a:srgbClr val="767575"/>
                </a:solidFill>
                <a:latin typeface="Helvetica 65 Medium"/>
              </a:rPr>
              <a:t>práticas</a:t>
            </a:r>
            <a:r>
              <a:rPr lang="en-US" sz="1400" dirty="0">
                <a:solidFill>
                  <a:srgbClr val="767575"/>
                </a:solidFill>
                <a:latin typeface="Helvetica 65 Medium"/>
              </a:rPr>
              <a:t> e </a:t>
            </a:r>
            <a:r>
              <a:rPr lang="en-US" sz="1400" dirty="0" err="1">
                <a:solidFill>
                  <a:srgbClr val="767575"/>
                </a:solidFill>
                <a:latin typeface="Helvetica 65 Medium"/>
              </a:rPr>
              <a:t>reafirmamos</a:t>
            </a:r>
            <a:r>
              <a:rPr lang="en-US" sz="1400" dirty="0">
                <a:solidFill>
                  <a:srgbClr val="767575"/>
                </a:solidFill>
                <a:latin typeface="Helvetica 65 Medium"/>
              </a:rPr>
              <a:t> </a:t>
            </a:r>
            <a:r>
              <a:rPr lang="en-US" sz="1400" dirty="0" err="1">
                <a:solidFill>
                  <a:srgbClr val="767575"/>
                </a:solidFill>
                <a:latin typeface="Helvetica 65 Medium"/>
              </a:rPr>
              <a:t>nosso</a:t>
            </a:r>
            <a:r>
              <a:rPr lang="en-US" sz="1400" dirty="0">
                <a:solidFill>
                  <a:srgbClr val="767575"/>
                </a:solidFill>
                <a:latin typeface="Helvetica 65 Medium"/>
              </a:rPr>
              <a:t> </a:t>
            </a:r>
            <a:r>
              <a:rPr lang="en-US" sz="1400" dirty="0" err="1">
                <a:solidFill>
                  <a:srgbClr val="767575"/>
                </a:solidFill>
                <a:latin typeface="Helvetica 65 Medium"/>
              </a:rPr>
              <a:t>compromisso</a:t>
            </a:r>
            <a:r>
              <a:rPr lang="en-US" sz="1400" dirty="0">
                <a:solidFill>
                  <a:srgbClr val="767575"/>
                </a:solidFill>
                <a:latin typeface="Helvetica 65 Medium"/>
              </a:rPr>
              <a:t> </a:t>
            </a:r>
            <a:r>
              <a:rPr lang="en-US" sz="1400" dirty="0" err="1">
                <a:solidFill>
                  <a:srgbClr val="767575"/>
                </a:solidFill>
                <a:latin typeface="Helvetica 65 Medium"/>
              </a:rPr>
              <a:t>em</a:t>
            </a:r>
            <a:r>
              <a:rPr lang="en-US" sz="1400" dirty="0">
                <a:solidFill>
                  <a:srgbClr val="767575"/>
                </a:solidFill>
                <a:latin typeface="Helvetica 65 Medium"/>
              </a:rPr>
              <a:t> </a:t>
            </a:r>
            <a:r>
              <a:rPr lang="en-US" sz="1400" dirty="0" err="1">
                <a:solidFill>
                  <a:srgbClr val="767575"/>
                </a:solidFill>
                <a:latin typeface="Helvetica 65 Medium"/>
              </a:rPr>
              <a:t>apoiar</a:t>
            </a:r>
            <a:r>
              <a:rPr lang="en-US" sz="1400" dirty="0">
                <a:solidFill>
                  <a:srgbClr val="767575"/>
                </a:solidFill>
                <a:latin typeface="Helvetica 65 Medium"/>
              </a:rPr>
              <a:t> e </a:t>
            </a:r>
            <a:r>
              <a:rPr lang="en-US" sz="1400" dirty="0" err="1">
                <a:solidFill>
                  <a:srgbClr val="767575"/>
                </a:solidFill>
                <a:latin typeface="Helvetica 65 Medium"/>
              </a:rPr>
              <a:t>difundir</a:t>
            </a:r>
            <a:r>
              <a:rPr lang="en-US" sz="1400" dirty="0">
                <a:solidFill>
                  <a:srgbClr val="767575"/>
                </a:solidFill>
                <a:latin typeface="Helvetica 65 Medium"/>
              </a:rPr>
              <a:t> </a:t>
            </a:r>
            <a:r>
              <a:rPr lang="en-US" sz="1400" dirty="0" err="1">
                <a:solidFill>
                  <a:srgbClr val="767575"/>
                </a:solidFill>
                <a:latin typeface="Helvetica 65 Medium"/>
              </a:rPr>
              <a:t>os</a:t>
            </a:r>
            <a:r>
              <a:rPr lang="en-US" sz="1400" dirty="0">
                <a:solidFill>
                  <a:srgbClr val="767575"/>
                </a:solidFill>
                <a:latin typeface="Helvetica 65 Medium"/>
              </a:rPr>
              <a:t> </a:t>
            </a:r>
            <a:r>
              <a:rPr lang="en-US" sz="1400" dirty="0" err="1">
                <a:solidFill>
                  <a:srgbClr val="767575"/>
                </a:solidFill>
                <a:latin typeface="Helvetica 65 Medium"/>
              </a:rPr>
              <a:t>principios</a:t>
            </a:r>
            <a:r>
              <a:rPr lang="en-US" sz="1400" dirty="0">
                <a:solidFill>
                  <a:srgbClr val="767575"/>
                </a:solidFill>
                <a:latin typeface="Helvetica 65 Medium"/>
              </a:rPr>
              <a:t> do </a:t>
            </a:r>
            <a:r>
              <a:rPr lang="en-US" sz="1400" dirty="0" err="1">
                <a:solidFill>
                  <a:srgbClr val="767575"/>
                </a:solidFill>
                <a:latin typeface="Helvetica 65 Medium"/>
              </a:rPr>
              <a:t>Pacto</a:t>
            </a:r>
            <a:r>
              <a:rPr lang="en-US" sz="1400" dirty="0">
                <a:solidFill>
                  <a:srgbClr val="767575"/>
                </a:solidFill>
                <a:latin typeface="Helvetica 65 Medium"/>
              </a:rPr>
              <a:t> Global </a:t>
            </a:r>
            <a:r>
              <a:rPr lang="en-US" sz="1400" dirty="0" err="1">
                <a:solidFill>
                  <a:srgbClr val="767575"/>
                </a:solidFill>
                <a:latin typeface="Helvetica 65 Medium"/>
              </a:rPr>
              <a:t>aos</a:t>
            </a:r>
            <a:r>
              <a:rPr lang="en-US" sz="1400" dirty="0">
                <a:solidFill>
                  <a:srgbClr val="767575"/>
                </a:solidFill>
                <a:latin typeface="Helvetica 65 Medium"/>
              </a:rPr>
              <a:t> </a:t>
            </a:r>
            <a:r>
              <a:rPr lang="en-US" sz="1400" dirty="0" err="1">
                <a:solidFill>
                  <a:srgbClr val="767575"/>
                </a:solidFill>
                <a:latin typeface="Helvetica 65 Medium"/>
              </a:rPr>
              <a:t>nossos</a:t>
            </a:r>
            <a:r>
              <a:rPr lang="en-US" sz="1400" dirty="0">
                <a:solidFill>
                  <a:srgbClr val="767575"/>
                </a:solidFill>
                <a:latin typeface="Helvetica 65 Medium"/>
              </a:rPr>
              <a:t> </a:t>
            </a:r>
            <a:r>
              <a:rPr lang="en-US" sz="1400" dirty="0" err="1">
                <a:solidFill>
                  <a:srgbClr val="767575"/>
                </a:solidFill>
                <a:latin typeface="Helvetica 65 Medium"/>
              </a:rPr>
              <a:t>colaboradores</a:t>
            </a:r>
            <a:r>
              <a:rPr lang="en-US" sz="1400" dirty="0">
                <a:solidFill>
                  <a:srgbClr val="767575"/>
                </a:solidFill>
                <a:latin typeface="Helvetica 65 Medium"/>
              </a:rPr>
              <a:t> e stakeholders. </a:t>
            </a:r>
          </a:p>
          <a:p>
            <a:endParaRPr lang="pt-BR" sz="1400" dirty="0">
              <a:solidFill>
                <a:srgbClr val="767575"/>
              </a:solidFill>
              <a:latin typeface="HelveticaNeue MediumCond"/>
            </a:endParaRPr>
          </a:p>
          <a:p>
            <a:pPr lvl="0"/>
            <a:endParaRPr lang="pt-BR" sz="1400" dirty="0" smtClean="0">
              <a:solidFill>
                <a:prstClr val="black"/>
              </a:solidFill>
              <a:latin typeface="HelveticaNeue MediumCond"/>
            </a:endParaRPr>
          </a:p>
          <a:p>
            <a:pPr lvl="0" algn="r"/>
            <a:r>
              <a:rPr lang="pt-BR" sz="1400" dirty="0" smtClean="0">
                <a:solidFill>
                  <a:srgbClr val="767575"/>
                </a:solidFill>
                <a:latin typeface="HelveticaNeue MediumCond"/>
              </a:rPr>
              <a:t>Ricardo </a:t>
            </a:r>
            <a:r>
              <a:rPr lang="pt-BR" sz="1400" dirty="0">
                <a:solidFill>
                  <a:srgbClr val="767575"/>
                </a:solidFill>
                <a:latin typeface="HelveticaNeue MediumCond"/>
              </a:rPr>
              <a:t>Fachin</a:t>
            </a:r>
          </a:p>
          <a:p>
            <a:pPr lvl="0" algn="r"/>
            <a:r>
              <a:rPr lang="pt-BR" sz="1400" dirty="0">
                <a:solidFill>
                  <a:srgbClr val="767575"/>
                </a:solidFill>
                <a:latin typeface="HelveticaNeue MediumCond"/>
              </a:rPr>
              <a:t>Diretor </a:t>
            </a:r>
            <a:r>
              <a:rPr lang="pt-BR" sz="1400" dirty="0" smtClean="0">
                <a:solidFill>
                  <a:srgbClr val="767575"/>
                </a:solidFill>
                <a:latin typeface="HelveticaNeue MediumCond"/>
              </a:rPr>
              <a:t>Corporativo</a:t>
            </a:r>
            <a:endParaRPr lang="pt-BR" dirty="0">
              <a:solidFill>
                <a:srgbClr val="767575"/>
              </a:solidFill>
            </a:endParaRPr>
          </a:p>
        </p:txBody>
      </p:sp>
      <p:pic>
        <p:nvPicPr>
          <p:cNvPr id="5" name="Image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04163" y="5661248"/>
            <a:ext cx="1000285" cy="504056"/>
          </a:xfrm>
          <a:prstGeom prst="rect">
            <a:avLst/>
          </a:prstGeom>
        </p:spPr>
      </p:pic>
    </p:spTree>
    <p:extLst>
      <p:ext uri="{BB962C8B-B14F-4D97-AF65-F5344CB8AC3E}">
        <p14:creationId xmlns:p14="http://schemas.microsoft.com/office/powerpoint/2010/main" val="38965453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3"/>
          <p:cNvSpPr txBox="1">
            <a:spLocks/>
          </p:cNvSpPr>
          <p:nvPr/>
        </p:nvSpPr>
        <p:spPr>
          <a:xfrm>
            <a:off x="395536" y="274638"/>
            <a:ext cx="7391174" cy="72547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dirty="0" smtClean="0">
                <a:solidFill>
                  <a:schemeClr val="tx2">
                    <a:lumMod val="75000"/>
                  </a:schemeClr>
                </a:solidFill>
                <a:latin typeface="HelveticaNeue BlackCond"/>
              </a:rPr>
              <a:t>Histórico</a:t>
            </a:r>
            <a:endParaRPr lang="pt-BR" dirty="0">
              <a:solidFill>
                <a:schemeClr val="tx2">
                  <a:lumMod val="75000"/>
                </a:schemeClr>
              </a:solidFill>
              <a:latin typeface="HelveticaNeue BlackCond"/>
            </a:endParaRPr>
          </a:p>
        </p:txBody>
      </p:sp>
      <p:sp>
        <p:nvSpPr>
          <p:cNvPr id="8" name="Retângulo 7"/>
          <p:cNvSpPr/>
          <p:nvPr/>
        </p:nvSpPr>
        <p:spPr>
          <a:xfrm>
            <a:off x="395536" y="1412776"/>
            <a:ext cx="8928992" cy="3046988"/>
          </a:xfrm>
          <a:prstGeom prst="rect">
            <a:avLst/>
          </a:prstGeom>
        </p:spPr>
        <p:txBody>
          <a:bodyPr wrap="square">
            <a:spAutoFit/>
          </a:bodyPr>
          <a:lstStyle/>
          <a:p>
            <a:pPr marL="285750" indent="-285750">
              <a:buFont typeface="Wingdings" pitchFamily="2" charset="2"/>
              <a:buChar char="ü"/>
            </a:pPr>
            <a:r>
              <a:rPr lang="pt-BR" sz="1600" dirty="0" smtClean="0">
                <a:solidFill>
                  <a:srgbClr val="767575"/>
                </a:solidFill>
                <a:latin typeface="Helvetica 65 Medium"/>
              </a:rPr>
              <a:t>Fundada em 1999;</a:t>
            </a:r>
          </a:p>
          <a:p>
            <a:pPr marL="285750" indent="-285750">
              <a:buFont typeface="Wingdings" pitchFamily="2" charset="2"/>
              <a:buChar char="ü"/>
            </a:pPr>
            <a:r>
              <a:rPr lang="pt-BR" sz="1600" dirty="0" smtClean="0">
                <a:solidFill>
                  <a:srgbClr val="767575"/>
                </a:solidFill>
                <a:latin typeface="Helvetica 65 Medium"/>
              </a:rPr>
              <a:t>Faturamento</a:t>
            </a:r>
            <a:r>
              <a:rPr lang="pt-BR" sz="1600">
                <a:solidFill>
                  <a:srgbClr val="767575"/>
                </a:solidFill>
                <a:latin typeface="Helvetica 65 Medium"/>
              </a:rPr>
              <a:t>: </a:t>
            </a:r>
            <a:r>
              <a:rPr lang="pt-BR" sz="1600" smtClean="0">
                <a:solidFill>
                  <a:srgbClr val="767575"/>
                </a:solidFill>
                <a:latin typeface="Helvetica 65 Medium"/>
              </a:rPr>
              <a:t>60 milhões em 2012</a:t>
            </a:r>
          </a:p>
          <a:p>
            <a:pPr marL="285750" indent="-285750">
              <a:buFont typeface="Wingdings" pitchFamily="2" charset="2"/>
              <a:buChar char="ü"/>
            </a:pPr>
            <a:r>
              <a:rPr lang="pt-BR" sz="1600">
                <a:solidFill>
                  <a:srgbClr val="767575"/>
                </a:solidFill>
                <a:latin typeface="Helvetica 65 Medium"/>
              </a:rPr>
              <a:t>Mais de 1.000 </a:t>
            </a:r>
            <a:r>
              <a:rPr lang="pt-BR" sz="1600" smtClean="0">
                <a:solidFill>
                  <a:srgbClr val="767575"/>
                </a:solidFill>
                <a:latin typeface="Helvetica 65 Medium"/>
              </a:rPr>
              <a:t>projetos</a:t>
            </a:r>
          </a:p>
          <a:p>
            <a:pPr marL="285750" indent="-285750">
              <a:buFont typeface="Wingdings" pitchFamily="2" charset="2"/>
              <a:buChar char="ü"/>
            </a:pPr>
            <a:r>
              <a:rPr lang="pt-BR" sz="1600" smtClean="0">
                <a:solidFill>
                  <a:srgbClr val="767575"/>
                </a:solidFill>
                <a:latin typeface="Helvetica 65 Medium"/>
              </a:rPr>
              <a:t>Mais </a:t>
            </a:r>
            <a:r>
              <a:rPr lang="pt-BR" sz="1600">
                <a:solidFill>
                  <a:srgbClr val="767575"/>
                </a:solidFill>
                <a:latin typeface="Helvetica 65 Medium"/>
              </a:rPr>
              <a:t>de 15 casos de </a:t>
            </a:r>
            <a:r>
              <a:rPr lang="pt-BR" sz="1600" smtClean="0">
                <a:solidFill>
                  <a:srgbClr val="767575"/>
                </a:solidFill>
                <a:latin typeface="Helvetica 65 Medium"/>
              </a:rPr>
              <a:t>sucesso reconhecidos </a:t>
            </a:r>
            <a:r>
              <a:rPr lang="pt-BR" sz="1600">
                <a:solidFill>
                  <a:srgbClr val="767575"/>
                </a:solidFill>
                <a:latin typeface="Helvetica 65 Medium"/>
              </a:rPr>
              <a:t>pelo mercado </a:t>
            </a:r>
          </a:p>
          <a:p>
            <a:pPr marL="285750" indent="-285750">
              <a:buFont typeface="Wingdings" pitchFamily="2" charset="2"/>
              <a:buChar char="ü"/>
            </a:pPr>
            <a:r>
              <a:rPr lang="pt-BR" sz="1600">
                <a:solidFill>
                  <a:srgbClr val="767575"/>
                </a:solidFill>
                <a:latin typeface="Helvetica 65 Medium"/>
              </a:rPr>
              <a:t>Índice de 100% de satisfação ganhadora do prêmio ASUG 2011 como melhor projeto do ano de </a:t>
            </a:r>
            <a:r>
              <a:rPr lang="pt-BR" sz="1600" smtClean="0">
                <a:solidFill>
                  <a:srgbClr val="767575"/>
                </a:solidFill>
                <a:latin typeface="Helvetica 65 Medium"/>
              </a:rPr>
              <a:t>2010</a:t>
            </a:r>
          </a:p>
          <a:p>
            <a:pPr marL="285750" indent="-285750">
              <a:buFont typeface="Wingdings" pitchFamily="2" charset="2"/>
              <a:buChar char="ü"/>
            </a:pPr>
            <a:r>
              <a:rPr lang="pt-BR" sz="1600" smtClean="0">
                <a:solidFill>
                  <a:srgbClr val="767575"/>
                </a:solidFill>
                <a:latin typeface="Helvetica 65 Medium"/>
              </a:rPr>
              <a:t>Reconhecimento SAP eleita </a:t>
            </a:r>
            <a:r>
              <a:rPr lang="pt-BR" sz="1600">
                <a:solidFill>
                  <a:srgbClr val="767575"/>
                </a:solidFill>
                <a:latin typeface="Helvetica 65 Medium"/>
              </a:rPr>
              <a:t>pelos clientes uma </a:t>
            </a:r>
            <a:r>
              <a:rPr lang="pt-BR" sz="1600" smtClean="0">
                <a:solidFill>
                  <a:srgbClr val="767575"/>
                </a:solidFill>
                <a:latin typeface="Helvetica 65 Medium"/>
              </a:rPr>
              <a:t>das 4 </a:t>
            </a:r>
            <a:r>
              <a:rPr lang="pt-BR" sz="1600">
                <a:solidFill>
                  <a:srgbClr val="767575"/>
                </a:solidFill>
                <a:latin typeface="Helvetica 65 Medium"/>
              </a:rPr>
              <a:t>consultorias SAP </a:t>
            </a:r>
            <a:r>
              <a:rPr lang="pt-BR" sz="1600" smtClean="0">
                <a:solidFill>
                  <a:srgbClr val="767575"/>
                </a:solidFill>
                <a:latin typeface="Helvetica 65 Medium"/>
              </a:rPr>
              <a:t>Brasil</a:t>
            </a:r>
          </a:p>
          <a:p>
            <a:pPr marL="285750" indent="-285750">
              <a:buFont typeface="Wingdings" pitchFamily="2" charset="2"/>
              <a:buChar char="ü"/>
            </a:pPr>
            <a:r>
              <a:rPr lang="pt-BR" sz="1600" smtClean="0">
                <a:solidFill>
                  <a:srgbClr val="767575"/>
                </a:solidFill>
                <a:latin typeface="Helvetica 65 Medium"/>
              </a:rPr>
              <a:t>Fornecedor Ouro eleito </a:t>
            </a:r>
            <a:r>
              <a:rPr lang="pt-BR" sz="1600">
                <a:solidFill>
                  <a:srgbClr val="767575"/>
                </a:solidFill>
                <a:latin typeface="Helvetica 65 Medium"/>
              </a:rPr>
              <a:t>pelo Grupo </a:t>
            </a:r>
            <a:r>
              <a:rPr lang="pt-BR" sz="1600" smtClean="0">
                <a:solidFill>
                  <a:srgbClr val="767575"/>
                </a:solidFill>
                <a:latin typeface="Helvetica 65 Medium"/>
              </a:rPr>
              <a:t>Boticário pelo </a:t>
            </a:r>
            <a:r>
              <a:rPr lang="pt-BR" sz="1600">
                <a:solidFill>
                  <a:srgbClr val="767575"/>
                </a:solidFill>
                <a:latin typeface="Helvetica 65 Medium"/>
              </a:rPr>
              <a:t>4º ano </a:t>
            </a:r>
            <a:r>
              <a:rPr lang="pt-BR" sz="1600" smtClean="0">
                <a:solidFill>
                  <a:srgbClr val="767575"/>
                </a:solidFill>
                <a:latin typeface="Helvetica 65 Medium"/>
              </a:rPr>
              <a:t>seguido.</a:t>
            </a:r>
          </a:p>
          <a:p>
            <a:pPr marL="285750" indent="-285750">
              <a:buFont typeface="Wingdings" pitchFamily="2" charset="2"/>
              <a:buChar char="ü"/>
            </a:pPr>
            <a:r>
              <a:rPr lang="pt-BR" sz="1600" smtClean="0">
                <a:solidFill>
                  <a:srgbClr val="767575"/>
                </a:solidFill>
                <a:latin typeface="Helvetica 65 Medium"/>
              </a:rPr>
              <a:t>Mais </a:t>
            </a:r>
            <a:r>
              <a:rPr lang="pt-BR" sz="1600">
                <a:solidFill>
                  <a:srgbClr val="767575"/>
                </a:solidFill>
                <a:latin typeface="Helvetica 65 Medium"/>
              </a:rPr>
              <a:t>de 210 </a:t>
            </a:r>
            <a:r>
              <a:rPr lang="pt-BR" sz="1600" smtClean="0">
                <a:solidFill>
                  <a:srgbClr val="767575"/>
                </a:solidFill>
                <a:latin typeface="Helvetica 65 Medium"/>
              </a:rPr>
              <a:t>consultores treinados </a:t>
            </a:r>
            <a:r>
              <a:rPr lang="pt-BR" sz="1600">
                <a:solidFill>
                  <a:srgbClr val="767575"/>
                </a:solidFill>
                <a:latin typeface="Helvetica 65 Medium"/>
              </a:rPr>
              <a:t>internamente</a:t>
            </a:r>
          </a:p>
          <a:p>
            <a:pPr marL="285750" indent="-285750">
              <a:buFont typeface="Wingdings" pitchFamily="2" charset="2"/>
              <a:buChar char="ü"/>
            </a:pPr>
            <a:r>
              <a:rPr lang="pt-BR" sz="1600" smtClean="0">
                <a:solidFill>
                  <a:srgbClr val="767575"/>
                </a:solidFill>
                <a:latin typeface="Helvetica 65 Medium"/>
              </a:rPr>
              <a:t>Mais de 50 clientes ativos</a:t>
            </a:r>
            <a:endParaRPr lang="pt-BR" sz="1600">
              <a:solidFill>
                <a:srgbClr val="767575"/>
              </a:solidFill>
              <a:latin typeface="Helvetica 65 Medium"/>
            </a:endParaRPr>
          </a:p>
          <a:p>
            <a:pPr marL="285750" indent="-285750">
              <a:buFont typeface="Wingdings" pitchFamily="2" charset="2"/>
              <a:buChar char="ü"/>
            </a:pPr>
            <a:endParaRPr lang="pt-BR" sz="1600">
              <a:solidFill>
                <a:schemeClr val="tx1">
                  <a:lumMod val="65000"/>
                  <a:lumOff val="35000"/>
                </a:schemeClr>
              </a:solidFill>
              <a:latin typeface="HelveticaNeue BlackCond" pitchFamily="34" charset="0"/>
            </a:endParaRPr>
          </a:p>
          <a:p>
            <a:pPr marL="285750" indent="-285750">
              <a:buFont typeface="Wingdings" pitchFamily="2" charset="2"/>
              <a:buChar char="ü"/>
            </a:pPr>
            <a:endParaRPr lang="pt-BR" sz="1600" dirty="0" smtClean="0">
              <a:solidFill>
                <a:schemeClr val="bg1">
                  <a:lumMod val="50000"/>
                </a:schemeClr>
              </a:solidFill>
              <a:latin typeface="Helvetica 65 Medium"/>
            </a:endParaRPr>
          </a:p>
        </p:txBody>
      </p:sp>
    </p:spTree>
    <p:extLst>
      <p:ext uri="{BB962C8B-B14F-4D97-AF65-F5344CB8AC3E}">
        <p14:creationId xmlns:p14="http://schemas.microsoft.com/office/powerpoint/2010/main" val="41247377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3"/>
          <p:cNvSpPr txBox="1">
            <a:spLocks/>
          </p:cNvSpPr>
          <p:nvPr/>
        </p:nvSpPr>
        <p:spPr>
          <a:xfrm>
            <a:off x="357158" y="274638"/>
            <a:ext cx="7429552" cy="72547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dirty="0" smtClean="0">
                <a:solidFill>
                  <a:schemeClr val="tx2">
                    <a:lumMod val="75000"/>
                  </a:schemeClr>
                </a:solidFill>
              </a:rPr>
              <a:t>Histórico de Crescimento</a:t>
            </a:r>
            <a:endParaRPr lang="pt-BR" dirty="0">
              <a:solidFill>
                <a:schemeClr val="tx2">
                  <a:lumMod val="75000"/>
                </a:schemeClr>
              </a:solidFill>
            </a:endParaRPr>
          </a:p>
        </p:txBody>
      </p:sp>
      <p:sp>
        <p:nvSpPr>
          <p:cNvPr id="8" name="Retângulo 7"/>
          <p:cNvSpPr/>
          <p:nvPr/>
        </p:nvSpPr>
        <p:spPr>
          <a:xfrm>
            <a:off x="357158" y="1155228"/>
            <a:ext cx="4572000" cy="1077218"/>
          </a:xfrm>
          <a:prstGeom prst="rect">
            <a:avLst/>
          </a:prstGeom>
        </p:spPr>
        <p:txBody>
          <a:bodyPr>
            <a:spAutoFit/>
          </a:bodyPr>
          <a:lstStyle/>
          <a:p>
            <a:pPr>
              <a:defRPr/>
            </a:pPr>
            <a:r>
              <a:rPr lang="pt-BR" sz="1600" dirty="0" smtClean="0">
                <a:solidFill>
                  <a:schemeClr val="tx1">
                    <a:lumMod val="75000"/>
                    <a:lumOff val="25000"/>
                  </a:schemeClr>
                </a:solidFill>
                <a:latin typeface="Helvetica 65 Medium"/>
              </a:rPr>
              <a:t>O crescimento da FH Consulting ocorre de modo orgânico, com responsabilidade  e historicamente tem superado as médias do mercado.</a:t>
            </a:r>
            <a:endParaRPr lang="pt-BR" sz="1600" dirty="0">
              <a:solidFill>
                <a:schemeClr val="tx1">
                  <a:lumMod val="75000"/>
                  <a:lumOff val="25000"/>
                </a:schemeClr>
              </a:solidFill>
              <a:latin typeface="Helvetica 65 Medium"/>
            </a:endParaRPr>
          </a:p>
        </p:txBody>
      </p:sp>
      <p:sp>
        <p:nvSpPr>
          <p:cNvPr id="9" name="CaixaDeTexto 8"/>
          <p:cNvSpPr txBox="1"/>
          <p:nvPr/>
        </p:nvSpPr>
        <p:spPr>
          <a:xfrm>
            <a:off x="4714875" y="1144357"/>
            <a:ext cx="3786188" cy="1323975"/>
          </a:xfrm>
          <a:prstGeom prst="rect">
            <a:avLst/>
          </a:prstGeom>
          <a:noFill/>
        </p:spPr>
        <p:txBody>
          <a:bodyPr>
            <a:spAutoFit/>
          </a:bodyPr>
          <a:lstStyle/>
          <a:p>
            <a:pPr>
              <a:defRPr/>
            </a:pPr>
            <a:r>
              <a:rPr lang="pt-BR" sz="1600" dirty="0">
                <a:solidFill>
                  <a:schemeClr val="tx1">
                    <a:lumMod val="75000"/>
                    <a:lumOff val="25000"/>
                  </a:schemeClr>
                </a:solidFill>
                <a:latin typeface="Helvetica 65 Medium"/>
              </a:rPr>
              <a:t>Gerimos conhecimento organizados em áreas de competência, com profissionais de diferentes especialidades focados em soluções SAP e processos de negócios</a:t>
            </a:r>
            <a:r>
              <a:rPr lang="pt-BR" sz="1600" dirty="0">
                <a:solidFill>
                  <a:schemeClr val="tx1">
                    <a:lumMod val="75000"/>
                    <a:lumOff val="25000"/>
                  </a:schemeClr>
                </a:solidFill>
                <a:cs typeface="+mn-cs"/>
              </a:rPr>
              <a:t>.</a:t>
            </a:r>
          </a:p>
        </p:txBody>
      </p:sp>
      <p:grpSp>
        <p:nvGrpSpPr>
          <p:cNvPr id="11" name="Grupo 10"/>
          <p:cNvGrpSpPr/>
          <p:nvPr/>
        </p:nvGrpSpPr>
        <p:grpSpPr>
          <a:xfrm>
            <a:off x="4071934" y="2590713"/>
            <a:ext cx="4501136" cy="3159111"/>
            <a:chOff x="4143375" y="2468332"/>
            <a:chExt cx="4357688" cy="3151418"/>
          </a:xfrm>
        </p:grpSpPr>
        <p:pic>
          <p:nvPicPr>
            <p:cNvPr id="12" name="Picture 2"/>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038" t="758" r="745" b="2206"/>
            <a:stretch/>
          </p:blipFill>
          <p:spPr bwMode="auto">
            <a:xfrm>
              <a:off x="4143375" y="2468332"/>
              <a:ext cx="4357688" cy="3151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CaixaDeTexto 5"/>
            <p:cNvSpPr txBox="1"/>
            <p:nvPr/>
          </p:nvSpPr>
          <p:spPr>
            <a:xfrm rot="470289">
              <a:off x="7406274" y="3803208"/>
              <a:ext cx="292608" cy="12382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pt-BR" sz="1200" b="1" i="0" dirty="0" smtClean="0">
                  <a:solidFill>
                    <a:schemeClr val="bg1">
                      <a:lumMod val="75000"/>
                    </a:schemeClr>
                  </a:solidFill>
                </a:rPr>
                <a:t>2012</a:t>
              </a:r>
              <a:endParaRPr lang="pt-BR" sz="1200" b="1" i="0" dirty="0">
                <a:solidFill>
                  <a:schemeClr val="bg1">
                    <a:lumMod val="75000"/>
                  </a:schemeClr>
                </a:solidFill>
              </a:endParaRPr>
            </a:p>
          </p:txBody>
        </p:sp>
      </p:grpSp>
      <p:grpSp>
        <p:nvGrpSpPr>
          <p:cNvPr id="2" name="Grupo 1"/>
          <p:cNvGrpSpPr/>
          <p:nvPr/>
        </p:nvGrpSpPr>
        <p:grpSpPr>
          <a:xfrm>
            <a:off x="117427" y="2537057"/>
            <a:ext cx="4454574" cy="3052184"/>
            <a:chOff x="117426" y="2537056"/>
            <a:chExt cx="4514851" cy="3229063"/>
          </a:xfrm>
        </p:grpSpPr>
        <p:pic>
          <p:nvPicPr>
            <p:cNvPr id="1026" name="Picture 2"/>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56" t="3484" r="3015" b="4585"/>
            <a:stretch/>
          </p:blipFill>
          <p:spPr bwMode="auto">
            <a:xfrm>
              <a:off x="117426" y="2537056"/>
              <a:ext cx="4514851" cy="322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CaixaDeTexto 5"/>
            <p:cNvSpPr txBox="1"/>
            <p:nvPr/>
          </p:nvSpPr>
          <p:spPr>
            <a:xfrm rot="21390726">
              <a:off x="892098" y="3531307"/>
              <a:ext cx="292838" cy="117201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pt-BR" sz="1300" b="1" i="0" dirty="0" smtClean="0">
                  <a:solidFill>
                    <a:schemeClr val="bg1">
                      <a:lumMod val="75000"/>
                    </a:schemeClr>
                  </a:solidFill>
                </a:rPr>
                <a:t>2012</a:t>
              </a:r>
              <a:endParaRPr lang="pt-BR" sz="1300" b="1" i="0" dirty="0">
                <a:solidFill>
                  <a:schemeClr val="bg1">
                    <a:lumMod val="75000"/>
                  </a:schemeClr>
                </a:solidFill>
              </a:endParaRPr>
            </a:p>
          </p:txBody>
        </p:sp>
      </p:grpSp>
    </p:spTree>
    <p:extLst>
      <p:ext uri="{BB962C8B-B14F-4D97-AF65-F5344CB8AC3E}">
        <p14:creationId xmlns:p14="http://schemas.microsoft.com/office/powerpoint/2010/main" val="39620598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97971" y="274638"/>
            <a:ext cx="7688739" cy="72547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dirty="0" smtClean="0">
                <a:solidFill>
                  <a:schemeClr val="tx2">
                    <a:lumMod val="75000"/>
                  </a:schemeClr>
                </a:solidFill>
              </a:rPr>
              <a:t>Acreditamos nas pessoas</a:t>
            </a:r>
            <a:endParaRPr lang="pt-BR" dirty="0">
              <a:solidFill>
                <a:schemeClr val="tx2">
                  <a:lumMod val="75000"/>
                </a:schemeClr>
              </a:solidFill>
            </a:endParaRPr>
          </a:p>
        </p:txBody>
      </p:sp>
      <p:pic>
        <p:nvPicPr>
          <p:cNvPr id="8" name="Picture 3"/>
          <p:cNvPicPr>
            <a:picLocks noChangeAspect="1" noChangeArrowheads="1"/>
          </p:cNvPicPr>
          <p:nvPr/>
        </p:nvPicPr>
        <p:blipFill>
          <a:blip r:embed="rId2" cstate="print"/>
          <a:srcRect l="1582" r="1554"/>
          <a:stretch>
            <a:fillRect/>
          </a:stretch>
        </p:blipFill>
        <p:spPr bwMode="auto">
          <a:xfrm>
            <a:off x="97971" y="1142984"/>
            <a:ext cx="8903185" cy="5094328"/>
          </a:xfrm>
          <a:prstGeom prst="rect">
            <a:avLst/>
          </a:prstGeom>
          <a:noFill/>
          <a:ln w="9525">
            <a:noFill/>
            <a:miter lim="800000"/>
            <a:headEnd/>
            <a:tailEnd/>
          </a:ln>
        </p:spPr>
      </p:pic>
    </p:spTree>
    <p:extLst>
      <p:ext uri="{BB962C8B-B14F-4D97-AF65-F5344CB8AC3E}">
        <p14:creationId xmlns:p14="http://schemas.microsoft.com/office/powerpoint/2010/main" val="41514367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p:cNvSpPr txBox="1">
            <a:spLocks/>
          </p:cNvSpPr>
          <p:nvPr/>
        </p:nvSpPr>
        <p:spPr>
          <a:xfrm>
            <a:off x="162266" y="214290"/>
            <a:ext cx="7267254" cy="72547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de-DE" dirty="0" smtClean="0">
                <a:solidFill>
                  <a:schemeClr val="tx2">
                    <a:lumMod val="75000"/>
                  </a:schemeClr>
                </a:solidFill>
                <a:cs typeface="Arial" pitchFamily="34" charset="0"/>
              </a:rPr>
              <a:t>Forma como Atuamos</a:t>
            </a:r>
          </a:p>
        </p:txBody>
      </p:sp>
      <p:pic>
        <p:nvPicPr>
          <p:cNvPr id="8" name="Imagem 7" descr="engrenagem.png"/>
          <p:cNvPicPr>
            <a:picLocks noChangeAspect="1"/>
          </p:cNvPicPr>
          <p:nvPr/>
        </p:nvPicPr>
        <p:blipFill>
          <a:blip r:embed="rId2" cstate="print"/>
          <a:srcRect l="1562" r="1562"/>
          <a:stretch>
            <a:fillRect/>
          </a:stretch>
        </p:blipFill>
        <p:spPr>
          <a:xfrm>
            <a:off x="162266" y="1289280"/>
            <a:ext cx="8749636" cy="4712348"/>
          </a:xfrm>
          <a:prstGeom prst="rect">
            <a:avLst/>
          </a:prstGeom>
        </p:spPr>
      </p:pic>
      <p:sp>
        <p:nvSpPr>
          <p:cNvPr id="9" name="CaixaDeTexto 8"/>
          <p:cNvSpPr txBox="1"/>
          <p:nvPr/>
        </p:nvSpPr>
        <p:spPr>
          <a:xfrm>
            <a:off x="-36512" y="2204864"/>
            <a:ext cx="2486682" cy="784830"/>
          </a:xfrm>
          <a:prstGeom prst="rect">
            <a:avLst/>
          </a:prstGeom>
          <a:noFill/>
        </p:spPr>
        <p:txBody>
          <a:bodyPr wrap="square" rtlCol="0">
            <a:spAutoFit/>
          </a:bodyPr>
          <a:lstStyle/>
          <a:p>
            <a:r>
              <a:rPr lang="pt-BR" sz="1500" dirty="0" smtClean="0">
                <a:solidFill>
                  <a:srgbClr val="767575"/>
                </a:solidFill>
                <a:latin typeface="Helvetica 65 Medium"/>
              </a:rPr>
              <a:t>Planejamento Estratégico (visão corporativa  e tecnológica)</a:t>
            </a:r>
          </a:p>
        </p:txBody>
      </p:sp>
      <p:sp>
        <p:nvSpPr>
          <p:cNvPr id="10" name="CaixaDeTexto 9"/>
          <p:cNvSpPr txBox="1"/>
          <p:nvPr/>
        </p:nvSpPr>
        <p:spPr>
          <a:xfrm>
            <a:off x="0" y="3806494"/>
            <a:ext cx="2027528" cy="523220"/>
          </a:xfrm>
          <a:prstGeom prst="rect">
            <a:avLst/>
          </a:prstGeom>
          <a:noFill/>
        </p:spPr>
        <p:txBody>
          <a:bodyPr wrap="square" rtlCol="0">
            <a:spAutoFit/>
          </a:bodyPr>
          <a:lstStyle/>
          <a:p>
            <a:r>
              <a:rPr lang="pt-BR" sz="1400" dirty="0" smtClean="0">
                <a:solidFill>
                  <a:srgbClr val="767575"/>
                </a:solidFill>
                <a:latin typeface="Helvetica 65 Medium"/>
              </a:rPr>
              <a:t>Análise de processos de negócio e sistemas</a:t>
            </a:r>
          </a:p>
        </p:txBody>
      </p:sp>
      <p:sp>
        <p:nvSpPr>
          <p:cNvPr id="11" name="CaixaDeTexto 10"/>
          <p:cNvSpPr txBox="1"/>
          <p:nvPr/>
        </p:nvSpPr>
        <p:spPr>
          <a:xfrm>
            <a:off x="1206828" y="5447630"/>
            <a:ext cx="2141035" cy="553998"/>
          </a:xfrm>
          <a:prstGeom prst="rect">
            <a:avLst/>
          </a:prstGeom>
          <a:noFill/>
        </p:spPr>
        <p:txBody>
          <a:bodyPr wrap="square" rtlCol="0">
            <a:spAutoFit/>
          </a:bodyPr>
          <a:lstStyle/>
          <a:p>
            <a:r>
              <a:rPr lang="pt-BR" sz="1500" dirty="0" smtClean="0">
                <a:solidFill>
                  <a:srgbClr val="767575"/>
                </a:solidFill>
                <a:latin typeface="Helvetica 65 Medium"/>
              </a:rPr>
              <a:t>Gestão de projetos      e riscos (PMO)</a:t>
            </a:r>
          </a:p>
        </p:txBody>
      </p:sp>
      <p:sp>
        <p:nvSpPr>
          <p:cNvPr id="12" name="CaixaDeTexto 11"/>
          <p:cNvSpPr txBox="1"/>
          <p:nvPr/>
        </p:nvSpPr>
        <p:spPr>
          <a:xfrm>
            <a:off x="6588224" y="5395282"/>
            <a:ext cx="2357454" cy="553998"/>
          </a:xfrm>
          <a:prstGeom prst="rect">
            <a:avLst/>
          </a:prstGeom>
          <a:noFill/>
        </p:spPr>
        <p:txBody>
          <a:bodyPr wrap="square" rtlCol="0">
            <a:spAutoFit/>
          </a:bodyPr>
          <a:lstStyle/>
          <a:p>
            <a:r>
              <a:rPr lang="pt-BR" sz="1500" dirty="0" smtClean="0">
                <a:solidFill>
                  <a:srgbClr val="767575"/>
                </a:solidFill>
                <a:latin typeface="Helvetica 65 Medium"/>
              </a:rPr>
              <a:t>Desenho de soluções e execução de projetos</a:t>
            </a:r>
          </a:p>
        </p:txBody>
      </p:sp>
      <p:sp>
        <p:nvSpPr>
          <p:cNvPr id="13" name="CaixaDeTexto 12"/>
          <p:cNvSpPr txBox="1"/>
          <p:nvPr/>
        </p:nvSpPr>
        <p:spPr>
          <a:xfrm>
            <a:off x="7596336" y="3501008"/>
            <a:ext cx="1571636" cy="738664"/>
          </a:xfrm>
          <a:prstGeom prst="rect">
            <a:avLst/>
          </a:prstGeom>
          <a:noFill/>
        </p:spPr>
        <p:txBody>
          <a:bodyPr wrap="square" rtlCol="0">
            <a:spAutoFit/>
          </a:bodyPr>
          <a:lstStyle/>
          <a:p>
            <a:r>
              <a:rPr lang="pt-BR" sz="1400" dirty="0" smtClean="0">
                <a:solidFill>
                  <a:srgbClr val="767575"/>
                </a:solidFill>
                <a:latin typeface="Helvetica 65 Medium"/>
              </a:rPr>
              <a:t>Desenvolvimento de software sob encomenda</a:t>
            </a:r>
          </a:p>
        </p:txBody>
      </p:sp>
      <p:sp>
        <p:nvSpPr>
          <p:cNvPr id="14" name="CaixaDeTexto 13"/>
          <p:cNvSpPr txBox="1"/>
          <p:nvPr/>
        </p:nvSpPr>
        <p:spPr>
          <a:xfrm>
            <a:off x="7143768" y="1852082"/>
            <a:ext cx="1643074" cy="784830"/>
          </a:xfrm>
          <a:prstGeom prst="rect">
            <a:avLst/>
          </a:prstGeom>
          <a:noFill/>
        </p:spPr>
        <p:txBody>
          <a:bodyPr wrap="square" rtlCol="0">
            <a:spAutoFit/>
          </a:bodyPr>
          <a:lstStyle/>
          <a:p>
            <a:r>
              <a:rPr lang="pt-BR" sz="1500" dirty="0" smtClean="0">
                <a:solidFill>
                  <a:srgbClr val="767575"/>
                </a:solidFill>
                <a:latin typeface="Helvetica 65 Medium"/>
              </a:rPr>
              <a:t>AMS (application management </a:t>
            </a:r>
            <a:r>
              <a:rPr lang="pt-BR" sz="1500" dirty="0" err="1" smtClean="0">
                <a:solidFill>
                  <a:srgbClr val="767575"/>
                </a:solidFill>
                <a:latin typeface="Helvetica 65 Medium"/>
              </a:rPr>
              <a:t>services</a:t>
            </a:r>
            <a:r>
              <a:rPr lang="pt-BR" sz="1500" dirty="0" smtClean="0">
                <a:solidFill>
                  <a:srgbClr val="767575"/>
                </a:solidFill>
                <a:latin typeface="Helvetica 65 Medium"/>
              </a:rPr>
              <a:t>)</a:t>
            </a:r>
          </a:p>
        </p:txBody>
      </p:sp>
      <p:sp>
        <p:nvSpPr>
          <p:cNvPr id="15" name="CaixaDeTexto 14"/>
          <p:cNvSpPr txBox="1"/>
          <p:nvPr/>
        </p:nvSpPr>
        <p:spPr>
          <a:xfrm>
            <a:off x="3820256" y="1259468"/>
            <a:ext cx="1714512" cy="369332"/>
          </a:xfrm>
          <a:prstGeom prst="rect">
            <a:avLst/>
          </a:prstGeom>
          <a:noFill/>
        </p:spPr>
        <p:txBody>
          <a:bodyPr wrap="square" rtlCol="0">
            <a:spAutoFit/>
          </a:bodyPr>
          <a:lstStyle/>
          <a:p>
            <a:pPr algn="ctr"/>
            <a:r>
              <a:rPr lang="pt-BR" b="1" dirty="0" smtClean="0">
                <a:solidFill>
                  <a:schemeClr val="tx2">
                    <a:lumMod val="75000"/>
                  </a:schemeClr>
                </a:solidFill>
                <a:latin typeface="Helvetica 65 Medium"/>
              </a:rPr>
              <a:t>Ponta a ponta</a:t>
            </a:r>
          </a:p>
        </p:txBody>
      </p:sp>
      <p:sp>
        <p:nvSpPr>
          <p:cNvPr id="16" name="Seta para baixo 15"/>
          <p:cNvSpPr/>
          <p:nvPr/>
        </p:nvSpPr>
        <p:spPr>
          <a:xfrm rot="2225664">
            <a:off x="2555550" y="2495887"/>
            <a:ext cx="165311" cy="463160"/>
          </a:xfrm>
          <a:prstGeom prst="downArrow">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600"/>
          </a:p>
        </p:txBody>
      </p:sp>
      <p:sp>
        <p:nvSpPr>
          <p:cNvPr id="17" name="Seta para baixo 16"/>
          <p:cNvSpPr/>
          <p:nvPr/>
        </p:nvSpPr>
        <p:spPr>
          <a:xfrm rot="20310023">
            <a:off x="2374868" y="3742138"/>
            <a:ext cx="174099" cy="463160"/>
          </a:xfrm>
          <a:prstGeom prst="downArrow">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400"/>
          </a:p>
        </p:txBody>
      </p:sp>
      <p:sp>
        <p:nvSpPr>
          <p:cNvPr id="18" name="Seta para baixo 17"/>
          <p:cNvSpPr/>
          <p:nvPr/>
        </p:nvSpPr>
        <p:spPr>
          <a:xfrm rot="17541259">
            <a:off x="3800298" y="4888114"/>
            <a:ext cx="165311" cy="487780"/>
          </a:xfrm>
          <a:prstGeom prst="downArrow">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400"/>
          </a:p>
        </p:txBody>
      </p:sp>
      <p:sp>
        <p:nvSpPr>
          <p:cNvPr id="19" name="Seta para baixo 18"/>
          <p:cNvSpPr/>
          <p:nvPr/>
        </p:nvSpPr>
        <p:spPr>
          <a:xfrm rot="14411585">
            <a:off x="5964825" y="4792356"/>
            <a:ext cx="165311" cy="487780"/>
          </a:xfrm>
          <a:prstGeom prst="downArrow">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400"/>
          </a:p>
        </p:txBody>
      </p:sp>
      <p:sp>
        <p:nvSpPr>
          <p:cNvPr id="20" name="Seta para baixo 19"/>
          <p:cNvSpPr/>
          <p:nvPr/>
        </p:nvSpPr>
        <p:spPr>
          <a:xfrm rot="11145376">
            <a:off x="7111417" y="3580580"/>
            <a:ext cx="174099" cy="463160"/>
          </a:xfrm>
          <a:prstGeom prst="downArrow">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400"/>
          </a:p>
        </p:txBody>
      </p:sp>
      <p:sp>
        <p:nvSpPr>
          <p:cNvPr id="21" name="Seta para baixo 20"/>
          <p:cNvSpPr/>
          <p:nvPr/>
        </p:nvSpPr>
        <p:spPr>
          <a:xfrm rot="7884222">
            <a:off x="6565234" y="2334192"/>
            <a:ext cx="165311" cy="463160"/>
          </a:xfrm>
          <a:prstGeom prst="downArrow">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600"/>
          </a:p>
        </p:txBody>
      </p:sp>
      <p:sp>
        <p:nvSpPr>
          <p:cNvPr id="22" name="Elipse 21"/>
          <p:cNvSpPr/>
          <p:nvPr/>
        </p:nvSpPr>
        <p:spPr>
          <a:xfrm rot="21008050">
            <a:off x="3723528" y="1980439"/>
            <a:ext cx="262439" cy="130901"/>
          </a:xfrm>
          <a:prstGeom prst="ellipse">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600"/>
          </a:p>
        </p:txBody>
      </p:sp>
      <p:sp>
        <p:nvSpPr>
          <p:cNvPr id="23" name="Elipse 22"/>
          <p:cNvSpPr/>
          <p:nvPr/>
        </p:nvSpPr>
        <p:spPr>
          <a:xfrm rot="21008050">
            <a:off x="5229346" y="1908431"/>
            <a:ext cx="262439" cy="130901"/>
          </a:xfrm>
          <a:prstGeom prst="ellipse">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pt-BR" sz="1600"/>
          </a:p>
        </p:txBody>
      </p:sp>
    </p:spTree>
    <p:extLst>
      <p:ext uri="{BB962C8B-B14F-4D97-AF65-F5344CB8AC3E}">
        <p14:creationId xmlns:p14="http://schemas.microsoft.com/office/powerpoint/2010/main" val="11700604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395536" y="214291"/>
            <a:ext cx="7391174" cy="7858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dirty="0" smtClean="0">
                <a:solidFill>
                  <a:schemeClr val="tx2">
                    <a:lumMod val="75000"/>
                  </a:schemeClr>
                </a:solidFill>
              </a:rPr>
              <a:t>Soluções por segmento</a:t>
            </a:r>
            <a:endParaRPr lang="pt-BR" dirty="0">
              <a:solidFill>
                <a:schemeClr val="tx2">
                  <a:lumMod val="75000"/>
                </a:schemeClr>
              </a:solidFill>
            </a:endParaRPr>
          </a:p>
        </p:txBody>
      </p:sp>
      <p:pic>
        <p:nvPicPr>
          <p:cNvPr id="8" name="Imagem 7" descr="engrenagem2.png"/>
          <p:cNvPicPr>
            <a:picLocks noChangeAspect="1"/>
          </p:cNvPicPr>
          <p:nvPr/>
        </p:nvPicPr>
        <p:blipFill>
          <a:blip r:embed="rId2" cstate="print"/>
          <a:srcRect r="3023"/>
          <a:stretch>
            <a:fillRect/>
          </a:stretch>
        </p:blipFill>
        <p:spPr>
          <a:xfrm>
            <a:off x="683568" y="1556792"/>
            <a:ext cx="6984776" cy="4248472"/>
          </a:xfrm>
          <a:prstGeom prst="rect">
            <a:avLst/>
          </a:prstGeom>
        </p:spPr>
      </p:pic>
      <p:pic>
        <p:nvPicPr>
          <p:cNvPr id="9" name="Picture 8" descr="download"/>
          <p:cNvPicPr>
            <a:picLocks noChangeAspect="1" noChangeArrowheads="1"/>
          </p:cNvPicPr>
          <p:nvPr/>
        </p:nvPicPr>
        <p:blipFill>
          <a:blip r:embed="rId3" cstate="print"/>
          <a:srcRect l="-11574" r="24031"/>
          <a:stretch>
            <a:fillRect/>
          </a:stretch>
        </p:blipFill>
        <p:spPr bwMode="auto">
          <a:xfrm>
            <a:off x="0" y="1484784"/>
            <a:ext cx="2123728" cy="1859533"/>
          </a:xfrm>
          <a:prstGeom prst="rect">
            <a:avLst/>
          </a:prstGeom>
          <a:noFill/>
          <a:ln w="9525">
            <a:noFill/>
            <a:miter lim="800000"/>
            <a:headEnd/>
            <a:tailEnd/>
          </a:ln>
        </p:spPr>
      </p:pic>
      <p:pic>
        <p:nvPicPr>
          <p:cNvPr id="10" name="Picture 9" descr="download"/>
          <p:cNvPicPr>
            <a:picLocks noChangeAspect="1" noChangeArrowheads="1"/>
          </p:cNvPicPr>
          <p:nvPr/>
        </p:nvPicPr>
        <p:blipFill>
          <a:blip r:embed="rId4" cstate="print"/>
          <a:srcRect/>
          <a:stretch>
            <a:fillRect/>
          </a:stretch>
        </p:blipFill>
        <p:spPr bwMode="auto">
          <a:xfrm>
            <a:off x="6012160" y="1556792"/>
            <a:ext cx="2357438" cy="1787525"/>
          </a:xfrm>
          <a:prstGeom prst="rect">
            <a:avLst/>
          </a:prstGeom>
          <a:noFill/>
          <a:ln w="9525">
            <a:noFill/>
            <a:miter lim="800000"/>
            <a:headEnd/>
            <a:tailEnd/>
          </a:ln>
        </p:spPr>
      </p:pic>
      <p:pic>
        <p:nvPicPr>
          <p:cNvPr id="11" name="Imagem 10" descr="colheitadeira.jpg"/>
          <p:cNvPicPr>
            <a:picLocks noChangeAspect="1"/>
          </p:cNvPicPr>
          <p:nvPr/>
        </p:nvPicPr>
        <p:blipFill>
          <a:blip r:embed="rId5" cstate="print"/>
          <a:stretch>
            <a:fillRect/>
          </a:stretch>
        </p:blipFill>
        <p:spPr>
          <a:xfrm>
            <a:off x="4355976" y="4653136"/>
            <a:ext cx="2448272" cy="1584176"/>
          </a:xfrm>
          <a:prstGeom prst="rect">
            <a:avLst/>
          </a:prstGeom>
        </p:spPr>
      </p:pic>
      <p:sp>
        <p:nvSpPr>
          <p:cNvPr id="12" name="CaixaDeTexto 9"/>
          <p:cNvSpPr txBox="1">
            <a:spLocks noChangeArrowheads="1"/>
          </p:cNvSpPr>
          <p:nvPr/>
        </p:nvSpPr>
        <p:spPr bwMode="auto">
          <a:xfrm>
            <a:off x="4355976" y="6237312"/>
            <a:ext cx="2448271" cy="400110"/>
          </a:xfrm>
          <a:prstGeom prst="rect">
            <a:avLst/>
          </a:prstGeom>
          <a:solidFill>
            <a:schemeClr val="tx1"/>
          </a:solidFill>
          <a:ln w="9525">
            <a:noFill/>
            <a:miter lim="800000"/>
            <a:headEnd/>
            <a:tailEnd/>
          </a:ln>
        </p:spPr>
        <p:txBody>
          <a:bodyPr wrap="square">
            <a:spAutoFit/>
          </a:bodyPr>
          <a:lstStyle/>
          <a:p>
            <a:pPr algn="ctr"/>
            <a:r>
              <a:rPr lang="pt-BR" sz="2000" b="1" dirty="0">
                <a:solidFill>
                  <a:schemeClr val="bg1"/>
                </a:solidFill>
              </a:rPr>
              <a:t>Agro Ind.</a:t>
            </a:r>
          </a:p>
        </p:txBody>
      </p:sp>
      <p:sp>
        <p:nvSpPr>
          <p:cNvPr id="13" name="CaixaDeTexto 10"/>
          <p:cNvSpPr txBox="1">
            <a:spLocks noChangeArrowheads="1"/>
          </p:cNvSpPr>
          <p:nvPr/>
        </p:nvSpPr>
        <p:spPr bwMode="auto">
          <a:xfrm>
            <a:off x="6012160" y="3284984"/>
            <a:ext cx="2357438" cy="400050"/>
          </a:xfrm>
          <a:prstGeom prst="rect">
            <a:avLst/>
          </a:prstGeom>
          <a:solidFill>
            <a:schemeClr val="tx1"/>
          </a:solidFill>
          <a:ln w="9525">
            <a:noFill/>
            <a:miter lim="800000"/>
            <a:headEnd/>
            <a:tailEnd/>
          </a:ln>
        </p:spPr>
        <p:txBody>
          <a:bodyPr>
            <a:spAutoFit/>
          </a:bodyPr>
          <a:lstStyle/>
          <a:p>
            <a:pPr algn="ctr"/>
            <a:r>
              <a:rPr lang="pt-BR" sz="2000" b="1" dirty="0">
                <a:solidFill>
                  <a:schemeClr val="bg1"/>
                </a:solidFill>
              </a:rPr>
              <a:t>Manufatura</a:t>
            </a:r>
          </a:p>
        </p:txBody>
      </p:sp>
      <p:sp>
        <p:nvSpPr>
          <p:cNvPr id="14" name="CaixaDeTexto 11"/>
          <p:cNvSpPr txBox="1">
            <a:spLocks noChangeArrowheads="1"/>
          </p:cNvSpPr>
          <p:nvPr/>
        </p:nvSpPr>
        <p:spPr bwMode="auto">
          <a:xfrm>
            <a:off x="251520" y="3284984"/>
            <a:ext cx="1872208" cy="400050"/>
          </a:xfrm>
          <a:prstGeom prst="rect">
            <a:avLst/>
          </a:prstGeom>
          <a:solidFill>
            <a:schemeClr val="tx1"/>
          </a:solidFill>
          <a:ln w="9525">
            <a:noFill/>
            <a:miter lim="800000"/>
            <a:headEnd/>
            <a:tailEnd/>
          </a:ln>
        </p:spPr>
        <p:txBody>
          <a:bodyPr wrap="square">
            <a:spAutoFit/>
          </a:bodyPr>
          <a:lstStyle/>
          <a:p>
            <a:pPr algn="ctr"/>
            <a:r>
              <a:rPr lang="pt-BR" sz="2000" b="1" dirty="0">
                <a:solidFill>
                  <a:schemeClr val="bg1"/>
                </a:solidFill>
              </a:rPr>
              <a:t>Varejo</a:t>
            </a:r>
          </a:p>
        </p:txBody>
      </p:sp>
    </p:spTree>
    <p:extLst>
      <p:ext uri="{BB962C8B-B14F-4D97-AF65-F5344CB8AC3E}">
        <p14:creationId xmlns:p14="http://schemas.microsoft.com/office/powerpoint/2010/main" val="2598601653"/>
      </p:ext>
    </p:extLst>
  </p:cSld>
  <p:clrMapOvr>
    <a:masterClrMapping/>
  </p:clrMapOvr>
  <p:timing>
    <p:tnLst>
      <p:par>
        <p:cTn id="1" dur="indefinite" restart="never" nodeType="tmRoot"/>
      </p:par>
    </p:tnLst>
  </p:timing>
</p:sld>
</file>

<file path=ppt/theme/theme1.xml><?xml version="1.0" encoding="utf-8"?>
<a:theme xmlns:a="http://schemas.openxmlformats.org/drawingml/2006/main" name="ppt técnica">
  <a:themeElements>
    <a:clrScheme name="FH brilho">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solidFill>
              <a:srgbClr val="767575"/>
            </a:solidFill>
            <a:latin typeface="HelveticaNeue BlackCond" pitchFamily="34" charset="0"/>
          </a:defRPr>
        </a:defPPr>
      </a:lstStyle>
    </a:txDef>
  </a:objectDefaults>
  <a:extraClrSchemeLst/>
</a:theme>
</file>

<file path=ppt/theme/theme2.xml><?xml version="1.0" encoding="utf-8"?>
<a:theme xmlns:a="http://schemas.openxmlformats.org/drawingml/2006/main" name="ppt branco">
  <a:themeElements>
    <a:clrScheme name="FH brilho">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solidFill>
              <a:srgbClr val="767575"/>
            </a:solidFill>
            <a:latin typeface="HelveticaNeue BlackCond" pitchFamily="34" charset="0"/>
          </a:defRPr>
        </a:defPPr>
      </a:lstStyle>
    </a:txDef>
  </a:objectDefaults>
  <a:extraClrSchemeLst/>
</a:theme>
</file>

<file path=ppt/theme/theme3.xml><?xml version="1.0" encoding="utf-8"?>
<a:theme xmlns:a="http://schemas.openxmlformats.org/drawingml/2006/main" name="ppt cinza">
  <a:themeElements>
    <a:clrScheme name="FH brilho">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solidFill>
              <a:srgbClr val="767575"/>
            </a:solidFill>
            <a:latin typeface="HelveticaNeue BlackCond" pitchFamily="34" charset="0"/>
          </a:defRPr>
        </a:defPPr>
      </a:lstStyle>
    </a:txDef>
  </a:objectDefaults>
  <a:extraClrSchemeLst/>
</a:theme>
</file>

<file path=ppt/theme/theme4.xml><?xml version="1.0" encoding="utf-8"?>
<a:theme xmlns:a="http://schemas.openxmlformats.org/drawingml/2006/main" name="ppt branco sujo">
  <a:themeElements>
    <a:clrScheme name="FH brilho">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solidFill>
              <a:srgbClr val="767575"/>
            </a:solidFill>
            <a:latin typeface="HelveticaNeue BlackCond" pitchFamily="34" charset="0"/>
          </a:defRPr>
        </a:defPPr>
      </a:lstStyle>
    </a:txDef>
  </a:objectDefaults>
  <a:extraClrSchemeLst/>
</a:theme>
</file>

<file path=ppt/theme/theme5.xml><?xml version="1.0" encoding="utf-8"?>
<a:theme xmlns:a="http://schemas.openxmlformats.org/drawingml/2006/main" name="ppt comercial">
  <a:themeElements>
    <a:clrScheme name="FH brilho">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solidFill>
              <a:srgbClr val="767575"/>
            </a:solidFill>
            <a:latin typeface="HelveticaNeue BlackCond" pitchFamily="34" charset="0"/>
          </a:defRPr>
        </a:defPPr>
      </a:lstStyle>
    </a:txDef>
  </a:objectDefaults>
  <a:extraClrSchemeLst/>
</a:theme>
</file>

<file path=ppt/theme/theme6.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9A11A274727A1B4E8B5B5EB93627A66E" ma:contentTypeVersion="1" ma:contentTypeDescription="Crie um novo documento." ma:contentTypeScope="" ma:versionID="1d7a354d5150281ef35d208d0a79a013">
  <xsd:schema xmlns:xsd="http://www.w3.org/2001/XMLSchema" xmlns:xs="http://www.w3.org/2001/XMLSchema" xmlns:p="http://schemas.microsoft.com/office/2006/metadata/properties" xmlns:ns1="http://schemas.microsoft.com/sharepoint/v3" xmlns:ns2="cddce8cb-79e9-461d-9fc6-2fafb30e39ec" targetNamespace="http://schemas.microsoft.com/office/2006/metadata/properties" ma:root="true" ma:fieldsID="f86c2c13e655a63ebec7f33d828e5c6f" ns1:_="" ns2:_="">
    <xsd:import namespace="http://schemas.microsoft.com/sharepoint/v3"/>
    <xsd:import namespace="cddce8cb-79e9-461d-9fc6-2fafb30e39ec"/>
    <xsd:element name="properties">
      <xsd:complexType>
        <xsd:sequence>
          <xsd:element name="documentManagement">
            <xsd:complexType>
              <xsd:all>
                <xsd:element ref="ns1:_ModerationComments" minOccurs="0"/>
                <xsd:element ref="ns1:File_x0020_Type" minOccurs="0"/>
                <xsd:element ref="ns1:HTML_x0020_File_x0020_Type" minOccurs="0"/>
                <xsd:element ref="ns1:_SourceUrl" minOccurs="0"/>
                <xsd:element ref="ns1:_SharedFileIndex" minOccurs="0"/>
                <xsd:element ref="ns1:ContentTypeId" minOccurs="0"/>
                <xsd:element ref="ns1:TemplateUrl" minOccurs="0"/>
                <xsd:element ref="ns1:xd_ProgID" minOccurs="0"/>
                <xsd:element ref="ns1:xd_Signature" minOccurs="0"/>
                <xsd:element ref="ns1:ID" minOccurs="0"/>
                <xsd:element ref="ns1:Author" minOccurs="0"/>
                <xsd:element ref="ns1:Editor" minOccurs="0"/>
                <xsd:element ref="ns1:_HasCopyDestinations" minOccurs="0"/>
                <xsd:element ref="ns1:_CopySource" minOccurs="0"/>
                <xsd:element ref="ns1:_ModerationStatu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SortBehavior" minOccurs="0"/>
                <xsd:element ref="ns1:CheckedOutUserId" minOccurs="0"/>
                <xsd:element ref="ns1:IsCheckedoutToLocal" minOccurs="0"/>
                <xsd:element ref="ns1:CheckoutUser" minOccurs="0"/>
                <xsd:element ref="ns1:UniqueId" minOccurs="0"/>
                <xsd:element ref="ns1:SyncClientId" minOccurs="0"/>
                <xsd:element ref="ns1:ProgId" minOccurs="0"/>
                <xsd:element ref="ns1:ScopeId" minOccurs="0"/>
                <xsd:element ref="ns1:VirusStatus" minOccurs="0"/>
                <xsd:element ref="ns1:CheckedOutTitle" minOccurs="0"/>
                <xsd:element ref="ns1:_CheckinComment" minOccurs="0"/>
                <xsd:element ref="ns1:MetaInfo" minOccurs="0"/>
                <xsd:element ref="ns1:_Level" minOccurs="0"/>
                <xsd:element ref="ns1:_IsCurrentVersion" minOccurs="0"/>
                <xsd:element ref="ns1:ItemChildCount" minOccurs="0"/>
                <xsd:element ref="ns1:FolderChildCount"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DocConcurrencyNumb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ModerationComments" ma:index="0" nillable="true" ma:displayName="Comentários do Aprovador" ma:hidden="true" ma:internalName="_ModerationComments" ma:readOnly="true">
      <xsd:simpleType>
        <xsd:restriction base="dms:Note"/>
      </xsd:simpleType>
    </xsd:element>
    <xsd:element name="File_x0020_Type" ma:index="4" nillable="true" ma:displayName="Tipo de Arquivo" ma:hidden="true" ma:internalName="File_x0020_Type" ma:readOnly="true">
      <xsd:simpleType>
        <xsd:restriction base="dms:Text"/>
      </xsd:simpleType>
    </xsd:element>
    <xsd:element name="HTML_x0020_File_x0020_Type" ma:index="5" nillable="true" ma:displayName="Tipo de Arquivo HTML" ma:hidden="true" ma:internalName="HTML_x0020_File_x0020_Type" ma:readOnly="true">
      <xsd:simpleType>
        <xsd:restriction base="dms:Text"/>
      </xsd:simpleType>
    </xsd:element>
    <xsd:element name="_SourceUrl" ma:index="6" nillable="true" ma:displayName="URL da Fonte" ma:hidden="true" ma:internalName="_SourceUrl">
      <xsd:simpleType>
        <xsd:restriction base="dms:Text"/>
      </xsd:simpleType>
    </xsd:element>
    <xsd:element name="_SharedFileIndex" ma:index="7" nillable="true" ma:displayName="Índice do Arquivo Compartilhado" ma:hidden="true" ma:internalName="_SharedFileIndex">
      <xsd:simpleType>
        <xsd:restriction base="dms:Text"/>
      </xsd:simpleType>
    </xsd:element>
    <xsd:element name="ContentTypeId" ma:index="9" nillable="true" ma:displayName="ID do Tipo de Conteúdo" ma:hidden="true" ma:internalName="ContentTypeId" ma:readOnly="true">
      <xsd:simpleType>
        <xsd:restriction base="dms:Unknown"/>
      </xsd:simpleType>
    </xsd:element>
    <xsd:element name="TemplateUrl" ma:index="10" nillable="true" ma:displayName="Link do Modelo" ma:hidden="true" ma:internalName="TemplateUrl">
      <xsd:simpleType>
        <xsd:restriction base="dms:Text"/>
      </xsd:simpleType>
    </xsd:element>
    <xsd:element name="xd_ProgID" ma:index="11" nillable="true" ma:displayName="Link de Arquivo HTML" ma:hidden="true" ma:internalName="xd_ProgID">
      <xsd:simpleType>
        <xsd:restriction base="dms:Text"/>
      </xsd:simpleType>
    </xsd:element>
    <xsd:element name="xd_Signature" ma:index="12" nillable="true" ma:displayName="Está Assinado" ma:hidden="true" ma:internalName="xd_Signature" ma:readOnly="true">
      <xsd:simpleType>
        <xsd:restriction base="dms:Boolean"/>
      </xsd:simpleType>
    </xsd:element>
    <xsd:element name="ID" ma:index="13" nillable="true" ma:displayName="ID" ma:internalName="ID" ma:readOnly="true">
      <xsd:simpleType>
        <xsd:restriction base="dms:Unknown"/>
      </xsd:simpleType>
    </xsd:element>
    <xsd:element name="Author" ma:index="16" nillable="true" ma:displayName="Criado por"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18" nillable="true" ma:displayName="Modificado por"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19" nillable="true" ma:displayName="Tem Destinos de Cópia" ma:hidden="true" ma:internalName="_HasCopyDestinations" ma:readOnly="true">
      <xsd:simpleType>
        <xsd:restriction base="dms:Boolean"/>
      </xsd:simpleType>
    </xsd:element>
    <xsd:element name="_CopySource" ma:index="20" nillable="true" ma:displayName="Origem da Cópia" ma:internalName="_CopySource" ma:readOnly="true">
      <xsd:simpleType>
        <xsd:restriction base="dms:Text"/>
      </xsd:simpleType>
    </xsd:element>
    <xsd:element name="_ModerationStatus" ma:index="21" nillable="true" ma:displayName="Status de Aprovação" ma:default="0" ma:hidden="true" ma:internalName="_ModerationStatus" ma:readOnly="true">
      <xsd:simpleType>
        <xsd:restriction base="dms:Unknown"/>
      </xsd:simpleType>
    </xsd:element>
    <xsd:element name="FileRef" ma:index="22" nillable="true" ma:displayName="Caminho da URL" ma:hidden="true" ma:list="Docs" ma:internalName="FileRef" ma:readOnly="true" ma:showField="FullUrl">
      <xsd:simpleType>
        <xsd:restriction base="dms:Lookup"/>
      </xsd:simpleType>
    </xsd:element>
    <xsd:element name="FileDirRef" ma:index="23" nillable="true" ma:displayName="Caminho" ma:hidden="true" ma:list="Docs" ma:internalName="FileDirRef" ma:readOnly="true" ma:showField="DirName">
      <xsd:simpleType>
        <xsd:restriction base="dms:Lookup"/>
      </xsd:simpleType>
    </xsd:element>
    <xsd:element name="Last_x0020_Modified" ma:index="24" nillable="true" ma:displayName="Modificado" ma:format="TRUE" ma:hidden="true" ma:list="Docs" ma:internalName="Last_x0020_Modified" ma:readOnly="true" ma:showField="TimeLastModified">
      <xsd:simpleType>
        <xsd:restriction base="dms:Lookup"/>
      </xsd:simpleType>
    </xsd:element>
    <xsd:element name="Created_x0020_Date" ma:index="25" nillable="true" ma:displayName="Criado" ma:format="TRUE" ma:hidden="true" ma:list="Docs" ma:internalName="Created_x0020_Date" ma:readOnly="true" ma:showField="TimeCreated">
      <xsd:simpleType>
        <xsd:restriction base="dms:Lookup"/>
      </xsd:simpleType>
    </xsd:element>
    <xsd:element name="File_x0020_Size" ma:index="26" nillable="true" ma:displayName="Tamanho do Arquivo" ma:format="TRUE" ma:hidden="true" ma:list="Docs" ma:internalName="File_x0020_Size" ma:readOnly="true" ma:showField="SizeInKB">
      <xsd:simpleType>
        <xsd:restriction base="dms:Lookup"/>
      </xsd:simpleType>
    </xsd:element>
    <xsd:element name="FSObjType" ma:index="27" nillable="true" ma:displayName="Tipo de Item" ma:hidden="true" ma:list="Docs" ma:internalName="FSObjType" ma:readOnly="true" ma:showField="FSType">
      <xsd:simpleType>
        <xsd:restriction base="dms:Lookup"/>
      </xsd:simpleType>
    </xsd:element>
    <xsd:element name="SortBehavior" ma:index="28" nillable="true" ma:displayName="Tipo de Classificação" ma:hidden="true" ma:list="Docs" ma:internalName="SortBehavior" ma:readOnly="true" ma:showField="SortBehavior">
      <xsd:simpleType>
        <xsd:restriction base="dms:Lookup"/>
      </xsd:simpleType>
    </xsd:element>
    <xsd:element name="CheckedOutUserId" ma:index="30" nillable="true" ma:displayName="Identificação do usuário para quem o item está com check-out" ma:hidden="true" ma:list="Docs" ma:internalName="CheckedOutUserId" ma:readOnly="true" ma:showField="CheckoutUserId">
      <xsd:simpleType>
        <xsd:restriction base="dms:Lookup"/>
      </xsd:simpleType>
    </xsd:element>
    <xsd:element name="IsCheckedoutToLocal" ma:index="31" nillable="true" ma:displayName="Está com Check-out para local" ma:hidden="true" ma:list="Docs" ma:internalName="IsCheckedoutToLocal" ma:readOnly="true" ma:showField="IsCheckoutToLocal">
      <xsd:simpleType>
        <xsd:restriction base="dms:Lookup"/>
      </xsd:simpleType>
    </xsd:element>
    <xsd:element name="CheckoutUser" ma:index="32" nillable="true" ma:displayName="Com Check-out para"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33" nillable="true" ma:displayName="Id Exclusiva" ma:hidden="true" ma:list="Docs" ma:internalName="UniqueId" ma:readOnly="true" ma:showField="UniqueId">
      <xsd:simpleType>
        <xsd:restriction base="dms:Lookup"/>
      </xsd:simpleType>
    </xsd:element>
    <xsd:element name="SyncClientId" ma:index="34" nillable="true" ma:displayName="ID de Cliente" ma:hidden="true" ma:list="Docs" ma:internalName="SyncClientId" ma:readOnly="true" ma:showField="SyncClientId">
      <xsd:simpleType>
        <xsd:restriction base="dms:Lookup"/>
      </xsd:simpleType>
    </xsd:element>
    <xsd:element name="ProgId" ma:index="35" nillable="true" ma:displayName="ProgId" ma:hidden="true" ma:list="Docs" ma:internalName="ProgId" ma:readOnly="true" ma:showField="ProgId">
      <xsd:simpleType>
        <xsd:restriction base="dms:Lookup"/>
      </xsd:simpleType>
    </xsd:element>
    <xsd:element name="ScopeId" ma:index="36" nillable="true" ma:displayName="ScopeId" ma:hidden="true" ma:list="Docs" ma:internalName="ScopeId" ma:readOnly="true" ma:showField="ScopeId">
      <xsd:simpleType>
        <xsd:restriction base="dms:Lookup"/>
      </xsd:simpleType>
    </xsd:element>
    <xsd:element name="VirusStatus" ma:index="37" nillable="true" ma:displayName="Status de Vírus" ma:format="TRUE" ma:hidden="true" ma:list="Docs" ma:internalName="VirusStatus" ma:readOnly="true" ma:showField="Size">
      <xsd:simpleType>
        <xsd:restriction base="dms:Lookup"/>
      </xsd:simpleType>
    </xsd:element>
    <xsd:element name="CheckedOutTitle" ma:index="38" nillable="true" ma:displayName="Com Check-out para" ma:format="TRUE" ma:hidden="true" ma:list="Docs" ma:internalName="CheckedOutTitle" ma:readOnly="true" ma:showField="CheckedOutTitle">
      <xsd:simpleType>
        <xsd:restriction base="dms:Lookup"/>
      </xsd:simpleType>
    </xsd:element>
    <xsd:element name="_CheckinComment" ma:index="39" nillable="true" ma:displayName="Comentário sobre o Check-in" ma:format="TRUE" ma:list="Docs" ma:internalName="_CheckinComment" ma:readOnly="true" ma:showField="CheckinComment">
      <xsd:simpleType>
        <xsd:restriction base="dms:Lookup"/>
      </xsd:simpleType>
    </xsd:element>
    <xsd:element name="MetaInfo" ma:index="52" nillable="true" ma:displayName="Conjunto de Propriedades" ma:hidden="true" ma:list="Docs" ma:internalName="MetaInfo" ma:showField="MetaInfo">
      <xsd:simpleType>
        <xsd:restriction base="dms:Lookup"/>
      </xsd:simpleType>
    </xsd:element>
    <xsd:element name="_Level" ma:index="53" nillable="true" ma:displayName="Nível" ma:hidden="true" ma:internalName="_Level" ma:readOnly="true">
      <xsd:simpleType>
        <xsd:restriction base="dms:Unknown"/>
      </xsd:simpleType>
    </xsd:element>
    <xsd:element name="_IsCurrentVersion" ma:index="54" nillable="true" ma:displayName="É a Versão Atual" ma:hidden="true" ma:internalName="_IsCurrentVersion" ma:readOnly="true">
      <xsd:simpleType>
        <xsd:restriction base="dms:Boolean"/>
      </xsd:simpleType>
    </xsd:element>
    <xsd:element name="ItemChildCount" ma:index="55" nillable="true" ma:displayName="Contagem de Itens Filhos" ma:hidden="true" ma:list="Docs" ma:internalName="ItemChildCount" ma:readOnly="true" ma:showField="ItemChildCount">
      <xsd:simpleType>
        <xsd:restriction base="dms:Lookup"/>
      </xsd:simpleType>
    </xsd:element>
    <xsd:element name="FolderChildCount" ma:index="56" nillable="true" ma:displayName="Contagem de Elementos Filho da Pasta" ma:hidden="true" ma:list="Docs" ma:internalName="FolderChildCount" ma:readOnly="true" ma:showField="FolderChildCount">
      <xsd:simpleType>
        <xsd:restriction base="dms:Lookup"/>
      </xsd:simpleType>
    </xsd:element>
    <xsd:element name="owshiddenversion" ma:index="60" nillable="true" ma:displayName="owshiddenversion" ma:hidden="true" ma:internalName="owshiddenversion" ma:readOnly="true">
      <xsd:simpleType>
        <xsd:restriction base="dms:Unknown"/>
      </xsd:simpleType>
    </xsd:element>
    <xsd:element name="_UIVersion" ma:index="61" nillable="true" ma:displayName="Versão da UI" ma:hidden="true" ma:internalName="_UIVersion" ma:readOnly="true">
      <xsd:simpleType>
        <xsd:restriction base="dms:Unknown"/>
      </xsd:simpleType>
    </xsd:element>
    <xsd:element name="_UIVersionString" ma:index="62" nillable="true" ma:displayName="Versão" ma:internalName="_UIVersionString" ma:readOnly="true">
      <xsd:simpleType>
        <xsd:restriction base="dms:Text"/>
      </xsd:simpleType>
    </xsd:element>
    <xsd:element name="InstanceID" ma:index="63" nillable="true" ma:displayName="ID da Instância" ma:hidden="true" ma:internalName="InstanceID" ma:readOnly="true">
      <xsd:simpleType>
        <xsd:restriction base="dms:Unknown"/>
      </xsd:simpleType>
    </xsd:element>
    <xsd:element name="Order" ma:index="64" nillable="true" ma:displayName="Ordem" ma:hidden="true" ma:internalName="Order">
      <xsd:simpleType>
        <xsd:restriction base="dms:Number"/>
      </xsd:simpleType>
    </xsd:element>
    <xsd:element name="GUID" ma:index="65" nillable="true" ma:displayName="GUID" ma:hidden="true" ma:internalName="GUID" ma:readOnly="true">
      <xsd:simpleType>
        <xsd:restriction base="dms:Unknown"/>
      </xsd:simpleType>
    </xsd:element>
    <xsd:element name="WorkflowVersion" ma:index="66" nillable="true" ma:displayName="Versão do Fluxo de Trabalho" ma:hidden="true" ma:internalName="WorkflowVersion" ma:readOnly="true">
      <xsd:simpleType>
        <xsd:restriction base="dms:Unknown"/>
      </xsd:simpleType>
    </xsd:element>
    <xsd:element name="WorkflowInstanceID" ma:index="67" nillable="true" ma:displayName="ID da Instância do Fluxo de Trabalho" ma:hidden="true" ma:internalName="WorkflowInstanceID" ma:readOnly="true">
      <xsd:simpleType>
        <xsd:restriction base="dms:Unknown"/>
      </xsd:simpleType>
    </xsd:element>
    <xsd:element name="ParentVersionString" ma:index="68" nillable="true" ma:displayName="Versão de Origem (Documento Convertido)" ma:hidden="true" ma:list="Docs" ma:internalName="ParentVersionString" ma:readOnly="true" ma:showField="ParentVersionString">
      <xsd:simpleType>
        <xsd:restriction base="dms:Lookup"/>
      </xsd:simpleType>
    </xsd:element>
    <xsd:element name="ParentLeafName" ma:index="69" nillable="true" ma:displayName="Nome de Origem (Documento Convertido)" ma:hidden="true" ma:list="Docs" ma:internalName="ParentLeafName" ma:readOnly="true" ma:showField="ParentLeafName">
      <xsd:simpleType>
        <xsd:restriction base="dms:Lookup"/>
      </xsd:simpleType>
    </xsd:element>
    <xsd:element name="DocConcurrencyNumber" ma:index="70" nillable="true" ma:displayName="Número de Simultaneidade de Documentos" ma:hidden="true" ma:list="Docs" ma:internalName="DocConcurrencyNumber" ma:readOnly="true" ma:showField="DocConcurrencyNumber">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cddce8cb-79e9-461d-9fc6-2fafb30e39ec" elementFormDefault="qualified">
    <xsd:import namespace="http://schemas.microsoft.com/office/2006/documentManagement/types"/>
    <xsd:import namespace="http://schemas.microsoft.com/office/infopath/2007/PartnerControls"/>
    <xsd:element name="_dlc_DocId" ma:index="73" nillable="true" ma:displayName="Valor da ID do Documento" ma:description="O valor da ID do documento atribuída a este item." ma:internalName="_dlc_DocId" ma:readOnly="true">
      <xsd:simpleType>
        <xsd:restriction base="dms:Text"/>
      </xsd:simpleType>
    </xsd:element>
    <xsd:element name="_dlc_DocIdUrl" ma:index="74" nillable="true" ma:displayName="ID do Documento" ma:description="Link permanente par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75" nillable="true" ma:displayName="ID de Persistência" ma:description="Manter a ID ao adicion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Tipo de Conteúdo"/>
        <xsd:element ref="dc:title" minOccurs="0" maxOccurs="1" ma:index="8"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cddce8cb-79e9-461d-9fc6-2fafb30e39ec">KJK4WMWAPZ2C-34-12474</_dlc_DocId>
    <_dlc_DocIdUrl xmlns="cddce8cb-79e9-461d-9fc6-2fafb30e39ec">
      <Url>http://intra.fh.com.br/adm/_layouts/DocIdRedir.aspx?ID=KJK4WMWAPZ2C-34-12474</Url>
      <Description>KJK4WMWAPZ2C-34-12474</Description>
    </_dlc_DocIdUrl>
    <TemplateUrl xmlns="http://schemas.microsoft.com/sharepoint/v3" xsi:nil="true"/>
    <_SourceUrl xmlns="http://schemas.microsoft.com/sharepoint/v3" xsi:nil="true"/>
    <xd_ProgID xmlns="http://schemas.microsoft.com/sharepoint/v3" xsi:nil="true"/>
    <Order xmlns="http://schemas.microsoft.com/sharepoint/v3" xsi:nil="true"/>
    <_SharedFileIndex xmlns="http://schemas.microsoft.com/sharepoint/v3" xsi:nil="true"/>
    <MetaInfo xmlns="http://schemas.microsoft.com/sharepoint/v3" xsi:nil="true"/>
    <ContentTypeId xmlns="http://schemas.microsoft.com/sharepoint/v3">0x0101009A11A274727A1B4E8B5B5EB93627A66E</ContentTypeId>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2D22F0B-280F-4E78-9947-824F6F2CA5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ddce8cb-79e9-461d-9fc6-2fafb30e39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F39D8B6-D520-4F3A-AF13-EBDCFE7DAFED}">
  <ds:schemaRefs>
    <ds:schemaRef ds:uri="http://schemas.microsoft.com/sharepoint/v3/contenttype/forms"/>
  </ds:schemaRefs>
</ds:datastoreItem>
</file>

<file path=customXml/itemProps3.xml><?xml version="1.0" encoding="utf-8"?>
<ds:datastoreItem xmlns:ds="http://schemas.openxmlformats.org/officeDocument/2006/customXml" ds:itemID="{232331E7-7FF2-4288-B3FF-67AE960150CE}">
  <ds:schemaRefs>
    <ds:schemaRef ds:uri="http://purl.org/dc/elements/1.1/"/>
    <ds:schemaRef ds:uri="cddce8cb-79e9-461d-9fc6-2fafb30e39ec"/>
    <ds:schemaRef ds:uri="http://www.w3.org/XML/1998/namespace"/>
    <ds:schemaRef ds:uri="http://purl.org/dc/dcmitype/"/>
    <ds:schemaRef ds:uri="http://purl.org/dc/terms/"/>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schemas.microsoft.com/sharepoint/v3"/>
  </ds:schemaRefs>
</ds:datastoreItem>
</file>

<file path=customXml/itemProps4.xml><?xml version="1.0" encoding="utf-8"?>
<ds:datastoreItem xmlns:ds="http://schemas.openxmlformats.org/officeDocument/2006/customXml" ds:itemID="{A8AAC308-377A-4FCD-ACCC-55B7E6E9E0C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4311</TotalTime>
  <Words>2303</Words>
  <Application>Microsoft Office PowerPoint</Application>
  <PresentationFormat>Apresentação na tela (4:3)</PresentationFormat>
  <Paragraphs>239</Paragraphs>
  <Slides>26</Slides>
  <Notes>3</Notes>
  <HiddenSlides>0</HiddenSlides>
  <MMClips>0</MMClips>
  <ScaleCrop>false</ScaleCrop>
  <HeadingPairs>
    <vt:vector size="4" baseType="variant">
      <vt:variant>
        <vt:lpstr>Tema</vt:lpstr>
      </vt:variant>
      <vt:variant>
        <vt:i4>5</vt:i4>
      </vt:variant>
      <vt:variant>
        <vt:lpstr>Títulos de slides</vt:lpstr>
      </vt:variant>
      <vt:variant>
        <vt:i4>26</vt:i4>
      </vt:variant>
    </vt:vector>
  </HeadingPairs>
  <TitlesOfParts>
    <vt:vector size="31" baseType="lpstr">
      <vt:lpstr>ppt técnica</vt:lpstr>
      <vt:lpstr>ppt branco</vt:lpstr>
      <vt:lpstr>ppt cinza</vt:lpstr>
      <vt:lpstr>ppt branco sujo</vt:lpstr>
      <vt:lpstr>ppt comercial</vt:lpstr>
      <vt:lpstr>Apresentação do PowerPoint</vt:lpstr>
      <vt:lpstr>Comunication on Progress</vt:lpstr>
      <vt:lpstr>Message from the Director</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O Pacto Global advoga dez princípios universais  e a FH apoia e apresenta suas Ações no ano de 2012.</vt:lpstr>
      <vt:lpstr>Princípio 1: Apoiar e respeitar a proteção dos direitos humanos proclamados internacionalmente   Princípio 2: Evitar a cumplicidade nos abusos dos direitos humanos  </vt:lpstr>
      <vt:lpstr>Apresentação do PowerPoint</vt:lpstr>
      <vt:lpstr>Apresentação do PowerPoint</vt:lpstr>
      <vt:lpstr>Apresentação do PowerPoint</vt:lpstr>
      <vt:lpstr>Apresentação do PowerPoint</vt:lpstr>
      <vt:lpstr>Apresentação do PowerPoint</vt:lpstr>
      <vt:lpstr>Princípio 3: Defender a liberdade de associação e o recolhimento efetivo do direito à negociação coletiva.  Princípio 4: Eliminar todas as formas de trabalho forçado ou compulsório.  Princípio 5: Erradicar efetivamente o trabalho infantil.  Princípio 6: Eliminar a discriminação no emprego e na ocupação. </vt:lpstr>
      <vt:lpstr>Apresentação do PowerPoint</vt:lpstr>
      <vt:lpstr>Apresentação do PowerPoint</vt:lpstr>
      <vt:lpstr>Apresentação do PowerPoint</vt:lpstr>
      <vt:lpstr>Princípio 7: As empresas devem apoiar uma abordagem preventiva para os desafios ambientais.   Princípio 8: As empresas devem assumir iniciativas para promover uma maior responsabilidade ambiental.  Princípio 9: As empresas devem encorajar o desenvolvimento e a difusão de tecnologias ambientalmente sustentáveis.   </vt:lpstr>
      <vt:lpstr>Apresentação do PowerPoint</vt:lpstr>
      <vt:lpstr>Princípio 10: Combate à corrupção e todas as suas formas, inclusive extorsão e propina. </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Camila Lass Botelho</dc:creator>
  <cp:lastModifiedBy>Maria Fernanda Machado</cp:lastModifiedBy>
  <cp:revision>342</cp:revision>
  <dcterms:created xsi:type="dcterms:W3CDTF">2012-03-30T12:29:14Z</dcterms:created>
  <dcterms:modified xsi:type="dcterms:W3CDTF">2013-05-08T13:08:30Z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0x010100B1D92F890EFED34FBBD69DECE2B95017</vt:lpwstr>
  </property>
  <property fmtid="{D5CDD505-2E9C-101B-9397-08002B2CF9AE}" pid="3" name="_dlc_DocIdItemGuid">
    <vt:lpwstr>e650fe90-04cb-4a47-9e0b-fc67039950b7</vt:lpwstr>
  </property>
</Properties>
</file>