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383" r:id="rId2"/>
    <p:sldId id="326" r:id="rId3"/>
    <p:sldId id="378" r:id="rId4"/>
    <p:sldId id="338" r:id="rId5"/>
    <p:sldId id="371" r:id="rId6"/>
    <p:sldId id="379" r:id="rId7"/>
    <p:sldId id="285" r:id="rId8"/>
    <p:sldId id="380" r:id="rId9"/>
    <p:sldId id="287" r:id="rId10"/>
    <p:sldId id="288" r:id="rId11"/>
    <p:sldId id="290" r:id="rId12"/>
    <p:sldId id="376" r:id="rId13"/>
    <p:sldId id="373" r:id="rId14"/>
    <p:sldId id="293" r:id="rId15"/>
    <p:sldId id="294" r:id="rId16"/>
    <p:sldId id="298" r:id="rId17"/>
    <p:sldId id="381" r:id="rId18"/>
    <p:sldId id="302" r:id="rId19"/>
    <p:sldId id="382" r:id="rId20"/>
    <p:sldId id="363" r:id="rId21"/>
    <p:sldId id="362" r:id="rId22"/>
    <p:sldId id="347" r:id="rId23"/>
    <p:sldId id="349" r:id="rId24"/>
    <p:sldId id="342" r:id="rId25"/>
    <p:sldId id="344" r:id="rId26"/>
    <p:sldId id="330" r:id="rId27"/>
  </p:sldIdLst>
  <p:sldSz cx="10287000" cy="6858000" type="35mm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lstom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5F5F5F"/>
    <a:srgbClr val="003D71"/>
    <a:srgbClr val="1B5CA5"/>
    <a:srgbClr val="1A74B7"/>
    <a:srgbClr val="543775"/>
    <a:srgbClr val="E85D27"/>
    <a:srgbClr val="6C1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4692" autoAdjust="0"/>
  </p:normalViewPr>
  <p:slideViewPr>
    <p:cSldViewPr>
      <p:cViewPr>
        <p:scale>
          <a:sx n="97" d="100"/>
          <a:sy n="97" d="100"/>
        </p:scale>
        <p:origin x="1266" y="72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220" y="-96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7EC09-7AB4-4A49-AAD1-7ED14110FE33}" type="doc">
      <dgm:prSet loTypeId="urn:microsoft.com/office/officeart/2005/8/layout/cycle5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6936A9A-4F9D-5A4D-A9C5-EF240428E429}">
      <dgm:prSet phldrT="[Text]" custT="1"/>
      <dgm:spPr>
        <a:solidFill>
          <a:srgbClr val="009900"/>
        </a:solidFill>
        <a:ln>
          <a:solidFill>
            <a:srgbClr val="008000"/>
          </a:solidFill>
        </a:ln>
      </dgm:spPr>
      <dgm:t>
        <a:bodyPr/>
        <a:lstStyle/>
        <a:p>
          <a:pPr algn="ctr">
            <a:lnSpc>
              <a:spcPct val="100000"/>
            </a:lnSpc>
          </a:pPr>
          <a:r>
            <a:rPr lang="en-US" sz="1600" b="1" noProof="0" dirty="0" smtClean="0">
              <a:solidFill>
                <a:schemeClr val="bg1"/>
              </a:solidFill>
            </a:rPr>
            <a:t>POLICIES</a:t>
          </a:r>
          <a:endParaRPr lang="en-US" sz="1600" b="1" noProof="0" dirty="0">
            <a:solidFill>
              <a:schemeClr val="bg1"/>
            </a:solidFill>
          </a:endParaRPr>
        </a:p>
      </dgm:t>
    </dgm:pt>
    <dgm:pt modelId="{63F7E3E0-4A2D-1D4D-A329-BCBD91BD9D20}" type="parTrans" cxnId="{E16FAF8A-8F78-854B-A205-0675011CA476}">
      <dgm:prSet/>
      <dgm:spPr/>
      <dgm:t>
        <a:bodyPr/>
        <a:lstStyle/>
        <a:p>
          <a:endParaRPr lang="en-US" noProof="0"/>
        </a:p>
      </dgm:t>
    </dgm:pt>
    <dgm:pt modelId="{99031668-C715-4B4D-9D9E-AC75AC9C2D87}" type="sibTrans" cxnId="{E16FAF8A-8F78-854B-A205-0675011CA476}">
      <dgm:prSet/>
      <dgm:spPr>
        <a:ln w="76200" cmpd="sng">
          <a:solidFill>
            <a:schemeClr val="tx1"/>
          </a:solidFill>
        </a:ln>
      </dgm:spPr>
      <dgm:t>
        <a:bodyPr/>
        <a:lstStyle/>
        <a:p>
          <a:endParaRPr lang="en-US" noProof="0"/>
        </a:p>
      </dgm:t>
    </dgm:pt>
    <dgm:pt modelId="{AB34A736-9D8B-C246-A2A1-3497A66CBD3D}">
      <dgm:prSet phldrT="[Text]" custT="1"/>
      <dgm:spPr>
        <a:solidFill>
          <a:srgbClr val="960000"/>
        </a:solidFill>
        <a:ln>
          <a:solidFill>
            <a:srgbClr val="800000"/>
          </a:solidFill>
        </a:ln>
      </dgm:spPr>
      <dgm:t>
        <a:bodyPr/>
        <a:lstStyle/>
        <a:p>
          <a:pPr algn="ctr"/>
          <a:r>
            <a:rPr lang="en-US" sz="1600" b="1" noProof="0" dirty="0" smtClean="0">
              <a:solidFill>
                <a:schemeClr val="bg1"/>
              </a:solidFill>
            </a:rPr>
            <a:t>ACTIONS</a:t>
          </a:r>
          <a:endParaRPr lang="en-US" sz="1600" b="1" noProof="0" dirty="0">
            <a:solidFill>
              <a:schemeClr val="bg1"/>
            </a:solidFill>
          </a:endParaRPr>
        </a:p>
      </dgm:t>
    </dgm:pt>
    <dgm:pt modelId="{B7AC160B-4EE3-A54E-B381-59DB8111D144}" type="parTrans" cxnId="{9C61A571-DDE3-124B-9642-AB91553B0993}">
      <dgm:prSet/>
      <dgm:spPr/>
      <dgm:t>
        <a:bodyPr/>
        <a:lstStyle/>
        <a:p>
          <a:endParaRPr lang="en-US" noProof="0"/>
        </a:p>
      </dgm:t>
    </dgm:pt>
    <dgm:pt modelId="{7D7C0F9F-9FCB-6847-A504-4F696058843D}" type="sibTrans" cxnId="{9C61A571-DDE3-124B-9642-AB91553B0993}">
      <dgm:prSet/>
      <dgm:spPr>
        <a:ln w="76200" cmpd="sng">
          <a:solidFill>
            <a:schemeClr val="tx1"/>
          </a:solidFill>
        </a:ln>
      </dgm:spPr>
      <dgm:t>
        <a:bodyPr/>
        <a:lstStyle/>
        <a:p>
          <a:endParaRPr lang="en-US" noProof="0"/>
        </a:p>
      </dgm:t>
    </dgm:pt>
    <dgm:pt modelId="{87592DD4-5CC1-2C41-BA18-644F087F1C4E}">
      <dgm:prSet phldrT="[Text]" custT="1"/>
      <dgm:spPr>
        <a:solidFill>
          <a:srgbClr val="969696"/>
        </a:solidFill>
        <a:ln>
          <a:noFill/>
        </a:ln>
      </dgm:spPr>
      <dgm:t>
        <a:bodyPr/>
        <a:lstStyle/>
        <a:p>
          <a:pPr algn="ctr"/>
          <a:r>
            <a:rPr lang="en-US" sz="1600" b="1" noProof="0" dirty="0" smtClean="0">
              <a:solidFill>
                <a:schemeClr val="bg1"/>
              </a:solidFill>
            </a:rPr>
            <a:t>RESULTS</a:t>
          </a:r>
          <a:endParaRPr lang="en-US" sz="1400" b="1" noProof="0" dirty="0" smtClean="0">
            <a:solidFill>
              <a:schemeClr val="bg1"/>
            </a:solidFill>
          </a:endParaRPr>
        </a:p>
        <a:p>
          <a:pPr algn="ctr"/>
          <a:endParaRPr lang="en-US" sz="1400" b="1" noProof="0" dirty="0">
            <a:solidFill>
              <a:schemeClr val="bg1"/>
            </a:solidFill>
          </a:endParaRPr>
        </a:p>
      </dgm:t>
    </dgm:pt>
    <dgm:pt modelId="{DDF8BA45-4001-1841-BB46-C1934470505A}" type="parTrans" cxnId="{F001AD49-C84E-ED43-93A2-6D7E35C3B131}">
      <dgm:prSet/>
      <dgm:spPr/>
      <dgm:t>
        <a:bodyPr/>
        <a:lstStyle/>
        <a:p>
          <a:endParaRPr lang="en-US" noProof="0"/>
        </a:p>
      </dgm:t>
    </dgm:pt>
    <dgm:pt modelId="{A38D3F6B-E392-9548-8710-BCFF50C5B02C}" type="sibTrans" cxnId="{F001AD49-C84E-ED43-93A2-6D7E35C3B131}">
      <dgm:prSet/>
      <dgm:spPr>
        <a:ln w="76200" cmpd="sng">
          <a:solidFill>
            <a:schemeClr val="tx1"/>
          </a:solidFill>
        </a:ln>
      </dgm:spPr>
      <dgm:t>
        <a:bodyPr/>
        <a:lstStyle/>
        <a:p>
          <a:endParaRPr lang="en-US" noProof="0"/>
        </a:p>
      </dgm:t>
    </dgm:pt>
    <dgm:pt modelId="{A22E6B90-272B-E745-A08F-DAD518C6EDBB}">
      <dgm:prSet phldrT="[Text]" custT="1"/>
      <dgm:spPr>
        <a:solidFill>
          <a:srgbClr val="960000"/>
        </a:solidFill>
        <a:ln>
          <a:solidFill>
            <a:srgbClr val="800000"/>
          </a:solidFill>
        </a:ln>
      </dgm:spPr>
      <dgm:t>
        <a:bodyPr/>
        <a:lstStyle/>
        <a:p>
          <a:pPr algn="ctr"/>
          <a:r>
            <a:rPr lang="en-US" sz="1400" noProof="0" dirty="0" smtClean="0">
              <a:solidFill>
                <a:schemeClr val="bg1"/>
              </a:solidFill>
            </a:rPr>
            <a:t>Implementation / Coverage</a:t>
          </a:r>
          <a:endParaRPr lang="en-US" sz="1400" noProof="0" dirty="0">
            <a:solidFill>
              <a:schemeClr val="bg1"/>
            </a:solidFill>
          </a:endParaRPr>
        </a:p>
      </dgm:t>
    </dgm:pt>
    <dgm:pt modelId="{B9C88BA4-EAF1-5741-8313-A81DE2B10D51}" type="parTrans" cxnId="{940C1F87-72E2-0041-B51A-D1720230335F}">
      <dgm:prSet/>
      <dgm:spPr/>
      <dgm:t>
        <a:bodyPr/>
        <a:lstStyle/>
        <a:p>
          <a:endParaRPr lang="en-US" noProof="0"/>
        </a:p>
      </dgm:t>
    </dgm:pt>
    <dgm:pt modelId="{501DC65C-B27F-544E-9C5E-AAF32C6D5225}" type="sibTrans" cxnId="{940C1F87-72E2-0041-B51A-D1720230335F}">
      <dgm:prSet/>
      <dgm:spPr/>
      <dgm:t>
        <a:bodyPr/>
        <a:lstStyle/>
        <a:p>
          <a:endParaRPr lang="en-US" noProof="0"/>
        </a:p>
      </dgm:t>
    </dgm:pt>
    <dgm:pt modelId="{B23E1304-5CB2-1E43-A559-0EA39927C7A2}">
      <dgm:prSet phldrT="[Text]" custT="1"/>
      <dgm:spPr>
        <a:solidFill>
          <a:srgbClr val="960000"/>
        </a:solidFill>
        <a:ln>
          <a:solidFill>
            <a:srgbClr val="800000"/>
          </a:solidFill>
        </a:ln>
      </dgm:spPr>
      <dgm:t>
        <a:bodyPr/>
        <a:lstStyle/>
        <a:p>
          <a:pPr algn="ctr"/>
          <a:r>
            <a:rPr lang="en-US" sz="1400" noProof="0" dirty="0" smtClean="0">
              <a:solidFill>
                <a:schemeClr val="bg1"/>
              </a:solidFill>
            </a:rPr>
            <a:t>Certifications / Labels</a:t>
          </a:r>
          <a:endParaRPr lang="en-US" sz="1400" noProof="0" dirty="0">
            <a:solidFill>
              <a:schemeClr val="bg1"/>
            </a:solidFill>
          </a:endParaRPr>
        </a:p>
      </dgm:t>
    </dgm:pt>
    <dgm:pt modelId="{E845FE1A-DDF6-1144-A254-C75D503503DB}" type="parTrans" cxnId="{C1D00990-6928-9D4C-8E83-97957A77BB60}">
      <dgm:prSet/>
      <dgm:spPr/>
      <dgm:t>
        <a:bodyPr/>
        <a:lstStyle/>
        <a:p>
          <a:endParaRPr lang="en-US" noProof="0"/>
        </a:p>
      </dgm:t>
    </dgm:pt>
    <dgm:pt modelId="{0BD69FC2-09D3-9248-883F-39CC00310DDC}" type="sibTrans" cxnId="{C1D00990-6928-9D4C-8E83-97957A77BB60}">
      <dgm:prSet/>
      <dgm:spPr/>
      <dgm:t>
        <a:bodyPr/>
        <a:lstStyle/>
        <a:p>
          <a:endParaRPr lang="en-US" noProof="0"/>
        </a:p>
      </dgm:t>
    </dgm:pt>
    <dgm:pt modelId="{37DE6796-0775-D942-940A-0945D12E8E32}">
      <dgm:prSet phldrT="[Text]" custT="1"/>
      <dgm:spPr>
        <a:solidFill>
          <a:srgbClr val="969696"/>
        </a:solidFill>
        <a:ln>
          <a:noFill/>
        </a:ln>
      </dgm:spPr>
      <dgm:t>
        <a:bodyPr/>
        <a:lstStyle/>
        <a:p>
          <a:pPr algn="ctr"/>
          <a:r>
            <a:rPr lang="en-US" sz="1400" noProof="0" dirty="0" smtClean="0">
              <a:solidFill>
                <a:schemeClr val="bg1"/>
              </a:solidFill>
            </a:rPr>
            <a:t>Reporting / </a:t>
          </a:r>
          <a:r>
            <a:rPr lang="en-US" sz="1400" noProof="0" dirty="0" err="1" smtClean="0">
              <a:solidFill>
                <a:schemeClr val="bg1"/>
              </a:solidFill>
            </a:rPr>
            <a:t>KPI’s</a:t>
          </a:r>
          <a:endParaRPr lang="en-US" sz="1400" noProof="0" dirty="0">
            <a:solidFill>
              <a:schemeClr val="bg1"/>
            </a:solidFill>
          </a:endParaRPr>
        </a:p>
      </dgm:t>
    </dgm:pt>
    <dgm:pt modelId="{DE9D1034-3A3F-CA45-A07D-2CC1A30A0D72}" type="parTrans" cxnId="{6304820F-9D72-3745-9ECC-D2B79C832CA4}">
      <dgm:prSet/>
      <dgm:spPr/>
      <dgm:t>
        <a:bodyPr/>
        <a:lstStyle/>
        <a:p>
          <a:endParaRPr lang="en-US" noProof="0"/>
        </a:p>
      </dgm:t>
    </dgm:pt>
    <dgm:pt modelId="{8ED17F69-9F30-1C46-A490-E20AAD87732A}" type="sibTrans" cxnId="{6304820F-9D72-3745-9ECC-D2B79C832CA4}">
      <dgm:prSet/>
      <dgm:spPr/>
      <dgm:t>
        <a:bodyPr/>
        <a:lstStyle/>
        <a:p>
          <a:endParaRPr lang="en-US" noProof="0"/>
        </a:p>
      </dgm:t>
    </dgm:pt>
    <dgm:pt modelId="{31417FA7-7176-824A-8428-250990904210}">
      <dgm:prSet phldrT="[Text]" custT="1"/>
      <dgm:spPr>
        <a:solidFill>
          <a:srgbClr val="969696"/>
        </a:solidFill>
        <a:ln>
          <a:noFill/>
        </a:ln>
      </dgm:spPr>
      <dgm:t>
        <a:bodyPr/>
        <a:lstStyle/>
        <a:p>
          <a:pPr algn="ctr"/>
          <a:r>
            <a:rPr lang="en-US" sz="1400" b="0" noProof="0" dirty="0" smtClean="0">
              <a:solidFill>
                <a:schemeClr val="bg1"/>
              </a:solidFill>
            </a:rPr>
            <a:t>360 : </a:t>
          </a:r>
          <a:r>
            <a:rPr lang="en-US" sz="1400" b="0" noProof="0" dirty="0" smtClean="0">
              <a:solidFill>
                <a:schemeClr val="bg1"/>
              </a:solidFill>
              <a:cs typeface="Arial" pitchFamily="34" charset="0"/>
              <a:sym typeface="Arial" charset="0"/>
            </a:rPr>
            <a:t>Controversies / Condemnations / Awards</a:t>
          </a:r>
          <a:endParaRPr lang="en-US" sz="1400" b="0" noProof="0" dirty="0">
            <a:solidFill>
              <a:schemeClr val="bg1"/>
            </a:solidFill>
          </a:endParaRPr>
        </a:p>
      </dgm:t>
    </dgm:pt>
    <dgm:pt modelId="{7156C4CF-28F4-D64D-A540-024A72F2E575}" type="parTrans" cxnId="{CF7C6891-942F-8745-9DEB-471487039355}">
      <dgm:prSet/>
      <dgm:spPr/>
      <dgm:t>
        <a:bodyPr/>
        <a:lstStyle/>
        <a:p>
          <a:endParaRPr lang="en-US" noProof="0"/>
        </a:p>
      </dgm:t>
    </dgm:pt>
    <dgm:pt modelId="{2D5D9D8E-A2B9-BE42-BFA5-40A1AA3FDB49}" type="sibTrans" cxnId="{CF7C6891-942F-8745-9DEB-471487039355}">
      <dgm:prSet/>
      <dgm:spPr/>
      <dgm:t>
        <a:bodyPr/>
        <a:lstStyle/>
        <a:p>
          <a:endParaRPr lang="en-US" noProof="0"/>
        </a:p>
      </dgm:t>
    </dgm:pt>
    <dgm:pt modelId="{A2450737-1A81-0F45-94B7-191E388BFD60}">
      <dgm:prSet phldrT="[Text]" custT="1"/>
      <dgm:spPr>
        <a:solidFill>
          <a:srgbClr val="960000"/>
        </a:solidFill>
        <a:ln>
          <a:solidFill>
            <a:srgbClr val="800000"/>
          </a:solidFill>
        </a:ln>
      </dgm:spPr>
      <dgm:t>
        <a:bodyPr/>
        <a:lstStyle/>
        <a:p>
          <a:pPr algn="ctr"/>
          <a:r>
            <a:rPr lang="en-US" sz="1400" noProof="0" dirty="0" smtClean="0">
              <a:solidFill>
                <a:schemeClr val="bg1"/>
              </a:solidFill>
            </a:rPr>
            <a:t>Measures / Actions</a:t>
          </a:r>
          <a:endParaRPr lang="en-US" sz="1400" noProof="0" dirty="0">
            <a:solidFill>
              <a:schemeClr val="bg1"/>
            </a:solidFill>
          </a:endParaRPr>
        </a:p>
      </dgm:t>
    </dgm:pt>
    <dgm:pt modelId="{AA0F61DB-4DA1-5145-B3C2-8016D27EF95A}" type="sibTrans" cxnId="{BA7FD223-5F2C-9444-B70C-CFF52A386691}">
      <dgm:prSet/>
      <dgm:spPr/>
      <dgm:t>
        <a:bodyPr/>
        <a:lstStyle/>
        <a:p>
          <a:endParaRPr lang="en-US" noProof="0"/>
        </a:p>
      </dgm:t>
    </dgm:pt>
    <dgm:pt modelId="{9614BCCC-D38A-7F4B-AFAE-9366B1BE47F0}" type="parTrans" cxnId="{BA7FD223-5F2C-9444-B70C-CFF52A386691}">
      <dgm:prSet/>
      <dgm:spPr/>
      <dgm:t>
        <a:bodyPr/>
        <a:lstStyle/>
        <a:p>
          <a:endParaRPr lang="en-US" noProof="0"/>
        </a:p>
      </dgm:t>
    </dgm:pt>
    <dgm:pt modelId="{CD41E3D0-C47F-A84E-BDDB-E93802235FB8}">
      <dgm:prSet phldrT="[Text]" custT="1"/>
      <dgm:spPr>
        <a:solidFill>
          <a:srgbClr val="009900"/>
        </a:solidFill>
        <a:ln>
          <a:solidFill>
            <a:srgbClr val="008000"/>
          </a:solidFill>
        </a:ln>
      </dgm:spPr>
      <dgm:t>
        <a:bodyPr/>
        <a:lstStyle/>
        <a:p>
          <a:pPr algn="ctr">
            <a:lnSpc>
              <a:spcPct val="100000"/>
            </a:lnSpc>
          </a:pPr>
          <a:r>
            <a:rPr lang="en-US" sz="1400" b="0" noProof="0" dirty="0" smtClean="0">
              <a:solidFill>
                <a:schemeClr val="bg1"/>
              </a:solidFill>
              <a:cs typeface="Arial" pitchFamily="34" charset="0"/>
              <a:sym typeface="Arial" charset="0"/>
            </a:rPr>
            <a:t>Endorsement of External CSR Initiatives</a:t>
          </a:r>
          <a:endParaRPr lang="en-US" sz="1400" b="0" noProof="0" dirty="0">
            <a:solidFill>
              <a:schemeClr val="bg1"/>
            </a:solidFill>
          </a:endParaRPr>
        </a:p>
      </dgm:t>
    </dgm:pt>
    <dgm:pt modelId="{5B65B1F8-6172-834C-980C-41F2EE07EDEB}" type="parTrans" cxnId="{83FE56F9-31B5-0E4F-B415-096B136D4DED}">
      <dgm:prSet/>
      <dgm:spPr/>
      <dgm:t>
        <a:bodyPr/>
        <a:lstStyle/>
        <a:p>
          <a:endParaRPr lang="en-US" noProof="0"/>
        </a:p>
      </dgm:t>
    </dgm:pt>
    <dgm:pt modelId="{EC9F4CAF-E568-EF4A-AF1B-0ADEC33EFE85}" type="sibTrans" cxnId="{83FE56F9-31B5-0E4F-B415-096B136D4DED}">
      <dgm:prSet/>
      <dgm:spPr/>
      <dgm:t>
        <a:bodyPr/>
        <a:lstStyle/>
        <a:p>
          <a:endParaRPr lang="en-US" noProof="0"/>
        </a:p>
      </dgm:t>
    </dgm:pt>
    <dgm:pt modelId="{E7244CF1-91C3-BA4E-8B17-D3924FA20407}">
      <dgm:prSet phldrT="[Text]" custT="1"/>
      <dgm:spPr>
        <a:solidFill>
          <a:srgbClr val="009900"/>
        </a:solidFill>
        <a:ln>
          <a:solidFill>
            <a:srgbClr val="008000"/>
          </a:solidFill>
        </a:ln>
      </dgm:spPr>
      <dgm:t>
        <a:bodyPr/>
        <a:lstStyle/>
        <a:p>
          <a:pPr algn="ctr">
            <a:lnSpc>
              <a:spcPct val="100000"/>
            </a:lnSpc>
          </a:pPr>
          <a:r>
            <a:rPr lang="en-US" sz="1400" b="0" noProof="0" dirty="0" smtClean="0">
              <a:solidFill>
                <a:schemeClr val="bg1"/>
              </a:solidFill>
            </a:rPr>
            <a:t>Mission Statement / Policies</a:t>
          </a:r>
          <a:endParaRPr lang="en-US" sz="1400" b="0" noProof="0" dirty="0">
            <a:solidFill>
              <a:schemeClr val="bg1"/>
            </a:solidFill>
          </a:endParaRPr>
        </a:p>
      </dgm:t>
    </dgm:pt>
    <dgm:pt modelId="{5D91692D-6FDC-404F-B1E5-50DE5513EBE3}" type="parTrans" cxnId="{63A52257-2753-3B4F-BD1B-281FD41F9200}">
      <dgm:prSet/>
      <dgm:spPr/>
      <dgm:t>
        <a:bodyPr/>
        <a:lstStyle/>
        <a:p>
          <a:endParaRPr lang="en-US" noProof="0"/>
        </a:p>
      </dgm:t>
    </dgm:pt>
    <dgm:pt modelId="{67811DE4-EAFC-8D45-94B1-393CA6A9CBB7}" type="sibTrans" cxnId="{63A52257-2753-3B4F-BD1B-281FD41F9200}">
      <dgm:prSet/>
      <dgm:spPr/>
      <dgm:t>
        <a:bodyPr/>
        <a:lstStyle/>
        <a:p>
          <a:endParaRPr lang="en-US" noProof="0"/>
        </a:p>
      </dgm:t>
    </dgm:pt>
    <dgm:pt modelId="{71A7D8EC-3B3A-7D46-AF9A-1CBF3958BE9A}">
      <dgm:prSet phldrT="[Text]" custT="1"/>
      <dgm:spPr>
        <a:solidFill>
          <a:srgbClr val="009900"/>
        </a:solidFill>
        <a:ln>
          <a:solidFill>
            <a:srgbClr val="008000"/>
          </a:solidFill>
        </a:ln>
      </dgm:spPr>
      <dgm:t>
        <a:bodyPr/>
        <a:lstStyle/>
        <a:p>
          <a:pPr algn="ctr">
            <a:lnSpc>
              <a:spcPct val="100000"/>
            </a:lnSpc>
          </a:pPr>
          <a:endParaRPr lang="en-US" sz="1400" noProof="0" dirty="0">
            <a:solidFill>
              <a:schemeClr val="bg1"/>
            </a:solidFill>
          </a:endParaRPr>
        </a:p>
      </dgm:t>
    </dgm:pt>
    <dgm:pt modelId="{006EA052-BE5F-774F-B140-9EC6E5DC76DD}" type="parTrans" cxnId="{4F7AE9FA-0811-B649-A6E2-B554592CAB18}">
      <dgm:prSet/>
      <dgm:spPr/>
      <dgm:t>
        <a:bodyPr/>
        <a:lstStyle/>
        <a:p>
          <a:endParaRPr lang="en-US" noProof="0"/>
        </a:p>
      </dgm:t>
    </dgm:pt>
    <dgm:pt modelId="{993944E8-FF6B-8147-99A8-127E982A2CFE}" type="sibTrans" cxnId="{4F7AE9FA-0811-B649-A6E2-B554592CAB18}">
      <dgm:prSet/>
      <dgm:spPr/>
      <dgm:t>
        <a:bodyPr/>
        <a:lstStyle/>
        <a:p>
          <a:endParaRPr lang="en-US" noProof="0"/>
        </a:p>
      </dgm:t>
    </dgm:pt>
    <dgm:pt modelId="{13C8216B-A9A5-A64D-9505-E8EDD54673D4}">
      <dgm:prSet phldrT="[Text]" custT="1"/>
      <dgm:spPr>
        <a:solidFill>
          <a:srgbClr val="960000"/>
        </a:solidFill>
        <a:ln>
          <a:solidFill>
            <a:srgbClr val="800000"/>
          </a:solidFill>
        </a:ln>
      </dgm:spPr>
      <dgm:t>
        <a:bodyPr/>
        <a:lstStyle/>
        <a:p>
          <a:pPr algn="l"/>
          <a:endParaRPr lang="en-US" sz="1400" noProof="0" dirty="0">
            <a:solidFill>
              <a:schemeClr val="bg1"/>
            </a:solidFill>
          </a:endParaRPr>
        </a:p>
      </dgm:t>
    </dgm:pt>
    <dgm:pt modelId="{8DD99434-C744-BC40-8BB8-BA6C1DB9DF34}" type="parTrans" cxnId="{3508A938-27B3-0044-8316-E958259823ED}">
      <dgm:prSet/>
      <dgm:spPr/>
      <dgm:t>
        <a:bodyPr/>
        <a:lstStyle/>
        <a:p>
          <a:endParaRPr lang="en-US" noProof="0"/>
        </a:p>
      </dgm:t>
    </dgm:pt>
    <dgm:pt modelId="{77114998-FEDC-5D4E-B135-F272DB89573F}" type="sibTrans" cxnId="{3508A938-27B3-0044-8316-E958259823ED}">
      <dgm:prSet/>
      <dgm:spPr/>
      <dgm:t>
        <a:bodyPr/>
        <a:lstStyle/>
        <a:p>
          <a:endParaRPr lang="en-US" noProof="0"/>
        </a:p>
      </dgm:t>
    </dgm:pt>
    <dgm:pt modelId="{4349EA7C-EDE1-C149-9A77-3D25460ECCB2}" type="pres">
      <dgm:prSet presAssocID="{0AA7EC09-7AB4-4A49-AAD1-7ED14110FE3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4D44E3C-CD54-9844-89F2-F867870CFA7E}" type="pres">
      <dgm:prSet presAssocID="{76936A9A-4F9D-5A4D-A9C5-EF240428E429}" presName="node" presStyleLbl="node1" presStyleIdx="0" presStyleCnt="3" custScaleX="127406" custRadScaleRad="89059" custRadScaleInc="54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AAD2A-1450-E145-B855-D19D688B0AB6}" type="pres">
      <dgm:prSet presAssocID="{76936A9A-4F9D-5A4D-A9C5-EF240428E429}" presName="spNode" presStyleCnt="0"/>
      <dgm:spPr/>
    </dgm:pt>
    <dgm:pt modelId="{C8358FEF-BAEE-5A49-9C62-DC57A0CBAB7C}" type="pres">
      <dgm:prSet presAssocID="{99031668-C715-4B4D-9D9E-AC75AC9C2D87}" presName="sibTrans" presStyleLbl="sibTrans1D1" presStyleIdx="0" presStyleCnt="3"/>
      <dgm:spPr/>
      <dgm:t>
        <a:bodyPr/>
        <a:lstStyle/>
        <a:p>
          <a:endParaRPr lang="fr-FR"/>
        </a:p>
      </dgm:t>
    </dgm:pt>
    <dgm:pt modelId="{C33DE227-FBB8-9A41-91C0-161590D59B4A}" type="pres">
      <dgm:prSet presAssocID="{AB34A736-9D8B-C246-A2A1-3497A66CBD3D}" presName="node" presStyleLbl="node1" presStyleIdx="1" presStyleCnt="3" custScaleX="134861" custRadScaleRad="100638" custRadScaleInc="167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4F892-B13C-7B4D-9443-89795B3012D8}" type="pres">
      <dgm:prSet presAssocID="{AB34A736-9D8B-C246-A2A1-3497A66CBD3D}" presName="spNode" presStyleCnt="0"/>
      <dgm:spPr/>
    </dgm:pt>
    <dgm:pt modelId="{74D0B921-F869-7E41-8331-CC2EE89F0633}" type="pres">
      <dgm:prSet presAssocID="{7D7C0F9F-9FCB-6847-A504-4F696058843D}" presName="sibTrans" presStyleLbl="sibTrans1D1" presStyleIdx="1" presStyleCnt="3"/>
      <dgm:spPr/>
      <dgm:t>
        <a:bodyPr/>
        <a:lstStyle/>
        <a:p>
          <a:endParaRPr lang="fr-FR"/>
        </a:p>
      </dgm:t>
    </dgm:pt>
    <dgm:pt modelId="{F25CA8DA-4DF3-C846-9B23-C144B394F60C}" type="pres">
      <dgm:prSet presAssocID="{87592DD4-5CC1-2C41-BA18-644F087F1C4E}" presName="node" presStyleLbl="node1" presStyleIdx="2" presStyleCnt="3" custScaleX="138097" custRadScaleRad="121842" custRadScaleInc="428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5B5D5-F484-064C-9FFD-60A641C90EBB}" type="pres">
      <dgm:prSet presAssocID="{87592DD4-5CC1-2C41-BA18-644F087F1C4E}" presName="spNode" presStyleCnt="0"/>
      <dgm:spPr/>
    </dgm:pt>
    <dgm:pt modelId="{96F7C37F-C091-8541-AC68-F7F4B5EE6470}" type="pres">
      <dgm:prSet presAssocID="{A38D3F6B-E392-9548-8710-BCFF50C5B02C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9F578676-D8FB-4324-A263-785E69A98062}" type="presOf" srcId="{99031668-C715-4B4D-9D9E-AC75AC9C2D87}" destId="{C8358FEF-BAEE-5A49-9C62-DC57A0CBAB7C}" srcOrd="0" destOrd="0" presId="urn:microsoft.com/office/officeart/2005/8/layout/cycle5"/>
    <dgm:cxn modelId="{83FE56F9-31B5-0E4F-B415-096B136D4DED}" srcId="{76936A9A-4F9D-5A4D-A9C5-EF240428E429}" destId="{CD41E3D0-C47F-A84E-BDDB-E93802235FB8}" srcOrd="2" destOrd="0" parTransId="{5B65B1F8-6172-834C-980C-41F2EE07EDEB}" sibTransId="{EC9F4CAF-E568-EF4A-AF1B-0ADEC33EFE85}"/>
    <dgm:cxn modelId="{8BC81FCD-3267-49BD-A574-B12EB0B7CB1D}" type="presOf" srcId="{7D7C0F9F-9FCB-6847-A504-4F696058843D}" destId="{74D0B921-F869-7E41-8331-CC2EE89F0633}" srcOrd="0" destOrd="0" presId="urn:microsoft.com/office/officeart/2005/8/layout/cycle5"/>
    <dgm:cxn modelId="{F001AD49-C84E-ED43-93A2-6D7E35C3B131}" srcId="{0AA7EC09-7AB4-4A49-AAD1-7ED14110FE33}" destId="{87592DD4-5CC1-2C41-BA18-644F087F1C4E}" srcOrd="2" destOrd="0" parTransId="{DDF8BA45-4001-1841-BB46-C1934470505A}" sibTransId="{A38D3F6B-E392-9548-8710-BCFF50C5B02C}"/>
    <dgm:cxn modelId="{AA3EEA26-61B5-4E37-BC59-7264C8EDFD78}" type="presOf" srcId="{B23E1304-5CB2-1E43-A559-0EA39927C7A2}" destId="{C33DE227-FBB8-9A41-91C0-161590D59B4A}" srcOrd="0" destOrd="4" presId="urn:microsoft.com/office/officeart/2005/8/layout/cycle5"/>
    <dgm:cxn modelId="{67ACE9E0-E5AD-4F80-8510-FD066D69C6BC}" type="presOf" srcId="{A2450737-1A81-0F45-94B7-191E388BFD60}" destId="{C33DE227-FBB8-9A41-91C0-161590D59B4A}" srcOrd="0" destOrd="2" presId="urn:microsoft.com/office/officeart/2005/8/layout/cycle5"/>
    <dgm:cxn modelId="{9F1903C7-BBD8-417C-A8B6-5843B4694DCE}" type="presOf" srcId="{A38D3F6B-E392-9548-8710-BCFF50C5B02C}" destId="{96F7C37F-C091-8541-AC68-F7F4B5EE6470}" srcOrd="0" destOrd="0" presId="urn:microsoft.com/office/officeart/2005/8/layout/cycle5"/>
    <dgm:cxn modelId="{BA7FD223-5F2C-9444-B70C-CFF52A386691}" srcId="{AB34A736-9D8B-C246-A2A1-3497A66CBD3D}" destId="{A2450737-1A81-0F45-94B7-191E388BFD60}" srcOrd="1" destOrd="0" parTransId="{9614BCCC-D38A-7F4B-AFAE-9366B1BE47F0}" sibTransId="{AA0F61DB-4DA1-5145-B3C2-8016D27EF95A}"/>
    <dgm:cxn modelId="{40429CE3-5DC1-49B3-9570-9D5F55D7E1E3}" type="presOf" srcId="{87592DD4-5CC1-2C41-BA18-644F087F1C4E}" destId="{F25CA8DA-4DF3-C846-9B23-C144B394F60C}" srcOrd="0" destOrd="0" presId="urn:microsoft.com/office/officeart/2005/8/layout/cycle5"/>
    <dgm:cxn modelId="{6304820F-9D72-3745-9ECC-D2B79C832CA4}" srcId="{87592DD4-5CC1-2C41-BA18-644F087F1C4E}" destId="{37DE6796-0775-D942-940A-0945D12E8E32}" srcOrd="0" destOrd="0" parTransId="{DE9D1034-3A3F-CA45-A07D-2CC1A30A0D72}" sibTransId="{8ED17F69-9F30-1C46-A490-E20AAD87732A}"/>
    <dgm:cxn modelId="{940C1F87-72E2-0041-B51A-D1720230335F}" srcId="{AB34A736-9D8B-C246-A2A1-3497A66CBD3D}" destId="{A22E6B90-272B-E745-A08F-DAD518C6EDBB}" srcOrd="2" destOrd="0" parTransId="{B9C88BA4-EAF1-5741-8313-A81DE2B10D51}" sibTransId="{501DC65C-B27F-544E-9C5E-AAF32C6D5225}"/>
    <dgm:cxn modelId="{8FF0D311-5DC5-41A9-966D-9DAD8DE18F5E}" type="presOf" srcId="{13C8216B-A9A5-A64D-9505-E8EDD54673D4}" destId="{C33DE227-FBB8-9A41-91C0-161590D59B4A}" srcOrd="0" destOrd="1" presId="urn:microsoft.com/office/officeart/2005/8/layout/cycle5"/>
    <dgm:cxn modelId="{3508A938-27B3-0044-8316-E958259823ED}" srcId="{AB34A736-9D8B-C246-A2A1-3497A66CBD3D}" destId="{13C8216B-A9A5-A64D-9505-E8EDD54673D4}" srcOrd="0" destOrd="0" parTransId="{8DD99434-C744-BC40-8BB8-BA6C1DB9DF34}" sibTransId="{77114998-FEDC-5D4E-B135-F272DB89573F}"/>
    <dgm:cxn modelId="{A62A0FAD-A1EC-4734-87FA-F4DE0D296E97}" type="presOf" srcId="{CD41E3D0-C47F-A84E-BDDB-E93802235FB8}" destId="{44D44E3C-CD54-9844-89F2-F867870CFA7E}" srcOrd="0" destOrd="3" presId="urn:microsoft.com/office/officeart/2005/8/layout/cycle5"/>
    <dgm:cxn modelId="{63A52257-2753-3B4F-BD1B-281FD41F9200}" srcId="{76936A9A-4F9D-5A4D-A9C5-EF240428E429}" destId="{E7244CF1-91C3-BA4E-8B17-D3924FA20407}" srcOrd="1" destOrd="0" parTransId="{5D91692D-6FDC-404F-B1E5-50DE5513EBE3}" sibTransId="{67811DE4-EAFC-8D45-94B1-393CA6A9CBB7}"/>
    <dgm:cxn modelId="{C1D00990-6928-9D4C-8E83-97957A77BB60}" srcId="{AB34A736-9D8B-C246-A2A1-3497A66CBD3D}" destId="{B23E1304-5CB2-1E43-A559-0EA39927C7A2}" srcOrd="3" destOrd="0" parTransId="{E845FE1A-DDF6-1144-A254-C75D503503DB}" sibTransId="{0BD69FC2-09D3-9248-883F-39CC00310DDC}"/>
    <dgm:cxn modelId="{B2470D6D-BEEA-496F-B56A-537C71008B88}" type="presOf" srcId="{37DE6796-0775-D942-940A-0945D12E8E32}" destId="{F25CA8DA-4DF3-C846-9B23-C144B394F60C}" srcOrd="0" destOrd="1" presId="urn:microsoft.com/office/officeart/2005/8/layout/cycle5"/>
    <dgm:cxn modelId="{90DCE91B-CD16-42E9-B9FE-329AF1CF439F}" type="presOf" srcId="{E7244CF1-91C3-BA4E-8B17-D3924FA20407}" destId="{44D44E3C-CD54-9844-89F2-F867870CFA7E}" srcOrd="0" destOrd="2" presId="urn:microsoft.com/office/officeart/2005/8/layout/cycle5"/>
    <dgm:cxn modelId="{1740DA7E-FB29-45EE-88E3-DEC0382B3242}" type="presOf" srcId="{31417FA7-7176-824A-8428-250990904210}" destId="{F25CA8DA-4DF3-C846-9B23-C144B394F60C}" srcOrd="0" destOrd="2" presId="urn:microsoft.com/office/officeart/2005/8/layout/cycle5"/>
    <dgm:cxn modelId="{E16FAF8A-8F78-854B-A205-0675011CA476}" srcId="{0AA7EC09-7AB4-4A49-AAD1-7ED14110FE33}" destId="{76936A9A-4F9D-5A4D-A9C5-EF240428E429}" srcOrd="0" destOrd="0" parTransId="{63F7E3E0-4A2D-1D4D-A329-BCBD91BD9D20}" sibTransId="{99031668-C715-4B4D-9D9E-AC75AC9C2D87}"/>
    <dgm:cxn modelId="{CF7C6891-942F-8745-9DEB-471487039355}" srcId="{87592DD4-5CC1-2C41-BA18-644F087F1C4E}" destId="{31417FA7-7176-824A-8428-250990904210}" srcOrd="1" destOrd="0" parTransId="{7156C4CF-28F4-D64D-A540-024A72F2E575}" sibTransId="{2D5D9D8E-A2B9-BE42-BFA5-40A1AA3FDB49}"/>
    <dgm:cxn modelId="{7E88FBDA-4959-40B3-ABB1-B2C53F82525A}" type="presOf" srcId="{0AA7EC09-7AB4-4A49-AAD1-7ED14110FE33}" destId="{4349EA7C-EDE1-C149-9A77-3D25460ECCB2}" srcOrd="0" destOrd="0" presId="urn:microsoft.com/office/officeart/2005/8/layout/cycle5"/>
    <dgm:cxn modelId="{4F7AE9FA-0811-B649-A6E2-B554592CAB18}" srcId="{76936A9A-4F9D-5A4D-A9C5-EF240428E429}" destId="{71A7D8EC-3B3A-7D46-AF9A-1CBF3958BE9A}" srcOrd="0" destOrd="0" parTransId="{006EA052-BE5F-774F-B140-9EC6E5DC76DD}" sibTransId="{993944E8-FF6B-8147-99A8-127E982A2CFE}"/>
    <dgm:cxn modelId="{5950BCC3-E87B-4814-B797-7BB53F84E603}" type="presOf" srcId="{A22E6B90-272B-E745-A08F-DAD518C6EDBB}" destId="{C33DE227-FBB8-9A41-91C0-161590D59B4A}" srcOrd="0" destOrd="3" presId="urn:microsoft.com/office/officeart/2005/8/layout/cycle5"/>
    <dgm:cxn modelId="{E9A4740F-7266-4221-8B00-96F1D7502615}" type="presOf" srcId="{71A7D8EC-3B3A-7D46-AF9A-1CBF3958BE9A}" destId="{44D44E3C-CD54-9844-89F2-F867870CFA7E}" srcOrd="0" destOrd="1" presId="urn:microsoft.com/office/officeart/2005/8/layout/cycle5"/>
    <dgm:cxn modelId="{F20062ED-D168-43CE-B84B-A3966754FE34}" type="presOf" srcId="{76936A9A-4F9D-5A4D-A9C5-EF240428E429}" destId="{44D44E3C-CD54-9844-89F2-F867870CFA7E}" srcOrd="0" destOrd="0" presId="urn:microsoft.com/office/officeart/2005/8/layout/cycle5"/>
    <dgm:cxn modelId="{4342AADE-C632-4BC7-8756-4312FAED8DB7}" type="presOf" srcId="{AB34A736-9D8B-C246-A2A1-3497A66CBD3D}" destId="{C33DE227-FBB8-9A41-91C0-161590D59B4A}" srcOrd="0" destOrd="0" presId="urn:microsoft.com/office/officeart/2005/8/layout/cycle5"/>
    <dgm:cxn modelId="{9C61A571-DDE3-124B-9642-AB91553B0993}" srcId="{0AA7EC09-7AB4-4A49-AAD1-7ED14110FE33}" destId="{AB34A736-9D8B-C246-A2A1-3497A66CBD3D}" srcOrd="1" destOrd="0" parTransId="{B7AC160B-4EE3-A54E-B381-59DB8111D144}" sibTransId="{7D7C0F9F-9FCB-6847-A504-4F696058843D}"/>
    <dgm:cxn modelId="{91F82A16-337E-47FB-BFA4-1750B47A5385}" type="presParOf" srcId="{4349EA7C-EDE1-C149-9A77-3D25460ECCB2}" destId="{44D44E3C-CD54-9844-89F2-F867870CFA7E}" srcOrd="0" destOrd="0" presId="urn:microsoft.com/office/officeart/2005/8/layout/cycle5"/>
    <dgm:cxn modelId="{1D162FD1-A303-40D1-A39D-4C6720957327}" type="presParOf" srcId="{4349EA7C-EDE1-C149-9A77-3D25460ECCB2}" destId="{C4CAAD2A-1450-E145-B855-D19D688B0AB6}" srcOrd="1" destOrd="0" presId="urn:microsoft.com/office/officeart/2005/8/layout/cycle5"/>
    <dgm:cxn modelId="{DB3555C5-69C3-4FB4-B793-FE5C51726016}" type="presParOf" srcId="{4349EA7C-EDE1-C149-9A77-3D25460ECCB2}" destId="{C8358FEF-BAEE-5A49-9C62-DC57A0CBAB7C}" srcOrd="2" destOrd="0" presId="urn:microsoft.com/office/officeart/2005/8/layout/cycle5"/>
    <dgm:cxn modelId="{F061238A-1CBE-480D-932D-7AD85D616D69}" type="presParOf" srcId="{4349EA7C-EDE1-C149-9A77-3D25460ECCB2}" destId="{C33DE227-FBB8-9A41-91C0-161590D59B4A}" srcOrd="3" destOrd="0" presId="urn:microsoft.com/office/officeart/2005/8/layout/cycle5"/>
    <dgm:cxn modelId="{92F116BA-0B7A-4DFA-B294-13ACDB1767E6}" type="presParOf" srcId="{4349EA7C-EDE1-C149-9A77-3D25460ECCB2}" destId="{2244F892-B13C-7B4D-9443-89795B3012D8}" srcOrd="4" destOrd="0" presId="urn:microsoft.com/office/officeart/2005/8/layout/cycle5"/>
    <dgm:cxn modelId="{EEB21EB4-66CD-45C9-A143-9D9451E91936}" type="presParOf" srcId="{4349EA7C-EDE1-C149-9A77-3D25460ECCB2}" destId="{74D0B921-F869-7E41-8331-CC2EE89F0633}" srcOrd="5" destOrd="0" presId="urn:microsoft.com/office/officeart/2005/8/layout/cycle5"/>
    <dgm:cxn modelId="{AE4DA67D-C444-4287-B84A-7527DF5E3F54}" type="presParOf" srcId="{4349EA7C-EDE1-C149-9A77-3D25460ECCB2}" destId="{F25CA8DA-4DF3-C846-9B23-C144B394F60C}" srcOrd="6" destOrd="0" presId="urn:microsoft.com/office/officeart/2005/8/layout/cycle5"/>
    <dgm:cxn modelId="{88CDC237-DFB9-41DA-A419-1155CF9196AD}" type="presParOf" srcId="{4349EA7C-EDE1-C149-9A77-3D25460ECCB2}" destId="{1F65B5D5-F484-064C-9FFD-60A641C90EBB}" srcOrd="7" destOrd="0" presId="urn:microsoft.com/office/officeart/2005/8/layout/cycle5"/>
    <dgm:cxn modelId="{8C0E94C9-8F13-4789-80FE-9714AD6FD6AF}" type="presParOf" srcId="{4349EA7C-EDE1-C149-9A77-3D25460ECCB2}" destId="{96F7C37F-C091-8541-AC68-F7F4B5EE647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D44E3C-CD54-9844-89F2-F867870CFA7E}">
      <dsp:nvSpPr>
        <dsp:cNvPr id="0" name=""/>
        <dsp:cNvSpPr/>
      </dsp:nvSpPr>
      <dsp:spPr>
        <a:xfrm>
          <a:off x="2567765" y="234605"/>
          <a:ext cx="3125440" cy="1594537"/>
        </a:xfrm>
        <a:prstGeom prst="roundRect">
          <a:avLst/>
        </a:prstGeom>
        <a:solidFill>
          <a:srgbClr val="009900"/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>
              <a:solidFill>
                <a:schemeClr val="bg1"/>
              </a:solidFill>
            </a:rPr>
            <a:t>POLICIES</a:t>
          </a:r>
          <a:endParaRPr lang="en-US" sz="1600" b="1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noProof="0" dirty="0" smtClean="0">
              <a:solidFill>
                <a:schemeClr val="bg1"/>
              </a:solidFill>
            </a:rPr>
            <a:t>Mission Statement / Policies</a:t>
          </a:r>
          <a:endParaRPr lang="en-US" sz="1400" b="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noProof="0" dirty="0" smtClean="0">
              <a:solidFill>
                <a:schemeClr val="bg1"/>
              </a:solidFill>
              <a:cs typeface="Arial" pitchFamily="34" charset="0"/>
              <a:sym typeface="Arial" charset="0"/>
            </a:rPr>
            <a:t>Endorsement of External CSR Initiatives</a:t>
          </a:r>
          <a:endParaRPr lang="en-US" sz="1400" b="0" kern="1200" noProof="0" dirty="0">
            <a:solidFill>
              <a:schemeClr val="bg1"/>
            </a:solidFill>
          </a:endParaRPr>
        </a:p>
      </dsp:txBody>
      <dsp:txXfrm>
        <a:off x="2645604" y="312444"/>
        <a:ext cx="2969762" cy="1438859"/>
      </dsp:txXfrm>
    </dsp:sp>
    <dsp:sp modelId="{C8358FEF-BAEE-5A49-9C62-DC57A0CBAB7C}">
      <dsp:nvSpPr>
        <dsp:cNvPr id="0" name=""/>
        <dsp:cNvSpPr/>
      </dsp:nvSpPr>
      <dsp:spPr>
        <a:xfrm>
          <a:off x="1894104" y="1124789"/>
          <a:ext cx="4256866" cy="4256866"/>
        </a:xfrm>
        <a:custGeom>
          <a:avLst/>
          <a:gdLst/>
          <a:ahLst/>
          <a:cxnLst/>
          <a:rect l="0" t="0" r="0" b="0"/>
          <a:pathLst>
            <a:path>
              <a:moveTo>
                <a:pt x="3913410" y="969086"/>
              </a:moveTo>
              <a:arcTo wR="2128433" hR="2128433" stAng="19619772" swAng="1693019"/>
            </a:path>
          </a:pathLst>
        </a:custGeom>
        <a:noFill/>
        <a:ln w="76200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DE227-FBB8-9A41-91C0-161590D59B4A}">
      <dsp:nvSpPr>
        <dsp:cNvPr id="0" name=""/>
        <dsp:cNvSpPr/>
      </dsp:nvSpPr>
      <dsp:spPr>
        <a:xfrm>
          <a:off x="4121421" y="3409289"/>
          <a:ext cx="3308321" cy="1594537"/>
        </a:xfrm>
        <a:prstGeom prst="roundRect">
          <a:avLst/>
        </a:prstGeom>
        <a:solidFill>
          <a:srgbClr val="960000"/>
        </a:solidFill>
        <a:ln>
          <a:solidFill>
            <a:srgbClr val="8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>
              <a:solidFill>
                <a:schemeClr val="bg1"/>
              </a:solidFill>
            </a:rPr>
            <a:t>ACTIONS</a:t>
          </a:r>
          <a:endParaRPr lang="en-US" sz="1600" b="1" kern="1200" noProof="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bg1"/>
              </a:solidFill>
            </a:rPr>
            <a:t>Measures / Actions</a:t>
          </a:r>
          <a:endParaRPr lang="en-US" sz="140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bg1"/>
              </a:solidFill>
            </a:rPr>
            <a:t>Implementation / Coverage</a:t>
          </a:r>
          <a:endParaRPr lang="en-US" sz="140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bg1"/>
              </a:solidFill>
            </a:rPr>
            <a:t>Certifications / Labels</a:t>
          </a:r>
          <a:endParaRPr lang="en-US" sz="1400" kern="1200" noProof="0" dirty="0">
            <a:solidFill>
              <a:schemeClr val="bg1"/>
            </a:solidFill>
          </a:endParaRPr>
        </a:p>
      </dsp:txBody>
      <dsp:txXfrm>
        <a:off x="4199260" y="3487128"/>
        <a:ext cx="3152643" cy="1438859"/>
      </dsp:txXfrm>
    </dsp:sp>
    <dsp:sp modelId="{74D0B921-F869-7E41-8331-CC2EE89F0633}">
      <dsp:nvSpPr>
        <dsp:cNvPr id="0" name=""/>
        <dsp:cNvSpPr/>
      </dsp:nvSpPr>
      <dsp:spPr>
        <a:xfrm>
          <a:off x="1634648" y="909620"/>
          <a:ext cx="4256866" cy="4256866"/>
        </a:xfrm>
        <a:custGeom>
          <a:avLst/>
          <a:gdLst/>
          <a:ahLst/>
          <a:cxnLst/>
          <a:rect l="0" t="0" r="0" b="0"/>
          <a:pathLst>
            <a:path>
              <a:moveTo>
                <a:pt x="2439784" y="4233970"/>
              </a:moveTo>
              <a:arcTo wR="2128433" hR="2128433" stAng="4895308" swAng="2872982"/>
            </a:path>
          </a:pathLst>
        </a:custGeom>
        <a:noFill/>
        <a:ln w="76200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CA8DA-4DF3-C846-9B23-C144B394F60C}">
      <dsp:nvSpPr>
        <dsp:cNvPr id="0" name=""/>
        <dsp:cNvSpPr/>
      </dsp:nvSpPr>
      <dsp:spPr>
        <a:xfrm>
          <a:off x="0" y="2706416"/>
          <a:ext cx="3387704" cy="1594537"/>
        </a:xfrm>
        <a:prstGeom prst="roundRect">
          <a:avLst/>
        </a:prstGeom>
        <a:solidFill>
          <a:srgbClr val="96969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>
              <a:solidFill>
                <a:schemeClr val="bg1"/>
              </a:solidFill>
            </a:rPr>
            <a:t>RESULTS</a:t>
          </a:r>
          <a:endParaRPr lang="en-US" sz="1400" b="1" kern="1200" noProof="0" dirty="0" smtClean="0">
            <a:solidFill>
              <a:schemeClr val="bg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bg1"/>
              </a:solidFill>
            </a:rPr>
            <a:t>Reporting / </a:t>
          </a:r>
          <a:r>
            <a:rPr lang="en-US" sz="1400" kern="1200" noProof="0" dirty="0" err="1" smtClean="0">
              <a:solidFill>
                <a:schemeClr val="bg1"/>
              </a:solidFill>
            </a:rPr>
            <a:t>KPI’s</a:t>
          </a:r>
          <a:endParaRPr lang="en-US" sz="1400" kern="1200" noProof="0" dirty="0">
            <a:solidFill>
              <a:schemeClr val="bg1"/>
            </a:solidFill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noProof="0" dirty="0" smtClean="0">
              <a:solidFill>
                <a:schemeClr val="bg1"/>
              </a:solidFill>
            </a:rPr>
            <a:t>360 : </a:t>
          </a:r>
          <a:r>
            <a:rPr lang="en-US" sz="1400" b="0" kern="1200" noProof="0" dirty="0" smtClean="0">
              <a:solidFill>
                <a:schemeClr val="bg1"/>
              </a:solidFill>
              <a:cs typeface="Arial" pitchFamily="34" charset="0"/>
              <a:sym typeface="Arial" charset="0"/>
            </a:rPr>
            <a:t>Controversies / Condemnations / Awards</a:t>
          </a:r>
          <a:endParaRPr lang="en-US" sz="1400" b="0" kern="1200" noProof="0" dirty="0">
            <a:solidFill>
              <a:schemeClr val="bg1"/>
            </a:solidFill>
          </a:endParaRPr>
        </a:p>
      </dsp:txBody>
      <dsp:txXfrm>
        <a:off x="77839" y="2784255"/>
        <a:ext cx="3232026" cy="1438859"/>
      </dsp:txXfrm>
    </dsp:sp>
    <dsp:sp modelId="{96F7C37F-C091-8541-AC68-F7F4B5EE6470}">
      <dsp:nvSpPr>
        <dsp:cNvPr id="0" name=""/>
        <dsp:cNvSpPr/>
      </dsp:nvSpPr>
      <dsp:spPr>
        <a:xfrm>
          <a:off x="1415332" y="1518194"/>
          <a:ext cx="4256866" cy="4256866"/>
        </a:xfrm>
        <a:custGeom>
          <a:avLst/>
          <a:gdLst/>
          <a:ahLst/>
          <a:cxnLst/>
          <a:rect l="0" t="0" r="0" b="0"/>
          <a:pathLst>
            <a:path>
              <a:moveTo>
                <a:pt x="351318" y="957069"/>
              </a:moveTo>
              <a:arcTo wR="2128433" hR="2128433" stAng="12803424" swAng="1328415"/>
            </a:path>
          </a:pathLst>
        </a:custGeom>
        <a:noFill/>
        <a:ln w="76200" cap="flat" cmpd="sng" algn="ctr">
          <a:solidFill>
            <a:schemeClr val="tx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AD84B07-3863-4BF9-8BBA-2B903ADE33E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739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42925" y="744538"/>
            <a:ext cx="55832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30A26BC-FD8E-4585-8616-99ADCBFBCCB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175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1300" noProof="1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7" tIns="45359" rIns="90717" bIns="45359" anchor="b"/>
          <a:lstStyle>
            <a:lvl1pPr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/>
            <a:fld id="{F1E10F68-57D8-444A-AF2D-D982FD33E253}" type="slidenum">
              <a:rPr lang="en-GB" sz="1100">
                <a:latin typeface="Arial" pitchFamily="34" charset="0"/>
              </a:rPr>
              <a:pPr algn="r" eaLnBrk="1" hangingPunct="1"/>
              <a:t>14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905163" y="-12807950"/>
            <a:ext cx="20323176" cy="135493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4714875"/>
            <a:ext cx="5321300" cy="4452938"/>
          </a:xfrm>
          <a:noFill/>
        </p:spPr>
        <p:txBody>
          <a:bodyPr lIns="0" tIns="0" rIns="0" bIns="0"/>
          <a:lstStyle/>
          <a:p>
            <a:pPr eaLnBrk="1" hangingPunct="1">
              <a:spcBef>
                <a:spcPct val="0"/>
              </a:spcBef>
            </a:pPr>
            <a:endParaRPr lang="en-GB" sz="1400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7" tIns="45359" rIns="90717" bIns="45359" anchor="b"/>
          <a:lstStyle>
            <a:lvl1pPr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/>
            <a:fld id="{37373274-35A6-4C44-975E-55ECEB89EECB}" type="slidenum">
              <a:rPr lang="en-GB" sz="1100">
                <a:latin typeface="Arial" pitchFamily="34" charset="0"/>
              </a:rPr>
              <a:pPr algn="r" eaLnBrk="1" hangingPunct="1"/>
              <a:t>15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905163" y="-12807950"/>
            <a:ext cx="20323176" cy="135493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4714875"/>
            <a:ext cx="5321300" cy="4452938"/>
          </a:xfrm>
          <a:noFill/>
        </p:spPr>
        <p:txBody>
          <a:bodyPr lIns="0" tIns="0" rIns="0" bIns="0"/>
          <a:lstStyle/>
          <a:p>
            <a:pPr eaLnBrk="1" hangingPunct="1">
              <a:spcBef>
                <a:spcPct val="0"/>
              </a:spcBef>
            </a:pPr>
            <a:endParaRPr lang="en-GB" sz="1400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 anchor="b"/>
          <a:lstStyle>
            <a:lvl1pPr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/>
            <a:fld id="{12F2D47D-C72E-441C-89C7-CA815BCC03FF}" type="slidenum">
              <a:rPr lang="en-GB" sz="1100">
                <a:latin typeface="Arial" pitchFamily="34" charset="0"/>
              </a:rPr>
              <a:pPr algn="r" eaLnBrk="1" hangingPunct="1"/>
              <a:t>23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41338" y="744538"/>
            <a:ext cx="5584825" cy="3724275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/>
          <a:lstStyle/>
          <a:p>
            <a:pPr eaLnBrk="1" hangingPunct="1">
              <a:spcBef>
                <a:spcPct val="0"/>
              </a:spcBef>
            </a:pPr>
            <a:endParaRPr lang="fr-FR" sz="1400" noProof="1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 anchor="b"/>
          <a:lstStyle>
            <a:lvl1pPr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/>
            <a:fld id="{1AE1B537-57BF-493D-A0A5-B1F3EED1CC06}" type="slidenum">
              <a:rPr lang="en-GB" sz="1100">
                <a:latin typeface="Arial" pitchFamily="34" charset="0"/>
              </a:rPr>
              <a:pPr algn="r" eaLnBrk="1" hangingPunct="1"/>
              <a:t>24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41338" y="744538"/>
            <a:ext cx="5584825" cy="3724275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/>
          <a:lstStyle/>
          <a:p>
            <a:pPr eaLnBrk="1" hangingPunct="1">
              <a:spcBef>
                <a:spcPct val="0"/>
              </a:spcBef>
            </a:pPr>
            <a:endParaRPr lang="fr-FR" sz="1400" noProof="1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 anchor="b"/>
          <a:lstStyle>
            <a:lvl1pPr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9080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9080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/>
            <a:fld id="{C625C264-2D98-4588-937A-9CA49856ACFF}" type="slidenum">
              <a:rPr lang="en-GB" sz="1100">
                <a:latin typeface="Arial" pitchFamily="34" charset="0"/>
              </a:rPr>
              <a:pPr algn="r" eaLnBrk="1" hangingPunct="1"/>
              <a:t>25</a:t>
            </a:fld>
            <a:endParaRPr lang="en-GB" sz="110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41338" y="744538"/>
            <a:ext cx="5584825" cy="3724275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00" tIns="45351" rIns="90700" bIns="45351"/>
          <a:lstStyle/>
          <a:p>
            <a:pPr eaLnBrk="1" hangingPunct="1">
              <a:spcBef>
                <a:spcPct val="0"/>
              </a:spcBef>
            </a:pPr>
            <a:endParaRPr lang="fr-FR" sz="1400" noProof="1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z="1300" noProof="1" smtClean="0">
              <a:latin typeface="Alstom" pitchFamily="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F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10287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logcouv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6021388"/>
            <a:ext cx="199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4500" y="1844675"/>
            <a:ext cx="6397625" cy="792163"/>
          </a:xfrm>
        </p:spPr>
        <p:txBody>
          <a:bodyPr anchor="b"/>
          <a:lstStyle>
            <a:lvl1pPr algn="r">
              <a:defRPr/>
            </a:lvl1pPr>
          </a:lstStyle>
          <a:p>
            <a:pPr lvl="0"/>
            <a:r>
              <a:rPr lang="en-GB" noProof="0" smtClean="0"/>
              <a:t>Cliquez et modifiez le titre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913" y="2852738"/>
            <a:ext cx="6397625" cy="719137"/>
          </a:xfrm>
        </p:spPr>
        <p:txBody>
          <a:bodyPr anchor="b"/>
          <a:lstStyle>
            <a:lvl1pPr marL="0" indent="0" algn="r">
              <a:spcBef>
                <a:spcPct val="0"/>
              </a:spcBef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97321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76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50138" y="25400"/>
            <a:ext cx="2252662" cy="62118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7388" y="25400"/>
            <a:ext cx="6610350" cy="62118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49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193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40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7388" y="1916113"/>
            <a:ext cx="4430712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0500" y="1916113"/>
            <a:ext cx="44323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10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6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6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54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63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77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tetier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388" y="25400"/>
            <a:ext cx="8993187" cy="112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et modifiez le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1916113"/>
            <a:ext cx="9015412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4500" y="6526213"/>
            <a:ext cx="59134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C8C8C"/>
                </a:solidFill>
              </a:defRPr>
            </a:lvl1pPr>
          </a:lstStyle>
          <a:p>
            <a:pPr>
              <a:defRPr/>
            </a:pPr>
            <a:r>
              <a:rPr lang="en-US"/>
              <a:t>Sustainable sourcing July 2011 </a:t>
            </a:r>
            <a:endParaRPr lang="en-GB"/>
          </a:p>
        </p:txBody>
      </p:sp>
      <p:pic>
        <p:nvPicPr>
          <p:cNvPr id="1030" name="Picture 21" descr="logint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63" y="6411913"/>
            <a:ext cx="16160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lstom" pitchFamily="2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ts val="600"/>
        </a:spcAft>
        <a:buClr>
          <a:srgbClr val="1B5CA5"/>
        </a:buClr>
        <a:buFont typeface="Arial" pitchFamily="34" charset="0"/>
        <a:buChar char="•"/>
        <a:defRPr sz="24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1B5CA5"/>
        </a:buClr>
        <a:buFont typeface="Alstom" pitchFamily="2" charset="0"/>
        <a:buChar char="−"/>
        <a:defRPr sz="2200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B5CA5"/>
        </a:buClr>
        <a:buFont typeface="Alstom" pitchFamily="2" charset="0"/>
        <a:buChar char="−"/>
        <a:defRPr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B5CA5"/>
        </a:buClr>
        <a:buFont typeface="Arial" pitchFamily="34" charset="0"/>
        <a:buChar char="•"/>
        <a:defRPr>
          <a:solidFill>
            <a:srgbClr val="5F5F5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3.png"/><Relationship Id="rId7" Type="http://schemas.openxmlformats.org/officeDocument/2006/relationships/diagramColors" Target="../diagrams/colors1.xml"/><Relationship Id="rId2" Type="http://schemas.openxmlformats.org/officeDocument/2006/relationships/hyperlink" Target="http://www.ecovadis.com/website/l-en/home.a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1.bin"/><Relationship Id="rId4" Type="http://schemas.openxmlformats.org/officeDocument/2006/relationships/hyperlink" Target="http://www.alstom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stom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stom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Sustainable sourcing July 2011 </a:t>
            </a:r>
            <a:endParaRPr lang="en-GB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908"/>
            <a:ext cx="14256000" cy="10078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6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Sustainable development assessment : constraints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371600"/>
            <a:ext cx="3962400" cy="3657600"/>
          </a:xfrm>
          <a:ln>
            <a:solidFill>
              <a:srgbClr val="1B5CA5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smtClean="0">
                <a:solidFill>
                  <a:srgbClr val="1B5CA5"/>
                </a:solidFill>
              </a:rPr>
              <a:t>Purchaser view</a:t>
            </a: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smtClean="0">
              <a:solidFill>
                <a:srgbClr val="1B5CA5"/>
              </a:solidFill>
            </a:endParaRPr>
          </a:p>
          <a:p>
            <a:pPr marL="190500" lvl="1" indent="15875" eaLnBrk="1" hangingPunct="1"/>
            <a:r>
              <a:rPr lang="en-GB" sz="2400" smtClean="0"/>
              <a:t> High number of suppliers to address</a:t>
            </a:r>
          </a:p>
          <a:p>
            <a:pPr marL="190500" lvl="1" indent="15875" eaLnBrk="1" hangingPunct="1"/>
            <a:r>
              <a:rPr lang="en-GB" sz="2400" smtClean="0"/>
              <a:t> Low awareness of complex and changing regulation.</a:t>
            </a:r>
          </a:p>
          <a:p>
            <a:pPr marL="190500" lvl="1" indent="15875" eaLnBrk="1" hangingPunct="1"/>
            <a:r>
              <a:rPr lang="en-GB" sz="2400" smtClean="0"/>
              <a:t> Difficulty to set up questionnaires adapted to the different commodities</a:t>
            </a:r>
          </a:p>
          <a:p>
            <a:pPr marL="190500" lvl="1" indent="15875" eaLnBrk="1" hangingPunct="1"/>
            <a:r>
              <a:rPr lang="en-GB" sz="2400" smtClean="0"/>
              <a:t> Time dedicated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371600"/>
            <a:ext cx="4267200" cy="3048000"/>
          </a:xfrm>
          <a:ln>
            <a:solidFill>
              <a:srgbClr val="1B5CA5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GB" smtClean="0">
                <a:solidFill>
                  <a:srgbClr val="1B5CA5"/>
                </a:solidFill>
              </a:rPr>
              <a:t>Suppliers view</a:t>
            </a:r>
          </a:p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en-GB" smtClean="0">
              <a:solidFill>
                <a:srgbClr val="1B5CA5"/>
              </a:solidFill>
            </a:endParaRPr>
          </a:p>
          <a:p>
            <a:pPr marL="190500" lvl="1" indent="6350" eaLnBrk="1" hangingPunct="1"/>
            <a:r>
              <a:rPr lang="en-GB" sz="2400" smtClean="0"/>
              <a:t> Many different questionnaires to answer</a:t>
            </a:r>
          </a:p>
          <a:p>
            <a:pPr marL="190500" lvl="1" indent="6350" eaLnBrk="1" hangingPunct="1"/>
            <a:r>
              <a:rPr lang="en-GB" sz="2400" smtClean="0"/>
              <a:t> Questionnaires often non adapted to the commodity</a:t>
            </a:r>
          </a:p>
          <a:p>
            <a:pPr marL="190500" lvl="1" indent="6350" eaLnBrk="1" hangingPunct="1"/>
            <a:r>
              <a:rPr lang="en-GB" sz="2400" smtClean="0"/>
              <a:t> Some XL non convivial files</a:t>
            </a:r>
          </a:p>
          <a:p>
            <a:pPr marL="190500" lvl="1" indent="6350" eaLnBrk="1" hangingPunct="1"/>
            <a:r>
              <a:rPr lang="en-GB" sz="2400" smtClean="0"/>
              <a:t> Few feed-back from the assessments. </a:t>
            </a:r>
            <a:endParaRPr lang="fr-FR" sz="2400" smtClean="0"/>
          </a:p>
        </p:txBody>
      </p:sp>
      <p:grpSp>
        <p:nvGrpSpPr>
          <p:cNvPr id="2" name="Flèche vers le haut 5"/>
          <p:cNvGrpSpPr>
            <a:grpSpLocks/>
          </p:cNvGrpSpPr>
          <p:nvPr/>
        </p:nvGrpSpPr>
        <p:grpSpPr bwMode="auto">
          <a:xfrm>
            <a:off x="4648200" y="4572000"/>
            <a:ext cx="1408113" cy="1023938"/>
            <a:chOff x="2872" y="2412"/>
            <a:chExt cx="788" cy="645"/>
          </a:xfrm>
        </p:grpSpPr>
        <p:pic>
          <p:nvPicPr>
            <p:cNvPr id="19464" name="Flèche vers le haut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" y="2412"/>
              <a:ext cx="788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Text Box 7"/>
            <p:cNvSpPr txBox="1">
              <a:spLocks noChangeArrowheads="1"/>
            </p:cNvSpPr>
            <p:nvPr/>
          </p:nvSpPr>
          <p:spPr bwMode="auto">
            <a:xfrm rot="8448853">
              <a:off x="2991" y="2598"/>
              <a:ext cx="50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/>
            <a:lstStyle>
              <a:lvl1pPr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endParaRPr lang="en-GB" sz="1800">
                <a:latin typeface="Arial" pitchFamily="34" charset="0"/>
                <a:cs typeface="Tahoma" pitchFamily="34" charset="0"/>
              </a:endParaRPr>
            </a:p>
          </p:txBody>
        </p:sp>
      </p:grp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5143500" y="4648200"/>
            <a:ext cx="459263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400">
                <a:solidFill>
                  <a:srgbClr val="00B050"/>
                </a:solidFill>
                <a:cs typeface="Tahoma" pitchFamily="34" charset="0"/>
              </a:rPr>
              <a:t>Necessity </a:t>
            </a:r>
            <a:br>
              <a:rPr lang="en-GB" sz="2400">
                <a:solidFill>
                  <a:srgbClr val="00B050"/>
                </a:solidFill>
                <a:cs typeface="Tahoma" pitchFamily="34" charset="0"/>
              </a:rPr>
            </a:br>
            <a:r>
              <a:rPr lang="en-GB" sz="2400">
                <a:solidFill>
                  <a:srgbClr val="00B050"/>
                </a:solidFill>
                <a:cs typeface="Tahoma" pitchFamily="34" charset="0"/>
              </a:rPr>
              <a:t>to industrialise our process and </a:t>
            </a:r>
            <a:br>
              <a:rPr lang="en-GB" sz="2400">
                <a:solidFill>
                  <a:srgbClr val="00B050"/>
                </a:solidFill>
                <a:cs typeface="Tahoma" pitchFamily="34" charset="0"/>
              </a:rPr>
            </a:br>
            <a:r>
              <a:rPr lang="en-GB" sz="2400" b="1">
                <a:solidFill>
                  <a:srgbClr val="0000FF"/>
                </a:solidFill>
                <a:cs typeface="Tahoma" pitchFamily="34" charset="0"/>
              </a:rPr>
              <a:t>Decision for cross-sectors to out-source all suppliers SD assessments to ECOVADIS</a:t>
            </a:r>
          </a:p>
        </p:txBody>
      </p:sp>
      <p:sp>
        <p:nvSpPr>
          <p:cNvPr id="19463" name="Espace réservé du pied de page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5"/>
          <p:cNvSpPr>
            <a:spLocks/>
          </p:cNvSpPr>
          <p:nvPr/>
        </p:nvSpPr>
        <p:spPr bwMode="auto">
          <a:xfrm>
            <a:off x="1457325" y="3721100"/>
            <a:ext cx="7572375" cy="1016000"/>
          </a:xfrm>
          <a:prstGeom prst="roundRect">
            <a:avLst>
              <a:gd name="adj" fmla="val 1102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sym typeface="Arial" pitchFamily="34" charset="0"/>
            </a:endParaRPr>
          </a:p>
        </p:txBody>
      </p:sp>
      <p:grpSp>
        <p:nvGrpSpPr>
          <p:cNvPr id="20483" name="Group 6"/>
          <p:cNvGrpSpPr>
            <a:grpSpLocks/>
          </p:cNvGrpSpPr>
          <p:nvPr/>
        </p:nvGrpSpPr>
        <p:grpSpPr bwMode="auto">
          <a:xfrm>
            <a:off x="1485900" y="2794000"/>
            <a:ext cx="7572375" cy="647700"/>
            <a:chOff x="0" y="0"/>
            <a:chExt cx="4119" cy="584"/>
          </a:xfrm>
        </p:grpSpPr>
        <p:sp>
          <p:nvSpPr>
            <p:cNvPr id="20503" name="AutoShape 7"/>
            <p:cNvSpPr>
              <a:spLocks/>
            </p:cNvSpPr>
            <p:nvPr/>
          </p:nvSpPr>
          <p:spPr bwMode="auto">
            <a:xfrm>
              <a:off x="0" y="0"/>
              <a:ext cx="4119" cy="584"/>
            </a:xfrm>
            <a:prstGeom prst="roundRect">
              <a:avLst>
                <a:gd name="adj" fmla="val 15569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endParaRPr>
            </a:p>
          </p:txBody>
        </p:sp>
      </p:grpSp>
      <p:sp>
        <p:nvSpPr>
          <p:cNvPr id="20484" name="Rectangle 9"/>
          <p:cNvSpPr>
            <a:spLocks/>
          </p:cNvSpPr>
          <p:nvPr/>
        </p:nvSpPr>
        <p:spPr bwMode="auto">
          <a:xfrm>
            <a:off x="2943225" y="2870200"/>
            <a:ext cx="464343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/>
            <a:r>
              <a:rPr lang="en-US" sz="1600">
                <a:latin typeface="Arial Black" pitchFamily="34" charset="0"/>
                <a:ea typeface="ＭＳ Ｐゴシック" pitchFamily="34" charset="-128"/>
                <a:sym typeface="Arial Black" pitchFamily="34" charset="0"/>
              </a:rPr>
              <a:t>EcoVadis Scientific Committee</a:t>
            </a:r>
            <a:endParaRPr lang="en-US" sz="1200">
              <a:latin typeface="Arial Black" pitchFamily="34" charset="0"/>
              <a:ea typeface="ＭＳ Ｐゴシック" pitchFamily="34" charset="-128"/>
              <a:sym typeface="Arial Black" pitchFamily="34" charset="0"/>
            </a:endParaRPr>
          </a:p>
          <a:p>
            <a:pPr marL="39688" algn="ctr"/>
            <a:r>
              <a:rPr lang="en-US" sz="1200">
                <a:latin typeface="Arial" pitchFamily="34" charset="0"/>
                <a:ea typeface="ＭＳ Ｐゴシック" pitchFamily="34" charset="-128"/>
                <a:sym typeface="Arial Black" pitchFamily="34" charset="0"/>
              </a:rPr>
              <a:t>(Includes members of GRI, WBCSD, INSEAD, HEC, CDAF, …)</a:t>
            </a:r>
          </a:p>
        </p:txBody>
      </p:sp>
      <p:sp>
        <p:nvSpPr>
          <p:cNvPr id="20485" name="Rectangle 10"/>
          <p:cNvSpPr>
            <a:spLocks/>
          </p:cNvSpPr>
          <p:nvPr/>
        </p:nvSpPr>
        <p:spPr bwMode="auto">
          <a:xfrm>
            <a:off x="4686300" y="3562350"/>
            <a:ext cx="1243013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/>
            <a:r>
              <a:rPr lang="en-US" sz="1600">
                <a:latin typeface="Arial Black" pitchFamily="34" charset="0"/>
                <a:ea typeface="ＭＳ Ｐゴシック" pitchFamily="34" charset="-128"/>
                <a:sym typeface="Arial Black" pitchFamily="34" charset="0"/>
              </a:rPr>
              <a:t>Partners</a:t>
            </a:r>
          </a:p>
        </p:txBody>
      </p:sp>
      <p:sp>
        <p:nvSpPr>
          <p:cNvPr id="20486" name="Rectangle 14"/>
          <p:cNvSpPr>
            <a:spLocks/>
          </p:cNvSpPr>
          <p:nvPr/>
        </p:nvSpPr>
        <p:spPr bwMode="auto">
          <a:xfrm>
            <a:off x="4127500" y="4013200"/>
            <a:ext cx="1957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7687" bIns="38100" anchor="ctr"/>
          <a:lstStyle/>
          <a:p>
            <a:pPr algn="ctr"/>
            <a:endParaRPr lang="en-US" sz="1600">
              <a:latin typeface="ヒラギノ角ゴ Pro W3"/>
              <a:ea typeface="ＭＳ Ｐゴシック" pitchFamily="34" charset="-128"/>
              <a:sym typeface="ヒラギノ角ゴ Pro W3"/>
            </a:endParaRPr>
          </a:p>
          <a:p>
            <a:pPr algn="ctr"/>
            <a:endParaRPr lang="en-US" sz="1600" u="sng">
              <a:latin typeface="ヒラギノ角ゴ Pro W6"/>
              <a:ea typeface="ＭＳ Ｐゴシック" pitchFamily="34" charset="-128"/>
              <a:sym typeface="ヒラギノ角ゴ Pro W6"/>
            </a:endParaRPr>
          </a:p>
        </p:txBody>
      </p:sp>
      <p:sp>
        <p:nvSpPr>
          <p:cNvPr id="20487" name="Rectangle 17"/>
          <p:cNvSpPr>
            <a:spLocks noGrp="1" noChangeArrowheads="1"/>
          </p:cNvSpPr>
          <p:nvPr>
            <p:ph type="title" idx="4294967295"/>
          </p:nvPr>
        </p:nvSpPr>
        <p:spPr/>
        <p:txBody>
          <a:bodyPr lIns="50800" tIns="50800" rIns="81279" bIns="50800"/>
          <a:lstStyle/>
          <a:p>
            <a:pPr marL="39688" eaLnBrk="1" hangingPunct="1"/>
            <a:r>
              <a:rPr lang="en-US" sz="3200" smtClean="0"/>
              <a:t>EcoVadis</a:t>
            </a:r>
          </a:p>
        </p:txBody>
      </p:sp>
      <p:sp>
        <p:nvSpPr>
          <p:cNvPr id="20488" name="Rectangle 18"/>
          <p:cNvSpPr>
            <a:spLocks/>
          </p:cNvSpPr>
          <p:nvPr/>
        </p:nvSpPr>
        <p:spPr bwMode="auto">
          <a:xfrm>
            <a:off x="2081213" y="3854450"/>
            <a:ext cx="12573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 sz="1600">
                <a:latin typeface="Arial" pitchFamily="34" charset="0"/>
                <a:ea typeface="ＭＳ Ｐゴシック" pitchFamily="34" charset="-128"/>
                <a:sym typeface="Arial" pitchFamily="34" charset="0"/>
              </a:rPr>
              <a:t>Technology</a:t>
            </a:r>
          </a:p>
        </p:txBody>
      </p:sp>
      <p:sp>
        <p:nvSpPr>
          <p:cNvPr id="20489" name="Rectangle 20"/>
          <p:cNvSpPr>
            <a:spLocks/>
          </p:cNvSpPr>
          <p:nvPr/>
        </p:nvSpPr>
        <p:spPr bwMode="auto">
          <a:xfrm>
            <a:off x="6772275" y="3930650"/>
            <a:ext cx="162877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/>
            <a:r>
              <a:rPr lang="en-US" sz="1600">
                <a:latin typeface="Arial" pitchFamily="34" charset="0"/>
                <a:ea typeface="ＭＳ Ｐゴシック" pitchFamily="34" charset="-128"/>
                <a:sym typeface="Arial" pitchFamily="34" charset="0"/>
              </a:rPr>
              <a:t>CSR Research</a:t>
            </a:r>
          </a:p>
        </p:txBody>
      </p:sp>
      <p:pic>
        <p:nvPicPr>
          <p:cNvPr id="20490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4356100"/>
            <a:ext cx="21431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Rectangle 34"/>
          <p:cNvSpPr>
            <a:spLocks noChangeArrowheads="1"/>
          </p:cNvSpPr>
          <p:nvPr/>
        </p:nvSpPr>
        <p:spPr bwMode="auto">
          <a:xfrm>
            <a:off x="1285875" y="1171575"/>
            <a:ext cx="8215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800" i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“Companies should use databases such as EcoVadis that collect supplier audit data and provide buyers with a one-stop tool for evaluating suppliers against a set of sustainability criteria” </a:t>
            </a:r>
          </a:p>
        </p:txBody>
      </p:sp>
      <p:pic>
        <p:nvPicPr>
          <p:cNvPr id="2049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081213"/>
            <a:ext cx="6286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3" name="TextBox 36"/>
          <p:cNvSpPr txBox="1">
            <a:spLocks noChangeArrowheads="1"/>
          </p:cNvSpPr>
          <p:nvPr/>
        </p:nvSpPr>
        <p:spPr bwMode="auto">
          <a:xfrm>
            <a:off x="3986213" y="2184400"/>
            <a:ext cx="3462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200" b="1" i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United Nations Environmental Programme– Sept. 2008</a:t>
            </a:r>
          </a:p>
        </p:txBody>
      </p:sp>
      <p:pic>
        <p:nvPicPr>
          <p:cNvPr id="20494" name="Picture 1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4114800"/>
            <a:ext cx="1371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AutoShape 5"/>
          <p:cNvSpPr>
            <a:spLocks/>
          </p:cNvSpPr>
          <p:nvPr/>
        </p:nvSpPr>
        <p:spPr bwMode="auto">
          <a:xfrm>
            <a:off x="1514475" y="4978400"/>
            <a:ext cx="7572375" cy="1308100"/>
          </a:xfrm>
          <a:prstGeom prst="roundRect">
            <a:avLst>
              <a:gd name="adj" fmla="val 1102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sym typeface="Arial" pitchFamily="34" charset="0"/>
            </a:endParaRPr>
          </a:p>
        </p:txBody>
      </p:sp>
      <p:sp>
        <p:nvSpPr>
          <p:cNvPr id="20496" name="Rectangle 10"/>
          <p:cNvSpPr>
            <a:spLocks/>
          </p:cNvSpPr>
          <p:nvPr/>
        </p:nvSpPr>
        <p:spPr bwMode="auto">
          <a:xfrm>
            <a:off x="3829050" y="4819650"/>
            <a:ext cx="2800350" cy="433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/>
          <a:lstStyle/>
          <a:p>
            <a:pPr marL="39688" algn="ctr"/>
            <a:r>
              <a:rPr lang="en-US" sz="1600">
                <a:latin typeface="Arial Black" pitchFamily="34" charset="0"/>
                <a:ea typeface="ＭＳ Ｐゴシック" pitchFamily="34" charset="-128"/>
                <a:sym typeface="Arial Black" pitchFamily="34" charset="0"/>
              </a:rPr>
              <a:t>Sample Customers</a:t>
            </a:r>
          </a:p>
        </p:txBody>
      </p:sp>
      <p:pic>
        <p:nvPicPr>
          <p:cNvPr id="20497" name="Content Placeholder 4" descr="ax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5359400"/>
            <a:ext cx="7429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5357813"/>
            <a:ext cx="220821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31" descr="Alcan_Logo_Blue_Thumbnai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8" y="5221288"/>
            <a:ext cx="1243012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613" y="5376863"/>
            <a:ext cx="1528762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4229100"/>
            <a:ext cx="17462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2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2400" b="1" dirty="0" smtClean="0">
                <a:latin typeface="+mn-lt"/>
                <a:cs typeface="Andale Mono"/>
              </a:rPr>
              <a:t>21 CSR </a:t>
            </a:r>
            <a:r>
              <a:rPr lang="fr-FR" sz="2400" b="1" dirty="0" err="1" smtClean="0">
                <a:latin typeface="+mn-lt"/>
                <a:cs typeface="Andale Mono"/>
              </a:rPr>
              <a:t>indicators</a:t>
            </a:r>
            <a:endParaRPr lang="fr-FR" sz="2400" b="1" dirty="0">
              <a:latin typeface="+mn-lt"/>
              <a:cs typeface="Andale Mono"/>
            </a:endParaRPr>
          </a:p>
        </p:txBody>
      </p:sp>
      <p:sp>
        <p:nvSpPr>
          <p:cNvPr id="25603" name="Rectangle 2"/>
          <p:cNvSpPr>
            <a:spLocks/>
          </p:cNvSpPr>
          <p:nvPr/>
        </p:nvSpPr>
        <p:spPr bwMode="auto">
          <a:xfrm>
            <a:off x="1790700" y="2568575"/>
            <a:ext cx="2324100" cy="209232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Energy &amp; GHG (CO2)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Water 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Biodiversity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Local Pollutions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Materials, Chemicals, Waste </a:t>
            </a:r>
          </a:p>
          <a:p>
            <a:pPr algn="ctr">
              <a:lnSpc>
                <a:spcPct val="95000"/>
              </a:lnSpc>
            </a:pPr>
            <a:endParaRPr lang="en-US" sz="1300">
              <a:solidFill>
                <a:srgbClr val="4A4A4A"/>
              </a:solidFill>
              <a:latin typeface="Calibri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Product Use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Product End of Life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Customer Health &amp; Safety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Sustainable Consumption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4213225" y="2568575"/>
            <a:ext cx="2336800" cy="209232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Health &amp; Safety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CSR Promotion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Working Conditions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Labor Relations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Training &amp; Career Management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Child &amp; Forced Labor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 Non Discrimination 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Fundamental Human Rights</a:t>
            </a:r>
          </a:p>
        </p:txBody>
      </p:sp>
      <p:sp>
        <p:nvSpPr>
          <p:cNvPr id="25605" name="Rectangle 6"/>
          <p:cNvSpPr>
            <a:spLocks/>
          </p:cNvSpPr>
          <p:nvPr/>
        </p:nvSpPr>
        <p:spPr bwMode="auto">
          <a:xfrm>
            <a:off x="6643688" y="2576513"/>
            <a:ext cx="2254250" cy="2084387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Corruption &amp; Bribery 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Anti-competitive practices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Fair &amp; Responsible Marketing</a:t>
            </a:r>
          </a:p>
          <a:p>
            <a:pPr algn="ctr">
              <a:lnSpc>
                <a:spcPct val="95000"/>
              </a:lnSpc>
            </a:pPr>
            <a:endParaRPr lang="en-US" sz="1300">
              <a:solidFill>
                <a:srgbClr val="4A4A4A"/>
              </a:solidFill>
              <a:latin typeface="Calibri" pitchFamily="34" charset="0"/>
            </a:endParaRPr>
          </a:p>
        </p:txBody>
      </p:sp>
      <p:sp>
        <p:nvSpPr>
          <p:cNvPr id="25606" name="Rectangle 8"/>
          <p:cNvSpPr>
            <a:spLocks/>
          </p:cNvSpPr>
          <p:nvPr/>
        </p:nvSpPr>
        <p:spPr bwMode="auto">
          <a:xfrm>
            <a:off x="1790700" y="4764088"/>
            <a:ext cx="4759325" cy="61912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Suppliers Environmental performance</a:t>
            </a:r>
          </a:p>
          <a:p>
            <a:pPr algn="ctr">
              <a:lnSpc>
                <a:spcPct val="95000"/>
              </a:lnSpc>
            </a:pPr>
            <a:r>
              <a:rPr lang="en-US" sz="1300">
                <a:solidFill>
                  <a:srgbClr val="4A4A4A"/>
                </a:solidFill>
                <a:latin typeface="Calibri" pitchFamily="34" charset="0"/>
              </a:rPr>
              <a:t>Suppliers  Social practices</a:t>
            </a:r>
          </a:p>
        </p:txBody>
      </p:sp>
      <p:sp>
        <p:nvSpPr>
          <p:cNvPr id="25607" name="Rectangle 9"/>
          <p:cNvSpPr>
            <a:spLocks/>
          </p:cNvSpPr>
          <p:nvPr/>
        </p:nvSpPr>
        <p:spPr bwMode="auto">
          <a:xfrm>
            <a:off x="6654800" y="4770438"/>
            <a:ext cx="2243138" cy="612775"/>
          </a:xfrm>
          <a:prstGeom prst="rect">
            <a:avLst/>
          </a:prstGeom>
          <a:solidFill>
            <a:srgbClr val="7F7F7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b="1">
                <a:solidFill>
                  <a:srgbClr val="FFFFFF"/>
                </a:solidFill>
                <a:latin typeface="Calibri" pitchFamily="34" charset="0"/>
              </a:rPr>
              <a:t>IV. SUPPLY CHAIN</a:t>
            </a:r>
          </a:p>
        </p:txBody>
      </p:sp>
      <p:pic>
        <p:nvPicPr>
          <p:cNvPr id="25608" name="Picture 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13" y="5794375"/>
            <a:ext cx="125888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Rectangle 14"/>
          <p:cNvSpPr>
            <a:spLocks/>
          </p:cNvSpPr>
          <p:nvPr/>
        </p:nvSpPr>
        <p:spPr bwMode="auto">
          <a:xfrm>
            <a:off x="6813550" y="5835650"/>
            <a:ext cx="850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29514" bIns="0">
            <a:spAutoFit/>
          </a:bodyPr>
          <a:lstStyle/>
          <a:p>
            <a:pPr marL="26988" algn="ctr"/>
            <a:r>
              <a:rPr lang="en-US" sz="2200">
                <a:solidFill>
                  <a:srgbClr val="006DB8"/>
                </a:solidFill>
                <a:latin typeface="Impact" pitchFamily="34" charset="0"/>
                <a:sym typeface="Impact" pitchFamily="34" charset="0"/>
              </a:rPr>
              <a:t>26 000</a:t>
            </a:r>
            <a:endParaRPr lang="en-US">
              <a:solidFill>
                <a:srgbClr val="006DB8"/>
              </a:solidFill>
              <a:latin typeface="Gill Sans"/>
              <a:ea typeface="Gill Sans"/>
              <a:cs typeface="Gill Sans"/>
            </a:endParaRPr>
          </a:p>
        </p:txBody>
      </p:sp>
      <p:pic>
        <p:nvPicPr>
          <p:cNvPr id="25610" name="Picture 1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63688"/>
            <a:ext cx="2268538" cy="88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1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5722938"/>
            <a:ext cx="7254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5732463"/>
            <a:ext cx="757237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Image 2" descr="usine smoke.jp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563688"/>
            <a:ext cx="2343150" cy="88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4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8" y="1557338"/>
            <a:ext cx="2319337" cy="869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15" name="ZoneTexte 4"/>
          <p:cNvSpPr txBox="1">
            <a:spLocks noChangeArrowheads="1"/>
          </p:cNvSpPr>
          <p:nvPr/>
        </p:nvSpPr>
        <p:spPr bwMode="auto">
          <a:xfrm>
            <a:off x="1790700" y="1825625"/>
            <a:ext cx="2327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4A4A4A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rPr>
              <a:t>I. ENVIRONMENT</a:t>
            </a:r>
          </a:p>
        </p:txBody>
      </p:sp>
      <p:sp>
        <p:nvSpPr>
          <p:cNvPr id="25616" name="ZoneTexte 24"/>
          <p:cNvSpPr txBox="1">
            <a:spLocks noChangeArrowheads="1"/>
          </p:cNvSpPr>
          <p:nvPr/>
        </p:nvSpPr>
        <p:spPr bwMode="auto">
          <a:xfrm>
            <a:off x="4241800" y="1839913"/>
            <a:ext cx="230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4A4A4A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rPr>
              <a:t>II. SOCIAL</a:t>
            </a:r>
          </a:p>
        </p:txBody>
      </p:sp>
      <p:sp>
        <p:nvSpPr>
          <p:cNvPr id="25617" name="ZoneTexte 25"/>
          <p:cNvSpPr txBox="1">
            <a:spLocks noChangeArrowheads="1"/>
          </p:cNvSpPr>
          <p:nvPr/>
        </p:nvSpPr>
        <p:spPr bwMode="auto">
          <a:xfrm>
            <a:off x="6627813" y="1804988"/>
            <a:ext cx="2246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/>
            <a:r>
              <a:rPr lang="en-US" sz="2000" b="1">
                <a:solidFill>
                  <a:srgbClr val="4A4A4A"/>
                </a:solidFill>
                <a:latin typeface="Calibri" pitchFamily="34" charset="0"/>
                <a:ea typeface="ＭＳ Ｐゴシック" pitchFamily="34" charset="-128"/>
                <a:cs typeface="Arial" pitchFamily="34" charset="0"/>
              </a:rPr>
              <a:t>III. ETHICS</a:t>
            </a:r>
          </a:p>
        </p:txBody>
      </p:sp>
      <p:sp>
        <p:nvSpPr>
          <p:cNvPr id="33" name="Flèche vers le bas 2"/>
          <p:cNvSpPr/>
          <p:nvPr/>
        </p:nvSpPr>
        <p:spPr>
          <a:xfrm>
            <a:off x="895028" y="1603952"/>
            <a:ext cx="820889" cy="3748472"/>
          </a:xfrm>
          <a:prstGeom prst="downArrow">
            <a:avLst/>
          </a:prstGeom>
          <a:noFill/>
          <a:ln w="12700" cmpd="sng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lIns="36000" rIns="0" anchor="ctr"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pPr algn="ctr">
              <a:defRPr/>
            </a:pPr>
            <a:r>
              <a:rPr lang="en-US" sz="1600" b="1">
                <a:solidFill>
                  <a:srgbClr val="3B3D3C"/>
                </a:solidFill>
                <a:latin typeface="Calibri"/>
                <a:cs typeface="Gill Sans" charset="0"/>
              </a:rPr>
              <a:t>Policies - Actions - Results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14350" y="0"/>
            <a:ext cx="7867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132080" bIns="50800" anchor="ctr"/>
          <a:lstStyle/>
          <a:p>
            <a:pPr marL="39688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</a:pPr>
            <a:r>
              <a:rPr lang="en-US" sz="3200">
                <a:solidFill>
                  <a:schemeClr val="tx2"/>
                </a:solidFill>
                <a:ea typeface="Andale Mono"/>
                <a:cs typeface="Andale Mono"/>
              </a:rPr>
              <a:t>Elements of CSR management systems taken into account</a:t>
            </a:r>
          </a:p>
        </p:txBody>
      </p:sp>
      <p:pic>
        <p:nvPicPr>
          <p:cNvPr id="22531" name="Picture 51" descr="Sustainable Green Procurement">
            <a:hlinkClick r:id="rId2" tooltip="Sustainable Green Procuremen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863" y="304800"/>
            <a:ext cx="1989137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096962" y="1149350"/>
          <a:ext cx="8077201" cy="534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533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503863" y="1341438"/>
            <a:ext cx="4211637" cy="1727200"/>
          </a:xfrm>
        </p:spPr>
        <p:txBody>
          <a:bodyPr lIns="50800" tIns="50800" rIns="91440" bIns="50800"/>
          <a:lstStyle/>
          <a:p>
            <a:pPr marL="25400" defTabSz="449263" eaLnBrk="1" hangingPunct="1"/>
            <a:r>
              <a:rPr lang="en-US" sz="1800" smtClean="0"/>
              <a:t>A specific evaluation questionnaire is generated based on the supplier purchasing category, size and main countries of operations, and sent by email.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271463" y="0"/>
            <a:ext cx="84010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132080" bIns="50800" anchor="ctr"/>
          <a:lstStyle/>
          <a:p>
            <a:pPr marL="39688">
              <a:spcBef>
                <a:spcPts val="1000"/>
              </a:spcBef>
              <a:buClr>
                <a:srgbClr val="FF1100"/>
              </a:buClr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  <a:ea typeface="ＭＳ Ｐゴシック" pitchFamily="34" charset="-128"/>
                <a:sym typeface="Arial" pitchFamily="34" charset="0"/>
              </a:rPr>
              <a:t>EcoVadis evaluation questionnaire </a:t>
            </a:r>
          </a:p>
        </p:txBody>
      </p:sp>
      <p:sp>
        <p:nvSpPr>
          <p:cNvPr id="23556" name="Text Box 28"/>
          <p:cNvSpPr txBox="1">
            <a:spLocks/>
          </p:cNvSpPr>
          <p:nvPr/>
        </p:nvSpPr>
        <p:spPr bwMode="auto">
          <a:xfrm rot="-5400000">
            <a:off x="-53181" y="5352257"/>
            <a:ext cx="101123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Countries</a:t>
            </a:r>
          </a:p>
        </p:txBody>
      </p:sp>
      <p:pic>
        <p:nvPicPr>
          <p:cNvPr id="23557" name="Picture 30" descr="iStock_000006175043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4724400"/>
            <a:ext cx="1371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8" name="Group 26"/>
          <p:cNvGrpSpPr>
            <a:grpSpLocks/>
          </p:cNvGrpSpPr>
          <p:nvPr/>
        </p:nvGrpSpPr>
        <p:grpSpPr bwMode="auto">
          <a:xfrm>
            <a:off x="247650" y="3527425"/>
            <a:ext cx="4211638" cy="1125538"/>
            <a:chOff x="137" y="2075"/>
            <a:chExt cx="2359" cy="709"/>
          </a:xfrm>
        </p:grpSpPr>
        <p:sp>
          <p:nvSpPr>
            <p:cNvPr id="23574" name="Text Box 27"/>
            <p:cNvSpPr txBox="1">
              <a:spLocks/>
            </p:cNvSpPr>
            <p:nvPr/>
          </p:nvSpPr>
          <p:spPr bwMode="auto">
            <a:xfrm rot="-5400000">
              <a:off x="63" y="2268"/>
              <a:ext cx="3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  <a:sym typeface="Arial" pitchFamily="34" charset="0"/>
                </a:rPr>
                <a:t>Size</a:t>
              </a:r>
            </a:p>
          </p:txBody>
        </p:sp>
        <p:pic>
          <p:nvPicPr>
            <p:cNvPr id="23575" name="Picture 31" descr="factory-icon.gi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2451"/>
              <a:ext cx="288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6" name="Picture 32" descr="factory-ico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2256"/>
              <a:ext cx="480" cy="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7" name="Picture 34" descr="factory-icon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2075"/>
              <a:ext cx="672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9" name="AutoShape 19"/>
          <p:cNvSpPr>
            <a:spLocks/>
          </p:cNvSpPr>
          <p:nvPr/>
        </p:nvSpPr>
        <p:spPr bwMode="auto">
          <a:xfrm>
            <a:off x="4575175" y="1341438"/>
            <a:ext cx="647700" cy="4824412"/>
          </a:xfrm>
          <a:prstGeom prst="rightBrace">
            <a:avLst>
              <a:gd name="adj1" fmla="val 69830"/>
              <a:gd name="adj2" fmla="val 50000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sym typeface="Arial" pitchFamily="34" charset="0"/>
            </a:endParaRPr>
          </a:p>
        </p:txBody>
      </p:sp>
      <p:grpSp>
        <p:nvGrpSpPr>
          <p:cNvPr id="23560" name="Group 14"/>
          <p:cNvGrpSpPr>
            <a:grpSpLocks/>
          </p:cNvGrpSpPr>
          <p:nvPr/>
        </p:nvGrpSpPr>
        <p:grpSpPr bwMode="auto">
          <a:xfrm>
            <a:off x="2982913" y="1457325"/>
            <a:ext cx="2089150" cy="947738"/>
            <a:chOff x="270" y="2479"/>
            <a:chExt cx="1170" cy="597"/>
          </a:xfrm>
        </p:grpSpPr>
        <p:sp>
          <p:nvSpPr>
            <p:cNvPr id="23572" name="Text Box 9"/>
            <p:cNvSpPr txBox="1">
              <a:spLocks noChangeArrowheads="1"/>
            </p:cNvSpPr>
            <p:nvPr/>
          </p:nvSpPr>
          <p:spPr bwMode="auto">
            <a:xfrm>
              <a:off x="270" y="2932"/>
              <a:ext cx="117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Calibri" pitchFamily="34" charset="0"/>
                <a:buNone/>
              </a:pPr>
              <a:r>
                <a:rPr lang="en-US" sz="900" b="1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rPr>
                <a:t>Mechanical subcontracting</a:t>
              </a:r>
            </a:p>
          </p:txBody>
        </p:sp>
        <p:pic>
          <p:nvPicPr>
            <p:cNvPr id="23573" name="Picture 10" descr="C:\Documents and Settings\dec\Mes documents\Mes images\Bibliothèque multimédia Microsoft\j0185089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" y="2479"/>
              <a:ext cx="700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428875" y="2981325"/>
            <a:ext cx="2008188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US" sz="900" b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Casting of Metals</a:t>
            </a:r>
          </a:p>
        </p:txBody>
      </p:sp>
      <p:sp>
        <p:nvSpPr>
          <p:cNvPr id="23562" name="Text Box 7"/>
          <p:cNvSpPr txBox="1">
            <a:spLocks noChangeArrowheads="1"/>
          </p:cNvSpPr>
          <p:nvPr/>
        </p:nvSpPr>
        <p:spPr bwMode="auto">
          <a:xfrm>
            <a:off x="785813" y="2300288"/>
            <a:ext cx="1446212" cy="23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Calibri" pitchFamily="34" charset="0"/>
              <a:buNone/>
            </a:pPr>
            <a:r>
              <a:rPr lang="en-US" sz="900" b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Rolling Stock</a:t>
            </a:r>
          </a:p>
        </p:txBody>
      </p:sp>
      <p:grpSp>
        <p:nvGrpSpPr>
          <p:cNvPr id="23563" name="Group 11"/>
          <p:cNvGrpSpPr>
            <a:grpSpLocks/>
          </p:cNvGrpSpPr>
          <p:nvPr/>
        </p:nvGrpSpPr>
        <p:grpSpPr bwMode="auto">
          <a:xfrm>
            <a:off x="2146300" y="1323975"/>
            <a:ext cx="1208088" cy="969963"/>
            <a:chOff x="521" y="1797"/>
            <a:chExt cx="676" cy="611"/>
          </a:xfrm>
        </p:grpSpPr>
        <p:sp>
          <p:nvSpPr>
            <p:cNvPr id="23570" name="Text Box 8"/>
            <p:cNvSpPr txBox="1">
              <a:spLocks noChangeArrowheads="1"/>
            </p:cNvSpPr>
            <p:nvPr/>
          </p:nvSpPr>
          <p:spPr bwMode="auto">
            <a:xfrm>
              <a:off x="562" y="2264"/>
              <a:ext cx="5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Calibri" pitchFamily="34" charset="0"/>
                <a:buNone/>
              </a:pPr>
              <a:r>
                <a:rPr lang="en-US" sz="900" b="1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rPr>
                <a:t>Road Freight</a:t>
              </a:r>
            </a:p>
          </p:txBody>
        </p:sp>
        <p:pic>
          <p:nvPicPr>
            <p:cNvPr id="23571" name="Picture 5" descr="C:\Documents and Settings\dec\Mes documents\Mes images\Bibliothèque multimédia Microsoft\j0409760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797"/>
              <a:ext cx="676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64" name="AutoShape 18"/>
          <p:cNvSpPr>
            <a:spLocks/>
          </p:cNvSpPr>
          <p:nvPr/>
        </p:nvSpPr>
        <p:spPr bwMode="auto">
          <a:xfrm rot="6320884">
            <a:off x="1778001" y="2087562"/>
            <a:ext cx="252412" cy="1458913"/>
          </a:xfrm>
          <a:prstGeom prst="curvedLeftArrow">
            <a:avLst>
              <a:gd name="adj1" fmla="val 102754"/>
              <a:gd name="adj2" fmla="val 205561"/>
              <a:gd name="adj3" fmla="val 33333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GB" sz="1200">
              <a:solidFill>
                <a:srgbClr val="000000"/>
              </a:solidFill>
              <a:latin typeface="Arial" pitchFamily="34" charset="0"/>
              <a:ea typeface="ヒラギノ角ゴ ProN W3"/>
              <a:cs typeface="ヒラギノ角ゴ ProN W3"/>
              <a:sym typeface="Arial" pitchFamily="34" charset="0"/>
            </a:endParaRPr>
          </a:p>
        </p:txBody>
      </p:sp>
      <p:sp>
        <p:nvSpPr>
          <p:cNvPr id="23565" name="Text Box 26"/>
          <p:cNvSpPr txBox="1">
            <a:spLocks/>
          </p:cNvSpPr>
          <p:nvPr/>
        </p:nvSpPr>
        <p:spPr bwMode="auto">
          <a:xfrm rot="-5400000">
            <a:off x="-111918" y="1843881"/>
            <a:ext cx="1169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rPr>
              <a:t>Commodity</a:t>
            </a:r>
          </a:p>
        </p:txBody>
      </p:sp>
      <p:pic>
        <p:nvPicPr>
          <p:cNvPr id="23566" name="Picture 2" descr="C:\Users\EcoVadis_001\Desktop\rolling_stoc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0"/>
            <a:ext cx="11414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Picture 3" descr="C:\Users\EcoVadis_001\Desktop\imag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428875"/>
            <a:ext cx="1143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981200"/>
            <a:ext cx="46101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69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6"/>
          <p:cNvSpPr>
            <a:spLocks/>
          </p:cNvSpPr>
          <p:nvPr/>
        </p:nvSpPr>
        <p:spPr bwMode="auto">
          <a:xfrm rot="5400000">
            <a:off x="3235325" y="-171450"/>
            <a:ext cx="4140200" cy="8750300"/>
          </a:xfrm>
          <a:prstGeom prst="rtTriangle">
            <a:avLst/>
          </a:prstGeom>
          <a:solidFill>
            <a:srgbClr val="D1D1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endParaRPr lang="en-GB" sz="1200">
              <a:solidFill>
                <a:srgbClr val="000000"/>
              </a:solidFill>
              <a:latin typeface="Arial" pitchFamily="34" charset="0"/>
              <a:ea typeface="ＭＳ Ｐゴシック" pitchFamily="34" charset="-128"/>
              <a:sym typeface="Arial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16050" y="0"/>
            <a:ext cx="8401050" cy="1041400"/>
          </a:xfrm>
        </p:spPr>
        <p:txBody>
          <a:bodyPr lIns="50800" tIns="50800" rIns="91440" bIns="50800"/>
          <a:lstStyle/>
          <a:p>
            <a:pPr marL="39688" eaLnBrk="1" hangingPunct="1"/>
            <a:r>
              <a:rPr lang="fr-FR" sz="3200" smtClean="0"/>
              <a:t>EcoVadis Scoring and Analysis	</a:t>
            </a:r>
          </a:p>
        </p:txBody>
      </p:sp>
      <p:sp>
        <p:nvSpPr>
          <p:cNvPr id="24580" name="Text Box 8"/>
          <p:cNvSpPr txBox="1">
            <a:spLocks/>
          </p:cNvSpPr>
          <p:nvPr/>
        </p:nvSpPr>
        <p:spPr bwMode="auto">
          <a:xfrm>
            <a:off x="2928938" y="1125538"/>
            <a:ext cx="1466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ONLINE</a:t>
            </a:r>
          </a:p>
          <a:p>
            <a:pPr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QUESTIONNAIRE</a:t>
            </a:r>
          </a:p>
        </p:txBody>
      </p:sp>
      <p:pic>
        <p:nvPicPr>
          <p:cNvPr id="24581" name="Picture 12" descr="banner_website_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7" t="4913" b="11542"/>
          <a:stretch>
            <a:fillRect/>
          </a:stretch>
        </p:blipFill>
        <p:spPr bwMode="auto">
          <a:xfrm>
            <a:off x="6367463" y="1557338"/>
            <a:ext cx="17192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13"/>
          <p:cNvSpPr txBox="1">
            <a:spLocks/>
          </p:cNvSpPr>
          <p:nvPr/>
        </p:nvSpPr>
        <p:spPr bwMode="auto">
          <a:xfrm>
            <a:off x="4598988" y="1125538"/>
            <a:ext cx="2058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SUPPLIER SUPPORTING </a:t>
            </a:r>
          </a:p>
          <a:p>
            <a:pPr algn="ctr"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DOCUMENTS</a:t>
            </a:r>
          </a:p>
        </p:txBody>
      </p:sp>
      <p:grpSp>
        <p:nvGrpSpPr>
          <p:cNvPr id="24583" name="Group 25"/>
          <p:cNvGrpSpPr>
            <a:grpSpLocks/>
          </p:cNvGrpSpPr>
          <p:nvPr/>
        </p:nvGrpSpPr>
        <p:grpSpPr bwMode="auto">
          <a:xfrm>
            <a:off x="8059738" y="1196975"/>
            <a:ext cx="1912937" cy="1584325"/>
            <a:chOff x="4349" y="754"/>
            <a:chExt cx="1071" cy="998"/>
          </a:xfrm>
        </p:grpSpPr>
        <p:pic>
          <p:nvPicPr>
            <p:cNvPr id="24599" name="Picture 14" descr="press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567"/>
            <a:stretch>
              <a:fillRect/>
            </a:stretch>
          </p:blipFill>
          <p:spPr bwMode="auto">
            <a:xfrm>
              <a:off x="4513" y="1117"/>
              <a:ext cx="726" cy="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0" name="Text Box 15"/>
            <p:cNvSpPr txBox="1">
              <a:spLocks/>
            </p:cNvSpPr>
            <p:nvPr/>
          </p:nvSpPr>
          <p:spPr bwMode="auto">
            <a:xfrm>
              <a:off x="4349" y="754"/>
              <a:ext cx="10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algn="ctr" eaLnBrk="1" hangingPunct="1"/>
              <a:r>
                <a:rPr lang="fr-FR" sz="1200" b="1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  <a:sym typeface="Arial" pitchFamily="34" charset="0"/>
                </a:rPr>
                <a:t>360°(PRESS, NGO, TRADE UNIONS…)</a:t>
              </a:r>
            </a:p>
          </p:txBody>
        </p:sp>
      </p:grpSp>
      <p:grpSp>
        <p:nvGrpSpPr>
          <p:cNvPr id="24584" name="Group 28"/>
          <p:cNvGrpSpPr>
            <a:grpSpLocks/>
          </p:cNvGrpSpPr>
          <p:nvPr/>
        </p:nvGrpSpPr>
        <p:grpSpPr bwMode="auto">
          <a:xfrm>
            <a:off x="4171950" y="4076700"/>
            <a:ext cx="5267325" cy="1943100"/>
            <a:chOff x="1655" y="2750"/>
            <a:chExt cx="2949" cy="1224"/>
          </a:xfrm>
        </p:grpSpPr>
        <p:pic>
          <p:nvPicPr>
            <p:cNvPr id="24597" name="Picture 6" descr="C:\Users\Sandrine\AppData\Local\Microsoft\Windows\Temporary Internet Files\Content.Outlook\5OXRU1LQ\evaluation_portail_supplier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750"/>
              <a:ext cx="1406" cy="10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98" name="AutoShape 20"/>
            <p:cNvSpPr>
              <a:spLocks/>
            </p:cNvSpPr>
            <p:nvPr/>
          </p:nvSpPr>
          <p:spPr bwMode="auto">
            <a:xfrm>
              <a:off x="1655" y="3203"/>
              <a:ext cx="1497" cy="771"/>
            </a:xfrm>
            <a:prstGeom prst="rightArrow">
              <a:avLst>
                <a:gd name="adj1" fmla="val 50000"/>
                <a:gd name="adj2" fmla="val 48541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endParaRPr>
            </a:p>
          </p:txBody>
        </p:sp>
      </p:grpSp>
      <p:sp>
        <p:nvSpPr>
          <p:cNvPr id="24585" name="Text Box 21"/>
          <p:cNvSpPr txBox="1">
            <a:spLocks/>
          </p:cNvSpPr>
          <p:nvPr/>
        </p:nvSpPr>
        <p:spPr bwMode="auto">
          <a:xfrm>
            <a:off x="7005638" y="3500438"/>
            <a:ext cx="210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SUPPLIER SCORECARD</a:t>
            </a:r>
          </a:p>
        </p:txBody>
      </p:sp>
      <p:grpSp>
        <p:nvGrpSpPr>
          <p:cNvPr id="24586" name="Group 19"/>
          <p:cNvGrpSpPr>
            <a:grpSpLocks/>
          </p:cNvGrpSpPr>
          <p:nvPr/>
        </p:nvGrpSpPr>
        <p:grpSpPr bwMode="auto">
          <a:xfrm>
            <a:off x="850900" y="4581525"/>
            <a:ext cx="2781300" cy="1800225"/>
            <a:chOff x="385" y="2523"/>
            <a:chExt cx="2080" cy="1421"/>
          </a:xfrm>
        </p:grpSpPr>
        <p:pic>
          <p:nvPicPr>
            <p:cNvPr id="24595" name="Picture 24" descr="iStock_000002738475XSmall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704"/>
              <a:ext cx="1817" cy="1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6" name="Text Box 21"/>
            <p:cNvSpPr txBox="1">
              <a:spLocks/>
            </p:cNvSpPr>
            <p:nvPr/>
          </p:nvSpPr>
          <p:spPr bwMode="auto">
            <a:xfrm>
              <a:off x="559" y="2523"/>
              <a:ext cx="1906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49263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defTabSz="449263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defTabSz="449263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defTabSz="449263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defTabSz="449263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eaLnBrk="1" hangingPunct="1"/>
              <a:r>
                <a:rPr lang="fr-FR" sz="1200" b="1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  <a:sym typeface="Arial" pitchFamily="34" charset="0"/>
                </a:rPr>
                <a:t>ECOVADIS ANALYSIS TEAM</a:t>
              </a:r>
            </a:p>
          </p:txBody>
        </p:sp>
      </p:grpSp>
      <p:grpSp>
        <p:nvGrpSpPr>
          <p:cNvPr id="24587" name="Group 26"/>
          <p:cNvGrpSpPr>
            <a:grpSpLocks/>
          </p:cNvGrpSpPr>
          <p:nvPr/>
        </p:nvGrpSpPr>
        <p:grpSpPr bwMode="auto">
          <a:xfrm>
            <a:off x="841375" y="1196975"/>
            <a:ext cx="1925638" cy="1655763"/>
            <a:chOff x="609600" y="1219200"/>
            <a:chExt cx="1771754" cy="1708150"/>
          </a:xfrm>
        </p:grpSpPr>
        <p:sp>
          <p:nvSpPr>
            <p:cNvPr id="24593" name="Text Box 10"/>
            <p:cNvSpPr txBox="1">
              <a:spLocks/>
            </p:cNvSpPr>
            <p:nvPr/>
          </p:nvSpPr>
          <p:spPr bwMode="auto">
            <a:xfrm>
              <a:off x="833451" y="1219200"/>
              <a:ext cx="1336754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lstom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lstom" pitchFamily="2" charset="0"/>
                </a:defRPr>
              </a:lvl9pPr>
            </a:lstStyle>
            <a:p>
              <a:pPr algn="ctr" eaLnBrk="1" hangingPunct="1"/>
              <a:r>
                <a:rPr lang="fr-FR" sz="1200" b="1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rPr>
                <a:t>REGULATIONS </a:t>
              </a:r>
            </a:p>
            <a:p>
              <a:pPr algn="ctr" eaLnBrk="1" hangingPunct="1"/>
              <a:r>
                <a:rPr lang="fr-FR" sz="1200" b="1">
                  <a:solidFill>
                    <a:srgbClr val="000000"/>
                  </a:solidFill>
                  <a:latin typeface="Arial" pitchFamily="34" charset="0"/>
                  <a:ea typeface="ヒラギノ角ゴ ProN W3"/>
                  <a:cs typeface="ヒラギノ角ゴ ProN W3"/>
                  <a:sym typeface="Arial" pitchFamily="34" charset="0"/>
                </a:rPr>
                <a:t>MONITORING</a:t>
              </a:r>
            </a:p>
          </p:txBody>
        </p:sp>
        <p:pic>
          <p:nvPicPr>
            <p:cNvPr id="24594" name="Picture 25" descr="CertificationSymbols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752600"/>
              <a:ext cx="1771754" cy="117475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588" name="Rectangle 22"/>
          <p:cNvSpPr>
            <a:spLocks/>
          </p:cNvSpPr>
          <p:nvPr/>
        </p:nvSpPr>
        <p:spPr bwMode="auto">
          <a:xfrm>
            <a:off x="930275" y="3284538"/>
            <a:ext cx="4943475" cy="64928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ECOVADIS CSR ANALYSIS PLATFORM</a:t>
            </a:r>
          </a:p>
        </p:txBody>
      </p:sp>
      <p:pic>
        <p:nvPicPr>
          <p:cNvPr id="24589" name="Picture 9" descr="RTEmagicC_document_immage_01_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1700213"/>
            <a:ext cx="1366837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0" name="Text Box 13"/>
          <p:cNvSpPr txBox="1">
            <a:spLocks/>
          </p:cNvSpPr>
          <p:nvPr/>
        </p:nvSpPr>
        <p:spPr bwMode="auto">
          <a:xfrm>
            <a:off x="6727825" y="1196975"/>
            <a:ext cx="1174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PUBLIC</a:t>
            </a:r>
          </a:p>
          <a:p>
            <a:pPr algn="ctr" eaLnBrk="1" hangingPunct="1"/>
            <a:r>
              <a:rPr lang="fr-FR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sym typeface="Arial" pitchFamily="34" charset="0"/>
              </a:rPr>
              <a:t>DOCUMENTS</a:t>
            </a:r>
          </a:p>
        </p:txBody>
      </p:sp>
      <p:pic>
        <p:nvPicPr>
          <p:cNvPr id="24591" name="Picture 25" descr="C:\Users\EcoVadis_009\Desktop\Bouygues Alstom index(2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1700213"/>
            <a:ext cx="1814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2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oneTexte 3"/>
          <p:cNvSpPr txBox="1">
            <a:spLocks noChangeArrowheads="1"/>
          </p:cNvSpPr>
          <p:nvPr/>
        </p:nvSpPr>
        <p:spPr bwMode="auto">
          <a:xfrm>
            <a:off x="442913" y="228600"/>
            <a:ext cx="6281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fr-FR" sz="3200">
                <a:solidFill>
                  <a:schemeClr val="tx2"/>
                </a:solidFill>
              </a:rPr>
              <a:t>Example on EcoVadis Plateform (fake)</a:t>
            </a:r>
          </a:p>
        </p:txBody>
      </p:sp>
      <p:sp>
        <p:nvSpPr>
          <p:cNvPr id="25603" name="Espace réservé du pied de page 1"/>
          <p:cNvSpPr txBox="1">
            <a:spLocks noGrp="1"/>
          </p:cNvSpPr>
          <p:nvPr/>
        </p:nvSpPr>
        <p:spPr bwMode="auto">
          <a:xfrm>
            <a:off x="444500" y="6381750"/>
            <a:ext cx="59134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endParaRPr lang="en-GB" sz="1000">
              <a:solidFill>
                <a:srgbClr val="8C8C8C"/>
              </a:solidFill>
            </a:endParaRPr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13" y="950913"/>
            <a:ext cx="7416800" cy="593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Espace réservé du pied de page 5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hevron 16"/>
          <p:cNvSpPr>
            <a:spLocks noChangeArrowheads="1"/>
          </p:cNvSpPr>
          <p:nvPr/>
        </p:nvSpPr>
        <p:spPr bwMode="auto">
          <a:xfrm>
            <a:off x="6858000" y="2362200"/>
            <a:ext cx="2657475" cy="838200"/>
          </a:xfrm>
          <a:prstGeom prst="chevron">
            <a:avLst>
              <a:gd name="adj" fmla="val 32805"/>
            </a:avLst>
          </a:prstGeom>
          <a:solidFill>
            <a:srgbClr val="00B050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6867" name="Chevron 13"/>
          <p:cNvSpPr>
            <a:spLocks noChangeArrowheads="1"/>
          </p:cNvSpPr>
          <p:nvPr/>
        </p:nvSpPr>
        <p:spPr bwMode="auto">
          <a:xfrm>
            <a:off x="2971800" y="2362200"/>
            <a:ext cx="2057400" cy="838200"/>
          </a:xfrm>
          <a:prstGeom prst="chevron">
            <a:avLst>
              <a:gd name="adj" fmla="val 32795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6868" name="Titre 1"/>
          <p:cNvSpPr txBox="1">
            <a:spLocks/>
          </p:cNvSpPr>
          <p:nvPr/>
        </p:nvSpPr>
        <p:spPr bwMode="auto">
          <a:xfrm>
            <a:off x="457200" y="228600"/>
            <a:ext cx="9829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r>
              <a:rPr lang="en-GB" sz="2800">
                <a:solidFill>
                  <a:schemeClr val="tx2"/>
                </a:solidFill>
                <a:cs typeface="Tahoma" pitchFamily="34" charset="0"/>
              </a:rPr>
              <a:t>Alstom sustainable development sourcing risk approach</a:t>
            </a:r>
          </a:p>
        </p:txBody>
      </p:sp>
      <p:sp>
        <p:nvSpPr>
          <p:cNvPr id="36869" name="Pentagone 7"/>
          <p:cNvSpPr>
            <a:spLocks noChangeArrowheads="1"/>
          </p:cNvSpPr>
          <p:nvPr/>
        </p:nvSpPr>
        <p:spPr bwMode="auto">
          <a:xfrm>
            <a:off x="381000" y="2362200"/>
            <a:ext cx="2657475" cy="828675"/>
          </a:xfrm>
          <a:prstGeom prst="homePlate">
            <a:avLst>
              <a:gd name="adj" fmla="val 33182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6870" name="ZoneTexte 8"/>
          <p:cNvSpPr txBox="1">
            <a:spLocks noChangeArrowheads="1"/>
          </p:cNvSpPr>
          <p:nvPr/>
        </p:nvSpPr>
        <p:spPr bwMode="auto">
          <a:xfrm>
            <a:off x="457200" y="2590800"/>
            <a:ext cx="2486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CSR charter and/or contractual</a:t>
            </a:r>
          </a:p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 clause</a:t>
            </a:r>
          </a:p>
        </p:txBody>
      </p:sp>
      <p:sp>
        <p:nvSpPr>
          <p:cNvPr id="36871" name="ZoneTexte 12"/>
          <p:cNvSpPr txBox="1">
            <a:spLocks noChangeArrowheads="1"/>
          </p:cNvSpPr>
          <p:nvPr/>
        </p:nvSpPr>
        <p:spPr bwMode="auto">
          <a:xfrm>
            <a:off x="3200400" y="2590800"/>
            <a:ext cx="19716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CSR assessments of </a:t>
            </a:r>
          </a:p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</a:t>
            </a:r>
            <a:br>
              <a:rPr lang="en-GB">
                <a:solidFill>
                  <a:schemeClr val="tx2"/>
                </a:solidFill>
                <a:cs typeface="Tahoma" pitchFamily="34" charset="0"/>
              </a:rPr>
            </a:br>
            <a:endParaRPr lang="en-GB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36872" name="Chevron 14"/>
          <p:cNvSpPr>
            <a:spLocks noChangeArrowheads="1"/>
          </p:cNvSpPr>
          <p:nvPr/>
        </p:nvSpPr>
        <p:spPr bwMode="auto">
          <a:xfrm>
            <a:off x="4876800" y="2362200"/>
            <a:ext cx="2120900" cy="838200"/>
          </a:xfrm>
          <a:prstGeom prst="chevron">
            <a:avLst>
              <a:gd name="adj" fmla="val 32800"/>
            </a:avLst>
          </a:prstGeom>
          <a:solidFill>
            <a:srgbClr val="92D050"/>
          </a:solidFill>
          <a:ln w="38100">
            <a:solidFill>
              <a:srgbClr val="990033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6873" name="ZoneTexte 15"/>
          <p:cNvSpPr txBox="1">
            <a:spLocks noChangeArrowheads="1"/>
          </p:cNvSpPr>
          <p:nvPr/>
        </p:nvSpPr>
        <p:spPr bwMode="auto">
          <a:xfrm>
            <a:off x="5257800" y="2667000"/>
            <a:ext cx="162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Audits</a:t>
            </a:r>
          </a:p>
        </p:txBody>
      </p:sp>
      <p:sp>
        <p:nvSpPr>
          <p:cNvPr id="36874" name="ZoneTexte 17"/>
          <p:cNvSpPr txBox="1">
            <a:spLocks noChangeArrowheads="1"/>
          </p:cNvSpPr>
          <p:nvPr/>
        </p:nvSpPr>
        <p:spPr bwMode="auto">
          <a:xfrm>
            <a:off x="7162800" y="2514600"/>
            <a:ext cx="2155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cs typeface="Tahoma" pitchFamily="34" charset="0"/>
              </a:rPr>
              <a:t>Suppliers</a:t>
            </a:r>
            <a:br>
              <a:rPr lang="en-US">
                <a:solidFill>
                  <a:schemeClr val="tx2"/>
                </a:solidFill>
                <a:cs typeface="Tahoma" pitchFamily="34" charset="0"/>
              </a:rPr>
            </a:br>
            <a:r>
              <a:rPr lang="en-US">
                <a:solidFill>
                  <a:schemeClr val="tx2"/>
                </a:solidFill>
                <a:cs typeface="Tahoma" pitchFamily="34" charset="0"/>
              </a:rPr>
              <a:t>Development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2514600" y="4114800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1828800" y="40386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>
                <a:solidFill>
                  <a:srgbClr val="1B5CA5"/>
                </a:solidFill>
              </a:rPr>
              <a:t>Objectives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50514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6879" name="Text Box 1039"/>
          <p:cNvSpPr txBox="1">
            <a:spLocks noChangeArrowheads="1"/>
          </p:cNvSpPr>
          <p:nvPr/>
        </p:nvSpPr>
        <p:spPr bwMode="auto">
          <a:xfrm>
            <a:off x="533400" y="1447800"/>
            <a:ext cx="891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>
                <a:solidFill>
                  <a:schemeClr val="folHlink"/>
                </a:solidFill>
              </a:rPr>
              <a:t>Target : no supplier representing risk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505200" y="3587750"/>
            <a:ext cx="3352800" cy="2687638"/>
            <a:chOff x="2208" y="2260"/>
            <a:chExt cx="2112" cy="1693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8" y="2260"/>
              <a:ext cx="2112" cy="1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809" y="2373"/>
              <a:ext cx="884" cy="658"/>
            </a:xfrm>
            <a:custGeom>
              <a:avLst/>
              <a:gdLst>
                <a:gd name="T0" fmla="*/ 1326 w 2652"/>
                <a:gd name="T1" fmla="*/ 0 h 1973"/>
                <a:gd name="T2" fmla="*/ 2652 w 2652"/>
                <a:gd name="T3" fmla="*/ 1973 h 1973"/>
                <a:gd name="T4" fmla="*/ 0 w 2652"/>
                <a:gd name="T5" fmla="*/ 1973 h 1973"/>
                <a:gd name="T6" fmla="*/ 1326 w 2652"/>
                <a:gd name="T7" fmla="*/ 0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2" h="1973">
                  <a:moveTo>
                    <a:pt x="1326" y="0"/>
                  </a:moveTo>
                  <a:lnTo>
                    <a:pt x="2652" y="1973"/>
                  </a:lnTo>
                  <a:lnTo>
                    <a:pt x="0" y="1973"/>
                  </a:lnTo>
                  <a:lnTo>
                    <a:pt x="1326" y="0"/>
                  </a:lnTo>
                  <a:close/>
                </a:path>
              </a:pathLst>
            </a:custGeom>
            <a:solidFill>
              <a:srgbClr val="0066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491" y="3054"/>
              <a:ext cx="1542" cy="453"/>
            </a:xfrm>
            <a:custGeom>
              <a:avLst/>
              <a:gdLst>
                <a:gd name="T0" fmla="*/ 4625 w 4625"/>
                <a:gd name="T1" fmla="*/ 1360 h 1360"/>
                <a:gd name="T2" fmla="*/ 3682 w 4625"/>
                <a:gd name="T3" fmla="*/ 0 h 1360"/>
                <a:gd name="T4" fmla="*/ 942 w 4625"/>
                <a:gd name="T5" fmla="*/ 0 h 1360"/>
                <a:gd name="T6" fmla="*/ 0 w 4625"/>
                <a:gd name="T7" fmla="*/ 1360 h 1360"/>
                <a:gd name="T8" fmla="*/ 4625 w 4625"/>
                <a:gd name="T9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5" h="1360">
                  <a:moveTo>
                    <a:pt x="4625" y="1360"/>
                  </a:moveTo>
                  <a:lnTo>
                    <a:pt x="3682" y="0"/>
                  </a:lnTo>
                  <a:lnTo>
                    <a:pt x="942" y="0"/>
                  </a:lnTo>
                  <a:lnTo>
                    <a:pt x="0" y="1360"/>
                  </a:lnTo>
                  <a:lnTo>
                    <a:pt x="4625" y="1360"/>
                  </a:lnTo>
                  <a:close/>
                </a:path>
              </a:pathLst>
            </a:custGeom>
            <a:solidFill>
              <a:srgbClr val="99C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219" y="3530"/>
              <a:ext cx="2086" cy="408"/>
            </a:xfrm>
            <a:custGeom>
              <a:avLst/>
              <a:gdLst>
                <a:gd name="T0" fmla="*/ 6257 w 6257"/>
                <a:gd name="T1" fmla="*/ 1225 h 1225"/>
                <a:gd name="T2" fmla="*/ 5460 w 6257"/>
                <a:gd name="T3" fmla="*/ 0 h 1225"/>
                <a:gd name="T4" fmla="*/ 796 w 6257"/>
                <a:gd name="T5" fmla="*/ 0 h 1225"/>
                <a:gd name="T6" fmla="*/ 0 w 6257"/>
                <a:gd name="T7" fmla="*/ 1225 h 1225"/>
                <a:gd name="T8" fmla="*/ 6257 w 6257"/>
                <a:gd name="T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7" h="1225">
                  <a:moveTo>
                    <a:pt x="6257" y="1225"/>
                  </a:moveTo>
                  <a:lnTo>
                    <a:pt x="5460" y="0"/>
                  </a:lnTo>
                  <a:lnTo>
                    <a:pt x="796" y="0"/>
                  </a:lnTo>
                  <a:lnTo>
                    <a:pt x="0" y="1225"/>
                  </a:lnTo>
                  <a:lnTo>
                    <a:pt x="6257" y="1225"/>
                  </a:lnTo>
                  <a:close/>
                </a:path>
              </a:pathLst>
            </a:custGeom>
            <a:solidFill>
              <a:srgbClr val="CCE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605" y="3666"/>
              <a:ext cx="13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010" y="3672"/>
              <a:ext cx="57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Charter 80%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650" y="3212"/>
              <a:ext cx="120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889" y="3218"/>
              <a:ext cx="7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Assessments</a:t>
              </a:r>
              <a:r>
                <a:rPr kumimoji="0" lang="fr-FR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 40%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466" y="2260"/>
              <a:ext cx="79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551" y="2266"/>
              <a:ext cx="7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Internal 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013" y="2782"/>
              <a:ext cx="47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118" y="2764"/>
              <a:ext cx="32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Audits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87388" y="1447800"/>
            <a:ext cx="9015412" cy="478948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mtClean="0"/>
              <a:t>Two types of audits have been developed as part of sustainable sourcing toolkit </a:t>
            </a:r>
          </a:p>
          <a:p>
            <a:pPr eaLnBrk="1" hangingPunct="1"/>
            <a:r>
              <a:rPr lang="en-US" smtClean="0"/>
              <a:t>Light audits (or Internal audits) conducted by Alstom </a:t>
            </a:r>
          </a:p>
          <a:p>
            <a:pPr lvl="1" eaLnBrk="1" hangingPunct="1"/>
            <a:r>
              <a:rPr lang="en-US" sz="2000" smtClean="0"/>
              <a:t>A sustainable development part was developed with Alstom                       qualiticians to complete qualification audits. Already 170 audits                          have been conducted. 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In-depth audits (or External audits) conducted by a third party : SGS</a:t>
            </a:r>
          </a:p>
          <a:p>
            <a:pPr lvl="1" eaLnBrk="1" hangingPunct="1"/>
            <a:r>
              <a:rPr lang="en-US" smtClean="0"/>
              <a:t>These physical audits are done by local auditors. These on-site audits can be ordered </a:t>
            </a:r>
          </a:p>
          <a:p>
            <a:pPr lvl="2" eaLnBrk="1" hangingPunct="1"/>
            <a:r>
              <a:rPr lang="en-US" sz="1800" smtClean="0"/>
              <a:t>when EcoVadis is not adapted to the supplier ( small supplier in emerging country), </a:t>
            </a:r>
          </a:p>
          <a:p>
            <a:pPr lvl="2" eaLnBrk="1" hangingPunct="1"/>
            <a:r>
              <a:rPr lang="en-US" sz="1800" smtClean="0"/>
              <a:t>when Alstom’s buyers or qualiticians fails to  realize an action plan due to lack of info, </a:t>
            </a:r>
          </a:p>
          <a:p>
            <a:pPr lvl="2" eaLnBrk="1" hangingPunct="1"/>
            <a:r>
              <a:rPr lang="en-US" sz="1800" smtClean="0"/>
              <a:t>when Alstom’s buyers or qualiticians have a suspicion of non compliance.</a:t>
            </a:r>
            <a:r>
              <a:rPr lang="en-US" smtClean="0"/>
              <a:t> </a:t>
            </a:r>
          </a:p>
          <a:p>
            <a:pPr lvl="1" eaLnBrk="1" hangingPunct="1">
              <a:spcBef>
                <a:spcPts val="10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mtClean="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1700213"/>
            <a:ext cx="215900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hevron 16"/>
          <p:cNvSpPr>
            <a:spLocks noChangeArrowheads="1"/>
          </p:cNvSpPr>
          <p:nvPr/>
        </p:nvSpPr>
        <p:spPr bwMode="auto">
          <a:xfrm>
            <a:off x="6858000" y="2362200"/>
            <a:ext cx="2657475" cy="838200"/>
          </a:xfrm>
          <a:prstGeom prst="chevron">
            <a:avLst>
              <a:gd name="adj" fmla="val 32805"/>
            </a:avLst>
          </a:prstGeom>
          <a:solidFill>
            <a:srgbClr val="00B050"/>
          </a:solidFill>
          <a:ln w="38100" algn="ctr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8915" name="Chevron 13"/>
          <p:cNvSpPr>
            <a:spLocks noChangeArrowheads="1"/>
          </p:cNvSpPr>
          <p:nvPr/>
        </p:nvSpPr>
        <p:spPr bwMode="auto">
          <a:xfrm>
            <a:off x="2971800" y="2362200"/>
            <a:ext cx="2057400" cy="838200"/>
          </a:xfrm>
          <a:prstGeom prst="chevron">
            <a:avLst>
              <a:gd name="adj" fmla="val 32795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8916" name="Titre 1"/>
          <p:cNvSpPr txBox="1">
            <a:spLocks/>
          </p:cNvSpPr>
          <p:nvPr/>
        </p:nvSpPr>
        <p:spPr bwMode="auto">
          <a:xfrm>
            <a:off x="457200" y="228600"/>
            <a:ext cx="9829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r>
              <a:rPr lang="en-GB" sz="2800">
                <a:solidFill>
                  <a:schemeClr val="tx2"/>
                </a:solidFill>
                <a:cs typeface="Tahoma" pitchFamily="34" charset="0"/>
              </a:rPr>
              <a:t>Alstom sustainable development sourcing risk approach</a:t>
            </a:r>
          </a:p>
        </p:txBody>
      </p:sp>
      <p:sp>
        <p:nvSpPr>
          <p:cNvPr id="38917" name="Pentagone 7"/>
          <p:cNvSpPr>
            <a:spLocks noChangeArrowheads="1"/>
          </p:cNvSpPr>
          <p:nvPr/>
        </p:nvSpPr>
        <p:spPr bwMode="auto">
          <a:xfrm>
            <a:off x="381000" y="2362200"/>
            <a:ext cx="2657475" cy="828675"/>
          </a:xfrm>
          <a:prstGeom prst="homePlate">
            <a:avLst>
              <a:gd name="adj" fmla="val 33182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8918" name="ZoneTexte 8"/>
          <p:cNvSpPr txBox="1">
            <a:spLocks noChangeArrowheads="1"/>
          </p:cNvSpPr>
          <p:nvPr/>
        </p:nvSpPr>
        <p:spPr bwMode="auto">
          <a:xfrm>
            <a:off x="457200" y="2590800"/>
            <a:ext cx="2486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CSR charter and/or contractual</a:t>
            </a:r>
          </a:p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 clause</a:t>
            </a:r>
          </a:p>
        </p:txBody>
      </p:sp>
      <p:sp>
        <p:nvSpPr>
          <p:cNvPr id="38919" name="ZoneTexte 12"/>
          <p:cNvSpPr txBox="1">
            <a:spLocks noChangeArrowheads="1"/>
          </p:cNvSpPr>
          <p:nvPr/>
        </p:nvSpPr>
        <p:spPr bwMode="auto">
          <a:xfrm>
            <a:off x="3200400" y="2590800"/>
            <a:ext cx="19716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CSR assessments of </a:t>
            </a:r>
          </a:p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</a:t>
            </a:r>
            <a:br>
              <a:rPr lang="en-GB">
                <a:solidFill>
                  <a:schemeClr val="tx2"/>
                </a:solidFill>
                <a:cs typeface="Tahoma" pitchFamily="34" charset="0"/>
              </a:rPr>
            </a:br>
            <a:endParaRPr lang="en-GB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38920" name="Chevron 14"/>
          <p:cNvSpPr>
            <a:spLocks noChangeArrowheads="1"/>
          </p:cNvSpPr>
          <p:nvPr/>
        </p:nvSpPr>
        <p:spPr bwMode="auto">
          <a:xfrm>
            <a:off x="4876800" y="2362200"/>
            <a:ext cx="2120900" cy="838200"/>
          </a:xfrm>
          <a:prstGeom prst="chevron">
            <a:avLst>
              <a:gd name="adj" fmla="val 328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38921" name="ZoneTexte 15"/>
          <p:cNvSpPr txBox="1">
            <a:spLocks noChangeArrowheads="1"/>
          </p:cNvSpPr>
          <p:nvPr/>
        </p:nvSpPr>
        <p:spPr bwMode="auto">
          <a:xfrm>
            <a:off x="5257800" y="2667000"/>
            <a:ext cx="162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Audits</a:t>
            </a:r>
          </a:p>
        </p:txBody>
      </p:sp>
      <p:sp>
        <p:nvSpPr>
          <p:cNvPr id="38922" name="ZoneTexte 17"/>
          <p:cNvSpPr txBox="1">
            <a:spLocks noChangeArrowheads="1"/>
          </p:cNvSpPr>
          <p:nvPr/>
        </p:nvSpPr>
        <p:spPr bwMode="auto">
          <a:xfrm>
            <a:off x="7162800" y="2514600"/>
            <a:ext cx="2155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cs typeface="Tahoma" pitchFamily="34" charset="0"/>
              </a:rPr>
              <a:t>Suppliers</a:t>
            </a:r>
            <a:br>
              <a:rPr lang="en-US">
                <a:solidFill>
                  <a:schemeClr val="tx2"/>
                </a:solidFill>
                <a:cs typeface="Tahoma" pitchFamily="34" charset="0"/>
              </a:rPr>
            </a:br>
            <a:r>
              <a:rPr lang="en-US">
                <a:solidFill>
                  <a:schemeClr val="tx2"/>
                </a:solidFill>
                <a:cs typeface="Tahoma" pitchFamily="34" charset="0"/>
              </a:rPr>
              <a:t>Development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514600" y="4114800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1828800" y="40386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>
                <a:solidFill>
                  <a:srgbClr val="1B5CA5"/>
                </a:solidFill>
              </a:rPr>
              <a:t>Objectives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50514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8927" name="Text Box 1039"/>
          <p:cNvSpPr txBox="1">
            <a:spLocks noChangeArrowheads="1"/>
          </p:cNvSpPr>
          <p:nvPr/>
        </p:nvSpPr>
        <p:spPr bwMode="auto">
          <a:xfrm>
            <a:off x="533400" y="1447800"/>
            <a:ext cx="891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>
                <a:solidFill>
                  <a:schemeClr val="folHlink"/>
                </a:solidFill>
              </a:rPr>
              <a:t>Target : no supplier representing risk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505200" y="3587750"/>
            <a:ext cx="3352800" cy="2687638"/>
            <a:chOff x="2208" y="2260"/>
            <a:chExt cx="2112" cy="1693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8" y="2260"/>
              <a:ext cx="2112" cy="1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809" y="2373"/>
              <a:ext cx="884" cy="658"/>
            </a:xfrm>
            <a:custGeom>
              <a:avLst/>
              <a:gdLst>
                <a:gd name="T0" fmla="*/ 1326 w 2652"/>
                <a:gd name="T1" fmla="*/ 0 h 1973"/>
                <a:gd name="T2" fmla="*/ 2652 w 2652"/>
                <a:gd name="T3" fmla="*/ 1973 h 1973"/>
                <a:gd name="T4" fmla="*/ 0 w 2652"/>
                <a:gd name="T5" fmla="*/ 1973 h 1973"/>
                <a:gd name="T6" fmla="*/ 1326 w 2652"/>
                <a:gd name="T7" fmla="*/ 0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2" h="1973">
                  <a:moveTo>
                    <a:pt x="1326" y="0"/>
                  </a:moveTo>
                  <a:lnTo>
                    <a:pt x="2652" y="1973"/>
                  </a:lnTo>
                  <a:lnTo>
                    <a:pt x="0" y="1973"/>
                  </a:lnTo>
                  <a:lnTo>
                    <a:pt x="1326" y="0"/>
                  </a:lnTo>
                  <a:close/>
                </a:path>
              </a:pathLst>
            </a:custGeom>
            <a:solidFill>
              <a:srgbClr val="0066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491" y="3054"/>
              <a:ext cx="1542" cy="453"/>
            </a:xfrm>
            <a:custGeom>
              <a:avLst/>
              <a:gdLst>
                <a:gd name="T0" fmla="*/ 4625 w 4625"/>
                <a:gd name="T1" fmla="*/ 1360 h 1360"/>
                <a:gd name="T2" fmla="*/ 3682 w 4625"/>
                <a:gd name="T3" fmla="*/ 0 h 1360"/>
                <a:gd name="T4" fmla="*/ 942 w 4625"/>
                <a:gd name="T5" fmla="*/ 0 h 1360"/>
                <a:gd name="T6" fmla="*/ 0 w 4625"/>
                <a:gd name="T7" fmla="*/ 1360 h 1360"/>
                <a:gd name="T8" fmla="*/ 4625 w 4625"/>
                <a:gd name="T9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5" h="1360">
                  <a:moveTo>
                    <a:pt x="4625" y="1360"/>
                  </a:moveTo>
                  <a:lnTo>
                    <a:pt x="3682" y="0"/>
                  </a:lnTo>
                  <a:lnTo>
                    <a:pt x="942" y="0"/>
                  </a:lnTo>
                  <a:lnTo>
                    <a:pt x="0" y="1360"/>
                  </a:lnTo>
                  <a:lnTo>
                    <a:pt x="4625" y="1360"/>
                  </a:lnTo>
                  <a:close/>
                </a:path>
              </a:pathLst>
            </a:custGeom>
            <a:solidFill>
              <a:srgbClr val="99C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219" y="3530"/>
              <a:ext cx="2086" cy="408"/>
            </a:xfrm>
            <a:custGeom>
              <a:avLst/>
              <a:gdLst>
                <a:gd name="T0" fmla="*/ 6257 w 6257"/>
                <a:gd name="T1" fmla="*/ 1225 h 1225"/>
                <a:gd name="T2" fmla="*/ 5460 w 6257"/>
                <a:gd name="T3" fmla="*/ 0 h 1225"/>
                <a:gd name="T4" fmla="*/ 796 w 6257"/>
                <a:gd name="T5" fmla="*/ 0 h 1225"/>
                <a:gd name="T6" fmla="*/ 0 w 6257"/>
                <a:gd name="T7" fmla="*/ 1225 h 1225"/>
                <a:gd name="T8" fmla="*/ 6257 w 6257"/>
                <a:gd name="T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7" h="1225">
                  <a:moveTo>
                    <a:pt x="6257" y="1225"/>
                  </a:moveTo>
                  <a:lnTo>
                    <a:pt x="5460" y="0"/>
                  </a:lnTo>
                  <a:lnTo>
                    <a:pt x="796" y="0"/>
                  </a:lnTo>
                  <a:lnTo>
                    <a:pt x="0" y="1225"/>
                  </a:lnTo>
                  <a:lnTo>
                    <a:pt x="6257" y="1225"/>
                  </a:lnTo>
                  <a:close/>
                </a:path>
              </a:pathLst>
            </a:custGeom>
            <a:solidFill>
              <a:srgbClr val="CCE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605" y="3666"/>
              <a:ext cx="13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010" y="3672"/>
              <a:ext cx="57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Charter 80%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650" y="3212"/>
              <a:ext cx="120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889" y="3218"/>
              <a:ext cx="7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Assessments</a:t>
              </a:r>
              <a:r>
                <a:rPr kumimoji="0" lang="fr-FR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 40%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466" y="2260"/>
              <a:ext cx="79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551" y="2266"/>
              <a:ext cx="7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Internal 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013" y="2782"/>
              <a:ext cx="47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118" y="2764"/>
              <a:ext cx="32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4371975" y="3500438"/>
            <a:ext cx="24304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GB" sz="2000" dirty="0"/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4389438" y="3825875"/>
            <a:ext cx="24304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800" dirty="0" smtClean="0"/>
              <a:t>Nov </a:t>
            </a:r>
            <a:r>
              <a:rPr lang="en-GB" sz="1800" dirty="0"/>
              <a:t>2011</a:t>
            </a:r>
            <a:endParaRPr lang="en-GB" sz="2000" dirty="0"/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auto">
          <a:xfrm>
            <a:off x="1136650" y="2133600"/>
            <a:ext cx="56689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2800"/>
              <a:t>Sustainable development – Sourcing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mtClean="0"/>
              <a:t>Improvement action plans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87388" y="1447800"/>
            <a:ext cx="9015412" cy="4789488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endParaRPr lang="en-US" sz="1800" b="1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Suppliers considered non-compliant will be required to implement action plans or will no longer be able to work with Alstom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Alstom provides support to our suppliers to improve their sustainable development level</a:t>
            </a:r>
          </a:p>
          <a:p>
            <a:pPr lvl="1"/>
            <a:r>
              <a:rPr lang="en-US" smtClean="0"/>
              <a:t>Provide  free information to the supplier on its SD performance and strengths and weaknesses </a:t>
            </a:r>
          </a:p>
          <a:p>
            <a:pPr lvl="1"/>
            <a:r>
              <a:rPr lang="en-US" smtClean="0"/>
              <a:t>Advice on the main improvement to undertake</a:t>
            </a:r>
          </a:p>
          <a:p>
            <a:pPr lvl="1"/>
            <a:r>
              <a:rPr lang="en-US" smtClean="0"/>
              <a:t>Provide reassessment possibility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/>
              <a:t>Training available on web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endParaRPr lang="en-US" smtClean="0"/>
          </a:p>
          <a:p>
            <a:pPr lvl="1" eaLnBrk="1" hangingPunct="1">
              <a:spcBef>
                <a:spcPts val="10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mtClean="0"/>
          </a:p>
        </p:txBody>
      </p:sp>
      <p:sp>
        <p:nvSpPr>
          <p:cNvPr id="29700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Status at March 2011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263775" y="1989138"/>
          <a:ext cx="6048375" cy="3744912"/>
        </p:xfrm>
        <a:graphic>
          <a:graphicData uri="http://schemas.openxmlformats.org/drawingml/2006/table">
            <a:tbl>
              <a:tblPr/>
              <a:tblGrid>
                <a:gridCol w="3715218"/>
                <a:gridCol w="1278035"/>
                <a:gridCol w="1055122"/>
              </a:tblGrid>
              <a:tr h="1000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Criteria</a:t>
                      </a:r>
                      <a:endParaRPr lang="fr-FR" sz="1800" b="0" i="1" u="none" strike="noStrike" dirty="0">
                        <a:solidFill>
                          <a:srgbClr val="000000"/>
                        </a:solidFill>
                        <a:effectLst/>
                        <a:latin typeface="Alstom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Indicator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Actual FY10/11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8617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Charter accepted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Coverage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4 500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281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Assessments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Number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808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617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 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Coverage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34%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86172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Audits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Number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170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99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Non compliant suppliers "closed"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1" u="none" strike="noStrike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Score suppliers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lstom"/>
                        </a:rPr>
                        <a:t>46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52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Agenda</a:t>
            </a:r>
          </a:p>
        </p:txBody>
      </p:sp>
      <p:grpSp>
        <p:nvGrpSpPr>
          <p:cNvPr id="9220" name="Group 20"/>
          <p:cNvGrpSpPr>
            <a:grpSpLocks/>
          </p:cNvGrpSpPr>
          <p:nvPr/>
        </p:nvGrpSpPr>
        <p:grpSpPr bwMode="auto">
          <a:xfrm>
            <a:off x="850900" y="1773238"/>
            <a:ext cx="8666163" cy="576262"/>
            <a:chOff x="476" y="1117"/>
            <a:chExt cx="4853" cy="363"/>
          </a:xfrm>
          <a:solidFill>
            <a:schemeClr val="accent3">
              <a:lumMod val="75000"/>
            </a:schemeClr>
          </a:solidFill>
        </p:grpSpPr>
        <p:sp>
          <p:nvSpPr>
            <p:cNvPr id="194570" name="AutoShape 10"/>
            <p:cNvSpPr>
              <a:spLocks noChangeArrowheads="1"/>
            </p:cNvSpPr>
            <p:nvPr/>
          </p:nvSpPr>
          <p:spPr bwMode="auto">
            <a:xfrm>
              <a:off x="476" y="1117"/>
              <a:ext cx="4173" cy="363"/>
            </a:xfrm>
            <a:prstGeom prst="flowChartProcess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 1st topic	Sustainable </a:t>
              </a:r>
              <a:r>
                <a:rPr lang="en-GB" sz="1800" dirty="0" smtClean="0">
                  <a:solidFill>
                    <a:schemeClr val="tx2"/>
                  </a:solidFill>
                </a:rPr>
                <a:t>sourcing : content</a:t>
              </a:r>
              <a:r>
                <a:rPr lang="en-GB" sz="1800" dirty="0">
                  <a:solidFill>
                    <a:schemeClr val="tx2"/>
                  </a:solidFill>
                </a:rPr>
                <a:t>	 </a:t>
              </a:r>
            </a:p>
          </p:txBody>
        </p:sp>
        <p:sp>
          <p:nvSpPr>
            <p:cNvPr id="9234" name="AutoShape 11"/>
            <p:cNvSpPr>
              <a:spLocks noChangeArrowheads="1"/>
            </p:cNvSpPr>
            <p:nvPr/>
          </p:nvSpPr>
          <p:spPr bwMode="auto">
            <a:xfrm>
              <a:off x="4739" y="1117"/>
              <a:ext cx="590" cy="363"/>
            </a:xfrm>
            <a:prstGeom prst="flowChartProcess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Page 1</a:t>
              </a:r>
            </a:p>
          </p:txBody>
        </p:sp>
      </p:grpSp>
      <p:grpSp>
        <p:nvGrpSpPr>
          <p:cNvPr id="9221" name="Group 21"/>
          <p:cNvGrpSpPr>
            <a:grpSpLocks/>
          </p:cNvGrpSpPr>
          <p:nvPr/>
        </p:nvGrpSpPr>
        <p:grpSpPr bwMode="auto">
          <a:xfrm>
            <a:off x="850900" y="2636838"/>
            <a:ext cx="8666163" cy="576262"/>
            <a:chOff x="476" y="1661"/>
            <a:chExt cx="4853" cy="363"/>
          </a:xfrm>
          <a:solidFill>
            <a:srgbClr val="0066CC"/>
          </a:solidFill>
        </p:grpSpPr>
        <p:sp>
          <p:nvSpPr>
            <p:cNvPr id="9231" name="AutoShape 12"/>
            <p:cNvSpPr>
              <a:spLocks noChangeArrowheads="1"/>
            </p:cNvSpPr>
            <p:nvPr/>
          </p:nvSpPr>
          <p:spPr bwMode="auto">
            <a:xfrm>
              <a:off x="476" y="1661"/>
              <a:ext cx="4173" cy="363"/>
            </a:xfrm>
            <a:prstGeom prst="flowChartProcess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 2nd topic	Sustainable sourcing : </a:t>
              </a:r>
              <a:r>
                <a:rPr lang="en-GB" sz="1800" dirty="0" smtClean="0">
                  <a:solidFill>
                    <a:schemeClr val="tx2"/>
                  </a:solidFill>
                </a:rPr>
                <a:t>implementation</a:t>
              </a:r>
              <a:r>
                <a:rPr lang="en-GB" sz="1800" dirty="0">
                  <a:solidFill>
                    <a:schemeClr val="tx2"/>
                  </a:solidFill>
                </a:rPr>
                <a:t>	 </a:t>
              </a:r>
            </a:p>
          </p:txBody>
        </p:sp>
        <p:sp>
          <p:nvSpPr>
            <p:cNvPr id="9232" name="AutoShape 13"/>
            <p:cNvSpPr>
              <a:spLocks noChangeArrowheads="1"/>
            </p:cNvSpPr>
            <p:nvPr/>
          </p:nvSpPr>
          <p:spPr bwMode="auto">
            <a:xfrm>
              <a:off x="4739" y="1661"/>
              <a:ext cx="590" cy="363"/>
            </a:xfrm>
            <a:prstGeom prst="flowChartProcess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Page </a:t>
              </a:r>
              <a:r>
                <a:rPr lang="en-GB" sz="1800" dirty="0" smtClean="0">
                  <a:solidFill>
                    <a:schemeClr val="tx2"/>
                  </a:solidFill>
                </a:rPr>
                <a:t>21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317" name="Group 22"/>
          <p:cNvGrpSpPr>
            <a:grpSpLocks/>
          </p:cNvGrpSpPr>
          <p:nvPr/>
        </p:nvGrpSpPr>
        <p:grpSpPr bwMode="auto">
          <a:xfrm>
            <a:off x="850900" y="3500438"/>
            <a:ext cx="8666163" cy="576262"/>
            <a:chOff x="476" y="2205"/>
            <a:chExt cx="4853" cy="363"/>
          </a:xfrm>
        </p:grpSpPr>
        <p:sp>
          <p:nvSpPr>
            <p:cNvPr id="13325" name="AutoShape 14"/>
            <p:cNvSpPr>
              <a:spLocks noChangeArrowheads="1"/>
            </p:cNvSpPr>
            <p:nvPr/>
          </p:nvSpPr>
          <p:spPr bwMode="auto">
            <a:xfrm>
              <a:off x="476" y="2205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 dirty="0">
                  <a:solidFill>
                    <a:schemeClr val="tx2"/>
                  </a:solidFill>
                </a:rPr>
                <a:t> 3rd topic		 </a:t>
              </a:r>
            </a:p>
          </p:txBody>
        </p:sp>
        <p:sp>
          <p:nvSpPr>
            <p:cNvPr id="13326" name="AutoShape 15"/>
            <p:cNvSpPr>
              <a:spLocks noChangeArrowheads="1"/>
            </p:cNvSpPr>
            <p:nvPr/>
          </p:nvSpPr>
          <p:spPr bwMode="auto">
            <a:xfrm>
              <a:off x="4739" y="2205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endParaRPr lang="en-GB" sz="18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318" name="Group 23"/>
          <p:cNvGrpSpPr>
            <a:grpSpLocks/>
          </p:cNvGrpSpPr>
          <p:nvPr/>
        </p:nvGrpSpPr>
        <p:grpSpPr bwMode="auto">
          <a:xfrm>
            <a:off x="850900" y="4365625"/>
            <a:ext cx="8666163" cy="576263"/>
            <a:chOff x="476" y="2750"/>
            <a:chExt cx="4853" cy="363"/>
          </a:xfrm>
        </p:grpSpPr>
        <p:sp>
          <p:nvSpPr>
            <p:cNvPr id="13323" name="AutoShape 16"/>
            <p:cNvSpPr>
              <a:spLocks noChangeArrowheads="1"/>
            </p:cNvSpPr>
            <p:nvPr/>
          </p:nvSpPr>
          <p:spPr bwMode="auto">
            <a:xfrm>
              <a:off x="476" y="2750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>
                  <a:solidFill>
                    <a:schemeClr val="tx2"/>
                  </a:solidFill>
                </a:rPr>
                <a:t> 4th topic			 </a:t>
              </a:r>
            </a:p>
          </p:txBody>
        </p:sp>
        <p:sp>
          <p:nvSpPr>
            <p:cNvPr id="13324" name="AutoShape 17"/>
            <p:cNvSpPr>
              <a:spLocks noChangeArrowheads="1"/>
            </p:cNvSpPr>
            <p:nvPr/>
          </p:nvSpPr>
          <p:spPr bwMode="auto">
            <a:xfrm>
              <a:off x="4739" y="2750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 dirty="0">
                  <a:solidFill>
                    <a:schemeClr val="tx2"/>
                  </a:solidFill>
                </a:rPr>
                <a:t>Page</a:t>
              </a:r>
            </a:p>
          </p:txBody>
        </p:sp>
      </p:grpSp>
      <p:grpSp>
        <p:nvGrpSpPr>
          <p:cNvPr id="13319" name="Group 24"/>
          <p:cNvGrpSpPr>
            <a:grpSpLocks/>
          </p:cNvGrpSpPr>
          <p:nvPr/>
        </p:nvGrpSpPr>
        <p:grpSpPr bwMode="auto">
          <a:xfrm>
            <a:off x="850900" y="5229225"/>
            <a:ext cx="8666163" cy="576263"/>
            <a:chOff x="476" y="3294"/>
            <a:chExt cx="4853" cy="363"/>
          </a:xfrm>
        </p:grpSpPr>
        <p:sp>
          <p:nvSpPr>
            <p:cNvPr id="13321" name="AutoShape 18"/>
            <p:cNvSpPr>
              <a:spLocks noChangeArrowheads="1"/>
            </p:cNvSpPr>
            <p:nvPr/>
          </p:nvSpPr>
          <p:spPr bwMode="auto">
            <a:xfrm>
              <a:off x="476" y="3294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>
                  <a:solidFill>
                    <a:schemeClr val="tx2"/>
                  </a:solidFill>
                </a:rPr>
                <a:t> 5th topic	</a:t>
              </a:r>
            </a:p>
          </p:txBody>
        </p:sp>
        <p:sp>
          <p:nvSpPr>
            <p:cNvPr id="13322" name="AutoShape 19"/>
            <p:cNvSpPr>
              <a:spLocks noChangeArrowheads="1"/>
            </p:cNvSpPr>
            <p:nvPr/>
          </p:nvSpPr>
          <p:spPr bwMode="auto">
            <a:xfrm>
              <a:off x="4739" y="3294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>
                  <a:solidFill>
                    <a:schemeClr val="tx2"/>
                  </a:solidFill>
                </a:rPr>
                <a:t>Page</a:t>
              </a:r>
            </a:p>
          </p:txBody>
        </p:sp>
      </p:grpSp>
      <p:sp>
        <p:nvSpPr>
          <p:cNvPr id="13320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Change management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9829800" cy="4705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mtClean="0"/>
              <a:t>Communication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Intranet : a dedicated portal our intranet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Web site and adapted presentation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GB" smtClean="0"/>
              <a:t> </a:t>
            </a:r>
            <a:r>
              <a:rPr lang="en-GB" smtClean="0">
                <a:hlinkClick r:id="rId4"/>
              </a:rPr>
              <a:t>www.alstom.com</a:t>
            </a:r>
            <a:r>
              <a:rPr lang="en-GB" smtClean="0"/>
              <a:t> about us/corporate responsibility/sourcing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Transport supplier’s day; Power newsletter…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Instructions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000" smtClean="0"/>
              <a:t>Newsletter</a:t>
            </a:r>
          </a:p>
          <a:p>
            <a:pPr lvl="1" eaLnBrk="1" hangingPunct="1">
              <a:lnSpc>
                <a:spcPct val="80000"/>
              </a:lnSpc>
            </a:pPr>
            <a:endParaRPr lang="en-GB" sz="2000" smtClean="0"/>
          </a:p>
          <a:p>
            <a:pPr lvl="1" eaLnBrk="1" hangingPunct="1">
              <a:lnSpc>
                <a:spcPct val="80000"/>
              </a:lnSpc>
            </a:pPr>
            <a:endParaRPr lang="en-GB" sz="18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46113" y="1231900"/>
            <a:ext cx="89931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600">
                <a:solidFill>
                  <a:schemeClr val="folHlink"/>
                </a:solidFill>
              </a:rPr>
              <a:t>	</a:t>
            </a:r>
            <a:endParaRPr lang="en-GB" sz="2800">
              <a:solidFill>
                <a:schemeClr val="folHlink"/>
              </a:solidFill>
            </a:endParaRPr>
          </a:p>
        </p:txBody>
      </p:sp>
      <p:graphicFrame>
        <p:nvGraphicFramePr>
          <p:cNvPr id="33797" name="Objet 1"/>
          <p:cNvGraphicFramePr>
            <a:graphicFrameLocks noChangeAspect="1"/>
          </p:cNvGraphicFramePr>
          <p:nvPr/>
        </p:nvGraphicFramePr>
        <p:xfrm>
          <a:off x="7223125" y="1638300"/>
          <a:ext cx="298767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Acrobat Document" r:id="rId5" imgW="5667375" imgH="8020050" progId="AcroExch.Document.7">
                  <p:embed/>
                </p:oleObj>
              </mc:Choice>
              <mc:Fallback>
                <p:oleObj name="Acrobat Document" r:id="rId5" imgW="5667375" imgH="8020050" progId="AcroExch.Document.7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25" y="1638300"/>
                        <a:ext cx="298767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3306763"/>
            <a:ext cx="4057650" cy="32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9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Change management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295400"/>
            <a:ext cx="9829800" cy="4705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smtClean="0"/>
              <a:t>Communication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Intranet : a dedicated portal our intranet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Web site and adapted presentation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1800" smtClean="0"/>
              <a:t> </a:t>
            </a:r>
            <a:r>
              <a:rPr lang="en-GB" sz="1800" smtClean="0">
                <a:hlinkClick r:id="rId3"/>
              </a:rPr>
              <a:t>www.alstom.com</a:t>
            </a:r>
            <a:r>
              <a:rPr lang="en-GB" sz="1800" smtClean="0"/>
              <a:t> about us/corporate responsibility/sourcing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Transport supplier’s day; Power newsletter…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Instructions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Newsletter</a:t>
            </a:r>
          </a:p>
          <a:p>
            <a:pPr lvl="1" eaLnBrk="1" hangingPunct="1">
              <a:lnSpc>
                <a:spcPct val="80000"/>
              </a:lnSpc>
            </a:pPr>
            <a:endParaRPr lang="en-GB" smtClean="0"/>
          </a:p>
          <a:p>
            <a:pPr eaLnBrk="1" hangingPunct="1">
              <a:lnSpc>
                <a:spcPct val="80000"/>
              </a:lnSpc>
            </a:pPr>
            <a:r>
              <a:rPr lang="en-GB" sz="2200" smtClean="0"/>
              <a:t>Trainings 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/>
              <a:t>E-learning (general info), 1500 people already trained, </a:t>
            </a:r>
          </a:p>
          <a:p>
            <a:pPr lvl="1" eaLnBrk="1" hangingPunct="1">
              <a:lnSpc>
                <a:spcPct val="80000"/>
              </a:lnSpc>
              <a:buFont typeface="Alstom" pitchFamily="2" charset="0"/>
              <a:buNone/>
            </a:pPr>
            <a:r>
              <a:rPr lang="en-GB" smtClean="0"/>
              <a:t>available on Intranet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>
                <a:solidFill>
                  <a:srgbClr val="3333CC"/>
                </a:solidFill>
              </a:rPr>
              <a:t>Training on EcoVadis and action plans, </a:t>
            </a:r>
          </a:p>
          <a:p>
            <a:pPr lvl="1" eaLnBrk="1" hangingPunct="1">
              <a:lnSpc>
                <a:spcPct val="80000"/>
              </a:lnSpc>
              <a:buFont typeface="Alstom" pitchFamily="2" charset="0"/>
              <a:buNone/>
            </a:pPr>
            <a:r>
              <a:rPr lang="en-GB" smtClean="0">
                <a:solidFill>
                  <a:srgbClr val="3333CC"/>
                </a:solidFill>
              </a:rPr>
              <a:t>3 hours learning through Webex : 400 sourcing</a:t>
            </a:r>
          </a:p>
          <a:p>
            <a:pPr lvl="1" eaLnBrk="1" hangingPunct="1">
              <a:lnSpc>
                <a:spcPct val="80000"/>
              </a:lnSpc>
              <a:buFont typeface="Alstom" pitchFamily="2" charset="0"/>
              <a:buNone/>
            </a:pPr>
            <a:r>
              <a:rPr lang="en-GB" smtClean="0">
                <a:solidFill>
                  <a:srgbClr val="3333CC"/>
                </a:solidFill>
              </a:rPr>
              <a:t>managers trained</a:t>
            </a:r>
            <a:r>
              <a:rPr lang="en-GB" smtClean="0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/>
              <a:t>E-learning on ethics</a:t>
            </a:r>
            <a:r>
              <a:rPr lang="en-GB" sz="2400" smtClean="0"/>
              <a:t>  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46113" y="1219200"/>
            <a:ext cx="89931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600">
                <a:solidFill>
                  <a:schemeClr val="folHlink"/>
                </a:solidFill>
              </a:rPr>
              <a:t>	</a:t>
            </a:r>
            <a:r>
              <a:rPr lang="en-GB" sz="2800">
                <a:solidFill>
                  <a:schemeClr val="folHlink"/>
                </a:solidFill>
              </a:rPr>
              <a:t>	</a:t>
            </a:r>
          </a:p>
        </p:txBody>
      </p:sp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25" y="1219200"/>
            <a:ext cx="2659063" cy="212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005263"/>
            <a:ext cx="4098925" cy="313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3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Change management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295400"/>
            <a:ext cx="9829800" cy="4705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smtClean="0"/>
              <a:t>Communication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Intranet : a dedicated portal our intranet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Web site and adapted presentation</a:t>
            </a:r>
            <a:endParaRPr lang="en-GB" sz="1600" smtClean="0"/>
          </a:p>
          <a:p>
            <a:pPr lvl="2" eaLnBrk="1" hangingPunct="1">
              <a:lnSpc>
                <a:spcPct val="90000"/>
              </a:lnSpc>
            </a:pPr>
            <a:r>
              <a:rPr lang="en-GB" sz="1400" smtClean="0"/>
              <a:t> </a:t>
            </a:r>
            <a:r>
              <a:rPr lang="en-GB" sz="1400" smtClean="0">
                <a:hlinkClick r:id="rId3"/>
              </a:rPr>
              <a:t>www.alstom.com</a:t>
            </a:r>
            <a:r>
              <a:rPr lang="en-GB" sz="1400" smtClean="0"/>
              <a:t> about us/corporate responsibility/sourcing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Transport supplier’s day; Power newsletter…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Instructions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Newsletter</a:t>
            </a:r>
          </a:p>
          <a:p>
            <a:pPr lvl="1" eaLnBrk="1" hangingPunct="1">
              <a:lnSpc>
                <a:spcPct val="80000"/>
              </a:lnSpc>
              <a:buFont typeface="Alstom" pitchFamily="2" charset="0"/>
              <a:buNone/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2000" smtClean="0"/>
              <a:t>Trainings 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E-learning (general info), 1500 people already trained, available on Intranet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Training on EcoVadis and action plans, 3 hours learning through Webex : 400 sourcing managers trained.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smtClean="0"/>
              <a:t>E-learning on ethics  </a:t>
            </a:r>
          </a:p>
          <a:p>
            <a:pPr lvl="1" eaLnBrk="1" hangingPunct="1">
              <a:lnSpc>
                <a:spcPct val="80000"/>
              </a:lnSpc>
              <a:buFont typeface="Alstom" pitchFamily="2" charset="0"/>
              <a:buNone/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2200" smtClean="0"/>
              <a:t>People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/>
              <a:t>Roadmaps for evaluation of sourcing people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mtClean="0"/>
              <a:t>Highlight on best practices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46113" y="1231900"/>
            <a:ext cx="89931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600">
                <a:solidFill>
                  <a:schemeClr val="folHlink"/>
                </a:solidFill>
              </a:rPr>
              <a:t>	</a:t>
            </a:r>
            <a:endParaRPr lang="en-GB" sz="2800">
              <a:solidFill>
                <a:schemeClr val="folHlink"/>
              </a:solidFill>
            </a:endParaRPr>
          </a:p>
        </p:txBody>
      </p:sp>
      <p:sp>
        <p:nvSpPr>
          <p:cNvPr id="35845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026"/>
          <p:cNvSpPr txBox="1">
            <a:spLocks noChangeArrowheads="1"/>
          </p:cNvSpPr>
          <p:nvPr/>
        </p:nvSpPr>
        <p:spPr bwMode="auto">
          <a:xfrm>
            <a:off x="1173163" y="3286125"/>
            <a:ext cx="56705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3200">
                <a:solidFill>
                  <a:schemeClr val="tx2"/>
                </a:solidFill>
              </a:rPr>
              <a:t>www.alstom.com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hevron 16"/>
          <p:cNvSpPr>
            <a:spLocks noChangeArrowheads="1"/>
          </p:cNvSpPr>
          <p:nvPr/>
        </p:nvSpPr>
        <p:spPr bwMode="auto">
          <a:xfrm>
            <a:off x="6477000" y="2362200"/>
            <a:ext cx="3038475" cy="838200"/>
          </a:xfrm>
          <a:prstGeom prst="chevron">
            <a:avLst>
              <a:gd name="adj" fmla="val 32810"/>
            </a:avLst>
          </a:prstGeom>
          <a:solidFill>
            <a:srgbClr val="00B050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4099" name="Chevron 13"/>
          <p:cNvSpPr>
            <a:spLocks noChangeArrowheads="1"/>
          </p:cNvSpPr>
          <p:nvPr/>
        </p:nvSpPr>
        <p:spPr bwMode="auto">
          <a:xfrm>
            <a:off x="3292475" y="2366963"/>
            <a:ext cx="3397250" cy="838200"/>
          </a:xfrm>
          <a:prstGeom prst="chevron">
            <a:avLst>
              <a:gd name="adj" fmla="val 328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4100" name="Titre 1"/>
          <p:cNvSpPr txBox="1">
            <a:spLocks/>
          </p:cNvSpPr>
          <p:nvPr/>
        </p:nvSpPr>
        <p:spPr bwMode="auto">
          <a:xfrm>
            <a:off x="457200" y="228600"/>
            <a:ext cx="9829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r>
              <a:rPr lang="en-GB" sz="2800">
                <a:solidFill>
                  <a:schemeClr val="tx2"/>
                </a:solidFill>
                <a:cs typeface="Tahoma" pitchFamily="34" charset="0"/>
              </a:rPr>
              <a:t>Alstom sustainable development sourcing risk approach</a:t>
            </a:r>
          </a:p>
        </p:txBody>
      </p:sp>
      <p:sp>
        <p:nvSpPr>
          <p:cNvPr id="4101" name="Pentagone 7"/>
          <p:cNvSpPr>
            <a:spLocks noChangeArrowheads="1"/>
          </p:cNvSpPr>
          <p:nvPr/>
        </p:nvSpPr>
        <p:spPr bwMode="auto">
          <a:xfrm>
            <a:off x="381000" y="2362200"/>
            <a:ext cx="3106738" cy="828675"/>
          </a:xfrm>
          <a:prstGeom prst="homePlate">
            <a:avLst>
              <a:gd name="adj" fmla="val 33186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27654" name="ZoneTexte 8"/>
          <p:cNvSpPr txBox="1">
            <a:spLocks noChangeArrowheads="1"/>
          </p:cNvSpPr>
          <p:nvPr/>
        </p:nvSpPr>
        <p:spPr bwMode="auto">
          <a:xfrm>
            <a:off x="750888" y="2590800"/>
            <a:ext cx="2089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defRPr/>
            </a:pPr>
            <a:r>
              <a:rPr lang="en-GB" sz="2000" b="0" dirty="0" smtClean="0">
                <a:solidFill>
                  <a:schemeClr val="accent4"/>
                </a:solidFill>
                <a:cs typeface="Tahoma" pitchFamily="34" charset="0"/>
              </a:rPr>
              <a:t>CSR charter </a:t>
            </a:r>
          </a:p>
        </p:txBody>
      </p:sp>
      <p:sp>
        <p:nvSpPr>
          <p:cNvPr id="27655" name="ZoneTexte 12"/>
          <p:cNvSpPr txBox="1">
            <a:spLocks noChangeArrowheads="1"/>
          </p:cNvSpPr>
          <p:nvPr/>
        </p:nvSpPr>
        <p:spPr bwMode="auto">
          <a:xfrm>
            <a:off x="3630613" y="2462213"/>
            <a:ext cx="31686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defRPr/>
            </a:pPr>
            <a:r>
              <a:rPr lang="en-GB" sz="2000" b="0" dirty="0" smtClean="0">
                <a:solidFill>
                  <a:schemeClr val="accent4"/>
                </a:solidFill>
                <a:cs typeface="Tahoma" pitchFamily="34" charset="0"/>
              </a:rPr>
              <a:t>CSR assessments and audits of suppliers </a:t>
            </a:r>
            <a:r>
              <a:rPr lang="en-GB" sz="1800" b="0" dirty="0" smtClean="0">
                <a:solidFill>
                  <a:srgbClr val="5F5F5F"/>
                </a:solidFill>
                <a:cs typeface="Tahoma" pitchFamily="34" charset="0"/>
              </a:rPr>
              <a:t/>
            </a:r>
            <a:br>
              <a:rPr lang="en-GB" sz="1800" b="0" dirty="0" smtClean="0">
                <a:solidFill>
                  <a:srgbClr val="5F5F5F"/>
                </a:solidFill>
                <a:cs typeface="Tahoma" pitchFamily="34" charset="0"/>
              </a:rPr>
            </a:br>
            <a:endParaRPr lang="en-GB" sz="1800" b="0" dirty="0" smtClean="0">
              <a:solidFill>
                <a:srgbClr val="5F5F5F"/>
              </a:solidFill>
              <a:cs typeface="Tahoma" pitchFamily="34" charset="0"/>
            </a:endParaRPr>
          </a:p>
        </p:txBody>
      </p:sp>
      <p:sp>
        <p:nvSpPr>
          <p:cNvPr id="4104" name="ZoneTexte 17"/>
          <p:cNvSpPr txBox="1">
            <a:spLocks noChangeArrowheads="1"/>
          </p:cNvSpPr>
          <p:nvPr/>
        </p:nvSpPr>
        <p:spPr bwMode="auto">
          <a:xfrm>
            <a:off x="7162800" y="2462213"/>
            <a:ext cx="2155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2000" b="0">
                <a:solidFill>
                  <a:schemeClr val="tx2"/>
                </a:solidFill>
                <a:cs typeface="Tahoma" pitchFamily="34" charset="0"/>
              </a:rPr>
              <a:t>Suppliers</a:t>
            </a:r>
            <a:br>
              <a:rPr lang="en-US" sz="2000" b="0">
                <a:solidFill>
                  <a:schemeClr val="tx2"/>
                </a:solidFill>
                <a:cs typeface="Tahoma" pitchFamily="34" charset="0"/>
              </a:rPr>
            </a:br>
            <a:r>
              <a:rPr lang="en-US" sz="2000" b="0">
                <a:solidFill>
                  <a:schemeClr val="tx2"/>
                </a:solidFill>
                <a:cs typeface="Tahoma" pitchFamily="34" charset="0"/>
              </a:rPr>
              <a:t>Improvement</a:t>
            </a: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2514600" y="4114800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4106" name="Rectangle 13"/>
          <p:cNvSpPr>
            <a:spLocks noChangeArrowheads="1"/>
          </p:cNvSpPr>
          <p:nvPr/>
        </p:nvSpPr>
        <p:spPr bwMode="auto">
          <a:xfrm>
            <a:off x="50514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107" name="Text Box 1039"/>
          <p:cNvSpPr txBox="1">
            <a:spLocks noChangeArrowheads="1"/>
          </p:cNvSpPr>
          <p:nvPr/>
        </p:nvSpPr>
        <p:spPr bwMode="auto">
          <a:xfrm>
            <a:off x="469900" y="1447800"/>
            <a:ext cx="8915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chemeClr val="folHlink"/>
                </a:solidFill>
              </a:rPr>
              <a:t>Target : no supplier representing risk</a:t>
            </a:r>
          </a:p>
        </p:txBody>
      </p:sp>
      <p:sp>
        <p:nvSpPr>
          <p:cNvPr id="17" name="Pentagone 7"/>
          <p:cNvSpPr>
            <a:spLocks noChangeArrowheads="1"/>
          </p:cNvSpPr>
          <p:nvPr/>
        </p:nvSpPr>
        <p:spPr bwMode="auto">
          <a:xfrm>
            <a:off x="336550" y="4005263"/>
            <a:ext cx="3105150" cy="828675"/>
          </a:xfrm>
          <a:prstGeom prst="homePlate">
            <a:avLst>
              <a:gd name="adj" fmla="val 33182"/>
            </a:avLst>
          </a:prstGeom>
          <a:solidFill>
            <a:srgbClr val="CCFFFF"/>
          </a:solidFill>
          <a:ln>
            <a:noFill/>
          </a:ln>
        </p:spPr>
        <p:txBody>
          <a:bodyPr/>
          <a:lstStyle/>
          <a:p>
            <a:pPr algn="ctr">
              <a:defRPr/>
            </a:pPr>
            <a:endParaRPr lang="en-US" sz="1800" dirty="0"/>
          </a:p>
          <a:p>
            <a:pPr algn="ctr">
              <a:defRPr/>
            </a:pPr>
            <a:r>
              <a:rPr lang="en-US" sz="2000" b="0" dirty="0">
                <a:solidFill>
                  <a:schemeClr val="accent4"/>
                </a:solidFill>
              </a:rPr>
              <a:t>Communication</a:t>
            </a:r>
          </a:p>
        </p:txBody>
      </p:sp>
      <p:sp>
        <p:nvSpPr>
          <p:cNvPr id="4109" name="Chevron 13"/>
          <p:cNvSpPr>
            <a:spLocks noChangeArrowheads="1"/>
          </p:cNvSpPr>
          <p:nvPr/>
        </p:nvSpPr>
        <p:spPr bwMode="auto">
          <a:xfrm>
            <a:off x="3227388" y="4005263"/>
            <a:ext cx="3395662" cy="838200"/>
          </a:xfrm>
          <a:prstGeom prst="chevron">
            <a:avLst>
              <a:gd name="adj" fmla="val 32784"/>
            </a:avLst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1800"/>
          </a:p>
          <a:p>
            <a:pPr algn="ctr"/>
            <a:r>
              <a:rPr lang="en-US" sz="2000" b="0"/>
              <a:t>Learning</a:t>
            </a:r>
          </a:p>
        </p:txBody>
      </p:sp>
      <p:sp>
        <p:nvSpPr>
          <p:cNvPr id="4110" name="Chevron 16"/>
          <p:cNvSpPr>
            <a:spLocks noChangeArrowheads="1"/>
          </p:cNvSpPr>
          <p:nvPr/>
        </p:nvSpPr>
        <p:spPr bwMode="auto">
          <a:xfrm>
            <a:off x="6427788" y="3986213"/>
            <a:ext cx="3038475" cy="838200"/>
          </a:xfrm>
          <a:prstGeom prst="chevron">
            <a:avLst>
              <a:gd name="adj" fmla="val 32810"/>
            </a:avLst>
          </a:prstGeom>
          <a:solidFill>
            <a:srgbClr val="0066FF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800"/>
          </a:p>
          <a:p>
            <a:pPr algn="ctr"/>
            <a:r>
              <a:rPr lang="en-US" sz="2000" b="0"/>
              <a:t>People</a:t>
            </a:r>
          </a:p>
        </p:txBody>
      </p:sp>
      <p:sp>
        <p:nvSpPr>
          <p:cNvPr id="4111" name="Pentagone 7"/>
          <p:cNvSpPr>
            <a:spLocks noChangeArrowheads="1"/>
          </p:cNvSpPr>
          <p:nvPr/>
        </p:nvSpPr>
        <p:spPr bwMode="auto">
          <a:xfrm>
            <a:off x="336550" y="5445125"/>
            <a:ext cx="9178925" cy="792163"/>
          </a:xfrm>
          <a:prstGeom prst="homePlate">
            <a:avLst>
              <a:gd name="adj" fmla="val 33152"/>
            </a:avLst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2000" b="0">
              <a:solidFill>
                <a:schemeClr val="tx2"/>
              </a:solidFill>
            </a:endParaRPr>
          </a:p>
          <a:p>
            <a:pPr algn="ctr"/>
            <a:r>
              <a:rPr lang="en-US" sz="2000" b="0">
                <a:solidFill>
                  <a:schemeClr val="tx2"/>
                </a:solidFill>
              </a:rPr>
              <a:t>Monitoring/reporting </a:t>
            </a:r>
          </a:p>
        </p:txBody>
      </p:sp>
      <p:sp>
        <p:nvSpPr>
          <p:cNvPr id="4112" name="ZoneTexte 1"/>
          <p:cNvSpPr txBox="1">
            <a:spLocks noChangeArrowheads="1"/>
          </p:cNvSpPr>
          <p:nvPr/>
        </p:nvSpPr>
        <p:spPr bwMode="auto">
          <a:xfrm>
            <a:off x="184150" y="2027238"/>
            <a:ext cx="197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fr-FR" sz="2000"/>
              <a:t>Content</a:t>
            </a:r>
          </a:p>
        </p:txBody>
      </p:sp>
      <p:sp>
        <p:nvSpPr>
          <p:cNvPr id="4113" name="ZoneTexte 21"/>
          <p:cNvSpPr txBox="1">
            <a:spLocks noChangeArrowheads="1"/>
          </p:cNvSpPr>
          <p:nvPr/>
        </p:nvSpPr>
        <p:spPr bwMode="auto">
          <a:xfrm>
            <a:off x="184150" y="3594100"/>
            <a:ext cx="198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2000"/>
              <a:t>Implementation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Agenda</a:t>
            </a:r>
          </a:p>
        </p:txBody>
      </p:sp>
      <p:grpSp>
        <p:nvGrpSpPr>
          <p:cNvPr id="5123" name="Group 20"/>
          <p:cNvGrpSpPr>
            <a:grpSpLocks/>
          </p:cNvGrpSpPr>
          <p:nvPr/>
        </p:nvGrpSpPr>
        <p:grpSpPr bwMode="auto">
          <a:xfrm>
            <a:off x="850900" y="1773238"/>
            <a:ext cx="8666163" cy="576262"/>
            <a:chOff x="476" y="1117"/>
            <a:chExt cx="4853" cy="363"/>
          </a:xfrm>
        </p:grpSpPr>
        <p:sp>
          <p:nvSpPr>
            <p:cNvPr id="5137" name="AutoShape 10"/>
            <p:cNvSpPr>
              <a:spLocks noChangeArrowheads="1"/>
            </p:cNvSpPr>
            <p:nvPr/>
          </p:nvSpPr>
          <p:spPr bwMode="auto">
            <a:xfrm>
              <a:off x="476" y="1117"/>
              <a:ext cx="4173" cy="363"/>
            </a:xfrm>
            <a:prstGeom prst="flowChartProcess">
              <a:avLst/>
            </a:prstGeom>
            <a:solidFill>
              <a:srgbClr val="1A74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 dirty="0">
                  <a:solidFill>
                    <a:schemeClr val="tx2"/>
                  </a:solidFill>
                </a:rPr>
                <a:t> 1st topic	Sustainable </a:t>
              </a:r>
              <a:r>
                <a:rPr lang="en-GB" sz="1800" dirty="0" smtClean="0">
                  <a:solidFill>
                    <a:schemeClr val="tx2"/>
                  </a:solidFill>
                </a:rPr>
                <a:t>sourcing : content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  <p:sp>
          <p:nvSpPr>
            <p:cNvPr id="5138" name="AutoShape 11"/>
            <p:cNvSpPr>
              <a:spLocks noChangeArrowheads="1"/>
            </p:cNvSpPr>
            <p:nvPr/>
          </p:nvSpPr>
          <p:spPr bwMode="auto">
            <a:xfrm>
              <a:off x="4739" y="1117"/>
              <a:ext cx="590" cy="363"/>
            </a:xfrm>
            <a:prstGeom prst="flowChartProcess">
              <a:avLst/>
            </a:prstGeom>
            <a:solidFill>
              <a:srgbClr val="1A74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>
                  <a:solidFill>
                    <a:schemeClr val="tx2"/>
                  </a:solidFill>
                </a:rPr>
                <a:t>Page 3</a:t>
              </a:r>
            </a:p>
          </p:txBody>
        </p:sp>
      </p:grpSp>
      <p:grpSp>
        <p:nvGrpSpPr>
          <p:cNvPr id="5124" name="Group 21"/>
          <p:cNvGrpSpPr>
            <a:grpSpLocks/>
          </p:cNvGrpSpPr>
          <p:nvPr/>
        </p:nvGrpSpPr>
        <p:grpSpPr bwMode="auto">
          <a:xfrm>
            <a:off x="850900" y="2636838"/>
            <a:ext cx="8666163" cy="576262"/>
            <a:chOff x="476" y="1661"/>
            <a:chExt cx="4853" cy="363"/>
          </a:xfrm>
        </p:grpSpPr>
        <p:sp>
          <p:nvSpPr>
            <p:cNvPr id="5135" name="AutoShape 12"/>
            <p:cNvSpPr>
              <a:spLocks noChangeArrowheads="1"/>
            </p:cNvSpPr>
            <p:nvPr/>
          </p:nvSpPr>
          <p:spPr bwMode="auto">
            <a:xfrm>
              <a:off x="476" y="1661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 dirty="0">
                  <a:solidFill>
                    <a:schemeClr val="tx2"/>
                  </a:solidFill>
                </a:rPr>
                <a:t> 2nd topic	Sustainable sourcing : </a:t>
              </a:r>
              <a:r>
                <a:rPr lang="en-GB" sz="1800" dirty="0" smtClean="0">
                  <a:solidFill>
                    <a:schemeClr val="tx2"/>
                  </a:solidFill>
                </a:rPr>
                <a:t>implementation</a:t>
              </a:r>
              <a:r>
                <a:rPr lang="en-GB" sz="1800" dirty="0">
                  <a:solidFill>
                    <a:schemeClr val="tx2"/>
                  </a:solidFill>
                </a:rPr>
                <a:t>	 </a:t>
              </a:r>
            </a:p>
          </p:txBody>
        </p:sp>
        <p:sp>
          <p:nvSpPr>
            <p:cNvPr id="5136" name="AutoShape 13"/>
            <p:cNvSpPr>
              <a:spLocks noChangeArrowheads="1"/>
            </p:cNvSpPr>
            <p:nvPr/>
          </p:nvSpPr>
          <p:spPr bwMode="auto">
            <a:xfrm>
              <a:off x="4739" y="1661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 dirty="0">
                  <a:solidFill>
                    <a:schemeClr val="tx2"/>
                  </a:solidFill>
                </a:rPr>
                <a:t>Page </a:t>
              </a:r>
              <a:r>
                <a:rPr lang="en-GB" sz="1800" dirty="0" smtClean="0">
                  <a:solidFill>
                    <a:schemeClr val="tx2"/>
                  </a:solidFill>
                </a:rPr>
                <a:t>21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125" name="Group 22"/>
          <p:cNvGrpSpPr>
            <a:grpSpLocks/>
          </p:cNvGrpSpPr>
          <p:nvPr/>
        </p:nvGrpSpPr>
        <p:grpSpPr bwMode="auto">
          <a:xfrm>
            <a:off x="850900" y="3500438"/>
            <a:ext cx="8666163" cy="576262"/>
            <a:chOff x="476" y="2205"/>
            <a:chExt cx="4853" cy="363"/>
          </a:xfrm>
        </p:grpSpPr>
        <p:sp>
          <p:nvSpPr>
            <p:cNvPr id="5133" name="AutoShape 14"/>
            <p:cNvSpPr>
              <a:spLocks noChangeArrowheads="1"/>
            </p:cNvSpPr>
            <p:nvPr/>
          </p:nvSpPr>
          <p:spPr bwMode="auto">
            <a:xfrm>
              <a:off x="476" y="2205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 dirty="0">
                  <a:solidFill>
                    <a:schemeClr val="tx2"/>
                  </a:solidFill>
                </a:rPr>
                <a:t> 3rd topic		 </a:t>
              </a:r>
            </a:p>
          </p:txBody>
        </p:sp>
        <p:sp>
          <p:nvSpPr>
            <p:cNvPr id="5134" name="AutoShape 15"/>
            <p:cNvSpPr>
              <a:spLocks noChangeArrowheads="1"/>
            </p:cNvSpPr>
            <p:nvPr/>
          </p:nvSpPr>
          <p:spPr bwMode="auto">
            <a:xfrm>
              <a:off x="4739" y="2205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 dirty="0" smtClean="0">
                  <a:solidFill>
                    <a:schemeClr val="tx2"/>
                  </a:solidFill>
                </a:rPr>
                <a:t>Page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126" name="Group 23"/>
          <p:cNvGrpSpPr>
            <a:grpSpLocks/>
          </p:cNvGrpSpPr>
          <p:nvPr/>
        </p:nvGrpSpPr>
        <p:grpSpPr bwMode="auto">
          <a:xfrm>
            <a:off x="850900" y="4365625"/>
            <a:ext cx="8666163" cy="576263"/>
            <a:chOff x="476" y="2750"/>
            <a:chExt cx="4853" cy="363"/>
          </a:xfrm>
        </p:grpSpPr>
        <p:sp>
          <p:nvSpPr>
            <p:cNvPr id="5131" name="AutoShape 16"/>
            <p:cNvSpPr>
              <a:spLocks noChangeArrowheads="1"/>
            </p:cNvSpPr>
            <p:nvPr/>
          </p:nvSpPr>
          <p:spPr bwMode="auto">
            <a:xfrm>
              <a:off x="476" y="2750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>
                  <a:solidFill>
                    <a:schemeClr val="tx2"/>
                  </a:solidFill>
                </a:rPr>
                <a:t> 4th topic		 </a:t>
              </a:r>
            </a:p>
          </p:txBody>
        </p:sp>
        <p:sp>
          <p:nvSpPr>
            <p:cNvPr id="5132" name="AutoShape 17"/>
            <p:cNvSpPr>
              <a:spLocks noChangeArrowheads="1"/>
            </p:cNvSpPr>
            <p:nvPr/>
          </p:nvSpPr>
          <p:spPr bwMode="auto">
            <a:xfrm>
              <a:off x="4739" y="2750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>
                  <a:solidFill>
                    <a:schemeClr val="tx2"/>
                  </a:solidFill>
                </a:rPr>
                <a:t>Page</a:t>
              </a:r>
            </a:p>
          </p:txBody>
        </p:sp>
      </p:grpSp>
      <p:grpSp>
        <p:nvGrpSpPr>
          <p:cNvPr id="5127" name="Group 24"/>
          <p:cNvGrpSpPr>
            <a:grpSpLocks/>
          </p:cNvGrpSpPr>
          <p:nvPr/>
        </p:nvGrpSpPr>
        <p:grpSpPr bwMode="auto">
          <a:xfrm>
            <a:off x="850900" y="5229225"/>
            <a:ext cx="8666163" cy="576263"/>
            <a:chOff x="476" y="3294"/>
            <a:chExt cx="4853" cy="363"/>
          </a:xfrm>
        </p:grpSpPr>
        <p:sp>
          <p:nvSpPr>
            <p:cNvPr id="5129" name="AutoShape 18"/>
            <p:cNvSpPr>
              <a:spLocks noChangeArrowheads="1"/>
            </p:cNvSpPr>
            <p:nvPr/>
          </p:nvSpPr>
          <p:spPr bwMode="auto">
            <a:xfrm>
              <a:off x="476" y="3294"/>
              <a:ext cx="4173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pPr>
                <a:tabLst>
                  <a:tab pos="1790700" algn="l"/>
                </a:tabLst>
              </a:pPr>
              <a:r>
                <a:rPr lang="en-GB" sz="1800">
                  <a:solidFill>
                    <a:schemeClr val="tx2"/>
                  </a:solidFill>
                </a:rPr>
                <a:t> 5th topic	</a:t>
              </a:r>
            </a:p>
          </p:txBody>
        </p:sp>
        <p:sp>
          <p:nvSpPr>
            <p:cNvPr id="5130" name="AutoShape 19"/>
            <p:cNvSpPr>
              <a:spLocks noChangeArrowheads="1"/>
            </p:cNvSpPr>
            <p:nvPr/>
          </p:nvSpPr>
          <p:spPr bwMode="auto">
            <a:xfrm>
              <a:off x="4739" y="3294"/>
              <a:ext cx="590" cy="363"/>
            </a:xfrm>
            <a:prstGeom prst="flowChart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anchor="ctr"/>
            <a:lstStyle/>
            <a:p>
              <a:r>
                <a:rPr lang="en-GB" sz="1800">
                  <a:solidFill>
                    <a:schemeClr val="tx2"/>
                  </a:solidFill>
                </a:rPr>
                <a:t>Page</a:t>
              </a:r>
            </a:p>
          </p:txBody>
        </p:sp>
      </p:grpSp>
      <p:sp>
        <p:nvSpPr>
          <p:cNvPr id="5128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What is sustainable sourcing for Alstom 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7388" y="2286000"/>
            <a:ext cx="5713412" cy="3951288"/>
          </a:xfrm>
        </p:spPr>
        <p:txBody>
          <a:bodyPr/>
          <a:lstStyle/>
          <a:p>
            <a:pPr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000" b="1" smtClean="0">
                <a:solidFill>
                  <a:srgbClr val="3333CC"/>
                </a:solidFill>
              </a:rPr>
              <a:t>Environment :</a:t>
            </a:r>
            <a:r>
              <a:rPr lang="en-GB" sz="2000" smtClean="0">
                <a:solidFill>
                  <a:srgbClr val="3333CC"/>
                </a:solidFill>
              </a:rPr>
              <a:t> </a:t>
            </a:r>
            <a:r>
              <a:rPr lang="en-GB" sz="2000" smtClean="0"/>
              <a:t>get suppliers who prove they take care about environment through their products and process</a:t>
            </a:r>
          </a:p>
          <a:p>
            <a:pPr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000" b="1" smtClean="0">
                <a:solidFill>
                  <a:srgbClr val="3333CC"/>
                </a:solidFill>
              </a:rPr>
              <a:t>Social :</a:t>
            </a:r>
            <a:r>
              <a:rPr lang="en-GB" sz="2000" smtClean="0">
                <a:solidFill>
                  <a:srgbClr val="3333CC"/>
                </a:solidFill>
              </a:rPr>
              <a:t> </a:t>
            </a:r>
            <a:r>
              <a:rPr lang="en-GB" sz="2000" smtClean="0"/>
              <a:t>get suppliers </a:t>
            </a:r>
            <a:r>
              <a:rPr lang="en-GB" sz="1800" smtClean="0"/>
              <a:t>who care about social conventions, namely working conditions and human rights, or who are in advance on social conditions</a:t>
            </a:r>
            <a:endParaRPr lang="en-GB" sz="2000" smtClean="0"/>
          </a:p>
          <a:p>
            <a:pPr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000" b="1" smtClean="0">
                <a:solidFill>
                  <a:srgbClr val="3333CC"/>
                </a:solidFill>
              </a:rPr>
              <a:t>Ethics :</a:t>
            </a:r>
            <a:r>
              <a:rPr lang="en-GB" sz="2000" smtClean="0">
                <a:solidFill>
                  <a:srgbClr val="3333CC"/>
                </a:solidFill>
              </a:rPr>
              <a:t> </a:t>
            </a:r>
            <a:r>
              <a:rPr lang="en-GB" sz="2000" smtClean="0"/>
              <a:t>get suppliers who respect fair business practises</a:t>
            </a:r>
          </a:p>
          <a:p>
            <a:pPr eaLnBrk="1" hangingPunct="1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Clr>
                <a:srgbClr val="000099"/>
              </a:buClr>
              <a:buFont typeface="Wingdings" pitchFamily="2" charset="2"/>
              <a:buChar char="§"/>
            </a:pPr>
            <a:r>
              <a:rPr lang="en-GB" sz="2000" smtClean="0"/>
              <a:t>Find suppliers who hold their </a:t>
            </a:r>
            <a:r>
              <a:rPr lang="en-GB" sz="2000" b="1" smtClean="0">
                <a:solidFill>
                  <a:srgbClr val="3333CC"/>
                </a:solidFill>
              </a:rPr>
              <a:t>own suppliers</a:t>
            </a:r>
            <a:r>
              <a:rPr lang="en-GB" sz="2000" smtClean="0">
                <a:solidFill>
                  <a:srgbClr val="3333CC"/>
                </a:solidFill>
              </a:rPr>
              <a:t> </a:t>
            </a:r>
            <a:r>
              <a:rPr lang="en-GB" sz="2000" smtClean="0"/>
              <a:t>to these same standards</a:t>
            </a:r>
          </a:p>
          <a:p>
            <a:pPr lvl="1" algn="ctr" eaLnBrk="1" hangingPunct="1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Font typeface="Wingdings 3" pitchFamily="18" charset="2"/>
              <a:buNone/>
            </a:pPr>
            <a:r>
              <a:rPr lang="en-GB" sz="2400" smtClean="0"/>
              <a:t>   </a:t>
            </a:r>
            <a:endParaRPr lang="en-GB" sz="2000" smtClean="0">
              <a:solidFill>
                <a:schemeClr val="folHlink"/>
              </a:solidFill>
            </a:endParaRPr>
          </a:p>
        </p:txBody>
      </p:sp>
      <p:pic>
        <p:nvPicPr>
          <p:cNvPr id="14340" name="Picture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2209800"/>
            <a:ext cx="16335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124200"/>
            <a:ext cx="1600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914400" y="1219200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1">
                <a:solidFill>
                  <a:srgbClr val="3333CC"/>
                </a:solidFill>
              </a:rPr>
              <a:t>Alstom aims to have suppliers at least respectful with the international conventions and possibly good or best in class in :</a:t>
            </a:r>
            <a:endParaRPr lang="fr-FR" sz="2400" b="1">
              <a:solidFill>
                <a:srgbClr val="3333CC"/>
              </a:solidFill>
            </a:endParaRP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838200" y="56388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1">
                <a:solidFill>
                  <a:srgbClr val="3333CC"/>
                </a:solidFill>
                <a:sym typeface="Wingdings" pitchFamily="2" charset="2"/>
              </a:rPr>
              <a:t> </a:t>
            </a:r>
            <a:r>
              <a:rPr lang="en-GB" sz="2400" b="1">
                <a:solidFill>
                  <a:srgbClr val="3333CC"/>
                </a:solidFill>
              </a:rPr>
              <a:t>Alstom aims at developing partnerships with suppliers capable to commit on these requirements and has set up objectives and  			measurement</a:t>
            </a:r>
            <a:endParaRPr lang="fr-FR" sz="2400" b="1">
              <a:solidFill>
                <a:srgbClr val="3333CC"/>
              </a:solidFill>
            </a:endParaRPr>
          </a:p>
        </p:txBody>
      </p:sp>
      <p:pic>
        <p:nvPicPr>
          <p:cNvPr id="14344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2590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5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hevron 16"/>
          <p:cNvSpPr>
            <a:spLocks noChangeArrowheads="1"/>
          </p:cNvSpPr>
          <p:nvPr/>
        </p:nvSpPr>
        <p:spPr bwMode="auto">
          <a:xfrm>
            <a:off x="6858000" y="2362200"/>
            <a:ext cx="2657475" cy="838200"/>
          </a:xfrm>
          <a:prstGeom prst="chevron">
            <a:avLst>
              <a:gd name="adj" fmla="val 32805"/>
            </a:avLst>
          </a:prstGeom>
          <a:solidFill>
            <a:srgbClr val="00B050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18435" name="Chevron 13"/>
          <p:cNvSpPr>
            <a:spLocks noChangeArrowheads="1"/>
          </p:cNvSpPr>
          <p:nvPr/>
        </p:nvSpPr>
        <p:spPr bwMode="auto">
          <a:xfrm>
            <a:off x="2971800" y="2362200"/>
            <a:ext cx="2057400" cy="838200"/>
          </a:xfrm>
          <a:prstGeom prst="chevron">
            <a:avLst>
              <a:gd name="adj" fmla="val 32795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18436" name="Titre 1"/>
          <p:cNvSpPr txBox="1">
            <a:spLocks/>
          </p:cNvSpPr>
          <p:nvPr/>
        </p:nvSpPr>
        <p:spPr bwMode="auto">
          <a:xfrm>
            <a:off x="457200" y="228600"/>
            <a:ext cx="9829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r>
              <a:rPr lang="en-GB" sz="2800" dirty="0">
                <a:solidFill>
                  <a:schemeClr val="tx2"/>
                </a:solidFill>
                <a:cs typeface="Tahoma" pitchFamily="34" charset="0"/>
              </a:rPr>
              <a:t>Alstom sustainable </a:t>
            </a:r>
            <a:r>
              <a:rPr lang="en-GB" sz="2800" dirty="0" smtClean="0">
                <a:solidFill>
                  <a:schemeClr val="tx2"/>
                </a:solidFill>
                <a:cs typeface="Tahoma" pitchFamily="34" charset="0"/>
              </a:rPr>
              <a:t>development </a:t>
            </a:r>
            <a:r>
              <a:rPr lang="en-GB" sz="2800" dirty="0">
                <a:solidFill>
                  <a:schemeClr val="tx2"/>
                </a:solidFill>
                <a:cs typeface="Tahoma" pitchFamily="34" charset="0"/>
              </a:rPr>
              <a:t>sourcing risk approach</a:t>
            </a:r>
          </a:p>
        </p:txBody>
      </p:sp>
      <p:sp>
        <p:nvSpPr>
          <p:cNvPr id="18437" name="Pentagone 7"/>
          <p:cNvSpPr>
            <a:spLocks noChangeArrowheads="1"/>
          </p:cNvSpPr>
          <p:nvPr/>
        </p:nvSpPr>
        <p:spPr bwMode="auto">
          <a:xfrm>
            <a:off x="381000" y="2362200"/>
            <a:ext cx="2657475" cy="828675"/>
          </a:xfrm>
          <a:prstGeom prst="homePlate">
            <a:avLst>
              <a:gd name="adj" fmla="val 33182"/>
            </a:avLst>
          </a:prstGeom>
          <a:solidFill>
            <a:srgbClr val="CCFFCC"/>
          </a:solidFill>
          <a:ln w="38100" algn="ctr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18438" name="ZoneTexte 8"/>
          <p:cNvSpPr txBox="1">
            <a:spLocks noChangeArrowheads="1"/>
          </p:cNvSpPr>
          <p:nvPr/>
        </p:nvSpPr>
        <p:spPr bwMode="auto">
          <a:xfrm>
            <a:off x="457200" y="2590800"/>
            <a:ext cx="2486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cs typeface="Tahoma" pitchFamily="34" charset="0"/>
              </a:rPr>
              <a:t>CSR charter and/or contractual</a:t>
            </a:r>
          </a:p>
          <a:p>
            <a:pPr eaLnBrk="1" hangingPunct="1"/>
            <a:r>
              <a:rPr lang="en-GB">
                <a:cs typeface="Tahoma" pitchFamily="34" charset="0"/>
              </a:rPr>
              <a:t> clause</a:t>
            </a:r>
          </a:p>
        </p:txBody>
      </p:sp>
      <p:sp>
        <p:nvSpPr>
          <p:cNvPr id="18439" name="ZoneTexte 12"/>
          <p:cNvSpPr txBox="1">
            <a:spLocks noChangeArrowheads="1"/>
          </p:cNvSpPr>
          <p:nvPr/>
        </p:nvSpPr>
        <p:spPr bwMode="auto">
          <a:xfrm>
            <a:off x="3200400" y="2590800"/>
            <a:ext cx="19716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cs typeface="Tahoma" pitchFamily="34" charset="0"/>
              </a:rPr>
              <a:t>CSR assessments of </a:t>
            </a:r>
          </a:p>
          <a:p>
            <a:pPr eaLnBrk="1" hangingPunct="1"/>
            <a:r>
              <a:rPr lang="en-GB">
                <a:cs typeface="Tahoma" pitchFamily="34" charset="0"/>
              </a:rPr>
              <a:t>suppliers </a:t>
            </a:r>
            <a:br>
              <a:rPr lang="en-GB">
                <a:cs typeface="Tahoma" pitchFamily="34" charset="0"/>
              </a:rPr>
            </a:br>
            <a:endParaRPr lang="en-GB">
              <a:cs typeface="Tahoma" pitchFamily="34" charset="0"/>
            </a:endParaRPr>
          </a:p>
        </p:txBody>
      </p:sp>
      <p:sp>
        <p:nvSpPr>
          <p:cNvPr id="18440" name="Chevron 14"/>
          <p:cNvSpPr>
            <a:spLocks noChangeArrowheads="1"/>
          </p:cNvSpPr>
          <p:nvPr/>
        </p:nvSpPr>
        <p:spPr bwMode="auto">
          <a:xfrm>
            <a:off x="4876800" y="2362200"/>
            <a:ext cx="2120900" cy="838200"/>
          </a:xfrm>
          <a:prstGeom prst="chevron">
            <a:avLst>
              <a:gd name="adj" fmla="val 328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18441" name="ZoneTexte 15"/>
          <p:cNvSpPr txBox="1">
            <a:spLocks noChangeArrowheads="1"/>
          </p:cNvSpPr>
          <p:nvPr/>
        </p:nvSpPr>
        <p:spPr bwMode="auto">
          <a:xfrm>
            <a:off x="5257800" y="2667000"/>
            <a:ext cx="162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cs typeface="Tahoma" pitchFamily="34" charset="0"/>
              </a:rPr>
              <a:t>Suppliers Audits</a:t>
            </a:r>
          </a:p>
        </p:txBody>
      </p:sp>
      <p:sp>
        <p:nvSpPr>
          <p:cNvPr id="18442" name="ZoneTexte 17"/>
          <p:cNvSpPr txBox="1">
            <a:spLocks noChangeArrowheads="1"/>
          </p:cNvSpPr>
          <p:nvPr/>
        </p:nvSpPr>
        <p:spPr bwMode="auto">
          <a:xfrm>
            <a:off x="7162800" y="2514600"/>
            <a:ext cx="215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cs typeface="Tahoma" pitchFamily="34" charset="0"/>
              </a:rPr>
              <a:t>Suppliers</a:t>
            </a:r>
            <a:r>
              <a:rPr lang="en-US">
                <a:solidFill>
                  <a:schemeClr val="accent2"/>
                </a:solidFill>
                <a:cs typeface="Tahoma" pitchFamily="34" charset="0"/>
              </a:rPr>
              <a:t/>
            </a:r>
            <a:br>
              <a:rPr lang="en-US">
                <a:solidFill>
                  <a:schemeClr val="accent2"/>
                </a:solidFill>
                <a:cs typeface="Tahoma" pitchFamily="34" charset="0"/>
              </a:rPr>
            </a:br>
            <a:r>
              <a:rPr lang="en-US">
                <a:solidFill>
                  <a:schemeClr val="tx2"/>
                </a:solidFill>
                <a:cs typeface="Tahoma" pitchFamily="34" charset="0"/>
              </a:rPr>
              <a:t>Development</a:t>
            </a:r>
          </a:p>
        </p:txBody>
      </p:sp>
      <p:sp>
        <p:nvSpPr>
          <p:cNvPr id="18443" name="Text Box 1037"/>
          <p:cNvSpPr txBox="1">
            <a:spLocks noChangeArrowheads="1"/>
          </p:cNvSpPr>
          <p:nvPr/>
        </p:nvSpPr>
        <p:spPr bwMode="auto">
          <a:xfrm>
            <a:off x="2514600" y="4114800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444" name="Text Box 1050"/>
          <p:cNvSpPr txBox="1">
            <a:spLocks noChangeArrowheads="1"/>
          </p:cNvSpPr>
          <p:nvPr/>
        </p:nvSpPr>
        <p:spPr bwMode="auto">
          <a:xfrm>
            <a:off x="1828800" y="40386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>
                <a:solidFill>
                  <a:srgbClr val="1B5CA5"/>
                </a:solidFill>
              </a:rPr>
              <a:t>Objectives</a:t>
            </a:r>
          </a:p>
        </p:txBody>
      </p:sp>
      <p:sp>
        <p:nvSpPr>
          <p:cNvPr id="18445" name="Rectangle 1065"/>
          <p:cNvSpPr>
            <a:spLocks noChangeArrowheads="1"/>
          </p:cNvSpPr>
          <p:nvPr/>
        </p:nvSpPr>
        <p:spPr bwMode="auto">
          <a:xfrm>
            <a:off x="50514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447" name="Text Box 1039"/>
          <p:cNvSpPr txBox="1">
            <a:spLocks noChangeArrowheads="1"/>
          </p:cNvSpPr>
          <p:nvPr/>
        </p:nvSpPr>
        <p:spPr bwMode="auto">
          <a:xfrm>
            <a:off x="533400" y="1447800"/>
            <a:ext cx="891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>
                <a:solidFill>
                  <a:schemeClr val="folHlink"/>
                </a:solidFill>
              </a:rPr>
              <a:t>Target : no supplier representing risk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505200" y="3587750"/>
            <a:ext cx="3352800" cy="2687638"/>
            <a:chOff x="2208" y="2260"/>
            <a:chExt cx="2112" cy="1693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8" y="2260"/>
              <a:ext cx="2112" cy="1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809" y="2373"/>
              <a:ext cx="884" cy="658"/>
            </a:xfrm>
            <a:custGeom>
              <a:avLst/>
              <a:gdLst>
                <a:gd name="T0" fmla="*/ 1326 w 2652"/>
                <a:gd name="T1" fmla="*/ 0 h 1973"/>
                <a:gd name="T2" fmla="*/ 2652 w 2652"/>
                <a:gd name="T3" fmla="*/ 1973 h 1973"/>
                <a:gd name="T4" fmla="*/ 0 w 2652"/>
                <a:gd name="T5" fmla="*/ 1973 h 1973"/>
                <a:gd name="T6" fmla="*/ 1326 w 2652"/>
                <a:gd name="T7" fmla="*/ 0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2" h="1973">
                  <a:moveTo>
                    <a:pt x="1326" y="0"/>
                  </a:moveTo>
                  <a:lnTo>
                    <a:pt x="2652" y="1973"/>
                  </a:lnTo>
                  <a:lnTo>
                    <a:pt x="0" y="1973"/>
                  </a:lnTo>
                  <a:lnTo>
                    <a:pt x="1326" y="0"/>
                  </a:lnTo>
                  <a:close/>
                </a:path>
              </a:pathLst>
            </a:custGeom>
            <a:solidFill>
              <a:srgbClr val="0066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491" y="3054"/>
              <a:ext cx="1542" cy="453"/>
            </a:xfrm>
            <a:custGeom>
              <a:avLst/>
              <a:gdLst>
                <a:gd name="T0" fmla="*/ 4625 w 4625"/>
                <a:gd name="T1" fmla="*/ 1360 h 1360"/>
                <a:gd name="T2" fmla="*/ 3682 w 4625"/>
                <a:gd name="T3" fmla="*/ 0 h 1360"/>
                <a:gd name="T4" fmla="*/ 942 w 4625"/>
                <a:gd name="T5" fmla="*/ 0 h 1360"/>
                <a:gd name="T6" fmla="*/ 0 w 4625"/>
                <a:gd name="T7" fmla="*/ 1360 h 1360"/>
                <a:gd name="T8" fmla="*/ 4625 w 4625"/>
                <a:gd name="T9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5" h="1360">
                  <a:moveTo>
                    <a:pt x="4625" y="1360"/>
                  </a:moveTo>
                  <a:lnTo>
                    <a:pt x="3682" y="0"/>
                  </a:lnTo>
                  <a:lnTo>
                    <a:pt x="942" y="0"/>
                  </a:lnTo>
                  <a:lnTo>
                    <a:pt x="0" y="1360"/>
                  </a:lnTo>
                  <a:lnTo>
                    <a:pt x="4625" y="1360"/>
                  </a:lnTo>
                  <a:close/>
                </a:path>
              </a:pathLst>
            </a:custGeom>
            <a:solidFill>
              <a:srgbClr val="99C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219" y="3530"/>
              <a:ext cx="2086" cy="408"/>
            </a:xfrm>
            <a:custGeom>
              <a:avLst/>
              <a:gdLst>
                <a:gd name="T0" fmla="*/ 6257 w 6257"/>
                <a:gd name="T1" fmla="*/ 1225 h 1225"/>
                <a:gd name="T2" fmla="*/ 5460 w 6257"/>
                <a:gd name="T3" fmla="*/ 0 h 1225"/>
                <a:gd name="T4" fmla="*/ 796 w 6257"/>
                <a:gd name="T5" fmla="*/ 0 h 1225"/>
                <a:gd name="T6" fmla="*/ 0 w 6257"/>
                <a:gd name="T7" fmla="*/ 1225 h 1225"/>
                <a:gd name="T8" fmla="*/ 6257 w 6257"/>
                <a:gd name="T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7" h="1225">
                  <a:moveTo>
                    <a:pt x="6257" y="1225"/>
                  </a:moveTo>
                  <a:lnTo>
                    <a:pt x="5460" y="0"/>
                  </a:lnTo>
                  <a:lnTo>
                    <a:pt x="796" y="0"/>
                  </a:lnTo>
                  <a:lnTo>
                    <a:pt x="0" y="1225"/>
                  </a:lnTo>
                  <a:lnTo>
                    <a:pt x="6257" y="1225"/>
                  </a:lnTo>
                  <a:close/>
                </a:path>
              </a:pathLst>
            </a:custGeom>
            <a:solidFill>
              <a:srgbClr val="CCE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605" y="3666"/>
              <a:ext cx="13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010" y="3672"/>
              <a:ext cx="57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Charter 80%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650" y="3212"/>
              <a:ext cx="120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889" y="3218"/>
              <a:ext cx="7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Assessments</a:t>
              </a:r>
              <a:r>
                <a:rPr kumimoji="0" lang="fr-FR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 40%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466" y="2260"/>
              <a:ext cx="79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551" y="2266"/>
              <a:ext cx="7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Internal 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013" y="2782"/>
              <a:ext cx="47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118" y="2764"/>
              <a:ext cx="32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Charter for sustainable development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Principle : compliance with ILO ( International Labour Organisation) and other international conventions in particular with</a:t>
            </a:r>
          </a:p>
          <a:p>
            <a:pPr lvl="1" eaLnBrk="1" hangingPunct="1"/>
            <a:r>
              <a:rPr lang="en-GB" smtClean="0"/>
              <a:t>Labour standards</a:t>
            </a:r>
          </a:p>
          <a:p>
            <a:pPr lvl="1" eaLnBrk="1" hangingPunct="1"/>
            <a:r>
              <a:rPr lang="en-GB" smtClean="0"/>
              <a:t>Ethics</a:t>
            </a:r>
          </a:p>
          <a:p>
            <a:pPr lvl="1" eaLnBrk="1" hangingPunct="1"/>
            <a:r>
              <a:rPr lang="en-GB" smtClean="0"/>
              <a:t>Environmental protection</a:t>
            </a:r>
          </a:p>
          <a:p>
            <a:pPr lvl="1" eaLnBrk="1" hangingPunct="1"/>
            <a:r>
              <a:rPr lang="en-GB" smtClean="0"/>
              <a:t>Occupational health and safety</a:t>
            </a:r>
          </a:p>
          <a:p>
            <a:pPr lvl="1" eaLnBrk="1" hangingPunct="1"/>
            <a:endParaRPr lang="en-GB" smtClean="0"/>
          </a:p>
          <a:p>
            <a:pPr eaLnBrk="1" hangingPunct="1">
              <a:buFont typeface="Arial" pitchFamily="34" charset="0"/>
              <a:buNone/>
            </a:pPr>
            <a:r>
              <a:rPr lang="en-GB" smtClean="0"/>
              <a:t>     </a:t>
            </a:r>
            <a:r>
              <a:rPr lang="en-GB" smtClean="0">
                <a:sym typeface="Wingdings" pitchFamily="2" charset="2"/>
              </a:rPr>
              <a:t> </a:t>
            </a:r>
            <a:r>
              <a:rPr lang="en-GB" smtClean="0"/>
              <a:t>The acceptation of the charter by the supplier is a pre-requisite to any order from Alstom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mtClean="0">
                <a:sym typeface="Wingdings" pitchFamily="2" charset="2"/>
              </a:rPr>
              <a:t>      </a:t>
            </a:r>
            <a:r>
              <a:rPr lang="en-GB" smtClean="0"/>
              <a:t>The acceptation of the charter by the supplier is an Alstom’s instruction</a:t>
            </a:r>
          </a:p>
        </p:txBody>
      </p:sp>
      <p:sp>
        <p:nvSpPr>
          <p:cNvPr id="16388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hevron 16"/>
          <p:cNvSpPr>
            <a:spLocks noChangeArrowheads="1"/>
          </p:cNvSpPr>
          <p:nvPr/>
        </p:nvSpPr>
        <p:spPr bwMode="auto">
          <a:xfrm>
            <a:off x="6858000" y="2362200"/>
            <a:ext cx="2657475" cy="838200"/>
          </a:xfrm>
          <a:prstGeom prst="chevron">
            <a:avLst>
              <a:gd name="adj" fmla="val 32805"/>
            </a:avLst>
          </a:prstGeom>
          <a:solidFill>
            <a:srgbClr val="00B050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20483" name="Chevron 13"/>
          <p:cNvSpPr>
            <a:spLocks noChangeArrowheads="1"/>
          </p:cNvSpPr>
          <p:nvPr/>
        </p:nvSpPr>
        <p:spPr bwMode="auto">
          <a:xfrm>
            <a:off x="2971800" y="2362200"/>
            <a:ext cx="2057400" cy="838200"/>
          </a:xfrm>
          <a:prstGeom prst="chevron">
            <a:avLst>
              <a:gd name="adj" fmla="val 32795"/>
            </a:avLst>
          </a:prstGeom>
          <a:solidFill>
            <a:srgbClr val="92D050"/>
          </a:solidFill>
          <a:ln w="38100" algn="ctr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20484" name="Titre 1"/>
          <p:cNvSpPr txBox="1">
            <a:spLocks/>
          </p:cNvSpPr>
          <p:nvPr/>
        </p:nvSpPr>
        <p:spPr bwMode="auto">
          <a:xfrm>
            <a:off x="457200" y="228600"/>
            <a:ext cx="9829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r>
              <a:rPr lang="en-GB" sz="2800">
                <a:solidFill>
                  <a:schemeClr val="tx2"/>
                </a:solidFill>
                <a:cs typeface="Tahoma" pitchFamily="34" charset="0"/>
              </a:rPr>
              <a:t>Alstom sustainable development sourcing risk approach</a:t>
            </a:r>
          </a:p>
        </p:txBody>
      </p:sp>
      <p:sp>
        <p:nvSpPr>
          <p:cNvPr id="20485" name="Pentagone 7"/>
          <p:cNvSpPr>
            <a:spLocks noChangeArrowheads="1"/>
          </p:cNvSpPr>
          <p:nvPr/>
        </p:nvSpPr>
        <p:spPr bwMode="auto">
          <a:xfrm>
            <a:off x="381000" y="2362200"/>
            <a:ext cx="2657475" cy="828675"/>
          </a:xfrm>
          <a:prstGeom prst="homePlate">
            <a:avLst>
              <a:gd name="adj" fmla="val 33182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20486" name="ZoneTexte 8"/>
          <p:cNvSpPr txBox="1">
            <a:spLocks noChangeArrowheads="1"/>
          </p:cNvSpPr>
          <p:nvPr/>
        </p:nvSpPr>
        <p:spPr bwMode="auto">
          <a:xfrm>
            <a:off x="457200" y="2590800"/>
            <a:ext cx="2486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CSR charter and/or contractual</a:t>
            </a:r>
          </a:p>
          <a:p>
            <a:pPr eaLnBrk="1" hangingPunct="1"/>
            <a:r>
              <a:rPr lang="en-GB">
                <a:solidFill>
                  <a:schemeClr val="bg2"/>
                </a:solidFill>
                <a:cs typeface="Tahoma" pitchFamily="34" charset="0"/>
              </a:rPr>
              <a:t> clause</a:t>
            </a:r>
          </a:p>
        </p:txBody>
      </p:sp>
      <p:sp>
        <p:nvSpPr>
          <p:cNvPr id="20487" name="ZoneTexte 12"/>
          <p:cNvSpPr txBox="1">
            <a:spLocks noChangeArrowheads="1"/>
          </p:cNvSpPr>
          <p:nvPr/>
        </p:nvSpPr>
        <p:spPr bwMode="auto">
          <a:xfrm>
            <a:off x="3200400" y="2590800"/>
            <a:ext cx="19716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CSR assessments of </a:t>
            </a:r>
          </a:p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</a:t>
            </a:r>
            <a:br>
              <a:rPr lang="en-GB">
                <a:solidFill>
                  <a:schemeClr val="tx2"/>
                </a:solidFill>
                <a:cs typeface="Tahoma" pitchFamily="34" charset="0"/>
              </a:rPr>
            </a:br>
            <a:endParaRPr lang="en-GB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20488" name="Chevron 14"/>
          <p:cNvSpPr>
            <a:spLocks noChangeArrowheads="1"/>
          </p:cNvSpPr>
          <p:nvPr/>
        </p:nvSpPr>
        <p:spPr bwMode="auto">
          <a:xfrm>
            <a:off x="4876800" y="2362200"/>
            <a:ext cx="2120900" cy="838200"/>
          </a:xfrm>
          <a:prstGeom prst="chevron">
            <a:avLst>
              <a:gd name="adj" fmla="val 328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>
              <a:latin typeface="Arial" pitchFamily="34" charset="0"/>
              <a:cs typeface="Tahoma" pitchFamily="34" charset="0"/>
            </a:endParaRPr>
          </a:p>
        </p:txBody>
      </p:sp>
      <p:sp>
        <p:nvSpPr>
          <p:cNvPr id="20489" name="ZoneTexte 15"/>
          <p:cNvSpPr txBox="1">
            <a:spLocks noChangeArrowheads="1"/>
          </p:cNvSpPr>
          <p:nvPr/>
        </p:nvSpPr>
        <p:spPr bwMode="auto">
          <a:xfrm>
            <a:off x="5257800" y="2667000"/>
            <a:ext cx="162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GB">
                <a:solidFill>
                  <a:schemeClr val="tx2"/>
                </a:solidFill>
                <a:cs typeface="Tahoma" pitchFamily="34" charset="0"/>
              </a:rPr>
              <a:t>Suppliers Audits</a:t>
            </a:r>
          </a:p>
        </p:txBody>
      </p:sp>
      <p:sp>
        <p:nvSpPr>
          <p:cNvPr id="20490" name="ZoneTexte 17"/>
          <p:cNvSpPr txBox="1">
            <a:spLocks noChangeArrowheads="1"/>
          </p:cNvSpPr>
          <p:nvPr/>
        </p:nvSpPr>
        <p:spPr bwMode="auto">
          <a:xfrm>
            <a:off x="7162800" y="2514600"/>
            <a:ext cx="2155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  <a:cs typeface="Tahoma" pitchFamily="34" charset="0"/>
              </a:rPr>
              <a:t>Suppliers</a:t>
            </a:r>
            <a:br>
              <a:rPr lang="en-US">
                <a:solidFill>
                  <a:schemeClr val="tx2"/>
                </a:solidFill>
                <a:cs typeface="Tahoma" pitchFamily="34" charset="0"/>
              </a:rPr>
            </a:br>
            <a:r>
              <a:rPr lang="en-US">
                <a:solidFill>
                  <a:schemeClr val="tx2"/>
                </a:solidFill>
                <a:cs typeface="Tahoma" pitchFamily="34" charset="0"/>
              </a:rPr>
              <a:t>Development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2514600" y="4114800"/>
            <a:ext cx="396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828800" y="40386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>
                <a:solidFill>
                  <a:srgbClr val="1B5CA5"/>
                </a:solidFill>
              </a:rPr>
              <a:t>Objectives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5051425" y="3048000"/>
            <a:ext cx="1841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0495" name="Text Box 1039"/>
          <p:cNvSpPr txBox="1">
            <a:spLocks noChangeArrowheads="1"/>
          </p:cNvSpPr>
          <p:nvPr/>
        </p:nvSpPr>
        <p:spPr bwMode="auto">
          <a:xfrm>
            <a:off x="533400" y="1447800"/>
            <a:ext cx="891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>
                <a:solidFill>
                  <a:schemeClr val="folHlink"/>
                </a:solidFill>
              </a:rPr>
              <a:t>Target : no supplier representing risk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505200" y="3587750"/>
            <a:ext cx="3352800" cy="2687638"/>
            <a:chOff x="2208" y="2260"/>
            <a:chExt cx="2112" cy="1693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8" y="2260"/>
              <a:ext cx="2112" cy="1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809" y="2373"/>
              <a:ext cx="884" cy="658"/>
            </a:xfrm>
            <a:custGeom>
              <a:avLst/>
              <a:gdLst>
                <a:gd name="T0" fmla="*/ 1326 w 2652"/>
                <a:gd name="T1" fmla="*/ 0 h 1973"/>
                <a:gd name="T2" fmla="*/ 2652 w 2652"/>
                <a:gd name="T3" fmla="*/ 1973 h 1973"/>
                <a:gd name="T4" fmla="*/ 0 w 2652"/>
                <a:gd name="T5" fmla="*/ 1973 h 1973"/>
                <a:gd name="T6" fmla="*/ 1326 w 2652"/>
                <a:gd name="T7" fmla="*/ 0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2" h="1973">
                  <a:moveTo>
                    <a:pt x="1326" y="0"/>
                  </a:moveTo>
                  <a:lnTo>
                    <a:pt x="2652" y="1973"/>
                  </a:lnTo>
                  <a:lnTo>
                    <a:pt x="0" y="1973"/>
                  </a:lnTo>
                  <a:lnTo>
                    <a:pt x="1326" y="0"/>
                  </a:lnTo>
                  <a:close/>
                </a:path>
              </a:pathLst>
            </a:custGeom>
            <a:solidFill>
              <a:srgbClr val="0066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491" y="3054"/>
              <a:ext cx="1542" cy="453"/>
            </a:xfrm>
            <a:custGeom>
              <a:avLst/>
              <a:gdLst>
                <a:gd name="T0" fmla="*/ 4625 w 4625"/>
                <a:gd name="T1" fmla="*/ 1360 h 1360"/>
                <a:gd name="T2" fmla="*/ 3682 w 4625"/>
                <a:gd name="T3" fmla="*/ 0 h 1360"/>
                <a:gd name="T4" fmla="*/ 942 w 4625"/>
                <a:gd name="T5" fmla="*/ 0 h 1360"/>
                <a:gd name="T6" fmla="*/ 0 w 4625"/>
                <a:gd name="T7" fmla="*/ 1360 h 1360"/>
                <a:gd name="T8" fmla="*/ 4625 w 4625"/>
                <a:gd name="T9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5" h="1360">
                  <a:moveTo>
                    <a:pt x="4625" y="1360"/>
                  </a:moveTo>
                  <a:lnTo>
                    <a:pt x="3682" y="0"/>
                  </a:lnTo>
                  <a:lnTo>
                    <a:pt x="942" y="0"/>
                  </a:lnTo>
                  <a:lnTo>
                    <a:pt x="0" y="1360"/>
                  </a:lnTo>
                  <a:lnTo>
                    <a:pt x="4625" y="1360"/>
                  </a:lnTo>
                  <a:close/>
                </a:path>
              </a:pathLst>
            </a:custGeom>
            <a:solidFill>
              <a:srgbClr val="99C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219" y="3530"/>
              <a:ext cx="2086" cy="408"/>
            </a:xfrm>
            <a:custGeom>
              <a:avLst/>
              <a:gdLst>
                <a:gd name="T0" fmla="*/ 6257 w 6257"/>
                <a:gd name="T1" fmla="*/ 1225 h 1225"/>
                <a:gd name="T2" fmla="*/ 5460 w 6257"/>
                <a:gd name="T3" fmla="*/ 0 h 1225"/>
                <a:gd name="T4" fmla="*/ 796 w 6257"/>
                <a:gd name="T5" fmla="*/ 0 h 1225"/>
                <a:gd name="T6" fmla="*/ 0 w 6257"/>
                <a:gd name="T7" fmla="*/ 1225 h 1225"/>
                <a:gd name="T8" fmla="*/ 6257 w 6257"/>
                <a:gd name="T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57" h="1225">
                  <a:moveTo>
                    <a:pt x="6257" y="1225"/>
                  </a:moveTo>
                  <a:lnTo>
                    <a:pt x="5460" y="0"/>
                  </a:lnTo>
                  <a:lnTo>
                    <a:pt x="796" y="0"/>
                  </a:lnTo>
                  <a:lnTo>
                    <a:pt x="0" y="1225"/>
                  </a:lnTo>
                  <a:lnTo>
                    <a:pt x="6257" y="1225"/>
                  </a:lnTo>
                  <a:close/>
                </a:path>
              </a:pathLst>
            </a:custGeom>
            <a:solidFill>
              <a:srgbClr val="CCECFF"/>
            </a:solidFill>
            <a:ln w="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605" y="3666"/>
              <a:ext cx="131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3010" y="3672"/>
              <a:ext cx="57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Charter 80%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650" y="3212"/>
              <a:ext cx="120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889" y="3218"/>
              <a:ext cx="71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Assessments</a:t>
              </a:r>
              <a:r>
                <a:rPr kumimoji="0" lang="fr-FR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 </a:t>
              </a:r>
              <a:r>
                <a:rPr lang="fr-FR" sz="1300" b="1" dirty="0">
                  <a:solidFill>
                    <a:srgbClr val="000000"/>
                  </a:solidFill>
                </a:rPr>
                <a:t>4</a:t>
              </a:r>
              <a:r>
                <a:rPr kumimoji="0" lang="fr-FR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lstom" pitchFamily="2" charset="0"/>
                </a:rPr>
                <a:t>0%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466" y="2260"/>
              <a:ext cx="79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3551" y="2266"/>
              <a:ext cx="7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Internal 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3013" y="2782"/>
              <a:ext cx="47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3118" y="2764"/>
              <a:ext cx="32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lstom" pitchFamily="2" charset="0"/>
                </a:rPr>
                <a:t>Audits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Sustainable development assessment : Who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7388" y="1676400"/>
            <a:ext cx="9015412" cy="4560888"/>
          </a:xfrm>
        </p:spPr>
        <p:txBody>
          <a:bodyPr/>
          <a:lstStyle/>
          <a:p>
            <a:pPr eaLnBrk="1" hangingPunct="1"/>
            <a:r>
              <a:rPr lang="en-GB" sz="2800" smtClean="0"/>
              <a:t>Objective : </a:t>
            </a:r>
          </a:p>
          <a:p>
            <a:pPr lvl="1" eaLnBrk="1" hangingPunct="1"/>
            <a:r>
              <a:rPr lang="en-GB" sz="2400" smtClean="0"/>
              <a:t>Every strategic supplier</a:t>
            </a:r>
          </a:p>
          <a:p>
            <a:pPr lvl="1" eaLnBrk="1" hangingPunct="1"/>
            <a:r>
              <a:rPr lang="en-GB" sz="2400" smtClean="0"/>
              <a:t>Suppliers in main RFQ</a:t>
            </a:r>
          </a:p>
          <a:p>
            <a:pPr lvl="1" eaLnBrk="1" hangingPunct="1"/>
            <a:r>
              <a:rPr lang="en-GB" sz="2400" smtClean="0"/>
              <a:t>Suppliers in risky countries or providing risky commodities</a:t>
            </a:r>
          </a:p>
          <a:p>
            <a:pPr lvl="1" eaLnBrk="1" hangingPunct="1"/>
            <a:endParaRPr lang="en-GB" sz="2400" smtClean="0"/>
          </a:p>
          <a:p>
            <a:pPr eaLnBrk="1" hangingPunct="1">
              <a:buFont typeface="Arial" pitchFamily="34" charset="0"/>
              <a:buNone/>
            </a:pPr>
            <a:r>
              <a:rPr lang="en-GB" smtClean="0">
                <a:sym typeface="Wingdings" pitchFamily="2" charset="2"/>
              </a:rPr>
              <a:t>   </a:t>
            </a:r>
            <a:r>
              <a:rPr lang="en-GB" sz="2800" smtClean="0">
                <a:sym typeface="Wingdings" pitchFamily="2" charset="2"/>
              </a:rPr>
              <a:t>Target : Suppliers representing 40% of Alstom’s spend  should be assessed ( 3 years target).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 smtClean="0">
                <a:solidFill>
                  <a:srgbClr val="0000FF"/>
                </a:solidFill>
                <a:sym typeface="Wingdings" pitchFamily="2" charset="2"/>
              </a:rPr>
              <a:t>                             </a:t>
            </a:r>
            <a:endParaRPr lang="en-GB" sz="2000" smtClean="0">
              <a:solidFill>
                <a:srgbClr val="0000FF"/>
              </a:solidFill>
            </a:endParaRPr>
          </a:p>
          <a:p>
            <a:pPr lvl="1" eaLnBrk="1" hangingPunct="1"/>
            <a:endParaRPr lang="en-GB" smtClean="0"/>
          </a:p>
        </p:txBody>
      </p:sp>
      <p:sp>
        <p:nvSpPr>
          <p:cNvPr id="18436" name="Espace réservé du pied de page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lstom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lstom" pitchFamily="2" charset="0"/>
              </a:defRPr>
            </a:lvl9pPr>
          </a:lstStyle>
          <a:p>
            <a:pPr eaLnBrk="1" hangingPunct="1"/>
            <a:r>
              <a:rPr lang="en-US" sz="1000" smtClean="0">
                <a:solidFill>
                  <a:srgbClr val="8C8C8C"/>
                </a:solidFill>
              </a:rPr>
              <a:t>Sustainable sourcing July 2011 </a:t>
            </a:r>
            <a:endParaRPr lang="en-GB" sz="1000" smtClean="0">
              <a:solidFill>
                <a:srgbClr val="8C8C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_35mm">
  <a:themeElements>
    <a:clrScheme name="">
      <a:dk1>
        <a:srgbClr val="333333"/>
      </a:dk1>
      <a:lt1>
        <a:srgbClr val="C0C0C0"/>
      </a:lt1>
      <a:dk2>
        <a:srgbClr val="FFFFFF"/>
      </a:dk2>
      <a:lt2>
        <a:srgbClr val="777777"/>
      </a:lt2>
      <a:accent1>
        <a:srgbClr val="C8DAE8"/>
      </a:accent1>
      <a:accent2>
        <a:srgbClr val="F19300"/>
      </a:accent2>
      <a:accent3>
        <a:srgbClr val="DCDCDC"/>
      </a:accent3>
      <a:accent4>
        <a:srgbClr val="2A2A2A"/>
      </a:accent4>
      <a:accent5>
        <a:srgbClr val="E0EAF2"/>
      </a:accent5>
      <a:accent6>
        <a:srgbClr val="DA8500"/>
      </a:accent6>
      <a:hlink>
        <a:srgbClr val="9E0F60"/>
      </a:hlink>
      <a:folHlink>
        <a:srgbClr val="005881"/>
      </a:folHlink>
    </a:clrScheme>
    <a:fontScheme name="Corporate_35mm">
      <a:majorFont>
        <a:latin typeface="Alstom"/>
        <a:ea typeface=""/>
        <a:cs typeface=""/>
      </a:majorFont>
      <a:minorFont>
        <a:latin typeface="Alsto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_35m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35mm 13">
        <a:dk1>
          <a:srgbClr val="B2B2B2"/>
        </a:dk1>
        <a:lt1>
          <a:srgbClr val="B2B2B2"/>
        </a:lt1>
        <a:dk2>
          <a:srgbClr val="FFFFFF"/>
        </a:dk2>
        <a:lt2>
          <a:srgbClr val="777777"/>
        </a:lt2>
        <a:accent1>
          <a:srgbClr val="4D4D4D"/>
        </a:accent1>
        <a:accent2>
          <a:srgbClr val="809EA8"/>
        </a:accent2>
        <a:accent3>
          <a:srgbClr val="D5D5D5"/>
        </a:accent3>
        <a:accent4>
          <a:srgbClr val="979797"/>
        </a:accent4>
        <a:accent5>
          <a:srgbClr val="B2B2B2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14">
        <a:dk1>
          <a:srgbClr val="111111"/>
        </a:dk1>
        <a:lt1>
          <a:srgbClr val="C0C0C0"/>
        </a:lt1>
        <a:dk2>
          <a:srgbClr val="FFFFFF"/>
        </a:dk2>
        <a:lt2>
          <a:srgbClr val="777777"/>
        </a:lt2>
        <a:accent1>
          <a:srgbClr val="6D8FA5"/>
        </a:accent1>
        <a:accent2>
          <a:srgbClr val="F19300"/>
        </a:accent2>
        <a:accent3>
          <a:srgbClr val="DCDCDC"/>
        </a:accent3>
        <a:accent4>
          <a:srgbClr val="0D0D0D"/>
        </a:accent4>
        <a:accent5>
          <a:srgbClr val="BAC6CF"/>
        </a:accent5>
        <a:accent6>
          <a:srgbClr val="DA8500"/>
        </a:accent6>
        <a:hlink>
          <a:srgbClr val="E21B1D"/>
        </a:hlink>
        <a:folHlink>
          <a:srgbClr val="0058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15">
        <a:dk1>
          <a:srgbClr val="111111"/>
        </a:dk1>
        <a:lt1>
          <a:srgbClr val="C0C0C0"/>
        </a:lt1>
        <a:dk2>
          <a:srgbClr val="FFFFFF"/>
        </a:dk2>
        <a:lt2>
          <a:srgbClr val="777777"/>
        </a:lt2>
        <a:accent1>
          <a:srgbClr val="6D8FA5"/>
        </a:accent1>
        <a:accent2>
          <a:srgbClr val="F19300"/>
        </a:accent2>
        <a:accent3>
          <a:srgbClr val="DCDCDC"/>
        </a:accent3>
        <a:accent4>
          <a:srgbClr val="0D0D0D"/>
        </a:accent4>
        <a:accent5>
          <a:srgbClr val="BAC6CF"/>
        </a:accent5>
        <a:accent6>
          <a:srgbClr val="DA8500"/>
        </a:accent6>
        <a:hlink>
          <a:srgbClr val="9E0F60"/>
        </a:hlink>
        <a:folHlink>
          <a:srgbClr val="0058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35mm 16">
        <a:dk1>
          <a:srgbClr val="5F5F5F"/>
        </a:dk1>
        <a:lt1>
          <a:srgbClr val="C0C0C0"/>
        </a:lt1>
        <a:dk2>
          <a:srgbClr val="FFFFFF"/>
        </a:dk2>
        <a:lt2>
          <a:srgbClr val="777777"/>
        </a:lt2>
        <a:accent1>
          <a:srgbClr val="6D8FA5"/>
        </a:accent1>
        <a:accent2>
          <a:srgbClr val="F19300"/>
        </a:accent2>
        <a:accent3>
          <a:srgbClr val="DCDCDC"/>
        </a:accent3>
        <a:accent4>
          <a:srgbClr val="505050"/>
        </a:accent4>
        <a:accent5>
          <a:srgbClr val="BAC6CF"/>
        </a:accent5>
        <a:accent6>
          <a:srgbClr val="DA8500"/>
        </a:accent6>
        <a:hlink>
          <a:srgbClr val="9E0F60"/>
        </a:hlink>
        <a:folHlink>
          <a:srgbClr val="00588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D:\A SM 07 08\Modèles\Corporate_35mm.pot</Template>
  <TotalTime>439</TotalTime>
  <Words>1232</Words>
  <Application>Microsoft Office PowerPoint</Application>
  <PresentationFormat>Diapositives 35 mm</PresentationFormat>
  <Paragraphs>311</Paragraphs>
  <Slides>26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8" baseType="lpstr">
      <vt:lpstr>Corporate_35mm</vt:lpstr>
      <vt:lpstr>Acrobat Document</vt:lpstr>
      <vt:lpstr>Présentation PowerPoint</vt:lpstr>
      <vt:lpstr>Présentation PowerPoint</vt:lpstr>
      <vt:lpstr>Présentation PowerPoint</vt:lpstr>
      <vt:lpstr>Agenda</vt:lpstr>
      <vt:lpstr>What is sustainable sourcing for Alstom ?</vt:lpstr>
      <vt:lpstr>Présentation PowerPoint</vt:lpstr>
      <vt:lpstr>Charter for sustainable development</vt:lpstr>
      <vt:lpstr>Présentation PowerPoint</vt:lpstr>
      <vt:lpstr>Sustainable development assessment : Who</vt:lpstr>
      <vt:lpstr>Sustainable development assessment : constraints</vt:lpstr>
      <vt:lpstr>EcoVadis</vt:lpstr>
      <vt:lpstr>21 CSR indicators</vt:lpstr>
      <vt:lpstr>Présentation PowerPoint</vt:lpstr>
      <vt:lpstr>A specific evaluation questionnaire is generated based on the supplier purchasing category, size and main countries of operations, and sent by email.</vt:lpstr>
      <vt:lpstr>EcoVadis Scoring and Analysis </vt:lpstr>
      <vt:lpstr>Présentation PowerPoint</vt:lpstr>
      <vt:lpstr>Présentation PowerPoint</vt:lpstr>
      <vt:lpstr>Audits</vt:lpstr>
      <vt:lpstr>Présentation PowerPoint</vt:lpstr>
      <vt:lpstr>Improvement action plans</vt:lpstr>
      <vt:lpstr>Status at March 2011</vt:lpstr>
      <vt:lpstr>Agenda</vt:lpstr>
      <vt:lpstr>Change management</vt:lpstr>
      <vt:lpstr>Change management</vt:lpstr>
      <vt:lpstr>Change management</vt:lpstr>
      <vt:lpstr>Présentation PowerPoint</vt:lpstr>
    </vt:vector>
  </TitlesOfParts>
  <Company>ALSTOM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smarguer</dc:creator>
  <cp:lastModifiedBy>JAOUL Dominique</cp:lastModifiedBy>
  <cp:revision>46</cp:revision>
  <cp:lastPrinted>2007-01-03T08:31:10Z</cp:lastPrinted>
  <dcterms:created xsi:type="dcterms:W3CDTF">2007-09-17T07:36:13Z</dcterms:created>
  <dcterms:modified xsi:type="dcterms:W3CDTF">2011-12-16T10:41:38Z</dcterms:modified>
</cp:coreProperties>
</file>